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5"/>
  </p:sldMasterIdLst>
  <p:notesMasterIdLst>
    <p:notesMasterId r:id="rId21"/>
  </p:notesMasterIdLst>
  <p:sldIdLst>
    <p:sldId id="1690" r:id="rId6"/>
    <p:sldId id="1655" r:id="rId7"/>
    <p:sldId id="1789" r:id="rId8"/>
    <p:sldId id="1790" r:id="rId9"/>
    <p:sldId id="1791" r:id="rId10"/>
    <p:sldId id="1777" r:id="rId11"/>
    <p:sldId id="1774" r:id="rId12"/>
    <p:sldId id="1967" r:id="rId13"/>
    <p:sldId id="1652" r:id="rId14"/>
    <p:sldId id="1792" r:id="rId15"/>
    <p:sldId id="1654" r:id="rId16"/>
    <p:sldId id="1800" r:id="rId17"/>
    <p:sldId id="1801" r:id="rId18"/>
    <p:sldId id="1802" r:id="rId19"/>
    <p:sldId id="1804" r:id="rId20"/>
  </p:sldIdLst>
  <p:sldSz cx="9144000" cy="6858000" type="screen4x3"/>
  <p:notesSz cx="6646863" cy="97774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4C7C54-E220-0995-5CA9-6820B4BBCDE0}" name="NK" initials="NK" userId="NK" providerId="None"/>
  <p188:author id="{48166966-0DEB-37B0-2CA2-604DD5C0AFED}" name="Yumi Sakata(坂田由美）" initials="NK" userId="Yumi Sakata(坂田由美）" providerId="None"/>
  <p188:author id="{B4BE93BE-6889-3CCB-A4EF-85D78D5C8325}" name="Rika Bannai(坂内　理佳)" initials="RB" userId="S::b0054@n-koei.co.jp::d1542e84-94a8-4c68-b33e-7cb5db16decd" providerId="AD"/>
  <p188:author id="{801DE7C3-4AC7-D243-CC65-851154BA7DC9}" name="Misaki Kira(吉良　美咲)" initials="MK" userId="S::a8109@n-koei.co.jp::6c03237f-84d9-4ec8-87b1-1a2bbe98347a" providerId="AD"/>
  <p188:author id="{FE1117ED-C06D-322D-9AFA-C2582F29F601}" name="Kyoichi Takeuchi(竹内　恭一)" initials="恭竹" userId="S::a5387@n-koei.co.jp::d1861bbb-13c0-470d-9af0-529c977c3c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川崎　智也" initials="川崎　智也" lastIdx="49" clrIdx="0">
    <p:extLst>
      <p:ext uri="{19B8F6BF-5375-455C-9EA6-DF929625EA0E}">
        <p15:presenceInfo xmlns:p15="http://schemas.microsoft.com/office/powerpoint/2012/main" userId="S::KawasakiTo@lan.pref.osaka.jp::ac20898f-31f7-43dc-a338-5a251daa840d" providerId="AD"/>
      </p:ext>
    </p:extLst>
  </p:cmAuthor>
  <p:cmAuthor id="2" name="Misaki Kira(吉良　美咲)" initials="美吉" lastIdx="15" clrIdx="1">
    <p:extLst>
      <p:ext uri="{19B8F6BF-5375-455C-9EA6-DF929625EA0E}">
        <p15:presenceInfo xmlns:p15="http://schemas.microsoft.com/office/powerpoint/2012/main" userId="S::a8109@n-koei.co.jp::6c03237f-84d9-4ec8-87b1-1a2bbe98347a" providerId="AD"/>
      </p:ext>
    </p:extLst>
  </p:cmAuthor>
  <p:cmAuthor id="3" name="Akari Suzuki(鈴木　彩莉)" initials="彩鈴" lastIdx="10" clrIdx="2">
    <p:extLst>
      <p:ext uri="{19B8F6BF-5375-455C-9EA6-DF929625EA0E}">
        <p15:presenceInfo xmlns:p15="http://schemas.microsoft.com/office/powerpoint/2012/main" userId="S::a8882@n-koei.co.jp::93a08ebf-c7a1-4401-bd86-7755db2e3646" providerId="AD"/>
      </p:ext>
    </p:extLst>
  </p:cmAuthor>
  <p:cmAuthor id="4" name="Yumi Sakata(坂田由美）" initials="NK" lastIdx="27" clrIdx="3">
    <p:extLst>
      <p:ext uri="{19B8F6BF-5375-455C-9EA6-DF929625EA0E}">
        <p15:presenceInfo xmlns:p15="http://schemas.microsoft.com/office/powerpoint/2012/main" userId="Yumi Sakata(坂田由美）" providerId="None"/>
      </p:ext>
    </p:extLst>
  </p:cmAuthor>
  <p:cmAuthor id="5" name="西本　優奈" initials="西本　優奈" lastIdx="21" clrIdx="4">
    <p:extLst>
      <p:ext uri="{19B8F6BF-5375-455C-9EA6-DF929625EA0E}">
        <p15:presenceInfo xmlns:p15="http://schemas.microsoft.com/office/powerpoint/2012/main" userId="S::NishimotoYu@lan.pref.osaka.jp::b5167f51-813e-41ce-b6ed-e00db6e3eefa" providerId="AD"/>
      </p:ext>
    </p:extLst>
  </p:cmAuthor>
  <p:cmAuthor id="6" name="入谷　真弘" initials="入谷　真弘" lastIdx="2" clrIdx="5">
    <p:extLst>
      <p:ext uri="{19B8F6BF-5375-455C-9EA6-DF929625EA0E}">
        <p15:presenceInfo xmlns:p15="http://schemas.microsoft.com/office/powerpoint/2012/main" userId="S::IritaniM@lan.pref.osaka.jp::266ce78c-4c94-451f-a159-cd41a7b1b4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0F0F0"/>
    <a:srgbClr val="B4C0EE"/>
    <a:srgbClr val="CCFFFF"/>
    <a:srgbClr val="FFCCFF"/>
    <a:srgbClr val="4F81BD"/>
    <a:srgbClr val="6F86D9"/>
    <a:srgbClr val="0000FF"/>
    <a:srgbClr val="CCFF66"/>
    <a:srgbClr val="0C3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5293" autoAdjust="0"/>
  </p:normalViewPr>
  <p:slideViewPr>
    <p:cSldViewPr snapToGrid="0">
      <p:cViewPr varScale="1">
        <p:scale>
          <a:sx n="122" d="100"/>
          <a:sy n="122" d="100"/>
        </p:scale>
        <p:origin x="14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Osa-server2\40_&#20132;&#36890;&#37117;&#24066;&#37096;\50_&#20132;&#36890;&#12452;&#12531;&#12501;&#12521;G\20&#12503;&#12525;&#12472;&#12455;&#12463;&#12488;\&#9632;2023\DJ24R3006_&#22823;&#38442;&#24220;&#37117;&#24066;&#22522;&#30436;&#26045;&#35373;&#38263;&#23551;&#21629;&#21270;&#35336;&#30011;&#65288;&#36947;&#36335;&#26045;&#35373;&#65289;&#26356;&#26032;&#26908;&#35342;&#22996;&#35351;&#65288;&#65330;&#65301;&#12540;&#65330;&#65302;&#65289;\50&#26908;&#35342;&#36039;&#26009;&#31561;\02_&#30446;&#27161;&#31649;&#29702;&#27700;&#28310;&#31561;&#12398;&#26908;&#35388;\01_&#27211;&#26753;\&#9733;&#26045;&#35373;&#19968;&#35239;&#65288;&#22522;&#30990;DB&#65381;&#20491;&#21029;DB&#65381;&#24220;DB&#65381;&#22303;&#26408;&#20107;&#21209;&#25152;&#65289;&#65288;R4&#26411;&#26178;&#28857;&#65289;&#25968;&#37327;&#31934;&#26619;2406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TORAGESERVER1\Proj-Active\1G(&#24314;&#35373;&#12487;&#12470;&#12452;&#12531;G)\23034HM_&#22823;&#38442;&#24220;&#37117;&#24066;&#22522;&#30436;&#26045;&#35373;&#38263;&#23551;&#21629;&#21270;&#35336;&#30011;&#65288;&#12514;&#12494;&#12524;&#12540;&#12523;&#26045;&#35373;&#65289;&#26356;&#26032;&#26908;&#35342;&#31561;&#22996;&#35351;\02_&#35373;&#35336;\03_&#12487;&#12540;&#12479;&#25972;&#29702;\&#38263;&#23551;&#21629;&#21270;&#20462;&#32341;&#35336;&#30011;&#12392;&#12426;&#12414;&#12392;&#12417;&#27096;&#24335;\&#9314;&#12514;&#12494;&#12524;&#12540;&#12523;&#26045;&#35373;&#20840;&#20307;%20&#20581;&#20840;&#24615;&#21106;&#21512;&#12398;&#25512;&#3122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TORAGESERVER1\Proj-Active\1G(&#24314;&#35373;&#12487;&#12470;&#12452;&#12531;G)\23034HM_&#22823;&#38442;&#24220;&#37117;&#24066;&#22522;&#30436;&#26045;&#35373;&#38263;&#23551;&#21629;&#21270;&#35336;&#30011;&#65288;&#12514;&#12494;&#12524;&#12540;&#12523;&#26045;&#35373;&#65289;&#26356;&#26032;&#26908;&#35342;&#31561;&#22996;&#35351;\02_&#35373;&#35336;\03_&#12487;&#12540;&#12479;&#25972;&#29702;\&#38263;&#23551;&#21629;&#21270;&#20462;&#32341;&#35336;&#30011;&#12392;&#12426;&#12414;&#12392;&#12417;&#27096;&#24335;\&#32076;&#36942;&#24180;&#24230;&#21106;&#2151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69668965131492"/>
          <c:y val="6.5434486503810271E-2"/>
          <c:w val="0.64489246727095884"/>
          <c:h val="0.67734487007168476"/>
        </c:manualLayout>
      </c:layout>
      <c:barChart>
        <c:barDir val="col"/>
        <c:grouping val="stacked"/>
        <c:varyColors val="0"/>
        <c:ser>
          <c:idx val="1"/>
          <c:order val="0"/>
          <c:tx>
            <c:strRef>
              <c:f>グラフ!$R$189</c:f>
              <c:strCache>
                <c:ptCount val="1"/>
                <c:pt idx="0">
                  <c:v>経過年数50年未満</c:v>
                </c:pt>
              </c:strCache>
            </c:strRef>
          </c:tx>
          <c:spPr>
            <a:solidFill>
              <a:schemeClr val="tx2">
                <a:lumMod val="60000"/>
                <a:lumOff val="40000"/>
              </a:schemeClr>
            </a:solidFill>
            <a:ln w="12700">
              <a:solidFill>
                <a:schemeClr val="tx1"/>
              </a:solidFill>
            </a:ln>
            <a:effectLst/>
          </c:spPr>
          <c:invertIfNegative val="0"/>
          <c:dLbls>
            <c:dLbl>
              <c:idx val="0"/>
              <c:tx>
                <c:rich>
                  <a:bodyPr/>
                  <a:lstStyle/>
                  <a:p>
                    <a:fld id="{B3FEDE44-70B5-4DB9-AA42-EC9C1AD30595}" type="VALUE">
                      <a:rPr lang="en-US" altLang="ja-JP" sz="90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34F-444F-9730-88C345CC0057}"/>
                </c:ext>
              </c:extLst>
            </c:dLbl>
            <c:dLbl>
              <c:idx val="1"/>
              <c:tx>
                <c:rich>
                  <a:bodyPr/>
                  <a:lstStyle/>
                  <a:p>
                    <a:fld id="{5BE463B8-A243-49D4-AA72-1D70BAD94119}" type="VALUE">
                      <a:rPr lang="en-US" altLang="ja-JP" sz="90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34F-444F-9730-88C345CC0057}"/>
                </c:ext>
              </c:extLst>
            </c:dLbl>
            <c:dLbl>
              <c:idx val="2"/>
              <c:tx>
                <c:rich>
                  <a:bodyPr/>
                  <a:lstStyle/>
                  <a:p>
                    <a:r>
                      <a:rPr lang="en-US" altLang="ja-JP" sz="900" dirty="0"/>
                      <a:t>10</a:t>
                    </a:r>
                    <a:r>
                      <a:rPr lang="ja-JP" altLang="en-US" sz="900" dirty="0"/>
                      <a:t>％</a:t>
                    </a:r>
                    <a:endParaRPr lang="en-US" altLang="ja-JP" sz="900"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583-4A6E-8EC7-5A0E308F0D6D}"/>
                </c:ext>
              </c:extLst>
            </c:dLbl>
            <c:spPr>
              <a:noFill/>
              <a:ln>
                <a:noFill/>
              </a:ln>
              <a:effectLst/>
            </c:spPr>
            <c:txPr>
              <a:bodyPr rot="0" spcFirstLastPara="1" vertOverflow="ellipsis" vert="horz" wrap="square" anchor="ctr" anchorCtr="1"/>
              <a:lstStyle/>
              <a:p>
                <a:pPr>
                  <a:defRPr lang="ja-JP"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グラフ!$P$190:$P$192</c:f>
              <c:strCache>
                <c:ptCount val="3"/>
                <c:pt idx="0">
                  <c:v>現在</c:v>
                </c:pt>
                <c:pt idx="1">
                  <c:v>10年後</c:v>
                </c:pt>
                <c:pt idx="2">
                  <c:v>20年後</c:v>
                </c:pt>
              </c:strCache>
            </c:strRef>
          </c:cat>
          <c:val>
            <c:numRef>
              <c:f>グラフ!$R$190:$R$192</c:f>
              <c:numCache>
                <c:formatCode>0%</c:formatCode>
                <c:ptCount val="3"/>
                <c:pt idx="0">
                  <c:v>0.34543069523393094</c:v>
                </c:pt>
                <c:pt idx="1">
                  <c:v>0.20682116309575863</c:v>
                </c:pt>
                <c:pt idx="2">
                  <c:v>9.4446873633581105E-2</c:v>
                </c:pt>
              </c:numCache>
            </c:numRef>
          </c:val>
          <c:extLst>
            <c:ext xmlns:c16="http://schemas.microsoft.com/office/drawing/2014/chart" uri="{C3380CC4-5D6E-409C-BE32-E72D297353CC}">
              <c16:uniqueId val="{00000000-AE94-4471-84F1-A58D81E97C88}"/>
            </c:ext>
          </c:extLst>
        </c:ser>
        <c:ser>
          <c:idx val="0"/>
          <c:order val="1"/>
          <c:tx>
            <c:strRef>
              <c:f>グラフ!$Q$189</c:f>
              <c:strCache>
                <c:ptCount val="1"/>
                <c:pt idx="0">
                  <c:v>経過年数50年以上</c:v>
                </c:pt>
              </c:strCache>
            </c:strRef>
          </c:tx>
          <c:spPr>
            <a:solidFill>
              <a:srgbClr val="D99694"/>
            </a:solidFill>
            <a:ln w="12700">
              <a:solidFill>
                <a:sysClr val="windowText" lastClr="000000"/>
              </a:solidFill>
            </a:ln>
            <a:effectLst/>
          </c:spPr>
          <c:invertIfNegative val="0"/>
          <c:dLbls>
            <c:dLbl>
              <c:idx val="0"/>
              <c:tx>
                <c:rich>
                  <a:bodyPr/>
                  <a:lstStyle/>
                  <a:p>
                    <a:fld id="{AA94CD8B-B397-4DE9-BF37-20FAE2FA1499}" type="VALUE">
                      <a:rPr lang="en-US" altLang="ja-JP" sz="90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864-4754-BA74-3F7060D75D78}"/>
                </c:ext>
              </c:extLst>
            </c:dLbl>
            <c:dLbl>
              <c:idx val="1"/>
              <c:tx>
                <c:rich>
                  <a:bodyPr/>
                  <a:lstStyle/>
                  <a:p>
                    <a:fld id="{8E99D60E-9808-40F3-992F-847673E17262}" type="VALUE">
                      <a:rPr lang="en-US" altLang="ja-JP" sz="900"/>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34F-444F-9730-88C345CC0057}"/>
                </c:ext>
              </c:extLst>
            </c:dLbl>
            <c:dLbl>
              <c:idx val="2"/>
              <c:tx>
                <c:rich>
                  <a:bodyPr/>
                  <a:lstStyle/>
                  <a:p>
                    <a:r>
                      <a:rPr lang="en-US" altLang="ja-JP" sz="900" dirty="0"/>
                      <a:t>90</a:t>
                    </a:r>
                    <a:r>
                      <a:rPr lang="ja-JP" altLang="en-US" sz="900" dirty="0"/>
                      <a:t>％</a:t>
                    </a:r>
                    <a:endParaRPr lang="en-US" altLang="ja-JP" sz="900"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583-4A6E-8EC7-5A0E308F0D6D}"/>
                </c:ext>
              </c:extLst>
            </c:dLbl>
            <c:spPr>
              <a:noFill/>
              <a:ln>
                <a:noFill/>
              </a:ln>
              <a:effectLst/>
            </c:spPr>
            <c:txPr>
              <a:bodyPr rot="0" spcFirstLastPara="1" vertOverflow="ellipsis" vert="horz" wrap="square" anchor="ctr" anchorCtr="1"/>
              <a:lstStyle/>
              <a:p>
                <a:pPr>
                  <a:defRPr lang="ja-JP"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グラフ!$P$190:$P$192</c:f>
              <c:strCache>
                <c:ptCount val="3"/>
                <c:pt idx="0">
                  <c:v>現在</c:v>
                </c:pt>
                <c:pt idx="1">
                  <c:v>10年後</c:v>
                </c:pt>
                <c:pt idx="2">
                  <c:v>20年後</c:v>
                </c:pt>
              </c:strCache>
            </c:strRef>
          </c:cat>
          <c:val>
            <c:numRef>
              <c:f>グラフ!$Q$190:$Q$192</c:f>
              <c:numCache>
                <c:formatCode>0%</c:formatCode>
                <c:ptCount val="3"/>
                <c:pt idx="0">
                  <c:v>0.65456930476606912</c:v>
                </c:pt>
                <c:pt idx="1">
                  <c:v>0.7931788369042414</c:v>
                </c:pt>
                <c:pt idx="2">
                  <c:v>0.90555312636641894</c:v>
                </c:pt>
              </c:numCache>
            </c:numRef>
          </c:val>
          <c:extLst>
            <c:ext xmlns:c16="http://schemas.microsoft.com/office/drawing/2014/chart" uri="{C3380CC4-5D6E-409C-BE32-E72D297353CC}">
              <c16:uniqueId val="{00000001-AE94-4471-84F1-A58D81E97C88}"/>
            </c:ext>
          </c:extLst>
        </c:ser>
        <c:dLbls>
          <c:dLblPos val="ctr"/>
          <c:showLegendKey val="0"/>
          <c:showVal val="1"/>
          <c:showCatName val="0"/>
          <c:showSerName val="0"/>
          <c:showPercent val="0"/>
          <c:showBubbleSize val="0"/>
        </c:dLbls>
        <c:gapWidth val="90"/>
        <c:overlap val="100"/>
        <c:serLines>
          <c:spPr>
            <a:ln w="9525" cap="flat" cmpd="sng" algn="ctr">
              <a:solidFill>
                <a:schemeClr val="tx1">
                  <a:lumMod val="35000"/>
                  <a:lumOff val="65000"/>
                </a:schemeClr>
              </a:solidFill>
              <a:round/>
            </a:ln>
            <a:effectLst/>
          </c:spPr>
        </c:serLines>
        <c:axId val="408893144"/>
        <c:axId val="408892064"/>
      </c:barChart>
      <c:catAx>
        <c:axId val="408893144"/>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08892064"/>
        <c:crosses val="autoZero"/>
        <c:auto val="1"/>
        <c:lblAlgn val="ctr"/>
        <c:lblOffset val="100"/>
        <c:noMultiLvlLbl val="0"/>
      </c:catAx>
      <c:valAx>
        <c:axId val="40889206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t>割合</a:t>
                </a:r>
              </a:p>
            </c:rich>
          </c:tx>
          <c:layout>
            <c:manualLayout>
              <c:xMode val="edge"/>
              <c:yMode val="edge"/>
              <c:x val="1.5540978296080346E-3"/>
              <c:y val="0.35958389336917562"/>
            </c:manualLayout>
          </c:layout>
          <c:overlay val="0"/>
          <c:spPr>
            <a:noFill/>
            <a:ln>
              <a:noFill/>
            </a:ln>
            <a:effectLst/>
          </c:spPr>
          <c:txPr>
            <a:bodyPr rot="0" spcFirstLastPara="1" vertOverflow="ellipsis" vert="eaVert"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408893144"/>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05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3792852492494"/>
          <c:y val="6.6499268127238761E-2"/>
          <c:w val="0.81043671543846707"/>
          <c:h val="0.51356903999714387"/>
        </c:manualLayout>
      </c:layout>
      <c:barChart>
        <c:barDir val="col"/>
        <c:grouping val="stacked"/>
        <c:varyColors val="0"/>
        <c:ser>
          <c:idx val="0"/>
          <c:order val="0"/>
          <c:tx>
            <c:strRef>
              <c:f>Sheet1!$C$4</c:f>
              <c:strCache>
                <c:ptCount val="1"/>
                <c:pt idx="0">
                  <c:v>RC支柱</c:v>
                </c:pt>
              </c:strCache>
            </c:strRef>
          </c:tx>
          <c:spPr>
            <a:solidFill>
              <a:schemeClr val="accent1"/>
            </a:solidFill>
            <a:ln>
              <a:noFill/>
            </a:ln>
            <a:effectLst/>
          </c:spPr>
          <c:invertIfNegative val="0"/>
          <c:cat>
            <c:numRef>
              <c:f>Sheet1!$D$3:$AU$3</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Sheet1!$D$4:$AU$4</c:f>
              <c:numCache>
                <c:formatCode>General</c:formatCode>
                <c:ptCount val="44"/>
                <c:pt idx="0">
                  <c:v>0</c:v>
                </c:pt>
                <c:pt idx="1">
                  <c:v>2</c:v>
                </c:pt>
                <c:pt idx="2">
                  <c:v>0</c:v>
                </c:pt>
                <c:pt idx="3">
                  <c:v>23</c:v>
                </c:pt>
                <c:pt idx="4">
                  <c:v>59</c:v>
                </c:pt>
                <c:pt idx="5">
                  <c:v>2</c:v>
                </c:pt>
                <c:pt idx="6">
                  <c:v>52</c:v>
                </c:pt>
                <c:pt idx="7">
                  <c:v>0</c:v>
                </c:pt>
                <c:pt idx="8">
                  <c:v>98</c:v>
                </c:pt>
                <c:pt idx="9">
                  <c:v>65</c:v>
                </c:pt>
                <c:pt idx="10">
                  <c:v>1</c:v>
                </c:pt>
                <c:pt idx="11">
                  <c:v>36</c:v>
                </c:pt>
                <c:pt idx="12">
                  <c:v>35</c:v>
                </c:pt>
                <c:pt idx="13">
                  <c:v>52</c:v>
                </c:pt>
                <c:pt idx="14">
                  <c:v>45</c:v>
                </c:pt>
                <c:pt idx="15">
                  <c:v>44</c:v>
                </c:pt>
                <c:pt idx="16">
                  <c:v>47</c:v>
                </c:pt>
                <c:pt idx="17">
                  <c:v>0</c:v>
                </c:pt>
                <c:pt idx="18">
                  <c:v>0</c:v>
                </c:pt>
                <c:pt idx="19">
                  <c:v>0</c:v>
                </c:pt>
                <c:pt idx="20">
                  <c:v>0</c:v>
                </c:pt>
                <c:pt idx="21">
                  <c:v>0</c:v>
                </c:pt>
                <c:pt idx="22">
                  <c:v>60</c:v>
                </c:pt>
                <c:pt idx="23">
                  <c:v>33</c:v>
                </c:pt>
                <c:pt idx="24">
                  <c:v>88</c:v>
                </c:pt>
                <c:pt idx="25">
                  <c:v>4</c:v>
                </c:pt>
                <c:pt idx="26">
                  <c:v>16</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13</c:v>
                </c:pt>
                <c:pt idx="43">
                  <c:v>2</c:v>
                </c:pt>
              </c:numCache>
            </c:numRef>
          </c:val>
          <c:extLst>
            <c:ext xmlns:c16="http://schemas.microsoft.com/office/drawing/2014/chart" uri="{C3380CC4-5D6E-409C-BE32-E72D297353CC}">
              <c16:uniqueId val="{00000000-6DB4-49D6-B36F-BB3DE6E45290}"/>
            </c:ext>
          </c:extLst>
        </c:ser>
        <c:ser>
          <c:idx val="1"/>
          <c:order val="1"/>
          <c:tx>
            <c:strRef>
              <c:f>Sheet1!$C$5</c:f>
              <c:strCache>
                <c:ptCount val="1"/>
                <c:pt idx="0">
                  <c:v>鋼製支柱</c:v>
                </c:pt>
              </c:strCache>
            </c:strRef>
          </c:tx>
          <c:spPr>
            <a:solidFill>
              <a:srgbClr val="CE0904"/>
            </a:solidFill>
            <a:ln>
              <a:noFill/>
            </a:ln>
            <a:effectLst/>
          </c:spPr>
          <c:invertIfNegative val="0"/>
          <c:cat>
            <c:numRef>
              <c:f>Sheet1!$D$3:$AU$3</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Sheet1!$D$5:$AU$5</c:f>
              <c:numCache>
                <c:formatCode>General</c:formatCode>
                <c:ptCount val="44"/>
                <c:pt idx="0">
                  <c:v>0</c:v>
                </c:pt>
                <c:pt idx="1">
                  <c:v>0</c:v>
                </c:pt>
                <c:pt idx="2">
                  <c:v>0</c:v>
                </c:pt>
                <c:pt idx="3">
                  <c:v>30</c:v>
                </c:pt>
                <c:pt idx="4">
                  <c:v>19</c:v>
                </c:pt>
                <c:pt idx="5">
                  <c:v>3</c:v>
                </c:pt>
                <c:pt idx="6">
                  <c:v>17</c:v>
                </c:pt>
                <c:pt idx="7">
                  <c:v>16</c:v>
                </c:pt>
                <c:pt idx="8">
                  <c:v>5</c:v>
                </c:pt>
                <c:pt idx="9">
                  <c:v>3</c:v>
                </c:pt>
                <c:pt idx="10">
                  <c:v>34</c:v>
                </c:pt>
                <c:pt idx="11">
                  <c:v>23</c:v>
                </c:pt>
                <c:pt idx="12">
                  <c:v>32</c:v>
                </c:pt>
                <c:pt idx="13">
                  <c:v>28</c:v>
                </c:pt>
                <c:pt idx="14">
                  <c:v>78</c:v>
                </c:pt>
                <c:pt idx="15">
                  <c:v>74</c:v>
                </c:pt>
                <c:pt idx="16">
                  <c:v>32</c:v>
                </c:pt>
                <c:pt idx="17">
                  <c:v>0</c:v>
                </c:pt>
                <c:pt idx="18">
                  <c:v>0</c:v>
                </c:pt>
                <c:pt idx="19">
                  <c:v>0</c:v>
                </c:pt>
                <c:pt idx="20">
                  <c:v>0</c:v>
                </c:pt>
                <c:pt idx="21">
                  <c:v>0</c:v>
                </c:pt>
                <c:pt idx="22">
                  <c:v>0</c:v>
                </c:pt>
                <c:pt idx="23">
                  <c:v>2</c:v>
                </c:pt>
                <c:pt idx="24">
                  <c:v>8</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c:ext xmlns:c16="http://schemas.microsoft.com/office/drawing/2014/chart" uri="{C3380CC4-5D6E-409C-BE32-E72D297353CC}">
              <c16:uniqueId val="{00000001-6DB4-49D6-B36F-BB3DE6E45290}"/>
            </c:ext>
          </c:extLst>
        </c:ser>
        <c:ser>
          <c:idx val="2"/>
          <c:order val="2"/>
          <c:tx>
            <c:strRef>
              <c:f>Sheet1!$C$6</c:f>
              <c:strCache>
                <c:ptCount val="1"/>
                <c:pt idx="0">
                  <c:v>PC軌道桁</c:v>
                </c:pt>
              </c:strCache>
            </c:strRef>
          </c:tx>
          <c:spPr>
            <a:solidFill>
              <a:srgbClr val="92D050"/>
            </a:solidFill>
            <a:ln>
              <a:noFill/>
            </a:ln>
            <a:effectLst/>
          </c:spPr>
          <c:invertIfNegative val="0"/>
          <c:cat>
            <c:numRef>
              <c:f>Sheet1!$D$3:$AU$3</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Sheet1!$D$6:$AU$6</c:f>
              <c:numCache>
                <c:formatCode>General</c:formatCode>
                <c:ptCount val="44"/>
                <c:pt idx="0">
                  <c:v>0</c:v>
                </c:pt>
                <c:pt idx="1">
                  <c:v>0</c:v>
                </c:pt>
                <c:pt idx="2">
                  <c:v>0</c:v>
                </c:pt>
                <c:pt idx="3">
                  <c:v>0</c:v>
                </c:pt>
                <c:pt idx="4">
                  <c:v>0</c:v>
                </c:pt>
                <c:pt idx="5">
                  <c:v>232</c:v>
                </c:pt>
                <c:pt idx="6">
                  <c:v>109</c:v>
                </c:pt>
                <c:pt idx="7">
                  <c:v>130</c:v>
                </c:pt>
                <c:pt idx="8">
                  <c:v>210</c:v>
                </c:pt>
                <c:pt idx="9">
                  <c:v>6</c:v>
                </c:pt>
                <c:pt idx="10">
                  <c:v>14</c:v>
                </c:pt>
                <c:pt idx="11">
                  <c:v>63</c:v>
                </c:pt>
                <c:pt idx="12">
                  <c:v>53</c:v>
                </c:pt>
                <c:pt idx="13">
                  <c:v>118</c:v>
                </c:pt>
                <c:pt idx="14">
                  <c:v>228</c:v>
                </c:pt>
                <c:pt idx="15">
                  <c:v>218</c:v>
                </c:pt>
                <c:pt idx="16">
                  <c:v>110</c:v>
                </c:pt>
                <c:pt idx="17">
                  <c:v>0</c:v>
                </c:pt>
                <c:pt idx="18">
                  <c:v>0</c:v>
                </c:pt>
                <c:pt idx="19">
                  <c:v>0</c:v>
                </c:pt>
                <c:pt idx="20">
                  <c:v>0</c:v>
                </c:pt>
                <c:pt idx="21">
                  <c:v>0</c:v>
                </c:pt>
                <c:pt idx="22">
                  <c:v>12</c:v>
                </c:pt>
                <c:pt idx="23">
                  <c:v>160</c:v>
                </c:pt>
                <c:pt idx="24">
                  <c:v>177</c:v>
                </c:pt>
                <c:pt idx="25">
                  <c:v>36</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c:ext xmlns:c16="http://schemas.microsoft.com/office/drawing/2014/chart" uri="{C3380CC4-5D6E-409C-BE32-E72D297353CC}">
              <c16:uniqueId val="{00000002-6DB4-49D6-B36F-BB3DE6E45290}"/>
            </c:ext>
          </c:extLst>
        </c:ser>
        <c:ser>
          <c:idx val="3"/>
          <c:order val="3"/>
          <c:tx>
            <c:strRef>
              <c:f>Sheet1!$C$7</c:f>
              <c:strCache>
                <c:ptCount val="1"/>
                <c:pt idx="0">
                  <c:v>鋼軌道桁</c:v>
                </c:pt>
              </c:strCache>
            </c:strRef>
          </c:tx>
          <c:spPr>
            <a:solidFill>
              <a:srgbClr val="7030A0"/>
            </a:solidFill>
            <a:ln>
              <a:noFill/>
            </a:ln>
            <a:effectLst/>
          </c:spPr>
          <c:invertIfNegative val="0"/>
          <c:cat>
            <c:numRef>
              <c:f>Sheet1!$D$3:$AU$3</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Sheet1!$D$7:$AU$7</c:f>
              <c:numCache>
                <c:formatCode>General</c:formatCode>
                <c:ptCount val="44"/>
                <c:pt idx="0">
                  <c:v>0</c:v>
                </c:pt>
                <c:pt idx="1">
                  <c:v>1</c:v>
                </c:pt>
                <c:pt idx="2">
                  <c:v>0</c:v>
                </c:pt>
                <c:pt idx="3">
                  <c:v>2</c:v>
                </c:pt>
                <c:pt idx="4">
                  <c:v>2</c:v>
                </c:pt>
                <c:pt idx="5">
                  <c:v>1</c:v>
                </c:pt>
                <c:pt idx="6">
                  <c:v>4</c:v>
                </c:pt>
                <c:pt idx="7">
                  <c:v>1</c:v>
                </c:pt>
                <c:pt idx="8">
                  <c:v>8</c:v>
                </c:pt>
                <c:pt idx="9">
                  <c:v>6</c:v>
                </c:pt>
                <c:pt idx="10">
                  <c:v>8</c:v>
                </c:pt>
                <c:pt idx="11">
                  <c:v>9</c:v>
                </c:pt>
                <c:pt idx="12">
                  <c:v>8</c:v>
                </c:pt>
                <c:pt idx="13">
                  <c:v>9</c:v>
                </c:pt>
                <c:pt idx="14">
                  <c:v>25</c:v>
                </c:pt>
                <c:pt idx="15">
                  <c:v>9</c:v>
                </c:pt>
                <c:pt idx="16">
                  <c:v>6</c:v>
                </c:pt>
                <c:pt idx="17">
                  <c:v>0</c:v>
                </c:pt>
                <c:pt idx="18">
                  <c:v>0</c:v>
                </c:pt>
                <c:pt idx="19">
                  <c:v>0</c:v>
                </c:pt>
                <c:pt idx="20">
                  <c:v>0</c:v>
                </c:pt>
                <c:pt idx="21">
                  <c:v>0</c:v>
                </c:pt>
                <c:pt idx="22">
                  <c:v>1</c:v>
                </c:pt>
                <c:pt idx="23">
                  <c:v>1</c:v>
                </c:pt>
                <c:pt idx="24">
                  <c:v>4</c:v>
                </c:pt>
                <c:pt idx="25">
                  <c:v>0</c:v>
                </c:pt>
                <c:pt idx="26">
                  <c:v>2</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c:v>
                </c:pt>
              </c:numCache>
            </c:numRef>
          </c:val>
          <c:extLst>
            <c:ext xmlns:c16="http://schemas.microsoft.com/office/drawing/2014/chart" uri="{C3380CC4-5D6E-409C-BE32-E72D297353CC}">
              <c16:uniqueId val="{00000003-6DB4-49D6-B36F-BB3DE6E45290}"/>
            </c:ext>
          </c:extLst>
        </c:ser>
        <c:ser>
          <c:idx val="4"/>
          <c:order val="4"/>
          <c:tx>
            <c:strRef>
              <c:f>Sheet1!$C$8</c:f>
              <c:strCache>
                <c:ptCount val="1"/>
                <c:pt idx="0">
                  <c:v>駅舎</c:v>
                </c:pt>
              </c:strCache>
            </c:strRef>
          </c:tx>
          <c:spPr>
            <a:solidFill>
              <a:schemeClr val="accent5"/>
            </a:solidFill>
            <a:ln>
              <a:noFill/>
            </a:ln>
            <a:effectLst/>
          </c:spPr>
          <c:invertIfNegative val="0"/>
          <c:cat>
            <c:numRef>
              <c:f>Sheet1!$D$3:$AU$3</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Sheet1!$D$8:$AU$8</c:f>
              <c:numCache>
                <c:formatCode>General</c:formatCode>
                <c:ptCount val="44"/>
                <c:pt idx="0">
                  <c:v>0</c:v>
                </c:pt>
                <c:pt idx="1">
                  <c:v>0</c:v>
                </c:pt>
                <c:pt idx="2">
                  <c:v>0</c:v>
                </c:pt>
                <c:pt idx="3">
                  <c:v>3</c:v>
                </c:pt>
                <c:pt idx="4">
                  <c:v>1</c:v>
                </c:pt>
                <c:pt idx="5">
                  <c:v>0</c:v>
                </c:pt>
                <c:pt idx="6">
                  <c:v>0</c:v>
                </c:pt>
                <c:pt idx="7">
                  <c:v>1</c:v>
                </c:pt>
                <c:pt idx="8">
                  <c:v>0</c:v>
                </c:pt>
                <c:pt idx="9">
                  <c:v>0</c:v>
                </c:pt>
                <c:pt idx="10">
                  <c:v>0</c:v>
                </c:pt>
                <c:pt idx="11">
                  <c:v>1</c:v>
                </c:pt>
                <c:pt idx="12">
                  <c:v>1</c:v>
                </c:pt>
                <c:pt idx="13">
                  <c:v>1</c:v>
                </c:pt>
                <c:pt idx="14">
                  <c:v>0</c:v>
                </c:pt>
                <c:pt idx="15">
                  <c:v>6</c:v>
                </c:pt>
                <c:pt idx="16">
                  <c:v>2</c:v>
                </c:pt>
                <c:pt idx="17">
                  <c:v>0</c:v>
                </c:pt>
                <c:pt idx="18">
                  <c:v>0</c:v>
                </c:pt>
                <c:pt idx="19">
                  <c:v>0</c:v>
                </c:pt>
                <c:pt idx="20">
                  <c:v>0</c:v>
                </c:pt>
                <c:pt idx="21">
                  <c:v>0</c:v>
                </c:pt>
                <c:pt idx="22">
                  <c:v>1</c:v>
                </c:pt>
                <c:pt idx="23">
                  <c:v>0</c:v>
                </c:pt>
                <c:pt idx="24">
                  <c:v>0</c:v>
                </c:pt>
                <c:pt idx="25">
                  <c:v>1</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c:ext xmlns:c16="http://schemas.microsoft.com/office/drawing/2014/chart" uri="{C3380CC4-5D6E-409C-BE32-E72D297353CC}">
              <c16:uniqueId val="{00000004-6DB4-49D6-B36F-BB3DE6E45290}"/>
            </c:ext>
          </c:extLst>
        </c:ser>
        <c:ser>
          <c:idx val="5"/>
          <c:order val="5"/>
          <c:tx>
            <c:strRef>
              <c:f>Sheet1!$C$9</c:f>
              <c:strCache>
                <c:ptCount val="1"/>
                <c:pt idx="0">
                  <c:v>分岐橋</c:v>
                </c:pt>
              </c:strCache>
            </c:strRef>
          </c:tx>
          <c:spPr>
            <a:solidFill>
              <a:schemeClr val="accent2"/>
            </a:solidFill>
            <a:ln>
              <a:noFill/>
            </a:ln>
            <a:effectLst/>
          </c:spPr>
          <c:invertIfNegative val="0"/>
          <c:cat>
            <c:numRef>
              <c:f>Sheet1!$D$3:$AU$3</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Sheet1!$D$9:$AU$9</c:f>
              <c:numCache>
                <c:formatCode>General</c:formatCode>
                <c:ptCount val="44"/>
                <c:pt idx="0">
                  <c:v>0</c:v>
                </c:pt>
                <c:pt idx="1">
                  <c:v>0</c:v>
                </c:pt>
                <c:pt idx="2">
                  <c:v>0</c:v>
                </c:pt>
                <c:pt idx="3">
                  <c:v>2</c:v>
                </c:pt>
                <c:pt idx="4">
                  <c:v>2</c:v>
                </c:pt>
                <c:pt idx="5">
                  <c:v>0</c:v>
                </c:pt>
                <c:pt idx="6">
                  <c:v>0</c:v>
                </c:pt>
                <c:pt idx="7">
                  <c:v>0</c:v>
                </c:pt>
                <c:pt idx="8">
                  <c:v>1</c:v>
                </c:pt>
                <c:pt idx="9">
                  <c:v>0</c:v>
                </c:pt>
                <c:pt idx="10">
                  <c:v>0</c:v>
                </c:pt>
                <c:pt idx="11">
                  <c:v>0</c:v>
                </c:pt>
                <c:pt idx="12">
                  <c:v>2</c:v>
                </c:pt>
                <c:pt idx="13">
                  <c:v>0</c:v>
                </c:pt>
                <c:pt idx="14">
                  <c:v>0</c:v>
                </c:pt>
                <c:pt idx="15">
                  <c:v>0</c:v>
                </c:pt>
                <c:pt idx="16">
                  <c:v>2</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c:ext xmlns:c16="http://schemas.microsoft.com/office/drawing/2014/chart" uri="{C3380CC4-5D6E-409C-BE32-E72D297353CC}">
              <c16:uniqueId val="{00000005-6DB4-49D6-B36F-BB3DE6E45290}"/>
            </c:ext>
          </c:extLst>
        </c:ser>
        <c:ser>
          <c:idx val="6"/>
          <c:order val="6"/>
          <c:tx>
            <c:strRef>
              <c:f>Sheet1!$C$10</c:f>
              <c:strCache>
                <c:ptCount val="1"/>
                <c:pt idx="0">
                  <c:v>特殊橋</c:v>
                </c:pt>
              </c:strCache>
            </c:strRef>
          </c:tx>
          <c:spPr>
            <a:solidFill>
              <a:schemeClr val="accent1">
                <a:lumMod val="60000"/>
              </a:schemeClr>
            </a:solidFill>
            <a:ln>
              <a:noFill/>
            </a:ln>
            <a:effectLst/>
          </c:spPr>
          <c:invertIfNegative val="0"/>
          <c:cat>
            <c:numRef>
              <c:f>Sheet1!$D$3:$AU$3</c:f>
              <c:numCache>
                <c:formatCode>General</c:formatCode>
                <c:ptCount val="4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numCache>
            </c:numRef>
          </c:cat>
          <c:val>
            <c:numRef>
              <c:f>Sheet1!$D$10:$AU$10</c:f>
              <c:numCache>
                <c:formatCode>General</c:formatCode>
                <c:ptCount val="44"/>
                <c:pt idx="0">
                  <c:v>0</c:v>
                </c:pt>
                <c:pt idx="1">
                  <c:v>0</c:v>
                </c:pt>
                <c:pt idx="2">
                  <c:v>0</c:v>
                </c:pt>
                <c:pt idx="3">
                  <c:v>0</c:v>
                </c:pt>
                <c:pt idx="4">
                  <c:v>1</c:v>
                </c:pt>
                <c:pt idx="5">
                  <c:v>0</c:v>
                </c:pt>
                <c:pt idx="6">
                  <c:v>0</c:v>
                </c:pt>
                <c:pt idx="7">
                  <c:v>0</c:v>
                </c:pt>
                <c:pt idx="8">
                  <c:v>1</c:v>
                </c:pt>
                <c:pt idx="9">
                  <c:v>0</c:v>
                </c:pt>
                <c:pt idx="10">
                  <c:v>0</c:v>
                </c:pt>
                <c:pt idx="11">
                  <c:v>0</c:v>
                </c:pt>
                <c:pt idx="12">
                  <c:v>0</c:v>
                </c:pt>
                <c:pt idx="13">
                  <c:v>3</c:v>
                </c:pt>
                <c:pt idx="14">
                  <c:v>3</c:v>
                </c:pt>
                <c:pt idx="15">
                  <c:v>4</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numCache>
            </c:numRef>
          </c:val>
          <c:extLst>
            <c:ext xmlns:c16="http://schemas.microsoft.com/office/drawing/2014/chart" uri="{C3380CC4-5D6E-409C-BE32-E72D297353CC}">
              <c16:uniqueId val="{00000006-6DB4-49D6-B36F-BB3DE6E45290}"/>
            </c:ext>
          </c:extLst>
        </c:ser>
        <c:dLbls>
          <c:showLegendKey val="0"/>
          <c:showVal val="0"/>
          <c:showCatName val="0"/>
          <c:showSerName val="0"/>
          <c:showPercent val="0"/>
          <c:showBubbleSize val="0"/>
        </c:dLbls>
        <c:gapWidth val="150"/>
        <c:overlap val="100"/>
        <c:axId val="341228688"/>
        <c:axId val="341229080"/>
      </c:barChart>
      <c:catAx>
        <c:axId val="3412286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sz="800" dirty="0">
                    <a:solidFill>
                      <a:schemeClr val="tx1"/>
                    </a:solidFill>
                    <a:latin typeface="Meiryo UI" panose="020B0604030504040204" pitchFamily="50" charset="-128"/>
                    <a:ea typeface="Meiryo UI" panose="020B0604030504040204" pitchFamily="50" charset="-128"/>
                  </a:rPr>
                  <a:t>モノレール施設の建設年次</a:t>
                </a:r>
              </a:p>
            </c:rich>
          </c:tx>
          <c:layout>
            <c:manualLayout>
              <c:xMode val="edge"/>
              <c:yMode val="edge"/>
              <c:x val="0.38151139277090318"/>
              <c:y val="0.724230343563684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bg1">
                <a:lumMod val="85000"/>
              </a:schemeClr>
            </a:solidFill>
            <a:round/>
          </a:ln>
          <a:effectLst/>
        </c:spPr>
        <c:txPr>
          <a:bodyPr rot="-5400000" spcFirstLastPara="1" vertOverflow="ellipsis"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341229080"/>
        <c:crosses val="autoZero"/>
        <c:auto val="1"/>
        <c:lblAlgn val="ctr"/>
        <c:lblOffset val="100"/>
        <c:noMultiLvlLbl val="0"/>
      </c:catAx>
      <c:valAx>
        <c:axId val="341229080"/>
        <c:scaling>
          <c:orientation val="minMax"/>
        </c:scaling>
        <c:delete val="0"/>
        <c:axPos val="l"/>
        <c:majorGridlines>
          <c:spPr>
            <a:ln w="9525" cap="flat" cmpd="sng" algn="ctr">
              <a:solidFill>
                <a:schemeClr val="bg1">
                  <a:lumMod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solidFill>
                    <a:latin typeface="+mn-lt"/>
                    <a:ea typeface="+mn-ea"/>
                    <a:cs typeface="+mn-cs"/>
                  </a:defRPr>
                </a:pPr>
                <a:r>
                  <a:rPr lang="ja-JP" altLang="en-US" sz="800" dirty="0">
                    <a:solidFill>
                      <a:schemeClr val="tx1"/>
                    </a:solidFill>
                    <a:latin typeface="Meiryo UI" panose="020B0604030504040204" pitchFamily="50" charset="-128"/>
                    <a:ea typeface="Meiryo UI" panose="020B0604030504040204" pitchFamily="50" charset="-128"/>
                  </a:rPr>
                  <a:t>施</a:t>
                </a:r>
                <a:endParaRPr lang="en-US" altLang="ja-JP" sz="800" dirty="0">
                  <a:solidFill>
                    <a:schemeClr val="tx1"/>
                  </a:solidFill>
                  <a:latin typeface="Meiryo UI" panose="020B0604030504040204" pitchFamily="50" charset="-128"/>
                  <a:ea typeface="Meiryo UI" panose="020B0604030504040204" pitchFamily="50" charset="-128"/>
                </a:endParaRPr>
              </a:p>
              <a:p>
                <a:pPr>
                  <a:defRPr>
                    <a:solidFill>
                      <a:schemeClr val="tx1"/>
                    </a:solidFill>
                  </a:defRPr>
                </a:pPr>
                <a:r>
                  <a:rPr lang="ja-JP" altLang="en-US" sz="800" dirty="0">
                    <a:solidFill>
                      <a:schemeClr val="tx1"/>
                    </a:solidFill>
                    <a:latin typeface="Meiryo UI" panose="020B0604030504040204" pitchFamily="50" charset="-128"/>
                    <a:ea typeface="Meiryo UI" panose="020B0604030504040204" pitchFamily="50" charset="-128"/>
                  </a:rPr>
                  <a:t>設</a:t>
                </a:r>
                <a:endParaRPr lang="en-US" altLang="ja-JP" sz="800" dirty="0">
                  <a:solidFill>
                    <a:schemeClr val="tx1"/>
                  </a:solidFill>
                  <a:latin typeface="Meiryo UI" panose="020B0604030504040204" pitchFamily="50" charset="-128"/>
                  <a:ea typeface="Meiryo UI" panose="020B0604030504040204" pitchFamily="50" charset="-128"/>
                </a:endParaRPr>
              </a:p>
              <a:p>
                <a:pPr>
                  <a:defRPr>
                    <a:solidFill>
                      <a:schemeClr val="tx1"/>
                    </a:solidFill>
                  </a:defRPr>
                </a:pPr>
                <a:r>
                  <a:rPr lang="ja-JP" altLang="en-US" sz="800" dirty="0">
                    <a:solidFill>
                      <a:schemeClr val="tx1"/>
                    </a:solidFill>
                    <a:latin typeface="Meiryo UI" panose="020B0604030504040204" pitchFamily="50" charset="-128"/>
                    <a:ea typeface="Meiryo UI" panose="020B0604030504040204" pitchFamily="50" charset="-128"/>
                  </a:rPr>
                  <a:t>数</a:t>
                </a:r>
              </a:p>
            </c:rich>
          </c:tx>
          <c:overlay val="0"/>
          <c:spPr>
            <a:solidFill>
              <a:schemeClr val="bg1"/>
            </a:solidFill>
            <a:ln>
              <a:noFill/>
            </a:ln>
            <a:effectLst/>
          </c:spPr>
          <c:txPr>
            <a:bodyPr rot="0" spcFirstLastPara="1" vertOverflow="ellipsis" wrap="square" anchor="ctr" anchorCtr="1"/>
            <a:lstStyle/>
            <a:p>
              <a:pPr>
                <a:defRPr sz="10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341228688"/>
        <c:crosses val="autoZero"/>
        <c:crossBetween val="between"/>
      </c:valAx>
      <c:spPr>
        <a:noFill/>
        <a:ln>
          <a:noFill/>
        </a:ln>
        <a:effectLst/>
      </c:spPr>
    </c:plotArea>
    <c:legend>
      <c:legendPos val="b"/>
      <c:layout>
        <c:manualLayout>
          <c:xMode val="edge"/>
          <c:yMode val="edge"/>
          <c:x val="4.1316244120195536E-2"/>
          <c:y val="0.83958729516487962"/>
          <c:w val="0.93636113097275075"/>
          <c:h val="0.13693422665444896"/>
        </c:manualLayout>
      </c:layout>
      <c:overlay val="0"/>
      <c:spPr>
        <a:noFill/>
        <a:ln>
          <a:solidFill>
            <a:schemeClr val="tx1"/>
          </a:solidFill>
        </a:ln>
        <a:effectLst/>
      </c:spPr>
      <c:txPr>
        <a:bodyPr rot="0" spcFirstLastPara="1" vertOverflow="ellipsis" vert="horz" wrap="square" anchor="ctr" anchorCtr="1"/>
        <a:lstStyle/>
        <a:p>
          <a:pPr>
            <a:defRPr sz="8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98503292741596"/>
          <c:y val="0.12648553470233406"/>
          <c:w val="0.56000536065302242"/>
          <c:h val="0.52837544273588577"/>
        </c:manualLayout>
      </c:layout>
      <c:barChart>
        <c:barDir val="col"/>
        <c:grouping val="percentStacked"/>
        <c:varyColors val="0"/>
        <c:ser>
          <c:idx val="0"/>
          <c:order val="0"/>
          <c:tx>
            <c:v>Ⅰ(健全)</c:v>
          </c:tx>
          <c:spPr>
            <a:solidFill>
              <a:schemeClr val="accent5">
                <a:lumMod val="40000"/>
                <a:lumOff val="60000"/>
              </a:schemeClr>
            </a:solidFill>
            <a:ln>
              <a:solidFill>
                <a:schemeClr val="tx1"/>
              </a:solidFill>
            </a:ln>
            <a:effectLst/>
          </c:spPr>
          <c:invertIfNegative val="0"/>
          <c:dLbls>
            <c:numFmt formatCode="0.00%" sourceLinked="0"/>
            <c:spPr>
              <a:noFill/>
              <a:ln>
                <a:noFill/>
              </a:ln>
              <a:effectLst/>
            </c:spPr>
            <c:txPr>
              <a:bodyPr rot="0" spcFirstLastPara="1" vertOverflow="ellipsis" vert="horz" wrap="square" lIns="38100" tIns="19050" rIns="38100" bIns="19050" anchor="ctr" anchorCtr="0">
                <a:spAutoFit/>
              </a:bodyPr>
              <a:lstStyle/>
              <a:p>
                <a:pPr algn="ctr">
                  <a:defRPr lang="en-US" altLang="ja-JP"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Sheet1!$BE$28:$BJ$28</c:f>
              <c:strCache>
                <c:ptCount val="2"/>
                <c:pt idx="0">
                  <c:v>点検1巡目</c:v>
                </c:pt>
                <c:pt idx="1">
                  <c:v>点検2巡目</c:v>
                </c:pt>
              </c:strCache>
            </c:strRef>
          </c:cat>
          <c:val>
            <c:numRef>
              <c:f>Sheet1!$BE$29:$BJ$29</c:f>
              <c:numCache>
                <c:formatCode>0.0000</c:formatCode>
                <c:ptCount val="2"/>
                <c:pt idx="0">
                  <c:v>0.79990000000000006</c:v>
                </c:pt>
                <c:pt idx="1">
                  <c:v>0.84830000000000005</c:v>
                </c:pt>
              </c:numCache>
            </c:numRef>
          </c:val>
          <c:extLst>
            <c:ext xmlns:c16="http://schemas.microsoft.com/office/drawing/2014/chart" uri="{C3380CC4-5D6E-409C-BE32-E72D297353CC}">
              <c16:uniqueId val="{00000000-B8AC-4A13-833D-EB5AC8B12223}"/>
            </c:ext>
          </c:extLst>
        </c:ser>
        <c:ser>
          <c:idx val="1"/>
          <c:order val="1"/>
          <c:tx>
            <c:v>Ⅱ（予防保全段階）</c:v>
          </c:tx>
          <c:spPr>
            <a:solidFill>
              <a:schemeClr val="accent4">
                <a:lumMod val="20000"/>
                <a:lumOff val="80000"/>
              </a:schemeClr>
            </a:solidFill>
            <a:ln>
              <a:solidFill>
                <a:schemeClr val="tx1"/>
              </a:solidFill>
            </a:ln>
            <a:effectLst/>
          </c:spPr>
          <c:invertIfNegative val="0"/>
          <c:dLbls>
            <c:numFmt formatCode="0.00%" sourceLinked="0"/>
            <c:spPr>
              <a:noFill/>
              <a:ln>
                <a:noFill/>
              </a:ln>
              <a:effectLst/>
            </c:spPr>
            <c:txPr>
              <a:bodyPr rot="0" spcFirstLastPara="1" vertOverflow="ellipsis" vert="horz" wrap="square" lIns="38100" tIns="19050" rIns="38100" bIns="19050" anchor="ctr" anchorCtr="0">
                <a:spAutoFit/>
              </a:bodyPr>
              <a:lstStyle/>
              <a:p>
                <a:pPr algn="ctr">
                  <a:defRPr lang="en-US" altLang="ja-JP"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Sheet1!$BE$28:$BJ$28</c:f>
              <c:strCache>
                <c:ptCount val="2"/>
                <c:pt idx="0">
                  <c:v>点検1巡目</c:v>
                </c:pt>
                <c:pt idx="1">
                  <c:v>点検2巡目</c:v>
                </c:pt>
              </c:strCache>
            </c:strRef>
          </c:cat>
          <c:val>
            <c:numRef>
              <c:f>Sheet1!$BE$30:$BJ$30</c:f>
              <c:numCache>
                <c:formatCode>0.0000</c:formatCode>
                <c:ptCount val="2"/>
                <c:pt idx="0">
                  <c:v>0.19969999999999999</c:v>
                </c:pt>
                <c:pt idx="1">
                  <c:v>0.1517</c:v>
                </c:pt>
              </c:numCache>
            </c:numRef>
          </c:val>
          <c:extLst>
            <c:ext xmlns:c16="http://schemas.microsoft.com/office/drawing/2014/chart" uri="{C3380CC4-5D6E-409C-BE32-E72D297353CC}">
              <c16:uniqueId val="{00000001-B8AC-4A13-833D-EB5AC8B12223}"/>
            </c:ext>
          </c:extLst>
        </c:ser>
        <c:ser>
          <c:idx val="2"/>
          <c:order val="2"/>
          <c:tx>
            <c:v>Ⅲ（早期措置段階）</c:v>
          </c:tx>
          <c:spPr>
            <a:solidFill>
              <a:srgbClr val="FFC000"/>
            </a:solidFill>
            <a:ln>
              <a:solidFill>
                <a:schemeClr val="tx1"/>
              </a:solidFill>
            </a:ln>
            <a:effectLst/>
          </c:spPr>
          <c:invertIfNegative val="0"/>
          <c:dLbls>
            <c:delete val="1"/>
          </c:dLbls>
          <c:cat>
            <c:strRef>
              <c:f>Sheet1!$BE$28:$BJ$28</c:f>
              <c:strCache>
                <c:ptCount val="2"/>
                <c:pt idx="0">
                  <c:v>点検1巡目</c:v>
                </c:pt>
                <c:pt idx="1">
                  <c:v>点検2巡目</c:v>
                </c:pt>
              </c:strCache>
            </c:strRef>
          </c:cat>
          <c:val>
            <c:numRef>
              <c:f>Sheet1!$BE$31:$BJ$31</c:f>
              <c:numCache>
                <c:formatCode>0.0000</c:formatCode>
                <c:ptCount val="2"/>
                <c:pt idx="0">
                  <c:v>0</c:v>
                </c:pt>
                <c:pt idx="1">
                  <c:v>0</c:v>
                </c:pt>
              </c:numCache>
            </c:numRef>
          </c:val>
          <c:extLst>
            <c:ext xmlns:c16="http://schemas.microsoft.com/office/drawing/2014/chart" uri="{C3380CC4-5D6E-409C-BE32-E72D297353CC}">
              <c16:uniqueId val="{00000002-B8AC-4A13-833D-EB5AC8B12223}"/>
            </c:ext>
          </c:extLst>
        </c:ser>
        <c:ser>
          <c:idx val="3"/>
          <c:order val="3"/>
          <c:tx>
            <c:v>Ⅳ（緊急措置段階）</c:v>
          </c:tx>
          <c:spPr>
            <a:solidFill>
              <a:srgbClr val="FFCCFF"/>
            </a:solidFill>
            <a:ln>
              <a:solidFill>
                <a:schemeClr val="tx1"/>
              </a:solidFill>
            </a:ln>
            <a:effectLst/>
          </c:spPr>
          <c:invertIfNegative val="0"/>
          <c:dLbls>
            <c:dLbl>
              <c:idx val="0"/>
              <c:layout>
                <c:manualLayout>
                  <c:x val="0.18252089379188235"/>
                  <c:y val="-5.58700343369656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AC-4A13-833D-EB5AC8B12223}"/>
                </c:ext>
              </c:extLst>
            </c:dLbl>
            <c:dLbl>
              <c:idx val="1"/>
              <c:delete val="1"/>
              <c:extLst>
                <c:ext xmlns:c15="http://schemas.microsoft.com/office/drawing/2012/chart" uri="{CE6537A1-D6FC-4f65-9D91-7224C49458BB}"/>
                <c:ext xmlns:c16="http://schemas.microsoft.com/office/drawing/2014/chart" uri="{C3380CC4-5D6E-409C-BE32-E72D297353CC}">
                  <c16:uniqueId val="{00000004-B8AC-4A13-833D-EB5AC8B12223}"/>
                </c:ext>
              </c:extLst>
            </c:dLbl>
            <c:numFmt formatCode="0.00%" sourceLinked="0"/>
            <c:spPr>
              <a:noFill/>
              <a:ln>
                <a:noFill/>
              </a:ln>
              <a:effectLst/>
            </c:spPr>
            <c:txPr>
              <a:bodyPr rot="0" spcFirstLastPara="1" vertOverflow="ellipsis" vert="horz" wrap="square" lIns="38100" tIns="19050" rIns="38100" bIns="19050" anchor="ctr" anchorCtr="0">
                <a:spAutoFit/>
              </a:bodyPr>
              <a:lstStyle/>
              <a:p>
                <a:pPr algn="ctr">
                  <a:defRPr lang="en-US" altLang="ja-JP"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Sheet1!$BE$28:$BJ$28</c:f>
              <c:strCache>
                <c:ptCount val="2"/>
                <c:pt idx="0">
                  <c:v>点検1巡目</c:v>
                </c:pt>
                <c:pt idx="1">
                  <c:v>点検2巡目</c:v>
                </c:pt>
              </c:strCache>
            </c:strRef>
          </c:cat>
          <c:val>
            <c:numRef>
              <c:f>Sheet1!$BE$32:$BJ$32</c:f>
              <c:numCache>
                <c:formatCode>0.0000</c:formatCode>
                <c:ptCount val="2"/>
                <c:pt idx="0">
                  <c:v>2.9999999999999997E-4</c:v>
                </c:pt>
                <c:pt idx="1">
                  <c:v>0</c:v>
                </c:pt>
              </c:numCache>
            </c:numRef>
          </c:val>
          <c:extLst>
            <c:ext xmlns:c16="http://schemas.microsoft.com/office/drawing/2014/chart" uri="{C3380CC4-5D6E-409C-BE32-E72D297353CC}">
              <c16:uniqueId val="{00000005-B8AC-4A13-833D-EB5AC8B12223}"/>
            </c:ext>
          </c:extLst>
        </c:ser>
        <c:dLbls>
          <c:dLblPos val="ctr"/>
          <c:showLegendKey val="0"/>
          <c:showVal val="1"/>
          <c:showCatName val="0"/>
          <c:showSerName val="0"/>
          <c:showPercent val="0"/>
          <c:showBubbleSize val="0"/>
        </c:dLbls>
        <c:gapWidth val="150"/>
        <c:overlap val="100"/>
        <c:axId val="341229864"/>
        <c:axId val="385037520"/>
      </c:barChart>
      <c:catAx>
        <c:axId val="341229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altLang="ja-JP"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5037520"/>
        <c:crosses val="autoZero"/>
        <c:auto val="1"/>
        <c:lblAlgn val="ctr"/>
        <c:lblOffset val="100"/>
        <c:noMultiLvlLbl val="0"/>
      </c:catAx>
      <c:valAx>
        <c:axId val="385037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lang="en-US" altLang="ja-JP" sz="800" b="0" i="0" u="none" strike="noStrike" kern="1200" baseline="0">
                    <a:solidFill>
                      <a:schemeClr val="tx1"/>
                    </a:solidFill>
                    <a:latin typeface="+mn-lt"/>
                    <a:ea typeface="+mn-ea"/>
                    <a:cs typeface="+mn-cs"/>
                  </a:defRPr>
                </a:pPr>
                <a:r>
                  <a:rPr lang="ja-JP" altLang="en-US" sz="800" dirty="0">
                    <a:latin typeface="Meiryo UI" panose="020B0604030504040204" pitchFamily="50" charset="-128"/>
                    <a:ea typeface="Meiryo UI" panose="020B0604030504040204" pitchFamily="50" charset="-128"/>
                  </a:rPr>
                  <a:t>割合</a:t>
                </a:r>
              </a:p>
            </c:rich>
          </c:tx>
          <c:overlay val="0"/>
          <c:spPr>
            <a:noFill/>
            <a:ln>
              <a:noFill/>
            </a:ln>
            <a:effectLst/>
          </c:spPr>
          <c:txPr>
            <a:bodyPr rot="0" spcFirstLastPara="1" vertOverflow="ellipsis" vert="eaVert" wrap="square" anchor="ctr" anchorCtr="1"/>
            <a:lstStyle/>
            <a:p>
              <a:pPr>
                <a:defRPr lang="en-US" altLang="ja-JP" sz="800" b="0" i="0" u="none" strike="noStrike" kern="1200" baseline="0">
                  <a:solidFill>
                    <a:schemeClr val="tx1"/>
                  </a:solidFill>
                  <a:latin typeface="+mn-lt"/>
                  <a:ea typeface="+mn-ea"/>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ja-JP"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41229864"/>
        <c:crosses val="autoZero"/>
        <c:crossBetween val="between"/>
        <c:majorUnit val="0.2"/>
      </c:valAx>
      <c:spPr>
        <a:noFill/>
        <a:ln>
          <a:noFill/>
        </a:ln>
        <a:effectLst/>
      </c:spPr>
    </c:plotArea>
    <c:legend>
      <c:legendPos val="b"/>
      <c:layout>
        <c:manualLayout>
          <c:xMode val="edge"/>
          <c:yMode val="edge"/>
          <c:x val="7.6538772824522067E-2"/>
          <c:y val="0.79060401413869752"/>
          <c:w val="0.85964408425669647"/>
          <c:h val="0.18055108354129087"/>
        </c:manualLayout>
      </c:layout>
      <c:overlay val="0"/>
      <c:spPr>
        <a:noFill/>
        <a:ln>
          <a:solidFill>
            <a:schemeClr val="tx1"/>
          </a:solidFill>
        </a:ln>
        <a:effectLst/>
      </c:spPr>
      <c:txPr>
        <a:bodyPr rot="0" spcFirstLastPara="1" vertOverflow="ellipsis" vert="horz" wrap="square" anchor="ctr" anchorCtr="1"/>
        <a:lstStyle/>
        <a:p>
          <a:pPr algn="ctr">
            <a:defRPr lang="en-US" altLang="ja-JP"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altLang="ja-JP" sz="1000" b="0" i="0" u="none" strike="noStrike" kern="1200" baseline="0">
          <a:solidFill>
            <a:schemeClr val="tx1"/>
          </a:solidFill>
          <a:latin typeface="+mn-lt"/>
          <a:ea typeface="+mn-ea"/>
          <a:cs typeface="+mn-cs"/>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69398695613315"/>
          <c:y val="6.0594603505019079E-2"/>
          <c:w val="0.7821935836265449"/>
          <c:h val="0.5807408919531768"/>
        </c:manualLayout>
      </c:layout>
      <c:barChart>
        <c:barDir val="col"/>
        <c:grouping val="percentStacked"/>
        <c:varyColors val="0"/>
        <c:ser>
          <c:idx val="0"/>
          <c:order val="0"/>
          <c:tx>
            <c:v>経過年数30年未満</c:v>
          </c:tx>
          <c:spPr>
            <a:solidFill>
              <a:schemeClr val="tx2">
                <a:lumMod val="60000"/>
                <a:lumOff val="40000"/>
              </a:schemeClr>
            </a:solidFill>
            <a:ln>
              <a:solidFill>
                <a:schemeClr val="tx1"/>
              </a:solid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3982-46DF-9F77-3152D58971A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en-US" altLang="ja-JP"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[経過年度割合.xlsx]割合!$C$13:$E$13</c:f>
              <c:strCache>
                <c:ptCount val="3"/>
                <c:pt idx="0">
                  <c:v>現在</c:v>
                </c:pt>
                <c:pt idx="1">
                  <c:v>10年後</c:v>
                </c:pt>
                <c:pt idx="2">
                  <c:v>20年後</c:v>
                </c:pt>
              </c:strCache>
            </c:strRef>
          </c:cat>
          <c:val>
            <c:numRef>
              <c:f>[経過年度割合.xlsx]割合!$C$14:$E$14</c:f>
              <c:numCache>
                <c:formatCode>0.0000_ </c:formatCode>
                <c:ptCount val="3"/>
                <c:pt idx="0">
                  <c:v>0.36226415094339626</c:v>
                </c:pt>
                <c:pt idx="1">
                  <c:v>1.6037735849056656E-2</c:v>
                </c:pt>
                <c:pt idx="2">
                  <c:v>0</c:v>
                </c:pt>
              </c:numCache>
            </c:numRef>
          </c:val>
          <c:extLst>
            <c:ext xmlns:c16="http://schemas.microsoft.com/office/drawing/2014/chart" uri="{C3380CC4-5D6E-409C-BE32-E72D297353CC}">
              <c16:uniqueId val="{00000001-3982-46DF-9F77-3152D58971AD}"/>
            </c:ext>
          </c:extLst>
        </c:ser>
        <c:ser>
          <c:idx val="1"/>
          <c:order val="1"/>
          <c:tx>
            <c:v>経過年数30年以上</c:v>
          </c:tx>
          <c:spPr>
            <a:solidFill>
              <a:schemeClr val="accent2">
                <a:lumMod val="60000"/>
                <a:lumOff val="40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altLang="ja-JP"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[経過年度割合.xlsx]割合!$C$13:$E$13</c:f>
              <c:strCache>
                <c:ptCount val="3"/>
                <c:pt idx="0">
                  <c:v>現在</c:v>
                </c:pt>
                <c:pt idx="1">
                  <c:v>10年後</c:v>
                </c:pt>
                <c:pt idx="2">
                  <c:v>20年後</c:v>
                </c:pt>
              </c:strCache>
            </c:strRef>
          </c:cat>
          <c:val>
            <c:numRef>
              <c:f>[経過年度割合.xlsx]割合!$C$15:$E$15</c:f>
              <c:numCache>
                <c:formatCode>0.0000_ </c:formatCode>
                <c:ptCount val="3"/>
                <c:pt idx="0">
                  <c:v>0.63773584905660374</c:v>
                </c:pt>
                <c:pt idx="1">
                  <c:v>0.98396226415094334</c:v>
                </c:pt>
                <c:pt idx="2">
                  <c:v>1</c:v>
                </c:pt>
              </c:numCache>
            </c:numRef>
          </c:val>
          <c:extLst>
            <c:ext xmlns:c16="http://schemas.microsoft.com/office/drawing/2014/chart" uri="{C3380CC4-5D6E-409C-BE32-E72D297353CC}">
              <c16:uniqueId val="{00000002-3982-46DF-9F77-3152D58971AD}"/>
            </c:ext>
          </c:extLst>
        </c:ser>
        <c:dLbls>
          <c:showLegendKey val="0"/>
          <c:showVal val="0"/>
          <c:showCatName val="0"/>
          <c:showSerName val="0"/>
          <c:showPercent val="0"/>
          <c:showBubbleSize val="0"/>
        </c:dLbls>
        <c:gapWidth val="150"/>
        <c:overlap val="100"/>
        <c:axId val="385036736"/>
        <c:axId val="385039872"/>
      </c:barChart>
      <c:catAx>
        <c:axId val="38503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altLang="ja-JP"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5039872"/>
        <c:crosses val="autoZero"/>
        <c:auto val="1"/>
        <c:lblAlgn val="ctr"/>
        <c:lblOffset val="100"/>
        <c:noMultiLvlLbl val="0"/>
      </c:catAx>
      <c:valAx>
        <c:axId val="385039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altLang="ja-JP"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85036736"/>
        <c:crosses val="autoZero"/>
        <c:crossBetween val="between"/>
        <c:majorUnit val="0.2"/>
      </c:valAx>
      <c:spPr>
        <a:noFill/>
        <a:ln>
          <a:noFill/>
        </a:ln>
        <a:effectLst/>
      </c:spPr>
    </c:plotArea>
    <c:legend>
      <c:legendPos val="b"/>
      <c:legendEntry>
        <c:idx val="0"/>
        <c:txPr>
          <a:bodyPr rot="0" spcFirstLastPara="1" vertOverflow="ellipsis" vert="horz" wrap="square" anchor="ctr" anchorCtr="1"/>
          <a:lstStyle/>
          <a:p>
            <a:pPr algn="ctr">
              <a:defRPr lang="en-US" altLang="ja-JP"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egendEntry>
        <c:idx val="1"/>
        <c:txPr>
          <a:bodyPr rot="0" spcFirstLastPara="1" vertOverflow="ellipsis" vert="horz" wrap="square" anchor="ctr" anchorCtr="1"/>
          <a:lstStyle/>
          <a:p>
            <a:pPr algn="ctr">
              <a:defRPr lang="en-US" altLang="ja-JP"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Entry>
      <c:layout>
        <c:manualLayout>
          <c:xMode val="edge"/>
          <c:yMode val="edge"/>
          <c:x val="0.27523840173314734"/>
          <c:y val="0.76631225453269936"/>
          <c:w val="0.48048885924276835"/>
          <c:h val="0.18567015954006752"/>
        </c:manualLayout>
      </c:layout>
      <c:overlay val="0"/>
      <c:spPr>
        <a:noFill/>
        <a:ln>
          <a:solidFill>
            <a:schemeClr val="tx1"/>
          </a:solidFill>
        </a:ln>
        <a:effectLst/>
      </c:spPr>
      <c:txPr>
        <a:bodyPr rot="0" spcFirstLastPara="1" vertOverflow="ellipsis" vert="horz" wrap="square" anchor="ctr" anchorCtr="1"/>
        <a:lstStyle/>
        <a:p>
          <a:pPr algn="ctr">
            <a:defRPr lang="en-US" altLang="ja-JP"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ja-JP" sz="1000" b="0" i="0" u="none" strike="noStrike" kern="1200" baseline="0">
          <a:solidFill>
            <a:schemeClr val="tx1"/>
          </a:solidFill>
          <a:latin typeface="+mn-lt"/>
          <a:ea typeface="+mn-ea"/>
          <a:cs typeface="+mn-cs"/>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4DE4DCB-8404-F07D-CBEE-98C969467104}"/>
              </a:ext>
            </a:extLst>
          </p:cNvPr>
          <p:cNvSpPr>
            <a:spLocks noGrp="1"/>
          </p:cNvSpPr>
          <p:nvPr>
            <p:ph type="hdr" sz="quarter"/>
          </p:nvPr>
        </p:nvSpPr>
        <p:spPr>
          <a:xfrm>
            <a:off x="3" y="0"/>
            <a:ext cx="2880100" cy="488793"/>
          </a:xfrm>
          <a:prstGeom prst="rect">
            <a:avLst/>
          </a:prstGeom>
        </p:spPr>
        <p:txBody>
          <a:bodyPr vert="horz" lIns="89653" tIns="44827" rIns="89653" bIns="44827"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EDA6A10C-F1BC-0222-EB9B-CCAEB51B5937}"/>
              </a:ext>
            </a:extLst>
          </p:cNvPr>
          <p:cNvSpPr>
            <a:spLocks noGrp="1"/>
          </p:cNvSpPr>
          <p:nvPr>
            <p:ph type="dt" idx="1"/>
          </p:nvPr>
        </p:nvSpPr>
        <p:spPr>
          <a:xfrm>
            <a:off x="3765216" y="0"/>
            <a:ext cx="2880100" cy="488793"/>
          </a:xfrm>
          <a:prstGeom prst="rect">
            <a:avLst/>
          </a:prstGeom>
        </p:spPr>
        <p:txBody>
          <a:bodyPr vert="horz" lIns="89653" tIns="44827" rIns="89653" bIns="44827" rtlCol="0"/>
          <a:lstStyle>
            <a:lvl1pPr algn="r" eaLnBrk="1" fontAlgn="auto" hangingPunct="1">
              <a:spcBef>
                <a:spcPts val="0"/>
              </a:spcBef>
              <a:spcAft>
                <a:spcPts val="0"/>
              </a:spcAft>
              <a:defRPr sz="1200">
                <a:latin typeface="+mn-lt"/>
                <a:ea typeface="+mn-ea"/>
              </a:defRPr>
            </a:lvl1pPr>
          </a:lstStyle>
          <a:p>
            <a:pPr>
              <a:defRPr/>
            </a:pPr>
            <a:fld id="{B83C3124-5547-4232-8843-7ED10DAEBC8D}" type="datetimeFigureOut">
              <a:rPr lang="ja-JP" altLang="en-US"/>
              <a:pPr>
                <a:defRPr/>
              </a:pPr>
              <a:t>2025/3/5</a:t>
            </a:fld>
            <a:endParaRPr lang="ja-JP" altLang="en-US"/>
          </a:p>
        </p:txBody>
      </p:sp>
      <p:sp>
        <p:nvSpPr>
          <p:cNvPr id="4" name="スライド イメージ プレースホルダー 3">
            <a:extLst>
              <a:ext uri="{FF2B5EF4-FFF2-40B4-BE49-F238E27FC236}">
                <a16:creationId xmlns:a16="http://schemas.microsoft.com/office/drawing/2014/main" id="{858476AE-B3FF-9A2A-2A08-286AA9068F01}"/>
              </a:ext>
            </a:extLst>
          </p:cNvPr>
          <p:cNvSpPr>
            <a:spLocks noGrp="1" noRot="1" noChangeAspect="1"/>
          </p:cNvSpPr>
          <p:nvPr>
            <p:ph type="sldImg" idx="2"/>
          </p:nvPr>
        </p:nvSpPr>
        <p:spPr>
          <a:xfrm>
            <a:off x="881063" y="733425"/>
            <a:ext cx="4884737" cy="3663950"/>
          </a:xfrm>
          <a:prstGeom prst="rect">
            <a:avLst/>
          </a:prstGeom>
          <a:noFill/>
          <a:ln w="12700">
            <a:solidFill>
              <a:prstClr val="black"/>
            </a:solidFill>
          </a:ln>
        </p:spPr>
        <p:txBody>
          <a:bodyPr vert="horz" lIns="89653" tIns="44827" rIns="89653" bIns="44827"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6E8F4F2B-1B0C-4975-7FEA-DC127DF49225}"/>
              </a:ext>
            </a:extLst>
          </p:cNvPr>
          <p:cNvSpPr>
            <a:spLocks noGrp="1"/>
          </p:cNvSpPr>
          <p:nvPr>
            <p:ph type="body" sz="quarter" idx="3"/>
          </p:nvPr>
        </p:nvSpPr>
        <p:spPr>
          <a:xfrm>
            <a:off x="665000" y="4644315"/>
            <a:ext cx="5316869" cy="4399132"/>
          </a:xfrm>
          <a:prstGeom prst="rect">
            <a:avLst/>
          </a:prstGeom>
        </p:spPr>
        <p:txBody>
          <a:bodyPr vert="horz" lIns="89653" tIns="44827" rIns="89653" bIns="44827"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5933F950-4AC7-8CBF-A2B9-19559A243E77}"/>
              </a:ext>
            </a:extLst>
          </p:cNvPr>
          <p:cNvSpPr>
            <a:spLocks noGrp="1"/>
          </p:cNvSpPr>
          <p:nvPr>
            <p:ph type="ftr" sz="quarter" idx="4"/>
          </p:nvPr>
        </p:nvSpPr>
        <p:spPr>
          <a:xfrm>
            <a:off x="3" y="9287060"/>
            <a:ext cx="2880100" cy="488792"/>
          </a:xfrm>
          <a:prstGeom prst="rect">
            <a:avLst/>
          </a:prstGeom>
        </p:spPr>
        <p:txBody>
          <a:bodyPr vert="horz" lIns="89653" tIns="44827" rIns="89653" bIns="44827"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8F7E41A2-CF1A-2138-BE55-4418322BECE7}"/>
              </a:ext>
            </a:extLst>
          </p:cNvPr>
          <p:cNvSpPr>
            <a:spLocks noGrp="1"/>
          </p:cNvSpPr>
          <p:nvPr>
            <p:ph type="sldNum" sz="quarter" idx="5"/>
          </p:nvPr>
        </p:nvSpPr>
        <p:spPr>
          <a:xfrm>
            <a:off x="3765216" y="9287060"/>
            <a:ext cx="2880100" cy="488792"/>
          </a:xfrm>
          <a:prstGeom prst="rect">
            <a:avLst/>
          </a:prstGeom>
        </p:spPr>
        <p:txBody>
          <a:bodyPr vert="horz" wrap="square" lIns="89653" tIns="44827" rIns="89653" bIns="44827" numCol="1" anchor="b" anchorCtr="0" compatLnSpc="1">
            <a:prstTxWarp prst="textNoShape">
              <a:avLst/>
            </a:prstTxWarp>
          </a:bodyPr>
          <a:lstStyle>
            <a:lvl1pPr algn="r" eaLnBrk="1" hangingPunct="1">
              <a:defRPr sz="1200"/>
            </a:lvl1pPr>
          </a:lstStyle>
          <a:p>
            <a:pPr>
              <a:defRPr/>
            </a:pPr>
            <a:fld id="{A2F291AB-A61E-4810-9005-833F7017211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1</a:t>
            </a:fld>
            <a:endParaRPr lang="ja-JP" altLang="en-US"/>
          </a:p>
        </p:txBody>
      </p:sp>
    </p:spTree>
    <p:extLst>
      <p:ext uri="{BB962C8B-B14F-4D97-AF65-F5344CB8AC3E}">
        <p14:creationId xmlns:p14="http://schemas.microsoft.com/office/powerpoint/2010/main" val="1498732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2</a:t>
            </a:fld>
            <a:endParaRPr lang="ja-JP" altLang="en-US"/>
          </a:p>
        </p:txBody>
      </p:sp>
    </p:spTree>
    <p:extLst>
      <p:ext uri="{BB962C8B-B14F-4D97-AF65-F5344CB8AC3E}">
        <p14:creationId xmlns:p14="http://schemas.microsoft.com/office/powerpoint/2010/main" val="263416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DA8F9-7E72-1131-7D54-89FE5E1A661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9CD827E-9652-333B-0BA9-FB1F6BF3BA8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5039691-D0F9-8A19-80CE-C185F4CDBBB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07B7A0A-CFFC-5274-2CC4-32EF987A3FB3}"/>
              </a:ext>
            </a:extLst>
          </p:cNvPr>
          <p:cNvSpPr>
            <a:spLocks noGrp="1"/>
          </p:cNvSpPr>
          <p:nvPr>
            <p:ph type="sldNum" sz="quarter" idx="5"/>
          </p:nvPr>
        </p:nvSpPr>
        <p:spPr/>
        <p:txBody>
          <a:bodyPr/>
          <a:lstStyle/>
          <a:p>
            <a:pPr>
              <a:defRPr/>
            </a:pPr>
            <a:fld id="{A2F291AB-A61E-4810-9005-833F70172113}" type="slidenum">
              <a:rPr lang="ja-JP" altLang="en-US" smtClean="0"/>
              <a:pPr>
                <a:defRPr/>
              </a:pPr>
              <a:t>3</a:t>
            </a:fld>
            <a:endParaRPr lang="ja-JP" altLang="en-US"/>
          </a:p>
        </p:txBody>
      </p:sp>
    </p:spTree>
    <p:extLst>
      <p:ext uri="{BB962C8B-B14F-4D97-AF65-F5344CB8AC3E}">
        <p14:creationId xmlns:p14="http://schemas.microsoft.com/office/powerpoint/2010/main" val="159158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19BE5-FCCB-FD54-DBE0-34F8362795F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8B0EC9-7AD5-1DA2-49FB-557218CED89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A65A744-B964-3941-EC4D-480303FC527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0D3ED66-4525-7785-A7CA-2BB5B0D4F82E}"/>
              </a:ext>
            </a:extLst>
          </p:cNvPr>
          <p:cNvSpPr>
            <a:spLocks noGrp="1"/>
          </p:cNvSpPr>
          <p:nvPr>
            <p:ph type="sldNum" sz="quarter" idx="5"/>
          </p:nvPr>
        </p:nvSpPr>
        <p:spPr/>
        <p:txBody>
          <a:bodyPr/>
          <a:lstStyle/>
          <a:p>
            <a:pPr>
              <a:defRPr/>
            </a:pPr>
            <a:fld id="{A2F291AB-A61E-4810-9005-833F70172113}" type="slidenum">
              <a:rPr lang="ja-JP" altLang="en-US" smtClean="0"/>
              <a:pPr>
                <a:defRPr/>
              </a:pPr>
              <a:t>4</a:t>
            </a:fld>
            <a:endParaRPr lang="ja-JP" altLang="en-US"/>
          </a:p>
        </p:txBody>
      </p:sp>
    </p:spTree>
    <p:extLst>
      <p:ext uri="{BB962C8B-B14F-4D97-AF65-F5344CB8AC3E}">
        <p14:creationId xmlns:p14="http://schemas.microsoft.com/office/powerpoint/2010/main" val="3027385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6540F-90D7-C2A4-BCCB-9665A1BFA1D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572D02-8622-BC94-D3EB-089BF2BECB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FC3D47B-4484-2A0C-359F-01C338B3AAB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34BDC7D-20FF-5477-1D6E-4F304FDB0005}"/>
              </a:ext>
            </a:extLst>
          </p:cNvPr>
          <p:cNvSpPr>
            <a:spLocks noGrp="1"/>
          </p:cNvSpPr>
          <p:nvPr>
            <p:ph type="sldNum" sz="quarter" idx="5"/>
          </p:nvPr>
        </p:nvSpPr>
        <p:spPr/>
        <p:txBody>
          <a:bodyPr/>
          <a:lstStyle/>
          <a:p>
            <a:pPr>
              <a:defRPr/>
            </a:pPr>
            <a:fld id="{A2F291AB-A61E-4810-9005-833F70172113}" type="slidenum">
              <a:rPr lang="ja-JP" altLang="en-US" smtClean="0"/>
              <a:pPr>
                <a:defRPr/>
              </a:pPr>
              <a:t>5</a:t>
            </a:fld>
            <a:endParaRPr lang="ja-JP" altLang="en-US"/>
          </a:p>
        </p:txBody>
      </p:sp>
    </p:spTree>
    <p:extLst>
      <p:ext uri="{BB962C8B-B14F-4D97-AF65-F5344CB8AC3E}">
        <p14:creationId xmlns:p14="http://schemas.microsoft.com/office/powerpoint/2010/main" val="106799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88ABA-F86D-6962-FB13-6112C963BE8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BFEF483-7EF4-3791-936E-90DCE27896E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2BF2EC8-6D05-1785-0F1D-3E45ED4BE99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37A346E-FCCC-2120-BF55-962F718DCC49}"/>
              </a:ext>
            </a:extLst>
          </p:cNvPr>
          <p:cNvSpPr>
            <a:spLocks noGrp="1"/>
          </p:cNvSpPr>
          <p:nvPr>
            <p:ph type="sldNum" sz="quarter" idx="5"/>
          </p:nvPr>
        </p:nvSpPr>
        <p:spPr/>
        <p:txBody>
          <a:bodyPr/>
          <a:lstStyle/>
          <a:p>
            <a:pPr>
              <a:defRPr/>
            </a:pPr>
            <a:fld id="{A2F291AB-A61E-4810-9005-833F70172113}" type="slidenum">
              <a:rPr lang="ja-JP" altLang="en-US" smtClean="0"/>
              <a:pPr>
                <a:defRPr/>
              </a:pPr>
              <a:t>6</a:t>
            </a:fld>
            <a:endParaRPr lang="ja-JP" altLang="en-US"/>
          </a:p>
        </p:txBody>
      </p:sp>
    </p:spTree>
    <p:extLst>
      <p:ext uri="{BB962C8B-B14F-4D97-AF65-F5344CB8AC3E}">
        <p14:creationId xmlns:p14="http://schemas.microsoft.com/office/powerpoint/2010/main" val="331676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7</a:t>
            </a:fld>
            <a:endParaRPr lang="ja-JP" altLang="en-US"/>
          </a:p>
        </p:txBody>
      </p:sp>
    </p:spTree>
    <p:extLst>
      <p:ext uri="{BB962C8B-B14F-4D97-AF65-F5344CB8AC3E}">
        <p14:creationId xmlns:p14="http://schemas.microsoft.com/office/powerpoint/2010/main" val="23617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96852-D940-9C97-6CA6-9E51E2A7E7F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1987C00-132B-93FE-3099-7E042962C67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D8886D0-CB81-A095-3196-4A5BF874ACB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3E3E1A9-D96E-3ED9-9179-F049F4FE96F8}"/>
              </a:ext>
            </a:extLst>
          </p:cNvPr>
          <p:cNvSpPr>
            <a:spLocks noGrp="1"/>
          </p:cNvSpPr>
          <p:nvPr>
            <p:ph type="sldNum" sz="quarter" idx="5"/>
          </p:nvPr>
        </p:nvSpPr>
        <p:spPr/>
        <p:txBody>
          <a:bodyPr/>
          <a:lstStyle/>
          <a:p>
            <a:pPr>
              <a:defRPr/>
            </a:pPr>
            <a:fld id="{A2F291AB-A61E-4810-9005-833F70172113}" type="slidenum">
              <a:rPr lang="ja-JP" altLang="en-US" smtClean="0"/>
              <a:pPr>
                <a:defRPr/>
              </a:pPr>
              <a:t>8</a:t>
            </a:fld>
            <a:endParaRPr lang="ja-JP" altLang="en-US"/>
          </a:p>
        </p:txBody>
      </p:sp>
    </p:spTree>
    <p:extLst>
      <p:ext uri="{BB962C8B-B14F-4D97-AF65-F5344CB8AC3E}">
        <p14:creationId xmlns:p14="http://schemas.microsoft.com/office/powerpoint/2010/main" val="2795946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2F291AB-A61E-4810-9005-833F70172113}" type="slidenum">
              <a:rPr lang="ja-JP" altLang="en-US" smtClean="0"/>
              <a:pPr>
                <a:defRPr/>
              </a:pPr>
              <a:t>11</a:t>
            </a:fld>
            <a:endParaRPr lang="ja-JP" altLang="en-US"/>
          </a:p>
        </p:txBody>
      </p:sp>
    </p:spTree>
    <p:extLst>
      <p:ext uri="{BB962C8B-B14F-4D97-AF65-F5344CB8AC3E}">
        <p14:creationId xmlns:p14="http://schemas.microsoft.com/office/powerpoint/2010/main" val="3880414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035670FA-D282-9AAA-57F0-7D7FCA9063CC}"/>
              </a:ext>
            </a:extLst>
          </p:cNvPr>
          <p:cNvSpPr>
            <a:spLocks noGrp="1"/>
          </p:cNvSpPr>
          <p:nvPr>
            <p:ph type="dt" sz="half" idx="10"/>
          </p:nvPr>
        </p:nvSpPr>
        <p:spPr/>
        <p:txBody>
          <a:bodyPr/>
          <a:lstStyle>
            <a:lvl1pPr>
              <a:defRPr/>
            </a:lvl1pPr>
          </a:lstStyle>
          <a:p>
            <a:pPr>
              <a:defRPr/>
            </a:pPr>
            <a:fld id="{3FBE5ACC-F6DA-41B4-B225-0C8A1EF37535}" type="datetime1">
              <a:rPr lang="ja-JP" altLang="en-US" smtClean="0"/>
              <a:t>2025/3/5</a:t>
            </a:fld>
            <a:endParaRPr lang="ja-JP" altLang="en-US"/>
          </a:p>
        </p:txBody>
      </p:sp>
      <p:sp>
        <p:nvSpPr>
          <p:cNvPr id="5" name="フッター プレースホルダー 4">
            <a:extLst>
              <a:ext uri="{FF2B5EF4-FFF2-40B4-BE49-F238E27FC236}">
                <a16:creationId xmlns:a16="http://schemas.microsoft.com/office/drawing/2014/main" id="{32962049-CF00-A780-7746-89CAA7E848F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EA2FAF5-EA77-1F01-EBBF-650CACBE37AC}"/>
              </a:ext>
            </a:extLst>
          </p:cNvPr>
          <p:cNvSpPr>
            <a:spLocks noGrp="1"/>
          </p:cNvSpPr>
          <p:nvPr>
            <p:ph type="sldNum" sz="quarter" idx="12"/>
          </p:nvPr>
        </p:nvSpPr>
        <p:spPr/>
        <p:txBody>
          <a:bodyPr/>
          <a:lstStyle>
            <a:lvl1pPr>
              <a:defRPr/>
            </a:lvl1pPr>
          </a:lstStyle>
          <a:p>
            <a:pPr>
              <a:defRPr/>
            </a:pPr>
            <a:fld id="{6A0BA487-71F3-4D0D-B4CF-FC113D8A2DC6}" type="slidenum">
              <a:rPr lang="ja-JP" altLang="en-US"/>
              <a:pPr>
                <a:defRPr/>
              </a:pPr>
              <a:t>‹#›</a:t>
            </a:fld>
            <a:endParaRPr lang="ja-JP" altLang="en-US"/>
          </a:p>
        </p:txBody>
      </p:sp>
    </p:spTree>
    <p:extLst>
      <p:ext uri="{BB962C8B-B14F-4D97-AF65-F5344CB8AC3E}">
        <p14:creationId xmlns:p14="http://schemas.microsoft.com/office/powerpoint/2010/main" val="411776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01509E0-2724-EC2E-A416-60F89F0174CA}"/>
              </a:ext>
            </a:extLst>
          </p:cNvPr>
          <p:cNvSpPr>
            <a:spLocks noGrp="1"/>
          </p:cNvSpPr>
          <p:nvPr>
            <p:ph type="dt" sz="half" idx="10"/>
          </p:nvPr>
        </p:nvSpPr>
        <p:spPr/>
        <p:txBody>
          <a:bodyPr/>
          <a:lstStyle>
            <a:lvl1pPr>
              <a:defRPr/>
            </a:lvl1pPr>
          </a:lstStyle>
          <a:p>
            <a:pPr>
              <a:defRPr/>
            </a:pPr>
            <a:fld id="{3E5F1B14-5A0B-4406-BA60-0E8E2A7707AC}" type="datetime1">
              <a:rPr lang="ja-JP" altLang="en-US" smtClean="0"/>
              <a:t>2025/3/5</a:t>
            </a:fld>
            <a:endParaRPr lang="ja-JP" altLang="en-US"/>
          </a:p>
        </p:txBody>
      </p:sp>
      <p:sp>
        <p:nvSpPr>
          <p:cNvPr id="5" name="フッター プレースホルダー 4">
            <a:extLst>
              <a:ext uri="{FF2B5EF4-FFF2-40B4-BE49-F238E27FC236}">
                <a16:creationId xmlns:a16="http://schemas.microsoft.com/office/drawing/2014/main" id="{41FEE748-14C4-47C9-1725-01490E1E2F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F064BC4-C5A9-8777-051F-96CAA03B4658}"/>
              </a:ext>
            </a:extLst>
          </p:cNvPr>
          <p:cNvSpPr>
            <a:spLocks noGrp="1"/>
          </p:cNvSpPr>
          <p:nvPr>
            <p:ph type="sldNum" sz="quarter" idx="12"/>
          </p:nvPr>
        </p:nvSpPr>
        <p:spPr/>
        <p:txBody>
          <a:bodyPr/>
          <a:lstStyle>
            <a:lvl1pPr>
              <a:defRPr/>
            </a:lvl1pPr>
          </a:lstStyle>
          <a:p>
            <a:pPr>
              <a:defRPr/>
            </a:pPr>
            <a:fld id="{A8EB3A81-B687-4193-9AF0-07B65A01A014}" type="slidenum">
              <a:rPr lang="ja-JP" altLang="en-US"/>
              <a:pPr>
                <a:defRPr/>
              </a:pPr>
              <a:t>‹#›</a:t>
            </a:fld>
            <a:endParaRPr lang="ja-JP" altLang="en-US"/>
          </a:p>
        </p:txBody>
      </p:sp>
    </p:spTree>
    <p:extLst>
      <p:ext uri="{BB962C8B-B14F-4D97-AF65-F5344CB8AC3E}">
        <p14:creationId xmlns:p14="http://schemas.microsoft.com/office/powerpoint/2010/main" val="198380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2"/>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42"/>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74141EF-1F0B-30DD-C31F-C8EDBCE696DD}"/>
              </a:ext>
            </a:extLst>
          </p:cNvPr>
          <p:cNvSpPr>
            <a:spLocks noGrp="1"/>
          </p:cNvSpPr>
          <p:nvPr>
            <p:ph type="dt" sz="half" idx="10"/>
          </p:nvPr>
        </p:nvSpPr>
        <p:spPr/>
        <p:txBody>
          <a:bodyPr/>
          <a:lstStyle>
            <a:lvl1pPr>
              <a:defRPr/>
            </a:lvl1pPr>
          </a:lstStyle>
          <a:p>
            <a:pPr>
              <a:defRPr/>
            </a:pPr>
            <a:fld id="{EB5094CC-792C-4828-9F9F-9512D7E43BA9}" type="datetime1">
              <a:rPr lang="ja-JP" altLang="en-US" smtClean="0"/>
              <a:t>2025/3/5</a:t>
            </a:fld>
            <a:endParaRPr lang="ja-JP" altLang="en-US"/>
          </a:p>
        </p:txBody>
      </p:sp>
      <p:sp>
        <p:nvSpPr>
          <p:cNvPr id="5" name="フッター プレースホルダー 4">
            <a:extLst>
              <a:ext uri="{FF2B5EF4-FFF2-40B4-BE49-F238E27FC236}">
                <a16:creationId xmlns:a16="http://schemas.microsoft.com/office/drawing/2014/main" id="{40F72300-E7E4-4670-32F0-6392E6DE526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8BA28F8-576E-EDEA-2379-D17EEA2BCD9A}"/>
              </a:ext>
            </a:extLst>
          </p:cNvPr>
          <p:cNvSpPr>
            <a:spLocks noGrp="1"/>
          </p:cNvSpPr>
          <p:nvPr>
            <p:ph type="sldNum" sz="quarter" idx="12"/>
          </p:nvPr>
        </p:nvSpPr>
        <p:spPr/>
        <p:txBody>
          <a:bodyPr/>
          <a:lstStyle>
            <a:lvl1pPr>
              <a:defRPr/>
            </a:lvl1pPr>
          </a:lstStyle>
          <a:p>
            <a:pPr>
              <a:defRPr/>
            </a:pPr>
            <a:fld id="{AF314E8B-4D29-4894-80E8-9CC0AAFD7BE7}" type="slidenum">
              <a:rPr lang="ja-JP" altLang="en-US"/>
              <a:pPr>
                <a:defRPr/>
              </a:pPr>
              <a:t>‹#›</a:t>
            </a:fld>
            <a:endParaRPr lang="ja-JP" altLang="en-US"/>
          </a:p>
        </p:txBody>
      </p:sp>
    </p:spTree>
    <p:extLst>
      <p:ext uri="{BB962C8B-B14F-4D97-AF65-F5344CB8AC3E}">
        <p14:creationId xmlns:p14="http://schemas.microsoft.com/office/powerpoint/2010/main" val="378416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3D54E69-E3AE-5EDB-5B39-FC2E6C31127A}"/>
              </a:ext>
            </a:extLst>
          </p:cNvPr>
          <p:cNvSpPr>
            <a:spLocks noGrp="1"/>
          </p:cNvSpPr>
          <p:nvPr>
            <p:ph type="dt" sz="half" idx="10"/>
          </p:nvPr>
        </p:nvSpPr>
        <p:spPr/>
        <p:txBody>
          <a:bodyPr/>
          <a:lstStyle>
            <a:lvl1pPr>
              <a:defRPr/>
            </a:lvl1pPr>
          </a:lstStyle>
          <a:p>
            <a:pPr>
              <a:defRPr/>
            </a:pPr>
            <a:fld id="{84BBB07A-E568-4BB4-8482-168E42405ED2}" type="datetime1">
              <a:rPr lang="ja-JP" altLang="en-US" smtClean="0"/>
              <a:t>2025/3/5</a:t>
            </a:fld>
            <a:endParaRPr lang="ja-JP" altLang="en-US"/>
          </a:p>
        </p:txBody>
      </p:sp>
      <p:sp>
        <p:nvSpPr>
          <p:cNvPr id="5" name="フッター プレースホルダー 4">
            <a:extLst>
              <a:ext uri="{FF2B5EF4-FFF2-40B4-BE49-F238E27FC236}">
                <a16:creationId xmlns:a16="http://schemas.microsoft.com/office/drawing/2014/main" id="{DDC42A12-2877-494B-37EA-7ECA17E5BC5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B53007A-E8A2-31B2-9C02-1D73AF05678C}"/>
              </a:ext>
            </a:extLst>
          </p:cNvPr>
          <p:cNvSpPr>
            <a:spLocks noGrp="1"/>
          </p:cNvSpPr>
          <p:nvPr>
            <p:ph type="sldNum" sz="quarter" idx="12"/>
          </p:nvPr>
        </p:nvSpPr>
        <p:spPr/>
        <p:txBody>
          <a:bodyPr/>
          <a:lstStyle>
            <a:lvl1pPr>
              <a:defRPr/>
            </a:lvl1pPr>
          </a:lstStyle>
          <a:p>
            <a:pPr>
              <a:defRPr/>
            </a:pPr>
            <a:fld id="{A6163430-3252-479E-A236-4BFB50326DC9}" type="slidenum">
              <a:rPr lang="ja-JP" altLang="en-US"/>
              <a:pPr>
                <a:defRPr/>
              </a:pPr>
              <a:t>‹#›</a:t>
            </a:fld>
            <a:endParaRPr lang="ja-JP" altLang="en-US"/>
          </a:p>
        </p:txBody>
      </p:sp>
    </p:spTree>
    <p:extLst>
      <p:ext uri="{BB962C8B-B14F-4D97-AF65-F5344CB8AC3E}">
        <p14:creationId xmlns:p14="http://schemas.microsoft.com/office/powerpoint/2010/main" val="35593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2B5D6B43-0348-8AFD-C3C6-0139D4D7164F}"/>
              </a:ext>
            </a:extLst>
          </p:cNvPr>
          <p:cNvSpPr>
            <a:spLocks noGrp="1"/>
          </p:cNvSpPr>
          <p:nvPr>
            <p:ph type="dt" sz="half" idx="10"/>
          </p:nvPr>
        </p:nvSpPr>
        <p:spPr/>
        <p:txBody>
          <a:bodyPr/>
          <a:lstStyle>
            <a:lvl1pPr>
              <a:defRPr/>
            </a:lvl1pPr>
          </a:lstStyle>
          <a:p>
            <a:pPr>
              <a:defRPr/>
            </a:pPr>
            <a:fld id="{D5852273-1E71-473E-9166-74EC03AB6D4D}" type="datetime1">
              <a:rPr lang="ja-JP" altLang="en-US" smtClean="0"/>
              <a:t>2025/3/5</a:t>
            </a:fld>
            <a:endParaRPr lang="ja-JP" altLang="en-US"/>
          </a:p>
        </p:txBody>
      </p:sp>
      <p:sp>
        <p:nvSpPr>
          <p:cNvPr id="5" name="フッター プレースホルダー 4">
            <a:extLst>
              <a:ext uri="{FF2B5EF4-FFF2-40B4-BE49-F238E27FC236}">
                <a16:creationId xmlns:a16="http://schemas.microsoft.com/office/drawing/2014/main" id="{8F182F04-5E9C-86D6-9981-442180766FDA}"/>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87B2A11-F02B-B690-9608-4F26DE694BEC}"/>
              </a:ext>
            </a:extLst>
          </p:cNvPr>
          <p:cNvSpPr>
            <a:spLocks noGrp="1"/>
          </p:cNvSpPr>
          <p:nvPr>
            <p:ph type="sldNum" sz="quarter" idx="12"/>
          </p:nvPr>
        </p:nvSpPr>
        <p:spPr/>
        <p:txBody>
          <a:bodyPr/>
          <a:lstStyle>
            <a:lvl1pPr>
              <a:defRPr/>
            </a:lvl1pPr>
          </a:lstStyle>
          <a:p>
            <a:pPr>
              <a:defRPr/>
            </a:pPr>
            <a:fld id="{DF0A3F35-4CB7-4667-918C-E2A7EE04C9E1}" type="slidenum">
              <a:rPr lang="ja-JP" altLang="en-US"/>
              <a:pPr>
                <a:defRPr/>
              </a:pPr>
              <a:t>‹#›</a:t>
            </a:fld>
            <a:endParaRPr lang="ja-JP" altLang="en-US"/>
          </a:p>
        </p:txBody>
      </p:sp>
    </p:spTree>
    <p:extLst>
      <p:ext uri="{BB962C8B-B14F-4D97-AF65-F5344CB8AC3E}">
        <p14:creationId xmlns:p14="http://schemas.microsoft.com/office/powerpoint/2010/main" val="335497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ED8663C8-15B6-94BA-F15C-F5B12D234707}"/>
              </a:ext>
            </a:extLst>
          </p:cNvPr>
          <p:cNvSpPr>
            <a:spLocks noGrp="1"/>
          </p:cNvSpPr>
          <p:nvPr>
            <p:ph type="dt" sz="half" idx="10"/>
          </p:nvPr>
        </p:nvSpPr>
        <p:spPr/>
        <p:txBody>
          <a:bodyPr/>
          <a:lstStyle>
            <a:lvl1pPr>
              <a:defRPr/>
            </a:lvl1pPr>
          </a:lstStyle>
          <a:p>
            <a:pPr>
              <a:defRPr/>
            </a:pPr>
            <a:fld id="{213A61A5-7511-4B70-8333-E6FE3F5F624C}" type="datetime1">
              <a:rPr lang="ja-JP" altLang="en-US" smtClean="0"/>
              <a:t>2025/3/5</a:t>
            </a:fld>
            <a:endParaRPr lang="ja-JP" altLang="en-US"/>
          </a:p>
        </p:txBody>
      </p:sp>
      <p:sp>
        <p:nvSpPr>
          <p:cNvPr id="6" name="フッター プレースホルダー 4">
            <a:extLst>
              <a:ext uri="{FF2B5EF4-FFF2-40B4-BE49-F238E27FC236}">
                <a16:creationId xmlns:a16="http://schemas.microsoft.com/office/drawing/2014/main" id="{3E8191D0-2930-171B-AC87-E53A7D41C20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E559E5D-077E-D750-572B-CFCE33B4A42D}"/>
              </a:ext>
            </a:extLst>
          </p:cNvPr>
          <p:cNvSpPr>
            <a:spLocks noGrp="1"/>
          </p:cNvSpPr>
          <p:nvPr>
            <p:ph type="sldNum" sz="quarter" idx="12"/>
          </p:nvPr>
        </p:nvSpPr>
        <p:spPr/>
        <p:txBody>
          <a:bodyPr/>
          <a:lstStyle>
            <a:lvl1pPr>
              <a:defRPr/>
            </a:lvl1pPr>
          </a:lstStyle>
          <a:p>
            <a:pPr>
              <a:defRPr/>
            </a:pPr>
            <a:fld id="{B0F8F548-887D-4A01-A8CD-54ED8D58FA92}" type="slidenum">
              <a:rPr lang="ja-JP" altLang="en-US"/>
              <a:pPr>
                <a:defRPr/>
              </a:pPr>
              <a:t>‹#›</a:t>
            </a:fld>
            <a:endParaRPr lang="ja-JP" altLang="en-US"/>
          </a:p>
        </p:txBody>
      </p:sp>
    </p:spTree>
    <p:extLst>
      <p:ext uri="{BB962C8B-B14F-4D97-AF65-F5344CB8AC3E}">
        <p14:creationId xmlns:p14="http://schemas.microsoft.com/office/powerpoint/2010/main" val="388199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5D585C62-34A4-9942-EEC5-883EAAB5226C}"/>
              </a:ext>
            </a:extLst>
          </p:cNvPr>
          <p:cNvSpPr>
            <a:spLocks noGrp="1"/>
          </p:cNvSpPr>
          <p:nvPr>
            <p:ph type="dt" sz="half" idx="10"/>
          </p:nvPr>
        </p:nvSpPr>
        <p:spPr/>
        <p:txBody>
          <a:bodyPr/>
          <a:lstStyle>
            <a:lvl1pPr>
              <a:defRPr/>
            </a:lvl1pPr>
          </a:lstStyle>
          <a:p>
            <a:pPr>
              <a:defRPr/>
            </a:pPr>
            <a:fld id="{B3504FFF-9304-42CB-9C4B-05665526D7CD}" type="datetime1">
              <a:rPr lang="ja-JP" altLang="en-US" smtClean="0"/>
              <a:t>2025/3/5</a:t>
            </a:fld>
            <a:endParaRPr lang="ja-JP" altLang="en-US"/>
          </a:p>
        </p:txBody>
      </p:sp>
      <p:sp>
        <p:nvSpPr>
          <p:cNvPr id="8" name="フッター プレースホルダー 4">
            <a:extLst>
              <a:ext uri="{FF2B5EF4-FFF2-40B4-BE49-F238E27FC236}">
                <a16:creationId xmlns:a16="http://schemas.microsoft.com/office/drawing/2014/main" id="{CEA22F04-2F38-A5D7-3E0D-722FEF5F2492}"/>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89663619-0A66-E7FF-C0F5-CB3B7C9B2EF7}"/>
              </a:ext>
            </a:extLst>
          </p:cNvPr>
          <p:cNvSpPr>
            <a:spLocks noGrp="1"/>
          </p:cNvSpPr>
          <p:nvPr>
            <p:ph type="sldNum" sz="quarter" idx="12"/>
          </p:nvPr>
        </p:nvSpPr>
        <p:spPr/>
        <p:txBody>
          <a:bodyPr/>
          <a:lstStyle>
            <a:lvl1pPr>
              <a:defRPr/>
            </a:lvl1pPr>
          </a:lstStyle>
          <a:p>
            <a:pPr>
              <a:defRPr/>
            </a:pPr>
            <a:fld id="{B588F459-450F-4125-A52C-4DBF783E63F3}" type="slidenum">
              <a:rPr lang="ja-JP" altLang="en-US"/>
              <a:pPr>
                <a:defRPr/>
              </a:pPr>
              <a:t>‹#›</a:t>
            </a:fld>
            <a:endParaRPr lang="ja-JP" altLang="en-US"/>
          </a:p>
        </p:txBody>
      </p:sp>
    </p:spTree>
    <p:extLst>
      <p:ext uri="{BB962C8B-B14F-4D97-AF65-F5344CB8AC3E}">
        <p14:creationId xmlns:p14="http://schemas.microsoft.com/office/powerpoint/2010/main" val="1371399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7E25270E-2FC4-35C1-A243-1D059AF0C170}"/>
              </a:ext>
            </a:extLst>
          </p:cNvPr>
          <p:cNvSpPr>
            <a:spLocks noGrp="1"/>
          </p:cNvSpPr>
          <p:nvPr>
            <p:ph type="dt" sz="half" idx="10"/>
          </p:nvPr>
        </p:nvSpPr>
        <p:spPr/>
        <p:txBody>
          <a:bodyPr/>
          <a:lstStyle>
            <a:lvl1pPr>
              <a:defRPr/>
            </a:lvl1pPr>
          </a:lstStyle>
          <a:p>
            <a:pPr>
              <a:defRPr/>
            </a:pPr>
            <a:fld id="{CF8647EE-E556-4ACD-8A53-6E02EA77F330}" type="datetime1">
              <a:rPr lang="ja-JP" altLang="en-US" smtClean="0"/>
              <a:t>2025/3/5</a:t>
            </a:fld>
            <a:endParaRPr lang="ja-JP" altLang="en-US"/>
          </a:p>
        </p:txBody>
      </p:sp>
      <p:sp>
        <p:nvSpPr>
          <p:cNvPr id="4" name="フッター プレースホルダー 4">
            <a:extLst>
              <a:ext uri="{FF2B5EF4-FFF2-40B4-BE49-F238E27FC236}">
                <a16:creationId xmlns:a16="http://schemas.microsoft.com/office/drawing/2014/main" id="{51A74775-4C58-2FE5-D89F-D261E79DEAEB}"/>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C0865F17-5CA8-DDB3-1A86-8577AB095149}"/>
              </a:ext>
            </a:extLst>
          </p:cNvPr>
          <p:cNvSpPr>
            <a:spLocks noGrp="1"/>
          </p:cNvSpPr>
          <p:nvPr>
            <p:ph type="sldNum" sz="quarter" idx="12"/>
          </p:nvPr>
        </p:nvSpPr>
        <p:spPr>
          <a:xfrm>
            <a:off x="6974904" y="6520259"/>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pPr>
              <a:defRPr/>
            </a:pPr>
            <a:fld id="{B1242370-49B6-497A-A9CB-F1C57C2E283E}" type="slidenum">
              <a:rPr lang="ja-JP" altLang="en-US" smtClean="0"/>
              <a:pPr>
                <a:defRPr/>
              </a:pPr>
              <a:t>‹#›</a:t>
            </a:fld>
            <a:endParaRPr lang="ja-JP" altLang="en-US"/>
          </a:p>
        </p:txBody>
      </p:sp>
    </p:spTree>
    <p:extLst>
      <p:ext uri="{BB962C8B-B14F-4D97-AF65-F5344CB8AC3E}">
        <p14:creationId xmlns:p14="http://schemas.microsoft.com/office/powerpoint/2010/main" val="317069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3CC80A71-F3E8-016F-AD51-520D13D57555}"/>
              </a:ext>
            </a:extLst>
          </p:cNvPr>
          <p:cNvSpPr>
            <a:spLocks noGrp="1"/>
          </p:cNvSpPr>
          <p:nvPr>
            <p:ph type="dt" sz="half" idx="10"/>
          </p:nvPr>
        </p:nvSpPr>
        <p:spPr/>
        <p:txBody>
          <a:bodyPr/>
          <a:lstStyle>
            <a:lvl1pPr>
              <a:defRPr/>
            </a:lvl1pPr>
          </a:lstStyle>
          <a:p>
            <a:pPr>
              <a:defRPr/>
            </a:pPr>
            <a:fld id="{A5AC9E09-1274-4185-8D16-FCD0711B1BD5}" type="datetime1">
              <a:rPr lang="ja-JP" altLang="en-US" smtClean="0"/>
              <a:t>2025/3/5</a:t>
            </a:fld>
            <a:endParaRPr lang="ja-JP" altLang="en-US"/>
          </a:p>
        </p:txBody>
      </p:sp>
      <p:sp>
        <p:nvSpPr>
          <p:cNvPr id="3" name="フッター プレースホルダー 4">
            <a:extLst>
              <a:ext uri="{FF2B5EF4-FFF2-40B4-BE49-F238E27FC236}">
                <a16:creationId xmlns:a16="http://schemas.microsoft.com/office/drawing/2014/main" id="{CA35F404-8A72-C872-7E19-474220D3DFAF}"/>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F7E634F6-CFEC-2CC5-EDDF-464F0829F9AC}"/>
              </a:ext>
            </a:extLst>
          </p:cNvPr>
          <p:cNvSpPr>
            <a:spLocks noGrp="1"/>
          </p:cNvSpPr>
          <p:nvPr>
            <p:ph type="sldNum" sz="quarter" idx="12"/>
          </p:nvPr>
        </p:nvSpPr>
        <p:spPr>
          <a:xfrm>
            <a:off x="6974904" y="6520259"/>
            <a:ext cx="2133600" cy="365125"/>
          </a:xfrm>
        </p:spPr>
        <p:txBody>
          <a:bodyPr/>
          <a:lstStyle>
            <a:lvl1pPr>
              <a:defRPr>
                <a:latin typeface="Meiryo UI" panose="020B0604030504040204" pitchFamily="50" charset="-128"/>
                <a:ea typeface="Meiryo UI" panose="020B0604030504040204" pitchFamily="50" charset="-128"/>
              </a:defRPr>
            </a:lvl1pPr>
          </a:lstStyle>
          <a:p>
            <a:pPr>
              <a:defRPr/>
            </a:pPr>
            <a:fld id="{ACFF681C-E49F-4E85-8694-E4DDC777B265}" type="slidenum">
              <a:rPr lang="ja-JP" altLang="en-US" smtClean="0"/>
              <a:pPr>
                <a:defRPr/>
              </a:pPr>
              <a:t>‹#›</a:t>
            </a:fld>
            <a:endParaRPr lang="ja-JP" altLang="en-US"/>
          </a:p>
        </p:txBody>
      </p:sp>
    </p:spTree>
    <p:extLst>
      <p:ext uri="{BB962C8B-B14F-4D97-AF65-F5344CB8AC3E}">
        <p14:creationId xmlns:p14="http://schemas.microsoft.com/office/powerpoint/2010/main" val="166502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4CEA096E-DDA2-9AB7-135F-1A2BBEDF40E3}"/>
              </a:ext>
            </a:extLst>
          </p:cNvPr>
          <p:cNvSpPr>
            <a:spLocks noGrp="1"/>
          </p:cNvSpPr>
          <p:nvPr>
            <p:ph type="dt" sz="half" idx="10"/>
          </p:nvPr>
        </p:nvSpPr>
        <p:spPr/>
        <p:txBody>
          <a:bodyPr/>
          <a:lstStyle>
            <a:lvl1pPr>
              <a:defRPr/>
            </a:lvl1pPr>
          </a:lstStyle>
          <a:p>
            <a:pPr>
              <a:defRPr/>
            </a:pPr>
            <a:fld id="{DDEF6B41-FB8F-4BDA-BA83-C767629D4605}" type="datetime1">
              <a:rPr lang="ja-JP" altLang="en-US" smtClean="0"/>
              <a:t>2025/3/5</a:t>
            </a:fld>
            <a:endParaRPr lang="ja-JP" altLang="en-US"/>
          </a:p>
        </p:txBody>
      </p:sp>
      <p:sp>
        <p:nvSpPr>
          <p:cNvPr id="6" name="フッター プレースホルダー 4">
            <a:extLst>
              <a:ext uri="{FF2B5EF4-FFF2-40B4-BE49-F238E27FC236}">
                <a16:creationId xmlns:a16="http://schemas.microsoft.com/office/drawing/2014/main" id="{32FD0281-9651-2D8E-0150-10F7580DAA2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35C14C71-9EBD-EFB1-96DD-1CD9A59FF498}"/>
              </a:ext>
            </a:extLst>
          </p:cNvPr>
          <p:cNvSpPr>
            <a:spLocks noGrp="1"/>
          </p:cNvSpPr>
          <p:nvPr>
            <p:ph type="sldNum" sz="quarter" idx="12"/>
          </p:nvPr>
        </p:nvSpPr>
        <p:spPr/>
        <p:txBody>
          <a:bodyPr/>
          <a:lstStyle>
            <a:lvl1pPr>
              <a:defRPr/>
            </a:lvl1pPr>
          </a:lstStyle>
          <a:p>
            <a:pPr>
              <a:defRPr/>
            </a:pPr>
            <a:fld id="{A4A0D9F0-731D-47B3-8076-DD3BDD81910E}" type="slidenum">
              <a:rPr lang="ja-JP" altLang="en-US"/>
              <a:pPr>
                <a:defRPr/>
              </a:pPr>
              <a:t>‹#›</a:t>
            </a:fld>
            <a:endParaRPr lang="ja-JP" altLang="en-US"/>
          </a:p>
        </p:txBody>
      </p:sp>
    </p:spTree>
    <p:extLst>
      <p:ext uri="{BB962C8B-B14F-4D97-AF65-F5344CB8AC3E}">
        <p14:creationId xmlns:p14="http://schemas.microsoft.com/office/powerpoint/2010/main" val="1943772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CAA15732-57D6-F5CC-70A6-834228B44919}"/>
              </a:ext>
            </a:extLst>
          </p:cNvPr>
          <p:cNvSpPr>
            <a:spLocks noGrp="1"/>
          </p:cNvSpPr>
          <p:nvPr>
            <p:ph type="dt" sz="half" idx="10"/>
          </p:nvPr>
        </p:nvSpPr>
        <p:spPr/>
        <p:txBody>
          <a:bodyPr/>
          <a:lstStyle>
            <a:lvl1pPr>
              <a:defRPr/>
            </a:lvl1pPr>
          </a:lstStyle>
          <a:p>
            <a:pPr>
              <a:defRPr/>
            </a:pPr>
            <a:fld id="{B954AA7C-1E79-4C43-9396-CF5304C776B0}" type="datetime1">
              <a:rPr lang="ja-JP" altLang="en-US" smtClean="0"/>
              <a:t>2025/3/5</a:t>
            </a:fld>
            <a:endParaRPr lang="ja-JP" altLang="en-US"/>
          </a:p>
        </p:txBody>
      </p:sp>
      <p:sp>
        <p:nvSpPr>
          <p:cNvPr id="6" name="フッター プレースホルダー 4">
            <a:extLst>
              <a:ext uri="{FF2B5EF4-FFF2-40B4-BE49-F238E27FC236}">
                <a16:creationId xmlns:a16="http://schemas.microsoft.com/office/drawing/2014/main" id="{043BCDD4-F913-2B53-04AA-F5DDC01B6F2A}"/>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3749C99-281F-79E4-06AC-5AED96CC1531}"/>
              </a:ext>
            </a:extLst>
          </p:cNvPr>
          <p:cNvSpPr>
            <a:spLocks noGrp="1"/>
          </p:cNvSpPr>
          <p:nvPr>
            <p:ph type="sldNum" sz="quarter" idx="12"/>
          </p:nvPr>
        </p:nvSpPr>
        <p:spPr/>
        <p:txBody>
          <a:bodyPr/>
          <a:lstStyle>
            <a:lvl1pPr>
              <a:defRPr/>
            </a:lvl1pPr>
          </a:lstStyle>
          <a:p>
            <a:pPr>
              <a:defRPr/>
            </a:pPr>
            <a:fld id="{1674B3DF-4ED8-4BE4-A895-64D166A3C6C1}" type="slidenum">
              <a:rPr lang="ja-JP" altLang="en-US"/>
              <a:pPr>
                <a:defRPr/>
              </a:pPr>
              <a:t>‹#›</a:t>
            </a:fld>
            <a:endParaRPr lang="ja-JP" altLang="en-US"/>
          </a:p>
        </p:txBody>
      </p:sp>
    </p:spTree>
    <p:extLst>
      <p:ext uri="{BB962C8B-B14F-4D97-AF65-F5344CB8AC3E}">
        <p14:creationId xmlns:p14="http://schemas.microsoft.com/office/powerpoint/2010/main" val="130792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117CF7A8-F57F-0DF0-4ECB-0973A1A36A3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2F267F18-809B-B9E5-E9DE-A5E963C4668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BB18025-9E5D-0B6F-107E-11030668ACD2}"/>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86A7A4E7-3AD6-4E5F-8C55-F3D1FD9E2832}" type="datetime1">
              <a:rPr lang="ja-JP" altLang="en-US" smtClean="0"/>
              <a:t>2025/3/5</a:t>
            </a:fld>
            <a:endParaRPr lang="ja-JP" altLang="en-US"/>
          </a:p>
        </p:txBody>
      </p:sp>
      <p:sp>
        <p:nvSpPr>
          <p:cNvPr id="5" name="フッター プレースホルダー 4">
            <a:extLst>
              <a:ext uri="{FF2B5EF4-FFF2-40B4-BE49-F238E27FC236}">
                <a16:creationId xmlns:a16="http://schemas.microsoft.com/office/drawing/2014/main" id="{CBD744BC-CB31-1877-BFEA-C22A5FE1979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852F5D7-87CD-4988-AB1A-77EFB8E285C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415B2F6-E8BA-49C2-A468-9CBE428CAC0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189"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377"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566"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754"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1313" indent="-341313"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2.emf"/><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emf"/><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0.emf"/><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2.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A283E47D-C842-428A-5BBC-1D9264607F63}"/>
              </a:ext>
            </a:extLst>
          </p:cNvPr>
          <p:cNvGraphicFramePr>
            <a:graphicFrameLocks/>
          </p:cNvGraphicFramePr>
          <p:nvPr>
            <p:extLst>
              <p:ext uri="{D42A27DB-BD31-4B8C-83A1-F6EECF244321}">
                <p14:modId xmlns:p14="http://schemas.microsoft.com/office/powerpoint/2010/main" val="3407132741"/>
              </p:ext>
            </p:extLst>
          </p:nvPr>
        </p:nvGraphicFramePr>
        <p:xfrm>
          <a:off x="3456111" y="1454928"/>
          <a:ext cx="2481727" cy="1785600"/>
        </p:xfrm>
        <a:graphic>
          <a:graphicData uri="http://schemas.openxmlformats.org/drawingml/2006/chart">
            <c:chart xmlns:c="http://schemas.openxmlformats.org/drawingml/2006/chart" xmlns:r="http://schemas.openxmlformats.org/officeDocument/2006/relationships" r:id="rId3"/>
          </a:graphicData>
        </a:graphic>
      </p:graphicFrame>
      <p:sp>
        <p:nvSpPr>
          <p:cNvPr id="6" name="角丸四角形 143">
            <a:extLst>
              <a:ext uri="{FF2B5EF4-FFF2-40B4-BE49-F238E27FC236}">
                <a16:creationId xmlns:a16="http://schemas.microsoft.com/office/drawing/2014/main" id="{6D69C426-EC68-7F1A-A9BE-D804B300C928}"/>
              </a:ext>
            </a:extLst>
          </p:cNvPr>
          <p:cNvSpPr/>
          <p:nvPr/>
        </p:nvSpPr>
        <p:spPr>
          <a:xfrm>
            <a:off x="110835" y="658732"/>
            <a:ext cx="8947439" cy="295532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■施設の現状</a:t>
            </a:r>
            <a:endParaRPr lang="en-US" altLang="ja-JP" sz="1400" b="1"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67C4C828-C336-84FF-2C06-4493F86C0432}"/>
              </a:ext>
            </a:extLst>
          </p:cNvPr>
          <p:cNvSpPr/>
          <p:nvPr/>
        </p:nvSpPr>
        <p:spPr>
          <a:xfrm>
            <a:off x="110835" y="894953"/>
            <a:ext cx="2930815" cy="4686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①施設数の推移</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令和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7</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3</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月時点で、</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2,408</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橋を管理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3" name="角丸四角形 143">
            <a:extLst>
              <a:ext uri="{FF2B5EF4-FFF2-40B4-BE49-F238E27FC236}">
                <a16:creationId xmlns:a16="http://schemas.microsoft.com/office/drawing/2014/main" id="{0A955CA2-78F4-C72C-B438-4B31373A2D9F}"/>
              </a:ext>
            </a:extLst>
          </p:cNvPr>
          <p:cNvSpPr/>
          <p:nvPr/>
        </p:nvSpPr>
        <p:spPr>
          <a:xfrm>
            <a:off x="3355431" y="894953"/>
            <a:ext cx="2607049" cy="63226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②高齢化の状況</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現状では</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年以上経過した施設が約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6</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割</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20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年後には約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9</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割まで増加</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0" name="角丸四角形 143">
            <a:extLst>
              <a:ext uri="{FF2B5EF4-FFF2-40B4-BE49-F238E27FC236}">
                <a16:creationId xmlns:a16="http://schemas.microsoft.com/office/drawing/2014/main" id="{274B5CBB-8077-EE0A-2BA1-1117F0E64020}"/>
              </a:ext>
            </a:extLst>
          </p:cNvPr>
          <p:cNvSpPr/>
          <p:nvPr/>
        </p:nvSpPr>
        <p:spPr>
          <a:xfrm>
            <a:off x="6022234" y="894953"/>
            <a:ext cx="2930815" cy="4342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③施設状態</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施設の健全度は向上傾向</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7" name="Rectangle 2">
            <a:extLst>
              <a:ext uri="{FF2B5EF4-FFF2-40B4-BE49-F238E27FC236}">
                <a16:creationId xmlns:a16="http://schemas.microsoft.com/office/drawing/2014/main" id="{9F952B0D-6F36-AF52-8B68-395E8831230E}"/>
              </a:ext>
            </a:extLst>
          </p:cNvPr>
          <p:cNvSpPr>
            <a:spLocks noChangeArrowheads="1"/>
          </p:cNvSpPr>
          <p:nvPr/>
        </p:nvSpPr>
        <p:spPr bwMode="auto">
          <a:xfrm>
            <a:off x="0" y="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3200" b="1">
              <a:latin typeface="Meiryo UI" pitchFamily="50" charset="-128"/>
              <a:ea typeface="Meiryo UI" pitchFamily="50" charset="-128"/>
              <a:cs typeface="Meiryo UI" pitchFamily="50" charset="-128"/>
            </a:endParaRPr>
          </a:p>
        </p:txBody>
      </p:sp>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橋梁</a:t>
            </a:r>
            <a:endParaRPr lang="zh-TW" altLang="en-US" sz="2400" b="1" dirty="0">
              <a:solidFill>
                <a:schemeClr val="bg1"/>
              </a:solidFill>
              <a:latin typeface="Meiryo UI" pitchFamily="50" charset="-128"/>
              <a:ea typeface="Meiryo UI" pitchFamily="50" charset="-128"/>
              <a:cs typeface="Meiryo UI" pitchFamily="50" charset="-128"/>
            </a:endParaRPr>
          </a:p>
        </p:txBody>
      </p:sp>
      <p:grpSp>
        <p:nvGrpSpPr>
          <p:cNvPr id="27" name="グループ化 26">
            <a:extLst>
              <a:ext uri="{FF2B5EF4-FFF2-40B4-BE49-F238E27FC236}">
                <a16:creationId xmlns:a16="http://schemas.microsoft.com/office/drawing/2014/main" id="{65BD97EF-F558-ED18-B28D-2E97F0077EA4}"/>
              </a:ext>
            </a:extLst>
          </p:cNvPr>
          <p:cNvGrpSpPr/>
          <p:nvPr/>
        </p:nvGrpSpPr>
        <p:grpSpPr>
          <a:xfrm>
            <a:off x="6289984" y="3103840"/>
            <a:ext cx="2819937" cy="439606"/>
            <a:chOff x="9254636" y="1937162"/>
            <a:chExt cx="2819937" cy="439606"/>
          </a:xfrm>
        </p:grpSpPr>
        <p:grpSp>
          <p:nvGrpSpPr>
            <p:cNvPr id="21" name="グループ化 20">
              <a:extLst>
                <a:ext uri="{FF2B5EF4-FFF2-40B4-BE49-F238E27FC236}">
                  <a16:creationId xmlns:a16="http://schemas.microsoft.com/office/drawing/2014/main" id="{2CBF4B51-E63D-995B-0F39-2B0C0DE11B2D}"/>
                </a:ext>
              </a:extLst>
            </p:cNvPr>
            <p:cNvGrpSpPr/>
            <p:nvPr/>
          </p:nvGrpSpPr>
          <p:grpSpPr>
            <a:xfrm>
              <a:off x="9324486" y="1951010"/>
              <a:ext cx="2750087" cy="425758"/>
              <a:chOff x="9185987" y="1951010"/>
              <a:chExt cx="2750087" cy="425758"/>
            </a:xfrm>
          </p:grpSpPr>
          <p:sp>
            <p:nvSpPr>
              <p:cNvPr id="12" name="Text Box 5">
                <a:extLst>
                  <a:ext uri="{FF2B5EF4-FFF2-40B4-BE49-F238E27FC236}">
                    <a16:creationId xmlns:a16="http://schemas.microsoft.com/office/drawing/2014/main" id="{6CA72B75-DCE7-EB8A-314F-27C58294B43F}"/>
                  </a:ext>
                </a:extLst>
              </p:cNvPr>
              <p:cNvSpPr txBox="1">
                <a:spLocks noChangeArrowheads="1"/>
              </p:cNvSpPr>
              <p:nvPr/>
            </p:nvSpPr>
            <p:spPr bwMode="auto">
              <a:xfrm>
                <a:off x="9252743" y="1951010"/>
                <a:ext cx="2683331" cy="42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000"/>
                  </a:lnSpc>
                  <a:spcBef>
                    <a:spcPts val="600"/>
                  </a:spcBef>
                  <a:buFont typeface="Arial" panose="020B0604020202020204" pitchFamily="34" charset="0"/>
                  <a:buNone/>
                </a:pPr>
                <a:r>
                  <a:rPr lang="en-US" altLang="ja-JP" sz="1000" dirty="0">
                    <a:latin typeface="Meiryo UI" panose="020B0604030504040204" pitchFamily="50" charset="-128"/>
                    <a:ea typeface="Meiryo UI" panose="020B0604030504040204" pitchFamily="50" charset="-128"/>
                  </a:rPr>
                  <a:t>Ⅰ</a:t>
                </a:r>
                <a:r>
                  <a:rPr lang="ja-JP" altLang="en-US" sz="1000" dirty="0">
                    <a:latin typeface="Meiryo UI" panose="020B0604030504040204" pitchFamily="50" charset="-128"/>
                    <a:ea typeface="Meiryo UI" panose="020B0604030504040204" pitchFamily="50" charset="-128"/>
                  </a:rPr>
                  <a:t>（健全）　　　　　　　　</a:t>
                </a:r>
                <a:r>
                  <a:rPr lang="en-US" altLang="ja-JP" sz="1000" dirty="0">
                    <a:latin typeface="Meiryo UI" panose="020B0604030504040204" pitchFamily="50" charset="-128"/>
                    <a:ea typeface="Meiryo UI" panose="020B0604030504040204" pitchFamily="50" charset="-128"/>
                  </a:rPr>
                  <a:t>Ⅲ</a:t>
                </a:r>
                <a:r>
                  <a:rPr lang="ja-JP" altLang="en-US" sz="1000" dirty="0">
                    <a:latin typeface="Meiryo UI" panose="020B0604030504040204" pitchFamily="50" charset="-128"/>
                    <a:ea typeface="Meiryo UI" panose="020B0604030504040204" pitchFamily="50" charset="-128"/>
                  </a:rPr>
                  <a:t>（早期措置段階）</a:t>
                </a:r>
                <a:endParaRPr lang="en-US" altLang="ja-JP" sz="1000" dirty="0">
                  <a:latin typeface="Meiryo UI" panose="020B0604030504040204" pitchFamily="50" charset="-128"/>
                  <a:ea typeface="Meiryo UI" panose="020B0604030504040204" pitchFamily="50" charset="-128"/>
                </a:endParaRPr>
              </a:p>
              <a:p>
                <a:pPr eaLnBrk="1" hangingPunct="1">
                  <a:lnSpc>
                    <a:spcPts val="1000"/>
                  </a:lnSpc>
                  <a:spcBef>
                    <a:spcPts val="600"/>
                  </a:spcBef>
                  <a:buFont typeface="Arial" panose="020B0604020202020204" pitchFamily="34" charset="0"/>
                  <a:buNone/>
                </a:pPr>
                <a:r>
                  <a:rPr lang="en-US" altLang="ja-JP" sz="1000" dirty="0">
                    <a:latin typeface="Meiryo UI" panose="020B0604030504040204" pitchFamily="50" charset="-128"/>
                    <a:ea typeface="Meiryo UI" panose="020B0604030504040204" pitchFamily="50" charset="-128"/>
                  </a:rPr>
                  <a:t>Ⅱ</a:t>
                </a:r>
                <a:r>
                  <a:rPr lang="ja-JP" altLang="en-US" sz="1000" dirty="0">
                    <a:latin typeface="Meiryo UI" panose="020B0604030504040204" pitchFamily="50" charset="-128"/>
                    <a:ea typeface="Meiryo UI" panose="020B0604030504040204" pitchFamily="50" charset="-128"/>
                  </a:rPr>
                  <a:t>（予防保全段階）　　</a:t>
                </a:r>
                <a:r>
                  <a:rPr lang="en-US" altLang="ja-JP" sz="1000" dirty="0">
                    <a:latin typeface="Meiryo UI" panose="020B0604030504040204" pitchFamily="50" charset="-128"/>
                    <a:ea typeface="Meiryo UI" panose="020B0604030504040204" pitchFamily="50" charset="-128"/>
                  </a:rPr>
                  <a:t>Ⅳ</a:t>
                </a:r>
                <a:r>
                  <a:rPr lang="ja-JP" altLang="en-US" sz="1000" dirty="0">
                    <a:latin typeface="Meiryo UI" panose="020B0604030504040204" pitchFamily="50" charset="-128"/>
                    <a:ea typeface="Meiryo UI" panose="020B0604030504040204" pitchFamily="50" charset="-128"/>
                  </a:rPr>
                  <a:t>（緊急措置段階）</a:t>
                </a:r>
              </a:p>
            </p:txBody>
          </p:sp>
          <p:sp>
            <p:nvSpPr>
              <p:cNvPr id="13" name="正方形/長方形 12">
                <a:extLst>
                  <a:ext uri="{FF2B5EF4-FFF2-40B4-BE49-F238E27FC236}">
                    <a16:creationId xmlns:a16="http://schemas.microsoft.com/office/drawing/2014/main" id="{9B4F201A-B6A3-BBB4-4619-74C3BA1B2ACD}"/>
                  </a:ext>
                </a:extLst>
              </p:cNvPr>
              <p:cNvSpPr/>
              <p:nvPr/>
            </p:nvSpPr>
            <p:spPr>
              <a:xfrm>
                <a:off x="9185987" y="1991837"/>
                <a:ext cx="107950" cy="107950"/>
              </a:xfrm>
              <a:prstGeom prst="rect">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4" name="正方形/長方形 13">
                <a:extLst>
                  <a:ext uri="{FF2B5EF4-FFF2-40B4-BE49-F238E27FC236}">
                    <a16:creationId xmlns:a16="http://schemas.microsoft.com/office/drawing/2014/main" id="{F7DD0F01-F303-56C8-2FC1-D9965F6BBCF8}"/>
                  </a:ext>
                </a:extLst>
              </p:cNvPr>
              <p:cNvSpPr/>
              <p:nvPr/>
            </p:nvSpPr>
            <p:spPr>
              <a:xfrm>
                <a:off x="10524840" y="1991837"/>
                <a:ext cx="107950" cy="107950"/>
              </a:xfrm>
              <a:prstGeom prst="rect">
                <a:avLst/>
              </a:prstGeom>
              <a:pattFill prst="pct90">
                <a:fgClr>
                  <a:srgbClr val="FFC00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5" name="正方形/長方形 14">
                <a:extLst>
                  <a:ext uri="{FF2B5EF4-FFF2-40B4-BE49-F238E27FC236}">
                    <a16:creationId xmlns:a16="http://schemas.microsoft.com/office/drawing/2014/main" id="{E6DC7E61-DAE8-C554-9A80-EBBA843BF349}"/>
                  </a:ext>
                </a:extLst>
              </p:cNvPr>
              <p:cNvSpPr/>
              <p:nvPr/>
            </p:nvSpPr>
            <p:spPr>
              <a:xfrm>
                <a:off x="9191645" y="2197082"/>
                <a:ext cx="107950" cy="107950"/>
              </a:xfrm>
              <a:prstGeom prst="rect">
                <a:avLst/>
              </a:prstGeom>
              <a:pattFill prst="wdUpDiag">
                <a:fgClr>
                  <a:srgbClr val="FFFF0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6" name="正方形/長方形 15">
                <a:extLst>
                  <a:ext uri="{FF2B5EF4-FFF2-40B4-BE49-F238E27FC236}">
                    <a16:creationId xmlns:a16="http://schemas.microsoft.com/office/drawing/2014/main" id="{994792F1-08F3-47E3-B528-936FD6824084}"/>
                  </a:ext>
                </a:extLst>
              </p:cNvPr>
              <p:cNvSpPr/>
              <p:nvPr/>
            </p:nvSpPr>
            <p:spPr>
              <a:xfrm>
                <a:off x="10524840" y="2197082"/>
                <a:ext cx="107950" cy="107950"/>
              </a:xfrm>
              <a:prstGeom prst="rect">
                <a:avLst/>
              </a:prstGeom>
              <a:solidFill>
                <a:srgbClr val="FF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sp>
          <p:nvSpPr>
            <p:cNvPr id="24" name="正方形/長方形 23">
              <a:extLst>
                <a:ext uri="{FF2B5EF4-FFF2-40B4-BE49-F238E27FC236}">
                  <a16:creationId xmlns:a16="http://schemas.microsoft.com/office/drawing/2014/main" id="{AE9B38B7-FEF8-56C2-1D46-93027D700CB2}"/>
                </a:ext>
              </a:extLst>
            </p:cNvPr>
            <p:cNvSpPr/>
            <p:nvPr/>
          </p:nvSpPr>
          <p:spPr>
            <a:xfrm>
              <a:off x="9254636" y="1937162"/>
              <a:ext cx="2683331" cy="4257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a:extLst>
              <a:ext uri="{FF2B5EF4-FFF2-40B4-BE49-F238E27FC236}">
                <a16:creationId xmlns:a16="http://schemas.microsoft.com/office/drawing/2014/main" id="{2D184B95-6E07-C6B0-0687-F933ED11AC30}"/>
              </a:ext>
            </a:extLst>
          </p:cNvPr>
          <p:cNvGrpSpPr/>
          <p:nvPr/>
        </p:nvGrpSpPr>
        <p:grpSpPr>
          <a:xfrm>
            <a:off x="4313879" y="3086247"/>
            <a:ext cx="1408419" cy="477054"/>
            <a:chOff x="3291503" y="3269300"/>
            <a:chExt cx="1408419" cy="477054"/>
          </a:xfrm>
        </p:grpSpPr>
        <p:grpSp>
          <p:nvGrpSpPr>
            <p:cNvPr id="5" name="グループ化 4">
              <a:extLst>
                <a:ext uri="{FF2B5EF4-FFF2-40B4-BE49-F238E27FC236}">
                  <a16:creationId xmlns:a16="http://schemas.microsoft.com/office/drawing/2014/main" id="{09C9F1F5-DD47-93DF-BAFD-9E3AD4A1DB29}"/>
                </a:ext>
              </a:extLst>
            </p:cNvPr>
            <p:cNvGrpSpPr/>
            <p:nvPr/>
          </p:nvGrpSpPr>
          <p:grpSpPr>
            <a:xfrm>
              <a:off x="3372070" y="3269300"/>
              <a:ext cx="1327852" cy="477054"/>
              <a:chOff x="3486778" y="3203481"/>
              <a:chExt cx="1327852" cy="477054"/>
            </a:xfrm>
          </p:grpSpPr>
          <p:sp>
            <p:nvSpPr>
              <p:cNvPr id="4" name="Text Box 5">
                <a:extLst>
                  <a:ext uri="{FF2B5EF4-FFF2-40B4-BE49-F238E27FC236}">
                    <a16:creationId xmlns:a16="http://schemas.microsoft.com/office/drawing/2014/main" id="{A09F6220-CACF-424B-22C8-78C7D298B421}"/>
                  </a:ext>
                </a:extLst>
              </p:cNvPr>
              <p:cNvSpPr txBox="1">
                <a:spLocks noChangeArrowheads="1"/>
              </p:cNvSpPr>
              <p:nvPr/>
            </p:nvSpPr>
            <p:spPr bwMode="auto">
              <a:xfrm>
                <a:off x="3546224" y="3203481"/>
                <a:ext cx="126840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600"/>
                  </a:spcBef>
                  <a:buFont typeface="Arial" panose="020B0604020202020204" pitchFamily="34" charset="0"/>
                  <a:buNone/>
                </a:pPr>
                <a:r>
                  <a:rPr lang="ja-JP" altLang="en-US" sz="1000" dirty="0">
                    <a:latin typeface="Meiryo UI" panose="020B0604030504040204" pitchFamily="50" charset="-128"/>
                    <a:ea typeface="Meiryo UI" panose="020B0604030504040204" pitchFamily="50" charset="-128"/>
                  </a:rPr>
                  <a:t>経過年数</a:t>
                </a:r>
                <a:r>
                  <a:rPr lang="en-US" altLang="ja-JP" sz="1000" dirty="0">
                    <a:latin typeface="Meiryo UI" panose="020B0604030504040204" pitchFamily="50" charset="-128"/>
                    <a:ea typeface="Meiryo UI" panose="020B0604030504040204" pitchFamily="50" charset="-128"/>
                  </a:rPr>
                  <a:t>50</a:t>
                </a:r>
                <a:r>
                  <a:rPr lang="ja-JP" altLang="en-US" sz="1000" dirty="0">
                    <a:latin typeface="Meiryo UI" panose="020B0604030504040204" pitchFamily="50" charset="-128"/>
                    <a:ea typeface="Meiryo UI" panose="020B0604030504040204" pitchFamily="50" charset="-128"/>
                  </a:rPr>
                  <a:t>年未満</a:t>
                </a:r>
                <a:endParaRPr lang="en-US" altLang="ja-JP" sz="1000" dirty="0">
                  <a:latin typeface="Meiryo UI" panose="020B0604030504040204" pitchFamily="50" charset="-128"/>
                  <a:ea typeface="Meiryo UI" panose="020B0604030504040204" pitchFamily="50" charset="-128"/>
                </a:endParaRPr>
              </a:p>
              <a:p>
                <a:pPr eaLnBrk="1" hangingPunct="1">
                  <a:spcBef>
                    <a:spcPts val="600"/>
                  </a:spcBef>
                  <a:buFont typeface="Arial" panose="020B0604020202020204" pitchFamily="34" charset="0"/>
                  <a:buNone/>
                </a:pPr>
                <a:r>
                  <a:rPr lang="ja-JP" altLang="en-US" sz="1000" dirty="0">
                    <a:latin typeface="Meiryo UI" panose="020B0604030504040204" pitchFamily="50" charset="-128"/>
                    <a:ea typeface="Meiryo UI" panose="020B0604030504040204" pitchFamily="50" charset="-128"/>
                  </a:rPr>
                  <a:t>経過年数</a:t>
                </a:r>
                <a:r>
                  <a:rPr lang="en-US" altLang="ja-JP" sz="1000" dirty="0">
                    <a:latin typeface="Meiryo UI" panose="020B0604030504040204" pitchFamily="50" charset="-128"/>
                    <a:ea typeface="Meiryo UI" panose="020B0604030504040204" pitchFamily="50" charset="-128"/>
                  </a:rPr>
                  <a:t>50</a:t>
                </a:r>
                <a:r>
                  <a:rPr lang="ja-JP" altLang="en-US" sz="1000" dirty="0">
                    <a:latin typeface="Meiryo UI" panose="020B0604030504040204" pitchFamily="50" charset="-128"/>
                    <a:ea typeface="Meiryo UI" panose="020B0604030504040204" pitchFamily="50" charset="-128"/>
                  </a:rPr>
                  <a:t>年以上</a:t>
                </a:r>
              </a:p>
            </p:txBody>
          </p:sp>
          <p:sp>
            <p:nvSpPr>
              <p:cNvPr id="2" name="正方形/長方形 1">
                <a:extLst>
                  <a:ext uri="{FF2B5EF4-FFF2-40B4-BE49-F238E27FC236}">
                    <a16:creationId xmlns:a16="http://schemas.microsoft.com/office/drawing/2014/main" id="{958565F2-1BFF-C2FF-8491-C0442688BD37}"/>
                  </a:ext>
                </a:extLst>
              </p:cNvPr>
              <p:cNvSpPr/>
              <p:nvPr/>
            </p:nvSpPr>
            <p:spPr>
              <a:xfrm>
                <a:off x="3492249" y="3275433"/>
                <a:ext cx="107950" cy="107950"/>
              </a:xfrm>
              <a:prstGeom prst="rect">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3" name="正方形/長方形 2">
                <a:extLst>
                  <a:ext uri="{FF2B5EF4-FFF2-40B4-BE49-F238E27FC236}">
                    <a16:creationId xmlns:a16="http://schemas.microsoft.com/office/drawing/2014/main" id="{43017092-ECA7-DDFA-8B8A-2D119D2EB2AA}"/>
                  </a:ext>
                </a:extLst>
              </p:cNvPr>
              <p:cNvSpPr/>
              <p:nvPr/>
            </p:nvSpPr>
            <p:spPr>
              <a:xfrm>
                <a:off x="3486778" y="3510977"/>
                <a:ext cx="107950" cy="107950"/>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sp>
          <p:nvSpPr>
            <p:cNvPr id="25" name="正方形/長方形 24">
              <a:extLst>
                <a:ext uri="{FF2B5EF4-FFF2-40B4-BE49-F238E27FC236}">
                  <a16:creationId xmlns:a16="http://schemas.microsoft.com/office/drawing/2014/main" id="{8B6B2B7B-0A2E-FF6C-2BEA-027DDEA60B30}"/>
                </a:ext>
              </a:extLst>
            </p:cNvPr>
            <p:cNvSpPr/>
            <p:nvPr/>
          </p:nvSpPr>
          <p:spPr>
            <a:xfrm>
              <a:off x="3291503" y="3293817"/>
              <a:ext cx="1347321" cy="42575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3" name="角丸四角形 143">
            <a:extLst>
              <a:ext uri="{FF2B5EF4-FFF2-40B4-BE49-F238E27FC236}">
                <a16:creationId xmlns:a16="http://schemas.microsoft.com/office/drawing/2014/main" id="{40D1D14B-6FCA-D295-1B7E-EE9AA9BD304A}"/>
              </a:ext>
            </a:extLst>
          </p:cNvPr>
          <p:cNvSpPr/>
          <p:nvPr/>
        </p:nvSpPr>
        <p:spPr>
          <a:xfrm>
            <a:off x="110835" y="3657192"/>
            <a:ext cx="8947439" cy="313889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■点検、診断、評価</a:t>
            </a:r>
            <a:endParaRPr lang="en-US" altLang="ja-JP" sz="1400" b="1"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35" name="図 34">
            <a:extLst>
              <a:ext uri="{FF2B5EF4-FFF2-40B4-BE49-F238E27FC236}">
                <a16:creationId xmlns:a16="http://schemas.microsoft.com/office/drawing/2014/main" id="{70DE8D29-67A5-7C28-D76C-A3F6EF1D53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5981" y="4058964"/>
            <a:ext cx="1693695" cy="1260000"/>
          </a:xfrm>
          <a:prstGeom prst="rect">
            <a:avLst/>
          </a:prstGeom>
          <a:ln w="19050">
            <a:solidFill>
              <a:schemeClr val="bg2">
                <a:lumMod val="90000"/>
              </a:schemeClr>
            </a:solidFill>
          </a:ln>
        </p:spPr>
      </p:pic>
      <p:sp>
        <p:nvSpPr>
          <p:cNvPr id="8" name="角丸四角形 143">
            <a:extLst>
              <a:ext uri="{FF2B5EF4-FFF2-40B4-BE49-F238E27FC236}">
                <a16:creationId xmlns:a16="http://schemas.microsoft.com/office/drawing/2014/main" id="{95B331DF-BF56-6CAF-EF14-CC2F15EA35A0}"/>
              </a:ext>
            </a:extLst>
          </p:cNvPr>
          <p:cNvSpPr/>
          <p:nvPr/>
        </p:nvSpPr>
        <p:spPr>
          <a:xfrm>
            <a:off x="3965013" y="3790153"/>
            <a:ext cx="2486951"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③損傷等級区分（損傷種類別に評価）</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34" name="Text Box 5">
            <a:extLst>
              <a:ext uri="{FF2B5EF4-FFF2-40B4-BE49-F238E27FC236}">
                <a16:creationId xmlns:a16="http://schemas.microsoft.com/office/drawing/2014/main" id="{C3301586-B563-3125-9B85-1B42C6AB18DD}"/>
              </a:ext>
            </a:extLst>
          </p:cNvPr>
          <p:cNvSpPr txBox="1">
            <a:spLocks noChangeArrowheads="1"/>
          </p:cNvSpPr>
          <p:nvPr/>
        </p:nvSpPr>
        <p:spPr bwMode="auto">
          <a:xfrm>
            <a:off x="2306438" y="4072716"/>
            <a:ext cx="830053" cy="400110"/>
          </a:xfrm>
          <a:prstGeom prst="rect">
            <a:avLst/>
          </a:prstGeom>
          <a:solidFill>
            <a:schemeClr val="bg1"/>
          </a:solid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ts val="0"/>
              </a:spcBef>
              <a:buFont typeface="Arial" panose="020B0604020202020204" pitchFamily="34" charset="0"/>
              <a:buNone/>
            </a:pPr>
            <a:r>
              <a:rPr lang="ja-JP" altLang="en-US" sz="1000" dirty="0">
                <a:latin typeface="Meiryo UI" panose="020B0604030504040204" pitchFamily="50" charset="-128"/>
                <a:ea typeface="Meiryo UI" panose="020B0604030504040204" pitchFamily="50" charset="-128"/>
              </a:rPr>
              <a:t>主部材</a:t>
            </a:r>
            <a:endParaRPr lang="en-US" altLang="ja-JP" sz="1000" dirty="0">
              <a:latin typeface="Meiryo UI" panose="020B0604030504040204" pitchFamily="50" charset="-128"/>
              <a:ea typeface="Meiryo UI" panose="020B0604030504040204" pitchFamily="50" charset="-128"/>
            </a:endParaRPr>
          </a:p>
          <a:p>
            <a:pPr algn="ctr" eaLnBrk="1" hangingPunct="1">
              <a:spcBef>
                <a:spcPts val="0"/>
              </a:spcBef>
              <a:buFont typeface="Arial" panose="020B0604020202020204" pitchFamily="34" charset="0"/>
              <a:buNone/>
            </a:pPr>
            <a:r>
              <a:rPr lang="ja-JP" altLang="en-US" sz="1000" dirty="0">
                <a:latin typeface="Meiryo UI" panose="020B0604030504040204" pitchFamily="50" charset="-128"/>
                <a:ea typeface="Meiryo UI" panose="020B0604030504040204" pitchFamily="50" charset="-128"/>
              </a:rPr>
              <a:t>ひびわれ</a:t>
            </a:r>
            <a:r>
              <a:rPr lang="en-US" altLang="ja-JP" sz="1000" dirty="0">
                <a:latin typeface="Meiryo UI" panose="020B0604030504040204" pitchFamily="50" charset="-128"/>
                <a:ea typeface="Meiryo UI" panose="020B0604030504040204" pitchFamily="50" charset="-128"/>
              </a:rPr>
              <a:t>(D)</a:t>
            </a:r>
          </a:p>
        </p:txBody>
      </p:sp>
      <p:graphicFrame>
        <p:nvGraphicFramePr>
          <p:cNvPr id="29" name="表 28">
            <a:extLst>
              <a:ext uri="{FF2B5EF4-FFF2-40B4-BE49-F238E27FC236}">
                <a16:creationId xmlns:a16="http://schemas.microsoft.com/office/drawing/2014/main" id="{7D95D53D-DECA-92DD-858A-EFC1F4BF6F58}"/>
              </a:ext>
            </a:extLst>
          </p:cNvPr>
          <p:cNvGraphicFramePr>
            <a:graphicFrameLocks noGrp="1"/>
          </p:cNvGraphicFramePr>
          <p:nvPr>
            <p:extLst>
              <p:ext uri="{D42A27DB-BD31-4B8C-83A1-F6EECF244321}">
                <p14:modId xmlns:p14="http://schemas.microsoft.com/office/powerpoint/2010/main" val="4098042488"/>
              </p:ext>
            </p:extLst>
          </p:nvPr>
        </p:nvGraphicFramePr>
        <p:xfrm>
          <a:off x="6413582" y="4061941"/>
          <a:ext cx="2570209" cy="2539194"/>
        </p:xfrm>
        <a:graphic>
          <a:graphicData uri="http://schemas.openxmlformats.org/drawingml/2006/table">
            <a:tbl>
              <a:tblPr firstRow="1" bandRow="1">
                <a:tableStyleId>{5C22544A-7EE6-4342-B048-85BDC9FD1C3A}</a:tableStyleId>
              </a:tblPr>
              <a:tblGrid>
                <a:gridCol w="782181">
                  <a:extLst>
                    <a:ext uri="{9D8B030D-6E8A-4147-A177-3AD203B41FA5}">
                      <a16:colId xmlns:a16="http://schemas.microsoft.com/office/drawing/2014/main" val="3340947708"/>
                    </a:ext>
                  </a:extLst>
                </a:gridCol>
                <a:gridCol w="287077">
                  <a:extLst>
                    <a:ext uri="{9D8B030D-6E8A-4147-A177-3AD203B41FA5}">
                      <a16:colId xmlns:a16="http://schemas.microsoft.com/office/drawing/2014/main" val="581925902"/>
                    </a:ext>
                  </a:extLst>
                </a:gridCol>
                <a:gridCol w="480060">
                  <a:extLst>
                    <a:ext uri="{9D8B030D-6E8A-4147-A177-3AD203B41FA5}">
                      <a16:colId xmlns:a16="http://schemas.microsoft.com/office/drawing/2014/main" val="983539757"/>
                    </a:ext>
                  </a:extLst>
                </a:gridCol>
                <a:gridCol w="1020891">
                  <a:extLst>
                    <a:ext uri="{9D8B030D-6E8A-4147-A177-3AD203B41FA5}">
                      <a16:colId xmlns:a16="http://schemas.microsoft.com/office/drawing/2014/main" val="2015804330"/>
                    </a:ext>
                  </a:extLst>
                </a:gridCol>
              </a:tblGrid>
              <a:tr h="423199">
                <a:tc>
                  <a:txBody>
                    <a:bodyPr/>
                    <a:lstStyle/>
                    <a:p>
                      <a:pPr algn="ctr">
                        <a:lnSpc>
                          <a:spcPct val="100000"/>
                        </a:lnSpc>
                      </a:pPr>
                      <a:r>
                        <a:rPr kumimoji="1" lang="ja-JP" altLang="en-US" sz="1050" b="0">
                          <a:solidFill>
                            <a:schemeClr val="tx1"/>
                          </a:solidFill>
                          <a:latin typeface="Meiryo UI" panose="020B0604030504040204" pitchFamily="50" charset="-128"/>
                          <a:ea typeface="Meiryo UI" panose="020B0604030504040204" pitchFamily="50" charset="-128"/>
                        </a:rPr>
                        <a:t>健全度</a:t>
                      </a:r>
                      <a:endParaRPr kumimoji="1" lang="en-US" altLang="ja-JP" sz="1050" b="0">
                        <a:solidFill>
                          <a:schemeClr val="tx1"/>
                        </a:solidFill>
                        <a:latin typeface="Meiryo UI" panose="020B0604030504040204" pitchFamily="50" charset="-128"/>
                        <a:ea typeface="Meiryo UI" panose="020B0604030504040204" pitchFamily="50" charset="-128"/>
                      </a:endParaRPr>
                    </a:p>
                    <a:p>
                      <a:pPr algn="ctr">
                        <a:lnSpc>
                          <a:spcPct val="100000"/>
                        </a:lnSpc>
                      </a:pPr>
                      <a:r>
                        <a:rPr kumimoji="1" lang="ja-JP" altLang="en-US" sz="1050" b="0">
                          <a:solidFill>
                            <a:schemeClr val="tx1"/>
                          </a:solidFill>
                          <a:latin typeface="Meiryo UI" panose="020B0604030504040204" pitchFamily="50" charset="-128"/>
                          <a:ea typeface="Meiryo UI" panose="020B0604030504040204" pitchFamily="50" charset="-128"/>
                        </a:rPr>
                        <a:t>（</a:t>
                      </a:r>
                      <a:r>
                        <a:rPr kumimoji="1" lang="en-US" altLang="ja-JP" sz="1050" b="0">
                          <a:solidFill>
                            <a:schemeClr val="tx1"/>
                          </a:solidFill>
                          <a:latin typeface="Meiryo UI" panose="020B0604030504040204" pitchFamily="50" charset="-128"/>
                          <a:ea typeface="Meiryo UI" panose="020B0604030504040204" pitchFamily="50" charset="-128"/>
                        </a:rPr>
                        <a:t>HI</a:t>
                      </a:r>
                      <a:r>
                        <a:rPr kumimoji="1" lang="ja-JP" altLang="en-US" sz="1050" b="0">
                          <a:solidFill>
                            <a:schemeClr val="tx1"/>
                          </a:solidFill>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3">
                  <a:txBody>
                    <a:bodyPr/>
                    <a:lstStyle/>
                    <a:p>
                      <a:pPr algn="ctr">
                        <a:lnSpc>
                          <a:spcPct val="100000"/>
                        </a:lnSpc>
                      </a:pPr>
                      <a:r>
                        <a:rPr kumimoji="1" lang="ja-JP" altLang="en-US" sz="1050" b="0" dirty="0">
                          <a:solidFill>
                            <a:schemeClr val="tx1"/>
                          </a:solidFill>
                          <a:latin typeface="Meiryo UI" panose="020B0604030504040204" pitchFamily="50" charset="-128"/>
                          <a:ea typeface="Meiryo UI" panose="020B0604030504040204" pitchFamily="50" charset="-128"/>
                        </a:rPr>
                        <a:t>健全性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lnSpc>
                          <a:spcPct val="100000"/>
                        </a:lnSpc>
                      </a:pPr>
                      <a:endParaRPr kumimoji="1" lang="ja-JP" altLang="en-US" sz="1200"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lnSpc>
                          <a:spcPct val="100000"/>
                        </a:lnSpc>
                      </a:pPr>
                      <a:r>
                        <a:rPr kumimoji="1" lang="ja-JP" altLang="en-US" sz="1200" b="0">
                          <a:solidFill>
                            <a:schemeClr val="tx1"/>
                          </a:solidFill>
                          <a:latin typeface="Meiryo UI" panose="020B0604030504040204" pitchFamily="50" charset="-128"/>
                          <a:ea typeface="Meiryo UI" panose="020B0604030504040204" pitchFamily="50" charset="-128"/>
                        </a:rPr>
                        <a:t>健全度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423199">
                <a:tc>
                  <a:txBody>
                    <a:bodyPr/>
                    <a:lstStyle/>
                    <a:p>
                      <a:pPr algn="ctr">
                        <a:lnSpc>
                          <a:spcPct val="100000"/>
                        </a:lnSpc>
                      </a:pPr>
                      <a:r>
                        <a:rPr kumimoji="1" lang="ja-JP" altLang="en-US" sz="1050">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gridSpan="2">
                  <a:txBody>
                    <a:bodyPr/>
                    <a:lstStyle/>
                    <a:p>
                      <a:pPr algn="ctr">
                        <a:lnSpc>
                          <a:spcPct val="100000"/>
                        </a:lnSpc>
                      </a:pPr>
                      <a:r>
                        <a:rPr kumimoji="1" lang="en-US" altLang="ja-JP" sz="1050">
                          <a:latin typeface="Meiryo UI" panose="020B0604030504040204" pitchFamily="50" charset="-128"/>
                          <a:ea typeface="Meiryo UI" panose="020B0604030504040204" pitchFamily="50" charset="-128"/>
                        </a:rPr>
                        <a:t>Ⅳ</a:t>
                      </a:r>
                      <a:endParaRPr kumimoji="1" lang="ja-JP" altLang="en-US" sz="105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pPr algn="ctr">
                        <a:lnSpc>
                          <a:spcPct val="100000"/>
                        </a:lnSpc>
                      </a:pPr>
                      <a:endParaRPr kumimoji="1" lang="en-US" altLang="ja-JP" sz="12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just">
                        <a:lnSpc>
                          <a:spcPct val="100000"/>
                        </a:lnSpc>
                      </a:pPr>
                      <a:r>
                        <a:rPr kumimoji="1" lang="ja-JP" altLang="en-US" sz="1050">
                          <a:latin typeface="Meiryo UI" panose="020B0604030504040204" pitchFamily="50" charset="-128"/>
                          <a:ea typeface="Meiryo UI" panose="020B0604030504040204" pitchFamily="50" charset="-128"/>
                        </a:rPr>
                        <a:t>緊急措置段階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987880271"/>
                  </a:ext>
                </a:extLst>
              </a:tr>
              <a:tr h="4231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49</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0</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Ⅲ</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lnSpc>
                          <a:spcPct val="100000"/>
                        </a:lnSpc>
                      </a:pPr>
                      <a:endParaRPr kumimoji="1" lang="ja-JP" altLang="en-US" sz="12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a:latin typeface="Meiryo UI" panose="020B0604030504040204" pitchFamily="50" charset="-128"/>
                          <a:ea typeface="Meiryo UI" panose="020B0604030504040204" pitchFamily="50" charset="-128"/>
                        </a:rPr>
                        <a:t>早期措置段階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853932213"/>
                  </a:ext>
                </a:extLst>
              </a:tr>
              <a:tr h="423199">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59</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50</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Ⅱ</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ct val="100000"/>
                        </a:lnSpc>
                      </a:pPr>
                      <a:r>
                        <a:rPr kumimoji="1" lang="en-US" altLang="ja-JP" sz="1050" dirty="0" err="1">
                          <a:latin typeface="Meiryo UI" panose="020B0604030504040204" pitchFamily="50" charset="-128"/>
                          <a:ea typeface="Meiryo UI" panose="020B0604030504040204" pitchFamily="50" charset="-128"/>
                        </a:rPr>
                        <a:t>Ⅱa</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algn="just">
                        <a:lnSpc>
                          <a:spcPct val="100000"/>
                        </a:lnSpc>
                      </a:pPr>
                      <a:r>
                        <a:rPr kumimoji="1" lang="ja-JP" altLang="en-US" sz="1050">
                          <a:latin typeface="Meiryo UI" panose="020B0604030504040204" pitchFamily="50" charset="-128"/>
                          <a:ea typeface="Meiryo UI" panose="020B0604030504040204" pitchFamily="50" charset="-128"/>
                        </a:rPr>
                        <a:t>予防保全段階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336296441"/>
                  </a:ext>
                </a:extLst>
              </a:tr>
              <a:tr h="423199">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69</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60</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v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2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050" dirty="0" err="1">
                          <a:latin typeface="Meiryo UI" panose="020B0604030504040204" pitchFamily="50" charset="-128"/>
                          <a:ea typeface="Meiryo UI" panose="020B0604030504040204" pitchFamily="50" charset="-128"/>
                        </a:rPr>
                        <a:t>Ⅱb</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vMerge="1">
                  <a:txBody>
                    <a:bodyPr/>
                    <a:lstStyle/>
                    <a:p>
                      <a:pPr algn="ctr">
                        <a:lnSpc>
                          <a:spcPct val="100000"/>
                        </a:lnSpc>
                      </a:pPr>
                      <a:endParaRPr kumimoji="1" lang="ja-JP" altLang="en-US" sz="12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28355161"/>
                  </a:ext>
                </a:extLst>
              </a:tr>
              <a:tr h="423199">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100</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gridSpan="2">
                  <a:txBody>
                    <a:bodyPr/>
                    <a:lstStyle/>
                    <a:p>
                      <a:pPr algn="ctr">
                        <a:lnSpc>
                          <a:spcPct val="100000"/>
                        </a:lnSpc>
                      </a:pPr>
                      <a:r>
                        <a:rPr kumimoji="1" lang="en-US" altLang="ja-JP" sz="1050">
                          <a:latin typeface="Meiryo UI" panose="020B0604030504040204" pitchFamily="50" charset="-128"/>
                          <a:ea typeface="Meiryo UI" panose="020B0604030504040204" pitchFamily="50" charset="-128"/>
                        </a:rPr>
                        <a:t>Ⅰ</a:t>
                      </a:r>
                      <a:endParaRPr kumimoji="1" lang="ja-JP" altLang="en-US" sz="105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hMerge="1">
                  <a:txBody>
                    <a:bodyPr/>
                    <a:lstStyle/>
                    <a:p>
                      <a:pPr algn="ctr">
                        <a:lnSpc>
                          <a:spcPct val="100000"/>
                        </a:lnSpc>
                      </a:pPr>
                      <a:endParaRPr kumimoji="1" lang="en-US" altLang="ja-JP" sz="12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just">
                        <a:lnSpc>
                          <a:spcPct val="100000"/>
                        </a:lnSpc>
                      </a:pPr>
                      <a:r>
                        <a:rPr kumimoji="1" lang="ja-JP" altLang="en-US" sz="1050" dirty="0">
                          <a:latin typeface="Meiryo UI" panose="020B0604030504040204" pitchFamily="50" charset="-128"/>
                          <a:ea typeface="Meiryo UI" panose="020B0604030504040204" pitchFamily="50" charset="-128"/>
                        </a:rPr>
                        <a:t>健全</a:t>
                      </a:r>
                      <a:endParaRPr kumimoji="1" lang="en-US" altLang="ja-JP"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17984785"/>
                  </a:ext>
                </a:extLst>
              </a:tr>
            </a:tbl>
          </a:graphicData>
        </a:graphic>
      </p:graphicFrame>
      <p:graphicFrame>
        <p:nvGraphicFramePr>
          <p:cNvPr id="30" name="表 29">
            <a:extLst>
              <a:ext uri="{FF2B5EF4-FFF2-40B4-BE49-F238E27FC236}">
                <a16:creationId xmlns:a16="http://schemas.microsoft.com/office/drawing/2014/main" id="{5A2D2DDC-EDBB-67B6-0E34-5B959494D587}"/>
              </a:ext>
            </a:extLst>
          </p:cNvPr>
          <p:cNvGraphicFramePr>
            <a:graphicFrameLocks noGrp="1"/>
          </p:cNvGraphicFramePr>
          <p:nvPr>
            <p:extLst>
              <p:ext uri="{D42A27DB-BD31-4B8C-83A1-F6EECF244321}">
                <p14:modId xmlns:p14="http://schemas.microsoft.com/office/powerpoint/2010/main" val="1651972303"/>
              </p:ext>
            </p:extLst>
          </p:nvPr>
        </p:nvGraphicFramePr>
        <p:xfrm>
          <a:off x="4054300" y="4070827"/>
          <a:ext cx="2018561" cy="2530308"/>
        </p:xfrm>
        <a:graphic>
          <a:graphicData uri="http://schemas.openxmlformats.org/drawingml/2006/table">
            <a:tbl>
              <a:tblPr firstRow="1" bandRow="1">
                <a:tableStyleId>{5940675A-B579-460E-94D1-54222C63F5DA}</a:tableStyleId>
              </a:tblPr>
              <a:tblGrid>
                <a:gridCol w="333035">
                  <a:extLst>
                    <a:ext uri="{9D8B030D-6E8A-4147-A177-3AD203B41FA5}">
                      <a16:colId xmlns:a16="http://schemas.microsoft.com/office/drawing/2014/main" val="20002"/>
                    </a:ext>
                  </a:extLst>
                </a:gridCol>
                <a:gridCol w="714056">
                  <a:extLst>
                    <a:ext uri="{9D8B030D-6E8A-4147-A177-3AD203B41FA5}">
                      <a16:colId xmlns:a16="http://schemas.microsoft.com/office/drawing/2014/main" val="3160693123"/>
                    </a:ext>
                  </a:extLst>
                </a:gridCol>
                <a:gridCol w="971470">
                  <a:extLst>
                    <a:ext uri="{9D8B030D-6E8A-4147-A177-3AD203B41FA5}">
                      <a16:colId xmlns:a16="http://schemas.microsoft.com/office/drawing/2014/main" val="972162055"/>
                    </a:ext>
                  </a:extLst>
                </a:gridCol>
              </a:tblGrid>
              <a:tr h="421718">
                <a:tc>
                  <a:txBody>
                    <a:bodyPr/>
                    <a:lstStyle/>
                    <a:p>
                      <a:pPr marL="0" marR="0" lvl="0" indent="0" algn="ctr" defTabSz="914377" rtl="0" eaLnBrk="1" fontAlgn="auto" latinLnBrk="0" hangingPunct="1">
                        <a:lnSpc>
                          <a:spcPts val="1100"/>
                        </a:lnSpc>
                        <a:spcBef>
                          <a:spcPts val="0"/>
                        </a:spcBef>
                        <a:spcAft>
                          <a:spcPts val="0"/>
                        </a:spcAft>
                        <a:buClrTx/>
                        <a:buSzTx/>
                        <a:buFontTx/>
                        <a:buNone/>
                        <a:tabLst/>
                        <a:defRPr/>
                      </a:pPr>
                      <a:r>
                        <a:rPr kumimoji="1" lang="ja-JP" altLang="en-US" sz="1050" b="0" kern="1200">
                          <a:solidFill>
                            <a:schemeClr val="tx1"/>
                          </a:solidFill>
                          <a:latin typeface="Meiryo UI" panose="020B0604030504040204" pitchFamily="50" charset="-128"/>
                          <a:ea typeface="Meiryo UI" panose="020B0604030504040204" pitchFamily="50" charset="-128"/>
                          <a:cs typeface="+mn-cs"/>
                        </a:rPr>
                        <a:t>区分</a:t>
                      </a:r>
                    </a:p>
                  </a:txBody>
                  <a:tcPr marL="91415" marR="91415" marT="45713" marB="45713" anchor="ctr">
                    <a:solidFill>
                      <a:schemeClr val="bg1">
                        <a:lumMod val="95000"/>
                      </a:schemeClr>
                    </a:solidFill>
                  </a:tcPr>
                </a:tc>
                <a:tc>
                  <a:txBody>
                    <a:bodyPr/>
                    <a:lstStyle/>
                    <a:p>
                      <a:pPr marL="0" marR="0" lvl="0" indent="0" algn="ctr" defTabSz="914377" rtl="0" eaLnBrk="1" fontAlgn="auto" latinLnBrk="0" hangingPunct="1">
                        <a:lnSpc>
                          <a:spcPts val="1100"/>
                        </a:lnSpc>
                        <a:spcBef>
                          <a:spcPts val="0"/>
                        </a:spcBef>
                        <a:spcAft>
                          <a:spcPts val="0"/>
                        </a:spcAft>
                        <a:buClrTx/>
                        <a:buSzTx/>
                        <a:buFontTx/>
                        <a:buNone/>
                        <a:tabLst/>
                        <a:defRPr/>
                      </a:pPr>
                      <a:r>
                        <a:rPr kumimoji="1" lang="ja-JP" altLang="en-US" sz="1050" b="0" kern="1200">
                          <a:solidFill>
                            <a:schemeClr val="tx1"/>
                          </a:solidFill>
                          <a:latin typeface="Meiryo UI" panose="020B0604030504040204" pitchFamily="50" charset="-128"/>
                          <a:ea typeface="Meiryo UI" panose="020B0604030504040204" pitchFamily="50" charset="-128"/>
                          <a:cs typeface="+mn-cs"/>
                        </a:rPr>
                        <a:t>概念</a:t>
                      </a:r>
                    </a:p>
                  </a:txBody>
                  <a:tcPr marL="91415" marR="91415" marT="45713" marB="45713" anchor="ctr">
                    <a:solidFill>
                      <a:schemeClr val="bg1">
                        <a:lumMod val="95000"/>
                      </a:schemeClr>
                    </a:solidFill>
                  </a:tcPr>
                </a:tc>
                <a:tc>
                  <a:txBody>
                    <a:bodyPr/>
                    <a:lstStyle/>
                    <a:p>
                      <a:pPr marL="0" marR="0" lvl="0" indent="0" algn="ctr" defTabSz="914377" rtl="0" eaLnBrk="1" fontAlgn="auto" latinLnBrk="0" hangingPunct="1">
                        <a:lnSpc>
                          <a:spcPts val="1100"/>
                        </a:lnSpc>
                        <a:spcBef>
                          <a:spcPts val="0"/>
                        </a:spcBef>
                        <a:spcAft>
                          <a:spcPts val="0"/>
                        </a:spcAft>
                        <a:buClrTx/>
                        <a:buSzTx/>
                        <a:buFontTx/>
                        <a:buNone/>
                        <a:tabLst/>
                        <a:defRPr/>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一般的状況</a:t>
                      </a:r>
                    </a:p>
                  </a:txBody>
                  <a:tcPr marL="91415" marR="91415" marT="45713" marB="45713" anchor="ctr">
                    <a:solidFill>
                      <a:schemeClr val="bg1">
                        <a:lumMod val="95000"/>
                      </a:schemeClr>
                    </a:solidFill>
                  </a:tcPr>
                </a:tc>
                <a:extLst>
                  <a:ext uri="{0D108BD9-81ED-4DB2-BD59-A6C34878D82A}">
                    <a16:rowId xmlns:a16="http://schemas.microsoft.com/office/drawing/2014/main" val="10000"/>
                  </a:ext>
                </a:extLst>
              </a:tr>
              <a:tr h="421718">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E</a:t>
                      </a:r>
                    </a:p>
                  </a:txBody>
                  <a:tcPr marL="91415" marR="91415" marT="45713" marB="45713" anchor="ctr"/>
                </a:tc>
                <a:tc>
                  <a:txBody>
                    <a:bodyPr/>
                    <a:lstStyle/>
                    <a:p>
                      <a:pPr marL="0" algn="just" defTabSz="914377" rtl="0" eaLnBrk="1" latinLnBrk="0" hangingPunct="1">
                        <a:lnSpc>
                          <a:spcPts val="1100"/>
                        </a:lnSpc>
                      </a:pPr>
                      <a:r>
                        <a:rPr kumimoji="1" lang="ja-JP" altLang="en-US" sz="1050" b="0" kern="1200">
                          <a:solidFill>
                            <a:schemeClr val="tx1"/>
                          </a:solidFill>
                          <a:latin typeface="Meiryo UI" panose="020B0604030504040204" pitchFamily="50" charset="-128"/>
                          <a:ea typeface="Meiryo UI" panose="020B0604030504040204" pitchFamily="50" charset="-128"/>
                          <a:cs typeface="+mn-cs"/>
                        </a:rPr>
                        <a:t>深刻</a:t>
                      </a: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損傷が非常に大きい</a:t>
                      </a:r>
                    </a:p>
                  </a:txBody>
                  <a:tcPr marL="91415" marR="91415" marT="45713" marB="45713" anchor="ctr"/>
                </a:tc>
                <a:extLst>
                  <a:ext uri="{0D108BD9-81ED-4DB2-BD59-A6C34878D82A}">
                    <a16:rowId xmlns:a16="http://schemas.microsoft.com/office/drawing/2014/main" val="10001"/>
                  </a:ext>
                </a:extLst>
              </a:tr>
              <a:tr h="421718">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D</a:t>
                      </a: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顕著</a:t>
                      </a:r>
                    </a:p>
                  </a:txBody>
                  <a:tcPr marL="91415" marR="91415" marT="45713" marB="45713" anchor="ctr"/>
                </a:tc>
                <a:tc>
                  <a:txBody>
                    <a:bodyPr/>
                    <a:lstStyle/>
                    <a:p>
                      <a:pPr marL="0" marR="0" lvl="0" indent="0" algn="just" defTabSz="914377" rtl="0" eaLnBrk="1" fontAlgn="auto" latinLnBrk="0" hangingPunct="1">
                        <a:lnSpc>
                          <a:spcPts val="1100"/>
                        </a:lnSpc>
                        <a:spcBef>
                          <a:spcPts val="0"/>
                        </a:spcBef>
                        <a:spcAft>
                          <a:spcPts val="0"/>
                        </a:spcAft>
                        <a:buClrTx/>
                        <a:buSzTx/>
                        <a:buFontTx/>
                        <a:buNone/>
                        <a:tabLst/>
                        <a:defRPr/>
                      </a:pPr>
                      <a:r>
                        <a:rPr kumimoji="1" lang="ja-JP" altLang="en-US" sz="1050" b="0" kern="1200">
                          <a:solidFill>
                            <a:schemeClr val="tx1"/>
                          </a:solidFill>
                          <a:latin typeface="Meiryo UI" panose="020B0604030504040204" pitchFamily="50" charset="-128"/>
                          <a:ea typeface="Meiryo UI" panose="020B0604030504040204" pitchFamily="50" charset="-128"/>
                          <a:cs typeface="+mn-cs"/>
                        </a:rPr>
                        <a:t>損傷が大きい</a:t>
                      </a:r>
                    </a:p>
                  </a:txBody>
                  <a:tcPr marL="91415" marR="91415" marT="45713" marB="45713" anchor="ctr"/>
                </a:tc>
                <a:extLst>
                  <a:ext uri="{0D108BD9-81ED-4DB2-BD59-A6C34878D82A}">
                    <a16:rowId xmlns:a16="http://schemas.microsoft.com/office/drawing/2014/main" val="3355734620"/>
                  </a:ext>
                </a:extLst>
              </a:tr>
              <a:tr h="421718">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C</a:t>
                      </a: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a:solidFill>
                            <a:schemeClr val="tx1"/>
                          </a:solidFill>
                          <a:latin typeface="Meiryo UI" panose="020B0604030504040204" pitchFamily="50" charset="-128"/>
                          <a:ea typeface="Meiryo UI" panose="020B0604030504040204" pitchFamily="50" charset="-128"/>
                          <a:cs typeface="+mn-cs"/>
                        </a:rPr>
                        <a:t>軽度</a:t>
                      </a:r>
                    </a:p>
                  </a:txBody>
                  <a:tcPr marL="91415" marR="91415" marT="45713" marB="45713" anchor="ctr"/>
                </a:tc>
                <a:tc>
                  <a:txBody>
                    <a:bodyPr/>
                    <a:lstStyle/>
                    <a:p>
                      <a:pPr marL="0" algn="just" defTabSz="914377" rtl="0" eaLnBrk="1" latinLnBrk="0" hangingPunct="1">
                        <a:lnSpc>
                          <a:spcPts val="1100"/>
                        </a:lnSpc>
                      </a:pPr>
                      <a:r>
                        <a:rPr kumimoji="1" lang="ja-JP" altLang="en-US" sz="1050" b="0" kern="1200">
                          <a:solidFill>
                            <a:schemeClr val="tx1"/>
                          </a:solidFill>
                          <a:latin typeface="Meiryo UI" panose="020B0604030504040204" pitchFamily="50" charset="-128"/>
                          <a:ea typeface="Meiryo UI" panose="020B0604030504040204" pitchFamily="50" charset="-128"/>
                          <a:cs typeface="+mn-cs"/>
                        </a:rPr>
                        <a:t>損傷がある</a:t>
                      </a:r>
                    </a:p>
                  </a:txBody>
                  <a:tcPr marL="91415" marR="91415" marT="45713" marB="45713" anchor="ctr"/>
                </a:tc>
                <a:extLst>
                  <a:ext uri="{0D108BD9-81ED-4DB2-BD59-A6C34878D82A}">
                    <a16:rowId xmlns:a16="http://schemas.microsoft.com/office/drawing/2014/main" val="155119158"/>
                  </a:ext>
                </a:extLst>
              </a:tr>
              <a:tr h="421718">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B</a:t>
                      </a: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a:solidFill>
                            <a:schemeClr val="tx1"/>
                          </a:solidFill>
                          <a:latin typeface="Meiryo UI" panose="020B0604030504040204" pitchFamily="50" charset="-128"/>
                          <a:ea typeface="Meiryo UI" panose="020B0604030504040204" pitchFamily="50" charset="-128"/>
                          <a:cs typeface="+mn-cs"/>
                        </a:rPr>
                        <a:t>ほぼ良好</a:t>
                      </a:r>
                    </a:p>
                  </a:txBody>
                  <a:tcPr marL="91415" marR="91415" marT="45713" marB="45713" anchor="ctr"/>
                </a:tc>
                <a:tc>
                  <a:txBody>
                    <a:bodyPr/>
                    <a:lstStyle/>
                    <a:p>
                      <a:pPr marL="0" algn="just" defTabSz="914377" rtl="0" eaLnBrk="1" latinLnBrk="0" hangingPunct="1">
                        <a:lnSpc>
                          <a:spcPts val="1100"/>
                        </a:lnSpc>
                      </a:pPr>
                      <a:r>
                        <a:rPr kumimoji="1" lang="ja-JP" altLang="en-US" sz="1050" b="0" kern="1200">
                          <a:solidFill>
                            <a:schemeClr val="tx1"/>
                          </a:solidFill>
                          <a:latin typeface="Meiryo UI" panose="020B0604030504040204" pitchFamily="50" charset="-128"/>
                          <a:ea typeface="Meiryo UI" panose="020B0604030504040204" pitchFamily="50" charset="-128"/>
                          <a:cs typeface="+mn-cs"/>
                        </a:rPr>
                        <a:t>損傷が小さい</a:t>
                      </a:r>
                    </a:p>
                  </a:txBody>
                  <a:tcPr marL="91415" marR="91415" marT="45713" marB="45713" anchor="ctr"/>
                </a:tc>
                <a:extLst>
                  <a:ext uri="{0D108BD9-81ED-4DB2-BD59-A6C34878D82A}">
                    <a16:rowId xmlns:a16="http://schemas.microsoft.com/office/drawing/2014/main" val="3192437998"/>
                  </a:ext>
                </a:extLst>
              </a:tr>
              <a:tr h="421718">
                <a:tc>
                  <a:txBody>
                    <a:bodyPr/>
                    <a:lstStyle/>
                    <a:p>
                      <a:pPr marL="0" algn="ctr" defTabSz="914377" rtl="0" eaLnBrk="1" latinLnBrk="0" hangingPunct="1">
                        <a:lnSpc>
                          <a:spcPts val="1100"/>
                        </a:lnSpc>
                      </a:pPr>
                      <a:r>
                        <a:rPr kumimoji="1" lang="en-US" altLang="ja-JP" sz="1050" b="0" kern="1200">
                          <a:solidFill>
                            <a:schemeClr val="tx1"/>
                          </a:solidFill>
                          <a:latin typeface="Meiryo UI" panose="020B0604030504040204" pitchFamily="50" charset="-128"/>
                          <a:ea typeface="Meiryo UI" panose="020B0604030504040204" pitchFamily="50" charset="-128"/>
                          <a:cs typeface="+mn-cs"/>
                        </a:rPr>
                        <a:t>A</a:t>
                      </a:r>
                      <a:endParaRPr kumimoji="1" lang="ja-JP" altLang="en-US" sz="1050" b="0" kern="1200">
                        <a:solidFill>
                          <a:schemeClr val="tx1"/>
                        </a:solidFill>
                        <a:latin typeface="Meiryo UI" panose="020B0604030504040204" pitchFamily="50" charset="-128"/>
                        <a:ea typeface="Meiryo UI" panose="020B0604030504040204" pitchFamily="50" charset="-128"/>
                        <a:cs typeface="+mn-cs"/>
                      </a:endParaRP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良好</a:t>
                      </a:r>
                    </a:p>
                  </a:txBody>
                  <a:tcPr marL="91415" marR="91415" marT="45713" marB="45713" anchor="ctr"/>
                </a:tc>
                <a:tc>
                  <a:txBody>
                    <a:bodyPr/>
                    <a:lstStyle/>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損傷が特に</a:t>
                      </a:r>
                      <a:endParaRPr kumimoji="1" lang="en-US" altLang="ja-JP" sz="1050" b="0" kern="1200" dirty="0">
                        <a:solidFill>
                          <a:schemeClr val="tx1"/>
                        </a:solidFill>
                        <a:latin typeface="Meiryo UI" panose="020B0604030504040204" pitchFamily="50" charset="-128"/>
                        <a:ea typeface="Meiryo UI" panose="020B0604030504040204" pitchFamily="50" charset="-128"/>
                        <a:cs typeface="+mn-cs"/>
                      </a:endParaRPr>
                    </a:p>
                    <a:p>
                      <a:pPr marL="0" algn="just" defTabSz="914377" rtl="0" eaLnBrk="1" latinLnBrk="0" hangingPunct="1">
                        <a:lnSpc>
                          <a:spcPts val="1100"/>
                        </a:lnSpc>
                      </a:pPr>
                      <a:r>
                        <a:rPr kumimoji="1" lang="ja-JP" altLang="en-US" sz="1050" b="0" kern="1200" dirty="0">
                          <a:solidFill>
                            <a:schemeClr val="tx1"/>
                          </a:solidFill>
                          <a:latin typeface="Meiryo UI" panose="020B0604030504040204" pitchFamily="50" charset="-128"/>
                          <a:ea typeface="Meiryo UI" panose="020B0604030504040204" pitchFamily="50" charset="-128"/>
                          <a:cs typeface="+mn-cs"/>
                        </a:rPr>
                        <a:t>認められない</a:t>
                      </a:r>
                    </a:p>
                  </a:txBody>
                  <a:tcPr marL="91415" marR="91415" marT="45713" marB="45713" anchor="ctr"/>
                </a:tc>
                <a:extLst>
                  <a:ext uri="{0D108BD9-81ED-4DB2-BD59-A6C34878D82A}">
                    <a16:rowId xmlns:a16="http://schemas.microsoft.com/office/drawing/2014/main" val="3476149821"/>
                  </a:ext>
                </a:extLst>
              </a:tr>
            </a:tbl>
          </a:graphicData>
        </a:graphic>
      </p:graphicFrame>
      <p:sp>
        <p:nvSpPr>
          <p:cNvPr id="31" name="角丸四角形 143">
            <a:extLst>
              <a:ext uri="{FF2B5EF4-FFF2-40B4-BE49-F238E27FC236}">
                <a16:creationId xmlns:a16="http://schemas.microsoft.com/office/drawing/2014/main" id="{6F9D29A4-DC33-8EDC-EC45-D220E7345EBA}"/>
              </a:ext>
            </a:extLst>
          </p:cNvPr>
          <p:cNvSpPr/>
          <p:nvPr/>
        </p:nvSpPr>
        <p:spPr>
          <a:xfrm>
            <a:off x="6331139" y="3774343"/>
            <a:ext cx="2745743"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④健全度（径間別・工種別・部材別に評価）</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36" name="矢印: 右 35">
            <a:extLst>
              <a:ext uri="{FF2B5EF4-FFF2-40B4-BE49-F238E27FC236}">
                <a16:creationId xmlns:a16="http://schemas.microsoft.com/office/drawing/2014/main" id="{6700C369-34E1-C64F-045A-3A51A614A2D4}"/>
              </a:ext>
            </a:extLst>
          </p:cNvPr>
          <p:cNvSpPr/>
          <p:nvPr/>
        </p:nvSpPr>
        <p:spPr>
          <a:xfrm>
            <a:off x="6174336" y="4988281"/>
            <a:ext cx="149958" cy="737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7" name="図 36">
            <a:extLst>
              <a:ext uri="{FF2B5EF4-FFF2-40B4-BE49-F238E27FC236}">
                <a16:creationId xmlns:a16="http://schemas.microsoft.com/office/drawing/2014/main" id="{445BD480-4A53-E264-A119-CD0796321242}"/>
              </a:ext>
            </a:extLst>
          </p:cNvPr>
          <p:cNvPicPr>
            <a:picLocks noChangeAspect="1"/>
          </p:cNvPicPr>
          <p:nvPr/>
        </p:nvPicPr>
        <p:blipFill>
          <a:blip r:embed="rId5"/>
          <a:stretch>
            <a:fillRect/>
          </a:stretch>
        </p:blipFill>
        <p:spPr>
          <a:xfrm>
            <a:off x="2275981" y="5350325"/>
            <a:ext cx="1689032" cy="1249521"/>
          </a:xfrm>
          <a:prstGeom prst="rect">
            <a:avLst/>
          </a:prstGeom>
          <a:ln w="19050">
            <a:solidFill>
              <a:schemeClr val="bg2">
                <a:lumMod val="90000"/>
              </a:schemeClr>
            </a:solidFill>
          </a:ln>
        </p:spPr>
      </p:pic>
      <p:sp>
        <p:nvSpPr>
          <p:cNvPr id="38" name="Text Box 5">
            <a:extLst>
              <a:ext uri="{FF2B5EF4-FFF2-40B4-BE49-F238E27FC236}">
                <a16:creationId xmlns:a16="http://schemas.microsoft.com/office/drawing/2014/main" id="{B8C11514-B9BC-4A77-5220-88F495EDF49F}"/>
              </a:ext>
            </a:extLst>
          </p:cNvPr>
          <p:cNvSpPr txBox="1">
            <a:spLocks noChangeArrowheads="1"/>
          </p:cNvSpPr>
          <p:nvPr/>
        </p:nvSpPr>
        <p:spPr bwMode="auto">
          <a:xfrm>
            <a:off x="2306438" y="5363536"/>
            <a:ext cx="830053" cy="400110"/>
          </a:xfrm>
          <a:prstGeom prst="rect">
            <a:avLst/>
          </a:prstGeom>
          <a:solidFill>
            <a:schemeClr val="bg1"/>
          </a:solid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ts val="0"/>
              </a:spcBef>
              <a:buFont typeface="Arial" panose="020B0604020202020204" pitchFamily="34" charset="0"/>
              <a:buNone/>
            </a:pPr>
            <a:r>
              <a:rPr lang="ja-JP" altLang="en-US" sz="1000">
                <a:latin typeface="Meiryo UI" panose="020B0604030504040204" pitchFamily="50" charset="-128"/>
                <a:ea typeface="Meiryo UI" panose="020B0604030504040204" pitchFamily="50" charset="-128"/>
              </a:rPr>
              <a:t>主部材</a:t>
            </a:r>
            <a:endParaRPr lang="en-US" altLang="ja-JP" sz="1000">
              <a:latin typeface="Meiryo UI" panose="020B0604030504040204" pitchFamily="50" charset="-128"/>
              <a:ea typeface="Meiryo UI" panose="020B0604030504040204" pitchFamily="50" charset="-128"/>
            </a:endParaRPr>
          </a:p>
          <a:p>
            <a:pPr algn="ctr" eaLnBrk="1" hangingPunct="1">
              <a:spcBef>
                <a:spcPts val="0"/>
              </a:spcBef>
              <a:buFont typeface="Arial" panose="020B0604020202020204" pitchFamily="34" charset="0"/>
              <a:buNone/>
            </a:pPr>
            <a:r>
              <a:rPr lang="ja-JP" altLang="en-US" sz="1000">
                <a:latin typeface="Meiryo UI" panose="020B0604030504040204" pitchFamily="50" charset="-128"/>
                <a:ea typeface="Meiryo UI" panose="020B0604030504040204" pitchFamily="50" charset="-128"/>
              </a:rPr>
              <a:t>腐食</a:t>
            </a:r>
            <a:r>
              <a:rPr lang="en-US" altLang="ja-JP" sz="1000">
                <a:latin typeface="Meiryo UI" panose="020B0604030504040204" pitchFamily="50" charset="-128"/>
                <a:ea typeface="Meiryo UI" panose="020B0604030504040204" pitchFamily="50" charset="-128"/>
              </a:rPr>
              <a:t>(C)</a:t>
            </a:r>
          </a:p>
        </p:txBody>
      </p:sp>
      <p:sp>
        <p:nvSpPr>
          <p:cNvPr id="39" name="角丸四角形 143">
            <a:extLst>
              <a:ext uri="{FF2B5EF4-FFF2-40B4-BE49-F238E27FC236}">
                <a16:creationId xmlns:a16="http://schemas.microsoft.com/office/drawing/2014/main" id="{36ADBA2E-DD7B-AFD2-B38D-ED0F4A464B0B}"/>
              </a:ext>
            </a:extLst>
          </p:cNvPr>
          <p:cNvSpPr/>
          <p:nvPr/>
        </p:nvSpPr>
        <p:spPr>
          <a:xfrm>
            <a:off x="2217522" y="3780233"/>
            <a:ext cx="1707639"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②主な損傷状況の事例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4" name="角丸四角形 143">
            <a:extLst>
              <a:ext uri="{FF2B5EF4-FFF2-40B4-BE49-F238E27FC236}">
                <a16:creationId xmlns:a16="http://schemas.microsoft.com/office/drawing/2014/main" id="{26AFE356-3D5F-4CF8-9F40-20F2B36B6FA2}"/>
              </a:ext>
            </a:extLst>
          </p:cNvPr>
          <p:cNvSpPr/>
          <p:nvPr/>
        </p:nvSpPr>
        <p:spPr>
          <a:xfrm>
            <a:off x="144173" y="3923452"/>
            <a:ext cx="2046578" cy="27376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①点検および実施頻度</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定期点検は、５年に１回の頻度で、近接目視点検を実施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健全性</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Ⅱ</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を</a:t>
            </a:r>
            <a:r>
              <a:rPr lang="en-US" altLang="ja-JP" sz="1050" kern="100" dirty="0" err="1">
                <a:solidFill>
                  <a:schemeClr val="tx1"/>
                </a:solidFill>
                <a:latin typeface="Meiryo UI" panose="020B0604030504040204" pitchFamily="50" charset="-128"/>
                <a:ea typeface="Meiryo UI" panose="020B0604030504040204" pitchFamily="50" charset="-128"/>
                <a:cs typeface="Times New Roman"/>
              </a:rPr>
              <a:t>Ⅱa</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（健全度</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59</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050" kern="100" dirty="0" err="1">
                <a:solidFill>
                  <a:schemeClr val="tx1"/>
                </a:solidFill>
                <a:latin typeface="Meiryo UI" panose="020B0604030504040204" pitchFamily="50" charset="-128"/>
                <a:ea typeface="Meiryo UI" panose="020B0604030504040204" pitchFamily="50" charset="-128"/>
                <a:cs typeface="Times New Roman"/>
              </a:rPr>
              <a:t>Ⅱb</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（健全度</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69</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60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）に細分化</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日常点検（パトロール）は、交通量２万台</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日以上の路線では週２回、それ以外では週１回の頻度で実施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臨時点検や緊急点検は、必要に応じて随時実施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7" name="スライド番号プレースホルダー 2">
            <a:extLst>
              <a:ext uri="{FF2B5EF4-FFF2-40B4-BE49-F238E27FC236}">
                <a16:creationId xmlns:a16="http://schemas.microsoft.com/office/drawing/2014/main" id="{B93427F4-148E-D445-BA32-35D41296362F}"/>
              </a:ext>
            </a:extLst>
          </p:cNvPr>
          <p:cNvSpPr>
            <a:spLocks noGrp="1"/>
          </p:cNvSpPr>
          <p:nvPr>
            <p:ph type="sldNum" sz="quarter" idx="12"/>
          </p:nvPr>
        </p:nvSpPr>
        <p:spPr>
          <a:xfrm>
            <a:off x="6974904" y="6520259"/>
            <a:ext cx="2133600" cy="365125"/>
          </a:xfrm>
        </p:spPr>
        <p:txBody>
          <a:bodyPr/>
          <a:lstStyle/>
          <a:p>
            <a:pPr>
              <a:defRPr/>
            </a:pPr>
            <a:fld id="{B1242370-49B6-497A-A9CB-F1C57C2E283E}" type="slidenum">
              <a:rPr lang="ja-JP" altLang="en-US" smtClean="0">
                <a:solidFill>
                  <a:schemeClr val="tx1"/>
                </a:solidFill>
              </a:rPr>
              <a:pPr>
                <a:defRPr/>
              </a:pPr>
              <a:t>1</a:t>
            </a:fld>
            <a:endParaRPr lang="ja-JP" altLang="en-US" dirty="0">
              <a:solidFill>
                <a:schemeClr val="tx1"/>
              </a:solidFill>
            </a:endParaRPr>
          </a:p>
        </p:txBody>
      </p:sp>
      <p:pic>
        <p:nvPicPr>
          <p:cNvPr id="18" name="図 17">
            <a:extLst>
              <a:ext uri="{FF2B5EF4-FFF2-40B4-BE49-F238E27FC236}">
                <a16:creationId xmlns:a16="http://schemas.microsoft.com/office/drawing/2014/main" id="{0D24727D-711F-6F51-C896-2F8EADADD422}"/>
              </a:ext>
            </a:extLst>
          </p:cNvPr>
          <p:cNvPicPr>
            <a:picLocks noChangeAspect="1"/>
          </p:cNvPicPr>
          <p:nvPr/>
        </p:nvPicPr>
        <p:blipFill>
          <a:blip r:embed="rId6"/>
          <a:stretch>
            <a:fillRect/>
          </a:stretch>
        </p:blipFill>
        <p:spPr>
          <a:xfrm>
            <a:off x="200979" y="1280101"/>
            <a:ext cx="3170173" cy="2236453"/>
          </a:xfrm>
          <a:prstGeom prst="rect">
            <a:avLst/>
          </a:prstGeom>
        </p:spPr>
      </p:pic>
      <p:pic>
        <p:nvPicPr>
          <p:cNvPr id="10" name="図 9">
            <a:extLst>
              <a:ext uri="{FF2B5EF4-FFF2-40B4-BE49-F238E27FC236}">
                <a16:creationId xmlns:a16="http://schemas.microsoft.com/office/drawing/2014/main" id="{D6AE5AC5-6862-58F9-89E3-344E1957909A}"/>
              </a:ext>
            </a:extLst>
          </p:cNvPr>
          <p:cNvPicPr>
            <a:picLocks noChangeAspect="1"/>
          </p:cNvPicPr>
          <p:nvPr/>
        </p:nvPicPr>
        <p:blipFill>
          <a:blip r:embed="rId7"/>
          <a:srcRect t="1168" b="21614"/>
          <a:stretch/>
        </p:blipFill>
        <p:spPr>
          <a:xfrm>
            <a:off x="6068872" y="1390829"/>
            <a:ext cx="2607049" cy="1637562"/>
          </a:xfrm>
          <a:prstGeom prst="rect">
            <a:avLst/>
          </a:prstGeom>
        </p:spPr>
      </p:pic>
      <p:sp>
        <p:nvSpPr>
          <p:cNvPr id="11" name="吹き出し: 角を丸めた四角形 10">
            <a:extLst>
              <a:ext uri="{FF2B5EF4-FFF2-40B4-BE49-F238E27FC236}">
                <a16:creationId xmlns:a16="http://schemas.microsoft.com/office/drawing/2014/main" id="{762BE1AC-CF0B-D290-0BB3-61E8418D4222}"/>
              </a:ext>
            </a:extLst>
          </p:cNvPr>
          <p:cNvSpPr/>
          <p:nvPr/>
        </p:nvSpPr>
        <p:spPr>
          <a:xfrm>
            <a:off x="7806637" y="861834"/>
            <a:ext cx="1008000" cy="504000"/>
          </a:xfrm>
          <a:prstGeom prst="wedgeRoundRectCallout">
            <a:avLst>
              <a:gd name="adj1" fmla="val 6607"/>
              <a:gd name="adj2" fmla="val 33975"/>
              <a:gd name="adj3" fmla="val 16667"/>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健全性</a:t>
            </a:r>
            <a:r>
              <a:rPr kumimoji="1" lang="en-US" altLang="ja-JP" sz="900" dirty="0">
                <a:solidFill>
                  <a:schemeClr val="tx1"/>
                </a:solidFill>
                <a:latin typeface="Meiryo UI" panose="020B0604030504040204" pitchFamily="50" charset="-128"/>
                <a:ea typeface="Meiryo UI" panose="020B0604030504040204" pitchFamily="50" charset="-128"/>
              </a:rPr>
              <a:t>Ⅰ</a:t>
            </a:r>
            <a:r>
              <a:rPr kumimoji="1" lang="ja-JP" altLang="en-US" sz="900" dirty="0">
                <a:solidFill>
                  <a:schemeClr val="tx1"/>
                </a:solidFill>
                <a:latin typeface="Meiryo UI" panose="020B0604030504040204" pitchFamily="50" charset="-128"/>
                <a:ea typeface="Meiryo UI" panose="020B0604030504040204" pitchFamily="50" charset="-128"/>
              </a:rPr>
              <a:t>　増加</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健全性</a:t>
            </a:r>
            <a:r>
              <a:rPr lang="en-US" altLang="ja-JP" sz="900" dirty="0">
                <a:solidFill>
                  <a:schemeClr val="tx1"/>
                </a:solidFill>
                <a:latin typeface="Meiryo UI" panose="020B0604030504040204" pitchFamily="50" charset="-128"/>
                <a:ea typeface="Meiryo UI" panose="020B0604030504040204" pitchFamily="50" charset="-128"/>
              </a:rPr>
              <a:t>Ⅱ</a:t>
            </a:r>
            <a:r>
              <a:rPr lang="ja-JP" altLang="en-US" sz="900" dirty="0">
                <a:solidFill>
                  <a:schemeClr val="tx1"/>
                </a:solidFill>
                <a:latin typeface="Meiryo UI" panose="020B0604030504040204" pitchFamily="50" charset="-128"/>
                <a:ea typeface="Meiryo UI" panose="020B0604030504040204" pitchFamily="50" charset="-128"/>
              </a:rPr>
              <a:t>　減少</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健全性</a:t>
            </a:r>
            <a:r>
              <a:rPr lang="en-US" altLang="ja-JP" sz="900" dirty="0">
                <a:solidFill>
                  <a:schemeClr val="tx1"/>
                </a:solidFill>
                <a:latin typeface="Meiryo UI" panose="020B0604030504040204" pitchFamily="50" charset="-128"/>
                <a:ea typeface="Meiryo UI" panose="020B0604030504040204" pitchFamily="50" charset="-128"/>
              </a:rPr>
              <a:t>Ⅲ</a:t>
            </a:r>
            <a:r>
              <a:rPr lang="ja-JP" altLang="en-US" sz="900" dirty="0">
                <a:solidFill>
                  <a:schemeClr val="tx1"/>
                </a:solidFill>
                <a:latin typeface="Meiryo UI" panose="020B0604030504040204" pitchFamily="50" charset="-128"/>
                <a:ea typeface="Meiryo UI" panose="020B0604030504040204" pitchFamily="50" charset="-128"/>
              </a:rPr>
              <a:t>　減少</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173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143">
            <a:extLst>
              <a:ext uri="{FF2B5EF4-FFF2-40B4-BE49-F238E27FC236}">
                <a16:creationId xmlns:a16="http://schemas.microsoft.com/office/drawing/2014/main" id="{6D69C426-EC68-7F1A-A9BE-D804B300C928}"/>
              </a:ext>
            </a:extLst>
          </p:cNvPr>
          <p:cNvSpPr/>
          <p:nvPr/>
        </p:nvSpPr>
        <p:spPr>
          <a:xfrm>
            <a:off x="110837" y="658731"/>
            <a:ext cx="4521208" cy="3720680"/>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Meiryo UI" panose="020B0604030504040204" pitchFamily="50" charset="-128"/>
                <a:ea typeface="Meiryo UI" panose="020B0604030504040204" pitchFamily="50" charset="-128"/>
                <a:cs typeface="Times New Roman"/>
              </a:rPr>
              <a:t>■管理水準</a:t>
            </a:r>
          </a:p>
        </p:txBody>
      </p:sp>
      <p:sp>
        <p:nvSpPr>
          <p:cNvPr id="12" name="Rectangle 2">
            <a:extLst>
              <a:ext uri="{FF2B5EF4-FFF2-40B4-BE49-F238E27FC236}">
                <a16:creationId xmlns:a16="http://schemas.microsoft.com/office/drawing/2014/main" id="{FFBF091A-19ED-2415-8943-21D92D0B48B8}"/>
              </a:ext>
            </a:extLst>
          </p:cNvPr>
          <p:cNvSpPr>
            <a:spLocks noChangeArrowheads="1"/>
          </p:cNvSpPr>
          <p:nvPr/>
        </p:nvSpPr>
        <p:spPr bwMode="auto">
          <a:xfrm>
            <a:off x="0" y="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モノレール</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 name="角丸四角形 143">
            <a:extLst>
              <a:ext uri="{FF2B5EF4-FFF2-40B4-BE49-F238E27FC236}">
                <a16:creationId xmlns:a16="http://schemas.microsoft.com/office/drawing/2014/main" id="{66FCEF47-75F5-1A5F-353E-0BB709DC2C9A}"/>
              </a:ext>
            </a:extLst>
          </p:cNvPr>
          <p:cNvSpPr/>
          <p:nvPr/>
        </p:nvSpPr>
        <p:spPr>
          <a:xfrm>
            <a:off x="105931" y="4415647"/>
            <a:ext cx="8923769" cy="2338453"/>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■補足</a:t>
            </a:r>
          </a:p>
        </p:txBody>
      </p:sp>
      <p:sp>
        <p:nvSpPr>
          <p:cNvPr id="4" name="角丸四角形 143">
            <a:extLst>
              <a:ext uri="{FF2B5EF4-FFF2-40B4-BE49-F238E27FC236}">
                <a16:creationId xmlns:a16="http://schemas.microsoft.com/office/drawing/2014/main" id="{DD3851CC-7962-9ADA-D60C-0C5C8E1FBEDF}"/>
              </a:ext>
            </a:extLst>
          </p:cNvPr>
          <p:cNvSpPr/>
          <p:nvPr/>
        </p:nvSpPr>
        <p:spPr>
          <a:xfrm>
            <a:off x="4707678" y="900817"/>
            <a:ext cx="4336939" cy="44000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重点化（優先順位）は、①施設単位での健全度に基づく優先度、②重要な桁下条件の有無、③駅間単位での健全度に基づく優先順位 に基づいて設定した。</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重要な桁下条件を有する個別橋梁については、社会的影響度の観点から優先的に補修するものとした。</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63" name="Text Box 5">
            <a:extLst>
              <a:ext uri="{FF2B5EF4-FFF2-40B4-BE49-F238E27FC236}">
                <a16:creationId xmlns:a16="http://schemas.microsoft.com/office/drawing/2014/main" id="{B0FFC33A-6CF9-8870-25AA-4A12DF1EF15E}"/>
              </a:ext>
            </a:extLst>
          </p:cNvPr>
          <p:cNvSpPr txBox="1">
            <a:spLocks noChangeArrowheads="1"/>
          </p:cNvSpPr>
          <p:nvPr/>
        </p:nvSpPr>
        <p:spPr bwMode="auto">
          <a:xfrm>
            <a:off x="3619789" y="2628205"/>
            <a:ext cx="949980" cy="27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None/>
            </a:pPr>
            <a:r>
              <a:rPr lang="ja-JP" altLang="en-US" sz="1000" dirty="0">
                <a:solidFill>
                  <a:srgbClr val="FF0000"/>
                </a:solidFill>
                <a:latin typeface="Meiryo UI" panose="020B0604030504040204" pitchFamily="50" charset="-128"/>
                <a:ea typeface="Meiryo UI" panose="020B0604030504040204" pitchFamily="50" charset="-128"/>
              </a:rPr>
              <a:t>目標管理水準</a:t>
            </a:r>
            <a:endParaRPr lang="en-US" altLang="ja-JP" sz="1000" dirty="0">
              <a:solidFill>
                <a:srgbClr val="FF0000"/>
              </a:solidFill>
              <a:latin typeface="Meiryo UI" panose="020B0604030504040204" pitchFamily="50" charset="-128"/>
              <a:ea typeface="Meiryo UI" panose="020B0604030504040204" pitchFamily="50" charset="-128"/>
            </a:endParaRPr>
          </a:p>
        </p:txBody>
      </p:sp>
      <p:sp>
        <p:nvSpPr>
          <p:cNvPr id="62" name="Text Box 5">
            <a:extLst>
              <a:ext uri="{FF2B5EF4-FFF2-40B4-BE49-F238E27FC236}">
                <a16:creationId xmlns:a16="http://schemas.microsoft.com/office/drawing/2014/main" id="{426BF0DF-A245-45A8-3B6C-F35ABA60F855}"/>
              </a:ext>
            </a:extLst>
          </p:cNvPr>
          <p:cNvSpPr txBox="1">
            <a:spLocks noChangeArrowheads="1"/>
          </p:cNvSpPr>
          <p:nvPr/>
        </p:nvSpPr>
        <p:spPr bwMode="auto">
          <a:xfrm>
            <a:off x="3612683" y="2925619"/>
            <a:ext cx="964192" cy="27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None/>
            </a:pPr>
            <a:r>
              <a:rPr lang="ja-JP" altLang="en-US" sz="1000" dirty="0">
                <a:solidFill>
                  <a:srgbClr val="FF0000"/>
                </a:solidFill>
                <a:latin typeface="Meiryo UI" panose="020B0604030504040204" pitchFamily="50" charset="-128"/>
                <a:ea typeface="Meiryo UI" panose="020B0604030504040204" pitchFamily="50" charset="-128"/>
              </a:rPr>
              <a:t>限界管理水準</a:t>
            </a:r>
            <a:endParaRPr lang="en-US" altLang="ja-JP" sz="1000" dirty="0">
              <a:solidFill>
                <a:srgbClr val="FF0000"/>
              </a:solidFill>
              <a:latin typeface="Meiryo UI" panose="020B0604030504040204" pitchFamily="50" charset="-128"/>
              <a:ea typeface="Meiryo UI" panose="020B0604030504040204" pitchFamily="50" charset="-128"/>
            </a:endParaRPr>
          </a:p>
        </p:txBody>
      </p:sp>
      <p:graphicFrame>
        <p:nvGraphicFramePr>
          <p:cNvPr id="28" name="表 27"/>
          <p:cNvGraphicFramePr>
            <a:graphicFrameLocks noGrp="1"/>
          </p:cNvGraphicFramePr>
          <p:nvPr/>
        </p:nvGraphicFramePr>
        <p:xfrm>
          <a:off x="321658" y="1937835"/>
          <a:ext cx="3363044" cy="2165962"/>
        </p:xfrm>
        <a:graphic>
          <a:graphicData uri="http://schemas.openxmlformats.org/drawingml/2006/table">
            <a:tbl>
              <a:tblPr/>
              <a:tblGrid>
                <a:gridCol w="93600">
                  <a:extLst>
                    <a:ext uri="{9D8B030D-6E8A-4147-A177-3AD203B41FA5}">
                      <a16:colId xmlns:a16="http://schemas.microsoft.com/office/drawing/2014/main" val="20000"/>
                    </a:ext>
                  </a:extLst>
                </a:gridCol>
                <a:gridCol w="259544">
                  <a:extLst>
                    <a:ext uri="{9D8B030D-6E8A-4147-A177-3AD203B41FA5}">
                      <a16:colId xmlns:a16="http://schemas.microsoft.com/office/drawing/2014/main" val="20001"/>
                    </a:ext>
                  </a:extLst>
                </a:gridCol>
                <a:gridCol w="373380">
                  <a:extLst>
                    <a:ext uri="{9D8B030D-6E8A-4147-A177-3AD203B41FA5}">
                      <a16:colId xmlns:a16="http://schemas.microsoft.com/office/drawing/2014/main" val="20002"/>
                    </a:ext>
                  </a:extLst>
                </a:gridCol>
                <a:gridCol w="876300">
                  <a:extLst>
                    <a:ext uri="{9D8B030D-6E8A-4147-A177-3AD203B41FA5}">
                      <a16:colId xmlns:a16="http://schemas.microsoft.com/office/drawing/2014/main" val="20003"/>
                    </a:ext>
                  </a:extLst>
                </a:gridCol>
                <a:gridCol w="870902">
                  <a:extLst>
                    <a:ext uri="{9D8B030D-6E8A-4147-A177-3AD203B41FA5}">
                      <a16:colId xmlns:a16="http://schemas.microsoft.com/office/drawing/2014/main" val="20004"/>
                    </a:ext>
                  </a:extLst>
                </a:gridCol>
                <a:gridCol w="889318">
                  <a:extLst>
                    <a:ext uri="{9D8B030D-6E8A-4147-A177-3AD203B41FA5}">
                      <a16:colId xmlns:a16="http://schemas.microsoft.com/office/drawing/2014/main" val="20005"/>
                    </a:ext>
                  </a:extLst>
                </a:gridCol>
              </a:tblGrid>
              <a:tr h="94688">
                <a:tc gridSpan="3">
                  <a:txBody>
                    <a:bodyPr/>
                    <a:lstStyle/>
                    <a:p>
                      <a:pPr algn="ctr" fontAlgn="ctr"/>
                      <a:r>
                        <a:rPr lang="zh-CN" altLang="en-US" sz="700" b="0" i="0" u="none" strike="noStrike" dirty="0">
                          <a:solidFill>
                            <a:srgbClr val="000000"/>
                          </a:solidFill>
                          <a:effectLst/>
                          <a:latin typeface="Meiryo UI" panose="020B0604030504040204" pitchFamily="50" charset="-128"/>
                          <a:ea typeface="Meiryo UI" panose="020B0604030504040204" pitchFamily="50" charset="-128"/>
                        </a:rPr>
                        <a:t>健全度判定区分</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構造物の状態に対する健全度の判定区分</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02903">
                <a:tc gridSpan="2">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段階</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段階</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運転保安、旅客及び公衆の安全に対する影響</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変状の程度</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措置等</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r h="301198">
                <a:tc gridSpan="2">
                  <a:txBody>
                    <a:bodyPr/>
                    <a:lstStyle/>
                    <a:p>
                      <a:pPr algn="ctr" fontAlgn="ctr"/>
                      <a:r>
                        <a:rPr lang="en-US" sz="700" b="0" i="0" u="none" strike="noStrike">
                          <a:solidFill>
                            <a:srgbClr val="000000"/>
                          </a:solidFill>
                          <a:effectLst/>
                          <a:latin typeface="Meiryo UI" panose="020B0604030504040204" pitchFamily="50" charset="-128"/>
                          <a:ea typeface="Meiryo UI" panose="020B0604030504040204" pitchFamily="50" charset="-128"/>
                        </a:rPr>
                        <a:t>S</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Ⅰ</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影響なし</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なし</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なし</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1198">
                <a:tc gridSpan="2">
                  <a:txBody>
                    <a:bodyPr/>
                    <a:lstStyle/>
                    <a:p>
                      <a:pPr algn="ctr" fontAlgn="ctr"/>
                      <a:r>
                        <a:rPr lang="en-US" sz="700" b="0" i="0" u="none" strike="noStrike">
                          <a:solidFill>
                            <a:srgbClr val="000000"/>
                          </a:solidFill>
                          <a:effectLst/>
                          <a:latin typeface="Meiryo UI" panose="020B0604030504040204" pitchFamily="50" charset="-128"/>
                          <a:ea typeface="Meiryo UI" panose="020B0604030504040204" pitchFamily="50" charset="-128"/>
                        </a:rPr>
                        <a:t>C</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Ⅰ</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現状では影響なし</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軽微</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次回検査時に必要に応じて重点的に調査</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7563">
                <a:tc gridSpan="2">
                  <a:txBody>
                    <a:bodyPr/>
                    <a:lstStyle/>
                    <a:p>
                      <a:pPr algn="ctr" fontAlgn="ctr"/>
                      <a:r>
                        <a:rPr lang="en-US" sz="700" b="0" i="0" u="none" strike="noStrike">
                          <a:solidFill>
                            <a:srgbClr val="000000"/>
                          </a:solidFill>
                          <a:effectLst/>
                          <a:latin typeface="Meiryo UI" panose="020B0604030504040204" pitchFamily="50" charset="-128"/>
                          <a:ea typeface="Meiryo UI" panose="020B0604030504040204" pitchFamily="50" charset="-128"/>
                        </a:rPr>
                        <a:t>B</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Ⅰ</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進行すれば健全度</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になる</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進行すれば健全度</a:t>
                      </a: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になる</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必要に応じて監視等の措置</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1198">
                <a:tc rowSpan="3">
                  <a:txBody>
                    <a:bodyPr/>
                    <a:lstStyle/>
                    <a:p>
                      <a:pPr algn="ctr" fontAlgn="ctr"/>
                      <a:r>
                        <a:rPr lang="en-US" sz="500" b="0" i="0" u="none" strike="noStrike">
                          <a:solidFill>
                            <a:srgbClr val="000000"/>
                          </a:solidFill>
                          <a:effectLst/>
                          <a:latin typeface="Meiryo UI" panose="020B0604030504040204" pitchFamily="50" charset="-128"/>
                          <a:ea typeface="Meiryo UI" panose="020B0604030504040204" pitchFamily="50" charset="-128"/>
                        </a:rPr>
                        <a:t>A</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effectLst/>
                          <a:latin typeface="Meiryo UI" panose="020B0604030504040204" pitchFamily="50" charset="-128"/>
                          <a:ea typeface="Meiryo UI" panose="020B0604030504040204" pitchFamily="50" charset="-128"/>
                        </a:rPr>
                        <a:t>A2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Ⅱ</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異常時の外力の作用時に脅かす</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性能低下のおそれがある変状等がある</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必要な時期に措置</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1198">
                <a:tc vMerge="1">
                  <a:txBody>
                    <a:bodyPr/>
                    <a:lstStyle/>
                    <a:p>
                      <a:endParaRPr kumimoji="1" lang="ja-JP" altLang="en-US"/>
                    </a:p>
                  </a:txBody>
                  <a:tcPr/>
                </a:tc>
                <a:tc>
                  <a:txBody>
                    <a:bodyPr/>
                    <a:lstStyle/>
                    <a:p>
                      <a:pPr algn="ctr" fontAlgn="ctr"/>
                      <a:r>
                        <a:rPr lang="en-US" sz="700" b="0" i="0" u="none" strike="noStrike">
                          <a:solidFill>
                            <a:srgbClr val="000000"/>
                          </a:solidFill>
                          <a:effectLst/>
                          <a:latin typeface="Meiryo UI" panose="020B0604030504040204" pitchFamily="50" charset="-128"/>
                          <a:ea typeface="Meiryo UI" panose="020B0604030504040204" pitchFamily="50" charset="-128"/>
                        </a:rPr>
                        <a:t>A1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Meiryo UI" panose="020B0604030504040204" pitchFamily="50" charset="-128"/>
                          <a:ea typeface="Meiryo UI" panose="020B0604030504040204" pitchFamily="50" charset="-128"/>
                        </a:rPr>
                        <a:t>Ⅲ</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早晩脅かす、将来脅かす</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進行中の変状等があり、性能低下も進行している</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早急に措置</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1198">
                <a:tc vMerge="1">
                  <a:txBody>
                    <a:bodyPr/>
                    <a:lstStyle/>
                    <a:p>
                      <a:endParaRPr kumimoji="1" lang="ja-JP" altLang="en-US"/>
                    </a:p>
                  </a:txBody>
                  <a:tcPr/>
                </a:tc>
                <a:tc>
                  <a:txBody>
                    <a:bodyPr/>
                    <a:lstStyle/>
                    <a:p>
                      <a:pPr algn="ctr" fontAlgn="ctr"/>
                      <a:r>
                        <a:rPr lang="en-US" sz="700" b="0" i="0" u="none" strike="noStrike">
                          <a:solidFill>
                            <a:srgbClr val="000000"/>
                          </a:solidFill>
                          <a:effectLst/>
                          <a:latin typeface="Meiryo UI" panose="020B0604030504040204" pitchFamily="50" charset="-128"/>
                          <a:ea typeface="Meiryo UI" panose="020B0604030504040204" pitchFamily="50" charset="-128"/>
                        </a:rPr>
                        <a:t>AA</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dirty="0">
                          <a:solidFill>
                            <a:srgbClr val="000000"/>
                          </a:solidFill>
                          <a:effectLst/>
                          <a:latin typeface="Meiryo UI" panose="020B0604030504040204" pitchFamily="50" charset="-128"/>
                          <a:ea typeface="Meiryo UI" panose="020B0604030504040204" pitchFamily="50" charset="-128"/>
                        </a:rPr>
                        <a:t>Ⅳ</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脅かす</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a:solidFill>
                            <a:srgbClr val="000000"/>
                          </a:solidFill>
                          <a:effectLst/>
                          <a:latin typeface="Meiryo UI" panose="020B0604030504040204" pitchFamily="50" charset="-128"/>
                          <a:ea typeface="Meiryo UI" panose="020B0604030504040204" pitchFamily="50" charset="-128"/>
                        </a:rPr>
                        <a:t>重大</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700" b="0" i="0" u="none" strike="noStrike" dirty="0">
                          <a:solidFill>
                            <a:srgbClr val="000000"/>
                          </a:solidFill>
                          <a:effectLst/>
                          <a:latin typeface="Meiryo UI" panose="020B0604030504040204" pitchFamily="50" charset="-128"/>
                          <a:ea typeface="Meiryo UI" panose="020B0604030504040204" pitchFamily="50" charset="-128"/>
                        </a:rPr>
                        <a:t>緊急に措置</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角丸四角形 143">
            <a:extLst>
              <a:ext uri="{FF2B5EF4-FFF2-40B4-BE49-F238E27FC236}">
                <a16:creationId xmlns:a16="http://schemas.microsoft.com/office/drawing/2014/main" id="{76A577B7-E2BF-6C2D-62FF-77748CFF2EEF}"/>
              </a:ext>
            </a:extLst>
          </p:cNvPr>
          <p:cNvSpPr/>
          <p:nvPr/>
        </p:nvSpPr>
        <p:spPr>
          <a:xfrm>
            <a:off x="144171" y="894952"/>
            <a:ext cx="4440501" cy="108043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モノレールは、経年劣化が直接運行に影響することや、剥落等が第三者被害につながる恐れが高いため、管理水準は以下のように設定する。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目標管理水準：損傷が軽微なうちに対策を実施し、常に運転保安、旅客及</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r>
              <a:rPr lang="ja-JP" altLang="en-US" sz="1050" kern="100" dirty="0" err="1">
                <a:solidFill>
                  <a:schemeClr val="tx1"/>
                </a:solidFill>
                <a:latin typeface="Meiryo UI" panose="020B0604030504040204" pitchFamily="50" charset="-128"/>
                <a:ea typeface="Meiryo UI" panose="020B0604030504040204" pitchFamily="50" charset="-128"/>
                <a:cs typeface="Times New Roman"/>
              </a:rPr>
              <a:t>び</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公衆の安全に影響がない、判定区分Ｃとする。</a:t>
            </a: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限界管理水準</a:t>
            </a:r>
            <a:r>
              <a:rPr lang="zh-TW" altLang="en-US"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損傷による性能低下を及ぼす前に対策を　実施し、異常時</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の外力の作用時に脅かすことのない、判定区分Ｂとする。</a:t>
            </a:r>
          </a:p>
        </p:txBody>
      </p:sp>
      <p:cxnSp>
        <p:nvCxnSpPr>
          <p:cNvPr id="67" name="直線矢印コネクタ 66">
            <a:extLst>
              <a:ext uri="{FF2B5EF4-FFF2-40B4-BE49-F238E27FC236}">
                <a16:creationId xmlns:a16="http://schemas.microsoft.com/office/drawing/2014/main" id="{C43D59D7-00C6-09C2-6B0F-FCC258697160}"/>
              </a:ext>
            </a:extLst>
          </p:cNvPr>
          <p:cNvCxnSpPr>
            <a:cxnSpLocks/>
          </p:cNvCxnSpPr>
          <p:nvPr/>
        </p:nvCxnSpPr>
        <p:spPr>
          <a:xfrm>
            <a:off x="306160" y="3169015"/>
            <a:ext cx="4209847" cy="0"/>
          </a:xfrm>
          <a:prstGeom prst="straightConnector1">
            <a:avLst/>
          </a:prstGeom>
          <a:ln w="2857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53A70AF0-89C0-8FEE-FDCB-405D3382183F}"/>
              </a:ext>
            </a:extLst>
          </p:cNvPr>
          <p:cNvCxnSpPr>
            <a:cxnSpLocks/>
          </p:cNvCxnSpPr>
          <p:nvPr/>
        </p:nvCxnSpPr>
        <p:spPr>
          <a:xfrm>
            <a:off x="321658" y="2860827"/>
            <a:ext cx="4209847" cy="0"/>
          </a:xfrm>
          <a:prstGeom prst="straightConnector1">
            <a:avLst/>
          </a:prstGeom>
          <a:ln w="28575">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角丸四角形 143">
            <a:extLst>
              <a:ext uri="{FF2B5EF4-FFF2-40B4-BE49-F238E27FC236}">
                <a16:creationId xmlns:a16="http://schemas.microsoft.com/office/drawing/2014/main" id="{6D69C426-EC68-7F1A-A9BE-D804B300C928}"/>
              </a:ext>
            </a:extLst>
          </p:cNvPr>
          <p:cNvSpPr/>
          <p:nvPr/>
        </p:nvSpPr>
        <p:spPr>
          <a:xfrm>
            <a:off x="4685066" y="658730"/>
            <a:ext cx="4344634" cy="371675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a:t>
            </a:r>
            <a:r>
              <a:rPr lang="zh-TW" altLang="en-US" sz="1400" b="1" kern="100" dirty="0">
                <a:solidFill>
                  <a:prstClr val="black"/>
                </a:solidFill>
                <a:latin typeface="Meiryo UI" panose="020B0604030504040204" pitchFamily="50" charset="-128"/>
                <a:ea typeface="Meiryo UI" panose="020B0604030504040204" pitchFamily="50" charset="-128"/>
                <a:cs typeface="Times New Roman"/>
              </a:rPr>
              <a:t>重点化（優先順位）</a:t>
            </a:r>
          </a:p>
        </p:txBody>
      </p:sp>
      <p:sp>
        <p:nvSpPr>
          <p:cNvPr id="19" name="角丸四角形 143">
            <a:extLst>
              <a:ext uri="{FF2B5EF4-FFF2-40B4-BE49-F238E27FC236}">
                <a16:creationId xmlns:a16="http://schemas.microsoft.com/office/drawing/2014/main" id="{DD3851CC-7962-9ADA-D60C-0C5C8E1FBEDF}"/>
              </a:ext>
            </a:extLst>
          </p:cNvPr>
          <p:cNvSpPr/>
          <p:nvPr/>
        </p:nvSpPr>
        <p:spPr>
          <a:xfrm>
            <a:off x="123186" y="4685415"/>
            <a:ext cx="3407297" cy="20606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LCC</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分析］</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LCC</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分析は、評価期間内におけるコストを縮減（最小化）し、最適な投資パターン（補修シナリオ）を見極めるために実施する。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grpSp>
        <p:nvGrpSpPr>
          <p:cNvPr id="7" name="Group 5"/>
          <p:cNvGrpSpPr>
            <a:grpSpLocks noChangeAspect="1"/>
          </p:cNvGrpSpPr>
          <p:nvPr/>
        </p:nvGrpSpPr>
        <p:grpSpPr bwMode="auto">
          <a:xfrm>
            <a:off x="3625609" y="4572000"/>
            <a:ext cx="5325529" cy="2142110"/>
            <a:chOff x="1858" y="2637"/>
            <a:chExt cx="3415" cy="1537"/>
          </a:xfrm>
        </p:grpSpPr>
        <p:sp>
          <p:nvSpPr>
            <p:cNvPr id="8" name="AutoShape 4"/>
            <p:cNvSpPr>
              <a:spLocks noChangeAspect="1" noChangeArrowheads="1" noTextEdit="1"/>
            </p:cNvSpPr>
            <p:nvPr/>
          </p:nvSpPr>
          <p:spPr bwMode="auto">
            <a:xfrm>
              <a:off x="1858" y="2682"/>
              <a:ext cx="3396" cy="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9" name="Rectangle 6"/>
            <p:cNvSpPr>
              <a:spLocks noChangeArrowheads="1"/>
            </p:cNvSpPr>
            <p:nvPr/>
          </p:nvSpPr>
          <p:spPr bwMode="auto">
            <a:xfrm>
              <a:off x="2064" y="2719"/>
              <a:ext cx="116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健全度：</a:t>
              </a:r>
              <a:r>
                <a:rPr kumimoji="0" lang="ja-JP" altLang="en-US" sz="800" dirty="0">
                  <a:solidFill>
                    <a:srgbClr val="000000"/>
                  </a:solidFill>
                  <a:latin typeface="Meiryo UI" panose="020B0604030504040204" pitchFamily="50" charset="-128"/>
                  <a:ea typeface="Meiryo UI" panose="020B0604030504040204" pitchFamily="50" charset="-128"/>
                </a:rPr>
                <a:t>経年により構造物の健全度が低下</a:t>
              </a:r>
              <a:endParaRPr kumimoji="0" lang="en-US" altLang="ja-JP" sz="800" dirty="0">
                <a:solidFill>
                  <a:srgbClr val="000000"/>
                </a:solidFill>
                <a:latin typeface="Meiryo UI" panose="020B0604030504040204" pitchFamily="50" charset="-128"/>
                <a:ea typeface="Meiryo UI" panose="020B0604030504040204" pitchFamily="50" charset="-128"/>
              </a:endParaRPr>
            </a:p>
            <a:p>
              <a:r>
                <a:rPr kumimoji="0" lang="ja-JP" altLang="en-US" sz="800" dirty="0">
                  <a:solidFill>
                    <a:srgbClr val="000000"/>
                  </a:solidFill>
                  <a:latin typeface="Meiryo UI" panose="020B0604030504040204" pitchFamily="50" charset="-128"/>
                  <a:ea typeface="Meiryo UI" panose="020B0604030504040204" pitchFamily="50" charset="-128"/>
                </a:rPr>
                <a:t>　　　　　　</a:t>
              </a:r>
              <a:r>
                <a:rPr kumimoji="0" lang="ja-JP" altLang="ja-JP" sz="800" dirty="0">
                  <a:solidFill>
                    <a:srgbClr val="000000"/>
                  </a:solidFill>
                  <a:latin typeface="Meiryo UI" panose="020B0604030504040204" pitchFamily="50" charset="-128"/>
                  <a:ea typeface="Meiryo UI" panose="020B0604030504040204" pitchFamily="50" charset="-128"/>
                </a:rPr>
                <a:t>補修により健全度を確保</a:t>
              </a:r>
              <a:endParaRPr kumimoji="0" lang="ja-JP" altLang="ja-JP" dirty="0">
                <a:latin typeface="Meiryo UI" panose="020B0604030504040204" pitchFamily="50" charset="-128"/>
                <a:ea typeface="Meiryo UI" panose="020B0604030504040204" pitchFamily="50" charset="-128"/>
              </a:endParaRPr>
            </a:p>
          </p:txBody>
        </p:sp>
        <p:sp>
          <p:nvSpPr>
            <p:cNvPr id="10" name="Rectangle 7"/>
            <p:cNvSpPr>
              <a:spLocks noChangeArrowheads="1"/>
            </p:cNvSpPr>
            <p:nvPr/>
          </p:nvSpPr>
          <p:spPr bwMode="auto">
            <a:xfrm>
              <a:off x="2129" y="263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1" name="Rectangle 8"/>
            <p:cNvSpPr>
              <a:spLocks noChangeArrowheads="1"/>
            </p:cNvSpPr>
            <p:nvPr/>
          </p:nvSpPr>
          <p:spPr bwMode="auto">
            <a:xfrm>
              <a:off x="3606" y="2724"/>
              <a:ext cx="98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コスト：</a:t>
              </a:r>
              <a:r>
                <a:rPr kumimoji="0" lang="ja-JP" altLang="en-US" sz="800" dirty="0">
                  <a:solidFill>
                    <a:srgbClr val="000000"/>
                  </a:solidFill>
                  <a:latin typeface="Meiryo UI" panose="020B0604030504040204" pitchFamily="50" charset="-128"/>
                  <a:ea typeface="Meiryo UI" panose="020B0604030504040204" pitchFamily="50" charset="-128"/>
                </a:rPr>
                <a:t>評価期間におけるコストの合計</a:t>
              </a:r>
            </a:p>
          </p:txBody>
        </p:sp>
        <p:sp>
          <p:nvSpPr>
            <p:cNvPr id="13" name="Rectangle 9"/>
            <p:cNvSpPr>
              <a:spLocks noChangeArrowheads="1"/>
            </p:cNvSpPr>
            <p:nvPr/>
          </p:nvSpPr>
          <p:spPr bwMode="auto">
            <a:xfrm>
              <a:off x="3785" y="263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5" name="Rectangle 10"/>
            <p:cNvSpPr>
              <a:spLocks noChangeArrowheads="1"/>
            </p:cNvSpPr>
            <p:nvPr/>
          </p:nvSpPr>
          <p:spPr bwMode="auto">
            <a:xfrm>
              <a:off x="2129" y="272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0" name="Rectangle 11"/>
            <p:cNvSpPr>
              <a:spLocks noChangeArrowheads="1"/>
            </p:cNvSpPr>
            <p:nvPr/>
          </p:nvSpPr>
          <p:spPr bwMode="auto">
            <a:xfrm>
              <a:off x="1868" y="2938"/>
              <a:ext cx="19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健全度</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12"/>
            <p:cNvSpPr>
              <a:spLocks noChangeArrowheads="1"/>
            </p:cNvSpPr>
            <p:nvPr/>
          </p:nvSpPr>
          <p:spPr bwMode="auto">
            <a:xfrm>
              <a:off x="3564" y="2938"/>
              <a:ext cx="13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コスト</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2" name="Rectangle 13"/>
            <p:cNvSpPr>
              <a:spLocks noChangeArrowheads="1"/>
            </p:cNvSpPr>
            <p:nvPr/>
          </p:nvSpPr>
          <p:spPr bwMode="auto">
            <a:xfrm>
              <a:off x="2434" y="3904"/>
              <a:ext cx="8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T1</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3" name="Rectangle 14"/>
            <p:cNvSpPr>
              <a:spLocks noChangeArrowheads="1"/>
            </p:cNvSpPr>
            <p:nvPr/>
          </p:nvSpPr>
          <p:spPr bwMode="auto">
            <a:xfrm>
              <a:off x="3142" y="3904"/>
              <a:ext cx="1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経年</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4" name="Rectangle 15"/>
            <p:cNvSpPr>
              <a:spLocks noChangeArrowheads="1"/>
            </p:cNvSpPr>
            <p:nvPr/>
          </p:nvSpPr>
          <p:spPr bwMode="auto">
            <a:xfrm>
              <a:off x="4090" y="3904"/>
              <a:ext cx="8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T1</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5" name="Rectangle 16"/>
            <p:cNvSpPr>
              <a:spLocks noChangeArrowheads="1"/>
            </p:cNvSpPr>
            <p:nvPr/>
          </p:nvSpPr>
          <p:spPr bwMode="auto">
            <a:xfrm>
              <a:off x="4798" y="3904"/>
              <a:ext cx="1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経年</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 name="Rectangle 17"/>
            <p:cNvSpPr>
              <a:spLocks noChangeArrowheads="1"/>
            </p:cNvSpPr>
            <p:nvPr/>
          </p:nvSpPr>
          <p:spPr bwMode="auto">
            <a:xfrm>
              <a:off x="2498" y="4016"/>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評価期間</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 name="Rectangle 18"/>
            <p:cNvSpPr>
              <a:spLocks noChangeArrowheads="1"/>
            </p:cNvSpPr>
            <p:nvPr/>
          </p:nvSpPr>
          <p:spPr bwMode="auto">
            <a:xfrm>
              <a:off x="4154" y="4016"/>
              <a:ext cx="2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評価期間</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9" name="Rectangle 19"/>
            <p:cNvSpPr>
              <a:spLocks noChangeArrowheads="1"/>
            </p:cNvSpPr>
            <p:nvPr/>
          </p:nvSpPr>
          <p:spPr bwMode="auto">
            <a:xfrm>
              <a:off x="2896" y="3904"/>
              <a:ext cx="8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T3</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0" name="Rectangle 20"/>
            <p:cNvSpPr>
              <a:spLocks noChangeArrowheads="1"/>
            </p:cNvSpPr>
            <p:nvPr/>
          </p:nvSpPr>
          <p:spPr bwMode="auto">
            <a:xfrm>
              <a:off x="2591" y="3904"/>
              <a:ext cx="8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T2</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1" name="Rectangle 21"/>
            <p:cNvSpPr>
              <a:spLocks noChangeArrowheads="1"/>
            </p:cNvSpPr>
            <p:nvPr/>
          </p:nvSpPr>
          <p:spPr bwMode="auto">
            <a:xfrm>
              <a:off x="4247" y="3904"/>
              <a:ext cx="8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T2</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2" name="Rectangle 22"/>
            <p:cNvSpPr>
              <a:spLocks noChangeArrowheads="1"/>
            </p:cNvSpPr>
            <p:nvPr/>
          </p:nvSpPr>
          <p:spPr bwMode="auto">
            <a:xfrm>
              <a:off x="4552" y="3904"/>
              <a:ext cx="8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T3</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3" name="Freeform 23"/>
            <p:cNvSpPr>
              <a:spLocks noEditPoints="1"/>
            </p:cNvSpPr>
            <p:nvPr/>
          </p:nvSpPr>
          <p:spPr bwMode="auto">
            <a:xfrm>
              <a:off x="2095" y="2912"/>
              <a:ext cx="49" cy="961"/>
            </a:xfrm>
            <a:custGeom>
              <a:avLst/>
              <a:gdLst>
                <a:gd name="T0" fmla="*/ 19 w 49"/>
                <a:gd name="T1" fmla="*/ 961 h 961"/>
                <a:gd name="T2" fmla="*/ 24 w 49"/>
                <a:gd name="T3" fmla="*/ 6 h 961"/>
                <a:gd name="T4" fmla="*/ 24 w 49"/>
                <a:gd name="T5" fmla="*/ 6 h 961"/>
                <a:gd name="T6" fmla="*/ 24 w 49"/>
                <a:gd name="T7" fmla="*/ 6 h 961"/>
                <a:gd name="T8" fmla="*/ 29 w 49"/>
                <a:gd name="T9" fmla="*/ 6 h 961"/>
                <a:gd name="T10" fmla="*/ 29 w 49"/>
                <a:gd name="T11" fmla="*/ 6 h 961"/>
                <a:gd name="T12" fmla="*/ 24 w 49"/>
                <a:gd name="T13" fmla="*/ 961 h 961"/>
                <a:gd name="T14" fmla="*/ 24 w 49"/>
                <a:gd name="T15" fmla="*/ 961 h 961"/>
                <a:gd name="T16" fmla="*/ 19 w 49"/>
                <a:gd name="T17" fmla="*/ 961 h 961"/>
                <a:gd name="T18" fmla="*/ 19 w 49"/>
                <a:gd name="T19" fmla="*/ 961 h 961"/>
                <a:gd name="T20" fmla="*/ 19 w 49"/>
                <a:gd name="T21" fmla="*/ 961 h 961"/>
                <a:gd name="T22" fmla="*/ 19 w 49"/>
                <a:gd name="T23" fmla="*/ 961 h 961"/>
                <a:gd name="T24" fmla="*/ 0 w 49"/>
                <a:gd name="T25" fmla="*/ 58 h 961"/>
                <a:gd name="T26" fmla="*/ 24 w 49"/>
                <a:gd name="T27" fmla="*/ 0 h 961"/>
                <a:gd name="T28" fmla="*/ 49 w 49"/>
                <a:gd name="T29" fmla="*/ 58 h 961"/>
                <a:gd name="T30" fmla="*/ 49 w 49"/>
                <a:gd name="T31" fmla="*/ 63 h 961"/>
                <a:gd name="T32" fmla="*/ 49 w 49"/>
                <a:gd name="T33" fmla="*/ 63 h 961"/>
                <a:gd name="T34" fmla="*/ 44 w 49"/>
                <a:gd name="T35" fmla="*/ 63 h 961"/>
                <a:gd name="T36" fmla="*/ 44 w 49"/>
                <a:gd name="T37" fmla="*/ 63 h 961"/>
                <a:gd name="T38" fmla="*/ 24 w 49"/>
                <a:gd name="T39" fmla="*/ 6 h 961"/>
                <a:gd name="T40" fmla="*/ 29 w 49"/>
                <a:gd name="T41" fmla="*/ 6 h 961"/>
                <a:gd name="T42" fmla="*/ 10 w 49"/>
                <a:gd name="T43" fmla="*/ 63 h 961"/>
                <a:gd name="T44" fmla="*/ 5 w 49"/>
                <a:gd name="T45" fmla="*/ 63 h 961"/>
                <a:gd name="T46" fmla="*/ 5 w 49"/>
                <a:gd name="T47" fmla="*/ 63 h 961"/>
                <a:gd name="T48" fmla="*/ 0 w 49"/>
                <a:gd name="T49" fmla="*/ 63 h 961"/>
                <a:gd name="T50" fmla="*/ 0 w 49"/>
                <a:gd name="T51" fmla="*/ 58 h 961"/>
                <a:gd name="T52" fmla="*/ 0 w 49"/>
                <a:gd name="T53" fmla="*/ 58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961">
                  <a:moveTo>
                    <a:pt x="19" y="961"/>
                  </a:moveTo>
                  <a:lnTo>
                    <a:pt x="24" y="6"/>
                  </a:lnTo>
                  <a:lnTo>
                    <a:pt x="24" y="6"/>
                  </a:lnTo>
                  <a:lnTo>
                    <a:pt x="24" y="6"/>
                  </a:lnTo>
                  <a:lnTo>
                    <a:pt x="29" y="6"/>
                  </a:lnTo>
                  <a:lnTo>
                    <a:pt x="29" y="6"/>
                  </a:lnTo>
                  <a:lnTo>
                    <a:pt x="24" y="961"/>
                  </a:lnTo>
                  <a:lnTo>
                    <a:pt x="24" y="961"/>
                  </a:lnTo>
                  <a:lnTo>
                    <a:pt x="19" y="961"/>
                  </a:lnTo>
                  <a:lnTo>
                    <a:pt x="19" y="961"/>
                  </a:lnTo>
                  <a:lnTo>
                    <a:pt x="19" y="961"/>
                  </a:lnTo>
                  <a:lnTo>
                    <a:pt x="19" y="961"/>
                  </a:lnTo>
                  <a:close/>
                  <a:moveTo>
                    <a:pt x="0" y="58"/>
                  </a:moveTo>
                  <a:lnTo>
                    <a:pt x="24" y="0"/>
                  </a:lnTo>
                  <a:lnTo>
                    <a:pt x="49" y="58"/>
                  </a:lnTo>
                  <a:lnTo>
                    <a:pt x="49" y="63"/>
                  </a:lnTo>
                  <a:lnTo>
                    <a:pt x="49" y="63"/>
                  </a:lnTo>
                  <a:lnTo>
                    <a:pt x="44" y="63"/>
                  </a:lnTo>
                  <a:lnTo>
                    <a:pt x="44" y="63"/>
                  </a:lnTo>
                  <a:lnTo>
                    <a:pt x="24" y="6"/>
                  </a:lnTo>
                  <a:lnTo>
                    <a:pt x="29" y="6"/>
                  </a:lnTo>
                  <a:lnTo>
                    <a:pt x="10" y="63"/>
                  </a:lnTo>
                  <a:lnTo>
                    <a:pt x="5" y="63"/>
                  </a:lnTo>
                  <a:lnTo>
                    <a:pt x="5" y="63"/>
                  </a:lnTo>
                  <a:lnTo>
                    <a:pt x="0" y="63"/>
                  </a:lnTo>
                  <a:lnTo>
                    <a:pt x="0" y="58"/>
                  </a:lnTo>
                  <a:lnTo>
                    <a:pt x="0" y="5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4" name="Freeform 24"/>
            <p:cNvSpPr>
              <a:spLocks noEditPoints="1"/>
            </p:cNvSpPr>
            <p:nvPr/>
          </p:nvSpPr>
          <p:spPr bwMode="auto">
            <a:xfrm>
              <a:off x="2114" y="3847"/>
              <a:ext cx="1116" cy="46"/>
            </a:xfrm>
            <a:custGeom>
              <a:avLst/>
              <a:gdLst>
                <a:gd name="T0" fmla="*/ 0 w 1116"/>
                <a:gd name="T1" fmla="*/ 20 h 46"/>
                <a:gd name="T2" fmla="*/ 1106 w 1116"/>
                <a:gd name="T3" fmla="*/ 20 h 46"/>
                <a:gd name="T4" fmla="*/ 1111 w 1116"/>
                <a:gd name="T5" fmla="*/ 20 h 46"/>
                <a:gd name="T6" fmla="*/ 1111 w 1116"/>
                <a:gd name="T7" fmla="*/ 26 h 46"/>
                <a:gd name="T8" fmla="*/ 1111 w 1116"/>
                <a:gd name="T9" fmla="*/ 26 h 46"/>
                <a:gd name="T10" fmla="*/ 1106 w 1116"/>
                <a:gd name="T11" fmla="*/ 26 h 46"/>
                <a:gd name="T12" fmla="*/ 0 w 1116"/>
                <a:gd name="T13" fmla="*/ 26 h 46"/>
                <a:gd name="T14" fmla="*/ 0 w 1116"/>
                <a:gd name="T15" fmla="*/ 26 h 46"/>
                <a:gd name="T16" fmla="*/ 0 w 1116"/>
                <a:gd name="T17" fmla="*/ 26 h 46"/>
                <a:gd name="T18" fmla="*/ 0 w 1116"/>
                <a:gd name="T19" fmla="*/ 20 h 46"/>
                <a:gd name="T20" fmla="*/ 0 w 1116"/>
                <a:gd name="T21" fmla="*/ 20 h 46"/>
                <a:gd name="T22" fmla="*/ 0 w 1116"/>
                <a:gd name="T23" fmla="*/ 20 h 46"/>
                <a:gd name="T24" fmla="*/ 1057 w 1116"/>
                <a:gd name="T25" fmla="*/ 0 h 46"/>
                <a:gd name="T26" fmla="*/ 1116 w 1116"/>
                <a:gd name="T27" fmla="*/ 26 h 46"/>
                <a:gd name="T28" fmla="*/ 1057 w 1116"/>
                <a:gd name="T29" fmla="*/ 46 h 46"/>
                <a:gd name="T30" fmla="*/ 1052 w 1116"/>
                <a:gd name="T31" fmla="*/ 46 h 46"/>
                <a:gd name="T32" fmla="*/ 1052 w 1116"/>
                <a:gd name="T33" fmla="*/ 46 h 46"/>
                <a:gd name="T34" fmla="*/ 1052 w 1116"/>
                <a:gd name="T35" fmla="*/ 46 h 46"/>
                <a:gd name="T36" fmla="*/ 1052 w 1116"/>
                <a:gd name="T37" fmla="*/ 41 h 46"/>
                <a:gd name="T38" fmla="*/ 1106 w 1116"/>
                <a:gd name="T39" fmla="*/ 20 h 46"/>
                <a:gd name="T40" fmla="*/ 1106 w 1116"/>
                <a:gd name="T41" fmla="*/ 26 h 46"/>
                <a:gd name="T42" fmla="*/ 1052 w 1116"/>
                <a:gd name="T43" fmla="*/ 5 h 46"/>
                <a:gd name="T44" fmla="*/ 1052 w 1116"/>
                <a:gd name="T45" fmla="*/ 5 h 46"/>
                <a:gd name="T46" fmla="*/ 1052 w 1116"/>
                <a:gd name="T47" fmla="*/ 5 h 46"/>
                <a:gd name="T48" fmla="*/ 1052 w 1116"/>
                <a:gd name="T49" fmla="*/ 0 h 46"/>
                <a:gd name="T50" fmla="*/ 1057 w 1116"/>
                <a:gd name="T51" fmla="*/ 0 h 46"/>
                <a:gd name="T52" fmla="*/ 1057 w 1116"/>
                <a:gd name="T5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6" h="46">
                  <a:moveTo>
                    <a:pt x="0" y="20"/>
                  </a:moveTo>
                  <a:lnTo>
                    <a:pt x="1106" y="20"/>
                  </a:lnTo>
                  <a:lnTo>
                    <a:pt x="1111" y="20"/>
                  </a:lnTo>
                  <a:lnTo>
                    <a:pt x="1111" y="26"/>
                  </a:lnTo>
                  <a:lnTo>
                    <a:pt x="1111" y="26"/>
                  </a:lnTo>
                  <a:lnTo>
                    <a:pt x="1106" y="26"/>
                  </a:lnTo>
                  <a:lnTo>
                    <a:pt x="0" y="26"/>
                  </a:lnTo>
                  <a:lnTo>
                    <a:pt x="0" y="26"/>
                  </a:lnTo>
                  <a:lnTo>
                    <a:pt x="0" y="26"/>
                  </a:lnTo>
                  <a:lnTo>
                    <a:pt x="0" y="20"/>
                  </a:lnTo>
                  <a:lnTo>
                    <a:pt x="0" y="20"/>
                  </a:lnTo>
                  <a:lnTo>
                    <a:pt x="0" y="20"/>
                  </a:lnTo>
                  <a:close/>
                  <a:moveTo>
                    <a:pt x="1057" y="0"/>
                  </a:moveTo>
                  <a:lnTo>
                    <a:pt x="1116" y="26"/>
                  </a:lnTo>
                  <a:lnTo>
                    <a:pt x="1057" y="46"/>
                  </a:lnTo>
                  <a:lnTo>
                    <a:pt x="1052" y="46"/>
                  </a:lnTo>
                  <a:lnTo>
                    <a:pt x="1052" y="46"/>
                  </a:lnTo>
                  <a:lnTo>
                    <a:pt x="1052" y="46"/>
                  </a:lnTo>
                  <a:lnTo>
                    <a:pt x="1052" y="41"/>
                  </a:lnTo>
                  <a:lnTo>
                    <a:pt x="1106" y="20"/>
                  </a:lnTo>
                  <a:lnTo>
                    <a:pt x="1106" y="26"/>
                  </a:lnTo>
                  <a:lnTo>
                    <a:pt x="1052" y="5"/>
                  </a:lnTo>
                  <a:lnTo>
                    <a:pt x="1052" y="5"/>
                  </a:lnTo>
                  <a:lnTo>
                    <a:pt x="1052" y="5"/>
                  </a:lnTo>
                  <a:lnTo>
                    <a:pt x="1052" y="0"/>
                  </a:lnTo>
                  <a:lnTo>
                    <a:pt x="1057" y="0"/>
                  </a:lnTo>
                  <a:lnTo>
                    <a:pt x="105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5" name="Freeform 25"/>
            <p:cNvSpPr>
              <a:spLocks/>
            </p:cNvSpPr>
            <p:nvPr/>
          </p:nvSpPr>
          <p:spPr bwMode="auto">
            <a:xfrm>
              <a:off x="2124" y="3151"/>
              <a:ext cx="497" cy="478"/>
            </a:xfrm>
            <a:custGeom>
              <a:avLst/>
              <a:gdLst>
                <a:gd name="T0" fmla="*/ 0 w 497"/>
                <a:gd name="T1" fmla="*/ 0 h 478"/>
                <a:gd name="T2" fmla="*/ 49 w 497"/>
                <a:gd name="T3" fmla="*/ 5 h 478"/>
                <a:gd name="T4" fmla="*/ 99 w 497"/>
                <a:gd name="T5" fmla="*/ 11 h 478"/>
                <a:gd name="T6" fmla="*/ 148 w 497"/>
                <a:gd name="T7" fmla="*/ 21 h 478"/>
                <a:gd name="T8" fmla="*/ 192 w 497"/>
                <a:gd name="T9" fmla="*/ 36 h 478"/>
                <a:gd name="T10" fmla="*/ 236 w 497"/>
                <a:gd name="T11" fmla="*/ 57 h 478"/>
                <a:gd name="T12" fmla="*/ 280 w 497"/>
                <a:gd name="T13" fmla="*/ 83 h 478"/>
                <a:gd name="T14" fmla="*/ 315 w 497"/>
                <a:gd name="T15" fmla="*/ 109 h 478"/>
                <a:gd name="T16" fmla="*/ 354 w 497"/>
                <a:gd name="T17" fmla="*/ 140 h 478"/>
                <a:gd name="T18" fmla="*/ 384 w 497"/>
                <a:gd name="T19" fmla="*/ 171 h 478"/>
                <a:gd name="T20" fmla="*/ 413 w 497"/>
                <a:gd name="T21" fmla="*/ 208 h 478"/>
                <a:gd name="T22" fmla="*/ 438 w 497"/>
                <a:gd name="T23" fmla="*/ 249 h 478"/>
                <a:gd name="T24" fmla="*/ 457 w 497"/>
                <a:gd name="T25" fmla="*/ 291 h 478"/>
                <a:gd name="T26" fmla="*/ 477 w 497"/>
                <a:gd name="T27" fmla="*/ 332 h 478"/>
                <a:gd name="T28" fmla="*/ 487 w 497"/>
                <a:gd name="T29" fmla="*/ 379 h 478"/>
                <a:gd name="T30" fmla="*/ 497 w 497"/>
                <a:gd name="T31" fmla="*/ 426 h 478"/>
                <a:gd name="T32" fmla="*/ 497 w 497"/>
                <a:gd name="T33" fmla="*/ 472 h 478"/>
                <a:gd name="T34" fmla="*/ 497 w 497"/>
                <a:gd name="T35"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7" h="478">
                  <a:moveTo>
                    <a:pt x="0" y="0"/>
                  </a:moveTo>
                  <a:lnTo>
                    <a:pt x="49" y="5"/>
                  </a:lnTo>
                  <a:lnTo>
                    <a:pt x="99" y="11"/>
                  </a:lnTo>
                  <a:lnTo>
                    <a:pt x="148" y="21"/>
                  </a:lnTo>
                  <a:lnTo>
                    <a:pt x="192" y="36"/>
                  </a:lnTo>
                  <a:lnTo>
                    <a:pt x="236" y="57"/>
                  </a:lnTo>
                  <a:lnTo>
                    <a:pt x="280" y="83"/>
                  </a:lnTo>
                  <a:lnTo>
                    <a:pt x="315" y="109"/>
                  </a:lnTo>
                  <a:lnTo>
                    <a:pt x="354" y="140"/>
                  </a:lnTo>
                  <a:lnTo>
                    <a:pt x="384" y="171"/>
                  </a:lnTo>
                  <a:lnTo>
                    <a:pt x="413" y="208"/>
                  </a:lnTo>
                  <a:lnTo>
                    <a:pt x="438" y="249"/>
                  </a:lnTo>
                  <a:lnTo>
                    <a:pt x="457" y="291"/>
                  </a:lnTo>
                  <a:lnTo>
                    <a:pt x="477" y="332"/>
                  </a:lnTo>
                  <a:lnTo>
                    <a:pt x="487" y="379"/>
                  </a:lnTo>
                  <a:lnTo>
                    <a:pt x="497" y="426"/>
                  </a:lnTo>
                  <a:lnTo>
                    <a:pt x="497" y="472"/>
                  </a:lnTo>
                  <a:lnTo>
                    <a:pt x="497" y="478"/>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6" name="Line 26"/>
            <p:cNvSpPr>
              <a:spLocks noChangeShapeType="1"/>
            </p:cNvSpPr>
            <p:nvPr/>
          </p:nvSpPr>
          <p:spPr bwMode="auto">
            <a:xfrm flipV="1">
              <a:off x="2621" y="3146"/>
              <a:ext cx="0" cy="477"/>
            </a:xfrm>
            <a:prstGeom prst="line">
              <a:avLst/>
            </a:prstGeom>
            <a:noFill/>
            <a:ln w="238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7" name="Freeform 27"/>
            <p:cNvSpPr>
              <a:spLocks/>
            </p:cNvSpPr>
            <p:nvPr/>
          </p:nvSpPr>
          <p:spPr bwMode="auto">
            <a:xfrm>
              <a:off x="2621" y="3151"/>
              <a:ext cx="506" cy="478"/>
            </a:xfrm>
            <a:custGeom>
              <a:avLst/>
              <a:gdLst>
                <a:gd name="T0" fmla="*/ 0 w 506"/>
                <a:gd name="T1" fmla="*/ 0 h 478"/>
                <a:gd name="T2" fmla="*/ 54 w 506"/>
                <a:gd name="T3" fmla="*/ 5 h 478"/>
                <a:gd name="T4" fmla="*/ 103 w 506"/>
                <a:gd name="T5" fmla="*/ 11 h 478"/>
                <a:gd name="T6" fmla="*/ 152 w 506"/>
                <a:gd name="T7" fmla="*/ 21 h 478"/>
                <a:gd name="T8" fmla="*/ 196 w 506"/>
                <a:gd name="T9" fmla="*/ 36 h 478"/>
                <a:gd name="T10" fmla="*/ 240 w 506"/>
                <a:gd name="T11" fmla="*/ 57 h 478"/>
                <a:gd name="T12" fmla="*/ 285 w 506"/>
                <a:gd name="T13" fmla="*/ 83 h 478"/>
                <a:gd name="T14" fmla="*/ 324 w 506"/>
                <a:gd name="T15" fmla="*/ 109 h 478"/>
                <a:gd name="T16" fmla="*/ 358 w 506"/>
                <a:gd name="T17" fmla="*/ 140 h 478"/>
                <a:gd name="T18" fmla="*/ 393 w 506"/>
                <a:gd name="T19" fmla="*/ 171 h 478"/>
                <a:gd name="T20" fmla="*/ 422 w 506"/>
                <a:gd name="T21" fmla="*/ 208 h 478"/>
                <a:gd name="T22" fmla="*/ 447 w 506"/>
                <a:gd name="T23" fmla="*/ 249 h 478"/>
                <a:gd name="T24" fmla="*/ 467 w 506"/>
                <a:gd name="T25" fmla="*/ 291 h 478"/>
                <a:gd name="T26" fmla="*/ 486 w 506"/>
                <a:gd name="T27" fmla="*/ 332 h 478"/>
                <a:gd name="T28" fmla="*/ 496 w 506"/>
                <a:gd name="T29" fmla="*/ 379 h 478"/>
                <a:gd name="T30" fmla="*/ 506 w 506"/>
                <a:gd name="T31" fmla="*/ 426 h 478"/>
                <a:gd name="T32" fmla="*/ 506 w 506"/>
                <a:gd name="T33" fmla="*/ 472 h 478"/>
                <a:gd name="T34" fmla="*/ 506 w 506"/>
                <a:gd name="T35"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6" h="478">
                  <a:moveTo>
                    <a:pt x="0" y="0"/>
                  </a:moveTo>
                  <a:lnTo>
                    <a:pt x="54" y="5"/>
                  </a:lnTo>
                  <a:lnTo>
                    <a:pt x="103" y="11"/>
                  </a:lnTo>
                  <a:lnTo>
                    <a:pt x="152" y="21"/>
                  </a:lnTo>
                  <a:lnTo>
                    <a:pt x="196" y="36"/>
                  </a:lnTo>
                  <a:lnTo>
                    <a:pt x="240" y="57"/>
                  </a:lnTo>
                  <a:lnTo>
                    <a:pt x="285" y="83"/>
                  </a:lnTo>
                  <a:lnTo>
                    <a:pt x="324" y="109"/>
                  </a:lnTo>
                  <a:lnTo>
                    <a:pt x="358" y="140"/>
                  </a:lnTo>
                  <a:lnTo>
                    <a:pt x="393" y="171"/>
                  </a:lnTo>
                  <a:lnTo>
                    <a:pt x="422" y="208"/>
                  </a:lnTo>
                  <a:lnTo>
                    <a:pt x="447" y="249"/>
                  </a:lnTo>
                  <a:lnTo>
                    <a:pt x="467" y="291"/>
                  </a:lnTo>
                  <a:lnTo>
                    <a:pt x="486" y="332"/>
                  </a:lnTo>
                  <a:lnTo>
                    <a:pt x="496" y="379"/>
                  </a:lnTo>
                  <a:lnTo>
                    <a:pt x="506" y="426"/>
                  </a:lnTo>
                  <a:lnTo>
                    <a:pt x="506" y="472"/>
                  </a:lnTo>
                  <a:lnTo>
                    <a:pt x="506" y="478"/>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8" name="Freeform 28"/>
            <p:cNvSpPr>
              <a:spLocks noEditPoints="1"/>
            </p:cNvSpPr>
            <p:nvPr/>
          </p:nvSpPr>
          <p:spPr bwMode="auto">
            <a:xfrm>
              <a:off x="3127" y="2902"/>
              <a:ext cx="5" cy="971"/>
            </a:xfrm>
            <a:custGeom>
              <a:avLst/>
              <a:gdLst>
                <a:gd name="T0" fmla="*/ 0 w 5"/>
                <a:gd name="T1" fmla="*/ 0 h 971"/>
                <a:gd name="T2" fmla="*/ 5 w 5"/>
                <a:gd name="T3" fmla="*/ 47 h 971"/>
                <a:gd name="T4" fmla="*/ 0 w 5"/>
                <a:gd name="T5" fmla="*/ 31 h 971"/>
                <a:gd name="T6" fmla="*/ 0 w 5"/>
                <a:gd name="T7" fmla="*/ 78 h 971"/>
                <a:gd name="T8" fmla="*/ 5 w 5"/>
                <a:gd name="T9" fmla="*/ 62 h 971"/>
                <a:gd name="T10" fmla="*/ 0 w 5"/>
                <a:gd name="T11" fmla="*/ 109 h 971"/>
                <a:gd name="T12" fmla="*/ 5 w 5"/>
                <a:gd name="T13" fmla="*/ 125 h 971"/>
                <a:gd name="T14" fmla="*/ 0 w 5"/>
                <a:gd name="T15" fmla="*/ 125 h 971"/>
                <a:gd name="T16" fmla="*/ 5 w 5"/>
                <a:gd name="T17" fmla="*/ 171 h 971"/>
                <a:gd name="T18" fmla="*/ 5 w 5"/>
                <a:gd name="T19" fmla="*/ 156 h 971"/>
                <a:gd name="T20" fmla="*/ 0 w 5"/>
                <a:gd name="T21" fmla="*/ 202 h 971"/>
                <a:gd name="T22" fmla="*/ 5 w 5"/>
                <a:gd name="T23" fmla="*/ 187 h 971"/>
                <a:gd name="T24" fmla="*/ 0 w 5"/>
                <a:gd name="T25" fmla="*/ 218 h 971"/>
                <a:gd name="T26" fmla="*/ 5 w 5"/>
                <a:gd name="T27" fmla="*/ 260 h 971"/>
                <a:gd name="T28" fmla="*/ 0 w 5"/>
                <a:gd name="T29" fmla="*/ 244 h 971"/>
                <a:gd name="T30" fmla="*/ 0 w 5"/>
                <a:gd name="T31" fmla="*/ 296 h 971"/>
                <a:gd name="T32" fmla="*/ 5 w 5"/>
                <a:gd name="T33" fmla="*/ 280 h 971"/>
                <a:gd name="T34" fmla="*/ 0 w 5"/>
                <a:gd name="T35" fmla="*/ 322 h 971"/>
                <a:gd name="T36" fmla="*/ 5 w 5"/>
                <a:gd name="T37" fmla="*/ 337 h 971"/>
                <a:gd name="T38" fmla="*/ 0 w 5"/>
                <a:gd name="T39" fmla="*/ 337 h 971"/>
                <a:gd name="T40" fmla="*/ 5 w 5"/>
                <a:gd name="T41" fmla="*/ 384 h 971"/>
                <a:gd name="T42" fmla="*/ 5 w 5"/>
                <a:gd name="T43" fmla="*/ 369 h 971"/>
                <a:gd name="T44" fmla="*/ 0 w 5"/>
                <a:gd name="T45" fmla="*/ 415 h 971"/>
                <a:gd name="T46" fmla="*/ 5 w 5"/>
                <a:gd name="T47" fmla="*/ 400 h 971"/>
                <a:gd name="T48" fmla="*/ 0 w 5"/>
                <a:gd name="T49" fmla="*/ 431 h 971"/>
                <a:gd name="T50" fmla="*/ 5 w 5"/>
                <a:gd name="T51" fmla="*/ 478 h 971"/>
                <a:gd name="T52" fmla="*/ 0 w 5"/>
                <a:gd name="T53" fmla="*/ 462 h 971"/>
                <a:gd name="T54" fmla="*/ 0 w 5"/>
                <a:gd name="T55" fmla="*/ 509 h 971"/>
                <a:gd name="T56" fmla="*/ 5 w 5"/>
                <a:gd name="T57" fmla="*/ 493 h 971"/>
                <a:gd name="T58" fmla="*/ 0 w 5"/>
                <a:gd name="T59" fmla="*/ 535 h 971"/>
                <a:gd name="T60" fmla="*/ 5 w 5"/>
                <a:gd name="T61" fmla="*/ 555 h 971"/>
                <a:gd name="T62" fmla="*/ 0 w 5"/>
                <a:gd name="T63" fmla="*/ 555 h 971"/>
                <a:gd name="T64" fmla="*/ 5 w 5"/>
                <a:gd name="T65" fmla="*/ 602 h 971"/>
                <a:gd name="T66" fmla="*/ 5 w 5"/>
                <a:gd name="T67" fmla="*/ 581 h 971"/>
                <a:gd name="T68" fmla="*/ 0 w 5"/>
                <a:gd name="T69" fmla="*/ 628 h 971"/>
                <a:gd name="T70" fmla="*/ 5 w 5"/>
                <a:gd name="T71" fmla="*/ 618 h 971"/>
                <a:gd name="T72" fmla="*/ 0 w 5"/>
                <a:gd name="T73" fmla="*/ 649 h 971"/>
                <a:gd name="T74" fmla="*/ 5 w 5"/>
                <a:gd name="T75" fmla="*/ 690 h 971"/>
                <a:gd name="T76" fmla="*/ 0 w 5"/>
                <a:gd name="T77" fmla="*/ 675 h 971"/>
                <a:gd name="T78" fmla="*/ 0 w 5"/>
                <a:gd name="T79" fmla="*/ 721 h 971"/>
                <a:gd name="T80" fmla="*/ 5 w 5"/>
                <a:gd name="T81" fmla="*/ 706 h 971"/>
                <a:gd name="T82" fmla="*/ 0 w 5"/>
                <a:gd name="T83" fmla="*/ 753 h 971"/>
                <a:gd name="T84" fmla="*/ 5 w 5"/>
                <a:gd name="T85" fmla="*/ 768 h 971"/>
                <a:gd name="T86" fmla="*/ 0 w 5"/>
                <a:gd name="T87" fmla="*/ 768 h 971"/>
                <a:gd name="T88" fmla="*/ 5 w 5"/>
                <a:gd name="T89" fmla="*/ 815 h 971"/>
                <a:gd name="T90" fmla="*/ 5 w 5"/>
                <a:gd name="T91" fmla="*/ 799 h 971"/>
                <a:gd name="T92" fmla="*/ 0 w 5"/>
                <a:gd name="T93" fmla="*/ 846 h 971"/>
                <a:gd name="T94" fmla="*/ 5 w 5"/>
                <a:gd name="T95" fmla="*/ 830 h 971"/>
                <a:gd name="T96" fmla="*/ 0 w 5"/>
                <a:gd name="T97" fmla="*/ 862 h 971"/>
                <a:gd name="T98" fmla="*/ 5 w 5"/>
                <a:gd name="T99" fmla="*/ 903 h 971"/>
                <a:gd name="T100" fmla="*/ 0 w 5"/>
                <a:gd name="T101" fmla="*/ 887 h 971"/>
                <a:gd name="T102" fmla="*/ 0 w 5"/>
                <a:gd name="T103" fmla="*/ 939 h 971"/>
                <a:gd name="T104" fmla="*/ 5 w 5"/>
                <a:gd name="T105" fmla="*/ 924 h 971"/>
                <a:gd name="T106" fmla="*/ 0 w 5"/>
                <a:gd name="T107" fmla="*/ 96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971">
                  <a:moveTo>
                    <a:pt x="5" y="0"/>
                  </a:moveTo>
                  <a:lnTo>
                    <a:pt x="5" y="16"/>
                  </a:lnTo>
                  <a:lnTo>
                    <a:pt x="5" y="16"/>
                  </a:lnTo>
                  <a:lnTo>
                    <a:pt x="0" y="16"/>
                  </a:lnTo>
                  <a:lnTo>
                    <a:pt x="0" y="16"/>
                  </a:lnTo>
                  <a:lnTo>
                    <a:pt x="0" y="16"/>
                  </a:lnTo>
                  <a:lnTo>
                    <a:pt x="0" y="0"/>
                  </a:lnTo>
                  <a:lnTo>
                    <a:pt x="0" y="0"/>
                  </a:lnTo>
                  <a:lnTo>
                    <a:pt x="0" y="0"/>
                  </a:lnTo>
                  <a:lnTo>
                    <a:pt x="5" y="0"/>
                  </a:lnTo>
                  <a:lnTo>
                    <a:pt x="5" y="0"/>
                  </a:lnTo>
                  <a:lnTo>
                    <a:pt x="5" y="0"/>
                  </a:lnTo>
                  <a:close/>
                  <a:moveTo>
                    <a:pt x="5" y="31"/>
                  </a:moveTo>
                  <a:lnTo>
                    <a:pt x="5" y="47"/>
                  </a:lnTo>
                  <a:lnTo>
                    <a:pt x="5" y="47"/>
                  </a:lnTo>
                  <a:lnTo>
                    <a:pt x="0" y="47"/>
                  </a:lnTo>
                  <a:lnTo>
                    <a:pt x="0" y="47"/>
                  </a:lnTo>
                  <a:lnTo>
                    <a:pt x="0" y="47"/>
                  </a:lnTo>
                  <a:lnTo>
                    <a:pt x="0" y="31"/>
                  </a:lnTo>
                  <a:lnTo>
                    <a:pt x="0" y="31"/>
                  </a:lnTo>
                  <a:lnTo>
                    <a:pt x="0" y="31"/>
                  </a:lnTo>
                  <a:lnTo>
                    <a:pt x="5" y="31"/>
                  </a:lnTo>
                  <a:lnTo>
                    <a:pt x="5" y="31"/>
                  </a:lnTo>
                  <a:lnTo>
                    <a:pt x="5" y="31"/>
                  </a:lnTo>
                  <a:close/>
                  <a:moveTo>
                    <a:pt x="5" y="62"/>
                  </a:moveTo>
                  <a:lnTo>
                    <a:pt x="5" y="78"/>
                  </a:lnTo>
                  <a:lnTo>
                    <a:pt x="5" y="78"/>
                  </a:lnTo>
                  <a:lnTo>
                    <a:pt x="0" y="78"/>
                  </a:lnTo>
                  <a:lnTo>
                    <a:pt x="0" y="78"/>
                  </a:lnTo>
                  <a:lnTo>
                    <a:pt x="0" y="78"/>
                  </a:lnTo>
                  <a:lnTo>
                    <a:pt x="0" y="62"/>
                  </a:lnTo>
                  <a:lnTo>
                    <a:pt x="0" y="62"/>
                  </a:lnTo>
                  <a:lnTo>
                    <a:pt x="0" y="62"/>
                  </a:lnTo>
                  <a:lnTo>
                    <a:pt x="5" y="62"/>
                  </a:lnTo>
                  <a:lnTo>
                    <a:pt x="5" y="62"/>
                  </a:lnTo>
                  <a:lnTo>
                    <a:pt x="5" y="62"/>
                  </a:lnTo>
                  <a:close/>
                  <a:moveTo>
                    <a:pt x="5" y="93"/>
                  </a:moveTo>
                  <a:lnTo>
                    <a:pt x="5" y="109"/>
                  </a:lnTo>
                  <a:lnTo>
                    <a:pt x="5" y="109"/>
                  </a:lnTo>
                  <a:lnTo>
                    <a:pt x="0" y="109"/>
                  </a:lnTo>
                  <a:lnTo>
                    <a:pt x="0" y="109"/>
                  </a:lnTo>
                  <a:lnTo>
                    <a:pt x="0" y="109"/>
                  </a:lnTo>
                  <a:lnTo>
                    <a:pt x="0" y="93"/>
                  </a:lnTo>
                  <a:lnTo>
                    <a:pt x="0" y="93"/>
                  </a:lnTo>
                  <a:lnTo>
                    <a:pt x="0" y="93"/>
                  </a:lnTo>
                  <a:lnTo>
                    <a:pt x="5" y="93"/>
                  </a:lnTo>
                  <a:lnTo>
                    <a:pt x="5" y="93"/>
                  </a:lnTo>
                  <a:lnTo>
                    <a:pt x="5" y="93"/>
                  </a:lnTo>
                  <a:close/>
                  <a:moveTo>
                    <a:pt x="5" y="125"/>
                  </a:moveTo>
                  <a:lnTo>
                    <a:pt x="5" y="140"/>
                  </a:lnTo>
                  <a:lnTo>
                    <a:pt x="5" y="140"/>
                  </a:lnTo>
                  <a:lnTo>
                    <a:pt x="0" y="140"/>
                  </a:lnTo>
                  <a:lnTo>
                    <a:pt x="0" y="140"/>
                  </a:lnTo>
                  <a:lnTo>
                    <a:pt x="0" y="140"/>
                  </a:lnTo>
                  <a:lnTo>
                    <a:pt x="0" y="125"/>
                  </a:lnTo>
                  <a:lnTo>
                    <a:pt x="0" y="125"/>
                  </a:lnTo>
                  <a:lnTo>
                    <a:pt x="0" y="125"/>
                  </a:lnTo>
                  <a:lnTo>
                    <a:pt x="5" y="125"/>
                  </a:lnTo>
                  <a:lnTo>
                    <a:pt x="5" y="125"/>
                  </a:lnTo>
                  <a:lnTo>
                    <a:pt x="5" y="125"/>
                  </a:lnTo>
                  <a:close/>
                  <a:moveTo>
                    <a:pt x="5" y="156"/>
                  </a:moveTo>
                  <a:lnTo>
                    <a:pt x="5" y="166"/>
                  </a:lnTo>
                  <a:lnTo>
                    <a:pt x="5" y="171"/>
                  </a:lnTo>
                  <a:lnTo>
                    <a:pt x="0" y="171"/>
                  </a:lnTo>
                  <a:lnTo>
                    <a:pt x="0" y="171"/>
                  </a:lnTo>
                  <a:lnTo>
                    <a:pt x="0" y="166"/>
                  </a:lnTo>
                  <a:lnTo>
                    <a:pt x="0" y="156"/>
                  </a:lnTo>
                  <a:lnTo>
                    <a:pt x="0" y="156"/>
                  </a:lnTo>
                  <a:lnTo>
                    <a:pt x="0" y="156"/>
                  </a:lnTo>
                  <a:lnTo>
                    <a:pt x="5" y="156"/>
                  </a:lnTo>
                  <a:lnTo>
                    <a:pt x="5" y="156"/>
                  </a:lnTo>
                  <a:lnTo>
                    <a:pt x="5" y="156"/>
                  </a:lnTo>
                  <a:close/>
                  <a:moveTo>
                    <a:pt x="5" y="187"/>
                  </a:moveTo>
                  <a:lnTo>
                    <a:pt x="5" y="197"/>
                  </a:lnTo>
                  <a:lnTo>
                    <a:pt x="5" y="202"/>
                  </a:lnTo>
                  <a:lnTo>
                    <a:pt x="0" y="202"/>
                  </a:lnTo>
                  <a:lnTo>
                    <a:pt x="0" y="202"/>
                  </a:lnTo>
                  <a:lnTo>
                    <a:pt x="0" y="197"/>
                  </a:lnTo>
                  <a:lnTo>
                    <a:pt x="0" y="187"/>
                  </a:lnTo>
                  <a:lnTo>
                    <a:pt x="0" y="187"/>
                  </a:lnTo>
                  <a:lnTo>
                    <a:pt x="0" y="182"/>
                  </a:lnTo>
                  <a:lnTo>
                    <a:pt x="5" y="187"/>
                  </a:lnTo>
                  <a:lnTo>
                    <a:pt x="5" y="187"/>
                  </a:lnTo>
                  <a:lnTo>
                    <a:pt x="5" y="187"/>
                  </a:lnTo>
                  <a:close/>
                  <a:moveTo>
                    <a:pt x="5" y="218"/>
                  </a:moveTo>
                  <a:lnTo>
                    <a:pt x="5" y="228"/>
                  </a:lnTo>
                  <a:lnTo>
                    <a:pt x="5" y="234"/>
                  </a:lnTo>
                  <a:lnTo>
                    <a:pt x="0" y="234"/>
                  </a:lnTo>
                  <a:lnTo>
                    <a:pt x="0" y="234"/>
                  </a:lnTo>
                  <a:lnTo>
                    <a:pt x="0" y="228"/>
                  </a:lnTo>
                  <a:lnTo>
                    <a:pt x="0" y="218"/>
                  </a:lnTo>
                  <a:lnTo>
                    <a:pt x="0" y="213"/>
                  </a:lnTo>
                  <a:lnTo>
                    <a:pt x="0" y="213"/>
                  </a:lnTo>
                  <a:lnTo>
                    <a:pt x="5" y="213"/>
                  </a:lnTo>
                  <a:lnTo>
                    <a:pt x="5" y="218"/>
                  </a:lnTo>
                  <a:lnTo>
                    <a:pt x="5" y="218"/>
                  </a:lnTo>
                  <a:close/>
                  <a:moveTo>
                    <a:pt x="5" y="249"/>
                  </a:moveTo>
                  <a:lnTo>
                    <a:pt x="5" y="260"/>
                  </a:lnTo>
                  <a:lnTo>
                    <a:pt x="5" y="265"/>
                  </a:lnTo>
                  <a:lnTo>
                    <a:pt x="0" y="265"/>
                  </a:lnTo>
                  <a:lnTo>
                    <a:pt x="0" y="265"/>
                  </a:lnTo>
                  <a:lnTo>
                    <a:pt x="0" y="260"/>
                  </a:lnTo>
                  <a:lnTo>
                    <a:pt x="0" y="249"/>
                  </a:lnTo>
                  <a:lnTo>
                    <a:pt x="0" y="244"/>
                  </a:lnTo>
                  <a:lnTo>
                    <a:pt x="0" y="244"/>
                  </a:lnTo>
                  <a:lnTo>
                    <a:pt x="5" y="244"/>
                  </a:lnTo>
                  <a:lnTo>
                    <a:pt x="5" y="249"/>
                  </a:lnTo>
                  <a:lnTo>
                    <a:pt x="5" y="249"/>
                  </a:lnTo>
                  <a:close/>
                  <a:moveTo>
                    <a:pt x="5" y="280"/>
                  </a:moveTo>
                  <a:lnTo>
                    <a:pt x="5" y="291"/>
                  </a:lnTo>
                  <a:lnTo>
                    <a:pt x="5" y="291"/>
                  </a:lnTo>
                  <a:lnTo>
                    <a:pt x="0" y="296"/>
                  </a:lnTo>
                  <a:lnTo>
                    <a:pt x="0" y="291"/>
                  </a:lnTo>
                  <a:lnTo>
                    <a:pt x="0" y="291"/>
                  </a:lnTo>
                  <a:lnTo>
                    <a:pt x="0" y="280"/>
                  </a:lnTo>
                  <a:lnTo>
                    <a:pt x="0" y="275"/>
                  </a:lnTo>
                  <a:lnTo>
                    <a:pt x="0" y="275"/>
                  </a:lnTo>
                  <a:lnTo>
                    <a:pt x="5" y="275"/>
                  </a:lnTo>
                  <a:lnTo>
                    <a:pt x="5" y="280"/>
                  </a:lnTo>
                  <a:lnTo>
                    <a:pt x="5" y="280"/>
                  </a:lnTo>
                  <a:close/>
                  <a:moveTo>
                    <a:pt x="5" y="311"/>
                  </a:moveTo>
                  <a:lnTo>
                    <a:pt x="5" y="322"/>
                  </a:lnTo>
                  <a:lnTo>
                    <a:pt x="5" y="322"/>
                  </a:lnTo>
                  <a:lnTo>
                    <a:pt x="0" y="322"/>
                  </a:lnTo>
                  <a:lnTo>
                    <a:pt x="0" y="322"/>
                  </a:lnTo>
                  <a:lnTo>
                    <a:pt x="0" y="322"/>
                  </a:lnTo>
                  <a:lnTo>
                    <a:pt x="0" y="311"/>
                  </a:lnTo>
                  <a:lnTo>
                    <a:pt x="0" y="306"/>
                  </a:lnTo>
                  <a:lnTo>
                    <a:pt x="0" y="306"/>
                  </a:lnTo>
                  <a:lnTo>
                    <a:pt x="5" y="306"/>
                  </a:lnTo>
                  <a:lnTo>
                    <a:pt x="5" y="311"/>
                  </a:lnTo>
                  <a:lnTo>
                    <a:pt x="5" y="311"/>
                  </a:lnTo>
                  <a:close/>
                  <a:moveTo>
                    <a:pt x="5" y="337"/>
                  </a:moveTo>
                  <a:lnTo>
                    <a:pt x="5" y="353"/>
                  </a:lnTo>
                  <a:lnTo>
                    <a:pt x="5" y="353"/>
                  </a:lnTo>
                  <a:lnTo>
                    <a:pt x="0" y="353"/>
                  </a:lnTo>
                  <a:lnTo>
                    <a:pt x="0" y="353"/>
                  </a:lnTo>
                  <a:lnTo>
                    <a:pt x="0" y="353"/>
                  </a:lnTo>
                  <a:lnTo>
                    <a:pt x="0" y="337"/>
                  </a:lnTo>
                  <a:lnTo>
                    <a:pt x="0" y="337"/>
                  </a:lnTo>
                  <a:lnTo>
                    <a:pt x="0" y="337"/>
                  </a:lnTo>
                  <a:lnTo>
                    <a:pt x="5" y="337"/>
                  </a:lnTo>
                  <a:lnTo>
                    <a:pt x="5" y="337"/>
                  </a:lnTo>
                  <a:lnTo>
                    <a:pt x="5" y="337"/>
                  </a:lnTo>
                  <a:close/>
                  <a:moveTo>
                    <a:pt x="5" y="369"/>
                  </a:moveTo>
                  <a:lnTo>
                    <a:pt x="5" y="384"/>
                  </a:lnTo>
                  <a:lnTo>
                    <a:pt x="5" y="384"/>
                  </a:lnTo>
                  <a:lnTo>
                    <a:pt x="0" y="384"/>
                  </a:lnTo>
                  <a:lnTo>
                    <a:pt x="0" y="384"/>
                  </a:lnTo>
                  <a:lnTo>
                    <a:pt x="0" y="384"/>
                  </a:lnTo>
                  <a:lnTo>
                    <a:pt x="0" y="369"/>
                  </a:lnTo>
                  <a:lnTo>
                    <a:pt x="0" y="369"/>
                  </a:lnTo>
                  <a:lnTo>
                    <a:pt x="0" y="369"/>
                  </a:lnTo>
                  <a:lnTo>
                    <a:pt x="5" y="369"/>
                  </a:lnTo>
                  <a:lnTo>
                    <a:pt x="5" y="369"/>
                  </a:lnTo>
                  <a:lnTo>
                    <a:pt x="5" y="369"/>
                  </a:lnTo>
                  <a:close/>
                  <a:moveTo>
                    <a:pt x="5" y="400"/>
                  </a:moveTo>
                  <a:lnTo>
                    <a:pt x="5" y="415"/>
                  </a:lnTo>
                  <a:lnTo>
                    <a:pt x="5" y="415"/>
                  </a:lnTo>
                  <a:lnTo>
                    <a:pt x="0" y="415"/>
                  </a:lnTo>
                  <a:lnTo>
                    <a:pt x="0" y="415"/>
                  </a:lnTo>
                  <a:lnTo>
                    <a:pt x="0" y="415"/>
                  </a:lnTo>
                  <a:lnTo>
                    <a:pt x="0" y="400"/>
                  </a:lnTo>
                  <a:lnTo>
                    <a:pt x="0" y="400"/>
                  </a:lnTo>
                  <a:lnTo>
                    <a:pt x="0" y="400"/>
                  </a:lnTo>
                  <a:lnTo>
                    <a:pt x="5" y="400"/>
                  </a:lnTo>
                  <a:lnTo>
                    <a:pt x="5" y="400"/>
                  </a:lnTo>
                  <a:lnTo>
                    <a:pt x="5" y="400"/>
                  </a:lnTo>
                  <a:close/>
                  <a:moveTo>
                    <a:pt x="5" y="431"/>
                  </a:moveTo>
                  <a:lnTo>
                    <a:pt x="5" y="446"/>
                  </a:lnTo>
                  <a:lnTo>
                    <a:pt x="5" y="446"/>
                  </a:lnTo>
                  <a:lnTo>
                    <a:pt x="0" y="446"/>
                  </a:lnTo>
                  <a:lnTo>
                    <a:pt x="0" y="446"/>
                  </a:lnTo>
                  <a:lnTo>
                    <a:pt x="0" y="446"/>
                  </a:lnTo>
                  <a:lnTo>
                    <a:pt x="0" y="431"/>
                  </a:lnTo>
                  <a:lnTo>
                    <a:pt x="0" y="431"/>
                  </a:lnTo>
                  <a:lnTo>
                    <a:pt x="0" y="431"/>
                  </a:lnTo>
                  <a:lnTo>
                    <a:pt x="5" y="431"/>
                  </a:lnTo>
                  <a:lnTo>
                    <a:pt x="5" y="431"/>
                  </a:lnTo>
                  <a:lnTo>
                    <a:pt x="5" y="431"/>
                  </a:lnTo>
                  <a:close/>
                  <a:moveTo>
                    <a:pt x="5" y="462"/>
                  </a:moveTo>
                  <a:lnTo>
                    <a:pt x="5" y="478"/>
                  </a:lnTo>
                  <a:lnTo>
                    <a:pt x="5" y="478"/>
                  </a:lnTo>
                  <a:lnTo>
                    <a:pt x="0" y="478"/>
                  </a:lnTo>
                  <a:lnTo>
                    <a:pt x="0" y="478"/>
                  </a:lnTo>
                  <a:lnTo>
                    <a:pt x="0" y="478"/>
                  </a:lnTo>
                  <a:lnTo>
                    <a:pt x="0" y="462"/>
                  </a:lnTo>
                  <a:lnTo>
                    <a:pt x="0" y="462"/>
                  </a:lnTo>
                  <a:lnTo>
                    <a:pt x="0" y="462"/>
                  </a:lnTo>
                  <a:lnTo>
                    <a:pt x="5" y="462"/>
                  </a:lnTo>
                  <a:lnTo>
                    <a:pt x="5" y="462"/>
                  </a:lnTo>
                  <a:lnTo>
                    <a:pt x="5" y="462"/>
                  </a:lnTo>
                  <a:close/>
                  <a:moveTo>
                    <a:pt x="5" y="493"/>
                  </a:moveTo>
                  <a:lnTo>
                    <a:pt x="5" y="509"/>
                  </a:lnTo>
                  <a:lnTo>
                    <a:pt x="5" y="509"/>
                  </a:lnTo>
                  <a:lnTo>
                    <a:pt x="0" y="509"/>
                  </a:lnTo>
                  <a:lnTo>
                    <a:pt x="0" y="509"/>
                  </a:lnTo>
                  <a:lnTo>
                    <a:pt x="0" y="509"/>
                  </a:lnTo>
                  <a:lnTo>
                    <a:pt x="0" y="493"/>
                  </a:lnTo>
                  <a:lnTo>
                    <a:pt x="0" y="493"/>
                  </a:lnTo>
                  <a:lnTo>
                    <a:pt x="0" y="493"/>
                  </a:lnTo>
                  <a:lnTo>
                    <a:pt x="5" y="493"/>
                  </a:lnTo>
                  <a:lnTo>
                    <a:pt x="5" y="493"/>
                  </a:lnTo>
                  <a:lnTo>
                    <a:pt x="5" y="493"/>
                  </a:lnTo>
                  <a:close/>
                  <a:moveTo>
                    <a:pt x="5" y="524"/>
                  </a:moveTo>
                  <a:lnTo>
                    <a:pt x="5" y="535"/>
                  </a:lnTo>
                  <a:lnTo>
                    <a:pt x="5" y="540"/>
                  </a:lnTo>
                  <a:lnTo>
                    <a:pt x="0" y="540"/>
                  </a:lnTo>
                  <a:lnTo>
                    <a:pt x="0" y="540"/>
                  </a:lnTo>
                  <a:lnTo>
                    <a:pt x="0" y="535"/>
                  </a:lnTo>
                  <a:lnTo>
                    <a:pt x="0" y="524"/>
                  </a:lnTo>
                  <a:lnTo>
                    <a:pt x="0" y="524"/>
                  </a:lnTo>
                  <a:lnTo>
                    <a:pt x="0" y="519"/>
                  </a:lnTo>
                  <a:lnTo>
                    <a:pt x="5" y="524"/>
                  </a:lnTo>
                  <a:lnTo>
                    <a:pt x="5" y="524"/>
                  </a:lnTo>
                  <a:lnTo>
                    <a:pt x="5" y="524"/>
                  </a:lnTo>
                  <a:close/>
                  <a:moveTo>
                    <a:pt x="5" y="555"/>
                  </a:moveTo>
                  <a:lnTo>
                    <a:pt x="5" y="566"/>
                  </a:lnTo>
                  <a:lnTo>
                    <a:pt x="5" y="571"/>
                  </a:lnTo>
                  <a:lnTo>
                    <a:pt x="0" y="571"/>
                  </a:lnTo>
                  <a:lnTo>
                    <a:pt x="0" y="571"/>
                  </a:lnTo>
                  <a:lnTo>
                    <a:pt x="0" y="566"/>
                  </a:lnTo>
                  <a:lnTo>
                    <a:pt x="0" y="555"/>
                  </a:lnTo>
                  <a:lnTo>
                    <a:pt x="0" y="555"/>
                  </a:lnTo>
                  <a:lnTo>
                    <a:pt x="0" y="550"/>
                  </a:lnTo>
                  <a:lnTo>
                    <a:pt x="5" y="555"/>
                  </a:lnTo>
                  <a:lnTo>
                    <a:pt x="5" y="555"/>
                  </a:lnTo>
                  <a:lnTo>
                    <a:pt x="5" y="555"/>
                  </a:lnTo>
                  <a:close/>
                  <a:moveTo>
                    <a:pt x="5" y="586"/>
                  </a:moveTo>
                  <a:lnTo>
                    <a:pt x="5" y="597"/>
                  </a:lnTo>
                  <a:lnTo>
                    <a:pt x="5" y="602"/>
                  </a:lnTo>
                  <a:lnTo>
                    <a:pt x="0" y="602"/>
                  </a:lnTo>
                  <a:lnTo>
                    <a:pt x="0" y="602"/>
                  </a:lnTo>
                  <a:lnTo>
                    <a:pt x="0" y="597"/>
                  </a:lnTo>
                  <a:lnTo>
                    <a:pt x="0" y="586"/>
                  </a:lnTo>
                  <a:lnTo>
                    <a:pt x="0" y="581"/>
                  </a:lnTo>
                  <a:lnTo>
                    <a:pt x="0" y="581"/>
                  </a:lnTo>
                  <a:lnTo>
                    <a:pt x="5" y="581"/>
                  </a:lnTo>
                  <a:lnTo>
                    <a:pt x="5" y="586"/>
                  </a:lnTo>
                  <a:lnTo>
                    <a:pt x="5" y="586"/>
                  </a:lnTo>
                  <a:close/>
                  <a:moveTo>
                    <a:pt x="5" y="618"/>
                  </a:moveTo>
                  <a:lnTo>
                    <a:pt x="5" y="628"/>
                  </a:lnTo>
                  <a:lnTo>
                    <a:pt x="5" y="628"/>
                  </a:lnTo>
                  <a:lnTo>
                    <a:pt x="0" y="633"/>
                  </a:lnTo>
                  <a:lnTo>
                    <a:pt x="0" y="628"/>
                  </a:lnTo>
                  <a:lnTo>
                    <a:pt x="0" y="628"/>
                  </a:lnTo>
                  <a:lnTo>
                    <a:pt x="0" y="618"/>
                  </a:lnTo>
                  <a:lnTo>
                    <a:pt x="0" y="612"/>
                  </a:lnTo>
                  <a:lnTo>
                    <a:pt x="0" y="612"/>
                  </a:lnTo>
                  <a:lnTo>
                    <a:pt x="5" y="612"/>
                  </a:lnTo>
                  <a:lnTo>
                    <a:pt x="5" y="618"/>
                  </a:lnTo>
                  <a:lnTo>
                    <a:pt x="5" y="618"/>
                  </a:lnTo>
                  <a:close/>
                  <a:moveTo>
                    <a:pt x="5" y="649"/>
                  </a:moveTo>
                  <a:lnTo>
                    <a:pt x="5" y="659"/>
                  </a:lnTo>
                  <a:lnTo>
                    <a:pt x="5" y="659"/>
                  </a:lnTo>
                  <a:lnTo>
                    <a:pt x="0" y="659"/>
                  </a:lnTo>
                  <a:lnTo>
                    <a:pt x="0" y="659"/>
                  </a:lnTo>
                  <a:lnTo>
                    <a:pt x="0" y="659"/>
                  </a:lnTo>
                  <a:lnTo>
                    <a:pt x="0" y="649"/>
                  </a:lnTo>
                  <a:lnTo>
                    <a:pt x="0" y="644"/>
                  </a:lnTo>
                  <a:lnTo>
                    <a:pt x="0" y="644"/>
                  </a:lnTo>
                  <a:lnTo>
                    <a:pt x="5" y="644"/>
                  </a:lnTo>
                  <a:lnTo>
                    <a:pt x="5" y="649"/>
                  </a:lnTo>
                  <a:lnTo>
                    <a:pt x="5" y="649"/>
                  </a:lnTo>
                  <a:close/>
                  <a:moveTo>
                    <a:pt x="5" y="675"/>
                  </a:moveTo>
                  <a:lnTo>
                    <a:pt x="5" y="690"/>
                  </a:lnTo>
                  <a:lnTo>
                    <a:pt x="5" y="690"/>
                  </a:lnTo>
                  <a:lnTo>
                    <a:pt x="0" y="690"/>
                  </a:lnTo>
                  <a:lnTo>
                    <a:pt x="0" y="690"/>
                  </a:lnTo>
                  <a:lnTo>
                    <a:pt x="0" y="690"/>
                  </a:lnTo>
                  <a:lnTo>
                    <a:pt x="0" y="675"/>
                  </a:lnTo>
                  <a:lnTo>
                    <a:pt x="0" y="675"/>
                  </a:lnTo>
                  <a:lnTo>
                    <a:pt x="0" y="675"/>
                  </a:lnTo>
                  <a:lnTo>
                    <a:pt x="5" y="675"/>
                  </a:lnTo>
                  <a:lnTo>
                    <a:pt x="5" y="675"/>
                  </a:lnTo>
                  <a:lnTo>
                    <a:pt x="5" y="675"/>
                  </a:lnTo>
                  <a:close/>
                  <a:moveTo>
                    <a:pt x="5" y="706"/>
                  </a:moveTo>
                  <a:lnTo>
                    <a:pt x="5" y="721"/>
                  </a:lnTo>
                  <a:lnTo>
                    <a:pt x="5" y="721"/>
                  </a:lnTo>
                  <a:lnTo>
                    <a:pt x="0" y="721"/>
                  </a:lnTo>
                  <a:lnTo>
                    <a:pt x="0" y="721"/>
                  </a:lnTo>
                  <a:lnTo>
                    <a:pt x="0" y="721"/>
                  </a:lnTo>
                  <a:lnTo>
                    <a:pt x="0" y="706"/>
                  </a:lnTo>
                  <a:lnTo>
                    <a:pt x="0" y="706"/>
                  </a:lnTo>
                  <a:lnTo>
                    <a:pt x="0" y="706"/>
                  </a:lnTo>
                  <a:lnTo>
                    <a:pt x="5" y="706"/>
                  </a:lnTo>
                  <a:lnTo>
                    <a:pt x="5" y="706"/>
                  </a:lnTo>
                  <a:lnTo>
                    <a:pt x="5" y="706"/>
                  </a:lnTo>
                  <a:close/>
                  <a:moveTo>
                    <a:pt x="5" y="737"/>
                  </a:moveTo>
                  <a:lnTo>
                    <a:pt x="5" y="753"/>
                  </a:lnTo>
                  <a:lnTo>
                    <a:pt x="5" y="753"/>
                  </a:lnTo>
                  <a:lnTo>
                    <a:pt x="0" y="753"/>
                  </a:lnTo>
                  <a:lnTo>
                    <a:pt x="0" y="753"/>
                  </a:lnTo>
                  <a:lnTo>
                    <a:pt x="0" y="753"/>
                  </a:lnTo>
                  <a:lnTo>
                    <a:pt x="0" y="737"/>
                  </a:lnTo>
                  <a:lnTo>
                    <a:pt x="0" y="737"/>
                  </a:lnTo>
                  <a:lnTo>
                    <a:pt x="0" y="737"/>
                  </a:lnTo>
                  <a:lnTo>
                    <a:pt x="5" y="737"/>
                  </a:lnTo>
                  <a:lnTo>
                    <a:pt x="5" y="737"/>
                  </a:lnTo>
                  <a:lnTo>
                    <a:pt x="5" y="737"/>
                  </a:lnTo>
                  <a:close/>
                  <a:moveTo>
                    <a:pt x="5" y="768"/>
                  </a:moveTo>
                  <a:lnTo>
                    <a:pt x="5" y="784"/>
                  </a:lnTo>
                  <a:lnTo>
                    <a:pt x="5" y="784"/>
                  </a:lnTo>
                  <a:lnTo>
                    <a:pt x="0" y="784"/>
                  </a:lnTo>
                  <a:lnTo>
                    <a:pt x="0" y="784"/>
                  </a:lnTo>
                  <a:lnTo>
                    <a:pt x="0" y="784"/>
                  </a:lnTo>
                  <a:lnTo>
                    <a:pt x="0" y="768"/>
                  </a:lnTo>
                  <a:lnTo>
                    <a:pt x="0" y="768"/>
                  </a:lnTo>
                  <a:lnTo>
                    <a:pt x="0" y="768"/>
                  </a:lnTo>
                  <a:lnTo>
                    <a:pt x="5" y="768"/>
                  </a:lnTo>
                  <a:lnTo>
                    <a:pt x="5" y="768"/>
                  </a:lnTo>
                  <a:lnTo>
                    <a:pt x="5" y="768"/>
                  </a:lnTo>
                  <a:close/>
                  <a:moveTo>
                    <a:pt x="5" y="799"/>
                  </a:moveTo>
                  <a:lnTo>
                    <a:pt x="5" y="815"/>
                  </a:lnTo>
                  <a:lnTo>
                    <a:pt x="5" y="815"/>
                  </a:lnTo>
                  <a:lnTo>
                    <a:pt x="0" y="815"/>
                  </a:lnTo>
                  <a:lnTo>
                    <a:pt x="0" y="815"/>
                  </a:lnTo>
                  <a:lnTo>
                    <a:pt x="0" y="815"/>
                  </a:lnTo>
                  <a:lnTo>
                    <a:pt x="0" y="799"/>
                  </a:lnTo>
                  <a:lnTo>
                    <a:pt x="0" y="799"/>
                  </a:lnTo>
                  <a:lnTo>
                    <a:pt x="0" y="799"/>
                  </a:lnTo>
                  <a:lnTo>
                    <a:pt x="5" y="799"/>
                  </a:lnTo>
                  <a:lnTo>
                    <a:pt x="5" y="799"/>
                  </a:lnTo>
                  <a:lnTo>
                    <a:pt x="5" y="799"/>
                  </a:lnTo>
                  <a:close/>
                  <a:moveTo>
                    <a:pt x="5" y="830"/>
                  </a:moveTo>
                  <a:lnTo>
                    <a:pt x="5" y="846"/>
                  </a:lnTo>
                  <a:lnTo>
                    <a:pt x="5" y="846"/>
                  </a:lnTo>
                  <a:lnTo>
                    <a:pt x="0" y="846"/>
                  </a:lnTo>
                  <a:lnTo>
                    <a:pt x="0" y="846"/>
                  </a:lnTo>
                  <a:lnTo>
                    <a:pt x="0" y="846"/>
                  </a:lnTo>
                  <a:lnTo>
                    <a:pt x="0" y="830"/>
                  </a:lnTo>
                  <a:lnTo>
                    <a:pt x="0" y="830"/>
                  </a:lnTo>
                  <a:lnTo>
                    <a:pt x="0" y="830"/>
                  </a:lnTo>
                  <a:lnTo>
                    <a:pt x="5" y="830"/>
                  </a:lnTo>
                  <a:lnTo>
                    <a:pt x="5" y="830"/>
                  </a:lnTo>
                  <a:lnTo>
                    <a:pt x="5" y="830"/>
                  </a:lnTo>
                  <a:close/>
                  <a:moveTo>
                    <a:pt x="5" y="862"/>
                  </a:moveTo>
                  <a:lnTo>
                    <a:pt x="5" y="872"/>
                  </a:lnTo>
                  <a:lnTo>
                    <a:pt x="5" y="877"/>
                  </a:lnTo>
                  <a:lnTo>
                    <a:pt x="0" y="877"/>
                  </a:lnTo>
                  <a:lnTo>
                    <a:pt x="0" y="877"/>
                  </a:lnTo>
                  <a:lnTo>
                    <a:pt x="0" y="872"/>
                  </a:lnTo>
                  <a:lnTo>
                    <a:pt x="0" y="862"/>
                  </a:lnTo>
                  <a:lnTo>
                    <a:pt x="0" y="862"/>
                  </a:lnTo>
                  <a:lnTo>
                    <a:pt x="0" y="862"/>
                  </a:lnTo>
                  <a:lnTo>
                    <a:pt x="5" y="862"/>
                  </a:lnTo>
                  <a:lnTo>
                    <a:pt x="5" y="862"/>
                  </a:lnTo>
                  <a:lnTo>
                    <a:pt x="5" y="862"/>
                  </a:lnTo>
                  <a:close/>
                  <a:moveTo>
                    <a:pt x="5" y="893"/>
                  </a:moveTo>
                  <a:lnTo>
                    <a:pt x="5" y="903"/>
                  </a:lnTo>
                  <a:lnTo>
                    <a:pt x="5" y="908"/>
                  </a:lnTo>
                  <a:lnTo>
                    <a:pt x="0" y="908"/>
                  </a:lnTo>
                  <a:lnTo>
                    <a:pt x="0" y="908"/>
                  </a:lnTo>
                  <a:lnTo>
                    <a:pt x="0" y="903"/>
                  </a:lnTo>
                  <a:lnTo>
                    <a:pt x="0" y="893"/>
                  </a:lnTo>
                  <a:lnTo>
                    <a:pt x="0" y="893"/>
                  </a:lnTo>
                  <a:lnTo>
                    <a:pt x="0" y="887"/>
                  </a:lnTo>
                  <a:lnTo>
                    <a:pt x="5" y="893"/>
                  </a:lnTo>
                  <a:lnTo>
                    <a:pt x="5" y="893"/>
                  </a:lnTo>
                  <a:lnTo>
                    <a:pt x="5" y="893"/>
                  </a:lnTo>
                  <a:close/>
                  <a:moveTo>
                    <a:pt x="5" y="924"/>
                  </a:moveTo>
                  <a:lnTo>
                    <a:pt x="5" y="934"/>
                  </a:lnTo>
                  <a:lnTo>
                    <a:pt x="5" y="939"/>
                  </a:lnTo>
                  <a:lnTo>
                    <a:pt x="0" y="939"/>
                  </a:lnTo>
                  <a:lnTo>
                    <a:pt x="0" y="939"/>
                  </a:lnTo>
                  <a:lnTo>
                    <a:pt x="0" y="934"/>
                  </a:lnTo>
                  <a:lnTo>
                    <a:pt x="0" y="924"/>
                  </a:lnTo>
                  <a:lnTo>
                    <a:pt x="0" y="919"/>
                  </a:lnTo>
                  <a:lnTo>
                    <a:pt x="0" y="919"/>
                  </a:lnTo>
                  <a:lnTo>
                    <a:pt x="5" y="919"/>
                  </a:lnTo>
                  <a:lnTo>
                    <a:pt x="5" y="924"/>
                  </a:lnTo>
                  <a:lnTo>
                    <a:pt x="5" y="924"/>
                  </a:lnTo>
                  <a:close/>
                  <a:moveTo>
                    <a:pt x="5" y="955"/>
                  </a:moveTo>
                  <a:lnTo>
                    <a:pt x="5" y="965"/>
                  </a:lnTo>
                  <a:lnTo>
                    <a:pt x="5" y="965"/>
                  </a:lnTo>
                  <a:lnTo>
                    <a:pt x="0" y="971"/>
                  </a:lnTo>
                  <a:lnTo>
                    <a:pt x="0" y="965"/>
                  </a:lnTo>
                  <a:lnTo>
                    <a:pt x="0" y="965"/>
                  </a:lnTo>
                  <a:lnTo>
                    <a:pt x="0" y="955"/>
                  </a:lnTo>
                  <a:lnTo>
                    <a:pt x="0" y="950"/>
                  </a:lnTo>
                  <a:lnTo>
                    <a:pt x="0" y="950"/>
                  </a:lnTo>
                  <a:lnTo>
                    <a:pt x="5" y="950"/>
                  </a:lnTo>
                  <a:lnTo>
                    <a:pt x="5" y="955"/>
                  </a:lnTo>
                  <a:lnTo>
                    <a:pt x="5" y="9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9" name="Freeform 29"/>
            <p:cNvSpPr>
              <a:spLocks noEditPoints="1"/>
            </p:cNvSpPr>
            <p:nvPr/>
          </p:nvSpPr>
          <p:spPr bwMode="auto">
            <a:xfrm>
              <a:off x="2468" y="3276"/>
              <a:ext cx="5" cy="597"/>
            </a:xfrm>
            <a:custGeom>
              <a:avLst/>
              <a:gdLst>
                <a:gd name="T0" fmla="*/ 0 w 5"/>
                <a:gd name="T1" fmla="*/ 15 h 597"/>
                <a:gd name="T2" fmla="*/ 0 w 5"/>
                <a:gd name="T3" fmla="*/ 0 h 597"/>
                <a:gd name="T4" fmla="*/ 5 w 5"/>
                <a:gd name="T5" fmla="*/ 0 h 597"/>
                <a:gd name="T6" fmla="*/ 0 w 5"/>
                <a:gd name="T7" fmla="*/ 46 h 597"/>
                <a:gd name="T8" fmla="*/ 0 w 5"/>
                <a:gd name="T9" fmla="*/ 31 h 597"/>
                <a:gd name="T10" fmla="*/ 5 w 5"/>
                <a:gd name="T11" fmla="*/ 31 h 597"/>
                <a:gd name="T12" fmla="*/ 0 w 5"/>
                <a:gd name="T13" fmla="*/ 78 h 597"/>
                <a:gd name="T14" fmla="*/ 0 w 5"/>
                <a:gd name="T15" fmla="*/ 62 h 597"/>
                <a:gd name="T16" fmla="*/ 5 w 5"/>
                <a:gd name="T17" fmla="*/ 62 h 597"/>
                <a:gd name="T18" fmla="*/ 0 w 5"/>
                <a:gd name="T19" fmla="*/ 109 h 597"/>
                <a:gd name="T20" fmla="*/ 0 w 5"/>
                <a:gd name="T21" fmla="*/ 93 h 597"/>
                <a:gd name="T22" fmla="*/ 5 w 5"/>
                <a:gd name="T23" fmla="*/ 93 h 597"/>
                <a:gd name="T24" fmla="*/ 0 w 5"/>
                <a:gd name="T25" fmla="*/ 140 h 597"/>
                <a:gd name="T26" fmla="*/ 0 w 5"/>
                <a:gd name="T27" fmla="*/ 124 h 597"/>
                <a:gd name="T28" fmla="*/ 5 w 5"/>
                <a:gd name="T29" fmla="*/ 124 h 597"/>
                <a:gd name="T30" fmla="*/ 0 w 5"/>
                <a:gd name="T31" fmla="*/ 171 h 597"/>
                <a:gd name="T32" fmla="*/ 0 w 5"/>
                <a:gd name="T33" fmla="*/ 155 h 597"/>
                <a:gd name="T34" fmla="*/ 5 w 5"/>
                <a:gd name="T35" fmla="*/ 155 h 597"/>
                <a:gd name="T36" fmla="*/ 0 w 5"/>
                <a:gd name="T37" fmla="*/ 202 h 597"/>
                <a:gd name="T38" fmla="*/ 0 w 5"/>
                <a:gd name="T39" fmla="*/ 181 h 597"/>
                <a:gd name="T40" fmla="*/ 5 w 5"/>
                <a:gd name="T41" fmla="*/ 187 h 597"/>
                <a:gd name="T42" fmla="*/ 0 w 5"/>
                <a:gd name="T43" fmla="*/ 233 h 597"/>
                <a:gd name="T44" fmla="*/ 0 w 5"/>
                <a:gd name="T45" fmla="*/ 212 h 597"/>
                <a:gd name="T46" fmla="*/ 5 w 5"/>
                <a:gd name="T47" fmla="*/ 218 h 597"/>
                <a:gd name="T48" fmla="*/ 0 w 5"/>
                <a:gd name="T49" fmla="*/ 264 h 597"/>
                <a:gd name="T50" fmla="*/ 0 w 5"/>
                <a:gd name="T51" fmla="*/ 244 h 597"/>
                <a:gd name="T52" fmla="*/ 5 w 5"/>
                <a:gd name="T53" fmla="*/ 249 h 597"/>
                <a:gd name="T54" fmla="*/ 0 w 5"/>
                <a:gd name="T55" fmla="*/ 290 h 597"/>
                <a:gd name="T56" fmla="*/ 0 w 5"/>
                <a:gd name="T57" fmla="*/ 275 h 597"/>
                <a:gd name="T58" fmla="*/ 5 w 5"/>
                <a:gd name="T59" fmla="*/ 275 h 597"/>
                <a:gd name="T60" fmla="*/ 0 w 5"/>
                <a:gd name="T61" fmla="*/ 321 h 597"/>
                <a:gd name="T62" fmla="*/ 0 w 5"/>
                <a:gd name="T63" fmla="*/ 306 h 597"/>
                <a:gd name="T64" fmla="*/ 5 w 5"/>
                <a:gd name="T65" fmla="*/ 306 h 597"/>
                <a:gd name="T66" fmla="*/ 0 w 5"/>
                <a:gd name="T67" fmla="*/ 353 h 597"/>
                <a:gd name="T68" fmla="*/ 0 w 5"/>
                <a:gd name="T69" fmla="*/ 337 h 597"/>
                <a:gd name="T70" fmla="*/ 5 w 5"/>
                <a:gd name="T71" fmla="*/ 337 h 597"/>
                <a:gd name="T72" fmla="*/ 0 w 5"/>
                <a:gd name="T73" fmla="*/ 384 h 597"/>
                <a:gd name="T74" fmla="*/ 0 w 5"/>
                <a:gd name="T75" fmla="*/ 368 h 597"/>
                <a:gd name="T76" fmla="*/ 5 w 5"/>
                <a:gd name="T77" fmla="*/ 368 h 597"/>
                <a:gd name="T78" fmla="*/ 0 w 5"/>
                <a:gd name="T79" fmla="*/ 415 h 597"/>
                <a:gd name="T80" fmla="*/ 0 w 5"/>
                <a:gd name="T81" fmla="*/ 399 h 597"/>
                <a:gd name="T82" fmla="*/ 5 w 5"/>
                <a:gd name="T83" fmla="*/ 399 h 597"/>
                <a:gd name="T84" fmla="*/ 0 w 5"/>
                <a:gd name="T85" fmla="*/ 446 h 597"/>
                <a:gd name="T86" fmla="*/ 0 w 5"/>
                <a:gd name="T87" fmla="*/ 430 h 597"/>
                <a:gd name="T88" fmla="*/ 5 w 5"/>
                <a:gd name="T89" fmla="*/ 430 h 597"/>
                <a:gd name="T90" fmla="*/ 0 w 5"/>
                <a:gd name="T91" fmla="*/ 477 h 597"/>
                <a:gd name="T92" fmla="*/ 0 w 5"/>
                <a:gd name="T93" fmla="*/ 462 h 597"/>
                <a:gd name="T94" fmla="*/ 5 w 5"/>
                <a:gd name="T95" fmla="*/ 462 h 597"/>
                <a:gd name="T96" fmla="*/ 0 w 5"/>
                <a:gd name="T97" fmla="*/ 508 h 597"/>
                <a:gd name="T98" fmla="*/ 0 w 5"/>
                <a:gd name="T99" fmla="*/ 493 h 597"/>
                <a:gd name="T100" fmla="*/ 5 w 5"/>
                <a:gd name="T101" fmla="*/ 493 h 597"/>
                <a:gd name="T102" fmla="*/ 0 w 5"/>
                <a:gd name="T103" fmla="*/ 539 h 597"/>
                <a:gd name="T104" fmla="*/ 0 w 5"/>
                <a:gd name="T105" fmla="*/ 519 h 597"/>
                <a:gd name="T106" fmla="*/ 5 w 5"/>
                <a:gd name="T107" fmla="*/ 524 h 597"/>
                <a:gd name="T108" fmla="*/ 0 w 5"/>
                <a:gd name="T109" fmla="*/ 571 h 597"/>
                <a:gd name="T110" fmla="*/ 0 w 5"/>
                <a:gd name="T111" fmla="*/ 550 h 597"/>
                <a:gd name="T112" fmla="*/ 5 w 5"/>
                <a:gd name="T113" fmla="*/ 555 h 597"/>
                <a:gd name="T114" fmla="*/ 0 w 5"/>
                <a:gd name="T115" fmla="*/ 597 h 597"/>
                <a:gd name="T116" fmla="*/ 0 w 5"/>
                <a:gd name="T117" fmla="*/ 581 h 597"/>
                <a:gd name="T118" fmla="*/ 5 w 5"/>
                <a:gd name="T119" fmla="*/ 58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 h="597">
                  <a:moveTo>
                    <a:pt x="5" y="0"/>
                  </a:moveTo>
                  <a:lnTo>
                    <a:pt x="5" y="15"/>
                  </a:lnTo>
                  <a:lnTo>
                    <a:pt x="0" y="15"/>
                  </a:lnTo>
                  <a:lnTo>
                    <a:pt x="0" y="15"/>
                  </a:lnTo>
                  <a:lnTo>
                    <a:pt x="0" y="15"/>
                  </a:lnTo>
                  <a:lnTo>
                    <a:pt x="0" y="15"/>
                  </a:lnTo>
                  <a:lnTo>
                    <a:pt x="0" y="0"/>
                  </a:lnTo>
                  <a:lnTo>
                    <a:pt x="0" y="0"/>
                  </a:lnTo>
                  <a:lnTo>
                    <a:pt x="0" y="0"/>
                  </a:lnTo>
                  <a:lnTo>
                    <a:pt x="0" y="0"/>
                  </a:lnTo>
                  <a:lnTo>
                    <a:pt x="5" y="0"/>
                  </a:lnTo>
                  <a:lnTo>
                    <a:pt x="5" y="0"/>
                  </a:lnTo>
                  <a:close/>
                  <a:moveTo>
                    <a:pt x="5" y="31"/>
                  </a:moveTo>
                  <a:lnTo>
                    <a:pt x="5" y="46"/>
                  </a:lnTo>
                  <a:lnTo>
                    <a:pt x="0" y="46"/>
                  </a:lnTo>
                  <a:lnTo>
                    <a:pt x="0" y="46"/>
                  </a:lnTo>
                  <a:lnTo>
                    <a:pt x="0" y="46"/>
                  </a:lnTo>
                  <a:lnTo>
                    <a:pt x="0" y="46"/>
                  </a:lnTo>
                  <a:lnTo>
                    <a:pt x="0" y="31"/>
                  </a:lnTo>
                  <a:lnTo>
                    <a:pt x="0" y="31"/>
                  </a:lnTo>
                  <a:lnTo>
                    <a:pt x="0" y="31"/>
                  </a:lnTo>
                  <a:lnTo>
                    <a:pt x="0" y="31"/>
                  </a:lnTo>
                  <a:lnTo>
                    <a:pt x="5" y="31"/>
                  </a:lnTo>
                  <a:lnTo>
                    <a:pt x="5" y="31"/>
                  </a:lnTo>
                  <a:close/>
                  <a:moveTo>
                    <a:pt x="5" y="62"/>
                  </a:moveTo>
                  <a:lnTo>
                    <a:pt x="5" y="78"/>
                  </a:lnTo>
                  <a:lnTo>
                    <a:pt x="0" y="78"/>
                  </a:lnTo>
                  <a:lnTo>
                    <a:pt x="0" y="78"/>
                  </a:lnTo>
                  <a:lnTo>
                    <a:pt x="0" y="78"/>
                  </a:lnTo>
                  <a:lnTo>
                    <a:pt x="0" y="78"/>
                  </a:lnTo>
                  <a:lnTo>
                    <a:pt x="0" y="62"/>
                  </a:lnTo>
                  <a:lnTo>
                    <a:pt x="0" y="62"/>
                  </a:lnTo>
                  <a:lnTo>
                    <a:pt x="0" y="62"/>
                  </a:lnTo>
                  <a:lnTo>
                    <a:pt x="0" y="62"/>
                  </a:lnTo>
                  <a:lnTo>
                    <a:pt x="5" y="62"/>
                  </a:lnTo>
                  <a:lnTo>
                    <a:pt x="5" y="62"/>
                  </a:lnTo>
                  <a:close/>
                  <a:moveTo>
                    <a:pt x="5" y="93"/>
                  </a:moveTo>
                  <a:lnTo>
                    <a:pt x="5" y="109"/>
                  </a:lnTo>
                  <a:lnTo>
                    <a:pt x="0" y="109"/>
                  </a:lnTo>
                  <a:lnTo>
                    <a:pt x="0" y="109"/>
                  </a:lnTo>
                  <a:lnTo>
                    <a:pt x="0" y="109"/>
                  </a:lnTo>
                  <a:lnTo>
                    <a:pt x="0" y="109"/>
                  </a:lnTo>
                  <a:lnTo>
                    <a:pt x="0" y="93"/>
                  </a:lnTo>
                  <a:lnTo>
                    <a:pt x="0" y="93"/>
                  </a:lnTo>
                  <a:lnTo>
                    <a:pt x="0" y="93"/>
                  </a:lnTo>
                  <a:lnTo>
                    <a:pt x="0" y="93"/>
                  </a:lnTo>
                  <a:lnTo>
                    <a:pt x="5" y="93"/>
                  </a:lnTo>
                  <a:lnTo>
                    <a:pt x="5" y="93"/>
                  </a:lnTo>
                  <a:close/>
                  <a:moveTo>
                    <a:pt x="5" y="124"/>
                  </a:moveTo>
                  <a:lnTo>
                    <a:pt x="5" y="135"/>
                  </a:lnTo>
                  <a:lnTo>
                    <a:pt x="0" y="140"/>
                  </a:lnTo>
                  <a:lnTo>
                    <a:pt x="0" y="140"/>
                  </a:lnTo>
                  <a:lnTo>
                    <a:pt x="0" y="140"/>
                  </a:lnTo>
                  <a:lnTo>
                    <a:pt x="0" y="135"/>
                  </a:lnTo>
                  <a:lnTo>
                    <a:pt x="0" y="124"/>
                  </a:lnTo>
                  <a:lnTo>
                    <a:pt x="0" y="124"/>
                  </a:lnTo>
                  <a:lnTo>
                    <a:pt x="0" y="124"/>
                  </a:lnTo>
                  <a:lnTo>
                    <a:pt x="0" y="124"/>
                  </a:lnTo>
                  <a:lnTo>
                    <a:pt x="5" y="124"/>
                  </a:lnTo>
                  <a:lnTo>
                    <a:pt x="5" y="124"/>
                  </a:lnTo>
                  <a:close/>
                  <a:moveTo>
                    <a:pt x="5" y="155"/>
                  </a:moveTo>
                  <a:lnTo>
                    <a:pt x="5" y="166"/>
                  </a:lnTo>
                  <a:lnTo>
                    <a:pt x="0" y="171"/>
                  </a:lnTo>
                  <a:lnTo>
                    <a:pt x="0" y="171"/>
                  </a:lnTo>
                  <a:lnTo>
                    <a:pt x="0" y="171"/>
                  </a:lnTo>
                  <a:lnTo>
                    <a:pt x="0" y="166"/>
                  </a:lnTo>
                  <a:lnTo>
                    <a:pt x="0" y="155"/>
                  </a:lnTo>
                  <a:lnTo>
                    <a:pt x="0" y="155"/>
                  </a:lnTo>
                  <a:lnTo>
                    <a:pt x="0" y="150"/>
                  </a:lnTo>
                  <a:lnTo>
                    <a:pt x="0" y="155"/>
                  </a:lnTo>
                  <a:lnTo>
                    <a:pt x="5" y="155"/>
                  </a:lnTo>
                  <a:lnTo>
                    <a:pt x="5" y="155"/>
                  </a:lnTo>
                  <a:close/>
                  <a:moveTo>
                    <a:pt x="5" y="187"/>
                  </a:moveTo>
                  <a:lnTo>
                    <a:pt x="5" y="197"/>
                  </a:lnTo>
                  <a:lnTo>
                    <a:pt x="0" y="202"/>
                  </a:lnTo>
                  <a:lnTo>
                    <a:pt x="0" y="202"/>
                  </a:lnTo>
                  <a:lnTo>
                    <a:pt x="0" y="202"/>
                  </a:lnTo>
                  <a:lnTo>
                    <a:pt x="0" y="197"/>
                  </a:lnTo>
                  <a:lnTo>
                    <a:pt x="0" y="187"/>
                  </a:lnTo>
                  <a:lnTo>
                    <a:pt x="0" y="181"/>
                  </a:lnTo>
                  <a:lnTo>
                    <a:pt x="0" y="181"/>
                  </a:lnTo>
                  <a:lnTo>
                    <a:pt x="0" y="181"/>
                  </a:lnTo>
                  <a:lnTo>
                    <a:pt x="5" y="187"/>
                  </a:lnTo>
                  <a:lnTo>
                    <a:pt x="5" y="187"/>
                  </a:lnTo>
                  <a:close/>
                  <a:moveTo>
                    <a:pt x="5" y="218"/>
                  </a:moveTo>
                  <a:lnTo>
                    <a:pt x="5" y="228"/>
                  </a:lnTo>
                  <a:lnTo>
                    <a:pt x="0" y="228"/>
                  </a:lnTo>
                  <a:lnTo>
                    <a:pt x="0" y="233"/>
                  </a:lnTo>
                  <a:lnTo>
                    <a:pt x="0" y="228"/>
                  </a:lnTo>
                  <a:lnTo>
                    <a:pt x="0" y="228"/>
                  </a:lnTo>
                  <a:lnTo>
                    <a:pt x="0" y="218"/>
                  </a:lnTo>
                  <a:lnTo>
                    <a:pt x="0" y="212"/>
                  </a:lnTo>
                  <a:lnTo>
                    <a:pt x="0" y="212"/>
                  </a:lnTo>
                  <a:lnTo>
                    <a:pt x="0" y="212"/>
                  </a:lnTo>
                  <a:lnTo>
                    <a:pt x="5" y="218"/>
                  </a:lnTo>
                  <a:lnTo>
                    <a:pt x="5" y="218"/>
                  </a:lnTo>
                  <a:close/>
                  <a:moveTo>
                    <a:pt x="5" y="249"/>
                  </a:moveTo>
                  <a:lnTo>
                    <a:pt x="5" y="259"/>
                  </a:lnTo>
                  <a:lnTo>
                    <a:pt x="0" y="259"/>
                  </a:lnTo>
                  <a:lnTo>
                    <a:pt x="0" y="264"/>
                  </a:lnTo>
                  <a:lnTo>
                    <a:pt x="0" y="259"/>
                  </a:lnTo>
                  <a:lnTo>
                    <a:pt x="0" y="259"/>
                  </a:lnTo>
                  <a:lnTo>
                    <a:pt x="0" y="249"/>
                  </a:lnTo>
                  <a:lnTo>
                    <a:pt x="0" y="244"/>
                  </a:lnTo>
                  <a:lnTo>
                    <a:pt x="0" y="244"/>
                  </a:lnTo>
                  <a:lnTo>
                    <a:pt x="0" y="244"/>
                  </a:lnTo>
                  <a:lnTo>
                    <a:pt x="5" y="249"/>
                  </a:lnTo>
                  <a:lnTo>
                    <a:pt x="5" y="249"/>
                  </a:lnTo>
                  <a:close/>
                  <a:moveTo>
                    <a:pt x="5" y="275"/>
                  </a:moveTo>
                  <a:lnTo>
                    <a:pt x="5" y="290"/>
                  </a:lnTo>
                  <a:lnTo>
                    <a:pt x="0" y="290"/>
                  </a:lnTo>
                  <a:lnTo>
                    <a:pt x="0" y="290"/>
                  </a:lnTo>
                  <a:lnTo>
                    <a:pt x="0" y="290"/>
                  </a:lnTo>
                  <a:lnTo>
                    <a:pt x="0" y="290"/>
                  </a:lnTo>
                  <a:lnTo>
                    <a:pt x="0" y="275"/>
                  </a:lnTo>
                  <a:lnTo>
                    <a:pt x="0" y="275"/>
                  </a:lnTo>
                  <a:lnTo>
                    <a:pt x="0" y="275"/>
                  </a:lnTo>
                  <a:lnTo>
                    <a:pt x="0" y="275"/>
                  </a:lnTo>
                  <a:lnTo>
                    <a:pt x="5" y="275"/>
                  </a:lnTo>
                  <a:lnTo>
                    <a:pt x="5" y="275"/>
                  </a:lnTo>
                  <a:close/>
                  <a:moveTo>
                    <a:pt x="5" y="306"/>
                  </a:moveTo>
                  <a:lnTo>
                    <a:pt x="5" y="321"/>
                  </a:lnTo>
                  <a:lnTo>
                    <a:pt x="0" y="321"/>
                  </a:lnTo>
                  <a:lnTo>
                    <a:pt x="0" y="321"/>
                  </a:lnTo>
                  <a:lnTo>
                    <a:pt x="0" y="321"/>
                  </a:lnTo>
                  <a:lnTo>
                    <a:pt x="0" y="321"/>
                  </a:lnTo>
                  <a:lnTo>
                    <a:pt x="0" y="306"/>
                  </a:lnTo>
                  <a:lnTo>
                    <a:pt x="0" y="306"/>
                  </a:lnTo>
                  <a:lnTo>
                    <a:pt x="0" y="306"/>
                  </a:lnTo>
                  <a:lnTo>
                    <a:pt x="0" y="306"/>
                  </a:lnTo>
                  <a:lnTo>
                    <a:pt x="5" y="306"/>
                  </a:lnTo>
                  <a:lnTo>
                    <a:pt x="5" y="306"/>
                  </a:lnTo>
                  <a:close/>
                  <a:moveTo>
                    <a:pt x="5" y="337"/>
                  </a:moveTo>
                  <a:lnTo>
                    <a:pt x="5" y="353"/>
                  </a:lnTo>
                  <a:lnTo>
                    <a:pt x="0" y="353"/>
                  </a:lnTo>
                  <a:lnTo>
                    <a:pt x="0" y="353"/>
                  </a:lnTo>
                  <a:lnTo>
                    <a:pt x="0" y="353"/>
                  </a:lnTo>
                  <a:lnTo>
                    <a:pt x="0" y="353"/>
                  </a:lnTo>
                  <a:lnTo>
                    <a:pt x="0" y="337"/>
                  </a:lnTo>
                  <a:lnTo>
                    <a:pt x="0" y="337"/>
                  </a:lnTo>
                  <a:lnTo>
                    <a:pt x="0" y="337"/>
                  </a:lnTo>
                  <a:lnTo>
                    <a:pt x="0" y="337"/>
                  </a:lnTo>
                  <a:lnTo>
                    <a:pt x="5" y="337"/>
                  </a:lnTo>
                  <a:lnTo>
                    <a:pt x="5" y="337"/>
                  </a:lnTo>
                  <a:close/>
                  <a:moveTo>
                    <a:pt x="5" y="368"/>
                  </a:moveTo>
                  <a:lnTo>
                    <a:pt x="5" y="384"/>
                  </a:lnTo>
                  <a:lnTo>
                    <a:pt x="0" y="384"/>
                  </a:lnTo>
                  <a:lnTo>
                    <a:pt x="0" y="384"/>
                  </a:lnTo>
                  <a:lnTo>
                    <a:pt x="0" y="384"/>
                  </a:lnTo>
                  <a:lnTo>
                    <a:pt x="0" y="384"/>
                  </a:lnTo>
                  <a:lnTo>
                    <a:pt x="0" y="368"/>
                  </a:lnTo>
                  <a:lnTo>
                    <a:pt x="0" y="368"/>
                  </a:lnTo>
                  <a:lnTo>
                    <a:pt x="0" y="368"/>
                  </a:lnTo>
                  <a:lnTo>
                    <a:pt x="0" y="368"/>
                  </a:lnTo>
                  <a:lnTo>
                    <a:pt x="5" y="368"/>
                  </a:lnTo>
                  <a:lnTo>
                    <a:pt x="5" y="368"/>
                  </a:lnTo>
                  <a:close/>
                  <a:moveTo>
                    <a:pt x="5" y="399"/>
                  </a:moveTo>
                  <a:lnTo>
                    <a:pt x="5" y="415"/>
                  </a:lnTo>
                  <a:lnTo>
                    <a:pt x="0" y="415"/>
                  </a:lnTo>
                  <a:lnTo>
                    <a:pt x="0" y="415"/>
                  </a:lnTo>
                  <a:lnTo>
                    <a:pt x="0" y="415"/>
                  </a:lnTo>
                  <a:lnTo>
                    <a:pt x="0" y="415"/>
                  </a:lnTo>
                  <a:lnTo>
                    <a:pt x="0" y="399"/>
                  </a:lnTo>
                  <a:lnTo>
                    <a:pt x="0" y="399"/>
                  </a:lnTo>
                  <a:lnTo>
                    <a:pt x="0" y="399"/>
                  </a:lnTo>
                  <a:lnTo>
                    <a:pt x="0" y="399"/>
                  </a:lnTo>
                  <a:lnTo>
                    <a:pt x="5" y="399"/>
                  </a:lnTo>
                  <a:lnTo>
                    <a:pt x="5" y="399"/>
                  </a:lnTo>
                  <a:close/>
                  <a:moveTo>
                    <a:pt x="5" y="430"/>
                  </a:moveTo>
                  <a:lnTo>
                    <a:pt x="5" y="446"/>
                  </a:lnTo>
                  <a:lnTo>
                    <a:pt x="0" y="446"/>
                  </a:lnTo>
                  <a:lnTo>
                    <a:pt x="0" y="446"/>
                  </a:lnTo>
                  <a:lnTo>
                    <a:pt x="0" y="446"/>
                  </a:lnTo>
                  <a:lnTo>
                    <a:pt x="0" y="446"/>
                  </a:lnTo>
                  <a:lnTo>
                    <a:pt x="0" y="430"/>
                  </a:lnTo>
                  <a:lnTo>
                    <a:pt x="0" y="430"/>
                  </a:lnTo>
                  <a:lnTo>
                    <a:pt x="0" y="430"/>
                  </a:lnTo>
                  <a:lnTo>
                    <a:pt x="0" y="430"/>
                  </a:lnTo>
                  <a:lnTo>
                    <a:pt x="5" y="430"/>
                  </a:lnTo>
                  <a:lnTo>
                    <a:pt x="5" y="430"/>
                  </a:lnTo>
                  <a:close/>
                  <a:moveTo>
                    <a:pt x="5" y="462"/>
                  </a:moveTo>
                  <a:lnTo>
                    <a:pt x="5" y="472"/>
                  </a:lnTo>
                  <a:lnTo>
                    <a:pt x="0" y="477"/>
                  </a:lnTo>
                  <a:lnTo>
                    <a:pt x="0" y="477"/>
                  </a:lnTo>
                  <a:lnTo>
                    <a:pt x="0" y="477"/>
                  </a:lnTo>
                  <a:lnTo>
                    <a:pt x="0" y="472"/>
                  </a:lnTo>
                  <a:lnTo>
                    <a:pt x="0" y="462"/>
                  </a:lnTo>
                  <a:lnTo>
                    <a:pt x="0" y="462"/>
                  </a:lnTo>
                  <a:lnTo>
                    <a:pt x="0" y="462"/>
                  </a:lnTo>
                  <a:lnTo>
                    <a:pt x="0" y="462"/>
                  </a:lnTo>
                  <a:lnTo>
                    <a:pt x="5" y="462"/>
                  </a:lnTo>
                  <a:lnTo>
                    <a:pt x="5" y="462"/>
                  </a:lnTo>
                  <a:close/>
                  <a:moveTo>
                    <a:pt x="5" y="493"/>
                  </a:moveTo>
                  <a:lnTo>
                    <a:pt x="5" y="503"/>
                  </a:lnTo>
                  <a:lnTo>
                    <a:pt x="0" y="508"/>
                  </a:lnTo>
                  <a:lnTo>
                    <a:pt x="0" y="508"/>
                  </a:lnTo>
                  <a:lnTo>
                    <a:pt x="0" y="508"/>
                  </a:lnTo>
                  <a:lnTo>
                    <a:pt x="0" y="503"/>
                  </a:lnTo>
                  <a:lnTo>
                    <a:pt x="0" y="493"/>
                  </a:lnTo>
                  <a:lnTo>
                    <a:pt x="0" y="493"/>
                  </a:lnTo>
                  <a:lnTo>
                    <a:pt x="0" y="488"/>
                  </a:lnTo>
                  <a:lnTo>
                    <a:pt x="0" y="493"/>
                  </a:lnTo>
                  <a:lnTo>
                    <a:pt x="5" y="493"/>
                  </a:lnTo>
                  <a:lnTo>
                    <a:pt x="5" y="493"/>
                  </a:lnTo>
                  <a:close/>
                  <a:moveTo>
                    <a:pt x="5" y="524"/>
                  </a:moveTo>
                  <a:lnTo>
                    <a:pt x="5" y="534"/>
                  </a:lnTo>
                  <a:lnTo>
                    <a:pt x="0" y="539"/>
                  </a:lnTo>
                  <a:lnTo>
                    <a:pt x="0" y="539"/>
                  </a:lnTo>
                  <a:lnTo>
                    <a:pt x="0" y="539"/>
                  </a:lnTo>
                  <a:lnTo>
                    <a:pt x="0" y="534"/>
                  </a:lnTo>
                  <a:lnTo>
                    <a:pt x="0" y="524"/>
                  </a:lnTo>
                  <a:lnTo>
                    <a:pt x="0" y="519"/>
                  </a:lnTo>
                  <a:lnTo>
                    <a:pt x="0" y="519"/>
                  </a:lnTo>
                  <a:lnTo>
                    <a:pt x="0" y="519"/>
                  </a:lnTo>
                  <a:lnTo>
                    <a:pt x="5" y="524"/>
                  </a:lnTo>
                  <a:lnTo>
                    <a:pt x="5" y="524"/>
                  </a:lnTo>
                  <a:close/>
                  <a:moveTo>
                    <a:pt x="5" y="555"/>
                  </a:moveTo>
                  <a:lnTo>
                    <a:pt x="5" y="565"/>
                  </a:lnTo>
                  <a:lnTo>
                    <a:pt x="0" y="571"/>
                  </a:lnTo>
                  <a:lnTo>
                    <a:pt x="0" y="571"/>
                  </a:lnTo>
                  <a:lnTo>
                    <a:pt x="0" y="571"/>
                  </a:lnTo>
                  <a:lnTo>
                    <a:pt x="0" y="565"/>
                  </a:lnTo>
                  <a:lnTo>
                    <a:pt x="0" y="555"/>
                  </a:lnTo>
                  <a:lnTo>
                    <a:pt x="0" y="550"/>
                  </a:lnTo>
                  <a:lnTo>
                    <a:pt x="0" y="550"/>
                  </a:lnTo>
                  <a:lnTo>
                    <a:pt x="0" y="550"/>
                  </a:lnTo>
                  <a:lnTo>
                    <a:pt x="5" y="555"/>
                  </a:lnTo>
                  <a:lnTo>
                    <a:pt x="5" y="555"/>
                  </a:lnTo>
                  <a:close/>
                  <a:moveTo>
                    <a:pt x="5" y="586"/>
                  </a:moveTo>
                  <a:lnTo>
                    <a:pt x="5" y="597"/>
                  </a:lnTo>
                  <a:lnTo>
                    <a:pt x="0" y="597"/>
                  </a:lnTo>
                  <a:lnTo>
                    <a:pt x="0" y="597"/>
                  </a:lnTo>
                  <a:lnTo>
                    <a:pt x="0" y="597"/>
                  </a:lnTo>
                  <a:lnTo>
                    <a:pt x="0" y="597"/>
                  </a:lnTo>
                  <a:lnTo>
                    <a:pt x="0" y="586"/>
                  </a:lnTo>
                  <a:lnTo>
                    <a:pt x="0" y="581"/>
                  </a:lnTo>
                  <a:lnTo>
                    <a:pt x="0" y="581"/>
                  </a:lnTo>
                  <a:lnTo>
                    <a:pt x="0" y="581"/>
                  </a:lnTo>
                  <a:lnTo>
                    <a:pt x="5" y="586"/>
                  </a:lnTo>
                  <a:lnTo>
                    <a:pt x="5" y="58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40" name="Freeform 30"/>
            <p:cNvSpPr>
              <a:spLocks noEditPoints="1"/>
            </p:cNvSpPr>
            <p:nvPr/>
          </p:nvSpPr>
          <p:spPr bwMode="auto">
            <a:xfrm>
              <a:off x="2621" y="3608"/>
              <a:ext cx="5" cy="265"/>
            </a:xfrm>
            <a:custGeom>
              <a:avLst/>
              <a:gdLst>
                <a:gd name="T0" fmla="*/ 5 w 5"/>
                <a:gd name="T1" fmla="*/ 15 h 265"/>
                <a:gd name="T2" fmla="*/ 0 w 5"/>
                <a:gd name="T3" fmla="*/ 21 h 265"/>
                <a:gd name="T4" fmla="*/ 0 w 5"/>
                <a:gd name="T5" fmla="*/ 15 h 265"/>
                <a:gd name="T6" fmla="*/ 0 w 5"/>
                <a:gd name="T7" fmla="*/ 0 h 265"/>
                <a:gd name="T8" fmla="*/ 5 w 5"/>
                <a:gd name="T9" fmla="*/ 0 h 265"/>
                <a:gd name="T10" fmla="*/ 5 w 5"/>
                <a:gd name="T11" fmla="*/ 5 h 265"/>
                <a:gd name="T12" fmla="*/ 5 w 5"/>
                <a:gd name="T13" fmla="*/ 47 h 265"/>
                <a:gd name="T14" fmla="*/ 0 w 5"/>
                <a:gd name="T15" fmla="*/ 47 h 265"/>
                <a:gd name="T16" fmla="*/ 0 w 5"/>
                <a:gd name="T17" fmla="*/ 47 h 265"/>
                <a:gd name="T18" fmla="*/ 0 w 5"/>
                <a:gd name="T19" fmla="*/ 31 h 265"/>
                <a:gd name="T20" fmla="*/ 5 w 5"/>
                <a:gd name="T21" fmla="*/ 31 h 265"/>
                <a:gd name="T22" fmla="*/ 5 w 5"/>
                <a:gd name="T23" fmla="*/ 36 h 265"/>
                <a:gd name="T24" fmla="*/ 5 w 5"/>
                <a:gd name="T25" fmla="*/ 78 h 265"/>
                <a:gd name="T26" fmla="*/ 0 w 5"/>
                <a:gd name="T27" fmla="*/ 78 h 265"/>
                <a:gd name="T28" fmla="*/ 0 w 5"/>
                <a:gd name="T29" fmla="*/ 78 h 265"/>
                <a:gd name="T30" fmla="*/ 0 w 5"/>
                <a:gd name="T31" fmla="*/ 62 h 265"/>
                <a:gd name="T32" fmla="*/ 5 w 5"/>
                <a:gd name="T33" fmla="*/ 62 h 265"/>
                <a:gd name="T34" fmla="*/ 5 w 5"/>
                <a:gd name="T35" fmla="*/ 62 h 265"/>
                <a:gd name="T36" fmla="*/ 5 w 5"/>
                <a:gd name="T37" fmla="*/ 109 h 265"/>
                <a:gd name="T38" fmla="*/ 0 w 5"/>
                <a:gd name="T39" fmla="*/ 109 h 265"/>
                <a:gd name="T40" fmla="*/ 0 w 5"/>
                <a:gd name="T41" fmla="*/ 109 h 265"/>
                <a:gd name="T42" fmla="*/ 0 w 5"/>
                <a:gd name="T43" fmla="*/ 93 h 265"/>
                <a:gd name="T44" fmla="*/ 5 w 5"/>
                <a:gd name="T45" fmla="*/ 93 h 265"/>
                <a:gd name="T46" fmla="*/ 5 w 5"/>
                <a:gd name="T47" fmla="*/ 93 h 265"/>
                <a:gd name="T48" fmla="*/ 5 w 5"/>
                <a:gd name="T49" fmla="*/ 140 h 265"/>
                <a:gd name="T50" fmla="*/ 0 w 5"/>
                <a:gd name="T51" fmla="*/ 140 h 265"/>
                <a:gd name="T52" fmla="*/ 0 w 5"/>
                <a:gd name="T53" fmla="*/ 140 h 265"/>
                <a:gd name="T54" fmla="*/ 0 w 5"/>
                <a:gd name="T55" fmla="*/ 124 h 265"/>
                <a:gd name="T56" fmla="*/ 5 w 5"/>
                <a:gd name="T57" fmla="*/ 124 h 265"/>
                <a:gd name="T58" fmla="*/ 5 w 5"/>
                <a:gd name="T59" fmla="*/ 124 h 265"/>
                <a:gd name="T60" fmla="*/ 5 w 5"/>
                <a:gd name="T61" fmla="*/ 171 h 265"/>
                <a:gd name="T62" fmla="*/ 0 w 5"/>
                <a:gd name="T63" fmla="*/ 171 h 265"/>
                <a:gd name="T64" fmla="*/ 0 w 5"/>
                <a:gd name="T65" fmla="*/ 171 h 265"/>
                <a:gd name="T66" fmla="*/ 0 w 5"/>
                <a:gd name="T67" fmla="*/ 156 h 265"/>
                <a:gd name="T68" fmla="*/ 5 w 5"/>
                <a:gd name="T69" fmla="*/ 156 h 265"/>
                <a:gd name="T70" fmla="*/ 5 w 5"/>
                <a:gd name="T71" fmla="*/ 156 h 265"/>
                <a:gd name="T72" fmla="*/ 5 w 5"/>
                <a:gd name="T73" fmla="*/ 202 h 265"/>
                <a:gd name="T74" fmla="*/ 0 w 5"/>
                <a:gd name="T75" fmla="*/ 202 h 265"/>
                <a:gd name="T76" fmla="*/ 0 w 5"/>
                <a:gd name="T77" fmla="*/ 202 h 265"/>
                <a:gd name="T78" fmla="*/ 0 w 5"/>
                <a:gd name="T79" fmla="*/ 187 h 265"/>
                <a:gd name="T80" fmla="*/ 5 w 5"/>
                <a:gd name="T81" fmla="*/ 187 h 265"/>
                <a:gd name="T82" fmla="*/ 5 w 5"/>
                <a:gd name="T83" fmla="*/ 187 h 265"/>
                <a:gd name="T84" fmla="*/ 5 w 5"/>
                <a:gd name="T85" fmla="*/ 233 h 265"/>
                <a:gd name="T86" fmla="*/ 0 w 5"/>
                <a:gd name="T87" fmla="*/ 233 h 265"/>
                <a:gd name="T88" fmla="*/ 0 w 5"/>
                <a:gd name="T89" fmla="*/ 233 h 265"/>
                <a:gd name="T90" fmla="*/ 0 w 5"/>
                <a:gd name="T91" fmla="*/ 218 h 265"/>
                <a:gd name="T92" fmla="*/ 5 w 5"/>
                <a:gd name="T93" fmla="*/ 218 h 265"/>
                <a:gd name="T94" fmla="*/ 5 w 5"/>
                <a:gd name="T95" fmla="*/ 218 h 265"/>
                <a:gd name="T96" fmla="*/ 5 w 5"/>
                <a:gd name="T97" fmla="*/ 259 h 265"/>
                <a:gd name="T98" fmla="*/ 0 w 5"/>
                <a:gd name="T99" fmla="*/ 265 h 265"/>
                <a:gd name="T100" fmla="*/ 0 w 5"/>
                <a:gd name="T101" fmla="*/ 259 h 265"/>
                <a:gd name="T102" fmla="*/ 0 w 5"/>
                <a:gd name="T103" fmla="*/ 249 h 265"/>
                <a:gd name="T104" fmla="*/ 5 w 5"/>
                <a:gd name="T105" fmla="*/ 249 h 265"/>
                <a:gd name="T106" fmla="*/ 5 w 5"/>
                <a:gd name="T107" fmla="*/ 24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265">
                  <a:moveTo>
                    <a:pt x="5" y="5"/>
                  </a:moveTo>
                  <a:lnTo>
                    <a:pt x="5" y="15"/>
                  </a:lnTo>
                  <a:lnTo>
                    <a:pt x="5" y="15"/>
                  </a:lnTo>
                  <a:lnTo>
                    <a:pt x="0" y="21"/>
                  </a:lnTo>
                  <a:lnTo>
                    <a:pt x="0" y="15"/>
                  </a:lnTo>
                  <a:lnTo>
                    <a:pt x="0" y="15"/>
                  </a:lnTo>
                  <a:lnTo>
                    <a:pt x="0" y="5"/>
                  </a:lnTo>
                  <a:lnTo>
                    <a:pt x="0" y="0"/>
                  </a:lnTo>
                  <a:lnTo>
                    <a:pt x="0" y="0"/>
                  </a:lnTo>
                  <a:lnTo>
                    <a:pt x="5" y="0"/>
                  </a:lnTo>
                  <a:lnTo>
                    <a:pt x="5" y="5"/>
                  </a:lnTo>
                  <a:lnTo>
                    <a:pt x="5" y="5"/>
                  </a:lnTo>
                  <a:close/>
                  <a:moveTo>
                    <a:pt x="5" y="36"/>
                  </a:moveTo>
                  <a:lnTo>
                    <a:pt x="5" y="47"/>
                  </a:lnTo>
                  <a:lnTo>
                    <a:pt x="5" y="47"/>
                  </a:lnTo>
                  <a:lnTo>
                    <a:pt x="0" y="47"/>
                  </a:lnTo>
                  <a:lnTo>
                    <a:pt x="0" y="47"/>
                  </a:lnTo>
                  <a:lnTo>
                    <a:pt x="0" y="47"/>
                  </a:lnTo>
                  <a:lnTo>
                    <a:pt x="0" y="36"/>
                  </a:lnTo>
                  <a:lnTo>
                    <a:pt x="0" y="31"/>
                  </a:lnTo>
                  <a:lnTo>
                    <a:pt x="0" y="31"/>
                  </a:lnTo>
                  <a:lnTo>
                    <a:pt x="5" y="31"/>
                  </a:lnTo>
                  <a:lnTo>
                    <a:pt x="5" y="36"/>
                  </a:lnTo>
                  <a:lnTo>
                    <a:pt x="5" y="36"/>
                  </a:lnTo>
                  <a:close/>
                  <a:moveTo>
                    <a:pt x="5" y="62"/>
                  </a:moveTo>
                  <a:lnTo>
                    <a:pt x="5" y="78"/>
                  </a:lnTo>
                  <a:lnTo>
                    <a:pt x="5" y="78"/>
                  </a:lnTo>
                  <a:lnTo>
                    <a:pt x="0" y="78"/>
                  </a:lnTo>
                  <a:lnTo>
                    <a:pt x="0" y="78"/>
                  </a:lnTo>
                  <a:lnTo>
                    <a:pt x="0" y="78"/>
                  </a:lnTo>
                  <a:lnTo>
                    <a:pt x="0" y="62"/>
                  </a:lnTo>
                  <a:lnTo>
                    <a:pt x="0" y="62"/>
                  </a:lnTo>
                  <a:lnTo>
                    <a:pt x="0" y="62"/>
                  </a:lnTo>
                  <a:lnTo>
                    <a:pt x="5" y="62"/>
                  </a:lnTo>
                  <a:lnTo>
                    <a:pt x="5" y="62"/>
                  </a:lnTo>
                  <a:lnTo>
                    <a:pt x="5" y="62"/>
                  </a:lnTo>
                  <a:close/>
                  <a:moveTo>
                    <a:pt x="5" y="93"/>
                  </a:moveTo>
                  <a:lnTo>
                    <a:pt x="5" y="109"/>
                  </a:lnTo>
                  <a:lnTo>
                    <a:pt x="5" y="109"/>
                  </a:lnTo>
                  <a:lnTo>
                    <a:pt x="0" y="109"/>
                  </a:lnTo>
                  <a:lnTo>
                    <a:pt x="0" y="109"/>
                  </a:lnTo>
                  <a:lnTo>
                    <a:pt x="0" y="109"/>
                  </a:lnTo>
                  <a:lnTo>
                    <a:pt x="0" y="93"/>
                  </a:lnTo>
                  <a:lnTo>
                    <a:pt x="0" y="93"/>
                  </a:lnTo>
                  <a:lnTo>
                    <a:pt x="0" y="93"/>
                  </a:lnTo>
                  <a:lnTo>
                    <a:pt x="5" y="93"/>
                  </a:lnTo>
                  <a:lnTo>
                    <a:pt x="5" y="93"/>
                  </a:lnTo>
                  <a:lnTo>
                    <a:pt x="5" y="93"/>
                  </a:lnTo>
                  <a:close/>
                  <a:moveTo>
                    <a:pt x="5" y="124"/>
                  </a:moveTo>
                  <a:lnTo>
                    <a:pt x="5" y="140"/>
                  </a:lnTo>
                  <a:lnTo>
                    <a:pt x="5" y="140"/>
                  </a:lnTo>
                  <a:lnTo>
                    <a:pt x="0" y="140"/>
                  </a:lnTo>
                  <a:lnTo>
                    <a:pt x="0" y="140"/>
                  </a:lnTo>
                  <a:lnTo>
                    <a:pt x="0" y="140"/>
                  </a:lnTo>
                  <a:lnTo>
                    <a:pt x="0" y="124"/>
                  </a:lnTo>
                  <a:lnTo>
                    <a:pt x="0" y="124"/>
                  </a:lnTo>
                  <a:lnTo>
                    <a:pt x="0" y="124"/>
                  </a:lnTo>
                  <a:lnTo>
                    <a:pt x="5" y="124"/>
                  </a:lnTo>
                  <a:lnTo>
                    <a:pt x="5" y="124"/>
                  </a:lnTo>
                  <a:lnTo>
                    <a:pt x="5" y="124"/>
                  </a:lnTo>
                  <a:close/>
                  <a:moveTo>
                    <a:pt x="5" y="156"/>
                  </a:moveTo>
                  <a:lnTo>
                    <a:pt x="5" y="171"/>
                  </a:lnTo>
                  <a:lnTo>
                    <a:pt x="5" y="171"/>
                  </a:lnTo>
                  <a:lnTo>
                    <a:pt x="0" y="171"/>
                  </a:lnTo>
                  <a:lnTo>
                    <a:pt x="0" y="171"/>
                  </a:lnTo>
                  <a:lnTo>
                    <a:pt x="0" y="171"/>
                  </a:lnTo>
                  <a:lnTo>
                    <a:pt x="0" y="156"/>
                  </a:lnTo>
                  <a:lnTo>
                    <a:pt x="0" y="156"/>
                  </a:lnTo>
                  <a:lnTo>
                    <a:pt x="0" y="156"/>
                  </a:lnTo>
                  <a:lnTo>
                    <a:pt x="5" y="156"/>
                  </a:lnTo>
                  <a:lnTo>
                    <a:pt x="5" y="156"/>
                  </a:lnTo>
                  <a:lnTo>
                    <a:pt x="5" y="156"/>
                  </a:lnTo>
                  <a:close/>
                  <a:moveTo>
                    <a:pt x="5" y="187"/>
                  </a:moveTo>
                  <a:lnTo>
                    <a:pt x="5" y="202"/>
                  </a:lnTo>
                  <a:lnTo>
                    <a:pt x="5" y="202"/>
                  </a:lnTo>
                  <a:lnTo>
                    <a:pt x="0" y="202"/>
                  </a:lnTo>
                  <a:lnTo>
                    <a:pt x="0" y="202"/>
                  </a:lnTo>
                  <a:lnTo>
                    <a:pt x="0" y="202"/>
                  </a:lnTo>
                  <a:lnTo>
                    <a:pt x="0" y="187"/>
                  </a:lnTo>
                  <a:lnTo>
                    <a:pt x="0" y="187"/>
                  </a:lnTo>
                  <a:lnTo>
                    <a:pt x="0" y="187"/>
                  </a:lnTo>
                  <a:lnTo>
                    <a:pt x="5" y="187"/>
                  </a:lnTo>
                  <a:lnTo>
                    <a:pt x="5" y="187"/>
                  </a:lnTo>
                  <a:lnTo>
                    <a:pt x="5" y="187"/>
                  </a:lnTo>
                  <a:close/>
                  <a:moveTo>
                    <a:pt x="5" y="218"/>
                  </a:moveTo>
                  <a:lnTo>
                    <a:pt x="5" y="233"/>
                  </a:lnTo>
                  <a:lnTo>
                    <a:pt x="5" y="233"/>
                  </a:lnTo>
                  <a:lnTo>
                    <a:pt x="0" y="233"/>
                  </a:lnTo>
                  <a:lnTo>
                    <a:pt x="0" y="233"/>
                  </a:lnTo>
                  <a:lnTo>
                    <a:pt x="0" y="233"/>
                  </a:lnTo>
                  <a:lnTo>
                    <a:pt x="0" y="218"/>
                  </a:lnTo>
                  <a:lnTo>
                    <a:pt x="0" y="218"/>
                  </a:lnTo>
                  <a:lnTo>
                    <a:pt x="0" y="218"/>
                  </a:lnTo>
                  <a:lnTo>
                    <a:pt x="5" y="218"/>
                  </a:lnTo>
                  <a:lnTo>
                    <a:pt x="5" y="218"/>
                  </a:lnTo>
                  <a:lnTo>
                    <a:pt x="5" y="218"/>
                  </a:lnTo>
                  <a:close/>
                  <a:moveTo>
                    <a:pt x="5" y="249"/>
                  </a:moveTo>
                  <a:lnTo>
                    <a:pt x="5" y="259"/>
                  </a:lnTo>
                  <a:lnTo>
                    <a:pt x="5" y="265"/>
                  </a:lnTo>
                  <a:lnTo>
                    <a:pt x="0" y="265"/>
                  </a:lnTo>
                  <a:lnTo>
                    <a:pt x="0" y="265"/>
                  </a:lnTo>
                  <a:lnTo>
                    <a:pt x="0" y="259"/>
                  </a:lnTo>
                  <a:lnTo>
                    <a:pt x="0" y="249"/>
                  </a:lnTo>
                  <a:lnTo>
                    <a:pt x="0" y="249"/>
                  </a:lnTo>
                  <a:lnTo>
                    <a:pt x="0" y="244"/>
                  </a:lnTo>
                  <a:lnTo>
                    <a:pt x="5" y="249"/>
                  </a:lnTo>
                  <a:lnTo>
                    <a:pt x="5" y="249"/>
                  </a:lnTo>
                  <a:lnTo>
                    <a:pt x="5" y="249"/>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41" name="Freeform 31"/>
            <p:cNvSpPr>
              <a:spLocks noEditPoints="1"/>
            </p:cNvSpPr>
            <p:nvPr/>
          </p:nvSpPr>
          <p:spPr bwMode="auto">
            <a:xfrm>
              <a:off x="2925" y="3411"/>
              <a:ext cx="0" cy="446"/>
            </a:xfrm>
            <a:custGeom>
              <a:avLst/>
              <a:gdLst>
                <a:gd name="T0" fmla="*/ 15 h 446"/>
                <a:gd name="T1" fmla="*/ 15 h 446"/>
                <a:gd name="T2" fmla="*/ 0 h 446"/>
                <a:gd name="T3" fmla="*/ 0 h 446"/>
                <a:gd name="T4" fmla="*/ 46 h 446"/>
                <a:gd name="T5" fmla="*/ 46 h 446"/>
                <a:gd name="T6" fmla="*/ 31 h 446"/>
                <a:gd name="T7" fmla="*/ 31 h 446"/>
                <a:gd name="T8" fmla="*/ 77 h 446"/>
                <a:gd name="T9" fmla="*/ 77 h 446"/>
                <a:gd name="T10" fmla="*/ 62 h 446"/>
                <a:gd name="T11" fmla="*/ 62 h 446"/>
                <a:gd name="T12" fmla="*/ 109 h 446"/>
                <a:gd name="T13" fmla="*/ 109 h 446"/>
                <a:gd name="T14" fmla="*/ 93 h 446"/>
                <a:gd name="T15" fmla="*/ 93 h 446"/>
                <a:gd name="T16" fmla="*/ 140 h 446"/>
                <a:gd name="T17" fmla="*/ 140 h 446"/>
                <a:gd name="T18" fmla="*/ 124 h 446"/>
                <a:gd name="T19" fmla="*/ 124 h 446"/>
                <a:gd name="T20" fmla="*/ 171 h 446"/>
                <a:gd name="T21" fmla="*/ 171 h 446"/>
                <a:gd name="T22" fmla="*/ 155 h 446"/>
                <a:gd name="T23" fmla="*/ 155 h 446"/>
                <a:gd name="T24" fmla="*/ 202 h 446"/>
                <a:gd name="T25" fmla="*/ 197 h 446"/>
                <a:gd name="T26" fmla="*/ 186 h 446"/>
                <a:gd name="T27" fmla="*/ 186 h 446"/>
                <a:gd name="T28" fmla="*/ 233 h 446"/>
                <a:gd name="T29" fmla="*/ 228 h 446"/>
                <a:gd name="T30" fmla="*/ 212 h 446"/>
                <a:gd name="T31" fmla="*/ 218 h 446"/>
                <a:gd name="T32" fmla="*/ 264 h 446"/>
                <a:gd name="T33" fmla="*/ 259 h 446"/>
                <a:gd name="T34" fmla="*/ 244 h 446"/>
                <a:gd name="T35" fmla="*/ 249 h 446"/>
                <a:gd name="T36" fmla="*/ 295 h 446"/>
                <a:gd name="T37" fmla="*/ 290 h 446"/>
                <a:gd name="T38" fmla="*/ 275 h 446"/>
                <a:gd name="T39" fmla="*/ 280 h 446"/>
                <a:gd name="T40" fmla="*/ 321 h 446"/>
                <a:gd name="T41" fmla="*/ 321 h 446"/>
                <a:gd name="T42" fmla="*/ 306 h 446"/>
                <a:gd name="T43" fmla="*/ 311 h 446"/>
                <a:gd name="T44" fmla="*/ 353 h 446"/>
                <a:gd name="T45" fmla="*/ 353 h 446"/>
                <a:gd name="T46" fmla="*/ 337 h 446"/>
                <a:gd name="T47" fmla="*/ 342 h 446"/>
                <a:gd name="T48" fmla="*/ 384 h 446"/>
                <a:gd name="T49" fmla="*/ 384 h 446"/>
                <a:gd name="T50" fmla="*/ 368 h 446"/>
                <a:gd name="T51" fmla="*/ 368 h 446"/>
                <a:gd name="T52" fmla="*/ 415 h 446"/>
                <a:gd name="T53" fmla="*/ 415 h 446"/>
                <a:gd name="T54" fmla="*/ 399 h 446"/>
                <a:gd name="T55" fmla="*/ 399 h 446"/>
                <a:gd name="T56" fmla="*/ 446 h 446"/>
                <a:gd name="T57" fmla="*/ 446 h 446"/>
                <a:gd name="T58" fmla="*/ 430 h 446"/>
                <a:gd name="T59" fmla="*/ 430 h 44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 ang="0">
                  <a:pos x="0" y="T45"/>
                </a:cxn>
                <a:cxn ang="0">
                  <a:pos x="0" y="T46"/>
                </a:cxn>
                <a:cxn ang="0">
                  <a:pos x="0" y="T47"/>
                </a:cxn>
                <a:cxn ang="0">
                  <a:pos x="0" y="T48"/>
                </a:cxn>
                <a:cxn ang="0">
                  <a:pos x="0" y="T49"/>
                </a:cxn>
                <a:cxn ang="0">
                  <a:pos x="0" y="T50"/>
                </a:cxn>
                <a:cxn ang="0">
                  <a:pos x="0" y="T51"/>
                </a:cxn>
                <a:cxn ang="0">
                  <a:pos x="0" y="T52"/>
                </a:cxn>
                <a:cxn ang="0">
                  <a:pos x="0" y="T53"/>
                </a:cxn>
                <a:cxn ang="0">
                  <a:pos x="0" y="T54"/>
                </a:cxn>
                <a:cxn ang="0">
                  <a:pos x="0" y="T55"/>
                </a:cxn>
                <a:cxn ang="0">
                  <a:pos x="0" y="T56"/>
                </a:cxn>
                <a:cxn ang="0">
                  <a:pos x="0" y="T57"/>
                </a:cxn>
                <a:cxn ang="0">
                  <a:pos x="0" y="T58"/>
                </a:cxn>
                <a:cxn ang="0">
                  <a:pos x="0" y="T59"/>
                </a:cxn>
              </a:cxnLst>
              <a:rect l="0" t="0" r="r" b="b"/>
              <a:pathLst>
                <a:path h="446">
                  <a:moveTo>
                    <a:pt x="0" y="0"/>
                  </a:moveTo>
                  <a:lnTo>
                    <a:pt x="0" y="15"/>
                  </a:lnTo>
                  <a:lnTo>
                    <a:pt x="0" y="15"/>
                  </a:lnTo>
                  <a:lnTo>
                    <a:pt x="0" y="15"/>
                  </a:lnTo>
                  <a:lnTo>
                    <a:pt x="0" y="15"/>
                  </a:lnTo>
                  <a:lnTo>
                    <a:pt x="0" y="15"/>
                  </a:lnTo>
                  <a:lnTo>
                    <a:pt x="0" y="0"/>
                  </a:lnTo>
                  <a:lnTo>
                    <a:pt x="0" y="0"/>
                  </a:lnTo>
                  <a:lnTo>
                    <a:pt x="0" y="0"/>
                  </a:lnTo>
                  <a:lnTo>
                    <a:pt x="0" y="0"/>
                  </a:lnTo>
                  <a:lnTo>
                    <a:pt x="0" y="0"/>
                  </a:lnTo>
                  <a:lnTo>
                    <a:pt x="0" y="0"/>
                  </a:lnTo>
                  <a:close/>
                  <a:moveTo>
                    <a:pt x="0" y="31"/>
                  </a:moveTo>
                  <a:lnTo>
                    <a:pt x="0" y="46"/>
                  </a:lnTo>
                  <a:lnTo>
                    <a:pt x="0" y="46"/>
                  </a:lnTo>
                  <a:lnTo>
                    <a:pt x="0" y="46"/>
                  </a:lnTo>
                  <a:lnTo>
                    <a:pt x="0" y="46"/>
                  </a:lnTo>
                  <a:lnTo>
                    <a:pt x="0" y="46"/>
                  </a:lnTo>
                  <a:lnTo>
                    <a:pt x="0" y="31"/>
                  </a:lnTo>
                  <a:lnTo>
                    <a:pt x="0" y="31"/>
                  </a:lnTo>
                  <a:lnTo>
                    <a:pt x="0" y="31"/>
                  </a:lnTo>
                  <a:lnTo>
                    <a:pt x="0" y="31"/>
                  </a:lnTo>
                  <a:lnTo>
                    <a:pt x="0" y="31"/>
                  </a:lnTo>
                  <a:lnTo>
                    <a:pt x="0" y="31"/>
                  </a:lnTo>
                  <a:close/>
                  <a:moveTo>
                    <a:pt x="0" y="62"/>
                  </a:moveTo>
                  <a:lnTo>
                    <a:pt x="0" y="77"/>
                  </a:lnTo>
                  <a:lnTo>
                    <a:pt x="0" y="77"/>
                  </a:lnTo>
                  <a:lnTo>
                    <a:pt x="0" y="77"/>
                  </a:lnTo>
                  <a:lnTo>
                    <a:pt x="0" y="77"/>
                  </a:lnTo>
                  <a:lnTo>
                    <a:pt x="0" y="77"/>
                  </a:lnTo>
                  <a:lnTo>
                    <a:pt x="0" y="62"/>
                  </a:lnTo>
                  <a:lnTo>
                    <a:pt x="0" y="62"/>
                  </a:lnTo>
                  <a:lnTo>
                    <a:pt x="0" y="62"/>
                  </a:lnTo>
                  <a:lnTo>
                    <a:pt x="0" y="62"/>
                  </a:lnTo>
                  <a:lnTo>
                    <a:pt x="0" y="62"/>
                  </a:lnTo>
                  <a:lnTo>
                    <a:pt x="0" y="62"/>
                  </a:lnTo>
                  <a:close/>
                  <a:moveTo>
                    <a:pt x="0" y="93"/>
                  </a:moveTo>
                  <a:lnTo>
                    <a:pt x="0" y="109"/>
                  </a:lnTo>
                  <a:lnTo>
                    <a:pt x="0" y="109"/>
                  </a:lnTo>
                  <a:lnTo>
                    <a:pt x="0" y="109"/>
                  </a:lnTo>
                  <a:lnTo>
                    <a:pt x="0" y="109"/>
                  </a:lnTo>
                  <a:lnTo>
                    <a:pt x="0" y="109"/>
                  </a:lnTo>
                  <a:lnTo>
                    <a:pt x="0" y="93"/>
                  </a:lnTo>
                  <a:lnTo>
                    <a:pt x="0" y="93"/>
                  </a:lnTo>
                  <a:lnTo>
                    <a:pt x="0" y="93"/>
                  </a:lnTo>
                  <a:lnTo>
                    <a:pt x="0" y="93"/>
                  </a:lnTo>
                  <a:lnTo>
                    <a:pt x="0" y="93"/>
                  </a:lnTo>
                  <a:lnTo>
                    <a:pt x="0" y="93"/>
                  </a:lnTo>
                  <a:close/>
                  <a:moveTo>
                    <a:pt x="0" y="124"/>
                  </a:moveTo>
                  <a:lnTo>
                    <a:pt x="0" y="140"/>
                  </a:lnTo>
                  <a:lnTo>
                    <a:pt x="0" y="140"/>
                  </a:lnTo>
                  <a:lnTo>
                    <a:pt x="0" y="140"/>
                  </a:lnTo>
                  <a:lnTo>
                    <a:pt x="0" y="140"/>
                  </a:lnTo>
                  <a:lnTo>
                    <a:pt x="0" y="140"/>
                  </a:lnTo>
                  <a:lnTo>
                    <a:pt x="0" y="124"/>
                  </a:lnTo>
                  <a:lnTo>
                    <a:pt x="0" y="124"/>
                  </a:lnTo>
                  <a:lnTo>
                    <a:pt x="0" y="124"/>
                  </a:lnTo>
                  <a:lnTo>
                    <a:pt x="0" y="124"/>
                  </a:lnTo>
                  <a:lnTo>
                    <a:pt x="0" y="124"/>
                  </a:lnTo>
                  <a:lnTo>
                    <a:pt x="0" y="124"/>
                  </a:lnTo>
                  <a:close/>
                  <a:moveTo>
                    <a:pt x="0" y="155"/>
                  </a:moveTo>
                  <a:lnTo>
                    <a:pt x="0" y="171"/>
                  </a:lnTo>
                  <a:lnTo>
                    <a:pt x="0" y="171"/>
                  </a:lnTo>
                  <a:lnTo>
                    <a:pt x="0" y="171"/>
                  </a:lnTo>
                  <a:lnTo>
                    <a:pt x="0" y="171"/>
                  </a:lnTo>
                  <a:lnTo>
                    <a:pt x="0" y="171"/>
                  </a:lnTo>
                  <a:lnTo>
                    <a:pt x="0" y="155"/>
                  </a:lnTo>
                  <a:lnTo>
                    <a:pt x="0" y="155"/>
                  </a:lnTo>
                  <a:lnTo>
                    <a:pt x="0" y="155"/>
                  </a:lnTo>
                  <a:lnTo>
                    <a:pt x="0" y="155"/>
                  </a:lnTo>
                  <a:lnTo>
                    <a:pt x="0" y="155"/>
                  </a:lnTo>
                  <a:lnTo>
                    <a:pt x="0" y="155"/>
                  </a:lnTo>
                  <a:close/>
                  <a:moveTo>
                    <a:pt x="0" y="186"/>
                  </a:moveTo>
                  <a:lnTo>
                    <a:pt x="0" y="197"/>
                  </a:lnTo>
                  <a:lnTo>
                    <a:pt x="0" y="202"/>
                  </a:lnTo>
                  <a:lnTo>
                    <a:pt x="0" y="202"/>
                  </a:lnTo>
                  <a:lnTo>
                    <a:pt x="0" y="202"/>
                  </a:lnTo>
                  <a:lnTo>
                    <a:pt x="0" y="197"/>
                  </a:lnTo>
                  <a:lnTo>
                    <a:pt x="0" y="186"/>
                  </a:lnTo>
                  <a:lnTo>
                    <a:pt x="0" y="186"/>
                  </a:lnTo>
                  <a:lnTo>
                    <a:pt x="0" y="186"/>
                  </a:lnTo>
                  <a:lnTo>
                    <a:pt x="0" y="186"/>
                  </a:lnTo>
                  <a:lnTo>
                    <a:pt x="0" y="186"/>
                  </a:lnTo>
                  <a:lnTo>
                    <a:pt x="0" y="186"/>
                  </a:lnTo>
                  <a:close/>
                  <a:moveTo>
                    <a:pt x="0" y="218"/>
                  </a:moveTo>
                  <a:lnTo>
                    <a:pt x="0" y="228"/>
                  </a:lnTo>
                  <a:lnTo>
                    <a:pt x="0" y="233"/>
                  </a:lnTo>
                  <a:lnTo>
                    <a:pt x="0" y="233"/>
                  </a:lnTo>
                  <a:lnTo>
                    <a:pt x="0" y="233"/>
                  </a:lnTo>
                  <a:lnTo>
                    <a:pt x="0" y="228"/>
                  </a:lnTo>
                  <a:lnTo>
                    <a:pt x="0" y="218"/>
                  </a:lnTo>
                  <a:lnTo>
                    <a:pt x="0" y="218"/>
                  </a:lnTo>
                  <a:lnTo>
                    <a:pt x="0" y="212"/>
                  </a:lnTo>
                  <a:lnTo>
                    <a:pt x="0" y="218"/>
                  </a:lnTo>
                  <a:lnTo>
                    <a:pt x="0" y="218"/>
                  </a:lnTo>
                  <a:lnTo>
                    <a:pt x="0" y="218"/>
                  </a:lnTo>
                  <a:close/>
                  <a:moveTo>
                    <a:pt x="0" y="249"/>
                  </a:moveTo>
                  <a:lnTo>
                    <a:pt x="0" y="259"/>
                  </a:lnTo>
                  <a:lnTo>
                    <a:pt x="0" y="264"/>
                  </a:lnTo>
                  <a:lnTo>
                    <a:pt x="0" y="264"/>
                  </a:lnTo>
                  <a:lnTo>
                    <a:pt x="0" y="264"/>
                  </a:lnTo>
                  <a:lnTo>
                    <a:pt x="0" y="259"/>
                  </a:lnTo>
                  <a:lnTo>
                    <a:pt x="0" y="249"/>
                  </a:lnTo>
                  <a:lnTo>
                    <a:pt x="0" y="249"/>
                  </a:lnTo>
                  <a:lnTo>
                    <a:pt x="0" y="244"/>
                  </a:lnTo>
                  <a:lnTo>
                    <a:pt x="0" y="249"/>
                  </a:lnTo>
                  <a:lnTo>
                    <a:pt x="0" y="249"/>
                  </a:lnTo>
                  <a:lnTo>
                    <a:pt x="0" y="249"/>
                  </a:lnTo>
                  <a:close/>
                  <a:moveTo>
                    <a:pt x="0" y="280"/>
                  </a:moveTo>
                  <a:lnTo>
                    <a:pt x="0" y="290"/>
                  </a:lnTo>
                  <a:lnTo>
                    <a:pt x="0" y="295"/>
                  </a:lnTo>
                  <a:lnTo>
                    <a:pt x="0" y="295"/>
                  </a:lnTo>
                  <a:lnTo>
                    <a:pt x="0" y="295"/>
                  </a:lnTo>
                  <a:lnTo>
                    <a:pt x="0" y="290"/>
                  </a:lnTo>
                  <a:lnTo>
                    <a:pt x="0" y="280"/>
                  </a:lnTo>
                  <a:lnTo>
                    <a:pt x="0" y="275"/>
                  </a:lnTo>
                  <a:lnTo>
                    <a:pt x="0" y="275"/>
                  </a:lnTo>
                  <a:lnTo>
                    <a:pt x="0" y="275"/>
                  </a:lnTo>
                  <a:lnTo>
                    <a:pt x="0" y="280"/>
                  </a:lnTo>
                  <a:lnTo>
                    <a:pt x="0" y="280"/>
                  </a:lnTo>
                  <a:close/>
                  <a:moveTo>
                    <a:pt x="0" y="311"/>
                  </a:moveTo>
                  <a:lnTo>
                    <a:pt x="0" y="321"/>
                  </a:lnTo>
                  <a:lnTo>
                    <a:pt x="0" y="321"/>
                  </a:lnTo>
                  <a:lnTo>
                    <a:pt x="0" y="327"/>
                  </a:lnTo>
                  <a:lnTo>
                    <a:pt x="0" y="321"/>
                  </a:lnTo>
                  <a:lnTo>
                    <a:pt x="0" y="321"/>
                  </a:lnTo>
                  <a:lnTo>
                    <a:pt x="0" y="311"/>
                  </a:lnTo>
                  <a:lnTo>
                    <a:pt x="0" y="306"/>
                  </a:lnTo>
                  <a:lnTo>
                    <a:pt x="0" y="306"/>
                  </a:lnTo>
                  <a:lnTo>
                    <a:pt x="0" y="306"/>
                  </a:lnTo>
                  <a:lnTo>
                    <a:pt x="0" y="311"/>
                  </a:lnTo>
                  <a:lnTo>
                    <a:pt x="0" y="311"/>
                  </a:lnTo>
                  <a:close/>
                  <a:moveTo>
                    <a:pt x="0" y="342"/>
                  </a:moveTo>
                  <a:lnTo>
                    <a:pt x="0" y="353"/>
                  </a:lnTo>
                  <a:lnTo>
                    <a:pt x="0" y="353"/>
                  </a:lnTo>
                  <a:lnTo>
                    <a:pt x="0" y="353"/>
                  </a:lnTo>
                  <a:lnTo>
                    <a:pt x="0" y="353"/>
                  </a:lnTo>
                  <a:lnTo>
                    <a:pt x="0" y="353"/>
                  </a:lnTo>
                  <a:lnTo>
                    <a:pt x="0" y="342"/>
                  </a:lnTo>
                  <a:lnTo>
                    <a:pt x="0" y="337"/>
                  </a:lnTo>
                  <a:lnTo>
                    <a:pt x="0" y="337"/>
                  </a:lnTo>
                  <a:lnTo>
                    <a:pt x="0" y="337"/>
                  </a:lnTo>
                  <a:lnTo>
                    <a:pt x="0" y="342"/>
                  </a:lnTo>
                  <a:lnTo>
                    <a:pt x="0" y="342"/>
                  </a:lnTo>
                  <a:close/>
                  <a:moveTo>
                    <a:pt x="0" y="368"/>
                  </a:moveTo>
                  <a:lnTo>
                    <a:pt x="0" y="384"/>
                  </a:lnTo>
                  <a:lnTo>
                    <a:pt x="0" y="384"/>
                  </a:lnTo>
                  <a:lnTo>
                    <a:pt x="0" y="384"/>
                  </a:lnTo>
                  <a:lnTo>
                    <a:pt x="0" y="384"/>
                  </a:lnTo>
                  <a:lnTo>
                    <a:pt x="0" y="384"/>
                  </a:lnTo>
                  <a:lnTo>
                    <a:pt x="0" y="368"/>
                  </a:lnTo>
                  <a:lnTo>
                    <a:pt x="0" y="368"/>
                  </a:lnTo>
                  <a:lnTo>
                    <a:pt x="0" y="368"/>
                  </a:lnTo>
                  <a:lnTo>
                    <a:pt x="0" y="368"/>
                  </a:lnTo>
                  <a:lnTo>
                    <a:pt x="0" y="368"/>
                  </a:lnTo>
                  <a:lnTo>
                    <a:pt x="0" y="368"/>
                  </a:lnTo>
                  <a:close/>
                  <a:moveTo>
                    <a:pt x="0" y="399"/>
                  </a:moveTo>
                  <a:lnTo>
                    <a:pt x="0" y="415"/>
                  </a:lnTo>
                  <a:lnTo>
                    <a:pt x="0" y="415"/>
                  </a:lnTo>
                  <a:lnTo>
                    <a:pt x="0" y="415"/>
                  </a:lnTo>
                  <a:lnTo>
                    <a:pt x="0" y="415"/>
                  </a:lnTo>
                  <a:lnTo>
                    <a:pt x="0" y="415"/>
                  </a:lnTo>
                  <a:lnTo>
                    <a:pt x="0" y="399"/>
                  </a:lnTo>
                  <a:lnTo>
                    <a:pt x="0" y="399"/>
                  </a:lnTo>
                  <a:lnTo>
                    <a:pt x="0" y="399"/>
                  </a:lnTo>
                  <a:lnTo>
                    <a:pt x="0" y="399"/>
                  </a:lnTo>
                  <a:lnTo>
                    <a:pt x="0" y="399"/>
                  </a:lnTo>
                  <a:lnTo>
                    <a:pt x="0" y="399"/>
                  </a:lnTo>
                  <a:close/>
                  <a:moveTo>
                    <a:pt x="0" y="430"/>
                  </a:moveTo>
                  <a:lnTo>
                    <a:pt x="0" y="446"/>
                  </a:lnTo>
                  <a:lnTo>
                    <a:pt x="0" y="446"/>
                  </a:lnTo>
                  <a:lnTo>
                    <a:pt x="0" y="446"/>
                  </a:lnTo>
                  <a:lnTo>
                    <a:pt x="0" y="446"/>
                  </a:lnTo>
                  <a:lnTo>
                    <a:pt x="0" y="446"/>
                  </a:lnTo>
                  <a:lnTo>
                    <a:pt x="0" y="430"/>
                  </a:lnTo>
                  <a:lnTo>
                    <a:pt x="0" y="430"/>
                  </a:lnTo>
                  <a:lnTo>
                    <a:pt x="0" y="430"/>
                  </a:lnTo>
                  <a:lnTo>
                    <a:pt x="0" y="430"/>
                  </a:lnTo>
                  <a:lnTo>
                    <a:pt x="0" y="430"/>
                  </a:lnTo>
                  <a:lnTo>
                    <a:pt x="0" y="43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42" name="Freeform 32"/>
            <p:cNvSpPr>
              <a:spLocks noEditPoints="1"/>
            </p:cNvSpPr>
            <p:nvPr/>
          </p:nvSpPr>
          <p:spPr bwMode="auto">
            <a:xfrm>
              <a:off x="3751" y="2912"/>
              <a:ext cx="44" cy="961"/>
            </a:xfrm>
            <a:custGeom>
              <a:avLst/>
              <a:gdLst>
                <a:gd name="T0" fmla="*/ 15 w 44"/>
                <a:gd name="T1" fmla="*/ 961 h 961"/>
                <a:gd name="T2" fmla="*/ 20 w 44"/>
                <a:gd name="T3" fmla="*/ 6 h 961"/>
                <a:gd name="T4" fmla="*/ 20 w 44"/>
                <a:gd name="T5" fmla="*/ 6 h 961"/>
                <a:gd name="T6" fmla="*/ 25 w 44"/>
                <a:gd name="T7" fmla="*/ 6 h 961"/>
                <a:gd name="T8" fmla="*/ 25 w 44"/>
                <a:gd name="T9" fmla="*/ 6 h 961"/>
                <a:gd name="T10" fmla="*/ 25 w 44"/>
                <a:gd name="T11" fmla="*/ 6 h 961"/>
                <a:gd name="T12" fmla="*/ 20 w 44"/>
                <a:gd name="T13" fmla="*/ 961 h 961"/>
                <a:gd name="T14" fmla="*/ 20 w 44"/>
                <a:gd name="T15" fmla="*/ 961 h 961"/>
                <a:gd name="T16" fmla="*/ 20 w 44"/>
                <a:gd name="T17" fmla="*/ 961 h 961"/>
                <a:gd name="T18" fmla="*/ 15 w 44"/>
                <a:gd name="T19" fmla="*/ 961 h 961"/>
                <a:gd name="T20" fmla="*/ 15 w 44"/>
                <a:gd name="T21" fmla="*/ 961 h 961"/>
                <a:gd name="T22" fmla="*/ 15 w 44"/>
                <a:gd name="T23" fmla="*/ 961 h 961"/>
                <a:gd name="T24" fmla="*/ 0 w 44"/>
                <a:gd name="T25" fmla="*/ 58 h 961"/>
                <a:gd name="T26" fmla="*/ 25 w 44"/>
                <a:gd name="T27" fmla="*/ 0 h 961"/>
                <a:gd name="T28" fmla="*/ 44 w 44"/>
                <a:gd name="T29" fmla="*/ 58 h 961"/>
                <a:gd name="T30" fmla="*/ 44 w 44"/>
                <a:gd name="T31" fmla="*/ 63 h 961"/>
                <a:gd name="T32" fmla="*/ 44 w 44"/>
                <a:gd name="T33" fmla="*/ 63 h 961"/>
                <a:gd name="T34" fmla="*/ 44 w 44"/>
                <a:gd name="T35" fmla="*/ 63 h 961"/>
                <a:gd name="T36" fmla="*/ 39 w 44"/>
                <a:gd name="T37" fmla="*/ 63 h 961"/>
                <a:gd name="T38" fmla="*/ 20 w 44"/>
                <a:gd name="T39" fmla="*/ 6 h 961"/>
                <a:gd name="T40" fmla="*/ 25 w 44"/>
                <a:gd name="T41" fmla="*/ 6 h 961"/>
                <a:gd name="T42" fmla="*/ 5 w 44"/>
                <a:gd name="T43" fmla="*/ 63 h 961"/>
                <a:gd name="T44" fmla="*/ 5 w 44"/>
                <a:gd name="T45" fmla="*/ 63 h 961"/>
                <a:gd name="T46" fmla="*/ 0 w 44"/>
                <a:gd name="T47" fmla="*/ 63 h 961"/>
                <a:gd name="T48" fmla="*/ 0 w 44"/>
                <a:gd name="T49" fmla="*/ 63 h 961"/>
                <a:gd name="T50" fmla="*/ 0 w 44"/>
                <a:gd name="T51" fmla="*/ 58 h 961"/>
                <a:gd name="T52" fmla="*/ 0 w 44"/>
                <a:gd name="T53" fmla="*/ 58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961">
                  <a:moveTo>
                    <a:pt x="15" y="961"/>
                  </a:moveTo>
                  <a:lnTo>
                    <a:pt x="20" y="6"/>
                  </a:lnTo>
                  <a:lnTo>
                    <a:pt x="20" y="6"/>
                  </a:lnTo>
                  <a:lnTo>
                    <a:pt x="25" y="6"/>
                  </a:lnTo>
                  <a:lnTo>
                    <a:pt x="25" y="6"/>
                  </a:lnTo>
                  <a:lnTo>
                    <a:pt x="25" y="6"/>
                  </a:lnTo>
                  <a:lnTo>
                    <a:pt x="20" y="961"/>
                  </a:lnTo>
                  <a:lnTo>
                    <a:pt x="20" y="961"/>
                  </a:lnTo>
                  <a:lnTo>
                    <a:pt x="20" y="961"/>
                  </a:lnTo>
                  <a:lnTo>
                    <a:pt x="15" y="961"/>
                  </a:lnTo>
                  <a:lnTo>
                    <a:pt x="15" y="961"/>
                  </a:lnTo>
                  <a:lnTo>
                    <a:pt x="15" y="961"/>
                  </a:lnTo>
                  <a:close/>
                  <a:moveTo>
                    <a:pt x="0" y="58"/>
                  </a:moveTo>
                  <a:lnTo>
                    <a:pt x="25" y="0"/>
                  </a:lnTo>
                  <a:lnTo>
                    <a:pt x="44" y="58"/>
                  </a:lnTo>
                  <a:lnTo>
                    <a:pt x="44" y="63"/>
                  </a:lnTo>
                  <a:lnTo>
                    <a:pt x="44" y="63"/>
                  </a:lnTo>
                  <a:lnTo>
                    <a:pt x="44" y="63"/>
                  </a:lnTo>
                  <a:lnTo>
                    <a:pt x="39" y="63"/>
                  </a:lnTo>
                  <a:lnTo>
                    <a:pt x="20" y="6"/>
                  </a:lnTo>
                  <a:lnTo>
                    <a:pt x="25" y="6"/>
                  </a:lnTo>
                  <a:lnTo>
                    <a:pt x="5" y="63"/>
                  </a:lnTo>
                  <a:lnTo>
                    <a:pt x="5" y="63"/>
                  </a:lnTo>
                  <a:lnTo>
                    <a:pt x="0" y="63"/>
                  </a:lnTo>
                  <a:lnTo>
                    <a:pt x="0" y="63"/>
                  </a:lnTo>
                  <a:lnTo>
                    <a:pt x="0" y="58"/>
                  </a:lnTo>
                  <a:lnTo>
                    <a:pt x="0" y="5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43" name="Freeform 33"/>
            <p:cNvSpPr>
              <a:spLocks noEditPoints="1"/>
            </p:cNvSpPr>
            <p:nvPr/>
          </p:nvSpPr>
          <p:spPr bwMode="auto">
            <a:xfrm>
              <a:off x="3766" y="3847"/>
              <a:ext cx="1115" cy="46"/>
            </a:xfrm>
            <a:custGeom>
              <a:avLst/>
              <a:gdLst>
                <a:gd name="T0" fmla="*/ 5 w 1115"/>
                <a:gd name="T1" fmla="*/ 20 h 46"/>
                <a:gd name="T2" fmla="*/ 1110 w 1115"/>
                <a:gd name="T3" fmla="*/ 20 h 46"/>
                <a:gd name="T4" fmla="*/ 1110 w 1115"/>
                <a:gd name="T5" fmla="*/ 20 h 46"/>
                <a:gd name="T6" fmla="*/ 1110 w 1115"/>
                <a:gd name="T7" fmla="*/ 26 h 46"/>
                <a:gd name="T8" fmla="*/ 1110 w 1115"/>
                <a:gd name="T9" fmla="*/ 26 h 46"/>
                <a:gd name="T10" fmla="*/ 1110 w 1115"/>
                <a:gd name="T11" fmla="*/ 26 h 46"/>
                <a:gd name="T12" fmla="*/ 5 w 1115"/>
                <a:gd name="T13" fmla="*/ 26 h 46"/>
                <a:gd name="T14" fmla="*/ 0 w 1115"/>
                <a:gd name="T15" fmla="*/ 26 h 46"/>
                <a:gd name="T16" fmla="*/ 0 w 1115"/>
                <a:gd name="T17" fmla="*/ 26 h 46"/>
                <a:gd name="T18" fmla="*/ 0 w 1115"/>
                <a:gd name="T19" fmla="*/ 20 h 46"/>
                <a:gd name="T20" fmla="*/ 5 w 1115"/>
                <a:gd name="T21" fmla="*/ 20 h 46"/>
                <a:gd name="T22" fmla="*/ 5 w 1115"/>
                <a:gd name="T23" fmla="*/ 20 h 46"/>
                <a:gd name="T24" fmla="*/ 1056 w 1115"/>
                <a:gd name="T25" fmla="*/ 0 h 46"/>
                <a:gd name="T26" fmla="*/ 1115 w 1115"/>
                <a:gd name="T27" fmla="*/ 26 h 46"/>
                <a:gd name="T28" fmla="*/ 1056 w 1115"/>
                <a:gd name="T29" fmla="*/ 46 h 46"/>
                <a:gd name="T30" fmla="*/ 1056 w 1115"/>
                <a:gd name="T31" fmla="*/ 46 h 46"/>
                <a:gd name="T32" fmla="*/ 1056 w 1115"/>
                <a:gd name="T33" fmla="*/ 46 h 46"/>
                <a:gd name="T34" fmla="*/ 1056 w 1115"/>
                <a:gd name="T35" fmla="*/ 46 h 46"/>
                <a:gd name="T36" fmla="*/ 1056 w 1115"/>
                <a:gd name="T37" fmla="*/ 41 h 46"/>
                <a:gd name="T38" fmla="*/ 1110 w 1115"/>
                <a:gd name="T39" fmla="*/ 20 h 46"/>
                <a:gd name="T40" fmla="*/ 1110 w 1115"/>
                <a:gd name="T41" fmla="*/ 26 h 46"/>
                <a:gd name="T42" fmla="*/ 1056 w 1115"/>
                <a:gd name="T43" fmla="*/ 5 h 46"/>
                <a:gd name="T44" fmla="*/ 1056 w 1115"/>
                <a:gd name="T45" fmla="*/ 5 h 46"/>
                <a:gd name="T46" fmla="*/ 1056 w 1115"/>
                <a:gd name="T47" fmla="*/ 5 h 46"/>
                <a:gd name="T48" fmla="*/ 1056 w 1115"/>
                <a:gd name="T49" fmla="*/ 0 h 46"/>
                <a:gd name="T50" fmla="*/ 1056 w 1115"/>
                <a:gd name="T51" fmla="*/ 0 h 46"/>
                <a:gd name="T52" fmla="*/ 1056 w 1115"/>
                <a:gd name="T5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5" h="46">
                  <a:moveTo>
                    <a:pt x="5" y="20"/>
                  </a:moveTo>
                  <a:lnTo>
                    <a:pt x="1110" y="20"/>
                  </a:lnTo>
                  <a:lnTo>
                    <a:pt x="1110" y="20"/>
                  </a:lnTo>
                  <a:lnTo>
                    <a:pt x="1110" y="26"/>
                  </a:lnTo>
                  <a:lnTo>
                    <a:pt x="1110" y="26"/>
                  </a:lnTo>
                  <a:lnTo>
                    <a:pt x="1110" y="26"/>
                  </a:lnTo>
                  <a:lnTo>
                    <a:pt x="5" y="26"/>
                  </a:lnTo>
                  <a:lnTo>
                    <a:pt x="0" y="26"/>
                  </a:lnTo>
                  <a:lnTo>
                    <a:pt x="0" y="26"/>
                  </a:lnTo>
                  <a:lnTo>
                    <a:pt x="0" y="20"/>
                  </a:lnTo>
                  <a:lnTo>
                    <a:pt x="5" y="20"/>
                  </a:lnTo>
                  <a:lnTo>
                    <a:pt x="5" y="20"/>
                  </a:lnTo>
                  <a:close/>
                  <a:moveTo>
                    <a:pt x="1056" y="0"/>
                  </a:moveTo>
                  <a:lnTo>
                    <a:pt x="1115" y="26"/>
                  </a:lnTo>
                  <a:lnTo>
                    <a:pt x="1056" y="46"/>
                  </a:lnTo>
                  <a:lnTo>
                    <a:pt x="1056" y="46"/>
                  </a:lnTo>
                  <a:lnTo>
                    <a:pt x="1056" y="46"/>
                  </a:lnTo>
                  <a:lnTo>
                    <a:pt x="1056" y="46"/>
                  </a:lnTo>
                  <a:lnTo>
                    <a:pt x="1056" y="41"/>
                  </a:lnTo>
                  <a:lnTo>
                    <a:pt x="1110" y="20"/>
                  </a:lnTo>
                  <a:lnTo>
                    <a:pt x="1110" y="26"/>
                  </a:lnTo>
                  <a:lnTo>
                    <a:pt x="1056" y="5"/>
                  </a:lnTo>
                  <a:lnTo>
                    <a:pt x="1056" y="5"/>
                  </a:lnTo>
                  <a:lnTo>
                    <a:pt x="1056" y="5"/>
                  </a:lnTo>
                  <a:lnTo>
                    <a:pt x="1056" y="0"/>
                  </a:lnTo>
                  <a:lnTo>
                    <a:pt x="1056" y="0"/>
                  </a:lnTo>
                  <a:lnTo>
                    <a:pt x="105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44" name="Freeform 34"/>
            <p:cNvSpPr>
              <a:spLocks noEditPoints="1"/>
            </p:cNvSpPr>
            <p:nvPr/>
          </p:nvSpPr>
          <p:spPr bwMode="auto">
            <a:xfrm>
              <a:off x="4778" y="2902"/>
              <a:ext cx="5" cy="971"/>
            </a:xfrm>
            <a:custGeom>
              <a:avLst/>
              <a:gdLst>
                <a:gd name="T0" fmla="*/ 0 w 5"/>
                <a:gd name="T1" fmla="*/ 0 h 971"/>
                <a:gd name="T2" fmla="*/ 5 w 5"/>
                <a:gd name="T3" fmla="*/ 47 h 971"/>
                <a:gd name="T4" fmla="*/ 5 w 5"/>
                <a:gd name="T5" fmla="*/ 31 h 971"/>
                <a:gd name="T6" fmla="*/ 5 w 5"/>
                <a:gd name="T7" fmla="*/ 78 h 971"/>
                <a:gd name="T8" fmla="*/ 5 w 5"/>
                <a:gd name="T9" fmla="*/ 62 h 971"/>
                <a:gd name="T10" fmla="*/ 0 w 5"/>
                <a:gd name="T11" fmla="*/ 109 h 971"/>
                <a:gd name="T12" fmla="*/ 5 w 5"/>
                <a:gd name="T13" fmla="*/ 125 h 971"/>
                <a:gd name="T14" fmla="*/ 0 w 5"/>
                <a:gd name="T15" fmla="*/ 125 h 971"/>
                <a:gd name="T16" fmla="*/ 5 w 5"/>
                <a:gd name="T17" fmla="*/ 171 h 971"/>
                <a:gd name="T18" fmla="*/ 5 w 5"/>
                <a:gd name="T19" fmla="*/ 156 h 971"/>
                <a:gd name="T20" fmla="*/ 0 w 5"/>
                <a:gd name="T21" fmla="*/ 202 h 971"/>
                <a:gd name="T22" fmla="*/ 5 w 5"/>
                <a:gd name="T23" fmla="*/ 187 h 971"/>
                <a:gd name="T24" fmla="*/ 0 w 5"/>
                <a:gd name="T25" fmla="*/ 218 h 971"/>
                <a:gd name="T26" fmla="*/ 5 w 5"/>
                <a:gd name="T27" fmla="*/ 260 h 971"/>
                <a:gd name="T28" fmla="*/ 5 w 5"/>
                <a:gd name="T29" fmla="*/ 244 h 971"/>
                <a:gd name="T30" fmla="*/ 5 w 5"/>
                <a:gd name="T31" fmla="*/ 296 h 971"/>
                <a:gd name="T32" fmla="*/ 5 w 5"/>
                <a:gd name="T33" fmla="*/ 280 h 971"/>
                <a:gd name="T34" fmla="*/ 0 w 5"/>
                <a:gd name="T35" fmla="*/ 322 h 971"/>
                <a:gd name="T36" fmla="*/ 5 w 5"/>
                <a:gd name="T37" fmla="*/ 337 h 971"/>
                <a:gd name="T38" fmla="*/ 0 w 5"/>
                <a:gd name="T39" fmla="*/ 337 h 971"/>
                <a:gd name="T40" fmla="*/ 5 w 5"/>
                <a:gd name="T41" fmla="*/ 384 h 971"/>
                <a:gd name="T42" fmla="*/ 5 w 5"/>
                <a:gd name="T43" fmla="*/ 369 h 971"/>
                <a:gd name="T44" fmla="*/ 0 w 5"/>
                <a:gd name="T45" fmla="*/ 415 h 971"/>
                <a:gd name="T46" fmla="*/ 5 w 5"/>
                <a:gd name="T47" fmla="*/ 400 h 971"/>
                <a:gd name="T48" fmla="*/ 0 w 5"/>
                <a:gd name="T49" fmla="*/ 431 h 971"/>
                <a:gd name="T50" fmla="*/ 5 w 5"/>
                <a:gd name="T51" fmla="*/ 478 h 971"/>
                <a:gd name="T52" fmla="*/ 5 w 5"/>
                <a:gd name="T53" fmla="*/ 462 h 971"/>
                <a:gd name="T54" fmla="*/ 5 w 5"/>
                <a:gd name="T55" fmla="*/ 509 h 971"/>
                <a:gd name="T56" fmla="*/ 5 w 5"/>
                <a:gd name="T57" fmla="*/ 493 h 971"/>
                <a:gd name="T58" fmla="*/ 0 w 5"/>
                <a:gd name="T59" fmla="*/ 535 h 971"/>
                <a:gd name="T60" fmla="*/ 5 w 5"/>
                <a:gd name="T61" fmla="*/ 555 h 971"/>
                <a:gd name="T62" fmla="*/ 0 w 5"/>
                <a:gd name="T63" fmla="*/ 555 h 971"/>
                <a:gd name="T64" fmla="*/ 5 w 5"/>
                <a:gd name="T65" fmla="*/ 602 h 971"/>
                <a:gd name="T66" fmla="*/ 5 w 5"/>
                <a:gd name="T67" fmla="*/ 581 h 971"/>
                <a:gd name="T68" fmla="*/ 0 w 5"/>
                <a:gd name="T69" fmla="*/ 628 h 971"/>
                <a:gd name="T70" fmla="*/ 5 w 5"/>
                <a:gd name="T71" fmla="*/ 618 h 971"/>
                <a:gd name="T72" fmla="*/ 0 w 5"/>
                <a:gd name="T73" fmla="*/ 649 h 971"/>
                <a:gd name="T74" fmla="*/ 5 w 5"/>
                <a:gd name="T75" fmla="*/ 690 h 971"/>
                <a:gd name="T76" fmla="*/ 5 w 5"/>
                <a:gd name="T77" fmla="*/ 675 h 971"/>
                <a:gd name="T78" fmla="*/ 5 w 5"/>
                <a:gd name="T79" fmla="*/ 721 h 971"/>
                <a:gd name="T80" fmla="*/ 5 w 5"/>
                <a:gd name="T81" fmla="*/ 706 h 971"/>
                <a:gd name="T82" fmla="*/ 0 w 5"/>
                <a:gd name="T83" fmla="*/ 753 h 971"/>
                <a:gd name="T84" fmla="*/ 5 w 5"/>
                <a:gd name="T85" fmla="*/ 768 h 971"/>
                <a:gd name="T86" fmla="*/ 0 w 5"/>
                <a:gd name="T87" fmla="*/ 768 h 971"/>
                <a:gd name="T88" fmla="*/ 5 w 5"/>
                <a:gd name="T89" fmla="*/ 815 h 971"/>
                <a:gd name="T90" fmla="*/ 5 w 5"/>
                <a:gd name="T91" fmla="*/ 799 h 971"/>
                <a:gd name="T92" fmla="*/ 0 w 5"/>
                <a:gd name="T93" fmla="*/ 846 h 971"/>
                <a:gd name="T94" fmla="*/ 5 w 5"/>
                <a:gd name="T95" fmla="*/ 830 h 971"/>
                <a:gd name="T96" fmla="*/ 0 w 5"/>
                <a:gd name="T97" fmla="*/ 862 h 971"/>
                <a:gd name="T98" fmla="*/ 5 w 5"/>
                <a:gd name="T99" fmla="*/ 903 h 971"/>
                <a:gd name="T100" fmla="*/ 5 w 5"/>
                <a:gd name="T101" fmla="*/ 887 h 971"/>
                <a:gd name="T102" fmla="*/ 5 w 5"/>
                <a:gd name="T103" fmla="*/ 939 h 971"/>
                <a:gd name="T104" fmla="*/ 5 w 5"/>
                <a:gd name="T105" fmla="*/ 924 h 971"/>
                <a:gd name="T106" fmla="*/ 0 w 5"/>
                <a:gd name="T107" fmla="*/ 965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971">
                  <a:moveTo>
                    <a:pt x="5" y="0"/>
                  </a:moveTo>
                  <a:lnTo>
                    <a:pt x="5" y="16"/>
                  </a:lnTo>
                  <a:lnTo>
                    <a:pt x="5" y="16"/>
                  </a:lnTo>
                  <a:lnTo>
                    <a:pt x="5" y="16"/>
                  </a:lnTo>
                  <a:lnTo>
                    <a:pt x="0" y="16"/>
                  </a:lnTo>
                  <a:lnTo>
                    <a:pt x="0" y="16"/>
                  </a:lnTo>
                  <a:lnTo>
                    <a:pt x="0" y="0"/>
                  </a:lnTo>
                  <a:lnTo>
                    <a:pt x="0" y="0"/>
                  </a:lnTo>
                  <a:lnTo>
                    <a:pt x="5" y="0"/>
                  </a:lnTo>
                  <a:lnTo>
                    <a:pt x="5" y="0"/>
                  </a:lnTo>
                  <a:lnTo>
                    <a:pt x="5" y="0"/>
                  </a:lnTo>
                  <a:lnTo>
                    <a:pt x="5" y="0"/>
                  </a:lnTo>
                  <a:close/>
                  <a:moveTo>
                    <a:pt x="5" y="31"/>
                  </a:moveTo>
                  <a:lnTo>
                    <a:pt x="5" y="47"/>
                  </a:lnTo>
                  <a:lnTo>
                    <a:pt x="5" y="47"/>
                  </a:lnTo>
                  <a:lnTo>
                    <a:pt x="5" y="47"/>
                  </a:lnTo>
                  <a:lnTo>
                    <a:pt x="0" y="47"/>
                  </a:lnTo>
                  <a:lnTo>
                    <a:pt x="0" y="47"/>
                  </a:lnTo>
                  <a:lnTo>
                    <a:pt x="0" y="31"/>
                  </a:lnTo>
                  <a:lnTo>
                    <a:pt x="0" y="31"/>
                  </a:lnTo>
                  <a:lnTo>
                    <a:pt x="5" y="31"/>
                  </a:lnTo>
                  <a:lnTo>
                    <a:pt x="5" y="31"/>
                  </a:lnTo>
                  <a:lnTo>
                    <a:pt x="5" y="31"/>
                  </a:lnTo>
                  <a:lnTo>
                    <a:pt x="5" y="31"/>
                  </a:lnTo>
                  <a:close/>
                  <a:moveTo>
                    <a:pt x="5" y="62"/>
                  </a:moveTo>
                  <a:lnTo>
                    <a:pt x="5" y="78"/>
                  </a:lnTo>
                  <a:lnTo>
                    <a:pt x="5" y="78"/>
                  </a:lnTo>
                  <a:lnTo>
                    <a:pt x="5" y="78"/>
                  </a:lnTo>
                  <a:lnTo>
                    <a:pt x="0" y="78"/>
                  </a:lnTo>
                  <a:lnTo>
                    <a:pt x="0" y="78"/>
                  </a:lnTo>
                  <a:lnTo>
                    <a:pt x="0" y="62"/>
                  </a:lnTo>
                  <a:lnTo>
                    <a:pt x="0" y="62"/>
                  </a:lnTo>
                  <a:lnTo>
                    <a:pt x="5" y="62"/>
                  </a:lnTo>
                  <a:lnTo>
                    <a:pt x="5" y="62"/>
                  </a:lnTo>
                  <a:lnTo>
                    <a:pt x="5" y="62"/>
                  </a:lnTo>
                  <a:lnTo>
                    <a:pt x="5" y="62"/>
                  </a:lnTo>
                  <a:close/>
                  <a:moveTo>
                    <a:pt x="5" y="93"/>
                  </a:moveTo>
                  <a:lnTo>
                    <a:pt x="5" y="109"/>
                  </a:lnTo>
                  <a:lnTo>
                    <a:pt x="5" y="109"/>
                  </a:lnTo>
                  <a:lnTo>
                    <a:pt x="5" y="109"/>
                  </a:lnTo>
                  <a:lnTo>
                    <a:pt x="0" y="109"/>
                  </a:lnTo>
                  <a:lnTo>
                    <a:pt x="0" y="109"/>
                  </a:lnTo>
                  <a:lnTo>
                    <a:pt x="0" y="93"/>
                  </a:lnTo>
                  <a:lnTo>
                    <a:pt x="0" y="93"/>
                  </a:lnTo>
                  <a:lnTo>
                    <a:pt x="5" y="93"/>
                  </a:lnTo>
                  <a:lnTo>
                    <a:pt x="5" y="93"/>
                  </a:lnTo>
                  <a:lnTo>
                    <a:pt x="5" y="93"/>
                  </a:lnTo>
                  <a:lnTo>
                    <a:pt x="5" y="93"/>
                  </a:lnTo>
                  <a:close/>
                  <a:moveTo>
                    <a:pt x="5" y="125"/>
                  </a:moveTo>
                  <a:lnTo>
                    <a:pt x="5" y="140"/>
                  </a:lnTo>
                  <a:lnTo>
                    <a:pt x="5" y="140"/>
                  </a:lnTo>
                  <a:lnTo>
                    <a:pt x="5" y="140"/>
                  </a:lnTo>
                  <a:lnTo>
                    <a:pt x="0" y="140"/>
                  </a:lnTo>
                  <a:lnTo>
                    <a:pt x="0" y="140"/>
                  </a:lnTo>
                  <a:lnTo>
                    <a:pt x="0" y="125"/>
                  </a:lnTo>
                  <a:lnTo>
                    <a:pt x="0" y="125"/>
                  </a:lnTo>
                  <a:lnTo>
                    <a:pt x="5" y="125"/>
                  </a:lnTo>
                  <a:lnTo>
                    <a:pt x="5" y="125"/>
                  </a:lnTo>
                  <a:lnTo>
                    <a:pt x="5" y="125"/>
                  </a:lnTo>
                  <a:lnTo>
                    <a:pt x="5" y="125"/>
                  </a:lnTo>
                  <a:close/>
                  <a:moveTo>
                    <a:pt x="5" y="156"/>
                  </a:moveTo>
                  <a:lnTo>
                    <a:pt x="5" y="166"/>
                  </a:lnTo>
                  <a:lnTo>
                    <a:pt x="5" y="171"/>
                  </a:lnTo>
                  <a:lnTo>
                    <a:pt x="5" y="171"/>
                  </a:lnTo>
                  <a:lnTo>
                    <a:pt x="0" y="171"/>
                  </a:lnTo>
                  <a:lnTo>
                    <a:pt x="0" y="166"/>
                  </a:lnTo>
                  <a:lnTo>
                    <a:pt x="0" y="156"/>
                  </a:lnTo>
                  <a:lnTo>
                    <a:pt x="0" y="156"/>
                  </a:lnTo>
                  <a:lnTo>
                    <a:pt x="5" y="156"/>
                  </a:lnTo>
                  <a:lnTo>
                    <a:pt x="5" y="156"/>
                  </a:lnTo>
                  <a:lnTo>
                    <a:pt x="5" y="156"/>
                  </a:lnTo>
                  <a:lnTo>
                    <a:pt x="5" y="156"/>
                  </a:lnTo>
                  <a:close/>
                  <a:moveTo>
                    <a:pt x="5" y="187"/>
                  </a:moveTo>
                  <a:lnTo>
                    <a:pt x="5" y="197"/>
                  </a:lnTo>
                  <a:lnTo>
                    <a:pt x="5" y="202"/>
                  </a:lnTo>
                  <a:lnTo>
                    <a:pt x="5" y="202"/>
                  </a:lnTo>
                  <a:lnTo>
                    <a:pt x="0" y="202"/>
                  </a:lnTo>
                  <a:lnTo>
                    <a:pt x="0" y="197"/>
                  </a:lnTo>
                  <a:lnTo>
                    <a:pt x="0" y="187"/>
                  </a:lnTo>
                  <a:lnTo>
                    <a:pt x="0" y="187"/>
                  </a:lnTo>
                  <a:lnTo>
                    <a:pt x="5" y="182"/>
                  </a:lnTo>
                  <a:lnTo>
                    <a:pt x="5" y="187"/>
                  </a:lnTo>
                  <a:lnTo>
                    <a:pt x="5" y="187"/>
                  </a:lnTo>
                  <a:lnTo>
                    <a:pt x="5" y="187"/>
                  </a:lnTo>
                  <a:close/>
                  <a:moveTo>
                    <a:pt x="5" y="218"/>
                  </a:moveTo>
                  <a:lnTo>
                    <a:pt x="5" y="228"/>
                  </a:lnTo>
                  <a:lnTo>
                    <a:pt x="5" y="234"/>
                  </a:lnTo>
                  <a:lnTo>
                    <a:pt x="5" y="234"/>
                  </a:lnTo>
                  <a:lnTo>
                    <a:pt x="0" y="234"/>
                  </a:lnTo>
                  <a:lnTo>
                    <a:pt x="0" y="228"/>
                  </a:lnTo>
                  <a:lnTo>
                    <a:pt x="0" y="218"/>
                  </a:lnTo>
                  <a:lnTo>
                    <a:pt x="0" y="213"/>
                  </a:lnTo>
                  <a:lnTo>
                    <a:pt x="5" y="213"/>
                  </a:lnTo>
                  <a:lnTo>
                    <a:pt x="5" y="213"/>
                  </a:lnTo>
                  <a:lnTo>
                    <a:pt x="5" y="218"/>
                  </a:lnTo>
                  <a:lnTo>
                    <a:pt x="5" y="218"/>
                  </a:lnTo>
                  <a:close/>
                  <a:moveTo>
                    <a:pt x="5" y="249"/>
                  </a:moveTo>
                  <a:lnTo>
                    <a:pt x="5" y="260"/>
                  </a:lnTo>
                  <a:lnTo>
                    <a:pt x="5" y="265"/>
                  </a:lnTo>
                  <a:lnTo>
                    <a:pt x="5" y="265"/>
                  </a:lnTo>
                  <a:lnTo>
                    <a:pt x="0" y="265"/>
                  </a:lnTo>
                  <a:lnTo>
                    <a:pt x="0" y="260"/>
                  </a:lnTo>
                  <a:lnTo>
                    <a:pt x="0" y="249"/>
                  </a:lnTo>
                  <a:lnTo>
                    <a:pt x="0" y="244"/>
                  </a:lnTo>
                  <a:lnTo>
                    <a:pt x="5" y="244"/>
                  </a:lnTo>
                  <a:lnTo>
                    <a:pt x="5" y="244"/>
                  </a:lnTo>
                  <a:lnTo>
                    <a:pt x="5" y="249"/>
                  </a:lnTo>
                  <a:lnTo>
                    <a:pt x="5" y="249"/>
                  </a:lnTo>
                  <a:close/>
                  <a:moveTo>
                    <a:pt x="5" y="280"/>
                  </a:moveTo>
                  <a:lnTo>
                    <a:pt x="5" y="291"/>
                  </a:lnTo>
                  <a:lnTo>
                    <a:pt x="5" y="291"/>
                  </a:lnTo>
                  <a:lnTo>
                    <a:pt x="5" y="296"/>
                  </a:lnTo>
                  <a:lnTo>
                    <a:pt x="0" y="291"/>
                  </a:lnTo>
                  <a:lnTo>
                    <a:pt x="0" y="291"/>
                  </a:lnTo>
                  <a:lnTo>
                    <a:pt x="0" y="280"/>
                  </a:lnTo>
                  <a:lnTo>
                    <a:pt x="0" y="275"/>
                  </a:lnTo>
                  <a:lnTo>
                    <a:pt x="5" y="275"/>
                  </a:lnTo>
                  <a:lnTo>
                    <a:pt x="5" y="275"/>
                  </a:lnTo>
                  <a:lnTo>
                    <a:pt x="5" y="280"/>
                  </a:lnTo>
                  <a:lnTo>
                    <a:pt x="5" y="280"/>
                  </a:lnTo>
                  <a:close/>
                  <a:moveTo>
                    <a:pt x="5" y="311"/>
                  </a:moveTo>
                  <a:lnTo>
                    <a:pt x="5" y="322"/>
                  </a:lnTo>
                  <a:lnTo>
                    <a:pt x="5" y="322"/>
                  </a:lnTo>
                  <a:lnTo>
                    <a:pt x="5" y="322"/>
                  </a:lnTo>
                  <a:lnTo>
                    <a:pt x="0" y="322"/>
                  </a:lnTo>
                  <a:lnTo>
                    <a:pt x="0" y="322"/>
                  </a:lnTo>
                  <a:lnTo>
                    <a:pt x="0" y="311"/>
                  </a:lnTo>
                  <a:lnTo>
                    <a:pt x="0" y="306"/>
                  </a:lnTo>
                  <a:lnTo>
                    <a:pt x="5" y="306"/>
                  </a:lnTo>
                  <a:lnTo>
                    <a:pt x="5" y="306"/>
                  </a:lnTo>
                  <a:lnTo>
                    <a:pt x="5" y="311"/>
                  </a:lnTo>
                  <a:lnTo>
                    <a:pt x="5" y="311"/>
                  </a:lnTo>
                  <a:close/>
                  <a:moveTo>
                    <a:pt x="5" y="337"/>
                  </a:moveTo>
                  <a:lnTo>
                    <a:pt x="5" y="353"/>
                  </a:lnTo>
                  <a:lnTo>
                    <a:pt x="5" y="353"/>
                  </a:lnTo>
                  <a:lnTo>
                    <a:pt x="5" y="353"/>
                  </a:lnTo>
                  <a:lnTo>
                    <a:pt x="0" y="353"/>
                  </a:lnTo>
                  <a:lnTo>
                    <a:pt x="0" y="353"/>
                  </a:lnTo>
                  <a:lnTo>
                    <a:pt x="0" y="337"/>
                  </a:lnTo>
                  <a:lnTo>
                    <a:pt x="0" y="337"/>
                  </a:lnTo>
                  <a:lnTo>
                    <a:pt x="5" y="337"/>
                  </a:lnTo>
                  <a:lnTo>
                    <a:pt x="5" y="337"/>
                  </a:lnTo>
                  <a:lnTo>
                    <a:pt x="5" y="337"/>
                  </a:lnTo>
                  <a:lnTo>
                    <a:pt x="5" y="337"/>
                  </a:lnTo>
                  <a:close/>
                  <a:moveTo>
                    <a:pt x="5" y="369"/>
                  </a:moveTo>
                  <a:lnTo>
                    <a:pt x="5" y="384"/>
                  </a:lnTo>
                  <a:lnTo>
                    <a:pt x="5" y="384"/>
                  </a:lnTo>
                  <a:lnTo>
                    <a:pt x="5" y="384"/>
                  </a:lnTo>
                  <a:lnTo>
                    <a:pt x="0" y="384"/>
                  </a:lnTo>
                  <a:lnTo>
                    <a:pt x="0" y="384"/>
                  </a:lnTo>
                  <a:lnTo>
                    <a:pt x="0" y="369"/>
                  </a:lnTo>
                  <a:lnTo>
                    <a:pt x="0" y="369"/>
                  </a:lnTo>
                  <a:lnTo>
                    <a:pt x="5" y="369"/>
                  </a:lnTo>
                  <a:lnTo>
                    <a:pt x="5" y="369"/>
                  </a:lnTo>
                  <a:lnTo>
                    <a:pt x="5" y="369"/>
                  </a:lnTo>
                  <a:lnTo>
                    <a:pt x="5" y="369"/>
                  </a:lnTo>
                  <a:close/>
                  <a:moveTo>
                    <a:pt x="5" y="400"/>
                  </a:moveTo>
                  <a:lnTo>
                    <a:pt x="5" y="415"/>
                  </a:lnTo>
                  <a:lnTo>
                    <a:pt x="5" y="415"/>
                  </a:lnTo>
                  <a:lnTo>
                    <a:pt x="5" y="415"/>
                  </a:lnTo>
                  <a:lnTo>
                    <a:pt x="0" y="415"/>
                  </a:lnTo>
                  <a:lnTo>
                    <a:pt x="0" y="415"/>
                  </a:lnTo>
                  <a:lnTo>
                    <a:pt x="0" y="400"/>
                  </a:lnTo>
                  <a:lnTo>
                    <a:pt x="0" y="400"/>
                  </a:lnTo>
                  <a:lnTo>
                    <a:pt x="5" y="400"/>
                  </a:lnTo>
                  <a:lnTo>
                    <a:pt x="5" y="400"/>
                  </a:lnTo>
                  <a:lnTo>
                    <a:pt x="5" y="400"/>
                  </a:lnTo>
                  <a:lnTo>
                    <a:pt x="5" y="400"/>
                  </a:lnTo>
                  <a:close/>
                  <a:moveTo>
                    <a:pt x="5" y="431"/>
                  </a:moveTo>
                  <a:lnTo>
                    <a:pt x="5" y="446"/>
                  </a:lnTo>
                  <a:lnTo>
                    <a:pt x="5" y="446"/>
                  </a:lnTo>
                  <a:lnTo>
                    <a:pt x="5" y="446"/>
                  </a:lnTo>
                  <a:lnTo>
                    <a:pt x="0" y="446"/>
                  </a:lnTo>
                  <a:lnTo>
                    <a:pt x="0" y="446"/>
                  </a:lnTo>
                  <a:lnTo>
                    <a:pt x="0" y="431"/>
                  </a:lnTo>
                  <a:lnTo>
                    <a:pt x="0" y="431"/>
                  </a:lnTo>
                  <a:lnTo>
                    <a:pt x="5" y="431"/>
                  </a:lnTo>
                  <a:lnTo>
                    <a:pt x="5" y="431"/>
                  </a:lnTo>
                  <a:lnTo>
                    <a:pt x="5" y="431"/>
                  </a:lnTo>
                  <a:lnTo>
                    <a:pt x="5" y="431"/>
                  </a:lnTo>
                  <a:close/>
                  <a:moveTo>
                    <a:pt x="5" y="462"/>
                  </a:moveTo>
                  <a:lnTo>
                    <a:pt x="5" y="478"/>
                  </a:lnTo>
                  <a:lnTo>
                    <a:pt x="5" y="478"/>
                  </a:lnTo>
                  <a:lnTo>
                    <a:pt x="5" y="478"/>
                  </a:lnTo>
                  <a:lnTo>
                    <a:pt x="0" y="478"/>
                  </a:lnTo>
                  <a:lnTo>
                    <a:pt x="0" y="478"/>
                  </a:lnTo>
                  <a:lnTo>
                    <a:pt x="0" y="462"/>
                  </a:lnTo>
                  <a:lnTo>
                    <a:pt x="0" y="462"/>
                  </a:lnTo>
                  <a:lnTo>
                    <a:pt x="5" y="462"/>
                  </a:lnTo>
                  <a:lnTo>
                    <a:pt x="5" y="462"/>
                  </a:lnTo>
                  <a:lnTo>
                    <a:pt x="5" y="462"/>
                  </a:lnTo>
                  <a:lnTo>
                    <a:pt x="5" y="462"/>
                  </a:lnTo>
                  <a:close/>
                  <a:moveTo>
                    <a:pt x="5" y="493"/>
                  </a:moveTo>
                  <a:lnTo>
                    <a:pt x="5" y="509"/>
                  </a:lnTo>
                  <a:lnTo>
                    <a:pt x="5" y="509"/>
                  </a:lnTo>
                  <a:lnTo>
                    <a:pt x="5" y="509"/>
                  </a:lnTo>
                  <a:lnTo>
                    <a:pt x="0" y="509"/>
                  </a:lnTo>
                  <a:lnTo>
                    <a:pt x="0" y="509"/>
                  </a:lnTo>
                  <a:lnTo>
                    <a:pt x="0" y="493"/>
                  </a:lnTo>
                  <a:lnTo>
                    <a:pt x="0" y="493"/>
                  </a:lnTo>
                  <a:lnTo>
                    <a:pt x="5" y="493"/>
                  </a:lnTo>
                  <a:lnTo>
                    <a:pt x="5" y="493"/>
                  </a:lnTo>
                  <a:lnTo>
                    <a:pt x="5" y="493"/>
                  </a:lnTo>
                  <a:lnTo>
                    <a:pt x="5" y="493"/>
                  </a:lnTo>
                  <a:close/>
                  <a:moveTo>
                    <a:pt x="5" y="524"/>
                  </a:moveTo>
                  <a:lnTo>
                    <a:pt x="5" y="535"/>
                  </a:lnTo>
                  <a:lnTo>
                    <a:pt x="5" y="540"/>
                  </a:lnTo>
                  <a:lnTo>
                    <a:pt x="5" y="540"/>
                  </a:lnTo>
                  <a:lnTo>
                    <a:pt x="0" y="540"/>
                  </a:lnTo>
                  <a:lnTo>
                    <a:pt x="0" y="535"/>
                  </a:lnTo>
                  <a:lnTo>
                    <a:pt x="0" y="524"/>
                  </a:lnTo>
                  <a:lnTo>
                    <a:pt x="0" y="524"/>
                  </a:lnTo>
                  <a:lnTo>
                    <a:pt x="5" y="519"/>
                  </a:lnTo>
                  <a:lnTo>
                    <a:pt x="5" y="524"/>
                  </a:lnTo>
                  <a:lnTo>
                    <a:pt x="5" y="524"/>
                  </a:lnTo>
                  <a:lnTo>
                    <a:pt x="5" y="524"/>
                  </a:lnTo>
                  <a:close/>
                  <a:moveTo>
                    <a:pt x="5" y="555"/>
                  </a:moveTo>
                  <a:lnTo>
                    <a:pt x="5" y="566"/>
                  </a:lnTo>
                  <a:lnTo>
                    <a:pt x="5" y="571"/>
                  </a:lnTo>
                  <a:lnTo>
                    <a:pt x="5" y="571"/>
                  </a:lnTo>
                  <a:lnTo>
                    <a:pt x="0" y="571"/>
                  </a:lnTo>
                  <a:lnTo>
                    <a:pt x="0" y="566"/>
                  </a:lnTo>
                  <a:lnTo>
                    <a:pt x="0" y="555"/>
                  </a:lnTo>
                  <a:lnTo>
                    <a:pt x="0" y="555"/>
                  </a:lnTo>
                  <a:lnTo>
                    <a:pt x="5" y="550"/>
                  </a:lnTo>
                  <a:lnTo>
                    <a:pt x="5" y="555"/>
                  </a:lnTo>
                  <a:lnTo>
                    <a:pt x="5" y="555"/>
                  </a:lnTo>
                  <a:lnTo>
                    <a:pt x="5" y="555"/>
                  </a:lnTo>
                  <a:close/>
                  <a:moveTo>
                    <a:pt x="5" y="586"/>
                  </a:moveTo>
                  <a:lnTo>
                    <a:pt x="5" y="597"/>
                  </a:lnTo>
                  <a:lnTo>
                    <a:pt x="5" y="602"/>
                  </a:lnTo>
                  <a:lnTo>
                    <a:pt x="5" y="602"/>
                  </a:lnTo>
                  <a:lnTo>
                    <a:pt x="0" y="602"/>
                  </a:lnTo>
                  <a:lnTo>
                    <a:pt x="0" y="597"/>
                  </a:lnTo>
                  <a:lnTo>
                    <a:pt x="0" y="586"/>
                  </a:lnTo>
                  <a:lnTo>
                    <a:pt x="0" y="581"/>
                  </a:lnTo>
                  <a:lnTo>
                    <a:pt x="5" y="581"/>
                  </a:lnTo>
                  <a:lnTo>
                    <a:pt x="5" y="581"/>
                  </a:lnTo>
                  <a:lnTo>
                    <a:pt x="5" y="586"/>
                  </a:lnTo>
                  <a:lnTo>
                    <a:pt x="5" y="586"/>
                  </a:lnTo>
                  <a:close/>
                  <a:moveTo>
                    <a:pt x="5" y="618"/>
                  </a:moveTo>
                  <a:lnTo>
                    <a:pt x="5" y="628"/>
                  </a:lnTo>
                  <a:lnTo>
                    <a:pt x="5" y="628"/>
                  </a:lnTo>
                  <a:lnTo>
                    <a:pt x="5" y="633"/>
                  </a:lnTo>
                  <a:lnTo>
                    <a:pt x="0" y="628"/>
                  </a:lnTo>
                  <a:lnTo>
                    <a:pt x="0" y="628"/>
                  </a:lnTo>
                  <a:lnTo>
                    <a:pt x="0" y="618"/>
                  </a:lnTo>
                  <a:lnTo>
                    <a:pt x="0" y="612"/>
                  </a:lnTo>
                  <a:lnTo>
                    <a:pt x="5" y="612"/>
                  </a:lnTo>
                  <a:lnTo>
                    <a:pt x="5" y="612"/>
                  </a:lnTo>
                  <a:lnTo>
                    <a:pt x="5" y="618"/>
                  </a:lnTo>
                  <a:lnTo>
                    <a:pt x="5" y="618"/>
                  </a:lnTo>
                  <a:close/>
                  <a:moveTo>
                    <a:pt x="5" y="649"/>
                  </a:moveTo>
                  <a:lnTo>
                    <a:pt x="5" y="659"/>
                  </a:lnTo>
                  <a:lnTo>
                    <a:pt x="5" y="659"/>
                  </a:lnTo>
                  <a:lnTo>
                    <a:pt x="5" y="664"/>
                  </a:lnTo>
                  <a:lnTo>
                    <a:pt x="0" y="659"/>
                  </a:lnTo>
                  <a:lnTo>
                    <a:pt x="0" y="659"/>
                  </a:lnTo>
                  <a:lnTo>
                    <a:pt x="0" y="649"/>
                  </a:lnTo>
                  <a:lnTo>
                    <a:pt x="0" y="644"/>
                  </a:lnTo>
                  <a:lnTo>
                    <a:pt x="5" y="644"/>
                  </a:lnTo>
                  <a:lnTo>
                    <a:pt x="5" y="644"/>
                  </a:lnTo>
                  <a:lnTo>
                    <a:pt x="5" y="649"/>
                  </a:lnTo>
                  <a:lnTo>
                    <a:pt x="5" y="649"/>
                  </a:lnTo>
                  <a:close/>
                  <a:moveTo>
                    <a:pt x="5" y="675"/>
                  </a:moveTo>
                  <a:lnTo>
                    <a:pt x="5" y="690"/>
                  </a:lnTo>
                  <a:lnTo>
                    <a:pt x="5" y="690"/>
                  </a:lnTo>
                  <a:lnTo>
                    <a:pt x="5" y="690"/>
                  </a:lnTo>
                  <a:lnTo>
                    <a:pt x="0" y="690"/>
                  </a:lnTo>
                  <a:lnTo>
                    <a:pt x="0" y="690"/>
                  </a:lnTo>
                  <a:lnTo>
                    <a:pt x="0" y="675"/>
                  </a:lnTo>
                  <a:lnTo>
                    <a:pt x="0" y="675"/>
                  </a:lnTo>
                  <a:lnTo>
                    <a:pt x="5" y="675"/>
                  </a:lnTo>
                  <a:lnTo>
                    <a:pt x="5" y="675"/>
                  </a:lnTo>
                  <a:lnTo>
                    <a:pt x="5" y="675"/>
                  </a:lnTo>
                  <a:lnTo>
                    <a:pt x="5" y="675"/>
                  </a:lnTo>
                  <a:close/>
                  <a:moveTo>
                    <a:pt x="5" y="706"/>
                  </a:moveTo>
                  <a:lnTo>
                    <a:pt x="5" y="721"/>
                  </a:lnTo>
                  <a:lnTo>
                    <a:pt x="5" y="721"/>
                  </a:lnTo>
                  <a:lnTo>
                    <a:pt x="5" y="721"/>
                  </a:lnTo>
                  <a:lnTo>
                    <a:pt x="0" y="721"/>
                  </a:lnTo>
                  <a:lnTo>
                    <a:pt x="0" y="721"/>
                  </a:lnTo>
                  <a:lnTo>
                    <a:pt x="0" y="706"/>
                  </a:lnTo>
                  <a:lnTo>
                    <a:pt x="0" y="706"/>
                  </a:lnTo>
                  <a:lnTo>
                    <a:pt x="5" y="706"/>
                  </a:lnTo>
                  <a:lnTo>
                    <a:pt x="5" y="706"/>
                  </a:lnTo>
                  <a:lnTo>
                    <a:pt x="5" y="706"/>
                  </a:lnTo>
                  <a:lnTo>
                    <a:pt x="5" y="706"/>
                  </a:lnTo>
                  <a:close/>
                  <a:moveTo>
                    <a:pt x="5" y="737"/>
                  </a:moveTo>
                  <a:lnTo>
                    <a:pt x="5" y="753"/>
                  </a:lnTo>
                  <a:lnTo>
                    <a:pt x="5" y="753"/>
                  </a:lnTo>
                  <a:lnTo>
                    <a:pt x="5" y="753"/>
                  </a:lnTo>
                  <a:lnTo>
                    <a:pt x="0" y="753"/>
                  </a:lnTo>
                  <a:lnTo>
                    <a:pt x="0" y="753"/>
                  </a:lnTo>
                  <a:lnTo>
                    <a:pt x="0" y="737"/>
                  </a:lnTo>
                  <a:lnTo>
                    <a:pt x="0" y="737"/>
                  </a:lnTo>
                  <a:lnTo>
                    <a:pt x="5" y="737"/>
                  </a:lnTo>
                  <a:lnTo>
                    <a:pt x="5" y="737"/>
                  </a:lnTo>
                  <a:lnTo>
                    <a:pt x="5" y="737"/>
                  </a:lnTo>
                  <a:lnTo>
                    <a:pt x="5" y="737"/>
                  </a:lnTo>
                  <a:close/>
                  <a:moveTo>
                    <a:pt x="5" y="768"/>
                  </a:moveTo>
                  <a:lnTo>
                    <a:pt x="5" y="784"/>
                  </a:lnTo>
                  <a:lnTo>
                    <a:pt x="5" y="784"/>
                  </a:lnTo>
                  <a:lnTo>
                    <a:pt x="5" y="784"/>
                  </a:lnTo>
                  <a:lnTo>
                    <a:pt x="0" y="784"/>
                  </a:lnTo>
                  <a:lnTo>
                    <a:pt x="0" y="784"/>
                  </a:lnTo>
                  <a:lnTo>
                    <a:pt x="0" y="768"/>
                  </a:lnTo>
                  <a:lnTo>
                    <a:pt x="0" y="768"/>
                  </a:lnTo>
                  <a:lnTo>
                    <a:pt x="5" y="768"/>
                  </a:lnTo>
                  <a:lnTo>
                    <a:pt x="5" y="768"/>
                  </a:lnTo>
                  <a:lnTo>
                    <a:pt x="5" y="768"/>
                  </a:lnTo>
                  <a:lnTo>
                    <a:pt x="5" y="768"/>
                  </a:lnTo>
                  <a:close/>
                  <a:moveTo>
                    <a:pt x="5" y="799"/>
                  </a:moveTo>
                  <a:lnTo>
                    <a:pt x="5" y="815"/>
                  </a:lnTo>
                  <a:lnTo>
                    <a:pt x="5" y="815"/>
                  </a:lnTo>
                  <a:lnTo>
                    <a:pt x="5" y="815"/>
                  </a:lnTo>
                  <a:lnTo>
                    <a:pt x="0" y="815"/>
                  </a:lnTo>
                  <a:lnTo>
                    <a:pt x="0" y="815"/>
                  </a:lnTo>
                  <a:lnTo>
                    <a:pt x="0" y="799"/>
                  </a:lnTo>
                  <a:lnTo>
                    <a:pt x="0" y="799"/>
                  </a:lnTo>
                  <a:lnTo>
                    <a:pt x="5" y="799"/>
                  </a:lnTo>
                  <a:lnTo>
                    <a:pt x="5" y="799"/>
                  </a:lnTo>
                  <a:lnTo>
                    <a:pt x="5" y="799"/>
                  </a:lnTo>
                  <a:lnTo>
                    <a:pt x="5" y="799"/>
                  </a:lnTo>
                  <a:close/>
                  <a:moveTo>
                    <a:pt x="5" y="830"/>
                  </a:moveTo>
                  <a:lnTo>
                    <a:pt x="5" y="846"/>
                  </a:lnTo>
                  <a:lnTo>
                    <a:pt x="5" y="846"/>
                  </a:lnTo>
                  <a:lnTo>
                    <a:pt x="5" y="846"/>
                  </a:lnTo>
                  <a:lnTo>
                    <a:pt x="0" y="846"/>
                  </a:lnTo>
                  <a:lnTo>
                    <a:pt x="0" y="846"/>
                  </a:lnTo>
                  <a:lnTo>
                    <a:pt x="0" y="830"/>
                  </a:lnTo>
                  <a:lnTo>
                    <a:pt x="0" y="830"/>
                  </a:lnTo>
                  <a:lnTo>
                    <a:pt x="5" y="830"/>
                  </a:lnTo>
                  <a:lnTo>
                    <a:pt x="5" y="830"/>
                  </a:lnTo>
                  <a:lnTo>
                    <a:pt x="5" y="830"/>
                  </a:lnTo>
                  <a:lnTo>
                    <a:pt x="5" y="830"/>
                  </a:lnTo>
                  <a:close/>
                  <a:moveTo>
                    <a:pt x="5" y="862"/>
                  </a:moveTo>
                  <a:lnTo>
                    <a:pt x="5" y="872"/>
                  </a:lnTo>
                  <a:lnTo>
                    <a:pt x="5" y="877"/>
                  </a:lnTo>
                  <a:lnTo>
                    <a:pt x="5" y="877"/>
                  </a:lnTo>
                  <a:lnTo>
                    <a:pt x="0" y="877"/>
                  </a:lnTo>
                  <a:lnTo>
                    <a:pt x="0" y="872"/>
                  </a:lnTo>
                  <a:lnTo>
                    <a:pt x="0" y="862"/>
                  </a:lnTo>
                  <a:lnTo>
                    <a:pt x="0" y="862"/>
                  </a:lnTo>
                  <a:lnTo>
                    <a:pt x="5" y="862"/>
                  </a:lnTo>
                  <a:lnTo>
                    <a:pt x="5" y="862"/>
                  </a:lnTo>
                  <a:lnTo>
                    <a:pt x="5" y="862"/>
                  </a:lnTo>
                  <a:lnTo>
                    <a:pt x="5" y="862"/>
                  </a:lnTo>
                  <a:close/>
                  <a:moveTo>
                    <a:pt x="5" y="893"/>
                  </a:moveTo>
                  <a:lnTo>
                    <a:pt x="5" y="903"/>
                  </a:lnTo>
                  <a:lnTo>
                    <a:pt x="5" y="908"/>
                  </a:lnTo>
                  <a:lnTo>
                    <a:pt x="5" y="908"/>
                  </a:lnTo>
                  <a:lnTo>
                    <a:pt x="0" y="908"/>
                  </a:lnTo>
                  <a:lnTo>
                    <a:pt x="0" y="903"/>
                  </a:lnTo>
                  <a:lnTo>
                    <a:pt x="0" y="893"/>
                  </a:lnTo>
                  <a:lnTo>
                    <a:pt x="0" y="893"/>
                  </a:lnTo>
                  <a:lnTo>
                    <a:pt x="5" y="887"/>
                  </a:lnTo>
                  <a:lnTo>
                    <a:pt x="5" y="893"/>
                  </a:lnTo>
                  <a:lnTo>
                    <a:pt x="5" y="893"/>
                  </a:lnTo>
                  <a:lnTo>
                    <a:pt x="5" y="893"/>
                  </a:lnTo>
                  <a:close/>
                  <a:moveTo>
                    <a:pt x="5" y="924"/>
                  </a:moveTo>
                  <a:lnTo>
                    <a:pt x="5" y="934"/>
                  </a:lnTo>
                  <a:lnTo>
                    <a:pt x="5" y="939"/>
                  </a:lnTo>
                  <a:lnTo>
                    <a:pt x="5" y="939"/>
                  </a:lnTo>
                  <a:lnTo>
                    <a:pt x="0" y="939"/>
                  </a:lnTo>
                  <a:lnTo>
                    <a:pt x="0" y="934"/>
                  </a:lnTo>
                  <a:lnTo>
                    <a:pt x="0" y="924"/>
                  </a:lnTo>
                  <a:lnTo>
                    <a:pt x="0" y="919"/>
                  </a:lnTo>
                  <a:lnTo>
                    <a:pt x="5" y="919"/>
                  </a:lnTo>
                  <a:lnTo>
                    <a:pt x="5" y="919"/>
                  </a:lnTo>
                  <a:lnTo>
                    <a:pt x="5" y="924"/>
                  </a:lnTo>
                  <a:lnTo>
                    <a:pt x="5" y="924"/>
                  </a:lnTo>
                  <a:close/>
                  <a:moveTo>
                    <a:pt x="5" y="955"/>
                  </a:moveTo>
                  <a:lnTo>
                    <a:pt x="5" y="965"/>
                  </a:lnTo>
                  <a:lnTo>
                    <a:pt x="5" y="965"/>
                  </a:lnTo>
                  <a:lnTo>
                    <a:pt x="5" y="971"/>
                  </a:lnTo>
                  <a:lnTo>
                    <a:pt x="0" y="965"/>
                  </a:lnTo>
                  <a:lnTo>
                    <a:pt x="0" y="965"/>
                  </a:lnTo>
                  <a:lnTo>
                    <a:pt x="0" y="955"/>
                  </a:lnTo>
                  <a:lnTo>
                    <a:pt x="0" y="950"/>
                  </a:lnTo>
                  <a:lnTo>
                    <a:pt x="5" y="950"/>
                  </a:lnTo>
                  <a:lnTo>
                    <a:pt x="5" y="950"/>
                  </a:lnTo>
                  <a:lnTo>
                    <a:pt x="5" y="955"/>
                  </a:lnTo>
                  <a:lnTo>
                    <a:pt x="5" y="95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45" name="Freeform 35"/>
            <p:cNvSpPr>
              <a:spLocks noEditPoints="1"/>
            </p:cNvSpPr>
            <p:nvPr/>
          </p:nvSpPr>
          <p:spPr bwMode="auto">
            <a:xfrm>
              <a:off x="4120" y="3634"/>
              <a:ext cx="5" cy="233"/>
            </a:xfrm>
            <a:custGeom>
              <a:avLst/>
              <a:gdLst>
                <a:gd name="T0" fmla="*/ 5 w 5"/>
                <a:gd name="T1" fmla="*/ 15 h 233"/>
                <a:gd name="T2" fmla="*/ 5 w 5"/>
                <a:gd name="T3" fmla="*/ 15 h 233"/>
                <a:gd name="T4" fmla="*/ 0 w 5"/>
                <a:gd name="T5" fmla="*/ 15 h 233"/>
                <a:gd name="T6" fmla="*/ 0 w 5"/>
                <a:gd name="T7" fmla="*/ 0 h 233"/>
                <a:gd name="T8" fmla="*/ 5 w 5"/>
                <a:gd name="T9" fmla="*/ 0 h 233"/>
                <a:gd name="T10" fmla="*/ 5 w 5"/>
                <a:gd name="T11" fmla="*/ 0 h 233"/>
                <a:gd name="T12" fmla="*/ 5 w 5"/>
                <a:gd name="T13" fmla="*/ 47 h 233"/>
                <a:gd name="T14" fmla="*/ 5 w 5"/>
                <a:gd name="T15" fmla="*/ 47 h 233"/>
                <a:gd name="T16" fmla="*/ 0 w 5"/>
                <a:gd name="T17" fmla="*/ 47 h 233"/>
                <a:gd name="T18" fmla="*/ 0 w 5"/>
                <a:gd name="T19" fmla="*/ 31 h 233"/>
                <a:gd name="T20" fmla="*/ 5 w 5"/>
                <a:gd name="T21" fmla="*/ 31 h 233"/>
                <a:gd name="T22" fmla="*/ 5 w 5"/>
                <a:gd name="T23" fmla="*/ 31 h 233"/>
                <a:gd name="T24" fmla="*/ 5 w 5"/>
                <a:gd name="T25" fmla="*/ 78 h 233"/>
                <a:gd name="T26" fmla="*/ 5 w 5"/>
                <a:gd name="T27" fmla="*/ 78 h 233"/>
                <a:gd name="T28" fmla="*/ 0 w 5"/>
                <a:gd name="T29" fmla="*/ 78 h 233"/>
                <a:gd name="T30" fmla="*/ 0 w 5"/>
                <a:gd name="T31" fmla="*/ 62 h 233"/>
                <a:gd name="T32" fmla="*/ 5 w 5"/>
                <a:gd name="T33" fmla="*/ 62 h 233"/>
                <a:gd name="T34" fmla="*/ 5 w 5"/>
                <a:gd name="T35" fmla="*/ 62 h 233"/>
                <a:gd name="T36" fmla="*/ 5 w 5"/>
                <a:gd name="T37" fmla="*/ 104 h 233"/>
                <a:gd name="T38" fmla="*/ 5 w 5"/>
                <a:gd name="T39" fmla="*/ 109 h 233"/>
                <a:gd name="T40" fmla="*/ 0 w 5"/>
                <a:gd name="T41" fmla="*/ 104 h 233"/>
                <a:gd name="T42" fmla="*/ 0 w 5"/>
                <a:gd name="T43" fmla="*/ 93 h 233"/>
                <a:gd name="T44" fmla="*/ 5 w 5"/>
                <a:gd name="T45" fmla="*/ 93 h 233"/>
                <a:gd name="T46" fmla="*/ 5 w 5"/>
                <a:gd name="T47" fmla="*/ 93 h 233"/>
                <a:gd name="T48" fmla="*/ 5 w 5"/>
                <a:gd name="T49" fmla="*/ 135 h 233"/>
                <a:gd name="T50" fmla="*/ 5 w 5"/>
                <a:gd name="T51" fmla="*/ 140 h 233"/>
                <a:gd name="T52" fmla="*/ 0 w 5"/>
                <a:gd name="T53" fmla="*/ 135 h 233"/>
                <a:gd name="T54" fmla="*/ 0 w 5"/>
                <a:gd name="T55" fmla="*/ 124 h 233"/>
                <a:gd name="T56" fmla="*/ 5 w 5"/>
                <a:gd name="T57" fmla="*/ 124 h 233"/>
                <a:gd name="T58" fmla="*/ 5 w 5"/>
                <a:gd name="T59" fmla="*/ 124 h 233"/>
                <a:gd name="T60" fmla="*/ 5 w 5"/>
                <a:gd name="T61" fmla="*/ 166 h 233"/>
                <a:gd name="T62" fmla="*/ 5 w 5"/>
                <a:gd name="T63" fmla="*/ 171 h 233"/>
                <a:gd name="T64" fmla="*/ 0 w 5"/>
                <a:gd name="T65" fmla="*/ 166 h 233"/>
                <a:gd name="T66" fmla="*/ 0 w 5"/>
                <a:gd name="T67" fmla="*/ 150 h 233"/>
                <a:gd name="T68" fmla="*/ 5 w 5"/>
                <a:gd name="T69" fmla="*/ 150 h 233"/>
                <a:gd name="T70" fmla="*/ 5 w 5"/>
                <a:gd name="T71" fmla="*/ 155 h 233"/>
                <a:gd name="T72" fmla="*/ 5 w 5"/>
                <a:gd name="T73" fmla="*/ 197 h 233"/>
                <a:gd name="T74" fmla="*/ 5 w 5"/>
                <a:gd name="T75" fmla="*/ 202 h 233"/>
                <a:gd name="T76" fmla="*/ 0 w 5"/>
                <a:gd name="T77" fmla="*/ 197 h 233"/>
                <a:gd name="T78" fmla="*/ 0 w 5"/>
                <a:gd name="T79" fmla="*/ 181 h 233"/>
                <a:gd name="T80" fmla="*/ 5 w 5"/>
                <a:gd name="T81" fmla="*/ 181 h 233"/>
                <a:gd name="T82" fmla="*/ 5 w 5"/>
                <a:gd name="T83" fmla="*/ 187 h 233"/>
                <a:gd name="T84" fmla="*/ 5 w 5"/>
                <a:gd name="T85" fmla="*/ 228 h 233"/>
                <a:gd name="T86" fmla="*/ 5 w 5"/>
                <a:gd name="T87" fmla="*/ 233 h 233"/>
                <a:gd name="T88" fmla="*/ 0 w 5"/>
                <a:gd name="T89" fmla="*/ 228 h 233"/>
                <a:gd name="T90" fmla="*/ 0 w 5"/>
                <a:gd name="T91" fmla="*/ 213 h 233"/>
                <a:gd name="T92" fmla="*/ 5 w 5"/>
                <a:gd name="T93" fmla="*/ 213 h 233"/>
                <a:gd name="T94" fmla="*/ 5 w 5"/>
                <a:gd name="T95" fmla="*/ 21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 h="233">
                  <a:moveTo>
                    <a:pt x="5" y="0"/>
                  </a:moveTo>
                  <a:lnTo>
                    <a:pt x="5" y="15"/>
                  </a:lnTo>
                  <a:lnTo>
                    <a:pt x="5" y="15"/>
                  </a:lnTo>
                  <a:lnTo>
                    <a:pt x="5" y="15"/>
                  </a:lnTo>
                  <a:lnTo>
                    <a:pt x="0" y="15"/>
                  </a:lnTo>
                  <a:lnTo>
                    <a:pt x="0" y="15"/>
                  </a:lnTo>
                  <a:lnTo>
                    <a:pt x="0" y="0"/>
                  </a:lnTo>
                  <a:lnTo>
                    <a:pt x="0" y="0"/>
                  </a:lnTo>
                  <a:lnTo>
                    <a:pt x="5" y="0"/>
                  </a:lnTo>
                  <a:lnTo>
                    <a:pt x="5" y="0"/>
                  </a:lnTo>
                  <a:lnTo>
                    <a:pt x="5" y="0"/>
                  </a:lnTo>
                  <a:lnTo>
                    <a:pt x="5" y="0"/>
                  </a:lnTo>
                  <a:close/>
                  <a:moveTo>
                    <a:pt x="5" y="31"/>
                  </a:moveTo>
                  <a:lnTo>
                    <a:pt x="5" y="47"/>
                  </a:lnTo>
                  <a:lnTo>
                    <a:pt x="5" y="47"/>
                  </a:lnTo>
                  <a:lnTo>
                    <a:pt x="5" y="47"/>
                  </a:lnTo>
                  <a:lnTo>
                    <a:pt x="0" y="47"/>
                  </a:lnTo>
                  <a:lnTo>
                    <a:pt x="0" y="47"/>
                  </a:lnTo>
                  <a:lnTo>
                    <a:pt x="0" y="31"/>
                  </a:lnTo>
                  <a:lnTo>
                    <a:pt x="0" y="31"/>
                  </a:lnTo>
                  <a:lnTo>
                    <a:pt x="5" y="31"/>
                  </a:lnTo>
                  <a:lnTo>
                    <a:pt x="5" y="31"/>
                  </a:lnTo>
                  <a:lnTo>
                    <a:pt x="5" y="31"/>
                  </a:lnTo>
                  <a:lnTo>
                    <a:pt x="5" y="31"/>
                  </a:lnTo>
                  <a:close/>
                  <a:moveTo>
                    <a:pt x="5" y="62"/>
                  </a:moveTo>
                  <a:lnTo>
                    <a:pt x="5" y="78"/>
                  </a:lnTo>
                  <a:lnTo>
                    <a:pt x="5" y="78"/>
                  </a:lnTo>
                  <a:lnTo>
                    <a:pt x="5" y="78"/>
                  </a:lnTo>
                  <a:lnTo>
                    <a:pt x="0" y="78"/>
                  </a:lnTo>
                  <a:lnTo>
                    <a:pt x="0" y="78"/>
                  </a:lnTo>
                  <a:lnTo>
                    <a:pt x="0" y="62"/>
                  </a:lnTo>
                  <a:lnTo>
                    <a:pt x="0" y="62"/>
                  </a:lnTo>
                  <a:lnTo>
                    <a:pt x="5" y="62"/>
                  </a:lnTo>
                  <a:lnTo>
                    <a:pt x="5" y="62"/>
                  </a:lnTo>
                  <a:lnTo>
                    <a:pt x="5" y="62"/>
                  </a:lnTo>
                  <a:lnTo>
                    <a:pt x="5" y="62"/>
                  </a:lnTo>
                  <a:close/>
                  <a:moveTo>
                    <a:pt x="5" y="93"/>
                  </a:moveTo>
                  <a:lnTo>
                    <a:pt x="5" y="104"/>
                  </a:lnTo>
                  <a:lnTo>
                    <a:pt x="5" y="109"/>
                  </a:lnTo>
                  <a:lnTo>
                    <a:pt x="5" y="109"/>
                  </a:lnTo>
                  <a:lnTo>
                    <a:pt x="0" y="109"/>
                  </a:lnTo>
                  <a:lnTo>
                    <a:pt x="0" y="104"/>
                  </a:lnTo>
                  <a:lnTo>
                    <a:pt x="0" y="93"/>
                  </a:lnTo>
                  <a:lnTo>
                    <a:pt x="0" y="93"/>
                  </a:lnTo>
                  <a:lnTo>
                    <a:pt x="5" y="93"/>
                  </a:lnTo>
                  <a:lnTo>
                    <a:pt x="5" y="93"/>
                  </a:lnTo>
                  <a:lnTo>
                    <a:pt x="5" y="93"/>
                  </a:lnTo>
                  <a:lnTo>
                    <a:pt x="5" y="93"/>
                  </a:lnTo>
                  <a:close/>
                  <a:moveTo>
                    <a:pt x="5" y="124"/>
                  </a:moveTo>
                  <a:lnTo>
                    <a:pt x="5" y="135"/>
                  </a:lnTo>
                  <a:lnTo>
                    <a:pt x="5" y="140"/>
                  </a:lnTo>
                  <a:lnTo>
                    <a:pt x="5" y="140"/>
                  </a:lnTo>
                  <a:lnTo>
                    <a:pt x="0" y="140"/>
                  </a:lnTo>
                  <a:lnTo>
                    <a:pt x="0" y="135"/>
                  </a:lnTo>
                  <a:lnTo>
                    <a:pt x="0" y="124"/>
                  </a:lnTo>
                  <a:lnTo>
                    <a:pt x="0" y="124"/>
                  </a:lnTo>
                  <a:lnTo>
                    <a:pt x="5" y="119"/>
                  </a:lnTo>
                  <a:lnTo>
                    <a:pt x="5" y="124"/>
                  </a:lnTo>
                  <a:lnTo>
                    <a:pt x="5" y="124"/>
                  </a:lnTo>
                  <a:lnTo>
                    <a:pt x="5" y="124"/>
                  </a:lnTo>
                  <a:close/>
                  <a:moveTo>
                    <a:pt x="5" y="155"/>
                  </a:moveTo>
                  <a:lnTo>
                    <a:pt x="5" y="166"/>
                  </a:lnTo>
                  <a:lnTo>
                    <a:pt x="5" y="171"/>
                  </a:lnTo>
                  <a:lnTo>
                    <a:pt x="5" y="171"/>
                  </a:lnTo>
                  <a:lnTo>
                    <a:pt x="0" y="171"/>
                  </a:lnTo>
                  <a:lnTo>
                    <a:pt x="0" y="166"/>
                  </a:lnTo>
                  <a:lnTo>
                    <a:pt x="0" y="155"/>
                  </a:lnTo>
                  <a:lnTo>
                    <a:pt x="0" y="150"/>
                  </a:lnTo>
                  <a:lnTo>
                    <a:pt x="5" y="150"/>
                  </a:lnTo>
                  <a:lnTo>
                    <a:pt x="5" y="150"/>
                  </a:lnTo>
                  <a:lnTo>
                    <a:pt x="5" y="155"/>
                  </a:lnTo>
                  <a:lnTo>
                    <a:pt x="5" y="155"/>
                  </a:lnTo>
                  <a:close/>
                  <a:moveTo>
                    <a:pt x="5" y="187"/>
                  </a:moveTo>
                  <a:lnTo>
                    <a:pt x="5" y="197"/>
                  </a:lnTo>
                  <a:lnTo>
                    <a:pt x="5" y="202"/>
                  </a:lnTo>
                  <a:lnTo>
                    <a:pt x="5" y="202"/>
                  </a:lnTo>
                  <a:lnTo>
                    <a:pt x="0" y="202"/>
                  </a:lnTo>
                  <a:lnTo>
                    <a:pt x="0" y="197"/>
                  </a:lnTo>
                  <a:lnTo>
                    <a:pt x="0" y="187"/>
                  </a:lnTo>
                  <a:lnTo>
                    <a:pt x="0" y="181"/>
                  </a:lnTo>
                  <a:lnTo>
                    <a:pt x="5" y="181"/>
                  </a:lnTo>
                  <a:lnTo>
                    <a:pt x="5" y="181"/>
                  </a:lnTo>
                  <a:lnTo>
                    <a:pt x="5" y="187"/>
                  </a:lnTo>
                  <a:lnTo>
                    <a:pt x="5" y="187"/>
                  </a:lnTo>
                  <a:close/>
                  <a:moveTo>
                    <a:pt x="5" y="218"/>
                  </a:moveTo>
                  <a:lnTo>
                    <a:pt x="5" y="228"/>
                  </a:lnTo>
                  <a:lnTo>
                    <a:pt x="5" y="228"/>
                  </a:lnTo>
                  <a:lnTo>
                    <a:pt x="5" y="233"/>
                  </a:lnTo>
                  <a:lnTo>
                    <a:pt x="0" y="228"/>
                  </a:lnTo>
                  <a:lnTo>
                    <a:pt x="0" y="228"/>
                  </a:lnTo>
                  <a:lnTo>
                    <a:pt x="0" y="218"/>
                  </a:lnTo>
                  <a:lnTo>
                    <a:pt x="0" y="213"/>
                  </a:lnTo>
                  <a:lnTo>
                    <a:pt x="5" y="213"/>
                  </a:lnTo>
                  <a:lnTo>
                    <a:pt x="5" y="213"/>
                  </a:lnTo>
                  <a:lnTo>
                    <a:pt x="5" y="218"/>
                  </a:lnTo>
                  <a:lnTo>
                    <a:pt x="5" y="21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46" name="Freeform 36"/>
            <p:cNvSpPr>
              <a:spLocks noEditPoints="1"/>
            </p:cNvSpPr>
            <p:nvPr/>
          </p:nvSpPr>
          <p:spPr bwMode="auto">
            <a:xfrm>
              <a:off x="4272" y="3623"/>
              <a:ext cx="5" cy="250"/>
            </a:xfrm>
            <a:custGeom>
              <a:avLst/>
              <a:gdLst>
                <a:gd name="T0" fmla="*/ 5 w 5"/>
                <a:gd name="T1" fmla="*/ 16 h 250"/>
                <a:gd name="T2" fmla="*/ 5 w 5"/>
                <a:gd name="T3" fmla="*/ 16 h 250"/>
                <a:gd name="T4" fmla="*/ 0 w 5"/>
                <a:gd name="T5" fmla="*/ 16 h 250"/>
                <a:gd name="T6" fmla="*/ 0 w 5"/>
                <a:gd name="T7" fmla="*/ 0 h 250"/>
                <a:gd name="T8" fmla="*/ 5 w 5"/>
                <a:gd name="T9" fmla="*/ 0 h 250"/>
                <a:gd name="T10" fmla="*/ 5 w 5"/>
                <a:gd name="T11" fmla="*/ 0 h 250"/>
                <a:gd name="T12" fmla="*/ 5 w 5"/>
                <a:gd name="T13" fmla="*/ 42 h 250"/>
                <a:gd name="T14" fmla="*/ 5 w 5"/>
                <a:gd name="T15" fmla="*/ 47 h 250"/>
                <a:gd name="T16" fmla="*/ 0 w 5"/>
                <a:gd name="T17" fmla="*/ 42 h 250"/>
                <a:gd name="T18" fmla="*/ 0 w 5"/>
                <a:gd name="T19" fmla="*/ 32 h 250"/>
                <a:gd name="T20" fmla="*/ 5 w 5"/>
                <a:gd name="T21" fmla="*/ 32 h 250"/>
                <a:gd name="T22" fmla="*/ 5 w 5"/>
                <a:gd name="T23" fmla="*/ 32 h 250"/>
                <a:gd name="T24" fmla="*/ 5 w 5"/>
                <a:gd name="T25" fmla="*/ 73 h 250"/>
                <a:gd name="T26" fmla="*/ 5 w 5"/>
                <a:gd name="T27" fmla="*/ 78 h 250"/>
                <a:gd name="T28" fmla="*/ 0 w 5"/>
                <a:gd name="T29" fmla="*/ 73 h 250"/>
                <a:gd name="T30" fmla="*/ 0 w 5"/>
                <a:gd name="T31" fmla="*/ 63 h 250"/>
                <a:gd name="T32" fmla="*/ 5 w 5"/>
                <a:gd name="T33" fmla="*/ 63 h 250"/>
                <a:gd name="T34" fmla="*/ 5 w 5"/>
                <a:gd name="T35" fmla="*/ 63 h 250"/>
                <a:gd name="T36" fmla="*/ 5 w 5"/>
                <a:gd name="T37" fmla="*/ 104 h 250"/>
                <a:gd name="T38" fmla="*/ 5 w 5"/>
                <a:gd name="T39" fmla="*/ 109 h 250"/>
                <a:gd name="T40" fmla="*/ 0 w 5"/>
                <a:gd name="T41" fmla="*/ 104 h 250"/>
                <a:gd name="T42" fmla="*/ 0 w 5"/>
                <a:gd name="T43" fmla="*/ 89 h 250"/>
                <a:gd name="T44" fmla="*/ 5 w 5"/>
                <a:gd name="T45" fmla="*/ 89 h 250"/>
                <a:gd name="T46" fmla="*/ 5 w 5"/>
                <a:gd name="T47" fmla="*/ 94 h 250"/>
                <a:gd name="T48" fmla="*/ 5 w 5"/>
                <a:gd name="T49" fmla="*/ 135 h 250"/>
                <a:gd name="T50" fmla="*/ 5 w 5"/>
                <a:gd name="T51" fmla="*/ 141 h 250"/>
                <a:gd name="T52" fmla="*/ 0 w 5"/>
                <a:gd name="T53" fmla="*/ 135 h 250"/>
                <a:gd name="T54" fmla="*/ 0 w 5"/>
                <a:gd name="T55" fmla="*/ 120 h 250"/>
                <a:gd name="T56" fmla="*/ 5 w 5"/>
                <a:gd name="T57" fmla="*/ 120 h 250"/>
                <a:gd name="T58" fmla="*/ 5 w 5"/>
                <a:gd name="T59" fmla="*/ 125 h 250"/>
                <a:gd name="T60" fmla="*/ 5 w 5"/>
                <a:gd name="T61" fmla="*/ 166 h 250"/>
                <a:gd name="T62" fmla="*/ 5 w 5"/>
                <a:gd name="T63" fmla="*/ 172 h 250"/>
                <a:gd name="T64" fmla="*/ 0 w 5"/>
                <a:gd name="T65" fmla="*/ 166 h 250"/>
                <a:gd name="T66" fmla="*/ 0 w 5"/>
                <a:gd name="T67" fmla="*/ 151 h 250"/>
                <a:gd name="T68" fmla="*/ 5 w 5"/>
                <a:gd name="T69" fmla="*/ 151 h 250"/>
                <a:gd name="T70" fmla="*/ 5 w 5"/>
                <a:gd name="T71" fmla="*/ 156 h 250"/>
                <a:gd name="T72" fmla="*/ 5 w 5"/>
                <a:gd name="T73" fmla="*/ 198 h 250"/>
                <a:gd name="T74" fmla="*/ 5 w 5"/>
                <a:gd name="T75" fmla="*/ 198 h 250"/>
                <a:gd name="T76" fmla="*/ 0 w 5"/>
                <a:gd name="T77" fmla="*/ 198 h 250"/>
                <a:gd name="T78" fmla="*/ 0 w 5"/>
                <a:gd name="T79" fmla="*/ 182 h 250"/>
                <a:gd name="T80" fmla="*/ 5 w 5"/>
                <a:gd name="T81" fmla="*/ 182 h 250"/>
                <a:gd name="T82" fmla="*/ 5 w 5"/>
                <a:gd name="T83" fmla="*/ 187 h 250"/>
                <a:gd name="T84" fmla="*/ 5 w 5"/>
                <a:gd name="T85" fmla="*/ 229 h 250"/>
                <a:gd name="T86" fmla="*/ 5 w 5"/>
                <a:gd name="T87" fmla="*/ 229 h 250"/>
                <a:gd name="T88" fmla="*/ 0 w 5"/>
                <a:gd name="T89" fmla="*/ 229 h 250"/>
                <a:gd name="T90" fmla="*/ 0 w 5"/>
                <a:gd name="T91" fmla="*/ 213 h 250"/>
                <a:gd name="T92" fmla="*/ 5 w 5"/>
                <a:gd name="T93" fmla="*/ 213 h 250"/>
                <a:gd name="T94" fmla="*/ 5 w 5"/>
                <a:gd name="T95" fmla="*/ 213 h 250"/>
                <a:gd name="T96" fmla="*/ 5 w 5"/>
                <a:gd name="T97" fmla="*/ 250 h 250"/>
                <a:gd name="T98" fmla="*/ 5 w 5"/>
                <a:gd name="T99" fmla="*/ 250 h 250"/>
                <a:gd name="T100" fmla="*/ 0 w 5"/>
                <a:gd name="T101" fmla="*/ 250 h 250"/>
                <a:gd name="T102" fmla="*/ 0 w 5"/>
                <a:gd name="T103" fmla="*/ 244 h 250"/>
                <a:gd name="T104" fmla="*/ 5 w 5"/>
                <a:gd name="T105" fmla="*/ 244 h 250"/>
                <a:gd name="T106" fmla="*/ 5 w 5"/>
                <a:gd name="T107" fmla="*/ 24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 h="250">
                  <a:moveTo>
                    <a:pt x="5" y="0"/>
                  </a:moveTo>
                  <a:lnTo>
                    <a:pt x="5" y="16"/>
                  </a:lnTo>
                  <a:lnTo>
                    <a:pt x="5" y="16"/>
                  </a:lnTo>
                  <a:lnTo>
                    <a:pt x="5" y="16"/>
                  </a:lnTo>
                  <a:lnTo>
                    <a:pt x="0" y="16"/>
                  </a:lnTo>
                  <a:lnTo>
                    <a:pt x="0" y="16"/>
                  </a:lnTo>
                  <a:lnTo>
                    <a:pt x="0" y="0"/>
                  </a:lnTo>
                  <a:lnTo>
                    <a:pt x="0" y="0"/>
                  </a:lnTo>
                  <a:lnTo>
                    <a:pt x="5" y="0"/>
                  </a:lnTo>
                  <a:lnTo>
                    <a:pt x="5" y="0"/>
                  </a:lnTo>
                  <a:lnTo>
                    <a:pt x="5" y="0"/>
                  </a:lnTo>
                  <a:lnTo>
                    <a:pt x="5" y="0"/>
                  </a:lnTo>
                  <a:close/>
                  <a:moveTo>
                    <a:pt x="5" y="32"/>
                  </a:moveTo>
                  <a:lnTo>
                    <a:pt x="5" y="42"/>
                  </a:lnTo>
                  <a:lnTo>
                    <a:pt x="5" y="47"/>
                  </a:lnTo>
                  <a:lnTo>
                    <a:pt x="5" y="47"/>
                  </a:lnTo>
                  <a:lnTo>
                    <a:pt x="0" y="47"/>
                  </a:lnTo>
                  <a:lnTo>
                    <a:pt x="0" y="42"/>
                  </a:lnTo>
                  <a:lnTo>
                    <a:pt x="0" y="32"/>
                  </a:lnTo>
                  <a:lnTo>
                    <a:pt x="0" y="32"/>
                  </a:lnTo>
                  <a:lnTo>
                    <a:pt x="5" y="32"/>
                  </a:lnTo>
                  <a:lnTo>
                    <a:pt x="5" y="32"/>
                  </a:lnTo>
                  <a:lnTo>
                    <a:pt x="5" y="32"/>
                  </a:lnTo>
                  <a:lnTo>
                    <a:pt x="5" y="32"/>
                  </a:lnTo>
                  <a:close/>
                  <a:moveTo>
                    <a:pt x="5" y="63"/>
                  </a:moveTo>
                  <a:lnTo>
                    <a:pt x="5" y="73"/>
                  </a:lnTo>
                  <a:lnTo>
                    <a:pt x="5" y="78"/>
                  </a:lnTo>
                  <a:lnTo>
                    <a:pt x="5" y="78"/>
                  </a:lnTo>
                  <a:lnTo>
                    <a:pt x="0" y="78"/>
                  </a:lnTo>
                  <a:lnTo>
                    <a:pt x="0" y="73"/>
                  </a:lnTo>
                  <a:lnTo>
                    <a:pt x="0" y="63"/>
                  </a:lnTo>
                  <a:lnTo>
                    <a:pt x="0" y="63"/>
                  </a:lnTo>
                  <a:lnTo>
                    <a:pt x="5" y="58"/>
                  </a:lnTo>
                  <a:lnTo>
                    <a:pt x="5" y="63"/>
                  </a:lnTo>
                  <a:lnTo>
                    <a:pt x="5" y="63"/>
                  </a:lnTo>
                  <a:lnTo>
                    <a:pt x="5" y="63"/>
                  </a:lnTo>
                  <a:close/>
                  <a:moveTo>
                    <a:pt x="5" y="94"/>
                  </a:moveTo>
                  <a:lnTo>
                    <a:pt x="5" y="104"/>
                  </a:lnTo>
                  <a:lnTo>
                    <a:pt x="5" y="109"/>
                  </a:lnTo>
                  <a:lnTo>
                    <a:pt x="5" y="109"/>
                  </a:lnTo>
                  <a:lnTo>
                    <a:pt x="0" y="109"/>
                  </a:lnTo>
                  <a:lnTo>
                    <a:pt x="0" y="104"/>
                  </a:lnTo>
                  <a:lnTo>
                    <a:pt x="0" y="94"/>
                  </a:lnTo>
                  <a:lnTo>
                    <a:pt x="0" y="89"/>
                  </a:lnTo>
                  <a:lnTo>
                    <a:pt x="5" y="89"/>
                  </a:lnTo>
                  <a:lnTo>
                    <a:pt x="5" y="89"/>
                  </a:lnTo>
                  <a:lnTo>
                    <a:pt x="5" y="94"/>
                  </a:lnTo>
                  <a:lnTo>
                    <a:pt x="5" y="94"/>
                  </a:lnTo>
                  <a:close/>
                  <a:moveTo>
                    <a:pt x="5" y="125"/>
                  </a:moveTo>
                  <a:lnTo>
                    <a:pt x="5" y="135"/>
                  </a:lnTo>
                  <a:lnTo>
                    <a:pt x="5" y="141"/>
                  </a:lnTo>
                  <a:lnTo>
                    <a:pt x="5" y="141"/>
                  </a:lnTo>
                  <a:lnTo>
                    <a:pt x="0" y="141"/>
                  </a:lnTo>
                  <a:lnTo>
                    <a:pt x="0" y="135"/>
                  </a:lnTo>
                  <a:lnTo>
                    <a:pt x="0" y="125"/>
                  </a:lnTo>
                  <a:lnTo>
                    <a:pt x="0" y="120"/>
                  </a:lnTo>
                  <a:lnTo>
                    <a:pt x="5" y="120"/>
                  </a:lnTo>
                  <a:lnTo>
                    <a:pt x="5" y="120"/>
                  </a:lnTo>
                  <a:lnTo>
                    <a:pt x="5" y="125"/>
                  </a:lnTo>
                  <a:lnTo>
                    <a:pt x="5" y="125"/>
                  </a:lnTo>
                  <a:close/>
                  <a:moveTo>
                    <a:pt x="5" y="156"/>
                  </a:moveTo>
                  <a:lnTo>
                    <a:pt x="5" y="166"/>
                  </a:lnTo>
                  <a:lnTo>
                    <a:pt x="5" y="166"/>
                  </a:lnTo>
                  <a:lnTo>
                    <a:pt x="5" y="172"/>
                  </a:lnTo>
                  <a:lnTo>
                    <a:pt x="0" y="166"/>
                  </a:lnTo>
                  <a:lnTo>
                    <a:pt x="0" y="166"/>
                  </a:lnTo>
                  <a:lnTo>
                    <a:pt x="0" y="156"/>
                  </a:lnTo>
                  <a:lnTo>
                    <a:pt x="0" y="151"/>
                  </a:lnTo>
                  <a:lnTo>
                    <a:pt x="5" y="151"/>
                  </a:lnTo>
                  <a:lnTo>
                    <a:pt x="5" y="151"/>
                  </a:lnTo>
                  <a:lnTo>
                    <a:pt x="5" y="156"/>
                  </a:lnTo>
                  <a:lnTo>
                    <a:pt x="5" y="156"/>
                  </a:lnTo>
                  <a:close/>
                  <a:moveTo>
                    <a:pt x="5" y="187"/>
                  </a:moveTo>
                  <a:lnTo>
                    <a:pt x="5" y="198"/>
                  </a:lnTo>
                  <a:lnTo>
                    <a:pt x="5" y="198"/>
                  </a:lnTo>
                  <a:lnTo>
                    <a:pt x="5" y="198"/>
                  </a:lnTo>
                  <a:lnTo>
                    <a:pt x="0" y="198"/>
                  </a:lnTo>
                  <a:lnTo>
                    <a:pt x="0" y="198"/>
                  </a:lnTo>
                  <a:lnTo>
                    <a:pt x="0" y="187"/>
                  </a:lnTo>
                  <a:lnTo>
                    <a:pt x="0" y="182"/>
                  </a:lnTo>
                  <a:lnTo>
                    <a:pt x="5" y="182"/>
                  </a:lnTo>
                  <a:lnTo>
                    <a:pt x="5" y="182"/>
                  </a:lnTo>
                  <a:lnTo>
                    <a:pt x="5" y="187"/>
                  </a:lnTo>
                  <a:lnTo>
                    <a:pt x="5" y="187"/>
                  </a:lnTo>
                  <a:close/>
                  <a:moveTo>
                    <a:pt x="5" y="213"/>
                  </a:moveTo>
                  <a:lnTo>
                    <a:pt x="5" y="229"/>
                  </a:lnTo>
                  <a:lnTo>
                    <a:pt x="5" y="229"/>
                  </a:lnTo>
                  <a:lnTo>
                    <a:pt x="5" y="229"/>
                  </a:lnTo>
                  <a:lnTo>
                    <a:pt x="0" y="229"/>
                  </a:lnTo>
                  <a:lnTo>
                    <a:pt x="0" y="229"/>
                  </a:lnTo>
                  <a:lnTo>
                    <a:pt x="0" y="213"/>
                  </a:lnTo>
                  <a:lnTo>
                    <a:pt x="0" y="213"/>
                  </a:lnTo>
                  <a:lnTo>
                    <a:pt x="5" y="213"/>
                  </a:lnTo>
                  <a:lnTo>
                    <a:pt x="5" y="213"/>
                  </a:lnTo>
                  <a:lnTo>
                    <a:pt x="5" y="213"/>
                  </a:lnTo>
                  <a:lnTo>
                    <a:pt x="5" y="213"/>
                  </a:lnTo>
                  <a:close/>
                  <a:moveTo>
                    <a:pt x="5" y="244"/>
                  </a:moveTo>
                  <a:lnTo>
                    <a:pt x="5" y="250"/>
                  </a:lnTo>
                  <a:lnTo>
                    <a:pt x="5" y="250"/>
                  </a:lnTo>
                  <a:lnTo>
                    <a:pt x="5" y="250"/>
                  </a:lnTo>
                  <a:lnTo>
                    <a:pt x="0" y="250"/>
                  </a:lnTo>
                  <a:lnTo>
                    <a:pt x="0" y="250"/>
                  </a:lnTo>
                  <a:lnTo>
                    <a:pt x="0" y="244"/>
                  </a:lnTo>
                  <a:lnTo>
                    <a:pt x="0" y="244"/>
                  </a:lnTo>
                  <a:lnTo>
                    <a:pt x="5" y="244"/>
                  </a:lnTo>
                  <a:lnTo>
                    <a:pt x="5" y="244"/>
                  </a:lnTo>
                  <a:lnTo>
                    <a:pt x="5" y="244"/>
                  </a:lnTo>
                  <a:lnTo>
                    <a:pt x="5" y="24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47" name="Freeform 37"/>
            <p:cNvSpPr>
              <a:spLocks noEditPoints="1"/>
            </p:cNvSpPr>
            <p:nvPr/>
          </p:nvSpPr>
          <p:spPr bwMode="auto">
            <a:xfrm>
              <a:off x="4577" y="3494"/>
              <a:ext cx="5" cy="373"/>
            </a:xfrm>
            <a:custGeom>
              <a:avLst/>
              <a:gdLst>
                <a:gd name="T0" fmla="*/ 5 w 5"/>
                <a:gd name="T1" fmla="*/ 15 h 373"/>
                <a:gd name="T2" fmla="*/ 0 w 5"/>
                <a:gd name="T3" fmla="*/ 15 h 373"/>
                <a:gd name="T4" fmla="*/ 5 w 5"/>
                <a:gd name="T5" fmla="*/ 0 h 373"/>
                <a:gd name="T6" fmla="*/ 5 w 5"/>
                <a:gd name="T7" fmla="*/ 0 h 373"/>
                <a:gd name="T8" fmla="*/ 5 w 5"/>
                <a:gd name="T9" fmla="*/ 46 h 373"/>
                <a:gd name="T10" fmla="*/ 0 w 5"/>
                <a:gd name="T11" fmla="*/ 46 h 373"/>
                <a:gd name="T12" fmla="*/ 5 w 5"/>
                <a:gd name="T13" fmla="*/ 31 h 373"/>
                <a:gd name="T14" fmla="*/ 5 w 5"/>
                <a:gd name="T15" fmla="*/ 31 h 373"/>
                <a:gd name="T16" fmla="*/ 5 w 5"/>
                <a:gd name="T17" fmla="*/ 78 h 373"/>
                <a:gd name="T18" fmla="*/ 0 w 5"/>
                <a:gd name="T19" fmla="*/ 78 h 373"/>
                <a:gd name="T20" fmla="*/ 5 w 5"/>
                <a:gd name="T21" fmla="*/ 62 h 373"/>
                <a:gd name="T22" fmla="*/ 5 w 5"/>
                <a:gd name="T23" fmla="*/ 62 h 373"/>
                <a:gd name="T24" fmla="*/ 5 w 5"/>
                <a:gd name="T25" fmla="*/ 109 h 373"/>
                <a:gd name="T26" fmla="*/ 0 w 5"/>
                <a:gd name="T27" fmla="*/ 103 h 373"/>
                <a:gd name="T28" fmla="*/ 5 w 5"/>
                <a:gd name="T29" fmla="*/ 88 h 373"/>
                <a:gd name="T30" fmla="*/ 5 w 5"/>
                <a:gd name="T31" fmla="*/ 93 h 373"/>
                <a:gd name="T32" fmla="*/ 5 w 5"/>
                <a:gd name="T33" fmla="*/ 140 h 373"/>
                <a:gd name="T34" fmla="*/ 0 w 5"/>
                <a:gd name="T35" fmla="*/ 135 h 373"/>
                <a:gd name="T36" fmla="*/ 5 w 5"/>
                <a:gd name="T37" fmla="*/ 119 h 373"/>
                <a:gd name="T38" fmla="*/ 5 w 5"/>
                <a:gd name="T39" fmla="*/ 124 h 373"/>
                <a:gd name="T40" fmla="*/ 5 w 5"/>
                <a:gd name="T41" fmla="*/ 171 h 373"/>
                <a:gd name="T42" fmla="*/ 0 w 5"/>
                <a:gd name="T43" fmla="*/ 166 h 373"/>
                <a:gd name="T44" fmla="*/ 5 w 5"/>
                <a:gd name="T45" fmla="*/ 150 h 373"/>
                <a:gd name="T46" fmla="*/ 5 w 5"/>
                <a:gd name="T47" fmla="*/ 155 h 373"/>
                <a:gd name="T48" fmla="*/ 5 w 5"/>
                <a:gd name="T49" fmla="*/ 197 h 373"/>
                <a:gd name="T50" fmla="*/ 0 w 5"/>
                <a:gd name="T51" fmla="*/ 197 h 373"/>
                <a:gd name="T52" fmla="*/ 5 w 5"/>
                <a:gd name="T53" fmla="*/ 181 h 373"/>
                <a:gd name="T54" fmla="*/ 5 w 5"/>
                <a:gd name="T55" fmla="*/ 187 h 373"/>
                <a:gd name="T56" fmla="*/ 5 w 5"/>
                <a:gd name="T57" fmla="*/ 228 h 373"/>
                <a:gd name="T58" fmla="*/ 0 w 5"/>
                <a:gd name="T59" fmla="*/ 228 h 373"/>
                <a:gd name="T60" fmla="*/ 5 w 5"/>
                <a:gd name="T61" fmla="*/ 212 h 373"/>
                <a:gd name="T62" fmla="*/ 5 w 5"/>
                <a:gd name="T63" fmla="*/ 218 h 373"/>
                <a:gd name="T64" fmla="*/ 5 w 5"/>
                <a:gd name="T65" fmla="*/ 259 h 373"/>
                <a:gd name="T66" fmla="*/ 0 w 5"/>
                <a:gd name="T67" fmla="*/ 259 h 373"/>
                <a:gd name="T68" fmla="*/ 5 w 5"/>
                <a:gd name="T69" fmla="*/ 244 h 373"/>
                <a:gd name="T70" fmla="*/ 5 w 5"/>
                <a:gd name="T71" fmla="*/ 244 h 373"/>
                <a:gd name="T72" fmla="*/ 5 w 5"/>
                <a:gd name="T73" fmla="*/ 290 h 373"/>
                <a:gd name="T74" fmla="*/ 0 w 5"/>
                <a:gd name="T75" fmla="*/ 290 h 373"/>
                <a:gd name="T76" fmla="*/ 5 w 5"/>
                <a:gd name="T77" fmla="*/ 275 h 373"/>
                <a:gd name="T78" fmla="*/ 5 w 5"/>
                <a:gd name="T79" fmla="*/ 275 h 373"/>
                <a:gd name="T80" fmla="*/ 5 w 5"/>
                <a:gd name="T81" fmla="*/ 321 h 373"/>
                <a:gd name="T82" fmla="*/ 0 w 5"/>
                <a:gd name="T83" fmla="*/ 321 h 373"/>
                <a:gd name="T84" fmla="*/ 5 w 5"/>
                <a:gd name="T85" fmla="*/ 306 h 373"/>
                <a:gd name="T86" fmla="*/ 5 w 5"/>
                <a:gd name="T87" fmla="*/ 306 h 373"/>
                <a:gd name="T88" fmla="*/ 5 w 5"/>
                <a:gd name="T89" fmla="*/ 353 h 373"/>
                <a:gd name="T90" fmla="*/ 0 w 5"/>
                <a:gd name="T91" fmla="*/ 353 h 373"/>
                <a:gd name="T92" fmla="*/ 5 w 5"/>
                <a:gd name="T93" fmla="*/ 337 h 373"/>
                <a:gd name="T94" fmla="*/ 5 w 5"/>
                <a:gd name="T95" fmla="*/ 337 h 373"/>
                <a:gd name="T96" fmla="*/ 5 w 5"/>
                <a:gd name="T97" fmla="*/ 373 h 373"/>
                <a:gd name="T98" fmla="*/ 0 w 5"/>
                <a:gd name="T99" fmla="*/ 373 h 373"/>
                <a:gd name="T100" fmla="*/ 5 w 5"/>
                <a:gd name="T101" fmla="*/ 368 h 373"/>
                <a:gd name="T102" fmla="*/ 5 w 5"/>
                <a:gd name="T103" fmla="*/ 36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 h="373">
                  <a:moveTo>
                    <a:pt x="5" y="0"/>
                  </a:moveTo>
                  <a:lnTo>
                    <a:pt x="5" y="15"/>
                  </a:lnTo>
                  <a:lnTo>
                    <a:pt x="5" y="15"/>
                  </a:lnTo>
                  <a:lnTo>
                    <a:pt x="5" y="15"/>
                  </a:lnTo>
                  <a:lnTo>
                    <a:pt x="0" y="15"/>
                  </a:lnTo>
                  <a:lnTo>
                    <a:pt x="0" y="15"/>
                  </a:lnTo>
                  <a:lnTo>
                    <a:pt x="0" y="0"/>
                  </a:lnTo>
                  <a:lnTo>
                    <a:pt x="0" y="0"/>
                  </a:lnTo>
                  <a:lnTo>
                    <a:pt x="5" y="0"/>
                  </a:lnTo>
                  <a:lnTo>
                    <a:pt x="5" y="0"/>
                  </a:lnTo>
                  <a:lnTo>
                    <a:pt x="5" y="0"/>
                  </a:lnTo>
                  <a:lnTo>
                    <a:pt x="5" y="0"/>
                  </a:lnTo>
                  <a:close/>
                  <a:moveTo>
                    <a:pt x="5" y="31"/>
                  </a:moveTo>
                  <a:lnTo>
                    <a:pt x="5" y="46"/>
                  </a:lnTo>
                  <a:lnTo>
                    <a:pt x="5" y="46"/>
                  </a:lnTo>
                  <a:lnTo>
                    <a:pt x="5" y="46"/>
                  </a:lnTo>
                  <a:lnTo>
                    <a:pt x="0" y="46"/>
                  </a:lnTo>
                  <a:lnTo>
                    <a:pt x="0" y="46"/>
                  </a:lnTo>
                  <a:lnTo>
                    <a:pt x="0" y="31"/>
                  </a:lnTo>
                  <a:lnTo>
                    <a:pt x="0" y="31"/>
                  </a:lnTo>
                  <a:lnTo>
                    <a:pt x="5" y="31"/>
                  </a:lnTo>
                  <a:lnTo>
                    <a:pt x="5" y="31"/>
                  </a:lnTo>
                  <a:lnTo>
                    <a:pt x="5" y="31"/>
                  </a:lnTo>
                  <a:lnTo>
                    <a:pt x="5" y="31"/>
                  </a:lnTo>
                  <a:close/>
                  <a:moveTo>
                    <a:pt x="5" y="62"/>
                  </a:moveTo>
                  <a:lnTo>
                    <a:pt x="5" y="78"/>
                  </a:lnTo>
                  <a:lnTo>
                    <a:pt x="5" y="78"/>
                  </a:lnTo>
                  <a:lnTo>
                    <a:pt x="5" y="78"/>
                  </a:lnTo>
                  <a:lnTo>
                    <a:pt x="0" y="78"/>
                  </a:lnTo>
                  <a:lnTo>
                    <a:pt x="0" y="78"/>
                  </a:lnTo>
                  <a:lnTo>
                    <a:pt x="0" y="62"/>
                  </a:lnTo>
                  <a:lnTo>
                    <a:pt x="0" y="62"/>
                  </a:lnTo>
                  <a:lnTo>
                    <a:pt x="5" y="62"/>
                  </a:lnTo>
                  <a:lnTo>
                    <a:pt x="5" y="62"/>
                  </a:lnTo>
                  <a:lnTo>
                    <a:pt x="5" y="62"/>
                  </a:lnTo>
                  <a:lnTo>
                    <a:pt x="5" y="62"/>
                  </a:lnTo>
                  <a:close/>
                  <a:moveTo>
                    <a:pt x="5" y="93"/>
                  </a:moveTo>
                  <a:lnTo>
                    <a:pt x="5" y="103"/>
                  </a:lnTo>
                  <a:lnTo>
                    <a:pt x="5" y="109"/>
                  </a:lnTo>
                  <a:lnTo>
                    <a:pt x="5" y="109"/>
                  </a:lnTo>
                  <a:lnTo>
                    <a:pt x="0" y="109"/>
                  </a:lnTo>
                  <a:lnTo>
                    <a:pt x="0" y="103"/>
                  </a:lnTo>
                  <a:lnTo>
                    <a:pt x="0" y="93"/>
                  </a:lnTo>
                  <a:lnTo>
                    <a:pt x="0" y="93"/>
                  </a:lnTo>
                  <a:lnTo>
                    <a:pt x="5" y="88"/>
                  </a:lnTo>
                  <a:lnTo>
                    <a:pt x="5" y="93"/>
                  </a:lnTo>
                  <a:lnTo>
                    <a:pt x="5" y="93"/>
                  </a:lnTo>
                  <a:lnTo>
                    <a:pt x="5" y="93"/>
                  </a:lnTo>
                  <a:close/>
                  <a:moveTo>
                    <a:pt x="5" y="124"/>
                  </a:moveTo>
                  <a:lnTo>
                    <a:pt x="5" y="135"/>
                  </a:lnTo>
                  <a:lnTo>
                    <a:pt x="5" y="140"/>
                  </a:lnTo>
                  <a:lnTo>
                    <a:pt x="5" y="140"/>
                  </a:lnTo>
                  <a:lnTo>
                    <a:pt x="0" y="140"/>
                  </a:lnTo>
                  <a:lnTo>
                    <a:pt x="0" y="135"/>
                  </a:lnTo>
                  <a:lnTo>
                    <a:pt x="0" y="124"/>
                  </a:lnTo>
                  <a:lnTo>
                    <a:pt x="0" y="124"/>
                  </a:lnTo>
                  <a:lnTo>
                    <a:pt x="5" y="119"/>
                  </a:lnTo>
                  <a:lnTo>
                    <a:pt x="5" y="124"/>
                  </a:lnTo>
                  <a:lnTo>
                    <a:pt x="5" y="124"/>
                  </a:lnTo>
                  <a:lnTo>
                    <a:pt x="5" y="124"/>
                  </a:lnTo>
                  <a:close/>
                  <a:moveTo>
                    <a:pt x="5" y="155"/>
                  </a:moveTo>
                  <a:lnTo>
                    <a:pt x="5" y="166"/>
                  </a:lnTo>
                  <a:lnTo>
                    <a:pt x="5" y="171"/>
                  </a:lnTo>
                  <a:lnTo>
                    <a:pt x="5" y="171"/>
                  </a:lnTo>
                  <a:lnTo>
                    <a:pt x="0" y="171"/>
                  </a:lnTo>
                  <a:lnTo>
                    <a:pt x="0" y="166"/>
                  </a:lnTo>
                  <a:lnTo>
                    <a:pt x="0" y="155"/>
                  </a:lnTo>
                  <a:lnTo>
                    <a:pt x="0" y="150"/>
                  </a:lnTo>
                  <a:lnTo>
                    <a:pt x="5" y="150"/>
                  </a:lnTo>
                  <a:lnTo>
                    <a:pt x="5" y="150"/>
                  </a:lnTo>
                  <a:lnTo>
                    <a:pt x="5" y="155"/>
                  </a:lnTo>
                  <a:lnTo>
                    <a:pt x="5" y="155"/>
                  </a:lnTo>
                  <a:close/>
                  <a:moveTo>
                    <a:pt x="5" y="187"/>
                  </a:moveTo>
                  <a:lnTo>
                    <a:pt x="5" y="197"/>
                  </a:lnTo>
                  <a:lnTo>
                    <a:pt x="5" y="197"/>
                  </a:lnTo>
                  <a:lnTo>
                    <a:pt x="5" y="202"/>
                  </a:lnTo>
                  <a:lnTo>
                    <a:pt x="0" y="197"/>
                  </a:lnTo>
                  <a:lnTo>
                    <a:pt x="0" y="197"/>
                  </a:lnTo>
                  <a:lnTo>
                    <a:pt x="0" y="187"/>
                  </a:lnTo>
                  <a:lnTo>
                    <a:pt x="0" y="181"/>
                  </a:lnTo>
                  <a:lnTo>
                    <a:pt x="5" y="181"/>
                  </a:lnTo>
                  <a:lnTo>
                    <a:pt x="5" y="181"/>
                  </a:lnTo>
                  <a:lnTo>
                    <a:pt x="5" y="187"/>
                  </a:lnTo>
                  <a:lnTo>
                    <a:pt x="5" y="187"/>
                  </a:lnTo>
                  <a:close/>
                  <a:moveTo>
                    <a:pt x="5" y="218"/>
                  </a:moveTo>
                  <a:lnTo>
                    <a:pt x="5" y="228"/>
                  </a:lnTo>
                  <a:lnTo>
                    <a:pt x="5" y="228"/>
                  </a:lnTo>
                  <a:lnTo>
                    <a:pt x="5" y="233"/>
                  </a:lnTo>
                  <a:lnTo>
                    <a:pt x="0" y="228"/>
                  </a:lnTo>
                  <a:lnTo>
                    <a:pt x="0" y="228"/>
                  </a:lnTo>
                  <a:lnTo>
                    <a:pt x="0" y="218"/>
                  </a:lnTo>
                  <a:lnTo>
                    <a:pt x="0" y="212"/>
                  </a:lnTo>
                  <a:lnTo>
                    <a:pt x="5" y="212"/>
                  </a:lnTo>
                  <a:lnTo>
                    <a:pt x="5" y="212"/>
                  </a:lnTo>
                  <a:lnTo>
                    <a:pt x="5" y="218"/>
                  </a:lnTo>
                  <a:lnTo>
                    <a:pt x="5" y="218"/>
                  </a:lnTo>
                  <a:close/>
                  <a:moveTo>
                    <a:pt x="5" y="244"/>
                  </a:moveTo>
                  <a:lnTo>
                    <a:pt x="5" y="259"/>
                  </a:lnTo>
                  <a:lnTo>
                    <a:pt x="5" y="259"/>
                  </a:lnTo>
                  <a:lnTo>
                    <a:pt x="5" y="259"/>
                  </a:lnTo>
                  <a:lnTo>
                    <a:pt x="0" y="259"/>
                  </a:lnTo>
                  <a:lnTo>
                    <a:pt x="0" y="259"/>
                  </a:lnTo>
                  <a:lnTo>
                    <a:pt x="0" y="244"/>
                  </a:lnTo>
                  <a:lnTo>
                    <a:pt x="0" y="244"/>
                  </a:lnTo>
                  <a:lnTo>
                    <a:pt x="5" y="244"/>
                  </a:lnTo>
                  <a:lnTo>
                    <a:pt x="5" y="244"/>
                  </a:lnTo>
                  <a:lnTo>
                    <a:pt x="5" y="244"/>
                  </a:lnTo>
                  <a:lnTo>
                    <a:pt x="5" y="244"/>
                  </a:lnTo>
                  <a:close/>
                  <a:moveTo>
                    <a:pt x="5" y="275"/>
                  </a:moveTo>
                  <a:lnTo>
                    <a:pt x="5" y="290"/>
                  </a:lnTo>
                  <a:lnTo>
                    <a:pt x="5" y="290"/>
                  </a:lnTo>
                  <a:lnTo>
                    <a:pt x="5" y="290"/>
                  </a:lnTo>
                  <a:lnTo>
                    <a:pt x="0" y="290"/>
                  </a:lnTo>
                  <a:lnTo>
                    <a:pt x="0" y="290"/>
                  </a:lnTo>
                  <a:lnTo>
                    <a:pt x="0" y="275"/>
                  </a:lnTo>
                  <a:lnTo>
                    <a:pt x="0" y="275"/>
                  </a:lnTo>
                  <a:lnTo>
                    <a:pt x="5" y="275"/>
                  </a:lnTo>
                  <a:lnTo>
                    <a:pt x="5" y="275"/>
                  </a:lnTo>
                  <a:lnTo>
                    <a:pt x="5" y="275"/>
                  </a:lnTo>
                  <a:lnTo>
                    <a:pt x="5" y="275"/>
                  </a:lnTo>
                  <a:close/>
                  <a:moveTo>
                    <a:pt x="5" y="306"/>
                  </a:moveTo>
                  <a:lnTo>
                    <a:pt x="5" y="321"/>
                  </a:lnTo>
                  <a:lnTo>
                    <a:pt x="5" y="321"/>
                  </a:lnTo>
                  <a:lnTo>
                    <a:pt x="5" y="321"/>
                  </a:lnTo>
                  <a:lnTo>
                    <a:pt x="0" y="321"/>
                  </a:lnTo>
                  <a:lnTo>
                    <a:pt x="0" y="321"/>
                  </a:lnTo>
                  <a:lnTo>
                    <a:pt x="0" y="306"/>
                  </a:lnTo>
                  <a:lnTo>
                    <a:pt x="0" y="306"/>
                  </a:lnTo>
                  <a:lnTo>
                    <a:pt x="5" y="306"/>
                  </a:lnTo>
                  <a:lnTo>
                    <a:pt x="5" y="306"/>
                  </a:lnTo>
                  <a:lnTo>
                    <a:pt x="5" y="306"/>
                  </a:lnTo>
                  <a:lnTo>
                    <a:pt x="5" y="306"/>
                  </a:lnTo>
                  <a:close/>
                  <a:moveTo>
                    <a:pt x="5" y="337"/>
                  </a:moveTo>
                  <a:lnTo>
                    <a:pt x="5" y="353"/>
                  </a:lnTo>
                  <a:lnTo>
                    <a:pt x="5" y="353"/>
                  </a:lnTo>
                  <a:lnTo>
                    <a:pt x="5" y="353"/>
                  </a:lnTo>
                  <a:lnTo>
                    <a:pt x="0" y="353"/>
                  </a:lnTo>
                  <a:lnTo>
                    <a:pt x="0" y="353"/>
                  </a:lnTo>
                  <a:lnTo>
                    <a:pt x="0" y="337"/>
                  </a:lnTo>
                  <a:lnTo>
                    <a:pt x="0" y="337"/>
                  </a:lnTo>
                  <a:lnTo>
                    <a:pt x="5" y="337"/>
                  </a:lnTo>
                  <a:lnTo>
                    <a:pt x="5" y="337"/>
                  </a:lnTo>
                  <a:lnTo>
                    <a:pt x="5" y="337"/>
                  </a:lnTo>
                  <a:lnTo>
                    <a:pt x="5" y="337"/>
                  </a:lnTo>
                  <a:close/>
                  <a:moveTo>
                    <a:pt x="5" y="368"/>
                  </a:moveTo>
                  <a:lnTo>
                    <a:pt x="5" y="373"/>
                  </a:lnTo>
                  <a:lnTo>
                    <a:pt x="5" y="373"/>
                  </a:lnTo>
                  <a:lnTo>
                    <a:pt x="5" y="373"/>
                  </a:lnTo>
                  <a:lnTo>
                    <a:pt x="0" y="373"/>
                  </a:lnTo>
                  <a:lnTo>
                    <a:pt x="0" y="373"/>
                  </a:lnTo>
                  <a:lnTo>
                    <a:pt x="0" y="368"/>
                  </a:lnTo>
                  <a:lnTo>
                    <a:pt x="0" y="368"/>
                  </a:lnTo>
                  <a:lnTo>
                    <a:pt x="5" y="368"/>
                  </a:lnTo>
                  <a:lnTo>
                    <a:pt x="5" y="368"/>
                  </a:lnTo>
                  <a:lnTo>
                    <a:pt x="5" y="368"/>
                  </a:lnTo>
                  <a:lnTo>
                    <a:pt x="5" y="3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48" name="Freeform 38"/>
            <p:cNvSpPr>
              <a:spLocks/>
            </p:cNvSpPr>
            <p:nvPr/>
          </p:nvSpPr>
          <p:spPr bwMode="auto">
            <a:xfrm>
              <a:off x="3771" y="3146"/>
              <a:ext cx="1012" cy="483"/>
            </a:xfrm>
            <a:custGeom>
              <a:avLst/>
              <a:gdLst>
                <a:gd name="T0" fmla="*/ 0 w 1012"/>
                <a:gd name="T1" fmla="*/ 483 h 483"/>
                <a:gd name="T2" fmla="*/ 506 w 1012"/>
                <a:gd name="T3" fmla="*/ 483 h 483"/>
                <a:gd name="T4" fmla="*/ 506 w 1012"/>
                <a:gd name="T5" fmla="*/ 0 h 483"/>
                <a:gd name="T6" fmla="*/ 1012 w 1012"/>
                <a:gd name="T7" fmla="*/ 0 h 483"/>
              </a:gdLst>
              <a:ahLst/>
              <a:cxnLst>
                <a:cxn ang="0">
                  <a:pos x="T0" y="T1"/>
                </a:cxn>
                <a:cxn ang="0">
                  <a:pos x="T2" y="T3"/>
                </a:cxn>
                <a:cxn ang="0">
                  <a:pos x="T4" y="T5"/>
                </a:cxn>
                <a:cxn ang="0">
                  <a:pos x="T6" y="T7"/>
                </a:cxn>
              </a:cxnLst>
              <a:rect l="0" t="0" r="r" b="b"/>
              <a:pathLst>
                <a:path w="1012" h="483">
                  <a:moveTo>
                    <a:pt x="0" y="483"/>
                  </a:moveTo>
                  <a:lnTo>
                    <a:pt x="506" y="483"/>
                  </a:lnTo>
                  <a:lnTo>
                    <a:pt x="506" y="0"/>
                  </a:lnTo>
                  <a:lnTo>
                    <a:pt x="1012" y="0"/>
                  </a:lnTo>
                </a:path>
              </a:pathLst>
            </a:custGeom>
            <a:noFill/>
            <a:ln w="238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49" name="Freeform 39"/>
            <p:cNvSpPr>
              <a:spLocks/>
            </p:cNvSpPr>
            <p:nvPr/>
          </p:nvSpPr>
          <p:spPr bwMode="auto">
            <a:xfrm>
              <a:off x="2473" y="3151"/>
              <a:ext cx="447" cy="265"/>
            </a:xfrm>
            <a:custGeom>
              <a:avLst/>
              <a:gdLst>
                <a:gd name="T0" fmla="*/ 0 w 447"/>
                <a:gd name="T1" fmla="*/ 0 h 265"/>
                <a:gd name="T2" fmla="*/ 35 w 447"/>
                <a:gd name="T3" fmla="*/ 0 h 265"/>
                <a:gd name="T4" fmla="*/ 69 w 447"/>
                <a:gd name="T5" fmla="*/ 5 h 265"/>
                <a:gd name="T6" fmla="*/ 103 w 447"/>
                <a:gd name="T7" fmla="*/ 11 h 265"/>
                <a:gd name="T8" fmla="*/ 138 w 447"/>
                <a:gd name="T9" fmla="*/ 21 h 265"/>
                <a:gd name="T10" fmla="*/ 172 w 447"/>
                <a:gd name="T11" fmla="*/ 31 h 265"/>
                <a:gd name="T12" fmla="*/ 202 w 447"/>
                <a:gd name="T13" fmla="*/ 42 h 265"/>
                <a:gd name="T14" fmla="*/ 231 w 447"/>
                <a:gd name="T15" fmla="*/ 57 h 265"/>
                <a:gd name="T16" fmla="*/ 266 w 447"/>
                <a:gd name="T17" fmla="*/ 73 h 265"/>
                <a:gd name="T18" fmla="*/ 290 w 447"/>
                <a:gd name="T19" fmla="*/ 94 h 265"/>
                <a:gd name="T20" fmla="*/ 320 w 447"/>
                <a:gd name="T21" fmla="*/ 109 h 265"/>
                <a:gd name="T22" fmla="*/ 344 w 447"/>
                <a:gd name="T23" fmla="*/ 135 h 265"/>
                <a:gd name="T24" fmla="*/ 369 w 447"/>
                <a:gd name="T25" fmla="*/ 156 h 265"/>
                <a:gd name="T26" fmla="*/ 393 w 447"/>
                <a:gd name="T27" fmla="*/ 182 h 265"/>
                <a:gd name="T28" fmla="*/ 413 w 447"/>
                <a:gd name="T29" fmla="*/ 208 h 265"/>
                <a:gd name="T30" fmla="*/ 433 w 447"/>
                <a:gd name="T31" fmla="*/ 239 h 265"/>
                <a:gd name="T32" fmla="*/ 447 w 447"/>
                <a:gd name="T3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7" h="265">
                  <a:moveTo>
                    <a:pt x="0" y="0"/>
                  </a:moveTo>
                  <a:lnTo>
                    <a:pt x="35" y="0"/>
                  </a:lnTo>
                  <a:lnTo>
                    <a:pt x="69" y="5"/>
                  </a:lnTo>
                  <a:lnTo>
                    <a:pt x="103" y="11"/>
                  </a:lnTo>
                  <a:lnTo>
                    <a:pt x="138" y="21"/>
                  </a:lnTo>
                  <a:lnTo>
                    <a:pt x="172" y="31"/>
                  </a:lnTo>
                  <a:lnTo>
                    <a:pt x="202" y="42"/>
                  </a:lnTo>
                  <a:lnTo>
                    <a:pt x="231" y="57"/>
                  </a:lnTo>
                  <a:lnTo>
                    <a:pt x="266" y="73"/>
                  </a:lnTo>
                  <a:lnTo>
                    <a:pt x="290" y="94"/>
                  </a:lnTo>
                  <a:lnTo>
                    <a:pt x="320" y="109"/>
                  </a:lnTo>
                  <a:lnTo>
                    <a:pt x="344" y="135"/>
                  </a:lnTo>
                  <a:lnTo>
                    <a:pt x="369" y="156"/>
                  </a:lnTo>
                  <a:lnTo>
                    <a:pt x="393" y="182"/>
                  </a:lnTo>
                  <a:lnTo>
                    <a:pt x="413" y="208"/>
                  </a:lnTo>
                  <a:lnTo>
                    <a:pt x="433" y="239"/>
                  </a:lnTo>
                  <a:lnTo>
                    <a:pt x="447" y="265"/>
                  </a:lnTo>
                </a:path>
              </a:pathLst>
            </a:custGeom>
            <a:noFill/>
            <a:ln w="238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50" name="Line 40"/>
            <p:cNvSpPr>
              <a:spLocks noChangeShapeType="1"/>
            </p:cNvSpPr>
            <p:nvPr/>
          </p:nvSpPr>
          <p:spPr bwMode="auto">
            <a:xfrm flipV="1">
              <a:off x="2925" y="3151"/>
              <a:ext cx="0" cy="27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51" name="Freeform 41"/>
            <p:cNvSpPr>
              <a:spLocks/>
            </p:cNvSpPr>
            <p:nvPr/>
          </p:nvSpPr>
          <p:spPr bwMode="auto">
            <a:xfrm>
              <a:off x="2920" y="3151"/>
              <a:ext cx="212" cy="47"/>
            </a:xfrm>
            <a:custGeom>
              <a:avLst/>
              <a:gdLst>
                <a:gd name="T0" fmla="*/ 0 w 212"/>
                <a:gd name="T1" fmla="*/ 0 h 47"/>
                <a:gd name="T2" fmla="*/ 30 w 212"/>
                <a:gd name="T3" fmla="*/ 0 h 47"/>
                <a:gd name="T4" fmla="*/ 55 w 212"/>
                <a:gd name="T5" fmla="*/ 5 h 47"/>
                <a:gd name="T6" fmla="*/ 84 w 212"/>
                <a:gd name="T7" fmla="*/ 5 h 47"/>
                <a:gd name="T8" fmla="*/ 109 w 212"/>
                <a:gd name="T9" fmla="*/ 11 h 47"/>
                <a:gd name="T10" fmla="*/ 163 w 212"/>
                <a:gd name="T11" fmla="*/ 26 h 47"/>
                <a:gd name="T12" fmla="*/ 212 w 21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212" h="47">
                  <a:moveTo>
                    <a:pt x="0" y="0"/>
                  </a:moveTo>
                  <a:lnTo>
                    <a:pt x="30" y="0"/>
                  </a:lnTo>
                  <a:lnTo>
                    <a:pt x="55" y="5"/>
                  </a:lnTo>
                  <a:lnTo>
                    <a:pt x="84" y="5"/>
                  </a:lnTo>
                  <a:lnTo>
                    <a:pt x="109" y="11"/>
                  </a:lnTo>
                  <a:lnTo>
                    <a:pt x="163" y="26"/>
                  </a:lnTo>
                  <a:lnTo>
                    <a:pt x="212" y="47"/>
                  </a:lnTo>
                </a:path>
              </a:pathLst>
            </a:custGeom>
            <a:noFill/>
            <a:ln w="2381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52" name="Line 42"/>
            <p:cNvSpPr>
              <a:spLocks noChangeShapeType="1"/>
            </p:cNvSpPr>
            <p:nvPr/>
          </p:nvSpPr>
          <p:spPr bwMode="auto">
            <a:xfrm flipV="1">
              <a:off x="2468" y="3146"/>
              <a:ext cx="0" cy="14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54" name="Line 43"/>
            <p:cNvSpPr>
              <a:spLocks noChangeShapeType="1"/>
            </p:cNvSpPr>
            <p:nvPr/>
          </p:nvSpPr>
          <p:spPr bwMode="auto">
            <a:xfrm>
              <a:off x="2114" y="3919"/>
              <a:ext cx="0" cy="25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55" name="Line 44"/>
            <p:cNvSpPr>
              <a:spLocks noChangeShapeType="1"/>
            </p:cNvSpPr>
            <p:nvPr/>
          </p:nvSpPr>
          <p:spPr bwMode="auto">
            <a:xfrm>
              <a:off x="3127" y="3919"/>
              <a:ext cx="0" cy="25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56" name="Freeform 45"/>
            <p:cNvSpPr>
              <a:spLocks noEditPoints="1"/>
            </p:cNvSpPr>
            <p:nvPr/>
          </p:nvSpPr>
          <p:spPr bwMode="auto">
            <a:xfrm>
              <a:off x="2119" y="4080"/>
              <a:ext cx="1008" cy="62"/>
            </a:xfrm>
            <a:custGeom>
              <a:avLst/>
              <a:gdLst>
                <a:gd name="T0" fmla="*/ 10 w 1008"/>
                <a:gd name="T1" fmla="*/ 26 h 62"/>
                <a:gd name="T2" fmla="*/ 1003 w 1008"/>
                <a:gd name="T3" fmla="*/ 26 h 62"/>
                <a:gd name="T4" fmla="*/ 1003 w 1008"/>
                <a:gd name="T5" fmla="*/ 26 h 62"/>
                <a:gd name="T6" fmla="*/ 1003 w 1008"/>
                <a:gd name="T7" fmla="*/ 31 h 62"/>
                <a:gd name="T8" fmla="*/ 1003 w 1008"/>
                <a:gd name="T9" fmla="*/ 31 h 62"/>
                <a:gd name="T10" fmla="*/ 1003 w 1008"/>
                <a:gd name="T11" fmla="*/ 31 h 62"/>
                <a:gd name="T12" fmla="*/ 10 w 1008"/>
                <a:gd name="T13" fmla="*/ 31 h 62"/>
                <a:gd name="T14" fmla="*/ 5 w 1008"/>
                <a:gd name="T15" fmla="*/ 31 h 62"/>
                <a:gd name="T16" fmla="*/ 5 w 1008"/>
                <a:gd name="T17" fmla="*/ 31 h 62"/>
                <a:gd name="T18" fmla="*/ 5 w 1008"/>
                <a:gd name="T19" fmla="*/ 26 h 62"/>
                <a:gd name="T20" fmla="*/ 10 w 1008"/>
                <a:gd name="T21" fmla="*/ 26 h 62"/>
                <a:gd name="T22" fmla="*/ 10 w 1008"/>
                <a:gd name="T23" fmla="*/ 26 h 62"/>
                <a:gd name="T24" fmla="*/ 59 w 1008"/>
                <a:gd name="T25" fmla="*/ 62 h 62"/>
                <a:gd name="T26" fmla="*/ 0 w 1008"/>
                <a:gd name="T27" fmla="*/ 31 h 62"/>
                <a:gd name="T28" fmla="*/ 59 w 1008"/>
                <a:gd name="T29" fmla="*/ 0 h 62"/>
                <a:gd name="T30" fmla="*/ 64 w 1008"/>
                <a:gd name="T31" fmla="*/ 0 h 62"/>
                <a:gd name="T32" fmla="*/ 64 w 1008"/>
                <a:gd name="T33" fmla="*/ 0 h 62"/>
                <a:gd name="T34" fmla="*/ 64 w 1008"/>
                <a:gd name="T35" fmla="*/ 0 h 62"/>
                <a:gd name="T36" fmla="*/ 64 w 1008"/>
                <a:gd name="T37" fmla="*/ 5 h 62"/>
                <a:gd name="T38" fmla="*/ 10 w 1008"/>
                <a:gd name="T39" fmla="*/ 31 h 62"/>
                <a:gd name="T40" fmla="*/ 10 w 1008"/>
                <a:gd name="T41" fmla="*/ 26 h 62"/>
                <a:gd name="T42" fmla="*/ 64 w 1008"/>
                <a:gd name="T43" fmla="*/ 57 h 62"/>
                <a:gd name="T44" fmla="*/ 64 w 1008"/>
                <a:gd name="T45" fmla="*/ 57 h 62"/>
                <a:gd name="T46" fmla="*/ 64 w 1008"/>
                <a:gd name="T47" fmla="*/ 62 h 62"/>
                <a:gd name="T48" fmla="*/ 64 w 1008"/>
                <a:gd name="T49" fmla="*/ 62 h 62"/>
                <a:gd name="T50" fmla="*/ 59 w 1008"/>
                <a:gd name="T51" fmla="*/ 62 h 62"/>
                <a:gd name="T52" fmla="*/ 59 w 1008"/>
                <a:gd name="T53" fmla="*/ 62 h 62"/>
                <a:gd name="T54" fmla="*/ 949 w 1008"/>
                <a:gd name="T55" fmla="*/ 0 h 62"/>
                <a:gd name="T56" fmla="*/ 1008 w 1008"/>
                <a:gd name="T57" fmla="*/ 31 h 62"/>
                <a:gd name="T58" fmla="*/ 949 w 1008"/>
                <a:gd name="T59" fmla="*/ 62 h 62"/>
                <a:gd name="T60" fmla="*/ 949 w 1008"/>
                <a:gd name="T61" fmla="*/ 62 h 62"/>
                <a:gd name="T62" fmla="*/ 944 w 1008"/>
                <a:gd name="T63" fmla="*/ 62 h 62"/>
                <a:gd name="T64" fmla="*/ 944 w 1008"/>
                <a:gd name="T65" fmla="*/ 57 h 62"/>
                <a:gd name="T66" fmla="*/ 949 w 1008"/>
                <a:gd name="T67" fmla="*/ 57 h 62"/>
                <a:gd name="T68" fmla="*/ 998 w 1008"/>
                <a:gd name="T69" fmla="*/ 26 h 62"/>
                <a:gd name="T70" fmla="*/ 998 w 1008"/>
                <a:gd name="T71" fmla="*/ 31 h 62"/>
                <a:gd name="T72" fmla="*/ 949 w 1008"/>
                <a:gd name="T73" fmla="*/ 5 h 62"/>
                <a:gd name="T74" fmla="*/ 944 w 1008"/>
                <a:gd name="T75" fmla="*/ 0 h 62"/>
                <a:gd name="T76" fmla="*/ 944 w 1008"/>
                <a:gd name="T77" fmla="*/ 0 h 62"/>
                <a:gd name="T78" fmla="*/ 949 w 1008"/>
                <a:gd name="T79" fmla="*/ 0 h 62"/>
                <a:gd name="T80" fmla="*/ 949 w 1008"/>
                <a:gd name="T81" fmla="*/ 0 h 62"/>
                <a:gd name="T82" fmla="*/ 949 w 1008"/>
                <a:gd name="T8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62">
                  <a:moveTo>
                    <a:pt x="10" y="26"/>
                  </a:moveTo>
                  <a:lnTo>
                    <a:pt x="1003" y="26"/>
                  </a:lnTo>
                  <a:lnTo>
                    <a:pt x="1003" y="26"/>
                  </a:lnTo>
                  <a:lnTo>
                    <a:pt x="1003" y="31"/>
                  </a:lnTo>
                  <a:lnTo>
                    <a:pt x="1003" y="31"/>
                  </a:lnTo>
                  <a:lnTo>
                    <a:pt x="1003" y="31"/>
                  </a:lnTo>
                  <a:lnTo>
                    <a:pt x="10" y="31"/>
                  </a:lnTo>
                  <a:lnTo>
                    <a:pt x="5" y="31"/>
                  </a:lnTo>
                  <a:lnTo>
                    <a:pt x="5" y="31"/>
                  </a:lnTo>
                  <a:lnTo>
                    <a:pt x="5" y="26"/>
                  </a:lnTo>
                  <a:lnTo>
                    <a:pt x="10" y="26"/>
                  </a:lnTo>
                  <a:lnTo>
                    <a:pt x="10" y="26"/>
                  </a:lnTo>
                  <a:close/>
                  <a:moveTo>
                    <a:pt x="59" y="62"/>
                  </a:moveTo>
                  <a:lnTo>
                    <a:pt x="0" y="31"/>
                  </a:lnTo>
                  <a:lnTo>
                    <a:pt x="59" y="0"/>
                  </a:lnTo>
                  <a:lnTo>
                    <a:pt x="64" y="0"/>
                  </a:lnTo>
                  <a:lnTo>
                    <a:pt x="64" y="0"/>
                  </a:lnTo>
                  <a:lnTo>
                    <a:pt x="64" y="0"/>
                  </a:lnTo>
                  <a:lnTo>
                    <a:pt x="64" y="5"/>
                  </a:lnTo>
                  <a:lnTo>
                    <a:pt x="10" y="31"/>
                  </a:lnTo>
                  <a:lnTo>
                    <a:pt x="10" y="26"/>
                  </a:lnTo>
                  <a:lnTo>
                    <a:pt x="64" y="57"/>
                  </a:lnTo>
                  <a:lnTo>
                    <a:pt x="64" y="57"/>
                  </a:lnTo>
                  <a:lnTo>
                    <a:pt x="64" y="62"/>
                  </a:lnTo>
                  <a:lnTo>
                    <a:pt x="64" y="62"/>
                  </a:lnTo>
                  <a:lnTo>
                    <a:pt x="59" y="62"/>
                  </a:lnTo>
                  <a:lnTo>
                    <a:pt x="59" y="62"/>
                  </a:lnTo>
                  <a:close/>
                  <a:moveTo>
                    <a:pt x="949" y="0"/>
                  </a:moveTo>
                  <a:lnTo>
                    <a:pt x="1008" y="31"/>
                  </a:lnTo>
                  <a:lnTo>
                    <a:pt x="949" y="62"/>
                  </a:lnTo>
                  <a:lnTo>
                    <a:pt x="949" y="62"/>
                  </a:lnTo>
                  <a:lnTo>
                    <a:pt x="944" y="62"/>
                  </a:lnTo>
                  <a:lnTo>
                    <a:pt x="944" y="57"/>
                  </a:lnTo>
                  <a:lnTo>
                    <a:pt x="949" y="57"/>
                  </a:lnTo>
                  <a:lnTo>
                    <a:pt x="998" y="26"/>
                  </a:lnTo>
                  <a:lnTo>
                    <a:pt x="998" y="31"/>
                  </a:lnTo>
                  <a:lnTo>
                    <a:pt x="949" y="5"/>
                  </a:lnTo>
                  <a:lnTo>
                    <a:pt x="944" y="0"/>
                  </a:lnTo>
                  <a:lnTo>
                    <a:pt x="944" y="0"/>
                  </a:lnTo>
                  <a:lnTo>
                    <a:pt x="949" y="0"/>
                  </a:lnTo>
                  <a:lnTo>
                    <a:pt x="949" y="0"/>
                  </a:lnTo>
                  <a:lnTo>
                    <a:pt x="94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57" name="Line 46"/>
            <p:cNvSpPr>
              <a:spLocks noChangeShapeType="1"/>
            </p:cNvSpPr>
            <p:nvPr/>
          </p:nvSpPr>
          <p:spPr bwMode="auto">
            <a:xfrm>
              <a:off x="3771" y="3919"/>
              <a:ext cx="0" cy="25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58" name="Line 47"/>
            <p:cNvSpPr>
              <a:spLocks noChangeShapeType="1"/>
            </p:cNvSpPr>
            <p:nvPr/>
          </p:nvSpPr>
          <p:spPr bwMode="auto">
            <a:xfrm>
              <a:off x="4783" y="3919"/>
              <a:ext cx="0" cy="25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59" name="Freeform 48"/>
            <p:cNvSpPr>
              <a:spLocks noEditPoints="1"/>
            </p:cNvSpPr>
            <p:nvPr/>
          </p:nvSpPr>
          <p:spPr bwMode="auto">
            <a:xfrm>
              <a:off x="3776" y="4080"/>
              <a:ext cx="1002" cy="62"/>
            </a:xfrm>
            <a:custGeom>
              <a:avLst/>
              <a:gdLst>
                <a:gd name="T0" fmla="*/ 5 w 1002"/>
                <a:gd name="T1" fmla="*/ 26 h 62"/>
                <a:gd name="T2" fmla="*/ 997 w 1002"/>
                <a:gd name="T3" fmla="*/ 26 h 62"/>
                <a:gd name="T4" fmla="*/ 1002 w 1002"/>
                <a:gd name="T5" fmla="*/ 26 h 62"/>
                <a:gd name="T6" fmla="*/ 1002 w 1002"/>
                <a:gd name="T7" fmla="*/ 31 h 62"/>
                <a:gd name="T8" fmla="*/ 1002 w 1002"/>
                <a:gd name="T9" fmla="*/ 31 h 62"/>
                <a:gd name="T10" fmla="*/ 997 w 1002"/>
                <a:gd name="T11" fmla="*/ 31 h 62"/>
                <a:gd name="T12" fmla="*/ 5 w 1002"/>
                <a:gd name="T13" fmla="*/ 31 h 62"/>
                <a:gd name="T14" fmla="*/ 5 w 1002"/>
                <a:gd name="T15" fmla="*/ 31 h 62"/>
                <a:gd name="T16" fmla="*/ 5 w 1002"/>
                <a:gd name="T17" fmla="*/ 31 h 62"/>
                <a:gd name="T18" fmla="*/ 5 w 1002"/>
                <a:gd name="T19" fmla="*/ 26 h 62"/>
                <a:gd name="T20" fmla="*/ 5 w 1002"/>
                <a:gd name="T21" fmla="*/ 26 h 62"/>
                <a:gd name="T22" fmla="*/ 5 w 1002"/>
                <a:gd name="T23" fmla="*/ 26 h 62"/>
                <a:gd name="T24" fmla="*/ 59 w 1002"/>
                <a:gd name="T25" fmla="*/ 62 h 62"/>
                <a:gd name="T26" fmla="*/ 0 w 1002"/>
                <a:gd name="T27" fmla="*/ 31 h 62"/>
                <a:gd name="T28" fmla="*/ 59 w 1002"/>
                <a:gd name="T29" fmla="*/ 0 h 62"/>
                <a:gd name="T30" fmla="*/ 59 w 1002"/>
                <a:gd name="T31" fmla="*/ 0 h 62"/>
                <a:gd name="T32" fmla="*/ 64 w 1002"/>
                <a:gd name="T33" fmla="*/ 0 h 62"/>
                <a:gd name="T34" fmla="*/ 64 w 1002"/>
                <a:gd name="T35" fmla="*/ 0 h 62"/>
                <a:gd name="T36" fmla="*/ 59 w 1002"/>
                <a:gd name="T37" fmla="*/ 5 h 62"/>
                <a:gd name="T38" fmla="*/ 9 w 1002"/>
                <a:gd name="T39" fmla="*/ 31 h 62"/>
                <a:gd name="T40" fmla="*/ 9 w 1002"/>
                <a:gd name="T41" fmla="*/ 26 h 62"/>
                <a:gd name="T42" fmla="*/ 59 w 1002"/>
                <a:gd name="T43" fmla="*/ 57 h 62"/>
                <a:gd name="T44" fmla="*/ 64 w 1002"/>
                <a:gd name="T45" fmla="*/ 57 h 62"/>
                <a:gd name="T46" fmla="*/ 64 w 1002"/>
                <a:gd name="T47" fmla="*/ 62 h 62"/>
                <a:gd name="T48" fmla="*/ 59 w 1002"/>
                <a:gd name="T49" fmla="*/ 62 h 62"/>
                <a:gd name="T50" fmla="*/ 59 w 1002"/>
                <a:gd name="T51" fmla="*/ 62 h 62"/>
                <a:gd name="T52" fmla="*/ 59 w 1002"/>
                <a:gd name="T53" fmla="*/ 62 h 62"/>
                <a:gd name="T54" fmla="*/ 948 w 1002"/>
                <a:gd name="T55" fmla="*/ 0 h 62"/>
                <a:gd name="T56" fmla="*/ 1002 w 1002"/>
                <a:gd name="T57" fmla="*/ 31 h 62"/>
                <a:gd name="T58" fmla="*/ 948 w 1002"/>
                <a:gd name="T59" fmla="*/ 62 h 62"/>
                <a:gd name="T60" fmla="*/ 943 w 1002"/>
                <a:gd name="T61" fmla="*/ 62 h 62"/>
                <a:gd name="T62" fmla="*/ 943 w 1002"/>
                <a:gd name="T63" fmla="*/ 62 h 62"/>
                <a:gd name="T64" fmla="*/ 943 w 1002"/>
                <a:gd name="T65" fmla="*/ 57 h 62"/>
                <a:gd name="T66" fmla="*/ 943 w 1002"/>
                <a:gd name="T67" fmla="*/ 57 h 62"/>
                <a:gd name="T68" fmla="*/ 997 w 1002"/>
                <a:gd name="T69" fmla="*/ 26 h 62"/>
                <a:gd name="T70" fmla="*/ 997 w 1002"/>
                <a:gd name="T71" fmla="*/ 31 h 62"/>
                <a:gd name="T72" fmla="*/ 943 w 1002"/>
                <a:gd name="T73" fmla="*/ 5 h 62"/>
                <a:gd name="T74" fmla="*/ 943 w 1002"/>
                <a:gd name="T75" fmla="*/ 0 h 62"/>
                <a:gd name="T76" fmla="*/ 943 w 1002"/>
                <a:gd name="T77" fmla="*/ 0 h 62"/>
                <a:gd name="T78" fmla="*/ 943 w 1002"/>
                <a:gd name="T79" fmla="*/ 0 h 62"/>
                <a:gd name="T80" fmla="*/ 948 w 1002"/>
                <a:gd name="T81" fmla="*/ 0 h 62"/>
                <a:gd name="T82" fmla="*/ 948 w 1002"/>
                <a:gd name="T8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2" h="62">
                  <a:moveTo>
                    <a:pt x="5" y="26"/>
                  </a:moveTo>
                  <a:lnTo>
                    <a:pt x="997" y="26"/>
                  </a:lnTo>
                  <a:lnTo>
                    <a:pt x="1002" y="26"/>
                  </a:lnTo>
                  <a:lnTo>
                    <a:pt x="1002" y="31"/>
                  </a:lnTo>
                  <a:lnTo>
                    <a:pt x="1002" y="31"/>
                  </a:lnTo>
                  <a:lnTo>
                    <a:pt x="997" y="31"/>
                  </a:lnTo>
                  <a:lnTo>
                    <a:pt x="5" y="31"/>
                  </a:lnTo>
                  <a:lnTo>
                    <a:pt x="5" y="31"/>
                  </a:lnTo>
                  <a:lnTo>
                    <a:pt x="5" y="31"/>
                  </a:lnTo>
                  <a:lnTo>
                    <a:pt x="5" y="26"/>
                  </a:lnTo>
                  <a:lnTo>
                    <a:pt x="5" y="26"/>
                  </a:lnTo>
                  <a:lnTo>
                    <a:pt x="5" y="26"/>
                  </a:lnTo>
                  <a:close/>
                  <a:moveTo>
                    <a:pt x="59" y="62"/>
                  </a:moveTo>
                  <a:lnTo>
                    <a:pt x="0" y="31"/>
                  </a:lnTo>
                  <a:lnTo>
                    <a:pt x="59" y="0"/>
                  </a:lnTo>
                  <a:lnTo>
                    <a:pt x="59" y="0"/>
                  </a:lnTo>
                  <a:lnTo>
                    <a:pt x="64" y="0"/>
                  </a:lnTo>
                  <a:lnTo>
                    <a:pt x="64" y="0"/>
                  </a:lnTo>
                  <a:lnTo>
                    <a:pt x="59" y="5"/>
                  </a:lnTo>
                  <a:lnTo>
                    <a:pt x="9" y="31"/>
                  </a:lnTo>
                  <a:lnTo>
                    <a:pt x="9" y="26"/>
                  </a:lnTo>
                  <a:lnTo>
                    <a:pt x="59" y="57"/>
                  </a:lnTo>
                  <a:lnTo>
                    <a:pt x="64" y="57"/>
                  </a:lnTo>
                  <a:lnTo>
                    <a:pt x="64" y="62"/>
                  </a:lnTo>
                  <a:lnTo>
                    <a:pt x="59" y="62"/>
                  </a:lnTo>
                  <a:lnTo>
                    <a:pt x="59" y="62"/>
                  </a:lnTo>
                  <a:lnTo>
                    <a:pt x="59" y="62"/>
                  </a:lnTo>
                  <a:close/>
                  <a:moveTo>
                    <a:pt x="948" y="0"/>
                  </a:moveTo>
                  <a:lnTo>
                    <a:pt x="1002" y="31"/>
                  </a:lnTo>
                  <a:lnTo>
                    <a:pt x="948" y="62"/>
                  </a:lnTo>
                  <a:lnTo>
                    <a:pt x="943" y="62"/>
                  </a:lnTo>
                  <a:lnTo>
                    <a:pt x="943" y="62"/>
                  </a:lnTo>
                  <a:lnTo>
                    <a:pt x="943" y="57"/>
                  </a:lnTo>
                  <a:lnTo>
                    <a:pt x="943" y="57"/>
                  </a:lnTo>
                  <a:lnTo>
                    <a:pt x="997" y="26"/>
                  </a:lnTo>
                  <a:lnTo>
                    <a:pt x="997" y="31"/>
                  </a:lnTo>
                  <a:lnTo>
                    <a:pt x="943" y="5"/>
                  </a:lnTo>
                  <a:lnTo>
                    <a:pt x="943" y="0"/>
                  </a:lnTo>
                  <a:lnTo>
                    <a:pt x="943" y="0"/>
                  </a:lnTo>
                  <a:lnTo>
                    <a:pt x="943" y="0"/>
                  </a:lnTo>
                  <a:lnTo>
                    <a:pt x="948" y="0"/>
                  </a:lnTo>
                  <a:lnTo>
                    <a:pt x="94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60" name="Line 49"/>
            <p:cNvSpPr>
              <a:spLocks noChangeShapeType="1"/>
            </p:cNvSpPr>
            <p:nvPr/>
          </p:nvSpPr>
          <p:spPr bwMode="auto">
            <a:xfrm flipV="1">
              <a:off x="4125" y="3499"/>
              <a:ext cx="0" cy="135"/>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61" name="Line 50"/>
            <p:cNvSpPr>
              <a:spLocks noChangeShapeType="1"/>
            </p:cNvSpPr>
            <p:nvPr/>
          </p:nvSpPr>
          <p:spPr bwMode="auto">
            <a:xfrm>
              <a:off x="4120" y="3504"/>
              <a:ext cx="462" cy="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64" name="Line 51"/>
            <p:cNvSpPr>
              <a:spLocks noChangeShapeType="1"/>
            </p:cNvSpPr>
            <p:nvPr/>
          </p:nvSpPr>
          <p:spPr bwMode="auto">
            <a:xfrm flipV="1">
              <a:off x="4582" y="3265"/>
              <a:ext cx="0" cy="244"/>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65" name="Line 52"/>
            <p:cNvSpPr>
              <a:spLocks noChangeShapeType="1"/>
            </p:cNvSpPr>
            <p:nvPr/>
          </p:nvSpPr>
          <p:spPr bwMode="auto">
            <a:xfrm>
              <a:off x="4577" y="3271"/>
              <a:ext cx="211" cy="0"/>
            </a:xfrm>
            <a:prstGeom prst="line">
              <a:avLst/>
            </a:prstGeom>
            <a:noFill/>
            <a:ln w="23813">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68" name="Rectangle 54"/>
            <p:cNvSpPr>
              <a:spLocks noChangeArrowheads="1"/>
            </p:cNvSpPr>
            <p:nvPr/>
          </p:nvSpPr>
          <p:spPr bwMode="auto">
            <a:xfrm>
              <a:off x="3153" y="3164"/>
              <a:ext cx="462" cy="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ja-JP" altLang="en-US" sz="700" dirty="0">
                  <a:solidFill>
                    <a:srgbClr val="000000"/>
                  </a:solidFill>
                  <a:latin typeface="Meiryo UI" panose="020B0604030504040204" pitchFamily="50" charset="-128"/>
                  <a:ea typeface="Meiryo UI" panose="020B0604030504040204" pitchFamily="50" charset="-128"/>
                </a:rPr>
                <a:t>目標管理水準 </a:t>
              </a: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1" name="Rectangle 56"/>
            <p:cNvSpPr>
              <a:spLocks noChangeArrowheads="1"/>
            </p:cNvSpPr>
            <p:nvPr/>
          </p:nvSpPr>
          <p:spPr bwMode="auto">
            <a:xfrm>
              <a:off x="3152" y="3583"/>
              <a:ext cx="462" cy="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ja-JP" altLang="en-US" sz="700" dirty="0">
                  <a:solidFill>
                    <a:srgbClr val="000000"/>
                  </a:solidFill>
                  <a:latin typeface="Meiryo UI" panose="020B0604030504040204" pitchFamily="50" charset="-128"/>
                  <a:ea typeface="Meiryo UI" panose="020B0604030504040204" pitchFamily="50" charset="-128"/>
                </a:rPr>
                <a:t>限界管理水準 </a:t>
              </a: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3" name="Rectangle 58"/>
            <p:cNvSpPr>
              <a:spLocks noChangeArrowheads="1"/>
            </p:cNvSpPr>
            <p:nvPr/>
          </p:nvSpPr>
          <p:spPr bwMode="auto">
            <a:xfrm>
              <a:off x="4811" y="3104"/>
              <a:ext cx="462" cy="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ja-JP" altLang="en-US" sz="700" dirty="0">
                  <a:solidFill>
                    <a:srgbClr val="000000"/>
                  </a:solidFill>
                  <a:latin typeface="Meiryo UI" panose="020B0604030504040204" pitchFamily="50" charset="-128"/>
                  <a:ea typeface="Meiryo UI" panose="020B0604030504040204" pitchFamily="50" charset="-128"/>
                </a:rPr>
                <a:t>限界管理水準</a:t>
              </a: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5" name="Rectangle 60"/>
            <p:cNvSpPr>
              <a:spLocks noChangeArrowheads="1"/>
            </p:cNvSpPr>
            <p:nvPr/>
          </p:nvSpPr>
          <p:spPr bwMode="auto">
            <a:xfrm>
              <a:off x="4810" y="3228"/>
              <a:ext cx="462" cy="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kumimoji="0" lang="ja-JP" altLang="en-US" sz="700" dirty="0">
                  <a:solidFill>
                    <a:srgbClr val="000000"/>
                  </a:solidFill>
                  <a:latin typeface="Meiryo UI" panose="020B0604030504040204" pitchFamily="50" charset="-128"/>
                  <a:ea typeface="Meiryo UI" panose="020B0604030504040204" pitchFamily="50" charset="-128"/>
                </a:rPr>
                <a:t>目標管理水準</a:t>
              </a:r>
              <a:endParaRPr kumimoji="0" lang="ja-JP"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6" name="Rectangle 61"/>
            <p:cNvSpPr>
              <a:spLocks noChangeArrowheads="1"/>
            </p:cNvSpPr>
            <p:nvPr/>
          </p:nvSpPr>
          <p:spPr bwMode="auto">
            <a:xfrm>
              <a:off x="2650" y="3603"/>
              <a:ext cx="19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大規模</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77" name="Rectangle 62"/>
            <p:cNvSpPr>
              <a:spLocks noChangeArrowheads="1"/>
            </p:cNvSpPr>
            <p:nvPr/>
          </p:nvSpPr>
          <p:spPr bwMode="auto">
            <a:xfrm>
              <a:off x="2650" y="3675"/>
              <a:ext cx="1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rPr>
                <a:t>な補修</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78" name="Rectangle 63"/>
            <p:cNvSpPr>
              <a:spLocks noChangeArrowheads="1"/>
            </p:cNvSpPr>
            <p:nvPr/>
          </p:nvSpPr>
          <p:spPr bwMode="auto">
            <a:xfrm>
              <a:off x="2390" y="2985"/>
              <a:ext cx="19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FF0000"/>
                  </a:solidFill>
                  <a:effectLst/>
                  <a:latin typeface="Meiryo UI" panose="020B0604030504040204" pitchFamily="50" charset="-128"/>
                  <a:ea typeface="Meiryo UI" panose="020B0604030504040204" pitchFamily="50" charset="-128"/>
                </a:rPr>
                <a:t>小規模</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79" name="Rectangle 64"/>
            <p:cNvSpPr>
              <a:spLocks noChangeArrowheads="1"/>
            </p:cNvSpPr>
            <p:nvPr/>
          </p:nvSpPr>
          <p:spPr bwMode="auto">
            <a:xfrm>
              <a:off x="2390" y="3063"/>
              <a:ext cx="1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FF0000"/>
                  </a:solidFill>
                  <a:effectLst/>
                  <a:latin typeface="Meiryo UI" panose="020B0604030504040204" pitchFamily="50" charset="-128"/>
                  <a:ea typeface="Meiryo UI" panose="020B0604030504040204" pitchFamily="50" charset="-128"/>
                </a:rPr>
                <a:t>な補修</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80" name="Rectangle 65"/>
            <p:cNvSpPr>
              <a:spLocks noChangeArrowheads="1"/>
            </p:cNvSpPr>
            <p:nvPr/>
          </p:nvSpPr>
          <p:spPr bwMode="auto">
            <a:xfrm>
              <a:off x="2832" y="2985"/>
              <a:ext cx="19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FF0000"/>
                  </a:solidFill>
                  <a:effectLst/>
                  <a:latin typeface="Meiryo UI" panose="020B0604030504040204" pitchFamily="50" charset="-128"/>
                  <a:ea typeface="Meiryo UI" panose="020B0604030504040204" pitchFamily="50" charset="-128"/>
                </a:rPr>
                <a:t>小規模</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81" name="Rectangle 66"/>
            <p:cNvSpPr>
              <a:spLocks noChangeArrowheads="1"/>
            </p:cNvSpPr>
            <p:nvPr/>
          </p:nvSpPr>
          <p:spPr bwMode="auto">
            <a:xfrm>
              <a:off x="2832" y="3063"/>
              <a:ext cx="1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な補修</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pSp>
      <p:sp>
        <p:nvSpPr>
          <p:cNvPr id="83" name="角丸四角形 143">
            <a:extLst>
              <a:ext uri="{FF2B5EF4-FFF2-40B4-BE49-F238E27FC236}">
                <a16:creationId xmlns:a16="http://schemas.microsoft.com/office/drawing/2014/main" id="{4DB17564-3FC5-0EA1-977F-B696F07EDECB}"/>
              </a:ext>
            </a:extLst>
          </p:cNvPr>
          <p:cNvSpPr/>
          <p:nvPr/>
        </p:nvSpPr>
        <p:spPr>
          <a:xfrm>
            <a:off x="3525217" y="4415647"/>
            <a:ext cx="1419036" cy="2617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LCC</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最小化のイメージ</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82" name="角丸四角形 143">
            <a:extLst>
              <a:ext uri="{FF2B5EF4-FFF2-40B4-BE49-F238E27FC236}">
                <a16:creationId xmlns:a16="http://schemas.microsoft.com/office/drawing/2014/main" id="{95B331DF-BF56-6CAF-EF14-CC2F15EA35A0}"/>
              </a:ext>
            </a:extLst>
          </p:cNvPr>
          <p:cNvSpPr/>
          <p:nvPr/>
        </p:nvSpPr>
        <p:spPr>
          <a:xfrm>
            <a:off x="1420023" y="4114265"/>
            <a:ext cx="3287655" cy="17974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注）健全度</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Ⅰ</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Ⅳ</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は、道路法施行規則に基づく区分</a:t>
            </a:r>
          </a:p>
        </p:txBody>
      </p:sp>
      <p:sp>
        <p:nvSpPr>
          <p:cNvPr id="84" name="テキスト ボックス 83">
            <a:extLst>
              <a:ext uri="{FF2B5EF4-FFF2-40B4-BE49-F238E27FC236}">
                <a16:creationId xmlns:a16="http://schemas.microsoft.com/office/drawing/2014/main" id="{A266827A-BFAD-70A9-7B94-C607BD235EB3}"/>
              </a:ext>
            </a:extLst>
          </p:cNvPr>
          <p:cNvSpPr txBox="1"/>
          <p:nvPr/>
        </p:nvSpPr>
        <p:spPr>
          <a:xfrm>
            <a:off x="6134861" y="3860646"/>
            <a:ext cx="1482571" cy="253916"/>
          </a:xfrm>
          <a:prstGeom prst="rect">
            <a:avLst/>
          </a:prstGeom>
          <a:noFill/>
        </p:spPr>
        <p:txBody>
          <a:bodyPr wrap="square">
            <a:spAutoFit/>
          </a:bodyPr>
          <a:lstStyle/>
          <a:p>
            <a:pPr algn="just">
              <a:defRPr/>
            </a:pPr>
            <a:r>
              <a:rPr lang="ja-JP" altLang="en-US" sz="1050" kern="100" dirty="0">
                <a:latin typeface="Meiryo UI" panose="020B0604030504040204" pitchFamily="50" charset="-128"/>
                <a:ea typeface="Meiryo UI" panose="020B0604030504040204" pitchFamily="50" charset="-128"/>
                <a:cs typeface="Times New Roman"/>
              </a:rPr>
              <a:t>優先順位付けの観点</a:t>
            </a:r>
            <a:endParaRPr lang="en-US" altLang="ja-JP" sz="1050" kern="100" dirty="0">
              <a:latin typeface="Meiryo UI" panose="020B0604030504040204" pitchFamily="50" charset="-128"/>
              <a:ea typeface="Meiryo UI" panose="020B0604030504040204" pitchFamily="50" charset="-128"/>
              <a:cs typeface="Times New Roman"/>
            </a:endParaRPr>
          </a:p>
        </p:txBody>
      </p:sp>
      <p:grpSp>
        <p:nvGrpSpPr>
          <p:cNvPr id="5" name="グループ化 4"/>
          <p:cNvGrpSpPr/>
          <p:nvPr/>
        </p:nvGrpSpPr>
        <p:grpSpPr>
          <a:xfrm>
            <a:off x="4764811" y="1842349"/>
            <a:ext cx="4131747" cy="2018296"/>
            <a:chOff x="1952625" y="2149475"/>
            <a:chExt cx="5238750" cy="2559050"/>
          </a:xfrm>
        </p:grpSpPr>
        <p:sp>
          <p:nvSpPr>
            <p:cNvPr id="85" name="四角形: 角を丸くする 1221695326"/>
            <p:cNvSpPr>
              <a:spLocks noChangeArrowheads="1"/>
            </p:cNvSpPr>
            <p:nvPr/>
          </p:nvSpPr>
          <p:spPr bwMode="auto">
            <a:xfrm>
              <a:off x="3372485" y="2150110"/>
              <a:ext cx="1295400" cy="2522855"/>
            </a:xfrm>
            <a:prstGeom prst="roundRect">
              <a:avLst>
                <a:gd name="adj" fmla="val 9968"/>
              </a:avLst>
            </a:prstGeom>
            <a:solidFill>
              <a:srgbClr val="FFFFFF"/>
            </a:solidFill>
            <a:ln w="6350">
              <a:solidFill>
                <a:srgbClr val="000000"/>
              </a:solidFill>
              <a:round/>
              <a:headEnd/>
              <a:tailEnd/>
            </a:ln>
          </p:spPr>
          <p:txBody>
            <a:bodyPr rot="0" vert="horz" wrap="square" lIns="74295" tIns="8890" rIns="74295" bIns="8890" anchor="t" anchorCtr="0" upright="1">
              <a:noAutofit/>
            </a:bodyPr>
            <a:lstStyle/>
            <a:p>
              <a:pPr algn="l"/>
              <a:r>
                <a:rPr lang="ja-JP" sz="600" b="1" kern="100">
                  <a:effectLst/>
                  <a:latin typeface="Century" panose="02040604050505020304" pitchFamily="18" charset="0"/>
                  <a:ea typeface="HG丸ｺﾞｼｯｸM-PRO" panose="020F0600000000000000" pitchFamily="50" charset="-128"/>
                  <a:cs typeface="Times New Roman" panose="02020603050405020304" pitchFamily="18" charset="0"/>
                </a:rPr>
                <a:t>②桁下条件</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6" name="四角形: 角を丸くする 100237945"/>
            <p:cNvSpPr>
              <a:spLocks noChangeArrowheads="1"/>
            </p:cNvSpPr>
            <p:nvPr/>
          </p:nvSpPr>
          <p:spPr bwMode="auto">
            <a:xfrm>
              <a:off x="4794885" y="2161540"/>
              <a:ext cx="1295400" cy="2511425"/>
            </a:xfrm>
            <a:prstGeom prst="roundRect">
              <a:avLst>
                <a:gd name="adj" fmla="val 9968"/>
              </a:avLst>
            </a:prstGeom>
            <a:solidFill>
              <a:srgbClr val="FFFFFF"/>
            </a:solidFill>
            <a:ln w="6350">
              <a:solidFill>
                <a:srgbClr val="000000"/>
              </a:solidFill>
              <a:round/>
              <a:headEnd/>
              <a:tailEnd/>
            </a:ln>
          </p:spPr>
          <p:txBody>
            <a:bodyPr rot="0" vert="horz" wrap="square" lIns="74295" tIns="8890" rIns="74295" bIns="8890" anchor="t" anchorCtr="0" upright="1">
              <a:noAutofit/>
            </a:bodyPr>
            <a:lstStyle/>
            <a:p>
              <a:pPr algn="l"/>
              <a:r>
                <a:rPr lang="ja-JP" sz="600" b="1" kern="100">
                  <a:effectLst/>
                  <a:latin typeface="Century" panose="02040604050505020304" pitchFamily="18" charset="0"/>
                  <a:ea typeface="HG丸ｺﾞｼｯｸM-PRO" panose="020F0600000000000000" pitchFamily="50" charset="-128"/>
                  <a:cs typeface="Times New Roman" panose="02020603050405020304" pitchFamily="18" charset="0"/>
                </a:rPr>
                <a:t>③駅間単位での健全度</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7" name="四角形: 角を丸くする 1762644596"/>
            <p:cNvSpPr>
              <a:spLocks noChangeArrowheads="1"/>
            </p:cNvSpPr>
            <p:nvPr/>
          </p:nvSpPr>
          <p:spPr bwMode="auto">
            <a:xfrm>
              <a:off x="1952625" y="2149475"/>
              <a:ext cx="1295400" cy="2522855"/>
            </a:xfrm>
            <a:prstGeom prst="roundRect">
              <a:avLst>
                <a:gd name="adj" fmla="val 9968"/>
              </a:avLst>
            </a:prstGeom>
            <a:solidFill>
              <a:srgbClr val="FFFFFF"/>
            </a:solidFill>
            <a:ln w="6350">
              <a:solidFill>
                <a:srgbClr val="000000"/>
              </a:solidFill>
              <a:round/>
              <a:headEnd/>
              <a:tailEnd/>
            </a:ln>
          </p:spPr>
          <p:txBody>
            <a:bodyPr rot="0" vert="horz" wrap="square" lIns="74295" tIns="8890" rIns="74295" bIns="8890" anchor="t" anchorCtr="0" upright="1">
              <a:noAutofit/>
            </a:bodyPr>
            <a:lstStyle/>
            <a:p>
              <a:pPr algn="just"/>
              <a:r>
                <a:rPr lang="ja-JP" sz="600" b="1" kern="100">
                  <a:effectLst/>
                  <a:latin typeface="Century" panose="02040604050505020304" pitchFamily="18" charset="0"/>
                  <a:ea typeface="HG丸ｺﾞｼｯｸM-PRO" panose="020F0600000000000000" pitchFamily="50" charset="-128"/>
                  <a:cs typeface="Times New Roman" panose="02020603050405020304" pitchFamily="18" charset="0"/>
                </a:rPr>
                <a:t>①施設単位での健全度</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8" name="四角形: 角を丸くする 1801156648"/>
            <p:cNvSpPr>
              <a:spLocks noChangeArrowheads="1"/>
            </p:cNvSpPr>
            <p:nvPr/>
          </p:nvSpPr>
          <p:spPr bwMode="auto">
            <a:xfrm>
              <a:off x="6193155" y="2162810"/>
              <a:ext cx="998220" cy="2510155"/>
            </a:xfrm>
            <a:prstGeom prst="roundRect">
              <a:avLst>
                <a:gd name="adj" fmla="val 9968"/>
              </a:avLst>
            </a:prstGeom>
            <a:solidFill>
              <a:srgbClr val="FFFFFF"/>
            </a:solidFill>
            <a:ln w="6350">
              <a:solidFill>
                <a:srgbClr val="000000"/>
              </a:solidFill>
              <a:round/>
              <a:headEnd/>
              <a:tailEnd/>
            </a:ln>
          </p:spPr>
          <p:txBody>
            <a:bodyPr rot="0" vert="horz" wrap="square" lIns="74295" tIns="8890" rIns="74295" bIns="8890" anchor="t" anchorCtr="0" upright="1">
              <a:noAutofit/>
            </a:bodyPr>
            <a:lstStyle/>
            <a:p>
              <a:pPr algn="l"/>
              <a:r>
                <a:rPr lang="ja-JP" sz="600" b="1" kern="100">
                  <a:effectLst/>
                  <a:latin typeface="Century" panose="02040604050505020304" pitchFamily="18" charset="0"/>
                  <a:ea typeface="HG丸ｺﾞｼｯｸM-PRO" panose="020F0600000000000000" pitchFamily="50" charset="-128"/>
                  <a:cs typeface="Times New Roman" panose="02020603050405020304" pitchFamily="18" charset="0"/>
                </a:rPr>
                <a:t>対策優先順位</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9" name="矢印: 上下 145"/>
            <p:cNvSpPr/>
            <p:nvPr/>
          </p:nvSpPr>
          <p:spPr>
            <a:xfrm>
              <a:off x="6412230" y="2499360"/>
              <a:ext cx="545465" cy="2127250"/>
            </a:xfrm>
            <a:prstGeom prst="upDownArrow">
              <a:avLst/>
            </a:prstGeom>
            <a:solidFill>
              <a:schemeClr val="accent5">
                <a:lumMod val="20000"/>
                <a:lumOff val="8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sz="1400"/>
            </a:p>
          </p:txBody>
        </p:sp>
        <p:cxnSp>
          <p:nvCxnSpPr>
            <p:cNvPr id="90" name="直線コネクタ 89"/>
            <p:cNvCxnSpPr/>
            <p:nvPr/>
          </p:nvCxnSpPr>
          <p:spPr>
            <a:xfrm>
              <a:off x="2915285" y="2600960"/>
              <a:ext cx="25209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四角形: 角を丸くする 2049531412"/>
            <p:cNvSpPr>
              <a:spLocks noChangeArrowheads="1"/>
            </p:cNvSpPr>
            <p:nvPr/>
          </p:nvSpPr>
          <p:spPr bwMode="auto">
            <a:xfrm>
              <a:off x="4994910" y="2449830"/>
              <a:ext cx="899795" cy="306070"/>
            </a:xfrm>
            <a:prstGeom prst="roundRect">
              <a:avLst>
                <a:gd name="adj" fmla="val 9968"/>
              </a:avLst>
            </a:prstGeom>
            <a:solidFill>
              <a:srgbClr val="FFFFFF"/>
            </a:solidFill>
            <a:ln w="6350">
              <a:solidFill>
                <a:srgbClr val="000000"/>
              </a:solidFill>
              <a:round/>
              <a:headEnd/>
              <a:tailEnd/>
            </a:ln>
          </p:spPr>
          <p:txBody>
            <a:bodyPr rot="0" vert="horz" wrap="square" lIns="74295" tIns="8890" rIns="74295" bIns="8890" anchor="ctr" anchorCtr="0" upright="1">
              <a:noAutofit/>
            </a:bodyPr>
            <a:lstStyle/>
            <a:p>
              <a:pPr algn="ctr"/>
              <a:r>
                <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rPr>
                <a:t>駅間健全度 高</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2" name="四角形: 角を丸くする 293030652"/>
            <p:cNvSpPr>
              <a:spLocks noChangeArrowheads="1"/>
            </p:cNvSpPr>
            <p:nvPr/>
          </p:nvSpPr>
          <p:spPr bwMode="auto">
            <a:xfrm>
              <a:off x="3575050" y="2450465"/>
              <a:ext cx="899795" cy="306070"/>
            </a:xfrm>
            <a:prstGeom prst="roundRect">
              <a:avLst>
                <a:gd name="adj" fmla="val 9968"/>
              </a:avLst>
            </a:prstGeom>
            <a:solidFill>
              <a:srgbClr val="FFFFFF"/>
            </a:solidFill>
            <a:ln w="6350">
              <a:solidFill>
                <a:srgbClr val="000000"/>
              </a:solidFill>
              <a:round/>
              <a:headEnd/>
              <a:tailEnd/>
            </a:ln>
          </p:spPr>
          <p:txBody>
            <a:bodyPr rot="0" vert="horz" wrap="square" lIns="74295" tIns="8890" rIns="74295" bIns="8890" anchor="ctr" anchorCtr="0" upright="1">
              <a:noAutofit/>
            </a:bodyPr>
            <a:lstStyle/>
            <a:p>
              <a:pPr algn="ctr"/>
              <a:r>
                <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rPr>
                <a:t>桁下条件 有</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93" name="直線コネクタ 92"/>
            <p:cNvCxnSpPr/>
            <p:nvPr/>
          </p:nvCxnSpPr>
          <p:spPr>
            <a:xfrm>
              <a:off x="3305175" y="2602230"/>
              <a:ext cx="0" cy="7581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3305175" y="3360420"/>
              <a:ext cx="2120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四角形: 角を丸くする 602036562"/>
            <p:cNvSpPr>
              <a:spLocks noChangeArrowheads="1"/>
            </p:cNvSpPr>
            <p:nvPr/>
          </p:nvSpPr>
          <p:spPr bwMode="auto">
            <a:xfrm>
              <a:off x="3574415" y="3206750"/>
              <a:ext cx="899795" cy="306070"/>
            </a:xfrm>
            <a:prstGeom prst="roundRect">
              <a:avLst>
                <a:gd name="adj" fmla="val 9968"/>
              </a:avLst>
            </a:prstGeom>
            <a:solidFill>
              <a:srgbClr val="FFFFFF"/>
            </a:solidFill>
            <a:ln w="6350">
              <a:solidFill>
                <a:srgbClr val="000000"/>
              </a:solidFill>
              <a:round/>
              <a:headEnd/>
              <a:tailEnd/>
            </a:ln>
          </p:spPr>
          <p:txBody>
            <a:bodyPr rot="0" vert="horz" wrap="square" lIns="74295" tIns="8890" rIns="74295" bIns="8890" anchor="ctr" anchorCtr="0" upright="1">
              <a:noAutofit/>
            </a:bodyPr>
            <a:lstStyle/>
            <a:p>
              <a:pPr algn="ctr"/>
              <a:r>
                <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rPr>
                <a:t>桁下条件 無</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96" name="直線コネクタ 95"/>
            <p:cNvCxnSpPr/>
            <p:nvPr/>
          </p:nvCxnSpPr>
          <p:spPr>
            <a:xfrm>
              <a:off x="4721860" y="2601595"/>
              <a:ext cx="0" cy="3752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4726305" y="2976880"/>
              <a:ext cx="75819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四角形: 角を丸くする 551163658"/>
            <p:cNvSpPr>
              <a:spLocks noChangeArrowheads="1"/>
            </p:cNvSpPr>
            <p:nvPr/>
          </p:nvSpPr>
          <p:spPr bwMode="auto">
            <a:xfrm>
              <a:off x="4995545" y="2823845"/>
              <a:ext cx="899795" cy="306070"/>
            </a:xfrm>
            <a:prstGeom prst="roundRect">
              <a:avLst>
                <a:gd name="adj" fmla="val 9968"/>
              </a:avLst>
            </a:prstGeom>
            <a:solidFill>
              <a:srgbClr val="FFFFFF"/>
            </a:solidFill>
            <a:ln w="6350">
              <a:solidFill>
                <a:srgbClr val="000000"/>
              </a:solidFill>
              <a:round/>
              <a:headEnd/>
              <a:tailEnd/>
            </a:ln>
          </p:spPr>
          <p:txBody>
            <a:bodyPr rot="0" vert="horz" wrap="square" lIns="74295" tIns="8890" rIns="74295" bIns="8890" anchor="ctr" anchorCtr="0" upright="1">
              <a:noAutofit/>
            </a:bodyPr>
            <a:lstStyle/>
            <a:p>
              <a:pPr algn="ctr"/>
              <a:r>
                <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rPr>
                <a:t>駅間健全度 低</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99" name="直線コネクタ 98"/>
            <p:cNvCxnSpPr/>
            <p:nvPr/>
          </p:nvCxnSpPr>
          <p:spPr>
            <a:xfrm>
              <a:off x="4722495" y="3360420"/>
              <a:ext cx="0" cy="3752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4726305" y="3734435"/>
              <a:ext cx="5162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四角形: 角を丸くする 1025129413"/>
            <p:cNvSpPr>
              <a:spLocks noChangeArrowheads="1"/>
            </p:cNvSpPr>
            <p:nvPr/>
          </p:nvSpPr>
          <p:spPr bwMode="auto">
            <a:xfrm>
              <a:off x="4998085" y="3197860"/>
              <a:ext cx="899795" cy="306070"/>
            </a:xfrm>
            <a:prstGeom prst="roundRect">
              <a:avLst>
                <a:gd name="adj" fmla="val 9968"/>
              </a:avLst>
            </a:prstGeom>
            <a:solidFill>
              <a:srgbClr val="FFFFFF"/>
            </a:solidFill>
            <a:ln w="6350">
              <a:solidFill>
                <a:srgbClr val="000000"/>
              </a:solidFill>
              <a:round/>
              <a:headEnd/>
              <a:tailEnd/>
            </a:ln>
          </p:spPr>
          <p:txBody>
            <a:bodyPr rot="0" vert="horz" wrap="square" lIns="74295" tIns="8890" rIns="74295" bIns="8890" anchor="ctr" anchorCtr="0" upright="1">
              <a:noAutofit/>
            </a:bodyPr>
            <a:lstStyle/>
            <a:p>
              <a:pPr algn="ctr"/>
              <a:r>
                <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rPr>
                <a:t>駅間健全度 高</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2" name="四角形: 角を丸くする 249506181"/>
            <p:cNvSpPr>
              <a:spLocks noChangeArrowheads="1"/>
            </p:cNvSpPr>
            <p:nvPr/>
          </p:nvSpPr>
          <p:spPr bwMode="auto">
            <a:xfrm>
              <a:off x="5000625" y="3563620"/>
              <a:ext cx="899795" cy="306070"/>
            </a:xfrm>
            <a:prstGeom prst="roundRect">
              <a:avLst>
                <a:gd name="adj" fmla="val 9968"/>
              </a:avLst>
            </a:prstGeom>
            <a:solidFill>
              <a:srgbClr val="FFFFFF"/>
            </a:solidFill>
            <a:ln w="6350">
              <a:solidFill>
                <a:srgbClr val="000000"/>
              </a:solidFill>
              <a:round/>
              <a:headEnd/>
              <a:tailEnd/>
            </a:ln>
          </p:spPr>
          <p:txBody>
            <a:bodyPr rot="0" vert="horz" wrap="square" lIns="74295" tIns="8890" rIns="74295" bIns="8890" anchor="ctr" anchorCtr="0" upright="1">
              <a:noAutofit/>
            </a:bodyPr>
            <a:lstStyle/>
            <a:p>
              <a:pPr algn="ctr"/>
              <a:r>
                <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rPr>
                <a:t>駅間健全度 低</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03" name="直線コネクタ 102"/>
            <p:cNvCxnSpPr/>
            <p:nvPr/>
          </p:nvCxnSpPr>
          <p:spPr>
            <a:xfrm>
              <a:off x="2914015" y="4148455"/>
              <a:ext cx="5949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3306445" y="4150360"/>
              <a:ext cx="0" cy="4660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4725670" y="4154170"/>
              <a:ext cx="0" cy="3752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4726305" y="4529455"/>
              <a:ext cx="2997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四角形: 角を丸くする 105640615"/>
            <p:cNvSpPr>
              <a:spLocks noChangeArrowheads="1"/>
            </p:cNvSpPr>
            <p:nvPr/>
          </p:nvSpPr>
          <p:spPr bwMode="auto">
            <a:xfrm>
              <a:off x="2221865" y="2447925"/>
              <a:ext cx="755650" cy="306070"/>
            </a:xfrm>
            <a:prstGeom prst="roundRect">
              <a:avLst>
                <a:gd name="adj" fmla="val 9968"/>
              </a:avLst>
            </a:prstGeom>
            <a:solidFill>
              <a:srgbClr val="FFFFFF"/>
            </a:solidFill>
            <a:ln w="6350">
              <a:solidFill>
                <a:srgbClr val="000000"/>
              </a:solidFill>
              <a:round/>
              <a:headEnd/>
              <a:tailEnd/>
            </a:ln>
          </p:spPr>
          <p:txBody>
            <a:bodyPr rot="0" vert="horz" wrap="square" lIns="74295" tIns="8890" rIns="74295" bIns="8890" anchor="ctr" anchorCtr="0" upright="1">
              <a:noAutofit/>
            </a:bodyPr>
            <a:lstStyle/>
            <a:p>
              <a:pPr algn="ctr"/>
              <a:r>
                <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rPr>
                <a:t>健全度</a:t>
              </a:r>
              <a:r>
                <a:rPr lang="en-US" sz="600" kern="100">
                  <a:effectLst/>
                  <a:latin typeface="Century" panose="02040604050505020304" pitchFamily="18" charset="0"/>
                  <a:ea typeface="HG丸ｺﾞｼｯｸM-PRO" panose="020F0600000000000000" pitchFamily="50" charset="-128"/>
                  <a:cs typeface="Times New Roman" panose="02020603050405020304" pitchFamily="18" charset="0"/>
                </a:rPr>
                <a:t>AA</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8" name="四角形: 角を丸くする 70561312"/>
            <p:cNvSpPr>
              <a:spLocks noChangeArrowheads="1"/>
            </p:cNvSpPr>
            <p:nvPr/>
          </p:nvSpPr>
          <p:spPr bwMode="auto">
            <a:xfrm>
              <a:off x="2215515" y="4004310"/>
              <a:ext cx="755650" cy="306070"/>
            </a:xfrm>
            <a:prstGeom prst="roundRect">
              <a:avLst>
                <a:gd name="adj" fmla="val 9968"/>
              </a:avLst>
            </a:prstGeom>
            <a:solidFill>
              <a:srgbClr val="FFFFFF"/>
            </a:solidFill>
            <a:ln w="6350">
              <a:solidFill>
                <a:srgbClr val="000000"/>
              </a:solidFill>
              <a:round/>
              <a:headEnd/>
              <a:tailEnd/>
            </a:ln>
          </p:spPr>
          <p:txBody>
            <a:bodyPr rot="0" vert="horz" wrap="square" lIns="74295" tIns="8890" rIns="74295" bIns="8890" anchor="ctr" anchorCtr="0" upright="1">
              <a:noAutofit/>
            </a:bodyPr>
            <a:lstStyle/>
            <a:p>
              <a:pPr algn="ctr"/>
              <a:r>
                <a:rPr lang="ja-JP" sz="600" kern="100">
                  <a:effectLst/>
                  <a:latin typeface="Century" panose="02040604050505020304" pitchFamily="18" charset="0"/>
                  <a:ea typeface="HG丸ｺﾞｼｯｸM-PRO" panose="020F0600000000000000" pitchFamily="50" charset="-128"/>
                  <a:cs typeface="Times New Roman" panose="02020603050405020304" pitchFamily="18" charset="0"/>
                </a:rPr>
                <a:t>健全度</a:t>
              </a:r>
              <a:r>
                <a:rPr lang="en-US" sz="600" kern="100">
                  <a:effectLst/>
                  <a:latin typeface="Century" panose="02040604050505020304" pitchFamily="18" charset="0"/>
                  <a:ea typeface="HG丸ｺﾞｼｯｸM-PRO" panose="020F0600000000000000" pitchFamily="50" charset="-128"/>
                  <a:cs typeface="Times New Roman" panose="02020603050405020304" pitchFamily="18" charset="0"/>
                </a:rPr>
                <a:t>B</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9" name="テキスト ボックス 149"/>
            <p:cNvSpPr txBox="1"/>
            <p:nvPr/>
          </p:nvSpPr>
          <p:spPr>
            <a:xfrm>
              <a:off x="2215515" y="2743200"/>
              <a:ext cx="590550" cy="1567180"/>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l"/>
              <a:r>
                <a:rPr lang="ja-JP" sz="900" kern="100">
                  <a:effectLst/>
                  <a:latin typeface="Century" panose="02040604050505020304" pitchFamily="18" charset="0"/>
                  <a:ea typeface="ＭＳ 明朝" panose="02020609040205080304" pitchFamily="17" charset="-128"/>
                  <a:cs typeface="Times New Roman" panose="02020603050405020304" pitchFamily="18" charset="0"/>
                </a:rPr>
                <a:t>・・・・・・・・・</a:t>
              </a:r>
            </a:p>
          </p:txBody>
        </p:sp>
        <p:sp>
          <p:nvSpPr>
            <p:cNvPr id="110" name="四角形: 角を丸くする 2092877474"/>
            <p:cNvSpPr>
              <a:spLocks noChangeArrowheads="1"/>
            </p:cNvSpPr>
            <p:nvPr/>
          </p:nvSpPr>
          <p:spPr bwMode="auto">
            <a:xfrm>
              <a:off x="6433820" y="2529205"/>
              <a:ext cx="504825" cy="306070"/>
            </a:xfrm>
            <a:prstGeom prst="roundRect">
              <a:avLst>
                <a:gd name="adj" fmla="val 9968"/>
              </a:avLst>
            </a:prstGeom>
            <a:noFill/>
            <a:ln w="6350">
              <a:noFill/>
              <a:round/>
              <a:headEnd/>
              <a:tailEnd/>
            </a:ln>
          </p:spPr>
          <p:txBody>
            <a:bodyPr rot="0" vert="horz" wrap="square" lIns="74295" tIns="8890" rIns="74295" bIns="8890" anchor="ctr" anchorCtr="0" upright="1">
              <a:noAutofit/>
            </a:bodyPr>
            <a:lstStyle/>
            <a:p>
              <a:pPr algn="ctr"/>
              <a:r>
                <a:rPr lang="ja-JP" sz="600" b="1" kern="100">
                  <a:effectLst/>
                  <a:latin typeface="Century" panose="02040604050505020304" pitchFamily="18" charset="0"/>
                  <a:ea typeface="HG丸ｺﾞｼｯｸM-PRO" panose="020F0600000000000000" pitchFamily="50" charset="-128"/>
                  <a:cs typeface="Times New Roman" panose="02020603050405020304" pitchFamily="18" charset="0"/>
                </a:rPr>
                <a:t>高</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1" name="四角形: 角を丸くする 130380228"/>
            <p:cNvSpPr>
              <a:spLocks noChangeArrowheads="1"/>
            </p:cNvSpPr>
            <p:nvPr/>
          </p:nvSpPr>
          <p:spPr bwMode="auto">
            <a:xfrm>
              <a:off x="6433820" y="4311015"/>
              <a:ext cx="504825" cy="306070"/>
            </a:xfrm>
            <a:prstGeom prst="roundRect">
              <a:avLst>
                <a:gd name="adj" fmla="val 9968"/>
              </a:avLst>
            </a:prstGeom>
            <a:noFill/>
            <a:ln w="6350">
              <a:noFill/>
              <a:round/>
              <a:headEnd/>
              <a:tailEnd/>
            </a:ln>
          </p:spPr>
          <p:txBody>
            <a:bodyPr rot="0" vert="horz" wrap="square" lIns="74295" tIns="8890" rIns="74295" bIns="8890" anchor="ctr" anchorCtr="0" upright="1">
              <a:noAutofit/>
            </a:bodyPr>
            <a:lstStyle/>
            <a:p>
              <a:pPr algn="ctr"/>
              <a:r>
                <a:rPr lang="ja-JP" sz="600" b="1" kern="100">
                  <a:effectLst/>
                  <a:latin typeface="Century" panose="02040604050505020304" pitchFamily="18" charset="0"/>
                  <a:ea typeface="HG丸ｺﾞｼｯｸM-PRO" panose="020F0600000000000000" pitchFamily="50" charset="-128"/>
                  <a:cs typeface="Times New Roman" panose="02020603050405020304" pitchFamily="18" charset="0"/>
                </a:rPr>
                <a:t>低</a:t>
              </a:r>
              <a:endParaRPr lang="ja-JP" sz="90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2" name="テキスト ボックス 149"/>
            <p:cNvSpPr txBox="1"/>
            <p:nvPr/>
          </p:nvSpPr>
          <p:spPr>
            <a:xfrm>
              <a:off x="3811905" y="3495675"/>
              <a:ext cx="433070" cy="1212850"/>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l"/>
              <a:r>
                <a:rPr lang="ja-JP" sz="900" kern="100">
                  <a:effectLst/>
                  <a:latin typeface="Century" panose="02040604050505020304" pitchFamily="18" charset="0"/>
                  <a:ea typeface="ＭＳ 明朝" panose="02020609040205080304" pitchFamily="17" charset="-128"/>
                  <a:cs typeface="Times New Roman" panose="02020603050405020304" pitchFamily="18" charset="0"/>
                </a:rPr>
                <a:t>・・・・・・・・</a:t>
              </a:r>
            </a:p>
          </p:txBody>
        </p:sp>
        <p:sp>
          <p:nvSpPr>
            <p:cNvPr id="113" name="テキスト ボックス 149"/>
            <p:cNvSpPr txBox="1"/>
            <p:nvPr/>
          </p:nvSpPr>
          <p:spPr>
            <a:xfrm>
              <a:off x="5072380" y="3857625"/>
              <a:ext cx="590550" cy="815975"/>
            </a:xfrm>
            <a:prstGeom prst="rect">
              <a:avLst/>
            </a:prstGeom>
            <a:no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lgn="l"/>
              <a:r>
                <a:rPr lang="ja-JP" sz="900" kern="100">
                  <a:effectLst/>
                  <a:latin typeface="Century" panose="02040604050505020304" pitchFamily="18" charset="0"/>
                  <a:ea typeface="ＭＳ 明朝" panose="02020609040205080304" pitchFamily="17" charset="-128"/>
                  <a:cs typeface="Times New Roman" panose="02020603050405020304" pitchFamily="18" charset="0"/>
                </a:rPr>
                <a:t>・・・・・</a:t>
              </a:r>
            </a:p>
          </p:txBody>
        </p:sp>
        <p:cxnSp>
          <p:nvCxnSpPr>
            <p:cNvPr id="114" name="直線コネクタ 113"/>
            <p:cNvCxnSpPr/>
            <p:nvPr/>
          </p:nvCxnSpPr>
          <p:spPr>
            <a:xfrm>
              <a:off x="4463415" y="4150360"/>
              <a:ext cx="5632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スライド番号プレースホルダー 15">
            <a:extLst>
              <a:ext uri="{FF2B5EF4-FFF2-40B4-BE49-F238E27FC236}">
                <a16:creationId xmlns:a16="http://schemas.microsoft.com/office/drawing/2014/main" id="{97F051AC-45E8-43FE-BED6-A0FAB74039B5}"/>
              </a:ext>
            </a:extLst>
          </p:cNvPr>
          <p:cNvSpPr>
            <a:spLocks noGrp="1"/>
          </p:cNvSpPr>
          <p:nvPr>
            <p:ph type="sldNum" sz="quarter" idx="12"/>
          </p:nvPr>
        </p:nvSpPr>
        <p:spPr/>
        <p:txBody>
          <a:bodyPr/>
          <a:lstStyle/>
          <a:p>
            <a:pPr>
              <a:defRPr/>
            </a:pPr>
            <a:fld id="{B1242370-49B6-497A-A9CB-F1C57C2E283E}" type="slidenum">
              <a:rPr lang="ja-JP" altLang="en-US" smtClean="0"/>
              <a:pPr>
                <a:defRPr/>
              </a:pPr>
              <a:t>10</a:t>
            </a:fld>
            <a:endParaRPr lang="ja-JP" altLang="en-US"/>
          </a:p>
        </p:txBody>
      </p:sp>
    </p:spTree>
    <p:extLst>
      <p:ext uri="{BB962C8B-B14F-4D97-AF65-F5344CB8AC3E}">
        <p14:creationId xmlns:p14="http://schemas.microsoft.com/office/powerpoint/2010/main" val="390420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143">
            <a:extLst>
              <a:ext uri="{FF2B5EF4-FFF2-40B4-BE49-F238E27FC236}">
                <a16:creationId xmlns:a16="http://schemas.microsoft.com/office/drawing/2014/main" id="{6D69C426-EC68-7F1A-A9BE-D804B300C928}"/>
              </a:ext>
            </a:extLst>
          </p:cNvPr>
          <p:cNvSpPr/>
          <p:nvPr/>
        </p:nvSpPr>
        <p:spPr>
          <a:xfrm>
            <a:off x="110836" y="658733"/>
            <a:ext cx="8919294" cy="1630473"/>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■施設の現状</a:t>
            </a:r>
            <a:endParaRPr lang="en-US" altLang="ja-JP" sz="1400" b="1"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67C4C828-C336-84FF-2C06-4493F86C0432}"/>
              </a:ext>
            </a:extLst>
          </p:cNvPr>
          <p:cNvSpPr/>
          <p:nvPr/>
        </p:nvSpPr>
        <p:spPr>
          <a:xfrm>
            <a:off x="171017" y="1022395"/>
            <a:ext cx="3369561" cy="5469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spcBef>
                <a:spcPts val="100"/>
              </a:spcBef>
              <a:spcAft>
                <a:spcPts val="100"/>
              </a:spcAf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①施設数の推移</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spcBef>
                <a:spcPts val="100"/>
              </a:spcBef>
              <a:spcAft>
                <a:spcPts val="100"/>
              </a:spcAf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139</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路線、延長</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543km,</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78,000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本の中高木を管理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spcBef>
                <a:spcPts val="100"/>
              </a:spcBef>
              <a:spcAft>
                <a:spcPts val="100"/>
              </a:spcAf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（令和６年３月時点）</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3" name="角丸四角形 143">
            <a:extLst>
              <a:ext uri="{FF2B5EF4-FFF2-40B4-BE49-F238E27FC236}">
                <a16:creationId xmlns:a16="http://schemas.microsoft.com/office/drawing/2014/main" id="{0A955CA2-78F4-C72C-B438-4B31373A2D9F}"/>
              </a:ext>
            </a:extLst>
          </p:cNvPr>
          <p:cNvSpPr/>
          <p:nvPr/>
        </p:nvSpPr>
        <p:spPr>
          <a:xfrm>
            <a:off x="171017" y="1663296"/>
            <a:ext cx="3911124" cy="44309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spcBef>
                <a:spcPts val="100"/>
              </a:spcBef>
              <a:spcAft>
                <a:spcPts val="100"/>
              </a:spcAf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②高齢化</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spcBef>
                <a:spcPts val="100"/>
              </a:spcBef>
              <a:spcAft>
                <a:spcPts val="100"/>
              </a:spcAf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植栽年数を</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年以上経過しているものが、全体の約７割を占める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7" name="Rectangle 2">
            <a:extLst>
              <a:ext uri="{FF2B5EF4-FFF2-40B4-BE49-F238E27FC236}">
                <a16:creationId xmlns:a16="http://schemas.microsoft.com/office/drawing/2014/main" id="{9F952B0D-6F36-AF52-8B68-395E8831230E}"/>
              </a:ext>
            </a:extLst>
          </p:cNvPr>
          <p:cNvSpPr>
            <a:spLocks noChangeArrowheads="1"/>
          </p:cNvSpPr>
          <p:nvPr/>
        </p:nvSpPr>
        <p:spPr bwMode="auto">
          <a:xfrm>
            <a:off x="0" y="-61429"/>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latin typeface="Meiryo UI" pitchFamily="50" charset="-128"/>
              <a:ea typeface="Meiryo UI" pitchFamily="50" charset="-128"/>
              <a:cs typeface="Meiryo UI" pitchFamily="50" charset="-128"/>
            </a:endParaRPr>
          </a:p>
        </p:txBody>
      </p:sp>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街路樹</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3" name="角丸四角形 143">
            <a:extLst>
              <a:ext uri="{FF2B5EF4-FFF2-40B4-BE49-F238E27FC236}">
                <a16:creationId xmlns:a16="http://schemas.microsoft.com/office/drawing/2014/main" id="{40D1D14B-6FCA-D295-1B7E-EE9AA9BD304A}"/>
              </a:ext>
            </a:extLst>
          </p:cNvPr>
          <p:cNvSpPr/>
          <p:nvPr/>
        </p:nvSpPr>
        <p:spPr>
          <a:xfrm>
            <a:off x="4304646" y="2367899"/>
            <a:ext cx="4725484" cy="1836000"/>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lnSpc>
                <a:spcPts val="1700"/>
              </a:lnSpc>
              <a:defRPr/>
            </a:pP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■維持管理手法、維持管理水準</a:t>
            </a:r>
            <a:endParaRPr lang="en-US" altLang="ja-JP" sz="1400" b="1"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400" b="1"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55" name="角丸四角形 143">
            <a:extLst>
              <a:ext uri="{FF2B5EF4-FFF2-40B4-BE49-F238E27FC236}">
                <a16:creationId xmlns:a16="http://schemas.microsoft.com/office/drawing/2014/main" id="{A359805E-CE8B-4AC8-ABE7-5A80310BD067}"/>
              </a:ext>
            </a:extLst>
          </p:cNvPr>
          <p:cNvSpPr/>
          <p:nvPr/>
        </p:nvSpPr>
        <p:spPr>
          <a:xfrm>
            <a:off x="105932" y="2372780"/>
            <a:ext cx="4118894" cy="4423306"/>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■点検、診断・評価</a:t>
            </a:r>
            <a:endParaRPr lang="en-US" altLang="ja-JP" sz="1400" b="1"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7" name="テキスト ボックス 26">
            <a:extLst>
              <a:ext uri="{FF2B5EF4-FFF2-40B4-BE49-F238E27FC236}">
                <a16:creationId xmlns:a16="http://schemas.microsoft.com/office/drawing/2014/main" id="{745EEE52-9EDF-4711-A75C-6DBAC4704130}"/>
              </a:ext>
            </a:extLst>
          </p:cNvPr>
          <p:cNvSpPr txBox="1"/>
          <p:nvPr/>
        </p:nvSpPr>
        <p:spPr>
          <a:xfrm>
            <a:off x="4403485" y="2680911"/>
            <a:ext cx="4515943" cy="1494448"/>
          </a:xfrm>
          <a:prstGeom prst="rect">
            <a:avLst/>
          </a:prstGeom>
          <a:noFill/>
        </p:spPr>
        <p:txBody>
          <a:bodyPr wrap="square">
            <a:spAutoFit/>
          </a:bodyPr>
          <a:lstStyle/>
          <a:p>
            <a:pPr>
              <a:lnSpc>
                <a:spcPts val="1500"/>
              </a:lnSpc>
              <a:spcBef>
                <a:spcPts val="300"/>
              </a:spcBef>
              <a:spcAft>
                <a:spcPts val="300"/>
              </a:spcAft>
            </a:pPr>
            <a:r>
              <a:rPr lang="ja-JP" altLang="en-US" sz="1050" dirty="0">
                <a:latin typeface="Meiryo UI" panose="020B0604030504040204" pitchFamily="50" charset="-128"/>
                <a:ea typeface="Meiryo UI" panose="020B0604030504040204" pitchFamily="50" charset="-128"/>
              </a:rPr>
              <a:t>・街路樹は、剪定作業時及び定期的に実施する樹木点検において、異常を示す樹木を抽出し、必要に応じて、外観診断、機器診断を実施する。生育条件や障害対象を考慮の上で、倒木や枝折れなどの危険度を評価し、改善措置を行う「状態監視型」の維持管理を行う。</a:t>
            </a:r>
          </a:p>
          <a:p>
            <a:pPr>
              <a:lnSpc>
                <a:spcPts val="1500"/>
              </a:lnSpc>
              <a:spcBef>
                <a:spcPts val="300"/>
              </a:spcBef>
              <a:spcAft>
                <a:spcPts val="300"/>
              </a:spcAft>
            </a:pPr>
            <a:r>
              <a:rPr lang="ja-JP" altLang="en-US" sz="1050" dirty="0">
                <a:latin typeface="Meiryo UI" panose="020B0604030504040204" pitchFamily="50" charset="-128"/>
                <a:ea typeface="Meiryo UI" panose="020B0604030504040204" pitchFamily="50" charset="-128"/>
              </a:rPr>
              <a:t>・目標管理水準は、定期点検で不具合（枝・幹の欠損、キノコ／腐朽／亀裂／病害虫などの発生）が確認された時点で速やかに剪定・伐採等を行うこととする。このため「不具合なし」を目標管理水準とする。</a:t>
            </a:r>
          </a:p>
        </p:txBody>
      </p:sp>
      <p:sp>
        <p:nvSpPr>
          <p:cNvPr id="32" name="テキスト ボックス 31">
            <a:extLst>
              <a:ext uri="{FF2B5EF4-FFF2-40B4-BE49-F238E27FC236}">
                <a16:creationId xmlns:a16="http://schemas.microsoft.com/office/drawing/2014/main" id="{0F315462-942A-47C1-AD5A-08F80322F2E5}"/>
              </a:ext>
            </a:extLst>
          </p:cNvPr>
          <p:cNvSpPr txBox="1"/>
          <p:nvPr/>
        </p:nvSpPr>
        <p:spPr>
          <a:xfrm>
            <a:off x="4422214" y="4608928"/>
            <a:ext cx="4697294" cy="2454518"/>
          </a:xfrm>
          <a:prstGeom prst="rect">
            <a:avLst/>
          </a:prstGeom>
          <a:noFill/>
        </p:spPr>
        <p:txBody>
          <a:bodyPr wrap="square">
            <a:spAutoFit/>
          </a:bodyPr>
          <a:lstStyle/>
          <a:p>
            <a:pPr>
              <a:spcBef>
                <a:spcPts val="300"/>
              </a:spcBef>
              <a:spcAft>
                <a:spcPts val="300"/>
              </a:spcAft>
            </a:pPr>
            <a:r>
              <a:rPr lang="ja-JP" altLang="en-US" sz="1050" kern="100" dirty="0">
                <a:latin typeface="Meiryo UI" panose="020B0604030504040204" pitchFamily="50" charset="-128"/>
                <a:ea typeface="Meiryo UI" panose="020B0604030504040204" pitchFamily="50" charset="-128"/>
                <a:cs typeface="Times New Roman"/>
              </a:rPr>
              <a:t>木材腐朽菌に侵されやすく、倒木が発生しやすいと考えられる樹種</a:t>
            </a:r>
            <a:r>
              <a:rPr lang="en-US" altLang="ja-JP" sz="1050" kern="100" dirty="0">
                <a:latin typeface="Meiryo UI" panose="020B0604030504040204" pitchFamily="50" charset="-128"/>
                <a:ea typeface="Meiryo UI" panose="020B0604030504040204" pitchFamily="50" charset="-128"/>
                <a:cs typeface="Times New Roman"/>
              </a:rPr>
              <a:t>※</a:t>
            </a:r>
            <a:r>
              <a:rPr lang="ja-JP" altLang="en-US" sz="1050" kern="100" dirty="0">
                <a:latin typeface="Meiryo UI" panose="020B0604030504040204" pitchFamily="50" charset="-128"/>
                <a:ea typeface="Meiryo UI" panose="020B0604030504040204" pitchFamily="50" charset="-128"/>
                <a:cs typeface="Times New Roman"/>
              </a:rPr>
              <a:t>１については、</a:t>
            </a:r>
            <a:endParaRPr lang="en-US" altLang="ja-JP" sz="1050" kern="100" dirty="0">
              <a:latin typeface="Meiryo UI" panose="020B0604030504040204" pitchFamily="50" charset="-128"/>
              <a:ea typeface="Meiryo UI" panose="020B0604030504040204" pitchFamily="50" charset="-128"/>
              <a:cs typeface="Times New Roman"/>
            </a:endParaRPr>
          </a:p>
          <a:p>
            <a:pPr>
              <a:spcBef>
                <a:spcPts val="300"/>
              </a:spcBef>
              <a:spcAft>
                <a:spcPts val="300"/>
              </a:spcAft>
            </a:pPr>
            <a:r>
              <a:rPr lang="ja-JP" altLang="en-US" sz="1050" kern="100" dirty="0">
                <a:latin typeface="Meiryo UI" panose="020B0604030504040204" pitchFamily="50" charset="-128"/>
                <a:ea typeface="Meiryo UI" panose="020B0604030504040204" pitchFamily="50" charset="-128"/>
                <a:cs typeface="Times New Roman"/>
              </a:rPr>
              <a:t>その特性に応じて、防腐剤塗布や風の影響を軽減する枝抜き剪定等を行う。</a:t>
            </a:r>
          </a:p>
          <a:p>
            <a:pPr>
              <a:spcBef>
                <a:spcPts val="300"/>
              </a:spcBef>
              <a:spcAft>
                <a:spcPts val="300"/>
              </a:spcAft>
            </a:pPr>
            <a:r>
              <a:rPr lang="ja-JP" altLang="en-US" sz="1050" kern="100" dirty="0">
                <a:latin typeface="Meiryo UI" panose="020B0604030504040204" pitchFamily="50" charset="-128"/>
                <a:ea typeface="Meiryo UI" panose="020B0604030504040204" pitchFamily="50" charset="-128"/>
                <a:cs typeface="Times New Roman"/>
              </a:rPr>
              <a:t>・特に成長が早い樹種については、樹木更新等の倒木対策を進める。</a:t>
            </a:r>
          </a:p>
          <a:p>
            <a:pPr>
              <a:spcBef>
                <a:spcPts val="300"/>
              </a:spcBef>
              <a:spcAft>
                <a:spcPts val="300"/>
              </a:spcAft>
            </a:pPr>
            <a:r>
              <a:rPr lang="ja-JP" altLang="en-US" sz="1050" kern="100" dirty="0">
                <a:latin typeface="Meiryo UI" panose="020B0604030504040204" pitchFamily="50" charset="-128"/>
                <a:ea typeface="Meiryo UI" panose="020B0604030504040204" pitchFamily="50" charset="-128"/>
                <a:cs typeface="Times New Roman"/>
              </a:rPr>
              <a:t>・また、近年、倒木が発生している樹種</a:t>
            </a:r>
            <a:r>
              <a:rPr lang="en-US" altLang="ja-JP" sz="1050" kern="100" dirty="0">
                <a:latin typeface="Meiryo UI" panose="020B0604030504040204" pitchFamily="50" charset="-128"/>
                <a:ea typeface="Meiryo UI" panose="020B0604030504040204" pitchFamily="50" charset="-128"/>
                <a:cs typeface="Times New Roman"/>
              </a:rPr>
              <a:t>※</a:t>
            </a:r>
            <a:r>
              <a:rPr lang="ja-JP" altLang="en-US" sz="1050" kern="100" dirty="0">
                <a:latin typeface="Meiryo UI" panose="020B0604030504040204" pitchFamily="50" charset="-128"/>
                <a:ea typeface="Meiryo UI" panose="020B0604030504040204" pitchFamily="50" charset="-128"/>
                <a:cs typeface="Times New Roman"/>
              </a:rPr>
              <a:t>２については、枝抜き剪定等を行う。</a:t>
            </a:r>
          </a:p>
          <a:p>
            <a:pPr>
              <a:spcBef>
                <a:spcPts val="300"/>
              </a:spcBef>
              <a:spcAft>
                <a:spcPts val="300"/>
              </a:spcAft>
            </a:pPr>
            <a:r>
              <a:rPr lang="en-US" altLang="ja-JP" sz="1050" kern="100" dirty="0">
                <a:latin typeface="Meiryo UI" panose="020B0604030504040204" pitchFamily="50" charset="-128"/>
                <a:ea typeface="Meiryo UI" panose="020B0604030504040204" pitchFamily="50" charset="-128"/>
                <a:cs typeface="Times New Roman"/>
              </a:rPr>
              <a:t>※</a:t>
            </a:r>
            <a:r>
              <a:rPr lang="ja-JP" altLang="en-US" sz="1050" kern="100" dirty="0">
                <a:latin typeface="Meiryo UI" panose="020B0604030504040204" pitchFamily="50" charset="-128"/>
                <a:ea typeface="Meiryo UI" panose="020B0604030504040204" pitchFamily="50" charset="-128"/>
                <a:cs typeface="Times New Roman"/>
              </a:rPr>
              <a:t>１対象樹種</a:t>
            </a:r>
          </a:p>
          <a:p>
            <a:pPr>
              <a:spcBef>
                <a:spcPts val="300"/>
              </a:spcBef>
              <a:spcAft>
                <a:spcPts val="300"/>
              </a:spcAft>
            </a:pPr>
            <a:r>
              <a:rPr lang="ja-JP" altLang="en-US" sz="1050" kern="100" dirty="0">
                <a:latin typeface="Meiryo UI" panose="020B0604030504040204" pitchFamily="50" charset="-128"/>
                <a:ea typeface="Meiryo UI" panose="020B0604030504040204" pitchFamily="50" charset="-128"/>
                <a:cs typeface="Times New Roman"/>
              </a:rPr>
              <a:t>　　エンジュ、シダレヤナギ、プラタナス、ポプラ類、ユリノキ、アオギリ、ケヤキ、</a:t>
            </a:r>
          </a:p>
          <a:p>
            <a:pPr>
              <a:spcBef>
                <a:spcPts val="300"/>
              </a:spcBef>
              <a:spcAft>
                <a:spcPts val="300"/>
              </a:spcAft>
            </a:pPr>
            <a:r>
              <a:rPr lang="ja-JP" altLang="en-US" sz="1050" kern="100" dirty="0">
                <a:latin typeface="Meiryo UI" panose="020B0604030504040204" pitchFamily="50" charset="-128"/>
                <a:ea typeface="Meiryo UI" panose="020B0604030504040204" pitchFamily="50" charset="-128"/>
                <a:cs typeface="Times New Roman"/>
              </a:rPr>
              <a:t>サクラ類</a:t>
            </a:r>
          </a:p>
          <a:p>
            <a:pPr>
              <a:spcBef>
                <a:spcPts val="300"/>
              </a:spcBef>
              <a:spcAft>
                <a:spcPts val="300"/>
              </a:spcAft>
            </a:pPr>
            <a:r>
              <a:rPr lang="en-US" altLang="ja-JP" sz="1050" kern="100" dirty="0">
                <a:latin typeface="Meiryo UI" panose="020B0604030504040204" pitchFamily="50" charset="-128"/>
                <a:ea typeface="Meiryo UI" panose="020B0604030504040204" pitchFamily="50" charset="-128"/>
                <a:cs typeface="Times New Roman"/>
              </a:rPr>
              <a:t>※</a:t>
            </a:r>
            <a:r>
              <a:rPr lang="ja-JP" altLang="en-US" sz="1050" kern="100" dirty="0">
                <a:latin typeface="Meiryo UI" panose="020B0604030504040204" pitchFamily="50" charset="-128"/>
                <a:ea typeface="Meiryo UI" panose="020B0604030504040204" pitchFamily="50" charset="-128"/>
                <a:cs typeface="Times New Roman"/>
              </a:rPr>
              <a:t>２対象樹種</a:t>
            </a:r>
          </a:p>
          <a:p>
            <a:pPr>
              <a:spcBef>
                <a:spcPts val="300"/>
              </a:spcBef>
              <a:spcAft>
                <a:spcPts val="300"/>
              </a:spcAft>
            </a:pPr>
            <a:r>
              <a:rPr lang="ja-JP" altLang="en-US" sz="1050" kern="100" dirty="0">
                <a:latin typeface="Meiryo UI" panose="020B0604030504040204" pitchFamily="50" charset="-128"/>
                <a:ea typeface="Meiryo UI" panose="020B0604030504040204" pitchFamily="50" charset="-128"/>
                <a:cs typeface="Times New Roman"/>
              </a:rPr>
              <a:t>　　ヤマモモ、ハナミズキ、クロマツ、サルスベリ</a:t>
            </a:r>
          </a:p>
          <a:p>
            <a:pPr>
              <a:spcBef>
                <a:spcPts val="300"/>
              </a:spcBef>
              <a:spcAft>
                <a:spcPts val="300"/>
              </a:spcAft>
            </a:pPr>
            <a:endParaRPr lang="en-US" altLang="ja-JP" sz="1400" b="1" kern="100" dirty="0">
              <a:latin typeface="Meiryo UI" panose="020B0604030504040204" pitchFamily="50" charset="-128"/>
              <a:ea typeface="Meiryo UI" panose="020B0604030504040204" pitchFamily="50" charset="-128"/>
              <a:cs typeface="Times New Roman"/>
            </a:endParaRPr>
          </a:p>
        </p:txBody>
      </p:sp>
      <p:pic>
        <p:nvPicPr>
          <p:cNvPr id="2" name="図 1">
            <a:extLst>
              <a:ext uri="{FF2B5EF4-FFF2-40B4-BE49-F238E27FC236}">
                <a16:creationId xmlns:a16="http://schemas.microsoft.com/office/drawing/2014/main" id="{2B9D7F5B-7BD6-4F17-BC5D-CD4CAF88ED92}"/>
              </a:ext>
            </a:extLst>
          </p:cNvPr>
          <p:cNvPicPr>
            <a:picLocks noChangeAspect="1"/>
          </p:cNvPicPr>
          <p:nvPr/>
        </p:nvPicPr>
        <p:blipFill>
          <a:blip r:embed="rId3"/>
          <a:stretch>
            <a:fillRect/>
          </a:stretch>
        </p:blipFill>
        <p:spPr>
          <a:xfrm>
            <a:off x="3950933" y="783352"/>
            <a:ext cx="5005262" cy="1459928"/>
          </a:xfrm>
          <a:prstGeom prst="rect">
            <a:avLst/>
          </a:prstGeom>
        </p:spPr>
      </p:pic>
      <p:sp>
        <p:nvSpPr>
          <p:cNvPr id="41" name="角丸四角形 143">
            <a:extLst>
              <a:ext uri="{FF2B5EF4-FFF2-40B4-BE49-F238E27FC236}">
                <a16:creationId xmlns:a16="http://schemas.microsoft.com/office/drawing/2014/main" id="{0C48571C-8814-4FD9-844F-02CB38D9F742}"/>
              </a:ext>
            </a:extLst>
          </p:cNvPr>
          <p:cNvSpPr/>
          <p:nvPr/>
        </p:nvSpPr>
        <p:spPr>
          <a:xfrm>
            <a:off x="4304647" y="4265459"/>
            <a:ext cx="4697295" cy="2520000"/>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■重点化指標・優先順位</a:t>
            </a:r>
            <a:endParaRPr lang="en-US" altLang="ja-JP" sz="1400" b="1"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　</a:t>
            </a:r>
            <a:endParaRPr lang="en-US" altLang="ja-JP" sz="1400" b="1"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4" name="図 3">
            <a:extLst>
              <a:ext uri="{FF2B5EF4-FFF2-40B4-BE49-F238E27FC236}">
                <a16:creationId xmlns:a16="http://schemas.microsoft.com/office/drawing/2014/main" id="{A65FA8E6-E76C-4FD7-93C6-54AA53FEDE4C}"/>
              </a:ext>
            </a:extLst>
          </p:cNvPr>
          <p:cNvPicPr>
            <a:picLocks noChangeAspect="1"/>
          </p:cNvPicPr>
          <p:nvPr/>
        </p:nvPicPr>
        <p:blipFill>
          <a:blip r:embed="rId4"/>
          <a:stretch>
            <a:fillRect/>
          </a:stretch>
        </p:blipFill>
        <p:spPr>
          <a:xfrm>
            <a:off x="661307" y="4047977"/>
            <a:ext cx="3148572" cy="2636419"/>
          </a:xfrm>
          <a:prstGeom prst="rect">
            <a:avLst/>
          </a:prstGeom>
        </p:spPr>
      </p:pic>
      <p:sp>
        <p:nvSpPr>
          <p:cNvPr id="22" name="テキスト ボックス 21">
            <a:extLst>
              <a:ext uri="{FF2B5EF4-FFF2-40B4-BE49-F238E27FC236}">
                <a16:creationId xmlns:a16="http://schemas.microsoft.com/office/drawing/2014/main" id="{D9A08D7F-62FC-40B8-880C-FC9BC3CDAB6D}"/>
              </a:ext>
            </a:extLst>
          </p:cNvPr>
          <p:cNvSpPr txBox="1"/>
          <p:nvPr/>
        </p:nvSpPr>
        <p:spPr>
          <a:xfrm>
            <a:off x="183752" y="2690572"/>
            <a:ext cx="3873900" cy="764312"/>
          </a:xfrm>
          <a:prstGeom prst="rect">
            <a:avLst/>
          </a:prstGeom>
          <a:noFill/>
        </p:spPr>
        <p:txBody>
          <a:bodyPr wrap="square" rIns="36000">
            <a:spAutoFit/>
          </a:bodyPr>
          <a:lstStyle/>
          <a:p>
            <a:pPr>
              <a:spcBef>
                <a:spcPts val="100"/>
              </a:spcBef>
              <a:spcAft>
                <a:spcPts val="100"/>
              </a:spcAft>
            </a:pPr>
            <a:r>
              <a:rPr lang="ja-JP" altLang="en-US" sz="1050" dirty="0">
                <a:latin typeface="Meiryo UI" panose="020B0604030504040204" pitchFamily="50" charset="-128"/>
                <a:ea typeface="Meiryo UI" panose="020B0604030504040204" pitchFamily="50" charset="-128"/>
              </a:rPr>
              <a:t>①定期点検（樹木点検）</a:t>
            </a:r>
            <a:endParaRPr lang="en-US" altLang="ja-JP" sz="1050" dirty="0">
              <a:latin typeface="Meiryo UI" panose="020B0604030504040204" pitchFamily="50" charset="-128"/>
              <a:ea typeface="Meiryo UI" panose="020B0604030504040204" pitchFamily="50" charset="-128"/>
            </a:endParaRPr>
          </a:p>
          <a:p>
            <a:pPr>
              <a:spcBef>
                <a:spcPts val="100"/>
              </a:spcBef>
              <a:spcAft>
                <a:spcPts val="100"/>
              </a:spcAft>
            </a:pPr>
            <a:r>
              <a:rPr lang="ja-JP" altLang="en-US" sz="1050" dirty="0">
                <a:latin typeface="Meiryo UI" panose="020B0604030504040204" pitchFamily="50" charset="-128"/>
                <a:ea typeface="Meiryo UI" panose="020B0604030504040204" pitchFamily="50" charset="-128"/>
              </a:rPr>
              <a:t>・維持管理上の処置が必要な樹木や倒木の危険性の高い樹木を迅速に発見し、適切な処置を早期に行うため、５年に一度の頻度を基本として実施する。</a:t>
            </a:r>
            <a:endParaRPr lang="en-US" altLang="ja-JP" sz="105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5F418D97-9C17-43D2-BA12-5333D6DF3B98}"/>
              </a:ext>
            </a:extLst>
          </p:cNvPr>
          <p:cNvSpPr txBox="1"/>
          <p:nvPr/>
        </p:nvSpPr>
        <p:spPr>
          <a:xfrm>
            <a:off x="183578" y="3488117"/>
            <a:ext cx="3873900" cy="441146"/>
          </a:xfrm>
          <a:prstGeom prst="rect">
            <a:avLst/>
          </a:prstGeom>
          <a:noFill/>
        </p:spPr>
        <p:txBody>
          <a:bodyPr wrap="square" rIns="36000">
            <a:spAutoFit/>
          </a:bodyPr>
          <a:lstStyle/>
          <a:p>
            <a:pPr>
              <a:spcBef>
                <a:spcPts val="100"/>
              </a:spcBef>
              <a:spcAft>
                <a:spcPts val="100"/>
              </a:spcAft>
            </a:pPr>
            <a:r>
              <a:rPr lang="ja-JP" altLang="en-US" sz="1050" dirty="0">
                <a:latin typeface="Meiryo UI" panose="020B0604030504040204" pitchFamily="50" charset="-128"/>
                <a:ea typeface="Meiryo UI" panose="020B0604030504040204" pitchFamily="50" charset="-128"/>
              </a:rPr>
              <a:t>②詳細調査（外観診断・機器診断）</a:t>
            </a:r>
            <a:endParaRPr lang="en-US" altLang="ja-JP" sz="1050" dirty="0">
              <a:latin typeface="Meiryo UI" panose="020B0604030504040204" pitchFamily="50" charset="-128"/>
              <a:ea typeface="Meiryo UI" panose="020B0604030504040204" pitchFamily="50" charset="-128"/>
            </a:endParaRPr>
          </a:p>
          <a:p>
            <a:pPr>
              <a:spcBef>
                <a:spcPts val="100"/>
              </a:spcBef>
              <a:spcAft>
                <a:spcPts val="100"/>
              </a:spcAft>
            </a:pPr>
            <a:r>
              <a:rPr lang="ja-JP" altLang="en-US" sz="1050" dirty="0">
                <a:latin typeface="Meiryo UI" panose="020B0604030504040204" pitchFamily="50" charset="-128"/>
                <a:ea typeface="Meiryo UI" panose="020B0604030504040204" pitchFamily="50" charset="-128"/>
              </a:rPr>
              <a:t>・定期点検の結果に基づき、必要と診断された樹木に対して実施する。</a:t>
            </a:r>
            <a:endParaRPr lang="en-US" altLang="ja-JP" sz="1050"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749354E0-6C33-4CD4-9BA1-122AFEB438AF}"/>
              </a:ext>
            </a:extLst>
          </p:cNvPr>
          <p:cNvSpPr>
            <a:spLocks noGrp="1"/>
          </p:cNvSpPr>
          <p:nvPr>
            <p:ph type="sldNum" sz="quarter" idx="12"/>
          </p:nvPr>
        </p:nvSpPr>
        <p:spPr/>
        <p:txBody>
          <a:bodyPr/>
          <a:lstStyle/>
          <a:p>
            <a:pPr>
              <a:defRPr/>
            </a:pPr>
            <a:fld id="{B1242370-49B6-497A-A9CB-F1C57C2E283E}" type="slidenum">
              <a:rPr lang="ja-JP" altLang="en-US" smtClean="0"/>
              <a:pPr>
                <a:defRPr/>
              </a:pPr>
              <a:t>11</a:t>
            </a:fld>
            <a:endParaRPr lang="ja-JP" altLang="en-US"/>
          </a:p>
        </p:txBody>
      </p:sp>
    </p:spTree>
    <p:extLst>
      <p:ext uri="{BB962C8B-B14F-4D97-AF65-F5344CB8AC3E}">
        <p14:creationId xmlns:p14="http://schemas.microsoft.com/office/powerpoint/2010/main" val="2072671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F07E5F15-BEE1-4872-A86B-0390805D884A}"/>
              </a:ext>
            </a:extLst>
          </p:cNvPr>
          <p:cNvSpPr/>
          <p:nvPr/>
        </p:nvSpPr>
        <p:spPr>
          <a:xfrm>
            <a:off x="193694" y="4041483"/>
            <a:ext cx="4973605" cy="2703095"/>
          </a:xfrm>
          <a:prstGeom prst="roundRect">
            <a:avLst>
              <a:gd name="adj" fmla="val 8800"/>
            </a:avLst>
          </a:prstGeom>
          <a:solidFill>
            <a:srgbClr val="E9EB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43">
            <a:extLst>
              <a:ext uri="{FF2B5EF4-FFF2-40B4-BE49-F238E27FC236}">
                <a16:creationId xmlns:a16="http://schemas.microsoft.com/office/drawing/2014/main" id="{3428B523-A762-41D6-AFA6-8FA30174A178}"/>
              </a:ext>
            </a:extLst>
          </p:cNvPr>
          <p:cNvSpPr/>
          <p:nvPr/>
        </p:nvSpPr>
        <p:spPr>
          <a:xfrm>
            <a:off x="98251" y="688400"/>
            <a:ext cx="8935963" cy="2850156"/>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1" name="角丸四角形 143">
            <a:extLst>
              <a:ext uri="{FF2B5EF4-FFF2-40B4-BE49-F238E27FC236}">
                <a16:creationId xmlns:a16="http://schemas.microsoft.com/office/drawing/2014/main" id="{74AEE119-604A-47AF-9D38-F9149C0C2A6A}"/>
              </a:ext>
            </a:extLst>
          </p:cNvPr>
          <p:cNvSpPr/>
          <p:nvPr/>
        </p:nvSpPr>
        <p:spPr>
          <a:xfrm>
            <a:off x="98251" y="910986"/>
            <a:ext cx="1002207" cy="19464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①施設数</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9" name="角丸四角形 143">
            <a:extLst>
              <a:ext uri="{FF2B5EF4-FFF2-40B4-BE49-F238E27FC236}">
                <a16:creationId xmlns:a16="http://schemas.microsoft.com/office/drawing/2014/main" id="{42207668-C4D6-49F2-891E-B980802A8460}"/>
              </a:ext>
            </a:extLst>
          </p:cNvPr>
          <p:cNvSpPr/>
          <p:nvPr/>
        </p:nvSpPr>
        <p:spPr>
          <a:xfrm>
            <a:off x="5135476" y="4969726"/>
            <a:ext cx="2486951"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③損傷等級区分</a:t>
            </a:r>
            <a:endParaRPr lang="en-US" altLang="ja-JP" sz="90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30" name="角丸四角形 143">
            <a:extLst>
              <a:ext uri="{FF2B5EF4-FFF2-40B4-BE49-F238E27FC236}">
                <a16:creationId xmlns:a16="http://schemas.microsoft.com/office/drawing/2014/main" id="{412D9B62-CC69-49E2-ABFD-61A727DD1C88}"/>
              </a:ext>
            </a:extLst>
          </p:cNvPr>
          <p:cNvSpPr/>
          <p:nvPr/>
        </p:nvSpPr>
        <p:spPr>
          <a:xfrm>
            <a:off x="5136470" y="3698796"/>
            <a:ext cx="1707639"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②主な腐食状況</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31" name="角丸四角形 143">
            <a:extLst>
              <a:ext uri="{FF2B5EF4-FFF2-40B4-BE49-F238E27FC236}">
                <a16:creationId xmlns:a16="http://schemas.microsoft.com/office/drawing/2014/main" id="{703DC563-74AD-4779-B5A0-368DFBAA59E4}"/>
              </a:ext>
            </a:extLst>
          </p:cNvPr>
          <p:cNvSpPr/>
          <p:nvPr/>
        </p:nvSpPr>
        <p:spPr>
          <a:xfrm>
            <a:off x="137600" y="3809690"/>
            <a:ext cx="2046578" cy="39740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①点検及び実施頻度</a:t>
            </a:r>
          </a:p>
        </p:txBody>
      </p:sp>
      <p:sp>
        <p:nvSpPr>
          <p:cNvPr id="34" name="フローチャート : 代替処理 38">
            <a:extLst>
              <a:ext uri="{FF2B5EF4-FFF2-40B4-BE49-F238E27FC236}">
                <a16:creationId xmlns:a16="http://schemas.microsoft.com/office/drawing/2014/main" id="{11CFEBFC-DD8E-4EBC-8C26-7C83C5EAAC0C}"/>
              </a:ext>
            </a:extLst>
          </p:cNvPr>
          <p:cNvSpPr/>
          <p:nvPr/>
        </p:nvSpPr>
        <p:spPr>
          <a:xfrm>
            <a:off x="288785" y="4105646"/>
            <a:ext cx="510769" cy="347373"/>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分類</a:t>
            </a:r>
          </a:p>
        </p:txBody>
      </p:sp>
      <p:sp>
        <p:nvSpPr>
          <p:cNvPr id="35" name="フローチャート : 代替処理 72">
            <a:extLst>
              <a:ext uri="{FF2B5EF4-FFF2-40B4-BE49-F238E27FC236}">
                <a16:creationId xmlns:a16="http://schemas.microsoft.com/office/drawing/2014/main" id="{1F3688DB-8847-4294-A072-B72AE3D61748}"/>
              </a:ext>
            </a:extLst>
          </p:cNvPr>
          <p:cNvSpPr/>
          <p:nvPr/>
        </p:nvSpPr>
        <p:spPr>
          <a:xfrm>
            <a:off x="859475" y="4106596"/>
            <a:ext cx="925805" cy="346423"/>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点検体制</a:t>
            </a:r>
            <a:endPar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フローチャート : 代替処理 76">
            <a:extLst>
              <a:ext uri="{FF2B5EF4-FFF2-40B4-BE49-F238E27FC236}">
                <a16:creationId xmlns:a16="http://schemas.microsoft.com/office/drawing/2014/main" id="{C93BDC9D-DC48-4936-BF31-529C935308F8}"/>
              </a:ext>
            </a:extLst>
          </p:cNvPr>
          <p:cNvSpPr/>
          <p:nvPr/>
        </p:nvSpPr>
        <p:spPr>
          <a:xfrm>
            <a:off x="2950395" y="4118540"/>
            <a:ext cx="940719" cy="337899"/>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点検頻度</a:t>
            </a:r>
          </a:p>
        </p:txBody>
      </p:sp>
      <p:sp>
        <p:nvSpPr>
          <p:cNvPr id="37" name="フローチャート : 代替処理 78">
            <a:extLst>
              <a:ext uri="{FF2B5EF4-FFF2-40B4-BE49-F238E27FC236}">
                <a16:creationId xmlns:a16="http://schemas.microsoft.com/office/drawing/2014/main" id="{6EB57537-5F3C-49F2-BF3A-4A7DA63543C5}"/>
              </a:ext>
            </a:extLst>
          </p:cNvPr>
          <p:cNvSpPr/>
          <p:nvPr/>
        </p:nvSpPr>
        <p:spPr>
          <a:xfrm>
            <a:off x="288787" y="4512328"/>
            <a:ext cx="510770" cy="40150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フローチャート : 代替処理 79">
            <a:extLst>
              <a:ext uri="{FF2B5EF4-FFF2-40B4-BE49-F238E27FC236}">
                <a16:creationId xmlns:a16="http://schemas.microsoft.com/office/drawing/2014/main" id="{9A1502AE-BC88-4C2B-8A72-860FFBCF79CA}"/>
              </a:ext>
            </a:extLst>
          </p:cNvPr>
          <p:cNvSpPr/>
          <p:nvPr/>
        </p:nvSpPr>
        <p:spPr>
          <a:xfrm>
            <a:off x="842423" y="4508621"/>
            <a:ext cx="942857" cy="3880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メンテ・入札）</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フローチャート : 代替処理 80">
            <a:extLst>
              <a:ext uri="{FF2B5EF4-FFF2-40B4-BE49-F238E27FC236}">
                <a16:creationId xmlns:a16="http://schemas.microsoft.com/office/drawing/2014/main" id="{B3D37084-FB52-486B-8417-F3BB0A0CCCB5}"/>
              </a:ext>
            </a:extLst>
          </p:cNvPr>
          <p:cNvSpPr/>
          <p:nvPr/>
        </p:nvSpPr>
        <p:spPr>
          <a:xfrm>
            <a:off x="1842461" y="4516222"/>
            <a:ext cx="1081464" cy="37200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稼働状況の点検</a:t>
            </a:r>
          </a:p>
        </p:txBody>
      </p:sp>
      <p:sp>
        <p:nvSpPr>
          <p:cNvPr id="40" name="フローチャート : 代替処理 81">
            <a:extLst>
              <a:ext uri="{FF2B5EF4-FFF2-40B4-BE49-F238E27FC236}">
                <a16:creationId xmlns:a16="http://schemas.microsoft.com/office/drawing/2014/main" id="{087157E4-D0A4-45DC-9561-A4CE75036438}"/>
              </a:ext>
            </a:extLst>
          </p:cNvPr>
          <p:cNvSpPr/>
          <p:nvPr/>
        </p:nvSpPr>
        <p:spPr>
          <a:xfrm>
            <a:off x="2936556" y="4508621"/>
            <a:ext cx="940719" cy="375629"/>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or </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41" name="フローチャート : 代替処理 82">
            <a:extLst>
              <a:ext uri="{FF2B5EF4-FFF2-40B4-BE49-F238E27FC236}">
                <a16:creationId xmlns:a16="http://schemas.microsoft.com/office/drawing/2014/main" id="{5C248146-8FF8-4E01-8034-88B20FAB08F8}"/>
              </a:ext>
            </a:extLst>
          </p:cNvPr>
          <p:cNvSpPr/>
          <p:nvPr/>
        </p:nvSpPr>
        <p:spPr>
          <a:xfrm>
            <a:off x="3928122" y="4501169"/>
            <a:ext cx="1175159" cy="126814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rtl="0" eaLnBrk="1" fontAlgn="t" latinLnBrk="0" hangingPunct="1">
              <a:lnSpc>
                <a:spcPct val="150000"/>
              </a:lnSpc>
              <a:spcBef>
                <a:spcPts val="0"/>
              </a:spcBef>
              <a:spcAft>
                <a:spcPts val="0"/>
              </a:spcAft>
            </a:pPr>
            <a:r>
              <a:rPr kumimoji="1" lang="ja-JP" altLang="ja-JP" sz="800" i="0" u="none" strike="noStrike" kern="1200" dirty="0">
                <a:solidFill>
                  <a:schemeClr val="tx1"/>
                </a:solidFill>
                <a:effectLst/>
                <a:latin typeface="Trebuchet MS" panose="020B0603020202020204" pitchFamily="34" charset="0"/>
              </a:rPr>
              <a:t>排水ポンプ設備</a:t>
            </a:r>
            <a:r>
              <a:rPr lang="ja-JP" altLang="en-US" sz="800" dirty="0">
                <a:solidFill>
                  <a:schemeClr val="tx1"/>
                </a:solidFill>
                <a:latin typeface="Trebuchet MS" panose="020B0603020202020204" pitchFamily="34" charset="0"/>
              </a:rPr>
              <a:t>  </a:t>
            </a:r>
            <a:endParaRPr lang="ja-JP" altLang="ja-JP" sz="800" i="0" u="none" strike="noStrike" dirty="0">
              <a:solidFill>
                <a:schemeClr val="tx1"/>
              </a:solidFill>
              <a:effectLst/>
              <a:latin typeface="Arial" panose="020B0604020202020204" pitchFamily="34" charset="0"/>
            </a:endParaRPr>
          </a:p>
          <a:p>
            <a:pPr marL="0" algn="l" rtl="0" eaLnBrk="1" fontAlgn="t" latinLnBrk="0" hangingPunct="1">
              <a:lnSpc>
                <a:spcPct val="150000"/>
              </a:lnSpc>
              <a:spcBef>
                <a:spcPts val="0"/>
              </a:spcBef>
              <a:spcAft>
                <a:spcPts val="0"/>
              </a:spcAft>
            </a:pPr>
            <a:r>
              <a:rPr kumimoji="1" lang="ja-JP" altLang="ja-JP" sz="800" i="0" u="none" strike="noStrike" kern="1200" dirty="0">
                <a:solidFill>
                  <a:schemeClr val="tx1"/>
                </a:solidFill>
                <a:effectLst/>
                <a:latin typeface="Trebuchet MS" panose="020B0603020202020204" pitchFamily="34" charset="0"/>
              </a:rPr>
              <a:t>換気設備</a:t>
            </a:r>
            <a:r>
              <a:rPr kumimoji="1" lang="en-US" altLang="ja-JP" sz="800" i="0" u="none" strike="noStrike" kern="1200" dirty="0">
                <a:solidFill>
                  <a:schemeClr val="tx1"/>
                </a:solidFill>
                <a:effectLst/>
                <a:latin typeface="Trebuchet MS" panose="020B0603020202020204" pitchFamily="34" charset="0"/>
              </a:rPr>
              <a:t>            </a:t>
            </a:r>
            <a:endParaRPr lang="ja-JP" altLang="ja-JP" sz="800" b="0" i="0" u="none" strike="noStrike" dirty="0">
              <a:solidFill>
                <a:schemeClr val="tx1"/>
              </a:solidFill>
              <a:effectLst/>
              <a:latin typeface="Arial" panose="020B0604020202020204" pitchFamily="34" charset="0"/>
            </a:endParaRPr>
          </a:p>
          <a:p>
            <a:pPr marL="0" algn="l" rtl="0" eaLnBrk="1" fontAlgn="t" latinLnBrk="0" hangingPunct="1">
              <a:lnSpc>
                <a:spcPct val="150000"/>
              </a:lnSpc>
              <a:spcBef>
                <a:spcPts val="0"/>
              </a:spcBef>
              <a:spcAft>
                <a:spcPts val="0"/>
              </a:spcAft>
            </a:pPr>
            <a:r>
              <a:rPr kumimoji="1" lang="ja-JP" altLang="ja-JP" sz="800" b="0" i="0" u="none" strike="noStrike" kern="1200" dirty="0">
                <a:solidFill>
                  <a:schemeClr val="tx1"/>
                </a:solidFill>
                <a:effectLst/>
                <a:latin typeface="Trebuchet MS" panose="020B0603020202020204" pitchFamily="34" charset="0"/>
              </a:rPr>
              <a:t>受変電設備</a:t>
            </a:r>
            <a:r>
              <a:rPr lang="en-US" altLang="ja-JP" sz="800" dirty="0">
                <a:solidFill>
                  <a:schemeClr val="tx1"/>
                </a:solidFill>
                <a:latin typeface="Arial" panose="020B0604020202020204" pitchFamily="34" charset="0"/>
              </a:rPr>
              <a:t>          </a:t>
            </a:r>
            <a:endParaRPr lang="ja-JP" altLang="ja-JP" sz="800" b="0" i="0" u="none" strike="noStrike" dirty="0">
              <a:solidFill>
                <a:schemeClr val="tx1"/>
              </a:solidFill>
              <a:effectLst/>
              <a:latin typeface="Arial" panose="020B0604020202020204" pitchFamily="34" charset="0"/>
            </a:endParaRPr>
          </a:p>
          <a:p>
            <a:pPr marL="0" algn="l" rtl="0" eaLnBrk="1" fontAlgn="t" latinLnBrk="0" hangingPunct="1">
              <a:lnSpc>
                <a:spcPct val="150000"/>
              </a:lnSpc>
              <a:spcBef>
                <a:spcPts val="0"/>
              </a:spcBef>
              <a:spcAft>
                <a:spcPts val="0"/>
              </a:spcAft>
            </a:pPr>
            <a:r>
              <a:rPr kumimoji="1" lang="ja-JP" altLang="ja-JP" sz="800" b="0" i="0" u="none" strike="noStrike" kern="1200" dirty="0">
                <a:solidFill>
                  <a:schemeClr val="tx1"/>
                </a:solidFill>
                <a:effectLst/>
                <a:latin typeface="Trebuchet MS" panose="020B0603020202020204" pitchFamily="34" charset="0"/>
              </a:rPr>
              <a:t>自家発電設備</a:t>
            </a:r>
            <a:endParaRPr kumimoji="1" lang="en-US" altLang="ja-JP" sz="800" b="0" i="0" u="none" strike="noStrike" kern="1200" dirty="0">
              <a:solidFill>
                <a:schemeClr val="tx1"/>
              </a:solidFill>
              <a:effectLst/>
              <a:latin typeface="Trebuchet MS" panose="020B0603020202020204" pitchFamily="34" charset="0"/>
            </a:endParaRPr>
          </a:p>
          <a:p>
            <a:pPr marL="0" algn="l" rtl="0" eaLnBrk="1" fontAlgn="t" latinLnBrk="0" hangingPunct="1">
              <a:lnSpc>
                <a:spcPct val="150000"/>
              </a:lnSpc>
              <a:spcBef>
                <a:spcPts val="0"/>
              </a:spcBef>
              <a:spcAft>
                <a:spcPts val="0"/>
              </a:spcAft>
            </a:pPr>
            <a:r>
              <a:rPr kumimoji="1" lang="ja-JP" altLang="en-US" sz="800" b="0" i="0" u="none" strike="noStrike" kern="1200" dirty="0">
                <a:solidFill>
                  <a:schemeClr val="tx1"/>
                </a:solidFill>
                <a:effectLst/>
                <a:latin typeface="Trebuchet MS" panose="020B0603020202020204" pitchFamily="34" charset="0"/>
              </a:rPr>
              <a:t>警報設備</a:t>
            </a:r>
            <a:r>
              <a:rPr kumimoji="1" lang="en-US" altLang="ja-JP" sz="800" b="0" i="0" u="none" strike="noStrike" kern="1200" dirty="0">
                <a:solidFill>
                  <a:schemeClr val="tx1"/>
                </a:solidFill>
                <a:effectLst/>
                <a:latin typeface="Trebuchet MS" panose="020B0603020202020204" pitchFamily="34" charset="0"/>
              </a:rPr>
              <a:t>      </a:t>
            </a:r>
            <a:endParaRPr lang="en-US" altLang="ja-JP" sz="800" b="0" i="0" u="none" strike="noStrike" kern="1200" dirty="0">
              <a:solidFill>
                <a:schemeClr val="tx1"/>
              </a:solidFill>
              <a:effectLst/>
              <a:latin typeface="Meiryo UI" panose="020B0604030504040204" pitchFamily="50" charset="-128"/>
              <a:ea typeface="Meiryo UI" panose="020B0604030504040204" pitchFamily="50" charset="-128"/>
            </a:endParaRPr>
          </a:p>
          <a:p>
            <a:pPr marL="0" algn="l" rtl="0" eaLnBrk="1" fontAlgn="t" latinLnBrk="0" hangingPunct="1">
              <a:lnSpc>
                <a:spcPct val="150000"/>
              </a:lnSpc>
              <a:spcBef>
                <a:spcPts val="0"/>
              </a:spcBef>
              <a:spcAft>
                <a:spcPts val="0"/>
              </a:spcAft>
            </a:pPr>
            <a:r>
              <a:rPr lang="ja-JP" altLang="en-US" sz="800" b="0" i="0" u="none" strike="noStrike" dirty="0">
                <a:solidFill>
                  <a:schemeClr val="tx1"/>
                </a:solidFill>
                <a:effectLst/>
                <a:latin typeface="Arial" panose="020B0604020202020204" pitchFamily="34" charset="0"/>
              </a:rPr>
              <a:t>　　　　</a:t>
            </a:r>
            <a:r>
              <a:rPr lang="ja-JP" altLang="en-US" sz="800" dirty="0">
                <a:solidFill>
                  <a:schemeClr val="tx1"/>
                </a:solidFill>
                <a:latin typeface="Arial" panose="020B0604020202020204" pitchFamily="34" charset="0"/>
              </a:rPr>
              <a:t>８６</a:t>
            </a:r>
            <a:r>
              <a:rPr lang="ja-JP" altLang="en-US" sz="800" b="0" i="0" u="none" strike="noStrike" dirty="0">
                <a:solidFill>
                  <a:schemeClr val="tx1"/>
                </a:solidFill>
                <a:effectLst/>
                <a:latin typeface="Arial" panose="020B0604020202020204" pitchFamily="34" charset="0"/>
              </a:rPr>
              <a:t>施設</a:t>
            </a:r>
            <a:endParaRPr lang="ja-JP" altLang="ja-JP" sz="800" b="0" i="0" u="none" strike="noStrike" dirty="0">
              <a:solidFill>
                <a:schemeClr val="tx1"/>
              </a:solidFill>
              <a:effectLst/>
              <a:latin typeface="Arial" panose="020B0604020202020204" pitchFamily="34" charset="0"/>
            </a:endParaRPr>
          </a:p>
        </p:txBody>
      </p:sp>
      <p:sp>
        <p:nvSpPr>
          <p:cNvPr id="42" name="フローチャート : 代替処理 82">
            <a:extLst>
              <a:ext uri="{FF2B5EF4-FFF2-40B4-BE49-F238E27FC236}">
                <a16:creationId xmlns:a16="http://schemas.microsoft.com/office/drawing/2014/main" id="{D754DDFB-1E98-407A-8C84-9974620D99C4}"/>
              </a:ext>
            </a:extLst>
          </p:cNvPr>
          <p:cNvSpPr/>
          <p:nvPr/>
        </p:nvSpPr>
        <p:spPr>
          <a:xfrm>
            <a:off x="3961541" y="5821125"/>
            <a:ext cx="1139961" cy="82659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rtl="0" eaLnBrk="1" fontAlgn="t" latinLnBrk="0" hangingPunct="1">
              <a:spcBef>
                <a:spcPts val="0"/>
              </a:spcBef>
              <a:spcAft>
                <a:spcPts val="0"/>
              </a:spcAft>
            </a:pPr>
            <a:endParaRPr kumimoji="1" lang="en-US" altLang="ja-JP" sz="900" b="0" i="0" u="none" strike="noStrike" kern="1200" dirty="0">
              <a:solidFill>
                <a:schemeClr val="tx1"/>
              </a:solidFill>
              <a:effectLst/>
              <a:latin typeface="Trebuchet MS" panose="020B0603020202020204" pitchFamily="34" charset="0"/>
            </a:endParaRPr>
          </a:p>
          <a:p>
            <a:pPr marL="0" algn="l" rtl="0" eaLnBrk="1" fontAlgn="t" latinLnBrk="0" hangingPunct="1">
              <a:spcBef>
                <a:spcPts val="0"/>
              </a:spcBef>
              <a:spcAft>
                <a:spcPts val="0"/>
              </a:spcAft>
            </a:pPr>
            <a:r>
              <a:rPr kumimoji="1" lang="ja-JP" altLang="ja-JP" sz="900" b="0" i="0" u="none" strike="noStrike" kern="1200" dirty="0">
                <a:solidFill>
                  <a:schemeClr val="tx1"/>
                </a:solidFill>
                <a:effectLst/>
                <a:latin typeface="Trebuchet MS" panose="020B0603020202020204" pitchFamily="34" charset="0"/>
              </a:rPr>
              <a:t>道路情報板</a:t>
            </a:r>
            <a:r>
              <a:rPr kumimoji="1" lang="en-US" altLang="ja-JP" sz="900" b="0" i="0" u="none" strike="noStrike" kern="1200" dirty="0">
                <a:solidFill>
                  <a:schemeClr val="tx1"/>
                </a:solidFill>
                <a:effectLst/>
                <a:latin typeface="Trebuchet MS" panose="020B0603020202020204" pitchFamily="34" charset="0"/>
              </a:rPr>
              <a:t>      </a:t>
            </a:r>
          </a:p>
          <a:p>
            <a:pPr marL="0" algn="l" rtl="0" eaLnBrk="1" fontAlgn="t" latinLnBrk="0" hangingPunct="1">
              <a:spcBef>
                <a:spcPts val="0"/>
              </a:spcBef>
              <a:spcAft>
                <a:spcPts val="0"/>
              </a:spcAft>
            </a:pPr>
            <a:r>
              <a:rPr lang="ja-JP" altLang="en-US" sz="900" dirty="0">
                <a:solidFill>
                  <a:schemeClr val="tx1"/>
                </a:solidFill>
                <a:latin typeface="Trebuchet MS" panose="020B0603020202020204" pitchFamily="34" charset="0"/>
              </a:rPr>
              <a:t> 　　２２６基</a:t>
            </a:r>
            <a:endParaRPr lang="ja-JP" altLang="ja-JP" sz="900" b="0" i="0" u="none" strike="noStrike" dirty="0">
              <a:solidFill>
                <a:schemeClr val="tx1"/>
              </a:solidFill>
              <a:effectLst/>
              <a:latin typeface="Arial" panose="020B0604020202020204" pitchFamily="34" charset="0"/>
            </a:endParaRPr>
          </a:p>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フローチャート : 代替処理 78">
            <a:extLst>
              <a:ext uri="{FF2B5EF4-FFF2-40B4-BE49-F238E27FC236}">
                <a16:creationId xmlns:a16="http://schemas.microsoft.com/office/drawing/2014/main" id="{84A8942C-0D74-49CD-B9C2-FB951B0F3411}"/>
              </a:ext>
            </a:extLst>
          </p:cNvPr>
          <p:cNvSpPr/>
          <p:nvPr/>
        </p:nvSpPr>
        <p:spPr>
          <a:xfrm>
            <a:off x="298108" y="4949211"/>
            <a:ext cx="510771" cy="40150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フローチャート : 代替処理 78">
            <a:extLst>
              <a:ext uri="{FF2B5EF4-FFF2-40B4-BE49-F238E27FC236}">
                <a16:creationId xmlns:a16="http://schemas.microsoft.com/office/drawing/2014/main" id="{D27E3051-5E67-46F9-A924-B214805959D5}"/>
              </a:ext>
            </a:extLst>
          </p:cNvPr>
          <p:cNvSpPr/>
          <p:nvPr/>
        </p:nvSpPr>
        <p:spPr>
          <a:xfrm>
            <a:off x="288784" y="5393849"/>
            <a:ext cx="520093" cy="40150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a:t>
            </a:r>
          </a:p>
        </p:txBody>
      </p:sp>
      <p:sp>
        <p:nvSpPr>
          <p:cNvPr id="45" name="フローチャート : 代替処理 78">
            <a:extLst>
              <a:ext uri="{FF2B5EF4-FFF2-40B4-BE49-F238E27FC236}">
                <a16:creationId xmlns:a16="http://schemas.microsoft.com/office/drawing/2014/main" id="{1D2C51F6-BFF1-41E1-9179-60E55ADBF7E5}"/>
              </a:ext>
            </a:extLst>
          </p:cNvPr>
          <p:cNvSpPr/>
          <p:nvPr/>
        </p:nvSpPr>
        <p:spPr>
          <a:xfrm>
            <a:off x="279461" y="5830732"/>
            <a:ext cx="520093" cy="40150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ローチャート : 代替処理 78">
            <a:extLst>
              <a:ext uri="{FF2B5EF4-FFF2-40B4-BE49-F238E27FC236}">
                <a16:creationId xmlns:a16="http://schemas.microsoft.com/office/drawing/2014/main" id="{4FF76A49-F7D2-4CD1-85CD-BD80D1777436}"/>
              </a:ext>
            </a:extLst>
          </p:cNvPr>
          <p:cNvSpPr/>
          <p:nvPr/>
        </p:nvSpPr>
        <p:spPr>
          <a:xfrm>
            <a:off x="279460" y="6275370"/>
            <a:ext cx="529417" cy="40150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a:t>
            </a:r>
          </a:p>
        </p:txBody>
      </p:sp>
      <p:sp>
        <p:nvSpPr>
          <p:cNvPr id="47" name="フローチャート : 代替処理 79">
            <a:extLst>
              <a:ext uri="{FF2B5EF4-FFF2-40B4-BE49-F238E27FC236}">
                <a16:creationId xmlns:a16="http://schemas.microsoft.com/office/drawing/2014/main" id="{0F2B4A86-6E95-4E60-85F3-FEB6AAC683B3}"/>
              </a:ext>
            </a:extLst>
          </p:cNvPr>
          <p:cNvSpPr/>
          <p:nvPr/>
        </p:nvSpPr>
        <p:spPr>
          <a:xfrm>
            <a:off x="850948" y="4944522"/>
            <a:ext cx="942857" cy="3880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メンテ・入札）</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フローチャート : 代替処理 79">
            <a:extLst>
              <a:ext uri="{FF2B5EF4-FFF2-40B4-BE49-F238E27FC236}">
                <a16:creationId xmlns:a16="http://schemas.microsoft.com/office/drawing/2014/main" id="{2B47B7B9-11F6-4DFA-A692-B6BFD39A1687}"/>
              </a:ext>
            </a:extLst>
          </p:cNvPr>
          <p:cNvSpPr/>
          <p:nvPr/>
        </p:nvSpPr>
        <p:spPr>
          <a:xfrm>
            <a:off x="850948" y="5381231"/>
            <a:ext cx="942857" cy="3880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メンテ・入札）</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フローチャート : 代替処理 79">
            <a:extLst>
              <a:ext uri="{FF2B5EF4-FFF2-40B4-BE49-F238E27FC236}">
                <a16:creationId xmlns:a16="http://schemas.microsoft.com/office/drawing/2014/main" id="{0EE0FD27-527B-429E-9408-95213D80355A}"/>
              </a:ext>
            </a:extLst>
          </p:cNvPr>
          <p:cNvSpPr/>
          <p:nvPr/>
        </p:nvSpPr>
        <p:spPr>
          <a:xfrm>
            <a:off x="842423" y="5830286"/>
            <a:ext cx="942857" cy="3880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（メーカー随契</a:t>
            </a: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フローチャート : 代替処理 79">
            <a:extLst>
              <a:ext uri="{FF2B5EF4-FFF2-40B4-BE49-F238E27FC236}">
                <a16:creationId xmlns:a16="http://schemas.microsoft.com/office/drawing/2014/main" id="{E6E7CC94-1518-4121-8581-9A0C780BAAB3}"/>
              </a:ext>
            </a:extLst>
          </p:cNvPr>
          <p:cNvSpPr/>
          <p:nvPr/>
        </p:nvSpPr>
        <p:spPr>
          <a:xfrm>
            <a:off x="858683" y="6263309"/>
            <a:ext cx="942857" cy="3880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直営</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フローチャート : 代替処理 75">
            <a:extLst>
              <a:ext uri="{FF2B5EF4-FFF2-40B4-BE49-F238E27FC236}">
                <a16:creationId xmlns:a16="http://schemas.microsoft.com/office/drawing/2014/main" id="{09EE536E-87E4-4654-A208-259E770B93B4}"/>
              </a:ext>
            </a:extLst>
          </p:cNvPr>
          <p:cNvSpPr/>
          <p:nvPr/>
        </p:nvSpPr>
        <p:spPr>
          <a:xfrm>
            <a:off x="1841946" y="4106596"/>
            <a:ext cx="1022781" cy="362593"/>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点検概要</a:t>
            </a:r>
          </a:p>
        </p:txBody>
      </p:sp>
      <p:sp>
        <p:nvSpPr>
          <p:cNvPr id="52" name="フローチャート : 代替処理 80">
            <a:extLst>
              <a:ext uri="{FF2B5EF4-FFF2-40B4-BE49-F238E27FC236}">
                <a16:creationId xmlns:a16="http://schemas.microsoft.com/office/drawing/2014/main" id="{8C04A4C8-11EA-4806-985C-9D55506EEB52}"/>
              </a:ext>
            </a:extLst>
          </p:cNvPr>
          <p:cNvSpPr/>
          <p:nvPr/>
        </p:nvSpPr>
        <p:spPr>
          <a:xfrm>
            <a:off x="1841946" y="4934944"/>
            <a:ext cx="1081464" cy="3796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異常確認、油脂注入、各種計測、</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清掃など</a:t>
            </a:r>
          </a:p>
        </p:txBody>
      </p:sp>
      <p:sp>
        <p:nvSpPr>
          <p:cNvPr id="53" name="フローチャート : 代替処理 80">
            <a:extLst>
              <a:ext uri="{FF2B5EF4-FFF2-40B4-BE49-F238E27FC236}">
                <a16:creationId xmlns:a16="http://schemas.microsoft.com/office/drawing/2014/main" id="{462CDE24-8752-455E-B5F1-DF926A9B21F7}"/>
              </a:ext>
            </a:extLst>
          </p:cNvPr>
          <p:cNvSpPr/>
          <p:nvPr/>
        </p:nvSpPr>
        <p:spPr>
          <a:xfrm>
            <a:off x="1833315" y="5369475"/>
            <a:ext cx="1081464" cy="388081"/>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稼働状況の確認</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外観目視確認</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フローチャート : 代替処理 80">
            <a:extLst>
              <a:ext uri="{FF2B5EF4-FFF2-40B4-BE49-F238E27FC236}">
                <a16:creationId xmlns:a16="http://schemas.microsoft.com/office/drawing/2014/main" id="{166D6A5A-3D73-422C-BEAE-2FAF8AE0762C}"/>
              </a:ext>
            </a:extLst>
          </p:cNvPr>
          <p:cNvSpPr/>
          <p:nvPr/>
        </p:nvSpPr>
        <p:spPr>
          <a:xfrm>
            <a:off x="1844841" y="5832310"/>
            <a:ext cx="1081464" cy="37200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動作確認、各種計測、</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部品の取付状況確認、清掃など</a:t>
            </a:r>
          </a:p>
        </p:txBody>
      </p:sp>
      <p:sp>
        <p:nvSpPr>
          <p:cNvPr id="55" name="フローチャート : 代替処理 80">
            <a:extLst>
              <a:ext uri="{FF2B5EF4-FFF2-40B4-BE49-F238E27FC236}">
                <a16:creationId xmlns:a16="http://schemas.microsoft.com/office/drawing/2014/main" id="{0CDEA63D-BD49-488C-8D60-BE9C65933FBD}"/>
              </a:ext>
            </a:extLst>
          </p:cNvPr>
          <p:cNvSpPr/>
          <p:nvPr/>
        </p:nvSpPr>
        <p:spPr>
          <a:xfrm>
            <a:off x="1860053" y="6259637"/>
            <a:ext cx="1081464" cy="38808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稼働状況の確認</a:t>
            </a: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外観目視確認</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フローチャート : 代替処理 81">
            <a:extLst>
              <a:ext uri="{FF2B5EF4-FFF2-40B4-BE49-F238E27FC236}">
                <a16:creationId xmlns:a16="http://schemas.microsoft.com/office/drawing/2014/main" id="{82E790E6-075F-49F9-8A71-988952E119BE}"/>
              </a:ext>
            </a:extLst>
          </p:cNvPr>
          <p:cNvSpPr/>
          <p:nvPr/>
        </p:nvSpPr>
        <p:spPr>
          <a:xfrm>
            <a:off x="2954461" y="4911324"/>
            <a:ext cx="940719" cy="41751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57" name="フローチャート : 代替処理 81">
            <a:extLst>
              <a:ext uri="{FF2B5EF4-FFF2-40B4-BE49-F238E27FC236}">
                <a16:creationId xmlns:a16="http://schemas.microsoft.com/office/drawing/2014/main" id="{389E60EC-2872-41E9-BD30-D8EFEC95DA4A}"/>
              </a:ext>
            </a:extLst>
          </p:cNvPr>
          <p:cNvSpPr/>
          <p:nvPr/>
        </p:nvSpPr>
        <p:spPr>
          <a:xfrm>
            <a:off x="2941636" y="5350714"/>
            <a:ext cx="940719" cy="41751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不定期</a:t>
            </a:r>
          </a:p>
        </p:txBody>
      </p:sp>
      <p:sp>
        <p:nvSpPr>
          <p:cNvPr id="58" name="フローチャート : 代替処理 81">
            <a:extLst>
              <a:ext uri="{FF2B5EF4-FFF2-40B4-BE49-F238E27FC236}">
                <a16:creationId xmlns:a16="http://schemas.microsoft.com/office/drawing/2014/main" id="{EFFB1244-2FA4-41C4-A16F-309EBFD484F9}"/>
              </a:ext>
            </a:extLst>
          </p:cNvPr>
          <p:cNvSpPr/>
          <p:nvPr/>
        </p:nvSpPr>
        <p:spPr>
          <a:xfrm>
            <a:off x="2959540" y="5828240"/>
            <a:ext cx="940719" cy="39897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59" name="フローチャート : 代替処理 81">
            <a:extLst>
              <a:ext uri="{FF2B5EF4-FFF2-40B4-BE49-F238E27FC236}">
                <a16:creationId xmlns:a16="http://schemas.microsoft.com/office/drawing/2014/main" id="{673BB88D-9801-4163-B254-B1A9E531E265}"/>
              </a:ext>
            </a:extLst>
          </p:cNvPr>
          <p:cNvSpPr/>
          <p:nvPr/>
        </p:nvSpPr>
        <p:spPr>
          <a:xfrm>
            <a:off x="2972119" y="6269822"/>
            <a:ext cx="940719" cy="3854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不定期</a:t>
            </a:r>
          </a:p>
        </p:txBody>
      </p:sp>
      <p:sp>
        <p:nvSpPr>
          <p:cNvPr id="60" name="フローチャート : 代替処理 76">
            <a:extLst>
              <a:ext uri="{FF2B5EF4-FFF2-40B4-BE49-F238E27FC236}">
                <a16:creationId xmlns:a16="http://schemas.microsoft.com/office/drawing/2014/main" id="{3AC50C63-E7A2-49C4-89C9-8DC64D514E15}"/>
              </a:ext>
            </a:extLst>
          </p:cNvPr>
          <p:cNvSpPr/>
          <p:nvPr/>
        </p:nvSpPr>
        <p:spPr>
          <a:xfrm>
            <a:off x="3967876" y="4128295"/>
            <a:ext cx="1111882" cy="319755"/>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施設数</a:t>
            </a:r>
          </a:p>
        </p:txBody>
      </p:sp>
      <p:sp>
        <p:nvSpPr>
          <p:cNvPr id="63" name="角丸四角形 143">
            <a:extLst>
              <a:ext uri="{FF2B5EF4-FFF2-40B4-BE49-F238E27FC236}">
                <a16:creationId xmlns:a16="http://schemas.microsoft.com/office/drawing/2014/main" id="{53AE6F5B-469E-4041-B128-F0AE71C3958B}"/>
              </a:ext>
            </a:extLst>
          </p:cNvPr>
          <p:cNvSpPr/>
          <p:nvPr/>
        </p:nvSpPr>
        <p:spPr>
          <a:xfrm>
            <a:off x="5311038" y="5181407"/>
            <a:ext cx="3768642" cy="51611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120000"/>
              </a:lnSpc>
              <a:defRPr/>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道路関連設備は、府民の生命・財産を守るため、稼働すべきときに、必ず稼働するように適切に管理する必要がある。</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4" name="表 63">
            <a:extLst>
              <a:ext uri="{FF2B5EF4-FFF2-40B4-BE49-F238E27FC236}">
                <a16:creationId xmlns:a16="http://schemas.microsoft.com/office/drawing/2014/main" id="{843D02F6-2D33-4958-A2DF-3FDC0B797A88}"/>
              </a:ext>
            </a:extLst>
          </p:cNvPr>
          <p:cNvGraphicFramePr>
            <a:graphicFrameLocks noGrp="1"/>
          </p:cNvGraphicFramePr>
          <p:nvPr/>
        </p:nvGraphicFramePr>
        <p:xfrm>
          <a:off x="5213067" y="5654106"/>
          <a:ext cx="3807992" cy="1102360"/>
        </p:xfrm>
        <a:graphic>
          <a:graphicData uri="http://schemas.openxmlformats.org/drawingml/2006/table">
            <a:tbl>
              <a:tblPr firstRow="1" bandRow="1">
                <a:tableStyleId>{5C22544A-7EE6-4342-B048-85BDC9FD1C3A}</a:tableStyleId>
              </a:tblPr>
              <a:tblGrid>
                <a:gridCol w="958786">
                  <a:extLst>
                    <a:ext uri="{9D8B030D-6E8A-4147-A177-3AD203B41FA5}">
                      <a16:colId xmlns:a16="http://schemas.microsoft.com/office/drawing/2014/main" val="1211425820"/>
                    </a:ext>
                  </a:extLst>
                </a:gridCol>
                <a:gridCol w="2849206">
                  <a:extLst>
                    <a:ext uri="{9D8B030D-6E8A-4147-A177-3AD203B41FA5}">
                      <a16:colId xmlns:a16="http://schemas.microsoft.com/office/drawing/2014/main" val="2417477318"/>
                    </a:ext>
                  </a:extLst>
                </a:gridCol>
              </a:tblGrid>
              <a:tr h="370840">
                <a:tc>
                  <a:txBody>
                    <a:bodyPr/>
                    <a:lstStyle/>
                    <a:p>
                      <a:pPr algn="ctr"/>
                      <a:r>
                        <a:rPr kumimoji="1" lang="ja-JP" altLang="en-US" sz="1200" dirty="0"/>
                        <a:t>判定区分</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t>判定の内容</a:t>
                      </a:r>
                      <a:endParaRPr kumimoji="1" lang="en-US" altLang="ja-JP" sz="12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2951403"/>
                  </a:ext>
                </a:extLst>
              </a:tr>
              <a:tr h="182880">
                <a:tc>
                  <a:txBody>
                    <a:bodyPr/>
                    <a:lstStyle/>
                    <a:p>
                      <a:pPr algn="ctr"/>
                      <a:r>
                        <a:rPr kumimoji="1" lang="ja-JP" altLang="en-US" sz="1200" dirty="0"/>
                        <a:t>不具合無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r>
                        <a:rPr kumimoji="1" lang="ja-JP" altLang="en-US" sz="1200" kern="0" baseline="0" dirty="0"/>
                        <a:t>機能の低下は認められない。</a:t>
                      </a:r>
                    </a:p>
                  </a:txBody>
                  <a:tcPr marL="0" marR="324000" marT="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2424939"/>
                  </a:ext>
                </a:extLst>
              </a:tr>
              <a:tr h="182880">
                <a:tc>
                  <a:txBody>
                    <a:bodyPr/>
                    <a:lstStyle/>
                    <a:p>
                      <a:pPr algn="ctr"/>
                      <a:r>
                        <a:rPr kumimoji="1" lang="ja-JP" altLang="en-US" sz="1200" dirty="0"/>
                        <a:t>不具合有</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t>　稼働しない。もしくは排水機能の低</a:t>
                      </a:r>
                      <a:endParaRPr kumimoji="1" lang="en-US" altLang="ja-JP" sz="1200" dirty="0"/>
                    </a:p>
                    <a:p>
                      <a:pPr algn="l"/>
                      <a:r>
                        <a:rPr kumimoji="1" lang="ja-JP" altLang="en-US" sz="1200" dirty="0"/>
                        <a:t>　下が認められる。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5300955"/>
                  </a:ext>
                </a:extLst>
              </a:tr>
            </a:tbl>
          </a:graphicData>
        </a:graphic>
      </p:graphicFrame>
      <p:sp>
        <p:nvSpPr>
          <p:cNvPr id="69" name="テキスト ボックス 68">
            <a:extLst>
              <a:ext uri="{FF2B5EF4-FFF2-40B4-BE49-F238E27FC236}">
                <a16:creationId xmlns:a16="http://schemas.microsoft.com/office/drawing/2014/main" id="{DF00FCBB-596E-4A97-9312-F65B27038D4B}"/>
              </a:ext>
            </a:extLst>
          </p:cNvPr>
          <p:cNvSpPr txBox="1"/>
          <p:nvPr/>
        </p:nvSpPr>
        <p:spPr>
          <a:xfrm>
            <a:off x="1553205" y="3839045"/>
            <a:ext cx="3534942" cy="200055"/>
          </a:xfrm>
          <a:prstGeom prst="rect">
            <a:avLst/>
          </a:prstGeom>
          <a:noFill/>
        </p:spPr>
        <p:txBody>
          <a:bodyPr wrap="none" rtlCol="0">
            <a:spAutoFit/>
          </a:bodyPr>
          <a:lstStyle/>
          <a:p>
            <a:r>
              <a:rPr kumimoji="1" lang="en-US" altLang="ja-JP" sz="7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cs typeface="Meiryo UI" panose="020B0604030504040204" pitchFamily="50" charset="-128"/>
              </a:rPr>
              <a:t>入札：一般競争入札、総合：一般競争入札（総合評価落札方式）、随契：随意契約</a:t>
            </a:r>
          </a:p>
        </p:txBody>
      </p:sp>
      <p:sp>
        <p:nvSpPr>
          <p:cNvPr id="62" name="角丸四角形 143">
            <a:extLst>
              <a:ext uri="{FF2B5EF4-FFF2-40B4-BE49-F238E27FC236}">
                <a16:creationId xmlns:a16="http://schemas.microsoft.com/office/drawing/2014/main" id="{6AF06002-FBA5-4283-A7A4-06E5365CAE02}"/>
              </a:ext>
            </a:extLst>
          </p:cNvPr>
          <p:cNvSpPr/>
          <p:nvPr/>
        </p:nvSpPr>
        <p:spPr>
          <a:xfrm>
            <a:off x="98251" y="3598567"/>
            <a:ext cx="8935964" cy="319300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2" name="表 1">
            <a:extLst>
              <a:ext uri="{FF2B5EF4-FFF2-40B4-BE49-F238E27FC236}">
                <a16:creationId xmlns:a16="http://schemas.microsoft.com/office/drawing/2014/main" id="{3BE09965-55B3-B744-B581-9E0DE7F3AF67}"/>
              </a:ext>
            </a:extLst>
          </p:cNvPr>
          <p:cNvGraphicFramePr>
            <a:graphicFrameLocks noGrp="1"/>
          </p:cNvGraphicFramePr>
          <p:nvPr>
            <p:extLst>
              <p:ext uri="{D42A27DB-BD31-4B8C-83A1-F6EECF244321}">
                <p14:modId xmlns:p14="http://schemas.microsoft.com/office/powerpoint/2010/main" val="1147215487"/>
              </p:ext>
            </p:extLst>
          </p:nvPr>
        </p:nvGraphicFramePr>
        <p:xfrm>
          <a:off x="189769" y="1154257"/>
          <a:ext cx="4806860" cy="2305831"/>
        </p:xfrm>
        <a:graphic>
          <a:graphicData uri="http://schemas.openxmlformats.org/drawingml/2006/table">
            <a:tbl>
              <a:tblPr firstRow="1" firstCol="1" bandRow="1">
                <a:tableStyleId>{5C22544A-7EE6-4342-B048-85BDC9FD1C3A}</a:tableStyleId>
              </a:tblPr>
              <a:tblGrid>
                <a:gridCol w="1599942">
                  <a:extLst>
                    <a:ext uri="{9D8B030D-6E8A-4147-A177-3AD203B41FA5}">
                      <a16:colId xmlns:a16="http://schemas.microsoft.com/office/drawing/2014/main" val="3204507064"/>
                    </a:ext>
                  </a:extLst>
                </a:gridCol>
                <a:gridCol w="3206918">
                  <a:extLst>
                    <a:ext uri="{9D8B030D-6E8A-4147-A177-3AD203B41FA5}">
                      <a16:colId xmlns:a16="http://schemas.microsoft.com/office/drawing/2014/main" val="823371333"/>
                    </a:ext>
                  </a:extLst>
                </a:gridCol>
              </a:tblGrid>
              <a:tr h="317488">
                <a:tc>
                  <a:txBody>
                    <a:bodyPr/>
                    <a:lstStyle/>
                    <a:p>
                      <a:pPr marL="31750" indent="63500" algn="ctr"/>
                      <a:r>
                        <a:rPr lang="ja-JP" sz="1050" b="1" kern="100" dirty="0">
                          <a:solidFill>
                            <a:schemeClr val="bg1"/>
                          </a:solidFill>
                          <a:effectLst/>
                          <a:latin typeface="Meiryo UI" panose="020B0604030504040204" pitchFamily="50" charset="-128"/>
                          <a:ea typeface="Meiryo UI" panose="020B0604030504040204" pitchFamily="50" charset="-128"/>
                        </a:rPr>
                        <a:t>道路施設</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1750" indent="63500" algn="ctr"/>
                      <a:r>
                        <a:rPr lang="ja-JP" sz="1050" b="1" kern="100" dirty="0">
                          <a:solidFill>
                            <a:schemeClr val="bg1"/>
                          </a:solidFill>
                          <a:effectLst/>
                          <a:latin typeface="Meiryo UI" panose="020B0604030504040204" pitchFamily="50" charset="-128"/>
                          <a:ea typeface="Meiryo UI" panose="020B0604030504040204" pitchFamily="50" charset="-128"/>
                        </a:rPr>
                        <a:t>主な設備</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8493465"/>
                  </a:ext>
                </a:extLst>
              </a:tr>
              <a:tr h="395255">
                <a:tc>
                  <a:txBody>
                    <a:bodyPr/>
                    <a:lstStyle/>
                    <a:p>
                      <a:pPr marL="31750" indent="63500" algn="just"/>
                      <a:r>
                        <a:rPr lang="ja-JP" sz="1050" b="0" kern="100" dirty="0">
                          <a:solidFill>
                            <a:schemeClr val="tx1"/>
                          </a:solidFill>
                          <a:effectLst/>
                          <a:latin typeface="Meiryo UI" panose="020B0604030504040204" pitchFamily="50" charset="-128"/>
                          <a:ea typeface="Meiryo UI" panose="020B0604030504040204" pitchFamily="50" charset="-128"/>
                        </a:rPr>
                        <a:t>アンダーパス、地下道等</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marL="31750" indent="63500" algn="just"/>
                      <a:r>
                        <a:rPr lang="ja-JP" sz="1050" b="0" kern="100" dirty="0">
                          <a:solidFill>
                            <a:schemeClr val="tx1"/>
                          </a:solidFill>
                          <a:effectLst/>
                          <a:latin typeface="Meiryo UI" panose="020B0604030504040204" pitchFamily="50" charset="-128"/>
                          <a:ea typeface="Meiryo UI" panose="020B0604030504040204" pitchFamily="50" charset="-128"/>
                        </a:rPr>
                        <a:t>排水ポンプ設備等　　　　　　　　</a:t>
                      </a:r>
                      <a:r>
                        <a:rPr lang="ja-JP" altLang="en-US" sz="1050" b="0" kern="100" dirty="0">
                          <a:solidFill>
                            <a:schemeClr val="tx1"/>
                          </a:solidFill>
                          <a:effectLst/>
                          <a:latin typeface="Meiryo UI" panose="020B0604030504040204" pitchFamily="50" charset="-128"/>
                          <a:ea typeface="Meiryo UI" panose="020B0604030504040204" pitchFamily="50" charset="-128"/>
                        </a:rPr>
                        <a:t>　</a:t>
                      </a:r>
                      <a:r>
                        <a:rPr lang="ja-JP" sz="1050" b="0" kern="100" dirty="0">
                          <a:solidFill>
                            <a:schemeClr val="tx1"/>
                          </a:solidFill>
                          <a:effectLst/>
                          <a:latin typeface="Meiryo UI" panose="020B0604030504040204" pitchFamily="50" charset="-128"/>
                          <a:ea typeface="Meiryo UI" panose="020B0604030504040204" pitchFamily="50" charset="-128"/>
                        </a:rPr>
                        <a:t>　</a:t>
                      </a:r>
                      <a:r>
                        <a:rPr lang="ja-JP" altLang="en-US" sz="1050" b="0" kern="100" dirty="0">
                          <a:solidFill>
                            <a:schemeClr val="tx1"/>
                          </a:solidFill>
                          <a:effectLst/>
                          <a:latin typeface="Meiryo UI" panose="020B0604030504040204" pitchFamily="50" charset="-128"/>
                          <a:ea typeface="Meiryo UI" panose="020B0604030504040204" pitchFamily="50" charset="-128"/>
                        </a:rPr>
                        <a:t>　　　</a:t>
                      </a:r>
                      <a:r>
                        <a:rPr lang="ja-JP" sz="1050" b="0" kern="100" dirty="0">
                          <a:solidFill>
                            <a:schemeClr val="tx1"/>
                          </a:solidFill>
                          <a:effectLst/>
                          <a:latin typeface="Meiryo UI" panose="020B0604030504040204" pitchFamily="50" charset="-128"/>
                          <a:ea typeface="Meiryo UI" panose="020B0604030504040204" pitchFamily="50" charset="-128"/>
                        </a:rPr>
                        <a:t>２８カ所</a:t>
                      </a:r>
                    </a:p>
                    <a:p>
                      <a:pPr marL="31750" indent="63500" algn="just"/>
                      <a:r>
                        <a:rPr lang="ja-JP" sz="1050" b="0" kern="100" dirty="0">
                          <a:solidFill>
                            <a:schemeClr val="tx1"/>
                          </a:solidFill>
                          <a:effectLst/>
                          <a:latin typeface="Meiryo UI" panose="020B0604030504040204" pitchFamily="50" charset="-128"/>
                          <a:ea typeface="Meiryo UI" panose="020B0604030504040204" pitchFamily="50" charset="-128"/>
                        </a:rPr>
                        <a:t>ゲート設備等　　　　　　　　　　　　</a:t>
                      </a:r>
                      <a:r>
                        <a:rPr lang="ja-JP" altLang="en-US" sz="1050" b="0" kern="100" dirty="0">
                          <a:solidFill>
                            <a:schemeClr val="tx1"/>
                          </a:solidFill>
                          <a:effectLst/>
                          <a:latin typeface="Meiryo UI" panose="020B0604030504040204" pitchFamily="50" charset="-128"/>
                          <a:ea typeface="Meiryo UI" panose="020B0604030504040204" pitchFamily="50" charset="-128"/>
                        </a:rPr>
                        <a:t>　　　　 　</a:t>
                      </a:r>
                      <a:r>
                        <a:rPr lang="ja-JP" sz="1050" b="0" kern="100" dirty="0">
                          <a:solidFill>
                            <a:schemeClr val="tx1"/>
                          </a:solidFill>
                          <a:effectLst/>
                          <a:latin typeface="Meiryo UI" panose="020B0604030504040204" pitchFamily="50" charset="-128"/>
                          <a:ea typeface="Meiryo UI" panose="020B0604030504040204" pitchFamily="50" charset="-128"/>
                        </a:rPr>
                        <a:t>１カ所</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3435190283"/>
                  </a:ext>
                </a:extLst>
              </a:tr>
              <a:tr h="407323">
                <a:tc>
                  <a:txBody>
                    <a:bodyPr/>
                    <a:lstStyle/>
                    <a:p>
                      <a:pPr marL="31750" indent="63500" algn="just"/>
                      <a:r>
                        <a:rPr lang="ja-JP" sz="1050" b="0" kern="100" dirty="0">
                          <a:solidFill>
                            <a:schemeClr val="tx1"/>
                          </a:solidFill>
                          <a:effectLst/>
                          <a:latin typeface="Meiryo UI" panose="020B0604030504040204" pitchFamily="50" charset="-128"/>
                          <a:ea typeface="Meiryo UI" panose="020B0604030504040204" pitchFamily="50" charset="-128"/>
                        </a:rPr>
                        <a:t>道路照明用高圧受電</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marL="31750" indent="63500" algn="just"/>
                      <a:r>
                        <a:rPr lang="ja-JP" sz="1050" b="0" kern="100" dirty="0">
                          <a:solidFill>
                            <a:schemeClr val="tx1"/>
                          </a:solidFill>
                          <a:effectLst/>
                          <a:latin typeface="Meiryo UI" panose="020B0604030504040204" pitchFamily="50" charset="-128"/>
                          <a:ea typeface="Meiryo UI" panose="020B0604030504040204" pitchFamily="50" charset="-128"/>
                        </a:rPr>
                        <a:t>受変電設備等　　　　　　　　　　　　</a:t>
                      </a:r>
                      <a:r>
                        <a:rPr lang="ja-JP" altLang="en-US" sz="1050" b="0" kern="100" dirty="0">
                          <a:solidFill>
                            <a:schemeClr val="tx1"/>
                          </a:solidFill>
                          <a:effectLst/>
                          <a:latin typeface="Meiryo UI" panose="020B0604030504040204" pitchFamily="50" charset="-128"/>
                          <a:ea typeface="Meiryo UI" panose="020B0604030504040204" pitchFamily="50" charset="-128"/>
                        </a:rPr>
                        <a:t>　       </a:t>
                      </a:r>
                      <a:r>
                        <a:rPr lang="ja-JP" sz="1050" b="0" kern="100" dirty="0">
                          <a:solidFill>
                            <a:schemeClr val="tx1"/>
                          </a:solidFill>
                          <a:effectLst/>
                          <a:latin typeface="Meiryo UI" panose="020B0604030504040204" pitchFamily="50" charset="-128"/>
                          <a:ea typeface="Meiryo UI" panose="020B0604030504040204" pitchFamily="50" charset="-128"/>
                        </a:rPr>
                        <a:t>８カ所</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2195899840"/>
                  </a:ext>
                </a:extLst>
              </a:tr>
              <a:tr h="395255">
                <a:tc>
                  <a:txBody>
                    <a:bodyPr/>
                    <a:lstStyle/>
                    <a:p>
                      <a:pPr marL="31750" indent="63500" algn="just"/>
                      <a:r>
                        <a:rPr lang="ja-JP" sz="1050" b="0" kern="100" dirty="0">
                          <a:solidFill>
                            <a:schemeClr val="tx1"/>
                          </a:solidFill>
                          <a:effectLst/>
                          <a:latin typeface="Meiryo UI" panose="020B0604030504040204" pitchFamily="50" charset="-128"/>
                          <a:ea typeface="Meiryo UI" panose="020B0604030504040204" pitchFamily="50" charset="-128"/>
                        </a:rPr>
                        <a:t>トンネル</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marL="31750" indent="63500" algn="just"/>
                      <a:r>
                        <a:rPr lang="ja-JP" sz="1050" b="0" kern="100" dirty="0">
                          <a:solidFill>
                            <a:schemeClr val="tx1"/>
                          </a:solidFill>
                          <a:effectLst/>
                          <a:latin typeface="Meiryo UI" panose="020B0604030504040204" pitchFamily="50" charset="-128"/>
                          <a:ea typeface="Meiryo UI" panose="020B0604030504040204" pitchFamily="50" charset="-128"/>
                        </a:rPr>
                        <a:t>非常警報設備、</a:t>
                      </a:r>
                      <a:r>
                        <a:rPr lang="x-none" sz="1050" b="0" kern="100" dirty="0">
                          <a:solidFill>
                            <a:schemeClr val="tx1"/>
                          </a:solidFill>
                          <a:effectLst/>
                          <a:latin typeface="Meiryo UI" panose="020B0604030504040204" pitchFamily="50" charset="-128"/>
                          <a:ea typeface="Meiryo UI" panose="020B0604030504040204" pitchFamily="50" charset="-128"/>
                        </a:rPr>
                        <a:t>ITV</a:t>
                      </a:r>
                      <a:r>
                        <a:rPr lang="ja-JP" sz="1050" b="0" kern="100" dirty="0">
                          <a:solidFill>
                            <a:schemeClr val="tx1"/>
                          </a:solidFill>
                          <a:effectLst/>
                          <a:latin typeface="Meiryo UI" panose="020B0604030504040204" pitchFamily="50" charset="-128"/>
                          <a:ea typeface="Meiryo UI" panose="020B0604030504040204" pitchFamily="50" charset="-128"/>
                        </a:rPr>
                        <a:t>設備、換気設備、</a:t>
                      </a:r>
                    </a:p>
                    <a:p>
                      <a:pPr marL="31750" indent="63500" algn="just"/>
                      <a:r>
                        <a:rPr lang="ja-JP" sz="1050" b="0" kern="100" dirty="0">
                          <a:solidFill>
                            <a:schemeClr val="tx1"/>
                          </a:solidFill>
                          <a:effectLst/>
                          <a:latin typeface="Meiryo UI" panose="020B0604030504040204" pitchFamily="50" charset="-128"/>
                          <a:ea typeface="Meiryo UI" panose="020B0604030504040204" pitchFamily="50" charset="-128"/>
                        </a:rPr>
                        <a:t>消防設備等　　　　　　　　　　　　</a:t>
                      </a:r>
                      <a:r>
                        <a:rPr lang="en-US" altLang="ja-JP" sz="1050" b="0" kern="100" dirty="0">
                          <a:solidFill>
                            <a:schemeClr val="tx1"/>
                          </a:solidFill>
                          <a:effectLst/>
                          <a:latin typeface="Meiryo UI" panose="020B0604030504040204" pitchFamily="50" charset="-128"/>
                          <a:ea typeface="Meiryo UI" panose="020B0604030504040204" pitchFamily="50" charset="-128"/>
                        </a:rPr>
                        <a:t>        </a:t>
                      </a:r>
                      <a:r>
                        <a:rPr lang="ja-JP" altLang="en-US" sz="1050" b="0" kern="100" dirty="0">
                          <a:solidFill>
                            <a:schemeClr val="tx1"/>
                          </a:solidFill>
                          <a:effectLst/>
                          <a:latin typeface="Meiryo UI" panose="020B0604030504040204" pitchFamily="50" charset="-128"/>
                          <a:ea typeface="Meiryo UI" panose="020B0604030504040204" pitchFamily="50" charset="-128"/>
                        </a:rPr>
                        <a:t>　４３</a:t>
                      </a:r>
                      <a:r>
                        <a:rPr lang="ja-JP" sz="1050" b="0" kern="100" dirty="0">
                          <a:solidFill>
                            <a:schemeClr val="tx1"/>
                          </a:solidFill>
                          <a:effectLst/>
                          <a:latin typeface="Meiryo UI" panose="020B0604030504040204" pitchFamily="50" charset="-128"/>
                          <a:ea typeface="Meiryo UI" panose="020B0604030504040204" pitchFamily="50" charset="-128"/>
                        </a:rPr>
                        <a:t>カ所　　　　　　　</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2228521050"/>
                  </a:ext>
                </a:extLst>
              </a:tr>
              <a:tr h="395255">
                <a:tc>
                  <a:txBody>
                    <a:bodyPr/>
                    <a:lstStyle/>
                    <a:p>
                      <a:pPr marL="31750" indent="63500" algn="just"/>
                      <a:r>
                        <a:rPr lang="ja-JP" sz="1050" b="0" kern="100" dirty="0">
                          <a:solidFill>
                            <a:schemeClr val="tx1"/>
                          </a:solidFill>
                          <a:effectLst/>
                          <a:latin typeface="Meiryo UI" panose="020B0604030504040204" pitchFamily="50" charset="-128"/>
                          <a:ea typeface="Meiryo UI" panose="020B0604030504040204" pitchFamily="50" charset="-128"/>
                        </a:rPr>
                        <a:t>共同溝</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marL="31750" indent="63500" algn="just"/>
                      <a:r>
                        <a:rPr lang="ja-JP" sz="1050" b="0" kern="100" dirty="0">
                          <a:solidFill>
                            <a:schemeClr val="tx1"/>
                          </a:solidFill>
                          <a:effectLst/>
                          <a:latin typeface="Meiryo UI" panose="020B0604030504040204" pitchFamily="50" charset="-128"/>
                          <a:ea typeface="Meiryo UI" panose="020B0604030504040204" pitchFamily="50" charset="-128"/>
                        </a:rPr>
                        <a:t>排水ポンプ設備、警報設備（ガス、</a:t>
                      </a:r>
                    </a:p>
                    <a:p>
                      <a:pPr marL="31750" indent="63500" algn="just"/>
                      <a:r>
                        <a:rPr lang="ja-JP" sz="1050" b="0" kern="100" dirty="0">
                          <a:solidFill>
                            <a:schemeClr val="tx1"/>
                          </a:solidFill>
                          <a:effectLst/>
                          <a:latin typeface="Meiryo UI" panose="020B0604030504040204" pitchFamily="50" charset="-128"/>
                          <a:ea typeface="Meiryo UI" panose="020B0604030504040204" pitchFamily="50" charset="-128"/>
                        </a:rPr>
                        <a:t>酸欠、火災）、換気設備等　　　　</a:t>
                      </a:r>
                      <a:r>
                        <a:rPr lang="ja-JP" altLang="en-US" sz="1050" b="0" kern="100" dirty="0">
                          <a:solidFill>
                            <a:schemeClr val="tx1"/>
                          </a:solidFill>
                          <a:effectLst/>
                          <a:latin typeface="Meiryo UI" panose="020B0604030504040204" pitchFamily="50" charset="-128"/>
                          <a:ea typeface="Meiryo UI" panose="020B0604030504040204" pitchFamily="50" charset="-128"/>
                        </a:rPr>
                        <a:t>　       </a:t>
                      </a:r>
                      <a:r>
                        <a:rPr lang="ja-JP" sz="1050" b="0" kern="100" dirty="0">
                          <a:solidFill>
                            <a:schemeClr val="tx1"/>
                          </a:solidFill>
                          <a:effectLst/>
                          <a:latin typeface="Meiryo UI" panose="020B0604030504040204" pitchFamily="50" charset="-128"/>
                          <a:ea typeface="Meiryo UI" panose="020B0604030504040204" pitchFamily="50" charset="-128"/>
                        </a:rPr>
                        <a:t>６カ所</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876008027"/>
                  </a:ext>
                </a:extLst>
              </a:tr>
              <a:tr h="395255">
                <a:tc>
                  <a:txBody>
                    <a:bodyPr/>
                    <a:lstStyle/>
                    <a:p>
                      <a:pPr marL="31750" indent="63500" algn="just"/>
                      <a:r>
                        <a:rPr lang="ja-JP" sz="1050" b="0" kern="100" dirty="0">
                          <a:solidFill>
                            <a:schemeClr val="tx1"/>
                          </a:solidFill>
                          <a:effectLst/>
                          <a:latin typeface="Meiryo UI" panose="020B0604030504040204" pitchFamily="50" charset="-128"/>
                          <a:ea typeface="Meiryo UI" panose="020B0604030504040204" pitchFamily="50" charset="-128"/>
                        </a:rPr>
                        <a:t>国道、主要地方道、</a:t>
                      </a:r>
                      <a:endParaRPr lang="en-US" altLang="ja-JP" sz="1050" b="0" kern="100" dirty="0">
                        <a:solidFill>
                          <a:schemeClr val="tx1"/>
                        </a:solidFill>
                        <a:effectLst/>
                        <a:latin typeface="Meiryo UI" panose="020B0604030504040204" pitchFamily="50" charset="-128"/>
                        <a:ea typeface="Meiryo UI" panose="020B0604030504040204" pitchFamily="50" charset="-128"/>
                      </a:endParaRPr>
                    </a:p>
                    <a:p>
                      <a:pPr marL="31750" indent="63500" algn="just"/>
                      <a:r>
                        <a:rPr lang="ja-JP" sz="1050" b="0" kern="100" dirty="0">
                          <a:solidFill>
                            <a:schemeClr val="tx1"/>
                          </a:solidFill>
                          <a:effectLst/>
                          <a:latin typeface="Meiryo UI" panose="020B0604030504040204" pitchFamily="50" charset="-128"/>
                          <a:ea typeface="Meiryo UI" panose="020B0604030504040204" pitchFamily="50" charset="-128"/>
                        </a:rPr>
                        <a:t>一般府道</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marL="31750" indent="63500" algn="just"/>
                      <a:r>
                        <a:rPr lang="ja-JP" sz="1050" b="0" kern="100" dirty="0">
                          <a:solidFill>
                            <a:schemeClr val="tx1"/>
                          </a:solidFill>
                          <a:effectLst/>
                          <a:latin typeface="Meiryo UI" panose="020B0604030504040204" pitchFamily="50" charset="-128"/>
                          <a:ea typeface="Meiryo UI" panose="020B0604030504040204" pitchFamily="50" charset="-128"/>
                        </a:rPr>
                        <a:t>道路情報提供装置　　　　　　　　</a:t>
                      </a:r>
                      <a:r>
                        <a:rPr lang="en-US" altLang="ja-JP" sz="1050" b="0" kern="100" dirty="0">
                          <a:solidFill>
                            <a:schemeClr val="tx1"/>
                          </a:solidFill>
                          <a:effectLst/>
                          <a:latin typeface="Meiryo UI" panose="020B0604030504040204" pitchFamily="50" charset="-128"/>
                          <a:ea typeface="Meiryo UI" panose="020B0604030504040204" pitchFamily="50" charset="-128"/>
                        </a:rPr>
                        <a:t>     </a:t>
                      </a:r>
                      <a:r>
                        <a:rPr lang="ja-JP" sz="1050" b="0" kern="100" dirty="0">
                          <a:solidFill>
                            <a:schemeClr val="tx1"/>
                          </a:solidFill>
                          <a:effectLst/>
                          <a:latin typeface="Meiryo UI" panose="020B0604030504040204" pitchFamily="50" charset="-128"/>
                          <a:ea typeface="Meiryo UI" panose="020B0604030504040204" pitchFamily="50" charset="-128"/>
                        </a:rPr>
                        <a:t>２</a:t>
                      </a:r>
                      <a:r>
                        <a:rPr lang="ja-JP" altLang="en-US" sz="1050" b="0" kern="100" dirty="0">
                          <a:solidFill>
                            <a:schemeClr val="tx1"/>
                          </a:solidFill>
                          <a:effectLst/>
                          <a:latin typeface="Meiryo UI" panose="020B0604030504040204" pitchFamily="50" charset="-128"/>
                          <a:ea typeface="Meiryo UI" panose="020B0604030504040204" pitchFamily="50" charset="-128"/>
                        </a:rPr>
                        <a:t>２６</a:t>
                      </a:r>
                      <a:r>
                        <a:rPr lang="ja-JP" sz="1050" b="0" kern="100" dirty="0">
                          <a:solidFill>
                            <a:schemeClr val="tx1"/>
                          </a:solidFill>
                          <a:effectLst/>
                          <a:latin typeface="Meiryo UI" panose="020B0604030504040204" pitchFamily="50" charset="-128"/>
                          <a:ea typeface="Meiryo UI" panose="020B0604030504040204" pitchFamily="50" charset="-128"/>
                        </a:rPr>
                        <a:t>基</a:t>
                      </a:r>
                      <a:endParaRPr lang="ja-JP" sz="105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2738290305"/>
                  </a:ext>
                </a:extLst>
              </a:tr>
            </a:tbl>
          </a:graphicData>
        </a:graphic>
      </p:graphicFrame>
      <p:sp>
        <p:nvSpPr>
          <p:cNvPr id="5" name="テキスト ボックス 4">
            <a:extLst>
              <a:ext uri="{FF2B5EF4-FFF2-40B4-BE49-F238E27FC236}">
                <a16:creationId xmlns:a16="http://schemas.microsoft.com/office/drawing/2014/main" id="{6CBB1BF4-210C-A4BF-BA1A-E3DC5C94C485}"/>
              </a:ext>
            </a:extLst>
          </p:cNvPr>
          <p:cNvSpPr txBox="1"/>
          <p:nvPr/>
        </p:nvSpPr>
        <p:spPr>
          <a:xfrm>
            <a:off x="4996629" y="772713"/>
            <a:ext cx="3957602" cy="646331"/>
          </a:xfrm>
          <a:prstGeom prst="rect">
            <a:avLst/>
          </a:prstGeom>
          <a:noFill/>
        </p:spPr>
        <p:txBody>
          <a:bodyPr wrap="square">
            <a:spAutoFit/>
          </a:bodyPr>
          <a:lstStyle/>
          <a:p>
            <a:pPr algn="l"/>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②</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機器の設置年代における分布</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設置より</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50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年以上が経過する設備が存在し、適切な機</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l"/>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能維持が重要である。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7" name="グループ化 6">
            <a:extLst>
              <a:ext uri="{FF2B5EF4-FFF2-40B4-BE49-F238E27FC236}">
                <a16:creationId xmlns:a16="http://schemas.microsoft.com/office/drawing/2014/main" id="{17D17CF0-1994-02C6-655A-A6ABAF8113B8}"/>
              </a:ext>
            </a:extLst>
          </p:cNvPr>
          <p:cNvGrpSpPr/>
          <p:nvPr/>
        </p:nvGrpSpPr>
        <p:grpSpPr>
          <a:xfrm>
            <a:off x="5156670" y="1412587"/>
            <a:ext cx="3834707" cy="2047500"/>
            <a:chOff x="3671797" y="1207463"/>
            <a:chExt cx="3207376" cy="2123227"/>
          </a:xfrm>
        </p:grpSpPr>
        <p:pic>
          <p:nvPicPr>
            <p:cNvPr id="4" name="図 3">
              <a:extLst>
                <a:ext uri="{FF2B5EF4-FFF2-40B4-BE49-F238E27FC236}">
                  <a16:creationId xmlns:a16="http://schemas.microsoft.com/office/drawing/2014/main" id="{14F986A8-0C43-77AD-B9F8-7D514467C5E2}"/>
                </a:ext>
              </a:extLst>
            </p:cNvPr>
            <p:cNvPicPr>
              <a:picLocks noChangeAspect="1"/>
            </p:cNvPicPr>
            <p:nvPr/>
          </p:nvPicPr>
          <p:blipFill>
            <a:blip r:embed="rId2"/>
            <a:stretch>
              <a:fillRect/>
            </a:stretch>
          </p:blipFill>
          <p:spPr>
            <a:xfrm>
              <a:off x="3671797" y="1207463"/>
              <a:ext cx="3207376" cy="2123227"/>
            </a:xfrm>
            <a:prstGeom prst="rect">
              <a:avLst/>
            </a:prstGeom>
          </p:spPr>
        </p:pic>
        <p:sp>
          <p:nvSpPr>
            <p:cNvPr id="6" name="正方形/長方形 5">
              <a:extLst>
                <a:ext uri="{FF2B5EF4-FFF2-40B4-BE49-F238E27FC236}">
                  <a16:creationId xmlns:a16="http://schemas.microsoft.com/office/drawing/2014/main" id="{8C56FABD-54A7-CD47-565A-AA253CCD2772}"/>
                </a:ext>
              </a:extLst>
            </p:cNvPr>
            <p:cNvSpPr/>
            <p:nvPr/>
          </p:nvSpPr>
          <p:spPr>
            <a:xfrm>
              <a:off x="4451832" y="1250560"/>
              <a:ext cx="1961668" cy="1393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 name="図 7">
            <a:extLst>
              <a:ext uri="{FF2B5EF4-FFF2-40B4-BE49-F238E27FC236}">
                <a16:creationId xmlns:a16="http://schemas.microsoft.com/office/drawing/2014/main" id="{011DD957-25F0-4835-A64B-AD5510369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713" y="3698797"/>
            <a:ext cx="1120852" cy="1344130"/>
          </a:xfrm>
          <a:prstGeom prst="rect">
            <a:avLst/>
          </a:prstGeom>
        </p:spPr>
      </p:pic>
      <p:pic>
        <p:nvPicPr>
          <p:cNvPr id="10" name="図 9">
            <a:extLst>
              <a:ext uri="{FF2B5EF4-FFF2-40B4-BE49-F238E27FC236}">
                <a16:creationId xmlns:a16="http://schemas.microsoft.com/office/drawing/2014/main" id="{0FC15961-D7C3-4A02-AED7-D46A5BBBD7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7870" y="3848335"/>
            <a:ext cx="1367624" cy="1182651"/>
          </a:xfrm>
          <a:prstGeom prst="rect">
            <a:avLst/>
          </a:prstGeom>
        </p:spPr>
      </p:pic>
      <p:sp>
        <p:nvSpPr>
          <p:cNvPr id="65" name="Rectangle 2">
            <a:extLst>
              <a:ext uri="{FF2B5EF4-FFF2-40B4-BE49-F238E27FC236}">
                <a16:creationId xmlns:a16="http://schemas.microsoft.com/office/drawing/2014/main" id="{7CD49726-1B74-4EA3-80D3-073A4469DAB7}"/>
              </a:ext>
            </a:extLst>
          </p:cNvPr>
          <p:cNvSpPr>
            <a:spLocks noChangeArrowheads="1"/>
          </p:cNvSpPr>
          <p:nvPr/>
        </p:nvSpPr>
        <p:spPr bwMode="auto">
          <a:xfrm>
            <a:off x="0" y="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66" name="正方形/長方形 65">
            <a:extLst>
              <a:ext uri="{FF2B5EF4-FFF2-40B4-BE49-F238E27FC236}">
                <a16:creationId xmlns:a16="http://schemas.microsoft.com/office/drawing/2014/main" id="{198D44C8-C523-4053-AADE-625A0B2342CB}"/>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設備</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 name="スライド番号プレースホルダー 2">
            <a:extLst>
              <a:ext uri="{FF2B5EF4-FFF2-40B4-BE49-F238E27FC236}">
                <a16:creationId xmlns:a16="http://schemas.microsoft.com/office/drawing/2014/main" id="{FA08915E-6E89-42E5-B34F-2F382FC8875B}"/>
              </a:ext>
            </a:extLst>
          </p:cNvPr>
          <p:cNvSpPr>
            <a:spLocks noGrp="1"/>
          </p:cNvSpPr>
          <p:nvPr>
            <p:ph type="sldNum" sz="quarter" idx="12"/>
          </p:nvPr>
        </p:nvSpPr>
        <p:spPr/>
        <p:txBody>
          <a:bodyPr/>
          <a:lstStyle/>
          <a:p>
            <a:pPr>
              <a:defRPr/>
            </a:pPr>
            <a:fld id="{ACFF681C-E49F-4E85-8694-E4DDC777B265}" type="slidenum">
              <a:rPr lang="ja-JP" altLang="en-US" smtClean="0"/>
              <a:pPr>
                <a:defRPr/>
              </a:pPr>
              <a:t>12</a:t>
            </a:fld>
            <a:endParaRPr lang="ja-JP" altLang="en-US"/>
          </a:p>
        </p:txBody>
      </p:sp>
    </p:spTree>
    <p:extLst>
      <p:ext uri="{BB962C8B-B14F-4D97-AF65-F5344CB8AC3E}">
        <p14:creationId xmlns:p14="http://schemas.microsoft.com/office/powerpoint/2010/main" val="2864645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E9AE74C1-CFCF-41AB-B28C-3D2CE493EEF1}"/>
              </a:ext>
            </a:extLst>
          </p:cNvPr>
          <p:cNvSpPr txBox="1"/>
          <p:nvPr/>
        </p:nvSpPr>
        <p:spPr>
          <a:xfrm>
            <a:off x="5209374" y="876655"/>
            <a:ext cx="1714754" cy="307777"/>
          </a:xfrm>
          <a:prstGeom prst="rect">
            <a:avLst/>
          </a:prstGeom>
          <a:noFill/>
          <a:ln w="19050">
            <a:noFill/>
          </a:ln>
        </p:spPr>
        <p:txBody>
          <a:bodyPr wrap="square" rtlCol="0">
            <a:spAutoFit/>
          </a:bodyPr>
          <a:lstStyle/>
          <a:p>
            <a:r>
              <a:rPr lang="ja-JP" altLang="en-US" sz="1400" b="1" dirty="0">
                <a:latin typeface="Meiryo UI" pitchFamily="50" charset="-128"/>
                <a:ea typeface="Meiryo UI" pitchFamily="50" charset="-128"/>
                <a:cs typeface="Meiryo UI" pitchFamily="50" charset="-128"/>
              </a:rPr>
              <a:t>○維持管理手法</a:t>
            </a:r>
          </a:p>
        </p:txBody>
      </p:sp>
      <p:sp>
        <p:nvSpPr>
          <p:cNvPr id="39" name="角丸四角形 143">
            <a:extLst>
              <a:ext uri="{FF2B5EF4-FFF2-40B4-BE49-F238E27FC236}">
                <a16:creationId xmlns:a16="http://schemas.microsoft.com/office/drawing/2014/main" id="{D41FB712-ADB1-43DE-B16E-7E245D8E8BC4}"/>
              </a:ext>
            </a:extLst>
          </p:cNvPr>
          <p:cNvSpPr/>
          <p:nvPr/>
        </p:nvSpPr>
        <p:spPr>
          <a:xfrm>
            <a:off x="110835" y="658731"/>
            <a:ext cx="9009985" cy="6036381"/>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a:solidFill>
                  <a:prstClr val="black"/>
                </a:solidFill>
                <a:latin typeface="Meiryo UI" panose="020B0604030504040204" pitchFamily="50" charset="-128"/>
                <a:ea typeface="Meiryo UI" panose="020B0604030504040204" pitchFamily="50" charset="-128"/>
                <a:cs typeface="Times New Roman"/>
              </a:rPr>
              <a:t>■管理水準</a:t>
            </a:r>
          </a:p>
        </p:txBody>
      </p:sp>
      <p:graphicFrame>
        <p:nvGraphicFramePr>
          <p:cNvPr id="20" name="表 19">
            <a:extLst>
              <a:ext uri="{FF2B5EF4-FFF2-40B4-BE49-F238E27FC236}">
                <a16:creationId xmlns:a16="http://schemas.microsoft.com/office/drawing/2014/main" id="{3F589391-AA34-4712-B734-E373E77DBAD6}"/>
              </a:ext>
            </a:extLst>
          </p:cNvPr>
          <p:cNvGraphicFramePr>
            <a:graphicFrameLocks noGrp="1"/>
          </p:cNvGraphicFramePr>
          <p:nvPr/>
        </p:nvGraphicFramePr>
        <p:xfrm>
          <a:off x="281431" y="1148507"/>
          <a:ext cx="3569423" cy="924686"/>
        </p:xfrm>
        <a:graphic>
          <a:graphicData uri="http://schemas.openxmlformats.org/drawingml/2006/table">
            <a:tbl>
              <a:tblPr firstRow="1" bandRow="1">
                <a:tableStyleId>{5C22544A-7EE6-4342-B048-85BDC9FD1C3A}</a:tableStyleId>
              </a:tblPr>
              <a:tblGrid>
                <a:gridCol w="958238">
                  <a:extLst>
                    <a:ext uri="{9D8B030D-6E8A-4147-A177-3AD203B41FA5}">
                      <a16:colId xmlns:a16="http://schemas.microsoft.com/office/drawing/2014/main" val="1211425820"/>
                    </a:ext>
                  </a:extLst>
                </a:gridCol>
                <a:gridCol w="2611185">
                  <a:extLst>
                    <a:ext uri="{9D8B030D-6E8A-4147-A177-3AD203B41FA5}">
                      <a16:colId xmlns:a16="http://schemas.microsoft.com/office/drawing/2014/main" val="2417477318"/>
                    </a:ext>
                  </a:extLst>
                </a:gridCol>
              </a:tblGrid>
              <a:tr h="261746">
                <a:tc>
                  <a:txBody>
                    <a:bodyPr/>
                    <a:lstStyle/>
                    <a:p>
                      <a:pPr algn="ctr"/>
                      <a:r>
                        <a:rPr kumimoji="1" lang="ja-JP" altLang="en-US" sz="1050" dirty="0"/>
                        <a:t>判定区分</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a:t>判定の内容</a:t>
                      </a:r>
                      <a:endParaRPr kumimoji="1" lang="en-US" altLang="ja-JP" sz="105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2951403"/>
                  </a:ext>
                </a:extLst>
              </a:tr>
              <a:tr h="182880">
                <a:tc>
                  <a:txBody>
                    <a:bodyPr/>
                    <a:lstStyle/>
                    <a:p>
                      <a:pPr algn="ctr"/>
                      <a:r>
                        <a:rPr kumimoji="1" lang="ja-JP" altLang="en-US" sz="1050" dirty="0"/>
                        <a:t>不具合無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marL="0" indent="0" algn="dist">
                        <a:tabLst>
                          <a:tab pos="87313" algn="l"/>
                        </a:tabLst>
                      </a:pPr>
                      <a:r>
                        <a:rPr kumimoji="1" lang="ja-JP" altLang="en-US" sz="1050" kern="0" baseline="0" dirty="0"/>
                        <a:t>　機能の低下は認められない。</a:t>
                      </a:r>
                    </a:p>
                  </a:txBody>
                  <a:tcPr marL="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522424939"/>
                  </a:ext>
                </a:extLst>
              </a:tr>
              <a:tr h="182880">
                <a:tc>
                  <a:txBody>
                    <a:bodyPr/>
                    <a:lstStyle/>
                    <a:p>
                      <a:pPr algn="ctr"/>
                      <a:r>
                        <a:rPr kumimoji="1" lang="ja-JP" altLang="en-US" sz="1050" dirty="0"/>
                        <a:t>不具合有</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tc>
                  <a:txBody>
                    <a:bodyPr/>
                    <a:lstStyle/>
                    <a:p>
                      <a:pPr algn="l"/>
                      <a:r>
                        <a:rPr kumimoji="1" lang="ja-JP" altLang="en-US" sz="1050" dirty="0"/>
                        <a:t>　稼働しない。</a:t>
                      </a:r>
                      <a:endParaRPr kumimoji="1" lang="en-US" altLang="ja-JP" sz="1050" dirty="0"/>
                    </a:p>
                    <a:p>
                      <a:pPr algn="l"/>
                      <a:r>
                        <a:rPr kumimoji="1" lang="ja-JP" altLang="en-US" sz="1050" dirty="0"/>
                        <a:t>　もしくは排水機能の低下が認められる。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BF5"/>
                    </a:solidFill>
                  </a:tcPr>
                </a:tc>
                <a:extLst>
                  <a:ext uri="{0D108BD9-81ED-4DB2-BD59-A6C34878D82A}">
                    <a16:rowId xmlns:a16="http://schemas.microsoft.com/office/drawing/2014/main" val="2625300955"/>
                  </a:ext>
                </a:extLst>
              </a:tr>
            </a:tbl>
          </a:graphicData>
        </a:graphic>
      </p:graphicFrame>
      <p:sp>
        <p:nvSpPr>
          <p:cNvPr id="28" name="テキスト ボックス 27">
            <a:extLst>
              <a:ext uri="{FF2B5EF4-FFF2-40B4-BE49-F238E27FC236}">
                <a16:creationId xmlns:a16="http://schemas.microsoft.com/office/drawing/2014/main" id="{7955BAFD-FBD8-4BD3-9B8A-96CCDC68CBA0}"/>
              </a:ext>
            </a:extLst>
          </p:cNvPr>
          <p:cNvSpPr txBox="1"/>
          <p:nvPr/>
        </p:nvSpPr>
        <p:spPr>
          <a:xfrm>
            <a:off x="3894725" y="1351245"/>
            <a:ext cx="1259133" cy="261610"/>
          </a:xfrm>
          <a:prstGeom prst="rect">
            <a:avLst/>
          </a:prstGeom>
          <a:solidFill>
            <a:srgbClr val="FFFF00"/>
          </a:solidFill>
        </p:spPr>
        <p:txBody>
          <a:bodyPr wrap="square" rtlCol="0">
            <a:spAutoFit/>
          </a:bodyPr>
          <a:lstStyle/>
          <a:p>
            <a:pPr algn="ctr"/>
            <a:r>
              <a:rPr lang="ja-JP" altLang="en-US" sz="1100" b="1" dirty="0">
                <a:solidFill>
                  <a:srgbClr val="FF0000"/>
                </a:solidFill>
                <a:latin typeface="Meiryo UI" panose="020B0604030504040204" pitchFamily="50" charset="-128"/>
                <a:ea typeface="Meiryo UI" panose="020B0604030504040204" pitchFamily="50" charset="-128"/>
              </a:rPr>
              <a:t>目標管理水準</a:t>
            </a:r>
            <a:endParaRPr kumimoji="1" lang="ja-JP" altLang="en-US" sz="1100" b="1" dirty="0">
              <a:solidFill>
                <a:srgbClr val="FF0000"/>
              </a:solidFill>
              <a:latin typeface="Meiryo UI" panose="020B0604030504040204" pitchFamily="50" charset="-128"/>
              <a:ea typeface="Meiryo UI" panose="020B0604030504040204" pitchFamily="50" charset="-128"/>
            </a:endParaRPr>
          </a:p>
        </p:txBody>
      </p:sp>
      <p:cxnSp>
        <p:nvCxnSpPr>
          <p:cNvPr id="32" name="直線コネクタ 31">
            <a:extLst>
              <a:ext uri="{FF2B5EF4-FFF2-40B4-BE49-F238E27FC236}">
                <a16:creationId xmlns:a16="http://schemas.microsoft.com/office/drawing/2014/main" id="{89FC7AE7-E304-426F-86EC-324E062913D1}"/>
              </a:ext>
            </a:extLst>
          </p:cNvPr>
          <p:cNvCxnSpPr>
            <a:cxnSpLocks/>
          </p:cNvCxnSpPr>
          <p:nvPr/>
        </p:nvCxnSpPr>
        <p:spPr>
          <a:xfrm>
            <a:off x="272405" y="1646000"/>
            <a:ext cx="48981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 name="表 1">
            <a:extLst>
              <a:ext uri="{FF2B5EF4-FFF2-40B4-BE49-F238E27FC236}">
                <a16:creationId xmlns:a16="http://schemas.microsoft.com/office/drawing/2014/main" id="{ACEC6A60-F1CE-4EDF-AA9A-A8F794F005DD}"/>
              </a:ext>
            </a:extLst>
          </p:cNvPr>
          <p:cNvGraphicFramePr>
            <a:graphicFrameLocks noGrp="1"/>
          </p:cNvGraphicFramePr>
          <p:nvPr/>
        </p:nvGraphicFramePr>
        <p:xfrm>
          <a:off x="287240" y="4333336"/>
          <a:ext cx="5147120" cy="2286000"/>
        </p:xfrm>
        <a:graphic>
          <a:graphicData uri="http://schemas.openxmlformats.org/drawingml/2006/table">
            <a:tbl>
              <a:tblPr/>
              <a:tblGrid>
                <a:gridCol w="393728">
                  <a:extLst>
                    <a:ext uri="{9D8B030D-6E8A-4147-A177-3AD203B41FA5}">
                      <a16:colId xmlns:a16="http://schemas.microsoft.com/office/drawing/2014/main" val="1014057597"/>
                    </a:ext>
                  </a:extLst>
                </a:gridCol>
                <a:gridCol w="908055">
                  <a:extLst>
                    <a:ext uri="{9D8B030D-6E8A-4147-A177-3AD203B41FA5}">
                      <a16:colId xmlns:a16="http://schemas.microsoft.com/office/drawing/2014/main" val="4195826233"/>
                    </a:ext>
                  </a:extLst>
                </a:gridCol>
                <a:gridCol w="3845337">
                  <a:extLst>
                    <a:ext uri="{9D8B030D-6E8A-4147-A177-3AD203B41FA5}">
                      <a16:colId xmlns:a16="http://schemas.microsoft.com/office/drawing/2014/main" val="3600228857"/>
                    </a:ext>
                  </a:extLst>
                </a:gridCol>
              </a:tblGrid>
              <a:tr h="137160">
                <a:tc gridSpan="2">
                  <a:txBody>
                    <a:bodyPr/>
                    <a:lstStyle/>
                    <a:p>
                      <a:pPr algn="ctr" fontAlgn="base"/>
                      <a:r>
                        <a:rPr lang="ja-JP" altLang="en-US" sz="1050" b="1" i="0" dirty="0">
                          <a:solidFill>
                            <a:srgbClr val="000000"/>
                          </a:solidFill>
                          <a:effectLst/>
                          <a:ea typeface="HGｺﾞｼｯｸM" panose="020B0609000000000000" pitchFamily="49" charset="-128"/>
                        </a:rPr>
                        <a:t>区分</a:t>
                      </a:r>
                      <a:r>
                        <a:rPr lang="ja-JP" altLang="en-US" sz="1050" b="1" i="0" dirty="0">
                          <a:solidFill>
                            <a:srgbClr val="FFFFFF"/>
                          </a:solidFill>
                          <a:effectLst/>
                          <a:ea typeface="HGｺﾞｼｯｸM" panose="020B0609000000000000" pitchFamily="49" charset="-128"/>
                        </a:rPr>
                        <a:t>​</a:t>
                      </a:r>
                      <a:endParaRPr lang="ja-JP" altLang="en-US" b="1" i="0" dirty="0">
                        <a:solidFill>
                          <a:srgbClr val="FFFFFF"/>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tc>
                <a:tc>
                  <a:txBody>
                    <a:bodyPr/>
                    <a:lstStyle/>
                    <a:p>
                      <a:pPr algn="ctr" fontAlgn="base"/>
                      <a:r>
                        <a:rPr lang="ja-JP" altLang="en-US" sz="1050" b="1" i="0" dirty="0">
                          <a:solidFill>
                            <a:srgbClr val="000000"/>
                          </a:solidFill>
                          <a:effectLst/>
                          <a:ea typeface="HGｺﾞｼｯｸM" panose="020B0609000000000000" pitchFamily="49" charset="-128"/>
                        </a:rPr>
                        <a:t>説明</a:t>
                      </a:r>
                      <a:r>
                        <a:rPr lang="ja-JP" altLang="en-US" sz="1050" b="1" i="0" dirty="0">
                          <a:solidFill>
                            <a:srgbClr val="FFFFFF"/>
                          </a:solidFill>
                          <a:effectLst/>
                          <a:ea typeface="HGｺﾞｼｯｸM" panose="020B0609000000000000" pitchFamily="49" charset="-128"/>
                        </a:rPr>
                        <a:t>​</a:t>
                      </a:r>
                      <a:endParaRPr lang="ja-JP" altLang="en-US" b="1" i="0" dirty="0">
                        <a:solidFill>
                          <a:srgbClr val="FFFFFF"/>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561050649"/>
                  </a:ext>
                </a:extLst>
              </a:tr>
              <a:tr h="0">
                <a:tc gridSpan="2">
                  <a:txBody>
                    <a:bodyPr/>
                    <a:lstStyle/>
                    <a:p>
                      <a:pPr algn="just" fontAlgn="base"/>
                      <a:r>
                        <a:rPr lang="zh-TW" altLang="en-US" sz="1050" b="1" i="0" dirty="0">
                          <a:solidFill>
                            <a:srgbClr val="000000"/>
                          </a:solidFill>
                          <a:effectLst/>
                          <a:ea typeface="HGｺﾞｼｯｸM" panose="020B0609000000000000" pitchFamily="49" charset="-128"/>
                        </a:rPr>
                        <a:t>限界管理水準</a:t>
                      </a:r>
                      <a:r>
                        <a:rPr lang="zh-TW" altLang="en-US" sz="1050" b="1" i="0" dirty="0">
                          <a:solidFill>
                            <a:srgbClr val="FFFFFF"/>
                          </a:solidFill>
                          <a:effectLst/>
                          <a:ea typeface="HGｺﾞｼｯｸM" panose="020B0609000000000000" pitchFamily="49" charset="-128"/>
                        </a:rPr>
                        <a:t>​</a:t>
                      </a:r>
                      <a:endParaRPr lang="zh-TW" altLang="en-US" b="1" i="0" dirty="0">
                        <a:solidFill>
                          <a:srgbClr val="FFFFFF"/>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tc>
                <a:tc>
                  <a:txBody>
                    <a:bodyPr/>
                    <a:lstStyle/>
                    <a:p>
                      <a:pPr algn="just" fontAlgn="base"/>
                      <a:r>
                        <a:rPr lang="ja-JP" altLang="en-US" sz="1050" b="0" i="0" dirty="0">
                          <a:solidFill>
                            <a:srgbClr val="000000"/>
                          </a:solidFill>
                          <a:effectLst/>
                          <a:ea typeface="HGｺﾞｼｯｸM" panose="020B0609000000000000" pitchFamily="49" charset="-128"/>
                        </a:rPr>
                        <a:t>・施設の安全性・信頼性を損なう不具合等、管理上、下回ら</a:t>
                      </a:r>
                      <a:endParaRPr lang="en-US" altLang="ja-JP" sz="1050" b="0" i="0" dirty="0">
                        <a:solidFill>
                          <a:srgbClr val="000000"/>
                        </a:solidFill>
                        <a:effectLst/>
                        <a:ea typeface="HGｺﾞｼｯｸM" panose="020B0609000000000000" pitchFamily="49" charset="-128"/>
                      </a:endParaRPr>
                    </a:p>
                    <a:p>
                      <a:pPr algn="just" fontAlgn="base"/>
                      <a:r>
                        <a:rPr lang="ja-JP" altLang="en-US" sz="1050" b="0" i="0" dirty="0">
                          <a:solidFill>
                            <a:srgbClr val="000000"/>
                          </a:solidFill>
                          <a:effectLst/>
                          <a:ea typeface="HGｺﾞｼｯｸM" panose="020B0609000000000000" pitchFamily="49" charset="-128"/>
                        </a:rPr>
                        <a:t>　ない水準。</a:t>
                      </a:r>
                      <a:r>
                        <a:rPr lang="ja-JP" altLang="en-US" sz="1050" b="0" i="0" dirty="0">
                          <a:solidFill>
                            <a:srgbClr val="000000"/>
                          </a:solidFill>
                          <a:effectLst/>
                          <a:latin typeface="HGｺﾞｼｯｸM" panose="020B0609000000000000" pitchFamily="49" charset="-128"/>
                        </a:rPr>
                        <a:t>​</a:t>
                      </a:r>
                      <a:endParaRPr lang="ja-JP" altLang="en-US" b="0" i="0" dirty="0">
                        <a:solidFill>
                          <a:srgbClr val="000000"/>
                        </a:solidFill>
                        <a:effectLst/>
                      </a:endParaRPr>
                    </a:p>
                    <a:p>
                      <a:pPr algn="just" fontAlgn="base"/>
                      <a:r>
                        <a:rPr lang="ja-JP" altLang="en-US" sz="1050" b="0" i="0" dirty="0">
                          <a:solidFill>
                            <a:srgbClr val="000000"/>
                          </a:solidFill>
                          <a:effectLst/>
                          <a:ea typeface="HGｺﾞｼｯｸM" panose="020B0609000000000000" pitchFamily="49" charset="-128"/>
                        </a:rPr>
                        <a:t>・一般的に、これを超えると更新の検討等が必要となる。​</a:t>
                      </a:r>
                      <a:endParaRPr lang="ja-JP" altLang="en-US" b="0" i="0" dirty="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5438809"/>
                  </a:ext>
                </a:extLst>
              </a:tr>
              <a:tr h="0">
                <a:tc gridSpan="2">
                  <a:txBody>
                    <a:bodyPr/>
                    <a:lstStyle/>
                    <a:p>
                      <a:pPr algn="just" fontAlgn="base"/>
                      <a:r>
                        <a:rPr lang="zh-TW" altLang="en-US" sz="1050" b="1" i="0" dirty="0">
                          <a:solidFill>
                            <a:srgbClr val="000000"/>
                          </a:solidFill>
                          <a:effectLst/>
                          <a:ea typeface="HGｺﾞｼｯｸM" panose="020B0609000000000000" pitchFamily="49" charset="-128"/>
                        </a:rPr>
                        <a:t>目標管理水準</a:t>
                      </a:r>
                      <a:r>
                        <a:rPr lang="zh-TW" altLang="en-US" sz="1050" b="1" i="0" dirty="0">
                          <a:solidFill>
                            <a:srgbClr val="FFFFFF"/>
                          </a:solidFill>
                          <a:effectLst/>
                          <a:ea typeface="HGｺﾞｼｯｸM" panose="020B0609000000000000" pitchFamily="49" charset="-128"/>
                        </a:rPr>
                        <a:t>​</a:t>
                      </a:r>
                      <a:endParaRPr lang="zh-TW" altLang="en-US" b="1" i="0" dirty="0">
                        <a:solidFill>
                          <a:srgbClr val="FFFFFF"/>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no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tc>
                <a:tc>
                  <a:txBody>
                    <a:bodyPr/>
                    <a:lstStyle/>
                    <a:p>
                      <a:pPr algn="just" fontAlgn="base"/>
                      <a:r>
                        <a:rPr lang="ja-JP" altLang="en-US" sz="1050" b="0" i="0" dirty="0">
                          <a:solidFill>
                            <a:srgbClr val="000000"/>
                          </a:solidFill>
                          <a:effectLst/>
                          <a:ea typeface="HGｺﾞｼｯｸM" panose="020B0609000000000000" pitchFamily="49" charset="-128"/>
                        </a:rPr>
                        <a:t>・管理上、目標とする水準</a:t>
                      </a:r>
                      <a:r>
                        <a:rPr lang="ja-JP" altLang="en-US" sz="1050" b="0" i="0" dirty="0">
                          <a:solidFill>
                            <a:srgbClr val="000000"/>
                          </a:solidFill>
                          <a:effectLst/>
                          <a:latin typeface="HGｺﾞｼｯｸM" panose="020B0609000000000000" pitchFamily="49" charset="-128"/>
                        </a:rPr>
                        <a:t>​</a:t>
                      </a:r>
                      <a:endParaRPr lang="ja-JP" altLang="en-US" b="0" i="0" dirty="0">
                        <a:solidFill>
                          <a:srgbClr val="000000"/>
                        </a:solidFill>
                        <a:effectLst/>
                      </a:endParaRPr>
                    </a:p>
                    <a:p>
                      <a:pPr algn="just" fontAlgn="base"/>
                      <a:r>
                        <a:rPr lang="ja-JP" altLang="en-US" sz="1050" b="0" i="0" dirty="0">
                          <a:solidFill>
                            <a:srgbClr val="000000"/>
                          </a:solidFill>
                          <a:effectLst/>
                          <a:ea typeface="HGｺﾞｼｯｸM" panose="020B0609000000000000" pitchFamily="49" charset="-128"/>
                        </a:rPr>
                        <a:t>・これを下回ると補修等の対策を実施</a:t>
                      </a:r>
                      <a:r>
                        <a:rPr lang="ja-JP" altLang="en-US" sz="1050" b="0" i="0" dirty="0">
                          <a:solidFill>
                            <a:srgbClr val="000000"/>
                          </a:solidFill>
                          <a:effectLst/>
                          <a:latin typeface="HGｺﾞｼｯｸM" panose="020B0609000000000000" pitchFamily="49" charset="-128"/>
                        </a:rPr>
                        <a:t>​</a:t>
                      </a:r>
                      <a:endParaRPr lang="ja-JP" altLang="en-US" b="0" i="0" dirty="0">
                        <a:solidFill>
                          <a:srgbClr val="000000"/>
                        </a:solidFill>
                        <a:effectLst/>
                      </a:endParaRPr>
                    </a:p>
                    <a:p>
                      <a:pPr algn="just" fontAlgn="base"/>
                      <a:r>
                        <a:rPr lang="ja-JP" altLang="en-US" sz="1050" b="0" i="0" dirty="0">
                          <a:solidFill>
                            <a:srgbClr val="000000"/>
                          </a:solidFill>
                          <a:effectLst/>
                          <a:ea typeface="HGｺﾞｼｯｸM" panose="020B0609000000000000" pitchFamily="49" charset="-128"/>
                        </a:rPr>
                        <a:t>・目標管理水準は、不測の事態が発生した場合でも対応可能　</a:t>
                      </a:r>
                      <a:endParaRPr lang="en-US" altLang="ja-JP" sz="1050" b="0" i="0" dirty="0">
                        <a:solidFill>
                          <a:srgbClr val="000000"/>
                        </a:solidFill>
                        <a:effectLst/>
                        <a:ea typeface="HGｺﾞｼｯｸM" panose="020B0609000000000000" pitchFamily="49" charset="-128"/>
                      </a:endParaRPr>
                    </a:p>
                    <a:p>
                      <a:pPr algn="just" fontAlgn="base"/>
                      <a:r>
                        <a:rPr lang="ja-JP" altLang="en-US" sz="1050" b="0" i="0" dirty="0">
                          <a:solidFill>
                            <a:srgbClr val="000000"/>
                          </a:solidFill>
                          <a:effectLst/>
                          <a:ea typeface="HGｺﾞｼｯｸM" panose="020B0609000000000000" pitchFamily="49" charset="-128"/>
                        </a:rPr>
                        <a:t>　となるよう、限界管理水準との間に適切な余裕を見込んで</a:t>
                      </a:r>
                      <a:endParaRPr lang="en-US" altLang="ja-JP" sz="1050" b="0" i="0" dirty="0">
                        <a:solidFill>
                          <a:srgbClr val="000000"/>
                        </a:solidFill>
                        <a:effectLst/>
                        <a:ea typeface="HGｺﾞｼｯｸM" panose="020B0609000000000000" pitchFamily="49" charset="-128"/>
                      </a:endParaRPr>
                    </a:p>
                    <a:p>
                      <a:pPr algn="just" fontAlgn="base"/>
                      <a:r>
                        <a:rPr lang="ja-JP" altLang="en-US" sz="1050" b="0" i="0" dirty="0">
                          <a:solidFill>
                            <a:srgbClr val="000000"/>
                          </a:solidFill>
                          <a:effectLst/>
                          <a:ea typeface="HGｺﾞｼｯｸM" panose="020B0609000000000000" pitchFamily="49" charset="-128"/>
                        </a:rPr>
                        <a:t>　設定する。​</a:t>
                      </a:r>
                      <a:endParaRPr lang="ja-JP" altLang="en-US" b="0" i="0" dirty="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56620"/>
                  </a:ext>
                </a:extLst>
              </a:tr>
              <a:tr h="426720">
                <a:tc>
                  <a:txBody>
                    <a:bodyPr/>
                    <a:lstStyle/>
                    <a:p>
                      <a:pPr algn="just" fontAlgn="base"/>
                      <a:r>
                        <a:rPr lang="en-US" sz="1050" b="1" i="0" dirty="0">
                          <a:solidFill>
                            <a:srgbClr val="FFFFFF"/>
                          </a:solidFill>
                          <a:effectLst/>
                          <a:latin typeface="Trebuchet MS" panose="020B0603020202020204" pitchFamily="34" charset="0"/>
                        </a:rPr>
                        <a:t> </a:t>
                      </a:r>
                      <a:r>
                        <a:rPr lang="en-US" altLang="ja-JP" sz="1050" b="1" i="0" dirty="0">
                          <a:solidFill>
                            <a:srgbClr val="FFFFFF"/>
                          </a:solidFill>
                          <a:effectLst/>
                          <a:ea typeface="Trebuchet MS" panose="020B0603020202020204" pitchFamily="34" charset="0"/>
                        </a:rPr>
                        <a:t>​</a:t>
                      </a:r>
                      <a:endParaRPr lang="en-US" altLang="ja-JP" b="1" i="0" dirty="0">
                        <a:solidFill>
                          <a:srgbClr val="FFFFFF"/>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no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fontAlgn="base"/>
                      <a:r>
                        <a:rPr lang="ja-JP" altLang="en-US" sz="1050" b="0" i="0" dirty="0">
                          <a:solidFill>
                            <a:srgbClr val="000000"/>
                          </a:solidFill>
                          <a:effectLst/>
                          <a:ea typeface="HGｺﾞｼｯｸM" panose="020B0609000000000000" pitchFamily="49" charset="-128"/>
                        </a:rPr>
                        <a:t>予測計画型の場合​</a:t>
                      </a:r>
                      <a:endParaRPr lang="ja-JP" altLang="en-US" b="0" i="0" dirty="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fontAlgn="base"/>
                      <a:r>
                        <a:rPr lang="ja-JP" altLang="en-US" sz="1050" b="0" i="0" dirty="0">
                          <a:solidFill>
                            <a:srgbClr val="000000"/>
                          </a:solidFill>
                          <a:effectLst/>
                          <a:ea typeface="HGｺﾞｼｯｸM" panose="020B0609000000000000" pitchFamily="49" charset="-128"/>
                        </a:rPr>
                        <a:t>・劣化予測が可能な施設（部位・部材等）で、目標耐用年数</a:t>
                      </a:r>
                      <a:endParaRPr lang="en-US" altLang="ja-JP" sz="1050" b="0" i="0" dirty="0">
                        <a:solidFill>
                          <a:srgbClr val="000000"/>
                        </a:solidFill>
                        <a:effectLst/>
                        <a:ea typeface="HGｺﾞｼｯｸM" panose="020B0609000000000000" pitchFamily="49" charset="-128"/>
                      </a:endParaRPr>
                    </a:p>
                    <a:p>
                      <a:pPr algn="just" fontAlgn="base"/>
                      <a:r>
                        <a:rPr lang="ja-JP" altLang="en-US" sz="1050" b="0" i="0" dirty="0">
                          <a:solidFill>
                            <a:srgbClr val="000000"/>
                          </a:solidFill>
                          <a:effectLst/>
                          <a:ea typeface="HGｺﾞｼｯｸM" panose="020B0609000000000000" pitchFamily="49" charset="-128"/>
                        </a:rPr>
                        <a:t> （寿命）を設定した上で、ライフサイクルコストの最小化と</a:t>
                      </a:r>
                      <a:endParaRPr lang="en-US" altLang="ja-JP" sz="1050" b="0" i="0" dirty="0">
                        <a:solidFill>
                          <a:srgbClr val="000000"/>
                        </a:solidFill>
                        <a:effectLst/>
                        <a:ea typeface="HGｺﾞｼｯｸM" panose="020B0609000000000000" pitchFamily="49" charset="-128"/>
                      </a:endParaRPr>
                    </a:p>
                    <a:p>
                      <a:pPr algn="just" fontAlgn="base"/>
                      <a:r>
                        <a:rPr lang="en-US" altLang="ja-JP" sz="1050" b="0" i="0" dirty="0">
                          <a:solidFill>
                            <a:srgbClr val="000000"/>
                          </a:solidFill>
                          <a:effectLst/>
                          <a:ea typeface="HGｺﾞｼｯｸM" panose="020B0609000000000000" pitchFamily="49" charset="-128"/>
                        </a:rPr>
                        <a:t>   </a:t>
                      </a:r>
                      <a:r>
                        <a:rPr lang="ja-JP" altLang="en-US" sz="1050" b="0" i="0" dirty="0">
                          <a:solidFill>
                            <a:srgbClr val="000000"/>
                          </a:solidFill>
                          <a:effectLst/>
                          <a:ea typeface="HGｺﾞｼｯｸM" panose="020B0609000000000000" pitchFamily="49" charset="-128"/>
                        </a:rPr>
                        <a:t>なる最適なタイミングで最適な補修等を行う水準。​</a:t>
                      </a:r>
                      <a:endParaRPr lang="ja-JP" altLang="en-US" b="0" i="0" dirty="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5156922"/>
                  </a:ext>
                </a:extLst>
              </a:tr>
            </a:tbl>
          </a:graphicData>
        </a:graphic>
      </p:graphicFrame>
      <p:graphicFrame>
        <p:nvGraphicFramePr>
          <p:cNvPr id="5" name="表 4">
            <a:extLst>
              <a:ext uri="{FF2B5EF4-FFF2-40B4-BE49-F238E27FC236}">
                <a16:creationId xmlns:a16="http://schemas.microsoft.com/office/drawing/2014/main" id="{FE89A6B9-7294-4DA2-930B-59A4587AB71E}"/>
              </a:ext>
            </a:extLst>
          </p:cNvPr>
          <p:cNvGraphicFramePr>
            <a:graphicFrameLocks noGrp="1"/>
          </p:cNvGraphicFramePr>
          <p:nvPr/>
        </p:nvGraphicFramePr>
        <p:xfrm>
          <a:off x="394935" y="2588185"/>
          <a:ext cx="4031062" cy="1341120"/>
        </p:xfrm>
        <a:graphic>
          <a:graphicData uri="http://schemas.openxmlformats.org/drawingml/2006/table">
            <a:tbl>
              <a:tblPr/>
              <a:tblGrid>
                <a:gridCol w="1232963">
                  <a:extLst>
                    <a:ext uri="{9D8B030D-6E8A-4147-A177-3AD203B41FA5}">
                      <a16:colId xmlns:a16="http://schemas.microsoft.com/office/drawing/2014/main" val="4259906380"/>
                    </a:ext>
                  </a:extLst>
                </a:gridCol>
                <a:gridCol w="2798099">
                  <a:extLst>
                    <a:ext uri="{9D8B030D-6E8A-4147-A177-3AD203B41FA5}">
                      <a16:colId xmlns:a16="http://schemas.microsoft.com/office/drawing/2014/main" val="674771223"/>
                    </a:ext>
                  </a:extLst>
                </a:gridCol>
              </a:tblGrid>
              <a:tr h="281940">
                <a:tc>
                  <a:txBody>
                    <a:bodyPr/>
                    <a:lstStyle/>
                    <a:p>
                      <a:pPr algn="ctr" fontAlgn="base"/>
                      <a:r>
                        <a:rPr lang="zh-CN" altLang="en-US" sz="1050" b="1" i="0" dirty="0">
                          <a:solidFill>
                            <a:srgbClr val="000000"/>
                          </a:solidFill>
                          <a:effectLst/>
                          <a:ea typeface="HGｺﾞｼｯｸM" panose="020B0609000000000000" pitchFamily="49" charset="-128"/>
                        </a:rPr>
                        <a:t>区分</a:t>
                      </a:r>
                      <a:endParaRPr lang="en-US" altLang="zh-CN" sz="1050" b="1" i="0" dirty="0">
                        <a:solidFill>
                          <a:srgbClr val="000000"/>
                        </a:solidFill>
                        <a:effectLst/>
                        <a:ea typeface="HGｺﾞｼｯｸM" panose="020B0609000000000000" pitchFamily="49" charset="-128"/>
                      </a:endParaRPr>
                    </a:p>
                    <a:p>
                      <a:pPr algn="ctr" fontAlgn="base"/>
                      <a:r>
                        <a:rPr lang="zh-CN" altLang="en-US" sz="1050" b="1" i="0" dirty="0">
                          <a:solidFill>
                            <a:srgbClr val="000000"/>
                          </a:solidFill>
                          <a:effectLst/>
                          <a:ea typeface="HGｺﾞｼｯｸM" panose="020B0609000000000000" pitchFamily="49" charset="-128"/>
                        </a:rPr>
                        <a:t>（予防保全）</a:t>
                      </a:r>
                      <a:r>
                        <a:rPr lang="zh-CN" altLang="en-US" sz="1050" b="1" i="0" dirty="0">
                          <a:solidFill>
                            <a:srgbClr val="FFFFFF"/>
                          </a:solidFill>
                          <a:effectLst/>
                          <a:latin typeface="HGｺﾞｼｯｸM" panose="020B0609000000000000" pitchFamily="49" charset="-128"/>
                        </a:rPr>
                        <a:t>​</a:t>
                      </a:r>
                      <a:endParaRPr lang="zh-CN" altLang="en-US" sz="1400" b="1" i="0" dirty="0">
                        <a:solidFill>
                          <a:srgbClr val="FFFFFF"/>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ase"/>
                      <a:r>
                        <a:rPr lang="ja-JP" altLang="en-US" sz="1050" b="1" i="0" dirty="0">
                          <a:solidFill>
                            <a:srgbClr val="000000"/>
                          </a:solidFill>
                          <a:effectLst/>
                          <a:ea typeface="HGｺﾞｼｯｸM" panose="020B0609000000000000" pitchFamily="49" charset="-128"/>
                        </a:rPr>
                        <a:t>定　義</a:t>
                      </a:r>
                      <a:r>
                        <a:rPr lang="ja-JP" altLang="en-US" sz="1050" b="1" i="0" dirty="0">
                          <a:solidFill>
                            <a:srgbClr val="FFFFFF"/>
                          </a:solidFill>
                          <a:effectLst/>
                          <a:latin typeface="HGｺﾞｼｯｸM" panose="020B0609000000000000" pitchFamily="49" charset="-128"/>
                        </a:rPr>
                        <a:t>​</a:t>
                      </a:r>
                      <a:endParaRPr lang="ja-JP" altLang="en-US" sz="1400" b="1" i="0" dirty="0">
                        <a:solidFill>
                          <a:srgbClr val="FFFFFF"/>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954171015"/>
                  </a:ext>
                </a:extLst>
              </a:tr>
              <a:tr h="464820">
                <a:tc>
                  <a:txBody>
                    <a:bodyPr/>
                    <a:lstStyle/>
                    <a:p>
                      <a:pPr algn="ctr" fontAlgn="base"/>
                      <a:r>
                        <a:rPr lang="ja-JP" altLang="en-US" sz="1050" b="0" i="0" dirty="0">
                          <a:solidFill>
                            <a:schemeClr val="tx1"/>
                          </a:solidFill>
                          <a:effectLst/>
                          <a:ea typeface="HGｺﾞｼｯｸM" panose="020B0609000000000000" pitchFamily="49" charset="-128"/>
                        </a:rPr>
                        <a:t>時間計画型​</a:t>
                      </a:r>
                      <a:endParaRPr lang="ja-JP" altLang="en-US" sz="1400" b="0" i="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ase"/>
                      <a:r>
                        <a:rPr lang="ja-JP" altLang="en-US" sz="1050" b="0" i="0" dirty="0">
                          <a:solidFill>
                            <a:schemeClr val="tx1"/>
                          </a:solidFill>
                          <a:effectLst/>
                          <a:ea typeface="HGｺﾞｼｯｸM" panose="020B0609000000000000" pitchFamily="49" charset="-128"/>
                        </a:rPr>
                        <a:t>常に限界管理水準を下回らないように定期的に補修、交換・部分更新を行う。​</a:t>
                      </a:r>
                      <a:endParaRPr lang="ja-JP" altLang="en-US" sz="1400" b="0" i="0" dirty="0">
                        <a:solidFill>
                          <a:schemeClr val="tx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62596239"/>
                  </a:ext>
                </a:extLst>
              </a:tr>
              <a:tr h="464820">
                <a:tc>
                  <a:txBody>
                    <a:bodyPr/>
                    <a:lstStyle/>
                    <a:p>
                      <a:pPr algn="ctr" fontAlgn="base"/>
                      <a:r>
                        <a:rPr lang="ja-JP" altLang="en-US" sz="1050" b="0" i="0" dirty="0">
                          <a:solidFill>
                            <a:srgbClr val="000000"/>
                          </a:solidFill>
                          <a:effectLst/>
                          <a:ea typeface="HGｺﾞｼｯｸM" panose="020B0609000000000000" pitchFamily="49" charset="-128"/>
                        </a:rPr>
                        <a:t>状態監視型​</a:t>
                      </a:r>
                      <a:endParaRPr lang="ja-JP" altLang="en-US" sz="1400" b="0" i="0" dirty="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ase"/>
                      <a:r>
                        <a:rPr lang="ja-JP" altLang="en-US" sz="1050" b="0" i="0" dirty="0">
                          <a:solidFill>
                            <a:srgbClr val="000000"/>
                          </a:solidFill>
                          <a:effectLst/>
                          <a:ea typeface="HGｺﾞｼｯｸM" panose="020B0609000000000000" pitchFamily="49" charset="-128"/>
                        </a:rPr>
                        <a:t>劣化や変状を評価し、必要と認められた場合に補修や部分更新を行う。 ​</a:t>
                      </a:r>
                      <a:endParaRPr lang="ja-JP" altLang="en-US" sz="1400" b="0" i="0" dirty="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40689711"/>
                  </a:ext>
                </a:extLst>
              </a:tr>
            </a:tbl>
          </a:graphicData>
        </a:graphic>
      </p:graphicFrame>
      <p:sp>
        <p:nvSpPr>
          <p:cNvPr id="6" name="Rectangle 2">
            <a:extLst>
              <a:ext uri="{FF2B5EF4-FFF2-40B4-BE49-F238E27FC236}">
                <a16:creationId xmlns:a16="http://schemas.microsoft.com/office/drawing/2014/main" id="{23E2CA2C-6880-4CCD-B473-9ACB3A8C9735}"/>
              </a:ext>
            </a:extLst>
          </p:cNvPr>
          <p:cNvSpPr>
            <a:spLocks noChangeArrowheads="1"/>
          </p:cNvSpPr>
          <p:nvPr/>
        </p:nvSpPr>
        <p:spPr bwMode="auto">
          <a:xfrm>
            <a:off x="4199990" y="4085067"/>
            <a:ext cx="47156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 </a:t>
            </a:r>
            <a:endParaRPr kumimoji="0" lang="ja-JP" altLang="ja-JP"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pic>
        <p:nvPicPr>
          <p:cNvPr id="1031" name="Picture 7">
            <a:extLst>
              <a:ext uri="{FF2B5EF4-FFF2-40B4-BE49-F238E27FC236}">
                <a16:creationId xmlns:a16="http://schemas.microsoft.com/office/drawing/2014/main" id="{90021D55-E6EB-4FDD-BDA6-0FC6958E8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858" y="1318099"/>
            <a:ext cx="3853310" cy="1961685"/>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08E70903-D5A2-40E0-B36B-C0B3133BA1CF}"/>
              </a:ext>
            </a:extLst>
          </p:cNvPr>
          <p:cNvSpPr txBox="1"/>
          <p:nvPr/>
        </p:nvSpPr>
        <p:spPr>
          <a:xfrm>
            <a:off x="5834120" y="3072035"/>
            <a:ext cx="2877711" cy="415498"/>
          </a:xfrm>
          <a:prstGeom prst="rect">
            <a:avLst/>
          </a:prstGeom>
          <a:noFill/>
        </p:spPr>
        <p:txBody>
          <a:bodyPr wrap="none" rtlCol="0">
            <a:spAutoFit/>
          </a:bodyPr>
          <a:lstStyle/>
          <a:p>
            <a:pPr algn="l" rtl="0" fontAlgn="base"/>
            <a:r>
              <a:rPr lang="ja-JP" altLang="ja-JP" sz="1050" b="0" i="0" u="none" strike="noStrike" dirty="0">
                <a:solidFill>
                  <a:srgbClr val="000000"/>
                </a:solidFill>
                <a:effectLst/>
                <a:latin typeface="Meiryo UI" panose="020B0604030504040204" pitchFamily="50" charset="-128"/>
                <a:ea typeface="Meiryo UI" panose="020B0604030504040204" pitchFamily="50" charset="-128"/>
              </a:rPr>
              <a:t>〇排水ポンプ等機械設備　</a:t>
            </a:r>
            <a:r>
              <a:rPr lang="en-US" altLang="ja-JP" sz="1050" b="0" i="0" dirty="0">
                <a:solidFill>
                  <a:srgbClr val="000000"/>
                </a:solidFill>
                <a:effectLst/>
                <a:latin typeface="Meiryo UI" panose="020B0604030504040204" pitchFamily="50" charset="-128"/>
                <a:ea typeface="Meiryo UI" panose="020B0604030504040204" pitchFamily="50" charset="-128"/>
              </a:rPr>
              <a:t>​</a:t>
            </a:r>
          </a:p>
          <a:p>
            <a:pPr algn="l" rtl="0" fontAlgn="base"/>
            <a:r>
              <a:rPr lang="ja-JP" altLang="ja-JP" sz="1050" b="0" i="0" u="none" strike="noStrike" dirty="0">
                <a:solidFill>
                  <a:srgbClr val="000000"/>
                </a:solidFill>
                <a:effectLst/>
                <a:latin typeface="Meiryo UI" panose="020B0604030504040204" pitchFamily="50" charset="-128"/>
                <a:ea typeface="Meiryo UI" panose="020B0604030504040204" pitchFamily="50" charset="-128"/>
              </a:rPr>
              <a:t>　　　維持管理手法：状態監視型＋時間計画型</a:t>
            </a:r>
            <a:endParaRPr lang="en-US" altLang="ja-JP" sz="1050" b="0" i="0" dirty="0">
              <a:solidFill>
                <a:srgbClr val="000000"/>
              </a:solidFill>
              <a:effectLst/>
              <a:latin typeface="Meiryo UI" panose="020B0604030504040204" pitchFamily="50" charset="-128"/>
              <a:ea typeface="Meiryo UI" panose="020B0604030504040204" pitchFamily="50" charset="-128"/>
            </a:endParaRPr>
          </a:p>
        </p:txBody>
      </p:sp>
      <p:pic>
        <p:nvPicPr>
          <p:cNvPr id="1033" name="Picture 9">
            <a:extLst>
              <a:ext uri="{FF2B5EF4-FFF2-40B4-BE49-F238E27FC236}">
                <a16:creationId xmlns:a16="http://schemas.microsoft.com/office/drawing/2014/main" id="{F845A989-DF5E-4629-B018-7B5C5D587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011" y="3923041"/>
            <a:ext cx="2618296" cy="2126739"/>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a:extLst>
              <a:ext uri="{FF2B5EF4-FFF2-40B4-BE49-F238E27FC236}">
                <a16:creationId xmlns:a16="http://schemas.microsoft.com/office/drawing/2014/main" id="{FF5BF0ED-D58E-4444-BB79-5CCCD4C8E461}"/>
              </a:ext>
            </a:extLst>
          </p:cNvPr>
          <p:cNvSpPr txBox="1"/>
          <p:nvPr/>
        </p:nvSpPr>
        <p:spPr>
          <a:xfrm>
            <a:off x="6229226" y="5951536"/>
            <a:ext cx="2069797" cy="415498"/>
          </a:xfrm>
          <a:prstGeom prst="rect">
            <a:avLst/>
          </a:prstGeom>
          <a:noFill/>
        </p:spPr>
        <p:txBody>
          <a:bodyPr wrap="none" rtlCol="0">
            <a:spAutoFit/>
          </a:bodyPr>
          <a:lstStyle/>
          <a:p>
            <a:pPr algn="l" rtl="0" fontAlgn="base"/>
            <a:r>
              <a:rPr lang="ja-JP" altLang="ja-JP" sz="1050" b="0" i="0" u="none" strike="noStrike" dirty="0">
                <a:solidFill>
                  <a:srgbClr val="000000"/>
                </a:solidFill>
                <a:effectLst/>
                <a:latin typeface="Meiryo UI" panose="020B0604030504040204" pitchFamily="50" charset="-128"/>
                <a:ea typeface="Meiryo UI" panose="020B0604030504040204" pitchFamily="50" charset="-128"/>
              </a:rPr>
              <a:t>〇受変電設備等電気設備　</a:t>
            </a:r>
            <a:r>
              <a:rPr lang="en-US" altLang="ja-JP" sz="1050" b="0" i="0" dirty="0">
                <a:solidFill>
                  <a:srgbClr val="000000"/>
                </a:solidFill>
                <a:effectLst/>
                <a:latin typeface="Meiryo UI" panose="020B0604030504040204" pitchFamily="50" charset="-128"/>
                <a:ea typeface="Meiryo UI" panose="020B0604030504040204" pitchFamily="50" charset="-128"/>
              </a:rPr>
              <a:t>​</a:t>
            </a:r>
          </a:p>
          <a:p>
            <a:pPr algn="l" rtl="0" fontAlgn="base"/>
            <a:r>
              <a:rPr lang="ja-JP" altLang="ja-JP" sz="1050" b="0" i="0" u="none" strike="noStrike" dirty="0">
                <a:solidFill>
                  <a:srgbClr val="000000"/>
                </a:solidFill>
                <a:effectLst/>
                <a:latin typeface="Meiryo UI" panose="020B0604030504040204" pitchFamily="50" charset="-128"/>
                <a:ea typeface="Meiryo UI" panose="020B0604030504040204" pitchFamily="50" charset="-128"/>
              </a:rPr>
              <a:t>　　　維持管理手法：時間計画型</a:t>
            </a:r>
            <a:endParaRPr lang="en-US" altLang="ja-JP" sz="1050" b="0" i="0" dirty="0">
              <a:solidFill>
                <a:srgbClr val="000000"/>
              </a:solidFill>
              <a:effectLst/>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F1377667-0D27-4ECC-B396-4E752A82FED7}"/>
              </a:ext>
            </a:extLst>
          </p:cNvPr>
          <p:cNvSpPr txBox="1"/>
          <p:nvPr/>
        </p:nvSpPr>
        <p:spPr>
          <a:xfrm>
            <a:off x="237560" y="861904"/>
            <a:ext cx="2036874" cy="307777"/>
          </a:xfrm>
          <a:prstGeom prst="rect">
            <a:avLst/>
          </a:prstGeom>
          <a:noFill/>
          <a:ln w="19050">
            <a:noFill/>
          </a:ln>
        </p:spPr>
        <p:txBody>
          <a:bodyPr wrap="square" rtlCol="0">
            <a:spAutoFit/>
          </a:bodyPr>
          <a:lstStyle/>
          <a:p>
            <a:r>
              <a:rPr lang="ja-JP" altLang="en-US" sz="1400" b="1" dirty="0">
                <a:latin typeface="Meiryo UI" pitchFamily="50" charset="-128"/>
                <a:ea typeface="Meiryo UI" pitchFamily="50" charset="-128"/>
                <a:cs typeface="Meiryo UI" pitchFamily="50" charset="-128"/>
              </a:rPr>
              <a:t>○管理水準（健全度）</a:t>
            </a:r>
          </a:p>
        </p:txBody>
      </p:sp>
      <p:sp>
        <p:nvSpPr>
          <p:cNvPr id="22" name="テキスト ボックス 21">
            <a:extLst>
              <a:ext uri="{FF2B5EF4-FFF2-40B4-BE49-F238E27FC236}">
                <a16:creationId xmlns:a16="http://schemas.microsoft.com/office/drawing/2014/main" id="{1A9DC72D-6BBE-49EE-9E92-72A2F21AF98D}"/>
              </a:ext>
            </a:extLst>
          </p:cNvPr>
          <p:cNvSpPr txBox="1"/>
          <p:nvPr/>
        </p:nvSpPr>
        <p:spPr>
          <a:xfrm>
            <a:off x="237560" y="2237164"/>
            <a:ext cx="2857332" cy="307777"/>
          </a:xfrm>
          <a:prstGeom prst="rect">
            <a:avLst/>
          </a:prstGeom>
          <a:noFill/>
          <a:ln w="19050">
            <a:noFill/>
          </a:ln>
        </p:spPr>
        <p:txBody>
          <a:bodyPr wrap="square" rtlCol="0">
            <a:spAutoFit/>
          </a:bodyPr>
          <a:lstStyle/>
          <a:p>
            <a:r>
              <a:rPr lang="ja-JP" altLang="en-US" sz="1400" b="1" dirty="0">
                <a:latin typeface="Meiryo UI" pitchFamily="50" charset="-128"/>
                <a:ea typeface="Meiryo UI" pitchFamily="50" charset="-128"/>
                <a:cs typeface="Meiryo UI" pitchFamily="50" charset="-128"/>
              </a:rPr>
              <a:t>○維持管理手法の区分と定義</a:t>
            </a:r>
          </a:p>
        </p:txBody>
      </p:sp>
      <p:sp>
        <p:nvSpPr>
          <p:cNvPr id="23" name="テキスト ボックス 22">
            <a:extLst>
              <a:ext uri="{FF2B5EF4-FFF2-40B4-BE49-F238E27FC236}">
                <a16:creationId xmlns:a16="http://schemas.microsoft.com/office/drawing/2014/main" id="{FB860920-AF06-4AC0-817F-F97C716867A2}"/>
              </a:ext>
            </a:extLst>
          </p:cNvPr>
          <p:cNvSpPr txBox="1"/>
          <p:nvPr/>
        </p:nvSpPr>
        <p:spPr>
          <a:xfrm>
            <a:off x="237560" y="4035338"/>
            <a:ext cx="2857332" cy="307777"/>
          </a:xfrm>
          <a:prstGeom prst="rect">
            <a:avLst/>
          </a:prstGeom>
          <a:noFill/>
          <a:ln w="19050">
            <a:noFill/>
          </a:ln>
        </p:spPr>
        <p:txBody>
          <a:bodyPr wrap="square" rtlCol="0">
            <a:spAutoFit/>
          </a:bodyPr>
          <a:lstStyle/>
          <a:p>
            <a:r>
              <a:rPr lang="ja-JP" altLang="en-US" sz="1400" b="1" dirty="0">
                <a:latin typeface="Meiryo UI" pitchFamily="50" charset="-128"/>
                <a:ea typeface="Meiryo UI" pitchFamily="50" charset="-128"/>
                <a:cs typeface="Meiryo UI" pitchFamily="50" charset="-128"/>
              </a:rPr>
              <a:t>○維持管理水準等の定義</a:t>
            </a:r>
          </a:p>
        </p:txBody>
      </p:sp>
      <p:sp>
        <p:nvSpPr>
          <p:cNvPr id="25" name="テキスト ボックス 24">
            <a:extLst>
              <a:ext uri="{FF2B5EF4-FFF2-40B4-BE49-F238E27FC236}">
                <a16:creationId xmlns:a16="http://schemas.microsoft.com/office/drawing/2014/main" id="{0A619D24-F304-4B82-9460-FD9A89CED1F8}"/>
              </a:ext>
            </a:extLst>
          </p:cNvPr>
          <p:cNvSpPr txBox="1"/>
          <p:nvPr/>
        </p:nvSpPr>
        <p:spPr>
          <a:xfrm>
            <a:off x="0" y="-32309"/>
            <a:ext cx="9141830" cy="523220"/>
          </a:xfrm>
          <a:prstGeom prst="rect">
            <a:avLst/>
          </a:prstGeom>
          <a:solidFill>
            <a:srgbClr val="1F497D"/>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設備　</a:t>
            </a:r>
          </a:p>
        </p:txBody>
      </p:sp>
      <p:sp>
        <p:nvSpPr>
          <p:cNvPr id="19" name="Rectangle 2">
            <a:extLst>
              <a:ext uri="{FF2B5EF4-FFF2-40B4-BE49-F238E27FC236}">
                <a16:creationId xmlns:a16="http://schemas.microsoft.com/office/drawing/2014/main" id="{C7F71F51-6A98-479B-B8E6-FD4B3C843F9E}"/>
              </a:ext>
            </a:extLst>
          </p:cNvPr>
          <p:cNvSpPr>
            <a:spLocks noChangeArrowheads="1"/>
          </p:cNvSpPr>
          <p:nvPr/>
        </p:nvSpPr>
        <p:spPr bwMode="auto">
          <a:xfrm>
            <a:off x="0" y="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26" name="正方形/長方形 25">
            <a:extLst>
              <a:ext uri="{FF2B5EF4-FFF2-40B4-BE49-F238E27FC236}">
                <a16:creationId xmlns:a16="http://schemas.microsoft.com/office/drawing/2014/main" id="{DD0F1624-59FE-4D37-925E-89153D95DE6B}"/>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設備</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 name="スライド番号プレースホルダー 2">
            <a:extLst>
              <a:ext uri="{FF2B5EF4-FFF2-40B4-BE49-F238E27FC236}">
                <a16:creationId xmlns:a16="http://schemas.microsoft.com/office/drawing/2014/main" id="{42CDF947-90A4-4049-A1DD-915D19E992FA}"/>
              </a:ext>
            </a:extLst>
          </p:cNvPr>
          <p:cNvSpPr>
            <a:spLocks noGrp="1"/>
          </p:cNvSpPr>
          <p:nvPr>
            <p:ph type="sldNum" sz="quarter" idx="12"/>
          </p:nvPr>
        </p:nvSpPr>
        <p:spPr/>
        <p:txBody>
          <a:bodyPr/>
          <a:lstStyle/>
          <a:p>
            <a:pPr>
              <a:defRPr/>
            </a:pPr>
            <a:fld id="{ACFF681C-E49F-4E85-8694-E4DDC777B265}" type="slidenum">
              <a:rPr lang="ja-JP" altLang="en-US" smtClean="0"/>
              <a:pPr>
                <a:defRPr/>
              </a:pPr>
              <a:t>13</a:t>
            </a:fld>
            <a:endParaRPr lang="ja-JP" altLang="en-US"/>
          </a:p>
        </p:txBody>
      </p:sp>
    </p:spTree>
    <p:extLst>
      <p:ext uri="{BB962C8B-B14F-4D97-AF65-F5344CB8AC3E}">
        <p14:creationId xmlns:p14="http://schemas.microsoft.com/office/powerpoint/2010/main" val="417029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258503C-8197-4843-B5AE-04D354FD2A63}"/>
              </a:ext>
            </a:extLst>
          </p:cNvPr>
          <p:cNvSpPr>
            <a:spLocks noGrp="1"/>
          </p:cNvSpPr>
          <p:nvPr>
            <p:ph type="sldNum" sz="quarter" idx="12"/>
          </p:nvPr>
        </p:nvSpPr>
        <p:spPr/>
        <p:txBody>
          <a:bodyPr/>
          <a:lstStyle/>
          <a:p>
            <a:fld id="{682EF9F9-C4E8-46B2-BBF1-33E3162B856A}" type="slidenum">
              <a:rPr kumimoji="1" lang="ja-JP" altLang="en-US" smtClean="0"/>
              <a:t>14</a:t>
            </a:fld>
            <a:endParaRPr kumimoji="1" lang="ja-JP" altLang="en-US"/>
          </a:p>
        </p:txBody>
      </p:sp>
      <p:sp>
        <p:nvSpPr>
          <p:cNvPr id="4" name="角丸四角形 143">
            <a:extLst>
              <a:ext uri="{FF2B5EF4-FFF2-40B4-BE49-F238E27FC236}">
                <a16:creationId xmlns:a16="http://schemas.microsoft.com/office/drawing/2014/main" id="{D659D1A2-8463-4331-B90A-EE83FFC806C9}"/>
              </a:ext>
            </a:extLst>
          </p:cNvPr>
          <p:cNvSpPr/>
          <p:nvPr/>
        </p:nvSpPr>
        <p:spPr>
          <a:xfrm>
            <a:off x="187569" y="658732"/>
            <a:ext cx="8870703" cy="6101576"/>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■重点化（優先順位）</a:t>
            </a:r>
          </a:p>
        </p:txBody>
      </p:sp>
      <p:sp>
        <p:nvSpPr>
          <p:cNvPr id="49" name="角丸四角形 143">
            <a:extLst>
              <a:ext uri="{FF2B5EF4-FFF2-40B4-BE49-F238E27FC236}">
                <a16:creationId xmlns:a16="http://schemas.microsoft.com/office/drawing/2014/main" id="{A779C470-8F30-485C-BF7D-1BE001491E03}"/>
              </a:ext>
            </a:extLst>
          </p:cNvPr>
          <p:cNvSpPr/>
          <p:nvPr/>
        </p:nvSpPr>
        <p:spPr>
          <a:xfrm>
            <a:off x="511729" y="1131680"/>
            <a:ext cx="8234302" cy="207124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lnSpc>
                <a:spcPct val="150000"/>
              </a:lnSpc>
              <a:defRPr/>
            </a:pPr>
            <a:r>
              <a:rPr lang="en-US" altLang="ja-JP" sz="1200" kern="100" dirty="0">
                <a:solidFill>
                  <a:srgbClr val="0000FF"/>
                </a:solidFill>
                <a:latin typeface="Meiryo UI" panose="020B0604030504040204" pitchFamily="50" charset="-128"/>
                <a:ea typeface="Meiryo UI" panose="020B0604030504040204" pitchFamily="50" charset="-128"/>
                <a:cs typeface="Times New Roman"/>
              </a:rPr>
              <a:t>【</a:t>
            </a:r>
            <a:r>
              <a:rPr lang="ja-JP" altLang="en-US" sz="1200" kern="100" dirty="0">
                <a:solidFill>
                  <a:srgbClr val="0000FF"/>
                </a:solidFill>
                <a:latin typeface="Meiryo UI" panose="020B0604030504040204" pitchFamily="50" charset="-128"/>
                <a:ea typeface="Meiryo UI" panose="020B0604030504040204" pitchFamily="50" charset="-128"/>
                <a:cs typeface="Times New Roman"/>
              </a:rPr>
              <a:t>重点化の考え方</a:t>
            </a:r>
            <a:r>
              <a:rPr lang="en-US" altLang="ja-JP" sz="1200" kern="100" dirty="0">
                <a:solidFill>
                  <a:srgbClr val="0000FF"/>
                </a:solidFill>
                <a:latin typeface="Meiryo UI" panose="020B0604030504040204" pitchFamily="50" charset="-128"/>
                <a:ea typeface="Meiryo UI" panose="020B0604030504040204" pitchFamily="50" charset="-128"/>
                <a:cs typeface="Times New Roman"/>
              </a:rPr>
              <a:t>】</a:t>
            </a:r>
          </a:p>
          <a:p>
            <a:pPr algn="just">
              <a:lnSpc>
                <a:spcPct val="150000"/>
              </a:lnSpc>
            </a:pPr>
            <a:r>
              <a:rPr lang="ja-JP" altLang="en-US" sz="1200" kern="100" dirty="0">
                <a:solidFill>
                  <a:srgbClr val="0000FF"/>
                </a:solidFill>
                <a:effectLst/>
                <a:latin typeface="Meiryo UI" panose="020B0604030504040204" pitchFamily="50" charset="-128"/>
                <a:ea typeface="Meiryo UI" panose="020B0604030504040204" pitchFamily="50" charset="-128"/>
                <a:cs typeface="Times New Roman"/>
              </a:rPr>
              <a:t>　　</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　 </a:t>
            </a:r>
            <a:r>
              <a:rPr lang="x-none"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道路関連設備は、稼働しないときの影響が大きいため、</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状態監視型の管理を行う設備の内、「不具合有」にて機能の低</a:t>
            </a:r>
            <a:endPar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50000"/>
              </a:lnSpc>
            </a:pP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下が認められる設備は、「機器の使用年数」と施設の「社会的影響度の点数合計」にて評価し、対策を講じる</a:t>
            </a:r>
            <a:r>
              <a:rPr lang="x-none"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a:lnSpc>
                <a:spcPct val="150000"/>
              </a:lnSpc>
            </a:pP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尚、社会的影響度の点数は、設備を</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有</a:t>
            </a:r>
            <a:r>
              <a:rPr lang="x-none"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する構造物（土木施設）</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の</a:t>
            </a:r>
            <a:r>
              <a:rPr lang="ja-JP" altLang="en-US"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x-none"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点検・修繕(補修)の重点化指標 （社会的影響</a:t>
            </a:r>
            <a:endPar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22250" indent="-222250" algn="just">
              <a:lnSpc>
                <a:spcPct val="150000"/>
              </a:lnSpc>
            </a:pPr>
            <a:r>
              <a:rPr lang="en-US" altLang="ja-JP" sz="12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    </a:t>
            </a:r>
            <a:r>
              <a:rPr lang="x-none"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度）</a:t>
            </a:r>
            <a:r>
              <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」に基づき、</a:t>
            </a:r>
            <a:r>
              <a:rPr lang="ja-JP" altLang="en-US"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累積ポイントに</a:t>
            </a:r>
            <a:r>
              <a:rPr lang="x-none"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より重要度の判定を行う。</a:t>
            </a:r>
            <a:endParaRPr lang="en-US"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222250" indent="-222250" algn="just">
              <a:lnSpc>
                <a:spcPct val="150000"/>
              </a:lnSpc>
            </a:pPr>
            <a:r>
              <a:rPr kumimoji="0" lang="ja-JP" altLang="en-US" sz="12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土木施設の社会的影響度は、行動計画第３章</a:t>
            </a:r>
            <a:r>
              <a:rPr kumimoji="0" lang="en-US" altLang="ja-JP"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3.1【</a:t>
            </a:r>
            <a:r>
              <a:rPr kumimoji="0" lang="ja-JP" altLang="en-US"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橋梁編</a:t>
            </a:r>
            <a:r>
              <a:rPr kumimoji="0" lang="en-US" altLang="ja-JP"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3.10【</a:t>
            </a:r>
            <a:r>
              <a:rPr kumimoji="0" lang="ja-JP" altLang="en-US"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街路樹編</a:t>
            </a:r>
            <a:r>
              <a:rPr kumimoji="0" lang="en-US" altLang="ja-JP"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に示された重点化指標（社会的影響度）による。</a:t>
            </a:r>
            <a:endParaRPr lang="ja-JP" altLang="ja-JP" sz="12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87" name="グループ化 86">
            <a:extLst>
              <a:ext uri="{FF2B5EF4-FFF2-40B4-BE49-F238E27FC236}">
                <a16:creationId xmlns:a16="http://schemas.microsoft.com/office/drawing/2014/main" id="{835D7DE9-7978-4CE2-A936-3CB11FC64DE3}"/>
              </a:ext>
            </a:extLst>
          </p:cNvPr>
          <p:cNvGrpSpPr/>
          <p:nvPr/>
        </p:nvGrpSpPr>
        <p:grpSpPr>
          <a:xfrm>
            <a:off x="858784" y="3416925"/>
            <a:ext cx="5550463" cy="2751329"/>
            <a:chOff x="4495693" y="2066653"/>
            <a:chExt cx="5550463" cy="2751329"/>
          </a:xfrm>
        </p:grpSpPr>
        <p:sp>
          <p:nvSpPr>
            <p:cNvPr id="136" name="Freeform 302">
              <a:extLst>
                <a:ext uri="{FF2B5EF4-FFF2-40B4-BE49-F238E27FC236}">
                  <a16:creationId xmlns:a16="http://schemas.microsoft.com/office/drawing/2014/main" id="{53F00E16-9B05-4305-8D56-471C709F5B5D}"/>
                </a:ext>
              </a:extLst>
            </p:cNvPr>
            <p:cNvSpPr>
              <a:spLocks/>
            </p:cNvSpPr>
            <p:nvPr/>
          </p:nvSpPr>
          <p:spPr bwMode="auto">
            <a:xfrm>
              <a:off x="6405592" y="3445125"/>
              <a:ext cx="979855" cy="745935"/>
            </a:xfrm>
            <a:custGeom>
              <a:avLst/>
              <a:gdLst>
                <a:gd name="T0" fmla="*/ 0 w 2048"/>
                <a:gd name="T1" fmla="*/ 278 h 1664"/>
                <a:gd name="T2" fmla="*/ 278 w 2048"/>
                <a:gd name="T3" fmla="*/ 0 h 1664"/>
                <a:gd name="T4" fmla="*/ 278 w 2048"/>
                <a:gd name="T5" fmla="*/ 0 h 1664"/>
                <a:gd name="T6" fmla="*/ 278 w 2048"/>
                <a:gd name="T7" fmla="*/ 0 h 1664"/>
                <a:gd name="T8" fmla="*/ 1771 w 2048"/>
                <a:gd name="T9" fmla="*/ 0 h 1664"/>
                <a:gd name="T10" fmla="*/ 1771 w 2048"/>
                <a:gd name="T11" fmla="*/ 0 h 1664"/>
                <a:gd name="T12" fmla="*/ 2048 w 2048"/>
                <a:gd name="T13" fmla="*/ 278 h 1664"/>
                <a:gd name="T14" fmla="*/ 2048 w 2048"/>
                <a:gd name="T15" fmla="*/ 278 h 1664"/>
                <a:gd name="T16" fmla="*/ 2048 w 2048"/>
                <a:gd name="T17" fmla="*/ 278 h 1664"/>
                <a:gd name="T18" fmla="*/ 2048 w 2048"/>
                <a:gd name="T19" fmla="*/ 1387 h 1664"/>
                <a:gd name="T20" fmla="*/ 2048 w 2048"/>
                <a:gd name="T21" fmla="*/ 1387 h 1664"/>
                <a:gd name="T22" fmla="*/ 1771 w 2048"/>
                <a:gd name="T23" fmla="*/ 1664 h 1664"/>
                <a:gd name="T24" fmla="*/ 1771 w 2048"/>
                <a:gd name="T25" fmla="*/ 1664 h 1664"/>
                <a:gd name="T26" fmla="*/ 1771 w 2048"/>
                <a:gd name="T27" fmla="*/ 1664 h 1664"/>
                <a:gd name="T28" fmla="*/ 278 w 2048"/>
                <a:gd name="T29" fmla="*/ 1664 h 1664"/>
                <a:gd name="T30" fmla="*/ 278 w 2048"/>
                <a:gd name="T31" fmla="*/ 1664 h 1664"/>
                <a:gd name="T32" fmla="*/ 0 w 2048"/>
                <a:gd name="T33" fmla="*/ 1387 h 1664"/>
                <a:gd name="T34" fmla="*/ 0 w 2048"/>
                <a:gd name="T35" fmla="*/ 1387 h 1664"/>
                <a:gd name="T36" fmla="*/ 0 w 2048"/>
                <a:gd name="T37" fmla="*/ 278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664">
                  <a:moveTo>
                    <a:pt x="0" y="278"/>
                  </a:moveTo>
                  <a:cubicBezTo>
                    <a:pt x="0" y="125"/>
                    <a:pt x="125" y="0"/>
                    <a:pt x="278" y="0"/>
                  </a:cubicBezTo>
                  <a:cubicBezTo>
                    <a:pt x="278" y="0"/>
                    <a:pt x="278" y="0"/>
                    <a:pt x="278" y="0"/>
                  </a:cubicBezTo>
                  <a:lnTo>
                    <a:pt x="278" y="0"/>
                  </a:lnTo>
                  <a:lnTo>
                    <a:pt x="1771" y="0"/>
                  </a:lnTo>
                  <a:cubicBezTo>
                    <a:pt x="1924" y="0"/>
                    <a:pt x="2048" y="125"/>
                    <a:pt x="2048" y="278"/>
                  </a:cubicBezTo>
                  <a:cubicBezTo>
                    <a:pt x="2048" y="278"/>
                    <a:pt x="2048" y="278"/>
                    <a:pt x="2048" y="278"/>
                  </a:cubicBezTo>
                  <a:lnTo>
                    <a:pt x="2048" y="278"/>
                  </a:lnTo>
                  <a:lnTo>
                    <a:pt x="2048" y="1387"/>
                  </a:lnTo>
                  <a:cubicBezTo>
                    <a:pt x="2048" y="1540"/>
                    <a:pt x="1924" y="1664"/>
                    <a:pt x="1771" y="1664"/>
                  </a:cubicBezTo>
                  <a:cubicBezTo>
                    <a:pt x="1771" y="1664"/>
                    <a:pt x="1771" y="1664"/>
                    <a:pt x="1771" y="1664"/>
                  </a:cubicBezTo>
                  <a:lnTo>
                    <a:pt x="1771" y="1664"/>
                  </a:lnTo>
                  <a:lnTo>
                    <a:pt x="278" y="1664"/>
                  </a:lnTo>
                  <a:cubicBezTo>
                    <a:pt x="125" y="1664"/>
                    <a:pt x="0" y="1540"/>
                    <a:pt x="0" y="1387"/>
                  </a:cubicBezTo>
                  <a:cubicBezTo>
                    <a:pt x="0" y="1387"/>
                    <a:pt x="0" y="1387"/>
                    <a:pt x="0" y="1387"/>
                  </a:cubicBezTo>
                  <a:lnTo>
                    <a:pt x="0" y="278"/>
                  </a:lnTo>
                  <a:close/>
                </a:path>
              </a:pathLst>
            </a:custGeom>
            <a:pattFill prst="ltDnDiag">
              <a:fgClr>
                <a:srgbClr val="4472C4"/>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nvGrpSpPr>
            <p:cNvPr id="50" name="グループ化 49">
              <a:extLst>
                <a:ext uri="{FF2B5EF4-FFF2-40B4-BE49-F238E27FC236}">
                  <a16:creationId xmlns:a16="http://schemas.microsoft.com/office/drawing/2014/main" id="{DE904AE2-2433-4CBD-BB79-E96CD0B361DB}"/>
                </a:ext>
              </a:extLst>
            </p:cNvPr>
            <p:cNvGrpSpPr/>
            <p:nvPr/>
          </p:nvGrpSpPr>
          <p:grpSpPr>
            <a:xfrm>
              <a:off x="4495693" y="2115063"/>
              <a:ext cx="4280540" cy="2702919"/>
              <a:chOff x="5368013" y="4224149"/>
              <a:chExt cx="3492500" cy="2346636"/>
            </a:xfrm>
          </p:grpSpPr>
          <p:grpSp>
            <p:nvGrpSpPr>
              <p:cNvPr id="51" name="Group 287">
                <a:extLst>
                  <a:ext uri="{FF2B5EF4-FFF2-40B4-BE49-F238E27FC236}">
                    <a16:creationId xmlns:a16="http://schemas.microsoft.com/office/drawing/2014/main" id="{61AC502B-7614-45EA-814C-5283D5F5EFC3}"/>
                  </a:ext>
                </a:extLst>
              </p:cNvPr>
              <p:cNvGrpSpPr>
                <a:grpSpLocks noChangeAspect="1"/>
              </p:cNvGrpSpPr>
              <p:nvPr/>
            </p:nvGrpSpPr>
            <p:grpSpPr bwMode="auto">
              <a:xfrm>
                <a:off x="5368013" y="4224149"/>
                <a:ext cx="3492500" cy="2346636"/>
                <a:chOff x="-102" y="-323"/>
                <a:chExt cx="5500" cy="3696"/>
              </a:xfrm>
            </p:grpSpPr>
            <p:sp>
              <p:nvSpPr>
                <p:cNvPr id="55" name="AutoShape 320">
                  <a:extLst>
                    <a:ext uri="{FF2B5EF4-FFF2-40B4-BE49-F238E27FC236}">
                      <a16:creationId xmlns:a16="http://schemas.microsoft.com/office/drawing/2014/main" id="{3F3B6D51-EBEE-4D77-A3AD-DD9DACC3DE1C}"/>
                    </a:ext>
                  </a:extLst>
                </p:cNvPr>
                <p:cNvSpPr>
                  <a:spLocks noChangeAspect="1" noChangeArrowheads="1" noTextEdit="1"/>
                </p:cNvSpPr>
                <p:nvPr/>
              </p:nvSpPr>
              <p:spPr bwMode="auto">
                <a:xfrm>
                  <a:off x="-102" y="-323"/>
                  <a:ext cx="5500" cy="36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319">
                  <a:extLst>
                    <a:ext uri="{FF2B5EF4-FFF2-40B4-BE49-F238E27FC236}">
                      <a16:creationId xmlns:a16="http://schemas.microsoft.com/office/drawing/2014/main" id="{65B56F6B-55AC-4B0B-8144-F4BE96CA41C6}"/>
                    </a:ext>
                  </a:extLst>
                </p:cNvPr>
                <p:cNvSpPr>
                  <a:spLocks/>
                </p:cNvSpPr>
                <p:nvPr/>
              </p:nvSpPr>
              <p:spPr bwMode="auto">
                <a:xfrm>
                  <a:off x="1013" y="412"/>
                  <a:ext cx="1260" cy="1020"/>
                </a:xfrm>
                <a:custGeom>
                  <a:avLst/>
                  <a:gdLst>
                    <a:gd name="T0" fmla="*/ 0 w 2048"/>
                    <a:gd name="T1" fmla="*/ 278 h 1664"/>
                    <a:gd name="T2" fmla="*/ 278 w 2048"/>
                    <a:gd name="T3" fmla="*/ 0 h 1664"/>
                    <a:gd name="T4" fmla="*/ 278 w 2048"/>
                    <a:gd name="T5" fmla="*/ 0 h 1664"/>
                    <a:gd name="T6" fmla="*/ 278 w 2048"/>
                    <a:gd name="T7" fmla="*/ 0 h 1664"/>
                    <a:gd name="T8" fmla="*/ 1771 w 2048"/>
                    <a:gd name="T9" fmla="*/ 0 h 1664"/>
                    <a:gd name="T10" fmla="*/ 1771 w 2048"/>
                    <a:gd name="T11" fmla="*/ 0 h 1664"/>
                    <a:gd name="T12" fmla="*/ 2048 w 2048"/>
                    <a:gd name="T13" fmla="*/ 278 h 1664"/>
                    <a:gd name="T14" fmla="*/ 2048 w 2048"/>
                    <a:gd name="T15" fmla="*/ 278 h 1664"/>
                    <a:gd name="T16" fmla="*/ 2048 w 2048"/>
                    <a:gd name="T17" fmla="*/ 278 h 1664"/>
                    <a:gd name="T18" fmla="*/ 2048 w 2048"/>
                    <a:gd name="T19" fmla="*/ 1387 h 1664"/>
                    <a:gd name="T20" fmla="*/ 2048 w 2048"/>
                    <a:gd name="T21" fmla="*/ 1387 h 1664"/>
                    <a:gd name="T22" fmla="*/ 1771 w 2048"/>
                    <a:gd name="T23" fmla="*/ 1664 h 1664"/>
                    <a:gd name="T24" fmla="*/ 1771 w 2048"/>
                    <a:gd name="T25" fmla="*/ 1664 h 1664"/>
                    <a:gd name="T26" fmla="*/ 1771 w 2048"/>
                    <a:gd name="T27" fmla="*/ 1664 h 1664"/>
                    <a:gd name="T28" fmla="*/ 278 w 2048"/>
                    <a:gd name="T29" fmla="*/ 1664 h 1664"/>
                    <a:gd name="T30" fmla="*/ 278 w 2048"/>
                    <a:gd name="T31" fmla="*/ 1664 h 1664"/>
                    <a:gd name="T32" fmla="*/ 0 w 2048"/>
                    <a:gd name="T33" fmla="*/ 1387 h 1664"/>
                    <a:gd name="T34" fmla="*/ 0 w 2048"/>
                    <a:gd name="T35" fmla="*/ 1387 h 1664"/>
                    <a:gd name="T36" fmla="*/ 0 w 2048"/>
                    <a:gd name="T37" fmla="*/ 278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664">
                      <a:moveTo>
                        <a:pt x="0" y="278"/>
                      </a:moveTo>
                      <a:cubicBezTo>
                        <a:pt x="0" y="125"/>
                        <a:pt x="125" y="0"/>
                        <a:pt x="278" y="0"/>
                      </a:cubicBezTo>
                      <a:cubicBezTo>
                        <a:pt x="278" y="0"/>
                        <a:pt x="278" y="0"/>
                        <a:pt x="278" y="0"/>
                      </a:cubicBezTo>
                      <a:lnTo>
                        <a:pt x="278" y="0"/>
                      </a:lnTo>
                      <a:lnTo>
                        <a:pt x="1771" y="0"/>
                      </a:lnTo>
                      <a:cubicBezTo>
                        <a:pt x="1924" y="0"/>
                        <a:pt x="2048" y="125"/>
                        <a:pt x="2048" y="278"/>
                      </a:cubicBezTo>
                      <a:cubicBezTo>
                        <a:pt x="2048" y="278"/>
                        <a:pt x="2048" y="278"/>
                        <a:pt x="2048" y="278"/>
                      </a:cubicBezTo>
                      <a:lnTo>
                        <a:pt x="2048" y="278"/>
                      </a:lnTo>
                      <a:lnTo>
                        <a:pt x="2048" y="1387"/>
                      </a:lnTo>
                      <a:cubicBezTo>
                        <a:pt x="2048" y="1540"/>
                        <a:pt x="1924" y="1664"/>
                        <a:pt x="1771" y="1664"/>
                      </a:cubicBezTo>
                      <a:cubicBezTo>
                        <a:pt x="1771" y="1664"/>
                        <a:pt x="1771" y="1664"/>
                        <a:pt x="1771" y="1664"/>
                      </a:cubicBezTo>
                      <a:lnTo>
                        <a:pt x="1771" y="1664"/>
                      </a:lnTo>
                      <a:lnTo>
                        <a:pt x="278" y="1664"/>
                      </a:lnTo>
                      <a:cubicBezTo>
                        <a:pt x="125" y="1664"/>
                        <a:pt x="0" y="1540"/>
                        <a:pt x="0" y="1387"/>
                      </a:cubicBezTo>
                      <a:cubicBezTo>
                        <a:pt x="0" y="1387"/>
                        <a:pt x="0" y="1387"/>
                        <a:pt x="0" y="1387"/>
                      </a:cubicBezTo>
                      <a:lnTo>
                        <a:pt x="0" y="278"/>
                      </a:lnTo>
                      <a:close/>
                    </a:path>
                  </a:pathLst>
                </a:custGeom>
                <a:pattFill prst="ltDnDiag">
                  <a:fgClr>
                    <a:srgbClr val="4472C4"/>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57" name="Freeform 318">
                  <a:extLst>
                    <a:ext uri="{FF2B5EF4-FFF2-40B4-BE49-F238E27FC236}">
                      <a16:creationId xmlns:a16="http://schemas.microsoft.com/office/drawing/2014/main" id="{333A8E35-8E0D-4B00-804E-2E2CB3BA3AFD}"/>
                    </a:ext>
                  </a:extLst>
                </p:cNvPr>
                <p:cNvSpPr>
                  <a:spLocks noEditPoints="1"/>
                </p:cNvSpPr>
                <p:nvPr/>
              </p:nvSpPr>
              <p:spPr bwMode="auto">
                <a:xfrm>
                  <a:off x="999" y="397"/>
                  <a:ext cx="1289" cy="1050"/>
                </a:xfrm>
                <a:custGeom>
                  <a:avLst/>
                  <a:gdLst>
                    <a:gd name="T0" fmla="*/ 8 w 2096"/>
                    <a:gd name="T1" fmla="*/ 239 h 1712"/>
                    <a:gd name="T2" fmla="*/ 51 w 2096"/>
                    <a:gd name="T3" fmla="*/ 136 h 1712"/>
                    <a:gd name="T4" fmla="*/ 91 w 2096"/>
                    <a:gd name="T5" fmla="*/ 88 h 1712"/>
                    <a:gd name="T6" fmla="*/ 183 w 2096"/>
                    <a:gd name="T7" fmla="*/ 25 h 1712"/>
                    <a:gd name="T8" fmla="*/ 244 w 2096"/>
                    <a:gd name="T9" fmla="*/ 7 h 1712"/>
                    <a:gd name="T10" fmla="*/ 1854 w 2096"/>
                    <a:gd name="T11" fmla="*/ 7 h 1712"/>
                    <a:gd name="T12" fmla="*/ 1915 w 2096"/>
                    <a:gd name="T13" fmla="*/ 25 h 1712"/>
                    <a:gd name="T14" fmla="*/ 2007 w 2096"/>
                    <a:gd name="T15" fmla="*/ 88 h 1712"/>
                    <a:gd name="T16" fmla="*/ 2047 w 2096"/>
                    <a:gd name="T17" fmla="*/ 136 h 1712"/>
                    <a:gd name="T18" fmla="*/ 2089 w 2096"/>
                    <a:gd name="T19" fmla="*/ 239 h 1712"/>
                    <a:gd name="T20" fmla="*/ 2096 w 2096"/>
                    <a:gd name="T21" fmla="*/ 1411 h 1712"/>
                    <a:gd name="T22" fmla="*/ 2073 w 2096"/>
                    <a:gd name="T23" fmla="*/ 1527 h 1712"/>
                    <a:gd name="T24" fmla="*/ 2044 w 2096"/>
                    <a:gd name="T25" fmla="*/ 1582 h 1712"/>
                    <a:gd name="T26" fmla="*/ 1966 w 2096"/>
                    <a:gd name="T27" fmla="*/ 1660 h 1712"/>
                    <a:gd name="T28" fmla="*/ 1911 w 2096"/>
                    <a:gd name="T29" fmla="*/ 1689 h 1712"/>
                    <a:gd name="T30" fmla="*/ 1798 w 2096"/>
                    <a:gd name="T31" fmla="*/ 1712 h 1712"/>
                    <a:gd name="T32" fmla="*/ 239 w 2096"/>
                    <a:gd name="T33" fmla="*/ 1705 h 1712"/>
                    <a:gd name="T34" fmla="*/ 136 w 2096"/>
                    <a:gd name="T35" fmla="*/ 1663 h 1712"/>
                    <a:gd name="T36" fmla="*/ 88 w 2096"/>
                    <a:gd name="T37" fmla="*/ 1623 h 1712"/>
                    <a:gd name="T38" fmla="*/ 25 w 2096"/>
                    <a:gd name="T39" fmla="*/ 1531 h 1712"/>
                    <a:gd name="T40" fmla="*/ 7 w 2096"/>
                    <a:gd name="T41" fmla="*/ 1470 h 1712"/>
                    <a:gd name="T42" fmla="*/ 48 w 2096"/>
                    <a:gd name="T43" fmla="*/ 1409 h 1712"/>
                    <a:gd name="T44" fmla="*/ 69 w 2096"/>
                    <a:gd name="T45" fmla="*/ 1512 h 1712"/>
                    <a:gd name="T46" fmla="*/ 91 w 2096"/>
                    <a:gd name="T47" fmla="*/ 1551 h 1712"/>
                    <a:gd name="T48" fmla="*/ 163 w 2096"/>
                    <a:gd name="T49" fmla="*/ 1623 h 1712"/>
                    <a:gd name="T50" fmla="*/ 202 w 2096"/>
                    <a:gd name="T51" fmla="*/ 1644 h 1712"/>
                    <a:gd name="T52" fmla="*/ 302 w 2096"/>
                    <a:gd name="T53" fmla="*/ 1664 h 1712"/>
                    <a:gd name="T54" fmla="*/ 1844 w 2096"/>
                    <a:gd name="T55" fmla="*/ 1660 h 1712"/>
                    <a:gd name="T56" fmla="*/ 1939 w 2096"/>
                    <a:gd name="T57" fmla="*/ 1620 h 1712"/>
                    <a:gd name="T58" fmla="*/ 1973 w 2096"/>
                    <a:gd name="T59" fmla="*/ 1592 h 1712"/>
                    <a:gd name="T60" fmla="*/ 2029 w 2096"/>
                    <a:gd name="T61" fmla="*/ 1508 h 1712"/>
                    <a:gd name="T62" fmla="*/ 2043 w 2096"/>
                    <a:gd name="T63" fmla="*/ 1465 h 1712"/>
                    <a:gd name="T64" fmla="*/ 2043 w 2096"/>
                    <a:gd name="T65" fmla="*/ 249 h 1712"/>
                    <a:gd name="T66" fmla="*/ 2029 w 2096"/>
                    <a:gd name="T67" fmla="*/ 206 h 1712"/>
                    <a:gd name="T68" fmla="*/ 1973 w 2096"/>
                    <a:gd name="T69" fmla="*/ 122 h 1712"/>
                    <a:gd name="T70" fmla="*/ 1939 w 2096"/>
                    <a:gd name="T71" fmla="*/ 93 h 1712"/>
                    <a:gd name="T72" fmla="*/ 1844 w 2096"/>
                    <a:gd name="T73" fmla="*/ 53 h 1712"/>
                    <a:gd name="T74" fmla="*/ 305 w 2096"/>
                    <a:gd name="T75" fmla="*/ 48 h 1712"/>
                    <a:gd name="T76" fmla="*/ 202 w 2096"/>
                    <a:gd name="T77" fmla="*/ 69 h 1712"/>
                    <a:gd name="T78" fmla="*/ 163 w 2096"/>
                    <a:gd name="T79" fmla="*/ 91 h 1712"/>
                    <a:gd name="T80" fmla="*/ 91 w 2096"/>
                    <a:gd name="T81" fmla="*/ 163 h 1712"/>
                    <a:gd name="T82" fmla="*/ 69 w 2096"/>
                    <a:gd name="T83" fmla="*/ 202 h 1712"/>
                    <a:gd name="T84" fmla="*/ 48 w 2096"/>
                    <a:gd name="T85" fmla="*/ 302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6" h="1712">
                      <a:moveTo>
                        <a:pt x="0" y="302"/>
                      </a:moveTo>
                      <a:lnTo>
                        <a:pt x="7" y="244"/>
                      </a:lnTo>
                      <a:cubicBezTo>
                        <a:pt x="7" y="242"/>
                        <a:pt x="7" y="241"/>
                        <a:pt x="8" y="239"/>
                      </a:cubicBezTo>
                      <a:lnTo>
                        <a:pt x="24" y="187"/>
                      </a:lnTo>
                      <a:cubicBezTo>
                        <a:pt x="24" y="186"/>
                        <a:pt x="25" y="184"/>
                        <a:pt x="25" y="183"/>
                      </a:cubicBezTo>
                      <a:lnTo>
                        <a:pt x="51" y="136"/>
                      </a:lnTo>
                      <a:cubicBezTo>
                        <a:pt x="52" y="135"/>
                        <a:pt x="53" y="133"/>
                        <a:pt x="54" y="132"/>
                      </a:cubicBezTo>
                      <a:lnTo>
                        <a:pt x="88" y="91"/>
                      </a:lnTo>
                      <a:cubicBezTo>
                        <a:pt x="89" y="90"/>
                        <a:pt x="90" y="89"/>
                        <a:pt x="91" y="88"/>
                      </a:cubicBezTo>
                      <a:lnTo>
                        <a:pt x="132" y="54"/>
                      </a:lnTo>
                      <a:cubicBezTo>
                        <a:pt x="133" y="53"/>
                        <a:pt x="135" y="52"/>
                        <a:pt x="136" y="51"/>
                      </a:cubicBezTo>
                      <a:lnTo>
                        <a:pt x="183" y="25"/>
                      </a:lnTo>
                      <a:cubicBezTo>
                        <a:pt x="184" y="25"/>
                        <a:pt x="186" y="24"/>
                        <a:pt x="187" y="24"/>
                      </a:cubicBezTo>
                      <a:lnTo>
                        <a:pt x="239" y="8"/>
                      </a:lnTo>
                      <a:cubicBezTo>
                        <a:pt x="241" y="7"/>
                        <a:pt x="242" y="7"/>
                        <a:pt x="244" y="7"/>
                      </a:cubicBezTo>
                      <a:lnTo>
                        <a:pt x="300" y="1"/>
                      </a:lnTo>
                      <a:lnTo>
                        <a:pt x="1795" y="0"/>
                      </a:lnTo>
                      <a:lnTo>
                        <a:pt x="1854" y="7"/>
                      </a:lnTo>
                      <a:cubicBezTo>
                        <a:pt x="1856" y="7"/>
                        <a:pt x="1857" y="7"/>
                        <a:pt x="1859" y="8"/>
                      </a:cubicBezTo>
                      <a:lnTo>
                        <a:pt x="1911" y="24"/>
                      </a:lnTo>
                      <a:cubicBezTo>
                        <a:pt x="1912" y="24"/>
                        <a:pt x="1914" y="25"/>
                        <a:pt x="1915" y="25"/>
                      </a:cubicBezTo>
                      <a:lnTo>
                        <a:pt x="1962" y="51"/>
                      </a:lnTo>
                      <a:cubicBezTo>
                        <a:pt x="1963" y="52"/>
                        <a:pt x="1965" y="53"/>
                        <a:pt x="1966" y="54"/>
                      </a:cubicBezTo>
                      <a:lnTo>
                        <a:pt x="2007" y="88"/>
                      </a:lnTo>
                      <a:cubicBezTo>
                        <a:pt x="2008" y="89"/>
                        <a:pt x="2009" y="90"/>
                        <a:pt x="2010" y="91"/>
                      </a:cubicBezTo>
                      <a:lnTo>
                        <a:pt x="2044" y="132"/>
                      </a:lnTo>
                      <a:cubicBezTo>
                        <a:pt x="2045" y="133"/>
                        <a:pt x="2046" y="135"/>
                        <a:pt x="2047" y="136"/>
                      </a:cubicBezTo>
                      <a:lnTo>
                        <a:pt x="2072" y="183"/>
                      </a:lnTo>
                      <a:cubicBezTo>
                        <a:pt x="2072" y="185"/>
                        <a:pt x="2073" y="186"/>
                        <a:pt x="2073" y="187"/>
                      </a:cubicBezTo>
                      <a:lnTo>
                        <a:pt x="2089" y="239"/>
                      </a:lnTo>
                      <a:cubicBezTo>
                        <a:pt x="2090" y="241"/>
                        <a:pt x="2090" y="242"/>
                        <a:pt x="2090" y="244"/>
                      </a:cubicBezTo>
                      <a:lnTo>
                        <a:pt x="2096" y="300"/>
                      </a:lnTo>
                      <a:lnTo>
                        <a:pt x="2096" y="1411"/>
                      </a:lnTo>
                      <a:lnTo>
                        <a:pt x="2090" y="1470"/>
                      </a:lnTo>
                      <a:cubicBezTo>
                        <a:pt x="2090" y="1472"/>
                        <a:pt x="2090" y="1473"/>
                        <a:pt x="2089" y="1475"/>
                      </a:cubicBezTo>
                      <a:lnTo>
                        <a:pt x="2073" y="1527"/>
                      </a:lnTo>
                      <a:cubicBezTo>
                        <a:pt x="2073" y="1528"/>
                        <a:pt x="2072" y="1529"/>
                        <a:pt x="2072" y="1531"/>
                      </a:cubicBezTo>
                      <a:lnTo>
                        <a:pt x="2047" y="1578"/>
                      </a:lnTo>
                      <a:cubicBezTo>
                        <a:pt x="2046" y="1579"/>
                        <a:pt x="2045" y="1581"/>
                        <a:pt x="2044" y="1582"/>
                      </a:cubicBezTo>
                      <a:lnTo>
                        <a:pt x="2010" y="1623"/>
                      </a:lnTo>
                      <a:cubicBezTo>
                        <a:pt x="2009" y="1624"/>
                        <a:pt x="2008" y="1625"/>
                        <a:pt x="2007" y="1626"/>
                      </a:cubicBezTo>
                      <a:lnTo>
                        <a:pt x="1966" y="1660"/>
                      </a:lnTo>
                      <a:cubicBezTo>
                        <a:pt x="1965" y="1661"/>
                        <a:pt x="1963" y="1662"/>
                        <a:pt x="1962" y="1663"/>
                      </a:cubicBezTo>
                      <a:lnTo>
                        <a:pt x="1915" y="1688"/>
                      </a:lnTo>
                      <a:cubicBezTo>
                        <a:pt x="1913" y="1688"/>
                        <a:pt x="1912" y="1689"/>
                        <a:pt x="1911" y="1689"/>
                      </a:cubicBezTo>
                      <a:lnTo>
                        <a:pt x="1859" y="1705"/>
                      </a:lnTo>
                      <a:cubicBezTo>
                        <a:pt x="1857" y="1706"/>
                        <a:pt x="1856" y="1706"/>
                        <a:pt x="1854" y="1706"/>
                      </a:cubicBezTo>
                      <a:lnTo>
                        <a:pt x="1798" y="1712"/>
                      </a:lnTo>
                      <a:lnTo>
                        <a:pt x="302" y="1712"/>
                      </a:lnTo>
                      <a:lnTo>
                        <a:pt x="244" y="1706"/>
                      </a:lnTo>
                      <a:cubicBezTo>
                        <a:pt x="242" y="1706"/>
                        <a:pt x="241" y="1706"/>
                        <a:pt x="239" y="1705"/>
                      </a:cubicBezTo>
                      <a:lnTo>
                        <a:pt x="187" y="1689"/>
                      </a:lnTo>
                      <a:cubicBezTo>
                        <a:pt x="186" y="1689"/>
                        <a:pt x="185" y="1688"/>
                        <a:pt x="183" y="1688"/>
                      </a:cubicBezTo>
                      <a:lnTo>
                        <a:pt x="136" y="1663"/>
                      </a:lnTo>
                      <a:cubicBezTo>
                        <a:pt x="135" y="1662"/>
                        <a:pt x="133" y="1661"/>
                        <a:pt x="132" y="1660"/>
                      </a:cubicBezTo>
                      <a:lnTo>
                        <a:pt x="91" y="1626"/>
                      </a:lnTo>
                      <a:cubicBezTo>
                        <a:pt x="90" y="1625"/>
                        <a:pt x="89" y="1624"/>
                        <a:pt x="88" y="1623"/>
                      </a:cubicBezTo>
                      <a:lnTo>
                        <a:pt x="54" y="1582"/>
                      </a:lnTo>
                      <a:cubicBezTo>
                        <a:pt x="53" y="1581"/>
                        <a:pt x="52" y="1579"/>
                        <a:pt x="51" y="1578"/>
                      </a:cubicBezTo>
                      <a:lnTo>
                        <a:pt x="25" y="1531"/>
                      </a:lnTo>
                      <a:cubicBezTo>
                        <a:pt x="25" y="1530"/>
                        <a:pt x="24" y="1528"/>
                        <a:pt x="24" y="1527"/>
                      </a:cubicBezTo>
                      <a:lnTo>
                        <a:pt x="8" y="1475"/>
                      </a:lnTo>
                      <a:cubicBezTo>
                        <a:pt x="7" y="1473"/>
                        <a:pt x="7" y="1472"/>
                        <a:pt x="7" y="1470"/>
                      </a:cubicBezTo>
                      <a:lnTo>
                        <a:pt x="1" y="1414"/>
                      </a:lnTo>
                      <a:lnTo>
                        <a:pt x="0" y="302"/>
                      </a:lnTo>
                      <a:close/>
                      <a:moveTo>
                        <a:pt x="48" y="1409"/>
                      </a:moveTo>
                      <a:lnTo>
                        <a:pt x="54" y="1465"/>
                      </a:lnTo>
                      <a:lnTo>
                        <a:pt x="53" y="1460"/>
                      </a:lnTo>
                      <a:lnTo>
                        <a:pt x="69" y="1512"/>
                      </a:lnTo>
                      <a:lnTo>
                        <a:pt x="67" y="1508"/>
                      </a:lnTo>
                      <a:lnTo>
                        <a:pt x="93" y="1555"/>
                      </a:lnTo>
                      <a:lnTo>
                        <a:pt x="91" y="1551"/>
                      </a:lnTo>
                      <a:lnTo>
                        <a:pt x="125" y="1592"/>
                      </a:lnTo>
                      <a:lnTo>
                        <a:pt x="122" y="1589"/>
                      </a:lnTo>
                      <a:lnTo>
                        <a:pt x="163" y="1623"/>
                      </a:lnTo>
                      <a:lnTo>
                        <a:pt x="159" y="1620"/>
                      </a:lnTo>
                      <a:lnTo>
                        <a:pt x="206" y="1645"/>
                      </a:lnTo>
                      <a:lnTo>
                        <a:pt x="202" y="1644"/>
                      </a:lnTo>
                      <a:lnTo>
                        <a:pt x="254" y="1660"/>
                      </a:lnTo>
                      <a:lnTo>
                        <a:pt x="249" y="1659"/>
                      </a:lnTo>
                      <a:lnTo>
                        <a:pt x="302" y="1664"/>
                      </a:lnTo>
                      <a:lnTo>
                        <a:pt x="1793" y="1665"/>
                      </a:lnTo>
                      <a:lnTo>
                        <a:pt x="1849" y="1659"/>
                      </a:lnTo>
                      <a:lnTo>
                        <a:pt x="1844" y="1660"/>
                      </a:lnTo>
                      <a:lnTo>
                        <a:pt x="1896" y="1644"/>
                      </a:lnTo>
                      <a:lnTo>
                        <a:pt x="1892" y="1645"/>
                      </a:lnTo>
                      <a:lnTo>
                        <a:pt x="1939" y="1620"/>
                      </a:lnTo>
                      <a:lnTo>
                        <a:pt x="1935" y="1623"/>
                      </a:lnTo>
                      <a:lnTo>
                        <a:pt x="1976" y="1589"/>
                      </a:lnTo>
                      <a:lnTo>
                        <a:pt x="1973" y="1592"/>
                      </a:lnTo>
                      <a:lnTo>
                        <a:pt x="2007" y="1551"/>
                      </a:lnTo>
                      <a:lnTo>
                        <a:pt x="2004" y="1555"/>
                      </a:lnTo>
                      <a:lnTo>
                        <a:pt x="2029" y="1508"/>
                      </a:lnTo>
                      <a:lnTo>
                        <a:pt x="2028" y="1512"/>
                      </a:lnTo>
                      <a:lnTo>
                        <a:pt x="2044" y="1460"/>
                      </a:lnTo>
                      <a:lnTo>
                        <a:pt x="2043" y="1465"/>
                      </a:lnTo>
                      <a:lnTo>
                        <a:pt x="2048" y="1411"/>
                      </a:lnTo>
                      <a:lnTo>
                        <a:pt x="2049" y="305"/>
                      </a:lnTo>
                      <a:lnTo>
                        <a:pt x="2043" y="249"/>
                      </a:lnTo>
                      <a:lnTo>
                        <a:pt x="2044" y="254"/>
                      </a:lnTo>
                      <a:lnTo>
                        <a:pt x="2028" y="202"/>
                      </a:lnTo>
                      <a:lnTo>
                        <a:pt x="2029" y="206"/>
                      </a:lnTo>
                      <a:lnTo>
                        <a:pt x="2004" y="159"/>
                      </a:lnTo>
                      <a:lnTo>
                        <a:pt x="2007" y="163"/>
                      </a:lnTo>
                      <a:lnTo>
                        <a:pt x="1973" y="122"/>
                      </a:lnTo>
                      <a:lnTo>
                        <a:pt x="1976" y="125"/>
                      </a:lnTo>
                      <a:lnTo>
                        <a:pt x="1935" y="91"/>
                      </a:lnTo>
                      <a:lnTo>
                        <a:pt x="1939" y="93"/>
                      </a:lnTo>
                      <a:lnTo>
                        <a:pt x="1892" y="67"/>
                      </a:lnTo>
                      <a:lnTo>
                        <a:pt x="1896" y="69"/>
                      </a:lnTo>
                      <a:lnTo>
                        <a:pt x="1844" y="53"/>
                      </a:lnTo>
                      <a:lnTo>
                        <a:pt x="1849" y="54"/>
                      </a:lnTo>
                      <a:lnTo>
                        <a:pt x="1795" y="48"/>
                      </a:lnTo>
                      <a:lnTo>
                        <a:pt x="305" y="48"/>
                      </a:lnTo>
                      <a:lnTo>
                        <a:pt x="249" y="54"/>
                      </a:lnTo>
                      <a:lnTo>
                        <a:pt x="254" y="53"/>
                      </a:lnTo>
                      <a:lnTo>
                        <a:pt x="202" y="69"/>
                      </a:lnTo>
                      <a:lnTo>
                        <a:pt x="206" y="67"/>
                      </a:lnTo>
                      <a:lnTo>
                        <a:pt x="159" y="93"/>
                      </a:lnTo>
                      <a:lnTo>
                        <a:pt x="163" y="91"/>
                      </a:lnTo>
                      <a:lnTo>
                        <a:pt x="122" y="125"/>
                      </a:lnTo>
                      <a:lnTo>
                        <a:pt x="125" y="122"/>
                      </a:lnTo>
                      <a:lnTo>
                        <a:pt x="91" y="163"/>
                      </a:lnTo>
                      <a:lnTo>
                        <a:pt x="93" y="159"/>
                      </a:lnTo>
                      <a:lnTo>
                        <a:pt x="67" y="206"/>
                      </a:lnTo>
                      <a:lnTo>
                        <a:pt x="69" y="202"/>
                      </a:lnTo>
                      <a:lnTo>
                        <a:pt x="53" y="254"/>
                      </a:lnTo>
                      <a:lnTo>
                        <a:pt x="54" y="249"/>
                      </a:lnTo>
                      <a:lnTo>
                        <a:pt x="48" y="302"/>
                      </a:lnTo>
                      <a:lnTo>
                        <a:pt x="48" y="1409"/>
                      </a:lnTo>
                      <a:close/>
                    </a:path>
                  </a:pathLst>
                </a:custGeom>
                <a:solidFill>
                  <a:srgbClr val="385D8A"/>
                </a:solidFill>
                <a:ln w="635">
                  <a:solidFill>
                    <a:srgbClr val="385D8A"/>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58" name="Freeform 317">
                  <a:extLst>
                    <a:ext uri="{FF2B5EF4-FFF2-40B4-BE49-F238E27FC236}">
                      <a16:creationId xmlns:a16="http://schemas.microsoft.com/office/drawing/2014/main" id="{B8673071-CEE3-4263-A7B9-D85558728086}"/>
                    </a:ext>
                  </a:extLst>
                </p:cNvPr>
                <p:cNvSpPr>
                  <a:spLocks noEditPoints="1"/>
                </p:cNvSpPr>
                <p:nvPr/>
              </p:nvSpPr>
              <p:spPr bwMode="auto">
                <a:xfrm>
                  <a:off x="821" y="226"/>
                  <a:ext cx="228" cy="2447"/>
                </a:xfrm>
                <a:custGeom>
                  <a:avLst/>
                  <a:gdLst>
                    <a:gd name="T0" fmla="*/ 145 w 371"/>
                    <a:gd name="T1" fmla="*/ 3992 h 3992"/>
                    <a:gd name="T2" fmla="*/ 145 w 371"/>
                    <a:gd name="T3" fmla="*/ 80 h 3992"/>
                    <a:gd name="T4" fmla="*/ 225 w 371"/>
                    <a:gd name="T5" fmla="*/ 80 h 3992"/>
                    <a:gd name="T6" fmla="*/ 225 w 371"/>
                    <a:gd name="T7" fmla="*/ 3992 h 3992"/>
                    <a:gd name="T8" fmla="*/ 145 w 371"/>
                    <a:gd name="T9" fmla="*/ 3992 h 3992"/>
                    <a:gd name="T10" fmla="*/ 11 w 371"/>
                    <a:gd name="T11" fmla="*/ 300 h 3992"/>
                    <a:gd name="T12" fmla="*/ 185 w 371"/>
                    <a:gd name="T13" fmla="*/ 0 h 3992"/>
                    <a:gd name="T14" fmla="*/ 360 w 371"/>
                    <a:gd name="T15" fmla="*/ 300 h 3992"/>
                    <a:gd name="T16" fmla="*/ 346 w 371"/>
                    <a:gd name="T17" fmla="*/ 354 h 3992"/>
                    <a:gd name="T18" fmla="*/ 291 w 371"/>
                    <a:gd name="T19" fmla="*/ 340 h 3992"/>
                    <a:gd name="T20" fmla="*/ 151 w 371"/>
                    <a:gd name="T21" fmla="*/ 100 h 3992"/>
                    <a:gd name="T22" fmla="*/ 220 w 371"/>
                    <a:gd name="T23" fmla="*/ 100 h 3992"/>
                    <a:gd name="T24" fmla="*/ 80 w 371"/>
                    <a:gd name="T25" fmla="*/ 340 h 3992"/>
                    <a:gd name="T26" fmla="*/ 25 w 371"/>
                    <a:gd name="T27" fmla="*/ 354 h 3992"/>
                    <a:gd name="T28" fmla="*/ 11 w 371"/>
                    <a:gd name="T29" fmla="*/ 300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1" h="3992">
                      <a:moveTo>
                        <a:pt x="145" y="3992"/>
                      </a:moveTo>
                      <a:lnTo>
                        <a:pt x="145" y="80"/>
                      </a:lnTo>
                      <a:lnTo>
                        <a:pt x="225" y="80"/>
                      </a:lnTo>
                      <a:lnTo>
                        <a:pt x="225" y="3992"/>
                      </a:lnTo>
                      <a:lnTo>
                        <a:pt x="145" y="3992"/>
                      </a:lnTo>
                      <a:close/>
                      <a:moveTo>
                        <a:pt x="11" y="300"/>
                      </a:moveTo>
                      <a:lnTo>
                        <a:pt x="185" y="0"/>
                      </a:lnTo>
                      <a:lnTo>
                        <a:pt x="360" y="300"/>
                      </a:lnTo>
                      <a:cubicBezTo>
                        <a:pt x="371" y="319"/>
                        <a:pt x="365" y="343"/>
                        <a:pt x="346" y="354"/>
                      </a:cubicBezTo>
                      <a:cubicBezTo>
                        <a:pt x="327" y="365"/>
                        <a:pt x="302" y="359"/>
                        <a:pt x="291" y="340"/>
                      </a:cubicBezTo>
                      <a:lnTo>
                        <a:pt x="151" y="100"/>
                      </a:lnTo>
                      <a:lnTo>
                        <a:pt x="220" y="100"/>
                      </a:lnTo>
                      <a:lnTo>
                        <a:pt x="80" y="340"/>
                      </a:lnTo>
                      <a:cubicBezTo>
                        <a:pt x="69" y="359"/>
                        <a:pt x="44" y="365"/>
                        <a:pt x="25" y="354"/>
                      </a:cubicBezTo>
                      <a:cubicBezTo>
                        <a:pt x="6" y="343"/>
                        <a:pt x="0" y="319"/>
                        <a:pt x="11" y="300"/>
                      </a:cubicBezTo>
                      <a:close/>
                    </a:path>
                  </a:pathLst>
                </a:custGeom>
                <a:solidFill>
                  <a:srgbClr val="4A7EBB"/>
                </a:solidFill>
                <a:ln w="635">
                  <a:solidFill>
                    <a:srgbClr val="4A7EBB"/>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59" name="Freeform 316">
                  <a:extLst>
                    <a:ext uri="{FF2B5EF4-FFF2-40B4-BE49-F238E27FC236}">
                      <a16:creationId xmlns:a16="http://schemas.microsoft.com/office/drawing/2014/main" id="{44DF84A2-AAB5-47F7-ADF4-72AEDB1AA548}"/>
                    </a:ext>
                  </a:extLst>
                </p:cNvPr>
                <p:cNvSpPr>
                  <a:spLocks noEditPoints="1"/>
                </p:cNvSpPr>
                <p:nvPr/>
              </p:nvSpPr>
              <p:spPr bwMode="auto">
                <a:xfrm>
                  <a:off x="935" y="2554"/>
                  <a:ext cx="4166" cy="228"/>
                </a:xfrm>
                <a:custGeom>
                  <a:avLst/>
                  <a:gdLst>
                    <a:gd name="T0" fmla="*/ 0 w 6775"/>
                    <a:gd name="T1" fmla="*/ 145 h 371"/>
                    <a:gd name="T2" fmla="*/ 6696 w 6775"/>
                    <a:gd name="T3" fmla="*/ 145 h 371"/>
                    <a:gd name="T4" fmla="*/ 6696 w 6775"/>
                    <a:gd name="T5" fmla="*/ 225 h 371"/>
                    <a:gd name="T6" fmla="*/ 0 w 6775"/>
                    <a:gd name="T7" fmla="*/ 225 h 371"/>
                    <a:gd name="T8" fmla="*/ 0 w 6775"/>
                    <a:gd name="T9" fmla="*/ 145 h 371"/>
                    <a:gd name="T10" fmla="*/ 6476 w 6775"/>
                    <a:gd name="T11" fmla="*/ 11 h 371"/>
                    <a:gd name="T12" fmla="*/ 6775 w 6775"/>
                    <a:gd name="T13" fmla="*/ 185 h 371"/>
                    <a:gd name="T14" fmla="*/ 6476 w 6775"/>
                    <a:gd name="T15" fmla="*/ 360 h 371"/>
                    <a:gd name="T16" fmla="*/ 6421 w 6775"/>
                    <a:gd name="T17" fmla="*/ 346 h 371"/>
                    <a:gd name="T18" fmla="*/ 6436 w 6775"/>
                    <a:gd name="T19" fmla="*/ 291 h 371"/>
                    <a:gd name="T20" fmla="*/ 6676 w 6775"/>
                    <a:gd name="T21" fmla="*/ 151 h 371"/>
                    <a:gd name="T22" fmla="*/ 6676 w 6775"/>
                    <a:gd name="T23" fmla="*/ 220 h 371"/>
                    <a:gd name="T24" fmla="*/ 6436 w 6775"/>
                    <a:gd name="T25" fmla="*/ 80 h 371"/>
                    <a:gd name="T26" fmla="*/ 6421 w 6775"/>
                    <a:gd name="T27" fmla="*/ 25 h 371"/>
                    <a:gd name="T28" fmla="*/ 6476 w 6775"/>
                    <a:gd name="T29" fmla="*/ 1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75" h="371">
                      <a:moveTo>
                        <a:pt x="0" y="145"/>
                      </a:moveTo>
                      <a:lnTo>
                        <a:pt x="6696" y="145"/>
                      </a:lnTo>
                      <a:lnTo>
                        <a:pt x="6696" y="225"/>
                      </a:lnTo>
                      <a:lnTo>
                        <a:pt x="0" y="225"/>
                      </a:lnTo>
                      <a:lnTo>
                        <a:pt x="0" y="145"/>
                      </a:lnTo>
                      <a:close/>
                      <a:moveTo>
                        <a:pt x="6476" y="11"/>
                      </a:moveTo>
                      <a:lnTo>
                        <a:pt x="6775" y="185"/>
                      </a:lnTo>
                      <a:lnTo>
                        <a:pt x="6476" y="360"/>
                      </a:lnTo>
                      <a:cubicBezTo>
                        <a:pt x="6457" y="371"/>
                        <a:pt x="6433" y="365"/>
                        <a:pt x="6421" y="346"/>
                      </a:cubicBezTo>
                      <a:cubicBezTo>
                        <a:pt x="6410" y="327"/>
                        <a:pt x="6417" y="302"/>
                        <a:pt x="6436" y="291"/>
                      </a:cubicBezTo>
                      <a:lnTo>
                        <a:pt x="6676" y="151"/>
                      </a:lnTo>
                      <a:lnTo>
                        <a:pt x="6676" y="220"/>
                      </a:lnTo>
                      <a:lnTo>
                        <a:pt x="6436" y="80"/>
                      </a:lnTo>
                      <a:cubicBezTo>
                        <a:pt x="6417" y="69"/>
                        <a:pt x="6410" y="44"/>
                        <a:pt x="6421" y="25"/>
                      </a:cubicBezTo>
                      <a:cubicBezTo>
                        <a:pt x="6433" y="6"/>
                        <a:pt x="6457" y="0"/>
                        <a:pt x="6476" y="11"/>
                      </a:cubicBezTo>
                      <a:close/>
                    </a:path>
                  </a:pathLst>
                </a:custGeom>
                <a:solidFill>
                  <a:srgbClr val="4A7EBB"/>
                </a:solidFill>
                <a:ln w="635">
                  <a:solidFill>
                    <a:srgbClr val="4A7EBB"/>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60" name="Rectangle 315">
                  <a:extLst>
                    <a:ext uri="{FF2B5EF4-FFF2-40B4-BE49-F238E27FC236}">
                      <a16:creationId xmlns:a16="http://schemas.microsoft.com/office/drawing/2014/main" id="{AA12D2E4-BF4B-455A-A7D4-51D28B688546}"/>
                    </a:ext>
                  </a:extLst>
                </p:cNvPr>
                <p:cNvSpPr>
                  <a:spLocks noChangeArrowheads="1"/>
                </p:cNvSpPr>
                <p:nvPr/>
              </p:nvSpPr>
              <p:spPr bwMode="auto">
                <a:xfrm>
                  <a:off x="620" y="864"/>
                  <a:ext cx="20"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1" name="Freeform 314">
                  <a:extLst>
                    <a:ext uri="{FF2B5EF4-FFF2-40B4-BE49-F238E27FC236}">
                      <a16:creationId xmlns:a16="http://schemas.microsoft.com/office/drawing/2014/main" id="{0CC8B1BB-5FBE-4238-950A-F72B11ECF3D7}"/>
                    </a:ext>
                  </a:extLst>
                </p:cNvPr>
                <p:cNvSpPr>
                  <a:spLocks/>
                </p:cNvSpPr>
                <p:nvPr/>
              </p:nvSpPr>
              <p:spPr bwMode="auto">
                <a:xfrm>
                  <a:off x="1013" y="1510"/>
                  <a:ext cx="1260" cy="1020"/>
                </a:xfrm>
                <a:custGeom>
                  <a:avLst/>
                  <a:gdLst>
                    <a:gd name="T0" fmla="*/ 0 w 2048"/>
                    <a:gd name="T1" fmla="*/ 278 h 1664"/>
                    <a:gd name="T2" fmla="*/ 278 w 2048"/>
                    <a:gd name="T3" fmla="*/ 0 h 1664"/>
                    <a:gd name="T4" fmla="*/ 278 w 2048"/>
                    <a:gd name="T5" fmla="*/ 0 h 1664"/>
                    <a:gd name="T6" fmla="*/ 278 w 2048"/>
                    <a:gd name="T7" fmla="*/ 0 h 1664"/>
                    <a:gd name="T8" fmla="*/ 1771 w 2048"/>
                    <a:gd name="T9" fmla="*/ 0 h 1664"/>
                    <a:gd name="T10" fmla="*/ 1771 w 2048"/>
                    <a:gd name="T11" fmla="*/ 0 h 1664"/>
                    <a:gd name="T12" fmla="*/ 2048 w 2048"/>
                    <a:gd name="T13" fmla="*/ 278 h 1664"/>
                    <a:gd name="T14" fmla="*/ 2048 w 2048"/>
                    <a:gd name="T15" fmla="*/ 278 h 1664"/>
                    <a:gd name="T16" fmla="*/ 2048 w 2048"/>
                    <a:gd name="T17" fmla="*/ 278 h 1664"/>
                    <a:gd name="T18" fmla="*/ 2048 w 2048"/>
                    <a:gd name="T19" fmla="*/ 1387 h 1664"/>
                    <a:gd name="T20" fmla="*/ 2048 w 2048"/>
                    <a:gd name="T21" fmla="*/ 1387 h 1664"/>
                    <a:gd name="T22" fmla="*/ 1771 w 2048"/>
                    <a:gd name="T23" fmla="*/ 1664 h 1664"/>
                    <a:gd name="T24" fmla="*/ 1771 w 2048"/>
                    <a:gd name="T25" fmla="*/ 1664 h 1664"/>
                    <a:gd name="T26" fmla="*/ 1771 w 2048"/>
                    <a:gd name="T27" fmla="*/ 1664 h 1664"/>
                    <a:gd name="T28" fmla="*/ 278 w 2048"/>
                    <a:gd name="T29" fmla="*/ 1664 h 1664"/>
                    <a:gd name="T30" fmla="*/ 278 w 2048"/>
                    <a:gd name="T31" fmla="*/ 1664 h 1664"/>
                    <a:gd name="T32" fmla="*/ 0 w 2048"/>
                    <a:gd name="T33" fmla="*/ 1387 h 1664"/>
                    <a:gd name="T34" fmla="*/ 0 w 2048"/>
                    <a:gd name="T35" fmla="*/ 1387 h 1664"/>
                    <a:gd name="T36" fmla="*/ 0 w 2048"/>
                    <a:gd name="T37" fmla="*/ 278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664">
                      <a:moveTo>
                        <a:pt x="0" y="278"/>
                      </a:moveTo>
                      <a:cubicBezTo>
                        <a:pt x="0" y="125"/>
                        <a:pt x="125" y="0"/>
                        <a:pt x="278" y="0"/>
                      </a:cubicBezTo>
                      <a:cubicBezTo>
                        <a:pt x="278" y="0"/>
                        <a:pt x="278" y="0"/>
                        <a:pt x="278" y="0"/>
                      </a:cubicBezTo>
                      <a:lnTo>
                        <a:pt x="278" y="0"/>
                      </a:lnTo>
                      <a:lnTo>
                        <a:pt x="1771" y="0"/>
                      </a:lnTo>
                      <a:cubicBezTo>
                        <a:pt x="1924" y="0"/>
                        <a:pt x="2048" y="125"/>
                        <a:pt x="2048" y="278"/>
                      </a:cubicBezTo>
                      <a:cubicBezTo>
                        <a:pt x="2048" y="278"/>
                        <a:pt x="2048" y="278"/>
                        <a:pt x="2048" y="278"/>
                      </a:cubicBezTo>
                      <a:lnTo>
                        <a:pt x="2048" y="278"/>
                      </a:lnTo>
                      <a:lnTo>
                        <a:pt x="2048" y="1387"/>
                      </a:lnTo>
                      <a:cubicBezTo>
                        <a:pt x="2048" y="1540"/>
                        <a:pt x="1924" y="1664"/>
                        <a:pt x="1771" y="1664"/>
                      </a:cubicBezTo>
                      <a:cubicBezTo>
                        <a:pt x="1771" y="1664"/>
                        <a:pt x="1771" y="1664"/>
                        <a:pt x="1771" y="1664"/>
                      </a:cubicBezTo>
                      <a:lnTo>
                        <a:pt x="1771" y="1664"/>
                      </a:lnTo>
                      <a:lnTo>
                        <a:pt x="278" y="1664"/>
                      </a:lnTo>
                      <a:cubicBezTo>
                        <a:pt x="125" y="1664"/>
                        <a:pt x="0" y="1540"/>
                        <a:pt x="0" y="1387"/>
                      </a:cubicBezTo>
                      <a:cubicBezTo>
                        <a:pt x="0" y="1387"/>
                        <a:pt x="0" y="1387"/>
                        <a:pt x="0" y="1387"/>
                      </a:cubicBezTo>
                      <a:lnTo>
                        <a:pt x="0" y="278"/>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62" name="Freeform 313">
                  <a:extLst>
                    <a:ext uri="{FF2B5EF4-FFF2-40B4-BE49-F238E27FC236}">
                      <a16:creationId xmlns:a16="http://schemas.microsoft.com/office/drawing/2014/main" id="{B9A22A47-F2F6-487B-9C74-635E0AAB35C8}"/>
                    </a:ext>
                  </a:extLst>
                </p:cNvPr>
                <p:cNvSpPr>
                  <a:spLocks noEditPoints="1"/>
                </p:cNvSpPr>
                <p:nvPr/>
              </p:nvSpPr>
              <p:spPr bwMode="auto">
                <a:xfrm>
                  <a:off x="999" y="1496"/>
                  <a:ext cx="1289" cy="1049"/>
                </a:xfrm>
                <a:custGeom>
                  <a:avLst/>
                  <a:gdLst>
                    <a:gd name="T0" fmla="*/ 8 w 2096"/>
                    <a:gd name="T1" fmla="*/ 239 h 1712"/>
                    <a:gd name="T2" fmla="*/ 51 w 2096"/>
                    <a:gd name="T3" fmla="*/ 136 h 1712"/>
                    <a:gd name="T4" fmla="*/ 91 w 2096"/>
                    <a:gd name="T5" fmla="*/ 88 h 1712"/>
                    <a:gd name="T6" fmla="*/ 183 w 2096"/>
                    <a:gd name="T7" fmla="*/ 25 h 1712"/>
                    <a:gd name="T8" fmla="*/ 244 w 2096"/>
                    <a:gd name="T9" fmla="*/ 7 h 1712"/>
                    <a:gd name="T10" fmla="*/ 1854 w 2096"/>
                    <a:gd name="T11" fmla="*/ 7 h 1712"/>
                    <a:gd name="T12" fmla="*/ 1915 w 2096"/>
                    <a:gd name="T13" fmla="*/ 25 h 1712"/>
                    <a:gd name="T14" fmla="*/ 2007 w 2096"/>
                    <a:gd name="T15" fmla="*/ 88 h 1712"/>
                    <a:gd name="T16" fmla="*/ 2047 w 2096"/>
                    <a:gd name="T17" fmla="*/ 136 h 1712"/>
                    <a:gd name="T18" fmla="*/ 2089 w 2096"/>
                    <a:gd name="T19" fmla="*/ 239 h 1712"/>
                    <a:gd name="T20" fmla="*/ 2096 w 2096"/>
                    <a:gd name="T21" fmla="*/ 1411 h 1712"/>
                    <a:gd name="T22" fmla="*/ 2073 w 2096"/>
                    <a:gd name="T23" fmla="*/ 1527 h 1712"/>
                    <a:gd name="T24" fmla="*/ 2044 w 2096"/>
                    <a:gd name="T25" fmla="*/ 1582 h 1712"/>
                    <a:gd name="T26" fmla="*/ 1966 w 2096"/>
                    <a:gd name="T27" fmla="*/ 1660 h 1712"/>
                    <a:gd name="T28" fmla="*/ 1911 w 2096"/>
                    <a:gd name="T29" fmla="*/ 1689 h 1712"/>
                    <a:gd name="T30" fmla="*/ 1798 w 2096"/>
                    <a:gd name="T31" fmla="*/ 1712 h 1712"/>
                    <a:gd name="T32" fmla="*/ 239 w 2096"/>
                    <a:gd name="T33" fmla="*/ 1705 h 1712"/>
                    <a:gd name="T34" fmla="*/ 136 w 2096"/>
                    <a:gd name="T35" fmla="*/ 1663 h 1712"/>
                    <a:gd name="T36" fmla="*/ 88 w 2096"/>
                    <a:gd name="T37" fmla="*/ 1623 h 1712"/>
                    <a:gd name="T38" fmla="*/ 25 w 2096"/>
                    <a:gd name="T39" fmla="*/ 1531 h 1712"/>
                    <a:gd name="T40" fmla="*/ 7 w 2096"/>
                    <a:gd name="T41" fmla="*/ 1470 h 1712"/>
                    <a:gd name="T42" fmla="*/ 48 w 2096"/>
                    <a:gd name="T43" fmla="*/ 1409 h 1712"/>
                    <a:gd name="T44" fmla="*/ 69 w 2096"/>
                    <a:gd name="T45" fmla="*/ 1512 h 1712"/>
                    <a:gd name="T46" fmla="*/ 91 w 2096"/>
                    <a:gd name="T47" fmla="*/ 1551 h 1712"/>
                    <a:gd name="T48" fmla="*/ 163 w 2096"/>
                    <a:gd name="T49" fmla="*/ 1623 h 1712"/>
                    <a:gd name="T50" fmla="*/ 202 w 2096"/>
                    <a:gd name="T51" fmla="*/ 1644 h 1712"/>
                    <a:gd name="T52" fmla="*/ 302 w 2096"/>
                    <a:gd name="T53" fmla="*/ 1664 h 1712"/>
                    <a:gd name="T54" fmla="*/ 1844 w 2096"/>
                    <a:gd name="T55" fmla="*/ 1660 h 1712"/>
                    <a:gd name="T56" fmla="*/ 1939 w 2096"/>
                    <a:gd name="T57" fmla="*/ 1620 h 1712"/>
                    <a:gd name="T58" fmla="*/ 1973 w 2096"/>
                    <a:gd name="T59" fmla="*/ 1592 h 1712"/>
                    <a:gd name="T60" fmla="*/ 2029 w 2096"/>
                    <a:gd name="T61" fmla="*/ 1508 h 1712"/>
                    <a:gd name="T62" fmla="*/ 2043 w 2096"/>
                    <a:gd name="T63" fmla="*/ 1465 h 1712"/>
                    <a:gd name="T64" fmla="*/ 2043 w 2096"/>
                    <a:gd name="T65" fmla="*/ 249 h 1712"/>
                    <a:gd name="T66" fmla="*/ 2029 w 2096"/>
                    <a:gd name="T67" fmla="*/ 206 h 1712"/>
                    <a:gd name="T68" fmla="*/ 1973 w 2096"/>
                    <a:gd name="T69" fmla="*/ 122 h 1712"/>
                    <a:gd name="T70" fmla="*/ 1939 w 2096"/>
                    <a:gd name="T71" fmla="*/ 93 h 1712"/>
                    <a:gd name="T72" fmla="*/ 1844 w 2096"/>
                    <a:gd name="T73" fmla="*/ 53 h 1712"/>
                    <a:gd name="T74" fmla="*/ 305 w 2096"/>
                    <a:gd name="T75" fmla="*/ 48 h 1712"/>
                    <a:gd name="T76" fmla="*/ 202 w 2096"/>
                    <a:gd name="T77" fmla="*/ 69 h 1712"/>
                    <a:gd name="T78" fmla="*/ 163 w 2096"/>
                    <a:gd name="T79" fmla="*/ 91 h 1712"/>
                    <a:gd name="T80" fmla="*/ 91 w 2096"/>
                    <a:gd name="T81" fmla="*/ 163 h 1712"/>
                    <a:gd name="T82" fmla="*/ 69 w 2096"/>
                    <a:gd name="T83" fmla="*/ 202 h 1712"/>
                    <a:gd name="T84" fmla="*/ 48 w 2096"/>
                    <a:gd name="T85" fmla="*/ 302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6" h="1712">
                      <a:moveTo>
                        <a:pt x="0" y="302"/>
                      </a:moveTo>
                      <a:lnTo>
                        <a:pt x="7" y="244"/>
                      </a:lnTo>
                      <a:cubicBezTo>
                        <a:pt x="7" y="242"/>
                        <a:pt x="7" y="241"/>
                        <a:pt x="8" y="239"/>
                      </a:cubicBezTo>
                      <a:lnTo>
                        <a:pt x="24" y="187"/>
                      </a:lnTo>
                      <a:cubicBezTo>
                        <a:pt x="24" y="186"/>
                        <a:pt x="25" y="184"/>
                        <a:pt x="25" y="183"/>
                      </a:cubicBezTo>
                      <a:lnTo>
                        <a:pt x="51" y="136"/>
                      </a:lnTo>
                      <a:cubicBezTo>
                        <a:pt x="52" y="135"/>
                        <a:pt x="53" y="133"/>
                        <a:pt x="54" y="132"/>
                      </a:cubicBezTo>
                      <a:lnTo>
                        <a:pt x="88" y="91"/>
                      </a:lnTo>
                      <a:cubicBezTo>
                        <a:pt x="89" y="90"/>
                        <a:pt x="90" y="89"/>
                        <a:pt x="91" y="88"/>
                      </a:cubicBezTo>
                      <a:lnTo>
                        <a:pt x="132" y="54"/>
                      </a:lnTo>
                      <a:cubicBezTo>
                        <a:pt x="133" y="53"/>
                        <a:pt x="135" y="52"/>
                        <a:pt x="136" y="51"/>
                      </a:cubicBezTo>
                      <a:lnTo>
                        <a:pt x="183" y="25"/>
                      </a:lnTo>
                      <a:cubicBezTo>
                        <a:pt x="184" y="25"/>
                        <a:pt x="186" y="24"/>
                        <a:pt x="187" y="24"/>
                      </a:cubicBezTo>
                      <a:lnTo>
                        <a:pt x="239" y="8"/>
                      </a:lnTo>
                      <a:cubicBezTo>
                        <a:pt x="241" y="7"/>
                        <a:pt x="242" y="7"/>
                        <a:pt x="244" y="7"/>
                      </a:cubicBezTo>
                      <a:lnTo>
                        <a:pt x="300" y="1"/>
                      </a:lnTo>
                      <a:lnTo>
                        <a:pt x="1795" y="0"/>
                      </a:lnTo>
                      <a:lnTo>
                        <a:pt x="1854" y="7"/>
                      </a:lnTo>
                      <a:cubicBezTo>
                        <a:pt x="1856" y="7"/>
                        <a:pt x="1857" y="7"/>
                        <a:pt x="1859" y="8"/>
                      </a:cubicBezTo>
                      <a:lnTo>
                        <a:pt x="1911" y="24"/>
                      </a:lnTo>
                      <a:cubicBezTo>
                        <a:pt x="1912" y="24"/>
                        <a:pt x="1914" y="25"/>
                        <a:pt x="1915" y="25"/>
                      </a:cubicBezTo>
                      <a:lnTo>
                        <a:pt x="1962" y="51"/>
                      </a:lnTo>
                      <a:cubicBezTo>
                        <a:pt x="1963" y="52"/>
                        <a:pt x="1965" y="53"/>
                        <a:pt x="1966" y="54"/>
                      </a:cubicBezTo>
                      <a:lnTo>
                        <a:pt x="2007" y="88"/>
                      </a:lnTo>
                      <a:cubicBezTo>
                        <a:pt x="2008" y="89"/>
                        <a:pt x="2009" y="90"/>
                        <a:pt x="2010" y="91"/>
                      </a:cubicBezTo>
                      <a:lnTo>
                        <a:pt x="2044" y="132"/>
                      </a:lnTo>
                      <a:cubicBezTo>
                        <a:pt x="2045" y="133"/>
                        <a:pt x="2046" y="135"/>
                        <a:pt x="2047" y="136"/>
                      </a:cubicBezTo>
                      <a:lnTo>
                        <a:pt x="2072" y="183"/>
                      </a:lnTo>
                      <a:cubicBezTo>
                        <a:pt x="2072" y="185"/>
                        <a:pt x="2073" y="186"/>
                        <a:pt x="2073" y="187"/>
                      </a:cubicBezTo>
                      <a:lnTo>
                        <a:pt x="2089" y="239"/>
                      </a:lnTo>
                      <a:cubicBezTo>
                        <a:pt x="2090" y="241"/>
                        <a:pt x="2090" y="242"/>
                        <a:pt x="2090" y="244"/>
                      </a:cubicBezTo>
                      <a:lnTo>
                        <a:pt x="2096" y="300"/>
                      </a:lnTo>
                      <a:lnTo>
                        <a:pt x="2096" y="1411"/>
                      </a:lnTo>
                      <a:lnTo>
                        <a:pt x="2090" y="1470"/>
                      </a:lnTo>
                      <a:cubicBezTo>
                        <a:pt x="2090" y="1472"/>
                        <a:pt x="2090" y="1473"/>
                        <a:pt x="2089" y="1475"/>
                      </a:cubicBezTo>
                      <a:lnTo>
                        <a:pt x="2073" y="1527"/>
                      </a:lnTo>
                      <a:cubicBezTo>
                        <a:pt x="2073" y="1528"/>
                        <a:pt x="2072" y="1529"/>
                        <a:pt x="2072" y="1531"/>
                      </a:cubicBezTo>
                      <a:lnTo>
                        <a:pt x="2047" y="1578"/>
                      </a:lnTo>
                      <a:cubicBezTo>
                        <a:pt x="2046" y="1579"/>
                        <a:pt x="2045" y="1581"/>
                        <a:pt x="2044" y="1582"/>
                      </a:cubicBezTo>
                      <a:lnTo>
                        <a:pt x="2010" y="1623"/>
                      </a:lnTo>
                      <a:cubicBezTo>
                        <a:pt x="2009" y="1624"/>
                        <a:pt x="2008" y="1625"/>
                        <a:pt x="2007" y="1626"/>
                      </a:cubicBezTo>
                      <a:lnTo>
                        <a:pt x="1966" y="1660"/>
                      </a:lnTo>
                      <a:cubicBezTo>
                        <a:pt x="1965" y="1661"/>
                        <a:pt x="1963" y="1662"/>
                        <a:pt x="1962" y="1663"/>
                      </a:cubicBezTo>
                      <a:lnTo>
                        <a:pt x="1915" y="1688"/>
                      </a:lnTo>
                      <a:cubicBezTo>
                        <a:pt x="1913" y="1688"/>
                        <a:pt x="1912" y="1689"/>
                        <a:pt x="1911" y="1689"/>
                      </a:cubicBezTo>
                      <a:lnTo>
                        <a:pt x="1859" y="1705"/>
                      </a:lnTo>
                      <a:cubicBezTo>
                        <a:pt x="1857" y="1706"/>
                        <a:pt x="1856" y="1706"/>
                        <a:pt x="1854" y="1706"/>
                      </a:cubicBezTo>
                      <a:lnTo>
                        <a:pt x="1798" y="1712"/>
                      </a:lnTo>
                      <a:lnTo>
                        <a:pt x="302" y="1712"/>
                      </a:lnTo>
                      <a:lnTo>
                        <a:pt x="244" y="1706"/>
                      </a:lnTo>
                      <a:cubicBezTo>
                        <a:pt x="242" y="1706"/>
                        <a:pt x="241" y="1706"/>
                        <a:pt x="239" y="1705"/>
                      </a:cubicBezTo>
                      <a:lnTo>
                        <a:pt x="187" y="1689"/>
                      </a:lnTo>
                      <a:cubicBezTo>
                        <a:pt x="186" y="1689"/>
                        <a:pt x="185" y="1688"/>
                        <a:pt x="183" y="1688"/>
                      </a:cubicBezTo>
                      <a:lnTo>
                        <a:pt x="136" y="1663"/>
                      </a:lnTo>
                      <a:cubicBezTo>
                        <a:pt x="135" y="1662"/>
                        <a:pt x="133" y="1661"/>
                        <a:pt x="132" y="1660"/>
                      </a:cubicBezTo>
                      <a:lnTo>
                        <a:pt x="91" y="1626"/>
                      </a:lnTo>
                      <a:cubicBezTo>
                        <a:pt x="90" y="1625"/>
                        <a:pt x="89" y="1624"/>
                        <a:pt x="88" y="1623"/>
                      </a:cubicBezTo>
                      <a:lnTo>
                        <a:pt x="54" y="1582"/>
                      </a:lnTo>
                      <a:cubicBezTo>
                        <a:pt x="53" y="1581"/>
                        <a:pt x="52" y="1579"/>
                        <a:pt x="51" y="1578"/>
                      </a:cubicBezTo>
                      <a:lnTo>
                        <a:pt x="25" y="1531"/>
                      </a:lnTo>
                      <a:cubicBezTo>
                        <a:pt x="25" y="1530"/>
                        <a:pt x="24" y="1528"/>
                        <a:pt x="24" y="1527"/>
                      </a:cubicBezTo>
                      <a:lnTo>
                        <a:pt x="8" y="1475"/>
                      </a:lnTo>
                      <a:cubicBezTo>
                        <a:pt x="7" y="1473"/>
                        <a:pt x="7" y="1472"/>
                        <a:pt x="7" y="1470"/>
                      </a:cubicBezTo>
                      <a:lnTo>
                        <a:pt x="1" y="1414"/>
                      </a:lnTo>
                      <a:lnTo>
                        <a:pt x="0" y="302"/>
                      </a:lnTo>
                      <a:close/>
                      <a:moveTo>
                        <a:pt x="48" y="1409"/>
                      </a:moveTo>
                      <a:lnTo>
                        <a:pt x="54" y="1465"/>
                      </a:lnTo>
                      <a:lnTo>
                        <a:pt x="53" y="1460"/>
                      </a:lnTo>
                      <a:lnTo>
                        <a:pt x="69" y="1512"/>
                      </a:lnTo>
                      <a:lnTo>
                        <a:pt x="67" y="1508"/>
                      </a:lnTo>
                      <a:lnTo>
                        <a:pt x="93" y="1555"/>
                      </a:lnTo>
                      <a:lnTo>
                        <a:pt x="91" y="1551"/>
                      </a:lnTo>
                      <a:lnTo>
                        <a:pt x="125" y="1592"/>
                      </a:lnTo>
                      <a:lnTo>
                        <a:pt x="122" y="1589"/>
                      </a:lnTo>
                      <a:lnTo>
                        <a:pt x="163" y="1623"/>
                      </a:lnTo>
                      <a:lnTo>
                        <a:pt x="159" y="1620"/>
                      </a:lnTo>
                      <a:lnTo>
                        <a:pt x="206" y="1645"/>
                      </a:lnTo>
                      <a:lnTo>
                        <a:pt x="202" y="1644"/>
                      </a:lnTo>
                      <a:lnTo>
                        <a:pt x="254" y="1660"/>
                      </a:lnTo>
                      <a:lnTo>
                        <a:pt x="249" y="1659"/>
                      </a:lnTo>
                      <a:lnTo>
                        <a:pt x="302" y="1664"/>
                      </a:lnTo>
                      <a:lnTo>
                        <a:pt x="1793" y="1665"/>
                      </a:lnTo>
                      <a:lnTo>
                        <a:pt x="1849" y="1659"/>
                      </a:lnTo>
                      <a:lnTo>
                        <a:pt x="1844" y="1660"/>
                      </a:lnTo>
                      <a:lnTo>
                        <a:pt x="1896" y="1644"/>
                      </a:lnTo>
                      <a:lnTo>
                        <a:pt x="1892" y="1645"/>
                      </a:lnTo>
                      <a:lnTo>
                        <a:pt x="1939" y="1620"/>
                      </a:lnTo>
                      <a:lnTo>
                        <a:pt x="1935" y="1623"/>
                      </a:lnTo>
                      <a:lnTo>
                        <a:pt x="1976" y="1589"/>
                      </a:lnTo>
                      <a:lnTo>
                        <a:pt x="1973" y="1592"/>
                      </a:lnTo>
                      <a:lnTo>
                        <a:pt x="2007" y="1551"/>
                      </a:lnTo>
                      <a:lnTo>
                        <a:pt x="2004" y="1555"/>
                      </a:lnTo>
                      <a:lnTo>
                        <a:pt x="2029" y="1508"/>
                      </a:lnTo>
                      <a:lnTo>
                        <a:pt x="2028" y="1512"/>
                      </a:lnTo>
                      <a:lnTo>
                        <a:pt x="2044" y="1460"/>
                      </a:lnTo>
                      <a:lnTo>
                        <a:pt x="2043" y="1465"/>
                      </a:lnTo>
                      <a:lnTo>
                        <a:pt x="2048" y="1411"/>
                      </a:lnTo>
                      <a:lnTo>
                        <a:pt x="2049" y="305"/>
                      </a:lnTo>
                      <a:lnTo>
                        <a:pt x="2043" y="249"/>
                      </a:lnTo>
                      <a:lnTo>
                        <a:pt x="2044" y="254"/>
                      </a:lnTo>
                      <a:lnTo>
                        <a:pt x="2028" y="202"/>
                      </a:lnTo>
                      <a:lnTo>
                        <a:pt x="2029" y="206"/>
                      </a:lnTo>
                      <a:lnTo>
                        <a:pt x="2004" y="159"/>
                      </a:lnTo>
                      <a:lnTo>
                        <a:pt x="2007" y="163"/>
                      </a:lnTo>
                      <a:lnTo>
                        <a:pt x="1973" y="122"/>
                      </a:lnTo>
                      <a:lnTo>
                        <a:pt x="1976" y="125"/>
                      </a:lnTo>
                      <a:lnTo>
                        <a:pt x="1935" y="91"/>
                      </a:lnTo>
                      <a:lnTo>
                        <a:pt x="1939" y="93"/>
                      </a:lnTo>
                      <a:lnTo>
                        <a:pt x="1892" y="67"/>
                      </a:lnTo>
                      <a:lnTo>
                        <a:pt x="1896" y="69"/>
                      </a:lnTo>
                      <a:lnTo>
                        <a:pt x="1844" y="53"/>
                      </a:lnTo>
                      <a:lnTo>
                        <a:pt x="1849" y="54"/>
                      </a:lnTo>
                      <a:lnTo>
                        <a:pt x="1795" y="48"/>
                      </a:lnTo>
                      <a:lnTo>
                        <a:pt x="305" y="48"/>
                      </a:lnTo>
                      <a:lnTo>
                        <a:pt x="249" y="54"/>
                      </a:lnTo>
                      <a:lnTo>
                        <a:pt x="254" y="53"/>
                      </a:lnTo>
                      <a:lnTo>
                        <a:pt x="202" y="69"/>
                      </a:lnTo>
                      <a:lnTo>
                        <a:pt x="206" y="67"/>
                      </a:lnTo>
                      <a:lnTo>
                        <a:pt x="159" y="93"/>
                      </a:lnTo>
                      <a:lnTo>
                        <a:pt x="163" y="91"/>
                      </a:lnTo>
                      <a:lnTo>
                        <a:pt x="122" y="125"/>
                      </a:lnTo>
                      <a:lnTo>
                        <a:pt x="125" y="122"/>
                      </a:lnTo>
                      <a:lnTo>
                        <a:pt x="91" y="163"/>
                      </a:lnTo>
                      <a:lnTo>
                        <a:pt x="93" y="159"/>
                      </a:lnTo>
                      <a:lnTo>
                        <a:pt x="67" y="206"/>
                      </a:lnTo>
                      <a:lnTo>
                        <a:pt x="69" y="202"/>
                      </a:lnTo>
                      <a:lnTo>
                        <a:pt x="53" y="254"/>
                      </a:lnTo>
                      <a:lnTo>
                        <a:pt x="54" y="249"/>
                      </a:lnTo>
                      <a:lnTo>
                        <a:pt x="48" y="302"/>
                      </a:lnTo>
                      <a:lnTo>
                        <a:pt x="48" y="1409"/>
                      </a:lnTo>
                      <a:close/>
                    </a:path>
                  </a:pathLst>
                </a:custGeom>
                <a:solidFill>
                  <a:srgbClr val="385D8A"/>
                </a:solidFill>
                <a:ln w="635">
                  <a:solidFill>
                    <a:srgbClr val="385D8A"/>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63" name="Freeform 312">
                  <a:extLst>
                    <a:ext uri="{FF2B5EF4-FFF2-40B4-BE49-F238E27FC236}">
                      <a16:creationId xmlns:a16="http://schemas.microsoft.com/office/drawing/2014/main" id="{4C4A4ECE-4F84-41ED-954B-29F72B5FA2F5}"/>
                    </a:ext>
                  </a:extLst>
                </p:cNvPr>
                <p:cNvSpPr>
                  <a:spLocks/>
                </p:cNvSpPr>
                <p:nvPr/>
              </p:nvSpPr>
              <p:spPr bwMode="auto">
                <a:xfrm>
                  <a:off x="3690" y="412"/>
                  <a:ext cx="1259" cy="1020"/>
                </a:xfrm>
                <a:custGeom>
                  <a:avLst/>
                  <a:gdLst>
                    <a:gd name="T0" fmla="*/ 0 w 2048"/>
                    <a:gd name="T1" fmla="*/ 278 h 1664"/>
                    <a:gd name="T2" fmla="*/ 278 w 2048"/>
                    <a:gd name="T3" fmla="*/ 0 h 1664"/>
                    <a:gd name="T4" fmla="*/ 278 w 2048"/>
                    <a:gd name="T5" fmla="*/ 0 h 1664"/>
                    <a:gd name="T6" fmla="*/ 278 w 2048"/>
                    <a:gd name="T7" fmla="*/ 0 h 1664"/>
                    <a:gd name="T8" fmla="*/ 1771 w 2048"/>
                    <a:gd name="T9" fmla="*/ 0 h 1664"/>
                    <a:gd name="T10" fmla="*/ 1771 w 2048"/>
                    <a:gd name="T11" fmla="*/ 0 h 1664"/>
                    <a:gd name="T12" fmla="*/ 2048 w 2048"/>
                    <a:gd name="T13" fmla="*/ 278 h 1664"/>
                    <a:gd name="T14" fmla="*/ 2048 w 2048"/>
                    <a:gd name="T15" fmla="*/ 278 h 1664"/>
                    <a:gd name="T16" fmla="*/ 2048 w 2048"/>
                    <a:gd name="T17" fmla="*/ 278 h 1664"/>
                    <a:gd name="T18" fmla="*/ 2048 w 2048"/>
                    <a:gd name="T19" fmla="*/ 1387 h 1664"/>
                    <a:gd name="T20" fmla="*/ 2048 w 2048"/>
                    <a:gd name="T21" fmla="*/ 1387 h 1664"/>
                    <a:gd name="T22" fmla="*/ 1771 w 2048"/>
                    <a:gd name="T23" fmla="*/ 1664 h 1664"/>
                    <a:gd name="T24" fmla="*/ 1771 w 2048"/>
                    <a:gd name="T25" fmla="*/ 1664 h 1664"/>
                    <a:gd name="T26" fmla="*/ 1771 w 2048"/>
                    <a:gd name="T27" fmla="*/ 1664 h 1664"/>
                    <a:gd name="T28" fmla="*/ 278 w 2048"/>
                    <a:gd name="T29" fmla="*/ 1664 h 1664"/>
                    <a:gd name="T30" fmla="*/ 278 w 2048"/>
                    <a:gd name="T31" fmla="*/ 1664 h 1664"/>
                    <a:gd name="T32" fmla="*/ 0 w 2048"/>
                    <a:gd name="T33" fmla="*/ 1387 h 1664"/>
                    <a:gd name="T34" fmla="*/ 0 w 2048"/>
                    <a:gd name="T35" fmla="*/ 1387 h 1664"/>
                    <a:gd name="T36" fmla="*/ 0 w 2048"/>
                    <a:gd name="T37" fmla="*/ 278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664">
                      <a:moveTo>
                        <a:pt x="0" y="278"/>
                      </a:moveTo>
                      <a:cubicBezTo>
                        <a:pt x="0" y="125"/>
                        <a:pt x="125" y="0"/>
                        <a:pt x="278" y="0"/>
                      </a:cubicBezTo>
                      <a:cubicBezTo>
                        <a:pt x="278" y="0"/>
                        <a:pt x="278" y="0"/>
                        <a:pt x="278" y="0"/>
                      </a:cubicBezTo>
                      <a:lnTo>
                        <a:pt x="278" y="0"/>
                      </a:lnTo>
                      <a:lnTo>
                        <a:pt x="1771" y="0"/>
                      </a:lnTo>
                      <a:cubicBezTo>
                        <a:pt x="1924" y="0"/>
                        <a:pt x="2048" y="125"/>
                        <a:pt x="2048" y="278"/>
                      </a:cubicBezTo>
                      <a:cubicBezTo>
                        <a:pt x="2048" y="278"/>
                        <a:pt x="2048" y="278"/>
                        <a:pt x="2048" y="278"/>
                      </a:cubicBezTo>
                      <a:lnTo>
                        <a:pt x="2048" y="278"/>
                      </a:lnTo>
                      <a:lnTo>
                        <a:pt x="2048" y="1387"/>
                      </a:lnTo>
                      <a:cubicBezTo>
                        <a:pt x="2048" y="1540"/>
                        <a:pt x="1924" y="1664"/>
                        <a:pt x="1771" y="1664"/>
                      </a:cubicBezTo>
                      <a:cubicBezTo>
                        <a:pt x="1771" y="1664"/>
                        <a:pt x="1771" y="1664"/>
                        <a:pt x="1771" y="1664"/>
                      </a:cubicBezTo>
                      <a:lnTo>
                        <a:pt x="1771" y="1664"/>
                      </a:lnTo>
                      <a:lnTo>
                        <a:pt x="278" y="1664"/>
                      </a:lnTo>
                      <a:cubicBezTo>
                        <a:pt x="125" y="1664"/>
                        <a:pt x="0" y="1540"/>
                        <a:pt x="0" y="1387"/>
                      </a:cubicBezTo>
                      <a:cubicBezTo>
                        <a:pt x="0" y="1387"/>
                        <a:pt x="0" y="1387"/>
                        <a:pt x="0" y="1387"/>
                      </a:cubicBezTo>
                      <a:lnTo>
                        <a:pt x="0" y="278"/>
                      </a:lnTo>
                      <a:close/>
                    </a:path>
                  </a:pathLst>
                </a:custGeom>
                <a:solidFill>
                  <a:srgbClr val="D99694"/>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64" name="Freeform 311">
                  <a:extLst>
                    <a:ext uri="{FF2B5EF4-FFF2-40B4-BE49-F238E27FC236}">
                      <a16:creationId xmlns:a16="http://schemas.microsoft.com/office/drawing/2014/main" id="{3FB4FEDF-022C-4515-8AB8-8B5678FC95DE}"/>
                    </a:ext>
                  </a:extLst>
                </p:cNvPr>
                <p:cNvSpPr>
                  <a:spLocks noEditPoints="1"/>
                </p:cNvSpPr>
                <p:nvPr/>
              </p:nvSpPr>
              <p:spPr bwMode="auto">
                <a:xfrm>
                  <a:off x="3675" y="397"/>
                  <a:ext cx="1289" cy="1050"/>
                </a:xfrm>
                <a:custGeom>
                  <a:avLst/>
                  <a:gdLst>
                    <a:gd name="T0" fmla="*/ 8 w 2096"/>
                    <a:gd name="T1" fmla="*/ 239 h 1712"/>
                    <a:gd name="T2" fmla="*/ 51 w 2096"/>
                    <a:gd name="T3" fmla="*/ 136 h 1712"/>
                    <a:gd name="T4" fmla="*/ 91 w 2096"/>
                    <a:gd name="T5" fmla="*/ 88 h 1712"/>
                    <a:gd name="T6" fmla="*/ 183 w 2096"/>
                    <a:gd name="T7" fmla="*/ 25 h 1712"/>
                    <a:gd name="T8" fmla="*/ 244 w 2096"/>
                    <a:gd name="T9" fmla="*/ 7 h 1712"/>
                    <a:gd name="T10" fmla="*/ 1854 w 2096"/>
                    <a:gd name="T11" fmla="*/ 7 h 1712"/>
                    <a:gd name="T12" fmla="*/ 1915 w 2096"/>
                    <a:gd name="T13" fmla="*/ 25 h 1712"/>
                    <a:gd name="T14" fmla="*/ 2007 w 2096"/>
                    <a:gd name="T15" fmla="*/ 88 h 1712"/>
                    <a:gd name="T16" fmla="*/ 2047 w 2096"/>
                    <a:gd name="T17" fmla="*/ 136 h 1712"/>
                    <a:gd name="T18" fmla="*/ 2089 w 2096"/>
                    <a:gd name="T19" fmla="*/ 239 h 1712"/>
                    <a:gd name="T20" fmla="*/ 2096 w 2096"/>
                    <a:gd name="T21" fmla="*/ 1411 h 1712"/>
                    <a:gd name="T22" fmla="*/ 2073 w 2096"/>
                    <a:gd name="T23" fmla="*/ 1527 h 1712"/>
                    <a:gd name="T24" fmla="*/ 2044 w 2096"/>
                    <a:gd name="T25" fmla="*/ 1582 h 1712"/>
                    <a:gd name="T26" fmla="*/ 1966 w 2096"/>
                    <a:gd name="T27" fmla="*/ 1660 h 1712"/>
                    <a:gd name="T28" fmla="*/ 1911 w 2096"/>
                    <a:gd name="T29" fmla="*/ 1689 h 1712"/>
                    <a:gd name="T30" fmla="*/ 1798 w 2096"/>
                    <a:gd name="T31" fmla="*/ 1712 h 1712"/>
                    <a:gd name="T32" fmla="*/ 239 w 2096"/>
                    <a:gd name="T33" fmla="*/ 1705 h 1712"/>
                    <a:gd name="T34" fmla="*/ 136 w 2096"/>
                    <a:gd name="T35" fmla="*/ 1663 h 1712"/>
                    <a:gd name="T36" fmla="*/ 88 w 2096"/>
                    <a:gd name="T37" fmla="*/ 1623 h 1712"/>
                    <a:gd name="T38" fmla="*/ 25 w 2096"/>
                    <a:gd name="T39" fmla="*/ 1531 h 1712"/>
                    <a:gd name="T40" fmla="*/ 7 w 2096"/>
                    <a:gd name="T41" fmla="*/ 1470 h 1712"/>
                    <a:gd name="T42" fmla="*/ 48 w 2096"/>
                    <a:gd name="T43" fmla="*/ 1409 h 1712"/>
                    <a:gd name="T44" fmla="*/ 69 w 2096"/>
                    <a:gd name="T45" fmla="*/ 1512 h 1712"/>
                    <a:gd name="T46" fmla="*/ 91 w 2096"/>
                    <a:gd name="T47" fmla="*/ 1551 h 1712"/>
                    <a:gd name="T48" fmla="*/ 163 w 2096"/>
                    <a:gd name="T49" fmla="*/ 1623 h 1712"/>
                    <a:gd name="T50" fmla="*/ 202 w 2096"/>
                    <a:gd name="T51" fmla="*/ 1644 h 1712"/>
                    <a:gd name="T52" fmla="*/ 302 w 2096"/>
                    <a:gd name="T53" fmla="*/ 1664 h 1712"/>
                    <a:gd name="T54" fmla="*/ 1844 w 2096"/>
                    <a:gd name="T55" fmla="*/ 1660 h 1712"/>
                    <a:gd name="T56" fmla="*/ 1939 w 2096"/>
                    <a:gd name="T57" fmla="*/ 1620 h 1712"/>
                    <a:gd name="T58" fmla="*/ 1973 w 2096"/>
                    <a:gd name="T59" fmla="*/ 1592 h 1712"/>
                    <a:gd name="T60" fmla="*/ 2029 w 2096"/>
                    <a:gd name="T61" fmla="*/ 1508 h 1712"/>
                    <a:gd name="T62" fmla="*/ 2043 w 2096"/>
                    <a:gd name="T63" fmla="*/ 1465 h 1712"/>
                    <a:gd name="T64" fmla="*/ 2043 w 2096"/>
                    <a:gd name="T65" fmla="*/ 249 h 1712"/>
                    <a:gd name="T66" fmla="*/ 2029 w 2096"/>
                    <a:gd name="T67" fmla="*/ 206 h 1712"/>
                    <a:gd name="T68" fmla="*/ 1973 w 2096"/>
                    <a:gd name="T69" fmla="*/ 122 h 1712"/>
                    <a:gd name="T70" fmla="*/ 1939 w 2096"/>
                    <a:gd name="T71" fmla="*/ 93 h 1712"/>
                    <a:gd name="T72" fmla="*/ 1844 w 2096"/>
                    <a:gd name="T73" fmla="*/ 53 h 1712"/>
                    <a:gd name="T74" fmla="*/ 305 w 2096"/>
                    <a:gd name="T75" fmla="*/ 48 h 1712"/>
                    <a:gd name="T76" fmla="*/ 202 w 2096"/>
                    <a:gd name="T77" fmla="*/ 69 h 1712"/>
                    <a:gd name="T78" fmla="*/ 163 w 2096"/>
                    <a:gd name="T79" fmla="*/ 91 h 1712"/>
                    <a:gd name="T80" fmla="*/ 91 w 2096"/>
                    <a:gd name="T81" fmla="*/ 163 h 1712"/>
                    <a:gd name="T82" fmla="*/ 69 w 2096"/>
                    <a:gd name="T83" fmla="*/ 202 h 1712"/>
                    <a:gd name="T84" fmla="*/ 48 w 2096"/>
                    <a:gd name="T85" fmla="*/ 302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6" h="1712">
                      <a:moveTo>
                        <a:pt x="0" y="302"/>
                      </a:moveTo>
                      <a:lnTo>
                        <a:pt x="7" y="244"/>
                      </a:lnTo>
                      <a:cubicBezTo>
                        <a:pt x="7" y="242"/>
                        <a:pt x="7" y="241"/>
                        <a:pt x="8" y="239"/>
                      </a:cubicBezTo>
                      <a:lnTo>
                        <a:pt x="24" y="187"/>
                      </a:lnTo>
                      <a:cubicBezTo>
                        <a:pt x="24" y="186"/>
                        <a:pt x="25" y="184"/>
                        <a:pt x="25" y="183"/>
                      </a:cubicBezTo>
                      <a:lnTo>
                        <a:pt x="51" y="136"/>
                      </a:lnTo>
                      <a:cubicBezTo>
                        <a:pt x="52" y="135"/>
                        <a:pt x="53" y="133"/>
                        <a:pt x="54" y="132"/>
                      </a:cubicBezTo>
                      <a:lnTo>
                        <a:pt x="88" y="91"/>
                      </a:lnTo>
                      <a:cubicBezTo>
                        <a:pt x="89" y="90"/>
                        <a:pt x="90" y="89"/>
                        <a:pt x="91" y="88"/>
                      </a:cubicBezTo>
                      <a:lnTo>
                        <a:pt x="132" y="54"/>
                      </a:lnTo>
                      <a:cubicBezTo>
                        <a:pt x="133" y="53"/>
                        <a:pt x="135" y="52"/>
                        <a:pt x="136" y="51"/>
                      </a:cubicBezTo>
                      <a:lnTo>
                        <a:pt x="183" y="25"/>
                      </a:lnTo>
                      <a:cubicBezTo>
                        <a:pt x="184" y="25"/>
                        <a:pt x="186" y="24"/>
                        <a:pt x="187" y="24"/>
                      </a:cubicBezTo>
                      <a:lnTo>
                        <a:pt x="239" y="8"/>
                      </a:lnTo>
                      <a:cubicBezTo>
                        <a:pt x="241" y="7"/>
                        <a:pt x="242" y="7"/>
                        <a:pt x="244" y="7"/>
                      </a:cubicBezTo>
                      <a:lnTo>
                        <a:pt x="300" y="1"/>
                      </a:lnTo>
                      <a:lnTo>
                        <a:pt x="1795" y="0"/>
                      </a:lnTo>
                      <a:lnTo>
                        <a:pt x="1854" y="7"/>
                      </a:lnTo>
                      <a:cubicBezTo>
                        <a:pt x="1856" y="7"/>
                        <a:pt x="1857" y="7"/>
                        <a:pt x="1859" y="8"/>
                      </a:cubicBezTo>
                      <a:lnTo>
                        <a:pt x="1911" y="24"/>
                      </a:lnTo>
                      <a:cubicBezTo>
                        <a:pt x="1912" y="24"/>
                        <a:pt x="1914" y="25"/>
                        <a:pt x="1915" y="25"/>
                      </a:cubicBezTo>
                      <a:lnTo>
                        <a:pt x="1962" y="51"/>
                      </a:lnTo>
                      <a:cubicBezTo>
                        <a:pt x="1963" y="52"/>
                        <a:pt x="1965" y="53"/>
                        <a:pt x="1966" y="54"/>
                      </a:cubicBezTo>
                      <a:lnTo>
                        <a:pt x="2007" y="88"/>
                      </a:lnTo>
                      <a:cubicBezTo>
                        <a:pt x="2008" y="89"/>
                        <a:pt x="2009" y="90"/>
                        <a:pt x="2010" y="91"/>
                      </a:cubicBezTo>
                      <a:lnTo>
                        <a:pt x="2044" y="132"/>
                      </a:lnTo>
                      <a:cubicBezTo>
                        <a:pt x="2045" y="133"/>
                        <a:pt x="2046" y="135"/>
                        <a:pt x="2047" y="136"/>
                      </a:cubicBezTo>
                      <a:lnTo>
                        <a:pt x="2072" y="183"/>
                      </a:lnTo>
                      <a:cubicBezTo>
                        <a:pt x="2072" y="185"/>
                        <a:pt x="2073" y="186"/>
                        <a:pt x="2073" y="187"/>
                      </a:cubicBezTo>
                      <a:lnTo>
                        <a:pt x="2089" y="239"/>
                      </a:lnTo>
                      <a:cubicBezTo>
                        <a:pt x="2090" y="241"/>
                        <a:pt x="2090" y="242"/>
                        <a:pt x="2090" y="244"/>
                      </a:cubicBezTo>
                      <a:lnTo>
                        <a:pt x="2096" y="300"/>
                      </a:lnTo>
                      <a:lnTo>
                        <a:pt x="2096" y="1411"/>
                      </a:lnTo>
                      <a:lnTo>
                        <a:pt x="2090" y="1470"/>
                      </a:lnTo>
                      <a:cubicBezTo>
                        <a:pt x="2090" y="1472"/>
                        <a:pt x="2090" y="1473"/>
                        <a:pt x="2089" y="1475"/>
                      </a:cubicBezTo>
                      <a:lnTo>
                        <a:pt x="2073" y="1527"/>
                      </a:lnTo>
                      <a:cubicBezTo>
                        <a:pt x="2073" y="1528"/>
                        <a:pt x="2072" y="1529"/>
                        <a:pt x="2072" y="1531"/>
                      </a:cubicBezTo>
                      <a:lnTo>
                        <a:pt x="2047" y="1578"/>
                      </a:lnTo>
                      <a:cubicBezTo>
                        <a:pt x="2046" y="1579"/>
                        <a:pt x="2045" y="1581"/>
                        <a:pt x="2044" y="1582"/>
                      </a:cubicBezTo>
                      <a:lnTo>
                        <a:pt x="2010" y="1623"/>
                      </a:lnTo>
                      <a:cubicBezTo>
                        <a:pt x="2009" y="1624"/>
                        <a:pt x="2008" y="1625"/>
                        <a:pt x="2007" y="1626"/>
                      </a:cubicBezTo>
                      <a:lnTo>
                        <a:pt x="1966" y="1660"/>
                      </a:lnTo>
                      <a:cubicBezTo>
                        <a:pt x="1965" y="1661"/>
                        <a:pt x="1963" y="1662"/>
                        <a:pt x="1962" y="1663"/>
                      </a:cubicBezTo>
                      <a:lnTo>
                        <a:pt x="1915" y="1688"/>
                      </a:lnTo>
                      <a:cubicBezTo>
                        <a:pt x="1913" y="1688"/>
                        <a:pt x="1912" y="1689"/>
                        <a:pt x="1911" y="1689"/>
                      </a:cubicBezTo>
                      <a:lnTo>
                        <a:pt x="1859" y="1705"/>
                      </a:lnTo>
                      <a:cubicBezTo>
                        <a:pt x="1857" y="1706"/>
                        <a:pt x="1856" y="1706"/>
                        <a:pt x="1854" y="1706"/>
                      </a:cubicBezTo>
                      <a:lnTo>
                        <a:pt x="1798" y="1712"/>
                      </a:lnTo>
                      <a:lnTo>
                        <a:pt x="302" y="1712"/>
                      </a:lnTo>
                      <a:lnTo>
                        <a:pt x="244" y="1706"/>
                      </a:lnTo>
                      <a:cubicBezTo>
                        <a:pt x="242" y="1706"/>
                        <a:pt x="241" y="1706"/>
                        <a:pt x="239" y="1705"/>
                      </a:cubicBezTo>
                      <a:lnTo>
                        <a:pt x="187" y="1689"/>
                      </a:lnTo>
                      <a:cubicBezTo>
                        <a:pt x="186" y="1689"/>
                        <a:pt x="185" y="1688"/>
                        <a:pt x="183" y="1688"/>
                      </a:cubicBezTo>
                      <a:lnTo>
                        <a:pt x="136" y="1663"/>
                      </a:lnTo>
                      <a:cubicBezTo>
                        <a:pt x="135" y="1662"/>
                        <a:pt x="133" y="1661"/>
                        <a:pt x="132" y="1660"/>
                      </a:cubicBezTo>
                      <a:lnTo>
                        <a:pt x="91" y="1626"/>
                      </a:lnTo>
                      <a:cubicBezTo>
                        <a:pt x="90" y="1625"/>
                        <a:pt x="89" y="1624"/>
                        <a:pt x="88" y="1623"/>
                      </a:cubicBezTo>
                      <a:lnTo>
                        <a:pt x="54" y="1582"/>
                      </a:lnTo>
                      <a:cubicBezTo>
                        <a:pt x="53" y="1581"/>
                        <a:pt x="52" y="1579"/>
                        <a:pt x="51" y="1578"/>
                      </a:cubicBezTo>
                      <a:lnTo>
                        <a:pt x="25" y="1531"/>
                      </a:lnTo>
                      <a:cubicBezTo>
                        <a:pt x="25" y="1530"/>
                        <a:pt x="24" y="1528"/>
                        <a:pt x="24" y="1527"/>
                      </a:cubicBezTo>
                      <a:lnTo>
                        <a:pt x="8" y="1475"/>
                      </a:lnTo>
                      <a:cubicBezTo>
                        <a:pt x="7" y="1473"/>
                        <a:pt x="7" y="1472"/>
                        <a:pt x="7" y="1470"/>
                      </a:cubicBezTo>
                      <a:lnTo>
                        <a:pt x="1" y="1414"/>
                      </a:lnTo>
                      <a:lnTo>
                        <a:pt x="0" y="302"/>
                      </a:lnTo>
                      <a:close/>
                      <a:moveTo>
                        <a:pt x="48" y="1409"/>
                      </a:moveTo>
                      <a:lnTo>
                        <a:pt x="54" y="1465"/>
                      </a:lnTo>
                      <a:lnTo>
                        <a:pt x="53" y="1460"/>
                      </a:lnTo>
                      <a:lnTo>
                        <a:pt x="69" y="1512"/>
                      </a:lnTo>
                      <a:lnTo>
                        <a:pt x="67" y="1508"/>
                      </a:lnTo>
                      <a:lnTo>
                        <a:pt x="93" y="1555"/>
                      </a:lnTo>
                      <a:lnTo>
                        <a:pt x="91" y="1551"/>
                      </a:lnTo>
                      <a:lnTo>
                        <a:pt x="125" y="1592"/>
                      </a:lnTo>
                      <a:lnTo>
                        <a:pt x="122" y="1589"/>
                      </a:lnTo>
                      <a:lnTo>
                        <a:pt x="163" y="1623"/>
                      </a:lnTo>
                      <a:lnTo>
                        <a:pt x="159" y="1620"/>
                      </a:lnTo>
                      <a:lnTo>
                        <a:pt x="206" y="1645"/>
                      </a:lnTo>
                      <a:lnTo>
                        <a:pt x="202" y="1644"/>
                      </a:lnTo>
                      <a:lnTo>
                        <a:pt x="254" y="1660"/>
                      </a:lnTo>
                      <a:lnTo>
                        <a:pt x="249" y="1659"/>
                      </a:lnTo>
                      <a:lnTo>
                        <a:pt x="302" y="1664"/>
                      </a:lnTo>
                      <a:lnTo>
                        <a:pt x="1793" y="1665"/>
                      </a:lnTo>
                      <a:lnTo>
                        <a:pt x="1849" y="1659"/>
                      </a:lnTo>
                      <a:lnTo>
                        <a:pt x="1844" y="1660"/>
                      </a:lnTo>
                      <a:lnTo>
                        <a:pt x="1896" y="1644"/>
                      </a:lnTo>
                      <a:lnTo>
                        <a:pt x="1892" y="1645"/>
                      </a:lnTo>
                      <a:lnTo>
                        <a:pt x="1939" y="1620"/>
                      </a:lnTo>
                      <a:lnTo>
                        <a:pt x="1935" y="1623"/>
                      </a:lnTo>
                      <a:lnTo>
                        <a:pt x="1976" y="1589"/>
                      </a:lnTo>
                      <a:lnTo>
                        <a:pt x="1973" y="1592"/>
                      </a:lnTo>
                      <a:lnTo>
                        <a:pt x="2007" y="1551"/>
                      </a:lnTo>
                      <a:lnTo>
                        <a:pt x="2004" y="1555"/>
                      </a:lnTo>
                      <a:lnTo>
                        <a:pt x="2029" y="1508"/>
                      </a:lnTo>
                      <a:lnTo>
                        <a:pt x="2028" y="1512"/>
                      </a:lnTo>
                      <a:lnTo>
                        <a:pt x="2044" y="1460"/>
                      </a:lnTo>
                      <a:lnTo>
                        <a:pt x="2043" y="1465"/>
                      </a:lnTo>
                      <a:lnTo>
                        <a:pt x="2048" y="1411"/>
                      </a:lnTo>
                      <a:lnTo>
                        <a:pt x="2049" y="305"/>
                      </a:lnTo>
                      <a:lnTo>
                        <a:pt x="2043" y="249"/>
                      </a:lnTo>
                      <a:lnTo>
                        <a:pt x="2044" y="254"/>
                      </a:lnTo>
                      <a:lnTo>
                        <a:pt x="2028" y="202"/>
                      </a:lnTo>
                      <a:lnTo>
                        <a:pt x="2029" y="206"/>
                      </a:lnTo>
                      <a:lnTo>
                        <a:pt x="2004" y="159"/>
                      </a:lnTo>
                      <a:lnTo>
                        <a:pt x="2007" y="163"/>
                      </a:lnTo>
                      <a:lnTo>
                        <a:pt x="1973" y="122"/>
                      </a:lnTo>
                      <a:lnTo>
                        <a:pt x="1976" y="125"/>
                      </a:lnTo>
                      <a:lnTo>
                        <a:pt x="1935" y="91"/>
                      </a:lnTo>
                      <a:lnTo>
                        <a:pt x="1939" y="93"/>
                      </a:lnTo>
                      <a:lnTo>
                        <a:pt x="1892" y="67"/>
                      </a:lnTo>
                      <a:lnTo>
                        <a:pt x="1896" y="69"/>
                      </a:lnTo>
                      <a:lnTo>
                        <a:pt x="1844" y="53"/>
                      </a:lnTo>
                      <a:lnTo>
                        <a:pt x="1849" y="54"/>
                      </a:lnTo>
                      <a:lnTo>
                        <a:pt x="1795" y="48"/>
                      </a:lnTo>
                      <a:lnTo>
                        <a:pt x="305" y="48"/>
                      </a:lnTo>
                      <a:lnTo>
                        <a:pt x="249" y="54"/>
                      </a:lnTo>
                      <a:lnTo>
                        <a:pt x="254" y="53"/>
                      </a:lnTo>
                      <a:lnTo>
                        <a:pt x="202" y="69"/>
                      </a:lnTo>
                      <a:lnTo>
                        <a:pt x="206" y="67"/>
                      </a:lnTo>
                      <a:lnTo>
                        <a:pt x="159" y="93"/>
                      </a:lnTo>
                      <a:lnTo>
                        <a:pt x="163" y="91"/>
                      </a:lnTo>
                      <a:lnTo>
                        <a:pt x="122" y="125"/>
                      </a:lnTo>
                      <a:lnTo>
                        <a:pt x="125" y="122"/>
                      </a:lnTo>
                      <a:lnTo>
                        <a:pt x="91" y="163"/>
                      </a:lnTo>
                      <a:lnTo>
                        <a:pt x="93" y="159"/>
                      </a:lnTo>
                      <a:lnTo>
                        <a:pt x="67" y="206"/>
                      </a:lnTo>
                      <a:lnTo>
                        <a:pt x="69" y="202"/>
                      </a:lnTo>
                      <a:lnTo>
                        <a:pt x="53" y="254"/>
                      </a:lnTo>
                      <a:lnTo>
                        <a:pt x="54" y="249"/>
                      </a:lnTo>
                      <a:lnTo>
                        <a:pt x="48" y="302"/>
                      </a:lnTo>
                      <a:lnTo>
                        <a:pt x="48" y="1409"/>
                      </a:lnTo>
                      <a:close/>
                    </a:path>
                  </a:pathLst>
                </a:custGeom>
                <a:solidFill>
                  <a:srgbClr val="953735"/>
                </a:solidFill>
                <a:ln w="635">
                  <a:solidFill>
                    <a:srgbClr val="953735"/>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67" name="Rectangle 308">
                  <a:extLst>
                    <a:ext uri="{FF2B5EF4-FFF2-40B4-BE49-F238E27FC236}">
                      <a16:creationId xmlns:a16="http://schemas.microsoft.com/office/drawing/2014/main" id="{061CE119-A4F9-48C4-884C-4371D84F1B1A}"/>
                    </a:ext>
                  </a:extLst>
                </p:cNvPr>
                <p:cNvSpPr>
                  <a:spLocks noChangeArrowheads="1"/>
                </p:cNvSpPr>
                <p:nvPr/>
              </p:nvSpPr>
              <p:spPr bwMode="auto">
                <a:xfrm>
                  <a:off x="1393" y="815"/>
                  <a:ext cx="60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重点化</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8" name="Rectangle 307">
                  <a:extLst>
                    <a:ext uri="{FF2B5EF4-FFF2-40B4-BE49-F238E27FC236}">
                      <a16:creationId xmlns:a16="http://schemas.microsoft.com/office/drawing/2014/main" id="{53957106-C04C-4DF6-AD25-387AEC604FE0}"/>
                    </a:ext>
                  </a:extLst>
                </p:cNvPr>
                <p:cNvSpPr>
                  <a:spLocks noChangeArrowheads="1"/>
                </p:cNvSpPr>
                <p:nvPr/>
              </p:nvSpPr>
              <p:spPr bwMode="auto">
                <a:xfrm>
                  <a:off x="1436" y="1885"/>
                  <a:ext cx="40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標準</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69" name="Rectangle 305">
                  <a:extLst>
                    <a:ext uri="{FF2B5EF4-FFF2-40B4-BE49-F238E27FC236}">
                      <a16:creationId xmlns:a16="http://schemas.microsoft.com/office/drawing/2014/main" id="{8094E51A-327F-48B5-AF14-2028BE532E13}"/>
                    </a:ext>
                  </a:extLst>
                </p:cNvPr>
                <p:cNvSpPr>
                  <a:spLocks noChangeArrowheads="1"/>
                </p:cNvSpPr>
                <p:nvPr/>
              </p:nvSpPr>
              <p:spPr bwMode="auto">
                <a:xfrm>
                  <a:off x="1933" y="3131"/>
                  <a:ext cx="218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社会的影響度の点数合計</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0" name="Rectangle 303">
                  <a:extLst>
                    <a:ext uri="{FF2B5EF4-FFF2-40B4-BE49-F238E27FC236}">
                      <a16:creationId xmlns:a16="http://schemas.microsoft.com/office/drawing/2014/main" id="{37AA5EA9-65FC-41F4-96FE-75D4C9DAAE4D}"/>
                    </a:ext>
                  </a:extLst>
                </p:cNvPr>
                <p:cNvSpPr>
                  <a:spLocks noChangeArrowheads="1"/>
                </p:cNvSpPr>
                <p:nvPr/>
              </p:nvSpPr>
              <p:spPr bwMode="auto">
                <a:xfrm>
                  <a:off x="620" y="1976"/>
                  <a:ext cx="20"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小</a:t>
                  </a:r>
                  <a:endParaRPr kumimoji="0" lang="ja-JP" altLang="ja-JP" sz="18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71" name="Freeform 302">
                  <a:extLst>
                    <a:ext uri="{FF2B5EF4-FFF2-40B4-BE49-F238E27FC236}">
                      <a16:creationId xmlns:a16="http://schemas.microsoft.com/office/drawing/2014/main" id="{F6925F68-036F-4451-A63E-BCECBA04C473}"/>
                    </a:ext>
                  </a:extLst>
                </p:cNvPr>
                <p:cNvSpPr>
                  <a:spLocks/>
                </p:cNvSpPr>
                <p:nvPr/>
              </p:nvSpPr>
              <p:spPr bwMode="auto">
                <a:xfrm>
                  <a:off x="2352" y="412"/>
                  <a:ext cx="1259" cy="1020"/>
                </a:xfrm>
                <a:custGeom>
                  <a:avLst/>
                  <a:gdLst>
                    <a:gd name="T0" fmla="*/ 0 w 2048"/>
                    <a:gd name="T1" fmla="*/ 278 h 1664"/>
                    <a:gd name="T2" fmla="*/ 278 w 2048"/>
                    <a:gd name="T3" fmla="*/ 0 h 1664"/>
                    <a:gd name="T4" fmla="*/ 278 w 2048"/>
                    <a:gd name="T5" fmla="*/ 0 h 1664"/>
                    <a:gd name="T6" fmla="*/ 278 w 2048"/>
                    <a:gd name="T7" fmla="*/ 0 h 1664"/>
                    <a:gd name="T8" fmla="*/ 1771 w 2048"/>
                    <a:gd name="T9" fmla="*/ 0 h 1664"/>
                    <a:gd name="T10" fmla="*/ 1771 w 2048"/>
                    <a:gd name="T11" fmla="*/ 0 h 1664"/>
                    <a:gd name="T12" fmla="*/ 2048 w 2048"/>
                    <a:gd name="T13" fmla="*/ 278 h 1664"/>
                    <a:gd name="T14" fmla="*/ 2048 w 2048"/>
                    <a:gd name="T15" fmla="*/ 278 h 1664"/>
                    <a:gd name="T16" fmla="*/ 2048 w 2048"/>
                    <a:gd name="T17" fmla="*/ 278 h 1664"/>
                    <a:gd name="T18" fmla="*/ 2048 w 2048"/>
                    <a:gd name="T19" fmla="*/ 1387 h 1664"/>
                    <a:gd name="T20" fmla="*/ 2048 w 2048"/>
                    <a:gd name="T21" fmla="*/ 1387 h 1664"/>
                    <a:gd name="T22" fmla="*/ 1771 w 2048"/>
                    <a:gd name="T23" fmla="*/ 1664 h 1664"/>
                    <a:gd name="T24" fmla="*/ 1771 w 2048"/>
                    <a:gd name="T25" fmla="*/ 1664 h 1664"/>
                    <a:gd name="T26" fmla="*/ 1771 w 2048"/>
                    <a:gd name="T27" fmla="*/ 1664 h 1664"/>
                    <a:gd name="T28" fmla="*/ 278 w 2048"/>
                    <a:gd name="T29" fmla="*/ 1664 h 1664"/>
                    <a:gd name="T30" fmla="*/ 278 w 2048"/>
                    <a:gd name="T31" fmla="*/ 1664 h 1664"/>
                    <a:gd name="T32" fmla="*/ 0 w 2048"/>
                    <a:gd name="T33" fmla="*/ 1387 h 1664"/>
                    <a:gd name="T34" fmla="*/ 0 w 2048"/>
                    <a:gd name="T35" fmla="*/ 1387 h 1664"/>
                    <a:gd name="T36" fmla="*/ 0 w 2048"/>
                    <a:gd name="T37" fmla="*/ 278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664">
                      <a:moveTo>
                        <a:pt x="0" y="278"/>
                      </a:moveTo>
                      <a:cubicBezTo>
                        <a:pt x="0" y="125"/>
                        <a:pt x="125" y="0"/>
                        <a:pt x="278" y="0"/>
                      </a:cubicBezTo>
                      <a:cubicBezTo>
                        <a:pt x="278" y="0"/>
                        <a:pt x="278" y="0"/>
                        <a:pt x="278" y="0"/>
                      </a:cubicBezTo>
                      <a:lnTo>
                        <a:pt x="278" y="0"/>
                      </a:lnTo>
                      <a:lnTo>
                        <a:pt x="1771" y="0"/>
                      </a:lnTo>
                      <a:cubicBezTo>
                        <a:pt x="1924" y="0"/>
                        <a:pt x="2048" y="125"/>
                        <a:pt x="2048" y="278"/>
                      </a:cubicBezTo>
                      <a:cubicBezTo>
                        <a:pt x="2048" y="278"/>
                        <a:pt x="2048" y="278"/>
                        <a:pt x="2048" y="278"/>
                      </a:cubicBezTo>
                      <a:lnTo>
                        <a:pt x="2048" y="278"/>
                      </a:lnTo>
                      <a:lnTo>
                        <a:pt x="2048" y="1387"/>
                      </a:lnTo>
                      <a:cubicBezTo>
                        <a:pt x="2048" y="1540"/>
                        <a:pt x="1924" y="1664"/>
                        <a:pt x="1771" y="1664"/>
                      </a:cubicBezTo>
                      <a:cubicBezTo>
                        <a:pt x="1771" y="1664"/>
                        <a:pt x="1771" y="1664"/>
                        <a:pt x="1771" y="1664"/>
                      </a:cubicBezTo>
                      <a:lnTo>
                        <a:pt x="1771" y="1664"/>
                      </a:lnTo>
                      <a:lnTo>
                        <a:pt x="278" y="1664"/>
                      </a:lnTo>
                      <a:cubicBezTo>
                        <a:pt x="125" y="1664"/>
                        <a:pt x="0" y="1540"/>
                        <a:pt x="0" y="1387"/>
                      </a:cubicBezTo>
                      <a:cubicBezTo>
                        <a:pt x="0" y="1387"/>
                        <a:pt x="0" y="1387"/>
                        <a:pt x="0" y="1387"/>
                      </a:cubicBezTo>
                      <a:lnTo>
                        <a:pt x="0" y="278"/>
                      </a:lnTo>
                      <a:close/>
                    </a:path>
                  </a:pathLst>
                </a:custGeom>
                <a:pattFill prst="ltDnDiag">
                  <a:fgClr>
                    <a:srgbClr val="4472C4"/>
                  </a:fgClr>
                  <a:bgClr>
                    <a:srgbClr val="FFFFFF"/>
                  </a:bgClr>
                </a:patt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72" name="Freeform 301">
                  <a:extLst>
                    <a:ext uri="{FF2B5EF4-FFF2-40B4-BE49-F238E27FC236}">
                      <a16:creationId xmlns:a16="http://schemas.microsoft.com/office/drawing/2014/main" id="{89FDB561-1C22-4482-A0AD-622405544653}"/>
                    </a:ext>
                  </a:extLst>
                </p:cNvPr>
                <p:cNvSpPr>
                  <a:spLocks noEditPoints="1"/>
                </p:cNvSpPr>
                <p:nvPr/>
              </p:nvSpPr>
              <p:spPr bwMode="auto">
                <a:xfrm>
                  <a:off x="2337" y="397"/>
                  <a:ext cx="1289" cy="1050"/>
                </a:xfrm>
                <a:custGeom>
                  <a:avLst/>
                  <a:gdLst>
                    <a:gd name="T0" fmla="*/ 8 w 2096"/>
                    <a:gd name="T1" fmla="*/ 239 h 1712"/>
                    <a:gd name="T2" fmla="*/ 51 w 2096"/>
                    <a:gd name="T3" fmla="*/ 136 h 1712"/>
                    <a:gd name="T4" fmla="*/ 91 w 2096"/>
                    <a:gd name="T5" fmla="*/ 88 h 1712"/>
                    <a:gd name="T6" fmla="*/ 183 w 2096"/>
                    <a:gd name="T7" fmla="*/ 25 h 1712"/>
                    <a:gd name="T8" fmla="*/ 244 w 2096"/>
                    <a:gd name="T9" fmla="*/ 7 h 1712"/>
                    <a:gd name="T10" fmla="*/ 1854 w 2096"/>
                    <a:gd name="T11" fmla="*/ 7 h 1712"/>
                    <a:gd name="T12" fmla="*/ 1915 w 2096"/>
                    <a:gd name="T13" fmla="*/ 25 h 1712"/>
                    <a:gd name="T14" fmla="*/ 2007 w 2096"/>
                    <a:gd name="T15" fmla="*/ 88 h 1712"/>
                    <a:gd name="T16" fmla="*/ 2047 w 2096"/>
                    <a:gd name="T17" fmla="*/ 136 h 1712"/>
                    <a:gd name="T18" fmla="*/ 2089 w 2096"/>
                    <a:gd name="T19" fmla="*/ 239 h 1712"/>
                    <a:gd name="T20" fmla="*/ 2096 w 2096"/>
                    <a:gd name="T21" fmla="*/ 1411 h 1712"/>
                    <a:gd name="T22" fmla="*/ 2073 w 2096"/>
                    <a:gd name="T23" fmla="*/ 1527 h 1712"/>
                    <a:gd name="T24" fmla="*/ 2044 w 2096"/>
                    <a:gd name="T25" fmla="*/ 1582 h 1712"/>
                    <a:gd name="T26" fmla="*/ 1966 w 2096"/>
                    <a:gd name="T27" fmla="*/ 1660 h 1712"/>
                    <a:gd name="T28" fmla="*/ 1911 w 2096"/>
                    <a:gd name="T29" fmla="*/ 1689 h 1712"/>
                    <a:gd name="T30" fmla="*/ 1798 w 2096"/>
                    <a:gd name="T31" fmla="*/ 1712 h 1712"/>
                    <a:gd name="T32" fmla="*/ 239 w 2096"/>
                    <a:gd name="T33" fmla="*/ 1705 h 1712"/>
                    <a:gd name="T34" fmla="*/ 136 w 2096"/>
                    <a:gd name="T35" fmla="*/ 1663 h 1712"/>
                    <a:gd name="T36" fmla="*/ 88 w 2096"/>
                    <a:gd name="T37" fmla="*/ 1623 h 1712"/>
                    <a:gd name="T38" fmla="*/ 25 w 2096"/>
                    <a:gd name="T39" fmla="*/ 1531 h 1712"/>
                    <a:gd name="T40" fmla="*/ 7 w 2096"/>
                    <a:gd name="T41" fmla="*/ 1470 h 1712"/>
                    <a:gd name="T42" fmla="*/ 48 w 2096"/>
                    <a:gd name="T43" fmla="*/ 1409 h 1712"/>
                    <a:gd name="T44" fmla="*/ 69 w 2096"/>
                    <a:gd name="T45" fmla="*/ 1512 h 1712"/>
                    <a:gd name="T46" fmla="*/ 91 w 2096"/>
                    <a:gd name="T47" fmla="*/ 1551 h 1712"/>
                    <a:gd name="T48" fmla="*/ 163 w 2096"/>
                    <a:gd name="T49" fmla="*/ 1623 h 1712"/>
                    <a:gd name="T50" fmla="*/ 202 w 2096"/>
                    <a:gd name="T51" fmla="*/ 1644 h 1712"/>
                    <a:gd name="T52" fmla="*/ 302 w 2096"/>
                    <a:gd name="T53" fmla="*/ 1664 h 1712"/>
                    <a:gd name="T54" fmla="*/ 1844 w 2096"/>
                    <a:gd name="T55" fmla="*/ 1660 h 1712"/>
                    <a:gd name="T56" fmla="*/ 1939 w 2096"/>
                    <a:gd name="T57" fmla="*/ 1620 h 1712"/>
                    <a:gd name="T58" fmla="*/ 1973 w 2096"/>
                    <a:gd name="T59" fmla="*/ 1592 h 1712"/>
                    <a:gd name="T60" fmla="*/ 2029 w 2096"/>
                    <a:gd name="T61" fmla="*/ 1508 h 1712"/>
                    <a:gd name="T62" fmla="*/ 2043 w 2096"/>
                    <a:gd name="T63" fmla="*/ 1465 h 1712"/>
                    <a:gd name="T64" fmla="*/ 2043 w 2096"/>
                    <a:gd name="T65" fmla="*/ 249 h 1712"/>
                    <a:gd name="T66" fmla="*/ 2029 w 2096"/>
                    <a:gd name="T67" fmla="*/ 206 h 1712"/>
                    <a:gd name="T68" fmla="*/ 1973 w 2096"/>
                    <a:gd name="T69" fmla="*/ 122 h 1712"/>
                    <a:gd name="T70" fmla="*/ 1939 w 2096"/>
                    <a:gd name="T71" fmla="*/ 93 h 1712"/>
                    <a:gd name="T72" fmla="*/ 1844 w 2096"/>
                    <a:gd name="T73" fmla="*/ 53 h 1712"/>
                    <a:gd name="T74" fmla="*/ 305 w 2096"/>
                    <a:gd name="T75" fmla="*/ 48 h 1712"/>
                    <a:gd name="T76" fmla="*/ 202 w 2096"/>
                    <a:gd name="T77" fmla="*/ 69 h 1712"/>
                    <a:gd name="T78" fmla="*/ 163 w 2096"/>
                    <a:gd name="T79" fmla="*/ 91 h 1712"/>
                    <a:gd name="T80" fmla="*/ 91 w 2096"/>
                    <a:gd name="T81" fmla="*/ 163 h 1712"/>
                    <a:gd name="T82" fmla="*/ 69 w 2096"/>
                    <a:gd name="T83" fmla="*/ 202 h 1712"/>
                    <a:gd name="T84" fmla="*/ 48 w 2096"/>
                    <a:gd name="T85" fmla="*/ 302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6" h="1712">
                      <a:moveTo>
                        <a:pt x="0" y="302"/>
                      </a:moveTo>
                      <a:lnTo>
                        <a:pt x="7" y="244"/>
                      </a:lnTo>
                      <a:cubicBezTo>
                        <a:pt x="7" y="242"/>
                        <a:pt x="7" y="241"/>
                        <a:pt x="8" y="239"/>
                      </a:cubicBezTo>
                      <a:lnTo>
                        <a:pt x="24" y="187"/>
                      </a:lnTo>
                      <a:cubicBezTo>
                        <a:pt x="24" y="186"/>
                        <a:pt x="25" y="184"/>
                        <a:pt x="25" y="183"/>
                      </a:cubicBezTo>
                      <a:lnTo>
                        <a:pt x="51" y="136"/>
                      </a:lnTo>
                      <a:cubicBezTo>
                        <a:pt x="52" y="135"/>
                        <a:pt x="53" y="133"/>
                        <a:pt x="54" y="132"/>
                      </a:cubicBezTo>
                      <a:lnTo>
                        <a:pt x="88" y="91"/>
                      </a:lnTo>
                      <a:cubicBezTo>
                        <a:pt x="89" y="90"/>
                        <a:pt x="90" y="89"/>
                        <a:pt x="91" y="88"/>
                      </a:cubicBezTo>
                      <a:lnTo>
                        <a:pt x="132" y="54"/>
                      </a:lnTo>
                      <a:cubicBezTo>
                        <a:pt x="133" y="53"/>
                        <a:pt x="135" y="52"/>
                        <a:pt x="136" y="51"/>
                      </a:cubicBezTo>
                      <a:lnTo>
                        <a:pt x="183" y="25"/>
                      </a:lnTo>
                      <a:cubicBezTo>
                        <a:pt x="184" y="25"/>
                        <a:pt x="186" y="24"/>
                        <a:pt x="187" y="24"/>
                      </a:cubicBezTo>
                      <a:lnTo>
                        <a:pt x="239" y="8"/>
                      </a:lnTo>
                      <a:cubicBezTo>
                        <a:pt x="241" y="7"/>
                        <a:pt x="242" y="7"/>
                        <a:pt x="244" y="7"/>
                      </a:cubicBezTo>
                      <a:lnTo>
                        <a:pt x="300" y="1"/>
                      </a:lnTo>
                      <a:lnTo>
                        <a:pt x="1795" y="0"/>
                      </a:lnTo>
                      <a:lnTo>
                        <a:pt x="1854" y="7"/>
                      </a:lnTo>
                      <a:cubicBezTo>
                        <a:pt x="1856" y="7"/>
                        <a:pt x="1857" y="7"/>
                        <a:pt x="1859" y="8"/>
                      </a:cubicBezTo>
                      <a:lnTo>
                        <a:pt x="1911" y="24"/>
                      </a:lnTo>
                      <a:cubicBezTo>
                        <a:pt x="1912" y="24"/>
                        <a:pt x="1914" y="25"/>
                        <a:pt x="1915" y="25"/>
                      </a:cubicBezTo>
                      <a:lnTo>
                        <a:pt x="1962" y="51"/>
                      </a:lnTo>
                      <a:cubicBezTo>
                        <a:pt x="1963" y="52"/>
                        <a:pt x="1965" y="53"/>
                        <a:pt x="1966" y="54"/>
                      </a:cubicBezTo>
                      <a:lnTo>
                        <a:pt x="2007" y="88"/>
                      </a:lnTo>
                      <a:cubicBezTo>
                        <a:pt x="2008" y="89"/>
                        <a:pt x="2009" y="90"/>
                        <a:pt x="2010" y="91"/>
                      </a:cubicBezTo>
                      <a:lnTo>
                        <a:pt x="2044" y="132"/>
                      </a:lnTo>
                      <a:cubicBezTo>
                        <a:pt x="2045" y="133"/>
                        <a:pt x="2046" y="135"/>
                        <a:pt x="2047" y="136"/>
                      </a:cubicBezTo>
                      <a:lnTo>
                        <a:pt x="2072" y="183"/>
                      </a:lnTo>
                      <a:cubicBezTo>
                        <a:pt x="2072" y="185"/>
                        <a:pt x="2073" y="186"/>
                        <a:pt x="2073" y="187"/>
                      </a:cubicBezTo>
                      <a:lnTo>
                        <a:pt x="2089" y="239"/>
                      </a:lnTo>
                      <a:cubicBezTo>
                        <a:pt x="2090" y="241"/>
                        <a:pt x="2090" y="242"/>
                        <a:pt x="2090" y="244"/>
                      </a:cubicBezTo>
                      <a:lnTo>
                        <a:pt x="2096" y="300"/>
                      </a:lnTo>
                      <a:lnTo>
                        <a:pt x="2096" y="1411"/>
                      </a:lnTo>
                      <a:lnTo>
                        <a:pt x="2090" y="1470"/>
                      </a:lnTo>
                      <a:cubicBezTo>
                        <a:pt x="2090" y="1472"/>
                        <a:pt x="2090" y="1473"/>
                        <a:pt x="2089" y="1475"/>
                      </a:cubicBezTo>
                      <a:lnTo>
                        <a:pt x="2073" y="1527"/>
                      </a:lnTo>
                      <a:cubicBezTo>
                        <a:pt x="2073" y="1528"/>
                        <a:pt x="2072" y="1529"/>
                        <a:pt x="2072" y="1531"/>
                      </a:cubicBezTo>
                      <a:lnTo>
                        <a:pt x="2047" y="1578"/>
                      </a:lnTo>
                      <a:cubicBezTo>
                        <a:pt x="2046" y="1579"/>
                        <a:pt x="2045" y="1581"/>
                        <a:pt x="2044" y="1582"/>
                      </a:cubicBezTo>
                      <a:lnTo>
                        <a:pt x="2010" y="1623"/>
                      </a:lnTo>
                      <a:cubicBezTo>
                        <a:pt x="2009" y="1624"/>
                        <a:pt x="2008" y="1625"/>
                        <a:pt x="2007" y="1626"/>
                      </a:cubicBezTo>
                      <a:lnTo>
                        <a:pt x="1966" y="1660"/>
                      </a:lnTo>
                      <a:cubicBezTo>
                        <a:pt x="1965" y="1661"/>
                        <a:pt x="1963" y="1662"/>
                        <a:pt x="1962" y="1663"/>
                      </a:cubicBezTo>
                      <a:lnTo>
                        <a:pt x="1915" y="1688"/>
                      </a:lnTo>
                      <a:cubicBezTo>
                        <a:pt x="1913" y="1688"/>
                        <a:pt x="1912" y="1689"/>
                        <a:pt x="1911" y="1689"/>
                      </a:cubicBezTo>
                      <a:lnTo>
                        <a:pt x="1859" y="1705"/>
                      </a:lnTo>
                      <a:cubicBezTo>
                        <a:pt x="1857" y="1706"/>
                        <a:pt x="1856" y="1706"/>
                        <a:pt x="1854" y="1706"/>
                      </a:cubicBezTo>
                      <a:lnTo>
                        <a:pt x="1798" y="1712"/>
                      </a:lnTo>
                      <a:lnTo>
                        <a:pt x="302" y="1712"/>
                      </a:lnTo>
                      <a:lnTo>
                        <a:pt x="244" y="1706"/>
                      </a:lnTo>
                      <a:cubicBezTo>
                        <a:pt x="242" y="1706"/>
                        <a:pt x="241" y="1706"/>
                        <a:pt x="239" y="1705"/>
                      </a:cubicBezTo>
                      <a:lnTo>
                        <a:pt x="187" y="1689"/>
                      </a:lnTo>
                      <a:cubicBezTo>
                        <a:pt x="186" y="1689"/>
                        <a:pt x="185" y="1688"/>
                        <a:pt x="183" y="1688"/>
                      </a:cubicBezTo>
                      <a:lnTo>
                        <a:pt x="136" y="1663"/>
                      </a:lnTo>
                      <a:cubicBezTo>
                        <a:pt x="135" y="1662"/>
                        <a:pt x="133" y="1661"/>
                        <a:pt x="132" y="1660"/>
                      </a:cubicBezTo>
                      <a:lnTo>
                        <a:pt x="91" y="1626"/>
                      </a:lnTo>
                      <a:cubicBezTo>
                        <a:pt x="90" y="1625"/>
                        <a:pt x="89" y="1624"/>
                        <a:pt x="88" y="1623"/>
                      </a:cubicBezTo>
                      <a:lnTo>
                        <a:pt x="54" y="1582"/>
                      </a:lnTo>
                      <a:cubicBezTo>
                        <a:pt x="53" y="1581"/>
                        <a:pt x="52" y="1579"/>
                        <a:pt x="51" y="1578"/>
                      </a:cubicBezTo>
                      <a:lnTo>
                        <a:pt x="25" y="1531"/>
                      </a:lnTo>
                      <a:cubicBezTo>
                        <a:pt x="25" y="1530"/>
                        <a:pt x="24" y="1528"/>
                        <a:pt x="24" y="1527"/>
                      </a:cubicBezTo>
                      <a:lnTo>
                        <a:pt x="8" y="1475"/>
                      </a:lnTo>
                      <a:cubicBezTo>
                        <a:pt x="7" y="1473"/>
                        <a:pt x="7" y="1472"/>
                        <a:pt x="7" y="1470"/>
                      </a:cubicBezTo>
                      <a:lnTo>
                        <a:pt x="1" y="1414"/>
                      </a:lnTo>
                      <a:lnTo>
                        <a:pt x="0" y="302"/>
                      </a:lnTo>
                      <a:close/>
                      <a:moveTo>
                        <a:pt x="48" y="1409"/>
                      </a:moveTo>
                      <a:lnTo>
                        <a:pt x="54" y="1465"/>
                      </a:lnTo>
                      <a:lnTo>
                        <a:pt x="53" y="1460"/>
                      </a:lnTo>
                      <a:lnTo>
                        <a:pt x="69" y="1512"/>
                      </a:lnTo>
                      <a:lnTo>
                        <a:pt x="67" y="1508"/>
                      </a:lnTo>
                      <a:lnTo>
                        <a:pt x="93" y="1555"/>
                      </a:lnTo>
                      <a:lnTo>
                        <a:pt x="91" y="1551"/>
                      </a:lnTo>
                      <a:lnTo>
                        <a:pt x="125" y="1592"/>
                      </a:lnTo>
                      <a:lnTo>
                        <a:pt x="122" y="1589"/>
                      </a:lnTo>
                      <a:lnTo>
                        <a:pt x="163" y="1623"/>
                      </a:lnTo>
                      <a:lnTo>
                        <a:pt x="159" y="1620"/>
                      </a:lnTo>
                      <a:lnTo>
                        <a:pt x="206" y="1645"/>
                      </a:lnTo>
                      <a:lnTo>
                        <a:pt x="202" y="1644"/>
                      </a:lnTo>
                      <a:lnTo>
                        <a:pt x="254" y="1660"/>
                      </a:lnTo>
                      <a:lnTo>
                        <a:pt x="249" y="1659"/>
                      </a:lnTo>
                      <a:lnTo>
                        <a:pt x="302" y="1664"/>
                      </a:lnTo>
                      <a:lnTo>
                        <a:pt x="1793" y="1665"/>
                      </a:lnTo>
                      <a:lnTo>
                        <a:pt x="1849" y="1659"/>
                      </a:lnTo>
                      <a:lnTo>
                        <a:pt x="1844" y="1660"/>
                      </a:lnTo>
                      <a:lnTo>
                        <a:pt x="1896" y="1644"/>
                      </a:lnTo>
                      <a:lnTo>
                        <a:pt x="1892" y="1645"/>
                      </a:lnTo>
                      <a:lnTo>
                        <a:pt x="1939" y="1620"/>
                      </a:lnTo>
                      <a:lnTo>
                        <a:pt x="1935" y="1623"/>
                      </a:lnTo>
                      <a:lnTo>
                        <a:pt x="1976" y="1589"/>
                      </a:lnTo>
                      <a:lnTo>
                        <a:pt x="1973" y="1592"/>
                      </a:lnTo>
                      <a:lnTo>
                        <a:pt x="2007" y="1551"/>
                      </a:lnTo>
                      <a:lnTo>
                        <a:pt x="2004" y="1555"/>
                      </a:lnTo>
                      <a:lnTo>
                        <a:pt x="2029" y="1508"/>
                      </a:lnTo>
                      <a:lnTo>
                        <a:pt x="2028" y="1512"/>
                      </a:lnTo>
                      <a:lnTo>
                        <a:pt x="2044" y="1460"/>
                      </a:lnTo>
                      <a:lnTo>
                        <a:pt x="2043" y="1465"/>
                      </a:lnTo>
                      <a:lnTo>
                        <a:pt x="2048" y="1411"/>
                      </a:lnTo>
                      <a:lnTo>
                        <a:pt x="2049" y="305"/>
                      </a:lnTo>
                      <a:lnTo>
                        <a:pt x="2043" y="249"/>
                      </a:lnTo>
                      <a:lnTo>
                        <a:pt x="2044" y="254"/>
                      </a:lnTo>
                      <a:lnTo>
                        <a:pt x="2028" y="202"/>
                      </a:lnTo>
                      <a:lnTo>
                        <a:pt x="2029" y="206"/>
                      </a:lnTo>
                      <a:lnTo>
                        <a:pt x="2004" y="159"/>
                      </a:lnTo>
                      <a:lnTo>
                        <a:pt x="2007" y="163"/>
                      </a:lnTo>
                      <a:lnTo>
                        <a:pt x="1973" y="122"/>
                      </a:lnTo>
                      <a:lnTo>
                        <a:pt x="1976" y="125"/>
                      </a:lnTo>
                      <a:lnTo>
                        <a:pt x="1935" y="91"/>
                      </a:lnTo>
                      <a:lnTo>
                        <a:pt x="1939" y="93"/>
                      </a:lnTo>
                      <a:lnTo>
                        <a:pt x="1892" y="67"/>
                      </a:lnTo>
                      <a:lnTo>
                        <a:pt x="1896" y="69"/>
                      </a:lnTo>
                      <a:lnTo>
                        <a:pt x="1844" y="53"/>
                      </a:lnTo>
                      <a:lnTo>
                        <a:pt x="1849" y="54"/>
                      </a:lnTo>
                      <a:lnTo>
                        <a:pt x="1795" y="48"/>
                      </a:lnTo>
                      <a:lnTo>
                        <a:pt x="305" y="48"/>
                      </a:lnTo>
                      <a:lnTo>
                        <a:pt x="249" y="54"/>
                      </a:lnTo>
                      <a:lnTo>
                        <a:pt x="254" y="53"/>
                      </a:lnTo>
                      <a:lnTo>
                        <a:pt x="202" y="69"/>
                      </a:lnTo>
                      <a:lnTo>
                        <a:pt x="206" y="67"/>
                      </a:lnTo>
                      <a:lnTo>
                        <a:pt x="159" y="93"/>
                      </a:lnTo>
                      <a:lnTo>
                        <a:pt x="163" y="91"/>
                      </a:lnTo>
                      <a:lnTo>
                        <a:pt x="122" y="125"/>
                      </a:lnTo>
                      <a:lnTo>
                        <a:pt x="125" y="122"/>
                      </a:lnTo>
                      <a:lnTo>
                        <a:pt x="91" y="163"/>
                      </a:lnTo>
                      <a:lnTo>
                        <a:pt x="93" y="159"/>
                      </a:lnTo>
                      <a:lnTo>
                        <a:pt x="67" y="206"/>
                      </a:lnTo>
                      <a:lnTo>
                        <a:pt x="69" y="202"/>
                      </a:lnTo>
                      <a:lnTo>
                        <a:pt x="53" y="254"/>
                      </a:lnTo>
                      <a:lnTo>
                        <a:pt x="54" y="249"/>
                      </a:lnTo>
                      <a:lnTo>
                        <a:pt x="48" y="302"/>
                      </a:lnTo>
                      <a:lnTo>
                        <a:pt x="48" y="1409"/>
                      </a:lnTo>
                      <a:close/>
                    </a:path>
                  </a:pathLst>
                </a:custGeom>
                <a:solidFill>
                  <a:srgbClr val="385D8A"/>
                </a:solidFill>
                <a:ln w="635">
                  <a:solidFill>
                    <a:srgbClr val="385D8A"/>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73" name="Rectangle 300">
                  <a:extLst>
                    <a:ext uri="{FF2B5EF4-FFF2-40B4-BE49-F238E27FC236}">
                      <a16:creationId xmlns:a16="http://schemas.microsoft.com/office/drawing/2014/main" id="{12252596-0D8E-42C3-ADB5-C0A6EB25971C}"/>
                    </a:ext>
                  </a:extLst>
                </p:cNvPr>
                <p:cNvSpPr>
                  <a:spLocks noChangeArrowheads="1"/>
                </p:cNvSpPr>
                <p:nvPr/>
              </p:nvSpPr>
              <p:spPr bwMode="auto">
                <a:xfrm>
                  <a:off x="2728" y="815"/>
                  <a:ext cx="60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重点化</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75" name="Freeform 298">
                  <a:extLst>
                    <a:ext uri="{FF2B5EF4-FFF2-40B4-BE49-F238E27FC236}">
                      <a16:creationId xmlns:a16="http://schemas.microsoft.com/office/drawing/2014/main" id="{607F303E-2A70-47BF-86E8-BF6B4A3F158A}"/>
                    </a:ext>
                  </a:extLst>
                </p:cNvPr>
                <p:cNvSpPr>
                  <a:spLocks noEditPoints="1"/>
                </p:cNvSpPr>
                <p:nvPr/>
              </p:nvSpPr>
              <p:spPr bwMode="auto">
                <a:xfrm>
                  <a:off x="2337" y="1486"/>
                  <a:ext cx="1289" cy="1049"/>
                </a:xfrm>
                <a:custGeom>
                  <a:avLst/>
                  <a:gdLst>
                    <a:gd name="T0" fmla="*/ 8 w 2096"/>
                    <a:gd name="T1" fmla="*/ 239 h 1712"/>
                    <a:gd name="T2" fmla="*/ 51 w 2096"/>
                    <a:gd name="T3" fmla="*/ 136 h 1712"/>
                    <a:gd name="T4" fmla="*/ 91 w 2096"/>
                    <a:gd name="T5" fmla="*/ 88 h 1712"/>
                    <a:gd name="T6" fmla="*/ 183 w 2096"/>
                    <a:gd name="T7" fmla="*/ 25 h 1712"/>
                    <a:gd name="T8" fmla="*/ 244 w 2096"/>
                    <a:gd name="T9" fmla="*/ 7 h 1712"/>
                    <a:gd name="T10" fmla="*/ 1854 w 2096"/>
                    <a:gd name="T11" fmla="*/ 7 h 1712"/>
                    <a:gd name="T12" fmla="*/ 1915 w 2096"/>
                    <a:gd name="T13" fmla="*/ 25 h 1712"/>
                    <a:gd name="T14" fmla="*/ 2007 w 2096"/>
                    <a:gd name="T15" fmla="*/ 88 h 1712"/>
                    <a:gd name="T16" fmla="*/ 2047 w 2096"/>
                    <a:gd name="T17" fmla="*/ 136 h 1712"/>
                    <a:gd name="T18" fmla="*/ 2089 w 2096"/>
                    <a:gd name="T19" fmla="*/ 239 h 1712"/>
                    <a:gd name="T20" fmla="*/ 2096 w 2096"/>
                    <a:gd name="T21" fmla="*/ 1411 h 1712"/>
                    <a:gd name="T22" fmla="*/ 2073 w 2096"/>
                    <a:gd name="T23" fmla="*/ 1527 h 1712"/>
                    <a:gd name="T24" fmla="*/ 2044 w 2096"/>
                    <a:gd name="T25" fmla="*/ 1582 h 1712"/>
                    <a:gd name="T26" fmla="*/ 1966 w 2096"/>
                    <a:gd name="T27" fmla="*/ 1660 h 1712"/>
                    <a:gd name="T28" fmla="*/ 1911 w 2096"/>
                    <a:gd name="T29" fmla="*/ 1689 h 1712"/>
                    <a:gd name="T30" fmla="*/ 1798 w 2096"/>
                    <a:gd name="T31" fmla="*/ 1712 h 1712"/>
                    <a:gd name="T32" fmla="*/ 239 w 2096"/>
                    <a:gd name="T33" fmla="*/ 1705 h 1712"/>
                    <a:gd name="T34" fmla="*/ 136 w 2096"/>
                    <a:gd name="T35" fmla="*/ 1663 h 1712"/>
                    <a:gd name="T36" fmla="*/ 88 w 2096"/>
                    <a:gd name="T37" fmla="*/ 1623 h 1712"/>
                    <a:gd name="T38" fmla="*/ 25 w 2096"/>
                    <a:gd name="T39" fmla="*/ 1531 h 1712"/>
                    <a:gd name="T40" fmla="*/ 7 w 2096"/>
                    <a:gd name="T41" fmla="*/ 1470 h 1712"/>
                    <a:gd name="T42" fmla="*/ 48 w 2096"/>
                    <a:gd name="T43" fmla="*/ 1409 h 1712"/>
                    <a:gd name="T44" fmla="*/ 69 w 2096"/>
                    <a:gd name="T45" fmla="*/ 1512 h 1712"/>
                    <a:gd name="T46" fmla="*/ 91 w 2096"/>
                    <a:gd name="T47" fmla="*/ 1551 h 1712"/>
                    <a:gd name="T48" fmla="*/ 163 w 2096"/>
                    <a:gd name="T49" fmla="*/ 1623 h 1712"/>
                    <a:gd name="T50" fmla="*/ 202 w 2096"/>
                    <a:gd name="T51" fmla="*/ 1644 h 1712"/>
                    <a:gd name="T52" fmla="*/ 302 w 2096"/>
                    <a:gd name="T53" fmla="*/ 1664 h 1712"/>
                    <a:gd name="T54" fmla="*/ 1844 w 2096"/>
                    <a:gd name="T55" fmla="*/ 1660 h 1712"/>
                    <a:gd name="T56" fmla="*/ 1939 w 2096"/>
                    <a:gd name="T57" fmla="*/ 1620 h 1712"/>
                    <a:gd name="T58" fmla="*/ 1973 w 2096"/>
                    <a:gd name="T59" fmla="*/ 1592 h 1712"/>
                    <a:gd name="T60" fmla="*/ 2029 w 2096"/>
                    <a:gd name="T61" fmla="*/ 1508 h 1712"/>
                    <a:gd name="T62" fmla="*/ 2043 w 2096"/>
                    <a:gd name="T63" fmla="*/ 1465 h 1712"/>
                    <a:gd name="T64" fmla="*/ 2043 w 2096"/>
                    <a:gd name="T65" fmla="*/ 249 h 1712"/>
                    <a:gd name="T66" fmla="*/ 2029 w 2096"/>
                    <a:gd name="T67" fmla="*/ 206 h 1712"/>
                    <a:gd name="T68" fmla="*/ 1973 w 2096"/>
                    <a:gd name="T69" fmla="*/ 122 h 1712"/>
                    <a:gd name="T70" fmla="*/ 1939 w 2096"/>
                    <a:gd name="T71" fmla="*/ 93 h 1712"/>
                    <a:gd name="T72" fmla="*/ 1844 w 2096"/>
                    <a:gd name="T73" fmla="*/ 53 h 1712"/>
                    <a:gd name="T74" fmla="*/ 305 w 2096"/>
                    <a:gd name="T75" fmla="*/ 48 h 1712"/>
                    <a:gd name="T76" fmla="*/ 202 w 2096"/>
                    <a:gd name="T77" fmla="*/ 69 h 1712"/>
                    <a:gd name="T78" fmla="*/ 163 w 2096"/>
                    <a:gd name="T79" fmla="*/ 91 h 1712"/>
                    <a:gd name="T80" fmla="*/ 91 w 2096"/>
                    <a:gd name="T81" fmla="*/ 163 h 1712"/>
                    <a:gd name="T82" fmla="*/ 69 w 2096"/>
                    <a:gd name="T83" fmla="*/ 202 h 1712"/>
                    <a:gd name="T84" fmla="*/ 48 w 2096"/>
                    <a:gd name="T85" fmla="*/ 302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6" h="1712">
                      <a:moveTo>
                        <a:pt x="0" y="302"/>
                      </a:moveTo>
                      <a:lnTo>
                        <a:pt x="7" y="244"/>
                      </a:lnTo>
                      <a:cubicBezTo>
                        <a:pt x="7" y="242"/>
                        <a:pt x="7" y="241"/>
                        <a:pt x="8" y="239"/>
                      </a:cubicBezTo>
                      <a:lnTo>
                        <a:pt x="24" y="187"/>
                      </a:lnTo>
                      <a:cubicBezTo>
                        <a:pt x="24" y="186"/>
                        <a:pt x="25" y="184"/>
                        <a:pt x="25" y="183"/>
                      </a:cubicBezTo>
                      <a:lnTo>
                        <a:pt x="51" y="136"/>
                      </a:lnTo>
                      <a:cubicBezTo>
                        <a:pt x="52" y="135"/>
                        <a:pt x="53" y="133"/>
                        <a:pt x="54" y="132"/>
                      </a:cubicBezTo>
                      <a:lnTo>
                        <a:pt x="88" y="91"/>
                      </a:lnTo>
                      <a:cubicBezTo>
                        <a:pt x="89" y="90"/>
                        <a:pt x="90" y="89"/>
                        <a:pt x="91" y="88"/>
                      </a:cubicBezTo>
                      <a:lnTo>
                        <a:pt x="132" y="54"/>
                      </a:lnTo>
                      <a:cubicBezTo>
                        <a:pt x="133" y="53"/>
                        <a:pt x="135" y="52"/>
                        <a:pt x="136" y="51"/>
                      </a:cubicBezTo>
                      <a:lnTo>
                        <a:pt x="183" y="25"/>
                      </a:lnTo>
                      <a:cubicBezTo>
                        <a:pt x="184" y="25"/>
                        <a:pt x="186" y="24"/>
                        <a:pt x="187" y="24"/>
                      </a:cubicBezTo>
                      <a:lnTo>
                        <a:pt x="239" y="8"/>
                      </a:lnTo>
                      <a:cubicBezTo>
                        <a:pt x="241" y="7"/>
                        <a:pt x="242" y="7"/>
                        <a:pt x="244" y="7"/>
                      </a:cubicBezTo>
                      <a:lnTo>
                        <a:pt x="300" y="1"/>
                      </a:lnTo>
                      <a:lnTo>
                        <a:pt x="1795" y="0"/>
                      </a:lnTo>
                      <a:lnTo>
                        <a:pt x="1854" y="7"/>
                      </a:lnTo>
                      <a:cubicBezTo>
                        <a:pt x="1856" y="7"/>
                        <a:pt x="1857" y="7"/>
                        <a:pt x="1859" y="8"/>
                      </a:cubicBezTo>
                      <a:lnTo>
                        <a:pt x="1911" y="24"/>
                      </a:lnTo>
                      <a:cubicBezTo>
                        <a:pt x="1912" y="24"/>
                        <a:pt x="1914" y="25"/>
                        <a:pt x="1915" y="25"/>
                      </a:cubicBezTo>
                      <a:lnTo>
                        <a:pt x="1962" y="51"/>
                      </a:lnTo>
                      <a:cubicBezTo>
                        <a:pt x="1963" y="52"/>
                        <a:pt x="1965" y="53"/>
                        <a:pt x="1966" y="54"/>
                      </a:cubicBezTo>
                      <a:lnTo>
                        <a:pt x="2007" y="88"/>
                      </a:lnTo>
                      <a:cubicBezTo>
                        <a:pt x="2008" y="89"/>
                        <a:pt x="2009" y="90"/>
                        <a:pt x="2010" y="91"/>
                      </a:cubicBezTo>
                      <a:lnTo>
                        <a:pt x="2044" y="132"/>
                      </a:lnTo>
                      <a:cubicBezTo>
                        <a:pt x="2045" y="133"/>
                        <a:pt x="2046" y="135"/>
                        <a:pt x="2047" y="136"/>
                      </a:cubicBezTo>
                      <a:lnTo>
                        <a:pt x="2072" y="183"/>
                      </a:lnTo>
                      <a:cubicBezTo>
                        <a:pt x="2072" y="185"/>
                        <a:pt x="2073" y="186"/>
                        <a:pt x="2073" y="187"/>
                      </a:cubicBezTo>
                      <a:lnTo>
                        <a:pt x="2089" y="239"/>
                      </a:lnTo>
                      <a:cubicBezTo>
                        <a:pt x="2090" y="241"/>
                        <a:pt x="2090" y="242"/>
                        <a:pt x="2090" y="244"/>
                      </a:cubicBezTo>
                      <a:lnTo>
                        <a:pt x="2096" y="300"/>
                      </a:lnTo>
                      <a:lnTo>
                        <a:pt x="2096" y="1411"/>
                      </a:lnTo>
                      <a:lnTo>
                        <a:pt x="2090" y="1470"/>
                      </a:lnTo>
                      <a:cubicBezTo>
                        <a:pt x="2090" y="1472"/>
                        <a:pt x="2090" y="1473"/>
                        <a:pt x="2089" y="1475"/>
                      </a:cubicBezTo>
                      <a:lnTo>
                        <a:pt x="2073" y="1527"/>
                      </a:lnTo>
                      <a:cubicBezTo>
                        <a:pt x="2073" y="1528"/>
                        <a:pt x="2072" y="1529"/>
                        <a:pt x="2072" y="1531"/>
                      </a:cubicBezTo>
                      <a:lnTo>
                        <a:pt x="2047" y="1578"/>
                      </a:lnTo>
                      <a:cubicBezTo>
                        <a:pt x="2046" y="1579"/>
                        <a:pt x="2045" y="1581"/>
                        <a:pt x="2044" y="1582"/>
                      </a:cubicBezTo>
                      <a:lnTo>
                        <a:pt x="2010" y="1623"/>
                      </a:lnTo>
                      <a:cubicBezTo>
                        <a:pt x="2009" y="1624"/>
                        <a:pt x="2008" y="1625"/>
                        <a:pt x="2007" y="1626"/>
                      </a:cubicBezTo>
                      <a:lnTo>
                        <a:pt x="1966" y="1660"/>
                      </a:lnTo>
                      <a:cubicBezTo>
                        <a:pt x="1965" y="1661"/>
                        <a:pt x="1963" y="1662"/>
                        <a:pt x="1962" y="1663"/>
                      </a:cubicBezTo>
                      <a:lnTo>
                        <a:pt x="1915" y="1688"/>
                      </a:lnTo>
                      <a:cubicBezTo>
                        <a:pt x="1913" y="1688"/>
                        <a:pt x="1912" y="1689"/>
                        <a:pt x="1911" y="1689"/>
                      </a:cubicBezTo>
                      <a:lnTo>
                        <a:pt x="1859" y="1705"/>
                      </a:lnTo>
                      <a:cubicBezTo>
                        <a:pt x="1857" y="1706"/>
                        <a:pt x="1856" y="1706"/>
                        <a:pt x="1854" y="1706"/>
                      </a:cubicBezTo>
                      <a:lnTo>
                        <a:pt x="1798" y="1712"/>
                      </a:lnTo>
                      <a:lnTo>
                        <a:pt x="302" y="1712"/>
                      </a:lnTo>
                      <a:lnTo>
                        <a:pt x="244" y="1706"/>
                      </a:lnTo>
                      <a:cubicBezTo>
                        <a:pt x="242" y="1706"/>
                        <a:pt x="241" y="1706"/>
                        <a:pt x="239" y="1705"/>
                      </a:cubicBezTo>
                      <a:lnTo>
                        <a:pt x="187" y="1689"/>
                      </a:lnTo>
                      <a:cubicBezTo>
                        <a:pt x="186" y="1689"/>
                        <a:pt x="185" y="1688"/>
                        <a:pt x="183" y="1688"/>
                      </a:cubicBezTo>
                      <a:lnTo>
                        <a:pt x="136" y="1663"/>
                      </a:lnTo>
                      <a:cubicBezTo>
                        <a:pt x="135" y="1662"/>
                        <a:pt x="133" y="1661"/>
                        <a:pt x="132" y="1660"/>
                      </a:cubicBezTo>
                      <a:lnTo>
                        <a:pt x="91" y="1626"/>
                      </a:lnTo>
                      <a:cubicBezTo>
                        <a:pt x="90" y="1625"/>
                        <a:pt x="89" y="1624"/>
                        <a:pt x="88" y="1623"/>
                      </a:cubicBezTo>
                      <a:lnTo>
                        <a:pt x="54" y="1582"/>
                      </a:lnTo>
                      <a:cubicBezTo>
                        <a:pt x="53" y="1581"/>
                        <a:pt x="52" y="1579"/>
                        <a:pt x="51" y="1578"/>
                      </a:cubicBezTo>
                      <a:lnTo>
                        <a:pt x="25" y="1531"/>
                      </a:lnTo>
                      <a:cubicBezTo>
                        <a:pt x="25" y="1530"/>
                        <a:pt x="24" y="1528"/>
                        <a:pt x="24" y="1527"/>
                      </a:cubicBezTo>
                      <a:lnTo>
                        <a:pt x="8" y="1475"/>
                      </a:lnTo>
                      <a:cubicBezTo>
                        <a:pt x="7" y="1473"/>
                        <a:pt x="7" y="1472"/>
                        <a:pt x="7" y="1470"/>
                      </a:cubicBezTo>
                      <a:lnTo>
                        <a:pt x="1" y="1414"/>
                      </a:lnTo>
                      <a:lnTo>
                        <a:pt x="0" y="302"/>
                      </a:lnTo>
                      <a:close/>
                      <a:moveTo>
                        <a:pt x="48" y="1409"/>
                      </a:moveTo>
                      <a:lnTo>
                        <a:pt x="54" y="1465"/>
                      </a:lnTo>
                      <a:lnTo>
                        <a:pt x="53" y="1460"/>
                      </a:lnTo>
                      <a:lnTo>
                        <a:pt x="69" y="1512"/>
                      </a:lnTo>
                      <a:lnTo>
                        <a:pt x="67" y="1508"/>
                      </a:lnTo>
                      <a:lnTo>
                        <a:pt x="93" y="1555"/>
                      </a:lnTo>
                      <a:lnTo>
                        <a:pt x="91" y="1551"/>
                      </a:lnTo>
                      <a:lnTo>
                        <a:pt x="125" y="1592"/>
                      </a:lnTo>
                      <a:lnTo>
                        <a:pt x="122" y="1589"/>
                      </a:lnTo>
                      <a:lnTo>
                        <a:pt x="163" y="1623"/>
                      </a:lnTo>
                      <a:lnTo>
                        <a:pt x="159" y="1620"/>
                      </a:lnTo>
                      <a:lnTo>
                        <a:pt x="206" y="1645"/>
                      </a:lnTo>
                      <a:lnTo>
                        <a:pt x="202" y="1644"/>
                      </a:lnTo>
                      <a:lnTo>
                        <a:pt x="254" y="1660"/>
                      </a:lnTo>
                      <a:lnTo>
                        <a:pt x="249" y="1659"/>
                      </a:lnTo>
                      <a:lnTo>
                        <a:pt x="302" y="1664"/>
                      </a:lnTo>
                      <a:lnTo>
                        <a:pt x="1793" y="1665"/>
                      </a:lnTo>
                      <a:lnTo>
                        <a:pt x="1849" y="1659"/>
                      </a:lnTo>
                      <a:lnTo>
                        <a:pt x="1844" y="1660"/>
                      </a:lnTo>
                      <a:lnTo>
                        <a:pt x="1896" y="1644"/>
                      </a:lnTo>
                      <a:lnTo>
                        <a:pt x="1892" y="1645"/>
                      </a:lnTo>
                      <a:lnTo>
                        <a:pt x="1939" y="1620"/>
                      </a:lnTo>
                      <a:lnTo>
                        <a:pt x="1935" y="1623"/>
                      </a:lnTo>
                      <a:lnTo>
                        <a:pt x="1976" y="1589"/>
                      </a:lnTo>
                      <a:lnTo>
                        <a:pt x="1973" y="1592"/>
                      </a:lnTo>
                      <a:lnTo>
                        <a:pt x="2007" y="1551"/>
                      </a:lnTo>
                      <a:lnTo>
                        <a:pt x="2004" y="1555"/>
                      </a:lnTo>
                      <a:lnTo>
                        <a:pt x="2029" y="1508"/>
                      </a:lnTo>
                      <a:lnTo>
                        <a:pt x="2028" y="1512"/>
                      </a:lnTo>
                      <a:lnTo>
                        <a:pt x="2044" y="1460"/>
                      </a:lnTo>
                      <a:lnTo>
                        <a:pt x="2043" y="1465"/>
                      </a:lnTo>
                      <a:lnTo>
                        <a:pt x="2048" y="1411"/>
                      </a:lnTo>
                      <a:lnTo>
                        <a:pt x="2049" y="305"/>
                      </a:lnTo>
                      <a:lnTo>
                        <a:pt x="2043" y="249"/>
                      </a:lnTo>
                      <a:lnTo>
                        <a:pt x="2044" y="254"/>
                      </a:lnTo>
                      <a:lnTo>
                        <a:pt x="2028" y="202"/>
                      </a:lnTo>
                      <a:lnTo>
                        <a:pt x="2029" y="206"/>
                      </a:lnTo>
                      <a:lnTo>
                        <a:pt x="2004" y="159"/>
                      </a:lnTo>
                      <a:lnTo>
                        <a:pt x="2007" y="163"/>
                      </a:lnTo>
                      <a:lnTo>
                        <a:pt x="1973" y="122"/>
                      </a:lnTo>
                      <a:lnTo>
                        <a:pt x="1976" y="125"/>
                      </a:lnTo>
                      <a:lnTo>
                        <a:pt x="1935" y="91"/>
                      </a:lnTo>
                      <a:lnTo>
                        <a:pt x="1939" y="93"/>
                      </a:lnTo>
                      <a:lnTo>
                        <a:pt x="1892" y="67"/>
                      </a:lnTo>
                      <a:lnTo>
                        <a:pt x="1896" y="69"/>
                      </a:lnTo>
                      <a:lnTo>
                        <a:pt x="1844" y="53"/>
                      </a:lnTo>
                      <a:lnTo>
                        <a:pt x="1849" y="54"/>
                      </a:lnTo>
                      <a:lnTo>
                        <a:pt x="1795" y="48"/>
                      </a:lnTo>
                      <a:lnTo>
                        <a:pt x="305" y="48"/>
                      </a:lnTo>
                      <a:lnTo>
                        <a:pt x="249" y="54"/>
                      </a:lnTo>
                      <a:lnTo>
                        <a:pt x="254" y="53"/>
                      </a:lnTo>
                      <a:lnTo>
                        <a:pt x="202" y="69"/>
                      </a:lnTo>
                      <a:lnTo>
                        <a:pt x="206" y="67"/>
                      </a:lnTo>
                      <a:lnTo>
                        <a:pt x="159" y="93"/>
                      </a:lnTo>
                      <a:lnTo>
                        <a:pt x="163" y="91"/>
                      </a:lnTo>
                      <a:lnTo>
                        <a:pt x="122" y="125"/>
                      </a:lnTo>
                      <a:lnTo>
                        <a:pt x="125" y="122"/>
                      </a:lnTo>
                      <a:lnTo>
                        <a:pt x="91" y="163"/>
                      </a:lnTo>
                      <a:lnTo>
                        <a:pt x="93" y="159"/>
                      </a:lnTo>
                      <a:lnTo>
                        <a:pt x="67" y="206"/>
                      </a:lnTo>
                      <a:lnTo>
                        <a:pt x="69" y="202"/>
                      </a:lnTo>
                      <a:lnTo>
                        <a:pt x="53" y="254"/>
                      </a:lnTo>
                      <a:lnTo>
                        <a:pt x="54" y="249"/>
                      </a:lnTo>
                      <a:lnTo>
                        <a:pt x="48" y="302"/>
                      </a:lnTo>
                      <a:lnTo>
                        <a:pt x="48" y="1409"/>
                      </a:lnTo>
                      <a:close/>
                    </a:path>
                  </a:pathLst>
                </a:custGeom>
                <a:solidFill>
                  <a:srgbClr val="385D8A"/>
                </a:solidFill>
                <a:ln w="635">
                  <a:solidFill>
                    <a:srgbClr val="385D8A"/>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80" name="Rectangle 293">
                  <a:extLst>
                    <a:ext uri="{FF2B5EF4-FFF2-40B4-BE49-F238E27FC236}">
                      <a16:creationId xmlns:a16="http://schemas.microsoft.com/office/drawing/2014/main" id="{B1BBB70C-CA1E-4005-9663-3FD483C23D8B}"/>
                    </a:ext>
                  </a:extLst>
                </p:cNvPr>
                <p:cNvSpPr>
                  <a:spLocks noChangeArrowheads="1"/>
                </p:cNvSpPr>
                <p:nvPr/>
              </p:nvSpPr>
              <p:spPr bwMode="auto">
                <a:xfrm>
                  <a:off x="1298" y="2844"/>
                  <a:ext cx="4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重要度</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1" name="Rectangle 292">
                  <a:extLst>
                    <a:ext uri="{FF2B5EF4-FFF2-40B4-BE49-F238E27FC236}">
                      <a16:creationId xmlns:a16="http://schemas.microsoft.com/office/drawing/2014/main" id="{8AA3A486-60A5-46D8-87CE-761D7DC11D83}"/>
                    </a:ext>
                  </a:extLst>
                </p:cNvPr>
                <p:cNvSpPr>
                  <a:spLocks noChangeArrowheads="1"/>
                </p:cNvSpPr>
                <p:nvPr/>
              </p:nvSpPr>
              <p:spPr bwMode="auto">
                <a:xfrm>
                  <a:off x="1789" y="2860"/>
                  <a:ext cx="1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小</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2" name="Rectangle 291">
                  <a:extLst>
                    <a:ext uri="{FF2B5EF4-FFF2-40B4-BE49-F238E27FC236}">
                      <a16:creationId xmlns:a16="http://schemas.microsoft.com/office/drawing/2014/main" id="{CE13BDB7-9F74-4103-BD45-A4F3408AA676}"/>
                    </a:ext>
                  </a:extLst>
                </p:cNvPr>
                <p:cNvSpPr>
                  <a:spLocks noChangeArrowheads="1"/>
                </p:cNvSpPr>
                <p:nvPr/>
              </p:nvSpPr>
              <p:spPr bwMode="auto">
                <a:xfrm>
                  <a:off x="2596" y="2860"/>
                  <a:ext cx="4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重要度</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3" name="Rectangle 290">
                  <a:extLst>
                    <a:ext uri="{FF2B5EF4-FFF2-40B4-BE49-F238E27FC236}">
                      <a16:creationId xmlns:a16="http://schemas.microsoft.com/office/drawing/2014/main" id="{F0BC89E3-3951-4C60-9873-E9F4DD3899C6}"/>
                    </a:ext>
                  </a:extLst>
                </p:cNvPr>
                <p:cNvSpPr>
                  <a:spLocks noChangeArrowheads="1"/>
                </p:cNvSpPr>
                <p:nvPr/>
              </p:nvSpPr>
              <p:spPr bwMode="auto">
                <a:xfrm>
                  <a:off x="3149" y="2880"/>
                  <a:ext cx="1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4" name="Rectangle 289">
                  <a:extLst>
                    <a:ext uri="{FF2B5EF4-FFF2-40B4-BE49-F238E27FC236}">
                      <a16:creationId xmlns:a16="http://schemas.microsoft.com/office/drawing/2014/main" id="{4E2A50A3-EDFF-46BB-9721-9069F18B6C22}"/>
                    </a:ext>
                  </a:extLst>
                </p:cNvPr>
                <p:cNvSpPr>
                  <a:spLocks noChangeArrowheads="1"/>
                </p:cNvSpPr>
                <p:nvPr/>
              </p:nvSpPr>
              <p:spPr bwMode="auto">
                <a:xfrm>
                  <a:off x="3975" y="2880"/>
                  <a:ext cx="4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重要度</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5" name="Rectangle 288">
                  <a:extLst>
                    <a:ext uri="{FF2B5EF4-FFF2-40B4-BE49-F238E27FC236}">
                      <a16:creationId xmlns:a16="http://schemas.microsoft.com/office/drawing/2014/main" id="{FFD18016-0EB7-4B14-9712-B4BF0DC2B8BD}"/>
                    </a:ext>
                  </a:extLst>
                </p:cNvPr>
                <p:cNvSpPr>
                  <a:spLocks noChangeArrowheads="1"/>
                </p:cNvSpPr>
                <p:nvPr/>
              </p:nvSpPr>
              <p:spPr bwMode="auto">
                <a:xfrm>
                  <a:off x="4526" y="2892"/>
                  <a:ext cx="1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pSp>
          <p:sp>
            <p:nvSpPr>
              <p:cNvPr id="53" name="テキスト ボックス 52">
                <a:extLst>
                  <a:ext uri="{FF2B5EF4-FFF2-40B4-BE49-F238E27FC236}">
                    <a16:creationId xmlns:a16="http://schemas.microsoft.com/office/drawing/2014/main" id="{7E7ABD0D-A3DB-43E3-9766-4AE892916CE2}"/>
                  </a:ext>
                </a:extLst>
              </p:cNvPr>
              <p:cNvSpPr txBox="1"/>
              <p:nvPr/>
            </p:nvSpPr>
            <p:spPr>
              <a:xfrm>
                <a:off x="5626106" y="4871522"/>
                <a:ext cx="351561" cy="493368"/>
              </a:xfrm>
              <a:prstGeom prst="rect">
                <a:avLst/>
              </a:prstGeom>
              <a:noFill/>
            </p:spPr>
            <p:txBody>
              <a:bodyPr vert="eaVert" wrap="square" rtlCol="0">
                <a:spAutoFit/>
              </a:bodyPr>
              <a:lstStyle/>
              <a:p>
                <a:r>
                  <a:rPr lang="ja-JP" altLang="en-US"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超　過　　目標寿命　</a:t>
                </a:r>
              </a:p>
            </p:txBody>
          </p:sp>
        </p:grpSp>
        <p:sp>
          <p:nvSpPr>
            <p:cNvPr id="90" name="角丸四角形 143">
              <a:extLst>
                <a:ext uri="{FF2B5EF4-FFF2-40B4-BE49-F238E27FC236}">
                  <a16:creationId xmlns:a16="http://schemas.microsoft.com/office/drawing/2014/main" id="{3C74702E-4DD6-4509-AAF7-BF9DF6720038}"/>
                </a:ext>
              </a:extLst>
            </p:cNvPr>
            <p:cNvSpPr/>
            <p:nvPr/>
          </p:nvSpPr>
          <p:spPr>
            <a:xfrm>
              <a:off x="7127058" y="2066653"/>
              <a:ext cx="2919098" cy="43102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60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600" kern="100" dirty="0">
                  <a:solidFill>
                    <a:schemeClr val="tx1"/>
                  </a:solidFill>
                  <a:latin typeface="Meiryo UI" panose="020B0604030504040204" pitchFamily="50" charset="-128"/>
                  <a:ea typeface="Meiryo UI" panose="020B0604030504040204" pitchFamily="50" charset="-128"/>
                  <a:cs typeface="Times New Roman"/>
                </a:rPr>
                <a:t>道路関連設備の重点化指標</a:t>
              </a:r>
              <a:r>
                <a:rPr lang="en-US" altLang="ja-JP" sz="1600" kern="100" dirty="0">
                  <a:solidFill>
                    <a:schemeClr val="tx1"/>
                  </a:solidFill>
                  <a:latin typeface="Meiryo UI" panose="020B0604030504040204" pitchFamily="50" charset="-128"/>
                  <a:ea typeface="Meiryo UI" panose="020B0604030504040204" pitchFamily="50" charset="-128"/>
                  <a:cs typeface="Times New Roman"/>
                </a:rPr>
                <a:t>】</a:t>
              </a:r>
            </a:p>
            <a:p>
              <a:pPr algn="just">
                <a:defRPr/>
              </a:pPr>
              <a:r>
                <a:rPr lang="ja-JP" altLang="en-US" sz="1600" kern="100" dirty="0">
                  <a:solidFill>
                    <a:schemeClr val="tx1"/>
                  </a:solidFill>
                  <a:effectLst/>
                  <a:latin typeface="Meiryo UI" panose="020B0604030504040204" pitchFamily="50" charset="-128"/>
                  <a:ea typeface="Meiryo UI" panose="020B0604030504040204" pitchFamily="50" charset="-128"/>
                  <a:cs typeface="Times New Roman"/>
                </a:rPr>
                <a:t>　</a:t>
              </a:r>
              <a:endParaRPr lang="ja-JP" altLang="ja-JP" sz="1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7" name="Freeform 312">
              <a:extLst>
                <a:ext uri="{FF2B5EF4-FFF2-40B4-BE49-F238E27FC236}">
                  <a16:creationId xmlns:a16="http://schemas.microsoft.com/office/drawing/2014/main" id="{042C5D4A-BA44-413E-948E-499B0123A7EB}"/>
                </a:ext>
              </a:extLst>
            </p:cNvPr>
            <p:cNvSpPr>
              <a:spLocks/>
            </p:cNvSpPr>
            <p:nvPr/>
          </p:nvSpPr>
          <p:spPr bwMode="auto">
            <a:xfrm>
              <a:off x="7436209" y="3462134"/>
              <a:ext cx="979855" cy="745935"/>
            </a:xfrm>
            <a:custGeom>
              <a:avLst/>
              <a:gdLst>
                <a:gd name="T0" fmla="*/ 0 w 2048"/>
                <a:gd name="T1" fmla="*/ 278 h 1664"/>
                <a:gd name="T2" fmla="*/ 278 w 2048"/>
                <a:gd name="T3" fmla="*/ 0 h 1664"/>
                <a:gd name="T4" fmla="*/ 278 w 2048"/>
                <a:gd name="T5" fmla="*/ 0 h 1664"/>
                <a:gd name="T6" fmla="*/ 278 w 2048"/>
                <a:gd name="T7" fmla="*/ 0 h 1664"/>
                <a:gd name="T8" fmla="*/ 1771 w 2048"/>
                <a:gd name="T9" fmla="*/ 0 h 1664"/>
                <a:gd name="T10" fmla="*/ 1771 w 2048"/>
                <a:gd name="T11" fmla="*/ 0 h 1664"/>
                <a:gd name="T12" fmla="*/ 2048 w 2048"/>
                <a:gd name="T13" fmla="*/ 278 h 1664"/>
                <a:gd name="T14" fmla="*/ 2048 w 2048"/>
                <a:gd name="T15" fmla="*/ 278 h 1664"/>
                <a:gd name="T16" fmla="*/ 2048 w 2048"/>
                <a:gd name="T17" fmla="*/ 278 h 1664"/>
                <a:gd name="T18" fmla="*/ 2048 w 2048"/>
                <a:gd name="T19" fmla="*/ 1387 h 1664"/>
                <a:gd name="T20" fmla="*/ 2048 w 2048"/>
                <a:gd name="T21" fmla="*/ 1387 h 1664"/>
                <a:gd name="T22" fmla="*/ 1771 w 2048"/>
                <a:gd name="T23" fmla="*/ 1664 h 1664"/>
                <a:gd name="T24" fmla="*/ 1771 w 2048"/>
                <a:gd name="T25" fmla="*/ 1664 h 1664"/>
                <a:gd name="T26" fmla="*/ 1771 w 2048"/>
                <a:gd name="T27" fmla="*/ 1664 h 1664"/>
                <a:gd name="T28" fmla="*/ 278 w 2048"/>
                <a:gd name="T29" fmla="*/ 1664 h 1664"/>
                <a:gd name="T30" fmla="*/ 278 w 2048"/>
                <a:gd name="T31" fmla="*/ 1664 h 1664"/>
                <a:gd name="T32" fmla="*/ 0 w 2048"/>
                <a:gd name="T33" fmla="*/ 1387 h 1664"/>
                <a:gd name="T34" fmla="*/ 0 w 2048"/>
                <a:gd name="T35" fmla="*/ 1387 h 1664"/>
                <a:gd name="T36" fmla="*/ 0 w 2048"/>
                <a:gd name="T37" fmla="*/ 278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8" h="1664">
                  <a:moveTo>
                    <a:pt x="0" y="278"/>
                  </a:moveTo>
                  <a:cubicBezTo>
                    <a:pt x="0" y="125"/>
                    <a:pt x="125" y="0"/>
                    <a:pt x="278" y="0"/>
                  </a:cubicBezTo>
                  <a:cubicBezTo>
                    <a:pt x="278" y="0"/>
                    <a:pt x="278" y="0"/>
                    <a:pt x="278" y="0"/>
                  </a:cubicBezTo>
                  <a:lnTo>
                    <a:pt x="278" y="0"/>
                  </a:lnTo>
                  <a:lnTo>
                    <a:pt x="1771" y="0"/>
                  </a:lnTo>
                  <a:cubicBezTo>
                    <a:pt x="1924" y="0"/>
                    <a:pt x="2048" y="125"/>
                    <a:pt x="2048" y="278"/>
                  </a:cubicBezTo>
                  <a:cubicBezTo>
                    <a:pt x="2048" y="278"/>
                    <a:pt x="2048" y="278"/>
                    <a:pt x="2048" y="278"/>
                  </a:cubicBezTo>
                  <a:lnTo>
                    <a:pt x="2048" y="278"/>
                  </a:lnTo>
                  <a:lnTo>
                    <a:pt x="2048" y="1387"/>
                  </a:lnTo>
                  <a:cubicBezTo>
                    <a:pt x="2048" y="1540"/>
                    <a:pt x="1924" y="1664"/>
                    <a:pt x="1771" y="1664"/>
                  </a:cubicBezTo>
                  <a:cubicBezTo>
                    <a:pt x="1771" y="1664"/>
                    <a:pt x="1771" y="1664"/>
                    <a:pt x="1771" y="1664"/>
                  </a:cubicBezTo>
                  <a:lnTo>
                    <a:pt x="1771" y="1664"/>
                  </a:lnTo>
                  <a:lnTo>
                    <a:pt x="278" y="1664"/>
                  </a:lnTo>
                  <a:cubicBezTo>
                    <a:pt x="125" y="1664"/>
                    <a:pt x="0" y="1540"/>
                    <a:pt x="0" y="1387"/>
                  </a:cubicBezTo>
                  <a:cubicBezTo>
                    <a:pt x="0" y="1387"/>
                    <a:pt x="0" y="1387"/>
                    <a:pt x="0" y="1387"/>
                  </a:cubicBezTo>
                  <a:lnTo>
                    <a:pt x="0" y="278"/>
                  </a:lnTo>
                  <a:close/>
                </a:path>
              </a:pathLst>
            </a:custGeom>
            <a:solidFill>
              <a:srgbClr val="D99694"/>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30" name="Freeform 311">
              <a:extLst>
                <a:ext uri="{FF2B5EF4-FFF2-40B4-BE49-F238E27FC236}">
                  <a16:creationId xmlns:a16="http://schemas.microsoft.com/office/drawing/2014/main" id="{48A677BA-304F-4EB0-B633-77E93FB66742}"/>
                </a:ext>
              </a:extLst>
            </p:cNvPr>
            <p:cNvSpPr>
              <a:spLocks noEditPoints="1"/>
            </p:cNvSpPr>
            <p:nvPr/>
          </p:nvSpPr>
          <p:spPr bwMode="auto">
            <a:xfrm>
              <a:off x="7435257" y="3444217"/>
              <a:ext cx="1003203" cy="767875"/>
            </a:xfrm>
            <a:custGeom>
              <a:avLst/>
              <a:gdLst>
                <a:gd name="T0" fmla="*/ 8 w 2096"/>
                <a:gd name="T1" fmla="*/ 239 h 1712"/>
                <a:gd name="T2" fmla="*/ 51 w 2096"/>
                <a:gd name="T3" fmla="*/ 136 h 1712"/>
                <a:gd name="T4" fmla="*/ 91 w 2096"/>
                <a:gd name="T5" fmla="*/ 88 h 1712"/>
                <a:gd name="T6" fmla="*/ 183 w 2096"/>
                <a:gd name="T7" fmla="*/ 25 h 1712"/>
                <a:gd name="T8" fmla="*/ 244 w 2096"/>
                <a:gd name="T9" fmla="*/ 7 h 1712"/>
                <a:gd name="T10" fmla="*/ 1854 w 2096"/>
                <a:gd name="T11" fmla="*/ 7 h 1712"/>
                <a:gd name="T12" fmla="*/ 1915 w 2096"/>
                <a:gd name="T13" fmla="*/ 25 h 1712"/>
                <a:gd name="T14" fmla="*/ 2007 w 2096"/>
                <a:gd name="T15" fmla="*/ 88 h 1712"/>
                <a:gd name="T16" fmla="*/ 2047 w 2096"/>
                <a:gd name="T17" fmla="*/ 136 h 1712"/>
                <a:gd name="T18" fmla="*/ 2089 w 2096"/>
                <a:gd name="T19" fmla="*/ 239 h 1712"/>
                <a:gd name="T20" fmla="*/ 2096 w 2096"/>
                <a:gd name="T21" fmla="*/ 1411 h 1712"/>
                <a:gd name="T22" fmla="*/ 2073 w 2096"/>
                <a:gd name="T23" fmla="*/ 1527 h 1712"/>
                <a:gd name="T24" fmla="*/ 2044 w 2096"/>
                <a:gd name="T25" fmla="*/ 1582 h 1712"/>
                <a:gd name="T26" fmla="*/ 1966 w 2096"/>
                <a:gd name="T27" fmla="*/ 1660 h 1712"/>
                <a:gd name="T28" fmla="*/ 1911 w 2096"/>
                <a:gd name="T29" fmla="*/ 1689 h 1712"/>
                <a:gd name="T30" fmla="*/ 1798 w 2096"/>
                <a:gd name="T31" fmla="*/ 1712 h 1712"/>
                <a:gd name="T32" fmla="*/ 239 w 2096"/>
                <a:gd name="T33" fmla="*/ 1705 h 1712"/>
                <a:gd name="T34" fmla="*/ 136 w 2096"/>
                <a:gd name="T35" fmla="*/ 1663 h 1712"/>
                <a:gd name="T36" fmla="*/ 88 w 2096"/>
                <a:gd name="T37" fmla="*/ 1623 h 1712"/>
                <a:gd name="T38" fmla="*/ 25 w 2096"/>
                <a:gd name="T39" fmla="*/ 1531 h 1712"/>
                <a:gd name="T40" fmla="*/ 7 w 2096"/>
                <a:gd name="T41" fmla="*/ 1470 h 1712"/>
                <a:gd name="T42" fmla="*/ 48 w 2096"/>
                <a:gd name="T43" fmla="*/ 1409 h 1712"/>
                <a:gd name="T44" fmla="*/ 69 w 2096"/>
                <a:gd name="T45" fmla="*/ 1512 h 1712"/>
                <a:gd name="T46" fmla="*/ 91 w 2096"/>
                <a:gd name="T47" fmla="*/ 1551 h 1712"/>
                <a:gd name="T48" fmla="*/ 163 w 2096"/>
                <a:gd name="T49" fmla="*/ 1623 h 1712"/>
                <a:gd name="T50" fmla="*/ 202 w 2096"/>
                <a:gd name="T51" fmla="*/ 1644 h 1712"/>
                <a:gd name="T52" fmla="*/ 302 w 2096"/>
                <a:gd name="T53" fmla="*/ 1664 h 1712"/>
                <a:gd name="T54" fmla="*/ 1844 w 2096"/>
                <a:gd name="T55" fmla="*/ 1660 h 1712"/>
                <a:gd name="T56" fmla="*/ 1939 w 2096"/>
                <a:gd name="T57" fmla="*/ 1620 h 1712"/>
                <a:gd name="T58" fmla="*/ 1973 w 2096"/>
                <a:gd name="T59" fmla="*/ 1592 h 1712"/>
                <a:gd name="T60" fmla="*/ 2029 w 2096"/>
                <a:gd name="T61" fmla="*/ 1508 h 1712"/>
                <a:gd name="T62" fmla="*/ 2043 w 2096"/>
                <a:gd name="T63" fmla="*/ 1465 h 1712"/>
                <a:gd name="T64" fmla="*/ 2043 w 2096"/>
                <a:gd name="T65" fmla="*/ 249 h 1712"/>
                <a:gd name="T66" fmla="*/ 2029 w 2096"/>
                <a:gd name="T67" fmla="*/ 206 h 1712"/>
                <a:gd name="T68" fmla="*/ 1973 w 2096"/>
                <a:gd name="T69" fmla="*/ 122 h 1712"/>
                <a:gd name="T70" fmla="*/ 1939 w 2096"/>
                <a:gd name="T71" fmla="*/ 93 h 1712"/>
                <a:gd name="T72" fmla="*/ 1844 w 2096"/>
                <a:gd name="T73" fmla="*/ 53 h 1712"/>
                <a:gd name="T74" fmla="*/ 305 w 2096"/>
                <a:gd name="T75" fmla="*/ 48 h 1712"/>
                <a:gd name="T76" fmla="*/ 202 w 2096"/>
                <a:gd name="T77" fmla="*/ 69 h 1712"/>
                <a:gd name="T78" fmla="*/ 163 w 2096"/>
                <a:gd name="T79" fmla="*/ 91 h 1712"/>
                <a:gd name="T80" fmla="*/ 91 w 2096"/>
                <a:gd name="T81" fmla="*/ 163 h 1712"/>
                <a:gd name="T82" fmla="*/ 69 w 2096"/>
                <a:gd name="T83" fmla="*/ 202 h 1712"/>
                <a:gd name="T84" fmla="*/ 48 w 2096"/>
                <a:gd name="T85" fmla="*/ 302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6" h="1712">
                  <a:moveTo>
                    <a:pt x="0" y="302"/>
                  </a:moveTo>
                  <a:lnTo>
                    <a:pt x="7" y="244"/>
                  </a:lnTo>
                  <a:cubicBezTo>
                    <a:pt x="7" y="242"/>
                    <a:pt x="7" y="241"/>
                    <a:pt x="8" y="239"/>
                  </a:cubicBezTo>
                  <a:lnTo>
                    <a:pt x="24" y="187"/>
                  </a:lnTo>
                  <a:cubicBezTo>
                    <a:pt x="24" y="186"/>
                    <a:pt x="25" y="184"/>
                    <a:pt x="25" y="183"/>
                  </a:cubicBezTo>
                  <a:lnTo>
                    <a:pt x="51" y="136"/>
                  </a:lnTo>
                  <a:cubicBezTo>
                    <a:pt x="52" y="135"/>
                    <a:pt x="53" y="133"/>
                    <a:pt x="54" y="132"/>
                  </a:cubicBezTo>
                  <a:lnTo>
                    <a:pt x="88" y="91"/>
                  </a:lnTo>
                  <a:cubicBezTo>
                    <a:pt x="89" y="90"/>
                    <a:pt x="90" y="89"/>
                    <a:pt x="91" y="88"/>
                  </a:cubicBezTo>
                  <a:lnTo>
                    <a:pt x="132" y="54"/>
                  </a:lnTo>
                  <a:cubicBezTo>
                    <a:pt x="133" y="53"/>
                    <a:pt x="135" y="52"/>
                    <a:pt x="136" y="51"/>
                  </a:cubicBezTo>
                  <a:lnTo>
                    <a:pt x="183" y="25"/>
                  </a:lnTo>
                  <a:cubicBezTo>
                    <a:pt x="184" y="25"/>
                    <a:pt x="186" y="24"/>
                    <a:pt x="187" y="24"/>
                  </a:cubicBezTo>
                  <a:lnTo>
                    <a:pt x="239" y="8"/>
                  </a:lnTo>
                  <a:cubicBezTo>
                    <a:pt x="241" y="7"/>
                    <a:pt x="242" y="7"/>
                    <a:pt x="244" y="7"/>
                  </a:cubicBezTo>
                  <a:lnTo>
                    <a:pt x="300" y="1"/>
                  </a:lnTo>
                  <a:lnTo>
                    <a:pt x="1795" y="0"/>
                  </a:lnTo>
                  <a:lnTo>
                    <a:pt x="1854" y="7"/>
                  </a:lnTo>
                  <a:cubicBezTo>
                    <a:pt x="1856" y="7"/>
                    <a:pt x="1857" y="7"/>
                    <a:pt x="1859" y="8"/>
                  </a:cubicBezTo>
                  <a:lnTo>
                    <a:pt x="1911" y="24"/>
                  </a:lnTo>
                  <a:cubicBezTo>
                    <a:pt x="1912" y="24"/>
                    <a:pt x="1914" y="25"/>
                    <a:pt x="1915" y="25"/>
                  </a:cubicBezTo>
                  <a:lnTo>
                    <a:pt x="1962" y="51"/>
                  </a:lnTo>
                  <a:cubicBezTo>
                    <a:pt x="1963" y="52"/>
                    <a:pt x="1965" y="53"/>
                    <a:pt x="1966" y="54"/>
                  </a:cubicBezTo>
                  <a:lnTo>
                    <a:pt x="2007" y="88"/>
                  </a:lnTo>
                  <a:cubicBezTo>
                    <a:pt x="2008" y="89"/>
                    <a:pt x="2009" y="90"/>
                    <a:pt x="2010" y="91"/>
                  </a:cubicBezTo>
                  <a:lnTo>
                    <a:pt x="2044" y="132"/>
                  </a:lnTo>
                  <a:cubicBezTo>
                    <a:pt x="2045" y="133"/>
                    <a:pt x="2046" y="135"/>
                    <a:pt x="2047" y="136"/>
                  </a:cubicBezTo>
                  <a:lnTo>
                    <a:pt x="2072" y="183"/>
                  </a:lnTo>
                  <a:cubicBezTo>
                    <a:pt x="2072" y="185"/>
                    <a:pt x="2073" y="186"/>
                    <a:pt x="2073" y="187"/>
                  </a:cubicBezTo>
                  <a:lnTo>
                    <a:pt x="2089" y="239"/>
                  </a:lnTo>
                  <a:cubicBezTo>
                    <a:pt x="2090" y="241"/>
                    <a:pt x="2090" y="242"/>
                    <a:pt x="2090" y="244"/>
                  </a:cubicBezTo>
                  <a:lnTo>
                    <a:pt x="2096" y="300"/>
                  </a:lnTo>
                  <a:lnTo>
                    <a:pt x="2096" y="1411"/>
                  </a:lnTo>
                  <a:lnTo>
                    <a:pt x="2090" y="1470"/>
                  </a:lnTo>
                  <a:cubicBezTo>
                    <a:pt x="2090" y="1472"/>
                    <a:pt x="2090" y="1473"/>
                    <a:pt x="2089" y="1475"/>
                  </a:cubicBezTo>
                  <a:lnTo>
                    <a:pt x="2073" y="1527"/>
                  </a:lnTo>
                  <a:cubicBezTo>
                    <a:pt x="2073" y="1528"/>
                    <a:pt x="2072" y="1529"/>
                    <a:pt x="2072" y="1531"/>
                  </a:cubicBezTo>
                  <a:lnTo>
                    <a:pt x="2047" y="1578"/>
                  </a:lnTo>
                  <a:cubicBezTo>
                    <a:pt x="2046" y="1579"/>
                    <a:pt x="2045" y="1581"/>
                    <a:pt x="2044" y="1582"/>
                  </a:cubicBezTo>
                  <a:lnTo>
                    <a:pt x="2010" y="1623"/>
                  </a:lnTo>
                  <a:cubicBezTo>
                    <a:pt x="2009" y="1624"/>
                    <a:pt x="2008" y="1625"/>
                    <a:pt x="2007" y="1626"/>
                  </a:cubicBezTo>
                  <a:lnTo>
                    <a:pt x="1966" y="1660"/>
                  </a:lnTo>
                  <a:cubicBezTo>
                    <a:pt x="1965" y="1661"/>
                    <a:pt x="1963" y="1662"/>
                    <a:pt x="1962" y="1663"/>
                  </a:cubicBezTo>
                  <a:lnTo>
                    <a:pt x="1915" y="1688"/>
                  </a:lnTo>
                  <a:cubicBezTo>
                    <a:pt x="1913" y="1688"/>
                    <a:pt x="1912" y="1689"/>
                    <a:pt x="1911" y="1689"/>
                  </a:cubicBezTo>
                  <a:lnTo>
                    <a:pt x="1859" y="1705"/>
                  </a:lnTo>
                  <a:cubicBezTo>
                    <a:pt x="1857" y="1706"/>
                    <a:pt x="1856" y="1706"/>
                    <a:pt x="1854" y="1706"/>
                  </a:cubicBezTo>
                  <a:lnTo>
                    <a:pt x="1798" y="1712"/>
                  </a:lnTo>
                  <a:lnTo>
                    <a:pt x="302" y="1712"/>
                  </a:lnTo>
                  <a:lnTo>
                    <a:pt x="244" y="1706"/>
                  </a:lnTo>
                  <a:cubicBezTo>
                    <a:pt x="242" y="1706"/>
                    <a:pt x="241" y="1706"/>
                    <a:pt x="239" y="1705"/>
                  </a:cubicBezTo>
                  <a:lnTo>
                    <a:pt x="187" y="1689"/>
                  </a:lnTo>
                  <a:cubicBezTo>
                    <a:pt x="186" y="1689"/>
                    <a:pt x="185" y="1688"/>
                    <a:pt x="183" y="1688"/>
                  </a:cubicBezTo>
                  <a:lnTo>
                    <a:pt x="136" y="1663"/>
                  </a:lnTo>
                  <a:cubicBezTo>
                    <a:pt x="135" y="1662"/>
                    <a:pt x="133" y="1661"/>
                    <a:pt x="132" y="1660"/>
                  </a:cubicBezTo>
                  <a:lnTo>
                    <a:pt x="91" y="1626"/>
                  </a:lnTo>
                  <a:cubicBezTo>
                    <a:pt x="90" y="1625"/>
                    <a:pt x="89" y="1624"/>
                    <a:pt x="88" y="1623"/>
                  </a:cubicBezTo>
                  <a:lnTo>
                    <a:pt x="54" y="1582"/>
                  </a:lnTo>
                  <a:cubicBezTo>
                    <a:pt x="53" y="1581"/>
                    <a:pt x="52" y="1579"/>
                    <a:pt x="51" y="1578"/>
                  </a:cubicBezTo>
                  <a:lnTo>
                    <a:pt x="25" y="1531"/>
                  </a:lnTo>
                  <a:cubicBezTo>
                    <a:pt x="25" y="1530"/>
                    <a:pt x="24" y="1528"/>
                    <a:pt x="24" y="1527"/>
                  </a:cubicBezTo>
                  <a:lnTo>
                    <a:pt x="8" y="1475"/>
                  </a:lnTo>
                  <a:cubicBezTo>
                    <a:pt x="7" y="1473"/>
                    <a:pt x="7" y="1472"/>
                    <a:pt x="7" y="1470"/>
                  </a:cubicBezTo>
                  <a:lnTo>
                    <a:pt x="1" y="1414"/>
                  </a:lnTo>
                  <a:lnTo>
                    <a:pt x="0" y="302"/>
                  </a:lnTo>
                  <a:close/>
                  <a:moveTo>
                    <a:pt x="48" y="1409"/>
                  </a:moveTo>
                  <a:lnTo>
                    <a:pt x="54" y="1465"/>
                  </a:lnTo>
                  <a:lnTo>
                    <a:pt x="53" y="1460"/>
                  </a:lnTo>
                  <a:lnTo>
                    <a:pt x="69" y="1512"/>
                  </a:lnTo>
                  <a:lnTo>
                    <a:pt x="67" y="1508"/>
                  </a:lnTo>
                  <a:lnTo>
                    <a:pt x="93" y="1555"/>
                  </a:lnTo>
                  <a:lnTo>
                    <a:pt x="91" y="1551"/>
                  </a:lnTo>
                  <a:lnTo>
                    <a:pt x="125" y="1592"/>
                  </a:lnTo>
                  <a:lnTo>
                    <a:pt x="122" y="1589"/>
                  </a:lnTo>
                  <a:lnTo>
                    <a:pt x="163" y="1623"/>
                  </a:lnTo>
                  <a:lnTo>
                    <a:pt x="159" y="1620"/>
                  </a:lnTo>
                  <a:lnTo>
                    <a:pt x="206" y="1645"/>
                  </a:lnTo>
                  <a:lnTo>
                    <a:pt x="202" y="1644"/>
                  </a:lnTo>
                  <a:lnTo>
                    <a:pt x="254" y="1660"/>
                  </a:lnTo>
                  <a:lnTo>
                    <a:pt x="249" y="1659"/>
                  </a:lnTo>
                  <a:lnTo>
                    <a:pt x="302" y="1664"/>
                  </a:lnTo>
                  <a:lnTo>
                    <a:pt x="1793" y="1665"/>
                  </a:lnTo>
                  <a:lnTo>
                    <a:pt x="1849" y="1659"/>
                  </a:lnTo>
                  <a:lnTo>
                    <a:pt x="1844" y="1660"/>
                  </a:lnTo>
                  <a:lnTo>
                    <a:pt x="1896" y="1644"/>
                  </a:lnTo>
                  <a:lnTo>
                    <a:pt x="1892" y="1645"/>
                  </a:lnTo>
                  <a:lnTo>
                    <a:pt x="1939" y="1620"/>
                  </a:lnTo>
                  <a:lnTo>
                    <a:pt x="1935" y="1623"/>
                  </a:lnTo>
                  <a:lnTo>
                    <a:pt x="1976" y="1589"/>
                  </a:lnTo>
                  <a:lnTo>
                    <a:pt x="1973" y="1592"/>
                  </a:lnTo>
                  <a:lnTo>
                    <a:pt x="2007" y="1551"/>
                  </a:lnTo>
                  <a:lnTo>
                    <a:pt x="2004" y="1555"/>
                  </a:lnTo>
                  <a:lnTo>
                    <a:pt x="2029" y="1508"/>
                  </a:lnTo>
                  <a:lnTo>
                    <a:pt x="2028" y="1512"/>
                  </a:lnTo>
                  <a:lnTo>
                    <a:pt x="2044" y="1460"/>
                  </a:lnTo>
                  <a:lnTo>
                    <a:pt x="2043" y="1465"/>
                  </a:lnTo>
                  <a:lnTo>
                    <a:pt x="2048" y="1411"/>
                  </a:lnTo>
                  <a:lnTo>
                    <a:pt x="2049" y="305"/>
                  </a:lnTo>
                  <a:lnTo>
                    <a:pt x="2043" y="249"/>
                  </a:lnTo>
                  <a:lnTo>
                    <a:pt x="2044" y="254"/>
                  </a:lnTo>
                  <a:lnTo>
                    <a:pt x="2028" y="202"/>
                  </a:lnTo>
                  <a:lnTo>
                    <a:pt x="2029" y="206"/>
                  </a:lnTo>
                  <a:lnTo>
                    <a:pt x="2004" y="159"/>
                  </a:lnTo>
                  <a:lnTo>
                    <a:pt x="2007" y="163"/>
                  </a:lnTo>
                  <a:lnTo>
                    <a:pt x="1973" y="122"/>
                  </a:lnTo>
                  <a:lnTo>
                    <a:pt x="1976" y="125"/>
                  </a:lnTo>
                  <a:lnTo>
                    <a:pt x="1935" y="91"/>
                  </a:lnTo>
                  <a:lnTo>
                    <a:pt x="1939" y="93"/>
                  </a:lnTo>
                  <a:lnTo>
                    <a:pt x="1892" y="67"/>
                  </a:lnTo>
                  <a:lnTo>
                    <a:pt x="1896" y="69"/>
                  </a:lnTo>
                  <a:lnTo>
                    <a:pt x="1844" y="53"/>
                  </a:lnTo>
                  <a:lnTo>
                    <a:pt x="1849" y="54"/>
                  </a:lnTo>
                  <a:lnTo>
                    <a:pt x="1795" y="48"/>
                  </a:lnTo>
                  <a:lnTo>
                    <a:pt x="305" y="48"/>
                  </a:lnTo>
                  <a:lnTo>
                    <a:pt x="249" y="54"/>
                  </a:lnTo>
                  <a:lnTo>
                    <a:pt x="254" y="53"/>
                  </a:lnTo>
                  <a:lnTo>
                    <a:pt x="202" y="69"/>
                  </a:lnTo>
                  <a:lnTo>
                    <a:pt x="206" y="67"/>
                  </a:lnTo>
                  <a:lnTo>
                    <a:pt x="159" y="93"/>
                  </a:lnTo>
                  <a:lnTo>
                    <a:pt x="163" y="91"/>
                  </a:lnTo>
                  <a:lnTo>
                    <a:pt x="122" y="125"/>
                  </a:lnTo>
                  <a:lnTo>
                    <a:pt x="125" y="122"/>
                  </a:lnTo>
                  <a:lnTo>
                    <a:pt x="91" y="163"/>
                  </a:lnTo>
                  <a:lnTo>
                    <a:pt x="93" y="159"/>
                  </a:lnTo>
                  <a:lnTo>
                    <a:pt x="67" y="206"/>
                  </a:lnTo>
                  <a:lnTo>
                    <a:pt x="69" y="202"/>
                  </a:lnTo>
                  <a:lnTo>
                    <a:pt x="53" y="254"/>
                  </a:lnTo>
                  <a:lnTo>
                    <a:pt x="54" y="249"/>
                  </a:lnTo>
                  <a:lnTo>
                    <a:pt x="48" y="302"/>
                  </a:lnTo>
                  <a:lnTo>
                    <a:pt x="48" y="1409"/>
                  </a:lnTo>
                  <a:close/>
                </a:path>
              </a:pathLst>
            </a:custGeom>
            <a:solidFill>
              <a:srgbClr val="953735"/>
            </a:solidFill>
            <a:ln w="635">
              <a:solidFill>
                <a:srgbClr val="953735"/>
              </a:solid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86" name="正方形/長方形 85">
              <a:extLst>
                <a:ext uri="{FF2B5EF4-FFF2-40B4-BE49-F238E27FC236}">
                  <a16:creationId xmlns:a16="http://schemas.microsoft.com/office/drawing/2014/main" id="{C984C467-61FD-44C7-B4D5-E703F3586C53}"/>
                </a:ext>
              </a:extLst>
            </p:cNvPr>
            <p:cNvSpPr/>
            <p:nvPr/>
          </p:nvSpPr>
          <p:spPr>
            <a:xfrm>
              <a:off x="7535145" y="3683057"/>
              <a:ext cx="779759" cy="3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最重点化</a:t>
              </a:r>
            </a:p>
          </p:txBody>
        </p:sp>
        <p:sp>
          <p:nvSpPr>
            <p:cNvPr id="133" name="正方形/長方形 132">
              <a:extLst>
                <a:ext uri="{FF2B5EF4-FFF2-40B4-BE49-F238E27FC236}">
                  <a16:creationId xmlns:a16="http://schemas.microsoft.com/office/drawing/2014/main" id="{A13946F8-6F65-4118-AB34-7578BEFB4CA4}"/>
                </a:ext>
              </a:extLst>
            </p:cNvPr>
            <p:cNvSpPr/>
            <p:nvPr/>
          </p:nvSpPr>
          <p:spPr>
            <a:xfrm>
              <a:off x="7553326" y="2897324"/>
              <a:ext cx="779759" cy="30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最重点化</a:t>
              </a:r>
            </a:p>
          </p:txBody>
        </p:sp>
        <p:sp>
          <p:nvSpPr>
            <p:cNvPr id="137" name="Rectangle 300">
              <a:extLst>
                <a:ext uri="{FF2B5EF4-FFF2-40B4-BE49-F238E27FC236}">
                  <a16:creationId xmlns:a16="http://schemas.microsoft.com/office/drawing/2014/main" id="{A3D5017C-4E28-4336-A980-4F63CCAFF653}"/>
                </a:ext>
              </a:extLst>
            </p:cNvPr>
            <p:cNvSpPr>
              <a:spLocks noChangeArrowheads="1"/>
            </p:cNvSpPr>
            <p:nvPr/>
          </p:nvSpPr>
          <p:spPr bwMode="auto">
            <a:xfrm>
              <a:off x="6697058" y="3732992"/>
              <a:ext cx="471638" cy="17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重点化</a:t>
              </a:r>
              <a:endParaRPr kumimoji="0" lang="ja-JP"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38" name="テキスト ボックス 57">
              <a:extLst>
                <a:ext uri="{FF2B5EF4-FFF2-40B4-BE49-F238E27FC236}">
                  <a16:creationId xmlns:a16="http://schemas.microsoft.com/office/drawing/2014/main" id="{CBD7FD62-0026-4DEA-9E31-124D740A5881}"/>
                </a:ext>
              </a:extLst>
            </p:cNvPr>
            <p:cNvSpPr txBox="1"/>
            <p:nvPr/>
          </p:nvSpPr>
          <p:spPr>
            <a:xfrm>
              <a:off x="4600327" y="2846990"/>
              <a:ext cx="193738" cy="1329035"/>
            </a:xfrm>
            <a:prstGeom prst="rect">
              <a:avLst/>
            </a:prstGeom>
            <a:noFill/>
            <a:ln w="6350">
              <a:noFill/>
            </a:ln>
          </p:spPr>
          <p:txBody>
            <a:bodyPr rot="0" spcFirstLastPara="0" vert="eaVert" wrap="square" lIns="0" tIns="0" rIns="0" bIns="0" numCol="1" spcCol="0" rtlCol="0" fromWordArt="0" anchor="t" anchorCtr="0" forceAA="0" compatLnSpc="1">
              <a:prstTxWarp prst="textNoShape">
                <a:avLst/>
              </a:prstTxWarp>
              <a:noAutofit/>
            </a:bodyPr>
            <a:lstStyle/>
            <a:p>
              <a:pPr algn="just"/>
              <a:r>
                <a:rPr lang="ja-JP" altLang="en-US" sz="800" kern="100" dirty="0">
                  <a:solidFill>
                    <a:srgbClr val="000000"/>
                  </a:solidFill>
                  <a:latin typeface="游明朝" panose="02020400000000000000" pitchFamily="18" charset="-128"/>
                  <a:ea typeface="Meiryo UI" panose="020B0604030504040204" pitchFamily="50" charset="-128"/>
                  <a:cs typeface="Times New Roman" panose="02020603050405020304" pitchFamily="18" charset="0"/>
                </a:rPr>
                <a:t>機　器　の　使　用　年　数</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9" name="テキスト ボックス 138">
              <a:extLst>
                <a:ext uri="{FF2B5EF4-FFF2-40B4-BE49-F238E27FC236}">
                  <a16:creationId xmlns:a16="http://schemas.microsoft.com/office/drawing/2014/main" id="{B6B66CAE-01D6-4C6F-8B2E-7B9CBE393DB4}"/>
                </a:ext>
              </a:extLst>
            </p:cNvPr>
            <p:cNvSpPr txBox="1"/>
            <p:nvPr/>
          </p:nvSpPr>
          <p:spPr>
            <a:xfrm>
              <a:off x="4836662" y="3596214"/>
              <a:ext cx="430887" cy="601409"/>
            </a:xfrm>
            <a:prstGeom prst="rect">
              <a:avLst/>
            </a:prstGeom>
            <a:noFill/>
          </p:spPr>
          <p:txBody>
            <a:bodyPr vert="eaVert" wrap="square" rtlCol="0">
              <a:spAutoFit/>
            </a:bodyPr>
            <a:lstStyle/>
            <a:p>
              <a:r>
                <a:rPr lang="ja-JP" altLang="en-US" sz="800" dirty="0">
                  <a:latin typeface="Meiryo UI" panose="020B0604030504040204" pitchFamily="50" charset="-128"/>
                  <a:ea typeface="Meiryo UI" panose="020B0604030504040204" pitchFamily="50" charset="-128"/>
                </a:rPr>
                <a:t>  未  満</a:t>
              </a:r>
              <a:r>
                <a:rPr kumimoji="1" lang="ja-JP" altLang="en-US"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目標寿命</a:t>
              </a:r>
              <a:r>
                <a:rPr kumimoji="1" lang="ja-JP" altLang="en-US" sz="800" dirty="0">
                  <a:latin typeface="Meiryo UI" panose="020B0604030504040204" pitchFamily="50" charset="-128"/>
                  <a:ea typeface="Meiryo UI" panose="020B0604030504040204" pitchFamily="50" charset="-128"/>
                </a:rPr>
                <a:t>　</a:t>
              </a:r>
            </a:p>
          </p:txBody>
        </p:sp>
      </p:grpSp>
      <p:sp>
        <p:nvSpPr>
          <p:cNvPr id="143" name="テキスト ボックス 142">
            <a:extLst>
              <a:ext uri="{FF2B5EF4-FFF2-40B4-BE49-F238E27FC236}">
                <a16:creationId xmlns:a16="http://schemas.microsoft.com/office/drawing/2014/main" id="{186697AF-3C9C-4841-BCAC-C691D0DD8B76}"/>
              </a:ext>
            </a:extLst>
          </p:cNvPr>
          <p:cNvSpPr txBox="1"/>
          <p:nvPr/>
        </p:nvSpPr>
        <p:spPr>
          <a:xfrm>
            <a:off x="7208902" y="5626966"/>
            <a:ext cx="1429415"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数値は累積ポイントで示す。</a:t>
            </a:r>
          </a:p>
        </p:txBody>
      </p:sp>
      <p:sp>
        <p:nvSpPr>
          <p:cNvPr id="144" name="Rectangle 305">
            <a:extLst>
              <a:ext uri="{FF2B5EF4-FFF2-40B4-BE49-F238E27FC236}">
                <a16:creationId xmlns:a16="http://schemas.microsoft.com/office/drawing/2014/main" id="{CF713BB3-EDDA-4A36-94A3-EF7901E1973D}"/>
              </a:ext>
            </a:extLst>
          </p:cNvPr>
          <p:cNvSpPr>
            <a:spLocks noChangeArrowheads="1"/>
          </p:cNvSpPr>
          <p:nvPr/>
        </p:nvSpPr>
        <p:spPr bwMode="auto">
          <a:xfrm>
            <a:off x="6849360" y="5967070"/>
            <a:ext cx="1037340" cy="15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dirty="0">
                <a:solidFill>
                  <a:srgbClr val="000000"/>
                </a:solidFill>
                <a:latin typeface="Meiryo UI" panose="020B0604030504040204" pitchFamily="50" charset="-128"/>
                <a:ea typeface="Meiryo UI" panose="020B0604030504040204" pitchFamily="50" charset="-128"/>
              </a:rPr>
              <a:t>重要度の区分</a:t>
            </a:r>
            <a:endParaRPr kumimoji="0" lang="ja-JP" altLang="ja-JP" sz="18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aphicFrame>
        <p:nvGraphicFramePr>
          <p:cNvPr id="7" name="表 6">
            <a:extLst>
              <a:ext uri="{FF2B5EF4-FFF2-40B4-BE49-F238E27FC236}">
                <a16:creationId xmlns:a16="http://schemas.microsoft.com/office/drawing/2014/main" id="{57C214FD-70F8-AA79-533B-B543FD68F552}"/>
              </a:ext>
            </a:extLst>
          </p:cNvPr>
          <p:cNvGraphicFramePr>
            <a:graphicFrameLocks noGrp="1"/>
          </p:cNvGraphicFramePr>
          <p:nvPr/>
        </p:nvGraphicFramePr>
        <p:xfrm>
          <a:off x="5277858" y="3999027"/>
          <a:ext cx="3298429" cy="1638982"/>
        </p:xfrm>
        <a:graphic>
          <a:graphicData uri="http://schemas.openxmlformats.org/drawingml/2006/table">
            <a:tbl>
              <a:tblPr firstRow="1" firstCol="1" bandRow="1">
                <a:tableStyleId>{5C22544A-7EE6-4342-B048-85BDC9FD1C3A}</a:tableStyleId>
              </a:tblPr>
              <a:tblGrid>
                <a:gridCol w="1090394">
                  <a:extLst>
                    <a:ext uri="{9D8B030D-6E8A-4147-A177-3AD203B41FA5}">
                      <a16:colId xmlns:a16="http://schemas.microsoft.com/office/drawing/2014/main" val="2815630350"/>
                    </a:ext>
                  </a:extLst>
                </a:gridCol>
                <a:gridCol w="762000">
                  <a:extLst>
                    <a:ext uri="{9D8B030D-6E8A-4147-A177-3AD203B41FA5}">
                      <a16:colId xmlns:a16="http://schemas.microsoft.com/office/drawing/2014/main" val="2881788812"/>
                    </a:ext>
                  </a:extLst>
                </a:gridCol>
                <a:gridCol w="736600">
                  <a:extLst>
                    <a:ext uri="{9D8B030D-6E8A-4147-A177-3AD203B41FA5}">
                      <a16:colId xmlns:a16="http://schemas.microsoft.com/office/drawing/2014/main" val="307882924"/>
                    </a:ext>
                  </a:extLst>
                </a:gridCol>
                <a:gridCol w="709435">
                  <a:extLst>
                    <a:ext uri="{9D8B030D-6E8A-4147-A177-3AD203B41FA5}">
                      <a16:colId xmlns:a16="http://schemas.microsoft.com/office/drawing/2014/main" val="2522136436"/>
                    </a:ext>
                  </a:extLst>
                </a:gridCol>
              </a:tblGrid>
              <a:tr h="355522">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構造物の種別</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重要度</a:t>
                      </a:r>
                    </a:p>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小</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重要度</a:t>
                      </a:r>
                    </a:p>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中</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重要度</a:t>
                      </a:r>
                    </a:p>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大</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878612662"/>
                  </a:ext>
                </a:extLst>
              </a:tr>
              <a:tr h="355522">
                <a:tc>
                  <a:txBody>
                    <a:bodyPr/>
                    <a:lstStyle/>
                    <a:p>
                      <a:pPr algn="l"/>
                      <a:r>
                        <a:rPr lang="ja-JP" sz="800" b="0" kern="100" dirty="0">
                          <a:solidFill>
                            <a:sysClr val="windowText" lastClr="000000"/>
                          </a:solidFill>
                          <a:effectLst/>
                          <a:latin typeface="Meiryo UI" panose="020B0604030504040204" pitchFamily="50" charset="-128"/>
                          <a:ea typeface="Meiryo UI" panose="020B0604030504040204" pitchFamily="50" charset="-128"/>
                        </a:rPr>
                        <a:t>トンネル</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indent="0" algn="ctr"/>
                      <a:r>
                        <a:rPr lang="ja-JP" sz="800" b="0" kern="100" dirty="0">
                          <a:solidFill>
                            <a:sysClr val="windowText" lastClr="000000"/>
                          </a:solidFill>
                          <a:effectLst/>
                          <a:latin typeface="Meiryo UI" panose="020B0604030504040204" pitchFamily="50" charset="-128"/>
                          <a:ea typeface="Meiryo UI" panose="020B0604030504040204" pitchFamily="50" charset="-128"/>
                        </a:rPr>
                        <a:t>０～１９</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r>
                        <a:rPr lang="ja-JP" sz="800" b="0" kern="100" dirty="0">
                          <a:solidFill>
                            <a:sysClr val="windowText" lastClr="000000"/>
                          </a:solidFill>
                          <a:effectLst/>
                          <a:latin typeface="Meiryo UI" panose="020B0604030504040204" pitchFamily="50" charset="-128"/>
                          <a:ea typeface="Meiryo UI" panose="020B0604030504040204" pitchFamily="50" charset="-128"/>
                        </a:rPr>
                        <a:t>２０～３９</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r>
                        <a:rPr lang="ja-JP" sz="800" b="0" kern="100" dirty="0">
                          <a:solidFill>
                            <a:sysClr val="windowText" lastClr="000000"/>
                          </a:solidFill>
                          <a:effectLst/>
                          <a:latin typeface="Meiryo UI" panose="020B0604030504040204" pitchFamily="50" charset="-128"/>
                          <a:ea typeface="Meiryo UI" panose="020B0604030504040204" pitchFamily="50" charset="-128"/>
                        </a:rPr>
                        <a:t>４０～７０</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6549650"/>
                  </a:ext>
                </a:extLst>
              </a:tr>
              <a:tr h="533280">
                <a:tc>
                  <a:txBody>
                    <a:bodyPr/>
                    <a:lstStyle/>
                    <a:p>
                      <a:pPr algn="l"/>
                      <a:r>
                        <a:rPr lang="ja-JP" sz="800" b="0" kern="100" dirty="0">
                          <a:solidFill>
                            <a:sysClr val="windowText" lastClr="000000"/>
                          </a:solidFill>
                          <a:effectLst/>
                          <a:latin typeface="Meiryo UI" panose="020B0604030504040204" pitchFamily="50" charset="-128"/>
                          <a:ea typeface="Meiryo UI" panose="020B0604030504040204" pitchFamily="50" charset="-128"/>
                        </a:rPr>
                        <a:t>大型ボックスカルバート・シェッド</a:t>
                      </a:r>
                    </a:p>
                    <a:p>
                      <a:pPr algn="l"/>
                      <a:r>
                        <a:rPr lang="ja-JP" sz="800" b="0" kern="100" dirty="0">
                          <a:solidFill>
                            <a:sysClr val="windowText" lastClr="000000"/>
                          </a:solidFill>
                          <a:effectLst/>
                          <a:latin typeface="Meiryo UI" panose="020B0604030504040204" pitchFamily="50" charset="-128"/>
                          <a:ea typeface="Meiryo UI" panose="020B0604030504040204" pitchFamily="50" charset="-128"/>
                        </a:rPr>
                        <a:t>（地下道等）</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ja-JP" sz="800" b="0" kern="100" dirty="0">
                          <a:solidFill>
                            <a:sysClr val="windowText" lastClr="000000"/>
                          </a:solidFill>
                          <a:effectLst/>
                          <a:latin typeface="Meiryo UI" panose="020B0604030504040204" pitchFamily="50" charset="-128"/>
                          <a:ea typeface="Meiryo UI" panose="020B0604030504040204" pitchFamily="50" charset="-128"/>
                        </a:rPr>
                        <a:t>０～</a:t>
                      </a:r>
                      <a:r>
                        <a:rPr lang="ja-JP" altLang="en-US" sz="800" b="0" kern="100" dirty="0">
                          <a:solidFill>
                            <a:sysClr val="windowText" lastClr="000000"/>
                          </a:solidFill>
                          <a:effectLst/>
                          <a:latin typeface="Meiryo UI" panose="020B0604030504040204" pitchFamily="50" charset="-128"/>
                          <a:ea typeface="Meiryo UI" panose="020B0604030504040204" pitchFamily="50" charset="-128"/>
                        </a:rPr>
                        <a:t>２９</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ja-JP" altLang="en-US" sz="800" b="0" kern="100" dirty="0">
                          <a:solidFill>
                            <a:sysClr val="windowText" lastClr="000000"/>
                          </a:solidFill>
                          <a:effectLst/>
                          <a:latin typeface="Meiryo UI" panose="020B0604030504040204" pitchFamily="50" charset="-128"/>
                          <a:ea typeface="Meiryo UI" panose="020B0604030504040204" pitchFamily="50" charset="-128"/>
                        </a:rPr>
                        <a:t>３０</a:t>
                      </a:r>
                      <a:r>
                        <a:rPr lang="ja-JP" sz="800" b="0" kern="100" dirty="0">
                          <a:solidFill>
                            <a:sysClr val="windowText" lastClr="000000"/>
                          </a:solidFill>
                          <a:effectLst/>
                          <a:latin typeface="Meiryo UI" panose="020B0604030504040204" pitchFamily="50" charset="-128"/>
                          <a:ea typeface="Meiryo UI" panose="020B0604030504040204" pitchFamily="50" charset="-128"/>
                        </a:rPr>
                        <a:t>～</a:t>
                      </a:r>
                      <a:r>
                        <a:rPr lang="ja-JP" altLang="en-US" sz="800" b="0" kern="100" dirty="0">
                          <a:solidFill>
                            <a:sysClr val="windowText" lastClr="000000"/>
                          </a:solidFill>
                          <a:effectLst/>
                          <a:latin typeface="Meiryo UI" panose="020B0604030504040204" pitchFamily="50" charset="-128"/>
                          <a:ea typeface="Meiryo UI" panose="020B0604030504040204" pitchFamily="50" charset="-128"/>
                        </a:rPr>
                        <a:t>６９</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ja-JP" altLang="en-US" sz="800" b="0" kern="100" dirty="0">
                          <a:solidFill>
                            <a:sysClr val="windowText" lastClr="000000"/>
                          </a:solidFill>
                          <a:effectLst/>
                          <a:latin typeface="Meiryo UI" panose="020B0604030504040204" pitchFamily="50" charset="-128"/>
                          <a:ea typeface="Meiryo UI" panose="020B0604030504040204" pitchFamily="50" charset="-128"/>
                        </a:rPr>
                        <a:t>７０</a:t>
                      </a:r>
                      <a:r>
                        <a:rPr lang="ja-JP" sz="800" b="0" kern="100" dirty="0">
                          <a:solidFill>
                            <a:sysClr val="windowText" lastClr="000000"/>
                          </a:solidFill>
                          <a:effectLst/>
                          <a:latin typeface="Meiryo UI" panose="020B0604030504040204" pitchFamily="50" charset="-128"/>
                          <a:ea typeface="Meiryo UI" panose="020B0604030504040204" pitchFamily="50" charset="-128"/>
                        </a:rPr>
                        <a:t>～</a:t>
                      </a:r>
                      <a:r>
                        <a:rPr lang="en-US" altLang="ja-JP" sz="800" b="0" kern="100" dirty="0">
                          <a:solidFill>
                            <a:sysClr val="windowText" lastClr="000000"/>
                          </a:solidFill>
                          <a:effectLst/>
                          <a:latin typeface="Meiryo UI" panose="020B0604030504040204" pitchFamily="50" charset="-128"/>
                          <a:ea typeface="Meiryo UI" panose="020B0604030504040204" pitchFamily="50" charset="-128"/>
                        </a:rPr>
                        <a:t>100</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3042456"/>
                  </a:ext>
                </a:extLst>
              </a:tr>
              <a:tr h="394658">
                <a:tc>
                  <a:txBody>
                    <a:bodyPr/>
                    <a:lstStyle/>
                    <a:p>
                      <a:pPr algn="l"/>
                      <a:r>
                        <a:rPr lang="ja-JP" sz="800" b="0" kern="100" dirty="0">
                          <a:solidFill>
                            <a:sysClr val="windowText" lastClr="000000"/>
                          </a:solidFill>
                          <a:effectLst/>
                          <a:latin typeface="Meiryo UI" panose="020B0604030504040204" pitchFamily="50" charset="-128"/>
                          <a:ea typeface="Meiryo UI" panose="020B0604030504040204" pitchFamily="50" charset="-128"/>
                        </a:rPr>
                        <a:t>道路土工</a:t>
                      </a:r>
                      <a:endParaRPr lang="en-US" altLang="ja-JP" sz="800" b="0" kern="100" dirty="0">
                        <a:solidFill>
                          <a:sysClr val="windowText" lastClr="000000"/>
                        </a:solidFill>
                        <a:effectLst/>
                        <a:latin typeface="Meiryo UI" panose="020B0604030504040204" pitchFamily="50" charset="-128"/>
                        <a:ea typeface="Meiryo UI" panose="020B0604030504040204" pitchFamily="50" charset="-128"/>
                      </a:endParaRPr>
                    </a:p>
                    <a:p>
                      <a:pPr algn="l"/>
                      <a:r>
                        <a:rPr lang="ja-JP" sz="800" b="0" kern="100" dirty="0">
                          <a:solidFill>
                            <a:sysClr val="windowText" lastClr="000000"/>
                          </a:solidFill>
                          <a:effectLst/>
                          <a:latin typeface="Meiryo UI" panose="020B0604030504040204" pitchFamily="50" charset="-128"/>
                          <a:ea typeface="Meiryo UI" panose="020B0604030504040204" pitchFamily="50" charset="-128"/>
                        </a:rPr>
                        <a:t>（共同溝等）</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indent="0" algn="ctr"/>
                      <a:r>
                        <a:rPr lang="ja-JP" sz="800" b="0" kern="100" dirty="0">
                          <a:solidFill>
                            <a:sysClr val="windowText" lastClr="000000"/>
                          </a:solidFill>
                          <a:effectLst/>
                          <a:latin typeface="Meiryo UI" panose="020B0604030504040204" pitchFamily="50" charset="-128"/>
                          <a:ea typeface="Meiryo UI" panose="020B0604030504040204" pitchFamily="50" charset="-128"/>
                        </a:rPr>
                        <a:t>０～</a:t>
                      </a:r>
                      <a:r>
                        <a:rPr lang="ja-JP" altLang="en-US" sz="800" b="0" kern="100" dirty="0">
                          <a:solidFill>
                            <a:sysClr val="windowText" lastClr="000000"/>
                          </a:solidFill>
                          <a:effectLst/>
                          <a:latin typeface="Meiryo UI" panose="020B0604030504040204" pitchFamily="50" charset="-128"/>
                          <a:ea typeface="Meiryo UI" panose="020B0604030504040204" pitchFamily="50" charset="-128"/>
                        </a:rPr>
                        <a:t>３９</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ja-JP" altLang="en-US" sz="800" b="0" kern="100" dirty="0">
                          <a:solidFill>
                            <a:sysClr val="windowText" lastClr="000000"/>
                          </a:solidFill>
                          <a:effectLst/>
                          <a:latin typeface="Meiryo UI" panose="020B0604030504040204" pitchFamily="50" charset="-128"/>
                          <a:ea typeface="Meiryo UI" panose="020B0604030504040204" pitchFamily="50" charset="-128"/>
                        </a:rPr>
                        <a:t>４０</a:t>
                      </a:r>
                      <a:r>
                        <a:rPr lang="ja-JP" sz="800" b="0" kern="100" dirty="0">
                          <a:solidFill>
                            <a:sysClr val="windowText" lastClr="000000"/>
                          </a:solidFill>
                          <a:effectLst/>
                          <a:latin typeface="Meiryo UI" panose="020B0604030504040204" pitchFamily="50" charset="-128"/>
                          <a:ea typeface="Meiryo UI" panose="020B0604030504040204" pitchFamily="50" charset="-128"/>
                        </a:rPr>
                        <a:t>～</a:t>
                      </a:r>
                      <a:r>
                        <a:rPr lang="ja-JP" altLang="en-US" sz="800" b="0" kern="100" dirty="0">
                          <a:solidFill>
                            <a:sysClr val="windowText" lastClr="000000"/>
                          </a:solidFill>
                          <a:effectLst/>
                          <a:latin typeface="Meiryo UI" panose="020B0604030504040204" pitchFamily="50" charset="-128"/>
                          <a:ea typeface="Meiryo UI" panose="020B0604030504040204" pitchFamily="50" charset="-128"/>
                        </a:rPr>
                        <a:t>５９</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ja-JP" sz="800" b="0" kern="100" dirty="0">
                          <a:solidFill>
                            <a:sysClr val="windowText" lastClr="000000"/>
                          </a:solidFill>
                          <a:effectLst/>
                          <a:latin typeface="Meiryo UI" panose="020B0604030504040204" pitchFamily="50" charset="-128"/>
                          <a:ea typeface="Meiryo UI" panose="020B0604030504040204" pitchFamily="50" charset="-128"/>
                        </a:rPr>
                        <a:t>60</a:t>
                      </a:r>
                      <a:r>
                        <a:rPr lang="ja-JP" sz="800" b="0" kern="100" dirty="0">
                          <a:solidFill>
                            <a:sysClr val="windowText" lastClr="000000"/>
                          </a:solidFill>
                          <a:effectLst/>
                          <a:latin typeface="Meiryo UI" panose="020B0604030504040204" pitchFamily="50" charset="-128"/>
                          <a:ea typeface="Meiryo UI" panose="020B0604030504040204" pitchFamily="50" charset="-128"/>
                        </a:rPr>
                        <a:t>～</a:t>
                      </a:r>
                      <a:r>
                        <a:rPr lang="en-US" altLang="ja-JP" sz="800" b="0" kern="100" dirty="0">
                          <a:solidFill>
                            <a:sysClr val="windowText" lastClr="000000"/>
                          </a:solidFill>
                          <a:effectLst/>
                          <a:latin typeface="Meiryo UI" panose="020B0604030504040204" pitchFamily="50" charset="-128"/>
                          <a:ea typeface="Meiryo UI" panose="020B0604030504040204" pitchFamily="50" charset="-128"/>
                        </a:rPr>
                        <a:t>100</a:t>
                      </a:r>
                      <a:endParaRPr lang="ja-JP" sz="800" b="0" kern="100" dirty="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9730387"/>
                  </a:ext>
                </a:extLst>
              </a:tr>
            </a:tbl>
          </a:graphicData>
        </a:graphic>
      </p:graphicFrame>
      <p:sp>
        <p:nvSpPr>
          <p:cNvPr id="52" name="Rectangle 2">
            <a:extLst>
              <a:ext uri="{FF2B5EF4-FFF2-40B4-BE49-F238E27FC236}">
                <a16:creationId xmlns:a16="http://schemas.microsoft.com/office/drawing/2014/main" id="{91571599-9A2E-4394-903E-998C29C3B918}"/>
              </a:ext>
            </a:extLst>
          </p:cNvPr>
          <p:cNvSpPr>
            <a:spLocks noChangeArrowheads="1"/>
          </p:cNvSpPr>
          <p:nvPr/>
        </p:nvSpPr>
        <p:spPr bwMode="auto">
          <a:xfrm>
            <a:off x="0" y="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54" name="正方形/長方形 53">
            <a:extLst>
              <a:ext uri="{FF2B5EF4-FFF2-40B4-BE49-F238E27FC236}">
                <a16:creationId xmlns:a16="http://schemas.microsoft.com/office/drawing/2014/main" id="{73E2EDA4-347C-4F5A-993D-CB9FDF40DCDA}"/>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設備</a:t>
            </a:r>
            <a:endParaRPr lang="zh-TW"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007832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591A56-C884-40EF-92AD-34D192127CA6}"/>
              </a:ext>
            </a:extLst>
          </p:cNvPr>
          <p:cNvSpPr>
            <a:spLocks noGrp="1"/>
          </p:cNvSpPr>
          <p:nvPr>
            <p:ph type="sldNum" sz="quarter" idx="12"/>
          </p:nvPr>
        </p:nvSpPr>
        <p:spPr/>
        <p:txBody>
          <a:bodyPr/>
          <a:lstStyle/>
          <a:p>
            <a:fld id="{682EF9F9-C4E8-46B2-BBF1-33E3162B856A}" type="slidenum">
              <a:rPr kumimoji="1" lang="ja-JP" altLang="en-US" smtClean="0"/>
              <a:t>15</a:t>
            </a:fld>
            <a:endParaRPr kumimoji="1" lang="ja-JP" altLang="en-US"/>
          </a:p>
        </p:txBody>
      </p:sp>
      <p:sp>
        <p:nvSpPr>
          <p:cNvPr id="3" name="角丸四角形 143">
            <a:extLst>
              <a:ext uri="{FF2B5EF4-FFF2-40B4-BE49-F238E27FC236}">
                <a16:creationId xmlns:a16="http://schemas.microsoft.com/office/drawing/2014/main" id="{429200DA-CEFD-4C16-A0A2-3E6C8211738D}"/>
              </a:ext>
            </a:extLst>
          </p:cNvPr>
          <p:cNvSpPr/>
          <p:nvPr/>
        </p:nvSpPr>
        <p:spPr>
          <a:xfrm>
            <a:off x="110836" y="658732"/>
            <a:ext cx="8954787" cy="613735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■更新フロー</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kern="100" dirty="0">
              <a:solidFill>
                <a:prstClr val="black"/>
              </a:solidFill>
              <a:latin typeface="Meiryo UI" panose="020B0604030504040204" pitchFamily="50" charset="-128"/>
              <a:ea typeface="Meiryo UI" panose="020B0604030504040204" pitchFamily="50" charset="-128"/>
              <a:cs typeface="Times New Roman"/>
            </a:endParaRPr>
          </a:p>
        </p:txBody>
      </p:sp>
      <p:grpSp>
        <p:nvGrpSpPr>
          <p:cNvPr id="4" name="Group 14">
            <a:extLst>
              <a:ext uri="{FF2B5EF4-FFF2-40B4-BE49-F238E27FC236}">
                <a16:creationId xmlns:a16="http://schemas.microsoft.com/office/drawing/2014/main" id="{808518DA-DE2D-46F7-BEA5-763E33A105BD}"/>
              </a:ext>
            </a:extLst>
          </p:cNvPr>
          <p:cNvGrpSpPr>
            <a:grpSpLocks noChangeAspect="1"/>
          </p:cNvGrpSpPr>
          <p:nvPr/>
        </p:nvGrpSpPr>
        <p:grpSpPr bwMode="auto">
          <a:xfrm>
            <a:off x="443701" y="2348563"/>
            <a:ext cx="4889841" cy="4310255"/>
            <a:chOff x="0" y="0"/>
            <a:chExt cx="6456" cy="7290"/>
          </a:xfrm>
        </p:grpSpPr>
        <p:sp>
          <p:nvSpPr>
            <p:cNvPr id="5" name="AutoShape 100">
              <a:extLst>
                <a:ext uri="{FF2B5EF4-FFF2-40B4-BE49-F238E27FC236}">
                  <a16:creationId xmlns:a16="http://schemas.microsoft.com/office/drawing/2014/main" id="{9E16AF84-EEB5-4EDC-A06C-2087A809A505}"/>
                </a:ext>
              </a:extLst>
            </p:cNvPr>
            <p:cNvSpPr>
              <a:spLocks noChangeAspect="1" noChangeArrowheads="1" noTextEdit="1"/>
            </p:cNvSpPr>
            <p:nvPr/>
          </p:nvSpPr>
          <p:spPr bwMode="auto">
            <a:xfrm>
              <a:off x="0" y="0"/>
              <a:ext cx="6456" cy="7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p>
          </p:txBody>
        </p:sp>
        <p:sp>
          <p:nvSpPr>
            <p:cNvPr id="6" name="Rectangle 99">
              <a:extLst>
                <a:ext uri="{FF2B5EF4-FFF2-40B4-BE49-F238E27FC236}">
                  <a16:creationId xmlns:a16="http://schemas.microsoft.com/office/drawing/2014/main" id="{8B95CD59-6D6B-47B7-A55B-145D77DA112F}"/>
                </a:ext>
              </a:extLst>
            </p:cNvPr>
            <p:cNvSpPr>
              <a:spLocks noChangeArrowheads="1"/>
            </p:cNvSpPr>
            <p:nvPr/>
          </p:nvSpPr>
          <p:spPr bwMode="auto">
            <a:xfrm>
              <a:off x="0" y="49"/>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Century" panose="02040604050505020304" pitchFamily="18" charset="0"/>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7" name="Freeform 98">
              <a:extLst>
                <a:ext uri="{FF2B5EF4-FFF2-40B4-BE49-F238E27FC236}">
                  <a16:creationId xmlns:a16="http://schemas.microsoft.com/office/drawing/2014/main" id="{CFD1CC51-4903-4154-AF40-C346CCDEAC97}"/>
                </a:ext>
              </a:extLst>
            </p:cNvPr>
            <p:cNvSpPr>
              <a:spLocks noEditPoints="1"/>
            </p:cNvSpPr>
            <p:nvPr/>
          </p:nvSpPr>
          <p:spPr bwMode="auto">
            <a:xfrm>
              <a:off x="4889" y="4230"/>
              <a:ext cx="175" cy="2462"/>
            </a:xfrm>
            <a:custGeom>
              <a:avLst/>
              <a:gdLst>
                <a:gd name="T0" fmla="*/ 376 w 619"/>
                <a:gd name="T1" fmla="*/ 0 h 8749"/>
                <a:gd name="T2" fmla="*/ 376 w 619"/>
                <a:gd name="T3" fmla="*/ 8617 h 8749"/>
                <a:gd name="T4" fmla="*/ 243 w 619"/>
                <a:gd name="T5" fmla="*/ 8617 h 8749"/>
                <a:gd name="T6" fmla="*/ 243 w 619"/>
                <a:gd name="T7" fmla="*/ 0 h 8749"/>
                <a:gd name="T8" fmla="*/ 376 w 619"/>
                <a:gd name="T9" fmla="*/ 0 h 8749"/>
                <a:gd name="T10" fmla="*/ 601 w 619"/>
                <a:gd name="T11" fmla="*/ 8251 h 8749"/>
                <a:gd name="T12" fmla="*/ 310 w 619"/>
                <a:gd name="T13" fmla="*/ 8749 h 8749"/>
                <a:gd name="T14" fmla="*/ 19 w 619"/>
                <a:gd name="T15" fmla="*/ 8251 h 8749"/>
                <a:gd name="T16" fmla="*/ 43 w 619"/>
                <a:gd name="T17" fmla="*/ 8160 h 8749"/>
                <a:gd name="T18" fmla="*/ 134 w 619"/>
                <a:gd name="T19" fmla="*/ 8184 h 8749"/>
                <a:gd name="T20" fmla="*/ 367 w 619"/>
                <a:gd name="T21" fmla="*/ 8584 h 8749"/>
                <a:gd name="T22" fmla="*/ 252 w 619"/>
                <a:gd name="T23" fmla="*/ 8584 h 8749"/>
                <a:gd name="T24" fmla="*/ 486 w 619"/>
                <a:gd name="T25" fmla="*/ 8184 h 8749"/>
                <a:gd name="T26" fmla="*/ 577 w 619"/>
                <a:gd name="T27" fmla="*/ 8160 h 8749"/>
                <a:gd name="T28" fmla="*/ 601 w 619"/>
                <a:gd name="T29" fmla="*/ 8251 h 8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9" h="8749">
                  <a:moveTo>
                    <a:pt x="376" y="0"/>
                  </a:moveTo>
                  <a:lnTo>
                    <a:pt x="376" y="8617"/>
                  </a:lnTo>
                  <a:lnTo>
                    <a:pt x="243" y="8617"/>
                  </a:lnTo>
                  <a:lnTo>
                    <a:pt x="243" y="0"/>
                  </a:lnTo>
                  <a:lnTo>
                    <a:pt x="376" y="0"/>
                  </a:lnTo>
                  <a:close/>
                  <a:moveTo>
                    <a:pt x="601" y="8251"/>
                  </a:moveTo>
                  <a:lnTo>
                    <a:pt x="310" y="8749"/>
                  </a:lnTo>
                  <a:lnTo>
                    <a:pt x="19" y="8251"/>
                  </a:lnTo>
                  <a:cubicBezTo>
                    <a:pt x="0" y="8219"/>
                    <a:pt x="11" y="8178"/>
                    <a:pt x="43" y="8160"/>
                  </a:cubicBezTo>
                  <a:cubicBezTo>
                    <a:pt x="75" y="8141"/>
                    <a:pt x="116" y="8152"/>
                    <a:pt x="134" y="8184"/>
                  </a:cubicBezTo>
                  <a:lnTo>
                    <a:pt x="367" y="8584"/>
                  </a:lnTo>
                  <a:lnTo>
                    <a:pt x="252" y="8584"/>
                  </a:lnTo>
                  <a:lnTo>
                    <a:pt x="486" y="8184"/>
                  </a:lnTo>
                  <a:cubicBezTo>
                    <a:pt x="504" y="8152"/>
                    <a:pt x="545" y="8141"/>
                    <a:pt x="577" y="8160"/>
                  </a:cubicBezTo>
                  <a:cubicBezTo>
                    <a:pt x="609" y="8178"/>
                    <a:pt x="619" y="8219"/>
                    <a:pt x="601" y="8251"/>
                  </a:cubicBez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 name="Freeform 97">
              <a:extLst>
                <a:ext uri="{FF2B5EF4-FFF2-40B4-BE49-F238E27FC236}">
                  <a16:creationId xmlns:a16="http://schemas.microsoft.com/office/drawing/2014/main" id="{7D152218-A0F0-41A5-87BD-A283A385D104}"/>
                </a:ext>
              </a:extLst>
            </p:cNvPr>
            <p:cNvSpPr>
              <a:spLocks noEditPoints="1"/>
            </p:cNvSpPr>
            <p:nvPr/>
          </p:nvSpPr>
          <p:spPr bwMode="auto">
            <a:xfrm>
              <a:off x="1497" y="3985"/>
              <a:ext cx="175" cy="1492"/>
            </a:xfrm>
            <a:custGeom>
              <a:avLst/>
              <a:gdLst>
                <a:gd name="T0" fmla="*/ 412 w 619"/>
                <a:gd name="T1" fmla="*/ 1 h 5300"/>
                <a:gd name="T2" fmla="*/ 373 w 619"/>
                <a:gd name="T3" fmla="*/ 5168 h 5300"/>
                <a:gd name="T4" fmla="*/ 240 w 619"/>
                <a:gd name="T5" fmla="*/ 5167 h 5300"/>
                <a:gd name="T6" fmla="*/ 279 w 619"/>
                <a:gd name="T7" fmla="*/ 0 h 5300"/>
                <a:gd name="T8" fmla="*/ 412 w 619"/>
                <a:gd name="T9" fmla="*/ 1 h 5300"/>
                <a:gd name="T10" fmla="*/ 600 w 619"/>
                <a:gd name="T11" fmla="*/ 4803 h 5300"/>
                <a:gd name="T12" fmla="*/ 306 w 619"/>
                <a:gd name="T13" fmla="*/ 5300 h 5300"/>
                <a:gd name="T14" fmla="*/ 19 w 619"/>
                <a:gd name="T15" fmla="*/ 4799 h 5300"/>
                <a:gd name="T16" fmla="*/ 43 w 619"/>
                <a:gd name="T17" fmla="*/ 4708 h 5300"/>
                <a:gd name="T18" fmla="*/ 134 w 619"/>
                <a:gd name="T19" fmla="*/ 4733 h 5300"/>
                <a:gd name="T20" fmla="*/ 365 w 619"/>
                <a:gd name="T21" fmla="*/ 5134 h 5300"/>
                <a:gd name="T22" fmla="*/ 249 w 619"/>
                <a:gd name="T23" fmla="*/ 5133 h 5300"/>
                <a:gd name="T24" fmla="*/ 486 w 619"/>
                <a:gd name="T25" fmla="*/ 4735 h 5300"/>
                <a:gd name="T26" fmla="*/ 577 w 619"/>
                <a:gd name="T27" fmla="*/ 4712 h 5300"/>
                <a:gd name="T28" fmla="*/ 600 w 619"/>
                <a:gd name="T29" fmla="*/ 4803 h 5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9" h="5300">
                  <a:moveTo>
                    <a:pt x="412" y="1"/>
                  </a:moveTo>
                  <a:lnTo>
                    <a:pt x="373" y="5168"/>
                  </a:lnTo>
                  <a:lnTo>
                    <a:pt x="240" y="5167"/>
                  </a:lnTo>
                  <a:lnTo>
                    <a:pt x="279" y="0"/>
                  </a:lnTo>
                  <a:lnTo>
                    <a:pt x="412" y="1"/>
                  </a:lnTo>
                  <a:close/>
                  <a:moveTo>
                    <a:pt x="600" y="4803"/>
                  </a:moveTo>
                  <a:lnTo>
                    <a:pt x="306" y="5300"/>
                  </a:lnTo>
                  <a:lnTo>
                    <a:pt x="19" y="4799"/>
                  </a:lnTo>
                  <a:cubicBezTo>
                    <a:pt x="0" y="4767"/>
                    <a:pt x="11" y="4726"/>
                    <a:pt x="43" y="4708"/>
                  </a:cubicBezTo>
                  <a:cubicBezTo>
                    <a:pt x="75" y="4690"/>
                    <a:pt x="116" y="4701"/>
                    <a:pt x="134" y="4733"/>
                  </a:cubicBezTo>
                  <a:lnTo>
                    <a:pt x="365" y="5134"/>
                  </a:lnTo>
                  <a:lnTo>
                    <a:pt x="249" y="5133"/>
                  </a:lnTo>
                  <a:lnTo>
                    <a:pt x="486" y="4735"/>
                  </a:lnTo>
                  <a:cubicBezTo>
                    <a:pt x="505" y="4704"/>
                    <a:pt x="546" y="4693"/>
                    <a:pt x="577" y="4712"/>
                  </a:cubicBezTo>
                  <a:cubicBezTo>
                    <a:pt x="609" y="4731"/>
                    <a:pt x="619" y="4772"/>
                    <a:pt x="600" y="4803"/>
                  </a:cubicBez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nvGrpSpPr>
            <p:cNvPr id="9" name="Group 94">
              <a:extLst>
                <a:ext uri="{FF2B5EF4-FFF2-40B4-BE49-F238E27FC236}">
                  <a16:creationId xmlns:a16="http://schemas.microsoft.com/office/drawing/2014/main" id="{A3D82BFF-3610-4829-8A26-79128F118553}"/>
                </a:ext>
              </a:extLst>
            </p:cNvPr>
            <p:cNvGrpSpPr>
              <a:grpSpLocks/>
            </p:cNvGrpSpPr>
            <p:nvPr/>
          </p:nvGrpSpPr>
          <p:grpSpPr bwMode="auto">
            <a:xfrm>
              <a:off x="235" y="19"/>
              <a:ext cx="2765" cy="561"/>
              <a:chOff x="235" y="19"/>
              <a:chExt cx="2765" cy="561"/>
            </a:xfrm>
          </p:grpSpPr>
          <p:sp>
            <p:nvSpPr>
              <p:cNvPr id="89" name="Freeform 96">
                <a:extLst>
                  <a:ext uri="{FF2B5EF4-FFF2-40B4-BE49-F238E27FC236}">
                    <a16:creationId xmlns:a16="http://schemas.microsoft.com/office/drawing/2014/main" id="{1EE6F163-731F-4E90-9887-14C6CAFF3940}"/>
                  </a:ext>
                </a:extLst>
              </p:cNvPr>
              <p:cNvSpPr>
                <a:spLocks/>
              </p:cNvSpPr>
              <p:nvPr/>
            </p:nvSpPr>
            <p:spPr bwMode="auto">
              <a:xfrm>
                <a:off x="235" y="19"/>
                <a:ext cx="2765" cy="561"/>
              </a:xfrm>
              <a:custGeom>
                <a:avLst/>
                <a:gdLst>
                  <a:gd name="T0" fmla="*/ 1993 w 19560"/>
                  <a:gd name="T1" fmla="*/ 0 h 3987"/>
                  <a:gd name="T2" fmla="*/ 0 w 19560"/>
                  <a:gd name="T3" fmla="*/ 1994 h 3987"/>
                  <a:gd name="T4" fmla="*/ 1993 w 19560"/>
                  <a:gd name="T5" fmla="*/ 3987 h 3987"/>
                  <a:gd name="T6" fmla="*/ 17567 w 19560"/>
                  <a:gd name="T7" fmla="*/ 3987 h 3987"/>
                  <a:gd name="T8" fmla="*/ 19560 w 19560"/>
                  <a:gd name="T9" fmla="*/ 1994 h 3987"/>
                  <a:gd name="T10" fmla="*/ 17567 w 19560"/>
                  <a:gd name="T11" fmla="*/ 0 h 3987"/>
                  <a:gd name="T12" fmla="*/ 1993 w 19560"/>
                  <a:gd name="T13" fmla="*/ 0 h 3987"/>
                </a:gdLst>
                <a:ahLst/>
                <a:cxnLst>
                  <a:cxn ang="0">
                    <a:pos x="T0" y="T1"/>
                  </a:cxn>
                  <a:cxn ang="0">
                    <a:pos x="T2" y="T3"/>
                  </a:cxn>
                  <a:cxn ang="0">
                    <a:pos x="T4" y="T5"/>
                  </a:cxn>
                  <a:cxn ang="0">
                    <a:pos x="T6" y="T7"/>
                  </a:cxn>
                  <a:cxn ang="0">
                    <a:pos x="T8" y="T9"/>
                  </a:cxn>
                  <a:cxn ang="0">
                    <a:pos x="T10" y="T11"/>
                  </a:cxn>
                  <a:cxn ang="0">
                    <a:pos x="T12" y="T13"/>
                  </a:cxn>
                </a:cxnLst>
                <a:rect l="0" t="0" r="r" b="b"/>
                <a:pathLst>
                  <a:path w="19560" h="3987">
                    <a:moveTo>
                      <a:pt x="1993" y="0"/>
                    </a:moveTo>
                    <a:cubicBezTo>
                      <a:pt x="893" y="0"/>
                      <a:pt x="0" y="893"/>
                      <a:pt x="0" y="1994"/>
                    </a:cubicBezTo>
                    <a:cubicBezTo>
                      <a:pt x="0" y="3095"/>
                      <a:pt x="893" y="3987"/>
                      <a:pt x="1993" y="3987"/>
                    </a:cubicBezTo>
                    <a:lnTo>
                      <a:pt x="17567" y="3987"/>
                    </a:lnTo>
                    <a:cubicBezTo>
                      <a:pt x="18668" y="3987"/>
                      <a:pt x="19560" y="3095"/>
                      <a:pt x="19560" y="1994"/>
                    </a:cubicBezTo>
                    <a:cubicBezTo>
                      <a:pt x="19560" y="893"/>
                      <a:pt x="18668" y="0"/>
                      <a:pt x="17567" y="0"/>
                    </a:cubicBezTo>
                    <a:lnTo>
                      <a:pt x="1993"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90" name="Freeform 95">
                <a:extLst>
                  <a:ext uri="{FF2B5EF4-FFF2-40B4-BE49-F238E27FC236}">
                    <a16:creationId xmlns:a16="http://schemas.microsoft.com/office/drawing/2014/main" id="{D43CD1BB-3525-4E27-8C0B-4675C0D023C1}"/>
                  </a:ext>
                </a:extLst>
              </p:cNvPr>
              <p:cNvSpPr>
                <a:spLocks/>
              </p:cNvSpPr>
              <p:nvPr/>
            </p:nvSpPr>
            <p:spPr bwMode="auto">
              <a:xfrm>
                <a:off x="235" y="19"/>
                <a:ext cx="2765" cy="561"/>
              </a:xfrm>
              <a:custGeom>
                <a:avLst/>
                <a:gdLst>
                  <a:gd name="T0" fmla="*/ 1993 w 19560"/>
                  <a:gd name="T1" fmla="*/ 0 h 3987"/>
                  <a:gd name="T2" fmla="*/ 0 w 19560"/>
                  <a:gd name="T3" fmla="*/ 1994 h 3987"/>
                  <a:gd name="T4" fmla="*/ 1993 w 19560"/>
                  <a:gd name="T5" fmla="*/ 3987 h 3987"/>
                  <a:gd name="T6" fmla="*/ 17567 w 19560"/>
                  <a:gd name="T7" fmla="*/ 3987 h 3987"/>
                  <a:gd name="T8" fmla="*/ 19560 w 19560"/>
                  <a:gd name="T9" fmla="*/ 1994 h 3987"/>
                  <a:gd name="T10" fmla="*/ 17567 w 19560"/>
                  <a:gd name="T11" fmla="*/ 0 h 3987"/>
                  <a:gd name="T12" fmla="*/ 1993 w 19560"/>
                  <a:gd name="T13" fmla="*/ 0 h 3987"/>
                </a:gdLst>
                <a:ahLst/>
                <a:cxnLst>
                  <a:cxn ang="0">
                    <a:pos x="T0" y="T1"/>
                  </a:cxn>
                  <a:cxn ang="0">
                    <a:pos x="T2" y="T3"/>
                  </a:cxn>
                  <a:cxn ang="0">
                    <a:pos x="T4" y="T5"/>
                  </a:cxn>
                  <a:cxn ang="0">
                    <a:pos x="T6" y="T7"/>
                  </a:cxn>
                  <a:cxn ang="0">
                    <a:pos x="T8" y="T9"/>
                  </a:cxn>
                  <a:cxn ang="0">
                    <a:pos x="T10" y="T11"/>
                  </a:cxn>
                  <a:cxn ang="0">
                    <a:pos x="T12" y="T13"/>
                  </a:cxn>
                </a:cxnLst>
                <a:rect l="0" t="0" r="r" b="b"/>
                <a:pathLst>
                  <a:path w="19560" h="3987">
                    <a:moveTo>
                      <a:pt x="1993" y="0"/>
                    </a:moveTo>
                    <a:cubicBezTo>
                      <a:pt x="893" y="0"/>
                      <a:pt x="0" y="893"/>
                      <a:pt x="0" y="1994"/>
                    </a:cubicBezTo>
                    <a:cubicBezTo>
                      <a:pt x="0" y="3095"/>
                      <a:pt x="893" y="3987"/>
                      <a:pt x="1993" y="3987"/>
                    </a:cubicBezTo>
                    <a:lnTo>
                      <a:pt x="17567" y="3987"/>
                    </a:lnTo>
                    <a:cubicBezTo>
                      <a:pt x="18668" y="3987"/>
                      <a:pt x="19560" y="3095"/>
                      <a:pt x="19560" y="1994"/>
                    </a:cubicBezTo>
                    <a:cubicBezTo>
                      <a:pt x="19560" y="893"/>
                      <a:pt x="18668" y="0"/>
                      <a:pt x="17567" y="0"/>
                    </a:cubicBezTo>
                    <a:lnTo>
                      <a:pt x="1993" y="0"/>
                    </a:lnTo>
                    <a:close/>
                  </a:path>
                </a:pathLst>
              </a:custGeom>
              <a:noFill/>
              <a:ln w="24130"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10" name="Rectangle 93">
              <a:extLst>
                <a:ext uri="{FF2B5EF4-FFF2-40B4-BE49-F238E27FC236}">
                  <a16:creationId xmlns:a16="http://schemas.microsoft.com/office/drawing/2014/main" id="{50BAAD2D-742A-4047-9ACB-6ED31F1A537F}"/>
                </a:ext>
              </a:extLst>
            </p:cNvPr>
            <p:cNvSpPr>
              <a:spLocks noChangeArrowheads="1"/>
            </p:cNvSpPr>
            <p:nvPr/>
          </p:nvSpPr>
          <p:spPr bwMode="auto">
            <a:xfrm>
              <a:off x="2705" y="207"/>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1" name="Freeform 92">
              <a:extLst>
                <a:ext uri="{FF2B5EF4-FFF2-40B4-BE49-F238E27FC236}">
                  <a16:creationId xmlns:a16="http://schemas.microsoft.com/office/drawing/2014/main" id="{BD52D900-A333-4DAD-8EEC-24E14F1A8239}"/>
                </a:ext>
              </a:extLst>
            </p:cNvPr>
            <p:cNvSpPr>
              <a:spLocks noEditPoints="1"/>
            </p:cNvSpPr>
            <p:nvPr/>
          </p:nvSpPr>
          <p:spPr bwMode="auto">
            <a:xfrm>
              <a:off x="1507" y="580"/>
              <a:ext cx="175" cy="242"/>
            </a:xfrm>
            <a:custGeom>
              <a:avLst/>
              <a:gdLst>
                <a:gd name="T0" fmla="*/ 752 w 1238"/>
                <a:gd name="T1" fmla="*/ 0 h 1718"/>
                <a:gd name="T2" fmla="*/ 752 w 1238"/>
                <a:gd name="T3" fmla="*/ 1453 h 1718"/>
                <a:gd name="T4" fmla="*/ 486 w 1238"/>
                <a:gd name="T5" fmla="*/ 1453 h 1718"/>
                <a:gd name="T6" fmla="*/ 486 w 1238"/>
                <a:gd name="T7" fmla="*/ 0 h 1718"/>
                <a:gd name="T8" fmla="*/ 752 w 1238"/>
                <a:gd name="T9" fmla="*/ 0 h 1718"/>
                <a:gd name="T10" fmla="*/ 1201 w 1238"/>
                <a:gd name="T11" fmla="*/ 721 h 1718"/>
                <a:gd name="T12" fmla="*/ 619 w 1238"/>
                <a:gd name="T13" fmla="*/ 1718 h 1718"/>
                <a:gd name="T14" fmla="*/ 37 w 1238"/>
                <a:gd name="T15" fmla="*/ 721 h 1718"/>
                <a:gd name="T16" fmla="*/ 85 w 1238"/>
                <a:gd name="T17" fmla="*/ 538 h 1718"/>
                <a:gd name="T18" fmla="*/ 268 w 1238"/>
                <a:gd name="T19" fmla="*/ 586 h 1718"/>
                <a:gd name="T20" fmla="*/ 734 w 1238"/>
                <a:gd name="T21" fmla="*/ 1386 h 1718"/>
                <a:gd name="T22" fmla="*/ 504 w 1238"/>
                <a:gd name="T23" fmla="*/ 1386 h 1718"/>
                <a:gd name="T24" fmla="*/ 971 w 1238"/>
                <a:gd name="T25" fmla="*/ 586 h 1718"/>
                <a:gd name="T26" fmla="*/ 1153 w 1238"/>
                <a:gd name="T27" fmla="*/ 538 h 1718"/>
                <a:gd name="T28" fmla="*/ 1201 w 1238"/>
                <a:gd name="T29" fmla="*/ 721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8" h="1718">
                  <a:moveTo>
                    <a:pt x="752" y="0"/>
                  </a:moveTo>
                  <a:lnTo>
                    <a:pt x="752" y="1453"/>
                  </a:lnTo>
                  <a:lnTo>
                    <a:pt x="486" y="1453"/>
                  </a:lnTo>
                  <a:lnTo>
                    <a:pt x="486" y="0"/>
                  </a:lnTo>
                  <a:lnTo>
                    <a:pt x="752" y="0"/>
                  </a:lnTo>
                  <a:close/>
                  <a:moveTo>
                    <a:pt x="1201" y="721"/>
                  </a:moveTo>
                  <a:lnTo>
                    <a:pt x="619" y="1718"/>
                  </a:lnTo>
                  <a:lnTo>
                    <a:pt x="37" y="721"/>
                  </a:lnTo>
                  <a:cubicBezTo>
                    <a:pt x="0" y="657"/>
                    <a:pt x="22" y="575"/>
                    <a:pt x="85" y="538"/>
                  </a:cubicBezTo>
                  <a:cubicBezTo>
                    <a:pt x="149" y="501"/>
                    <a:pt x="231" y="523"/>
                    <a:pt x="268" y="586"/>
                  </a:cubicBezTo>
                  <a:lnTo>
                    <a:pt x="734" y="1386"/>
                  </a:lnTo>
                  <a:lnTo>
                    <a:pt x="504" y="1386"/>
                  </a:lnTo>
                  <a:lnTo>
                    <a:pt x="971" y="586"/>
                  </a:lnTo>
                  <a:cubicBezTo>
                    <a:pt x="1008" y="523"/>
                    <a:pt x="1089" y="501"/>
                    <a:pt x="1153" y="538"/>
                  </a:cubicBezTo>
                  <a:cubicBezTo>
                    <a:pt x="1217" y="575"/>
                    <a:pt x="1238" y="657"/>
                    <a:pt x="1201" y="721"/>
                  </a:cubicBez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nvGrpSpPr>
            <p:cNvPr id="12" name="Group 89">
              <a:extLst>
                <a:ext uri="{FF2B5EF4-FFF2-40B4-BE49-F238E27FC236}">
                  <a16:creationId xmlns:a16="http://schemas.microsoft.com/office/drawing/2014/main" id="{81715E4E-8C50-4721-B45B-59889BA1130D}"/>
                </a:ext>
              </a:extLst>
            </p:cNvPr>
            <p:cNvGrpSpPr>
              <a:grpSpLocks/>
            </p:cNvGrpSpPr>
            <p:nvPr/>
          </p:nvGrpSpPr>
          <p:grpSpPr bwMode="auto">
            <a:xfrm>
              <a:off x="106" y="856"/>
              <a:ext cx="2984" cy="776"/>
              <a:chOff x="106" y="856"/>
              <a:chExt cx="2984" cy="776"/>
            </a:xfrm>
          </p:grpSpPr>
          <p:sp>
            <p:nvSpPr>
              <p:cNvPr id="87" name="Freeform 91">
                <a:extLst>
                  <a:ext uri="{FF2B5EF4-FFF2-40B4-BE49-F238E27FC236}">
                    <a16:creationId xmlns:a16="http://schemas.microsoft.com/office/drawing/2014/main" id="{EE3ED278-DE45-4D06-84A1-7CA9B9E33365}"/>
                  </a:ext>
                </a:extLst>
              </p:cNvPr>
              <p:cNvSpPr>
                <a:spLocks/>
              </p:cNvSpPr>
              <p:nvPr/>
            </p:nvSpPr>
            <p:spPr bwMode="auto">
              <a:xfrm>
                <a:off x="106" y="856"/>
                <a:ext cx="2984" cy="776"/>
              </a:xfrm>
              <a:custGeom>
                <a:avLst/>
                <a:gdLst>
                  <a:gd name="T0" fmla="*/ 1492 w 2984"/>
                  <a:gd name="T1" fmla="*/ 0 h 776"/>
                  <a:gd name="T2" fmla="*/ 0 w 2984"/>
                  <a:gd name="T3" fmla="*/ 388 h 776"/>
                  <a:gd name="T4" fmla="*/ 1492 w 2984"/>
                  <a:gd name="T5" fmla="*/ 776 h 776"/>
                  <a:gd name="T6" fmla="*/ 2984 w 2984"/>
                  <a:gd name="T7" fmla="*/ 388 h 776"/>
                  <a:gd name="T8" fmla="*/ 1492 w 2984"/>
                  <a:gd name="T9" fmla="*/ 0 h 776"/>
                </a:gdLst>
                <a:ahLst/>
                <a:cxnLst>
                  <a:cxn ang="0">
                    <a:pos x="T0" y="T1"/>
                  </a:cxn>
                  <a:cxn ang="0">
                    <a:pos x="T2" y="T3"/>
                  </a:cxn>
                  <a:cxn ang="0">
                    <a:pos x="T4" y="T5"/>
                  </a:cxn>
                  <a:cxn ang="0">
                    <a:pos x="T6" y="T7"/>
                  </a:cxn>
                  <a:cxn ang="0">
                    <a:pos x="T8" y="T9"/>
                  </a:cxn>
                </a:cxnLst>
                <a:rect l="0" t="0" r="r" b="b"/>
                <a:pathLst>
                  <a:path w="2984" h="776">
                    <a:moveTo>
                      <a:pt x="1492" y="0"/>
                    </a:moveTo>
                    <a:lnTo>
                      <a:pt x="0" y="388"/>
                    </a:lnTo>
                    <a:lnTo>
                      <a:pt x="1492" y="776"/>
                    </a:lnTo>
                    <a:lnTo>
                      <a:pt x="2984" y="388"/>
                    </a:lnTo>
                    <a:lnTo>
                      <a:pt x="14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8" name="Freeform 90">
                <a:extLst>
                  <a:ext uri="{FF2B5EF4-FFF2-40B4-BE49-F238E27FC236}">
                    <a16:creationId xmlns:a16="http://schemas.microsoft.com/office/drawing/2014/main" id="{EB88C4ED-A4C6-4F71-B823-A82A04C46A55}"/>
                  </a:ext>
                </a:extLst>
              </p:cNvPr>
              <p:cNvSpPr>
                <a:spLocks/>
              </p:cNvSpPr>
              <p:nvPr/>
            </p:nvSpPr>
            <p:spPr bwMode="auto">
              <a:xfrm>
                <a:off x="106" y="856"/>
                <a:ext cx="2984" cy="776"/>
              </a:xfrm>
              <a:custGeom>
                <a:avLst/>
                <a:gdLst>
                  <a:gd name="T0" fmla="*/ 1492 w 2984"/>
                  <a:gd name="T1" fmla="*/ 0 h 776"/>
                  <a:gd name="T2" fmla="*/ 0 w 2984"/>
                  <a:gd name="T3" fmla="*/ 388 h 776"/>
                  <a:gd name="T4" fmla="*/ 1492 w 2984"/>
                  <a:gd name="T5" fmla="*/ 776 h 776"/>
                  <a:gd name="T6" fmla="*/ 2984 w 2984"/>
                  <a:gd name="T7" fmla="*/ 388 h 776"/>
                  <a:gd name="T8" fmla="*/ 1492 w 2984"/>
                  <a:gd name="T9" fmla="*/ 0 h 776"/>
                </a:gdLst>
                <a:ahLst/>
                <a:cxnLst>
                  <a:cxn ang="0">
                    <a:pos x="T0" y="T1"/>
                  </a:cxn>
                  <a:cxn ang="0">
                    <a:pos x="T2" y="T3"/>
                  </a:cxn>
                  <a:cxn ang="0">
                    <a:pos x="T4" y="T5"/>
                  </a:cxn>
                  <a:cxn ang="0">
                    <a:pos x="T6" y="T7"/>
                  </a:cxn>
                  <a:cxn ang="0">
                    <a:pos x="T8" y="T9"/>
                  </a:cxn>
                </a:cxnLst>
                <a:rect l="0" t="0" r="r" b="b"/>
                <a:pathLst>
                  <a:path w="2984" h="776">
                    <a:moveTo>
                      <a:pt x="1492" y="0"/>
                    </a:moveTo>
                    <a:lnTo>
                      <a:pt x="0" y="388"/>
                    </a:lnTo>
                    <a:lnTo>
                      <a:pt x="1492" y="776"/>
                    </a:lnTo>
                    <a:lnTo>
                      <a:pt x="2984" y="388"/>
                    </a:lnTo>
                    <a:lnTo>
                      <a:pt x="1492" y="0"/>
                    </a:lnTo>
                    <a:close/>
                  </a:path>
                </a:pathLst>
              </a:custGeom>
              <a:noFill/>
              <a:ln w="24130" cap="rnd">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13" name="Rectangle 88">
              <a:extLst>
                <a:ext uri="{FF2B5EF4-FFF2-40B4-BE49-F238E27FC236}">
                  <a16:creationId xmlns:a16="http://schemas.microsoft.com/office/drawing/2014/main" id="{4050C3EC-F1AF-4810-A303-3030E32972F0}"/>
                </a:ext>
              </a:extLst>
            </p:cNvPr>
            <p:cNvSpPr>
              <a:spLocks noChangeArrowheads="1"/>
            </p:cNvSpPr>
            <p:nvPr/>
          </p:nvSpPr>
          <p:spPr bwMode="auto">
            <a:xfrm>
              <a:off x="1104" y="1109"/>
              <a:ext cx="101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cs typeface="HG丸ｺﾞｼｯｸM-PRO" panose="020F0400000000000000" pitchFamily="50" charset="-128"/>
                </a:rPr>
                <a:t>社会的要因</a:t>
              </a:r>
              <a:endParaRPr kumimoji="0" lang="ja-JP" altLang="ja-JP" sz="12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endParaRPr>
            </a:p>
          </p:txBody>
        </p:sp>
        <p:sp>
          <p:nvSpPr>
            <p:cNvPr id="14" name="Rectangle 87">
              <a:extLst>
                <a:ext uri="{FF2B5EF4-FFF2-40B4-BE49-F238E27FC236}">
                  <a16:creationId xmlns:a16="http://schemas.microsoft.com/office/drawing/2014/main" id="{B35ED478-AFA1-41AA-B1A8-C4D61B268ACD}"/>
                </a:ext>
              </a:extLst>
            </p:cNvPr>
            <p:cNvSpPr>
              <a:spLocks noChangeArrowheads="1"/>
            </p:cNvSpPr>
            <p:nvPr/>
          </p:nvSpPr>
          <p:spPr bwMode="auto">
            <a:xfrm>
              <a:off x="2095" y="1148"/>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15" name="Freeform 86">
              <a:extLst>
                <a:ext uri="{FF2B5EF4-FFF2-40B4-BE49-F238E27FC236}">
                  <a16:creationId xmlns:a16="http://schemas.microsoft.com/office/drawing/2014/main" id="{A69DD0EF-7AA9-4F5B-89BD-7A40EB5964AB}"/>
                </a:ext>
              </a:extLst>
            </p:cNvPr>
            <p:cNvSpPr>
              <a:spLocks noEditPoints="1"/>
            </p:cNvSpPr>
            <p:nvPr/>
          </p:nvSpPr>
          <p:spPr bwMode="auto">
            <a:xfrm>
              <a:off x="1507" y="1683"/>
              <a:ext cx="175" cy="242"/>
            </a:xfrm>
            <a:custGeom>
              <a:avLst/>
              <a:gdLst>
                <a:gd name="T0" fmla="*/ 752 w 1238"/>
                <a:gd name="T1" fmla="*/ 0 h 1718"/>
                <a:gd name="T2" fmla="*/ 752 w 1238"/>
                <a:gd name="T3" fmla="*/ 1453 h 1718"/>
                <a:gd name="T4" fmla="*/ 486 w 1238"/>
                <a:gd name="T5" fmla="*/ 1453 h 1718"/>
                <a:gd name="T6" fmla="*/ 486 w 1238"/>
                <a:gd name="T7" fmla="*/ 0 h 1718"/>
                <a:gd name="T8" fmla="*/ 752 w 1238"/>
                <a:gd name="T9" fmla="*/ 0 h 1718"/>
                <a:gd name="T10" fmla="*/ 1201 w 1238"/>
                <a:gd name="T11" fmla="*/ 721 h 1718"/>
                <a:gd name="T12" fmla="*/ 619 w 1238"/>
                <a:gd name="T13" fmla="*/ 1718 h 1718"/>
                <a:gd name="T14" fmla="*/ 37 w 1238"/>
                <a:gd name="T15" fmla="*/ 721 h 1718"/>
                <a:gd name="T16" fmla="*/ 85 w 1238"/>
                <a:gd name="T17" fmla="*/ 538 h 1718"/>
                <a:gd name="T18" fmla="*/ 268 w 1238"/>
                <a:gd name="T19" fmla="*/ 586 h 1718"/>
                <a:gd name="T20" fmla="*/ 734 w 1238"/>
                <a:gd name="T21" fmla="*/ 1386 h 1718"/>
                <a:gd name="T22" fmla="*/ 504 w 1238"/>
                <a:gd name="T23" fmla="*/ 1386 h 1718"/>
                <a:gd name="T24" fmla="*/ 971 w 1238"/>
                <a:gd name="T25" fmla="*/ 586 h 1718"/>
                <a:gd name="T26" fmla="*/ 1153 w 1238"/>
                <a:gd name="T27" fmla="*/ 538 h 1718"/>
                <a:gd name="T28" fmla="*/ 1201 w 1238"/>
                <a:gd name="T29" fmla="*/ 721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8" h="1718">
                  <a:moveTo>
                    <a:pt x="752" y="0"/>
                  </a:moveTo>
                  <a:lnTo>
                    <a:pt x="752" y="1453"/>
                  </a:lnTo>
                  <a:lnTo>
                    <a:pt x="486" y="1453"/>
                  </a:lnTo>
                  <a:lnTo>
                    <a:pt x="486" y="0"/>
                  </a:lnTo>
                  <a:lnTo>
                    <a:pt x="752" y="0"/>
                  </a:lnTo>
                  <a:close/>
                  <a:moveTo>
                    <a:pt x="1201" y="721"/>
                  </a:moveTo>
                  <a:lnTo>
                    <a:pt x="619" y="1718"/>
                  </a:lnTo>
                  <a:lnTo>
                    <a:pt x="37" y="721"/>
                  </a:lnTo>
                  <a:cubicBezTo>
                    <a:pt x="0" y="657"/>
                    <a:pt x="22" y="575"/>
                    <a:pt x="85" y="538"/>
                  </a:cubicBezTo>
                  <a:cubicBezTo>
                    <a:pt x="149" y="501"/>
                    <a:pt x="231" y="523"/>
                    <a:pt x="268" y="586"/>
                  </a:cubicBezTo>
                  <a:lnTo>
                    <a:pt x="734" y="1386"/>
                  </a:lnTo>
                  <a:lnTo>
                    <a:pt x="504" y="1386"/>
                  </a:lnTo>
                  <a:lnTo>
                    <a:pt x="971" y="586"/>
                  </a:lnTo>
                  <a:cubicBezTo>
                    <a:pt x="1008" y="523"/>
                    <a:pt x="1089" y="501"/>
                    <a:pt x="1153" y="538"/>
                  </a:cubicBezTo>
                  <a:cubicBezTo>
                    <a:pt x="1217" y="575"/>
                    <a:pt x="1238" y="657"/>
                    <a:pt x="1201" y="721"/>
                  </a:cubicBez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16" name="Freeform 85">
              <a:extLst>
                <a:ext uri="{FF2B5EF4-FFF2-40B4-BE49-F238E27FC236}">
                  <a16:creationId xmlns:a16="http://schemas.microsoft.com/office/drawing/2014/main" id="{50560B43-86ED-46F0-9F14-32529A38A571}"/>
                </a:ext>
              </a:extLst>
            </p:cNvPr>
            <p:cNvSpPr>
              <a:spLocks noEditPoints="1"/>
            </p:cNvSpPr>
            <p:nvPr/>
          </p:nvSpPr>
          <p:spPr bwMode="auto">
            <a:xfrm>
              <a:off x="3246" y="1172"/>
              <a:ext cx="767" cy="174"/>
            </a:xfrm>
            <a:custGeom>
              <a:avLst/>
              <a:gdLst>
                <a:gd name="T0" fmla="*/ 0 w 5431"/>
                <a:gd name="T1" fmla="*/ 485 h 1238"/>
                <a:gd name="T2" fmla="*/ 5167 w 5431"/>
                <a:gd name="T3" fmla="*/ 485 h 1238"/>
                <a:gd name="T4" fmla="*/ 5167 w 5431"/>
                <a:gd name="T5" fmla="*/ 752 h 1238"/>
                <a:gd name="T6" fmla="*/ 0 w 5431"/>
                <a:gd name="T7" fmla="*/ 752 h 1238"/>
                <a:gd name="T8" fmla="*/ 0 w 5431"/>
                <a:gd name="T9" fmla="*/ 485 h 1238"/>
                <a:gd name="T10" fmla="*/ 4434 w 5431"/>
                <a:gd name="T11" fmla="*/ 37 h 1238"/>
                <a:gd name="T12" fmla="*/ 5431 w 5431"/>
                <a:gd name="T13" fmla="*/ 619 h 1238"/>
                <a:gd name="T14" fmla="*/ 4434 w 5431"/>
                <a:gd name="T15" fmla="*/ 1201 h 1238"/>
                <a:gd name="T16" fmla="*/ 4252 w 5431"/>
                <a:gd name="T17" fmla="*/ 1153 h 1238"/>
                <a:gd name="T18" fmla="*/ 4300 w 5431"/>
                <a:gd name="T19" fmla="*/ 970 h 1238"/>
                <a:gd name="T20" fmla="*/ 5100 w 5431"/>
                <a:gd name="T21" fmla="*/ 504 h 1238"/>
                <a:gd name="T22" fmla="*/ 5100 w 5431"/>
                <a:gd name="T23" fmla="*/ 734 h 1238"/>
                <a:gd name="T24" fmla="*/ 4300 w 5431"/>
                <a:gd name="T25" fmla="*/ 267 h 1238"/>
                <a:gd name="T26" fmla="*/ 4252 w 5431"/>
                <a:gd name="T27" fmla="*/ 85 h 1238"/>
                <a:gd name="T28" fmla="*/ 4434 w 5431"/>
                <a:gd name="T29" fmla="*/ 37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1" h="1238">
                  <a:moveTo>
                    <a:pt x="0" y="485"/>
                  </a:moveTo>
                  <a:lnTo>
                    <a:pt x="5167" y="485"/>
                  </a:lnTo>
                  <a:lnTo>
                    <a:pt x="5167" y="752"/>
                  </a:lnTo>
                  <a:lnTo>
                    <a:pt x="0" y="752"/>
                  </a:lnTo>
                  <a:lnTo>
                    <a:pt x="0" y="485"/>
                  </a:lnTo>
                  <a:close/>
                  <a:moveTo>
                    <a:pt x="4434" y="37"/>
                  </a:moveTo>
                  <a:lnTo>
                    <a:pt x="5431" y="619"/>
                  </a:lnTo>
                  <a:lnTo>
                    <a:pt x="4434" y="1201"/>
                  </a:lnTo>
                  <a:cubicBezTo>
                    <a:pt x="4370" y="1238"/>
                    <a:pt x="4289" y="1216"/>
                    <a:pt x="4252" y="1153"/>
                  </a:cubicBezTo>
                  <a:cubicBezTo>
                    <a:pt x="4215" y="1089"/>
                    <a:pt x="4236" y="1007"/>
                    <a:pt x="4300" y="970"/>
                  </a:cubicBezTo>
                  <a:lnTo>
                    <a:pt x="5100" y="504"/>
                  </a:lnTo>
                  <a:lnTo>
                    <a:pt x="5100" y="734"/>
                  </a:lnTo>
                  <a:lnTo>
                    <a:pt x="4300" y="267"/>
                  </a:lnTo>
                  <a:cubicBezTo>
                    <a:pt x="4236" y="230"/>
                    <a:pt x="4215" y="149"/>
                    <a:pt x="4252" y="85"/>
                  </a:cubicBezTo>
                  <a:cubicBezTo>
                    <a:pt x="4289" y="21"/>
                    <a:pt x="4370" y="0"/>
                    <a:pt x="4434" y="37"/>
                  </a:cubicBez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nvGrpSpPr>
            <p:cNvPr id="17" name="Group 82">
              <a:extLst>
                <a:ext uri="{FF2B5EF4-FFF2-40B4-BE49-F238E27FC236}">
                  <a16:creationId xmlns:a16="http://schemas.microsoft.com/office/drawing/2014/main" id="{B3743F14-99DC-4154-A6E0-CA11F0F80EB3}"/>
                </a:ext>
              </a:extLst>
            </p:cNvPr>
            <p:cNvGrpSpPr>
              <a:grpSpLocks/>
            </p:cNvGrpSpPr>
            <p:nvPr/>
          </p:nvGrpSpPr>
          <p:grpSpPr bwMode="auto">
            <a:xfrm>
              <a:off x="4101" y="987"/>
              <a:ext cx="1229" cy="561"/>
              <a:chOff x="4101" y="987"/>
              <a:chExt cx="1229" cy="561"/>
            </a:xfrm>
          </p:grpSpPr>
          <p:sp>
            <p:nvSpPr>
              <p:cNvPr id="85" name="Freeform 84">
                <a:extLst>
                  <a:ext uri="{FF2B5EF4-FFF2-40B4-BE49-F238E27FC236}">
                    <a16:creationId xmlns:a16="http://schemas.microsoft.com/office/drawing/2014/main" id="{F1F02160-CCF5-490B-8C75-4D7F00260D85}"/>
                  </a:ext>
                </a:extLst>
              </p:cNvPr>
              <p:cNvSpPr>
                <a:spLocks/>
              </p:cNvSpPr>
              <p:nvPr/>
            </p:nvSpPr>
            <p:spPr bwMode="auto">
              <a:xfrm>
                <a:off x="4101" y="987"/>
                <a:ext cx="1229" cy="561"/>
              </a:xfrm>
              <a:custGeom>
                <a:avLst/>
                <a:gdLst>
                  <a:gd name="T0" fmla="*/ 997 w 4350"/>
                  <a:gd name="T1" fmla="*/ 0 h 1994"/>
                  <a:gd name="T2" fmla="*/ 0 w 4350"/>
                  <a:gd name="T3" fmla="*/ 997 h 1994"/>
                  <a:gd name="T4" fmla="*/ 997 w 4350"/>
                  <a:gd name="T5" fmla="*/ 1994 h 1994"/>
                  <a:gd name="T6" fmla="*/ 3353 w 4350"/>
                  <a:gd name="T7" fmla="*/ 1994 h 1994"/>
                  <a:gd name="T8" fmla="*/ 4350 w 4350"/>
                  <a:gd name="T9" fmla="*/ 997 h 1994"/>
                  <a:gd name="T10" fmla="*/ 3353 w 4350"/>
                  <a:gd name="T11" fmla="*/ 0 h 1994"/>
                  <a:gd name="T12" fmla="*/ 997 w 4350"/>
                  <a:gd name="T13" fmla="*/ 0 h 1994"/>
                </a:gdLst>
                <a:ahLst/>
                <a:cxnLst>
                  <a:cxn ang="0">
                    <a:pos x="T0" y="T1"/>
                  </a:cxn>
                  <a:cxn ang="0">
                    <a:pos x="T2" y="T3"/>
                  </a:cxn>
                  <a:cxn ang="0">
                    <a:pos x="T4" y="T5"/>
                  </a:cxn>
                  <a:cxn ang="0">
                    <a:pos x="T6" y="T7"/>
                  </a:cxn>
                  <a:cxn ang="0">
                    <a:pos x="T8" y="T9"/>
                  </a:cxn>
                  <a:cxn ang="0">
                    <a:pos x="T10" y="T11"/>
                  </a:cxn>
                  <a:cxn ang="0">
                    <a:pos x="T12" y="T13"/>
                  </a:cxn>
                </a:cxnLst>
                <a:rect l="0" t="0" r="r" b="b"/>
                <a:pathLst>
                  <a:path w="4350" h="1994">
                    <a:moveTo>
                      <a:pt x="997" y="0"/>
                    </a:moveTo>
                    <a:cubicBezTo>
                      <a:pt x="446" y="0"/>
                      <a:pt x="0" y="447"/>
                      <a:pt x="0" y="997"/>
                    </a:cubicBezTo>
                    <a:cubicBezTo>
                      <a:pt x="0" y="1548"/>
                      <a:pt x="446" y="1994"/>
                      <a:pt x="997" y="1994"/>
                    </a:cubicBezTo>
                    <a:lnTo>
                      <a:pt x="3353" y="1994"/>
                    </a:lnTo>
                    <a:cubicBezTo>
                      <a:pt x="3904" y="1994"/>
                      <a:pt x="4350" y="1548"/>
                      <a:pt x="4350" y="997"/>
                    </a:cubicBezTo>
                    <a:cubicBezTo>
                      <a:pt x="4350" y="447"/>
                      <a:pt x="3904" y="0"/>
                      <a:pt x="3353" y="0"/>
                    </a:cubicBezTo>
                    <a:lnTo>
                      <a:pt x="997"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6" name="Freeform 83">
                <a:extLst>
                  <a:ext uri="{FF2B5EF4-FFF2-40B4-BE49-F238E27FC236}">
                    <a16:creationId xmlns:a16="http://schemas.microsoft.com/office/drawing/2014/main" id="{F93E4E4E-B9BD-43B7-A10E-E7C1EB3DDA05}"/>
                  </a:ext>
                </a:extLst>
              </p:cNvPr>
              <p:cNvSpPr>
                <a:spLocks/>
              </p:cNvSpPr>
              <p:nvPr/>
            </p:nvSpPr>
            <p:spPr bwMode="auto">
              <a:xfrm>
                <a:off x="4101" y="987"/>
                <a:ext cx="1229" cy="561"/>
              </a:xfrm>
              <a:custGeom>
                <a:avLst/>
                <a:gdLst>
                  <a:gd name="T0" fmla="*/ 997 w 4350"/>
                  <a:gd name="T1" fmla="*/ 0 h 1994"/>
                  <a:gd name="T2" fmla="*/ 0 w 4350"/>
                  <a:gd name="T3" fmla="*/ 997 h 1994"/>
                  <a:gd name="T4" fmla="*/ 997 w 4350"/>
                  <a:gd name="T5" fmla="*/ 1994 h 1994"/>
                  <a:gd name="T6" fmla="*/ 3353 w 4350"/>
                  <a:gd name="T7" fmla="*/ 1994 h 1994"/>
                  <a:gd name="T8" fmla="*/ 4350 w 4350"/>
                  <a:gd name="T9" fmla="*/ 997 h 1994"/>
                  <a:gd name="T10" fmla="*/ 3353 w 4350"/>
                  <a:gd name="T11" fmla="*/ 0 h 1994"/>
                  <a:gd name="T12" fmla="*/ 997 w 4350"/>
                  <a:gd name="T13" fmla="*/ 0 h 1994"/>
                </a:gdLst>
                <a:ahLst/>
                <a:cxnLst>
                  <a:cxn ang="0">
                    <a:pos x="T0" y="T1"/>
                  </a:cxn>
                  <a:cxn ang="0">
                    <a:pos x="T2" y="T3"/>
                  </a:cxn>
                  <a:cxn ang="0">
                    <a:pos x="T4" y="T5"/>
                  </a:cxn>
                  <a:cxn ang="0">
                    <a:pos x="T6" y="T7"/>
                  </a:cxn>
                  <a:cxn ang="0">
                    <a:pos x="T8" y="T9"/>
                  </a:cxn>
                  <a:cxn ang="0">
                    <a:pos x="T10" y="T11"/>
                  </a:cxn>
                  <a:cxn ang="0">
                    <a:pos x="T12" y="T13"/>
                  </a:cxn>
                </a:cxnLst>
                <a:rect l="0" t="0" r="r" b="b"/>
                <a:pathLst>
                  <a:path w="4350" h="1994">
                    <a:moveTo>
                      <a:pt x="997" y="0"/>
                    </a:moveTo>
                    <a:cubicBezTo>
                      <a:pt x="446" y="0"/>
                      <a:pt x="0" y="447"/>
                      <a:pt x="0" y="997"/>
                    </a:cubicBezTo>
                    <a:cubicBezTo>
                      <a:pt x="0" y="1548"/>
                      <a:pt x="446" y="1994"/>
                      <a:pt x="997" y="1994"/>
                    </a:cubicBezTo>
                    <a:lnTo>
                      <a:pt x="3353" y="1994"/>
                    </a:lnTo>
                    <a:cubicBezTo>
                      <a:pt x="3904" y="1994"/>
                      <a:pt x="4350" y="1548"/>
                      <a:pt x="4350" y="997"/>
                    </a:cubicBezTo>
                    <a:cubicBezTo>
                      <a:pt x="4350" y="447"/>
                      <a:pt x="3904" y="0"/>
                      <a:pt x="3353" y="0"/>
                    </a:cubicBezTo>
                    <a:lnTo>
                      <a:pt x="997" y="0"/>
                    </a:lnTo>
                    <a:close/>
                  </a:path>
                </a:pathLst>
              </a:custGeom>
              <a:noFill/>
              <a:ln w="24130"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18" name="Rectangle 81">
              <a:extLst>
                <a:ext uri="{FF2B5EF4-FFF2-40B4-BE49-F238E27FC236}">
                  <a16:creationId xmlns:a16="http://schemas.microsoft.com/office/drawing/2014/main" id="{6039D883-D4E9-4081-9C55-76174194755B}"/>
                </a:ext>
              </a:extLst>
            </p:cNvPr>
            <p:cNvSpPr>
              <a:spLocks noChangeArrowheads="1"/>
            </p:cNvSpPr>
            <p:nvPr/>
          </p:nvSpPr>
          <p:spPr bwMode="auto">
            <a:xfrm>
              <a:off x="4519" y="1149"/>
              <a:ext cx="404"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更新</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9" name="Rectangle 80">
              <a:extLst>
                <a:ext uri="{FF2B5EF4-FFF2-40B4-BE49-F238E27FC236}">
                  <a16:creationId xmlns:a16="http://schemas.microsoft.com/office/drawing/2014/main" id="{911848CB-6039-41B9-8BF9-31CB8CB64AE0}"/>
                </a:ext>
              </a:extLst>
            </p:cNvPr>
            <p:cNvSpPr>
              <a:spLocks noChangeArrowheads="1"/>
            </p:cNvSpPr>
            <p:nvPr/>
          </p:nvSpPr>
          <p:spPr bwMode="auto">
            <a:xfrm>
              <a:off x="4915" y="1175"/>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20" name="Group 77">
              <a:extLst>
                <a:ext uri="{FF2B5EF4-FFF2-40B4-BE49-F238E27FC236}">
                  <a16:creationId xmlns:a16="http://schemas.microsoft.com/office/drawing/2014/main" id="{902F0193-1AFE-4228-BC18-6B197881BE2E}"/>
                </a:ext>
              </a:extLst>
            </p:cNvPr>
            <p:cNvGrpSpPr>
              <a:grpSpLocks/>
            </p:cNvGrpSpPr>
            <p:nvPr/>
          </p:nvGrpSpPr>
          <p:grpSpPr bwMode="auto">
            <a:xfrm>
              <a:off x="106" y="1983"/>
              <a:ext cx="2984" cy="777"/>
              <a:chOff x="106" y="1983"/>
              <a:chExt cx="2984" cy="777"/>
            </a:xfrm>
          </p:grpSpPr>
          <p:sp>
            <p:nvSpPr>
              <p:cNvPr id="83" name="Freeform 79">
                <a:extLst>
                  <a:ext uri="{FF2B5EF4-FFF2-40B4-BE49-F238E27FC236}">
                    <a16:creationId xmlns:a16="http://schemas.microsoft.com/office/drawing/2014/main" id="{0FB23708-678C-467F-A1D6-15EC6EB7EBD6}"/>
                  </a:ext>
                </a:extLst>
              </p:cNvPr>
              <p:cNvSpPr>
                <a:spLocks/>
              </p:cNvSpPr>
              <p:nvPr/>
            </p:nvSpPr>
            <p:spPr bwMode="auto">
              <a:xfrm>
                <a:off x="106" y="1983"/>
                <a:ext cx="2984" cy="777"/>
              </a:xfrm>
              <a:custGeom>
                <a:avLst/>
                <a:gdLst>
                  <a:gd name="T0" fmla="*/ 1492 w 2984"/>
                  <a:gd name="T1" fmla="*/ 0 h 777"/>
                  <a:gd name="T2" fmla="*/ 0 w 2984"/>
                  <a:gd name="T3" fmla="*/ 389 h 777"/>
                  <a:gd name="T4" fmla="*/ 1492 w 2984"/>
                  <a:gd name="T5" fmla="*/ 777 h 777"/>
                  <a:gd name="T6" fmla="*/ 2984 w 2984"/>
                  <a:gd name="T7" fmla="*/ 389 h 777"/>
                  <a:gd name="T8" fmla="*/ 1492 w 2984"/>
                  <a:gd name="T9" fmla="*/ 0 h 777"/>
                </a:gdLst>
                <a:ahLst/>
                <a:cxnLst>
                  <a:cxn ang="0">
                    <a:pos x="T0" y="T1"/>
                  </a:cxn>
                  <a:cxn ang="0">
                    <a:pos x="T2" y="T3"/>
                  </a:cxn>
                  <a:cxn ang="0">
                    <a:pos x="T4" y="T5"/>
                  </a:cxn>
                  <a:cxn ang="0">
                    <a:pos x="T6" y="T7"/>
                  </a:cxn>
                  <a:cxn ang="0">
                    <a:pos x="T8" y="T9"/>
                  </a:cxn>
                </a:cxnLst>
                <a:rect l="0" t="0" r="r" b="b"/>
                <a:pathLst>
                  <a:path w="2984" h="777">
                    <a:moveTo>
                      <a:pt x="1492" y="0"/>
                    </a:moveTo>
                    <a:lnTo>
                      <a:pt x="0" y="389"/>
                    </a:lnTo>
                    <a:lnTo>
                      <a:pt x="1492" y="777"/>
                    </a:lnTo>
                    <a:lnTo>
                      <a:pt x="2984" y="389"/>
                    </a:lnTo>
                    <a:lnTo>
                      <a:pt x="14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4" name="Freeform 78">
                <a:extLst>
                  <a:ext uri="{FF2B5EF4-FFF2-40B4-BE49-F238E27FC236}">
                    <a16:creationId xmlns:a16="http://schemas.microsoft.com/office/drawing/2014/main" id="{035874EF-DBF7-4523-B486-A93293EEC59B}"/>
                  </a:ext>
                </a:extLst>
              </p:cNvPr>
              <p:cNvSpPr>
                <a:spLocks/>
              </p:cNvSpPr>
              <p:nvPr/>
            </p:nvSpPr>
            <p:spPr bwMode="auto">
              <a:xfrm>
                <a:off x="106" y="1983"/>
                <a:ext cx="2984" cy="777"/>
              </a:xfrm>
              <a:custGeom>
                <a:avLst/>
                <a:gdLst>
                  <a:gd name="T0" fmla="*/ 1492 w 2984"/>
                  <a:gd name="T1" fmla="*/ 0 h 777"/>
                  <a:gd name="T2" fmla="*/ 0 w 2984"/>
                  <a:gd name="T3" fmla="*/ 389 h 777"/>
                  <a:gd name="T4" fmla="*/ 1492 w 2984"/>
                  <a:gd name="T5" fmla="*/ 777 h 777"/>
                  <a:gd name="T6" fmla="*/ 2984 w 2984"/>
                  <a:gd name="T7" fmla="*/ 389 h 777"/>
                  <a:gd name="T8" fmla="*/ 1492 w 2984"/>
                  <a:gd name="T9" fmla="*/ 0 h 777"/>
                </a:gdLst>
                <a:ahLst/>
                <a:cxnLst>
                  <a:cxn ang="0">
                    <a:pos x="T0" y="T1"/>
                  </a:cxn>
                  <a:cxn ang="0">
                    <a:pos x="T2" y="T3"/>
                  </a:cxn>
                  <a:cxn ang="0">
                    <a:pos x="T4" y="T5"/>
                  </a:cxn>
                  <a:cxn ang="0">
                    <a:pos x="T6" y="T7"/>
                  </a:cxn>
                  <a:cxn ang="0">
                    <a:pos x="T8" y="T9"/>
                  </a:cxn>
                </a:cxnLst>
                <a:rect l="0" t="0" r="r" b="b"/>
                <a:pathLst>
                  <a:path w="2984" h="777">
                    <a:moveTo>
                      <a:pt x="1492" y="0"/>
                    </a:moveTo>
                    <a:lnTo>
                      <a:pt x="0" y="389"/>
                    </a:lnTo>
                    <a:lnTo>
                      <a:pt x="1492" y="777"/>
                    </a:lnTo>
                    <a:lnTo>
                      <a:pt x="2984" y="389"/>
                    </a:lnTo>
                    <a:lnTo>
                      <a:pt x="1492" y="0"/>
                    </a:lnTo>
                    <a:close/>
                  </a:path>
                </a:pathLst>
              </a:custGeom>
              <a:noFill/>
              <a:ln w="24130" cap="rnd">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21" name="Rectangle 76">
              <a:extLst>
                <a:ext uri="{FF2B5EF4-FFF2-40B4-BE49-F238E27FC236}">
                  <a16:creationId xmlns:a16="http://schemas.microsoft.com/office/drawing/2014/main" id="{ED9E1D33-0BE1-439A-A83E-CC31DE629934}"/>
                </a:ext>
              </a:extLst>
            </p:cNvPr>
            <p:cNvSpPr>
              <a:spLocks noChangeArrowheads="1"/>
            </p:cNvSpPr>
            <p:nvPr/>
          </p:nvSpPr>
          <p:spPr bwMode="auto">
            <a:xfrm>
              <a:off x="1104" y="2253"/>
              <a:ext cx="404"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FF"/>
                  </a:solidFill>
                  <a:effectLst/>
                  <a:latin typeface="Meiryo UI" panose="020B0604030504040204" pitchFamily="50" charset="-128"/>
                  <a:ea typeface="Meiryo UI" panose="020B0604030504040204" pitchFamily="50" charset="-128"/>
                  <a:cs typeface="HG丸ｺﾞｼｯｸM-PRO" panose="020F0400000000000000" pitchFamily="50" charset="-128"/>
                </a:rPr>
                <a:t>機能</a:t>
              </a:r>
              <a:endParaRPr kumimoji="0" lang="ja-JP" altLang="ja-JP" sz="1200" b="0" i="0" u="none" strike="noStrike" cap="none" normalizeH="0" baseline="0" dirty="0">
                <a:ln>
                  <a:noFill/>
                </a:ln>
                <a:solidFill>
                  <a:srgbClr val="0000FF"/>
                </a:solidFill>
                <a:effectLst/>
                <a:latin typeface="Meiryo UI" panose="020B0604030504040204" pitchFamily="50" charset="-128"/>
                <a:ea typeface="Meiryo UI" panose="020B0604030504040204" pitchFamily="50" charset="-128"/>
              </a:endParaRPr>
            </a:p>
          </p:txBody>
        </p:sp>
        <p:sp>
          <p:nvSpPr>
            <p:cNvPr id="22" name="Rectangle 75">
              <a:extLst>
                <a:ext uri="{FF2B5EF4-FFF2-40B4-BE49-F238E27FC236}">
                  <a16:creationId xmlns:a16="http://schemas.microsoft.com/office/drawing/2014/main" id="{34FD2DCC-13AA-4F2B-9242-317D1B442654}"/>
                </a:ext>
              </a:extLst>
            </p:cNvPr>
            <p:cNvSpPr>
              <a:spLocks noChangeArrowheads="1"/>
            </p:cNvSpPr>
            <p:nvPr/>
          </p:nvSpPr>
          <p:spPr bwMode="auto">
            <a:xfrm>
              <a:off x="1502" y="2253"/>
              <a:ext cx="60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FF"/>
                  </a:solidFill>
                  <a:effectLst/>
                  <a:latin typeface="Meiryo UI" panose="020B0604030504040204" pitchFamily="50" charset="-128"/>
                  <a:ea typeface="Meiryo UI" panose="020B0604030504040204" pitchFamily="50" charset="-128"/>
                  <a:cs typeface="HG丸ｺﾞｼｯｸM-PRO" panose="020F0400000000000000" pitchFamily="50" charset="-128"/>
                </a:rPr>
                <a:t>的要因</a:t>
              </a:r>
              <a:endParaRPr kumimoji="0" lang="ja-JP" altLang="ja-JP" sz="1200" b="0" i="0" u="none" strike="noStrike" cap="none" normalizeH="0" baseline="0" dirty="0">
                <a:ln>
                  <a:noFill/>
                </a:ln>
                <a:solidFill>
                  <a:srgbClr val="0000FF"/>
                </a:solidFill>
                <a:effectLst/>
                <a:latin typeface="Meiryo UI" panose="020B0604030504040204" pitchFamily="50" charset="-128"/>
                <a:ea typeface="Meiryo UI" panose="020B0604030504040204" pitchFamily="50" charset="-128"/>
              </a:endParaRPr>
            </a:p>
          </p:txBody>
        </p:sp>
        <p:sp>
          <p:nvSpPr>
            <p:cNvPr id="23" name="Rectangle 74">
              <a:extLst>
                <a:ext uri="{FF2B5EF4-FFF2-40B4-BE49-F238E27FC236}">
                  <a16:creationId xmlns:a16="http://schemas.microsoft.com/office/drawing/2014/main" id="{690C515F-57C6-4996-A1D0-9C6123684EFB}"/>
                </a:ext>
              </a:extLst>
            </p:cNvPr>
            <p:cNvSpPr>
              <a:spLocks noChangeArrowheads="1"/>
            </p:cNvSpPr>
            <p:nvPr/>
          </p:nvSpPr>
          <p:spPr bwMode="auto">
            <a:xfrm>
              <a:off x="2095" y="2277"/>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4" name="Rectangle 73">
              <a:extLst>
                <a:ext uri="{FF2B5EF4-FFF2-40B4-BE49-F238E27FC236}">
                  <a16:creationId xmlns:a16="http://schemas.microsoft.com/office/drawing/2014/main" id="{F963CC7B-1037-4B7B-B20C-D66C4C450695}"/>
                </a:ext>
              </a:extLst>
            </p:cNvPr>
            <p:cNvSpPr>
              <a:spLocks noChangeArrowheads="1"/>
            </p:cNvSpPr>
            <p:nvPr/>
          </p:nvSpPr>
          <p:spPr bwMode="auto">
            <a:xfrm>
              <a:off x="3497" y="915"/>
              <a:ext cx="20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有</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5" name="Rectangle 72">
              <a:extLst>
                <a:ext uri="{FF2B5EF4-FFF2-40B4-BE49-F238E27FC236}">
                  <a16:creationId xmlns:a16="http://schemas.microsoft.com/office/drawing/2014/main" id="{A221BECF-1ACA-4F0A-9805-BBCF16835B27}"/>
                </a:ext>
              </a:extLst>
            </p:cNvPr>
            <p:cNvSpPr>
              <a:spLocks noChangeArrowheads="1"/>
            </p:cNvSpPr>
            <p:nvPr/>
          </p:nvSpPr>
          <p:spPr bwMode="auto">
            <a:xfrm>
              <a:off x="3696" y="993"/>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6" name="Rectangle 71">
              <a:extLst>
                <a:ext uri="{FF2B5EF4-FFF2-40B4-BE49-F238E27FC236}">
                  <a16:creationId xmlns:a16="http://schemas.microsoft.com/office/drawing/2014/main" id="{62577E40-B29F-4ADE-8289-CEDF26CD603B}"/>
                </a:ext>
              </a:extLst>
            </p:cNvPr>
            <p:cNvSpPr>
              <a:spLocks noChangeArrowheads="1"/>
            </p:cNvSpPr>
            <p:nvPr/>
          </p:nvSpPr>
          <p:spPr bwMode="auto">
            <a:xfrm>
              <a:off x="1896" y="1689"/>
              <a:ext cx="20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無</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7" name="Rectangle 70">
              <a:extLst>
                <a:ext uri="{FF2B5EF4-FFF2-40B4-BE49-F238E27FC236}">
                  <a16:creationId xmlns:a16="http://schemas.microsoft.com/office/drawing/2014/main" id="{587F488F-11B8-4221-A3BB-DB5403DE9CCF}"/>
                </a:ext>
              </a:extLst>
            </p:cNvPr>
            <p:cNvSpPr>
              <a:spLocks noChangeArrowheads="1"/>
            </p:cNvSpPr>
            <p:nvPr/>
          </p:nvSpPr>
          <p:spPr bwMode="auto">
            <a:xfrm>
              <a:off x="2095" y="1689"/>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28" name="Freeform 69">
              <a:extLst>
                <a:ext uri="{FF2B5EF4-FFF2-40B4-BE49-F238E27FC236}">
                  <a16:creationId xmlns:a16="http://schemas.microsoft.com/office/drawing/2014/main" id="{3413466F-FD30-4EBB-A996-1E68531CC5B2}"/>
                </a:ext>
              </a:extLst>
            </p:cNvPr>
            <p:cNvSpPr>
              <a:spLocks noEditPoints="1"/>
            </p:cNvSpPr>
            <p:nvPr/>
          </p:nvSpPr>
          <p:spPr bwMode="auto">
            <a:xfrm>
              <a:off x="1496" y="2839"/>
              <a:ext cx="175" cy="242"/>
            </a:xfrm>
            <a:custGeom>
              <a:avLst/>
              <a:gdLst>
                <a:gd name="T0" fmla="*/ 752 w 1238"/>
                <a:gd name="T1" fmla="*/ 0 h 1718"/>
                <a:gd name="T2" fmla="*/ 752 w 1238"/>
                <a:gd name="T3" fmla="*/ 1454 h 1718"/>
                <a:gd name="T4" fmla="*/ 486 w 1238"/>
                <a:gd name="T5" fmla="*/ 1454 h 1718"/>
                <a:gd name="T6" fmla="*/ 486 w 1238"/>
                <a:gd name="T7" fmla="*/ 0 h 1718"/>
                <a:gd name="T8" fmla="*/ 752 w 1238"/>
                <a:gd name="T9" fmla="*/ 0 h 1718"/>
                <a:gd name="T10" fmla="*/ 1201 w 1238"/>
                <a:gd name="T11" fmla="*/ 721 h 1718"/>
                <a:gd name="T12" fmla="*/ 619 w 1238"/>
                <a:gd name="T13" fmla="*/ 1718 h 1718"/>
                <a:gd name="T14" fmla="*/ 37 w 1238"/>
                <a:gd name="T15" fmla="*/ 721 h 1718"/>
                <a:gd name="T16" fmla="*/ 85 w 1238"/>
                <a:gd name="T17" fmla="*/ 539 h 1718"/>
                <a:gd name="T18" fmla="*/ 268 w 1238"/>
                <a:gd name="T19" fmla="*/ 587 h 1718"/>
                <a:gd name="T20" fmla="*/ 734 w 1238"/>
                <a:gd name="T21" fmla="*/ 1387 h 1718"/>
                <a:gd name="T22" fmla="*/ 504 w 1238"/>
                <a:gd name="T23" fmla="*/ 1387 h 1718"/>
                <a:gd name="T24" fmla="*/ 971 w 1238"/>
                <a:gd name="T25" fmla="*/ 587 h 1718"/>
                <a:gd name="T26" fmla="*/ 1153 w 1238"/>
                <a:gd name="T27" fmla="*/ 539 h 1718"/>
                <a:gd name="T28" fmla="*/ 1201 w 1238"/>
                <a:gd name="T29" fmla="*/ 721 h 1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8" h="1718">
                  <a:moveTo>
                    <a:pt x="752" y="0"/>
                  </a:moveTo>
                  <a:lnTo>
                    <a:pt x="752" y="1454"/>
                  </a:lnTo>
                  <a:lnTo>
                    <a:pt x="486" y="1454"/>
                  </a:lnTo>
                  <a:lnTo>
                    <a:pt x="486" y="0"/>
                  </a:lnTo>
                  <a:lnTo>
                    <a:pt x="752" y="0"/>
                  </a:lnTo>
                  <a:close/>
                  <a:moveTo>
                    <a:pt x="1201" y="721"/>
                  </a:moveTo>
                  <a:lnTo>
                    <a:pt x="619" y="1718"/>
                  </a:lnTo>
                  <a:lnTo>
                    <a:pt x="37" y="721"/>
                  </a:lnTo>
                  <a:cubicBezTo>
                    <a:pt x="0" y="657"/>
                    <a:pt x="22" y="576"/>
                    <a:pt x="85" y="539"/>
                  </a:cubicBezTo>
                  <a:cubicBezTo>
                    <a:pt x="149" y="502"/>
                    <a:pt x="231" y="523"/>
                    <a:pt x="268" y="587"/>
                  </a:cubicBezTo>
                  <a:lnTo>
                    <a:pt x="734" y="1387"/>
                  </a:lnTo>
                  <a:lnTo>
                    <a:pt x="504" y="1387"/>
                  </a:lnTo>
                  <a:lnTo>
                    <a:pt x="971" y="587"/>
                  </a:lnTo>
                  <a:cubicBezTo>
                    <a:pt x="1008" y="523"/>
                    <a:pt x="1089" y="502"/>
                    <a:pt x="1153" y="539"/>
                  </a:cubicBezTo>
                  <a:cubicBezTo>
                    <a:pt x="1217" y="576"/>
                    <a:pt x="1238" y="657"/>
                    <a:pt x="1201" y="721"/>
                  </a:cubicBez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nvGrpSpPr>
            <p:cNvPr id="29" name="Group 66">
              <a:extLst>
                <a:ext uri="{FF2B5EF4-FFF2-40B4-BE49-F238E27FC236}">
                  <a16:creationId xmlns:a16="http://schemas.microsoft.com/office/drawing/2014/main" id="{1024C370-11B0-42A2-9C32-76A49C735D2A}"/>
                </a:ext>
              </a:extLst>
            </p:cNvPr>
            <p:cNvGrpSpPr>
              <a:grpSpLocks/>
            </p:cNvGrpSpPr>
            <p:nvPr/>
          </p:nvGrpSpPr>
          <p:grpSpPr bwMode="auto">
            <a:xfrm>
              <a:off x="95" y="3139"/>
              <a:ext cx="2984" cy="777"/>
              <a:chOff x="95" y="3139"/>
              <a:chExt cx="2984" cy="777"/>
            </a:xfrm>
          </p:grpSpPr>
          <p:sp>
            <p:nvSpPr>
              <p:cNvPr id="81" name="Freeform 68">
                <a:extLst>
                  <a:ext uri="{FF2B5EF4-FFF2-40B4-BE49-F238E27FC236}">
                    <a16:creationId xmlns:a16="http://schemas.microsoft.com/office/drawing/2014/main" id="{CDDA4469-07B1-4F6E-95AA-8F1781E5ED79}"/>
                  </a:ext>
                </a:extLst>
              </p:cNvPr>
              <p:cNvSpPr>
                <a:spLocks/>
              </p:cNvSpPr>
              <p:nvPr/>
            </p:nvSpPr>
            <p:spPr bwMode="auto">
              <a:xfrm>
                <a:off x="95" y="3139"/>
                <a:ext cx="2984" cy="777"/>
              </a:xfrm>
              <a:custGeom>
                <a:avLst/>
                <a:gdLst>
                  <a:gd name="T0" fmla="*/ 1492 w 2984"/>
                  <a:gd name="T1" fmla="*/ 0 h 777"/>
                  <a:gd name="T2" fmla="*/ 0 w 2984"/>
                  <a:gd name="T3" fmla="*/ 389 h 777"/>
                  <a:gd name="T4" fmla="*/ 1492 w 2984"/>
                  <a:gd name="T5" fmla="*/ 777 h 777"/>
                  <a:gd name="T6" fmla="*/ 2984 w 2984"/>
                  <a:gd name="T7" fmla="*/ 389 h 777"/>
                  <a:gd name="T8" fmla="*/ 1492 w 2984"/>
                  <a:gd name="T9" fmla="*/ 0 h 777"/>
                </a:gdLst>
                <a:ahLst/>
                <a:cxnLst>
                  <a:cxn ang="0">
                    <a:pos x="T0" y="T1"/>
                  </a:cxn>
                  <a:cxn ang="0">
                    <a:pos x="T2" y="T3"/>
                  </a:cxn>
                  <a:cxn ang="0">
                    <a:pos x="T4" y="T5"/>
                  </a:cxn>
                  <a:cxn ang="0">
                    <a:pos x="T6" y="T7"/>
                  </a:cxn>
                  <a:cxn ang="0">
                    <a:pos x="T8" y="T9"/>
                  </a:cxn>
                </a:cxnLst>
                <a:rect l="0" t="0" r="r" b="b"/>
                <a:pathLst>
                  <a:path w="2984" h="777">
                    <a:moveTo>
                      <a:pt x="1492" y="0"/>
                    </a:moveTo>
                    <a:lnTo>
                      <a:pt x="0" y="389"/>
                    </a:lnTo>
                    <a:lnTo>
                      <a:pt x="1492" y="777"/>
                    </a:lnTo>
                    <a:lnTo>
                      <a:pt x="2984" y="389"/>
                    </a:lnTo>
                    <a:lnTo>
                      <a:pt x="149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2" name="Freeform 67">
                <a:extLst>
                  <a:ext uri="{FF2B5EF4-FFF2-40B4-BE49-F238E27FC236}">
                    <a16:creationId xmlns:a16="http://schemas.microsoft.com/office/drawing/2014/main" id="{25A0832A-5F28-47AA-87FB-0610D4E24647}"/>
                  </a:ext>
                </a:extLst>
              </p:cNvPr>
              <p:cNvSpPr>
                <a:spLocks/>
              </p:cNvSpPr>
              <p:nvPr/>
            </p:nvSpPr>
            <p:spPr bwMode="auto">
              <a:xfrm>
                <a:off x="95" y="3139"/>
                <a:ext cx="2984" cy="777"/>
              </a:xfrm>
              <a:custGeom>
                <a:avLst/>
                <a:gdLst>
                  <a:gd name="T0" fmla="*/ 1492 w 2984"/>
                  <a:gd name="T1" fmla="*/ 0 h 777"/>
                  <a:gd name="T2" fmla="*/ 0 w 2984"/>
                  <a:gd name="T3" fmla="*/ 389 h 777"/>
                  <a:gd name="T4" fmla="*/ 1492 w 2984"/>
                  <a:gd name="T5" fmla="*/ 777 h 777"/>
                  <a:gd name="T6" fmla="*/ 2984 w 2984"/>
                  <a:gd name="T7" fmla="*/ 389 h 777"/>
                  <a:gd name="T8" fmla="*/ 1492 w 2984"/>
                  <a:gd name="T9" fmla="*/ 0 h 777"/>
                </a:gdLst>
                <a:ahLst/>
                <a:cxnLst>
                  <a:cxn ang="0">
                    <a:pos x="T0" y="T1"/>
                  </a:cxn>
                  <a:cxn ang="0">
                    <a:pos x="T2" y="T3"/>
                  </a:cxn>
                  <a:cxn ang="0">
                    <a:pos x="T4" y="T5"/>
                  </a:cxn>
                  <a:cxn ang="0">
                    <a:pos x="T6" y="T7"/>
                  </a:cxn>
                  <a:cxn ang="0">
                    <a:pos x="T8" y="T9"/>
                  </a:cxn>
                </a:cxnLst>
                <a:rect l="0" t="0" r="r" b="b"/>
                <a:pathLst>
                  <a:path w="2984" h="777">
                    <a:moveTo>
                      <a:pt x="1492" y="0"/>
                    </a:moveTo>
                    <a:lnTo>
                      <a:pt x="0" y="389"/>
                    </a:lnTo>
                    <a:lnTo>
                      <a:pt x="1492" y="777"/>
                    </a:lnTo>
                    <a:lnTo>
                      <a:pt x="2984" y="389"/>
                    </a:lnTo>
                    <a:lnTo>
                      <a:pt x="1492" y="0"/>
                    </a:lnTo>
                    <a:close/>
                  </a:path>
                </a:pathLst>
              </a:custGeom>
              <a:noFill/>
              <a:ln w="24130" cap="rnd">
                <a:solidFill>
                  <a:srgbClr val="1F497D"/>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30" name="Rectangle 65">
              <a:extLst>
                <a:ext uri="{FF2B5EF4-FFF2-40B4-BE49-F238E27FC236}">
                  <a16:creationId xmlns:a16="http://schemas.microsoft.com/office/drawing/2014/main" id="{FC5FD536-683D-47D2-83F1-32D9CC6169A8}"/>
                </a:ext>
              </a:extLst>
            </p:cNvPr>
            <p:cNvSpPr>
              <a:spLocks noChangeArrowheads="1"/>
            </p:cNvSpPr>
            <p:nvPr/>
          </p:nvSpPr>
          <p:spPr bwMode="auto">
            <a:xfrm>
              <a:off x="1093" y="3408"/>
              <a:ext cx="40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dirty="0">
                  <a:solidFill>
                    <a:srgbClr val="00B050"/>
                  </a:solidFill>
                  <a:latin typeface="Meiryo UI" panose="020B0604030504040204" pitchFamily="50" charset="-128"/>
                  <a:ea typeface="Meiryo UI" panose="020B0604030504040204" pitchFamily="50" charset="-128"/>
                </a:rPr>
                <a:t>物理</a:t>
              </a:r>
              <a:endParaRPr kumimoji="0" lang="ja-JP" altLang="ja-JP" sz="1200" b="0" i="0" u="none" strike="noStrike" cap="none" normalizeH="0" baseline="0" dirty="0">
                <a:ln>
                  <a:noFill/>
                </a:ln>
                <a:solidFill>
                  <a:srgbClr val="00B050"/>
                </a:solidFill>
                <a:effectLst/>
                <a:latin typeface="Meiryo UI" panose="020B0604030504040204" pitchFamily="50" charset="-128"/>
                <a:ea typeface="Meiryo UI" panose="020B0604030504040204" pitchFamily="50" charset="-128"/>
              </a:endParaRPr>
            </a:p>
          </p:txBody>
        </p:sp>
        <p:sp>
          <p:nvSpPr>
            <p:cNvPr id="31" name="Rectangle 64">
              <a:extLst>
                <a:ext uri="{FF2B5EF4-FFF2-40B4-BE49-F238E27FC236}">
                  <a16:creationId xmlns:a16="http://schemas.microsoft.com/office/drawing/2014/main" id="{EC3FDD7A-8C49-4C13-A058-783880AE6341}"/>
                </a:ext>
              </a:extLst>
            </p:cNvPr>
            <p:cNvSpPr>
              <a:spLocks noChangeArrowheads="1"/>
            </p:cNvSpPr>
            <p:nvPr/>
          </p:nvSpPr>
          <p:spPr bwMode="auto">
            <a:xfrm>
              <a:off x="1491" y="3408"/>
              <a:ext cx="60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B050"/>
                  </a:solidFill>
                  <a:effectLst/>
                  <a:latin typeface="Meiryo UI" panose="020B0604030504040204" pitchFamily="50" charset="-128"/>
                  <a:ea typeface="Meiryo UI" panose="020B0604030504040204" pitchFamily="50" charset="-128"/>
                  <a:cs typeface="HG丸ｺﾞｼｯｸM-PRO" panose="020F0400000000000000" pitchFamily="50" charset="-128"/>
                </a:rPr>
                <a:t>的要因</a:t>
              </a:r>
              <a:endParaRPr kumimoji="0" lang="ja-JP" altLang="ja-JP" sz="1200" b="0" i="0" u="none" strike="noStrike" cap="none" normalizeH="0" baseline="0" dirty="0">
                <a:ln>
                  <a:noFill/>
                </a:ln>
                <a:solidFill>
                  <a:srgbClr val="00B050"/>
                </a:solidFill>
                <a:effectLst/>
                <a:latin typeface="Meiryo UI" panose="020B0604030504040204" pitchFamily="50" charset="-128"/>
                <a:ea typeface="Meiryo UI" panose="020B0604030504040204" pitchFamily="50" charset="-128"/>
              </a:endParaRPr>
            </a:p>
          </p:txBody>
        </p:sp>
        <p:sp>
          <p:nvSpPr>
            <p:cNvPr id="32" name="Rectangle 63">
              <a:extLst>
                <a:ext uri="{FF2B5EF4-FFF2-40B4-BE49-F238E27FC236}">
                  <a16:creationId xmlns:a16="http://schemas.microsoft.com/office/drawing/2014/main" id="{E96C6EAF-AF50-4A6C-BC8A-0DFA74668A50}"/>
                </a:ext>
              </a:extLst>
            </p:cNvPr>
            <p:cNvSpPr>
              <a:spLocks noChangeArrowheads="1"/>
            </p:cNvSpPr>
            <p:nvPr/>
          </p:nvSpPr>
          <p:spPr bwMode="auto">
            <a:xfrm>
              <a:off x="2083" y="3432"/>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3" name="Freeform 62">
              <a:extLst>
                <a:ext uri="{FF2B5EF4-FFF2-40B4-BE49-F238E27FC236}">
                  <a16:creationId xmlns:a16="http://schemas.microsoft.com/office/drawing/2014/main" id="{27890DF9-7358-40C3-9F3D-0F92969C8A9B}"/>
                </a:ext>
              </a:extLst>
            </p:cNvPr>
            <p:cNvSpPr>
              <a:spLocks noEditPoints="1"/>
            </p:cNvSpPr>
            <p:nvPr/>
          </p:nvSpPr>
          <p:spPr bwMode="auto">
            <a:xfrm>
              <a:off x="3261" y="2277"/>
              <a:ext cx="768" cy="174"/>
            </a:xfrm>
            <a:custGeom>
              <a:avLst/>
              <a:gdLst>
                <a:gd name="T0" fmla="*/ 0 w 5431"/>
                <a:gd name="T1" fmla="*/ 486 h 1238"/>
                <a:gd name="T2" fmla="*/ 5166 w 5431"/>
                <a:gd name="T3" fmla="*/ 486 h 1238"/>
                <a:gd name="T4" fmla="*/ 5166 w 5431"/>
                <a:gd name="T5" fmla="*/ 752 h 1238"/>
                <a:gd name="T6" fmla="*/ 0 w 5431"/>
                <a:gd name="T7" fmla="*/ 752 h 1238"/>
                <a:gd name="T8" fmla="*/ 0 w 5431"/>
                <a:gd name="T9" fmla="*/ 486 h 1238"/>
                <a:gd name="T10" fmla="*/ 4434 w 5431"/>
                <a:gd name="T11" fmla="*/ 37 h 1238"/>
                <a:gd name="T12" fmla="*/ 5431 w 5431"/>
                <a:gd name="T13" fmla="*/ 619 h 1238"/>
                <a:gd name="T14" fmla="*/ 4434 w 5431"/>
                <a:gd name="T15" fmla="*/ 1201 h 1238"/>
                <a:gd name="T16" fmla="*/ 4251 w 5431"/>
                <a:gd name="T17" fmla="*/ 1153 h 1238"/>
                <a:gd name="T18" fmla="*/ 4299 w 5431"/>
                <a:gd name="T19" fmla="*/ 971 h 1238"/>
                <a:gd name="T20" fmla="*/ 5099 w 5431"/>
                <a:gd name="T21" fmla="*/ 504 h 1238"/>
                <a:gd name="T22" fmla="*/ 5099 w 5431"/>
                <a:gd name="T23" fmla="*/ 734 h 1238"/>
                <a:gd name="T24" fmla="*/ 4299 w 5431"/>
                <a:gd name="T25" fmla="*/ 268 h 1238"/>
                <a:gd name="T26" fmla="*/ 4251 w 5431"/>
                <a:gd name="T27" fmla="*/ 85 h 1238"/>
                <a:gd name="T28" fmla="*/ 4434 w 5431"/>
                <a:gd name="T29" fmla="*/ 37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31" h="1238">
                  <a:moveTo>
                    <a:pt x="0" y="486"/>
                  </a:moveTo>
                  <a:lnTo>
                    <a:pt x="5166" y="486"/>
                  </a:lnTo>
                  <a:lnTo>
                    <a:pt x="5166" y="752"/>
                  </a:lnTo>
                  <a:lnTo>
                    <a:pt x="0" y="752"/>
                  </a:lnTo>
                  <a:lnTo>
                    <a:pt x="0" y="486"/>
                  </a:lnTo>
                  <a:close/>
                  <a:moveTo>
                    <a:pt x="4434" y="37"/>
                  </a:moveTo>
                  <a:lnTo>
                    <a:pt x="5431" y="619"/>
                  </a:lnTo>
                  <a:lnTo>
                    <a:pt x="4434" y="1201"/>
                  </a:lnTo>
                  <a:cubicBezTo>
                    <a:pt x="4370" y="1238"/>
                    <a:pt x="4288" y="1217"/>
                    <a:pt x="4251" y="1153"/>
                  </a:cubicBezTo>
                  <a:cubicBezTo>
                    <a:pt x="4214" y="1089"/>
                    <a:pt x="4236" y="1008"/>
                    <a:pt x="4299" y="971"/>
                  </a:cubicBezTo>
                  <a:lnTo>
                    <a:pt x="5099" y="504"/>
                  </a:lnTo>
                  <a:lnTo>
                    <a:pt x="5099" y="734"/>
                  </a:lnTo>
                  <a:lnTo>
                    <a:pt x="4299" y="268"/>
                  </a:lnTo>
                  <a:cubicBezTo>
                    <a:pt x="4236" y="231"/>
                    <a:pt x="4214" y="149"/>
                    <a:pt x="4251" y="85"/>
                  </a:cubicBezTo>
                  <a:cubicBezTo>
                    <a:pt x="4288" y="22"/>
                    <a:pt x="4370" y="0"/>
                    <a:pt x="4434" y="37"/>
                  </a:cubicBez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nvGrpSpPr>
            <p:cNvPr id="34" name="Group 59">
              <a:extLst>
                <a:ext uri="{FF2B5EF4-FFF2-40B4-BE49-F238E27FC236}">
                  <a16:creationId xmlns:a16="http://schemas.microsoft.com/office/drawing/2014/main" id="{AE968A79-44C6-46EF-8D7C-87E553CD40AE}"/>
                </a:ext>
              </a:extLst>
            </p:cNvPr>
            <p:cNvGrpSpPr>
              <a:grpSpLocks/>
            </p:cNvGrpSpPr>
            <p:nvPr/>
          </p:nvGrpSpPr>
          <p:grpSpPr bwMode="auto">
            <a:xfrm>
              <a:off x="4101" y="2092"/>
              <a:ext cx="1244" cy="561"/>
              <a:chOff x="4101" y="2092"/>
              <a:chExt cx="1244" cy="561"/>
            </a:xfrm>
          </p:grpSpPr>
          <p:sp>
            <p:nvSpPr>
              <p:cNvPr id="79" name="Freeform 61">
                <a:extLst>
                  <a:ext uri="{FF2B5EF4-FFF2-40B4-BE49-F238E27FC236}">
                    <a16:creationId xmlns:a16="http://schemas.microsoft.com/office/drawing/2014/main" id="{EDD19BEA-3621-43FA-B0EF-FB8598DF3503}"/>
                  </a:ext>
                </a:extLst>
              </p:cNvPr>
              <p:cNvSpPr>
                <a:spLocks/>
              </p:cNvSpPr>
              <p:nvPr/>
            </p:nvSpPr>
            <p:spPr bwMode="auto">
              <a:xfrm>
                <a:off x="4101" y="2092"/>
                <a:ext cx="1229" cy="561"/>
              </a:xfrm>
              <a:custGeom>
                <a:avLst/>
                <a:gdLst>
                  <a:gd name="T0" fmla="*/ 997 w 4350"/>
                  <a:gd name="T1" fmla="*/ 0 h 1993"/>
                  <a:gd name="T2" fmla="*/ 0 w 4350"/>
                  <a:gd name="T3" fmla="*/ 997 h 1993"/>
                  <a:gd name="T4" fmla="*/ 997 w 4350"/>
                  <a:gd name="T5" fmla="*/ 1993 h 1993"/>
                  <a:gd name="T6" fmla="*/ 3354 w 4350"/>
                  <a:gd name="T7" fmla="*/ 1993 h 1993"/>
                  <a:gd name="T8" fmla="*/ 4350 w 4350"/>
                  <a:gd name="T9" fmla="*/ 997 h 1993"/>
                  <a:gd name="T10" fmla="*/ 3354 w 4350"/>
                  <a:gd name="T11" fmla="*/ 0 h 1993"/>
                  <a:gd name="T12" fmla="*/ 997 w 4350"/>
                  <a:gd name="T13" fmla="*/ 0 h 1993"/>
                </a:gdLst>
                <a:ahLst/>
                <a:cxnLst>
                  <a:cxn ang="0">
                    <a:pos x="T0" y="T1"/>
                  </a:cxn>
                  <a:cxn ang="0">
                    <a:pos x="T2" y="T3"/>
                  </a:cxn>
                  <a:cxn ang="0">
                    <a:pos x="T4" y="T5"/>
                  </a:cxn>
                  <a:cxn ang="0">
                    <a:pos x="T6" y="T7"/>
                  </a:cxn>
                  <a:cxn ang="0">
                    <a:pos x="T8" y="T9"/>
                  </a:cxn>
                  <a:cxn ang="0">
                    <a:pos x="T10" y="T11"/>
                  </a:cxn>
                  <a:cxn ang="0">
                    <a:pos x="T12" y="T13"/>
                  </a:cxn>
                </a:cxnLst>
                <a:rect l="0" t="0" r="r" b="b"/>
                <a:pathLst>
                  <a:path w="4350" h="1993">
                    <a:moveTo>
                      <a:pt x="997" y="0"/>
                    </a:moveTo>
                    <a:cubicBezTo>
                      <a:pt x="447" y="0"/>
                      <a:pt x="0" y="446"/>
                      <a:pt x="0" y="997"/>
                    </a:cubicBezTo>
                    <a:cubicBezTo>
                      <a:pt x="0" y="1547"/>
                      <a:pt x="447" y="1993"/>
                      <a:pt x="997" y="1993"/>
                    </a:cubicBezTo>
                    <a:lnTo>
                      <a:pt x="3354" y="1993"/>
                    </a:lnTo>
                    <a:cubicBezTo>
                      <a:pt x="3904" y="1993"/>
                      <a:pt x="4350" y="1547"/>
                      <a:pt x="4350" y="997"/>
                    </a:cubicBezTo>
                    <a:cubicBezTo>
                      <a:pt x="4350" y="446"/>
                      <a:pt x="3904" y="0"/>
                      <a:pt x="3354" y="0"/>
                    </a:cubicBezTo>
                    <a:lnTo>
                      <a:pt x="997"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80" name="Freeform 60">
                <a:extLst>
                  <a:ext uri="{FF2B5EF4-FFF2-40B4-BE49-F238E27FC236}">
                    <a16:creationId xmlns:a16="http://schemas.microsoft.com/office/drawing/2014/main" id="{86D6B329-DDAB-4393-B3E7-C04293ADE6C4}"/>
                  </a:ext>
                </a:extLst>
              </p:cNvPr>
              <p:cNvSpPr>
                <a:spLocks/>
              </p:cNvSpPr>
              <p:nvPr/>
            </p:nvSpPr>
            <p:spPr bwMode="auto">
              <a:xfrm>
                <a:off x="4116" y="2092"/>
                <a:ext cx="1229" cy="561"/>
              </a:xfrm>
              <a:custGeom>
                <a:avLst/>
                <a:gdLst>
                  <a:gd name="T0" fmla="*/ 997 w 4350"/>
                  <a:gd name="T1" fmla="*/ 0 h 1993"/>
                  <a:gd name="T2" fmla="*/ 0 w 4350"/>
                  <a:gd name="T3" fmla="*/ 997 h 1993"/>
                  <a:gd name="T4" fmla="*/ 997 w 4350"/>
                  <a:gd name="T5" fmla="*/ 1993 h 1993"/>
                  <a:gd name="T6" fmla="*/ 3354 w 4350"/>
                  <a:gd name="T7" fmla="*/ 1993 h 1993"/>
                  <a:gd name="T8" fmla="*/ 4350 w 4350"/>
                  <a:gd name="T9" fmla="*/ 997 h 1993"/>
                  <a:gd name="T10" fmla="*/ 3354 w 4350"/>
                  <a:gd name="T11" fmla="*/ 0 h 1993"/>
                  <a:gd name="T12" fmla="*/ 997 w 4350"/>
                  <a:gd name="T13" fmla="*/ 0 h 1993"/>
                </a:gdLst>
                <a:ahLst/>
                <a:cxnLst>
                  <a:cxn ang="0">
                    <a:pos x="T0" y="T1"/>
                  </a:cxn>
                  <a:cxn ang="0">
                    <a:pos x="T2" y="T3"/>
                  </a:cxn>
                  <a:cxn ang="0">
                    <a:pos x="T4" y="T5"/>
                  </a:cxn>
                  <a:cxn ang="0">
                    <a:pos x="T6" y="T7"/>
                  </a:cxn>
                  <a:cxn ang="0">
                    <a:pos x="T8" y="T9"/>
                  </a:cxn>
                  <a:cxn ang="0">
                    <a:pos x="T10" y="T11"/>
                  </a:cxn>
                  <a:cxn ang="0">
                    <a:pos x="T12" y="T13"/>
                  </a:cxn>
                </a:cxnLst>
                <a:rect l="0" t="0" r="r" b="b"/>
                <a:pathLst>
                  <a:path w="4350" h="1993">
                    <a:moveTo>
                      <a:pt x="997" y="0"/>
                    </a:moveTo>
                    <a:cubicBezTo>
                      <a:pt x="447" y="0"/>
                      <a:pt x="0" y="446"/>
                      <a:pt x="0" y="997"/>
                    </a:cubicBezTo>
                    <a:cubicBezTo>
                      <a:pt x="0" y="1547"/>
                      <a:pt x="447" y="1993"/>
                      <a:pt x="997" y="1993"/>
                    </a:cubicBezTo>
                    <a:lnTo>
                      <a:pt x="3354" y="1993"/>
                    </a:lnTo>
                    <a:cubicBezTo>
                      <a:pt x="3904" y="1993"/>
                      <a:pt x="4350" y="1547"/>
                      <a:pt x="4350" y="997"/>
                    </a:cubicBezTo>
                    <a:cubicBezTo>
                      <a:pt x="4350" y="446"/>
                      <a:pt x="3904" y="0"/>
                      <a:pt x="3354" y="0"/>
                    </a:cubicBezTo>
                    <a:lnTo>
                      <a:pt x="997" y="0"/>
                    </a:lnTo>
                    <a:close/>
                  </a:path>
                </a:pathLst>
              </a:custGeom>
              <a:noFill/>
              <a:ln w="24130"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35" name="Rectangle 58">
              <a:extLst>
                <a:ext uri="{FF2B5EF4-FFF2-40B4-BE49-F238E27FC236}">
                  <a16:creationId xmlns:a16="http://schemas.microsoft.com/office/drawing/2014/main" id="{AA7F063F-6C85-4686-9819-74B5FC1D43C0}"/>
                </a:ext>
              </a:extLst>
            </p:cNvPr>
            <p:cNvSpPr>
              <a:spLocks noChangeArrowheads="1"/>
            </p:cNvSpPr>
            <p:nvPr/>
          </p:nvSpPr>
          <p:spPr bwMode="auto">
            <a:xfrm>
              <a:off x="4533" y="2242"/>
              <a:ext cx="404"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更新</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6" name="Rectangle 57">
              <a:extLst>
                <a:ext uri="{FF2B5EF4-FFF2-40B4-BE49-F238E27FC236}">
                  <a16:creationId xmlns:a16="http://schemas.microsoft.com/office/drawing/2014/main" id="{B9736DD4-9289-41B7-AC6C-E7B5A033F45C}"/>
                </a:ext>
              </a:extLst>
            </p:cNvPr>
            <p:cNvSpPr>
              <a:spLocks noChangeArrowheads="1"/>
            </p:cNvSpPr>
            <p:nvPr/>
          </p:nvSpPr>
          <p:spPr bwMode="auto">
            <a:xfrm>
              <a:off x="4929" y="2281"/>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7" name="Rectangle 56">
              <a:extLst>
                <a:ext uri="{FF2B5EF4-FFF2-40B4-BE49-F238E27FC236}">
                  <a16:creationId xmlns:a16="http://schemas.microsoft.com/office/drawing/2014/main" id="{87FF9677-0E71-4C5D-8A03-57880FCC8C7B}"/>
                </a:ext>
              </a:extLst>
            </p:cNvPr>
            <p:cNvSpPr>
              <a:spLocks noChangeArrowheads="1"/>
            </p:cNvSpPr>
            <p:nvPr/>
          </p:nvSpPr>
          <p:spPr bwMode="auto">
            <a:xfrm>
              <a:off x="3510" y="2009"/>
              <a:ext cx="20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有</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8" name="Rectangle 55">
              <a:extLst>
                <a:ext uri="{FF2B5EF4-FFF2-40B4-BE49-F238E27FC236}">
                  <a16:creationId xmlns:a16="http://schemas.microsoft.com/office/drawing/2014/main" id="{3F2A09BC-AE34-49A1-9D90-D56631CF04DA}"/>
                </a:ext>
              </a:extLst>
            </p:cNvPr>
            <p:cNvSpPr>
              <a:spLocks noChangeArrowheads="1"/>
            </p:cNvSpPr>
            <p:nvPr/>
          </p:nvSpPr>
          <p:spPr bwMode="auto">
            <a:xfrm>
              <a:off x="3710" y="2101"/>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39" name="Rectangle 54">
              <a:extLst>
                <a:ext uri="{FF2B5EF4-FFF2-40B4-BE49-F238E27FC236}">
                  <a16:creationId xmlns:a16="http://schemas.microsoft.com/office/drawing/2014/main" id="{6DAF601F-6F23-4468-A175-9F6D2180B30C}"/>
                </a:ext>
              </a:extLst>
            </p:cNvPr>
            <p:cNvSpPr>
              <a:spLocks noChangeArrowheads="1"/>
            </p:cNvSpPr>
            <p:nvPr/>
          </p:nvSpPr>
          <p:spPr bwMode="auto">
            <a:xfrm>
              <a:off x="1914" y="2817"/>
              <a:ext cx="20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無</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40" name="Rectangle 53">
              <a:extLst>
                <a:ext uri="{FF2B5EF4-FFF2-40B4-BE49-F238E27FC236}">
                  <a16:creationId xmlns:a16="http://schemas.microsoft.com/office/drawing/2014/main" id="{250BB112-18C5-4114-878C-479B6075DA32}"/>
                </a:ext>
              </a:extLst>
            </p:cNvPr>
            <p:cNvSpPr>
              <a:spLocks noChangeArrowheads="1"/>
            </p:cNvSpPr>
            <p:nvPr/>
          </p:nvSpPr>
          <p:spPr bwMode="auto">
            <a:xfrm>
              <a:off x="2113" y="2817"/>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41" name="Group 50">
              <a:extLst>
                <a:ext uri="{FF2B5EF4-FFF2-40B4-BE49-F238E27FC236}">
                  <a16:creationId xmlns:a16="http://schemas.microsoft.com/office/drawing/2014/main" id="{3F047809-9B84-480B-A47D-88DF6C8CE089}"/>
                </a:ext>
              </a:extLst>
            </p:cNvPr>
            <p:cNvGrpSpPr>
              <a:grpSpLocks/>
            </p:cNvGrpSpPr>
            <p:nvPr/>
          </p:nvGrpSpPr>
          <p:grpSpPr bwMode="auto">
            <a:xfrm>
              <a:off x="326" y="4535"/>
              <a:ext cx="2791" cy="547"/>
              <a:chOff x="326" y="4535"/>
              <a:chExt cx="2791" cy="547"/>
            </a:xfrm>
          </p:grpSpPr>
          <p:sp>
            <p:nvSpPr>
              <p:cNvPr id="77" name="Rectangle 52">
                <a:extLst>
                  <a:ext uri="{FF2B5EF4-FFF2-40B4-BE49-F238E27FC236}">
                    <a16:creationId xmlns:a16="http://schemas.microsoft.com/office/drawing/2014/main" id="{3AF75E5E-FCE1-4ED1-BA72-1461B3DDF55F}"/>
                  </a:ext>
                </a:extLst>
              </p:cNvPr>
              <p:cNvSpPr>
                <a:spLocks noChangeArrowheads="1"/>
              </p:cNvSpPr>
              <p:nvPr/>
            </p:nvSpPr>
            <p:spPr bwMode="auto">
              <a:xfrm>
                <a:off x="345" y="4553"/>
                <a:ext cx="2753" cy="5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8" name="Freeform 51">
                <a:extLst>
                  <a:ext uri="{FF2B5EF4-FFF2-40B4-BE49-F238E27FC236}">
                    <a16:creationId xmlns:a16="http://schemas.microsoft.com/office/drawing/2014/main" id="{8C50D914-F729-4074-8502-D7173130B1BD}"/>
                  </a:ext>
                </a:extLst>
              </p:cNvPr>
              <p:cNvSpPr>
                <a:spLocks noEditPoints="1"/>
              </p:cNvSpPr>
              <p:nvPr/>
            </p:nvSpPr>
            <p:spPr bwMode="auto">
              <a:xfrm>
                <a:off x="326" y="4535"/>
                <a:ext cx="2791" cy="547"/>
              </a:xfrm>
              <a:custGeom>
                <a:avLst/>
                <a:gdLst>
                  <a:gd name="T0" fmla="*/ 2659 w 2791"/>
                  <a:gd name="T1" fmla="*/ 37 h 547"/>
                  <a:gd name="T2" fmla="*/ 2621 w 2791"/>
                  <a:gd name="T3" fmla="*/ 0 h 547"/>
                  <a:gd name="T4" fmla="*/ 2470 w 2791"/>
                  <a:gd name="T5" fmla="*/ 37 h 547"/>
                  <a:gd name="T6" fmla="*/ 2357 w 2791"/>
                  <a:gd name="T7" fmla="*/ 0 h 547"/>
                  <a:gd name="T8" fmla="*/ 2319 w 2791"/>
                  <a:gd name="T9" fmla="*/ 37 h 547"/>
                  <a:gd name="T10" fmla="*/ 2131 w 2791"/>
                  <a:gd name="T11" fmla="*/ 37 h 547"/>
                  <a:gd name="T12" fmla="*/ 2093 w 2791"/>
                  <a:gd name="T13" fmla="*/ 0 h 547"/>
                  <a:gd name="T14" fmla="*/ 1942 w 2791"/>
                  <a:gd name="T15" fmla="*/ 37 h 547"/>
                  <a:gd name="T16" fmla="*/ 1829 w 2791"/>
                  <a:gd name="T17" fmla="*/ 0 h 547"/>
                  <a:gd name="T18" fmla="*/ 1792 w 2791"/>
                  <a:gd name="T19" fmla="*/ 37 h 547"/>
                  <a:gd name="T20" fmla="*/ 1603 w 2791"/>
                  <a:gd name="T21" fmla="*/ 37 h 547"/>
                  <a:gd name="T22" fmla="*/ 1566 w 2791"/>
                  <a:gd name="T23" fmla="*/ 0 h 547"/>
                  <a:gd name="T24" fmla="*/ 1415 w 2791"/>
                  <a:gd name="T25" fmla="*/ 37 h 547"/>
                  <a:gd name="T26" fmla="*/ 1301 w 2791"/>
                  <a:gd name="T27" fmla="*/ 0 h 547"/>
                  <a:gd name="T28" fmla="*/ 1264 w 2791"/>
                  <a:gd name="T29" fmla="*/ 37 h 547"/>
                  <a:gd name="T30" fmla="*/ 1075 w 2791"/>
                  <a:gd name="T31" fmla="*/ 37 h 547"/>
                  <a:gd name="T32" fmla="*/ 1038 w 2791"/>
                  <a:gd name="T33" fmla="*/ 0 h 547"/>
                  <a:gd name="T34" fmla="*/ 887 w 2791"/>
                  <a:gd name="T35" fmla="*/ 37 h 547"/>
                  <a:gd name="T36" fmla="*/ 774 w 2791"/>
                  <a:gd name="T37" fmla="*/ 0 h 547"/>
                  <a:gd name="T38" fmla="*/ 736 w 2791"/>
                  <a:gd name="T39" fmla="*/ 37 h 547"/>
                  <a:gd name="T40" fmla="*/ 548 w 2791"/>
                  <a:gd name="T41" fmla="*/ 37 h 547"/>
                  <a:gd name="T42" fmla="*/ 510 w 2791"/>
                  <a:gd name="T43" fmla="*/ 0 h 547"/>
                  <a:gd name="T44" fmla="*/ 359 w 2791"/>
                  <a:gd name="T45" fmla="*/ 37 h 547"/>
                  <a:gd name="T46" fmla="*/ 246 w 2791"/>
                  <a:gd name="T47" fmla="*/ 0 h 547"/>
                  <a:gd name="T48" fmla="*/ 208 w 2791"/>
                  <a:gd name="T49" fmla="*/ 37 h 547"/>
                  <a:gd name="T50" fmla="*/ 20 w 2791"/>
                  <a:gd name="T51" fmla="*/ 37 h 547"/>
                  <a:gd name="T52" fmla="*/ 0 w 2791"/>
                  <a:gd name="T53" fmla="*/ 55 h 547"/>
                  <a:gd name="T54" fmla="*/ 38 w 2791"/>
                  <a:gd name="T55" fmla="*/ 205 h 547"/>
                  <a:gd name="T56" fmla="*/ 0 w 2791"/>
                  <a:gd name="T57" fmla="*/ 318 h 547"/>
                  <a:gd name="T58" fmla="*/ 38 w 2791"/>
                  <a:gd name="T59" fmla="*/ 355 h 547"/>
                  <a:gd name="T60" fmla="*/ 38 w 2791"/>
                  <a:gd name="T61" fmla="*/ 529 h 547"/>
                  <a:gd name="T62" fmla="*/ 71 w 2791"/>
                  <a:gd name="T63" fmla="*/ 510 h 547"/>
                  <a:gd name="T64" fmla="*/ 184 w 2791"/>
                  <a:gd name="T65" fmla="*/ 547 h 547"/>
                  <a:gd name="T66" fmla="*/ 221 w 2791"/>
                  <a:gd name="T67" fmla="*/ 510 h 547"/>
                  <a:gd name="T68" fmla="*/ 410 w 2791"/>
                  <a:gd name="T69" fmla="*/ 510 h 547"/>
                  <a:gd name="T70" fmla="*/ 448 w 2791"/>
                  <a:gd name="T71" fmla="*/ 547 h 547"/>
                  <a:gd name="T72" fmla="*/ 599 w 2791"/>
                  <a:gd name="T73" fmla="*/ 510 h 547"/>
                  <a:gd name="T74" fmla="*/ 712 w 2791"/>
                  <a:gd name="T75" fmla="*/ 547 h 547"/>
                  <a:gd name="T76" fmla="*/ 749 w 2791"/>
                  <a:gd name="T77" fmla="*/ 510 h 547"/>
                  <a:gd name="T78" fmla="*/ 938 w 2791"/>
                  <a:gd name="T79" fmla="*/ 510 h 547"/>
                  <a:gd name="T80" fmla="*/ 975 w 2791"/>
                  <a:gd name="T81" fmla="*/ 547 h 547"/>
                  <a:gd name="T82" fmla="*/ 1126 w 2791"/>
                  <a:gd name="T83" fmla="*/ 510 h 547"/>
                  <a:gd name="T84" fmla="*/ 1239 w 2791"/>
                  <a:gd name="T85" fmla="*/ 547 h 547"/>
                  <a:gd name="T86" fmla="*/ 1277 w 2791"/>
                  <a:gd name="T87" fmla="*/ 510 h 547"/>
                  <a:gd name="T88" fmla="*/ 1465 w 2791"/>
                  <a:gd name="T89" fmla="*/ 510 h 547"/>
                  <a:gd name="T90" fmla="*/ 1503 w 2791"/>
                  <a:gd name="T91" fmla="*/ 547 h 547"/>
                  <a:gd name="T92" fmla="*/ 1654 w 2791"/>
                  <a:gd name="T93" fmla="*/ 510 h 547"/>
                  <a:gd name="T94" fmla="*/ 1767 w 2791"/>
                  <a:gd name="T95" fmla="*/ 547 h 547"/>
                  <a:gd name="T96" fmla="*/ 1805 w 2791"/>
                  <a:gd name="T97" fmla="*/ 510 h 547"/>
                  <a:gd name="T98" fmla="*/ 1993 w 2791"/>
                  <a:gd name="T99" fmla="*/ 510 h 547"/>
                  <a:gd name="T100" fmla="*/ 2031 w 2791"/>
                  <a:gd name="T101" fmla="*/ 547 h 547"/>
                  <a:gd name="T102" fmla="*/ 2182 w 2791"/>
                  <a:gd name="T103" fmla="*/ 510 h 547"/>
                  <a:gd name="T104" fmla="*/ 2295 w 2791"/>
                  <a:gd name="T105" fmla="*/ 547 h 547"/>
                  <a:gd name="T106" fmla="*/ 2333 w 2791"/>
                  <a:gd name="T107" fmla="*/ 510 h 547"/>
                  <a:gd name="T108" fmla="*/ 2521 w 2791"/>
                  <a:gd name="T109" fmla="*/ 510 h 547"/>
                  <a:gd name="T110" fmla="*/ 2559 w 2791"/>
                  <a:gd name="T111" fmla="*/ 547 h 547"/>
                  <a:gd name="T112" fmla="*/ 2709 w 2791"/>
                  <a:gd name="T113" fmla="*/ 510 h 547"/>
                  <a:gd name="T114" fmla="*/ 2791 w 2791"/>
                  <a:gd name="T115" fmla="*/ 478 h 547"/>
                  <a:gd name="T116" fmla="*/ 2753 w 2791"/>
                  <a:gd name="T117" fmla="*/ 440 h 547"/>
                  <a:gd name="T118" fmla="*/ 2753 w 2791"/>
                  <a:gd name="T119" fmla="*/ 253 h 547"/>
                  <a:gd name="T120" fmla="*/ 2791 w 2791"/>
                  <a:gd name="T121" fmla="*/ 215 h 547"/>
                  <a:gd name="T122" fmla="*/ 2753 w 2791"/>
                  <a:gd name="T123" fmla="*/ 6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91" h="547">
                    <a:moveTo>
                      <a:pt x="2772" y="37"/>
                    </a:moveTo>
                    <a:lnTo>
                      <a:pt x="2734" y="37"/>
                    </a:lnTo>
                    <a:lnTo>
                      <a:pt x="2734" y="0"/>
                    </a:lnTo>
                    <a:lnTo>
                      <a:pt x="2772" y="0"/>
                    </a:lnTo>
                    <a:lnTo>
                      <a:pt x="2772" y="37"/>
                    </a:lnTo>
                    <a:close/>
                    <a:moveTo>
                      <a:pt x="2696" y="37"/>
                    </a:moveTo>
                    <a:lnTo>
                      <a:pt x="2659" y="37"/>
                    </a:lnTo>
                    <a:lnTo>
                      <a:pt x="2659" y="0"/>
                    </a:lnTo>
                    <a:lnTo>
                      <a:pt x="2696" y="0"/>
                    </a:lnTo>
                    <a:lnTo>
                      <a:pt x="2696" y="37"/>
                    </a:lnTo>
                    <a:close/>
                    <a:moveTo>
                      <a:pt x="2621" y="37"/>
                    </a:moveTo>
                    <a:lnTo>
                      <a:pt x="2583" y="37"/>
                    </a:lnTo>
                    <a:lnTo>
                      <a:pt x="2583" y="0"/>
                    </a:lnTo>
                    <a:lnTo>
                      <a:pt x="2621" y="0"/>
                    </a:lnTo>
                    <a:lnTo>
                      <a:pt x="2621" y="37"/>
                    </a:lnTo>
                    <a:close/>
                    <a:moveTo>
                      <a:pt x="2546" y="37"/>
                    </a:moveTo>
                    <a:lnTo>
                      <a:pt x="2508" y="37"/>
                    </a:lnTo>
                    <a:lnTo>
                      <a:pt x="2508" y="0"/>
                    </a:lnTo>
                    <a:lnTo>
                      <a:pt x="2546" y="0"/>
                    </a:lnTo>
                    <a:lnTo>
                      <a:pt x="2546" y="37"/>
                    </a:lnTo>
                    <a:close/>
                    <a:moveTo>
                      <a:pt x="2470" y="37"/>
                    </a:moveTo>
                    <a:lnTo>
                      <a:pt x="2432" y="37"/>
                    </a:lnTo>
                    <a:lnTo>
                      <a:pt x="2432" y="0"/>
                    </a:lnTo>
                    <a:lnTo>
                      <a:pt x="2470" y="0"/>
                    </a:lnTo>
                    <a:lnTo>
                      <a:pt x="2470" y="37"/>
                    </a:lnTo>
                    <a:close/>
                    <a:moveTo>
                      <a:pt x="2395" y="37"/>
                    </a:moveTo>
                    <a:lnTo>
                      <a:pt x="2357" y="37"/>
                    </a:lnTo>
                    <a:lnTo>
                      <a:pt x="2357" y="0"/>
                    </a:lnTo>
                    <a:lnTo>
                      <a:pt x="2395" y="0"/>
                    </a:lnTo>
                    <a:lnTo>
                      <a:pt x="2395" y="37"/>
                    </a:lnTo>
                    <a:close/>
                    <a:moveTo>
                      <a:pt x="2319" y="37"/>
                    </a:moveTo>
                    <a:lnTo>
                      <a:pt x="2282" y="37"/>
                    </a:lnTo>
                    <a:lnTo>
                      <a:pt x="2282" y="0"/>
                    </a:lnTo>
                    <a:lnTo>
                      <a:pt x="2319" y="0"/>
                    </a:lnTo>
                    <a:lnTo>
                      <a:pt x="2319" y="37"/>
                    </a:lnTo>
                    <a:close/>
                    <a:moveTo>
                      <a:pt x="2244" y="37"/>
                    </a:moveTo>
                    <a:lnTo>
                      <a:pt x="2206" y="37"/>
                    </a:lnTo>
                    <a:lnTo>
                      <a:pt x="2206" y="0"/>
                    </a:lnTo>
                    <a:lnTo>
                      <a:pt x="2244" y="0"/>
                    </a:lnTo>
                    <a:lnTo>
                      <a:pt x="2244" y="37"/>
                    </a:lnTo>
                    <a:close/>
                    <a:moveTo>
                      <a:pt x="2169" y="37"/>
                    </a:moveTo>
                    <a:lnTo>
                      <a:pt x="2131" y="37"/>
                    </a:lnTo>
                    <a:lnTo>
                      <a:pt x="2131" y="0"/>
                    </a:lnTo>
                    <a:lnTo>
                      <a:pt x="2169" y="0"/>
                    </a:lnTo>
                    <a:lnTo>
                      <a:pt x="2169" y="37"/>
                    </a:lnTo>
                    <a:close/>
                    <a:moveTo>
                      <a:pt x="2093" y="37"/>
                    </a:moveTo>
                    <a:lnTo>
                      <a:pt x="2056" y="37"/>
                    </a:lnTo>
                    <a:lnTo>
                      <a:pt x="2056" y="0"/>
                    </a:lnTo>
                    <a:lnTo>
                      <a:pt x="2093" y="0"/>
                    </a:lnTo>
                    <a:lnTo>
                      <a:pt x="2093" y="37"/>
                    </a:lnTo>
                    <a:close/>
                    <a:moveTo>
                      <a:pt x="2018" y="37"/>
                    </a:moveTo>
                    <a:lnTo>
                      <a:pt x="1980" y="37"/>
                    </a:lnTo>
                    <a:lnTo>
                      <a:pt x="1980" y="0"/>
                    </a:lnTo>
                    <a:lnTo>
                      <a:pt x="2018" y="0"/>
                    </a:lnTo>
                    <a:lnTo>
                      <a:pt x="2018" y="37"/>
                    </a:lnTo>
                    <a:close/>
                    <a:moveTo>
                      <a:pt x="1942" y="37"/>
                    </a:moveTo>
                    <a:lnTo>
                      <a:pt x="1905" y="37"/>
                    </a:lnTo>
                    <a:lnTo>
                      <a:pt x="1905" y="0"/>
                    </a:lnTo>
                    <a:lnTo>
                      <a:pt x="1942" y="0"/>
                    </a:lnTo>
                    <a:lnTo>
                      <a:pt x="1942" y="37"/>
                    </a:lnTo>
                    <a:close/>
                    <a:moveTo>
                      <a:pt x="1867" y="37"/>
                    </a:moveTo>
                    <a:lnTo>
                      <a:pt x="1829" y="37"/>
                    </a:lnTo>
                    <a:lnTo>
                      <a:pt x="1829" y="0"/>
                    </a:lnTo>
                    <a:lnTo>
                      <a:pt x="1867" y="0"/>
                    </a:lnTo>
                    <a:lnTo>
                      <a:pt x="1867" y="37"/>
                    </a:lnTo>
                    <a:close/>
                    <a:moveTo>
                      <a:pt x="1792" y="37"/>
                    </a:moveTo>
                    <a:lnTo>
                      <a:pt x="1754" y="37"/>
                    </a:lnTo>
                    <a:lnTo>
                      <a:pt x="1754" y="0"/>
                    </a:lnTo>
                    <a:lnTo>
                      <a:pt x="1792" y="0"/>
                    </a:lnTo>
                    <a:lnTo>
                      <a:pt x="1792" y="37"/>
                    </a:lnTo>
                    <a:close/>
                    <a:moveTo>
                      <a:pt x="1716" y="37"/>
                    </a:moveTo>
                    <a:lnTo>
                      <a:pt x="1679" y="37"/>
                    </a:lnTo>
                    <a:lnTo>
                      <a:pt x="1679" y="0"/>
                    </a:lnTo>
                    <a:lnTo>
                      <a:pt x="1716" y="0"/>
                    </a:lnTo>
                    <a:lnTo>
                      <a:pt x="1716" y="37"/>
                    </a:lnTo>
                    <a:close/>
                    <a:moveTo>
                      <a:pt x="1641" y="37"/>
                    </a:moveTo>
                    <a:lnTo>
                      <a:pt x="1603" y="37"/>
                    </a:lnTo>
                    <a:lnTo>
                      <a:pt x="1603" y="0"/>
                    </a:lnTo>
                    <a:lnTo>
                      <a:pt x="1641" y="0"/>
                    </a:lnTo>
                    <a:lnTo>
                      <a:pt x="1641" y="37"/>
                    </a:lnTo>
                    <a:close/>
                    <a:moveTo>
                      <a:pt x="1566" y="37"/>
                    </a:moveTo>
                    <a:lnTo>
                      <a:pt x="1528" y="37"/>
                    </a:lnTo>
                    <a:lnTo>
                      <a:pt x="1528" y="0"/>
                    </a:lnTo>
                    <a:lnTo>
                      <a:pt x="1566" y="0"/>
                    </a:lnTo>
                    <a:lnTo>
                      <a:pt x="1566" y="37"/>
                    </a:lnTo>
                    <a:close/>
                    <a:moveTo>
                      <a:pt x="1490" y="37"/>
                    </a:moveTo>
                    <a:lnTo>
                      <a:pt x="1452" y="37"/>
                    </a:lnTo>
                    <a:lnTo>
                      <a:pt x="1452" y="0"/>
                    </a:lnTo>
                    <a:lnTo>
                      <a:pt x="1490" y="0"/>
                    </a:lnTo>
                    <a:lnTo>
                      <a:pt x="1490" y="37"/>
                    </a:lnTo>
                    <a:close/>
                    <a:moveTo>
                      <a:pt x="1415" y="37"/>
                    </a:moveTo>
                    <a:lnTo>
                      <a:pt x="1377" y="37"/>
                    </a:lnTo>
                    <a:lnTo>
                      <a:pt x="1377" y="0"/>
                    </a:lnTo>
                    <a:lnTo>
                      <a:pt x="1415" y="0"/>
                    </a:lnTo>
                    <a:lnTo>
                      <a:pt x="1415" y="37"/>
                    </a:lnTo>
                    <a:close/>
                    <a:moveTo>
                      <a:pt x="1339" y="37"/>
                    </a:moveTo>
                    <a:lnTo>
                      <a:pt x="1301" y="37"/>
                    </a:lnTo>
                    <a:lnTo>
                      <a:pt x="1301" y="0"/>
                    </a:lnTo>
                    <a:lnTo>
                      <a:pt x="1339" y="0"/>
                    </a:lnTo>
                    <a:lnTo>
                      <a:pt x="1339" y="37"/>
                    </a:lnTo>
                    <a:close/>
                    <a:moveTo>
                      <a:pt x="1264" y="37"/>
                    </a:moveTo>
                    <a:lnTo>
                      <a:pt x="1226" y="37"/>
                    </a:lnTo>
                    <a:lnTo>
                      <a:pt x="1226" y="0"/>
                    </a:lnTo>
                    <a:lnTo>
                      <a:pt x="1264" y="0"/>
                    </a:lnTo>
                    <a:lnTo>
                      <a:pt x="1264" y="37"/>
                    </a:lnTo>
                    <a:close/>
                    <a:moveTo>
                      <a:pt x="1188" y="37"/>
                    </a:moveTo>
                    <a:lnTo>
                      <a:pt x="1151" y="37"/>
                    </a:lnTo>
                    <a:lnTo>
                      <a:pt x="1151" y="0"/>
                    </a:lnTo>
                    <a:lnTo>
                      <a:pt x="1188" y="0"/>
                    </a:lnTo>
                    <a:lnTo>
                      <a:pt x="1188" y="37"/>
                    </a:lnTo>
                    <a:close/>
                    <a:moveTo>
                      <a:pt x="1113" y="37"/>
                    </a:moveTo>
                    <a:lnTo>
                      <a:pt x="1075" y="37"/>
                    </a:lnTo>
                    <a:lnTo>
                      <a:pt x="1075" y="0"/>
                    </a:lnTo>
                    <a:lnTo>
                      <a:pt x="1113" y="0"/>
                    </a:lnTo>
                    <a:lnTo>
                      <a:pt x="1113" y="37"/>
                    </a:lnTo>
                    <a:close/>
                    <a:moveTo>
                      <a:pt x="1038" y="37"/>
                    </a:moveTo>
                    <a:lnTo>
                      <a:pt x="1000" y="37"/>
                    </a:lnTo>
                    <a:lnTo>
                      <a:pt x="1000" y="0"/>
                    </a:lnTo>
                    <a:lnTo>
                      <a:pt x="1038" y="0"/>
                    </a:lnTo>
                    <a:lnTo>
                      <a:pt x="1038" y="37"/>
                    </a:lnTo>
                    <a:close/>
                    <a:moveTo>
                      <a:pt x="962" y="37"/>
                    </a:moveTo>
                    <a:lnTo>
                      <a:pt x="925" y="37"/>
                    </a:lnTo>
                    <a:lnTo>
                      <a:pt x="925" y="0"/>
                    </a:lnTo>
                    <a:lnTo>
                      <a:pt x="962" y="0"/>
                    </a:lnTo>
                    <a:lnTo>
                      <a:pt x="962" y="37"/>
                    </a:lnTo>
                    <a:close/>
                    <a:moveTo>
                      <a:pt x="887" y="37"/>
                    </a:moveTo>
                    <a:lnTo>
                      <a:pt x="849" y="37"/>
                    </a:lnTo>
                    <a:lnTo>
                      <a:pt x="849" y="0"/>
                    </a:lnTo>
                    <a:lnTo>
                      <a:pt x="887" y="0"/>
                    </a:lnTo>
                    <a:lnTo>
                      <a:pt x="887" y="37"/>
                    </a:lnTo>
                    <a:close/>
                    <a:moveTo>
                      <a:pt x="811" y="37"/>
                    </a:moveTo>
                    <a:lnTo>
                      <a:pt x="774" y="37"/>
                    </a:lnTo>
                    <a:lnTo>
                      <a:pt x="774" y="0"/>
                    </a:lnTo>
                    <a:lnTo>
                      <a:pt x="811" y="0"/>
                    </a:lnTo>
                    <a:lnTo>
                      <a:pt x="811" y="37"/>
                    </a:lnTo>
                    <a:close/>
                    <a:moveTo>
                      <a:pt x="736" y="37"/>
                    </a:moveTo>
                    <a:lnTo>
                      <a:pt x="698" y="37"/>
                    </a:lnTo>
                    <a:lnTo>
                      <a:pt x="698" y="0"/>
                    </a:lnTo>
                    <a:lnTo>
                      <a:pt x="736" y="0"/>
                    </a:lnTo>
                    <a:lnTo>
                      <a:pt x="736" y="37"/>
                    </a:lnTo>
                    <a:close/>
                    <a:moveTo>
                      <a:pt x="661" y="37"/>
                    </a:moveTo>
                    <a:lnTo>
                      <a:pt x="623" y="37"/>
                    </a:lnTo>
                    <a:lnTo>
                      <a:pt x="623" y="0"/>
                    </a:lnTo>
                    <a:lnTo>
                      <a:pt x="661" y="0"/>
                    </a:lnTo>
                    <a:lnTo>
                      <a:pt x="661" y="37"/>
                    </a:lnTo>
                    <a:close/>
                    <a:moveTo>
                      <a:pt x="585" y="37"/>
                    </a:moveTo>
                    <a:lnTo>
                      <a:pt x="548" y="37"/>
                    </a:lnTo>
                    <a:lnTo>
                      <a:pt x="548" y="0"/>
                    </a:lnTo>
                    <a:lnTo>
                      <a:pt x="585" y="0"/>
                    </a:lnTo>
                    <a:lnTo>
                      <a:pt x="585" y="37"/>
                    </a:lnTo>
                    <a:close/>
                    <a:moveTo>
                      <a:pt x="510" y="37"/>
                    </a:moveTo>
                    <a:lnTo>
                      <a:pt x="472" y="37"/>
                    </a:lnTo>
                    <a:lnTo>
                      <a:pt x="472" y="0"/>
                    </a:lnTo>
                    <a:lnTo>
                      <a:pt x="510" y="0"/>
                    </a:lnTo>
                    <a:lnTo>
                      <a:pt x="510" y="37"/>
                    </a:lnTo>
                    <a:close/>
                    <a:moveTo>
                      <a:pt x="435" y="37"/>
                    </a:moveTo>
                    <a:lnTo>
                      <a:pt x="397" y="37"/>
                    </a:lnTo>
                    <a:lnTo>
                      <a:pt x="397" y="0"/>
                    </a:lnTo>
                    <a:lnTo>
                      <a:pt x="435" y="0"/>
                    </a:lnTo>
                    <a:lnTo>
                      <a:pt x="435" y="37"/>
                    </a:lnTo>
                    <a:close/>
                    <a:moveTo>
                      <a:pt x="359" y="37"/>
                    </a:moveTo>
                    <a:lnTo>
                      <a:pt x="321" y="37"/>
                    </a:lnTo>
                    <a:lnTo>
                      <a:pt x="321" y="0"/>
                    </a:lnTo>
                    <a:lnTo>
                      <a:pt x="359" y="0"/>
                    </a:lnTo>
                    <a:lnTo>
                      <a:pt x="359" y="37"/>
                    </a:lnTo>
                    <a:close/>
                    <a:moveTo>
                      <a:pt x="284" y="37"/>
                    </a:moveTo>
                    <a:lnTo>
                      <a:pt x="246" y="37"/>
                    </a:lnTo>
                    <a:lnTo>
                      <a:pt x="246" y="0"/>
                    </a:lnTo>
                    <a:lnTo>
                      <a:pt x="284" y="0"/>
                    </a:lnTo>
                    <a:lnTo>
                      <a:pt x="284" y="37"/>
                    </a:lnTo>
                    <a:close/>
                    <a:moveTo>
                      <a:pt x="208" y="37"/>
                    </a:moveTo>
                    <a:lnTo>
                      <a:pt x="171" y="37"/>
                    </a:lnTo>
                    <a:lnTo>
                      <a:pt x="171" y="0"/>
                    </a:lnTo>
                    <a:lnTo>
                      <a:pt x="208" y="0"/>
                    </a:lnTo>
                    <a:lnTo>
                      <a:pt x="208" y="37"/>
                    </a:lnTo>
                    <a:close/>
                    <a:moveTo>
                      <a:pt x="133" y="37"/>
                    </a:moveTo>
                    <a:lnTo>
                      <a:pt x="95" y="37"/>
                    </a:lnTo>
                    <a:lnTo>
                      <a:pt x="95" y="0"/>
                    </a:lnTo>
                    <a:lnTo>
                      <a:pt x="133" y="0"/>
                    </a:lnTo>
                    <a:lnTo>
                      <a:pt x="133" y="37"/>
                    </a:lnTo>
                    <a:close/>
                    <a:moveTo>
                      <a:pt x="57" y="37"/>
                    </a:moveTo>
                    <a:lnTo>
                      <a:pt x="20" y="37"/>
                    </a:lnTo>
                    <a:lnTo>
                      <a:pt x="20" y="0"/>
                    </a:lnTo>
                    <a:lnTo>
                      <a:pt x="57" y="0"/>
                    </a:lnTo>
                    <a:lnTo>
                      <a:pt x="57" y="37"/>
                    </a:lnTo>
                    <a:close/>
                    <a:moveTo>
                      <a:pt x="38" y="55"/>
                    </a:moveTo>
                    <a:lnTo>
                      <a:pt x="38" y="93"/>
                    </a:lnTo>
                    <a:lnTo>
                      <a:pt x="0" y="93"/>
                    </a:lnTo>
                    <a:lnTo>
                      <a:pt x="0" y="55"/>
                    </a:lnTo>
                    <a:lnTo>
                      <a:pt x="38" y="55"/>
                    </a:lnTo>
                    <a:close/>
                    <a:moveTo>
                      <a:pt x="38" y="130"/>
                    </a:moveTo>
                    <a:lnTo>
                      <a:pt x="38" y="167"/>
                    </a:lnTo>
                    <a:lnTo>
                      <a:pt x="0" y="167"/>
                    </a:lnTo>
                    <a:lnTo>
                      <a:pt x="0" y="130"/>
                    </a:lnTo>
                    <a:lnTo>
                      <a:pt x="38" y="130"/>
                    </a:lnTo>
                    <a:close/>
                    <a:moveTo>
                      <a:pt x="38" y="205"/>
                    </a:moveTo>
                    <a:lnTo>
                      <a:pt x="38" y="243"/>
                    </a:lnTo>
                    <a:lnTo>
                      <a:pt x="0" y="243"/>
                    </a:lnTo>
                    <a:lnTo>
                      <a:pt x="0" y="205"/>
                    </a:lnTo>
                    <a:lnTo>
                      <a:pt x="38" y="205"/>
                    </a:lnTo>
                    <a:close/>
                    <a:moveTo>
                      <a:pt x="38" y="280"/>
                    </a:moveTo>
                    <a:lnTo>
                      <a:pt x="38" y="318"/>
                    </a:lnTo>
                    <a:lnTo>
                      <a:pt x="0" y="318"/>
                    </a:lnTo>
                    <a:lnTo>
                      <a:pt x="0" y="280"/>
                    </a:lnTo>
                    <a:lnTo>
                      <a:pt x="38" y="280"/>
                    </a:lnTo>
                    <a:close/>
                    <a:moveTo>
                      <a:pt x="38" y="355"/>
                    </a:moveTo>
                    <a:lnTo>
                      <a:pt x="38" y="393"/>
                    </a:lnTo>
                    <a:lnTo>
                      <a:pt x="0" y="393"/>
                    </a:lnTo>
                    <a:lnTo>
                      <a:pt x="0" y="355"/>
                    </a:lnTo>
                    <a:lnTo>
                      <a:pt x="38" y="355"/>
                    </a:lnTo>
                    <a:close/>
                    <a:moveTo>
                      <a:pt x="38" y="430"/>
                    </a:moveTo>
                    <a:lnTo>
                      <a:pt x="38" y="468"/>
                    </a:lnTo>
                    <a:lnTo>
                      <a:pt x="0" y="468"/>
                    </a:lnTo>
                    <a:lnTo>
                      <a:pt x="0" y="430"/>
                    </a:lnTo>
                    <a:lnTo>
                      <a:pt x="38" y="430"/>
                    </a:lnTo>
                    <a:close/>
                    <a:moveTo>
                      <a:pt x="38" y="505"/>
                    </a:moveTo>
                    <a:lnTo>
                      <a:pt x="38" y="529"/>
                    </a:lnTo>
                    <a:lnTo>
                      <a:pt x="19" y="510"/>
                    </a:lnTo>
                    <a:lnTo>
                      <a:pt x="33" y="510"/>
                    </a:lnTo>
                    <a:lnTo>
                      <a:pt x="33" y="547"/>
                    </a:lnTo>
                    <a:lnTo>
                      <a:pt x="0" y="547"/>
                    </a:lnTo>
                    <a:lnTo>
                      <a:pt x="0" y="505"/>
                    </a:lnTo>
                    <a:lnTo>
                      <a:pt x="38" y="505"/>
                    </a:lnTo>
                    <a:close/>
                    <a:moveTo>
                      <a:pt x="71" y="510"/>
                    </a:moveTo>
                    <a:lnTo>
                      <a:pt x="108" y="510"/>
                    </a:lnTo>
                    <a:lnTo>
                      <a:pt x="108" y="547"/>
                    </a:lnTo>
                    <a:lnTo>
                      <a:pt x="71" y="547"/>
                    </a:lnTo>
                    <a:lnTo>
                      <a:pt x="71" y="510"/>
                    </a:lnTo>
                    <a:close/>
                    <a:moveTo>
                      <a:pt x="146" y="510"/>
                    </a:moveTo>
                    <a:lnTo>
                      <a:pt x="184" y="510"/>
                    </a:lnTo>
                    <a:lnTo>
                      <a:pt x="184" y="547"/>
                    </a:lnTo>
                    <a:lnTo>
                      <a:pt x="146" y="547"/>
                    </a:lnTo>
                    <a:lnTo>
                      <a:pt x="146" y="510"/>
                    </a:lnTo>
                    <a:close/>
                    <a:moveTo>
                      <a:pt x="221" y="510"/>
                    </a:moveTo>
                    <a:lnTo>
                      <a:pt x="259" y="510"/>
                    </a:lnTo>
                    <a:lnTo>
                      <a:pt x="259" y="547"/>
                    </a:lnTo>
                    <a:lnTo>
                      <a:pt x="221" y="547"/>
                    </a:lnTo>
                    <a:lnTo>
                      <a:pt x="221" y="510"/>
                    </a:lnTo>
                    <a:close/>
                    <a:moveTo>
                      <a:pt x="297" y="510"/>
                    </a:moveTo>
                    <a:lnTo>
                      <a:pt x="335" y="510"/>
                    </a:lnTo>
                    <a:lnTo>
                      <a:pt x="335" y="547"/>
                    </a:lnTo>
                    <a:lnTo>
                      <a:pt x="297" y="547"/>
                    </a:lnTo>
                    <a:lnTo>
                      <a:pt x="297" y="510"/>
                    </a:lnTo>
                    <a:close/>
                    <a:moveTo>
                      <a:pt x="372" y="510"/>
                    </a:moveTo>
                    <a:lnTo>
                      <a:pt x="410" y="510"/>
                    </a:lnTo>
                    <a:lnTo>
                      <a:pt x="410" y="547"/>
                    </a:lnTo>
                    <a:lnTo>
                      <a:pt x="372" y="547"/>
                    </a:lnTo>
                    <a:lnTo>
                      <a:pt x="372" y="510"/>
                    </a:lnTo>
                    <a:close/>
                    <a:moveTo>
                      <a:pt x="448" y="510"/>
                    </a:moveTo>
                    <a:lnTo>
                      <a:pt x="485" y="510"/>
                    </a:lnTo>
                    <a:lnTo>
                      <a:pt x="485" y="547"/>
                    </a:lnTo>
                    <a:lnTo>
                      <a:pt x="448" y="547"/>
                    </a:lnTo>
                    <a:lnTo>
                      <a:pt x="448" y="510"/>
                    </a:lnTo>
                    <a:close/>
                    <a:moveTo>
                      <a:pt x="523" y="510"/>
                    </a:moveTo>
                    <a:lnTo>
                      <a:pt x="561" y="510"/>
                    </a:lnTo>
                    <a:lnTo>
                      <a:pt x="561" y="547"/>
                    </a:lnTo>
                    <a:lnTo>
                      <a:pt x="523" y="547"/>
                    </a:lnTo>
                    <a:lnTo>
                      <a:pt x="523" y="510"/>
                    </a:lnTo>
                    <a:close/>
                    <a:moveTo>
                      <a:pt x="599" y="510"/>
                    </a:moveTo>
                    <a:lnTo>
                      <a:pt x="636" y="510"/>
                    </a:lnTo>
                    <a:lnTo>
                      <a:pt x="636" y="547"/>
                    </a:lnTo>
                    <a:lnTo>
                      <a:pt x="599" y="547"/>
                    </a:lnTo>
                    <a:lnTo>
                      <a:pt x="599" y="510"/>
                    </a:lnTo>
                    <a:close/>
                    <a:moveTo>
                      <a:pt x="674" y="510"/>
                    </a:moveTo>
                    <a:lnTo>
                      <a:pt x="712" y="510"/>
                    </a:lnTo>
                    <a:lnTo>
                      <a:pt x="712" y="547"/>
                    </a:lnTo>
                    <a:lnTo>
                      <a:pt x="674" y="547"/>
                    </a:lnTo>
                    <a:lnTo>
                      <a:pt x="674" y="510"/>
                    </a:lnTo>
                    <a:close/>
                    <a:moveTo>
                      <a:pt x="749" y="510"/>
                    </a:moveTo>
                    <a:lnTo>
                      <a:pt x="787" y="510"/>
                    </a:lnTo>
                    <a:lnTo>
                      <a:pt x="787" y="547"/>
                    </a:lnTo>
                    <a:lnTo>
                      <a:pt x="749" y="547"/>
                    </a:lnTo>
                    <a:lnTo>
                      <a:pt x="749" y="510"/>
                    </a:lnTo>
                    <a:close/>
                    <a:moveTo>
                      <a:pt x="825" y="510"/>
                    </a:moveTo>
                    <a:lnTo>
                      <a:pt x="862" y="510"/>
                    </a:lnTo>
                    <a:lnTo>
                      <a:pt x="862" y="547"/>
                    </a:lnTo>
                    <a:lnTo>
                      <a:pt x="825" y="547"/>
                    </a:lnTo>
                    <a:lnTo>
                      <a:pt x="825" y="510"/>
                    </a:lnTo>
                    <a:close/>
                    <a:moveTo>
                      <a:pt x="900" y="510"/>
                    </a:moveTo>
                    <a:lnTo>
                      <a:pt x="938" y="510"/>
                    </a:lnTo>
                    <a:lnTo>
                      <a:pt x="938" y="547"/>
                    </a:lnTo>
                    <a:lnTo>
                      <a:pt x="900" y="547"/>
                    </a:lnTo>
                    <a:lnTo>
                      <a:pt x="900" y="510"/>
                    </a:lnTo>
                    <a:close/>
                    <a:moveTo>
                      <a:pt x="975" y="510"/>
                    </a:moveTo>
                    <a:lnTo>
                      <a:pt x="1013" y="510"/>
                    </a:lnTo>
                    <a:lnTo>
                      <a:pt x="1013" y="547"/>
                    </a:lnTo>
                    <a:lnTo>
                      <a:pt x="975" y="547"/>
                    </a:lnTo>
                    <a:lnTo>
                      <a:pt x="975" y="510"/>
                    </a:lnTo>
                    <a:close/>
                    <a:moveTo>
                      <a:pt x="1051" y="510"/>
                    </a:moveTo>
                    <a:lnTo>
                      <a:pt x="1089" y="510"/>
                    </a:lnTo>
                    <a:lnTo>
                      <a:pt x="1089" y="547"/>
                    </a:lnTo>
                    <a:lnTo>
                      <a:pt x="1051" y="547"/>
                    </a:lnTo>
                    <a:lnTo>
                      <a:pt x="1051" y="510"/>
                    </a:lnTo>
                    <a:close/>
                    <a:moveTo>
                      <a:pt x="1126" y="510"/>
                    </a:moveTo>
                    <a:lnTo>
                      <a:pt x="1164" y="510"/>
                    </a:lnTo>
                    <a:lnTo>
                      <a:pt x="1164" y="547"/>
                    </a:lnTo>
                    <a:lnTo>
                      <a:pt x="1126" y="547"/>
                    </a:lnTo>
                    <a:lnTo>
                      <a:pt x="1126" y="510"/>
                    </a:lnTo>
                    <a:close/>
                    <a:moveTo>
                      <a:pt x="1202" y="510"/>
                    </a:moveTo>
                    <a:lnTo>
                      <a:pt x="1239" y="510"/>
                    </a:lnTo>
                    <a:lnTo>
                      <a:pt x="1239" y="547"/>
                    </a:lnTo>
                    <a:lnTo>
                      <a:pt x="1202" y="547"/>
                    </a:lnTo>
                    <a:lnTo>
                      <a:pt x="1202" y="510"/>
                    </a:lnTo>
                    <a:close/>
                    <a:moveTo>
                      <a:pt x="1277" y="510"/>
                    </a:moveTo>
                    <a:lnTo>
                      <a:pt x="1315" y="510"/>
                    </a:lnTo>
                    <a:lnTo>
                      <a:pt x="1315" y="547"/>
                    </a:lnTo>
                    <a:lnTo>
                      <a:pt x="1277" y="547"/>
                    </a:lnTo>
                    <a:lnTo>
                      <a:pt x="1277" y="510"/>
                    </a:lnTo>
                    <a:close/>
                    <a:moveTo>
                      <a:pt x="1352" y="510"/>
                    </a:moveTo>
                    <a:lnTo>
                      <a:pt x="1390" y="510"/>
                    </a:lnTo>
                    <a:lnTo>
                      <a:pt x="1390" y="547"/>
                    </a:lnTo>
                    <a:lnTo>
                      <a:pt x="1352" y="547"/>
                    </a:lnTo>
                    <a:lnTo>
                      <a:pt x="1352" y="510"/>
                    </a:lnTo>
                    <a:close/>
                    <a:moveTo>
                      <a:pt x="1428" y="510"/>
                    </a:moveTo>
                    <a:lnTo>
                      <a:pt x="1465" y="510"/>
                    </a:lnTo>
                    <a:lnTo>
                      <a:pt x="1465" y="547"/>
                    </a:lnTo>
                    <a:lnTo>
                      <a:pt x="1428" y="547"/>
                    </a:lnTo>
                    <a:lnTo>
                      <a:pt x="1428" y="510"/>
                    </a:lnTo>
                    <a:close/>
                    <a:moveTo>
                      <a:pt x="1503" y="510"/>
                    </a:moveTo>
                    <a:lnTo>
                      <a:pt x="1541" y="510"/>
                    </a:lnTo>
                    <a:lnTo>
                      <a:pt x="1541" y="547"/>
                    </a:lnTo>
                    <a:lnTo>
                      <a:pt x="1503" y="547"/>
                    </a:lnTo>
                    <a:lnTo>
                      <a:pt x="1503" y="510"/>
                    </a:lnTo>
                    <a:close/>
                    <a:moveTo>
                      <a:pt x="1579" y="510"/>
                    </a:moveTo>
                    <a:lnTo>
                      <a:pt x="1616" y="510"/>
                    </a:lnTo>
                    <a:lnTo>
                      <a:pt x="1616" y="547"/>
                    </a:lnTo>
                    <a:lnTo>
                      <a:pt x="1579" y="547"/>
                    </a:lnTo>
                    <a:lnTo>
                      <a:pt x="1579" y="510"/>
                    </a:lnTo>
                    <a:close/>
                    <a:moveTo>
                      <a:pt x="1654" y="510"/>
                    </a:moveTo>
                    <a:lnTo>
                      <a:pt x="1692" y="510"/>
                    </a:lnTo>
                    <a:lnTo>
                      <a:pt x="1692" y="547"/>
                    </a:lnTo>
                    <a:lnTo>
                      <a:pt x="1654" y="547"/>
                    </a:lnTo>
                    <a:lnTo>
                      <a:pt x="1654" y="510"/>
                    </a:lnTo>
                    <a:close/>
                    <a:moveTo>
                      <a:pt x="1730" y="510"/>
                    </a:moveTo>
                    <a:lnTo>
                      <a:pt x="1767" y="510"/>
                    </a:lnTo>
                    <a:lnTo>
                      <a:pt x="1767" y="547"/>
                    </a:lnTo>
                    <a:lnTo>
                      <a:pt x="1730" y="547"/>
                    </a:lnTo>
                    <a:lnTo>
                      <a:pt x="1730" y="510"/>
                    </a:lnTo>
                    <a:close/>
                    <a:moveTo>
                      <a:pt x="1805" y="510"/>
                    </a:moveTo>
                    <a:lnTo>
                      <a:pt x="1843" y="510"/>
                    </a:lnTo>
                    <a:lnTo>
                      <a:pt x="1843" y="547"/>
                    </a:lnTo>
                    <a:lnTo>
                      <a:pt x="1805" y="547"/>
                    </a:lnTo>
                    <a:lnTo>
                      <a:pt x="1805" y="510"/>
                    </a:lnTo>
                    <a:close/>
                    <a:moveTo>
                      <a:pt x="1880" y="510"/>
                    </a:moveTo>
                    <a:lnTo>
                      <a:pt x="1918" y="510"/>
                    </a:lnTo>
                    <a:lnTo>
                      <a:pt x="1918" y="547"/>
                    </a:lnTo>
                    <a:lnTo>
                      <a:pt x="1880" y="547"/>
                    </a:lnTo>
                    <a:lnTo>
                      <a:pt x="1880" y="510"/>
                    </a:lnTo>
                    <a:close/>
                    <a:moveTo>
                      <a:pt x="1956" y="510"/>
                    </a:moveTo>
                    <a:lnTo>
                      <a:pt x="1993" y="510"/>
                    </a:lnTo>
                    <a:lnTo>
                      <a:pt x="1993" y="547"/>
                    </a:lnTo>
                    <a:lnTo>
                      <a:pt x="1956" y="547"/>
                    </a:lnTo>
                    <a:lnTo>
                      <a:pt x="1956" y="510"/>
                    </a:lnTo>
                    <a:close/>
                    <a:moveTo>
                      <a:pt x="2031" y="510"/>
                    </a:moveTo>
                    <a:lnTo>
                      <a:pt x="2069" y="510"/>
                    </a:lnTo>
                    <a:lnTo>
                      <a:pt x="2069" y="547"/>
                    </a:lnTo>
                    <a:lnTo>
                      <a:pt x="2031" y="547"/>
                    </a:lnTo>
                    <a:lnTo>
                      <a:pt x="2031" y="510"/>
                    </a:lnTo>
                    <a:close/>
                    <a:moveTo>
                      <a:pt x="2106" y="510"/>
                    </a:moveTo>
                    <a:lnTo>
                      <a:pt x="2144" y="510"/>
                    </a:lnTo>
                    <a:lnTo>
                      <a:pt x="2144" y="547"/>
                    </a:lnTo>
                    <a:lnTo>
                      <a:pt x="2106" y="547"/>
                    </a:lnTo>
                    <a:lnTo>
                      <a:pt x="2106" y="510"/>
                    </a:lnTo>
                    <a:close/>
                    <a:moveTo>
                      <a:pt x="2182" y="510"/>
                    </a:moveTo>
                    <a:lnTo>
                      <a:pt x="2220" y="510"/>
                    </a:lnTo>
                    <a:lnTo>
                      <a:pt x="2220" y="547"/>
                    </a:lnTo>
                    <a:lnTo>
                      <a:pt x="2182" y="547"/>
                    </a:lnTo>
                    <a:lnTo>
                      <a:pt x="2182" y="510"/>
                    </a:lnTo>
                    <a:close/>
                    <a:moveTo>
                      <a:pt x="2257" y="510"/>
                    </a:moveTo>
                    <a:lnTo>
                      <a:pt x="2295" y="510"/>
                    </a:lnTo>
                    <a:lnTo>
                      <a:pt x="2295" y="547"/>
                    </a:lnTo>
                    <a:lnTo>
                      <a:pt x="2257" y="547"/>
                    </a:lnTo>
                    <a:lnTo>
                      <a:pt x="2257" y="510"/>
                    </a:lnTo>
                    <a:close/>
                    <a:moveTo>
                      <a:pt x="2333" y="510"/>
                    </a:moveTo>
                    <a:lnTo>
                      <a:pt x="2370" y="510"/>
                    </a:lnTo>
                    <a:lnTo>
                      <a:pt x="2370" y="547"/>
                    </a:lnTo>
                    <a:lnTo>
                      <a:pt x="2333" y="547"/>
                    </a:lnTo>
                    <a:lnTo>
                      <a:pt x="2333" y="510"/>
                    </a:lnTo>
                    <a:close/>
                    <a:moveTo>
                      <a:pt x="2408" y="510"/>
                    </a:moveTo>
                    <a:lnTo>
                      <a:pt x="2446" y="510"/>
                    </a:lnTo>
                    <a:lnTo>
                      <a:pt x="2446" y="547"/>
                    </a:lnTo>
                    <a:lnTo>
                      <a:pt x="2408" y="547"/>
                    </a:lnTo>
                    <a:lnTo>
                      <a:pt x="2408" y="510"/>
                    </a:lnTo>
                    <a:close/>
                    <a:moveTo>
                      <a:pt x="2483" y="510"/>
                    </a:moveTo>
                    <a:lnTo>
                      <a:pt x="2521" y="510"/>
                    </a:lnTo>
                    <a:lnTo>
                      <a:pt x="2521" y="547"/>
                    </a:lnTo>
                    <a:lnTo>
                      <a:pt x="2483" y="547"/>
                    </a:lnTo>
                    <a:lnTo>
                      <a:pt x="2483" y="510"/>
                    </a:lnTo>
                    <a:close/>
                    <a:moveTo>
                      <a:pt x="2559" y="510"/>
                    </a:moveTo>
                    <a:lnTo>
                      <a:pt x="2596" y="510"/>
                    </a:lnTo>
                    <a:lnTo>
                      <a:pt x="2596" y="547"/>
                    </a:lnTo>
                    <a:lnTo>
                      <a:pt x="2559" y="547"/>
                    </a:lnTo>
                    <a:lnTo>
                      <a:pt x="2559" y="510"/>
                    </a:lnTo>
                    <a:close/>
                    <a:moveTo>
                      <a:pt x="2634" y="510"/>
                    </a:moveTo>
                    <a:lnTo>
                      <a:pt x="2672" y="510"/>
                    </a:lnTo>
                    <a:lnTo>
                      <a:pt x="2672" y="547"/>
                    </a:lnTo>
                    <a:lnTo>
                      <a:pt x="2634" y="547"/>
                    </a:lnTo>
                    <a:lnTo>
                      <a:pt x="2634" y="510"/>
                    </a:lnTo>
                    <a:close/>
                    <a:moveTo>
                      <a:pt x="2709" y="510"/>
                    </a:moveTo>
                    <a:lnTo>
                      <a:pt x="2747" y="510"/>
                    </a:lnTo>
                    <a:lnTo>
                      <a:pt x="2747" y="547"/>
                    </a:lnTo>
                    <a:lnTo>
                      <a:pt x="2709" y="547"/>
                    </a:lnTo>
                    <a:lnTo>
                      <a:pt x="2709" y="510"/>
                    </a:lnTo>
                    <a:close/>
                    <a:moveTo>
                      <a:pt x="2753" y="516"/>
                    </a:moveTo>
                    <a:lnTo>
                      <a:pt x="2753" y="478"/>
                    </a:lnTo>
                    <a:lnTo>
                      <a:pt x="2791" y="478"/>
                    </a:lnTo>
                    <a:lnTo>
                      <a:pt x="2791" y="516"/>
                    </a:lnTo>
                    <a:lnTo>
                      <a:pt x="2753" y="516"/>
                    </a:lnTo>
                    <a:close/>
                    <a:moveTo>
                      <a:pt x="2753" y="440"/>
                    </a:moveTo>
                    <a:lnTo>
                      <a:pt x="2753" y="403"/>
                    </a:lnTo>
                    <a:lnTo>
                      <a:pt x="2791" y="403"/>
                    </a:lnTo>
                    <a:lnTo>
                      <a:pt x="2791" y="440"/>
                    </a:lnTo>
                    <a:lnTo>
                      <a:pt x="2753" y="440"/>
                    </a:lnTo>
                    <a:close/>
                    <a:moveTo>
                      <a:pt x="2753" y="366"/>
                    </a:moveTo>
                    <a:lnTo>
                      <a:pt x="2753" y="328"/>
                    </a:lnTo>
                    <a:lnTo>
                      <a:pt x="2791" y="328"/>
                    </a:lnTo>
                    <a:lnTo>
                      <a:pt x="2791" y="366"/>
                    </a:lnTo>
                    <a:lnTo>
                      <a:pt x="2753" y="366"/>
                    </a:lnTo>
                    <a:close/>
                    <a:moveTo>
                      <a:pt x="2753" y="290"/>
                    </a:moveTo>
                    <a:lnTo>
                      <a:pt x="2753" y="253"/>
                    </a:lnTo>
                    <a:lnTo>
                      <a:pt x="2791" y="253"/>
                    </a:lnTo>
                    <a:lnTo>
                      <a:pt x="2791" y="290"/>
                    </a:lnTo>
                    <a:lnTo>
                      <a:pt x="2753" y="290"/>
                    </a:lnTo>
                    <a:close/>
                    <a:moveTo>
                      <a:pt x="2753" y="215"/>
                    </a:moveTo>
                    <a:lnTo>
                      <a:pt x="2753" y="178"/>
                    </a:lnTo>
                    <a:lnTo>
                      <a:pt x="2791" y="178"/>
                    </a:lnTo>
                    <a:lnTo>
                      <a:pt x="2791" y="215"/>
                    </a:lnTo>
                    <a:lnTo>
                      <a:pt x="2753" y="215"/>
                    </a:lnTo>
                    <a:close/>
                    <a:moveTo>
                      <a:pt x="2753" y="140"/>
                    </a:moveTo>
                    <a:lnTo>
                      <a:pt x="2753" y="103"/>
                    </a:lnTo>
                    <a:lnTo>
                      <a:pt x="2791" y="103"/>
                    </a:lnTo>
                    <a:lnTo>
                      <a:pt x="2791" y="140"/>
                    </a:lnTo>
                    <a:lnTo>
                      <a:pt x="2753" y="140"/>
                    </a:lnTo>
                    <a:close/>
                    <a:moveTo>
                      <a:pt x="2753" y="65"/>
                    </a:moveTo>
                    <a:lnTo>
                      <a:pt x="2753" y="28"/>
                    </a:lnTo>
                    <a:lnTo>
                      <a:pt x="2791" y="28"/>
                    </a:lnTo>
                    <a:lnTo>
                      <a:pt x="2791" y="65"/>
                    </a:lnTo>
                    <a:lnTo>
                      <a:pt x="2753" y="65"/>
                    </a:ln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42" name="Rectangle 49">
              <a:extLst>
                <a:ext uri="{FF2B5EF4-FFF2-40B4-BE49-F238E27FC236}">
                  <a16:creationId xmlns:a16="http://schemas.microsoft.com/office/drawing/2014/main" id="{68E5FE39-72EB-40B2-A1DE-32E9DD47A4C2}"/>
                </a:ext>
              </a:extLst>
            </p:cNvPr>
            <p:cNvSpPr>
              <a:spLocks noChangeArrowheads="1"/>
            </p:cNvSpPr>
            <p:nvPr/>
          </p:nvSpPr>
          <p:spPr bwMode="auto">
            <a:xfrm>
              <a:off x="710" y="4673"/>
              <a:ext cx="38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LCC</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3" name="Rectangle 48">
              <a:extLst>
                <a:ext uri="{FF2B5EF4-FFF2-40B4-BE49-F238E27FC236}">
                  <a16:creationId xmlns:a16="http://schemas.microsoft.com/office/drawing/2014/main" id="{7ABA9AA8-1E26-4C7A-8645-712A43A53D76}"/>
                </a:ext>
              </a:extLst>
            </p:cNvPr>
            <p:cNvSpPr>
              <a:spLocks noChangeArrowheads="1"/>
            </p:cNvSpPr>
            <p:nvPr/>
          </p:nvSpPr>
          <p:spPr bwMode="auto">
            <a:xfrm>
              <a:off x="1149" y="4673"/>
              <a:ext cx="1477"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・総合評価が必要</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4" name="Rectangle 47">
              <a:extLst>
                <a:ext uri="{FF2B5EF4-FFF2-40B4-BE49-F238E27FC236}">
                  <a16:creationId xmlns:a16="http://schemas.microsoft.com/office/drawing/2014/main" id="{CB979FE0-035A-46A7-81F0-4EF69799451B}"/>
                </a:ext>
              </a:extLst>
            </p:cNvPr>
            <p:cNvSpPr>
              <a:spLocks noChangeArrowheads="1"/>
            </p:cNvSpPr>
            <p:nvPr/>
          </p:nvSpPr>
          <p:spPr bwMode="auto">
            <a:xfrm>
              <a:off x="2732" y="4713"/>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45" name="Group 44">
              <a:extLst>
                <a:ext uri="{FF2B5EF4-FFF2-40B4-BE49-F238E27FC236}">
                  <a16:creationId xmlns:a16="http://schemas.microsoft.com/office/drawing/2014/main" id="{3683272F-FACC-41CB-AEF8-333240BF5493}"/>
                </a:ext>
              </a:extLst>
            </p:cNvPr>
            <p:cNvGrpSpPr>
              <a:grpSpLocks/>
            </p:cNvGrpSpPr>
            <p:nvPr/>
          </p:nvGrpSpPr>
          <p:grpSpPr bwMode="auto">
            <a:xfrm>
              <a:off x="3578" y="4535"/>
              <a:ext cx="2878" cy="1223"/>
              <a:chOff x="3578" y="4535"/>
              <a:chExt cx="2878" cy="1223"/>
            </a:xfrm>
          </p:grpSpPr>
          <p:sp>
            <p:nvSpPr>
              <p:cNvPr id="75" name="Rectangle 46">
                <a:extLst>
                  <a:ext uri="{FF2B5EF4-FFF2-40B4-BE49-F238E27FC236}">
                    <a16:creationId xmlns:a16="http://schemas.microsoft.com/office/drawing/2014/main" id="{9904A541-8D0E-46B0-8639-132E904851F2}"/>
                  </a:ext>
                </a:extLst>
              </p:cNvPr>
              <p:cNvSpPr>
                <a:spLocks noChangeArrowheads="1"/>
              </p:cNvSpPr>
              <p:nvPr/>
            </p:nvSpPr>
            <p:spPr bwMode="auto">
              <a:xfrm>
                <a:off x="3596" y="4553"/>
                <a:ext cx="2841" cy="118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6" name="Freeform 45">
                <a:extLst>
                  <a:ext uri="{FF2B5EF4-FFF2-40B4-BE49-F238E27FC236}">
                    <a16:creationId xmlns:a16="http://schemas.microsoft.com/office/drawing/2014/main" id="{6DC9EED9-AB4C-4D8E-8BDC-C791385A7D7B}"/>
                  </a:ext>
                </a:extLst>
              </p:cNvPr>
              <p:cNvSpPr>
                <a:spLocks noEditPoints="1"/>
              </p:cNvSpPr>
              <p:nvPr/>
            </p:nvSpPr>
            <p:spPr bwMode="auto">
              <a:xfrm>
                <a:off x="3578" y="4535"/>
                <a:ext cx="2878" cy="1223"/>
              </a:xfrm>
              <a:custGeom>
                <a:avLst/>
                <a:gdLst>
                  <a:gd name="T0" fmla="*/ 2784 w 2878"/>
                  <a:gd name="T1" fmla="*/ 0 h 1223"/>
                  <a:gd name="T2" fmla="*/ 2595 w 2878"/>
                  <a:gd name="T3" fmla="*/ 0 h 1223"/>
                  <a:gd name="T4" fmla="*/ 2444 w 2878"/>
                  <a:gd name="T5" fmla="*/ 37 h 1223"/>
                  <a:gd name="T6" fmla="*/ 2331 w 2878"/>
                  <a:gd name="T7" fmla="*/ 37 h 1223"/>
                  <a:gd name="T8" fmla="*/ 2256 w 2878"/>
                  <a:gd name="T9" fmla="*/ 37 h 1223"/>
                  <a:gd name="T10" fmla="*/ 2105 w 2878"/>
                  <a:gd name="T11" fmla="*/ 0 h 1223"/>
                  <a:gd name="T12" fmla="*/ 1916 w 2878"/>
                  <a:gd name="T13" fmla="*/ 0 h 1223"/>
                  <a:gd name="T14" fmla="*/ 1766 w 2878"/>
                  <a:gd name="T15" fmla="*/ 37 h 1223"/>
                  <a:gd name="T16" fmla="*/ 1653 w 2878"/>
                  <a:gd name="T17" fmla="*/ 37 h 1223"/>
                  <a:gd name="T18" fmla="*/ 1577 w 2878"/>
                  <a:gd name="T19" fmla="*/ 37 h 1223"/>
                  <a:gd name="T20" fmla="*/ 1426 w 2878"/>
                  <a:gd name="T21" fmla="*/ 0 h 1223"/>
                  <a:gd name="T22" fmla="*/ 1238 w 2878"/>
                  <a:gd name="T23" fmla="*/ 0 h 1223"/>
                  <a:gd name="T24" fmla="*/ 1087 w 2878"/>
                  <a:gd name="T25" fmla="*/ 37 h 1223"/>
                  <a:gd name="T26" fmla="*/ 974 w 2878"/>
                  <a:gd name="T27" fmla="*/ 37 h 1223"/>
                  <a:gd name="T28" fmla="*/ 899 w 2878"/>
                  <a:gd name="T29" fmla="*/ 37 h 1223"/>
                  <a:gd name="T30" fmla="*/ 748 w 2878"/>
                  <a:gd name="T31" fmla="*/ 0 h 1223"/>
                  <a:gd name="T32" fmla="*/ 559 w 2878"/>
                  <a:gd name="T33" fmla="*/ 0 h 1223"/>
                  <a:gd name="T34" fmla="*/ 409 w 2878"/>
                  <a:gd name="T35" fmla="*/ 37 h 1223"/>
                  <a:gd name="T36" fmla="*/ 296 w 2878"/>
                  <a:gd name="T37" fmla="*/ 37 h 1223"/>
                  <a:gd name="T38" fmla="*/ 220 w 2878"/>
                  <a:gd name="T39" fmla="*/ 37 h 1223"/>
                  <a:gd name="T40" fmla="*/ 69 w 2878"/>
                  <a:gd name="T41" fmla="*/ 0 h 1223"/>
                  <a:gd name="T42" fmla="*/ 0 w 2878"/>
                  <a:gd name="T43" fmla="*/ 155 h 1223"/>
                  <a:gd name="T44" fmla="*/ 37 w 2878"/>
                  <a:gd name="T45" fmla="*/ 305 h 1223"/>
                  <a:gd name="T46" fmla="*/ 37 w 2878"/>
                  <a:gd name="T47" fmla="*/ 418 h 1223"/>
                  <a:gd name="T48" fmla="*/ 37 w 2878"/>
                  <a:gd name="T49" fmla="*/ 493 h 1223"/>
                  <a:gd name="T50" fmla="*/ 0 w 2878"/>
                  <a:gd name="T51" fmla="*/ 643 h 1223"/>
                  <a:gd name="T52" fmla="*/ 0 w 2878"/>
                  <a:gd name="T53" fmla="*/ 831 h 1223"/>
                  <a:gd name="T54" fmla="*/ 37 w 2878"/>
                  <a:gd name="T55" fmla="*/ 981 h 1223"/>
                  <a:gd name="T56" fmla="*/ 37 w 2878"/>
                  <a:gd name="T57" fmla="*/ 1093 h 1223"/>
                  <a:gd name="T58" fmla="*/ 20 w 2878"/>
                  <a:gd name="T59" fmla="*/ 1223 h 1223"/>
                  <a:gd name="T60" fmla="*/ 133 w 2878"/>
                  <a:gd name="T61" fmla="*/ 1186 h 1223"/>
                  <a:gd name="T62" fmla="*/ 209 w 2878"/>
                  <a:gd name="T63" fmla="*/ 1186 h 1223"/>
                  <a:gd name="T64" fmla="*/ 359 w 2878"/>
                  <a:gd name="T65" fmla="*/ 1223 h 1223"/>
                  <a:gd name="T66" fmla="*/ 548 w 2878"/>
                  <a:gd name="T67" fmla="*/ 1223 h 1223"/>
                  <a:gd name="T68" fmla="*/ 699 w 2878"/>
                  <a:gd name="T69" fmla="*/ 1186 h 1223"/>
                  <a:gd name="T70" fmla="*/ 812 w 2878"/>
                  <a:gd name="T71" fmla="*/ 1186 h 1223"/>
                  <a:gd name="T72" fmla="*/ 887 w 2878"/>
                  <a:gd name="T73" fmla="*/ 1186 h 1223"/>
                  <a:gd name="T74" fmla="*/ 1038 w 2878"/>
                  <a:gd name="T75" fmla="*/ 1223 h 1223"/>
                  <a:gd name="T76" fmla="*/ 1227 w 2878"/>
                  <a:gd name="T77" fmla="*/ 1223 h 1223"/>
                  <a:gd name="T78" fmla="*/ 1377 w 2878"/>
                  <a:gd name="T79" fmla="*/ 1186 h 1223"/>
                  <a:gd name="T80" fmla="*/ 1490 w 2878"/>
                  <a:gd name="T81" fmla="*/ 1186 h 1223"/>
                  <a:gd name="T82" fmla="*/ 1566 w 2878"/>
                  <a:gd name="T83" fmla="*/ 1186 h 1223"/>
                  <a:gd name="T84" fmla="*/ 1717 w 2878"/>
                  <a:gd name="T85" fmla="*/ 1223 h 1223"/>
                  <a:gd name="T86" fmla="*/ 1905 w 2878"/>
                  <a:gd name="T87" fmla="*/ 1223 h 1223"/>
                  <a:gd name="T88" fmla="*/ 2056 w 2878"/>
                  <a:gd name="T89" fmla="*/ 1186 h 1223"/>
                  <a:gd name="T90" fmla="*/ 2169 w 2878"/>
                  <a:gd name="T91" fmla="*/ 1186 h 1223"/>
                  <a:gd name="T92" fmla="*/ 2244 w 2878"/>
                  <a:gd name="T93" fmla="*/ 1186 h 1223"/>
                  <a:gd name="T94" fmla="*/ 2395 w 2878"/>
                  <a:gd name="T95" fmla="*/ 1223 h 1223"/>
                  <a:gd name="T96" fmla="*/ 2584 w 2878"/>
                  <a:gd name="T97" fmla="*/ 1223 h 1223"/>
                  <a:gd name="T98" fmla="*/ 2734 w 2878"/>
                  <a:gd name="T99" fmla="*/ 1186 h 1223"/>
                  <a:gd name="T100" fmla="*/ 2848 w 2878"/>
                  <a:gd name="T101" fmla="*/ 1186 h 1223"/>
                  <a:gd name="T102" fmla="*/ 2840 w 2878"/>
                  <a:gd name="T103" fmla="*/ 1103 h 1223"/>
                  <a:gd name="T104" fmla="*/ 2840 w 2878"/>
                  <a:gd name="T105" fmla="*/ 990 h 1223"/>
                  <a:gd name="T106" fmla="*/ 2840 w 2878"/>
                  <a:gd name="T107" fmla="*/ 915 h 1223"/>
                  <a:gd name="T108" fmla="*/ 2878 w 2878"/>
                  <a:gd name="T109" fmla="*/ 765 h 1223"/>
                  <a:gd name="T110" fmla="*/ 2878 w 2878"/>
                  <a:gd name="T111" fmla="*/ 578 h 1223"/>
                  <a:gd name="T112" fmla="*/ 2840 w 2878"/>
                  <a:gd name="T113" fmla="*/ 428 h 1223"/>
                  <a:gd name="T114" fmla="*/ 2840 w 2878"/>
                  <a:gd name="T115" fmla="*/ 315 h 1223"/>
                  <a:gd name="T116" fmla="*/ 2840 w 2878"/>
                  <a:gd name="T117" fmla="*/ 240 h 1223"/>
                  <a:gd name="T118" fmla="*/ 2878 w 2878"/>
                  <a:gd name="T119" fmla="*/ 9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8" h="1223">
                    <a:moveTo>
                      <a:pt x="2859" y="37"/>
                    </a:moveTo>
                    <a:lnTo>
                      <a:pt x="2821" y="37"/>
                    </a:lnTo>
                    <a:lnTo>
                      <a:pt x="2821" y="0"/>
                    </a:lnTo>
                    <a:lnTo>
                      <a:pt x="2859" y="0"/>
                    </a:lnTo>
                    <a:lnTo>
                      <a:pt x="2859" y="37"/>
                    </a:lnTo>
                    <a:close/>
                    <a:moveTo>
                      <a:pt x="2784" y="37"/>
                    </a:moveTo>
                    <a:lnTo>
                      <a:pt x="2746" y="37"/>
                    </a:lnTo>
                    <a:lnTo>
                      <a:pt x="2746" y="0"/>
                    </a:lnTo>
                    <a:lnTo>
                      <a:pt x="2784" y="0"/>
                    </a:lnTo>
                    <a:lnTo>
                      <a:pt x="2784" y="37"/>
                    </a:lnTo>
                    <a:close/>
                    <a:moveTo>
                      <a:pt x="2708" y="37"/>
                    </a:moveTo>
                    <a:lnTo>
                      <a:pt x="2671" y="37"/>
                    </a:lnTo>
                    <a:lnTo>
                      <a:pt x="2671" y="0"/>
                    </a:lnTo>
                    <a:lnTo>
                      <a:pt x="2708" y="0"/>
                    </a:lnTo>
                    <a:lnTo>
                      <a:pt x="2708" y="37"/>
                    </a:lnTo>
                    <a:close/>
                    <a:moveTo>
                      <a:pt x="2633" y="37"/>
                    </a:moveTo>
                    <a:lnTo>
                      <a:pt x="2595" y="37"/>
                    </a:lnTo>
                    <a:lnTo>
                      <a:pt x="2595" y="0"/>
                    </a:lnTo>
                    <a:lnTo>
                      <a:pt x="2633" y="0"/>
                    </a:lnTo>
                    <a:lnTo>
                      <a:pt x="2633" y="37"/>
                    </a:lnTo>
                    <a:close/>
                    <a:moveTo>
                      <a:pt x="2557" y="37"/>
                    </a:moveTo>
                    <a:lnTo>
                      <a:pt x="2520" y="37"/>
                    </a:lnTo>
                    <a:lnTo>
                      <a:pt x="2520" y="0"/>
                    </a:lnTo>
                    <a:lnTo>
                      <a:pt x="2557" y="0"/>
                    </a:lnTo>
                    <a:lnTo>
                      <a:pt x="2557" y="37"/>
                    </a:lnTo>
                    <a:close/>
                    <a:moveTo>
                      <a:pt x="2482" y="37"/>
                    </a:moveTo>
                    <a:lnTo>
                      <a:pt x="2444" y="37"/>
                    </a:lnTo>
                    <a:lnTo>
                      <a:pt x="2444" y="0"/>
                    </a:lnTo>
                    <a:lnTo>
                      <a:pt x="2482" y="0"/>
                    </a:lnTo>
                    <a:lnTo>
                      <a:pt x="2482" y="37"/>
                    </a:lnTo>
                    <a:close/>
                    <a:moveTo>
                      <a:pt x="2406" y="37"/>
                    </a:moveTo>
                    <a:lnTo>
                      <a:pt x="2369" y="37"/>
                    </a:lnTo>
                    <a:lnTo>
                      <a:pt x="2369" y="0"/>
                    </a:lnTo>
                    <a:lnTo>
                      <a:pt x="2406" y="0"/>
                    </a:lnTo>
                    <a:lnTo>
                      <a:pt x="2406" y="37"/>
                    </a:lnTo>
                    <a:close/>
                    <a:moveTo>
                      <a:pt x="2331" y="37"/>
                    </a:moveTo>
                    <a:lnTo>
                      <a:pt x="2293" y="37"/>
                    </a:lnTo>
                    <a:lnTo>
                      <a:pt x="2293" y="0"/>
                    </a:lnTo>
                    <a:lnTo>
                      <a:pt x="2331" y="0"/>
                    </a:lnTo>
                    <a:lnTo>
                      <a:pt x="2331" y="37"/>
                    </a:lnTo>
                    <a:close/>
                    <a:moveTo>
                      <a:pt x="2256" y="37"/>
                    </a:moveTo>
                    <a:lnTo>
                      <a:pt x="2218" y="37"/>
                    </a:lnTo>
                    <a:lnTo>
                      <a:pt x="2218" y="0"/>
                    </a:lnTo>
                    <a:lnTo>
                      <a:pt x="2256" y="0"/>
                    </a:lnTo>
                    <a:lnTo>
                      <a:pt x="2256" y="37"/>
                    </a:lnTo>
                    <a:close/>
                    <a:moveTo>
                      <a:pt x="2180" y="37"/>
                    </a:moveTo>
                    <a:lnTo>
                      <a:pt x="2143" y="37"/>
                    </a:lnTo>
                    <a:lnTo>
                      <a:pt x="2143" y="0"/>
                    </a:lnTo>
                    <a:lnTo>
                      <a:pt x="2180" y="0"/>
                    </a:lnTo>
                    <a:lnTo>
                      <a:pt x="2180" y="37"/>
                    </a:lnTo>
                    <a:close/>
                    <a:moveTo>
                      <a:pt x="2105" y="37"/>
                    </a:moveTo>
                    <a:lnTo>
                      <a:pt x="2067" y="37"/>
                    </a:lnTo>
                    <a:lnTo>
                      <a:pt x="2067" y="0"/>
                    </a:lnTo>
                    <a:lnTo>
                      <a:pt x="2105" y="0"/>
                    </a:lnTo>
                    <a:lnTo>
                      <a:pt x="2105" y="37"/>
                    </a:lnTo>
                    <a:close/>
                    <a:moveTo>
                      <a:pt x="2030" y="37"/>
                    </a:moveTo>
                    <a:lnTo>
                      <a:pt x="1992" y="37"/>
                    </a:lnTo>
                    <a:lnTo>
                      <a:pt x="1992" y="0"/>
                    </a:lnTo>
                    <a:lnTo>
                      <a:pt x="2030" y="0"/>
                    </a:lnTo>
                    <a:lnTo>
                      <a:pt x="2030" y="37"/>
                    </a:lnTo>
                    <a:close/>
                    <a:moveTo>
                      <a:pt x="1954" y="37"/>
                    </a:moveTo>
                    <a:lnTo>
                      <a:pt x="1916" y="37"/>
                    </a:lnTo>
                    <a:lnTo>
                      <a:pt x="1916" y="0"/>
                    </a:lnTo>
                    <a:lnTo>
                      <a:pt x="1954" y="0"/>
                    </a:lnTo>
                    <a:lnTo>
                      <a:pt x="1954" y="37"/>
                    </a:lnTo>
                    <a:close/>
                    <a:moveTo>
                      <a:pt x="1879" y="37"/>
                    </a:moveTo>
                    <a:lnTo>
                      <a:pt x="1841" y="37"/>
                    </a:lnTo>
                    <a:lnTo>
                      <a:pt x="1841" y="0"/>
                    </a:lnTo>
                    <a:lnTo>
                      <a:pt x="1879" y="0"/>
                    </a:lnTo>
                    <a:lnTo>
                      <a:pt x="1879" y="37"/>
                    </a:lnTo>
                    <a:close/>
                    <a:moveTo>
                      <a:pt x="1803" y="37"/>
                    </a:moveTo>
                    <a:lnTo>
                      <a:pt x="1766" y="37"/>
                    </a:lnTo>
                    <a:lnTo>
                      <a:pt x="1766" y="0"/>
                    </a:lnTo>
                    <a:lnTo>
                      <a:pt x="1803" y="0"/>
                    </a:lnTo>
                    <a:lnTo>
                      <a:pt x="1803" y="37"/>
                    </a:lnTo>
                    <a:close/>
                    <a:moveTo>
                      <a:pt x="1728" y="37"/>
                    </a:moveTo>
                    <a:lnTo>
                      <a:pt x="1690" y="37"/>
                    </a:lnTo>
                    <a:lnTo>
                      <a:pt x="1690" y="0"/>
                    </a:lnTo>
                    <a:lnTo>
                      <a:pt x="1728" y="0"/>
                    </a:lnTo>
                    <a:lnTo>
                      <a:pt x="1728" y="37"/>
                    </a:lnTo>
                    <a:close/>
                    <a:moveTo>
                      <a:pt x="1653" y="37"/>
                    </a:moveTo>
                    <a:lnTo>
                      <a:pt x="1615" y="37"/>
                    </a:lnTo>
                    <a:lnTo>
                      <a:pt x="1615" y="0"/>
                    </a:lnTo>
                    <a:lnTo>
                      <a:pt x="1653" y="0"/>
                    </a:lnTo>
                    <a:lnTo>
                      <a:pt x="1653" y="37"/>
                    </a:lnTo>
                    <a:close/>
                    <a:moveTo>
                      <a:pt x="1577" y="37"/>
                    </a:moveTo>
                    <a:lnTo>
                      <a:pt x="1540" y="37"/>
                    </a:lnTo>
                    <a:lnTo>
                      <a:pt x="1540" y="0"/>
                    </a:lnTo>
                    <a:lnTo>
                      <a:pt x="1577" y="0"/>
                    </a:lnTo>
                    <a:lnTo>
                      <a:pt x="1577" y="37"/>
                    </a:lnTo>
                    <a:close/>
                    <a:moveTo>
                      <a:pt x="1502" y="37"/>
                    </a:moveTo>
                    <a:lnTo>
                      <a:pt x="1464" y="37"/>
                    </a:lnTo>
                    <a:lnTo>
                      <a:pt x="1464" y="0"/>
                    </a:lnTo>
                    <a:lnTo>
                      <a:pt x="1502" y="0"/>
                    </a:lnTo>
                    <a:lnTo>
                      <a:pt x="1502" y="37"/>
                    </a:lnTo>
                    <a:close/>
                    <a:moveTo>
                      <a:pt x="1426" y="37"/>
                    </a:moveTo>
                    <a:lnTo>
                      <a:pt x="1389" y="37"/>
                    </a:lnTo>
                    <a:lnTo>
                      <a:pt x="1389" y="0"/>
                    </a:lnTo>
                    <a:lnTo>
                      <a:pt x="1426" y="0"/>
                    </a:lnTo>
                    <a:lnTo>
                      <a:pt x="1426" y="37"/>
                    </a:lnTo>
                    <a:close/>
                    <a:moveTo>
                      <a:pt x="1351" y="37"/>
                    </a:moveTo>
                    <a:lnTo>
                      <a:pt x="1313" y="37"/>
                    </a:lnTo>
                    <a:lnTo>
                      <a:pt x="1313" y="0"/>
                    </a:lnTo>
                    <a:lnTo>
                      <a:pt x="1351" y="0"/>
                    </a:lnTo>
                    <a:lnTo>
                      <a:pt x="1351" y="37"/>
                    </a:lnTo>
                    <a:close/>
                    <a:moveTo>
                      <a:pt x="1275" y="37"/>
                    </a:moveTo>
                    <a:lnTo>
                      <a:pt x="1238" y="37"/>
                    </a:lnTo>
                    <a:lnTo>
                      <a:pt x="1238" y="0"/>
                    </a:lnTo>
                    <a:lnTo>
                      <a:pt x="1275" y="0"/>
                    </a:lnTo>
                    <a:lnTo>
                      <a:pt x="1275" y="37"/>
                    </a:lnTo>
                    <a:close/>
                    <a:moveTo>
                      <a:pt x="1200" y="37"/>
                    </a:moveTo>
                    <a:lnTo>
                      <a:pt x="1162" y="37"/>
                    </a:lnTo>
                    <a:lnTo>
                      <a:pt x="1162" y="0"/>
                    </a:lnTo>
                    <a:lnTo>
                      <a:pt x="1200" y="0"/>
                    </a:lnTo>
                    <a:lnTo>
                      <a:pt x="1200" y="37"/>
                    </a:lnTo>
                    <a:close/>
                    <a:moveTo>
                      <a:pt x="1125" y="37"/>
                    </a:moveTo>
                    <a:lnTo>
                      <a:pt x="1087" y="37"/>
                    </a:lnTo>
                    <a:lnTo>
                      <a:pt x="1087" y="0"/>
                    </a:lnTo>
                    <a:lnTo>
                      <a:pt x="1125" y="0"/>
                    </a:lnTo>
                    <a:lnTo>
                      <a:pt x="1125" y="37"/>
                    </a:lnTo>
                    <a:close/>
                    <a:moveTo>
                      <a:pt x="1049" y="37"/>
                    </a:moveTo>
                    <a:lnTo>
                      <a:pt x="1012" y="37"/>
                    </a:lnTo>
                    <a:lnTo>
                      <a:pt x="1012" y="0"/>
                    </a:lnTo>
                    <a:lnTo>
                      <a:pt x="1049" y="0"/>
                    </a:lnTo>
                    <a:lnTo>
                      <a:pt x="1049" y="37"/>
                    </a:lnTo>
                    <a:close/>
                    <a:moveTo>
                      <a:pt x="974" y="37"/>
                    </a:moveTo>
                    <a:lnTo>
                      <a:pt x="936" y="37"/>
                    </a:lnTo>
                    <a:lnTo>
                      <a:pt x="936" y="0"/>
                    </a:lnTo>
                    <a:lnTo>
                      <a:pt x="974" y="0"/>
                    </a:lnTo>
                    <a:lnTo>
                      <a:pt x="974" y="37"/>
                    </a:lnTo>
                    <a:close/>
                    <a:moveTo>
                      <a:pt x="899" y="37"/>
                    </a:moveTo>
                    <a:lnTo>
                      <a:pt x="861" y="37"/>
                    </a:lnTo>
                    <a:lnTo>
                      <a:pt x="861" y="0"/>
                    </a:lnTo>
                    <a:lnTo>
                      <a:pt x="899" y="0"/>
                    </a:lnTo>
                    <a:lnTo>
                      <a:pt x="899" y="37"/>
                    </a:lnTo>
                    <a:close/>
                    <a:moveTo>
                      <a:pt x="823" y="37"/>
                    </a:moveTo>
                    <a:lnTo>
                      <a:pt x="786" y="37"/>
                    </a:lnTo>
                    <a:lnTo>
                      <a:pt x="786" y="0"/>
                    </a:lnTo>
                    <a:lnTo>
                      <a:pt x="823" y="0"/>
                    </a:lnTo>
                    <a:lnTo>
                      <a:pt x="823" y="37"/>
                    </a:lnTo>
                    <a:close/>
                    <a:moveTo>
                      <a:pt x="748" y="37"/>
                    </a:moveTo>
                    <a:lnTo>
                      <a:pt x="710" y="37"/>
                    </a:lnTo>
                    <a:lnTo>
                      <a:pt x="710" y="0"/>
                    </a:lnTo>
                    <a:lnTo>
                      <a:pt x="748" y="0"/>
                    </a:lnTo>
                    <a:lnTo>
                      <a:pt x="748" y="37"/>
                    </a:lnTo>
                    <a:close/>
                    <a:moveTo>
                      <a:pt x="672" y="37"/>
                    </a:moveTo>
                    <a:lnTo>
                      <a:pt x="635" y="37"/>
                    </a:lnTo>
                    <a:lnTo>
                      <a:pt x="635" y="0"/>
                    </a:lnTo>
                    <a:lnTo>
                      <a:pt x="672" y="0"/>
                    </a:lnTo>
                    <a:lnTo>
                      <a:pt x="672" y="37"/>
                    </a:lnTo>
                    <a:close/>
                    <a:moveTo>
                      <a:pt x="597" y="37"/>
                    </a:moveTo>
                    <a:lnTo>
                      <a:pt x="559" y="37"/>
                    </a:lnTo>
                    <a:lnTo>
                      <a:pt x="559" y="0"/>
                    </a:lnTo>
                    <a:lnTo>
                      <a:pt x="597" y="0"/>
                    </a:lnTo>
                    <a:lnTo>
                      <a:pt x="597" y="37"/>
                    </a:lnTo>
                    <a:close/>
                    <a:moveTo>
                      <a:pt x="522" y="37"/>
                    </a:moveTo>
                    <a:lnTo>
                      <a:pt x="484" y="37"/>
                    </a:lnTo>
                    <a:lnTo>
                      <a:pt x="484" y="0"/>
                    </a:lnTo>
                    <a:lnTo>
                      <a:pt x="522" y="0"/>
                    </a:lnTo>
                    <a:lnTo>
                      <a:pt x="522" y="37"/>
                    </a:lnTo>
                    <a:close/>
                    <a:moveTo>
                      <a:pt x="446" y="37"/>
                    </a:moveTo>
                    <a:lnTo>
                      <a:pt x="409" y="37"/>
                    </a:lnTo>
                    <a:lnTo>
                      <a:pt x="409" y="0"/>
                    </a:lnTo>
                    <a:lnTo>
                      <a:pt x="446" y="0"/>
                    </a:lnTo>
                    <a:lnTo>
                      <a:pt x="446" y="37"/>
                    </a:lnTo>
                    <a:close/>
                    <a:moveTo>
                      <a:pt x="371" y="37"/>
                    </a:moveTo>
                    <a:lnTo>
                      <a:pt x="333" y="37"/>
                    </a:lnTo>
                    <a:lnTo>
                      <a:pt x="333" y="0"/>
                    </a:lnTo>
                    <a:lnTo>
                      <a:pt x="371" y="0"/>
                    </a:lnTo>
                    <a:lnTo>
                      <a:pt x="371" y="37"/>
                    </a:lnTo>
                    <a:close/>
                    <a:moveTo>
                      <a:pt x="296" y="37"/>
                    </a:moveTo>
                    <a:lnTo>
                      <a:pt x="258" y="37"/>
                    </a:lnTo>
                    <a:lnTo>
                      <a:pt x="258" y="0"/>
                    </a:lnTo>
                    <a:lnTo>
                      <a:pt x="296" y="0"/>
                    </a:lnTo>
                    <a:lnTo>
                      <a:pt x="296" y="37"/>
                    </a:lnTo>
                    <a:close/>
                    <a:moveTo>
                      <a:pt x="220" y="37"/>
                    </a:moveTo>
                    <a:lnTo>
                      <a:pt x="182" y="37"/>
                    </a:lnTo>
                    <a:lnTo>
                      <a:pt x="182" y="0"/>
                    </a:lnTo>
                    <a:lnTo>
                      <a:pt x="220" y="0"/>
                    </a:lnTo>
                    <a:lnTo>
                      <a:pt x="220" y="37"/>
                    </a:lnTo>
                    <a:close/>
                    <a:moveTo>
                      <a:pt x="145" y="37"/>
                    </a:moveTo>
                    <a:lnTo>
                      <a:pt x="107" y="37"/>
                    </a:lnTo>
                    <a:lnTo>
                      <a:pt x="107" y="0"/>
                    </a:lnTo>
                    <a:lnTo>
                      <a:pt x="145" y="0"/>
                    </a:lnTo>
                    <a:lnTo>
                      <a:pt x="145" y="37"/>
                    </a:lnTo>
                    <a:close/>
                    <a:moveTo>
                      <a:pt x="69" y="37"/>
                    </a:moveTo>
                    <a:lnTo>
                      <a:pt x="31" y="37"/>
                    </a:lnTo>
                    <a:lnTo>
                      <a:pt x="31" y="0"/>
                    </a:lnTo>
                    <a:lnTo>
                      <a:pt x="69" y="0"/>
                    </a:lnTo>
                    <a:lnTo>
                      <a:pt x="69" y="37"/>
                    </a:lnTo>
                    <a:close/>
                    <a:moveTo>
                      <a:pt x="37" y="43"/>
                    </a:moveTo>
                    <a:lnTo>
                      <a:pt x="37" y="80"/>
                    </a:lnTo>
                    <a:lnTo>
                      <a:pt x="0" y="80"/>
                    </a:lnTo>
                    <a:lnTo>
                      <a:pt x="0" y="43"/>
                    </a:lnTo>
                    <a:lnTo>
                      <a:pt x="37" y="43"/>
                    </a:lnTo>
                    <a:close/>
                    <a:moveTo>
                      <a:pt x="37" y="118"/>
                    </a:moveTo>
                    <a:lnTo>
                      <a:pt x="37" y="155"/>
                    </a:lnTo>
                    <a:lnTo>
                      <a:pt x="0" y="155"/>
                    </a:lnTo>
                    <a:lnTo>
                      <a:pt x="0" y="118"/>
                    </a:lnTo>
                    <a:lnTo>
                      <a:pt x="37" y="118"/>
                    </a:lnTo>
                    <a:close/>
                    <a:moveTo>
                      <a:pt x="37" y="193"/>
                    </a:moveTo>
                    <a:lnTo>
                      <a:pt x="37" y="230"/>
                    </a:lnTo>
                    <a:lnTo>
                      <a:pt x="0" y="230"/>
                    </a:lnTo>
                    <a:lnTo>
                      <a:pt x="0" y="193"/>
                    </a:lnTo>
                    <a:lnTo>
                      <a:pt x="37" y="193"/>
                    </a:lnTo>
                    <a:close/>
                    <a:moveTo>
                      <a:pt x="37" y="268"/>
                    </a:moveTo>
                    <a:lnTo>
                      <a:pt x="37" y="305"/>
                    </a:lnTo>
                    <a:lnTo>
                      <a:pt x="0" y="305"/>
                    </a:lnTo>
                    <a:lnTo>
                      <a:pt x="0" y="268"/>
                    </a:lnTo>
                    <a:lnTo>
                      <a:pt x="37" y="268"/>
                    </a:lnTo>
                    <a:close/>
                    <a:moveTo>
                      <a:pt x="37" y="343"/>
                    </a:moveTo>
                    <a:lnTo>
                      <a:pt x="37" y="381"/>
                    </a:lnTo>
                    <a:lnTo>
                      <a:pt x="0" y="381"/>
                    </a:lnTo>
                    <a:lnTo>
                      <a:pt x="0" y="343"/>
                    </a:lnTo>
                    <a:lnTo>
                      <a:pt x="37" y="343"/>
                    </a:lnTo>
                    <a:close/>
                    <a:moveTo>
                      <a:pt x="37" y="418"/>
                    </a:moveTo>
                    <a:lnTo>
                      <a:pt x="37" y="456"/>
                    </a:lnTo>
                    <a:lnTo>
                      <a:pt x="0" y="456"/>
                    </a:lnTo>
                    <a:lnTo>
                      <a:pt x="0" y="418"/>
                    </a:lnTo>
                    <a:lnTo>
                      <a:pt x="37" y="418"/>
                    </a:lnTo>
                    <a:close/>
                    <a:moveTo>
                      <a:pt x="37" y="493"/>
                    </a:moveTo>
                    <a:lnTo>
                      <a:pt x="37" y="531"/>
                    </a:lnTo>
                    <a:lnTo>
                      <a:pt x="0" y="531"/>
                    </a:lnTo>
                    <a:lnTo>
                      <a:pt x="0" y="493"/>
                    </a:lnTo>
                    <a:lnTo>
                      <a:pt x="37" y="493"/>
                    </a:lnTo>
                    <a:close/>
                    <a:moveTo>
                      <a:pt x="37" y="568"/>
                    </a:moveTo>
                    <a:lnTo>
                      <a:pt x="37" y="606"/>
                    </a:lnTo>
                    <a:lnTo>
                      <a:pt x="0" y="606"/>
                    </a:lnTo>
                    <a:lnTo>
                      <a:pt x="0" y="568"/>
                    </a:lnTo>
                    <a:lnTo>
                      <a:pt x="37" y="568"/>
                    </a:lnTo>
                    <a:close/>
                    <a:moveTo>
                      <a:pt x="37" y="643"/>
                    </a:moveTo>
                    <a:lnTo>
                      <a:pt x="37" y="681"/>
                    </a:lnTo>
                    <a:lnTo>
                      <a:pt x="0" y="681"/>
                    </a:lnTo>
                    <a:lnTo>
                      <a:pt x="0" y="643"/>
                    </a:lnTo>
                    <a:lnTo>
                      <a:pt x="37" y="643"/>
                    </a:lnTo>
                    <a:close/>
                    <a:moveTo>
                      <a:pt x="37" y="718"/>
                    </a:moveTo>
                    <a:lnTo>
                      <a:pt x="37" y="756"/>
                    </a:lnTo>
                    <a:lnTo>
                      <a:pt x="0" y="756"/>
                    </a:lnTo>
                    <a:lnTo>
                      <a:pt x="0" y="718"/>
                    </a:lnTo>
                    <a:lnTo>
                      <a:pt x="37" y="718"/>
                    </a:lnTo>
                    <a:close/>
                    <a:moveTo>
                      <a:pt x="37" y="793"/>
                    </a:moveTo>
                    <a:lnTo>
                      <a:pt x="37" y="831"/>
                    </a:lnTo>
                    <a:lnTo>
                      <a:pt x="0" y="831"/>
                    </a:lnTo>
                    <a:lnTo>
                      <a:pt x="0" y="793"/>
                    </a:lnTo>
                    <a:lnTo>
                      <a:pt x="37" y="793"/>
                    </a:lnTo>
                    <a:close/>
                    <a:moveTo>
                      <a:pt x="37" y="868"/>
                    </a:moveTo>
                    <a:lnTo>
                      <a:pt x="37" y="906"/>
                    </a:lnTo>
                    <a:lnTo>
                      <a:pt x="0" y="906"/>
                    </a:lnTo>
                    <a:lnTo>
                      <a:pt x="0" y="868"/>
                    </a:lnTo>
                    <a:lnTo>
                      <a:pt x="37" y="868"/>
                    </a:lnTo>
                    <a:close/>
                    <a:moveTo>
                      <a:pt x="37" y="943"/>
                    </a:moveTo>
                    <a:lnTo>
                      <a:pt x="37" y="981"/>
                    </a:lnTo>
                    <a:lnTo>
                      <a:pt x="0" y="981"/>
                    </a:lnTo>
                    <a:lnTo>
                      <a:pt x="0" y="943"/>
                    </a:lnTo>
                    <a:lnTo>
                      <a:pt x="37" y="943"/>
                    </a:lnTo>
                    <a:close/>
                    <a:moveTo>
                      <a:pt x="37" y="1019"/>
                    </a:moveTo>
                    <a:lnTo>
                      <a:pt x="37" y="1056"/>
                    </a:lnTo>
                    <a:lnTo>
                      <a:pt x="0" y="1056"/>
                    </a:lnTo>
                    <a:lnTo>
                      <a:pt x="0" y="1019"/>
                    </a:lnTo>
                    <a:lnTo>
                      <a:pt x="37" y="1019"/>
                    </a:lnTo>
                    <a:close/>
                    <a:moveTo>
                      <a:pt x="37" y="1093"/>
                    </a:moveTo>
                    <a:lnTo>
                      <a:pt x="37" y="1131"/>
                    </a:lnTo>
                    <a:lnTo>
                      <a:pt x="0" y="1131"/>
                    </a:lnTo>
                    <a:lnTo>
                      <a:pt x="0" y="1093"/>
                    </a:lnTo>
                    <a:lnTo>
                      <a:pt x="37" y="1093"/>
                    </a:lnTo>
                    <a:close/>
                    <a:moveTo>
                      <a:pt x="37" y="1169"/>
                    </a:moveTo>
                    <a:lnTo>
                      <a:pt x="37" y="1204"/>
                    </a:lnTo>
                    <a:lnTo>
                      <a:pt x="18" y="1186"/>
                    </a:lnTo>
                    <a:lnTo>
                      <a:pt x="20" y="1186"/>
                    </a:lnTo>
                    <a:lnTo>
                      <a:pt x="20" y="1223"/>
                    </a:lnTo>
                    <a:lnTo>
                      <a:pt x="0" y="1223"/>
                    </a:lnTo>
                    <a:lnTo>
                      <a:pt x="0" y="1169"/>
                    </a:lnTo>
                    <a:lnTo>
                      <a:pt x="37" y="1169"/>
                    </a:lnTo>
                    <a:close/>
                    <a:moveTo>
                      <a:pt x="58" y="1186"/>
                    </a:moveTo>
                    <a:lnTo>
                      <a:pt x="96" y="1186"/>
                    </a:lnTo>
                    <a:lnTo>
                      <a:pt x="96" y="1223"/>
                    </a:lnTo>
                    <a:lnTo>
                      <a:pt x="58" y="1223"/>
                    </a:lnTo>
                    <a:lnTo>
                      <a:pt x="58" y="1186"/>
                    </a:lnTo>
                    <a:close/>
                    <a:moveTo>
                      <a:pt x="133" y="1186"/>
                    </a:moveTo>
                    <a:lnTo>
                      <a:pt x="171" y="1186"/>
                    </a:lnTo>
                    <a:lnTo>
                      <a:pt x="171" y="1223"/>
                    </a:lnTo>
                    <a:lnTo>
                      <a:pt x="133" y="1223"/>
                    </a:lnTo>
                    <a:lnTo>
                      <a:pt x="133" y="1186"/>
                    </a:lnTo>
                    <a:close/>
                    <a:moveTo>
                      <a:pt x="209" y="1186"/>
                    </a:moveTo>
                    <a:lnTo>
                      <a:pt x="246" y="1186"/>
                    </a:lnTo>
                    <a:lnTo>
                      <a:pt x="246" y="1223"/>
                    </a:lnTo>
                    <a:lnTo>
                      <a:pt x="209" y="1223"/>
                    </a:lnTo>
                    <a:lnTo>
                      <a:pt x="209" y="1186"/>
                    </a:lnTo>
                    <a:close/>
                    <a:moveTo>
                      <a:pt x="284" y="1186"/>
                    </a:moveTo>
                    <a:lnTo>
                      <a:pt x="322" y="1186"/>
                    </a:lnTo>
                    <a:lnTo>
                      <a:pt x="322" y="1223"/>
                    </a:lnTo>
                    <a:lnTo>
                      <a:pt x="284" y="1223"/>
                    </a:lnTo>
                    <a:lnTo>
                      <a:pt x="284" y="1186"/>
                    </a:lnTo>
                    <a:close/>
                    <a:moveTo>
                      <a:pt x="359" y="1186"/>
                    </a:moveTo>
                    <a:lnTo>
                      <a:pt x="397" y="1186"/>
                    </a:lnTo>
                    <a:lnTo>
                      <a:pt x="397" y="1223"/>
                    </a:lnTo>
                    <a:lnTo>
                      <a:pt x="359" y="1223"/>
                    </a:lnTo>
                    <a:lnTo>
                      <a:pt x="359" y="1186"/>
                    </a:lnTo>
                    <a:close/>
                    <a:moveTo>
                      <a:pt x="435" y="1186"/>
                    </a:moveTo>
                    <a:lnTo>
                      <a:pt x="473" y="1186"/>
                    </a:lnTo>
                    <a:lnTo>
                      <a:pt x="473" y="1223"/>
                    </a:lnTo>
                    <a:lnTo>
                      <a:pt x="435" y="1223"/>
                    </a:lnTo>
                    <a:lnTo>
                      <a:pt x="435" y="1186"/>
                    </a:lnTo>
                    <a:close/>
                    <a:moveTo>
                      <a:pt x="510" y="1186"/>
                    </a:moveTo>
                    <a:lnTo>
                      <a:pt x="548" y="1186"/>
                    </a:lnTo>
                    <a:lnTo>
                      <a:pt x="548" y="1223"/>
                    </a:lnTo>
                    <a:lnTo>
                      <a:pt x="510" y="1223"/>
                    </a:lnTo>
                    <a:lnTo>
                      <a:pt x="510" y="1186"/>
                    </a:lnTo>
                    <a:close/>
                    <a:moveTo>
                      <a:pt x="586" y="1186"/>
                    </a:moveTo>
                    <a:lnTo>
                      <a:pt x="624" y="1186"/>
                    </a:lnTo>
                    <a:lnTo>
                      <a:pt x="624" y="1223"/>
                    </a:lnTo>
                    <a:lnTo>
                      <a:pt x="586" y="1223"/>
                    </a:lnTo>
                    <a:lnTo>
                      <a:pt x="586" y="1186"/>
                    </a:lnTo>
                    <a:close/>
                    <a:moveTo>
                      <a:pt x="661" y="1186"/>
                    </a:moveTo>
                    <a:lnTo>
                      <a:pt x="699" y="1186"/>
                    </a:lnTo>
                    <a:lnTo>
                      <a:pt x="699" y="1223"/>
                    </a:lnTo>
                    <a:lnTo>
                      <a:pt x="661" y="1223"/>
                    </a:lnTo>
                    <a:lnTo>
                      <a:pt x="661" y="1186"/>
                    </a:lnTo>
                    <a:close/>
                    <a:moveTo>
                      <a:pt x="737" y="1186"/>
                    </a:moveTo>
                    <a:lnTo>
                      <a:pt x="774" y="1186"/>
                    </a:lnTo>
                    <a:lnTo>
                      <a:pt x="774" y="1223"/>
                    </a:lnTo>
                    <a:lnTo>
                      <a:pt x="737" y="1223"/>
                    </a:lnTo>
                    <a:lnTo>
                      <a:pt x="737" y="1186"/>
                    </a:lnTo>
                    <a:close/>
                    <a:moveTo>
                      <a:pt x="812" y="1186"/>
                    </a:moveTo>
                    <a:lnTo>
                      <a:pt x="850" y="1186"/>
                    </a:lnTo>
                    <a:lnTo>
                      <a:pt x="850" y="1223"/>
                    </a:lnTo>
                    <a:lnTo>
                      <a:pt x="812" y="1223"/>
                    </a:lnTo>
                    <a:lnTo>
                      <a:pt x="812" y="1186"/>
                    </a:lnTo>
                    <a:close/>
                    <a:moveTo>
                      <a:pt x="887" y="1186"/>
                    </a:moveTo>
                    <a:lnTo>
                      <a:pt x="925" y="1186"/>
                    </a:lnTo>
                    <a:lnTo>
                      <a:pt x="925" y="1223"/>
                    </a:lnTo>
                    <a:lnTo>
                      <a:pt x="887" y="1223"/>
                    </a:lnTo>
                    <a:lnTo>
                      <a:pt x="887" y="1186"/>
                    </a:lnTo>
                    <a:close/>
                    <a:moveTo>
                      <a:pt x="963" y="1186"/>
                    </a:moveTo>
                    <a:lnTo>
                      <a:pt x="1000" y="1186"/>
                    </a:lnTo>
                    <a:lnTo>
                      <a:pt x="1000" y="1223"/>
                    </a:lnTo>
                    <a:lnTo>
                      <a:pt x="963" y="1223"/>
                    </a:lnTo>
                    <a:lnTo>
                      <a:pt x="963" y="1186"/>
                    </a:lnTo>
                    <a:close/>
                    <a:moveTo>
                      <a:pt x="1038" y="1186"/>
                    </a:moveTo>
                    <a:lnTo>
                      <a:pt x="1076" y="1186"/>
                    </a:lnTo>
                    <a:lnTo>
                      <a:pt x="1076" y="1223"/>
                    </a:lnTo>
                    <a:lnTo>
                      <a:pt x="1038" y="1223"/>
                    </a:lnTo>
                    <a:lnTo>
                      <a:pt x="1038" y="1186"/>
                    </a:lnTo>
                    <a:close/>
                    <a:moveTo>
                      <a:pt x="1113" y="1186"/>
                    </a:moveTo>
                    <a:lnTo>
                      <a:pt x="1151" y="1186"/>
                    </a:lnTo>
                    <a:lnTo>
                      <a:pt x="1151" y="1223"/>
                    </a:lnTo>
                    <a:lnTo>
                      <a:pt x="1113" y="1223"/>
                    </a:lnTo>
                    <a:lnTo>
                      <a:pt x="1113" y="1186"/>
                    </a:lnTo>
                    <a:close/>
                    <a:moveTo>
                      <a:pt x="1189" y="1186"/>
                    </a:moveTo>
                    <a:lnTo>
                      <a:pt x="1227" y="1186"/>
                    </a:lnTo>
                    <a:lnTo>
                      <a:pt x="1227" y="1223"/>
                    </a:lnTo>
                    <a:lnTo>
                      <a:pt x="1189" y="1223"/>
                    </a:lnTo>
                    <a:lnTo>
                      <a:pt x="1189" y="1186"/>
                    </a:lnTo>
                    <a:close/>
                    <a:moveTo>
                      <a:pt x="1264" y="1186"/>
                    </a:moveTo>
                    <a:lnTo>
                      <a:pt x="1302" y="1186"/>
                    </a:lnTo>
                    <a:lnTo>
                      <a:pt x="1302" y="1223"/>
                    </a:lnTo>
                    <a:lnTo>
                      <a:pt x="1264" y="1223"/>
                    </a:lnTo>
                    <a:lnTo>
                      <a:pt x="1264" y="1186"/>
                    </a:lnTo>
                    <a:close/>
                    <a:moveTo>
                      <a:pt x="1340" y="1186"/>
                    </a:moveTo>
                    <a:lnTo>
                      <a:pt x="1377" y="1186"/>
                    </a:lnTo>
                    <a:lnTo>
                      <a:pt x="1377" y="1223"/>
                    </a:lnTo>
                    <a:lnTo>
                      <a:pt x="1340" y="1223"/>
                    </a:lnTo>
                    <a:lnTo>
                      <a:pt x="1340" y="1186"/>
                    </a:lnTo>
                    <a:close/>
                    <a:moveTo>
                      <a:pt x="1415" y="1186"/>
                    </a:moveTo>
                    <a:lnTo>
                      <a:pt x="1453" y="1186"/>
                    </a:lnTo>
                    <a:lnTo>
                      <a:pt x="1453" y="1223"/>
                    </a:lnTo>
                    <a:lnTo>
                      <a:pt x="1415" y="1223"/>
                    </a:lnTo>
                    <a:lnTo>
                      <a:pt x="1415" y="1186"/>
                    </a:lnTo>
                    <a:close/>
                    <a:moveTo>
                      <a:pt x="1490" y="1186"/>
                    </a:moveTo>
                    <a:lnTo>
                      <a:pt x="1528" y="1186"/>
                    </a:lnTo>
                    <a:lnTo>
                      <a:pt x="1528" y="1223"/>
                    </a:lnTo>
                    <a:lnTo>
                      <a:pt x="1490" y="1223"/>
                    </a:lnTo>
                    <a:lnTo>
                      <a:pt x="1490" y="1186"/>
                    </a:lnTo>
                    <a:close/>
                    <a:moveTo>
                      <a:pt x="1566" y="1186"/>
                    </a:moveTo>
                    <a:lnTo>
                      <a:pt x="1603" y="1186"/>
                    </a:lnTo>
                    <a:lnTo>
                      <a:pt x="1603" y="1223"/>
                    </a:lnTo>
                    <a:lnTo>
                      <a:pt x="1566" y="1223"/>
                    </a:lnTo>
                    <a:lnTo>
                      <a:pt x="1566" y="1186"/>
                    </a:lnTo>
                    <a:close/>
                    <a:moveTo>
                      <a:pt x="1641" y="1186"/>
                    </a:moveTo>
                    <a:lnTo>
                      <a:pt x="1679" y="1186"/>
                    </a:lnTo>
                    <a:lnTo>
                      <a:pt x="1679" y="1223"/>
                    </a:lnTo>
                    <a:lnTo>
                      <a:pt x="1641" y="1223"/>
                    </a:lnTo>
                    <a:lnTo>
                      <a:pt x="1641" y="1186"/>
                    </a:lnTo>
                    <a:close/>
                    <a:moveTo>
                      <a:pt x="1717" y="1186"/>
                    </a:moveTo>
                    <a:lnTo>
                      <a:pt x="1754" y="1186"/>
                    </a:lnTo>
                    <a:lnTo>
                      <a:pt x="1754" y="1223"/>
                    </a:lnTo>
                    <a:lnTo>
                      <a:pt x="1717" y="1223"/>
                    </a:lnTo>
                    <a:lnTo>
                      <a:pt x="1717" y="1186"/>
                    </a:lnTo>
                    <a:close/>
                    <a:moveTo>
                      <a:pt x="1792" y="1186"/>
                    </a:moveTo>
                    <a:lnTo>
                      <a:pt x="1830" y="1186"/>
                    </a:lnTo>
                    <a:lnTo>
                      <a:pt x="1830" y="1223"/>
                    </a:lnTo>
                    <a:lnTo>
                      <a:pt x="1792" y="1223"/>
                    </a:lnTo>
                    <a:lnTo>
                      <a:pt x="1792" y="1186"/>
                    </a:lnTo>
                    <a:close/>
                    <a:moveTo>
                      <a:pt x="1868" y="1186"/>
                    </a:moveTo>
                    <a:lnTo>
                      <a:pt x="1905" y="1186"/>
                    </a:lnTo>
                    <a:lnTo>
                      <a:pt x="1905" y="1223"/>
                    </a:lnTo>
                    <a:lnTo>
                      <a:pt x="1868" y="1223"/>
                    </a:lnTo>
                    <a:lnTo>
                      <a:pt x="1868" y="1186"/>
                    </a:lnTo>
                    <a:close/>
                    <a:moveTo>
                      <a:pt x="1943" y="1186"/>
                    </a:moveTo>
                    <a:lnTo>
                      <a:pt x="1981" y="1186"/>
                    </a:lnTo>
                    <a:lnTo>
                      <a:pt x="1981" y="1223"/>
                    </a:lnTo>
                    <a:lnTo>
                      <a:pt x="1943" y="1223"/>
                    </a:lnTo>
                    <a:lnTo>
                      <a:pt x="1943" y="1186"/>
                    </a:lnTo>
                    <a:close/>
                    <a:moveTo>
                      <a:pt x="2018" y="1186"/>
                    </a:moveTo>
                    <a:lnTo>
                      <a:pt x="2056" y="1186"/>
                    </a:lnTo>
                    <a:lnTo>
                      <a:pt x="2056" y="1223"/>
                    </a:lnTo>
                    <a:lnTo>
                      <a:pt x="2018" y="1223"/>
                    </a:lnTo>
                    <a:lnTo>
                      <a:pt x="2018" y="1186"/>
                    </a:lnTo>
                    <a:close/>
                    <a:moveTo>
                      <a:pt x="2094" y="1186"/>
                    </a:moveTo>
                    <a:lnTo>
                      <a:pt x="2131" y="1186"/>
                    </a:lnTo>
                    <a:lnTo>
                      <a:pt x="2131" y="1223"/>
                    </a:lnTo>
                    <a:lnTo>
                      <a:pt x="2094" y="1223"/>
                    </a:lnTo>
                    <a:lnTo>
                      <a:pt x="2094" y="1186"/>
                    </a:lnTo>
                    <a:close/>
                    <a:moveTo>
                      <a:pt x="2169" y="1186"/>
                    </a:moveTo>
                    <a:lnTo>
                      <a:pt x="2207" y="1186"/>
                    </a:lnTo>
                    <a:lnTo>
                      <a:pt x="2207" y="1223"/>
                    </a:lnTo>
                    <a:lnTo>
                      <a:pt x="2169" y="1223"/>
                    </a:lnTo>
                    <a:lnTo>
                      <a:pt x="2169" y="1186"/>
                    </a:lnTo>
                    <a:close/>
                    <a:moveTo>
                      <a:pt x="2244" y="1186"/>
                    </a:moveTo>
                    <a:lnTo>
                      <a:pt x="2282" y="1186"/>
                    </a:lnTo>
                    <a:lnTo>
                      <a:pt x="2282" y="1223"/>
                    </a:lnTo>
                    <a:lnTo>
                      <a:pt x="2244" y="1223"/>
                    </a:lnTo>
                    <a:lnTo>
                      <a:pt x="2244" y="1186"/>
                    </a:lnTo>
                    <a:close/>
                    <a:moveTo>
                      <a:pt x="2320" y="1186"/>
                    </a:moveTo>
                    <a:lnTo>
                      <a:pt x="2358" y="1186"/>
                    </a:lnTo>
                    <a:lnTo>
                      <a:pt x="2358" y="1223"/>
                    </a:lnTo>
                    <a:lnTo>
                      <a:pt x="2320" y="1223"/>
                    </a:lnTo>
                    <a:lnTo>
                      <a:pt x="2320" y="1186"/>
                    </a:lnTo>
                    <a:close/>
                    <a:moveTo>
                      <a:pt x="2395" y="1186"/>
                    </a:moveTo>
                    <a:lnTo>
                      <a:pt x="2433" y="1186"/>
                    </a:lnTo>
                    <a:lnTo>
                      <a:pt x="2433" y="1223"/>
                    </a:lnTo>
                    <a:lnTo>
                      <a:pt x="2395" y="1223"/>
                    </a:lnTo>
                    <a:lnTo>
                      <a:pt x="2395" y="1186"/>
                    </a:lnTo>
                    <a:close/>
                    <a:moveTo>
                      <a:pt x="2471" y="1186"/>
                    </a:moveTo>
                    <a:lnTo>
                      <a:pt x="2508" y="1186"/>
                    </a:lnTo>
                    <a:lnTo>
                      <a:pt x="2508" y="1223"/>
                    </a:lnTo>
                    <a:lnTo>
                      <a:pt x="2471" y="1223"/>
                    </a:lnTo>
                    <a:lnTo>
                      <a:pt x="2471" y="1186"/>
                    </a:lnTo>
                    <a:close/>
                    <a:moveTo>
                      <a:pt x="2546" y="1186"/>
                    </a:moveTo>
                    <a:lnTo>
                      <a:pt x="2584" y="1186"/>
                    </a:lnTo>
                    <a:lnTo>
                      <a:pt x="2584" y="1223"/>
                    </a:lnTo>
                    <a:lnTo>
                      <a:pt x="2546" y="1223"/>
                    </a:lnTo>
                    <a:lnTo>
                      <a:pt x="2546" y="1186"/>
                    </a:lnTo>
                    <a:close/>
                    <a:moveTo>
                      <a:pt x="2621" y="1186"/>
                    </a:moveTo>
                    <a:lnTo>
                      <a:pt x="2659" y="1186"/>
                    </a:lnTo>
                    <a:lnTo>
                      <a:pt x="2659" y="1223"/>
                    </a:lnTo>
                    <a:lnTo>
                      <a:pt x="2621" y="1223"/>
                    </a:lnTo>
                    <a:lnTo>
                      <a:pt x="2621" y="1186"/>
                    </a:lnTo>
                    <a:close/>
                    <a:moveTo>
                      <a:pt x="2697" y="1186"/>
                    </a:moveTo>
                    <a:lnTo>
                      <a:pt x="2734" y="1186"/>
                    </a:lnTo>
                    <a:lnTo>
                      <a:pt x="2734" y="1223"/>
                    </a:lnTo>
                    <a:lnTo>
                      <a:pt x="2697" y="1223"/>
                    </a:lnTo>
                    <a:lnTo>
                      <a:pt x="2697" y="1186"/>
                    </a:lnTo>
                    <a:close/>
                    <a:moveTo>
                      <a:pt x="2772" y="1186"/>
                    </a:moveTo>
                    <a:lnTo>
                      <a:pt x="2810" y="1186"/>
                    </a:lnTo>
                    <a:lnTo>
                      <a:pt x="2810" y="1223"/>
                    </a:lnTo>
                    <a:lnTo>
                      <a:pt x="2772" y="1223"/>
                    </a:lnTo>
                    <a:lnTo>
                      <a:pt x="2772" y="1186"/>
                    </a:lnTo>
                    <a:close/>
                    <a:moveTo>
                      <a:pt x="2848" y="1186"/>
                    </a:moveTo>
                    <a:lnTo>
                      <a:pt x="2859" y="1186"/>
                    </a:lnTo>
                    <a:lnTo>
                      <a:pt x="2840" y="1204"/>
                    </a:lnTo>
                    <a:lnTo>
                      <a:pt x="2840" y="1178"/>
                    </a:lnTo>
                    <a:lnTo>
                      <a:pt x="2878" y="1178"/>
                    </a:lnTo>
                    <a:lnTo>
                      <a:pt x="2878" y="1223"/>
                    </a:lnTo>
                    <a:lnTo>
                      <a:pt x="2848" y="1223"/>
                    </a:lnTo>
                    <a:lnTo>
                      <a:pt x="2848" y="1186"/>
                    </a:lnTo>
                    <a:close/>
                    <a:moveTo>
                      <a:pt x="2840" y="1141"/>
                    </a:moveTo>
                    <a:lnTo>
                      <a:pt x="2840" y="1103"/>
                    </a:lnTo>
                    <a:lnTo>
                      <a:pt x="2878" y="1103"/>
                    </a:lnTo>
                    <a:lnTo>
                      <a:pt x="2878" y="1141"/>
                    </a:lnTo>
                    <a:lnTo>
                      <a:pt x="2840" y="1141"/>
                    </a:lnTo>
                    <a:close/>
                    <a:moveTo>
                      <a:pt x="2840" y="1065"/>
                    </a:moveTo>
                    <a:lnTo>
                      <a:pt x="2840" y="1028"/>
                    </a:lnTo>
                    <a:lnTo>
                      <a:pt x="2878" y="1028"/>
                    </a:lnTo>
                    <a:lnTo>
                      <a:pt x="2878" y="1065"/>
                    </a:lnTo>
                    <a:lnTo>
                      <a:pt x="2840" y="1065"/>
                    </a:lnTo>
                    <a:close/>
                    <a:moveTo>
                      <a:pt x="2840" y="990"/>
                    </a:moveTo>
                    <a:lnTo>
                      <a:pt x="2840" y="953"/>
                    </a:lnTo>
                    <a:lnTo>
                      <a:pt x="2878" y="953"/>
                    </a:lnTo>
                    <a:lnTo>
                      <a:pt x="2878" y="990"/>
                    </a:lnTo>
                    <a:lnTo>
                      <a:pt x="2840" y="990"/>
                    </a:lnTo>
                    <a:close/>
                    <a:moveTo>
                      <a:pt x="2840" y="915"/>
                    </a:moveTo>
                    <a:lnTo>
                      <a:pt x="2840" y="878"/>
                    </a:lnTo>
                    <a:lnTo>
                      <a:pt x="2878" y="878"/>
                    </a:lnTo>
                    <a:lnTo>
                      <a:pt x="2878" y="915"/>
                    </a:lnTo>
                    <a:lnTo>
                      <a:pt x="2840" y="915"/>
                    </a:lnTo>
                    <a:close/>
                    <a:moveTo>
                      <a:pt x="2840" y="840"/>
                    </a:moveTo>
                    <a:lnTo>
                      <a:pt x="2840" y="803"/>
                    </a:lnTo>
                    <a:lnTo>
                      <a:pt x="2878" y="803"/>
                    </a:lnTo>
                    <a:lnTo>
                      <a:pt x="2878" y="840"/>
                    </a:lnTo>
                    <a:lnTo>
                      <a:pt x="2840" y="840"/>
                    </a:lnTo>
                    <a:close/>
                    <a:moveTo>
                      <a:pt x="2840" y="765"/>
                    </a:moveTo>
                    <a:lnTo>
                      <a:pt x="2840" y="728"/>
                    </a:lnTo>
                    <a:lnTo>
                      <a:pt x="2878" y="728"/>
                    </a:lnTo>
                    <a:lnTo>
                      <a:pt x="2878" y="765"/>
                    </a:lnTo>
                    <a:lnTo>
                      <a:pt x="2840" y="765"/>
                    </a:lnTo>
                    <a:close/>
                    <a:moveTo>
                      <a:pt x="2840" y="690"/>
                    </a:moveTo>
                    <a:lnTo>
                      <a:pt x="2840" y="653"/>
                    </a:lnTo>
                    <a:lnTo>
                      <a:pt x="2878" y="653"/>
                    </a:lnTo>
                    <a:lnTo>
                      <a:pt x="2878" y="690"/>
                    </a:lnTo>
                    <a:lnTo>
                      <a:pt x="2840" y="690"/>
                    </a:lnTo>
                    <a:close/>
                    <a:moveTo>
                      <a:pt x="2840" y="615"/>
                    </a:moveTo>
                    <a:lnTo>
                      <a:pt x="2840" y="578"/>
                    </a:lnTo>
                    <a:lnTo>
                      <a:pt x="2878" y="578"/>
                    </a:lnTo>
                    <a:lnTo>
                      <a:pt x="2878" y="615"/>
                    </a:lnTo>
                    <a:lnTo>
                      <a:pt x="2840" y="615"/>
                    </a:lnTo>
                    <a:close/>
                    <a:moveTo>
                      <a:pt x="2840" y="540"/>
                    </a:moveTo>
                    <a:lnTo>
                      <a:pt x="2840" y="502"/>
                    </a:lnTo>
                    <a:lnTo>
                      <a:pt x="2878" y="502"/>
                    </a:lnTo>
                    <a:lnTo>
                      <a:pt x="2878" y="540"/>
                    </a:lnTo>
                    <a:lnTo>
                      <a:pt x="2840" y="540"/>
                    </a:lnTo>
                    <a:close/>
                    <a:moveTo>
                      <a:pt x="2840" y="465"/>
                    </a:moveTo>
                    <a:lnTo>
                      <a:pt x="2840" y="428"/>
                    </a:lnTo>
                    <a:lnTo>
                      <a:pt x="2878" y="428"/>
                    </a:lnTo>
                    <a:lnTo>
                      <a:pt x="2878" y="465"/>
                    </a:lnTo>
                    <a:lnTo>
                      <a:pt x="2840" y="465"/>
                    </a:lnTo>
                    <a:close/>
                    <a:moveTo>
                      <a:pt x="2840" y="390"/>
                    </a:moveTo>
                    <a:lnTo>
                      <a:pt x="2840" y="352"/>
                    </a:lnTo>
                    <a:lnTo>
                      <a:pt x="2878" y="352"/>
                    </a:lnTo>
                    <a:lnTo>
                      <a:pt x="2878" y="390"/>
                    </a:lnTo>
                    <a:lnTo>
                      <a:pt x="2840" y="390"/>
                    </a:lnTo>
                    <a:close/>
                    <a:moveTo>
                      <a:pt x="2840" y="315"/>
                    </a:moveTo>
                    <a:lnTo>
                      <a:pt x="2840" y="277"/>
                    </a:lnTo>
                    <a:lnTo>
                      <a:pt x="2878" y="277"/>
                    </a:lnTo>
                    <a:lnTo>
                      <a:pt x="2878" y="315"/>
                    </a:lnTo>
                    <a:lnTo>
                      <a:pt x="2840" y="315"/>
                    </a:lnTo>
                    <a:close/>
                    <a:moveTo>
                      <a:pt x="2840" y="240"/>
                    </a:moveTo>
                    <a:lnTo>
                      <a:pt x="2840" y="202"/>
                    </a:lnTo>
                    <a:lnTo>
                      <a:pt x="2878" y="202"/>
                    </a:lnTo>
                    <a:lnTo>
                      <a:pt x="2878" y="240"/>
                    </a:lnTo>
                    <a:lnTo>
                      <a:pt x="2840" y="240"/>
                    </a:lnTo>
                    <a:close/>
                    <a:moveTo>
                      <a:pt x="2840" y="165"/>
                    </a:moveTo>
                    <a:lnTo>
                      <a:pt x="2840" y="127"/>
                    </a:lnTo>
                    <a:lnTo>
                      <a:pt x="2878" y="127"/>
                    </a:lnTo>
                    <a:lnTo>
                      <a:pt x="2878" y="165"/>
                    </a:lnTo>
                    <a:lnTo>
                      <a:pt x="2840" y="165"/>
                    </a:lnTo>
                    <a:close/>
                    <a:moveTo>
                      <a:pt x="2840" y="90"/>
                    </a:moveTo>
                    <a:lnTo>
                      <a:pt x="2840" y="52"/>
                    </a:lnTo>
                    <a:lnTo>
                      <a:pt x="2878" y="52"/>
                    </a:lnTo>
                    <a:lnTo>
                      <a:pt x="2878" y="90"/>
                    </a:lnTo>
                    <a:lnTo>
                      <a:pt x="2840" y="90"/>
                    </a:ln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46" name="Rectangle 43">
              <a:extLst>
                <a:ext uri="{FF2B5EF4-FFF2-40B4-BE49-F238E27FC236}">
                  <a16:creationId xmlns:a16="http://schemas.microsoft.com/office/drawing/2014/main" id="{FE1633F4-71D6-4F12-98DF-5539AF1FF76D}"/>
                </a:ext>
              </a:extLst>
            </p:cNvPr>
            <p:cNvSpPr>
              <a:spLocks noChangeArrowheads="1"/>
            </p:cNvSpPr>
            <p:nvPr/>
          </p:nvSpPr>
          <p:spPr bwMode="auto">
            <a:xfrm>
              <a:off x="4006" y="4673"/>
              <a:ext cx="38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LCC</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7" name="Rectangle 42">
              <a:extLst>
                <a:ext uri="{FF2B5EF4-FFF2-40B4-BE49-F238E27FC236}">
                  <a16:creationId xmlns:a16="http://schemas.microsoft.com/office/drawing/2014/main" id="{88975E59-FEB0-4732-9A8F-590ED8341A21}"/>
                </a:ext>
              </a:extLst>
            </p:cNvPr>
            <p:cNvSpPr>
              <a:spLocks noChangeArrowheads="1"/>
            </p:cNvSpPr>
            <p:nvPr/>
          </p:nvSpPr>
          <p:spPr bwMode="auto">
            <a:xfrm>
              <a:off x="4445" y="4673"/>
              <a:ext cx="1073"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・総合評価が</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48" name="Rectangle 41">
              <a:extLst>
                <a:ext uri="{FF2B5EF4-FFF2-40B4-BE49-F238E27FC236}">
                  <a16:creationId xmlns:a16="http://schemas.microsoft.com/office/drawing/2014/main" id="{8984F1FD-F982-4643-BC7B-885C6AB2EF1D}"/>
                </a:ext>
              </a:extLst>
            </p:cNvPr>
            <p:cNvSpPr>
              <a:spLocks noChangeArrowheads="1"/>
            </p:cNvSpPr>
            <p:nvPr/>
          </p:nvSpPr>
          <p:spPr bwMode="auto">
            <a:xfrm>
              <a:off x="5632" y="4713"/>
              <a:ext cx="20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不</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49" name="Rectangle 40">
              <a:extLst>
                <a:ext uri="{FF2B5EF4-FFF2-40B4-BE49-F238E27FC236}">
                  <a16:creationId xmlns:a16="http://schemas.microsoft.com/office/drawing/2014/main" id="{DC9110BA-2E6C-4D90-B3D0-A542642A02B6}"/>
                </a:ext>
              </a:extLst>
            </p:cNvPr>
            <p:cNvSpPr>
              <a:spLocks noChangeArrowheads="1"/>
            </p:cNvSpPr>
            <p:nvPr/>
          </p:nvSpPr>
          <p:spPr bwMode="auto">
            <a:xfrm>
              <a:off x="5831" y="4673"/>
              <a:ext cx="202"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要</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0" name="Rectangle 39">
              <a:extLst>
                <a:ext uri="{FF2B5EF4-FFF2-40B4-BE49-F238E27FC236}">
                  <a16:creationId xmlns:a16="http://schemas.microsoft.com/office/drawing/2014/main" id="{F2AE48BF-9022-4814-84EA-835E31F8842D}"/>
                </a:ext>
              </a:extLst>
            </p:cNvPr>
            <p:cNvSpPr>
              <a:spLocks noChangeArrowheads="1"/>
            </p:cNvSpPr>
            <p:nvPr/>
          </p:nvSpPr>
          <p:spPr bwMode="auto">
            <a:xfrm>
              <a:off x="6028" y="4713"/>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1" name="Rectangle 38">
              <a:extLst>
                <a:ext uri="{FF2B5EF4-FFF2-40B4-BE49-F238E27FC236}">
                  <a16:creationId xmlns:a16="http://schemas.microsoft.com/office/drawing/2014/main" id="{34BE3731-C4E9-4443-A77A-39C56B42DCF8}"/>
                </a:ext>
              </a:extLst>
            </p:cNvPr>
            <p:cNvSpPr>
              <a:spLocks noChangeArrowheads="1"/>
            </p:cNvSpPr>
            <p:nvPr/>
          </p:nvSpPr>
          <p:spPr bwMode="auto">
            <a:xfrm>
              <a:off x="3753" y="5011"/>
              <a:ext cx="2457"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（補修対応が不可能な設備・</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2" name="Rectangle 37">
              <a:extLst>
                <a:ext uri="{FF2B5EF4-FFF2-40B4-BE49-F238E27FC236}">
                  <a16:creationId xmlns:a16="http://schemas.microsoft.com/office/drawing/2014/main" id="{2E9DEB00-A84F-45E1-8432-A93CBFBFA010}"/>
                </a:ext>
              </a:extLst>
            </p:cNvPr>
            <p:cNvSpPr>
              <a:spLocks noChangeArrowheads="1"/>
            </p:cNvSpPr>
            <p:nvPr/>
          </p:nvSpPr>
          <p:spPr bwMode="auto">
            <a:xfrm>
              <a:off x="6284" y="5051"/>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3" name="Rectangle 36">
              <a:extLst>
                <a:ext uri="{FF2B5EF4-FFF2-40B4-BE49-F238E27FC236}">
                  <a16:creationId xmlns:a16="http://schemas.microsoft.com/office/drawing/2014/main" id="{26C0DF2C-5606-4DFC-8E53-8B912AC47C09}"/>
                </a:ext>
              </a:extLst>
            </p:cNvPr>
            <p:cNvSpPr>
              <a:spLocks noChangeArrowheads="1"/>
            </p:cNvSpPr>
            <p:nvPr/>
          </p:nvSpPr>
          <p:spPr bwMode="auto">
            <a:xfrm>
              <a:off x="3929" y="5349"/>
              <a:ext cx="2078"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時間計画型の設備など）</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4" name="Rectangle 35">
              <a:extLst>
                <a:ext uri="{FF2B5EF4-FFF2-40B4-BE49-F238E27FC236}">
                  <a16:creationId xmlns:a16="http://schemas.microsoft.com/office/drawing/2014/main" id="{44E49208-1D03-4882-865B-B43E253DA715}"/>
                </a:ext>
              </a:extLst>
            </p:cNvPr>
            <p:cNvSpPr>
              <a:spLocks noChangeArrowheads="1"/>
            </p:cNvSpPr>
            <p:nvPr/>
          </p:nvSpPr>
          <p:spPr bwMode="auto">
            <a:xfrm>
              <a:off x="6107" y="5389"/>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55" name="Group 32">
              <a:extLst>
                <a:ext uri="{FF2B5EF4-FFF2-40B4-BE49-F238E27FC236}">
                  <a16:creationId xmlns:a16="http://schemas.microsoft.com/office/drawing/2014/main" id="{535441D6-3DA6-4EA3-B03D-AD08BFB04E30}"/>
                </a:ext>
              </a:extLst>
            </p:cNvPr>
            <p:cNvGrpSpPr>
              <a:grpSpLocks/>
            </p:cNvGrpSpPr>
            <p:nvPr/>
          </p:nvGrpSpPr>
          <p:grpSpPr bwMode="auto">
            <a:xfrm>
              <a:off x="704" y="5520"/>
              <a:ext cx="1757" cy="574"/>
              <a:chOff x="704" y="5520"/>
              <a:chExt cx="1757" cy="574"/>
            </a:xfrm>
          </p:grpSpPr>
          <p:sp>
            <p:nvSpPr>
              <p:cNvPr id="73" name="Freeform 34">
                <a:extLst>
                  <a:ext uri="{FF2B5EF4-FFF2-40B4-BE49-F238E27FC236}">
                    <a16:creationId xmlns:a16="http://schemas.microsoft.com/office/drawing/2014/main" id="{53C5E86C-3345-4F0A-9540-43933389B0E9}"/>
                  </a:ext>
                </a:extLst>
              </p:cNvPr>
              <p:cNvSpPr>
                <a:spLocks/>
              </p:cNvSpPr>
              <p:nvPr/>
            </p:nvSpPr>
            <p:spPr bwMode="auto">
              <a:xfrm>
                <a:off x="704" y="5520"/>
                <a:ext cx="1740" cy="561"/>
              </a:xfrm>
              <a:custGeom>
                <a:avLst/>
                <a:gdLst>
                  <a:gd name="T0" fmla="*/ 996 w 6153"/>
                  <a:gd name="T1" fmla="*/ 0 h 1994"/>
                  <a:gd name="T2" fmla="*/ 0 w 6153"/>
                  <a:gd name="T3" fmla="*/ 997 h 1994"/>
                  <a:gd name="T4" fmla="*/ 996 w 6153"/>
                  <a:gd name="T5" fmla="*/ 1994 h 1994"/>
                  <a:gd name="T6" fmla="*/ 5156 w 6153"/>
                  <a:gd name="T7" fmla="*/ 1994 h 1994"/>
                  <a:gd name="T8" fmla="*/ 6153 w 6153"/>
                  <a:gd name="T9" fmla="*/ 997 h 1994"/>
                  <a:gd name="T10" fmla="*/ 5156 w 6153"/>
                  <a:gd name="T11" fmla="*/ 0 h 1994"/>
                  <a:gd name="T12" fmla="*/ 996 w 6153"/>
                  <a:gd name="T13" fmla="*/ 0 h 1994"/>
                </a:gdLst>
                <a:ahLst/>
                <a:cxnLst>
                  <a:cxn ang="0">
                    <a:pos x="T0" y="T1"/>
                  </a:cxn>
                  <a:cxn ang="0">
                    <a:pos x="T2" y="T3"/>
                  </a:cxn>
                  <a:cxn ang="0">
                    <a:pos x="T4" y="T5"/>
                  </a:cxn>
                  <a:cxn ang="0">
                    <a:pos x="T6" y="T7"/>
                  </a:cxn>
                  <a:cxn ang="0">
                    <a:pos x="T8" y="T9"/>
                  </a:cxn>
                  <a:cxn ang="0">
                    <a:pos x="T10" y="T11"/>
                  </a:cxn>
                  <a:cxn ang="0">
                    <a:pos x="T12" y="T13"/>
                  </a:cxn>
                </a:cxnLst>
                <a:rect l="0" t="0" r="r" b="b"/>
                <a:pathLst>
                  <a:path w="6153" h="1994">
                    <a:moveTo>
                      <a:pt x="996" y="0"/>
                    </a:moveTo>
                    <a:cubicBezTo>
                      <a:pt x="446" y="0"/>
                      <a:pt x="0" y="447"/>
                      <a:pt x="0" y="997"/>
                    </a:cubicBezTo>
                    <a:cubicBezTo>
                      <a:pt x="0" y="1548"/>
                      <a:pt x="446" y="1994"/>
                      <a:pt x="996" y="1994"/>
                    </a:cubicBezTo>
                    <a:lnTo>
                      <a:pt x="5156" y="1994"/>
                    </a:lnTo>
                    <a:cubicBezTo>
                      <a:pt x="5707" y="1994"/>
                      <a:pt x="6153" y="1548"/>
                      <a:pt x="6153" y="997"/>
                    </a:cubicBezTo>
                    <a:cubicBezTo>
                      <a:pt x="6153" y="447"/>
                      <a:pt x="5707" y="0"/>
                      <a:pt x="5156" y="0"/>
                    </a:cubicBezTo>
                    <a:lnTo>
                      <a:pt x="996"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4" name="Freeform 33">
                <a:extLst>
                  <a:ext uri="{FF2B5EF4-FFF2-40B4-BE49-F238E27FC236}">
                    <a16:creationId xmlns:a16="http://schemas.microsoft.com/office/drawing/2014/main" id="{66651595-AD82-4966-88A3-0C5F7DF8F564}"/>
                  </a:ext>
                </a:extLst>
              </p:cNvPr>
              <p:cNvSpPr>
                <a:spLocks/>
              </p:cNvSpPr>
              <p:nvPr/>
            </p:nvSpPr>
            <p:spPr bwMode="auto">
              <a:xfrm>
                <a:off x="721" y="5533"/>
                <a:ext cx="1740" cy="561"/>
              </a:xfrm>
              <a:custGeom>
                <a:avLst/>
                <a:gdLst>
                  <a:gd name="T0" fmla="*/ 996 w 6153"/>
                  <a:gd name="T1" fmla="*/ 0 h 1994"/>
                  <a:gd name="T2" fmla="*/ 0 w 6153"/>
                  <a:gd name="T3" fmla="*/ 997 h 1994"/>
                  <a:gd name="T4" fmla="*/ 996 w 6153"/>
                  <a:gd name="T5" fmla="*/ 1994 h 1994"/>
                  <a:gd name="T6" fmla="*/ 5156 w 6153"/>
                  <a:gd name="T7" fmla="*/ 1994 h 1994"/>
                  <a:gd name="T8" fmla="*/ 6153 w 6153"/>
                  <a:gd name="T9" fmla="*/ 997 h 1994"/>
                  <a:gd name="T10" fmla="*/ 5156 w 6153"/>
                  <a:gd name="T11" fmla="*/ 0 h 1994"/>
                  <a:gd name="T12" fmla="*/ 996 w 6153"/>
                  <a:gd name="T13" fmla="*/ 0 h 1994"/>
                </a:gdLst>
                <a:ahLst/>
                <a:cxnLst>
                  <a:cxn ang="0">
                    <a:pos x="T0" y="T1"/>
                  </a:cxn>
                  <a:cxn ang="0">
                    <a:pos x="T2" y="T3"/>
                  </a:cxn>
                  <a:cxn ang="0">
                    <a:pos x="T4" y="T5"/>
                  </a:cxn>
                  <a:cxn ang="0">
                    <a:pos x="T6" y="T7"/>
                  </a:cxn>
                  <a:cxn ang="0">
                    <a:pos x="T8" y="T9"/>
                  </a:cxn>
                  <a:cxn ang="0">
                    <a:pos x="T10" y="T11"/>
                  </a:cxn>
                  <a:cxn ang="0">
                    <a:pos x="T12" y="T13"/>
                  </a:cxn>
                </a:cxnLst>
                <a:rect l="0" t="0" r="r" b="b"/>
                <a:pathLst>
                  <a:path w="6153" h="1994">
                    <a:moveTo>
                      <a:pt x="996" y="0"/>
                    </a:moveTo>
                    <a:cubicBezTo>
                      <a:pt x="446" y="0"/>
                      <a:pt x="0" y="447"/>
                      <a:pt x="0" y="997"/>
                    </a:cubicBezTo>
                    <a:cubicBezTo>
                      <a:pt x="0" y="1548"/>
                      <a:pt x="446" y="1994"/>
                      <a:pt x="996" y="1994"/>
                    </a:cubicBezTo>
                    <a:lnTo>
                      <a:pt x="5156" y="1994"/>
                    </a:lnTo>
                    <a:cubicBezTo>
                      <a:pt x="5707" y="1994"/>
                      <a:pt x="6153" y="1548"/>
                      <a:pt x="6153" y="997"/>
                    </a:cubicBezTo>
                    <a:cubicBezTo>
                      <a:pt x="6153" y="447"/>
                      <a:pt x="5707" y="0"/>
                      <a:pt x="5156" y="0"/>
                    </a:cubicBezTo>
                    <a:lnTo>
                      <a:pt x="996" y="0"/>
                    </a:lnTo>
                    <a:close/>
                  </a:path>
                </a:pathLst>
              </a:custGeom>
              <a:noFill/>
              <a:ln w="24130"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56" name="Rectangle 31">
              <a:extLst>
                <a:ext uri="{FF2B5EF4-FFF2-40B4-BE49-F238E27FC236}">
                  <a16:creationId xmlns:a16="http://schemas.microsoft.com/office/drawing/2014/main" id="{B2DE6D3E-4F6E-4CD9-A4D9-610FBFFA677C}"/>
                </a:ext>
              </a:extLst>
            </p:cNvPr>
            <p:cNvSpPr>
              <a:spLocks noChangeArrowheads="1"/>
            </p:cNvSpPr>
            <p:nvPr/>
          </p:nvSpPr>
          <p:spPr bwMode="auto">
            <a:xfrm>
              <a:off x="911" y="5647"/>
              <a:ext cx="38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LCC</a:t>
              </a:r>
              <a:endParaRPr kumimoji="0"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7" name="Rectangle 30">
              <a:extLst>
                <a:ext uri="{FF2B5EF4-FFF2-40B4-BE49-F238E27FC236}">
                  <a16:creationId xmlns:a16="http://schemas.microsoft.com/office/drawing/2014/main" id="{EA1B7080-3B68-41E1-BC6F-E10E241887E3}"/>
                </a:ext>
              </a:extLst>
            </p:cNvPr>
            <p:cNvSpPr>
              <a:spLocks noChangeArrowheads="1"/>
            </p:cNvSpPr>
            <p:nvPr/>
          </p:nvSpPr>
          <p:spPr bwMode="auto">
            <a:xfrm>
              <a:off x="1306" y="5647"/>
              <a:ext cx="909"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・総合評価</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58" name="Rectangle 29">
              <a:extLst>
                <a:ext uri="{FF2B5EF4-FFF2-40B4-BE49-F238E27FC236}">
                  <a16:creationId xmlns:a16="http://schemas.microsoft.com/office/drawing/2014/main" id="{F6FBC0C3-E49D-473B-8392-FF67B4EF4835}"/>
                </a:ext>
              </a:extLst>
            </p:cNvPr>
            <p:cNvSpPr>
              <a:spLocks noChangeArrowheads="1"/>
            </p:cNvSpPr>
            <p:nvPr/>
          </p:nvSpPr>
          <p:spPr bwMode="auto">
            <a:xfrm>
              <a:off x="2262" y="5722"/>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59" name="Line 28">
              <a:extLst>
                <a:ext uri="{FF2B5EF4-FFF2-40B4-BE49-F238E27FC236}">
                  <a16:creationId xmlns:a16="http://schemas.microsoft.com/office/drawing/2014/main" id="{5229AC80-551D-4FE0-BA0D-06DB762CE842}"/>
                </a:ext>
              </a:extLst>
            </p:cNvPr>
            <p:cNvSpPr>
              <a:spLocks noChangeShapeType="1"/>
            </p:cNvSpPr>
            <p:nvPr/>
          </p:nvSpPr>
          <p:spPr bwMode="auto">
            <a:xfrm>
              <a:off x="1595" y="4242"/>
              <a:ext cx="3390" cy="0"/>
            </a:xfrm>
            <a:prstGeom prst="line">
              <a:avLst/>
            </a:prstGeom>
            <a:noFill/>
            <a:ln w="24130">
              <a:solidFill>
                <a:srgbClr val="1F497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60" name="Freeform 27">
              <a:extLst>
                <a:ext uri="{FF2B5EF4-FFF2-40B4-BE49-F238E27FC236}">
                  <a16:creationId xmlns:a16="http://schemas.microsoft.com/office/drawing/2014/main" id="{78628A96-669F-4F97-9410-4B6CA40A9E9E}"/>
                </a:ext>
              </a:extLst>
            </p:cNvPr>
            <p:cNvSpPr>
              <a:spLocks noEditPoints="1"/>
            </p:cNvSpPr>
            <p:nvPr/>
          </p:nvSpPr>
          <p:spPr bwMode="auto">
            <a:xfrm>
              <a:off x="1496" y="6094"/>
              <a:ext cx="175" cy="620"/>
            </a:xfrm>
            <a:custGeom>
              <a:avLst/>
              <a:gdLst>
                <a:gd name="T0" fmla="*/ 376 w 619"/>
                <a:gd name="T1" fmla="*/ 0 h 2202"/>
                <a:gd name="T2" fmla="*/ 376 w 619"/>
                <a:gd name="T3" fmla="*/ 2070 h 2202"/>
                <a:gd name="T4" fmla="*/ 243 w 619"/>
                <a:gd name="T5" fmla="*/ 2070 h 2202"/>
                <a:gd name="T6" fmla="*/ 243 w 619"/>
                <a:gd name="T7" fmla="*/ 0 h 2202"/>
                <a:gd name="T8" fmla="*/ 376 w 619"/>
                <a:gd name="T9" fmla="*/ 0 h 2202"/>
                <a:gd name="T10" fmla="*/ 601 w 619"/>
                <a:gd name="T11" fmla="*/ 1703 h 2202"/>
                <a:gd name="T12" fmla="*/ 310 w 619"/>
                <a:gd name="T13" fmla="*/ 2202 h 2202"/>
                <a:gd name="T14" fmla="*/ 19 w 619"/>
                <a:gd name="T15" fmla="*/ 1703 h 2202"/>
                <a:gd name="T16" fmla="*/ 43 w 619"/>
                <a:gd name="T17" fmla="*/ 1612 h 2202"/>
                <a:gd name="T18" fmla="*/ 134 w 619"/>
                <a:gd name="T19" fmla="*/ 1636 h 2202"/>
                <a:gd name="T20" fmla="*/ 367 w 619"/>
                <a:gd name="T21" fmla="*/ 2036 h 2202"/>
                <a:gd name="T22" fmla="*/ 252 w 619"/>
                <a:gd name="T23" fmla="*/ 2036 h 2202"/>
                <a:gd name="T24" fmla="*/ 486 w 619"/>
                <a:gd name="T25" fmla="*/ 1636 h 2202"/>
                <a:gd name="T26" fmla="*/ 577 w 619"/>
                <a:gd name="T27" fmla="*/ 1612 h 2202"/>
                <a:gd name="T28" fmla="*/ 601 w 619"/>
                <a:gd name="T29" fmla="*/ 1703 h 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9" h="2202">
                  <a:moveTo>
                    <a:pt x="376" y="0"/>
                  </a:moveTo>
                  <a:lnTo>
                    <a:pt x="376" y="2070"/>
                  </a:lnTo>
                  <a:lnTo>
                    <a:pt x="243" y="2070"/>
                  </a:lnTo>
                  <a:lnTo>
                    <a:pt x="243" y="0"/>
                  </a:lnTo>
                  <a:lnTo>
                    <a:pt x="376" y="0"/>
                  </a:lnTo>
                  <a:close/>
                  <a:moveTo>
                    <a:pt x="601" y="1703"/>
                  </a:moveTo>
                  <a:lnTo>
                    <a:pt x="310" y="2202"/>
                  </a:lnTo>
                  <a:lnTo>
                    <a:pt x="19" y="1703"/>
                  </a:lnTo>
                  <a:cubicBezTo>
                    <a:pt x="0" y="1672"/>
                    <a:pt x="11" y="1631"/>
                    <a:pt x="43" y="1612"/>
                  </a:cubicBezTo>
                  <a:cubicBezTo>
                    <a:pt x="75" y="1594"/>
                    <a:pt x="116" y="1604"/>
                    <a:pt x="134" y="1636"/>
                  </a:cubicBezTo>
                  <a:lnTo>
                    <a:pt x="367" y="2036"/>
                  </a:lnTo>
                  <a:lnTo>
                    <a:pt x="252" y="2036"/>
                  </a:lnTo>
                  <a:lnTo>
                    <a:pt x="486" y="1636"/>
                  </a:lnTo>
                  <a:cubicBezTo>
                    <a:pt x="504" y="1604"/>
                    <a:pt x="545" y="1594"/>
                    <a:pt x="577" y="1612"/>
                  </a:cubicBezTo>
                  <a:cubicBezTo>
                    <a:pt x="609" y="1631"/>
                    <a:pt x="619" y="1672"/>
                    <a:pt x="601" y="1703"/>
                  </a:cubicBez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61" name="Freeform 26">
              <a:extLst>
                <a:ext uri="{FF2B5EF4-FFF2-40B4-BE49-F238E27FC236}">
                  <a16:creationId xmlns:a16="http://schemas.microsoft.com/office/drawing/2014/main" id="{C22209A7-E467-40A2-BCB3-6CD417C9E3D3}"/>
                </a:ext>
              </a:extLst>
            </p:cNvPr>
            <p:cNvSpPr>
              <a:spLocks noEditPoints="1"/>
            </p:cNvSpPr>
            <p:nvPr/>
          </p:nvSpPr>
          <p:spPr bwMode="auto">
            <a:xfrm>
              <a:off x="1595" y="6219"/>
              <a:ext cx="3381" cy="174"/>
            </a:xfrm>
            <a:custGeom>
              <a:avLst/>
              <a:gdLst>
                <a:gd name="T0" fmla="*/ 0 w 11959"/>
                <a:gd name="T1" fmla="*/ 242 h 619"/>
                <a:gd name="T2" fmla="*/ 11827 w 11959"/>
                <a:gd name="T3" fmla="*/ 242 h 619"/>
                <a:gd name="T4" fmla="*/ 11827 w 11959"/>
                <a:gd name="T5" fmla="*/ 376 h 619"/>
                <a:gd name="T6" fmla="*/ 0 w 11959"/>
                <a:gd name="T7" fmla="*/ 376 h 619"/>
                <a:gd name="T8" fmla="*/ 0 w 11959"/>
                <a:gd name="T9" fmla="*/ 242 h 619"/>
                <a:gd name="T10" fmla="*/ 11460 w 11959"/>
                <a:gd name="T11" fmla="*/ 18 h 619"/>
                <a:gd name="T12" fmla="*/ 11959 w 11959"/>
                <a:gd name="T13" fmla="*/ 309 h 619"/>
                <a:gd name="T14" fmla="*/ 11460 w 11959"/>
                <a:gd name="T15" fmla="*/ 600 h 619"/>
                <a:gd name="T16" fmla="*/ 11369 w 11959"/>
                <a:gd name="T17" fmla="*/ 576 h 619"/>
                <a:gd name="T18" fmla="*/ 11393 w 11959"/>
                <a:gd name="T19" fmla="*/ 485 h 619"/>
                <a:gd name="T20" fmla="*/ 11793 w 11959"/>
                <a:gd name="T21" fmla="*/ 252 h 619"/>
                <a:gd name="T22" fmla="*/ 11793 w 11959"/>
                <a:gd name="T23" fmla="*/ 367 h 619"/>
                <a:gd name="T24" fmla="*/ 11393 w 11959"/>
                <a:gd name="T25" fmla="*/ 133 h 619"/>
                <a:gd name="T26" fmla="*/ 11369 w 11959"/>
                <a:gd name="T27" fmla="*/ 42 h 619"/>
                <a:gd name="T28" fmla="*/ 11460 w 11959"/>
                <a:gd name="T29" fmla="*/ 18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59" h="619">
                  <a:moveTo>
                    <a:pt x="0" y="242"/>
                  </a:moveTo>
                  <a:lnTo>
                    <a:pt x="11827" y="242"/>
                  </a:lnTo>
                  <a:lnTo>
                    <a:pt x="11827" y="376"/>
                  </a:lnTo>
                  <a:lnTo>
                    <a:pt x="0" y="376"/>
                  </a:lnTo>
                  <a:lnTo>
                    <a:pt x="0" y="242"/>
                  </a:lnTo>
                  <a:close/>
                  <a:moveTo>
                    <a:pt x="11460" y="18"/>
                  </a:moveTo>
                  <a:lnTo>
                    <a:pt x="11959" y="309"/>
                  </a:lnTo>
                  <a:lnTo>
                    <a:pt x="11460" y="600"/>
                  </a:lnTo>
                  <a:cubicBezTo>
                    <a:pt x="11428" y="619"/>
                    <a:pt x="11387" y="608"/>
                    <a:pt x="11369" y="576"/>
                  </a:cubicBezTo>
                  <a:cubicBezTo>
                    <a:pt x="11350" y="544"/>
                    <a:pt x="11361" y="503"/>
                    <a:pt x="11393" y="485"/>
                  </a:cubicBezTo>
                  <a:lnTo>
                    <a:pt x="11793" y="252"/>
                  </a:lnTo>
                  <a:lnTo>
                    <a:pt x="11793" y="367"/>
                  </a:lnTo>
                  <a:lnTo>
                    <a:pt x="11393" y="133"/>
                  </a:lnTo>
                  <a:cubicBezTo>
                    <a:pt x="11361" y="115"/>
                    <a:pt x="11350" y="74"/>
                    <a:pt x="11369" y="42"/>
                  </a:cubicBezTo>
                  <a:cubicBezTo>
                    <a:pt x="11387" y="10"/>
                    <a:pt x="11428" y="0"/>
                    <a:pt x="11460" y="18"/>
                  </a:cubicBezTo>
                  <a:close/>
                </a:path>
              </a:pathLst>
            </a:custGeom>
            <a:solidFill>
              <a:srgbClr val="1F497D"/>
            </a:solidFill>
            <a:ln w="1270">
              <a:solidFill>
                <a:srgbClr val="1F497D"/>
              </a:solidFill>
              <a:bevel/>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nvGrpSpPr>
            <p:cNvPr id="62" name="Group 23">
              <a:extLst>
                <a:ext uri="{FF2B5EF4-FFF2-40B4-BE49-F238E27FC236}">
                  <a16:creationId xmlns:a16="http://schemas.microsoft.com/office/drawing/2014/main" id="{D8B024B2-182B-4E28-93F6-B3EE09E712C3}"/>
                </a:ext>
              </a:extLst>
            </p:cNvPr>
            <p:cNvGrpSpPr>
              <a:grpSpLocks/>
            </p:cNvGrpSpPr>
            <p:nvPr/>
          </p:nvGrpSpPr>
          <p:grpSpPr bwMode="auto">
            <a:xfrm>
              <a:off x="966" y="6714"/>
              <a:ext cx="1230" cy="561"/>
              <a:chOff x="966" y="6714"/>
              <a:chExt cx="1230" cy="561"/>
            </a:xfrm>
          </p:grpSpPr>
          <p:sp>
            <p:nvSpPr>
              <p:cNvPr id="71" name="Freeform 25">
                <a:extLst>
                  <a:ext uri="{FF2B5EF4-FFF2-40B4-BE49-F238E27FC236}">
                    <a16:creationId xmlns:a16="http://schemas.microsoft.com/office/drawing/2014/main" id="{C83D0FCE-4B4B-4329-874B-23D66134ED17}"/>
                  </a:ext>
                </a:extLst>
              </p:cNvPr>
              <p:cNvSpPr>
                <a:spLocks/>
              </p:cNvSpPr>
              <p:nvPr/>
            </p:nvSpPr>
            <p:spPr bwMode="auto">
              <a:xfrm>
                <a:off x="966" y="6714"/>
                <a:ext cx="1230" cy="561"/>
              </a:xfrm>
              <a:custGeom>
                <a:avLst/>
                <a:gdLst>
                  <a:gd name="T0" fmla="*/ 997 w 4350"/>
                  <a:gd name="T1" fmla="*/ 0 h 1993"/>
                  <a:gd name="T2" fmla="*/ 0 w 4350"/>
                  <a:gd name="T3" fmla="*/ 997 h 1993"/>
                  <a:gd name="T4" fmla="*/ 997 w 4350"/>
                  <a:gd name="T5" fmla="*/ 1993 h 1993"/>
                  <a:gd name="T6" fmla="*/ 3354 w 4350"/>
                  <a:gd name="T7" fmla="*/ 1993 h 1993"/>
                  <a:gd name="T8" fmla="*/ 4350 w 4350"/>
                  <a:gd name="T9" fmla="*/ 997 h 1993"/>
                  <a:gd name="T10" fmla="*/ 3354 w 4350"/>
                  <a:gd name="T11" fmla="*/ 0 h 1993"/>
                  <a:gd name="T12" fmla="*/ 997 w 4350"/>
                  <a:gd name="T13" fmla="*/ 0 h 1993"/>
                </a:gdLst>
                <a:ahLst/>
                <a:cxnLst>
                  <a:cxn ang="0">
                    <a:pos x="T0" y="T1"/>
                  </a:cxn>
                  <a:cxn ang="0">
                    <a:pos x="T2" y="T3"/>
                  </a:cxn>
                  <a:cxn ang="0">
                    <a:pos x="T4" y="T5"/>
                  </a:cxn>
                  <a:cxn ang="0">
                    <a:pos x="T6" y="T7"/>
                  </a:cxn>
                  <a:cxn ang="0">
                    <a:pos x="T8" y="T9"/>
                  </a:cxn>
                  <a:cxn ang="0">
                    <a:pos x="T10" y="T11"/>
                  </a:cxn>
                  <a:cxn ang="0">
                    <a:pos x="T12" y="T13"/>
                  </a:cxn>
                </a:cxnLst>
                <a:rect l="0" t="0" r="r" b="b"/>
                <a:pathLst>
                  <a:path w="4350" h="1993">
                    <a:moveTo>
                      <a:pt x="997" y="0"/>
                    </a:moveTo>
                    <a:cubicBezTo>
                      <a:pt x="447" y="0"/>
                      <a:pt x="0" y="446"/>
                      <a:pt x="0" y="997"/>
                    </a:cubicBezTo>
                    <a:cubicBezTo>
                      <a:pt x="0" y="1547"/>
                      <a:pt x="447" y="1993"/>
                      <a:pt x="997" y="1993"/>
                    </a:cubicBezTo>
                    <a:lnTo>
                      <a:pt x="3354" y="1993"/>
                    </a:lnTo>
                    <a:cubicBezTo>
                      <a:pt x="3904" y="1993"/>
                      <a:pt x="4350" y="1547"/>
                      <a:pt x="4350" y="997"/>
                    </a:cubicBezTo>
                    <a:cubicBezTo>
                      <a:pt x="4350" y="446"/>
                      <a:pt x="3904" y="0"/>
                      <a:pt x="3354" y="0"/>
                    </a:cubicBezTo>
                    <a:lnTo>
                      <a:pt x="997"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2" name="Freeform 24">
                <a:extLst>
                  <a:ext uri="{FF2B5EF4-FFF2-40B4-BE49-F238E27FC236}">
                    <a16:creationId xmlns:a16="http://schemas.microsoft.com/office/drawing/2014/main" id="{7A6B52A5-F99C-46DF-9CC4-013EF6127F5C}"/>
                  </a:ext>
                </a:extLst>
              </p:cNvPr>
              <p:cNvSpPr>
                <a:spLocks/>
              </p:cNvSpPr>
              <p:nvPr/>
            </p:nvSpPr>
            <p:spPr bwMode="auto">
              <a:xfrm>
                <a:off x="966" y="6714"/>
                <a:ext cx="1230" cy="561"/>
              </a:xfrm>
              <a:custGeom>
                <a:avLst/>
                <a:gdLst>
                  <a:gd name="T0" fmla="*/ 997 w 4350"/>
                  <a:gd name="T1" fmla="*/ 0 h 1993"/>
                  <a:gd name="T2" fmla="*/ 0 w 4350"/>
                  <a:gd name="T3" fmla="*/ 997 h 1993"/>
                  <a:gd name="T4" fmla="*/ 997 w 4350"/>
                  <a:gd name="T5" fmla="*/ 1993 h 1993"/>
                  <a:gd name="T6" fmla="*/ 3354 w 4350"/>
                  <a:gd name="T7" fmla="*/ 1993 h 1993"/>
                  <a:gd name="T8" fmla="*/ 4350 w 4350"/>
                  <a:gd name="T9" fmla="*/ 997 h 1993"/>
                  <a:gd name="T10" fmla="*/ 3354 w 4350"/>
                  <a:gd name="T11" fmla="*/ 0 h 1993"/>
                  <a:gd name="T12" fmla="*/ 997 w 4350"/>
                  <a:gd name="T13" fmla="*/ 0 h 1993"/>
                </a:gdLst>
                <a:ahLst/>
                <a:cxnLst>
                  <a:cxn ang="0">
                    <a:pos x="T0" y="T1"/>
                  </a:cxn>
                  <a:cxn ang="0">
                    <a:pos x="T2" y="T3"/>
                  </a:cxn>
                  <a:cxn ang="0">
                    <a:pos x="T4" y="T5"/>
                  </a:cxn>
                  <a:cxn ang="0">
                    <a:pos x="T6" y="T7"/>
                  </a:cxn>
                  <a:cxn ang="0">
                    <a:pos x="T8" y="T9"/>
                  </a:cxn>
                  <a:cxn ang="0">
                    <a:pos x="T10" y="T11"/>
                  </a:cxn>
                  <a:cxn ang="0">
                    <a:pos x="T12" y="T13"/>
                  </a:cxn>
                </a:cxnLst>
                <a:rect l="0" t="0" r="r" b="b"/>
                <a:pathLst>
                  <a:path w="4350" h="1993">
                    <a:moveTo>
                      <a:pt x="997" y="0"/>
                    </a:moveTo>
                    <a:cubicBezTo>
                      <a:pt x="447" y="0"/>
                      <a:pt x="0" y="446"/>
                      <a:pt x="0" y="997"/>
                    </a:cubicBezTo>
                    <a:cubicBezTo>
                      <a:pt x="0" y="1547"/>
                      <a:pt x="447" y="1993"/>
                      <a:pt x="997" y="1993"/>
                    </a:cubicBezTo>
                    <a:lnTo>
                      <a:pt x="3354" y="1993"/>
                    </a:lnTo>
                    <a:cubicBezTo>
                      <a:pt x="3904" y="1993"/>
                      <a:pt x="4350" y="1547"/>
                      <a:pt x="4350" y="997"/>
                    </a:cubicBezTo>
                    <a:cubicBezTo>
                      <a:pt x="4350" y="446"/>
                      <a:pt x="3904" y="0"/>
                      <a:pt x="3354" y="0"/>
                    </a:cubicBezTo>
                    <a:lnTo>
                      <a:pt x="997" y="0"/>
                    </a:lnTo>
                    <a:close/>
                  </a:path>
                </a:pathLst>
              </a:custGeom>
              <a:noFill/>
              <a:ln w="24130"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63" name="Rectangle 22">
              <a:extLst>
                <a:ext uri="{FF2B5EF4-FFF2-40B4-BE49-F238E27FC236}">
                  <a16:creationId xmlns:a16="http://schemas.microsoft.com/office/drawing/2014/main" id="{3DD044F7-D479-4844-80BF-E5A1945CAEEA}"/>
                </a:ext>
              </a:extLst>
            </p:cNvPr>
            <p:cNvSpPr>
              <a:spLocks noChangeArrowheads="1"/>
            </p:cNvSpPr>
            <p:nvPr/>
          </p:nvSpPr>
          <p:spPr bwMode="auto">
            <a:xfrm>
              <a:off x="1271" y="6849"/>
              <a:ext cx="60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補修等</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4" name="Rectangle 21">
              <a:extLst>
                <a:ext uri="{FF2B5EF4-FFF2-40B4-BE49-F238E27FC236}">
                  <a16:creationId xmlns:a16="http://schemas.microsoft.com/office/drawing/2014/main" id="{60A23640-22F6-466F-AC46-0681FFA7D38E}"/>
                </a:ext>
              </a:extLst>
            </p:cNvPr>
            <p:cNvSpPr>
              <a:spLocks noChangeArrowheads="1"/>
            </p:cNvSpPr>
            <p:nvPr/>
          </p:nvSpPr>
          <p:spPr bwMode="auto">
            <a:xfrm>
              <a:off x="1880" y="6902"/>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grpSp>
          <p:nvGrpSpPr>
            <p:cNvPr id="65" name="Group 18">
              <a:extLst>
                <a:ext uri="{FF2B5EF4-FFF2-40B4-BE49-F238E27FC236}">
                  <a16:creationId xmlns:a16="http://schemas.microsoft.com/office/drawing/2014/main" id="{87F8FED7-592E-47E1-9E65-6CEBD3A32D2E}"/>
                </a:ext>
              </a:extLst>
            </p:cNvPr>
            <p:cNvGrpSpPr>
              <a:grpSpLocks/>
            </p:cNvGrpSpPr>
            <p:nvPr/>
          </p:nvGrpSpPr>
          <p:grpSpPr bwMode="auto">
            <a:xfrm>
              <a:off x="4370" y="6714"/>
              <a:ext cx="1230" cy="561"/>
              <a:chOff x="4370" y="6714"/>
              <a:chExt cx="1230" cy="561"/>
            </a:xfrm>
          </p:grpSpPr>
          <p:sp>
            <p:nvSpPr>
              <p:cNvPr id="69" name="Freeform 20">
                <a:extLst>
                  <a:ext uri="{FF2B5EF4-FFF2-40B4-BE49-F238E27FC236}">
                    <a16:creationId xmlns:a16="http://schemas.microsoft.com/office/drawing/2014/main" id="{842F2542-11C8-4575-ACEF-2FADF266EB37}"/>
                  </a:ext>
                </a:extLst>
              </p:cNvPr>
              <p:cNvSpPr>
                <a:spLocks/>
              </p:cNvSpPr>
              <p:nvPr/>
            </p:nvSpPr>
            <p:spPr bwMode="auto">
              <a:xfrm>
                <a:off x="4370" y="6714"/>
                <a:ext cx="1230" cy="561"/>
              </a:xfrm>
              <a:custGeom>
                <a:avLst/>
                <a:gdLst>
                  <a:gd name="T0" fmla="*/ 997 w 4350"/>
                  <a:gd name="T1" fmla="*/ 0 h 1993"/>
                  <a:gd name="T2" fmla="*/ 0 w 4350"/>
                  <a:gd name="T3" fmla="*/ 997 h 1993"/>
                  <a:gd name="T4" fmla="*/ 997 w 4350"/>
                  <a:gd name="T5" fmla="*/ 1993 h 1993"/>
                  <a:gd name="T6" fmla="*/ 3354 w 4350"/>
                  <a:gd name="T7" fmla="*/ 1993 h 1993"/>
                  <a:gd name="T8" fmla="*/ 4350 w 4350"/>
                  <a:gd name="T9" fmla="*/ 997 h 1993"/>
                  <a:gd name="T10" fmla="*/ 3354 w 4350"/>
                  <a:gd name="T11" fmla="*/ 0 h 1993"/>
                  <a:gd name="T12" fmla="*/ 997 w 4350"/>
                  <a:gd name="T13" fmla="*/ 0 h 1993"/>
                </a:gdLst>
                <a:ahLst/>
                <a:cxnLst>
                  <a:cxn ang="0">
                    <a:pos x="T0" y="T1"/>
                  </a:cxn>
                  <a:cxn ang="0">
                    <a:pos x="T2" y="T3"/>
                  </a:cxn>
                  <a:cxn ang="0">
                    <a:pos x="T4" y="T5"/>
                  </a:cxn>
                  <a:cxn ang="0">
                    <a:pos x="T6" y="T7"/>
                  </a:cxn>
                  <a:cxn ang="0">
                    <a:pos x="T8" y="T9"/>
                  </a:cxn>
                  <a:cxn ang="0">
                    <a:pos x="T10" y="T11"/>
                  </a:cxn>
                  <a:cxn ang="0">
                    <a:pos x="T12" y="T13"/>
                  </a:cxn>
                </a:cxnLst>
                <a:rect l="0" t="0" r="r" b="b"/>
                <a:pathLst>
                  <a:path w="4350" h="1993">
                    <a:moveTo>
                      <a:pt x="997" y="0"/>
                    </a:moveTo>
                    <a:cubicBezTo>
                      <a:pt x="447" y="0"/>
                      <a:pt x="0" y="446"/>
                      <a:pt x="0" y="997"/>
                    </a:cubicBezTo>
                    <a:cubicBezTo>
                      <a:pt x="0" y="1547"/>
                      <a:pt x="447" y="1993"/>
                      <a:pt x="997" y="1993"/>
                    </a:cubicBezTo>
                    <a:lnTo>
                      <a:pt x="3354" y="1993"/>
                    </a:lnTo>
                    <a:cubicBezTo>
                      <a:pt x="3904" y="1993"/>
                      <a:pt x="4350" y="1547"/>
                      <a:pt x="4350" y="997"/>
                    </a:cubicBezTo>
                    <a:cubicBezTo>
                      <a:pt x="4350" y="446"/>
                      <a:pt x="3904" y="0"/>
                      <a:pt x="3354" y="0"/>
                    </a:cubicBezTo>
                    <a:lnTo>
                      <a:pt x="997" y="0"/>
                    </a:lnTo>
                    <a:close/>
                  </a:path>
                </a:pathLst>
              </a:custGeom>
              <a:solidFill>
                <a:srgbClr val="FFFFFF"/>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sp>
            <p:nvSpPr>
              <p:cNvPr id="70" name="Freeform 19">
                <a:extLst>
                  <a:ext uri="{FF2B5EF4-FFF2-40B4-BE49-F238E27FC236}">
                    <a16:creationId xmlns:a16="http://schemas.microsoft.com/office/drawing/2014/main" id="{21AF566F-F842-4274-8B4E-2926D2D93C49}"/>
                  </a:ext>
                </a:extLst>
              </p:cNvPr>
              <p:cNvSpPr>
                <a:spLocks/>
              </p:cNvSpPr>
              <p:nvPr/>
            </p:nvSpPr>
            <p:spPr bwMode="auto">
              <a:xfrm>
                <a:off x="4370" y="6714"/>
                <a:ext cx="1230" cy="561"/>
              </a:xfrm>
              <a:custGeom>
                <a:avLst/>
                <a:gdLst>
                  <a:gd name="T0" fmla="*/ 997 w 4350"/>
                  <a:gd name="T1" fmla="*/ 0 h 1993"/>
                  <a:gd name="T2" fmla="*/ 0 w 4350"/>
                  <a:gd name="T3" fmla="*/ 997 h 1993"/>
                  <a:gd name="T4" fmla="*/ 997 w 4350"/>
                  <a:gd name="T5" fmla="*/ 1993 h 1993"/>
                  <a:gd name="T6" fmla="*/ 3354 w 4350"/>
                  <a:gd name="T7" fmla="*/ 1993 h 1993"/>
                  <a:gd name="T8" fmla="*/ 4350 w 4350"/>
                  <a:gd name="T9" fmla="*/ 997 h 1993"/>
                  <a:gd name="T10" fmla="*/ 3354 w 4350"/>
                  <a:gd name="T11" fmla="*/ 0 h 1993"/>
                  <a:gd name="T12" fmla="*/ 997 w 4350"/>
                  <a:gd name="T13" fmla="*/ 0 h 1993"/>
                </a:gdLst>
                <a:ahLst/>
                <a:cxnLst>
                  <a:cxn ang="0">
                    <a:pos x="T0" y="T1"/>
                  </a:cxn>
                  <a:cxn ang="0">
                    <a:pos x="T2" y="T3"/>
                  </a:cxn>
                  <a:cxn ang="0">
                    <a:pos x="T4" y="T5"/>
                  </a:cxn>
                  <a:cxn ang="0">
                    <a:pos x="T6" y="T7"/>
                  </a:cxn>
                  <a:cxn ang="0">
                    <a:pos x="T8" y="T9"/>
                  </a:cxn>
                  <a:cxn ang="0">
                    <a:pos x="T10" y="T11"/>
                  </a:cxn>
                  <a:cxn ang="0">
                    <a:pos x="T12" y="T13"/>
                  </a:cxn>
                </a:cxnLst>
                <a:rect l="0" t="0" r="r" b="b"/>
                <a:pathLst>
                  <a:path w="4350" h="1993">
                    <a:moveTo>
                      <a:pt x="997" y="0"/>
                    </a:moveTo>
                    <a:cubicBezTo>
                      <a:pt x="447" y="0"/>
                      <a:pt x="0" y="446"/>
                      <a:pt x="0" y="997"/>
                    </a:cubicBezTo>
                    <a:cubicBezTo>
                      <a:pt x="0" y="1547"/>
                      <a:pt x="447" y="1993"/>
                      <a:pt x="997" y="1993"/>
                    </a:cubicBezTo>
                    <a:lnTo>
                      <a:pt x="3354" y="1993"/>
                    </a:lnTo>
                    <a:cubicBezTo>
                      <a:pt x="3904" y="1993"/>
                      <a:pt x="4350" y="1547"/>
                      <a:pt x="4350" y="997"/>
                    </a:cubicBezTo>
                    <a:cubicBezTo>
                      <a:pt x="4350" y="446"/>
                      <a:pt x="3904" y="0"/>
                      <a:pt x="3354" y="0"/>
                    </a:cubicBezTo>
                    <a:lnTo>
                      <a:pt x="997" y="0"/>
                    </a:lnTo>
                    <a:close/>
                  </a:path>
                </a:pathLst>
              </a:custGeom>
              <a:noFill/>
              <a:ln w="24130" cap="rnd">
                <a:solidFill>
                  <a:srgbClr val="1F497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200">
                  <a:latin typeface="Meiryo UI" panose="020B0604030504040204" pitchFamily="50" charset="-128"/>
                  <a:ea typeface="Meiryo UI" panose="020B0604030504040204" pitchFamily="50" charset="-128"/>
                </a:endParaRPr>
              </a:p>
            </p:txBody>
          </p:sp>
        </p:grpSp>
        <p:sp>
          <p:nvSpPr>
            <p:cNvPr id="66" name="Rectangle 17">
              <a:extLst>
                <a:ext uri="{FF2B5EF4-FFF2-40B4-BE49-F238E27FC236}">
                  <a16:creationId xmlns:a16="http://schemas.microsoft.com/office/drawing/2014/main" id="{485E2576-258F-43CF-92C0-84800C291C2C}"/>
                </a:ext>
              </a:extLst>
            </p:cNvPr>
            <p:cNvSpPr>
              <a:spLocks noChangeArrowheads="1"/>
            </p:cNvSpPr>
            <p:nvPr/>
          </p:nvSpPr>
          <p:spPr bwMode="auto">
            <a:xfrm>
              <a:off x="4774" y="6816"/>
              <a:ext cx="404"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更新</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67" name="Rectangle 16">
              <a:extLst>
                <a:ext uri="{FF2B5EF4-FFF2-40B4-BE49-F238E27FC236}">
                  <a16:creationId xmlns:a16="http://schemas.microsoft.com/office/drawing/2014/main" id="{DC6B8BE2-D45E-49C0-B432-DBF2C59F24D4}"/>
                </a:ext>
              </a:extLst>
            </p:cNvPr>
            <p:cNvSpPr>
              <a:spLocks noChangeArrowheads="1"/>
            </p:cNvSpPr>
            <p:nvPr/>
          </p:nvSpPr>
          <p:spPr bwMode="auto">
            <a:xfrm>
              <a:off x="5184" y="6902"/>
              <a:ext cx="70"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 </a:t>
              </a:r>
              <a:endParaRPr kumimoji="0" lang="ja-JP" altLang="ja-JP" sz="12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p:txBody>
        </p:sp>
        <p:sp>
          <p:nvSpPr>
            <p:cNvPr id="68" name="Rectangle 15">
              <a:extLst>
                <a:ext uri="{FF2B5EF4-FFF2-40B4-BE49-F238E27FC236}">
                  <a16:creationId xmlns:a16="http://schemas.microsoft.com/office/drawing/2014/main" id="{8EF0934A-8D63-4349-AD98-D53116D3C95C}"/>
                </a:ext>
              </a:extLst>
            </p:cNvPr>
            <p:cNvSpPr>
              <a:spLocks noChangeArrowheads="1"/>
            </p:cNvSpPr>
            <p:nvPr/>
          </p:nvSpPr>
          <p:spPr bwMode="auto">
            <a:xfrm>
              <a:off x="505" y="173"/>
              <a:ext cx="2015"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HG丸ｺﾞｼｯｸM-PRO" panose="020F0400000000000000" pitchFamily="50" charset="-128"/>
                </a:rPr>
                <a:t>スタート：道路関連設備</a:t>
              </a:r>
              <a:endParaRPr kumimoji="0" lang="ja-JP"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pSp>
      <p:graphicFrame>
        <p:nvGraphicFramePr>
          <p:cNvPr id="91" name="表 90">
            <a:extLst>
              <a:ext uri="{FF2B5EF4-FFF2-40B4-BE49-F238E27FC236}">
                <a16:creationId xmlns:a16="http://schemas.microsoft.com/office/drawing/2014/main" id="{A7B3FE8D-0927-4BAB-91D5-8EBACABC41DA}"/>
              </a:ext>
            </a:extLst>
          </p:cNvPr>
          <p:cNvGraphicFramePr>
            <a:graphicFrameLocks noGrp="1"/>
          </p:cNvGraphicFramePr>
          <p:nvPr/>
        </p:nvGraphicFramePr>
        <p:xfrm>
          <a:off x="5499347" y="3216965"/>
          <a:ext cx="3291840" cy="1352470"/>
        </p:xfrm>
        <a:graphic>
          <a:graphicData uri="http://schemas.openxmlformats.org/drawingml/2006/table">
            <a:tbl>
              <a:tblPr firstRow="1" firstCol="1" bandRow="1">
                <a:tableStyleId>{5C22544A-7EE6-4342-B048-85BDC9FD1C3A}</a:tableStyleId>
              </a:tblPr>
              <a:tblGrid>
                <a:gridCol w="1322168">
                  <a:extLst>
                    <a:ext uri="{9D8B030D-6E8A-4147-A177-3AD203B41FA5}">
                      <a16:colId xmlns:a16="http://schemas.microsoft.com/office/drawing/2014/main" val="3403535769"/>
                    </a:ext>
                  </a:extLst>
                </a:gridCol>
                <a:gridCol w="1969672">
                  <a:extLst>
                    <a:ext uri="{9D8B030D-6E8A-4147-A177-3AD203B41FA5}">
                      <a16:colId xmlns:a16="http://schemas.microsoft.com/office/drawing/2014/main" val="522587619"/>
                    </a:ext>
                  </a:extLst>
                </a:gridCol>
              </a:tblGrid>
              <a:tr h="676235">
                <a:tc>
                  <a:txBody>
                    <a:bodyPr/>
                    <a:lstStyle/>
                    <a:p>
                      <a:pPr algn="ctr"/>
                      <a:r>
                        <a:rPr lang="ja-JP" sz="1200" b="0" kern="100" dirty="0">
                          <a:solidFill>
                            <a:srgbClr val="FF0000"/>
                          </a:solidFill>
                          <a:effectLst/>
                          <a:latin typeface="Meiryo UI" panose="020B0604030504040204" pitchFamily="50" charset="-128"/>
                          <a:ea typeface="Meiryo UI" panose="020B0604030504040204" pitchFamily="50" charset="-128"/>
                        </a:rPr>
                        <a:t>社会的要因</a:t>
                      </a:r>
                      <a:endParaRPr lang="ja-JP" sz="1200" b="0" kern="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sz="1200" b="0" kern="100" dirty="0">
                          <a:solidFill>
                            <a:schemeClr val="tx1"/>
                          </a:solidFill>
                          <a:effectLst/>
                          <a:latin typeface="Meiryo UI" panose="020B0604030504040204" pitchFamily="50" charset="-128"/>
                          <a:ea typeface="Meiryo UI" panose="020B0604030504040204" pitchFamily="50" charset="-128"/>
                        </a:rPr>
                        <a:t>法令・基準の変更</a:t>
                      </a:r>
                    </a:p>
                    <a:p>
                      <a:pPr algn="just"/>
                      <a:r>
                        <a:rPr lang="ja-JP" sz="1200" b="0" kern="100" dirty="0">
                          <a:solidFill>
                            <a:schemeClr val="tx1"/>
                          </a:solidFill>
                          <a:effectLst/>
                          <a:latin typeface="Meiryo UI" panose="020B0604030504040204" pitchFamily="50" charset="-128"/>
                          <a:ea typeface="Meiryo UI" panose="020B0604030504040204" pitchFamily="50" charset="-128"/>
                        </a:rPr>
                        <a:t>社会的機能の見直し</a:t>
                      </a:r>
                    </a:p>
                    <a:p>
                      <a:pPr algn="just"/>
                      <a:r>
                        <a:rPr lang="ja-JP" sz="1200" b="0" kern="100" dirty="0">
                          <a:solidFill>
                            <a:schemeClr val="tx1"/>
                          </a:solidFill>
                          <a:effectLst/>
                          <a:latin typeface="Meiryo UI" panose="020B0604030504040204" pitchFamily="50" charset="-128"/>
                          <a:ea typeface="Meiryo UI" panose="020B0604030504040204" pitchFamily="50" charset="-128"/>
                        </a:rPr>
                        <a:t>（排水能力の見直しなど）</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0175588"/>
                  </a:ext>
                </a:extLst>
              </a:tr>
              <a:tr h="450823">
                <a:tc>
                  <a:txBody>
                    <a:bodyPr/>
                    <a:lstStyle/>
                    <a:p>
                      <a:pPr algn="ctr"/>
                      <a:r>
                        <a:rPr lang="ja-JP" sz="1200" b="0" kern="100" dirty="0">
                          <a:solidFill>
                            <a:srgbClr val="0000FF"/>
                          </a:solidFill>
                          <a:effectLst/>
                          <a:latin typeface="Meiryo UI" panose="020B0604030504040204" pitchFamily="50" charset="-128"/>
                          <a:ea typeface="Meiryo UI" panose="020B0604030504040204" pitchFamily="50" charset="-128"/>
                        </a:rPr>
                        <a:t>機能的要因</a:t>
                      </a:r>
                      <a:endParaRPr lang="ja-JP" sz="1200" b="0" kern="100" dirty="0">
                        <a:solidFill>
                          <a:srgbClr val="0000FF"/>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sz="1200" b="0" kern="100" dirty="0">
                          <a:solidFill>
                            <a:schemeClr val="tx1"/>
                          </a:solidFill>
                          <a:effectLst/>
                          <a:latin typeface="Meiryo UI" panose="020B0604030504040204" pitchFamily="50" charset="-128"/>
                          <a:ea typeface="Meiryo UI" panose="020B0604030504040204" pitchFamily="50" charset="-128"/>
                        </a:rPr>
                        <a:t>機器部品確保の困難</a:t>
                      </a:r>
                    </a:p>
                    <a:p>
                      <a:pPr algn="just"/>
                      <a:r>
                        <a:rPr lang="ja-JP" sz="1200" b="0" kern="100" dirty="0">
                          <a:solidFill>
                            <a:schemeClr val="tx1"/>
                          </a:solidFill>
                          <a:effectLst/>
                          <a:latin typeface="Meiryo UI" panose="020B0604030504040204" pitchFamily="50" charset="-128"/>
                          <a:ea typeface="Meiryo UI" panose="020B0604030504040204" pitchFamily="50" charset="-128"/>
                        </a:rPr>
                        <a:t>設備の陳腐化</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8993511"/>
                  </a:ext>
                </a:extLst>
              </a:tr>
              <a:tr h="225412">
                <a:tc>
                  <a:txBody>
                    <a:bodyPr/>
                    <a:lstStyle/>
                    <a:p>
                      <a:pPr algn="ctr"/>
                      <a:r>
                        <a:rPr lang="ja-JP" sz="1200" b="0" kern="100" dirty="0">
                          <a:solidFill>
                            <a:srgbClr val="00B050"/>
                          </a:solidFill>
                          <a:effectLst/>
                          <a:latin typeface="Meiryo UI" panose="020B0604030504040204" pitchFamily="50" charset="-128"/>
                          <a:ea typeface="Meiryo UI" panose="020B0604030504040204" pitchFamily="50" charset="-128"/>
                        </a:rPr>
                        <a:t>物理的要因</a:t>
                      </a:r>
                      <a:endParaRPr lang="ja-JP" sz="1200" b="0" kern="100" dirty="0">
                        <a:solidFill>
                          <a:srgbClr val="00B05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ja-JP" sz="1200" b="0" kern="100" dirty="0">
                          <a:solidFill>
                            <a:schemeClr val="tx1"/>
                          </a:solidFill>
                          <a:effectLst/>
                          <a:latin typeface="Meiryo UI" panose="020B0604030504040204" pitchFamily="50" charset="-128"/>
                          <a:ea typeface="Meiryo UI" panose="020B0604030504040204" pitchFamily="50" charset="-128"/>
                        </a:rPr>
                        <a:t>機器の劣化</a:t>
                      </a:r>
                      <a:endParaRPr lang="ja-JP" sz="12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8672092"/>
                  </a:ext>
                </a:extLst>
              </a:tr>
            </a:tbl>
          </a:graphicData>
        </a:graphic>
      </p:graphicFrame>
      <p:sp>
        <p:nvSpPr>
          <p:cNvPr id="96" name="テキスト ボックス 95">
            <a:extLst>
              <a:ext uri="{FF2B5EF4-FFF2-40B4-BE49-F238E27FC236}">
                <a16:creationId xmlns:a16="http://schemas.microsoft.com/office/drawing/2014/main" id="{B26963E4-F9D5-4134-81A2-96B5B09513AB}"/>
              </a:ext>
            </a:extLst>
          </p:cNvPr>
          <p:cNvSpPr txBox="1"/>
          <p:nvPr/>
        </p:nvSpPr>
        <p:spPr>
          <a:xfrm>
            <a:off x="287058" y="909943"/>
            <a:ext cx="8602341" cy="1532727"/>
          </a:xfrm>
          <a:prstGeom prst="rect">
            <a:avLst/>
          </a:prstGeom>
          <a:noFill/>
        </p:spPr>
        <p:txBody>
          <a:bodyPr wrap="square" rtlCol="0">
            <a:spAutoFit/>
          </a:bodyPr>
          <a:lstStyle/>
          <a:p>
            <a:r>
              <a:rPr lang="ja-JP" altLang="en-US" sz="1200" kern="100" dirty="0">
                <a:effectLst/>
                <a:latin typeface="Century" panose="02040604050505020304" pitchFamily="18" charset="0"/>
                <a:ea typeface="HG丸ｺﾞｼｯｸM-PRO" panose="020F0600000000000000" pitchFamily="50" charset="-128"/>
                <a:cs typeface="Meiryo UI" panose="020B0604030504040204" pitchFamily="50" charset="-128"/>
              </a:rPr>
              <a:t>　道路施設の安全性（信頼性）を確保し、社会への影響を含めた</a:t>
            </a:r>
            <a:r>
              <a:rPr lang="en-US" altLang="ja-JP" sz="1200" kern="100" dirty="0">
                <a:effectLst/>
                <a:latin typeface="Century" panose="02040604050505020304" pitchFamily="18" charset="0"/>
                <a:ea typeface="HG丸ｺﾞｼｯｸM-PRO" panose="020F0600000000000000" pitchFamily="50" charset="-128"/>
                <a:cs typeface="Meiryo UI" panose="020B0604030504040204" pitchFamily="50" charset="-128"/>
              </a:rPr>
              <a:t>LCC</a:t>
            </a:r>
            <a:r>
              <a:rPr lang="ja-JP" altLang="en-US" sz="1200" kern="100" dirty="0">
                <a:effectLst/>
                <a:latin typeface="Century" panose="02040604050505020304" pitchFamily="18" charset="0"/>
                <a:ea typeface="HG丸ｺﾞｼｯｸM-PRO" panose="020F0600000000000000" pitchFamily="50" charset="-128"/>
                <a:cs typeface="Meiryo UI" panose="020B0604030504040204" pitchFamily="50" charset="-128"/>
              </a:rPr>
              <a:t>を最小化するために、以下の</a:t>
            </a:r>
            <a:r>
              <a:rPr lang="en-US" altLang="ja-JP" sz="1200" kern="100" dirty="0">
                <a:effectLst/>
                <a:latin typeface="Century" panose="02040604050505020304" pitchFamily="18" charset="0"/>
                <a:ea typeface="HG丸ｺﾞｼｯｸM-PRO" panose="020F0600000000000000" pitchFamily="50" charset="-128"/>
                <a:cs typeface="Meiryo UI" panose="020B0604030504040204" pitchFamily="50" charset="-128"/>
              </a:rPr>
              <a:t>3</a:t>
            </a:r>
            <a:r>
              <a:rPr lang="ja-JP" altLang="en-US" sz="1200" kern="100" dirty="0">
                <a:effectLst/>
                <a:latin typeface="Century" panose="02040604050505020304" pitchFamily="18" charset="0"/>
                <a:ea typeface="HG丸ｺﾞｼｯｸM-PRO" panose="020F0600000000000000" pitchFamily="50" charset="-128"/>
                <a:cs typeface="Meiryo UI" panose="020B0604030504040204" pitchFamily="50" charset="-128"/>
              </a:rPr>
              <a:t>つの視点を踏まえて総合的に考慮し、適切な更新時期を見極める。</a:t>
            </a:r>
            <a:endParaRPr lang="en-US" altLang="ja-JP" sz="1200" kern="100" dirty="0">
              <a:effectLst/>
              <a:latin typeface="Century" panose="02040604050505020304" pitchFamily="18" charset="0"/>
              <a:ea typeface="HG丸ｺﾞｼｯｸM-PRO" panose="020F0600000000000000" pitchFamily="50" charset="-128"/>
              <a:cs typeface="Meiryo UI" panose="020B0604030504040204" pitchFamily="50" charset="-128"/>
            </a:endParaRPr>
          </a:p>
          <a:p>
            <a:pPr marR="0" lvl="0" indent="0" algn="just" defTabSz="914400" rtl="0" eaLnBrk="0" fontAlgn="base" latinLnBrk="0" hangingPunct="0">
              <a:lnSpc>
                <a:spcPct val="120000"/>
              </a:lnSpc>
              <a:spcBef>
                <a:spcPct val="0"/>
              </a:spcBef>
              <a:spcAft>
                <a:spcPct val="0"/>
              </a:spcAft>
              <a:buClrTx/>
              <a:buSzTx/>
              <a:buFontTx/>
              <a:buNone/>
              <a:tabLst>
                <a:tab pos="1077913" algn="l"/>
              </a:tabLst>
            </a:pPr>
            <a:r>
              <a:rPr lang="ja-JP" altLang="en-US" sz="1200" kern="100" dirty="0">
                <a:effectLst/>
                <a:latin typeface="Century" panose="02040604050505020304" pitchFamily="18" charset="0"/>
                <a:ea typeface="HG丸ｺﾞｼｯｸM-PRO" panose="020F0600000000000000" pitchFamily="50" charset="-128"/>
                <a:cs typeface="Meiryo UI" panose="020B0604030504040204" pitchFamily="50" charset="-128"/>
              </a:rPr>
              <a:t>　   </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Ⅰ安全の観点</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等</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から</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社会的</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な要因により更新すべき施設の有無。</a:t>
            </a:r>
            <a:r>
              <a:rPr kumimoji="0" lang="ja-JP" altLang="en-US" sz="1200" dirty="0">
                <a:latin typeface="Meiryo UI" panose="020B0604030504040204" pitchFamily="50" charset="-128"/>
                <a:ea typeface="Meiryo UI" panose="020B0604030504040204" pitchFamily="50" charset="-128"/>
              </a:rPr>
              <a:t>　　</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algn="just" defTabSz="914400" rtl="0" eaLnBrk="0" fontAlgn="base" latinLnBrk="0" hangingPunct="0">
              <a:lnSpc>
                <a:spcPct val="120000"/>
              </a:lnSpc>
              <a:spcBef>
                <a:spcPct val="0"/>
              </a:spcBef>
              <a:spcAft>
                <a:spcPct val="0"/>
              </a:spcAft>
              <a:buClrTx/>
              <a:buSzTx/>
              <a:buFontTx/>
              <a:buNone/>
              <a:tabLst>
                <a:tab pos="1077913" algn="l"/>
              </a:tabLst>
            </a:pP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Ⅱ機能的な視点を考慮。</a:t>
            </a:r>
            <a:endParaRPr kumimoji="0" lang="en-US" altLang="ja-JP" sz="1200" dirty="0">
              <a:latin typeface="Meiryo UI" panose="020B0604030504040204" pitchFamily="50" charset="-128"/>
              <a:ea typeface="Meiryo UI" panose="020B0604030504040204" pitchFamily="50" charset="-128"/>
            </a:endParaRPr>
          </a:p>
          <a:p>
            <a:pPr marR="0" lvl="0" indent="0" algn="just" defTabSz="914400" rtl="0" eaLnBrk="0" fontAlgn="base" latinLnBrk="0" hangingPunct="0">
              <a:lnSpc>
                <a:spcPct val="120000"/>
              </a:lnSpc>
              <a:spcBef>
                <a:spcPct val="0"/>
              </a:spcBef>
              <a:spcAft>
                <a:spcPct val="0"/>
              </a:spcAft>
              <a:buClrTx/>
              <a:buSzTx/>
              <a:buFontTx/>
              <a:buNone/>
              <a:tabLst>
                <a:tab pos="1077913" algn="l"/>
              </a:tabLst>
            </a:pP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Ⅲ</a:t>
            </a:r>
            <a:r>
              <a:rPr kumimoji="0" lang="ja-JP" altLang="en-US"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物理的な要因による補修や更新すべき施設について、経済的</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視</a:t>
            </a:r>
            <a:endParaRPr kumimoji="0" lang="en-US"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R="0" lvl="0" indent="0" algn="just" defTabSz="914400" rtl="0" eaLnBrk="0" fontAlgn="base" latinLnBrk="0" hangingPunct="0">
              <a:lnSpc>
                <a:spcPct val="120000"/>
              </a:lnSpc>
              <a:spcBef>
                <a:spcPct val="0"/>
              </a:spcBef>
              <a:spcAft>
                <a:spcPct val="0"/>
              </a:spcAft>
              <a:buClrTx/>
              <a:buSzTx/>
              <a:buFontTx/>
              <a:buNone/>
              <a:tabLst>
                <a:tab pos="1077913" algn="l"/>
              </a:tabLst>
            </a:pPr>
            <a:r>
              <a:rPr kumimoji="0" lang="ja-JP" altLang="en-US" sz="12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2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点を考慮。（①更新or②補修等)</a:t>
            </a:r>
            <a:endParaRPr kumimoji="0" lang="en-US" altLang="ja-JP" sz="1200" dirty="0">
              <a:latin typeface="Meiryo UI" panose="020B0604030504040204" pitchFamily="50" charset="-128"/>
              <a:ea typeface="Meiryo UI" panose="020B0604030504040204" pitchFamily="50" charset="-128"/>
            </a:endParaRPr>
          </a:p>
          <a:p>
            <a:endParaRPr lang="ja-JP" altLang="en-US" sz="1200" kern="100" dirty="0">
              <a:effectLst/>
              <a:latin typeface="Century" panose="02040604050505020304" pitchFamily="18" charset="0"/>
              <a:ea typeface="HG丸ｺﾞｼｯｸM-PRO" panose="020F0600000000000000" pitchFamily="50" charset="-128"/>
              <a:cs typeface="Meiryo UI" panose="020B0604030504040204" pitchFamily="50" charset="-128"/>
            </a:endParaRPr>
          </a:p>
        </p:txBody>
      </p:sp>
      <p:sp>
        <p:nvSpPr>
          <p:cNvPr id="95" name="Rectangle 2">
            <a:extLst>
              <a:ext uri="{FF2B5EF4-FFF2-40B4-BE49-F238E27FC236}">
                <a16:creationId xmlns:a16="http://schemas.microsoft.com/office/drawing/2014/main" id="{FADF4ADD-FC63-4031-905A-CACC09696F89}"/>
              </a:ext>
            </a:extLst>
          </p:cNvPr>
          <p:cNvSpPr>
            <a:spLocks noChangeArrowheads="1"/>
          </p:cNvSpPr>
          <p:nvPr/>
        </p:nvSpPr>
        <p:spPr bwMode="auto">
          <a:xfrm>
            <a:off x="0" y="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97" name="正方形/長方形 96">
            <a:extLst>
              <a:ext uri="{FF2B5EF4-FFF2-40B4-BE49-F238E27FC236}">
                <a16:creationId xmlns:a16="http://schemas.microsoft.com/office/drawing/2014/main" id="{3BDFA435-4623-442A-AC9B-D20B43EBFF5C}"/>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設備</a:t>
            </a:r>
            <a:endParaRPr lang="zh-TW"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098978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143">
            <a:extLst>
              <a:ext uri="{FF2B5EF4-FFF2-40B4-BE49-F238E27FC236}">
                <a16:creationId xmlns:a16="http://schemas.microsoft.com/office/drawing/2014/main" id="{6D69C426-EC68-7F1A-A9BE-D804B300C928}"/>
              </a:ext>
            </a:extLst>
          </p:cNvPr>
          <p:cNvSpPr/>
          <p:nvPr/>
        </p:nvSpPr>
        <p:spPr>
          <a:xfrm>
            <a:off x="4791075" y="3676242"/>
            <a:ext cx="4202102" cy="3024000"/>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■劣化曲線</a:t>
            </a:r>
          </a:p>
        </p:txBody>
      </p:sp>
      <p:sp>
        <p:nvSpPr>
          <p:cNvPr id="12" name="Rectangle 2">
            <a:extLst>
              <a:ext uri="{FF2B5EF4-FFF2-40B4-BE49-F238E27FC236}">
                <a16:creationId xmlns:a16="http://schemas.microsoft.com/office/drawing/2014/main" id="{FFBF091A-19ED-2415-8943-21D92D0B48B8}"/>
              </a:ext>
            </a:extLst>
          </p:cNvPr>
          <p:cNvSpPr>
            <a:spLocks noChangeArrowheads="1"/>
          </p:cNvSpPr>
          <p:nvPr/>
        </p:nvSpPr>
        <p:spPr bwMode="auto">
          <a:xfrm>
            <a:off x="0" y="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橋梁</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2" name="角丸四角形 143">
            <a:extLst>
              <a:ext uri="{FF2B5EF4-FFF2-40B4-BE49-F238E27FC236}">
                <a16:creationId xmlns:a16="http://schemas.microsoft.com/office/drawing/2014/main" id="{76A577B7-E2BF-6C2D-62FF-77748CFF2EEF}"/>
              </a:ext>
            </a:extLst>
          </p:cNvPr>
          <p:cNvSpPr/>
          <p:nvPr/>
        </p:nvSpPr>
        <p:spPr>
          <a:xfrm>
            <a:off x="4819634" y="3912463"/>
            <a:ext cx="4134708" cy="7340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多段階指数ハザードモデルを用いて劣化曲線を設定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5" name="角丸四角形 143">
            <a:extLst>
              <a:ext uri="{FF2B5EF4-FFF2-40B4-BE49-F238E27FC236}">
                <a16:creationId xmlns:a16="http://schemas.microsoft.com/office/drawing/2014/main" id="{0DDEB447-0341-4D56-F221-212C17FBC47E}"/>
              </a:ext>
            </a:extLst>
          </p:cNvPr>
          <p:cNvSpPr/>
          <p:nvPr/>
        </p:nvSpPr>
        <p:spPr>
          <a:xfrm>
            <a:off x="113766" y="658731"/>
            <a:ext cx="8879801" cy="2952000"/>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■維持管理手法、維持管理水準</a:t>
            </a:r>
          </a:p>
        </p:txBody>
      </p:sp>
      <p:graphicFrame>
        <p:nvGraphicFramePr>
          <p:cNvPr id="7" name="表 6">
            <a:extLst>
              <a:ext uri="{FF2B5EF4-FFF2-40B4-BE49-F238E27FC236}">
                <a16:creationId xmlns:a16="http://schemas.microsoft.com/office/drawing/2014/main" id="{811575FC-F52E-DD39-E45C-11F485A1DF4C}"/>
              </a:ext>
            </a:extLst>
          </p:cNvPr>
          <p:cNvGraphicFramePr>
            <a:graphicFrameLocks noGrp="1"/>
          </p:cNvGraphicFramePr>
          <p:nvPr>
            <p:extLst>
              <p:ext uri="{D42A27DB-BD31-4B8C-83A1-F6EECF244321}">
                <p14:modId xmlns:p14="http://schemas.microsoft.com/office/powerpoint/2010/main" val="3406954612"/>
              </p:ext>
            </p:extLst>
          </p:nvPr>
        </p:nvGraphicFramePr>
        <p:xfrm>
          <a:off x="5058476" y="1512512"/>
          <a:ext cx="1548000" cy="2021754"/>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581925902"/>
                    </a:ext>
                  </a:extLst>
                </a:gridCol>
                <a:gridCol w="432000">
                  <a:extLst>
                    <a:ext uri="{9D8B030D-6E8A-4147-A177-3AD203B41FA5}">
                      <a16:colId xmlns:a16="http://schemas.microsoft.com/office/drawing/2014/main" val="983539757"/>
                    </a:ext>
                  </a:extLst>
                </a:gridCol>
                <a:gridCol w="828000">
                  <a:extLst>
                    <a:ext uri="{9D8B030D-6E8A-4147-A177-3AD203B41FA5}">
                      <a16:colId xmlns:a16="http://schemas.microsoft.com/office/drawing/2014/main" val="2015804330"/>
                    </a:ext>
                  </a:extLst>
                </a:gridCol>
              </a:tblGrid>
              <a:tr h="336959">
                <a:tc gridSpan="2">
                  <a:txBody>
                    <a:bodyPr/>
                    <a:lstStyle/>
                    <a:p>
                      <a:pPr algn="ctr">
                        <a:lnSpc>
                          <a:spcPct val="100000"/>
                        </a:lnSpc>
                      </a:pPr>
                      <a:r>
                        <a:rPr kumimoji="1" lang="ja-JP" altLang="en-US" sz="1200" b="0" dirty="0">
                          <a:solidFill>
                            <a:schemeClr val="tx1"/>
                          </a:solidFill>
                          <a:latin typeface="Meiryo UI" panose="020B0604030504040204" pitchFamily="50" charset="-128"/>
                          <a:ea typeface="Meiryo UI" panose="020B0604030504040204" pitchFamily="50" charset="-128"/>
                        </a:rPr>
                        <a:t>健全性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lnSpc>
                          <a:spcPct val="100000"/>
                        </a:lnSpc>
                      </a:pPr>
                      <a:endParaRPr kumimoji="1" lang="ja-JP" altLang="en-US" sz="1200"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pPr>
                      <a:r>
                        <a:rPr kumimoji="1" lang="ja-JP" altLang="en-US" sz="1200" b="0">
                          <a:solidFill>
                            <a:schemeClr val="tx1"/>
                          </a:solidFill>
                          <a:latin typeface="Meiryo UI" panose="020B0604030504040204" pitchFamily="50" charset="-128"/>
                          <a:ea typeface="Meiryo UI" panose="020B0604030504040204" pitchFamily="50" charset="-128"/>
                        </a:rPr>
                        <a:t>健全度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336959">
                <a:tc gridSpan="2">
                  <a:txBody>
                    <a:bodyPr/>
                    <a:lstStyle/>
                    <a:p>
                      <a:pPr algn="ctr">
                        <a:lnSpc>
                          <a:spcPct val="100000"/>
                        </a:lnSpc>
                      </a:pPr>
                      <a:r>
                        <a:rPr kumimoji="1" lang="en-US" altLang="ja-JP" sz="1200">
                          <a:latin typeface="Meiryo UI" panose="020B0604030504040204" pitchFamily="50" charset="-128"/>
                          <a:ea typeface="Meiryo UI" panose="020B0604030504040204" pitchFamily="50" charset="-128"/>
                        </a:rPr>
                        <a:t>Ⅳ</a:t>
                      </a:r>
                      <a:endParaRPr kumimoji="1" lang="ja-JP" altLang="en-US" sz="12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pPr algn="ctr">
                        <a:lnSpc>
                          <a:spcPct val="100000"/>
                        </a:lnSpc>
                      </a:pPr>
                      <a:endParaRPr kumimoji="1" lang="en-US" altLang="ja-JP" sz="12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00000"/>
                        </a:lnSpc>
                      </a:pPr>
                      <a:r>
                        <a:rPr kumimoji="1" lang="ja-JP" altLang="en-US" sz="1200">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987880271"/>
                  </a:ext>
                </a:extLst>
              </a:tr>
              <a:tr h="336959">
                <a:tc gridSpan="2">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Ⅲ</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lnSpc>
                          <a:spcPct val="100000"/>
                        </a:lnSpc>
                      </a:pPr>
                      <a:endParaRPr kumimoji="1" lang="ja-JP" altLang="en-US" sz="12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Meiryo UI" panose="020B0604030504040204" pitchFamily="50" charset="-128"/>
                          <a:ea typeface="Meiryo UI" panose="020B0604030504040204" pitchFamily="50" charset="-128"/>
                        </a:rPr>
                        <a:t>49</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0</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853932213"/>
                  </a:ext>
                </a:extLst>
              </a:tr>
              <a:tr h="336959">
                <a:tc rowSpan="2">
                  <a:txBody>
                    <a:bodyPr/>
                    <a:lstStyle/>
                    <a:p>
                      <a:pPr algn="ctr">
                        <a:lnSpc>
                          <a:spcPct val="100000"/>
                        </a:lnSpc>
                      </a:pPr>
                      <a:r>
                        <a:rPr kumimoji="1" lang="en-US" altLang="ja-JP" sz="1200">
                          <a:latin typeface="Meiryo UI" panose="020B0604030504040204" pitchFamily="50" charset="-128"/>
                          <a:ea typeface="Meiryo UI" panose="020B0604030504040204" pitchFamily="50" charset="-128"/>
                        </a:rPr>
                        <a:t>Ⅱ</a:t>
                      </a:r>
                      <a:endParaRPr kumimoji="1" lang="ja-JP" altLang="en-US" sz="12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ct val="100000"/>
                        </a:lnSpc>
                      </a:pPr>
                      <a:r>
                        <a:rPr kumimoji="1" lang="en-US" altLang="ja-JP" sz="1200" dirty="0" err="1">
                          <a:latin typeface="Meiryo UI" panose="020B0604030504040204" pitchFamily="50" charset="-128"/>
                          <a:ea typeface="Meiryo UI" panose="020B0604030504040204" pitchFamily="50" charset="-128"/>
                        </a:rPr>
                        <a:t>Ⅱa</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59</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50</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336296441"/>
                  </a:ext>
                </a:extLst>
              </a:tr>
              <a:tr h="336959">
                <a:tc v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2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200" dirty="0" err="1">
                          <a:latin typeface="Meiryo UI" panose="020B0604030504040204" pitchFamily="50" charset="-128"/>
                          <a:ea typeface="Meiryo UI" panose="020B0604030504040204" pitchFamily="50" charset="-128"/>
                        </a:rPr>
                        <a:t>Ⅱb</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69</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60</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28355161"/>
                  </a:ext>
                </a:extLst>
              </a:tr>
              <a:tr h="336959">
                <a:tc gridSpan="2">
                  <a:txBody>
                    <a:bodyPr/>
                    <a:lstStyle/>
                    <a:p>
                      <a:pPr algn="ctr">
                        <a:lnSpc>
                          <a:spcPct val="100000"/>
                        </a:lnSpc>
                      </a:pPr>
                      <a:r>
                        <a:rPr kumimoji="1" lang="en-US" altLang="ja-JP" sz="1200">
                          <a:latin typeface="Meiryo UI" panose="020B0604030504040204" pitchFamily="50" charset="-128"/>
                          <a:ea typeface="Meiryo UI" panose="020B0604030504040204" pitchFamily="50" charset="-128"/>
                        </a:rPr>
                        <a:t>Ⅰ</a:t>
                      </a:r>
                      <a:endParaRPr kumimoji="1" lang="ja-JP" altLang="en-US" sz="12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hMerge="1">
                  <a:txBody>
                    <a:bodyPr/>
                    <a:lstStyle/>
                    <a:p>
                      <a:pPr algn="ctr">
                        <a:lnSpc>
                          <a:spcPct val="100000"/>
                        </a:lnSpc>
                      </a:pPr>
                      <a:endParaRPr kumimoji="1" lang="en-US" altLang="ja-JP" sz="12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00000"/>
                        </a:lnSpc>
                      </a:pPr>
                      <a:r>
                        <a:rPr kumimoji="1" lang="en-US" altLang="ja-JP" sz="1200" dirty="0">
                          <a:latin typeface="Meiryo UI" panose="020B0604030504040204" pitchFamily="50" charset="-128"/>
                          <a:ea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17984785"/>
                  </a:ext>
                </a:extLst>
              </a:tr>
            </a:tbl>
          </a:graphicData>
        </a:graphic>
      </p:graphicFrame>
      <p:sp>
        <p:nvSpPr>
          <p:cNvPr id="11" name="Text Box 5">
            <a:extLst>
              <a:ext uri="{FF2B5EF4-FFF2-40B4-BE49-F238E27FC236}">
                <a16:creationId xmlns:a16="http://schemas.microsoft.com/office/drawing/2014/main" id="{45C2B80B-171C-510B-D4B1-A7FDF664F9DB}"/>
              </a:ext>
            </a:extLst>
          </p:cNvPr>
          <p:cNvSpPr txBox="1">
            <a:spLocks noChangeArrowheads="1"/>
          </p:cNvSpPr>
          <p:nvPr/>
        </p:nvSpPr>
        <p:spPr bwMode="auto">
          <a:xfrm>
            <a:off x="6583185" y="2589629"/>
            <a:ext cx="2011610" cy="2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1200" dirty="0">
                <a:solidFill>
                  <a:srgbClr val="FF0000"/>
                </a:solidFill>
                <a:latin typeface="Meiryo UI" panose="020B0604030504040204" pitchFamily="50" charset="-128"/>
                <a:ea typeface="Meiryo UI" panose="020B0604030504040204" pitchFamily="50" charset="-128"/>
              </a:rPr>
              <a:t>目標管理水準：健全度</a:t>
            </a:r>
            <a:r>
              <a:rPr lang="en-US" altLang="ja-JP" sz="1200" dirty="0">
                <a:solidFill>
                  <a:srgbClr val="FF0000"/>
                </a:solidFill>
                <a:latin typeface="Meiryo UI" panose="020B0604030504040204" pitchFamily="50" charset="-128"/>
                <a:ea typeface="Meiryo UI" panose="020B0604030504040204" pitchFamily="50" charset="-128"/>
              </a:rPr>
              <a:t>60</a:t>
            </a:r>
          </a:p>
        </p:txBody>
      </p:sp>
      <p:cxnSp>
        <p:nvCxnSpPr>
          <p:cNvPr id="16" name="直線矢印コネクタ 15">
            <a:extLst>
              <a:ext uri="{FF2B5EF4-FFF2-40B4-BE49-F238E27FC236}">
                <a16:creationId xmlns:a16="http://schemas.microsoft.com/office/drawing/2014/main" id="{A89C46AF-82AD-BF64-F3E9-D05EC62C2A09}"/>
              </a:ext>
            </a:extLst>
          </p:cNvPr>
          <p:cNvCxnSpPr>
            <a:cxnSpLocks/>
          </p:cNvCxnSpPr>
          <p:nvPr/>
        </p:nvCxnSpPr>
        <p:spPr>
          <a:xfrm>
            <a:off x="5342710" y="2856006"/>
            <a:ext cx="3049100" cy="0"/>
          </a:xfrm>
          <a:prstGeom prst="straightConnector1">
            <a:avLst/>
          </a:prstGeom>
          <a:ln w="28575">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266827A-BFAD-70A9-7B94-C607BD235EB3}"/>
              </a:ext>
            </a:extLst>
          </p:cNvPr>
          <p:cNvSpPr txBox="1"/>
          <p:nvPr/>
        </p:nvSpPr>
        <p:spPr>
          <a:xfrm>
            <a:off x="4836347" y="4146982"/>
            <a:ext cx="4322702" cy="261610"/>
          </a:xfrm>
          <a:prstGeom prst="rect">
            <a:avLst/>
          </a:prstGeom>
          <a:noFill/>
        </p:spPr>
        <p:txBody>
          <a:bodyPr wrap="square">
            <a:spAutoFit/>
          </a:bodyPr>
          <a:lstStyle/>
          <a:p>
            <a:pPr algn="just">
              <a:defRPr/>
            </a:pPr>
            <a:r>
              <a:rPr lang="ja-JP" altLang="en-US" sz="1050" kern="100" dirty="0">
                <a:latin typeface="Meiryo UI" panose="020B0604030504040204" pitchFamily="50" charset="-128"/>
                <a:ea typeface="Meiryo UI" panose="020B0604030504040204" pitchFamily="50" charset="-128"/>
                <a:cs typeface="Times New Roman"/>
              </a:rPr>
              <a:t>劣化曲線（主部材　鋼）</a:t>
            </a:r>
            <a:endParaRPr lang="en-US" altLang="ja-JP" sz="1050" kern="100" dirty="0">
              <a:latin typeface="Meiryo UI" panose="020B0604030504040204" pitchFamily="50" charset="-128"/>
              <a:ea typeface="Meiryo UI" panose="020B0604030504040204" pitchFamily="50" charset="-128"/>
              <a:cs typeface="Times New Roman"/>
            </a:endParaRPr>
          </a:p>
        </p:txBody>
      </p:sp>
      <p:graphicFrame>
        <p:nvGraphicFramePr>
          <p:cNvPr id="15" name="表 14">
            <a:extLst>
              <a:ext uri="{FF2B5EF4-FFF2-40B4-BE49-F238E27FC236}">
                <a16:creationId xmlns:a16="http://schemas.microsoft.com/office/drawing/2014/main" id="{193B355A-380E-1991-F87F-85420E8BE1AA}"/>
              </a:ext>
            </a:extLst>
          </p:cNvPr>
          <p:cNvGraphicFramePr>
            <a:graphicFrameLocks noGrp="1"/>
          </p:cNvGraphicFramePr>
          <p:nvPr>
            <p:extLst>
              <p:ext uri="{D42A27DB-BD31-4B8C-83A1-F6EECF244321}">
                <p14:modId xmlns:p14="http://schemas.microsoft.com/office/powerpoint/2010/main" val="607683104"/>
              </p:ext>
            </p:extLst>
          </p:nvPr>
        </p:nvGraphicFramePr>
        <p:xfrm>
          <a:off x="263625" y="2044724"/>
          <a:ext cx="4211955" cy="1233167"/>
        </p:xfrm>
        <a:graphic>
          <a:graphicData uri="http://schemas.openxmlformats.org/drawingml/2006/table">
            <a:tbl>
              <a:tblPr firstRow="1" firstCol="1" bandRow="1"/>
              <a:tblGrid>
                <a:gridCol w="1403985">
                  <a:extLst>
                    <a:ext uri="{9D8B030D-6E8A-4147-A177-3AD203B41FA5}">
                      <a16:colId xmlns:a16="http://schemas.microsoft.com/office/drawing/2014/main" val="2134024700"/>
                    </a:ext>
                  </a:extLst>
                </a:gridCol>
                <a:gridCol w="1403985">
                  <a:extLst>
                    <a:ext uri="{9D8B030D-6E8A-4147-A177-3AD203B41FA5}">
                      <a16:colId xmlns:a16="http://schemas.microsoft.com/office/drawing/2014/main" val="2081079753"/>
                    </a:ext>
                  </a:extLst>
                </a:gridCol>
                <a:gridCol w="1403985">
                  <a:extLst>
                    <a:ext uri="{9D8B030D-6E8A-4147-A177-3AD203B41FA5}">
                      <a16:colId xmlns:a16="http://schemas.microsoft.com/office/drawing/2014/main" val="4241255531"/>
                    </a:ext>
                  </a:extLst>
                </a:gridCol>
              </a:tblGrid>
              <a:tr h="393688">
                <a:tc>
                  <a:txBody>
                    <a:bodyPr/>
                    <a:lstStyle/>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rPr>
                        <a:t>維持管理手法</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rPr>
                        <a:t>目標管理水準</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rPr>
                        <a:t>限界管理水準</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extLst>
                  <a:ext uri="{0D108BD9-81ED-4DB2-BD59-A6C34878D82A}">
                    <a16:rowId xmlns:a16="http://schemas.microsoft.com/office/drawing/2014/main" val="4099524951"/>
                  </a:ext>
                </a:extLst>
              </a:tr>
              <a:tr h="839479">
                <a:tc>
                  <a:txBody>
                    <a:bodyPr/>
                    <a:lstStyle/>
                    <a:p>
                      <a:pPr algn="ctr">
                        <a:lnSpc>
                          <a:spcPts val="1400"/>
                        </a:lnSpc>
                      </a:pPr>
                      <a:r>
                        <a:rPr 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予測計画</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400"/>
                        </a:lnSpc>
                      </a:pPr>
                      <a:r>
                        <a:rPr lang="en-US" alt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Ⅱ</a:t>
                      </a:r>
                      <a:r>
                        <a:rPr lang="ja-JP" altLang="en-US"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ｂ</a:t>
                      </a:r>
                      <a:endParaRPr lang="en-US" alt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endParaRPr>
                    </a:p>
                    <a:p>
                      <a:pPr algn="ctr">
                        <a:lnSpc>
                          <a:spcPts val="1400"/>
                        </a:lnSpc>
                      </a:pPr>
                      <a:r>
                        <a:rPr lang="ja-JP" altLang="en-US"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a:t>
                      </a:r>
                      <a:r>
                        <a:rPr 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健全度</a:t>
                      </a:r>
                      <a:r>
                        <a:rPr lang="en-US"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60</a:t>
                      </a:r>
                      <a:r>
                        <a:rPr lang="ja-JP" altLang="en-US"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400"/>
                        </a:lnSpc>
                      </a:pPr>
                      <a:r>
                        <a:rPr lang="en-US" alt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Ⅲ</a:t>
                      </a:r>
                    </a:p>
                    <a:p>
                      <a:pPr algn="ctr">
                        <a:lnSpc>
                          <a:spcPts val="1400"/>
                        </a:lnSpc>
                      </a:pPr>
                      <a:r>
                        <a:rPr lang="ja-JP" altLang="en-US"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a:t>
                      </a:r>
                      <a:r>
                        <a:rPr 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健全度</a:t>
                      </a:r>
                      <a:r>
                        <a:rPr lang="en-US" alt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49</a:t>
                      </a:r>
                      <a:r>
                        <a:rPr lang="ja-JP" altLang="en-US"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a:t>
                      </a:r>
                      <a:r>
                        <a:rPr lang="en-US"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0</a:t>
                      </a:r>
                      <a:r>
                        <a:rPr lang="ja-JP" altLang="en-US"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endParaRPr>
                    </a:p>
                    <a:p>
                      <a:pPr algn="ctr">
                        <a:lnSpc>
                          <a:spcPts val="1400"/>
                        </a:lnSpc>
                      </a:pPr>
                      <a:r>
                        <a:rPr lang="ja-JP" alt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橋梁本体の機能を</a:t>
                      </a:r>
                      <a:endParaRPr lang="en-US" alt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400"/>
                        </a:lnSpc>
                      </a:pPr>
                      <a:r>
                        <a:rPr lang="ja-JP" altLang="en-US"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脅かすものではない</a:t>
                      </a:r>
                      <a:endParaRPr lang="ja-JP" sz="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1964496"/>
                  </a:ext>
                </a:extLst>
              </a:tr>
            </a:tbl>
          </a:graphicData>
        </a:graphic>
      </p:graphicFrame>
      <p:sp>
        <p:nvSpPr>
          <p:cNvPr id="29" name="角丸四角形 143">
            <a:extLst>
              <a:ext uri="{FF2B5EF4-FFF2-40B4-BE49-F238E27FC236}">
                <a16:creationId xmlns:a16="http://schemas.microsoft.com/office/drawing/2014/main" id="{638773F3-EEA7-F828-24D6-3F6C05967E25}"/>
              </a:ext>
            </a:extLst>
          </p:cNvPr>
          <p:cNvSpPr/>
          <p:nvPr/>
        </p:nvSpPr>
        <p:spPr>
          <a:xfrm>
            <a:off x="4665977" y="894952"/>
            <a:ext cx="4327200" cy="7340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以下の２つの考え方に基づいて、目標管理水準を健全度</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60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に設定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道路橋の機能に支障が生じていない水準</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劣化予測と健全度別の修繕費用から最適な</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LCC</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を算出</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30" name="角丸四角形 143">
            <a:extLst>
              <a:ext uri="{FF2B5EF4-FFF2-40B4-BE49-F238E27FC236}">
                <a16:creationId xmlns:a16="http://schemas.microsoft.com/office/drawing/2014/main" id="{A6CFEB5D-A0EE-1235-E580-B744F0C0B8D3}"/>
              </a:ext>
            </a:extLst>
          </p:cNvPr>
          <p:cNvSpPr/>
          <p:nvPr/>
        </p:nvSpPr>
        <p:spPr>
          <a:xfrm>
            <a:off x="113766" y="3676242"/>
            <a:ext cx="4593386" cy="3024000"/>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■重点化指標、優先順位</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2" name="角丸四角形 143">
            <a:extLst>
              <a:ext uri="{FF2B5EF4-FFF2-40B4-BE49-F238E27FC236}">
                <a16:creationId xmlns:a16="http://schemas.microsoft.com/office/drawing/2014/main" id="{DD60034A-5644-C185-6E7A-C867787B5B31}"/>
              </a:ext>
            </a:extLst>
          </p:cNvPr>
          <p:cNvSpPr/>
          <p:nvPr/>
        </p:nvSpPr>
        <p:spPr>
          <a:xfrm>
            <a:off x="147103" y="3912463"/>
            <a:ext cx="4576762" cy="94031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7200" algn="l" rtl="0" eaLnBrk="0" fontAlgn="base" hangingPunct="0">
              <a:spcBef>
                <a:spcPct val="0"/>
              </a:spcBef>
              <a:spcAft>
                <a:spcPct val="0"/>
              </a:spcAft>
              <a:defRPr kumimoji="1" kern="1200">
                <a:solidFill>
                  <a:schemeClr val="dk1"/>
                </a:solidFill>
                <a:latin typeface="+mn-lt"/>
                <a:ea typeface="+mn-ea"/>
                <a:cs typeface="+mn-cs"/>
              </a:defRPr>
            </a:lvl2pPr>
            <a:lvl3pPr marL="914400" algn="l" rtl="0" eaLnBrk="0" fontAlgn="base" hangingPunct="0">
              <a:spcBef>
                <a:spcPct val="0"/>
              </a:spcBef>
              <a:spcAft>
                <a:spcPct val="0"/>
              </a:spcAft>
              <a:defRPr kumimoji="1" kern="1200">
                <a:solidFill>
                  <a:schemeClr val="dk1"/>
                </a:solidFill>
                <a:latin typeface="+mn-lt"/>
                <a:ea typeface="+mn-ea"/>
                <a:cs typeface="+mn-cs"/>
              </a:defRPr>
            </a:lvl3pPr>
            <a:lvl4pPr marL="1371600" algn="l" rtl="0" eaLnBrk="0" fontAlgn="base" hangingPunct="0">
              <a:spcBef>
                <a:spcPct val="0"/>
              </a:spcBef>
              <a:spcAft>
                <a:spcPct val="0"/>
              </a:spcAft>
              <a:defRPr kumimoji="1" kern="1200">
                <a:solidFill>
                  <a:schemeClr val="dk1"/>
                </a:solidFill>
                <a:latin typeface="+mn-lt"/>
                <a:ea typeface="+mn-ea"/>
                <a:cs typeface="+mn-cs"/>
              </a:defRPr>
            </a:lvl4pPr>
            <a:lvl5pPr marL="1828800"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eaLnBrk="1" hangingPunct="1">
              <a:spcBef>
                <a:spcPts val="300"/>
              </a:spcBef>
              <a:defRPr/>
            </a:pPr>
            <a:r>
              <a:rPr lang="ja-JP" altLang="en-US" sz="1050" dirty="0">
                <a:solidFill>
                  <a:schemeClr val="tx1"/>
                </a:solidFill>
                <a:latin typeface="Meiryo UI" panose="020B0604030504040204" pitchFamily="50" charset="-128"/>
                <a:ea typeface="Meiryo UI" panose="020B0604030504040204" pitchFamily="50" charset="-128"/>
              </a:rPr>
              <a:t>健全度および社会的影響度の評価点をもとに、優先順位を設定</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32A4E161-126A-5C68-5539-23C9F2795A4D}"/>
              </a:ext>
            </a:extLst>
          </p:cNvPr>
          <p:cNvSpPr>
            <a:spLocks noGrp="1"/>
          </p:cNvSpPr>
          <p:nvPr>
            <p:ph type="sldNum" sz="quarter" idx="12"/>
          </p:nvPr>
        </p:nvSpPr>
        <p:spPr>
          <a:xfrm>
            <a:off x="6974904" y="6520259"/>
            <a:ext cx="2133600" cy="365125"/>
          </a:xfrm>
        </p:spPr>
        <p:txBody>
          <a:bodyPr/>
          <a:lstStyle/>
          <a:p>
            <a:pPr>
              <a:defRPr/>
            </a:pPr>
            <a:fld id="{B1242370-49B6-497A-A9CB-F1C57C2E283E}" type="slidenum">
              <a:rPr lang="ja-JP" altLang="en-US" smtClean="0"/>
              <a:pPr>
                <a:defRPr/>
              </a:pPr>
              <a:t>2</a:t>
            </a:fld>
            <a:endParaRPr lang="ja-JP" altLang="en-US" dirty="0"/>
          </a:p>
        </p:txBody>
      </p:sp>
      <p:sp>
        <p:nvSpPr>
          <p:cNvPr id="28" name="角丸四角形 143">
            <a:extLst>
              <a:ext uri="{FF2B5EF4-FFF2-40B4-BE49-F238E27FC236}">
                <a16:creationId xmlns:a16="http://schemas.microsoft.com/office/drawing/2014/main" id="{CDB9240E-D78B-7493-4329-EB84279CF30D}"/>
              </a:ext>
            </a:extLst>
          </p:cNvPr>
          <p:cNvSpPr/>
          <p:nvPr/>
        </p:nvSpPr>
        <p:spPr>
          <a:xfrm>
            <a:off x="147103" y="735144"/>
            <a:ext cx="4328477" cy="123316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eaLnBrk="1" hangingPunct="1">
              <a:spcBef>
                <a:spcPts val="300"/>
              </a:spcBef>
              <a:defRPr/>
            </a:pPr>
            <a:endParaRPr lang="en-US" altLang="ja-JP" sz="1050" dirty="0">
              <a:solidFill>
                <a:schemeClr val="tx1"/>
              </a:solidFill>
              <a:latin typeface="Meiryo UI" panose="020B0604030504040204" pitchFamily="50" charset="-128"/>
              <a:ea typeface="Meiryo UI" panose="020B0604030504040204" pitchFamily="50" charset="-128"/>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維持管理手法は、</a:t>
            </a:r>
            <a:r>
              <a:rPr lang="ja-JP" altLang="en-US" sz="1050" dirty="0">
                <a:solidFill>
                  <a:schemeClr val="tx1"/>
                </a:solidFill>
                <a:latin typeface="Meiryo UI" panose="020B0604030504040204" pitchFamily="50" charset="-128"/>
                <a:ea typeface="Meiryo UI" panose="020B0604030504040204" pitchFamily="50" charset="-128"/>
              </a:rPr>
              <a:t>劣化を予測して修繕等を実施する「予測計画型」の維持　　　　　　管理を行う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目標管理水準は、劣化</a:t>
            </a:r>
            <a:r>
              <a:rPr lang="ja-JP" altLang="en-US" sz="1050" dirty="0">
                <a:solidFill>
                  <a:schemeClr val="tx1"/>
                </a:solidFill>
                <a:latin typeface="Meiryo UI" panose="020B0604030504040204" pitchFamily="50" charset="-128"/>
                <a:ea typeface="Meiryo UI" panose="020B0604030504040204" pitchFamily="50" charset="-128"/>
              </a:rPr>
              <a:t>予測と健全度別の修繕費用から算出したライフサイクルコスト（以下、</a:t>
            </a:r>
            <a:r>
              <a:rPr lang="en-US" altLang="ja-JP" sz="1050" dirty="0">
                <a:solidFill>
                  <a:schemeClr val="tx1"/>
                </a:solidFill>
                <a:latin typeface="Meiryo UI" panose="020B0604030504040204" pitchFamily="50" charset="-128"/>
                <a:ea typeface="Meiryo UI" panose="020B0604030504040204" pitchFamily="50" charset="-128"/>
              </a:rPr>
              <a:t>LCC</a:t>
            </a:r>
            <a:r>
              <a:rPr lang="ja-JP" altLang="en-US" sz="1050" dirty="0">
                <a:solidFill>
                  <a:schemeClr val="tx1"/>
                </a:solidFill>
                <a:latin typeface="Meiryo UI" panose="020B0604030504040204" pitchFamily="50" charset="-128"/>
                <a:ea typeface="Meiryo UI" panose="020B0604030504040204" pitchFamily="50" charset="-128"/>
              </a:rPr>
              <a:t>）が最小となる「健全度</a:t>
            </a:r>
            <a:r>
              <a:rPr lang="en-US" altLang="ja-JP" sz="1050" dirty="0">
                <a:solidFill>
                  <a:schemeClr val="tx1"/>
                </a:solidFill>
                <a:latin typeface="Meiryo UI" panose="020B0604030504040204" pitchFamily="50" charset="-128"/>
                <a:ea typeface="Meiryo UI" panose="020B0604030504040204" pitchFamily="50" charset="-128"/>
              </a:rPr>
              <a:t>60</a:t>
            </a:r>
            <a:r>
              <a:rPr lang="ja-JP" altLang="en-US" sz="1050" dirty="0">
                <a:solidFill>
                  <a:schemeClr val="tx1"/>
                </a:solidFill>
                <a:latin typeface="Meiryo UI" panose="020B0604030504040204" pitchFamily="50" charset="-128"/>
                <a:ea typeface="Meiryo UI" panose="020B0604030504040204" pitchFamily="50" charset="-128"/>
              </a:rPr>
              <a:t>」を目標とする</a:t>
            </a:r>
            <a:endParaRPr lang="en-US" altLang="ja-JP" sz="1050" dirty="0">
              <a:solidFill>
                <a:schemeClr val="tx1"/>
              </a:solidFill>
              <a:latin typeface="Meiryo UI" panose="020B0604030504040204" pitchFamily="50" charset="-128"/>
              <a:ea typeface="Meiryo UI" panose="020B0604030504040204" pitchFamily="50" charset="-128"/>
            </a:endParaRPr>
          </a:p>
          <a:p>
            <a:pPr algn="just">
              <a:defRPr/>
            </a:pPr>
            <a:r>
              <a:rPr lang="ja-JP" altLang="en-US" sz="1050" dirty="0">
                <a:solidFill>
                  <a:schemeClr val="tx1"/>
                </a:solidFill>
                <a:latin typeface="Meiryo UI" panose="020B0604030504040204" pitchFamily="50" charset="-128"/>
                <a:ea typeface="Meiryo UI" panose="020B0604030504040204" pitchFamily="50" charset="-128"/>
              </a:rPr>
              <a:t>　不測の事態が発生した場合でも対応可能となるよう、限界管理水準との間に　　</a:t>
            </a:r>
            <a:endParaRPr lang="en-US" altLang="ja-JP" sz="1050" dirty="0">
              <a:solidFill>
                <a:schemeClr val="tx1"/>
              </a:solidFill>
              <a:latin typeface="Meiryo UI" panose="020B0604030504040204" pitchFamily="50" charset="-128"/>
              <a:ea typeface="Meiryo UI" panose="020B0604030504040204" pitchFamily="50" charset="-128"/>
            </a:endParaRPr>
          </a:p>
          <a:p>
            <a:pPr algn="just">
              <a:defRPr/>
            </a:pPr>
            <a:r>
              <a:rPr lang="ja-JP" altLang="en-US" sz="1050" dirty="0">
                <a:solidFill>
                  <a:schemeClr val="tx1"/>
                </a:solidFill>
                <a:latin typeface="Meiryo UI" panose="020B0604030504040204" pitchFamily="50" charset="-128"/>
                <a:ea typeface="Meiryo UI" panose="020B0604030504040204" pitchFamily="50" charset="-128"/>
              </a:rPr>
              <a:t>　余裕を見込む</a:t>
            </a:r>
            <a:endParaRPr lang="en-US" altLang="ja-JP" sz="1050" dirty="0">
              <a:solidFill>
                <a:schemeClr val="tx1"/>
              </a:solidFill>
              <a:latin typeface="Meiryo UI" panose="020B0604030504040204" pitchFamily="50" charset="-128"/>
              <a:ea typeface="Meiryo UI" panose="020B0604030504040204" pitchFamily="50" charset="-128"/>
            </a:endParaRPr>
          </a:p>
          <a:p>
            <a:pPr marL="92075" indent="-92075" algn="just">
              <a:buFont typeface="Arial" panose="020B0604020202020204" pitchFamily="34" charset="0"/>
              <a:buChar char="•"/>
              <a:defRPr/>
            </a:pPr>
            <a:endParaRPr lang="en-US" altLang="ja-JP" sz="1050" dirty="0">
              <a:solidFill>
                <a:schemeClr val="tx1"/>
              </a:solidFill>
              <a:latin typeface="Meiryo UI" panose="020B0604030504040204" pitchFamily="50" charset="-128"/>
              <a:ea typeface="Meiryo UI" panose="020B0604030504040204" pitchFamily="50" charset="-128"/>
            </a:endParaRPr>
          </a:p>
          <a:p>
            <a:pPr algn="just">
              <a:defRPr/>
            </a:pP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13" name="図 12">
            <a:extLst>
              <a:ext uri="{FF2B5EF4-FFF2-40B4-BE49-F238E27FC236}">
                <a16:creationId xmlns:a16="http://schemas.microsoft.com/office/drawing/2014/main" id="{38E8768A-9BB9-0737-3FE9-61AB860FF93E}"/>
              </a:ext>
            </a:extLst>
          </p:cNvPr>
          <p:cNvPicPr>
            <a:picLocks noChangeAspect="1"/>
          </p:cNvPicPr>
          <p:nvPr/>
        </p:nvPicPr>
        <p:blipFill>
          <a:blip r:embed="rId3"/>
          <a:srcRect l="1955" t="1772" b="1926"/>
          <a:stretch/>
        </p:blipFill>
        <p:spPr>
          <a:xfrm>
            <a:off x="561364" y="4154602"/>
            <a:ext cx="3524862" cy="2520519"/>
          </a:xfrm>
          <a:prstGeom prst="rect">
            <a:avLst/>
          </a:prstGeom>
        </p:spPr>
      </p:pic>
      <p:grpSp>
        <p:nvGrpSpPr>
          <p:cNvPr id="19" name="グループ化 18">
            <a:extLst>
              <a:ext uri="{FF2B5EF4-FFF2-40B4-BE49-F238E27FC236}">
                <a16:creationId xmlns:a16="http://schemas.microsoft.com/office/drawing/2014/main" id="{12A65C68-4BE5-58C8-F974-D43214277B93}"/>
              </a:ext>
            </a:extLst>
          </p:cNvPr>
          <p:cNvGrpSpPr/>
          <p:nvPr/>
        </p:nvGrpSpPr>
        <p:grpSpPr>
          <a:xfrm>
            <a:off x="5134335" y="4420372"/>
            <a:ext cx="3574760" cy="2160000"/>
            <a:chOff x="5134335" y="4420372"/>
            <a:chExt cx="3574760" cy="2160000"/>
          </a:xfrm>
        </p:grpSpPr>
        <p:pic>
          <p:nvPicPr>
            <p:cNvPr id="9" name="図 8">
              <a:extLst>
                <a:ext uri="{FF2B5EF4-FFF2-40B4-BE49-F238E27FC236}">
                  <a16:creationId xmlns:a16="http://schemas.microsoft.com/office/drawing/2014/main" id="{FBB73F22-9D76-6B6D-245B-3C28FBCB20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4335" y="4420372"/>
              <a:ext cx="3490837"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B28E3034-6968-3E7F-32FE-597CC3E6D6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9026" y="4579519"/>
              <a:ext cx="1140069" cy="111409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5">
              <a:extLst>
                <a:ext uri="{FF2B5EF4-FFF2-40B4-BE49-F238E27FC236}">
                  <a16:creationId xmlns:a16="http://schemas.microsoft.com/office/drawing/2014/main" id="{812C1D65-CC17-1373-1972-C5E41708C869}"/>
                </a:ext>
              </a:extLst>
            </p:cNvPr>
            <p:cNvSpPr txBox="1">
              <a:spLocks noChangeArrowheads="1"/>
            </p:cNvSpPr>
            <p:nvPr/>
          </p:nvSpPr>
          <p:spPr bwMode="auto">
            <a:xfrm>
              <a:off x="5177249" y="5201930"/>
              <a:ext cx="168636" cy="344169"/>
            </a:xfrm>
            <a:prstGeom prst="rect">
              <a:avLst/>
            </a:prstGeom>
            <a:solidFill>
              <a:schemeClr val="bg1"/>
            </a:solidFill>
            <a:ln>
              <a:noFill/>
            </a:ln>
            <a:effectLst/>
          </p:spPr>
          <p:txBody>
            <a:bodyPr vert="eaVert" wrap="squar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algn="ctr" eaLnBrk="1" hangingPunct="1">
                <a:lnSpc>
                  <a:spcPts val="1600"/>
                </a:lnSpc>
                <a:spcBef>
                  <a:spcPts val="0"/>
                </a:spcBef>
                <a:buFont typeface="Arial" panose="020B0604020202020204" pitchFamily="34" charset="0"/>
                <a:buNone/>
              </a:pPr>
              <a:r>
                <a:rPr lang="ja-JP" altLang="en-US" sz="800" dirty="0">
                  <a:latin typeface="BIZ UDPゴシック" panose="020B0400000000000000" pitchFamily="50" charset="-128"/>
                  <a:ea typeface="BIZ UDPゴシック" panose="020B0400000000000000" pitchFamily="50" charset="-128"/>
                </a:rPr>
                <a:t>健全度</a:t>
              </a:r>
              <a:endParaRPr lang="en-US" altLang="ja-JP" sz="8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84350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9E377-6772-E824-1FCA-DFEE6C76CB14}"/>
            </a:ext>
          </a:extLst>
        </p:cNvPr>
        <p:cNvGrpSpPr/>
        <p:nvPr/>
      </p:nvGrpSpPr>
      <p:grpSpPr>
        <a:xfrm>
          <a:off x="0" y="0"/>
          <a:ext cx="0" cy="0"/>
          <a:chOff x="0" y="0"/>
          <a:chExt cx="0" cy="0"/>
        </a:xfrm>
      </p:grpSpPr>
      <p:pic>
        <p:nvPicPr>
          <p:cNvPr id="14" name="図 13">
            <a:extLst>
              <a:ext uri="{FF2B5EF4-FFF2-40B4-BE49-F238E27FC236}">
                <a16:creationId xmlns:a16="http://schemas.microsoft.com/office/drawing/2014/main" id="{CDCD292D-AE94-D47B-7F67-93DD944C6B91}"/>
              </a:ext>
            </a:extLst>
          </p:cNvPr>
          <p:cNvPicPr>
            <a:picLocks noChangeAspect="1"/>
          </p:cNvPicPr>
          <p:nvPr/>
        </p:nvPicPr>
        <p:blipFill>
          <a:blip r:embed="rId3"/>
          <a:srcRect t="2435" b="1301"/>
          <a:stretch/>
        </p:blipFill>
        <p:spPr>
          <a:xfrm>
            <a:off x="6192739" y="4293812"/>
            <a:ext cx="2828498" cy="2135848"/>
          </a:xfrm>
          <a:prstGeom prst="rect">
            <a:avLst/>
          </a:prstGeom>
        </p:spPr>
      </p:pic>
      <p:sp>
        <p:nvSpPr>
          <p:cNvPr id="6" name="角丸四角形 143">
            <a:extLst>
              <a:ext uri="{FF2B5EF4-FFF2-40B4-BE49-F238E27FC236}">
                <a16:creationId xmlns:a16="http://schemas.microsoft.com/office/drawing/2014/main" id="{2F77B6A4-B076-CF31-D51D-261765D6907C}"/>
              </a:ext>
            </a:extLst>
          </p:cNvPr>
          <p:cNvSpPr/>
          <p:nvPr/>
        </p:nvSpPr>
        <p:spPr>
          <a:xfrm>
            <a:off x="110835" y="658733"/>
            <a:ext cx="8947439" cy="2885450"/>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■施設の現状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111C6EF6-0654-DDEC-97CF-E344A8C78BDE}"/>
              </a:ext>
            </a:extLst>
          </p:cNvPr>
          <p:cNvSpPr/>
          <p:nvPr/>
        </p:nvSpPr>
        <p:spPr>
          <a:xfrm>
            <a:off x="110835" y="894953"/>
            <a:ext cx="3499140" cy="4686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①施設数の推移</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令和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7</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3</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月時点で、</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43</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箇所、総延長</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16,430m</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を管理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0" name="角丸四角形 143">
            <a:extLst>
              <a:ext uri="{FF2B5EF4-FFF2-40B4-BE49-F238E27FC236}">
                <a16:creationId xmlns:a16="http://schemas.microsoft.com/office/drawing/2014/main" id="{94064A39-A200-10D9-F19B-EEF200505744}"/>
              </a:ext>
            </a:extLst>
          </p:cNvPr>
          <p:cNvSpPr/>
          <p:nvPr/>
        </p:nvSpPr>
        <p:spPr>
          <a:xfrm>
            <a:off x="3624721" y="894953"/>
            <a:ext cx="3614279" cy="4342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②施設状態</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施設の健全性は、点検２巡目にて健全性</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Ⅲ</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の割合が減少</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7" name="Rectangle 2">
            <a:extLst>
              <a:ext uri="{FF2B5EF4-FFF2-40B4-BE49-F238E27FC236}">
                <a16:creationId xmlns:a16="http://schemas.microsoft.com/office/drawing/2014/main" id="{0F99717E-14CA-9B2C-0510-A3034CCB1CA2}"/>
              </a:ext>
            </a:extLst>
          </p:cNvPr>
          <p:cNvSpPr>
            <a:spLocks noChangeArrowheads="1"/>
          </p:cNvSpPr>
          <p:nvPr/>
        </p:nvSpPr>
        <p:spPr bwMode="auto">
          <a:xfrm>
            <a:off x="0" y="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9" name="正方形/長方形 18">
            <a:extLst>
              <a:ext uri="{FF2B5EF4-FFF2-40B4-BE49-F238E27FC236}">
                <a16:creationId xmlns:a16="http://schemas.microsoft.com/office/drawing/2014/main" id="{C098962D-77DF-008B-3B34-2B98497239BB}"/>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トンネル</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2" name="角丸四角形 143">
            <a:extLst>
              <a:ext uri="{FF2B5EF4-FFF2-40B4-BE49-F238E27FC236}">
                <a16:creationId xmlns:a16="http://schemas.microsoft.com/office/drawing/2014/main" id="{7B5C447C-49C3-ABBA-1620-BA42C8FB3ED2}"/>
              </a:ext>
            </a:extLst>
          </p:cNvPr>
          <p:cNvSpPr/>
          <p:nvPr/>
        </p:nvSpPr>
        <p:spPr>
          <a:xfrm>
            <a:off x="3386906" y="3584800"/>
            <a:ext cx="2653585" cy="321128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■維持管理手法、維持管理水準</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 name="角丸四角形 143">
            <a:extLst>
              <a:ext uri="{FF2B5EF4-FFF2-40B4-BE49-F238E27FC236}">
                <a16:creationId xmlns:a16="http://schemas.microsoft.com/office/drawing/2014/main" id="{5FCDAA02-4DA1-A7D7-2430-83CB6C38FD08}"/>
              </a:ext>
            </a:extLst>
          </p:cNvPr>
          <p:cNvSpPr/>
          <p:nvPr/>
        </p:nvSpPr>
        <p:spPr>
          <a:xfrm>
            <a:off x="3470033" y="3852463"/>
            <a:ext cx="2570458" cy="114030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維持管理手法は、定期点検結果から劣化や変状を評価し、ひび割れや漏水の発生等必要と認められた場合に修繕する「状態監視型」の維持管理を行う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目標管理水準は、対策区分</a:t>
            </a:r>
            <a:r>
              <a:rPr lang="en-US" altLang="ja-JP" sz="1050" kern="100" dirty="0" err="1">
                <a:solidFill>
                  <a:schemeClr val="tx1"/>
                </a:solidFill>
                <a:latin typeface="Meiryo UI" panose="020B0604030504040204" pitchFamily="50" charset="-128"/>
                <a:ea typeface="Meiryo UI" panose="020B0604030504040204" pitchFamily="50" charset="-128"/>
                <a:cs typeface="Times New Roman"/>
              </a:rPr>
              <a:t>Ⅱb</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（健全性</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Ⅱ</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）に設定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5" name="角丸四角形 143">
            <a:extLst>
              <a:ext uri="{FF2B5EF4-FFF2-40B4-BE49-F238E27FC236}">
                <a16:creationId xmlns:a16="http://schemas.microsoft.com/office/drawing/2014/main" id="{F6636644-2C73-7FFB-B89C-715EA9187D47}"/>
              </a:ext>
            </a:extLst>
          </p:cNvPr>
          <p:cNvSpPr/>
          <p:nvPr/>
        </p:nvSpPr>
        <p:spPr>
          <a:xfrm>
            <a:off x="6077527" y="3584800"/>
            <a:ext cx="2980746" cy="321128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■重点化指標、優先順位</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対策区分・健全性および社会的影響度の評価点をもとに、優先順位を設定</a:t>
            </a: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22" name="表 21">
            <a:extLst>
              <a:ext uri="{FF2B5EF4-FFF2-40B4-BE49-F238E27FC236}">
                <a16:creationId xmlns:a16="http://schemas.microsoft.com/office/drawing/2014/main" id="{16641B60-F219-6E8D-0E68-1AFA32293396}"/>
              </a:ext>
            </a:extLst>
          </p:cNvPr>
          <p:cNvGraphicFramePr>
            <a:graphicFrameLocks noGrp="1"/>
          </p:cNvGraphicFramePr>
          <p:nvPr>
            <p:extLst>
              <p:ext uri="{D42A27DB-BD31-4B8C-83A1-F6EECF244321}">
                <p14:modId xmlns:p14="http://schemas.microsoft.com/office/powerpoint/2010/main" val="1593122280"/>
              </p:ext>
            </p:extLst>
          </p:nvPr>
        </p:nvGraphicFramePr>
        <p:xfrm>
          <a:off x="3552289" y="5129787"/>
          <a:ext cx="2405946" cy="735852"/>
        </p:xfrm>
        <a:graphic>
          <a:graphicData uri="http://schemas.openxmlformats.org/drawingml/2006/table">
            <a:tbl>
              <a:tblPr firstRow="1" firstCol="1" bandRow="1"/>
              <a:tblGrid>
                <a:gridCol w="801982">
                  <a:extLst>
                    <a:ext uri="{9D8B030D-6E8A-4147-A177-3AD203B41FA5}">
                      <a16:colId xmlns:a16="http://schemas.microsoft.com/office/drawing/2014/main" val="2433514314"/>
                    </a:ext>
                  </a:extLst>
                </a:gridCol>
                <a:gridCol w="801982">
                  <a:extLst>
                    <a:ext uri="{9D8B030D-6E8A-4147-A177-3AD203B41FA5}">
                      <a16:colId xmlns:a16="http://schemas.microsoft.com/office/drawing/2014/main" val="864061857"/>
                    </a:ext>
                  </a:extLst>
                </a:gridCol>
                <a:gridCol w="801982">
                  <a:extLst>
                    <a:ext uri="{9D8B030D-6E8A-4147-A177-3AD203B41FA5}">
                      <a16:colId xmlns:a16="http://schemas.microsoft.com/office/drawing/2014/main" val="93611279"/>
                    </a:ext>
                  </a:extLst>
                </a:gridCol>
              </a:tblGrid>
              <a:tr h="288000">
                <a:tc>
                  <a:txBody>
                    <a:bodyPr/>
                    <a:lstStyle/>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rPr>
                        <a:t>維持管理</a:t>
                      </a:r>
                      <a:endParaRPr lang="en-US" alt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rPr>
                        <a:t>手法</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rPr>
                        <a:t>目標管理</a:t>
                      </a:r>
                      <a:endParaRPr lang="en-US" alt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rPr>
                        <a:t>水準</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rPr>
                        <a:t>限界管理</a:t>
                      </a:r>
                      <a:endParaRPr lang="en-US" alt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rPr>
                        <a:t>水準</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extLst>
                  <a:ext uri="{0D108BD9-81ED-4DB2-BD59-A6C34878D82A}">
                    <a16:rowId xmlns:a16="http://schemas.microsoft.com/office/drawing/2014/main" val="3731472260"/>
                  </a:ext>
                </a:extLst>
              </a:tr>
              <a:tr h="396000">
                <a:tc>
                  <a:txBody>
                    <a:bodyPr/>
                    <a:lstStyle/>
                    <a:p>
                      <a:pPr algn="ctr">
                        <a:lnSpc>
                          <a:spcPts val="1400"/>
                        </a:lnSpc>
                      </a:pPr>
                      <a:r>
                        <a:rPr 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状態監視</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400"/>
                        </a:lnSpc>
                      </a:pPr>
                      <a:r>
                        <a:rPr 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Ⅱ</a:t>
                      </a:r>
                      <a:r>
                        <a:rPr lang="en-US"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b</a:t>
                      </a:r>
                      <a:r>
                        <a:rPr 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判定</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400"/>
                        </a:lnSpc>
                      </a:pPr>
                      <a:r>
                        <a:rPr 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Ⅲ判定</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6876696"/>
                  </a:ext>
                </a:extLst>
              </a:tr>
            </a:tbl>
          </a:graphicData>
        </a:graphic>
      </p:graphicFrame>
      <p:sp>
        <p:nvSpPr>
          <p:cNvPr id="4" name="スライド番号プレースホルダー 2">
            <a:extLst>
              <a:ext uri="{FF2B5EF4-FFF2-40B4-BE49-F238E27FC236}">
                <a16:creationId xmlns:a16="http://schemas.microsoft.com/office/drawing/2014/main" id="{0BAAE74C-49A5-4970-5FEF-55D35BD0D02A}"/>
              </a:ext>
            </a:extLst>
          </p:cNvPr>
          <p:cNvSpPr>
            <a:spLocks noGrp="1"/>
          </p:cNvSpPr>
          <p:nvPr>
            <p:ph type="sldNum" sz="quarter" idx="12"/>
          </p:nvPr>
        </p:nvSpPr>
        <p:spPr>
          <a:xfrm>
            <a:off x="6974904" y="6520259"/>
            <a:ext cx="2133600" cy="365125"/>
          </a:xfrm>
        </p:spPr>
        <p:txBody>
          <a:bodyPr/>
          <a:lstStyle/>
          <a:p>
            <a:pPr>
              <a:defRPr/>
            </a:pPr>
            <a:fld id="{B1242370-49B6-497A-A9CB-F1C57C2E283E}" type="slidenum">
              <a:rPr lang="ja-JP" altLang="en-US" smtClean="0"/>
              <a:pPr>
                <a:defRPr/>
              </a:pPr>
              <a:t>3</a:t>
            </a:fld>
            <a:endParaRPr lang="ja-JP" altLang="en-US" dirty="0"/>
          </a:p>
        </p:txBody>
      </p:sp>
      <p:sp>
        <p:nvSpPr>
          <p:cNvPr id="8" name="角丸四角形 143">
            <a:extLst>
              <a:ext uri="{FF2B5EF4-FFF2-40B4-BE49-F238E27FC236}">
                <a16:creationId xmlns:a16="http://schemas.microsoft.com/office/drawing/2014/main" id="{B4772E8E-FDBD-A158-7A5B-D8E53BF2F787}"/>
              </a:ext>
            </a:extLst>
          </p:cNvPr>
          <p:cNvSpPr/>
          <p:nvPr/>
        </p:nvSpPr>
        <p:spPr>
          <a:xfrm>
            <a:off x="122762" y="3584800"/>
            <a:ext cx="3227108" cy="321128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■点検、診断・評価</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9" name="角丸四角形 143">
            <a:extLst>
              <a:ext uri="{FF2B5EF4-FFF2-40B4-BE49-F238E27FC236}">
                <a16:creationId xmlns:a16="http://schemas.microsoft.com/office/drawing/2014/main" id="{EBBD85C1-D8F2-80AB-628A-68344E84BDC7}"/>
              </a:ext>
            </a:extLst>
          </p:cNvPr>
          <p:cNvSpPr/>
          <p:nvPr/>
        </p:nvSpPr>
        <p:spPr>
          <a:xfrm>
            <a:off x="144172" y="3851060"/>
            <a:ext cx="3192503" cy="127872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①点検および実施頻度</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定期点検は、５年に１回の頻度で、近接目視点検を実施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日常点検（パトロール）は、交通量２万台</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日以上の路線では週２回、それ以外では週１回の頻度で実施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臨時点検や緊急点検は、必要に応じて随時実施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graphicFrame>
        <p:nvGraphicFramePr>
          <p:cNvPr id="12" name="表 11">
            <a:extLst>
              <a:ext uri="{FF2B5EF4-FFF2-40B4-BE49-F238E27FC236}">
                <a16:creationId xmlns:a16="http://schemas.microsoft.com/office/drawing/2014/main" id="{51D69C82-DD2C-506A-668D-8329325881AE}"/>
              </a:ext>
            </a:extLst>
          </p:cNvPr>
          <p:cNvGraphicFramePr>
            <a:graphicFrameLocks noGrp="1"/>
          </p:cNvGraphicFramePr>
          <p:nvPr>
            <p:extLst>
              <p:ext uri="{D42A27DB-BD31-4B8C-83A1-F6EECF244321}">
                <p14:modId xmlns:p14="http://schemas.microsoft.com/office/powerpoint/2010/main" val="429206678"/>
              </p:ext>
            </p:extLst>
          </p:nvPr>
        </p:nvGraphicFramePr>
        <p:xfrm>
          <a:off x="323339" y="5208667"/>
          <a:ext cx="1958045" cy="1508760"/>
        </p:xfrm>
        <a:graphic>
          <a:graphicData uri="http://schemas.openxmlformats.org/drawingml/2006/table">
            <a:tbl>
              <a:tblPr firstRow="1" bandRow="1">
                <a:tableStyleId>{5C22544A-7EE6-4342-B048-85BDC9FD1C3A}</a:tableStyleId>
              </a:tblPr>
              <a:tblGrid>
                <a:gridCol w="420041">
                  <a:extLst>
                    <a:ext uri="{9D8B030D-6E8A-4147-A177-3AD203B41FA5}">
                      <a16:colId xmlns:a16="http://schemas.microsoft.com/office/drawing/2014/main" val="581925902"/>
                    </a:ext>
                  </a:extLst>
                </a:gridCol>
                <a:gridCol w="420041">
                  <a:extLst>
                    <a:ext uri="{9D8B030D-6E8A-4147-A177-3AD203B41FA5}">
                      <a16:colId xmlns:a16="http://schemas.microsoft.com/office/drawing/2014/main" val="983539757"/>
                    </a:ext>
                  </a:extLst>
                </a:gridCol>
                <a:gridCol w="1117963">
                  <a:extLst>
                    <a:ext uri="{9D8B030D-6E8A-4147-A177-3AD203B41FA5}">
                      <a16:colId xmlns:a16="http://schemas.microsoft.com/office/drawing/2014/main" val="2015804330"/>
                    </a:ext>
                  </a:extLst>
                </a:gridCol>
              </a:tblGrid>
              <a:tr h="193225">
                <a:tc gridSpan="3">
                  <a:txBody>
                    <a:bodyPr/>
                    <a:lstStyle/>
                    <a:p>
                      <a:pPr algn="ctr">
                        <a:lnSpc>
                          <a:spcPct val="100000"/>
                        </a:lnSpc>
                      </a:pPr>
                      <a:r>
                        <a:rPr kumimoji="1" lang="ja-JP" altLang="en-US" sz="1050" b="0" dirty="0">
                          <a:solidFill>
                            <a:schemeClr val="tx1"/>
                          </a:solidFill>
                          <a:latin typeface="Meiryo UI" panose="020B0604030504040204" pitchFamily="50" charset="-128"/>
                          <a:ea typeface="Meiryo UI" panose="020B0604030504040204" pitchFamily="50" charset="-128"/>
                        </a:rPr>
                        <a:t>健全性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lnSpc>
                          <a:spcPct val="100000"/>
                        </a:lnSpc>
                      </a:pPr>
                      <a:endParaRPr kumimoji="1" lang="ja-JP" altLang="en-US" sz="1200" b="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lnSpc>
                          <a:spcPct val="100000"/>
                        </a:lnSpc>
                      </a:pPr>
                      <a:r>
                        <a:rPr kumimoji="1" lang="ja-JP" altLang="en-US" sz="1200" b="0">
                          <a:solidFill>
                            <a:schemeClr val="tx1"/>
                          </a:solidFill>
                          <a:latin typeface="Meiryo UI" panose="020B0604030504040204" pitchFamily="50" charset="-128"/>
                          <a:ea typeface="Meiryo UI" panose="020B0604030504040204" pitchFamily="50" charset="-128"/>
                        </a:rPr>
                        <a:t>健全度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193225">
                <a:tc gridSpan="2">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Ⅰ</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hMerge="1">
                  <a:txBody>
                    <a:bodyPr/>
                    <a:lstStyle/>
                    <a:p>
                      <a:pPr algn="ctr">
                        <a:lnSpc>
                          <a:spcPct val="100000"/>
                        </a:lnSpc>
                      </a:pPr>
                      <a:endParaRPr kumimoji="1" lang="en-US" altLang="ja-JP" sz="12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just">
                        <a:lnSpc>
                          <a:spcPct val="100000"/>
                        </a:lnSpc>
                      </a:pPr>
                      <a:r>
                        <a:rPr kumimoji="1" lang="ja-JP" altLang="en-US" sz="1050" dirty="0">
                          <a:latin typeface="Meiryo UI" panose="020B0604030504040204" pitchFamily="50" charset="-128"/>
                          <a:ea typeface="Meiryo UI" panose="020B0604030504040204" pitchFamily="50" charset="-128"/>
                        </a:rPr>
                        <a:t>健全</a:t>
                      </a:r>
                      <a:endParaRPr kumimoji="1" lang="en-US" altLang="ja-JP"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987880271"/>
                  </a:ext>
                </a:extLst>
              </a:tr>
              <a:tr h="193225">
                <a:tc rowSpan="2">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Ⅱ</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ct val="100000"/>
                        </a:lnSpc>
                      </a:pPr>
                      <a:r>
                        <a:rPr kumimoji="1" lang="en-US" altLang="ja-JP" sz="1050" dirty="0" err="1">
                          <a:latin typeface="Meiryo UI" panose="020B0604030504040204" pitchFamily="50" charset="-128"/>
                          <a:ea typeface="Meiryo UI" panose="020B0604030504040204" pitchFamily="50" charset="-128"/>
                        </a:rPr>
                        <a:t>Ⅱb</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a:txBody>
                    <a:bodyPr/>
                    <a:lstStyle/>
                    <a:p>
                      <a:pPr algn="just">
                        <a:lnSpc>
                          <a:spcPct val="100000"/>
                        </a:lnSpc>
                      </a:pPr>
                      <a:r>
                        <a:rPr kumimoji="1" lang="ja-JP" altLang="en-US" sz="1050" dirty="0">
                          <a:latin typeface="Meiryo UI" panose="020B0604030504040204" pitchFamily="50" charset="-128"/>
                          <a:ea typeface="Meiryo UI" panose="020B0604030504040204" pitchFamily="50" charset="-128"/>
                        </a:rPr>
                        <a:t>予防保全段階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336296441"/>
                  </a:ext>
                </a:extLst>
              </a:tr>
              <a:tr h="193225">
                <a:tc vMerge="1">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1" lang="ja-JP" altLang="en-US" sz="12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1" lang="en-US" altLang="ja-JP" sz="1050" dirty="0" err="1">
                          <a:latin typeface="Meiryo UI" panose="020B0604030504040204" pitchFamily="50" charset="-128"/>
                          <a:ea typeface="Meiryo UI" panose="020B0604030504040204" pitchFamily="50" charset="-128"/>
                        </a:rPr>
                        <a:t>Ⅱa</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vMerge="1">
                  <a:txBody>
                    <a:bodyPr/>
                    <a:lstStyle/>
                    <a:p>
                      <a:pPr algn="ctr">
                        <a:lnSpc>
                          <a:spcPct val="100000"/>
                        </a:lnSpc>
                      </a:pPr>
                      <a:endParaRPr kumimoji="1" lang="ja-JP" altLang="en-US" sz="120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28355161"/>
                  </a:ext>
                </a:extLst>
              </a:tr>
              <a:tr h="193225">
                <a:tc gridSpan="2">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Ⅲ</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lnSpc>
                          <a:spcPct val="100000"/>
                        </a:lnSpc>
                      </a:pPr>
                      <a:endParaRPr kumimoji="1" lang="ja-JP" altLang="en-US" sz="1200">
                        <a:latin typeface="Meiryo UI" panose="020B0604030504040204" pitchFamily="50" charset="-128"/>
                        <a:ea typeface="Meiryo UI" panose="020B0604030504040204" pitchFamily="50" charset="-128"/>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早期措置段階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2944254"/>
                  </a:ext>
                </a:extLst>
              </a:tr>
              <a:tr h="193225">
                <a:tc gridSpan="2">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Ⅳ</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pPr algn="ctr">
                        <a:lnSpc>
                          <a:spcPct val="100000"/>
                        </a:lnSpc>
                      </a:pPr>
                      <a:endParaRPr kumimoji="1" lang="en-US" altLang="ja-JP" sz="1200">
                        <a:latin typeface="Meiryo UI" panose="020B0604030504040204" pitchFamily="50" charset="-128"/>
                        <a:ea typeface="Meiryo UI" panose="020B0604030504040204" pitchFamily="50" charset="-128"/>
                      </a:endParaRPr>
                    </a:p>
                  </a:txBody>
                  <a:tcPr anchor="ctr"/>
                </a:tc>
                <a:tc>
                  <a:txBody>
                    <a:bodyPr/>
                    <a:lstStyle/>
                    <a:p>
                      <a:pPr algn="just">
                        <a:lnSpc>
                          <a:spcPct val="100000"/>
                        </a:lnSpc>
                      </a:pPr>
                      <a:r>
                        <a:rPr kumimoji="1" lang="ja-JP" altLang="en-US" sz="1050" dirty="0">
                          <a:latin typeface="Meiryo UI" panose="020B0604030504040204" pitchFamily="50" charset="-128"/>
                          <a:ea typeface="Meiryo UI" panose="020B0604030504040204" pitchFamily="50" charset="-128"/>
                        </a:rPr>
                        <a:t>緊急措置段階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4050166504"/>
                  </a:ext>
                </a:extLst>
              </a:tr>
            </a:tbl>
          </a:graphicData>
        </a:graphic>
      </p:graphicFrame>
      <p:sp>
        <p:nvSpPr>
          <p:cNvPr id="13" name="角丸四角形 143">
            <a:extLst>
              <a:ext uri="{FF2B5EF4-FFF2-40B4-BE49-F238E27FC236}">
                <a16:creationId xmlns:a16="http://schemas.microsoft.com/office/drawing/2014/main" id="{322C130D-0801-157B-DFD2-D41E7472A485}"/>
              </a:ext>
            </a:extLst>
          </p:cNvPr>
          <p:cNvSpPr/>
          <p:nvPr/>
        </p:nvSpPr>
        <p:spPr>
          <a:xfrm>
            <a:off x="144172" y="4894741"/>
            <a:ext cx="2745743"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②健全性の診断</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15" name="図 14">
            <a:extLst>
              <a:ext uri="{FF2B5EF4-FFF2-40B4-BE49-F238E27FC236}">
                <a16:creationId xmlns:a16="http://schemas.microsoft.com/office/drawing/2014/main" id="{6B95748E-A8DF-DB76-9594-55A7861F23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0" t="7058" r="-1" b="11507"/>
          <a:stretch/>
        </p:blipFill>
        <p:spPr bwMode="auto">
          <a:xfrm>
            <a:off x="144172" y="1423974"/>
            <a:ext cx="3820966" cy="1889429"/>
          </a:xfrm>
          <a:prstGeom prst="rect">
            <a:avLst/>
          </a:prstGeom>
          <a:noFill/>
          <a:ln>
            <a:noFill/>
          </a:ln>
          <a:extLst>
            <a:ext uri="{53640926-AAD7-44D8-BBD7-CCE9431645EC}">
              <a14:shadowObscured xmlns:a14="http://schemas.microsoft.com/office/drawing/2010/main"/>
            </a:ext>
          </a:extLst>
        </p:spPr>
      </p:pic>
      <p:sp>
        <p:nvSpPr>
          <p:cNvPr id="7" name="吹き出し: 角を丸めた四角形 6">
            <a:extLst>
              <a:ext uri="{FF2B5EF4-FFF2-40B4-BE49-F238E27FC236}">
                <a16:creationId xmlns:a16="http://schemas.microsoft.com/office/drawing/2014/main" id="{0F6A6C0D-8170-C0D2-996C-FC01138EBDCF}"/>
              </a:ext>
            </a:extLst>
          </p:cNvPr>
          <p:cNvSpPr/>
          <p:nvPr/>
        </p:nvSpPr>
        <p:spPr>
          <a:xfrm>
            <a:off x="5854826" y="2975171"/>
            <a:ext cx="1044000" cy="504000"/>
          </a:xfrm>
          <a:prstGeom prst="wedgeRoundRectCallout">
            <a:avLst>
              <a:gd name="adj1" fmla="val 6607"/>
              <a:gd name="adj2" fmla="val 33975"/>
              <a:gd name="adj3" fmla="val 16667"/>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健全性</a:t>
            </a:r>
            <a:r>
              <a:rPr kumimoji="1" lang="en-US" altLang="ja-JP" sz="900" dirty="0">
                <a:solidFill>
                  <a:schemeClr val="tx1"/>
                </a:solidFill>
                <a:latin typeface="Meiryo UI" panose="020B0604030504040204" pitchFamily="50" charset="-128"/>
                <a:ea typeface="Meiryo UI" panose="020B0604030504040204" pitchFamily="50" charset="-128"/>
              </a:rPr>
              <a:t>Ⅰ</a:t>
            </a:r>
            <a:r>
              <a:rPr kumimoji="1" lang="ja-JP" altLang="en-US" sz="900" dirty="0">
                <a:solidFill>
                  <a:schemeClr val="tx1"/>
                </a:solidFill>
                <a:latin typeface="Meiryo UI" panose="020B0604030504040204" pitchFamily="50" charset="-128"/>
                <a:ea typeface="Meiryo UI" panose="020B0604030504040204" pitchFamily="50" charset="-128"/>
              </a:rPr>
              <a:t>　減少</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健全性</a:t>
            </a:r>
            <a:r>
              <a:rPr lang="en-US" altLang="ja-JP" sz="900" dirty="0">
                <a:solidFill>
                  <a:schemeClr val="tx1"/>
                </a:solidFill>
                <a:latin typeface="Meiryo UI" panose="020B0604030504040204" pitchFamily="50" charset="-128"/>
                <a:ea typeface="Meiryo UI" panose="020B0604030504040204" pitchFamily="50" charset="-128"/>
              </a:rPr>
              <a:t>Ⅱ</a:t>
            </a:r>
            <a:r>
              <a:rPr lang="ja-JP" altLang="en-US" sz="900" dirty="0">
                <a:solidFill>
                  <a:schemeClr val="tx1"/>
                </a:solidFill>
                <a:latin typeface="Meiryo UI" panose="020B0604030504040204" pitchFamily="50" charset="-128"/>
                <a:ea typeface="Meiryo UI" panose="020B0604030504040204" pitchFamily="50" charset="-128"/>
              </a:rPr>
              <a:t>　増加</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健全性</a:t>
            </a:r>
            <a:r>
              <a:rPr lang="en-US" altLang="ja-JP" sz="900" dirty="0">
                <a:solidFill>
                  <a:schemeClr val="tx1"/>
                </a:solidFill>
                <a:latin typeface="Meiryo UI" panose="020B0604030504040204" pitchFamily="50" charset="-128"/>
                <a:ea typeface="Meiryo UI" panose="020B0604030504040204" pitchFamily="50" charset="-128"/>
              </a:rPr>
              <a:t>Ⅲ</a:t>
            </a:r>
            <a:r>
              <a:rPr lang="ja-JP" altLang="en-US" sz="900" dirty="0">
                <a:solidFill>
                  <a:schemeClr val="tx1"/>
                </a:solidFill>
                <a:latin typeface="Meiryo UI" panose="020B0604030504040204" pitchFamily="50" charset="-128"/>
                <a:ea typeface="Meiryo UI" panose="020B0604030504040204" pitchFamily="50" charset="-128"/>
              </a:rPr>
              <a:t>　減少</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189CB989-2D88-2BAB-A574-AC1034A2D3F3}"/>
              </a:ext>
            </a:extLst>
          </p:cNvPr>
          <p:cNvPicPr>
            <a:picLocks noChangeAspect="1"/>
          </p:cNvPicPr>
          <p:nvPr/>
        </p:nvPicPr>
        <p:blipFill>
          <a:blip r:embed="rId5"/>
          <a:stretch>
            <a:fillRect/>
          </a:stretch>
        </p:blipFill>
        <p:spPr>
          <a:xfrm>
            <a:off x="3035150" y="1165442"/>
            <a:ext cx="6648750" cy="2496616"/>
          </a:xfrm>
          <a:prstGeom prst="rect">
            <a:avLst/>
          </a:prstGeom>
        </p:spPr>
      </p:pic>
    </p:spTree>
    <p:extLst>
      <p:ext uri="{BB962C8B-B14F-4D97-AF65-F5344CB8AC3E}">
        <p14:creationId xmlns:p14="http://schemas.microsoft.com/office/powerpoint/2010/main" val="3906279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F9127-B214-0D11-3271-695632EE500E}"/>
            </a:ext>
          </a:extLst>
        </p:cNvPr>
        <p:cNvGrpSpPr/>
        <p:nvPr/>
      </p:nvGrpSpPr>
      <p:grpSpPr>
        <a:xfrm>
          <a:off x="0" y="0"/>
          <a:ext cx="0" cy="0"/>
          <a:chOff x="0" y="0"/>
          <a:chExt cx="0" cy="0"/>
        </a:xfrm>
      </p:grpSpPr>
      <p:sp>
        <p:nvSpPr>
          <p:cNvPr id="6" name="角丸四角形 143">
            <a:extLst>
              <a:ext uri="{FF2B5EF4-FFF2-40B4-BE49-F238E27FC236}">
                <a16:creationId xmlns:a16="http://schemas.microsoft.com/office/drawing/2014/main" id="{7C098868-29C4-8569-17B7-D9F583B28F5C}"/>
              </a:ext>
            </a:extLst>
          </p:cNvPr>
          <p:cNvSpPr/>
          <p:nvPr/>
        </p:nvSpPr>
        <p:spPr>
          <a:xfrm>
            <a:off x="110835" y="658732"/>
            <a:ext cx="8947439" cy="295532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■施設の現状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25" name="図 24">
            <a:extLst>
              <a:ext uri="{FF2B5EF4-FFF2-40B4-BE49-F238E27FC236}">
                <a16:creationId xmlns:a16="http://schemas.microsoft.com/office/drawing/2014/main" id="{FD73D2AF-7005-4288-DD19-7C8D8ECD5329}"/>
              </a:ext>
            </a:extLst>
          </p:cNvPr>
          <p:cNvPicPr>
            <a:picLocks noChangeAspect="1"/>
          </p:cNvPicPr>
          <p:nvPr/>
        </p:nvPicPr>
        <p:blipFill>
          <a:blip r:embed="rId3"/>
          <a:stretch>
            <a:fillRect/>
          </a:stretch>
        </p:blipFill>
        <p:spPr>
          <a:xfrm>
            <a:off x="621268" y="1306279"/>
            <a:ext cx="7066242" cy="2369963"/>
          </a:xfrm>
          <a:prstGeom prst="rect">
            <a:avLst/>
          </a:prstGeom>
        </p:spPr>
      </p:pic>
      <p:sp>
        <p:nvSpPr>
          <p:cNvPr id="20" name="角丸四角形 143">
            <a:extLst>
              <a:ext uri="{FF2B5EF4-FFF2-40B4-BE49-F238E27FC236}">
                <a16:creationId xmlns:a16="http://schemas.microsoft.com/office/drawing/2014/main" id="{89D0BC4D-6A65-AC00-7C6A-9524CD0ACA33}"/>
              </a:ext>
            </a:extLst>
          </p:cNvPr>
          <p:cNvSpPr/>
          <p:nvPr/>
        </p:nvSpPr>
        <p:spPr>
          <a:xfrm>
            <a:off x="110835" y="894953"/>
            <a:ext cx="2930815" cy="4686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①施設数の推移</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令和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7</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3</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月時点で、</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300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橋を管理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0" name="角丸四角形 143">
            <a:extLst>
              <a:ext uri="{FF2B5EF4-FFF2-40B4-BE49-F238E27FC236}">
                <a16:creationId xmlns:a16="http://schemas.microsoft.com/office/drawing/2014/main" id="{53CE5E68-2B48-4305-2DF3-DA38C3298A17}"/>
              </a:ext>
            </a:extLst>
          </p:cNvPr>
          <p:cNvSpPr/>
          <p:nvPr/>
        </p:nvSpPr>
        <p:spPr>
          <a:xfrm>
            <a:off x="3053221" y="894953"/>
            <a:ext cx="3785729" cy="4342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②施設状態</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施設の健全性は、点検２巡目にて健全性</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Ⅲ</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の割合が減少</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7" name="Rectangle 2">
            <a:extLst>
              <a:ext uri="{FF2B5EF4-FFF2-40B4-BE49-F238E27FC236}">
                <a16:creationId xmlns:a16="http://schemas.microsoft.com/office/drawing/2014/main" id="{940CFE96-DE5C-725E-2346-0E78278AE482}"/>
              </a:ext>
            </a:extLst>
          </p:cNvPr>
          <p:cNvSpPr>
            <a:spLocks noChangeArrowheads="1"/>
          </p:cNvSpPr>
          <p:nvPr/>
        </p:nvSpPr>
        <p:spPr bwMode="auto">
          <a:xfrm>
            <a:off x="0" y="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9" name="正方形/長方形 18">
            <a:extLst>
              <a:ext uri="{FF2B5EF4-FFF2-40B4-BE49-F238E27FC236}">
                <a16:creationId xmlns:a16="http://schemas.microsoft.com/office/drawing/2014/main" id="{D9A32EC8-3452-C531-A152-460BB57B5255}"/>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横断歩道橋</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2" name="角丸四角形 143">
            <a:extLst>
              <a:ext uri="{FF2B5EF4-FFF2-40B4-BE49-F238E27FC236}">
                <a16:creationId xmlns:a16="http://schemas.microsoft.com/office/drawing/2014/main" id="{101B3BF9-698E-8AF5-8D42-58CFC9778875}"/>
              </a:ext>
            </a:extLst>
          </p:cNvPr>
          <p:cNvSpPr/>
          <p:nvPr/>
        </p:nvSpPr>
        <p:spPr>
          <a:xfrm>
            <a:off x="3164719" y="3657192"/>
            <a:ext cx="2925329" cy="313889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■維持管理手法、維持管理水準</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 name="角丸四角形 143">
            <a:extLst>
              <a:ext uri="{FF2B5EF4-FFF2-40B4-BE49-F238E27FC236}">
                <a16:creationId xmlns:a16="http://schemas.microsoft.com/office/drawing/2014/main" id="{E83C2B7D-382C-4A27-182D-1D318AE38C7B}"/>
              </a:ext>
            </a:extLst>
          </p:cNvPr>
          <p:cNvSpPr/>
          <p:nvPr/>
        </p:nvSpPr>
        <p:spPr>
          <a:xfrm>
            <a:off x="3190970" y="3924855"/>
            <a:ext cx="2854885" cy="114030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維持管理手法は、</a:t>
            </a:r>
            <a:r>
              <a:rPr lang="ja-JP" altLang="en-US" sz="1050" dirty="0">
                <a:solidFill>
                  <a:schemeClr val="tx1"/>
                </a:solidFill>
                <a:latin typeface="Meiryo UI" panose="020B0604030504040204" pitchFamily="50" charset="-128"/>
                <a:ea typeface="Meiryo UI" panose="020B0604030504040204" pitchFamily="50" charset="-128"/>
              </a:rPr>
              <a:t>定期点検結果から劣化や変状を評価し、ひび割れや漏水の発生等必要と認められた場合に修繕する「状態監視型」と、望ましい塗替え年数（</a:t>
            </a:r>
            <a:r>
              <a:rPr lang="en-US" altLang="ja-JP" sz="1050" dirty="0">
                <a:solidFill>
                  <a:schemeClr val="tx1"/>
                </a:solidFill>
                <a:latin typeface="Meiryo UI" panose="020B0604030504040204" pitchFamily="50" charset="-128"/>
                <a:ea typeface="Meiryo UI" panose="020B0604030504040204" pitchFamily="50" charset="-128"/>
              </a:rPr>
              <a:t>25</a:t>
            </a:r>
            <a:r>
              <a:rPr lang="ja-JP" altLang="en-US" sz="1050" dirty="0">
                <a:solidFill>
                  <a:schemeClr val="tx1"/>
                </a:solidFill>
                <a:latin typeface="Meiryo UI" panose="020B0604030504040204" pitchFamily="50" charset="-128"/>
                <a:ea typeface="Meiryo UI" panose="020B0604030504040204" pitchFamily="50" charset="-128"/>
              </a:rPr>
              <a:t>年）を設定し、塗替え年次まで必要な小規模補修を実施する「時間計画型」を組み合わせた維持管理を行う</a:t>
            </a:r>
            <a:endParaRPr lang="en-US" altLang="ja-JP" sz="1050" dirty="0">
              <a:solidFill>
                <a:schemeClr val="tx1"/>
              </a:solidFill>
              <a:latin typeface="Meiryo UI" panose="020B0604030504040204" pitchFamily="50" charset="-128"/>
              <a:ea typeface="Meiryo UI" panose="020B0604030504040204" pitchFamily="50" charset="-128"/>
            </a:endParaRPr>
          </a:p>
          <a:p>
            <a:pPr marL="92075" indent="-92075" algn="just">
              <a:buFont typeface="Arial" panose="020B0604020202020204" pitchFamily="34" charset="0"/>
              <a:buChar char="•"/>
              <a:defRPr/>
            </a:pPr>
            <a:r>
              <a:rPr lang="ja-JP" altLang="en-US" sz="1050" dirty="0">
                <a:solidFill>
                  <a:schemeClr val="tx1"/>
                </a:solidFill>
                <a:latin typeface="Meiryo UI" panose="020B0604030504040204" pitchFamily="50" charset="-128"/>
                <a:ea typeface="Meiryo UI" panose="020B0604030504040204" pitchFamily="50" charset="-128"/>
              </a:rPr>
              <a:t>目標管理水準は、ランク２</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健全性</a:t>
            </a:r>
            <a:r>
              <a:rPr lang="en-US" altLang="ja-JP" sz="1050" dirty="0">
                <a:solidFill>
                  <a:schemeClr val="tx1"/>
                </a:solidFill>
                <a:latin typeface="Meiryo UI" panose="020B0604030504040204" pitchFamily="50" charset="-128"/>
                <a:ea typeface="Meiryo UI" panose="020B0604030504040204" pitchFamily="50" charset="-128"/>
              </a:rPr>
              <a:t>Ⅱ)</a:t>
            </a:r>
            <a:r>
              <a:rPr lang="ja-JP" altLang="en-US" sz="1050" dirty="0">
                <a:solidFill>
                  <a:schemeClr val="tx1"/>
                </a:solidFill>
                <a:latin typeface="Meiryo UI" panose="020B0604030504040204" pitchFamily="50" charset="-128"/>
                <a:ea typeface="Meiryo UI" panose="020B0604030504040204" pitchFamily="50" charset="-128"/>
              </a:rPr>
              <a:t>に設定</a:t>
            </a:r>
            <a:endParaRPr lang="en-US" altLang="ja-JP" sz="1050" dirty="0">
              <a:solidFill>
                <a:schemeClr val="tx1"/>
              </a:solidFill>
              <a:latin typeface="Meiryo UI" panose="020B0604030504040204" pitchFamily="50" charset="-128"/>
              <a:ea typeface="Meiryo UI" panose="020B0604030504040204" pitchFamily="50" charset="-128"/>
            </a:endParaRPr>
          </a:p>
        </p:txBody>
      </p:sp>
      <p:graphicFrame>
        <p:nvGraphicFramePr>
          <p:cNvPr id="4" name="表 3">
            <a:extLst>
              <a:ext uri="{FF2B5EF4-FFF2-40B4-BE49-F238E27FC236}">
                <a16:creationId xmlns:a16="http://schemas.microsoft.com/office/drawing/2014/main" id="{100AE335-9DD7-A11C-200E-70DC98D5B0EE}"/>
              </a:ext>
            </a:extLst>
          </p:cNvPr>
          <p:cNvGraphicFramePr>
            <a:graphicFrameLocks noGrp="1"/>
          </p:cNvGraphicFramePr>
          <p:nvPr>
            <p:extLst>
              <p:ext uri="{D42A27DB-BD31-4B8C-83A1-F6EECF244321}">
                <p14:modId xmlns:p14="http://schemas.microsoft.com/office/powerpoint/2010/main" val="1496722433"/>
              </p:ext>
            </p:extLst>
          </p:nvPr>
        </p:nvGraphicFramePr>
        <p:xfrm>
          <a:off x="3371272" y="5391260"/>
          <a:ext cx="2631687" cy="863814"/>
        </p:xfrm>
        <a:graphic>
          <a:graphicData uri="http://schemas.openxmlformats.org/drawingml/2006/table">
            <a:tbl>
              <a:tblPr firstRow="1" firstCol="1" bandRow="1"/>
              <a:tblGrid>
                <a:gridCol w="877229">
                  <a:extLst>
                    <a:ext uri="{9D8B030D-6E8A-4147-A177-3AD203B41FA5}">
                      <a16:colId xmlns:a16="http://schemas.microsoft.com/office/drawing/2014/main" val="2433514314"/>
                    </a:ext>
                  </a:extLst>
                </a:gridCol>
                <a:gridCol w="877229">
                  <a:extLst>
                    <a:ext uri="{9D8B030D-6E8A-4147-A177-3AD203B41FA5}">
                      <a16:colId xmlns:a16="http://schemas.microsoft.com/office/drawing/2014/main" val="864061857"/>
                    </a:ext>
                  </a:extLst>
                </a:gridCol>
                <a:gridCol w="877229">
                  <a:extLst>
                    <a:ext uri="{9D8B030D-6E8A-4147-A177-3AD203B41FA5}">
                      <a16:colId xmlns:a16="http://schemas.microsoft.com/office/drawing/2014/main" val="93611279"/>
                    </a:ext>
                  </a:extLst>
                </a:gridCol>
              </a:tblGrid>
              <a:tr h="431907">
                <a:tc>
                  <a:txBody>
                    <a:bodyPr/>
                    <a:lstStyle/>
                    <a:p>
                      <a:pPr algn="ctr">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Meiryo UI" panose="020B0604030504040204" pitchFamily="50" charset="-128"/>
                        </a:rPr>
                        <a:t>維持管理</a:t>
                      </a:r>
                      <a:endParaRPr lang="en-US" altLang="ja-JP" sz="1050" kern="100" dirty="0">
                        <a:solidFill>
                          <a:srgbClr val="000000"/>
                        </a:solidFill>
                        <a:effectLst/>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Meiryo UI" panose="020B0604030504040204" pitchFamily="50" charset="-128"/>
                        </a:rPr>
                        <a:t>手法</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algn="ctr">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Meiryo UI" panose="020B0604030504040204" pitchFamily="50" charset="-128"/>
                        </a:rPr>
                        <a:t>目標管理</a:t>
                      </a:r>
                      <a:endParaRPr lang="en-US" altLang="ja-JP" sz="1050" kern="100" dirty="0">
                        <a:solidFill>
                          <a:srgbClr val="000000"/>
                        </a:solidFill>
                        <a:effectLst/>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Meiryo UI" panose="020B0604030504040204" pitchFamily="50" charset="-128"/>
                        </a:rPr>
                        <a:t>水準</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algn="ctr">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Meiryo UI" panose="020B0604030504040204" pitchFamily="50" charset="-128"/>
                        </a:rPr>
                        <a:t>限界管理</a:t>
                      </a:r>
                      <a:endParaRPr lang="en-US" altLang="ja-JP" sz="1050" kern="100" dirty="0">
                        <a:solidFill>
                          <a:srgbClr val="000000"/>
                        </a:solidFill>
                        <a:effectLst/>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Meiryo UI" panose="020B0604030504040204" pitchFamily="50" charset="-128"/>
                        </a:rPr>
                        <a:t>水準</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extLst>
                  <a:ext uri="{0D108BD9-81ED-4DB2-BD59-A6C34878D82A}">
                    <a16:rowId xmlns:a16="http://schemas.microsoft.com/office/drawing/2014/main" val="3731472260"/>
                  </a:ext>
                </a:extLst>
              </a:tr>
              <a:tr h="431907">
                <a:tc>
                  <a:txBody>
                    <a:bodyPr/>
                    <a:lstStyle/>
                    <a:p>
                      <a:pPr algn="ctr">
                        <a:lnSpc>
                          <a:spcPts val="1400"/>
                        </a:lnSpc>
                      </a:pPr>
                      <a:r>
                        <a:rPr 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状態監視</a:t>
                      </a:r>
                      <a:endParaRPr lang="en-US" alt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endParaRPr>
                    </a:p>
                    <a:p>
                      <a:pPr algn="ctr">
                        <a:lnSpc>
                          <a:spcPts val="1400"/>
                        </a:lnSpc>
                      </a:pPr>
                      <a:r>
                        <a:rPr 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＋時間計画</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400"/>
                        </a:lnSpc>
                      </a:pPr>
                      <a:r>
                        <a:rPr 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ランク</a:t>
                      </a:r>
                      <a:r>
                        <a:rPr lang="en-US"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2</a:t>
                      </a:r>
                    </a:p>
                    <a:p>
                      <a:pPr algn="ctr">
                        <a:lnSpc>
                          <a:spcPts val="1400"/>
                        </a:lnSpc>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（健全性</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Ⅱ</a:t>
                      </a: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400"/>
                        </a:lnSpc>
                      </a:pPr>
                      <a:r>
                        <a:rPr 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ランク</a:t>
                      </a:r>
                      <a:r>
                        <a:rPr lang="en-US"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1</a:t>
                      </a:r>
                    </a:p>
                    <a:p>
                      <a:pPr algn="ctr">
                        <a:lnSpc>
                          <a:spcPts val="1400"/>
                        </a:lnSpc>
                      </a:pP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（健全性</a:t>
                      </a:r>
                      <a:r>
                        <a:rPr lang="en-US"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Ⅲ</a:t>
                      </a:r>
                      <a:r>
                        <a:rPr lang="ja-JP" altLang="en-US"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6876696"/>
                  </a:ext>
                </a:extLst>
              </a:tr>
            </a:tbl>
          </a:graphicData>
        </a:graphic>
      </p:graphicFrame>
      <p:sp>
        <p:nvSpPr>
          <p:cNvPr id="5" name="角丸四角形 143">
            <a:extLst>
              <a:ext uri="{FF2B5EF4-FFF2-40B4-BE49-F238E27FC236}">
                <a16:creationId xmlns:a16="http://schemas.microsoft.com/office/drawing/2014/main" id="{86AE6D22-8FB4-EF87-52B7-43D627C6D36B}"/>
              </a:ext>
            </a:extLst>
          </p:cNvPr>
          <p:cNvSpPr/>
          <p:nvPr/>
        </p:nvSpPr>
        <p:spPr>
          <a:xfrm>
            <a:off x="6132944" y="3657192"/>
            <a:ext cx="2925329" cy="313889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■重点化指標、優先順位</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ランク・健全性および社会的影響度の評価点をもとに、優先順位を設定</a:t>
            </a: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7" name="スライド番号プレースホルダー 2">
            <a:extLst>
              <a:ext uri="{FF2B5EF4-FFF2-40B4-BE49-F238E27FC236}">
                <a16:creationId xmlns:a16="http://schemas.microsoft.com/office/drawing/2014/main" id="{7036CA88-428B-174E-51FE-FC08B1D6D4E7}"/>
              </a:ext>
            </a:extLst>
          </p:cNvPr>
          <p:cNvSpPr>
            <a:spLocks noGrp="1"/>
          </p:cNvSpPr>
          <p:nvPr>
            <p:ph type="sldNum" sz="quarter" idx="12"/>
          </p:nvPr>
        </p:nvSpPr>
        <p:spPr>
          <a:xfrm>
            <a:off x="6974904" y="6520259"/>
            <a:ext cx="2133600" cy="365125"/>
          </a:xfrm>
        </p:spPr>
        <p:txBody>
          <a:bodyPr/>
          <a:lstStyle/>
          <a:p>
            <a:pPr>
              <a:defRPr/>
            </a:pPr>
            <a:fld id="{B1242370-49B6-497A-A9CB-F1C57C2E283E}" type="slidenum">
              <a:rPr lang="ja-JP" altLang="en-US" smtClean="0"/>
              <a:pPr>
                <a:defRPr/>
              </a:pPr>
              <a:t>4</a:t>
            </a:fld>
            <a:endParaRPr lang="ja-JP" altLang="en-US" dirty="0"/>
          </a:p>
        </p:txBody>
      </p:sp>
      <p:pic>
        <p:nvPicPr>
          <p:cNvPr id="15" name="図 14">
            <a:extLst>
              <a:ext uri="{FF2B5EF4-FFF2-40B4-BE49-F238E27FC236}">
                <a16:creationId xmlns:a16="http://schemas.microsoft.com/office/drawing/2014/main" id="{257B5B56-2851-5D9C-6386-7F6F78F6FAFE}"/>
              </a:ext>
            </a:extLst>
          </p:cNvPr>
          <p:cNvPicPr>
            <a:picLocks noChangeAspect="1"/>
          </p:cNvPicPr>
          <p:nvPr/>
        </p:nvPicPr>
        <p:blipFill>
          <a:blip r:embed="rId4"/>
          <a:srcRect t="1179" b="1671"/>
          <a:stretch/>
        </p:blipFill>
        <p:spPr>
          <a:xfrm>
            <a:off x="6175838" y="4364824"/>
            <a:ext cx="2839539" cy="1890250"/>
          </a:xfrm>
          <a:prstGeom prst="rect">
            <a:avLst/>
          </a:prstGeom>
        </p:spPr>
      </p:pic>
      <p:sp>
        <p:nvSpPr>
          <p:cNvPr id="8" name="角丸四角形 143">
            <a:extLst>
              <a:ext uri="{FF2B5EF4-FFF2-40B4-BE49-F238E27FC236}">
                <a16:creationId xmlns:a16="http://schemas.microsoft.com/office/drawing/2014/main" id="{BE7D6F46-8661-6CE9-6A7B-EDEA93A8B00B}"/>
              </a:ext>
            </a:extLst>
          </p:cNvPr>
          <p:cNvSpPr/>
          <p:nvPr/>
        </p:nvSpPr>
        <p:spPr>
          <a:xfrm>
            <a:off x="122762" y="3657192"/>
            <a:ext cx="2972106" cy="313889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■点検、診断・評価</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2" name="角丸四角形 143">
            <a:extLst>
              <a:ext uri="{FF2B5EF4-FFF2-40B4-BE49-F238E27FC236}">
                <a16:creationId xmlns:a16="http://schemas.microsoft.com/office/drawing/2014/main" id="{E5EFF1E8-B156-FFDD-69FD-3952C107E827}"/>
              </a:ext>
            </a:extLst>
          </p:cNvPr>
          <p:cNvSpPr/>
          <p:nvPr/>
        </p:nvSpPr>
        <p:spPr>
          <a:xfrm>
            <a:off x="144172" y="3914333"/>
            <a:ext cx="2909049" cy="127872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①点検および実施頻度</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定期点検は、５年に１回の頻度で、近接目視点検を実施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日常点検（パトロール）は、交通量２万台</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日以上の路線では週２回、それ以外では週１回の頻度で実施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臨時点検や緊急点検は、必要に応じて随時実施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graphicFrame>
        <p:nvGraphicFramePr>
          <p:cNvPr id="18" name="表 17">
            <a:extLst>
              <a:ext uri="{FF2B5EF4-FFF2-40B4-BE49-F238E27FC236}">
                <a16:creationId xmlns:a16="http://schemas.microsoft.com/office/drawing/2014/main" id="{1F79CB8F-2BEE-8AD3-27AE-EE3D20239A3B}"/>
              </a:ext>
            </a:extLst>
          </p:cNvPr>
          <p:cNvGraphicFramePr>
            <a:graphicFrameLocks noGrp="1"/>
          </p:cNvGraphicFramePr>
          <p:nvPr>
            <p:extLst>
              <p:ext uri="{D42A27DB-BD31-4B8C-83A1-F6EECF244321}">
                <p14:modId xmlns:p14="http://schemas.microsoft.com/office/powerpoint/2010/main" val="1889043519"/>
              </p:ext>
            </p:extLst>
          </p:nvPr>
        </p:nvGraphicFramePr>
        <p:xfrm>
          <a:off x="323338" y="5448817"/>
          <a:ext cx="1565651" cy="1257300"/>
        </p:xfrm>
        <a:graphic>
          <a:graphicData uri="http://schemas.openxmlformats.org/drawingml/2006/table">
            <a:tbl>
              <a:tblPr firstRow="1" bandRow="1">
                <a:tableStyleId>{5C22544A-7EE6-4342-B048-85BDC9FD1C3A}</a:tableStyleId>
              </a:tblPr>
              <a:tblGrid>
                <a:gridCol w="343634">
                  <a:extLst>
                    <a:ext uri="{9D8B030D-6E8A-4147-A177-3AD203B41FA5}">
                      <a16:colId xmlns:a16="http://schemas.microsoft.com/office/drawing/2014/main" val="581925902"/>
                    </a:ext>
                  </a:extLst>
                </a:gridCol>
                <a:gridCol w="1222017">
                  <a:extLst>
                    <a:ext uri="{9D8B030D-6E8A-4147-A177-3AD203B41FA5}">
                      <a16:colId xmlns:a16="http://schemas.microsoft.com/office/drawing/2014/main" val="2015804330"/>
                    </a:ext>
                  </a:extLst>
                </a:gridCol>
              </a:tblGrid>
              <a:tr h="193225">
                <a:tc gridSpan="2">
                  <a:txBody>
                    <a:bodyPr/>
                    <a:lstStyle/>
                    <a:p>
                      <a:pPr algn="ctr">
                        <a:lnSpc>
                          <a:spcPct val="100000"/>
                        </a:lnSpc>
                      </a:pPr>
                      <a:r>
                        <a:rPr kumimoji="1" lang="ja-JP" altLang="en-US" sz="1050" b="0" dirty="0">
                          <a:solidFill>
                            <a:schemeClr val="tx1"/>
                          </a:solidFill>
                          <a:latin typeface="Meiryo UI" panose="020B0604030504040204" pitchFamily="50" charset="-128"/>
                          <a:ea typeface="Meiryo UI" panose="020B0604030504040204" pitchFamily="50" charset="-128"/>
                        </a:rPr>
                        <a:t>健全性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lnSpc>
                          <a:spcPct val="100000"/>
                        </a:lnSpc>
                      </a:pPr>
                      <a:r>
                        <a:rPr kumimoji="1" lang="ja-JP" altLang="en-US" sz="1200" b="0">
                          <a:solidFill>
                            <a:schemeClr val="tx1"/>
                          </a:solidFill>
                          <a:latin typeface="Meiryo UI" panose="020B0604030504040204" pitchFamily="50" charset="-128"/>
                          <a:ea typeface="Meiryo UI" panose="020B0604030504040204" pitchFamily="50" charset="-128"/>
                        </a:rPr>
                        <a:t>健全度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193225">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Ⅰ</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just">
                        <a:lnSpc>
                          <a:spcPct val="100000"/>
                        </a:lnSpc>
                      </a:pPr>
                      <a:r>
                        <a:rPr kumimoji="1" lang="ja-JP" altLang="en-US" sz="1050" dirty="0">
                          <a:latin typeface="Meiryo UI" panose="020B0604030504040204" pitchFamily="50" charset="-128"/>
                          <a:ea typeface="Meiryo UI" panose="020B0604030504040204" pitchFamily="50" charset="-128"/>
                        </a:rPr>
                        <a:t>健全</a:t>
                      </a:r>
                      <a:endParaRPr kumimoji="1" lang="en-US" altLang="ja-JP"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987880271"/>
                  </a:ext>
                </a:extLst>
              </a:tr>
              <a:tr h="193225">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Ⅱ</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lnSpc>
                          <a:spcPct val="100000"/>
                        </a:lnSpc>
                      </a:pPr>
                      <a:r>
                        <a:rPr kumimoji="1" lang="ja-JP" altLang="en-US" sz="1050" dirty="0">
                          <a:latin typeface="Meiryo UI" panose="020B0604030504040204" pitchFamily="50" charset="-128"/>
                          <a:ea typeface="Meiryo UI" panose="020B0604030504040204" pitchFamily="50" charset="-128"/>
                        </a:rPr>
                        <a:t>予防保全段階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336296441"/>
                  </a:ext>
                </a:extLst>
              </a:tr>
              <a:tr h="193225">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Ⅲ</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早期措置段階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2944254"/>
                  </a:ext>
                </a:extLst>
              </a:tr>
              <a:tr h="193225">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Ⅳ</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just">
                        <a:lnSpc>
                          <a:spcPct val="100000"/>
                        </a:lnSpc>
                      </a:pPr>
                      <a:r>
                        <a:rPr kumimoji="1" lang="ja-JP" altLang="en-US" sz="1050" dirty="0">
                          <a:latin typeface="Meiryo UI" panose="020B0604030504040204" pitchFamily="50" charset="-128"/>
                          <a:ea typeface="Meiryo UI" panose="020B0604030504040204" pitchFamily="50" charset="-128"/>
                        </a:rPr>
                        <a:t>緊急措置段階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4050166504"/>
                  </a:ext>
                </a:extLst>
              </a:tr>
            </a:tbl>
          </a:graphicData>
        </a:graphic>
      </p:graphicFrame>
      <p:sp>
        <p:nvSpPr>
          <p:cNvPr id="21" name="角丸四角形 143">
            <a:extLst>
              <a:ext uri="{FF2B5EF4-FFF2-40B4-BE49-F238E27FC236}">
                <a16:creationId xmlns:a16="http://schemas.microsoft.com/office/drawing/2014/main" id="{42C862E3-F43A-A97C-23B7-FF8E9271CEB1}"/>
              </a:ext>
            </a:extLst>
          </p:cNvPr>
          <p:cNvSpPr/>
          <p:nvPr/>
        </p:nvSpPr>
        <p:spPr>
          <a:xfrm>
            <a:off x="144172" y="5134891"/>
            <a:ext cx="2745743"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②健全性の診断</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p:txBody>
      </p:sp>
      <p:grpSp>
        <p:nvGrpSpPr>
          <p:cNvPr id="11" name="グループ化 10">
            <a:extLst>
              <a:ext uri="{FF2B5EF4-FFF2-40B4-BE49-F238E27FC236}">
                <a16:creationId xmlns:a16="http://schemas.microsoft.com/office/drawing/2014/main" id="{640F8FA9-AA1F-94D7-3393-9461DA5EADFC}"/>
              </a:ext>
            </a:extLst>
          </p:cNvPr>
          <p:cNvGrpSpPr/>
          <p:nvPr/>
        </p:nvGrpSpPr>
        <p:grpSpPr>
          <a:xfrm>
            <a:off x="3317645" y="3077826"/>
            <a:ext cx="1404000" cy="468686"/>
            <a:chOff x="3682335" y="4059143"/>
            <a:chExt cx="1404000" cy="468686"/>
          </a:xfrm>
        </p:grpSpPr>
        <p:sp>
          <p:nvSpPr>
            <p:cNvPr id="13" name="吹き出し: 角を丸めた四角形 12">
              <a:extLst>
                <a:ext uri="{FF2B5EF4-FFF2-40B4-BE49-F238E27FC236}">
                  <a16:creationId xmlns:a16="http://schemas.microsoft.com/office/drawing/2014/main" id="{E9E73277-A777-0F9F-1943-DE57CD2FCE5D}"/>
                </a:ext>
              </a:extLst>
            </p:cNvPr>
            <p:cNvSpPr/>
            <p:nvPr/>
          </p:nvSpPr>
          <p:spPr>
            <a:xfrm>
              <a:off x="3682335" y="4059143"/>
              <a:ext cx="1404000" cy="468686"/>
            </a:xfrm>
            <a:prstGeom prst="wedgeRoundRectCallout">
              <a:avLst>
                <a:gd name="adj1" fmla="val 6607"/>
                <a:gd name="adj2" fmla="val 33975"/>
                <a:gd name="adj3" fmla="val 16667"/>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健全性</a:t>
              </a:r>
              <a:r>
                <a:rPr kumimoji="1" lang="en-US" altLang="ja-JP" sz="1000" dirty="0">
                  <a:solidFill>
                    <a:schemeClr val="tx1"/>
                  </a:solidFill>
                  <a:latin typeface="Meiryo UI" panose="020B0604030504040204" pitchFamily="50" charset="-128"/>
                  <a:ea typeface="Meiryo UI" panose="020B0604030504040204" pitchFamily="50" charset="-128"/>
                </a:rPr>
                <a:t>Ⅰ</a:t>
              </a:r>
              <a:r>
                <a:rPr kumimoji="1" lang="ja-JP" altLang="en-US" sz="1000" dirty="0">
                  <a:solidFill>
                    <a:schemeClr val="tx1"/>
                  </a:solidFill>
                  <a:latin typeface="Meiryo UI" panose="020B0604030504040204" pitchFamily="50" charset="-128"/>
                  <a:ea typeface="Meiryo UI" panose="020B0604030504040204" pitchFamily="50" charset="-128"/>
                </a:rPr>
                <a:t>　増加</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健全性</a:t>
              </a:r>
              <a:r>
                <a:rPr lang="en-US" altLang="ja-JP" sz="1000" dirty="0">
                  <a:solidFill>
                    <a:schemeClr val="tx1"/>
                  </a:solidFill>
                  <a:latin typeface="Meiryo UI" panose="020B0604030504040204" pitchFamily="50" charset="-128"/>
                  <a:ea typeface="Meiryo UI" panose="020B0604030504040204" pitchFamily="50" charset="-128"/>
                </a:rPr>
                <a:t>Ⅲ</a:t>
              </a:r>
              <a:r>
                <a:rPr lang="ja-JP" altLang="en-US" sz="1000" dirty="0">
                  <a:solidFill>
                    <a:schemeClr val="tx1"/>
                  </a:solidFill>
                  <a:latin typeface="Meiryo UI" panose="020B0604030504040204" pitchFamily="50" charset="-128"/>
                  <a:ea typeface="Meiryo UI" panose="020B0604030504040204" pitchFamily="50" charset="-128"/>
                </a:rPr>
                <a:t>　減少</a:t>
              </a:r>
              <a:endParaRPr kumimoji="1" lang="zh-TW" altLang="en-US" sz="1000" dirty="0">
                <a:solidFill>
                  <a:schemeClr val="tx1"/>
                </a:solidFill>
                <a:latin typeface="Meiryo UI" panose="020B0604030504040204" pitchFamily="50" charset="-128"/>
                <a:ea typeface="Meiryo UI" panose="020B0604030504040204" pitchFamily="50" charset="-128"/>
              </a:endParaRPr>
            </a:p>
          </p:txBody>
        </p:sp>
        <p:sp>
          <p:nvSpPr>
            <p:cNvPr id="14" name="吹き出し: 角を丸めた四角形 13">
              <a:extLst>
                <a:ext uri="{FF2B5EF4-FFF2-40B4-BE49-F238E27FC236}">
                  <a16:creationId xmlns:a16="http://schemas.microsoft.com/office/drawing/2014/main" id="{7B60E896-A787-8E07-F467-4D3E4862A2F5}"/>
                </a:ext>
              </a:extLst>
            </p:cNvPr>
            <p:cNvSpPr/>
            <p:nvPr/>
          </p:nvSpPr>
          <p:spPr>
            <a:xfrm>
              <a:off x="3778437" y="4064439"/>
              <a:ext cx="1224000" cy="436597"/>
            </a:xfrm>
            <a:prstGeom prst="wedgeRoundRectCallout">
              <a:avLst>
                <a:gd name="adj1" fmla="val 6607"/>
                <a:gd name="adj2" fmla="val 33975"/>
                <a:gd name="adj3" fmla="val 16667"/>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sz="10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27437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9619F-303F-3BA5-C739-8AFA6BB9E735}"/>
            </a:ext>
          </a:extLst>
        </p:cNvPr>
        <p:cNvGrpSpPr/>
        <p:nvPr/>
      </p:nvGrpSpPr>
      <p:grpSpPr>
        <a:xfrm>
          <a:off x="0" y="0"/>
          <a:ext cx="0" cy="0"/>
          <a:chOff x="0" y="0"/>
          <a:chExt cx="0" cy="0"/>
        </a:xfrm>
      </p:grpSpPr>
      <p:sp>
        <p:nvSpPr>
          <p:cNvPr id="6" name="角丸四角形 143">
            <a:extLst>
              <a:ext uri="{FF2B5EF4-FFF2-40B4-BE49-F238E27FC236}">
                <a16:creationId xmlns:a16="http://schemas.microsoft.com/office/drawing/2014/main" id="{BBA6D973-E3B3-83BF-D48C-150288033F7B}"/>
              </a:ext>
            </a:extLst>
          </p:cNvPr>
          <p:cNvSpPr/>
          <p:nvPr/>
        </p:nvSpPr>
        <p:spPr>
          <a:xfrm>
            <a:off x="110835" y="658732"/>
            <a:ext cx="8947439" cy="295532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■施設の現状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21" name="図 20">
            <a:extLst>
              <a:ext uri="{FF2B5EF4-FFF2-40B4-BE49-F238E27FC236}">
                <a16:creationId xmlns:a16="http://schemas.microsoft.com/office/drawing/2014/main" id="{183C1E8D-6363-2EF0-AFF7-C7D68A45FC8F}"/>
              </a:ext>
            </a:extLst>
          </p:cNvPr>
          <p:cNvPicPr>
            <a:picLocks noChangeAspect="1"/>
          </p:cNvPicPr>
          <p:nvPr/>
        </p:nvPicPr>
        <p:blipFill>
          <a:blip r:embed="rId3"/>
          <a:srcRect t="2764"/>
          <a:stretch/>
        </p:blipFill>
        <p:spPr>
          <a:xfrm>
            <a:off x="473806" y="1310132"/>
            <a:ext cx="6669467" cy="2489420"/>
          </a:xfrm>
          <a:prstGeom prst="rect">
            <a:avLst/>
          </a:prstGeom>
        </p:spPr>
      </p:pic>
      <p:sp>
        <p:nvSpPr>
          <p:cNvPr id="20" name="角丸四角形 143">
            <a:extLst>
              <a:ext uri="{FF2B5EF4-FFF2-40B4-BE49-F238E27FC236}">
                <a16:creationId xmlns:a16="http://schemas.microsoft.com/office/drawing/2014/main" id="{F8F1487C-B13F-E030-1228-1CCD304339CA}"/>
              </a:ext>
            </a:extLst>
          </p:cNvPr>
          <p:cNvSpPr/>
          <p:nvPr/>
        </p:nvSpPr>
        <p:spPr>
          <a:xfrm>
            <a:off x="110835" y="875903"/>
            <a:ext cx="4003965" cy="4686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①施設数の推移</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令和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7</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3</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月時点で、シェッド１施設、大型カルバート</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38</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施設を管理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0" name="角丸四角形 143">
            <a:extLst>
              <a:ext uri="{FF2B5EF4-FFF2-40B4-BE49-F238E27FC236}">
                <a16:creationId xmlns:a16="http://schemas.microsoft.com/office/drawing/2014/main" id="{749EA74B-655A-BAAC-7F2D-E1A8B95429FE}"/>
              </a:ext>
            </a:extLst>
          </p:cNvPr>
          <p:cNvSpPr/>
          <p:nvPr/>
        </p:nvSpPr>
        <p:spPr>
          <a:xfrm>
            <a:off x="4351796" y="875903"/>
            <a:ext cx="4195304" cy="4342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②施設状態</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施設の健全性は点検２巡目にて健全性</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Ⅲ</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の割合が減少</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7" name="Rectangle 2">
            <a:extLst>
              <a:ext uri="{FF2B5EF4-FFF2-40B4-BE49-F238E27FC236}">
                <a16:creationId xmlns:a16="http://schemas.microsoft.com/office/drawing/2014/main" id="{6F4EF914-3A90-ABD1-6761-FD1A01BD637D}"/>
              </a:ext>
            </a:extLst>
          </p:cNvPr>
          <p:cNvSpPr>
            <a:spLocks noChangeArrowheads="1"/>
          </p:cNvSpPr>
          <p:nvPr/>
        </p:nvSpPr>
        <p:spPr bwMode="auto">
          <a:xfrm>
            <a:off x="0" y="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9" name="正方形/長方形 18">
            <a:extLst>
              <a:ext uri="{FF2B5EF4-FFF2-40B4-BE49-F238E27FC236}">
                <a16:creationId xmlns:a16="http://schemas.microsoft.com/office/drawing/2014/main" id="{1A65A83C-9D5B-7404-E680-8122E6A0BA51}"/>
              </a:ext>
            </a:extLst>
          </p:cNvPr>
          <p:cNvSpPr/>
          <p:nvPr/>
        </p:nvSpPr>
        <p:spPr>
          <a:xfrm>
            <a:off x="105931" y="61913"/>
            <a:ext cx="8728686" cy="461665"/>
          </a:xfrm>
          <a:prstGeom prst="rect">
            <a:avLst/>
          </a:prstGeom>
        </p:spPr>
        <p:txBody>
          <a:bodyPr wrap="square">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シェッド・大型カルバート</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2" name="角丸四角形 143">
            <a:extLst>
              <a:ext uri="{FF2B5EF4-FFF2-40B4-BE49-F238E27FC236}">
                <a16:creationId xmlns:a16="http://schemas.microsoft.com/office/drawing/2014/main" id="{B00D9A3A-289C-7CC4-B2C5-924E673C2629}"/>
              </a:ext>
            </a:extLst>
          </p:cNvPr>
          <p:cNvSpPr/>
          <p:nvPr/>
        </p:nvSpPr>
        <p:spPr>
          <a:xfrm>
            <a:off x="3167445" y="3657192"/>
            <a:ext cx="2753096" cy="313889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■維持管理手法、維持管理水準</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 name="角丸四角形 143">
            <a:extLst>
              <a:ext uri="{FF2B5EF4-FFF2-40B4-BE49-F238E27FC236}">
                <a16:creationId xmlns:a16="http://schemas.microsoft.com/office/drawing/2014/main" id="{21463CBF-545A-064B-98FB-E84F7EE5C84C}"/>
              </a:ext>
            </a:extLst>
          </p:cNvPr>
          <p:cNvSpPr/>
          <p:nvPr/>
        </p:nvSpPr>
        <p:spPr>
          <a:xfrm>
            <a:off x="3246035" y="3924855"/>
            <a:ext cx="2579948" cy="114030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維持管理手法は、定期点検を行い劣化や変状を評価し、ひび割れや漏水の発生等必要と認められた場合に修繕する「状態監視型」の維持管理を行う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目標管理水準は、健全性</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Ⅱ</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に設定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5" name="角丸四角形 143">
            <a:extLst>
              <a:ext uri="{FF2B5EF4-FFF2-40B4-BE49-F238E27FC236}">
                <a16:creationId xmlns:a16="http://schemas.microsoft.com/office/drawing/2014/main" id="{DE3E4B0F-AFEC-40C4-29AB-E5800C410B9B}"/>
              </a:ext>
            </a:extLst>
          </p:cNvPr>
          <p:cNvSpPr/>
          <p:nvPr/>
        </p:nvSpPr>
        <p:spPr>
          <a:xfrm>
            <a:off x="6003636" y="3657192"/>
            <a:ext cx="3054638" cy="313889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■重点化指標、優先順位</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健全性および社会的影響度の評価点をもとに、優先順位を設定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7" name="スライド番号プレースホルダー 2">
            <a:extLst>
              <a:ext uri="{FF2B5EF4-FFF2-40B4-BE49-F238E27FC236}">
                <a16:creationId xmlns:a16="http://schemas.microsoft.com/office/drawing/2014/main" id="{B1DE6E19-E6ED-CD8D-78AE-B8EE9F505F10}"/>
              </a:ext>
            </a:extLst>
          </p:cNvPr>
          <p:cNvSpPr>
            <a:spLocks noGrp="1"/>
          </p:cNvSpPr>
          <p:nvPr>
            <p:ph type="sldNum" sz="quarter" idx="12"/>
          </p:nvPr>
        </p:nvSpPr>
        <p:spPr>
          <a:xfrm>
            <a:off x="6974904" y="6520259"/>
            <a:ext cx="2133600" cy="365125"/>
          </a:xfrm>
        </p:spPr>
        <p:txBody>
          <a:bodyPr/>
          <a:lstStyle/>
          <a:p>
            <a:pPr>
              <a:defRPr/>
            </a:pPr>
            <a:fld id="{B1242370-49B6-497A-A9CB-F1C57C2E283E}" type="slidenum">
              <a:rPr lang="ja-JP" altLang="en-US" smtClean="0"/>
              <a:pPr>
                <a:defRPr/>
              </a:pPr>
              <a:t>5</a:t>
            </a:fld>
            <a:endParaRPr lang="ja-JP" altLang="en-US" dirty="0"/>
          </a:p>
        </p:txBody>
      </p:sp>
      <p:sp>
        <p:nvSpPr>
          <p:cNvPr id="11" name="吹き出し: 角を丸めた四角形 10">
            <a:extLst>
              <a:ext uri="{FF2B5EF4-FFF2-40B4-BE49-F238E27FC236}">
                <a16:creationId xmlns:a16="http://schemas.microsoft.com/office/drawing/2014/main" id="{5B78AD1F-9119-7AE6-7946-9B95FC7D019A}"/>
              </a:ext>
            </a:extLst>
          </p:cNvPr>
          <p:cNvSpPr/>
          <p:nvPr/>
        </p:nvSpPr>
        <p:spPr>
          <a:xfrm>
            <a:off x="3354518" y="3028949"/>
            <a:ext cx="1116000" cy="539999"/>
          </a:xfrm>
          <a:prstGeom prst="wedgeRoundRectCallout">
            <a:avLst>
              <a:gd name="adj1" fmla="val 6607"/>
              <a:gd name="adj2" fmla="val 33975"/>
              <a:gd name="adj3" fmla="val 16667"/>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健全性</a:t>
            </a:r>
            <a:r>
              <a:rPr kumimoji="1" lang="en-US" altLang="ja-JP" sz="1000" dirty="0">
                <a:solidFill>
                  <a:schemeClr val="tx1"/>
                </a:solidFill>
                <a:latin typeface="Meiryo UI" panose="020B0604030504040204" pitchFamily="50" charset="-128"/>
                <a:ea typeface="Meiryo UI" panose="020B0604030504040204" pitchFamily="50" charset="-128"/>
              </a:rPr>
              <a:t>Ⅰ</a:t>
            </a:r>
            <a:r>
              <a:rPr kumimoji="1" lang="ja-JP" altLang="en-US" sz="1000" dirty="0">
                <a:solidFill>
                  <a:schemeClr val="tx1"/>
                </a:solidFill>
                <a:latin typeface="Meiryo UI" panose="020B0604030504040204" pitchFamily="50" charset="-128"/>
                <a:ea typeface="Meiryo UI" panose="020B0604030504040204" pitchFamily="50" charset="-128"/>
              </a:rPr>
              <a:t>　</a:t>
            </a:r>
            <a:r>
              <a:rPr lang="ja-JP" altLang="en-US" sz="1000" dirty="0">
                <a:solidFill>
                  <a:schemeClr val="tx1"/>
                </a:solidFill>
                <a:latin typeface="Meiryo UI" panose="020B0604030504040204" pitchFamily="50" charset="-128"/>
                <a:ea typeface="Meiryo UI" panose="020B0604030504040204" pitchFamily="50" charset="-128"/>
              </a:rPr>
              <a:t>増加</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lang="ja-JP" altLang="en-US" sz="1000" dirty="0">
                <a:solidFill>
                  <a:schemeClr val="tx1"/>
                </a:solidFill>
                <a:latin typeface="Meiryo UI" panose="020B0604030504040204" pitchFamily="50" charset="-128"/>
                <a:ea typeface="Meiryo UI" panose="020B0604030504040204" pitchFamily="50" charset="-128"/>
              </a:rPr>
              <a:t>健全性</a:t>
            </a:r>
            <a:r>
              <a:rPr lang="en-US" altLang="ja-JP" sz="1000" dirty="0">
                <a:solidFill>
                  <a:schemeClr val="tx1"/>
                </a:solidFill>
                <a:latin typeface="Meiryo UI" panose="020B0604030504040204" pitchFamily="50" charset="-128"/>
                <a:ea typeface="Meiryo UI" panose="020B0604030504040204" pitchFamily="50" charset="-128"/>
              </a:rPr>
              <a:t>Ⅱ</a:t>
            </a:r>
            <a:r>
              <a:rPr lang="ja-JP" altLang="en-US" sz="1000" dirty="0">
                <a:solidFill>
                  <a:schemeClr val="tx1"/>
                </a:solidFill>
                <a:latin typeface="Meiryo UI" panose="020B0604030504040204" pitchFamily="50" charset="-128"/>
                <a:ea typeface="Meiryo UI" panose="020B0604030504040204" pitchFamily="50" charset="-128"/>
              </a:rPr>
              <a:t>　増加</a:t>
            </a:r>
            <a:endParaRPr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健全性</a:t>
            </a:r>
            <a:r>
              <a:rPr lang="en-US" altLang="ja-JP" sz="1000" dirty="0">
                <a:solidFill>
                  <a:schemeClr val="tx1"/>
                </a:solidFill>
                <a:latin typeface="Meiryo UI" panose="020B0604030504040204" pitchFamily="50" charset="-128"/>
                <a:ea typeface="Meiryo UI" panose="020B0604030504040204" pitchFamily="50" charset="-128"/>
              </a:rPr>
              <a:t>Ⅲ</a:t>
            </a:r>
            <a:r>
              <a:rPr lang="ja-JP" altLang="en-US" sz="1000" dirty="0">
                <a:solidFill>
                  <a:schemeClr val="tx1"/>
                </a:solidFill>
                <a:latin typeface="Meiryo UI" panose="020B0604030504040204" pitchFamily="50" charset="-128"/>
                <a:ea typeface="Meiryo UI" panose="020B0604030504040204" pitchFamily="50" charset="-128"/>
              </a:rPr>
              <a:t>　減少</a:t>
            </a:r>
            <a:endParaRPr kumimoji="1" lang="zh-TW" altLang="en-US" sz="1000" dirty="0">
              <a:solidFill>
                <a:schemeClr val="tx1"/>
              </a:solidFill>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45DA51A9-4662-C682-160F-2DB16E7017AF}"/>
              </a:ext>
            </a:extLst>
          </p:cNvPr>
          <p:cNvPicPr>
            <a:picLocks noChangeAspect="1"/>
          </p:cNvPicPr>
          <p:nvPr/>
        </p:nvPicPr>
        <p:blipFill>
          <a:blip r:embed="rId4"/>
          <a:srcRect t="1874" b="2809"/>
          <a:stretch/>
        </p:blipFill>
        <p:spPr>
          <a:xfrm>
            <a:off x="6117859" y="4316556"/>
            <a:ext cx="2857319" cy="2132878"/>
          </a:xfrm>
          <a:prstGeom prst="rect">
            <a:avLst/>
          </a:prstGeom>
        </p:spPr>
      </p:pic>
      <p:graphicFrame>
        <p:nvGraphicFramePr>
          <p:cNvPr id="8" name="表 7">
            <a:extLst>
              <a:ext uri="{FF2B5EF4-FFF2-40B4-BE49-F238E27FC236}">
                <a16:creationId xmlns:a16="http://schemas.microsoft.com/office/drawing/2014/main" id="{1DE61C32-D9C9-D967-5CCE-680AB72E9F8D}"/>
              </a:ext>
            </a:extLst>
          </p:cNvPr>
          <p:cNvGraphicFramePr>
            <a:graphicFrameLocks noGrp="1"/>
          </p:cNvGraphicFramePr>
          <p:nvPr>
            <p:extLst>
              <p:ext uri="{D42A27DB-BD31-4B8C-83A1-F6EECF244321}">
                <p14:modId xmlns:p14="http://schemas.microsoft.com/office/powerpoint/2010/main" val="2612008593"/>
              </p:ext>
            </p:extLst>
          </p:nvPr>
        </p:nvGraphicFramePr>
        <p:xfrm>
          <a:off x="3295444" y="5015069"/>
          <a:ext cx="2518710" cy="735852"/>
        </p:xfrm>
        <a:graphic>
          <a:graphicData uri="http://schemas.openxmlformats.org/drawingml/2006/table">
            <a:tbl>
              <a:tblPr firstRow="1" firstCol="1" bandRow="1"/>
              <a:tblGrid>
                <a:gridCol w="839570">
                  <a:extLst>
                    <a:ext uri="{9D8B030D-6E8A-4147-A177-3AD203B41FA5}">
                      <a16:colId xmlns:a16="http://schemas.microsoft.com/office/drawing/2014/main" val="2433514314"/>
                    </a:ext>
                  </a:extLst>
                </a:gridCol>
                <a:gridCol w="839570">
                  <a:extLst>
                    <a:ext uri="{9D8B030D-6E8A-4147-A177-3AD203B41FA5}">
                      <a16:colId xmlns:a16="http://schemas.microsoft.com/office/drawing/2014/main" val="864061857"/>
                    </a:ext>
                  </a:extLst>
                </a:gridCol>
                <a:gridCol w="839570">
                  <a:extLst>
                    <a:ext uri="{9D8B030D-6E8A-4147-A177-3AD203B41FA5}">
                      <a16:colId xmlns:a16="http://schemas.microsoft.com/office/drawing/2014/main" val="93611279"/>
                    </a:ext>
                  </a:extLst>
                </a:gridCol>
              </a:tblGrid>
              <a:tr h="288000">
                <a:tc>
                  <a:txBody>
                    <a:bodyPr/>
                    <a:lstStyle/>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rPr>
                        <a:t>維持管理</a:t>
                      </a:r>
                      <a:endParaRPr lang="en-US" alt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rPr>
                        <a:t>手法</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rPr>
                        <a:t>目標管理</a:t>
                      </a:r>
                      <a:endParaRPr lang="en-US" alt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rPr>
                        <a:t>水準</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rPr>
                        <a:t>限界管理</a:t>
                      </a:r>
                      <a:endParaRPr lang="en-US" alt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endParaRPr>
                    </a:p>
                    <a:p>
                      <a:pPr algn="ctr">
                        <a:lnSpc>
                          <a:spcPts val="1400"/>
                        </a:lnSpc>
                      </a:pPr>
                      <a:r>
                        <a:rPr lang="ja-JP" sz="1050" kern="100" dirty="0">
                          <a:solidFill>
                            <a:srgbClr val="000000"/>
                          </a:solidFill>
                          <a:effectLst/>
                          <a:latin typeface="BIZ UDPゴシック" panose="020B0400000000000000" pitchFamily="50" charset="-128"/>
                          <a:ea typeface="BIZ UDPゴシック" panose="020B0400000000000000" pitchFamily="50" charset="-128"/>
                          <a:cs typeface="Meiryo UI" panose="020B0604030504040204" pitchFamily="50" charset="-128"/>
                        </a:rPr>
                        <a:t>水準</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extLst>
                  <a:ext uri="{0D108BD9-81ED-4DB2-BD59-A6C34878D82A}">
                    <a16:rowId xmlns:a16="http://schemas.microsoft.com/office/drawing/2014/main" val="3731472260"/>
                  </a:ext>
                </a:extLst>
              </a:tr>
              <a:tr h="396000">
                <a:tc>
                  <a:txBody>
                    <a:bodyPr/>
                    <a:lstStyle/>
                    <a:p>
                      <a:pPr algn="ctr">
                        <a:lnSpc>
                          <a:spcPts val="1400"/>
                        </a:lnSpc>
                      </a:pPr>
                      <a:r>
                        <a:rPr 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状態監視</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400"/>
                        </a:lnSpc>
                      </a:pPr>
                      <a:r>
                        <a:rPr lang="ja-JP" alt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Ⅱ判定</a:t>
                      </a: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400"/>
                        </a:lnSpc>
                      </a:pPr>
                      <a:r>
                        <a:rPr lang="ja-JP" sz="1050" kern="100" dirty="0">
                          <a:effectLst/>
                          <a:latin typeface="BIZ UDPゴシック" panose="020B0400000000000000" pitchFamily="50" charset="-128"/>
                          <a:ea typeface="BIZ UDPゴシック" panose="020B0400000000000000" pitchFamily="50" charset="-128"/>
                          <a:cs typeface="Meiryo UI" panose="020B0604030504040204" pitchFamily="50" charset="-128"/>
                        </a:rPr>
                        <a:t>Ⅲ判定</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6876696"/>
                  </a:ext>
                </a:extLst>
              </a:tr>
            </a:tbl>
          </a:graphicData>
        </a:graphic>
      </p:graphicFrame>
      <p:sp>
        <p:nvSpPr>
          <p:cNvPr id="13" name="角丸四角形 143">
            <a:extLst>
              <a:ext uri="{FF2B5EF4-FFF2-40B4-BE49-F238E27FC236}">
                <a16:creationId xmlns:a16="http://schemas.microsoft.com/office/drawing/2014/main" id="{1353140F-CBDD-00C6-06BC-07C2A59423B1}"/>
              </a:ext>
            </a:extLst>
          </p:cNvPr>
          <p:cNvSpPr/>
          <p:nvPr/>
        </p:nvSpPr>
        <p:spPr>
          <a:xfrm>
            <a:off x="122762" y="3657192"/>
            <a:ext cx="2972106" cy="313889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■点検、診断・評価</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5" name="角丸四角形 143">
            <a:extLst>
              <a:ext uri="{FF2B5EF4-FFF2-40B4-BE49-F238E27FC236}">
                <a16:creationId xmlns:a16="http://schemas.microsoft.com/office/drawing/2014/main" id="{62DBFC6C-21F7-D1F6-948E-F5E798F5C87E}"/>
              </a:ext>
            </a:extLst>
          </p:cNvPr>
          <p:cNvSpPr/>
          <p:nvPr/>
        </p:nvSpPr>
        <p:spPr>
          <a:xfrm>
            <a:off x="144172" y="3914333"/>
            <a:ext cx="2909049" cy="127872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①点検および実施頻度</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定期点検は、５年に１回の頻度で、近接目視点検を実施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日常点検（パトロール）は、交通量２万台</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日以上の路線では週２回、それ以外では週１回の頻度で実施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臨時点検や緊急点検は、必要に応じて随時実施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graphicFrame>
        <p:nvGraphicFramePr>
          <p:cNvPr id="16" name="表 15">
            <a:extLst>
              <a:ext uri="{FF2B5EF4-FFF2-40B4-BE49-F238E27FC236}">
                <a16:creationId xmlns:a16="http://schemas.microsoft.com/office/drawing/2014/main" id="{DA0712F5-2DF3-9DC5-24F0-FD66A7F66667}"/>
              </a:ext>
            </a:extLst>
          </p:cNvPr>
          <p:cNvGraphicFramePr>
            <a:graphicFrameLocks noGrp="1"/>
          </p:cNvGraphicFramePr>
          <p:nvPr>
            <p:extLst>
              <p:ext uri="{D42A27DB-BD31-4B8C-83A1-F6EECF244321}">
                <p14:modId xmlns:p14="http://schemas.microsoft.com/office/powerpoint/2010/main" val="2159850551"/>
              </p:ext>
            </p:extLst>
          </p:nvPr>
        </p:nvGraphicFramePr>
        <p:xfrm>
          <a:off x="323338" y="5448817"/>
          <a:ext cx="1565651" cy="1257300"/>
        </p:xfrm>
        <a:graphic>
          <a:graphicData uri="http://schemas.openxmlformats.org/drawingml/2006/table">
            <a:tbl>
              <a:tblPr firstRow="1" bandRow="1">
                <a:tableStyleId>{5C22544A-7EE6-4342-B048-85BDC9FD1C3A}</a:tableStyleId>
              </a:tblPr>
              <a:tblGrid>
                <a:gridCol w="343634">
                  <a:extLst>
                    <a:ext uri="{9D8B030D-6E8A-4147-A177-3AD203B41FA5}">
                      <a16:colId xmlns:a16="http://schemas.microsoft.com/office/drawing/2014/main" val="581925902"/>
                    </a:ext>
                  </a:extLst>
                </a:gridCol>
                <a:gridCol w="1222017">
                  <a:extLst>
                    <a:ext uri="{9D8B030D-6E8A-4147-A177-3AD203B41FA5}">
                      <a16:colId xmlns:a16="http://schemas.microsoft.com/office/drawing/2014/main" val="2015804330"/>
                    </a:ext>
                  </a:extLst>
                </a:gridCol>
              </a:tblGrid>
              <a:tr h="193225">
                <a:tc gridSpan="2">
                  <a:txBody>
                    <a:bodyPr/>
                    <a:lstStyle/>
                    <a:p>
                      <a:pPr algn="ctr">
                        <a:lnSpc>
                          <a:spcPct val="100000"/>
                        </a:lnSpc>
                      </a:pPr>
                      <a:r>
                        <a:rPr kumimoji="1" lang="ja-JP" altLang="en-US" sz="1050" b="0" dirty="0">
                          <a:solidFill>
                            <a:schemeClr val="tx1"/>
                          </a:solidFill>
                          <a:latin typeface="Meiryo UI" panose="020B0604030504040204" pitchFamily="50" charset="-128"/>
                          <a:ea typeface="Meiryo UI" panose="020B0604030504040204" pitchFamily="50" charset="-128"/>
                        </a:rPr>
                        <a:t>健全性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lnSpc>
                          <a:spcPct val="100000"/>
                        </a:lnSpc>
                      </a:pPr>
                      <a:r>
                        <a:rPr kumimoji="1" lang="ja-JP" altLang="en-US" sz="1200" b="0">
                          <a:solidFill>
                            <a:schemeClr val="tx1"/>
                          </a:solidFill>
                          <a:latin typeface="Meiryo UI" panose="020B0604030504040204" pitchFamily="50" charset="-128"/>
                          <a:ea typeface="Meiryo UI" panose="020B0604030504040204" pitchFamily="50" charset="-128"/>
                        </a:rPr>
                        <a:t>健全度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193225">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Ⅰ</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just">
                        <a:lnSpc>
                          <a:spcPct val="100000"/>
                        </a:lnSpc>
                      </a:pPr>
                      <a:r>
                        <a:rPr kumimoji="1" lang="ja-JP" altLang="en-US" sz="1050" dirty="0">
                          <a:latin typeface="Meiryo UI" panose="020B0604030504040204" pitchFamily="50" charset="-128"/>
                          <a:ea typeface="Meiryo UI" panose="020B0604030504040204" pitchFamily="50" charset="-128"/>
                        </a:rPr>
                        <a:t>健全</a:t>
                      </a:r>
                      <a:endParaRPr kumimoji="1" lang="en-US" altLang="ja-JP"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987880271"/>
                  </a:ext>
                </a:extLst>
              </a:tr>
              <a:tr h="193225">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Ⅱ</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lnSpc>
                          <a:spcPct val="100000"/>
                        </a:lnSpc>
                      </a:pPr>
                      <a:r>
                        <a:rPr kumimoji="1" lang="ja-JP" altLang="en-US" sz="1050" dirty="0">
                          <a:latin typeface="Meiryo UI" panose="020B0604030504040204" pitchFamily="50" charset="-128"/>
                          <a:ea typeface="Meiryo UI" panose="020B0604030504040204" pitchFamily="50" charset="-128"/>
                        </a:rPr>
                        <a:t>予防保全段階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336296441"/>
                  </a:ext>
                </a:extLst>
              </a:tr>
              <a:tr h="193225">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Ⅲ</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早期措置段階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2944254"/>
                  </a:ext>
                </a:extLst>
              </a:tr>
              <a:tr h="193225">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Ⅳ</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just">
                        <a:lnSpc>
                          <a:spcPct val="100000"/>
                        </a:lnSpc>
                      </a:pPr>
                      <a:r>
                        <a:rPr kumimoji="1" lang="ja-JP" altLang="en-US" sz="1050" dirty="0">
                          <a:latin typeface="Meiryo UI" panose="020B0604030504040204" pitchFamily="50" charset="-128"/>
                          <a:ea typeface="Meiryo UI" panose="020B0604030504040204" pitchFamily="50" charset="-128"/>
                        </a:rPr>
                        <a:t>緊急措置段階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4050166504"/>
                  </a:ext>
                </a:extLst>
              </a:tr>
            </a:tbl>
          </a:graphicData>
        </a:graphic>
      </p:graphicFrame>
      <p:sp>
        <p:nvSpPr>
          <p:cNvPr id="18" name="角丸四角形 143">
            <a:extLst>
              <a:ext uri="{FF2B5EF4-FFF2-40B4-BE49-F238E27FC236}">
                <a16:creationId xmlns:a16="http://schemas.microsoft.com/office/drawing/2014/main" id="{CF89916A-03CB-1E11-4069-B6CE061EC537}"/>
              </a:ext>
            </a:extLst>
          </p:cNvPr>
          <p:cNvSpPr/>
          <p:nvPr/>
        </p:nvSpPr>
        <p:spPr>
          <a:xfrm>
            <a:off x="144172" y="5134891"/>
            <a:ext cx="2745743"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②健全性の診断</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194826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37E4A-A1AB-86E7-B6AF-2978EC7A3887}"/>
            </a:ext>
          </a:extLst>
        </p:cNvPr>
        <p:cNvGrpSpPr/>
        <p:nvPr/>
      </p:nvGrpSpPr>
      <p:grpSpPr>
        <a:xfrm>
          <a:off x="0" y="0"/>
          <a:ext cx="0" cy="0"/>
          <a:chOff x="0" y="0"/>
          <a:chExt cx="0" cy="0"/>
        </a:xfrm>
      </p:grpSpPr>
      <p:sp>
        <p:nvSpPr>
          <p:cNvPr id="6" name="角丸四角形 143">
            <a:extLst>
              <a:ext uri="{FF2B5EF4-FFF2-40B4-BE49-F238E27FC236}">
                <a16:creationId xmlns:a16="http://schemas.microsoft.com/office/drawing/2014/main" id="{1700D46C-CD16-8FA3-D4BF-B824388B42DC}"/>
              </a:ext>
            </a:extLst>
          </p:cNvPr>
          <p:cNvSpPr/>
          <p:nvPr/>
        </p:nvSpPr>
        <p:spPr>
          <a:xfrm>
            <a:off x="110835" y="658732"/>
            <a:ext cx="8947439" cy="280219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■施設の現状（門型標識）</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6084DE2F-66C5-B44F-9712-01D2FA5FDDBB}"/>
              </a:ext>
            </a:extLst>
          </p:cNvPr>
          <p:cNvSpPr/>
          <p:nvPr/>
        </p:nvSpPr>
        <p:spPr>
          <a:xfrm>
            <a:off x="110835" y="894953"/>
            <a:ext cx="2930815" cy="4686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施設数の推移</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令和</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7</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年</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3</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月時点で、</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364</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基を管理</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40" name="角丸四角形 143">
            <a:extLst>
              <a:ext uri="{FF2B5EF4-FFF2-40B4-BE49-F238E27FC236}">
                <a16:creationId xmlns:a16="http://schemas.microsoft.com/office/drawing/2014/main" id="{06ABA374-D178-1B1C-B773-4387F987F475}"/>
              </a:ext>
            </a:extLst>
          </p:cNvPr>
          <p:cNvSpPr/>
          <p:nvPr/>
        </p:nvSpPr>
        <p:spPr>
          <a:xfrm>
            <a:off x="3053221" y="894953"/>
            <a:ext cx="3519296" cy="4342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②</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施設状態</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施設の健全性は、点検２巡目にて健全性</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Ⅲ</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の割合が減少</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7" name="Rectangle 2">
            <a:extLst>
              <a:ext uri="{FF2B5EF4-FFF2-40B4-BE49-F238E27FC236}">
                <a16:creationId xmlns:a16="http://schemas.microsoft.com/office/drawing/2014/main" id="{73ACE712-0D07-4B5A-5AF0-C8C78AA1C2B2}"/>
              </a:ext>
            </a:extLst>
          </p:cNvPr>
          <p:cNvSpPr>
            <a:spLocks noChangeArrowheads="1"/>
          </p:cNvSpPr>
          <p:nvPr/>
        </p:nvSpPr>
        <p:spPr bwMode="auto">
          <a:xfrm>
            <a:off x="0" y="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9" name="正方形/長方形 18">
            <a:extLst>
              <a:ext uri="{FF2B5EF4-FFF2-40B4-BE49-F238E27FC236}">
                <a16:creationId xmlns:a16="http://schemas.microsoft.com/office/drawing/2014/main" id="{FAC3E2F3-BDDC-3483-A832-12E523FCF044}"/>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門型標識、小規模附属物</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2" name="角丸四角形 143">
            <a:extLst>
              <a:ext uri="{FF2B5EF4-FFF2-40B4-BE49-F238E27FC236}">
                <a16:creationId xmlns:a16="http://schemas.microsoft.com/office/drawing/2014/main" id="{77BA92CC-DE4A-FA6E-0D45-BE16474F1511}"/>
              </a:ext>
            </a:extLst>
          </p:cNvPr>
          <p:cNvSpPr/>
          <p:nvPr/>
        </p:nvSpPr>
        <p:spPr>
          <a:xfrm>
            <a:off x="2889915" y="3507310"/>
            <a:ext cx="2975621" cy="328877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■維持管理手法、維持管理水準</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　（門型標識、小規模附属物）</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 name="角丸四角形 143">
            <a:extLst>
              <a:ext uri="{FF2B5EF4-FFF2-40B4-BE49-F238E27FC236}">
                <a16:creationId xmlns:a16="http://schemas.microsoft.com/office/drawing/2014/main" id="{339EFF64-42D7-E4F9-E347-6C7BE63CFDE2}"/>
              </a:ext>
            </a:extLst>
          </p:cNvPr>
          <p:cNvSpPr/>
          <p:nvPr/>
        </p:nvSpPr>
        <p:spPr>
          <a:xfrm>
            <a:off x="2910244" y="4003166"/>
            <a:ext cx="2868204" cy="208923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門型標識の維持管理手法は、定期点検で健全性を診断し、必要と認められた場合に措置を行う「状態監視型」を基本とし、道路情報板の電光表示板部については耐用年数に準じて定期的に部材を交換する「時間計画型」を併用す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小規模附属物の維持管理手法は、定期点検で健全性を診断し、必要と認められた場合に措置を行う「状態監視型」を基本とし、道路情報板の電光表示板部および照明灯の電気設備部については耐用年数に応じて定期的に部材を交換する「時間計画型」を併用す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門型標識と小規模附属物の目標管理水準は、健全性</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Ⅱ</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に設定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graphicFrame>
        <p:nvGraphicFramePr>
          <p:cNvPr id="4" name="表 3">
            <a:extLst>
              <a:ext uri="{FF2B5EF4-FFF2-40B4-BE49-F238E27FC236}">
                <a16:creationId xmlns:a16="http://schemas.microsoft.com/office/drawing/2014/main" id="{36D4F1CD-853C-2E11-CABD-E5C7EE6DA4D1}"/>
              </a:ext>
            </a:extLst>
          </p:cNvPr>
          <p:cNvGraphicFramePr>
            <a:graphicFrameLocks noGrp="1"/>
          </p:cNvGraphicFramePr>
          <p:nvPr>
            <p:extLst>
              <p:ext uri="{D42A27DB-BD31-4B8C-83A1-F6EECF244321}">
                <p14:modId xmlns:p14="http://schemas.microsoft.com/office/powerpoint/2010/main" val="491143277"/>
              </p:ext>
            </p:extLst>
          </p:nvPr>
        </p:nvGraphicFramePr>
        <p:xfrm>
          <a:off x="2943381" y="6200917"/>
          <a:ext cx="2868204" cy="501904"/>
        </p:xfrm>
        <a:graphic>
          <a:graphicData uri="http://schemas.openxmlformats.org/drawingml/2006/table">
            <a:tbl>
              <a:tblPr firstRow="1" firstCol="1" bandRow="1"/>
              <a:tblGrid>
                <a:gridCol w="956068">
                  <a:extLst>
                    <a:ext uri="{9D8B030D-6E8A-4147-A177-3AD203B41FA5}">
                      <a16:colId xmlns:a16="http://schemas.microsoft.com/office/drawing/2014/main" val="2433514314"/>
                    </a:ext>
                  </a:extLst>
                </a:gridCol>
                <a:gridCol w="956068">
                  <a:extLst>
                    <a:ext uri="{9D8B030D-6E8A-4147-A177-3AD203B41FA5}">
                      <a16:colId xmlns:a16="http://schemas.microsoft.com/office/drawing/2014/main" val="864061857"/>
                    </a:ext>
                  </a:extLst>
                </a:gridCol>
                <a:gridCol w="956068">
                  <a:extLst>
                    <a:ext uri="{9D8B030D-6E8A-4147-A177-3AD203B41FA5}">
                      <a16:colId xmlns:a16="http://schemas.microsoft.com/office/drawing/2014/main" val="93611279"/>
                    </a:ext>
                  </a:extLst>
                </a:gridCol>
              </a:tblGrid>
              <a:tr h="149927">
                <a:tc>
                  <a:txBody>
                    <a:bodyPr/>
                    <a:lstStyle/>
                    <a:p>
                      <a:pPr algn="ctr">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Meiryo UI" panose="020B0604030504040204" pitchFamily="50" charset="-128"/>
                        </a:rPr>
                        <a:t>維持管理手法</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algn="ctr">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Meiryo UI" panose="020B0604030504040204" pitchFamily="50" charset="-128"/>
                        </a:rPr>
                        <a:t>目標管理水準</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algn="ctr">
                        <a:lnSpc>
                          <a:spcPts val="1400"/>
                        </a:lnSpc>
                      </a:pPr>
                      <a:r>
                        <a:rPr lang="ja-JP" sz="1050" kern="100" dirty="0">
                          <a:solidFill>
                            <a:srgbClr val="000000"/>
                          </a:solidFill>
                          <a:effectLst/>
                          <a:latin typeface="BIZ UDゴシック" panose="020B0400000000000000" pitchFamily="49" charset="-128"/>
                          <a:ea typeface="BIZ UDゴシック" panose="020B0400000000000000" pitchFamily="49" charset="-128"/>
                          <a:cs typeface="Meiryo UI" panose="020B0604030504040204" pitchFamily="50" charset="-128"/>
                        </a:rPr>
                        <a:t>限界管理水準</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extLst>
                  <a:ext uri="{0D108BD9-81ED-4DB2-BD59-A6C34878D82A}">
                    <a16:rowId xmlns:a16="http://schemas.microsoft.com/office/drawing/2014/main" val="3731472260"/>
                  </a:ext>
                </a:extLst>
              </a:tr>
              <a:tr h="182392">
                <a:tc>
                  <a:txBody>
                    <a:bodyPr/>
                    <a:lstStyle/>
                    <a:p>
                      <a:pPr algn="ctr">
                        <a:lnSpc>
                          <a:spcPts val="1400"/>
                        </a:lnSpc>
                      </a:pPr>
                      <a:r>
                        <a:rPr lang="ja-JP" sz="1050" kern="100" dirty="0">
                          <a:effectLst/>
                          <a:latin typeface="BIZ UDゴシック" panose="020B0400000000000000" pitchFamily="49" charset="-128"/>
                          <a:ea typeface="BIZ UDゴシック" panose="020B0400000000000000" pitchFamily="49" charset="-128"/>
                          <a:cs typeface="Meiryo UI" panose="020B0604030504040204" pitchFamily="50" charset="-128"/>
                        </a:rPr>
                        <a:t>状態監視</a:t>
                      </a:r>
                      <a:endParaRPr lang="en-US" altLang="ja-JP" sz="1050" kern="100" dirty="0">
                        <a:effectLst/>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1400"/>
                        </a:lnSpc>
                      </a:pPr>
                      <a:r>
                        <a:rPr lang="ja-JP" altLang="en-US" sz="1050" kern="100" dirty="0">
                          <a:effectLst/>
                          <a:latin typeface="BIZ UDゴシック" panose="020B0400000000000000" pitchFamily="49" charset="-128"/>
                          <a:ea typeface="BIZ UDゴシック" panose="020B0400000000000000" pitchFamily="49" charset="-128"/>
                          <a:cs typeface="Meiryo UI" panose="020B0604030504040204" pitchFamily="50" charset="-128"/>
                        </a:rPr>
                        <a:t>＋時間計画</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400"/>
                        </a:lnSpc>
                      </a:pPr>
                      <a:r>
                        <a:rPr lang="ja-JP" sz="1050" kern="100" dirty="0">
                          <a:effectLst/>
                          <a:latin typeface="BIZ UDゴシック" panose="020B0400000000000000" pitchFamily="49" charset="-128"/>
                          <a:ea typeface="BIZ UDゴシック" panose="020B0400000000000000" pitchFamily="49" charset="-128"/>
                          <a:cs typeface="Meiryo UI" panose="020B0604030504040204" pitchFamily="50" charset="-128"/>
                        </a:rPr>
                        <a:t>Ⅱ判定</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400"/>
                        </a:lnSpc>
                      </a:pPr>
                      <a:r>
                        <a:rPr lang="ja-JP" sz="1050" kern="100" dirty="0">
                          <a:effectLst/>
                          <a:latin typeface="BIZ UDゴシック" panose="020B0400000000000000" pitchFamily="49" charset="-128"/>
                          <a:ea typeface="BIZ UDゴシック" panose="020B0400000000000000" pitchFamily="49" charset="-128"/>
                          <a:cs typeface="Meiryo UI" panose="020B0604030504040204" pitchFamily="50" charset="-128"/>
                        </a:rPr>
                        <a:t>Ⅲ判定</a:t>
                      </a: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6876696"/>
                  </a:ext>
                </a:extLst>
              </a:tr>
            </a:tbl>
          </a:graphicData>
        </a:graphic>
      </p:graphicFrame>
      <p:sp>
        <p:nvSpPr>
          <p:cNvPr id="5" name="角丸四角形 143">
            <a:extLst>
              <a:ext uri="{FF2B5EF4-FFF2-40B4-BE49-F238E27FC236}">
                <a16:creationId xmlns:a16="http://schemas.microsoft.com/office/drawing/2014/main" id="{D4866D08-82D6-7B32-36C5-4E06E6F1A140}"/>
              </a:ext>
            </a:extLst>
          </p:cNvPr>
          <p:cNvSpPr/>
          <p:nvPr/>
        </p:nvSpPr>
        <p:spPr>
          <a:xfrm>
            <a:off x="5899366" y="3507310"/>
            <a:ext cx="3158907" cy="328877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■重点化指標、優先順位（門型標識）</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健全性および社会的影響度の評価点をもとに、優先順位を設定</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9" name="スライド番号プレースホルダー 2">
            <a:extLst>
              <a:ext uri="{FF2B5EF4-FFF2-40B4-BE49-F238E27FC236}">
                <a16:creationId xmlns:a16="http://schemas.microsoft.com/office/drawing/2014/main" id="{BA3A35F0-7288-225A-67DC-AAA7BF3F4788}"/>
              </a:ext>
            </a:extLst>
          </p:cNvPr>
          <p:cNvSpPr>
            <a:spLocks noGrp="1"/>
          </p:cNvSpPr>
          <p:nvPr>
            <p:ph type="sldNum" sz="quarter" idx="12"/>
          </p:nvPr>
        </p:nvSpPr>
        <p:spPr>
          <a:xfrm>
            <a:off x="6974904" y="6520259"/>
            <a:ext cx="2133600" cy="365125"/>
          </a:xfrm>
        </p:spPr>
        <p:txBody>
          <a:bodyPr/>
          <a:lstStyle/>
          <a:p>
            <a:pPr>
              <a:defRPr/>
            </a:pPr>
            <a:fld id="{B1242370-49B6-497A-A9CB-F1C57C2E283E}" type="slidenum">
              <a:rPr lang="ja-JP" altLang="en-US" smtClean="0"/>
              <a:pPr>
                <a:defRPr/>
              </a:pPr>
              <a:t>6</a:t>
            </a:fld>
            <a:endParaRPr lang="ja-JP" altLang="en-US" dirty="0"/>
          </a:p>
        </p:txBody>
      </p:sp>
      <p:grpSp>
        <p:nvGrpSpPr>
          <p:cNvPr id="25" name="グループ化 24">
            <a:extLst>
              <a:ext uri="{FF2B5EF4-FFF2-40B4-BE49-F238E27FC236}">
                <a16:creationId xmlns:a16="http://schemas.microsoft.com/office/drawing/2014/main" id="{A37064A5-F9F0-1455-BCA3-3EEE90838CAE}"/>
              </a:ext>
            </a:extLst>
          </p:cNvPr>
          <p:cNvGrpSpPr/>
          <p:nvPr/>
        </p:nvGrpSpPr>
        <p:grpSpPr>
          <a:xfrm>
            <a:off x="9697297" y="4086229"/>
            <a:ext cx="3962626" cy="2671760"/>
            <a:chOff x="9697297" y="4086229"/>
            <a:chExt cx="3962626" cy="2671760"/>
          </a:xfrm>
        </p:grpSpPr>
        <p:pic>
          <p:nvPicPr>
            <p:cNvPr id="8" name="図 7">
              <a:extLst>
                <a:ext uri="{FF2B5EF4-FFF2-40B4-BE49-F238E27FC236}">
                  <a16:creationId xmlns:a16="http://schemas.microsoft.com/office/drawing/2014/main" id="{1A08F6C8-3377-6969-381F-A999689435E1}"/>
                </a:ext>
              </a:extLst>
            </p:cNvPr>
            <p:cNvPicPr>
              <a:picLocks noChangeAspect="1"/>
            </p:cNvPicPr>
            <p:nvPr/>
          </p:nvPicPr>
          <p:blipFill>
            <a:blip r:embed="rId3"/>
            <a:srcRect t="4062" b="2336"/>
            <a:stretch/>
          </p:blipFill>
          <p:spPr>
            <a:xfrm>
              <a:off x="10028929" y="4086229"/>
              <a:ext cx="2791361" cy="2671760"/>
            </a:xfrm>
            <a:prstGeom prst="rect">
              <a:avLst/>
            </a:prstGeom>
          </p:spPr>
        </p:pic>
        <p:cxnSp>
          <p:nvCxnSpPr>
            <p:cNvPr id="10" name="直線コネクタ 9">
              <a:extLst>
                <a:ext uri="{FF2B5EF4-FFF2-40B4-BE49-F238E27FC236}">
                  <a16:creationId xmlns:a16="http://schemas.microsoft.com/office/drawing/2014/main" id="{CA35ACDD-6CA9-4362-9D84-D3F620AF0AEF}"/>
                </a:ext>
              </a:extLst>
            </p:cNvPr>
            <p:cNvCxnSpPr>
              <a:cxnSpLocks/>
            </p:cNvCxnSpPr>
            <p:nvPr/>
          </p:nvCxnSpPr>
          <p:spPr>
            <a:xfrm>
              <a:off x="10531444" y="5178560"/>
              <a:ext cx="2199129" cy="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CE49A9C-CA64-E18B-02B7-1DDC8AD9379B}"/>
                </a:ext>
              </a:extLst>
            </p:cNvPr>
            <p:cNvSpPr txBox="1"/>
            <p:nvPr/>
          </p:nvSpPr>
          <p:spPr>
            <a:xfrm>
              <a:off x="12656410" y="5056175"/>
              <a:ext cx="1003513" cy="230832"/>
            </a:xfrm>
            <a:prstGeom prst="rect">
              <a:avLst/>
            </a:prstGeom>
            <a:noFill/>
          </p:spPr>
          <p:txBody>
            <a:bodyPr wrap="square">
              <a:spAutoFit/>
            </a:bodyPr>
            <a:lstStyle/>
            <a:p>
              <a:pPr marL="36000" indent="0">
                <a:spcBef>
                  <a:spcPts val="0"/>
                </a:spcBef>
                <a:buNone/>
              </a:pPr>
              <a:r>
                <a:rPr lang="ja-JP" altLang="en-US" sz="900" dirty="0">
                  <a:latin typeface="BIZ UDゴシック" panose="020B0400000000000000" pitchFamily="49" charset="-128"/>
                  <a:ea typeface="BIZ UDゴシック" panose="020B0400000000000000" pitchFamily="49" charset="-128"/>
                  <a:cs typeface="Meiryo UI" panose="020B0604030504040204" pitchFamily="50" charset="-128"/>
                </a:rPr>
                <a:t>目標管理水準</a:t>
              </a:r>
              <a:endParaRPr lang="en-US" altLang="ja-JP" sz="9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4" name="テキスト ボックス 2">
              <a:extLst>
                <a:ext uri="{FF2B5EF4-FFF2-40B4-BE49-F238E27FC236}">
                  <a16:creationId xmlns:a16="http://schemas.microsoft.com/office/drawing/2014/main" id="{23127EF3-8897-622C-75C1-FBFB18EE72DF}"/>
                </a:ext>
              </a:extLst>
            </p:cNvPr>
            <p:cNvSpPr txBox="1">
              <a:spLocks noChangeArrowheads="1"/>
            </p:cNvSpPr>
            <p:nvPr/>
          </p:nvSpPr>
          <p:spPr bwMode="auto">
            <a:xfrm>
              <a:off x="9697297" y="4451993"/>
              <a:ext cx="420370" cy="1495425"/>
            </a:xfrm>
            <a:prstGeom prst="rect">
              <a:avLst/>
            </a:prstGeom>
            <a:noFill/>
            <a:ln w="9525">
              <a:noFill/>
              <a:miter lim="800000"/>
              <a:headEnd/>
              <a:tailEnd/>
            </a:ln>
          </p:spPr>
          <p:txBody>
            <a:bodyPr rot="0" vert="eaVert" wrap="square" lIns="91440" tIns="45720" rIns="91440" bIns="45720" anchor="t" anchorCtr="0">
              <a:spAutoFit/>
            </a:bodyPr>
            <a:lstStyle/>
            <a:p>
              <a:pPr algn="just"/>
              <a:r>
                <a:rPr lang="ja-JP" sz="950" kern="100" dirty="0">
                  <a:effectLst/>
                  <a:latin typeface="Century" panose="02040604050505020304" pitchFamily="18" charset="0"/>
                  <a:ea typeface="BIZ UDゴシック" panose="020B0400000000000000" pitchFamily="49" charset="-128"/>
                  <a:cs typeface="Times New Roman" panose="02020603050405020304" pitchFamily="18" charset="0"/>
                </a:rPr>
                <a:t>【不具合の発生可能性】</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pic>
        <p:nvPicPr>
          <p:cNvPr id="26" name="図 25">
            <a:extLst>
              <a:ext uri="{FF2B5EF4-FFF2-40B4-BE49-F238E27FC236}">
                <a16:creationId xmlns:a16="http://schemas.microsoft.com/office/drawing/2014/main" id="{A62B5C7E-A3E6-7F77-CBF3-ACDC895C1CF3}"/>
              </a:ext>
            </a:extLst>
          </p:cNvPr>
          <p:cNvPicPr>
            <a:picLocks noChangeAspect="1"/>
          </p:cNvPicPr>
          <p:nvPr/>
        </p:nvPicPr>
        <p:blipFill>
          <a:blip r:embed="rId4"/>
          <a:stretch>
            <a:fillRect/>
          </a:stretch>
        </p:blipFill>
        <p:spPr>
          <a:xfrm>
            <a:off x="5868165" y="4240822"/>
            <a:ext cx="3234968" cy="2184848"/>
          </a:xfrm>
          <a:prstGeom prst="rect">
            <a:avLst/>
          </a:prstGeom>
        </p:spPr>
      </p:pic>
      <p:sp>
        <p:nvSpPr>
          <p:cNvPr id="27" name="角丸四角形 143">
            <a:extLst>
              <a:ext uri="{FF2B5EF4-FFF2-40B4-BE49-F238E27FC236}">
                <a16:creationId xmlns:a16="http://schemas.microsoft.com/office/drawing/2014/main" id="{A58EA0BD-0D28-5626-9095-2FFA0647C1DF}"/>
              </a:ext>
            </a:extLst>
          </p:cNvPr>
          <p:cNvSpPr/>
          <p:nvPr/>
        </p:nvSpPr>
        <p:spPr>
          <a:xfrm>
            <a:off x="122762" y="3507310"/>
            <a:ext cx="2712994" cy="328877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■点検、診断・評価（門型標識）</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8" name="角丸四角形 143">
            <a:extLst>
              <a:ext uri="{FF2B5EF4-FFF2-40B4-BE49-F238E27FC236}">
                <a16:creationId xmlns:a16="http://schemas.microsoft.com/office/drawing/2014/main" id="{9FFDE9E2-22A9-FC5D-D1AD-C8B6939D1900}"/>
              </a:ext>
            </a:extLst>
          </p:cNvPr>
          <p:cNvSpPr/>
          <p:nvPr/>
        </p:nvSpPr>
        <p:spPr>
          <a:xfrm>
            <a:off x="144173" y="3790702"/>
            <a:ext cx="2658654" cy="134425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①点検および実施頻度</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定期点検は、５年に１回の頻度で、近接目視点検を実施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日常点検（パトロール）は、交通量２万台</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日以上の路線では週２回、それ以外では週１回の頻度で実施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臨時点検や緊急点検は、必要に応じて随時実施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graphicFrame>
        <p:nvGraphicFramePr>
          <p:cNvPr id="29" name="表 28">
            <a:extLst>
              <a:ext uri="{FF2B5EF4-FFF2-40B4-BE49-F238E27FC236}">
                <a16:creationId xmlns:a16="http://schemas.microsoft.com/office/drawing/2014/main" id="{4FA1651B-7281-A10D-9D07-0CBF63F13393}"/>
              </a:ext>
            </a:extLst>
          </p:cNvPr>
          <p:cNvGraphicFramePr>
            <a:graphicFrameLocks noGrp="1"/>
          </p:cNvGraphicFramePr>
          <p:nvPr>
            <p:extLst>
              <p:ext uri="{D42A27DB-BD31-4B8C-83A1-F6EECF244321}">
                <p14:modId xmlns:p14="http://schemas.microsoft.com/office/powerpoint/2010/main" val="4092353629"/>
              </p:ext>
            </p:extLst>
          </p:nvPr>
        </p:nvGraphicFramePr>
        <p:xfrm>
          <a:off x="323338" y="5418351"/>
          <a:ext cx="1565651" cy="1257300"/>
        </p:xfrm>
        <a:graphic>
          <a:graphicData uri="http://schemas.openxmlformats.org/drawingml/2006/table">
            <a:tbl>
              <a:tblPr firstRow="1" bandRow="1">
                <a:tableStyleId>{5C22544A-7EE6-4342-B048-85BDC9FD1C3A}</a:tableStyleId>
              </a:tblPr>
              <a:tblGrid>
                <a:gridCol w="343634">
                  <a:extLst>
                    <a:ext uri="{9D8B030D-6E8A-4147-A177-3AD203B41FA5}">
                      <a16:colId xmlns:a16="http://schemas.microsoft.com/office/drawing/2014/main" val="581925902"/>
                    </a:ext>
                  </a:extLst>
                </a:gridCol>
                <a:gridCol w="1222017">
                  <a:extLst>
                    <a:ext uri="{9D8B030D-6E8A-4147-A177-3AD203B41FA5}">
                      <a16:colId xmlns:a16="http://schemas.microsoft.com/office/drawing/2014/main" val="2015804330"/>
                    </a:ext>
                  </a:extLst>
                </a:gridCol>
              </a:tblGrid>
              <a:tr h="119714">
                <a:tc gridSpan="2">
                  <a:txBody>
                    <a:bodyPr/>
                    <a:lstStyle/>
                    <a:p>
                      <a:pPr algn="ctr">
                        <a:lnSpc>
                          <a:spcPct val="100000"/>
                        </a:lnSpc>
                      </a:pPr>
                      <a:r>
                        <a:rPr kumimoji="1" lang="ja-JP" altLang="en-US" sz="1050" b="0" dirty="0">
                          <a:solidFill>
                            <a:schemeClr val="tx1"/>
                          </a:solidFill>
                          <a:latin typeface="Meiryo UI" panose="020B0604030504040204" pitchFamily="50" charset="-128"/>
                          <a:ea typeface="Meiryo UI" panose="020B0604030504040204" pitchFamily="50" charset="-128"/>
                        </a:rPr>
                        <a:t>健全性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lnSpc>
                          <a:spcPct val="100000"/>
                        </a:lnSpc>
                      </a:pPr>
                      <a:r>
                        <a:rPr kumimoji="1" lang="ja-JP" altLang="en-US" sz="1200" b="0">
                          <a:solidFill>
                            <a:schemeClr val="tx1"/>
                          </a:solidFill>
                          <a:latin typeface="Meiryo UI" panose="020B0604030504040204" pitchFamily="50" charset="-128"/>
                          <a:ea typeface="Meiryo UI" panose="020B0604030504040204" pitchFamily="50" charset="-128"/>
                        </a:rPr>
                        <a:t>健全度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119714">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Ⅰ</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just">
                        <a:lnSpc>
                          <a:spcPct val="100000"/>
                        </a:lnSpc>
                      </a:pPr>
                      <a:r>
                        <a:rPr kumimoji="1" lang="ja-JP" altLang="en-US" sz="1050" dirty="0">
                          <a:latin typeface="Meiryo UI" panose="020B0604030504040204" pitchFamily="50" charset="-128"/>
                          <a:ea typeface="Meiryo UI" panose="020B0604030504040204" pitchFamily="50" charset="-128"/>
                        </a:rPr>
                        <a:t>健全</a:t>
                      </a:r>
                      <a:endParaRPr kumimoji="1" lang="en-US" altLang="ja-JP"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987880271"/>
                  </a:ext>
                </a:extLst>
              </a:tr>
              <a:tr h="119714">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Ⅱ</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lnSpc>
                          <a:spcPct val="100000"/>
                        </a:lnSpc>
                      </a:pPr>
                      <a:r>
                        <a:rPr kumimoji="1" lang="ja-JP" altLang="en-US" sz="1050" dirty="0">
                          <a:latin typeface="Meiryo UI" panose="020B0604030504040204" pitchFamily="50" charset="-128"/>
                          <a:ea typeface="Meiryo UI" panose="020B0604030504040204" pitchFamily="50" charset="-128"/>
                        </a:rPr>
                        <a:t>予防保全段階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336296441"/>
                  </a:ext>
                </a:extLst>
              </a:tr>
              <a:tr h="119714">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Ⅲ</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早期措置段階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2944254"/>
                  </a:ext>
                </a:extLst>
              </a:tr>
              <a:tr h="119714">
                <a:tc>
                  <a:txBody>
                    <a:bodyPr/>
                    <a:lstStyle/>
                    <a:p>
                      <a:pPr algn="ctr">
                        <a:lnSpc>
                          <a:spcPct val="100000"/>
                        </a:lnSpc>
                      </a:pPr>
                      <a:r>
                        <a:rPr kumimoji="1" lang="en-US" altLang="ja-JP" sz="1050" dirty="0">
                          <a:latin typeface="Meiryo UI" panose="020B0604030504040204" pitchFamily="50" charset="-128"/>
                          <a:ea typeface="Meiryo UI" panose="020B0604030504040204" pitchFamily="50" charset="-128"/>
                        </a:rPr>
                        <a:t>Ⅳ</a:t>
                      </a: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just">
                        <a:lnSpc>
                          <a:spcPct val="100000"/>
                        </a:lnSpc>
                      </a:pPr>
                      <a:r>
                        <a:rPr kumimoji="1" lang="ja-JP" altLang="en-US" sz="1050" dirty="0">
                          <a:latin typeface="Meiryo UI" panose="020B0604030504040204" pitchFamily="50" charset="-128"/>
                          <a:ea typeface="Meiryo UI" panose="020B0604030504040204" pitchFamily="50" charset="-128"/>
                        </a:rPr>
                        <a:t>緊急措置段階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4050166504"/>
                  </a:ext>
                </a:extLst>
              </a:tr>
            </a:tbl>
          </a:graphicData>
        </a:graphic>
      </p:graphicFrame>
      <p:sp>
        <p:nvSpPr>
          <p:cNvPr id="30" name="角丸四角形 143">
            <a:extLst>
              <a:ext uri="{FF2B5EF4-FFF2-40B4-BE49-F238E27FC236}">
                <a16:creationId xmlns:a16="http://schemas.microsoft.com/office/drawing/2014/main" id="{DB6D6E18-ADC7-8CDC-FA47-70DB62C4E4C4}"/>
              </a:ext>
            </a:extLst>
          </p:cNvPr>
          <p:cNvSpPr/>
          <p:nvPr/>
        </p:nvSpPr>
        <p:spPr>
          <a:xfrm>
            <a:off x="144172" y="5134959"/>
            <a:ext cx="2745743"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②健全性の診断</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21" name="図 20">
            <a:extLst>
              <a:ext uri="{FF2B5EF4-FFF2-40B4-BE49-F238E27FC236}">
                <a16:creationId xmlns:a16="http://schemas.microsoft.com/office/drawing/2014/main" id="{F289DA9D-EB65-3EF5-ED3C-2210A7DA5382}"/>
              </a:ext>
            </a:extLst>
          </p:cNvPr>
          <p:cNvPicPr>
            <a:picLocks noChangeAspect="1"/>
          </p:cNvPicPr>
          <p:nvPr/>
        </p:nvPicPr>
        <p:blipFill>
          <a:blip r:embed="rId5"/>
          <a:stretch>
            <a:fillRect/>
          </a:stretch>
        </p:blipFill>
        <p:spPr>
          <a:xfrm>
            <a:off x="2889915" y="1313954"/>
            <a:ext cx="5758236" cy="2158384"/>
          </a:xfrm>
          <a:prstGeom prst="rect">
            <a:avLst/>
          </a:prstGeom>
        </p:spPr>
      </p:pic>
      <p:sp>
        <p:nvSpPr>
          <p:cNvPr id="13" name="吹き出し: 角を丸めた四角形 12">
            <a:extLst>
              <a:ext uri="{FF2B5EF4-FFF2-40B4-BE49-F238E27FC236}">
                <a16:creationId xmlns:a16="http://schemas.microsoft.com/office/drawing/2014/main" id="{0BB5324F-C910-4D11-1E51-28CAD91F2C2E}"/>
              </a:ext>
            </a:extLst>
          </p:cNvPr>
          <p:cNvSpPr/>
          <p:nvPr/>
        </p:nvSpPr>
        <p:spPr>
          <a:xfrm>
            <a:off x="5083947" y="2908721"/>
            <a:ext cx="1008000" cy="504000"/>
          </a:xfrm>
          <a:prstGeom prst="wedgeRoundRectCallout">
            <a:avLst>
              <a:gd name="adj1" fmla="val 6607"/>
              <a:gd name="adj2" fmla="val 33975"/>
              <a:gd name="adj3" fmla="val 16667"/>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健全性</a:t>
            </a:r>
            <a:r>
              <a:rPr kumimoji="1" lang="en-US" altLang="ja-JP" sz="900" dirty="0">
                <a:solidFill>
                  <a:schemeClr val="tx1"/>
                </a:solidFill>
                <a:latin typeface="Meiryo UI" panose="020B0604030504040204" pitchFamily="50" charset="-128"/>
                <a:ea typeface="Meiryo UI" panose="020B0604030504040204" pitchFamily="50" charset="-128"/>
              </a:rPr>
              <a:t>Ⅰ</a:t>
            </a:r>
            <a:r>
              <a:rPr kumimoji="1" lang="ja-JP" altLang="en-US" sz="900" dirty="0">
                <a:solidFill>
                  <a:schemeClr val="tx1"/>
                </a:solidFill>
                <a:latin typeface="Meiryo UI" panose="020B0604030504040204" pitchFamily="50" charset="-128"/>
                <a:ea typeface="Meiryo UI" panose="020B0604030504040204" pitchFamily="50" charset="-128"/>
              </a:rPr>
              <a:t>　減少</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lang="ja-JP" altLang="en-US" sz="900" dirty="0">
                <a:solidFill>
                  <a:schemeClr val="tx1"/>
                </a:solidFill>
                <a:latin typeface="Meiryo UI" panose="020B0604030504040204" pitchFamily="50" charset="-128"/>
                <a:ea typeface="Meiryo UI" panose="020B0604030504040204" pitchFamily="50" charset="-128"/>
              </a:rPr>
              <a:t>健全性</a:t>
            </a:r>
            <a:r>
              <a:rPr lang="en-US" altLang="ja-JP" sz="900" dirty="0">
                <a:solidFill>
                  <a:schemeClr val="tx1"/>
                </a:solidFill>
                <a:latin typeface="Meiryo UI" panose="020B0604030504040204" pitchFamily="50" charset="-128"/>
                <a:ea typeface="Meiryo UI" panose="020B0604030504040204" pitchFamily="50" charset="-128"/>
              </a:rPr>
              <a:t>Ⅱ</a:t>
            </a:r>
            <a:r>
              <a:rPr lang="ja-JP" altLang="en-US" sz="900" dirty="0">
                <a:solidFill>
                  <a:schemeClr val="tx1"/>
                </a:solidFill>
                <a:latin typeface="Meiryo UI" panose="020B0604030504040204" pitchFamily="50" charset="-128"/>
                <a:ea typeface="Meiryo UI" panose="020B0604030504040204" pitchFamily="50" charset="-128"/>
              </a:rPr>
              <a:t>　増加</a:t>
            </a:r>
            <a:endParaRPr lang="en-US" altLang="ja-JP" sz="900" dirty="0">
              <a:solidFill>
                <a:schemeClr val="tx1"/>
              </a:solidFill>
              <a:latin typeface="Meiryo UI" panose="020B0604030504040204" pitchFamily="50" charset="-128"/>
              <a:ea typeface="Meiryo UI" panose="020B0604030504040204" pitchFamily="50" charset="-128"/>
            </a:endParaRPr>
          </a:p>
          <a:p>
            <a:pPr algn="ctr"/>
            <a:r>
              <a:rPr kumimoji="1" lang="ja-JP" altLang="en-US" sz="900" dirty="0">
                <a:solidFill>
                  <a:schemeClr val="tx1"/>
                </a:solidFill>
                <a:latin typeface="Meiryo UI" panose="020B0604030504040204" pitchFamily="50" charset="-128"/>
                <a:ea typeface="Meiryo UI" panose="020B0604030504040204" pitchFamily="50" charset="-128"/>
              </a:rPr>
              <a:t>健全性</a:t>
            </a:r>
            <a:r>
              <a:rPr lang="en-US" altLang="ja-JP" sz="900" dirty="0">
                <a:solidFill>
                  <a:schemeClr val="tx1"/>
                </a:solidFill>
                <a:latin typeface="Meiryo UI" panose="020B0604030504040204" pitchFamily="50" charset="-128"/>
                <a:ea typeface="Meiryo UI" panose="020B0604030504040204" pitchFamily="50" charset="-128"/>
              </a:rPr>
              <a:t>Ⅲ</a:t>
            </a:r>
            <a:r>
              <a:rPr lang="ja-JP" altLang="en-US" sz="900" dirty="0">
                <a:solidFill>
                  <a:schemeClr val="tx1"/>
                </a:solidFill>
                <a:latin typeface="Meiryo UI" panose="020B0604030504040204" pitchFamily="50" charset="-128"/>
                <a:ea typeface="Meiryo UI" panose="020B0604030504040204" pitchFamily="50" charset="-128"/>
              </a:rPr>
              <a:t>　減少</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CD10A39C-B46B-078A-7790-A44FB71F025C}"/>
              </a:ext>
            </a:extLst>
          </p:cNvPr>
          <p:cNvPicPr>
            <a:picLocks noChangeAspect="1"/>
          </p:cNvPicPr>
          <p:nvPr/>
        </p:nvPicPr>
        <p:blipFill>
          <a:blip r:embed="rId6"/>
          <a:stretch>
            <a:fillRect/>
          </a:stretch>
        </p:blipFill>
        <p:spPr>
          <a:xfrm>
            <a:off x="36297" y="1355097"/>
            <a:ext cx="2961491" cy="2203097"/>
          </a:xfrm>
          <a:prstGeom prst="rect">
            <a:avLst/>
          </a:prstGeom>
        </p:spPr>
      </p:pic>
    </p:spTree>
    <p:extLst>
      <p:ext uri="{BB962C8B-B14F-4D97-AF65-F5344CB8AC3E}">
        <p14:creationId xmlns:p14="http://schemas.microsoft.com/office/powerpoint/2010/main" val="146082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9F952B0D-6F36-AF52-8B68-395E8831230E}"/>
              </a:ext>
            </a:extLst>
          </p:cNvPr>
          <p:cNvSpPr>
            <a:spLocks noChangeArrowheads="1"/>
          </p:cNvSpPr>
          <p:nvPr/>
        </p:nvSpPr>
        <p:spPr bwMode="auto">
          <a:xfrm>
            <a:off x="0" y="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舗装</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 name="スライド番号プレースホルダー 2">
            <a:extLst>
              <a:ext uri="{FF2B5EF4-FFF2-40B4-BE49-F238E27FC236}">
                <a16:creationId xmlns:a16="http://schemas.microsoft.com/office/drawing/2014/main" id="{FAA3AE21-1CC0-E69C-1A57-97897FEDA79E}"/>
              </a:ext>
            </a:extLst>
          </p:cNvPr>
          <p:cNvSpPr>
            <a:spLocks noGrp="1"/>
          </p:cNvSpPr>
          <p:nvPr>
            <p:ph type="sldNum" sz="quarter" idx="12"/>
          </p:nvPr>
        </p:nvSpPr>
        <p:spPr>
          <a:xfrm>
            <a:off x="6974904" y="6520259"/>
            <a:ext cx="2133600" cy="365125"/>
          </a:xfrm>
        </p:spPr>
        <p:txBody>
          <a:bodyPr/>
          <a:lstStyle/>
          <a:p>
            <a:pPr>
              <a:defRPr/>
            </a:pPr>
            <a:fld id="{B1242370-49B6-497A-A9CB-F1C57C2E283E}" type="slidenum">
              <a:rPr lang="ja-JP" altLang="en-US" smtClean="0"/>
              <a:pPr>
                <a:defRPr/>
              </a:pPr>
              <a:t>7</a:t>
            </a:fld>
            <a:endParaRPr lang="ja-JP" altLang="en-US" dirty="0"/>
          </a:p>
        </p:txBody>
      </p:sp>
      <p:sp>
        <p:nvSpPr>
          <p:cNvPr id="9" name="角丸四角形 143">
            <a:extLst>
              <a:ext uri="{FF2B5EF4-FFF2-40B4-BE49-F238E27FC236}">
                <a16:creationId xmlns:a16="http://schemas.microsoft.com/office/drawing/2014/main" id="{1FECA4C8-39F0-7BBB-0CEE-E71FF03D6DCA}"/>
              </a:ext>
            </a:extLst>
          </p:cNvPr>
          <p:cNvSpPr/>
          <p:nvPr/>
        </p:nvSpPr>
        <p:spPr>
          <a:xfrm>
            <a:off x="36945" y="658733"/>
            <a:ext cx="9058274" cy="284300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■施設の現状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0" name="角丸四角形 143">
            <a:extLst>
              <a:ext uri="{FF2B5EF4-FFF2-40B4-BE49-F238E27FC236}">
                <a16:creationId xmlns:a16="http://schemas.microsoft.com/office/drawing/2014/main" id="{E6236736-E4CC-C664-3C4C-F83C79D3CD52}"/>
              </a:ext>
            </a:extLst>
          </p:cNvPr>
          <p:cNvSpPr/>
          <p:nvPr/>
        </p:nvSpPr>
        <p:spPr>
          <a:xfrm>
            <a:off x="110835" y="885428"/>
            <a:ext cx="2930815" cy="4686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①管理延長</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令和</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7</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年</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3</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月時点で、総延長</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1,573km</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を管理</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4" name="角丸四角形 143">
            <a:extLst>
              <a:ext uri="{FF2B5EF4-FFF2-40B4-BE49-F238E27FC236}">
                <a16:creationId xmlns:a16="http://schemas.microsoft.com/office/drawing/2014/main" id="{43B11D06-4B69-68F1-C6B2-590B88CE6A70}"/>
              </a:ext>
            </a:extLst>
          </p:cNvPr>
          <p:cNvSpPr/>
          <p:nvPr/>
        </p:nvSpPr>
        <p:spPr>
          <a:xfrm>
            <a:off x="2762294" y="3526685"/>
            <a:ext cx="3511539" cy="3276000"/>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■維持管理手法、維持管理水準</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5" name="角丸四角形 143">
            <a:extLst>
              <a:ext uri="{FF2B5EF4-FFF2-40B4-BE49-F238E27FC236}">
                <a16:creationId xmlns:a16="http://schemas.microsoft.com/office/drawing/2014/main" id="{852E468B-BC64-A735-3CA0-E463E64959EC}"/>
              </a:ext>
            </a:extLst>
          </p:cNvPr>
          <p:cNvSpPr/>
          <p:nvPr/>
        </p:nvSpPr>
        <p:spPr>
          <a:xfrm>
            <a:off x="2842270" y="3746765"/>
            <a:ext cx="3425408" cy="12315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維持管理手法は、</a:t>
            </a:r>
            <a:r>
              <a:rPr lang="ja-JP" altLang="en-US" sz="1050" dirty="0">
                <a:solidFill>
                  <a:schemeClr val="tx1"/>
                </a:solidFill>
                <a:latin typeface="Meiryo UI" panose="020B0604030504040204" pitchFamily="50" charset="-128"/>
                <a:ea typeface="Meiryo UI" panose="020B0604030504040204" pitchFamily="50" charset="-128"/>
              </a:rPr>
              <a:t>劣化を予測して修繕等を実施する「予測計画型」の維持管理を行う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目標管理水準は、以下の２つの考え方に基づいて、目標管理水準を設定　　</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劣化予測により算出した</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LCC</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が最小となるよう設定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2)</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道路分類に応じて、目標管理水準（</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MCI4</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または</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MCI3</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）を設定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2" name="角丸四角形 143">
            <a:extLst>
              <a:ext uri="{FF2B5EF4-FFF2-40B4-BE49-F238E27FC236}">
                <a16:creationId xmlns:a16="http://schemas.microsoft.com/office/drawing/2014/main" id="{2F771A75-B57B-1C3F-A1D5-82C7ECB6B097}"/>
              </a:ext>
            </a:extLst>
          </p:cNvPr>
          <p:cNvSpPr/>
          <p:nvPr/>
        </p:nvSpPr>
        <p:spPr>
          <a:xfrm>
            <a:off x="6317906" y="3526685"/>
            <a:ext cx="2790597" cy="3276000"/>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■重点化指標、優先順位</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6" name="角丸四角形 143">
            <a:extLst>
              <a:ext uri="{FF2B5EF4-FFF2-40B4-BE49-F238E27FC236}">
                <a16:creationId xmlns:a16="http://schemas.microsoft.com/office/drawing/2014/main" id="{3BBF58E2-68E5-8018-ADF3-1177D9F875FE}"/>
              </a:ext>
            </a:extLst>
          </p:cNvPr>
          <p:cNvSpPr/>
          <p:nvPr/>
        </p:nvSpPr>
        <p:spPr>
          <a:xfrm>
            <a:off x="6304823" y="3772485"/>
            <a:ext cx="2753451" cy="27376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eaLnBrk="1" hangingPunct="1">
              <a:spcBef>
                <a:spcPts val="300"/>
              </a:spcBef>
              <a:defRPr/>
            </a:pPr>
            <a:r>
              <a:rPr lang="en-US" altLang="ja-JP" sz="1050" dirty="0">
                <a:solidFill>
                  <a:schemeClr val="tx1"/>
                </a:solidFill>
                <a:latin typeface="Meiryo UI" panose="020B0604030504040204" pitchFamily="50" charset="-128"/>
                <a:ea typeface="Meiryo UI" panose="020B0604030504040204" pitchFamily="50" charset="-128"/>
              </a:rPr>
              <a:t>MCI</a:t>
            </a:r>
            <a:r>
              <a:rPr lang="ja-JP" altLang="en-US" sz="1050" dirty="0">
                <a:solidFill>
                  <a:schemeClr val="tx1"/>
                </a:solidFill>
                <a:latin typeface="Meiryo UI" panose="020B0604030504040204" pitchFamily="50" charset="-128"/>
                <a:ea typeface="Meiryo UI" panose="020B0604030504040204" pitchFamily="50" charset="-128"/>
              </a:rPr>
              <a:t>および道路分類をもとに、優先順位を設定</a:t>
            </a:r>
          </a:p>
        </p:txBody>
      </p:sp>
      <p:grpSp>
        <p:nvGrpSpPr>
          <p:cNvPr id="4" name="グループ化 3">
            <a:extLst>
              <a:ext uri="{FF2B5EF4-FFF2-40B4-BE49-F238E27FC236}">
                <a16:creationId xmlns:a16="http://schemas.microsoft.com/office/drawing/2014/main" id="{CCD3D516-43B8-C9B2-3706-391BB43038E5}"/>
              </a:ext>
            </a:extLst>
          </p:cNvPr>
          <p:cNvGrpSpPr/>
          <p:nvPr/>
        </p:nvGrpSpPr>
        <p:grpSpPr>
          <a:xfrm>
            <a:off x="9779979" y="4107655"/>
            <a:ext cx="3453248" cy="2669693"/>
            <a:chOff x="5470750" y="4128388"/>
            <a:chExt cx="3453248" cy="2669693"/>
          </a:xfrm>
        </p:grpSpPr>
        <p:sp>
          <p:nvSpPr>
            <p:cNvPr id="23" name="テキスト ボックス 22">
              <a:extLst>
                <a:ext uri="{FF2B5EF4-FFF2-40B4-BE49-F238E27FC236}">
                  <a16:creationId xmlns:a16="http://schemas.microsoft.com/office/drawing/2014/main" id="{1C4749AB-4474-85D4-E272-607238E12620}"/>
                </a:ext>
              </a:extLst>
            </p:cNvPr>
            <p:cNvSpPr txBox="1"/>
            <p:nvPr/>
          </p:nvSpPr>
          <p:spPr>
            <a:xfrm>
              <a:off x="7525120" y="6474916"/>
              <a:ext cx="697627" cy="323165"/>
            </a:xfrm>
            <a:prstGeom prst="rect">
              <a:avLst/>
            </a:prstGeom>
            <a:noFill/>
          </p:spPr>
          <p:txBody>
            <a:bodyPr wrap="square" rtlCol="0">
              <a:spAutoFit/>
            </a:bodyPr>
            <a:lstStyle/>
            <a:p>
              <a:pPr algn="ctr">
                <a:lnSpc>
                  <a:spcPts val="900"/>
                </a:lnSpc>
              </a:pPr>
              <a:r>
                <a:rPr kumimoji="1" lang="ja-JP" altLang="en-US" sz="800" dirty="0"/>
                <a:t>損傷の進行</a:t>
              </a:r>
              <a:endParaRPr kumimoji="1" lang="en-US" altLang="ja-JP" sz="800" dirty="0"/>
            </a:p>
            <a:p>
              <a:pPr algn="ctr">
                <a:lnSpc>
                  <a:spcPts val="900"/>
                </a:lnSpc>
              </a:pPr>
              <a:r>
                <a:rPr kumimoji="1" lang="ja-JP" altLang="en-US" sz="800" dirty="0"/>
                <a:t>が早い</a:t>
              </a:r>
            </a:p>
          </p:txBody>
        </p:sp>
        <p:sp>
          <p:nvSpPr>
            <p:cNvPr id="24" name="テキスト ボックス 23">
              <a:extLst>
                <a:ext uri="{FF2B5EF4-FFF2-40B4-BE49-F238E27FC236}">
                  <a16:creationId xmlns:a16="http://schemas.microsoft.com/office/drawing/2014/main" id="{4CDB8029-331E-B8B5-43D5-56F1881C8ACE}"/>
                </a:ext>
              </a:extLst>
            </p:cNvPr>
            <p:cNvSpPr txBox="1"/>
            <p:nvPr/>
          </p:nvSpPr>
          <p:spPr>
            <a:xfrm>
              <a:off x="6157413" y="6474916"/>
              <a:ext cx="697627" cy="323165"/>
            </a:xfrm>
            <a:prstGeom prst="rect">
              <a:avLst/>
            </a:prstGeom>
            <a:noFill/>
          </p:spPr>
          <p:txBody>
            <a:bodyPr wrap="none" rtlCol="0">
              <a:spAutoFit/>
            </a:bodyPr>
            <a:lstStyle/>
            <a:p>
              <a:pPr algn="ctr">
                <a:lnSpc>
                  <a:spcPts val="900"/>
                </a:lnSpc>
              </a:pPr>
              <a:r>
                <a:rPr kumimoji="1" lang="ja-JP" altLang="en-US" sz="800" dirty="0"/>
                <a:t>損傷の進行</a:t>
              </a:r>
              <a:endParaRPr kumimoji="1" lang="en-US" altLang="ja-JP" sz="800" dirty="0"/>
            </a:p>
            <a:p>
              <a:pPr algn="ctr">
                <a:lnSpc>
                  <a:spcPts val="900"/>
                </a:lnSpc>
              </a:pPr>
              <a:r>
                <a:rPr kumimoji="1" lang="ja-JP" altLang="en-US" sz="800" dirty="0"/>
                <a:t>が緩やか</a:t>
              </a:r>
            </a:p>
          </p:txBody>
        </p:sp>
        <p:pic>
          <p:nvPicPr>
            <p:cNvPr id="25" name="図 24">
              <a:extLst>
                <a:ext uri="{FF2B5EF4-FFF2-40B4-BE49-F238E27FC236}">
                  <a16:creationId xmlns:a16="http://schemas.microsoft.com/office/drawing/2014/main" id="{0DF755B4-42C9-D25C-071B-9B9B228CD303}"/>
                </a:ext>
              </a:extLst>
            </p:cNvPr>
            <p:cNvPicPr>
              <a:picLocks noChangeAspect="1"/>
            </p:cNvPicPr>
            <p:nvPr/>
          </p:nvPicPr>
          <p:blipFill rotWithShape="1">
            <a:blip r:embed="rId3"/>
            <a:srcRect l="812" t="3259" r="2142"/>
            <a:stretch/>
          </p:blipFill>
          <p:spPr bwMode="auto">
            <a:xfrm>
              <a:off x="5664118" y="4132461"/>
              <a:ext cx="3259880" cy="2430929"/>
            </a:xfrm>
            <a:prstGeom prst="rect">
              <a:avLst/>
            </a:prstGeom>
            <a:ln>
              <a:noFill/>
            </a:ln>
            <a:extLst>
              <a:ext uri="{53640926-AAD7-44D8-BBD7-CCE9431645EC}">
                <a14:shadowObscured xmlns:a14="http://schemas.microsoft.com/office/drawing/2010/main"/>
              </a:ext>
            </a:extLst>
          </p:spPr>
        </p:pic>
        <p:pic>
          <p:nvPicPr>
            <p:cNvPr id="2" name="図 1">
              <a:extLst>
                <a:ext uri="{FF2B5EF4-FFF2-40B4-BE49-F238E27FC236}">
                  <a16:creationId xmlns:a16="http://schemas.microsoft.com/office/drawing/2014/main" id="{362BDFF1-4DCC-884C-906B-0D9C1825F723}"/>
                </a:ext>
              </a:extLst>
            </p:cNvPr>
            <p:cNvPicPr>
              <a:picLocks noChangeAspect="1"/>
            </p:cNvPicPr>
            <p:nvPr/>
          </p:nvPicPr>
          <p:blipFill>
            <a:blip r:embed="rId4"/>
            <a:srcRect r="90514"/>
            <a:stretch/>
          </p:blipFill>
          <p:spPr>
            <a:xfrm>
              <a:off x="5470750" y="4128388"/>
              <a:ext cx="273703" cy="2513852"/>
            </a:xfrm>
            <a:prstGeom prst="rect">
              <a:avLst/>
            </a:prstGeom>
            <a:ln>
              <a:noFill/>
            </a:ln>
          </p:spPr>
        </p:pic>
      </p:grpSp>
      <p:graphicFrame>
        <p:nvGraphicFramePr>
          <p:cNvPr id="21" name="表 20">
            <a:extLst>
              <a:ext uri="{FF2B5EF4-FFF2-40B4-BE49-F238E27FC236}">
                <a16:creationId xmlns:a16="http://schemas.microsoft.com/office/drawing/2014/main" id="{F9034C0E-F6F8-4ECD-8DFB-0CF808B34B49}"/>
              </a:ext>
            </a:extLst>
          </p:cNvPr>
          <p:cNvGraphicFramePr>
            <a:graphicFrameLocks noGrp="1"/>
          </p:cNvGraphicFramePr>
          <p:nvPr>
            <p:extLst>
              <p:ext uri="{D42A27DB-BD31-4B8C-83A1-F6EECF244321}">
                <p14:modId xmlns:p14="http://schemas.microsoft.com/office/powerpoint/2010/main" val="1189532673"/>
              </p:ext>
            </p:extLst>
          </p:nvPr>
        </p:nvGraphicFramePr>
        <p:xfrm>
          <a:off x="2829179" y="4978273"/>
          <a:ext cx="3414896" cy="1785804"/>
        </p:xfrm>
        <a:graphic>
          <a:graphicData uri="http://schemas.openxmlformats.org/drawingml/2006/table">
            <a:tbl>
              <a:tblPr/>
              <a:tblGrid>
                <a:gridCol w="312557">
                  <a:extLst>
                    <a:ext uri="{9D8B030D-6E8A-4147-A177-3AD203B41FA5}">
                      <a16:colId xmlns:a16="http://schemas.microsoft.com/office/drawing/2014/main" val="211680038"/>
                    </a:ext>
                  </a:extLst>
                </a:gridCol>
                <a:gridCol w="1227064">
                  <a:extLst>
                    <a:ext uri="{9D8B030D-6E8A-4147-A177-3AD203B41FA5}">
                      <a16:colId xmlns:a16="http://schemas.microsoft.com/office/drawing/2014/main" val="3683894547"/>
                    </a:ext>
                  </a:extLst>
                </a:gridCol>
                <a:gridCol w="357611">
                  <a:extLst>
                    <a:ext uri="{9D8B030D-6E8A-4147-A177-3AD203B41FA5}">
                      <a16:colId xmlns:a16="http://schemas.microsoft.com/office/drawing/2014/main" val="34911107"/>
                    </a:ext>
                  </a:extLst>
                </a:gridCol>
                <a:gridCol w="451314">
                  <a:extLst>
                    <a:ext uri="{9D8B030D-6E8A-4147-A177-3AD203B41FA5}">
                      <a16:colId xmlns:a16="http://schemas.microsoft.com/office/drawing/2014/main" val="1040916754"/>
                    </a:ext>
                  </a:extLst>
                </a:gridCol>
                <a:gridCol w="548820">
                  <a:extLst>
                    <a:ext uri="{9D8B030D-6E8A-4147-A177-3AD203B41FA5}">
                      <a16:colId xmlns:a16="http://schemas.microsoft.com/office/drawing/2014/main" val="1745655105"/>
                    </a:ext>
                  </a:extLst>
                </a:gridCol>
                <a:gridCol w="517530">
                  <a:extLst>
                    <a:ext uri="{9D8B030D-6E8A-4147-A177-3AD203B41FA5}">
                      <a16:colId xmlns:a16="http://schemas.microsoft.com/office/drawing/2014/main" val="2337409087"/>
                    </a:ext>
                  </a:extLst>
                </a:gridCol>
              </a:tblGrid>
              <a:tr h="446451">
                <a:tc>
                  <a:txBody>
                    <a:bodyPr/>
                    <a:lstStyle/>
                    <a:p>
                      <a:pPr algn="ctr" fontAlgn="t"/>
                      <a:r>
                        <a:rPr 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道路</a:t>
                      </a:r>
                      <a:endParaRPr lang="en-US" alt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endParaRPr>
                    </a:p>
                    <a:p>
                      <a:pPr algn="ctr" fontAlgn="t"/>
                      <a:r>
                        <a:rPr 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分類</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algn="ctr" fontAlgn="t"/>
                      <a:r>
                        <a:rPr 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内容</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algn="ctr" fontAlgn="t"/>
                      <a:r>
                        <a:rPr 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目標管理水準</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algn="ctr" fontAlgn="t"/>
                      <a:r>
                        <a:rPr 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点検</a:t>
                      </a:r>
                      <a:endParaRPr lang="en-US" alt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endParaRPr>
                    </a:p>
                    <a:p>
                      <a:pPr algn="ctr" fontAlgn="t"/>
                      <a:r>
                        <a:rPr 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頻度</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algn="ctr" fontAlgn="t"/>
                      <a:r>
                        <a:rPr 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損傷の</a:t>
                      </a:r>
                      <a:endParaRPr lang="en-US" alt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endParaRPr>
                    </a:p>
                    <a:p>
                      <a:pPr algn="ctr" fontAlgn="t"/>
                      <a:r>
                        <a:rPr 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早さ</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algn="ctr" fontAlgn="t"/>
                      <a:r>
                        <a:rPr 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重要度</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fontAlgn="t"/>
                      <a:r>
                        <a:rPr lang="en-US"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優先度</a:t>
                      </a:r>
                      <a:r>
                        <a:rPr lang="en-US"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extLst>
                  <a:ext uri="{0D108BD9-81ED-4DB2-BD59-A6C34878D82A}">
                    <a16:rowId xmlns:a16="http://schemas.microsoft.com/office/drawing/2014/main" val="2054421736"/>
                  </a:ext>
                </a:extLst>
              </a:tr>
              <a:tr h="446451">
                <a:tc>
                  <a:txBody>
                    <a:bodyPr/>
                    <a:lstStyle/>
                    <a:p>
                      <a:pPr algn="ctr" fontAlgn="ctr"/>
                      <a:r>
                        <a:rPr 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Ｂ</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3FF"/>
                    </a:solidFill>
                  </a:tcPr>
                </a:tc>
                <a:tc>
                  <a:txBody>
                    <a:bodyPr/>
                    <a:lstStyle/>
                    <a:p>
                      <a:pPr marL="36830" algn="l"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大型車交通量が多い道路</a:t>
                      </a:r>
                      <a:r>
                        <a:rPr lang="en-US"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a:t>
                      </a: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需要が非常に高い道路</a:t>
                      </a:r>
                      <a:r>
                        <a:rPr lang="en-US"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МＣＩ４</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５年に</a:t>
                      </a:r>
                      <a:endParaRPr lang="en-US" alt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endParaRPr>
                    </a:p>
                    <a:p>
                      <a:pPr algn="ctr"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１回</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830" algn="ctr"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損傷の</a:t>
                      </a:r>
                      <a:endParaRPr lang="en-US" alt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endParaRPr>
                    </a:p>
                    <a:p>
                      <a:pPr marL="36830" algn="ctr"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進行が</a:t>
                      </a:r>
                      <a:endParaRPr lang="en-US" alt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endParaRPr>
                    </a:p>
                    <a:p>
                      <a:pPr marL="36830" algn="ctr"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早い</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830" algn="ctr"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高</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5797037"/>
                  </a:ext>
                </a:extLst>
              </a:tr>
              <a:tr h="446451">
                <a:tc>
                  <a:txBody>
                    <a:bodyPr/>
                    <a:lstStyle/>
                    <a:p>
                      <a:pPr algn="ctr" fontAlgn="ctr"/>
                      <a:r>
                        <a:rPr lang="ja-JP" sz="900" kern="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Ｃ１</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7"/>
                    </a:solidFill>
                  </a:tcPr>
                </a:tc>
                <a:tc>
                  <a:txBody>
                    <a:bodyPr/>
                    <a:lstStyle/>
                    <a:p>
                      <a:pPr marL="36830" algn="l"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大型車交通量が少ない道路</a:t>
                      </a:r>
                      <a:r>
                        <a:rPr lang="en-US"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a:t>
                      </a: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需要が高い道路</a:t>
                      </a:r>
                      <a:r>
                        <a:rPr lang="en-US"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a:t>
                      </a:r>
                    </a:p>
                    <a:p>
                      <a:pPr marL="36830" algn="l"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概ね市街地に該当</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МＣＩ４</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５年に</a:t>
                      </a:r>
                      <a:endParaRPr lang="en-US" alt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endParaRPr>
                    </a:p>
                    <a:p>
                      <a:pPr algn="ctr"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１回</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830" algn="ctr"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損傷の</a:t>
                      </a:r>
                      <a:endParaRPr lang="en-US" alt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endParaRPr>
                    </a:p>
                    <a:p>
                      <a:pPr marL="36830" algn="ctr"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進行が</a:t>
                      </a:r>
                      <a:endParaRPr lang="en-US" alt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endParaRPr>
                    </a:p>
                    <a:p>
                      <a:pPr marL="36830" algn="ctr"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緩やか</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830" algn="ctr"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中</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8794054"/>
                  </a:ext>
                </a:extLst>
              </a:tr>
              <a:tr h="446451">
                <a:tc>
                  <a:txBody>
                    <a:bodyPr/>
                    <a:lstStyle/>
                    <a:p>
                      <a:pPr algn="ctr" fontAlgn="ctr"/>
                      <a:r>
                        <a:rPr lang="ja-JP" sz="900" kern="1200" dirty="0">
                          <a:solidFill>
                            <a:schemeClr val="bg1"/>
                          </a:solidFill>
                          <a:effectLst/>
                          <a:latin typeface="BIZ UDPゴシック" panose="020B0400000000000000" pitchFamily="50" charset="-128"/>
                          <a:ea typeface="BIZ UDPゴシック" panose="020B0400000000000000" pitchFamily="50" charset="-128"/>
                          <a:cs typeface="Arial" panose="020B0604020202020204" pitchFamily="34" charset="0"/>
                        </a:rPr>
                        <a:t>Ｃ２</a:t>
                      </a:r>
                      <a:endParaRPr lang="ja-JP" sz="900"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36830" algn="l"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大型車交通量が少ない道路</a:t>
                      </a:r>
                      <a:r>
                        <a:rPr lang="en-US"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a:t>
                      </a: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需要が低い道路</a:t>
                      </a:r>
                      <a:r>
                        <a:rPr lang="en-US"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a:t>
                      </a:r>
                    </a:p>
                    <a:p>
                      <a:pPr marL="36830" algn="l"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概ね山間部に該当</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ja-JP" sz="900" kern="1200">
                          <a:effectLst/>
                          <a:latin typeface="BIZ UDPゴシック" panose="020B0400000000000000" pitchFamily="50" charset="-128"/>
                          <a:ea typeface="BIZ UDPゴシック" panose="020B0400000000000000" pitchFamily="50" charset="-128"/>
                          <a:cs typeface="Arial" panose="020B0604020202020204" pitchFamily="34" charset="0"/>
                        </a:rPr>
                        <a:t>МＣＩ</a:t>
                      </a:r>
                      <a:r>
                        <a:rPr lang="ja-JP" sz="900" kern="1200">
                          <a:effectLst/>
                          <a:latin typeface="BIZ UDPゴシック" panose="020B0400000000000000" pitchFamily="50" charset="-128"/>
                          <a:ea typeface="BIZ UDPゴシック" panose="020B0400000000000000" pitchFamily="50" charset="-128"/>
                          <a:cs typeface="Meiryo UI" panose="020B0604030504040204" pitchFamily="50" charset="-128"/>
                        </a:rPr>
                        <a:t>３</a:t>
                      </a:r>
                      <a:endParaRPr lang="ja-JP" sz="9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10</a:t>
                      </a: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年に１回</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830" algn="ctr"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損傷の</a:t>
                      </a:r>
                      <a:endParaRPr lang="en-US" alt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endParaRPr>
                    </a:p>
                    <a:p>
                      <a:pPr marL="36830" algn="ctr"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進行が</a:t>
                      </a:r>
                      <a:endParaRPr lang="en-US" alt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endParaRPr>
                    </a:p>
                    <a:p>
                      <a:pPr marL="36830" algn="ctr"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緩やか</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830" algn="ctr" fontAlgn="ctr"/>
                      <a:r>
                        <a:rPr lang="ja-JP" sz="900" kern="1200" dirty="0">
                          <a:effectLst/>
                          <a:latin typeface="BIZ UDPゴシック" panose="020B0400000000000000" pitchFamily="50" charset="-128"/>
                          <a:ea typeface="BIZ UDPゴシック" panose="020B0400000000000000" pitchFamily="50" charset="-128"/>
                          <a:cs typeface="Arial" panose="020B0604020202020204" pitchFamily="34" charset="0"/>
                        </a:rPr>
                        <a:t>低</a:t>
                      </a:r>
                      <a:endParaRPr lang="ja-JP" sz="9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2647464"/>
                  </a:ext>
                </a:extLst>
              </a:tr>
            </a:tbl>
          </a:graphicData>
        </a:graphic>
      </p:graphicFrame>
      <p:pic>
        <p:nvPicPr>
          <p:cNvPr id="5" name="図 4">
            <a:extLst>
              <a:ext uri="{FF2B5EF4-FFF2-40B4-BE49-F238E27FC236}">
                <a16:creationId xmlns:a16="http://schemas.microsoft.com/office/drawing/2014/main" id="{A7AEE81A-5080-F427-D4D8-5FF49AEE0C7F}"/>
              </a:ext>
            </a:extLst>
          </p:cNvPr>
          <p:cNvPicPr>
            <a:picLocks noChangeAspect="1"/>
          </p:cNvPicPr>
          <p:nvPr/>
        </p:nvPicPr>
        <p:blipFill>
          <a:blip r:embed="rId5"/>
          <a:stretch>
            <a:fillRect/>
          </a:stretch>
        </p:blipFill>
        <p:spPr>
          <a:xfrm>
            <a:off x="6317907" y="4187793"/>
            <a:ext cx="2763819" cy="2135013"/>
          </a:xfrm>
          <a:prstGeom prst="rect">
            <a:avLst/>
          </a:prstGeom>
        </p:spPr>
      </p:pic>
      <p:sp>
        <p:nvSpPr>
          <p:cNvPr id="7" name="角丸四角形 143">
            <a:extLst>
              <a:ext uri="{FF2B5EF4-FFF2-40B4-BE49-F238E27FC236}">
                <a16:creationId xmlns:a16="http://schemas.microsoft.com/office/drawing/2014/main" id="{1BA4DE9E-3287-F75E-8B01-FC50EB714350}"/>
              </a:ext>
            </a:extLst>
          </p:cNvPr>
          <p:cNvSpPr/>
          <p:nvPr/>
        </p:nvSpPr>
        <p:spPr>
          <a:xfrm>
            <a:off x="35347" y="3526685"/>
            <a:ext cx="2690455" cy="3276000"/>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■点検、診断・評価</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1" name="角丸四角形 143">
            <a:extLst>
              <a:ext uri="{FF2B5EF4-FFF2-40B4-BE49-F238E27FC236}">
                <a16:creationId xmlns:a16="http://schemas.microsoft.com/office/drawing/2014/main" id="{E9A8BD6F-1ED3-52B6-1176-05834505B4F7}"/>
              </a:ext>
            </a:extLst>
          </p:cNvPr>
          <p:cNvSpPr/>
          <p:nvPr/>
        </p:nvSpPr>
        <p:spPr>
          <a:xfrm>
            <a:off x="46943" y="3745726"/>
            <a:ext cx="2589590" cy="127872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①点検および実施頻度</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定期点検は、重要路線は５年に</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回、山間部等は</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年に</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回の頻度で実施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日常点検（パトロール）は、交通量２万台</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日以上の路線では週２回、それ以外では週１回の頻度で実施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臨時点検や緊急点検は、必要に応じて随時実施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graphicFrame>
        <p:nvGraphicFramePr>
          <p:cNvPr id="18" name="表 17">
            <a:extLst>
              <a:ext uri="{FF2B5EF4-FFF2-40B4-BE49-F238E27FC236}">
                <a16:creationId xmlns:a16="http://schemas.microsoft.com/office/drawing/2014/main" id="{E653AE60-F461-A362-C37D-029948CE9747}"/>
              </a:ext>
            </a:extLst>
          </p:cNvPr>
          <p:cNvGraphicFramePr>
            <a:graphicFrameLocks noGrp="1"/>
          </p:cNvGraphicFramePr>
          <p:nvPr>
            <p:extLst>
              <p:ext uri="{D42A27DB-BD31-4B8C-83A1-F6EECF244321}">
                <p14:modId xmlns:p14="http://schemas.microsoft.com/office/powerpoint/2010/main" val="832730696"/>
              </p:ext>
            </p:extLst>
          </p:nvPr>
        </p:nvGraphicFramePr>
        <p:xfrm>
          <a:off x="133632" y="5301035"/>
          <a:ext cx="2530377" cy="1463040"/>
        </p:xfrm>
        <a:graphic>
          <a:graphicData uri="http://schemas.openxmlformats.org/drawingml/2006/table">
            <a:tbl>
              <a:tblPr firstRow="1" bandRow="1">
                <a:tableStyleId>{5C22544A-7EE6-4342-B048-85BDC9FD1C3A}</a:tableStyleId>
              </a:tblPr>
              <a:tblGrid>
                <a:gridCol w="325889">
                  <a:extLst>
                    <a:ext uri="{9D8B030D-6E8A-4147-A177-3AD203B41FA5}">
                      <a16:colId xmlns:a16="http://schemas.microsoft.com/office/drawing/2014/main" val="581925902"/>
                    </a:ext>
                  </a:extLst>
                </a:gridCol>
                <a:gridCol w="210740">
                  <a:extLst>
                    <a:ext uri="{9D8B030D-6E8A-4147-A177-3AD203B41FA5}">
                      <a16:colId xmlns:a16="http://schemas.microsoft.com/office/drawing/2014/main" val="2015804330"/>
                    </a:ext>
                  </a:extLst>
                </a:gridCol>
                <a:gridCol w="1188483">
                  <a:extLst>
                    <a:ext uri="{9D8B030D-6E8A-4147-A177-3AD203B41FA5}">
                      <a16:colId xmlns:a16="http://schemas.microsoft.com/office/drawing/2014/main" val="2292565239"/>
                    </a:ext>
                  </a:extLst>
                </a:gridCol>
                <a:gridCol w="805265">
                  <a:extLst>
                    <a:ext uri="{9D8B030D-6E8A-4147-A177-3AD203B41FA5}">
                      <a16:colId xmlns:a16="http://schemas.microsoft.com/office/drawing/2014/main" val="2505065444"/>
                    </a:ext>
                  </a:extLst>
                </a:gridCol>
              </a:tblGrid>
              <a:tr h="161081">
                <a:tc gridSpan="3">
                  <a:txBody>
                    <a:bodyPr/>
                    <a:lstStyle/>
                    <a:p>
                      <a:pPr algn="ctr">
                        <a:lnSpc>
                          <a:spcPct val="100000"/>
                        </a:lnSpc>
                      </a:pPr>
                      <a:r>
                        <a:rPr kumimoji="1" lang="ja-JP" altLang="en-US" sz="1000" b="0" dirty="0">
                          <a:solidFill>
                            <a:schemeClr val="tx1"/>
                          </a:solidFill>
                          <a:latin typeface="Meiryo UI" panose="020B0604030504040204" pitchFamily="50" charset="-128"/>
                          <a:ea typeface="Meiryo UI" panose="020B0604030504040204" pitchFamily="50" charset="-128"/>
                        </a:rPr>
                        <a:t>健全性判定区分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lnSpc>
                          <a:spcPct val="100000"/>
                        </a:lnSpc>
                      </a:pPr>
                      <a:r>
                        <a:rPr kumimoji="1" lang="ja-JP" altLang="en-US" sz="1200" b="0">
                          <a:solidFill>
                            <a:schemeClr val="tx1"/>
                          </a:solidFill>
                          <a:latin typeface="Meiryo UI" panose="020B0604030504040204" pitchFamily="50" charset="-128"/>
                          <a:ea typeface="Meiryo UI" panose="020B0604030504040204" pitchFamily="50" charset="-128"/>
                        </a:rPr>
                        <a:t>健全度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lnSpc>
                          <a:spcPct val="100000"/>
                        </a:lnSpc>
                      </a:pPr>
                      <a:endParaRPr kumimoji="1" lang="ja-JP" altLang="en-US" sz="105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pPr>
                      <a:r>
                        <a:rPr kumimoji="1" lang="en-US" altLang="ja-JP" sz="1000" b="0" dirty="0">
                          <a:solidFill>
                            <a:schemeClr val="tx1"/>
                          </a:solidFill>
                          <a:latin typeface="Meiryo UI" panose="020B0604030504040204" pitchFamily="50" charset="-128"/>
                          <a:ea typeface="Meiryo UI" panose="020B0604030504040204" pitchFamily="50" charset="-128"/>
                        </a:rPr>
                        <a:t>MCI</a:t>
                      </a:r>
                      <a:r>
                        <a:rPr kumimoji="1" lang="ja-JP" altLang="en-US" sz="1000" b="0" dirty="0">
                          <a:solidFill>
                            <a:schemeClr val="tx1"/>
                          </a:solidFill>
                          <a:latin typeface="Meiryo UI" panose="020B0604030504040204" pitchFamily="50" charset="-128"/>
                          <a:ea typeface="Meiryo UI" panose="020B0604030504040204" pitchFamily="50" charset="-128"/>
                        </a:rPr>
                        <a:t>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161081">
                <a:tc>
                  <a:txBody>
                    <a:bodyPr/>
                    <a:lstStyle/>
                    <a:p>
                      <a:pPr algn="ctr">
                        <a:lnSpc>
                          <a:spcPct val="100000"/>
                        </a:lnSpc>
                      </a:pPr>
                      <a:r>
                        <a:rPr kumimoji="1" lang="en-US" altLang="ja-JP" sz="1000" dirty="0">
                          <a:latin typeface="Meiryo UI" panose="020B0604030504040204" pitchFamily="50" charset="-128"/>
                          <a:ea typeface="Meiryo UI" panose="020B0604030504040204" pitchFamily="50" charset="-128"/>
                        </a:rPr>
                        <a:t>Ⅰ</a:t>
                      </a:r>
                      <a:endParaRPr kumimoji="1" lang="ja-JP" altLang="en-US"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gridSpan="2">
                  <a:txBody>
                    <a:bodyPr/>
                    <a:lstStyle/>
                    <a:p>
                      <a:pPr algn="just">
                        <a:lnSpc>
                          <a:spcPct val="100000"/>
                        </a:lnSpc>
                      </a:pPr>
                      <a:r>
                        <a:rPr kumimoji="1" lang="ja-JP" altLang="en-US" sz="1000" dirty="0">
                          <a:latin typeface="Meiryo UI" panose="020B0604030504040204" pitchFamily="50" charset="-128"/>
                          <a:ea typeface="Meiryo UI" panose="020B0604030504040204" pitchFamily="50" charset="-128"/>
                        </a:rPr>
                        <a:t>健全</a:t>
                      </a:r>
                      <a:endParaRPr kumimoji="1" lang="en-US" altLang="ja-JP"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hMerge="1">
                  <a:txBody>
                    <a:bodyPr/>
                    <a:lstStyle/>
                    <a:p>
                      <a:pPr algn="just">
                        <a:lnSpc>
                          <a:spcPct val="100000"/>
                        </a:lnSpc>
                      </a:pPr>
                      <a:endParaRPr kumimoji="1" lang="en-US" altLang="ja-JP"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00000"/>
                        </a:lnSpc>
                      </a:pPr>
                      <a:r>
                        <a:rPr kumimoji="1" lang="en-US" altLang="ja-JP" sz="1000" dirty="0">
                          <a:latin typeface="Meiryo UI" panose="020B0604030504040204" pitchFamily="50" charset="-128"/>
                          <a:ea typeface="Meiryo UI" panose="020B0604030504040204" pitchFamily="50" charset="-128"/>
                        </a:rPr>
                        <a:t>4</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MCI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987880271"/>
                  </a:ext>
                </a:extLst>
              </a:tr>
              <a:tr h="161081">
                <a:tc>
                  <a:txBody>
                    <a:bodyPr/>
                    <a:lstStyle/>
                    <a:p>
                      <a:pPr algn="ctr">
                        <a:lnSpc>
                          <a:spcPct val="100000"/>
                        </a:lnSpc>
                      </a:pPr>
                      <a:r>
                        <a:rPr kumimoji="1" lang="en-US" altLang="ja-JP" sz="1000" dirty="0">
                          <a:latin typeface="Meiryo UI" panose="020B0604030504040204" pitchFamily="50" charset="-128"/>
                          <a:ea typeface="Meiryo UI" panose="020B0604030504040204" pitchFamily="50" charset="-128"/>
                        </a:rPr>
                        <a:t>Ⅱ</a:t>
                      </a:r>
                      <a:endParaRPr kumimoji="1" lang="ja-JP" altLang="en-US"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gridSpan="2">
                  <a:txBody>
                    <a:bodyPr/>
                    <a:lstStyle/>
                    <a:p>
                      <a:pPr algn="just">
                        <a:lnSpc>
                          <a:spcPct val="100000"/>
                        </a:lnSpc>
                      </a:pPr>
                      <a:r>
                        <a:rPr kumimoji="1" lang="ja-JP" altLang="en-US" sz="1000" dirty="0">
                          <a:latin typeface="Meiryo UI" panose="020B0604030504040204" pitchFamily="50" charset="-128"/>
                          <a:ea typeface="Meiryo UI" panose="020B0604030504040204" pitchFamily="50" charset="-128"/>
                        </a:rPr>
                        <a:t>表層機能保持段階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pPr algn="just">
                        <a:lnSpc>
                          <a:spcPct val="100000"/>
                        </a:lnSpc>
                      </a:pP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ct val="100000"/>
                        </a:lnSpc>
                      </a:pPr>
                      <a:r>
                        <a:rPr kumimoji="1" lang="en-US" altLang="ja-JP" sz="1000" dirty="0">
                          <a:latin typeface="Meiryo UI" panose="020B0604030504040204" pitchFamily="50" charset="-128"/>
                          <a:ea typeface="Meiryo UI" panose="020B0604030504040204" pitchFamily="50" charset="-128"/>
                        </a:rPr>
                        <a:t>3</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MCI&lt;4</a:t>
                      </a:r>
                      <a:endParaRPr kumimoji="1" lang="ja-JP" altLang="en-US"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336296441"/>
                  </a:ext>
                </a:extLst>
              </a:tr>
              <a:tr h="161081">
                <a:tc rowSpan="3">
                  <a:txBody>
                    <a:bodyPr/>
                    <a:lstStyle/>
                    <a:p>
                      <a:pPr algn="ctr">
                        <a:lnSpc>
                          <a:spcPct val="100000"/>
                        </a:lnSpc>
                      </a:pPr>
                      <a:r>
                        <a:rPr kumimoji="1" lang="en-US" altLang="ja-JP" sz="1000" dirty="0">
                          <a:latin typeface="Meiryo UI" panose="020B0604030504040204" pitchFamily="50" charset="-128"/>
                          <a:ea typeface="Meiryo UI" panose="020B0604030504040204" pitchFamily="50" charset="-128"/>
                        </a:rPr>
                        <a:t>Ⅲ</a:t>
                      </a:r>
                      <a:endParaRPr kumimoji="1" lang="ja-JP" altLang="en-US" sz="10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修繕段階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h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rPr>
                        <a:t>MCI&lt;3</a:t>
                      </a:r>
                      <a:endParaRPr kumimoji="1" lang="ja-JP" altLang="en-US"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2944254"/>
                  </a:ext>
                </a:extLst>
              </a:tr>
              <a:tr h="161081">
                <a:tc vMerge="1">
                  <a:txBody>
                    <a:bodyPr/>
                    <a:lstStyle/>
                    <a:p>
                      <a:pPr algn="ctr">
                        <a:lnSpc>
                          <a:spcPct val="100000"/>
                        </a:lnSpc>
                      </a:pP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rPr>
                        <a:t>Ⅲ-1</a:t>
                      </a:r>
                      <a:r>
                        <a:rPr kumimoji="1" lang="ja-JP" altLang="en-US" sz="1000" dirty="0">
                          <a:latin typeface="Meiryo UI" panose="020B0604030504040204" pitchFamily="50" charset="-128"/>
                          <a:ea typeface="Meiryo UI" panose="020B0604030504040204" pitchFamily="50" charset="-128"/>
                        </a:rPr>
                        <a:t>　表層等修繕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175638307"/>
                  </a:ext>
                </a:extLst>
              </a:tr>
              <a:tr h="161081">
                <a:tc vMerge="1">
                  <a:txBody>
                    <a:bodyPr/>
                    <a:lstStyle/>
                    <a:p>
                      <a:pPr algn="ctr">
                        <a:lnSpc>
                          <a:spcPct val="100000"/>
                        </a:lnSpc>
                      </a:pP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rPr>
                        <a:t>Ⅲ-2</a:t>
                      </a:r>
                      <a:r>
                        <a:rPr kumimoji="1" lang="ja-JP" altLang="en-US" sz="1000" dirty="0">
                          <a:latin typeface="Meiryo UI" panose="020B0604030504040204" pitchFamily="50" charset="-128"/>
                          <a:ea typeface="Meiryo UI" panose="020B0604030504040204" pitchFamily="50" charset="-128"/>
                        </a:rPr>
                        <a:t>　路盤打換等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201309180"/>
                  </a:ext>
                </a:extLst>
              </a:tr>
            </a:tbl>
          </a:graphicData>
        </a:graphic>
      </p:graphicFrame>
      <p:sp>
        <p:nvSpPr>
          <p:cNvPr id="20" name="角丸四角形 143">
            <a:extLst>
              <a:ext uri="{FF2B5EF4-FFF2-40B4-BE49-F238E27FC236}">
                <a16:creationId xmlns:a16="http://schemas.microsoft.com/office/drawing/2014/main" id="{674C5B54-302D-5C4B-7AAC-26F0D481DAAF}"/>
              </a:ext>
            </a:extLst>
          </p:cNvPr>
          <p:cNvSpPr/>
          <p:nvPr/>
        </p:nvSpPr>
        <p:spPr>
          <a:xfrm>
            <a:off x="46943" y="5063063"/>
            <a:ext cx="2745743"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②健全性の診断</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35" name="図 34">
            <a:extLst>
              <a:ext uri="{FF2B5EF4-FFF2-40B4-BE49-F238E27FC236}">
                <a16:creationId xmlns:a16="http://schemas.microsoft.com/office/drawing/2014/main" id="{ACAB6248-F4D1-37DF-6C01-93B47A04628B}"/>
              </a:ext>
            </a:extLst>
          </p:cNvPr>
          <p:cNvPicPr>
            <a:picLocks noChangeAspect="1"/>
          </p:cNvPicPr>
          <p:nvPr/>
        </p:nvPicPr>
        <p:blipFill>
          <a:blip r:embed="rId6"/>
          <a:srcRect l="77361" t="26128" r="9305" b="36037"/>
          <a:stretch/>
        </p:blipFill>
        <p:spPr>
          <a:xfrm>
            <a:off x="8147075" y="1526635"/>
            <a:ext cx="854617" cy="1418019"/>
          </a:xfrm>
          <a:prstGeom prst="rect">
            <a:avLst/>
          </a:prstGeom>
        </p:spPr>
      </p:pic>
      <p:pic>
        <p:nvPicPr>
          <p:cNvPr id="36" name="図 35">
            <a:extLst>
              <a:ext uri="{FF2B5EF4-FFF2-40B4-BE49-F238E27FC236}">
                <a16:creationId xmlns:a16="http://schemas.microsoft.com/office/drawing/2014/main" id="{D1E793E5-1722-F9DE-D70B-34F6F804439E}"/>
              </a:ext>
            </a:extLst>
          </p:cNvPr>
          <p:cNvPicPr>
            <a:picLocks noChangeAspect="1"/>
          </p:cNvPicPr>
          <p:nvPr/>
        </p:nvPicPr>
        <p:blipFill>
          <a:blip r:embed="rId7"/>
          <a:stretch>
            <a:fillRect/>
          </a:stretch>
        </p:blipFill>
        <p:spPr>
          <a:xfrm>
            <a:off x="7958882" y="1608419"/>
            <a:ext cx="157636" cy="1295362"/>
          </a:xfrm>
          <a:prstGeom prst="rect">
            <a:avLst/>
          </a:prstGeom>
        </p:spPr>
      </p:pic>
      <p:pic>
        <p:nvPicPr>
          <p:cNvPr id="37" name="図 36">
            <a:extLst>
              <a:ext uri="{FF2B5EF4-FFF2-40B4-BE49-F238E27FC236}">
                <a16:creationId xmlns:a16="http://schemas.microsoft.com/office/drawing/2014/main" id="{F82A7FE9-1345-D2AD-994B-3B8C4AC221F4}"/>
              </a:ext>
            </a:extLst>
          </p:cNvPr>
          <p:cNvPicPr>
            <a:picLocks noChangeAspect="1"/>
          </p:cNvPicPr>
          <p:nvPr/>
        </p:nvPicPr>
        <p:blipFill>
          <a:blip r:embed="rId6"/>
          <a:srcRect l="77480" t="65110" r="8837" b="28586"/>
          <a:stretch/>
        </p:blipFill>
        <p:spPr>
          <a:xfrm>
            <a:off x="8150603" y="2946972"/>
            <a:ext cx="826212" cy="222587"/>
          </a:xfrm>
          <a:prstGeom prst="rect">
            <a:avLst/>
          </a:prstGeom>
        </p:spPr>
      </p:pic>
      <p:pic>
        <p:nvPicPr>
          <p:cNvPr id="38" name="図 37">
            <a:extLst>
              <a:ext uri="{FF2B5EF4-FFF2-40B4-BE49-F238E27FC236}">
                <a16:creationId xmlns:a16="http://schemas.microsoft.com/office/drawing/2014/main" id="{E8892DE0-C063-20DF-2C87-714DAE5065EC}"/>
              </a:ext>
            </a:extLst>
          </p:cNvPr>
          <p:cNvPicPr>
            <a:picLocks noChangeAspect="1"/>
          </p:cNvPicPr>
          <p:nvPr/>
        </p:nvPicPr>
        <p:blipFill>
          <a:blip r:embed="rId6"/>
          <a:srcRect l="72947" t="66183" r="22600" b="29132"/>
          <a:stretch/>
        </p:blipFill>
        <p:spPr>
          <a:xfrm>
            <a:off x="7847658" y="2986480"/>
            <a:ext cx="268860" cy="165434"/>
          </a:xfrm>
          <a:prstGeom prst="rect">
            <a:avLst/>
          </a:prstGeom>
        </p:spPr>
      </p:pic>
      <p:pic>
        <p:nvPicPr>
          <p:cNvPr id="39" name="図 38">
            <a:extLst>
              <a:ext uri="{FF2B5EF4-FFF2-40B4-BE49-F238E27FC236}">
                <a16:creationId xmlns:a16="http://schemas.microsoft.com/office/drawing/2014/main" id="{6DA4D000-438B-5455-97E6-23C61EC3AD07}"/>
              </a:ext>
            </a:extLst>
          </p:cNvPr>
          <p:cNvPicPr>
            <a:picLocks noChangeAspect="1"/>
          </p:cNvPicPr>
          <p:nvPr/>
        </p:nvPicPr>
        <p:blipFill>
          <a:blip r:embed="rId8"/>
          <a:srcRect t="3427" r="27513" b="19560"/>
          <a:stretch/>
        </p:blipFill>
        <p:spPr>
          <a:xfrm>
            <a:off x="4536627" y="1274496"/>
            <a:ext cx="3223221" cy="2002404"/>
          </a:xfrm>
          <a:prstGeom prst="rect">
            <a:avLst/>
          </a:prstGeom>
        </p:spPr>
      </p:pic>
      <p:pic>
        <p:nvPicPr>
          <p:cNvPr id="12" name="図 11">
            <a:extLst>
              <a:ext uri="{FF2B5EF4-FFF2-40B4-BE49-F238E27FC236}">
                <a16:creationId xmlns:a16="http://schemas.microsoft.com/office/drawing/2014/main" id="{42A412BA-9119-9F31-457C-82FF9831A218}"/>
              </a:ext>
            </a:extLst>
          </p:cNvPr>
          <p:cNvPicPr>
            <a:picLocks noChangeAspect="1"/>
          </p:cNvPicPr>
          <p:nvPr/>
        </p:nvPicPr>
        <p:blipFill>
          <a:blip r:embed="rId9"/>
          <a:srcRect l="-191" t="82614" r="16942" b="8620"/>
          <a:stretch/>
        </p:blipFill>
        <p:spPr>
          <a:xfrm>
            <a:off x="4293042" y="3256574"/>
            <a:ext cx="3582764" cy="212688"/>
          </a:xfrm>
          <a:prstGeom prst="rect">
            <a:avLst/>
          </a:prstGeom>
        </p:spPr>
      </p:pic>
      <p:sp>
        <p:nvSpPr>
          <p:cNvPr id="13" name="角丸四角形 143">
            <a:extLst>
              <a:ext uri="{FF2B5EF4-FFF2-40B4-BE49-F238E27FC236}">
                <a16:creationId xmlns:a16="http://schemas.microsoft.com/office/drawing/2014/main" id="{5449169B-ABB6-18B5-D431-9D3F7842CD51}"/>
              </a:ext>
            </a:extLst>
          </p:cNvPr>
          <p:cNvSpPr/>
          <p:nvPr/>
        </p:nvSpPr>
        <p:spPr>
          <a:xfrm>
            <a:off x="4293042" y="885428"/>
            <a:ext cx="4085257" cy="43422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②施設状態</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en-US" altLang="ja-JP" sz="1050" kern="100" dirty="0">
                <a:solidFill>
                  <a:prstClr val="black"/>
                </a:solidFill>
                <a:latin typeface="Meiryo UI" panose="020B0604030504040204" pitchFamily="50" charset="-128"/>
                <a:ea typeface="Meiryo UI" panose="020B0604030504040204" pitchFamily="50" charset="-128"/>
                <a:cs typeface="Times New Roman"/>
              </a:rPr>
              <a:t> MCI3</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未満の区間の増加に伴い、平均</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MCI</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値は低下傾向</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41" name="図 40">
            <a:extLst>
              <a:ext uri="{FF2B5EF4-FFF2-40B4-BE49-F238E27FC236}">
                <a16:creationId xmlns:a16="http://schemas.microsoft.com/office/drawing/2014/main" id="{B15FD408-46F7-2174-0F2D-74F1AE903391}"/>
              </a:ext>
            </a:extLst>
          </p:cNvPr>
          <p:cNvPicPr>
            <a:picLocks noChangeAspect="1"/>
          </p:cNvPicPr>
          <p:nvPr/>
        </p:nvPicPr>
        <p:blipFill>
          <a:blip r:embed="rId10"/>
          <a:stretch>
            <a:fillRect/>
          </a:stretch>
        </p:blipFill>
        <p:spPr>
          <a:xfrm>
            <a:off x="332099" y="1171764"/>
            <a:ext cx="3402955" cy="2257236"/>
          </a:xfrm>
          <a:prstGeom prst="rect">
            <a:avLst/>
          </a:prstGeom>
        </p:spPr>
      </p:pic>
    </p:spTree>
    <p:extLst>
      <p:ext uri="{BB962C8B-B14F-4D97-AF65-F5344CB8AC3E}">
        <p14:creationId xmlns:p14="http://schemas.microsoft.com/office/powerpoint/2010/main" val="428152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7B048-F0E8-1CAD-258E-84E7F61141F5}"/>
            </a:ext>
          </a:extLst>
        </p:cNvPr>
        <p:cNvGrpSpPr/>
        <p:nvPr/>
      </p:nvGrpSpPr>
      <p:grpSpPr>
        <a:xfrm>
          <a:off x="0" y="0"/>
          <a:ext cx="0" cy="0"/>
          <a:chOff x="0" y="0"/>
          <a:chExt cx="0" cy="0"/>
        </a:xfrm>
      </p:grpSpPr>
      <p:sp>
        <p:nvSpPr>
          <p:cNvPr id="6" name="角丸四角形 143">
            <a:extLst>
              <a:ext uri="{FF2B5EF4-FFF2-40B4-BE49-F238E27FC236}">
                <a16:creationId xmlns:a16="http://schemas.microsoft.com/office/drawing/2014/main" id="{25EE18C5-5515-5164-0F59-D207B25577B0}"/>
              </a:ext>
            </a:extLst>
          </p:cNvPr>
          <p:cNvSpPr/>
          <p:nvPr/>
        </p:nvSpPr>
        <p:spPr>
          <a:xfrm>
            <a:off x="110835" y="658733"/>
            <a:ext cx="8947439" cy="222889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■施設の現状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1126F3CB-2EA2-191E-031B-B0FDD37C2039}"/>
              </a:ext>
            </a:extLst>
          </p:cNvPr>
          <p:cNvSpPr/>
          <p:nvPr/>
        </p:nvSpPr>
        <p:spPr>
          <a:xfrm>
            <a:off x="110835" y="894953"/>
            <a:ext cx="5585502" cy="47472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①施設数の推移</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令和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7</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3</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月時点で、下記施設を管理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0" name="角丸四角形 143">
            <a:extLst>
              <a:ext uri="{FF2B5EF4-FFF2-40B4-BE49-F238E27FC236}">
                <a16:creationId xmlns:a16="http://schemas.microsoft.com/office/drawing/2014/main" id="{445DF3F0-61A8-EB5D-C4F3-FCA780A36911}"/>
              </a:ext>
            </a:extLst>
          </p:cNvPr>
          <p:cNvSpPr/>
          <p:nvPr/>
        </p:nvSpPr>
        <p:spPr>
          <a:xfrm>
            <a:off x="4830198" y="894953"/>
            <a:ext cx="4298195" cy="177623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②施設状態</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これまで、風化や劣化が進行し対策が必要と判断した要対策箇所について、以下のとおり対策を実施してきている。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defTabSz="180000">
              <a:lnSpc>
                <a:spcPct val="150000"/>
              </a:lnSpc>
              <a:spcBef>
                <a:spcPts val="600"/>
              </a:spcBef>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・平成８年度点検における要対策箇所</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429</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箇所</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対策済</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endParaRPr lang="ja-JP" altLang="en-US" sz="1050" kern="100" dirty="0">
              <a:solidFill>
                <a:schemeClr val="tx1"/>
              </a:solidFill>
              <a:latin typeface="Meiryo UI" panose="020B0604030504040204" pitchFamily="50" charset="-128"/>
              <a:ea typeface="Meiryo UI" panose="020B0604030504040204" pitchFamily="50" charset="-128"/>
              <a:cs typeface="Times New Roman"/>
            </a:endParaRPr>
          </a:p>
          <a:p>
            <a:pPr algn="just" defTabSz="180000">
              <a:lnSpc>
                <a:spcPct val="150000"/>
              </a:lnSpc>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・平成</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22</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年度点検における要対策箇所</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	372</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箇所</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対策済</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endParaRPr lang="ja-JP" altLang="en-US" sz="1050" kern="100" dirty="0">
              <a:solidFill>
                <a:schemeClr val="tx1"/>
              </a:solidFill>
              <a:latin typeface="Meiryo UI" panose="020B0604030504040204" pitchFamily="50" charset="-128"/>
              <a:ea typeface="Meiryo UI" panose="020B0604030504040204" pitchFamily="50" charset="-128"/>
              <a:cs typeface="Times New Roman"/>
            </a:endParaRPr>
          </a:p>
          <a:p>
            <a:pPr algn="just">
              <a:lnSpc>
                <a:spcPct val="150000"/>
              </a:lnSpc>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・平成</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27</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年度点検における要対策箇所 </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271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箇所</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対策済</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p>
          <a:p>
            <a:pPr algn="just">
              <a:spcBef>
                <a:spcPts val="600"/>
              </a:spcBef>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令和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3</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年度点検で新たに約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140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箇所が要対策箇所となっている。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7" name="Rectangle 2">
            <a:extLst>
              <a:ext uri="{FF2B5EF4-FFF2-40B4-BE49-F238E27FC236}">
                <a16:creationId xmlns:a16="http://schemas.microsoft.com/office/drawing/2014/main" id="{20EF1039-83CD-5949-50D4-E7BCC6D6F230}"/>
              </a:ext>
            </a:extLst>
          </p:cNvPr>
          <p:cNvSpPr>
            <a:spLocks noChangeArrowheads="1"/>
          </p:cNvSpPr>
          <p:nvPr/>
        </p:nvSpPr>
        <p:spPr bwMode="auto">
          <a:xfrm>
            <a:off x="0" y="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9" name="正方形/長方形 18">
            <a:extLst>
              <a:ext uri="{FF2B5EF4-FFF2-40B4-BE49-F238E27FC236}">
                <a16:creationId xmlns:a16="http://schemas.microsoft.com/office/drawing/2014/main" id="{8E295206-919F-B980-C3A9-DA465F77C6B5}"/>
              </a:ext>
            </a:extLst>
          </p:cNvPr>
          <p:cNvSpPr/>
          <p:nvPr/>
        </p:nvSpPr>
        <p:spPr>
          <a:xfrm>
            <a:off x="105931" y="61913"/>
            <a:ext cx="9144000" cy="461665"/>
          </a:xfrm>
          <a:prstGeom prst="rect">
            <a:avLst/>
          </a:prstGeom>
        </p:spPr>
        <p:txBody>
          <a:bodyPr wrap="square">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道路法面・道路土工</a:t>
            </a:r>
            <a:endParaRPr lang="zh-TW" altLang="en-US" sz="2400" b="1" dirty="0">
              <a:solidFill>
                <a:schemeClr val="bg1"/>
              </a:solidFill>
              <a:latin typeface="Meiryo UI" pitchFamily="50" charset="-128"/>
              <a:ea typeface="Meiryo UI" pitchFamily="50" charset="-128"/>
              <a:cs typeface="Meiryo UI" pitchFamily="50" charset="-128"/>
            </a:endParaRPr>
          </a:p>
        </p:txBody>
      </p:sp>
      <p:graphicFrame>
        <p:nvGraphicFramePr>
          <p:cNvPr id="3" name="表 2">
            <a:extLst>
              <a:ext uri="{FF2B5EF4-FFF2-40B4-BE49-F238E27FC236}">
                <a16:creationId xmlns:a16="http://schemas.microsoft.com/office/drawing/2014/main" id="{AD550E41-27A2-3333-54E9-AC36619FEF34}"/>
              </a:ext>
            </a:extLst>
          </p:cNvPr>
          <p:cNvGraphicFramePr>
            <a:graphicFrameLocks noGrp="1"/>
          </p:cNvGraphicFramePr>
          <p:nvPr>
            <p:extLst>
              <p:ext uri="{D42A27DB-BD31-4B8C-83A1-F6EECF244321}">
                <p14:modId xmlns:p14="http://schemas.microsoft.com/office/powerpoint/2010/main" val="270889135"/>
              </p:ext>
            </p:extLst>
          </p:nvPr>
        </p:nvGraphicFramePr>
        <p:xfrm>
          <a:off x="219468" y="1333623"/>
          <a:ext cx="4513958" cy="1213982"/>
        </p:xfrm>
        <a:graphic>
          <a:graphicData uri="http://schemas.openxmlformats.org/drawingml/2006/table">
            <a:tbl>
              <a:tblPr firstRow="1" firstCol="1" bandRow="1">
                <a:tableStyleId>{5C22544A-7EE6-4342-B048-85BDC9FD1C3A}</a:tableStyleId>
              </a:tblPr>
              <a:tblGrid>
                <a:gridCol w="649005">
                  <a:extLst>
                    <a:ext uri="{9D8B030D-6E8A-4147-A177-3AD203B41FA5}">
                      <a16:colId xmlns:a16="http://schemas.microsoft.com/office/drawing/2014/main" val="3720599358"/>
                    </a:ext>
                  </a:extLst>
                </a:gridCol>
                <a:gridCol w="800325">
                  <a:extLst>
                    <a:ext uri="{9D8B030D-6E8A-4147-A177-3AD203B41FA5}">
                      <a16:colId xmlns:a16="http://schemas.microsoft.com/office/drawing/2014/main" val="3400973501"/>
                    </a:ext>
                  </a:extLst>
                </a:gridCol>
                <a:gridCol w="1600200">
                  <a:extLst>
                    <a:ext uri="{9D8B030D-6E8A-4147-A177-3AD203B41FA5}">
                      <a16:colId xmlns:a16="http://schemas.microsoft.com/office/drawing/2014/main" val="1484329507"/>
                    </a:ext>
                  </a:extLst>
                </a:gridCol>
                <a:gridCol w="1464428">
                  <a:extLst>
                    <a:ext uri="{9D8B030D-6E8A-4147-A177-3AD203B41FA5}">
                      <a16:colId xmlns:a16="http://schemas.microsoft.com/office/drawing/2014/main" val="1774598880"/>
                    </a:ext>
                  </a:extLst>
                </a:gridCol>
              </a:tblGrid>
              <a:tr h="0">
                <a:tc gridSpan="2">
                  <a:txBody>
                    <a:bodyPr/>
                    <a:lstStyle/>
                    <a:p>
                      <a:pPr marL="0" algn="ctr" defTabSz="914377" rtl="0" eaLnBrk="1" latinLnBrk="0" hangingPunct="1">
                        <a:lnSpc>
                          <a:spcPts val="1400"/>
                        </a:lnSpc>
                      </a:pPr>
                      <a:r>
                        <a:rPr kumimoji="1"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mn-cs"/>
                        </a:rPr>
                        <a:t>管理施設</a:t>
                      </a:r>
                    </a:p>
                  </a:txBody>
                  <a:tcPr marL="78801" marR="78801" marT="39400" marB="39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0EE"/>
                    </a:solidFill>
                  </a:tcPr>
                </a:tc>
                <a:tc hMerge="1">
                  <a:txBody>
                    <a:bodyPr/>
                    <a:lstStyle/>
                    <a:p>
                      <a:endParaRPr kumimoji="1" lang="ja-JP" altLang="en-US"/>
                    </a:p>
                  </a:txBody>
                  <a:tcPr/>
                </a:tc>
                <a:tc>
                  <a:txBody>
                    <a:bodyPr/>
                    <a:lstStyle/>
                    <a:p>
                      <a:pPr marL="0" algn="ctr" defTabSz="914377" rtl="0" eaLnBrk="1" latinLnBrk="0" hangingPunct="1">
                        <a:lnSpc>
                          <a:spcPts val="1400"/>
                        </a:lnSpc>
                      </a:pPr>
                      <a:r>
                        <a:rPr kumimoji="1"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mn-cs"/>
                        </a:rPr>
                        <a:t>適用する点検要領</a:t>
                      </a:r>
                    </a:p>
                  </a:txBody>
                  <a:tcPr marL="54175" marR="541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0EE"/>
                    </a:solidFill>
                  </a:tcPr>
                </a:tc>
                <a:tc>
                  <a:txBody>
                    <a:bodyPr/>
                    <a:lstStyle/>
                    <a:p>
                      <a:pPr marL="0" algn="ctr" defTabSz="914377" rtl="0" eaLnBrk="1" latinLnBrk="0" hangingPunct="1">
                        <a:lnSpc>
                          <a:spcPts val="1400"/>
                        </a:lnSpc>
                      </a:pPr>
                      <a:r>
                        <a:rPr kumimoji="1"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mn-cs"/>
                        </a:rPr>
                        <a:t>施設数</a:t>
                      </a:r>
                    </a:p>
                  </a:txBody>
                  <a:tcPr marL="54175" marR="541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0EE"/>
                    </a:solidFill>
                  </a:tcPr>
                </a:tc>
                <a:extLst>
                  <a:ext uri="{0D108BD9-81ED-4DB2-BD59-A6C34878D82A}">
                    <a16:rowId xmlns:a16="http://schemas.microsoft.com/office/drawing/2014/main" val="4241386649"/>
                  </a:ext>
                </a:extLst>
              </a:tr>
              <a:tr h="0">
                <a:tc gridSpan="2">
                  <a:txBody>
                    <a:bodyPr/>
                    <a:lstStyle/>
                    <a:p>
                      <a:pPr algn="just">
                        <a:lnSpc>
                          <a:spcPts val="1400"/>
                        </a:lnSpc>
                      </a:pPr>
                      <a:r>
                        <a:rPr lang="ja-JP" sz="900" b="0" kern="100" dirty="0">
                          <a:solidFill>
                            <a:schemeClr val="tx1"/>
                          </a:solidFill>
                          <a:effectLst/>
                          <a:latin typeface="BIZ UDPゴシック" panose="020B0400000000000000" pitchFamily="50" charset="-128"/>
                          <a:ea typeface="BIZ UDPゴシック" panose="020B0400000000000000" pitchFamily="50" charset="-128"/>
                        </a:rPr>
                        <a:t>自然斜面</a:t>
                      </a:r>
                      <a:r>
                        <a:rPr lang="en-US" altLang="ja-JP" sz="900" b="0" kern="100" baseline="30000" dirty="0">
                          <a:solidFill>
                            <a:schemeClr val="tx1"/>
                          </a:solidFill>
                          <a:effectLst/>
                          <a:latin typeface="BIZ UDPゴシック" panose="020B0400000000000000" pitchFamily="50" charset="-128"/>
                          <a:ea typeface="BIZ UDPゴシック" panose="020B0400000000000000" pitchFamily="50" charset="-128"/>
                        </a:rPr>
                        <a:t>※1</a:t>
                      </a:r>
                      <a:endParaRPr lang="ja-JP" sz="900" b="0" kern="100" baseline="300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8801" marR="78801" marT="39400" marB="39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just">
                        <a:lnSpc>
                          <a:spcPts val="1400"/>
                        </a:lnSpc>
                      </a:pPr>
                      <a:r>
                        <a:rPr lang="ja-JP" altLang="en-US" sz="900" b="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道路防災点検要領</a:t>
                      </a:r>
                      <a:endParaRPr lang="ja-JP" sz="900" b="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175" marR="541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ja-JP" altLang="en-US" sz="900" kern="100" dirty="0">
                          <a:solidFill>
                            <a:schemeClr val="tx1"/>
                          </a:solidFill>
                          <a:latin typeface="BIZ UDPゴシック" panose="020B0400000000000000" pitchFamily="50" charset="-128"/>
                          <a:ea typeface="BIZ UDPゴシック" panose="020B0400000000000000" pitchFamily="50" charset="-128"/>
                          <a:cs typeface="Times New Roman"/>
                        </a:rPr>
                        <a:t>約</a:t>
                      </a:r>
                      <a:r>
                        <a:rPr lang="en-US" altLang="ja-JP" sz="900" kern="100" dirty="0">
                          <a:solidFill>
                            <a:schemeClr val="tx1"/>
                          </a:solidFill>
                          <a:latin typeface="BIZ UDPゴシック" panose="020B0400000000000000" pitchFamily="50" charset="-128"/>
                          <a:ea typeface="BIZ UDPゴシック" panose="020B0400000000000000" pitchFamily="50" charset="-128"/>
                          <a:cs typeface="Times New Roman"/>
                        </a:rPr>
                        <a:t>140</a:t>
                      </a:r>
                      <a:r>
                        <a:rPr lang="ja-JP" altLang="en-US" sz="900" kern="100" dirty="0">
                          <a:solidFill>
                            <a:schemeClr val="tx1"/>
                          </a:solidFill>
                          <a:latin typeface="BIZ UDPゴシック" panose="020B0400000000000000" pitchFamily="50" charset="-128"/>
                          <a:ea typeface="BIZ UDPゴシック" panose="020B0400000000000000" pitchFamily="50" charset="-128"/>
                          <a:cs typeface="Times New Roman"/>
                        </a:rPr>
                        <a:t>箇所</a:t>
                      </a: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a:rPr>
                        <a:t>（要対策箇所）</a:t>
                      </a: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4175" marR="541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971913"/>
                  </a:ext>
                </a:extLst>
              </a:tr>
              <a:tr h="0">
                <a:tc gridSpan="2">
                  <a:txBody>
                    <a:bodyPr/>
                    <a:lstStyle/>
                    <a:p>
                      <a:pPr algn="just">
                        <a:lnSpc>
                          <a:spcPts val="1400"/>
                        </a:lnSpc>
                      </a:pP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切土・斜面安定施設、盛土</a:t>
                      </a: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8801" marR="78801" marT="39400" marB="39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just">
                        <a:lnSpc>
                          <a:spcPts val="1400"/>
                        </a:lnSpc>
                      </a:pPr>
                      <a:r>
                        <a:rPr lang="ja-JP" altLang="en-US" sz="900" b="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道路土工構造物点検要領</a:t>
                      </a:r>
                      <a:endParaRPr lang="ja-JP" sz="900" b="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175" marR="541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en-US" alt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4175" marR="541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7449637"/>
                  </a:ext>
                </a:extLst>
              </a:tr>
              <a:tr h="0">
                <a:tc rowSpan="2">
                  <a:txBody>
                    <a:bodyPr/>
                    <a:lstStyle/>
                    <a:p>
                      <a:pPr marL="0" marR="0" lvl="0" indent="0" algn="just" defTabSz="914377" rtl="0" eaLnBrk="1" fontAlgn="auto" latinLnBrk="0" hangingPunct="1">
                        <a:lnSpc>
                          <a:spcPts val="1400"/>
                        </a:lnSpc>
                        <a:spcBef>
                          <a:spcPts val="0"/>
                        </a:spcBef>
                        <a:spcAft>
                          <a:spcPts val="0"/>
                        </a:spcAft>
                        <a:buClrTx/>
                        <a:buSzTx/>
                        <a:buFontTx/>
                        <a:buNone/>
                        <a:tabLst/>
                        <a:defRPr/>
                      </a:pP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擁壁</a:t>
                      </a: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4175" marR="541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ts val="1400"/>
                        </a:lnSpc>
                        <a:spcBef>
                          <a:spcPts val="0"/>
                        </a:spcBef>
                        <a:spcAft>
                          <a:spcPts val="0"/>
                        </a:spcAft>
                        <a:buClrTx/>
                        <a:buSzTx/>
                        <a:buFontTx/>
                        <a:buNone/>
                        <a:tabLst/>
                        <a:defRPr/>
                      </a:pPr>
                      <a:r>
                        <a:rPr lang="en-US" alt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5m</a:t>
                      </a: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以上</a:t>
                      </a: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4175" marR="541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ts val="1400"/>
                        </a:lnSpc>
                        <a:spcBef>
                          <a:spcPts val="0"/>
                        </a:spcBef>
                        <a:spcAft>
                          <a:spcPts val="0"/>
                        </a:spcAft>
                        <a:buClrTx/>
                        <a:buSzTx/>
                        <a:buFontTx/>
                        <a:buNone/>
                        <a:tabLst/>
                        <a:defRPr/>
                      </a:pPr>
                      <a:r>
                        <a:rPr lang="ja-JP" altLang="en-US" sz="900" b="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コンクリート構造物点検要領</a:t>
                      </a:r>
                      <a:endParaRPr lang="ja-JP" altLang="ja-JP" sz="900" b="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175" marR="541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ts val="1400"/>
                        </a:lnSpc>
                        <a:spcBef>
                          <a:spcPts val="0"/>
                        </a:spcBef>
                        <a:spcAft>
                          <a:spcPts val="0"/>
                        </a:spcAft>
                        <a:buClrTx/>
                        <a:buSzTx/>
                        <a:buFontTx/>
                        <a:buNone/>
                        <a:tabLst/>
                        <a:defRPr/>
                      </a:pPr>
                      <a:r>
                        <a:rPr kumimoji="1" lang="ja-JP" altLang="en-US" sz="900" kern="100" dirty="0">
                          <a:solidFill>
                            <a:schemeClr val="tx1"/>
                          </a:solidFill>
                          <a:latin typeface="BIZ UDPゴシック" panose="020B0400000000000000" pitchFamily="50" charset="-128"/>
                          <a:ea typeface="BIZ UDPゴシック" panose="020B0400000000000000" pitchFamily="50" charset="-128"/>
                          <a:cs typeface="Times New Roman"/>
                        </a:rPr>
                        <a:t>約</a:t>
                      </a:r>
                      <a:r>
                        <a:rPr kumimoji="1" lang="en-US" altLang="ja-JP" sz="900" kern="100" dirty="0">
                          <a:solidFill>
                            <a:schemeClr val="tx1"/>
                          </a:solidFill>
                          <a:latin typeface="BIZ UDPゴシック" panose="020B0400000000000000" pitchFamily="50" charset="-128"/>
                          <a:ea typeface="BIZ UDPゴシック" panose="020B0400000000000000" pitchFamily="50" charset="-128"/>
                          <a:cs typeface="Times New Roman"/>
                        </a:rPr>
                        <a:t>150</a:t>
                      </a:r>
                      <a:r>
                        <a:rPr kumimoji="1" lang="ja-JP" altLang="en-US" sz="900" kern="100" dirty="0">
                          <a:solidFill>
                            <a:schemeClr val="tx1"/>
                          </a:solidFill>
                          <a:latin typeface="BIZ UDPゴシック" panose="020B0400000000000000" pitchFamily="50" charset="-128"/>
                          <a:ea typeface="BIZ UDPゴシック" panose="020B0400000000000000" pitchFamily="50" charset="-128"/>
                          <a:cs typeface="Times New Roman"/>
                        </a:rPr>
                        <a:t>箇所</a:t>
                      </a:r>
                      <a:endParaRPr kumimoji="1" lang="ja-JP" altLang="ja-JP" sz="900" kern="100" dirty="0">
                        <a:solidFill>
                          <a:schemeClr val="tx1"/>
                        </a:solidFill>
                        <a:latin typeface="BIZ UDPゴシック" panose="020B0400000000000000" pitchFamily="50" charset="-128"/>
                        <a:ea typeface="BIZ UDPゴシック" panose="020B0400000000000000" pitchFamily="50" charset="-128"/>
                        <a:cs typeface="Times New Roman"/>
                      </a:endParaRPr>
                    </a:p>
                  </a:txBody>
                  <a:tcPr marL="54175" marR="541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1818381"/>
                  </a:ext>
                </a:extLst>
              </a:tr>
              <a:tr h="0">
                <a:tc vMerge="1">
                  <a:txBody>
                    <a:bodyPr/>
                    <a:lstStyle/>
                    <a:p>
                      <a:pPr algn="just">
                        <a:lnSpc>
                          <a:spcPts val="1400"/>
                        </a:lnSpc>
                      </a:pPr>
                      <a:endParaRPr lang="ja-JP" sz="1050" b="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400"/>
                        </a:lnSpc>
                      </a:pPr>
                      <a:r>
                        <a:rPr lang="en-US" alt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5m</a:t>
                      </a: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未満</a:t>
                      </a: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4175" marR="541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ts val="1400"/>
                        </a:lnSpc>
                        <a:spcBef>
                          <a:spcPts val="0"/>
                        </a:spcBef>
                        <a:spcAft>
                          <a:spcPts val="0"/>
                        </a:spcAft>
                        <a:buClrTx/>
                        <a:buSzTx/>
                        <a:buFontTx/>
                        <a:buNone/>
                        <a:tabLst/>
                        <a:defRPr/>
                      </a:pPr>
                      <a:r>
                        <a:rPr lang="ja-JP" altLang="en-US" sz="900" b="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道路土工構造物点検要領</a:t>
                      </a:r>
                      <a:endParaRPr lang="ja-JP" altLang="ja-JP" sz="900" b="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175" marR="541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ts val="1400"/>
                        </a:lnSpc>
                        <a:spcBef>
                          <a:spcPts val="0"/>
                        </a:spcBef>
                        <a:spcAft>
                          <a:spcPts val="0"/>
                        </a:spcAft>
                        <a:buClrTx/>
                        <a:buSzTx/>
                        <a:buFontTx/>
                        <a:buNone/>
                        <a:tabLst/>
                        <a:defRPr/>
                      </a:pPr>
                      <a:r>
                        <a:rPr lang="en-US" alt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4175" marR="541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0619368"/>
                  </a:ext>
                </a:extLst>
              </a:tr>
              <a:tr h="0">
                <a:tc gridSpan="2">
                  <a:txBody>
                    <a:bodyPr/>
                    <a:lstStyle/>
                    <a:p>
                      <a:pPr algn="just">
                        <a:lnSpc>
                          <a:spcPts val="1400"/>
                        </a:lnSpc>
                      </a:pP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カルバート</a:t>
                      </a:r>
                      <a:r>
                        <a:rPr lang="en-US" altLang="ja-JP" sz="900" b="0" kern="100" baseline="30000" dirty="0">
                          <a:solidFill>
                            <a:schemeClr val="tx1"/>
                          </a:solidFill>
                          <a:effectLst/>
                          <a:latin typeface="BIZ UDPゴシック" panose="020B0400000000000000" pitchFamily="50" charset="-128"/>
                          <a:ea typeface="BIZ UDPゴシック" panose="020B0400000000000000" pitchFamily="50" charset="-128"/>
                        </a:rPr>
                        <a:t>※2</a:t>
                      </a:r>
                      <a:endParaRPr 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78801" marR="78801" marT="39400" marB="39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marR="0" lvl="0" indent="0" algn="just" defTabSz="914377" rtl="0" eaLnBrk="1" fontAlgn="auto" latinLnBrk="0" hangingPunct="1">
                        <a:lnSpc>
                          <a:spcPts val="1400"/>
                        </a:lnSpc>
                        <a:spcBef>
                          <a:spcPts val="0"/>
                        </a:spcBef>
                        <a:spcAft>
                          <a:spcPts val="0"/>
                        </a:spcAft>
                        <a:buClrTx/>
                        <a:buSzTx/>
                        <a:buFontTx/>
                        <a:buNone/>
                        <a:tabLst/>
                        <a:defRPr/>
                      </a:pPr>
                      <a:r>
                        <a:rPr lang="ja-JP" altLang="en-US" sz="900" b="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コンクリート構造物点検要領</a:t>
                      </a:r>
                      <a:endParaRPr lang="ja-JP" altLang="ja-JP" sz="900" b="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54175" marR="541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377" rtl="0" eaLnBrk="1" fontAlgn="auto" latinLnBrk="0" hangingPunct="1">
                        <a:lnSpc>
                          <a:spcPts val="1400"/>
                        </a:lnSpc>
                        <a:spcBef>
                          <a:spcPts val="0"/>
                        </a:spcBef>
                        <a:spcAft>
                          <a:spcPts val="0"/>
                        </a:spcAft>
                        <a:buClrTx/>
                        <a:buSzTx/>
                        <a:buFontTx/>
                        <a:buNone/>
                        <a:tabLst/>
                        <a:defRPr/>
                      </a:pP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約</a:t>
                      </a:r>
                      <a:r>
                        <a:rPr lang="en-US" alt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30</a:t>
                      </a:r>
                      <a:r>
                        <a:rPr lang="ja-JP" altLang="en-US"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箇所</a:t>
                      </a:r>
                      <a:endParaRPr lang="ja-JP" altLang="ja-JP" sz="9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54175" marR="541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026886"/>
                  </a:ext>
                </a:extLst>
              </a:tr>
            </a:tbl>
          </a:graphicData>
        </a:graphic>
      </p:graphicFrame>
      <p:sp>
        <p:nvSpPr>
          <p:cNvPr id="4" name="角丸四角形 143">
            <a:extLst>
              <a:ext uri="{FF2B5EF4-FFF2-40B4-BE49-F238E27FC236}">
                <a16:creationId xmlns:a16="http://schemas.microsoft.com/office/drawing/2014/main" id="{DEC5D242-23D6-8A3C-1382-2F455749DE17}"/>
              </a:ext>
            </a:extLst>
          </p:cNvPr>
          <p:cNvSpPr/>
          <p:nvPr/>
        </p:nvSpPr>
        <p:spPr>
          <a:xfrm>
            <a:off x="3481875" y="2929557"/>
            <a:ext cx="2847735" cy="3866803"/>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■維持管理手法、維持管理水準</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28" name="表 27">
            <a:extLst>
              <a:ext uri="{FF2B5EF4-FFF2-40B4-BE49-F238E27FC236}">
                <a16:creationId xmlns:a16="http://schemas.microsoft.com/office/drawing/2014/main" id="{BE219721-8525-5C3B-C819-4CEA30D0A2E4}"/>
              </a:ext>
            </a:extLst>
          </p:cNvPr>
          <p:cNvGraphicFramePr>
            <a:graphicFrameLocks noGrp="1"/>
          </p:cNvGraphicFramePr>
          <p:nvPr>
            <p:extLst>
              <p:ext uri="{D42A27DB-BD31-4B8C-83A1-F6EECF244321}">
                <p14:modId xmlns:p14="http://schemas.microsoft.com/office/powerpoint/2010/main" val="2255988562"/>
              </p:ext>
            </p:extLst>
          </p:nvPr>
        </p:nvGraphicFramePr>
        <p:xfrm>
          <a:off x="3585887" y="5011970"/>
          <a:ext cx="2668428" cy="654306"/>
        </p:xfrm>
        <a:graphic>
          <a:graphicData uri="http://schemas.openxmlformats.org/drawingml/2006/table">
            <a:tbl>
              <a:tblPr firstRow="1" firstCol="1" bandRow="1"/>
              <a:tblGrid>
                <a:gridCol w="657850">
                  <a:extLst>
                    <a:ext uri="{9D8B030D-6E8A-4147-A177-3AD203B41FA5}">
                      <a16:colId xmlns:a16="http://schemas.microsoft.com/office/drawing/2014/main" val="2433514314"/>
                    </a:ext>
                  </a:extLst>
                </a:gridCol>
                <a:gridCol w="1005289">
                  <a:extLst>
                    <a:ext uri="{9D8B030D-6E8A-4147-A177-3AD203B41FA5}">
                      <a16:colId xmlns:a16="http://schemas.microsoft.com/office/drawing/2014/main" val="864061857"/>
                    </a:ext>
                  </a:extLst>
                </a:gridCol>
                <a:gridCol w="1005289">
                  <a:extLst>
                    <a:ext uri="{9D8B030D-6E8A-4147-A177-3AD203B41FA5}">
                      <a16:colId xmlns:a16="http://schemas.microsoft.com/office/drawing/2014/main" val="3025886272"/>
                    </a:ext>
                  </a:extLst>
                </a:gridCol>
              </a:tblGrid>
              <a:tr h="0">
                <a:tc rowSpan="2">
                  <a:txBody>
                    <a:bodyPr/>
                    <a:lstStyle/>
                    <a:p>
                      <a:pPr algn="ctr">
                        <a:lnSpc>
                          <a:spcPts val="1400"/>
                        </a:lnSpc>
                      </a:pPr>
                      <a:r>
                        <a:rPr lang="ja-JP" sz="1000" kern="100" dirty="0">
                          <a:solidFill>
                            <a:srgbClr val="000000"/>
                          </a:solidFill>
                          <a:effectLst/>
                          <a:latin typeface="BIZ UDゴシック" panose="020B0400000000000000" pitchFamily="49" charset="-128"/>
                          <a:ea typeface="BIZ UDゴシック" panose="020B0400000000000000" pitchFamily="49" charset="-128"/>
                          <a:cs typeface="Meiryo UI" panose="020B0604030504040204" pitchFamily="50" charset="-128"/>
                        </a:rPr>
                        <a:t>維持管理</a:t>
                      </a:r>
                      <a:endParaRPr lang="en-US" altLang="ja-JP" sz="1000" kern="100" dirty="0">
                        <a:solidFill>
                          <a:srgbClr val="000000"/>
                        </a:solidFill>
                        <a:effectLst/>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1400"/>
                        </a:lnSpc>
                      </a:pPr>
                      <a:r>
                        <a:rPr lang="ja-JP" sz="1000" kern="100" dirty="0">
                          <a:solidFill>
                            <a:srgbClr val="000000"/>
                          </a:solidFill>
                          <a:effectLst/>
                          <a:latin typeface="BIZ UDゴシック" panose="020B0400000000000000" pitchFamily="49" charset="-128"/>
                          <a:ea typeface="BIZ UDゴシック" panose="020B0400000000000000" pitchFamily="49" charset="-128"/>
                          <a:cs typeface="Meiryo UI" panose="020B0604030504040204" pitchFamily="50" charset="-128"/>
                        </a:rPr>
                        <a:t>手法</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gridSpan="2">
                  <a:txBody>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lang="ja-JP" altLang="en-US" sz="1000" kern="100" dirty="0">
                          <a:solidFill>
                            <a:srgbClr val="000000"/>
                          </a:solidFill>
                          <a:effectLst/>
                          <a:latin typeface="BIZ UDゴシック" panose="020B0400000000000000" pitchFamily="49" charset="-128"/>
                          <a:ea typeface="BIZ UDゴシック" panose="020B0400000000000000" pitchFamily="49" charset="-128"/>
                          <a:cs typeface="Times New Roman" panose="02020603050405020304" pitchFamily="18" charset="0"/>
                        </a:rPr>
                        <a:t>自然斜面</a:t>
                      </a:r>
                      <a:endParaRPr lang="ja-JP" alt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0EE"/>
                    </a:solidFill>
                  </a:tcPr>
                </a:tc>
                <a:tc hMerge="1">
                  <a:txBody>
                    <a:bodyPr/>
                    <a:lstStyle/>
                    <a:p>
                      <a:endParaRPr kumimoji="1" lang="ja-JP" altLang="en-US"/>
                    </a:p>
                  </a:txBody>
                  <a:tcPr/>
                </a:tc>
                <a:extLst>
                  <a:ext uri="{0D108BD9-81ED-4DB2-BD59-A6C34878D82A}">
                    <a16:rowId xmlns:a16="http://schemas.microsoft.com/office/drawing/2014/main" val="3731472260"/>
                  </a:ext>
                </a:extLst>
              </a:tr>
              <a:tr h="214429">
                <a:tc vMerge="1">
                  <a:txBody>
                    <a:bodyPr/>
                    <a:lstStyle/>
                    <a:p>
                      <a:pPr marL="0" marR="0" lvl="0" indent="0" algn="ctr" defTabSz="914377" rtl="0" eaLnBrk="1" fontAlgn="auto" latinLnBrk="0" hangingPunct="1">
                        <a:lnSpc>
                          <a:spcPts val="1400"/>
                        </a:lnSpc>
                        <a:spcBef>
                          <a:spcPts val="0"/>
                        </a:spcBef>
                        <a:spcAft>
                          <a:spcPts val="0"/>
                        </a:spcAft>
                        <a:buClrTx/>
                        <a:buSzTx/>
                        <a:buFontTx/>
                        <a:buNone/>
                        <a:tabLst/>
                        <a:defRPr/>
                      </a:pP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lang="ja-JP" altLang="en-US"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目標管理水準</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lang="ja-JP" altLang="en-US"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限界管理水準</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extLst>
                  <a:ext uri="{0D108BD9-81ED-4DB2-BD59-A6C34878D82A}">
                    <a16:rowId xmlns:a16="http://schemas.microsoft.com/office/drawing/2014/main" val="2353585928"/>
                  </a:ext>
                </a:extLst>
              </a:tr>
              <a:tr h="278714">
                <a:tc>
                  <a:txBody>
                    <a:bodyPr/>
                    <a:lstStyle/>
                    <a:p>
                      <a:pPr algn="ctr">
                        <a:lnSpc>
                          <a:spcPts val="1400"/>
                        </a:lnSpc>
                      </a:pPr>
                      <a:r>
                        <a:rPr lang="ja-JP" sz="1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状態監視</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400"/>
                        </a:lnSpc>
                      </a:pPr>
                      <a:r>
                        <a:rPr lang="ja-JP" altLang="en-US"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要対策無</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400"/>
                        </a:lnSpc>
                      </a:pPr>
                      <a:r>
                        <a:rPr lang="ja-JP" altLang="en-US"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ー</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6876696"/>
                  </a:ext>
                </a:extLst>
              </a:tr>
            </a:tbl>
          </a:graphicData>
        </a:graphic>
      </p:graphicFrame>
      <p:graphicFrame>
        <p:nvGraphicFramePr>
          <p:cNvPr id="29" name="表 28">
            <a:extLst>
              <a:ext uri="{FF2B5EF4-FFF2-40B4-BE49-F238E27FC236}">
                <a16:creationId xmlns:a16="http://schemas.microsoft.com/office/drawing/2014/main" id="{0FFAF95B-87F7-ECED-7445-75108C8B8754}"/>
              </a:ext>
            </a:extLst>
          </p:cNvPr>
          <p:cNvGraphicFramePr>
            <a:graphicFrameLocks noGrp="1"/>
          </p:cNvGraphicFramePr>
          <p:nvPr>
            <p:extLst>
              <p:ext uri="{D42A27DB-BD31-4B8C-83A1-F6EECF244321}">
                <p14:modId xmlns:p14="http://schemas.microsoft.com/office/powerpoint/2010/main" val="4178219481"/>
              </p:ext>
            </p:extLst>
          </p:nvPr>
        </p:nvGraphicFramePr>
        <p:xfrm>
          <a:off x="3585888" y="6042468"/>
          <a:ext cx="2668428" cy="654306"/>
        </p:xfrm>
        <a:graphic>
          <a:graphicData uri="http://schemas.openxmlformats.org/drawingml/2006/table">
            <a:tbl>
              <a:tblPr firstRow="1" firstCol="1" bandRow="1"/>
              <a:tblGrid>
                <a:gridCol w="658452">
                  <a:extLst>
                    <a:ext uri="{9D8B030D-6E8A-4147-A177-3AD203B41FA5}">
                      <a16:colId xmlns:a16="http://schemas.microsoft.com/office/drawing/2014/main" val="2433514314"/>
                    </a:ext>
                  </a:extLst>
                </a:gridCol>
                <a:gridCol w="1004988">
                  <a:extLst>
                    <a:ext uri="{9D8B030D-6E8A-4147-A177-3AD203B41FA5}">
                      <a16:colId xmlns:a16="http://schemas.microsoft.com/office/drawing/2014/main" val="3391469355"/>
                    </a:ext>
                  </a:extLst>
                </a:gridCol>
                <a:gridCol w="1004988">
                  <a:extLst>
                    <a:ext uri="{9D8B030D-6E8A-4147-A177-3AD203B41FA5}">
                      <a16:colId xmlns:a16="http://schemas.microsoft.com/office/drawing/2014/main" val="1499031994"/>
                    </a:ext>
                  </a:extLst>
                </a:gridCol>
              </a:tblGrid>
              <a:tr h="152322">
                <a:tc rowSpan="2">
                  <a:txBody>
                    <a:bodyPr/>
                    <a:lstStyle/>
                    <a:p>
                      <a:pPr algn="ctr">
                        <a:lnSpc>
                          <a:spcPts val="1400"/>
                        </a:lnSpc>
                      </a:pPr>
                      <a:r>
                        <a:rPr lang="ja-JP" sz="1000" kern="100" dirty="0">
                          <a:solidFill>
                            <a:srgbClr val="000000"/>
                          </a:solidFill>
                          <a:effectLst/>
                          <a:latin typeface="BIZ UDゴシック" panose="020B0400000000000000" pitchFamily="49" charset="-128"/>
                          <a:ea typeface="BIZ UDゴシック" panose="020B0400000000000000" pitchFamily="49" charset="-128"/>
                          <a:cs typeface="Meiryo UI" panose="020B0604030504040204" pitchFamily="50" charset="-128"/>
                        </a:rPr>
                        <a:t>維持管理</a:t>
                      </a:r>
                      <a:endParaRPr lang="en-US" altLang="ja-JP" sz="1000" kern="100" dirty="0">
                        <a:solidFill>
                          <a:srgbClr val="000000"/>
                        </a:solidFill>
                        <a:effectLst/>
                        <a:latin typeface="BIZ UDゴシック" panose="020B0400000000000000" pitchFamily="49" charset="-128"/>
                        <a:ea typeface="BIZ UDゴシック" panose="020B0400000000000000" pitchFamily="49" charset="-128"/>
                        <a:cs typeface="Meiryo UI" panose="020B0604030504040204" pitchFamily="50" charset="-128"/>
                      </a:endParaRPr>
                    </a:p>
                    <a:p>
                      <a:pPr algn="ctr">
                        <a:lnSpc>
                          <a:spcPts val="1400"/>
                        </a:lnSpc>
                      </a:pPr>
                      <a:r>
                        <a:rPr lang="ja-JP" sz="1000" kern="100" dirty="0">
                          <a:solidFill>
                            <a:srgbClr val="000000"/>
                          </a:solidFill>
                          <a:effectLst/>
                          <a:latin typeface="BIZ UDゴシック" panose="020B0400000000000000" pitchFamily="49" charset="-128"/>
                          <a:ea typeface="BIZ UDゴシック" panose="020B0400000000000000" pitchFamily="49" charset="-128"/>
                          <a:cs typeface="Meiryo UI" panose="020B0604030504040204" pitchFamily="50" charset="-128"/>
                        </a:rPr>
                        <a:t>手法</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gridSpan="2">
                  <a:txBody>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lang="ja-JP" altLang="en-US"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自然斜面以外</a:t>
                      </a:r>
                      <a:endParaRPr lang="en-US" alt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0EE"/>
                    </a:solidFill>
                  </a:tcPr>
                </a:tc>
                <a:tc hMerge="1">
                  <a:txBody>
                    <a:bodyPr/>
                    <a:lstStyle/>
                    <a:p>
                      <a:endParaRPr kumimoji="1" lang="ja-JP" altLang="en-US"/>
                    </a:p>
                  </a:txBody>
                  <a:tcPr/>
                </a:tc>
                <a:extLst>
                  <a:ext uri="{0D108BD9-81ED-4DB2-BD59-A6C34878D82A}">
                    <a16:rowId xmlns:a16="http://schemas.microsoft.com/office/drawing/2014/main" val="3731472260"/>
                  </a:ext>
                </a:extLst>
              </a:tr>
              <a:tr h="214429">
                <a:tc vMerge="1">
                  <a:txBody>
                    <a:bodyPr/>
                    <a:lstStyle/>
                    <a:p>
                      <a:pPr marL="0" marR="0" lvl="0" indent="0" algn="ctr" defTabSz="914377" rtl="0" eaLnBrk="1" fontAlgn="auto" latinLnBrk="0" hangingPunct="1">
                        <a:lnSpc>
                          <a:spcPts val="1400"/>
                        </a:lnSpc>
                        <a:spcBef>
                          <a:spcPts val="0"/>
                        </a:spcBef>
                        <a:spcAft>
                          <a:spcPts val="0"/>
                        </a:spcAft>
                        <a:buClrTx/>
                        <a:buSzTx/>
                        <a:buFontTx/>
                        <a:buNone/>
                        <a:tabLst/>
                        <a:defRPr/>
                      </a:pPr>
                      <a:endParaRPr lang="ja-JP" sz="105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lang="ja-JP" altLang="en-US"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目標管理水準</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tc>
                  <a:txBody>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lang="ja-JP" altLang="en-US"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限界管理水準</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B4C0EE"/>
                    </a:solidFill>
                  </a:tcPr>
                </a:tc>
                <a:extLst>
                  <a:ext uri="{0D108BD9-81ED-4DB2-BD59-A6C34878D82A}">
                    <a16:rowId xmlns:a16="http://schemas.microsoft.com/office/drawing/2014/main" val="2353585928"/>
                  </a:ext>
                </a:extLst>
              </a:tr>
              <a:tr h="278714">
                <a:tc>
                  <a:txBody>
                    <a:bodyPr/>
                    <a:lstStyle/>
                    <a:p>
                      <a:pPr algn="ctr">
                        <a:lnSpc>
                          <a:spcPts val="1400"/>
                        </a:lnSpc>
                      </a:pPr>
                      <a:r>
                        <a:rPr lang="ja-JP" sz="1000" kern="100" dirty="0">
                          <a:effectLst/>
                          <a:latin typeface="BIZ UDゴシック" panose="020B0400000000000000" pitchFamily="49" charset="-128"/>
                          <a:ea typeface="BIZ UDゴシック" panose="020B0400000000000000" pitchFamily="49" charset="-128"/>
                          <a:cs typeface="Meiryo UI" panose="020B0604030504040204" pitchFamily="50" charset="-128"/>
                        </a:rPr>
                        <a:t>状態監視</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lang="en-US" alt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Ⅱ</a:t>
                      </a:r>
                      <a:r>
                        <a:rPr lang="ja-JP" altLang="en-US"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判定</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377" rtl="0" eaLnBrk="1" fontAlgn="auto" latinLnBrk="0" hangingPunct="1">
                        <a:lnSpc>
                          <a:spcPts val="1400"/>
                        </a:lnSpc>
                        <a:spcBef>
                          <a:spcPts val="0"/>
                        </a:spcBef>
                        <a:spcAft>
                          <a:spcPts val="0"/>
                        </a:spcAft>
                        <a:buClrTx/>
                        <a:buSzTx/>
                        <a:buFontTx/>
                        <a:buNone/>
                        <a:tabLst/>
                        <a:defRPr/>
                      </a:pPr>
                      <a:r>
                        <a:rPr lang="en-US" alt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Ⅲ</a:t>
                      </a:r>
                      <a:r>
                        <a:rPr lang="ja-JP" altLang="en-US"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判定</a:t>
                      </a:r>
                      <a:endParaRPr lang="ja-JP" sz="100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6876696"/>
                  </a:ext>
                </a:extLst>
              </a:tr>
            </a:tbl>
          </a:graphicData>
        </a:graphic>
      </p:graphicFrame>
      <p:sp>
        <p:nvSpPr>
          <p:cNvPr id="32" name="テキスト ボックス 31">
            <a:extLst>
              <a:ext uri="{FF2B5EF4-FFF2-40B4-BE49-F238E27FC236}">
                <a16:creationId xmlns:a16="http://schemas.microsoft.com/office/drawing/2014/main" id="{E9775F8C-26F7-BCC1-9575-1192FA7F92C2}"/>
              </a:ext>
            </a:extLst>
          </p:cNvPr>
          <p:cNvSpPr txBox="1"/>
          <p:nvPr/>
        </p:nvSpPr>
        <p:spPr>
          <a:xfrm>
            <a:off x="122696" y="2518298"/>
            <a:ext cx="5141367" cy="369332"/>
          </a:xfrm>
          <a:prstGeom prst="rect">
            <a:avLst/>
          </a:prstGeom>
          <a:noFill/>
        </p:spPr>
        <p:txBody>
          <a:bodyPr wrap="square">
            <a:spAutoFit/>
          </a:bodyPr>
          <a:lstStyle/>
          <a:p>
            <a:pPr marL="36000" indent="0">
              <a:spcBef>
                <a:spcPts val="0"/>
              </a:spcBef>
              <a:buNone/>
            </a:pPr>
            <a:r>
              <a:rPr lang="en-US" altLang="ja-JP" sz="900" dirty="0">
                <a:latin typeface="BIZ UDゴシック" panose="020B0400000000000000" pitchFamily="49" charset="-128"/>
                <a:ea typeface="BIZ UDゴシック" panose="020B0400000000000000" pitchFamily="49" charset="-128"/>
                <a:cs typeface="Meiryo UI" panose="020B0604030504040204" pitchFamily="50" charset="-128"/>
              </a:rPr>
              <a:t>※1</a:t>
            </a:r>
            <a:r>
              <a:rPr lang="ja-JP" altLang="en-US" sz="900" dirty="0">
                <a:latin typeface="BIZ UDゴシック" panose="020B0400000000000000" pitchFamily="49" charset="-128"/>
                <a:ea typeface="BIZ UDゴシック" panose="020B0400000000000000" pitchFamily="49" charset="-128"/>
                <a:cs typeface="Meiryo UI" panose="020B0604030504040204" pitchFamily="50" charset="-128"/>
              </a:rPr>
              <a:t>　道路法面崩壊に影響を及ぼす恐れのある斜面</a:t>
            </a:r>
            <a:endParaRPr lang="en-US" altLang="ja-JP" sz="9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6000" indent="0">
              <a:spcBef>
                <a:spcPts val="0"/>
              </a:spcBef>
              <a:buNone/>
            </a:pPr>
            <a:r>
              <a:rPr lang="en-US" altLang="ja-JP" sz="900" dirty="0">
                <a:latin typeface="BIZ UDゴシック" panose="020B0400000000000000" pitchFamily="49" charset="-128"/>
                <a:ea typeface="BIZ UDゴシック" panose="020B0400000000000000" pitchFamily="49" charset="-128"/>
                <a:cs typeface="Meiryo UI" panose="020B0604030504040204" pitchFamily="50" charset="-128"/>
              </a:rPr>
              <a:t>※2</a:t>
            </a:r>
            <a:r>
              <a:rPr lang="ja-JP" altLang="en-US" sz="900" dirty="0">
                <a:latin typeface="BIZ UDゴシック" panose="020B0400000000000000" pitchFamily="49" charset="-128"/>
                <a:ea typeface="BIZ UDゴシック" panose="020B0400000000000000" pitchFamily="49" charset="-128"/>
                <a:cs typeface="Meiryo UI" panose="020B0604030504040204" pitchFamily="50" charset="-128"/>
              </a:rPr>
              <a:t>　大型カルバートを除く</a:t>
            </a:r>
            <a:endParaRPr lang="en-US" altLang="ja-JP" sz="9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D78EB19F-2F47-A186-EC00-AF05A23A7FFD}"/>
              </a:ext>
            </a:extLst>
          </p:cNvPr>
          <p:cNvSpPr txBox="1"/>
          <p:nvPr/>
        </p:nvSpPr>
        <p:spPr>
          <a:xfrm>
            <a:off x="6378686" y="3460658"/>
            <a:ext cx="2705130" cy="253916"/>
          </a:xfrm>
          <a:prstGeom prst="rect">
            <a:avLst/>
          </a:prstGeom>
          <a:noFill/>
        </p:spPr>
        <p:txBody>
          <a:bodyPr wrap="square">
            <a:spAutoFit/>
          </a:bodyPr>
          <a:lstStyle/>
          <a:p>
            <a:pPr marL="92075" indent="-92075" algn="just">
              <a:buFont typeface="Arial" panose="020B0604020202020204" pitchFamily="34" charset="0"/>
              <a:buChar char="•"/>
              <a:defRPr/>
            </a:pPr>
            <a:r>
              <a:rPr lang="ja-JP" altLang="en-US" sz="1050" kern="100" dirty="0">
                <a:latin typeface="Meiryo UI" panose="020B0604030504040204" pitchFamily="50" charset="-128"/>
                <a:ea typeface="Meiryo UI" panose="020B0604030504040204" pitchFamily="50" charset="-128"/>
                <a:cs typeface="Times New Roman"/>
              </a:rPr>
              <a:t>自然斜面</a:t>
            </a:r>
            <a:endParaRPr lang="en-US" altLang="ja-JP" sz="1050" kern="100" dirty="0">
              <a:latin typeface="Meiryo UI" panose="020B0604030504040204" pitchFamily="50" charset="-128"/>
              <a:ea typeface="Meiryo UI" panose="020B0604030504040204" pitchFamily="50" charset="-128"/>
              <a:cs typeface="Times New Roman"/>
            </a:endParaRPr>
          </a:p>
        </p:txBody>
      </p:sp>
      <p:pic>
        <p:nvPicPr>
          <p:cNvPr id="7" name="図 6" descr="グラフィカル ユーザー インターフェイス&#10;&#10;自動的に生成された説明">
            <a:extLst>
              <a:ext uri="{FF2B5EF4-FFF2-40B4-BE49-F238E27FC236}">
                <a16:creationId xmlns:a16="http://schemas.microsoft.com/office/drawing/2014/main" id="{179796CA-A461-D477-FE7C-8FFACE3095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154" y="3022133"/>
            <a:ext cx="2451760" cy="1454177"/>
          </a:xfrm>
          <a:prstGeom prst="rect">
            <a:avLst/>
          </a:prstGeom>
          <a:noFill/>
          <a:ln>
            <a:noFill/>
          </a:ln>
        </p:spPr>
      </p:pic>
      <p:sp>
        <p:nvSpPr>
          <p:cNvPr id="9" name="テキスト ボックス 8">
            <a:extLst>
              <a:ext uri="{FF2B5EF4-FFF2-40B4-BE49-F238E27FC236}">
                <a16:creationId xmlns:a16="http://schemas.microsoft.com/office/drawing/2014/main" id="{56D2FFFB-A50B-73B4-D2EF-1B9B64D9DDCB}"/>
              </a:ext>
            </a:extLst>
          </p:cNvPr>
          <p:cNvSpPr txBox="1"/>
          <p:nvPr/>
        </p:nvSpPr>
        <p:spPr>
          <a:xfrm>
            <a:off x="6370730" y="4763639"/>
            <a:ext cx="2738628" cy="253916"/>
          </a:xfrm>
          <a:prstGeom prst="rect">
            <a:avLst/>
          </a:prstGeom>
          <a:noFill/>
        </p:spPr>
        <p:txBody>
          <a:bodyPr wrap="square">
            <a:spAutoFit/>
          </a:bodyPr>
          <a:lstStyle/>
          <a:p>
            <a:pPr marL="92075" indent="-92075" algn="just">
              <a:buFont typeface="Arial" panose="020B0604020202020204" pitchFamily="34" charset="0"/>
              <a:buChar char="•"/>
              <a:defRPr/>
            </a:pPr>
            <a:r>
              <a:rPr lang="ja-JP" altLang="en-US" sz="1050" kern="100" dirty="0">
                <a:latin typeface="Meiryo UI" panose="020B0604030504040204" pitchFamily="50" charset="-128"/>
                <a:ea typeface="Meiryo UI" panose="020B0604030504040204" pitchFamily="50" charset="-128"/>
                <a:cs typeface="Times New Roman"/>
              </a:rPr>
              <a:t>切土・斜面安定施設、盛土、擁壁、カルバート</a:t>
            </a:r>
          </a:p>
        </p:txBody>
      </p:sp>
      <p:sp>
        <p:nvSpPr>
          <p:cNvPr id="14" name="テキスト ボックス 13">
            <a:extLst>
              <a:ext uri="{FF2B5EF4-FFF2-40B4-BE49-F238E27FC236}">
                <a16:creationId xmlns:a16="http://schemas.microsoft.com/office/drawing/2014/main" id="{15408953-E223-F4AA-436C-ED4CBD09253B}"/>
              </a:ext>
            </a:extLst>
          </p:cNvPr>
          <p:cNvSpPr txBox="1"/>
          <p:nvPr/>
        </p:nvSpPr>
        <p:spPr>
          <a:xfrm>
            <a:off x="3535459" y="4758406"/>
            <a:ext cx="2705130" cy="253916"/>
          </a:xfrm>
          <a:prstGeom prst="rect">
            <a:avLst/>
          </a:prstGeom>
          <a:noFill/>
        </p:spPr>
        <p:txBody>
          <a:bodyPr wrap="square">
            <a:spAutoFit/>
          </a:bodyPr>
          <a:lstStyle/>
          <a:p>
            <a:pPr marL="92075" indent="-92075" algn="just">
              <a:buFont typeface="Arial" panose="020B0604020202020204" pitchFamily="34" charset="0"/>
              <a:buChar char="•"/>
              <a:defRPr/>
            </a:pPr>
            <a:r>
              <a:rPr lang="ja-JP" altLang="en-US" sz="1050" kern="100" dirty="0">
                <a:latin typeface="Meiryo UI" panose="020B0604030504040204" pitchFamily="50" charset="-128"/>
                <a:ea typeface="Meiryo UI" panose="020B0604030504040204" pitchFamily="50" charset="-128"/>
                <a:cs typeface="Times New Roman"/>
              </a:rPr>
              <a:t>自然斜面</a:t>
            </a:r>
            <a:endParaRPr lang="en-US" altLang="ja-JP" sz="1050" kern="100" dirty="0">
              <a:latin typeface="Meiryo UI" panose="020B0604030504040204" pitchFamily="50" charset="-128"/>
              <a:ea typeface="Meiryo UI" panose="020B0604030504040204" pitchFamily="50" charset="-128"/>
              <a:cs typeface="Times New Roman"/>
            </a:endParaRPr>
          </a:p>
        </p:txBody>
      </p:sp>
      <p:sp>
        <p:nvSpPr>
          <p:cNvPr id="15" name="テキスト ボックス 14">
            <a:extLst>
              <a:ext uri="{FF2B5EF4-FFF2-40B4-BE49-F238E27FC236}">
                <a16:creationId xmlns:a16="http://schemas.microsoft.com/office/drawing/2014/main" id="{152369DA-7EA3-46AA-C835-113B85663F65}"/>
              </a:ext>
            </a:extLst>
          </p:cNvPr>
          <p:cNvSpPr txBox="1"/>
          <p:nvPr/>
        </p:nvSpPr>
        <p:spPr>
          <a:xfrm>
            <a:off x="3524313" y="5773135"/>
            <a:ext cx="2894182" cy="253916"/>
          </a:xfrm>
          <a:prstGeom prst="rect">
            <a:avLst/>
          </a:prstGeom>
          <a:noFill/>
        </p:spPr>
        <p:txBody>
          <a:bodyPr wrap="square">
            <a:spAutoFit/>
          </a:bodyPr>
          <a:lstStyle/>
          <a:p>
            <a:pPr marL="92075" indent="-92075" algn="just">
              <a:buFont typeface="Arial" panose="020B0604020202020204" pitchFamily="34" charset="0"/>
              <a:buChar char="•"/>
              <a:defRPr/>
            </a:pPr>
            <a:r>
              <a:rPr lang="ja-JP" altLang="en-US" sz="1050" kern="0" dirty="0">
                <a:latin typeface="Meiryo UI" panose="020B0604030504040204" pitchFamily="50" charset="-128"/>
                <a:ea typeface="Meiryo UI" panose="020B0604030504040204" pitchFamily="50" charset="-128"/>
                <a:cs typeface="Times New Roman"/>
              </a:rPr>
              <a:t>切土・斜面安定施設、盛土、擁壁、カルバート</a:t>
            </a:r>
            <a:endPar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cxnSp>
        <p:nvCxnSpPr>
          <p:cNvPr id="5" name="直線コネクタ 4">
            <a:extLst>
              <a:ext uri="{FF2B5EF4-FFF2-40B4-BE49-F238E27FC236}">
                <a16:creationId xmlns:a16="http://schemas.microsoft.com/office/drawing/2014/main" id="{8EEA210F-4C5D-919E-5B32-692D9F14C2E4}"/>
              </a:ext>
            </a:extLst>
          </p:cNvPr>
          <p:cNvCxnSpPr>
            <a:cxnSpLocks/>
          </p:cNvCxnSpPr>
          <p:nvPr/>
        </p:nvCxnSpPr>
        <p:spPr>
          <a:xfrm>
            <a:off x="10082432" y="3570677"/>
            <a:ext cx="1820877" cy="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84B8A8E4-6B34-6605-7470-0F2AC5B9628E}"/>
              </a:ext>
            </a:extLst>
          </p:cNvPr>
          <p:cNvSpPr txBox="1"/>
          <p:nvPr/>
        </p:nvSpPr>
        <p:spPr>
          <a:xfrm>
            <a:off x="11833054" y="3367081"/>
            <a:ext cx="429446" cy="461665"/>
          </a:xfrm>
          <a:prstGeom prst="rect">
            <a:avLst/>
          </a:prstGeom>
          <a:noFill/>
        </p:spPr>
        <p:txBody>
          <a:bodyPr wrap="square">
            <a:spAutoFit/>
          </a:bodyPr>
          <a:lstStyle/>
          <a:p>
            <a:pPr marL="36000" indent="0">
              <a:spcBef>
                <a:spcPts val="0"/>
              </a:spcBef>
              <a:buNone/>
            </a:pPr>
            <a:r>
              <a:rPr lang="ja-JP" altLang="en-US" sz="800" dirty="0">
                <a:latin typeface="BIZ UDゴシック" panose="020B0400000000000000" pitchFamily="49" charset="-128"/>
                <a:ea typeface="BIZ UDゴシック" panose="020B0400000000000000" pitchFamily="49" charset="-128"/>
                <a:cs typeface="Meiryo UI" panose="020B0604030504040204" pitchFamily="50" charset="-128"/>
              </a:rPr>
              <a:t>目標</a:t>
            </a:r>
            <a:endParaRPr lang="en-US" altLang="ja-JP" sz="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6000" indent="0">
              <a:spcBef>
                <a:spcPts val="0"/>
              </a:spcBef>
              <a:buNone/>
            </a:pPr>
            <a:r>
              <a:rPr lang="ja-JP" altLang="en-US" sz="800" dirty="0">
                <a:latin typeface="BIZ UDゴシック" panose="020B0400000000000000" pitchFamily="49" charset="-128"/>
                <a:ea typeface="BIZ UDゴシック" panose="020B0400000000000000" pitchFamily="49" charset="-128"/>
                <a:cs typeface="Meiryo UI" panose="020B0604030504040204" pitchFamily="50" charset="-128"/>
              </a:rPr>
              <a:t>管理</a:t>
            </a:r>
            <a:endParaRPr lang="en-US" altLang="ja-JP" sz="800" dirty="0">
              <a:latin typeface="BIZ UDゴシック" panose="020B0400000000000000" pitchFamily="49" charset="-128"/>
              <a:ea typeface="BIZ UDゴシック" panose="020B0400000000000000" pitchFamily="49" charset="-128"/>
              <a:cs typeface="Meiryo UI" panose="020B0604030504040204" pitchFamily="50" charset="-128"/>
            </a:endParaRPr>
          </a:p>
          <a:p>
            <a:pPr marL="36000" indent="0">
              <a:spcBef>
                <a:spcPts val="0"/>
              </a:spcBef>
              <a:buNone/>
            </a:pPr>
            <a:r>
              <a:rPr lang="ja-JP" altLang="en-US" sz="800" dirty="0">
                <a:latin typeface="BIZ UDゴシック" panose="020B0400000000000000" pitchFamily="49" charset="-128"/>
                <a:ea typeface="BIZ UDゴシック" panose="020B0400000000000000" pitchFamily="49" charset="-128"/>
                <a:cs typeface="Meiryo UI" panose="020B0604030504040204" pitchFamily="50" charset="-128"/>
              </a:rPr>
              <a:t>水準</a:t>
            </a:r>
            <a:endParaRPr lang="en-US" altLang="ja-JP" sz="8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1" name="スライド番号プレースホルダー 2">
            <a:extLst>
              <a:ext uri="{FF2B5EF4-FFF2-40B4-BE49-F238E27FC236}">
                <a16:creationId xmlns:a16="http://schemas.microsoft.com/office/drawing/2014/main" id="{7DFE5FCE-595C-46F3-40AF-BC3FC43CE55E}"/>
              </a:ext>
            </a:extLst>
          </p:cNvPr>
          <p:cNvSpPr>
            <a:spLocks noGrp="1"/>
          </p:cNvSpPr>
          <p:nvPr>
            <p:ph type="sldNum" sz="quarter" idx="12"/>
          </p:nvPr>
        </p:nvSpPr>
        <p:spPr>
          <a:xfrm>
            <a:off x="7040893" y="6482159"/>
            <a:ext cx="2133600" cy="365125"/>
          </a:xfrm>
        </p:spPr>
        <p:txBody>
          <a:bodyPr/>
          <a:lstStyle/>
          <a:p>
            <a:pPr>
              <a:defRPr/>
            </a:pPr>
            <a:fld id="{B1242370-49B6-497A-A9CB-F1C57C2E283E}" type="slidenum">
              <a:rPr lang="ja-JP" altLang="en-US" smtClean="0"/>
              <a:pPr>
                <a:defRPr/>
              </a:pPr>
              <a:t>8</a:t>
            </a:fld>
            <a:endParaRPr lang="ja-JP" altLang="en-US" dirty="0"/>
          </a:p>
        </p:txBody>
      </p:sp>
      <p:sp>
        <p:nvSpPr>
          <p:cNvPr id="10" name="角丸四角形 143">
            <a:extLst>
              <a:ext uri="{FF2B5EF4-FFF2-40B4-BE49-F238E27FC236}">
                <a16:creationId xmlns:a16="http://schemas.microsoft.com/office/drawing/2014/main" id="{9D2EB1E7-5108-A08F-1547-E85614D8E6E5}"/>
              </a:ext>
            </a:extLst>
          </p:cNvPr>
          <p:cNvSpPr/>
          <p:nvPr/>
        </p:nvSpPr>
        <p:spPr>
          <a:xfrm>
            <a:off x="3524312" y="3158376"/>
            <a:ext cx="2847735" cy="155107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自然斜面の維持管理手法は、道路防災点検結果に基づいて劣化や変状を評価し、要対策と判断された場合に対策を行う「状態監視型」の維持管理を行う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切土・斜面安定施設、盛土、擁壁、カルバートの維持管理手法は、道路土工構造物点検結果に基づいて劣化や変状を評価し、健全性</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Ⅲ</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と診断された場合に補修する「状態監視型」の維持管理を行う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grpSp>
        <p:nvGrpSpPr>
          <p:cNvPr id="16" name="グループ化 15">
            <a:extLst>
              <a:ext uri="{FF2B5EF4-FFF2-40B4-BE49-F238E27FC236}">
                <a16:creationId xmlns:a16="http://schemas.microsoft.com/office/drawing/2014/main" id="{E285697C-900D-789C-0294-A46D3CB58D65}"/>
              </a:ext>
            </a:extLst>
          </p:cNvPr>
          <p:cNvGrpSpPr/>
          <p:nvPr/>
        </p:nvGrpSpPr>
        <p:grpSpPr>
          <a:xfrm>
            <a:off x="9525154" y="4608680"/>
            <a:ext cx="2550080" cy="2182957"/>
            <a:chOff x="9814896" y="4608680"/>
            <a:chExt cx="2550080" cy="2182957"/>
          </a:xfrm>
        </p:grpSpPr>
        <p:pic>
          <p:nvPicPr>
            <p:cNvPr id="18" name="図 17">
              <a:extLst>
                <a:ext uri="{FF2B5EF4-FFF2-40B4-BE49-F238E27FC236}">
                  <a16:creationId xmlns:a16="http://schemas.microsoft.com/office/drawing/2014/main" id="{84AA867C-185F-1A3C-1AEA-991E202A00FA}"/>
                </a:ext>
              </a:extLst>
            </p:cNvPr>
            <p:cNvPicPr>
              <a:picLocks noChangeAspect="1"/>
            </p:cNvPicPr>
            <p:nvPr/>
          </p:nvPicPr>
          <p:blipFill>
            <a:blip r:embed="rId4"/>
            <a:stretch>
              <a:fillRect/>
            </a:stretch>
          </p:blipFill>
          <p:spPr>
            <a:xfrm>
              <a:off x="10024096" y="4608680"/>
              <a:ext cx="2088122" cy="2182957"/>
            </a:xfrm>
            <a:prstGeom prst="rect">
              <a:avLst/>
            </a:prstGeom>
          </p:spPr>
        </p:pic>
        <p:cxnSp>
          <p:nvCxnSpPr>
            <p:cNvPr id="22" name="直線コネクタ 21">
              <a:extLst>
                <a:ext uri="{FF2B5EF4-FFF2-40B4-BE49-F238E27FC236}">
                  <a16:creationId xmlns:a16="http://schemas.microsoft.com/office/drawing/2014/main" id="{55AACD66-1E33-228F-5FC3-AECA2A5DA82A}"/>
                </a:ext>
              </a:extLst>
            </p:cNvPr>
            <p:cNvCxnSpPr>
              <a:cxnSpLocks/>
            </p:cNvCxnSpPr>
            <p:nvPr/>
          </p:nvCxnSpPr>
          <p:spPr>
            <a:xfrm>
              <a:off x="10358774" y="5480587"/>
              <a:ext cx="1706647" cy="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CEDB005E-71A4-CE77-7A4D-B80C56E7678D}"/>
                </a:ext>
              </a:extLst>
            </p:cNvPr>
            <p:cNvSpPr txBox="1"/>
            <p:nvPr/>
          </p:nvSpPr>
          <p:spPr>
            <a:xfrm>
              <a:off x="12065421" y="5275136"/>
              <a:ext cx="299555" cy="415498"/>
            </a:xfrm>
            <a:prstGeom prst="rect">
              <a:avLst/>
            </a:prstGeom>
            <a:noFill/>
          </p:spPr>
          <p:txBody>
            <a:bodyPr wrap="square" lIns="0" tIns="0" rIns="0" bIns="0">
              <a:spAutoFit/>
            </a:bodyPr>
            <a:lstStyle/>
            <a:p>
              <a:pPr marL="36000" indent="0">
                <a:spcBef>
                  <a:spcPts val="0"/>
                </a:spcBef>
                <a:buNone/>
              </a:pPr>
              <a:r>
                <a:rPr lang="ja-JP" altLang="en-US" sz="900" dirty="0">
                  <a:latin typeface="BIZ UDゴシック" panose="020B0400000000000000" pitchFamily="49" charset="-128"/>
                  <a:ea typeface="BIZ UDゴシック" panose="020B0400000000000000" pitchFamily="49" charset="-128"/>
                  <a:cs typeface="Meiryo UI" panose="020B0604030504040204" pitchFamily="50" charset="-128"/>
                </a:rPr>
                <a:t>目標管理水準</a:t>
              </a:r>
              <a:endParaRPr lang="en-US" altLang="ja-JP" sz="9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2" name="テキスト ボックス 2">
              <a:extLst>
                <a:ext uri="{FF2B5EF4-FFF2-40B4-BE49-F238E27FC236}">
                  <a16:creationId xmlns:a16="http://schemas.microsoft.com/office/drawing/2014/main" id="{C1DDB741-2358-564A-CF0B-A663689645D2}"/>
                </a:ext>
              </a:extLst>
            </p:cNvPr>
            <p:cNvSpPr txBox="1">
              <a:spLocks noChangeArrowheads="1"/>
            </p:cNvSpPr>
            <p:nvPr/>
          </p:nvSpPr>
          <p:spPr bwMode="auto">
            <a:xfrm>
              <a:off x="9814896" y="4957716"/>
              <a:ext cx="292388" cy="1495425"/>
            </a:xfrm>
            <a:prstGeom prst="rect">
              <a:avLst/>
            </a:prstGeom>
            <a:noFill/>
            <a:ln w="9525">
              <a:noFill/>
              <a:miter lim="800000"/>
              <a:headEnd/>
              <a:tailEnd/>
            </a:ln>
          </p:spPr>
          <p:txBody>
            <a:bodyPr rot="0" vert="eaVert" wrap="square" lIns="91440" tIns="45720" rIns="91440" bIns="45720" anchor="t" anchorCtr="0">
              <a:spAutoFit/>
            </a:bodyPr>
            <a:lstStyle/>
            <a:p>
              <a:pPr algn="just"/>
              <a:r>
                <a:rPr lang="ja-JP" sz="700" kern="100" dirty="0">
                  <a:effectLst/>
                  <a:latin typeface="Century" panose="02040604050505020304" pitchFamily="18" charset="0"/>
                  <a:ea typeface="BIZ UDゴシック" panose="020B0400000000000000" pitchFamily="49" charset="-128"/>
                  <a:cs typeface="Times New Roman" panose="02020603050405020304" pitchFamily="18" charset="0"/>
                </a:rPr>
                <a:t>【不具合の発生可能性】</a:t>
              </a:r>
              <a:endParaRPr lang="ja-JP" sz="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pic>
        <p:nvPicPr>
          <p:cNvPr id="21" name="図 20">
            <a:extLst>
              <a:ext uri="{FF2B5EF4-FFF2-40B4-BE49-F238E27FC236}">
                <a16:creationId xmlns:a16="http://schemas.microsoft.com/office/drawing/2014/main" id="{36608282-0C1F-71F5-B623-2DD72F0F1B4D}"/>
              </a:ext>
            </a:extLst>
          </p:cNvPr>
          <p:cNvPicPr>
            <a:picLocks noChangeAspect="1"/>
          </p:cNvPicPr>
          <p:nvPr/>
        </p:nvPicPr>
        <p:blipFill>
          <a:blip r:embed="rId5"/>
          <a:stretch>
            <a:fillRect/>
          </a:stretch>
        </p:blipFill>
        <p:spPr>
          <a:xfrm>
            <a:off x="6671252" y="4973805"/>
            <a:ext cx="2181357" cy="1841806"/>
          </a:xfrm>
          <a:prstGeom prst="rect">
            <a:avLst/>
          </a:prstGeom>
        </p:spPr>
      </p:pic>
      <p:pic>
        <p:nvPicPr>
          <p:cNvPr id="24" name="図 23">
            <a:extLst>
              <a:ext uri="{FF2B5EF4-FFF2-40B4-BE49-F238E27FC236}">
                <a16:creationId xmlns:a16="http://schemas.microsoft.com/office/drawing/2014/main" id="{B24B4335-A401-0737-302D-E04ADF3593B9}"/>
              </a:ext>
            </a:extLst>
          </p:cNvPr>
          <p:cNvPicPr>
            <a:picLocks noChangeAspect="1"/>
          </p:cNvPicPr>
          <p:nvPr/>
        </p:nvPicPr>
        <p:blipFill>
          <a:blip r:embed="rId6"/>
          <a:stretch>
            <a:fillRect/>
          </a:stretch>
        </p:blipFill>
        <p:spPr>
          <a:xfrm>
            <a:off x="6525770" y="3570677"/>
            <a:ext cx="2326839" cy="1236578"/>
          </a:xfrm>
          <a:prstGeom prst="rect">
            <a:avLst/>
          </a:prstGeom>
        </p:spPr>
      </p:pic>
      <p:sp>
        <p:nvSpPr>
          <p:cNvPr id="13" name="角丸四角形 143">
            <a:extLst>
              <a:ext uri="{FF2B5EF4-FFF2-40B4-BE49-F238E27FC236}">
                <a16:creationId xmlns:a16="http://schemas.microsoft.com/office/drawing/2014/main" id="{5D5154C9-F6EF-909C-F8F7-D912A1155EE0}"/>
              </a:ext>
            </a:extLst>
          </p:cNvPr>
          <p:cNvSpPr/>
          <p:nvPr/>
        </p:nvSpPr>
        <p:spPr>
          <a:xfrm>
            <a:off x="6362260" y="2929557"/>
            <a:ext cx="2696014" cy="3863540"/>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■重点化指標、優先順位</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安定度評価点と健全性および社会的影響度の評価点をもとに、優先順位を設定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5" name="角丸四角形 143">
            <a:extLst>
              <a:ext uri="{FF2B5EF4-FFF2-40B4-BE49-F238E27FC236}">
                <a16:creationId xmlns:a16="http://schemas.microsoft.com/office/drawing/2014/main" id="{CA6B6C43-7EFD-785B-5402-57F34AC387B2}"/>
              </a:ext>
            </a:extLst>
          </p:cNvPr>
          <p:cNvSpPr/>
          <p:nvPr/>
        </p:nvSpPr>
        <p:spPr>
          <a:xfrm>
            <a:off x="105931" y="2929557"/>
            <a:ext cx="3350402" cy="3862080"/>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■点検、診断・評価</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6" name="角丸四角形 143">
            <a:extLst>
              <a:ext uri="{FF2B5EF4-FFF2-40B4-BE49-F238E27FC236}">
                <a16:creationId xmlns:a16="http://schemas.microsoft.com/office/drawing/2014/main" id="{0883C149-8E3F-5F97-6048-79055B300D32}"/>
              </a:ext>
            </a:extLst>
          </p:cNvPr>
          <p:cNvSpPr/>
          <p:nvPr/>
        </p:nvSpPr>
        <p:spPr>
          <a:xfrm>
            <a:off x="117526" y="3148599"/>
            <a:ext cx="3355701" cy="106145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①点検および実施頻度</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自然斜面、擁壁</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(5m</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以上</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、カルバート</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1809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定期点検は、原則として</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年に</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回実施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1809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日常点検（パトロール）は、交通量２万台</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日以上の路線では週２回、それ以外では週１回の頻度で実施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1809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臨時点検や緊急点検は、必要に応じて随時実施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30" name="角丸四角形 143">
            <a:extLst>
              <a:ext uri="{FF2B5EF4-FFF2-40B4-BE49-F238E27FC236}">
                <a16:creationId xmlns:a16="http://schemas.microsoft.com/office/drawing/2014/main" id="{EC66E5B6-BACD-9E57-58C8-57B5F7A309BE}"/>
              </a:ext>
            </a:extLst>
          </p:cNvPr>
          <p:cNvSpPr/>
          <p:nvPr/>
        </p:nvSpPr>
        <p:spPr>
          <a:xfrm>
            <a:off x="117527" y="5204369"/>
            <a:ext cx="2745743"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②診断・評価</a:t>
            </a:r>
            <a:endParaRPr lang="en-US" altLang="ja-JP" sz="900" kern="100" dirty="0">
              <a:solidFill>
                <a:schemeClr val="tx1"/>
              </a:solidFill>
              <a:latin typeface="Meiryo UI" panose="020B0604030504040204" pitchFamily="50" charset="-128"/>
              <a:ea typeface="Meiryo UI" panose="020B0604030504040204" pitchFamily="50" charset="-128"/>
              <a:cs typeface="Times New Roman"/>
            </a:endParaRPr>
          </a:p>
        </p:txBody>
      </p:sp>
      <p:graphicFrame>
        <p:nvGraphicFramePr>
          <p:cNvPr id="33" name="表 32">
            <a:extLst>
              <a:ext uri="{FF2B5EF4-FFF2-40B4-BE49-F238E27FC236}">
                <a16:creationId xmlns:a16="http://schemas.microsoft.com/office/drawing/2014/main" id="{294E7953-A93E-E8E0-273A-CBF479422DAC}"/>
              </a:ext>
            </a:extLst>
          </p:cNvPr>
          <p:cNvGraphicFramePr>
            <a:graphicFrameLocks noGrp="1"/>
          </p:cNvGraphicFramePr>
          <p:nvPr>
            <p:extLst>
              <p:ext uri="{D42A27DB-BD31-4B8C-83A1-F6EECF244321}">
                <p14:modId xmlns:p14="http://schemas.microsoft.com/office/powerpoint/2010/main" val="3624907989"/>
              </p:ext>
            </p:extLst>
          </p:nvPr>
        </p:nvGraphicFramePr>
        <p:xfrm>
          <a:off x="1936825" y="5776337"/>
          <a:ext cx="1383454" cy="965200"/>
        </p:xfrm>
        <a:graphic>
          <a:graphicData uri="http://schemas.openxmlformats.org/drawingml/2006/table">
            <a:tbl>
              <a:tblPr firstRow="1" bandRow="1">
                <a:tableStyleId>{5C22544A-7EE6-4342-B048-85BDC9FD1C3A}</a:tableStyleId>
              </a:tblPr>
              <a:tblGrid>
                <a:gridCol w="303645">
                  <a:extLst>
                    <a:ext uri="{9D8B030D-6E8A-4147-A177-3AD203B41FA5}">
                      <a16:colId xmlns:a16="http://schemas.microsoft.com/office/drawing/2014/main" val="581925902"/>
                    </a:ext>
                  </a:extLst>
                </a:gridCol>
                <a:gridCol w="1079809">
                  <a:extLst>
                    <a:ext uri="{9D8B030D-6E8A-4147-A177-3AD203B41FA5}">
                      <a16:colId xmlns:a16="http://schemas.microsoft.com/office/drawing/2014/main" val="2015804330"/>
                    </a:ext>
                  </a:extLst>
                </a:gridCol>
              </a:tblGrid>
              <a:tr h="119017">
                <a:tc gridSpan="2">
                  <a:txBody>
                    <a:bodyPr/>
                    <a:lstStyle/>
                    <a:p>
                      <a:pPr algn="ctr">
                        <a:lnSpc>
                          <a:spcPts val="800"/>
                        </a:lnSpc>
                      </a:pPr>
                      <a:r>
                        <a:rPr kumimoji="1" lang="ja-JP" altLang="en-US" sz="1000" b="0" dirty="0">
                          <a:solidFill>
                            <a:schemeClr val="tx1"/>
                          </a:solidFill>
                          <a:latin typeface="Meiryo UI" panose="020B0604030504040204" pitchFamily="50" charset="-128"/>
                          <a:ea typeface="Meiryo UI" panose="020B0604030504040204" pitchFamily="50" charset="-128"/>
                        </a:rPr>
                        <a:t>健全性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0EE"/>
                    </a:solidFill>
                  </a:tcPr>
                </a:tc>
                <a:tc hMerge="1">
                  <a:txBody>
                    <a:bodyPr/>
                    <a:lstStyle/>
                    <a:p>
                      <a:pPr algn="ctr">
                        <a:lnSpc>
                          <a:spcPct val="100000"/>
                        </a:lnSpc>
                      </a:pPr>
                      <a:r>
                        <a:rPr kumimoji="1" lang="ja-JP" altLang="en-US" sz="1200" b="0">
                          <a:solidFill>
                            <a:schemeClr val="tx1"/>
                          </a:solidFill>
                          <a:latin typeface="Meiryo UI" panose="020B0604030504040204" pitchFamily="50" charset="-128"/>
                          <a:ea typeface="Meiryo UI" panose="020B0604030504040204" pitchFamily="50" charset="-128"/>
                        </a:rPr>
                        <a:t>健全度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119017">
                <a:tc>
                  <a:txBody>
                    <a:bodyPr/>
                    <a:lstStyle/>
                    <a:p>
                      <a:pPr algn="ctr">
                        <a:lnSpc>
                          <a:spcPts val="800"/>
                        </a:lnSpc>
                      </a:pPr>
                      <a:r>
                        <a:rPr kumimoji="1" lang="en-US" altLang="ja-JP" sz="1000" dirty="0">
                          <a:latin typeface="Meiryo UI" panose="020B0604030504040204" pitchFamily="50" charset="-128"/>
                          <a:ea typeface="Meiryo UI" panose="020B0604030504040204" pitchFamily="50" charset="-128"/>
                        </a:rPr>
                        <a:t>Ⅰ</a:t>
                      </a:r>
                      <a:endParaRPr kumimoji="1" lang="ja-JP" altLang="en-US"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dirty="0">
                          <a:latin typeface="Meiryo UI" panose="020B0604030504040204" pitchFamily="50" charset="-128"/>
                          <a:ea typeface="Meiryo UI" panose="020B0604030504040204" pitchFamily="50" charset="-128"/>
                        </a:rPr>
                        <a:t>健全</a:t>
                      </a:r>
                      <a:endParaRPr kumimoji="1" lang="en-US" altLang="ja-JP"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7880271"/>
                  </a:ext>
                </a:extLst>
              </a:tr>
              <a:tr h="119017">
                <a:tc>
                  <a:txBody>
                    <a:bodyPr/>
                    <a:lstStyle/>
                    <a:p>
                      <a:pPr algn="ctr">
                        <a:lnSpc>
                          <a:spcPts val="800"/>
                        </a:lnSpc>
                      </a:pPr>
                      <a:r>
                        <a:rPr kumimoji="1" lang="en-US" altLang="ja-JP" sz="1000" dirty="0">
                          <a:latin typeface="Meiryo UI" panose="020B0604030504040204" pitchFamily="50" charset="-128"/>
                          <a:ea typeface="Meiryo UI" panose="020B0604030504040204" pitchFamily="50" charset="-128"/>
                        </a:rPr>
                        <a:t>Ⅱ</a:t>
                      </a:r>
                      <a:endParaRPr kumimoji="1" lang="ja-JP" altLang="en-US"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dirty="0">
                          <a:latin typeface="Meiryo UI" panose="020B0604030504040204" pitchFamily="50" charset="-128"/>
                          <a:ea typeface="Meiryo UI" panose="020B0604030504040204" pitchFamily="50" charset="-128"/>
                        </a:rPr>
                        <a:t>予防保全段階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6296441"/>
                  </a:ext>
                </a:extLst>
              </a:tr>
              <a:tr h="119017">
                <a:tc>
                  <a:txBody>
                    <a:bodyPr/>
                    <a:lstStyle/>
                    <a:p>
                      <a:pPr algn="ctr">
                        <a:lnSpc>
                          <a:spcPts val="800"/>
                        </a:lnSpc>
                      </a:pPr>
                      <a:r>
                        <a:rPr kumimoji="1" lang="en-US" altLang="ja-JP" sz="1000" dirty="0">
                          <a:latin typeface="Meiryo UI" panose="020B0604030504040204" pitchFamily="50" charset="-128"/>
                          <a:ea typeface="Meiryo UI" panose="020B0604030504040204" pitchFamily="50" charset="-128"/>
                        </a:rPr>
                        <a:t>Ⅲ</a:t>
                      </a:r>
                      <a:endParaRPr kumimoji="1" lang="ja-JP" altLang="en-US"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ts val="8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早期措置段階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2944254"/>
                  </a:ext>
                </a:extLst>
              </a:tr>
              <a:tr h="119017">
                <a:tc>
                  <a:txBody>
                    <a:bodyPr/>
                    <a:lstStyle/>
                    <a:p>
                      <a:pPr algn="ctr">
                        <a:lnSpc>
                          <a:spcPts val="800"/>
                        </a:lnSpc>
                      </a:pPr>
                      <a:r>
                        <a:rPr kumimoji="1" lang="en-US" altLang="ja-JP" sz="1000" dirty="0">
                          <a:latin typeface="Meiryo UI" panose="020B0604030504040204" pitchFamily="50" charset="-128"/>
                          <a:ea typeface="Meiryo UI" panose="020B0604030504040204" pitchFamily="50" charset="-128"/>
                        </a:rPr>
                        <a:t>Ⅳ</a:t>
                      </a:r>
                      <a:endParaRPr kumimoji="1" lang="ja-JP" altLang="en-US" sz="10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800"/>
                        </a:lnSpc>
                      </a:pPr>
                      <a:r>
                        <a:rPr kumimoji="1" lang="ja-JP" altLang="en-US" sz="1000" dirty="0">
                          <a:latin typeface="Meiryo UI" panose="020B0604030504040204" pitchFamily="50" charset="-128"/>
                          <a:ea typeface="Meiryo UI" panose="020B0604030504040204" pitchFamily="50" charset="-128"/>
                        </a:rPr>
                        <a:t>緊急措置段階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0166504"/>
                  </a:ext>
                </a:extLst>
              </a:tr>
            </a:tbl>
          </a:graphicData>
        </a:graphic>
      </p:graphicFrame>
      <p:sp>
        <p:nvSpPr>
          <p:cNvPr id="34" name="テキスト ボックス 33">
            <a:extLst>
              <a:ext uri="{FF2B5EF4-FFF2-40B4-BE49-F238E27FC236}">
                <a16:creationId xmlns:a16="http://schemas.microsoft.com/office/drawing/2014/main" id="{E48B3863-E756-2E6F-CB49-192A547D6216}"/>
              </a:ext>
            </a:extLst>
          </p:cNvPr>
          <p:cNvSpPr txBox="1"/>
          <p:nvPr/>
        </p:nvSpPr>
        <p:spPr>
          <a:xfrm>
            <a:off x="1893023" y="5374076"/>
            <a:ext cx="1566485" cy="415498"/>
          </a:xfrm>
          <a:prstGeom prst="rect">
            <a:avLst/>
          </a:prstGeom>
          <a:noFill/>
        </p:spPr>
        <p:txBody>
          <a:bodyPr wrap="square">
            <a:spAutoFit/>
          </a:bodyPr>
          <a:lstStyle/>
          <a:p>
            <a:pPr marL="92075" indent="-92075" algn="just">
              <a:buFont typeface="Arial" panose="020B0604020202020204" pitchFamily="34" charset="0"/>
              <a:buChar char="•"/>
              <a:defRPr/>
            </a:pPr>
            <a:r>
              <a:rPr lang="ja-JP" altLang="en-US" sz="1050" kern="0" dirty="0">
                <a:latin typeface="Meiryo UI" panose="020B0604030504040204" pitchFamily="50" charset="-128"/>
                <a:ea typeface="Meiryo UI" panose="020B0604030504040204" pitchFamily="50" charset="-128"/>
                <a:cs typeface="Times New Roman"/>
              </a:rPr>
              <a:t>切土・斜面安定施設、盛土、擁壁、カルバート</a:t>
            </a:r>
            <a:endPar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0AFD07F2-858E-0792-607F-DB78E304378C}"/>
              </a:ext>
            </a:extLst>
          </p:cNvPr>
          <p:cNvSpPr txBox="1"/>
          <p:nvPr/>
        </p:nvSpPr>
        <p:spPr>
          <a:xfrm>
            <a:off x="239947" y="5374076"/>
            <a:ext cx="1566485" cy="253916"/>
          </a:xfrm>
          <a:prstGeom prst="rect">
            <a:avLst/>
          </a:prstGeom>
          <a:noFill/>
        </p:spPr>
        <p:txBody>
          <a:bodyPr wrap="square">
            <a:spAutoFit/>
          </a:bodyPr>
          <a:lstStyle/>
          <a:p>
            <a:pPr marL="92075" indent="-92075" algn="just">
              <a:buFont typeface="Arial" panose="020B0604020202020204" pitchFamily="34" charset="0"/>
              <a:buChar char="•"/>
              <a:defRPr/>
            </a:pPr>
            <a:r>
              <a:rPr lang="ja-JP" altLang="en-US" sz="1050" kern="0" dirty="0">
                <a:latin typeface="Meiryo UI" panose="020B0604030504040204" pitchFamily="50" charset="-128"/>
                <a:ea typeface="Meiryo UI" panose="020B0604030504040204" pitchFamily="50" charset="-128"/>
                <a:cs typeface="Times New Roman"/>
              </a:rPr>
              <a:t>自然斜面</a:t>
            </a:r>
            <a:endParaRPr lang="en-US" altLang="ja-JP" sz="1200" dirty="0">
              <a:latin typeface="BIZ UDゴシック" panose="020B0400000000000000" pitchFamily="49" charset="-128"/>
              <a:ea typeface="BIZ UDゴシック" panose="020B0400000000000000" pitchFamily="49" charset="-128"/>
              <a:cs typeface="Meiryo UI" panose="020B0604030504040204" pitchFamily="50" charset="-128"/>
            </a:endParaRPr>
          </a:p>
        </p:txBody>
      </p:sp>
      <p:graphicFrame>
        <p:nvGraphicFramePr>
          <p:cNvPr id="36" name="表 35">
            <a:extLst>
              <a:ext uri="{FF2B5EF4-FFF2-40B4-BE49-F238E27FC236}">
                <a16:creationId xmlns:a16="http://schemas.microsoft.com/office/drawing/2014/main" id="{4F3C609E-D3F8-B8FA-235B-C1F14AB96017}"/>
              </a:ext>
            </a:extLst>
          </p:cNvPr>
          <p:cNvGraphicFramePr>
            <a:graphicFrameLocks noGrp="1"/>
          </p:cNvGraphicFramePr>
          <p:nvPr>
            <p:extLst>
              <p:ext uri="{D42A27DB-BD31-4B8C-83A1-F6EECF244321}">
                <p14:modId xmlns:p14="http://schemas.microsoft.com/office/powerpoint/2010/main" val="3741771131"/>
              </p:ext>
            </p:extLst>
          </p:nvPr>
        </p:nvGraphicFramePr>
        <p:xfrm>
          <a:off x="300613" y="5776337"/>
          <a:ext cx="1383454" cy="965200"/>
        </p:xfrm>
        <a:graphic>
          <a:graphicData uri="http://schemas.openxmlformats.org/drawingml/2006/table">
            <a:tbl>
              <a:tblPr firstRow="1" bandRow="1">
                <a:tableStyleId>{5C22544A-7EE6-4342-B048-85BDC9FD1C3A}</a:tableStyleId>
              </a:tblPr>
              <a:tblGrid>
                <a:gridCol w="1383454">
                  <a:extLst>
                    <a:ext uri="{9D8B030D-6E8A-4147-A177-3AD203B41FA5}">
                      <a16:colId xmlns:a16="http://schemas.microsoft.com/office/drawing/2014/main" val="581925902"/>
                    </a:ext>
                  </a:extLst>
                </a:gridCol>
              </a:tblGrid>
              <a:tr h="180000">
                <a:tc>
                  <a:txBody>
                    <a:bodyPr/>
                    <a:lstStyle/>
                    <a:p>
                      <a:pPr algn="ctr">
                        <a:lnSpc>
                          <a:spcPts val="800"/>
                        </a:lnSpc>
                      </a:pPr>
                      <a:r>
                        <a:rPr kumimoji="1" lang="ja-JP" altLang="en-US" sz="1000" b="0" dirty="0">
                          <a:solidFill>
                            <a:schemeClr val="tx1"/>
                          </a:solidFill>
                          <a:latin typeface="Meiryo UI" panose="020B0604030504040204" pitchFamily="50" charset="-128"/>
                          <a:ea typeface="Meiryo UI" panose="020B0604030504040204" pitchFamily="50" charset="-128"/>
                        </a:rPr>
                        <a:t>判定区分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C0EE"/>
                    </a:solidFill>
                  </a:tcPr>
                </a:tc>
                <a:extLst>
                  <a:ext uri="{0D108BD9-81ED-4DB2-BD59-A6C34878D82A}">
                    <a16:rowId xmlns:a16="http://schemas.microsoft.com/office/drawing/2014/main" val="2021764046"/>
                  </a:ext>
                </a:extLst>
              </a:tr>
              <a:tr h="180000">
                <a:tc>
                  <a:txBody>
                    <a:bodyPr/>
                    <a:lstStyle/>
                    <a:p>
                      <a:pPr algn="just">
                        <a:lnSpc>
                          <a:spcPts val="800"/>
                        </a:lnSpc>
                      </a:pPr>
                      <a:r>
                        <a:rPr kumimoji="1" lang="ja-JP" altLang="en-US" sz="1000" b="0" dirty="0">
                          <a:solidFill>
                            <a:schemeClr val="tx1"/>
                          </a:solidFill>
                          <a:latin typeface="Meiryo UI" panose="020B0604030504040204" pitchFamily="50" charset="-128"/>
                          <a:ea typeface="Meiryo UI" panose="020B0604030504040204" pitchFamily="50" charset="-128"/>
                        </a:rPr>
                        <a:t>要対策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24709018"/>
                  </a:ext>
                </a:extLst>
              </a:tr>
              <a:tr h="180000">
                <a:tc>
                  <a:txBody>
                    <a:bodyPr/>
                    <a:lstStyle/>
                    <a:p>
                      <a:pPr algn="just">
                        <a:lnSpc>
                          <a:spcPts val="800"/>
                        </a:lnSpc>
                      </a:pPr>
                      <a:r>
                        <a:rPr kumimoji="1" lang="ja-JP" altLang="en-US" sz="1000" b="0" dirty="0">
                          <a:solidFill>
                            <a:schemeClr val="tx1"/>
                          </a:solidFill>
                          <a:latin typeface="Meiryo UI" panose="020B0604030504040204" pitchFamily="50" charset="-128"/>
                          <a:ea typeface="Meiryo UI" panose="020B0604030504040204" pitchFamily="50" charset="-128"/>
                        </a:rPr>
                        <a:t>経過観察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7147588"/>
                  </a:ext>
                </a:extLst>
              </a:tr>
              <a:tr h="180000">
                <a:tc>
                  <a:txBody>
                    <a:bodyPr/>
                    <a:lstStyle/>
                    <a:p>
                      <a:pPr algn="just">
                        <a:lnSpc>
                          <a:spcPts val="800"/>
                        </a:lnSpc>
                      </a:pPr>
                      <a:r>
                        <a:rPr kumimoji="1" lang="ja-JP" altLang="en-US" sz="1000" b="0" dirty="0">
                          <a:solidFill>
                            <a:schemeClr val="tx1"/>
                          </a:solidFill>
                          <a:latin typeface="Meiryo UI" panose="020B0604030504040204" pitchFamily="50" charset="-128"/>
                          <a:ea typeface="Meiryo UI" panose="020B0604030504040204" pitchFamily="50" charset="-128"/>
                        </a:rPr>
                        <a:t>対策不要１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8388083"/>
                  </a:ext>
                </a:extLst>
              </a:tr>
              <a:tr h="180000">
                <a:tc>
                  <a:txBody>
                    <a:bodyPr/>
                    <a:lstStyle/>
                    <a:p>
                      <a:pPr algn="just">
                        <a:lnSpc>
                          <a:spcPts val="800"/>
                        </a:lnSpc>
                      </a:pPr>
                      <a:r>
                        <a:rPr kumimoji="1" lang="ja-JP" altLang="en-US" sz="1000" b="0" dirty="0">
                          <a:solidFill>
                            <a:schemeClr val="tx1"/>
                          </a:solidFill>
                          <a:latin typeface="Meiryo UI" panose="020B0604030504040204" pitchFamily="50" charset="-128"/>
                          <a:ea typeface="Meiryo UI" panose="020B0604030504040204" pitchFamily="50" charset="-128"/>
                        </a:rPr>
                        <a:t>対策不要２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5597991"/>
                  </a:ext>
                </a:extLst>
              </a:tr>
            </a:tbl>
          </a:graphicData>
        </a:graphic>
      </p:graphicFrame>
      <p:sp>
        <p:nvSpPr>
          <p:cNvPr id="38" name="角丸四角形 143">
            <a:extLst>
              <a:ext uri="{FF2B5EF4-FFF2-40B4-BE49-F238E27FC236}">
                <a16:creationId xmlns:a16="http://schemas.microsoft.com/office/drawing/2014/main" id="{78930897-DC67-5715-5076-B230AFF87371}"/>
              </a:ext>
            </a:extLst>
          </p:cNvPr>
          <p:cNvSpPr/>
          <p:nvPr/>
        </p:nvSpPr>
        <p:spPr>
          <a:xfrm>
            <a:off x="117526" y="4178471"/>
            <a:ext cx="3355701" cy="106145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切土・斜面安定施設、盛土、擁壁</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(5m</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未満</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p>
          <a:p>
            <a:pPr marL="1809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定期点検は、特定道路土工構造物を対象に、原則として</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年に</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回実施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1809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通常点検は、特定道路土工構造物以外を対象に実施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1809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日常点検（パトロール）は、交通量２万台</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日以上の路線では週２回、それ以外では週１回の頻度で実施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Tree>
    <p:extLst>
      <p:ext uri="{BB962C8B-B14F-4D97-AF65-F5344CB8AC3E}">
        <p14:creationId xmlns:p14="http://schemas.microsoft.com/office/powerpoint/2010/main" val="4165699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角丸四角形 143">
            <a:extLst>
              <a:ext uri="{FF2B5EF4-FFF2-40B4-BE49-F238E27FC236}">
                <a16:creationId xmlns:a16="http://schemas.microsoft.com/office/drawing/2014/main" id="{E825CBA4-4AC7-02A4-5191-1915D0138424}"/>
              </a:ext>
            </a:extLst>
          </p:cNvPr>
          <p:cNvSpPr/>
          <p:nvPr/>
        </p:nvSpPr>
        <p:spPr>
          <a:xfrm>
            <a:off x="629884" y="2169085"/>
            <a:ext cx="2233068" cy="410553"/>
          </a:xfrm>
          <a:prstGeom prst="rect">
            <a:avLst/>
          </a:prstGeom>
          <a:solidFill>
            <a:srgbClr val="FFFF00"/>
          </a:solidFill>
          <a:ln>
            <a:noFill/>
          </a:ln>
          <a:effectLst/>
        </p:spPr>
        <p:style>
          <a:lnRef idx="1">
            <a:schemeClr val="accent6"/>
          </a:lnRef>
          <a:fillRef idx="2">
            <a:schemeClr val="accent6"/>
          </a:fillRef>
          <a:effectRef idx="1">
            <a:schemeClr val="accent6"/>
          </a:effectRef>
          <a:fontRef idx="minor">
            <a:schemeClr val="dk1"/>
          </a:fontRef>
        </p:style>
        <p:txBody>
          <a:bodyPr/>
          <a:lstStyle/>
          <a:p>
            <a:pPr algn="ctr">
              <a:defRPr/>
            </a:pPr>
            <a:r>
              <a:rPr lang="ja-JP" altLang="en-US" sz="1100" kern="100" dirty="0">
                <a:solidFill>
                  <a:prstClr val="black"/>
                </a:solidFill>
                <a:latin typeface="Meiryo UI" panose="020B0604030504040204" pitchFamily="50" charset="-128"/>
                <a:ea typeface="Meiryo UI" panose="020B0604030504040204" pitchFamily="50" charset="-128"/>
                <a:cs typeface="Times New Roman"/>
              </a:rPr>
              <a:t>イメージ</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a:p>
            <a:pPr algn="ctr">
              <a:defRPr/>
            </a:pPr>
            <a:r>
              <a:rPr lang="en-US" altLang="ja-JP" sz="1100"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100" kern="100" dirty="0">
                <a:solidFill>
                  <a:prstClr val="black"/>
                </a:solidFill>
                <a:latin typeface="Meiryo UI" panose="020B0604030504040204" pitchFamily="50" charset="-128"/>
                <a:ea typeface="Meiryo UI" panose="020B0604030504040204" pitchFamily="50" charset="-128"/>
                <a:cs typeface="Times New Roman"/>
              </a:rPr>
              <a:t>道路施設長寿命化計画（</a:t>
            </a:r>
            <a:r>
              <a:rPr lang="en-US" altLang="ja-JP" sz="1100" kern="100" dirty="0">
                <a:solidFill>
                  <a:prstClr val="black"/>
                </a:solidFill>
                <a:latin typeface="Meiryo UI" panose="020B0604030504040204" pitchFamily="50" charset="-128"/>
                <a:ea typeface="Meiryo UI" panose="020B0604030504040204" pitchFamily="50" charset="-128"/>
                <a:cs typeface="Times New Roman"/>
              </a:rPr>
              <a:t>P7</a:t>
            </a:r>
            <a:r>
              <a:rPr lang="ja-JP" altLang="en-US" sz="1100" kern="100" dirty="0">
                <a:solidFill>
                  <a:prstClr val="black"/>
                </a:solidFill>
                <a:latin typeface="Meiryo UI" panose="020B0604030504040204" pitchFamily="50" charset="-128"/>
                <a:ea typeface="Meiryo UI" panose="020B0604030504040204" pitchFamily="50" charset="-128"/>
                <a:cs typeface="Times New Roman"/>
              </a:rPr>
              <a:t>）</a:t>
            </a:r>
            <a:endParaRPr lang="en-US" altLang="ja-JP" sz="1100"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27" name="グラフ 26">
            <a:extLst>
              <a:ext uri="{FF2B5EF4-FFF2-40B4-BE49-F238E27FC236}">
                <a16:creationId xmlns:a16="http://schemas.microsoft.com/office/drawing/2014/main" id="{47C8C5F4-71B5-D690-3CB9-DFD20F6EE102}"/>
              </a:ext>
            </a:extLst>
          </p:cNvPr>
          <p:cNvGraphicFramePr>
            <a:graphicFrameLocks/>
          </p:cNvGraphicFramePr>
          <p:nvPr/>
        </p:nvGraphicFramePr>
        <p:xfrm>
          <a:off x="205117" y="1437862"/>
          <a:ext cx="3245523" cy="2100775"/>
        </p:xfrm>
        <a:graphic>
          <a:graphicData uri="http://schemas.openxmlformats.org/drawingml/2006/chart">
            <c:chart xmlns:c="http://schemas.openxmlformats.org/drawingml/2006/chart" xmlns:r="http://schemas.openxmlformats.org/officeDocument/2006/relationships" r:id="rId2"/>
          </a:graphicData>
        </a:graphic>
      </p:graphicFrame>
      <p:pic>
        <p:nvPicPr>
          <p:cNvPr id="26" name="図 25"/>
          <p:cNvPicPr>
            <a:picLocks noChangeAspect="1"/>
          </p:cNvPicPr>
          <p:nvPr/>
        </p:nvPicPr>
        <p:blipFill rotWithShape="1">
          <a:blip r:embed="rId3"/>
          <a:srcRect r="2540"/>
          <a:stretch/>
        </p:blipFill>
        <p:spPr>
          <a:xfrm>
            <a:off x="2323659" y="5313567"/>
            <a:ext cx="1628478" cy="1296000"/>
          </a:xfrm>
          <a:prstGeom prst="rect">
            <a:avLst/>
          </a:prstGeom>
          <a:ln w="12700">
            <a:noFill/>
          </a:ln>
        </p:spPr>
      </p:pic>
      <p:pic>
        <p:nvPicPr>
          <p:cNvPr id="24" name="図 23"/>
          <p:cNvPicPr>
            <a:picLocks noChangeAspect="1"/>
          </p:cNvPicPr>
          <p:nvPr/>
        </p:nvPicPr>
        <p:blipFill rotWithShape="1">
          <a:blip r:embed="rId4"/>
          <a:srcRect r="5757"/>
          <a:stretch/>
        </p:blipFill>
        <p:spPr>
          <a:xfrm>
            <a:off x="2320761" y="3927215"/>
            <a:ext cx="1646322" cy="1294200"/>
          </a:xfrm>
          <a:prstGeom prst="rect">
            <a:avLst/>
          </a:prstGeom>
          <a:ln w="12700">
            <a:noFill/>
          </a:ln>
        </p:spPr>
      </p:pic>
      <p:sp>
        <p:nvSpPr>
          <p:cNvPr id="6" name="角丸四角形 143">
            <a:extLst>
              <a:ext uri="{FF2B5EF4-FFF2-40B4-BE49-F238E27FC236}">
                <a16:creationId xmlns:a16="http://schemas.microsoft.com/office/drawing/2014/main" id="{6D69C426-EC68-7F1A-A9BE-D804B300C928}"/>
              </a:ext>
            </a:extLst>
          </p:cNvPr>
          <p:cNvSpPr/>
          <p:nvPr/>
        </p:nvSpPr>
        <p:spPr>
          <a:xfrm>
            <a:off x="110835" y="658732"/>
            <a:ext cx="8947439" cy="295532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■施設の現状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67C4C828-C336-84FF-2C06-4493F86C0432}"/>
              </a:ext>
            </a:extLst>
          </p:cNvPr>
          <p:cNvSpPr/>
          <p:nvPr/>
        </p:nvSpPr>
        <p:spPr>
          <a:xfrm>
            <a:off x="110835" y="894952"/>
            <a:ext cx="3339805" cy="63226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①施設数の推移</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令和</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6</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年</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12</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月時点</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で、</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3184</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施設を</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管理</a:t>
            </a:r>
            <a:endParaRPr lang="en-US" altLang="ja-JP" sz="1050" kern="100" dirty="0">
              <a:solidFill>
                <a:srgbClr val="FF0000"/>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→今後、延伸事業の開業に伴い、管理施設が増大する。</a:t>
            </a:r>
          </a:p>
          <a:p>
            <a:pPr algn="just">
              <a:defRPr/>
            </a:pP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3" name="角丸四角形 143">
            <a:extLst>
              <a:ext uri="{FF2B5EF4-FFF2-40B4-BE49-F238E27FC236}">
                <a16:creationId xmlns:a16="http://schemas.microsoft.com/office/drawing/2014/main" id="{0A955CA2-78F4-C72C-B438-4B31373A2D9F}"/>
              </a:ext>
            </a:extLst>
          </p:cNvPr>
          <p:cNvSpPr/>
          <p:nvPr/>
        </p:nvSpPr>
        <p:spPr>
          <a:xfrm>
            <a:off x="3373336" y="836658"/>
            <a:ext cx="2688286" cy="57104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②高齢化</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現状では</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30</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年以上経過した施設が</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6</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割</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20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年後には</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割に達する</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延伸部</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は除く</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a:t>
            </a:r>
          </a:p>
        </p:txBody>
      </p:sp>
      <p:sp>
        <p:nvSpPr>
          <p:cNvPr id="40" name="角丸四角形 143">
            <a:extLst>
              <a:ext uri="{FF2B5EF4-FFF2-40B4-BE49-F238E27FC236}">
                <a16:creationId xmlns:a16="http://schemas.microsoft.com/office/drawing/2014/main" id="{274B5CBB-8077-EE0A-2BA1-1117F0E64020}"/>
              </a:ext>
            </a:extLst>
          </p:cNvPr>
          <p:cNvSpPr/>
          <p:nvPr/>
        </p:nvSpPr>
        <p:spPr>
          <a:xfrm>
            <a:off x="6085588" y="834732"/>
            <a:ext cx="2930815" cy="57486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③施設状態</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施設全体の健全度</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Ⅱ</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の割合は微減（</a:t>
            </a:r>
            <a:r>
              <a:rPr lang="en-US" altLang="ja-JP" sz="1050" kern="100" dirty="0">
                <a:solidFill>
                  <a:prstClr val="black"/>
                </a:solidFill>
                <a:latin typeface="Meiryo UI" panose="020B0604030504040204" pitchFamily="50" charset="-128"/>
                <a:ea typeface="Meiryo UI" panose="020B0604030504040204" pitchFamily="50" charset="-128"/>
                <a:cs typeface="Times New Roman"/>
              </a:rPr>
              <a:t>RC</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支柱、鋼製支柱、鋼軌道桁等については増加傾向）</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7" name="Rectangle 2">
            <a:extLst>
              <a:ext uri="{FF2B5EF4-FFF2-40B4-BE49-F238E27FC236}">
                <a16:creationId xmlns:a16="http://schemas.microsoft.com/office/drawing/2014/main" id="{9F952B0D-6F36-AF52-8B68-395E8831230E}"/>
              </a:ext>
            </a:extLst>
          </p:cNvPr>
          <p:cNvSpPr>
            <a:spLocks noChangeArrowheads="1"/>
          </p:cNvSpPr>
          <p:nvPr/>
        </p:nvSpPr>
        <p:spPr bwMode="auto">
          <a:xfrm>
            <a:off x="0" y="0"/>
            <a:ext cx="9144000" cy="636588"/>
          </a:xfrm>
          <a:prstGeom prst="rect">
            <a:avLst/>
          </a:prstGeom>
          <a:gradFill>
            <a:gsLst>
              <a:gs pos="0">
                <a:schemeClr val="tx2"/>
              </a:gs>
              <a:gs pos="100000">
                <a:schemeClr val="accent1"/>
              </a:gs>
            </a:gsLst>
            <a:lin ang="5400000" scaled="1"/>
          </a:gradFill>
          <a:ln w="9525">
            <a:noFill/>
            <a:miter lim="800000"/>
            <a:headEnd/>
            <a:tailEnd/>
          </a:ln>
          <a:effectLst>
            <a:outerShdw blurRad="50800" dist="38100" dir="5400000" algn="t" rotWithShape="0">
              <a:prstClr val="black">
                <a:alpha val="40000"/>
              </a:prstClr>
            </a:outerShdw>
          </a:effectLst>
        </p:spPr>
        <p:txBody>
          <a:bodyPr wrap="none" lIns="91350" tIns="45674" rIns="91350" bIns="45674" anchor="ctr"/>
          <a:lstStyle/>
          <a:p>
            <a:pPr>
              <a:defRPr/>
            </a:pPr>
            <a:endParaRPr lang="en-US" altLang="zh-TW" sz="2800" b="1">
              <a:solidFill>
                <a:schemeClr val="bg1"/>
              </a:solidFill>
              <a:latin typeface="Meiryo UI" pitchFamily="50" charset="-128"/>
              <a:ea typeface="Meiryo UI" pitchFamily="50" charset="-128"/>
              <a:cs typeface="Meiryo UI" pitchFamily="50" charset="-128"/>
            </a:endParaRPr>
          </a:p>
        </p:txBody>
      </p:sp>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モノレール</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3" name="角丸四角形 143">
            <a:extLst>
              <a:ext uri="{FF2B5EF4-FFF2-40B4-BE49-F238E27FC236}">
                <a16:creationId xmlns:a16="http://schemas.microsoft.com/office/drawing/2014/main" id="{40D1D14B-6FCA-D295-1B7E-EE9AA9BD304A}"/>
              </a:ext>
            </a:extLst>
          </p:cNvPr>
          <p:cNvSpPr/>
          <p:nvPr/>
        </p:nvSpPr>
        <p:spPr>
          <a:xfrm>
            <a:off x="110835" y="3657192"/>
            <a:ext cx="8947439" cy="313889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■点検、診断・評価</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 name="角丸四角形 143">
            <a:extLst>
              <a:ext uri="{FF2B5EF4-FFF2-40B4-BE49-F238E27FC236}">
                <a16:creationId xmlns:a16="http://schemas.microsoft.com/office/drawing/2014/main" id="{95B331DF-BF56-6CAF-EF14-CC2F15EA35A0}"/>
              </a:ext>
            </a:extLst>
          </p:cNvPr>
          <p:cNvSpPr/>
          <p:nvPr/>
        </p:nvSpPr>
        <p:spPr>
          <a:xfrm>
            <a:off x="4184820" y="4907243"/>
            <a:ext cx="4188387"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④構造物の状態に対する健全度の判定区分</a:t>
            </a:r>
            <a:endParaRPr lang="en-US" altLang="ja-JP" sz="9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4" name="Text Box 5">
            <a:extLst>
              <a:ext uri="{FF2B5EF4-FFF2-40B4-BE49-F238E27FC236}">
                <a16:creationId xmlns:a16="http://schemas.microsoft.com/office/drawing/2014/main" id="{C3301586-B563-3125-9B85-1B42C6AB18DD}"/>
              </a:ext>
            </a:extLst>
          </p:cNvPr>
          <p:cNvSpPr txBox="1">
            <a:spLocks noChangeArrowheads="1"/>
          </p:cNvSpPr>
          <p:nvPr/>
        </p:nvSpPr>
        <p:spPr bwMode="auto">
          <a:xfrm>
            <a:off x="2860437" y="3945216"/>
            <a:ext cx="1084649" cy="338554"/>
          </a:xfrm>
          <a:prstGeom prst="rect">
            <a:avLst/>
          </a:prstGeom>
          <a:solidFill>
            <a:schemeClr val="bg1"/>
          </a:solid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0"/>
              </a:spcBef>
              <a:buFont typeface="Arial" panose="020B0604020202020204" pitchFamily="34" charset="0"/>
              <a:buNone/>
            </a:pPr>
            <a:r>
              <a:rPr lang="en-US" altLang="ja-JP" sz="800" dirty="0">
                <a:latin typeface="Meiryo UI" panose="020B0604030504040204" pitchFamily="50" charset="-128"/>
                <a:ea typeface="Meiryo UI" panose="020B0604030504040204" pitchFamily="50" charset="-128"/>
              </a:rPr>
              <a:t>RC</a:t>
            </a:r>
            <a:r>
              <a:rPr lang="ja-JP" altLang="en-US" sz="800" dirty="0">
                <a:latin typeface="Meiryo UI" panose="020B0604030504040204" pitchFamily="50" charset="-128"/>
                <a:ea typeface="Meiryo UI" panose="020B0604030504040204" pitchFamily="50" charset="-128"/>
              </a:rPr>
              <a:t>支柱</a:t>
            </a:r>
            <a:endParaRPr lang="en-US" altLang="ja-JP" sz="800" dirty="0">
              <a:latin typeface="Meiryo UI" panose="020B0604030504040204" pitchFamily="50" charset="-128"/>
              <a:ea typeface="Meiryo UI" panose="020B0604030504040204" pitchFamily="50" charset="-128"/>
            </a:endParaRPr>
          </a:p>
          <a:p>
            <a:pPr eaLnBrk="1" hangingPunct="1">
              <a:spcBef>
                <a:spcPts val="0"/>
              </a:spcBef>
              <a:buFont typeface="Arial" panose="020B0604020202020204" pitchFamily="34" charset="0"/>
              <a:buNone/>
            </a:pPr>
            <a:r>
              <a:rPr lang="ja-JP" altLang="en-US" sz="800" dirty="0">
                <a:latin typeface="Meiryo UI" panose="020B0604030504040204" pitchFamily="50" charset="-128"/>
                <a:ea typeface="Meiryo UI" panose="020B0604030504040204" pitchFamily="50" charset="-128"/>
              </a:rPr>
              <a:t>剥離・鉄筋露出</a:t>
            </a:r>
            <a:r>
              <a:rPr lang="en-US" altLang="ja-JP" sz="800" dirty="0">
                <a:latin typeface="Meiryo UI" panose="020B0604030504040204" pitchFamily="50" charset="-128"/>
                <a:ea typeface="Meiryo UI" panose="020B0604030504040204" pitchFamily="50" charset="-128"/>
              </a:rPr>
              <a:t>(aa)</a:t>
            </a:r>
          </a:p>
        </p:txBody>
      </p:sp>
      <p:sp>
        <p:nvSpPr>
          <p:cNvPr id="39" name="角丸四角形 143">
            <a:extLst>
              <a:ext uri="{FF2B5EF4-FFF2-40B4-BE49-F238E27FC236}">
                <a16:creationId xmlns:a16="http://schemas.microsoft.com/office/drawing/2014/main" id="{36ADBA2E-DD7B-AFD2-B38D-ED0F4A464B0B}"/>
              </a:ext>
            </a:extLst>
          </p:cNvPr>
          <p:cNvSpPr/>
          <p:nvPr/>
        </p:nvSpPr>
        <p:spPr>
          <a:xfrm>
            <a:off x="2217522" y="3657192"/>
            <a:ext cx="1707639"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②主な損傷状況</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44" name="角丸四角形 143">
            <a:extLst>
              <a:ext uri="{FF2B5EF4-FFF2-40B4-BE49-F238E27FC236}">
                <a16:creationId xmlns:a16="http://schemas.microsoft.com/office/drawing/2014/main" id="{26AFE356-3D5F-4CF8-9F40-20F2B36B6FA2}"/>
              </a:ext>
            </a:extLst>
          </p:cNvPr>
          <p:cNvSpPr/>
          <p:nvPr/>
        </p:nvSpPr>
        <p:spPr>
          <a:xfrm>
            <a:off x="144174" y="3857790"/>
            <a:ext cx="2073348" cy="27376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①点検及び実施頻度</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大阪府において道路法の定期点検を</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年に</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回実施、大阪モノレール</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株</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が鉄道管理水準による全般検査を</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2</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年に</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回実施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・重機、足場による近接目視点検、工作車による画像点検を実施</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graphicFrame>
        <p:nvGraphicFramePr>
          <p:cNvPr id="47" name="グラフ 46">
            <a:extLst>
              <a:ext uri="{FF2B5EF4-FFF2-40B4-BE49-F238E27FC236}">
                <a16:creationId xmlns:a16="http://schemas.microsoft.com/office/drawing/2014/main" id="{DAC62654-C81D-D597-8AA8-EC9A649359AB}"/>
              </a:ext>
            </a:extLst>
          </p:cNvPr>
          <p:cNvGraphicFramePr>
            <a:graphicFrameLocks/>
          </p:cNvGraphicFramePr>
          <p:nvPr/>
        </p:nvGraphicFramePr>
        <p:xfrm>
          <a:off x="6138926" y="1409593"/>
          <a:ext cx="2783243" cy="22183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8" name="グラフ 47">
            <a:extLst>
              <a:ext uri="{FF2B5EF4-FFF2-40B4-BE49-F238E27FC236}">
                <a16:creationId xmlns:a16="http://schemas.microsoft.com/office/drawing/2014/main" id="{6BF7EA52-77B0-E656-73CC-E2DDBF009997}"/>
              </a:ext>
            </a:extLst>
          </p:cNvPr>
          <p:cNvGraphicFramePr>
            <a:graphicFrameLocks/>
          </p:cNvGraphicFramePr>
          <p:nvPr/>
        </p:nvGraphicFramePr>
        <p:xfrm>
          <a:off x="3402761" y="1560919"/>
          <a:ext cx="2607049" cy="2086836"/>
        </p:xfrm>
        <a:graphic>
          <a:graphicData uri="http://schemas.openxmlformats.org/drawingml/2006/chart">
            <c:chart xmlns:c="http://schemas.openxmlformats.org/drawingml/2006/chart" xmlns:r="http://schemas.openxmlformats.org/officeDocument/2006/relationships" r:id="rId6"/>
          </a:graphicData>
        </a:graphic>
      </p:graphicFrame>
      <p:sp>
        <p:nvSpPr>
          <p:cNvPr id="52" name="角丸四角形 143">
            <a:extLst>
              <a:ext uri="{FF2B5EF4-FFF2-40B4-BE49-F238E27FC236}">
                <a16:creationId xmlns:a16="http://schemas.microsoft.com/office/drawing/2014/main" id="{95B331DF-BF56-6CAF-EF14-CC2F15EA35A0}"/>
              </a:ext>
            </a:extLst>
          </p:cNvPr>
          <p:cNvSpPr/>
          <p:nvPr/>
        </p:nvSpPr>
        <p:spPr>
          <a:xfrm>
            <a:off x="4211202" y="3653619"/>
            <a:ext cx="4188387" cy="32000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③部材の損傷度と損傷点</a:t>
            </a:r>
            <a:endParaRPr lang="en-US" altLang="ja-JP" sz="9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5" name="Text Box 5">
            <a:extLst>
              <a:ext uri="{FF2B5EF4-FFF2-40B4-BE49-F238E27FC236}">
                <a16:creationId xmlns:a16="http://schemas.microsoft.com/office/drawing/2014/main" id="{C3301586-B563-3125-9B85-1B42C6AB18DD}"/>
              </a:ext>
            </a:extLst>
          </p:cNvPr>
          <p:cNvSpPr txBox="1">
            <a:spLocks noChangeArrowheads="1"/>
          </p:cNvSpPr>
          <p:nvPr/>
        </p:nvSpPr>
        <p:spPr bwMode="auto">
          <a:xfrm>
            <a:off x="3286354" y="5332047"/>
            <a:ext cx="646427" cy="338554"/>
          </a:xfrm>
          <a:prstGeom prst="rect">
            <a:avLst/>
          </a:prstGeom>
          <a:solidFill>
            <a:schemeClr val="bg1"/>
          </a:solid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ts val="0"/>
              </a:spcBef>
              <a:buFont typeface="Arial" panose="020B0604020202020204" pitchFamily="34" charset="0"/>
              <a:buNone/>
            </a:pPr>
            <a:r>
              <a:rPr lang="ja-JP" altLang="en-US" sz="800" dirty="0">
                <a:latin typeface="Meiryo UI" panose="020B0604030504040204" pitchFamily="50" charset="-128"/>
                <a:ea typeface="Meiryo UI" panose="020B0604030504040204" pitchFamily="50" charset="-128"/>
              </a:rPr>
              <a:t>鋼軌道桁</a:t>
            </a:r>
            <a:endParaRPr lang="en-US" altLang="ja-JP" sz="800" dirty="0">
              <a:latin typeface="Meiryo UI" panose="020B0604030504040204" pitchFamily="50" charset="-128"/>
              <a:ea typeface="Meiryo UI" panose="020B0604030504040204" pitchFamily="50" charset="-128"/>
            </a:endParaRPr>
          </a:p>
          <a:p>
            <a:pPr eaLnBrk="1" hangingPunct="1">
              <a:spcBef>
                <a:spcPts val="0"/>
              </a:spcBef>
              <a:buFont typeface="Arial" panose="020B0604020202020204" pitchFamily="34" charset="0"/>
              <a:buNone/>
            </a:pPr>
            <a:r>
              <a:rPr lang="ja-JP" altLang="en-US" sz="800" dirty="0">
                <a:latin typeface="Meiryo UI" panose="020B0604030504040204" pitchFamily="50" charset="-128"/>
                <a:ea typeface="Meiryo UI" panose="020B0604030504040204" pitchFamily="50" charset="-128"/>
              </a:rPr>
              <a:t>腐食</a:t>
            </a:r>
            <a:r>
              <a:rPr lang="en-US" altLang="ja-JP" sz="800" dirty="0">
                <a:latin typeface="Meiryo UI" panose="020B0604030504040204" pitchFamily="50" charset="-128"/>
                <a:ea typeface="Meiryo UI" panose="020B0604030504040204" pitchFamily="50" charset="-128"/>
              </a:rPr>
              <a:t>(c)</a:t>
            </a:r>
          </a:p>
        </p:txBody>
      </p:sp>
      <p:grpSp>
        <p:nvGrpSpPr>
          <p:cNvPr id="5" name="グループ化 4"/>
          <p:cNvGrpSpPr/>
          <p:nvPr/>
        </p:nvGrpSpPr>
        <p:grpSpPr>
          <a:xfrm>
            <a:off x="7604797" y="1460693"/>
            <a:ext cx="688303" cy="215444"/>
            <a:chOff x="7604797" y="1387047"/>
            <a:chExt cx="688303" cy="215444"/>
          </a:xfrm>
        </p:grpSpPr>
        <p:sp>
          <p:nvSpPr>
            <p:cNvPr id="4" name="正方形/長方形 3"/>
            <p:cNvSpPr/>
            <p:nvPr/>
          </p:nvSpPr>
          <p:spPr>
            <a:xfrm>
              <a:off x="7664450" y="1399747"/>
              <a:ext cx="412750" cy="175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604797" y="1387047"/>
              <a:ext cx="688303" cy="215444"/>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rPr>
                <a:t>Ⅳ 0.03%</a:t>
              </a:r>
              <a:endParaRPr kumimoji="1" lang="ja-JP" altLang="en-US" sz="800" dirty="0">
                <a:latin typeface="Meiryo UI" panose="020B0604030504040204" pitchFamily="50" charset="-128"/>
                <a:ea typeface="Meiryo UI" panose="020B0604030504040204" pitchFamily="50" charset="-128"/>
              </a:endParaRPr>
            </a:p>
          </p:txBody>
        </p:sp>
      </p:grpSp>
      <p:graphicFrame>
        <p:nvGraphicFramePr>
          <p:cNvPr id="28" name="表 27"/>
          <p:cNvGraphicFramePr>
            <a:graphicFrameLocks noGrp="1"/>
          </p:cNvGraphicFramePr>
          <p:nvPr/>
        </p:nvGraphicFramePr>
        <p:xfrm>
          <a:off x="4584554" y="3883091"/>
          <a:ext cx="3792007" cy="1009518"/>
        </p:xfrm>
        <a:graphic>
          <a:graphicData uri="http://schemas.openxmlformats.org/drawingml/2006/table">
            <a:tbl>
              <a:tblPr/>
              <a:tblGrid>
                <a:gridCol w="514935">
                  <a:extLst>
                    <a:ext uri="{9D8B030D-6E8A-4147-A177-3AD203B41FA5}">
                      <a16:colId xmlns:a16="http://schemas.microsoft.com/office/drawing/2014/main" val="20000"/>
                    </a:ext>
                  </a:extLst>
                </a:gridCol>
                <a:gridCol w="672039">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gridCol w="593353">
                  <a:extLst>
                    <a:ext uri="{9D8B030D-6E8A-4147-A177-3AD203B41FA5}">
                      <a16:colId xmlns:a16="http://schemas.microsoft.com/office/drawing/2014/main" val="20003"/>
                    </a:ext>
                  </a:extLst>
                </a:gridCol>
              </a:tblGrid>
              <a:tr h="148434">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損傷度</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概念</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一般的な状況</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損傷点</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0"/>
                  </a:ext>
                </a:extLst>
              </a:tr>
              <a:tr h="175092">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s</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良好</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損傷が特に認められない</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4592">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ほぼ良好</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損傷が小さい</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2962">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軽度</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損傷がある</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50</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6304">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顕著</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損傷が大きい</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75</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9810">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aa</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深刻</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損傷が非常に大きい</a:t>
                      </a: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12966" marR="12966" marT="129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29" name="表 28"/>
          <p:cNvGraphicFramePr>
            <a:graphicFrameLocks noGrp="1"/>
          </p:cNvGraphicFramePr>
          <p:nvPr/>
        </p:nvGraphicFramePr>
        <p:xfrm>
          <a:off x="4584554" y="5167424"/>
          <a:ext cx="3824695" cy="1329240"/>
        </p:xfrm>
        <a:graphic>
          <a:graphicData uri="http://schemas.openxmlformats.org/drawingml/2006/table">
            <a:tbl>
              <a:tblPr/>
              <a:tblGrid>
                <a:gridCol w="278856">
                  <a:extLst>
                    <a:ext uri="{9D8B030D-6E8A-4147-A177-3AD203B41FA5}">
                      <a16:colId xmlns:a16="http://schemas.microsoft.com/office/drawing/2014/main" val="20000"/>
                    </a:ext>
                  </a:extLst>
                </a:gridCol>
                <a:gridCol w="303625">
                  <a:extLst>
                    <a:ext uri="{9D8B030D-6E8A-4147-A177-3AD203B41FA5}">
                      <a16:colId xmlns:a16="http://schemas.microsoft.com/office/drawing/2014/main" val="20001"/>
                    </a:ext>
                  </a:extLst>
                </a:gridCol>
                <a:gridCol w="602731">
                  <a:extLst>
                    <a:ext uri="{9D8B030D-6E8A-4147-A177-3AD203B41FA5}">
                      <a16:colId xmlns:a16="http://schemas.microsoft.com/office/drawing/2014/main" val="20002"/>
                    </a:ext>
                  </a:extLst>
                </a:gridCol>
                <a:gridCol w="2639483">
                  <a:extLst>
                    <a:ext uri="{9D8B030D-6E8A-4147-A177-3AD203B41FA5}">
                      <a16:colId xmlns:a16="http://schemas.microsoft.com/office/drawing/2014/main" val="20003"/>
                    </a:ext>
                  </a:extLst>
                </a:gridCol>
              </a:tblGrid>
              <a:tr h="145959">
                <a:tc gridSpan="3">
                  <a:txBody>
                    <a:bodyPr/>
                    <a:lstStyle/>
                    <a:p>
                      <a:pPr algn="ctr" fontAlgn="ct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健全度判定区分</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構造物の状態に対する健全度の判定区分</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0"/>
                  </a:ext>
                </a:extLst>
              </a:tr>
              <a:tr h="145959">
                <a:tc gridSpan="2">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段階</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hMerge="1">
                  <a:txBody>
                    <a:bodyPr/>
                    <a:lstStyle/>
                    <a:p>
                      <a:endParaRPr kumimoji="1" lang="ja-JP" altLang="en-US"/>
                    </a:p>
                  </a:txBody>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段階</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措置等</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10001"/>
                  </a:ext>
                </a:extLst>
              </a:tr>
              <a:tr h="172887">
                <a:tc gridSpan="2">
                  <a:txBody>
                    <a:bodyPr/>
                    <a:lstStyle/>
                    <a:p>
                      <a:pPr algn="ctr"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S</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Ⅰ</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なし</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2887">
                <a:tc gridSpan="2">
                  <a:txBody>
                    <a:bodyPr/>
                    <a:lstStyle/>
                    <a:p>
                      <a:pPr algn="ctr"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C</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Ⅰ</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次回検査時に必要に応じて重点的に調査</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2887">
                <a:tc gridSpan="2">
                  <a:txBody>
                    <a:bodyPr/>
                    <a:lstStyle/>
                    <a:p>
                      <a:pPr algn="ctr"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B</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Ⅰ</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必要に応じて監視等の措置</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2887">
                <a:tc rowSpan="3">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A2</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Ⅱ</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必要な時期に措置</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2887">
                <a:tc vMerge="1">
                  <a:txBody>
                    <a:bodyPr/>
                    <a:lstStyle/>
                    <a:p>
                      <a:endParaRPr kumimoji="1" lang="ja-JP" altLang="en-US"/>
                    </a:p>
                  </a:txBody>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A1</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Ⅲ</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早急に措置</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2887">
                <a:tc vMerge="1">
                  <a:txBody>
                    <a:bodyPr/>
                    <a:lstStyle/>
                    <a:p>
                      <a:endParaRPr kumimoji="1" lang="ja-JP" altLang="en-US"/>
                    </a:p>
                  </a:txBody>
                  <a:tcPr/>
                </a:tc>
                <a:tc>
                  <a:txBody>
                    <a:bodyPr/>
                    <a:lstStyle/>
                    <a:p>
                      <a:pPr algn="ctr"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AA</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Ⅳ</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緊急に措置</a:t>
                      </a:r>
                    </a:p>
                  </a:txBody>
                  <a:tcPr marL="6584" marR="6584" marT="6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1" name="角丸四角形 143">
            <a:extLst>
              <a:ext uri="{FF2B5EF4-FFF2-40B4-BE49-F238E27FC236}">
                <a16:creationId xmlns:a16="http://schemas.microsoft.com/office/drawing/2014/main" id="{95B331DF-BF56-6CAF-EF14-CC2F15EA35A0}"/>
              </a:ext>
            </a:extLst>
          </p:cNvPr>
          <p:cNvSpPr/>
          <p:nvPr/>
        </p:nvSpPr>
        <p:spPr>
          <a:xfrm>
            <a:off x="6522720" y="6501291"/>
            <a:ext cx="2355317" cy="2701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kern="100" dirty="0">
                <a:solidFill>
                  <a:prstClr val="black"/>
                </a:solidFill>
                <a:latin typeface="Meiryo UI" panose="020B0604030504040204" pitchFamily="50" charset="-128"/>
                <a:ea typeface="Meiryo UI" panose="020B0604030504040204" pitchFamily="50" charset="-128"/>
                <a:cs typeface="Times New Roman"/>
              </a:rPr>
              <a:t>※4</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段階：道路法に基づく判定区分</a:t>
            </a:r>
            <a:endParaRPr lang="en-US" altLang="ja-JP" sz="9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 name="スライド番号プレースホルダー 1">
            <a:extLst>
              <a:ext uri="{FF2B5EF4-FFF2-40B4-BE49-F238E27FC236}">
                <a16:creationId xmlns:a16="http://schemas.microsoft.com/office/drawing/2014/main" id="{5B1DCABA-572C-4507-A298-4723AAB8DAFA}"/>
              </a:ext>
            </a:extLst>
          </p:cNvPr>
          <p:cNvSpPr>
            <a:spLocks noGrp="1"/>
          </p:cNvSpPr>
          <p:nvPr>
            <p:ph type="sldNum" sz="quarter" idx="12"/>
          </p:nvPr>
        </p:nvSpPr>
        <p:spPr/>
        <p:txBody>
          <a:bodyPr/>
          <a:lstStyle/>
          <a:p>
            <a:pPr>
              <a:defRPr/>
            </a:pPr>
            <a:fld id="{B1242370-49B6-497A-A9CB-F1C57C2E283E}" type="slidenum">
              <a:rPr lang="ja-JP" altLang="en-US" smtClean="0"/>
              <a:pPr>
                <a:defRPr/>
              </a:pPr>
              <a:t>9</a:t>
            </a:fld>
            <a:endParaRPr lang="ja-JP" altLang="en-US"/>
          </a:p>
        </p:txBody>
      </p:sp>
    </p:spTree>
    <p:extLst>
      <p:ext uri="{BB962C8B-B14F-4D97-AF65-F5344CB8AC3E}">
        <p14:creationId xmlns:p14="http://schemas.microsoft.com/office/powerpoint/2010/main" val="38120695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70d2816-acf1-4867-9480-e239a5331c18">
      <UserInfo>
        <DisplayName>石井　良典</DisplayName>
        <AccountId>8</AccountId>
        <AccountType/>
      </UserInfo>
      <UserInfo>
        <DisplayName>丸橋　尚司</DisplayName>
        <AccountId>11</AccountId>
        <AccountType/>
      </UserInfo>
      <UserInfo>
        <DisplayName>中井　和弘</DisplayName>
        <AccountId>12</AccountId>
        <AccountType/>
      </UserInfo>
      <UserInfo>
        <DisplayName>妻井　繁信</DisplayName>
        <AccountId>13</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910b726549f5ea5c5b0da533c2bfbdae">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b2c7f2645d668397f7db443c4d8a8c5"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2DA2BF-3B00-442D-B8D0-84DBBDC91CB4}">
  <ds:schemaRefs>
    <ds:schemaRef ds:uri="http://schemas.microsoft.com/office/2006/metadata/longProperties"/>
  </ds:schemaRefs>
</ds:datastoreItem>
</file>

<file path=customXml/itemProps2.xml><?xml version="1.0" encoding="utf-8"?>
<ds:datastoreItem xmlns:ds="http://schemas.openxmlformats.org/officeDocument/2006/customXml" ds:itemID="{7E7C276D-B674-4795-9DA6-4B02EC6E9145}">
  <ds:schemaRefs>
    <ds:schemaRef ds:uri="http://schemas.microsoft.com/sharepoint/v3/contenttype/forms"/>
  </ds:schemaRefs>
</ds:datastoreItem>
</file>

<file path=customXml/itemProps3.xml><?xml version="1.0" encoding="utf-8"?>
<ds:datastoreItem xmlns:ds="http://schemas.openxmlformats.org/officeDocument/2006/customXml" ds:itemID="{77564772-198C-448D-B79C-930487DC95E1}">
  <ds:schemaRefs>
    <ds:schemaRef ds:uri="http://purl.org/dc/dcmitype/"/>
    <ds:schemaRef ds:uri="http://purl.org/dc/elements/1.1/"/>
    <ds:schemaRef ds:uri="http://purl.org/dc/terms/"/>
    <ds:schemaRef ds:uri="http://schemas.microsoft.com/office/2006/metadata/properties"/>
    <ds:schemaRef ds:uri="60b12527-e226-4614-b792-74ec134ea487"/>
    <ds:schemaRef ds:uri="070d2816-acf1-4867-9480-e239a5331c18"/>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9BA88DE-661D-48BC-909A-CC80A0DD72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12527-e226-4614-b792-74ec134ea487"/>
    <ds:schemaRef ds:uri="070d2816-acf1-4867-9480-e239a5331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10351</TotalTime>
  <Words>5084</Words>
  <Application>Microsoft Office PowerPoint</Application>
  <PresentationFormat>画面に合わせる (4:3)</PresentationFormat>
  <Paragraphs>892</Paragraphs>
  <Slides>15</Slides>
  <Notes>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15</vt:i4>
      </vt:variant>
    </vt:vector>
  </HeadingPairs>
  <TitlesOfParts>
    <vt:vector size="26" baseType="lpstr">
      <vt:lpstr>BIZ UDPゴシック</vt:lpstr>
      <vt:lpstr>BIZ UDゴシック</vt:lpstr>
      <vt:lpstr>HGｺﾞｼｯｸM</vt:lpstr>
      <vt:lpstr>Meiryo UI</vt:lpstr>
      <vt:lpstr>メイリオ</vt:lpstr>
      <vt:lpstr>游明朝</vt:lpstr>
      <vt:lpstr>Arial</vt:lpstr>
      <vt:lpstr>Calibri</vt:lpstr>
      <vt:lpstr>Century</vt:lpstr>
      <vt:lpstr>Trebuchet MS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川崎　智也</cp:lastModifiedBy>
  <cp:revision>532</cp:revision>
  <cp:lastPrinted>2025-02-03T01:03:37Z</cp:lastPrinted>
  <dcterms:created xsi:type="dcterms:W3CDTF">2013-03-26T10:27:51Z</dcterms:created>
  <dcterms:modified xsi:type="dcterms:W3CDTF">2025-03-05T11:44:32Z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y fmtid="{D5CDD505-2E9C-101B-9397-08002B2CF9AE}" pid="3" name="display_urn:schemas-microsoft-com:office:office#SharedWithUsers">
    <vt:lpwstr>石井　良典;丸橋　尚司;中井　和弘;妻井　繁信</vt:lpwstr>
  </property>
  <property fmtid="{D5CDD505-2E9C-101B-9397-08002B2CF9AE}" pid="4" name="SharedWithUsers">
    <vt:lpwstr>8;#石井　良典;#11;#丸橋　尚司;#12;#中井　和弘;#13;#妻井　繁信</vt:lpwstr>
  </property>
  <property fmtid="{D5CDD505-2E9C-101B-9397-08002B2CF9AE}" pid="5" name="MediaServiceImageTags">
    <vt:lpwstr/>
  </property>
</Properties>
</file>