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B22C067-4D09-491B-AE24-762029E2893D}">
          <p14:sldIdLst>
            <p14:sldId id="287"/>
          </p14:sldIdLst>
        </p14:section>
        <p14:section name="old" id="{71F2779D-79DA-47A7-82B3-D44C6F7CD370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4170" autoAdjust="0"/>
  </p:normalViewPr>
  <p:slideViewPr>
    <p:cSldViewPr>
      <p:cViewPr>
        <p:scale>
          <a:sx n="75" d="100"/>
          <a:sy n="75" d="100"/>
        </p:scale>
        <p:origin x="-414" y="-10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22107D0B-64FD-45D0-948C-F47DB4A14220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E765E1B9-6B19-4421-B58D-CCD74901D3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96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5E1B9-6B19-4421-B58D-CCD74901D3B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78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978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09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25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2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5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69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79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44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6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71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78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5F2C8-70EB-4336-BEE0-A558280A4A74}" type="datetimeFigureOut">
              <a:rPr kumimoji="1" lang="ja-JP" altLang="en-US" smtClean="0"/>
              <a:t>2015/3/26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6A32-3B28-40B0-BA58-FF739DB3A9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91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12801599" cy="37230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b="1" kern="100" dirty="0" smtClean="0">
                <a:solidFill>
                  <a:schemeClr val="bg1"/>
                </a:solidFill>
                <a:effectLst/>
                <a:ea typeface="Meiryo UI"/>
                <a:cs typeface="Times New Roman"/>
              </a:rPr>
              <a:t>大阪府都市基盤施設長寿命化計画</a:t>
            </a:r>
            <a:r>
              <a:rPr lang="ja-JP" altLang="en-US" sz="2000" b="1" kern="100" dirty="0">
                <a:solidFill>
                  <a:schemeClr val="bg1"/>
                </a:solidFill>
                <a:ea typeface="Meiryo UI"/>
                <a:cs typeface="Times New Roman"/>
              </a:rPr>
              <a:t>　</a:t>
            </a:r>
            <a:r>
              <a:rPr lang="en-US" altLang="ja-JP" sz="2000" b="1" kern="100" dirty="0" smtClean="0">
                <a:solidFill>
                  <a:schemeClr val="bg1"/>
                </a:solidFill>
                <a:effectLst/>
                <a:ea typeface="Meiryo UI"/>
                <a:cs typeface="Times New Roman"/>
              </a:rPr>
              <a:t>【</a:t>
            </a:r>
            <a:r>
              <a:rPr lang="ja-JP" altLang="en-US" sz="2000" b="1" kern="100" dirty="0" smtClean="0">
                <a:solidFill>
                  <a:schemeClr val="bg1"/>
                </a:solidFill>
                <a:effectLst/>
                <a:ea typeface="Meiryo UI"/>
                <a:cs typeface="Times New Roman"/>
              </a:rPr>
              <a:t>概要版</a:t>
            </a:r>
            <a:r>
              <a:rPr lang="en-US" altLang="ja-JP" sz="2000" b="1" kern="100" dirty="0">
                <a:solidFill>
                  <a:schemeClr val="bg1"/>
                </a:solidFill>
                <a:ea typeface="Meiryo UI"/>
                <a:cs typeface="Times New Roman"/>
              </a:rPr>
              <a:t>】</a:t>
            </a:r>
            <a:r>
              <a:rPr lang="ja-JP" altLang="en-US" sz="2000" b="1" kern="100" dirty="0" smtClean="0">
                <a:solidFill>
                  <a:schemeClr val="bg1"/>
                </a:solidFill>
                <a:effectLst/>
                <a:ea typeface="Meiryo UI"/>
                <a:cs typeface="Times New Roman"/>
              </a:rPr>
              <a:t>　　</a:t>
            </a:r>
            <a:endParaRPr lang="ja-JP" sz="2000" kern="100" dirty="0">
              <a:solidFill>
                <a:schemeClr val="bg1"/>
              </a:solidFill>
              <a:effectLst/>
              <a:ea typeface="HG明朝B"/>
              <a:cs typeface="Times New Roman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24136" y="1569205"/>
            <a:ext cx="8082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Ⅰ.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効率的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・効果的な維持管理の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持続可能な維持管理の仕組みの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>
          <a:xfrm>
            <a:off x="6467963" y="3688507"/>
            <a:ext cx="6277184" cy="2912293"/>
          </a:xfrm>
          <a:prstGeom prst="roundRect">
            <a:avLst>
              <a:gd name="adj" fmla="val 1680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endParaRPr lang="en-US" altLang="ja-JP" sz="12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200" b="1" kern="100" dirty="0" smtClean="0">
                <a:solidFill>
                  <a:prstClr val="black"/>
                </a:solidFill>
                <a:latin typeface="Georgia"/>
                <a:ea typeface="Meiryo UI"/>
                <a:cs typeface="Times New Roman"/>
              </a:rPr>
              <a:t>地域が一体となった維持管理</a:t>
            </a:r>
            <a:r>
              <a:rPr lang="ja-JP" altLang="en-US" sz="1200" b="1" kern="100" dirty="0">
                <a:solidFill>
                  <a:prstClr val="black"/>
                </a:solidFill>
                <a:latin typeface="Georgia"/>
                <a:ea typeface="Meiryo UI"/>
                <a:cs typeface="Times New Roman"/>
              </a:rPr>
              <a:t>を</a:t>
            </a:r>
            <a:r>
              <a:rPr lang="ja-JP" altLang="en-US" sz="1200" b="1" kern="100" dirty="0" smtClean="0">
                <a:solidFill>
                  <a:prstClr val="black"/>
                </a:solidFill>
                <a:latin typeface="Georgia"/>
                <a:ea typeface="Meiryo UI"/>
                <a:cs typeface="Times New Roman"/>
              </a:rPr>
              <a:t>実践する</a:t>
            </a:r>
            <a:endParaRPr lang="en-US" altLang="ja-JP" sz="1200" b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algn="just"/>
            <a:r>
              <a:rPr lang="ja-JP" altLang="en-US" sz="1200" i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○土木事務所毎に大学、管内市町村と連携し、維持管理におけるノウハウの共有や、人材育成、</a:t>
            </a:r>
            <a:endParaRPr lang="en-US" altLang="ja-JP" sz="1200" i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en-US" altLang="ja-JP" sz="1200" i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200" i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技術</a:t>
            </a:r>
            <a:r>
              <a:rPr lang="ja-JP" altLang="en-US" sz="1200" i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連携を</a:t>
            </a:r>
            <a:r>
              <a:rPr lang="ja-JP" altLang="en-US" sz="1200" i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図る地域維持管理連携プラットフォームを構築</a:t>
            </a:r>
            <a:endParaRPr lang="en-US" altLang="ja-JP" sz="1050" b="1" kern="100" dirty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r>
              <a:rPr lang="ja-JP" altLang="en-US" sz="1050" i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200" b="1" i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endParaRPr lang="en-US" altLang="ja-JP" sz="1200" b="1" i="1" kern="100" dirty="0" smtClean="0">
              <a:solidFill>
                <a:prstClr val="black"/>
              </a:solidFill>
              <a:latin typeface="Georgia"/>
              <a:ea typeface="Meiryo UI"/>
              <a:cs typeface="Times New Roman"/>
            </a:endParaRPr>
          </a:p>
          <a:p>
            <a:pPr lvl="0" algn="just"/>
            <a:r>
              <a:rPr lang="ja-JP" altLang="en-US" sz="1200" b="1" i="1" kern="100" dirty="0" smtClean="0">
                <a:solidFill>
                  <a:prstClr val="black"/>
                </a:solidFill>
                <a:latin typeface="Georgia"/>
                <a:ea typeface="Meiryo UI"/>
                <a:cs typeface="Times New Roman"/>
              </a:rPr>
              <a:t>○</a:t>
            </a:r>
            <a:r>
              <a:rPr lang="ja-JP" altLang="en-US" sz="1200" i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維持管理技術者育成の視点で、研修プログラムを分野、経験など技術レベルに応じて体系化し、</a:t>
            </a:r>
            <a:endParaRPr lang="en-US" altLang="ja-JP" sz="1200" i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200" i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フィールドワーク等により実践に即した形へ</a:t>
            </a:r>
            <a:r>
              <a:rPr lang="ja-JP" altLang="en-US" sz="1200" i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再構築</a:t>
            </a:r>
            <a:endParaRPr lang="en-US" altLang="ja-JP" sz="105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7" name="テキスト ボックス 2"/>
          <p:cNvSpPr txBox="1">
            <a:spLocks noChangeArrowheads="1"/>
          </p:cNvSpPr>
          <p:nvPr/>
        </p:nvSpPr>
        <p:spPr bwMode="auto">
          <a:xfrm>
            <a:off x="6613546" y="8714682"/>
            <a:ext cx="6031638" cy="7601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200"/>
              </a:lnSpc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H27.2.19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3.20  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「大阪府都市基盤施設長寿命化計画（案）」についてパブリックコメント  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2200"/>
              </a:lnSpc>
            </a:pPr>
            <a:r>
              <a:rPr lang="ja-JP" altLang="en-US" sz="12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2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H27.3.31</a:t>
            </a:r>
            <a:r>
              <a:rPr lang="ja-JP" altLang="en-US" sz="1200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「</a:t>
            </a:r>
            <a:r>
              <a:rPr lang="ja-JP" altLang="en-US" sz="1200" b="1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大阪府都市基盤施設長寿命化計画</a:t>
            </a:r>
            <a:r>
              <a:rPr lang="ja-JP" altLang="en-US" sz="1200" u="sng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　策定　</a:t>
            </a:r>
            <a:endParaRPr lang="en-US" altLang="ja-JP" sz="1200" u="sng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2200"/>
              </a:lnSpc>
            </a:pP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8" name="角丸四角形 147"/>
          <p:cNvSpPr/>
          <p:nvPr/>
        </p:nvSpPr>
        <p:spPr>
          <a:xfrm>
            <a:off x="6483244" y="6811307"/>
            <a:ext cx="6271664" cy="2720713"/>
          </a:xfrm>
          <a:prstGeom prst="roundRect">
            <a:avLst>
              <a:gd name="adj" fmla="val 1416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500"/>
              </a:lnSpc>
            </a:pPr>
            <a:endParaRPr lang="ja-JP" altLang="ja-JP" sz="2000" kern="100" dirty="0">
              <a:solidFill>
                <a:prstClr val="black"/>
              </a:solidFill>
              <a:ea typeface="HG明朝B"/>
              <a:cs typeface="Times New Roman"/>
            </a:endParaRPr>
          </a:p>
        </p:txBody>
      </p:sp>
      <p:sp>
        <p:nvSpPr>
          <p:cNvPr id="149" name="テキスト ボックス 2"/>
          <p:cNvSpPr txBox="1">
            <a:spLocks noChangeArrowheads="1"/>
          </p:cNvSpPr>
          <p:nvPr/>
        </p:nvSpPr>
        <p:spPr bwMode="auto">
          <a:xfrm>
            <a:off x="6633858" y="7065105"/>
            <a:ext cx="6031638" cy="119187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200"/>
              </a:lnSpc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H25.12.4: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大阪府都市基盤施設維持管理技術審議会へ諮問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2200"/>
              </a:lnSpc>
            </a:pP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</a:t>
            </a: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「都市基盤施設の効率的・効果的な維持管理・更新に関する長寿命化計画について」</a:t>
            </a:r>
            <a:endParaRPr lang="en-US" altLang="ja-JP" sz="105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2200"/>
              </a:lnSpc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r>
              <a:rPr lang="en-US" altLang="ja-JP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審議会２回、各部会</a:t>
            </a:r>
            <a:r>
              <a:rPr lang="en-US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回開催</a:t>
            </a:r>
            <a:endParaRPr lang="en-US" altLang="ja-JP" sz="105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2200"/>
              </a:lnSpc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H27.</a:t>
            </a: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.18</a:t>
            </a: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200" kern="100" dirty="0" smtClean="0">
                <a:solidFill>
                  <a:prstClr val="black"/>
                </a:solidFill>
                <a:ea typeface="Meiryo UI"/>
                <a:cs typeface="Times New Roman"/>
              </a:rPr>
              <a:t>大阪府</a:t>
            </a:r>
            <a:r>
              <a:rPr lang="ja-JP" altLang="en-US" sz="1200" kern="100" dirty="0">
                <a:solidFill>
                  <a:prstClr val="black"/>
                </a:solidFill>
                <a:ea typeface="Meiryo UI"/>
                <a:cs typeface="Times New Roman"/>
              </a:rPr>
              <a:t>都市基盤施設維持管理技術審議会より「答申</a:t>
            </a:r>
            <a:r>
              <a:rPr lang="ja-JP" altLang="en-US" sz="1200" kern="100" dirty="0" smtClean="0">
                <a:solidFill>
                  <a:prstClr val="black"/>
                </a:solidFill>
                <a:ea typeface="Meiryo UI"/>
                <a:cs typeface="Times New Roman"/>
              </a:rPr>
              <a:t>」</a:t>
            </a:r>
            <a:endParaRPr lang="en-US" altLang="ja-JP" sz="1200" kern="100" dirty="0">
              <a:solidFill>
                <a:prstClr val="black"/>
              </a:solidFill>
              <a:ea typeface="Meiryo UI"/>
              <a:cs typeface="Times New Roman"/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6461603" y="3538607"/>
            <a:ext cx="6277185" cy="334854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Ⅱ.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持続可能な維持管理の仕組みの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構築  </a:t>
            </a:r>
            <a:r>
              <a:rPr lang="en-US" altLang="ja-JP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主な取組み）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1" name="二等辺三角形 150"/>
          <p:cNvSpPr/>
          <p:nvPr/>
        </p:nvSpPr>
        <p:spPr>
          <a:xfrm rot="10800000">
            <a:off x="6869935" y="8375600"/>
            <a:ext cx="5519601" cy="2266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535679" y="6672808"/>
            <a:ext cx="1006617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経緯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42066" y="657816"/>
            <a:ext cx="12151422" cy="10464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　的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○高度経済成長期に集中的に整備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都市基盤施設について、これ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の点検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、補修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などで蓄積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されたデータを活用し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、最新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専門的な知見に基づき、より一層、戦略的な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維持管理を推進するため、「大阪府都市基盤施設長寿命化計画」を策定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○特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、施設毎に更新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時期の見極めの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明確化し、将来の更新時期を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平準化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 ○「効率的・効果的な維持管理の推進」や「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持続可能な維持管理の仕組みの構築」に向け、今後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年を見通した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「基本方針」と、分野・施設毎の対応方針を定めた「行動計画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」で構成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4097" y="552128"/>
            <a:ext cx="12674692" cy="2952328"/>
          </a:xfrm>
          <a:prstGeom prst="roundRect">
            <a:avLst>
              <a:gd name="adj" fmla="val 277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7597" y="388367"/>
            <a:ext cx="944611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計画の概要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454259" y="1850594"/>
            <a:ext cx="4186901" cy="136191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取組ポイント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）人材の育成と確保、技術力向上と継承の仕組みを構築する</a:t>
            </a:r>
          </a:p>
          <a:p>
            <a:pPr lvl="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）地域が一体となった維持管理を実践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・地域維持管理連携プラットフォームの構築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１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・２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）維持管理業務の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改善を図る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792288" y="1848272"/>
            <a:ext cx="3600400" cy="138499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取組ポイント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）致命的な不具合を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見逃さない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・点検の充実、非破壊検査など新技術の導入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）予防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保全をレベルアップする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・点検データ蓄積などにより、予防保全を高度化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更新時期をしっかり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見極める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・各施設の更新判定</a:t>
            </a:r>
            <a:r>
              <a:rPr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フローを設定</a:t>
            </a:r>
            <a:endParaRPr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404607" y="3911045"/>
            <a:ext cx="5982371" cy="894663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管理施設：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193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路線　総延長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1,527km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橋梁：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2,209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橋　トンネル：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トンネル</a:t>
            </a:r>
            <a:endParaRPr lang="en-US" altLang="ja-JP" sz="105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橋梁の近接目視点検は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に加え、施設の状況に応じて中間点検の導入や直営点検を実施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目視できない部分に対して、非破壊検査などの新技術を定期的な点検に導入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＊道路下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空洞に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対して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、走行型レーダー調査を実施　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(10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年で全路線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lvl="0" algn="just"/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＊トンネルの変位やコンクリートの剥離に対して、画像＋レーザー計測調査を実施　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全トンネル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4847" y="3538607"/>
            <a:ext cx="6395952" cy="334854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en-US" altLang="ja-JP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Ⅰ.</a:t>
            </a:r>
            <a:r>
              <a:rPr lang="ja-JP" altLang="en-US" sz="14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効率的・効果的な維持管理の</a:t>
            </a:r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　　（主な取組み）</a:t>
            </a:r>
            <a:r>
              <a:rPr lang="ja-JP" altLang="en-US" sz="8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＊対策数量は現時点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64096" y="3909610"/>
            <a:ext cx="313615" cy="896098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路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408905" y="4944617"/>
            <a:ext cx="5978074" cy="585316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管理施設：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154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　総延長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777km</a:t>
            </a:r>
          </a:p>
          <a:p>
            <a:pPr lvl="0" algn="just"/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○河川毎に、護岸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構造や堤防形状、施設の点検結果、土砂堆積・洗掘状況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等をまとめた河川カルテを策定し、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各河川の特性を踏まえ、巡視・点検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の重点化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や計画的に修繕を行う予防保全の高度化を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9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全河川）</a:t>
            </a:r>
            <a:endParaRPr lang="ja-JP" altLang="en-US" sz="9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64097" y="4944616"/>
            <a:ext cx="315361" cy="585317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川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411770" y="5664840"/>
            <a:ext cx="5975208" cy="594138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管理施設：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　岸壁・物揚場等：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290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施設（内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鋼構造施設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62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　</a:t>
            </a:r>
            <a:endParaRPr lang="en-US" altLang="ja-JP" sz="1050" b="1" u="sng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近接目視点検と併せて鋼構造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施設については潜水士等による水中調査を実施 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（全施設）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8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港湾鋼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構造岸壁に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ついて、点検データの充実を図り、予防保全の高度化を図る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（要対策：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lang="ja-JP" altLang="en-US" sz="9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64096" y="5673518"/>
            <a:ext cx="323985" cy="585460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湾</a:t>
            </a:r>
            <a:endParaRPr lang="ja-JP" altLang="en-US" sz="14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392613" y="6412535"/>
            <a:ext cx="5994365" cy="754455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管理施設：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 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985ha</a:t>
            </a:r>
            <a:r>
              <a:rPr lang="ja-JP" altLang="en-US" sz="105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街路樹　 高中木</a:t>
            </a:r>
            <a:r>
              <a:rPr lang="en-US" altLang="ja-JP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86</a:t>
            </a:r>
            <a:r>
              <a:rPr lang="ja-JP" altLang="en-US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千本</a:t>
            </a:r>
            <a:endParaRPr lang="en-US" altLang="ja-JP" sz="1050" b="1" u="sng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遊具は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安全確保を最優先に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日常点検に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加えて</a:t>
            </a:r>
            <a:r>
              <a:rPr lang="ja-JP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不可視部の確認を含めた精密点検を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実施すると共に、</a:t>
            </a:r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点検データを蓄積・活用するなど、予防保全の充実を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　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（要対策：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194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基）</a:t>
            </a:r>
            <a:r>
              <a:rPr lang="ja-JP" altLang="en-US" sz="10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街路樹は、樹木医などによる点検診断の導入</a:t>
            </a:r>
            <a:endParaRPr lang="en-US" altLang="ja-JP" sz="9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55132" y="6403571"/>
            <a:ext cx="317000" cy="763419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4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園</a:t>
            </a:r>
            <a:endParaRPr lang="en-US" altLang="ja-JP" sz="14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-7912" y="7869905"/>
            <a:ext cx="6394890" cy="1539207"/>
          </a:xfrm>
          <a:prstGeom prst="roundRect">
            <a:avLst>
              <a:gd name="adj" fmla="val 2209"/>
            </a:avLst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r>
              <a:rPr lang="en-US" altLang="ja-JP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全施設共通</a:t>
            </a:r>
            <a:r>
              <a:rPr lang="en-US" altLang="ja-JP" sz="1050" b="1" u="sng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各施設について、それぞれの更新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判定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フローに基づく点検を実施し、更新すべき施設の抽出を行うと共に、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抽出した施設について、具体的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更新方法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や時期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を、今後順次、明らか</a:t>
            </a: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にしていく</a:t>
            </a:r>
          </a:p>
          <a:p>
            <a:pPr lvl="0" algn="just"/>
            <a:endParaRPr lang="en-US" altLang="ja-JP" sz="105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河川・海岸・下水道機械設備共通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algn="just"/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○施設状況の把握が難しい、機械設備の維持管理手法を明確化</a:t>
            </a:r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＊排水</a:t>
            </a:r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ポンプエンジン内部の見えない部分に対し、分解整備点検の頻度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回から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回に高める </a:t>
            </a:r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台：河川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台、海岸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台、下水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158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9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＊洪水、高潮等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「いつ、いかなる時に」でも確実に稼働しなければならない排水ポンプエンジンは原則</a:t>
            </a:r>
            <a:r>
              <a:rPr lang="en-US" altLang="ja-JP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年経過時点　</a:t>
            </a:r>
            <a:endParaRPr lang="en-US" altLang="ja-JP" sz="105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で取替え </a:t>
            </a:r>
            <a:r>
              <a:rPr lang="ja-JP" altLang="en-US" sz="9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（全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要対策：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53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台（河川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台、海岸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台、下水</a:t>
            </a:r>
            <a:r>
              <a:rPr lang="en-US" altLang="ja-JP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900" u="sng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台）</a:t>
            </a:r>
            <a:endParaRPr lang="en-US" altLang="ja-JP" sz="900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en-US" altLang="ja-JP" sz="1050" b="1" u="sng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/>
            <a:endParaRPr lang="ja-JP" altLang="en-US" sz="9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64097" y="7249160"/>
            <a:ext cx="306250" cy="647784"/>
          </a:xfrm>
          <a:prstGeom prst="roundRect">
            <a:avLst>
              <a:gd name="adj" fmla="val 2209"/>
            </a:avLst>
          </a:prstGeom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ja-JP" altLang="en-US" sz="12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</a:t>
            </a:r>
            <a:endParaRPr lang="en-US" altLang="ja-JP" sz="12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</a:t>
            </a:r>
            <a:endParaRPr lang="en-US" altLang="ja-JP" sz="1200" b="1" kern="1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2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</a:t>
            </a:r>
            <a:endParaRPr lang="ja-JP" altLang="en-US" sz="12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853" y="4545936"/>
            <a:ext cx="5578684" cy="149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角丸四角形 49"/>
          <p:cNvSpPr/>
          <p:nvPr/>
        </p:nvSpPr>
        <p:spPr>
          <a:xfrm>
            <a:off x="11454" y="3538607"/>
            <a:ext cx="6388443" cy="6005443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endParaRPr lang="ja-JP" altLang="en-US" sz="9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397046" y="7240195"/>
            <a:ext cx="5989933" cy="656749"/>
          </a:xfrm>
          <a:prstGeom prst="roundRect">
            <a:avLst>
              <a:gd name="adj" fmla="val 2209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管理施設：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処理場　管渠</a:t>
            </a:r>
            <a:r>
              <a:rPr lang="ja-JP" altLang="en-US" sz="1050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総延長</a:t>
            </a:r>
            <a:r>
              <a:rPr lang="en-US" altLang="ja-JP" sz="1050" b="1" u="sng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558km</a:t>
            </a:r>
          </a:p>
          <a:p>
            <a:pPr algn="just"/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本計画で定めた水処理施設の維持管理指針に基づき、水処理施設等土木構造物の予防保全対策について、より一層の充実強化を図る</a:t>
            </a:r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endParaRPr lang="en-US" altLang="ja-JP" sz="105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720280" y="3227457"/>
            <a:ext cx="7488832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○行動計画は、道路、河川、港湾・海岸、公園、下水道の各編で構成し、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年で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サイクルにより改善・充実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9713168" y="1850594"/>
            <a:ext cx="2880320" cy="138499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ja-JP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更新判定とは</a:t>
            </a:r>
            <a:endParaRPr lang="en-US" altLang="ja-JP" sz="105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それぞれの施設の現状を分析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（施設の機能や損傷度等）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補修と更新のコスト比較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●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更新する場合の代替性確保など社会的影響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⇒これらを総合的に評価したうえで、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ライフサイクルコストの最小化の観点で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更新すべき施設を抽出するもの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647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11433</TotalTime>
  <Words>283</Words>
  <Application>Microsoft Office PowerPoint</Application>
  <PresentationFormat>A3 297x420 mm</PresentationFormat>
  <Paragraphs>94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大井　祥之</cp:lastModifiedBy>
  <cp:revision>755</cp:revision>
  <cp:lastPrinted>2015-02-18T08:09:14Z</cp:lastPrinted>
  <dcterms:created xsi:type="dcterms:W3CDTF">2014-06-30T08:21:43Z</dcterms:created>
  <dcterms:modified xsi:type="dcterms:W3CDTF">2015-03-26T07:55:36Z</dcterms:modified>
</cp:coreProperties>
</file>