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60" r:id="rId1"/>
  </p:sld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221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DF95-DF92-4C3E-B6BF-177E6FF49569}" type="datetimeFigureOut">
              <a:rPr kumimoji="1" lang="ja-JP" altLang="en-US" smtClean="0"/>
              <a:t>2026/7/7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5DFF-C8EB-4B78-8C06-6BBBB8A20B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47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DF95-DF92-4C3E-B6BF-177E6FF49569}" type="datetimeFigureOut">
              <a:rPr kumimoji="1" lang="ja-JP" altLang="en-US" smtClean="0"/>
              <a:t>2026/7/7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5DFF-C8EB-4B78-8C06-6BBBB8A20B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0005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DF95-DF92-4C3E-B6BF-177E6FF49569}" type="datetimeFigureOut">
              <a:rPr kumimoji="1" lang="ja-JP" altLang="en-US" smtClean="0"/>
              <a:t>2026/7/7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5DFF-C8EB-4B78-8C06-6BBBB8A20B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4150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DF95-DF92-4C3E-B6BF-177E6FF49569}" type="datetimeFigureOut">
              <a:rPr kumimoji="1" lang="ja-JP" altLang="en-US" smtClean="0"/>
              <a:t>2026/7/7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5DFF-C8EB-4B78-8C06-6BBBB8A20B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638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DF95-DF92-4C3E-B6BF-177E6FF49569}" type="datetimeFigureOut">
              <a:rPr kumimoji="1" lang="ja-JP" altLang="en-US" smtClean="0"/>
              <a:t>2026/7/7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5DFF-C8EB-4B78-8C06-6BBBB8A20B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180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DF95-DF92-4C3E-B6BF-177E6FF49569}" type="datetimeFigureOut">
              <a:rPr kumimoji="1" lang="ja-JP" altLang="en-US" smtClean="0"/>
              <a:t>2026/7/7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5DFF-C8EB-4B78-8C06-6BBBB8A20B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718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DF95-DF92-4C3E-B6BF-177E6FF49569}" type="datetimeFigureOut">
              <a:rPr kumimoji="1" lang="ja-JP" altLang="en-US" smtClean="0"/>
              <a:t>2026/7/7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5DFF-C8EB-4B78-8C06-6BBBB8A20B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8155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DF95-DF92-4C3E-B6BF-177E6FF49569}" type="datetimeFigureOut">
              <a:rPr kumimoji="1" lang="ja-JP" altLang="en-US" smtClean="0"/>
              <a:t>2026/7/7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5DFF-C8EB-4B78-8C06-6BBBB8A20B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924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DF95-DF92-4C3E-B6BF-177E6FF49569}" type="datetimeFigureOut">
              <a:rPr kumimoji="1" lang="ja-JP" altLang="en-US" smtClean="0"/>
              <a:t>2026/7/7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5DFF-C8EB-4B78-8C06-6BBBB8A20B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9990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DF95-DF92-4C3E-B6BF-177E6FF49569}" type="datetimeFigureOut">
              <a:rPr kumimoji="1" lang="ja-JP" altLang="en-US" smtClean="0"/>
              <a:t>2026/7/7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5DFF-C8EB-4B78-8C06-6BBBB8A20B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3253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DF95-DF92-4C3E-B6BF-177E6FF49569}" type="datetimeFigureOut">
              <a:rPr kumimoji="1" lang="ja-JP" altLang="en-US" smtClean="0"/>
              <a:t>2026/7/7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5DFF-C8EB-4B78-8C06-6BBBB8A20B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386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CDF95-DF92-4C3E-B6BF-177E6FF49569}" type="datetimeFigureOut">
              <a:rPr kumimoji="1" lang="ja-JP" altLang="en-US" smtClean="0"/>
              <a:t>2026/7/7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25DFF-C8EB-4B78-8C06-6BBBB8A20B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7195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CA8A4FC-EE61-41C7-B839-2DD9179E0026}"/>
              </a:ext>
            </a:extLst>
          </p:cNvPr>
          <p:cNvSpPr/>
          <p:nvPr/>
        </p:nvSpPr>
        <p:spPr>
          <a:xfrm>
            <a:off x="0" y="0"/>
            <a:ext cx="9144000" cy="45434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b="1" dirty="0"/>
              <a:t>　大阪スーパーシティ認証登録制度について</a:t>
            </a:r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A4657957-BFFD-4979-95FD-C5295ECF0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7943"/>
            <a:ext cx="902090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ja-JP" altLang="ja-JP" sz="1100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kumimoji="0" lang="ja-JP" altLang="ja-JP" sz="1100" b="1" dirty="0" bmk="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事業概要】</a:t>
            </a:r>
            <a:endParaRPr kumimoji="0" lang="ja-JP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0" lang="ja-JP" altLang="ja-JP" sz="1100" dirty="0" bmk="_Hlk23370895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▶大阪府・大阪市では、国家戦略特別区域法に基づく、スーパーシティ型の国家戦略特区として、「夢洲」、「うめきた２期」のフィールドを中心に、</a:t>
            </a:r>
            <a:endParaRPr kumimoji="0" lang="en-US" altLang="ja-JP" sz="1100" dirty="0" bmk="_Hlk23370895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100" dirty="0" bmk="_Hlk23370895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kumimoji="0" lang="ja-JP" altLang="ja-JP" sz="1100" dirty="0" bmk="_Hlk23370895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規制改革等に取</a:t>
            </a:r>
            <a:r>
              <a:rPr kumimoji="0" lang="ja-JP" altLang="en-US" sz="1100" dirty="0" bmk="_Hlk23370895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り</a:t>
            </a:r>
            <a:r>
              <a:rPr kumimoji="0" lang="ja-JP" altLang="ja-JP" sz="1100" dirty="0" bmk="_Hlk23370895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組んでまいりました</a:t>
            </a:r>
            <a:r>
              <a:rPr kumimoji="0" lang="ja-JP" altLang="en-US" sz="1100" dirty="0" bmk="_Hlk23370895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kumimoji="0" lang="ja-JP" altLang="en-US" sz="800" dirty="0" bmk="_Hlk233708951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0" lang="ja-JP" altLang="en-US" sz="1100" dirty="0" bmk="_Hlk23370895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▶この度、実証環境の確保が可能な新たなフィールドの認証、及び規制改革や先端的サービスに取り組む企業等の登録を行う、</a:t>
            </a:r>
            <a:endParaRPr kumimoji="0" lang="en-US" altLang="ja-JP" sz="1100" dirty="0" bmk="_Hlk23370895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100" dirty="0" bmk="_Hlk23370895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kumimoji="0" lang="ja-JP" altLang="en-US" sz="1100" dirty="0" bmk="_Hlk23370895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「大阪スーパーシティ認証登録制度」の運用を令和８年７月８日から開始します。</a:t>
            </a:r>
            <a:endParaRPr kumimoji="0" lang="ja-JP" altLang="en-US" sz="800" dirty="0" bmk="_Hlk233708951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0" lang="ja-JP" altLang="en-US" sz="1100" dirty="0" bmk="_Hlk23370895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▶併せて、認証フィールド・登録企業等に対して、必要なサポートを大阪市との連携により実施します。</a:t>
            </a:r>
            <a:endParaRPr kumimoji="0"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6A27BC99-9C4D-4967-AB73-BD01676F4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89037" y="1008229"/>
            <a:ext cx="184731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kumimoji="0" lang="ja-JP" altLang="ja-JP" sz="800"/>
          </a:p>
          <a:p>
            <a:br>
              <a:rPr kumimoji="0" lang="ja-JP" altLang="ja-JP"/>
            </a:br>
            <a:endParaRPr kumimoji="0" lang="ja-JP" altLang="ja-JP"/>
          </a:p>
          <a:p>
            <a:endParaRPr kumimoji="0" lang="ja-JP" altLang="ja-JP"/>
          </a:p>
        </p:txBody>
      </p:sp>
      <p:sp>
        <p:nvSpPr>
          <p:cNvPr id="26" name="Rectangle 17">
            <a:extLst>
              <a:ext uri="{FF2B5EF4-FFF2-40B4-BE49-F238E27FC236}">
                <a16:creationId xmlns:a16="http://schemas.microsoft.com/office/drawing/2014/main" id="{9B0EEA2B-5ADA-494C-97D8-A6A484BD3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89037" y="120828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ja-JP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ja-JP">
              <a:latin typeface="Arial" panose="020B0604020202020204" pitchFamily="34" charset="0"/>
            </a:endParaRPr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BE5CA6C6-5135-4AD1-BE28-25D5574F3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89037" y="320218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ja-JP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ja-JP">
              <a:latin typeface="Arial" panose="020B0604020202020204" pitchFamily="34" charset="0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1C3E27F3-C29A-46A6-B870-8AB3D4E82A2B}"/>
              </a:ext>
            </a:extLst>
          </p:cNvPr>
          <p:cNvSpPr/>
          <p:nvPr/>
        </p:nvSpPr>
        <p:spPr>
          <a:xfrm>
            <a:off x="149467" y="1671069"/>
            <a:ext cx="5389685" cy="2870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新たにスーパーシティの取組を行おうとするフィールドの認証・企業等の登録</a:t>
            </a: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433A324E-1E57-4247-8CAA-B6725B0C0906}"/>
              </a:ext>
            </a:extLst>
          </p:cNvPr>
          <p:cNvSpPr/>
          <p:nvPr/>
        </p:nvSpPr>
        <p:spPr>
          <a:xfrm>
            <a:off x="264168" y="2254605"/>
            <a:ext cx="4134647" cy="581831"/>
          </a:xfrm>
          <a:prstGeom prst="rect">
            <a:avLst/>
          </a:prstGeom>
          <a:noFill/>
          <a:ln w="41275"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endParaRPr kumimoji="1" lang="ja-JP" altLang="en-US" sz="1400" kern="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0EA11D60-6B4E-439C-9EBA-2FE3CC68A19C}"/>
              </a:ext>
            </a:extLst>
          </p:cNvPr>
          <p:cNvSpPr/>
          <p:nvPr/>
        </p:nvSpPr>
        <p:spPr>
          <a:xfrm>
            <a:off x="241180" y="2043105"/>
            <a:ext cx="1750287" cy="287042"/>
          </a:xfrm>
          <a:prstGeom prst="rect">
            <a:avLst/>
          </a:prstGeom>
          <a:solidFill>
            <a:srgbClr val="00338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主なフィールド認証要件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4EFDABFF-4C88-4E27-80FE-2AF5EF2A5C67}"/>
              </a:ext>
            </a:extLst>
          </p:cNvPr>
          <p:cNvSpPr txBox="1"/>
          <p:nvPr/>
        </p:nvSpPr>
        <p:spPr>
          <a:xfrm>
            <a:off x="321188" y="2359382"/>
            <a:ext cx="396792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indent="-139700" algn="l">
              <a:lnSpc>
                <a:spcPts val="1500"/>
              </a:lnSpc>
            </a:pPr>
            <a:r>
              <a:rPr lang="ja-JP" altLang="ja-JP" sz="1200" kern="100" spc="0" dirty="0">
                <a:effectLst/>
                <a:latin typeface="ＭＳ 明朝" panose="02020609040205080304" pitchFamily="17" charset="-128"/>
                <a:ea typeface="Meiryo UI" panose="020B0604030504040204" pitchFamily="50" charset="-128"/>
                <a:cs typeface="Meiryo UI" panose="020B0604030504040204" pitchFamily="50" charset="-128"/>
              </a:rPr>
              <a:t>●企業等の実証に必要な場所の確保及び提供が可能</a:t>
            </a:r>
            <a:endParaRPr lang="ja-JP" altLang="ja-JP" sz="1400" kern="100" spc="-60" dirty="0"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</a:pPr>
            <a:r>
              <a:rPr lang="ja-JP" altLang="ja-JP" sz="1200" kern="100" spc="0" dirty="0">
                <a:effectLst/>
                <a:latin typeface="ＭＳ 明朝" panose="02020609040205080304" pitchFamily="17" charset="-128"/>
                <a:ea typeface="Meiryo UI" panose="020B0604030504040204" pitchFamily="50" charset="-128"/>
                <a:cs typeface="Meiryo UI" panose="020B0604030504040204" pitchFamily="50" charset="-128"/>
              </a:rPr>
              <a:t>●関係機関が申請者として参画　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など</a:t>
            </a: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09B34A3E-79A5-4EFD-B9A7-21C3FB7F3F34}"/>
              </a:ext>
            </a:extLst>
          </p:cNvPr>
          <p:cNvSpPr/>
          <p:nvPr/>
        </p:nvSpPr>
        <p:spPr>
          <a:xfrm>
            <a:off x="4710817" y="2224593"/>
            <a:ext cx="4157633" cy="611843"/>
          </a:xfrm>
          <a:prstGeom prst="rect">
            <a:avLst/>
          </a:prstGeom>
          <a:noFill/>
          <a:ln w="41275"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endParaRPr kumimoji="1" lang="ja-JP" altLang="en-US" sz="1200" kern="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19404D57-DB1E-4BA1-9480-DF0E95BE80FA}"/>
              </a:ext>
            </a:extLst>
          </p:cNvPr>
          <p:cNvSpPr/>
          <p:nvPr/>
        </p:nvSpPr>
        <p:spPr>
          <a:xfrm>
            <a:off x="4692771" y="2054608"/>
            <a:ext cx="1462243" cy="287042"/>
          </a:xfrm>
          <a:prstGeom prst="rect">
            <a:avLst/>
          </a:prstGeom>
          <a:solidFill>
            <a:srgbClr val="00338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主な企業登録要件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A8F0A9C6-DAAA-47A1-9C22-C4914A965E2D}"/>
              </a:ext>
            </a:extLst>
          </p:cNvPr>
          <p:cNvSpPr txBox="1"/>
          <p:nvPr/>
        </p:nvSpPr>
        <p:spPr>
          <a:xfrm>
            <a:off x="4717745" y="2350177"/>
            <a:ext cx="4168750" cy="45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ja-JP" altLang="ja-JP" sz="1200" kern="100" spc="-60" dirty="0">
                <a:effectLst/>
                <a:latin typeface="ＭＳ 明朝" panose="02020609040205080304" pitchFamily="17" charset="-128"/>
                <a:ea typeface="Meiryo UI" panose="020B0604030504040204" pitchFamily="50" charset="-128"/>
                <a:cs typeface="Times New Roman" panose="02020603050405020304" pitchFamily="18" charset="0"/>
              </a:rPr>
              <a:t>●一定水準を満たす規制改革提案を行っていること</a:t>
            </a:r>
            <a:endParaRPr lang="ja-JP" altLang="ja-JP" sz="1400" kern="100" spc="-60" dirty="0"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</a:pPr>
            <a:r>
              <a:rPr lang="ja-JP" altLang="ja-JP" sz="1200" kern="100" spc="-60" dirty="0">
                <a:effectLst/>
                <a:latin typeface="ＭＳ 明朝" panose="02020609040205080304" pitchFamily="17" charset="-128"/>
                <a:ea typeface="Meiryo UI" panose="020B0604030504040204" pitchFamily="50" charset="-128"/>
                <a:cs typeface="Times New Roman" panose="02020603050405020304" pitchFamily="18" charset="0"/>
              </a:rPr>
              <a:t>●実装に向けて取</a:t>
            </a:r>
            <a:r>
              <a:rPr lang="ja-JP" altLang="en-US" sz="1200" kern="100" spc="-60" dirty="0">
                <a:effectLst/>
                <a:latin typeface="ＭＳ 明朝" panose="02020609040205080304" pitchFamily="17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り</a:t>
            </a:r>
            <a:r>
              <a:rPr lang="ja-JP" altLang="ja-JP" sz="1200" kern="100" spc="-60" dirty="0">
                <a:effectLst/>
                <a:latin typeface="ＭＳ 明朝" panose="02020609040205080304" pitchFamily="17" charset="-128"/>
                <a:ea typeface="Meiryo UI" panose="020B0604030504040204" pitchFamily="50" charset="-128"/>
                <a:cs typeface="Times New Roman" panose="02020603050405020304" pitchFamily="18" charset="0"/>
              </a:rPr>
              <a:t>組む事業に必要な体制等を有していること　など</a:t>
            </a:r>
            <a:endParaRPr lang="ja-JP" altLang="ja-JP" sz="1400" kern="100" spc="-60" dirty="0"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2067" name="図 2066">
            <a:extLst>
              <a:ext uri="{FF2B5EF4-FFF2-40B4-BE49-F238E27FC236}">
                <a16:creationId xmlns:a16="http://schemas.microsoft.com/office/drawing/2014/main" id="{81A95CA3-AD08-4042-96C8-D6DDE98AB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82" y="2906761"/>
            <a:ext cx="2782836" cy="182142"/>
          </a:xfrm>
          <a:prstGeom prst="rect">
            <a:avLst/>
          </a:prstGeom>
        </p:spPr>
      </p:pic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B67B742D-F127-4472-8E26-E362E5FEE05C}"/>
              </a:ext>
            </a:extLst>
          </p:cNvPr>
          <p:cNvSpPr/>
          <p:nvPr/>
        </p:nvSpPr>
        <p:spPr>
          <a:xfrm>
            <a:off x="149468" y="3109278"/>
            <a:ext cx="5389685" cy="2870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公的サポート（認証フィールド・登録企業等に対して、必要なサポートを実施）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2C668150-A88E-4E5A-9FD5-C96A88308F78}"/>
              </a:ext>
            </a:extLst>
          </p:cNvPr>
          <p:cNvSpPr txBox="1"/>
          <p:nvPr/>
        </p:nvSpPr>
        <p:spPr>
          <a:xfrm>
            <a:off x="1826344" y="3465139"/>
            <a:ext cx="7156259" cy="4523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/>
          <a:lstStyle>
            <a:defPPr>
              <a:defRPr lang="en-US"/>
            </a:defPPr>
            <a:lvl1pPr algn="ctr" defTabSz="914400">
              <a:defRPr kumimoji="1" sz="1200">
                <a:solidFill>
                  <a:sysClr val="windowText" lastClr="00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・有識者によるサポート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・個別案件ごとに規制改革の実現に向けて助言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53573B29-F6FC-4F86-959C-CC6B9B59686B}"/>
              </a:ext>
            </a:extLst>
          </p:cNvPr>
          <p:cNvSpPr txBox="1"/>
          <p:nvPr/>
        </p:nvSpPr>
        <p:spPr>
          <a:xfrm>
            <a:off x="1826344" y="4422669"/>
            <a:ext cx="7156259" cy="4523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/>
          <a:lstStyle>
            <a:defPPr>
              <a:defRPr lang="en-US"/>
            </a:defPPr>
            <a:lvl1pPr defTabSz="914400">
              <a:defRPr kumimoji="1"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ja-JP" altLang="en-US" sz="1200" dirty="0"/>
              <a:t>・府域展開などの実装に係る伴走支援</a:t>
            </a:r>
            <a:br>
              <a:rPr lang="en-US" altLang="ja-JP" sz="1200" dirty="0"/>
            </a:br>
            <a:r>
              <a:rPr lang="ja-JP" altLang="en-US" sz="1200" dirty="0"/>
              <a:t>・規制改革提案・実証を踏まえ、実現可能性が相当程度に高いものが対象</a:t>
            </a:r>
            <a:endParaRPr lang="en-US" altLang="ja-JP" sz="1200" dirty="0"/>
          </a:p>
        </p:txBody>
      </p:sp>
      <p:sp>
        <p:nvSpPr>
          <p:cNvPr id="93" name="Rectangle 229">
            <a:extLst>
              <a:ext uri="{FF2B5EF4-FFF2-40B4-BE49-F238E27FC236}">
                <a16:creationId xmlns:a16="http://schemas.microsoft.com/office/drawing/2014/main" id="{CF821D19-7A63-4CB2-8ACD-12502C8DC3E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0578" y="3465139"/>
            <a:ext cx="1440000" cy="452300"/>
          </a:xfrm>
          <a:prstGeom prst="rect">
            <a:avLst/>
          </a:prstGeom>
          <a:solidFill>
            <a:srgbClr val="00338D"/>
          </a:solidFill>
          <a:ln w="19050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規制改革提案</a:t>
            </a:r>
            <a:endParaRPr kumimoji="1" lang="en-US" altLang="ja-JP" sz="1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サポート</a:t>
            </a:r>
          </a:p>
        </p:txBody>
      </p:sp>
      <p:sp>
        <p:nvSpPr>
          <p:cNvPr id="94" name="Rectangle 229">
            <a:extLst>
              <a:ext uri="{FF2B5EF4-FFF2-40B4-BE49-F238E27FC236}">
                <a16:creationId xmlns:a16="http://schemas.microsoft.com/office/drawing/2014/main" id="{8E2B26FB-5C95-47F6-913F-A622EE1C453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0578" y="4416285"/>
            <a:ext cx="1440000" cy="452300"/>
          </a:xfrm>
          <a:prstGeom prst="rect">
            <a:avLst/>
          </a:prstGeom>
          <a:solidFill>
            <a:srgbClr val="00338D"/>
          </a:solidFill>
          <a:ln w="19050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実装サポート</a:t>
            </a:r>
            <a:endParaRPr kumimoji="1" lang="en-US" altLang="ja-JP" sz="1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05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（府のみが実施）</a:t>
            </a:r>
            <a:endParaRPr kumimoji="1" lang="en-US" altLang="ja-JP" sz="105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99EE738A-CA80-4B9E-A39E-402F6A0BD224}"/>
              </a:ext>
            </a:extLst>
          </p:cNvPr>
          <p:cNvSpPr txBox="1"/>
          <p:nvPr/>
        </p:nvSpPr>
        <p:spPr>
          <a:xfrm>
            <a:off x="1826344" y="3940712"/>
            <a:ext cx="7156259" cy="4523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/>
          <a:lstStyle>
            <a:defPPr>
              <a:defRPr lang="en-US"/>
            </a:defPPr>
            <a:lvl1pPr algn="ctr" defTabSz="914400">
              <a:defRPr kumimoji="1" sz="1200">
                <a:solidFill>
                  <a:sysClr val="windowText" lastClr="00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spcBef>
                <a:spcPts val="600"/>
              </a:spcBef>
            </a:pP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・登録企業等による取組の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PR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を通じた大阪スーパーシティのブランディング</a:t>
            </a:r>
            <a:b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・首都圏での国際展示会（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CEATEC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）での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PR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機会を確保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6" name="Rectangle 229">
            <a:extLst>
              <a:ext uri="{FF2B5EF4-FFF2-40B4-BE49-F238E27FC236}">
                <a16:creationId xmlns:a16="http://schemas.microsoft.com/office/drawing/2014/main" id="{A770E72D-AB3B-48E2-9435-9420EF044F9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0578" y="3940712"/>
            <a:ext cx="1440000" cy="452300"/>
          </a:xfrm>
          <a:prstGeom prst="rect">
            <a:avLst/>
          </a:prstGeom>
          <a:solidFill>
            <a:srgbClr val="00338D"/>
          </a:solidFill>
          <a:ln w="19050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ブランディング</a:t>
            </a:r>
            <a:endParaRPr kumimoji="1" lang="en-US" altLang="ja-JP" sz="1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サポート</a:t>
            </a:r>
          </a:p>
        </p:txBody>
      </p:sp>
      <p:sp>
        <p:nvSpPr>
          <p:cNvPr id="2068" name="Rectangle 66">
            <a:extLst>
              <a:ext uri="{FF2B5EF4-FFF2-40B4-BE49-F238E27FC236}">
                <a16:creationId xmlns:a16="http://schemas.microsoft.com/office/drawing/2014/main" id="{9A0818FD-C3DC-4B46-98F2-EE5CE6C0F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4491" y="486494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069" name="正方形/長方形 2068">
            <a:extLst>
              <a:ext uri="{FF2B5EF4-FFF2-40B4-BE49-F238E27FC236}">
                <a16:creationId xmlns:a16="http://schemas.microsoft.com/office/drawing/2014/main" id="{599CE4A8-E6F5-44E4-B2F5-CD4974552528}"/>
              </a:ext>
            </a:extLst>
          </p:cNvPr>
          <p:cNvSpPr/>
          <p:nvPr/>
        </p:nvSpPr>
        <p:spPr>
          <a:xfrm>
            <a:off x="45301" y="5141046"/>
            <a:ext cx="1727299" cy="4293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認証登録制度の全体像（イメージ）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E540C33-C8AC-FF07-C292-E5DB0BAA6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440" y="4904627"/>
            <a:ext cx="7248309" cy="189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65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>
            <a:extLst>
              <a:ext uri="{FF2B5EF4-FFF2-40B4-BE49-F238E27FC236}">
                <a16:creationId xmlns:a16="http://schemas.microsoft.com/office/drawing/2014/main" id="{CFABF0AA-BC94-408B-9DDC-D07E73954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7074"/>
            <a:ext cx="902090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ja-JP" sz="1100" b="1" dirty="0" bmk="_Hlk23370895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kumimoji="0" lang="ja-JP" altLang="en-US" sz="1100" b="1" dirty="0" bmk="_Hlk23370895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これまでの主な取組</a:t>
            </a:r>
            <a:r>
              <a:rPr kumimoji="0" lang="en-US" altLang="ja-JP" sz="1100" b="1" dirty="0" bmk="_Hlk23370895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r>
              <a:rPr kumimoji="0" lang="en-US" altLang="ja-JP" sz="1100" dirty="0" bmk="_Hlk23370895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▶</a:t>
            </a:r>
            <a:r>
              <a:rPr kumimoji="0" lang="ja-JP" altLang="en-US" sz="1100" dirty="0" bmk="_Hlk23370895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これまでは</a:t>
            </a:r>
            <a:r>
              <a:rPr kumimoji="0" lang="en-US" altLang="ja-JP" sz="1100" dirty="0" bmk="_Hlk23370895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2025</a:t>
            </a:r>
            <a:r>
              <a:rPr kumimoji="0" lang="ja-JP" altLang="en-US" sz="1100" dirty="0" bmk="_Hlk23370895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年大阪・関西万博をマイルストーンとして、「夢洲」、「うめきた２期」のフィールドを中心に、プロジェクトを進め、一定の成果を上げてきました。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175E347-9F16-4B21-A597-DDE79AAC5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2" y="703384"/>
            <a:ext cx="8952262" cy="608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57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>
            <a:extLst>
              <a:ext uri="{FF2B5EF4-FFF2-40B4-BE49-F238E27FC236}">
                <a16:creationId xmlns:a16="http://schemas.microsoft.com/office/drawing/2014/main" id="{CFABF0AA-BC94-408B-9DDC-D07E73954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3092" y="144996"/>
            <a:ext cx="902090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ja-JP" altLang="en-US" sz="1100" dirty="0" bmk="_Hlk23370895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▶万博後の展開に向けて、昨年度、万博後の新たな展開について検討を進めてきました。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990A450-1143-4281-9E0D-F8E70E2BE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322"/>
            <a:ext cx="9144000" cy="630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62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>
            <a:extLst>
              <a:ext uri="{FF2B5EF4-FFF2-40B4-BE49-F238E27FC236}">
                <a16:creationId xmlns:a16="http://schemas.microsoft.com/office/drawing/2014/main" id="{CFABF0AA-BC94-408B-9DDC-D07E73954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2434"/>
            <a:ext cx="9020908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ja-JP" sz="1100" b="1" dirty="0" bmk="_Hlk23370895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kumimoji="0" lang="ja-JP" altLang="en-US" sz="1100" b="1" dirty="0" bmk="_Hlk23370895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フェーズ</a:t>
            </a:r>
            <a:r>
              <a:rPr kumimoji="0" lang="en-US" altLang="ja-JP" sz="1100" b="1" dirty="0" bmk="_Hlk23370895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Ⅱ</a:t>
            </a:r>
            <a:r>
              <a:rPr kumimoji="0" lang="ja-JP" altLang="en-US" sz="1100" b="1" dirty="0" bmk="_Hlk23370895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kumimoji="0" lang="en-US" altLang="ja-JP" sz="1100" b="1" dirty="0" bmk="_Hlk23370895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2025</a:t>
            </a:r>
            <a:r>
              <a:rPr kumimoji="0" lang="ja-JP" altLang="en-US" sz="1100" b="1" dirty="0" bmk="_Hlk23370895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年）以降の主なプロジェクト等</a:t>
            </a:r>
            <a:r>
              <a:rPr kumimoji="0" lang="en-US" altLang="ja-JP" sz="1100" b="1" dirty="0" bmk="_Hlk23370895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r>
              <a:rPr kumimoji="0" lang="ja-JP" altLang="en-US" sz="1100" dirty="0" bmk="_Hlk23370895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▶フェーズ</a:t>
            </a:r>
            <a:r>
              <a:rPr kumimoji="0" lang="en-US" altLang="ja-JP" sz="1100" dirty="0" bmk="_Hlk23370895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Ⅱ</a:t>
            </a:r>
            <a:r>
              <a:rPr kumimoji="0" lang="ja-JP" altLang="en-US" sz="1100" dirty="0" bmk="_Hlk23370895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kumimoji="0" lang="en-US" altLang="ja-JP" sz="1100" dirty="0" bmk="_Hlk23370895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2025</a:t>
            </a:r>
            <a:r>
              <a:rPr kumimoji="0" lang="ja-JP" altLang="en-US" sz="1100" dirty="0" bmk="_Hlk23370895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年）以降、</a:t>
            </a:r>
            <a:r>
              <a:rPr kumimoji="0" lang="en-US" altLang="ja-JP" sz="1100" dirty="0" bmk="_Hlk23370895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ORDEN</a:t>
            </a:r>
            <a:r>
              <a:rPr kumimoji="0" lang="ja-JP" altLang="en-US" sz="1100" dirty="0" bmk="_Hlk23370895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の活用や具体的な規制改革提案を伴う実証等について、内閣府の支援も受けながら、取り組んできました。</a:t>
            </a:r>
          </a:p>
          <a:p>
            <a:r>
              <a:rPr kumimoji="0" lang="ja-JP" altLang="en-US" sz="1100" dirty="0" bmk="_Hlk23370895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▶</a:t>
            </a:r>
            <a:r>
              <a:rPr kumimoji="0" lang="en-US" altLang="ja-JP" sz="1100" dirty="0" bmk="_Hlk23370895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ORDEN</a:t>
            </a:r>
            <a:r>
              <a:rPr kumimoji="0" lang="ja-JP" altLang="en-US" sz="1100" dirty="0" bmk="_Hlk23370895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によるデータ連携、</a:t>
            </a:r>
            <a:r>
              <a:rPr kumimoji="0" lang="en-US" altLang="ja-JP" sz="1100" dirty="0" bmk="_Hlk23370895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WEB3</a:t>
            </a:r>
            <a:r>
              <a:rPr kumimoji="0" lang="ja-JP" altLang="en-US" sz="1100" dirty="0" bmk="_Hlk23370895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</a:t>
            </a:r>
            <a:r>
              <a:rPr kumimoji="0" lang="en-US" altLang="ja-JP" sz="1100" dirty="0" bmk="_Hlk23370895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AI</a:t>
            </a:r>
            <a:r>
              <a:rPr kumimoji="0" lang="ja-JP" altLang="en-US" sz="1100" dirty="0" bmk="_Hlk23370895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を活用した先端的サービス、空飛ぶクルマ等の新たなモビリティに係る取組が進んでいます。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14C36E6-96CE-4435-A954-44757611B667}"/>
              </a:ext>
            </a:extLst>
          </p:cNvPr>
          <p:cNvSpPr txBox="1"/>
          <p:nvPr/>
        </p:nvSpPr>
        <p:spPr>
          <a:xfrm>
            <a:off x="70339" y="83657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1400" b="1" kern="100" dirty="0">
                <a:effectLst/>
                <a:ea typeface="Meiryo UI" panose="020B0604030504040204" pitchFamily="50" charset="-128"/>
                <a:cs typeface="Meiryo UI" panose="020B0604030504040204" pitchFamily="50" charset="-128"/>
              </a:rPr>
              <a:t>≪</a:t>
            </a:r>
            <a:r>
              <a:rPr lang="en-US" altLang="ja-JP" sz="1400" b="1" kern="100" dirty="0">
                <a:effectLst/>
                <a:ea typeface="Meiryo UI" panose="020B0604030504040204" pitchFamily="50" charset="-128"/>
                <a:cs typeface="Meiryo UI" panose="020B0604030504040204" pitchFamily="50" charset="-128"/>
              </a:rPr>
              <a:t>ORDEN</a:t>
            </a:r>
            <a:r>
              <a:rPr lang="ja-JP" altLang="ja-JP" sz="1400" b="1" kern="100" dirty="0">
                <a:effectLst/>
                <a:ea typeface="Meiryo UI" panose="020B0604030504040204" pitchFamily="50" charset="-128"/>
                <a:cs typeface="Meiryo UI" panose="020B0604030504040204" pitchFamily="50" charset="-128"/>
              </a:rPr>
              <a:t>を活用した取組≫</a:t>
            </a:r>
            <a:endParaRPr lang="ja-JP" altLang="en-US" sz="1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8C09394-DCFD-48CF-8B7F-5A535BB5E3DC}"/>
              </a:ext>
            </a:extLst>
          </p:cNvPr>
          <p:cNvSpPr txBox="1"/>
          <p:nvPr/>
        </p:nvSpPr>
        <p:spPr>
          <a:xfrm>
            <a:off x="70339" y="314005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1400" b="1" kern="100" dirty="0">
                <a:effectLst/>
                <a:ea typeface="Meiryo UI" panose="020B0604030504040204" pitchFamily="50" charset="-128"/>
                <a:cs typeface="Meiryo UI" panose="020B0604030504040204" pitchFamily="50" charset="-128"/>
              </a:rPr>
              <a:t>≪規制改革提案を伴う実証等≫</a:t>
            </a:r>
            <a:endParaRPr lang="ja-JP" altLang="en-US" sz="11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1B06D0-FCB6-434A-9555-F7FFCA1D5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108" y="21892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F455C7D1-0F83-4F18-B64B-E0C2FFFCB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954" y="866014"/>
            <a:ext cx="5922068" cy="211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D7C79D02-A14D-40A8-9702-C29EC2C36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108" y="21892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C922D1F-A97A-480C-9CEF-145C89BB7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954" y="3140053"/>
            <a:ext cx="5959330" cy="361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03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503</Words>
  <Application>Microsoft Office PowerPoint</Application>
  <PresentationFormat>画面に合わせる (4:3)</PresentationFormat>
  <Paragraphs>36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2" baseType="lpstr">
      <vt:lpstr>HG丸ｺﾞｼｯｸM-PRO</vt:lpstr>
      <vt:lpstr>Meiryo UI</vt:lpstr>
      <vt:lpstr>ＭＳ 明朝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2026-07-07T10:16:39Z</dcterms:modified>
</cp:coreProperties>
</file>