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handoutMasterIdLst>
    <p:handoutMasterId r:id="rId4"/>
  </p:handoutMasterIdLst>
  <p:sldIdLst>
    <p:sldId id="320" r:id="rId2"/>
  </p:sldIdLst>
  <p:sldSz cx="10691813" cy="7559675"/>
  <p:notesSz cx="6807200" cy="9939338"/>
  <p:defaultTextStyle>
    <a:defPPr>
      <a:defRPr lang="en-US"/>
    </a:defPPr>
    <a:lvl1pPr marL="0" algn="l" defTabSz="497754" rtl="0" eaLnBrk="1" latinLnBrk="0" hangingPunct="1">
      <a:defRPr sz="1960" kern="1200">
        <a:solidFill>
          <a:schemeClr val="tx1"/>
        </a:solidFill>
        <a:latin typeface="+mn-lt"/>
        <a:ea typeface="+mn-ea"/>
        <a:cs typeface="+mn-cs"/>
      </a:defRPr>
    </a:lvl1pPr>
    <a:lvl2pPr marL="497754" algn="l" defTabSz="497754" rtl="0" eaLnBrk="1" latinLnBrk="0" hangingPunct="1">
      <a:defRPr sz="1960" kern="1200">
        <a:solidFill>
          <a:schemeClr val="tx1"/>
        </a:solidFill>
        <a:latin typeface="+mn-lt"/>
        <a:ea typeface="+mn-ea"/>
        <a:cs typeface="+mn-cs"/>
      </a:defRPr>
    </a:lvl2pPr>
    <a:lvl3pPr marL="995507" algn="l" defTabSz="497754" rtl="0" eaLnBrk="1" latinLnBrk="0" hangingPunct="1">
      <a:defRPr sz="1960" kern="1200">
        <a:solidFill>
          <a:schemeClr val="tx1"/>
        </a:solidFill>
        <a:latin typeface="+mn-lt"/>
        <a:ea typeface="+mn-ea"/>
        <a:cs typeface="+mn-cs"/>
      </a:defRPr>
    </a:lvl3pPr>
    <a:lvl4pPr marL="1493261" algn="l" defTabSz="497754" rtl="0" eaLnBrk="1" latinLnBrk="0" hangingPunct="1">
      <a:defRPr sz="1960" kern="1200">
        <a:solidFill>
          <a:schemeClr val="tx1"/>
        </a:solidFill>
        <a:latin typeface="+mn-lt"/>
        <a:ea typeface="+mn-ea"/>
        <a:cs typeface="+mn-cs"/>
      </a:defRPr>
    </a:lvl4pPr>
    <a:lvl5pPr marL="1991015" algn="l" defTabSz="497754" rtl="0" eaLnBrk="1" latinLnBrk="0" hangingPunct="1">
      <a:defRPr sz="1960" kern="1200">
        <a:solidFill>
          <a:schemeClr val="tx1"/>
        </a:solidFill>
        <a:latin typeface="+mn-lt"/>
        <a:ea typeface="+mn-ea"/>
        <a:cs typeface="+mn-cs"/>
      </a:defRPr>
    </a:lvl5pPr>
    <a:lvl6pPr marL="2488768" algn="l" defTabSz="497754" rtl="0" eaLnBrk="1" latinLnBrk="0" hangingPunct="1">
      <a:defRPr sz="1960" kern="1200">
        <a:solidFill>
          <a:schemeClr val="tx1"/>
        </a:solidFill>
        <a:latin typeface="+mn-lt"/>
        <a:ea typeface="+mn-ea"/>
        <a:cs typeface="+mn-cs"/>
      </a:defRPr>
    </a:lvl6pPr>
    <a:lvl7pPr marL="2986522" algn="l" defTabSz="497754" rtl="0" eaLnBrk="1" latinLnBrk="0" hangingPunct="1">
      <a:defRPr sz="1960" kern="1200">
        <a:solidFill>
          <a:schemeClr val="tx1"/>
        </a:solidFill>
        <a:latin typeface="+mn-lt"/>
        <a:ea typeface="+mn-ea"/>
        <a:cs typeface="+mn-cs"/>
      </a:defRPr>
    </a:lvl7pPr>
    <a:lvl8pPr marL="3484275" algn="l" defTabSz="497754" rtl="0" eaLnBrk="1" latinLnBrk="0" hangingPunct="1">
      <a:defRPr sz="1960" kern="1200">
        <a:solidFill>
          <a:schemeClr val="tx1"/>
        </a:solidFill>
        <a:latin typeface="+mn-lt"/>
        <a:ea typeface="+mn-ea"/>
        <a:cs typeface="+mn-cs"/>
      </a:defRPr>
    </a:lvl8pPr>
    <a:lvl9pPr marL="3982029" algn="l" defTabSz="497754"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a:srgbClr val="FFFFCC"/>
    <a:srgbClr val="DBEEF4"/>
    <a:srgbClr val="FFFF99"/>
    <a:srgbClr val="FFCCCC"/>
    <a:srgbClr val="E9EDF4"/>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60" autoAdjust="0"/>
    <p:restoredTop sz="94181" autoAdjust="0"/>
  </p:normalViewPr>
  <p:slideViewPr>
    <p:cSldViewPr snapToGrid="0">
      <p:cViewPr varScale="1">
        <p:scale>
          <a:sx n="88" d="100"/>
          <a:sy n="88" d="100"/>
        </p:scale>
        <p:origin x="1133" y="86"/>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2D80844-6A16-4999-845E-06E7B4CE0C2C}" type="datetimeFigureOut">
              <a:rPr kumimoji="1" lang="ja-JP" altLang="en-US" smtClean="0"/>
              <a:t>2026/5/8</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6E5D3C5-22F8-4D40-AC08-B6D0B0031151}" type="slidenum">
              <a:rPr kumimoji="1" lang="ja-JP" altLang="en-US" smtClean="0"/>
              <a:t>‹#›</a:t>
            </a:fld>
            <a:endParaRPr kumimoji="1" lang="ja-JP" altLang="en-US"/>
          </a:p>
        </p:txBody>
      </p:sp>
    </p:spTree>
    <p:extLst>
      <p:ext uri="{BB962C8B-B14F-4D97-AF65-F5344CB8AC3E}">
        <p14:creationId xmlns:p14="http://schemas.microsoft.com/office/powerpoint/2010/main" val="382386337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17" tIns="45710" rIns="91417"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17" tIns="45710" rIns="91417" bIns="45710" rtlCol="0"/>
          <a:lstStyle>
            <a:lvl1pPr algn="r">
              <a:defRPr sz="1200"/>
            </a:lvl1pPr>
          </a:lstStyle>
          <a:p>
            <a:fld id="{FF47145A-F587-4D42-BCB5-9D0FF8D43D91}"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17" tIns="45710" rIns="91417" bIns="45710" rtlCol="0" anchor="ctr"/>
          <a:lstStyle/>
          <a:p>
            <a:endParaRPr lang="ja-JP" altLang="en-US"/>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17" tIns="45710" rIns="91417"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8475"/>
          </a:xfrm>
          <a:prstGeom prst="rect">
            <a:avLst/>
          </a:prstGeom>
        </p:spPr>
        <p:txBody>
          <a:bodyPr vert="horz" lIns="91417" tIns="45710" rIns="91417"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17" tIns="45710" rIns="91417" bIns="45710" rtlCol="0" anchor="b"/>
          <a:lstStyle>
            <a:lvl1pPr algn="r">
              <a:defRPr sz="1200"/>
            </a:lvl1pPr>
          </a:lstStyle>
          <a:p>
            <a:fld id="{2A4CBCBA-1DF1-49FA-A5BD-12E5B4A70112}" type="slidenum">
              <a:rPr kumimoji="1" lang="ja-JP" altLang="en-US" smtClean="0"/>
              <a:t>‹#›</a:t>
            </a:fld>
            <a:endParaRPr kumimoji="1" lang="ja-JP" altLang="en-US"/>
          </a:p>
        </p:txBody>
      </p:sp>
    </p:spTree>
    <p:extLst>
      <p:ext uri="{BB962C8B-B14F-4D97-AF65-F5344CB8AC3E}">
        <p14:creationId xmlns:p14="http://schemas.microsoft.com/office/powerpoint/2010/main" val="571856532"/>
      </p:ext>
    </p:extLst>
  </p:cSld>
  <p:clrMap bg1="lt1" tx1="dk1" bg2="lt2" tx2="dk2" accent1="accent1" accent2="accent2" accent3="accent3" accent4="accent4" accent5="accent5" accent6="accent6" hlink="hlink" folHlink="folHlink"/>
  <p:hf sldNum="0" hdr="0" ftr="0" dt="0"/>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68350" y="746125"/>
            <a:ext cx="5270500"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1554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3"/>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B041F1D-B20F-4DA8-9379-201D9EDFFFC0}"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50733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CA3662-3C2F-4F3E-A918-1C991E977453}"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63575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41"/>
            <a:ext cx="2405658" cy="64502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591" y="302741"/>
            <a:ext cx="7038777" cy="64502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7B0ABE5-B1CA-4F46-B753-5D83B505C9CC}"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3357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D60E330-3A61-4FBF-9BFA-815E0398A529}"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85075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3"/>
            <a:ext cx="9088041" cy="150143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580" y="3204117"/>
            <a:ext cx="9088041" cy="165367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B60F1C8-7619-4A5F-9222-D71985D4A1F0}"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15750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591"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005" y="1763928"/>
            <a:ext cx="4722217" cy="49890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51381F4-DDEC-4FDF-941A-F3F1DFFF342E}"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79439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3" y="1692178"/>
            <a:ext cx="4724074"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593" y="2397397"/>
            <a:ext cx="4724074"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1295" y="1692178"/>
            <a:ext cx="4725930" cy="70521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1295" y="2397397"/>
            <a:ext cx="4725930" cy="4355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B6E3DB6-1167-45EB-A07B-63C5D68DC351}" type="datetime1">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82621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E393E4-2EBF-47ED-B143-D8096D6A41DF}" type="datetime1">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3963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8C9BFA-C5B8-42CF-9879-2B186568F277}" type="datetime1">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512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4" y="300987"/>
            <a:ext cx="3517533" cy="1280945"/>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204" y="300991"/>
            <a:ext cx="5977021" cy="64519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594" y="1581936"/>
            <a:ext cx="3517533" cy="51710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FDFFFC8-4A49-4214-9F54-F44F29B1C60C}"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5511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3"/>
            <a:ext cx="6415088" cy="62472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095670" y="5916497"/>
            <a:ext cx="6415088" cy="8872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A38716B-41DC-4A21-A471-AF40A92B7EC8}"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111290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763928"/>
            <a:ext cx="9622632" cy="498903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591" y="7006702"/>
            <a:ext cx="2494756" cy="402483"/>
          </a:xfrm>
          <a:prstGeom prst="rect">
            <a:avLst/>
          </a:prstGeom>
        </p:spPr>
        <p:txBody>
          <a:bodyPr vert="horz" lIns="91440" tIns="45720" rIns="91440" bIns="45720" rtlCol="0" anchor="ctr"/>
          <a:lstStyle>
            <a:lvl1pPr algn="l">
              <a:defRPr sz="1200">
                <a:solidFill>
                  <a:schemeClr val="tx1">
                    <a:tint val="75000"/>
                  </a:schemeClr>
                </a:solidFill>
              </a:defRPr>
            </a:lvl1pPr>
          </a:lstStyle>
          <a:p>
            <a:fld id="{04F053AD-74E0-4426-B0D5-0EEFA87082F4}" type="datetime1">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653036" y="7006702"/>
            <a:ext cx="3385741" cy="4024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2466" y="7006702"/>
            <a:ext cx="2494756" cy="402483"/>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8381788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4FAA4A0-5A1A-4A69-972F-08D11209F118}"/>
              </a:ext>
            </a:extLst>
          </p:cNvPr>
          <p:cNvSpPr/>
          <p:nvPr/>
        </p:nvSpPr>
        <p:spPr>
          <a:xfrm>
            <a:off x="1" y="0"/>
            <a:ext cx="10691812" cy="43822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2" b="1" dirty="0">
                <a:latin typeface="BIZ UDゴシック" panose="020B0400000000000000" pitchFamily="49" charset="-128"/>
                <a:ea typeface="BIZ UDゴシック" panose="020B0400000000000000" pitchFamily="49" charset="-128"/>
              </a:rPr>
              <a:t>前期高齢者交付</a:t>
            </a:r>
            <a:r>
              <a:rPr lang="ja-JP" altLang="en-US" sz="1452" b="1" dirty="0">
                <a:solidFill>
                  <a:schemeClr val="bg1"/>
                </a:solidFill>
                <a:latin typeface="BIZ UDゴシック" panose="020B0400000000000000" pitchFamily="49" charset="-128"/>
                <a:ea typeface="BIZ UDゴシック" panose="020B0400000000000000" pitchFamily="49" charset="-128"/>
              </a:rPr>
              <a:t>金に係る国のシステム設定誤り等への対応方針について</a:t>
            </a:r>
          </a:p>
        </p:txBody>
      </p:sp>
      <p:sp>
        <p:nvSpPr>
          <p:cNvPr id="21" name="正方形/長方形 20">
            <a:extLst>
              <a:ext uri="{FF2B5EF4-FFF2-40B4-BE49-F238E27FC236}">
                <a16:creationId xmlns:a16="http://schemas.microsoft.com/office/drawing/2014/main" id="{65B149F3-2AB6-49B9-9C9E-22032EAA750C}"/>
              </a:ext>
            </a:extLst>
          </p:cNvPr>
          <p:cNvSpPr/>
          <p:nvPr/>
        </p:nvSpPr>
        <p:spPr>
          <a:xfrm>
            <a:off x="8503920" y="21767"/>
            <a:ext cx="2119796" cy="399827"/>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70" dirty="0">
                <a:solidFill>
                  <a:schemeClr val="tx1"/>
                </a:solidFill>
                <a:latin typeface="BIZ UDゴシック" panose="020B0400000000000000" pitchFamily="49" charset="-128"/>
                <a:ea typeface="BIZ UDゴシック" panose="020B0400000000000000" pitchFamily="49" charset="-128"/>
              </a:rPr>
              <a:t>資料６</a:t>
            </a:r>
            <a:r>
              <a:rPr lang="en-US" altLang="ja-JP" sz="1270" dirty="0">
                <a:solidFill>
                  <a:schemeClr val="tx1"/>
                </a:solidFill>
                <a:latin typeface="BIZ UDゴシック" panose="020B0400000000000000" pitchFamily="49" charset="-128"/>
                <a:ea typeface="BIZ UDゴシック" panose="020B0400000000000000" pitchFamily="49" charset="-128"/>
              </a:rPr>
              <a:t>-</a:t>
            </a:r>
            <a:r>
              <a:rPr lang="ja-JP" altLang="en-US" sz="1270" dirty="0">
                <a:solidFill>
                  <a:schemeClr val="tx1"/>
                </a:solidFill>
                <a:latin typeface="BIZ UDゴシック" panose="020B0400000000000000" pitchFamily="49" charset="-128"/>
                <a:ea typeface="BIZ UDゴシック" panose="020B0400000000000000" pitchFamily="49" charset="-128"/>
              </a:rPr>
              <a:t>２</a:t>
            </a:r>
            <a:endParaRPr lang="en-US" altLang="ja-JP" sz="1270" dirty="0">
              <a:solidFill>
                <a:schemeClr val="tx1"/>
              </a:solidFill>
              <a:latin typeface="BIZ UDゴシック" panose="020B0400000000000000" pitchFamily="49" charset="-128"/>
              <a:ea typeface="BIZ UDゴシック" panose="020B0400000000000000" pitchFamily="49" charset="-128"/>
            </a:endParaRPr>
          </a:p>
          <a:p>
            <a:pPr algn="ctr"/>
            <a:r>
              <a:rPr lang="ja-JP" altLang="en-US" sz="800" dirty="0">
                <a:solidFill>
                  <a:schemeClr val="tx1"/>
                </a:solidFill>
                <a:latin typeface="BIZ UDゴシック" panose="020B0400000000000000" pitchFamily="49" charset="-128"/>
                <a:ea typeface="BIZ UDゴシック" panose="020B0400000000000000" pitchFamily="49" charset="-128"/>
              </a:rPr>
              <a:t>［第４７回広域化調整会議・資料９抜粋］</a:t>
            </a:r>
            <a:endParaRPr lang="en-US" altLang="ja-JP" sz="800" dirty="0">
              <a:solidFill>
                <a:schemeClr val="tx1"/>
              </a:solidFill>
              <a:latin typeface="BIZ UDゴシック" panose="020B0400000000000000" pitchFamily="49" charset="-128"/>
              <a:ea typeface="BIZ UDゴシック" panose="020B0400000000000000" pitchFamily="49" charset="-128"/>
            </a:endParaRPr>
          </a:p>
        </p:txBody>
      </p:sp>
      <p:sp>
        <p:nvSpPr>
          <p:cNvPr id="64" name="テキスト ボックス 63">
            <a:extLst>
              <a:ext uri="{FF2B5EF4-FFF2-40B4-BE49-F238E27FC236}">
                <a16:creationId xmlns:a16="http://schemas.microsoft.com/office/drawing/2014/main" id="{A55DF01E-9197-4155-AD0A-B15727677ED7}"/>
              </a:ext>
            </a:extLst>
          </p:cNvPr>
          <p:cNvSpPr txBox="1"/>
          <p:nvPr/>
        </p:nvSpPr>
        <p:spPr>
          <a:xfrm>
            <a:off x="51459" y="730025"/>
            <a:ext cx="10601443" cy="1330468"/>
          </a:xfrm>
          <a:prstGeom prst="rect">
            <a:avLst/>
          </a:prstGeom>
          <a:noFill/>
          <a:ln w="38100">
            <a:solidFill>
              <a:schemeClr val="accent5">
                <a:lumMod val="75000"/>
              </a:schemeClr>
            </a:solidFill>
            <a:prstDash val="solid"/>
          </a:ln>
        </p:spPr>
        <p:txBody>
          <a:bodyPr wrap="square" rtlCol="0" anchor="t">
            <a:noAutofit/>
          </a:bodyPr>
          <a:lstStyle/>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前期高齢者交付金について、</a:t>
            </a:r>
            <a:r>
              <a:rPr lang="ja-JP" altLang="en-US" sz="1100" dirty="0">
                <a:latin typeface="BIZ UDゴシック" panose="020B0400000000000000" pitchFamily="49" charset="-128"/>
                <a:ea typeface="BIZ UDゴシック" panose="020B0400000000000000" pitchFamily="49" charset="-128"/>
              </a:rPr>
              <a:t>国から示された確定係数を</a:t>
            </a:r>
            <a:r>
              <a:rPr lang="ja-JP" altLang="en-US" sz="1100">
                <a:latin typeface="BIZ UDゴシック" panose="020B0400000000000000" pitchFamily="49" charset="-128"/>
                <a:ea typeface="BIZ UDゴシック" panose="020B0400000000000000" pitchFamily="49" charset="-128"/>
              </a:rPr>
              <a:t>もとに</a:t>
            </a:r>
            <a:r>
              <a:rPr lang="ja-JP" altLang="en-US" sz="1100" b="1" u="sng">
                <a:solidFill>
                  <a:schemeClr val="accent5">
                    <a:lumMod val="50000"/>
                  </a:schemeClr>
                </a:solidFill>
                <a:latin typeface="BIZ UDゴシック" panose="020B0400000000000000" pitchFamily="49" charset="-128"/>
                <a:ea typeface="BIZ UDゴシック" panose="020B0400000000000000" pitchFamily="49" charset="-128"/>
              </a:rPr>
              <a:t>事業費</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納付金算定システム（以下「システム」という。）を用いて算出した額</a:t>
            </a:r>
            <a:r>
              <a:rPr lang="ja-JP" altLang="en-US" sz="1100" dirty="0">
                <a:latin typeface="BIZ UDゴシック" panose="020B0400000000000000" pitchFamily="49" charset="-128"/>
                <a:ea typeface="BIZ UDゴシック" panose="020B0400000000000000" pitchFamily="49" charset="-128"/>
              </a:rPr>
              <a:t>と、１月９日付で</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　</a:t>
            </a:r>
            <a:r>
              <a:rPr lang="zh-TW" altLang="en-US" sz="1100" dirty="0">
                <a:latin typeface="BIZ UDゴシック" panose="020B0400000000000000" pitchFamily="49" charset="-128"/>
                <a:ea typeface="BIZ UDゴシック" panose="020B0400000000000000" pitchFamily="49" charset="-128"/>
              </a:rPr>
              <a:t>社会保険診療報酬支払基金</a:t>
            </a:r>
            <a:r>
              <a:rPr lang="ja-JP" altLang="en-US" sz="1100" dirty="0">
                <a:latin typeface="BIZ UDゴシック" panose="020B0400000000000000" pitchFamily="49" charset="-128"/>
                <a:ea typeface="BIZ UDゴシック" panose="020B0400000000000000" pitchFamily="49" charset="-128"/>
              </a:rPr>
              <a:t>が公表した</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「前期高齢者交付金額等算定シミュレーション」（以下「シミュレーション」という。）を用いて算出した額</a:t>
            </a:r>
            <a:r>
              <a:rPr lang="ja-JP" altLang="en-US" sz="1100" dirty="0">
                <a:latin typeface="BIZ UDゴシック" panose="020B0400000000000000" pitchFamily="49" charset="-128"/>
                <a:ea typeface="BIZ UDゴシック" panose="020B0400000000000000" pitchFamily="49" charset="-128"/>
              </a:rPr>
              <a:t>において、</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システムのプログラム（仕様書含む）設定の誤りにより、大きな乖離が生じている</a:t>
            </a:r>
            <a:r>
              <a:rPr lang="ja-JP" altLang="en-US" sz="1100" dirty="0">
                <a:latin typeface="BIZ UDゴシック" panose="020B0400000000000000" pitchFamily="49" charset="-128"/>
                <a:ea typeface="BIZ UDゴシック" panose="020B0400000000000000" pitchFamily="49" charset="-128"/>
              </a:rPr>
              <a:t>旨、令和８年１月</a:t>
            </a:r>
            <a:r>
              <a:rPr lang="en-US" altLang="ja-JP" sz="1100" dirty="0">
                <a:latin typeface="BIZ UDゴシック" panose="020B0400000000000000" pitchFamily="49" charset="-128"/>
                <a:ea typeface="BIZ UDゴシック" panose="020B0400000000000000" pitchFamily="49" charset="-128"/>
              </a:rPr>
              <a:t>28</a:t>
            </a:r>
            <a:r>
              <a:rPr lang="ja-JP" altLang="en-US" sz="1100" dirty="0">
                <a:latin typeface="BIZ UDゴシック" panose="020B0400000000000000" pitchFamily="49" charset="-128"/>
                <a:ea typeface="BIZ UDゴシック" panose="020B0400000000000000" pitchFamily="49" charset="-128"/>
              </a:rPr>
              <a:t>日付けで国から連絡があったところ。</a:t>
            </a:r>
            <a:endParaRPr lang="en-US" altLang="ja-JP" sz="1100" dirty="0">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その結果、</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大阪府における令和８年度前期高齢者交付金の交付見込額が、事業費納付金算定で見込んだ交付額を約４３億円下回る</a:t>
            </a:r>
            <a:r>
              <a:rPr lang="ja-JP" altLang="en-US" sz="1100" dirty="0">
                <a:latin typeface="BIZ UDゴシック" panose="020B0400000000000000" pitchFamily="49" charset="-128"/>
                <a:ea typeface="BIZ UDゴシック" panose="020B0400000000000000" pitchFamily="49" charset="-128"/>
              </a:rPr>
              <a:t>こととなり、</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府国保特会に財源不</a:t>
            </a:r>
            <a:endParaRPr lang="en-US" altLang="ja-JP" sz="1100" b="1" u="sng" dirty="0">
              <a:solidFill>
                <a:schemeClr val="accent5">
                  <a:lumMod val="50000"/>
                </a:schemeClr>
              </a:solidFill>
              <a:latin typeface="BIZ UDゴシック" panose="020B0400000000000000" pitchFamily="49" charset="-128"/>
              <a:ea typeface="BIZ UDゴシック" panose="020B0400000000000000" pitchFamily="49" charset="-128"/>
            </a:endParaRPr>
          </a:p>
          <a:p>
            <a:pPr>
              <a:lnSpc>
                <a:spcPct val="150000"/>
              </a:lnSpc>
              <a:tabLst>
                <a:tab pos="174625" algn="l"/>
                <a:tab pos="266700" algn="l"/>
              </a:tabLst>
            </a:pPr>
            <a:r>
              <a:rPr lang="ja-JP" altLang="en-US" sz="1100" b="1" dirty="0">
                <a:solidFill>
                  <a:schemeClr val="accent5">
                    <a:lumMod val="50000"/>
                  </a:schemeClr>
                </a:solidFill>
                <a:latin typeface="BIZ UDゴシック" panose="020B0400000000000000" pitchFamily="49" charset="-128"/>
                <a:ea typeface="BIZ UDゴシック" panose="020B0400000000000000" pitchFamily="49" charset="-128"/>
              </a:rPr>
              <a:t>　</a:t>
            </a:r>
            <a:r>
              <a:rPr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足が生じることが判明</a:t>
            </a:r>
            <a:r>
              <a:rPr lang="ja-JP" altLang="en-US" sz="1100" dirty="0">
                <a:latin typeface="BIZ UDゴシック" panose="020B0400000000000000" pitchFamily="49" charset="-128"/>
                <a:ea typeface="BIZ UDゴシック" panose="020B0400000000000000" pitchFamily="49" charset="-128"/>
              </a:rPr>
              <a:t>した。</a:t>
            </a:r>
            <a:endParaRPr lang="en-US" altLang="ja-JP" sz="1100" dirty="0">
              <a:latin typeface="BIZ UDゴシック" panose="020B0400000000000000" pitchFamily="49" charset="-128"/>
              <a:ea typeface="BIZ UDゴシック" panose="020B0400000000000000" pitchFamily="49" charset="-128"/>
            </a:endParaRPr>
          </a:p>
        </p:txBody>
      </p:sp>
      <p:sp>
        <p:nvSpPr>
          <p:cNvPr id="65" name="四角形: 角を丸くする 64">
            <a:extLst>
              <a:ext uri="{FF2B5EF4-FFF2-40B4-BE49-F238E27FC236}">
                <a16:creationId xmlns:a16="http://schemas.microsoft.com/office/drawing/2014/main" id="{508D9883-8333-426A-AA33-E113D9C807F4}"/>
              </a:ext>
            </a:extLst>
          </p:cNvPr>
          <p:cNvSpPr/>
          <p:nvPr/>
        </p:nvSpPr>
        <p:spPr>
          <a:xfrm>
            <a:off x="38911" y="432152"/>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（１）概要</a:t>
            </a:r>
          </a:p>
        </p:txBody>
      </p:sp>
      <p:sp>
        <p:nvSpPr>
          <p:cNvPr id="12" name="四角形: 角を丸くする 11">
            <a:extLst>
              <a:ext uri="{FF2B5EF4-FFF2-40B4-BE49-F238E27FC236}">
                <a16:creationId xmlns:a16="http://schemas.microsoft.com/office/drawing/2014/main" id="{56721499-0B3E-4378-830A-5FF68AE2596A}"/>
              </a:ext>
            </a:extLst>
          </p:cNvPr>
          <p:cNvSpPr/>
          <p:nvPr/>
        </p:nvSpPr>
        <p:spPr>
          <a:xfrm>
            <a:off x="38911" y="5625611"/>
            <a:ext cx="3259423" cy="324000"/>
          </a:xfrm>
          <a:prstGeom prst="roundRect">
            <a:avLst>
              <a:gd name="adj" fmla="val 6084"/>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accent5">
                    <a:lumMod val="75000"/>
                  </a:schemeClr>
                </a:solidFill>
                <a:latin typeface="BIZ UDゴシック" panose="020B0400000000000000" pitchFamily="49" charset="-128"/>
                <a:ea typeface="BIZ UDゴシック" panose="020B0400000000000000" pitchFamily="49" charset="-128"/>
              </a:rPr>
              <a:t>（２）今後の対応方針</a:t>
            </a:r>
          </a:p>
        </p:txBody>
      </p:sp>
      <p:sp>
        <p:nvSpPr>
          <p:cNvPr id="13" name="テキスト ボックス 12">
            <a:extLst>
              <a:ext uri="{FF2B5EF4-FFF2-40B4-BE49-F238E27FC236}">
                <a16:creationId xmlns:a16="http://schemas.microsoft.com/office/drawing/2014/main" id="{C9E1B953-C788-40FA-A800-260174827213}"/>
              </a:ext>
            </a:extLst>
          </p:cNvPr>
          <p:cNvSpPr txBox="1"/>
          <p:nvPr/>
        </p:nvSpPr>
        <p:spPr>
          <a:xfrm>
            <a:off x="38910" y="5922433"/>
            <a:ext cx="10584806" cy="1620000"/>
          </a:xfrm>
          <a:prstGeom prst="rect">
            <a:avLst/>
          </a:prstGeom>
          <a:solidFill>
            <a:schemeClr val="bg1"/>
          </a:solidFill>
          <a:ln w="38100">
            <a:solidFill>
              <a:schemeClr val="accent5">
                <a:lumMod val="75000"/>
              </a:schemeClr>
            </a:solidFill>
            <a:prstDash val="sysDot"/>
          </a:ln>
        </p:spPr>
        <p:txBody>
          <a:bodyPr wrap="square" rtlCol="0" anchor="ctr">
            <a:noAutofit/>
          </a:bodyPr>
          <a:lstStyle/>
          <a:p>
            <a:pPr>
              <a:lnSpc>
                <a:spcPts val="1500"/>
              </a:lnSpc>
              <a:tabLst>
                <a:tab pos="266700" algn="l"/>
              </a:tabLst>
            </a:pPr>
            <a:r>
              <a:rPr lang="ja-JP" altLang="en-US" sz="1100" dirty="0">
                <a:effectLst/>
                <a:ea typeface="BIZ UDゴシック" panose="020B0400000000000000" pitchFamily="49" charset="-128"/>
                <a:cs typeface="Times New Roman" panose="02020603050405020304" pitchFamily="18" charset="0"/>
              </a:rPr>
              <a:t>〇　本件については、</a:t>
            </a:r>
            <a:r>
              <a:rPr lang="ja-JP" altLang="ja-JP" sz="1100" dirty="0">
                <a:effectLst/>
                <a:ea typeface="BIZ UDゴシック" panose="020B0400000000000000" pitchFamily="49" charset="-128"/>
                <a:cs typeface="Times New Roman" panose="02020603050405020304" pitchFamily="18" charset="0"/>
              </a:rPr>
              <a:t>都道府県及び管内市町村の財政状況等に基づき</a:t>
            </a:r>
            <a:r>
              <a:rPr lang="ja-JP" altLang="en-US" sz="1100" dirty="0">
                <a:effectLst/>
                <a:ea typeface="BIZ UDゴシック" panose="020B0400000000000000" pitchFamily="49" charset="-128"/>
                <a:cs typeface="Times New Roman" panose="02020603050405020304" pitchFamily="18" charset="0"/>
              </a:rPr>
              <a:t>再算定の可否を</a:t>
            </a:r>
            <a:r>
              <a:rPr lang="ja-JP" altLang="ja-JP" sz="1100" dirty="0">
                <a:effectLst/>
                <a:ea typeface="BIZ UDゴシック" panose="020B0400000000000000" pitchFamily="49" charset="-128"/>
                <a:cs typeface="Times New Roman" panose="02020603050405020304" pitchFamily="18" charset="0"/>
              </a:rPr>
              <a:t>判断するとともに、推計方法の相違により収納不足が生じる場合は、財政安定化</a:t>
            </a:r>
            <a:r>
              <a:rPr lang="en-US" altLang="ja-JP"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基金の活用等を検討されたい旨</a:t>
            </a:r>
            <a:r>
              <a:rPr lang="ja-JP" altLang="en-US" sz="1100" dirty="0">
                <a:effectLst/>
                <a:ea typeface="BIZ UDゴシック" panose="020B0400000000000000" pitchFamily="49" charset="-128"/>
                <a:cs typeface="Times New Roman" panose="02020603050405020304" pitchFamily="18" charset="0"/>
              </a:rPr>
              <a:t>、</a:t>
            </a:r>
            <a:r>
              <a:rPr lang="ja-JP" altLang="ja-JP" sz="1100" dirty="0">
                <a:effectLst/>
                <a:ea typeface="BIZ UDゴシック" panose="020B0400000000000000" pitchFamily="49" charset="-128"/>
                <a:cs typeface="Times New Roman" panose="02020603050405020304" pitchFamily="18" charset="0"/>
              </a:rPr>
              <a:t>国</a:t>
            </a:r>
            <a:r>
              <a:rPr lang="ja-JP" altLang="en-US" sz="1100" dirty="0">
                <a:effectLst/>
                <a:ea typeface="BIZ UDゴシック" panose="020B0400000000000000" pitchFamily="49" charset="-128"/>
                <a:cs typeface="Times New Roman" panose="02020603050405020304" pitchFamily="18" charset="0"/>
              </a:rPr>
              <a:t>の考え方が</a:t>
            </a:r>
            <a:r>
              <a:rPr lang="ja-JP" altLang="ja-JP" sz="1100" dirty="0">
                <a:effectLst/>
                <a:ea typeface="BIZ UDゴシック" panose="020B0400000000000000" pitchFamily="49" charset="-128"/>
                <a:cs typeface="Times New Roman" panose="02020603050405020304" pitchFamily="18" charset="0"/>
              </a:rPr>
              <a:t>示されたところであり、このことを踏まえた大阪府</a:t>
            </a:r>
            <a:r>
              <a:rPr lang="ja-JP" altLang="en-US" sz="1100" dirty="0">
                <a:effectLst/>
                <a:ea typeface="BIZ UDゴシック" panose="020B0400000000000000" pitchFamily="49" charset="-128"/>
                <a:cs typeface="Times New Roman" panose="02020603050405020304" pitchFamily="18" charset="0"/>
              </a:rPr>
              <a:t>として</a:t>
            </a:r>
            <a:r>
              <a:rPr lang="ja-JP" altLang="ja-JP" sz="1100" dirty="0">
                <a:effectLst/>
                <a:ea typeface="BIZ UDゴシック" panose="020B0400000000000000" pitchFamily="49" charset="-128"/>
                <a:cs typeface="Times New Roman" panose="02020603050405020304" pitchFamily="18" charset="0"/>
              </a:rPr>
              <a:t>の対応方針は、以下のとおり。</a:t>
            </a:r>
            <a:endParaRPr lang="en-US" altLang="ja-JP" sz="1100" dirty="0">
              <a:effectLst/>
              <a:ea typeface="BIZ UDゴシック" panose="020B0400000000000000" pitchFamily="49" charset="-128"/>
              <a:cs typeface="Times New Roman" panose="02020603050405020304" pitchFamily="18" charset="0"/>
            </a:endParaRPr>
          </a:p>
          <a:p>
            <a:pPr algn="just">
              <a:lnSpc>
                <a:spcPts val="1500"/>
              </a:lnSpc>
            </a:pP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対応方針（案）</a:t>
            </a:r>
            <a:r>
              <a:rPr lang="en-US" altLang="ja-JP" sz="1100" dirty="0">
                <a:latin typeface="BIZ UDゴシック" panose="020B0400000000000000" pitchFamily="49" charset="-128"/>
                <a:ea typeface="BIZ UDゴシック" panose="020B0400000000000000" pitchFamily="49" charset="-128"/>
              </a:rPr>
              <a:t>】</a:t>
            </a:r>
          </a:p>
          <a:p>
            <a:pPr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市町村における予算編成</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の</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対応</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が</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困難であること等を踏まえ、</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再算定は行わない</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（実施困難）</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altLang="ja-JP" sz="1100" b="1" u="sng" kern="100" dirty="0">
              <a:solidFill>
                <a:schemeClr val="accent5">
                  <a:lumMod val="50000"/>
                </a:schemeClr>
              </a:solidFill>
              <a:effectLst/>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lnSpc>
                <a:spcPts val="1500"/>
              </a:lnSpc>
            </a:pPr>
            <a:r>
              <a:rPr lang="ja-JP" altLang="en-US" sz="1100" dirty="0">
                <a:latin typeface="BIZ UDゴシック" panose="020B0400000000000000" pitchFamily="49" charset="-128"/>
                <a:ea typeface="BIZ UDゴシック" panose="020B0400000000000000" pitchFamily="49" charset="-128"/>
              </a:rPr>
              <a:t>　・</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今後見込まれる</a:t>
            </a:r>
            <a:r>
              <a:rPr lang="ja-JP" altLang="ja-JP"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収納不足への対応については、府国保特会における剰余金の活用により対応</a:t>
            </a:r>
            <a:r>
              <a:rPr lang="ja-JP" altLang="en-US" sz="1100" b="1" u="sng" kern="100" dirty="0">
                <a:solidFill>
                  <a:schemeClr val="accent5">
                    <a:lumMod val="50000"/>
                  </a:schemeClr>
                </a:solidFill>
                <a:effectLst/>
                <a:latin typeface="游明朝" panose="02020400000000000000" pitchFamily="18" charset="-128"/>
                <a:ea typeface="BIZ UDゴシック" panose="020B0400000000000000" pitchFamily="49" charset="-128"/>
                <a:cs typeface="Times New Roman" panose="02020603050405020304" pitchFamily="18" charset="0"/>
              </a:rPr>
              <a:t>することを基本</a:t>
            </a:r>
            <a:r>
              <a:rPr lang="ja-JP" altLang="en-US" sz="1100" kern="100" dirty="0">
                <a:effectLst/>
                <a:latin typeface="游明朝" panose="02020400000000000000" pitchFamily="18" charset="-128"/>
                <a:ea typeface="BIZ UDゴシック" panose="020B0400000000000000" pitchFamily="49" charset="-128"/>
                <a:cs typeface="Times New Roman" panose="02020603050405020304" pitchFamily="18" charset="0"/>
              </a:rPr>
              <a:t>とする</a:t>
            </a:r>
            <a:r>
              <a:rPr lang="ja-JP"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en-US" alt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b="1" kern="100" dirty="0">
                <a:latin typeface="游明朝" panose="02020400000000000000" pitchFamily="18" charset="-128"/>
                <a:ea typeface="BIZ UDゴシック" panose="020B0400000000000000" pitchFamily="49" charset="-128"/>
                <a:cs typeface="Times New Roman" panose="02020603050405020304" pitchFamily="18" charset="0"/>
              </a:rPr>
              <a:t>　・</a:t>
            </a:r>
            <a:r>
              <a:rPr lang="ja-JP" altLang="en-US" sz="1100" kern="100" dirty="0">
                <a:latin typeface="游明朝" panose="02020400000000000000" pitchFamily="18" charset="-128"/>
                <a:ea typeface="BIZ UDゴシック" panose="020B0400000000000000" pitchFamily="49" charset="-128"/>
                <a:cs typeface="Times New Roman" panose="02020603050405020304" pitchFamily="18" charset="0"/>
              </a:rPr>
              <a:t>具体的な対応としては、令和７年度の府国保特会の剰余金により対応することとなるが、</a:t>
            </a:r>
            <a:r>
              <a:rPr lang="ja-JP" altLang="ja-JP" sz="1100" dirty="0">
                <a:effectLst/>
                <a:ea typeface="BIZ UDゴシック" panose="020B0400000000000000" pitchFamily="49" charset="-128"/>
                <a:cs typeface="Times New Roman" panose="02020603050405020304" pitchFamily="18" charset="0"/>
              </a:rPr>
              <a:t>令和８年度本算定にお</a:t>
            </a:r>
            <a:r>
              <a:rPr lang="ja-JP" altLang="en-US" sz="1100" dirty="0">
                <a:effectLst/>
                <a:ea typeface="BIZ UDゴシック" panose="020B0400000000000000" pitchFamily="49" charset="-128"/>
                <a:cs typeface="Times New Roman" panose="02020603050405020304" pitchFamily="18" charset="0"/>
              </a:rPr>
              <a:t>ける</a:t>
            </a:r>
            <a:r>
              <a:rPr lang="ja-JP" altLang="ja-JP" sz="1100" dirty="0">
                <a:effectLst/>
                <a:ea typeface="BIZ UDゴシック" panose="020B0400000000000000" pitchFamily="49" charset="-128"/>
                <a:cs typeface="Times New Roman" panose="02020603050405020304" pitchFamily="18" charset="0"/>
              </a:rPr>
              <a:t>未活用の剰余金（約</a:t>
            </a:r>
            <a:r>
              <a:rPr lang="en-US" altLang="ja-JP"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136</a:t>
            </a:r>
            <a:r>
              <a:rPr lang="ja-JP" altLang="en-US" sz="1100" dirty="0">
                <a:effectLst/>
                <a:latin typeface="BIZ UDゴシック" panose="020B0400000000000000" pitchFamily="49" charset="-128"/>
                <a:ea typeface="BIZ UDゴシック" panose="020B0400000000000000" pitchFamily="49" charset="-128"/>
                <a:cs typeface="Times New Roman" panose="02020603050405020304" pitchFamily="18" charset="0"/>
              </a:rPr>
              <a:t>億円</a:t>
            </a:r>
            <a:r>
              <a:rPr lang="ja-JP" altLang="ja-JP" sz="1100" dirty="0">
                <a:effectLst/>
                <a:ea typeface="BIZ UDゴシック" panose="020B0400000000000000" pitchFamily="49" charset="-128"/>
                <a:cs typeface="Times New Roman" panose="02020603050405020304" pitchFamily="18" charset="0"/>
              </a:rPr>
              <a:t>）</a:t>
            </a:r>
            <a:r>
              <a:rPr lang="ja-JP" altLang="en-US" sz="1100" dirty="0">
                <a:effectLst/>
                <a:ea typeface="BIZ UDゴシック" panose="020B0400000000000000" pitchFamily="49" charset="-128"/>
                <a:cs typeface="Times New Roman" panose="02020603050405020304" pitchFamily="18" charset="0"/>
              </a:rPr>
              <a:t>については、</a:t>
            </a:r>
            <a:endParaRPr lang="en-US" altLang="ja-JP" sz="1100" dirty="0">
              <a:effectLst/>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令和７年度の保険給付費の執行状況等により、今後、</a:t>
            </a:r>
            <a:r>
              <a:rPr lang="ja-JP" altLang="en-US" sz="1100" dirty="0">
                <a:effectLst/>
                <a:ea typeface="BIZ UDゴシック" panose="020B0400000000000000" pitchFamily="49" charset="-128"/>
                <a:cs typeface="Times New Roman" panose="02020603050405020304" pitchFamily="18" charset="0"/>
              </a:rPr>
              <a:t>変動す</a:t>
            </a:r>
            <a:r>
              <a:rPr lang="ja-JP" altLang="ja-JP" sz="1100" dirty="0">
                <a:effectLst/>
                <a:ea typeface="BIZ UDゴシック" panose="020B0400000000000000" pitchFamily="49" charset="-128"/>
                <a:cs typeface="Times New Roman" panose="02020603050405020304" pitchFamily="18" charset="0"/>
              </a:rPr>
              <a:t>る</a:t>
            </a:r>
            <a:r>
              <a:rPr lang="ja-JP" altLang="en-US" sz="1100" dirty="0">
                <a:effectLst/>
                <a:ea typeface="BIZ UDゴシック" panose="020B0400000000000000" pitchFamily="49" charset="-128"/>
                <a:cs typeface="Times New Roman" panose="02020603050405020304" pitchFamily="18" charset="0"/>
              </a:rPr>
              <a:t>可能性がある</a:t>
            </a:r>
            <a:r>
              <a:rPr lang="ja-JP" altLang="ja-JP" sz="1100" dirty="0">
                <a:effectLst/>
                <a:ea typeface="BIZ UDゴシック" panose="020B0400000000000000" pitchFamily="49" charset="-128"/>
                <a:cs typeface="Times New Roman" panose="02020603050405020304" pitchFamily="18" charset="0"/>
              </a:rPr>
              <a:t>こと、また、令和８年度の保険給付費の執行状況等も踏まえ</a:t>
            </a:r>
            <a:r>
              <a:rPr lang="ja-JP" altLang="en-US" sz="1100" dirty="0">
                <a:ea typeface="BIZ UDゴシック" panose="020B0400000000000000" pitchFamily="49" charset="-128"/>
                <a:cs typeface="Times New Roman" panose="02020603050405020304" pitchFamily="18" charset="0"/>
              </a:rPr>
              <a:t>て</a:t>
            </a:r>
            <a:r>
              <a:rPr lang="ja-JP" altLang="ja-JP" sz="1100" dirty="0">
                <a:effectLst/>
                <a:ea typeface="BIZ UDゴシック" panose="020B0400000000000000" pitchFamily="49" charset="-128"/>
                <a:cs typeface="Times New Roman" panose="02020603050405020304" pitchFamily="18" charset="0"/>
              </a:rPr>
              <a:t>判断していく必要が</a:t>
            </a:r>
            <a:endParaRPr lang="en-US" altLang="ja-JP" sz="1100" dirty="0">
              <a:ea typeface="BIZ UDゴシック" panose="020B0400000000000000" pitchFamily="49" charset="-128"/>
              <a:cs typeface="Times New Roman" panose="02020603050405020304" pitchFamily="18" charset="0"/>
            </a:endParaRPr>
          </a:p>
          <a:p>
            <a:pPr marL="133350" indent="-133350" algn="just">
              <a:lnSpc>
                <a:spcPts val="1500"/>
              </a:lnSpc>
            </a:pPr>
            <a:r>
              <a:rPr lang="ja-JP" altLang="en-US" sz="1100" dirty="0">
                <a:effectLst/>
                <a:ea typeface="BIZ UDゴシック" panose="020B0400000000000000" pitchFamily="49" charset="-128"/>
                <a:cs typeface="Times New Roman" panose="02020603050405020304" pitchFamily="18" charset="0"/>
              </a:rPr>
              <a:t>　　</a:t>
            </a:r>
            <a:r>
              <a:rPr lang="ja-JP" altLang="ja-JP" sz="1100" dirty="0">
                <a:effectLst/>
                <a:ea typeface="BIZ UDゴシック" panose="020B0400000000000000" pitchFamily="49" charset="-128"/>
                <a:cs typeface="Times New Roman" panose="02020603050405020304" pitchFamily="18" charset="0"/>
              </a:rPr>
              <a:t>ある</a:t>
            </a:r>
            <a:r>
              <a:rPr lang="ja-JP" altLang="en-US" sz="1100" dirty="0">
                <a:effectLst/>
                <a:ea typeface="BIZ UDゴシック" panose="020B0400000000000000" pitchFamily="49" charset="-128"/>
                <a:cs typeface="Times New Roman" panose="02020603050405020304" pitchFamily="18" charset="0"/>
              </a:rPr>
              <a:t>ことから</a:t>
            </a:r>
            <a:r>
              <a:rPr lang="ja-JP" altLang="ja-JP" sz="1100" dirty="0">
                <a:effectLst/>
                <a:ea typeface="BIZ UDゴシック" panose="020B0400000000000000" pitchFamily="49" charset="-128"/>
                <a:cs typeface="Times New Roman" panose="02020603050405020304" pitchFamily="18" charset="0"/>
              </a:rPr>
              <a:t>、</a:t>
            </a:r>
            <a:r>
              <a:rPr lang="ja-JP" altLang="ja-JP" sz="1100" b="1" u="sng" dirty="0">
                <a:solidFill>
                  <a:schemeClr val="accent5">
                    <a:lumMod val="50000"/>
                  </a:schemeClr>
                </a:solidFill>
                <a:effectLst/>
                <a:ea typeface="BIZ UDゴシック" panose="020B0400000000000000" pitchFamily="49" charset="-128"/>
                <a:cs typeface="Times New Roman" panose="02020603050405020304" pitchFamily="18" charset="0"/>
              </a:rPr>
              <a:t>具体的な対応については、今後、財政運営検討ＷＧを通じて判断</a:t>
            </a:r>
            <a:r>
              <a:rPr lang="ja-JP" altLang="en-US" sz="1100" dirty="0">
                <a:effectLst/>
                <a:ea typeface="BIZ UDゴシック" panose="020B0400000000000000" pitchFamily="49" charset="-128"/>
                <a:cs typeface="Times New Roman" panose="02020603050405020304" pitchFamily="18" charset="0"/>
              </a:rPr>
              <a:t>していく</a:t>
            </a:r>
            <a:r>
              <a:rPr lang="ja-JP" altLang="ja-JP" sz="1100" dirty="0">
                <a:effectLst/>
                <a:ea typeface="BIZ UDゴシック" panose="020B0400000000000000" pitchFamily="49" charset="-128"/>
                <a:cs typeface="Times New Roman" panose="02020603050405020304" pitchFamily="18" charset="0"/>
              </a:rPr>
              <a:t>。</a:t>
            </a:r>
            <a:endParaRPr lang="en-US" altLang="ja-JP" sz="800" dirty="0">
              <a:latin typeface="BIZ UDゴシック" panose="020B0400000000000000" pitchFamily="49" charset="-128"/>
              <a:ea typeface="BIZ UDゴシック" panose="020B0400000000000000" pitchFamily="49" charset="-128"/>
            </a:endParaRPr>
          </a:p>
        </p:txBody>
      </p:sp>
      <p:graphicFrame>
        <p:nvGraphicFramePr>
          <p:cNvPr id="2" name="表 2">
            <a:extLst>
              <a:ext uri="{FF2B5EF4-FFF2-40B4-BE49-F238E27FC236}">
                <a16:creationId xmlns:a16="http://schemas.microsoft.com/office/drawing/2014/main" id="{24534AA8-D30E-4232-9CB5-784F6A8BEA01}"/>
              </a:ext>
            </a:extLst>
          </p:cNvPr>
          <p:cNvGraphicFramePr>
            <a:graphicFrameLocks noGrp="1"/>
          </p:cNvGraphicFramePr>
          <p:nvPr>
            <p:extLst>
              <p:ext uri="{D42A27DB-BD31-4B8C-83A1-F6EECF244321}">
                <p14:modId xmlns:p14="http://schemas.microsoft.com/office/powerpoint/2010/main" val="2612136594"/>
              </p:ext>
            </p:extLst>
          </p:nvPr>
        </p:nvGraphicFramePr>
        <p:xfrm>
          <a:off x="59389" y="3615017"/>
          <a:ext cx="10601440" cy="2019300"/>
        </p:xfrm>
        <a:graphic>
          <a:graphicData uri="http://schemas.openxmlformats.org/drawingml/2006/table">
            <a:tbl>
              <a:tblPr firstRow="1" bandRow="1">
                <a:tableStyleId>{BDBED569-4797-4DF1-A0F4-6AAB3CD982D8}</a:tableStyleId>
              </a:tblPr>
              <a:tblGrid>
                <a:gridCol w="2863384">
                  <a:extLst>
                    <a:ext uri="{9D8B030D-6E8A-4147-A177-3AD203B41FA5}">
                      <a16:colId xmlns:a16="http://schemas.microsoft.com/office/drawing/2014/main" val="3867745434"/>
                    </a:ext>
                  </a:extLst>
                </a:gridCol>
                <a:gridCol w="2579352">
                  <a:extLst>
                    <a:ext uri="{9D8B030D-6E8A-4147-A177-3AD203B41FA5}">
                      <a16:colId xmlns:a16="http://schemas.microsoft.com/office/drawing/2014/main" val="1991140426"/>
                    </a:ext>
                  </a:extLst>
                </a:gridCol>
                <a:gridCol w="2579352">
                  <a:extLst>
                    <a:ext uri="{9D8B030D-6E8A-4147-A177-3AD203B41FA5}">
                      <a16:colId xmlns:a16="http://schemas.microsoft.com/office/drawing/2014/main" val="3901687781"/>
                    </a:ext>
                  </a:extLst>
                </a:gridCol>
                <a:gridCol w="2579352">
                  <a:extLst>
                    <a:ext uri="{9D8B030D-6E8A-4147-A177-3AD203B41FA5}">
                      <a16:colId xmlns:a16="http://schemas.microsoft.com/office/drawing/2014/main" val="2510696189"/>
                    </a:ext>
                  </a:extLst>
                </a:gridCol>
              </a:tblGrid>
              <a:tr h="163199">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本算定結果（システム）（Ａ）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シミュレーション結果（Ｂ）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900"/>
                        </a:lnSpc>
                      </a:pPr>
                      <a:r>
                        <a:rPr kumimoji="1" lang="ja-JP" altLang="en-US" sz="1100" b="0" dirty="0">
                          <a:solidFill>
                            <a:schemeClr val="bg1"/>
                          </a:solidFill>
                          <a:latin typeface="BIZ UDゴシック" panose="020B0400000000000000" pitchFamily="49" charset="-128"/>
                          <a:ea typeface="BIZ UDゴシック" panose="020B0400000000000000" pitchFamily="49" charset="-128"/>
                        </a:rPr>
                        <a:t>差（Ｂ－Ａ）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4208534929"/>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① 令和６年度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212,669,525,155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99320705"/>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② 令和６年度 確定額</a:t>
                      </a:r>
                    </a:p>
                  </a:txBody>
                  <a:tcPr anchor="ctr">
                    <a:lnL w="28575"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206,623,185,797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202,453,470,331</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4,169,715,466</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FFFF00"/>
                    </a:solidFill>
                  </a:tcPr>
                </a:tc>
                <a:extLst>
                  <a:ext uri="{0D108BD9-81ED-4DB2-BD59-A6C34878D82A}">
                    <a16:rowId xmlns:a16="http://schemas.microsoft.com/office/drawing/2014/main" val="3252560114"/>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③ 令和６年度 精算額（①－②）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6,046,339,358</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10,216,054,824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4,169,715,466</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555986"/>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④ 算定率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0.025889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0</a:t>
                      </a:r>
                      <a:endParaRPr kumimoji="1" lang="ja-JP" altLang="en-US"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086260"/>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⑤ 令和６年度 調整金額（③</a:t>
                      </a:r>
                      <a:r>
                        <a:rPr kumimoji="1" lang="en-US" altLang="ja-JP" sz="1100" b="0" dirty="0">
                          <a:solidFill>
                            <a:schemeClr val="tx1"/>
                          </a:solidFill>
                          <a:latin typeface="BIZ UDゴシック" panose="020B0400000000000000" pitchFamily="49" charset="-128"/>
                          <a:ea typeface="BIZ UDゴシック" panose="020B0400000000000000" pitchFamily="49" charset="-128"/>
                        </a:rPr>
                        <a:t>×</a:t>
                      </a:r>
                      <a:r>
                        <a:rPr kumimoji="1" lang="ja-JP" altLang="en-US" sz="1100" b="0" dirty="0">
                          <a:solidFill>
                            <a:schemeClr val="tx1"/>
                          </a:solidFill>
                          <a:latin typeface="BIZ UDゴシック" panose="020B0400000000000000" pitchFamily="49" charset="-128"/>
                          <a:ea typeface="BIZ UDゴシック" panose="020B0400000000000000"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156,533,679</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264,483,443</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107,949,764</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1654968"/>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⑥ 令和８年度 概算額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195,613,035,292</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195,613,334,307</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299,015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endParaRPr kumimoji="1" lang="en-US" altLang="ja-JP" sz="1100" b="0" dirty="0">
                        <a:solidFill>
                          <a:schemeClr val="tx1"/>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874183"/>
                  </a:ext>
                </a:extLst>
              </a:tr>
              <a:tr h="163199">
                <a:tc>
                  <a:txBody>
                    <a:bodyPr/>
                    <a:lstStyle/>
                    <a:p>
                      <a:pPr>
                        <a:lnSpc>
                          <a:spcPct val="10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⑦ 令和８年度 交付見込額（⑥－③－⑤）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189,410,162,255</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en-US" altLang="ja-JP" sz="1100" b="0" dirty="0">
                          <a:solidFill>
                            <a:schemeClr val="tx1"/>
                          </a:solidFill>
                          <a:latin typeface="Arial Rounded MT Bold" panose="020F0704030504030204" pitchFamily="34" charset="0"/>
                          <a:ea typeface="BIZ UDゴシック" panose="020B0400000000000000" pitchFamily="49" charset="-128"/>
                        </a:rPr>
                        <a:t>185,132,796,040</a:t>
                      </a:r>
                      <a:r>
                        <a:rPr kumimoji="1" lang="ja-JP" altLang="en-US" sz="1100" b="0" dirty="0">
                          <a:solidFill>
                            <a:schemeClr val="tx1"/>
                          </a:solidFill>
                          <a:latin typeface="Arial Rounded MT Bold" panose="020F0704030504030204" pitchFamily="34" charset="0"/>
                          <a:ea typeface="BIZ UDゴシック" panose="020B0400000000000000" pitchFamily="49" charset="-128"/>
                        </a:rPr>
                        <a:t>円</a:t>
                      </a:r>
                      <a:r>
                        <a:rPr kumimoji="1" lang="en-US" altLang="ja-JP" sz="1100" b="0" dirty="0">
                          <a:solidFill>
                            <a:schemeClr val="tx1"/>
                          </a:solidFill>
                          <a:latin typeface="Arial Rounded MT Bold" panose="020F0704030504030204" pitchFamily="34" charset="0"/>
                          <a:ea typeface="BIZ UDゴシック" panose="020B0400000000000000"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00000"/>
                        </a:lnSpc>
                      </a:pP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 </a:t>
                      </a:r>
                      <a:r>
                        <a:rPr kumimoji="1" lang="en-US" altLang="ja-JP" sz="1100" b="0" u="sng" dirty="0">
                          <a:solidFill>
                            <a:srgbClr val="FF0000"/>
                          </a:solidFill>
                          <a:latin typeface="Arial Rounded MT Bold" panose="020F0704030504030204" pitchFamily="34" charset="0"/>
                          <a:ea typeface="BIZ UDゴシック" panose="020B0400000000000000" pitchFamily="49" charset="-128"/>
                        </a:rPr>
                        <a:t>4,277,366,215</a:t>
                      </a:r>
                      <a:r>
                        <a:rPr kumimoji="1" lang="ja-JP" altLang="en-US" sz="1100" b="0" u="sng" dirty="0">
                          <a:solidFill>
                            <a:srgbClr val="FF0000"/>
                          </a:solidFill>
                          <a:latin typeface="Arial Rounded MT Bold" panose="020F0704030504030204" pitchFamily="34" charset="0"/>
                          <a:ea typeface="BIZ UDゴシック" panose="020B0400000000000000" pitchFamily="49" charset="-128"/>
                        </a:rPr>
                        <a:t>円</a:t>
                      </a:r>
                      <a:endParaRPr kumimoji="1" lang="en-US" altLang="ja-JP" sz="1100" b="0" u="sng" dirty="0">
                        <a:solidFill>
                          <a:srgbClr val="FF0000"/>
                        </a:solidFill>
                        <a:latin typeface="Arial Rounded MT Bold" panose="020F0704030504030204" pitchFamily="34" charset="0"/>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alpha val="20000"/>
                      </a:srgbClr>
                    </a:solidFill>
                  </a:tcPr>
                </a:tc>
                <a:extLst>
                  <a:ext uri="{0D108BD9-81ED-4DB2-BD59-A6C34878D82A}">
                    <a16:rowId xmlns:a16="http://schemas.microsoft.com/office/drawing/2014/main" val="4173375045"/>
                  </a:ext>
                </a:extLst>
              </a:tr>
            </a:tbl>
          </a:graphicData>
        </a:graphic>
      </p:graphicFrame>
      <p:sp>
        <p:nvSpPr>
          <p:cNvPr id="14" name="テキスト ボックス 13">
            <a:extLst>
              <a:ext uri="{FF2B5EF4-FFF2-40B4-BE49-F238E27FC236}">
                <a16:creationId xmlns:a16="http://schemas.microsoft.com/office/drawing/2014/main" id="{FF6E75D6-EE18-4B0D-A25D-21D9A48FE226}"/>
              </a:ext>
            </a:extLst>
          </p:cNvPr>
          <p:cNvSpPr txBox="1"/>
          <p:nvPr/>
        </p:nvSpPr>
        <p:spPr>
          <a:xfrm>
            <a:off x="38911" y="2069136"/>
            <a:ext cx="10691812" cy="303096"/>
          </a:xfrm>
          <a:prstGeom prst="rect">
            <a:avLst/>
          </a:prstGeom>
          <a:noFill/>
        </p:spPr>
        <p:txBody>
          <a:bodyPr wrap="square">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交付額の乖離要因</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15" name="テキスト ボックス 14">
            <a:extLst>
              <a:ext uri="{FF2B5EF4-FFF2-40B4-BE49-F238E27FC236}">
                <a16:creationId xmlns:a16="http://schemas.microsoft.com/office/drawing/2014/main" id="{EF6E6F9B-2500-407C-A070-6CB8F9AF272C}"/>
              </a:ext>
            </a:extLst>
          </p:cNvPr>
          <p:cNvSpPr txBox="1"/>
          <p:nvPr/>
        </p:nvSpPr>
        <p:spPr>
          <a:xfrm>
            <a:off x="38911" y="2285111"/>
            <a:ext cx="10584805" cy="810928"/>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　前期高齢者交付金の算出方法については、</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国において、</a:t>
            </a:r>
            <a:r>
              <a:rPr kumimoji="1" lang="ja-JP" altLang="en-US" sz="1100" dirty="0">
                <a:latin typeface="BIZ UDゴシック" panose="020B0400000000000000" pitchFamily="49" charset="-128"/>
                <a:ea typeface="BIZ UDゴシック" panose="020B0400000000000000" pitchFamily="49" charset="-128"/>
              </a:rPr>
              <a:t>前期高齢者給付費の動向をより精緻に交付金に反映させることを目的に、</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令和６年度に法改正が行われ、</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納付金算定における概算額と確定額の算出時に用いる前期高齢者給付費額を、単年度から３か年平均に見直す</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システム改修が行われた</a:t>
            </a:r>
            <a:r>
              <a:rPr kumimoji="1" lang="ja-JP" altLang="en-US" sz="1100" dirty="0">
                <a:latin typeface="BIZ UDゴシック" panose="020B0400000000000000" pitchFamily="49" charset="-128"/>
                <a:ea typeface="BIZ UDゴシック" panose="020B0400000000000000" pitchFamily="49" charset="-128"/>
              </a:rPr>
              <a:t>ところ。</a:t>
            </a:r>
            <a:endParaRPr kumimoji="1" lang="en-US" altLang="ja-JP" sz="1100" dirty="0">
              <a:latin typeface="BIZ UDゴシック" panose="020B0400000000000000" pitchFamily="49" charset="-128"/>
              <a:ea typeface="BIZ UDゴシック" panose="020B0400000000000000" pitchFamily="49" charset="-128"/>
            </a:endParaRPr>
          </a:p>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　しかしながら、</a:t>
            </a:r>
            <a:r>
              <a:rPr kumimoji="1" lang="ja-JP" altLang="en-US" sz="1100" b="1" u="sng" dirty="0">
                <a:solidFill>
                  <a:schemeClr val="accent5">
                    <a:lumMod val="50000"/>
                  </a:schemeClr>
                </a:solidFill>
                <a:latin typeface="BIZ UDゴシック" panose="020B0400000000000000" pitchFamily="49" charset="-128"/>
                <a:ea typeface="BIZ UDゴシック" panose="020B0400000000000000" pitchFamily="49" charset="-128"/>
              </a:rPr>
              <a:t>確定額の計算方法に改修漏れがあったことから、本算定時に算出した前期高齢者交付金額に誤りが生じた</a:t>
            </a:r>
            <a:r>
              <a:rPr kumimoji="1" lang="ja-JP" altLang="en-US" sz="1100" dirty="0">
                <a:latin typeface="BIZ UDゴシック" panose="020B0400000000000000" pitchFamily="49" charset="-128"/>
                <a:ea typeface="BIZ UDゴシック" panose="020B0400000000000000" pitchFamily="49" charset="-128"/>
              </a:rPr>
              <a:t>もの。</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CABFE82F-6892-4763-A6B9-323D095B2BC5}"/>
              </a:ext>
            </a:extLst>
          </p:cNvPr>
          <p:cNvSpPr txBox="1"/>
          <p:nvPr/>
        </p:nvSpPr>
        <p:spPr>
          <a:xfrm>
            <a:off x="38911" y="3052463"/>
            <a:ext cx="10691813" cy="303096"/>
          </a:xfrm>
          <a:prstGeom prst="rect">
            <a:avLst/>
          </a:prstGeom>
          <a:noFill/>
        </p:spPr>
        <p:txBody>
          <a:bodyPr wrap="square" anchor="ctr">
            <a:spAutoFit/>
          </a:bodyPr>
          <a:lstStyle/>
          <a:p>
            <a:pPr>
              <a:lnSpc>
                <a:spcPct val="150000"/>
              </a:lnSpc>
            </a:pP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100" dirty="0">
                <a:solidFill>
                  <a:schemeClr val="accent5">
                    <a:lumMod val="50000"/>
                  </a:schemeClr>
                </a:solidFill>
                <a:latin typeface="BIZ UDゴシック" panose="020B0400000000000000" pitchFamily="49" charset="-128"/>
                <a:ea typeface="BIZ UDゴシック" panose="020B0400000000000000" pitchFamily="49" charset="-128"/>
              </a:rPr>
              <a:t>交付額への影響</a:t>
            </a:r>
            <a:r>
              <a:rPr kumimoji="1" lang="en-US" altLang="ja-JP" sz="1100" dirty="0">
                <a:solidFill>
                  <a:schemeClr val="accent5">
                    <a:lumMod val="50000"/>
                  </a:schemeClr>
                </a:solidFill>
                <a:latin typeface="BIZ UDゴシック" panose="020B0400000000000000" pitchFamily="49" charset="-128"/>
                <a:ea typeface="BIZ UDゴシック" panose="020B0400000000000000" pitchFamily="49" charset="-128"/>
              </a:rPr>
              <a:t>〕</a:t>
            </a:r>
          </a:p>
        </p:txBody>
      </p:sp>
      <p:sp>
        <p:nvSpPr>
          <p:cNvPr id="24" name="テキスト ボックス 23">
            <a:extLst>
              <a:ext uri="{FF2B5EF4-FFF2-40B4-BE49-F238E27FC236}">
                <a16:creationId xmlns:a16="http://schemas.microsoft.com/office/drawing/2014/main" id="{2450304B-63B7-4487-A604-20A448A242EA}"/>
              </a:ext>
            </a:extLst>
          </p:cNvPr>
          <p:cNvSpPr txBox="1"/>
          <p:nvPr/>
        </p:nvSpPr>
        <p:spPr>
          <a:xfrm>
            <a:off x="38911" y="3268935"/>
            <a:ext cx="10691812" cy="303096"/>
          </a:xfrm>
          <a:prstGeom prst="rect">
            <a:avLst/>
          </a:prstGeom>
          <a:noFill/>
        </p:spPr>
        <p:txBody>
          <a:bodyPr wrap="square">
            <a:spAutoFit/>
          </a:bodyPr>
          <a:lstStyle/>
          <a:p>
            <a:pPr>
              <a:lnSpc>
                <a:spcPct val="150000"/>
              </a:lnSpc>
              <a:tabLst>
                <a:tab pos="266700" algn="l"/>
              </a:tabLst>
            </a:pPr>
            <a:r>
              <a:rPr kumimoji="1" lang="ja-JP" altLang="en-US" sz="1100" dirty="0">
                <a:latin typeface="BIZ UDゴシック" panose="020B0400000000000000" pitchFamily="49" charset="-128"/>
                <a:ea typeface="BIZ UDゴシック" panose="020B0400000000000000" pitchFamily="49" charset="-128"/>
              </a:rPr>
              <a:t>〇</a:t>
            </a: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下表の②のＢの額がＡの額を下回ったことで、⑦で見込んだ令和８年度の交付見込額に乖離が生じている。　　　</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3" name="正方形/長方形 2">
            <a:extLst>
              <a:ext uri="{FF2B5EF4-FFF2-40B4-BE49-F238E27FC236}">
                <a16:creationId xmlns:a16="http://schemas.microsoft.com/office/drawing/2014/main" id="{8BA638A3-8E34-4A2D-B87E-30C832416BB0}"/>
              </a:ext>
            </a:extLst>
          </p:cNvPr>
          <p:cNvSpPr/>
          <p:nvPr/>
        </p:nvSpPr>
        <p:spPr>
          <a:xfrm>
            <a:off x="8076950" y="5373185"/>
            <a:ext cx="2592000" cy="270000"/>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8523145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20642</TotalTime>
  <Words>723</Words>
  <Application>Microsoft Office PowerPoint</Application>
  <PresentationFormat>ユーザー設定</PresentationFormat>
  <Paragraphs>54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UDゴシック</vt:lpstr>
      <vt:lpstr>游ゴシック</vt:lpstr>
      <vt:lpstr>游明朝</vt:lpstr>
      <vt:lpstr>Arial</vt:lpstr>
      <vt:lpstr>Arial Rounded MT Bold</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保険料の激変緩和措置について</dc:title>
  <dc:creator>l.m.t.b.201203@gmail.com</dc:creator>
  <cp:lastModifiedBy>桐山　栞里</cp:lastModifiedBy>
  <cp:revision>2518</cp:revision>
  <cp:lastPrinted>2026-04-17T06:29:18Z</cp:lastPrinted>
  <dcterms:created xsi:type="dcterms:W3CDTF">2020-05-20T23:54:01Z</dcterms:created>
  <dcterms:modified xsi:type="dcterms:W3CDTF">2026-05-08T04:14:23Z</dcterms:modified>
</cp:coreProperties>
</file>