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324"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奥田　篤史" initials="奥田　篤史" lastIdx="2" clrIdx="0">
    <p:extLst>
      <p:ext uri="{19B8F6BF-5375-455C-9EA6-DF929625EA0E}">
        <p15:presenceInfo xmlns:p15="http://schemas.microsoft.com/office/powerpoint/2012/main" userId="S-1-5-21-161959346-1900351369-444732941-166691" providerId="AD"/>
      </p:ext>
    </p:extLst>
  </p:cmAuthor>
  <p:cmAuthor id="2" name="根来　拓也" initials="根来　拓也" lastIdx="2" clrIdx="1">
    <p:extLst>
      <p:ext uri="{19B8F6BF-5375-455C-9EA6-DF929625EA0E}">
        <p15:presenceInfo xmlns:p15="http://schemas.microsoft.com/office/powerpoint/2012/main" userId="S::NegoroT@lan.pref.osaka.jp::caad8eaf-050a-4936-8ac2-1e6b1cdfb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9EDF4"/>
    <a:srgbClr val="D0D8E8"/>
    <a:srgbClr val="FF99FF"/>
    <a:srgbClr val="00FF00"/>
    <a:srgbClr val="6699FF"/>
    <a:srgbClr val="33CC33"/>
    <a:srgbClr val="3333FF"/>
    <a:srgbClr val="FFFFCC"/>
    <a:srgbClr val="000000"/>
    <a:srgbClr val="FAC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3003" autoAdjust="0"/>
  </p:normalViewPr>
  <p:slideViewPr>
    <p:cSldViewPr>
      <p:cViewPr varScale="1">
        <p:scale>
          <a:sx n="97" d="100"/>
          <a:sy n="97" d="100"/>
        </p:scale>
        <p:origin x="104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ACAE0764-F6A2-420E-A0E3-F66BA6EA039A}" type="datetimeFigureOut">
              <a:rPr kumimoji="1" lang="ja-JP" altLang="en-US" smtClean="0"/>
              <a:t>2026/5/8</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807FB4F5-E760-4797-9CB1-FA413786AA01}" type="slidenum">
              <a:rPr kumimoji="1" lang="ja-JP" altLang="en-US" smtClean="0"/>
              <a:t>‹#›</a:t>
            </a:fld>
            <a:endParaRPr kumimoji="1" lang="ja-JP" altLang="en-US"/>
          </a:p>
        </p:txBody>
      </p:sp>
    </p:spTree>
    <p:extLst>
      <p:ext uri="{BB962C8B-B14F-4D97-AF65-F5344CB8AC3E}">
        <p14:creationId xmlns:p14="http://schemas.microsoft.com/office/powerpoint/2010/main" val="369596689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1C3A760-C582-4B5A-926D-7020B726389C}" type="slidenum">
              <a:rPr kumimoji="1" lang="ja-JP" altLang="en-US" smtClean="0"/>
              <a:t>1</a:t>
            </a:fld>
            <a:endParaRPr kumimoji="1" lang="ja-JP" altLang="en-US"/>
          </a:p>
        </p:txBody>
      </p:sp>
    </p:spTree>
    <p:extLst>
      <p:ext uri="{BB962C8B-B14F-4D97-AF65-F5344CB8AC3E}">
        <p14:creationId xmlns:p14="http://schemas.microsoft.com/office/powerpoint/2010/main" val="24925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4F2FB4A-FD52-40B7-AEF6-5BB345C019A1}"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D964EF-E0B8-4798-ABAC-252820A7DE9A}" type="slidenum">
              <a:rPr kumimoji="1" lang="ja-JP" altLang="en-US" smtClean="0"/>
              <a:t>‹#›</a:t>
            </a:fld>
            <a:endParaRPr kumimoji="1" lang="ja-JP" altLang="en-US"/>
          </a:p>
        </p:txBody>
      </p:sp>
    </p:spTree>
    <p:extLst>
      <p:ext uri="{BB962C8B-B14F-4D97-AF65-F5344CB8AC3E}">
        <p14:creationId xmlns:p14="http://schemas.microsoft.com/office/powerpoint/2010/main" val="4100960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4F2FB4A-FD52-40B7-AEF6-5BB345C019A1}"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D964EF-E0B8-4798-ABAC-252820A7DE9A}" type="slidenum">
              <a:rPr kumimoji="1" lang="ja-JP" altLang="en-US" smtClean="0"/>
              <a:t>‹#›</a:t>
            </a:fld>
            <a:endParaRPr kumimoji="1" lang="ja-JP" altLang="en-US"/>
          </a:p>
        </p:txBody>
      </p:sp>
    </p:spTree>
    <p:extLst>
      <p:ext uri="{BB962C8B-B14F-4D97-AF65-F5344CB8AC3E}">
        <p14:creationId xmlns:p14="http://schemas.microsoft.com/office/powerpoint/2010/main" val="2961922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4F2FB4A-FD52-40B7-AEF6-5BB345C019A1}"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D964EF-E0B8-4798-ABAC-252820A7DE9A}" type="slidenum">
              <a:rPr kumimoji="1" lang="ja-JP" altLang="en-US" smtClean="0"/>
              <a:t>‹#›</a:t>
            </a:fld>
            <a:endParaRPr kumimoji="1" lang="ja-JP" altLang="en-US"/>
          </a:p>
        </p:txBody>
      </p:sp>
    </p:spTree>
    <p:extLst>
      <p:ext uri="{BB962C8B-B14F-4D97-AF65-F5344CB8AC3E}">
        <p14:creationId xmlns:p14="http://schemas.microsoft.com/office/powerpoint/2010/main" val="3719789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4F2FB4A-FD52-40B7-AEF6-5BB345C019A1}"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D964EF-E0B8-4798-ABAC-252820A7DE9A}" type="slidenum">
              <a:rPr kumimoji="1" lang="ja-JP" altLang="en-US" smtClean="0"/>
              <a:t>‹#›</a:t>
            </a:fld>
            <a:endParaRPr kumimoji="1" lang="ja-JP" altLang="en-US"/>
          </a:p>
        </p:txBody>
      </p:sp>
    </p:spTree>
    <p:extLst>
      <p:ext uri="{BB962C8B-B14F-4D97-AF65-F5344CB8AC3E}">
        <p14:creationId xmlns:p14="http://schemas.microsoft.com/office/powerpoint/2010/main" val="1582462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4F2FB4A-FD52-40B7-AEF6-5BB345C019A1}"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D964EF-E0B8-4798-ABAC-252820A7DE9A}" type="slidenum">
              <a:rPr kumimoji="1" lang="ja-JP" altLang="en-US" smtClean="0"/>
              <a:t>‹#›</a:t>
            </a:fld>
            <a:endParaRPr kumimoji="1" lang="ja-JP" altLang="en-US"/>
          </a:p>
        </p:txBody>
      </p:sp>
    </p:spTree>
    <p:extLst>
      <p:ext uri="{BB962C8B-B14F-4D97-AF65-F5344CB8AC3E}">
        <p14:creationId xmlns:p14="http://schemas.microsoft.com/office/powerpoint/2010/main" val="1450198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4F2FB4A-FD52-40B7-AEF6-5BB345C019A1}" type="datetimeFigureOut">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D964EF-E0B8-4798-ABAC-252820A7DE9A}" type="slidenum">
              <a:rPr kumimoji="1" lang="ja-JP" altLang="en-US" smtClean="0"/>
              <a:t>‹#›</a:t>
            </a:fld>
            <a:endParaRPr kumimoji="1" lang="ja-JP" altLang="en-US"/>
          </a:p>
        </p:txBody>
      </p:sp>
    </p:spTree>
    <p:extLst>
      <p:ext uri="{BB962C8B-B14F-4D97-AF65-F5344CB8AC3E}">
        <p14:creationId xmlns:p14="http://schemas.microsoft.com/office/powerpoint/2010/main" val="1686651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4F2FB4A-FD52-40B7-AEF6-5BB345C019A1}" type="datetimeFigureOut">
              <a:rPr kumimoji="1" lang="ja-JP" altLang="en-US" smtClean="0"/>
              <a:t>2026/5/8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AD964EF-E0B8-4798-ABAC-252820A7DE9A}" type="slidenum">
              <a:rPr kumimoji="1" lang="ja-JP" altLang="en-US" smtClean="0"/>
              <a:t>‹#›</a:t>
            </a:fld>
            <a:endParaRPr kumimoji="1" lang="ja-JP" altLang="en-US"/>
          </a:p>
        </p:txBody>
      </p:sp>
    </p:spTree>
    <p:extLst>
      <p:ext uri="{BB962C8B-B14F-4D97-AF65-F5344CB8AC3E}">
        <p14:creationId xmlns:p14="http://schemas.microsoft.com/office/powerpoint/2010/main" val="2174244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4F2FB4A-FD52-40B7-AEF6-5BB345C019A1}" type="datetimeFigureOut">
              <a:rPr kumimoji="1" lang="ja-JP" altLang="en-US" smtClean="0"/>
              <a:t>2026/5/8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AD964EF-E0B8-4798-ABAC-252820A7DE9A}" type="slidenum">
              <a:rPr kumimoji="1" lang="ja-JP" altLang="en-US" smtClean="0"/>
              <a:t>‹#›</a:t>
            </a:fld>
            <a:endParaRPr kumimoji="1" lang="ja-JP" altLang="en-US"/>
          </a:p>
        </p:txBody>
      </p:sp>
    </p:spTree>
    <p:extLst>
      <p:ext uri="{BB962C8B-B14F-4D97-AF65-F5344CB8AC3E}">
        <p14:creationId xmlns:p14="http://schemas.microsoft.com/office/powerpoint/2010/main" val="224077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4F2FB4A-FD52-40B7-AEF6-5BB345C019A1}" type="datetimeFigureOut">
              <a:rPr kumimoji="1" lang="ja-JP" altLang="en-US" smtClean="0"/>
              <a:t>2026/5/8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AD964EF-E0B8-4798-ABAC-252820A7DE9A}" type="slidenum">
              <a:rPr kumimoji="1" lang="ja-JP" altLang="en-US" smtClean="0"/>
              <a:t>‹#›</a:t>
            </a:fld>
            <a:endParaRPr kumimoji="1" lang="ja-JP" altLang="en-US"/>
          </a:p>
        </p:txBody>
      </p:sp>
    </p:spTree>
    <p:extLst>
      <p:ext uri="{BB962C8B-B14F-4D97-AF65-F5344CB8AC3E}">
        <p14:creationId xmlns:p14="http://schemas.microsoft.com/office/powerpoint/2010/main" val="841079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4F2FB4A-FD52-40B7-AEF6-5BB345C019A1}" type="datetimeFigureOut">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D964EF-E0B8-4798-ABAC-252820A7DE9A}" type="slidenum">
              <a:rPr kumimoji="1" lang="ja-JP" altLang="en-US" smtClean="0"/>
              <a:t>‹#›</a:t>
            </a:fld>
            <a:endParaRPr kumimoji="1" lang="ja-JP" altLang="en-US"/>
          </a:p>
        </p:txBody>
      </p:sp>
    </p:spTree>
    <p:extLst>
      <p:ext uri="{BB962C8B-B14F-4D97-AF65-F5344CB8AC3E}">
        <p14:creationId xmlns:p14="http://schemas.microsoft.com/office/powerpoint/2010/main" val="3952459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4F2FB4A-FD52-40B7-AEF6-5BB345C019A1}" type="datetimeFigureOut">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D964EF-E0B8-4798-ABAC-252820A7DE9A}" type="slidenum">
              <a:rPr kumimoji="1" lang="ja-JP" altLang="en-US" smtClean="0"/>
              <a:t>‹#›</a:t>
            </a:fld>
            <a:endParaRPr kumimoji="1" lang="ja-JP" altLang="en-US"/>
          </a:p>
        </p:txBody>
      </p:sp>
    </p:spTree>
    <p:extLst>
      <p:ext uri="{BB962C8B-B14F-4D97-AF65-F5344CB8AC3E}">
        <p14:creationId xmlns:p14="http://schemas.microsoft.com/office/powerpoint/2010/main" val="2767776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2FB4A-FD52-40B7-AEF6-5BB345C019A1}" type="datetimeFigureOut">
              <a:rPr kumimoji="1" lang="ja-JP" altLang="en-US" smtClean="0"/>
              <a:t>2026/5/8</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964EF-E0B8-4798-ABAC-252820A7DE9A}" type="slidenum">
              <a:rPr kumimoji="1" lang="ja-JP" altLang="en-US" smtClean="0"/>
              <a:t>‹#›</a:t>
            </a:fld>
            <a:endParaRPr kumimoji="1" lang="ja-JP" altLang="en-US"/>
          </a:p>
        </p:txBody>
      </p:sp>
    </p:spTree>
    <p:extLst>
      <p:ext uri="{BB962C8B-B14F-4D97-AF65-F5344CB8AC3E}">
        <p14:creationId xmlns:p14="http://schemas.microsoft.com/office/powerpoint/2010/main" val="1853469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8F872E13-12FB-4AEC-8EC5-AD1342457EEE}"/>
              </a:ext>
            </a:extLst>
          </p:cNvPr>
          <p:cNvSpPr/>
          <p:nvPr/>
        </p:nvSpPr>
        <p:spPr>
          <a:xfrm>
            <a:off x="0" y="-32695"/>
            <a:ext cx="9144000" cy="471520"/>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ea typeface="BIZ UDPゴシック" panose="020B0400000000000000" pitchFamily="50" charset="-128"/>
                <a:cs typeface="Times New Roman" panose="02020603050405020304" pitchFamily="18" charset="0"/>
              </a:rPr>
              <a:t>中間見直しを検討する項目の概要</a:t>
            </a:r>
            <a:endParaRPr lang="ja-JP" altLang="en-US" sz="2000" b="1" dirty="0">
              <a:solidFill>
                <a:schemeClr val="bg1"/>
              </a:solidFill>
              <a:latin typeface="BIZ UDPゴシック" panose="020B0400000000000000" pitchFamily="50" charset="-128"/>
              <a:ea typeface="BIZ UDPゴシック" panose="020B0400000000000000" pitchFamily="50" charset="-128"/>
            </a:endParaRPr>
          </a:p>
        </p:txBody>
      </p:sp>
      <p:sp>
        <p:nvSpPr>
          <p:cNvPr id="3" name="四角形: 角を丸くする 2">
            <a:extLst>
              <a:ext uri="{FF2B5EF4-FFF2-40B4-BE49-F238E27FC236}">
                <a16:creationId xmlns:a16="http://schemas.microsoft.com/office/drawing/2014/main" id="{6DFE5FFC-2240-4228-B647-8EA1F1A58A97}"/>
              </a:ext>
            </a:extLst>
          </p:cNvPr>
          <p:cNvSpPr/>
          <p:nvPr/>
        </p:nvSpPr>
        <p:spPr>
          <a:xfrm>
            <a:off x="395364" y="1753302"/>
            <a:ext cx="1863915" cy="324000"/>
          </a:xfrm>
          <a:prstGeom prst="roundRect">
            <a:avLst/>
          </a:prstGeom>
          <a:solidFill>
            <a:srgbClr val="00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四角形: 角を丸くする 61">
            <a:extLst>
              <a:ext uri="{FF2B5EF4-FFF2-40B4-BE49-F238E27FC236}">
                <a16:creationId xmlns:a16="http://schemas.microsoft.com/office/drawing/2014/main" id="{2CD9B95E-CC18-4479-ADAE-057BE2A54BBA}"/>
              </a:ext>
            </a:extLst>
          </p:cNvPr>
          <p:cNvSpPr/>
          <p:nvPr/>
        </p:nvSpPr>
        <p:spPr>
          <a:xfrm>
            <a:off x="115797" y="557615"/>
            <a:ext cx="8912406" cy="1099433"/>
          </a:xfrm>
          <a:prstGeom prst="roundRect">
            <a:avLst>
              <a:gd name="adj" fmla="val 6886"/>
            </a:avLst>
          </a:prstGeom>
          <a:solidFill>
            <a:srgbClr val="FFFFCC"/>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rtlCol="0" anchor="ctr">
            <a:spAutoFit/>
          </a:bodyPr>
          <a:lstStyle/>
          <a:p>
            <a:pPr marL="176213" indent="-176213">
              <a:lnSpc>
                <a:spcPts val="2000"/>
              </a:lnSpc>
            </a:pPr>
            <a:r>
              <a:rPr kumimoji="1" lang="en-US" altLang="ja-JP" sz="1300" b="1" dirty="0">
                <a:solidFill>
                  <a:schemeClr val="tx1"/>
                </a:solidFill>
                <a:latin typeface="BIZ UDゴシック" panose="020B0400000000000000" pitchFamily="49" charset="-128"/>
                <a:ea typeface="BIZ UDゴシック" panose="020B0400000000000000" pitchFamily="49" charset="-128"/>
              </a:rPr>
              <a:t>【</a:t>
            </a:r>
            <a:r>
              <a:rPr kumimoji="1" lang="ja-JP" altLang="en-US" sz="1300" b="1" dirty="0">
                <a:solidFill>
                  <a:schemeClr val="tx1"/>
                </a:solidFill>
                <a:latin typeface="BIZ UDゴシック" panose="020B0400000000000000" pitchFamily="49" charset="-128"/>
                <a:ea typeface="BIZ UDゴシック" panose="020B0400000000000000" pitchFamily="49" charset="-128"/>
              </a:rPr>
              <a:t>項目の整理</a:t>
            </a:r>
            <a:r>
              <a:rPr kumimoji="1" lang="en-US" altLang="ja-JP" sz="1300" b="1" dirty="0">
                <a:solidFill>
                  <a:schemeClr val="tx1"/>
                </a:solidFill>
                <a:latin typeface="BIZ UDゴシック" panose="020B0400000000000000" pitchFamily="49" charset="-128"/>
                <a:ea typeface="BIZ UDゴシック" panose="020B0400000000000000" pitchFamily="49" charset="-128"/>
              </a:rPr>
              <a:t>】</a:t>
            </a:r>
            <a:endParaRPr kumimoji="1" lang="ja-JP" altLang="en-US" sz="1300" b="1" dirty="0">
              <a:solidFill>
                <a:schemeClr val="tx1"/>
              </a:solidFill>
              <a:latin typeface="BIZ UDゴシック" panose="020B0400000000000000" pitchFamily="49" charset="-128"/>
              <a:ea typeface="BIZ UDゴシック" panose="020B0400000000000000" pitchFamily="49" charset="-128"/>
            </a:endParaRPr>
          </a:p>
          <a:p>
            <a:pPr marL="176213" indent="-176213">
              <a:lnSpc>
                <a:spcPts val="2000"/>
              </a:lnSpc>
            </a:pPr>
            <a:r>
              <a:rPr kumimoji="1" lang="ja-JP" altLang="en-US" sz="1300" b="1" dirty="0">
                <a:solidFill>
                  <a:schemeClr val="tx1"/>
                </a:solidFill>
                <a:latin typeface="BIZ UDゴシック" panose="020B0400000000000000" pitchFamily="49" charset="-128"/>
                <a:ea typeface="BIZ UDゴシック" panose="020B0400000000000000" pitchFamily="49" charset="-128"/>
              </a:rPr>
              <a:t>　・現行方針を目次に沿って</a:t>
            </a:r>
            <a:r>
              <a:rPr lang="ja-JP" altLang="en-US" sz="1300" b="1" dirty="0">
                <a:solidFill>
                  <a:schemeClr val="tx1"/>
                </a:solidFill>
                <a:latin typeface="BIZ UDゴシック" panose="020B0400000000000000" pitchFamily="49" charset="-128"/>
                <a:ea typeface="BIZ UDゴシック" panose="020B0400000000000000" pitchFamily="49" charset="-128"/>
              </a:rPr>
              <a:t>９９</a:t>
            </a:r>
            <a:r>
              <a:rPr kumimoji="1" lang="ja-JP" altLang="en-US" sz="1300" b="1" dirty="0">
                <a:solidFill>
                  <a:schemeClr val="tx1"/>
                </a:solidFill>
                <a:latin typeface="BIZ UDゴシック" panose="020B0400000000000000" pitchFamily="49" charset="-128"/>
                <a:ea typeface="BIZ UDゴシック" panose="020B0400000000000000" pitchFamily="49" charset="-128"/>
              </a:rPr>
              <a:t>項目とし、項目ごとに「要検討」「時点修正」「廃止」及び「修正なし」に分類</a:t>
            </a:r>
          </a:p>
          <a:p>
            <a:pPr marL="176213" indent="-176213">
              <a:lnSpc>
                <a:spcPts val="2000"/>
              </a:lnSpc>
            </a:pPr>
            <a:r>
              <a:rPr lang="ja-JP" altLang="en-US" sz="1300" b="1" dirty="0">
                <a:solidFill>
                  <a:schemeClr val="tx1"/>
                </a:solidFill>
                <a:latin typeface="BIZ UDゴシック" panose="020B0400000000000000" pitchFamily="49" charset="-128"/>
                <a:ea typeface="BIZ UDゴシック" panose="020B0400000000000000" pitchFamily="49" charset="-128"/>
              </a:rPr>
              <a:t>　・</a:t>
            </a:r>
            <a:r>
              <a:rPr kumimoji="1" lang="ja-JP" altLang="en-US" sz="1300" b="1" dirty="0">
                <a:solidFill>
                  <a:schemeClr val="tx1"/>
                </a:solidFill>
                <a:latin typeface="BIZ UDゴシック" panose="020B0400000000000000" pitchFamily="49" charset="-128"/>
                <a:ea typeface="BIZ UDゴシック" panose="020B0400000000000000" pitchFamily="49" charset="-128"/>
              </a:rPr>
              <a:t>検討する項目</a:t>
            </a:r>
            <a:r>
              <a:rPr lang="ja-JP" altLang="en-US" sz="1300" b="1" dirty="0">
                <a:solidFill>
                  <a:schemeClr val="tx1"/>
                </a:solidFill>
                <a:latin typeface="BIZ UDゴシック" panose="020B0400000000000000" pitchFamily="49" charset="-128"/>
                <a:ea typeface="BIZ UDゴシック" panose="020B0400000000000000" pitchFamily="49" charset="-128"/>
              </a:rPr>
              <a:t>は以下のとおり</a:t>
            </a:r>
            <a:endParaRPr lang="en-US" altLang="ja-JP" sz="1300" b="1" dirty="0">
              <a:solidFill>
                <a:schemeClr val="tx1"/>
              </a:solidFill>
              <a:latin typeface="BIZ UDゴシック" panose="020B0400000000000000" pitchFamily="49" charset="-128"/>
              <a:ea typeface="BIZ UDゴシック" panose="020B0400000000000000" pitchFamily="49" charset="-128"/>
            </a:endParaRPr>
          </a:p>
          <a:p>
            <a:pPr marL="176213" indent="-176213">
              <a:lnSpc>
                <a:spcPts val="2000"/>
              </a:lnSpc>
            </a:pPr>
            <a:r>
              <a:rPr kumimoji="1" lang="ja-JP" altLang="en-US" sz="1300" b="1" dirty="0">
                <a:solidFill>
                  <a:schemeClr val="tx1"/>
                </a:solidFill>
                <a:latin typeface="BIZ UDゴシック" panose="020B0400000000000000" pitchFamily="49" charset="-128"/>
                <a:ea typeface="BIZ UDゴシック" panose="020B0400000000000000" pitchFamily="49" charset="-128"/>
              </a:rPr>
              <a:t>　・なお、「修正なし」に分類した項目であっても、市町村からの意見等を踏まえ、検討を行う場合</a:t>
            </a:r>
            <a:r>
              <a:rPr kumimoji="1" lang="ja-JP" altLang="en-US" sz="1300" b="1">
                <a:solidFill>
                  <a:schemeClr val="tx1"/>
                </a:solidFill>
                <a:latin typeface="BIZ UDゴシック" panose="020B0400000000000000" pitchFamily="49" charset="-128"/>
                <a:ea typeface="BIZ UDゴシック" panose="020B0400000000000000" pitchFamily="49" charset="-128"/>
              </a:rPr>
              <a:t>がある</a:t>
            </a:r>
            <a:endParaRPr kumimoji="1" lang="ja-JP" altLang="en-US" sz="1300" b="1" dirty="0">
              <a:solidFill>
                <a:schemeClr val="tx1"/>
              </a:solidFill>
              <a:latin typeface="BIZ UDゴシック" panose="020B0400000000000000" pitchFamily="49" charset="-128"/>
              <a:ea typeface="BIZ UDゴシック" panose="020B0400000000000000" pitchFamily="49" charset="-128"/>
            </a:endParaRPr>
          </a:p>
        </p:txBody>
      </p:sp>
      <p:sp>
        <p:nvSpPr>
          <p:cNvPr id="70" name="正方形/長方形 69">
            <a:extLst>
              <a:ext uri="{FF2B5EF4-FFF2-40B4-BE49-F238E27FC236}">
                <a16:creationId xmlns:a16="http://schemas.microsoft.com/office/drawing/2014/main" id="{23EDE63F-4E82-40AB-A26E-C680C82C8157}"/>
              </a:ext>
            </a:extLst>
          </p:cNvPr>
          <p:cNvSpPr/>
          <p:nvPr/>
        </p:nvSpPr>
        <p:spPr>
          <a:xfrm>
            <a:off x="553321" y="1788245"/>
            <a:ext cx="1548000" cy="13838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oAutofit/>
          </a:bodyPr>
          <a:lstStyle/>
          <a:p>
            <a:pPr marL="176213" indent="-176213"/>
            <a:r>
              <a:rPr lang="ja-JP" altLang="en-US" sz="1500" dirty="0">
                <a:solidFill>
                  <a:schemeClr val="tx1"/>
                </a:solidFill>
                <a:latin typeface="BIZ UDPゴシック" panose="020B0400000000000000" pitchFamily="50" charset="-128"/>
                <a:ea typeface="BIZ UDPゴシック" panose="020B0400000000000000" pitchFamily="50" charset="-128"/>
              </a:rPr>
              <a:t>要検討 </a:t>
            </a:r>
            <a:r>
              <a:rPr lang="en-US" altLang="ja-JP" sz="1500" dirty="0">
                <a:solidFill>
                  <a:schemeClr val="tx1"/>
                </a:solidFill>
                <a:latin typeface="BIZ UDPゴシック" panose="020B0400000000000000" pitchFamily="50" charset="-128"/>
                <a:ea typeface="BIZ UDPゴシック" panose="020B0400000000000000" pitchFamily="50" charset="-128"/>
              </a:rPr>
              <a:t>【9</a:t>
            </a:r>
            <a:r>
              <a:rPr lang="ja-JP" altLang="en-US" sz="1500" dirty="0">
                <a:solidFill>
                  <a:schemeClr val="tx1"/>
                </a:solidFill>
                <a:latin typeface="BIZ UDPゴシック" panose="020B0400000000000000" pitchFamily="50" charset="-128"/>
                <a:ea typeface="BIZ UDPゴシック" panose="020B0400000000000000" pitchFamily="50" charset="-128"/>
              </a:rPr>
              <a:t>項目</a:t>
            </a:r>
            <a:r>
              <a:rPr lang="en-US" altLang="ja-JP" sz="1500" dirty="0">
                <a:solidFill>
                  <a:schemeClr val="tx1"/>
                </a:solidFill>
                <a:latin typeface="BIZ UDPゴシック" panose="020B0400000000000000" pitchFamily="50" charset="-128"/>
                <a:ea typeface="BIZ UDPゴシック" panose="020B0400000000000000" pitchFamily="50" charset="-128"/>
              </a:rPr>
              <a:t>】</a:t>
            </a:r>
            <a:endParaRPr lang="ja-JP" altLang="en-US" sz="1500" dirty="0">
              <a:solidFill>
                <a:schemeClr val="tx1"/>
              </a:solidFill>
              <a:latin typeface="BIZ UDPゴシック" panose="020B0400000000000000" pitchFamily="50" charset="-128"/>
              <a:ea typeface="BIZ UDPゴシック" panose="020B0400000000000000" pitchFamily="50" charset="-128"/>
            </a:endParaRPr>
          </a:p>
        </p:txBody>
      </p:sp>
      <p:sp>
        <p:nvSpPr>
          <p:cNvPr id="71" name="四角形: 角を丸くする 70">
            <a:extLst>
              <a:ext uri="{FF2B5EF4-FFF2-40B4-BE49-F238E27FC236}">
                <a16:creationId xmlns:a16="http://schemas.microsoft.com/office/drawing/2014/main" id="{D75272D0-5B0A-4163-9A8F-8D8156A3D491}"/>
              </a:ext>
            </a:extLst>
          </p:cNvPr>
          <p:cNvSpPr/>
          <p:nvPr/>
        </p:nvSpPr>
        <p:spPr>
          <a:xfrm>
            <a:off x="395364" y="4401144"/>
            <a:ext cx="1863915" cy="324000"/>
          </a:xfrm>
          <a:prstGeom prst="round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正方形/長方形 71">
            <a:extLst>
              <a:ext uri="{FF2B5EF4-FFF2-40B4-BE49-F238E27FC236}">
                <a16:creationId xmlns:a16="http://schemas.microsoft.com/office/drawing/2014/main" id="{095FC63C-6CC9-425C-B172-D756B8B1F0EF}"/>
              </a:ext>
            </a:extLst>
          </p:cNvPr>
          <p:cNvSpPr/>
          <p:nvPr/>
        </p:nvSpPr>
        <p:spPr>
          <a:xfrm>
            <a:off x="514447" y="4442742"/>
            <a:ext cx="1800000" cy="13838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oAutofit/>
          </a:bodyPr>
          <a:lstStyle/>
          <a:p>
            <a:pPr marL="176213" indent="-176213"/>
            <a:r>
              <a:rPr lang="ja-JP" altLang="en-US" sz="1500" dirty="0">
                <a:solidFill>
                  <a:schemeClr val="tx1"/>
                </a:solidFill>
                <a:latin typeface="BIZ UDPゴシック" panose="020B0400000000000000" pitchFamily="50" charset="-128"/>
                <a:ea typeface="BIZ UDPゴシック" panose="020B0400000000000000" pitchFamily="50" charset="-128"/>
              </a:rPr>
              <a:t>時点修正 </a:t>
            </a:r>
            <a:r>
              <a:rPr lang="en-US" altLang="ja-JP" sz="1500" dirty="0">
                <a:solidFill>
                  <a:schemeClr val="tx1"/>
                </a:solidFill>
                <a:latin typeface="BIZ UDPゴシック" panose="020B0400000000000000" pitchFamily="50" charset="-128"/>
                <a:ea typeface="BIZ UDPゴシック" panose="020B0400000000000000" pitchFamily="50" charset="-128"/>
              </a:rPr>
              <a:t>【22</a:t>
            </a:r>
            <a:r>
              <a:rPr lang="ja-JP" altLang="en-US" sz="1500" dirty="0">
                <a:solidFill>
                  <a:schemeClr val="tx1"/>
                </a:solidFill>
                <a:latin typeface="BIZ UDPゴシック" panose="020B0400000000000000" pitchFamily="50" charset="-128"/>
                <a:ea typeface="BIZ UDPゴシック" panose="020B0400000000000000" pitchFamily="50" charset="-128"/>
              </a:rPr>
              <a:t>項目</a:t>
            </a:r>
            <a:r>
              <a:rPr lang="en-US" altLang="ja-JP" sz="1500" dirty="0">
                <a:solidFill>
                  <a:schemeClr val="tx1"/>
                </a:solidFill>
                <a:latin typeface="BIZ UDPゴシック" panose="020B0400000000000000" pitchFamily="50" charset="-128"/>
                <a:ea typeface="BIZ UDPゴシック" panose="020B0400000000000000" pitchFamily="50" charset="-128"/>
              </a:rPr>
              <a:t>】</a:t>
            </a:r>
            <a:endParaRPr lang="ja-JP" altLang="en-US" sz="1500" dirty="0">
              <a:solidFill>
                <a:schemeClr val="tx1"/>
              </a:solidFill>
              <a:latin typeface="BIZ UDPゴシック" panose="020B0400000000000000" pitchFamily="50" charset="-128"/>
              <a:ea typeface="BIZ UDPゴシック" panose="020B0400000000000000" pitchFamily="50" charset="-128"/>
            </a:endParaRPr>
          </a:p>
        </p:txBody>
      </p:sp>
      <p:sp>
        <p:nvSpPr>
          <p:cNvPr id="73" name="四角形: 角を丸くする 72">
            <a:extLst>
              <a:ext uri="{FF2B5EF4-FFF2-40B4-BE49-F238E27FC236}">
                <a16:creationId xmlns:a16="http://schemas.microsoft.com/office/drawing/2014/main" id="{AC9795F2-8449-40E1-AC95-F13AD63D375E}"/>
              </a:ext>
            </a:extLst>
          </p:cNvPr>
          <p:cNvSpPr/>
          <p:nvPr/>
        </p:nvSpPr>
        <p:spPr>
          <a:xfrm>
            <a:off x="395364" y="5697288"/>
            <a:ext cx="1863915" cy="324000"/>
          </a:xfrm>
          <a:prstGeom prst="roundRect">
            <a:avLst/>
          </a:prstGeom>
          <a:solidFill>
            <a:srgbClr val="FF99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正方形/長方形 73">
            <a:extLst>
              <a:ext uri="{FF2B5EF4-FFF2-40B4-BE49-F238E27FC236}">
                <a16:creationId xmlns:a16="http://schemas.microsoft.com/office/drawing/2014/main" id="{3E7DB111-5FAF-458A-940A-D3E5A5838276}"/>
              </a:ext>
            </a:extLst>
          </p:cNvPr>
          <p:cNvSpPr/>
          <p:nvPr/>
        </p:nvSpPr>
        <p:spPr>
          <a:xfrm>
            <a:off x="539381" y="5738902"/>
            <a:ext cx="1800000" cy="13838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oAutofit/>
          </a:bodyPr>
          <a:lstStyle/>
          <a:p>
            <a:pPr marL="176213" indent="-176213"/>
            <a:r>
              <a:rPr lang="ja-JP" altLang="en-US" sz="1500" dirty="0">
                <a:solidFill>
                  <a:schemeClr val="tx1"/>
                </a:solidFill>
                <a:latin typeface="BIZ UDPゴシック" panose="020B0400000000000000" pitchFamily="50" charset="-128"/>
                <a:ea typeface="BIZ UDPゴシック" panose="020B0400000000000000" pitchFamily="50" charset="-128"/>
              </a:rPr>
              <a:t>廃　止 </a:t>
            </a:r>
            <a:r>
              <a:rPr lang="en-US" altLang="ja-JP" sz="1500" dirty="0">
                <a:solidFill>
                  <a:schemeClr val="tx1"/>
                </a:solidFill>
                <a:latin typeface="BIZ UDPゴシック" panose="020B0400000000000000" pitchFamily="50" charset="-128"/>
                <a:ea typeface="BIZ UDPゴシック" panose="020B0400000000000000" pitchFamily="50" charset="-128"/>
              </a:rPr>
              <a:t>【</a:t>
            </a:r>
            <a:r>
              <a:rPr lang="ja-JP" altLang="en-US" sz="1500" dirty="0">
                <a:solidFill>
                  <a:schemeClr val="tx1"/>
                </a:solidFill>
                <a:latin typeface="BIZ UDPゴシック" panose="020B0400000000000000" pitchFamily="50" charset="-128"/>
                <a:ea typeface="BIZ UDPゴシック" panose="020B0400000000000000" pitchFamily="50" charset="-128"/>
              </a:rPr>
              <a:t>５項目</a:t>
            </a:r>
            <a:r>
              <a:rPr lang="en-US" altLang="ja-JP" sz="1500" dirty="0">
                <a:solidFill>
                  <a:schemeClr val="tx1"/>
                </a:solidFill>
                <a:latin typeface="BIZ UDPゴシック" panose="020B0400000000000000" pitchFamily="50" charset="-128"/>
                <a:ea typeface="BIZ UDPゴシック" panose="020B0400000000000000" pitchFamily="50" charset="-128"/>
              </a:rPr>
              <a:t>】</a:t>
            </a:r>
            <a:endParaRPr lang="ja-JP" altLang="en-US" sz="1500" dirty="0">
              <a:solidFill>
                <a:schemeClr val="tx1"/>
              </a:solidFill>
              <a:latin typeface="BIZ UDPゴシック" panose="020B0400000000000000" pitchFamily="50" charset="-128"/>
              <a:ea typeface="BIZ UDPゴシック" panose="020B0400000000000000" pitchFamily="50" charset="-128"/>
            </a:endParaRPr>
          </a:p>
        </p:txBody>
      </p:sp>
      <p:sp>
        <p:nvSpPr>
          <p:cNvPr id="75" name="四角形: 角を丸くする 74">
            <a:extLst>
              <a:ext uri="{FF2B5EF4-FFF2-40B4-BE49-F238E27FC236}">
                <a16:creationId xmlns:a16="http://schemas.microsoft.com/office/drawing/2014/main" id="{BDBE9B89-D20E-4A85-9BC6-954989EECB68}"/>
              </a:ext>
            </a:extLst>
          </p:cNvPr>
          <p:cNvSpPr/>
          <p:nvPr/>
        </p:nvSpPr>
        <p:spPr>
          <a:xfrm>
            <a:off x="396635" y="6453336"/>
            <a:ext cx="1863915" cy="324000"/>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正方形/長方形 75">
            <a:extLst>
              <a:ext uri="{FF2B5EF4-FFF2-40B4-BE49-F238E27FC236}">
                <a16:creationId xmlns:a16="http://schemas.microsoft.com/office/drawing/2014/main" id="{F6E968C5-93F2-48D5-A6BC-6B9495CB6C5D}"/>
              </a:ext>
            </a:extLst>
          </p:cNvPr>
          <p:cNvSpPr/>
          <p:nvPr/>
        </p:nvSpPr>
        <p:spPr>
          <a:xfrm>
            <a:off x="522394" y="6494950"/>
            <a:ext cx="1800000" cy="13838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oAutofit/>
          </a:bodyPr>
          <a:lstStyle/>
          <a:p>
            <a:pPr marL="176213" indent="-176213"/>
            <a:r>
              <a:rPr lang="ja-JP" altLang="en-US" sz="1500" dirty="0">
                <a:solidFill>
                  <a:schemeClr val="tx1"/>
                </a:solidFill>
                <a:latin typeface="BIZ UDPゴシック" panose="020B0400000000000000" pitchFamily="50" charset="-128"/>
                <a:ea typeface="BIZ UDPゴシック" panose="020B0400000000000000" pitchFamily="50" charset="-128"/>
              </a:rPr>
              <a:t>修正なし </a:t>
            </a:r>
            <a:r>
              <a:rPr lang="en-US" altLang="ja-JP" sz="1500" dirty="0">
                <a:solidFill>
                  <a:schemeClr val="tx1"/>
                </a:solidFill>
                <a:latin typeface="BIZ UDPゴシック" panose="020B0400000000000000" pitchFamily="50" charset="-128"/>
                <a:ea typeface="BIZ UDPゴシック" panose="020B0400000000000000" pitchFamily="50" charset="-128"/>
              </a:rPr>
              <a:t>【63</a:t>
            </a:r>
            <a:r>
              <a:rPr lang="ja-JP" altLang="en-US" sz="1500" dirty="0">
                <a:solidFill>
                  <a:schemeClr val="tx1"/>
                </a:solidFill>
                <a:latin typeface="BIZ UDPゴシック" panose="020B0400000000000000" pitchFamily="50" charset="-128"/>
                <a:ea typeface="BIZ UDPゴシック" panose="020B0400000000000000" pitchFamily="50" charset="-128"/>
              </a:rPr>
              <a:t>項目</a:t>
            </a:r>
            <a:r>
              <a:rPr lang="en-US" altLang="ja-JP" sz="1500" dirty="0">
                <a:solidFill>
                  <a:schemeClr val="tx1"/>
                </a:solidFill>
                <a:latin typeface="BIZ UDPゴシック" panose="020B0400000000000000" pitchFamily="50" charset="-128"/>
                <a:ea typeface="BIZ UDPゴシック" panose="020B0400000000000000" pitchFamily="50" charset="-128"/>
              </a:rPr>
              <a:t>】</a:t>
            </a:r>
            <a:endParaRPr lang="ja-JP" altLang="en-US" sz="1500"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7" name="表 8">
            <a:extLst>
              <a:ext uri="{FF2B5EF4-FFF2-40B4-BE49-F238E27FC236}">
                <a16:creationId xmlns:a16="http://schemas.microsoft.com/office/drawing/2014/main" id="{97259048-4178-42EB-8B5D-3B5AFE7D0458}"/>
              </a:ext>
            </a:extLst>
          </p:cNvPr>
          <p:cNvGraphicFramePr>
            <a:graphicFrameLocks noGrp="1"/>
          </p:cNvGraphicFramePr>
          <p:nvPr>
            <p:extLst>
              <p:ext uri="{D42A27DB-BD31-4B8C-83A1-F6EECF244321}">
                <p14:modId xmlns:p14="http://schemas.microsoft.com/office/powerpoint/2010/main" val="2576948660"/>
              </p:ext>
            </p:extLst>
          </p:nvPr>
        </p:nvGraphicFramePr>
        <p:xfrm>
          <a:off x="827584" y="2143120"/>
          <a:ext cx="7920880" cy="2194560"/>
        </p:xfrm>
        <a:graphic>
          <a:graphicData uri="http://schemas.openxmlformats.org/drawingml/2006/table">
            <a:tbl>
              <a:tblPr firstRow="1" bandRow="1">
                <a:tableStyleId>{69CF1AB2-1976-4502-BF36-3FF5EA218861}</a:tableStyleId>
              </a:tblPr>
              <a:tblGrid>
                <a:gridCol w="792088">
                  <a:extLst>
                    <a:ext uri="{9D8B030D-6E8A-4147-A177-3AD203B41FA5}">
                      <a16:colId xmlns:a16="http://schemas.microsoft.com/office/drawing/2014/main" val="2769866468"/>
                    </a:ext>
                  </a:extLst>
                </a:gridCol>
                <a:gridCol w="7128792">
                  <a:extLst>
                    <a:ext uri="{9D8B030D-6E8A-4147-A177-3AD203B41FA5}">
                      <a16:colId xmlns:a16="http://schemas.microsoft.com/office/drawing/2014/main" val="3514657985"/>
                    </a:ext>
                  </a:extLst>
                </a:gridCol>
              </a:tblGrid>
              <a:tr h="147059">
                <a:tc>
                  <a:txBody>
                    <a:bodyPr/>
                    <a:lstStyle/>
                    <a:p>
                      <a:pPr algn="ctr"/>
                      <a:r>
                        <a:rPr kumimoji="1" lang="en-US" altLang="ja-JP" sz="1200" b="0" dirty="0">
                          <a:latin typeface="BIZ UDPゴシック" panose="020B0400000000000000" pitchFamily="50" charset="-128"/>
                          <a:ea typeface="BIZ UDPゴシック" panose="020B0400000000000000" pitchFamily="50" charset="-128"/>
                        </a:rPr>
                        <a:t>(1)</a:t>
                      </a:r>
                      <a:endParaRPr kumimoji="1" lang="ja-JP" altLang="en-US" sz="1200" b="0" dirty="0">
                        <a:latin typeface="BIZ UDPゴシック" panose="020B0400000000000000" pitchFamily="50" charset="-128"/>
                        <a:ea typeface="BIZ UDPゴシック" panose="020B0400000000000000" pitchFamily="50"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国民健康保険制度のあるべき姿（医療保険制度の統一）の反映を検討</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extLst>
                  <a:ext uri="{0D108BD9-81ED-4DB2-BD59-A6C34878D82A}">
                    <a16:rowId xmlns:a16="http://schemas.microsoft.com/office/drawing/2014/main" val="647480484"/>
                  </a:ext>
                </a:extLst>
              </a:tr>
              <a:tr h="147059">
                <a:tc>
                  <a:txBody>
                    <a:bodyPr/>
                    <a:lstStyle/>
                    <a:p>
                      <a:pPr algn="ctr"/>
                      <a:r>
                        <a:rPr kumimoji="1" lang="en-US" altLang="ja-JP" sz="1200" b="0" dirty="0">
                          <a:latin typeface="BIZ UDPゴシック" panose="020B0400000000000000" pitchFamily="50" charset="-128"/>
                          <a:ea typeface="BIZ UDPゴシック" panose="020B0400000000000000" pitchFamily="50" charset="-128"/>
                        </a:rPr>
                        <a:t>(2)</a:t>
                      </a:r>
                      <a:endParaRPr kumimoji="1" lang="ja-JP" altLang="en-US" sz="1200" b="0" dirty="0">
                        <a:latin typeface="BIZ UDPゴシック" panose="020B0400000000000000" pitchFamily="50" charset="-128"/>
                        <a:ea typeface="BIZ UDPゴシック" panose="020B0400000000000000" pitchFamily="50"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帰責事由のない赤字対応は記載の要否検討から議論が必要</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extLst>
                  <a:ext uri="{0D108BD9-81ED-4DB2-BD59-A6C34878D82A}">
                    <a16:rowId xmlns:a16="http://schemas.microsoft.com/office/drawing/2014/main" val="4255180565"/>
                  </a:ext>
                </a:extLst>
              </a:tr>
              <a:tr h="147059">
                <a:tc>
                  <a:txBody>
                    <a:bodyPr/>
                    <a:lstStyle/>
                    <a:p>
                      <a:pPr algn="ctr"/>
                      <a:r>
                        <a:rPr kumimoji="1" lang="en-US" altLang="ja-JP" sz="1200" b="0" dirty="0">
                          <a:latin typeface="BIZ UDPゴシック" panose="020B0400000000000000" pitchFamily="50" charset="-128"/>
                          <a:ea typeface="BIZ UDPゴシック" panose="020B0400000000000000" pitchFamily="50" charset="-128"/>
                        </a:rPr>
                        <a:t>(3)</a:t>
                      </a:r>
                      <a:endParaRPr kumimoji="1" lang="ja-JP" altLang="en-US" sz="1200" b="0" dirty="0">
                        <a:latin typeface="BIZ UDPゴシック" panose="020B0400000000000000" pitchFamily="50" charset="-128"/>
                        <a:ea typeface="BIZ UDPゴシック" panose="020B0400000000000000" pitchFamily="50"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標準的な収納率は、一部の市町村から見直しを求める意見があり、検討の要否から議論が必要</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extLst>
                  <a:ext uri="{0D108BD9-81ED-4DB2-BD59-A6C34878D82A}">
                    <a16:rowId xmlns:a16="http://schemas.microsoft.com/office/drawing/2014/main" val="343691933"/>
                  </a:ext>
                </a:extLst>
              </a:tr>
              <a:tr h="147059">
                <a:tc>
                  <a:txBody>
                    <a:bodyPr/>
                    <a:lstStyle/>
                    <a:p>
                      <a:pPr algn="ctr"/>
                      <a:r>
                        <a:rPr kumimoji="1" lang="en-US" altLang="ja-JP" sz="1200" b="0" dirty="0">
                          <a:latin typeface="BIZ UDPゴシック" panose="020B0400000000000000" pitchFamily="50" charset="-128"/>
                          <a:ea typeface="BIZ UDPゴシック" panose="020B0400000000000000" pitchFamily="50" charset="-128"/>
                        </a:rPr>
                        <a:t>(4</a:t>
                      </a:r>
                      <a:r>
                        <a:rPr kumimoji="1" lang="ja-JP" altLang="en-US" sz="1200" b="0" dirty="0">
                          <a:latin typeface="BIZ UDPゴシック" panose="020B0400000000000000" pitchFamily="50" charset="-128"/>
                          <a:ea typeface="BIZ UDPゴシック" panose="020B0400000000000000" pitchFamily="50" charset="-128"/>
                        </a:rPr>
                        <a:t>・</a:t>
                      </a:r>
                      <a:r>
                        <a:rPr kumimoji="1" lang="en-US" altLang="ja-JP" sz="1200" b="0" dirty="0">
                          <a:latin typeface="BIZ UDPゴシック" panose="020B0400000000000000" pitchFamily="50" charset="-128"/>
                          <a:ea typeface="BIZ UDPゴシック" panose="020B0400000000000000" pitchFamily="50" charset="-128"/>
                        </a:rPr>
                        <a:t>5)</a:t>
                      </a:r>
                      <a:endParaRPr kumimoji="1" lang="ja-JP" altLang="en-US" sz="1200" b="0" dirty="0">
                        <a:latin typeface="BIZ UDPゴシック" panose="020B0400000000000000" pitchFamily="50" charset="-128"/>
                        <a:ea typeface="BIZ UDPゴシック" panose="020B0400000000000000" pitchFamily="50"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従前から課題のある収納対策は、現方針に記載された取組みの現状を踏まえ、更なる取組み内容を検討</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extLst>
                  <a:ext uri="{0D108BD9-81ED-4DB2-BD59-A6C34878D82A}">
                    <a16:rowId xmlns:a16="http://schemas.microsoft.com/office/drawing/2014/main" val="1414382352"/>
                  </a:ext>
                </a:extLst>
              </a:tr>
              <a:tr h="147059">
                <a:tc>
                  <a:txBody>
                    <a:bodyPr/>
                    <a:lstStyle/>
                    <a:p>
                      <a:pPr algn="ctr"/>
                      <a:r>
                        <a:rPr kumimoji="1" lang="en-US" altLang="ja-JP" sz="1200" b="0" dirty="0">
                          <a:latin typeface="BIZ UDPゴシック" panose="020B0400000000000000" pitchFamily="50" charset="-128"/>
                          <a:ea typeface="BIZ UDPゴシック" panose="020B0400000000000000" pitchFamily="50" charset="-128"/>
                        </a:rPr>
                        <a:t>(6)</a:t>
                      </a:r>
                      <a:endParaRPr kumimoji="1" lang="ja-JP" altLang="en-US" sz="1200" b="0" dirty="0">
                        <a:latin typeface="BIZ UDPゴシック" panose="020B0400000000000000" pitchFamily="50" charset="-128"/>
                        <a:ea typeface="BIZ UDPゴシック" panose="020B0400000000000000" pitchFamily="50"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国保法の改正を受けた第三者求償の府への委託に関する協議状況を反映する記載内容を検討</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extLst>
                  <a:ext uri="{0D108BD9-81ED-4DB2-BD59-A6C34878D82A}">
                    <a16:rowId xmlns:a16="http://schemas.microsoft.com/office/drawing/2014/main" val="3925603921"/>
                  </a:ext>
                </a:extLst>
              </a:tr>
              <a:tr h="198802">
                <a:tc>
                  <a:txBody>
                    <a:bodyPr/>
                    <a:lstStyle/>
                    <a:p>
                      <a:pPr algn="ctr"/>
                      <a:r>
                        <a:rPr kumimoji="1" lang="en-US" altLang="ja-JP" sz="1200" b="0" dirty="0">
                          <a:latin typeface="BIZ UDPゴシック" panose="020B0400000000000000" pitchFamily="50" charset="-128"/>
                          <a:ea typeface="BIZ UDPゴシック" panose="020B0400000000000000" pitchFamily="50" charset="-128"/>
                        </a:rPr>
                        <a:t>(7)</a:t>
                      </a:r>
                      <a:endParaRPr kumimoji="1" lang="ja-JP" altLang="en-US" sz="1200" b="0" dirty="0">
                        <a:latin typeface="BIZ UDPゴシック" panose="020B0400000000000000" pitchFamily="50" charset="-128"/>
                        <a:ea typeface="BIZ UDPゴシック" panose="020B0400000000000000" pitchFamily="50"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高額療養費の事務簡素化について、</a:t>
                      </a:r>
                      <a:r>
                        <a:rPr kumimoji="1" lang="en-US" altLang="ja-JP" sz="1200" b="0" dirty="0">
                          <a:latin typeface="BIZ UDPゴシック" panose="020B0400000000000000" pitchFamily="50" charset="-128"/>
                          <a:ea typeface="BIZ UDPゴシック" panose="020B0400000000000000" pitchFamily="50" charset="-128"/>
                        </a:rPr>
                        <a:t>PDCA</a:t>
                      </a:r>
                      <a:r>
                        <a:rPr kumimoji="1" lang="ja-JP" altLang="en-US" sz="1200" b="0" dirty="0">
                          <a:latin typeface="BIZ UDPゴシック" panose="020B0400000000000000" pitchFamily="50" charset="-128"/>
                          <a:ea typeface="BIZ UDPゴシック" panose="020B0400000000000000" pitchFamily="50" charset="-128"/>
                        </a:rPr>
                        <a:t>の点検結果を反映する記載内容の検討</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extLst>
                  <a:ext uri="{0D108BD9-81ED-4DB2-BD59-A6C34878D82A}">
                    <a16:rowId xmlns:a16="http://schemas.microsoft.com/office/drawing/2014/main" val="633408359"/>
                  </a:ext>
                </a:extLst>
              </a:tr>
              <a:tr h="19880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latin typeface="BIZ UDPゴシック" panose="020B0400000000000000" pitchFamily="50" charset="-128"/>
                          <a:ea typeface="BIZ UDPゴシック" panose="020B0400000000000000" pitchFamily="50" charset="-128"/>
                        </a:rPr>
                        <a:t>(8)</a:t>
                      </a:r>
                      <a:endParaRPr kumimoji="1" lang="ja-JP" altLang="en-US" sz="1200" b="0" dirty="0">
                        <a:latin typeface="BIZ UDPゴシック" panose="020B0400000000000000" pitchFamily="50" charset="-128"/>
                        <a:ea typeface="BIZ UDPゴシック" panose="020B0400000000000000" pitchFamily="50"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財政調整事業のために財政安定化支援事業の繰入金を義務とすべき</a:t>
                      </a:r>
                      <a:r>
                        <a:rPr kumimoji="1" lang="ja-JP" altLang="en-US" sz="1200" b="0">
                          <a:latin typeface="BIZ UDPゴシック" panose="020B0400000000000000" pitchFamily="50" charset="-128"/>
                          <a:ea typeface="BIZ UDPゴシック" panose="020B0400000000000000" pitchFamily="50" charset="-128"/>
                        </a:rPr>
                        <a:t>か検討</a:t>
                      </a:r>
                      <a:endParaRPr kumimoji="1" lang="ja-JP" altLang="en-US" sz="1200" b="0" dirty="0">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extLst>
                  <a:ext uri="{0D108BD9-81ED-4DB2-BD59-A6C34878D82A}">
                    <a16:rowId xmlns:a16="http://schemas.microsoft.com/office/drawing/2014/main" val="3009905747"/>
                  </a:ext>
                </a:extLst>
              </a:tr>
              <a:tr h="198802">
                <a:tc>
                  <a:txBody>
                    <a:bodyPr/>
                    <a:lstStyle/>
                    <a:p>
                      <a:pPr algn="ctr"/>
                      <a:r>
                        <a:rPr kumimoji="1" lang="en-US" altLang="ja-JP" sz="1200" b="0" dirty="0">
                          <a:latin typeface="BIZ UDPゴシック" panose="020B0400000000000000" pitchFamily="50" charset="-128"/>
                          <a:ea typeface="BIZ UDPゴシック" panose="020B0400000000000000" pitchFamily="50" charset="-128"/>
                        </a:rPr>
                        <a:t>(9)</a:t>
                      </a:r>
                      <a:endParaRPr kumimoji="1" lang="ja-JP" altLang="en-US" sz="1200" b="0" dirty="0">
                        <a:latin typeface="BIZ UDPゴシック" panose="020B0400000000000000" pitchFamily="50" charset="-128"/>
                        <a:ea typeface="BIZ UDPゴシック" panose="020B0400000000000000" pitchFamily="50"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9EDF4"/>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期割計算の端数の処理の整理</a:t>
                      </a:r>
                      <a:r>
                        <a:rPr kumimoji="1" lang="ja-JP" altLang="en-US" sz="1200" b="0">
                          <a:latin typeface="BIZ UDPゴシック" panose="020B0400000000000000" pitchFamily="50" charset="-128"/>
                          <a:ea typeface="BIZ UDPゴシック" panose="020B0400000000000000" pitchFamily="50" charset="-128"/>
                        </a:rPr>
                        <a:t>について検討</a:t>
                      </a:r>
                      <a:endParaRPr kumimoji="1" lang="ja-JP" altLang="en-US" sz="1200" b="0" dirty="0">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9EDF4"/>
                    </a:solidFill>
                  </a:tcPr>
                </a:tc>
                <a:extLst>
                  <a:ext uri="{0D108BD9-81ED-4DB2-BD59-A6C34878D82A}">
                    <a16:rowId xmlns:a16="http://schemas.microsoft.com/office/drawing/2014/main" val="1198535620"/>
                  </a:ext>
                </a:extLst>
              </a:tr>
            </a:tbl>
          </a:graphicData>
        </a:graphic>
      </p:graphicFrame>
      <p:graphicFrame>
        <p:nvGraphicFramePr>
          <p:cNvPr id="77" name="表 8">
            <a:extLst>
              <a:ext uri="{FF2B5EF4-FFF2-40B4-BE49-F238E27FC236}">
                <a16:creationId xmlns:a16="http://schemas.microsoft.com/office/drawing/2014/main" id="{0637991C-94E0-453D-B5A0-8F2C16C80E9F}"/>
              </a:ext>
            </a:extLst>
          </p:cNvPr>
          <p:cNvGraphicFramePr>
            <a:graphicFrameLocks noGrp="1"/>
          </p:cNvGraphicFramePr>
          <p:nvPr>
            <p:extLst>
              <p:ext uri="{D42A27DB-BD31-4B8C-83A1-F6EECF244321}">
                <p14:modId xmlns:p14="http://schemas.microsoft.com/office/powerpoint/2010/main" val="2734430062"/>
              </p:ext>
            </p:extLst>
          </p:nvPr>
        </p:nvGraphicFramePr>
        <p:xfrm>
          <a:off x="827584" y="4797152"/>
          <a:ext cx="7920880" cy="822960"/>
        </p:xfrm>
        <a:graphic>
          <a:graphicData uri="http://schemas.openxmlformats.org/drawingml/2006/table">
            <a:tbl>
              <a:tblPr firstRow="1" bandRow="1">
                <a:tableStyleId>{69CF1AB2-1976-4502-BF36-3FF5EA218861}</a:tableStyleId>
              </a:tblPr>
              <a:tblGrid>
                <a:gridCol w="792088">
                  <a:extLst>
                    <a:ext uri="{9D8B030D-6E8A-4147-A177-3AD203B41FA5}">
                      <a16:colId xmlns:a16="http://schemas.microsoft.com/office/drawing/2014/main" val="2769866468"/>
                    </a:ext>
                  </a:extLst>
                </a:gridCol>
                <a:gridCol w="7128792">
                  <a:extLst>
                    <a:ext uri="{9D8B030D-6E8A-4147-A177-3AD203B41FA5}">
                      <a16:colId xmlns:a16="http://schemas.microsoft.com/office/drawing/2014/main" val="3514657985"/>
                    </a:ext>
                  </a:extLst>
                </a:gridCol>
              </a:tblGrid>
              <a:tr h="147059">
                <a:tc>
                  <a:txBody>
                    <a:bodyPr/>
                    <a:lstStyle/>
                    <a:p>
                      <a:pPr algn="ctr"/>
                      <a:r>
                        <a:rPr kumimoji="1" lang="en-US" altLang="ja-JP" sz="1200" b="0" dirty="0">
                          <a:latin typeface="BIZ UDPゴシック" panose="020B0400000000000000" pitchFamily="50" charset="-128"/>
                          <a:ea typeface="BIZ UDPゴシック" panose="020B0400000000000000" pitchFamily="50" charset="-128"/>
                        </a:rPr>
                        <a:t>4</a:t>
                      </a:r>
                      <a:r>
                        <a:rPr kumimoji="1" lang="ja-JP" altLang="en-US" sz="1200" b="0" dirty="0">
                          <a:latin typeface="BIZ UDPゴシック" panose="020B0400000000000000" pitchFamily="50" charset="-128"/>
                          <a:ea typeface="BIZ UDPゴシック" panose="020B0400000000000000" pitchFamily="50" charset="-128"/>
                        </a:rPr>
                        <a:t>項目</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医療費適正化、または保健事業などに関する国の方針、要領、ガイドライン等の改正内容を反映</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extLst>
                  <a:ext uri="{0D108BD9-81ED-4DB2-BD59-A6C34878D82A}">
                    <a16:rowId xmlns:a16="http://schemas.microsoft.com/office/drawing/2014/main" val="647480484"/>
                  </a:ext>
                </a:extLst>
              </a:tr>
              <a:tr h="198802">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９項目</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統計データ・グラフ等で更新できる資料を更新</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extLst>
                  <a:ext uri="{0D108BD9-81ED-4DB2-BD59-A6C34878D82A}">
                    <a16:rowId xmlns:a16="http://schemas.microsoft.com/office/drawing/2014/main" val="3088717417"/>
                  </a:ext>
                </a:extLst>
              </a:tr>
              <a:tr h="198802">
                <a:tc>
                  <a:txBody>
                    <a:bodyPr/>
                    <a:lstStyle/>
                    <a:p>
                      <a:pPr algn="ctr"/>
                      <a:r>
                        <a:rPr kumimoji="1" lang="en-US" altLang="ja-JP" sz="1200" b="0" dirty="0">
                          <a:solidFill>
                            <a:schemeClr val="tx1"/>
                          </a:solidFill>
                          <a:latin typeface="BIZ UDPゴシック" panose="020B0400000000000000" pitchFamily="50" charset="-128"/>
                          <a:ea typeface="BIZ UDPゴシック" panose="020B0400000000000000" pitchFamily="50" charset="-128"/>
                        </a:rPr>
                        <a:t>9</a:t>
                      </a:r>
                      <a:r>
                        <a:rPr kumimoji="1" lang="ja-JP" altLang="en-US" sz="1200" b="0" dirty="0">
                          <a:solidFill>
                            <a:schemeClr val="tx1"/>
                          </a:solidFill>
                          <a:latin typeface="BIZ UDPゴシック" panose="020B0400000000000000" pitchFamily="50" charset="-128"/>
                          <a:ea typeface="BIZ UDPゴシック" panose="020B0400000000000000" pitchFamily="50" charset="-128"/>
                        </a:rPr>
                        <a:t>項目</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単純な時点修正、中間見直しに関する記載の追加など</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extLst>
                  <a:ext uri="{0D108BD9-81ED-4DB2-BD59-A6C34878D82A}">
                    <a16:rowId xmlns:a16="http://schemas.microsoft.com/office/drawing/2014/main" val="1198535620"/>
                  </a:ext>
                </a:extLst>
              </a:tr>
            </a:tbl>
          </a:graphicData>
        </a:graphic>
      </p:graphicFrame>
      <p:graphicFrame>
        <p:nvGraphicFramePr>
          <p:cNvPr id="78" name="表 8">
            <a:extLst>
              <a:ext uri="{FF2B5EF4-FFF2-40B4-BE49-F238E27FC236}">
                <a16:creationId xmlns:a16="http://schemas.microsoft.com/office/drawing/2014/main" id="{2493CE41-7C8C-4BE4-800F-1CE19B585EC6}"/>
              </a:ext>
            </a:extLst>
          </p:cNvPr>
          <p:cNvGraphicFramePr>
            <a:graphicFrameLocks noGrp="1"/>
          </p:cNvGraphicFramePr>
          <p:nvPr>
            <p:extLst>
              <p:ext uri="{D42A27DB-BD31-4B8C-83A1-F6EECF244321}">
                <p14:modId xmlns:p14="http://schemas.microsoft.com/office/powerpoint/2010/main" val="3827137189"/>
              </p:ext>
            </p:extLst>
          </p:nvPr>
        </p:nvGraphicFramePr>
        <p:xfrm>
          <a:off x="827584" y="6107008"/>
          <a:ext cx="7920880" cy="274320"/>
        </p:xfrm>
        <a:graphic>
          <a:graphicData uri="http://schemas.openxmlformats.org/drawingml/2006/table">
            <a:tbl>
              <a:tblPr firstRow="1" bandRow="1">
                <a:tableStyleId>{69CF1AB2-1976-4502-BF36-3FF5EA218861}</a:tableStyleId>
              </a:tblPr>
              <a:tblGrid>
                <a:gridCol w="792088">
                  <a:extLst>
                    <a:ext uri="{9D8B030D-6E8A-4147-A177-3AD203B41FA5}">
                      <a16:colId xmlns:a16="http://schemas.microsoft.com/office/drawing/2014/main" val="2769866468"/>
                    </a:ext>
                  </a:extLst>
                </a:gridCol>
                <a:gridCol w="7128792">
                  <a:extLst>
                    <a:ext uri="{9D8B030D-6E8A-4147-A177-3AD203B41FA5}">
                      <a16:colId xmlns:a16="http://schemas.microsoft.com/office/drawing/2014/main" val="3514657985"/>
                    </a:ext>
                  </a:extLst>
                </a:gridCol>
              </a:tblGrid>
              <a:tr h="198802">
                <a:tc>
                  <a:txBody>
                    <a:bodyPr/>
                    <a:lstStyle/>
                    <a:p>
                      <a:pPr algn="ctr"/>
                      <a:r>
                        <a:rPr kumimoji="1" lang="en-US" altLang="ja-JP" sz="1200" b="0" dirty="0">
                          <a:latin typeface="BIZ UDPゴシック" panose="020B0400000000000000" pitchFamily="50" charset="-128"/>
                          <a:ea typeface="BIZ UDPゴシック" panose="020B0400000000000000" pitchFamily="50" charset="-128"/>
                        </a:rPr>
                        <a:t>5</a:t>
                      </a:r>
                      <a:r>
                        <a:rPr kumimoji="1" lang="ja-JP" altLang="en-US" sz="1200" b="0" dirty="0">
                          <a:latin typeface="BIZ UDPゴシック" panose="020B0400000000000000" pitchFamily="50" charset="-128"/>
                          <a:ea typeface="BIZ UDPゴシック" panose="020B0400000000000000" pitchFamily="50" charset="-128"/>
                        </a:rPr>
                        <a:t>項目</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マイナ保険証への移行により廃止できる項目を整理</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extLst>
                  <a:ext uri="{0D108BD9-81ED-4DB2-BD59-A6C34878D82A}">
                    <a16:rowId xmlns:a16="http://schemas.microsoft.com/office/drawing/2014/main" val="1198535620"/>
                  </a:ext>
                </a:extLst>
              </a:tr>
            </a:tbl>
          </a:graphicData>
        </a:graphic>
      </p:graphicFrame>
      <p:sp>
        <p:nvSpPr>
          <p:cNvPr id="15" name="正方形/長方形 14">
            <a:extLst>
              <a:ext uri="{FF2B5EF4-FFF2-40B4-BE49-F238E27FC236}">
                <a16:creationId xmlns:a16="http://schemas.microsoft.com/office/drawing/2014/main" id="{47C595F1-429B-440C-9D64-507BB80AF1F1}"/>
              </a:ext>
            </a:extLst>
          </p:cNvPr>
          <p:cNvSpPr/>
          <p:nvPr/>
        </p:nvSpPr>
        <p:spPr>
          <a:xfrm>
            <a:off x="8092099" y="34244"/>
            <a:ext cx="936104" cy="337641"/>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BIZ UDPゴシック" panose="020B0400000000000000" pitchFamily="50" charset="-128"/>
                <a:ea typeface="BIZ UDPゴシック" panose="020B0400000000000000" pitchFamily="50" charset="-128"/>
              </a:rPr>
              <a:t>資料４－２</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7529170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2882</TotalTime>
  <Words>356</Words>
  <Application>Microsoft Office PowerPoint</Application>
  <PresentationFormat>画面に合わせる (4:3)</PresentationFormat>
  <Paragraphs>35</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BIZ UDゴシック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桐山　栞里</cp:lastModifiedBy>
  <cp:revision>245</cp:revision>
  <cp:lastPrinted>2026-04-17T06:34:14Z</cp:lastPrinted>
  <dcterms:created xsi:type="dcterms:W3CDTF">2016-06-28T04:38:26Z</dcterms:created>
  <dcterms:modified xsi:type="dcterms:W3CDTF">2026-05-08T03:14:23Z</dcterms:modified>
</cp:coreProperties>
</file>