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23" r:id="rId2"/>
    <p:sldId id="322" r:id="rId3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奥田　篤史" initials="奥田　篤史" lastIdx="2" clrIdx="0">
    <p:extLst>
      <p:ext uri="{19B8F6BF-5375-455C-9EA6-DF929625EA0E}">
        <p15:presenceInfo xmlns:p15="http://schemas.microsoft.com/office/powerpoint/2012/main" userId="S-1-5-21-161959346-1900351369-444732941-166691" providerId="AD"/>
      </p:ext>
    </p:extLst>
  </p:cmAuthor>
  <p:cmAuthor id="2" name="根来　拓也" initials="根来　拓也" lastIdx="2" clrIdx="1">
    <p:extLst>
      <p:ext uri="{19B8F6BF-5375-455C-9EA6-DF929625EA0E}">
        <p15:presenceInfo xmlns:p15="http://schemas.microsoft.com/office/powerpoint/2012/main" userId="S::NegoroT@lan.pref.osaka.jp::caad8eaf-050a-4936-8ac2-1e6b1cdfb17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0D8E8"/>
    <a:srgbClr val="E9EDF4"/>
    <a:srgbClr val="FF99FF"/>
    <a:srgbClr val="00FF00"/>
    <a:srgbClr val="6699FF"/>
    <a:srgbClr val="33CC33"/>
    <a:srgbClr val="3333FF"/>
    <a:srgbClr val="FFFFCC"/>
    <a:srgbClr val="000000"/>
    <a:srgbClr val="FAC0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3003" autoAdjust="0"/>
  </p:normalViewPr>
  <p:slideViewPr>
    <p:cSldViewPr>
      <p:cViewPr varScale="1">
        <p:scale>
          <a:sx n="97" d="100"/>
          <a:sy n="97" d="100"/>
        </p:scale>
        <p:origin x="1042" y="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AE0764-F6A2-420E-A0E3-F66BA6EA039A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68875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5125" cy="4471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7FB4F5-E760-4797-9CB1-FA413786AA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59668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68875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3A760-C582-4B5A-926D-7020B726389C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18696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68875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3A760-C582-4B5A-926D-7020B726389C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001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4ABC8-00BD-4272-BE73-43559521438B}" type="datetime1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964EF-E0B8-4798-ABAC-252820A7DE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960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8B063-B353-4915-8ABA-7EE27A95771D}" type="datetime1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964EF-E0B8-4798-ABAC-252820A7DE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1922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DDBE2-5726-46CA-A02B-0A96363823DC}" type="datetime1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964EF-E0B8-4798-ABAC-252820A7DE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9789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334F5-DFEC-44B7-86A5-10A2B4A72821}" type="datetime1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964EF-E0B8-4798-ABAC-252820A7DE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2462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FECA2-0734-48CD-AE63-4A61CE0BDEE3}" type="datetime1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964EF-E0B8-4798-ABAC-252820A7DE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0198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FBE69-6138-4D94-8F92-801A15FC518D}" type="datetime1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964EF-E0B8-4798-ABAC-252820A7DE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6651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2FFA0-2694-4117-A7D5-F5A587223E9A}" type="datetime1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964EF-E0B8-4798-ABAC-252820A7DE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4244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FEA29-BC3A-434C-8EEA-414FB4762DBA}" type="datetime1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964EF-E0B8-4798-ABAC-252820A7DE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077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36940-3494-4D7D-A7C3-A7E5D6959EE8}" type="datetime1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964EF-E0B8-4798-ABAC-252820A7DE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1079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41584-A3FE-42A6-9B4A-1FFC74A426DC}" type="datetime1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964EF-E0B8-4798-ABAC-252820A7DE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2459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9FBAD-52AD-4553-B9BC-0EF4B0978067}" type="datetime1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964EF-E0B8-4798-ABAC-252820A7DE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7776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5758BD-8752-4773-826A-F29D6DAFA5E9}" type="datetime1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964EF-E0B8-4798-ABAC-252820A7DE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3469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23380705-EA9A-4B0D-BEE5-93D2A7AEF130}"/>
              </a:ext>
            </a:extLst>
          </p:cNvPr>
          <p:cNvSpPr/>
          <p:nvPr/>
        </p:nvSpPr>
        <p:spPr>
          <a:xfrm>
            <a:off x="115797" y="4869160"/>
            <a:ext cx="8912406" cy="1919363"/>
          </a:xfrm>
          <a:prstGeom prst="rect">
            <a:avLst/>
          </a:prstGeom>
          <a:noFill/>
          <a:ln w="19050">
            <a:solidFill>
              <a:srgbClr val="00206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36000" bIns="36000" rtlCol="0" anchor="t">
            <a:spAutoFit/>
          </a:bodyPr>
          <a:lstStyle/>
          <a:p>
            <a:pPr marL="176213" indent="-176213">
              <a:lnSpc>
                <a:spcPts val="1200"/>
              </a:lnSpc>
            </a:pPr>
            <a:r>
              <a:rPr lang="en-US" altLang="ja-JP" sz="1000" dirty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【</a:t>
            </a:r>
            <a:r>
              <a:rPr lang="ja-JP" altLang="en-US" sz="1000" dirty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厚生労働省　運営方針策定要領（抜粋）</a:t>
            </a:r>
            <a:r>
              <a:rPr lang="en-US" altLang="ja-JP" sz="1000" dirty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】</a:t>
            </a:r>
            <a:r>
              <a:rPr lang="ja-JP" altLang="en-US" sz="1000" dirty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　</a:t>
            </a:r>
          </a:p>
          <a:p>
            <a:pPr marL="176213" indent="-176213">
              <a:lnSpc>
                <a:spcPts val="1200"/>
              </a:lnSpc>
            </a:pPr>
            <a:r>
              <a:rPr lang="ja-JP" altLang="en-US" sz="1000" dirty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　２－（７）　国保運営方針の検証・見直し</a:t>
            </a:r>
            <a:endParaRPr lang="en-US" altLang="ja-JP" sz="1000" dirty="0">
              <a:solidFill>
                <a:schemeClr val="tx1"/>
              </a:solidFill>
              <a:latin typeface="BIZ UD明朝 Medium" panose="02020500000000000000" pitchFamily="17" charset="-128"/>
              <a:ea typeface="BIZ UD明朝 Medium" panose="02020500000000000000" pitchFamily="17" charset="-128"/>
            </a:endParaRPr>
          </a:p>
          <a:p>
            <a:pPr marL="273050" indent="-273050">
              <a:lnSpc>
                <a:spcPts val="1200"/>
              </a:lnSpc>
              <a:tabLst>
                <a:tab pos="263525" algn="l"/>
              </a:tabLst>
            </a:pPr>
            <a:r>
              <a:rPr lang="ja-JP" altLang="en-US" sz="1000" dirty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　○　都道府県は、安定的な財政運営や、市町村が担う国民健康保険事業の広域的・効果的な運営に向けた取組を継続的に改善するため、国保運営方針に基づく取組の状況をおおむね３年ごとに把握・分析し、評価を行うことで検証し、その結果に基づいて国保財政の安定化、保険料水準の平準化の推進等のために必要があると認めるときは、国保運営方針の必要な見直しを行う（法第</a:t>
            </a:r>
            <a:r>
              <a:rPr lang="en-US" altLang="ja-JP" sz="1000" dirty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82</a:t>
            </a:r>
            <a:r>
              <a:rPr lang="ja-JP" altLang="en-US" sz="1000" dirty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条の２第６項）。</a:t>
            </a:r>
            <a:endParaRPr lang="en-US" altLang="ja-JP" sz="1000" dirty="0">
              <a:solidFill>
                <a:schemeClr val="tx1"/>
              </a:solidFill>
              <a:latin typeface="BIZ UD明朝 Medium" panose="02020500000000000000" pitchFamily="17" charset="-128"/>
              <a:ea typeface="BIZ UD明朝 Medium" panose="02020500000000000000" pitchFamily="17" charset="-128"/>
            </a:endParaRPr>
          </a:p>
          <a:p>
            <a:pPr marL="176213" indent="-176213">
              <a:lnSpc>
                <a:spcPts val="1200"/>
              </a:lnSpc>
            </a:pPr>
            <a:r>
              <a:rPr lang="en-US" altLang="ja-JP" sz="1000" dirty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【</a:t>
            </a:r>
            <a:r>
              <a:rPr lang="zh-TW" altLang="en-US" sz="1000" dirty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大阪府国民健康保険運営方針</a:t>
            </a:r>
            <a:r>
              <a:rPr lang="ja-JP" altLang="en-US" sz="1000" dirty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（抜粋）</a:t>
            </a:r>
            <a:r>
              <a:rPr lang="en-US" altLang="ja-JP" sz="1000" dirty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】</a:t>
            </a:r>
          </a:p>
          <a:p>
            <a:pPr marL="176213" indent="-176213">
              <a:lnSpc>
                <a:spcPts val="1200"/>
              </a:lnSpc>
            </a:pPr>
            <a:r>
              <a:rPr lang="ja-JP" altLang="en-US" sz="1000" dirty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　第１－５　運営方針の進捗管理及び検証・見直し</a:t>
            </a:r>
          </a:p>
          <a:p>
            <a:pPr marL="273050" indent="-273050">
              <a:lnSpc>
                <a:spcPts val="1200"/>
              </a:lnSpc>
              <a:tabLst>
                <a:tab pos="263525" algn="l"/>
              </a:tabLst>
            </a:pPr>
            <a:r>
              <a:rPr lang="ja-JP" altLang="en-US" sz="1000" dirty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　○　府は、国民健康保険財政の安定的な運営や、市町村が担う事業の広域的・効率的な運営に向けた取組の継続的な改善、都道府県単位化の趣旨の深化を図る観点から、財政運営及び運営方針に基づく取組の状況について「見える化」を図り、ＰＤＣＡサイクルに基づく運営方針の進捗管理を行う。</a:t>
            </a:r>
            <a:endParaRPr lang="en-US" altLang="ja-JP" sz="1000" dirty="0">
              <a:solidFill>
                <a:schemeClr val="tx1"/>
              </a:solidFill>
              <a:latin typeface="BIZ UD明朝 Medium" panose="02020500000000000000" pitchFamily="17" charset="-128"/>
              <a:ea typeface="BIZ UD明朝 Medium" panose="02020500000000000000" pitchFamily="17" charset="-128"/>
            </a:endParaRPr>
          </a:p>
          <a:p>
            <a:pPr marL="273050" indent="-273050">
              <a:lnSpc>
                <a:spcPts val="1200"/>
              </a:lnSpc>
              <a:tabLst>
                <a:tab pos="263525" algn="l"/>
              </a:tabLst>
            </a:pPr>
            <a:r>
              <a:rPr lang="ja-JP" altLang="en-US" sz="1000" dirty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　○　また、府・代表市町村等で構成する大阪府・市町村国民健康保険広域化調整会議（同会議のもとのワーキング・グループ　　を含む。以下「調整会議」という。）において、</a:t>
            </a:r>
            <a:r>
              <a:rPr lang="ja-JP" altLang="en-US" sz="1000" u="sng" dirty="0">
                <a:solidFill>
                  <a:srgbClr val="3333FF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策定後、３年をめどに把握・分析、評価をすることにより検証を行い、その結果に基づいて、大阪府国民健康保険運営協議会の意見を聴きながら、必要に応じて運営方針の見直しを行う。</a:t>
            </a:r>
            <a:endParaRPr lang="en-US" altLang="ja-JP" sz="1000" dirty="0">
              <a:solidFill>
                <a:schemeClr val="tx1"/>
              </a:solidFill>
              <a:latin typeface="BIZ UD明朝 Medium" panose="02020500000000000000" pitchFamily="17" charset="-128"/>
              <a:ea typeface="BIZ UD明朝 Medium" panose="02020500000000000000" pitchFamily="17" charset="-128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8F872E13-12FB-4AEC-8EC5-AD1342457EEE}"/>
              </a:ext>
            </a:extLst>
          </p:cNvPr>
          <p:cNvSpPr/>
          <p:nvPr/>
        </p:nvSpPr>
        <p:spPr>
          <a:xfrm>
            <a:off x="1" y="-3382"/>
            <a:ext cx="9144000" cy="47152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000" b="1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大阪府国民健康保険運営方針の中間見直し</a:t>
            </a:r>
            <a:endParaRPr lang="ja-JP" altLang="en-US" sz="2000" b="1" dirty="0">
              <a:solidFill>
                <a:schemeClr val="bg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FC7E40E2-1E61-4D97-A620-190181C0BC04}"/>
              </a:ext>
            </a:extLst>
          </p:cNvPr>
          <p:cNvSpPr/>
          <p:nvPr/>
        </p:nvSpPr>
        <p:spPr>
          <a:xfrm>
            <a:off x="115797" y="548680"/>
            <a:ext cx="8912406" cy="819830"/>
          </a:xfrm>
          <a:prstGeom prst="roundRect">
            <a:avLst>
              <a:gd name="adj" fmla="val 6886"/>
            </a:avLst>
          </a:prstGeom>
          <a:solidFill>
            <a:srgbClr val="FFFFCC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6213" indent="-176213"/>
            <a:r>
              <a:rPr kumimoji="1" lang="ja-JP" altLang="en-US" sz="1200" b="1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◆ 令和５年１２月</a:t>
            </a:r>
            <a:r>
              <a:rPr lang="ja-JP" altLang="en-US" sz="1200" b="1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１９</a:t>
            </a:r>
            <a:r>
              <a:rPr kumimoji="1" lang="ja-JP" altLang="en-US" sz="1200" b="1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日に策定した現行の大阪府国民健康保険運営方針（以下「府運営方針」という。）については、対象期間を令和６年４月１日から令和１２</a:t>
            </a:r>
            <a:r>
              <a:rPr lang="ja-JP" altLang="en-US" sz="1200" b="1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年３月３１日までの６年間としている。</a:t>
            </a:r>
          </a:p>
          <a:p>
            <a:pPr marL="176213" indent="-176213"/>
            <a:r>
              <a:rPr lang="ja-JP" altLang="en-US" sz="1200" b="1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◆ 令和９年度で策定から３年が経過することから、国民健康保険法第８２条の２第６項に基づき、中間見直しの検討を行い、必要に応じて現行の府運営方針の改定を行う。</a:t>
            </a:r>
            <a:endParaRPr kumimoji="1" lang="ja-JP" altLang="en-US" sz="1200" b="1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43D91C9E-91BC-4A74-B083-D09F5C14B5E4}"/>
              </a:ext>
            </a:extLst>
          </p:cNvPr>
          <p:cNvGrpSpPr/>
          <p:nvPr/>
        </p:nvGrpSpPr>
        <p:grpSpPr>
          <a:xfrm>
            <a:off x="115797" y="1446603"/>
            <a:ext cx="2519803" cy="348007"/>
            <a:chOff x="48072" y="4295510"/>
            <a:chExt cx="2519803" cy="348007"/>
          </a:xfrm>
        </p:grpSpPr>
        <p:sp>
          <p:nvSpPr>
            <p:cNvPr id="9" name="四角形: 角を丸くする 8">
              <a:extLst>
                <a:ext uri="{FF2B5EF4-FFF2-40B4-BE49-F238E27FC236}">
                  <a16:creationId xmlns:a16="http://schemas.microsoft.com/office/drawing/2014/main" id="{E4E94BBB-FBF0-43E2-89C4-61F9E2F3565B}"/>
                </a:ext>
              </a:extLst>
            </p:cNvPr>
            <p:cNvSpPr/>
            <p:nvPr/>
          </p:nvSpPr>
          <p:spPr>
            <a:xfrm>
              <a:off x="83875" y="4307690"/>
              <a:ext cx="2484000" cy="335827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 w="9525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tIns="36000" bIns="36000" rtlCol="0" anchor="ctr">
              <a:spAutoFit/>
            </a:bodyPr>
            <a:lstStyle/>
            <a:p>
              <a:endParaRPr kumimoji="1" lang="ja-JP" altLang="en-US" sz="1500" b="1" dirty="0">
                <a:solidFill>
                  <a:schemeClr val="tx1"/>
                </a:solidFill>
              </a:endParaRPr>
            </a:p>
          </p:txBody>
        </p:sp>
        <p:sp>
          <p:nvSpPr>
            <p:cNvPr id="14" name="四角形: 角を丸くする 13">
              <a:extLst>
                <a:ext uri="{FF2B5EF4-FFF2-40B4-BE49-F238E27FC236}">
                  <a16:creationId xmlns:a16="http://schemas.microsoft.com/office/drawing/2014/main" id="{407FA9AF-22CC-4D59-BA36-1871C9899792}"/>
                </a:ext>
              </a:extLst>
            </p:cNvPr>
            <p:cNvSpPr/>
            <p:nvPr/>
          </p:nvSpPr>
          <p:spPr>
            <a:xfrm>
              <a:off x="48072" y="4295510"/>
              <a:ext cx="2484000" cy="284749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857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tIns="36000" bIns="36000" rtlCol="0" anchor="ctr">
              <a:spAutoFit/>
            </a:bodyPr>
            <a:lstStyle/>
            <a:p>
              <a:pPr algn="ctr"/>
              <a:r>
                <a:rPr lang="ja-JP" altLang="en-US" sz="1200" b="1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中間見直し（改定）の進め方</a:t>
              </a:r>
              <a:endParaRPr kumimoji="1" lang="ja-JP" altLang="en-US" sz="1200" b="1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</p:grpSp>
      <p:graphicFrame>
        <p:nvGraphicFramePr>
          <p:cNvPr id="5" name="表 5">
            <a:extLst>
              <a:ext uri="{FF2B5EF4-FFF2-40B4-BE49-F238E27FC236}">
                <a16:creationId xmlns:a16="http://schemas.microsoft.com/office/drawing/2014/main" id="{989192E5-1108-496B-B59E-DEE9209D74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177393"/>
              </p:ext>
            </p:extLst>
          </p:nvPr>
        </p:nvGraphicFramePr>
        <p:xfrm>
          <a:off x="115797" y="1895233"/>
          <a:ext cx="8912406" cy="2866892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361968144"/>
                    </a:ext>
                  </a:extLst>
                </a:gridCol>
                <a:gridCol w="8704126">
                  <a:extLst>
                    <a:ext uri="{9D8B030D-6E8A-4147-A177-3AD203B41FA5}">
                      <a16:colId xmlns:a16="http://schemas.microsoft.com/office/drawing/2014/main" val="2680433424"/>
                    </a:ext>
                  </a:extLst>
                </a:gridCol>
              </a:tblGrid>
              <a:tr h="33932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❶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府運営方針の中間見直し（改定）にあたりご意見をいただくため、</a:t>
                      </a:r>
                      <a:r>
                        <a:rPr lang="ja-JP" altLang="en-US" sz="1200" b="0" u="sng" dirty="0">
                          <a:solidFill>
                            <a:srgbClr val="FF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大阪府国民健康保険運営協議会</a:t>
                      </a:r>
                      <a:r>
                        <a:rPr lang="ja-JP" altLang="en-US" sz="1200" b="1" u="sng" dirty="0">
                          <a:solidFill>
                            <a:srgbClr val="FF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（以下「運営協議会」という。）</a:t>
                      </a:r>
                      <a:r>
                        <a:rPr lang="ja-JP" altLang="en-US" sz="1200" b="0" u="sng" dirty="0">
                          <a:solidFill>
                            <a:srgbClr val="FF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に諮問（令和８年３月）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。</a:t>
                      </a:r>
                    </a:p>
                  </a:txBody>
                  <a:tcPr marL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3498530"/>
                  </a:ext>
                </a:extLst>
              </a:tr>
              <a:tr h="81664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❷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令和６・７年度に実施したＰＤＣＡサイクルによる進捗管理（把握・分析・評価）などを基に、事業運営検討ＷＧ及び財政運営検討ＷＧ（以下「ＷＧ」という。）において、見直すべき事項等の内容を検討し、</a:t>
                      </a:r>
                      <a:r>
                        <a:rPr lang="ja-JP" altLang="en-US" sz="1200" b="0" u="sng" dirty="0">
                          <a:solidFill>
                            <a:srgbClr val="3333FF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素案として整理する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。</a:t>
                      </a:r>
                      <a:endParaRPr lang="en-US" altLang="ja-JP" sz="1200" b="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100" b="0" dirty="0">
                          <a:solidFill>
                            <a:schemeClr val="tx1"/>
                          </a:solidFill>
                          <a:latin typeface="BIZ UD明朝 Medium" panose="02020500000000000000" pitchFamily="17" charset="-128"/>
                          <a:ea typeface="BIZ UD明朝 Medium" panose="02020500000000000000" pitchFamily="17" charset="-128"/>
                        </a:rPr>
                        <a:t>※</a:t>
                      </a: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BIZ UD明朝 Medium" panose="02020500000000000000" pitchFamily="17" charset="-128"/>
                          <a:ea typeface="BIZ UD明朝 Medium" panose="02020500000000000000" pitchFamily="17" charset="-128"/>
                        </a:rPr>
                        <a:t> ＷＧ委員は、ＷＧにおける議論をブロック内で共有し、意見を集約したうえで、適宜、ＷＧに諮り検討内容を素案に反映させていく</a:t>
                      </a:r>
                      <a:endParaRPr lang="en-US" altLang="ja-JP" sz="1100" b="0" dirty="0">
                        <a:solidFill>
                          <a:schemeClr val="tx1"/>
                        </a:solidFill>
                        <a:latin typeface="BIZ UD明朝 Medium" panose="02020500000000000000" pitchFamily="17" charset="-128"/>
                        <a:ea typeface="BIZ UD明朝 Medium" panose="02020500000000000000" pitchFamily="17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BIZ UD明朝 Medium" panose="02020500000000000000" pitchFamily="17" charset="-128"/>
                          <a:ea typeface="BIZ UD明朝 Medium" panose="02020500000000000000" pitchFamily="17" charset="-128"/>
                        </a:rPr>
                        <a:t>　（市町村ごとの意見申し出を妨げるものではない。）。</a:t>
                      </a:r>
                    </a:p>
                  </a:txBody>
                  <a:tcPr marL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2247300"/>
                  </a:ext>
                </a:extLst>
              </a:tr>
              <a:tr h="33932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❸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ＷＧで整理した素案を基に、大阪府・市町村国民健康保険広域化調整会議（以下「広域化調整会議」という。）で協議を行い、</a:t>
                      </a:r>
                      <a:r>
                        <a:rPr lang="ja-JP" altLang="en-US" sz="1200" u="sng" dirty="0">
                          <a:solidFill>
                            <a:srgbClr val="3333FF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素案を決定し、運営協議会に諮る</a:t>
                      </a:r>
                      <a:r>
                        <a:rPr lang="ja-JP" altLang="en-US" sz="12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。</a:t>
                      </a:r>
                    </a:p>
                  </a:txBody>
                  <a:tcPr marL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6360097"/>
                  </a:ext>
                </a:extLst>
              </a:tr>
              <a:tr h="33932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❹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素案に対し、市町村法定意見聴取及びパブリックコメントを実施する。</a:t>
                      </a:r>
                    </a:p>
                  </a:txBody>
                  <a:tcPr marL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3303980"/>
                  </a:ext>
                </a:extLst>
              </a:tr>
              <a:tr h="33932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❺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市町村法定意見聴取等で得た意見等を適宜、素案に反映させたうえで、広域化調整会議で協議を行い、</a:t>
                      </a:r>
                      <a:r>
                        <a:rPr lang="ja-JP" altLang="en-US" sz="1200" u="sng" dirty="0">
                          <a:solidFill>
                            <a:srgbClr val="3333FF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案（最終）を決定し、運営協議会に諮る</a:t>
                      </a:r>
                      <a:r>
                        <a:rPr lang="ja-JP" altLang="en-US" sz="12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。</a:t>
                      </a:r>
                    </a:p>
                  </a:txBody>
                  <a:tcPr marL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8401344"/>
                  </a:ext>
                </a:extLst>
              </a:tr>
              <a:tr h="33932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❻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ja-JP" altLang="en-US" sz="1200" b="1" u="sng" dirty="0">
                          <a:solidFill>
                            <a:srgbClr val="FF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運営協議会から案（最終）に対する答申を得て</a:t>
                      </a:r>
                      <a:r>
                        <a:rPr lang="ja-JP" altLang="en-US" sz="12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、中間見直しの内容を決定し、</a:t>
                      </a:r>
                      <a:r>
                        <a:rPr lang="ja-JP" altLang="en-US" sz="1200" u="sng" dirty="0">
                          <a:solidFill>
                            <a:srgbClr val="3333FF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府運営方針を改定（公表）する</a:t>
                      </a:r>
                      <a:r>
                        <a:rPr lang="ja-JP" altLang="en-US" sz="12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。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3883780"/>
                  </a:ext>
                </a:extLst>
              </a:tr>
            </a:tbl>
          </a:graphicData>
        </a:graphic>
      </p:graphicFrame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777CF8F-1A73-4245-BA7F-028F7C224FCD}"/>
              </a:ext>
            </a:extLst>
          </p:cNvPr>
          <p:cNvSpPr/>
          <p:nvPr/>
        </p:nvSpPr>
        <p:spPr>
          <a:xfrm>
            <a:off x="7812360" y="77100"/>
            <a:ext cx="1167443" cy="31055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資料</a:t>
            </a:r>
            <a:r>
              <a:rPr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４－１</a:t>
            </a:r>
            <a:endParaRPr kumimoji="1" lang="ja-JP" altLang="en-US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BF7ACB1A-DD33-4D70-B34A-4D9FF16A44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453336"/>
            <a:ext cx="2133600" cy="365125"/>
          </a:xfrm>
        </p:spPr>
        <p:txBody>
          <a:bodyPr/>
          <a:lstStyle/>
          <a:p>
            <a:fld id="{DAD964EF-E0B8-4798-ABAC-252820A7DE9A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79849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8F872E13-12FB-4AEC-8EC5-AD1342457EEE}"/>
              </a:ext>
            </a:extLst>
          </p:cNvPr>
          <p:cNvSpPr/>
          <p:nvPr/>
        </p:nvSpPr>
        <p:spPr>
          <a:xfrm>
            <a:off x="1" y="-3382"/>
            <a:ext cx="9144000" cy="47152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000" b="1" dirty="0">
                <a:ea typeface="BIZ UDPゴシック" panose="020B0400000000000000" pitchFamily="50" charset="-128"/>
                <a:cs typeface="Times New Roman" panose="02020603050405020304" pitchFamily="18" charset="0"/>
              </a:rPr>
              <a:t>中間見直し</a:t>
            </a:r>
            <a:r>
              <a:rPr lang="ja-JP" altLang="en-US" sz="2000" b="1">
                <a:ea typeface="BIZ UDPゴシック" panose="020B0400000000000000" pitchFamily="50" charset="-128"/>
                <a:cs typeface="Times New Roman" panose="02020603050405020304" pitchFamily="18" charset="0"/>
              </a:rPr>
              <a:t>のスケジュール</a:t>
            </a:r>
            <a:endParaRPr lang="ja-JP" altLang="en-US" sz="20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2" name="表 2">
            <a:extLst>
              <a:ext uri="{FF2B5EF4-FFF2-40B4-BE49-F238E27FC236}">
                <a16:creationId xmlns:a16="http://schemas.microsoft.com/office/drawing/2014/main" id="{AB777A06-F36F-40EE-A28C-B874261F1F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18756"/>
              </p:ext>
            </p:extLst>
          </p:nvPr>
        </p:nvGraphicFramePr>
        <p:xfrm>
          <a:off x="251521" y="676808"/>
          <a:ext cx="8640957" cy="58326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4689">
                  <a:extLst>
                    <a:ext uri="{9D8B030D-6E8A-4147-A177-3AD203B41FA5}">
                      <a16:colId xmlns:a16="http://schemas.microsoft.com/office/drawing/2014/main" val="1242886372"/>
                    </a:ext>
                  </a:extLst>
                </a:gridCol>
                <a:gridCol w="664689">
                  <a:extLst>
                    <a:ext uri="{9D8B030D-6E8A-4147-A177-3AD203B41FA5}">
                      <a16:colId xmlns:a16="http://schemas.microsoft.com/office/drawing/2014/main" val="3875400345"/>
                    </a:ext>
                  </a:extLst>
                </a:gridCol>
                <a:gridCol w="664689">
                  <a:extLst>
                    <a:ext uri="{9D8B030D-6E8A-4147-A177-3AD203B41FA5}">
                      <a16:colId xmlns:a16="http://schemas.microsoft.com/office/drawing/2014/main" val="2328042680"/>
                    </a:ext>
                  </a:extLst>
                </a:gridCol>
                <a:gridCol w="664689">
                  <a:extLst>
                    <a:ext uri="{9D8B030D-6E8A-4147-A177-3AD203B41FA5}">
                      <a16:colId xmlns:a16="http://schemas.microsoft.com/office/drawing/2014/main" val="1857927418"/>
                    </a:ext>
                  </a:extLst>
                </a:gridCol>
                <a:gridCol w="664689">
                  <a:extLst>
                    <a:ext uri="{9D8B030D-6E8A-4147-A177-3AD203B41FA5}">
                      <a16:colId xmlns:a16="http://schemas.microsoft.com/office/drawing/2014/main" val="87893089"/>
                    </a:ext>
                  </a:extLst>
                </a:gridCol>
                <a:gridCol w="664689">
                  <a:extLst>
                    <a:ext uri="{9D8B030D-6E8A-4147-A177-3AD203B41FA5}">
                      <a16:colId xmlns:a16="http://schemas.microsoft.com/office/drawing/2014/main" val="1197383127"/>
                    </a:ext>
                  </a:extLst>
                </a:gridCol>
                <a:gridCol w="664689">
                  <a:extLst>
                    <a:ext uri="{9D8B030D-6E8A-4147-A177-3AD203B41FA5}">
                      <a16:colId xmlns:a16="http://schemas.microsoft.com/office/drawing/2014/main" val="2228575264"/>
                    </a:ext>
                  </a:extLst>
                </a:gridCol>
                <a:gridCol w="664689">
                  <a:extLst>
                    <a:ext uri="{9D8B030D-6E8A-4147-A177-3AD203B41FA5}">
                      <a16:colId xmlns:a16="http://schemas.microsoft.com/office/drawing/2014/main" val="1161990239"/>
                    </a:ext>
                  </a:extLst>
                </a:gridCol>
                <a:gridCol w="664689">
                  <a:extLst>
                    <a:ext uri="{9D8B030D-6E8A-4147-A177-3AD203B41FA5}">
                      <a16:colId xmlns:a16="http://schemas.microsoft.com/office/drawing/2014/main" val="333390906"/>
                    </a:ext>
                  </a:extLst>
                </a:gridCol>
                <a:gridCol w="664689">
                  <a:extLst>
                    <a:ext uri="{9D8B030D-6E8A-4147-A177-3AD203B41FA5}">
                      <a16:colId xmlns:a16="http://schemas.microsoft.com/office/drawing/2014/main" val="1787435836"/>
                    </a:ext>
                  </a:extLst>
                </a:gridCol>
                <a:gridCol w="664689">
                  <a:extLst>
                    <a:ext uri="{9D8B030D-6E8A-4147-A177-3AD203B41FA5}">
                      <a16:colId xmlns:a16="http://schemas.microsoft.com/office/drawing/2014/main" val="3792316521"/>
                    </a:ext>
                  </a:extLst>
                </a:gridCol>
                <a:gridCol w="664689">
                  <a:extLst>
                    <a:ext uri="{9D8B030D-6E8A-4147-A177-3AD203B41FA5}">
                      <a16:colId xmlns:a16="http://schemas.microsoft.com/office/drawing/2014/main" val="2753542475"/>
                    </a:ext>
                  </a:extLst>
                </a:gridCol>
                <a:gridCol w="664689">
                  <a:extLst>
                    <a:ext uri="{9D8B030D-6E8A-4147-A177-3AD203B41FA5}">
                      <a16:colId xmlns:a16="http://schemas.microsoft.com/office/drawing/2014/main" val="225276316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R8</a:t>
                      </a:r>
                    </a:p>
                    <a:p>
                      <a:pPr algn="ctr"/>
                      <a:r>
                        <a:rPr kumimoji="1" lang="ja-JP" altLang="en-US" sz="12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２～</a:t>
                      </a:r>
                      <a:r>
                        <a:rPr kumimoji="1" lang="en-US" altLang="ja-JP" sz="12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</a:t>
                      </a:r>
                      <a:r>
                        <a:rPr kumimoji="1" lang="ja-JP" altLang="en-US" sz="12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月</a:t>
                      </a:r>
                    </a:p>
                  </a:txBody>
                  <a:tcPr marL="36000" marR="36000" marT="72000" marB="72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４月</a:t>
                      </a:r>
                      <a:endParaRPr kumimoji="1" lang="ja-JP" altLang="en-US" sz="1200" dirty="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6000" marR="36000" marT="72000" marB="7200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5</a:t>
                      </a:r>
                      <a:r>
                        <a:rPr kumimoji="1" lang="ja-JP" altLang="en-US" sz="12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月</a:t>
                      </a:r>
                    </a:p>
                  </a:txBody>
                  <a:tcPr marL="36000" marR="36000" marT="72000" marB="7200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6</a:t>
                      </a:r>
                      <a:r>
                        <a:rPr kumimoji="1" lang="ja-JP" altLang="en-US" sz="12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月</a:t>
                      </a:r>
                    </a:p>
                  </a:txBody>
                  <a:tcPr marL="36000" marR="36000" marT="72000" marB="7200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7</a:t>
                      </a:r>
                      <a:r>
                        <a:rPr kumimoji="1" lang="ja-JP" altLang="en-US" sz="12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月</a:t>
                      </a:r>
                    </a:p>
                  </a:txBody>
                  <a:tcPr marL="36000" marR="36000" marT="72000" marB="7200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8</a:t>
                      </a:r>
                      <a:r>
                        <a:rPr kumimoji="1" lang="ja-JP" altLang="en-US" sz="12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月</a:t>
                      </a:r>
                    </a:p>
                  </a:txBody>
                  <a:tcPr marL="36000" marR="36000" marT="72000" marB="7200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9</a:t>
                      </a:r>
                      <a:r>
                        <a:rPr kumimoji="1" lang="ja-JP" altLang="en-US" sz="12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月</a:t>
                      </a:r>
                    </a:p>
                  </a:txBody>
                  <a:tcPr marL="36000" marR="36000" marT="72000" marB="7200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10</a:t>
                      </a:r>
                      <a:r>
                        <a:rPr kumimoji="1" lang="ja-JP" altLang="en-US" sz="12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月</a:t>
                      </a:r>
                    </a:p>
                  </a:txBody>
                  <a:tcPr marL="36000" marR="36000" marT="72000" marB="7200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11</a:t>
                      </a:r>
                      <a:r>
                        <a:rPr kumimoji="1" lang="ja-JP" altLang="en-US" sz="12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月</a:t>
                      </a:r>
                    </a:p>
                  </a:txBody>
                  <a:tcPr marL="36000" marR="36000" marT="72000" marB="7200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12</a:t>
                      </a:r>
                      <a:r>
                        <a:rPr kumimoji="1" lang="ja-JP" altLang="en-US" sz="12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月</a:t>
                      </a:r>
                    </a:p>
                  </a:txBody>
                  <a:tcPr marL="36000" marR="36000" marT="72000" marB="7200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6000" marR="36000"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Ｒ</a:t>
                      </a:r>
                      <a:r>
                        <a:rPr kumimoji="1" lang="en-US" altLang="ja-JP" sz="12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9</a:t>
                      </a:r>
                    </a:p>
                    <a:p>
                      <a:pPr algn="ctr"/>
                      <a:r>
                        <a:rPr kumimoji="1" lang="ja-JP" altLang="en-US" sz="12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４月</a:t>
                      </a:r>
                    </a:p>
                  </a:txBody>
                  <a:tcPr marL="36000" marR="36000"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9695759"/>
                  </a:ext>
                </a:extLst>
              </a:tr>
              <a:tr h="133868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法　定</a:t>
                      </a:r>
                    </a:p>
                    <a:p>
                      <a:pPr algn="ctr"/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手続き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8355262"/>
                  </a:ext>
                </a:extLst>
              </a:tr>
              <a:tr h="133868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運　営</a:t>
                      </a:r>
                    </a:p>
                    <a:p>
                      <a:pPr algn="ctr"/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協議会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0221482"/>
                  </a:ext>
                </a:extLst>
              </a:tr>
              <a:tr h="133868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広域</a:t>
                      </a:r>
                    </a:p>
                    <a:p>
                      <a:pPr algn="ctr"/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調整</a:t>
                      </a:r>
                    </a:p>
                    <a:p>
                      <a:pPr algn="ctr"/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会議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2184088"/>
                  </a:ext>
                </a:extLst>
              </a:tr>
              <a:tr h="130683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ＷＧ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271785"/>
                  </a:ext>
                </a:extLst>
              </a:tr>
            </a:tbl>
          </a:graphicData>
        </a:graphic>
      </p:graphicFrame>
      <p:sp>
        <p:nvSpPr>
          <p:cNvPr id="10" name="角丸四角形 18">
            <a:extLst>
              <a:ext uri="{FF2B5EF4-FFF2-40B4-BE49-F238E27FC236}">
                <a16:creationId xmlns:a16="http://schemas.microsoft.com/office/drawing/2014/main" id="{D448E4D1-24CF-426B-97F9-6E93362F3DC6}"/>
              </a:ext>
            </a:extLst>
          </p:cNvPr>
          <p:cNvSpPr/>
          <p:nvPr/>
        </p:nvSpPr>
        <p:spPr>
          <a:xfrm>
            <a:off x="971600" y="3147497"/>
            <a:ext cx="1224000" cy="546814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12700"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36000" rtlCol="0" anchor="ctr"/>
          <a:lstStyle/>
          <a:p>
            <a:pPr algn="ctr"/>
            <a:endParaRPr lang="en-US" altLang="ja-JP" sz="900" dirty="0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758E651D-6E16-48ED-B908-8FE8243D6CED}"/>
              </a:ext>
            </a:extLst>
          </p:cNvPr>
          <p:cNvSpPr/>
          <p:nvPr/>
        </p:nvSpPr>
        <p:spPr>
          <a:xfrm>
            <a:off x="1047164" y="3226270"/>
            <a:ext cx="1292588" cy="38926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>
            <a:noAutofit/>
          </a:bodyPr>
          <a:lstStyle/>
          <a:p>
            <a:pPr marL="176213" indent="-176213"/>
            <a:r>
              <a:rPr lang="en-US" altLang="ja-JP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 </a:t>
            </a:r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３月 </a:t>
            </a:r>
            <a:r>
              <a:rPr lang="en-US" altLang="ja-JP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endParaRPr lang="ja-JP" altLang="en-US" sz="9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176213" indent="-176213"/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スケジュールの報告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13F24873-7EF6-4887-B65A-A5D495FCE78F}"/>
              </a:ext>
            </a:extLst>
          </p:cNvPr>
          <p:cNvSpPr/>
          <p:nvPr/>
        </p:nvSpPr>
        <p:spPr>
          <a:xfrm>
            <a:off x="971600" y="2592695"/>
            <a:ext cx="540000" cy="450523"/>
          </a:xfrm>
          <a:prstGeom prst="rect">
            <a:avLst/>
          </a:prstGeom>
          <a:solidFill>
            <a:srgbClr val="3333FF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" rIns="18000" rtlCol="0" anchor="ctr"/>
          <a:lstStyle/>
          <a:p>
            <a:pPr algn="ctr"/>
            <a:endParaRPr lang="en-US" altLang="ja-JP" sz="1200" b="1" dirty="0">
              <a:solidFill>
                <a:schemeClr val="bg1"/>
              </a:solidFill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6B0A1451-0525-49ED-895C-07BC8D1D18EA}"/>
              </a:ext>
            </a:extLst>
          </p:cNvPr>
          <p:cNvSpPr/>
          <p:nvPr/>
        </p:nvSpPr>
        <p:spPr>
          <a:xfrm>
            <a:off x="1061600" y="2711721"/>
            <a:ext cx="540000" cy="38926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>
            <a:noAutofit/>
          </a:bodyPr>
          <a:lstStyle/>
          <a:p>
            <a:pPr marL="176213" indent="-176213"/>
            <a:r>
              <a:rPr lang="ja-JP" altLang="en-US" sz="14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諮問</a:t>
            </a:r>
            <a:endParaRPr lang="ja-JP" altLang="en-US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3" name="角丸四角形 18">
            <a:extLst>
              <a:ext uri="{FF2B5EF4-FFF2-40B4-BE49-F238E27FC236}">
                <a16:creationId xmlns:a16="http://schemas.microsoft.com/office/drawing/2014/main" id="{8C146024-5F4D-4352-B88B-5CC2CF74E181}"/>
              </a:ext>
            </a:extLst>
          </p:cNvPr>
          <p:cNvSpPr/>
          <p:nvPr/>
        </p:nvSpPr>
        <p:spPr>
          <a:xfrm>
            <a:off x="971600" y="4505159"/>
            <a:ext cx="1224000" cy="546814"/>
          </a:xfrm>
          <a:prstGeom prst="roundRect">
            <a:avLst/>
          </a:prstGeom>
          <a:solidFill>
            <a:srgbClr val="FAC090"/>
          </a:solidFill>
          <a:ln w="12700"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36000" rtlCol="0" anchor="ctr"/>
          <a:lstStyle/>
          <a:p>
            <a:pPr algn="ctr"/>
            <a:endParaRPr lang="en-US" altLang="ja-JP" sz="900" dirty="0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D89F49BC-68EA-4E70-ABA1-2443C63C9083}"/>
              </a:ext>
            </a:extLst>
          </p:cNvPr>
          <p:cNvSpPr/>
          <p:nvPr/>
        </p:nvSpPr>
        <p:spPr>
          <a:xfrm>
            <a:off x="1047065" y="4559066"/>
            <a:ext cx="1292588" cy="38926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>
            <a:noAutofit/>
          </a:bodyPr>
          <a:lstStyle/>
          <a:p>
            <a:pPr marL="176213" indent="-176213"/>
            <a:r>
              <a:rPr lang="en-US" altLang="ja-JP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 </a:t>
            </a:r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３月 </a:t>
            </a:r>
            <a:r>
              <a:rPr lang="en-US" altLang="ja-JP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endParaRPr lang="ja-JP" altLang="en-US" sz="9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176213" indent="-176213"/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スケジュール及び</a:t>
            </a:r>
          </a:p>
          <a:p>
            <a:pPr marL="176213" indent="-176213"/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見直し項目（案）の決定</a:t>
            </a:r>
          </a:p>
        </p:txBody>
      </p:sp>
      <p:sp>
        <p:nvSpPr>
          <p:cNvPr id="6" name="矢印: 上 5">
            <a:extLst>
              <a:ext uri="{FF2B5EF4-FFF2-40B4-BE49-F238E27FC236}">
                <a16:creationId xmlns:a16="http://schemas.microsoft.com/office/drawing/2014/main" id="{1AC548FB-B7FF-4DCC-933E-36D6071BA254}"/>
              </a:ext>
            </a:extLst>
          </p:cNvPr>
          <p:cNvSpPr/>
          <p:nvPr/>
        </p:nvSpPr>
        <p:spPr>
          <a:xfrm>
            <a:off x="1237337" y="3764142"/>
            <a:ext cx="360000" cy="648000"/>
          </a:xfrm>
          <a:prstGeom prst="upArrow">
            <a:avLst/>
          </a:prstGeom>
          <a:solidFill>
            <a:srgbClr val="FFFF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角丸四角形 18">
            <a:extLst>
              <a:ext uri="{FF2B5EF4-FFF2-40B4-BE49-F238E27FC236}">
                <a16:creationId xmlns:a16="http://schemas.microsoft.com/office/drawing/2014/main" id="{5670ACD8-54EF-4272-9313-C13FB6AC5767}"/>
              </a:ext>
            </a:extLst>
          </p:cNvPr>
          <p:cNvSpPr/>
          <p:nvPr/>
        </p:nvSpPr>
        <p:spPr>
          <a:xfrm>
            <a:off x="971600" y="5814929"/>
            <a:ext cx="1224000" cy="546814"/>
          </a:xfrm>
          <a:prstGeom prst="roundRect">
            <a:avLst/>
          </a:prstGeom>
          <a:solidFill>
            <a:srgbClr val="FFFFCC"/>
          </a:solidFill>
          <a:ln w="12700"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36000" rtlCol="0" anchor="ctr"/>
          <a:lstStyle/>
          <a:p>
            <a:pPr algn="ctr"/>
            <a:endParaRPr lang="en-US" altLang="ja-JP" sz="900" dirty="0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70563BBF-DA52-4CF0-B180-42CC61EA70B0}"/>
              </a:ext>
            </a:extLst>
          </p:cNvPr>
          <p:cNvSpPr/>
          <p:nvPr/>
        </p:nvSpPr>
        <p:spPr>
          <a:xfrm>
            <a:off x="1020912" y="5887708"/>
            <a:ext cx="1292588" cy="38926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>
            <a:noAutofit/>
          </a:bodyPr>
          <a:lstStyle/>
          <a:p>
            <a:pPr marL="176213" indent="-176213"/>
            <a:r>
              <a:rPr lang="en-US" altLang="ja-JP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 2</a:t>
            </a:r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 </a:t>
            </a:r>
            <a:r>
              <a:rPr lang="en-US" altLang="ja-JP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endParaRPr lang="ja-JP" altLang="en-US" sz="9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176213" indent="-176213"/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スケジュール（案）及び</a:t>
            </a:r>
          </a:p>
          <a:p>
            <a:pPr marL="176213" indent="-176213"/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見直し項目（案）の協議</a:t>
            </a:r>
          </a:p>
        </p:txBody>
      </p:sp>
      <p:sp>
        <p:nvSpPr>
          <p:cNvPr id="18" name="矢印: 上 17">
            <a:extLst>
              <a:ext uri="{FF2B5EF4-FFF2-40B4-BE49-F238E27FC236}">
                <a16:creationId xmlns:a16="http://schemas.microsoft.com/office/drawing/2014/main" id="{A5623415-E29C-4CBF-BF67-B5DBEA2DD099}"/>
              </a:ext>
            </a:extLst>
          </p:cNvPr>
          <p:cNvSpPr/>
          <p:nvPr/>
        </p:nvSpPr>
        <p:spPr>
          <a:xfrm>
            <a:off x="971600" y="5082162"/>
            <a:ext cx="360000" cy="648000"/>
          </a:xfrm>
          <a:prstGeom prst="upArrow">
            <a:avLst/>
          </a:prstGeom>
          <a:solidFill>
            <a:srgbClr val="FFFF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角丸四角形 18">
            <a:extLst>
              <a:ext uri="{FF2B5EF4-FFF2-40B4-BE49-F238E27FC236}">
                <a16:creationId xmlns:a16="http://schemas.microsoft.com/office/drawing/2014/main" id="{010FD998-90B1-466E-8C1A-97CA3EEF08AF}"/>
              </a:ext>
            </a:extLst>
          </p:cNvPr>
          <p:cNvSpPr/>
          <p:nvPr/>
        </p:nvSpPr>
        <p:spPr>
          <a:xfrm>
            <a:off x="2326591" y="5282581"/>
            <a:ext cx="2016000" cy="1093628"/>
          </a:xfrm>
          <a:prstGeom prst="roundRect">
            <a:avLst/>
          </a:prstGeom>
          <a:solidFill>
            <a:srgbClr val="FFFFCC"/>
          </a:solidFill>
          <a:ln w="12700"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36000" rtlCol="0" anchor="ctr"/>
          <a:lstStyle/>
          <a:p>
            <a:pPr algn="ctr"/>
            <a:endParaRPr lang="en-US" altLang="ja-JP" sz="900" dirty="0"/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513F075B-7250-46D2-A8AA-9F876D66D012}"/>
              </a:ext>
            </a:extLst>
          </p:cNvPr>
          <p:cNvSpPr/>
          <p:nvPr/>
        </p:nvSpPr>
        <p:spPr>
          <a:xfrm>
            <a:off x="2411760" y="5348500"/>
            <a:ext cx="1512168" cy="38926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>
            <a:noAutofit/>
          </a:bodyPr>
          <a:lstStyle/>
          <a:p>
            <a:pPr marL="176213" indent="-176213"/>
            <a:r>
              <a:rPr lang="en-US" altLang="ja-JP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 </a:t>
            </a:r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５月～８月上旬 </a:t>
            </a:r>
            <a:r>
              <a:rPr lang="en-US" altLang="ja-JP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  <a:p>
            <a:pPr marL="176213" indent="-176213"/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運営方針改定（素案）の検討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9B1056DF-D726-467B-BA8D-08AE9C41460E}"/>
              </a:ext>
            </a:extLst>
          </p:cNvPr>
          <p:cNvSpPr txBox="1"/>
          <p:nvPr/>
        </p:nvSpPr>
        <p:spPr>
          <a:xfrm>
            <a:off x="2567477" y="5734159"/>
            <a:ext cx="1620000" cy="230832"/>
          </a:xfrm>
          <a:prstGeom prst="rect">
            <a:avLst/>
          </a:prstGeom>
          <a:solidFill>
            <a:schemeClr val="bg1">
              <a:lumMod val="85000"/>
            </a:schemeClr>
          </a:solidFill>
          <a:ln w="19050" cmpd="sng">
            <a:solidFill>
              <a:schemeClr val="tx1"/>
            </a:solidFill>
            <a:prstDash val="solid"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ja-JP" altLang="en-US" sz="9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事業運営検討</a:t>
            </a:r>
            <a:r>
              <a:rPr lang="en-US" altLang="ja-JP" sz="9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WG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25FD9288-E1B4-4359-96DB-94E1EFB7547B}"/>
              </a:ext>
            </a:extLst>
          </p:cNvPr>
          <p:cNvSpPr txBox="1"/>
          <p:nvPr/>
        </p:nvSpPr>
        <p:spPr>
          <a:xfrm>
            <a:off x="2567477" y="6050383"/>
            <a:ext cx="1620000" cy="230832"/>
          </a:xfrm>
          <a:prstGeom prst="rect">
            <a:avLst/>
          </a:prstGeom>
          <a:solidFill>
            <a:schemeClr val="bg1">
              <a:lumMod val="85000"/>
            </a:schemeClr>
          </a:solidFill>
          <a:ln w="19050" cmpd="sng">
            <a:solidFill>
              <a:schemeClr val="tx1"/>
            </a:solidFill>
            <a:prstDash val="solid"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ja-JP" altLang="en-US" sz="9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財政運営検討</a:t>
            </a:r>
            <a:r>
              <a:rPr lang="en-US" altLang="ja-JP" sz="9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WG</a:t>
            </a:r>
            <a:r>
              <a:rPr lang="ja-JP" altLang="en-US" sz="9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endParaRPr lang="en-US" altLang="ja-JP" sz="9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4" name="角丸四角形 18">
            <a:extLst>
              <a:ext uri="{FF2B5EF4-FFF2-40B4-BE49-F238E27FC236}">
                <a16:creationId xmlns:a16="http://schemas.microsoft.com/office/drawing/2014/main" id="{FD0D0871-615F-455C-9211-CFFB9A52AB4B}"/>
              </a:ext>
            </a:extLst>
          </p:cNvPr>
          <p:cNvSpPr/>
          <p:nvPr/>
        </p:nvSpPr>
        <p:spPr>
          <a:xfrm>
            <a:off x="4490846" y="4508246"/>
            <a:ext cx="864000" cy="546814"/>
          </a:xfrm>
          <a:prstGeom prst="roundRect">
            <a:avLst/>
          </a:prstGeom>
          <a:solidFill>
            <a:srgbClr val="FAC090"/>
          </a:solidFill>
          <a:ln w="12700"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36000" rtlCol="0" anchor="ctr"/>
          <a:lstStyle/>
          <a:p>
            <a:pPr algn="ctr"/>
            <a:endParaRPr lang="en-US" altLang="ja-JP" sz="900" dirty="0"/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46097718-8564-465D-AF1F-8326A7C8C29D}"/>
              </a:ext>
            </a:extLst>
          </p:cNvPr>
          <p:cNvSpPr/>
          <p:nvPr/>
        </p:nvSpPr>
        <p:spPr>
          <a:xfrm>
            <a:off x="4575556" y="4562153"/>
            <a:ext cx="1292588" cy="38926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>
            <a:noAutofit/>
          </a:bodyPr>
          <a:lstStyle/>
          <a:p>
            <a:pPr marL="176213" indent="-176213"/>
            <a:r>
              <a:rPr lang="en-US" altLang="ja-JP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 </a:t>
            </a:r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８月下旬 </a:t>
            </a:r>
            <a:r>
              <a:rPr lang="en-US" altLang="ja-JP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endParaRPr lang="ja-JP" altLang="en-US" sz="9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176213" indent="-176213"/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運営方針改定</a:t>
            </a:r>
          </a:p>
          <a:p>
            <a:pPr marL="176213" indent="-176213"/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（素案）の決定</a:t>
            </a:r>
          </a:p>
        </p:txBody>
      </p:sp>
      <p:sp>
        <p:nvSpPr>
          <p:cNvPr id="31" name="矢印: 上向き折線 30">
            <a:extLst>
              <a:ext uri="{FF2B5EF4-FFF2-40B4-BE49-F238E27FC236}">
                <a16:creationId xmlns:a16="http://schemas.microsoft.com/office/drawing/2014/main" id="{C53B7F25-B99A-4647-A1B0-E5F7335ACF10}"/>
              </a:ext>
            </a:extLst>
          </p:cNvPr>
          <p:cNvSpPr/>
          <p:nvPr/>
        </p:nvSpPr>
        <p:spPr>
          <a:xfrm>
            <a:off x="4391548" y="5103971"/>
            <a:ext cx="490641" cy="571576"/>
          </a:xfrm>
          <a:prstGeom prst="bentUpArrow">
            <a:avLst>
              <a:gd name="adj1" fmla="val 25000"/>
              <a:gd name="adj2" fmla="val 36022"/>
              <a:gd name="adj3" fmla="val 39689"/>
            </a:avLst>
          </a:prstGeom>
          <a:solidFill>
            <a:srgbClr val="FFFF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角丸四角形 18">
            <a:extLst>
              <a:ext uri="{FF2B5EF4-FFF2-40B4-BE49-F238E27FC236}">
                <a16:creationId xmlns:a16="http://schemas.microsoft.com/office/drawing/2014/main" id="{B41975CA-19FE-4AC4-8894-E7E40EA0841A}"/>
              </a:ext>
            </a:extLst>
          </p:cNvPr>
          <p:cNvSpPr/>
          <p:nvPr/>
        </p:nvSpPr>
        <p:spPr>
          <a:xfrm>
            <a:off x="4644008" y="3145150"/>
            <a:ext cx="864000" cy="546814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12700"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36000" rtlCol="0" anchor="ctr"/>
          <a:lstStyle/>
          <a:p>
            <a:pPr algn="ctr"/>
            <a:endParaRPr lang="en-US" altLang="ja-JP" sz="900" dirty="0"/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81638EB5-8F84-441F-9FAF-7F257F1A3497}"/>
              </a:ext>
            </a:extLst>
          </p:cNvPr>
          <p:cNvSpPr/>
          <p:nvPr/>
        </p:nvSpPr>
        <p:spPr>
          <a:xfrm>
            <a:off x="4725625" y="3203864"/>
            <a:ext cx="1292588" cy="38926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>
            <a:noAutofit/>
          </a:bodyPr>
          <a:lstStyle/>
          <a:p>
            <a:pPr marL="176213" indent="-176213"/>
            <a:r>
              <a:rPr lang="en-US" altLang="ja-JP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 </a:t>
            </a:r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８月下旬 </a:t>
            </a:r>
            <a:r>
              <a:rPr lang="en-US" altLang="ja-JP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endParaRPr lang="ja-JP" altLang="en-US" sz="9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176213" indent="-176213"/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運営方針改定</a:t>
            </a:r>
          </a:p>
          <a:p>
            <a:pPr marL="176213" indent="-176213"/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（素案）の審議</a:t>
            </a:r>
          </a:p>
        </p:txBody>
      </p:sp>
      <p:sp>
        <p:nvSpPr>
          <p:cNvPr id="34" name="矢印: 上 33">
            <a:extLst>
              <a:ext uri="{FF2B5EF4-FFF2-40B4-BE49-F238E27FC236}">
                <a16:creationId xmlns:a16="http://schemas.microsoft.com/office/drawing/2014/main" id="{3F28E8CC-E3A7-4CE1-923B-2905571008FE}"/>
              </a:ext>
            </a:extLst>
          </p:cNvPr>
          <p:cNvSpPr/>
          <p:nvPr/>
        </p:nvSpPr>
        <p:spPr>
          <a:xfrm>
            <a:off x="4572000" y="3764142"/>
            <a:ext cx="360000" cy="648000"/>
          </a:xfrm>
          <a:prstGeom prst="upArrow">
            <a:avLst/>
          </a:prstGeom>
          <a:solidFill>
            <a:srgbClr val="FFFF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FC0D95AD-CEFD-45CC-8F6A-F5CE1EE5A12E}"/>
              </a:ext>
            </a:extLst>
          </p:cNvPr>
          <p:cNvSpPr/>
          <p:nvPr/>
        </p:nvSpPr>
        <p:spPr>
          <a:xfrm>
            <a:off x="5001875" y="1814882"/>
            <a:ext cx="757774" cy="63268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" rIns="18000" rtlCol="0" anchor="ctr"/>
          <a:lstStyle/>
          <a:p>
            <a:pPr algn="ctr"/>
            <a:endParaRPr lang="en-US" altLang="ja-JP" sz="1200" b="1" dirty="0">
              <a:solidFill>
                <a:schemeClr val="bg1"/>
              </a:solidFill>
            </a:endParaRPr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E7FB9831-59AA-4B7C-846D-9A1B66CFEEBD}"/>
              </a:ext>
            </a:extLst>
          </p:cNvPr>
          <p:cNvSpPr/>
          <p:nvPr/>
        </p:nvSpPr>
        <p:spPr>
          <a:xfrm>
            <a:off x="5055266" y="1855529"/>
            <a:ext cx="1656184" cy="38926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>
            <a:noAutofit/>
          </a:bodyPr>
          <a:lstStyle/>
          <a:p>
            <a:pPr marL="176213" indent="-176213"/>
            <a:r>
              <a:rPr lang="en-US" altLang="ja-JP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９月下旬～</a:t>
            </a:r>
            <a:r>
              <a:rPr lang="en-US" altLang="ja-JP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endParaRPr lang="ja-JP" altLang="en-US" sz="9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176213" indent="-176213"/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（約２週間）</a:t>
            </a:r>
          </a:p>
          <a:p>
            <a:pPr marL="176213" indent="-176213"/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法定市町村</a:t>
            </a:r>
          </a:p>
          <a:p>
            <a:pPr marL="176213" indent="-176213"/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意見聴取</a:t>
            </a:r>
          </a:p>
          <a:p>
            <a:pPr marL="176213" indent="-176213"/>
            <a:endParaRPr lang="ja-JP" altLang="en-US" sz="9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D622CFA9-5F1A-4BD7-9010-78B2148EC386}"/>
              </a:ext>
            </a:extLst>
          </p:cNvPr>
          <p:cNvSpPr/>
          <p:nvPr/>
        </p:nvSpPr>
        <p:spPr>
          <a:xfrm>
            <a:off x="5724128" y="1262243"/>
            <a:ext cx="1045806" cy="48329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" rIns="18000" rtlCol="0" anchor="ctr"/>
          <a:lstStyle/>
          <a:p>
            <a:pPr algn="ctr"/>
            <a:endParaRPr lang="en-US" altLang="ja-JP" sz="1200" b="1" dirty="0">
              <a:solidFill>
                <a:schemeClr val="bg1"/>
              </a:solidFill>
            </a:endParaRP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F593C2F8-D07E-4C9E-AE89-7BF760F9DDB6}"/>
              </a:ext>
            </a:extLst>
          </p:cNvPr>
          <p:cNvSpPr/>
          <p:nvPr/>
        </p:nvSpPr>
        <p:spPr>
          <a:xfrm>
            <a:off x="5759649" y="1304168"/>
            <a:ext cx="1656184" cy="38926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>
            <a:noAutofit/>
          </a:bodyPr>
          <a:lstStyle/>
          <a:p>
            <a:pPr marL="176213" indent="-176213"/>
            <a:r>
              <a:rPr lang="en-US" altLang="ja-JP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【10</a:t>
            </a:r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月中旬～</a:t>
            </a:r>
            <a:r>
              <a:rPr lang="en-US" altLang="ja-JP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endParaRPr lang="ja-JP" altLang="en-US" sz="9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176213" indent="-176213"/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（約１か月）</a:t>
            </a:r>
          </a:p>
          <a:p>
            <a:pPr marL="176213" indent="-176213"/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パブリックコメント</a:t>
            </a:r>
          </a:p>
        </p:txBody>
      </p:sp>
      <p:sp>
        <p:nvSpPr>
          <p:cNvPr id="45" name="矢印: 上向き折線 44">
            <a:extLst>
              <a:ext uri="{FF2B5EF4-FFF2-40B4-BE49-F238E27FC236}">
                <a16:creationId xmlns:a16="http://schemas.microsoft.com/office/drawing/2014/main" id="{6DD4C9FD-5415-47A7-A1D0-937C992321EB}"/>
              </a:ext>
            </a:extLst>
          </p:cNvPr>
          <p:cNvSpPr/>
          <p:nvPr/>
        </p:nvSpPr>
        <p:spPr>
          <a:xfrm>
            <a:off x="5807072" y="1780709"/>
            <a:ext cx="490641" cy="431158"/>
          </a:xfrm>
          <a:prstGeom prst="bentUpArrow">
            <a:avLst>
              <a:gd name="adj1" fmla="val 30302"/>
              <a:gd name="adj2" fmla="val 38673"/>
              <a:gd name="adj3" fmla="val 40573"/>
            </a:avLst>
          </a:prstGeom>
          <a:solidFill>
            <a:srgbClr val="FFFF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角丸四角形 18">
            <a:extLst>
              <a:ext uri="{FF2B5EF4-FFF2-40B4-BE49-F238E27FC236}">
                <a16:creationId xmlns:a16="http://schemas.microsoft.com/office/drawing/2014/main" id="{224BCC3F-CF18-4A42-9A29-C6FB9826885C}"/>
              </a:ext>
            </a:extLst>
          </p:cNvPr>
          <p:cNvSpPr/>
          <p:nvPr/>
        </p:nvSpPr>
        <p:spPr>
          <a:xfrm>
            <a:off x="6346472" y="4505159"/>
            <a:ext cx="864000" cy="546814"/>
          </a:xfrm>
          <a:prstGeom prst="roundRect">
            <a:avLst/>
          </a:prstGeom>
          <a:solidFill>
            <a:srgbClr val="FAC090"/>
          </a:solidFill>
          <a:ln w="12700"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36000" rtlCol="0" anchor="ctr"/>
          <a:lstStyle/>
          <a:p>
            <a:pPr algn="ctr"/>
            <a:endParaRPr lang="en-US" altLang="ja-JP" sz="900" dirty="0"/>
          </a:p>
        </p:txBody>
      </p: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B3FB1498-2F44-4117-8253-13DCE5D2E676}"/>
              </a:ext>
            </a:extLst>
          </p:cNvPr>
          <p:cNvSpPr/>
          <p:nvPr/>
        </p:nvSpPr>
        <p:spPr>
          <a:xfrm>
            <a:off x="6431182" y="4559066"/>
            <a:ext cx="1292588" cy="38926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>
            <a:noAutofit/>
          </a:bodyPr>
          <a:lstStyle/>
          <a:p>
            <a:pPr marL="176213" indent="-176213"/>
            <a:r>
              <a:rPr lang="en-US" altLang="ja-JP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 11</a:t>
            </a:r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月下旬 </a:t>
            </a:r>
            <a:r>
              <a:rPr lang="en-US" altLang="ja-JP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endParaRPr lang="ja-JP" altLang="en-US" sz="9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176213" indent="-176213"/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運営方針改定</a:t>
            </a:r>
          </a:p>
          <a:p>
            <a:pPr marL="176213" indent="-176213"/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（案）の決定</a:t>
            </a:r>
          </a:p>
        </p:txBody>
      </p:sp>
      <p:sp>
        <p:nvSpPr>
          <p:cNvPr id="49" name="角丸四角形 18">
            <a:extLst>
              <a:ext uri="{FF2B5EF4-FFF2-40B4-BE49-F238E27FC236}">
                <a16:creationId xmlns:a16="http://schemas.microsoft.com/office/drawing/2014/main" id="{D3742016-EE2F-4BB5-A6B0-F57D77D796C1}"/>
              </a:ext>
            </a:extLst>
          </p:cNvPr>
          <p:cNvSpPr/>
          <p:nvPr/>
        </p:nvSpPr>
        <p:spPr>
          <a:xfrm>
            <a:off x="6580450" y="3136679"/>
            <a:ext cx="864000" cy="546814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12700"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36000" rtlCol="0" anchor="ctr"/>
          <a:lstStyle/>
          <a:p>
            <a:pPr algn="ctr"/>
            <a:endParaRPr lang="en-US" altLang="ja-JP" sz="900" dirty="0"/>
          </a:p>
        </p:txBody>
      </p:sp>
      <p:sp>
        <p:nvSpPr>
          <p:cNvPr id="50" name="正方形/長方形 49">
            <a:extLst>
              <a:ext uri="{FF2B5EF4-FFF2-40B4-BE49-F238E27FC236}">
                <a16:creationId xmlns:a16="http://schemas.microsoft.com/office/drawing/2014/main" id="{957BD119-8367-400F-BE90-858FEC4713FB}"/>
              </a:ext>
            </a:extLst>
          </p:cNvPr>
          <p:cNvSpPr/>
          <p:nvPr/>
        </p:nvSpPr>
        <p:spPr>
          <a:xfrm>
            <a:off x="6662067" y="3195393"/>
            <a:ext cx="1292588" cy="38926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>
            <a:noAutofit/>
          </a:bodyPr>
          <a:lstStyle/>
          <a:p>
            <a:pPr marL="176213" indent="-176213"/>
            <a:r>
              <a:rPr lang="en-US" altLang="ja-JP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 11</a:t>
            </a:r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月下旬 </a:t>
            </a:r>
            <a:r>
              <a:rPr lang="en-US" altLang="ja-JP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endParaRPr lang="ja-JP" altLang="en-US" sz="9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176213" indent="-176213"/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運営方針改定</a:t>
            </a:r>
          </a:p>
          <a:p>
            <a:pPr marL="176213" indent="-176213"/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（案）の審議</a:t>
            </a:r>
          </a:p>
        </p:txBody>
      </p:sp>
      <p:sp>
        <p:nvSpPr>
          <p:cNvPr id="51" name="矢印: 上 50">
            <a:extLst>
              <a:ext uri="{FF2B5EF4-FFF2-40B4-BE49-F238E27FC236}">
                <a16:creationId xmlns:a16="http://schemas.microsoft.com/office/drawing/2014/main" id="{61D5F13C-7B12-462B-9E0D-A1E810A00F5E}"/>
              </a:ext>
            </a:extLst>
          </p:cNvPr>
          <p:cNvSpPr/>
          <p:nvPr/>
        </p:nvSpPr>
        <p:spPr>
          <a:xfrm>
            <a:off x="6545102" y="3765176"/>
            <a:ext cx="360000" cy="648000"/>
          </a:xfrm>
          <a:prstGeom prst="upArrow">
            <a:avLst/>
          </a:prstGeom>
          <a:solidFill>
            <a:srgbClr val="FFFF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正方形/長方形 54">
            <a:extLst>
              <a:ext uri="{FF2B5EF4-FFF2-40B4-BE49-F238E27FC236}">
                <a16:creationId xmlns:a16="http://schemas.microsoft.com/office/drawing/2014/main" id="{D1494923-430C-4599-AF98-BA0DFC6D8293}"/>
              </a:ext>
            </a:extLst>
          </p:cNvPr>
          <p:cNvSpPr/>
          <p:nvPr/>
        </p:nvSpPr>
        <p:spPr>
          <a:xfrm>
            <a:off x="6948263" y="2596906"/>
            <a:ext cx="540000" cy="450523"/>
          </a:xfrm>
          <a:prstGeom prst="rect">
            <a:avLst/>
          </a:prstGeom>
          <a:solidFill>
            <a:srgbClr val="3333FF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" rIns="18000" rtlCol="0" anchor="ctr"/>
          <a:lstStyle/>
          <a:p>
            <a:pPr algn="ctr"/>
            <a:endParaRPr lang="en-US" altLang="ja-JP" sz="1200" b="1" dirty="0">
              <a:solidFill>
                <a:schemeClr val="bg1"/>
              </a:solidFill>
            </a:endParaRPr>
          </a:p>
        </p:txBody>
      </p:sp>
      <p:sp>
        <p:nvSpPr>
          <p:cNvPr id="56" name="正方形/長方形 55">
            <a:extLst>
              <a:ext uri="{FF2B5EF4-FFF2-40B4-BE49-F238E27FC236}">
                <a16:creationId xmlns:a16="http://schemas.microsoft.com/office/drawing/2014/main" id="{0B379AB1-9EC3-4130-8EB2-BD363A4A10B6}"/>
              </a:ext>
            </a:extLst>
          </p:cNvPr>
          <p:cNvSpPr/>
          <p:nvPr/>
        </p:nvSpPr>
        <p:spPr>
          <a:xfrm>
            <a:off x="7038263" y="2715932"/>
            <a:ext cx="540000" cy="38926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>
            <a:noAutofit/>
          </a:bodyPr>
          <a:lstStyle/>
          <a:p>
            <a:pPr marL="176213" indent="-176213"/>
            <a:r>
              <a:rPr lang="ja-JP" altLang="en-US" sz="14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答申</a:t>
            </a:r>
            <a:endParaRPr lang="ja-JP" altLang="en-US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7" name="正方形/長方形 56">
            <a:extLst>
              <a:ext uri="{FF2B5EF4-FFF2-40B4-BE49-F238E27FC236}">
                <a16:creationId xmlns:a16="http://schemas.microsoft.com/office/drawing/2014/main" id="{0DF1EBA8-1658-4BBF-ADB4-09B9F90FC28E}"/>
              </a:ext>
            </a:extLst>
          </p:cNvPr>
          <p:cNvSpPr/>
          <p:nvPr/>
        </p:nvSpPr>
        <p:spPr>
          <a:xfrm>
            <a:off x="7233082" y="1594277"/>
            <a:ext cx="846252" cy="47319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" rIns="18000" rtlCol="0" anchor="ctr"/>
          <a:lstStyle/>
          <a:p>
            <a:pPr algn="ctr"/>
            <a:endParaRPr lang="en-US" altLang="ja-JP" sz="1200" b="1" dirty="0">
              <a:solidFill>
                <a:schemeClr val="bg1"/>
              </a:solidFill>
            </a:endParaRPr>
          </a:p>
        </p:txBody>
      </p:sp>
      <p:sp>
        <p:nvSpPr>
          <p:cNvPr id="58" name="正方形/長方形 57">
            <a:extLst>
              <a:ext uri="{FF2B5EF4-FFF2-40B4-BE49-F238E27FC236}">
                <a16:creationId xmlns:a16="http://schemas.microsoft.com/office/drawing/2014/main" id="{A1E39B08-A0D6-45D0-A218-820F315A865C}"/>
              </a:ext>
            </a:extLst>
          </p:cNvPr>
          <p:cNvSpPr/>
          <p:nvPr/>
        </p:nvSpPr>
        <p:spPr>
          <a:xfrm>
            <a:off x="7328484" y="1621472"/>
            <a:ext cx="702856" cy="38926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>
            <a:noAutofit/>
          </a:bodyPr>
          <a:lstStyle/>
          <a:p>
            <a:pPr marL="176213" indent="-176213"/>
            <a:r>
              <a:rPr lang="en-US" altLang="ja-JP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【12</a:t>
            </a:r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月末</a:t>
            </a:r>
            <a:r>
              <a:rPr lang="en-US" altLang="ja-JP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endParaRPr lang="ja-JP" altLang="en-US" sz="9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176213" indent="-176213" algn="ctr"/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運営方針改定</a:t>
            </a:r>
          </a:p>
          <a:p>
            <a:pPr marL="176213" indent="-176213" algn="ctr"/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（公表）</a:t>
            </a:r>
          </a:p>
        </p:txBody>
      </p:sp>
      <p:sp>
        <p:nvSpPr>
          <p:cNvPr id="59" name="角丸四角形 9">
            <a:extLst>
              <a:ext uri="{FF2B5EF4-FFF2-40B4-BE49-F238E27FC236}">
                <a16:creationId xmlns:a16="http://schemas.microsoft.com/office/drawing/2014/main" id="{2172B58F-702D-44E5-A648-25FA5EBE2D35}"/>
              </a:ext>
            </a:extLst>
          </p:cNvPr>
          <p:cNvSpPr/>
          <p:nvPr/>
        </p:nvSpPr>
        <p:spPr>
          <a:xfrm>
            <a:off x="8396251" y="1376941"/>
            <a:ext cx="353061" cy="4804251"/>
          </a:xfrm>
          <a:prstGeom prst="roundRect">
            <a:avLst/>
          </a:prstGeom>
          <a:solidFill>
            <a:srgbClr val="3333FF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ja-JP" altLang="en-US" dirty="0"/>
              <a:t>改定後の運営方針施行</a:t>
            </a:r>
          </a:p>
        </p:txBody>
      </p:sp>
      <p:sp>
        <p:nvSpPr>
          <p:cNvPr id="60" name="正方形/長方形 59">
            <a:extLst>
              <a:ext uri="{FF2B5EF4-FFF2-40B4-BE49-F238E27FC236}">
                <a16:creationId xmlns:a16="http://schemas.microsoft.com/office/drawing/2014/main" id="{1A81B669-EBA4-4101-83AF-809CDDB551D6}"/>
              </a:ext>
            </a:extLst>
          </p:cNvPr>
          <p:cNvSpPr/>
          <p:nvPr/>
        </p:nvSpPr>
        <p:spPr>
          <a:xfrm>
            <a:off x="936496" y="2228111"/>
            <a:ext cx="300841" cy="431157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>
            <a:noAutofit/>
          </a:bodyPr>
          <a:lstStyle/>
          <a:p>
            <a:pPr marL="176213" indent="-176213" algn="ctr"/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❶</a:t>
            </a:r>
          </a:p>
        </p:txBody>
      </p:sp>
      <p:sp>
        <p:nvSpPr>
          <p:cNvPr id="61" name="正方形/長方形 60">
            <a:extLst>
              <a:ext uri="{FF2B5EF4-FFF2-40B4-BE49-F238E27FC236}">
                <a16:creationId xmlns:a16="http://schemas.microsoft.com/office/drawing/2014/main" id="{AC5DDBE7-81D3-49AF-9439-B515561358D2}"/>
              </a:ext>
            </a:extLst>
          </p:cNvPr>
          <p:cNvSpPr/>
          <p:nvPr/>
        </p:nvSpPr>
        <p:spPr>
          <a:xfrm>
            <a:off x="2284455" y="4908851"/>
            <a:ext cx="300841" cy="431157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>
            <a:noAutofit/>
          </a:bodyPr>
          <a:lstStyle/>
          <a:p>
            <a:pPr marL="176213" indent="-176213" algn="ctr"/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❷</a:t>
            </a:r>
          </a:p>
        </p:txBody>
      </p:sp>
      <p:sp>
        <p:nvSpPr>
          <p:cNvPr id="63" name="正方形/長方形 62">
            <a:extLst>
              <a:ext uri="{FF2B5EF4-FFF2-40B4-BE49-F238E27FC236}">
                <a16:creationId xmlns:a16="http://schemas.microsoft.com/office/drawing/2014/main" id="{060DE493-4B2B-4504-B310-4483DE71771B}"/>
              </a:ext>
            </a:extLst>
          </p:cNvPr>
          <p:cNvSpPr/>
          <p:nvPr/>
        </p:nvSpPr>
        <p:spPr>
          <a:xfrm>
            <a:off x="4289881" y="4236342"/>
            <a:ext cx="300841" cy="431157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>
            <a:noAutofit/>
          </a:bodyPr>
          <a:lstStyle/>
          <a:p>
            <a:pPr marL="176213" indent="-176213" algn="ctr"/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❸</a:t>
            </a:r>
          </a:p>
        </p:txBody>
      </p:sp>
      <p:sp>
        <p:nvSpPr>
          <p:cNvPr id="64" name="正方形/長方形 63">
            <a:extLst>
              <a:ext uri="{FF2B5EF4-FFF2-40B4-BE49-F238E27FC236}">
                <a16:creationId xmlns:a16="http://schemas.microsoft.com/office/drawing/2014/main" id="{0A5F628A-C707-4CB0-8148-24AC8505AB1B}"/>
              </a:ext>
            </a:extLst>
          </p:cNvPr>
          <p:cNvSpPr/>
          <p:nvPr/>
        </p:nvSpPr>
        <p:spPr>
          <a:xfrm>
            <a:off x="5292311" y="1430623"/>
            <a:ext cx="300841" cy="431157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>
            <a:noAutofit/>
          </a:bodyPr>
          <a:lstStyle/>
          <a:p>
            <a:pPr marL="176213" indent="-176213" algn="ctr"/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❹</a:t>
            </a:r>
          </a:p>
        </p:txBody>
      </p:sp>
      <p:sp>
        <p:nvSpPr>
          <p:cNvPr id="65" name="正方形/長方形 64">
            <a:extLst>
              <a:ext uri="{FF2B5EF4-FFF2-40B4-BE49-F238E27FC236}">
                <a16:creationId xmlns:a16="http://schemas.microsoft.com/office/drawing/2014/main" id="{9CD2559F-BD7F-4C03-BAA9-F93067F51795}"/>
              </a:ext>
            </a:extLst>
          </p:cNvPr>
          <p:cNvSpPr/>
          <p:nvPr/>
        </p:nvSpPr>
        <p:spPr>
          <a:xfrm>
            <a:off x="6022413" y="4349433"/>
            <a:ext cx="300841" cy="431157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>
            <a:noAutofit/>
          </a:bodyPr>
          <a:lstStyle/>
          <a:p>
            <a:pPr marL="176213" indent="-176213" algn="ctr"/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❺</a:t>
            </a:r>
          </a:p>
        </p:txBody>
      </p:sp>
      <p:sp>
        <p:nvSpPr>
          <p:cNvPr id="66" name="正方形/長方形 65">
            <a:extLst>
              <a:ext uri="{FF2B5EF4-FFF2-40B4-BE49-F238E27FC236}">
                <a16:creationId xmlns:a16="http://schemas.microsoft.com/office/drawing/2014/main" id="{03DD270D-E7EB-4CE6-BDD4-CB25F87E3985}"/>
              </a:ext>
            </a:extLst>
          </p:cNvPr>
          <p:cNvSpPr/>
          <p:nvPr/>
        </p:nvSpPr>
        <p:spPr>
          <a:xfrm>
            <a:off x="6910451" y="2231984"/>
            <a:ext cx="300841" cy="431157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>
            <a:noAutofit/>
          </a:bodyPr>
          <a:lstStyle/>
          <a:p>
            <a:pPr marL="176213" indent="-176213" algn="ctr"/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❻</a:t>
            </a:r>
          </a:p>
        </p:txBody>
      </p:sp>
      <p:sp>
        <p:nvSpPr>
          <p:cNvPr id="68" name="矢印: 右 67">
            <a:extLst>
              <a:ext uri="{FF2B5EF4-FFF2-40B4-BE49-F238E27FC236}">
                <a16:creationId xmlns:a16="http://schemas.microsoft.com/office/drawing/2014/main" id="{8B2A2F33-7F0C-413F-BD1F-45DCF89F7D1C}"/>
              </a:ext>
            </a:extLst>
          </p:cNvPr>
          <p:cNvSpPr/>
          <p:nvPr/>
        </p:nvSpPr>
        <p:spPr>
          <a:xfrm>
            <a:off x="1716916" y="2636309"/>
            <a:ext cx="5109688" cy="468000"/>
          </a:xfrm>
          <a:prstGeom prst="rightArrow">
            <a:avLst/>
          </a:prstGeom>
          <a:solidFill>
            <a:srgbClr val="3333FF"/>
          </a:solidFill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矢印: 上 43">
            <a:extLst>
              <a:ext uri="{FF2B5EF4-FFF2-40B4-BE49-F238E27FC236}">
                <a16:creationId xmlns:a16="http://schemas.microsoft.com/office/drawing/2014/main" id="{95D3245D-BF17-4097-85AD-F8375C2B3669}"/>
              </a:ext>
            </a:extLst>
          </p:cNvPr>
          <p:cNvSpPr/>
          <p:nvPr/>
        </p:nvSpPr>
        <p:spPr>
          <a:xfrm>
            <a:off x="5148008" y="2510050"/>
            <a:ext cx="360000" cy="594982"/>
          </a:xfrm>
          <a:prstGeom prst="upArrow">
            <a:avLst/>
          </a:prstGeom>
          <a:solidFill>
            <a:srgbClr val="FFFF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矢印: 上 47">
            <a:extLst>
              <a:ext uri="{FF2B5EF4-FFF2-40B4-BE49-F238E27FC236}">
                <a16:creationId xmlns:a16="http://schemas.microsoft.com/office/drawing/2014/main" id="{B08AB45A-73A5-4E33-96E5-D7E777BAF7C6}"/>
              </a:ext>
            </a:extLst>
          </p:cNvPr>
          <p:cNvSpPr/>
          <p:nvPr/>
        </p:nvSpPr>
        <p:spPr>
          <a:xfrm rot="10800000">
            <a:off x="6228185" y="1841645"/>
            <a:ext cx="360000" cy="2585860"/>
          </a:xfrm>
          <a:prstGeom prst="upArrow">
            <a:avLst/>
          </a:prstGeom>
          <a:solidFill>
            <a:srgbClr val="FFFF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矢印: 上 51">
            <a:extLst>
              <a:ext uri="{FF2B5EF4-FFF2-40B4-BE49-F238E27FC236}">
                <a16:creationId xmlns:a16="http://schemas.microsoft.com/office/drawing/2014/main" id="{733BF359-FE97-4E3B-B7EA-A4D2BF57E651}"/>
              </a:ext>
            </a:extLst>
          </p:cNvPr>
          <p:cNvSpPr/>
          <p:nvPr/>
        </p:nvSpPr>
        <p:spPr>
          <a:xfrm>
            <a:off x="6545102" y="5088032"/>
            <a:ext cx="360000" cy="648000"/>
          </a:xfrm>
          <a:prstGeom prst="upArrow">
            <a:avLst/>
          </a:prstGeom>
          <a:solidFill>
            <a:srgbClr val="FFFF00"/>
          </a:solidFill>
          <a:ln w="127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矢印: 上 53">
            <a:extLst>
              <a:ext uri="{FF2B5EF4-FFF2-40B4-BE49-F238E27FC236}">
                <a16:creationId xmlns:a16="http://schemas.microsoft.com/office/drawing/2014/main" id="{24199237-F78B-40BA-A941-DBF84CFA8EF5}"/>
              </a:ext>
            </a:extLst>
          </p:cNvPr>
          <p:cNvSpPr/>
          <p:nvPr/>
        </p:nvSpPr>
        <p:spPr>
          <a:xfrm rot="10800000">
            <a:off x="6208387" y="5113805"/>
            <a:ext cx="360000" cy="648000"/>
          </a:xfrm>
          <a:prstGeom prst="upArrow">
            <a:avLst/>
          </a:prstGeom>
          <a:solidFill>
            <a:srgbClr val="FFFF00"/>
          </a:solidFill>
          <a:ln w="127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7" name="角丸四角形 18">
            <a:extLst>
              <a:ext uri="{FF2B5EF4-FFF2-40B4-BE49-F238E27FC236}">
                <a16:creationId xmlns:a16="http://schemas.microsoft.com/office/drawing/2014/main" id="{32215385-1989-4AB4-B01C-3037829E0772}"/>
              </a:ext>
            </a:extLst>
          </p:cNvPr>
          <p:cNvSpPr/>
          <p:nvPr/>
        </p:nvSpPr>
        <p:spPr>
          <a:xfrm>
            <a:off x="6288111" y="5823638"/>
            <a:ext cx="1020194" cy="546814"/>
          </a:xfrm>
          <a:prstGeom prst="roundRect">
            <a:avLst/>
          </a:prstGeom>
          <a:solidFill>
            <a:srgbClr val="FFFFCC"/>
          </a:solidFill>
          <a:ln w="12700"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36000" rtlCol="0" anchor="ctr"/>
          <a:lstStyle/>
          <a:p>
            <a:pPr algn="ctr"/>
            <a:endParaRPr lang="en-US" altLang="ja-JP" sz="900" dirty="0"/>
          </a:p>
        </p:txBody>
      </p:sp>
      <p:sp>
        <p:nvSpPr>
          <p:cNvPr id="69" name="正方形/長方形 68">
            <a:extLst>
              <a:ext uri="{FF2B5EF4-FFF2-40B4-BE49-F238E27FC236}">
                <a16:creationId xmlns:a16="http://schemas.microsoft.com/office/drawing/2014/main" id="{49C84AB6-83C0-470F-80C5-6A59FA0064D2}"/>
              </a:ext>
            </a:extLst>
          </p:cNvPr>
          <p:cNvSpPr/>
          <p:nvPr/>
        </p:nvSpPr>
        <p:spPr>
          <a:xfrm>
            <a:off x="6337422" y="5896417"/>
            <a:ext cx="1292588" cy="38926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>
            <a:noAutofit/>
          </a:bodyPr>
          <a:lstStyle/>
          <a:p>
            <a:pPr marL="176213" indent="-176213"/>
            <a:r>
              <a:rPr lang="en-US" altLang="ja-JP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必要に応じて</a:t>
            </a:r>
          </a:p>
          <a:p>
            <a:pPr marL="176213" indent="-176213"/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運営方針改定</a:t>
            </a:r>
          </a:p>
          <a:p>
            <a:pPr marL="176213" indent="-176213"/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（素案）の修正検討</a:t>
            </a: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D3A0BE34-EB07-451F-96D5-801F995C1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02896" y="6448251"/>
            <a:ext cx="2133600" cy="365125"/>
          </a:xfrm>
        </p:spPr>
        <p:txBody>
          <a:bodyPr/>
          <a:lstStyle/>
          <a:p>
            <a:fld id="{DAD964EF-E0B8-4798-ABAC-252820A7DE9A}" type="slidenum">
              <a:rPr kumimoji="1" lang="ja-JP" altLang="en-US" smtClean="0"/>
              <a:t>2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26945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2849</TotalTime>
  <Words>929</Words>
  <Application>Microsoft Office PowerPoint</Application>
  <PresentationFormat>画面に合わせる (4:3)</PresentationFormat>
  <Paragraphs>98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BIZ UDPゴシック</vt:lpstr>
      <vt:lpstr>BIZ UDゴシック</vt:lpstr>
      <vt:lpstr>BIZ UD明朝 Medium</vt:lpstr>
      <vt:lpstr>Arial</vt:lpstr>
      <vt:lpstr>Calibri</vt:lpstr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HOSTNAME</dc:creator>
  <cp:lastModifiedBy>桐山　栞里</cp:lastModifiedBy>
  <cp:revision>240</cp:revision>
  <cp:lastPrinted>2026-02-06T00:22:04Z</cp:lastPrinted>
  <dcterms:created xsi:type="dcterms:W3CDTF">2016-06-28T04:38:26Z</dcterms:created>
  <dcterms:modified xsi:type="dcterms:W3CDTF">2026-05-08T03:13:25Z</dcterms:modified>
</cp:coreProperties>
</file>