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07200" cy="99393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F7FF"/>
    <a:srgbClr val="4DD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 snapToObjects="1">
      <p:cViewPr varScale="1">
        <p:scale>
          <a:sx n="52" d="100"/>
          <a:sy n="52" d="100"/>
        </p:scale>
        <p:origin x="2292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3FF25-8259-44F3-AE9C-053A41423DE8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B5614-4AA0-46E6-9554-5B2C4F32C5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3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43138" y="1243013"/>
            <a:ext cx="232092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B5614-4AA0-46E6-9554-5B2C4F32C58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37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6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9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5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2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24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79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2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508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506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3012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51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602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53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903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5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20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323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766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506" indent="0">
              <a:buNone/>
              <a:defRPr sz="1385" b="1"/>
            </a:lvl2pPr>
            <a:lvl3pPr marL="633012" indent="0">
              <a:buNone/>
              <a:defRPr sz="1246" b="1"/>
            </a:lvl3pPr>
            <a:lvl4pPr marL="949519" indent="0">
              <a:buNone/>
              <a:defRPr sz="1108" b="1"/>
            </a:lvl4pPr>
            <a:lvl5pPr marL="1266026" indent="0">
              <a:buNone/>
              <a:defRPr sz="1108" b="1"/>
            </a:lvl5pPr>
            <a:lvl6pPr marL="1582531" indent="0">
              <a:buNone/>
              <a:defRPr sz="1108" b="1"/>
            </a:lvl6pPr>
            <a:lvl7pPr marL="1899038" indent="0">
              <a:buNone/>
              <a:defRPr sz="1108" b="1"/>
            </a:lvl7pPr>
            <a:lvl8pPr marL="2215544" indent="0">
              <a:buNone/>
              <a:defRPr sz="1108" b="1"/>
            </a:lvl8pPr>
            <a:lvl9pPr marL="2532051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273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5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39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5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506" indent="0">
              <a:buNone/>
              <a:defRPr sz="1938"/>
            </a:lvl2pPr>
            <a:lvl3pPr marL="633012" indent="0">
              <a:buNone/>
              <a:defRPr sz="1662"/>
            </a:lvl3pPr>
            <a:lvl4pPr marL="949519" indent="0">
              <a:buNone/>
              <a:defRPr sz="1385"/>
            </a:lvl4pPr>
            <a:lvl5pPr marL="1266026" indent="0">
              <a:buNone/>
              <a:defRPr sz="1385"/>
            </a:lvl5pPr>
            <a:lvl6pPr marL="1582531" indent="0">
              <a:buNone/>
              <a:defRPr sz="1385"/>
            </a:lvl6pPr>
            <a:lvl7pPr marL="1899038" indent="0">
              <a:buNone/>
              <a:defRPr sz="1385"/>
            </a:lvl7pPr>
            <a:lvl8pPr marL="2215544" indent="0">
              <a:buNone/>
              <a:defRPr sz="1385"/>
            </a:lvl8pPr>
            <a:lvl9pPr marL="2532051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506" indent="0">
              <a:buNone/>
              <a:defRPr sz="831"/>
            </a:lvl2pPr>
            <a:lvl3pPr marL="633012" indent="0">
              <a:buNone/>
              <a:defRPr sz="692"/>
            </a:lvl3pPr>
            <a:lvl4pPr marL="949519" indent="0">
              <a:buNone/>
              <a:defRPr sz="623"/>
            </a:lvl4pPr>
            <a:lvl5pPr marL="1266026" indent="0">
              <a:buNone/>
              <a:defRPr sz="623"/>
            </a:lvl5pPr>
            <a:lvl6pPr marL="1582531" indent="0">
              <a:buNone/>
              <a:defRPr sz="623"/>
            </a:lvl6pPr>
            <a:lvl7pPr marL="1899038" indent="0">
              <a:buNone/>
              <a:defRPr sz="623"/>
            </a:lvl7pPr>
            <a:lvl8pPr marL="2215544" indent="0">
              <a:buNone/>
              <a:defRPr sz="623"/>
            </a:lvl8pPr>
            <a:lvl9pPr marL="2532051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6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A9309-EA0B-8448-BCF2-D9208125FFC9}" type="datetimeFigureOut">
              <a:rPr kumimoji="1" lang="ja-JP" altLang="en-US" smtClean="0"/>
              <a:t>2023/3/27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ACD8-AF50-734B-8B7D-1FA77B0E25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2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6506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80" indent="-237380" algn="l" defTabSz="316506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23" indent="-197816" algn="l" defTabSz="316506" rtl="0" eaLnBrk="1" latinLnBrk="0" hangingPunct="1">
        <a:spcBef>
          <a:spcPct val="20000"/>
        </a:spcBef>
        <a:buFont typeface="Arial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66" indent="-158254" algn="l" defTabSz="316506" rtl="0" eaLnBrk="1" latinLnBrk="0" hangingPunct="1">
        <a:spcBef>
          <a:spcPct val="20000"/>
        </a:spcBef>
        <a:buFont typeface="Arial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72" indent="-158254" algn="l" defTabSz="316506" rtl="0" eaLnBrk="1" latinLnBrk="0" hangingPunct="1">
        <a:spcBef>
          <a:spcPct val="20000"/>
        </a:spcBef>
        <a:buFont typeface="Arial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78" indent="-158254" algn="l" defTabSz="316506" rtl="0" eaLnBrk="1" latinLnBrk="0" hangingPunct="1">
        <a:spcBef>
          <a:spcPct val="20000"/>
        </a:spcBef>
        <a:buFont typeface="Arial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85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1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798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303" indent="-158254" algn="l" defTabSz="316506" rtl="0" eaLnBrk="1" latinLnBrk="0" hangingPunct="1">
        <a:spcBef>
          <a:spcPct val="20000"/>
        </a:spcBef>
        <a:buFont typeface="Arial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50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3012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519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6026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53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9038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544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2051" algn="l" defTabSz="316506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ホームベース 17"/>
          <p:cNvSpPr/>
          <p:nvPr/>
        </p:nvSpPr>
        <p:spPr>
          <a:xfrm rot="5400000">
            <a:off x="2748442" y="-2756958"/>
            <a:ext cx="1361116" cy="6858000"/>
          </a:xfrm>
          <a:prstGeom prst="homePlate">
            <a:avLst>
              <a:gd name="adj" fmla="val 22795"/>
            </a:avLst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1116198" y="1564972"/>
            <a:ext cx="4590968" cy="320000"/>
            <a:chOff x="1116198" y="1771779"/>
            <a:chExt cx="4590968" cy="320000"/>
          </a:xfrm>
        </p:grpSpPr>
        <p:sp>
          <p:nvSpPr>
            <p:cNvPr id="10" name="六角形 9"/>
            <p:cNvSpPr/>
            <p:nvPr/>
          </p:nvSpPr>
          <p:spPr>
            <a:xfrm>
              <a:off x="1790026" y="1780050"/>
              <a:ext cx="3277948" cy="311729"/>
            </a:xfrm>
            <a:prstGeom prst="hexagon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1944453" y="1771779"/>
              <a:ext cx="29690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事業連携協定の具体的な実施事項</a:t>
              </a:r>
            </a:p>
          </p:txBody>
        </p:sp>
        <p:cxnSp>
          <p:nvCxnSpPr>
            <p:cNvPr id="13" name="直線コネクタ 12"/>
            <p:cNvCxnSpPr/>
            <p:nvPr/>
          </p:nvCxnSpPr>
          <p:spPr>
            <a:xfrm>
              <a:off x="5194564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1116198" y="1940444"/>
              <a:ext cx="512602" cy="0"/>
            </a:xfrm>
            <a:prstGeom prst="line">
              <a:avLst/>
            </a:prstGeom>
            <a:ln w="12700"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/>
          <p:cNvGrpSpPr/>
          <p:nvPr/>
        </p:nvGrpSpPr>
        <p:grpSpPr>
          <a:xfrm>
            <a:off x="6093296" y="34157"/>
            <a:ext cx="575896" cy="276999"/>
            <a:chOff x="5949448" y="115178"/>
            <a:chExt cx="575896" cy="276999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5949448" y="115178"/>
              <a:ext cx="5758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kumimoji="1" lang="ja-JP" altLang="en-US" sz="1200" b="1" dirty="0">
                  <a:solidFill>
                    <a:sysClr val="windowText" lastClr="000000"/>
                  </a:solidFill>
                </a:rPr>
                <a:t>別紙</a:t>
              </a:r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5949448" y="161908"/>
              <a:ext cx="575896" cy="18353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4" name="正方形/長方形 93"/>
          <p:cNvSpPr/>
          <p:nvPr/>
        </p:nvSpPr>
        <p:spPr>
          <a:xfrm>
            <a:off x="1060764" y="2100079"/>
            <a:ext cx="4760332" cy="616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4166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0" i="0" u="none" strike="noStrike" cap="none" dirty="0" smtClean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スマートシニアライフ事業におけるエンタメ支援やメタバース空間サービスの活用、</a:t>
            </a:r>
            <a:r>
              <a:rPr lang="en-US" altLang="ja-JP" sz="1200" dirty="0" smtClean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DX</a:t>
            </a:r>
            <a:r>
              <a:rPr lang="ja-JP" altLang="en-US" sz="1200" dirty="0" smtClean="0">
                <a:solidFill>
                  <a:schemeClr val="lt1"/>
                </a:solidFill>
                <a:latin typeface="Meiryo"/>
                <a:ea typeface="Meiryo"/>
                <a:cs typeface="Meiryo"/>
                <a:sym typeface="Meiryo"/>
              </a:rPr>
              <a:t>の推進に向けた市町村の取組支援</a:t>
            </a:r>
            <a:endParaRPr lang="ja-JP" altLang="en-US" sz="1050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512508" y="7611835"/>
            <a:ext cx="5561620" cy="1546732"/>
            <a:chOff x="548680" y="2782922"/>
            <a:chExt cx="5561620" cy="1546732"/>
          </a:xfrm>
        </p:grpSpPr>
        <p:sp>
          <p:nvSpPr>
            <p:cNvPr id="9" name="正方形/長方形 8"/>
            <p:cNvSpPr/>
            <p:nvPr/>
          </p:nvSpPr>
          <p:spPr>
            <a:xfrm>
              <a:off x="829173" y="288098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915749" y="293677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61" name="グループ化 60"/>
            <p:cNvGrpSpPr/>
            <p:nvPr/>
          </p:nvGrpSpPr>
          <p:grpSpPr>
            <a:xfrm>
              <a:off x="548680" y="3012689"/>
              <a:ext cx="576064" cy="576064"/>
              <a:chOff x="548680" y="3012689"/>
              <a:chExt cx="576064" cy="576064"/>
            </a:xfrm>
          </p:grpSpPr>
          <p:sp>
            <p:nvSpPr>
              <p:cNvPr id="16" name="楕円 15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" name="正方形/長方形 57"/>
              <p:cNvSpPr/>
              <p:nvPr/>
            </p:nvSpPr>
            <p:spPr>
              <a:xfrm>
                <a:off x="584530" y="3069888"/>
                <a:ext cx="527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03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93" name="正方形/長方形 92"/>
            <p:cNvSpPr/>
            <p:nvPr/>
          </p:nvSpPr>
          <p:spPr>
            <a:xfrm>
              <a:off x="1176551" y="3053524"/>
              <a:ext cx="128912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en-US" altLang="ja-JP" sz="16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DX</a:t>
              </a:r>
              <a:r>
                <a:rPr lang="ja-JP" altLang="en-US" sz="16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化支援</a:t>
              </a: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743532" y="2782922"/>
              <a:ext cx="162945" cy="162945"/>
              <a:chOff x="747700" y="2737779"/>
              <a:chExt cx="162945" cy="162945"/>
            </a:xfrm>
          </p:grpSpPr>
          <p:cxnSp>
            <p:nvCxnSpPr>
              <p:cNvPr id="32" name="直線コネクタ 31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3" name="グループ化 102"/>
            <p:cNvGrpSpPr/>
            <p:nvPr/>
          </p:nvGrpSpPr>
          <p:grpSpPr>
            <a:xfrm flipV="1">
              <a:off x="748636" y="4148330"/>
              <a:ext cx="162945" cy="162945"/>
              <a:chOff x="747700" y="2737779"/>
              <a:chExt cx="162945" cy="162945"/>
            </a:xfrm>
          </p:grpSpPr>
          <p:cxnSp>
            <p:nvCxnSpPr>
              <p:cNvPr id="104" name="直線コネクタ 103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6" name="グループ化 125"/>
            <p:cNvGrpSpPr/>
            <p:nvPr/>
          </p:nvGrpSpPr>
          <p:grpSpPr>
            <a:xfrm rot="16200000" flipV="1">
              <a:off x="5947355" y="4166709"/>
              <a:ext cx="162945" cy="162945"/>
              <a:chOff x="747700" y="2737779"/>
              <a:chExt cx="162945" cy="162945"/>
            </a:xfrm>
          </p:grpSpPr>
          <p:cxnSp>
            <p:nvCxnSpPr>
              <p:cNvPr id="127" name="直線コネクタ 126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正方形/長方形 128"/>
            <p:cNvSpPr/>
            <p:nvPr/>
          </p:nvSpPr>
          <p:spPr>
            <a:xfrm>
              <a:off x="2645233" y="3088600"/>
              <a:ext cx="34480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府内市町村のＤＸ推進に向けた幅広い支援</a:t>
              </a:r>
              <a:endPara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1193001" y="3555186"/>
              <a:ext cx="4749249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ＤＸ</a:t>
              </a:r>
              <a:r>
                <a:rPr lang="ja-JP" altLang="en-US" sz="1100" dirty="0">
                  <a:latin typeface="+mn-ea"/>
                </a:rPr>
                <a:t>の推進に向けた、デジタルサービスの運用改善やウェブページ制作など、府内市町村の取組みに関する</a:t>
              </a:r>
              <a:r>
                <a:rPr lang="ja-JP" altLang="en-US" sz="1100" dirty="0" smtClean="0">
                  <a:latin typeface="+mn-ea"/>
                </a:rPr>
                <a:t>こと。</a:t>
              </a:r>
              <a:endParaRPr lang="ja-JP" altLang="en-US" sz="1100" dirty="0">
                <a:latin typeface="+mn-ea"/>
              </a:endParaRPr>
            </a:p>
          </p:txBody>
        </p:sp>
        <p:sp>
          <p:nvSpPr>
            <p:cNvPr id="36" name="二等辺三角形 35"/>
            <p:cNvSpPr/>
            <p:nvPr/>
          </p:nvSpPr>
          <p:spPr>
            <a:xfrm rot="5400000">
              <a:off x="2466499" y="315758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1268760" y="347998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6" name="グループ化 165"/>
          <p:cNvGrpSpPr/>
          <p:nvPr/>
        </p:nvGrpSpPr>
        <p:grpSpPr>
          <a:xfrm>
            <a:off x="512508" y="3097590"/>
            <a:ext cx="5561620" cy="1546732"/>
            <a:chOff x="548680" y="2782922"/>
            <a:chExt cx="5561620" cy="1546732"/>
          </a:xfrm>
        </p:grpSpPr>
        <p:sp>
          <p:nvSpPr>
            <p:cNvPr id="167" name="正方形/長方形 166"/>
            <p:cNvSpPr/>
            <p:nvPr/>
          </p:nvSpPr>
          <p:spPr>
            <a:xfrm>
              <a:off x="829173" y="288098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正方形/長方形 167"/>
            <p:cNvSpPr/>
            <p:nvPr/>
          </p:nvSpPr>
          <p:spPr>
            <a:xfrm>
              <a:off x="915749" y="293677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169" name="グループ化 168"/>
            <p:cNvGrpSpPr/>
            <p:nvPr/>
          </p:nvGrpSpPr>
          <p:grpSpPr>
            <a:xfrm>
              <a:off x="548680" y="3012689"/>
              <a:ext cx="576064" cy="576064"/>
              <a:chOff x="548680" y="3012689"/>
              <a:chExt cx="576064" cy="576064"/>
            </a:xfrm>
          </p:grpSpPr>
          <p:sp>
            <p:nvSpPr>
              <p:cNvPr id="230" name="楕円 229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31" name="正方形/長方形 230"/>
              <p:cNvSpPr/>
              <p:nvPr/>
            </p:nvSpPr>
            <p:spPr>
              <a:xfrm>
                <a:off x="584530" y="3069888"/>
                <a:ext cx="47961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01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170" name="正方形/長方形 169"/>
            <p:cNvSpPr/>
            <p:nvPr/>
          </p:nvSpPr>
          <p:spPr>
            <a:xfrm>
              <a:off x="1176552" y="3053524"/>
              <a:ext cx="1375696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6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エンタメ支援</a:t>
              </a:r>
              <a:endParaRPr lang="zh-TW" altLang="en-US" sz="1600" dirty="0">
                <a:solidFill>
                  <a:srgbClr val="0070C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grpSp>
          <p:nvGrpSpPr>
            <p:cNvPr id="171" name="グループ化 170"/>
            <p:cNvGrpSpPr/>
            <p:nvPr/>
          </p:nvGrpSpPr>
          <p:grpSpPr>
            <a:xfrm>
              <a:off x="743532" y="2782922"/>
              <a:ext cx="162945" cy="162945"/>
              <a:chOff x="747700" y="2737779"/>
              <a:chExt cx="162945" cy="162945"/>
            </a:xfrm>
          </p:grpSpPr>
          <p:cxnSp>
            <p:nvCxnSpPr>
              <p:cNvPr id="228" name="直線コネクタ 227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直線コネクタ 228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2" name="グループ化 171"/>
            <p:cNvGrpSpPr/>
            <p:nvPr/>
          </p:nvGrpSpPr>
          <p:grpSpPr>
            <a:xfrm rot="5400000">
              <a:off x="5942251" y="2801301"/>
              <a:ext cx="162945" cy="162945"/>
              <a:chOff x="747700" y="2737779"/>
              <a:chExt cx="162945" cy="162945"/>
            </a:xfrm>
          </p:grpSpPr>
          <p:cxnSp>
            <p:nvCxnSpPr>
              <p:cNvPr id="226" name="直線コネクタ 225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直線コネクタ 226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グループ化 172"/>
            <p:cNvGrpSpPr/>
            <p:nvPr/>
          </p:nvGrpSpPr>
          <p:grpSpPr>
            <a:xfrm flipV="1">
              <a:off x="748636" y="4148330"/>
              <a:ext cx="162945" cy="162945"/>
              <a:chOff x="747700" y="2737779"/>
              <a:chExt cx="162945" cy="162945"/>
            </a:xfrm>
          </p:grpSpPr>
          <p:cxnSp>
            <p:nvCxnSpPr>
              <p:cNvPr id="224" name="直線コネクタ 223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コネクタ 224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グループ化 173"/>
            <p:cNvGrpSpPr/>
            <p:nvPr/>
          </p:nvGrpSpPr>
          <p:grpSpPr>
            <a:xfrm rot="16200000" flipV="1">
              <a:off x="5947355" y="4166709"/>
              <a:ext cx="162945" cy="162945"/>
              <a:chOff x="747700" y="2737779"/>
              <a:chExt cx="162945" cy="162945"/>
            </a:xfrm>
          </p:grpSpPr>
          <p:cxnSp>
            <p:nvCxnSpPr>
              <p:cNvPr id="222" name="直線コネクタ 221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コネクタ 222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5" name="正方形/長方形 174"/>
            <p:cNvSpPr/>
            <p:nvPr/>
          </p:nvSpPr>
          <p:spPr>
            <a:xfrm>
              <a:off x="2761728" y="2929308"/>
              <a:ext cx="3048345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latin typeface="HGP創英角ｺﾞｼｯｸUB"/>
                  <a:ea typeface="HGP創英角ｺﾞｼｯｸUB"/>
                  <a:cs typeface="HGP創英角ｺﾞｼｯｸUB"/>
                </a:rPr>
                <a:t>大阪府の進めるスマートシニアライフ</a:t>
              </a:r>
              <a:r>
                <a:rPr lang="ja-JP" altLang="en-US" sz="1100" dirty="0">
                  <a:latin typeface="HGP創英角ｺﾞｼｯｸUB"/>
                  <a:ea typeface="HGP創英角ｺﾞｼｯｸUB"/>
                  <a:cs typeface="HGP創英角ｺﾞｼｯｸUB"/>
                </a:rPr>
                <a:t>事業</a:t>
              </a:r>
              <a:r>
                <a:rPr lang="en-US" altLang="ja-JP" sz="1100" dirty="0">
                  <a:latin typeface="HGP創英角ｺﾞｼｯｸUB"/>
                  <a:ea typeface="HGP創英角ｺﾞｼｯｸUB"/>
                  <a:cs typeface="HGP創英角ｺﾞｼｯｸUB"/>
                </a:rPr>
                <a:t>LINE</a:t>
              </a:r>
              <a:r>
                <a:rPr lang="ja-JP" altLang="en-US" sz="1100" dirty="0">
                  <a:latin typeface="HGP創英角ｺﾞｼｯｸUB"/>
                  <a:ea typeface="HGP創英角ｺﾞｼｯｸUB"/>
                  <a:cs typeface="HGP創英角ｺﾞｼｯｸUB"/>
                </a:rPr>
                <a:t>公式アカウント“おおさか楽</a:t>
              </a:r>
              <a:r>
                <a:rPr lang="ja-JP" altLang="en-US" sz="1100" dirty="0" err="1">
                  <a:latin typeface="HGP創英角ｺﾞｼｯｸUB"/>
                  <a:ea typeface="HGP創英角ｺﾞｼｯｸUB"/>
                  <a:cs typeface="HGP創英角ｺﾞｼｯｸUB"/>
                </a:rPr>
                <a:t>なび</a:t>
              </a:r>
              <a:r>
                <a:rPr lang="ja-JP" altLang="en-US" sz="1100" dirty="0">
                  <a:latin typeface="HGP創英角ｺﾞｼｯｸUB"/>
                  <a:ea typeface="HGP創英角ｺﾞｼｯｸUB"/>
                  <a:cs typeface="HGP創英角ｺﾞｼｯｸUB"/>
                </a:rPr>
                <a:t>”利用者向けのゲーム開発・運用及びゲーミフィケーション導入の支援</a:t>
              </a:r>
            </a:p>
          </p:txBody>
        </p:sp>
        <p:sp>
          <p:nvSpPr>
            <p:cNvPr id="197" name="正方形/長方形 196"/>
            <p:cNvSpPr/>
            <p:nvPr/>
          </p:nvSpPr>
          <p:spPr>
            <a:xfrm>
              <a:off x="1193001" y="3475084"/>
              <a:ext cx="4590983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スマートシニアライフ事業</a:t>
              </a:r>
              <a:r>
                <a:rPr lang="en-US" altLang="ja-JP" sz="1100" dirty="0" smtClean="0">
                  <a:latin typeface="+mn-ea"/>
                </a:rPr>
                <a:t>LINE</a:t>
              </a:r>
              <a:r>
                <a:rPr lang="ja-JP" altLang="en-US" sz="1100" dirty="0" smtClean="0">
                  <a:latin typeface="+mn-ea"/>
                </a:rPr>
                <a:t>公式アカウント“おおさか楽</a:t>
              </a:r>
              <a:r>
                <a:rPr lang="ja-JP" altLang="en-US" sz="1100" dirty="0" err="1" smtClean="0">
                  <a:latin typeface="+mn-ea"/>
                </a:rPr>
                <a:t>なび</a:t>
              </a:r>
              <a:r>
                <a:rPr lang="ja-JP" altLang="en-US" sz="1100" dirty="0" smtClean="0">
                  <a:latin typeface="+mn-ea"/>
                </a:rPr>
                <a:t>”利用者の満足度向上を目的とした</a:t>
              </a:r>
              <a:r>
                <a:rPr lang="ja-JP" altLang="en-US" sz="1100" dirty="0">
                  <a:latin typeface="+mn-ea"/>
                </a:rPr>
                <a:t>ゲーム開発・運用および既存サービスや事業のパフォーマンス向上</a:t>
              </a:r>
              <a:r>
                <a:rPr lang="ja-JP" altLang="en-US" sz="1100" dirty="0" smtClean="0">
                  <a:latin typeface="+mn-ea"/>
                </a:rPr>
                <a:t>を目的</a:t>
              </a:r>
              <a:r>
                <a:rPr lang="ja-JP" altLang="en-US" sz="1100" dirty="0">
                  <a:latin typeface="+mn-ea"/>
                </a:rPr>
                <a:t>としたゲーミフィケーション導入に関する</a:t>
              </a:r>
              <a:r>
                <a:rPr lang="ja-JP" altLang="en-US" sz="1100" dirty="0" smtClean="0">
                  <a:latin typeface="+mn-ea"/>
                </a:rPr>
                <a:t>こと。</a:t>
              </a:r>
              <a:endParaRPr lang="ja-JP" altLang="en-US" sz="1100" dirty="0">
                <a:latin typeface="+mn-ea"/>
              </a:endParaRPr>
            </a:p>
          </p:txBody>
        </p:sp>
        <p:sp>
          <p:nvSpPr>
            <p:cNvPr id="219" name="二等辺三角形 218"/>
            <p:cNvSpPr/>
            <p:nvPr/>
          </p:nvSpPr>
          <p:spPr>
            <a:xfrm rot="5400000">
              <a:off x="2589235" y="315758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20" name="直線コネクタ 219"/>
            <p:cNvCxnSpPr/>
            <p:nvPr/>
          </p:nvCxnSpPr>
          <p:spPr>
            <a:xfrm>
              <a:off x="1268760" y="347998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8" name="図 10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760" y="200155"/>
            <a:ext cx="691065" cy="778748"/>
          </a:xfrm>
          <a:prstGeom prst="rect">
            <a:avLst/>
          </a:prstGeom>
        </p:spPr>
      </p:pic>
      <p:cxnSp>
        <p:nvCxnSpPr>
          <p:cNvPr id="109" name="直線コネクタ 108"/>
          <p:cNvCxnSpPr/>
          <p:nvPr/>
        </p:nvCxnSpPr>
        <p:spPr>
          <a:xfrm>
            <a:off x="3413350" y="344488"/>
            <a:ext cx="0" cy="49039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直線コネクタ 109"/>
          <p:cNvCxnSpPr/>
          <p:nvPr/>
        </p:nvCxnSpPr>
        <p:spPr>
          <a:xfrm rot="10800000">
            <a:off x="5911183" y="7617295"/>
            <a:ext cx="16294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/>
          <p:cNvCxnSpPr/>
          <p:nvPr/>
        </p:nvCxnSpPr>
        <p:spPr>
          <a:xfrm rot="5400000">
            <a:off x="5981490" y="7679839"/>
            <a:ext cx="162945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11"/>
          <p:cNvGrpSpPr/>
          <p:nvPr/>
        </p:nvGrpSpPr>
        <p:grpSpPr>
          <a:xfrm>
            <a:off x="512508" y="5335432"/>
            <a:ext cx="5561620" cy="1546732"/>
            <a:chOff x="561693" y="6148482"/>
            <a:chExt cx="5561620" cy="1546732"/>
          </a:xfrm>
        </p:grpSpPr>
        <p:sp>
          <p:nvSpPr>
            <p:cNvPr id="233" name="正方形/長方形 232"/>
            <p:cNvSpPr/>
            <p:nvPr/>
          </p:nvSpPr>
          <p:spPr>
            <a:xfrm>
              <a:off x="842186" y="6246541"/>
              <a:ext cx="5199655" cy="13539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正方形/長方形 233"/>
            <p:cNvSpPr/>
            <p:nvPr/>
          </p:nvSpPr>
          <p:spPr>
            <a:xfrm>
              <a:off x="928762" y="6302336"/>
              <a:ext cx="5026502" cy="1230622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35" name="グループ化 234"/>
            <p:cNvGrpSpPr/>
            <p:nvPr/>
          </p:nvGrpSpPr>
          <p:grpSpPr>
            <a:xfrm>
              <a:off x="561693" y="6378249"/>
              <a:ext cx="576064" cy="576064"/>
              <a:chOff x="548680" y="3012689"/>
              <a:chExt cx="576064" cy="576064"/>
            </a:xfrm>
          </p:grpSpPr>
          <p:sp>
            <p:nvSpPr>
              <p:cNvPr id="253" name="楕円 252"/>
              <p:cNvSpPr/>
              <p:nvPr/>
            </p:nvSpPr>
            <p:spPr>
              <a:xfrm>
                <a:off x="548680" y="3012689"/>
                <a:ext cx="576064" cy="576064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4" name="正方形/長方形 253"/>
              <p:cNvSpPr/>
              <p:nvPr/>
            </p:nvSpPr>
            <p:spPr>
              <a:xfrm>
                <a:off x="584530" y="3069888"/>
                <a:ext cx="5277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b="1" dirty="0" smtClean="0">
                    <a:solidFill>
                      <a:schemeClr val="bg1"/>
                    </a:solidFill>
                    <a:latin typeface="Segoe UI Semibold" panose="020B0702040204020203" pitchFamily="34" charset="0"/>
                    <a:ea typeface="メイリオ" panose="020B0604030504040204" pitchFamily="50" charset="-128"/>
                    <a:cs typeface="Segoe UI Semibold" panose="020B0702040204020203" pitchFamily="34" charset="0"/>
                  </a:rPr>
                  <a:t>02</a:t>
                </a:r>
                <a:endParaRPr lang="ja-JP" altLang="en-US" sz="2400" b="1" dirty="0">
                  <a:solidFill>
                    <a:schemeClr val="bg1"/>
                  </a:solidFill>
                  <a:latin typeface="Segoe UI Semibold" panose="020B0702040204020203" pitchFamily="34" charset="0"/>
                  <a:ea typeface="メイリオ" panose="020B0604030504040204" pitchFamily="50" charset="-128"/>
                  <a:cs typeface="Segoe UI Semibold" panose="020B0702040204020203" pitchFamily="34" charset="0"/>
                </a:endParaRPr>
              </a:p>
            </p:txBody>
          </p:sp>
        </p:grpSp>
        <p:sp>
          <p:nvSpPr>
            <p:cNvPr id="236" name="正方形/長方形 235"/>
            <p:cNvSpPr/>
            <p:nvPr/>
          </p:nvSpPr>
          <p:spPr>
            <a:xfrm>
              <a:off x="1144316" y="6459340"/>
              <a:ext cx="1321357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/>
              <a:r>
                <a:rPr lang="ja-JP" altLang="en-US" sz="1400" dirty="0">
                  <a:solidFill>
                    <a:srgbClr val="0070C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メタバース支援</a:t>
              </a:r>
            </a:p>
          </p:txBody>
        </p:sp>
        <p:grpSp>
          <p:nvGrpSpPr>
            <p:cNvPr id="237" name="グループ化 236"/>
            <p:cNvGrpSpPr/>
            <p:nvPr/>
          </p:nvGrpSpPr>
          <p:grpSpPr>
            <a:xfrm>
              <a:off x="756545" y="6148482"/>
              <a:ext cx="162945" cy="162945"/>
              <a:chOff x="747700" y="2737779"/>
              <a:chExt cx="162945" cy="162945"/>
            </a:xfrm>
          </p:grpSpPr>
          <p:cxnSp>
            <p:nvCxnSpPr>
              <p:cNvPr id="251" name="直線コネクタ 250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直線コネクタ 251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9" name="グループ化 238"/>
            <p:cNvGrpSpPr/>
            <p:nvPr/>
          </p:nvGrpSpPr>
          <p:grpSpPr>
            <a:xfrm flipV="1">
              <a:off x="761649" y="7513890"/>
              <a:ext cx="162945" cy="162945"/>
              <a:chOff x="747700" y="2737779"/>
              <a:chExt cx="162945" cy="162945"/>
            </a:xfrm>
          </p:grpSpPr>
          <p:cxnSp>
            <p:nvCxnSpPr>
              <p:cNvPr id="247" name="直線コネクタ 246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直線コネクタ 247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0" name="グループ化 239"/>
            <p:cNvGrpSpPr/>
            <p:nvPr/>
          </p:nvGrpSpPr>
          <p:grpSpPr>
            <a:xfrm rot="16200000" flipV="1">
              <a:off x="5960368" y="7532269"/>
              <a:ext cx="162945" cy="162945"/>
              <a:chOff x="747700" y="2737779"/>
              <a:chExt cx="162945" cy="162945"/>
            </a:xfrm>
          </p:grpSpPr>
          <p:cxnSp>
            <p:nvCxnSpPr>
              <p:cNvPr id="245" name="直線コネクタ 244"/>
              <p:cNvCxnSpPr/>
              <p:nvPr/>
            </p:nvCxnSpPr>
            <p:spPr>
              <a:xfrm>
                <a:off x="747700" y="2748616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直線コネクタ 245"/>
              <p:cNvCxnSpPr/>
              <p:nvPr/>
            </p:nvCxnSpPr>
            <p:spPr>
              <a:xfrm rot="5400000">
                <a:off x="676250" y="2819252"/>
                <a:ext cx="162945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1" name="正方形/長方形 240"/>
            <p:cNvSpPr/>
            <p:nvPr/>
          </p:nvSpPr>
          <p:spPr>
            <a:xfrm>
              <a:off x="2658246" y="6456957"/>
              <a:ext cx="326685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100" dirty="0" smtClean="0">
                  <a:solidFill>
                    <a:sysClr val="windowText" lastClr="000000"/>
                  </a:solidFill>
                  <a:latin typeface="HGP創英角ｺﾞｼｯｸUB"/>
                  <a:ea typeface="HGP創英角ｺﾞｼｯｸUB"/>
                  <a:cs typeface="HGP創英角ｺﾞｼｯｸUB"/>
                </a:rPr>
                <a:t>メタバース空間を活用した府内市町村の取組支援</a:t>
              </a:r>
              <a:endParaRPr lang="ja-JP" altLang="en-US" sz="1100" dirty="0">
                <a:solidFill>
                  <a:sysClr val="windowText" lastClr="000000"/>
                </a:solidFill>
                <a:latin typeface="HGP創英角ｺﾞｼｯｸUB"/>
                <a:ea typeface="HGP創英角ｺﾞｼｯｸUB"/>
                <a:cs typeface="HGP創英角ｺﾞｼｯｸUB"/>
              </a:endParaRPr>
            </a:p>
          </p:txBody>
        </p:sp>
        <p:sp>
          <p:nvSpPr>
            <p:cNvPr id="242" name="正方形/長方形 241"/>
            <p:cNvSpPr/>
            <p:nvPr/>
          </p:nvSpPr>
          <p:spPr>
            <a:xfrm>
              <a:off x="1206014" y="6923833"/>
              <a:ext cx="4541454" cy="50270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100" dirty="0" smtClean="0">
                  <a:latin typeface="+mn-ea"/>
                </a:rPr>
                <a:t>メタバース</a:t>
              </a:r>
              <a:r>
                <a:rPr lang="ja-JP" altLang="en-US" sz="1100" dirty="0">
                  <a:latin typeface="+mn-ea"/>
                </a:rPr>
                <a:t>空間サービスを活用した事業企画や発表会・</a:t>
              </a:r>
              <a:r>
                <a:rPr lang="ja-JP" altLang="en-US" sz="1100" dirty="0" smtClean="0">
                  <a:latin typeface="+mn-ea"/>
                </a:rPr>
                <a:t>展示会を</a:t>
              </a:r>
              <a:r>
                <a:rPr lang="ja-JP" altLang="en-US" sz="1100" dirty="0">
                  <a:latin typeface="+mn-ea"/>
                </a:rPr>
                <a:t>通じたＰＲなど、府内市町村の取組みに関すること。</a:t>
              </a:r>
            </a:p>
          </p:txBody>
        </p:sp>
        <p:sp>
          <p:nvSpPr>
            <p:cNvPr id="243" name="二等辺三角形 242"/>
            <p:cNvSpPr/>
            <p:nvPr/>
          </p:nvSpPr>
          <p:spPr>
            <a:xfrm rot="5400000">
              <a:off x="2479512" y="6523147"/>
              <a:ext cx="171497" cy="147843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4" name="直線コネクタ 243"/>
            <p:cNvCxnSpPr/>
            <p:nvPr/>
          </p:nvCxnSpPr>
          <p:spPr>
            <a:xfrm>
              <a:off x="1281773" y="6845548"/>
              <a:ext cx="4465695" cy="0"/>
            </a:xfrm>
            <a:prstGeom prst="line">
              <a:avLst/>
            </a:prstGeom>
            <a:ln w="6350">
              <a:solidFill>
                <a:schemeClr val="bg1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直線コネクタ 112"/>
            <p:cNvCxnSpPr/>
            <p:nvPr/>
          </p:nvCxnSpPr>
          <p:spPr>
            <a:xfrm rot="10800000">
              <a:off x="5931705" y="6166862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直線コネクタ 113"/>
            <p:cNvCxnSpPr/>
            <p:nvPr/>
          </p:nvCxnSpPr>
          <p:spPr>
            <a:xfrm rot="5400000">
              <a:off x="6012887" y="6238645"/>
              <a:ext cx="162945" cy="0"/>
            </a:xfrm>
            <a:prstGeom prst="line">
              <a:avLst/>
            </a:prstGeom>
            <a:ln>
              <a:solidFill>
                <a:schemeClr val="bg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図 3" descr="ロゴ, 会社名&#10;&#10;自動的に生成された説明">
            <a:extLst>
              <a:ext uri="{FF2B5EF4-FFF2-40B4-BE49-F238E27FC236}">
                <a16:creationId xmlns:a16="http://schemas.microsoft.com/office/drawing/2014/main" id="{8896DF45-3432-48B3-9366-35CFA4D950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0699" y="161259"/>
            <a:ext cx="1805925" cy="996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3327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TM03090430[[fn=縞模様]]</Template>
  <TotalTime>0</TotalTime>
  <Words>173</Words>
  <Application>Microsoft Office PowerPoint</Application>
  <PresentationFormat>A4 210 x 297 mm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ＭＳ Ｐゴシック</vt:lpstr>
      <vt:lpstr>Meiryo</vt:lpstr>
      <vt:lpstr>Meiryo</vt:lpstr>
      <vt:lpstr>游ゴシック</vt:lpstr>
      <vt:lpstr>Arial</vt:lpstr>
      <vt:lpstr>Calibri</vt:lpstr>
      <vt:lpstr>Segoe UI Semibold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2023-03-27T09:51:48Z</dcterms:created>
  <dcterms:modified xsi:type="dcterms:W3CDTF">2023-03-27T09:52:31Z</dcterms:modified>
</cp:coreProperties>
</file>