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4"/>
  </p:notesMasterIdLst>
  <p:handoutMasterIdLst>
    <p:handoutMasterId r:id="rId5"/>
  </p:handoutMasterIdLst>
  <p:sldIdLst>
    <p:sldId id="261" r:id="rId2"/>
    <p:sldId id="262" r:id="rId3"/>
  </p:sldIdLst>
  <p:sldSz cx="7775575" cy="109077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CCECFF"/>
    <a:srgbClr val="FFFF66"/>
    <a:srgbClr val="99CCFF"/>
    <a:srgbClr val="CCFFCC"/>
    <a:srgbClr val="99FF66"/>
    <a:srgbClr val="33CC33"/>
    <a:srgbClr val="CCFF99"/>
    <a:srgbClr val="CCFF33"/>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926" autoAdjust="0"/>
    <p:restoredTop sz="96391" autoAdjust="0"/>
  </p:normalViewPr>
  <p:slideViewPr>
    <p:cSldViewPr snapToGrid="0" showGuides="1">
      <p:cViewPr varScale="1">
        <p:scale>
          <a:sx n="87" d="100"/>
          <a:sy n="87" d="100"/>
        </p:scale>
        <p:origin x="77" y="845"/>
      </p:cViewPr>
      <p:guideLst/>
    </p:cSldViewPr>
  </p:slideViewPr>
  <p:notesTextViewPr>
    <p:cViewPr>
      <p:scale>
        <a:sx n="1" d="1"/>
        <a:sy n="1" d="1"/>
      </p:scale>
      <p:origin x="0" y="0"/>
    </p:cViewPr>
  </p:notesTextViewPr>
  <p:sorterViewPr>
    <p:cViewPr>
      <p:scale>
        <a:sx n="100" d="100"/>
        <a:sy n="100" d="100"/>
      </p:scale>
      <p:origin x="0" y="0"/>
    </p:cViewPr>
  </p:sorterViewPr>
  <p:gridSpacing cx="46800" cy="46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9575" cy="498475"/>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0" y="1"/>
            <a:ext cx="2949575" cy="498475"/>
          </a:xfrm>
          <a:prstGeom prst="rect">
            <a:avLst/>
          </a:prstGeom>
        </p:spPr>
        <p:txBody>
          <a:bodyPr vert="horz" lIns="91433" tIns="45717" rIns="91433" bIns="45717" rtlCol="0"/>
          <a:lstStyle>
            <a:lvl1pPr algn="r">
              <a:defRPr sz="1200"/>
            </a:lvl1pPr>
          </a:lstStyle>
          <a:p>
            <a:fld id="{0B552AEE-2AFB-4EBB-8816-81CEA85198F8}" type="datetimeFigureOut">
              <a:rPr kumimoji="1" lang="ja-JP" altLang="en-US" smtClean="0"/>
              <a:t>2026/4/14</a:t>
            </a:fld>
            <a:endParaRPr kumimoji="1" lang="ja-JP" altLang="en-US"/>
          </a:p>
        </p:txBody>
      </p:sp>
      <p:sp>
        <p:nvSpPr>
          <p:cNvPr id="4" name="フッター プレースホルダー 3"/>
          <p:cNvSpPr>
            <a:spLocks noGrp="1"/>
          </p:cNvSpPr>
          <p:nvPr>
            <p:ph type="ftr" sz="quarter" idx="2"/>
          </p:nvPr>
        </p:nvSpPr>
        <p:spPr>
          <a:xfrm>
            <a:off x="2" y="9440863"/>
            <a:ext cx="2949575" cy="498475"/>
          </a:xfrm>
          <a:prstGeom prst="rect">
            <a:avLst/>
          </a:prstGeom>
        </p:spPr>
        <p:txBody>
          <a:bodyPr vert="horz" lIns="91433" tIns="45717" rIns="91433" bIns="4571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0" y="9440863"/>
            <a:ext cx="2949575" cy="498475"/>
          </a:xfrm>
          <a:prstGeom prst="rect">
            <a:avLst/>
          </a:prstGeom>
        </p:spPr>
        <p:txBody>
          <a:bodyPr vert="horz" lIns="91433" tIns="45717" rIns="91433" bIns="45717" rtlCol="0" anchor="b"/>
          <a:lstStyle>
            <a:lvl1pPr algn="r">
              <a:defRPr sz="1200"/>
            </a:lvl1pPr>
          </a:lstStyle>
          <a:p>
            <a:fld id="{14F1D10B-445A-4083-B07E-5B3779571EA5}" type="slidenum">
              <a:rPr kumimoji="1" lang="ja-JP" altLang="en-US" smtClean="0"/>
              <a:t>‹#›</a:t>
            </a:fld>
            <a:endParaRPr kumimoji="1" lang="ja-JP" altLang="en-US"/>
          </a:p>
        </p:txBody>
      </p:sp>
    </p:spTree>
    <p:extLst>
      <p:ext uri="{BB962C8B-B14F-4D97-AF65-F5344CB8AC3E}">
        <p14:creationId xmlns:p14="http://schemas.microsoft.com/office/powerpoint/2010/main" val="35677216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1" y="12"/>
            <a:ext cx="2949577" cy="498473"/>
          </a:xfrm>
          <a:prstGeom prst="rect">
            <a:avLst/>
          </a:prstGeom>
        </p:spPr>
        <p:txBody>
          <a:bodyPr vert="horz" lIns="91229" tIns="45617" rIns="91229" bIns="45617" rtlCol="0"/>
          <a:lstStyle>
            <a:lvl1pPr algn="l">
              <a:defRPr sz="1400"/>
            </a:lvl1pPr>
          </a:lstStyle>
          <a:p>
            <a:endParaRPr kumimoji="1" lang="ja-JP" altLang="en-US"/>
          </a:p>
        </p:txBody>
      </p:sp>
      <p:sp>
        <p:nvSpPr>
          <p:cNvPr id="3" name="日付プレースホルダー 2"/>
          <p:cNvSpPr>
            <a:spLocks noGrp="1"/>
          </p:cNvSpPr>
          <p:nvPr>
            <p:ph type="dt" idx="1"/>
          </p:nvPr>
        </p:nvSpPr>
        <p:spPr>
          <a:xfrm>
            <a:off x="3856049" y="12"/>
            <a:ext cx="2949577" cy="498473"/>
          </a:xfrm>
          <a:prstGeom prst="rect">
            <a:avLst/>
          </a:prstGeom>
        </p:spPr>
        <p:txBody>
          <a:bodyPr vert="horz" lIns="91229" tIns="45617" rIns="91229" bIns="45617" rtlCol="0"/>
          <a:lstStyle>
            <a:lvl1pPr algn="r">
              <a:defRPr sz="1400"/>
            </a:lvl1pPr>
          </a:lstStyle>
          <a:p>
            <a:fld id="{744DF693-57BC-440D-ADC4-6276E66EB123}" type="datetimeFigureOut">
              <a:rPr kumimoji="1" lang="ja-JP" altLang="en-US" smtClean="0"/>
              <a:t>2026/4/14</a:t>
            </a:fld>
            <a:endParaRPr kumimoji="1" lang="ja-JP" altLang="en-US"/>
          </a:p>
        </p:txBody>
      </p:sp>
      <p:sp>
        <p:nvSpPr>
          <p:cNvPr id="4" name="スライド イメージ プレースホルダー 3"/>
          <p:cNvSpPr>
            <a:spLocks noGrp="1" noRot="1" noChangeAspect="1"/>
          </p:cNvSpPr>
          <p:nvPr>
            <p:ph type="sldImg" idx="2"/>
          </p:nvPr>
        </p:nvSpPr>
        <p:spPr>
          <a:xfrm>
            <a:off x="2208213" y="1243013"/>
            <a:ext cx="2390775" cy="3354387"/>
          </a:xfrm>
          <a:prstGeom prst="rect">
            <a:avLst/>
          </a:prstGeom>
          <a:noFill/>
          <a:ln w="12700">
            <a:solidFill>
              <a:prstClr val="black"/>
            </a:solidFill>
          </a:ln>
        </p:spPr>
        <p:txBody>
          <a:bodyPr vert="horz" lIns="91229" tIns="45617" rIns="91229" bIns="45617" rtlCol="0" anchor="ctr"/>
          <a:lstStyle/>
          <a:p>
            <a:endParaRPr lang="ja-JP" altLang="en-US"/>
          </a:p>
        </p:txBody>
      </p:sp>
      <p:sp>
        <p:nvSpPr>
          <p:cNvPr id="5" name="ノート プレースホルダー 4"/>
          <p:cNvSpPr>
            <a:spLocks noGrp="1"/>
          </p:cNvSpPr>
          <p:nvPr>
            <p:ph type="body" sz="quarter" idx="3"/>
          </p:nvPr>
        </p:nvSpPr>
        <p:spPr>
          <a:xfrm>
            <a:off x="681049" y="4783148"/>
            <a:ext cx="5445122" cy="3913187"/>
          </a:xfrm>
          <a:prstGeom prst="rect">
            <a:avLst/>
          </a:prstGeom>
        </p:spPr>
        <p:txBody>
          <a:bodyPr vert="horz" lIns="91229" tIns="45617" rIns="91229" bIns="456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1" y="9440874"/>
            <a:ext cx="2949577" cy="498473"/>
          </a:xfrm>
          <a:prstGeom prst="rect">
            <a:avLst/>
          </a:prstGeom>
        </p:spPr>
        <p:txBody>
          <a:bodyPr vert="horz" lIns="91229" tIns="45617" rIns="91229" bIns="45617" rtlCol="0" anchor="b"/>
          <a:lstStyle>
            <a:lvl1pPr algn="l">
              <a:defRPr sz="1400"/>
            </a:lvl1pPr>
          </a:lstStyle>
          <a:p>
            <a:endParaRPr kumimoji="1" lang="ja-JP" altLang="en-US"/>
          </a:p>
        </p:txBody>
      </p:sp>
      <p:sp>
        <p:nvSpPr>
          <p:cNvPr id="7" name="スライド番号プレースホルダー 6"/>
          <p:cNvSpPr>
            <a:spLocks noGrp="1"/>
          </p:cNvSpPr>
          <p:nvPr>
            <p:ph type="sldNum" sz="quarter" idx="5"/>
          </p:nvPr>
        </p:nvSpPr>
        <p:spPr>
          <a:xfrm>
            <a:off x="3856049" y="9440874"/>
            <a:ext cx="2949577" cy="498473"/>
          </a:xfrm>
          <a:prstGeom prst="rect">
            <a:avLst/>
          </a:prstGeom>
        </p:spPr>
        <p:txBody>
          <a:bodyPr vert="horz" lIns="91229" tIns="45617" rIns="91229" bIns="45617" rtlCol="0" anchor="b"/>
          <a:lstStyle>
            <a:lvl1pPr algn="r">
              <a:defRPr sz="1400"/>
            </a:lvl1pPr>
          </a:lstStyle>
          <a:p>
            <a:fld id="{F4FF0296-05C6-4BF2-88D5-7E22D5607C64}" type="slidenum">
              <a:rPr kumimoji="1" lang="ja-JP" altLang="en-US" smtClean="0"/>
              <a:t>‹#›</a:t>
            </a:fld>
            <a:endParaRPr kumimoji="1" lang="ja-JP" altLang="en-US"/>
          </a:p>
        </p:txBody>
      </p:sp>
    </p:spTree>
    <p:extLst>
      <p:ext uri="{BB962C8B-B14F-4D97-AF65-F5344CB8AC3E}">
        <p14:creationId xmlns:p14="http://schemas.microsoft.com/office/powerpoint/2010/main" val="976701359"/>
      </p:ext>
    </p:extLst>
  </p:cSld>
  <p:clrMap bg1="lt1" tx1="dk1" bg2="lt2" tx2="dk2" accent1="accent1" accent2="accent2" accent3="accent3" accent4="accent4" accent5="accent5" accent6="accent6" hlink="hlink" folHlink="folHlink"/>
  <p:notesStyle>
    <a:lvl1pPr marL="0" algn="l" defTabSz="935980" rtl="0" eaLnBrk="1" latinLnBrk="0" hangingPunct="1">
      <a:defRPr kumimoji="1" sz="1228" kern="1200">
        <a:solidFill>
          <a:schemeClr val="tx1"/>
        </a:solidFill>
        <a:latin typeface="+mn-lt"/>
        <a:ea typeface="+mn-ea"/>
        <a:cs typeface="+mn-cs"/>
      </a:defRPr>
    </a:lvl1pPr>
    <a:lvl2pPr marL="467990" algn="l" defTabSz="935980" rtl="0" eaLnBrk="1" latinLnBrk="0" hangingPunct="1">
      <a:defRPr kumimoji="1" sz="1228" kern="1200">
        <a:solidFill>
          <a:schemeClr val="tx1"/>
        </a:solidFill>
        <a:latin typeface="+mn-lt"/>
        <a:ea typeface="+mn-ea"/>
        <a:cs typeface="+mn-cs"/>
      </a:defRPr>
    </a:lvl2pPr>
    <a:lvl3pPr marL="935980" algn="l" defTabSz="935980" rtl="0" eaLnBrk="1" latinLnBrk="0" hangingPunct="1">
      <a:defRPr kumimoji="1" sz="1228" kern="1200">
        <a:solidFill>
          <a:schemeClr val="tx1"/>
        </a:solidFill>
        <a:latin typeface="+mn-lt"/>
        <a:ea typeface="+mn-ea"/>
        <a:cs typeface="+mn-cs"/>
      </a:defRPr>
    </a:lvl3pPr>
    <a:lvl4pPr marL="1403970" algn="l" defTabSz="935980" rtl="0" eaLnBrk="1" latinLnBrk="0" hangingPunct="1">
      <a:defRPr kumimoji="1" sz="1228" kern="1200">
        <a:solidFill>
          <a:schemeClr val="tx1"/>
        </a:solidFill>
        <a:latin typeface="+mn-lt"/>
        <a:ea typeface="+mn-ea"/>
        <a:cs typeface="+mn-cs"/>
      </a:defRPr>
    </a:lvl4pPr>
    <a:lvl5pPr marL="1871960" algn="l" defTabSz="935980" rtl="0" eaLnBrk="1" latinLnBrk="0" hangingPunct="1">
      <a:defRPr kumimoji="1" sz="1228" kern="1200">
        <a:solidFill>
          <a:schemeClr val="tx1"/>
        </a:solidFill>
        <a:latin typeface="+mn-lt"/>
        <a:ea typeface="+mn-ea"/>
        <a:cs typeface="+mn-cs"/>
      </a:defRPr>
    </a:lvl5pPr>
    <a:lvl6pPr marL="2339950" algn="l" defTabSz="935980" rtl="0" eaLnBrk="1" latinLnBrk="0" hangingPunct="1">
      <a:defRPr kumimoji="1" sz="1228" kern="1200">
        <a:solidFill>
          <a:schemeClr val="tx1"/>
        </a:solidFill>
        <a:latin typeface="+mn-lt"/>
        <a:ea typeface="+mn-ea"/>
        <a:cs typeface="+mn-cs"/>
      </a:defRPr>
    </a:lvl6pPr>
    <a:lvl7pPr marL="2807940" algn="l" defTabSz="935980" rtl="0" eaLnBrk="1" latinLnBrk="0" hangingPunct="1">
      <a:defRPr kumimoji="1" sz="1228" kern="1200">
        <a:solidFill>
          <a:schemeClr val="tx1"/>
        </a:solidFill>
        <a:latin typeface="+mn-lt"/>
        <a:ea typeface="+mn-ea"/>
        <a:cs typeface="+mn-cs"/>
      </a:defRPr>
    </a:lvl7pPr>
    <a:lvl8pPr marL="3275929" algn="l" defTabSz="935980" rtl="0" eaLnBrk="1" latinLnBrk="0" hangingPunct="1">
      <a:defRPr kumimoji="1" sz="1228" kern="1200">
        <a:solidFill>
          <a:schemeClr val="tx1"/>
        </a:solidFill>
        <a:latin typeface="+mn-lt"/>
        <a:ea typeface="+mn-ea"/>
        <a:cs typeface="+mn-cs"/>
      </a:defRPr>
    </a:lvl8pPr>
    <a:lvl9pPr marL="3743919" algn="l" defTabSz="935980" rtl="0" eaLnBrk="1" latinLnBrk="0" hangingPunct="1">
      <a:defRPr kumimoji="1" sz="122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83168" y="1785129"/>
            <a:ext cx="6609239" cy="3797500"/>
          </a:xfrm>
        </p:spPr>
        <p:txBody>
          <a:bodyPr anchor="b"/>
          <a:lstStyle>
            <a:lvl1pPr algn="ctr">
              <a:defRPr sz="5102"/>
            </a:lvl1pPr>
          </a:lstStyle>
          <a:p>
            <a:r>
              <a:rPr lang="ja-JP" altLang="en-US"/>
              <a:t>マスター タイトルの書式設定</a:t>
            </a:r>
            <a:endParaRPr lang="en-US" dirty="0"/>
          </a:p>
        </p:txBody>
      </p:sp>
      <p:sp>
        <p:nvSpPr>
          <p:cNvPr id="3" name="Subtitle 2"/>
          <p:cNvSpPr>
            <a:spLocks noGrp="1"/>
          </p:cNvSpPr>
          <p:nvPr>
            <p:ph type="subTitle" idx="1"/>
          </p:nvPr>
        </p:nvSpPr>
        <p:spPr>
          <a:xfrm>
            <a:off x="971947" y="5729075"/>
            <a:ext cx="5831681" cy="2633505"/>
          </a:xfrm>
        </p:spPr>
        <p:txBody>
          <a:bodyPr/>
          <a:lstStyle>
            <a:lvl1pPr marL="0" indent="0" algn="ctr">
              <a:buNone/>
              <a:defRPr sz="2041"/>
            </a:lvl1pPr>
            <a:lvl2pPr marL="388757" indent="0" algn="ctr">
              <a:buNone/>
              <a:defRPr sz="1701"/>
            </a:lvl2pPr>
            <a:lvl3pPr marL="777514" indent="0" algn="ctr">
              <a:buNone/>
              <a:defRPr sz="1531"/>
            </a:lvl3pPr>
            <a:lvl4pPr marL="1166271" indent="0" algn="ctr">
              <a:buNone/>
              <a:defRPr sz="1360"/>
            </a:lvl4pPr>
            <a:lvl5pPr marL="1555029" indent="0" algn="ctr">
              <a:buNone/>
              <a:defRPr sz="1360"/>
            </a:lvl5pPr>
            <a:lvl6pPr marL="1943786" indent="0" algn="ctr">
              <a:buNone/>
              <a:defRPr sz="1360"/>
            </a:lvl6pPr>
            <a:lvl7pPr marL="2332543" indent="0" algn="ctr">
              <a:buNone/>
              <a:defRPr sz="1360"/>
            </a:lvl7pPr>
            <a:lvl8pPr marL="2721300" indent="0" algn="ctr">
              <a:buNone/>
              <a:defRPr sz="1360"/>
            </a:lvl8pPr>
            <a:lvl9pPr marL="3110057" indent="0" algn="ctr">
              <a:buNone/>
              <a:defRPr sz="136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1173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21006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4396" y="580735"/>
            <a:ext cx="1676608" cy="924378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34571" y="580735"/>
            <a:ext cx="4932630" cy="924378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87179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09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901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30522" y="2719357"/>
            <a:ext cx="6706433" cy="4537305"/>
          </a:xfrm>
        </p:spPr>
        <p:txBody>
          <a:bodyPr anchor="b"/>
          <a:lstStyle>
            <a:lvl1pPr>
              <a:defRPr sz="5102"/>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30522" y="7299586"/>
            <a:ext cx="6706433" cy="2386061"/>
          </a:xfrm>
        </p:spPr>
        <p:txBody>
          <a:bodyPr/>
          <a:lstStyle>
            <a:lvl1pPr marL="0" indent="0">
              <a:buNone/>
              <a:defRPr sz="2041">
                <a:solidFill>
                  <a:schemeClr val="tx1"/>
                </a:solidFill>
              </a:defRPr>
            </a:lvl1pPr>
            <a:lvl2pPr marL="388757" indent="0">
              <a:buNone/>
              <a:defRPr sz="1701">
                <a:solidFill>
                  <a:schemeClr val="tx1">
                    <a:tint val="75000"/>
                  </a:schemeClr>
                </a:solidFill>
              </a:defRPr>
            </a:lvl2pPr>
            <a:lvl3pPr marL="777514" indent="0">
              <a:buNone/>
              <a:defRPr sz="1531">
                <a:solidFill>
                  <a:schemeClr val="tx1">
                    <a:tint val="75000"/>
                  </a:schemeClr>
                </a:solidFill>
              </a:defRPr>
            </a:lvl3pPr>
            <a:lvl4pPr marL="1166271" indent="0">
              <a:buNone/>
              <a:defRPr sz="1360">
                <a:solidFill>
                  <a:schemeClr val="tx1">
                    <a:tint val="75000"/>
                  </a:schemeClr>
                </a:solidFill>
              </a:defRPr>
            </a:lvl4pPr>
            <a:lvl5pPr marL="1555029" indent="0">
              <a:buNone/>
              <a:defRPr sz="1360">
                <a:solidFill>
                  <a:schemeClr val="tx1">
                    <a:tint val="75000"/>
                  </a:schemeClr>
                </a:solidFill>
              </a:defRPr>
            </a:lvl5pPr>
            <a:lvl6pPr marL="1943786" indent="0">
              <a:buNone/>
              <a:defRPr sz="1360">
                <a:solidFill>
                  <a:schemeClr val="tx1">
                    <a:tint val="75000"/>
                  </a:schemeClr>
                </a:solidFill>
              </a:defRPr>
            </a:lvl6pPr>
            <a:lvl7pPr marL="2332543" indent="0">
              <a:buNone/>
              <a:defRPr sz="1360">
                <a:solidFill>
                  <a:schemeClr val="tx1">
                    <a:tint val="75000"/>
                  </a:schemeClr>
                </a:solidFill>
              </a:defRPr>
            </a:lvl7pPr>
            <a:lvl8pPr marL="2721300" indent="0">
              <a:buNone/>
              <a:defRPr sz="1360">
                <a:solidFill>
                  <a:schemeClr val="tx1">
                    <a:tint val="75000"/>
                  </a:schemeClr>
                </a:solidFill>
              </a:defRPr>
            </a:lvl8pPr>
            <a:lvl9pPr marL="3110057" indent="0">
              <a:buNone/>
              <a:defRPr sz="136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64DE79-268F-4C1A-8933-263129D2AF90}" type="datetimeFigureOut">
              <a:rPr lang="en-US" dirty="0"/>
              <a:t>4/14/2026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97235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34571"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936385" y="2903673"/>
            <a:ext cx="3304619" cy="69208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923190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35584" y="580737"/>
            <a:ext cx="6706433" cy="210832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5584" y="2673905"/>
            <a:ext cx="32894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4" name="Content Placeholder 3"/>
          <p:cNvSpPr>
            <a:spLocks noGrp="1"/>
          </p:cNvSpPr>
          <p:nvPr>
            <p:ph sz="half" idx="2"/>
          </p:nvPr>
        </p:nvSpPr>
        <p:spPr>
          <a:xfrm>
            <a:off x="535584" y="3984345"/>
            <a:ext cx="32894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936385" y="2673905"/>
            <a:ext cx="3305632" cy="1310440"/>
          </a:xfrm>
        </p:spPr>
        <p:txBody>
          <a:bodyPr anchor="b"/>
          <a:lstStyle>
            <a:lvl1pPr marL="0" indent="0">
              <a:buNone/>
              <a:defRPr sz="2041" b="1"/>
            </a:lvl1pPr>
            <a:lvl2pPr marL="388757" indent="0">
              <a:buNone/>
              <a:defRPr sz="1701" b="1"/>
            </a:lvl2pPr>
            <a:lvl3pPr marL="777514" indent="0">
              <a:buNone/>
              <a:defRPr sz="1531" b="1"/>
            </a:lvl3pPr>
            <a:lvl4pPr marL="1166271" indent="0">
              <a:buNone/>
              <a:defRPr sz="1360" b="1"/>
            </a:lvl4pPr>
            <a:lvl5pPr marL="1555029" indent="0">
              <a:buNone/>
              <a:defRPr sz="1360" b="1"/>
            </a:lvl5pPr>
            <a:lvl6pPr marL="1943786" indent="0">
              <a:buNone/>
              <a:defRPr sz="1360" b="1"/>
            </a:lvl6pPr>
            <a:lvl7pPr marL="2332543" indent="0">
              <a:buNone/>
              <a:defRPr sz="1360" b="1"/>
            </a:lvl7pPr>
            <a:lvl8pPr marL="2721300" indent="0">
              <a:buNone/>
              <a:defRPr sz="1360" b="1"/>
            </a:lvl8pPr>
            <a:lvl9pPr marL="3110057" indent="0">
              <a:buNone/>
              <a:defRPr sz="1360" b="1"/>
            </a:lvl9pPr>
          </a:lstStyle>
          <a:p>
            <a:pPr lvl="0"/>
            <a:r>
              <a:rPr lang="ja-JP" altLang="en-US"/>
              <a:t>マスター テキストの書式設定</a:t>
            </a:r>
          </a:p>
        </p:txBody>
      </p:sp>
      <p:sp>
        <p:nvSpPr>
          <p:cNvPr id="6" name="Content Placeholder 5"/>
          <p:cNvSpPr>
            <a:spLocks noGrp="1"/>
          </p:cNvSpPr>
          <p:nvPr>
            <p:ph sz="quarter" idx="4"/>
          </p:nvPr>
        </p:nvSpPr>
        <p:spPr>
          <a:xfrm>
            <a:off x="3936385" y="3984345"/>
            <a:ext cx="3305632" cy="58603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4/14/2026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211911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4/14/2026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34208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4/14/2026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415731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Content Placeholder 2"/>
          <p:cNvSpPr>
            <a:spLocks noGrp="1"/>
          </p:cNvSpPr>
          <p:nvPr>
            <p:ph idx="1"/>
          </p:nvPr>
        </p:nvSpPr>
        <p:spPr>
          <a:xfrm>
            <a:off x="3305632" y="1570511"/>
            <a:ext cx="3936385" cy="7751546"/>
          </a:xfrm>
        </p:spPr>
        <p:txBody>
          <a:bodyPr/>
          <a:lstStyle>
            <a:lvl1pPr>
              <a:defRPr sz="2721"/>
            </a:lvl1pPr>
            <a:lvl2pPr>
              <a:defRPr sz="2381"/>
            </a:lvl2pPr>
            <a:lvl3pPr>
              <a:defRPr sz="2041"/>
            </a:lvl3pPr>
            <a:lvl4pPr>
              <a:defRPr sz="1701"/>
            </a:lvl4pPr>
            <a:lvl5pPr>
              <a:defRPr sz="1701"/>
            </a:lvl5pPr>
            <a:lvl6pPr>
              <a:defRPr sz="1701"/>
            </a:lvl6pPr>
            <a:lvl7pPr>
              <a:defRPr sz="1701"/>
            </a:lvl7pPr>
            <a:lvl8pPr>
              <a:defRPr sz="1701"/>
            </a:lvl8pPr>
            <a:lvl9pPr>
              <a:defRPr sz="1701"/>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096371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35584" y="727181"/>
            <a:ext cx="2507825" cy="2545133"/>
          </a:xfrm>
        </p:spPr>
        <p:txBody>
          <a:bodyPr anchor="b"/>
          <a:lstStyle>
            <a:lvl1pPr>
              <a:defRPr sz="2721"/>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305632" y="1570511"/>
            <a:ext cx="3936385" cy="7751546"/>
          </a:xfrm>
        </p:spPr>
        <p:txBody>
          <a:bodyPr anchor="t"/>
          <a:lstStyle>
            <a:lvl1pPr marL="0" indent="0">
              <a:buNone/>
              <a:defRPr sz="2721"/>
            </a:lvl1pPr>
            <a:lvl2pPr marL="388757" indent="0">
              <a:buNone/>
              <a:defRPr sz="2381"/>
            </a:lvl2pPr>
            <a:lvl3pPr marL="777514" indent="0">
              <a:buNone/>
              <a:defRPr sz="2041"/>
            </a:lvl3pPr>
            <a:lvl4pPr marL="1166271" indent="0">
              <a:buNone/>
              <a:defRPr sz="1701"/>
            </a:lvl4pPr>
            <a:lvl5pPr marL="1555029" indent="0">
              <a:buNone/>
              <a:defRPr sz="1701"/>
            </a:lvl5pPr>
            <a:lvl6pPr marL="1943786" indent="0">
              <a:buNone/>
              <a:defRPr sz="1701"/>
            </a:lvl6pPr>
            <a:lvl7pPr marL="2332543" indent="0">
              <a:buNone/>
              <a:defRPr sz="1701"/>
            </a:lvl7pPr>
            <a:lvl8pPr marL="2721300" indent="0">
              <a:buNone/>
              <a:defRPr sz="1701"/>
            </a:lvl8pPr>
            <a:lvl9pPr marL="3110057" indent="0">
              <a:buNone/>
              <a:defRPr sz="1701"/>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35584" y="3272314"/>
            <a:ext cx="2507825" cy="6062366"/>
          </a:xfrm>
        </p:spPr>
        <p:txBody>
          <a:bodyPr/>
          <a:lstStyle>
            <a:lvl1pPr marL="0" indent="0">
              <a:buNone/>
              <a:defRPr sz="1360"/>
            </a:lvl1pPr>
            <a:lvl2pPr marL="388757" indent="0">
              <a:buNone/>
              <a:defRPr sz="1190"/>
            </a:lvl2pPr>
            <a:lvl3pPr marL="777514" indent="0">
              <a:buNone/>
              <a:defRPr sz="1020"/>
            </a:lvl3pPr>
            <a:lvl4pPr marL="1166271" indent="0">
              <a:buNone/>
              <a:defRPr sz="850"/>
            </a:lvl4pPr>
            <a:lvl5pPr marL="1555029" indent="0">
              <a:buNone/>
              <a:defRPr sz="850"/>
            </a:lvl5pPr>
            <a:lvl6pPr marL="1943786" indent="0">
              <a:buNone/>
              <a:defRPr sz="850"/>
            </a:lvl6pPr>
            <a:lvl7pPr marL="2332543" indent="0">
              <a:buNone/>
              <a:defRPr sz="850"/>
            </a:lvl7pPr>
            <a:lvl8pPr marL="2721300" indent="0">
              <a:buNone/>
              <a:defRPr sz="850"/>
            </a:lvl8pPr>
            <a:lvl9pPr marL="3110057" indent="0">
              <a:buNone/>
              <a:defRPr sz="8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764DE79-268F-4C1A-8933-263129D2AF90}" type="datetimeFigureOut">
              <a:rPr lang="en-US" dirty="0"/>
              <a:t>4/14/2026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5094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571" y="580737"/>
            <a:ext cx="6706433" cy="210832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34571" y="2903673"/>
            <a:ext cx="6706433" cy="69208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34571" y="10109836"/>
            <a:ext cx="1749504" cy="580735"/>
          </a:xfrm>
          <a:prstGeom prst="rect">
            <a:avLst/>
          </a:prstGeom>
        </p:spPr>
        <p:txBody>
          <a:bodyPr vert="horz" lIns="91440" tIns="45720" rIns="91440" bIns="45720" rtlCol="0" anchor="ctr"/>
          <a:lstStyle>
            <a:lvl1pPr algn="l">
              <a:defRPr sz="1020">
                <a:solidFill>
                  <a:schemeClr val="tx1">
                    <a:tint val="75000"/>
                  </a:schemeClr>
                </a:solidFill>
              </a:defRPr>
            </a:lvl1pPr>
          </a:lstStyle>
          <a:p>
            <a:fld id="{C764DE79-268F-4C1A-8933-263129D2AF90}" type="datetimeFigureOut">
              <a:rPr lang="en-US" dirty="0"/>
              <a:t>4/14/2026</a:t>
            </a:fld>
            <a:endParaRPr lang="en-US" dirty="0"/>
          </a:p>
        </p:txBody>
      </p:sp>
      <p:sp>
        <p:nvSpPr>
          <p:cNvPr id="5" name="Footer Placeholder 4"/>
          <p:cNvSpPr>
            <a:spLocks noGrp="1"/>
          </p:cNvSpPr>
          <p:nvPr>
            <p:ph type="ftr" sz="quarter" idx="3"/>
          </p:nvPr>
        </p:nvSpPr>
        <p:spPr>
          <a:xfrm>
            <a:off x="2575659" y="10109836"/>
            <a:ext cx="2624257" cy="580735"/>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91500" y="10109836"/>
            <a:ext cx="1749504" cy="580735"/>
          </a:xfrm>
          <a:prstGeom prst="rect">
            <a:avLst/>
          </a:prstGeom>
        </p:spPr>
        <p:txBody>
          <a:bodyPr vert="horz" lIns="91440" tIns="45720" rIns="91440" bIns="45720" rtlCol="0" anchor="ctr"/>
          <a:lstStyle>
            <a:lvl1pPr algn="r">
              <a:defRPr sz="1020">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343968409"/>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777514" rtl="0" eaLnBrk="1" latinLnBrk="0" hangingPunct="1">
        <a:lnSpc>
          <a:spcPct val="90000"/>
        </a:lnSpc>
        <a:spcBef>
          <a:spcPct val="0"/>
        </a:spcBef>
        <a:buNone/>
        <a:defRPr kumimoji="1" sz="3741" kern="1200">
          <a:solidFill>
            <a:schemeClr val="tx1"/>
          </a:solidFill>
          <a:latin typeface="+mj-lt"/>
          <a:ea typeface="+mj-ea"/>
          <a:cs typeface="+mj-cs"/>
        </a:defRPr>
      </a:lvl1pPr>
    </p:titleStyle>
    <p:bodyStyle>
      <a:lvl1pPr marL="194379" indent="-194379" algn="l" defTabSz="777514" rtl="0" eaLnBrk="1" latinLnBrk="0" hangingPunct="1">
        <a:lnSpc>
          <a:spcPct val="90000"/>
        </a:lnSpc>
        <a:spcBef>
          <a:spcPts val="850"/>
        </a:spcBef>
        <a:buFont typeface="Arial" panose="020B0604020202020204" pitchFamily="34" charset="0"/>
        <a:buChar char="•"/>
        <a:defRPr kumimoji="1" sz="2381" kern="1200">
          <a:solidFill>
            <a:schemeClr val="tx1"/>
          </a:solidFill>
          <a:latin typeface="+mn-lt"/>
          <a:ea typeface="+mn-ea"/>
          <a:cs typeface="+mn-cs"/>
        </a:defRPr>
      </a:lvl1pPr>
      <a:lvl2pPr marL="583136" indent="-194379" algn="l" defTabSz="777514" rtl="0" eaLnBrk="1" latinLnBrk="0" hangingPunct="1">
        <a:lnSpc>
          <a:spcPct val="90000"/>
        </a:lnSpc>
        <a:spcBef>
          <a:spcPts val="425"/>
        </a:spcBef>
        <a:buFont typeface="Arial" panose="020B0604020202020204" pitchFamily="34" charset="0"/>
        <a:buChar char="•"/>
        <a:defRPr kumimoji="1" sz="2041" kern="1200">
          <a:solidFill>
            <a:schemeClr val="tx1"/>
          </a:solidFill>
          <a:latin typeface="+mn-lt"/>
          <a:ea typeface="+mn-ea"/>
          <a:cs typeface="+mn-cs"/>
        </a:defRPr>
      </a:lvl2pPr>
      <a:lvl3pPr marL="971893" indent="-194379" algn="l" defTabSz="777514" rtl="0" eaLnBrk="1" latinLnBrk="0" hangingPunct="1">
        <a:lnSpc>
          <a:spcPct val="90000"/>
        </a:lnSpc>
        <a:spcBef>
          <a:spcPts val="425"/>
        </a:spcBef>
        <a:buFont typeface="Arial" panose="020B0604020202020204" pitchFamily="34" charset="0"/>
        <a:buChar char="•"/>
        <a:defRPr kumimoji="1" sz="1701" kern="1200">
          <a:solidFill>
            <a:schemeClr val="tx1"/>
          </a:solidFill>
          <a:latin typeface="+mn-lt"/>
          <a:ea typeface="+mn-ea"/>
          <a:cs typeface="+mn-cs"/>
        </a:defRPr>
      </a:lvl3pPr>
      <a:lvl4pPr marL="1360650"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4pPr>
      <a:lvl5pPr marL="1749407"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5pPr>
      <a:lvl6pPr marL="2138164"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6pPr>
      <a:lvl7pPr marL="2526922"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7pPr>
      <a:lvl8pPr marL="2915679"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8pPr>
      <a:lvl9pPr marL="3304436" indent="-194379" algn="l" defTabSz="777514" rtl="0" eaLnBrk="1" latinLnBrk="0" hangingPunct="1">
        <a:lnSpc>
          <a:spcPct val="90000"/>
        </a:lnSpc>
        <a:spcBef>
          <a:spcPts val="425"/>
        </a:spcBef>
        <a:buFont typeface="Arial" panose="020B0604020202020204" pitchFamily="34" charset="0"/>
        <a:buChar char="•"/>
        <a:defRPr kumimoji="1" sz="1531" kern="1200">
          <a:solidFill>
            <a:schemeClr val="tx1"/>
          </a:solidFill>
          <a:latin typeface="+mn-lt"/>
          <a:ea typeface="+mn-ea"/>
          <a:cs typeface="+mn-cs"/>
        </a:defRPr>
      </a:lvl9pPr>
    </p:bodyStyle>
    <p:otherStyle>
      <a:defPPr>
        <a:defRPr lang="en-US"/>
      </a:defPPr>
      <a:lvl1pPr marL="0" algn="l" defTabSz="777514" rtl="0" eaLnBrk="1" latinLnBrk="0" hangingPunct="1">
        <a:defRPr kumimoji="1" sz="1531" kern="1200">
          <a:solidFill>
            <a:schemeClr val="tx1"/>
          </a:solidFill>
          <a:latin typeface="+mn-lt"/>
          <a:ea typeface="+mn-ea"/>
          <a:cs typeface="+mn-cs"/>
        </a:defRPr>
      </a:lvl1pPr>
      <a:lvl2pPr marL="388757" algn="l" defTabSz="777514" rtl="0" eaLnBrk="1" latinLnBrk="0" hangingPunct="1">
        <a:defRPr kumimoji="1" sz="1531" kern="1200">
          <a:solidFill>
            <a:schemeClr val="tx1"/>
          </a:solidFill>
          <a:latin typeface="+mn-lt"/>
          <a:ea typeface="+mn-ea"/>
          <a:cs typeface="+mn-cs"/>
        </a:defRPr>
      </a:lvl2pPr>
      <a:lvl3pPr marL="777514" algn="l" defTabSz="777514" rtl="0" eaLnBrk="1" latinLnBrk="0" hangingPunct="1">
        <a:defRPr kumimoji="1" sz="1531" kern="1200">
          <a:solidFill>
            <a:schemeClr val="tx1"/>
          </a:solidFill>
          <a:latin typeface="+mn-lt"/>
          <a:ea typeface="+mn-ea"/>
          <a:cs typeface="+mn-cs"/>
        </a:defRPr>
      </a:lvl3pPr>
      <a:lvl4pPr marL="1166271" algn="l" defTabSz="777514" rtl="0" eaLnBrk="1" latinLnBrk="0" hangingPunct="1">
        <a:defRPr kumimoji="1" sz="1531" kern="1200">
          <a:solidFill>
            <a:schemeClr val="tx1"/>
          </a:solidFill>
          <a:latin typeface="+mn-lt"/>
          <a:ea typeface="+mn-ea"/>
          <a:cs typeface="+mn-cs"/>
        </a:defRPr>
      </a:lvl4pPr>
      <a:lvl5pPr marL="1555029" algn="l" defTabSz="777514" rtl="0" eaLnBrk="1" latinLnBrk="0" hangingPunct="1">
        <a:defRPr kumimoji="1" sz="1531" kern="1200">
          <a:solidFill>
            <a:schemeClr val="tx1"/>
          </a:solidFill>
          <a:latin typeface="+mn-lt"/>
          <a:ea typeface="+mn-ea"/>
          <a:cs typeface="+mn-cs"/>
        </a:defRPr>
      </a:lvl5pPr>
      <a:lvl6pPr marL="1943786" algn="l" defTabSz="777514" rtl="0" eaLnBrk="1" latinLnBrk="0" hangingPunct="1">
        <a:defRPr kumimoji="1" sz="1531" kern="1200">
          <a:solidFill>
            <a:schemeClr val="tx1"/>
          </a:solidFill>
          <a:latin typeface="+mn-lt"/>
          <a:ea typeface="+mn-ea"/>
          <a:cs typeface="+mn-cs"/>
        </a:defRPr>
      </a:lvl6pPr>
      <a:lvl7pPr marL="2332543" algn="l" defTabSz="777514" rtl="0" eaLnBrk="1" latinLnBrk="0" hangingPunct="1">
        <a:defRPr kumimoji="1" sz="1531" kern="1200">
          <a:solidFill>
            <a:schemeClr val="tx1"/>
          </a:solidFill>
          <a:latin typeface="+mn-lt"/>
          <a:ea typeface="+mn-ea"/>
          <a:cs typeface="+mn-cs"/>
        </a:defRPr>
      </a:lvl7pPr>
      <a:lvl8pPr marL="2721300" algn="l" defTabSz="777514" rtl="0" eaLnBrk="1" latinLnBrk="0" hangingPunct="1">
        <a:defRPr kumimoji="1" sz="1531" kern="1200">
          <a:solidFill>
            <a:schemeClr val="tx1"/>
          </a:solidFill>
          <a:latin typeface="+mn-lt"/>
          <a:ea typeface="+mn-ea"/>
          <a:cs typeface="+mn-cs"/>
        </a:defRPr>
      </a:lvl8pPr>
      <a:lvl9pPr marL="3110057" algn="l" defTabSz="777514" rtl="0" eaLnBrk="1" latinLnBrk="0" hangingPunct="1">
        <a:defRPr kumimoji="1" sz="153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9" userDrawn="1">
          <p15:clr>
            <a:srgbClr val="F26B43"/>
          </p15:clr>
        </p15:guide>
        <p15:guide id="2" pos="70" userDrawn="1">
          <p15:clr>
            <a:srgbClr val="F26B43"/>
          </p15:clr>
        </p15:guide>
        <p15:guide id="3" pos="4828" userDrawn="1">
          <p15:clr>
            <a:srgbClr val="F26B43"/>
          </p15:clr>
        </p15:guide>
        <p15:guide id="4" orient="horz" pos="6801"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png"/><Relationship Id="rId7" Type="http://schemas.openxmlformats.org/officeDocument/2006/relationships/image" Target="../media/image6.emf"/><Relationship Id="rId2" Type="http://schemas.openxmlformats.org/officeDocument/2006/relationships/image" Target="../media/image1.jpeg"/><Relationship Id="rId1" Type="http://schemas.openxmlformats.org/officeDocument/2006/relationships/slideLayout" Target="../slideLayouts/slideLayout12.xml"/><Relationship Id="rId6" Type="http://schemas.openxmlformats.org/officeDocument/2006/relationships/image" Target="../media/image5.emf"/><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emf"/></Relationships>
</file>

<file path=ppt/slides/_rels/slide2.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11.png"/><Relationship Id="rId7" Type="http://schemas.openxmlformats.org/officeDocument/2006/relationships/image" Target="../media/image13.png"/><Relationship Id="rId2" Type="http://schemas.openxmlformats.org/officeDocument/2006/relationships/image" Target="../media/image10.png"/><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2.png"/><Relationship Id="rId10" Type="http://schemas.openxmlformats.org/officeDocument/2006/relationships/image" Target="../media/image16.png"/><Relationship Id="rId4" Type="http://schemas.openxmlformats.org/officeDocument/2006/relationships/image" Target="../media/image1.jpeg"/><Relationship Id="rId9"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 name="グループ化 2"/>
          <p:cNvGrpSpPr/>
          <p:nvPr/>
        </p:nvGrpSpPr>
        <p:grpSpPr>
          <a:xfrm>
            <a:off x="6491295" y="9610849"/>
            <a:ext cx="930611" cy="901504"/>
            <a:chOff x="4587907" y="2927861"/>
            <a:chExt cx="2683706" cy="2381250"/>
          </a:xfrm>
        </p:grpSpPr>
        <p:pic>
          <p:nvPicPr>
            <p:cNvPr id="74" name="図 73" descr="-20キロも束の間。。開き直りません！！[ダイエット200日目] | デブの気持ちはデブにしか分からない！アラフォーたっぴーの「運動なし・再現 ..."/>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5030063" y="2927861"/>
              <a:ext cx="2241550" cy="2381250"/>
            </a:xfrm>
            <a:prstGeom prst="rect">
              <a:avLst/>
            </a:prstGeom>
            <a:noFill/>
            <a:ln>
              <a:noFill/>
            </a:ln>
          </p:spPr>
        </p:pic>
        <p:sp>
          <p:nvSpPr>
            <p:cNvPr id="2" name="メモ 1"/>
            <p:cNvSpPr/>
            <p:nvPr/>
          </p:nvSpPr>
          <p:spPr>
            <a:xfrm rot="20876052">
              <a:off x="4587907" y="3607710"/>
              <a:ext cx="1138644" cy="1355906"/>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7" name="図 76" descr="SDGs CO2を削減しよう | クリップアート | プリントアウトファクトリー | MyRICOH（マイリコー）"/>
            <p:cNvPicPr/>
            <p:nvPr/>
          </p:nvPicPr>
          <p:blipFill>
            <a:blip r:embed="rId3" cstate="hqprint">
              <a:extLst>
                <a:ext uri="{28A0092B-C50C-407E-A947-70E740481C1C}">
                  <a14:useLocalDpi xmlns:a14="http://schemas.microsoft.com/office/drawing/2010/main" val="0"/>
                </a:ext>
              </a:extLst>
            </a:blip>
            <a:srcRect/>
            <a:stretch>
              <a:fillRect/>
            </a:stretch>
          </p:blipFill>
          <p:spPr bwMode="auto">
            <a:xfrm rot="20793330">
              <a:off x="4697089" y="3781430"/>
              <a:ext cx="925979" cy="1117416"/>
            </a:xfrm>
            <a:prstGeom prst="rect">
              <a:avLst/>
            </a:prstGeom>
            <a:noFill/>
            <a:ln>
              <a:noFill/>
            </a:ln>
          </p:spPr>
        </p:pic>
      </p:grpSp>
      <p:sp>
        <p:nvSpPr>
          <p:cNvPr id="32" name="正方形/長方形 31">
            <a:extLst>
              <a:ext uri="{FF2B5EF4-FFF2-40B4-BE49-F238E27FC236}">
                <a16:creationId xmlns:a16="http://schemas.microsoft.com/office/drawing/2014/main" id="{3F7FCA3C-F247-40D7-AE9D-0B6298C9A6F7}"/>
              </a:ext>
            </a:extLst>
          </p:cNvPr>
          <p:cNvSpPr/>
          <p:nvPr/>
        </p:nvSpPr>
        <p:spPr>
          <a:xfrm>
            <a:off x="420401" y="814838"/>
            <a:ext cx="7001505" cy="911472"/>
          </a:xfrm>
          <a:prstGeom prst="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6">
              <a:defRPr/>
            </a:pPr>
            <a:r>
              <a:rPr kumimoji="1" lang="ja-JP" altLang="en-US" dirty="0">
                <a:solidFill>
                  <a:schemeClr val="tx1"/>
                </a:solidFill>
                <a:latin typeface="HGS創英角ｺﾞｼｯｸUB" panose="020B0900000000000000" pitchFamily="50" charset="-128"/>
                <a:ea typeface="HGS創英角ｺﾞｼｯｸUB" panose="020B0900000000000000" pitchFamily="50" charset="-128"/>
              </a:rPr>
              <a:t>中小事業者の皆さま</a:t>
            </a:r>
            <a:endParaRPr kumimoji="1" lang="en-US" altLang="ja-JP" dirty="0">
              <a:solidFill>
                <a:schemeClr val="tx1"/>
              </a:solidFill>
              <a:latin typeface="HGS創英角ｺﾞｼｯｸUB" panose="020B0900000000000000" pitchFamily="50" charset="-128"/>
              <a:ea typeface="HGS創英角ｺﾞｼｯｸUB" panose="020B0900000000000000" pitchFamily="50" charset="-128"/>
            </a:endParaRPr>
          </a:p>
          <a:p>
            <a:pPr algn="dist" defTabSz="457206">
              <a:defRPr/>
            </a:pPr>
            <a:r>
              <a:rPr kumimoji="1" lang="ja-JP" altLang="en-US" sz="2300" spc="-300" dirty="0">
                <a:solidFill>
                  <a:schemeClr val="tx1"/>
                </a:solidFill>
                <a:latin typeface="HGS創英角ｺﾞｼｯｸUB" panose="020B0900000000000000" pitchFamily="50" charset="-128"/>
                <a:ea typeface="HGS創英角ｺﾞｼｯｸUB" panose="020B0900000000000000" pitchFamily="50" charset="-128"/>
              </a:rPr>
              <a:t>計画的な省エネ型設備への更新等に対して補助します！</a:t>
            </a:r>
            <a:endParaRPr kumimoji="1" lang="ja-JP" altLang="en-US" sz="2300" spc="-300" dirty="0">
              <a:solidFill>
                <a:srgbClr val="FF0000"/>
              </a:solidFill>
              <a:latin typeface="HGS創英角ｺﾞｼｯｸUB" panose="020B0900000000000000" pitchFamily="50" charset="-128"/>
              <a:ea typeface="HGS創英角ｺﾞｼｯｸUB" panose="020B0900000000000000" pitchFamily="50" charset="-128"/>
            </a:endParaRPr>
          </a:p>
        </p:txBody>
      </p:sp>
      <p:sp>
        <p:nvSpPr>
          <p:cNvPr id="53" name="正方形/長方形 52">
            <a:extLst>
              <a:ext uri="{FF2B5EF4-FFF2-40B4-BE49-F238E27FC236}">
                <a16:creationId xmlns:a16="http://schemas.microsoft.com/office/drawing/2014/main" id="{3F7FCA3C-F247-40D7-AE9D-0B6298C9A6F7}"/>
              </a:ext>
            </a:extLst>
          </p:cNvPr>
          <p:cNvSpPr/>
          <p:nvPr/>
        </p:nvSpPr>
        <p:spPr>
          <a:xfrm>
            <a:off x="420401" y="2980838"/>
            <a:ext cx="7058655" cy="6384312"/>
          </a:xfrm>
          <a:prstGeom prst="rect">
            <a:avLst/>
          </a:prstGeom>
          <a:solidFill>
            <a:srgbClr val="CCFF99"/>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500" b="1" spc="300" dirty="0">
              <a:ln w="6350">
                <a:noFill/>
              </a:ln>
              <a:solidFill>
                <a:schemeClr val="tx1"/>
              </a:solidFill>
              <a:latin typeface="メイリオ" panose="020B0604030504040204" pitchFamily="50" charset="-128"/>
              <a:ea typeface="メイリオ" panose="020B0604030504040204" pitchFamily="50" charset="-128"/>
            </a:endParaRPr>
          </a:p>
          <a:p>
            <a:r>
              <a:rPr lang="ja-JP" altLang="en-US" sz="1600" b="1" spc="300" dirty="0">
                <a:ln w="6350">
                  <a:noFill/>
                </a:ln>
                <a:solidFill>
                  <a:schemeClr val="tx1"/>
                </a:solidFill>
                <a:latin typeface="メイリオ" panose="020B0604030504040204" pitchFamily="50" charset="-128"/>
                <a:ea typeface="メイリオ" panose="020B0604030504040204" pitchFamily="50" charset="-128"/>
              </a:rPr>
              <a:t>〇補助対象事業</a:t>
            </a:r>
            <a:endParaRPr lang="en-US" altLang="ja-JP" sz="1600" b="1" spc="30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対策計画書に位置付けた設備更新等の取組であり、かつ設備更新等の前後において、次要件のうちいずれかを満たす事業</a:t>
            </a: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（１）事業所全体の年間エネルギー使用量を</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１％以上</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削減する事業</a:t>
            </a: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（２）事業所全体の二酸化炭素排出量を年間</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１</a:t>
            </a:r>
            <a:r>
              <a:rPr lang="en-US" altLang="ja-JP" sz="1400" b="1" u="sng" spc="120" dirty="0">
                <a:ln w="6350">
                  <a:noFill/>
                </a:ln>
                <a:solidFill>
                  <a:srgbClr val="FF0000"/>
                </a:solidFill>
                <a:latin typeface="メイリオ" panose="020B0604030504040204" pitchFamily="50" charset="-128"/>
                <a:ea typeface="メイリオ" panose="020B0604030504040204" pitchFamily="50" charset="-128"/>
              </a:rPr>
              <a:t>t-CO2</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以上</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削減する事業</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endParaRPr lang="ja-JP" altLang="en-US" sz="200" spc="120" dirty="0">
              <a:ln w="6350">
                <a:noFill/>
              </a:ln>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sz="1600" b="1" spc="300" dirty="0">
                <a:ln w="6350">
                  <a:noFill/>
                </a:ln>
                <a:solidFill>
                  <a:schemeClr val="tx1"/>
                </a:solidFill>
                <a:latin typeface="メイリオ" panose="020B0604030504040204" pitchFamily="50" charset="-128"/>
                <a:ea typeface="メイリオ" panose="020B0604030504040204" pitchFamily="50" charset="-128"/>
              </a:rPr>
              <a:t>〇補助対象要件</a:t>
            </a:r>
            <a:endParaRPr lang="en-US" altLang="ja-JP" sz="1600" b="1" spc="30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次の全てを満たす中小事業者（詳細は裏面参照）</a:t>
            </a: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（１）大阪府内の工場・事業場に係る</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対策計画書の届出</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を行い、この計画書に</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基づき設備更新等を行う者</a:t>
            </a: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（２）大阪府の脱炭素経営宣言登録制度に基づき</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脱炭素経営宣言</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を行った者</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sz="1200" spc="120" dirty="0">
                <a:ln w="6350">
                  <a:noFill/>
                </a:ln>
                <a:solidFill>
                  <a:schemeClr val="tx1"/>
                </a:solidFill>
                <a:latin typeface="メイリオ" panose="020B0604030504040204" pitchFamily="50" charset="-128"/>
                <a:ea typeface="メイリオ" panose="020B0604030504040204" pitchFamily="50" charset="-128"/>
              </a:rPr>
              <a:t>　</a:t>
            </a:r>
            <a:r>
              <a:rPr lang="en-US" altLang="ja-JP" sz="1200" spc="120" dirty="0">
                <a:ln w="6350">
                  <a:noFill/>
                </a:ln>
                <a:solidFill>
                  <a:schemeClr val="tx1"/>
                </a:solidFill>
                <a:latin typeface="メイリオ" panose="020B0604030504040204" pitchFamily="50" charset="-128"/>
                <a:ea typeface="メイリオ" panose="020B0604030504040204" pitchFamily="50" charset="-128"/>
              </a:rPr>
              <a:t>※</a:t>
            </a:r>
            <a:r>
              <a:rPr lang="ja-JP" altLang="en-US" sz="1200" spc="120" dirty="0">
                <a:ln w="6350">
                  <a:noFill/>
                </a:ln>
                <a:solidFill>
                  <a:schemeClr val="tx1"/>
                </a:solidFill>
                <a:latin typeface="メイリオ" panose="020B0604030504040204" pitchFamily="50" charset="-128"/>
                <a:ea typeface="メイリオ" panose="020B0604030504040204" pitchFamily="50" charset="-128"/>
              </a:rPr>
              <a:t>条例の特定事業者、みなし大企業は除きます。</a:t>
            </a:r>
            <a:endParaRPr lang="en-US" altLang="ja-JP" sz="12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200" spc="120" dirty="0">
                <a:ln w="6350">
                  <a:noFill/>
                </a:ln>
                <a:solidFill>
                  <a:schemeClr val="tx1"/>
                </a:solidFill>
                <a:latin typeface="メイリオ" panose="020B0604030504040204" pitchFamily="50" charset="-128"/>
                <a:ea typeface="メイリオ" panose="020B0604030504040204" pitchFamily="50" charset="-128"/>
              </a:rPr>
              <a:t>　</a:t>
            </a:r>
            <a:r>
              <a:rPr lang="en-US" altLang="ja-JP" sz="1200" spc="120" dirty="0">
                <a:ln w="6350">
                  <a:noFill/>
                </a:ln>
                <a:solidFill>
                  <a:schemeClr val="tx1"/>
                </a:solidFill>
                <a:latin typeface="メイリオ" panose="020B0604030504040204" pitchFamily="50" charset="-128"/>
                <a:ea typeface="メイリオ" panose="020B0604030504040204" pitchFamily="50" charset="-128"/>
              </a:rPr>
              <a:t>※</a:t>
            </a:r>
            <a:r>
              <a:rPr lang="ja-JP" altLang="en-US" sz="1200" spc="120" dirty="0">
                <a:ln w="6350">
                  <a:noFill/>
                </a:ln>
                <a:solidFill>
                  <a:schemeClr val="tx1"/>
                </a:solidFill>
                <a:latin typeface="メイリオ" panose="020B0604030504040204" pitchFamily="50" charset="-128"/>
                <a:ea typeface="メイリオ" panose="020B0604030504040204" pitchFamily="50" charset="-128"/>
              </a:rPr>
              <a:t>リース、オンサイトＰＰＡモデルも申請できます。</a:t>
            </a:r>
            <a:endParaRPr lang="en-US" altLang="ja-JP" sz="1200" spc="120" dirty="0">
              <a:ln w="6350">
                <a:noFill/>
              </a:ln>
              <a:solidFill>
                <a:schemeClr val="tx1"/>
              </a:solidFill>
              <a:latin typeface="メイリオ" panose="020B0604030504040204" pitchFamily="50" charset="-128"/>
              <a:ea typeface="メイリオ" panose="020B0604030504040204" pitchFamily="50" charset="-128"/>
            </a:endParaRPr>
          </a:p>
          <a:p>
            <a:endParaRPr lang="en-US" altLang="ja-JP" sz="200" spc="120" dirty="0">
              <a:ln w="6350">
                <a:noFill/>
              </a:ln>
              <a:solidFill>
                <a:schemeClr val="tx1"/>
              </a:solidFill>
              <a:latin typeface="メイリオ" panose="020B0604030504040204" pitchFamily="50" charset="-128"/>
              <a:ea typeface="メイリオ" panose="020B0604030504040204" pitchFamily="50" charset="-128"/>
            </a:endParaRPr>
          </a:p>
          <a:p>
            <a:endParaRPr lang="ja-JP" altLang="en-US" sz="200" spc="120" dirty="0">
              <a:ln w="6350">
                <a:noFill/>
              </a:ln>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sz="1600" b="1" spc="300" dirty="0">
                <a:ln w="6350">
                  <a:noFill/>
                </a:ln>
                <a:solidFill>
                  <a:schemeClr val="tx1"/>
                </a:solidFill>
                <a:latin typeface="メイリオ" panose="020B0604030504040204" pitchFamily="50" charset="-128"/>
                <a:ea typeface="メイリオ" panose="020B0604030504040204" pitchFamily="50" charset="-128"/>
              </a:rPr>
              <a:t>〇補助対象設備</a:t>
            </a:r>
            <a:endParaRPr lang="en-US" altLang="ja-JP" sz="1600" b="1" spc="30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・省エネ設備　ユーティリティ設備（コンプレッサー、冷凍冷蔵機器など）</a:t>
            </a:r>
            <a:endParaRPr lang="en-US" altLang="ja-JP" sz="1400" b="1"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生産設備（工作機械、印刷機など）</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b="1" spc="120" dirty="0">
                <a:ln w="6350">
                  <a:noFill/>
                </a:ln>
                <a:solidFill>
                  <a:schemeClr val="tx1"/>
                </a:solidFill>
                <a:latin typeface="メイリオ" panose="020B0604030504040204" pitchFamily="50" charset="-128"/>
                <a:ea typeface="メイリオ" panose="020B0604030504040204" pitchFamily="50" charset="-128"/>
              </a:rPr>
              <a:t>　　　　　　　　 </a:t>
            </a:r>
            <a:r>
              <a:rPr lang="en-US" altLang="ja-JP" sz="1100" b="1" spc="120" dirty="0">
                <a:ln w="6350">
                  <a:noFill/>
                </a:ln>
                <a:solidFill>
                  <a:schemeClr val="tx1"/>
                </a:solidFill>
                <a:latin typeface="メイリオ" panose="020B0604030504040204" pitchFamily="50" charset="-128"/>
                <a:ea typeface="メイリオ" panose="020B0604030504040204" pitchFamily="50" charset="-128"/>
              </a:rPr>
              <a:t>※</a:t>
            </a:r>
            <a:r>
              <a:rPr lang="ja-JP" altLang="en-US" sz="1100" b="1" spc="120" dirty="0">
                <a:ln w="6350">
                  <a:noFill/>
                </a:ln>
                <a:solidFill>
                  <a:schemeClr val="tx1"/>
                </a:solidFill>
                <a:latin typeface="メイリオ" panose="020B0604030504040204" pitchFamily="50" charset="-128"/>
                <a:ea typeface="メイリオ" panose="020B0604030504040204" pitchFamily="50" charset="-128"/>
              </a:rPr>
              <a:t>ただし、照明器具、空調機は補助対象外</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・再エネ設備　太陽光パネル</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endParaRPr lang="en-US" altLang="ja-JP" sz="200" spc="120" dirty="0">
              <a:ln w="6350">
                <a:noFill/>
              </a:ln>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sz="1600" b="1" spc="300" dirty="0">
                <a:ln w="6350">
                  <a:noFill/>
                </a:ln>
                <a:solidFill>
                  <a:schemeClr val="tx1"/>
                </a:solidFill>
                <a:latin typeface="メイリオ" panose="020B0604030504040204" pitchFamily="50" charset="-128"/>
                <a:ea typeface="メイリオ" panose="020B0604030504040204" pitchFamily="50" charset="-128"/>
              </a:rPr>
              <a:t>〇補助金額</a:t>
            </a:r>
            <a:endParaRPr lang="en-US" altLang="ja-JP" sz="1600" b="1" spc="30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設備費の３分の１</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（補助上限額は１法人あたり</a:t>
            </a:r>
            <a:r>
              <a:rPr lang="en-US" altLang="ja-JP" sz="1400" spc="120" dirty="0">
                <a:ln w="6350">
                  <a:noFill/>
                </a:ln>
                <a:solidFill>
                  <a:schemeClr val="tx1"/>
                </a:solidFill>
                <a:latin typeface="メイリオ" panose="020B0604030504040204" pitchFamily="50" charset="-128"/>
                <a:ea typeface="メイリオ" panose="020B0604030504040204" pitchFamily="50" charset="-128"/>
              </a:rPr>
              <a:t>2</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００万円）</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endParaRPr lang="en-US" altLang="ja-JP" sz="200" spc="120" dirty="0">
              <a:ln w="6350">
                <a:noFill/>
              </a:ln>
              <a:solidFill>
                <a:schemeClr val="tx1"/>
              </a:solidFill>
              <a:latin typeface="メイリオ" panose="020B0604030504040204" pitchFamily="50" charset="-128"/>
              <a:ea typeface="メイリオ" panose="020B0604030504040204" pitchFamily="50" charset="-128"/>
            </a:endParaRPr>
          </a:p>
          <a:p>
            <a:pPr>
              <a:spcBef>
                <a:spcPts val="600"/>
              </a:spcBef>
            </a:pPr>
            <a:r>
              <a:rPr lang="ja-JP" altLang="en-US" sz="1600" b="1" spc="300" dirty="0">
                <a:ln w="6350">
                  <a:noFill/>
                </a:ln>
                <a:solidFill>
                  <a:schemeClr val="tx1"/>
                </a:solidFill>
                <a:latin typeface="メイリオ" panose="020B0604030504040204" pitchFamily="50" charset="-128"/>
                <a:ea typeface="メイリオ" panose="020B0604030504040204" pitchFamily="50" charset="-128"/>
              </a:rPr>
              <a:t>〇応募方法</a:t>
            </a:r>
            <a:endParaRPr lang="en-US" altLang="ja-JP" sz="1600" b="1" spc="300" dirty="0">
              <a:ln w="6350">
                <a:noFill/>
              </a:ln>
              <a:solidFill>
                <a:schemeClr val="tx1"/>
              </a:solidFill>
              <a:latin typeface="メイリオ" panose="020B0604030504040204" pitchFamily="50" charset="-128"/>
              <a:ea typeface="メイリオ" panose="020B0604030504040204" pitchFamily="50" charset="-128"/>
            </a:endParaRPr>
          </a:p>
          <a:p>
            <a:r>
              <a:rPr lang="ja-JP" altLang="en-US" sz="1600" spc="120" dirty="0">
                <a:ln w="6350">
                  <a:noFill/>
                </a:ln>
                <a:solidFill>
                  <a:schemeClr val="tx1"/>
                </a:solidFill>
                <a:latin typeface="メイリオ" panose="020B0604030504040204" pitchFamily="50" charset="-128"/>
                <a:ea typeface="メイリオ" panose="020B0604030504040204" pitchFamily="50" charset="-128"/>
              </a:rPr>
              <a:t>　</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令和８年５月</a:t>
            </a:r>
            <a:r>
              <a:rPr lang="en-US" altLang="ja-JP" sz="1400" b="1" u="sng" spc="120" dirty="0">
                <a:ln w="6350">
                  <a:noFill/>
                </a:ln>
                <a:solidFill>
                  <a:srgbClr val="FF0000"/>
                </a:solidFill>
                <a:latin typeface="メイリオ" panose="020B0604030504040204" pitchFamily="50" charset="-128"/>
                <a:ea typeface="メイリオ" panose="020B0604030504040204" pitchFamily="50" charset="-128"/>
              </a:rPr>
              <a:t>20</a:t>
            </a:r>
            <a:r>
              <a:rPr lang="ja-JP" altLang="en-US" sz="1400" b="1" u="sng" spc="120">
                <a:ln w="6350">
                  <a:noFill/>
                </a:ln>
                <a:solidFill>
                  <a:srgbClr val="FF0000"/>
                </a:solidFill>
                <a:latin typeface="メイリオ" panose="020B0604030504040204" pitchFamily="50" charset="-128"/>
                <a:ea typeface="メイリオ" panose="020B0604030504040204" pitchFamily="50" charset="-128"/>
              </a:rPr>
              <a:t>日（水）</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から７月</a:t>
            </a:r>
            <a:r>
              <a:rPr lang="en-US" altLang="ja-JP" sz="1400" b="1" u="sng" spc="120" dirty="0">
                <a:ln w="6350">
                  <a:noFill/>
                </a:ln>
                <a:solidFill>
                  <a:srgbClr val="FF0000"/>
                </a:solidFill>
                <a:latin typeface="メイリオ" panose="020B0604030504040204" pitchFamily="50" charset="-128"/>
                <a:ea typeface="メイリオ" panose="020B0604030504040204" pitchFamily="50" charset="-128"/>
              </a:rPr>
              <a:t>21</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日（火）まで</a:t>
            </a:r>
            <a:endParaRPr lang="en-US" altLang="ja-JP" sz="1400" b="1" u="sng" spc="120" dirty="0">
              <a:ln w="6350">
                <a:noFill/>
              </a:ln>
              <a:solidFill>
                <a:srgbClr val="FF0000"/>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に申請書類を</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大阪府行政オンラインシステム</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にて</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御提出ください。</a:t>
            </a:r>
            <a:endParaRPr lang="en-US" altLang="ja-JP" sz="1400" spc="120" dirty="0">
              <a:ln w="6350">
                <a:noFill/>
              </a:ln>
              <a:solidFill>
                <a:schemeClr val="tx1"/>
              </a:solidFill>
              <a:latin typeface="メイリオ" panose="020B0604030504040204" pitchFamily="50" charset="-128"/>
              <a:ea typeface="メイリオ" panose="020B0604030504040204" pitchFamily="50" charset="-128"/>
            </a:endParaRPr>
          </a:p>
          <a:p>
            <a:r>
              <a:rPr lang="ja-JP" altLang="en-US" sz="1400" spc="120" dirty="0">
                <a:ln w="6350">
                  <a:noFill/>
                </a:ln>
                <a:solidFill>
                  <a:schemeClr val="tx1"/>
                </a:solidFill>
                <a:latin typeface="メイリオ" panose="020B0604030504040204" pitchFamily="50" charset="-128"/>
                <a:ea typeface="メイリオ" panose="020B0604030504040204" pitchFamily="50" charset="-128"/>
              </a:rPr>
              <a:t>　申請があった事業のうち、</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補助金額あたりの</a:t>
            </a:r>
            <a:r>
              <a:rPr lang="en-US" altLang="ja-JP" sz="1400" b="1" u="sng" spc="120" dirty="0">
                <a:ln w="6350">
                  <a:noFill/>
                </a:ln>
                <a:solidFill>
                  <a:srgbClr val="FF0000"/>
                </a:solidFill>
                <a:latin typeface="メイリオ" panose="020B0604030504040204" pitchFamily="50" charset="-128"/>
                <a:ea typeface="メイリオ" panose="020B0604030504040204" pitchFamily="50" charset="-128"/>
              </a:rPr>
              <a:t>CO2</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削減量が</a:t>
            </a:r>
            <a:endParaRPr lang="en-US" altLang="ja-JP" sz="1400" b="1" u="sng" spc="120" dirty="0">
              <a:ln w="6350">
                <a:noFill/>
              </a:ln>
              <a:solidFill>
                <a:srgbClr val="FF0000"/>
              </a:solidFill>
              <a:latin typeface="メイリオ" panose="020B0604030504040204" pitchFamily="50" charset="-128"/>
              <a:ea typeface="メイリオ" panose="020B0604030504040204" pitchFamily="50" charset="-128"/>
            </a:endParaRPr>
          </a:p>
          <a:p>
            <a:r>
              <a:rPr lang="ja-JP" altLang="en-US" sz="1400" spc="120" dirty="0">
                <a:ln w="6350">
                  <a:noFill/>
                </a:ln>
                <a:solidFill>
                  <a:srgbClr val="FF0000"/>
                </a:solidFill>
                <a:latin typeface="メイリオ" panose="020B0604030504040204" pitchFamily="50" charset="-128"/>
                <a:ea typeface="メイリオ" panose="020B0604030504040204" pitchFamily="50" charset="-128"/>
              </a:rPr>
              <a:t>　</a:t>
            </a:r>
            <a:r>
              <a:rPr lang="ja-JP" altLang="en-US" sz="1400" b="1" u="sng" spc="120" dirty="0">
                <a:ln w="6350">
                  <a:noFill/>
                </a:ln>
                <a:solidFill>
                  <a:srgbClr val="FF0000"/>
                </a:solidFill>
                <a:latin typeface="メイリオ" panose="020B0604030504040204" pitchFamily="50" charset="-128"/>
                <a:ea typeface="メイリオ" panose="020B0604030504040204" pitchFamily="50" charset="-128"/>
              </a:rPr>
              <a:t>多い事業を優先して採択</a:t>
            </a:r>
            <a:r>
              <a:rPr lang="ja-JP" altLang="en-US" sz="1400" spc="120" dirty="0">
                <a:ln w="6350">
                  <a:noFill/>
                </a:ln>
                <a:solidFill>
                  <a:schemeClr val="tx1"/>
                </a:solidFill>
                <a:latin typeface="メイリオ" panose="020B0604030504040204" pitchFamily="50" charset="-128"/>
                <a:ea typeface="メイリオ" panose="020B0604030504040204" pitchFamily="50" charset="-128"/>
              </a:rPr>
              <a:t>します。</a:t>
            </a:r>
            <a:r>
              <a:rPr lang="en-US" altLang="ja-JP" sz="1100" spc="120" dirty="0">
                <a:ln w="6350">
                  <a:noFill/>
                </a:ln>
                <a:solidFill>
                  <a:schemeClr val="tx1"/>
                </a:solidFill>
                <a:latin typeface="メイリオ" panose="020B0604030504040204" pitchFamily="50" charset="-128"/>
                <a:ea typeface="メイリオ" panose="020B0604030504040204" pitchFamily="50" charset="-128"/>
              </a:rPr>
              <a:t>※</a:t>
            </a:r>
            <a:r>
              <a:rPr lang="ja-JP" altLang="en-US" sz="1100" spc="120" dirty="0">
                <a:ln w="6350">
                  <a:noFill/>
                </a:ln>
                <a:solidFill>
                  <a:schemeClr val="tx1"/>
                </a:solidFill>
                <a:latin typeface="メイリオ" panose="020B0604030504040204" pitchFamily="50" charset="-128"/>
                <a:ea typeface="メイリオ" panose="020B0604030504040204" pitchFamily="50" charset="-128"/>
              </a:rPr>
              <a:t>先着順ではありません。</a:t>
            </a:r>
            <a:endParaRPr lang="en-US" altLang="ja-JP" sz="1100" spc="120" dirty="0">
              <a:ln w="6350">
                <a:noFill/>
              </a:ln>
              <a:solidFill>
                <a:schemeClr val="tx1"/>
              </a:solidFill>
              <a:latin typeface="メイリオ" panose="020B0604030504040204" pitchFamily="50" charset="-128"/>
              <a:ea typeface="メイリオ" panose="020B0604030504040204" pitchFamily="50" charset="-128"/>
            </a:endParaRPr>
          </a:p>
          <a:p>
            <a:endParaRPr lang="en-US" altLang="ja-JP" sz="1200" spc="120" dirty="0">
              <a:ln w="6350">
                <a:noFill/>
              </a:ln>
              <a:solidFill>
                <a:schemeClr val="tx1"/>
              </a:solidFill>
              <a:latin typeface="メイリオ" panose="020B0604030504040204" pitchFamily="50" charset="-128"/>
              <a:ea typeface="メイリオ" panose="020B0604030504040204" pitchFamily="50" charset="-128"/>
            </a:endParaRPr>
          </a:p>
        </p:txBody>
      </p:sp>
      <p:pic>
        <p:nvPicPr>
          <p:cNvPr id="40" name="図 3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6071" y="361416"/>
            <a:ext cx="1271691" cy="424798"/>
          </a:xfrm>
          <a:prstGeom prst="rect">
            <a:avLst/>
          </a:prstGeom>
        </p:spPr>
      </p:pic>
      <p:grpSp>
        <p:nvGrpSpPr>
          <p:cNvPr id="63" name="グループ化 62"/>
          <p:cNvGrpSpPr/>
          <p:nvPr/>
        </p:nvGrpSpPr>
        <p:grpSpPr>
          <a:xfrm>
            <a:off x="603379" y="9359702"/>
            <a:ext cx="6250569" cy="1127898"/>
            <a:chOff x="252411" y="9335665"/>
            <a:chExt cx="7038631" cy="1217867"/>
          </a:xfrm>
        </p:grpSpPr>
        <p:sp>
          <p:nvSpPr>
            <p:cNvPr id="64" name="正方形/長方形 63"/>
            <p:cNvSpPr/>
            <p:nvPr/>
          </p:nvSpPr>
          <p:spPr>
            <a:xfrm>
              <a:off x="3547435" y="9676566"/>
              <a:ext cx="3467840" cy="5357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34" tIns="45718" rIns="91434" bIns="45718" rtlCol="0" anchor="ctr"/>
            <a:lstStyle/>
            <a:p>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大阪府環境農林水産部　脱炭素・エネルギー政策課内</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TEL</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06-6210-9254</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FAX</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06-6210-9259</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http://www.pref.osaka.lg.jp/eneseisaku/sec/</a:t>
              </a:r>
            </a:p>
          </p:txBody>
        </p:sp>
        <p:pic>
          <p:nvPicPr>
            <p:cNvPr id="65" name="Picture 11" descr="D:\YoshimotoH\Desktop\suma-toenerugi-sennta-rogo[1].png"/>
            <p:cNvPicPr>
              <a:picLocks noChangeAspect="1" noChangeArrowheads="1"/>
            </p:cNvPicPr>
            <p:nvPr/>
          </p:nvPicPr>
          <p:blipFill rotWithShape="1">
            <a:blip r:embed="rId5">
              <a:extLst>
                <a:ext uri="{28A0092B-C50C-407E-A947-70E740481C1C}">
                  <a14:useLocalDpi xmlns:a14="http://schemas.microsoft.com/office/drawing/2010/main" val="0"/>
                </a:ext>
              </a:extLst>
            </a:blip>
            <a:srcRect l="14953" r="16793"/>
            <a:stretch/>
          </p:blipFill>
          <p:spPr bwMode="auto">
            <a:xfrm>
              <a:off x="377218" y="9576789"/>
              <a:ext cx="2710458" cy="840376"/>
            </a:xfrm>
            <a:prstGeom prst="rect">
              <a:avLst/>
            </a:prstGeom>
            <a:noFill/>
            <a:extLst>
              <a:ext uri="{909E8E84-426E-40DD-AFC4-6F175D3DCCD1}">
                <a14:hiddenFill xmlns:a14="http://schemas.microsoft.com/office/drawing/2010/main">
                  <a:solidFill>
                    <a:srgbClr val="FFFFFF"/>
                  </a:solidFill>
                </a14:hiddenFill>
              </a:ext>
            </a:extLst>
          </p:spPr>
        </p:pic>
        <p:grpSp>
          <p:nvGrpSpPr>
            <p:cNvPr id="66" name="グループ化 65"/>
            <p:cNvGrpSpPr/>
            <p:nvPr/>
          </p:nvGrpSpPr>
          <p:grpSpPr>
            <a:xfrm>
              <a:off x="252411" y="9335665"/>
              <a:ext cx="7038631" cy="249244"/>
              <a:chOff x="-81844" y="8584883"/>
              <a:chExt cx="7024469" cy="254056"/>
            </a:xfrm>
          </p:grpSpPr>
          <p:sp>
            <p:nvSpPr>
              <p:cNvPr id="71" name="正方形/長方形 70"/>
              <p:cNvSpPr/>
              <p:nvPr/>
            </p:nvSpPr>
            <p:spPr>
              <a:xfrm>
                <a:off x="42712" y="8584883"/>
                <a:ext cx="6840000" cy="254056"/>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AutoFit/>
              </a:bodyPr>
              <a:lstStyle/>
              <a:p>
                <a:pPr algn="ct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上記補助金の相談窓口を開設しています。　</a:t>
                </a:r>
                <a:r>
                  <a:rPr lang="ja-JP" altLang="en-US" sz="15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 </a:t>
                </a:r>
                <a:r>
                  <a:rPr lang="ja-JP" altLang="en-US"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まで</a:t>
                </a:r>
                <a:endParaRPr lang="en-US" altLang="ja-JP" sz="10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72" name="直線コネクタ 71"/>
              <p:cNvCxnSpPr/>
              <p:nvPr/>
            </p:nvCxnSpPr>
            <p:spPr>
              <a:xfrm>
                <a:off x="-81844" y="8753695"/>
                <a:ext cx="604367" cy="0"/>
              </a:xfrm>
              <a:prstGeom prst="line">
                <a:avLst/>
              </a:prstGeom>
              <a:ln w="34925">
                <a:solidFill>
                  <a:srgbClr val="00642D"/>
                </a:solidFill>
              </a:ln>
            </p:spPr>
            <p:style>
              <a:lnRef idx="1">
                <a:schemeClr val="accent1"/>
              </a:lnRef>
              <a:fillRef idx="0">
                <a:schemeClr val="accent1"/>
              </a:fillRef>
              <a:effectRef idx="0">
                <a:schemeClr val="accent1"/>
              </a:effectRef>
              <a:fontRef idx="minor">
                <a:schemeClr val="tx1"/>
              </a:fontRef>
            </p:style>
          </p:cxnSp>
          <p:cxnSp>
            <p:nvCxnSpPr>
              <p:cNvPr id="73" name="直線コネクタ 72"/>
              <p:cNvCxnSpPr/>
              <p:nvPr/>
            </p:nvCxnSpPr>
            <p:spPr>
              <a:xfrm>
                <a:off x="6477961" y="8753695"/>
                <a:ext cx="464664" cy="0"/>
              </a:xfrm>
              <a:prstGeom prst="line">
                <a:avLst/>
              </a:prstGeom>
              <a:ln w="34925">
                <a:solidFill>
                  <a:srgbClr val="00642D"/>
                </a:solidFill>
              </a:ln>
            </p:spPr>
            <p:style>
              <a:lnRef idx="1">
                <a:schemeClr val="accent1"/>
              </a:lnRef>
              <a:fillRef idx="0">
                <a:schemeClr val="accent1"/>
              </a:fillRef>
              <a:effectRef idx="0">
                <a:schemeClr val="accent1"/>
              </a:effectRef>
              <a:fontRef idx="minor">
                <a:schemeClr val="tx1"/>
              </a:fontRef>
            </p:style>
          </p:cxnSp>
        </p:grpSp>
        <p:sp>
          <p:nvSpPr>
            <p:cNvPr id="67" name="テキスト ボックス 66"/>
            <p:cNvSpPr txBox="1"/>
            <p:nvPr/>
          </p:nvSpPr>
          <p:spPr>
            <a:xfrm>
              <a:off x="4159198" y="10247731"/>
              <a:ext cx="1643270" cy="251618"/>
            </a:xfrm>
            <a:prstGeom prst="rect">
              <a:avLst/>
            </a:prstGeom>
            <a:solidFill>
              <a:schemeClr val="bg1"/>
            </a:solidFill>
            <a:ln>
              <a:solidFill>
                <a:schemeClr val="tx1"/>
              </a:solidFill>
            </a:ln>
          </p:spPr>
          <p:txBody>
            <a:bodyPr wrap="square" lIns="91434" tIns="45718" rIns="91434" bIns="45718" rtlCol="0">
              <a:spAutoFit/>
            </a:bodyPr>
            <a:lstStyle/>
            <a:p>
              <a:pPr algn="ctr"/>
              <a:r>
                <a:rPr lang="ja-JP" altLang="en-US" sz="1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おおさかスマート</a:t>
              </a:r>
            </a:p>
          </p:txBody>
        </p:sp>
        <p:sp>
          <p:nvSpPr>
            <p:cNvPr id="68" name="テキスト ボックス 67"/>
            <p:cNvSpPr txBox="1"/>
            <p:nvPr/>
          </p:nvSpPr>
          <p:spPr>
            <a:xfrm>
              <a:off x="5855317" y="10247249"/>
              <a:ext cx="462582" cy="251618"/>
            </a:xfrm>
            <a:prstGeom prst="rect">
              <a:avLst/>
            </a:prstGeom>
            <a:solidFill>
              <a:schemeClr val="tx1">
                <a:lumMod val="75000"/>
                <a:lumOff val="25000"/>
              </a:schemeClr>
            </a:solidFill>
          </p:spPr>
          <p:txBody>
            <a:bodyPr wrap="none" lIns="91434" tIns="45718" rIns="91434" bIns="45718" rtlCol="0">
              <a:spAutoFit/>
            </a:bodyPr>
            <a:lstStyle/>
            <a:p>
              <a:r>
                <a:rPr lang="ja-JP" altLang="en-US" sz="10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検索</a:t>
              </a:r>
            </a:p>
          </p:txBody>
        </p:sp>
        <p:cxnSp>
          <p:nvCxnSpPr>
            <p:cNvPr id="69" name="直線矢印コネクタ 68"/>
            <p:cNvCxnSpPr>
              <a:cxnSpLocks/>
            </p:cNvCxnSpPr>
            <p:nvPr/>
          </p:nvCxnSpPr>
          <p:spPr>
            <a:xfrm flipH="1" flipV="1">
              <a:off x="6266315" y="10406914"/>
              <a:ext cx="108386" cy="146618"/>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
          <p:nvSpPr>
            <p:cNvPr id="70" name="正方形/長方形 69"/>
            <p:cNvSpPr/>
            <p:nvPr/>
          </p:nvSpPr>
          <p:spPr>
            <a:xfrm>
              <a:off x="290646" y="10384210"/>
              <a:ext cx="3598218" cy="1550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tIns="0" rIns="0" bIns="0" rtlCol="0" anchor="ctr">
              <a:spAutoFit/>
            </a:bodyPr>
            <a:lstStyle/>
            <a:p>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おおさかスマートエネルギーセンターは大阪府と大阪市の共同設置です。　</a:t>
              </a:r>
            </a:p>
          </p:txBody>
        </p:sp>
      </p:grpSp>
      <p:sp>
        <p:nvSpPr>
          <p:cNvPr id="75" name="正方形/長方形 74">
            <a:extLst>
              <a:ext uri="{FF2B5EF4-FFF2-40B4-BE49-F238E27FC236}">
                <a16:creationId xmlns:a16="http://schemas.microsoft.com/office/drawing/2014/main" id="{3F7FCA3C-F247-40D7-AE9D-0B6298C9A6F7}"/>
              </a:ext>
            </a:extLst>
          </p:cNvPr>
          <p:cNvSpPr/>
          <p:nvPr/>
        </p:nvSpPr>
        <p:spPr>
          <a:xfrm>
            <a:off x="1831787" y="276860"/>
            <a:ext cx="4439102" cy="5703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6">
              <a:defRPr/>
            </a:pPr>
            <a:r>
              <a:rPr lang="ja-JP" altLang="en-US" sz="1600" b="1" spc="120" dirty="0">
                <a:ln w="6350">
                  <a:noFill/>
                </a:ln>
                <a:solidFill>
                  <a:schemeClr val="tx1"/>
                </a:solidFill>
                <a:latin typeface="メイリオ" panose="020B0604030504040204" pitchFamily="50" charset="-128"/>
                <a:ea typeface="メイリオ" panose="020B0604030504040204" pitchFamily="50" charset="-128"/>
              </a:rPr>
              <a:t>令和８年度　中小事業者の脱炭素化に係る</a:t>
            </a:r>
            <a:endParaRPr lang="en-US" altLang="ja-JP" sz="1600" b="1" spc="120" dirty="0">
              <a:ln w="6350">
                <a:noFill/>
              </a:ln>
              <a:solidFill>
                <a:schemeClr val="tx1"/>
              </a:solidFill>
              <a:latin typeface="メイリオ" panose="020B0604030504040204" pitchFamily="50" charset="-128"/>
              <a:ea typeface="メイリオ" panose="020B0604030504040204" pitchFamily="50" charset="-128"/>
            </a:endParaRPr>
          </a:p>
          <a:p>
            <a:pPr defTabSz="457206">
              <a:defRPr/>
            </a:pPr>
            <a:r>
              <a:rPr lang="ja-JP" altLang="en-US" sz="1600" b="1" spc="120" dirty="0">
                <a:ln w="6350">
                  <a:noFill/>
                </a:ln>
                <a:solidFill>
                  <a:schemeClr val="tx1"/>
                </a:solidFill>
                <a:latin typeface="メイリオ" panose="020B0604030504040204" pitchFamily="50" charset="-128"/>
                <a:ea typeface="メイリオ" panose="020B0604030504040204" pitchFamily="50" charset="-128"/>
              </a:rPr>
              <a:t>　　　　　　自主的取組支援補助金</a:t>
            </a:r>
            <a:endParaRPr lang="en-US" altLang="ja-JP" sz="1600" b="1" spc="120" dirty="0">
              <a:ln w="6350">
                <a:noFill/>
              </a:ln>
              <a:solidFill>
                <a:schemeClr val="tx1"/>
              </a:solidFill>
              <a:latin typeface="メイリオ" panose="020B0604030504040204" pitchFamily="50" charset="-128"/>
              <a:ea typeface="メイリオ" panose="020B0604030504040204" pitchFamily="50" charset="-128"/>
            </a:endParaRPr>
          </a:p>
        </p:txBody>
      </p:sp>
      <p:grpSp>
        <p:nvGrpSpPr>
          <p:cNvPr id="9" name="グループ化 8"/>
          <p:cNvGrpSpPr/>
          <p:nvPr/>
        </p:nvGrpSpPr>
        <p:grpSpPr>
          <a:xfrm>
            <a:off x="5431424" y="6465044"/>
            <a:ext cx="977900" cy="835873"/>
            <a:chOff x="10616511" y="5602663"/>
            <a:chExt cx="977900" cy="835873"/>
          </a:xfrm>
        </p:grpSpPr>
        <p:pic>
          <p:nvPicPr>
            <p:cNvPr id="80" name="図 79"/>
            <p:cNvPicPr/>
            <p:nvPr/>
          </p:nvPicPr>
          <p:blipFill>
            <a:blip r:embed="rId6">
              <a:extLst>
                <a:ext uri="{28A0092B-C50C-407E-A947-70E740481C1C}">
                  <a14:useLocalDpi xmlns:a14="http://schemas.microsoft.com/office/drawing/2010/main" val="0"/>
                </a:ext>
              </a:extLst>
            </a:blip>
            <a:srcRect/>
            <a:stretch>
              <a:fillRect/>
            </a:stretch>
          </p:blipFill>
          <p:spPr bwMode="auto">
            <a:xfrm>
              <a:off x="10616511" y="5602663"/>
              <a:ext cx="977900" cy="591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 name="テキスト ボックス 30"/>
            <p:cNvSpPr txBox="1">
              <a:spLocks noChangeArrowheads="1"/>
            </p:cNvSpPr>
            <p:nvPr/>
          </p:nvSpPr>
          <p:spPr bwMode="auto">
            <a:xfrm>
              <a:off x="10627480" y="6192315"/>
              <a:ext cx="96693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000" dirty="0"/>
                <a:t>コンプレッサー</a:t>
              </a:r>
            </a:p>
          </p:txBody>
        </p:sp>
      </p:grpSp>
      <p:sp>
        <p:nvSpPr>
          <p:cNvPr id="6" name="角丸四角形 5"/>
          <p:cNvSpPr/>
          <p:nvPr/>
        </p:nvSpPr>
        <p:spPr>
          <a:xfrm>
            <a:off x="420401" y="1814796"/>
            <a:ext cx="6935043" cy="1081156"/>
          </a:xfrm>
          <a:prstGeom prst="roundRect">
            <a:avLst/>
          </a:prstGeom>
          <a:solidFill>
            <a:srgbClr val="CC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3F7FCA3C-F247-40D7-AE9D-0B6298C9A6F7}"/>
              </a:ext>
            </a:extLst>
          </p:cNvPr>
          <p:cNvSpPr/>
          <p:nvPr/>
        </p:nvSpPr>
        <p:spPr>
          <a:xfrm>
            <a:off x="516294" y="1819317"/>
            <a:ext cx="6752065" cy="10550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457206">
              <a:lnSpc>
                <a:spcPct val="150000"/>
              </a:lnSpc>
              <a:defRPr/>
            </a:pPr>
            <a:r>
              <a:rPr kumimoji="1" lang="ja-JP" altLang="en-US" sz="1400" dirty="0">
                <a:solidFill>
                  <a:schemeClr val="tx1"/>
                </a:solidFill>
                <a:latin typeface="UD デジタル 教科書体 NK-B" panose="02020700000000000000" pitchFamily="18" charset="-128"/>
                <a:ea typeface="UD デジタル 教科書体 NK-B" panose="02020700000000000000" pitchFamily="18" charset="-128"/>
              </a:rPr>
              <a:t>　</a:t>
            </a:r>
            <a:r>
              <a:rPr kumimoji="1" lang="ja-JP" altLang="en-US" sz="1100" dirty="0">
                <a:solidFill>
                  <a:schemeClr val="tx1"/>
                </a:solidFill>
                <a:latin typeface="メイリオ" panose="020B0604030504040204" pitchFamily="50" charset="-128"/>
                <a:ea typeface="メイリオ" panose="020B0604030504040204" pitchFamily="50" charset="-128"/>
              </a:rPr>
              <a:t>大阪府気候変動対策の推進に関する条例に基づく対策計画書の届出制度において、対策計画書を任意で</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defTabSz="457206">
              <a:lnSpc>
                <a:spcPct val="150000"/>
              </a:lnSpc>
              <a:defRPr/>
            </a:pPr>
            <a:r>
              <a:rPr kumimoji="1" lang="ja-JP" altLang="en-US" sz="1100" dirty="0">
                <a:solidFill>
                  <a:schemeClr val="tx1"/>
                </a:solidFill>
                <a:latin typeface="メイリオ" panose="020B0604030504040204" pitchFamily="50" charset="-128"/>
                <a:ea typeface="メイリオ" panose="020B0604030504040204" pitchFamily="50" charset="-128"/>
              </a:rPr>
              <a:t>提出いただくことで、中小事業者の自律的・計画的な脱炭素経営への転換を促す規定が設けられています。</a:t>
            </a:r>
            <a:endParaRPr kumimoji="1" lang="en-US" altLang="ja-JP" sz="1100" dirty="0">
              <a:solidFill>
                <a:schemeClr val="tx1"/>
              </a:solidFill>
              <a:latin typeface="メイリオ" panose="020B0604030504040204" pitchFamily="50" charset="-128"/>
              <a:ea typeface="メイリオ" panose="020B0604030504040204" pitchFamily="50" charset="-128"/>
            </a:endParaRPr>
          </a:p>
          <a:p>
            <a:pPr defTabSz="457206">
              <a:lnSpc>
                <a:spcPct val="150000"/>
              </a:lnSpc>
              <a:defRPr/>
            </a:pPr>
            <a:r>
              <a:rPr kumimoji="1" lang="ja-JP" altLang="en-US" sz="1100" dirty="0">
                <a:solidFill>
                  <a:schemeClr val="tx1"/>
                </a:solidFill>
                <a:latin typeface="メイリオ" panose="020B0604030504040204" pitchFamily="50" charset="-128"/>
                <a:ea typeface="メイリオ" panose="020B0604030504040204" pitchFamily="50" charset="-128"/>
              </a:rPr>
              <a:t>　このたび、任意で届出された対策計画書に基づく省エネ型設備への更新等に対して支援する補助金の公募を開始します。</a:t>
            </a:r>
          </a:p>
        </p:txBody>
      </p:sp>
      <p:grpSp>
        <p:nvGrpSpPr>
          <p:cNvPr id="7" name="グループ化 6">
            <a:extLst>
              <a:ext uri="{FF2B5EF4-FFF2-40B4-BE49-F238E27FC236}">
                <a16:creationId xmlns:a16="http://schemas.microsoft.com/office/drawing/2014/main" id="{CFD63B89-1F1B-416E-9D38-4620D6EF2053}"/>
              </a:ext>
            </a:extLst>
          </p:cNvPr>
          <p:cNvGrpSpPr/>
          <p:nvPr/>
        </p:nvGrpSpPr>
        <p:grpSpPr>
          <a:xfrm>
            <a:off x="5399452" y="7270546"/>
            <a:ext cx="944489" cy="903589"/>
            <a:chOff x="5574224" y="6499904"/>
            <a:chExt cx="944489" cy="903589"/>
          </a:xfrm>
        </p:grpSpPr>
        <p:sp>
          <p:nvSpPr>
            <p:cNvPr id="85" name="テキスト ボックス 51"/>
            <p:cNvSpPr txBox="1">
              <a:spLocks noChangeArrowheads="1"/>
            </p:cNvSpPr>
            <p:nvPr/>
          </p:nvSpPr>
          <p:spPr bwMode="auto">
            <a:xfrm>
              <a:off x="5574224" y="7157272"/>
              <a:ext cx="944489"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000" dirty="0"/>
                <a:t>太陽光パネル</a:t>
              </a:r>
            </a:p>
          </p:txBody>
        </p:sp>
        <p:pic>
          <p:nvPicPr>
            <p:cNvPr id="38" name="図 3">
              <a:extLst>
                <a:ext uri="{FF2B5EF4-FFF2-40B4-BE49-F238E27FC236}">
                  <a16:creationId xmlns:a16="http://schemas.microsoft.com/office/drawing/2014/main" id="{9B7AB969-25D8-41F6-957D-9E8B97C6E309}"/>
                </a:ext>
              </a:extLst>
            </p:cNvPr>
            <p:cNvPicPr>
              <a:picLocks noChangeAspect="1"/>
            </p:cNvPicPr>
            <p:nvPr/>
          </p:nvPicPr>
          <p:blipFill rotWithShape="1">
            <a:blip r:embed="rId7">
              <a:extLst>
                <a:ext uri="{28A0092B-C50C-407E-A947-70E740481C1C}">
                  <a14:useLocalDpi xmlns:a14="http://schemas.microsoft.com/office/drawing/2010/main" val="0"/>
                </a:ext>
              </a:extLst>
            </a:blip>
            <a:srcRect r="43031" b="19623"/>
            <a:stretch/>
          </p:blipFill>
          <p:spPr bwMode="auto">
            <a:xfrm>
              <a:off x="5637935" y="6499904"/>
              <a:ext cx="802542" cy="66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2" name="グループ化 11">
            <a:extLst>
              <a:ext uri="{FF2B5EF4-FFF2-40B4-BE49-F238E27FC236}">
                <a16:creationId xmlns:a16="http://schemas.microsoft.com/office/drawing/2014/main" id="{85955E24-8B08-4395-BA45-2928B9E68341}"/>
              </a:ext>
            </a:extLst>
          </p:cNvPr>
          <p:cNvGrpSpPr/>
          <p:nvPr/>
        </p:nvGrpSpPr>
        <p:grpSpPr>
          <a:xfrm>
            <a:off x="6388002" y="7371991"/>
            <a:ext cx="988310" cy="793713"/>
            <a:chOff x="6367466" y="6575473"/>
            <a:chExt cx="988310" cy="793713"/>
          </a:xfrm>
        </p:grpSpPr>
        <p:sp>
          <p:nvSpPr>
            <p:cNvPr id="39" name="テキスト ボックス 53">
              <a:extLst>
                <a:ext uri="{FF2B5EF4-FFF2-40B4-BE49-F238E27FC236}">
                  <a16:creationId xmlns:a16="http://schemas.microsoft.com/office/drawing/2014/main" id="{C9150ADB-09C0-4364-B78D-9C699A68BCA9}"/>
                </a:ext>
              </a:extLst>
            </p:cNvPr>
            <p:cNvSpPr txBox="1">
              <a:spLocks noChangeArrowheads="1"/>
            </p:cNvSpPr>
            <p:nvPr/>
          </p:nvSpPr>
          <p:spPr bwMode="auto">
            <a:xfrm>
              <a:off x="6478029" y="7122965"/>
              <a:ext cx="82586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rPr>
                <a:t>射出成型機</a:t>
              </a:r>
            </a:p>
          </p:txBody>
        </p:sp>
        <p:pic>
          <p:nvPicPr>
            <p:cNvPr id="41" name="図 2">
              <a:extLst>
                <a:ext uri="{FF2B5EF4-FFF2-40B4-BE49-F238E27FC236}">
                  <a16:creationId xmlns:a16="http://schemas.microsoft.com/office/drawing/2014/main" id="{684C65E8-1903-4B9D-A607-EF72A17FD4D9}"/>
                </a:ext>
              </a:extLst>
            </p:cNvPr>
            <p:cNvPicPr>
              <a:picLocks noChangeAspect="1"/>
            </p:cNvPicPr>
            <p:nvPr/>
          </p:nvPicPr>
          <p:blipFill>
            <a:blip r:embed="rId8" cstate="email">
              <a:extLst>
                <a:ext uri="{28A0092B-C50C-407E-A947-70E740481C1C}">
                  <a14:useLocalDpi xmlns:a14="http://schemas.microsoft.com/office/drawing/2010/main"/>
                </a:ext>
              </a:extLst>
            </a:blip>
            <a:srcRect/>
            <a:stretch>
              <a:fillRect/>
            </a:stretch>
          </p:blipFill>
          <p:spPr bwMode="auto">
            <a:xfrm>
              <a:off x="6367466" y="6575473"/>
              <a:ext cx="988310" cy="5516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13" name="グループ化 12">
            <a:extLst>
              <a:ext uri="{FF2B5EF4-FFF2-40B4-BE49-F238E27FC236}">
                <a16:creationId xmlns:a16="http://schemas.microsoft.com/office/drawing/2014/main" id="{5ECF5C31-5250-42AA-AB13-CA206E21585B}"/>
              </a:ext>
            </a:extLst>
          </p:cNvPr>
          <p:cNvGrpSpPr/>
          <p:nvPr/>
        </p:nvGrpSpPr>
        <p:grpSpPr>
          <a:xfrm>
            <a:off x="6430645" y="6462172"/>
            <a:ext cx="954107" cy="920933"/>
            <a:chOff x="6417976" y="5736268"/>
            <a:chExt cx="954107" cy="920933"/>
          </a:xfrm>
        </p:grpSpPr>
        <p:pic>
          <p:nvPicPr>
            <p:cNvPr id="42" name="図 24">
              <a:extLst>
                <a:ext uri="{FF2B5EF4-FFF2-40B4-BE49-F238E27FC236}">
                  <a16:creationId xmlns:a16="http://schemas.microsoft.com/office/drawing/2014/main" id="{A7A7799C-08CE-46DA-A3D7-18087BA22DB1}"/>
                </a:ext>
              </a:extLst>
            </p:cNvPr>
            <p:cNvPicPr>
              <a:picLocks noChangeAspect="1"/>
            </p:cNvPicPr>
            <p:nvPr/>
          </p:nvPicPr>
          <p:blipFill>
            <a:blip r:embed="rId9" cstate="email">
              <a:extLst>
                <a:ext uri="{28A0092B-C50C-407E-A947-70E740481C1C}">
                  <a14:useLocalDpi xmlns:a14="http://schemas.microsoft.com/office/drawing/2010/main"/>
                </a:ext>
              </a:extLst>
            </a:blip>
            <a:srcRect/>
            <a:stretch>
              <a:fillRect/>
            </a:stretch>
          </p:blipFill>
          <p:spPr bwMode="auto">
            <a:xfrm>
              <a:off x="6609056" y="5736268"/>
              <a:ext cx="585358" cy="70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 name="テキスト ボックス 51">
              <a:extLst>
                <a:ext uri="{FF2B5EF4-FFF2-40B4-BE49-F238E27FC236}">
                  <a16:creationId xmlns:a16="http://schemas.microsoft.com/office/drawing/2014/main" id="{8549DDFE-B48F-41AD-BA3E-4316C9896A7D}"/>
                </a:ext>
              </a:extLst>
            </p:cNvPr>
            <p:cNvSpPr txBox="1">
              <a:spLocks noChangeArrowheads="1"/>
            </p:cNvSpPr>
            <p:nvPr/>
          </p:nvSpPr>
          <p:spPr bwMode="auto">
            <a:xfrm>
              <a:off x="6417976" y="6410980"/>
              <a:ext cx="954107"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50" charset="-128"/>
                  <a:cs typeface="+mn-cs"/>
                </a:rPr>
                <a:t>冷凍冷蔵機器</a:t>
              </a:r>
            </a:p>
          </p:txBody>
        </p:sp>
      </p:grpSp>
      <p:grpSp>
        <p:nvGrpSpPr>
          <p:cNvPr id="10" name="グループ化 9">
            <a:extLst>
              <a:ext uri="{FF2B5EF4-FFF2-40B4-BE49-F238E27FC236}">
                <a16:creationId xmlns:a16="http://schemas.microsoft.com/office/drawing/2014/main" id="{E33D837E-A3C6-40DE-906D-0C4BC25014D2}"/>
              </a:ext>
            </a:extLst>
          </p:cNvPr>
          <p:cNvGrpSpPr/>
          <p:nvPr/>
        </p:nvGrpSpPr>
        <p:grpSpPr>
          <a:xfrm>
            <a:off x="5763128" y="8241578"/>
            <a:ext cx="1851174" cy="1138193"/>
            <a:chOff x="5763128" y="8241578"/>
            <a:chExt cx="1851174" cy="1138193"/>
          </a:xfrm>
        </p:grpSpPr>
        <p:sp>
          <p:nvSpPr>
            <p:cNvPr id="35" name="テキスト ボックス 54"/>
            <p:cNvSpPr txBox="1">
              <a:spLocks noChangeArrowheads="1"/>
            </p:cNvSpPr>
            <p:nvPr/>
          </p:nvSpPr>
          <p:spPr bwMode="auto">
            <a:xfrm>
              <a:off x="5763128" y="9041217"/>
              <a:ext cx="185117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spcBef>
                  <a:spcPct val="0"/>
                </a:spcBef>
                <a:buFontTx/>
                <a:buNone/>
              </a:pPr>
              <a:r>
                <a:rPr lang="ja-JP" altLang="en-US" sz="800" dirty="0"/>
                <a:t>大阪府ホームページ</a:t>
              </a:r>
              <a:endParaRPr lang="en-US" altLang="ja-JP" sz="800" dirty="0"/>
            </a:p>
            <a:p>
              <a:pPr algn="ctr">
                <a:spcBef>
                  <a:spcPct val="0"/>
                </a:spcBef>
                <a:buFontTx/>
                <a:buNone/>
              </a:pPr>
              <a:r>
                <a:rPr lang="ja-JP" altLang="en-US" sz="800" dirty="0"/>
                <a:t>（補助金の制度・提出書類など）</a:t>
              </a:r>
            </a:p>
          </p:txBody>
        </p:sp>
        <p:pic>
          <p:nvPicPr>
            <p:cNvPr id="5" name="図 4">
              <a:extLst>
                <a:ext uri="{FF2B5EF4-FFF2-40B4-BE49-F238E27FC236}">
                  <a16:creationId xmlns:a16="http://schemas.microsoft.com/office/drawing/2014/main" id="{04628CC9-523F-47D6-A40B-D3D123105F8E}"/>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261653" y="8241578"/>
              <a:ext cx="825866" cy="825866"/>
            </a:xfrm>
            <a:prstGeom prst="rect">
              <a:avLst/>
            </a:prstGeom>
          </p:spPr>
        </p:pic>
      </p:grpSp>
    </p:spTree>
    <p:extLst>
      <p:ext uri="{BB962C8B-B14F-4D97-AF65-F5344CB8AC3E}">
        <p14:creationId xmlns:p14="http://schemas.microsoft.com/office/powerpoint/2010/main" val="310042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 name="図 51"/>
          <p:cNvPicPr>
            <a:picLocks noChangeAspect="1"/>
          </p:cNvPicPr>
          <p:nvPr/>
        </p:nvPicPr>
        <p:blipFill>
          <a:blip r:embed="rId2"/>
          <a:stretch>
            <a:fillRect/>
          </a:stretch>
        </p:blipFill>
        <p:spPr>
          <a:xfrm>
            <a:off x="2486109" y="4656861"/>
            <a:ext cx="1373646" cy="1373646"/>
          </a:xfrm>
          <a:prstGeom prst="rect">
            <a:avLst/>
          </a:prstGeom>
        </p:spPr>
      </p:pic>
      <p:sp>
        <p:nvSpPr>
          <p:cNvPr id="61" name="角丸四角形 60"/>
          <p:cNvSpPr/>
          <p:nvPr/>
        </p:nvSpPr>
        <p:spPr>
          <a:xfrm>
            <a:off x="411510" y="568960"/>
            <a:ext cx="6969548" cy="3208020"/>
          </a:xfrm>
          <a:prstGeom prst="roundRect">
            <a:avLst>
              <a:gd name="adj" fmla="val 5818"/>
            </a:avLst>
          </a:prstGeom>
          <a:solidFill>
            <a:srgbClr val="CCFF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角丸四角形吹き出し 24"/>
          <p:cNvSpPr/>
          <p:nvPr/>
        </p:nvSpPr>
        <p:spPr>
          <a:xfrm>
            <a:off x="4735769" y="2504202"/>
            <a:ext cx="1559252" cy="654467"/>
          </a:xfrm>
          <a:prstGeom prst="wedgeRoundRectCallout">
            <a:avLst>
              <a:gd name="adj1" fmla="val -9663"/>
              <a:gd name="adj2" fmla="val -91231"/>
              <a:gd name="adj3" fmla="val 16667"/>
            </a:avLst>
          </a:prstGeom>
          <a:solidFill>
            <a:srgbClr val="FF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角丸四角形 17"/>
          <p:cNvSpPr/>
          <p:nvPr/>
        </p:nvSpPr>
        <p:spPr>
          <a:xfrm>
            <a:off x="4121933" y="1022418"/>
            <a:ext cx="449958" cy="2136253"/>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角丸四角形 1"/>
          <p:cNvSpPr/>
          <p:nvPr/>
        </p:nvSpPr>
        <p:spPr>
          <a:xfrm>
            <a:off x="473467" y="514986"/>
            <a:ext cx="6845634" cy="566670"/>
          </a:xfrm>
          <a:prstGeom prst="roundRect">
            <a:avLst>
              <a:gd name="adj" fmla="val 1299"/>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r>
              <a:rPr kumimoji="1" lang="ja-JP" altLang="en-US" sz="2000" b="1" spc="-150" dirty="0">
                <a:solidFill>
                  <a:schemeClr val="tx1"/>
                </a:solidFill>
              </a:rPr>
              <a:t>中小事業者の皆さま、段階的に脱炭素化に取り組みましょう！</a:t>
            </a:r>
          </a:p>
        </p:txBody>
      </p:sp>
      <p:sp>
        <p:nvSpPr>
          <p:cNvPr id="3" name="角丸四角形 2"/>
          <p:cNvSpPr/>
          <p:nvPr/>
        </p:nvSpPr>
        <p:spPr>
          <a:xfrm>
            <a:off x="600576" y="985245"/>
            <a:ext cx="571150" cy="2173426"/>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角丸四角形 4"/>
          <p:cNvSpPr/>
          <p:nvPr/>
        </p:nvSpPr>
        <p:spPr>
          <a:xfrm>
            <a:off x="2985074" y="1354954"/>
            <a:ext cx="406010" cy="1678065"/>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右矢印 10"/>
          <p:cNvSpPr/>
          <p:nvPr/>
        </p:nvSpPr>
        <p:spPr>
          <a:xfrm>
            <a:off x="1246459" y="1854319"/>
            <a:ext cx="1650153" cy="4711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4752395" y="2646771"/>
            <a:ext cx="1569660" cy="369332"/>
          </a:xfrm>
          <a:prstGeom prst="rect">
            <a:avLst/>
          </a:prstGeom>
          <a:noFill/>
        </p:spPr>
        <p:txBody>
          <a:bodyPr wrap="non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補助金活用等</a:t>
            </a:r>
          </a:p>
        </p:txBody>
      </p:sp>
      <p:sp>
        <p:nvSpPr>
          <p:cNvPr id="16" name="テキスト ボックス 15"/>
          <p:cNvSpPr txBox="1"/>
          <p:nvPr/>
        </p:nvSpPr>
        <p:spPr>
          <a:xfrm>
            <a:off x="1714475" y="3183331"/>
            <a:ext cx="2025963" cy="523220"/>
          </a:xfrm>
          <a:prstGeom prst="rect">
            <a:avLst/>
          </a:prstGeom>
          <a:noFill/>
        </p:spPr>
        <p:txBody>
          <a:bodyPr wrap="square" rtlCol="0">
            <a:spAutoFit/>
          </a:bodyPr>
          <a:lstStyle/>
          <a:p>
            <a:r>
              <a:rPr kumimoji="1" lang="ja-JP" altLang="en-US" sz="1400" dirty="0">
                <a:latin typeface="+mn-ea"/>
              </a:rPr>
              <a:t>脱炭素化取組</a:t>
            </a:r>
            <a:r>
              <a:rPr lang="ja-JP" altLang="en-US" sz="1400" dirty="0">
                <a:latin typeface="+mn-ea"/>
              </a:rPr>
              <a:t>の流れ（</a:t>
            </a:r>
            <a:r>
              <a:rPr kumimoji="1" lang="ja-JP" altLang="en-US" sz="1400" dirty="0">
                <a:latin typeface="+mn-ea"/>
              </a:rPr>
              <a:t>イメージ図）</a:t>
            </a:r>
          </a:p>
        </p:txBody>
      </p:sp>
      <p:sp>
        <p:nvSpPr>
          <p:cNvPr id="17" name="右矢印 16"/>
          <p:cNvSpPr/>
          <p:nvPr/>
        </p:nvSpPr>
        <p:spPr>
          <a:xfrm>
            <a:off x="3498118" y="1888441"/>
            <a:ext cx="532454" cy="43705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655318" y="1077111"/>
            <a:ext cx="461665" cy="1986936"/>
          </a:xfrm>
          <a:prstGeom prst="rect">
            <a:avLst/>
          </a:prstGeom>
          <a:noFill/>
        </p:spPr>
        <p:txBody>
          <a:bodyPr vert="eaVert" wrap="square" rtlCol="0">
            <a:spAutoFit/>
          </a:bodyPr>
          <a:lstStyle/>
          <a:p>
            <a:pPr algn="dist"/>
            <a:r>
              <a:rPr kumimoji="1" lang="ja-JP" altLang="en-US" dirty="0">
                <a:latin typeface="HGP創英角ｺﾞｼｯｸUB" panose="020B0900000000000000" pitchFamily="50" charset="-128"/>
                <a:ea typeface="HGP創英角ｺﾞｼｯｸUB" panose="020B0900000000000000" pitchFamily="50" charset="-128"/>
              </a:rPr>
              <a:t>脱炭素経営宣言</a:t>
            </a:r>
          </a:p>
        </p:txBody>
      </p:sp>
      <p:sp>
        <p:nvSpPr>
          <p:cNvPr id="20" name="テキスト ボックス 19"/>
          <p:cNvSpPr txBox="1"/>
          <p:nvPr/>
        </p:nvSpPr>
        <p:spPr>
          <a:xfrm>
            <a:off x="2974140" y="1445070"/>
            <a:ext cx="461665" cy="1546605"/>
          </a:xfrm>
          <a:prstGeom prst="rect">
            <a:avLst/>
          </a:prstGeom>
          <a:noFill/>
        </p:spPr>
        <p:txBody>
          <a:bodyPr vert="eaVert" wrap="square" rtlCol="0">
            <a:spAutoFit/>
          </a:bodyPr>
          <a:lstStyle/>
          <a:p>
            <a:pPr algn="dist"/>
            <a:r>
              <a:rPr kumimoji="1" lang="ja-JP" altLang="en-US" dirty="0">
                <a:latin typeface="HGPｺﾞｼｯｸM" panose="020B0600000000000000" pitchFamily="50" charset="-128"/>
                <a:ea typeface="HGPｺﾞｼｯｸM" panose="020B0600000000000000" pitchFamily="50" charset="-128"/>
              </a:rPr>
              <a:t>省エネ診断</a:t>
            </a:r>
          </a:p>
        </p:txBody>
      </p:sp>
      <p:sp>
        <p:nvSpPr>
          <p:cNvPr id="21" name="テキスト ボックス 20"/>
          <p:cNvSpPr txBox="1"/>
          <p:nvPr/>
        </p:nvSpPr>
        <p:spPr>
          <a:xfrm>
            <a:off x="4119033" y="1113989"/>
            <a:ext cx="461665" cy="1915936"/>
          </a:xfrm>
          <a:prstGeom prst="rect">
            <a:avLst/>
          </a:prstGeom>
          <a:noFill/>
        </p:spPr>
        <p:txBody>
          <a:bodyPr vert="eaVert" wrap="square" rtlCol="0">
            <a:spAutoFit/>
          </a:bodyPr>
          <a:lstStyle/>
          <a:p>
            <a:pPr algn="dist"/>
            <a:r>
              <a:rPr kumimoji="1" lang="ja-JP" altLang="en-US" dirty="0">
                <a:latin typeface="HGP創英角ｺﾞｼｯｸUB" panose="020B0900000000000000" pitchFamily="50" charset="-128"/>
                <a:ea typeface="HGP創英角ｺﾞｼｯｸUB" panose="020B0900000000000000" pitchFamily="50" charset="-128"/>
              </a:rPr>
              <a:t>対策計画書</a:t>
            </a:r>
          </a:p>
        </p:txBody>
      </p:sp>
      <p:sp>
        <p:nvSpPr>
          <p:cNvPr id="22" name="右矢印 21"/>
          <p:cNvSpPr/>
          <p:nvPr/>
        </p:nvSpPr>
        <p:spPr>
          <a:xfrm>
            <a:off x="4663251" y="1890223"/>
            <a:ext cx="1747949" cy="4352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角丸四角形 23"/>
          <p:cNvSpPr/>
          <p:nvPr/>
        </p:nvSpPr>
        <p:spPr>
          <a:xfrm>
            <a:off x="6491640" y="1022417"/>
            <a:ext cx="449958" cy="2136253"/>
          </a:xfrm>
          <a:prstGeom prst="roundRect">
            <a:avLst/>
          </a:prstGeom>
          <a:solidFill>
            <a:srgbClr val="FFCC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6485933" y="1148111"/>
            <a:ext cx="461665" cy="1915936"/>
          </a:xfrm>
          <a:prstGeom prst="rect">
            <a:avLst/>
          </a:prstGeom>
          <a:noFill/>
        </p:spPr>
        <p:txBody>
          <a:bodyPr vert="eaVert" wrap="square" rtlCol="0">
            <a:spAutoFit/>
          </a:bodyPr>
          <a:lstStyle/>
          <a:p>
            <a:pPr algn="dist"/>
            <a:r>
              <a:rPr kumimoji="1" lang="ja-JP" altLang="en-US" dirty="0">
                <a:latin typeface="HGP創英角ｺﾞｼｯｸUB" panose="020B0900000000000000" pitchFamily="50" charset="-128"/>
                <a:ea typeface="HGP創英角ｺﾞｼｯｸUB" panose="020B0900000000000000" pitchFamily="50" charset="-128"/>
              </a:rPr>
              <a:t>省エネ対策</a:t>
            </a:r>
          </a:p>
        </p:txBody>
      </p:sp>
      <p:sp>
        <p:nvSpPr>
          <p:cNvPr id="26" name="Rectangle 66"/>
          <p:cNvSpPr txBox="1">
            <a:spLocks noChangeArrowheads="1"/>
          </p:cNvSpPr>
          <p:nvPr/>
        </p:nvSpPr>
        <p:spPr bwMode="auto">
          <a:xfrm>
            <a:off x="473466" y="3895587"/>
            <a:ext cx="3275977" cy="496462"/>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lIns="36000" tIns="0" rIns="36000" bIns="0" anchor="ctr"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dist" defTabSz="687174">
              <a:buNone/>
              <a:defRPr/>
            </a:pPr>
            <a:r>
              <a:rPr lang="ja-JP" altLang="en-US" sz="2100" b="1" kern="0" dirty="0">
                <a:solidFill>
                  <a:srgbClr val="FFFF00"/>
                </a:solidFill>
                <a:latin typeface="Meiryo UI" panose="020B0604030504040204" pitchFamily="50" charset="-128"/>
                <a:ea typeface="Meiryo UI" panose="020B0604030504040204" pitchFamily="50" charset="-128"/>
              </a:rPr>
              <a:t>脱炭素経営宣言</a:t>
            </a:r>
            <a:r>
              <a:rPr lang="ja-JP" altLang="en-US" sz="2100" b="1" kern="0" dirty="0">
                <a:solidFill>
                  <a:srgbClr val="FFFFFF"/>
                </a:solidFill>
                <a:latin typeface="Meiryo UI" panose="020B0604030504040204" pitchFamily="50" charset="-128"/>
                <a:ea typeface="Meiryo UI" panose="020B0604030504040204" pitchFamily="50" charset="-128"/>
              </a:rPr>
              <a:t>登録制度</a:t>
            </a:r>
          </a:p>
        </p:txBody>
      </p:sp>
      <p:sp>
        <p:nvSpPr>
          <p:cNvPr id="27" name="Rectangle 66"/>
          <p:cNvSpPr txBox="1">
            <a:spLocks noChangeArrowheads="1"/>
          </p:cNvSpPr>
          <p:nvPr/>
        </p:nvSpPr>
        <p:spPr bwMode="auto">
          <a:xfrm>
            <a:off x="3868492" y="3895587"/>
            <a:ext cx="3512566" cy="496462"/>
          </a:xfrm>
          <a:prstGeom prst="rect">
            <a:avLst/>
          </a:prstGeom>
          <a:solidFill>
            <a:srgbClr val="002060"/>
          </a:solidFill>
          <a:ln>
            <a:noFill/>
          </a:ln>
          <a:effectLst>
            <a:outerShdw dist="71842" dir="2700000" algn="ctr" rotWithShape="0">
              <a:schemeClr val="bg2">
                <a:alpha val="50000"/>
              </a:schemeClr>
            </a:outerShdw>
          </a:effectLst>
          <a:extLst>
            <a:ext uri="{91240B29-F687-4F45-9708-019B960494DF}">
              <a14:hiddenLine xmlns:a14="http://schemas.microsoft.com/office/drawing/2010/main" w="9525">
                <a:solidFill>
                  <a:srgbClr val="000000"/>
                </a:solidFill>
                <a:miter lim="800000"/>
                <a:headEnd/>
                <a:tailEnd/>
              </a14:hiddenLine>
            </a:ext>
          </a:extLst>
        </p:spPr>
        <p:txBody>
          <a:bodyPr lIns="36000" tIns="0" rIns="36000" bIns="0" anchor="ctr"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dist" defTabSz="687174">
              <a:buNone/>
              <a:defRPr/>
            </a:pPr>
            <a:r>
              <a:rPr lang="ja-JP" altLang="en-US" sz="2100" b="1" kern="0" spc="-150" dirty="0">
                <a:solidFill>
                  <a:srgbClr val="FFFF00"/>
                </a:solidFill>
                <a:latin typeface="Meiryo UI" panose="020B0604030504040204" pitchFamily="50" charset="-128"/>
                <a:ea typeface="Meiryo UI" panose="020B0604030504040204" pitchFamily="50" charset="-128"/>
              </a:rPr>
              <a:t>対策計画書</a:t>
            </a:r>
            <a:r>
              <a:rPr lang="ja-JP" altLang="en-US" sz="2100" b="1" kern="0" spc="-150" dirty="0">
                <a:solidFill>
                  <a:schemeClr val="bg1"/>
                </a:solidFill>
                <a:latin typeface="Meiryo UI" panose="020B0604030504040204" pitchFamily="50" charset="-128"/>
                <a:ea typeface="Meiryo UI" panose="020B0604030504040204" pitchFamily="50" charset="-128"/>
              </a:rPr>
              <a:t>の任意届出</a:t>
            </a:r>
            <a:r>
              <a:rPr lang="ja-JP" altLang="en-US" sz="2100" b="1" kern="0" spc="-150" dirty="0">
                <a:solidFill>
                  <a:srgbClr val="FFFFFF"/>
                </a:solidFill>
                <a:latin typeface="Meiryo UI" panose="020B0604030504040204" pitchFamily="50" charset="-128"/>
                <a:ea typeface="Meiryo UI" panose="020B0604030504040204" pitchFamily="50" charset="-128"/>
              </a:rPr>
              <a:t>制度</a:t>
            </a:r>
          </a:p>
        </p:txBody>
      </p:sp>
      <p:sp>
        <p:nvSpPr>
          <p:cNvPr id="28" name="角丸四角形 27">
            <a:extLst>
              <a:ext uri="{FF2B5EF4-FFF2-40B4-BE49-F238E27FC236}">
                <a16:creationId xmlns:a16="http://schemas.microsoft.com/office/drawing/2014/main" id="{59BC49FF-AAF7-30F5-1ABE-2A47AF20D50C}"/>
              </a:ext>
            </a:extLst>
          </p:cNvPr>
          <p:cNvSpPr/>
          <p:nvPr/>
        </p:nvSpPr>
        <p:spPr>
          <a:xfrm>
            <a:off x="4006351" y="4515671"/>
            <a:ext cx="1862275" cy="2073816"/>
          </a:xfrm>
          <a:prstGeom prst="roundRect">
            <a:avLst>
              <a:gd name="adj" fmla="val 915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500" dirty="0">
                <a:solidFill>
                  <a:schemeClr val="tx1"/>
                </a:solidFill>
                <a:latin typeface="Meiryo UI" panose="020B0604030504040204" pitchFamily="50" charset="-128"/>
                <a:ea typeface="Meiryo UI" panose="020B0604030504040204" pitchFamily="50" charset="-128"/>
              </a:rPr>
              <a:t>中小事業者の意欲向上を図り、効果的な削減対策を促進するため、</a:t>
            </a:r>
            <a:r>
              <a:rPr lang="ja-JP" altLang="en-US" sz="1500" b="1" u="sng" dirty="0">
                <a:solidFill>
                  <a:srgbClr val="FF0000"/>
                </a:solidFill>
                <a:latin typeface="Meiryo UI" panose="020B0604030504040204" pitchFamily="50" charset="-128"/>
                <a:ea typeface="Meiryo UI" panose="020B0604030504040204" pitchFamily="50" charset="-128"/>
              </a:rPr>
              <a:t>特定事業者以外の中小事業者</a:t>
            </a:r>
            <a:r>
              <a:rPr lang="ja-JP" altLang="en-US" sz="1500" dirty="0">
                <a:solidFill>
                  <a:schemeClr val="tx1"/>
                </a:solidFill>
                <a:latin typeface="Meiryo UI" panose="020B0604030504040204" pitchFamily="50" charset="-128"/>
                <a:ea typeface="Meiryo UI" panose="020B0604030504040204" pitchFamily="50" charset="-128"/>
              </a:rPr>
              <a:t>も</a:t>
            </a:r>
            <a:r>
              <a:rPr lang="ja-JP" altLang="en-US" sz="1500" b="1" u="sng" dirty="0">
                <a:solidFill>
                  <a:srgbClr val="FF0000"/>
                </a:solidFill>
                <a:latin typeface="Meiryo UI" panose="020B0604030504040204" pitchFamily="50" charset="-128"/>
                <a:ea typeface="Meiryo UI" panose="020B0604030504040204" pitchFamily="50" charset="-128"/>
              </a:rPr>
              <a:t>任意の届出</a:t>
            </a:r>
            <a:r>
              <a:rPr lang="ja-JP" altLang="en-US" sz="1500" dirty="0">
                <a:solidFill>
                  <a:schemeClr val="tx1"/>
                </a:solidFill>
                <a:latin typeface="Meiryo UI" panose="020B0604030504040204" pitchFamily="50" charset="-128"/>
                <a:ea typeface="Meiryo UI" panose="020B0604030504040204" pitchFamily="50" charset="-128"/>
              </a:rPr>
              <a:t>をしていただけるようになりました。</a:t>
            </a:r>
            <a:endParaRPr lang="en-US" altLang="ja-JP" sz="1500" dirty="0">
              <a:solidFill>
                <a:schemeClr val="tx1"/>
              </a:solidFill>
              <a:latin typeface="Meiryo UI" panose="020B0604030504040204" pitchFamily="50" charset="-128"/>
              <a:ea typeface="Meiryo UI" panose="020B0604030504040204" pitchFamily="50" charset="-128"/>
            </a:endParaRPr>
          </a:p>
        </p:txBody>
      </p:sp>
      <p:sp>
        <p:nvSpPr>
          <p:cNvPr id="29" name="角丸四角形 28">
            <a:extLst>
              <a:ext uri="{FF2B5EF4-FFF2-40B4-BE49-F238E27FC236}">
                <a16:creationId xmlns:a16="http://schemas.microsoft.com/office/drawing/2014/main" id="{59BC49FF-AAF7-30F5-1ABE-2A47AF20D50C}"/>
              </a:ext>
            </a:extLst>
          </p:cNvPr>
          <p:cNvSpPr/>
          <p:nvPr/>
        </p:nvSpPr>
        <p:spPr>
          <a:xfrm>
            <a:off x="511488" y="4501049"/>
            <a:ext cx="1953025" cy="2076895"/>
          </a:xfrm>
          <a:prstGeom prst="roundRect">
            <a:avLst>
              <a:gd name="adj" fmla="val 915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Bef>
                <a:spcPts val="600"/>
              </a:spcBef>
            </a:pPr>
            <a:r>
              <a:rPr lang="ja-JP" altLang="en-US" sz="1500" dirty="0">
                <a:solidFill>
                  <a:schemeClr val="tx1"/>
                </a:solidFill>
                <a:latin typeface="Meiryo UI" panose="020B0604030504040204" pitchFamily="50" charset="-128"/>
                <a:ea typeface="Meiryo UI" panose="020B0604030504040204" pitchFamily="50" charset="-128"/>
              </a:rPr>
              <a:t>脱炭素経営を宣言した事業者に対して、府が</a:t>
            </a:r>
            <a:r>
              <a:rPr lang="ja-JP" altLang="en-US" sz="1500" b="1" u="sng" dirty="0">
                <a:solidFill>
                  <a:srgbClr val="FF0000"/>
                </a:solidFill>
                <a:latin typeface="Meiryo UI" panose="020B0604030504040204" pitchFamily="50" charset="-128"/>
                <a:ea typeface="Meiryo UI" panose="020B0604030504040204" pitchFamily="50" charset="-128"/>
              </a:rPr>
              <a:t>登録証を発行</a:t>
            </a:r>
            <a:r>
              <a:rPr lang="ja-JP" altLang="en-US" sz="1500" dirty="0">
                <a:solidFill>
                  <a:schemeClr val="tx1"/>
                </a:solidFill>
                <a:latin typeface="Meiryo UI" panose="020B0604030504040204" pitchFamily="50" charset="-128"/>
                <a:ea typeface="Meiryo UI" panose="020B0604030504040204" pitchFamily="50" charset="-128"/>
              </a:rPr>
              <a:t>するとともに、府の</a:t>
            </a:r>
            <a:r>
              <a:rPr lang="en-US" altLang="ja-JP" sz="1500" b="1" u="sng" dirty="0">
                <a:solidFill>
                  <a:srgbClr val="FF0000"/>
                </a:solidFill>
                <a:latin typeface="Meiryo UI" panose="020B0604030504040204" pitchFamily="50" charset="-128"/>
                <a:ea typeface="Meiryo UI" panose="020B0604030504040204" pitchFamily="50" charset="-128"/>
              </a:rPr>
              <a:t>HP</a:t>
            </a:r>
            <a:r>
              <a:rPr lang="ja-JP" altLang="en-US" sz="1500" b="1" u="sng" dirty="0">
                <a:solidFill>
                  <a:srgbClr val="FF0000"/>
                </a:solidFill>
                <a:latin typeface="Meiryo UI" panose="020B0604030504040204" pitchFamily="50" charset="-128"/>
                <a:ea typeface="Meiryo UI" panose="020B0604030504040204" pitchFamily="50" charset="-128"/>
              </a:rPr>
              <a:t>等により広く</a:t>
            </a:r>
            <a:r>
              <a:rPr lang="en-US" altLang="ja-JP" sz="1500" b="1" u="sng" dirty="0">
                <a:solidFill>
                  <a:srgbClr val="FF0000"/>
                </a:solidFill>
                <a:latin typeface="Meiryo UI" panose="020B0604030504040204" pitchFamily="50" charset="-128"/>
                <a:ea typeface="Meiryo UI" panose="020B0604030504040204" pitchFamily="50" charset="-128"/>
              </a:rPr>
              <a:t>PR</a:t>
            </a:r>
            <a:r>
              <a:rPr lang="ja-JP" altLang="en-US" sz="1500" dirty="0">
                <a:solidFill>
                  <a:schemeClr val="tx1"/>
                </a:solidFill>
                <a:latin typeface="Meiryo UI" panose="020B0604030504040204" pitchFamily="50" charset="-128"/>
                <a:ea typeface="Meiryo UI" panose="020B0604030504040204" pitchFamily="50" charset="-128"/>
              </a:rPr>
              <a:t>することなどにより、事業者の脱炭素経営のお手伝いをします。</a:t>
            </a:r>
            <a:endParaRPr lang="en-US" altLang="ja-JP" sz="1500" dirty="0">
              <a:solidFill>
                <a:schemeClr val="tx1"/>
              </a:solidFill>
              <a:latin typeface="Meiryo UI" panose="020B0604030504040204" pitchFamily="50" charset="-128"/>
              <a:ea typeface="Meiryo UI" panose="020B0604030504040204" pitchFamily="50" charset="-128"/>
            </a:endParaRPr>
          </a:p>
        </p:txBody>
      </p:sp>
      <p:sp>
        <p:nvSpPr>
          <p:cNvPr id="31" name="タイトル 1"/>
          <p:cNvSpPr txBox="1">
            <a:spLocks/>
          </p:cNvSpPr>
          <p:nvPr/>
        </p:nvSpPr>
        <p:spPr>
          <a:xfrm>
            <a:off x="473466" y="6743828"/>
            <a:ext cx="3301104" cy="495314"/>
          </a:xfrm>
          <a:prstGeom prst="rect">
            <a:avLst/>
          </a:prstGeom>
          <a:solidFill>
            <a:srgbClr val="3333FF"/>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b="1" spc="-15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省エネ広報動画</a:t>
            </a:r>
            <a:endParaRPr lang="ja-JP" altLang="en-US" sz="2400" b="1" spc="-150" dirty="0">
              <a:solidFill>
                <a:schemeClr val="bg1"/>
              </a:solidFill>
              <a:latin typeface="Meiryo UI" panose="020B0604030504040204" pitchFamily="50" charset="-128"/>
              <a:ea typeface="Meiryo UI" panose="020B0604030504040204" pitchFamily="50" charset="-128"/>
            </a:endParaRPr>
          </a:p>
        </p:txBody>
      </p:sp>
      <p:pic>
        <p:nvPicPr>
          <p:cNvPr id="32" name="図 31">
            <a:extLst>
              <a:ext uri="{FF2B5EF4-FFF2-40B4-BE49-F238E27FC236}">
                <a16:creationId xmlns:a16="http://schemas.microsoft.com/office/drawing/2014/main" id="{CC5A2958-EAA1-4F07-9746-A75472823BDA}"/>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699616" y="8791153"/>
            <a:ext cx="3015645" cy="1696301"/>
          </a:xfrm>
          <a:prstGeom prst="rect">
            <a:avLst/>
          </a:prstGeom>
          <a:solidFill>
            <a:schemeClr val="bg1"/>
          </a:solidFill>
          <a:ln>
            <a:solidFill>
              <a:schemeClr val="tx1"/>
            </a:solidFill>
          </a:ln>
        </p:spPr>
      </p:pic>
      <p:grpSp>
        <p:nvGrpSpPr>
          <p:cNvPr id="35" name="グループ化 34"/>
          <p:cNvGrpSpPr/>
          <p:nvPr/>
        </p:nvGrpSpPr>
        <p:grpSpPr>
          <a:xfrm>
            <a:off x="5019295" y="987661"/>
            <a:ext cx="930611" cy="901504"/>
            <a:chOff x="4587907" y="2927861"/>
            <a:chExt cx="2683706" cy="2381250"/>
          </a:xfrm>
        </p:grpSpPr>
        <p:pic>
          <p:nvPicPr>
            <p:cNvPr id="36" name="図 35" descr="-20キロも束の間。。開き直りません！！[ダイエット200日目] | デブの気持ちはデブにしか分からない！アラフォーたっぴーの「運動なし・再現 ..."/>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5030063" y="2927861"/>
              <a:ext cx="2241550" cy="2381250"/>
            </a:xfrm>
            <a:prstGeom prst="rect">
              <a:avLst/>
            </a:prstGeom>
            <a:noFill/>
            <a:ln>
              <a:noFill/>
            </a:ln>
          </p:spPr>
        </p:pic>
        <p:sp>
          <p:nvSpPr>
            <p:cNvPr id="37" name="メモ 36"/>
            <p:cNvSpPr/>
            <p:nvPr/>
          </p:nvSpPr>
          <p:spPr>
            <a:xfrm rot="20876052">
              <a:off x="4587907" y="3607710"/>
              <a:ext cx="1138644" cy="1355906"/>
            </a:xfrm>
            <a:prstGeom prst="foldedCorner">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8" name="図 37" descr="SDGs CO2を削減しよう | クリップアート | プリントアウトファクトリー | MyRICOH（マイリコー）"/>
            <p:cNvPicPr/>
            <p:nvPr/>
          </p:nvPicPr>
          <p:blipFill>
            <a:blip r:embed="rId5" cstate="hqprint">
              <a:extLst>
                <a:ext uri="{28A0092B-C50C-407E-A947-70E740481C1C}">
                  <a14:useLocalDpi xmlns:a14="http://schemas.microsoft.com/office/drawing/2010/main" val="0"/>
                </a:ext>
              </a:extLst>
            </a:blip>
            <a:srcRect/>
            <a:stretch>
              <a:fillRect/>
            </a:stretch>
          </p:blipFill>
          <p:spPr bwMode="auto">
            <a:xfrm rot="20793330">
              <a:off x="4697089" y="3781430"/>
              <a:ext cx="925979" cy="1117416"/>
            </a:xfrm>
            <a:prstGeom prst="rect">
              <a:avLst/>
            </a:prstGeom>
            <a:noFill/>
            <a:ln>
              <a:noFill/>
            </a:ln>
          </p:spPr>
        </p:pic>
      </p:grpSp>
      <p:sp>
        <p:nvSpPr>
          <p:cNvPr id="39" name="テキスト ボックス 38"/>
          <p:cNvSpPr txBox="1"/>
          <p:nvPr/>
        </p:nvSpPr>
        <p:spPr>
          <a:xfrm>
            <a:off x="500294" y="7297106"/>
            <a:ext cx="2029552" cy="1477328"/>
          </a:xfrm>
          <a:prstGeom prst="rect">
            <a:avLst/>
          </a:prstGeom>
          <a:noFill/>
        </p:spPr>
        <p:txBody>
          <a:bodyPr wrap="square" rtlCol="0">
            <a:spAutoFit/>
          </a:bodyPr>
          <a:lstStyle/>
          <a:p>
            <a:r>
              <a:rPr lang="ja-JP" altLang="en-US" sz="1500" dirty="0"/>
              <a:t>省エネの専門家が中小事業者を訪問し、省エネ診断をしながら、省エネ対策やその効果などを紹介しています。</a:t>
            </a:r>
            <a:endParaRPr kumimoji="1" lang="ja-JP" altLang="en-US" sz="1500" dirty="0"/>
          </a:p>
        </p:txBody>
      </p:sp>
      <p:sp>
        <p:nvSpPr>
          <p:cNvPr id="49" name="星 6 48"/>
          <p:cNvSpPr/>
          <p:nvPr/>
        </p:nvSpPr>
        <p:spPr>
          <a:xfrm>
            <a:off x="419015" y="3006858"/>
            <a:ext cx="975875" cy="636360"/>
          </a:xfrm>
          <a:prstGeom prst="star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rPr>
              <a:t>必須</a:t>
            </a:r>
          </a:p>
        </p:txBody>
      </p:sp>
      <p:sp>
        <p:nvSpPr>
          <p:cNvPr id="50" name="星 6 49"/>
          <p:cNvSpPr/>
          <p:nvPr/>
        </p:nvSpPr>
        <p:spPr>
          <a:xfrm>
            <a:off x="3868492" y="3015021"/>
            <a:ext cx="975875" cy="636360"/>
          </a:xfrm>
          <a:prstGeom prst="star6">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rPr>
              <a:t>必須</a:t>
            </a:r>
          </a:p>
        </p:txBody>
      </p:sp>
      <p:pic>
        <p:nvPicPr>
          <p:cNvPr id="51" name="図 50"/>
          <p:cNvPicPr>
            <a:picLocks noChangeAspect="1"/>
          </p:cNvPicPr>
          <p:nvPr/>
        </p:nvPicPr>
        <p:blipFill>
          <a:blip r:embed="rId6"/>
          <a:stretch>
            <a:fillRect/>
          </a:stretch>
        </p:blipFill>
        <p:spPr>
          <a:xfrm>
            <a:off x="5949906" y="4646332"/>
            <a:ext cx="1386865" cy="1386865"/>
          </a:xfrm>
          <a:prstGeom prst="rect">
            <a:avLst/>
          </a:prstGeom>
        </p:spPr>
      </p:pic>
      <p:sp>
        <p:nvSpPr>
          <p:cNvPr id="53" name="テキスト ボックス 52"/>
          <p:cNvSpPr txBox="1"/>
          <p:nvPr/>
        </p:nvSpPr>
        <p:spPr>
          <a:xfrm>
            <a:off x="2509930" y="6021936"/>
            <a:ext cx="1326004" cy="262829"/>
          </a:xfrm>
          <a:prstGeom prst="rect">
            <a:avLst/>
          </a:prstGeom>
          <a:noFill/>
        </p:spPr>
        <p:txBody>
          <a:bodyPr wrap="none" rtlCol="0">
            <a:spAutoFit/>
          </a:bodyPr>
          <a:lstStyle/>
          <a:p>
            <a:r>
              <a:rPr lang="ja-JP" altLang="en-US" sz="1108" dirty="0"/>
              <a:t>詳細はこちらから</a:t>
            </a:r>
          </a:p>
        </p:txBody>
      </p:sp>
      <p:sp>
        <p:nvSpPr>
          <p:cNvPr id="54" name="テキスト ボックス 53"/>
          <p:cNvSpPr txBox="1"/>
          <p:nvPr/>
        </p:nvSpPr>
        <p:spPr>
          <a:xfrm>
            <a:off x="5993097" y="5998424"/>
            <a:ext cx="1326004" cy="262829"/>
          </a:xfrm>
          <a:prstGeom prst="rect">
            <a:avLst/>
          </a:prstGeom>
          <a:noFill/>
        </p:spPr>
        <p:txBody>
          <a:bodyPr wrap="none" rtlCol="0">
            <a:spAutoFit/>
          </a:bodyPr>
          <a:lstStyle/>
          <a:p>
            <a:r>
              <a:rPr lang="ja-JP" altLang="en-US" sz="1108" dirty="0"/>
              <a:t>詳細はこちらから</a:t>
            </a:r>
          </a:p>
        </p:txBody>
      </p:sp>
      <p:sp>
        <p:nvSpPr>
          <p:cNvPr id="41" name="タイトル 1"/>
          <p:cNvSpPr txBox="1">
            <a:spLocks/>
          </p:cNvSpPr>
          <p:nvPr/>
        </p:nvSpPr>
        <p:spPr>
          <a:xfrm>
            <a:off x="3874203" y="6733928"/>
            <a:ext cx="3506855" cy="495314"/>
          </a:xfrm>
          <a:prstGeom prst="rect">
            <a:avLst/>
          </a:prstGeom>
          <a:solidFill>
            <a:srgbClr val="3333FF"/>
          </a:solidFill>
        </p:spPr>
        <p:txBody>
          <a:bodyPr vert="horz" lIns="179975" tIns="45714" rIns="91427" bIns="45714"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400" b="1" spc="-150" dirty="0">
                <a:solidFill>
                  <a:schemeClr val="bg1"/>
                </a:solidFill>
                <a:latin typeface="Meiryo UI" panose="020B0604030504040204" pitchFamily="50" charset="-128"/>
                <a:ea typeface="Meiryo UI" panose="020B0604030504040204" pitchFamily="50" charset="-128"/>
                <a:cs typeface="ＭＳ Ｐゴシック" panose="020B0600070205080204" pitchFamily="50" charset="-128"/>
              </a:rPr>
              <a:t>省エネ診断</a:t>
            </a:r>
            <a:endParaRPr lang="ja-JP" altLang="en-US" sz="2400" b="1" spc="-150" dirty="0">
              <a:solidFill>
                <a:schemeClr val="bg1"/>
              </a:solidFill>
              <a:latin typeface="Meiryo UI" panose="020B0604030504040204" pitchFamily="50" charset="-128"/>
              <a:ea typeface="Meiryo UI" panose="020B0604030504040204" pitchFamily="50" charset="-128"/>
            </a:endParaRPr>
          </a:p>
        </p:txBody>
      </p:sp>
      <p:sp>
        <p:nvSpPr>
          <p:cNvPr id="42" name="テキスト ボックス 41"/>
          <p:cNvSpPr txBox="1"/>
          <p:nvPr/>
        </p:nvSpPr>
        <p:spPr>
          <a:xfrm>
            <a:off x="3858565" y="7313825"/>
            <a:ext cx="3522493" cy="1708160"/>
          </a:xfrm>
          <a:prstGeom prst="rect">
            <a:avLst/>
          </a:prstGeom>
          <a:noFill/>
        </p:spPr>
        <p:txBody>
          <a:bodyPr wrap="square" rtlCol="0">
            <a:spAutoFit/>
          </a:bodyPr>
          <a:lstStyle/>
          <a:p>
            <a:r>
              <a:rPr lang="ja-JP" altLang="en-US" sz="1500" dirty="0"/>
              <a:t>脱炭素化にどのように取り組めばいいのかわからない中小事業者の皆さま、脱炭素化の</a:t>
            </a:r>
            <a:r>
              <a:rPr kumimoji="1" lang="ja-JP" altLang="en-US" sz="1500" dirty="0"/>
              <a:t>第一歩として、省エネ診断を受けてみませんか？無料で受けられる診断や国の補助により診断費用の１割負担で受けられる診断を御紹介します。</a:t>
            </a:r>
          </a:p>
        </p:txBody>
      </p:sp>
      <p:sp>
        <p:nvSpPr>
          <p:cNvPr id="43" name="角丸四角形吹き出し 42"/>
          <p:cNvSpPr/>
          <p:nvPr/>
        </p:nvSpPr>
        <p:spPr>
          <a:xfrm>
            <a:off x="1275473" y="2413368"/>
            <a:ext cx="1606243" cy="654467"/>
          </a:xfrm>
          <a:prstGeom prst="wedgeRoundRectCallout">
            <a:avLst>
              <a:gd name="adj1" fmla="val -64461"/>
              <a:gd name="adj2" fmla="val -47763"/>
              <a:gd name="adj3" fmla="val 16667"/>
            </a:avLst>
          </a:prstGeom>
          <a:solidFill>
            <a:srgbClr val="FFFF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補助金や</a:t>
            </a:r>
            <a:r>
              <a:rPr kumimoji="1" lang="en-US" altLang="ja-JP" sz="1400" dirty="0">
                <a:solidFill>
                  <a:schemeClr val="tx1"/>
                </a:solidFill>
              </a:rPr>
              <a:t>ESG</a:t>
            </a:r>
            <a:r>
              <a:rPr kumimoji="1" lang="ja-JP" altLang="en-US" sz="1400" dirty="0">
                <a:solidFill>
                  <a:schemeClr val="tx1"/>
                </a:solidFill>
              </a:rPr>
              <a:t>融資の情報提供等</a:t>
            </a:r>
          </a:p>
        </p:txBody>
      </p:sp>
      <p:sp>
        <p:nvSpPr>
          <p:cNvPr id="46" name="テキスト ボックス 45"/>
          <p:cNvSpPr txBox="1"/>
          <p:nvPr/>
        </p:nvSpPr>
        <p:spPr>
          <a:xfrm>
            <a:off x="4953207" y="10003422"/>
            <a:ext cx="1223412" cy="369332"/>
          </a:xfrm>
          <a:prstGeom prst="rect">
            <a:avLst/>
          </a:prstGeom>
          <a:noFill/>
        </p:spPr>
        <p:txBody>
          <a:bodyPr wrap="none" rtlCol="0">
            <a:spAutoFit/>
          </a:bodyPr>
          <a:lstStyle/>
          <a:p>
            <a:pPr algn="ctr"/>
            <a:r>
              <a:rPr lang="ja-JP" altLang="en-US" sz="900" dirty="0"/>
              <a:t>省エネ診断</a:t>
            </a:r>
            <a:endParaRPr lang="en-US" altLang="ja-JP" sz="900" dirty="0"/>
          </a:p>
          <a:p>
            <a:pPr algn="ctr"/>
            <a:r>
              <a:rPr lang="ja-JP" altLang="en-US" sz="900" dirty="0"/>
              <a:t>（経済産業省事業）</a:t>
            </a:r>
            <a:endParaRPr lang="en-US" altLang="ja-JP" sz="900" dirty="0"/>
          </a:p>
        </p:txBody>
      </p:sp>
      <p:sp>
        <p:nvSpPr>
          <p:cNvPr id="48" name="テキスト ボックス 47"/>
          <p:cNvSpPr txBox="1"/>
          <p:nvPr/>
        </p:nvSpPr>
        <p:spPr>
          <a:xfrm>
            <a:off x="3952830" y="10003422"/>
            <a:ext cx="1025092" cy="369332"/>
          </a:xfrm>
          <a:prstGeom prst="rect">
            <a:avLst/>
          </a:prstGeom>
          <a:noFill/>
        </p:spPr>
        <p:txBody>
          <a:bodyPr wrap="square" rtlCol="0">
            <a:spAutoFit/>
          </a:bodyPr>
          <a:lstStyle/>
          <a:p>
            <a:pPr algn="ctr"/>
            <a:r>
              <a:rPr lang="ja-JP" altLang="en-US" sz="900" dirty="0"/>
              <a:t>無料省エネ診断</a:t>
            </a:r>
            <a:endParaRPr lang="en-US" altLang="ja-JP" sz="900" dirty="0"/>
          </a:p>
          <a:p>
            <a:pPr algn="ctr"/>
            <a:r>
              <a:rPr lang="ja-JP" altLang="en-US" sz="900" dirty="0"/>
              <a:t>（大阪府</a:t>
            </a:r>
            <a:r>
              <a:rPr lang="en-US" altLang="ja-JP" sz="900" dirty="0"/>
              <a:t>HP</a:t>
            </a:r>
            <a:r>
              <a:rPr lang="ja-JP" altLang="en-US" sz="900" dirty="0"/>
              <a:t>）</a:t>
            </a:r>
          </a:p>
        </p:txBody>
      </p:sp>
      <p:sp>
        <p:nvSpPr>
          <p:cNvPr id="58" name="テキスト ボックス 57"/>
          <p:cNvSpPr txBox="1"/>
          <p:nvPr/>
        </p:nvSpPr>
        <p:spPr>
          <a:xfrm>
            <a:off x="6151905" y="10003422"/>
            <a:ext cx="1223412" cy="369332"/>
          </a:xfrm>
          <a:prstGeom prst="rect">
            <a:avLst/>
          </a:prstGeom>
          <a:noFill/>
        </p:spPr>
        <p:txBody>
          <a:bodyPr wrap="none" rtlCol="0">
            <a:spAutoFit/>
          </a:bodyPr>
          <a:lstStyle/>
          <a:p>
            <a:pPr algn="ctr"/>
            <a:r>
              <a:rPr lang="ja-JP" altLang="en-US" sz="900" dirty="0"/>
              <a:t>省エネ最適化診断</a:t>
            </a:r>
            <a:endParaRPr lang="en-US" altLang="ja-JP" sz="900" dirty="0"/>
          </a:p>
          <a:p>
            <a:pPr algn="ctr"/>
            <a:r>
              <a:rPr lang="ja-JP" altLang="en-US" sz="900" dirty="0"/>
              <a:t>（経済産業省事業）</a:t>
            </a:r>
            <a:endParaRPr lang="en-US" altLang="ja-JP" sz="900" dirty="0"/>
          </a:p>
        </p:txBody>
      </p:sp>
      <p:pic>
        <p:nvPicPr>
          <p:cNvPr id="55" name="図 54">
            <a:extLst>
              <a:ext uri="{FF2B5EF4-FFF2-40B4-BE49-F238E27FC236}">
                <a16:creationId xmlns:a16="http://schemas.microsoft.com/office/drawing/2014/main" id="{DA9A7335-899F-48EC-9050-75412A7C602A}"/>
              </a:ext>
            </a:extLst>
          </p:cNvPr>
          <p:cNvPicPr>
            <a:picLocks noChangeAspect="1"/>
          </p:cNvPicPr>
          <p:nvPr/>
        </p:nvPicPr>
        <p:blipFill>
          <a:blip r:embed="rId7"/>
          <a:stretch>
            <a:fillRect/>
          </a:stretch>
        </p:blipFill>
        <p:spPr>
          <a:xfrm>
            <a:off x="2370314" y="7338531"/>
            <a:ext cx="1298013" cy="1298013"/>
          </a:xfrm>
          <a:prstGeom prst="rect">
            <a:avLst/>
          </a:prstGeom>
        </p:spPr>
      </p:pic>
      <p:pic>
        <p:nvPicPr>
          <p:cNvPr id="6" name="図 5">
            <a:extLst>
              <a:ext uri="{FF2B5EF4-FFF2-40B4-BE49-F238E27FC236}">
                <a16:creationId xmlns:a16="http://schemas.microsoft.com/office/drawing/2014/main" id="{C735CDAA-BCB1-4242-908C-400D031119E7}"/>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006351" y="9063181"/>
            <a:ext cx="896163" cy="896163"/>
          </a:xfrm>
          <a:prstGeom prst="rect">
            <a:avLst/>
          </a:prstGeom>
        </p:spPr>
      </p:pic>
      <p:pic>
        <p:nvPicPr>
          <p:cNvPr id="8" name="図 7">
            <a:extLst>
              <a:ext uri="{FF2B5EF4-FFF2-40B4-BE49-F238E27FC236}">
                <a16:creationId xmlns:a16="http://schemas.microsoft.com/office/drawing/2014/main" id="{C89AF518-259C-460C-9482-327EC0F889E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164203" y="9063181"/>
            <a:ext cx="896163" cy="896163"/>
          </a:xfrm>
          <a:prstGeom prst="rect">
            <a:avLst/>
          </a:prstGeom>
        </p:spPr>
      </p:pic>
      <p:pic>
        <p:nvPicPr>
          <p:cNvPr id="10" name="図 9">
            <a:extLst>
              <a:ext uri="{FF2B5EF4-FFF2-40B4-BE49-F238E27FC236}">
                <a16:creationId xmlns:a16="http://schemas.microsoft.com/office/drawing/2014/main" id="{514DC0B0-4EF2-4D40-B21A-0408E8444E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6322055" y="9063181"/>
            <a:ext cx="896163" cy="896163"/>
          </a:xfrm>
          <a:prstGeom prst="rect">
            <a:avLst/>
          </a:prstGeom>
        </p:spPr>
      </p:pic>
    </p:spTree>
    <p:extLst>
      <p:ext uri="{BB962C8B-B14F-4D97-AF65-F5344CB8AC3E}">
        <p14:creationId xmlns:p14="http://schemas.microsoft.com/office/powerpoint/2010/main" val="3779752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737</Words>
  <Application>Microsoft Office PowerPoint</Application>
  <PresentationFormat>ユーザー設定</PresentationFormat>
  <Paragraphs>76</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HGPｺﾞｼｯｸM</vt:lpstr>
      <vt:lpstr>HGP創英角ｺﾞｼｯｸUB</vt:lpstr>
      <vt:lpstr>HGS創英角ｺﾞｼｯｸUB</vt:lpstr>
      <vt:lpstr>Meiryo UI</vt:lpstr>
      <vt:lpstr>UD デジタル 教科書体 NK-B</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2025-04-09T23:31:24Z</dcterms:created>
  <dcterms:modified xsi:type="dcterms:W3CDTF">2026-04-14T01:18:54Z</dcterms:modified>
</cp:coreProperties>
</file>