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74"/>
  </p:notesMasterIdLst>
  <p:sldIdLst>
    <p:sldId id="2147483365" r:id="rId2"/>
    <p:sldId id="2147483643" r:id="rId3"/>
    <p:sldId id="275" r:id="rId4"/>
    <p:sldId id="2147483644" r:id="rId5"/>
    <p:sldId id="289" r:id="rId6"/>
    <p:sldId id="290" r:id="rId7"/>
    <p:sldId id="2147483637" r:id="rId8"/>
    <p:sldId id="2147483616" r:id="rId9"/>
    <p:sldId id="256" r:id="rId10"/>
    <p:sldId id="270" r:id="rId11"/>
    <p:sldId id="258" r:id="rId12"/>
    <p:sldId id="259" r:id="rId13"/>
    <p:sldId id="332" r:id="rId14"/>
    <p:sldId id="272" r:id="rId15"/>
    <p:sldId id="292" r:id="rId16"/>
    <p:sldId id="295" r:id="rId17"/>
    <p:sldId id="334" r:id="rId18"/>
    <p:sldId id="335" r:id="rId19"/>
    <p:sldId id="327" r:id="rId20"/>
    <p:sldId id="328" r:id="rId21"/>
    <p:sldId id="262" r:id="rId22"/>
    <p:sldId id="330" r:id="rId23"/>
    <p:sldId id="278" r:id="rId24"/>
    <p:sldId id="333" r:id="rId25"/>
    <p:sldId id="279" r:id="rId26"/>
    <p:sldId id="280" r:id="rId27"/>
    <p:sldId id="336" r:id="rId28"/>
    <p:sldId id="337" r:id="rId29"/>
    <p:sldId id="286" r:id="rId30"/>
    <p:sldId id="287" r:id="rId31"/>
    <p:sldId id="288" r:id="rId32"/>
    <p:sldId id="276" r:id="rId33"/>
    <p:sldId id="283" r:id="rId34"/>
    <p:sldId id="266" r:id="rId35"/>
    <p:sldId id="269" r:id="rId36"/>
    <p:sldId id="2147483645" r:id="rId37"/>
    <p:sldId id="2147483642" r:id="rId38"/>
    <p:sldId id="264" r:id="rId39"/>
    <p:sldId id="299" r:id="rId40"/>
    <p:sldId id="303" r:id="rId41"/>
    <p:sldId id="267" r:id="rId42"/>
    <p:sldId id="268" r:id="rId43"/>
    <p:sldId id="257" r:id="rId44"/>
    <p:sldId id="271" r:id="rId45"/>
    <p:sldId id="281" r:id="rId46"/>
    <p:sldId id="265" r:id="rId47"/>
    <p:sldId id="2147483646" r:id="rId48"/>
    <p:sldId id="274" r:id="rId49"/>
    <p:sldId id="261" r:id="rId50"/>
    <p:sldId id="300" r:id="rId51"/>
    <p:sldId id="2147483639" r:id="rId52"/>
    <p:sldId id="302" r:id="rId53"/>
    <p:sldId id="285" r:id="rId54"/>
    <p:sldId id="307" r:id="rId55"/>
    <p:sldId id="308" r:id="rId56"/>
    <p:sldId id="309" r:id="rId57"/>
    <p:sldId id="2147483641" r:id="rId58"/>
    <p:sldId id="310" r:id="rId59"/>
    <p:sldId id="311" r:id="rId60"/>
    <p:sldId id="313" r:id="rId61"/>
    <p:sldId id="260" r:id="rId62"/>
    <p:sldId id="314" r:id="rId63"/>
    <p:sldId id="317" r:id="rId64"/>
    <p:sldId id="318" r:id="rId65"/>
    <p:sldId id="316" r:id="rId66"/>
    <p:sldId id="319" r:id="rId67"/>
    <p:sldId id="321" r:id="rId68"/>
    <p:sldId id="273" r:id="rId69"/>
    <p:sldId id="263" r:id="rId70"/>
    <p:sldId id="322" r:id="rId71"/>
    <p:sldId id="325" r:id="rId72"/>
    <p:sldId id="329" r:id="rId73"/>
  </p:sldIdLst>
  <p:sldSz cx="12192000" cy="6858000"/>
  <p:notesSz cx="6646863" cy="97774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作成者" initials="A" lastIdx="31"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82" autoAdjust="0"/>
    <p:restoredTop sz="93630" autoAdjust="0"/>
  </p:normalViewPr>
  <p:slideViewPr>
    <p:cSldViewPr snapToGrid="0">
      <p:cViewPr varScale="1">
        <p:scale>
          <a:sx n="91" d="100"/>
          <a:sy n="91" d="100"/>
        </p:scale>
        <p:origin x="221" y="72"/>
      </p:cViewPr>
      <p:guideLst/>
    </p:cSldViewPr>
  </p:slideViewPr>
  <p:outlineViewPr>
    <p:cViewPr>
      <p:scale>
        <a:sx n="33" d="100"/>
        <a:sy n="33" d="100"/>
      </p:scale>
      <p:origin x="0" y="-2900"/>
    </p:cViewPr>
  </p:outlineViewPr>
  <p:notesTextViewPr>
    <p:cViewPr>
      <p:scale>
        <a:sx n="1" d="1"/>
        <a:sy n="1" d="1"/>
      </p:scale>
      <p:origin x="0" y="0"/>
    </p:cViewPr>
  </p:notesTextViewPr>
  <p:notesViewPr>
    <p:cSldViewPr snapToGrid="0">
      <p:cViewPr varScale="1">
        <p:scale>
          <a:sx n="71" d="100"/>
          <a:sy n="71" d="100"/>
        </p:scale>
        <p:origin x="2952"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880307" cy="490569"/>
          </a:xfrm>
          <a:prstGeom prst="rect">
            <a:avLst/>
          </a:prstGeom>
        </p:spPr>
        <p:txBody>
          <a:bodyPr vert="horz" lIns="89794" tIns="44897" rIns="89794" bIns="44897" rtlCol="0"/>
          <a:lstStyle>
            <a:lvl1pPr algn="l">
              <a:defRPr sz="1200"/>
            </a:lvl1pPr>
          </a:lstStyle>
          <a:p>
            <a:endParaRPr kumimoji="1" lang="ja-JP" altLang="en-US"/>
          </a:p>
        </p:txBody>
      </p:sp>
      <p:sp>
        <p:nvSpPr>
          <p:cNvPr id="3" name="日付プレースホルダー 2"/>
          <p:cNvSpPr>
            <a:spLocks noGrp="1"/>
          </p:cNvSpPr>
          <p:nvPr>
            <p:ph type="dt" idx="1"/>
          </p:nvPr>
        </p:nvSpPr>
        <p:spPr>
          <a:xfrm>
            <a:off x="3765018" y="0"/>
            <a:ext cx="2880307" cy="490569"/>
          </a:xfrm>
          <a:prstGeom prst="rect">
            <a:avLst/>
          </a:prstGeom>
        </p:spPr>
        <p:txBody>
          <a:bodyPr vert="horz" lIns="89794" tIns="44897" rIns="89794" bIns="44897" rtlCol="0"/>
          <a:lstStyle>
            <a:lvl1pPr algn="r">
              <a:defRPr sz="1200"/>
            </a:lvl1pPr>
          </a:lstStyle>
          <a:p>
            <a:fld id="{8E6DB6DC-6D4E-403A-9B10-34EF95477F3C}" type="datetimeFigureOut">
              <a:rPr kumimoji="1" lang="ja-JP" altLang="en-US" smtClean="0"/>
              <a:t>2026/3/27</a:t>
            </a:fld>
            <a:endParaRPr kumimoji="1" lang="ja-JP" altLang="en-US"/>
          </a:p>
        </p:txBody>
      </p:sp>
      <p:sp>
        <p:nvSpPr>
          <p:cNvPr id="4" name="スライド イメージ プレースホルダー 3"/>
          <p:cNvSpPr>
            <a:spLocks noGrp="1" noRot="1" noChangeAspect="1"/>
          </p:cNvSpPr>
          <p:nvPr>
            <p:ph type="sldImg" idx="2"/>
          </p:nvPr>
        </p:nvSpPr>
        <p:spPr>
          <a:xfrm>
            <a:off x="390525" y="1222375"/>
            <a:ext cx="5865813" cy="3300413"/>
          </a:xfrm>
          <a:prstGeom prst="rect">
            <a:avLst/>
          </a:prstGeom>
          <a:noFill/>
          <a:ln w="12700">
            <a:solidFill>
              <a:prstClr val="black"/>
            </a:solidFill>
          </a:ln>
        </p:spPr>
        <p:txBody>
          <a:bodyPr vert="horz" lIns="89794" tIns="44897" rIns="89794" bIns="44897" rtlCol="0" anchor="ctr"/>
          <a:lstStyle/>
          <a:p>
            <a:endParaRPr lang="ja-JP" altLang="en-US"/>
          </a:p>
        </p:txBody>
      </p:sp>
      <p:sp>
        <p:nvSpPr>
          <p:cNvPr id="5" name="ノート プレースホルダー 4"/>
          <p:cNvSpPr>
            <a:spLocks noGrp="1"/>
          </p:cNvSpPr>
          <p:nvPr>
            <p:ph type="body" sz="quarter" idx="3"/>
          </p:nvPr>
        </p:nvSpPr>
        <p:spPr>
          <a:xfrm>
            <a:off x="664687" y="4705379"/>
            <a:ext cx="5317490" cy="3849857"/>
          </a:xfrm>
          <a:prstGeom prst="rect">
            <a:avLst/>
          </a:prstGeom>
        </p:spPr>
        <p:txBody>
          <a:bodyPr vert="horz" lIns="89794" tIns="44897" rIns="89794" bIns="4489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286847"/>
            <a:ext cx="2880307" cy="490568"/>
          </a:xfrm>
          <a:prstGeom prst="rect">
            <a:avLst/>
          </a:prstGeom>
        </p:spPr>
        <p:txBody>
          <a:bodyPr vert="horz" lIns="89794" tIns="44897" rIns="89794" bIns="4489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765018" y="9286847"/>
            <a:ext cx="2880307" cy="490568"/>
          </a:xfrm>
          <a:prstGeom prst="rect">
            <a:avLst/>
          </a:prstGeom>
        </p:spPr>
        <p:txBody>
          <a:bodyPr vert="horz" lIns="89794" tIns="44897" rIns="89794" bIns="44897" rtlCol="0" anchor="b"/>
          <a:lstStyle>
            <a:lvl1pPr algn="r">
              <a:defRPr sz="1200"/>
            </a:lvl1pPr>
          </a:lstStyle>
          <a:p>
            <a:fld id="{E32EB46B-ECCC-4098-8398-1B8B3B0D766E}" type="slidenum">
              <a:rPr kumimoji="1" lang="ja-JP" altLang="en-US" smtClean="0"/>
              <a:t>‹#›</a:t>
            </a:fld>
            <a:endParaRPr kumimoji="1" lang="ja-JP" altLang="en-US"/>
          </a:p>
        </p:txBody>
      </p:sp>
    </p:spTree>
    <p:extLst>
      <p:ext uri="{BB962C8B-B14F-4D97-AF65-F5344CB8AC3E}">
        <p14:creationId xmlns:p14="http://schemas.microsoft.com/office/powerpoint/2010/main" val="109870203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EFEFF37-A220-4E3C-8C96-B849D75887A0}" type="slidenum">
              <a:rPr kumimoji="1" lang="ja-JP" altLang="en-US" smtClean="0"/>
              <a:t>4</a:t>
            </a:fld>
            <a:endParaRPr kumimoji="1" lang="ja-JP" altLang="en-US"/>
          </a:p>
        </p:txBody>
      </p:sp>
    </p:spTree>
    <p:extLst>
      <p:ext uri="{BB962C8B-B14F-4D97-AF65-F5344CB8AC3E}">
        <p14:creationId xmlns:p14="http://schemas.microsoft.com/office/powerpoint/2010/main" val="4096260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0D001-6D63-D6C9-DD68-2B750F9D000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BF6F0AE-B41A-DA49-83AB-47313D60016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7C56E17-D59C-36D9-D003-604A757C21F4}"/>
              </a:ext>
            </a:extLst>
          </p:cNvPr>
          <p:cNvSpPr>
            <a:spLocks noGrp="1"/>
          </p:cNvSpPr>
          <p:nvPr>
            <p:ph type="body" idx="1"/>
          </p:nvPr>
        </p:nvSpPr>
        <p:spPr/>
        <p:txBody>
          <a:bodyPr/>
          <a:lstStyle/>
          <a:p>
            <a:endParaRPr lang="ja-JP" altLang="en-US"/>
          </a:p>
        </p:txBody>
      </p:sp>
      <p:sp>
        <p:nvSpPr>
          <p:cNvPr id="4" name="スライド番号プレースホルダー 3">
            <a:extLst>
              <a:ext uri="{FF2B5EF4-FFF2-40B4-BE49-F238E27FC236}">
                <a16:creationId xmlns:a16="http://schemas.microsoft.com/office/drawing/2014/main" id="{C6E819E2-940C-23EE-7FA3-2BB8B1508FD0}"/>
              </a:ext>
            </a:extLst>
          </p:cNvPr>
          <p:cNvSpPr>
            <a:spLocks noGrp="1"/>
          </p:cNvSpPr>
          <p:nvPr>
            <p:ph type="sldNum" sz="quarter" idx="5"/>
          </p:nvPr>
        </p:nvSpPr>
        <p:spPr/>
        <p:txBody>
          <a:bodyPr/>
          <a:lstStyle/>
          <a:p>
            <a:pPr marL="0" marR="0" lvl="0" indent="0" algn="r" defTabSz="897941" rtl="0" eaLnBrk="1" fontAlgn="auto" latinLnBrk="0" hangingPunct="1">
              <a:lnSpc>
                <a:spcPct val="100000"/>
              </a:lnSpc>
              <a:spcBef>
                <a:spcPts val="0"/>
              </a:spcBef>
              <a:spcAft>
                <a:spcPts val="0"/>
              </a:spcAft>
              <a:buClrTx/>
              <a:buSzTx/>
              <a:buFontTx/>
              <a:buNone/>
              <a:tabLst/>
              <a:defRPr/>
            </a:pPr>
            <a:fld id="{E32EB46B-ECCC-4098-8398-1B8B3B0D766E}"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897941"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666471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39F0D-F84F-C21B-07AD-AA4E06E399A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3E2D6EC-4DDF-9F87-B8EB-07188C7C652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6837F44-0CE7-D469-6ACE-32E5642A5973}"/>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92DCA4F-6F25-5474-0E49-2EE89A26E300}"/>
              </a:ext>
            </a:extLst>
          </p:cNvPr>
          <p:cNvSpPr>
            <a:spLocks noGrp="1"/>
          </p:cNvSpPr>
          <p:nvPr>
            <p:ph type="sldNum" sz="quarter" idx="5"/>
          </p:nvPr>
        </p:nvSpPr>
        <p:spPr/>
        <p:txBody>
          <a:bodyPr/>
          <a:lstStyle/>
          <a:p>
            <a:pPr marL="0" marR="0" lvl="0" indent="0" algn="r" defTabSz="897941" rtl="0" eaLnBrk="1" fontAlgn="auto" latinLnBrk="0" hangingPunct="1">
              <a:lnSpc>
                <a:spcPct val="100000"/>
              </a:lnSpc>
              <a:spcBef>
                <a:spcPts val="0"/>
              </a:spcBef>
              <a:spcAft>
                <a:spcPts val="0"/>
              </a:spcAft>
              <a:buClrTx/>
              <a:buSzTx/>
              <a:buFontTx/>
              <a:buNone/>
              <a:tabLst/>
              <a:defRPr/>
            </a:pPr>
            <a:fld id="{E32EB46B-ECCC-4098-8398-1B8B3B0D766E}"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897941"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42809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39F0D-F84F-C21B-07AD-AA4E06E399A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3E2D6EC-4DDF-9F87-B8EB-07188C7C652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6837F44-0CE7-D469-6ACE-32E5642A5973}"/>
              </a:ext>
            </a:extLst>
          </p:cNvPr>
          <p:cNvSpPr>
            <a:spLocks noGrp="1"/>
          </p:cNvSpPr>
          <p:nvPr>
            <p:ph type="body" idx="1"/>
          </p:nvPr>
        </p:nvSpPr>
        <p:spPr/>
        <p:txBody>
          <a:bodyPr/>
          <a:lstStyle/>
          <a:p>
            <a:endParaRPr lang="ja-JP" altLang="en-US"/>
          </a:p>
        </p:txBody>
      </p:sp>
      <p:sp>
        <p:nvSpPr>
          <p:cNvPr id="4" name="スライド番号プレースホルダー 3">
            <a:extLst>
              <a:ext uri="{FF2B5EF4-FFF2-40B4-BE49-F238E27FC236}">
                <a16:creationId xmlns:a16="http://schemas.microsoft.com/office/drawing/2014/main" id="{092DCA4F-6F25-5474-0E49-2EE89A26E300}"/>
              </a:ext>
            </a:extLst>
          </p:cNvPr>
          <p:cNvSpPr>
            <a:spLocks noGrp="1"/>
          </p:cNvSpPr>
          <p:nvPr>
            <p:ph type="sldNum" sz="quarter" idx="5"/>
          </p:nvPr>
        </p:nvSpPr>
        <p:spPr/>
        <p:txBody>
          <a:bodyPr/>
          <a:lstStyle/>
          <a:p>
            <a:pPr marL="0" marR="0" lvl="0" indent="0" algn="r" defTabSz="897941" rtl="0" eaLnBrk="1" fontAlgn="auto" latinLnBrk="0" hangingPunct="1">
              <a:lnSpc>
                <a:spcPct val="100000"/>
              </a:lnSpc>
              <a:spcBef>
                <a:spcPts val="0"/>
              </a:spcBef>
              <a:spcAft>
                <a:spcPts val="0"/>
              </a:spcAft>
              <a:buClrTx/>
              <a:buSzTx/>
              <a:buFontTx/>
              <a:buNone/>
              <a:tabLst/>
              <a:defRPr/>
            </a:pPr>
            <a:fld id="{E32EB46B-ECCC-4098-8398-1B8B3B0D766E}"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897941"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42809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8FDDE-5E4B-7BB3-6876-AFA9A7543D2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CA1FF90-6C1D-9E1D-D9AD-97E9538E8A4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1F2ECD9-5C91-F855-6EC1-3CA2198432B8}"/>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B8A4B17-A385-2A9E-B41E-74FD19C519D7}"/>
              </a:ext>
            </a:extLst>
          </p:cNvPr>
          <p:cNvSpPr>
            <a:spLocks noGrp="1"/>
          </p:cNvSpPr>
          <p:nvPr>
            <p:ph type="sldNum" sz="quarter" idx="5"/>
          </p:nvPr>
        </p:nvSpPr>
        <p:spPr/>
        <p:txBody>
          <a:bodyPr/>
          <a:lstStyle/>
          <a:p>
            <a:pPr marL="0" marR="0" lvl="0" indent="0" algn="r" defTabSz="897941" rtl="0" eaLnBrk="1" fontAlgn="auto" latinLnBrk="0" hangingPunct="1">
              <a:lnSpc>
                <a:spcPct val="100000"/>
              </a:lnSpc>
              <a:spcBef>
                <a:spcPts val="0"/>
              </a:spcBef>
              <a:spcAft>
                <a:spcPts val="0"/>
              </a:spcAft>
              <a:buClrTx/>
              <a:buSzTx/>
              <a:buFontTx/>
              <a:buNone/>
              <a:tabLst/>
              <a:defRPr/>
            </a:pPr>
            <a:fld id="{E32EB46B-ECCC-4098-8398-1B8B3B0D766E}"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897941"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785052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4147D-52C2-2546-4001-6C9D0B2A011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FB6EC43-8C3F-DB67-DE96-011A087D95C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9D22A11-52E8-536E-E6E5-0E47944C2D7F}"/>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B7C0ECF-20F7-5BBB-917A-F2D612FF387F}"/>
              </a:ext>
            </a:extLst>
          </p:cNvPr>
          <p:cNvSpPr>
            <a:spLocks noGrp="1"/>
          </p:cNvSpPr>
          <p:nvPr>
            <p:ph type="sldNum" sz="quarter" idx="5"/>
          </p:nvPr>
        </p:nvSpPr>
        <p:spPr/>
        <p:txBody>
          <a:bodyPr/>
          <a:lstStyle/>
          <a:p>
            <a:pPr marL="0" marR="0" lvl="0" indent="0" algn="r" defTabSz="897941" rtl="0" eaLnBrk="1" fontAlgn="auto" latinLnBrk="0" hangingPunct="1">
              <a:lnSpc>
                <a:spcPct val="100000"/>
              </a:lnSpc>
              <a:spcBef>
                <a:spcPts val="0"/>
              </a:spcBef>
              <a:spcAft>
                <a:spcPts val="0"/>
              </a:spcAft>
              <a:buClrTx/>
              <a:buSzTx/>
              <a:buFontTx/>
              <a:buNone/>
              <a:tabLst/>
              <a:defRPr/>
            </a:pPr>
            <a:fld id="{E32EB46B-ECCC-4098-8398-1B8B3B0D766E}"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897941"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167476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897941" rtl="0" eaLnBrk="1" fontAlgn="auto" latinLnBrk="0" hangingPunct="1">
              <a:lnSpc>
                <a:spcPct val="100000"/>
              </a:lnSpc>
              <a:spcBef>
                <a:spcPts val="0"/>
              </a:spcBef>
              <a:spcAft>
                <a:spcPts val="0"/>
              </a:spcAft>
              <a:buClrTx/>
              <a:buSzTx/>
              <a:buFontTx/>
              <a:buNone/>
              <a:tabLst/>
              <a:defRPr/>
            </a:pPr>
            <a:fld id="{E32EB46B-ECCC-4098-8398-1B8B3B0D766E}"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897941" rtl="0" eaLnBrk="1" fontAlgn="auto" latinLnBrk="0" hangingPunct="1">
                <a:lnSpc>
                  <a:spcPct val="100000"/>
                </a:lnSpc>
                <a:spcBef>
                  <a:spcPts val="0"/>
                </a:spcBef>
                <a:spcAft>
                  <a:spcPts val="0"/>
                </a:spcAft>
                <a:buClrTx/>
                <a:buSzTx/>
                <a:buFontTx/>
                <a:buNone/>
                <a:tabLst/>
                <a:defRPr/>
              </a:pPr>
              <a:t>29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58300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3FD44-C0C4-9CB8-C9DB-BB834B8939E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1DADB0A-2BFB-8ABD-8F14-20C41913634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C1D0DCD-1BBA-EF75-0C31-7880DB1F4AAD}"/>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7E41F24-914D-CFE5-8D0F-1E5A8B7085D6}"/>
              </a:ext>
            </a:extLst>
          </p:cNvPr>
          <p:cNvSpPr>
            <a:spLocks noGrp="1"/>
          </p:cNvSpPr>
          <p:nvPr>
            <p:ph type="sldNum" sz="quarter" idx="5"/>
          </p:nvPr>
        </p:nvSpPr>
        <p:spPr/>
        <p:txBody>
          <a:bodyPr/>
          <a:lstStyle/>
          <a:p>
            <a:pPr marL="0" marR="0" lvl="0" indent="0" algn="r" defTabSz="897941" rtl="0" eaLnBrk="1" fontAlgn="auto" latinLnBrk="0" hangingPunct="1">
              <a:lnSpc>
                <a:spcPct val="100000"/>
              </a:lnSpc>
              <a:spcBef>
                <a:spcPts val="0"/>
              </a:spcBef>
              <a:spcAft>
                <a:spcPts val="0"/>
              </a:spcAft>
              <a:buClrTx/>
              <a:buSzTx/>
              <a:buFontTx/>
              <a:buNone/>
              <a:tabLst/>
              <a:defRPr/>
            </a:pPr>
            <a:fld id="{E32EB46B-ECCC-4098-8398-1B8B3B0D766E}"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897941" rtl="0" eaLnBrk="1" fontAlgn="auto" latinLnBrk="0" hangingPunct="1">
                <a:lnSpc>
                  <a:spcPct val="100000"/>
                </a:lnSpc>
                <a:spcBef>
                  <a:spcPts val="0"/>
                </a:spcBef>
                <a:spcAft>
                  <a:spcPts val="0"/>
                </a:spcAft>
                <a:buClrTx/>
                <a:buSzTx/>
                <a:buFontTx/>
                <a:buNone/>
                <a:tabLst/>
                <a:defRPr/>
              </a:pPr>
              <a:t>30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1063205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07B8C-AC23-72C6-737B-A884241A2D6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D8F3551-D267-85BB-ECD4-DF7F2A5720A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BA1B3E3-2F5B-96FB-1146-EF69C52A7E56}"/>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4434FDA-3DCA-B730-E3BC-4C8E4E16184C}"/>
              </a:ext>
            </a:extLst>
          </p:cNvPr>
          <p:cNvSpPr>
            <a:spLocks noGrp="1"/>
          </p:cNvSpPr>
          <p:nvPr>
            <p:ph type="sldNum" sz="quarter" idx="5"/>
          </p:nvPr>
        </p:nvSpPr>
        <p:spPr/>
        <p:txBody>
          <a:bodyPr/>
          <a:lstStyle/>
          <a:p>
            <a:pPr marL="0" marR="0" lvl="0" indent="0" algn="r" defTabSz="897941" rtl="0" eaLnBrk="1" fontAlgn="auto" latinLnBrk="0" hangingPunct="1">
              <a:lnSpc>
                <a:spcPct val="100000"/>
              </a:lnSpc>
              <a:spcBef>
                <a:spcPts val="0"/>
              </a:spcBef>
              <a:spcAft>
                <a:spcPts val="0"/>
              </a:spcAft>
              <a:buClrTx/>
              <a:buSzTx/>
              <a:buFontTx/>
              <a:buNone/>
              <a:tabLst/>
              <a:defRPr/>
            </a:pPr>
            <a:fld id="{E32EB46B-ECCC-4098-8398-1B8B3B0D766E}"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897941" rtl="0" eaLnBrk="1" fontAlgn="auto" latinLnBrk="0" hangingPunct="1">
                <a:lnSpc>
                  <a:spcPct val="100000"/>
                </a:lnSpc>
                <a:spcBef>
                  <a:spcPts val="0"/>
                </a:spcBef>
                <a:spcAft>
                  <a:spcPts val="0"/>
                </a:spcAft>
                <a:buClrTx/>
                <a:buSzTx/>
                <a:buFontTx/>
                <a:buNone/>
                <a:tabLst/>
                <a:defRPr/>
              </a:pPr>
              <a:t>31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2800308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33</a:t>
            </a:fld>
            <a:endParaRPr kumimoji="1" lang="ja-JP" altLang="en-US"/>
          </a:p>
        </p:txBody>
      </p:sp>
    </p:spTree>
    <p:extLst>
      <p:ext uri="{BB962C8B-B14F-4D97-AF65-F5344CB8AC3E}">
        <p14:creationId xmlns:p14="http://schemas.microsoft.com/office/powerpoint/2010/main" val="1640903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34</a:t>
            </a:fld>
            <a:endParaRPr kumimoji="1" lang="ja-JP" altLang="en-US"/>
          </a:p>
        </p:txBody>
      </p:sp>
    </p:spTree>
    <p:extLst>
      <p:ext uri="{BB962C8B-B14F-4D97-AF65-F5344CB8AC3E}">
        <p14:creationId xmlns:p14="http://schemas.microsoft.com/office/powerpoint/2010/main" val="1667549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3EC02-8061-4570-3F50-46F44B279BE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0A07DBE-5B31-E545-91E9-7232ABFEBC4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B55F085-5D73-4630-344E-80A7C1F9A721}"/>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7FA223F-4623-6C4C-0417-96301C87730B}"/>
              </a:ext>
            </a:extLst>
          </p:cNvPr>
          <p:cNvSpPr>
            <a:spLocks noGrp="1"/>
          </p:cNvSpPr>
          <p:nvPr>
            <p:ph type="sldNum" sz="quarter" idx="5"/>
          </p:nvPr>
        </p:nvSpPr>
        <p:spPr/>
        <p:txBody>
          <a:bodyPr/>
          <a:lstStyle/>
          <a:p>
            <a:pPr defTabSz="897941">
              <a:defRPr/>
            </a:pPr>
            <a:fld id="{E32EB46B-ECCC-4098-8398-1B8B3B0D766E}" type="slidenum">
              <a:rPr lang="ja-JP" altLang="en-US">
                <a:solidFill>
                  <a:prstClr val="black"/>
                </a:solidFill>
                <a:latin typeface="游ゴシック" panose="020F0502020204030204"/>
                <a:ea typeface="游ゴシック" panose="020B0400000000000000" pitchFamily="50" charset="-128"/>
              </a:rPr>
              <a:pPr defTabSz="897941">
                <a:defRPr/>
              </a:pPr>
              <a:t>7</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074219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2EB46B-ECCC-4098-8398-1B8B3B0D766E}"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576660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36</a:t>
            </a:fld>
            <a:endParaRPr kumimoji="1" lang="ja-JP" altLang="en-US"/>
          </a:p>
        </p:txBody>
      </p:sp>
    </p:spTree>
    <p:extLst>
      <p:ext uri="{BB962C8B-B14F-4D97-AF65-F5344CB8AC3E}">
        <p14:creationId xmlns:p14="http://schemas.microsoft.com/office/powerpoint/2010/main" val="23976068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37</a:t>
            </a:fld>
            <a:endParaRPr kumimoji="1" lang="ja-JP" altLang="en-US"/>
          </a:p>
        </p:txBody>
      </p:sp>
    </p:spTree>
    <p:extLst>
      <p:ext uri="{BB962C8B-B14F-4D97-AF65-F5344CB8AC3E}">
        <p14:creationId xmlns:p14="http://schemas.microsoft.com/office/powerpoint/2010/main" val="5492710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38</a:t>
            </a:fld>
            <a:endParaRPr kumimoji="1" lang="ja-JP" altLang="en-US"/>
          </a:p>
        </p:txBody>
      </p:sp>
    </p:spTree>
    <p:extLst>
      <p:ext uri="{BB962C8B-B14F-4D97-AF65-F5344CB8AC3E}">
        <p14:creationId xmlns:p14="http://schemas.microsoft.com/office/powerpoint/2010/main" val="35638244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39</a:t>
            </a:fld>
            <a:endParaRPr kumimoji="1" lang="ja-JP" altLang="en-US"/>
          </a:p>
        </p:txBody>
      </p:sp>
    </p:spTree>
    <p:extLst>
      <p:ext uri="{BB962C8B-B14F-4D97-AF65-F5344CB8AC3E}">
        <p14:creationId xmlns:p14="http://schemas.microsoft.com/office/powerpoint/2010/main" val="11494294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40</a:t>
            </a:fld>
            <a:endParaRPr kumimoji="1" lang="ja-JP" altLang="en-US"/>
          </a:p>
        </p:txBody>
      </p:sp>
    </p:spTree>
    <p:extLst>
      <p:ext uri="{BB962C8B-B14F-4D97-AF65-F5344CB8AC3E}">
        <p14:creationId xmlns:p14="http://schemas.microsoft.com/office/powerpoint/2010/main" val="616743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897941">
              <a:defRPr/>
            </a:pPr>
            <a:fld id="{E32EB46B-ECCC-4098-8398-1B8B3B0D766E}" type="slidenum">
              <a:rPr lang="ja-JP" altLang="en-US">
                <a:solidFill>
                  <a:prstClr val="black"/>
                </a:solidFill>
                <a:latin typeface="游ゴシック" panose="020F0502020204030204"/>
                <a:ea typeface="游ゴシック" panose="020B0400000000000000" pitchFamily="50" charset="-128"/>
              </a:rPr>
              <a:pPr defTabSz="897941">
                <a:defRPr/>
              </a:pPr>
              <a:t>41</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5370252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0AF78-374C-79B2-D91C-BFD443554C7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A7E2BA6-B000-461F-5E3C-28278C93252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DA04344-4420-9A3B-1ABD-6E666D989C45}"/>
              </a:ext>
            </a:extLst>
          </p:cNvPr>
          <p:cNvSpPr>
            <a:spLocks noGrp="1"/>
          </p:cNvSpPr>
          <p:nvPr>
            <p:ph type="body" idx="1"/>
          </p:nvPr>
        </p:nvSpPr>
        <p:spPr/>
        <p:txBody>
          <a:bodyPr/>
          <a:lstStyle/>
          <a:p>
            <a:endParaRPr lang="ja-JP" altLang="en-US" dirty="0"/>
          </a:p>
        </p:txBody>
      </p:sp>
      <p:sp>
        <p:nvSpPr>
          <p:cNvPr id="4" name="スライド番号プレースホルダー 3">
            <a:extLst>
              <a:ext uri="{FF2B5EF4-FFF2-40B4-BE49-F238E27FC236}">
                <a16:creationId xmlns:a16="http://schemas.microsoft.com/office/drawing/2014/main" id="{12B08E22-2894-43B6-CD1D-2D059D5D0621}"/>
              </a:ext>
            </a:extLst>
          </p:cNvPr>
          <p:cNvSpPr>
            <a:spLocks noGrp="1"/>
          </p:cNvSpPr>
          <p:nvPr>
            <p:ph type="sldNum" sz="quarter" idx="5"/>
          </p:nvPr>
        </p:nvSpPr>
        <p:spPr/>
        <p:txBody>
          <a:bodyPr/>
          <a:lstStyle/>
          <a:p>
            <a:pPr marL="0" marR="0" lvl="0" indent="0" algn="r" defTabSz="897941" rtl="0" eaLnBrk="1" fontAlgn="auto" latinLnBrk="0" hangingPunct="1">
              <a:lnSpc>
                <a:spcPct val="100000"/>
              </a:lnSpc>
              <a:spcBef>
                <a:spcPts val="0"/>
              </a:spcBef>
              <a:spcAft>
                <a:spcPts val="0"/>
              </a:spcAft>
              <a:buClrTx/>
              <a:buSzTx/>
              <a:buFontTx/>
              <a:buNone/>
              <a:tabLst/>
              <a:defRPr/>
            </a:pPr>
            <a:fld id="{E32EB46B-ECCC-4098-8398-1B8B3B0D766E}"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897941" rtl="0" eaLnBrk="1" fontAlgn="auto" latinLnBrk="0" hangingPunct="1">
                <a:lnSpc>
                  <a:spcPct val="100000"/>
                </a:lnSpc>
                <a:spcBef>
                  <a:spcPts val="0"/>
                </a:spcBef>
                <a:spcAft>
                  <a:spcPts val="0"/>
                </a:spcAft>
                <a:buClrTx/>
                <a:buSzTx/>
                <a:buFontTx/>
                <a:buNone/>
                <a:tabLst/>
                <a:defRPr/>
              </a:pPr>
              <a:t>43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760679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2EB46B-ECCC-4098-8398-1B8B3B0D766E}"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721601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2EB46B-ECCC-4098-8398-1B8B3B0D766E}"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092105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2EB46B-ECCC-4098-8398-1B8B3B0D766E}"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3807948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46</a:t>
            </a:fld>
            <a:endParaRPr kumimoji="1" lang="ja-JP" altLang="en-US"/>
          </a:p>
        </p:txBody>
      </p:sp>
    </p:spTree>
    <p:extLst>
      <p:ext uri="{BB962C8B-B14F-4D97-AF65-F5344CB8AC3E}">
        <p14:creationId xmlns:p14="http://schemas.microsoft.com/office/powerpoint/2010/main" val="972941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E370F-C85E-EA40-BD64-D19449269E6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8A04651-EE2F-074D-98A4-52A7515F09F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69286C0-E340-18FE-56E8-865162EAE88C}"/>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7EF982F8-2250-8FDD-E441-1C19272EC2D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2EB46B-ECCC-4098-8398-1B8B3B0D766E}"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03361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2EB46B-ECCC-4098-8398-1B8B3B0D766E}"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7635406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2EB46B-ECCC-4098-8398-1B8B3B0D766E}"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406741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50</a:t>
            </a:fld>
            <a:endParaRPr kumimoji="1" lang="ja-JP" altLang="en-US"/>
          </a:p>
        </p:txBody>
      </p:sp>
    </p:spTree>
    <p:extLst>
      <p:ext uri="{BB962C8B-B14F-4D97-AF65-F5344CB8AC3E}">
        <p14:creationId xmlns:p14="http://schemas.microsoft.com/office/powerpoint/2010/main" val="27416621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51</a:t>
            </a:fld>
            <a:endParaRPr kumimoji="1" lang="ja-JP" altLang="en-US"/>
          </a:p>
        </p:txBody>
      </p:sp>
    </p:spTree>
    <p:extLst>
      <p:ext uri="{BB962C8B-B14F-4D97-AF65-F5344CB8AC3E}">
        <p14:creationId xmlns:p14="http://schemas.microsoft.com/office/powerpoint/2010/main" val="15923440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0AF78-374C-79B2-D91C-BFD443554C7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A7E2BA6-B000-461F-5E3C-28278C93252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DA04344-4420-9A3B-1ABD-6E666D989C45}"/>
              </a:ext>
            </a:extLst>
          </p:cNvPr>
          <p:cNvSpPr>
            <a:spLocks noGrp="1"/>
          </p:cNvSpPr>
          <p:nvPr>
            <p:ph type="body" idx="1"/>
          </p:nvPr>
        </p:nvSpPr>
        <p:spPr/>
        <p:txBody>
          <a:bodyPr/>
          <a:lstStyle/>
          <a:p>
            <a:endParaRPr lang="ja-JP" altLang="en-US"/>
          </a:p>
        </p:txBody>
      </p:sp>
      <p:sp>
        <p:nvSpPr>
          <p:cNvPr id="4" name="スライド番号プレースホルダー 3">
            <a:extLst>
              <a:ext uri="{FF2B5EF4-FFF2-40B4-BE49-F238E27FC236}">
                <a16:creationId xmlns:a16="http://schemas.microsoft.com/office/drawing/2014/main" id="{12B08E22-2894-43B6-CD1D-2D059D5D0621}"/>
              </a:ext>
            </a:extLst>
          </p:cNvPr>
          <p:cNvSpPr>
            <a:spLocks noGrp="1"/>
          </p:cNvSpPr>
          <p:nvPr>
            <p:ph type="sldNum" sz="quarter" idx="5"/>
          </p:nvPr>
        </p:nvSpPr>
        <p:spPr/>
        <p:txBody>
          <a:bodyPr/>
          <a:lstStyle/>
          <a:p>
            <a:pPr defTabSz="897941">
              <a:defRPr/>
            </a:pPr>
            <a:fld id="{E32EB46B-ECCC-4098-8398-1B8B3B0D766E}" type="slidenum">
              <a:rPr lang="ja-JP" altLang="en-US">
                <a:solidFill>
                  <a:prstClr val="black"/>
                </a:solidFill>
                <a:latin typeface="游ゴシック" panose="020F0502020204030204"/>
                <a:ea typeface="游ゴシック" panose="020B0400000000000000" pitchFamily="50" charset="-128"/>
              </a:rPr>
              <a:pPr defTabSz="897941">
                <a:defRPr/>
              </a:pPr>
              <a:t>52</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5138163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F3EB8-A194-7531-7EAB-2D452397C8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5BA906-E051-64FD-C249-D05126057D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CADB2E-4CEF-8AAF-18C7-7C38FBB2D1D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B683E98-4152-1193-35C1-93E2555A4CA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2EB46B-ECCC-4098-8398-1B8B3B0D766E}"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5086842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54</a:t>
            </a:fld>
            <a:endParaRPr kumimoji="1" lang="ja-JP" altLang="en-US"/>
          </a:p>
        </p:txBody>
      </p:sp>
    </p:spTree>
    <p:extLst>
      <p:ext uri="{BB962C8B-B14F-4D97-AF65-F5344CB8AC3E}">
        <p14:creationId xmlns:p14="http://schemas.microsoft.com/office/powerpoint/2010/main" val="39097148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D1043-9FFA-08A0-F3DC-525E3F61442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33B1F2E-473A-D1A7-9E5D-BFF6AB9BD47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EEE2648-4CED-B44B-A211-88420BB842B8}"/>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400CD28-8365-8171-50A2-141F0567C12A}"/>
              </a:ext>
            </a:extLst>
          </p:cNvPr>
          <p:cNvSpPr>
            <a:spLocks noGrp="1"/>
          </p:cNvSpPr>
          <p:nvPr>
            <p:ph type="sldNum" sz="quarter" idx="5"/>
          </p:nvPr>
        </p:nvSpPr>
        <p:spPr/>
        <p:txBody>
          <a:bodyPr/>
          <a:lstStyle/>
          <a:p>
            <a:pPr defTabSz="897941">
              <a:defRPr/>
            </a:pPr>
            <a:fld id="{E32EB46B-ECCC-4098-8398-1B8B3B0D766E}" type="slidenum">
              <a:rPr lang="ja-JP" altLang="en-US">
                <a:solidFill>
                  <a:prstClr val="black"/>
                </a:solidFill>
                <a:latin typeface="游ゴシック" panose="020F0502020204030204"/>
                <a:ea typeface="游ゴシック" panose="020B0400000000000000" pitchFamily="50" charset="-128"/>
              </a:rPr>
              <a:pPr defTabSz="897941">
                <a:defRPr/>
              </a:pPr>
              <a:t>55</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573120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13</a:t>
            </a:fld>
            <a:endParaRPr kumimoji="1" lang="ja-JP" altLang="en-US"/>
          </a:p>
        </p:txBody>
      </p:sp>
    </p:spTree>
    <p:extLst>
      <p:ext uri="{BB962C8B-B14F-4D97-AF65-F5344CB8AC3E}">
        <p14:creationId xmlns:p14="http://schemas.microsoft.com/office/powerpoint/2010/main" val="28355989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56</a:t>
            </a:fld>
            <a:endParaRPr kumimoji="1" lang="ja-JP" altLang="en-US"/>
          </a:p>
        </p:txBody>
      </p:sp>
    </p:spTree>
    <p:extLst>
      <p:ext uri="{BB962C8B-B14F-4D97-AF65-F5344CB8AC3E}">
        <p14:creationId xmlns:p14="http://schemas.microsoft.com/office/powerpoint/2010/main" val="38640023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58</a:t>
            </a:fld>
            <a:endParaRPr kumimoji="1" lang="ja-JP" altLang="en-US"/>
          </a:p>
        </p:txBody>
      </p:sp>
    </p:spTree>
    <p:extLst>
      <p:ext uri="{BB962C8B-B14F-4D97-AF65-F5344CB8AC3E}">
        <p14:creationId xmlns:p14="http://schemas.microsoft.com/office/powerpoint/2010/main" val="32025339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59</a:t>
            </a:fld>
            <a:endParaRPr kumimoji="1" lang="ja-JP" altLang="en-US"/>
          </a:p>
        </p:txBody>
      </p:sp>
    </p:spTree>
    <p:extLst>
      <p:ext uri="{BB962C8B-B14F-4D97-AF65-F5344CB8AC3E}">
        <p14:creationId xmlns:p14="http://schemas.microsoft.com/office/powerpoint/2010/main" val="25923384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61</a:t>
            </a:fld>
            <a:endParaRPr kumimoji="1" lang="ja-JP" altLang="en-US"/>
          </a:p>
        </p:txBody>
      </p:sp>
    </p:spTree>
    <p:extLst>
      <p:ext uri="{BB962C8B-B14F-4D97-AF65-F5344CB8AC3E}">
        <p14:creationId xmlns:p14="http://schemas.microsoft.com/office/powerpoint/2010/main" val="35090302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62</a:t>
            </a:fld>
            <a:endParaRPr kumimoji="1" lang="ja-JP" altLang="en-US"/>
          </a:p>
        </p:txBody>
      </p:sp>
    </p:spTree>
    <p:extLst>
      <p:ext uri="{BB962C8B-B14F-4D97-AF65-F5344CB8AC3E}">
        <p14:creationId xmlns:p14="http://schemas.microsoft.com/office/powerpoint/2010/main" val="8532237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63</a:t>
            </a:fld>
            <a:endParaRPr kumimoji="1" lang="ja-JP" altLang="en-US"/>
          </a:p>
        </p:txBody>
      </p:sp>
    </p:spTree>
    <p:extLst>
      <p:ext uri="{BB962C8B-B14F-4D97-AF65-F5344CB8AC3E}">
        <p14:creationId xmlns:p14="http://schemas.microsoft.com/office/powerpoint/2010/main" val="23156848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64</a:t>
            </a:fld>
            <a:endParaRPr kumimoji="1" lang="ja-JP" altLang="en-US"/>
          </a:p>
        </p:txBody>
      </p:sp>
    </p:spTree>
    <p:extLst>
      <p:ext uri="{BB962C8B-B14F-4D97-AF65-F5344CB8AC3E}">
        <p14:creationId xmlns:p14="http://schemas.microsoft.com/office/powerpoint/2010/main" val="23156848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65</a:t>
            </a:fld>
            <a:endParaRPr kumimoji="1" lang="ja-JP" altLang="en-US"/>
          </a:p>
        </p:txBody>
      </p:sp>
    </p:spTree>
    <p:extLst>
      <p:ext uri="{BB962C8B-B14F-4D97-AF65-F5344CB8AC3E}">
        <p14:creationId xmlns:p14="http://schemas.microsoft.com/office/powerpoint/2010/main" val="25548256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66</a:t>
            </a:fld>
            <a:endParaRPr kumimoji="1" lang="ja-JP" altLang="en-US"/>
          </a:p>
        </p:txBody>
      </p:sp>
    </p:spTree>
    <p:extLst>
      <p:ext uri="{BB962C8B-B14F-4D97-AF65-F5344CB8AC3E}">
        <p14:creationId xmlns:p14="http://schemas.microsoft.com/office/powerpoint/2010/main" val="9671358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67</a:t>
            </a:fld>
            <a:endParaRPr kumimoji="1" lang="ja-JP" altLang="en-US"/>
          </a:p>
        </p:txBody>
      </p:sp>
    </p:spTree>
    <p:extLst>
      <p:ext uri="{BB962C8B-B14F-4D97-AF65-F5344CB8AC3E}">
        <p14:creationId xmlns:p14="http://schemas.microsoft.com/office/powerpoint/2010/main" val="2851954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16</a:t>
            </a:fld>
            <a:endParaRPr kumimoji="1" lang="ja-JP" altLang="en-US"/>
          </a:p>
        </p:txBody>
      </p:sp>
    </p:spTree>
    <p:extLst>
      <p:ext uri="{BB962C8B-B14F-4D97-AF65-F5344CB8AC3E}">
        <p14:creationId xmlns:p14="http://schemas.microsoft.com/office/powerpoint/2010/main" val="42658480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68</a:t>
            </a:fld>
            <a:endParaRPr kumimoji="1" lang="ja-JP" altLang="en-US"/>
          </a:p>
        </p:txBody>
      </p:sp>
    </p:spTree>
    <p:extLst>
      <p:ext uri="{BB962C8B-B14F-4D97-AF65-F5344CB8AC3E}">
        <p14:creationId xmlns:p14="http://schemas.microsoft.com/office/powerpoint/2010/main" val="35369367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69</a:t>
            </a:fld>
            <a:endParaRPr kumimoji="1" lang="ja-JP" altLang="en-US"/>
          </a:p>
        </p:txBody>
      </p:sp>
    </p:spTree>
    <p:extLst>
      <p:ext uri="{BB962C8B-B14F-4D97-AF65-F5344CB8AC3E}">
        <p14:creationId xmlns:p14="http://schemas.microsoft.com/office/powerpoint/2010/main" val="27569711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70</a:t>
            </a:fld>
            <a:endParaRPr kumimoji="1" lang="ja-JP" altLang="en-US"/>
          </a:p>
        </p:txBody>
      </p:sp>
    </p:spTree>
    <p:extLst>
      <p:ext uri="{BB962C8B-B14F-4D97-AF65-F5344CB8AC3E}">
        <p14:creationId xmlns:p14="http://schemas.microsoft.com/office/powerpoint/2010/main" val="42229781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2EB46B-ECCC-4098-8398-1B8B3B0D766E}"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543034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72</a:t>
            </a:fld>
            <a:endParaRPr kumimoji="1" lang="ja-JP" altLang="en-US"/>
          </a:p>
        </p:txBody>
      </p:sp>
    </p:spTree>
    <p:extLst>
      <p:ext uri="{BB962C8B-B14F-4D97-AF65-F5344CB8AC3E}">
        <p14:creationId xmlns:p14="http://schemas.microsoft.com/office/powerpoint/2010/main" val="3236864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17</a:t>
            </a:fld>
            <a:endParaRPr kumimoji="1" lang="ja-JP" altLang="en-US"/>
          </a:p>
        </p:txBody>
      </p:sp>
    </p:spTree>
    <p:extLst>
      <p:ext uri="{BB962C8B-B14F-4D97-AF65-F5344CB8AC3E}">
        <p14:creationId xmlns:p14="http://schemas.microsoft.com/office/powerpoint/2010/main" val="3333204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897941">
              <a:defRPr/>
            </a:pPr>
            <a:fld id="{E32EB46B-ECCC-4098-8398-1B8B3B0D766E}" type="slidenum">
              <a:rPr lang="ja-JP" altLang="en-US">
                <a:solidFill>
                  <a:prstClr val="black"/>
                </a:solidFill>
                <a:latin typeface="游ゴシック" panose="020F0502020204030204"/>
                <a:ea typeface="游ゴシック" panose="020B0400000000000000" pitchFamily="50" charset="-128"/>
              </a:rPr>
              <a:pPr defTabSz="897941">
                <a:defRPr/>
              </a:pPr>
              <a:t>19</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4103474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22</a:t>
            </a:fld>
            <a:endParaRPr kumimoji="1" lang="ja-JP" altLang="en-US"/>
          </a:p>
        </p:txBody>
      </p:sp>
    </p:spTree>
    <p:extLst>
      <p:ext uri="{BB962C8B-B14F-4D97-AF65-F5344CB8AC3E}">
        <p14:creationId xmlns:p14="http://schemas.microsoft.com/office/powerpoint/2010/main" val="2681843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B68B5-4DA9-F032-A447-A794837DA6C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2BE4D61-C9E9-FD93-10FD-96A59E6605A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9A13F4F-1314-0B1A-F1E6-5D68A59A15BE}"/>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3140EAA-D99C-F002-108A-25C7084381B5}"/>
              </a:ext>
            </a:extLst>
          </p:cNvPr>
          <p:cNvSpPr>
            <a:spLocks noGrp="1"/>
          </p:cNvSpPr>
          <p:nvPr>
            <p:ph type="sldNum" sz="quarter" idx="5"/>
          </p:nvPr>
        </p:nvSpPr>
        <p:spPr/>
        <p:txBody>
          <a:bodyPr/>
          <a:lstStyle/>
          <a:p>
            <a:pPr marL="0" marR="0" lvl="0" indent="0" algn="r" defTabSz="897941" rtl="0" eaLnBrk="1" fontAlgn="auto" latinLnBrk="0" hangingPunct="1">
              <a:lnSpc>
                <a:spcPct val="100000"/>
              </a:lnSpc>
              <a:spcBef>
                <a:spcPts val="0"/>
              </a:spcBef>
              <a:spcAft>
                <a:spcPts val="0"/>
              </a:spcAft>
              <a:buClrTx/>
              <a:buSzTx/>
              <a:buFontTx/>
              <a:buNone/>
              <a:tabLst/>
              <a:defRPr/>
            </a:pPr>
            <a:fld id="{E32EB46B-ECCC-4098-8398-1B8B3B0D766E}"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897941"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496890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C94039-86DC-4038-B871-2C5C89347BD6}"/>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D1EED4EF-9F75-4645-A6A9-79CA004A43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E0A65BEF-91C8-486E-A069-BCE2B7370046}"/>
              </a:ext>
            </a:extLst>
          </p:cNvPr>
          <p:cNvSpPr>
            <a:spLocks noGrp="1"/>
          </p:cNvSpPr>
          <p:nvPr>
            <p:ph type="dt" sz="half" idx="10"/>
          </p:nvPr>
        </p:nvSpPr>
        <p:spPr/>
        <p:txBody>
          <a:bodyPr/>
          <a:lstStyle/>
          <a:p>
            <a:fld id="{ADBAF1D6-E3A1-4FE2-BEDE-2D0C6CAE6FE3}" type="datetime1">
              <a:rPr kumimoji="1" lang="ja-JP" altLang="en-US" smtClean="0"/>
              <a:t>2026/3/27</a:t>
            </a:fld>
            <a:endParaRPr kumimoji="1" lang="ja-JP" altLang="en-US"/>
          </a:p>
        </p:txBody>
      </p:sp>
      <p:sp>
        <p:nvSpPr>
          <p:cNvPr id="5" name="フッター プレースホルダー 4">
            <a:extLst>
              <a:ext uri="{FF2B5EF4-FFF2-40B4-BE49-F238E27FC236}">
                <a16:creationId xmlns:a16="http://schemas.microsoft.com/office/drawing/2014/main" id="{BF17CECD-99AD-429E-8FEB-BC686D3072F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B4E05AF-2751-4603-859C-C1A5AB563450}"/>
              </a:ext>
            </a:extLst>
          </p:cNvPr>
          <p:cNvSpPr>
            <a:spLocks noGrp="1"/>
          </p:cNvSpPr>
          <p:nvPr>
            <p:ph type="sldNum" sz="quarter" idx="12"/>
          </p:nvPr>
        </p:nvSpPr>
        <p:spPr/>
        <p:txBody>
          <a:bodyPr/>
          <a:lstStyle/>
          <a:p>
            <a:fld id="{63C598F0-0FE0-4076-80A3-C96A98F7321E}" type="slidenum">
              <a:rPr kumimoji="1" lang="ja-JP" altLang="en-US" smtClean="0"/>
              <a:t>‹#›</a:t>
            </a:fld>
            <a:endParaRPr kumimoji="1" lang="ja-JP" altLang="en-US"/>
          </a:p>
        </p:txBody>
      </p:sp>
    </p:spTree>
    <p:extLst>
      <p:ext uri="{BB962C8B-B14F-4D97-AF65-F5344CB8AC3E}">
        <p14:creationId xmlns:p14="http://schemas.microsoft.com/office/powerpoint/2010/main" val="2188102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84E3DC-967B-4359-A615-253D081E16E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8112779-B33B-42C9-B650-2DB18DBA3B28}"/>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3B25692-5B9E-41EB-8C0E-303B7BEBDA86}"/>
              </a:ext>
            </a:extLst>
          </p:cNvPr>
          <p:cNvSpPr>
            <a:spLocks noGrp="1"/>
          </p:cNvSpPr>
          <p:nvPr>
            <p:ph type="dt" sz="half" idx="10"/>
          </p:nvPr>
        </p:nvSpPr>
        <p:spPr/>
        <p:txBody>
          <a:bodyPr/>
          <a:lstStyle/>
          <a:p>
            <a:fld id="{EFF6311D-2DCC-4937-A89B-8EA625D9979B}" type="datetime1">
              <a:rPr kumimoji="1" lang="ja-JP" altLang="en-US" smtClean="0"/>
              <a:t>2026/3/27</a:t>
            </a:fld>
            <a:endParaRPr kumimoji="1" lang="ja-JP" altLang="en-US"/>
          </a:p>
        </p:txBody>
      </p:sp>
      <p:sp>
        <p:nvSpPr>
          <p:cNvPr id="5" name="フッター プレースホルダー 4">
            <a:extLst>
              <a:ext uri="{FF2B5EF4-FFF2-40B4-BE49-F238E27FC236}">
                <a16:creationId xmlns:a16="http://schemas.microsoft.com/office/drawing/2014/main" id="{43144049-510E-4622-A352-9D221C7A9AA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5A381D6-121A-48E8-9E1B-746D26CB7C3C}"/>
              </a:ext>
            </a:extLst>
          </p:cNvPr>
          <p:cNvSpPr>
            <a:spLocks noGrp="1"/>
          </p:cNvSpPr>
          <p:nvPr>
            <p:ph type="sldNum" sz="quarter" idx="12"/>
          </p:nvPr>
        </p:nvSpPr>
        <p:spPr/>
        <p:txBody>
          <a:bodyPr/>
          <a:lstStyle/>
          <a:p>
            <a:fld id="{63C598F0-0FE0-4076-80A3-C96A98F7321E}" type="slidenum">
              <a:rPr kumimoji="1" lang="ja-JP" altLang="en-US" smtClean="0"/>
              <a:t>‹#›</a:t>
            </a:fld>
            <a:endParaRPr kumimoji="1" lang="ja-JP" altLang="en-US"/>
          </a:p>
        </p:txBody>
      </p:sp>
    </p:spTree>
    <p:extLst>
      <p:ext uri="{BB962C8B-B14F-4D97-AF65-F5344CB8AC3E}">
        <p14:creationId xmlns:p14="http://schemas.microsoft.com/office/powerpoint/2010/main" val="45116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01B90A-1C9A-492E-8F8C-C649B1BB7ADC}"/>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8BEC973-1AB9-4EFF-BE03-470697D80E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938D8843-2803-409E-BD76-755A8CB47A7C}"/>
              </a:ext>
            </a:extLst>
          </p:cNvPr>
          <p:cNvSpPr>
            <a:spLocks noGrp="1"/>
          </p:cNvSpPr>
          <p:nvPr>
            <p:ph type="dt" sz="half" idx="10"/>
          </p:nvPr>
        </p:nvSpPr>
        <p:spPr/>
        <p:txBody>
          <a:bodyPr/>
          <a:lstStyle/>
          <a:p>
            <a:fld id="{65C10EB2-6DE2-4B3D-A578-E6FC30417427}" type="datetime1">
              <a:rPr kumimoji="1" lang="ja-JP" altLang="en-US" smtClean="0"/>
              <a:t>2026/3/27</a:t>
            </a:fld>
            <a:endParaRPr kumimoji="1" lang="ja-JP" altLang="en-US"/>
          </a:p>
        </p:txBody>
      </p:sp>
      <p:sp>
        <p:nvSpPr>
          <p:cNvPr id="5" name="フッター プレースホルダー 4">
            <a:extLst>
              <a:ext uri="{FF2B5EF4-FFF2-40B4-BE49-F238E27FC236}">
                <a16:creationId xmlns:a16="http://schemas.microsoft.com/office/drawing/2014/main" id="{01EDABCE-8900-428A-985B-C27AFF9B294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9E0D597-F26A-410E-9771-B5E91AF8C229}"/>
              </a:ext>
            </a:extLst>
          </p:cNvPr>
          <p:cNvSpPr>
            <a:spLocks noGrp="1"/>
          </p:cNvSpPr>
          <p:nvPr>
            <p:ph type="sldNum" sz="quarter" idx="12"/>
          </p:nvPr>
        </p:nvSpPr>
        <p:spPr/>
        <p:txBody>
          <a:bodyPr/>
          <a:lstStyle/>
          <a:p>
            <a:fld id="{63C598F0-0FE0-4076-80A3-C96A98F7321E}" type="slidenum">
              <a:rPr kumimoji="1" lang="ja-JP" altLang="en-US" smtClean="0"/>
              <a:t>‹#›</a:t>
            </a:fld>
            <a:endParaRPr kumimoji="1" lang="ja-JP" altLang="en-US"/>
          </a:p>
        </p:txBody>
      </p:sp>
    </p:spTree>
    <p:extLst>
      <p:ext uri="{BB962C8B-B14F-4D97-AF65-F5344CB8AC3E}">
        <p14:creationId xmlns:p14="http://schemas.microsoft.com/office/powerpoint/2010/main" val="693803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F2C029-6643-4E8E-BFA3-B0C01ED93A6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6F12F43-9A93-43A0-B3CE-131D5184A402}"/>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0C4037AD-0603-4C6C-BA64-1312E419F4B4}"/>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4FDB4363-4C06-4D9F-86A3-BE4429FE3F60}"/>
              </a:ext>
            </a:extLst>
          </p:cNvPr>
          <p:cNvSpPr>
            <a:spLocks noGrp="1"/>
          </p:cNvSpPr>
          <p:nvPr>
            <p:ph type="dt" sz="half" idx="10"/>
          </p:nvPr>
        </p:nvSpPr>
        <p:spPr/>
        <p:txBody>
          <a:bodyPr/>
          <a:lstStyle/>
          <a:p>
            <a:fld id="{6511E68D-5E51-4293-A462-8FED4B09F3E9}" type="datetime1">
              <a:rPr kumimoji="1" lang="ja-JP" altLang="en-US" smtClean="0"/>
              <a:t>2026/3/27</a:t>
            </a:fld>
            <a:endParaRPr kumimoji="1" lang="ja-JP" altLang="en-US"/>
          </a:p>
        </p:txBody>
      </p:sp>
      <p:sp>
        <p:nvSpPr>
          <p:cNvPr id="6" name="フッター プレースホルダー 5">
            <a:extLst>
              <a:ext uri="{FF2B5EF4-FFF2-40B4-BE49-F238E27FC236}">
                <a16:creationId xmlns:a16="http://schemas.microsoft.com/office/drawing/2014/main" id="{B0286EFF-BDB8-49A4-A09D-2A4172495A0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BB72360-52A4-4148-9792-A1294392C6A0}"/>
              </a:ext>
            </a:extLst>
          </p:cNvPr>
          <p:cNvSpPr>
            <a:spLocks noGrp="1"/>
          </p:cNvSpPr>
          <p:nvPr>
            <p:ph type="sldNum" sz="quarter" idx="12"/>
          </p:nvPr>
        </p:nvSpPr>
        <p:spPr/>
        <p:txBody>
          <a:bodyPr/>
          <a:lstStyle/>
          <a:p>
            <a:fld id="{63C598F0-0FE0-4076-80A3-C96A98F7321E}" type="slidenum">
              <a:rPr kumimoji="1" lang="ja-JP" altLang="en-US" smtClean="0"/>
              <a:t>‹#›</a:t>
            </a:fld>
            <a:endParaRPr kumimoji="1" lang="ja-JP" altLang="en-US"/>
          </a:p>
        </p:txBody>
      </p:sp>
    </p:spTree>
    <p:extLst>
      <p:ext uri="{BB962C8B-B14F-4D97-AF65-F5344CB8AC3E}">
        <p14:creationId xmlns:p14="http://schemas.microsoft.com/office/powerpoint/2010/main" val="2923453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7408E9-4813-40DC-A835-F3CFE9CD252A}"/>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78D7D43A-108B-485E-AB83-56E55F259FA6}"/>
              </a:ext>
            </a:extLst>
          </p:cNvPr>
          <p:cNvSpPr>
            <a:spLocks noGrp="1"/>
          </p:cNvSpPr>
          <p:nvPr>
            <p:ph type="dt" sz="half" idx="10"/>
          </p:nvPr>
        </p:nvSpPr>
        <p:spPr/>
        <p:txBody>
          <a:bodyPr/>
          <a:lstStyle/>
          <a:p>
            <a:fld id="{69B981B4-1864-4C4C-A928-862127092144}" type="datetime1">
              <a:rPr kumimoji="1" lang="ja-JP" altLang="en-US" smtClean="0"/>
              <a:t>2026/3/27</a:t>
            </a:fld>
            <a:endParaRPr kumimoji="1" lang="ja-JP" altLang="en-US"/>
          </a:p>
        </p:txBody>
      </p:sp>
      <p:sp>
        <p:nvSpPr>
          <p:cNvPr id="4" name="フッター プレースホルダー 3">
            <a:extLst>
              <a:ext uri="{FF2B5EF4-FFF2-40B4-BE49-F238E27FC236}">
                <a16:creationId xmlns:a16="http://schemas.microsoft.com/office/drawing/2014/main" id="{92B334D6-A085-4343-882B-AE627624A1EF}"/>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5062BF1E-47C6-4B06-9A8D-B3115F469D84}"/>
              </a:ext>
            </a:extLst>
          </p:cNvPr>
          <p:cNvSpPr>
            <a:spLocks noGrp="1"/>
          </p:cNvSpPr>
          <p:nvPr>
            <p:ph type="sldNum" sz="quarter" idx="12"/>
          </p:nvPr>
        </p:nvSpPr>
        <p:spPr/>
        <p:txBody>
          <a:bodyPr/>
          <a:lstStyle/>
          <a:p>
            <a:fld id="{63C598F0-0FE0-4076-80A3-C96A98F7321E}" type="slidenum">
              <a:rPr kumimoji="1" lang="ja-JP" altLang="en-US" smtClean="0"/>
              <a:t>‹#›</a:t>
            </a:fld>
            <a:endParaRPr kumimoji="1" lang="ja-JP" altLang="en-US"/>
          </a:p>
        </p:txBody>
      </p:sp>
    </p:spTree>
    <p:extLst>
      <p:ext uri="{BB962C8B-B14F-4D97-AF65-F5344CB8AC3E}">
        <p14:creationId xmlns:p14="http://schemas.microsoft.com/office/powerpoint/2010/main" val="1171737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1C9E7A2-37B9-44E7-B331-90667B403176}"/>
              </a:ext>
            </a:extLst>
          </p:cNvPr>
          <p:cNvSpPr>
            <a:spLocks noGrp="1"/>
          </p:cNvSpPr>
          <p:nvPr>
            <p:ph type="dt" sz="half" idx="10"/>
          </p:nvPr>
        </p:nvSpPr>
        <p:spPr/>
        <p:txBody>
          <a:bodyPr/>
          <a:lstStyle/>
          <a:p>
            <a:fld id="{2DBE8796-56C0-4DF0-8800-036C36CD19CE}" type="datetime1">
              <a:rPr kumimoji="1" lang="ja-JP" altLang="en-US" smtClean="0"/>
              <a:t>2026/3/27</a:t>
            </a:fld>
            <a:endParaRPr kumimoji="1" lang="ja-JP" altLang="en-US"/>
          </a:p>
        </p:txBody>
      </p:sp>
      <p:sp>
        <p:nvSpPr>
          <p:cNvPr id="3" name="フッター プレースホルダー 2">
            <a:extLst>
              <a:ext uri="{FF2B5EF4-FFF2-40B4-BE49-F238E27FC236}">
                <a16:creationId xmlns:a16="http://schemas.microsoft.com/office/drawing/2014/main" id="{173BB869-1C4E-4CC7-B85C-975257AAB719}"/>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EDBB6EB-0064-48EB-A309-74277AFF047D}"/>
              </a:ext>
            </a:extLst>
          </p:cNvPr>
          <p:cNvSpPr>
            <a:spLocks noGrp="1"/>
          </p:cNvSpPr>
          <p:nvPr>
            <p:ph type="sldNum" sz="quarter" idx="12"/>
          </p:nvPr>
        </p:nvSpPr>
        <p:spPr/>
        <p:txBody>
          <a:bodyPr/>
          <a:lstStyle/>
          <a:p>
            <a:fld id="{63C598F0-0FE0-4076-80A3-C96A98F7321E}" type="slidenum">
              <a:rPr kumimoji="1" lang="ja-JP" altLang="en-US" smtClean="0"/>
              <a:t>‹#›</a:t>
            </a:fld>
            <a:endParaRPr kumimoji="1" lang="ja-JP" altLang="en-US"/>
          </a:p>
        </p:txBody>
      </p:sp>
    </p:spTree>
    <p:extLst>
      <p:ext uri="{BB962C8B-B14F-4D97-AF65-F5344CB8AC3E}">
        <p14:creationId xmlns:p14="http://schemas.microsoft.com/office/powerpoint/2010/main" val="39953794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A8BABC86-6DC3-4C42-B6FE-9410A6AB79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1AC85E4-8E8F-4A9D-B7B0-257275B901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8FB4C6C-9ED8-4E7B-9C95-A732F9F2DD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D31628-737D-43D0-9A10-BBC9749119F1}" type="datetime1">
              <a:rPr kumimoji="1" lang="ja-JP" altLang="en-US" smtClean="0"/>
              <a:t>2026/3/27</a:t>
            </a:fld>
            <a:endParaRPr kumimoji="1" lang="ja-JP" altLang="en-US"/>
          </a:p>
        </p:txBody>
      </p:sp>
      <p:sp>
        <p:nvSpPr>
          <p:cNvPr id="5" name="フッター プレースホルダー 4">
            <a:extLst>
              <a:ext uri="{FF2B5EF4-FFF2-40B4-BE49-F238E27FC236}">
                <a16:creationId xmlns:a16="http://schemas.microsoft.com/office/drawing/2014/main" id="{7CF4ED86-61D4-483D-811E-978C79608C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0FEB3AE9-DBB1-401F-ABAE-BA08CEEBFF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C598F0-0FE0-4076-80A3-C96A98F7321E}" type="slidenum">
              <a:rPr kumimoji="1" lang="ja-JP" altLang="en-US" smtClean="0"/>
              <a:t>‹#›</a:t>
            </a:fld>
            <a:endParaRPr kumimoji="1" lang="ja-JP" altLang="en-US"/>
          </a:p>
        </p:txBody>
      </p:sp>
    </p:spTree>
    <p:extLst>
      <p:ext uri="{BB962C8B-B14F-4D97-AF65-F5344CB8AC3E}">
        <p14:creationId xmlns:p14="http://schemas.microsoft.com/office/powerpoint/2010/main" val="2674814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18" Type="http://schemas.openxmlformats.org/officeDocument/2006/relationships/image" Target="../media/image43.png"/><Relationship Id="rId26" Type="http://schemas.openxmlformats.org/officeDocument/2006/relationships/image" Target="../media/image50.svg"/><Relationship Id="rId3" Type="http://schemas.openxmlformats.org/officeDocument/2006/relationships/image" Target="../media/image29.png"/><Relationship Id="rId21" Type="http://schemas.openxmlformats.org/officeDocument/2006/relationships/image" Target="../media/image46.png"/><Relationship Id="rId7" Type="http://schemas.openxmlformats.org/officeDocument/2006/relationships/image" Target="../media/image33.png"/><Relationship Id="rId12" Type="http://schemas.openxmlformats.org/officeDocument/2006/relationships/image" Target="../media/image38.svg"/><Relationship Id="rId17" Type="http://schemas.openxmlformats.org/officeDocument/2006/relationships/image" Target="../media/image42.png"/><Relationship Id="rId25" Type="http://schemas.openxmlformats.org/officeDocument/2006/relationships/image" Target="../media/image49.png"/><Relationship Id="rId2" Type="http://schemas.openxmlformats.org/officeDocument/2006/relationships/notesSlide" Target="../notesSlides/notesSlide5.xml"/><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32.svg"/><Relationship Id="rId11" Type="http://schemas.openxmlformats.org/officeDocument/2006/relationships/image" Target="../media/image37.png"/><Relationship Id="rId24" Type="http://schemas.microsoft.com/office/2007/relationships/hdphoto" Target="../media/hdphoto3.wdp"/><Relationship Id="rId5" Type="http://schemas.openxmlformats.org/officeDocument/2006/relationships/image" Target="../media/image31.png"/><Relationship Id="rId15" Type="http://schemas.microsoft.com/office/2007/relationships/hdphoto" Target="../media/hdphoto2.wdp"/><Relationship Id="rId23" Type="http://schemas.openxmlformats.org/officeDocument/2006/relationships/image" Target="../media/image48.png"/><Relationship Id="rId10" Type="http://schemas.openxmlformats.org/officeDocument/2006/relationships/image" Target="../media/image36.svg"/><Relationship Id="rId19" Type="http://schemas.openxmlformats.org/officeDocument/2006/relationships/image" Target="../media/image44.png"/><Relationship Id="rId4" Type="http://schemas.openxmlformats.org/officeDocument/2006/relationships/image" Target="../media/image30.svg"/><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jpe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6.xml"/><Relationship Id="rId16"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54.jpeg"/><Relationship Id="rId11" Type="http://schemas.openxmlformats.org/officeDocument/2006/relationships/image" Target="../media/image59.jpe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jpe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1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jpeg"/><Relationship Id="rId4" Type="http://schemas.openxmlformats.org/officeDocument/2006/relationships/image" Target="../media/image67.png"/><Relationship Id="rId9" Type="http://schemas.openxmlformats.org/officeDocument/2006/relationships/image" Target="../media/image72.png"/></Relationships>
</file>

<file path=ppt/slides/_rels/slide19.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png"/><Relationship Id="rId7" Type="http://schemas.openxmlformats.org/officeDocument/2006/relationships/image" Target="../media/image7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0.png"/><Relationship Id="rId3" Type="http://schemas.microsoft.com/office/2007/relationships/hdphoto" Target="../media/hdphoto4.wdp"/><Relationship Id="rId7" Type="http://schemas.microsoft.com/office/2007/relationships/hdphoto" Target="../media/hdphoto6.wdp"/><Relationship Id="rId12" Type="http://schemas.openxmlformats.org/officeDocument/2006/relationships/image" Target="../media/image89.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5.png"/><Relationship Id="rId11" Type="http://schemas.openxmlformats.org/officeDocument/2006/relationships/image" Target="../media/image88.png"/><Relationship Id="rId5" Type="http://schemas.microsoft.com/office/2007/relationships/hdphoto" Target="../media/hdphoto5.wdp"/><Relationship Id="rId10" Type="http://schemas.openxmlformats.org/officeDocument/2006/relationships/image" Target="../media/image9.svg"/><Relationship Id="rId4" Type="http://schemas.openxmlformats.org/officeDocument/2006/relationships/image" Target="../media/image84.png"/><Relationship Id="rId9" Type="http://schemas.openxmlformats.org/officeDocument/2006/relationships/image" Target="../media/image87.png"/></Relationships>
</file>

<file path=ppt/slides/_rels/slide2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98.png"/><Relationship Id="rId4" Type="http://schemas.openxmlformats.org/officeDocument/2006/relationships/image" Target="../media/image9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26.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2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2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13.jpeg"/></Relationships>
</file>

<file path=ppt/slides/_rels/slide29.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8" Type="http://schemas.openxmlformats.org/officeDocument/2006/relationships/image" Target="../media/image123.svg"/><Relationship Id="rId13" Type="http://schemas.openxmlformats.org/officeDocument/2006/relationships/image" Target="../media/image126.png"/><Relationship Id="rId18" Type="http://schemas.openxmlformats.org/officeDocument/2006/relationships/image" Target="../media/image131.svg"/><Relationship Id="rId3" Type="http://schemas.openxmlformats.org/officeDocument/2006/relationships/image" Target="../media/image118.png"/><Relationship Id="rId21" Type="http://schemas.openxmlformats.org/officeDocument/2006/relationships/image" Target="../media/image134.png"/><Relationship Id="rId7" Type="http://schemas.openxmlformats.org/officeDocument/2006/relationships/image" Target="../media/image122.png"/><Relationship Id="rId12" Type="http://schemas.microsoft.com/office/2007/relationships/hdphoto" Target="../media/hdphoto1.wdp"/><Relationship Id="rId17" Type="http://schemas.openxmlformats.org/officeDocument/2006/relationships/image" Target="../media/image130.png"/><Relationship Id="rId2" Type="http://schemas.openxmlformats.org/officeDocument/2006/relationships/notesSlide" Target="../notesSlides/notesSlide19.xml"/><Relationship Id="rId16" Type="http://schemas.openxmlformats.org/officeDocument/2006/relationships/image" Target="../media/image129.svg"/><Relationship Id="rId20" Type="http://schemas.openxmlformats.org/officeDocument/2006/relationships/image" Target="../media/image133.svg"/><Relationship Id="rId1" Type="http://schemas.openxmlformats.org/officeDocument/2006/relationships/slideLayout" Target="../slideLayouts/slideLayout2.xml"/><Relationship Id="rId6" Type="http://schemas.openxmlformats.org/officeDocument/2006/relationships/image" Target="../media/image121.svg"/><Relationship Id="rId11" Type="http://schemas.openxmlformats.org/officeDocument/2006/relationships/image" Target="../media/image10.png"/><Relationship Id="rId24" Type="http://schemas.openxmlformats.org/officeDocument/2006/relationships/image" Target="../media/image137.svg"/><Relationship Id="rId5" Type="http://schemas.openxmlformats.org/officeDocument/2006/relationships/image" Target="../media/image120.png"/><Relationship Id="rId15" Type="http://schemas.openxmlformats.org/officeDocument/2006/relationships/image" Target="../media/image128.png"/><Relationship Id="rId23" Type="http://schemas.openxmlformats.org/officeDocument/2006/relationships/image" Target="../media/image136.png"/><Relationship Id="rId10" Type="http://schemas.openxmlformats.org/officeDocument/2006/relationships/image" Target="../media/image125.svg"/><Relationship Id="rId19" Type="http://schemas.openxmlformats.org/officeDocument/2006/relationships/image" Target="../media/image132.png"/><Relationship Id="rId4" Type="http://schemas.openxmlformats.org/officeDocument/2006/relationships/image" Target="../media/image119.svg"/><Relationship Id="rId9" Type="http://schemas.openxmlformats.org/officeDocument/2006/relationships/image" Target="../media/image124.png"/><Relationship Id="rId14" Type="http://schemas.openxmlformats.org/officeDocument/2006/relationships/image" Target="../media/image127.svg"/><Relationship Id="rId22" Type="http://schemas.openxmlformats.org/officeDocument/2006/relationships/image" Target="../media/image135.svg"/></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40.png"/><Relationship Id="rId10" Type="http://schemas.openxmlformats.org/officeDocument/2006/relationships/image" Target="../media/image145.png"/><Relationship Id="rId4" Type="http://schemas.openxmlformats.org/officeDocument/2006/relationships/image" Target="../media/image139.png"/><Relationship Id="rId9" Type="http://schemas.openxmlformats.org/officeDocument/2006/relationships/image" Target="../media/image144.png"/></Relationships>
</file>

<file path=ppt/slides/_rels/slide38.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151.png"/><Relationship Id="rId3" Type="http://schemas.openxmlformats.org/officeDocument/2006/relationships/image" Target="../media/image146.png"/><Relationship Id="rId7" Type="http://schemas.openxmlformats.org/officeDocument/2006/relationships/image" Target="../media/image148.png"/><Relationship Id="rId12" Type="http://schemas.microsoft.com/office/2007/relationships/hdphoto" Target="../media/hdphoto11.wdp"/><Relationship Id="rId17" Type="http://schemas.openxmlformats.org/officeDocument/2006/relationships/image" Target="../media/image153.png"/><Relationship Id="rId2" Type="http://schemas.openxmlformats.org/officeDocument/2006/relationships/notesSlide" Target="../notesSlides/notesSlide23.xml"/><Relationship Id="rId16" Type="http://schemas.microsoft.com/office/2007/relationships/hdphoto" Target="../media/hdphoto13.wdp"/><Relationship Id="rId1" Type="http://schemas.openxmlformats.org/officeDocument/2006/relationships/slideLayout" Target="../slideLayouts/slideLayout2.xml"/><Relationship Id="rId6" Type="http://schemas.microsoft.com/office/2007/relationships/hdphoto" Target="../media/hdphoto8.wdp"/><Relationship Id="rId11" Type="http://schemas.openxmlformats.org/officeDocument/2006/relationships/image" Target="../media/image150.png"/><Relationship Id="rId5" Type="http://schemas.openxmlformats.org/officeDocument/2006/relationships/image" Target="../media/image147.png"/><Relationship Id="rId15" Type="http://schemas.openxmlformats.org/officeDocument/2006/relationships/image" Target="../media/image152.png"/><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149.png"/><Relationship Id="rId14" Type="http://schemas.microsoft.com/office/2007/relationships/hdphoto" Target="../media/hdphoto12.wdp"/></Relationships>
</file>

<file path=ppt/slides/_rels/slide3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160.svg"/><Relationship Id="rId13" Type="http://schemas.openxmlformats.org/officeDocument/2006/relationships/image" Target="../media/image165.png"/><Relationship Id="rId3" Type="http://schemas.openxmlformats.org/officeDocument/2006/relationships/image" Target="../media/image155.png"/><Relationship Id="rId7" Type="http://schemas.openxmlformats.org/officeDocument/2006/relationships/image" Target="../media/image159.png"/><Relationship Id="rId12" Type="http://schemas.openxmlformats.org/officeDocument/2006/relationships/image" Target="../media/image164.sv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58.jpeg"/><Relationship Id="rId11" Type="http://schemas.openxmlformats.org/officeDocument/2006/relationships/image" Target="../media/image163.png"/><Relationship Id="rId5" Type="http://schemas.openxmlformats.org/officeDocument/2006/relationships/image" Target="../media/image157.png"/><Relationship Id="rId10" Type="http://schemas.openxmlformats.org/officeDocument/2006/relationships/image" Target="../media/image162.svg"/><Relationship Id="rId4" Type="http://schemas.openxmlformats.org/officeDocument/2006/relationships/image" Target="../media/image156.png"/><Relationship Id="rId9" Type="http://schemas.openxmlformats.org/officeDocument/2006/relationships/image" Target="../media/image161.png"/></Relationships>
</file>

<file path=ppt/slides/_rels/slide4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46.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73.png"/><Relationship Id="rId11" Type="http://schemas.openxmlformats.org/officeDocument/2006/relationships/image" Target="../media/image178.png"/><Relationship Id="rId5" Type="http://schemas.openxmlformats.org/officeDocument/2006/relationships/image" Target="../media/image172.png"/><Relationship Id="rId10" Type="http://schemas.openxmlformats.org/officeDocument/2006/relationships/image" Target="../media/image177.png"/><Relationship Id="rId4" Type="http://schemas.openxmlformats.org/officeDocument/2006/relationships/image" Target="../media/image171.png"/><Relationship Id="rId9" Type="http://schemas.openxmlformats.org/officeDocument/2006/relationships/image" Target="../media/image176.png"/></Relationships>
</file>

<file path=ppt/slides/_rels/slide47.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79.png"/><Relationship Id="rId7" Type="http://schemas.openxmlformats.org/officeDocument/2006/relationships/image" Target="../media/image183.png"/><Relationship Id="rId12" Type="http://schemas.openxmlformats.org/officeDocument/2006/relationships/image" Target="../media/image188.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82.png"/><Relationship Id="rId11" Type="http://schemas.openxmlformats.org/officeDocument/2006/relationships/image" Target="../media/image187.png"/><Relationship Id="rId5" Type="http://schemas.openxmlformats.org/officeDocument/2006/relationships/image" Target="../media/image181.png"/><Relationship Id="rId10" Type="http://schemas.openxmlformats.org/officeDocument/2006/relationships/image" Target="../media/image186.png"/><Relationship Id="rId4" Type="http://schemas.openxmlformats.org/officeDocument/2006/relationships/image" Target="../media/image180.png"/><Relationship Id="rId9" Type="http://schemas.openxmlformats.org/officeDocument/2006/relationships/image" Target="../media/image185.png"/></Relationships>
</file>

<file path=ppt/slides/_rels/slide48.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189.png"/><Relationship Id="rId3" Type="http://schemas.openxmlformats.org/officeDocument/2006/relationships/image" Target="../media/image148.png"/><Relationship Id="rId7" Type="http://schemas.openxmlformats.org/officeDocument/2006/relationships/image" Target="../media/image150.png"/><Relationship Id="rId12" Type="http://schemas.microsoft.com/office/2007/relationships/hdphoto" Target="../media/hdphoto13.wdp"/><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microsoft.com/office/2007/relationships/hdphoto" Target="../media/hdphoto10.wdp"/><Relationship Id="rId11" Type="http://schemas.openxmlformats.org/officeDocument/2006/relationships/image" Target="../media/image152.png"/><Relationship Id="rId5" Type="http://schemas.openxmlformats.org/officeDocument/2006/relationships/image" Target="../media/image149.png"/><Relationship Id="rId10" Type="http://schemas.microsoft.com/office/2007/relationships/hdphoto" Target="../media/hdphoto12.wdp"/><Relationship Id="rId4" Type="http://schemas.microsoft.com/office/2007/relationships/hdphoto" Target="../media/hdphoto9.wdp"/><Relationship Id="rId9" Type="http://schemas.openxmlformats.org/officeDocument/2006/relationships/image" Target="../media/image151.png"/><Relationship Id="rId14" Type="http://schemas.openxmlformats.org/officeDocument/2006/relationships/image" Target="../media/image190.png"/></Relationships>
</file>

<file path=ppt/slides/_rels/slide49.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191.png"/><Relationship Id="rId7" Type="http://schemas.openxmlformats.org/officeDocument/2006/relationships/image" Target="../media/image19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94.png"/><Relationship Id="rId5" Type="http://schemas.openxmlformats.org/officeDocument/2006/relationships/image" Target="../media/image193.jpeg"/><Relationship Id="rId4" Type="http://schemas.openxmlformats.org/officeDocument/2006/relationships/image" Target="../media/image192.jpeg"/><Relationship Id="rId9" Type="http://schemas.openxmlformats.org/officeDocument/2006/relationships/image" Target="../media/image197.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203.png"/><Relationship Id="rId13" Type="http://schemas.openxmlformats.org/officeDocument/2006/relationships/image" Target="../media/image208.png"/><Relationship Id="rId3" Type="http://schemas.openxmlformats.org/officeDocument/2006/relationships/image" Target="../media/image198.png"/><Relationship Id="rId7" Type="http://schemas.openxmlformats.org/officeDocument/2006/relationships/image" Target="../media/image202.png"/><Relationship Id="rId12" Type="http://schemas.openxmlformats.org/officeDocument/2006/relationships/image" Target="../media/image207.png"/><Relationship Id="rId17" Type="http://schemas.openxmlformats.org/officeDocument/2006/relationships/image" Target="../media/image212.png"/><Relationship Id="rId2" Type="http://schemas.openxmlformats.org/officeDocument/2006/relationships/notesSlide" Target="../notesSlides/notesSlide34.xml"/><Relationship Id="rId16" Type="http://schemas.openxmlformats.org/officeDocument/2006/relationships/image" Target="../media/image211.png"/><Relationship Id="rId1" Type="http://schemas.openxmlformats.org/officeDocument/2006/relationships/slideLayout" Target="../slideLayouts/slideLayout2.xml"/><Relationship Id="rId6" Type="http://schemas.openxmlformats.org/officeDocument/2006/relationships/image" Target="../media/image201.png"/><Relationship Id="rId11" Type="http://schemas.openxmlformats.org/officeDocument/2006/relationships/image" Target="../media/image206.png"/><Relationship Id="rId5" Type="http://schemas.openxmlformats.org/officeDocument/2006/relationships/image" Target="../media/image200.png"/><Relationship Id="rId15" Type="http://schemas.openxmlformats.org/officeDocument/2006/relationships/image" Target="../media/image210.png"/><Relationship Id="rId10" Type="http://schemas.openxmlformats.org/officeDocument/2006/relationships/image" Target="../media/image205.png"/><Relationship Id="rId4" Type="http://schemas.openxmlformats.org/officeDocument/2006/relationships/image" Target="../media/image199.png"/><Relationship Id="rId9" Type="http://schemas.openxmlformats.org/officeDocument/2006/relationships/image" Target="../media/image204.png"/><Relationship Id="rId14" Type="http://schemas.openxmlformats.org/officeDocument/2006/relationships/image" Target="../media/image209.png"/></Relationships>
</file>

<file path=ppt/slides/_rels/slide51.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16.png"/></Relationships>
</file>

<file path=ppt/slides/_rels/slide54.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218.jpeg"/><Relationship Id="rId4" Type="http://schemas.microsoft.com/office/2007/relationships/hdphoto" Target="../media/hdphoto14.wdp"/></Relationships>
</file>

<file path=ppt/slides/_rels/slide55.xml.rels><?xml version="1.0" encoding="UTF-8" standalone="yes"?>
<Relationships xmlns="http://schemas.openxmlformats.org/package/2006/relationships"><Relationship Id="rId13" Type="http://schemas.openxmlformats.org/officeDocument/2006/relationships/image" Target="../media/image229.svg"/><Relationship Id="rId18" Type="http://schemas.openxmlformats.org/officeDocument/2006/relationships/image" Target="../media/image234.png"/><Relationship Id="rId26" Type="http://schemas.openxmlformats.org/officeDocument/2006/relationships/image" Target="../media/image242.svg"/><Relationship Id="rId39" Type="http://schemas.openxmlformats.org/officeDocument/2006/relationships/image" Target="../media/image255.png"/><Relationship Id="rId21" Type="http://schemas.openxmlformats.org/officeDocument/2006/relationships/image" Target="../media/image237.png"/><Relationship Id="rId34" Type="http://schemas.openxmlformats.org/officeDocument/2006/relationships/image" Target="../media/image250.svg"/><Relationship Id="rId42" Type="http://schemas.openxmlformats.org/officeDocument/2006/relationships/image" Target="../media/image258.svg"/><Relationship Id="rId47" Type="http://schemas.openxmlformats.org/officeDocument/2006/relationships/image" Target="../media/image263.png"/><Relationship Id="rId50" Type="http://schemas.openxmlformats.org/officeDocument/2006/relationships/image" Target="../media/image266.svg"/><Relationship Id="rId7" Type="http://schemas.openxmlformats.org/officeDocument/2006/relationships/image" Target="../media/image223.png"/><Relationship Id="rId2" Type="http://schemas.openxmlformats.org/officeDocument/2006/relationships/notesSlide" Target="../notesSlides/notesSlide39.xml"/><Relationship Id="rId16" Type="http://schemas.openxmlformats.org/officeDocument/2006/relationships/image" Target="../media/image232.png"/><Relationship Id="rId29" Type="http://schemas.openxmlformats.org/officeDocument/2006/relationships/image" Target="../media/image245.png"/><Relationship Id="rId11" Type="http://schemas.openxmlformats.org/officeDocument/2006/relationships/image" Target="../media/image227.png"/><Relationship Id="rId24" Type="http://schemas.openxmlformats.org/officeDocument/2006/relationships/image" Target="../media/image240.svg"/><Relationship Id="rId32" Type="http://schemas.openxmlformats.org/officeDocument/2006/relationships/image" Target="../media/image248.svg"/><Relationship Id="rId37" Type="http://schemas.openxmlformats.org/officeDocument/2006/relationships/image" Target="../media/image253.png"/><Relationship Id="rId40" Type="http://schemas.openxmlformats.org/officeDocument/2006/relationships/image" Target="../media/image256.svg"/><Relationship Id="rId45" Type="http://schemas.openxmlformats.org/officeDocument/2006/relationships/image" Target="../media/image261.png"/><Relationship Id="rId53" Type="http://schemas.openxmlformats.org/officeDocument/2006/relationships/image" Target="../media/image269.png"/><Relationship Id="rId5" Type="http://schemas.openxmlformats.org/officeDocument/2006/relationships/image" Target="../media/image221.png"/><Relationship Id="rId10" Type="http://schemas.openxmlformats.org/officeDocument/2006/relationships/image" Target="../media/image226.png"/><Relationship Id="rId19" Type="http://schemas.openxmlformats.org/officeDocument/2006/relationships/image" Target="../media/image235.svg"/><Relationship Id="rId31" Type="http://schemas.openxmlformats.org/officeDocument/2006/relationships/image" Target="../media/image247.png"/><Relationship Id="rId44" Type="http://schemas.openxmlformats.org/officeDocument/2006/relationships/image" Target="../media/image260.svg"/><Relationship Id="rId52" Type="http://schemas.openxmlformats.org/officeDocument/2006/relationships/image" Target="../media/image268.svg"/><Relationship Id="rId4" Type="http://schemas.openxmlformats.org/officeDocument/2006/relationships/image" Target="../media/image220.svg"/><Relationship Id="rId9" Type="http://schemas.openxmlformats.org/officeDocument/2006/relationships/image" Target="../media/image225.png"/><Relationship Id="rId14" Type="http://schemas.openxmlformats.org/officeDocument/2006/relationships/image" Target="../media/image230.png"/><Relationship Id="rId22" Type="http://schemas.openxmlformats.org/officeDocument/2006/relationships/image" Target="../media/image238.svg"/><Relationship Id="rId27" Type="http://schemas.openxmlformats.org/officeDocument/2006/relationships/image" Target="../media/image243.png"/><Relationship Id="rId30" Type="http://schemas.openxmlformats.org/officeDocument/2006/relationships/image" Target="../media/image246.svg"/><Relationship Id="rId35" Type="http://schemas.openxmlformats.org/officeDocument/2006/relationships/image" Target="../media/image251.png"/><Relationship Id="rId43" Type="http://schemas.openxmlformats.org/officeDocument/2006/relationships/image" Target="../media/image259.png"/><Relationship Id="rId48" Type="http://schemas.openxmlformats.org/officeDocument/2006/relationships/image" Target="../media/image264.svg"/><Relationship Id="rId8" Type="http://schemas.openxmlformats.org/officeDocument/2006/relationships/image" Target="../media/image224.png"/><Relationship Id="rId51" Type="http://schemas.openxmlformats.org/officeDocument/2006/relationships/image" Target="../media/image267.png"/><Relationship Id="rId3" Type="http://schemas.openxmlformats.org/officeDocument/2006/relationships/image" Target="../media/image219.png"/><Relationship Id="rId12" Type="http://schemas.openxmlformats.org/officeDocument/2006/relationships/image" Target="../media/image228.png"/><Relationship Id="rId17" Type="http://schemas.openxmlformats.org/officeDocument/2006/relationships/image" Target="../media/image233.svg"/><Relationship Id="rId25" Type="http://schemas.openxmlformats.org/officeDocument/2006/relationships/image" Target="../media/image241.png"/><Relationship Id="rId33" Type="http://schemas.openxmlformats.org/officeDocument/2006/relationships/image" Target="../media/image249.png"/><Relationship Id="rId38" Type="http://schemas.openxmlformats.org/officeDocument/2006/relationships/image" Target="../media/image254.svg"/><Relationship Id="rId46" Type="http://schemas.openxmlformats.org/officeDocument/2006/relationships/image" Target="../media/image262.svg"/><Relationship Id="rId20" Type="http://schemas.openxmlformats.org/officeDocument/2006/relationships/image" Target="../media/image236.png"/><Relationship Id="rId41" Type="http://schemas.openxmlformats.org/officeDocument/2006/relationships/image" Target="../media/image257.png"/><Relationship Id="rId54" Type="http://schemas.openxmlformats.org/officeDocument/2006/relationships/image" Target="../media/image270.svg"/><Relationship Id="rId1" Type="http://schemas.openxmlformats.org/officeDocument/2006/relationships/slideLayout" Target="../slideLayouts/slideLayout2.xml"/><Relationship Id="rId6" Type="http://schemas.openxmlformats.org/officeDocument/2006/relationships/image" Target="../media/image222.svg"/><Relationship Id="rId15" Type="http://schemas.openxmlformats.org/officeDocument/2006/relationships/image" Target="../media/image231.svg"/><Relationship Id="rId23" Type="http://schemas.openxmlformats.org/officeDocument/2006/relationships/image" Target="../media/image239.png"/><Relationship Id="rId28" Type="http://schemas.openxmlformats.org/officeDocument/2006/relationships/image" Target="../media/image244.svg"/><Relationship Id="rId36" Type="http://schemas.openxmlformats.org/officeDocument/2006/relationships/image" Target="../media/image252.svg"/><Relationship Id="rId49" Type="http://schemas.openxmlformats.org/officeDocument/2006/relationships/image" Target="../media/image265.png"/></Relationships>
</file>

<file path=ppt/slides/_rels/slide56.xml.rels><?xml version="1.0" encoding="UTF-8" standalone="yes"?>
<Relationships xmlns="http://schemas.openxmlformats.org/package/2006/relationships"><Relationship Id="rId3" Type="http://schemas.openxmlformats.org/officeDocument/2006/relationships/image" Target="../media/image271.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72.png"/><Relationship Id="rId7" Type="http://schemas.openxmlformats.org/officeDocument/2006/relationships/image" Target="../media/image276.emf"/><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275.png"/><Relationship Id="rId5" Type="http://schemas.openxmlformats.org/officeDocument/2006/relationships/image" Target="../media/image274.png"/><Relationship Id="rId4" Type="http://schemas.openxmlformats.org/officeDocument/2006/relationships/image" Target="../media/image273.png"/></Relationships>
</file>

<file path=ppt/slides/_rels/slide59.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78.jpe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282.jpeg"/><Relationship Id="rId5" Type="http://schemas.openxmlformats.org/officeDocument/2006/relationships/image" Target="../media/image281.png"/><Relationship Id="rId4" Type="http://schemas.openxmlformats.org/officeDocument/2006/relationships/image" Target="../media/image280.png"/></Relationships>
</file>

<file path=ppt/slides/_rels/slide62.xml.rels><?xml version="1.0" encoding="UTF-8" standalone="yes"?>
<Relationships xmlns="http://schemas.openxmlformats.org/package/2006/relationships"><Relationship Id="rId8" Type="http://schemas.openxmlformats.org/officeDocument/2006/relationships/image" Target="../media/image288.png"/><Relationship Id="rId3" Type="http://schemas.openxmlformats.org/officeDocument/2006/relationships/image" Target="../media/image283.png"/><Relationship Id="rId7" Type="http://schemas.openxmlformats.org/officeDocument/2006/relationships/image" Target="../media/image287.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286.png"/><Relationship Id="rId5" Type="http://schemas.openxmlformats.org/officeDocument/2006/relationships/image" Target="../media/image285.png"/><Relationship Id="rId4" Type="http://schemas.openxmlformats.org/officeDocument/2006/relationships/image" Target="../media/image284.png"/></Relationships>
</file>

<file path=ppt/slides/_rels/slide63.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293.png"/><Relationship Id="rId5" Type="http://schemas.openxmlformats.org/officeDocument/2006/relationships/image" Target="../media/image292.png"/><Relationship Id="rId4" Type="http://schemas.openxmlformats.org/officeDocument/2006/relationships/image" Target="../media/image291.png"/></Relationships>
</file>

<file path=ppt/slides/_rels/slide65.xml.rels><?xml version="1.0" encoding="UTF-8" standalone="yes"?>
<Relationships xmlns="http://schemas.openxmlformats.org/package/2006/relationships"><Relationship Id="rId8" Type="http://schemas.openxmlformats.org/officeDocument/2006/relationships/image" Target="../media/image299.jpeg"/><Relationship Id="rId3" Type="http://schemas.openxmlformats.org/officeDocument/2006/relationships/image" Target="../media/image294.jpeg"/><Relationship Id="rId7" Type="http://schemas.openxmlformats.org/officeDocument/2006/relationships/image" Target="../media/image298.jpeg"/><Relationship Id="rId12" Type="http://schemas.microsoft.com/office/2007/relationships/hdphoto" Target="../media/hdphoto15.wdp"/><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297.jpeg"/><Relationship Id="rId11" Type="http://schemas.openxmlformats.org/officeDocument/2006/relationships/image" Target="../media/image302.png"/><Relationship Id="rId5" Type="http://schemas.openxmlformats.org/officeDocument/2006/relationships/image" Target="../media/image296.png"/><Relationship Id="rId10" Type="http://schemas.openxmlformats.org/officeDocument/2006/relationships/image" Target="../media/image301.jpeg"/><Relationship Id="rId4" Type="http://schemas.openxmlformats.org/officeDocument/2006/relationships/image" Target="../media/image295.jpeg"/><Relationship Id="rId9" Type="http://schemas.openxmlformats.org/officeDocument/2006/relationships/image" Target="../media/image300.jpeg"/></Relationships>
</file>

<file path=ppt/slides/_rels/slide66.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306.png"/><Relationship Id="rId5" Type="http://schemas.openxmlformats.org/officeDocument/2006/relationships/image" Target="../media/image305.jpeg"/><Relationship Id="rId4" Type="http://schemas.openxmlformats.org/officeDocument/2006/relationships/image" Target="../media/image304.png"/></Relationships>
</file>

<file path=ppt/slides/_rels/slide67.xml.rels><?xml version="1.0" encoding="UTF-8" standalone="yes"?>
<Relationships xmlns="http://schemas.openxmlformats.org/package/2006/relationships"><Relationship Id="rId8" Type="http://schemas.openxmlformats.org/officeDocument/2006/relationships/image" Target="../media/image312.png"/><Relationship Id="rId3" Type="http://schemas.openxmlformats.org/officeDocument/2006/relationships/image" Target="../media/image307.png"/><Relationship Id="rId7" Type="http://schemas.openxmlformats.org/officeDocument/2006/relationships/image" Target="../media/image311.png"/><Relationship Id="rId12" Type="http://schemas.openxmlformats.org/officeDocument/2006/relationships/image" Target="../media/image316.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310.png"/><Relationship Id="rId11" Type="http://schemas.openxmlformats.org/officeDocument/2006/relationships/image" Target="../media/image315.png"/><Relationship Id="rId5" Type="http://schemas.openxmlformats.org/officeDocument/2006/relationships/image" Target="../media/image309.png"/><Relationship Id="rId10" Type="http://schemas.openxmlformats.org/officeDocument/2006/relationships/image" Target="../media/image314.png"/><Relationship Id="rId4" Type="http://schemas.openxmlformats.org/officeDocument/2006/relationships/image" Target="../media/image308.png"/><Relationship Id="rId9" Type="http://schemas.openxmlformats.org/officeDocument/2006/relationships/image" Target="../media/image313.png"/></Relationships>
</file>

<file path=ppt/slides/_rels/slide68.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319.png"/><Relationship Id="rId4" Type="http://schemas.openxmlformats.org/officeDocument/2006/relationships/image" Target="../media/image318.emf"/></Relationships>
</file>

<file path=ppt/slides/_rels/slide69.xml.rels><?xml version="1.0" encoding="UTF-8" standalone="yes"?>
<Relationships xmlns="http://schemas.openxmlformats.org/package/2006/relationships"><Relationship Id="rId8" Type="http://schemas.openxmlformats.org/officeDocument/2006/relationships/image" Target="../media/image325.png"/><Relationship Id="rId3" Type="http://schemas.openxmlformats.org/officeDocument/2006/relationships/image" Target="../media/image320.png"/><Relationship Id="rId7" Type="http://schemas.openxmlformats.org/officeDocument/2006/relationships/image" Target="../media/image324.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323.png"/><Relationship Id="rId5" Type="http://schemas.openxmlformats.org/officeDocument/2006/relationships/image" Target="../media/image322.png"/><Relationship Id="rId4" Type="http://schemas.openxmlformats.org/officeDocument/2006/relationships/image" Target="../media/image321.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2.svg"/><Relationship Id="rId4" Type="http://schemas.openxmlformats.org/officeDocument/2006/relationships/image" Target="../media/image7.svg"/><Relationship Id="rId9"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326.png"/><Relationship Id="rId7" Type="http://schemas.openxmlformats.org/officeDocument/2006/relationships/image" Target="../media/image330.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329.svg"/><Relationship Id="rId5" Type="http://schemas.openxmlformats.org/officeDocument/2006/relationships/image" Target="../media/image328.png"/><Relationship Id="rId4" Type="http://schemas.openxmlformats.org/officeDocument/2006/relationships/image" Target="../media/image327.svg"/></Relationships>
</file>

<file path=ppt/slides/_rels/slide71.xml.rels><?xml version="1.0" encoding="UTF-8" standalone="yes"?>
<Relationships xmlns="http://schemas.openxmlformats.org/package/2006/relationships"><Relationship Id="rId8" Type="http://schemas.openxmlformats.org/officeDocument/2006/relationships/image" Target="../media/image336.png"/><Relationship Id="rId3" Type="http://schemas.openxmlformats.org/officeDocument/2006/relationships/image" Target="../media/image331.png"/><Relationship Id="rId7" Type="http://schemas.openxmlformats.org/officeDocument/2006/relationships/image" Target="../media/image335.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334.png"/><Relationship Id="rId5" Type="http://schemas.openxmlformats.org/officeDocument/2006/relationships/image" Target="../media/image333.jpeg"/><Relationship Id="rId4" Type="http://schemas.openxmlformats.org/officeDocument/2006/relationships/image" Target="../media/image332.png"/><Relationship Id="rId9" Type="http://schemas.openxmlformats.org/officeDocument/2006/relationships/image" Target="../media/image337.png"/></Relationships>
</file>

<file path=ppt/slides/_rels/slide72.xml.rels><?xml version="1.0" encoding="UTF-8" standalone="yes"?>
<Relationships xmlns="http://schemas.openxmlformats.org/package/2006/relationships"><Relationship Id="rId3" Type="http://schemas.openxmlformats.org/officeDocument/2006/relationships/image" Target="../media/image338.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341.png"/><Relationship Id="rId5" Type="http://schemas.openxmlformats.org/officeDocument/2006/relationships/image" Target="../media/image340.png"/><Relationship Id="rId4" Type="http://schemas.openxmlformats.org/officeDocument/2006/relationships/image" Target="../media/image339.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740A51B2-B81B-4CA8-93C8-8B3986D17AAF}"/>
              </a:ext>
            </a:extLst>
          </p:cNvPr>
          <p:cNvSpPr txBox="1"/>
          <p:nvPr/>
        </p:nvSpPr>
        <p:spPr>
          <a:xfrm>
            <a:off x="903890" y="2314918"/>
            <a:ext cx="10442432" cy="1723549"/>
          </a:xfrm>
          <a:prstGeom prst="rect">
            <a:avLst/>
          </a:prstGeom>
          <a:noFill/>
        </p:spPr>
        <p:txBody>
          <a:bodyPr wrap="square" rtlCol="0">
            <a:spAutoFit/>
          </a:bodyPr>
          <a:lstStyle/>
          <a:p>
            <a:pPr algn="ctr"/>
            <a:r>
              <a:rPr lang="ja-JP" altLang="en-US" sz="3600" b="1" dirty="0"/>
              <a:t>大阪スマートシティ</a:t>
            </a:r>
            <a:r>
              <a:rPr kumimoji="1" lang="ja-JP" altLang="en-US" sz="3600" b="1" dirty="0"/>
              <a:t>戦略</a:t>
            </a:r>
            <a:endParaRPr kumimoji="1" lang="en-US" altLang="ja-JP" sz="3600" b="1" dirty="0"/>
          </a:p>
          <a:p>
            <a:pPr algn="ctr"/>
            <a:endParaRPr kumimoji="1" lang="en-US" altLang="ja-JP" sz="600" b="1" dirty="0"/>
          </a:p>
          <a:p>
            <a:pPr algn="ctr"/>
            <a:r>
              <a:rPr kumimoji="1" lang="ja-JP" altLang="en-US" sz="4000" b="1" dirty="0"/>
              <a:t>　</a:t>
            </a:r>
            <a:r>
              <a:rPr kumimoji="1" lang="ja-JP" altLang="en-US" sz="3600" b="1" dirty="0"/>
              <a:t>「次世代型スマートシティ</a:t>
            </a:r>
            <a:r>
              <a:rPr kumimoji="1" lang="en-US" altLang="ja-JP" sz="3600" b="1" dirty="0"/>
              <a:t>OSAKA</a:t>
            </a:r>
            <a:r>
              <a:rPr kumimoji="1" lang="ja-JP" altLang="en-US" sz="3600" b="1" dirty="0"/>
              <a:t>」</a:t>
            </a:r>
            <a:endParaRPr kumimoji="1" lang="en-US" altLang="ja-JP" sz="3600" b="1" dirty="0"/>
          </a:p>
          <a:p>
            <a:pPr algn="ctr"/>
            <a:endParaRPr lang="en-US" altLang="ja-JP" sz="2400" b="1" dirty="0"/>
          </a:p>
        </p:txBody>
      </p:sp>
      <p:sp>
        <p:nvSpPr>
          <p:cNvPr id="9" name="正方形/長方形 8">
            <a:extLst>
              <a:ext uri="{FF2B5EF4-FFF2-40B4-BE49-F238E27FC236}">
                <a16:creationId xmlns:a16="http://schemas.microsoft.com/office/drawing/2014/main" id="{F0AEAA22-A4B3-4DF8-B603-CB1675D33603}"/>
              </a:ext>
            </a:extLst>
          </p:cNvPr>
          <p:cNvSpPr/>
          <p:nvPr/>
        </p:nvSpPr>
        <p:spPr>
          <a:xfrm>
            <a:off x="0" y="-16778"/>
            <a:ext cx="12204000" cy="36004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cxnSp>
        <p:nvCxnSpPr>
          <p:cNvPr id="10" name="直線コネクタ 9">
            <a:extLst>
              <a:ext uri="{FF2B5EF4-FFF2-40B4-BE49-F238E27FC236}">
                <a16:creationId xmlns:a16="http://schemas.microsoft.com/office/drawing/2014/main" id="{AABB205A-5FA9-40C5-A35A-68C984A26D21}"/>
              </a:ext>
            </a:extLst>
          </p:cNvPr>
          <p:cNvCxnSpPr>
            <a:cxnSpLocks/>
          </p:cNvCxnSpPr>
          <p:nvPr/>
        </p:nvCxnSpPr>
        <p:spPr>
          <a:xfrm>
            <a:off x="1501161" y="3725860"/>
            <a:ext cx="9324000" cy="0"/>
          </a:xfrm>
          <a:prstGeom prst="line">
            <a:avLst/>
          </a:prstGeom>
          <a:ln w="28575"/>
        </p:spPr>
        <p:style>
          <a:lnRef idx="2">
            <a:schemeClr val="accent1"/>
          </a:lnRef>
          <a:fillRef idx="0">
            <a:schemeClr val="accent1"/>
          </a:fillRef>
          <a:effectRef idx="1">
            <a:schemeClr val="accent1"/>
          </a:effectRef>
          <a:fontRef idx="minor">
            <a:schemeClr val="tx1"/>
          </a:fontRef>
        </p:style>
      </p:cxnSp>
      <p:sp>
        <p:nvSpPr>
          <p:cNvPr id="13" name="タイトル 1">
            <a:extLst>
              <a:ext uri="{FF2B5EF4-FFF2-40B4-BE49-F238E27FC236}">
                <a16:creationId xmlns:a16="http://schemas.microsoft.com/office/drawing/2014/main" id="{1A89D393-E63D-4224-A930-1F42A07740EF}"/>
              </a:ext>
            </a:extLst>
          </p:cNvPr>
          <p:cNvSpPr txBox="1">
            <a:spLocks/>
          </p:cNvSpPr>
          <p:nvPr/>
        </p:nvSpPr>
        <p:spPr>
          <a:xfrm>
            <a:off x="1591161" y="5276821"/>
            <a:ext cx="9144000" cy="130993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spcBef>
                <a:spcPts val="1800"/>
              </a:spcBef>
            </a:pPr>
            <a:r>
              <a:rPr lang="ja-JP" altLang="en-US" sz="2400" b="1" dirty="0">
                <a:latin typeface="Meiryo UI" panose="020B0604030504040204" pitchFamily="50" charset="-128"/>
                <a:ea typeface="Meiryo UI" panose="020B0604030504040204" pitchFamily="50" charset="-128"/>
              </a:rPr>
              <a:t>大阪府・大阪市</a:t>
            </a:r>
            <a:endParaRPr lang="en-US" altLang="ja-JP" sz="2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タイトル 1">
            <a:extLst>
              <a:ext uri="{FF2B5EF4-FFF2-40B4-BE49-F238E27FC236}">
                <a16:creationId xmlns:a16="http://schemas.microsoft.com/office/drawing/2014/main" id="{805441D7-F70D-4F45-AD6F-531455A82D96}"/>
              </a:ext>
            </a:extLst>
          </p:cNvPr>
          <p:cNvSpPr txBox="1">
            <a:spLocks/>
          </p:cNvSpPr>
          <p:nvPr/>
        </p:nvSpPr>
        <p:spPr>
          <a:xfrm>
            <a:off x="1524000" y="3669006"/>
            <a:ext cx="9144000" cy="61581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spcBef>
                <a:spcPts val="1800"/>
              </a:spcBef>
            </a:pPr>
            <a:r>
              <a:rPr lang="en-US" altLang="ja-JP" sz="2800" b="1" dirty="0">
                <a:latin typeface="Meiryo UI" panose="020B0604030504040204" pitchFamily="50" charset="-128"/>
                <a:ea typeface="Meiryo UI" panose="020B0604030504040204" pitchFamily="50" charset="-128"/>
              </a:rPr>
              <a:t>2026</a:t>
            </a:r>
            <a:r>
              <a:rPr lang="ja-JP" altLang="en-US" sz="2800" b="1" dirty="0">
                <a:latin typeface="Meiryo UI" panose="020B0604030504040204" pitchFamily="50" charset="-128"/>
                <a:ea typeface="Meiryo UI" panose="020B0604030504040204" pitchFamily="50" charset="-128"/>
              </a:rPr>
              <a:t>年</a:t>
            </a:r>
            <a:r>
              <a:rPr lang="en-US" altLang="ja-JP" sz="2800" b="1" dirty="0">
                <a:latin typeface="Meiryo UI" panose="020B0604030504040204" pitchFamily="50" charset="-128"/>
                <a:ea typeface="Meiryo UI" panose="020B0604030504040204" pitchFamily="50" charset="-128"/>
              </a:rPr>
              <a:t>3</a:t>
            </a:r>
            <a:r>
              <a:rPr lang="ja-JP" altLang="en-US" sz="2800" b="1" dirty="0">
                <a:latin typeface="Meiryo UI" panose="020B0604030504040204" pitchFamily="50" charset="-128"/>
                <a:ea typeface="Meiryo UI" panose="020B0604030504040204" pitchFamily="50" charset="-128"/>
              </a:rPr>
              <a:t>月</a:t>
            </a:r>
            <a:endParaRPr lang="en-US" altLang="ja-JP" sz="28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237728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262FF1B8-C7D5-43BC-B696-AEFBEA1F8B66}"/>
              </a:ext>
            </a:extLst>
          </p:cNvPr>
          <p:cNvSpPr txBox="1"/>
          <p:nvPr/>
        </p:nvSpPr>
        <p:spPr>
          <a:xfrm>
            <a:off x="157016" y="3851562"/>
            <a:ext cx="5780750" cy="461665"/>
          </a:xfrm>
          <a:prstGeom prst="rect">
            <a:avLst/>
          </a:prstGeom>
          <a:noFill/>
        </p:spPr>
        <p:txBody>
          <a:bodyPr wrap="none" rtlCol="0">
            <a:spAutoFit/>
          </a:bodyPr>
          <a:lstStyle/>
          <a:p>
            <a:r>
              <a:rPr lang="ja-JP" altLang="en-US" sz="2400" b="1" dirty="0"/>
              <a:t>２．大阪</a:t>
            </a:r>
            <a:r>
              <a:rPr kumimoji="1" lang="ja-JP" altLang="en-US" sz="2400" b="1" dirty="0"/>
              <a:t>府市におけるこれまでの取組と評価</a:t>
            </a:r>
          </a:p>
        </p:txBody>
      </p:sp>
      <p:cxnSp>
        <p:nvCxnSpPr>
          <p:cNvPr id="6" name="直線コネクタ 5">
            <a:extLst>
              <a:ext uri="{FF2B5EF4-FFF2-40B4-BE49-F238E27FC236}">
                <a16:creationId xmlns:a16="http://schemas.microsoft.com/office/drawing/2014/main" id="{F7A5F823-D356-4346-AEC0-3F930D84E252}"/>
              </a:ext>
            </a:extLst>
          </p:cNvPr>
          <p:cNvCxnSpPr>
            <a:cxnSpLocks/>
          </p:cNvCxnSpPr>
          <p:nvPr/>
        </p:nvCxnSpPr>
        <p:spPr>
          <a:xfrm>
            <a:off x="175490" y="4376138"/>
            <a:ext cx="9902042" cy="0"/>
          </a:xfrm>
          <a:prstGeom prst="line">
            <a:avLst/>
          </a:prstGeom>
        </p:spPr>
        <p:style>
          <a:lnRef idx="1">
            <a:schemeClr val="dk1"/>
          </a:lnRef>
          <a:fillRef idx="0">
            <a:schemeClr val="dk1"/>
          </a:fillRef>
          <a:effectRef idx="0">
            <a:schemeClr val="dk1"/>
          </a:effectRef>
          <a:fontRef idx="minor">
            <a:schemeClr val="tx1"/>
          </a:fontRef>
        </p:style>
      </p:cxnSp>
      <p:sp>
        <p:nvSpPr>
          <p:cNvPr id="7" name="スライド番号プレースホルダー 3">
            <a:extLst>
              <a:ext uri="{FF2B5EF4-FFF2-40B4-BE49-F238E27FC236}">
                <a16:creationId xmlns:a16="http://schemas.microsoft.com/office/drawing/2014/main" id="{46D63CD6-EB8B-4DED-8282-AFC2972A85C6}"/>
              </a:ext>
            </a:extLst>
          </p:cNvPr>
          <p:cNvSpPr>
            <a:spLocks noGrp="1"/>
          </p:cNvSpPr>
          <p:nvPr>
            <p:ph type="sldNum" sz="quarter" idx="12"/>
          </p:nvPr>
        </p:nvSpPr>
        <p:spPr>
          <a:xfrm>
            <a:off x="9420027" y="6460557"/>
            <a:ext cx="2743200" cy="365125"/>
          </a:xfrm>
        </p:spPr>
        <p:txBody>
          <a:bodyPr/>
          <a:lstStyle/>
          <a:p>
            <a:fld id="{63C598F0-0FE0-4076-80A3-C96A98F7321E}" type="slidenum">
              <a:rPr kumimoji="1" lang="ja-JP" altLang="en-US" smtClean="0"/>
              <a:t>10</a:t>
            </a:fld>
            <a:endParaRPr kumimoji="1" lang="ja-JP" altLang="en-US" dirty="0"/>
          </a:p>
        </p:txBody>
      </p:sp>
      <p:sp>
        <p:nvSpPr>
          <p:cNvPr id="8" name="テキスト ボックス 7">
            <a:extLst>
              <a:ext uri="{FF2B5EF4-FFF2-40B4-BE49-F238E27FC236}">
                <a16:creationId xmlns:a16="http://schemas.microsoft.com/office/drawing/2014/main" id="{6F07EC9D-B0A1-4B31-A7DC-9343C2FAA74E}"/>
              </a:ext>
            </a:extLst>
          </p:cNvPr>
          <p:cNvSpPr txBox="1"/>
          <p:nvPr/>
        </p:nvSpPr>
        <p:spPr>
          <a:xfrm>
            <a:off x="715992" y="4502989"/>
            <a:ext cx="2751074" cy="646331"/>
          </a:xfrm>
          <a:prstGeom prst="rect">
            <a:avLst/>
          </a:prstGeom>
          <a:noFill/>
        </p:spPr>
        <p:txBody>
          <a:bodyPr wrap="none" rtlCol="0">
            <a:spAutoFit/>
          </a:bodyPr>
          <a:lstStyle/>
          <a:p>
            <a:r>
              <a:rPr kumimoji="1" lang="ja-JP" altLang="en-US" dirty="0"/>
              <a:t>１）　大阪府の取組と評価</a:t>
            </a:r>
            <a:endParaRPr kumimoji="1" lang="en-US" altLang="ja-JP" dirty="0"/>
          </a:p>
          <a:p>
            <a:r>
              <a:rPr lang="ja-JP" altLang="en-US" dirty="0"/>
              <a:t>２）　大阪市の取組と評価</a:t>
            </a:r>
            <a:endParaRPr lang="en-US" altLang="ja-JP" dirty="0"/>
          </a:p>
        </p:txBody>
      </p:sp>
    </p:spTree>
    <p:extLst>
      <p:ext uri="{BB962C8B-B14F-4D97-AF65-F5344CB8AC3E}">
        <p14:creationId xmlns:p14="http://schemas.microsoft.com/office/powerpoint/2010/main" val="4148937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矢印: 上 116">
            <a:extLst>
              <a:ext uri="{FF2B5EF4-FFF2-40B4-BE49-F238E27FC236}">
                <a16:creationId xmlns:a16="http://schemas.microsoft.com/office/drawing/2014/main" id="{D65C4A9D-DA5F-49B6-83FC-3BCE5C49C28B}"/>
              </a:ext>
            </a:extLst>
          </p:cNvPr>
          <p:cNvSpPr/>
          <p:nvPr/>
        </p:nvSpPr>
        <p:spPr>
          <a:xfrm>
            <a:off x="7755499" y="1777484"/>
            <a:ext cx="2486351" cy="1060148"/>
          </a:xfrm>
          <a:prstGeom prst="upArrow">
            <a:avLst>
              <a:gd name="adj1" fmla="val 56410"/>
              <a:gd name="adj2" fmla="val 2595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矢印: 上 80">
            <a:extLst>
              <a:ext uri="{FF2B5EF4-FFF2-40B4-BE49-F238E27FC236}">
                <a16:creationId xmlns:a16="http://schemas.microsoft.com/office/drawing/2014/main" id="{E054EFD2-7D65-4AAD-9D15-785933FCAF08}"/>
              </a:ext>
            </a:extLst>
          </p:cNvPr>
          <p:cNvSpPr/>
          <p:nvPr/>
        </p:nvSpPr>
        <p:spPr>
          <a:xfrm>
            <a:off x="349323" y="1776532"/>
            <a:ext cx="1602769" cy="1060148"/>
          </a:xfrm>
          <a:prstGeom prst="upArrow">
            <a:avLst>
              <a:gd name="adj1" fmla="val 56410"/>
              <a:gd name="adj2" fmla="val 2595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矢印: 上 81">
            <a:extLst>
              <a:ext uri="{FF2B5EF4-FFF2-40B4-BE49-F238E27FC236}">
                <a16:creationId xmlns:a16="http://schemas.microsoft.com/office/drawing/2014/main" id="{8615BC58-8AB0-4969-9F72-6EAFB539296E}"/>
              </a:ext>
            </a:extLst>
          </p:cNvPr>
          <p:cNvSpPr/>
          <p:nvPr/>
        </p:nvSpPr>
        <p:spPr>
          <a:xfrm>
            <a:off x="2895607" y="1776532"/>
            <a:ext cx="3155876" cy="1060148"/>
          </a:xfrm>
          <a:prstGeom prst="upArrow">
            <a:avLst>
              <a:gd name="adj1" fmla="val 56410"/>
              <a:gd name="adj2" fmla="val 2595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四角形: 角を丸くする 82">
            <a:extLst>
              <a:ext uri="{FF2B5EF4-FFF2-40B4-BE49-F238E27FC236}">
                <a16:creationId xmlns:a16="http://schemas.microsoft.com/office/drawing/2014/main" id="{44AE589C-7472-4D5D-94F3-C9000BAA5C58}"/>
              </a:ext>
            </a:extLst>
          </p:cNvPr>
          <p:cNvSpPr/>
          <p:nvPr/>
        </p:nvSpPr>
        <p:spPr>
          <a:xfrm>
            <a:off x="1068517" y="4955472"/>
            <a:ext cx="2016000" cy="575035"/>
          </a:xfrm>
          <a:prstGeom prst="roundRect">
            <a:avLst/>
          </a:prstGeom>
          <a:solidFill>
            <a:schemeClr val="accent6">
              <a:lumMod val="60000"/>
              <a:lumOff val="4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a:solidFill>
                  <a:schemeClr val="tx1"/>
                </a:solidFill>
              </a:rPr>
              <a:t>ORDEN</a:t>
            </a:r>
            <a:endParaRPr kumimoji="1" lang="ja-JP" altLang="en-US" sz="1400">
              <a:solidFill>
                <a:schemeClr val="tx1"/>
              </a:solidFill>
            </a:endParaRPr>
          </a:p>
        </p:txBody>
      </p:sp>
      <p:sp>
        <p:nvSpPr>
          <p:cNvPr id="84" name="正方形/長方形 83">
            <a:extLst>
              <a:ext uri="{FF2B5EF4-FFF2-40B4-BE49-F238E27FC236}">
                <a16:creationId xmlns:a16="http://schemas.microsoft.com/office/drawing/2014/main" id="{F6A40C25-222D-4C83-872D-1CB97A1ADF3C}"/>
              </a:ext>
            </a:extLst>
          </p:cNvPr>
          <p:cNvSpPr/>
          <p:nvPr/>
        </p:nvSpPr>
        <p:spPr>
          <a:xfrm>
            <a:off x="2311692" y="2169718"/>
            <a:ext cx="3555708" cy="465057"/>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bg1"/>
                </a:solidFill>
              </a:rPr>
              <a:t>市町村主体</a:t>
            </a:r>
          </a:p>
        </p:txBody>
      </p:sp>
      <p:sp>
        <p:nvSpPr>
          <p:cNvPr id="85" name="四角形: 角を丸くする 84">
            <a:extLst>
              <a:ext uri="{FF2B5EF4-FFF2-40B4-BE49-F238E27FC236}">
                <a16:creationId xmlns:a16="http://schemas.microsoft.com/office/drawing/2014/main" id="{EF41F9E4-190F-4486-B5F2-5CFA6FC39804}"/>
              </a:ext>
            </a:extLst>
          </p:cNvPr>
          <p:cNvSpPr/>
          <p:nvPr/>
        </p:nvSpPr>
        <p:spPr>
          <a:xfrm>
            <a:off x="1681490" y="2867504"/>
            <a:ext cx="1227947" cy="1979402"/>
          </a:xfrm>
          <a:prstGeom prst="roundRect">
            <a:avLst>
              <a:gd name="adj" fmla="val 5965"/>
            </a:avLst>
          </a:prstGeom>
          <a:solidFill>
            <a:schemeClr val="accent6">
              <a:lumMod val="20000"/>
              <a:lumOff val="8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600">
              <a:solidFill>
                <a:schemeClr val="tx1"/>
              </a:solidFill>
            </a:endParaRPr>
          </a:p>
          <a:p>
            <a:pPr algn="ctr"/>
            <a:endParaRPr lang="en-US" altLang="ja-JP" sz="1600">
              <a:solidFill>
                <a:schemeClr val="tx1"/>
              </a:solidFill>
            </a:endParaRPr>
          </a:p>
          <a:p>
            <a:pPr algn="ctr"/>
            <a:endParaRPr kumimoji="1" lang="en-US" altLang="ja-JP" sz="1600">
              <a:solidFill>
                <a:schemeClr val="tx1"/>
              </a:solidFill>
            </a:endParaRPr>
          </a:p>
          <a:p>
            <a:pPr algn="ctr"/>
            <a:endParaRPr lang="en-US" altLang="ja-JP" sz="2800">
              <a:solidFill>
                <a:schemeClr val="tx1"/>
              </a:solidFill>
            </a:endParaRPr>
          </a:p>
          <a:p>
            <a:pPr algn="ctr"/>
            <a:r>
              <a:rPr kumimoji="1" lang="en-US" altLang="ja-JP" sz="1600">
                <a:solidFill>
                  <a:schemeClr val="tx1"/>
                </a:solidFill>
              </a:rPr>
              <a:t>my door OSAKA</a:t>
            </a:r>
            <a:endParaRPr kumimoji="1" lang="ja-JP" altLang="en-US" sz="1600">
              <a:solidFill>
                <a:schemeClr val="tx1"/>
              </a:solidFill>
            </a:endParaRPr>
          </a:p>
        </p:txBody>
      </p:sp>
      <p:sp>
        <p:nvSpPr>
          <p:cNvPr id="86" name="四角形: 角を丸くする 85">
            <a:extLst>
              <a:ext uri="{FF2B5EF4-FFF2-40B4-BE49-F238E27FC236}">
                <a16:creationId xmlns:a16="http://schemas.microsoft.com/office/drawing/2014/main" id="{3F999AF1-5EDD-4CBC-AC3F-C8DF4825551E}"/>
              </a:ext>
            </a:extLst>
          </p:cNvPr>
          <p:cNvSpPr/>
          <p:nvPr/>
        </p:nvSpPr>
        <p:spPr>
          <a:xfrm>
            <a:off x="3184998" y="4955472"/>
            <a:ext cx="2664000" cy="575035"/>
          </a:xfrm>
          <a:prstGeom prst="roundRect">
            <a:avLst/>
          </a:prstGeom>
          <a:solidFill>
            <a:schemeClr val="accent6">
              <a:lumMod val="60000"/>
              <a:lumOff val="4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GovTech</a:t>
            </a:r>
            <a:r>
              <a:rPr kumimoji="1" lang="ja-JP" altLang="en-US" sz="1400" dirty="0">
                <a:solidFill>
                  <a:schemeClr val="tx1"/>
                </a:solidFill>
              </a:rPr>
              <a:t>大阪</a:t>
            </a:r>
          </a:p>
        </p:txBody>
      </p:sp>
      <p:sp>
        <p:nvSpPr>
          <p:cNvPr id="87" name="四角形: 角を丸くする 86">
            <a:extLst>
              <a:ext uri="{FF2B5EF4-FFF2-40B4-BE49-F238E27FC236}">
                <a16:creationId xmlns:a16="http://schemas.microsoft.com/office/drawing/2014/main" id="{983CDB0E-FB6D-4C6D-8F17-EEF20F9B5CB4}"/>
              </a:ext>
            </a:extLst>
          </p:cNvPr>
          <p:cNvSpPr/>
          <p:nvPr/>
        </p:nvSpPr>
        <p:spPr>
          <a:xfrm>
            <a:off x="3187511" y="4061877"/>
            <a:ext cx="1080000" cy="784172"/>
          </a:xfrm>
          <a:prstGeom prst="roundRect">
            <a:avLst/>
          </a:prstGeom>
          <a:solidFill>
            <a:schemeClr val="accent6">
              <a:lumMod val="20000"/>
              <a:lumOff val="8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a:solidFill>
                  <a:schemeClr val="tx1"/>
                </a:solidFill>
              </a:rPr>
              <a:t>共同調達</a:t>
            </a:r>
            <a:endParaRPr kumimoji="1" lang="ja-JP" altLang="en-US" sz="1600">
              <a:solidFill>
                <a:schemeClr val="tx1"/>
              </a:solidFill>
            </a:endParaRPr>
          </a:p>
        </p:txBody>
      </p:sp>
      <p:sp>
        <p:nvSpPr>
          <p:cNvPr id="88" name="四角形: 角を丸くする 87">
            <a:extLst>
              <a:ext uri="{FF2B5EF4-FFF2-40B4-BE49-F238E27FC236}">
                <a16:creationId xmlns:a16="http://schemas.microsoft.com/office/drawing/2014/main" id="{164DC6E4-2065-49A3-B1E9-377433964D9F}"/>
              </a:ext>
            </a:extLst>
          </p:cNvPr>
          <p:cNvSpPr/>
          <p:nvPr/>
        </p:nvSpPr>
        <p:spPr>
          <a:xfrm>
            <a:off x="113122" y="4061877"/>
            <a:ext cx="1314990" cy="784172"/>
          </a:xfrm>
          <a:prstGeom prst="roundRect">
            <a:avLst/>
          </a:prstGeom>
          <a:solidFill>
            <a:schemeClr val="accent6">
              <a:lumMod val="20000"/>
              <a:lumOff val="80000"/>
            </a:schemeClr>
          </a:solidFill>
          <a:ln w="28575">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a:solidFill>
                  <a:schemeClr val="tx1"/>
                </a:solidFill>
              </a:rPr>
              <a:t>デジタル</a:t>
            </a:r>
            <a:endParaRPr lang="en-US" altLang="ja-JP" sz="1600">
              <a:solidFill>
                <a:schemeClr val="tx1"/>
              </a:solidFill>
            </a:endParaRPr>
          </a:p>
          <a:p>
            <a:pPr algn="ctr"/>
            <a:r>
              <a:rPr lang="ja-JP" altLang="en-US" sz="1600">
                <a:solidFill>
                  <a:schemeClr val="tx1"/>
                </a:solidFill>
              </a:rPr>
              <a:t>サービス支援</a:t>
            </a:r>
            <a:endParaRPr kumimoji="1" lang="ja-JP" altLang="en-US" sz="1600">
              <a:solidFill>
                <a:schemeClr val="tx1"/>
              </a:solidFill>
            </a:endParaRPr>
          </a:p>
        </p:txBody>
      </p:sp>
      <p:sp>
        <p:nvSpPr>
          <p:cNvPr id="89" name="四角形: 角を丸くする 88">
            <a:extLst>
              <a:ext uri="{FF2B5EF4-FFF2-40B4-BE49-F238E27FC236}">
                <a16:creationId xmlns:a16="http://schemas.microsoft.com/office/drawing/2014/main" id="{D4DB844F-3525-429C-85E7-3AD926870BA9}"/>
              </a:ext>
            </a:extLst>
          </p:cNvPr>
          <p:cNvSpPr/>
          <p:nvPr/>
        </p:nvSpPr>
        <p:spPr>
          <a:xfrm>
            <a:off x="130246" y="4955472"/>
            <a:ext cx="840382" cy="575035"/>
          </a:xfrm>
          <a:prstGeom prst="roundRect">
            <a:avLst/>
          </a:prstGeom>
          <a:solidFill>
            <a:schemeClr val="accent6">
              <a:lumMod val="60000"/>
              <a:lumOff val="40000"/>
            </a:schemeClr>
          </a:solidFill>
          <a:ln w="28575">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a:solidFill>
                  <a:schemeClr val="tx1"/>
                </a:solidFill>
              </a:rPr>
              <a:t>部局</a:t>
            </a:r>
            <a:endParaRPr kumimoji="1" lang="en-US" altLang="ja-JP" sz="1400">
              <a:solidFill>
                <a:schemeClr val="tx1"/>
              </a:solidFill>
            </a:endParaRPr>
          </a:p>
          <a:p>
            <a:pPr algn="ctr"/>
            <a:r>
              <a:rPr kumimoji="1" lang="ja-JP" altLang="en-US" sz="1400">
                <a:solidFill>
                  <a:schemeClr val="tx1"/>
                </a:solidFill>
              </a:rPr>
              <a:t>支援</a:t>
            </a:r>
          </a:p>
        </p:txBody>
      </p:sp>
      <p:sp>
        <p:nvSpPr>
          <p:cNvPr id="90" name="四角形: 角を丸くする 89">
            <a:extLst>
              <a:ext uri="{FF2B5EF4-FFF2-40B4-BE49-F238E27FC236}">
                <a16:creationId xmlns:a16="http://schemas.microsoft.com/office/drawing/2014/main" id="{0E9571D6-E904-4175-B597-AB1B2A2865AD}"/>
              </a:ext>
            </a:extLst>
          </p:cNvPr>
          <p:cNvSpPr/>
          <p:nvPr/>
        </p:nvSpPr>
        <p:spPr>
          <a:xfrm>
            <a:off x="4348791" y="4061877"/>
            <a:ext cx="720000" cy="784172"/>
          </a:xfrm>
          <a:prstGeom prst="roundRect">
            <a:avLst/>
          </a:prstGeom>
          <a:solidFill>
            <a:schemeClr val="accent6">
              <a:lumMod val="20000"/>
              <a:lumOff val="8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a:solidFill>
                  <a:schemeClr val="tx1"/>
                </a:solidFill>
              </a:rPr>
              <a:t>補助</a:t>
            </a:r>
            <a:endParaRPr lang="en-US" altLang="ja-JP" sz="1600">
              <a:solidFill>
                <a:schemeClr val="tx1"/>
              </a:solidFill>
            </a:endParaRPr>
          </a:p>
          <a:p>
            <a:pPr algn="ctr"/>
            <a:r>
              <a:rPr kumimoji="1" lang="ja-JP" altLang="en-US" sz="1600">
                <a:solidFill>
                  <a:schemeClr val="tx1"/>
                </a:solidFill>
              </a:rPr>
              <a:t>制度</a:t>
            </a:r>
            <a:endParaRPr kumimoji="1" lang="en-US" altLang="ja-JP" sz="1600">
              <a:solidFill>
                <a:schemeClr val="tx1"/>
              </a:solidFill>
            </a:endParaRPr>
          </a:p>
        </p:txBody>
      </p:sp>
      <p:sp>
        <p:nvSpPr>
          <p:cNvPr id="91" name="矢印: 左右 90">
            <a:extLst>
              <a:ext uri="{FF2B5EF4-FFF2-40B4-BE49-F238E27FC236}">
                <a16:creationId xmlns:a16="http://schemas.microsoft.com/office/drawing/2014/main" id="{BFF1997B-C0F8-4DF7-B350-95F87D9F18E6}"/>
              </a:ext>
            </a:extLst>
          </p:cNvPr>
          <p:cNvSpPr/>
          <p:nvPr/>
        </p:nvSpPr>
        <p:spPr>
          <a:xfrm>
            <a:off x="1300101" y="4255963"/>
            <a:ext cx="468000" cy="396000"/>
          </a:xfrm>
          <a:prstGeom prst="leftRightArrow">
            <a:avLst>
              <a:gd name="adj1" fmla="val 59677"/>
              <a:gd name="adj2" fmla="val 40323"/>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050" b="1"/>
              <a:t>連携</a:t>
            </a:r>
          </a:p>
        </p:txBody>
      </p:sp>
      <p:sp>
        <p:nvSpPr>
          <p:cNvPr id="92" name="矢印: 左右 91">
            <a:extLst>
              <a:ext uri="{FF2B5EF4-FFF2-40B4-BE49-F238E27FC236}">
                <a16:creationId xmlns:a16="http://schemas.microsoft.com/office/drawing/2014/main" id="{B0038B69-474D-431C-82F5-F51896BE2967}"/>
              </a:ext>
            </a:extLst>
          </p:cNvPr>
          <p:cNvSpPr/>
          <p:nvPr/>
        </p:nvSpPr>
        <p:spPr>
          <a:xfrm>
            <a:off x="2846406" y="4255963"/>
            <a:ext cx="468000" cy="396000"/>
          </a:xfrm>
          <a:prstGeom prst="leftRightArrow">
            <a:avLst>
              <a:gd name="adj1" fmla="val 59677"/>
              <a:gd name="adj2" fmla="val 40323"/>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050" b="1"/>
              <a:t>連携</a:t>
            </a:r>
          </a:p>
        </p:txBody>
      </p:sp>
      <p:sp>
        <p:nvSpPr>
          <p:cNvPr id="93" name="四角形: 角を丸くする 92">
            <a:extLst>
              <a:ext uri="{FF2B5EF4-FFF2-40B4-BE49-F238E27FC236}">
                <a16:creationId xmlns:a16="http://schemas.microsoft.com/office/drawing/2014/main" id="{2C3227B4-737F-4BB4-A491-B18E77545135}"/>
              </a:ext>
            </a:extLst>
          </p:cNvPr>
          <p:cNvSpPr/>
          <p:nvPr/>
        </p:nvSpPr>
        <p:spPr>
          <a:xfrm>
            <a:off x="5144491" y="4061877"/>
            <a:ext cx="720000" cy="784172"/>
          </a:xfrm>
          <a:prstGeom prst="roundRect">
            <a:avLst/>
          </a:prstGeom>
          <a:solidFill>
            <a:schemeClr val="accent6">
              <a:lumMod val="20000"/>
              <a:lumOff val="8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rPr>
              <a:t>人材</a:t>
            </a:r>
            <a:endParaRPr lang="en-US" altLang="ja-JP" sz="1600" dirty="0">
              <a:solidFill>
                <a:schemeClr val="tx1"/>
              </a:solidFill>
            </a:endParaRPr>
          </a:p>
          <a:p>
            <a:pPr algn="ctr"/>
            <a:r>
              <a:rPr lang="ja-JP" altLang="en-US" sz="1600" dirty="0">
                <a:solidFill>
                  <a:schemeClr val="tx1"/>
                </a:solidFill>
              </a:rPr>
              <a:t>支援</a:t>
            </a:r>
            <a:endParaRPr kumimoji="1" lang="ja-JP" altLang="en-US" sz="1600" dirty="0">
              <a:solidFill>
                <a:schemeClr val="tx1"/>
              </a:solidFill>
            </a:endParaRPr>
          </a:p>
        </p:txBody>
      </p:sp>
      <p:sp>
        <p:nvSpPr>
          <p:cNvPr id="94" name="正方形/長方形 93">
            <a:extLst>
              <a:ext uri="{FF2B5EF4-FFF2-40B4-BE49-F238E27FC236}">
                <a16:creationId xmlns:a16="http://schemas.microsoft.com/office/drawing/2014/main" id="{67EC0E52-AB83-4054-90AE-DEA3EF1D0A23}"/>
              </a:ext>
            </a:extLst>
          </p:cNvPr>
          <p:cNvSpPr/>
          <p:nvPr/>
        </p:nvSpPr>
        <p:spPr>
          <a:xfrm>
            <a:off x="133567" y="2991221"/>
            <a:ext cx="216000"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000">
                <a:solidFill>
                  <a:schemeClr val="tx1"/>
                </a:solidFill>
              </a:rPr>
              <a:t>防災アプリ</a:t>
            </a:r>
          </a:p>
        </p:txBody>
      </p:sp>
      <p:sp>
        <p:nvSpPr>
          <p:cNvPr id="95" name="正方形/長方形 94">
            <a:extLst>
              <a:ext uri="{FF2B5EF4-FFF2-40B4-BE49-F238E27FC236}">
                <a16:creationId xmlns:a16="http://schemas.microsoft.com/office/drawing/2014/main" id="{DFB2A745-F2EF-49FA-ABC0-BA7E4BF4A567}"/>
              </a:ext>
            </a:extLst>
          </p:cNvPr>
          <p:cNvSpPr/>
          <p:nvPr/>
        </p:nvSpPr>
        <p:spPr>
          <a:xfrm>
            <a:off x="1239556" y="2991221"/>
            <a:ext cx="216000"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000">
                <a:solidFill>
                  <a:schemeClr val="tx1"/>
                </a:solidFill>
              </a:rPr>
              <a:t>施設予約</a:t>
            </a:r>
          </a:p>
        </p:txBody>
      </p:sp>
      <p:sp>
        <p:nvSpPr>
          <p:cNvPr id="96" name="正方形/長方形 95">
            <a:extLst>
              <a:ext uri="{FF2B5EF4-FFF2-40B4-BE49-F238E27FC236}">
                <a16:creationId xmlns:a16="http://schemas.microsoft.com/office/drawing/2014/main" id="{9E02D5D1-34FC-4687-B3A2-75A7DF09E89D}"/>
              </a:ext>
            </a:extLst>
          </p:cNvPr>
          <p:cNvSpPr/>
          <p:nvPr/>
        </p:nvSpPr>
        <p:spPr>
          <a:xfrm>
            <a:off x="684279" y="2991221"/>
            <a:ext cx="216000"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000">
                <a:solidFill>
                  <a:schemeClr val="tx1"/>
                </a:solidFill>
              </a:rPr>
              <a:t>高校入試</a:t>
            </a:r>
          </a:p>
        </p:txBody>
      </p:sp>
      <p:sp>
        <p:nvSpPr>
          <p:cNvPr id="97" name="正方形/長方形 96">
            <a:extLst>
              <a:ext uri="{FF2B5EF4-FFF2-40B4-BE49-F238E27FC236}">
                <a16:creationId xmlns:a16="http://schemas.microsoft.com/office/drawing/2014/main" id="{050F01AB-68EB-451E-A4DA-96E93DEDDDCC}"/>
              </a:ext>
            </a:extLst>
          </p:cNvPr>
          <p:cNvSpPr/>
          <p:nvPr/>
        </p:nvSpPr>
        <p:spPr>
          <a:xfrm>
            <a:off x="960537" y="2991221"/>
            <a:ext cx="216000"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000">
                <a:solidFill>
                  <a:schemeClr val="tx1"/>
                </a:solidFill>
              </a:rPr>
              <a:t>療育手帳</a:t>
            </a:r>
          </a:p>
        </p:txBody>
      </p:sp>
      <p:sp>
        <p:nvSpPr>
          <p:cNvPr id="98" name="正方形/長方形 97">
            <a:extLst>
              <a:ext uri="{FF2B5EF4-FFF2-40B4-BE49-F238E27FC236}">
                <a16:creationId xmlns:a16="http://schemas.microsoft.com/office/drawing/2014/main" id="{9E8A0BE5-B058-47BB-9B6D-1F9900CA4503}"/>
              </a:ext>
            </a:extLst>
          </p:cNvPr>
          <p:cNvSpPr/>
          <p:nvPr/>
        </p:nvSpPr>
        <p:spPr>
          <a:xfrm>
            <a:off x="1828328" y="2991221"/>
            <a:ext cx="236738"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100">
                <a:solidFill>
                  <a:schemeClr val="tx1"/>
                </a:solidFill>
              </a:rPr>
              <a:t>個人通知</a:t>
            </a:r>
            <a:endParaRPr kumimoji="1" lang="ja-JP" altLang="en-US" sz="1100">
              <a:solidFill>
                <a:schemeClr val="tx1"/>
              </a:solidFill>
            </a:endParaRPr>
          </a:p>
        </p:txBody>
      </p:sp>
      <p:sp>
        <p:nvSpPr>
          <p:cNvPr id="99" name="正方形/長方形 98">
            <a:extLst>
              <a:ext uri="{FF2B5EF4-FFF2-40B4-BE49-F238E27FC236}">
                <a16:creationId xmlns:a16="http://schemas.microsoft.com/office/drawing/2014/main" id="{F191A70A-BC37-4FE9-BC43-A590BCC8805B}"/>
              </a:ext>
            </a:extLst>
          </p:cNvPr>
          <p:cNvSpPr/>
          <p:nvPr/>
        </p:nvSpPr>
        <p:spPr>
          <a:xfrm>
            <a:off x="2145116" y="2991220"/>
            <a:ext cx="234450" cy="971999"/>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100">
                <a:solidFill>
                  <a:schemeClr val="tx1"/>
                </a:solidFill>
              </a:rPr>
              <a:t>属性配信</a:t>
            </a:r>
          </a:p>
        </p:txBody>
      </p:sp>
      <p:sp>
        <p:nvSpPr>
          <p:cNvPr id="100" name="正方形/長方形 99">
            <a:extLst>
              <a:ext uri="{FF2B5EF4-FFF2-40B4-BE49-F238E27FC236}">
                <a16:creationId xmlns:a16="http://schemas.microsoft.com/office/drawing/2014/main" id="{6E6F94DF-A4F5-4851-A0EA-54BFEFE60E6C}"/>
              </a:ext>
            </a:extLst>
          </p:cNvPr>
          <p:cNvSpPr/>
          <p:nvPr/>
        </p:nvSpPr>
        <p:spPr>
          <a:xfrm>
            <a:off x="3226097" y="2991221"/>
            <a:ext cx="216000"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100">
                <a:solidFill>
                  <a:schemeClr val="tx1"/>
                </a:solidFill>
              </a:rPr>
              <a:t>電子申請</a:t>
            </a:r>
          </a:p>
        </p:txBody>
      </p:sp>
      <p:sp>
        <p:nvSpPr>
          <p:cNvPr id="101" name="正方形/長方形 100">
            <a:extLst>
              <a:ext uri="{FF2B5EF4-FFF2-40B4-BE49-F238E27FC236}">
                <a16:creationId xmlns:a16="http://schemas.microsoft.com/office/drawing/2014/main" id="{3423F89E-755B-4B0F-8E3A-F196A841E602}"/>
              </a:ext>
            </a:extLst>
          </p:cNvPr>
          <p:cNvSpPr/>
          <p:nvPr/>
        </p:nvSpPr>
        <p:spPr>
          <a:xfrm>
            <a:off x="3502356" y="2991221"/>
            <a:ext cx="216000"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000">
                <a:solidFill>
                  <a:schemeClr val="tx1"/>
                </a:solidFill>
              </a:rPr>
              <a:t>業務用チャット</a:t>
            </a:r>
            <a:endParaRPr kumimoji="1" lang="ja-JP" altLang="en-US" sz="1000">
              <a:solidFill>
                <a:schemeClr val="tx1"/>
              </a:solidFill>
            </a:endParaRPr>
          </a:p>
        </p:txBody>
      </p:sp>
      <p:sp>
        <p:nvSpPr>
          <p:cNvPr id="102" name="正方形/長方形 101">
            <a:extLst>
              <a:ext uri="{FF2B5EF4-FFF2-40B4-BE49-F238E27FC236}">
                <a16:creationId xmlns:a16="http://schemas.microsoft.com/office/drawing/2014/main" id="{E4BFF76E-243D-4CD3-9CB7-FB563F78E47E}"/>
              </a:ext>
            </a:extLst>
          </p:cNvPr>
          <p:cNvSpPr/>
          <p:nvPr/>
        </p:nvSpPr>
        <p:spPr>
          <a:xfrm>
            <a:off x="3771842" y="2991221"/>
            <a:ext cx="216000"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100">
                <a:solidFill>
                  <a:schemeClr val="tx1"/>
                </a:solidFill>
              </a:rPr>
              <a:t>電子契約</a:t>
            </a:r>
          </a:p>
        </p:txBody>
      </p:sp>
      <p:sp>
        <p:nvSpPr>
          <p:cNvPr id="103" name="正方形/長方形 102">
            <a:extLst>
              <a:ext uri="{FF2B5EF4-FFF2-40B4-BE49-F238E27FC236}">
                <a16:creationId xmlns:a16="http://schemas.microsoft.com/office/drawing/2014/main" id="{50CD0376-0AE1-43A0-8575-5BFD9BC51E33}"/>
              </a:ext>
            </a:extLst>
          </p:cNvPr>
          <p:cNvSpPr/>
          <p:nvPr/>
        </p:nvSpPr>
        <p:spPr>
          <a:xfrm>
            <a:off x="4371664" y="2991221"/>
            <a:ext cx="684000" cy="972000"/>
          </a:xfrm>
          <a:prstGeom prst="rect">
            <a:avLst/>
          </a:prstGeom>
          <a:solidFill>
            <a:schemeClr val="bg1"/>
          </a:solid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100">
                <a:solidFill>
                  <a:schemeClr val="tx1"/>
                </a:solidFill>
              </a:rPr>
              <a:t>市町村の</a:t>
            </a:r>
            <a:endParaRPr kumimoji="1" lang="en-US" altLang="ja-JP" sz="1100">
              <a:solidFill>
                <a:schemeClr val="tx1"/>
              </a:solidFill>
            </a:endParaRPr>
          </a:p>
          <a:p>
            <a:pPr algn="ctr"/>
            <a:r>
              <a:rPr kumimoji="1" lang="ja-JP" altLang="en-US" sz="1100">
                <a:solidFill>
                  <a:schemeClr val="tx1"/>
                </a:solidFill>
              </a:rPr>
              <a:t>デジタル</a:t>
            </a:r>
            <a:endParaRPr kumimoji="1" lang="en-US" altLang="ja-JP" sz="1100">
              <a:solidFill>
                <a:schemeClr val="tx1"/>
              </a:solidFill>
            </a:endParaRPr>
          </a:p>
          <a:p>
            <a:pPr algn="ctr"/>
            <a:r>
              <a:rPr lang="ja-JP" altLang="en-US" sz="1100">
                <a:solidFill>
                  <a:schemeClr val="tx1"/>
                </a:solidFill>
              </a:rPr>
              <a:t>サービス</a:t>
            </a:r>
            <a:endParaRPr kumimoji="1" lang="ja-JP" altLang="en-US" sz="1100">
              <a:solidFill>
                <a:schemeClr val="tx1"/>
              </a:solidFill>
            </a:endParaRPr>
          </a:p>
        </p:txBody>
      </p:sp>
      <p:sp>
        <p:nvSpPr>
          <p:cNvPr id="104" name="正方形/長方形 103">
            <a:extLst>
              <a:ext uri="{FF2B5EF4-FFF2-40B4-BE49-F238E27FC236}">
                <a16:creationId xmlns:a16="http://schemas.microsoft.com/office/drawing/2014/main" id="{235A50A9-2248-4F41-8E72-6C34D2E35967}"/>
              </a:ext>
            </a:extLst>
          </p:cNvPr>
          <p:cNvSpPr/>
          <p:nvPr/>
        </p:nvSpPr>
        <p:spPr>
          <a:xfrm>
            <a:off x="2457514" y="2989762"/>
            <a:ext cx="252000" cy="990834"/>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ja-JP" sz="1100" dirty="0">
                <a:solidFill>
                  <a:schemeClr val="tx1"/>
                </a:solidFill>
              </a:rPr>
              <a:t>SSO</a:t>
            </a:r>
            <a:r>
              <a:rPr lang="ja-JP" altLang="en-US" sz="1100" dirty="0">
                <a:solidFill>
                  <a:schemeClr val="tx1"/>
                </a:solidFill>
              </a:rPr>
              <a:t>連携</a:t>
            </a:r>
            <a:endParaRPr kumimoji="1" lang="ja-JP" altLang="en-US" sz="1100" dirty="0">
              <a:solidFill>
                <a:schemeClr val="tx1"/>
              </a:solidFill>
            </a:endParaRPr>
          </a:p>
        </p:txBody>
      </p:sp>
      <p:sp>
        <p:nvSpPr>
          <p:cNvPr id="105" name="正方形/長方形 104">
            <a:extLst>
              <a:ext uri="{FF2B5EF4-FFF2-40B4-BE49-F238E27FC236}">
                <a16:creationId xmlns:a16="http://schemas.microsoft.com/office/drawing/2014/main" id="{7B7017D7-9CE5-4E78-BE1D-A2C3DE37C083}"/>
              </a:ext>
            </a:extLst>
          </p:cNvPr>
          <p:cNvSpPr/>
          <p:nvPr/>
        </p:nvSpPr>
        <p:spPr>
          <a:xfrm>
            <a:off x="5358653" y="2991221"/>
            <a:ext cx="480112" cy="972000"/>
          </a:xfrm>
          <a:prstGeom prst="rect">
            <a:avLst/>
          </a:prstGeom>
          <a:solidFill>
            <a:schemeClr val="bg1"/>
          </a:solid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100" dirty="0">
                <a:solidFill>
                  <a:schemeClr val="tx1"/>
                </a:solidFill>
              </a:rPr>
              <a:t>市町村の</a:t>
            </a:r>
            <a:endParaRPr kumimoji="1" lang="en-US" altLang="ja-JP" sz="1100" dirty="0">
              <a:solidFill>
                <a:schemeClr val="tx1"/>
              </a:solidFill>
            </a:endParaRPr>
          </a:p>
          <a:p>
            <a:pPr algn="ctr"/>
            <a:r>
              <a:rPr lang="ja-JP" altLang="en-US" sz="1100" dirty="0">
                <a:solidFill>
                  <a:schemeClr val="tx1"/>
                </a:solidFill>
              </a:rPr>
              <a:t>サービス</a:t>
            </a:r>
            <a:endParaRPr lang="en-US" altLang="ja-JP" sz="1100" dirty="0">
              <a:solidFill>
                <a:schemeClr val="tx1"/>
              </a:solidFill>
            </a:endParaRPr>
          </a:p>
          <a:p>
            <a:pPr algn="ctr"/>
            <a:r>
              <a:rPr lang="ja-JP" altLang="en-US" sz="1100" dirty="0">
                <a:solidFill>
                  <a:schemeClr val="tx1"/>
                </a:solidFill>
              </a:rPr>
              <a:t>創出促進</a:t>
            </a:r>
            <a:endParaRPr lang="en-US" altLang="ja-JP" sz="1100" dirty="0">
              <a:solidFill>
                <a:schemeClr val="tx1"/>
              </a:solidFill>
            </a:endParaRPr>
          </a:p>
        </p:txBody>
      </p:sp>
      <p:sp>
        <p:nvSpPr>
          <p:cNvPr id="106" name="正方形/長方形 105">
            <a:extLst>
              <a:ext uri="{FF2B5EF4-FFF2-40B4-BE49-F238E27FC236}">
                <a16:creationId xmlns:a16="http://schemas.microsoft.com/office/drawing/2014/main" id="{C62E3638-519A-496F-8FD2-7671A324262B}"/>
              </a:ext>
            </a:extLst>
          </p:cNvPr>
          <p:cNvSpPr/>
          <p:nvPr/>
        </p:nvSpPr>
        <p:spPr>
          <a:xfrm>
            <a:off x="101600" y="2169718"/>
            <a:ext cx="2117621" cy="465057"/>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a:solidFill>
                  <a:schemeClr val="bg1"/>
                </a:solidFill>
              </a:rPr>
              <a:t>大阪府</a:t>
            </a:r>
          </a:p>
        </p:txBody>
      </p:sp>
      <p:sp>
        <p:nvSpPr>
          <p:cNvPr id="107" name="右中かっこ 106">
            <a:extLst>
              <a:ext uri="{FF2B5EF4-FFF2-40B4-BE49-F238E27FC236}">
                <a16:creationId xmlns:a16="http://schemas.microsoft.com/office/drawing/2014/main" id="{8759FD0B-A3E0-4270-8872-5EE806D8974D}"/>
              </a:ext>
            </a:extLst>
          </p:cNvPr>
          <p:cNvSpPr/>
          <p:nvPr/>
        </p:nvSpPr>
        <p:spPr>
          <a:xfrm rot="5400000">
            <a:off x="2896226" y="2949527"/>
            <a:ext cx="144000" cy="5688000"/>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08" name="テキスト ボックス 107">
            <a:extLst>
              <a:ext uri="{FF2B5EF4-FFF2-40B4-BE49-F238E27FC236}">
                <a16:creationId xmlns:a16="http://schemas.microsoft.com/office/drawing/2014/main" id="{FA163695-9BE0-422B-BBB0-4176382F4492}"/>
              </a:ext>
            </a:extLst>
          </p:cNvPr>
          <p:cNvSpPr txBox="1"/>
          <p:nvPr/>
        </p:nvSpPr>
        <p:spPr>
          <a:xfrm>
            <a:off x="606650" y="6014722"/>
            <a:ext cx="4911922" cy="400110"/>
          </a:xfrm>
          <a:prstGeom prst="rect">
            <a:avLst/>
          </a:prstGeom>
          <a:noFill/>
        </p:spPr>
        <p:txBody>
          <a:bodyPr wrap="none" rtlCol="0">
            <a:spAutoFit/>
          </a:bodyPr>
          <a:lstStyle/>
          <a:p>
            <a:r>
              <a:rPr kumimoji="1" lang="ja-JP" altLang="en-US" sz="2000" b="1" dirty="0">
                <a:solidFill>
                  <a:srgbClr val="FF0000"/>
                </a:solidFill>
              </a:rPr>
              <a:t>自治体主導による行政サービスの充実・強化</a:t>
            </a:r>
          </a:p>
        </p:txBody>
      </p:sp>
      <p:pic>
        <p:nvPicPr>
          <p:cNvPr id="109" name="Picture 2" descr="地域の強みを最大限に活かし、イオンが5500人を対象とした人事制度変更 年収1000万円も夢じゃない？ | SR 人事メディア">
            <a:extLst>
              <a:ext uri="{FF2B5EF4-FFF2-40B4-BE49-F238E27FC236}">
                <a16:creationId xmlns:a16="http://schemas.microsoft.com/office/drawing/2014/main" id="{12BB8D76-9DAB-44B2-B86F-9040B20FA22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3042" y="1033968"/>
            <a:ext cx="950854" cy="613185"/>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2" descr="地域の強みを最大限に活かし、イオンが5500人を対象とした人事制度変更 年収1000万円も夢じゃない？ | SR 人事メディア">
            <a:extLst>
              <a:ext uri="{FF2B5EF4-FFF2-40B4-BE49-F238E27FC236}">
                <a16:creationId xmlns:a16="http://schemas.microsoft.com/office/drawing/2014/main" id="{7BC1D48A-C3A1-4F06-8E19-8189C3B269C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71319" y="1043205"/>
            <a:ext cx="950854" cy="613185"/>
          </a:xfrm>
          <a:prstGeom prst="rect">
            <a:avLst/>
          </a:prstGeom>
          <a:noFill/>
          <a:extLst>
            <a:ext uri="{909E8E84-426E-40DD-AFC4-6F175D3DCCD1}">
              <a14:hiddenFill xmlns:a14="http://schemas.microsoft.com/office/drawing/2010/main">
                <a:solidFill>
                  <a:srgbClr val="FFFFFF"/>
                </a:solidFill>
              </a14:hiddenFill>
            </a:ext>
          </a:extLst>
        </p:spPr>
      </p:pic>
      <p:sp>
        <p:nvSpPr>
          <p:cNvPr id="111" name="テキスト ボックス 110">
            <a:extLst>
              <a:ext uri="{FF2B5EF4-FFF2-40B4-BE49-F238E27FC236}">
                <a16:creationId xmlns:a16="http://schemas.microsoft.com/office/drawing/2014/main" id="{55609209-41A5-49B2-8EF1-0C12932833CF}"/>
              </a:ext>
            </a:extLst>
          </p:cNvPr>
          <p:cNvSpPr txBox="1"/>
          <p:nvPr/>
        </p:nvSpPr>
        <p:spPr>
          <a:xfrm>
            <a:off x="1848035" y="1146963"/>
            <a:ext cx="1601721" cy="584775"/>
          </a:xfrm>
          <a:prstGeom prst="rect">
            <a:avLst/>
          </a:prstGeom>
          <a:noFill/>
        </p:spPr>
        <p:txBody>
          <a:bodyPr wrap="none" rtlCol="0">
            <a:spAutoFit/>
          </a:bodyPr>
          <a:lstStyle/>
          <a:p>
            <a:pPr algn="ctr"/>
            <a:r>
              <a:rPr kumimoji="1" lang="ja-JP" altLang="en-US" sz="1600" dirty="0"/>
              <a:t>行政主導</a:t>
            </a:r>
            <a:endParaRPr kumimoji="1" lang="en-US" altLang="ja-JP" sz="1600" dirty="0"/>
          </a:p>
          <a:p>
            <a:pPr algn="ctr"/>
            <a:r>
              <a:rPr kumimoji="1" lang="ja-JP" altLang="en-US" sz="1600" dirty="0"/>
              <a:t>住民</a:t>
            </a:r>
            <a:r>
              <a:rPr kumimoji="1" lang="en-US" altLang="ja-JP" sz="1600" dirty="0"/>
              <a:t>QOL</a:t>
            </a:r>
            <a:r>
              <a:rPr kumimoji="1" lang="ja-JP" altLang="en-US" sz="1600" dirty="0"/>
              <a:t>の向上</a:t>
            </a:r>
          </a:p>
        </p:txBody>
      </p:sp>
      <p:sp>
        <p:nvSpPr>
          <p:cNvPr id="112" name="正方形/長方形 111">
            <a:extLst>
              <a:ext uri="{FF2B5EF4-FFF2-40B4-BE49-F238E27FC236}">
                <a16:creationId xmlns:a16="http://schemas.microsoft.com/office/drawing/2014/main" id="{38EDC0E0-A8EF-4335-9A92-6CAC801B7FAC}"/>
              </a:ext>
            </a:extLst>
          </p:cNvPr>
          <p:cNvSpPr/>
          <p:nvPr/>
        </p:nvSpPr>
        <p:spPr>
          <a:xfrm>
            <a:off x="413347" y="2991221"/>
            <a:ext cx="216000"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000">
                <a:solidFill>
                  <a:schemeClr val="tx1"/>
                </a:solidFill>
              </a:rPr>
              <a:t>公式</a:t>
            </a:r>
            <a:r>
              <a:rPr kumimoji="1" lang="en-US" altLang="ja-JP" sz="1000">
                <a:solidFill>
                  <a:schemeClr val="tx1"/>
                </a:solidFill>
              </a:rPr>
              <a:t>LINE</a:t>
            </a:r>
            <a:endParaRPr kumimoji="1" lang="ja-JP" altLang="en-US" sz="1000">
              <a:solidFill>
                <a:schemeClr val="tx1"/>
              </a:solidFill>
            </a:endParaRPr>
          </a:p>
        </p:txBody>
      </p:sp>
      <p:sp>
        <p:nvSpPr>
          <p:cNvPr id="114" name="正方形/長方形 113">
            <a:extLst>
              <a:ext uri="{FF2B5EF4-FFF2-40B4-BE49-F238E27FC236}">
                <a16:creationId xmlns:a16="http://schemas.microsoft.com/office/drawing/2014/main" id="{73A0DA4A-B61D-4D29-8E04-232527A0BB69}"/>
              </a:ext>
            </a:extLst>
          </p:cNvPr>
          <p:cNvSpPr/>
          <p:nvPr/>
        </p:nvSpPr>
        <p:spPr>
          <a:xfrm>
            <a:off x="4042775" y="2991221"/>
            <a:ext cx="216000"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100" dirty="0">
                <a:solidFill>
                  <a:schemeClr val="tx1"/>
                </a:solidFill>
              </a:rPr>
              <a:t>文書管理</a:t>
            </a:r>
          </a:p>
        </p:txBody>
      </p:sp>
      <p:sp>
        <p:nvSpPr>
          <p:cNvPr id="115" name="テキスト ボックス 114">
            <a:extLst>
              <a:ext uri="{FF2B5EF4-FFF2-40B4-BE49-F238E27FC236}">
                <a16:creationId xmlns:a16="http://schemas.microsoft.com/office/drawing/2014/main" id="{15E19BD4-3702-434E-94BE-48EB966E3EF0}"/>
              </a:ext>
            </a:extLst>
          </p:cNvPr>
          <p:cNvSpPr txBox="1"/>
          <p:nvPr/>
        </p:nvSpPr>
        <p:spPr>
          <a:xfrm>
            <a:off x="6766389" y="6025092"/>
            <a:ext cx="4273927" cy="400110"/>
          </a:xfrm>
          <a:prstGeom prst="rect">
            <a:avLst/>
          </a:prstGeom>
          <a:noFill/>
        </p:spPr>
        <p:txBody>
          <a:bodyPr wrap="none" rtlCol="0">
            <a:spAutoFit/>
          </a:bodyPr>
          <a:lstStyle/>
          <a:p>
            <a:r>
              <a:rPr kumimoji="1" lang="ja-JP" altLang="en-US" sz="2000" b="1">
                <a:solidFill>
                  <a:srgbClr val="FF0000"/>
                </a:solidFill>
              </a:rPr>
              <a:t>公民連携によるスマートシティ化の促進</a:t>
            </a:r>
          </a:p>
        </p:txBody>
      </p:sp>
      <p:sp>
        <p:nvSpPr>
          <p:cNvPr id="116" name="正方形/長方形 115">
            <a:extLst>
              <a:ext uri="{FF2B5EF4-FFF2-40B4-BE49-F238E27FC236}">
                <a16:creationId xmlns:a16="http://schemas.microsoft.com/office/drawing/2014/main" id="{D7059D05-FC1F-479A-8B14-A2098769D583}"/>
              </a:ext>
            </a:extLst>
          </p:cNvPr>
          <p:cNvSpPr/>
          <p:nvPr/>
        </p:nvSpPr>
        <p:spPr>
          <a:xfrm>
            <a:off x="5859224" y="2169719"/>
            <a:ext cx="2700000" cy="189762"/>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a:solidFill>
                <a:schemeClr val="bg1"/>
              </a:solidFill>
            </a:endParaRPr>
          </a:p>
        </p:txBody>
      </p:sp>
      <p:sp>
        <p:nvSpPr>
          <p:cNvPr id="118" name="四角形: 角を丸くする 117">
            <a:extLst>
              <a:ext uri="{FF2B5EF4-FFF2-40B4-BE49-F238E27FC236}">
                <a16:creationId xmlns:a16="http://schemas.microsoft.com/office/drawing/2014/main" id="{A102AD37-AD00-459E-AC9B-BB81A2602A5E}"/>
              </a:ext>
            </a:extLst>
          </p:cNvPr>
          <p:cNvSpPr/>
          <p:nvPr/>
        </p:nvSpPr>
        <p:spPr>
          <a:xfrm>
            <a:off x="5948313" y="4955472"/>
            <a:ext cx="1999607" cy="575035"/>
          </a:xfrm>
          <a:prstGeom prst="roundRect">
            <a:avLst/>
          </a:prstGeom>
          <a:solidFill>
            <a:schemeClr val="accent5">
              <a:lumMod val="60000"/>
              <a:lumOff val="4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a:solidFill>
                  <a:schemeClr val="tx1"/>
                </a:solidFill>
              </a:rPr>
              <a:t>OSPF</a:t>
            </a:r>
            <a:endParaRPr kumimoji="1" lang="ja-JP" altLang="en-US" sz="1400">
              <a:solidFill>
                <a:schemeClr val="tx1"/>
              </a:solidFill>
            </a:endParaRPr>
          </a:p>
        </p:txBody>
      </p:sp>
      <p:sp>
        <p:nvSpPr>
          <p:cNvPr id="119" name="正方形/長方形 118">
            <a:extLst>
              <a:ext uri="{FF2B5EF4-FFF2-40B4-BE49-F238E27FC236}">
                <a16:creationId xmlns:a16="http://schemas.microsoft.com/office/drawing/2014/main" id="{684DB471-7FEF-4ED6-8553-7672BB36CDC1}"/>
              </a:ext>
            </a:extLst>
          </p:cNvPr>
          <p:cNvSpPr/>
          <p:nvPr/>
        </p:nvSpPr>
        <p:spPr>
          <a:xfrm>
            <a:off x="8626764" y="2169718"/>
            <a:ext cx="3342629" cy="465057"/>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a:solidFill>
                  <a:schemeClr val="bg1"/>
                </a:solidFill>
              </a:rPr>
              <a:t>民間連携</a:t>
            </a:r>
          </a:p>
        </p:txBody>
      </p:sp>
      <p:sp>
        <p:nvSpPr>
          <p:cNvPr id="120" name="四角形: 角を丸くする 119">
            <a:extLst>
              <a:ext uri="{FF2B5EF4-FFF2-40B4-BE49-F238E27FC236}">
                <a16:creationId xmlns:a16="http://schemas.microsoft.com/office/drawing/2014/main" id="{3BA033C5-3542-4009-A5E6-4FD063BFB581}"/>
              </a:ext>
            </a:extLst>
          </p:cNvPr>
          <p:cNvSpPr/>
          <p:nvPr/>
        </p:nvSpPr>
        <p:spPr>
          <a:xfrm>
            <a:off x="5938528" y="4061877"/>
            <a:ext cx="1032218" cy="784172"/>
          </a:xfrm>
          <a:prstGeom prst="roundRect">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dirty="0">
                <a:solidFill>
                  <a:schemeClr val="tx1"/>
                </a:solidFill>
              </a:rPr>
              <a:t>OSPF</a:t>
            </a:r>
          </a:p>
          <a:p>
            <a:pPr algn="ctr"/>
            <a:r>
              <a:rPr kumimoji="1" lang="ja-JP" altLang="en-US" sz="1600" dirty="0">
                <a:solidFill>
                  <a:schemeClr val="tx1"/>
                </a:solidFill>
              </a:rPr>
              <a:t>プロジェクト</a:t>
            </a:r>
          </a:p>
        </p:txBody>
      </p:sp>
      <p:sp>
        <p:nvSpPr>
          <p:cNvPr id="121" name="四角形: 角を丸くする 120">
            <a:extLst>
              <a:ext uri="{FF2B5EF4-FFF2-40B4-BE49-F238E27FC236}">
                <a16:creationId xmlns:a16="http://schemas.microsoft.com/office/drawing/2014/main" id="{812D474F-69DC-4704-B3B0-4E4711EB40C7}"/>
              </a:ext>
            </a:extLst>
          </p:cNvPr>
          <p:cNvSpPr/>
          <p:nvPr/>
        </p:nvSpPr>
        <p:spPr>
          <a:xfrm>
            <a:off x="8032590" y="4955472"/>
            <a:ext cx="1480865" cy="575035"/>
          </a:xfrm>
          <a:prstGeom prst="roundRect">
            <a:avLst/>
          </a:prstGeom>
          <a:solidFill>
            <a:schemeClr val="accent5">
              <a:lumMod val="60000"/>
              <a:lumOff val="4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a:solidFill>
                  <a:schemeClr val="tx1"/>
                </a:solidFill>
              </a:rPr>
              <a:t>ORDEN</a:t>
            </a:r>
            <a:endParaRPr kumimoji="1" lang="ja-JP" altLang="en-US" sz="1400">
              <a:solidFill>
                <a:schemeClr val="tx1"/>
              </a:solidFill>
            </a:endParaRPr>
          </a:p>
        </p:txBody>
      </p:sp>
      <p:sp>
        <p:nvSpPr>
          <p:cNvPr id="122" name="四角形: 角を丸くする 121">
            <a:extLst>
              <a:ext uri="{FF2B5EF4-FFF2-40B4-BE49-F238E27FC236}">
                <a16:creationId xmlns:a16="http://schemas.microsoft.com/office/drawing/2014/main" id="{A796192C-CEF4-4CD0-8592-60E11180B1CB}"/>
              </a:ext>
            </a:extLst>
          </p:cNvPr>
          <p:cNvSpPr/>
          <p:nvPr/>
        </p:nvSpPr>
        <p:spPr>
          <a:xfrm>
            <a:off x="8690334" y="4080264"/>
            <a:ext cx="808735" cy="784172"/>
          </a:xfrm>
          <a:prstGeom prst="roundRect">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1600">
                <a:solidFill>
                  <a:schemeClr val="tx1"/>
                </a:solidFill>
              </a:rPr>
              <a:t>ODPO</a:t>
            </a:r>
          </a:p>
          <a:p>
            <a:pPr algn="ctr"/>
            <a:endParaRPr kumimoji="1" lang="en-US" altLang="ja-JP" sz="600">
              <a:solidFill>
                <a:schemeClr val="tx1"/>
              </a:solidFill>
            </a:endParaRPr>
          </a:p>
          <a:p>
            <a:pPr algn="ctr"/>
            <a:r>
              <a:rPr lang="ja-JP" altLang="en-US" sz="1050">
                <a:solidFill>
                  <a:schemeClr val="tx1"/>
                </a:solidFill>
              </a:rPr>
              <a:t>データカタログ</a:t>
            </a:r>
            <a:endParaRPr kumimoji="1" lang="ja-JP" altLang="en-US" sz="1050">
              <a:solidFill>
                <a:schemeClr val="tx1"/>
              </a:solidFill>
            </a:endParaRPr>
          </a:p>
        </p:txBody>
      </p:sp>
      <p:sp>
        <p:nvSpPr>
          <p:cNvPr id="123" name="正方形/長方形 122">
            <a:extLst>
              <a:ext uri="{FF2B5EF4-FFF2-40B4-BE49-F238E27FC236}">
                <a16:creationId xmlns:a16="http://schemas.microsoft.com/office/drawing/2014/main" id="{148ACC23-B509-4EF5-A5E0-F4BCA150AA46}"/>
              </a:ext>
            </a:extLst>
          </p:cNvPr>
          <p:cNvSpPr/>
          <p:nvPr/>
        </p:nvSpPr>
        <p:spPr>
          <a:xfrm>
            <a:off x="5960736" y="2991221"/>
            <a:ext cx="180000"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900">
                <a:solidFill>
                  <a:schemeClr val="tx1"/>
                </a:solidFill>
              </a:rPr>
              <a:t>スマートヘルス</a:t>
            </a:r>
            <a:endParaRPr kumimoji="1" lang="ja-JP" altLang="en-US" sz="900">
              <a:solidFill>
                <a:schemeClr val="tx1"/>
              </a:solidFill>
            </a:endParaRPr>
          </a:p>
        </p:txBody>
      </p:sp>
      <p:sp>
        <p:nvSpPr>
          <p:cNvPr id="124" name="正方形/長方形 123">
            <a:extLst>
              <a:ext uri="{FF2B5EF4-FFF2-40B4-BE49-F238E27FC236}">
                <a16:creationId xmlns:a16="http://schemas.microsoft.com/office/drawing/2014/main" id="{AE932810-1E5B-48C6-B4DD-E01247FFE906}"/>
              </a:ext>
            </a:extLst>
          </p:cNvPr>
          <p:cNvSpPr/>
          <p:nvPr/>
        </p:nvSpPr>
        <p:spPr>
          <a:xfrm>
            <a:off x="10557651" y="2991219"/>
            <a:ext cx="252000"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100">
                <a:solidFill>
                  <a:schemeClr val="tx1"/>
                </a:solidFill>
              </a:rPr>
              <a:t>健康アプリ</a:t>
            </a:r>
          </a:p>
        </p:txBody>
      </p:sp>
      <p:sp>
        <p:nvSpPr>
          <p:cNvPr id="125" name="四角形: 角を丸くする 124">
            <a:extLst>
              <a:ext uri="{FF2B5EF4-FFF2-40B4-BE49-F238E27FC236}">
                <a16:creationId xmlns:a16="http://schemas.microsoft.com/office/drawing/2014/main" id="{6FD13D4E-FACC-4446-A289-8937B8890CCC}"/>
              </a:ext>
            </a:extLst>
          </p:cNvPr>
          <p:cNvSpPr/>
          <p:nvPr/>
        </p:nvSpPr>
        <p:spPr>
          <a:xfrm>
            <a:off x="7685947" y="4099113"/>
            <a:ext cx="939807" cy="770473"/>
          </a:xfrm>
          <a:prstGeom prst="roundRect">
            <a:avLst/>
          </a:prstGeom>
          <a:solidFill>
            <a:schemeClr val="accent5">
              <a:lumMod val="20000"/>
              <a:lumOff val="80000"/>
            </a:schemeClr>
          </a:solidFill>
          <a:ln w="28575">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a:solidFill>
                  <a:schemeClr val="tx1"/>
                </a:solidFill>
              </a:rPr>
              <a:t>イノベーション</a:t>
            </a:r>
            <a:endParaRPr kumimoji="1" lang="en-US" altLang="ja-JP" sz="1400">
              <a:solidFill>
                <a:schemeClr val="tx1"/>
              </a:solidFill>
            </a:endParaRPr>
          </a:p>
          <a:p>
            <a:pPr algn="ctr"/>
            <a:r>
              <a:rPr kumimoji="1" lang="ja-JP" altLang="en-US" sz="1400">
                <a:solidFill>
                  <a:schemeClr val="tx1"/>
                </a:solidFill>
              </a:rPr>
              <a:t>データラボ</a:t>
            </a:r>
          </a:p>
        </p:txBody>
      </p:sp>
      <p:sp>
        <p:nvSpPr>
          <p:cNvPr id="126" name="四角形: 角を丸くする 125">
            <a:extLst>
              <a:ext uri="{FF2B5EF4-FFF2-40B4-BE49-F238E27FC236}">
                <a16:creationId xmlns:a16="http://schemas.microsoft.com/office/drawing/2014/main" id="{BDEF7A61-CEF7-475C-BC62-F44619C7714B}"/>
              </a:ext>
            </a:extLst>
          </p:cNvPr>
          <p:cNvSpPr/>
          <p:nvPr/>
        </p:nvSpPr>
        <p:spPr>
          <a:xfrm>
            <a:off x="9590899" y="4071005"/>
            <a:ext cx="840459" cy="784172"/>
          </a:xfrm>
          <a:prstGeom prst="roundRect">
            <a:avLst>
              <a:gd name="adj" fmla="val 15357"/>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a:solidFill>
                  <a:schemeClr val="tx1"/>
                </a:solidFill>
              </a:rPr>
              <a:t>スーパー</a:t>
            </a:r>
            <a:endParaRPr kumimoji="1" lang="en-US" altLang="ja-JP" sz="1600">
              <a:solidFill>
                <a:schemeClr val="tx1"/>
              </a:solidFill>
            </a:endParaRPr>
          </a:p>
          <a:p>
            <a:pPr algn="ctr"/>
            <a:r>
              <a:rPr kumimoji="1" lang="ja-JP" altLang="en-US" sz="1600">
                <a:solidFill>
                  <a:schemeClr val="tx1"/>
                </a:solidFill>
              </a:rPr>
              <a:t>シティ</a:t>
            </a:r>
          </a:p>
        </p:txBody>
      </p:sp>
      <p:sp>
        <p:nvSpPr>
          <p:cNvPr id="128" name="四角形: 角を丸くする 127">
            <a:extLst>
              <a:ext uri="{FF2B5EF4-FFF2-40B4-BE49-F238E27FC236}">
                <a16:creationId xmlns:a16="http://schemas.microsoft.com/office/drawing/2014/main" id="{41E5422F-7B40-4F75-A9EC-AA5EAAC96F78}"/>
              </a:ext>
            </a:extLst>
          </p:cNvPr>
          <p:cNvSpPr/>
          <p:nvPr/>
        </p:nvSpPr>
        <p:spPr>
          <a:xfrm>
            <a:off x="11240419" y="2989762"/>
            <a:ext cx="720000" cy="1857144"/>
          </a:xfrm>
          <a:prstGeom prst="roundRect">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500" dirty="0">
                <a:solidFill>
                  <a:schemeClr val="tx1"/>
                </a:solidFill>
              </a:rPr>
              <a:t>おおさか</a:t>
            </a:r>
            <a:endParaRPr kumimoji="1" lang="en-US" altLang="ja-JP" sz="1500" dirty="0">
              <a:solidFill>
                <a:schemeClr val="tx1"/>
              </a:solidFill>
            </a:endParaRPr>
          </a:p>
          <a:p>
            <a:pPr algn="ctr"/>
            <a:r>
              <a:rPr lang="ja-JP" altLang="en-US" sz="1500" dirty="0">
                <a:solidFill>
                  <a:schemeClr val="tx1"/>
                </a:solidFill>
              </a:rPr>
              <a:t>楽なび</a:t>
            </a:r>
            <a:endParaRPr kumimoji="1" lang="en-US" altLang="ja-JP" sz="1500" dirty="0">
              <a:solidFill>
                <a:schemeClr val="tx1"/>
              </a:solidFill>
            </a:endParaRPr>
          </a:p>
        </p:txBody>
      </p:sp>
      <p:sp>
        <p:nvSpPr>
          <p:cNvPr id="129" name="四角形: 角を丸くする 128">
            <a:extLst>
              <a:ext uri="{FF2B5EF4-FFF2-40B4-BE49-F238E27FC236}">
                <a16:creationId xmlns:a16="http://schemas.microsoft.com/office/drawing/2014/main" id="{E1D9AF80-BC21-448D-AC91-8A40A0A489C3}"/>
              </a:ext>
            </a:extLst>
          </p:cNvPr>
          <p:cNvSpPr/>
          <p:nvPr/>
        </p:nvSpPr>
        <p:spPr>
          <a:xfrm>
            <a:off x="11240419" y="4955472"/>
            <a:ext cx="720000" cy="575035"/>
          </a:xfrm>
          <a:prstGeom prst="roundRect">
            <a:avLst/>
          </a:prstGeom>
          <a:solidFill>
            <a:schemeClr val="accent5">
              <a:lumMod val="60000"/>
              <a:lumOff val="4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a:solidFill>
                  <a:schemeClr val="tx1"/>
                </a:solidFill>
              </a:rPr>
              <a:t>シニア</a:t>
            </a:r>
            <a:endParaRPr kumimoji="1" lang="en-US" altLang="ja-JP" sz="1400">
              <a:solidFill>
                <a:schemeClr val="tx1"/>
              </a:solidFill>
            </a:endParaRPr>
          </a:p>
          <a:p>
            <a:pPr algn="ctr"/>
            <a:r>
              <a:rPr lang="ja-JP" altLang="en-US" sz="1400">
                <a:solidFill>
                  <a:schemeClr val="tx1"/>
                </a:solidFill>
              </a:rPr>
              <a:t>ライフ</a:t>
            </a:r>
            <a:endParaRPr kumimoji="1" lang="ja-JP" altLang="en-US" sz="1400">
              <a:solidFill>
                <a:schemeClr val="tx1"/>
              </a:solidFill>
            </a:endParaRPr>
          </a:p>
        </p:txBody>
      </p:sp>
      <p:sp>
        <p:nvSpPr>
          <p:cNvPr id="130" name="正方形/長方形 129">
            <a:extLst>
              <a:ext uri="{FF2B5EF4-FFF2-40B4-BE49-F238E27FC236}">
                <a16:creationId xmlns:a16="http://schemas.microsoft.com/office/drawing/2014/main" id="{1140FD0B-1C80-4D68-861E-358C49A3C7DE}"/>
              </a:ext>
            </a:extLst>
          </p:cNvPr>
          <p:cNvSpPr/>
          <p:nvPr/>
        </p:nvSpPr>
        <p:spPr>
          <a:xfrm>
            <a:off x="7693891" y="3008596"/>
            <a:ext cx="1783266" cy="972000"/>
          </a:xfrm>
          <a:prstGeom prst="rect">
            <a:avLst/>
          </a:prstGeom>
          <a:solidFill>
            <a:schemeClr val="bg1"/>
          </a:solid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100">
                <a:solidFill>
                  <a:schemeClr val="tx1"/>
                </a:solidFill>
              </a:rPr>
              <a:t>民間による</a:t>
            </a:r>
            <a:endParaRPr kumimoji="1" lang="en-US" altLang="ja-JP" sz="1100">
              <a:solidFill>
                <a:schemeClr val="tx1"/>
              </a:solidFill>
            </a:endParaRPr>
          </a:p>
          <a:p>
            <a:pPr algn="ctr"/>
            <a:r>
              <a:rPr kumimoji="1" lang="ja-JP" altLang="en-US" sz="1100">
                <a:solidFill>
                  <a:schemeClr val="tx1"/>
                </a:solidFill>
              </a:rPr>
              <a:t>デジタル</a:t>
            </a:r>
            <a:endParaRPr kumimoji="1" lang="en-US" altLang="ja-JP" sz="1100">
              <a:solidFill>
                <a:schemeClr val="tx1"/>
              </a:solidFill>
            </a:endParaRPr>
          </a:p>
          <a:p>
            <a:pPr algn="ctr"/>
            <a:r>
              <a:rPr lang="ja-JP" altLang="en-US" sz="1100">
                <a:solidFill>
                  <a:schemeClr val="tx1"/>
                </a:solidFill>
              </a:rPr>
              <a:t>サービス</a:t>
            </a:r>
            <a:endParaRPr lang="en-US" altLang="ja-JP" sz="1100">
              <a:solidFill>
                <a:schemeClr val="tx1"/>
              </a:solidFill>
            </a:endParaRPr>
          </a:p>
          <a:p>
            <a:pPr algn="ctr"/>
            <a:r>
              <a:rPr kumimoji="1" lang="ja-JP" altLang="en-US" sz="1100">
                <a:solidFill>
                  <a:schemeClr val="tx1"/>
                </a:solidFill>
              </a:rPr>
              <a:t>の創出</a:t>
            </a:r>
          </a:p>
        </p:txBody>
      </p:sp>
      <p:sp>
        <p:nvSpPr>
          <p:cNvPr id="131" name="正方形/長方形 130">
            <a:extLst>
              <a:ext uri="{FF2B5EF4-FFF2-40B4-BE49-F238E27FC236}">
                <a16:creationId xmlns:a16="http://schemas.microsoft.com/office/drawing/2014/main" id="{7D17405A-6378-4AF1-9141-A2E5BB70B0DF}"/>
              </a:ext>
            </a:extLst>
          </p:cNvPr>
          <p:cNvSpPr/>
          <p:nvPr/>
        </p:nvSpPr>
        <p:spPr>
          <a:xfrm>
            <a:off x="6185028" y="2991221"/>
            <a:ext cx="180000"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000">
                <a:solidFill>
                  <a:schemeClr val="tx1"/>
                </a:solidFill>
              </a:rPr>
              <a:t>子育て</a:t>
            </a:r>
            <a:endParaRPr kumimoji="1" lang="ja-JP" altLang="en-US" sz="1000">
              <a:solidFill>
                <a:schemeClr val="tx1"/>
              </a:solidFill>
            </a:endParaRPr>
          </a:p>
        </p:txBody>
      </p:sp>
      <p:sp>
        <p:nvSpPr>
          <p:cNvPr id="132" name="正方形/長方形 131">
            <a:extLst>
              <a:ext uri="{FF2B5EF4-FFF2-40B4-BE49-F238E27FC236}">
                <a16:creationId xmlns:a16="http://schemas.microsoft.com/office/drawing/2014/main" id="{DA3F749D-9A3A-4384-958C-3D5E42D1FC50}"/>
              </a:ext>
            </a:extLst>
          </p:cNvPr>
          <p:cNvSpPr/>
          <p:nvPr/>
        </p:nvSpPr>
        <p:spPr>
          <a:xfrm>
            <a:off x="6409322" y="2991221"/>
            <a:ext cx="180000"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000">
                <a:solidFill>
                  <a:schemeClr val="tx1"/>
                </a:solidFill>
              </a:rPr>
              <a:t>高齢者</a:t>
            </a:r>
            <a:endParaRPr kumimoji="1" lang="ja-JP" altLang="en-US" sz="1000">
              <a:solidFill>
                <a:schemeClr val="tx1"/>
              </a:solidFill>
            </a:endParaRPr>
          </a:p>
        </p:txBody>
      </p:sp>
      <p:sp>
        <p:nvSpPr>
          <p:cNvPr id="133" name="正方形/長方形 132">
            <a:extLst>
              <a:ext uri="{FF2B5EF4-FFF2-40B4-BE49-F238E27FC236}">
                <a16:creationId xmlns:a16="http://schemas.microsoft.com/office/drawing/2014/main" id="{3A11B355-9FB4-42AC-8C8A-C3D22B50825C}"/>
              </a:ext>
            </a:extLst>
          </p:cNvPr>
          <p:cNvSpPr/>
          <p:nvPr/>
        </p:nvSpPr>
        <p:spPr>
          <a:xfrm>
            <a:off x="7047249" y="2989762"/>
            <a:ext cx="545892"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kumimoji="1" lang="en-US" altLang="ja-JP" sz="1000" dirty="0">
                <a:solidFill>
                  <a:schemeClr val="tx1"/>
                </a:solidFill>
              </a:rPr>
              <a:t>AI</a:t>
            </a:r>
            <a:r>
              <a:rPr kumimoji="1" lang="ja-JP" altLang="en-US" sz="1000" dirty="0">
                <a:solidFill>
                  <a:schemeClr val="tx1"/>
                </a:solidFill>
              </a:rPr>
              <a:t>オンデ</a:t>
            </a:r>
            <a:endParaRPr kumimoji="1" lang="en-US" altLang="ja-JP" sz="1000" dirty="0">
              <a:solidFill>
                <a:schemeClr val="tx1"/>
              </a:solidFill>
            </a:endParaRPr>
          </a:p>
          <a:p>
            <a:pPr algn="ctr"/>
            <a:r>
              <a:rPr kumimoji="1" lang="ja-JP" altLang="en-US" sz="1000" dirty="0">
                <a:solidFill>
                  <a:schemeClr val="tx1"/>
                </a:solidFill>
              </a:rPr>
              <a:t>マンド交通</a:t>
            </a:r>
          </a:p>
        </p:txBody>
      </p:sp>
      <p:sp>
        <p:nvSpPr>
          <p:cNvPr id="134" name="正方形/長方形 133">
            <a:extLst>
              <a:ext uri="{FF2B5EF4-FFF2-40B4-BE49-F238E27FC236}">
                <a16:creationId xmlns:a16="http://schemas.microsoft.com/office/drawing/2014/main" id="{80FF00E8-474A-4215-ACF7-5E0477725376}"/>
              </a:ext>
            </a:extLst>
          </p:cNvPr>
          <p:cNvSpPr/>
          <p:nvPr/>
        </p:nvSpPr>
        <p:spPr>
          <a:xfrm>
            <a:off x="9575653" y="2990989"/>
            <a:ext cx="252000"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ja-JP" sz="1100">
                <a:solidFill>
                  <a:schemeClr val="tx1"/>
                </a:solidFill>
              </a:rPr>
              <a:t>AI</a:t>
            </a:r>
            <a:r>
              <a:rPr lang="ja-JP" altLang="en-US" sz="1100">
                <a:solidFill>
                  <a:schemeClr val="tx1"/>
                </a:solidFill>
              </a:rPr>
              <a:t>交通量予測</a:t>
            </a:r>
            <a:endParaRPr kumimoji="1" lang="ja-JP" altLang="en-US" sz="1100">
              <a:solidFill>
                <a:schemeClr val="tx1"/>
              </a:solidFill>
            </a:endParaRPr>
          </a:p>
        </p:txBody>
      </p:sp>
      <p:sp>
        <p:nvSpPr>
          <p:cNvPr id="135" name="正方形/長方形 134">
            <a:extLst>
              <a:ext uri="{FF2B5EF4-FFF2-40B4-BE49-F238E27FC236}">
                <a16:creationId xmlns:a16="http://schemas.microsoft.com/office/drawing/2014/main" id="{35503D95-A702-4F8B-937D-581FF584634C}"/>
              </a:ext>
            </a:extLst>
          </p:cNvPr>
          <p:cNvSpPr/>
          <p:nvPr/>
        </p:nvSpPr>
        <p:spPr>
          <a:xfrm>
            <a:off x="9882165" y="2990989"/>
            <a:ext cx="252000"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100">
                <a:solidFill>
                  <a:schemeClr val="tx1"/>
                </a:solidFill>
              </a:rPr>
              <a:t>エコライド</a:t>
            </a:r>
          </a:p>
        </p:txBody>
      </p:sp>
      <p:sp>
        <p:nvSpPr>
          <p:cNvPr id="136" name="正方形/長方形 135">
            <a:extLst>
              <a:ext uri="{FF2B5EF4-FFF2-40B4-BE49-F238E27FC236}">
                <a16:creationId xmlns:a16="http://schemas.microsoft.com/office/drawing/2014/main" id="{045D278B-F8BF-495C-A8F9-561C41E82013}"/>
              </a:ext>
            </a:extLst>
          </p:cNvPr>
          <p:cNvSpPr/>
          <p:nvPr/>
        </p:nvSpPr>
        <p:spPr>
          <a:xfrm>
            <a:off x="10178403" y="2990989"/>
            <a:ext cx="252000"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100">
                <a:solidFill>
                  <a:schemeClr val="tx1"/>
                </a:solidFill>
              </a:rPr>
              <a:t>空飛ぶクルマ</a:t>
            </a:r>
          </a:p>
        </p:txBody>
      </p:sp>
      <p:sp>
        <p:nvSpPr>
          <p:cNvPr id="137" name="四角形: 角を丸くする 136">
            <a:extLst>
              <a:ext uri="{FF2B5EF4-FFF2-40B4-BE49-F238E27FC236}">
                <a16:creationId xmlns:a16="http://schemas.microsoft.com/office/drawing/2014/main" id="{F4D209B2-50AD-4DFF-9452-F279830920A3}"/>
              </a:ext>
            </a:extLst>
          </p:cNvPr>
          <p:cNvSpPr/>
          <p:nvPr/>
        </p:nvSpPr>
        <p:spPr>
          <a:xfrm>
            <a:off x="10510510" y="4061877"/>
            <a:ext cx="638079" cy="784172"/>
          </a:xfrm>
          <a:prstGeom prst="roundRect">
            <a:avLst>
              <a:gd name="adj" fmla="val 15357"/>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a:solidFill>
                  <a:schemeClr val="tx1"/>
                </a:solidFill>
              </a:rPr>
              <a:t>スマート</a:t>
            </a:r>
            <a:endParaRPr kumimoji="1" lang="en-US" altLang="ja-JP" sz="1400">
              <a:solidFill>
                <a:schemeClr val="tx1"/>
              </a:solidFill>
            </a:endParaRPr>
          </a:p>
          <a:p>
            <a:pPr algn="ctr"/>
            <a:r>
              <a:rPr lang="ja-JP" altLang="en-US" sz="1400">
                <a:solidFill>
                  <a:schemeClr val="tx1"/>
                </a:solidFill>
              </a:rPr>
              <a:t>ヘルス</a:t>
            </a:r>
            <a:endParaRPr lang="en-US" altLang="ja-JP" sz="1400">
              <a:solidFill>
                <a:schemeClr val="tx1"/>
              </a:solidFill>
            </a:endParaRPr>
          </a:p>
        </p:txBody>
      </p:sp>
      <p:sp>
        <p:nvSpPr>
          <p:cNvPr id="138" name="正方形/長方形 137">
            <a:extLst>
              <a:ext uri="{FF2B5EF4-FFF2-40B4-BE49-F238E27FC236}">
                <a16:creationId xmlns:a16="http://schemas.microsoft.com/office/drawing/2014/main" id="{2F639F70-475A-4FFA-9974-7C2AE896D8F5}"/>
              </a:ext>
            </a:extLst>
          </p:cNvPr>
          <p:cNvSpPr/>
          <p:nvPr/>
        </p:nvSpPr>
        <p:spPr>
          <a:xfrm>
            <a:off x="10873200" y="2991219"/>
            <a:ext cx="252000"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en-US" altLang="ja-JP" sz="1100">
                <a:solidFill>
                  <a:schemeClr val="tx1"/>
                </a:solidFill>
              </a:rPr>
              <a:t>PHR</a:t>
            </a:r>
            <a:endParaRPr kumimoji="1" lang="ja-JP" altLang="en-US" sz="1100">
              <a:solidFill>
                <a:schemeClr val="tx1"/>
              </a:solidFill>
            </a:endParaRPr>
          </a:p>
        </p:txBody>
      </p:sp>
      <p:sp>
        <p:nvSpPr>
          <p:cNvPr id="139" name="右中かっこ 138">
            <a:extLst>
              <a:ext uri="{FF2B5EF4-FFF2-40B4-BE49-F238E27FC236}">
                <a16:creationId xmlns:a16="http://schemas.microsoft.com/office/drawing/2014/main" id="{125BC804-90A3-456A-B658-33E70EF16854}"/>
              </a:ext>
            </a:extLst>
          </p:cNvPr>
          <p:cNvSpPr/>
          <p:nvPr/>
        </p:nvSpPr>
        <p:spPr>
          <a:xfrm rot="5400000">
            <a:off x="8879334" y="2803816"/>
            <a:ext cx="144000" cy="5976000"/>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0" name="正方形/長方形 139">
            <a:extLst>
              <a:ext uri="{FF2B5EF4-FFF2-40B4-BE49-F238E27FC236}">
                <a16:creationId xmlns:a16="http://schemas.microsoft.com/office/drawing/2014/main" id="{1FECE7E0-8873-461A-8830-C68602E22235}"/>
              </a:ext>
            </a:extLst>
          </p:cNvPr>
          <p:cNvSpPr/>
          <p:nvPr/>
        </p:nvSpPr>
        <p:spPr>
          <a:xfrm>
            <a:off x="6636981" y="2998109"/>
            <a:ext cx="180000"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000">
                <a:solidFill>
                  <a:schemeClr val="tx1"/>
                </a:solidFill>
              </a:rPr>
              <a:t>観光</a:t>
            </a:r>
            <a:endParaRPr kumimoji="1" lang="ja-JP" altLang="en-US" sz="1000">
              <a:solidFill>
                <a:schemeClr val="tx1"/>
              </a:solidFill>
            </a:endParaRPr>
          </a:p>
        </p:txBody>
      </p:sp>
      <p:pic>
        <p:nvPicPr>
          <p:cNvPr id="141" name="Picture 2" descr="地域の強みを最大限に活かし、イオンが5500人を対象とした人事制度変更 年収1000万円も夢じゃない？ | SR 人事メディア">
            <a:extLst>
              <a:ext uri="{FF2B5EF4-FFF2-40B4-BE49-F238E27FC236}">
                <a16:creationId xmlns:a16="http://schemas.microsoft.com/office/drawing/2014/main" id="{5D6AA970-1551-4667-AC4E-FC5E79B132F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497288" y="1092646"/>
            <a:ext cx="950854" cy="613185"/>
          </a:xfrm>
          <a:prstGeom prst="rect">
            <a:avLst/>
          </a:prstGeom>
          <a:noFill/>
          <a:extLst>
            <a:ext uri="{909E8E84-426E-40DD-AFC4-6F175D3DCCD1}">
              <a14:hiddenFill xmlns:a14="http://schemas.microsoft.com/office/drawing/2010/main">
                <a:solidFill>
                  <a:srgbClr val="FFFFFF"/>
                </a:solidFill>
              </a14:hiddenFill>
            </a:ext>
          </a:extLst>
        </p:spPr>
      </p:pic>
      <p:sp>
        <p:nvSpPr>
          <p:cNvPr id="142" name="テキスト ボックス 141">
            <a:extLst>
              <a:ext uri="{FF2B5EF4-FFF2-40B4-BE49-F238E27FC236}">
                <a16:creationId xmlns:a16="http://schemas.microsoft.com/office/drawing/2014/main" id="{D9017E37-E634-42AA-880E-5023EB31C809}"/>
              </a:ext>
            </a:extLst>
          </p:cNvPr>
          <p:cNvSpPr txBox="1"/>
          <p:nvPr/>
        </p:nvSpPr>
        <p:spPr>
          <a:xfrm>
            <a:off x="6062688" y="1146963"/>
            <a:ext cx="1601721" cy="584775"/>
          </a:xfrm>
          <a:prstGeom prst="rect">
            <a:avLst/>
          </a:prstGeom>
          <a:noFill/>
        </p:spPr>
        <p:txBody>
          <a:bodyPr wrap="none" rtlCol="0">
            <a:spAutoFit/>
          </a:bodyPr>
          <a:lstStyle/>
          <a:p>
            <a:pPr algn="ctr"/>
            <a:r>
              <a:rPr lang="ja-JP" altLang="en-US" sz="1600" dirty="0"/>
              <a:t>公民</a:t>
            </a:r>
            <a:r>
              <a:rPr kumimoji="1" lang="ja-JP" altLang="en-US" sz="1600" dirty="0"/>
              <a:t>連携</a:t>
            </a:r>
            <a:endParaRPr kumimoji="1" lang="en-US" altLang="ja-JP" sz="1600" dirty="0"/>
          </a:p>
          <a:p>
            <a:pPr algn="ctr"/>
            <a:r>
              <a:rPr kumimoji="1" lang="ja-JP" altLang="en-US" sz="1600" dirty="0"/>
              <a:t>住民</a:t>
            </a:r>
            <a:r>
              <a:rPr kumimoji="1" lang="en-US" altLang="ja-JP" sz="1600" dirty="0"/>
              <a:t>QOL</a:t>
            </a:r>
            <a:r>
              <a:rPr kumimoji="1" lang="ja-JP" altLang="en-US" sz="1600" dirty="0"/>
              <a:t>の向上</a:t>
            </a:r>
          </a:p>
        </p:txBody>
      </p:sp>
      <p:sp>
        <p:nvSpPr>
          <p:cNvPr id="143" name="テキスト ボックス 142">
            <a:extLst>
              <a:ext uri="{FF2B5EF4-FFF2-40B4-BE49-F238E27FC236}">
                <a16:creationId xmlns:a16="http://schemas.microsoft.com/office/drawing/2014/main" id="{F3A5E842-847B-4A70-9E77-3D1AD1D662DD}"/>
              </a:ext>
            </a:extLst>
          </p:cNvPr>
          <p:cNvSpPr txBox="1"/>
          <p:nvPr/>
        </p:nvSpPr>
        <p:spPr>
          <a:xfrm>
            <a:off x="10250624" y="876978"/>
            <a:ext cx="1789271" cy="1077218"/>
          </a:xfrm>
          <a:prstGeom prst="rect">
            <a:avLst/>
          </a:prstGeom>
          <a:noFill/>
        </p:spPr>
        <p:txBody>
          <a:bodyPr wrap="none" rtlCol="0">
            <a:spAutoFit/>
          </a:bodyPr>
          <a:lstStyle/>
          <a:p>
            <a:pPr algn="ctr"/>
            <a:r>
              <a:rPr kumimoji="1" lang="ja-JP" altLang="en-US" sz="1600" dirty="0"/>
              <a:t>民間による間接的</a:t>
            </a:r>
            <a:endParaRPr kumimoji="1" lang="en-US" altLang="ja-JP" sz="1600" dirty="0"/>
          </a:p>
          <a:p>
            <a:pPr algn="ctr"/>
            <a:r>
              <a:rPr kumimoji="1" lang="ja-JP" altLang="en-US" sz="1600" dirty="0"/>
              <a:t>住民</a:t>
            </a:r>
            <a:r>
              <a:rPr kumimoji="1" lang="en-US" altLang="ja-JP" sz="1600" dirty="0"/>
              <a:t>QOL</a:t>
            </a:r>
            <a:r>
              <a:rPr kumimoji="1" lang="ja-JP" altLang="en-US" sz="1600" dirty="0"/>
              <a:t>の向上</a:t>
            </a:r>
          </a:p>
          <a:p>
            <a:pPr algn="ctr"/>
            <a:r>
              <a:rPr kumimoji="1" lang="ja-JP" altLang="en-US" sz="1600" dirty="0"/>
              <a:t>⇑</a:t>
            </a:r>
            <a:endParaRPr kumimoji="1" lang="en-US" altLang="ja-JP" sz="1600" dirty="0"/>
          </a:p>
          <a:p>
            <a:pPr algn="ctr"/>
            <a:r>
              <a:rPr kumimoji="1" lang="ja-JP" altLang="en-US" sz="1600" dirty="0"/>
              <a:t>都市競争力の強化</a:t>
            </a:r>
          </a:p>
        </p:txBody>
      </p:sp>
      <p:sp>
        <p:nvSpPr>
          <p:cNvPr id="144" name="正方形/長方形 143">
            <a:extLst>
              <a:ext uri="{FF2B5EF4-FFF2-40B4-BE49-F238E27FC236}">
                <a16:creationId xmlns:a16="http://schemas.microsoft.com/office/drawing/2014/main" id="{791CC6E1-57B9-401D-9DD0-0230D3D1388A}"/>
              </a:ext>
            </a:extLst>
          </p:cNvPr>
          <p:cNvSpPr/>
          <p:nvPr/>
        </p:nvSpPr>
        <p:spPr>
          <a:xfrm>
            <a:off x="5952066" y="2423719"/>
            <a:ext cx="2808000" cy="211056"/>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a:solidFill>
                <a:schemeClr val="bg1"/>
              </a:solidFill>
            </a:endParaRPr>
          </a:p>
        </p:txBody>
      </p:sp>
      <p:sp>
        <p:nvSpPr>
          <p:cNvPr id="145" name="四角形: 角を丸くする 144">
            <a:extLst>
              <a:ext uri="{FF2B5EF4-FFF2-40B4-BE49-F238E27FC236}">
                <a16:creationId xmlns:a16="http://schemas.microsoft.com/office/drawing/2014/main" id="{64C017E2-7531-4C9E-A13C-B6A2D33691F6}"/>
              </a:ext>
            </a:extLst>
          </p:cNvPr>
          <p:cNvSpPr/>
          <p:nvPr/>
        </p:nvSpPr>
        <p:spPr>
          <a:xfrm>
            <a:off x="10520218" y="4955472"/>
            <a:ext cx="628073" cy="575035"/>
          </a:xfrm>
          <a:prstGeom prst="roundRect">
            <a:avLst/>
          </a:prstGeom>
          <a:solidFill>
            <a:schemeClr val="accent5">
              <a:lumMod val="60000"/>
              <a:lumOff val="4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a:solidFill>
                  <a:schemeClr val="tx1"/>
                </a:solidFill>
              </a:rPr>
              <a:t>ラウンド</a:t>
            </a:r>
            <a:endParaRPr kumimoji="1" lang="en-US" altLang="ja-JP" sz="1400">
              <a:solidFill>
                <a:schemeClr val="tx1"/>
              </a:solidFill>
            </a:endParaRPr>
          </a:p>
          <a:p>
            <a:pPr algn="ctr"/>
            <a:r>
              <a:rPr kumimoji="1" lang="ja-JP" altLang="en-US" sz="1400">
                <a:solidFill>
                  <a:schemeClr val="tx1"/>
                </a:solidFill>
              </a:rPr>
              <a:t>テーブル</a:t>
            </a:r>
          </a:p>
        </p:txBody>
      </p:sp>
      <p:sp>
        <p:nvSpPr>
          <p:cNvPr id="146" name="四角形: 角を丸くする 145">
            <a:extLst>
              <a:ext uri="{FF2B5EF4-FFF2-40B4-BE49-F238E27FC236}">
                <a16:creationId xmlns:a16="http://schemas.microsoft.com/office/drawing/2014/main" id="{D8147567-73AA-403E-898E-967123B01137}"/>
              </a:ext>
            </a:extLst>
          </p:cNvPr>
          <p:cNvSpPr/>
          <p:nvPr/>
        </p:nvSpPr>
        <p:spPr>
          <a:xfrm>
            <a:off x="7035326" y="4075948"/>
            <a:ext cx="592137" cy="784172"/>
          </a:xfrm>
          <a:prstGeom prst="roundRect">
            <a:avLst>
              <a:gd name="adj" fmla="val 15357"/>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200" dirty="0">
                <a:solidFill>
                  <a:schemeClr val="tx1"/>
                </a:solidFill>
              </a:rPr>
              <a:t>スマート</a:t>
            </a:r>
            <a:endParaRPr lang="en-US" altLang="ja-JP" sz="1200" dirty="0">
              <a:solidFill>
                <a:schemeClr val="tx1"/>
              </a:solidFill>
            </a:endParaRPr>
          </a:p>
          <a:p>
            <a:pPr algn="ctr"/>
            <a:r>
              <a:rPr lang="ja-JP" altLang="en-US" sz="1200" dirty="0">
                <a:solidFill>
                  <a:schemeClr val="tx1"/>
                </a:solidFill>
              </a:rPr>
              <a:t>モビリティ</a:t>
            </a:r>
            <a:endParaRPr lang="en-US" altLang="ja-JP" sz="1200" dirty="0">
              <a:solidFill>
                <a:schemeClr val="tx1"/>
              </a:solidFill>
            </a:endParaRPr>
          </a:p>
        </p:txBody>
      </p:sp>
      <p:sp>
        <p:nvSpPr>
          <p:cNvPr id="3" name="テキスト ボックス 2">
            <a:extLst>
              <a:ext uri="{FF2B5EF4-FFF2-40B4-BE49-F238E27FC236}">
                <a16:creationId xmlns:a16="http://schemas.microsoft.com/office/drawing/2014/main" id="{4D3F6FD9-A18C-4D7A-88CB-68A15D10CEAB}"/>
              </a:ext>
            </a:extLst>
          </p:cNvPr>
          <p:cNvSpPr txBox="1"/>
          <p:nvPr/>
        </p:nvSpPr>
        <p:spPr>
          <a:xfrm>
            <a:off x="6758161" y="3080953"/>
            <a:ext cx="298672" cy="924612"/>
          </a:xfrm>
          <a:prstGeom prst="rect">
            <a:avLst/>
          </a:prstGeom>
          <a:noFill/>
        </p:spPr>
        <p:txBody>
          <a:bodyPr vert="eaVert" wrap="none" rtlCol="0">
            <a:spAutoFit/>
          </a:bodyPr>
          <a:lstStyle/>
          <a:p>
            <a:r>
              <a:rPr kumimoji="1" lang="ja-JP" altLang="en-US" sz="700"/>
              <a:t>など</a:t>
            </a:r>
            <a:r>
              <a:rPr kumimoji="1" lang="en-US" altLang="ja-JP" sz="700"/>
              <a:t>8</a:t>
            </a:r>
            <a:r>
              <a:rPr kumimoji="1" lang="ja-JP" altLang="en-US" sz="700"/>
              <a:t>プロジェクト</a:t>
            </a:r>
          </a:p>
        </p:txBody>
      </p:sp>
      <p:sp>
        <p:nvSpPr>
          <p:cNvPr id="71" name="四角形: 角を丸くする 70">
            <a:extLst>
              <a:ext uri="{FF2B5EF4-FFF2-40B4-BE49-F238E27FC236}">
                <a16:creationId xmlns:a16="http://schemas.microsoft.com/office/drawing/2014/main" id="{1D9C5030-43ED-4CD5-BD03-D11C2064C187}"/>
              </a:ext>
            </a:extLst>
          </p:cNvPr>
          <p:cNvSpPr/>
          <p:nvPr/>
        </p:nvSpPr>
        <p:spPr>
          <a:xfrm>
            <a:off x="9610007" y="4969327"/>
            <a:ext cx="828000" cy="575035"/>
          </a:xfrm>
          <a:prstGeom prst="roundRect">
            <a:avLst/>
          </a:prstGeom>
          <a:solidFill>
            <a:schemeClr val="accent5">
              <a:lumMod val="60000"/>
              <a:lumOff val="4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100">
                <a:solidFill>
                  <a:schemeClr val="tx1"/>
                </a:solidFill>
              </a:rPr>
              <a:t>スーパーシティ</a:t>
            </a:r>
            <a:endParaRPr kumimoji="1" lang="en-US" altLang="ja-JP" sz="1100">
              <a:solidFill>
                <a:schemeClr val="tx1"/>
              </a:solidFill>
            </a:endParaRPr>
          </a:p>
          <a:p>
            <a:pPr algn="ctr"/>
            <a:r>
              <a:rPr kumimoji="1" lang="ja-JP" altLang="en-US" sz="1200">
                <a:solidFill>
                  <a:schemeClr val="tx1"/>
                </a:solidFill>
              </a:rPr>
              <a:t>アーキテクト</a:t>
            </a:r>
          </a:p>
        </p:txBody>
      </p:sp>
      <p:sp>
        <p:nvSpPr>
          <p:cNvPr id="72" name="テキスト ボックス 71">
            <a:extLst>
              <a:ext uri="{FF2B5EF4-FFF2-40B4-BE49-F238E27FC236}">
                <a16:creationId xmlns:a16="http://schemas.microsoft.com/office/drawing/2014/main" id="{3E928191-59BB-457B-9527-57FD90565588}"/>
              </a:ext>
            </a:extLst>
          </p:cNvPr>
          <p:cNvSpPr txBox="1"/>
          <p:nvPr/>
        </p:nvSpPr>
        <p:spPr>
          <a:xfrm>
            <a:off x="0" y="-35170"/>
            <a:ext cx="12192000" cy="400110"/>
          </a:xfrm>
          <a:prstGeom prst="rect">
            <a:avLst/>
          </a:prstGeom>
          <a:solidFill>
            <a:schemeClr val="accent5">
              <a:lumMod val="40000"/>
              <a:lumOff val="60000"/>
            </a:schemeClr>
          </a:solidFill>
        </p:spPr>
        <p:txBody>
          <a:bodyPr wrap="square">
            <a:spAutoFit/>
          </a:bodyPr>
          <a:lstStyle/>
          <a:p>
            <a:r>
              <a:rPr lang="en-US" altLang="ja-JP" sz="2000" b="1" dirty="0"/>
              <a:t>2-1-1.  【</a:t>
            </a:r>
            <a:r>
              <a:rPr lang="ja-JP" altLang="en-US" sz="2000" b="1" dirty="0"/>
              <a:t>大阪府</a:t>
            </a:r>
            <a:r>
              <a:rPr lang="en-US" altLang="ja-JP" sz="2000" b="1" dirty="0"/>
              <a:t>】</a:t>
            </a:r>
            <a:r>
              <a:rPr lang="ja-JP" altLang="en-US" sz="2000" b="1" dirty="0"/>
              <a:t>　スマートシティ戦略部におけるサービス提供のスキーム</a:t>
            </a:r>
            <a:endParaRPr kumimoji="1" lang="en-US" altLang="ja-JP" sz="2000" b="1" dirty="0"/>
          </a:p>
        </p:txBody>
      </p:sp>
      <p:sp>
        <p:nvSpPr>
          <p:cNvPr id="73" name="正方形/長方形 72">
            <a:extLst>
              <a:ext uri="{FF2B5EF4-FFF2-40B4-BE49-F238E27FC236}">
                <a16:creationId xmlns:a16="http://schemas.microsoft.com/office/drawing/2014/main" id="{A93CFBC8-3573-4CFB-B368-546BE27A6F59}"/>
              </a:ext>
            </a:extLst>
          </p:cNvPr>
          <p:cNvSpPr/>
          <p:nvPr/>
        </p:nvSpPr>
        <p:spPr>
          <a:xfrm>
            <a:off x="5118801" y="2989762"/>
            <a:ext cx="216000"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100" dirty="0">
                <a:solidFill>
                  <a:schemeClr val="tx1"/>
                </a:solidFill>
              </a:rPr>
              <a:t>外部人材確保</a:t>
            </a:r>
          </a:p>
        </p:txBody>
      </p:sp>
      <p:sp>
        <p:nvSpPr>
          <p:cNvPr id="74" name="スライド番号プレースホルダー 3">
            <a:extLst>
              <a:ext uri="{FF2B5EF4-FFF2-40B4-BE49-F238E27FC236}">
                <a16:creationId xmlns:a16="http://schemas.microsoft.com/office/drawing/2014/main" id="{BF61F0E4-1E1F-48C7-A5D5-9FB529D13240}"/>
              </a:ext>
            </a:extLst>
          </p:cNvPr>
          <p:cNvSpPr>
            <a:spLocks noGrp="1"/>
          </p:cNvSpPr>
          <p:nvPr>
            <p:ph type="sldNum" sz="quarter" idx="12"/>
          </p:nvPr>
        </p:nvSpPr>
        <p:spPr>
          <a:xfrm>
            <a:off x="9438051" y="6492875"/>
            <a:ext cx="2743200" cy="365125"/>
          </a:xfrm>
        </p:spPr>
        <p:txBody>
          <a:bodyPr/>
          <a:lstStyle/>
          <a:p>
            <a:fld id="{63C598F0-0FE0-4076-80A3-C96A98F7321E}" type="slidenum">
              <a:rPr kumimoji="1" lang="ja-JP" altLang="en-US" smtClean="0"/>
              <a:t>11</a:t>
            </a:fld>
            <a:endParaRPr kumimoji="1" lang="ja-JP" altLang="en-US" dirty="0"/>
          </a:p>
        </p:txBody>
      </p:sp>
    </p:spTree>
    <p:extLst>
      <p:ext uri="{BB962C8B-B14F-4D97-AF65-F5344CB8AC3E}">
        <p14:creationId xmlns:p14="http://schemas.microsoft.com/office/powerpoint/2010/main" val="1327907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2A521CD8-2D7C-414E-9A6B-274DB2850825}"/>
              </a:ext>
            </a:extLst>
          </p:cNvPr>
          <p:cNvSpPr txBox="1"/>
          <p:nvPr/>
        </p:nvSpPr>
        <p:spPr>
          <a:xfrm>
            <a:off x="0" y="-35170"/>
            <a:ext cx="12192000" cy="400110"/>
          </a:xfrm>
          <a:prstGeom prst="rect">
            <a:avLst/>
          </a:prstGeom>
          <a:solidFill>
            <a:schemeClr val="accent5">
              <a:lumMod val="40000"/>
              <a:lumOff val="60000"/>
            </a:schemeClr>
          </a:solidFill>
        </p:spPr>
        <p:txBody>
          <a:bodyPr wrap="square">
            <a:spAutoFit/>
          </a:bodyPr>
          <a:lstStyle/>
          <a:p>
            <a:r>
              <a:rPr lang="en-US" altLang="ja-JP" sz="2000" b="1" dirty="0"/>
              <a:t>2-1-2.  </a:t>
            </a:r>
            <a:r>
              <a:rPr lang="en-US" altLang="ja-JP" sz="2000" b="1" dirty="0">
                <a:latin typeface="+mn-ea"/>
              </a:rPr>
              <a:t>【</a:t>
            </a:r>
            <a:r>
              <a:rPr lang="ja-JP" altLang="en-US" sz="2000" b="1" dirty="0">
                <a:latin typeface="+mn-ea"/>
              </a:rPr>
              <a:t>大阪府</a:t>
            </a:r>
            <a:r>
              <a:rPr lang="en-US" altLang="ja-JP" sz="2000" b="1" dirty="0">
                <a:latin typeface="+mn-ea"/>
              </a:rPr>
              <a:t>】</a:t>
            </a:r>
            <a:r>
              <a:rPr lang="ja-JP" altLang="en-US" sz="2000" b="1" dirty="0">
                <a:latin typeface="+mn-ea"/>
              </a:rPr>
              <a:t>　</a:t>
            </a:r>
            <a:r>
              <a:rPr lang="ja-JP" altLang="en-US" sz="2000" b="1" dirty="0"/>
              <a:t>スマートシティ戦略部の取組年表</a:t>
            </a:r>
            <a:endParaRPr kumimoji="1" lang="en-US" altLang="ja-JP" sz="2000" b="1" dirty="0"/>
          </a:p>
        </p:txBody>
      </p:sp>
      <p:graphicFrame>
        <p:nvGraphicFramePr>
          <p:cNvPr id="6" name="表 6">
            <a:extLst>
              <a:ext uri="{FF2B5EF4-FFF2-40B4-BE49-F238E27FC236}">
                <a16:creationId xmlns:a16="http://schemas.microsoft.com/office/drawing/2014/main" id="{CEB89CDF-7527-4DFE-B76D-6E0936FF2CB2}"/>
              </a:ext>
            </a:extLst>
          </p:cNvPr>
          <p:cNvGraphicFramePr>
            <a:graphicFrameLocks noGrp="1"/>
          </p:cNvGraphicFramePr>
          <p:nvPr>
            <p:extLst>
              <p:ext uri="{D42A27DB-BD31-4B8C-83A1-F6EECF244321}">
                <p14:modId xmlns:p14="http://schemas.microsoft.com/office/powerpoint/2010/main" val="3788657372"/>
              </p:ext>
            </p:extLst>
          </p:nvPr>
        </p:nvGraphicFramePr>
        <p:xfrm>
          <a:off x="420469" y="819870"/>
          <a:ext cx="11708617" cy="5697452"/>
        </p:xfrm>
        <a:graphic>
          <a:graphicData uri="http://schemas.openxmlformats.org/drawingml/2006/table">
            <a:tbl>
              <a:tblPr firstRow="1" bandRow="1">
                <a:tableStyleId>{5940675A-B579-460E-94D1-54222C63F5DA}</a:tableStyleId>
              </a:tblPr>
              <a:tblGrid>
                <a:gridCol w="1303906">
                  <a:extLst>
                    <a:ext uri="{9D8B030D-6E8A-4147-A177-3AD203B41FA5}">
                      <a16:colId xmlns:a16="http://schemas.microsoft.com/office/drawing/2014/main" val="2099768364"/>
                    </a:ext>
                  </a:extLst>
                </a:gridCol>
                <a:gridCol w="681930">
                  <a:extLst>
                    <a:ext uri="{9D8B030D-6E8A-4147-A177-3AD203B41FA5}">
                      <a16:colId xmlns:a16="http://schemas.microsoft.com/office/drawing/2014/main" val="2152351313"/>
                    </a:ext>
                  </a:extLst>
                </a:gridCol>
                <a:gridCol w="1570819">
                  <a:extLst>
                    <a:ext uri="{9D8B030D-6E8A-4147-A177-3AD203B41FA5}">
                      <a16:colId xmlns:a16="http://schemas.microsoft.com/office/drawing/2014/main" val="4162607217"/>
                    </a:ext>
                  </a:extLst>
                </a:gridCol>
                <a:gridCol w="1662816">
                  <a:extLst>
                    <a:ext uri="{9D8B030D-6E8A-4147-A177-3AD203B41FA5}">
                      <a16:colId xmlns:a16="http://schemas.microsoft.com/office/drawing/2014/main" val="2711250752"/>
                    </a:ext>
                  </a:extLst>
                </a:gridCol>
                <a:gridCol w="1662816">
                  <a:extLst>
                    <a:ext uri="{9D8B030D-6E8A-4147-A177-3AD203B41FA5}">
                      <a16:colId xmlns:a16="http://schemas.microsoft.com/office/drawing/2014/main" val="2139480374"/>
                    </a:ext>
                  </a:extLst>
                </a:gridCol>
                <a:gridCol w="1662816">
                  <a:extLst>
                    <a:ext uri="{9D8B030D-6E8A-4147-A177-3AD203B41FA5}">
                      <a16:colId xmlns:a16="http://schemas.microsoft.com/office/drawing/2014/main" val="3606834701"/>
                    </a:ext>
                  </a:extLst>
                </a:gridCol>
                <a:gridCol w="1662816">
                  <a:extLst>
                    <a:ext uri="{9D8B030D-6E8A-4147-A177-3AD203B41FA5}">
                      <a16:colId xmlns:a16="http://schemas.microsoft.com/office/drawing/2014/main" val="3639462759"/>
                    </a:ext>
                  </a:extLst>
                </a:gridCol>
                <a:gridCol w="1500698">
                  <a:extLst>
                    <a:ext uri="{9D8B030D-6E8A-4147-A177-3AD203B41FA5}">
                      <a16:colId xmlns:a16="http://schemas.microsoft.com/office/drawing/2014/main" val="1328111787"/>
                    </a:ext>
                  </a:extLst>
                </a:gridCol>
              </a:tblGrid>
              <a:tr h="326558">
                <a:tc>
                  <a:txBody>
                    <a:bodyPr/>
                    <a:lstStyle/>
                    <a:p>
                      <a:pPr algn="r"/>
                      <a:r>
                        <a:rPr kumimoji="1" lang="ja-JP" altLang="en-US" sz="1200" b="1" dirty="0"/>
                        <a:t>年度→</a:t>
                      </a:r>
                    </a:p>
                  </a:txBody>
                  <a:tcPr/>
                </a:tc>
                <a:tc>
                  <a:txBody>
                    <a:bodyPr/>
                    <a:lstStyle/>
                    <a:p>
                      <a:pPr algn="ctr"/>
                      <a:r>
                        <a:rPr kumimoji="1" lang="en-US" altLang="ja-JP" sz="1400" b="1"/>
                        <a:t>2019</a:t>
                      </a:r>
                      <a:endParaRPr kumimoji="1" lang="ja-JP" altLang="en-US" sz="1400" b="1"/>
                    </a:p>
                  </a:txBody>
                  <a:tcPr/>
                </a:tc>
                <a:tc>
                  <a:txBody>
                    <a:bodyPr/>
                    <a:lstStyle/>
                    <a:p>
                      <a:pPr algn="ctr"/>
                      <a:r>
                        <a:rPr kumimoji="1" lang="en-US" altLang="ja-JP" sz="1400" b="1"/>
                        <a:t>2020</a:t>
                      </a:r>
                      <a:endParaRPr kumimoji="1" lang="ja-JP" altLang="en-US" sz="1400" b="1"/>
                    </a:p>
                  </a:txBody>
                  <a:tcPr/>
                </a:tc>
                <a:tc>
                  <a:txBody>
                    <a:bodyPr/>
                    <a:lstStyle/>
                    <a:p>
                      <a:pPr algn="ctr"/>
                      <a:r>
                        <a:rPr kumimoji="1" lang="en-US" altLang="ja-JP" sz="1400" b="1"/>
                        <a:t>2021</a:t>
                      </a:r>
                      <a:endParaRPr kumimoji="1" lang="ja-JP" altLang="en-US" sz="1400" b="1"/>
                    </a:p>
                  </a:txBody>
                  <a:tcPr/>
                </a:tc>
                <a:tc>
                  <a:txBody>
                    <a:bodyPr/>
                    <a:lstStyle/>
                    <a:p>
                      <a:pPr algn="ctr"/>
                      <a:r>
                        <a:rPr kumimoji="1" lang="en-US" altLang="ja-JP" sz="1400" b="1"/>
                        <a:t>2022 </a:t>
                      </a:r>
                      <a:endParaRPr kumimoji="1" lang="ja-JP" altLang="en-US" sz="1400" b="1"/>
                    </a:p>
                  </a:txBody>
                  <a:tcPr/>
                </a:tc>
                <a:tc>
                  <a:txBody>
                    <a:bodyPr/>
                    <a:lstStyle/>
                    <a:p>
                      <a:pPr algn="ctr"/>
                      <a:r>
                        <a:rPr kumimoji="1" lang="en-US" altLang="ja-JP" sz="1400" b="1"/>
                        <a:t>2023 </a:t>
                      </a:r>
                      <a:endParaRPr kumimoji="1" lang="ja-JP" altLang="en-US" sz="1400" b="1"/>
                    </a:p>
                  </a:txBody>
                  <a:tcPr/>
                </a:tc>
                <a:tc>
                  <a:txBody>
                    <a:bodyPr/>
                    <a:lstStyle/>
                    <a:p>
                      <a:pPr algn="ctr"/>
                      <a:r>
                        <a:rPr kumimoji="1" lang="en-US" altLang="ja-JP" sz="1400" b="1"/>
                        <a:t>2024</a:t>
                      </a:r>
                      <a:endParaRPr kumimoji="1" lang="ja-JP" altLang="en-US" sz="1400" b="1"/>
                    </a:p>
                  </a:txBody>
                  <a:tcPr/>
                </a:tc>
                <a:tc>
                  <a:txBody>
                    <a:bodyPr/>
                    <a:lstStyle/>
                    <a:p>
                      <a:pPr algn="ctr"/>
                      <a:r>
                        <a:rPr kumimoji="1" lang="en-US" altLang="ja-JP" sz="1400" b="1"/>
                        <a:t>2025</a:t>
                      </a:r>
                      <a:endParaRPr kumimoji="1" lang="ja-JP" altLang="en-US" sz="1400" b="1"/>
                    </a:p>
                  </a:txBody>
                  <a:tcPr/>
                </a:tc>
                <a:extLst>
                  <a:ext uri="{0D108BD9-81ED-4DB2-BD59-A6C34878D82A}">
                    <a16:rowId xmlns:a16="http://schemas.microsoft.com/office/drawing/2014/main" val="4162098923"/>
                  </a:ext>
                </a:extLst>
              </a:tr>
              <a:tr h="447725">
                <a:tc>
                  <a:txBody>
                    <a:bodyPr/>
                    <a:lstStyle/>
                    <a:p>
                      <a:pPr algn="l" fontAlgn="t"/>
                      <a:r>
                        <a:rPr lang="ja-JP" altLang="en-US" sz="1100" b="1" i="0" u="none" strike="noStrike">
                          <a:solidFill>
                            <a:srgbClr val="000000"/>
                          </a:solidFill>
                          <a:effectLst/>
                          <a:latin typeface="+mn-ea"/>
                          <a:ea typeface="+mn-ea"/>
                        </a:rPr>
                        <a:t>大阪府</a:t>
                      </a:r>
                      <a:endParaRPr lang="en-US" altLang="ja-JP" sz="1100" b="1" i="0" u="none" strike="noStrike">
                        <a:solidFill>
                          <a:srgbClr val="000000"/>
                        </a:solidFill>
                        <a:effectLst/>
                        <a:latin typeface="+mn-ea"/>
                        <a:ea typeface="+mn-ea"/>
                      </a:endParaRPr>
                    </a:p>
                  </a:txBody>
                  <a:tcPr marL="36000" marR="36000" marT="36000" marB="36000">
                    <a:lnB w="12700" cap="flat" cmpd="sng" algn="ctr">
                      <a:solidFill>
                        <a:schemeClr val="tx1"/>
                      </a:solidFill>
                      <a:prstDash val="dash"/>
                      <a:round/>
                      <a:headEnd type="none" w="med" len="med"/>
                      <a:tailEnd type="none" w="med" len="med"/>
                    </a:lnB>
                    <a:solidFill>
                      <a:schemeClr val="accent4">
                        <a:lumMod val="40000"/>
                        <a:lumOff val="60000"/>
                      </a:schemeClr>
                    </a:solidFill>
                  </a:tcPr>
                </a:tc>
                <a:tc>
                  <a:txBody>
                    <a:bodyPr/>
                    <a:lstStyle/>
                    <a:p>
                      <a:pPr marL="108000" indent="-108000" algn="l" rtl="0" fontAlgn="ctr">
                        <a:buFont typeface="Wingdings" panose="05000000000000000000" pitchFamily="2" charset="2"/>
                        <a:buChar char="l"/>
                      </a:pPr>
                      <a:endParaRPr lang="ja-JP" altLang="en-US" sz="1200" b="0" i="0" u="none" strike="noStrike">
                        <a:solidFill>
                          <a:srgbClr val="000000"/>
                        </a:solidFill>
                        <a:effectLst/>
                        <a:latin typeface="+mn-ea"/>
                        <a:ea typeface="+mn-ea"/>
                      </a:endParaRPr>
                    </a:p>
                  </a:txBody>
                  <a:tcPr marL="36000" marR="36000" marT="36000" marB="36000">
                    <a:lnB w="12700" cap="flat" cmpd="sng" algn="ctr">
                      <a:solidFill>
                        <a:schemeClr val="tx1"/>
                      </a:solidFill>
                      <a:prstDash val="dash"/>
                      <a:round/>
                      <a:headEnd type="none" w="med" len="med"/>
                      <a:tailEnd type="none" w="med" len="med"/>
                    </a:lnB>
                    <a:solidFill>
                      <a:schemeClr val="accent4">
                        <a:lumMod val="20000"/>
                        <a:lumOff val="80000"/>
                      </a:schemeClr>
                    </a:solidFill>
                  </a:tcPr>
                </a:tc>
                <a:tc>
                  <a:txBody>
                    <a:bodyPr/>
                    <a:lstStyle/>
                    <a:p>
                      <a:pPr marL="108000" indent="-108000" algn="l" rtl="0" fontAlgn="ctr">
                        <a:buFont typeface="Wingdings" panose="05000000000000000000" pitchFamily="2" charset="2"/>
                        <a:buChar char="l"/>
                      </a:pPr>
                      <a:endParaRPr lang="ja-JP" altLang="en-US" sz="1200" b="0" i="0" u="none" strike="noStrike">
                        <a:solidFill>
                          <a:srgbClr val="000000"/>
                        </a:solidFill>
                        <a:effectLst/>
                        <a:latin typeface="+mn-ea"/>
                        <a:ea typeface="+mn-ea"/>
                      </a:endParaRPr>
                    </a:p>
                  </a:txBody>
                  <a:tcPr marL="36000" marR="36000" marT="36000" marB="36000">
                    <a:lnB w="12700" cap="flat" cmpd="sng" algn="ctr">
                      <a:solidFill>
                        <a:schemeClr val="tx1"/>
                      </a:solidFill>
                      <a:prstDash val="dash"/>
                      <a:round/>
                      <a:headEnd type="none" w="med" len="med"/>
                      <a:tailEnd type="none" w="med" len="med"/>
                    </a:lnB>
                    <a:solidFill>
                      <a:schemeClr val="accent4">
                        <a:lumMod val="20000"/>
                        <a:lumOff val="80000"/>
                      </a:schemeClr>
                    </a:solidFill>
                  </a:tcPr>
                </a:tc>
                <a:tc>
                  <a:txBody>
                    <a:bodyPr/>
                    <a:lstStyle/>
                    <a:p>
                      <a:pPr marL="108000" indent="-108000" algn="l" rtl="0" fontAlgn="ctr">
                        <a:buFont typeface="Wingdings" panose="05000000000000000000" pitchFamily="2" charset="2"/>
                        <a:buChar char="l"/>
                      </a:pPr>
                      <a:endParaRPr lang="ja-JP" altLang="en-US" sz="1200" b="0" i="0" u="none" strike="noStrike" dirty="0">
                        <a:solidFill>
                          <a:srgbClr val="000000"/>
                        </a:solidFill>
                        <a:effectLst/>
                        <a:latin typeface="+mn-ea"/>
                        <a:ea typeface="+mn-ea"/>
                      </a:endParaRPr>
                    </a:p>
                  </a:txBody>
                  <a:tcPr marL="36000" marR="36000" marT="36000" marB="36000">
                    <a:lnB w="12700" cap="flat" cmpd="sng" algn="ctr">
                      <a:solidFill>
                        <a:schemeClr val="tx1"/>
                      </a:solidFill>
                      <a:prstDash val="dash"/>
                      <a:round/>
                      <a:headEnd type="none" w="med" len="med"/>
                      <a:tailEnd type="none" w="med" len="med"/>
                    </a:lnB>
                    <a:solidFill>
                      <a:schemeClr val="accent4">
                        <a:lumMod val="20000"/>
                        <a:lumOff val="80000"/>
                      </a:schemeClr>
                    </a:solidFill>
                  </a:tcPr>
                </a:tc>
                <a:tc>
                  <a:txBody>
                    <a:bodyPr/>
                    <a:lstStyle/>
                    <a:p>
                      <a:pPr marL="108000" marR="0" lvl="0" indent="-108000" algn="l" defTabSz="914400" rtl="0" eaLnBrk="1" fontAlgn="ctr" latinLnBrk="0" hangingPunct="1">
                        <a:lnSpc>
                          <a:spcPct val="100000"/>
                        </a:lnSpc>
                        <a:spcBef>
                          <a:spcPts val="0"/>
                        </a:spcBef>
                        <a:spcAft>
                          <a:spcPts val="0"/>
                        </a:spcAft>
                        <a:buClrTx/>
                        <a:buSzTx/>
                        <a:buFont typeface="Wingdings" panose="05000000000000000000" pitchFamily="2" charset="2"/>
                        <a:buChar char="l"/>
                        <a:tabLst/>
                        <a:defRPr/>
                      </a:pPr>
                      <a:endParaRPr lang="en-US" altLang="ja-JP" sz="1200" b="0" i="0" u="none" strike="noStrike">
                        <a:solidFill>
                          <a:schemeClr val="tx1"/>
                        </a:solidFill>
                        <a:effectLst/>
                        <a:latin typeface="+mn-ea"/>
                        <a:ea typeface="+mn-ea"/>
                      </a:endParaRPr>
                    </a:p>
                  </a:txBody>
                  <a:tcPr marL="36000" marR="36000" marT="36000" marB="36000">
                    <a:lnB w="12700" cap="flat" cmpd="sng" algn="ctr">
                      <a:solidFill>
                        <a:schemeClr val="tx1"/>
                      </a:solidFill>
                      <a:prstDash val="dash"/>
                      <a:round/>
                      <a:headEnd type="none" w="med" len="med"/>
                      <a:tailEnd type="none" w="med" len="med"/>
                    </a:lnB>
                    <a:solidFill>
                      <a:schemeClr val="accent4">
                        <a:lumMod val="20000"/>
                        <a:lumOff val="80000"/>
                      </a:schemeClr>
                    </a:solidFill>
                  </a:tcPr>
                </a:tc>
                <a:tc>
                  <a:txBody>
                    <a:bodyPr/>
                    <a:lstStyle/>
                    <a:p>
                      <a:pPr marL="108000" marR="0" lvl="0" indent="-108000" algn="l" defTabSz="914400" rtl="0" eaLnBrk="1" fontAlgn="ctr" latinLnBrk="0" hangingPunct="1">
                        <a:lnSpc>
                          <a:spcPct val="100000"/>
                        </a:lnSpc>
                        <a:spcBef>
                          <a:spcPts val="0"/>
                        </a:spcBef>
                        <a:spcAft>
                          <a:spcPts val="0"/>
                        </a:spcAft>
                        <a:buClrTx/>
                        <a:buSzTx/>
                        <a:buFont typeface="Wingdings" panose="05000000000000000000" pitchFamily="2" charset="2"/>
                        <a:buChar char="l"/>
                        <a:tabLst/>
                        <a:defRPr/>
                      </a:pPr>
                      <a:endParaRPr lang="ja-JP" altLang="en-US" sz="1200" b="0" i="0" u="none" strike="noStrike" dirty="0">
                        <a:solidFill>
                          <a:schemeClr val="tx1"/>
                        </a:solidFill>
                        <a:effectLst/>
                        <a:latin typeface="+mn-ea"/>
                        <a:ea typeface="+mn-ea"/>
                      </a:endParaRPr>
                    </a:p>
                  </a:txBody>
                  <a:tcPr marL="36000" marR="36000" marT="36000" marB="36000">
                    <a:lnB w="12700" cap="flat" cmpd="sng" algn="ctr">
                      <a:solidFill>
                        <a:schemeClr val="tx1"/>
                      </a:solidFill>
                      <a:prstDash val="dash"/>
                      <a:round/>
                      <a:headEnd type="none" w="med" len="med"/>
                      <a:tailEnd type="none" w="med" len="med"/>
                    </a:lnB>
                    <a:solidFill>
                      <a:schemeClr val="accent4">
                        <a:lumMod val="20000"/>
                        <a:lumOff val="80000"/>
                      </a:schemeClr>
                    </a:solidFill>
                  </a:tcPr>
                </a:tc>
                <a:tc>
                  <a:txBody>
                    <a:bodyPr/>
                    <a:lstStyle/>
                    <a:p>
                      <a:pPr marL="108000" indent="-108000" algn="l" fontAlgn="t">
                        <a:buFont typeface="Wingdings" panose="05000000000000000000" pitchFamily="2" charset="2"/>
                        <a:buChar char="l"/>
                      </a:pPr>
                      <a:endParaRPr lang="ja-JP" altLang="en-US" sz="1200" b="0" i="0" u="none" strike="noStrike">
                        <a:solidFill>
                          <a:srgbClr val="000000"/>
                        </a:solidFill>
                        <a:effectLst/>
                        <a:latin typeface="+mn-ea"/>
                        <a:ea typeface="+mn-ea"/>
                      </a:endParaRPr>
                    </a:p>
                  </a:txBody>
                  <a:tcPr marL="36000" marR="36000" marT="36000" marB="36000">
                    <a:lnB w="12700" cap="flat" cmpd="sng" algn="ctr">
                      <a:solidFill>
                        <a:schemeClr val="tx1"/>
                      </a:solidFill>
                      <a:prstDash val="dash"/>
                      <a:round/>
                      <a:headEnd type="none" w="med" len="med"/>
                      <a:tailEnd type="none" w="med" len="med"/>
                    </a:lnB>
                    <a:solidFill>
                      <a:schemeClr val="accent4">
                        <a:lumMod val="20000"/>
                        <a:lumOff val="80000"/>
                      </a:schemeClr>
                    </a:solidFill>
                  </a:tcPr>
                </a:tc>
                <a:tc>
                  <a:txBody>
                    <a:bodyPr/>
                    <a:lstStyle/>
                    <a:p>
                      <a:pPr marL="108000" indent="-108000" algn="l" rtl="0" fontAlgn="ctr">
                        <a:buFont typeface="Wingdings" panose="05000000000000000000" pitchFamily="2" charset="2"/>
                        <a:buChar char="l"/>
                      </a:pPr>
                      <a:endParaRPr lang="ja-JP" altLang="en-US" sz="1200" b="0" i="0" u="none" strike="noStrike">
                        <a:solidFill>
                          <a:srgbClr val="000000"/>
                        </a:solidFill>
                        <a:effectLst/>
                        <a:latin typeface="+mn-ea"/>
                        <a:ea typeface="+mn-ea"/>
                      </a:endParaRPr>
                    </a:p>
                  </a:txBody>
                  <a:tcPr marL="36000" marR="36000" marT="36000" marB="36000">
                    <a:lnB w="12700" cap="flat" cmpd="sng" algn="ctr">
                      <a:solidFill>
                        <a:schemeClr val="tx1"/>
                      </a:solidFill>
                      <a:prstDash val="dash"/>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248273912"/>
                  </a:ext>
                </a:extLst>
              </a:tr>
              <a:tr h="893396">
                <a:tc>
                  <a:txBody>
                    <a:bodyPr/>
                    <a:lstStyle/>
                    <a:p>
                      <a:pPr algn="l" fontAlgn="t"/>
                      <a:r>
                        <a:rPr lang="ja-JP" altLang="en-US" sz="1100" b="1" i="0" u="none" strike="noStrike" dirty="0">
                          <a:solidFill>
                            <a:srgbClr val="000000"/>
                          </a:solidFill>
                          <a:effectLst/>
                          <a:latin typeface="+mn-ea"/>
                          <a:ea typeface="+mn-ea"/>
                        </a:rPr>
                        <a:t>市町村支援</a:t>
                      </a:r>
                      <a:endParaRPr lang="en-US" altLang="ja-JP" sz="1100" b="1" i="0" u="none" strike="noStrike" dirty="0">
                        <a:solidFill>
                          <a:srgbClr val="000000"/>
                        </a:solidFill>
                        <a:effectLst/>
                        <a:latin typeface="+mn-ea"/>
                        <a:ea typeface="+mn-ea"/>
                      </a:endParaRPr>
                    </a:p>
                    <a:p>
                      <a:pPr algn="l" fontAlgn="t"/>
                      <a:r>
                        <a:rPr lang="ja-JP" altLang="en-US" sz="1100" b="1" i="0" u="none" strike="noStrike" dirty="0">
                          <a:solidFill>
                            <a:srgbClr val="000000"/>
                          </a:solidFill>
                          <a:effectLst/>
                          <a:latin typeface="+mn-ea"/>
                          <a:ea typeface="+mn-ea"/>
                        </a:rPr>
                        <a:t>　▲共同調達</a:t>
                      </a:r>
                      <a:endParaRPr lang="en-US" altLang="ja-JP" sz="1100" b="1" i="0" u="none" strike="noStrike" dirty="0">
                        <a:solidFill>
                          <a:srgbClr val="000000"/>
                        </a:solidFill>
                        <a:effectLst/>
                        <a:latin typeface="+mn-ea"/>
                        <a:ea typeface="+mn-ea"/>
                      </a:endParaRPr>
                    </a:p>
                    <a:p>
                      <a:pPr algn="l" fontAlgn="t"/>
                      <a:endParaRPr lang="en-US" altLang="ja-JP" sz="1100" b="1" i="0" u="none" strike="noStrike" dirty="0">
                        <a:solidFill>
                          <a:srgbClr val="000000"/>
                        </a:solidFill>
                        <a:effectLst/>
                        <a:latin typeface="+mn-ea"/>
                        <a:ea typeface="+mn-ea"/>
                      </a:endParaRPr>
                    </a:p>
                  </a:txBody>
                  <a:tcPr marL="36000" marR="36000" marT="36000" marB="36000">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4">
                        <a:lumMod val="40000"/>
                        <a:lumOff val="60000"/>
                      </a:schemeClr>
                    </a:solidFill>
                  </a:tcPr>
                </a:tc>
                <a:tc>
                  <a:txBody>
                    <a:bodyPr/>
                    <a:lstStyle/>
                    <a:p>
                      <a:pPr marL="108000" indent="-108000" algn="l" rtl="0" fontAlgn="ctr">
                        <a:buFont typeface="Wingdings" panose="05000000000000000000" pitchFamily="2" charset="2"/>
                        <a:buChar char="l"/>
                      </a:pPr>
                      <a:endParaRPr lang="ja-JP" altLang="en-US" sz="1200" b="0" i="0" u="none" strike="noStrike" dirty="0">
                        <a:solidFill>
                          <a:srgbClr val="000000"/>
                        </a:solidFill>
                        <a:effectLst/>
                        <a:latin typeface="+mn-ea"/>
                        <a:ea typeface="+mn-ea"/>
                      </a:endParaRPr>
                    </a:p>
                  </a:txBody>
                  <a:tcPr marL="36000" marR="36000" marT="36000" marB="36000">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4">
                        <a:lumMod val="20000"/>
                        <a:lumOff val="80000"/>
                      </a:schemeClr>
                    </a:solidFill>
                  </a:tcPr>
                </a:tc>
                <a:tc>
                  <a:txBody>
                    <a:bodyPr/>
                    <a:lstStyle/>
                    <a:p>
                      <a:pPr marL="108000" indent="-108000" algn="l" rtl="0" fontAlgn="ctr">
                        <a:buFont typeface="Wingdings" panose="05000000000000000000" pitchFamily="2" charset="2"/>
                        <a:buChar char="l"/>
                      </a:pPr>
                      <a:endParaRPr lang="ja-JP" altLang="en-US" sz="1200" b="0" i="0" u="none" strike="noStrike">
                        <a:solidFill>
                          <a:srgbClr val="000000"/>
                        </a:solidFill>
                        <a:effectLst/>
                        <a:latin typeface="+mn-ea"/>
                        <a:ea typeface="+mn-ea"/>
                      </a:endParaRPr>
                    </a:p>
                  </a:txBody>
                  <a:tcPr marL="36000" marR="36000" marT="36000" marB="36000">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4">
                        <a:lumMod val="20000"/>
                        <a:lumOff val="80000"/>
                      </a:schemeClr>
                    </a:solidFill>
                  </a:tcPr>
                </a:tc>
                <a:tc>
                  <a:txBody>
                    <a:bodyPr/>
                    <a:lstStyle/>
                    <a:p>
                      <a:pPr marL="108000" indent="-108000" algn="l" rtl="0" fontAlgn="ctr">
                        <a:buFont typeface="Wingdings" panose="05000000000000000000" pitchFamily="2" charset="2"/>
                        <a:buChar char="l"/>
                      </a:pPr>
                      <a:endParaRPr lang="ja-JP" altLang="en-US" sz="1200" b="0" i="0" u="none" strike="noStrike" dirty="0">
                        <a:solidFill>
                          <a:srgbClr val="000000"/>
                        </a:solidFill>
                        <a:effectLst/>
                        <a:latin typeface="+mn-ea"/>
                        <a:ea typeface="+mn-ea"/>
                      </a:endParaRPr>
                    </a:p>
                  </a:txBody>
                  <a:tcPr marL="36000" marR="36000" marT="36000" marB="36000">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4">
                        <a:lumMod val="20000"/>
                        <a:lumOff val="80000"/>
                      </a:schemeClr>
                    </a:solidFill>
                  </a:tcPr>
                </a:tc>
                <a:tc>
                  <a:txBody>
                    <a:bodyPr/>
                    <a:lstStyle/>
                    <a:p>
                      <a:pPr marL="108000" marR="0" lvl="0" indent="-108000" algn="l" defTabSz="914400" rtl="0" eaLnBrk="1" fontAlgn="ctr" latinLnBrk="0" hangingPunct="1">
                        <a:lnSpc>
                          <a:spcPct val="100000"/>
                        </a:lnSpc>
                        <a:spcBef>
                          <a:spcPts val="0"/>
                        </a:spcBef>
                        <a:spcAft>
                          <a:spcPts val="0"/>
                        </a:spcAft>
                        <a:buClrTx/>
                        <a:buSzTx/>
                        <a:buFont typeface="Wingdings" panose="05000000000000000000" pitchFamily="2" charset="2"/>
                        <a:buChar char="l"/>
                        <a:tabLst/>
                        <a:defRPr/>
                      </a:pPr>
                      <a:endParaRPr lang="en-US" altLang="ja-JP" sz="1200" b="0" i="0" u="none" strike="noStrike" dirty="0">
                        <a:solidFill>
                          <a:schemeClr val="tx1"/>
                        </a:solidFill>
                        <a:effectLst/>
                        <a:latin typeface="+mn-ea"/>
                        <a:ea typeface="+mn-ea"/>
                      </a:endParaRPr>
                    </a:p>
                  </a:txBody>
                  <a:tcPr marL="36000" marR="36000" marT="36000" marB="36000">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4">
                        <a:lumMod val="20000"/>
                        <a:lumOff val="80000"/>
                      </a:schemeClr>
                    </a:solidFill>
                  </a:tcPr>
                </a:tc>
                <a:tc>
                  <a:txBody>
                    <a:bodyPr/>
                    <a:lstStyle/>
                    <a:p>
                      <a:pPr marL="108000" marR="0" lvl="0" indent="-108000" algn="l" defTabSz="914400" rtl="0" eaLnBrk="1" fontAlgn="ctr" latinLnBrk="0" hangingPunct="1">
                        <a:lnSpc>
                          <a:spcPct val="100000"/>
                        </a:lnSpc>
                        <a:spcBef>
                          <a:spcPts val="0"/>
                        </a:spcBef>
                        <a:spcAft>
                          <a:spcPts val="0"/>
                        </a:spcAft>
                        <a:buClrTx/>
                        <a:buSzTx/>
                        <a:buFont typeface="Wingdings" panose="05000000000000000000" pitchFamily="2" charset="2"/>
                        <a:buChar char="l"/>
                        <a:tabLst/>
                        <a:defRPr/>
                      </a:pPr>
                      <a:endParaRPr lang="ja-JP" altLang="en-US" sz="1200" b="0" i="0" u="none" strike="noStrike" dirty="0">
                        <a:solidFill>
                          <a:schemeClr val="tx1"/>
                        </a:solidFill>
                        <a:effectLst/>
                        <a:latin typeface="+mn-ea"/>
                        <a:ea typeface="+mn-ea"/>
                      </a:endParaRPr>
                    </a:p>
                  </a:txBody>
                  <a:tcPr marL="36000" marR="36000" marT="36000" marB="36000">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4">
                        <a:lumMod val="20000"/>
                        <a:lumOff val="80000"/>
                      </a:schemeClr>
                    </a:solidFill>
                  </a:tcPr>
                </a:tc>
                <a:tc>
                  <a:txBody>
                    <a:bodyPr/>
                    <a:lstStyle/>
                    <a:p>
                      <a:pPr marL="108000" indent="-108000" algn="l" fontAlgn="t">
                        <a:buFont typeface="Wingdings" panose="05000000000000000000" pitchFamily="2" charset="2"/>
                        <a:buChar char="l"/>
                      </a:pPr>
                      <a:endParaRPr lang="ja-JP" altLang="en-US" sz="1200" b="0" i="0" u="none" strike="noStrike">
                        <a:solidFill>
                          <a:srgbClr val="000000"/>
                        </a:solidFill>
                        <a:effectLst/>
                        <a:latin typeface="+mn-ea"/>
                        <a:ea typeface="+mn-ea"/>
                      </a:endParaRPr>
                    </a:p>
                  </a:txBody>
                  <a:tcPr marL="36000" marR="36000" marT="36000" marB="36000">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4">
                        <a:lumMod val="20000"/>
                        <a:lumOff val="80000"/>
                      </a:schemeClr>
                    </a:solidFill>
                  </a:tcPr>
                </a:tc>
                <a:tc>
                  <a:txBody>
                    <a:bodyPr/>
                    <a:lstStyle/>
                    <a:p>
                      <a:pPr marL="108000" indent="-108000" algn="l" rtl="0" fontAlgn="ctr">
                        <a:buFont typeface="Wingdings" panose="05000000000000000000" pitchFamily="2" charset="2"/>
                        <a:buChar char="l"/>
                      </a:pPr>
                      <a:endParaRPr lang="ja-JP" altLang="en-US" sz="1200" b="0" i="0" u="none" strike="noStrike">
                        <a:solidFill>
                          <a:srgbClr val="000000"/>
                        </a:solidFill>
                        <a:effectLst/>
                        <a:latin typeface="+mn-ea"/>
                        <a:ea typeface="+mn-ea"/>
                      </a:endParaRPr>
                    </a:p>
                  </a:txBody>
                  <a:tcPr marL="36000" marR="36000" marT="36000" marB="36000">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68768663"/>
                  </a:ext>
                </a:extLst>
              </a:tr>
              <a:tr h="1182686">
                <a:tc>
                  <a:txBody>
                    <a:bodyPr/>
                    <a:lstStyle/>
                    <a:p>
                      <a:pPr algn="l" fontAlgn="t"/>
                      <a:r>
                        <a:rPr lang="ja-JP" altLang="en-US" sz="1100" b="1" i="0" u="none" strike="noStrike" dirty="0">
                          <a:solidFill>
                            <a:srgbClr val="000000"/>
                          </a:solidFill>
                          <a:effectLst/>
                          <a:latin typeface="+mn-ea"/>
                          <a:ea typeface="+mn-ea"/>
                        </a:rPr>
                        <a:t>公民連携</a:t>
                      </a:r>
                      <a:endParaRPr lang="en-US" altLang="ja-JP" sz="1100" b="1" i="0" u="none" strike="noStrike" dirty="0">
                        <a:solidFill>
                          <a:srgbClr val="000000"/>
                        </a:solidFill>
                        <a:effectLst/>
                        <a:latin typeface="+mn-ea"/>
                        <a:ea typeface="+mn-ea"/>
                      </a:endParaRPr>
                    </a:p>
                    <a:p>
                      <a:pPr algn="l" fontAlgn="t"/>
                      <a:r>
                        <a:rPr lang="ja-JP" altLang="en-US" sz="1100" b="1" i="0" u="none" strike="noStrike" dirty="0">
                          <a:solidFill>
                            <a:srgbClr val="000000"/>
                          </a:solidFill>
                          <a:effectLst/>
                          <a:latin typeface="+mn-ea"/>
                          <a:ea typeface="+mn-ea"/>
                        </a:rPr>
                        <a:t>　★</a:t>
                      </a:r>
                      <a:r>
                        <a:rPr lang="en-US" altLang="ja-JP" sz="1100" b="1" i="0" u="none" strike="noStrike" dirty="0">
                          <a:solidFill>
                            <a:srgbClr val="000000"/>
                          </a:solidFill>
                          <a:effectLst/>
                          <a:latin typeface="+mn-ea"/>
                          <a:ea typeface="+mn-ea"/>
                        </a:rPr>
                        <a:t>OSPF/PJ</a:t>
                      </a:r>
                    </a:p>
                    <a:p>
                      <a:pPr algn="l" fontAlgn="t"/>
                      <a:r>
                        <a:rPr lang="ja-JP" altLang="en-US" sz="1100" b="1" i="0" u="none" strike="noStrike" dirty="0">
                          <a:solidFill>
                            <a:srgbClr val="000000"/>
                          </a:solidFill>
                          <a:effectLst/>
                          <a:latin typeface="+mn-ea"/>
                          <a:ea typeface="+mn-ea"/>
                        </a:rPr>
                        <a:t>　☆スマートモビリティ</a:t>
                      </a:r>
                      <a:endParaRPr lang="en-US" altLang="ja-JP" sz="1100" b="1" i="0" u="none" strike="noStrike" dirty="0">
                        <a:solidFill>
                          <a:srgbClr val="000000"/>
                        </a:solidFill>
                        <a:effectLst/>
                        <a:latin typeface="+mn-ea"/>
                        <a:ea typeface="+mn-ea"/>
                      </a:endParaRPr>
                    </a:p>
                    <a:p>
                      <a:pPr algn="l" fontAlgn="t"/>
                      <a:r>
                        <a:rPr lang="ja-JP" altLang="en-US" sz="1100" b="1" i="0" u="none" strike="noStrike" dirty="0">
                          <a:solidFill>
                            <a:srgbClr val="000000"/>
                          </a:solidFill>
                          <a:effectLst/>
                          <a:latin typeface="+mn-ea"/>
                          <a:ea typeface="+mn-ea"/>
                        </a:rPr>
                        <a:t>　△シニアライフ</a:t>
                      </a:r>
                      <a:endParaRPr lang="en-US" altLang="ja-JP" sz="1100" b="1" i="0" u="none" strike="noStrike" dirty="0">
                        <a:solidFill>
                          <a:srgbClr val="000000"/>
                        </a:solidFill>
                        <a:effectLst/>
                        <a:latin typeface="+mn-ea"/>
                        <a:ea typeface="+mn-ea"/>
                      </a:endParaRPr>
                    </a:p>
                  </a:txBody>
                  <a:tcPr marL="36000" marR="36000" marT="36000" marB="36000">
                    <a:lnT w="12700" cap="flat" cmpd="sng" algn="ctr">
                      <a:solidFill>
                        <a:schemeClr val="tx1"/>
                      </a:solidFill>
                      <a:prstDash val="dash"/>
                      <a:round/>
                      <a:headEnd type="none" w="med" len="med"/>
                      <a:tailEnd type="none" w="med" len="med"/>
                    </a:lnT>
                    <a:solidFill>
                      <a:schemeClr val="accent4">
                        <a:lumMod val="40000"/>
                        <a:lumOff val="60000"/>
                      </a:schemeClr>
                    </a:solidFill>
                  </a:tcPr>
                </a:tc>
                <a:tc>
                  <a:txBody>
                    <a:bodyPr/>
                    <a:lstStyle/>
                    <a:p>
                      <a:pPr marL="108000" indent="-108000" algn="l" rtl="0" fontAlgn="ctr">
                        <a:buFont typeface="Wingdings" panose="05000000000000000000" pitchFamily="2" charset="2"/>
                        <a:buChar char="l"/>
                      </a:pPr>
                      <a:endParaRPr lang="ja-JP" altLang="en-US" sz="1200" b="0" i="0" u="none" strike="noStrike" dirty="0">
                        <a:solidFill>
                          <a:srgbClr val="000000"/>
                        </a:solidFill>
                        <a:effectLst/>
                        <a:latin typeface="+mn-ea"/>
                        <a:ea typeface="+mn-ea"/>
                      </a:endParaRPr>
                    </a:p>
                  </a:txBody>
                  <a:tcPr marL="36000" marR="36000" marT="36000" marB="36000">
                    <a:lnT w="12700" cap="flat" cmpd="sng" algn="ctr">
                      <a:solidFill>
                        <a:schemeClr val="tx1"/>
                      </a:solidFill>
                      <a:prstDash val="dash"/>
                      <a:round/>
                      <a:headEnd type="none" w="med" len="med"/>
                      <a:tailEnd type="none" w="med" len="med"/>
                    </a:lnT>
                    <a:solidFill>
                      <a:schemeClr val="accent4">
                        <a:lumMod val="20000"/>
                        <a:lumOff val="80000"/>
                      </a:schemeClr>
                    </a:solidFill>
                  </a:tcPr>
                </a:tc>
                <a:tc>
                  <a:txBody>
                    <a:bodyPr/>
                    <a:lstStyle/>
                    <a:p>
                      <a:pPr marL="108000" indent="-108000" algn="l" rtl="0" fontAlgn="ctr">
                        <a:buFont typeface="Wingdings" panose="05000000000000000000" pitchFamily="2" charset="2"/>
                        <a:buChar char="l"/>
                      </a:pPr>
                      <a:endParaRPr lang="ja-JP" altLang="en-US" sz="1200" b="0" i="0" u="none" strike="noStrike" dirty="0">
                        <a:solidFill>
                          <a:srgbClr val="000000"/>
                        </a:solidFill>
                        <a:effectLst/>
                        <a:latin typeface="+mn-ea"/>
                        <a:ea typeface="+mn-ea"/>
                      </a:endParaRPr>
                    </a:p>
                  </a:txBody>
                  <a:tcPr marL="36000" marR="36000" marT="36000" marB="36000">
                    <a:lnT w="12700" cap="flat" cmpd="sng" algn="ctr">
                      <a:solidFill>
                        <a:schemeClr val="tx1"/>
                      </a:solidFill>
                      <a:prstDash val="dash"/>
                      <a:round/>
                      <a:headEnd type="none" w="med" len="med"/>
                      <a:tailEnd type="none" w="med" len="med"/>
                    </a:lnT>
                    <a:solidFill>
                      <a:schemeClr val="accent4">
                        <a:lumMod val="20000"/>
                        <a:lumOff val="80000"/>
                      </a:schemeClr>
                    </a:solidFill>
                  </a:tcPr>
                </a:tc>
                <a:tc>
                  <a:txBody>
                    <a:bodyPr/>
                    <a:lstStyle/>
                    <a:p>
                      <a:pPr marL="108000" indent="-108000" algn="l" rtl="0" fontAlgn="ctr">
                        <a:buFont typeface="Wingdings" panose="05000000000000000000" pitchFamily="2" charset="2"/>
                        <a:buChar char="l"/>
                      </a:pPr>
                      <a:endParaRPr lang="ja-JP" altLang="en-US" sz="1200" b="0" i="0" u="none" strike="noStrike" dirty="0">
                        <a:solidFill>
                          <a:srgbClr val="000000"/>
                        </a:solidFill>
                        <a:effectLst/>
                        <a:latin typeface="+mn-ea"/>
                        <a:ea typeface="+mn-ea"/>
                      </a:endParaRPr>
                    </a:p>
                  </a:txBody>
                  <a:tcPr marL="36000" marR="36000" marT="36000" marB="36000">
                    <a:lnT w="12700" cap="flat" cmpd="sng" algn="ctr">
                      <a:solidFill>
                        <a:schemeClr val="tx1"/>
                      </a:solidFill>
                      <a:prstDash val="dash"/>
                      <a:round/>
                      <a:headEnd type="none" w="med" len="med"/>
                      <a:tailEnd type="none" w="med" len="med"/>
                    </a:lnT>
                    <a:solidFill>
                      <a:schemeClr val="accent4">
                        <a:lumMod val="20000"/>
                        <a:lumOff val="80000"/>
                      </a:schemeClr>
                    </a:solidFill>
                  </a:tcPr>
                </a:tc>
                <a:tc>
                  <a:txBody>
                    <a:bodyPr/>
                    <a:lstStyle/>
                    <a:p>
                      <a:pPr marL="108000" marR="0" lvl="0" indent="-108000" algn="l" defTabSz="914400" rtl="0" eaLnBrk="1" fontAlgn="ctr" latinLnBrk="0" hangingPunct="1">
                        <a:lnSpc>
                          <a:spcPct val="100000"/>
                        </a:lnSpc>
                        <a:spcBef>
                          <a:spcPts val="0"/>
                        </a:spcBef>
                        <a:spcAft>
                          <a:spcPts val="0"/>
                        </a:spcAft>
                        <a:buClrTx/>
                        <a:buSzTx/>
                        <a:buFont typeface="Wingdings" panose="05000000000000000000" pitchFamily="2" charset="2"/>
                        <a:buChar char="l"/>
                        <a:tabLst/>
                        <a:defRPr/>
                      </a:pPr>
                      <a:endParaRPr lang="en-US" altLang="ja-JP" sz="1200" b="0" i="0" u="none" strike="noStrike" dirty="0">
                        <a:solidFill>
                          <a:schemeClr val="tx1"/>
                        </a:solidFill>
                        <a:effectLst/>
                        <a:latin typeface="+mn-ea"/>
                        <a:ea typeface="+mn-ea"/>
                      </a:endParaRPr>
                    </a:p>
                  </a:txBody>
                  <a:tcPr marL="36000" marR="36000" marT="36000" marB="36000">
                    <a:lnT w="12700" cap="flat" cmpd="sng" algn="ctr">
                      <a:solidFill>
                        <a:schemeClr val="tx1"/>
                      </a:solidFill>
                      <a:prstDash val="dash"/>
                      <a:round/>
                      <a:headEnd type="none" w="med" len="med"/>
                      <a:tailEnd type="none" w="med" len="med"/>
                    </a:lnT>
                    <a:solidFill>
                      <a:schemeClr val="accent4">
                        <a:lumMod val="20000"/>
                        <a:lumOff val="80000"/>
                      </a:schemeClr>
                    </a:solidFill>
                  </a:tcPr>
                </a:tc>
                <a:tc>
                  <a:txBody>
                    <a:bodyPr/>
                    <a:lstStyle/>
                    <a:p>
                      <a:pPr marL="108000" marR="0" lvl="0" indent="-108000" algn="l" defTabSz="914400" rtl="0" eaLnBrk="1" fontAlgn="ctr" latinLnBrk="0" hangingPunct="1">
                        <a:lnSpc>
                          <a:spcPct val="100000"/>
                        </a:lnSpc>
                        <a:spcBef>
                          <a:spcPts val="0"/>
                        </a:spcBef>
                        <a:spcAft>
                          <a:spcPts val="0"/>
                        </a:spcAft>
                        <a:buClrTx/>
                        <a:buSzTx/>
                        <a:buFont typeface="Wingdings" panose="05000000000000000000" pitchFamily="2" charset="2"/>
                        <a:buChar char="l"/>
                        <a:tabLst/>
                        <a:defRPr/>
                      </a:pPr>
                      <a:endParaRPr lang="ja-JP" altLang="en-US" sz="1200" b="0" i="0" u="none" strike="noStrike" dirty="0">
                        <a:solidFill>
                          <a:schemeClr val="tx1"/>
                        </a:solidFill>
                        <a:effectLst/>
                        <a:latin typeface="+mn-ea"/>
                        <a:ea typeface="+mn-ea"/>
                      </a:endParaRPr>
                    </a:p>
                  </a:txBody>
                  <a:tcPr marL="36000" marR="36000" marT="36000" marB="36000">
                    <a:lnT w="12700" cap="flat" cmpd="sng" algn="ctr">
                      <a:solidFill>
                        <a:schemeClr val="tx1"/>
                      </a:solidFill>
                      <a:prstDash val="dash"/>
                      <a:round/>
                      <a:headEnd type="none" w="med" len="med"/>
                      <a:tailEnd type="none" w="med" len="med"/>
                    </a:lnT>
                    <a:solidFill>
                      <a:schemeClr val="accent4">
                        <a:lumMod val="20000"/>
                        <a:lumOff val="80000"/>
                      </a:schemeClr>
                    </a:solidFill>
                  </a:tcPr>
                </a:tc>
                <a:tc>
                  <a:txBody>
                    <a:bodyPr/>
                    <a:lstStyle/>
                    <a:p>
                      <a:pPr marL="108000" indent="-108000" algn="l" fontAlgn="t">
                        <a:buFont typeface="Wingdings" panose="05000000000000000000" pitchFamily="2" charset="2"/>
                        <a:buChar char="l"/>
                      </a:pPr>
                      <a:endParaRPr lang="ja-JP" altLang="en-US" sz="1200" b="0" i="0" u="none" strike="noStrike" dirty="0">
                        <a:solidFill>
                          <a:srgbClr val="000000"/>
                        </a:solidFill>
                        <a:effectLst/>
                        <a:latin typeface="+mn-ea"/>
                        <a:ea typeface="+mn-ea"/>
                      </a:endParaRPr>
                    </a:p>
                  </a:txBody>
                  <a:tcPr marL="36000" marR="36000" marT="36000" marB="36000">
                    <a:lnT w="12700" cap="flat" cmpd="sng" algn="ctr">
                      <a:solidFill>
                        <a:schemeClr val="tx1"/>
                      </a:solidFill>
                      <a:prstDash val="dash"/>
                      <a:round/>
                      <a:headEnd type="none" w="med" len="med"/>
                      <a:tailEnd type="none" w="med" len="med"/>
                    </a:lnT>
                    <a:solidFill>
                      <a:schemeClr val="accent4">
                        <a:lumMod val="20000"/>
                        <a:lumOff val="80000"/>
                      </a:schemeClr>
                    </a:solidFill>
                  </a:tcPr>
                </a:tc>
                <a:tc>
                  <a:txBody>
                    <a:bodyPr/>
                    <a:lstStyle/>
                    <a:p>
                      <a:pPr marL="108000" indent="-108000" algn="l" rtl="0" fontAlgn="ctr">
                        <a:buFont typeface="Wingdings" panose="05000000000000000000" pitchFamily="2" charset="2"/>
                        <a:buChar char="l"/>
                      </a:pPr>
                      <a:endParaRPr lang="ja-JP" altLang="en-US" sz="1200" b="0" i="0" u="none" strike="noStrike" dirty="0">
                        <a:solidFill>
                          <a:srgbClr val="000000"/>
                        </a:solidFill>
                        <a:effectLst/>
                        <a:latin typeface="+mn-ea"/>
                        <a:ea typeface="+mn-ea"/>
                      </a:endParaRPr>
                    </a:p>
                  </a:txBody>
                  <a:tcPr marL="36000" marR="36000" marT="36000" marB="36000">
                    <a:lnT w="12700" cap="flat" cmpd="sng" algn="ctr">
                      <a:solidFill>
                        <a:schemeClr val="tx1"/>
                      </a:solidFill>
                      <a:prstDash val="dash"/>
                      <a:round/>
                      <a:headEnd type="none" w="med" len="med"/>
                      <a:tailEnd type="none" w="med" len="med"/>
                    </a:lnT>
                    <a:solidFill>
                      <a:schemeClr val="accent4">
                        <a:lumMod val="20000"/>
                        <a:lumOff val="80000"/>
                      </a:schemeClr>
                    </a:solidFill>
                  </a:tcPr>
                </a:tc>
                <a:extLst>
                  <a:ext uri="{0D108BD9-81ED-4DB2-BD59-A6C34878D82A}">
                    <a16:rowId xmlns:a16="http://schemas.microsoft.com/office/drawing/2014/main" val="2166478434"/>
                  </a:ext>
                </a:extLst>
              </a:tr>
              <a:tr h="584367">
                <a:tc>
                  <a:txBody>
                    <a:bodyPr/>
                    <a:lstStyle/>
                    <a:p>
                      <a:pPr algn="l" fontAlgn="t"/>
                      <a:r>
                        <a:rPr lang="ja-JP" altLang="en-US" sz="1200" b="1" i="0" u="none" strike="noStrike" dirty="0">
                          <a:solidFill>
                            <a:srgbClr val="000000"/>
                          </a:solidFill>
                          <a:effectLst/>
                          <a:latin typeface="+mn-ea"/>
                          <a:ea typeface="+mn-ea"/>
                        </a:rPr>
                        <a:t>システム基盤</a:t>
                      </a:r>
                      <a:endParaRPr lang="en-US" altLang="ja-JP" sz="1200" b="1" i="0" u="none" strike="noStrike" dirty="0">
                        <a:solidFill>
                          <a:srgbClr val="000000"/>
                        </a:solidFill>
                        <a:effectLst/>
                        <a:latin typeface="+mn-ea"/>
                        <a:ea typeface="+mn-ea"/>
                      </a:endParaRPr>
                    </a:p>
                    <a:p>
                      <a:pPr algn="l" fontAlgn="t"/>
                      <a:endParaRPr lang="ja-JP" altLang="en-US" sz="1200" b="1" i="0" u="none" strike="noStrike" dirty="0">
                        <a:solidFill>
                          <a:srgbClr val="000000"/>
                        </a:solidFill>
                        <a:effectLst/>
                        <a:latin typeface="+mn-ea"/>
                        <a:ea typeface="+mn-ea"/>
                      </a:endParaRPr>
                    </a:p>
                  </a:txBody>
                  <a:tcPr marL="36000" marR="36000" marT="36000" marB="36000">
                    <a:solidFill>
                      <a:schemeClr val="accent5">
                        <a:lumMod val="40000"/>
                        <a:lumOff val="60000"/>
                      </a:schemeClr>
                    </a:solidFill>
                  </a:tcPr>
                </a:tc>
                <a:tc>
                  <a:txBody>
                    <a:bodyPr/>
                    <a:lstStyle/>
                    <a:p>
                      <a:pPr marL="108000" indent="-108000" algn="l" rtl="0" fontAlgn="ctr">
                        <a:buFont typeface="Wingdings" panose="05000000000000000000" pitchFamily="2" charset="2"/>
                        <a:buChar char="l"/>
                      </a:pPr>
                      <a:endParaRPr lang="ja-JP" altLang="en-US" sz="1200" b="0" i="0" u="none" strike="noStrike">
                        <a:solidFill>
                          <a:srgbClr val="000000"/>
                        </a:solidFill>
                        <a:effectLst/>
                        <a:latin typeface="+mn-ea"/>
                        <a:ea typeface="+mn-ea"/>
                      </a:endParaRPr>
                    </a:p>
                  </a:txBody>
                  <a:tcPr marL="36000" marR="36000" marT="36000" marB="36000">
                    <a:solidFill>
                      <a:schemeClr val="accent5">
                        <a:lumMod val="20000"/>
                        <a:lumOff val="80000"/>
                      </a:schemeClr>
                    </a:solidFill>
                  </a:tcPr>
                </a:tc>
                <a:tc>
                  <a:txBody>
                    <a:bodyPr/>
                    <a:lstStyle/>
                    <a:p>
                      <a:pPr marL="108000" indent="-108000" algn="l" rtl="0" fontAlgn="ctr">
                        <a:buFont typeface="Wingdings" panose="05000000000000000000" pitchFamily="2" charset="2"/>
                        <a:buChar char="l"/>
                      </a:pPr>
                      <a:endParaRPr lang="ja-JP" altLang="en-US" sz="1200" b="0" i="0" u="none" strike="noStrike">
                        <a:solidFill>
                          <a:srgbClr val="000000"/>
                        </a:solidFill>
                        <a:effectLst/>
                        <a:latin typeface="+mn-ea"/>
                        <a:ea typeface="+mn-ea"/>
                      </a:endParaRPr>
                    </a:p>
                  </a:txBody>
                  <a:tcPr marL="36000" marR="36000" marT="36000" marB="36000">
                    <a:solidFill>
                      <a:schemeClr val="accent5">
                        <a:lumMod val="20000"/>
                        <a:lumOff val="80000"/>
                      </a:schemeClr>
                    </a:solidFill>
                  </a:tcPr>
                </a:tc>
                <a:tc>
                  <a:txBody>
                    <a:bodyPr/>
                    <a:lstStyle/>
                    <a:p>
                      <a:pPr marL="108000" indent="-108000" algn="l" rtl="0" fontAlgn="ctr">
                        <a:buFont typeface="Wingdings" panose="05000000000000000000" pitchFamily="2" charset="2"/>
                        <a:buChar char="l"/>
                      </a:pPr>
                      <a:endParaRPr lang="ja-JP" altLang="en-US" sz="1200" b="0" i="0" u="none" strike="noStrike">
                        <a:solidFill>
                          <a:srgbClr val="000000"/>
                        </a:solidFill>
                        <a:effectLst/>
                        <a:latin typeface="+mn-ea"/>
                        <a:ea typeface="+mn-ea"/>
                      </a:endParaRPr>
                    </a:p>
                  </a:txBody>
                  <a:tcPr marL="36000" marR="36000" marT="36000" marB="36000">
                    <a:solidFill>
                      <a:schemeClr val="accent5">
                        <a:lumMod val="20000"/>
                        <a:lumOff val="80000"/>
                      </a:schemeClr>
                    </a:solidFill>
                  </a:tcPr>
                </a:tc>
                <a:tc>
                  <a:txBody>
                    <a:bodyPr/>
                    <a:lstStyle/>
                    <a:p>
                      <a:pPr marL="108000" marR="0" lvl="0" indent="-108000" algn="l" defTabSz="914400" rtl="0" eaLnBrk="1" fontAlgn="ctr" latinLnBrk="0" hangingPunct="1">
                        <a:lnSpc>
                          <a:spcPct val="100000"/>
                        </a:lnSpc>
                        <a:spcBef>
                          <a:spcPts val="0"/>
                        </a:spcBef>
                        <a:spcAft>
                          <a:spcPts val="0"/>
                        </a:spcAft>
                        <a:buClrTx/>
                        <a:buSzTx/>
                        <a:buFont typeface="Wingdings" panose="05000000000000000000" pitchFamily="2" charset="2"/>
                        <a:buChar char="l"/>
                        <a:tabLst/>
                        <a:defRPr/>
                      </a:pPr>
                      <a:endParaRPr lang="en-US" altLang="ja-JP" sz="1200" b="0" i="0" u="none" strike="noStrike">
                        <a:solidFill>
                          <a:schemeClr val="tx1"/>
                        </a:solidFill>
                        <a:effectLst/>
                        <a:latin typeface="+mn-ea"/>
                        <a:ea typeface="+mn-ea"/>
                      </a:endParaRPr>
                    </a:p>
                  </a:txBody>
                  <a:tcPr marL="36000" marR="36000" marT="36000" marB="36000">
                    <a:solidFill>
                      <a:schemeClr val="accent5">
                        <a:lumMod val="20000"/>
                        <a:lumOff val="80000"/>
                      </a:schemeClr>
                    </a:solidFill>
                  </a:tcPr>
                </a:tc>
                <a:tc>
                  <a:txBody>
                    <a:bodyPr/>
                    <a:lstStyle/>
                    <a:p>
                      <a:pPr marL="108000" marR="0" lvl="0" indent="-108000" algn="l" defTabSz="914400" rtl="0" eaLnBrk="1" fontAlgn="ctr" latinLnBrk="0" hangingPunct="1">
                        <a:lnSpc>
                          <a:spcPct val="100000"/>
                        </a:lnSpc>
                        <a:spcBef>
                          <a:spcPts val="0"/>
                        </a:spcBef>
                        <a:spcAft>
                          <a:spcPts val="0"/>
                        </a:spcAft>
                        <a:buClrTx/>
                        <a:buSzTx/>
                        <a:buFont typeface="Wingdings" panose="05000000000000000000" pitchFamily="2" charset="2"/>
                        <a:buChar char="l"/>
                        <a:tabLst/>
                        <a:defRPr/>
                      </a:pPr>
                      <a:endParaRPr lang="ja-JP" altLang="en-US" sz="1200" b="0" i="0" u="none" strike="noStrike" dirty="0">
                        <a:solidFill>
                          <a:schemeClr val="tx1"/>
                        </a:solidFill>
                        <a:effectLst/>
                        <a:latin typeface="+mn-ea"/>
                        <a:ea typeface="+mn-ea"/>
                      </a:endParaRPr>
                    </a:p>
                  </a:txBody>
                  <a:tcPr marL="36000" marR="36000" marT="36000" marB="36000">
                    <a:solidFill>
                      <a:schemeClr val="accent5">
                        <a:lumMod val="20000"/>
                        <a:lumOff val="80000"/>
                      </a:schemeClr>
                    </a:solidFill>
                  </a:tcPr>
                </a:tc>
                <a:tc>
                  <a:txBody>
                    <a:bodyPr/>
                    <a:lstStyle/>
                    <a:p>
                      <a:pPr marL="108000" indent="-108000" algn="l" fontAlgn="t">
                        <a:buFont typeface="Wingdings" panose="05000000000000000000" pitchFamily="2" charset="2"/>
                        <a:buChar char="l"/>
                      </a:pPr>
                      <a:endParaRPr lang="ja-JP" altLang="en-US" sz="1200" b="0" i="0" u="none" strike="noStrike">
                        <a:solidFill>
                          <a:srgbClr val="000000"/>
                        </a:solidFill>
                        <a:effectLst/>
                        <a:latin typeface="+mn-ea"/>
                        <a:ea typeface="+mn-ea"/>
                      </a:endParaRPr>
                    </a:p>
                  </a:txBody>
                  <a:tcPr marL="36000" marR="36000" marT="36000" marB="36000">
                    <a:solidFill>
                      <a:schemeClr val="accent5">
                        <a:lumMod val="20000"/>
                        <a:lumOff val="80000"/>
                      </a:schemeClr>
                    </a:solidFill>
                  </a:tcPr>
                </a:tc>
                <a:tc>
                  <a:txBody>
                    <a:bodyPr/>
                    <a:lstStyle/>
                    <a:p>
                      <a:pPr marL="108000" indent="-108000" algn="l" rtl="0" fontAlgn="ctr">
                        <a:buFont typeface="Wingdings" panose="05000000000000000000" pitchFamily="2" charset="2"/>
                        <a:buChar char="l"/>
                      </a:pPr>
                      <a:endParaRPr lang="ja-JP" altLang="en-US" sz="1200" b="0" i="0" u="none" strike="noStrike">
                        <a:solidFill>
                          <a:srgbClr val="000000"/>
                        </a:solidFill>
                        <a:effectLst/>
                        <a:latin typeface="+mn-ea"/>
                        <a:ea typeface="+mn-ea"/>
                      </a:endParaRPr>
                    </a:p>
                  </a:txBody>
                  <a:tcPr marL="36000" marR="36000" marT="36000" marB="36000">
                    <a:solidFill>
                      <a:schemeClr val="accent5">
                        <a:lumMod val="20000"/>
                        <a:lumOff val="80000"/>
                      </a:schemeClr>
                    </a:solidFill>
                  </a:tcPr>
                </a:tc>
                <a:extLst>
                  <a:ext uri="{0D108BD9-81ED-4DB2-BD59-A6C34878D82A}">
                    <a16:rowId xmlns:a16="http://schemas.microsoft.com/office/drawing/2014/main" val="4290631861"/>
                  </a:ext>
                </a:extLst>
              </a:tr>
              <a:tr h="662018">
                <a:tc>
                  <a:txBody>
                    <a:bodyPr/>
                    <a:lstStyle/>
                    <a:p>
                      <a:pPr marL="0" indent="0" algn="l">
                        <a:buFont typeface="Wingdings" panose="05000000000000000000" pitchFamily="2" charset="2"/>
                        <a:buNone/>
                      </a:pPr>
                      <a:r>
                        <a:rPr kumimoji="1" lang="ja-JP" altLang="en-US" sz="1200" b="1" dirty="0">
                          <a:latin typeface="+mn-ea"/>
                          <a:ea typeface="+mn-ea"/>
                        </a:rPr>
                        <a:t>体制基盤</a:t>
                      </a:r>
                    </a:p>
                  </a:txBody>
                  <a:tcPr marL="36000" marR="36000" marT="36000" marB="36000">
                    <a:solidFill>
                      <a:schemeClr val="accent5">
                        <a:lumMod val="40000"/>
                        <a:lumOff val="60000"/>
                      </a:schemeClr>
                    </a:solidFill>
                  </a:tcPr>
                </a:tc>
                <a:tc>
                  <a:txBody>
                    <a:bodyPr/>
                    <a:lstStyle/>
                    <a:p>
                      <a:pPr marL="108000" indent="-108000" algn="l">
                        <a:buFont typeface="Wingdings" panose="05000000000000000000" pitchFamily="2" charset="2"/>
                        <a:buChar char="l"/>
                      </a:pPr>
                      <a:endParaRPr kumimoji="1" lang="ja-JP" altLang="en-US" sz="1200">
                        <a:latin typeface="+mn-ea"/>
                        <a:ea typeface="+mn-ea"/>
                      </a:endParaRPr>
                    </a:p>
                  </a:txBody>
                  <a:tcPr marL="36000" marR="36000" marT="36000" marB="36000">
                    <a:solidFill>
                      <a:schemeClr val="accent5">
                        <a:lumMod val="20000"/>
                        <a:lumOff val="80000"/>
                      </a:schemeClr>
                    </a:solidFill>
                  </a:tcPr>
                </a:tc>
                <a:tc>
                  <a:txBody>
                    <a:bodyPr/>
                    <a:lstStyle/>
                    <a:p>
                      <a:pPr marL="108000" indent="-108000" algn="l">
                        <a:buFont typeface="Wingdings" panose="05000000000000000000" pitchFamily="2" charset="2"/>
                        <a:buChar char="l"/>
                      </a:pPr>
                      <a:endParaRPr kumimoji="1" lang="ja-JP" altLang="en-US" sz="1200">
                        <a:latin typeface="+mn-ea"/>
                        <a:ea typeface="+mn-ea"/>
                      </a:endParaRPr>
                    </a:p>
                  </a:txBody>
                  <a:tcPr marL="36000" marR="36000" marT="36000" marB="36000">
                    <a:solidFill>
                      <a:schemeClr val="accent5">
                        <a:lumMod val="20000"/>
                        <a:lumOff val="80000"/>
                      </a:schemeClr>
                    </a:solidFill>
                  </a:tcPr>
                </a:tc>
                <a:tc>
                  <a:txBody>
                    <a:bodyPr/>
                    <a:lstStyle/>
                    <a:p>
                      <a:pPr marL="108000" indent="-108000" algn="l">
                        <a:buFont typeface="Wingdings" panose="05000000000000000000" pitchFamily="2" charset="2"/>
                        <a:buChar char="l"/>
                      </a:pPr>
                      <a:endParaRPr kumimoji="1" lang="ja-JP" altLang="en-US" sz="1200">
                        <a:latin typeface="+mn-ea"/>
                        <a:ea typeface="+mn-ea"/>
                      </a:endParaRPr>
                    </a:p>
                  </a:txBody>
                  <a:tcPr marL="36000" marR="36000" marT="36000" marB="36000">
                    <a:solidFill>
                      <a:schemeClr val="accent5">
                        <a:lumMod val="20000"/>
                        <a:lumOff val="80000"/>
                      </a:schemeClr>
                    </a:solidFill>
                  </a:tcPr>
                </a:tc>
                <a:tc>
                  <a:txBody>
                    <a:bodyPr/>
                    <a:lstStyle/>
                    <a:p>
                      <a:pPr marL="0" indent="0" algn="l">
                        <a:buFont typeface="Wingdings" panose="05000000000000000000" pitchFamily="2" charset="2"/>
                        <a:buNone/>
                      </a:pPr>
                      <a:endParaRPr kumimoji="1" lang="en-US" altLang="ja-JP" sz="1200">
                        <a:latin typeface="+mn-ea"/>
                        <a:ea typeface="+mn-ea"/>
                      </a:endParaRPr>
                    </a:p>
                  </a:txBody>
                  <a:tcPr marL="36000" marR="36000" marT="36000" marB="36000">
                    <a:solidFill>
                      <a:schemeClr val="accent5">
                        <a:lumMod val="20000"/>
                        <a:lumOff val="80000"/>
                      </a:schemeClr>
                    </a:solidFill>
                  </a:tcPr>
                </a:tc>
                <a:tc>
                  <a:txBody>
                    <a:bodyPr/>
                    <a:lstStyle/>
                    <a:p>
                      <a:pPr marL="108000" indent="-108000" algn="l">
                        <a:buFont typeface="Wingdings" panose="05000000000000000000" pitchFamily="2" charset="2"/>
                        <a:buChar char="l"/>
                      </a:pPr>
                      <a:endParaRPr kumimoji="1" lang="ja-JP" altLang="en-US" sz="1200" dirty="0">
                        <a:latin typeface="+mn-ea"/>
                        <a:ea typeface="+mn-ea"/>
                      </a:endParaRPr>
                    </a:p>
                  </a:txBody>
                  <a:tcPr marL="36000" marR="36000" marT="36000" marB="36000">
                    <a:solidFill>
                      <a:schemeClr val="accent5">
                        <a:lumMod val="20000"/>
                        <a:lumOff val="80000"/>
                      </a:schemeClr>
                    </a:solidFill>
                  </a:tcPr>
                </a:tc>
                <a:tc>
                  <a:txBody>
                    <a:bodyPr/>
                    <a:lstStyle/>
                    <a:p>
                      <a:pPr marL="108000" indent="-108000" algn="l">
                        <a:buFont typeface="Wingdings" panose="05000000000000000000" pitchFamily="2" charset="2"/>
                        <a:buChar char="l"/>
                      </a:pPr>
                      <a:endParaRPr kumimoji="1" lang="ja-JP" altLang="en-US" sz="1200" dirty="0">
                        <a:latin typeface="+mn-ea"/>
                        <a:ea typeface="+mn-ea"/>
                      </a:endParaRPr>
                    </a:p>
                  </a:txBody>
                  <a:tcPr marL="36000" marR="36000" marT="36000" marB="36000">
                    <a:solidFill>
                      <a:schemeClr val="accent5">
                        <a:lumMod val="20000"/>
                        <a:lumOff val="80000"/>
                      </a:schemeClr>
                    </a:solidFill>
                  </a:tcPr>
                </a:tc>
                <a:tc>
                  <a:txBody>
                    <a:bodyPr/>
                    <a:lstStyle/>
                    <a:p>
                      <a:pPr marL="108000" indent="-108000" algn="l">
                        <a:buFont typeface="Wingdings" panose="05000000000000000000" pitchFamily="2" charset="2"/>
                        <a:buChar char="l"/>
                      </a:pPr>
                      <a:endParaRPr kumimoji="1" lang="ja-JP" altLang="en-US" sz="1200">
                        <a:latin typeface="+mn-ea"/>
                        <a:ea typeface="+mn-ea"/>
                      </a:endParaRPr>
                    </a:p>
                  </a:txBody>
                  <a:tcPr marL="36000" marR="36000" marT="36000" marB="36000">
                    <a:solidFill>
                      <a:schemeClr val="accent5">
                        <a:lumMod val="20000"/>
                        <a:lumOff val="80000"/>
                      </a:schemeClr>
                    </a:solidFill>
                  </a:tcPr>
                </a:tc>
                <a:extLst>
                  <a:ext uri="{0D108BD9-81ED-4DB2-BD59-A6C34878D82A}">
                    <a16:rowId xmlns:a16="http://schemas.microsoft.com/office/drawing/2014/main" val="2056888833"/>
                  </a:ext>
                </a:extLst>
              </a:tr>
              <a:tr h="443208">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b="1" dirty="0">
                          <a:solidFill>
                            <a:schemeClr val="tx1"/>
                          </a:solidFill>
                          <a:latin typeface="+mn-ea"/>
                          <a:ea typeface="+mn-ea"/>
                        </a:rPr>
                        <a:t>組織</a:t>
                      </a:r>
                    </a:p>
                    <a:p>
                      <a:pPr marL="0" indent="0" algn="l">
                        <a:buFont typeface="Wingdings" panose="05000000000000000000" pitchFamily="2" charset="2"/>
                        <a:buNone/>
                      </a:pPr>
                      <a:endParaRPr kumimoji="1" lang="ja-JP" altLang="en-US" sz="1200" b="1" dirty="0">
                        <a:solidFill>
                          <a:schemeClr val="tx1"/>
                        </a:solidFill>
                        <a:latin typeface="+mn-ea"/>
                        <a:ea typeface="+mn-ea"/>
                      </a:endParaRPr>
                    </a:p>
                  </a:txBody>
                  <a:tcPr marL="36000" marR="36000" marT="36000" marB="36000">
                    <a:solidFill>
                      <a:schemeClr val="accent6">
                        <a:lumMod val="40000"/>
                        <a:lumOff val="60000"/>
                      </a:schemeClr>
                    </a:solidFill>
                  </a:tcPr>
                </a:tc>
                <a:tc>
                  <a:txBody>
                    <a:bodyPr/>
                    <a:lstStyle/>
                    <a:p>
                      <a:pPr marL="0" indent="0" algn="ctr">
                        <a:buFont typeface="Wingdings" panose="05000000000000000000" pitchFamily="2" charset="2"/>
                        <a:buNone/>
                      </a:pPr>
                      <a:endParaRPr kumimoji="1" lang="ja-JP" altLang="en-US" sz="1200">
                        <a:latin typeface="+mn-ea"/>
                        <a:ea typeface="+mn-ea"/>
                      </a:endParaRPr>
                    </a:p>
                  </a:txBody>
                  <a:tcPr marL="36000" marR="36000" marT="36000" marB="36000" anchor="ctr">
                    <a:solidFill>
                      <a:schemeClr val="accent6">
                        <a:lumMod val="20000"/>
                        <a:lumOff val="80000"/>
                      </a:schemeClr>
                    </a:solidFill>
                  </a:tcPr>
                </a:tc>
                <a:tc>
                  <a:txBody>
                    <a:bodyPr/>
                    <a:lstStyle/>
                    <a:p>
                      <a:pPr marL="0" indent="0" algn="ctr">
                        <a:buFont typeface="Wingdings" panose="05000000000000000000" pitchFamily="2" charset="2"/>
                        <a:buNone/>
                      </a:pPr>
                      <a:endParaRPr kumimoji="1" lang="ja-JP" altLang="en-US" sz="1200">
                        <a:latin typeface="+mn-ea"/>
                        <a:ea typeface="+mn-ea"/>
                      </a:endParaRPr>
                    </a:p>
                  </a:txBody>
                  <a:tcPr marL="36000" marR="36000" marT="36000" marB="36000" anchor="ctr">
                    <a:solidFill>
                      <a:schemeClr val="accent6">
                        <a:lumMod val="20000"/>
                        <a:lumOff val="80000"/>
                      </a:schemeClr>
                    </a:solidFill>
                  </a:tcPr>
                </a:tc>
                <a:tc>
                  <a:txBody>
                    <a:bodyPr/>
                    <a:lstStyle/>
                    <a:p>
                      <a:pPr marL="108000" indent="-108000" algn="l" rtl="0" fontAlgn="ctr">
                        <a:buFont typeface="Wingdings" panose="05000000000000000000" pitchFamily="2" charset="2"/>
                        <a:buChar char="l"/>
                      </a:pPr>
                      <a:endParaRPr lang="ja-JP" altLang="en-US" sz="1200" b="0" i="0" u="none" strike="noStrike">
                        <a:solidFill>
                          <a:srgbClr val="000000"/>
                        </a:solidFill>
                        <a:effectLst/>
                        <a:latin typeface="+mn-ea"/>
                        <a:ea typeface="+mn-ea"/>
                      </a:endParaRPr>
                    </a:p>
                  </a:txBody>
                  <a:tcPr marL="36000" marR="36000" marT="36000" marB="36000">
                    <a:solidFill>
                      <a:schemeClr val="accent6">
                        <a:lumMod val="20000"/>
                        <a:lumOff val="80000"/>
                      </a:schemeClr>
                    </a:solidFill>
                  </a:tcPr>
                </a:tc>
                <a:tc>
                  <a:txBody>
                    <a:bodyPr/>
                    <a:lstStyle/>
                    <a:p>
                      <a:pPr marL="108000" marR="0" lvl="0" indent="-108000" algn="l" defTabSz="914400" rtl="0" eaLnBrk="1" fontAlgn="ctr" latinLnBrk="0" hangingPunct="1">
                        <a:lnSpc>
                          <a:spcPct val="100000"/>
                        </a:lnSpc>
                        <a:spcBef>
                          <a:spcPts val="0"/>
                        </a:spcBef>
                        <a:spcAft>
                          <a:spcPts val="0"/>
                        </a:spcAft>
                        <a:buClrTx/>
                        <a:buSzTx/>
                        <a:buFont typeface="Wingdings" panose="05000000000000000000" pitchFamily="2" charset="2"/>
                        <a:buChar char="l"/>
                        <a:tabLst/>
                        <a:defRPr/>
                      </a:pPr>
                      <a:endParaRPr lang="en-US" altLang="ja-JP" sz="1200" b="0" i="0" u="none" strike="noStrike">
                        <a:solidFill>
                          <a:schemeClr val="tx1"/>
                        </a:solidFill>
                        <a:effectLst/>
                        <a:latin typeface="+mn-ea"/>
                        <a:ea typeface="+mn-ea"/>
                      </a:endParaRPr>
                    </a:p>
                  </a:txBody>
                  <a:tcPr marL="36000" marR="36000" marT="36000" marB="36000">
                    <a:solidFill>
                      <a:schemeClr val="accent6">
                        <a:lumMod val="20000"/>
                        <a:lumOff val="80000"/>
                      </a:schemeClr>
                    </a:solidFill>
                  </a:tcPr>
                </a:tc>
                <a:tc>
                  <a:txBody>
                    <a:bodyPr/>
                    <a:lstStyle/>
                    <a:p>
                      <a:pPr marL="108000" marR="0" lvl="0" indent="-108000" algn="l" defTabSz="914400" rtl="0" eaLnBrk="1" fontAlgn="ctr" latinLnBrk="0" hangingPunct="1">
                        <a:lnSpc>
                          <a:spcPct val="100000"/>
                        </a:lnSpc>
                        <a:spcBef>
                          <a:spcPts val="0"/>
                        </a:spcBef>
                        <a:spcAft>
                          <a:spcPts val="0"/>
                        </a:spcAft>
                        <a:buClrTx/>
                        <a:buSzTx/>
                        <a:buFont typeface="Wingdings" panose="05000000000000000000" pitchFamily="2" charset="2"/>
                        <a:buChar char="l"/>
                        <a:tabLst/>
                        <a:defRPr/>
                      </a:pPr>
                      <a:endParaRPr lang="ja-JP" altLang="en-US" sz="1200" b="0" i="0" u="none" strike="noStrike" dirty="0">
                        <a:solidFill>
                          <a:schemeClr val="tx1"/>
                        </a:solidFill>
                        <a:effectLst/>
                        <a:latin typeface="+mn-ea"/>
                        <a:ea typeface="+mn-ea"/>
                      </a:endParaRPr>
                    </a:p>
                  </a:txBody>
                  <a:tcPr marL="36000" marR="36000" marT="36000" marB="36000">
                    <a:solidFill>
                      <a:schemeClr val="accent6">
                        <a:lumMod val="20000"/>
                        <a:lumOff val="80000"/>
                      </a:schemeClr>
                    </a:solidFill>
                  </a:tcPr>
                </a:tc>
                <a:tc>
                  <a:txBody>
                    <a:bodyPr/>
                    <a:lstStyle/>
                    <a:p>
                      <a:pPr marL="108000" indent="-108000" algn="ctr">
                        <a:buFont typeface="Wingdings" panose="05000000000000000000" pitchFamily="2" charset="2"/>
                        <a:buChar char="l"/>
                      </a:pPr>
                      <a:endParaRPr kumimoji="1" lang="ja-JP" altLang="en-US" sz="1200">
                        <a:solidFill>
                          <a:schemeClr val="tx1"/>
                        </a:solidFill>
                        <a:latin typeface="+mn-ea"/>
                        <a:ea typeface="+mn-ea"/>
                      </a:endParaRPr>
                    </a:p>
                  </a:txBody>
                  <a:tcPr marL="36000" marR="36000" marT="36000" marB="36000" anchor="ctr">
                    <a:solidFill>
                      <a:schemeClr val="accent6">
                        <a:lumMod val="20000"/>
                        <a:lumOff val="80000"/>
                      </a:schemeClr>
                    </a:solidFill>
                  </a:tcPr>
                </a:tc>
                <a:tc>
                  <a:txBody>
                    <a:bodyPr/>
                    <a:lstStyle/>
                    <a:p>
                      <a:pPr marL="108000" indent="-108000" algn="ctr">
                        <a:buFont typeface="Wingdings" panose="05000000000000000000" pitchFamily="2" charset="2"/>
                        <a:buChar char="l"/>
                      </a:pPr>
                      <a:endParaRPr kumimoji="1" lang="ja-JP" altLang="en-US" sz="1200">
                        <a:latin typeface="+mn-ea"/>
                        <a:ea typeface="+mn-ea"/>
                      </a:endParaRPr>
                    </a:p>
                  </a:txBody>
                  <a:tcPr marL="36000" marR="36000" marT="36000" marB="36000" anchor="ctr">
                    <a:solidFill>
                      <a:schemeClr val="accent6">
                        <a:lumMod val="20000"/>
                        <a:lumOff val="80000"/>
                      </a:schemeClr>
                    </a:solidFill>
                  </a:tcPr>
                </a:tc>
                <a:extLst>
                  <a:ext uri="{0D108BD9-81ED-4DB2-BD59-A6C34878D82A}">
                    <a16:rowId xmlns:a16="http://schemas.microsoft.com/office/drawing/2014/main" val="2385637036"/>
                  </a:ext>
                </a:extLst>
              </a:tr>
              <a:tr h="443208">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b="1">
                          <a:solidFill>
                            <a:schemeClr val="tx1"/>
                          </a:solidFill>
                          <a:latin typeface="+mn-ea"/>
                          <a:ea typeface="+mn-ea"/>
                        </a:rPr>
                        <a:t>戦略</a:t>
                      </a:r>
                    </a:p>
                    <a:p>
                      <a:pPr marL="0" indent="0" algn="l">
                        <a:buFont typeface="Wingdings" panose="05000000000000000000" pitchFamily="2" charset="2"/>
                        <a:buNone/>
                      </a:pPr>
                      <a:endParaRPr kumimoji="1" lang="ja-JP" altLang="en-US" sz="1200" b="1">
                        <a:solidFill>
                          <a:schemeClr val="tx1"/>
                        </a:solidFill>
                        <a:latin typeface="+mn-ea"/>
                        <a:ea typeface="+mn-ea"/>
                      </a:endParaRPr>
                    </a:p>
                  </a:txBody>
                  <a:tcPr marL="36000" marR="36000" marT="36000" marB="36000">
                    <a:solidFill>
                      <a:schemeClr val="accent6">
                        <a:lumMod val="40000"/>
                        <a:lumOff val="60000"/>
                      </a:schemeClr>
                    </a:solidFill>
                  </a:tcPr>
                </a:tc>
                <a:tc>
                  <a:txBody>
                    <a:bodyPr/>
                    <a:lstStyle/>
                    <a:p>
                      <a:pPr marL="108000" indent="-108000" algn="ctr">
                        <a:buFont typeface="Wingdings" panose="05000000000000000000" pitchFamily="2" charset="2"/>
                        <a:buChar char="l"/>
                      </a:pPr>
                      <a:endParaRPr kumimoji="1" lang="ja-JP" altLang="en-US" sz="1200">
                        <a:latin typeface="+mn-ea"/>
                        <a:ea typeface="+mn-ea"/>
                      </a:endParaRPr>
                    </a:p>
                  </a:txBody>
                  <a:tcPr marL="36000" marR="36000" marT="36000" marB="36000" anchor="ctr">
                    <a:solidFill>
                      <a:schemeClr val="accent6">
                        <a:lumMod val="20000"/>
                        <a:lumOff val="80000"/>
                      </a:schemeClr>
                    </a:solidFill>
                  </a:tcPr>
                </a:tc>
                <a:tc>
                  <a:txBody>
                    <a:bodyPr/>
                    <a:lstStyle/>
                    <a:p>
                      <a:pPr marL="108000" indent="-108000" algn="ctr">
                        <a:buFont typeface="Wingdings" panose="05000000000000000000" pitchFamily="2" charset="2"/>
                        <a:buChar char="l"/>
                      </a:pPr>
                      <a:endParaRPr kumimoji="1" lang="ja-JP" altLang="en-US" sz="1200">
                        <a:latin typeface="+mn-ea"/>
                        <a:ea typeface="+mn-ea"/>
                      </a:endParaRPr>
                    </a:p>
                  </a:txBody>
                  <a:tcPr marL="36000" marR="36000" marT="36000" marB="36000" anchor="ctr">
                    <a:solidFill>
                      <a:schemeClr val="accent6">
                        <a:lumMod val="20000"/>
                        <a:lumOff val="80000"/>
                      </a:schemeClr>
                    </a:solidFill>
                  </a:tcPr>
                </a:tc>
                <a:tc>
                  <a:txBody>
                    <a:bodyPr/>
                    <a:lstStyle/>
                    <a:p>
                      <a:pPr marL="108000" indent="-108000" algn="l" rtl="0" fontAlgn="ctr">
                        <a:buFont typeface="Wingdings" panose="05000000000000000000" pitchFamily="2" charset="2"/>
                        <a:buChar char="l"/>
                      </a:pPr>
                      <a:endParaRPr lang="ja-JP" altLang="en-US" sz="1200" b="0" i="0" u="none" strike="noStrike">
                        <a:solidFill>
                          <a:srgbClr val="000000"/>
                        </a:solidFill>
                        <a:effectLst/>
                        <a:latin typeface="+mn-ea"/>
                        <a:ea typeface="+mn-ea"/>
                      </a:endParaRPr>
                    </a:p>
                  </a:txBody>
                  <a:tcPr marL="36000" marR="36000" marT="36000" marB="36000">
                    <a:solidFill>
                      <a:schemeClr val="accent6">
                        <a:lumMod val="20000"/>
                        <a:lumOff val="80000"/>
                      </a:schemeClr>
                    </a:solidFill>
                  </a:tcPr>
                </a:tc>
                <a:tc>
                  <a:txBody>
                    <a:bodyPr/>
                    <a:lstStyle/>
                    <a:p>
                      <a:pPr marL="108000" marR="0" lvl="0" indent="-108000" algn="l" defTabSz="914400" rtl="0" eaLnBrk="1" fontAlgn="ctr" latinLnBrk="0" hangingPunct="1">
                        <a:lnSpc>
                          <a:spcPct val="100000"/>
                        </a:lnSpc>
                        <a:spcBef>
                          <a:spcPts val="0"/>
                        </a:spcBef>
                        <a:spcAft>
                          <a:spcPts val="0"/>
                        </a:spcAft>
                        <a:buClrTx/>
                        <a:buSzTx/>
                        <a:buFont typeface="Wingdings" panose="05000000000000000000" pitchFamily="2" charset="2"/>
                        <a:buChar char="l"/>
                        <a:tabLst/>
                        <a:defRPr/>
                      </a:pPr>
                      <a:endParaRPr lang="en-US" altLang="ja-JP" sz="1200" b="0" i="0" u="none" strike="noStrike">
                        <a:solidFill>
                          <a:schemeClr val="tx1"/>
                        </a:solidFill>
                        <a:effectLst/>
                        <a:latin typeface="+mn-ea"/>
                        <a:ea typeface="+mn-ea"/>
                      </a:endParaRPr>
                    </a:p>
                  </a:txBody>
                  <a:tcPr marL="36000" marR="36000" marT="36000" marB="36000">
                    <a:solidFill>
                      <a:schemeClr val="accent6">
                        <a:lumMod val="20000"/>
                        <a:lumOff val="80000"/>
                      </a:schemeClr>
                    </a:solidFill>
                  </a:tcPr>
                </a:tc>
                <a:tc>
                  <a:txBody>
                    <a:bodyPr/>
                    <a:lstStyle/>
                    <a:p>
                      <a:pPr marL="108000" marR="0" lvl="0" indent="-108000" algn="l" defTabSz="914400" rtl="0" eaLnBrk="1" fontAlgn="ctr" latinLnBrk="0" hangingPunct="1">
                        <a:lnSpc>
                          <a:spcPct val="100000"/>
                        </a:lnSpc>
                        <a:spcBef>
                          <a:spcPts val="0"/>
                        </a:spcBef>
                        <a:spcAft>
                          <a:spcPts val="0"/>
                        </a:spcAft>
                        <a:buClrTx/>
                        <a:buSzTx/>
                        <a:buFont typeface="Wingdings" panose="05000000000000000000" pitchFamily="2" charset="2"/>
                        <a:buChar char="l"/>
                        <a:tabLst/>
                        <a:defRPr/>
                      </a:pPr>
                      <a:endParaRPr lang="ja-JP" altLang="en-US" sz="1200" b="0" i="0" u="none" strike="noStrike" dirty="0">
                        <a:solidFill>
                          <a:schemeClr val="tx1"/>
                        </a:solidFill>
                        <a:effectLst/>
                        <a:latin typeface="+mn-ea"/>
                        <a:ea typeface="+mn-ea"/>
                      </a:endParaRPr>
                    </a:p>
                  </a:txBody>
                  <a:tcPr marL="36000" marR="36000" marT="36000" marB="36000">
                    <a:solidFill>
                      <a:schemeClr val="accent6">
                        <a:lumMod val="20000"/>
                        <a:lumOff val="80000"/>
                      </a:schemeClr>
                    </a:solidFill>
                  </a:tcPr>
                </a:tc>
                <a:tc>
                  <a:txBody>
                    <a:bodyPr/>
                    <a:lstStyle/>
                    <a:p>
                      <a:pPr marL="108000" indent="-108000" algn="ctr">
                        <a:buFont typeface="Wingdings" panose="05000000000000000000" pitchFamily="2" charset="2"/>
                        <a:buChar char="l"/>
                      </a:pPr>
                      <a:endParaRPr kumimoji="1" lang="ja-JP" altLang="en-US" sz="1200">
                        <a:solidFill>
                          <a:schemeClr val="tx1"/>
                        </a:solidFill>
                        <a:latin typeface="+mn-ea"/>
                        <a:ea typeface="+mn-ea"/>
                      </a:endParaRPr>
                    </a:p>
                  </a:txBody>
                  <a:tcPr marL="36000" marR="36000" marT="36000" marB="36000" anchor="ctr">
                    <a:solidFill>
                      <a:schemeClr val="accent6">
                        <a:lumMod val="20000"/>
                        <a:lumOff val="80000"/>
                      </a:schemeClr>
                    </a:solidFill>
                  </a:tcPr>
                </a:tc>
                <a:tc>
                  <a:txBody>
                    <a:bodyPr/>
                    <a:lstStyle/>
                    <a:p>
                      <a:pPr marL="108000" indent="-108000" algn="ctr">
                        <a:buFont typeface="Wingdings" panose="05000000000000000000" pitchFamily="2" charset="2"/>
                        <a:buChar char="l"/>
                      </a:pPr>
                      <a:endParaRPr kumimoji="1" lang="ja-JP" altLang="en-US" sz="1200">
                        <a:latin typeface="+mn-ea"/>
                        <a:ea typeface="+mn-ea"/>
                      </a:endParaRPr>
                    </a:p>
                  </a:txBody>
                  <a:tcPr marL="36000" marR="36000" marT="36000" marB="36000" anchor="ctr">
                    <a:solidFill>
                      <a:schemeClr val="accent6">
                        <a:lumMod val="20000"/>
                        <a:lumOff val="80000"/>
                      </a:schemeClr>
                    </a:solidFill>
                  </a:tcPr>
                </a:tc>
                <a:extLst>
                  <a:ext uri="{0D108BD9-81ED-4DB2-BD59-A6C34878D82A}">
                    <a16:rowId xmlns:a16="http://schemas.microsoft.com/office/drawing/2014/main" val="827600000"/>
                  </a:ext>
                </a:extLst>
              </a:tr>
              <a:tr h="714286">
                <a:tc>
                  <a:txBody>
                    <a:bodyPr/>
                    <a:lstStyle/>
                    <a:p>
                      <a:pPr marL="0" indent="0" algn="l">
                        <a:buFont typeface="Wingdings" panose="05000000000000000000" pitchFamily="2" charset="2"/>
                        <a:buNone/>
                      </a:pPr>
                      <a:r>
                        <a:rPr kumimoji="1" lang="ja-JP" altLang="en-US" sz="1200" b="1">
                          <a:solidFill>
                            <a:schemeClr val="tx1"/>
                          </a:solidFill>
                          <a:latin typeface="+mn-ea"/>
                          <a:ea typeface="+mn-ea"/>
                        </a:rPr>
                        <a:t>スーパーシティ</a:t>
                      </a:r>
                    </a:p>
                  </a:txBody>
                  <a:tcPr marL="36000" marR="36000" marT="36000" marB="36000">
                    <a:solidFill>
                      <a:schemeClr val="accent6">
                        <a:lumMod val="40000"/>
                        <a:lumOff val="60000"/>
                      </a:schemeClr>
                    </a:solidFill>
                  </a:tcPr>
                </a:tc>
                <a:tc>
                  <a:txBody>
                    <a:bodyPr/>
                    <a:lstStyle/>
                    <a:p>
                      <a:pPr marL="108000" indent="-108000" algn="ctr">
                        <a:buFont typeface="Wingdings" panose="05000000000000000000" pitchFamily="2" charset="2"/>
                        <a:buChar char="l"/>
                      </a:pPr>
                      <a:endParaRPr kumimoji="1" lang="ja-JP" altLang="en-US" sz="1200">
                        <a:latin typeface="+mn-ea"/>
                        <a:ea typeface="+mn-ea"/>
                      </a:endParaRPr>
                    </a:p>
                  </a:txBody>
                  <a:tcPr marL="36000" marR="36000" marT="36000" marB="36000" anchor="ctr">
                    <a:solidFill>
                      <a:schemeClr val="accent6">
                        <a:lumMod val="20000"/>
                        <a:lumOff val="80000"/>
                      </a:schemeClr>
                    </a:solidFill>
                  </a:tcPr>
                </a:tc>
                <a:tc>
                  <a:txBody>
                    <a:bodyPr/>
                    <a:lstStyle/>
                    <a:p>
                      <a:pPr marL="108000" indent="-108000" algn="ctr">
                        <a:buFont typeface="Wingdings" panose="05000000000000000000" pitchFamily="2" charset="2"/>
                        <a:buChar char="l"/>
                      </a:pPr>
                      <a:endParaRPr kumimoji="1" lang="ja-JP" altLang="en-US" sz="1200">
                        <a:latin typeface="+mn-ea"/>
                        <a:ea typeface="+mn-ea"/>
                      </a:endParaRPr>
                    </a:p>
                  </a:txBody>
                  <a:tcPr marL="36000" marR="36000" marT="36000" marB="36000" anchor="ctr">
                    <a:solidFill>
                      <a:schemeClr val="accent6">
                        <a:lumMod val="20000"/>
                        <a:lumOff val="80000"/>
                      </a:schemeClr>
                    </a:solidFill>
                  </a:tcPr>
                </a:tc>
                <a:tc>
                  <a:txBody>
                    <a:bodyPr/>
                    <a:lstStyle/>
                    <a:p>
                      <a:pPr marL="108000" indent="-108000" algn="l" rtl="0" fontAlgn="ctr">
                        <a:buFont typeface="Wingdings" panose="05000000000000000000" pitchFamily="2" charset="2"/>
                        <a:buChar char="l"/>
                      </a:pPr>
                      <a:endParaRPr lang="ja-JP" altLang="en-US" sz="1200" b="0" i="0" u="none" strike="noStrike">
                        <a:solidFill>
                          <a:srgbClr val="000000"/>
                        </a:solidFill>
                        <a:effectLst/>
                        <a:latin typeface="+mn-ea"/>
                        <a:ea typeface="+mn-ea"/>
                      </a:endParaRPr>
                    </a:p>
                  </a:txBody>
                  <a:tcPr marL="36000" marR="36000" marT="36000" marB="36000">
                    <a:solidFill>
                      <a:schemeClr val="accent6">
                        <a:lumMod val="20000"/>
                        <a:lumOff val="80000"/>
                      </a:schemeClr>
                    </a:solidFill>
                  </a:tcPr>
                </a:tc>
                <a:tc>
                  <a:txBody>
                    <a:bodyPr/>
                    <a:lstStyle/>
                    <a:p>
                      <a:pPr marL="108000" marR="0" lvl="0" indent="-108000" algn="l" defTabSz="914400" rtl="0" eaLnBrk="1" fontAlgn="ctr" latinLnBrk="0" hangingPunct="1">
                        <a:lnSpc>
                          <a:spcPct val="100000"/>
                        </a:lnSpc>
                        <a:spcBef>
                          <a:spcPts val="0"/>
                        </a:spcBef>
                        <a:spcAft>
                          <a:spcPts val="0"/>
                        </a:spcAft>
                        <a:buClrTx/>
                        <a:buSzTx/>
                        <a:buFont typeface="Wingdings" panose="05000000000000000000" pitchFamily="2" charset="2"/>
                        <a:buChar char="l"/>
                        <a:tabLst/>
                        <a:defRPr/>
                      </a:pPr>
                      <a:endParaRPr lang="en-US" altLang="ja-JP" sz="1200" b="0" i="0" u="none" strike="noStrike" dirty="0">
                        <a:solidFill>
                          <a:schemeClr val="tx1"/>
                        </a:solidFill>
                        <a:effectLst/>
                        <a:latin typeface="+mn-ea"/>
                        <a:ea typeface="+mn-ea"/>
                      </a:endParaRPr>
                    </a:p>
                  </a:txBody>
                  <a:tcPr marL="36000" marR="36000" marT="36000" marB="36000">
                    <a:solidFill>
                      <a:schemeClr val="accent6">
                        <a:lumMod val="20000"/>
                        <a:lumOff val="80000"/>
                      </a:schemeClr>
                    </a:solidFill>
                  </a:tcPr>
                </a:tc>
                <a:tc>
                  <a:txBody>
                    <a:bodyPr/>
                    <a:lstStyle/>
                    <a:p>
                      <a:pPr marL="108000" marR="0" lvl="0" indent="-108000" algn="l" defTabSz="914400" rtl="0" eaLnBrk="1" fontAlgn="ctr" latinLnBrk="0" hangingPunct="1">
                        <a:lnSpc>
                          <a:spcPct val="100000"/>
                        </a:lnSpc>
                        <a:spcBef>
                          <a:spcPts val="0"/>
                        </a:spcBef>
                        <a:spcAft>
                          <a:spcPts val="0"/>
                        </a:spcAft>
                        <a:buClrTx/>
                        <a:buSzTx/>
                        <a:buFont typeface="Wingdings" panose="05000000000000000000" pitchFamily="2" charset="2"/>
                        <a:buChar char="l"/>
                        <a:tabLst/>
                        <a:defRPr/>
                      </a:pPr>
                      <a:endParaRPr lang="ja-JP" altLang="en-US" sz="1200" b="0" i="0" u="none" strike="noStrike" dirty="0">
                        <a:solidFill>
                          <a:schemeClr val="tx1"/>
                        </a:solidFill>
                        <a:effectLst/>
                        <a:latin typeface="+mn-ea"/>
                        <a:ea typeface="+mn-ea"/>
                      </a:endParaRPr>
                    </a:p>
                  </a:txBody>
                  <a:tcPr marL="36000" marR="36000" marT="36000" marB="36000">
                    <a:solidFill>
                      <a:schemeClr val="accent6">
                        <a:lumMod val="20000"/>
                        <a:lumOff val="80000"/>
                      </a:schemeClr>
                    </a:solidFill>
                  </a:tcPr>
                </a:tc>
                <a:tc>
                  <a:txBody>
                    <a:bodyPr/>
                    <a:lstStyle/>
                    <a:p>
                      <a:pPr marL="108000" indent="-108000" algn="ctr">
                        <a:buFont typeface="Wingdings" panose="05000000000000000000" pitchFamily="2" charset="2"/>
                        <a:buChar char="l"/>
                      </a:pPr>
                      <a:endParaRPr kumimoji="1" lang="ja-JP" altLang="en-US" sz="1200">
                        <a:solidFill>
                          <a:schemeClr val="tx1"/>
                        </a:solidFill>
                        <a:latin typeface="+mn-ea"/>
                        <a:ea typeface="+mn-ea"/>
                      </a:endParaRPr>
                    </a:p>
                  </a:txBody>
                  <a:tcPr marL="36000" marR="36000" marT="36000" marB="36000" anchor="ctr">
                    <a:solidFill>
                      <a:schemeClr val="accent6">
                        <a:lumMod val="20000"/>
                        <a:lumOff val="80000"/>
                      </a:schemeClr>
                    </a:solidFill>
                  </a:tcPr>
                </a:tc>
                <a:tc>
                  <a:txBody>
                    <a:bodyPr/>
                    <a:lstStyle/>
                    <a:p>
                      <a:pPr marL="108000" indent="-108000" algn="ctr">
                        <a:buFont typeface="Wingdings" panose="05000000000000000000" pitchFamily="2" charset="2"/>
                        <a:buChar char="l"/>
                      </a:pPr>
                      <a:endParaRPr kumimoji="1" lang="ja-JP" altLang="en-US" sz="1200" dirty="0">
                        <a:latin typeface="+mn-ea"/>
                        <a:ea typeface="+mn-ea"/>
                      </a:endParaRPr>
                    </a:p>
                  </a:txBody>
                  <a:tcPr marL="36000" marR="36000" marT="36000" marB="36000" anchor="ctr">
                    <a:solidFill>
                      <a:schemeClr val="accent6">
                        <a:lumMod val="20000"/>
                        <a:lumOff val="80000"/>
                      </a:schemeClr>
                    </a:solidFill>
                  </a:tcPr>
                </a:tc>
                <a:extLst>
                  <a:ext uri="{0D108BD9-81ED-4DB2-BD59-A6C34878D82A}">
                    <a16:rowId xmlns:a16="http://schemas.microsoft.com/office/drawing/2014/main" val="3694910725"/>
                  </a:ext>
                </a:extLst>
              </a:tr>
            </a:tbl>
          </a:graphicData>
        </a:graphic>
      </p:graphicFrame>
      <p:sp>
        <p:nvSpPr>
          <p:cNvPr id="7" name="テキスト ボックス 6">
            <a:extLst>
              <a:ext uri="{FF2B5EF4-FFF2-40B4-BE49-F238E27FC236}">
                <a16:creationId xmlns:a16="http://schemas.microsoft.com/office/drawing/2014/main" id="{609A9A98-AF63-4FA5-8891-0311CCC0194E}"/>
              </a:ext>
            </a:extLst>
          </p:cNvPr>
          <p:cNvSpPr txBox="1"/>
          <p:nvPr/>
        </p:nvSpPr>
        <p:spPr>
          <a:xfrm>
            <a:off x="2132223" y="5434376"/>
            <a:ext cx="1415772" cy="253916"/>
          </a:xfrm>
          <a:prstGeom prst="rect">
            <a:avLst/>
          </a:prstGeom>
          <a:noFill/>
        </p:spPr>
        <p:txBody>
          <a:bodyPr wrap="none" rtlCol="0">
            <a:spAutoFit/>
          </a:bodyPr>
          <a:lstStyle/>
          <a:p>
            <a:pPr marL="171450" indent="-171450">
              <a:buFont typeface="Wingdings" panose="05000000000000000000" pitchFamily="2" charset="2"/>
              <a:buChar char="l"/>
            </a:pPr>
            <a:r>
              <a:rPr kumimoji="1" lang="ja-JP" altLang="en-US" sz="1050" b="1" dirty="0"/>
              <a:t>戦略</a:t>
            </a:r>
            <a:r>
              <a:rPr kumimoji="1" lang="en-US" altLang="ja-JP" sz="1050" b="1" dirty="0"/>
              <a:t>Ver.1.0</a:t>
            </a:r>
            <a:r>
              <a:rPr kumimoji="1" lang="ja-JP" altLang="en-US" sz="1050" b="1" dirty="0"/>
              <a:t>策定</a:t>
            </a:r>
          </a:p>
        </p:txBody>
      </p:sp>
      <p:sp>
        <p:nvSpPr>
          <p:cNvPr id="10" name="テキスト ボックス 9">
            <a:extLst>
              <a:ext uri="{FF2B5EF4-FFF2-40B4-BE49-F238E27FC236}">
                <a16:creationId xmlns:a16="http://schemas.microsoft.com/office/drawing/2014/main" id="{113C38B1-0981-42AA-83FC-3EF9C7D51487}"/>
              </a:ext>
            </a:extLst>
          </p:cNvPr>
          <p:cNvSpPr txBox="1"/>
          <p:nvPr/>
        </p:nvSpPr>
        <p:spPr>
          <a:xfrm>
            <a:off x="5417119" y="5446684"/>
            <a:ext cx="1399742" cy="253916"/>
          </a:xfrm>
          <a:prstGeom prst="rect">
            <a:avLst/>
          </a:prstGeom>
          <a:noFill/>
        </p:spPr>
        <p:txBody>
          <a:bodyPr wrap="none" rtlCol="0">
            <a:spAutoFit/>
          </a:bodyPr>
          <a:lstStyle/>
          <a:p>
            <a:pPr marL="171450" indent="-171450">
              <a:buFont typeface="Wingdings" panose="05000000000000000000" pitchFamily="2" charset="2"/>
              <a:buChar char="l"/>
            </a:pPr>
            <a:r>
              <a:rPr kumimoji="1" lang="ja-JP" altLang="en-US" sz="1050" b="1" dirty="0"/>
              <a:t>戦略</a:t>
            </a:r>
            <a:r>
              <a:rPr lang="en-US" altLang="ja-JP" sz="1050" b="1" dirty="0"/>
              <a:t>v</a:t>
            </a:r>
            <a:r>
              <a:rPr kumimoji="1" lang="en-US" altLang="ja-JP" sz="1050" b="1" dirty="0"/>
              <a:t>er.2.0</a:t>
            </a:r>
            <a:r>
              <a:rPr kumimoji="1" lang="ja-JP" altLang="en-US" sz="1050" b="1" dirty="0"/>
              <a:t>策定</a:t>
            </a:r>
          </a:p>
        </p:txBody>
      </p:sp>
      <p:sp>
        <p:nvSpPr>
          <p:cNvPr id="13" name="テキスト ボックス 12">
            <a:extLst>
              <a:ext uri="{FF2B5EF4-FFF2-40B4-BE49-F238E27FC236}">
                <a16:creationId xmlns:a16="http://schemas.microsoft.com/office/drawing/2014/main" id="{20767BE0-74D2-4E0C-9E8C-616ACFC55E53}"/>
              </a:ext>
            </a:extLst>
          </p:cNvPr>
          <p:cNvSpPr txBox="1"/>
          <p:nvPr/>
        </p:nvSpPr>
        <p:spPr>
          <a:xfrm>
            <a:off x="5650344" y="5853272"/>
            <a:ext cx="1455848" cy="261610"/>
          </a:xfrm>
          <a:prstGeom prst="rect">
            <a:avLst/>
          </a:prstGeom>
          <a:noFill/>
        </p:spPr>
        <p:txBody>
          <a:bodyPr wrap="none" rtlCol="0">
            <a:spAutoFit/>
          </a:bodyPr>
          <a:lstStyle/>
          <a:p>
            <a:pPr marL="171450" indent="-171450">
              <a:buFont typeface="Wingdings" panose="05000000000000000000" pitchFamily="2" charset="2"/>
              <a:buChar char="l"/>
            </a:pPr>
            <a:r>
              <a:rPr kumimoji="1" lang="ja-JP" altLang="en-US" sz="1050" b="1"/>
              <a:t>スーパーシティ指定</a:t>
            </a:r>
          </a:p>
        </p:txBody>
      </p:sp>
      <p:sp>
        <p:nvSpPr>
          <p:cNvPr id="14" name="テキスト ボックス 13">
            <a:extLst>
              <a:ext uri="{FF2B5EF4-FFF2-40B4-BE49-F238E27FC236}">
                <a16:creationId xmlns:a16="http://schemas.microsoft.com/office/drawing/2014/main" id="{CA14A7D8-94F2-4730-B241-4F6207D8479F}"/>
              </a:ext>
            </a:extLst>
          </p:cNvPr>
          <p:cNvSpPr txBox="1"/>
          <p:nvPr/>
        </p:nvSpPr>
        <p:spPr>
          <a:xfrm>
            <a:off x="4004145" y="5872125"/>
            <a:ext cx="1406154" cy="253916"/>
          </a:xfrm>
          <a:prstGeom prst="rect">
            <a:avLst/>
          </a:prstGeom>
          <a:noFill/>
        </p:spPr>
        <p:txBody>
          <a:bodyPr wrap="none" rtlCol="0">
            <a:spAutoFit/>
          </a:bodyPr>
          <a:lstStyle/>
          <a:p>
            <a:pPr marL="171450" indent="-171450">
              <a:buFont typeface="Wingdings" panose="05000000000000000000" pitchFamily="2" charset="2"/>
              <a:buChar char="l"/>
            </a:pPr>
            <a:r>
              <a:rPr kumimoji="1" lang="ja-JP" altLang="en-US" sz="1050" b="1" dirty="0"/>
              <a:t>スーパーシティ</a:t>
            </a:r>
            <a:r>
              <a:rPr lang="ja-JP" altLang="en-US" sz="1050" b="1" dirty="0"/>
              <a:t>提案</a:t>
            </a:r>
            <a:endParaRPr kumimoji="1" lang="ja-JP" altLang="en-US" sz="1050" b="1" dirty="0"/>
          </a:p>
        </p:txBody>
      </p:sp>
      <p:sp>
        <p:nvSpPr>
          <p:cNvPr id="16" name="テキスト ボックス 15">
            <a:extLst>
              <a:ext uri="{FF2B5EF4-FFF2-40B4-BE49-F238E27FC236}">
                <a16:creationId xmlns:a16="http://schemas.microsoft.com/office/drawing/2014/main" id="{246070DD-5F79-4FAD-9E77-42196C52C1C2}"/>
              </a:ext>
            </a:extLst>
          </p:cNvPr>
          <p:cNvSpPr txBox="1"/>
          <p:nvPr/>
        </p:nvSpPr>
        <p:spPr>
          <a:xfrm>
            <a:off x="1667304" y="4998293"/>
            <a:ext cx="780983" cy="261610"/>
          </a:xfrm>
          <a:prstGeom prst="rect">
            <a:avLst/>
          </a:prstGeom>
          <a:noFill/>
        </p:spPr>
        <p:txBody>
          <a:bodyPr wrap="none" rtlCol="0">
            <a:spAutoFit/>
          </a:bodyPr>
          <a:lstStyle/>
          <a:p>
            <a:pPr marL="171450" indent="-171450">
              <a:buFont typeface="Wingdings" panose="05000000000000000000" pitchFamily="2" charset="2"/>
              <a:buChar char="l"/>
            </a:pPr>
            <a:r>
              <a:rPr kumimoji="1" lang="ja-JP" altLang="en-US" sz="1050" b="1"/>
              <a:t>準備室</a:t>
            </a:r>
          </a:p>
        </p:txBody>
      </p:sp>
      <p:sp>
        <p:nvSpPr>
          <p:cNvPr id="17" name="テキスト ボックス 16">
            <a:extLst>
              <a:ext uri="{FF2B5EF4-FFF2-40B4-BE49-F238E27FC236}">
                <a16:creationId xmlns:a16="http://schemas.microsoft.com/office/drawing/2014/main" id="{C2428FBF-C119-4159-8A62-5099867C401D}"/>
              </a:ext>
            </a:extLst>
          </p:cNvPr>
          <p:cNvSpPr txBox="1"/>
          <p:nvPr/>
        </p:nvSpPr>
        <p:spPr>
          <a:xfrm>
            <a:off x="2351395" y="4998293"/>
            <a:ext cx="1564852" cy="261610"/>
          </a:xfrm>
          <a:prstGeom prst="rect">
            <a:avLst/>
          </a:prstGeom>
          <a:noFill/>
        </p:spPr>
        <p:txBody>
          <a:bodyPr wrap="none" rtlCol="0">
            <a:spAutoFit/>
          </a:bodyPr>
          <a:lstStyle/>
          <a:p>
            <a:pPr marL="171450" indent="-171450">
              <a:buFont typeface="Wingdings" panose="05000000000000000000" pitchFamily="2" charset="2"/>
              <a:buChar char="l"/>
            </a:pPr>
            <a:r>
              <a:rPr kumimoji="1" lang="ja-JP" altLang="en-US" sz="1050" b="1"/>
              <a:t>スマートシティ戦略部</a:t>
            </a:r>
          </a:p>
        </p:txBody>
      </p:sp>
      <p:sp>
        <p:nvSpPr>
          <p:cNvPr id="18" name="テキスト ボックス 17">
            <a:extLst>
              <a:ext uri="{FF2B5EF4-FFF2-40B4-BE49-F238E27FC236}">
                <a16:creationId xmlns:a16="http://schemas.microsoft.com/office/drawing/2014/main" id="{2CCCF461-22E9-46EB-95F1-3E8AB4085D82}"/>
              </a:ext>
            </a:extLst>
          </p:cNvPr>
          <p:cNvSpPr txBox="1"/>
          <p:nvPr/>
        </p:nvSpPr>
        <p:spPr>
          <a:xfrm>
            <a:off x="2645109" y="4599004"/>
            <a:ext cx="3235181" cy="253916"/>
          </a:xfrm>
          <a:prstGeom prst="rect">
            <a:avLst/>
          </a:prstGeom>
          <a:noFill/>
        </p:spPr>
        <p:txBody>
          <a:bodyPr wrap="none" rtlCol="0">
            <a:spAutoFit/>
          </a:bodyPr>
          <a:lstStyle/>
          <a:p>
            <a:pPr marL="171450" indent="-171450">
              <a:buFont typeface="Wingdings" panose="05000000000000000000" pitchFamily="2" charset="2"/>
              <a:buChar char="l"/>
            </a:pPr>
            <a:r>
              <a:rPr kumimoji="1" lang="ja-JP" altLang="en-US" sz="1050" b="1" dirty="0"/>
              <a:t>大阪スマートシティパートナーズフォーラム（</a:t>
            </a:r>
            <a:r>
              <a:rPr kumimoji="1" lang="en-US" altLang="ja-JP" sz="1050" b="1" dirty="0"/>
              <a:t>OSPF</a:t>
            </a:r>
            <a:r>
              <a:rPr kumimoji="1" lang="ja-JP" altLang="en-US" sz="1050" b="1" dirty="0"/>
              <a:t>）</a:t>
            </a:r>
          </a:p>
        </p:txBody>
      </p:sp>
      <p:sp>
        <p:nvSpPr>
          <p:cNvPr id="19" name="テキスト ボックス 18">
            <a:extLst>
              <a:ext uri="{FF2B5EF4-FFF2-40B4-BE49-F238E27FC236}">
                <a16:creationId xmlns:a16="http://schemas.microsoft.com/office/drawing/2014/main" id="{D1AFA9ED-0618-4A55-83A5-D48F39F9CC2C}"/>
              </a:ext>
            </a:extLst>
          </p:cNvPr>
          <p:cNvSpPr txBox="1"/>
          <p:nvPr/>
        </p:nvSpPr>
        <p:spPr>
          <a:xfrm>
            <a:off x="2378539" y="4313868"/>
            <a:ext cx="3738524" cy="253916"/>
          </a:xfrm>
          <a:prstGeom prst="rect">
            <a:avLst/>
          </a:prstGeom>
          <a:noFill/>
        </p:spPr>
        <p:txBody>
          <a:bodyPr wrap="none" rtlCol="0">
            <a:spAutoFit/>
          </a:bodyPr>
          <a:lstStyle/>
          <a:p>
            <a:pPr marL="171450" indent="-171450">
              <a:buFont typeface="Wingdings" panose="05000000000000000000" pitchFamily="2" charset="2"/>
              <a:buChar char="l"/>
            </a:pPr>
            <a:r>
              <a:rPr kumimoji="1" lang="ja-JP" altLang="en-US" sz="1050" b="1" dirty="0"/>
              <a:t>大阪市町村スマートシティ推進連絡会議</a:t>
            </a:r>
            <a:r>
              <a:rPr lang="ja-JP" altLang="en-US" sz="1050" b="1" dirty="0"/>
              <a:t>（</a:t>
            </a:r>
            <a:r>
              <a:rPr kumimoji="1" lang="en-US" altLang="ja-JP" sz="1050" b="1" dirty="0"/>
              <a:t>GovTech</a:t>
            </a:r>
            <a:r>
              <a:rPr kumimoji="1" lang="ja-JP" altLang="en-US" sz="1050" b="1" dirty="0"/>
              <a:t>大阪）</a:t>
            </a:r>
          </a:p>
        </p:txBody>
      </p:sp>
      <p:sp>
        <p:nvSpPr>
          <p:cNvPr id="21" name="テキスト ボックス 20">
            <a:extLst>
              <a:ext uri="{FF2B5EF4-FFF2-40B4-BE49-F238E27FC236}">
                <a16:creationId xmlns:a16="http://schemas.microsoft.com/office/drawing/2014/main" id="{C34D1A75-0C11-4118-B9DF-9E774505ADC8}"/>
              </a:ext>
            </a:extLst>
          </p:cNvPr>
          <p:cNvSpPr txBox="1"/>
          <p:nvPr/>
        </p:nvSpPr>
        <p:spPr>
          <a:xfrm>
            <a:off x="8763250" y="1161693"/>
            <a:ext cx="1545616" cy="261610"/>
          </a:xfrm>
          <a:prstGeom prst="rect">
            <a:avLst/>
          </a:prstGeom>
          <a:noFill/>
        </p:spPr>
        <p:txBody>
          <a:bodyPr wrap="none" rtlCol="0">
            <a:spAutoFit/>
          </a:bodyPr>
          <a:lstStyle/>
          <a:p>
            <a:pPr marL="171450" indent="-171450">
              <a:buFont typeface="Wingdings" panose="05000000000000000000" pitchFamily="2" charset="2"/>
              <a:buChar char="l"/>
            </a:pPr>
            <a:r>
              <a:rPr kumimoji="1" lang="en-US" altLang="ja-JP" sz="1050" b="1" dirty="0"/>
              <a:t>my door OSAKA</a:t>
            </a:r>
            <a:endParaRPr kumimoji="1" lang="ja-JP" altLang="en-US" sz="1050" b="1" dirty="0"/>
          </a:p>
        </p:txBody>
      </p:sp>
      <p:sp>
        <p:nvSpPr>
          <p:cNvPr id="22" name="テキスト ボックス 21">
            <a:extLst>
              <a:ext uri="{FF2B5EF4-FFF2-40B4-BE49-F238E27FC236}">
                <a16:creationId xmlns:a16="http://schemas.microsoft.com/office/drawing/2014/main" id="{37968688-2FA2-493E-8825-62688EB7AAC2}"/>
              </a:ext>
            </a:extLst>
          </p:cNvPr>
          <p:cNvSpPr txBox="1"/>
          <p:nvPr/>
        </p:nvSpPr>
        <p:spPr>
          <a:xfrm>
            <a:off x="3990872" y="3062581"/>
            <a:ext cx="1438214" cy="253916"/>
          </a:xfrm>
          <a:prstGeom prst="rect">
            <a:avLst/>
          </a:prstGeom>
          <a:noFill/>
        </p:spPr>
        <p:txBody>
          <a:bodyPr wrap="none" rtlCol="0">
            <a:spAutoFit/>
          </a:bodyPr>
          <a:lstStyle/>
          <a:p>
            <a:r>
              <a:rPr kumimoji="1" lang="ja-JP" altLang="en-US" sz="1050" b="1" dirty="0"/>
              <a:t>☆ </a:t>
            </a:r>
            <a:r>
              <a:rPr kumimoji="1" lang="en-US" altLang="ja-JP" sz="1050" b="1" dirty="0"/>
              <a:t>AI</a:t>
            </a:r>
            <a:r>
              <a:rPr kumimoji="1" lang="ja-JP" altLang="en-US" sz="1050" b="1" dirty="0"/>
              <a:t>オンデマンド交通</a:t>
            </a:r>
          </a:p>
        </p:txBody>
      </p:sp>
      <p:sp>
        <p:nvSpPr>
          <p:cNvPr id="26" name="テキスト ボックス 25">
            <a:extLst>
              <a:ext uri="{FF2B5EF4-FFF2-40B4-BE49-F238E27FC236}">
                <a16:creationId xmlns:a16="http://schemas.microsoft.com/office/drawing/2014/main" id="{8B371401-7B30-4068-8456-3470E0ACEDD3}"/>
              </a:ext>
            </a:extLst>
          </p:cNvPr>
          <p:cNvSpPr txBox="1"/>
          <p:nvPr/>
        </p:nvSpPr>
        <p:spPr>
          <a:xfrm>
            <a:off x="7022899" y="3749310"/>
            <a:ext cx="894797" cy="261610"/>
          </a:xfrm>
          <a:prstGeom prst="rect">
            <a:avLst/>
          </a:prstGeom>
          <a:noFill/>
        </p:spPr>
        <p:txBody>
          <a:bodyPr wrap="none" rtlCol="0">
            <a:spAutoFit/>
          </a:bodyPr>
          <a:lstStyle/>
          <a:p>
            <a:pPr marL="171450" indent="-171450">
              <a:buFont typeface="Wingdings" panose="05000000000000000000" pitchFamily="2" charset="2"/>
              <a:buChar char="l"/>
            </a:pPr>
            <a:r>
              <a:rPr kumimoji="1" lang="en-US" altLang="ja-JP" sz="1050" b="1"/>
              <a:t>ORDEN</a:t>
            </a:r>
            <a:endParaRPr kumimoji="1" lang="ja-JP" altLang="en-US" sz="1050" b="1"/>
          </a:p>
        </p:txBody>
      </p:sp>
      <p:sp>
        <p:nvSpPr>
          <p:cNvPr id="29" name="テキスト ボックス 28">
            <a:extLst>
              <a:ext uri="{FF2B5EF4-FFF2-40B4-BE49-F238E27FC236}">
                <a16:creationId xmlns:a16="http://schemas.microsoft.com/office/drawing/2014/main" id="{8E4BD594-91C1-4401-82F1-EC76B975EC46}"/>
              </a:ext>
            </a:extLst>
          </p:cNvPr>
          <p:cNvSpPr txBox="1"/>
          <p:nvPr/>
        </p:nvSpPr>
        <p:spPr>
          <a:xfrm>
            <a:off x="5699392" y="1725459"/>
            <a:ext cx="1293944" cy="253916"/>
          </a:xfrm>
          <a:prstGeom prst="rect">
            <a:avLst/>
          </a:prstGeom>
          <a:noFill/>
        </p:spPr>
        <p:txBody>
          <a:bodyPr wrap="none" rtlCol="0">
            <a:spAutoFit/>
          </a:bodyPr>
          <a:lstStyle/>
          <a:p>
            <a:r>
              <a:rPr lang="ja-JP" altLang="en-US" sz="1050" b="1" dirty="0"/>
              <a:t>▲文書管理</a:t>
            </a:r>
            <a:r>
              <a:rPr kumimoji="1" lang="ja-JP" altLang="en-US" sz="1050" b="1" dirty="0"/>
              <a:t>システム</a:t>
            </a:r>
            <a:endParaRPr kumimoji="1" lang="en-US" altLang="ja-JP" sz="1050" b="1" dirty="0"/>
          </a:p>
        </p:txBody>
      </p:sp>
      <p:sp>
        <p:nvSpPr>
          <p:cNvPr id="30" name="テキスト ボックス 29">
            <a:extLst>
              <a:ext uri="{FF2B5EF4-FFF2-40B4-BE49-F238E27FC236}">
                <a16:creationId xmlns:a16="http://schemas.microsoft.com/office/drawing/2014/main" id="{25361737-485C-4FB8-8B90-82BF681B06F9}"/>
              </a:ext>
            </a:extLst>
          </p:cNvPr>
          <p:cNvSpPr txBox="1"/>
          <p:nvPr/>
        </p:nvSpPr>
        <p:spPr>
          <a:xfrm>
            <a:off x="7451992" y="1716992"/>
            <a:ext cx="2358338" cy="415498"/>
          </a:xfrm>
          <a:prstGeom prst="rect">
            <a:avLst/>
          </a:prstGeom>
          <a:noFill/>
        </p:spPr>
        <p:txBody>
          <a:bodyPr wrap="none" rtlCol="0">
            <a:spAutoFit/>
          </a:bodyPr>
          <a:lstStyle/>
          <a:p>
            <a:r>
              <a:rPr lang="ja-JP" altLang="en-US" sz="1050" b="1" dirty="0"/>
              <a:t>▲ 電子契約システム</a:t>
            </a:r>
            <a:endParaRPr lang="en-US" altLang="ja-JP" sz="1050" b="1" dirty="0"/>
          </a:p>
          <a:p>
            <a:r>
              <a:rPr lang="ja-JP" altLang="en-US" sz="1050" b="1" dirty="0"/>
              <a:t>▲デジタルサービス（</a:t>
            </a:r>
            <a:r>
              <a:rPr lang="en-US" altLang="ja-JP" sz="1050" b="1" dirty="0"/>
              <a:t>LINE</a:t>
            </a:r>
            <a:r>
              <a:rPr lang="ja-JP" altLang="en-US" sz="1050" b="1" dirty="0"/>
              <a:t>拡張機能）</a:t>
            </a:r>
            <a:endParaRPr kumimoji="1" lang="ja-JP" altLang="en-US" sz="1050" b="1" dirty="0"/>
          </a:p>
        </p:txBody>
      </p:sp>
      <p:sp>
        <p:nvSpPr>
          <p:cNvPr id="2" name="正方形/長方形 1">
            <a:extLst>
              <a:ext uri="{FF2B5EF4-FFF2-40B4-BE49-F238E27FC236}">
                <a16:creationId xmlns:a16="http://schemas.microsoft.com/office/drawing/2014/main" id="{848845ED-A272-4204-8359-3C4709BBB701}"/>
              </a:ext>
            </a:extLst>
          </p:cNvPr>
          <p:cNvSpPr/>
          <p:nvPr/>
        </p:nvSpPr>
        <p:spPr>
          <a:xfrm>
            <a:off x="62380" y="1156833"/>
            <a:ext cx="324000" cy="246802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400" b="1">
                <a:solidFill>
                  <a:schemeClr val="tx1"/>
                </a:solidFill>
              </a:rPr>
              <a:t>サービス</a:t>
            </a:r>
          </a:p>
        </p:txBody>
      </p:sp>
      <p:sp>
        <p:nvSpPr>
          <p:cNvPr id="33" name="正方形/長方形 32">
            <a:extLst>
              <a:ext uri="{FF2B5EF4-FFF2-40B4-BE49-F238E27FC236}">
                <a16:creationId xmlns:a16="http://schemas.microsoft.com/office/drawing/2014/main" id="{DD113963-5D10-430B-9D1D-244DED972610}"/>
              </a:ext>
            </a:extLst>
          </p:cNvPr>
          <p:cNvSpPr/>
          <p:nvPr/>
        </p:nvSpPr>
        <p:spPr>
          <a:xfrm>
            <a:off x="62380" y="3676515"/>
            <a:ext cx="324000" cy="1209054"/>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400" b="1" dirty="0">
                <a:solidFill>
                  <a:schemeClr val="tx1"/>
                </a:solidFill>
              </a:rPr>
              <a:t>基盤</a:t>
            </a:r>
          </a:p>
        </p:txBody>
      </p:sp>
      <p:sp>
        <p:nvSpPr>
          <p:cNvPr id="34" name="正方形/長方形 33">
            <a:extLst>
              <a:ext uri="{FF2B5EF4-FFF2-40B4-BE49-F238E27FC236}">
                <a16:creationId xmlns:a16="http://schemas.microsoft.com/office/drawing/2014/main" id="{95574DA4-FF23-4A81-A33B-A5D1E83C188C}"/>
              </a:ext>
            </a:extLst>
          </p:cNvPr>
          <p:cNvSpPr/>
          <p:nvPr/>
        </p:nvSpPr>
        <p:spPr>
          <a:xfrm>
            <a:off x="62913" y="4937226"/>
            <a:ext cx="324000" cy="158009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400" b="1" dirty="0">
                <a:solidFill>
                  <a:schemeClr val="tx1"/>
                </a:solidFill>
              </a:rPr>
              <a:t>組織・計画</a:t>
            </a:r>
            <a:endParaRPr kumimoji="1" lang="ja-JP" altLang="en-US" sz="1400" b="1" dirty="0">
              <a:solidFill>
                <a:schemeClr val="tx1"/>
              </a:solidFill>
            </a:endParaRPr>
          </a:p>
        </p:txBody>
      </p:sp>
      <p:sp>
        <p:nvSpPr>
          <p:cNvPr id="39" name="テキスト ボックス 38">
            <a:extLst>
              <a:ext uri="{FF2B5EF4-FFF2-40B4-BE49-F238E27FC236}">
                <a16:creationId xmlns:a16="http://schemas.microsoft.com/office/drawing/2014/main" id="{601121E5-2BB0-4968-8AA0-46D1D6CFE4F2}"/>
              </a:ext>
            </a:extLst>
          </p:cNvPr>
          <p:cNvSpPr txBox="1"/>
          <p:nvPr/>
        </p:nvSpPr>
        <p:spPr>
          <a:xfrm>
            <a:off x="6410924" y="3292279"/>
            <a:ext cx="1241045" cy="253916"/>
          </a:xfrm>
          <a:prstGeom prst="rect">
            <a:avLst/>
          </a:prstGeom>
          <a:noFill/>
        </p:spPr>
        <p:txBody>
          <a:bodyPr wrap="none" rtlCol="0">
            <a:spAutoFit/>
          </a:bodyPr>
          <a:lstStyle/>
          <a:p>
            <a:r>
              <a:rPr kumimoji="1" lang="ja-JP" altLang="en-US" sz="1050" b="1" dirty="0"/>
              <a:t>△</a:t>
            </a:r>
            <a:r>
              <a:rPr lang="ja-JP" altLang="en-US" sz="1050" b="1" dirty="0"/>
              <a:t>　おおさか楽なび</a:t>
            </a:r>
            <a:endParaRPr kumimoji="1" lang="ja-JP" altLang="en-US" sz="1050" b="1" dirty="0"/>
          </a:p>
        </p:txBody>
      </p:sp>
      <p:sp>
        <p:nvSpPr>
          <p:cNvPr id="40" name="テキスト ボックス 39">
            <a:extLst>
              <a:ext uri="{FF2B5EF4-FFF2-40B4-BE49-F238E27FC236}">
                <a16:creationId xmlns:a16="http://schemas.microsoft.com/office/drawing/2014/main" id="{1787F5DB-4AE2-4FC6-9D30-983BE83B00F6}"/>
              </a:ext>
            </a:extLst>
          </p:cNvPr>
          <p:cNvSpPr txBox="1"/>
          <p:nvPr/>
        </p:nvSpPr>
        <p:spPr>
          <a:xfrm>
            <a:off x="4961694" y="3292279"/>
            <a:ext cx="1467068" cy="253916"/>
          </a:xfrm>
          <a:prstGeom prst="rect">
            <a:avLst/>
          </a:prstGeom>
          <a:noFill/>
        </p:spPr>
        <p:txBody>
          <a:bodyPr wrap="none" rtlCol="0">
            <a:spAutoFit/>
          </a:bodyPr>
          <a:lstStyle/>
          <a:p>
            <a:r>
              <a:rPr kumimoji="1" lang="ja-JP" altLang="en-US" sz="1050" b="1" dirty="0"/>
              <a:t>△　タブレット貸出事業</a:t>
            </a:r>
          </a:p>
        </p:txBody>
      </p:sp>
      <p:sp>
        <p:nvSpPr>
          <p:cNvPr id="32" name="テキスト ボックス 31">
            <a:extLst>
              <a:ext uri="{FF2B5EF4-FFF2-40B4-BE49-F238E27FC236}">
                <a16:creationId xmlns:a16="http://schemas.microsoft.com/office/drawing/2014/main" id="{4F697B78-70B9-4B58-87C9-B62287E68743}"/>
              </a:ext>
            </a:extLst>
          </p:cNvPr>
          <p:cNvSpPr txBox="1"/>
          <p:nvPr/>
        </p:nvSpPr>
        <p:spPr>
          <a:xfrm>
            <a:off x="8764693" y="1328990"/>
            <a:ext cx="771365" cy="253916"/>
          </a:xfrm>
          <a:prstGeom prst="rect">
            <a:avLst/>
          </a:prstGeom>
          <a:noFill/>
        </p:spPr>
        <p:txBody>
          <a:bodyPr wrap="none" rtlCol="0">
            <a:spAutoFit/>
          </a:bodyPr>
          <a:lstStyle/>
          <a:p>
            <a:pPr marL="171450" indent="-171450">
              <a:buFont typeface="Wingdings" panose="05000000000000000000" pitchFamily="2" charset="2"/>
              <a:buChar char="l"/>
            </a:pPr>
            <a:r>
              <a:rPr kumimoji="1" lang="en-US" altLang="ja-JP" sz="1050" b="1" dirty="0"/>
              <a:t>ODPO</a:t>
            </a:r>
            <a:endParaRPr kumimoji="1" lang="ja-JP" altLang="en-US" sz="1050" b="1" dirty="0"/>
          </a:p>
        </p:txBody>
      </p:sp>
      <p:sp>
        <p:nvSpPr>
          <p:cNvPr id="41" name="テキスト ボックス 40">
            <a:extLst>
              <a:ext uri="{FF2B5EF4-FFF2-40B4-BE49-F238E27FC236}">
                <a16:creationId xmlns:a16="http://schemas.microsoft.com/office/drawing/2014/main" id="{1D8B8378-4088-4AD6-9A75-5E373DEB5B57}"/>
              </a:ext>
            </a:extLst>
          </p:cNvPr>
          <p:cNvSpPr txBox="1"/>
          <p:nvPr/>
        </p:nvSpPr>
        <p:spPr>
          <a:xfrm>
            <a:off x="9666979" y="2508516"/>
            <a:ext cx="1199367" cy="253916"/>
          </a:xfrm>
          <a:prstGeom prst="rect">
            <a:avLst/>
          </a:prstGeom>
          <a:noFill/>
        </p:spPr>
        <p:txBody>
          <a:bodyPr wrap="none" rtlCol="0">
            <a:spAutoFit/>
          </a:bodyPr>
          <a:lstStyle/>
          <a:p>
            <a:pPr marL="171450" indent="-171450">
              <a:buFont typeface="Wingdings" panose="05000000000000000000" pitchFamily="2" charset="2"/>
              <a:buChar char="l"/>
            </a:pPr>
            <a:r>
              <a:rPr lang="en-US" altLang="ja-JP" sz="1050" b="1" dirty="0"/>
              <a:t>AI</a:t>
            </a:r>
            <a:r>
              <a:rPr lang="ja-JP" altLang="en-US" sz="1050" b="1" dirty="0"/>
              <a:t>交通量予測</a:t>
            </a:r>
            <a:endParaRPr kumimoji="1" lang="ja-JP" altLang="en-US" sz="1050" b="1" dirty="0"/>
          </a:p>
        </p:txBody>
      </p:sp>
      <p:sp>
        <p:nvSpPr>
          <p:cNvPr id="42" name="テキスト ボックス 41">
            <a:extLst>
              <a:ext uri="{FF2B5EF4-FFF2-40B4-BE49-F238E27FC236}">
                <a16:creationId xmlns:a16="http://schemas.microsoft.com/office/drawing/2014/main" id="{292B10F7-4CB0-4A97-A2E1-7E28DBC7AF72}"/>
              </a:ext>
            </a:extLst>
          </p:cNvPr>
          <p:cNvSpPr txBox="1"/>
          <p:nvPr/>
        </p:nvSpPr>
        <p:spPr>
          <a:xfrm>
            <a:off x="11154127" y="2508516"/>
            <a:ext cx="923379" cy="577081"/>
          </a:xfrm>
          <a:prstGeom prst="rect">
            <a:avLst/>
          </a:prstGeom>
          <a:noFill/>
        </p:spPr>
        <p:txBody>
          <a:bodyPr wrap="square" rtlCol="0">
            <a:spAutoFit/>
          </a:bodyPr>
          <a:lstStyle/>
          <a:p>
            <a:pPr marL="171450" indent="-171450">
              <a:buFont typeface="Wingdings" panose="05000000000000000000" pitchFamily="2" charset="2"/>
              <a:buChar char="l"/>
            </a:pPr>
            <a:r>
              <a:rPr kumimoji="1" lang="en-US" altLang="ja-JP" sz="1050" b="1" dirty="0"/>
              <a:t>OSAKA</a:t>
            </a:r>
            <a:r>
              <a:rPr kumimoji="1" lang="ja-JP" altLang="en-US" sz="1050" b="1" dirty="0"/>
              <a:t>エコライド</a:t>
            </a:r>
            <a:endParaRPr kumimoji="1" lang="en-US" altLang="ja-JP" sz="1050" b="1" dirty="0"/>
          </a:p>
          <a:p>
            <a:r>
              <a:rPr lang="ja-JP" altLang="en-US" sz="1050" b="1" dirty="0"/>
              <a:t>　　サービス</a:t>
            </a:r>
            <a:endParaRPr kumimoji="1" lang="ja-JP" altLang="en-US" sz="1050" b="1" dirty="0"/>
          </a:p>
        </p:txBody>
      </p:sp>
      <p:sp>
        <p:nvSpPr>
          <p:cNvPr id="43" name="テキスト ボックス 42">
            <a:extLst>
              <a:ext uri="{FF2B5EF4-FFF2-40B4-BE49-F238E27FC236}">
                <a16:creationId xmlns:a16="http://schemas.microsoft.com/office/drawing/2014/main" id="{CBBEA4D0-996B-47B8-9330-86DD25312F1E}"/>
              </a:ext>
            </a:extLst>
          </p:cNvPr>
          <p:cNvSpPr txBox="1"/>
          <p:nvPr/>
        </p:nvSpPr>
        <p:spPr>
          <a:xfrm>
            <a:off x="4004145" y="1716992"/>
            <a:ext cx="1723549" cy="415498"/>
          </a:xfrm>
          <a:prstGeom prst="rect">
            <a:avLst/>
          </a:prstGeom>
          <a:noFill/>
        </p:spPr>
        <p:txBody>
          <a:bodyPr wrap="none" rtlCol="0">
            <a:spAutoFit/>
          </a:bodyPr>
          <a:lstStyle/>
          <a:p>
            <a:r>
              <a:rPr lang="ja-JP" altLang="en-US" sz="1050" b="1" dirty="0"/>
              <a:t>▲ </a:t>
            </a:r>
            <a:r>
              <a:rPr kumimoji="1" lang="ja-JP" altLang="en-US" sz="1050" b="1" dirty="0"/>
              <a:t>電子申請システム</a:t>
            </a:r>
            <a:endParaRPr kumimoji="1" lang="en-US" altLang="ja-JP" sz="1050" b="1" dirty="0"/>
          </a:p>
          <a:p>
            <a:r>
              <a:rPr kumimoji="1" lang="ja-JP" altLang="en-US" sz="1050" b="1" dirty="0"/>
              <a:t>▲自治体専用チャットツール</a:t>
            </a:r>
          </a:p>
        </p:txBody>
      </p:sp>
      <p:sp>
        <p:nvSpPr>
          <p:cNvPr id="44" name="テキスト ボックス 43">
            <a:extLst>
              <a:ext uri="{FF2B5EF4-FFF2-40B4-BE49-F238E27FC236}">
                <a16:creationId xmlns:a16="http://schemas.microsoft.com/office/drawing/2014/main" id="{15B6D65B-D606-4BD6-A19A-1C35C4B91FB9}"/>
              </a:ext>
            </a:extLst>
          </p:cNvPr>
          <p:cNvSpPr txBox="1"/>
          <p:nvPr/>
        </p:nvSpPr>
        <p:spPr>
          <a:xfrm>
            <a:off x="9146490" y="1643841"/>
            <a:ext cx="2250937" cy="253916"/>
          </a:xfrm>
          <a:prstGeom prst="rect">
            <a:avLst/>
          </a:prstGeom>
          <a:noFill/>
        </p:spPr>
        <p:txBody>
          <a:bodyPr wrap="none" rtlCol="0">
            <a:spAutoFit/>
          </a:bodyPr>
          <a:lstStyle/>
          <a:p>
            <a:r>
              <a:rPr lang="ja-JP" altLang="en-US" sz="1050" b="1" dirty="0"/>
              <a:t>▲ </a:t>
            </a:r>
            <a:r>
              <a:rPr lang="en-US" altLang="ja-JP" sz="1050" b="1" dirty="0"/>
              <a:t>AI</a:t>
            </a:r>
            <a:r>
              <a:rPr lang="ja-JP" altLang="en-US" sz="1050" b="1" dirty="0"/>
              <a:t>音声認識・議事録作成システム</a:t>
            </a:r>
            <a:endParaRPr kumimoji="1" lang="en-US" altLang="ja-JP" sz="1050" b="1" dirty="0"/>
          </a:p>
        </p:txBody>
      </p:sp>
      <p:sp>
        <p:nvSpPr>
          <p:cNvPr id="45" name="テキスト ボックス 44">
            <a:extLst>
              <a:ext uri="{FF2B5EF4-FFF2-40B4-BE49-F238E27FC236}">
                <a16:creationId xmlns:a16="http://schemas.microsoft.com/office/drawing/2014/main" id="{A22752D9-E4B9-4269-BFBC-68D4E05276DA}"/>
              </a:ext>
            </a:extLst>
          </p:cNvPr>
          <p:cNvSpPr txBox="1"/>
          <p:nvPr/>
        </p:nvSpPr>
        <p:spPr>
          <a:xfrm>
            <a:off x="10847276" y="1918963"/>
            <a:ext cx="657552" cy="253916"/>
          </a:xfrm>
          <a:prstGeom prst="rect">
            <a:avLst/>
          </a:prstGeom>
          <a:noFill/>
        </p:spPr>
        <p:txBody>
          <a:bodyPr wrap="none" rtlCol="0">
            <a:spAutoFit/>
          </a:bodyPr>
          <a:lstStyle/>
          <a:p>
            <a:r>
              <a:rPr lang="ja-JP" altLang="en-US" sz="1050" b="1" dirty="0"/>
              <a:t>▲ </a:t>
            </a:r>
            <a:r>
              <a:rPr lang="en-US" altLang="ja-JP" sz="1050" b="1" dirty="0"/>
              <a:t>RPA</a:t>
            </a:r>
            <a:endParaRPr kumimoji="1" lang="en-US" altLang="ja-JP" sz="1050" b="1" dirty="0"/>
          </a:p>
        </p:txBody>
      </p:sp>
      <p:sp>
        <p:nvSpPr>
          <p:cNvPr id="46" name="テキスト ボックス 45">
            <a:extLst>
              <a:ext uri="{FF2B5EF4-FFF2-40B4-BE49-F238E27FC236}">
                <a16:creationId xmlns:a16="http://schemas.microsoft.com/office/drawing/2014/main" id="{C0F7CCA8-BABC-40F0-955E-B952819073A5}"/>
              </a:ext>
            </a:extLst>
          </p:cNvPr>
          <p:cNvSpPr txBox="1"/>
          <p:nvPr/>
        </p:nvSpPr>
        <p:spPr>
          <a:xfrm>
            <a:off x="7467764" y="2173682"/>
            <a:ext cx="2143536" cy="253916"/>
          </a:xfrm>
          <a:prstGeom prst="rect">
            <a:avLst/>
          </a:prstGeom>
          <a:noFill/>
        </p:spPr>
        <p:txBody>
          <a:bodyPr wrap="none" rtlCol="0">
            <a:spAutoFit/>
          </a:bodyPr>
          <a:lstStyle/>
          <a:p>
            <a:r>
              <a:rPr lang="ja-JP" altLang="en-US" sz="1050" b="1" dirty="0"/>
              <a:t>▲ 大阪版デジタル人材シェアリング</a:t>
            </a:r>
            <a:endParaRPr kumimoji="1" lang="en-US" altLang="ja-JP" sz="1050" b="1" dirty="0"/>
          </a:p>
        </p:txBody>
      </p:sp>
      <p:sp>
        <p:nvSpPr>
          <p:cNvPr id="47" name="テキスト ボックス 46">
            <a:extLst>
              <a:ext uri="{FF2B5EF4-FFF2-40B4-BE49-F238E27FC236}">
                <a16:creationId xmlns:a16="http://schemas.microsoft.com/office/drawing/2014/main" id="{861C3EA1-00B5-4B37-B602-438092882F69}"/>
              </a:ext>
            </a:extLst>
          </p:cNvPr>
          <p:cNvSpPr txBox="1"/>
          <p:nvPr/>
        </p:nvSpPr>
        <p:spPr>
          <a:xfrm>
            <a:off x="3212902" y="2554762"/>
            <a:ext cx="1383712" cy="253916"/>
          </a:xfrm>
          <a:prstGeom prst="rect">
            <a:avLst/>
          </a:prstGeom>
          <a:noFill/>
        </p:spPr>
        <p:txBody>
          <a:bodyPr wrap="none" rtlCol="0">
            <a:spAutoFit/>
          </a:bodyPr>
          <a:lstStyle/>
          <a:p>
            <a:r>
              <a:rPr lang="ja-JP" altLang="en-US" sz="1050" b="1" dirty="0"/>
              <a:t>★</a:t>
            </a:r>
            <a:r>
              <a:rPr kumimoji="1" lang="ja-JP" altLang="en-US" sz="1050" b="1" dirty="0"/>
              <a:t> </a:t>
            </a:r>
            <a:r>
              <a:rPr kumimoji="1" lang="en-US" altLang="ja-JP" sz="1050" b="1" dirty="0"/>
              <a:t>OSPF</a:t>
            </a:r>
            <a:r>
              <a:rPr kumimoji="1" lang="ja-JP" altLang="en-US" sz="1050" b="1" dirty="0"/>
              <a:t>プロジェクト</a:t>
            </a:r>
          </a:p>
        </p:txBody>
      </p:sp>
      <p:sp>
        <p:nvSpPr>
          <p:cNvPr id="48" name="テキスト ボックス 47">
            <a:extLst>
              <a:ext uri="{FF2B5EF4-FFF2-40B4-BE49-F238E27FC236}">
                <a16:creationId xmlns:a16="http://schemas.microsoft.com/office/drawing/2014/main" id="{71F108F3-5FA7-4772-A7D3-EFACB50E92C2}"/>
              </a:ext>
            </a:extLst>
          </p:cNvPr>
          <p:cNvSpPr txBox="1"/>
          <p:nvPr/>
        </p:nvSpPr>
        <p:spPr>
          <a:xfrm>
            <a:off x="4774479" y="2561556"/>
            <a:ext cx="2056973" cy="253916"/>
          </a:xfrm>
          <a:prstGeom prst="rect">
            <a:avLst/>
          </a:prstGeom>
          <a:noFill/>
        </p:spPr>
        <p:txBody>
          <a:bodyPr wrap="none" rtlCol="0">
            <a:spAutoFit/>
          </a:bodyPr>
          <a:lstStyle/>
          <a:p>
            <a:r>
              <a:rPr lang="ja-JP" altLang="en-US" sz="1050" b="1" dirty="0"/>
              <a:t>★</a:t>
            </a:r>
            <a:r>
              <a:rPr kumimoji="1" lang="ja-JP" altLang="en-US" sz="1050" b="1" dirty="0"/>
              <a:t> </a:t>
            </a:r>
            <a:r>
              <a:rPr kumimoji="1" lang="en-US" altLang="ja-JP" sz="1050" b="1" dirty="0"/>
              <a:t>OSPF</a:t>
            </a:r>
            <a:r>
              <a:rPr kumimoji="1" lang="ja-JP" altLang="en-US" sz="1050" b="1" dirty="0"/>
              <a:t>プロジェクト推進補助金</a:t>
            </a:r>
          </a:p>
        </p:txBody>
      </p:sp>
      <p:sp>
        <p:nvSpPr>
          <p:cNvPr id="49" name="テキスト ボックス 48">
            <a:extLst>
              <a:ext uri="{FF2B5EF4-FFF2-40B4-BE49-F238E27FC236}">
                <a16:creationId xmlns:a16="http://schemas.microsoft.com/office/drawing/2014/main" id="{0A7DFB1B-4FFB-462B-94B8-83C106D332EE}"/>
              </a:ext>
            </a:extLst>
          </p:cNvPr>
          <p:cNvSpPr txBox="1"/>
          <p:nvPr/>
        </p:nvSpPr>
        <p:spPr>
          <a:xfrm>
            <a:off x="5871654" y="2784992"/>
            <a:ext cx="2305439" cy="253916"/>
          </a:xfrm>
          <a:prstGeom prst="rect">
            <a:avLst/>
          </a:prstGeom>
          <a:noFill/>
        </p:spPr>
        <p:txBody>
          <a:bodyPr wrap="none" rtlCol="0">
            <a:spAutoFit/>
          </a:bodyPr>
          <a:lstStyle/>
          <a:p>
            <a:r>
              <a:rPr lang="ja-JP" altLang="en-US" sz="1050" b="1" dirty="0"/>
              <a:t>★　スタートアップ・ベンチャー支援事業</a:t>
            </a:r>
            <a:endParaRPr kumimoji="1" lang="ja-JP" altLang="en-US" sz="1050" b="1" dirty="0"/>
          </a:p>
        </p:txBody>
      </p:sp>
      <p:sp>
        <p:nvSpPr>
          <p:cNvPr id="50" name="テキスト ボックス 49">
            <a:extLst>
              <a:ext uri="{FF2B5EF4-FFF2-40B4-BE49-F238E27FC236}">
                <a16:creationId xmlns:a16="http://schemas.microsoft.com/office/drawing/2014/main" id="{3525617E-9990-4C8F-B16C-79F86C6C89E5}"/>
              </a:ext>
            </a:extLst>
          </p:cNvPr>
          <p:cNvSpPr txBox="1"/>
          <p:nvPr/>
        </p:nvSpPr>
        <p:spPr>
          <a:xfrm>
            <a:off x="7892156" y="3749310"/>
            <a:ext cx="1859622" cy="415498"/>
          </a:xfrm>
          <a:prstGeom prst="rect">
            <a:avLst/>
          </a:prstGeom>
          <a:noFill/>
        </p:spPr>
        <p:txBody>
          <a:bodyPr wrap="square" rtlCol="0">
            <a:spAutoFit/>
          </a:bodyPr>
          <a:lstStyle/>
          <a:p>
            <a:pPr marL="171450" indent="-171450">
              <a:buFont typeface="Wingdings" panose="05000000000000000000" pitchFamily="2" charset="2"/>
              <a:buChar char="l"/>
            </a:pPr>
            <a:r>
              <a:rPr kumimoji="1" lang="ja-JP" altLang="en-US" sz="1050" b="1" dirty="0"/>
              <a:t>国家戦略特区データ連携基盤整備事業として認定</a:t>
            </a:r>
          </a:p>
        </p:txBody>
      </p:sp>
      <p:sp>
        <p:nvSpPr>
          <p:cNvPr id="38" name="テキスト ボックス 37">
            <a:extLst>
              <a:ext uri="{FF2B5EF4-FFF2-40B4-BE49-F238E27FC236}">
                <a16:creationId xmlns:a16="http://schemas.microsoft.com/office/drawing/2014/main" id="{F9B3DAC9-3A3B-43EB-AC2B-BC302D38F45E}"/>
              </a:ext>
            </a:extLst>
          </p:cNvPr>
          <p:cNvSpPr txBox="1"/>
          <p:nvPr/>
        </p:nvSpPr>
        <p:spPr>
          <a:xfrm>
            <a:off x="7892156" y="5841293"/>
            <a:ext cx="1300356" cy="253916"/>
          </a:xfrm>
          <a:prstGeom prst="rect">
            <a:avLst/>
          </a:prstGeom>
          <a:noFill/>
        </p:spPr>
        <p:txBody>
          <a:bodyPr wrap="none" rtlCol="0">
            <a:spAutoFit/>
          </a:bodyPr>
          <a:lstStyle/>
          <a:p>
            <a:pPr marL="171450" indent="-171450">
              <a:buFont typeface="Wingdings" panose="05000000000000000000" pitchFamily="2" charset="2"/>
              <a:buChar char="l"/>
            </a:pPr>
            <a:r>
              <a:rPr kumimoji="1" lang="ja-JP" altLang="en-US" sz="1050" b="1" dirty="0"/>
              <a:t>国区域計画認定</a:t>
            </a:r>
          </a:p>
        </p:txBody>
      </p:sp>
      <p:sp>
        <p:nvSpPr>
          <p:cNvPr id="54" name="テキスト ボックス 53">
            <a:extLst>
              <a:ext uri="{FF2B5EF4-FFF2-40B4-BE49-F238E27FC236}">
                <a16:creationId xmlns:a16="http://schemas.microsoft.com/office/drawing/2014/main" id="{D4B4A28A-4150-4EE8-B578-65A93CD3CEE5}"/>
              </a:ext>
            </a:extLst>
          </p:cNvPr>
          <p:cNvSpPr txBox="1"/>
          <p:nvPr/>
        </p:nvSpPr>
        <p:spPr>
          <a:xfrm>
            <a:off x="10583440" y="6101823"/>
            <a:ext cx="1441420" cy="415498"/>
          </a:xfrm>
          <a:prstGeom prst="rect">
            <a:avLst/>
          </a:prstGeom>
          <a:noFill/>
        </p:spPr>
        <p:txBody>
          <a:bodyPr wrap="square" rtlCol="0">
            <a:spAutoFit/>
          </a:bodyPr>
          <a:lstStyle/>
          <a:p>
            <a:pPr marL="171450" indent="-171450">
              <a:buFont typeface="Wingdings" panose="05000000000000000000" pitchFamily="2" charset="2"/>
              <a:buChar char="l"/>
            </a:pPr>
            <a:r>
              <a:rPr kumimoji="1" lang="ja-JP" altLang="en-US" sz="1050" b="1" dirty="0"/>
              <a:t>国区域方針</a:t>
            </a:r>
            <a:br>
              <a:rPr lang="en-US" altLang="ja-JP" sz="1050" b="1" dirty="0"/>
            </a:br>
            <a:r>
              <a:rPr kumimoji="1" lang="ja-JP" altLang="en-US" sz="1050" b="1" dirty="0"/>
              <a:t>変更決定</a:t>
            </a:r>
          </a:p>
        </p:txBody>
      </p:sp>
      <p:sp>
        <p:nvSpPr>
          <p:cNvPr id="55" name="テキスト ボックス 54">
            <a:extLst>
              <a:ext uri="{FF2B5EF4-FFF2-40B4-BE49-F238E27FC236}">
                <a16:creationId xmlns:a16="http://schemas.microsoft.com/office/drawing/2014/main" id="{22BE26D5-D175-4AAB-B82D-B8FF42181816}"/>
              </a:ext>
            </a:extLst>
          </p:cNvPr>
          <p:cNvSpPr txBox="1"/>
          <p:nvPr/>
        </p:nvSpPr>
        <p:spPr>
          <a:xfrm>
            <a:off x="6531318" y="6235676"/>
            <a:ext cx="2020104" cy="253916"/>
          </a:xfrm>
          <a:prstGeom prst="rect">
            <a:avLst/>
          </a:prstGeom>
          <a:noFill/>
        </p:spPr>
        <p:txBody>
          <a:bodyPr wrap="square" rtlCol="0">
            <a:spAutoFit/>
          </a:bodyPr>
          <a:lstStyle/>
          <a:p>
            <a:pPr marL="171450" indent="-171450">
              <a:buFont typeface="Wingdings" panose="05000000000000000000" pitchFamily="2" charset="2"/>
              <a:buChar char="l"/>
            </a:pPr>
            <a:r>
              <a:rPr kumimoji="1" lang="ja-JP" altLang="en-US" sz="1050" b="1" dirty="0"/>
              <a:t>国区域方針決定</a:t>
            </a:r>
          </a:p>
        </p:txBody>
      </p:sp>
      <p:sp>
        <p:nvSpPr>
          <p:cNvPr id="56" name="テキスト ボックス 55">
            <a:extLst>
              <a:ext uri="{FF2B5EF4-FFF2-40B4-BE49-F238E27FC236}">
                <a16:creationId xmlns:a16="http://schemas.microsoft.com/office/drawing/2014/main" id="{F095B07E-5FC4-4C72-8AB0-2AA79D6205D5}"/>
              </a:ext>
            </a:extLst>
          </p:cNvPr>
          <p:cNvSpPr txBox="1"/>
          <p:nvPr/>
        </p:nvSpPr>
        <p:spPr>
          <a:xfrm>
            <a:off x="6675561" y="6036499"/>
            <a:ext cx="1165704" cy="253916"/>
          </a:xfrm>
          <a:prstGeom prst="rect">
            <a:avLst/>
          </a:prstGeom>
          <a:noFill/>
        </p:spPr>
        <p:txBody>
          <a:bodyPr wrap="none" rtlCol="0">
            <a:spAutoFit/>
          </a:bodyPr>
          <a:lstStyle/>
          <a:p>
            <a:pPr marL="171450" indent="-171450">
              <a:buFont typeface="Wingdings" panose="05000000000000000000" pitchFamily="2" charset="2"/>
              <a:buChar char="l"/>
            </a:pPr>
            <a:r>
              <a:rPr kumimoji="1" lang="ja-JP" altLang="en-US" sz="1050" b="1" dirty="0"/>
              <a:t>全体計画策定</a:t>
            </a:r>
          </a:p>
        </p:txBody>
      </p:sp>
      <p:sp>
        <p:nvSpPr>
          <p:cNvPr id="51" name="テキスト ボックス 50">
            <a:extLst>
              <a:ext uri="{FF2B5EF4-FFF2-40B4-BE49-F238E27FC236}">
                <a16:creationId xmlns:a16="http://schemas.microsoft.com/office/drawing/2014/main" id="{924D8935-883D-4E36-BCF5-AB798BB0F318}"/>
              </a:ext>
            </a:extLst>
          </p:cNvPr>
          <p:cNvSpPr txBox="1"/>
          <p:nvPr/>
        </p:nvSpPr>
        <p:spPr>
          <a:xfrm>
            <a:off x="9220213" y="4367074"/>
            <a:ext cx="1715028" cy="415498"/>
          </a:xfrm>
          <a:prstGeom prst="rect">
            <a:avLst/>
          </a:prstGeom>
          <a:noFill/>
        </p:spPr>
        <p:txBody>
          <a:bodyPr wrap="square" rtlCol="0">
            <a:spAutoFit/>
          </a:bodyPr>
          <a:lstStyle/>
          <a:p>
            <a:pPr marL="171450" indent="-171450">
              <a:buFont typeface="Wingdings" panose="05000000000000000000" pitchFamily="2" charset="2"/>
              <a:buChar char="l"/>
            </a:pPr>
            <a:r>
              <a:rPr kumimoji="1" lang="ja-JP" altLang="en-US" sz="1050" b="1" dirty="0"/>
              <a:t>自治体データ連携基盤共用化研究会</a:t>
            </a:r>
          </a:p>
        </p:txBody>
      </p:sp>
      <p:sp>
        <p:nvSpPr>
          <p:cNvPr id="52" name="スライド番号プレースホルダー 3">
            <a:extLst>
              <a:ext uri="{FF2B5EF4-FFF2-40B4-BE49-F238E27FC236}">
                <a16:creationId xmlns:a16="http://schemas.microsoft.com/office/drawing/2014/main" id="{477E30F6-C4B4-457E-987B-198B1625B72B}"/>
              </a:ext>
            </a:extLst>
          </p:cNvPr>
          <p:cNvSpPr>
            <a:spLocks noGrp="1"/>
          </p:cNvSpPr>
          <p:nvPr>
            <p:ph type="sldNum" sz="quarter" idx="12"/>
          </p:nvPr>
        </p:nvSpPr>
        <p:spPr>
          <a:xfrm>
            <a:off x="9420027" y="6460557"/>
            <a:ext cx="2743200" cy="365125"/>
          </a:xfrm>
        </p:spPr>
        <p:txBody>
          <a:bodyPr/>
          <a:lstStyle/>
          <a:p>
            <a:fld id="{63C598F0-0FE0-4076-80A3-C96A98F7321E}" type="slidenum">
              <a:rPr kumimoji="1" lang="ja-JP" altLang="en-US" smtClean="0"/>
              <a:t>12</a:t>
            </a:fld>
            <a:endParaRPr kumimoji="1" lang="ja-JP" altLang="en-US" dirty="0"/>
          </a:p>
        </p:txBody>
      </p:sp>
      <p:sp>
        <p:nvSpPr>
          <p:cNvPr id="53" name="テキスト ボックス 52">
            <a:extLst>
              <a:ext uri="{FF2B5EF4-FFF2-40B4-BE49-F238E27FC236}">
                <a16:creationId xmlns:a16="http://schemas.microsoft.com/office/drawing/2014/main" id="{5E7A6A6D-6488-4321-80E5-9FAE338CE7E7}"/>
              </a:ext>
            </a:extLst>
          </p:cNvPr>
          <p:cNvSpPr txBox="1"/>
          <p:nvPr/>
        </p:nvSpPr>
        <p:spPr>
          <a:xfrm>
            <a:off x="11246069" y="4239238"/>
            <a:ext cx="945931" cy="646331"/>
          </a:xfrm>
          <a:prstGeom prst="rect">
            <a:avLst/>
          </a:prstGeom>
          <a:noFill/>
        </p:spPr>
        <p:txBody>
          <a:bodyPr wrap="square" rtlCol="0">
            <a:spAutoFit/>
          </a:bodyPr>
          <a:lstStyle/>
          <a:p>
            <a:pPr marL="171450" indent="-171450">
              <a:buFont typeface="Wingdings" panose="05000000000000000000" pitchFamily="2" charset="2"/>
              <a:buChar char="l"/>
            </a:pPr>
            <a:r>
              <a:rPr kumimoji="1" lang="ja-JP" altLang="en-US" sz="900" b="1" dirty="0"/>
              <a:t>大阪府</a:t>
            </a:r>
            <a:endParaRPr kumimoji="1" lang="en-US" altLang="ja-JP" sz="900" b="1" dirty="0"/>
          </a:p>
          <a:p>
            <a:r>
              <a:rPr lang="ja-JP" altLang="en-US" sz="900" b="1" dirty="0"/>
              <a:t>　　</a:t>
            </a:r>
            <a:r>
              <a:rPr kumimoji="1" lang="ja-JP" altLang="en-US" sz="900" b="1" dirty="0"/>
              <a:t>行政</a:t>
            </a:r>
            <a:r>
              <a:rPr kumimoji="1" lang="en-US" altLang="ja-JP" sz="900" b="1" dirty="0"/>
              <a:t>AI</a:t>
            </a:r>
          </a:p>
          <a:p>
            <a:r>
              <a:rPr kumimoji="1" lang="ja-JP" altLang="en-US" sz="900" b="1" dirty="0"/>
              <a:t>　　エージェント</a:t>
            </a:r>
            <a:endParaRPr kumimoji="1" lang="en-US" altLang="ja-JP" sz="900" b="1" dirty="0"/>
          </a:p>
          <a:p>
            <a:r>
              <a:rPr kumimoji="1" lang="ja-JP" altLang="en-US" sz="900" b="1" dirty="0"/>
              <a:t>　　</a:t>
            </a:r>
            <a:r>
              <a:rPr kumimoji="1" lang="ja-JP" altLang="en-US" sz="800" b="1" dirty="0"/>
              <a:t>コンソーシアム</a:t>
            </a:r>
            <a:endParaRPr kumimoji="1" lang="ja-JP" altLang="en-US" sz="900" b="1" dirty="0"/>
          </a:p>
        </p:txBody>
      </p:sp>
      <p:sp>
        <p:nvSpPr>
          <p:cNvPr id="57" name="テキスト ボックス 56">
            <a:extLst>
              <a:ext uri="{FF2B5EF4-FFF2-40B4-BE49-F238E27FC236}">
                <a16:creationId xmlns:a16="http://schemas.microsoft.com/office/drawing/2014/main" id="{9CAD9EC5-C1EF-45B7-A01C-00B2523DFC39}"/>
              </a:ext>
            </a:extLst>
          </p:cNvPr>
          <p:cNvSpPr txBox="1"/>
          <p:nvPr/>
        </p:nvSpPr>
        <p:spPr>
          <a:xfrm>
            <a:off x="8935232" y="4998293"/>
            <a:ext cx="1773242" cy="253916"/>
          </a:xfrm>
          <a:prstGeom prst="rect">
            <a:avLst/>
          </a:prstGeom>
          <a:noFill/>
        </p:spPr>
        <p:txBody>
          <a:bodyPr wrap="none" rtlCol="0">
            <a:spAutoFit/>
          </a:bodyPr>
          <a:lstStyle/>
          <a:p>
            <a:pPr marL="171450" indent="-171450">
              <a:buFont typeface="Wingdings" panose="05000000000000000000" pitchFamily="2" charset="2"/>
              <a:buChar char="l"/>
            </a:pPr>
            <a:r>
              <a:rPr kumimoji="1" lang="ja-JP" altLang="en-US" sz="1050" b="1" dirty="0"/>
              <a:t>府庁</a:t>
            </a:r>
            <a:r>
              <a:rPr kumimoji="1" lang="en-US" altLang="ja-JP" sz="1050" b="1" dirty="0"/>
              <a:t>DX</a:t>
            </a:r>
            <a:r>
              <a:rPr lang="ja-JP" altLang="en-US" sz="1050" b="1" dirty="0"/>
              <a:t>移管（財務部）</a:t>
            </a:r>
            <a:endParaRPr kumimoji="1" lang="ja-JP" altLang="en-US" sz="1050" b="1" dirty="0"/>
          </a:p>
        </p:txBody>
      </p:sp>
    </p:spTree>
    <p:extLst>
      <p:ext uri="{BB962C8B-B14F-4D97-AF65-F5344CB8AC3E}">
        <p14:creationId xmlns:p14="http://schemas.microsoft.com/office/powerpoint/2010/main" val="657729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1C088D24-1499-4F2A-9302-BCBAC554CB22}"/>
              </a:ext>
            </a:extLst>
          </p:cNvPr>
          <p:cNvSpPr/>
          <p:nvPr/>
        </p:nvSpPr>
        <p:spPr>
          <a:xfrm>
            <a:off x="768147" y="455133"/>
            <a:ext cx="10704273" cy="109571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E35ADA4A-8F04-4FB2-B2FC-118F52B21668}"/>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t>2-1-3.  </a:t>
            </a:r>
            <a:r>
              <a:rPr lang="en-US" altLang="ja-JP" sz="2000" b="1" dirty="0">
                <a:latin typeface="+mn-ea"/>
              </a:rPr>
              <a:t>【</a:t>
            </a:r>
            <a:r>
              <a:rPr lang="ja-JP" altLang="en-US" sz="2000" b="1" dirty="0">
                <a:latin typeface="+mn-ea"/>
              </a:rPr>
              <a:t>大阪府</a:t>
            </a:r>
            <a:r>
              <a:rPr lang="en-US" altLang="ja-JP" sz="2000" b="1" dirty="0">
                <a:latin typeface="+mn-ea"/>
              </a:rPr>
              <a:t>】</a:t>
            </a:r>
            <a:r>
              <a:rPr lang="ja-JP" altLang="en-US" sz="2000" b="1" dirty="0">
                <a:latin typeface="+mn-ea"/>
              </a:rPr>
              <a:t>　</a:t>
            </a:r>
            <a:r>
              <a:rPr lang="ja-JP" altLang="en-US" sz="2000" b="1" dirty="0"/>
              <a:t>取組実績：</a:t>
            </a:r>
            <a:r>
              <a:rPr kumimoji="1" lang="ja-JP" altLang="en-US" sz="2000" b="1" dirty="0"/>
              <a:t>大阪広域データ連携基盤（</a:t>
            </a:r>
            <a:r>
              <a:rPr kumimoji="1" lang="en-US" altLang="ja-JP" sz="2000" b="1" dirty="0"/>
              <a:t>ORDEN</a:t>
            </a:r>
            <a:r>
              <a:rPr kumimoji="1" lang="ja-JP" altLang="en-US" sz="2000" b="1" dirty="0"/>
              <a:t>）事業</a:t>
            </a:r>
            <a:endParaRPr kumimoji="1" lang="en-US" altLang="ja-JP" sz="2000" b="1" dirty="0"/>
          </a:p>
        </p:txBody>
      </p:sp>
      <p:sp>
        <p:nvSpPr>
          <p:cNvPr id="2" name="テキスト ボックス 1">
            <a:extLst>
              <a:ext uri="{FF2B5EF4-FFF2-40B4-BE49-F238E27FC236}">
                <a16:creationId xmlns:a16="http://schemas.microsoft.com/office/drawing/2014/main" id="{1A2F88F7-4BB7-4274-ABB3-6B0A2FA81CCD}"/>
              </a:ext>
            </a:extLst>
          </p:cNvPr>
          <p:cNvSpPr txBox="1"/>
          <p:nvPr/>
        </p:nvSpPr>
        <p:spPr>
          <a:xfrm>
            <a:off x="851239" y="535021"/>
            <a:ext cx="966931" cy="933855"/>
          </a:xfrm>
          <a:prstGeom prst="rect">
            <a:avLst/>
          </a:prstGeom>
          <a:solidFill>
            <a:schemeClr val="bg1"/>
          </a:solidFill>
          <a:ln>
            <a:solidFill>
              <a:schemeClr val="tx1"/>
            </a:solidFill>
          </a:ln>
        </p:spPr>
        <p:txBody>
          <a:bodyPr wrap="none" rtlCol="0" anchor="ctr" anchorCtr="0">
            <a:noAutofit/>
          </a:bodyPr>
          <a:lstStyle/>
          <a:p>
            <a:r>
              <a:rPr kumimoji="1" lang="en-US" altLang="ja-JP" sz="1600" b="1" dirty="0"/>
              <a:t>ORDEN</a:t>
            </a:r>
          </a:p>
          <a:p>
            <a:r>
              <a:rPr kumimoji="1" lang="ja-JP" altLang="en-US" sz="1600" b="1" dirty="0"/>
              <a:t>の特長</a:t>
            </a:r>
          </a:p>
        </p:txBody>
      </p:sp>
      <p:sp>
        <p:nvSpPr>
          <p:cNvPr id="6" name="テキスト ボックス 5">
            <a:extLst>
              <a:ext uri="{FF2B5EF4-FFF2-40B4-BE49-F238E27FC236}">
                <a16:creationId xmlns:a16="http://schemas.microsoft.com/office/drawing/2014/main" id="{E8CABB00-C448-4778-BE39-647BCD7311AD}"/>
              </a:ext>
            </a:extLst>
          </p:cNvPr>
          <p:cNvSpPr txBox="1"/>
          <p:nvPr/>
        </p:nvSpPr>
        <p:spPr>
          <a:xfrm>
            <a:off x="1831664" y="475514"/>
            <a:ext cx="6654386" cy="1077218"/>
          </a:xfrm>
          <a:prstGeom prst="rect">
            <a:avLst/>
          </a:prstGeom>
          <a:noFill/>
        </p:spPr>
        <p:txBody>
          <a:bodyPr wrap="none" rtlCol="0">
            <a:spAutoFit/>
          </a:bodyPr>
          <a:lstStyle/>
          <a:p>
            <a:pPr marL="342900" indent="-342900">
              <a:buFont typeface="+mj-ea"/>
              <a:buAutoNum type="circleNumDbPlain"/>
            </a:pPr>
            <a:r>
              <a:rPr lang="ja-JP" altLang="en-US" sz="1600" b="1" dirty="0"/>
              <a:t>スーパーシティで認定されているデータ連携基盤</a:t>
            </a:r>
            <a:r>
              <a:rPr lang="ja-JP" altLang="en-US" sz="1200" b="1" dirty="0"/>
              <a:t>（</a:t>
            </a:r>
            <a:r>
              <a:rPr lang="en-US" altLang="ja-JP" sz="1200" b="1" dirty="0"/>
              <a:t>116</a:t>
            </a:r>
            <a:r>
              <a:rPr lang="ja-JP" altLang="en-US" sz="1200" b="1" dirty="0"/>
              <a:t>項目審査基準をクリア）</a:t>
            </a:r>
            <a:endParaRPr lang="en-US" altLang="ja-JP" sz="1400" b="1" dirty="0"/>
          </a:p>
          <a:p>
            <a:pPr marL="342900" indent="-342900">
              <a:buFont typeface="+mj-ea"/>
              <a:buAutoNum type="circleNumDbPlain"/>
            </a:pPr>
            <a:r>
              <a:rPr kumimoji="1" lang="ja-JP" altLang="en-US" sz="1600" b="1" dirty="0"/>
              <a:t>デジタル庁のサービスカタログに掲載される「デジタル公共財」</a:t>
            </a:r>
            <a:r>
              <a:rPr kumimoji="1" lang="en-US" altLang="ja-JP" sz="1600" b="1" dirty="0"/>
              <a:t>*</a:t>
            </a:r>
          </a:p>
          <a:p>
            <a:pPr marL="342900" indent="-342900">
              <a:buFont typeface="+mj-ea"/>
              <a:buAutoNum type="circleNumDbPlain"/>
            </a:pPr>
            <a:r>
              <a:rPr kumimoji="1" lang="ja-JP" altLang="en-US" sz="1600" b="1" dirty="0"/>
              <a:t>日本</a:t>
            </a:r>
            <a:r>
              <a:rPr lang="ja-JP" altLang="en-US" sz="1600" b="1" dirty="0"/>
              <a:t>有数</a:t>
            </a:r>
            <a:r>
              <a:rPr kumimoji="1" lang="ja-JP" altLang="en-US" sz="1600" b="1" dirty="0"/>
              <a:t>のサービスユースケース群（約</a:t>
            </a:r>
            <a:r>
              <a:rPr lang="en-US" altLang="ja-JP" sz="1600" b="1" dirty="0"/>
              <a:t>10</a:t>
            </a:r>
            <a:r>
              <a:rPr kumimoji="1" lang="ja-JP" altLang="en-US" sz="1600" b="1" dirty="0"/>
              <a:t>サービス）</a:t>
            </a:r>
            <a:endParaRPr kumimoji="1" lang="en-US" altLang="ja-JP" sz="1600" b="1" dirty="0"/>
          </a:p>
          <a:p>
            <a:pPr marL="342900" indent="-342900">
              <a:buFont typeface="+mj-ea"/>
              <a:buAutoNum type="circleNumDbPlain"/>
            </a:pPr>
            <a:r>
              <a:rPr kumimoji="1" lang="ja-JP" altLang="en-US" sz="1600" b="1" dirty="0"/>
              <a:t>自治体データ連携基盤共用化研究会を設置し、共同利用を推進</a:t>
            </a:r>
          </a:p>
        </p:txBody>
      </p:sp>
      <p:sp>
        <p:nvSpPr>
          <p:cNvPr id="12" name="テキスト ボックス 11">
            <a:extLst>
              <a:ext uri="{FF2B5EF4-FFF2-40B4-BE49-F238E27FC236}">
                <a16:creationId xmlns:a16="http://schemas.microsoft.com/office/drawing/2014/main" id="{6393C487-9189-4D18-A425-D3A12F26ACBD}"/>
              </a:ext>
            </a:extLst>
          </p:cNvPr>
          <p:cNvSpPr txBox="1"/>
          <p:nvPr/>
        </p:nvSpPr>
        <p:spPr>
          <a:xfrm>
            <a:off x="1103669" y="6613511"/>
            <a:ext cx="6129866" cy="253916"/>
          </a:xfrm>
          <a:prstGeom prst="rect">
            <a:avLst/>
          </a:prstGeom>
          <a:noFill/>
        </p:spPr>
        <p:txBody>
          <a:bodyPr wrap="square">
            <a:spAutoFit/>
          </a:bodyPr>
          <a:lstStyle/>
          <a:p>
            <a:r>
              <a:rPr lang="en-US" altLang="ja-JP" sz="1000"/>
              <a:t>* </a:t>
            </a:r>
            <a:r>
              <a:rPr lang="ja-JP" altLang="en-US" sz="1000"/>
              <a:t>デジタル公共財とは（定義）・・・　誰もが自由に利用でき、社会課題の解決に貢献するデジタル技術やデータ</a:t>
            </a:r>
          </a:p>
        </p:txBody>
      </p:sp>
      <p:sp>
        <p:nvSpPr>
          <p:cNvPr id="13" name="テキスト ボックス 12">
            <a:extLst>
              <a:ext uri="{FF2B5EF4-FFF2-40B4-BE49-F238E27FC236}">
                <a16:creationId xmlns:a16="http://schemas.microsoft.com/office/drawing/2014/main" id="{F8AE53FD-7302-4B22-85B6-455538A66746}"/>
              </a:ext>
            </a:extLst>
          </p:cNvPr>
          <p:cNvSpPr txBox="1"/>
          <p:nvPr/>
        </p:nvSpPr>
        <p:spPr>
          <a:xfrm>
            <a:off x="8175304" y="481561"/>
            <a:ext cx="3272050" cy="1077218"/>
          </a:xfrm>
          <a:prstGeom prst="rect">
            <a:avLst/>
          </a:prstGeom>
          <a:noFill/>
        </p:spPr>
        <p:txBody>
          <a:bodyPr wrap="none" rtlCol="0">
            <a:spAutoFit/>
          </a:bodyPr>
          <a:lstStyle/>
          <a:p>
            <a:r>
              <a:rPr lang="ja-JP" altLang="en-US" sz="1600" b="1" dirty="0"/>
              <a:t>⇒　安全で安心なデータ連携基盤</a:t>
            </a:r>
            <a:endParaRPr lang="en-US" altLang="ja-JP" sz="1600" b="1" dirty="0"/>
          </a:p>
          <a:p>
            <a:r>
              <a:rPr kumimoji="1" lang="ja-JP" altLang="en-US" sz="1600" b="1" dirty="0"/>
              <a:t>⇒　社会課題の解決に貢献する技術</a:t>
            </a:r>
            <a:endParaRPr kumimoji="1" lang="en-US" altLang="ja-JP" sz="1600" b="1" dirty="0"/>
          </a:p>
          <a:p>
            <a:r>
              <a:rPr lang="ja-JP" altLang="en-US" sz="1600" b="1" dirty="0"/>
              <a:t>⇒　実績とノウハウの集積</a:t>
            </a:r>
            <a:endParaRPr lang="en-US" altLang="ja-JP" sz="1600" b="1" dirty="0"/>
          </a:p>
          <a:p>
            <a:r>
              <a:rPr kumimoji="1" lang="ja-JP" altLang="en-US" sz="1600" b="1" dirty="0"/>
              <a:t>⇒　マーケット拡大とコスト抑制</a:t>
            </a:r>
          </a:p>
        </p:txBody>
      </p:sp>
      <p:sp>
        <p:nvSpPr>
          <p:cNvPr id="11" name="正方形/長方形 10">
            <a:extLst>
              <a:ext uri="{FF2B5EF4-FFF2-40B4-BE49-F238E27FC236}">
                <a16:creationId xmlns:a16="http://schemas.microsoft.com/office/drawing/2014/main" id="{CD0957DB-6241-4863-8CA6-21C8D7E0F81B}"/>
              </a:ext>
            </a:extLst>
          </p:cNvPr>
          <p:cNvSpPr/>
          <p:nvPr/>
        </p:nvSpPr>
        <p:spPr>
          <a:xfrm>
            <a:off x="5761967" y="2680104"/>
            <a:ext cx="1471567" cy="165572"/>
          </a:xfrm>
          <a:prstGeom prst="rect">
            <a:avLst/>
          </a:prstGeom>
          <a:solidFill>
            <a:srgbClr val="B4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000" b="1" dirty="0">
              <a:solidFill>
                <a:schemeClr val="tx1"/>
              </a:solidFill>
            </a:endParaRPr>
          </a:p>
        </p:txBody>
      </p:sp>
      <p:pic>
        <p:nvPicPr>
          <p:cNvPr id="7" name="図 6">
            <a:extLst>
              <a:ext uri="{FF2B5EF4-FFF2-40B4-BE49-F238E27FC236}">
                <a16:creationId xmlns:a16="http://schemas.microsoft.com/office/drawing/2014/main" id="{EB80521B-706A-43B1-ABB2-D9C81BDA5E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8147" y="1580560"/>
            <a:ext cx="10793933" cy="5040398"/>
          </a:xfrm>
          <a:prstGeom prst="rect">
            <a:avLst/>
          </a:prstGeom>
        </p:spPr>
      </p:pic>
      <p:sp>
        <p:nvSpPr>
          <p:cNvPr id="16" name="スライド番号プレースホルダー 3">
            <a:extLst>
              <a:ext uri="{FF2B5EF4-FFF2-40B4-BE49-F238E27FC236}">
                <a16:creationId xmlns:a16="http://schemas.microsoft.com/office/drawing/2014/main" id="{AFD3F901-72FF-411D-9F74-903791449FB9}"/>
              </a:ext>
            </a:extLst>
          </p:cNvPr>
          <p:cNvSpPr>
            <a:spLocks noGrp="1"/>
          </p:cNvSpPr>
          <p:nvPr>
            <p:ph type="sldNum" sz="quarter" idx="12"/>
          </p:nvPr>
        </p:nvSpPr>
        <p:spPr>
          <a:xfrm>
            <a:off x="9448800" y="6492875"/>
            <a:ext cx="2743200" cy="365125"/>
          </a:xfrm>
        </p:spPr>
        <p:txBody>
          <a:bodyPr/>
          <a:lstStyle/>
          <a:p>
            <a:fld id="{63C598F0-0FE0-4076-80A3-C96A98F7321E}" type="slidenum">
              <a:rPr kumimoji="1" lang="ja-JP" altLang="en-US" smtClean="0"/>
              <a:t>13</a:t>
            </a:fld>
            <a:endParaRPr kumimoji="1" lang="ja-JP" altLang="en-US" dirty="0"/>
          </a:p>
        </p:txBody>
      </p:sp>
      <p:sp>
        <p:nvSpPr>
          <p:cNvPr id="4" name="四角形: 角を丸くする 3">
            <a:extLst>
              <a:ext uri="{FF2B5EF4-FFF2-40B4-BE49-F238E27FC236}">
                <a16:creationId xmlns:a16="http://schemas.microsoft.com/office/drawing/2014/main" id="{847344F8-BD7F-489F-A4AE-EE1A705FE4A3}"/>
              </a:ext>
            </a:extLst>
          </p:cNvPr>
          <p:cNvSpPr/>
          <p:nvPr/>
        </p:nvSpPr>
        <p:spPr>
          <a:xfrm>
            <a:off x="10706536" y="4229859"/>
            <a:ext cx="720000" cy="21600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700" b="1" dirty="0">
                <a:solidFill>
                  <a:schemeClr val="tx1"/>
                </a:solidFill>
              </a:rPr>
              <a:t>メリット・デメリット</a:t>
            </a:r>
          </a:p>
        </p:txBody>
      </p:sp>
      <p:pic>
        <p:nvPicPr>
          <p:cNvPr id="8" name="図 7">
            <a:extLst>
              <a:ext uri="{FF2B5EF4-FFF2-40B4-BE49-F238E27FC236}">
                <a16:creationId xmlns:a16="http://schemas.microsoft.com/office/drawing/2014/main" id="{934650C8-856B-4252-BE40-002C2A433A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81064" y="4242033"/>
            <a:ext cx="2205336" cy="537754"/>
          </a:xfrm>
          <a:prstGeom prst="rect">
            <a:avLst/>
          </a:prstGeom>
        </p:spPr>
      </p:pic>
    </p:spTree>
    <p:extLst>
      <p:ext uri="{BB962C8B-B14F-4D97-AF65-F5344CB8AC3E}">
        <p14:creationId xmlns:p14="http://schemas.microsoft.com/office/powerpoint/2010/main" val="1572330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楕円 1">
            <a:extLst>
              <a:ext uri="{FF2B5EF4-FFF2-40B4-BE49-F238E27FC236}">
                <a16:creationId xmlns:a16="http://schemas.microsoft.com/office/drawing/2014/main" id="{10F19D7E-47D8-4E6E-ACAE-82F73313C094}"/>
              </a:ext>
            </a:extLst>
          </p:cNvPr>
          <p:cNvSpPr/>
          <p:nvPr/>
        </p:nvSpPr>
        <p:spPr>
          <a:xfrm>
            <a:off x="7188201" y="6214532"/>
            <a:ext cx="3835400" cy="465667"/>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093A33BE-B6A1-481F-A4B6-29FE17617F3C}"/>
              </a:ext>
            </a:extLst>
          </p:cNvPr>
          <p:cNvSpPr txBox="1"/>
          <p:nvPr/>
        </p:nvSpPr>
        <p:spPr>
          <a:xfrm>
            <a:off x="214923" y="490019"/>
            <a:ext cx="11772000" cy="276999"/>
          </a:xfrm>
          <a:prstGeom prst="rect">
            <a:avLst/>
          </a:prstGeom>
          <a:solidFill>
            <a:schemeClr val="accent5"/>
          </a:solidFill>
        </p:spPr>
        <p:txBody>
          <a:bodyPr wrap="square" rtlCol="0">
            <a:spAutoFit/>
          </a:bodyPr>
          <a:lstStyle/>
          <a:p>
            <a:r>
              <a:rPr lang="ja-JP" altLang="en-US" sz="1200" b="1">
                <a:latin typeface="+mn-ea"/>
              </a:rPr>
              <a:t>■自治体データ連携基盤共用化研究会</a:t>
            </a:r>
            <a:endParaRPr kumimoji="1" lang="ja-JP" altLang="en-US" sz="1200" b="1">
              <a:solidFill>
                <a:srgbClr val="FF0000"/>
              </a:solidFill>
              <a:latin typeface="+mn-ea"/>
            </a:endParaRPr>
          </a:p>
        </p:txBody>
      </p:sp>
      <p:sp>
        <p:nvSpPr>
          <p:cNvPr id="74" name="テキスト ボックス 73">
            <a:extLst>
              <a:ext uri="{FF2B5EF4-FFF2-40B4-BE49-F238E27FC236}">
                <a16:creationId xmlns:a16="http://schemas.microsoft.com/office/drawing/2014/main" id="{EFFE4467-1CE9-49C0-8199-134D1B83B501}"/>
              </a:ext>
            </a:extLst>
          </p:cNvPr>
          <p:cNvSpPr txBox="1"/>
          <p:nvPr/>
        </p:nvSpPr>
        <p:spPr>
          <a:xfrm>
            <a:off x="218163" y="775484"/>
            <a:ext cx="5683104" cy="446276"/>
          </a:xfrm>
          <a:prstGeom prst="rect">
            <a:avLst/>
          </a:prstGeom>
          <a:noFill/>
        </p:spPr>
        <p:txBody>
          <a:bodyPr wrap="square" rtlCol="0">
            <a:spAutoFit/>
          </a:bodyPr>
          <a:lstStyle/>
          <a:p>
            <a:r>
              <a:rPr lang="en-US" altLang="ja-JP" sz="1150" kern="0" dirty="0">
                <a:solidFill>
                  <a:prstClr val="black"/>
                </a:solidFill>
                <a:latin typeface="+mn-ea"/>
              </a:rPr>
              <a:t>2024</a:t>
            </a:r>
            <a:r>
              <a:rPr kumimoji="1" lang="ja-JP" altLang="en-US" sz="1150" kern="0" dirty="0">
                <a:solidFill>
                  <a:prstClr val="black"/>
                </a:solidFill>
                <a:latin typeface="+mn-ea"/>
              </a:rPr>
              <a:t>年</a:t>
            </a:r>
            <a:r>
              <a:rPr lang="ja-JP" altLang="en-US" sz="1150" kern="0" dirty="0">
                <a:solidFill>
                  <a:prstClr val="black"/>
                </a:solidFill>
                <a:latin typeface="+mn-ea"/>
              </a:rPr>
              <a:t>６</a:t>
            </a:r>
            <a:r>
              <a:rPr kumimoji="1" lang="ja-JP" altLang="en-US" sz="1150" kern="0" dirty="0">
                <a:solidFill>
                  <a:prstClr val="black"/>
                </a:solidFill>
                <a:latin typeface="+mn-ea"/>
              </a:rPr>
              <a:t>月に自治体データ連携基盤共用化研究会を設立。</a:t>
            </a:r>
            <a:r>
              <a:rPr lang="en-US" altLang="ja-JP" sz="1150" kern="0" dirty="0">
                <a:solidFill>
                  <a:prstClr val="black"/>
                </a:solidFill>
                <a:latin typeface="+mn-ea"/>
              </a:rPr>
              <a:t>2025</a:t>
            </a:r>
            <a:r>
              <a:rPr kumimoji="1" lang="ja-JP" altLang="en-US" sz="1150" kern="0" dirty="0">
                <a:solidFill>
                  <a:prstClr val="black"/>
                </a:solidFill>
                <a:latin typeface="+mn-ea"/>
              </a:rPr>
              <a:t>年</a:t>
            </a:r>
            <a:r>
              <a:rPr lang="ja-JP" altLang="en-US" sz="1150" kern="0" dirty="0">
                <a:solidFill>
                  <a:prstClr val="black"/>
                </a:solidFill>
                <a:latin typeface="+mn-ea"/>
              </a:rPr>
              <a:t>６</a:t>
            </a:r>
            <a:r>
              <a:rPr kumimoji="1" lang="ja-JP" altLang="en-US" sz="1150" kern="0" dirty="0">
                <a:solidFill>
                  <a:prstClr val="black"/>
                </a:solidFill>
                <a:latin typeface="+mn-ea"/>
              </a:rPr>
              <a:t>月には、</a:t>
            </a:r>
            <a:r>
              <a:rPr lang="en-US" altLang="ja-JP" sz="1150" kern="0" dirty="0">
                <a:solidFill>
                  <a:prstClr val="black"/>
                </a:solidFill>
                <a:latin typeface="+mn-ea"/>
              </a:rPr>
              <a:t>45</a:t>
            </a:r>
            <a:r>
              <a:rPr kumimoji="1" lang="ja-JP" altLang="en-US" sz="1150" kern="0" dirty="0">
                <a:solidFill>
                  <a:prstClr val="black"/>
                </a:solidFill>
                <a:latin typeface="+mn-ea"/>
              </a:rPr>
              <a:t>道府県が参加する研究会となり、</a:t>
            </a:r>
            <a:r>
              <a:rPr kumimoji="1" lang="ja-JP" altLang="en-US" sz="1150" b="1" u="sng" kern="0" dirty="0">
                <a:solidFill>
                  <a:prstClr val="black"/>
                </a:solidFill>
                <a:latin typeface="+mn-ea"/>
              </a:rPr>
              <a:t>効果的な課題解決</a:t>
            </a:r>
            <a:r>
              <a:rPr kumimoji="1" lang="ja-JP" altLang="en-US" sz="1150" kern="0" dirty="0">
                <a:solidFill>
                  <a:prstClr val="black"/>
                </a:solidFill>
                <a:latin typeface="+mn-ea"/>
              </a:rPr>
              <a:t>と</a:t>
            </a:r>
            <a:r>
              <a:rPr kumimoji="1" lang="ja-JP" altLang="en-US" sz="1150" b="1" u="sng" kern="0" dirty="0">
                <a:solidFill>
                  <a:prstClr val="black"/>
                </a:solidFill>
                <a:latin typeface="+mn-ea"/>
              </a:rPr>
              <a:t>「共同利用」による効果創出を目的に活動。</a:t>
            </a:r>
            <a:endParaRPr kumimoji="1" lang="ja-JP" altLang="en-US" sz="1150" dirty="0">
              <a:latin typeface="+mn-ea"/>
            </a:endParaRPr>
          </a:p>
        </p:txBody>
      </p:sp>
      <p:pic>
        <p:nvPicPr>
          <p:cNvPr id="76" name="図 75">
            <a:extLst>
              <a:ext uri="{FF2B5EF4-FFF2-40B4-BE49-F238E27FC236}">
                <a16:creationId xmlns:a16="http://schemas.microsoft.com/office/drawing/2014/main" id="{31AE5192-58E4-4DE3-AFDF-3943517B7A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73829" y="1373616"/>
            <a:ext cx="2976638" cy="1222929"/>
          </a:xfrm>
          <a:prstGeom prst="rect">
            <a:avLst/>
          </a:prstGeom>
        </p:spPr>
      </p:pic>
      <p:sp>
        <p:nvSpPr>
          <p:cNvPr id="78" name="正方形/長方形 77">
            <a:extLst>
              <a:ext uri="{FF2B5EF4-FFF2-40B4-BE49-F238E27FC236}">
                <a16:creationId xmlns:a16="http://schemas.microsoft.com/office/drawing/2014/main" id="{A1ADE401-D565-42E9-B199-5EBB7E9A6530}"/>
              </a:ext>
            </a:extLst>
          </p:cNvPr>
          <p:cNvSpPr/>
          <p:nvPr/>
        </p:nvSpPr>
        <p:spPr>
          <a:xfrm>
            <a:off x="172195" y="1326623"/>
            <a:ext cx="5716434" cy="24285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pic>
        <p:nvPicPr>
          <p:cNvPr id="79" name="図 78">
            <a:extLst>
              <a:ext uri="{FF2B5EF4-FFF2-40B4-BE49-F238E27FC236}">
                <a16:creationId xmlns:a16="http://schemas.microsoft.com/office/drawing/2014/main" id="{90E59B00-3769-4F5D-9EEE-8201F01ACD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0014" y="1723024"/>
            <a:ext cx="2629144" cy="1964099"/>
          </a:xfrm>
          <a:prstGeom prst="rect">
            <a:avLst/>
          </a:prstGeom>
        </p:spPr>
      </p:pic>
      <p:sp>
        <p:nvSpPr>
          <p:cNvPr id="80" name="テキスト ボックス 79">
            <a:extLst>
              <a:ext uri="{FF2B5EF4-FFF2-40B4-BE49-F238E27FC236}">
                <a16:creationId xmlns:a16="http://schemas.microsoft.com/office/drawing/2014/main" id="{DF579AB0-3DA5-49DA-93FF-31507EA9C2FC}"/>
              </a:ext>
            </a:extLst>
          </p:cNvPr>
          <p:cNvSpPr txBox="1"/>
          <p:nvPr/>
        </p:nvSpPr>
        <p:spPr>
          <a:xfrm>
            <a:off x="172195" y="1373931"/>
            <a:ext cx="2206938" cy="446276"/>
          </a:xfrm>
          <a:prstGeom prst="rect">
            <a:avLst/>
          </a:prstGeom>
          <a:noFill/>
        </p:spPr>
        <p:txBody>
          <a:bodyPr wrap="square" rtlCol="0">
            <a:spAutoFit/>
          </a:bodyPr>
          <a:lstStyle/>
          <a:p>
            <a:r>
              <a:rPr kumimoji="1" lang="ja-JP" altLang="en-US" sz="1000" b="1">
                <a:latin typeface="+mn-ea"/>
              </a:rPr>
              <a:t>自治体データ連携基盤共用化研究会</a:t>
            </a:r>
            <a:endParaRPr kumimoji="1" lang="en-US" altLang="ja-JP" sz="1000" b="1">
              <a:latin typeface="+mn-ea"/>
            </a:endParaRPr>
          </a:p>
          <a:p>
            <a:pPr algn="ctr"/>
            <a:endParaRPr lang="en-US" altLang="ja-JP" sz="400" b="1">
              <a:latin typeface="+mn-ea"/>
            </a:endParaRPr>
          </a:p>
          <a:p>
            <a:pPr algn="ctr"/>
            <a:r>
              <a:rPr lang="en-US" altLang="ja-JP" sz="900" b="1">
                <a:latin typeface="+mn-ea"/>
              </a:rPr>
              <a:t>【</a:t>
            </a:r>
            <a:r>
              <a:rPr lang="ja-JP" altLang="en-US" sz="900" b="1">
                <a:latin typeface="+mn-ea"/>
              </a:rPr>
              <a:t>参加４５道府県</a:t>
            </a:r>
            <a:r>
              <a:rPr lang="en-US" altLang="ja-JP" sz="900" b="1">
                <a:latin typeface="+mn-ea"/>
              </a:rPr>
              <a:t>】</a:t>
            </a:r>
            <a:endParaRPr kumimoji="1" lang="ja-JP" altLang="en-US" sz="900" b="1">
              <a:latin typeface="+mn-ea"/>
            </a:endParaRPr>
          </a:p>
        </p:txBody>
      </p:sp>
      <p:pic>
        <p:nvPicPr>
          <p:cNvPr id="83" name="図 82">
            <a:extLst>
              <a:ext uri="{FF2B5EF4-FFF2-40B4-BE49-F238E27FC236}">
                <a16:creationId xmlns:a16="http://schemas.microsoft.com/office/drawing/2014/main" id="{CED28BF2-5062-42F3-B7DD-F6BDD89EA1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56784" y="4460419"/>
            <a:ext cx="3514143" cy="2313623"/>
          </a:xfrm>
          <a:prstGeom prst="rect">
            <a:avLst/>
          </a:prstGeom>
        </p:spPr>
      </p:pic>
      <p:graphicFrame>
        <p:nvGraphicFramePr>
          <p:cNvPr id="85" name="表 85">
            <a:extLst>
              <a:ext uri="{FF2B5EF4-FFF2-40B4-BE49-F238E27FC236}">
                <a16:creationId xmlns:a16="http://schemas.microsoft.com/office/drawing/2014/main" id="{7DC4D809-F0AF-48D5-B223-9455084EF846}"/>
              </a:ext>
            </a:extLst>
          </p:cNvPr>
          <p:cNvGraphicFramePr>
            <a:graphicFrameLocks noGrp="1"/>
          </p:cNvGraphicFramePr>
          <p:nvPr/>
        </p:nvGraphicFramePr>
        <p:xfrm>
          <a:off x="172195" y="4034788"/>
          <a:ext cx="2342778" cy="2560320"/>
        </p:xfrm>
        <a:graphic>
          <a:graphicData uri="http://schemas.openxmlformats.org/drawingml/2006/table">
            <a:tbl>
              <a:tblPr firstRow="1" bandRow="1">
                <a:tableStyleId>{5C22544A-7EE6-4342-B048-85BDC9FD1C3A}</a:tableStyleId>
              </a:tblPr>
              <a:tblGrid>
                <a:gridCol w="860080">
                  <a:extLst>
                    <a:ext uri="{9D8B030D-6E8A-4147-A177-3AD203B41FA5}">
                      <a16:colId xmlns:a16="http://schemas.microsoft.com/office/drawing/2014/main" val="94102118"/>
                    </a:ext>
                  </a:extLst>
                </a:gridCol>
                <a:gridCol w="860080">
                  <a:extLst>
                    <a:ext uri="{9D8B030D-6E8A-4147-A177-3AD203B41FA5}">
                      <a16:colId xmlns:a16="http://schemas.microsoft.com/office/drawing/2014/main" val="2143123658"/>
                    </a:ext>
                  </a:extLst>
                </a:gridCol>
                <a:gridCol w="622618">
                  <a:extLst>
                    <a:ext uri="{9D8B030D-6E8A-4147-A177-3AD203B41FA5}">
                      <a16:colId xmlns:a16="http://schemas.microsoft.com/office/drawing/2014/main" val="2668438397"/>
                    </a:ext>
                  </a:extLst>
                </a:gridCol>
              </a:tblGrid>
              <a:tr h="0">
                <a:tc>
                  <a:txBody>
                    <a:bodyPr/>
                    <a:lstStyle/>
                    <a:p>
                      <a:pPr algn="ctr"/>
                      <a:endParaRPr kumimoji="1" lang="ja-JP" altLang="en-US" sz="800"/>
                    </a:p>
                  </a:txBody>
                  <a:tcPr/>
                </a:tc>
                <a:tc>
                  <a:txBody>
                    <a:bodyPr/>
                    <a:lstStyle/>
                    <a:p>
                      <a:pPr algn="ctr"/>
                      <a:r>
                        <a:rPr kumimoji="1" lang="ja-JP" altLang="en-US" sz="800"/>
                        <a:t>開催日</a:t>
                      </a:r>
                    </a:p>
                  </a:txBody>
                  <a:tcPr/>
                </a:tc>
                <a:tc>
                  <a:txBody>
                    <a:bodyPr/>
                    <a:lstStyle/>
                    <a:p>
                      <a:pPr algn="ctr"/>
                      <a:r>
                        <a:rPr kumimoji="1" lang="ja-JP" altLang="en-US" sz="800"/>
                        <a:t>出席者数</a:t>
                      </a:r>
                    </a:p>
                  </a:txBody>
                  <a:tcPr/>
                </a:tc>
                <a:extLst>
                  <a:ext uri="{0D108BD9-81ED-4DB2-BD59-A6C34878D82A}">
                    <a16:rowId xmlns:a16="http://schemas.microsoft.com/office/drawing/2014/main" val="2797806221"/>
                  </a:ext>
                </a:extLst>
              </a:tr>
              <a:tr h="0">
                <a:tc>
                  <a:txBody>
                    <a:bodyPr/>
                    <a:lstStyle/>
                    <a:p>
                      <a:r>
                        <a:rPr kumimoji="1" lang="ja-JP" altLang="en-US" sz="800"/>
                        <a:t>第一回研究会</a:t>
                      </a:r>
                    </a:p>
                  </a:txBody>
                  <a:tcPr/>
                </a:tc>
                <a:tc>
                  <a:txBody>
                    <a:bodyPr/>
                    <a:lstStyle/>
                    <a:p>
                      <a:r>
                        <a:rPr kumimoji="1" lang="en-US" altLang="ja-JP" sz="800" dirty="0"/>
                        <a:t>2024.6.24</a:t>
                      </a:r>
                      <a:endParaRPr kumimoji="1" lang="ja-JP" altLang="en-US" sz="800" dirty="0"/>
                    </a:p>
                  </a:txBody>
                  <a:tcPr/>
                </a:tc>
                <a:tc>
                  <a:txBody>
                    <a:bodyPr/>
                    <a:lstStyle/>
                    <a:p>
                      <a:r>
                        <a:rPr kumimoji="1" lang="en-US" altLang="ja-JP" sz="800"/>
                        <a:t>82</a:t>
                      </a:r>
                      <a:r>
                        <a:rPr kumimoji="1" lang="ja-JP" altLang="en-US" sz="800"/>
                        <a:t>名</a:t>
                      </a:r>
                    </a:p>
                  </a:txBody>
                  <a:tcPr/>
                </a:tc>
                <a:extLst>
                  <a:ext uri="{0D108BD9-81ED-4DB2-BD59-A6C34878D82A}">
                    <a16:rowId xmlns:a16="http://schemas.microsoft.com/office/drawing/2014/main" val="3573004366"/>
                  </a:ext>
                </a:extLst>
              </a:tr>
              <a:tr h="0">
                <a:tc>
                  <a:txBody>
                    <a:bodyPr/>
                    <a:lstStyle/>
                    <a:p>
                      <a:r>
                        <a:rPr kumimoji="1" lang="ja-JP" altLang="en-US" sz="800"/>
                        <a:t>相互利用</a:t>
                      </a:r>
                      <a:r>
                        <a:rPr kumimoji="1" lang="en-US" altLang="ja-JP" sz="800"/>
                        <a:t>WG</a:t>
                      </a:r>
                      <a:endParaRPr kumimoji="1" lang="ja-JP" altLang="en-US" sz="800"/>
                    </a:p>
                  </a:txBody>
                  <a:tcPr/>
                </a:tc>
                <a:tc>
                  <a:txBody>
                    <a:bodyPr/>
                    <a:lstStyle/>
                    <a:p>
                      <a:r>
                        <a:rPr kumimoji="1" lang="en-US" altLang="ja-JP" sz="800" dirty="0"/>
                        <a:t>2024.7.17</a:t>
                      </a:r>
                      <a:endParaRPr kumimoji="1" lang="ja-JP" altLang="en-US" sz="800" dirty="0"/>
                    </a:p>
                  </a:txBody>
                  <a:tcPr/>
                </a:tc>
                <a:tc>
                  <a:txBody>
                    <a:bodyPr/>
                    <a:lstStyle/>
                    <a:p>
                      <a:r>
                        <a:rPr kumimoji="1" lang="en-US" altLang="ja-JP" sz="800"/>
                        <a:t>99</a:t>
                      </a:r>
                      <a:r>
                        <a:rPr kumimoji="1" lang="ja-JP" altLang="en-US" sz="800"/>
                        <a:t>名</a:t>
                      </a:r>
                    </a:p>
                  </a:txBody>
                  <a:tcPr/>
                </a:tc>
                <a:extLst>
                  <a:ext uri="{0D108BD9-81ED-4DB2-BD59-A6C34878D82A}">
                    <a16:rowId xmlns:a16="http://schemas.microsoft.com/office/drawing/2014/main" val="427296410"/>
                  </a:ext>
                </a:extLst>
              </a:tr>
              <a:tr h="0">
                <a:tc>
                  <a:txBody>
                    <a:bodyPr/>
                    <a:lstStyle/>
                    <a:p>
                      <a:r>
                        <a:rPr kumimoji="1" lang="ja-JP" altLang="en-US" sz="800"/>
                        <a:t>共同利用</a:t>
                      </a:r>
                      <a:r>
                        <a:rPr kumimoji="1" lang="en-US" altLang="ja-JP" sz="800"/>
                        <a:t>WG</a:t>
                      </a:r>
                      <a:endParaRPr kumimoji="1" lang="ja-JP" altLang="en-US" sz="800"/>
                    </a:p>
                  </a:txBody>
                  <a:tcPr/>
                </a:tc>
                <a:tc>
                  <a:txBody>
                    <a:bodyPr/>
                    <a:lstStyle/>
                    <a:p>
                      <a:r>
                        <a:rPr kumimoji="1" lang="en-US" altLang="ja-JP" sz="800"/>
                        <a:t>2024.7.31</a:t>
                      </a:r>
                      <a:endParaRPr kumimoji="1" lang="ja-JP" altLang="en-US" sz="800"/>
                    </a:p>
                  </a:txBody>
                  <a:tcPr/>
                </a:tc>
                <a:tc>
                  <a:txBody>
                    <a:bodyPr/>
                    <a:lstStyle/>
                    <a:p>
                      <a:r>
                        <a:rPr kumimoji="1" lang="en-US" altLang="ja-JP" sz="800"/>
                        <a:t>16</a:t>
                      </a:r>
                      <a:r>
                        <a:rPr kumimoji="1" lang="ja-JP" altLang="en-US" sz="800"/>
                        <a:t>名</a:t>
                      </a:r>
                    </a:p>
                  </a:txBody>
                  <a:tcPr/>
                </a:tc>
                <a:extLst>
                  <a:ext uri="{0D108BD9-81ED-4DB2-BD59-A6C34878D82A}">
                    <a16:rowId xmlns:a16="http://schemas.microsoft.com/office/drawing/2014/main" val="854858539"/>
                  </a:ext>
                </a:extLst>
              </a:tr>
              <a:tr h="0">
                <a:tc>
                  <a:txBody>
                    <a:bodyPr/>
                    <a:lstStyle/>
                    <a:p>
                      <a:r>
                        <a:rPr kumimoji="1" lang="ja-JP" altLang="en-US" sz="800"/>
                        <a:t>相互利用</a:t>
                      </a:r>
                      <a:r>
                        <a:rPr kumimoji="1" lang="en-US" altLang="ja-JP" sz="800"/>
                        <a:t>WG</a:t>
                      </a:r>
                      <a:endParaRPr kumimoji="1" lang="ja-JP" altLang="en-US" sz="800"/>
                    </a:p>
                  </a:txBody>
                  <a:tcPr/>
                </a:tc>
                <a:tc>
                  <a:txBody>
                    <a:bodyPr/>
                    <a:lstStyle/>
                    <a:p>
                      <a:r>
                        <a:rPr kumimoji="1" lang="en-US" altLang="ja-JP" sz="800"/>
                        <a:t>2024.8.19</a:t>
                      </a:r>
                      <a:endParaRPr kumimoji="1" lang="ja-JP" altLang="en-US" sz="800"/>
                    </a:p>
                  </a:txBody>
                  <a:tcPr/>
                </a:tc>
                <a:tc>
                  <a:txBody>
                    <a:bodyPr/>
                    <a:lstStyle/>
                    <a:p>
                      <a:r>
                        <a:rPr kumimoji="1" lang="en-US" altLang="ja-JP" sz="800"/>
                        <a:t>38</a:t>
                      </a:r>
                      <a:r>
                        <a:rPr kumimoji="1" lang="ja-JP" altLang="en-US" sz="800"/>
                        <a:t>名</a:t>
                      </a:r>
                    </a:p>
                  </a:txBody>
                  <a:tcPr/>
                </a:tc>
                <a:extLst>
                  <a:ext uri="{0D108BD9-81ED-4DB2-BD59-A6C34878D82A}">
                    <a16:rowId xmlns:a16="http://schemas.microsoft.com/office/drawing/2014/main" val="1847088320"/>
                  </a:ext>
                </a:extLst>
              </a:tr>
              <a:tr h="0">
                <a:tc>
                  <a:txBody>
                    <a:bodyPr/>
                    <a:lstStyle/>
                    <a:p>
                      <a:r>
                        <a:rPr kumimoji="1" lang="ja-JP" altLang="en-US" sz="800"/>
                        <a:t>共同利用</a:t>
                      </a:r>
                      <a:r>
                        <a:rPr kumimoji="1" lang="en-US" altLang="ja-JP" sz="800"/>
                        <a:t>WG</a:t>
                      </a:r>
                      <a:endParaRPr kumimoji="1" lang="ja-JP" altLang="en-US" sz="800"/>
                    </a:p>
                  </a:txBody>
                  <a:tcPr/>
                </a:tc>
                <a:tc>
                  <a:txBody>
                    <a:bodyPr/>
                    <a:lstStyle/>
                    <a:p>
                      <a:r>
                        <a:rPr kumimoji="1" lang="en-US" altLang="ja-JP" sz="800"/>
                        <a:t>2024.9.2</a:t>
                      </a:r>
                      <a:endParaRPr kumimoji="1" lang="ja-JP" altLang="en-US" sz="800"/>
                    </a:p>
                  </a:txBody>
                  <a:tcPr/>
                </a:tc>
                <a:tc>
                  <a:txBody>
                    <a:bodyPr/>
                    <a:lstStyle/>
                    <a:p>
                      <a:r>
                        <a:rPr kumimoji="1" lang="en-US" altLang="ja-JP" sz="800"/>
                        <a:t>45</a:t>
                      </a:r>
                      <a:r>
                        <a:rPr kumimoji="1" lang="ja-JP" altLang="en-US" sz="800"/>
                        <a:t>名</a:t>
                      </a:r>
                    </a:p>
                  </a:txBody>
                  <a:tcPr/>
                </a:tc>
                <a:extLst>
                  <a:ext uri="{0D108BD9-81ED-4DB2-BD59-A6C34878D82A}">
                    <a16:rowId xmlns:a16="http://schemas.microsoft.com/office/drawing/2014/main" val="1129684137"/>
                  </a:ext>
                </a:extLst>
              </a:tr>
              <a:tr h="0">
                <a:tc>
                  <a:txBody>
                    <a:bodyPr/>
                    <a:lstStyle/>
                    <a:p>
                      <a:r>
                        <a:rPr kumimoji="1" lang="ja-JP" altLang="en-US" sz="800"/>
                        <a:t>第二回研究会</a:t>
                      </a:r>
                    </a:p>
                  </a:txBody>
                  <a:tcPr/>
                </a:tc>
                <a:tc>
                  <a:txBody>
                    <a:bodyPr/>
                    <a:lstStyle/>
                    <a:p>
                      <a:r>
                        <a:rPr kumimoji="1" lang="en-US" altLang="ja-JP" sz="800"/>
                        <a:t>2024.9.18</a:t>
                      </a:r>
                      <a:endParaRPr kumimoji="1" lang="ja-JP" altLang="en-US" sz="800"/>
                    </a:p>
                  </a:txBody>
                  <a:tcPr/>
                </a:tc>
                <a:tc>
                  <a:txBody>
                    <a:bodyPr/>
                    <a:lstStyle/>
                    <a:p>
                      <a:r>
                        <a:rPr kumimoji="1" lang="en-US" altLang="ja-JP" sz="800"/>
                        <a:t>101</a:t>
                      </a:r>
                      <a:r>
                        <a:rPr kumimoji="1" lang="ja-JP" altLang="en-US" sz="800"/>
                        <a:t>名</a:t>
                      </a:r>
                    </a:p>
                  </a:txBody>
                  <a:tcPr/>
                </a:tc>
                <a:extLst>
                  <a:ext uri="{0D108BD9-81ED-4DB2-BD59-A6C34878D82A}">
                    <a16:rowId xmlns:a16="http://schemas.microsoft.com/office/drawing/2014/main" val="2714384757"/>
                  </a:ext>
                </a:extLst>
              </a:tr>
              <a:tr h="0">
                <a:tc>
                  <a:txBody>
                    <a:bodyPr/>
                    <a:lstStyle/>
                    <a:p>
                      <a:r>
                        <a:rPr kumimoji="1" lang="ja-JP" altLang="en-US" sz="800"/>
                        <a:t>第三回研究会</a:t>
                      </a:r>
                    </a:p>
                  </a:txBody>
                  <a:tcPr/>
                </a:tc>
                <a:tc>
                  <a:txBody>
                    <a:bodyPr/>
                    <a:lstStyle/>
                    <a:p>
                      <a:r>
                        <a:rPr kumimoji="1" lang="en-US" altLang="ja-JP" sz="800"/>
                        <a:t>2024.12.16</a:t>
                      </a:r>
                      <a:endParaRPr kumimoji="1" lang="ja-JP" altLang="en-US" sz="800"/>
                    </a:p>
                  </a:txBody>
                  <a:tcPr/>
                </a:tc>
                <a:tc>
                  <a:txBody>
                    <a:bodyPr/>
                    <a:lstStyle/>
                    <a:p>
                      <a:r>
                        <a:rPr kumimoji="1" lang="en-US" altLang="ja-JP" sz="800"/>
                        <a:t>108</a:t>
                      </a:r>
                      <a:r>
                        <a:rPr kumimoji="1" lang="ja-JP" altLang="en-US" sz="800"/>
                        <a:t>名</a:t>
                      </a:r>
                    </a:p>
                  </a:txBody>
                  <a:tcPr/>
                </a:tc>
                <a:extLst>
                  <a:ext uri="{0D108BD9-81ED-4DB2-BD59-A6C34878D82A}">
                    <a16:rowId xmlns:a16="http://schemas.microsoft.com/office/drawing/2014/main" val="2118674756"/>
                  </a:ext>
                </a:extLst>
              </a:tr>
              <a:tr h="0">
                <a:tc>
                  <a:txBody>
                    <a:bodyPr/>
                    <a:lstStyle/>
                    <a:p>
                      <a:r>
                        <a:rPr kumimoji="1" lang="ja-JP" altLang="en-US" sz="800"/>
                        <a:t>第四回研究会</a:t>
                      </a:r>
                    </a:p>
                  </a:txBody>
                  <a:tcPr/>
                </a:tc>
                <a:tc>
                  <a:txBody>
                    <a:bodyPr/>
                    <a:lstStyle/>
                    <a:p>
                      <a:r>
                        <a:rPr kumimoji="1" lang="en-US" altLang="ja-JP" sz="800" dirty="0"/>
                        <a:t>2025.3.13</a:t>
                      </a:r>
                      <a:endParaRPr kumimoji="1" lang="ja-JP" altLang="en-US" sz="800" dirty="0"/>
                    </a:p>
                  </a:txBody>
                  <a:tcPr/>
                </a:tc>
                <a:tc>
                  <a:txBody>
                    <a:bodyPr/>
                    <a:lstStyle/>
                    <a:p>
                      <a:r>
                        <a:rPr kumimoji="1" lang="en-US" altLang="ja-JP" sz="800"/>
                        <a:t>110</a:t>
                      </a:r>
                      <a:r>
                        <a:rPr kumimoji="1" lang="ja-JP" altLang="en-US" sz="800"/>
                        <a:t>名</a:t>
                      </a:r>
                    </a:p>
                  </a:txBody>
                  <a:tcPr/>
                </a:tc>
                <a:extLst>
                  <a:ext uri="{0D108BD9-81ED-4DB2-BD59-A6C34878D82A}">
                    <a16:rowId xmlns:a16="http://schemas.microsoft.com/office/drawing/2014/main" val="4268414275"/>
                  </a:ext>
                </a:extLst>
              </a:tr>
              <a:tr h="0">
                <a:tc>
                  <a:txBody>
                    <a:bodyPr/>
                    <a:lstStyle/>
                    <a:p>
                      <a:r>
                        <a:rPr kumimoji="1" lang="ja-JP" altLang="en-US" sz="800" dirty="0"/>
                        <a:t>第五回研究会</a:t>
                      </a:r>
                    </a:p>
                  </a:txBody>
                  <a:tcPr/>
                </a:tc>
                <a:tc>
                  <a:txBody>
                    <a:bodyPr/>
                    <a:lstStyle/>
                    <a:p>
                      <a:r>
                        <a:rPr kumimoji="1" lang="en-US" altLang="ja-JP" sz="800" dirty="0"/>
                        <a:t>2025.6.30</a:t>
                      </a:r>
                      <a:endParaRPr kumimoji="1" lang="ja-JP" altLang="en-US" sz="800" dirty="0"/>
                    </a:p>
                  </a:txBody>
                  <a:tcPr/>
                </a:tc>
                <a:tc>
                  <a:txBody>
                    <a:bodyPr/>
                    <a:lstStyle/>
                    <a:p>
                      <a:r>
                        <a:rPr kumimoji="1" lang="en-US" altLang="ja-JP" sz="800" dirty="0"/>
                        <a:t>135</a:t>
                      </a:r>
                      <a:r>
                        <a:rPr kumimoji="1" lang="ja-JP" altLang="en-US" sz="800" dirty="0"/>
                        <a:t>名</a:t>
                      </a:r>
                    </a:p>
                  </a:txBody>
                  <a:tcPr/>
                </a:tc>
                <a:extLst>
                  <a:ext uri="{0D108BD9-81ED-4DB2-BD59-A6C34878D82A}">
                    <a16:rowId xmlns:a16="http://schemas.microsoft.com/office/drawing/2014/main" val="2333545534"/>
                  </a:ext>
                </a:extLst>
              </a:tr>
              <a:tr h="0">
                <a:tc>
                  <a:txBody>
                    <a:bodyPr/>
                    <a:lstStyle/>
                    <a:p>
                      <a:r>
                        <a:rPr kumimoji="1" lang="ja-JP" altLang="en-US" sz="800" dirty="0">
                          <a:solidFill>
                            <a:schemeClr val="tx1"/>
                          </a:solidFill>
                        </a:rPr>
                        <a:t>第六回研究会</a:t>
                      </a:r>
                    </a:p>
                  </a:txBody>
                  <a:tcPr/>
                </a:tc>
                <a:tc>
                  <a:txBody>
                    <a:bodyPr/>
                    <a:lstStyle/>
                    <a:p>
                      <a:r>
                        <a:rPr kumimoji="1" lang="en-US" altLang="ja-JP" sz="800" dirty="0">
                          <a:solidFill>
                            <a:schemeClr val="tx1"/>
                          </a:solidFill>
                        </a:rPr>
                        <a:t>2025.11.18</a:t>
                      </a:r>
                      <a:endParaRPr kumimoji="1" lang="ja-JP" altLang="en-US" sz="800" dirty="0">
                        <a:solidFill>
                          <a:schemeClr val="tx1"/>
                        </a:solidFill>
                      </a:endParaRPr>
                    </a:p>
                  </a:txBody>
                  <a:tcPr/>
                </a:tc>
                <a:tc>
                  <a:txBody>
                    <a:bodyPr/>
                    <a:lstStyle/>
                    <a:p>
                      <a:r>
                        <a:rPr kumimoji="1" lang="en-US" altLang="ja-JP" sz="800" dirty="0">
                          <a:solidFill>
                            <a:schemeClr val="tx1"/>
                          </a:solidFill>
                        </a:rPr>
                        <a:t>102</a:t>
                      </a:r>
                      <a:r>
                        <a:rPr kumimoji="1" lang="ja-JP" altLang="en-US" sz="800" dirty="0">
                          <a:solidFill>
                            <a:schemeClr val="tx1"/>
                          </a:solidFill>
                        </a:rPr>
                        <a:t>名</a:t>
                      </a:r>
                    </a:p>
                  </a:txBody>
                  <a:tcPr/>
                </a:tc>
                <a:extLst>
                  <a:ext uri="{0D108BD9-81ED-4DB2-BD59-A6C34878D82A}">
                    <a16:rowId xmlns:a16="http://schemas.microsoft.com/office/drawing/2014/main" val="2249527182"/>
                  </a:ext>
                </a:extLst>
              </a:tr>
              <a:tr h="0">
                <a:tc>
                  <a:txBody>
                    <a:bodyPr/>
                    <a:lstStyle/>
                    <a:p>
                      <a:r>
                        <a:rPr kumimoji="1" lang="ja-JP" altLang="en-US" sz="800" dirty="0">
                          <a:solidFill>
                            <a:schemeClr val="tx1"/>
                          </a:solidFill>
                        </a:rPr>
                        <a:t>第七回研究会</a:t>
                      </a:r>
                    </a:p>
                  </a:txBody>
                  <a:tcPr/>
                </a:tc>
                <a:tc>
                  <a:txBody>
                    <a:bodyPr/>
                    <a:lstStyle/>
                    <a:p>
                      <a:r>
                        <a:rPr kumimoji="1" lang="en-US" altLang="ja-JP" sz="800" dirty="0">
                          <a:solidFill>
                            <a:schemeClr val="tx1"/>
                          </a:solidFill>
                        </a:rPr>
                        <a:t>2026.3.26</a:t>
                      </a:r>
                      <a:endParaRPr kumimoji="1" lang="ja-JP" altLang="en-US" sz="800" dirty="0">
                        <a:solidFill>
                          <a:schemeClr val="tx1"/>
                        </a:solidFill>
                      </a:endParaRPr>
                    </a:p>
                  </a:txBody>
                  <a:tcPr/>
                </a:tc>
                <a:tc>
                  <a:txBody>
                    <a:bodyPr/>
                    <a:lstStyle/>
                    <a:p>
                      <a:r>
                        <a:rPr kumimoji="1" lang="en-US" altLang="ja-JP" sz="800" dirty="0">
                          <a:solidFill>
                            <a:schemeClr val="tx1"/>
                          </a:solidFill>
                        </a:rPr>
                        <a:t>110</a:t>
                      </a:r>
                      <a:r>
                        <a:rPr kumimoji="1" lang="ja-JP" altLang="en-US" sz="800" dirty="0">
                          <a:solidFill>
                            <a:schemeClr val="tx1"/>
                          </a:solidFill>
                        </a:rPr>
                        <a:t>名</a:t>
                      </a:r>
                    </a:p>
                  </a:txBody>
                  <a:tcPr/>
                </a:tc>
                <a:extLst>
                  <a:ext uri="{0D108BD9-81ED-4DB2-BD59-A6C34878D82A}">
                    <a16:rowId xmlns:a16="http://schemas.microsoft.com/office/drawing/2014/main" val="2802976288"/>
                  </a:ext>
                </a:extLst>
              </a:tr>
            </a:tbl>
          </a:graphicData>
        </a:graphic>
      </p:graphicFrame>
      <p:sp>
        <p:nvSpPr>
          <p:cNvPr id="86" name="テキスト ボックス 85">
            <a:extLst>
              <a:ext uri="{FF2B5EF4-FFF2-40B4-BE49-F238E27FC236}">
                <a16:creationId xmlns:a16="http://schemas.microsoft.com/office/drawing/2014/main" id="{4D826DA2-151F-49EB-B647-90284FD8D06D}"/>
              </a:ext>
            </a:extLst>
          </p:cNvPr>
          <p:cNvSpPr txBox="1"/>
          <p:nvPr/>
        </p:nvSpPr>
        <p:spPr>
          <a:xfrm>
            <a:off x="111282" y="3788550"/>
            <a:ext cx="2534271" cy="230832"/>
          </a:xfrm>
          <a:prstGeom prst="rect">
            <a:avLst/>
          </a:prstGeom>
          <a:noFill/>
        </p:spPr>
        <p:txBody>
          <a:bodyPr wrap="square" rtlCol="0">
            <a:spAutoFit/>
          </a:bodyPr>
          <a:lstStyle/>
          <a:p>
            <a:r>
              <a:rPr kumimoji="1" lang="en-US" altLang="ja-JP" sz="900" u="sng" kern="0">
                <a:solidFill>
                  <a:prstClr val="black"/>
                </a:solidFill>
                <a:latin typeface="+mn-ea"/>
              </a:rPr>
              <a:t>【</a:t>
            </a:r>
            <a:r>
              <a:rPr kumimoji="1" lang="ja-JP" altLang="en-US" sz="900" u="sng" kern="0">
                <a:solidFill>
                  <a:prstClr val="black"/>
                </a:solidFill>
                <a:latin typeface="+mn-ea"/>
              </a:rPr>
              <a:t>開催日程と参加者数</a:t>
            </a:r>
            <a:r>
              <a:rPr kumimoji="1" lang="en-US" altLang="ja-JP" sz="900" u="sng" kern="0">
                <a:solidFill>
                  <a:prstClr val="black"/>
                </a:solidFill>
                <a:latin typeface="+mn-ea"/>
              </a:rPr>
              <a:t>】</a:t>
            </a:r>
            <a:endParaRPr kumimoji="1" lang="ja-JP" altLang="en-US" sz="900" u="sng">
              <a:latin typeface="+mn-ea"/>
            </a:endParaRPr>
          </a:p>
        </p:txBody>
      </p:sp>
      <p:sp>
        <p:nvSpPr>
          <p:cNvPr id="87" name="テキスト ボックス 86">
            <a:extLst>
              <a:ext uri="{FF2B5EF4-FFF2-40B4-BE49-F238E27FC236}">
                <a16:creationId xmlns:a16="http://schemas.microsoft.com/office/drawing/2014/main" id="{8F702989-23BB-4FEF-AF73-5BA1A4F2D118}"/>
              </a:ext>
            </a:extLst>
          </p:cNvPr>
          <p:cNvSpPr txBox="1"/>
          <p:nvPr/>
        </p:nvSpPr>
        <p:spPr>
          <a:xfrm>
            <a:off x="2763427" y="3834823"/>
            <a:ext cx="2534271" cy="230832"/>
          </a:xfrm>
          <a:prstGeom prst="rect">
            <a:avLst/>
          </a:prstGeom>
          <a:noFill/>
        </p:spPr>
        <p:txBody>
          <a:bodyPr wrap="square" rtlCol="0">
            <a:spAutoFit/>
          </a:bodyPr>
          <a:lstStyle/>
          <a:p>
            <a:r>
              <a:rPr kumimoji="1" lang="en-US" altLang="ja-JP" sz="900" u="sng" kern="0" dirty="0">
                <a:solidFill>
                  <a:prstClr val="black"/>
                </a:solidFill>
                <a:latin typeface="+mn-ea"/>
              </a:rPr>
              <a:t>【</a:t>
            </a:r>
            <a:r>
              <a:rPr lang="en-US" altLang="ja-JP" sz="900" u="sng" kern="0" dirty="0">
                <a:solidFill>
                  <a:prstClr val="black"/>
                </a:solidFill>
                <a:latin typeface="+mn-ea"/>
              </a:rPr>
              <a:t>2024</a:t>
            </a:r>
            <a:r>
              <a:rPr kumimoji="1" lang="ja-JP" altLang="en-US" sz="900" u="sng" kern="0" dirty="0">
                <a:solidFill>
                  <a:prstClr val="black"/>
                </a:solidFill>
                <a:latin typeface="+mn-ea"/>
              </a:rPr>
              <a:t>年度末アンケート</a:t>
            </a:r>
            <a:r>
              <a:rPr kumimoji="1" lang="en-US" altLang="ja-JP" sz="900" u="sng" kern="0" dirty="0">
                <a:solidFill>
                  <a:prstClr val="black"/>
                </a:solidFill>
                <a:latin typeface="+mn-ea"/>
              </a:rPr>
              <a:t>】</a:t>
            </a:r>
            <a:endParaRPr kumimoji="1" lang="ja-JP" altLang="en-US" sz="900" u="sng" dirty="0">
              <a:latin typeface="+mn-ea"/>
            </a:endParaRPr>
          </a:p>
        </p:txBody>
      </p:sp>
      <p:sp>
        <p:nvSpPr>
          <p:cNvPr id="90" name="正方形/長方形 89">
            <a:extLst>
              <a:ext uri="{FF2B5EF4-FFF2-40B4-BE49-F238E27FC236}">
                <a16:creationId xmlns:a16="http://schemas.microsoft.com/office/drawing/2014/main" id="{8D8CF0F8-6CE9-4E1D-B94D-80CD0032E3BF}"/>
              </a:ext>
            </a:extLst>
          </p:cNvPr>
          <p:cNvSpPr/>
          <p:nvPr/>
        </p:nvSpPr>
        <p:spPr>
          <a:xfrm>
            <a:off x="2753853" y="4032724"/>
            <a:ext cx="3146355" cy="27836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99" name="テキスト ボックス 98">
            <a:extLst>
              <a:ext uri="{FF2B5EF4-FFF2-40B4-BE49-F238E27FC236}">
                <a16:creationId xmlns:a16="http://schemas.microsoft.com/office/drawing/2014/main" id="{F6309C78-CB13-4D1C-9EBF-1C0600A60DF7}"/>
              </a:ext>
            </a:extLst>
          </p:cNvPr>
          <p:cNvSpPr txBox="1"/>
          <p:nvPr/>
        </p:nvSpPr>
        <p:spPr>
          <a:xfrm>
            <a:off x="2773281" y="4026009"/>
            <a:ext cx="3121211" cy="338554"/>
          </a:xfrm>
          <a:prstGeom prst="rect">
            <a:avLst/>
          </a:prstGeom>
          <a:noFill/>
        </p:spPr>
        <p:txBody>
          <a:bodyPr wrap="square">
            <a:spAutoFit/>
          </a:bodyPr>
          <a:lstStyle/>
          <a:p>
            <a:pPr marL="0" marR="0" lvl="0" indent="0" defTabSz="457174" rtl="0" eaLnBrk="1" fontAlgn="auto" latinLnBrk="0" hangingPunct="1">
              <a:lnSpc>
                <a:spcPct val="100000"/>
              </a:lnSpc>
              <a:spcBef>
                <a:spcPts val="0"/>
              </a:spcBef>
              <a:spcAft>
                <a:spcPts val="0"/>
              </a:spcAft>
              <a:buClrTx/>
              <a:buSzTx/>
              <a:buFontTx/>
              <a:buNone/>
              <a:tabLst/>
              <a:defRPr/>
            </a:pPr>
            <a:r>
              <a:rPr kumimoji="0" lang="en-US" altLang="ja-JP" sz="800" b="1" i="0" u="none" strike="noStrike" kern="0" cap="none" spc="0" normalizeH="0" baseline="0" noProof="0">
                <a:ln>
                  <a:noFill/>
                </a:ln>
                <a:solidFill>
                  <a:srgbClr val="C00000"/>
                </a:solidFill>
                <a:effectLst/>
                <a:uLnTx/>
                <a:uFillTx/>
                <a:latin typeface="+mn-ea"/>
              </a:rPr>
              <a:t>39</a:t>
            </a:r>
            <a:r>
              <a:rPr kumimoji="0" lang="ja-JP" altLang="en-US" sz="800" b="1" i="0" u="none" strike="noStrike" kern="0" cap="none" spc="0" normalizeH="0" baseline="0" noProof="0">
                <a:ln>
                  <a:noFill/>
                </a:ln>
                <a:solidFill>
                  <a:srgbClr val="C00000"/>
                </a:solidFill>
                <a:effectLst/>
                <a:uLnTx/>
                <a:uFillTx/>
                <a:latin typeface="+mn-ea"/>
              </a:rPr>
              <a:t>団体中</a:t>
            </a:r>
            <a:r>
              <a:rPr kumimoji="0" lang="en-US" altLang="ja-JP" sz="800" b="1" i="0" u="none" strike="noStrike" kern="0" cap="none" spc="0" normalizeH="0" baseline="0" noProof="0">
                <a:ln>
                  <a:noFill/>
                </a:ln>
                <a:solidFill>
                  <a:srgbClr val="C00000"/>
                </a:solidFill>
                <a:effectLst/>
                <a:uLnTx/>
                <a:uFillTx/>
                <a:latin typeface="+mn-ea"/>
              </a:rPr>
              <a:t>26</a:t>
            </a:r>
            <a:r>
              <a:rPr kumimoji="0" lang="ja-JP" altLang="en-US" sz="800" b="1" i="0" u="none" strike="noStrike" kern="0" cap="none" spc="0" normalizeH="0" baseline="0" noProof="0">
                <a:ln>
                  <a:noFill/>
                </a:ln>
                <a:solidFill>
                  <a:srgbClr val="C00000"/>
                </a:solidFill>
                <a:effectLst/>
                <a:uLnTx/>
                <a:uFillTx/>
                <a:latin typeface="+mn-ea"/>
              </a:rPr>
              <a:t>団体が共同利用を検討</a:t>
            </a:r>
            <a:endParaRPr kumimoji="0" lang="en-US" altLang="ja-JP" sz="800" b="0" i="0" u="none" strike="noStrike" kern="0" cap="none" spc="0" normalizeH="0" baseline="0" noProof="0">
              <a:ln>
                <a:noFill/>
              </a:ln>
              <a:solidFill>
                <a:srgbClr val="000000"/>
              </a:solidFill>
              <a:effectLst/>
              <a:uLnTx/>
              <a:uFillTx/>
              <a:latin typeface="+mn-ea"/>
            </a:endParaRPr>
          </a:p>
          <a:p>
            <a:pPr marL="0" marR="0" lvl="0" indent="0" defTabSz="457174"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a:ln>
                  <a:noFill/>
                </a:ln>
                <a:solidFill>
                  <a:srgbClr val="C00000"/>
                </a:solidFill>
                <a:effectLst/>
                <a:uLnTx/>
                <a:uFillTx/>
                <a:latin typeface="+mn-ea"/>
              </a:rPr>
              <a:t>他都道府県も含めた共同利用を検討中割合は半数以上（</a:t>
            </a:r>
            <a:r>
              <a:rPr kumimoji="0" lang="en-US" altLang="ja-JP" sz="800" b="1" i="0" u="none" strike="noStrike" kern="0" cap="none" spc="0" normalizeH="0" baseline="0" noProof="0">
                <a:ln>
                  <a:noFill/>
                </a:ln>
                <a:solidFill>
                  <a:srgbClr val="C00000"/>
                </a:solidFill>
                <a:effectLst/>
                <a:uLnTx/>
                <a:uFillTx/>
                <a:latin typeface="+mn-ea"/>
              </a:rPr>
              <a:t>18</a:t>
            </a:r>
            <a:r>
              <a:rPr kumimoji="0" lang="ja-JP" altLang="en-US" sz="800" b="1" i="0" u="none" strike="noStrike" kern="0" cap="none" spc="0" normalizeH="0" baseline="0" noProof="0">
                <a:ln>
                  <a:noFill/>
                </a:ln>
                <a:solidFill>
                  <a:srgbClr val="C00000"/>
                </a:solidFill>
                <a:effectLst/>
                <a:uLnTx/>
                <a:uFillTx/>
                <a:latin typeface="+mn-ea"/>
              </a:rPr>
              <a:t>団体）</a:t>
            </a:r>
            <a:endParaRPr kumimoji="0" lang="en-US" altLang="ja-JP" sz="800" b="1" i="0" u="none" strike="noStrike" kern="0" cap="none" spc="0" normalizeH="0" baseline="0" noProof="0">
              <a:ln>
                <a:noFill/>
              </a:ln>
              <a:solidFill>
                <a:srgbClr val="C00000"/>
              </a:solidFill>
              <a:effectLst/>
              <a:uLnTx/>
              <a:uFillTx/>
              <a:latin typeface="+mn-ea"/>
            </a:endParaRPr>
          </a:p>
        </p:txBody>
      </p:sp>
      <p:sp>
        <p:nvSpPr>
          <p:cNvPr id="101" name="テキスト ボックス 100">
            <a:extLst>
              <a:ext uri="{FF2B5EF4-FFF2-40B4-BE49-F238E27FC236}">
                <a16:creationId xmlns:a16="http://schemas.microsoft.com/office/drawing/2014/main" id="{8CDA1840-195E-4E1F-93DE-00EFB44E7828}"/>
              </a:ext>
            </a:extLst>
          </p:cNvPr>
          <p:cNvSpPr txBox="1"/>
          <p:nvPr/>
        </p:nvSpPr>
        <p:spPr>
          <a:xfrm>
            <a:off x="120277" y="6579765"/>
            <a:ext cx="2436507" cy="215444"/>
          </a:xfrm>
          <a:prstGeom prst="rect">
            <a:avLst/>
          </a:prstGeom>
          <a:noFill/>
        </p:spPr>
        <p:txBody>
          <a:bodyPr wrap="square" rtlCol="0">
            <a:spAutoFit/>
          </a:bodyPr>
          <a:lstStyle/>
          <a:p>
            <a:r>
              <a:rPr lang="en-US" altLang="ja-JP" sz="800" u="sng" dirty="0">
                <a:latin typeface="+mn-ea"/>
              </a:rPr>
              <a:t>※</a:t>
            </a:r>
            <a:r>
              <a:rPr lang="ja-JP" altLang="en-US" sz="800" u="sng" dirty="0">
                <a:latin typeface="+mn-ea"/>
              </a:rPr>
              <a:t>研究会は、毎回</a:t>
            </a:r>
            <a:r>
              <a:rPr lang="en-US" altLang="ja-JP" sz="800" u="sng" dirty="0">
                <a:latin typeface="+mn-ea"/>
              </a:rPr>
              <a:t>100</a:t>
            </a:r>
            <a:r>
              <a:rPr lang="ja-JP" altLang="en-US" sz="800" u="sng" dirty="0">
                <a:latin typeface="+mn-ea"/>
              </a:rPr>
              <a:t>名近くが出席。</a:t>
            </a:r>
            <a:endParaRPr kumimoji="1" lang="ja-JP" altLang="en-US" sz="800" u="sng" dirty="0">
              <a:latin typeface="+mn-ea"/>
            </a:endParaRPr>
          </a:p>
        </p:txBody>
      </p:sp>
      <p:sp>
        <p:nvSpPr>
          <p:cNvPr id="29" name="テキスト ボックス 28">
            <a:extLst>
              <a:ext uri="{FF2B5EF4-FFF2-40B4-BE49-F238E27FC236}">
                <a16:creationId xmlns:a16="http://schemas.microsoft.com/office/drawing/2014/main" id="{541AB28C-04E1-4181-B8C0-88AA7D382F74}"/>
              </a:ext>
            </a:extLst>
          </p:cNvPr>
          <p:cNvSpPr txBox="1"/>
          <p:nvPr/>
        </p:nvSpPr>
        <p:spPr>
          <a:xfrm>
            <a:off x="4395364" y="4945022"/>
            <a:ext cx="616691" cy="295466"/>
          </a:xfrm>
          <a:prstGeom prst="rect">
            <a:avLst/>
          </a:prstGeom>
          <a:noFill/>
        </p:spPr>
        <p:txBody>
          <a:bodyPr wrap="square" lIns="0" tIns="0" rIns="0" bIns="0" rtlCol="0">
            <a:spAutoFit/>
          </a:bodyPr>
          <a:lstStyle/>
          <a:p>
            <a:pPr algn="ctr" defTabSz="1007772" fontAlgn="ctr">
              <a:lnSpc>
                <a:spcPct val="120000"/>
              </a:lnSpc>
              <a:spcAft>
                <a:spcPts val="400"/>
              </a:spcAft>
              <a:buClr>
                <a:srgbClr val="000000"/>
              </a:buClr>
            </a:pPr>
            <a:r>
              <a:rPr kumimoji="1" lang="en-US" altLang="ja-JP" sz="1600" b="1" spc="100">
                <a:solidFill>
                  <a:schemeClr val="bg1"/>
                </a:solidFill>
                <a:latin typeface="+mn-ea"/>
              </a:rPr>
              <a:t>11</a:t>
            </a:r>
            <a:endParaRPr kumimoji="1" lang="ja-JP" altLang="en-US" sz="1600" b="1" spc="100">
              <a:solidFill>
                <a:schemeClr val="bg1"/>
              </a:solidFill>
              <a:latin typeface="+mn-ea"/>
            </a:endParaRPr>
          </a:p>
        </p:txBody>
      </p:sp>
      <p:sp>
        <p:nvSpPr>
          <p:cNvPr id="30" name="テキスト ボックス 29">
            <a:extLst>
              <a:ext uri="{FF2B5EF4-FFF2-40B4-BE49-F238E27FC236}">
                <a16:creationId xmlns:a16="http://schemas.microsoft.com/office/drawing/2014/main" id="{23C8C6B6-8A7F-4230-A322-5974FF70EDB8}"/>
              </a:ext>
            </a:extLst>
          </p:cNvPr>
          <p:cNvSpPr txBox="1"/>
          <p:nvPr/>
        </p:nvSpPr>
        <p:spPr>
          <a:xfrm>
            <a:off x="3970032" y="5685589"/>
            <a:ext cx="616691" cy="295466"/>
          </a:xfrm>
          <a:prstGeom prst="rect">
            <a:avLst/>
          </a:prstGeom>
          <a:noFill/>
        </p:spPr>
        <p:txBody>
          <a:bodyPr wrap="square" lIns="0" tIns="0" rIns="0" bIns="0" rtlCol="0">
            <a:spAutoFit/>
          </a:bodyPr>
          <a:lstStyle/>
          <a:p>
            <a:pPr algn="ctr" defTabSz="1007772" fontAlgn="ctr">
              <a:lnSpc>
                <a:spcPct val="120000"/>
              </a:lnSpc>
              <a:spcAft>
                <a:spcPts val="400"/>
              </a:spcAft>
              <a:buClr>
                <a:srgbClr val="000000"/>
              </a:buClr>
            </a:pPr>
            <a:r>
              <a:rPr kumimoji="1" lang="en-US" altLang="ja-JP" sz="1600" b="1" spc="100">
                <a:solidFill>
                  <a:schemeClr val="bg1"/>
                </a:solidFill>
                <a:latin typeface="+mn-ea"/>
              </a:rPr>
              <a:t>10</a:t>
            </a:r>
            <a:endParaRPr kumimoji="1" lang="ja-JP" altLang="en-US" sz="1600" b="1" spc="100">
              <a:solidFill>
                <a:schemeClr val="bg1"/>
              </a:solidFill>
              <a:latin typeface="+mn-ea"/>
            </a:endParaRPr>
          </a:p>
        </p:txBody>
      </p:sp>
      <p:sp>
        <p:nvSpPr>
          <p:cNvPr id="31" name="テキスト ボックス 30">
            <a:extLst>
              <a:ext uri="{FF2B5EF4-FFF2-40B4-BE49-F238E27FC236}">
                <a16:creationId xmlns:a16="http://schemas.microsoft.com/office/drawing/2014/main" id="{72411017-4A84-450A-82B9-894DBB3F7A09}"/>
              </a:ext>
            </a:extLst>
          </p:cNvPr>
          <p:cNvSpPr txBox="1"/>
          <p:nvPr/>
        </p:nvSpPr>
        <p:spPr>
          <a:xfrm>
            <a:off x="3482498" y="5076826"/>
            <a:ext cx="616691" cy="295466"/>
          </a:xfrm>
          <a:prstGeom prst="rect">
            <a:avLst/>
          </a:prstGeom>
          <a:noFill/>
        </p:spPr>
        <p:txBody>
          <a:bodyPr wrap="square" lIns="0" tIns="0" rIns="0" bIns="0" rtlCol="0">
            <a:spAutoFit/>
          </a:bodyPr>
          <a:lstStyle/>
          <a:p>
            <a:pPr algn="ctr" defTabSz="1007772" fontAlgn="ctr">
              <a:lnSpc>
                <a:spcPct val="120000"/>
              </a:lnSpc>
              <a:spcAft>
                <a:spcPts val="400"/>
              </a:spcAft>
              <a:buClr>
                <a:srgbClr val="000000"/>
              </a:buClr>
            </a:pPr>
            <a:r>
              <a:rPr lang="en-US" altLang="ja-JP" sz="1600" b="1" spc="100">
                <a:solidFill>
                  <a:schemeClr val="bg1"/>
                </a:solidFill>
                <a:latin typeface="+mn-ea"/>
              </a:rPr>
              <a:t>7</a:t>
            </a:r>
            <a:endParaRPr kumimoji="1" lang="ja-JP" altLang="en-US" sz="1600" b="1" spc="100">
              <a:solidFill>
                <a:schemeClr val="bg1"/>
              </a:solidFill>
              <a:latin typeface="+mn-ea"/>
            </a:endParaRPr>
          </a:p>
        </p:txBody>
      </p:sp>
      <p:sp>
        <p:nvSpPr>
          <p:cNvPr id="32" name="テキスト ボックス 31">
            <a:extLst>
              <a:ext uri="{FF2B5EF4-FFF2-40B4-BE49-F238E27FC236}">
                <a16:creationId xmlns:a16="http://schemas.microsoft.com/office/drawing/2014/main" id="{8B699C56-F9B7-4343-9FEC-411718099593}"/>
              </a:ext>
            </a:extLst>
          </p:cNvPr>
          <p:cNvSpPr txBox="1"/>
          <p:nvPr/>
        </p:nvSpPr>
        <p:spPr>
          <a:xfrm>
            <a:off x="3819772" y="4587862"/>
            <a:ext cx="616691" cy="295466"/>
          </a:xfrm>
          <a:prstGeom prst="rect">
            <a:avLst/>
          </a:prstGeom>
          <a:noFill/>
        </p:spPr>
        <p:txBody>
          <a:bodyPr wrap="square" lIns="0" tIns="0" rIns="0" bIns="0" rtlCol="0">
            <a:spAutoFit/>
          </a:bodyPr>
          <a:lstStyle/>
          <a:p>
            <a:pPr algn="ctr" defTabSz="1007772" fontAlgn="ctr">
              <a:lnSpc>
                <a:spcPct val="120000"/>
              </a:lnSpc>
              <a:spcAft>
                <a:spcPts val="400"/>
              </a:spcAft>
              <a:buClr>
                <a:srgbClr val="000000"/>
              </a:buClr>
            </a:pPr>
            <a:r>
              <a:rPr kumimoji="1" lang="en-US" altLang="ja-JP" sz="1600" b="1" spc="100">
                <a:solidFill>
                  <a:schemeClr val="bg1"/>
                </a:solidFill>
                <a:latin typeface="+mn-ea"/>
              </a:rPr>
              <a:t>3</a:t>
            </a:r>
            <a:endParaRPr kumimoji="1" lang="ja-JP" altLang="en-US" sz="1600" b="1" spc="100">
              <a:solidFill>
                <a:schemeClr val="bg1"/>
              </a:solidFill>
              <a:latin typeface="+mn-ea"/>
            </a:endParaRPr>
          </a:p>
        </p:txBody>
      </p:sp>
      <p:sp>
        <p:nvSpPr>
          <p:cNvPr id="8" name="正方形/長方形 7">
            <a:extLst>
              <a:ext uri="{FF2B5EF4-FFF2-40B4-BE49-F238E27FC236}">
                <a16:creationId xmlns:a16="http://schemas.microsoft.com/office/drawing/2014/main" id="{56E1E353-FD00-44B6-A89B-D78504B9D4DD}"/>
              </a:ext>
            </a:extLst>
          </p:cNvPr>
          <p:cNvSpPr/>
          <p:nvPr/>
        </p:nvSpPr>
        <p:spPr>
          <a:xfrm>
            <a:off x="3645687" y="5103674"/>
            <a:ext cx="290312" cy="29031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4" name="正方形/長方形 33">
            <a:extLst>
              <a:ext uri="{FF2B5EF4-FFF2-40B4-BE49-F238E27FC236}">
                <a16:creationId xmlns:a16="http://schemas.microsoft.com/office/drawing/2014/main" id="{979AAEC5-EEAC-4DE9-AEF1-3B97C3803BF5}"/>
              </a:ext>
            </a:extLst>
          </p:cNvPr>
          <p:cNvSpPr/>
          <p:nvPr/>
        </p:nvSpPr>
        <p:spPr>
          <a:xfrm>
            <a:off x="4539461" y="4979732"/>
            <a:ext cx="321336" cy="29031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5" name="テキスト ボックス 34">
            <a:extLst>
              <a:ext uri="{FF2B5EF4-FFF2-40B4-BE49-F238E27FC236}">
                <a16:creationId xmlns:a16="http://schemas.microsoft.com/office/drawing/2014/main" id="{CF57DD89-C5EF-4BCD-B79C-76DCED4C1F0F}"/>
              </a:ext>
            </a:extLst>
          </p:cNvPr>
          <p:cNvSpPr txBox="1"/>
          <p:nvPr/>
        </p:nvSpPr>
        <p:spPr>
          <a:xfrm>
            <a:off x="2706183" y="4355469"/>
            <a:ext cx="3121211" cy="200055"/>
          </a:xfrm>
          <a:prstGeom prst="rect">
            <a:avLst/>
          </a:prstGeom>
          <a:noFill/>
        </p:spPr>
        <p:txBody>
          <a:bodyPr wrap="square">
            <a:spAutoFit/>
          </a:bodyPr>
          <a:lstStyle/>
          <a:p>
            <a:pPr marL="0" marR="0" lvl="0" indent="0" algn="ctr" defTabSz="457174" rtl="0" eaLnBrk="1" fontAlgn="auto" latinLnBrk="0" hangingPunct="1">
              <a:lnSpc>
                <a:spcPct val="100000"/>
              </a:lnSpc>
              <a:spcBef>
                <a:spcPts val="0"/>
              </a:spcBef>
              <a:spcAft>
                <a:spcPts val="0"/>
              </a:spcAft>
              <a:buClrTx/>
              <a:buSzTx/>
              <a:buFontTx/>
              <a:buNone/>
              <a:tabLst/>
              <a:defRPr/>
            </a:pPr>
            <a:r>
              <a:rPr kumimoji="0" lang="ja-JP" altLang="en-US" sz="700" b="1" i="0" u="none" strike="noStrike" kern="0" cap="none" spc="0" normalizeH="0" baseline="0" noProof="0">
                <a:ln>
                  <a:noFill/>
                </a:ln>
                <a:effectLst/>
                <a:uLnTx/>
                <a:uFillTx/>
                <a:latin typeface="+mn-ea"/>
              </a:rPr>
              <a:t>共同利用の方向性に関するアンケート結果</a:t>
            </a:r>
            <a:endParaRPr kumimoji="0" lang="en-US" altLang="ja-JP" sz="700" b="1" i="0" u="none" strike="noStrike" kern="0" cap="none" spc="0" normalizeH="0" baseline="0" noProof="0">
              <a:ln>
                <a:noFill/>
              </a:ln>
              <a:effectLst/>
              <a:uLnTx/>
              <a:uFillTx/>
              <a:latin typeface="+mn-ea"/>
            </a:endParaRPr>
          </a:p>
        </p:txBody>
      </p:sp>
      <p:sp>
        <p:nvSpPr>
          <p:cNvPr id="37" name="テキスト ボックス 36">
            <a:extLst>
              <a:ext uri="{FF2B5EF4-FFF2-40B4-BE49-F238E27FC236}">
                <a16:creationId xmlns:a16="http://schemas.microsoft.com/office/drawing/2014/main" id="{AE155369-CCDA-432A-9BE5-009341716352}"/>
              </a:ext>
            </a:extLst>
          </p:cNvPr>
          <p:cNvSpPr txBox="1"/>
          <p:nvPr/>
        </p:nvSpPr>
        <p:spPr>
          <a:xfrm>
            <a:off x="6111646" y="807198"/>
            <a:ext cx="5868000" cy="276999"/>
          </a:xfrm>
          <a:prstGeom prst="rect">
            <a:avLst/>
          </a:prstGeom>
          <a:solidFill>
            <a:schemeClr val="accent5">
              <a:lumMod val="20000"/>
              <a:lumOff val="80000"/>
            </a:schemeClr>
          </a:solidFill>
          <a:ln>
            <a:solidFill>
              <a:schemeClr val="accent1"/>
            </a:solidFill>
          </a:ln>
        </p:spPr>
        <p:txBody>
          <a:bodyPr wrap="square" rtlCol="0">
            <a:spAutoFit/>
          </a:bodyPr>
          <a:lstStyle/>
          <a:p>
            <a:r>
              <a:rPr lang="en-US" altLang="ja-JP" sz="1200" b="1" dirty="0">
                <a:latin typeface="+mn-ea"/>
              </a:rPr>
              <a:t>2024</a:t>
            </a:r>
            <a:r>
              <a:rPr lang="ja-JP" altLang="en-US" sz="1200" b="1" dirty="0">
                <a:latin typeface="+mn-ea"/>
              </a:rPr>
              <a:t>年度の検討結果まとめ</a:t>
            </a:r>
            <a:endParaRPr kumimoji="1" lang="ja-JP" altLang="en-US" sz="1200" b="1" dirty="0">
              <a:latin typeface="+mn-ea"/>
            </a:endParaRPr>
          </a:p>
        </p:txBody>
      </p:sp>
      <p:sp>
        <p:nvSpPr>
          <p:cNvPr id="39" name="テキスト ボックス 38">
            <a:extLst>
              <a:ext uri="{FF2B5EF4-FFF2-40B4-BE49-F238E27FC236}">
                <a16:creationId xmlns:a16="http://schemas.microsoft.com/office/drawing/2014/main" id="{D77CA699-ED3C-4166-97CB-C141817C5CE3}"/>
              </a:ext>
            </a:extLst>
          </p:cNvPr>
          <p:cNvSpPr txBox="1"/>
          <p:nvPr/>
        </p:nvSpPr>
        <p:spPr>
          <a:xfrm>
            <a:off x="6072477" y="2706720"/>
            <a:ext cx="5868000" cy="288000"/>
          </a:xfrm>
          <a:prstGeom prst="rect">
            <a:avLst/>
          </a:prstGeom>
          <a:noFill/>
          <a:ln>
            <a:solidFill>
              <a:schemeClr val="bg1">
                <a:lumMod val="50000"/>
              </a:schemeClr>
            </a:solidFill>
          </a:ln>
        </p:spPr>
        <p:txBody>
          <a:bodyPr wrap="square">
            <a:spAutoFit/>
          </a:bodyPr>
          <a:lstStyle/>
          <a:p>
            <a:r>
              <a:rPr lang="ja-JP" altLang="en-US" sz="1200" b="1" dirty="0"/>
              <a:t>２）共同利用による </a:t>
            </a:r>
            <a:r>
              <a:rPr lang="en-US" altLang="ja-JP" sz="1200" b="1" dirty="0"/>
              <a:t>『</a:t>
            </a:r>
            <a:r>
              <a:rPr lang="ja-JP" altLang="en-US" sz="1200" b="1" dirty="0"/>
              <a:t>マーケットの拡大</a:t>
            </a:r>
            <a:r>
              <a:rPr lang="en-US" altLang="ja-JP" sz="1200" b="1" dirty="0"/>
              <a:t>』</a:t>
            </a:r>
            <a:r>
              <a:rPr lang="ja-JP" altLang="en-US" sz="1200" b="1" dirty="0"/>
              <a:t>　➡　</a:t>
            </a:r>
            <a:r>
              <a:rPr lang="ja-JP" altLang="en-US" sz="1200" b="1" u="sng" dirty="0">
                <a:solidFill>
                  <a:srgbClr val="FF0000"/>
                </a:solidFill>
              </a:rPr>
              <a:t>基盤の魅力が高まり、データの標準化が進む</a:t>
            </a:r>
          </a:p>
        </p:txBody>
      </p:sp>
      <p:sp>
        <p:nvSpPr>
          <p:cNvPr id="40" name="テキスト ボックス 39">
            <a:extLst>
              <a:ext uri="{FF2B5EF4-FFF2-40B4-BE49-F238E27FC236}">
                <a16:creationId xmlns:a16="http://schemas.microsoft.com/office/drawing/2014/main" id="{28B3644E-A2A6-47E5-A5E9-BBD5FC3A02B3}"/>
              </a:ext>
            </a:extLst>
          </p:cNvPr>
          <p:cNvSpPr txBox="1"/>
          <p:nvPr/>
        </p:nvSpPr>
        <p:spPr>
          <a:xfrm>
            <a:off x="6096970" y="1148310"/>
            <a:ext cx="5868000" cy="288000"/>
          </a:xfrm>
          <a:prstGeom prst="rect">
            <a:avLst/>
          </a:prstGeom>
          <a:noFill/>
          <a:ln>
            <a:solidFill>
              <a:schemeClr val="bg1">
                <a:lumMod val="50000"/>
              </a:schemeClr>
            </a:solidFill>
          </a:ln>
        </p:spPr>
        <p:txBody>
          <a:bodyPr wrap="square">
            <a:spAutoFit/>
          </a:bodyPr>
          <a:lstStyle/>
          <a:p>
            <a:r>
              <a:rPr lang="ja-JP" altLang="en-US" sz="1200" b="1" dirty="0"/>
              <a:t>１）共同利用による </a:t>
            </a:r>
            <a:r>
              <a:rPr lang="en-US" altLang="ja-JP" sz="1200" b="1" dirty="0"/>
              <a:t>『</a:t>
            </a:r>
            <a:r>
              <a:rPr lang="ja-JP" altLang="en-US" sz="1200" b="1" dirty="0"/>
              <a:t>コスト負担の共有</a:t>
            </a:r>
            <a:r>
              <a:rPr lang="en-US" altLang="ja-JP" sz="1200" b="1" dirty="0"/>
              <a:t>』</a:t>
            </a:r>
            <a:r>
              <a:rPr lang="ja-JP" altLang="en-US" sz="1200" b="1" dirty="0"/>
              <a:t>　➡　</a:t>
            </a:r>
            <a:r>
              <a:rPr lang="ja-JP" altLang="en-US" sz="1200" b="1" u="sng" dirty="0">
                <a:solidFill>
                  <a:srgbClr val="FF0000"/>
                </a:solidFill>
              </a:rPr>
              <a:t>ランニングコストと運用負担が軽減</a:t>
            </a:r>
          </a:p>
        </p:txBody>
      </p:sp>
      <p:sp>
        <p:nvSpPr>
          <p:cNvPr id="41" name="テキスト ボックス 40">
            <a:extLst>
              <a:ext uri="{FF2B5EF4-FFF2-40B4-BE49-F238E27FC236}">
                <a16:creationId xmlns:a16="http://schemas.microsoft.com/office/drawing/2014/main" id="{58F20CE2-A235-45AF-BD23-7C8C4A2213DE}"/>
              </a:ext>
            </a:extLst>
          </p:cNvPr>
          <p:cNvSpPr txBox="1"/>
          <p:nvPr/>
        </p:nvSpPr>
        <p:spPr>
          <a:xfrm>
            <a:off x="6096970" y="4239097"/>
            <a:ext cx="5868000" cy="288000"/>
          </a:xfrm>
          <a:prstGeom prst="rect">
            <a:avLst/>
          </a:prstGeom>
          <a:noFill/>
          <a:ln>
            <a:solidFill>
              <a:schemeClr val="bg1">
                <a:lumMod val="50000"/>
              </a:schemeClr>
            </a:solidFill>
          </a:ln>
        </p:spPr>
        <p:txBody>
          <a:bodyPr wrap="square">
            <a:spAutoFit/>
          </a:bodyPr>
          <a:lstStyle/>
          <a:p>
            <a:r>
              <a:rPr lang="ja-JP" altLang="en-US" sz="1200" b="1" dirty="0"/>
              <a:t>３）共同利用による　</a:t>
            </a:r>
            <a:r>
              <a:rPr lang="en-US" altLang="ja-JP" sz="1200" b="1" dirty="0"/>
              <a:t>『</a:t>
            </a:r>
            <a:r>
              <a:rPr lang="ja-JP" altLang="en-US" sz="1200" b="1" dirty="0"/>
              <a:t>安定的な推進体制</a:t>
            </a:r>
            <a:r>
              <a:rPr lang="en-US" altLang="ja-JP" sz="1200" b="1" dirty="0"/>
              <a:t>』</a:t>
            </a:r>
            <a:r>
              <a:rPr lang="ja-JP" altLang="en-US" sz="1200" b="1" dirty="0"/>
              <a:t>　➡　</a:t>
            </a:r>
            <a:r>
              <a:rPr lang="ja-JP" altLang="en-US" sz="1200" b="1" u="sng" dirty="0">
                <a:solidFill>
                  <a:srgbClr val="FF0000"/>
                </a:solidFill>
              </a:rPr>
              <a:t>人材や知見の集積による推進力の確保</a:t>
            </a:r>
          </a:p>
        </p:txBody>
      </p:sp>
      <p:sp>
        <p:nvSpPr>
          <p:cNvPr id="42" name="テキスト ボックス 41">
            <a:extLst>
              <a:ext uri="{FF2B5EF4-FFF2-40B4-BE49-F238E27FC236}">
                <a16:creationId xmlns:a16="http://schemas.microsoft.com/office/drawing/2014/main" id="{E57E2374-EE98-4C11-86D6-3BC25852B8E6}"/>
              </a:ext>
            </a:extLst>
          </p:cNvPr>
          <p:cNvSpPr txBox="1"/>
          <p:nvPr/>
        </p:nvSpPr>
        <p:spPr>
          <a:xfrm>
            <a:off x="6195056" y="1571910"/>
            <a:ext cx="2772000" cy="702588"/>
          </a:xfrm>
          <a:prstGeom prst="roundRect">
            <a:avLst>
              <a:gd name="adj" fmla="val 13828"/>
            </a:avLst>
          </a:prstGeom>
          <a:solidFill>
            <a:schemeClr val="accent4">
              <a:lumMod val="20000"/>
              <a:lumOff val="80000"/>
            </a:schemeClr>
          </a:solidFill>
        </p:spPr>
        <p:txBody>
          <a:bodyPr wrap="square">
            <a:spAutoFit/>
          </a:bodyPr>
          <a:lstStyle/>
          <a:p>
            <a:r>
              <a:rPr lang="ja-JP" altLang="en-US" sz="1200" b="1" dirty="0"/>
              <a:t>一定以上の品質を担保しつつ、運用負担も含めたコストを賄うためには、共同利用による「コスト負担の共有」が有効</a:t>
            </a:r>
            <a:endParaRPr lang="en-US" altLang="ja-JP" sz="1200" b="1" dirty="0"/>
          </a:p>
        </p:txBody>
      </p:sp>
      <p:sp>
        <p:nvSpPr>
          <p:cNvPr id="43" name="テキスト ボックス 42">
            <a:extLst>
              <a:ext uri="{FF2B5EF4-FFF2-40B4-BE49-F238E27FC236}">
                <a16:creationId xmlns:a16="http://schemas.microsoft.com/office/drawing/2014/main" id="{5E6E6C66-BCF8-41EF-8E10-304369D937C5}"/>
              </a:ext>
            </a:extLst>
          </p:cNvPr>
          <p:cNvSpPr txBox="1"/>
          <p:nvPr/>
        </p:nvSpPr>
        <p:spPr>
          <a:xfrm>
            <a:off x="6195056" y="3146161"/>
            <a:ext cx="2772000" cy="903327"/>
          </a:xfrm>
          <a:prstGeom prst="roundRect">
            <a:avLst>
              <a:gd name="adj" fmla="val 13828"/>
            </a:avLst>
          </a:prstGeom>
          <a:solidFill>
            <a:schemeClr val="accent4">
              <a:lumMod val="20000"/>
              <a:lumOff val="80000"/>
            </a:schemeClr>
          </a:solidFill>
        </p:spPr>
        <p:txBody>
          <a:bodyPr wrap="square">
            <a:spAutoFit/>
          </a:bodyPr>
          <a:lstStyle/>
          <a:p>
            <a:r>
              <a:rPr lang="ja-JP" altLang="en-US" sz="1200" b="1" dirty="0"/>
              <a:t>共同利用により① 質の高いデータ連携基盤が提供できることで、②マーケット拡大によるビジネス機会が増え、③結果的にデータとサービスが集積する</a:t>
            </a:r>
            <a:endParaRPr lang="en-US" altLang="ja-JP" sz="1200" b="1" dirty="0"/>
          </a:p>
        </p:txBody>
      </p:sp>
      <p:sp>
        <p:nvSpPr>
          <p:cNvPr id="44" name="テキスト ボックス 43">
            <a:extLst>
              <a:ext uri="{FF2B5EF4-FFF2-40B4-BE49-F238E27FC236}">
                <a16:creationId xmlns:a16="http://schemas.microsoft.com/office/drawing/2014/main" id="{2E8F5281-2A54-4224-83F4-E8E28BD3A148}"/>
              </a:ext>
            </a:extLst>
          </p:cNvPr>
          <p:cNvSpPr txBox="1"/>
          <p:nvPr/>
        </p:nvSpPr>
        <p:spPr>
          <a:xfrm>
            <a:off x="6195056" y="4703743"/>
            <a:ext cx="2772000" cy="903327"/>
          </a:xfrm>
          <a:prstGeom prst="roundRect">
            <a:avLst>
              <a:gd name="adj" fmla="val 13828"/>
            </a:avLst>
          </a:prstGeom>
          <a:solidFill>
            <a:schemeClr val="accent4">
              <a:lumMod val="20000"/>
              <a:lumOff val="80000"/>
            </a:schemeClr>
          </a:solidFill>
        </p:spPr>
        <p:txBody>
          <a:bodyPr wrap="square">
            <a:spAutoFit/>
          </a:bodyPr>
          <a:lstStyle/>
          <a:p>
            <a:r>
              <a:rPr lang="ja-JP" altLang="en-US" sz="1200" b="1" dirty="0"/>
              <a:t>共通する社会課題に対し、人材と知見を集積し、質の高いデジタルサービスを提供するため、安定的な推進体制を構築する</a:t>
            </a:r>
            <a:endParaRPr lang="en-US" altLang="ja-JP" sz="1200" b="1" dirty="0"/>
          </a:p>
        </p:txBody>
      </p:sp>
      <p:pic>
        <p:nvPicPr>
          <p:cNvPr id="5" name="図 4">
            <a:extLst>
              <a:ext uri="{FF2B5EF4-FFF2-40B4-BE49-F238E27FC236}">
                <a16:creationId xmlns:a16="http://schemas.microsoft.com/office/drawing/2014/main" id="{2EE64566-97F5-49F0-B360-57492EBFC03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26738" y="3063277"/>
            <a:ext cx="1479855" cy="1105600"/>
          </a:xfrm>
          <a:prstGeom prst="rect">
            <a:avLst/>
          </a:prstGeom>
        </p:spPr>
      </p:pic>
      <p:sp>
        <p:nvSpPr>
          <p:cNvPr id="48" name="テキスト ボックス 47">
            <a:extLst>
              <a:ext uri="{FF2B5EF4-FFF2-40B4-BE49-F238E27FC236}">
                <a16:creationId xmlns:a16="http://schemas.microsoft.com/office/drawing/2014/main" id="{9AC582EB-E12C-4038-839B-A156CCE6542C}"/>
              </a:ext>
            </a:extLst>
          </p:cNvPr>
          <p:cNvSpPr txBox="1"/>
          <p:nvPr/>
        </p:nvSpPr>
        <p:spPr>
          <a:xfrm>
            <a:off x="9566133" y="3101095"/>
            <a:ext cx="1502186" cy="430887"/>
          </a:xfrm>
          <a:prstGeom prst="rect">
            <a:avLst/>
          </a:prstGeom>
          <a:noFill/>
        </p:spPr>
        <p:txBody>
          <a:bodyPr wrap="square" rtlCol="0">
            <a:spAutoFit/>
          </a:bodyPr>
          <a:lstStyle/>
          <a:p>
            <a:r>
              <a:rPr lang="ja-JP" altLang="en-US" sz="1100" dirty="0">
                <a:solidFill>
                  <a:srgbClr val="FF0000"/>
                </a:solidFill>
              </a:rPr>
              <a:t>マーケット拡大に対する民間の関心は高い</a:t>
            </a:r>
          </a:p>
        </p:txBody>
      </p:sp>
      <p:pic>
        <p:nvPicPr>
          <p:cNvPr id="7" name="図 6">
            <a:extLst>
              <a:ext uri="{FF2B5EF4-FFF2-40B4-BE49-F238E27FC236}">
                <a16:creationId xmlns:a16="http://schemas.microsoft.com/office/drawing/2014/main" id="{98B3CDF1-E335-427F-972E-29EE1356715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44105" y="4605310"/>
            <a:ext cx="1872118" cy="1109869"/>
          </a:xfrm>
          <a:prstGeom prst="rect">
            <a:avLst/>
          </a:prstGeom>
        </p:spPr>
      </p:pic>
      <p:pic>
        <p:nvPicPr>
          <p:cNvPr id="9" name="図 8">
            <a:extLst>
              <a:ext uri="{FF2B5EF4-FFF2-40B4-BE49-F238E27FC236}">
                <a16:creationId xmlns:a16="http://schemas.microsoft.com/office/drawing/2014/main" id="{0509C2E9-955D-40CB-B00C-4DA1FC6BB4F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698850" y="1508694"/>
            <a:ext cx="2078418" cy="1144701"/>
          </a:xfrm>
          <a:prstGeom prst="rect">
            <a:avLst/>
          </a:prstGeom>
        </p:spPr>
      </p:pic>
      <p:sp>
        <p:nvSpPr>
          <p:cNvPr id="10" name="テキスト ボックス 9">
            <a:extLst>
              <a:ext uri="{FF2B5EF4-FFF2-40B4-BE49-F238E27FC236}">
                <a16:creationId xmlns:a16="http://schemas.microsoft.com/office/drawing/2014/main" id="{8B25AB43-3B3B-4129-A754-CC7BE1D06AE8}"/>
              </a:ext>
            </a:extLst>
          </p:cNvPr>
          <p:cNvSpPr txBox="1"/>
          <p:nvPr/>
        </p:nvSpPr>
        <p:spPr>
          <a:xfrm>
            <a:off x="7472281" y="6270171"/>
            <a:ext cx="3267241" cy="338554"/>
          </a:xfrm>
          <a:prstGeom prst="rect">
            <a:avLst/>
          </a:prstGeom>
          <a:noFill/>
        </p:spPr>
        <p:txBody>
          <a:bodyPr wrap="none" rtlCol="0">
            <a:spAutoFit/>
          </a:bodyPr>
          <a:lstStyle/>
          <a:p>
            <a:r>
              <a:rPr kumimoji="1" lang="ja-JP" altLang="en-US" sz="1600" b="1" dirty="0"/>
              <a:t>複数団体と共同利用について協議中</a:t>
            </a:r>
          </a:p>
        </p:txBody>
      </p:sp>
      <p:sp>
        <p:nvSpPr>
          <p:cNvPr id="11" name="二等辺三角形 10">
            <a:extLst>
              <a:ext uri="{FF2B5EF4-FFF2-40B4-BE49-F238E27FC236}">
                <a16:creationId xmlns:a16="http://schemas.microsoft.com/office/drawing/2014/main" id="{3D77C337-5AC7-45A1-BFF6-297CF82A42C7}"/>
              </a:ext>
            </a:extLst>
          </p:cNvPr>
          <p:cNvSpPr/>
          <p:nvPr/>
        </p:nvSpPr>
        <p:spPr>
          <a:xfrm rot="10800000">
            <a:off x="8224158" y="5861957"/>
            <a:ext cx="1763486" cy="26125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E4804BB8-7275-4502-BA49-0480AD6A12A4}"/>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t>2-1-4.  </a:t>
            </a:r>
            <a:r>
              <a:rPr lang="en-US" altLang="ja-JP" sz="2000" b="1" dirty="0">
                <a:latin typeface="+mn-ea"/>
              </a:rPr>
              <a:t>【</a:t>
            </a:r>
            <a:r>
              <a:rPr lang="ja-JP" altLang="en-US" sz="2000" b="1" dirty="0">
                <a:latin typeface="+mn-ea"/>
              </a:rPr>
              <a:t>大阪府</a:t>
            </a:r>
            <a:r>
              <a:rPr lang="en-US" altLang="ja-JP" sz="2000" b="1" dirty="0">
                <a:latin typeface="+mn-ea"/>
              </a:rPr>
              <a:t>】</a:t>
            </a:r>
            <a:r>
              <a:rPr lang="ja-JP" altLang="en-US" sz="2000" b="1" dirty="0">
                <a:latin typeface="+mn-ea"/>
              </a:rPr>
              <a:t>　取組実績：「自治体データ連携基盤共用化研究会</a:t>
            </a:r>
            <a:r>
              <a:rPr kumimoji="1" lang="ja-JP" altLang="en-US" sz="2000" b="1" dirty="0">
                <a:latin typeface="+mn-ea"/>
              </a:rPr>
              <a:t>」　</a:t>
            </a:r>
            <a:r>
              <a:rPr kumimoji="1" lang="en-US" altLang="ja-JP" sz="2000" b="1" dirty="0">
                <a:latin typeface="+mn-ea"/>
              </a:rPr>
              <a:t>※ORDEN</a:t>
            </a:r>
            <a:r>
              <a:rPr kumimoji="1" lang="ja-JP" altLang="en-US" sz="2000" b="1" dirty="0">
                <a:latin typeface="+mn-ea"/>
              </a:rPr>
              <a:t>事業</a:t>
            </a:r>
            <a:endParaRPr kumimoji="1" lang="en-US" altLang="ja-JP" sz="2000" b="1" dirty="0">
              <a:latin typeface="+mn-ea"/>
            </a:endParaRPr>
          </a:p>
        </p:txBody>
      </p:sp>
      <p:sp>
        <p:nvSpPr>
          <p:cNvPr id="45" name="スライド番号プレースホルダー 3">
            <a:extLst>
              <a:ext uri="{FF2B5EF4-FFF2-40B4-BE49-F238E27FC236}">
                <a16:creationId xmlns:a16="http://schemas.microsoft.com/office/drawing/2014/main" id="{B7E3951C-A2DA-44E8-B34C-B5A1A4F19764}"/>
              </a:ext>
            </a:extLst>
          </p:cNvPr>
          <p:cNvSpPr>
            <a:spLocks noGrp="1"/>
          </p:cNvSpPr>
          <p:nvPr>
            <p:ph type="sldNum" sz="quarter" idx="12"/>
          </p:nvPr>
        </p:nvSpPr>
        <p:spPr>
          <a:xfrm>
            <a:off x="9420027" y="6460557"/>
            <a:ext cx="2743200" cy="365125"/>
          </a:xfrm>
        </p:spPr>
        <p:txBody>
          <a:bodyPr/>
          <a:lstStyle/>
          <a:p>
            <a:fld id="{63C598F0-0FE0-4076-80A3-C96A98F7321E}" type="slidenum">
              <a:rPr kumimoji="1" lang="ja-JP" altLang="en-US" smtClean="0"/>
              <a:t>14</a:t>
            </a:fld>
            <a:endParaRPr kumimoji="1" lang="ja-JP" altLang="en-US" dirty="0"/>
          </a:p>
        </p:txBody>
      </p:sp>
      <p:sp>
        <p:nvSpPr>
          <p:cNvPr id="3" name="テキスト ボックス 2">
            <a:extLst>
              <a:ext uri="{FF2B5EF4-FFF2-40B4-BE49-F238E27FC236}">
                <a16:creationId xmlns:a16="http://schemas.microsoft.com/office/drawing/2014/main" id="{22C98F31-74A5-4AA9-AC82-F9A8292B1005}"/>
              </a:ext>
            </a:extLst>
          </p:cNvPr>
          <p:cNvSpPr txBox="1"/>
          <p:nvPr/>
        </p:nvSpPr>
        <p:spPr>
          <a:xfrm>
            <a:off x="2810337" y="2562203"/>
            <a:ext cx="3526971" cy="1200329"/>
          </a:xfrm>
          <a:prstGeom prst="rect">
            <a:avLst/>
          </a:prstGeom>
          <a:noFill/>
        </p:spPr>
        <p:txBody>
          <a:bodyPr wrap="square" rtlCol="0">
            <a:spAutoFit/>
          </a:bodyPr>
          <a:lstStyle/>
          <a:p>
            <a:r>
              <a:rPr lang="ja-JP" altLang="en-US" sz="600" b="1" dirty="0"/>
              <a:t>＜オブザーバー＞</a:t>
            </a:r>
            <a:endParaRPr kumimoji="1" lang="en-US" altLang="ja-JP" sz="600" b="1" dirty="0"/>
          </a:p>
          <a:p>
            <a:pPr marL="285750" indent="-285750">
              <a:buFont typeface="Arial" panose="020B0604020202020204" pitchFamily="34" charset="0"/>
              <a:buChar char="•"/>
            </a:pPr>
            <a:r>
              <a:rPr kumimoji="1" lang="ja-JP" altLang="en-US" sz="600" b="1" dirty="0"/>
              <a:t>市町村 </a:t>
            </a:r>
            <a:r>
              <a:rPr kumimoji="1" lang="en-US" altLang="ja-JP" sz="600" b="1" dirty="0"/>
              <a:t>25</a:t>
            </a:r>
            <a:r>
              <a:rPr kumimoji="1" lang="ja-JP" altLang="en-US" sz="600" b="1" dirty="0"/>
              <a:t>団体</a:t>
            </a:r>
            <a:endParaRPr kumimoji="1" lang="en-US" altLang="ja-JP" sz="600" b="1" dirty="0"/>
          </a:p>
          <a:p>
            <a:pPr marL="285750" indent="-285750">
              <a:buFont typeface="Arial" panose="020B0604020202020204" pitchFamily="34" charset="0"/>
              <a:buChar char="•"/>
            </a:pPr>
            <a:r>
              <a:rPr lang="ja-JP" altLang="en-US" sz="600" b="1" dirty="0"/>
              <a:t>内閣府 </a:t>
            </a:r>
            <a:r>
              <a:rPr lang="zh-TW" altLang="en-US" sz="600" b="1" dirty="0"/>
              <a:t>地方創生推進事務局 </a:t>
            </a:r>
          </a:p>
          <a:p>
            <a:pPr marL="285750" indent="-285750">
              <a:buFont typeface="Arial" panose="020B0604020202020204" pitchFamily="34" charset="0"/>
              <a:buChar char="•"/>
            </a:pPr>
            <a:r>
              <a:rPr kumimoji="1" lang="ja-JP" altLang="en-US" sz="600" b="1" dirty="0"/>
              <a:t>内閣府 科学技術・イノベーション推進事務局</a:t>
            </a:r>
            <a:endParaRPr lang="en-US" altLang="ja-JP" sz="600" b="1" dirty="0"/>
          </a:p>
          <a:p>
            <a:pPr marL="285750" indent="-285750">
              <a:buFont typeface="Arial" panose="020B0604020202020204" pitchFamily="34" charset="0"/>
              <a:buChar char="•"/>
            </a:pPr>
            <a:r>
              <a:rPr kumimoji="1" lang="ja-JP" altLang="en-US" sz="600" b="1" dirty="0"/>
              <a:t>デジタル庁 国民向けサービスグループ</a:t>
            </a:r>
            <a:endParaRPr kumimoji="1" lang="en-US" altLang="ja-JP" sz="600" b="1" dirty="0"/>
          </a:p>
          <a:p>
            <a:pPr marL="285750" indent="-285750">
              <a:buFont typeface="Arial" panose="020B0604020202020204" pitchFamily="34" charset="0"/>
              <a:buChar char="•"/>
            </a:pPr>
            <a:r>
              <a:rPr kumimoji="1" lang="ja-JP" altLang="en-US" sz="600" b="1" dirty="0"/>
              <a:t>総務省 </a:t>
            </a:r>
            <a:r>
              <a:rPr kumimoji="1" lang="zh-TW" altLang="en-US" sz="600" b="1" dirty="0"/>
              <a:t>情報流通行政局</a:t>
            </a:r>
            <a:endParaRPr lang="en-US" altLang="ja-JP" sz="600" b="1" dirty="0"/>
          </a:p>
          <a:p>
            <a:pPr marL="285750" indent="-285750">
              <a:buFont typeface="Arial" panose="020B0604020202020204" pitchFamily="34" charset="0"/>
              <a:buChar char="•"/>
            </a:pPr>
            <a:r>
              <a:rPr lang="ja-JP" altLang="en-US" sz="600" b="1" dirty="0"/>
              <a:t>内閣官房 デジタル行財政改革会議事務局</a:t>
            </a:r>
            <a:endParaRPr lang="en-US" altLang="ja-JP" sz="600" b="1" dirty="0"/>
          </a:p>
          <a:p>
            <a:pPr marL="285750" indent="-285750">
              <a:buFont typeface="Arial" panose="020B0604020202020204" pitchFamily="34" charset="0"/>
              <a:buChar char="•"/>
            </a:pPr>
            <a:r>
              <a:rPr kumimoji="1" lang="ja-JP" altLang="en-US" sz="600" b="1" dirty="0"/>
              <a:t>近畿総合通信局</a:t>
            </a:r>
            <a:endParaRPr kumimoji="1" lang="en-US" altLang="ja-JP" sz="600" b="1" dirty="0"/>
          </a:p>
          <a:p>
            <a:pPr marL="285750" indent="-285750">
              <a:buFont typeface="Arial" panose="020B0604020202020204" pitchFamily="34" charset="0"/>
              <a:buChar char="•"/>
            </a:pPr>
            <a:r>
              <a:rPr kumimoji="1" lang="ja-JP" altLang="en-US" sz="600" b="1" dirty="0"/>
              <a:t>地方公共団体情報システム機構（</a:t>
            </a:r>
            <a:r>
              <a:rPr kumimoji="1" lang="en-US" altLang="ja-JP" sz="600" b="1" dirty="0"/>
              <a:t>J-LIS</a:t>
            </a:r>
            <a:r>
              <a:rPr kumimoji="1" lang="ja-JP" altLang="en-US" sz="600" b="1" dirty="0"/>
              <a:t>）</a:t>
            </a:r>
          </a:p>
          <a:p>
            <a:pPr marL="285750" indent="-285750">
              <a:buFont typeface="Arial" panose="020B0604020202020204" pitchFamily="34" charset="0"/>
              <a:buChar char="•"/>
            </a:pPr>
            <a:r>
              <a:rPr kumimoji="1" lang="zh-TW" altLang="en-US" sz="600" b="1" dirty="0"/>
              <a:t>全国地域情報化推進協会（</a:t>
            </a:r>
            <a:r>
              <a:rPr kumimoji="1" lang="en-US" altLang="zh-TW" sz="600" b="1" dirty="0"/>
              <a:t>APPLIC</a:t>
            </a:r>
            <a:r>
              <a:rPr kumimoji="1" lang="zh-TW" altLang="en-US" sz="600" b="1" dirty="0"/>
              <a:t>）</a:t>
            </a:r>
          </a:p>
          <a:p>
            <a:pPr marL="285750" indent="-285750">
              <a:buFont typeface="Arial" panose="020B0604020202020204" pitchFamily="34" charset="0"/>
              <a:buChar char="•"/>
            </a:pPr>
            <a:r>
              <a:rPr kumimoji="1" lang="ja-JP" altLang="en-US" sz="600" b="1" dirty="0"/>
              <a:t>関西広域連合</a:t>
            </a:r>
            <a:endParaRPr kumimoji="1" lang="en-US" altLang="ja-JP" sz="600" b="1" dirty="0"/>
          </a:p>
          <a:p>
            <a:pPr marL="285750" indent="-285750">
              <a:buFont typeface="Arial" panose="020B0604020202020204" pitchFamily="34" charset="0"/>
              <a:buChar char="•"/>
            </a:pPr>
            <a:r>
              <a:rPr lang="ja-JP" altLang="en-US" sz="600" b="1" dirty="0"/>
              <a:t>関西経済連合会、四国経済連合会、九州経済連合会</a:t>
            </a:r>
            <a:endParaRPr kumimoji="1" lang="en-US" altLang="ja-JP" sz="600" b="1" dirty="0"/>
          </a:p>
        </p:txBody>
      </p:sp>
      <p:sp>
        <p:nvSpPr>
          <p:cNvPr id="4" name="正方形/長方形 3">
            <a:extLst>
              <a:ext uri="{FF2B5EF4-FFF2-40B4-BE49-F238E27FC236}">
                <a16:creationId xmlns:a16="http://schemas.microsoft.com/office/drawing/2014/main" id="{C6A78E10-AB0D-45DF-A0A4-3878213DA610}"/>
              </a:ext>
            </a:extLst>
          </p:cNvPr>
          <p:cNvSpPr/>
          <p:nvPr/>
        </p:nvSpPr>
        <p:spPr>
          <a:xfrm>
            <a:off x="11018655" y="1650775"/>
            <a:ext cx="779533" cy="704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1000" dirty="0">
                <a:solidFill>
                  <a:schemeClr val="tx1"/>
                </a:solidFill>
              </a:rPr>
              <a:t>コストを</a:t>
            </a:r>
            <a:endParaRPr kumimoji="1" lang="en-US" altLang="ja-JP" sz="1000" dirty="0">
              <a:solidFill>
                <a:schemeClr val="tx1"/>
              </a:solidFill>
            </a:endParaRPr>
          </a:p>
          <a:p>
            <a:pPr algn="ctr">
              <a:lnSpc>
                <a:spcPct val="150000"/>
              </a:lnSpc>
            </a:pPr>
            <a:r>
              <a:rPr kumimoji="1" lang="ja-JP" altLang="en-US" sz="1000" dirty="0">
                <a:solidFill>
                  <a:schemeClr val="tx1"/>
                </a:solidFill>
              </a:rPr>
              <a:t>共同負担で低減</a:t>
            </a:r>
          </a:p>
        </p:txBody>
      </p:sp>
    </p:spTree>
    <p:extLst>
      <p:ext uri="{BB962C8B-B14F-4D97-AF65-F5344CB8AC3E}">
        <p14:creationId xmlns:p14="http://schemas.microsoft.com/office/powerpoint/2010/main" val="3669403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BA2049B-F4F9-4EC2-A675-2D52BC74F2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7227" y="1251782"/>
            <a:ext cx="5911801" cy="3144423"/>
          </a:xfrm>
          <a:prstGeom prst="rect">
            <a:avLst/>
          </a:prstGeom>
        </p:spPr>
      </p:pic>
      <p:sp>
        <p:nvSpPr>
          <p:cNvPr id="7" name="テキスト ボックス 6">
            <a:extLst>
              <a:ext uri="{FF2B5EF4-FFF2-40B4-BE49-F238E27FC236}">
                <a16:creationId xmlns:a16="http://schemas.microsoft.com/office/drawing/2014/main" id="{542D72C4-968D-43EA-8F15-5459D8D9472F}"/>
              </a:ext>
            </a:extLst>
          </p:cNvPr>
          <p:cNvSpPr txBox="1"/>
          <p:nvPr/>
        </p:nvSpPr>
        <p:spPr>
          <a:xfrm>
            <a:off x="255441" y="457077"/>
            <a:ext cx="11615430" cy="461665"/>
          </a:xfrm>
          <a:prstGeom prst="rect">
            <a:avLst/>
          </a:prstGeom>
          <a:noFill/>
        </p:spPr>
        <p:txBody>
          <a:bodyPr wrap="square" rtlCol="0">
            <a:spAutoFit/>
          </a:bodyPr>
          <a:lstStyle/>
          <a:p>
            <a:r>
              <a:rPr kumimoji="1" lang="ja-JP" altLang="en-US" sz="1200" dirty="0">
                <a:latin typeface="+mn-ea"/>
              </a:rPr>
              <a:t>事業参加の</a:t>
            </a:r>
            <a:r>
              <a:rPr kumimoji="1" lang="en-US" altLang="ja-JP" sz="1200" dirty="0">
                <a:latin typeface="+mn-ea"/>
              </a:rPr>
              <a:t>6</a:t>
            </a:r>
            <a:r>
              <a:rPr kumimoji="1" lang="ja-JP" altLang="en-US" sz="1200" dirty="0">
                <a:latin typeface="+mn-ea"/>
              </a:rPr>
              <a:t>府県から観光スポット情報およびイベント情報を集約し、民間サービス等を通じて府民や観光客に提供。あわせて、データを利活用することにより、より広域的な周遊を促進し、</a:t>
            </a:r>
            <a:br>
              <a:rPr kumimoji="1" lang="en-US" altLang="ja-JP" sz="1200" dirty="0">
                <a:latin typeface="+mn-ea"/>
              </a:rPr>
            </a:br>
            <a:r>
              <a:rPr kumimoji="1" lang="ja-JP" altLang="en-US" sz="1200" dirty="0">
                <a:latin typeface="+mn-ea"/>
              </a:rPr>
              <a:t>観光による経済効果の創出を図る。</a:t>
            </a:r>
          </a:p>
        </p:txBody>
      </p:sp>
      <p:sp>
        <p:nvSpPr>
          <p:cNvPr id="37" name="テキスト ボックス 36">
            <a:extLst>
              <a:ext uri="{FF2B5EF4-FFF2-40B4-BE49-F238E27FC236}">
                <a16:creationId xmlns:a16="http://schemas.microsoft.com/office/drawing/2014/main" id="{E3E59BB1-DDD2-4664-9310-A4E59F044714}"/>
              </a:ext>
            </a:extLst>
          </p:cNvPr>
          <p:cNvSpPr txBox="1"/>
          <p:nvPr/>
        </p:nvSpPr>
        <p:spPr>
          <a:xfrm>
            <a:off x="317212" y="923825"/>
            <a:ext cx="5796713" cy="280145"/>
          </a:xfrm>
          <a:prstGeom prst="rect">
            <a:avLst/>
          </a:prstGeom>
          <a:solidFill>
            <a:schemeClr val="accent5">
              <a:lumMod val="20000"/>
              <a:lumOff val="80000"/>
            </a:schemeClr>
          </a:solidFill>
          <a:ln>
            <a:solidFill>
              <a:schemeClr val="accent1"/>
            </a:solidFill>
          </a:ln>
        </p:spPr>
        <p:txBody>
          <a:bodyPr wrap="square" rtlCol="0">
            <a:spAutoFit/>
          </a:bodyPr>
          <a:lstStyle/>
          <a:p>
            <a:r>
              <a:rPr lang="ja-JP" altLang="en-US" sz="1200" b="1" dirty="0">
                <a:latin typeface="+mn-ea"/>
              </a:rPr>
              <a:t>①サービス概要</a:t>
            </a:r>
            <a:endParaRPr kumimoji="1" lang="ja-JP" altLang="en-US" sz="1200" b="1" dirty="0">
              <a:latin typeface="+mn-ea"/>
            </a:endParaRPr>
          </a:p>
        </p:txBody>
      </p:sp>
      <p:sp>
        <p:nvSpPr>
          <p:cNvPr id="39" name="テキスト ボックス 38">
            <a:extLst>
              <a:ext uri="{FF2B5EF4-FFF2-40B4-BE49-F238E27FC236}">
                <a16:creationId xmlns:a16="http://schemas.microsoft.com/office/drawing/2014/main" id="{B826BC3A-3E64-426A-8B63-EA104A66E3C6}"/>
              </a:ext>
            </a:extLst>
          </p:cNvPr>
          <p:cNvSpPr txBox="1"/>
          <p:nvPr/>
        </p:nvSpPr>
        <p:spPr>
          <a:xfrm>
            <a:off x="6530305" y="918382"/>
            <a:ext cx="5376940" cy="276999"/>
          </a:xfrm>
          <a:prstGeom prst="rect">
            <a:avLst/>
          </a:prstGeom>
          <a:solidFill>
            <a:schemeClr val="accent5">
              <a:lumMod val="20000"/>
              <a:lumOff val="80000"/>
            </a:schemeClr>
          </a:solidFill>
          <a:ln>
            <a:solidFill>
              <a:schemeClr val="accent1"/>
            </a:solidFill>
          </a:ln>
        </p:spPr>
        <p:txBody>
          <a:bodyPr wrap="square" rtlCol="0">
            <a:spAutoFit/>
          </a:bodyPr>
          <a:lstStyle/>
          <a:p>
            <a:r>
              <a:rPr lang="ja-JP" altLang="en-US" sz="1200" b="1" dirty="0">
                <a:latin typeface="+mn-ea"/>
              </a:rPr>
              <a:t>②検証内容</a:t>
            </a:r>
            <a:endParaRPr kumimoji="1" lang="ja-JP" altLang="en-US" sz="1200" b="1" dirty="0">
              <a:latin typeface="+mn-ea"/>
            </a:endParaRPr>
          </a:p>
        </p:txBody>
      </p:sp>
      <p:pic>
        <p:nvPicPr>
          <p:cNvPr id="8" name="図 7">
            <a:extLst>
              <a:ext uri="{FF2B5EF4-FFF2-40B4-BE49-F238E27FC236}">
                <a16:creationId xmlns:a16="http://schemas.microsoft.com/office/drawing/2014/main" id="{770DC8C1-D1D6-42C6-A90C-C4B5510A7F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7285" y="4583987"/>
            <a:ext cx="3616777" cy="2043479"/>
          </a:xfrm>
          <a:prstGeom prst="rect">
            <a:avLst/>
          </a:prstGeom>
        </p:spPr>
      </p:pic>
      <p:pic>
        <p:nvPicPr>
          <p:cNvPr id="9" name="図 8">
            <a:extLst>
              <a:ext uri="{FF2B5EF4-FFF2-40B4-BE49-F238E27FC236}">
                <a16:creationId xmlns:a16="http://schemas.microsoft.com/office/drawing/2014/main" id="{1F9D296F-F7E1-4B66-B70D-89A5ABA6B1D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05513" y="4890923"/>
            <a:ext cx="1918606" cy="1725287"/>
          </a:xfrm>
          <a:prstGeom prst="rect">
            <a:avLst/>
          </a:prstGeom>
        </p:spPr>
      </p:pic>
      <p:sp>
        <p:nvSpPr>
          <p:cNvPr id="10" name="テキスト ボックス 9">
            <a:extLst>
              <a:ext uri="{FF2B5EF4-FFF2-40B4-BE49-F238E27FC236}">
                <a16:creationId xmlns:a16="http://schemas.microsoft.com/office/drawing/2014/main" id="{4E7ED599-AE20-481A-BAEF-B2823FB31240}"/>
              </a:ext>
            </a:extLst>
          </p:cNvPr>
          <p:cNvSpPr txBox="1"/>
          <p:nvPr/>
        </p:nvSpPr>
        <p:spPr>
          <a:xfrm>
            <a:off x="7697067" y="4291541"/>
            <a:ext cx="3376245" cy="276999"/>
          </a:xfrm>
          <a:prstGeom prst="rect">
            <a:avLst/>
          </a:prstGeom>
          <a:noFill/>
        </p:spPr>
        <p:txBody>
          <a:bodyPr wrap="none" rtlCol="0">
            <a:spAutoFit/>
          </a:bodyPr>
          <a:lstStyle/>
          <a:p>
            <a:r>
              <a:rPr lang="en-US" altLang="ja-JP" sz="1200" b="1" dirty="0"/>
              <a:t>AI</a:t>
            </a:r>
            <a:r>
              <a:rPr lang="ja-JP" altLang="en-US" sz="1200" b="1" dirty="0"/>
              <a:t>利用回数</a:t>
            </a:r>
            <a:r>
              <a:rPr lang="en-US" altLang="ja-JP" sz="1200" b="1" dirty="0"/>
              <a:t>39,424</a:t>
            </a:r>
            <a:r>
              <a:rPr lang="ja-JP" altLang="en-US" sz="1200" b="1" dirty="0"/>
              <a:t>回</a:t>
            </a:r>
            <a:r>
              <a:rPr kumimoji="1" lang="ja-JP" altLang="en-US" sz="1200" b="1" dirty="0"/>
              <a:t>、</a:t>
            </a:r>
            <a:r>
              <a:rPr kumimoji="1" lang="en-US" altLang="ja-JP" sz="1200" b="1" dirty="0"/>
              <a:t>10,630</a:t>
            </a:r>
            <a:r>
              <a:rPr kumimoji="1" lang="ja-JP" altLang="en-US" sz="1200" b="1" dirty="0"/>
              <a:t>ユーザーが利用</a:t>
            </a:r>
          </a:p>
        </p:txBody>
      </p:sp>
      <p:sp>
        <p:nvSpPr>
          <p:cNvPr id="17" name="テキスト ボックス 16">
            <a:extLst>
              <a:ext uri="{FF2B5EF4-FFF2-40B4-BE49-F238E27FC236}">
                <a16:creationId xmlns:a16="http://schemas.microsoft.com/office/drawing/2014/main" id="{8C4E5379-D42A-4B50-B972-D47600F3520D}"/>
              </a:ext>
            </a:extLst>
          </p:cNvPr>
          <p:cNvSpPr txBox="1"/>
          <p:nvPr/>
        </p:nvSpPr>
        <p:spPr>
          <a:xfrm>
            <a:off x="6497648" y="3920117"/>
            <a:ext cx="5480354" cy="280146"/>
          </a:xfrm>
          <a:prstGeom prst="rect">
            <a:avLst/>
          </a:prstGeom>
          <a:solidFill>
            <a:schemeClr val="accent5">
              <a:lumMod val="20000"/>
              <a:lumOff val="80000"/>
            </a:schemeClr>
          </a:solidFill>
          <a:ln>
            <a:solidFill>
              <a:schemeClr val="accent1"/>
            </a:solidFill>
          </a:ln>
        </p:spPr>
        <p:txBody>
          <a:bodyPr wrap="square" rtlCol="0">
            <a:spAutoFit/>
          </a:bodyPr>
          <a:lstStyle/>
          <a:p>
            <a:r>
              <a:rPr lang="ja-JP" altLang="en-US" sz="1200" b="1" dirty="0">
                <a:latin typeface="+mn-ea"/>
              </a:rPr>
              <a:t>③実証実績（実証期間：</a:t>
            </a:r>
            <a:r>
              <a:rPr lang="en-US" altLang="ja-JP" sz="1200" b="1" dirty="0">
                <a:latin typeface="+mn-ea"/>
              </a:rPr>
              <a:t>2025</a:t>
            </a:r>
            <a:r>
              <a:rPr lang="ja-JP" altLang="en-US" sz="1200" b="1" dirty="0">
                <a:latin typeface="+mn-ea"/>
              </a:rPr>
              <a:t>年</a:t>
            </a:r>
            <a:r>
              <a:rPr lang="en-US" altLang="ja-JP" sz="1200" b="1" dirty="0">
                <a:latin typeface="+mn-ea"/>
              </a:rPr>
              <a:t>8</a:t>
            </a:r>
            <a:r>
              <a:rPr lang="ja-JP" altLang="en-US" sz="1200" b="1" dirty="0">
                <a:latin typeface="+mn-ea"/>
              </a:rPr>
              <a:t>月</a:t>
            </a:r>
            <a:r>
              <a:rPr lang="en-US" altLang="ja-JP" sz="1200" b="1" dirty="0">
                <a:latin typeface="+mn-ea"/>
              </a:rPr>
              <a:t>6</a:t>
            </a:r>
            <a:r>
              <a:rPr lang="ja-JP" altLang="en-US" sz="1200" b="1" dirty="0">
                <a:latin typeface="+mn-ea"/>
              </a:rPr>
              <a:t>日～</a:t>
            </a:r>
            <a:r>
              <a:rPr lang="en-US" altLang="ja-JP" sz="1200" b="1" dirty="0">
                <a:latin typeface="+mn-ea"/>
              </a:rPr>
              <a:t>2026</a:t>
            </a:r>
            <a:r>
              <a:rPr lang="ja-JP" altLang="en-US" sz="1200" b="1" dirty="0">
                <a:latin typeface="+mn-ea"/>
              </a:rPr>
              <a:t>年</a:t>
            </a:r>
            <a:r>
              <a:rPr lang="en-US" altLang="ja-JP" sz="1200" b="1" dirty="0">
                <a:latin typeface="+mn-ea"/>
              </a:rPr>
              <a:t>2</a:t>
            </a:r>
            <a:r>
              <a:rPr lang="ja-JP" altLang="en-US" sz="1200" b="1" dirty="0">
                <a:latin typeface="+mn-ea"/>
              </a:rPr>
              <a:t>月</a:t>
            </a:r>
            <a:r>
              <a:rPr lang="en-US" altLang="ja-JP" sz="1200" b="1" dirty="0">
                <a:latin typeface="+mn-ea"/>
              </a:rPr>
              <a:t>28</a:t>
            </a:r>
            <a:r>
              <a:rPr lang="ja-JP" altLang="en-US" sz="1200" b="1" dirty="0">
                <a:latin typeface="+mn-ea"/>
              </a:rPr>
              <a:t>日）</a:t>
            </a:r>
            <a:endParaRPr kumimoji="1" lang="ja-JP" altLang="en-US" sz="1200" b="1" dirty="0">
              <a:latin typeface="+mn-ea"/>
            </a:endParaRPr>
          </a:p>
        </p:txBody>
      </p:sp>
      <p:sp>
        <p:nvSpPr>
          <p:cNvPr id="18" name="テキスト ボックス 17">
            <a:extLst>
              <a:ext uri="{FF2B5EF4-FFF2-40B4-BE49-F238E27FC236}">
                <a16:creationId xmlns:a16="http://schemas.microsoft.com/office/drawing/2014/main" id="{B11544BE-8B2D-4A65-8E07-0E62C6D135D1}"/>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t>2-1-5.  </a:t>
            </a:r>
            <a:r>
              <a:rPr lang="en-US" altLang="ja-JP" sz="2000" b="1" dirty="0">
                <a:latin typeface="+mn-ea"/>
              </a:rPr>
              <a:t>【</a:t>
            </a:r>
            <a:r>
              <a:rPr lang="ja-JP" altLang="en-US" sz="2000" b="1" dirty="0">
                <a:latin typeface="+mn-ea"/>
              </a:rPr>
              <a:t>大阪府</a:t>
            </a:r>
            <a:r>
              <a:rPr lang="en-US" altLang="ja-JP" sz="2000" b="1" dirty="0">
                <a:latin typeface="+mn-ea"/>
              </a:rPr>
              <a:t>】</a:t>
            </a:r>
            <a:r>
              <a:rPr lang="ja-JP" altLang="en-US" sz="2000" b="1" dirty="0">
                <a:latin typeface="+mn-ea"/>
              </a:rPr>
              <a:t>　取組実績：</a:t>
            </a:r>
            <a:r>
              <a:rPr kumimoji="1" lang="ja-JP" altLang="en-US" sz="2000" b="1" dirty="0">
                <a:latin typeface="+mn-ea"/>
              </a:rPr>
              <a:t> 「広域観光実証事業」　</a:t>
            </a:r>
            <a:r>
              <a:rPr kumimoji="1" lang="en-US" altLang="ja-JP" sz="2000" b="1" dirty="0">
                <a:latin typeface="+mn-ea"/>
              </a:rPr>
              <a:t>※ORDEN</a:t>
            </a:r>
            <a:r>
              <a:rPr kumimoji="1" lang="ja-JP" altLang="en-US" sz="2000" b="1" dirty="0">
                <a:latin typeface="+mn-ea"/>
              </a:rPr>
              <a:t>事業</a:t>
            </a:r>
            <a:endParaRPr kumimoji="1" lang="en-US" altLang="ja-JP" sz="2000" b="1" dirty="0">
              <a:latin typeface="+mn-ea"/>
            </a:endParaRPr>
          </a:p>
        </p:txBody>
      </p:sp>
      <p:sp>
        <p:nvSpPr>
          <p:cNvPr id="13" name="スライド番号プレースホルダー 3">
            <a:extLst>
              <a:ext uri="{FF2B5EF4-FFF2-40B4-BE49-F238E27FC236}">
                <a16:creationId xmlns:a16="http://schemas.microsoft.com/office/drawing/2014/main" id="{3FAA2D8B-7CFD-4921-B06E-6A6C49D475DB}"/>
              </a:ext>
            </a:extLst>
          </p:cNvPr>
          <p:cNvSpPr>
            <a:spLocks noGrp="1"/>
          </p:cNvSpPr>
          <p:nvPr>
            <p:ph type="sldNum" sz="quarter" idx="12"/>
          </p:nvPr>
        </p:nvSpPr>
        <p:spPr>
          <a:xfrm>
            <a:off x="9448800" y="6492875"/>
            <a:ext cx="2743200" cy="365125"/>
          </a:xfrm>
        </p:spPr>
        <p:txBody>
          <a:bodyPr/>
          <a:lstStyle/>
          <a:p>
            <a:fld id="{63C598F0-0FE0-4076-80A3-C96A98F7321E}" type="slidenum">
              <a:rPr kumimoji="1" lang="ja-JP" altLang="en-US" smtClean="0"/>
              <a:t>15</a:t>
            </a:fld>
            <a:endParaRPr kumimoji="1" lang="ja-JP" altLang="en-US" dirty="0"/>
          </a:p>
        </p:txBody>
      </p:sp>
      <p:graphicFrame>
        <p:nvGraphicFramePr>
          <p:cNvPr id="6" name="表 5">
            <a:extLst>
              <a:ext uri="{FF2B5EF4-FFF2-40B4-BE49-F238E27FC236}">
                <a16:creationId xmlns:a16="http://schemas.microsoft.com/office/drawing/2014/main" id="{4C973D77-D211-4C12-A44C-5363CFF0B63B}"/>
              </a:ext>
            </a:extLst>
          </p:cNvPr>
          <p:cNvGraphicFramePr>
            <a:graphicFrameLocks noGrp="1"/>
          </p:cNvGraphicFramePr>
          <p:nvPr/>
        </p:nvGraphicFramePr>
        <p:xfrm>
          <a:off x="6524517" y="1284134"/>
          <a:ext cx="5411321" cy="2293920"/>
        </p:xfrm>
        <a:graphic>
          <a:graphicData uri="http://schemas.openxmlformats.org/drawingml/2006/table">
            <a:tbl>
              <a:tblPr>
                <a:tableStyleId>{5940675A-B579-460E-94D1-54222C63F5DA}</a:tableStyleId>
              </a:tblPr>
              <a:tblGrid>
                <a:gridCol w="1334727">
                  <a:extLst>
                    <a:ext uri="{9D8B030D-6E8A-4147-A177-3AD203B41FA5}">
                      <a16:colId xmlns:a16="http://schemas.microsoft.com/office/drawing/2014/main" val="233542564"/>
                    </a:ext>
                  </a:extLst>
                </a:gridCol>
                <a:gridCol w="2586014">
                  <a:extLst>
                    <a:ext uri="{9D8B030D-6E8A-4147-A177-3AD203B41FA5}">
                      <a16:colId xmlns:a16="http://schemas.microsoft.com/office/drawing/2014/main" val="276602875"/>
                    </a:ext>
                  </a:extLst>
                </a:gridCol>
                <a:gridCol w="1490580">
                  <a:extLst>
                    <a:ext uri="{9D8B030D-6E8A-4147-A177-3AD203B41FA5}">
                      <a16:colId xmlns:a16="http://schemas.microsoft.com/office/drawing/2014/main" val="3496085087"/>
                    </a:ext>
                  </a:extLst>
                </a:gridCol>
              </a:tblGrid>
              <a:tr h="0">
                <a:tc>
                  <a:txBody>
                    <a:bodyPr/>
                    <a:lstStyle/>
                    <a:p>
                      <a:pPr algn="ctr" fontAlgn="ctr"/>
                      <a:r>
                        <a:rPr lang="ja-JP" altLang="en-US" sz="900" u="none" strike="noStrike" dirty="0">
                          <a:effectLst/>
                        </a:rPr>
                        <a:t>　</a:t>
                      </a:r>
                      <a:endParaRPr lang="ja-JP" altLang="en-US" sz="900" b="1" i="0" u="none" strike="noStrike" dirty="0">
                        <a:solidFill>
                          <a:srgbClr val="FFFFFF"/>
                        </a:solidFill>
                        <a:effectLst/>
                        <a:latin typeface="ＭＳ Ｐゴシック" panose="020B0600070205080204" pitchFamily="50" charset="-128"/>
                        <a:ea typeface="ＭＳ Ｐゴシック" panose="020B0600070205080204" pitchFamily="50" charset="-128"/>
                      </a:endParaRPr>
                    </a:p>
                  </a:txBody>
                  <a:tcPr marL="72000" marR="72000" marT="36000" marB="36000" anchor="ctr">
                    <a:solidFill>
                      <a:schemeClr val="accent5"/>
                    </a:solidFill>
                  </a:tcPr>
                </a:tc>
                <a:tc>
                  <a:txBody>
                    <a:bodyPr/>
                    <a:lstStyle/>
                    <a:p>
                      <a:pPr algn="ctr" fontAlgn="ctr"/>
                      <a:r>
                        <a:rPr lang="ja-JP" altLang="en-US" sz="900" u="none" strike="noStrike" dirty="0">
                          <a:effectLst/>
                        </a:rPr>
                        <a:t>検証内容</a:t>
                      </a:r>
                      <a:endParaRPr lang="ja-JP" altLang="en-US" sz="900" b="1" i="0" u="none" strike="noStrike" dirty="0">
                        <a:solidFill>
                          <a:srgbClr val="FFFFFF"/>
                        </a:solidFill>
                        <a:effectLst/>
                        <a:latin typeface="ＭＳ Ｐゴシック" panose="020B0600070205080204" pitchFamily="50" charset="-128"/>
                        <a:ea typeface="ＭＳ Ｐゴシック" panose="020B0600070205080204" pitchFamily="50" charset="-128"/>
                      </a:endParaRPr>
                    </a:p>
                  </a:txBody>
                  <a:tcPr marL="72000" marR="72000" marT="36000" marB="36000" anchor="ctr">
                    <a:solidFill>
                      <a:schemeClr val="accent5"/>
                    </a:solidFill>
                  </a:tcPr>
                </a:tc>
                <a:tc>
                  <a:txBody>
                    <a:bodyPr/>
                    <a:lstStyle/>
                    <a:p>
                      <a:pPr algn="ctr" fontAlgn="ctr"/>
                      <a:r>
                        <a:rPr lang="ja-JP" altLang="en-US" sz="900" u="none" strike="noStrike" dirty="0">
                          <a:effectLst/>
                        </a:rPr>
                        <a:t>検証方法</a:t>
                      </a:r>
                      <a:endParaRPr lang="ja-JP" altLang="en-US" sz="900" b="1" i="0" u="none" strike="noStrike" dirty="0">
                        <a:solidFill>
                          <a:srgbClr val="FFFFFF"/>
                        </a:solidFill>
                        <a:effectLst/>
                        <a:latin typeface="ＭＳ Ｐゴシック" panose="020B0600070205080204" pitchFamily="50" charset="-128"/>
                        <a:ea typeface="ＭＳ Ｐゴシック" panose="020B0600070205080204" pitchFamily="50" charset="-128"/>
                      </a:endParaRPr>
                    </a:p>
                  </a:txBody>
                  <a:tcPr marL="72000" marR="72000" marT="36000" marB="36000" anchor="ctr">
                    <a:solidFill>
                      <a:schemeClr val="accent5"/>
                    </a:solidFill>
                  </a:tcPr>
                </a:tc>
                <a:extLst>
                  <a:ext uri="{0D108BD9-81ED-4DB2-BD59-A6C34878D82A}">
                    <a16:rowId xmlns:a16="http://schemas.microsoft.com/office/drawing/2014/main" val="2517168653"/>
                  </a:ext>
                </a:extLst>
              </a:tr>
              <a:tr h="0">
                <a:tc rowSpan="2">
                  <a:txBody>
                    <a:bodyPr/>
                    <a:lstStyle/>
                    <a:p>
                      <a:pPr algn="ctr" fontAlgn="ctr"/>
                      <a:r>
                        <a:rPr lang="ja-JP" altLang="en-US" sz="900" b="1" u="none" strike="noStrike" dirty="0">
                          <a:effectLst/>
                        </a:rPr>
                        <a:t>コスト低減の効果</a:t>
                      </a:r>
                      <a:endPar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ctr">
                    <a:solidFill>
                      <a:schemeClr val="accent5">
                        <a:lumMod val="20000"/>
                        <a:lumOff val="80000"/>
                      </a:schemeClr>
                    </a:solidFill>
                  </a:tcPr>
                </a:tc>
                <a:tc>
                  <a:txBody>
                    <a:bodyPr/>
                    <a:lstStyle/>
                    <a:p>
                      <a:pPr marL="171450" indent="-171450" algn="l" fontAlgn="b">
                        <a:buFont typeface="Wingdings" panose="05000000000000000000" pitchFamily="2" charset="2"/>
                        <a:buChar char="Ø"/>
                      </a:pPr>
                      <a:r>
                        <a:rPr lang="ja-JP" altLang="en-US" sz="900" u="none" strike="noStrike" dirty="0">
                          <a:effectLst/>
                        </a:rPr>
                        <a:t>整備・運営コストがどの程度低減されたか</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ctr">
                    <a:solidFill>
                      <a:schemeClr val="accent5">
                        <a:lumMod val="20000"/>
                        <a:lumOff val="80000"/>
                      </a:schemeClr>
                    </a:solidFill>
                  </a:tcPr>
                </a:tc>
                <a:tc rowSpan="4">
                  <a:txBody>
                    <a:bodyPr/>
                    <a:lstStyle/>
                    <a:p>
                      <a:pPr marL="171450" indent="-171450" algn="l" fontAlgn="b">
                        <a:buFont typeface="Wingdings" panose="05000000000000000000" pitchFamily="2" charset="2"/>
                        <a:buChar char="Ø"/>
                      </a:pPr>
                      <a:r>
                        <a:rPr lang="ja-JP" altLang="en-US" sz="900" u="none" strike="noStrike" dirty="0">
                          <a:effectLst/>
                        </a:rPr>
                        <a:t>アンケート・ヒアリング調査</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marL="171450" indent="-171450" algn="l" fontAlgn="b">
                        <a:buFont typeface="Wingdings" panose="05000000000000000000" pitchFamily="2" charset="2"/>
                        <a:buChar char="Ø"/>
                      </a:pPr>
                      <a:r>
                        <a:rPr lang="ja-JP" altLang="en-US" sz="900" u="none" strike="noStrike" dirty="0">
                          <a:effectLst/>
                        </a:rPr>
                        <a:t>単独導入との比較調査</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ctr">
                    <a:solidFill>
                      <a:schemeClr val="accent5">
                        <a:lumMod val="20000"/>
                        <a:lumOff val="80000"/>
                      </a:schemeClr>
                    </a:solidFill>
                  </a:tcPr>
                </a:tc>
                <a:extLst>
                  <a:ext uri="{0D108BD9-81ED-4DB2-BD59-A6C34878D82A}">
                    <a16:rowId xmlns:a16="http://schemas.microsoft.com/office/drawing/2014/main" val="3144964234"/>
                  </a:ext>
                </a:extLst>
              </a:tr>
              <a:tr h="0">
                <a:tc vMerge="1">
                  <a:txBody>
                    <a:bodyPr/>
                    <a:lstStyle/>
                    <a:p>
                      <a:endParaRPr kumimoji="1" lang="ja-JP" altLang="en-US"/>
                    </a:p>
                  </a:txBody>
                  <a:tcPr/>
                </a:tc>
                <a:tc>
                  <a:txBody>
                    <a:bodyPr/>
                    <a:lstStyle/>
                    <a:p>
                      <a:pPr marL="171450" indent="-171450" algn="l" fontAlgn="b">
                        <a:buFont typeface="Wingdings" panose="05000000000000000000" pitchFamily="2" charset="2"/>
                        <a:buChar char="Ø"/>
                      </a:pPr>
                      <a:r>
                        <a:rPr lang="ja-JP" altLang="en-US" sz="900" u="none" strike="noStrike" dirty="0">
                          <a:effectLst/>
                        </a:rPr>
                        <a:t>サービス連携に係る費用が単独導入と比較してどの程度低減されたか</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ctr">
                    <a:solidFill>
                      <a:schemeClr val="accent5">
                        <a:lumMod val="20000"/>
                        <a:lumOff val="80000"/>
                      </a:schemeClr>
                    </a:solidFill>
                  </a:tcPr>
                </a:tc>
                <a:tc vMerge="1">
                  <a:txBody>
                    <a:bodyPr/>
                    <a:lstStyle/>
                    <a:p>
                      <a:pPr algn="l" fontAlgn="b"/>
                      <a:endPar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b">
                    <a:solidFill>
                      <a:schemeClr val="accent5">
                        <a:lumMod val="20000"/>
                        <a:lumOff val="80000"/>
                      </a:schemeClr>
                    </a:solidFill>
                  </a:tcPr>
                </a:tc>
                <a:extLst>
                  <a:ext uri="{0D108BD9-81ED-4DB2-BD59-A6C34878D82A}">
                    <a16:rowId xmlns:a16="http://schemas.microsoft.com/office/drawing/2014/main" val="3948741444"/>
                  </a:ext>
                </a:extLst>
              </a:tr>
              <a:tr h="0">
                <a:tc rowSpan="2">
                  <a:txBody>
                    <a:bodyPr/>
                    <a:lstStyle/>
                    <a:p>
                      <a:pPr algn="ctr" fontAlgn="ctr"/>
                      <a:r>
                        <a:rPr lang="ja-JP" altLang="en-US" sz="900" b="1" u="none" strike="noStrike" dirty="0">
                          <a:effectLst/>
                        </a:rPr>
                        <a:t>運営負担低減の効果</a:t>
                      </a:r>
                      <a:endPar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ctr">
                    <a:solidFill>
                      <a:schemeClr val="accent5">
                        <a:lumMod val="20000"/>
                        <a:lumOff val="80000"/>
                      </a:schemeClr>
                    </a:solidFill>
                  </a:tcPr>
                </a:tc>
                <a:tc>
                  <a:txBody>
                    <a:bodyPr/>
                    <a:lstStyle/>
                    <a:p>
                      <a:pPr marL="171450" indent="-171450" algn="l" fontAlgn="b">
                        <a:buFont typeface="Wingdings" panose="05000000000000000000" pitchFamily="2" charset="2"/>
                        <a:buChar char="Ø"/>
                      </a:pPr>
                      <a:r>
                        <a:rPr lang="ja-JP" altLang="en-US" sz="900" u="none" strike="noStrike" dirty="0">
                          <a:effectLst/>
                        </a:rPr>
                        <a:t>運営負担がどの程度低減されたか</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ctr">
                    <a:solidFill>
                      <a:schemeClr val="accent5">
                        <a:lumMod val="20000"/>
                        <a:lumOff val="80000"/>
                      </a:schemeClr>
                    </a:solidFill>
                  </a:tcPr>
                </a:tc>
                <a:tc vMerge="1">
                  <a:txBody>
                    <a:bodyPr/>
                    <a:lstStyle/>
                    <a:p>
                      <a:pPr algn="l" fontAlgn="b"/>
                      <a:endPar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b">
                    <a:solidFill>
                      <a:schemeClr val="accent5">
                        <a:lumMod val="20000"/>
                        <a:lumOff val="80000"/>
                      </a:schemeClr>
                    </a:solidFill>
                  </a:tcPr>
                </a:tc>
                <a:extLst>
                  <a:ext uri="{0D108BD9-81ED-4DB2-BD59-A6C34878D82A}">
                    <a16:rowId xmlns:a16="http://schemas.microsoft.com/office/drawing/2014/main" val="2816377640"/>
                  </a:ext>
                </a:extLst>
              </a:tr>
              <a:tr h="0">
                <a:tc vMerge="1">
                  <a:txBody>
                    <a:bodyPr/>
                    <a:lstStyle/>
                    <a:p>
                      <a:endParaRPr kumimoji="1" lang="ja-JP" altLang="en-US"/>
                    </a:p>
                  </a:txBody>
                  <a:tcPr/>
                </a:tc>
                <a:tc>
                  <a:txBody>
                    <a:bodyPr/>
                    <a:lstStyle/>
                    <a:p>
                      <a:pPr marL="171450" indent="-171450" algn="l" fontAlgn="b">
                        <a:buFont typeface="Wingdings" panose="05000000000000000000" pitchFamily="2" charset="2"/>
                        <a:buChar char="Ø"/>
                      </a:pPr>
                      <a:r>
                        <a:rPr lang="ja-JP" altLang="en-US" sz="900" u="none" strike="noStrike" dirty="0">
                          <a:effectLst/>
                        </a:rPr>
                        <a:t>サービス企画やシステム連携時の負担がどの程度効率化されたか</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ctr">
                    <a:solidFill>
                      <a:schemeClr val="accent5">
                        <a:lumMod val="20000"/>
                        <a:lumOff val="80000"/>
                      </a:schemeClr>
                    </a:solidFill>
                  </a:tcPr>
                </a:tc>
                <a:tc vMerge="1">
                  <a:txBody>
                    <a:bodyPr/>
                    <a:lstStyle/>
                    <a:p>
                      <a:pPr algn="l" fontAlgn="b"/>
                      <a:endPar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b">
                    <a:solidFill>
                      <a:schemeClr val="accent5">
                        <a:lumMod val="20000"/>
                        <a:lumOff val="80000"/>
                      </a:schemeClr>
                    </a:solidFill>
                  </a:tcPr>
                </a:tc>
                <a:extLst>
                  <a:ext uri="{0D108BD9-81ED-4DB2-BD59-A6C34878D82A}">
                    <a16:rowId xmlns:a16="http://schemas.microsoft.com/office/drawing/2014/main" val="3368732291"/>
                  </a:ext>
                </a:extLst>
              </a:tr>
              <a:tr h="0">
                <a:tc rowSpan="2">
                  <a:txBody>
                    <a:bodyPr/>
                    <a:lstStyle/>
                    <a:p>
                      <a:pPr algn="ctr" fontAlgn="ctr"/>
                      <a:r>
                        <a:rPr lang="ja-JP" altLang="en-US" sz="900" b="1" u="none" strike="noStrike" dirty="0">
                          <a:effectLst/>
                        </a:rPr>
                        <a:t>データ拡充・サービス創出</a:t>
                      </a:r>
                      <a:endParaRPr lang="en-US" altLang="ja-JP" sz="900" b="1" u="none" strike="noStrike" dirty="0">
                        <a:effectLst/>
                      </a:endParaRPr>
                    </a:p>
                    <a:p>
                      <a:pPr algn="ctr" fontAlgn="ctr"/>
                      <a:r>
                        <a:rPr lang="ja-JP" altLang="en-US" sz="900" b="1" u="none" strike="noStrike" dirty="0">
                          <a:effectLst/>
                        </a:rPr>
                        <a:t>の促進効果</a:t>
                      </a:r>
                      <a:endPar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ctr">
                    <a:solidFill>
                      <a:schemeClr val="accent5">
                        <a:lumMod val="20000"/>
                        <a:lumOff val="80000"/>
                      </a:schemeClr>
                    </a:solidFill>
                  </a:tcPr>
                </a:tc>
                <a:tc>
                  <a:txBody>
                    <a:bodyPr/>
                    <a:lstStyle/>
                    <a:p>
                      <a:pPr marL="171450" indent="-171450" algn="l" fontAlgn="b">
                        <a:buFont typeface="Wingdings" panose="05000000000000000000" pitchFamily="2" charset="2"/>
                        <a:buChar char="Ø"/>
                      </a:pPr>
                      <a:r>
                        <a:rPr lang="ja-JP" altLang="en-US" sz="900" u="none" strike="noStrike" dirty="0">
                          <a:effectLst/>
                        </a:rPr>
                        <a:t>データが集まりやすい環境は整備されたか（データルールなど）</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ctr">
                    <a:solidFill>
                      <a:schemeClr val="accent5">
                        <a:lumMod val="20000"/>
                        <a:lumOff val="80000"/>
                      </a:schemeClr>
                    </a:solidFill>
                  </a:tcPr>
                </a:tc>
                <a:tc rowSpan="2">
                  <a:txBody>
                    <a:bodyPr/>
                    <a:lstStyle/>
                    <a:p>
                      <a:pPr marL="171450" indent="-171450" algn="l" fontAlgn="b">
                        <a:buFont typeface="Wingdings" panose="05000000000000000000" pitchFamily="2" charset="2"/>
                        <a:buChar char="Ø"/>
                      </a:pPr>
                      <a:r>
                        <a:rPr lang="ja-JP" altLang="en-US" sz="900" u="none" strike="noStrike" dirty="0">
                          <a:effectLst/>
                        </a:rPr>
                        <a:t>アンケート・ヒアリング調査</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ctr">
                    <a:solidFill>
                      <a:schemeClr val="accent5">
                        <a:lumMod val="20000"/>
                        <a:lumOff val="80000"/>
                      </a:schemeClr>
                    </a:solidFill>
                  </a:tcPr>
                </a:tc>
                <a:extLst>
                  <a:ext uri="{0D108BD9-81ED-4DB2-BD59-A6C34878D82A}">
                    <a16:rowId xmlns:a16="http://schemas.microsoft.com/office/drawing/2014/main" val="156803791"/>
                  </a:ext>
                </a:extLst>
              </a:tr>
              <a:tr h="0">
                <a:tc vMerge="1">
                  <a:txBody>
                    <a:bodyPr/>
                    <a:lstStyle/>
                    <a:p>
                      <a:endParaRPr kumimoji="1" lang="ja-JP" altLang="en-US"/>
                    </a:p>
                  </a:txBody>
                  <a:tcPr/>
                </a:tc>
                <a:tc>
                  <a:txBody>
                    <a:bodyPr/>
                    <a:lstStyle/>
                    <a:p>
                      <a:pPr marL="171450" indent="-171450" algn="l" fontAlgn="b">
                        <a:buFont typeface="Wingdings" panose="05000000000000000000" pitchFamily="2" charset="2"/>
                        <a:buChar char="Ø"/>
                      </a:pPr>
                      <a:r>
                        <a:rPr lang="ja-JP" altLang="en-US" sz="900" u="none" strike="noStrike" dirty="0">
                          <a:effectLst/>
                        </a:rPr>
                        <a:t>共同利用によりデータ利活用の意向が高まったか</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ctr">
                    <a:solidFill>
                      <a:schemeClr val="accent5">
                        <a:lumMod val="20000"/>
                        <a:lumOff val="80000"/>
                      </a:schemeClr>
                    </a:solidFill>
                  </a:tcPr>
                </a:tc>
                <a:tc vMerge="1">
                  <a:txBody>
                    <a:bodyPr/>
                    <a:lstStyle/>
                    <a:p>
                      <a:pPr algn="l" fontAlgn="b"/>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b">
                    <a:solidFill>
                      <a:schemeClr val="accent5">
                        <a:lumMod val="20000"/>
                        <a:lumOff val="80000"/>
                      </a:schemeClr>
                    </a:solidFill>
                  </a:tcPr>
                </a:tc>
                <a:extLst>
                  <a:ext uri="{0D108BD9-81ED-4DB2-BD59-A6C34878D82A}">
                    <a16:rowId xmlns:a16="http://schemas.microsoft.com/office/drawing/2014/main" val="3153689166"/>
                  </a:ext>
                </a:extLst>
              </a:tr>
              <a:tr h="0">
                <a:tc rowSpan="2">
                  <a:txBody>
                    <a:bodyPr/>
                    <a:lstStyle/>
                    <a:p>
                      <a:pPr algn="ctr" fontAlgn="ctr"/>
                      <a:r>
                        <a:rPr lang="ja-JP" altLang="en-US" sz="900" b="1" u="none" strike="noStrike" dirty="0">
                          <a:effectLst/>
                        </a:rPr>
                        <a:t>広域観光</a:t>
                      </a:r>
                      <a:endParaRPr lang="en-US" altLang="ja-JP" sz="900" b="1" u="none" strike="noStrike" dirty="0">
                        <a:effectLst/>
                      </a:endParaRPr>
                    </a:p>
                    <a:p>
                      <a:pPr algn="ctr" fontAlgn="ctr"/>
                      <a:r>
                        <a:rPr lang="ja-JP" altLang="en-US" sz="900" b="1" u="none" strike="noStrike" dirty="0">
                          <a:effectLst/>
                        </a:rPr>
                        <a:t>ユースケース効果</a:t>
                      </a:r>
                      <a:endPar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ctr">
                    <a:solidFill>
                      <a:schemeClr val="accent5">
                        <a:lumMod val="20000"/>
                        <a:lumOff val="80000"/>
                      </a:schemeClr>
                    </a:solidFill>
                  </a:tcPr>
                </a:tc>
                <a:tc>
                  <a:txBody>
                    <a:bodyPr/>
                    <a:lstStyle/>
                    <a:p>
                      <a:pPr marL="171450" indent="-171450" algn="l" fontAlgn="b">
                        <a:buFont typeface="Wingdings" panose="05000000000000000000" pitchFamily="2" charset="2"/>
                        <a:buChar char="Ø"/>
                      </a:pPr>
                      <a:r>
                        <a:rPr lang="ja-JP" altLang="en-US" sz="900" u="none" strike="noStrike" dirty="0">
                          <a:effectLst/>
                        </a:rPr>
                        <a:t>広域周遊につながったか</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ctr">
                    <a:solidFill>
                      <a:schemeClr val="accent5">
                        <a:lumMod val="20000"/>
                        <a:lumOff val="80000"/>
                      </a:schemeClr>
                    </a:solidFill>
                  </a:tcPr>
                </a:tc>
                <a:tc rowSpan="2">
                  <a:txBody>
                    <a:bodyPr/>
                    <a:lstStyle/>
                    <a:p>
                      <a:pPr marL="171450" indent="-171450" algn="l" fontAlgn="b">
                        <a:buFont typeface="Wingdings" panose="05000000000000000000" pitchFamily="2" charset="2"/>
                        <a:buChar char="Ø"/>
                      </a:pPr>
                      <a:r>
                        <a:rPr lang="ja-JP" altLang="en-US" sz="900" u="none" strike="noStrike" dirty="0">
                          <a:effectLst/>
                        </a:rPr>
                        <a:t>アクセスログ・人流分析</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marL="171450" indent="-171450" algn="l" fontAlgn="b">
                        <a:buFont typeface="Wingdings" panose="05000000000000000000" pitchFamily="2" charset="2"/>
                        <a:buChar char="Ø"/>
                      </a:pPr>
                      <a:r>
                        <a:rPr lang="ja-JP" altLang="en-US" sz="900" u="none" strike="noStrike" dirty="0">
                          <a:effectLst/>
                        </a:rPr>
                        <a:t>アンケート調査</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ctr">
                    <a:solidFill>
                      <a:schemeClr val="accent5">
                        <a:lumMod val="20000"/>
                        <a:lumOff val="80000"/>
                      </a:schemeClr>
                    </a:solidFill>
                  </a:tcPr>
                </a:tc>
                <a:extLst>
                  <a:ext uri="{0D108BD9-81ED-4DB2-BD59-A6C34878D82A}">
                    <a16:rowId xmlns:a16="http://schemas.microsoft.com/office/drawing/2014/main" val="79303789"/>
                  </a:ext>
                </a:extLst>
              </a:tr>
              <a:tr h="0">
                <a:tc vMerge="1">
                  <a:txBody>
                    <a:bodyPr/>
                    <a:lstStyle/>
                    <a:p>
                      <a:endParaRPr kumimoji="1" lang="ja-JP" altLang="en-US"/>
                    </a:p>
                  </a:txBody>
                  <a:tcPr/>
                </a:tc>
                <a:tc>
                  <a:txBody>
                    <a:bodyPr/>
                    <a:lstStyle/>
                    <a:p>
                      <a:pPr marL="171450" indent="-171450" algn="l" fontAlgn="b">
                        <a:buFont typeface="Wingdings" panose="05000000000000000000" pitchFamily="2" charset="2"/>
                        <a:buChar char="Ø"/>
                      </a:pPr>
                      <a:r>
                        <a:rPr lang="ja-JP" altLang="en-US" sz="900" u="none" strike="noStrike" dirty="0">
                          <a:effectLst/>
                        </a:rPr>
                        <a:t>エリアを超えたサービス提供に価値は生まれたか</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ctr">
                    <a:solidFill>
                      <a:schemeClr val="accent5">
                        <a:lumMod val="20000"/>
                        <a:lumOff val="80000"/>
                      </a:schemeClr>
                    </a:solidFill>
                  </a:tcPr>
                </a:tc>
                <a:tc vMerge="1">
                  <a:txBody>
                    <a:bodyPr/>
                    <a:lstStyle/>
                    <a:p>
                      <a:pPr algn="l" fontAlgn="b"/>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b">
                    <a:solidFill>
                      <a:schemeClr val="accent5">
                        <a:lumMod val="20000"/>
                        <a:lumOff val="80000"/>
                      </a:schemeClr>
                    </a:solidFill>
                  </a:tcPr>
                </a:tc>
                <a:extLst>
                  <a:ext uri="{0D108BD9-81ED-4DB2-BD59-A6C34878D82A}">
                    <a16:rowId xmlns:a16="http://schemas.microsoft.com/office/drawing/2014/main" val="2606190634"/>
                  </a:ext>
                </a:extLst>
              </a:tr>
            </a:tbl>
          </a:graphicData>
        </a:graphic>
      </p:graphicFrame>
      <p:pic>
        <p:nvPicPr>
          <p:cNvPr id="15" name="図 14">
            <a:extLst>
              <a:ext uri="{FF2B5EF4-FFF2-40B4-BE49-F238E27FC236}">
                <a16:creationId xmlns:a16="http://schemas.microsoft.com/office/drawing/2014/main" id="{BE3F22D8-03E3-4F16-A175-1413D724906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63832" y="4568540"/>
            <a:ext cx="5243413" cy="1950549"/>
          </a:xfrm>
          <a:prstGeom prst="rect">
            <a:avLst/>
          </a:prstGeom>
        </p:spPr>
      </p:pic>
    </p:spTree>
    <p:extLst>
      <p:ext uri="{BB962C8B-B14F-4D97-AF65-F5344CB8AC3E}">
        <p14:creationId xmlns:p14="http://schemas.microsoft.com/office/powerpoint/2010/main" val="1263090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楕円 30">
            <a:extLst>
              <a:ext uri="{FF2B5EF4-FFF2-40B4-BE49-F238E27FC236}">
                <a16:creationId xmlns:a16="http://schemas.microsoft.com/office/drawing/2014/main" id="{E629C2DD-FAF0-458C-ADDB-518F8F1CB8BE}"/>
              </a:ext>
            </a:extLst>
          </p:cNvPr>
          <p:cNvSpPr/>
          <p:nvPr/>
        </p:nvSpPr>
        <p:spPr>
          <a:xfrm>
            <a:off x="7052732" y="4863414"/>
            <a:ext cx="364067" cy="93980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2" name="テキスト ボックス 11">
            <a:extLst>
              <a:ext uri="{FF2B5EF4-FFF2-40B4-BE49-F238E27FC236}">
                <a16:creationId xmlns:a16="http://schemas.microsoft.com/office/drawing/2014/main" id="{A9112F6D-D535-487B-9FCA-F18559BFE6B1}"/>
              </a:ext>
            </a:extLst>
          </p:cNvPr>
          <p:cNvSpPr txBox="1"/>
          <p:nvPr/>
        </p:nvSpPr>
        <p:spPr>
          <a:xfrm>
            <a:off x="243288" y="745341"/>
            <a:ext cx="5796000" cy="261610"/>
          </a:xfrm>
          <a:prstGeom prst="rect">
            <a:avLst/>
          </a:prstGeom>
          <a:solidFill>
            <a:schemeClr val="accent5">
              <a:lumMod val="20000"/>
              <a:lumOff val="80000"/>
            </a:schemeClr>
          </a:solidFill>
          <a:ln>
            <a:solidFill>
              <a:schemeClr val="accent5">
                <a:lumMod val="60000"/>
                <a:lumOff val="40000"/>
              </a:schemeClr>
            </a:solidFill>
          </a:ln>
        </p:spPr>
        <p:txBody>
          <a:bodyPr wrap="square" rtlCol="0">
            <a:spAutoFit/>
          </a:bodyPr>
          <a:lstStyle/>
          <a:p>
            <a:r>
              <a:rPr kumimoji="1" lang="ja-JP" altLang="en-US" sz="1100" b="1">
                <a:latin typeface="+mj-lt"/>
              </a:rPr>
              <a:t>① </a:t>
            </a:r>
            <a:r>
              <a:rPr lang="ja-JP" altLang="en-US" sz="1100" b="1">
                <a:latin typeface="+mj-lt"/>
              </a:rPr>
              <a:t>コンセプト</a:t>
            </a:r>
            <a:endParaRPr kumimoji="1" lang="ja-JP" altLang="en-US" sz="1100" b="1">
              <a:latin typeface="+mj-lt"/>
            </a:endParaRPr>
          </a:p>
        </p:txBody>
      </p:sp>
      <p:cxnSp>
        <p:nvCxnSpPr>
          <p:cNvPr id="22" name="直線コネクタ 21">
            <a:extLst>
              <a:ext uri="{FF2B5EF4-FFF2-40B4-BE49-F238E27FC236}">
                <a16:creationId xmlns:a16="http://schemas.microsoft.com/office/drawing/2014/main" id="{FC6F6DB9-8BB5-4236-872A-7190EB66E4BD}"/>
              </a:ext>
            </a:extLst>
          </p:cNvPr>
          <p:cNvCxnSpPr>
            <a:cxnSpLocks/>
          </p:cNvCxnSpPr>
          <p:nvPr/>
        </p:nvCxnSpPr>
        <p:spPr>
          <a:xfrm>
            <a:off x="317849" y="3489367"/>
            <a:ext cx="5616000" cy="0"/>
          </a:xfrm>
          <a:prstGeom prst="line">
            <a:avLst/>
          </a:prstGeom>
          <a:ln>
            <a:solidFill>
              <a:schemeClr val="accent5"/>
            </a:solidFill>
          </a:ln>
        </p:spPr>
        <p:style>
          <a:lnRef idx="1">
            <a:schemeClr val="dk1"/>
          </a:lnRef>
          <a:fillRef idx="0">
            <a:schemeClr val="dk1"/>
          </a:fillRef>
          <a:effectRef idx="0">
            <a:schemeClr val="dk1"/>
          </a:effectRef>
          <a:fontRef idx="minor">
            <a:schemeClr val="tx1"/>
          </a:fontRef>
        </p:style>
      </p:cxnSp>
      <p:pic>
        <p:nvPicPr>
          <p:cNvPr id="25" name="グラフィックス 24" descr="校舎 単色塗りつぶし">
            <a:extLst>
              <a:ext uri="{FF2B5EF4-FFF2-40B4-BE49-F238E27FC236}">
                <a16:creationId xmlns:a16="http://schemas.microsoft.com/office/drawing/2014/main" id="{B890C235-C2D4-456D-8E1E-D3916542F30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51268" y="4084885"/>
            <a:ext cx="403576" cy="403576"/>
          </a:xfrm>
          <a:prstGeom prst="rect">
            <a:avLst/>
          </a:prstGeom>
        </p:spPr>
      </p:pic>
      <p:pic>
        <p:nvPicPr>
          <p:cNvPr id="26" name="グラフィックス 25" descr="男性 単色塗りつぶし">
            <a:extLst>
              <a:ext uri="{FF2B5EF4-FFF2-40B4-BE49-F238E27FC236}">
                <a16:creationId xmlns:a16="http://schemas.microsoft.com/office/drawing/2014/main" id="{14884796-EECD-4CDE-9978-4BC67D4141F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07979" y="4136412"/>
            <a:ext cx="324000" cy="324000"/>
          </a:xfrm>
          <a:prstGeom prst="rect">
            <a:avLst/>
          </a:prstGeom>
        </p:spPr>
      </p:pic>
      <p:cxnSp>
        <p:nvCxnSpPr>
          <p:cNvPr id="27" name="直線矢印コネクタ 26">
            <a:extLst>
              <a:ext uri="{FF2B5EF4-FFF2-40B4-BE49-F238E27FC236}">
                <a16:creationId xmlns:a16="http://schemas.microsoft.com/office/drawing/2014/main" id="{64DD8CF5-EBA6-447E-A010-CEACB94A9ED5}"/>
              </a:ext>
            </a:extLst>
          </p:cNvPr>
          <p:cNvCxnSpPr>
            <a:cxnSpLocks/>
          </p:cNvCxnSpPr>
          <p:nvPr/>
        </p:nvCxnSpPr>
        <p:spPr>
          <a:xfrm>
            <a:off x="783565" y="4310229"/>
            <a:ext cx="252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8" name="グラフィックス 27" descr="校舎 単色塗りつぶし">
            <a:extLst>
              <a:ext uri="{FF2B5EF4-FFF2-40B4-BE49-F238E27FC236}">
                <a16:creationId xmlns:a16="http://schemas.microsoft.com/office/drawing/2014/main" id="{24E5B969-FEEC-43FD-946B-67102E7C548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5770" y="5073550"/>
            <a:ext cx="403576" cy="403576"/>
          </a:xfrm>
          <a:prstGeom prst="rect">
            <a:avLst/>
          </a:prstGeom>
        </p:spPr>
      </p:pic>
      <p:cxnSp>
        <p:nvCxnSpPr>
          <p:cNvPr id="29" name="直線矢印コネクタ 28">
            <a:extLst>
              <a:ext uri="{FF2B5EF4-FFF2-40B4-BE49-F238E27FC236}">
                <a16:creationId xmlns:a16="http://schemas.microsoft.com/office/drawing/2014/main" id="{DBEBF677-17E7-41BC-966D-5379539EDBC3}"/>
              </a:ext>
            </a:extLst>
          </p:cNvPr>
          <p:cNvCxnSpPr>
            <a:cxnSpLocks/>
          </p:cNvCxnSpPr>
          <p:nvPr/>
        </p:nvCxnSpPr>
        <p:spPr>
          <a:xfrm>
            <a:off x="768067" y="5298894"/>
            <a:ext cx="252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0F361141-C5B7-4EB9-A644-757264948015}"/>
              </a:ext>
            </a:extLst>
          </p:cNvPr>
          <p:cNvSpPr txBox="1"/>
          <p:nvPr/>
        </p:nvSpPr>
        <p:spPr>
          <a:xfrm>
            <a:off x="311946" y="5595370"/>
            <a:ext cx="1183117" cy="446276"/>
          </a:xfrm>
          <a:prstGeom prst="rect">
            <a:avLst/>
          </a:prstGeom>
          <a:solidFill>
            <a:schemeClr val="accent5">
              <a:lumMod val="60000"/>
              <a:lumOff val="40000"/>
            </a:schemeClr>
          </a:solidFill>
          <a:ln>
            <a:solidFill>
              <a:schemeClr val="accent5"/>
            </a:solidFill>
          </a:ln>
        </p:spPr>
        <p:txBody>
          <a:bodyPr wrap="square">
            <a:spAutoFit/>
          </a:bodyPr>
          <a:lstStyle/>
          <a:p>
            <a:r>
              <a:rPr lang="ja-JP" altLang="en-US" sz="900" b="1" dirty="0">
                <a:latin typeface="+mn-ea"/>
              </a:rPr>
              <a:t>サービス</a:t>
            </a:r>
            <a:r>
              <a:rPr kumimoji="1" lang="ja-JP" altLang="en-US" sz="900" b="1" dirty="0">
                <a:solidFill>
                  <a:schemeClr val="tx1"/>
                </a:solidFill>
                <a:latin typeface="+mn-ea"/>
              </a:rPr>
              <a:t>が繋がる</a:t>
            </a:r>
            <a:endParaRPr kumimoji="1" lang="en-US" altLang="ja-JP" sz="900" b="1" dirty="0">
              <a:solidFill>
                <a:schemeClr val="tx1"/>
              </a:solidFill>
              <a:latin typeface="+mn-ea"/>
            </a:endParaRPr>
          </a:p>
          <a:p>
            <a:endParaRPr kumimoji="1" lang="en-US" altLang="ja-JP" sz="200" b="1" dirty="0">
              <a:solidFill>
                <a:schemeClr val="tx1"/>
              </a:solidFill>
              <a:latin typeface="+mn-ea"/>
            </a:endParaRPr>
          </a:p>
          <a:p>
            <a:r>
              <a:rPr lang="ja-JP" altLang="en-US" sz="1200" b="1" u="sng" dirty="0">
                <a:latin typeface="+mn-ea"/>
              </a:rPr>
              <a:t>ＳＳＯ</a:t>
            </a:r>
            <a:r>
              <a:rPr kumimoji="1" lang="ja-JP" altLang="en-US" sz="1200" b="1" u="sng" dirty="0">
                <a:solidFill>
                  <a:schemeClr val="tx1"/>
                </a:solidFill>
                <a:latin typeface="+mn-ea"/>
              </a:rPr>
              <a:t>連携</a:t>
            </a:r>
            <a:r>
              <a:rPr kumimoji="1" lang="en-US" altLang="ja-JP" sz="1200" b="1" baseline="30000" dirty="0">
                <a:solidFill>
                  <a:schemeClr val="tx1"/>
                </a:solidFill>
              </a:rPr>
              <a:t>*1 </a:t>
            </a:r>
            <a:r>
              <a:rPr kumimoji="1" lang="ja-JP" altLang="en-US" sz="1200" dirty="0"/>
              <a:t>　</a:t>
            </a:r>
            <a:endParaRPr kumimoji="1" lang="en-US" altLang="ja-JP" sz="1200" b="1" u="sng" dirty="0">
              <a:solidFill>
                <a:schemeClr val="tx1"/>
              </a:solidFill>
              <a:latin typeface="+mn-ea"/>
            </a:endParaRPr>
          </a:p>
        </p:txBody>
      </p:sp>
      <p:cxnSp>
        <p:nvCxnSpPr>
          <p:cNvPr id="34" name="直線コネクタ 33">
            <a:extLst>
              <a:ext uri="{FF2B5EF4-FFF2-40B4-BE49-F238E27FC236}">
                <a16:creationId xmlns:a16="http://schemas.microsoft.com/office/drawing/2014/main" id="{8B693171-3526-4F8C-9C0D-C35ECD71025E}"/>
              </a:ext>
            </a:extLst>
          </p:cNvPr>
          <p:cNvCxnSpPr>
            <a:cxnSpLocks/>
          </p:cNvCxnSpPr>
          <p:nvPr/>
        </p:nvCxnSpPr>
        <p:spPr>
          <a:xfrm>
            <a:off x="256899" y="4556945"/>
            <a:ext cx="5616000" cy="0"/>
          </a:xfrm>
          <a:prstGeom prst="line">
            <a:avLst/>
          </a:prstGeom>
          <a:ln>
            <a:solidFill>
              <a:schemeClr val="accent5"/>
            </a:solidFill>
          </a:ln>
        </p:spPr>
        <p:style>
          <a:lnRef idx="1">
            <a:schemeClr val="dk1"/>
          </a:lnRef>
          <a:fillRef idx="0">
            <a:schemeClr val="dk1"/>
          </a:fillRef>
          <a:effectRef idx="0">
            <a:schemeClr val="dk1"/>
          </a:effectRef>
          <a:fontRef idx="minor">
            <a:schemeClr val="tx1"/>
          </a:fontRef>
        </p:style>
      </p:cxnSp>
      <p:pic>
        <p:nvPicPr>
          <p:cNvPr id="3" name="グラフィックス 2" descr="スマート フォン 単色塗りつぶし">
            <a:extLst>
              <a:ext uri="{FF2B5EF4-FFF2-40B4-BE49-F238E27FC236}">
                <a16:creationId xmlns:a16="http://schemas.microsoft.com/office/drawing/2014/main" id="{0C1C6C7D-8E54-49C2-82FF-A2CD08B1C8EC}"/>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38848" y="6210013"/>
            <a:ext cx="481692" cy="481692"/>
          </a:xfrm>
          <a:prstGeom prst="rect">
            <a:avLst/>
          </a:prstGeom>
        </p:spPr>
      </p:pic>
      <p:sp>
        <p:nvSpPr>
          <p:cNvPr id="6" name="四角形: 角を丸くする 5">
            <a:extLst>
              <a:ext uri="{FF2B5EF4-FFF2-40B4-BE49-F238E27FC236}">
                <a16:creationId xmlns:a16="http://schemas.microsoft.com/office/drawing/2014/main" id="{267664A3-F93F-4072-BD8C-876496529DBB}"/>
              </a:ext>
            </a:extLst>
          </p:cNvPr>
          <p:cNvSpPr>
            <a:spLocks noChangeAspect="1"/>
          </p:cNvSpPr>
          <p:nvPr/>
        </p:nvSpPr>
        <p:spPr>
          <a:xfrm>
            <a:off x="1030564" y="6193726"/>
            <a:ext cx="180000" cy="180000"/>
          </a:xfrm>
          <a:prstGeom prst="round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cxnSp>
        <p:nvCxnSpPr>
          <p:cNvPr id="35" name="直線コネクタ 34">
            <a:extLst>
              <a:ext uri="{FF2B5EF4-FFF2-40B4-BE49-F238E27FC236}">
                <a16:creationId xmlns:a16="http://schemas.microsoft.com/office/drawing/2014/main" id="{80C498AE-E55A-4CA3-9FFD-F0EEC659FD8E}"/>
              </a:ext>
            </a:extLst>
          </p:cNvPr>
          <p:cNvCxnSpPr>
            <a:cxnSpLocks/>
          </p:cNvCxnSpPr>
          <p:nvPr/>
        </p:nvCxnSpPr>
        <p:spPr>
          <a:xfrm>
            <a:off x="317849" y="5600446"/>
            <a:ext cx="5616000" cy="0"/>
          </a:xfrm>
          <a:prstGeom prst="line">
            <a:avLst/>
          </a:prstGeom>
          <a:ln>
            <a:solidFill>
              <a:schemeClr val="accent5"/>
            </a:solidFill>
          </a:ln>
        </p:spPr>
        <p:style>
          <a:lnRef idx="1">
            <a:schemeClr val="dk1"/>
          </a:lnRef>
          <a:fillRef idx="0">
            <a:schemeClr val="dk1"/>
          </a:fillRef>
          <a:effectRef idx="0">
            <a:schemeClr val="dk1"/>
          </a:effectRef>
          <a:fontRef idx="minor">
            <a:schemeClr val="tx1"/>
          </a:fontRef>
        </p:style>
      </p:cxnSp>
      <p:sp>
        <p:nvSpPr>
          <p:cNvPr id="36" name="四角形: 角を丸くする 35">
            <a:extLst>
              <a:ext uri="{FF2B5EF4-FFF2-40B4-BE49-F238E27FC236}">
                <a16:creationId xmlns:a16="http://schemas.microsoft.com/office/drawing/2014/main" id="{7C5242AC-DA83-41E0-9C05-AB3297DF4B7C}"/>
              </a:ext>
            </a:extLst>
          </p:cNvPr>
          <p:cNvSpPr>
            <a:spLocks noChangeAspect="1"/>
          </p:cNvSpPr>
          <p:nvPr/>
        </p:nvSpPr>
        <p:spPr>
          <a:xfrm>
            <a:off x="1030564" y="6427770"/>
            <a:ext cx="180000" cy="180000"/>
          </a:xfrm>
          <a:prstGeom prst="round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7" name="四角形: 角を丸くする 36">
            <a:extLst>
              <a:ext uri="{FF2B5EF4-FFF2-40B4-BE49-F238E27FC236}">
                <a16:creationId xmlns:a16="http://schemas.microsoft.com/office/drawing/2014/main" id="{9869A811-0AE7-4ACF-9018-74B0A728E828}"/>
              </a:ext>
            </a:extLst>
          </p:cNvPr>
          <p:cNvSpPr>
            <a:spLocks noChangeAspect="1"/>
          </p:cNvSpPr>
          <p:nvPr/>
        </p:nvSpPr>
        <p:spPr>
          <a:xfrm>
            <a:off x="1030564" y="6664533"/>
            <a:ext cx="180000" cy="180000"/>
          </a:xfrm>
          <a:prstGeom prst="round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40" name="テキスト ボックス 39">
            <a:extLst>
              <a:ext uri="{FF2B5EF4-FFF2-40B4-BE49-F238E27FC236}">
                <a16:creationId xmlns:a16="http://schemas.microsoft.com/office/drawing/2014/main" id="{FC5E7BD3-CB07-4452-A5DE-579C53C9505A}"/>
              </a:ext>
            </a:extLst>
          </p:cNvPr>
          <p:cNvSpPr txBox="1"/>
          <p:nvPr/>
        </p:nvSpPr>
        <p:spPr>
          <a:xfrm>
            <a:off x="6250520" y="3971398"/>
            <a:ext cx="5690418" cy="261610"/>
          </a:xfrm>
          <a:prstGeom prst="rect">
            <a:avLst/>
          </a:prstGeom>
          <a:solidFill>
            <a:schemeClr val="accent5">
              <a:lumMod val="20000"/>
              <a:lumOff val="80000"/>
            </a:schemeClr>
          </a:solidFill>
          <a:ln>
            <a:solidFill>
              <a:schemeClr val="accent5">
                <a:lumMod val="60000"/>
                <a:lumOff val="40000"/>
              </a:schemeClr>
            </a:solidFill>
          </a:ln>
        </p:spPr>
        <p:txBody>
          <a:bodyPr wrap="square" rtlCol="0">
            <a:spAutoFit/>
          </a:bodyPr>
          <a:lstStyle/>
          <a:p>
            <a:r>
              <a:rPr kumimoji="1" lang="ja-JP" altLang="en-US" sz="1100" b="1" dirty="0">
                <a:latin typeface="+mn-ea"/>
              </a:rPr>
              <a:t>④ </a:t>
            </a:r>
            <a:r>
              <a:rPr lang="en-US" altLang="ja-JP" sz="1100" b="1" dirty="0">
                <a:latin typeface="+mn-ea"/>
              </a:rPr>
              <a:t>2025</a:t>
            </a:r>
            <a:r>
              <a:rPr kumimoji="1" lang="ja-JP" altLang="en-US" sz="1100" b="1" dirty="0">
                <a:latin typeface="+mn-ea"/>
              </a:rPr>
              <a:t>年度　開始のサービス</a:t>
            </a:r>
          </a:p>
        </p:txBody>
      </p:sp>
      <p:cxnSp>
        <p:nvCxnSpPr>
          <p:cNvPr id="42" name="直線コネクタ 41">
            <a:extLst>
              <a:ext uri="{FF2B5EF4-FFF2-40B4-BE49-F238E27FC236}">
                <a16:creationId xmlns:a16="http://schemas.microsoft.com/office/drawing/2014/main" id="{F2A86C4A-D1C1-4CE6-83E5-21148327B8AB}"/>
              </a:ext>
            </a:extLst>
          </p:cNvPr>
          <p:cNvCxnSpPr>
            <a:cxnSpLocks/>
          </p:cNvCxnSpPr>
          <p:nvPr/>
        </p:nvCxnSpPr>
        <p:spPr>
          <a:xfrm>
            <a:off x="6359299" y="4326149"/>
            <a:ext cx="5544000" cy="0"/>
          </a:xfrm>
          <a:prstGeom prst="line">
            <a:avLst/>
          </a:prstGeom>
          <a:ln>
            <a:solidFill>
              <a:schemeClr val="accent5"/>
            </a:solidFill>
          </a:ln>
        </p:spPr>
        <p:style>
          <a:lnRef idx="1">
            <a:schemeClr val="dk1"/>
          </a:lnRef>
          <a:fillRef idx="0">
            <a:schemeClr val="dk1"/>
          </a:fillRef>
          <a:effectRef idx="0">
            <a:schemeClr val="dk1"/>
          </a:effectRef>
          <a:fontRef idx="minor">
            <a:schemeClr val="tx1"/>
          </a:fontRef>
        </p:style>
      </p:cxnSp>
      <p:sp>
        <p:nvSpPr>
          <p:cNvPr id="44" name="正方形/長方形 43">
            <a:extLst>
              <a:ext uri="{FF2B5EF4-FFF2-40B4-BE49-F238E27FC236}">
                <a16:creationId xmlns:a16="http://schemas.microsoft.com/office/drawing/2014/main" id="{FFBECB5B-AF26-4C5D-9CC6-44135BAE607B}"/>
              </a:ext>
            </a:extLst>
          </p:cNvPr>
          <p:cNvSpPr/>
          <p:nvPr/>
        </p:nvSpPr>
        <p:spPr>
          <a:xfrm>
            <a:off x="10024872" y="5361627"/>
            <a:ext cx="1832829" cy="1044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45" name="正方形/長方形 44">
            <a:extLst>
              <a:ext uri="{FF2B5EF4-FFF2-40B4-BE49-F238E27FC236}">
                <a16:creationId xmlns:a16="http://schemas.microsoft.com/office/drawing/2014/main" id="{063B5DFD-C5A9-46FF-AB91-09110A5E353C}"/>
              </a:ext>
            </a:extLst>
          </p:cNvPr>
          <p:cNvSpPr/>
          <p:nvPr/>
        </p:nvSpPr>
        <p:spPr>
          <a:xfrm>
            <a:off x="10177384" y="5449451"/>
            <a:ext cx="1026082" cy="36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46" name="正方形/長方形 45">
            <a:extLst>
              <a:ext uri="{FF2B5EF4-FFF2-40B4-BE49-F238E27FC236}">
                <a16:creationId xmlns:a16="http://schemas.microsoft.com/office/drawing/2014/main" id="{DA9F8189-1FA9-45D8-95E9-187D81643282}"/>
              </a:ext>
            </a:extLst>
          </p:cNvPr>
          <p:cNvSpPr/>
          <p:nvPr/>
        </p:nvSpPr>
        <p:spPr>
          <a:xfrm>
            <a:off x="7912271" y="5255930"/>
            <a:ext cx="1728000" cy="1152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47" name="テキスト ボックス 46">
            <a:extLst>
              <a:ext uri="{FF2B5EF4-FFF2-40B4-BE49-F238E27FC236}">
                <a16:creationId xmlns:a16="http://schemas.microsoft.com/office/drawing/2014/main" id="{2C00B27E-0331-430E-9BE4-A3936614C9F3}"/>
              </a:ext>
            </a:extLst>
          </p:cNvPr>
          <p:cNvSpPr txBox="1"/>
          <p:nvPr/>
        </p:nvSpPr>
        <p:spPr>
          <a:xfrm>
            <a:off x="7557001" y="4349123"/>
            <a:ext cx="4423332" cy="738664"/>
          </a:xfrm>
          <a:prstGeom prst="rect">
            <a:avLst/>
          </a:prstGeom>
          <a:noFill/>
        </p:spPr>
        <p:txBody>
          <a:bodyPr wrap="square" rtlCol="0">
            <a:spAutoFit/>
          </a:bodyPr>
          <a:lstStyle/>
          <a:p>
            <a:r>
              <a:rPr kumimoji="1" lang="ja-JP" altLang="en-US" sz="1200" b="1" dirty="0">
                <a:latin typeface="+mn-ea"/>
              </a:rPr>
              <a:t>■生成</a:t>
            </a:r>
            <a:r>
              <a:rPr kumimoji="1" lang="en-US" altLang="ja-JP" sz="1200" b="1" dirty="0">
                <a:latin typeface="+mn-ea"/>
              </a:rPr>
              <a:t>AI</a:t>
            </a:r>
            <a:r>
              <a:rPr kumimoji="1" lang="ja-JP" altLang="en-US" sz="1200" b="1" dirty="0">
                <a:latin typeface="+mn-ea"/>
              </a:rPr>
              <a:t>を活用した</a:t>
            </a:r>
            <a:r>
              <a:rPr kumimoji="1" lang="en-US" altLang="ja-JP" sz="1200" b="1" dirty="0">
                <a:latin typeface="+mn-ea"/>
              </a:rPr>
              <a:t>”</a:t>
            </a:r>
            <a:r>
              <a:rPr kumimoji="1" lang="ja-JP" altLang="en-US" sz="1200" b="1" dirty="0">
                <a:latin typeface="+mn-ea"/>
              </a:rPr>
              <a:t>逃さない</a:t>
            </a:r>
            <a:r>
              <a:rPr kumimoji="1" lang="en-US" altLang="ja-JP" sz="1200" b="1" dirty="0">
                <a:latin typeface="+mn-ea"/>
              </a:rPr>
              <a:t>” ”</a:t>
            </a:r>
            <a:r>
              <a:rPr kumimoji="1" lang="ja-JP" altLang="en-US" sz="1200" b="1" dirty="0">
                <a:latin typeface="+mn-ea"/>
              </a:rPr>
              <a:t>忘れない</a:t>
            </a:r>
            <a:r>
              <a:rPr kumimoji="1" lang="en-US" altLang="ja-JP" sz="1200" b="1" dirty="0">
                <a:latin typeface="+mn-ea"/>
              </a:rPr>
              <a:t>”</a:t>
            </a:r>
            <a:r>
              <a:rPr kumimoji="1" lang="ja-JP" altLang="en-US" sz="1200" b="1" dirty="0">
                <a:latin typeface="+mn-ea"/>
              </a:rPr>
              <a:t>情報の配信</a:t>
            </a:r>
            <a:endParaRPr kumimoji="1" lang="en-US" altLang="ja-JP" sz="1200" b="1" dirty="0">
              <a:latin typeface="+mn-ea"/>
            </a:endParaRPr>
          </a:p>
          <a:p>
            <a:endParaRPr kumimoji="1" lang="en-US" altLang="ja-JP" sz="600" dirty="0">
              <a:latin typeface="+mn-ea"/>
            </a:endParaRPr>
          </a:p>
          <a:p>
            <a:r>
              <a:rPr lang="ja-JP" altLang="en-US" sz="1200" dirty="0">
                <a:latin typeface="+mn-ea"/>
              </a:rPr>
              <a:t> ➡ </a:t>
            </a:r>
            <a:r>
              <a:rPr kumimoji="1" lang="ja-JP" altLang="en-US" sz="1200" dirty="0">
                <a:latin typeface="+mn-ea"/>
              </a:rPr>
              <a:t>利用者の属性に適した情報を、</a:t>
            </a:r>
            <a:r>
              <a:rPr kumimoji="1" lang="ja-JP" altLang="en-US" sz="1200" b="1" dirty="0">
                <a:latin typeface="+mn-ea"/>
              </a:rPr>
              <a:t>①生成</a:t>
            </a:r>
            <a:r>
              <a:rPr kumimoji="1" lang="en-US" altLang="ja-JP" sz="1200" b="1" dirty="0">
                <a:latin typeface="+mn-ea"/>
              </a:rPr>
              <a:t>AI</a:t>
            </a:r>
            <a:r>
              <a:rPr kumimoji="1" lang="ja-JP" altLang="en-US" sz="1200" b="1" dirty="0">
                <a:latin typeface="+mn-ea"/>
              </a:rPr>
              <a:t>で分かりやすいコン</a:t>
            </a:r>
            <a:endParaRPr kumimoji="1" lang="en-US" altLang="ja-JP" sz="1200" b="1" dirty="0">
              <a:latin typeface="+mn-ea"/>
            </a:endParaRPr>
          </a:p>
          <a:p>
            <a:r>
              <a:rPr lang="ja-JP" altLang="en-US" sz="1200" b="1" dirty="0">
                <a:latin typeface="+mn-ea"/>
              </a:rPr>
              <a:t>　　　</a:t>
            </a:r>
            <a:r>
              <a:rPr kumimoji="1" lang="ja-JP" altLang="en-US" sz="1200" b="1" dirty="0">
                <a:latin typeface="+mn-ea"/>
              </a:rPr>
              <a:t>テンツに自動変換し</a:t>
            </a:r>
            <a:r>
              <a:rPr kumimoji="1" lang="ja-JP" altLang="en-US" sz="1200" dirty="0">
                <a:latin typeface="+mn-ea"/>
              </a:rPr>
              <a:t>、</a:t>
            </a:r>
            <a:r>
              <a:rPr lang="ja-JP" altLang="en-US" sz="1200" dirty="0">
                <a:latin typeface="+mn-ea"/>
              </a:rPr>
              <a:t>②</a:t>
            </a:r>
            <a:r>
              <a:rPr lang="ja-JP" altLang="en-US" sz="1200" b="1" dirty="0">
                <a:latin typeface="+mn-ea"/>
              </a:rPr>
              <a:t>適切な</a:t>
            </a:r>
            <a:r>
              <a:rPr kumimoji="1" lang="ja-JP" altLang="en-US" sz="1200" b="1" dirty="0">
                <a:latin typeface="+mn-ea"/>
              </a:rPr>
              <a:t>タイミング良く対象者に配信</a:t>
            </a:r>
            <a:endParaRPr kumimoji="1" lang="ja-JP" altLang="en-US" sz="1200" dirty="0">
              <a:latin typeface="+mn-ea"/>
            </a:endParaRPr>
          </a:p>
        </p:txBody>
      </p:sp>
      <p:sp>
        <p:nvSpPr>
          <p:cNvPr id="49" name="テキスト ボックス 48">
            <a:extLst>
              <a:ext uri="{FF2B5EF4-FFF2-40B4-BE49-F238E27FC236}">
                <a16:creationId xmlns:a16="http://schemas.microsoft.com/office/drawing/2014/main" id="{9A9E1CB4-5B67-44D3-8631-7315FC81B81E}"/>
              </a:ext>
            </a:extLst>
          </p:cNvPr>
          <p:cNvSpPr txBox="1"/>
          <p:nvPr/>
        </p:nvSpPr>
        <p:spPr>
          <a:xfrm>
            <a:off x="7975482" y="6411053"/>
            <a:ext cx="1587100" cy="400110"/>
          </a:xfrm>
          <a:prstGeom prst="rect">
            <a:avLst/>
          </a:prstGeom>
          <a:noFill/>
        </p:spPr>
        <p:txBody>
          <a:bodyPr wrap="square" rtlCol="0">
            <a:spAutoFit/>
          </a:bodyPr>
          <a:lstStyle/>
          <a:p>
            <a:pPr algn="ctr"/>
            <a:r>
              <a:rPr lang="ja-JP" altLang="en-US" sz="1000" b="1" dirty="0">
                <a:latin typeface="+mn-ea"/>
              </a:rPr>
              <a:t>個人に応じた分かりやすいコンテンツを作成</a:t>
            </a:r>
            <a:endParaRPr kumimoji="1" lang="en-US" altLang="ja-JP" sz="1000" b="1" dirty="0">
              <a:latin typeface="+mn-ea"/>
            </a:endParaRPr>
          </a:p>
        </p:txBody>
      </p:sp>
      <p:pic>
        <p:nvPicPr>
          <p:cNvPr id="50" name="グラフィックス 49" descr="頭の中の脳 単色塗りつぶし">
            <a:extLst>
              <a:ext uri="{FF2B5EF4-FFF2-40B4-BE49-F238E27FC236}">
                <a16:creationId xmlns:a16="http://schemas.microsoft.com/office/drawing/2014/main" id="{99BBEA53-1DF7-42F4-B093-40399325FC98}"/>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009559" y="5926389"/>
            <a:ext cx="396000" cy="396000"/>
          </a:xfrm>
          <a:prstGeom prst="rect">
            <a:avLst/>
          </a:prstGeom>
        </p:spPr>
      </p:pic>
      <p:pic>
        <p:nvPicPr>
          <p:cNvPr id="51" name="グラフィックス 50" descr="ロボット 単色塗りつぶし">
            <a:extLst>
              <a:ext uri="{FF2B5EF4-FFF2-40B4-BE49-F238E27FC236}">
                <a16:creationId xmlns:a16="http://schemas.microsoft.com/office/drawing/2014/main" id="{9D487495-D8F6-4EBE-AB4F-F96C4C2C276C}"/>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8270952" y="5941483"/>
            <a:ext cx="396000" cy="396000"/>
          </a:xfrm>
          <a:prstGeom prst="rect">
            <a:avLst/>
          </a:prstGeom>
        </p:spPr>
      </p:pic>
      <p:sp>
        <p:nvSpPr>
          <p:cNvPr id="54" name="テキスト ボックス 53">
            <a:extLst>
              <a:ext uri="{FF2B5EF4-FFF2-40B4-BE49-F238E27FC236}">
                <a16:creationId xmlns:a16="http://schemas.microsoft.com/office/drawing/2014/main" id="{BC3DE20E-FDEB-4B72-A634-AF42278FC011}"/>
              </a:ext>
            </a:extLst>
          </p:cNvPr>
          <p:cNvSpPr txBox="1"/>
          <p:nvPr/>
        </p:nvSpPr>
        <p:spPr>
          <a:xfrm>
            <a:off x="8045968" y="5753627"/>
            <a:ext cx="856325" cy="230832"/>
          </a:xfrm>
          <a:prstGeom prst="rect">
            <a:avLst/>
          </a:prstGeom>
          <a:noFill/>
        </p:spPr>
        <p:txBody>
          <a:bodyPr wrap="none" rtlCol="0">
            <a:spAutoFit/>
          </a:bodyPr>
          <a:lstStyle/>
          <a:p>
            <a:r>
              <a:rPr kumimoji="1" lang="en-US" altLang="ja-JP" sz="900" b="1">
                <a:latin typeface="+mn-ea"/>
              </a:rPr>
              <a:t>【</a:t>
            </a:r>
            <a:r>
              <a:rPr kumimoji="1" lang="ja-JP" altLang="en-US" sz="900" b="1">
                <a:latin typeface="+mn-ea"/>
              </a:rPr>
              <a:t>クローリング</a:t>
            </a:r>
            <a:r>
              <a:rPr kumimoji="1" lang="en-US" altLang="ja-JP" sz="900" b="1">
                <a:latin typeface="+mn-ea"/>
              </a:rPr>
              <a:t>】</a:t>
            </a:r>
            <a:endParaRPr kumimoji="1" lang="ja-JP" altLang="en-US" sz="900" b="1">
              <a:latin typeface="+mn-ea"/>
            </a:endParaRPr>
          </a:p>
        </p:txBody>
      </p:sp>
      <p:sp>
        <p:nvSpPr>
          <p:cNvPr id="55" name="テキスト ボックス 54">
            <a:extLst>
              <a:ext uri="{FF2B5EF4-FFF2-40B4-BE49-F238E27FC236}">
                <a16:creationId xmlns:a16="http://schemas.microsoft.com/office/drawing/2014/main" id="{6A60FF86-3AAA-4907-A841-0103D6E196AF}"/>
              </a:ext>
            </a:extLst>
          </p:cNvPr>
          <p:cNvSpPr txBox="1"/>
          <p:nvPr/>
        </p:nvSpPr>
        <p:spPr>
          <a:xfrm>
            <a:off x="8851510" y="5743795"/>
            <a:ext cx="675185" cy="230832"/>
          </a:xfrm>
          <a:prstGeom prst="rect">
            <a:avLst/>
          </a:prstGeom>
          <a:noFill/>
        </p:spPr>
        <p:txBody>
          <a:bodyPr wrap="none" rtlCol="0">
            <a:spAutoFit/>
          </a:bodyPr>
          <a:lstStyle/>
          <a:p>
            <a:r>
              <a:rPr kumimoji="1" lang="en-US" altLang="ja-JP" sz="900" b="1">
                <a:latin typeface="+mn-ea"/>
              </a:rPr>
              <a:t>【</a:t>
            </a:r>
            <a:r>
              <a:rPr kumimoji="1" lang="ja-JP" altLang="en-US" sz="900" b="1">
                <a:latin typeface="+mn-ea"/>
              </a:rPr>
              <a:t>生成</a:t>
            </a:r>
            <a:r>
              <a:rPr kumimoji="1" lang="en-US" altLang="ja-JP" sz="900" b="1">
                <a:latin typeface="+mn-ea"/>
              </a:rPr>
              <a:t>AI】</a:t>
            </a:r>
            <a:endParaRPr kumimoji="1" lang="ja-JP" altLang="en-US" sz="900" b="1">
              <a:latin typeface="+mn-ea"/>
            </a:endParaRPr>
          </a:p>
        </p:txBody>
      </p:sp>
      <p:sp>
        <p:nvSpPr>
          <p:cNvPr id="56" name="テキスト ボックス 55">
            <a:extLst>
              <a:ext uri="{FF2B5EF4-FFF2-40B4-BE49-F238E27FC236}">
                <a16:creationId xmlns:a16="http://schemas.microsoft.com/office/drawing/2014/main" id="{EF2AA224-2565-4473-9088-9474B0C2224C}"/>
              </a:ext>
            </a:extLst>
          </p:cNvPr>
          <p:cNvSpPr txBox="1"/>
          <p:nvPr/>
        </p:nvSpPr>
        <p:spPr>
          <a:xfrm>
            <a:off x="8641634" y="5963503"/>
            <a:ext cx="415498" cy="369332"/>
          </a:xfrm>
          <a:prstGeom prst="rect">
            <a:avLst/>
          </a:prstGeom>
          <a:noFill/>
        </p:spPr>
        <p:txBody>
          <a:bodyPr wrap="none" rtlCol="0">
            <a:spAutoFit/>
          </a:bodyPr>
          <a:lstStyle/>
          <a:p>
            <a:r>
              <a:rPr kumimoji="1" lang="ja-JP" altLang="en-US" b="1">
                <a:latin typeface="+mn-ea"/>
              </a:rPr>
              <a:t>＋</a:t>
            </a:r>
          </a:p>
        </p:txBody>
      </p:sp>
      <p:sp>
        <p:nvSpPr>
          <p:cNvPr id="57" name="正方形/長方形 56">
            <a:extLst>
              <a:ext uri="{FF2B5EF4-FFF2-40B4-BE49-F238E27FC236}">
                <a16:creationId xmlns:a16="http://schemas.microsoft.com/office/drawing/2014/main" id="{DB0EE9A3-E3A6-44D4-897C-B7B4A6DB0B89}"/>
              </a:ext>
            </a:extLst>
          </p:cNvPr>
          <p:cNvSpPr/>
          <p:nvPr/>
        </p:nvSpPr>
        <p:spPr>
          <a:xfrm>
            <a:off x="7905589" y="5153610"/>
            <a:ext cx="1728000" cy="216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900" b="1">
                <a:latin typeface="+mn-ea"/>
              </a:rPr>
              <a:t>①最新技術による自動記事生成</a:t>
            </a:r>
          </a:p>
        </p:txBody>
      </p:sp>
      <p:sp>
        <p:nvSpPr>
          <p:cNvPr id="58" name="正方形/長方形 57">
            <a:extLst>
              <a:ext uri="{FF2B5EF4-FFF2-40B4-BE49-F238E27FC236}">
                <a16:creationId xmlns:a16="http://schemas.microsoft.com/office/drawing/2014/main" id="{6E954B47-8BEA-424B-AE62-17B6E8BF9F17}"/>
              </a:ext>
            </a:extLst>
          </p:cNvPr>
          <p:cNvSpPr/>
          <p:nvPr/>
        </p:nvSpPr>
        <p:spPr>
          <a:xfrm>
            <a:off x="10040368" y="5152753"/>
            <a:ext cx="1832829" cy="21771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a:latin typeface="+mn-ea"/>
              </a:rPr>
              <a:t>②属性に適した自動記事配信</a:t>
            </a:r>
          </a:p>
        </p:txBody>
      </p:sp>
      <p:pic>
        <p:nvPicPr>
          <p:cNvPr id="59" name="Picture 2" descr="OurStrata - Home">
            <a:extLst>
              <a:ext uri="{FF2B5EF4-FFF2-40B4-BE49-F238E27FC236}">
                <a16:creationId xmlns:a16="http://schemas.microsoft.com/office/drawing/2014/main" id="{15864220-5CE3-453B-8D22-D36E31663F47}"/>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l="12286" t="13429" r="11714" b="12857"/>
          <a:stretch/>
        </p:blipFill>
        <p:spPr bwMode="auto">
          <a:xfrm>
            <a:off x="10247027" y="5482109"/>
            <a:ext cx="291805" cy="283029"/>
          </a:xfrm>
          <a:prstGeom prst="rect">
            <a:avLst/>
          </a:prstGeom>
          <a:noFill/>
          <a:extLst>
            <a:ext uri="{909E8E84-426E-40DD-AFC4-6F175D3DCCD1}">
              <a14:hiddenFill xmlns:a14="http://schemas.microsoft.com/office/drawing/2010/main">
                <a:solidFill>
                  <a:srgbClr val="FFFFFF"/>
                </a:solidFill>
              </a14:hiddenFill>
            </a:ext>
          </a:extLst>
        </p:spPr>
      </p:pic>
      <p:sp>
        <p:nvSpPr>
          <p:cNvPr id="60" name="テキスト ボックス 59">
            <a:extLst>
              <a:ext uri="{FF2B5EF4-FFF2-40B4-BE49-F238E27FC236}">
                <a16:creationId xmlns:a16="http://schemas.microsoft.com/office/drawing/2014/main" id="{F267FD1F-BAC5-4FE0-9F7D-91697883218F}"/>
              </a:ext>
            </a:extLst>
          </p:cNvPr>
          <p:cNvSpPr txBox="1"/>
          <p:nvPr/>
        </p:nvSpPr>
        <p:spPr>
          <a:xfrm>
            <a:off x="9610613" y="5756670"/>
            <a:ext cx="397866" cy="400110"/>
          </a:xfrm>
          <a:prstGeom prst="rect">
            <a:avLst/>
          </a:prstGeom>
          <a:noFill/>
        </p:spPr>
        <p:txBody>
          <a:bodyPr wrap="none" rtlCol="0">
            <a:spAutoFit/>
          </a:bodyPr>
          <a:lstStyle/>
          <a:p>
            <a:r>
              <a:rPr kumimoji="1" lang="en-US" altLang="ja-JP" sz="2000" b="1">
                <a:latin typeface="+mn-ea"/>
              </a:rPr>
              <a:t>×</a:t>
            </a:r>
            <a:endParaRPr kumimoji="1" lang="ja-JP" altLang="en-US" sz="2000" b="1">
              <a:latin typeface="+mn-ea"/>
            </a:endParaRPr>
          </a:p>
        </p:txBody>
      </p:sp>
      <p:sp>
        <p:nvSpPr>
          <p:cNvPr id="62" name="正方形/長方形 61">
            <a:extLst>
              <a:ext uri="{FF2B5EF4-FFF2-40B4-BE49-F238E27FC236}">
                <a16:creationId xmlns:a16="http://schemas.microsoft.com/office/drawing/2014/main" id="{5C338526-482D-49DF-8954-5AA1E03682A6}"/>
              </a:ext>
            </a:extLst>
          </p:cNvPr>
          <p:cNvSpPr/>
          <p:nvPr/>
        </p:nvSpPr>
        <p:spPr>
          <a:xfrm>
            <a:off x="10177384" y="5941380"/>
            <a:ext cx="1026082" cy="36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pic>
        <p:nvPicPr>
          <p:cNvPr id="65" name="Picture 2" descr="OurStrata - Home">
            <a:extLst>
              <a:ext uri="{FF2B5EF4-FFF2-40B4-BE49-F238E27FC236}">
                <a16:creationId xmlns:a16="http://schemas.microsoft.com/office/drawing/2014/main" id="{BB323718-CA3A-4156-BD6C-12B93434CDA3}"/>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l="12286" t="13429" r="11714" b="12857"/>
          <a:stretch/>
        </p:blipFill>
        <p:spPr bwMode="auto">
          <a:xfrm>
            <a:off x="10247026" y="5995812"/>
            <a:ext cx="291805" cy="283029"/>
          </a:xfrm>
          <a:prstGeom prst="rect">
            <a:avLst/>
          </a:prstGeom>
          <a:noFill/>
          <a:extLst>
            <a:ext uri="{909E8E84-426E-40DD-AFC4-6F175D3DCCD1}">
              <a14:hiddenFill xmlns:a14="http://schemas.microsoft.com/office/drawing/2010/main">
                <a:solidFill>
                  <a:srgbClr val="FFFFFF"/>
                </a:solidFill>
              </a14:hiddenFill>
            </a:ext>
          </a:extLst>
        </p:spPr>
      </p:pic>
      <p:sp>
        <p:nvSpPr>
          <p:cNvPr id="66" name="テキスト ボックス 65">
            <a:extLst>
              <a:ext uri="{FF2B5EF4-FFF2-40B4-BE49-F238E27FC236}">
                <a16:creationId xmlns:a16="http://schemas.microsoft.com/office/drawing/2014/main" id="{69D5389A-0B01-4869-9D36-65CF763EF3D5}"/>
              </a:ext>
            </a:extLst>
          </p:cNvPr>
          <p:cNvSpPr txBox="1"/>
          <p:nvPr/>
        </p:nvSpPr>
        <p:spPr>
          <a:xfrm>
            <a:off x="10532922" y="5930497"/>
            <a:ext cx="664032" cy="369332"/>
          </a:xfrm>
          <a:prstGeom prst="rect">
            <a:avLst/>
          </a:prstGeom>
          <a:noFill/>
        </p:spPr>
        <p:txBody>
          <a:bodyPr wrap="square" rtlCol="0">
            <a:spAutoFit/>
          </a:bodyPr>
          <a:lstStyle/>
          <a:p>
            <a:r>
              <a:rPr kumimoji="1" lang="en-US" altLang="ja-JP" sz="900">
                <a:latin typeface="+mn-ea"/>
              </a:rPr>
              <a:t>50</a:t>
            </a:r>
            <a:r>
              <a:rPr kumimoji="1" lang="ja-JP" altLang="en-US" sz="900">
                <a:latin typeface="+mn-ea"/>
              </a:rPr>
              <a:t>歳</a:t>
            </a:r>
            <a:endParaRPr kumimoji="1" lang="en-US" altLang="ja-JP" sz="900">
              <a:latin typeface="+mn-ea"/>
            </a:endParaRPr>
          </a:p>
          <a:p>
            <a:r>
              <a:rPr kumimoji="1" lang="ja-JP" altLang="en-US" sz="900">
                <a:latin typeface="+mn-ea"/>
              </a:rPr>
              <a:t>特定健診</a:t>
            </a:r>
          </a:p>
        </p:txBody>
      </p:sp>
      <p:sp>
        <p:nvSpPr>
          <p:cNvPr id="67" name="テキスト ボックス 66">
            <a:extLst>
              <a:ext uri="{FF2B5EF4-FFF2-40B4-BE49-F238E27FC236}">
                <a16:creationId xmlns:a16="http://schemas.microsoft.com/office/drawing/2014/main" id="{18517DD7-7C78-46F2-9FFC-D29A38853245}"/>
              </a:ext>
            </a:extLst>
          </p:cNvPr>
          <p:cNvSpPr txBox="1"/>
          <p:nvPr/>
        </p:nvSpPr>
        <p:spPr>
          <a:xfrm>
            <a:off x="10532921" y="5460336"/>
            <a:ext cx="761999" cy="369332"/>
          </a:xfrm>
          <a:prstGeom prst="rect">
            <a:avLst/>
          </a:prstGeom>
          <a:noFill/>
        </p:spPr>
        <p:txBody>
          <a:bodyPr wrap="square" rtlCol="0">
            <a:spAutoFit/>
          </a:bodyPr>
          <a:lstStyle/>
          <a:p>
            <a:r>
              <a:rPr kumimoji="1" lang="ja-JP" altLang="en-US" sz="900">
                <a:latin typeface="+mn-ea"/>
              </a:rPr>
              <a:t>生後</a:t>
            </a:r>
            <a:r>
              <a:rPr kumimoji="1" lang="en-US" altLang="ja-JP" sz="900">
                <a:latin typeface="+mn-ea"/>
              </a:rPr>
              <a:t>3</a:t>
            </a:r>
            <a:r>
              <a:rPr kumimoji="1" lang="ja-JP" altLang="en-US" sz="900">
                <a:latin typeface="+mn-ea"/>
              </a:rPr>
              <a:t>か月予防接種</a:t>
            </a:r>
          </a:p>
        </p:txBody>
      </p:sp>
      <p:cxnSp>
        <p:nvCxnSpPr>
          <p:cNvPr id="68" name="直線矢印コネクタ 67">
            <a:extLst>
              <a:ext uri="{FF2B5EF4-FFF2-40B4-BE49-F238E27FC236}">
                <a16:creationId xmlns:a16="http://schemas.microsoft.com/office/drawing/2014/main" id="{2B2CD067-1D69-4729-B643-ECD639136F48}"/>
              </a:ext>
            </a:extLst>
          </p:cNvPr>
          <p:cNvCxnSpPr>
            <a:cxnSpLocks/>
          </p:cNvCxnSpPr>
          <p:nvPr/>
        </p:nvCxnSpPr>
        <p:spPr>
          <a:xfrm>
            <a:off x="11219811" y="5612740"/>
            <a:ext cx="216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0" name="図 69">
            <a:extLst>
              <a:ext uri="{FF2B5EF4-FFF2-40B4-BE49-F238E27FC236}">
                <a16:creationId xmlns:a16="http://schemas.microsoft.com/office/drawing/2014/main" id="{617C17BB-57D9-4509-8416-936F0404833B}"/>
              </a:ext>
            </a:extLst>
          </p:cNvPr>
          <p:cNvPicPr>
            <a:picLocks noChangeAspect="1"/>
          </p:cNvPicPr>
          <p:nvPr/>
        </p:nvPicPr>
        <p:blipFill>
          <a:blip r:embed="rId14" cstate="screen">
            <a:extLst>
              <a:ext uri="{BEBA8EAE-BF5A-486C-A8C5-ECC9F3942E4B}">
                <a14:imgProps xmlns:a14="http://schemas.microsoft.com/office/drawing/2010/main">
                  <a14:imgLayer r:embed="rId15">
                    <a14:imgEffect>
                      <a14:backgroundRemoval t="7870" b="89969" l="10000" r="90000">
                        <a14:foregroundMark x1="50143" y1="7870" x2="50143" y2="7870"/>
                        <a14:foregroundMark x1="44143" y1="21914" x2="44143" y2="21914"/>
                        <a14:foregroundMark x1="43143" y1="49074" x2="43143" y2="49074"/>
                        <a14:foregroundMark x1="54714" y1="47531" x2="54714" y2="47531"/>
                      </a14:backgroundRemoval>
                    </a14:imgEffect>
                  </a14:imgLayer>
                </a14:imgProps>
              </a:ext>
              <a:ext uri="{28A0092B-C50C-407E-A947-70E740481C1C}">
                <a14:useLocalDpi xmlns:a14="http://schemas.microsoft.com/office/drawing/2010/main"/>
              </a:ext>
            </a:extLst>
          </a:blip>
          <a:stretch>
            <a:fillRect/>
          </a:stretch>
        </p:blipFill>
        <p:spPr>
          <a:xfrm>
            <a:off x="11454206" y="5932502"/>
            <a:ext cx="358656" cy="332013"/>
          </a:xfrm>
          <a:prstGeom prst="rect">
            <a:avLst/>
          </a:prstGeom>
        </p:spPr>
      </p:pic>
      <p:cxnSp>
        <p:nvCxnSpPr>
          <p:cNvPr id="73" name="直線矢印コネクタ 72">
            <a:extLst>
              <a:ext uri="{FF2B5EF4-FFF2-40B4-BE49-F238E27FC236}">
                <a16:creationId xmlns:a16="http://schemas.microsoft.com/office/drawing/2014/main" id="{07550A31-90EF-4F19-9FF5-93CA86226243}"/>
              </a:ext>
            </a:extLst>
          </p:cNvPr>
          <p:cNvCxnSpPr>
            <a:cxnSpLocks/>
          </p:cNvCxnSpPr>
          <p:nvPr/>
        </p:nvCxnSpPr>
        <p:spPr>
          <a:xfrm>
            <a:off x="11219811" y="6115553"/>
            <a:ext cx="216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4" name="Picture 2" descr="OurStrata - Home">
            <a:extLst>
              <a:ext uri="{FF2B5EF4-FFF2-40B4-BE49-F238E27FC236}">
                <a16:creationId xmlns:a16="http://schemas.microsoft.com/office/drawing/2014/main" id="{B0A93485-98E2-47C7-AC32-CAF0EE3232BD}"/>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l="12286" t="13429" r="11714" b="12857"/>
          <a:stretch/>
        </p:blipFill>
        <p:spPr bwMode="auto">
          <a:xfrm>
            <a:off x="8175174" y="5426504"/>
            <a:ext cx="259814" cy="25200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OurStrata - Home">
            <a:extLst>
              <a:ext uri="{FF2B5EF4-FFF2-40B4-BE49-F238E27FC236}">
                <a16:creationId xmlns:a16="http://schemas.microsoft.com/office/drawing/2014/main" id="{FEB3C289-ABAA-43AF-9E3D-0AFD7B45DB11}"/>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l="12286" t="13429" r="11714" b="12857"/>
          <a:stretch/>
        </p:blipFill>
        <p:spPr bwMode="auto">
          <a:xfrm>
            <a:off x="8663342" y="5426504"/>
            <a:ext cx="259814" cy="25200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OurStrata - Home">
            <a:extLst>
              <a:ext uri="{FF2B5EF4-FFF2-40B4-BE49-F238E27FC236}">
                <a16:creationId xmlns:a16="http://schemas.microsoft.com/office/drawing/2014/main" id="{954F7EED-F40C-42C2-866B-869BE0756FD0}"/>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l="12286" t="13429" r="11714" b="12857"/>
          <a:stretch/>
        </p:blipFill>
        <p:spPr bwMode="auto">
          <a:xfrm>
            <a:off x="9126315" y="5426504"/>
            <a:ext cx="259814" cy="252000"/>
          </a:xfrm>
          <a:prstGeom prst="rect">
            <a:avLst/>
          </a:prstGeom>
          <a:noFill/>
          <a:extLst>
            <a:ext uri="{909E8E84-426E-40DD-AFC4-6F175D3DCCD1}">
              <a14:hiddenFill xmlns:a14="http://schemas.microsoft.com/office/drawing/2010/main">
                <a:solidFill>
                  <a:srgbClr val="FFFFFF"/>
                </a:solidFill>
              </a14:hiddenFill>
            </a:ext>
          </a:extLst>
        </p:spPr>
      </p:pic>
      <p:pic>
        <p:nvPicPr>
          <p:cNvPr id="80" name="グラフィックス 79" descr="校舎 単色塗りつぶし">
            <a:extLst>
              <a:ext uri="{FF2B5EF4-FFF2-40B4-BE49-F238E27FC236}">
                <a16:creationId xmlns:a16="http://schemas.microsoft.com/office/drawing/2014/main" id="{56FF0F1A-F418-4F98-8C0C-CD5810DF498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423712" y="5073770"/>
            <a:ext cx="403576" cy="403576"/>
          </a:xfrm>
          <a:prstGeom prst="rect">
            <a:avLst/>
          </a:prstGeom>
        </p:spPr>
      </p:pic>
      <p:pic>
        <p:nvPicPr>
          <p:cNvPr id="81" name="グラフィックス 80" descr="男性 単色塗りつぶし">
            <a:extLst>
              <a:ext uri="{FF2B5EF4-FFF2-40B4-BE49-F238E27FC236}">
                <a16:creationId xmlns:a16="http://schemas.microsoft.com/office/drawing/2014/main" id="{6AD772E1-562D-43A5-8451-6A2CA5A2C33D}"/>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135219" y="4939318"/>
            <a:ext cx="216000" cy="216000"/>
          </a:xfrm>
          <a:prstGeom prst="rect">
            <a:avLst/>
          </a:prstGeom>
        </p:spPr>
      </p:pic>
      <p:cxnSp>
        <p:nvCxnSpPr>
          <p:cNvPr id="82" name="直線矢印コネクタ 81">
            <a:extLst>
              <a:ext uri="{FF2B5EF4-FFF2-40B4-BE49-F238E27FC236}">
                <a16:creationId xmlns:a16="http://schemas.microsoft.com/office/drawing/2014/main" id="{6A980CED-5FAC-4162-8F35-54D4B3E0610F}"/>
              </a:ext>
            </a:extLst>
          </p:cNvPr>
          <p:cNvCxnSpPr>
            <a:cxnSpLocks/>
          </p:cNvCxnSpPr>
          <p:nvPr/>
        </p:nvCxnSpPr>
        <p:spPr>
          <a:xfrm>
            <a:off x="6856009" y="5299114"/>
            <a:ext cx="252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3" name="グラフィックス 82" descr="男性 単色塗りつぶし">
            <a:extLst>
              <a:ext uri="{FF2B5EF4-FFF2-40B4-BE49-F238E27FC236}">
                <a16:creationId xmlns:a16="http://schemas.microsoft.com/office/drawing/2014/main" id="{838E98DF-8480-432B-A91C-AF18F09DA32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135219" y="5398926"/>
            <a:ext cx="216000" cy="216000"/>
          </a:xfrm>
          <a:prstGeom prst="rect">
            <a:avLst/>
          </a:prstGeom>
        </p:spPr>
      </p:pic>
      <p:pic>
        <p:nvPicPr>
          <p:cNvPr id="84" name="グラフィックス 83" descr="男性 単色塗りつぶし">
            <a:extLst>
              <a:ext uri="{FF2B5EF4-FFF2-40B4-BE49-F238E27FC236}">
                <a16:creationId xmlns:a16="http://schemas.microsoft.com/office/drawing/2014/main" id="{EA2D19B5-A659-40E0-9121-77771D77D7A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135219" y="5158020"/>
            <a:ext cx="216000" cy="216000"/>
          </a:xfrm>
          <a:prstGeom prst="rect">
            <a:avLst/>
          </a:prstGeom>
        </p:spPr>
      </p:pic>
      <p:sp>
        <p:nvSpPr>
          <p:cNvPr id="11" name="テキスト ボックス 10">
            <a:extLst>
              <a:ext uri="{FF2B5EF4-FFF2-40B4-BE49-F238E27FC236}">
                <a16:creationId xmlns:a16="http://schemas.microsoft.com/office/drawing/2014/main" id="{D942E244-84E4-44D9-8341-EBB3A2BD3B25}"/>
              </a:ext>
            </a:extLst>
          </p:cNvPr>
          <p:cNvSpPr txBox="1"/>
          <p:nvPr/>
        </p:nvSpPr>
        <p:spPr>
          <a:xfrm>
            <a:off x="1592286" y="1414430"/>
            <a:ext cx="4431442" cy="1564898"/>
          </a:xfrm>
          <a:prstGeom prst="roundRect">
            <a:avLst>
              <a:gd name="adj" fmla="val 9285"/>
            </a:avLst>
          </a:prstGeom>
          <a:solidFill>
            <a:schemeClr val="accent5">
              <a:lumMod val="20000"/>
              <a:lumOff val="80000"/>
            </a:schemeClr>
          </a:solidFill>
        </p:spPr>
        <p:txBody>
          <a:bodyPr wrap="square" rtlCol="0">
            <a:spAutoFit/>
          </a:bodyPr>
          <a:lstStyle/>
          <a:p>
            <a:pPr marL="252000" indent="-252000">
              <a:buFont typeface="+mj-lt"/>
              <a:buAutoNum type="arabicPeriod"/>
            </a:pPr>
            <a:endParaRPr kumimoji="1" lang="en-US" altLang="ja-JP" sz="1300" b="1" dirty="0">
              <a:latin typeface="+mj-lt"/>
            </a:endParaRPr>
          </a:p>
          <a:p>
            <a:pPr marL="252000" indent="-252000">
              <a:buFont typeface="+mj-lt"/>
              <a:buAutoNum type="arabicPeriod"/>
            </a:pPr>
            <a:r>
              <a:rPr kumimoji="1" lang="ja-JP" altLang="en-US" sz="1300" b="1" dirty="0">
                <a:latin typeface="+mj-lt"/>
              </a:rPr>
              <a:t>大阪府と府内市町村の行政サービスをワンストップ化</a:t>
            </a:r>
            <a:endParaRPr kumimoji="1" lang="en-US" altLang="ja-JP" sz="1300" b="1" dirty="0">
              <a:latin typeface="+mj-lt"/>
            </a:endParaRPr>
          </a:p>
          <a:p>
            <a:pPr marL="252000" indent="-252000">
              <a:buFont typeface="+mj-lt"/>
              <a:buAutoNum type="arabicPeriod"/>
            </a:pPr>
            <a:endParaRPr lang="en-US" altLang="ja-JP" sz="1300" b="1" dirty="0">
              <a:latin typeface="+mj-lt"/>
            </a:endParaRPr>
          </a:p>
          <a:p>
            <a:pPr marL="252000" indent="-252000">
              <a:buFont typeface="+mj-lt"/>
              <a:buAutoNum type="arabicPeriod"/>
            </a:pPr>
            <a:r>
              <a:rPr lang="ja-JP" altLang="en-US" sz="1300" b="1" dirty="0">
                <a:latin typeface="+mj-lt"/>
              </a:rPr>
              <a:t>個人に最適なサービスを提供（パーソナライズサービス）</a:t>
            </a:r>
            <a:endParaRPr lang="en-US" altLang="ja-JP" sz="1300" b="1" dirty="0">
              <a:latin typeface="+mj-lt"/>
            </a:endParaRPr>
          </a:p>
          <a:p>
            <a:pPr marL="252000" indent="-252000">
              <a:buFont typeface="+mj-lt"/>
              <a:buAutoNum type="arabicPeriod"/>
            </a:pPr>
            <a:endParaRPr kumimoji="1" lang="en-US" altLang="ja-JP" sz="1300" b="1" dirty="0">
              <a:latin typeface="+mj-lt"/>
            </a:endParaRPr>
          </a:p>
          <a:p>
            <a:pPr marL="252000" indent="-252000">
              <a:buFont typeface="+mj-lt"/>
              <a:buAutoNum type="arabicPeriod"/>
            </a:pPr>
            <a:r>
              <a:rPr lang="en-US" altLang="ja-JP" sz="1300" b="1" dirty="0">
                <a:latin typeface="+mj-lt"/>
              </a:rPr>
              <a:t>24</a:t>
            </a:r>
            <a:r>
              <a:rPr lang="ja-JP" altLang="en-US" sz="1300" b="1" dirty="0">
                <a:latin typeface="+mj-lt"/>
              </a:rPr>
              <a:t>時間</a:t>
            </a:r>
            <a:r>
              <a:rPr lang="en-US" altLang="ja-JP" sz="1300" b="1" dirty="0">
                <a:latin typeface="+mj-lt"/>
              </a:rPr>
              <a:t>365</a:t>
            </a:r>
            <a:r>
              <a:rPr lang="ja-JP" altLang="en-US" sz="1300" b="1" dirty="0">
                <a:latin typeface="+mj-lt"/>
              </a:rPr>
              <a:t>日、オンラインで行政サービスが利用可能</a:t>
            </a:r>
            <a:endParaRPr lang="en-US" altLang="ja-JP" sz="1300" b="1" dirty="0">
              <a:latin typeface="+mj-lt"/>
            </a:endParaRPr>
          </a:p>
          <a:p>
            <a:pPr marL="252000" indent="-252000">
              <a:buFont typeface="+mj-lt"/>
              <a:buAutoNum type="arabicPeriod"/>
            </a:pPr>
            <a:endParaRPr lang="en-US" altLang="ja-JP" sz="1300" b="1" dirty="0">
              <a:latin typeface="+mj-lt"/>
            </a:endParaRPr>
          </a:p>
        </p:txBody>
      </p:sp>
      <p:sp>
        <p:nvSpPr>
          <p:cNvPr id="19" name="テキスト ボックス 18">
            <a:extLst>
              <a:ext uri="{FF2B5EF4-FFF2-40B4-BE49-F238E27FC236}">
                <a16:creationId xmlns:a16="http://schemas.microsoft.com/office/drawing/2014/main" id="{AC9AC9B4-F0DC-474A-94ED-7F2D84171642}"/>
              </a:ext>
            </a:extLst>
          </p:cNvPr>
          <p:cNvSpPr txBox="1"/>
          <p:nvPr/>
        </p:nvSpPr>
        <p:spPr>
          <a:xfrm>
            <a:off x="1585639" y="1187311"/>
            <a:ext cx="4438089" cy="323165"/>
          </a:xfrm>
          <a:prstGeom prst="rect">
            <a:avLst/>
          </a:prstGeom>
          <a:solidFill>
            <a:schemeClr val="accent5"/>
          </a:solidFill>
          <a:ln>
            <a:noFill/>
          </a:ln>
        </p:spPr>
        <p:txBody>
          <a:bodyPr wrap="square" lIns="0" rIns="0" rtlCol="0">
            <a:spAutoFit/>
          </a:bodyPr>
          <a:lstStyle/>
          <a:p>
            <a:pPr algn="ctr"/>
            <a:r>
              <a:rPr kumimoji="1" lang="ja-JP" altLang="en-US" sz="1500" b="1">
                <a:solidFill>
                  <a:schemeClr val="bg1"/>
                </a:solidFill>
                <a:latin typeface="+mj-lt"/>
              </a:rPr>
              <a:t>コンセプト：</a:t>
            </a:r>
            <a:r>
              <a:rPr lang="ja-JP" altLang="en-US" sz="1500" b="1">
                <a:solidFill>
                  <a:schemeClr val="bg1"/>
                </a:solidFill>
                <a:latin typeface="+mj-lt"/>
              </a:rPr>
              <a:t>あなた向けの行政サービスがスマホの中に</a:t>
            </a:r>
            <a:endParaRPr kumimoji="1" lang="ja-JP" altLang="en-US" sz="1500" b="1">
              <a:solidFill>
                <a:schemeClr val="bg1"/>
              </a:solidFill>
              <a:latin typeface="+mj-lt"/>
            </a:endParaRPr>
          </a:p>
        </p:txBody>
      </p:sp>
      <p:sp>
        <p:nvSpPr>
          <p:cNvPr id="72" name="テキスト ボックス 71">
            <a:extLst>
              <a:ext uri="{FF2B5EF4-FFF2-40B4-BE49-F238E27FC236}">
                <a16:creationId xmlns:a16="http://schemas.microsoft.com/office/drawing/2014/main" id="{D339CEEA-DF4A-4FEC-9DE6-304D90C4F375}"/>
              </a:ext>
            </a:extLst>
          </p:cNvPr>
          <p:cNvSpPr txBox="1"/>
          <p:nvPr/>
        </p:nvSpPr>
        <p:spPr>
          <a:xfrm>
            <a:off x="1561190" y="4576478"/>
            <a:ext cx="4454884" cy="1031051"/>
          </a:xfrm>
          <a:prstGeom prst="rect">
            <a:avLst/>
          </a:prstGeom>
          <a:noFill/>
        </p:spPr>
        <p:txBody>
          <a:bodyPr wrap="square" rIns="0">
            <a:spAutoFit/>
          </a:bodyPr>
          <a:lstStyle/>
          <a:p>
            <a:pPr marL="171450" indent="-171450">
              <a:buFont typeface="Wingdings" panose="05000000000000000000" pitchFamily="2" charset="2"/>
              <a:buChar char="n"/>
            </a:pPr>
            <a:r>
              <a:rPr lang="ja-JP" altLang="en-US" sz="1100" b="1" dirty="0">
                <a:latin typeface="+mn-ea"/>
              </a:rPr>
              <a:t>住民の興味・関心や属性（年齢、居住地等）に適合したイベント情報や制度情報などをメールでお知らせ</a:t>
            </a:r>
            <a:endParaRPr lang="en-US" altLang="ja-JP" sz="1100" b="1" dirty="0">
              <a:latin typeface="+mn-ea"/>
            </a:endParaRPr>
          </a:p>
          <a:p>
            <a:endParaRPr lang="ja-JP" altLang="en-US" sz="600" dirty="0">
              <a:latin typeface="+mn-ea"/>
            </a:endParaRPr>
          </a:p>
          <a:p>
            <a:r>
              <a:rPr lang="ja-JP" altLang="en-US" sz="1100" dirty="0">
                <a:latin typeface="+mn-ea"/>
              </a:rPr>
              <a:t>➡住民一人一人に必要な情報を確実に提供し、住民が主体的に</a:t>
            </a:r>
            <a:endParaRPr lang="en-US" altLang="ja-JP" sz="1100" dirty="0">
              <a:latin typeface="+mn-ea"/>
            </a:endParaRPr>
          </a:p>
          <a:p>
            <a:r>
              <a:rPr lang="ja-JP" altLang="en-US" sz="1100" dirty="0">
                <a:latin typeface="+mn-ea"/>
              </a:rPr>
              <a:t>　 探索せずとも入手可能</a:t>
            </a:r>
            <a:endParaRPr lang="en-US" altLang="ja-JP" sz="1100" dirty="0">
              <a:latin typeface="+mn-ea"/>
            </a:endParaRPr>
          </a:p>
          <a:p>
            <a:r>
              <a:rPr lang="ja-JP" altLang="en-US" sz="1100" dirty="0">
                <a:latin typeface="+mn-ea"/>
              </a:rPr>
              <a:t>　　（例）乳幼児がいる親に離乳食教室の案内が届く等</a:t>
            </a:r>
          </a:p>
        </p:txBody>
      </p:sp>
      <p:sp>
        <p:nvSpPr>
          <p:cNvPr id="79" name="テキスト ボックス 78">
            <a:extLst>
              <a:ext uri="{FF2B5EF4-FFF2-40B4-BE49-F238E27FC236}">
                <a16:creationId xmlns:a16="http://schemas.microsoft.com/office/drawing/2014/main" id="{F6002A37-EE10-4964-B287-1DCFB3F401E1}"/>
              </a:ext>
            </a:extLst>
          </p:cNvPr>
          <p:cNvSpPr txBox="1"/>
          <p:nvPr/>
        </p:nvSpPr>
        <p:spPr>
          <a:xfrm>
            <a:off x="1548388" y="5609811"/>
            <a:ext cx="4324511" cy="1031051"/>
          </a:xfrm>
          <a:prstGeom prst="rect">
            <a:avLst/>
          </a:prstGeom>
          <a:noFill/>
        </p:spPr>
        <p:txBody>
          <a:bodyPr wrap="square" rIns="0">
            <a:spAutoFit/>
          </a:bodyPr>
          <a:lstStyle/>
          <a:p>
            <a:pPr marL="171450" indent="-171450" algn="l">
              <a:buFont typeface="Wingdings" panose="05000000000000000000" pitchFamily="2" charset="2"/>
              <a:buChar char="n"/>
            </a:pPr>
            <a:r>
              <a:rPr kumimoji="1" lang="en-US" altLang="ja-JP" sz="1100" b="1" dirty="0">
                <a:latin typeface="+mn-ea"/>
              </a:rPr>
              <a:t>my door OSAKA</a:t>
            </a:r>
            <a:r>
              <a:rPr kumimoji="1" lang="ja-JP" altLang="en-US" sz="1100" b="1" dirty="0">
                <a:latin typeface="+mn-ea"/>
              </a:rPr>
              <a:t>の</a:t>
            </a:r>
            <a:r>
              <a:rPr kumimoji="1" lang="en-US" altLang="ja-JP" sz="1100" b="1" dirty="0">
                <a:latin typeface="+mn-ea"/>
              </a:rPr>
              <a:t>ID </a:t>
            </a:r>
            <a:r>
              <a:rPr lang="ja-JP" altLang="en-US" sz="1100" b="1" dirty="0">
                <a:latin typeface="+mn-ea"/>
              </a:rPr>
              <a:t>１つで電子申請システムなど</a:t>
            </a:r>
            <a:r>
              <a:rPr kumimoji="1" lang="ja-JP" altLang="en-US" sz="1100" b="1" dirty="0">
                <a:latin typeface="+mn-ea"/>
              </a:rPr>
              <a:t>府・市町村提供のシステムにログイン</a:t>
            </a:r>
            <a:endParaRPr kumimoji="1" lang="en-US" altLang="ja-JP" sz="1100" b="1" dirty="0">
              <a:latin typeface="+mn-ea"/>
            </a:endParaRPr>
          </a:p>
          <a:p>
            <a:pPr algn="l"/>
            <a:endParaRPr kumimoji="1" lang="en-US" altLang="ja-JP" sz="600" dirty="0">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mn-ea"/>
              </a:rPr>
              <a:t>➡ 府・市町村の様々なサービスにつながることにより、</a:t>
            </a:r>
            <a:r>
              <a:rPr kumimoji="1" lang="en-US" altLang="ja-JP" sz="1100" dirty="0">
                <a:latin typeface="+mn-ea"/>
              </a:rPr>
              <a:t>ID</a:t>
            </a:r>
            <a:r>
              <a:rPr kumimoji="1" lang="ja-JP" altLang="en-US" sz="1100" dirty="0">
                <a:latin typeface="+mn-ea"/>
              </a:rPr>
              <a:t>・</a:t>
            </a:r>
            <a:r>
              <a:rPr kumimoji="1" lang="en-US" altLang="ja-JP" sz="1100" dirty="0">
                <a:latin typeface="+mn-ea"/>
              </a:rPr>
              <a:t>PW</a:t>
            </a:r>
            <a:r>
              <a:rPr kumimoji="1" lang="ja-JP" altLang="en-US" sz="1100" dirty="0">
                <a:latin typeface="+mn-ea"/>
              </a:rPr>
              <a:t>等の</a:t>
            </a:r>
            <a:endParaRPr kumimoji="1" lang="en-US" altLang="ja-JP" sz="1100" dirty="0">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dirty="0">
                <a:latin typeface="+mn-ea"/>
              </a:rPr>
              <a:t>    </a:t>
            </a:r>
            <a:r>
              <a:rPr kumimoji="1" lang="ja-JP" altLang="en-US" sz="1100" dirty="0">
                <a:latin typeface="+mn-ea"/>
              </a:rPr>
              <a:t>都度入力が不要となり、利便性が向上</a:t>
            </a:r>
            <a:endParaRPr kumimoji="1" lang="en-US" altLang="ja-JP" sz="1100" dirty="0">
              <a:latin typeface="+mn-ea"/>
            </a:endParaRPr>
          </a:p>
          <a:p>
            <a:pPr>
              <a:defRPr/>
            </a:pPr>
            <a:r>
              <a:rPr lang="ja-JP" altLang="en-US" sz="1100" dirty="0">
                <a:latin typeface="+mn-ea"/>
              </a:rPr>
              <a:t>　　（例）</a:t>
            </a:r>
            <a:r>
              <a:rPr lang="ja-JP" altLang="en-US" sz="1100" b="0" i="0" dirty="0">
                <a:latin typeface="+mn-ea"/>
              </a:rPr>
              <a:t>電子申請システム、母子手帳アプリ、図書館システム等</a:t>
            </a:r>
            <a:endParaRPr lang="en-US" altLang="ja-JP" sz="1100" b="0" i="0" dirty="0">
              <a:latin typeface="+mn-ea"/>
            </a:endParaRPr>
          </a:p>
        </p:txBody>
      </p:sp>
      <p:sp>
        <p:nvSpPr>
          <p:cNvPr id="85" name="テキスト ボックス 84">
            <a:extLst>
              <a:ext uri="{FF2B5EF4-FFF2-40B4-BE49-F238E27FC236}">
                <a16:creationId xmlns:a16="http://schemas.microsoft.com/office/drawing/2014/main" id="{D6D12423-2FF8-4CA4-8D6D-7E0B334A46F8}"/>
              </a:ext>
            </a:extLst>
          </p:cNvPr>
          <p:cNvSpPr txBox="1"/>
          <p:nvPr/>
        </p:nvSpPr>
        <p:spPr>
          <a:xfrm>
            <a:off x="1548389" y="3511060"/>
            <a:ext cx="4403194" cy="1031051"/>
          </a:xfrm>
          <a:prstGeom prst="rect">
            <a:avLst/>
          </a:prstGeom>
          <a:noFill/>
        </p:spPr>
        <p:txBody>
          <a:bodyPr wrap="square" rIns="0">
            <a:spAutoFit/>
          </a:bodyPr>
          <a:lstStyle/>
          <a:p>
            <a:pPr marL="171450" indent="-171450" algn="l">
              <a:buFont typeface="Wingdings" panose="05000000000000000000" pitchFamily="2" charset="2"/>
              <a:buChar char="n"/>
            </a:pPr>
            <a:r>
              <a:rPr kumimoji="1" lang="ja-JP" altLang="en-US" sz="1100" b="1" dirty="0">
                <a:latin typeface="+mn-ea"/>
              </a:rPr>
              <a:t>マイナンバーカード認証されたご本人へ通知文書をデジタルで通知</a:t>
            </a:r>
            <a:endParaRPr kumimoji="1" lang="en-US" altLang="ja-JP" sz="1100" b="1" dirty="0">
              <a:latin typeface="+mn-ea"/>
            </a:endParaRPr>
          </a:p>
          <a:p>
            <a:pPr algn="l"/>
            <a:r>
              <a:rPr lang="ja-JP" altLang="en-US" sz="1100" b="1" dirty="0">
                <a:latin typeface="+mn-ea"/>
              </a:rPr>
              <a:t>　</a:t>
            </a:r>
            <a:r>
              <a:rPr kumimoji="1" lang="ja-JP" altLang="en-US" sz="1100" b="1" dirty="0">
                <a:latin typeface="+mn-ea"/>
              </a:rPr>
              <a:t>（専用アプリ通知）</a:t>
            </a:r>
            <a:endParaRPr kumimoji="1" lang="en-US" altLang="ja-JP" sz="1100" b="1" dirty="0">
              <a:latin typeface="+mn-ea"/>
            </a:endParaRPr>
          </a:p>
          <a:p>
            <a:pPr algn="l"/>
            <a:endParaRPr kumimoji="1" lang="ja-JP" altLang="en-US" sz="600" dirty="0">
              <a:latin typeface="+mn-ea"/>
            </a:endParaRPr>
          </a:p>
          <a:p>
            <a:pPr algn="l"/>
            <a:r>
              <a:rPr kumimoji="1" lang="ja-JP" altLang="en-US" sz="1100" dirty="0">
                <a:latin typeface="+mn-ea"/>
              </a:rPr>
              <a:t>➡</a:t>
            </a:r>
            <a:r>
              <a:rPr lang="en-US" altLang="ja-JP" sz="1100" dirty="0">
                <a:latin typeface="+mn-ea"/>
              </a:rPr>
              <a:t>  </a:t>
            </a:r>
            <a:r>
              <a:rPr kumimoji="1" lang="ja-JP" altLang="en-US" sz="1100" dirty="0">
                <a:latin typeface="+mn-ea"/>
              </a:rPr>
              <a:t>従来郵送で通知していた文書</a:t>
            </a:r>
            <a:r>
              <a:rPr lang="ja-JP" altLang="en-US" sz="1100" dirty="0">
                <a:latin typeface="+mn-ea"/>
              </a:rPr>
              <a:t>が</a:t>
            </a:r>
            <a:r>
              <a:rPr kumimoji="1" lang="ja-JP" altLang="en-US" sz="1100" dirty="0">
                <a:latin typeface="+mn-ea"/>
              </a:rPr>
              <a:t>スマートフォンに直接届き、</a:t>
            </a:r>
            <a:endParaRPr kumimoji="1" lang="en-US" altLang="ja-JP" sz="1100" dirty="0">
              <a:latin typeface="+mn-ea"/>
            </a:endParaRPr>
          </a:p>
          <a:p>
            <a:pPr algn="l"/>
            <a:r>
              <a:rPr lang="ja-JP" altLang="en-US" sz="1100" dirty="0">
                <a:latin typeface="+mn-ea"/>
              </a:rPr>
              <a:t>　　 郵送より早く・場所を問わず・便利に確認可能</a:t>
            </a:r>
            <a:endParaRPr lang="en-US" altLang="ja-JP" sz="1100" dirty="0">
              <a:latin typeface="+mn-ea"/>
            </a:endParaRPr>
          </a:p>
          <a:p>
            <a:pPr algn="l"/>
            <a:r>
              <a:rPr kumimoji="1" lang="ja-JP" altLang="en-US" sz="1100" dirty="0">
                <a:latin typeface="+mn-ea"/>
              </a:rPr>
              <a:t>　　（例）保育施設の入所調整結果通知、妊娠</a:t>
            </a:r>
            <a:r>
              <a:rPr kumimoji="1" lang="en-US" altLang="ja-JP" sz="1100" dirty="0">
                <a:latin typeface="+mn-ea"/>
              </a:rPr>
              <a:t>8</a:t>
            </a:r>
            <a:r>
              <a:rPr kumimoji="1" lang="ja-JP" altLang="en-US" sz="1100" dirty="0">
                <a:latin typeface="+mn-ea"/>
              </a:rPr>
              <a:t>か月アンケート等</a:t>
            </a:r>
            <a:endParaRPr kumimoji="1" lang="en-US" altLang="ja-JP" sz="1100" dirty="0">
              <a:latin typeface="+mn-ea"/>
            </a:endParaRPr>
          </a:p>
        </p:txBody>
      </p:sp>
      <p:pic>
        <p:nvPicPr>
          <p:cNvPr id="86" name="図 85">
            <a:extLst>
              <a:ext uri="{FF2B5EF4-FFF2-40B4-BE49-F238E27FC236}">
                <a16:creationId xmlns:a16="http://schemas.microsoft.com/office/drawing/2014/main" id="{240E3875-B879-408F-8D8D-CB9BED1D6C49}"/>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41335" y="1091478"/>
            <a:ext cx="460691" cy="288148"/>
          </a:xfrm>
          <a:prstGeom prst="rect">
            <a:avLst/>
          </a:prstGeom>
          <a:ln>
            <a:solidFill>
              <a:schemeClr val="tx1"/>
            </a:solidFill>
          </a:ln>
        </p:spPr>
      </p:pic>
      <p:sp>
        <p:nvSpPr>
          <p:cNvPr id="88" name="テキスト ボックス 87">
            <a:extLst>
              <a:ext uri="{FF2B5EF4-FFF2-40B4-BE49-F238E27FC236}">
                <a16:creationId xmlns:a16="http://schemas.microsoft.com/office/drawing/2014/main" id="{C9F91EF1-E041-4641-BDBA-A423AA72AF40}"/>
              </a:ext>
            </a:extLst>
          </p:cNvPr>
          <p:cNvSpPr txBox="1"/>
          <p:nvPr/>
        </p:nvSpPr>
        <p:spPr>
          <a:xfrm>
            <a:off x="6324041" y="757266"/>
            <a:ext cx="5779627" cy="1184940"/>
          </a:xfrm>
          <a:prstGeom prst="rect">
            <a:avLst/>
          </a:prstGeom>
          <a:noFill/>
        </p:spPr>
        <p:txBody>
          <a:bodyPr wrap="square">
            <a:spAutoFit/>
          </a:bodyPr>
          <a:lstStyle/>
          <a:p>
            <a:r>
              <a:rPr lang="ja-JP" altLang="en-US" sz="1100" b="1" dirty="0">
                <a:latin typeface="+mn-ea"/>
              </a:rPr>
              <a:t>１）</a:t>
            </a:r>
            <a:r>
              <a:rPr kumimoji="1" lang="ja-JP" altLang="en-US" sz="1100" b="1" dirty="0">
                <a:latin typeface="+mn-ea"/>
              </a:rPr>
              <a:t>市町村の参画状況</a:t>
            </a:r>
            <a:endParaRPr kumimoji="1" lang="en-US" altLang="ja-JP" sz="1100" b="1" dirty="0">
              <a:latin typeface="+mn-ea"/>
            </a:endParaRPr>
          </a:p>
          <a:p>
            <a:pPr marL="171450" indent="-171450">
              <a:buFont typeface="Wingdings" panose="05000000000000000000" pitchFamily="2" charset="2"/>
              <a:buChar char="Ø"/>
            </a:pPr>
            <a:r>
              <a:rPr lang="en-US" altLang="ja-JP" sz="1050" b="1" dirty="0">
                <a:latin typeface="+mn-ea"/>
              </a:rPr>
              <a:t>2024</a:t>
            </a:r>
            <a:r>
              <a:rPr kumimoji="1" lang="ja-JP" altLang="en-US" sz="1050" b="1" dirty="0">
                <a:latin typeface="+mn-ea"/>
              </a:rPr>
              <a:t>年度</a:t>
            </a:r>
            <a:r>
              <a:rPr lang="ja-JP" altLang="en-US" sz="1050" dirty="0">
                <a:latin typeface="+mn-ea"/>
              </a:rPr>
              <a:t>：</a:t>
            </a:r>
            <a:r>
              <a:rPr kumimoji="1" lang="ja-JP" altLang="en-US" sz="1050" dirty="0">
                <a:latin typeface="+mn-ea"/>
              </a:rPr>
              <a:t>堺市</a:t>
            </a:r>
            <a:endParaRPr kumimoji="1" lang="en-US" altLang="ja-JP" sz="1050" dirty="0">
              <a:latin typeface="+mn-ea"/>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050" b="1" i="0" u="none" strike="noStrike" kern="1200" cap="none" spc="0" normalizeH="0" baseline="0" noProof="0" dirty="0">
                <a:ln>
                  <a:noFill/>
                </a:ln>
                <a:effectLst/>
                <a:uLnTx/>
                <a:uFillTx/>
                <a:latin typeface="Meiryo UI"/>
                <a:ea typeface="Meiryo UI"/>
                <a:cs typeface="+mn-cs"/>
              </a:rPr>
              <a:t>2025</a:t>
            </a:r>
            <a:r>
              <a:rPr kumimoji="1" lang="ja-JP" altLang="en-US" sz="1050" b="1" i="0" u="none" strike="noStrike" kern="1200" cap="none" spc="0" normalizeH="0" baseline="0" noProof="0" dirty="0">
                <a:ln>
                  <a:noFill/>
                </a:ln>
                <a:effectLst/>
                <a:uLnTx/>
                <a:uFillTx/>
                <a:latin typeface="Meiryo UI"/>
                <a:ea typeface="Meiryo UI"/>
                <a:cs typeface="+mn-cs"/>
              </a:rPr>
              <a:t>年度</a:t>
            </a:r>
            <a:r>
              <a:rPr kumimoji="1" lang="ja-JP" altLang="en-US" sz="1050" b="0" i="0" u="none" strike="noStrike" kern="1200" cap="none" spc="0" normalizeH="0" baseline="0" noProof="0" dirty="0">
                <a:ln>
                  <a:noFill/>
                </a:ln>
                <a:effectLst/>
                <a:uLnTx/>
                <a:uFillTx/>
                <a:latin typeface="Meiryo UI"/>
                <a:ea typeface="Meiryo UI"/>
                <a:cs typeface="+mn-cs"/>
              </a:rPr>
              <a:t>：岸和田市、豊中市</a:t>
            </a:r>
            <a:r>
              <a:rPr kumimoji="1" lang="en-US" altLang="ja-JP" sz="1050" b="0" i="0" u="none" strike="noStrike" kern="1200" cap="none" spc="0" normalizeH="0" baseline="0" noProof="0" dirty="0">
                <a:ln>
                  <a:noFill/>
                </a:ln>
                <a:effectLst/>
                <a:uLnTx/>
                <a:uFillTx/>
                <a:latin typeface="Meiryo UI"/>
                <a:ea typeface="Meiryo UI"/>
                <a:cs typeface="+mn-cs"/>
              </a:rPr>
              <a:t>(</a:t>
            </a:r>
            <a:r>
              <a:rPr kumimoji="1" lang="ja-JP" altLang="en-US" sz="1050" b="0" i="0" u="none" strike="noStrike" kern="1200" cap="none" spc="0" normalizeH="0" baseline="0" noProof="0" dirty="0">
                <a:ln>
                  <a:noFill/>
                </a:ln>
                <a:effectLst/>
                <a:uLnTx/>
                <a:uFillTx/>
                <a:latin typeface="Meiryo UI"/>
                <a:ea typeface="Meiryo UI"/>
                <a:cs typeface="+mn-cs"/>
              </a:rPr>
              <a:t>一部</a:t>
            </a:r>
            <a:r>
              <a:rPr kumimoji="1" lang="en-US" altLang="ja-JP" sz="1050" b="0" i="0" u="none" strike="noStrike" kern="1200" cap="none" spc="0" normalizeH="0" baseline="0" noProof="0" dirty="0">
                <a:ln>
                  <a:noFill/>
                </a:ln>
                <a:effectLst/>
                <a:uLnTx/>
                <a:uFillTx/>
                <a:latin typeface="Meiryo UI"/>
                <a:ea typeface="Meiryo UI"/>
                <a:cs typeface="+mn-cs"/>
              </a:rPr>
              <a:t>)</a:t>
            </a:r>
            <a:r>
              <a:rPr kumimoji="1" lang="ja-JP" altLang="en-US" sz="1050" b="0" i="0" u="none" strike="noStrike" kern="1200" cap="none" spc="0" normalizeH="0" baseline="0" noProof="0" dirty="0">
                <a:ln>
                  <a:noFill/>
                </a:ln>
                <a:effectLst/>
                <a:uLnTx/>
                <a:uFillTx/>
                <a:latin typeface="Meiryo UI"/>
                <a:ea typeface="Meiryo UI"/>
                <a:cs typeface="+mn-cs"/>
              </a:rPr>
              <a:t>、羽曳野市の３団体が新たに参画</a:t>
            </a:r>
            <a:endParaRPr kumimoji="1" lang="en-US" altLang="ja-JP" sz="1050" b="0" i="0" u="none" strike="noStrike" kern="1200" cap="none" spc="0" normalizeH="0" baseline="0" noProof="0" dirty="0">
              <a:ln>
                <a:noFill/>
              </a:ln>
              <a:effectLst/>
              <a:uLnTx/>
              <a:uFillTx/>
              <a:latin typeface="Meiryo UI"/>
              <a:ea typeface="Meiryo UI"/>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050" b="1" i="0" u="none" strike="noStrike" kern="1200" cap="none" spc="0" normalizeH="0" baseline="0" noProof="0" dirty="0">
                <a:ln>
                  <a:noFill/>
                </a:ln>
                <a:effectLst/>
                <a:uLnTx/>
                <a:uFillTx/>
                <a:latin typeface="Meiryo UI"/>
                <a:ea typeface="Meiryo UI"/>
                <a:cs typeface="+mn-cs"/>
              </a:rPr>
              <a:t>2026</a:t>
            </a:r>
            <a:r>
              <a:rPr kumimoji="1" lang="ja-JP" altLang="en-US" sz="1050" b="1" i="0" u="none" strike="noStrike" kern="1200" cap="none" spc="0" normalizeH="0" baseline="0" noProof="0" dirty="0">
                <a:ln>
                  <a:noFill/>
                </a:ln>
                <a:effectLst/>
                <a:uLnTx/>
                <a:uFillTx/>
                <a:latin typeface="Meiryo UI"/>
                <a:ea typeface="Meiryo UI"/>
                <a:cs typeface="+mn-cs"/>
              </a:rPr>
              <a:t>年度</a:t>
            </a:r>
            <a:r>
              <a:rPr kumimoji="1" lang="ja-JP" altLang="en-US" sz="1050" b="0" i="0" u="none" strike="noStrike" kern="1200" cap="none" spc="0" normalizeH="0" baseline="0" noProof="0" dirty="0">
                <a:ln>
                  <a:noFill/>
                </a:ln>
                <a:effectLst/>
                <a:uLnTx/>
                <a:uFillTx/>
                <a:latin typeface="Meiryo UI"/>
                <a:ea typeface="Meiryo UI"/>
                <a:cs typeface="+mn-cs"/>
              </a:rPr>
              <a:t>：参画意向（予算化の意向）を示す団体あり</a:t>
            </a:r>
            <a:endParaRPr kumimoji="1" lang="en-US" altLang="ja-JP" sz="1050" b="0" i="0" u="none" strike="noStrike" kern="1200" cap="none" spc="0" normalizeH="0" baseline="0" noProof="0" dirty="0">
              <a:ln>
                <a:noFill/>
              </a:ln>
              <a:effectLst/>
              <a:uLnTx/>
              <a:uFillTx/>
              <a:latin typeface="Meiryo UI"/>
              <a:ea typeface="Meiryo UI"/>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altLang="ja-JP" sz="700" dirty="0">
              <a:latin typeface="+mn-ea"/>
            </a:endParaRPr>
          </a:p>
          <a:p>
            <a:r>
              <a:rPr lang="ja-JP" altLang="en-US" sz="1100" b="1" dirty="0">
                <a:latin typeface="+mn-ea"/>
              </a:rPr>
              <a:t>２）</a:t>
            </a:r>
            <a:r>
              <a:rPr lang="en-US" altLang="ja-JP" sz="1100" b="1" dirty="0">
                <a:latin typeface="+mn-ea"/>
              </a:rPr>
              <a:t>ID</a:t>
            </a:r>
            <a:r>
              <a:rPr lang="ja-JP" altLang="en-US" sz="1100" b="1" dirty="0">
                <a:latin typeface="+mn-ea"/>
              </a:rPr>
              <a:t>獲得状況</a:t>
            </a:r>
            <a:endParaRPr kumimoji="1" lang="ja-JP" altLang="en-US" sz="1100" b="1" dirty="0">
              <a:latin typeface="+mn-ea"/>
            </a:endParaRPr>
          </a:p>
          <a:p>
            <a:pPr marL="171450" indent="-171450">
              <a:buFont typeface="Wingdings" panose="05000000000000000000" pitchFamily="2" charset="2"/>
              <a:buChar char="Ø"/>
            </a:pPr>
            <a:r>
              <a:rPr lang="en-US" altLang="ja-JP" sz="1050" dirty="0">
                <a:latin typeface="+mn-ea"/>
              </a:rPr>
              <a:t>2026</a:t>
            </a:r>
            <a:r>
              <a:rPr kumimoji="1" lang="ja-JP" altLang="en-US" sz="1050" dirty="0">
                <a:latin typeface="+mn-ea"/>
              </a:rPr>
              <a:t>年</a:t>
            </a:r>
            <a:r>
              <a:rPr lang="en-US" altLang="ja-JP" sz="1050" dirty="0">
                <a:latin typeface="+mn-ea"/>
              </a:rPr>
              <a:t>2</a:t>
            </a:r>
            <a:r>
              <a:rPr kumimoji="1" lang="ja-JP" altLang="en-US" sz="1050" dirty="0">
                <a:latin typeface="+mn-ea"/>
              </a:rPr>
              <a:t>月時点で約</a:t>
            </a:r>
            <a:r>
              <a:rPr kumimoji="1" lang="en-US" altLang="ja-JP" sz="1050" dirty="0">
                <a:latin typeface="+mn-ea"/>
              </a:rPr>
              <a:t>10,000ID</a:t>
            </a:r>
          </a:p>
        </p:txBody>
      </p:sp>
      <p:sp>
        <p:nvSpPr>
          <p:cNvPr id="2" name="テキスト ボックス 1">
            <a:extLst>
              <a:ext uri="{FF2B5EF4-FFF2-40B4-BE49-F238E27FC236}">
                <a16:creationId xmlns:a16="http://schemas.microsoft.com/office/drawing/2014/main" id="{2F76B4D5-3674-4DBC-8F5C-D88AEBB3C1D7}"/>
              </a:ext>
            </a:extLst>
          </p:cNvPr>
          <p:cNvSpPr txBox="1"/>
          <p:nvPr/>
        </p:nvSpPr>
        <p:spPr>
          <a:xfrm>
            <a:off x="6325252" y="1951454"/>
            <a:ext cx="5756344" cy="584775"/>
          </a:xfrm>
          <a:prstGeom prst="rect">
            <a:avLst/>
          </a:prstGeom>
          <a:noFill/>
        </p:spPr>
        <p:txBody>
          <a:bodyPr wrap="square" rtlCol="0">
            <a:spAutoFit/>
          </a:bodyPr>
          <a:lstStyle/>
          <a:p>
            <a:r>
              <a:rPr lang="ja-JP" altLang="en-US" sz="1100" b="1" dirty="0">
                <a:latin typeface="+mn-ea"/>
              </a:rPr>
              <a:t>３</a:t>
            </a:r>
            <a:r>
              <a:rPr kumimoji="1" lang="ja-JP" altLang="en-US" sz="1100" b="1" dirty="0">
                <a:latin typeface="+mn-ea"/>
              </a:rPr>
              <a:t>）堺市における実績と効果</a:t>
            </a:r>
            <a:endParaRPr kumimoji="1" lang="en-US" altLang="ja-JP" sz="1100" b="1" dirty="0">
              <a:latin typeface="+mn-ea"/>
            </a:endParaRPr>
          </a:p>
          <a:p>
            <a:r>
              <a:rPr kumimoji="1" lang="ja-JP" altLang="en-US" sz="1050" dirty="0">
                <a:solidFill>
                  <a:schemeClr val="tx1"/>
                </a:solidFill>
                <a:latin typeface="+mn-ea"/>
              </a:rPr>
              <a:t>・</a:t>
            </a:r>
            <a:r>
              <a:rPr kumimoji="1" lang="en-US" altLang="ja-JP" sz="1050" dirty="0">
                <a:solidFill>
                  <a:schemeClr val="tx1"/>
                </a:solidFill>
                <a:latin typeface="+mn-ea"/>
              </a:rPr>
              <a:t> </a:t>
            </a:r>
            <a:r>
              <a:rPr lang="en-US" altLang="ja-JP" sz="1050" dirty="0">
                <a:latin typeface="+mn-ea"/>
              </a:rPr>
              <a:t>2025</a:t>
            </a:r>
            <a:r>
              <a:rPr kumimoji="1" lang="ja-JP" altLang="en-US" sz="1050" dirty="0">
                <a:solidFill>
                  <a:schemeClr val="tx1"/>
                </a:solidFill>
                <a:latin typeface="+mn-ea"/>
              </a:rPr>
              <a:t>年</a:t>
            </a:r>
            <a:r>
              <a:rPr lang="ja-JP" altLang="en-US" sz="1050" dirty="0">
                <a:latin typeface="+mn-ea"/>
              </a:rPr>
              <a:t>４</a:t>
            </a:r>
            <a:r>
              <a:rPr kumimoji="1" lang="ja-JP" altLang="en-US" sz="1050" dirty="0">
                <a:solidFill>
                  <a:schemeClr val="tx1"/>
                </a:solidFill>
                <a:latin typeface="+mn-ea"/>
              </a:rPr>
              <a:t>月一斉入所申込者のうち希望者約</a:t>
            </a:r>
            <a:r>
              <a:rPr kumimoji="1" lang="en-US" altLang="ja-JP" sz="1050" dirty="0">
                <a:solidFill>
                  <a:schemeClr val="tx1"/>
                </a:solidFill>
                <a:latin typeface="+mn-ea"/>
              </a:rPr>
              <a:t>850</a:t>
            </a:r>
            <a:r>
              <a:rPr kumimoji="1" lang="ja-JP" altLang="en-US" sz="1050" dirty="0">
                <a:solidFill>
                  <a:schemeClr val="tx1"/>
                </a:solidFill>
                <a:latin typeface="+mn-ea"/>
              </a:rPr>
              <a:t>名（申請者の約</a:t>
            </a:r>
            <a:r>
              <a:rPr kumimoji="1" lang="en-US" altLang="ja-JP" sz="1050" dirty="0">
                <a:solidFill>
                  <a:schemeClr val="tx1"/>
                </a:solidFill>
                <a:latin typeface="+mn-ea"/>
              </a:rPr>
              <a:t>14</a:t>
            </a:r>
            <a:r>
              <a:rPr kumimoji="1" lang="ja-JP" altLang="en-US" sz="1050" dirty="0">
                <a:solidFill>
                  <a:schemeClr val="tx1"/>
                </a:solidFill>
                <a:latin typeface="+mn-ea"/>
              </a:rPr>
              <a:t>％）へ保育施設の入所</a:t>
            </a:r>
            <a:endParaRPr kumimoji="1" lang="en-US" altLang="ja-JP" sz="1050" dirty="0">
              <a:solidFill>
                <a:schemeClr val="tx1"/>
              </a:solidFill>
              <a:latin typeface="+mn-ea"/>
            </a:endParaRPr>
          </a:p>
          <a:p>
            <a:r>
              <a:rPr lang="ja-JP" altLang="en-US" sz="1050" dirty="0">
                <a:latin typeface="+mn-ea"/>
              </a:rPr>
              <a:t>　 </a:t>
            </a:r>
            <a:r>
              <a:rPr kumimoji="1" lang="ja-JP" altLang="en-US" sz="1050" dirty="0">
                <a:solidFill>
                  <a:schemeClr val="tx1"/>
                </a:solidFill>
                <a:latin typeface="+mn-ea"/>
              </a:rPr>
              <a:t>調整結果通知の副本をデジタルで</a:t>
            </a:r>
            <a:r>
              <a:rPr lang="ja-JP" altLang="en-US" sz="1050" dirty="0">
                <a:latin typeface="+mn-ea"/>
              </a:rPr>
              <a:t>スマートフォン等に通知</a:t>
            </a:r>
            <a:endParaRPr kumimoji="1" lang="en-US" altLang="ja-JP" sz="1050" dirty="0">
              <a:solidFill>
                <a:schemeClr val="tx1"/>
              </a:solidFill>
              <a:latin typeface="+mn-ea"/>
            </a:endParaRPr>
          </a:p>
        </p:txBody>
      </p:sp>
      <p:sp>
        <p:nvSpPr>
          <p:cNvPr id="93" name="テキスト ボックス 92">
            <a:extLst>
              <a:ext uri="{FF2B5EF4-FFF2-40B4-BE49-F238E27FC236}">
                <a16:creationId xmlns:a16="http://schemas.microsoft.com/office/drawing/2014/main" id="{7122B37F-E77C-4B76-B775-E3CF7011EE0E}"/>
              </a:ext>
            </a:extLst>
          </p:cNvPr>
          <p:cNvSpPr txBox="1"/>
          <p:nvPr/>
        </p:nvSpPr>
        <p:spPr>
          <a:xfrm>
            <a:off x="750032" y="1139485"/>
            <a:ext cx="826721" cy="215444"/>
          </a:xfrm>
          <a:prstGeom prst="rect">
            <a:avLst/>
          </a:prstGeom>
          <a:noFill/>
        </p:spPr>
        <p:txBody>
          <a:bodyPr wrap="square" lIns="0" tIns="0" rIns="0" bIns="0">
            <a:spAutoFit/>
          </a:bodyPr>
          <a:lstStyle/>
          <a:p>
            <a:pPr algn="ctr" defTabSz="457200">
              <a:defRPr/>
            </a:pPr>
            <a:r>
              <a:rPr lang="ja-JP" altLang="en-US" sz="700" b="1">
                <a:latin typeface="+mj-lt"/>
                <a:ea typeface="Meiryo UI" panose="020B0604030504040204" pitchFamily="50" charset="-128"/>
              </a:rPr>
              <a:t>マイナンバーカード</a:t>
            </a:r>
            <a:endParaRPr lang="en-US" altLang="ja-JP" sz="700" b="1">
              <a:latin typeface="+mj-lt"/>
              <a:ea typeface="Meiryo UI" panose="020B0604030504040204" pitchFamily="50" charset="-128"/>
            </a:endParaRPr>
          </a:p>
          <a:p>
            <a:pPr algn="ctr" defTabSz="457200">
              <a:defRPr/>
            </a:pPr>
            <a:r>
              <a:rPr lang="ja-JP" altLang="en-US" sz="700" b="1">
                <a:solidFill>
                  <a:srgbClr val="000000"/>
                </a:solidFill>
                <a:latin typeface="+mj-lt"/>
                <a:ea typeface="Meiryo UI" panose="020B0604030504040204" pitchFamily="50" charset="-128"/>
              </a:rPr>
              <a:t>公的個人認証</a:t>
            </a:r>
            <a:endParaRPr lang="ja-JP" altLang="en-US" sz="700" b="1">
              <a:latin typeface="+mj-lt"/>
              <a:ea typeface="Meiryo UI" panose="020B0604030504040204" pitchFamily="50" charset="-128"/>
            </a:endParaRPr>
          </a:p>
        </p:txBody>
      </p:sp>
      <p:pic>
        <p:nvPicPr>
          <p:cNvPr id="94" name="図 93">
            <a:extLst>
              <a:ext uri="{FF2B5EF4-FFF2-40B4-BE49-F238E27FC236}">
                <a16:creationId xmlns:a16="http://schemas.microsoft.com/office/drawing/2014/main" id="{65D9A46C-E3A2-46F4-9A87-B5785F529792}"/>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51482" y="1396352"/>
            <a:ext cx="988515" cy="1575448"/>
          </a:xfrm>
          <a:prstGeom prst="rect">
            <a:avLst/>
          </a:prstGeom>
        </p:spPr>
      </p:pic>
      <p:grpSp>
        <p:nvGrpSpPr>
          <p:cNvPr id="104" name="グループ化 103">
            <a:extLst>
              <a:ext uri="{FF2B5EF4-FFF2-40B4-BE49-F238E27FC236}">
                <a16:creationId xmlns:a16="http://schemas.microsoft.com/office/drawing/2014/main" id="{E861A3CE-C513-4BAC-9475-8BC39CA71B21}"/>
              </a:ext>
            </a:extLst>
          </p:cNvPr>
          <p:cNvGrpSpPr/>
          <p:nvPr/>
        </p:nvGrpSpPr>
        <p:grpSpPr>
          <a:xfrm>
            <a:off x="11179005" y="2434573"/>
            <a:ext cx="677333" cy="423333"/>
            <a:chOff x="7482221" y="1925075"/>
            <a:chExt cx="1476310" cy="805651"/>
          </a:xfrm>
        </p:grpSpPr>
        <p:pic>
          <p:nvPicPr>
            <p:cNvPr id="105" name="Picture 2" descr="スマートフォンを使う女性のイラスト「笑った顔」">
              <a:extLst>
                <a:ext uri="{FF2B5EF4-FFF2-40B4-BE49-F238E27FC236}">
                  <a16:creationId xmlns:a16="http://schemas.microsoft.com/office/drawing/2014/main" id="{E89546D1-C3BA-430C-B41B-D96DE9114ABB}"/>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7786359" y="2082726"/>
              <a:ext cx="483840" cy="648000"/>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14" descr="スマートフォンを使う男性のイラスト「笑った顔」">
              <a:extLst>
                <a:ext uri="{FF2B5EF4-FFF2-40B4-BE49-F238E27FC236}">
                  <a16:creationId xmlns:a16="http://schemas.microsoft.com/office/drawing/2014/main" id="{A3181188-A789-4385-B6CB-F16738AB69B7}"/>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8240553" y="2082726"/>
              <a:ext cx="483840" cy="648000"/>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8" descr="漫符「キラキラ」">
              <a:extLst>
                <a:ext uri="{FF2B5EF4-FFF2-40B4-BE49-F238E27FC236}">
                  <a16:creationId xmlns:a16="http://schemas.microsoft.com/office/drawing/2014/main" id="{4059500A-0879-4A6F-9A0E-DC900133736C}"/>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8634531" y="1973479"/>
              <a:ext cx="324000" cy="324000"/>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8" descr="漫符「キラキラ」">
              <a:extLst>
                <a:ext uri="{FF2B5EF4-FFF2-40B4-BE49-F238E27FC236}">
                  <a16:creationId xmlns:a16="http://schemas.microsoft.com/office/drawing/2014/main" id="{731E16FB-2E61-4DB0-8834-19F8FCE745A4}"/>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7482221" y="1925075"/>
              <a:ext cx="420808" cy="42080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5" name="直線コネクタ 4">
            <a:extLst>
              <a:ext uri="{FF2B5EF4-FFF2-40B4-BE49-F238E27FC236}">
                <a16:creationId xmlns:a16="http://schemas.microsoft.com/office/drawing/2014/main" id="{CC129B36-55DE-44F1-B7CC-73272E55C068}"/>
              </a:ext>
            </a:extLst>
          </p:cNvPr>
          <p:cNvCxnSpPr>
            <a:endCxn id="6" idx="1"/>
          </p:cNvCxnSpPr>
          <p:nvPr/>
        </p:nvCxnSpPr>
        <p:spPr>
          <a:xfrm flipV="1">
            <a:off x="698841" y="6283726"/>
            <a:ext cx="331723" cy="219886"/>
          </a:xfrm>
          <a:prstGeom prst="line">
            <a:avLst/>
          </a:prstGeom>
        </p:spPr>
        <p:style>
          <a:lnRef idx="1">
            <a:schemeClr val="dk1"/>
          </a:lnRef>
          <a:fillRef idx="0">
            <a:schemeClr val="dk1"/>
          </a:fillRef>
          <a:effectRef idx="0">
            <a:schemeClr val="dk1"/>
          </a:effectRef>
          <a:fontRef idx="minor">
            <a:schemeClr val="tx1"/>
          </a:fontRef>
        </p:style>
      </p:cxnSp>
      <p:cxnSp>
        <p:nvCxnSpPr>
          <p:cNvPr id="89" name="直線コネクタ 88">
            <a:extLst>
              <a:ext uri="{FF2B5EF4-FFF2-40B4-BE49-F238E27FC236}">
                <a16:creationId xmlns:a16="http://schemas.microsoft.com/office/drawing/2014/main" id="{3620A055-FF5B-4872-91F7-2A0AC28D99EE}"/>
              </a:ext>
            </a:extLst>
          </p:cNvPr>
          <p:cNvCxnSpPr>
            <a:cxnSpLocks/>
            <a:endCxn id="36" idx="1"/>
          </p:cNvCxnSpPr>
          <p:nvPr/>
        </p:nvCxnSpPr>
        <p:spPr>
          <a:xfrm>
            <a:off x="672715" y="6517770"/>
            <a:ext cx="357849" cy="0"/>
          </a:xfrm>
          <a:prstGeom prst="line">
            <a:avLst/>
          </a:prstGeom>
        </p:spPr>
        <p:style>
          <a:lnRef idx="1">
            <a:schemeClr val="dk1"/>
          </a:lnRef>
          <a:fillRef idx="0">
            <a:schemeClr val="dk1"/>
          </a:fillRef>
          <a:effectRef idx="0">
            <a:schemeClr val="dk1"/>
          </a:effectRef>
          <a:fontRef idx="minor">
            <a:schemeClr val="tx1"/>
          </a:fontRef>
        </p:style>
      </p:cxnSp>
      <p:cxnSp>
        <p:nvCxnSpPr>
          <p:cNvPr id="90" name="直線コネクタ 89">
            <a:extLst>
              <a:ext uri="{FF2B5EF4-FFF2-40B4-BE49-F238E27FC236}">
                <a16:creationId xmlns:a16="http://schemas.microsoft.com/office/drawing/2014/main" id="{5D989D43-774A-4C9C-A85C-F051BD12F8D0}"/>
              </a:ext>
            </a:extLst>
          </p:cNvPr>
          <p:cNvCxnSpPr>
            <a:cxnSpLocks/>
            <a:endCxn id="37" idx="1"/>
          </p:cNvCxnSpPr>
          <p:nvPr/>
        </p:nvCxnSpPr>
        <p:spPr>
          <a:xfrm>
            <a:off x="698841" y="6512320"/>
            <a:ext cx="331723" cy="242213"/>
          </a:xfrm>
          <a:prstGeom prst="line">
            <a:avLst/>
          </a:prstGeom>
        </p:spPr>
        <p:style>
          <a:lnRef idx="1">
            <a:schemeClr val="dk1"/>
          </a:lnRef>
          <a:fillRef idx="0">
            <a:schemeClr val="dk1"/>
          </a:fillRef>
          <a:effectRef idx="0">
            <a:schemeClr val="dk1"/>
          </a:effectRef>
          <a:fontRef idx="minor">
            <a:schemeClr val="tx1"/>
          </a:fontRef>
        </p:style>
      </p:cxnSp>
      <p:cxnSp>
        <p:nvCxnSpPr>
          <p:cNvPr id="91" name="直線矢印コネクタ 90">
            <a:extLst>
              <a:ext uri="{FF2B5EF4-FFF2-40B4-BE49-F238E27FC236}">
                <a16:creationId xmlns:a16="http://schemas.microsoft.com/office/drawing/2014/main" id="{3826D8C8-D3CC-4D92-9F8D-4F4D916C56D4}"/>
              </a:ext>
            </a:extLst>
          </p:cNvPr>
          <p:cNvCxnSpPr>
            <a:cxnSpLocks/>
          </p:cNvCxnSpPr>
          <p:nvPr/>
        </p:nvCxnSpPr>
        <p:spPr>
          <a:xfrm flipV="1">
            <a:off x="6852373" y="5066172"/>
            <a:ext cx="292273" cy="2300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直線矢印コネクタ 91">
            <a:extLst>
              <a:ext uri="{FF2B5EF4-FFF2-40B4-BE49-F238E27FC236}">
                <a16:creationId xmlns:a16="http://schemas.microsoft.com/office/drawing/2014/main" id="{1930873F-DDB2-4081-8BCD-110377C5BA68}"/>
              </a:ext>
            </a:extLst>
          </p:cNvPr>
          <p:cNvCxnSpPr>
            <a:cxnSpLocks/>
          </p:cNvCxnSpPr>
          <p:nvPr/>
        </p:nvCxnSpPr>
        <p:spPr>
          <a:xfrm>
            <a:off x="6860363" y="5286051"/>
            <a:ext cx="274856" cy="26237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5" name="テキスト ボックス 94">
            <a:extLst>
              <a:ext uri="{FF2B5EF4-FFF2-40B4-BE49-F238E27FC236}">
                <a16:creationId xmlns:a16="http://schemas.microsoft.com/office/drawing/2014/main" id="{7922E1F7-EDB6-4F43-9748-A6BBC1E0FF18}"/>
              </a:ext>
            </a:extLst>
          </p:cNvPr>
          <p:cNvSpPr txBox="1"/>
          <p:nvPr/>
        </p:nvSpPr>
        <p:spPr>
          <a:xfrm>
            <a:off x="10206055" y="6391389"/>
            <a:ext cx="1690751" cy="400110"/>
          </a:xfrm>
          <a:prstGeom prst="rect">
            <a:avLst/>
          </a:prstGeom>
          <a:noFill/>
        </p:spPr>
        <p:txBody>
          <a:bodyPr wrap="square" rtlCol="0">
            <a:spAutoFit/>
          </a:bodyPr>
          <a:lstStyle/>
          <a:p>
            <a:pPr algn="ctr"/>
            <a:r>
              <a:rPr lang="ja-JP" altLang="en-US" sz="1000" b="1" dirty="0">
                <a:latin typeface="+mn-ea"/>
              </a:rPr>
              <a:t>タグ付け機能により</a:t>
            </a:r>
            <a:endParaRPr lang="en-US" altLang="ja-JP" sz="1000" b="1" dirty="0">
              <a:latin typeface="+mn-ea"/>
            </a:endParaRPr>
          </a:p>
          <a:p>
            <a:pPr algn="ctr"/>
            <a:r>
              <a:rPr kumimoji="1" lang="ja-JP" altLang="en-US" sz="1000" b="1" dirty="0">
                <a:latin typeface="+mn-ea"/>
              </a:rPr>
              <a:t>対象者に自動で適時に配信</a:t>
            </a:r>
            <a:endParaRPr kumimoji="1" lang="en-US" altLang="ja-JP" sz="1000" b="1" dirty="0">
              <a:latin typeface="+mn-ea"/>
            </a:endParaRPr>
          </a:p>
        </p:txBody>
      </p:sp>
      <p:pic>
        <p:nvPicPr>
          <p:cNvPr id="24" name="図 23">
            <a:extLst>
              <a:ext uri="{FF2B5EF4-FFF2-40B4-BE49-F238E27FC236}">
                <a16:creationId xmlns:a16="http://schemas.microsoft.com/office/drawing/2014/main" id="{69FCAC33-BC3D-45E9-9C48-F84113F88844}"/>
              </a:ext>
            </a:extLst>
          </p:cNvPr>
          <p:cNvPicPr>
            <a:picLocks noChangeAspect="1"/>
          </p:cNvPicPr>
          <p:nvPr/>
        </p:nvPicPr>
        <p:blipFill>
          <a:blip r:embed="rId23" cstate="screen">
            <a:extLst>
              <a:ext uri="{BEBA8EAE-BF5A-486C-A8C5-ECC9F3942E4B}">
                <a14:imgProps xmlns:a14="http://schemas.microsoft.com/office/drawing/2010/main">
                  <a14:imgLayer r:embed="rId24">
                    <a14:imgEffect>
                      <a14:backgroundRemoval t="5603" b="92241" l="9914" r="89224">
                        <a14:foregroundMark x1="48276" y1="23707" x2="48276" y2="23707"/>
                        <a14:foregroundMark x1="44828" y1="92672" x2="44828" y2="92672"/>
                        <a14:foregroundMark x1="54310" y1="5603" x2="54310" y2="5603"/>
                      </a14:backgroundRemoval>
                    </a14:imgEffect>
                  </a14:imgLayer>
                </a14:imgProps>
              </a:ext>
              <a:ext uri="{28A0092B-C50C-407E-A947-70E740481C1C}">
                <a14:useLocalDpi xmlns:a14="http://schemas.microsoft.com/office/drawing/2010/main"/>
              </a:ext>
            </a:extLst>
          </a:blip>
          <a:stretch>
            <a:fillRect/>
          </a:stretch>
        </p:blipFill>
        <p:spPr>
          <a:xfrm>
            <a:off x="11428364" y="5440387"/>
            <a:ext cx="351365" cy="351365"/>
          </a:xfrm>
          <a:prstGeom prst="rect">
            <a:avLst/>
          </a:prstGeom>
        </p:spPr>
      </p:pic>
      <p:sp>
        <p:nvSpPr>
          <p:cNvPr id="71" name="テキスト ボックス 70">
            <a:extLst>
              <a:ext uri="{FF2B5EF4-FFF2-40B4-BE49-F238E27FC236}">
                <a16:creationId xmlns:a16="http://schemas.microsoft.com/office/drawing/2014/main" id="{B5457437-C377-4836-B01C-0574DB54DA58}"/>
              </a:ext>
            </a:extLst>
          </p:cNvPr>
          <p:cNvSpPr txBox="1"/>
          <p:nvPr/>
        </p:nvSpPr>
        <p:spPr>
          <a:xfrm>
            <a:off x="6356448" y="5939952"/>
            <a:ext cx="1368000" cy="783193"/>
          </a:xfrm>
          <a:prstGeom prst="wedgeRoundRectCallout">
            <a:avLst>
              <a:gd name="adj1" fmla="val 15368"/>
              <a:gd name="adj2" fmla="val -74796"/>
              <a:gd name="adj3" fmla="val 16667"/>
            </a:avLst>
          </a:prstGeom>
          <a:solidFill>
            <a:schemeClr val="accent4">
              <a:lumMod val="40000"/>
              <a:lumOff val="60000"/>
            </a:schemeClr>
          </a:solidFill>
        </p:spPr>
        <p:txBody>
          <a:bodyPr wrap="square" rtlCol="0">
            <a:spAutoFit/>
          </a:bodyPr>
          <a:lstStyle/>
          <a:p>
            <a:r>
              <a:rPr kumimoji="1" lang="ja-JP" altLang="en-US" sz="1000" dirty="0">
                <a:latin typeface="+mn-ea"/>
              </a:rPr>
              <a:t>「</a:t>
            </a:r>
            <a:r>
              <a:rPr kumimoji="1" lang="en-US" altLang="ja-JP" sz="1000" dirty="0">
                <a:latin typeface="+mn-ea"/>
              </a:rPr>
              <a:t>1</a:t>
            </a:r>
            <a:r>
              <a:rPr kumimoji="1" lang="ja-JP" altLang="en-US" sz="1000" dirty="0">
                <a:latin typeface="+mn-ea"/>
              </a:rPr>
              <a:t>歳半の子どもがいる親」など、同じ要件を満たす住民に、必要な情報を適時配信</a:t>
            </a:r>
          </a:p>
        </p:txBody>
      </p:sp>
      <p:cxnSp>
        <p:nvCxnSpPr>
          <p:cNvPr id="7" name="直線コネクタ 6">
            <a:extLst>
              <a:ext uri="{FF2B5EF4-FFF2-40B4-BE49-F238E27FC236}">
                <a16:creationId xmlns:a16="http://schemas.microsoft.com/office/drawing/2014/main" id="{799BF519-6EE3-46E6-B0A7-AE3922D5D9C0}"/>
              </a:ext>
            </a:extLst>
          </p:cNvPr>
          <p:cNvCxnSpPr/>
          <p:nvPr/>
        </p:nvCxnSpPr>
        <p:spPr>
          <a:xfrm>
            <a:off x="254524" y="938498"/>
            <a:ext cx="0" cy="2088000"/>
          </a:xfrm>
          <a:prstGeom prst="line">
            <a:avLst/>
          </a:prstGeom>
          <a:ln w="1905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6" name="直線コネクタ 95">
            <a:extLst>
              <a:ext uri="{FF2B5EF4-FFF2-40B4-BE49-F238E27FC236}">
                <a16:creationId xmlns:a16="http://schemas.microsoft.com/office/drawing/2014/main" id="{1CC8AC1A-A5A5-4B7C-84A3-5E82E12098D5}"/>
              </a:ext>
            </a:extLst>
          </p:cNvPr>
          <p:cNvCxnSpPr/>
          <p:nvPr/>
        </p:nvCxnSpPr>
        <p:spPr>
          <a:xfrm>
            <a:off x="256095" y="3386584"/>
            <a:ext cx="0" cy="3384000"/>
          </a:xfrm>
          <a:prstGeom prst="line">
            <a:avLst/>
          </a:prstGeom>
          <a:ln w="1905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B770506C-1F5F-4507-BBBC-2AC889AAD1D8}"/>
              </a:ext>
            </a:extLst>
          </p:cNvPr>
          <p:cNvSpPr txBox="1"/>
          <p:nvPr/>
        </p:nvSpPr>
        <p:spPr>
          <a:xfrm>
            <a:off x="243288" y="3142099"/>
            <a:ext cx="5796000" cy="261610"/>
          </a:xfrm>
          <a:prstGeom prst="rect">
            <a:avLst/>
          </a:prstGeom>
          <a:solidFill>
            <a:schemeClr val="accent5">
              <a:lumMod val="20000"/>
              <a:lumOff val="80000"/>
            </a:schemeClr>
          </a:solidFill>
          <a:ln>
            <a:solidFill>
              <a:schemeClr val="accent5">
                <a:lumMod val="60000"/>
                <a:lumOff val="40000"/>
              </a:schemeClr>
            </a:solidFill>
          </a:ln>
        </p:spPr>
        <p:txBody>
          <a:bodyPr wrap="square" rtlCol="0">
            <a:spAutoFit/>
          </a:bodyPr>
          <a:lstStyle/>
          <a:p>
            <a:r>
              <a:rPr lang="ja-JP" altLang="en-US" sz="1100" b="1">
                <a:latin typeface="+mj-lt"/>
              </a:rPr>
              <a:t>② </a:t>
            </a:r>
            <a:r>
              <a:rPr kumimoji="1" lang="ja-JP" altLang="en-US" sz="1100" b="1">
                <a:latin typeface="+mj-lt"/>
              </a:rPr>
              <a:t>現在のサービス</a:t>
            </a:r>
          </a:p>
        </p:txBody>
      </p:sp>
      <p:sp>
        <p:nvSpPr>
          <p:cNvPr id="21" name="テキスト ボックス 20">
            <a:extLst>
              <a:ext uri="{FF2B5EF4-FFF2-40B4-BE49-F238E27FC236}">
                <a16:creationId xmlns:a16="http://schemas.microsoft.com/office/drawing/2014/main" id="{954EB51B-209C-4348-8FCC-7B42F4440E23}"/>
              </a:ext>
            </a:extLst>
          </p:cNvPr>
          <p:cNvSpPr txBox="1"/>
          <p:nvPr/>
        </p:nvSpPr>
        <p:spPr>
          <a:xfrm>
            <a:off x="302997" y="3485658"/>
            <a:ext cx="1183117" cy="446276"/>
          </a:xfrm>
          <a:prstGeom prst="rect">
            <a:avLst/>
          </a:prstGeom>
          <a:solidFill>
            <a:schemeClr val="accent5">
              <a:lumMod val="60000"/>
              <a:lumOff val="40000"/>
            </a:schemeClr>
          </a:solidFill>
          <a:ln>
            <a:solidFill>
              <a:schemeClr val="accent5"/>
            </a:solidFill>
          </a:ln>
        </p:spPr>
        <p:txBody>
          <a:bodyPr wrap="square">
            <a:spAutoFit/>
          </a:bodyPr>
          <a:lstStyle/>
          <a:p>
            <a:r>
              <a:rPr kumimoji="1" lang="ja-JP" altLang="en-US" sz="900" b="1">
                <a:solidFill>
                  <a:schemeClr val="tx1"/>
                </a:solidFill>
                <a:latin typeface="+mn-ea"/>
              </a:rPr>
              <a:t>個人に対する</a:t>
            </a:r>
            <a:endParaRPr kumimoji="1" lang="en-US" altLang="ja-JP" sz="900" b="1">
              <a:solidFill>
                <a:schemeClr val="tx1"/>
              </a:solidFill>
              <a:latin typeface="+mn-ea"/>
            </a:endParaRPr>
          </a:p>
          <a:p>
            <a:r>
              <a:rPr lang="ja-JP" altLang="en-US" sz="1200" b="1" u="sng">
                <a:latin typeface="+mn-ea"/>
              </a:rPr>
              <a:t>デジタル通知</a:t>
            </a:r>
            <a:endParaRPr kumimoji="1" lang="en-US" altLang="ja-JP" sz="900" b="1">
              <a:solidFill>
                <a:schemeClr val="tx1"/>
              </a:solidFill>
              <a:latin typeface="+mn-ea"/>
            </a:endParaRPr>
          </a:p>
          <a:p>
            <a:endParaRPr kumimoji="1" lang="en-US" altLang="ja-JP" sz="200" b="1">
              <a:solidFill>
                <a:schemeClr val="tx1"/>
              </a:solidFill>
              <a:latin typeface="+mn-ea"/>
            </a:endParaRPr>
          </a:p>
        </p:txBody>
      </p:sp>
      <p:sp>
        <p:nvSpPr>
          <p:cNvPr id="32" name="テキスト ボックス 31">
            <a:extLst>
              <a:ext uri="{FF2B5EF4-FFF2-40B4-BE49-F238E27FC236}">
                <a16:creationId xmlns:a16="http://schemas.microsoft.com/office/drawing/2014/main" id="{889B2D13-EAF1-4CF5-8E62-ED342B3ABB7F}"/>
              </a:ext>
            </a:extLst>
          </p:cNvPr>
          <p:cNvSpPr txBox="1"/>
          <p:nvPr/>
        </p:nvSpPr>
        <p:spPr>
          <a:xfrm>
            <a:off x="322831" y="4565412"/>
            <a:ext cx="1183117" cy="446276"/>
          </a:xfrm>
          <a:prstGeom prst="rect">
            <a:avLst/>
          </a:prstGeom>
          <a:solidFill>
            <a:schemeClr val="accent5">
              <a:lumMod val="60000"/>
              <a:lumOff val="40000"/>
            </a:schemeClr>
          </a:solidFill>
          <a:ln>
            <a:solidFill>
              <a:schemeClr val="accent5"/>
            </a:solidFill>
          </a:ln>
        </p:spPr>
        <p:txBody>
          <a:bodyPr wrap="square">
            <a:spAutoFit/>
          </a:bodyPr>
          <a:lstStyle/>
          <a:p>
            <a:r>
              <a:rPr lang="ja-JP" altLang="en-US" sz="900" b="1">
                <a:latin typeface="+mn-ea"/>
              </a:rPr>
              <a:t>属性</a:t>
            </a:r>
            <a:r>
              <a:rPr kumimoji="1" lang="ja-JP" altLang="en-US" sz="900" b="1">
                <a:solidFill>
                  <a:schemeClr val="tx1"/>
                </a:solidFill>
                <a:latin typeface="+mn-ea"/>
              </a:rPr>
              <a:t>に対する</a:t>
            </a:r>
            <a:endParaRPr kumimoji="1" lang="en-US" altLang="ja-JP" sz="900" b="1">
              <a:solidFill>
                <a:schemeClr val="tx1"/>
              </a:solidFill>
              <a:latin typeface="+mn-ea"/>
            </a:endParaRPr>
          </a:p>
          <a:p>
            <a:endParaRPr kumimoji="1" lang="en-US" altLang="ja-JP" sz="200" b="1">
              <a:solidFill>
                <a:schemeClr val="tx1"/>
              </a:solidFill>
              <a:latin typeface="+mn-ea"/>
            </a:endParaRPr>
          </a:p>
          <a:p>
            <a:r>
              <a:rPr kumimoji="1" lang="ja-JP" altLang="en-US" sz="1200" b="1" u="sng">
                <a:solidFill>
                  <a:schemeClr val="tx1"/>
                </a:solidFill>
                <a:latin typeface="+mn-ea"/>
              </a:rPr>
              <a:t>おすすめ配信</a:t>
            </a:r>
            <a:endParaRPr kumimoji="1" lang="en-US" altLang="ja-JP" sz="1200" b="1" u="sng">
              <a:solidFill>
                <a:schemeClr val="tx1"/>
              </a:solidFill>
              <a:latin typeface="+mn-ea"/>
            </a:endParaRPr>
          </a:p>
        </p:txBody>
      </p:sp>
      <p:sp>
        <p:nvSpPr>
          <p:cNvPr id="41" name="テキスト ボックス 40">
            <a:extLst>
              <a:ext uri="{FF2B5EF4-FFF2-40B4-BE49-F238E27FC236}">
                <a16:creationId xmlns:a16="http://schemas.microsoft.com/office/drawing/2014/main" id="{EF6CE18F-2235-482B-A46C-3ACCB6B1C749}"/>
              </a:ext>
            </a:extLst>
          </p:cNvPr>
          <p:cNvSpPr txBox="1"/>
          <p:nvPr/>
        </p:nvSpPr>
        <p:spPr>
          <a:xfrm>
            <a:off x="6344447" y="4322440"/>
            <a:ext cx="1183117" cy="446276"/>
          </a:xfrm>
          <a:prstGeom prst="rect">
            <a:avLst/>
          </a:prstGeom>
          <a:solidFill>
            <a:schemeClr val="accent5">
              <a:lumMod val="60000"/>
              <a:lumOff val="40000"/>
            </a:schemeClr>
          </a:solidFill>
          <a:ln>
            <a:solidFill>
              <a:schemeClr val="accent5"/>
            </a:solidFill>
          </a:ln>
        </p:spPr>
        <p:txBody>
          <a:bodyPr wrap="square">
            <a:spAutoFit/>
          </a:bodyPr>
          <a:lstStyle/>
          <a:p>
            <a:r>
              <a:rPr kumimoji="1" lang="ja-JP" altLang="en-US" sz="900" b="1">
                <a:solidFill>
                  <a:schemeClr val="tx1"/>
                </a:solidFill>
                <a:latin typeface="+mn-ea"/>
              </a:rPr>
              <a:t>個人に対する</a:t>
            </a:r>
            <a:endParaRPr kumimoji="1" lang="en-US" altLang="ja-JP" sz="900" b="1">
              <a:solidFill>
                <a:schemeClr val="tx1"/>
              </a:solidFill>
              <a:latin typeface="+mn-ea"/>
            </a:endParaRPr>
          </a:p>
          <a:p>
            <a:endParaRPr kumimoji="1" lang="en-US" altLang="ja-JP" sz="200" b="1">
              <a:solidFill>
                <a:schemeClr val="tx1"/>
              </a:solidFill>
              <a:latin typeface="+mn-ea"/>
            </a:endParaRPr>
          </a:p>
          <a:p>
            <a:r>
              <a:rPr lang="ja-JP" altLang="en-US" sz="1200" b="1" u="sng">
                <a:latin typeface="+mn-ea"/>
              </a:rPr>
              <a:t>ぴったり配信</a:t>
            </a:r>
            <a:endParaRPr kumimoji="1" lang="en-US" altLang="ja-JP" sz="1200" b="1" u="sng">
              <a:solidFill>
                <a:schemeClr val="tx1"/>
              </a:solidFill>
              <a:latin typeface="+mn-ea"/>
            </a:endParaRPr>
          </a:p>
        </p:txBody>
      </p:sp>
      <p:cxnSp>
        <p:nvCxnSpPr>
          <p:cNvPr id="97" name="直線コネクタ 96">
            <a:extLst>
              <a:ext uri="{FF2B5EF4-FFF2-40B4-BE49-F238E27FC236}">
                <a16:creationId xmlns:a16="http://schemas.microsoft.com/office/drawing/2014/main" id="{FA2D19D9-BCAE-420C-90E2-2548E664130A}"/>
              </a:ext>
            </a:extLst>
          </p:cNvPr>
          <p:cNvCxnSpPr/>
          <p:nvPr/>
        </p:nvCxnSpPr>
        <p:spPr>
          <a:xfrm>
            <a:off x="6261928" y="727435"/>
            <a:ext cx="0" cy="3024000"/>
          </a:xfrm>
          <a:prstGeom prst="line">
            <a:avLst/>
          </a:prstGeom>
          <a:ln w="1905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id="{C85125EA-BB73-4094-AD40-2E517AFF245A}"/>
              </a:ext>
            </a:extLst>
          </p:cNvPr>
          <p:cNvSpPr txBox="1"/>
          <p:nvPr/>
        </p:nvSpPr>
        <p:spPr>
          <a:xfrm>
            <a:off x="6250520" y="465933"/>
            <a:ext cx="5796000" cy="261610"/>
          </a:xfrm>
          <a:prstGeom prst="rect">
            <a:avLst/>
          </a:prstGeom>
          <a:solidFill>
            <a:schemeClr val="accent5">
              <a:lumMod val="20000"/>
              <a:lumOff val="80000"/>
            </a:schemeClr>
          </a:solidFill>
          <a:ln>
            <a:solidFill>
              <a:schemeClr val="accent5">
                <a:lumMod val="60000"/>
                <a:lumOff val="40000"/>
              </a:schemeClr>
            </a:solidFill>
          </a:ln>
        </p:spPr>
        <p:txBody>
          <a:bodyPr wrap="square" rtlCol="0">
            <a:spAutoFit/>
          </a:bodyPr>
          <a:lstStyle/>
          <a:p>
            <a:r>
              <a:rPr kumimoji="1" lang="ja-JP" altLang="en-US" sz="1100" b="1">
                <a:latin typeface="+mj-lt"/>
              </a:rPr>
              <a:t>③ 実績と効果</a:t>
            </a:r>
          </a:p>
        </p:txBody>
      </p:sp>
      <p:cxnSp>
        <p:nvCxnSpPr>
          <p:cNvPr id="98" name="直線コネクタ 97">
            <a:extLst>
              <a:ext uri="{FF2B5EF4-FFF2-40B4-BE49-F238E27FC236}">
                <a16:creationId xmlns:a16="http://schemas.microsoft.com/office/drawing/2014/main" id="{1AB8D1D9-5FBC-429F-9749-9C63A4F6FEA9}"/>
              </a:ext>
            </a:extLst>
          </p:cNvPr>
          <p:cNvCxnSpPr/>
          <p:nvPr/>
        </p:nvCxnSpPr>
        <p:spPr>
          <a:xfrm>
            <a:off x="6262539" y="4246662"/>
            <a:ext cx="0" cy="2520000"/>
          </a:xfrm>
          <a:prstGeom prst="line">
            <a:avLst/>
          </a:prstGeom>
          <a:ln w="1905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9" name="グラフィックス 8" descr="人の集団 単色塗りつぶし">
            <a:extLst>
              <a:ext uri="{FF2B5EF4-FFF2-40B4-BE49-F238E27FC236}">
                <a16:creationId xmlns:a16="http://schemas.microsoft.com/office/drawing/2014/main" id="{96B8CC79-E38A-46DD-9E2D-F1B18FE60700}"/>
              </a:ext>
            </a:extLst>
          </p:cNvPr>
          <p:cNvPicPr>
            <a:picLocks noChangeAspect="1"/>
          </p:cNvPicPr>
          <p:nvPr/>
        </p:nvPicPr>
        <p:blipFill>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1046374" y="5088032"/>
            <a:ext cx="472911" cy="472911"/>
          </a:xfrm>
          <a:prstGeom prst="rect">
            <a:avLst/>
          </a:prstGeom>
        </p:spPr>
      </p:pic>
      <p:sp>
        <p:nvSpPr>
          <p:cNvPr id="99" name="テキスト ボックス 98">
            <a:extLst>
              <a:ext uri="{FF2B5EF4-FFF2-40B4-BE49-F238E27FC236}">
                <a16:creationId xmlns:a16="http://schemas.microsoft.com/office/drawing/2014/main" id="{F15B33A7-0B6A-44E1-9944-A09888BC9155}"/>
              </a:ext>
            </a:extLst>
          </p:cNvPr>
          <p:cNvSpPr txBox="1"/>
          <p:nvPr/>
        </p:nvSpPr>
        <p:spPr>
          <a:xfrm>
            <a:off x="245531" y="447363"/>
            <a:ext cx="5796000" cy="276999"/>
          </a:xfrm>
          <a:prstGeom prst="rect">
            <a:avLst/>
          </a:prstGeom>
          <a:solidFill>
            <a:schemeClr val="accent5"/>
          </a:solidFill>
          <a:ln>
            <a:solidFill>
              <a:schemeClr val="accent5">
                <a:lumMod val="60000"/>
                <a:lumOff val="40000"/>
              </a:schemeClr>
            </a:solidFill>
          </a:ln>
        </p:spPr>
        <p:txBody>
          <a:bodyPr wrap="square" rtlCol="0">
            <a:spAutoFit/>
          </a:bodyPr>
          <a:lstStyle/>
          <a:p>
            <a:r>
              <a:rPr kumimoji="1" lang="ja-JP" altLang="en-US" sz="1200" b="1">
                <a:latin typeface="+mj-lt"/>
              </a:rPr>
              <a:t>■</a:t>
            </a:r>
            <a:r>
              <a:rPr kumimoji="1" lang="en-US" altLang="ja-JP" sz="1200" b="1">
                <a:latin typeface="+mj-lt"/>
              </a:rPr>
              <a:t>my door OSAKA</a:t>
            </a:r>
            <a:r>
              <a:rPr lang="ja-JP" altLang="en-US" sz="1200" b="1">
                <a:latin typeface="+mj-lt"/>
              </a:rPr>
              <a:t>（マイド・ア・おおさか）</a:t>
            </a:r>
            <a:endParaRPr kumimoji="1" lang="ja-JP" altLang="en-US" sz="1200" b="1">
              <a:solidFill>
                <a:srgbClr val="FF0000"/>
              </a:solidFill>
              <a:latin typeface="+mj-lt"/>
            </a:endParaRPr>
          </a:p>
        </p:txBody>
      </p:sp>
      <p:sp>
        <p:nvSpPr>
          <p:cNvPr id="4" name="大かっこ 3">
            <a:extLst>
              <a:ext uri="{FF2B5EF4-FFF2-40B4-BE49-F238E27FC236}">
                <a16:creationId xmlns:a16="http://schemas.microsoft.com/office/drawing/2014/main" id="{79A78E7B-7C75-4881-A6CE-878A7476903B}"/>
              </a:ext>
            </a:extLst>
          </p:cNvPr>
          <p:cNvSpPr/>
          <p:nvPr/>
        </p:nvSpPr>
        <p:spPr>
          <a:xfrm>
            <a:off x="6417733" y="2588253"/>
            <a:ext cx="5604934" cy="1188000"/>
          </a:xfrm>
          <a:prstGeom prst="bracketPair">
            <a:avLst>
              <a:gd name="adj" fmla="val 8333"/>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latin typeface="+mn-ea"/>
            </a:endParaRPr>
          </a:p>
        </p:txBody>
      </p:sp>
      <p:sp>
        <p:nvSpPr>
          <p:cNvPr id="100" name="テキスト ボックス 99">
            <a:extLst>
              <a:ext uri="{FF2B5EF4-FFF2-40B4-BE49-F238E27FC236}">
                <a16:creationId xmlns:a16="http://schemas.microsoft.com/office/drawing/2014/main" id="{F9DB4FAD-B906-4CC9-9AD6-2F223FD1DEF8}"/>
              </a:ext>
            </a:extLst>
          </p:cNvPr>
          <p:cNvSpPr txBox="1"/>
          <p:nvPr/>
        </p:nvSpPr>
        <p:spPr>
          <a:xfrm>
            <a:off x="6345691" y="2583249"/>
            <a:ext cx="5370060" cy="1223412"/>
          </a:xfrm>
          <a:prstGeom prst="rect">
            <a:avLst/>
          </a:prstGeom>
          <a:noFill/>
        </p:spPr>
        <p:txBody>
          <a:bodyPr wrap="square">
            <a:spAutoFit/>
          </a:bodyPr>
          <a:lstStyle/>
          <a:p>
            <a:r>
              <a:rPr lang="ja-JP" altLang="en-US" sz="1050" dirty="0"/>
              <a:t>　</a:t>
            </a:r>
            <a:r>
              <a:rPr lang="ja-JP" altLang="en-US" sz="1050" b="1" dirty="0"/>
              <a:t>① 住民メリット　⇒　高い満足度</a:t>
            </a:r>
          </a:p>
          <a:p>
            <a:r>
              <a:rPr lang="ja-JP" altLang="en-US" sz="1050" dirty="0"/>
              <a:t>　　・通知後、わずか３時間で８０％以上が開封、サービス開始前後で</a:t>
            </a:r>
            <a:r>
              <a:rPr lang="en-US" altLang="ja-JP" sz="1050" dirty="0"/>
              <a:t>ID</a:t>
            </a:r>
            <a:r>
              <a:rPr lang="ja-JP" altLang="en-US" sz="1050" dirty="0"/>
              <a:t>登録数が上昇</a:t>
            </a:r>
          </a:p>
          <a:p>
            <a:r>
              <a:rPr lang="ja-JP" altLang="en-US" sz="1050" dirty="0"/>
              <a:t>　　（アンケート回答の例）　「早く閲覧でき便利になった」、「もっとサービスを増やしてほしい」など</a:t>
            </a:r>
          </a:p>
          <a:p>
            <a:endParaRPr lang="ja-JP" altLang="en-US" sz="1050" dirty="0"/>
          </a:p>
          <a:p>
            <a:r>
              <a:rPr lang="ja-JP" altLang="en-US" sz="1050" dirty="0"/>
              <a:t>　</a:t>
            </a:r>
            <a:r>
              <a:rPr lang="ja-JP" altLang="en-US" sz="1050" b="1" dirty="0"/>
              <a:t>② 職員側　⇒　行政</a:t>
            </a:r>
            <a:r>
              <a:rPr lang="en-US" altLang="ja-JP" sz="1050" b="1" dirty="0"/>
              <a:t>DX</a:t>
            </a:r>
            <a:r>
              <a:rPr lang="ja-JP" altLang="en-US" sz="1050" b="1" dirty="0"/>
              <a:t>の推進</a:t>
            </a:r>
          </a:p>
          <a:p>
            <a:r>
              <a:rPr lang="ja-JP" altLang="en-US" sz="1050" dirty="0"/>
              <a:t>　　・デジタル通知により結果を早く閲覧でき、職員への問合せが減少</a:t>
            </a:r>
          </a:p>
          <a:p>
            <a:r>
              <a:rPr lang="ja-JP" altLang="en-US" sz="1050" dirty="0"/>
              <a:t>　　・紙からデジタル通知への移行で、業務効率化・郵送費の低減など見込まれる</a:t>
            </a:r>
          </a:p>
        </p:txBody>
      </p:sp>
      <p:sp>
        <p:nvSpPr>
          <p:cNvPr id="101" name="テキスト ボックス 100">
            <a:extLst>
              <a:ext uri="{FF2B5EF4-FFF2-40B4-BE49-F238E27FC236}">
                <a16:creationId xmlns:a16="http://schemas.microsoft.com/office/drawing/2014/main" id="{E272BE28-14CA-419C-A3B7-C50677FC542D}"/>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t>2-1-6.  </a:t>
            </a:r>
            <a:r>
              <a:rPr lang="en-US" altLang="ja-JP" sz="2000" b="1" dirty="0">
                <a:latin typeface="+mn-ea"/>
              </a:rPr>
              <a:t>【</a:t>
            </a:r>
            <a:r>
              <a:rPr lang="ja-JP" altLang="en-US" sz="2000" b="1" dirty="0">
                <a:latin typeface="+mn-ea"/>
              </a:rPr>
              <a:t>大阪府</a:t>
            </a:r>
            <a:r>
              <a:rPr lang="en-US" altLang="ja-JP" sz="2000" b="1" dirty="0">
                <a:latin typeface="+mn-ea"/>
              </a:rPr>
              <a:t>】</a:t>
            </a:r>
            <a:r>
              <a:rPr lang="ja-JP" altLang="en-US" sz="2000" b="1" dirty="0">
                <a:latin typeface="+mn-ea"/>
              </a:rPr>
              <a:t>　</a:t>
            </a:r>
            <a:r>
              <a:rPr kumimoji="1" lang="ja-JP" altLang="en-US" sz="2000" b="1" dirty="0">
                <a:latin typeface="+mn-ea"/>
              </a:rPr>
              <a:t>取組実績：</a:t>
            </a:r>
            <a:r>
              <a:rPr kumimoji="1" lang="en-US" altLang="ja-JP" sz="2000" b="1" dirty="0">
                <a:latin typeface="+mn-ea"/>
              </a:rPr>
              <a:t>my door OSAKA</a:t>
            </a:r>
            <a:r>
              <a:rPr kumimoji="1" lang="ja-JP" altLang="en-US" sz="2000" b="1" dirty="0">
                <a:latin typeface="+mn-ea"/>
              </a:rPr>
              <a:t>（マイド・ア・おおさか）　</a:t>
            </a:r>
            <a:r>
              <a:rPr kumimoji="1" lang="en-US" altLang="ja-JP" sz="2000" b="1" dirty="0">
                <a:latin typeface="+mn-ea"/>
              </a:rPr>
              <a:t>※ORDEN</a:t>
            </a:r>
            <a:r>
              <a:rPr kumimoji="1" lang="ja-JP" altLang="en-US" sz="2000" b="1" dirty="0">
                <a:latin typeface="+mn-ea"/>
              </a:rPr>
              <a:t>事業</a:t>
            </a:r>
            <a:endParaRPr kumimoji="1" lang="en-US" altLang="ja-JP" sz="2000" b="1" dirty="0">
              <a:latin typeface="+mn-ea"/>
            </a:endParaRPr>
          </a:p>
        </p:txBody>
      </p:sp>
      <p:sp>
        <p:nvSpPr>
          <p:cNvPr id="102" name="スライド番号プレースホルダー 3">
            <a:extLst>
              <a:ext uri="{FF2B5EF4-FFF2-40B4-BE49-F238E27FC236}">
                <a16:creationId xmlns:a16="http://schemas.microsoft.com/office/drawing/2014/main" id="{579E2D27-AE05-4FCF-AB0F-4732A9738D7F}"/>
              </a:ext>
            </a:extLst>
          </p:cNvPr>
          <p:cNvSpPr>
            <a:spLocks noGrp="1"/>
          </p:cNvSpPr>
          <p:nvPr>
            <p:ph type="sldNum" sz="quarter" idx="12"/>
          </p:nvPr>
        </p:nvSpPr>
        <p:spPr>
          <a:xfrm>
            <a:off x="9420027" y="6460557"/>
            <a:ext cx="2743200" cy="365125"/>
          </a:xfrm>
        </p:spPr>
        <p:txBody>
          <a:bodyPr/>
          <a:lstStyle/>
          <a:p>
            <a:fld id="{63C598F0-0FE0-4076-80A3-C96A98F7321E}" type="slidenum">
              <a:rPr kumimoji="1" lang="ja-JP" altLang="en-US" smtClean="0"/>
              <a:t>16</a:t>
            </a:fld>
            <a:endParaRPr kumimoji="1" lang="ja-JP" altLang="en-US" dirty="0"/>
          </a:p>
        </p:txBody>
      </p:sp>
      <p:sp>
        <p:nvSpPr>
          <p:cNvPr id="87" name="テキスト ボックス 86">
            <a:extLst>
              <a:ext uri="{FF2B5EF4-FFF2-40B4-BE49-F238E27FC236}">
                <a16:creationId xmlns:a16="http://schemas.microsoft.com/office/drawing/2014/main" id="{88E48BC7-0092-4862-BFC8-7EFA1DAC568B}"/>
              </a:ext>
            </a:extLst>
          </p:cNvPr>
          <p:cNvSpPr txBox="1"/>
          <p:nvPr/>
        </p:nvSpPr>
        <p:spPr>
          <a:xfrm>
            <a:off x="1845981" y="6646495"/>
            <a:ext cx="4177747" cy="230832"/>
          </a:xfrm>
          <a:prstGeom prst="rect">
            <a:avLst/>
          </a:prstGeom>
          <a:noFill/>
        </p:spPr>
        <p:txBody>
          <a:bodyPr wrap="none" rtlCol="0">
            <a:spAutoFit/>
          </a:bodyPr>
          <a:lstStyle/>
          <a:p>
            <a:r>
              <a:rPr kumimoji="1" lang="en-US" altLang="ja-JP" sz="900" dirty="0"/>
              <a:t>*1</a:t>
            </a:r>
            <a:r>
              <a:rPr kumimoji="1" lang="ja-JP" altLang="en-US" sz="900" dirty="0"/>
              <a:t>　</a:t>
            </a:r>
            <a:r>
              <a:rPr kumimoji="1" lang="en-US" altLang="ja-JP" sz="900" dirty="0"/>
              <a:t>SSO</a:t>
            </a:r>
            <a:r>
              <a:rPr kumimoji="1" lang="ja-JP" altLang="en-US" sz="900" dirty="0"/>
              <a:t>連携・・・　</a:t>
            </a:r>
            <a:r>
              <a:rPr kumimoji="1" lang="en-US" altLang="ja-JP" sz="900" dirty="0"/>
              <a:t>1</a:t>
            </a:r>
            <a:r>
              <a:rPr kumimoji="1" lang="ja-JP" altLang="en-US" sz="900" dirty="0"/>
              <a:t>つの</a:t>
            </a:r>
            <a:r>
              <a:rPr kumimoji="1" lang="en-US" altLang="ja-JP" sz="900" dirty="0"/>
              <a:t>ID</a:t>
            </a:r>
            <a:r>
              <a:rPr kumimoji="1" lang="ja-JP" altLang="en-US" sz="900" dirty="0"/>
              <a:t>と</a:t>
            </a:r>
            <a:r>
              <a:rPr kumimoji="1" lang="en-US" altLang="ja-JP" sz="900" dirty="0"/>
              <a:t>PW</a:t>
            </a:r>
            <a:r>
              <a:rPr kumimoji="1" lang="ja-JP" altLang="en-US" sz="900" dirty="0"/>
              <a:t>で複数のアプリに繋がる、シングルサインオン連携のこと</a:t>
            </a:r>
          </a:p>
        </p:txBody>
      </p:sp>
    </p:spTree>
    <p:extLst>
      <p:ext uri="{BB962C8B-B14F-4D97-AF65-F5344CB8AC3E}">
        <p14:creationId xmlns:p14="http://schemas.microsoft.com/office/powerpoint/2010/main" val="3555836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直線コネクタ 55">
            <a:extLst>
              <a:ext uri="{FF2B5EF4-FFF2-40B4-BE49-F238E27FC236}">
                <a16:creationId xmlns:a16="http://schemas.microsoft.com/office/drawing/2014/main" id="{539BF112-F139-461A-83FB-CABB2D95B2CA}"/>
              </a:ext>
            </a:extLst>
          </p:cNvPr>
          <p:cNvCxnSpPr/>
          <p:nvPr/>
        </p:nvCxnSpPr>
        <p:spPr>
          <a:xfrm>
            <a:off x="5979438" y="478518"/>
            <a:ext cx="0" cy="6264000"/>
          </a:xfrm>
          <a:prstGeom prst="line">
            <a:avLst/>
          </a:prstGeom>
          <a:ln>
            <a:prstDash val="solid"/>
          </a:ln>
        </p:spPr>
        <p:style>
          <a:lnRef idx="1">
            <a:schemeClr val="dk1"/>
          </a:lnRef>
          <a:fillRef idx="0">
            <a:schemeClr val="dk1"/>
          </a:fillRef>
          <a:effectRef idx="0">
            <a:schemeClr val="dk1"/>
          </a:effectRef>
          <a:fontRef idx="minor">
            <a:schemeClr val="tx1"/>
          </a:fontRef>
        </p:style>
      </p:cxnSp>
      <p:sp>
        <p:nvSpPr>
          <p:cNvPr id="14" name="テキスト ボックス 13">
            <a:extLst>
              <a:ext uri="{FF2B5EF4-FFF2-40B4-BE49-F238E27FC236}">
                <a16:creationId xmlns:a16="http://schemas.microsoft.com/office/drawing/2014/main" id="{E35ADA4A-8F04-4FB2-B2FC-118F52B21668}"/>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t>2-1-7.  </a:t>
            </a:r>
            <a:r>
              <a:rPr lang="en-US" altLang="ja-JP" sz="2000" b="1" dirty="0">
                <a:latin typeface="+mj-ea"/>
                <a:ea typeface="+mj-ea"/>
              </a:rPr>
              <a:t>【</a:t>
            </a:r>
            <a:r>
              <a:rPr lang="ja-JP" altLang="en-US" sz="2000" b="1" dirty="0">
                <a:latin typeface="+mj-ea"/>
                <a:ea typeface="+mj-ea"/>
              </a:rPr>
              <a:t>大阪府</a:t>
            </a:r>
            <a:r>
              <a:rPr lang="en-US" altLang="ja-JP" sz="2000" b="1" dirty="0">
                <a:latin typeface="+mj-ea"/>
                <a:ea typeface="+mj-ea"/>
              </a:rPr>
              <a:t>】</a:t>
            </a:r>
            <a:r>
              <a:rPr lang="ja-JP" altLang="en-US" sz="2000" b="1" dirty="0">
                <a:latin typeface="+mj-ea"/>
                <a:ea typeface="+mj-ea"/>
              </a:rPr>
              <a:t>　取組実績：「</a:t>
            </a:r>
            <a:r>
              <a:rPr kumimoji="1" lang="ja-JP" altLang="en-US" sz="2000" b="1" dirty="0">
                <a:latin typeface="+mj-ea"/>
                <a:ea typeface="+mj-ea"/>
              </a:rPr>
              <a:t>スーパーシティ事業」 と 「オープンデータの見える化」　</a:t>
            </a:r>
            <a:r>
              <a:rPr kumimoji="1" lang="en-US" altLang="ja-JP" sz="2000" b="1" dirty="0">
                <a:latin typeface="+mj-ea"/>
                <a:ea typeface="+mj-ea"/>
              </a:rPr>
              <a:t>※ORDEN</a:t>
            </a:r>
            <a:r>
              <a:rPr kumimoji="1" lang="ja-JP" altLang="en-US" sz="2000" b="1" dirty="0">
                <a:latin typeface="+mj-ea"/>
                <a:ea typeface="+mj-ea"/>
              </a:rPr>
              <a:t>事業</a:t>
            </a:r>
            <a:endParaRPr kumimoji="1" lang="en-US" altLang="ja-JP" sz="2000" b="1" dirty="0">
              <a:latin typeface="+mj-ea"/>
              <a:ea typeface="+mj-ea"/>
            </a:endParaRPr>
          </a:p>
        </p:txBody>
      </p:sp>
      <p:sp>
        <p:nvSpPr>
          <p:cNvPr id="15" name="テキスト ボックス 14">
            <a:extLst>
              <a:ext uri="{FF2B5EF4-FFF2-40B4-BE49-F238E27FC236}">
                <a16:creationId xmlns:a16="http://schemas.microsoft.com/office/drawing/2014/main" id="{093A33BE-B6A1-481F-A4B6-29FE17617F3C}"/>
              </a:ext>
            </a:extLst>
          </p:cNvPr>
          <p:cNvSpPr txBox="1"/>
          <p:nvPr/>
        </p:nvSpPr>
        <p:spPr>
          <a:xfrm>
            <a:off x="159808" y="478054"/>
            <a:ext cx="5681134" cy="276999"/>
          </a:xfrm>
          <a:prstGeom prst="rect">
            <a:avLst/>
          </a:prstGeom>
          <a:solidFill>
            <a:schemeClr val="accent5"/>
          </a:solidFill>
          <a:ln>
            <a:solidFill>
              <a:schemeClr val="accent5">
                <a:lumMod val="60000"/>
                <a:lumOff val="40000"/>
              </a:schemeClr>
            </a:solidFill>
          </a:ln>
        </p:spPr>
        <p:txBody>
          <a:bodyPr wrap="square" rtlCol="0">
            <a:spAutoFit/>
          </a:bodyPr>
          <a:lstStyle/>
          <a:p>
            <a:r>
              <a:rPr kumimoji="1" lang="ja-JP" altLang="en-US" sz="1200" b="1" dirty="0">
                <a:latin typeface="+mj-ea"/>
                <a:ea typeface="+mj-ea"/>
              </a:rPr>
              <a:t>■スーパーシティ事業</a:t>
            </a:r>
            <a:endParaRPr kumimoji="1" lang="ja-JP" altLang="en-US" sz="1200" b="1" dirty="0">
              <a:solidFill>
                <a:srgbClr val="FF0000"/>
              </a:solidFill>
              <a:latin typeface="+mj-ea"/>
              <a:ea typeface="+mj-ea"/>
            </a:endParaRPr>
          </a:p>
        </p:txBody>
      </p:sp>
      <p:sp>
        <p:nvSpPr>
          <p:cNvPr id="9" name="テキスト ボックス 8">
            <a:extLst>
              <a:ext uri="{FF2B5EF4-FFF2-40B4-BE49-F238E27FC236}">
                <a16:creationId xmlns:a16="http://schemas.microsoft.com/office/drawing/2014/main" id="{74E8840E-DC32-4D99-80C4-C0313D4AF9BA}"/>
              </a:ext>
            </a:extLst>
          </p:cNvPr>
          <p:cNvSpPr txBox="1"/>
          <p:nvPr/>
        </p:nvSpPr>
        <p:spPr>
          <a:xfrm>
            <a:off x="162664" y="3735288"/>
            <a:ext cx="2163349" cy="276999"/>
          </a:xfrm>
          <a:prstGeom prst="rect">
            <a:avLst/>
          </a:prstGeom>
          <a:noFill/>
        </p:spPr>
        <p:txBody>
          <a:bodyPr wrap="none" rtlCol="0">
            <a:spAutoFit/>
          </a:bodyPr>
          <a:lstStyle/>
          <a:p>
            <a:r>
              <a:rPr lang="ja-JP" altLang="en-US" sz="1200" b="1" dirty="0">
                <a:latin typeface="+mj-ea"/>
                <a:ea typeface="+mj-ea"/>
              </a:rPr>
              <a:t>２）</a:t>
            </a:r>
            <a:r>
              <a:rPr kumimoji="1" lang="en-US" altLang="ja-JP" sz="1200" b="1" dirty="0">
                <a:latin typeface="+mj-ea"/>
                <a:ea typeface="+mj-ea"/>
              </a:rPr>
              <a:t>OSAKA</a:t>
            </a:r>
            <a:r>
              <a:rPr kumimoji="1" lang="ja-JP" altLang="en-US" sz="1200" b="1" dirty="0">
                <a:latin typeface="+mj-ea"/>
                <a:ea typeface="+mj-ea"/>
              </a:rPr>
              <a:t>エコライドサービス</a:t>
            </a:r>
          </a:p>
        </p:txBody>
      </p:sp>
      <p:cxnSp>
        <p:nvCxnSpPr>
          <p:cNvPr id="20" name="直線コネクタ 19">
            <a:extLst>
              <a:ext uri="{FF2B5EF4-FFF2-40B4-BE49-F238E27FC236}">
                <a16:creationId xmlns:a16="http://schemas.microsoft.com/office/drawing/2014/main" id="{90009FBF-CFCA-48F5-9019-EC6076849C88}"/>
              </a:ext>
            </a:extLst>
          </p:cNvPr>
          <p:cNvCxnSpPr>
            <a:cxnSpLocks/>
          </p:cNvCxnSpPr>
          <p:nvPr/>
        </p:nvCxnSpPr>
        <p:spPr>
          <a:xfrm>
            <a:off x="279401" y="3706263"/>
            <a:ext cx="5596466" cy="0"/>
          </a:xfrm>
          <a:prstGeom prst="line">
            <a:avLst/>
          </a:prstGeom>
          <a:ln>
            <a:prstDash val="dash"/>
          </a:ln>
        </p:spPr>
        <p:style>
          <a:lnRef idx="1">
            <a:schemeClr val="dk1"/>
          </a:lnRef>
          <a:fillRef idx="0">
            <a:schemeClr val="dk1"/>
          </a:fillRef>
          <a:effectRef idx="0">
            <a:schemeClr val="dk1"/>
          </a:effectRef>
          <a:fontRef idx="minor">
            <a:schemeClr val="tx1"/>
          </a:fontRef>
        </p:style>
      </p:cxnSp>
      <p:pic>
        <p:nvPicPr>
          <p:cNvPr id="1026" name="Picture 2" descr="OSAKAエコライドサービス画像">
            <a:extLst>
              <a:ext uri="{FF2B5EF4-FFF2-40B4-BE49-F238E27FC236}">
                <a16:creationId xmlns:a16="http://schemas.microsoft.com/office/drawing/2014/main" id="{97F2DC60-B925-4C43-BACD-3EE0FBCDBCD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47834" y="5617963"/>
            <a:ext cx="1974851" cy="1033506"/>
          </a:xfrm>
          <a:prstGeom prst="rect">
            <a:avLst/>
          </a:prstGeom>
          <a:noFill/>
          <a:extLst>
            <a:ext uri="{909E8E84-426E-40DD-AFC4-6F175D3DCCD1}">
              <a14:hiddenFill xmlns:a14="http://schemas.microsoft.com/office/drawing/2010/main">
                <a:solidFill>
                  <a:srgbClr val="FFFFFF"/>
                </a:solidFill>
              </a14:hiddenFill>
            </a:ext>
          </a:extLst>
        </p:spPr>
      </p:pic>
      <p:sp>
        <p:nvSpPr>
          <p:cNvPr id="252" name="テキスト ボックス 251">
            <a:extLst>
              <a:ext uri="{FF2B5EF4-FFF2-40B4-BE49-F238E27FC236}">
                <a16:creationId xmlns:a16="http://schemas.microsoft.com/office/drawing/2014/main" id="{60E303EF-52F6-4E62-9A4D-074CF467397C}"/>
              </a:ext>
            </a:extLst>
          </p:cNvPr>
          <p:cNvSpPr txBox="1"/>
          <p:nvPr/>
        </p:nvSpPr>
        <p:spPr>
          <a:xfrm>
            <a:off x="3964225" y="5245424"/>
            <a:ext cx="1917513" cy="246221"/>
          </a:xfrm>
          <a:prstGeom prst="rect">
            <a:avLst/>
          </a:prstGeom>
          <a:noFill/>
        </p:spPr>
        <p:txBody>
          <a:bodyPr wrap="none" rtlCol="0">
            <a:spAutoFit/>
          </a:bodyPr>
          <a:lstStyle/>
          <a:p>
            <a:r>
              <a:rPr lang="en-US" altLang="ja-JP" sz="1000" b="1" u="sng" dirty="0">
                <a:latin typeface="+mj-ea"/>
                <a:ea typeface="+mj-ea"/>
              </a:rPr>
              <a:t>&lt;2025</a:t>
            </a:r>
            <a:r>
              <a:rPr lang="ja-JP" altLang="en-US" sz="1000" b="1" u="sng" dirty="0">
                <a:latin typeface="+mj-ea"/>
                <a:ea typeface="+mj-ea"/>
              </a:rPr>
              <a:t>年度キャンペーンサイト</a:t>
            </a:r>
            <a:r>
              <a:rPr lang="en-US" altLang="ja-JP" sz="1000" b="1" u="sng" dirty="0">
                <a:latin typeface="+mj-ea"/>
                <a:ea typeface="+mj-ea"/>
              </a:rPr>
              <a:t>&gt;</a:t>
            </a:r>
            <a:endParaRPr kumimoji="1" lang="ja-JP" altLang="en-US" sz="1000" b="1" u="sng" dirty="0">
              <a:latin typeface="+mj-ea"/>
              <a:ea typeface="+mj-ea"/>
            </a:endParaRPr>
          </a:p>
        </p:txBody>
      </p:sp>
      <p:sp>
        <p:nvSpPr>
          <p:cNvPr id="253" name="テキスト ボックス 252">
            <a:extLst>
              <a:ext uri="{FF2B5EF4-FFF2-40B4-BE49-F238E27FC236}">
                <a16:creationId xmlns:a16="http://schemas.microsoft.com/office/drawing/2014/main" id="{5205B954-5D82-497E-8809-D3615CE65833}"/>
              </a:ext>
            </a:extLst>
          </p:cNvPr>
          <p:cNvSpPr txBox="1"/>
          <p:nvPr/>
        </p:nvSpPr>
        <p:spPr>
          <a:xfrm>
            <a:off x="314559" y="4048720"/>
            <a:ext cx="5614912" cy="938719"/>
          </a:xfrm>
          <a:prstGeom prst="rect">
            <a:avLst/>
          </a:prstGeom>
          <a:noFill/>
        </p:spPr>
        <p:txBody>
          <a:bodyPr wrap="square" rtlCol="0">
            <a:spAutoFit/>
          </a:bodyPr>
          <a:lstStyle/>
          <a:p>
            <a:pPr marL="171450" indent="-171450">
              <a:buFont typeface="Arial" panose="020B0604020202020204" pitchFamily="34" charset="0"/>
              <a:buChar char="•"/>
            </a:pPr>
            <a:r>
              <a:rPr lang="en-US" altLang="ja-JP" sz="1200" b="1" u="sng" dirty="0">
                <a:latin typeface="+mj-ea"/>
                <a:ea typeface="+mj-ea"/>
              </a:rPr>
              <a:t>2025</a:t>
            </a:r>
            <a:r>
              <a:rPr kumimoji="1" lang="ja-JP" altLang="en-US" sz="1200" b="1" u="sng" dirty="0">
                <a:latin typeface="+mj-ea"/>
                <a:ea typeface="+mj-ea"/>
              </a:rPr>
              <a:t>年度</a:t>
            </a:r>
            <a:r>
              <a:rPr kumimoji="1" lang="ja-JP" altLang="en-US" sz="1200" dirty="0">
                <a:latin typeface="+mj-ea"/>
                <a:ea typeface="+mj-ea"/>
              </a:rPr>
              <a:t>：</a:t>
            </a:r>
            <a:r>
              <a:rPr lang="ja-JP" altLang="en-US" sz="1200" dirty="0">
                <a:latin typeface="+mj-ea"/>
                <a:ea typeface="+mj-ea"/>
              </a:rPr>
              <a:t>万博開催時、大阪市郊外の駐車場利用を前提に万博会場訪問後、グランフロント大阪で利用できるプレミアム商品券を活用した誘客を企画。</a:t>
            </a:r>
            <a:endParaRPr lang="en-US" altLang="ja-JP" sz="1200" dirty="0">
              <a:latin typeface="+mj-ea"/>
              <a:ea typeface="+mj-ea"/>
            </a:endParaRPr>
          </a:p>
          <a:p>
            <a:pPr marL="171450" indent="-171450">
              <a:buFont typeface="Arial" panose="020B0604020202020204" pitchFamily="34" charset="0"/>
              <a:buChar char="•"/>
            </a:pPr>
            <a:endParaRPr lang="en-US" altLang="ja-JP" sz="700" dirty="0">
              <a:latin typeface="+mj-ea"/>
              <a:ea typeface="+mj-ea"/>
            </a:endParaRPr>
          </a:p>
          <a:p>
            <a:pPr marL="171450" indent="-171450">
              <a:buFont typeface="Arial" panose="020B0604020202020204" pitchFamily="34" charset="0"/>
              <a:buChar char="•"/>
            </a:pPr>
            <a:r>
              <a:rPr lang="en-US" altLang="ja-JP" sz="1200" b="1" u="sng" dirty="0">
                <a:latin typeface="+mj-ea"/>
                <a:ea typeface="+mj-ea"/>
              </a:rPr>
              <a:t>2026</a:t>
            </a:r>
            <a:r>
              <a:rPr lang="ja-JP" altLang="en-US" sz="1200" b="1" u="sng" dirty="0">
                <a:latin typeface="+mj-ea"/>
                <a:ea typeface="+mj-ea"/>
              </a:rPr>
              <a:t>年度以降</a:t>
            </a:r>
            <a:r>
              <a:rPr lang="ja-JP" altLang="en-US" sz="1200" dirty="0">
                <a:latin typeface="+mj-ea"/>
                <a:ea typeface="+mj-ea"/>
              </a:rPr>
              <a:t>：駐車場事業者・鉄道事業者・イベント事業者・大型商業施設との連携体制で各種費用をパッケージ化。</a:t>
            </a:r>
            <a:endParaRPr lang="en-US" altLang="ja-JP" sz="1200" dirty="0">
              <a:latin typeface="+mj-ea"/>
              <a:ea typeface="+mj-ea"/>
            </a:endParaRPr>
          </a:p>
        </p:txBody>
      </p:sp>
      <p:pic>
        <p:nvPicPr>
          <p:cNvPr id="1025" name="図 1024">
            <a:extLst>
              <a:ext uri="{FF2B5EF4-FFF2-40B4-BE49-F238E27FC236}">
                <a16:creationId xmlns:a16="http://schemas.microsoft.com/office/drawing/2014/main" id="{F6BB5CDE-FCAB-4537-B63D-A44635BF004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7134" y="5435601"/>
            <a:ext cx="3433642" cy="1302076"/>
          </a:xfrm>
          <a:prstGeom prst="rect">
            <a:avLst/>
          </a:prstGeom>
        </p:spPr>
      </p:pic>
      <p:sp>
        <p:nvSpPr>
          <p:cNvPr id="255" name="テキスト ボックス 254">
            <a:extLst>
              <a:ext uri="{FF2B5EF4-FFF2-40B4-BE49-F238E27FC236}">
                <a16:creationId xmlns:a16="http://schemas.microsoft.com/office/drawing/2014/main" id="{D4A45B2F-E4C5-4B9B-8B19-A7BF97B96E50}"/>
              </a:ext>
            </a:extLst>
          </p:cNvPr>
          <p:cNvSpPr txBox="1"/>
          <p:nvPr/>
        </p:nvSpPr>
        <p:spPr>
          <a:xfrm>
            <a:off x="1065428" y="5245424"/>
            <a:ext cx="1686680" cy="246221"/>
          </a:xfrm>
          <a:prstGeom prst="rect">
            <a:avLst/>
          </a:prstGeom>
          <a:noFill/>
        </p:spPr>
        <p:txBody>
          <a:bodyPr wrap="none" rtlCol="0">
            <a:spAutoFit/>
          </a:bodyPr>
          <a:lstStyle/>
          <a:p>
            <a:r>
              <a:rPr lang="en-US" altLang="ja-JP" sz="1000" b="1" u="sng" dirty="0">
                <a:latin typeface="+mj-ea"/>
                <a:ea typeface="+mj-ea"/>
              </a:rPr>
              <a:t>&lt;2025</a:t>
            </a:r>
            <a:r>
              <a:rPr lang="ja-JP" altLang="en-US" sz="1000" b="1" u="sng" dirty="0">
                <a:latin typeface="+mj-ea"/>
                <a:ea typeface="+mj-ea"/>
              </a:rPr>
              <a:t>年度取組イメージ</a:t>
            </a:r>
            <a:r>
              <a:rPr lang="en-US" altLang="ja-JP" sz="1000" b="1" u="sng" dirty="0">
                <a:latin typeface="+mj-ea"/>
                <a:ea typeface="+mj-ea"/>
              </a:rPr>
              <a:t>&gt;</a:t>
            </a:r>
            <a:endParaRPr kumimoji="1" lang="ja-JP" altLang="en-US" sz="1000" b="1" u="sng" dirty="0">
              <a:latin typeface="+mj-ea"/>
              <a:ea typeface="+mj-ea"/>
            </a:endParaRPr>
          </a:p>
        </p:txBody>
      </p:sp>
      <p:sp>
        <p:nvSpPr>
          <p:cNvPr id="21" name="テキスト ボックス 20">
            <a:extLst>
              <a:ext uri="{FF2B5EF4-FFF2-40B4-BE49-F238E27FC236}">
                <a16:creationId xmlns:a16="http://schemas.microsoft.com/office/drawing/2014/main" id="{1C0C954E-1609-4265-8564-3BE74762596D}"/>
              </a:ext>
            </a:extLst>
          </p:cNvPr>
          <p:cNvSpPr txBox="1"/>
          <p:nvPr/>
        </p:nvSpPr>
        <p:spPr>
          <a:xfrm>
            <a:off x="6100679" y="478054"/>
            <a:ext cx="5815096" cy="276999"/>
          </a:xfrm>
          <a:prstGeom prst="rect">
            <a:avLst/>
          </a:prstGeom>
          <a:solidFill>
            <a:schemeClr val="accent5"/>
          </a:solidFill>
          <a:ln>
            <a:solidFill>
              <a:schemeClr val="accent5">
                <a:lumMod val="60000"/>
                <a:lumOff val="40000"/>
              </a:schemeClr>
            </a:solidFill>
          </a:ln>
        </p:spPr>
        <p:txBody>
          <a:bodyPr wrap="square" rtlCol="0">
            <a:spAutoFit/>
          </a:bodyPr>
          <a:lstStyle/>
          <a:p>
            <a:r>
              <a:rPr kumimoji="1" lang="ja-JP" altLang="en-US" sz="1200" b="1" dirty="0">
                <a:latin typeface="+mj-ea"/>
                <a:ea typeface="+mj-ea"/>
              </a:rPr>
              <a:t>■オープンデータの見える化</a:t>
            </a:r>
            <a:endParaRPr kumimoji="1" lang="ja-JP" altLang="en-US" sz="1200" b="1" dirty="0">
              <a:solidFill>
                <a:srgbClr val="FF0000"/>
              </a:solidFill>
              <a:latin typeface="+mj-ea"/>
              <a:ea typeface="+mj-ea"/>
            </a:endParaRPr>
          </a:p>
        </p:txBody>
      </p:sp>
      <p:sp>
        <p:nvSpPr>
          <p:cNvPr id="22" name="テキスト ボックス 21">
            <a:extLst>
              <a:ext uri="{FF2B5EF4-FFF2-40B4-BE49-F238E27FC236}">
                <a16:creationId xmlns:a16="http://schemas.microsoft.com/office/drawing/2014/main" id="{68A9BDDD-F6D8-4AB6-9633-0D5F617B246D}"/>
              </a:ext>
            </a:extLst>
          </p:cNvPr>
          <p:cNvSpPr txBox="1"/>
          <p:nvPr/>
        </p:nvSpPr>
        <p:spPr>
          <a:xfrm>
            <a:off x="6114142" y="788456"/>
            <a:ext cx="1332416" cy="276999"/>
          </a:xfrm>
          <a:prstGeom prst="rect">
            <a:avLst/>
          </a:prstGeom>
          <a:noFill/>
        </p:spPr>
        <p:txBody>
          <a:bodyPr wrap="none" rtlCol="0">
            <a:spAutoFit/>
          </a:bodyPr>
          <a:lstStyle/>
          <a:p>
            <a:r>
              <a:rPr lang="ja-JP" altLang="en-US" sz="1200" b="1" dirty="0">
                <a:latin typeface="+mj-ea"/>
                <a:ea typeface="+mj-ea"/>
              </a:rPr>
              <a:t>１）</a:t>
            </a:r>
            <a:r>
              <a:rPr kumimoji="1" lang="ja-JP" altLang="en-US" sz="1200" b="1" dirty="0">
                <a:latin typeface="+mj-ea"/>
                <a:ea typeface="+mj-ea"/>
              </a:rPr>
              <a:t>ダッシュボード</a:t>
            </a:r>
          </a:p>
        </p:txBody>
      </p:sp>
      <p:sp>
        <p:nvSpPr>
          <p:cNvPr id="23" name="テキスト ボックス 22">
            <a:extLst>
              <a:ext uri="{FF2B5EF4-FFF2-40B4-BE49-F238E27FC236}">
                <a16:creationId xmlns:a16="http://schemas.microsoft.com/office/drawing/2014/main" id="{43F0C71C-BF6B-4269-A32C-245FEE148F01}"/>
              </a:ext>
            </a:extLst>
          </p:cNvPr>
          <p:cNvSpPr txBox="1"/>
          <p:nvPr/>
        </p:nvSpPr>
        <p:spPr>
          <a:xfrm>
            <a:off x="6151834" y="3763911"/>
            <a:ext cx="1359668" cy="276999"/>
          </a:xfrm>
          <a:prstGeom prst="rect">
            <a:avLst/>
          </a:prstGeom>
          <a:noFill/>
        </p:spPr>
        <p:txBody>
          <a:bodyPr wrap="none" rtlCol="0">
            <a:spAutoFit/>
          </a:bodyPr>
          <a:lstStyle/>
          <a:p>
            <a:r>
              <a:rPr lang="ja-JP" altLang="en-US" sz="1200" b="1" dirty="0">
                <a:latin typeface="+mj-ea"/>
                <a:ea typeface="+mj-ea"/>
              </a:rPr>
              <a:t>２）</a:t>
            </a:r>
            <a:r>
              <a:rPr kumimoji="1" lang="ja-JP" altLang="en-US" sz="1200" b="1" dirty="0">
                <a:latin typeface="+mj-ea"/>
                <a:ea typeface="+mj-ea"/>
              </a:rPr>
              <a:t>デジタル</a:t>
            </a:r>
            <a:r>
              <a:rPr kumimoji="1" lang="en-US" altLang="ja-JP" sz="1200" b="1" dirty="0">
                <a:latin typeface="+mj-ea"/>
                <a:ea typeface="+mj-ea"/>
              </a:rPr>
              <a:t>MAP</a:t>
            </a:r>
            <a:endParaRPr kumimoji="1" lang="ja-JP" altLang="en-US" sz="1200" b="1" dirty="0">
              <a:latin typeface="+mj-ea"/>
              <a:ea typeface="+mj-ea"/>
            </a:endParaRPr>
          </a:p>
        </p:txBody>
      </p:sp>
      <p:pic>
        <p:nvPicPr>
          <p:cNvPr id="24" name="図 23">
            <a:extLst>
              <a:ext uri="{FF2B5EF4-FFF2-40B4-BE49-F238E27FC236}">
                <a16:creationId xmlns:a16="http://schemas.microsoft.com/office/drawing/2014/main" id="{9F390586-FFF6-4AFB-AB69-03DF6F8635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88153" y="5986518"/>
            <a:ext cx="1258257" cy="756000"/>
          </a:xfrm>
          <a:prstGeom prst="rect">
            <a:avLst/>
          </a:prstGeom>
        </p:spPr>
      </p:pic>
      <p:pic>
        <p:nvPicPr>
          <p:cNvPr id="25" name="図 24">
            <a:extLst>
              <a:ext uri="{FF2B5EF4-FFF2-40B4-BE49-F238E27FC236}">
                <a16:creationId xmlns:a16="http://schemas.microsoft.com/office/drawing/2014/main" id="{232056C4-A91B-4B4D-A89F-9F6E9C9F3E8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74517" y="5117391"/>
            <a:ext cx="1330203" cy="756000"/>
          </a:xfrm>
          <a:prstGeom prst="rect">
            <a:avLst/>
          </a:prstGeom>
        </p:spPr>
      </p:pic>
      <p:pic>
        <p:nvPicPr>
          <p:cNvPr id="26" name="図 25">
            <a:extLst>
              <a:ext uri="{FF2B5EF4-FFF2-40B4-BE49-F238E27FC236}">
                <a16:creationId xmlns:a16="http://schemas.microsoft.com/office/drawing/2014/main" id="{29F4A4FC-7233-4289-8873-47EDC142381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29628" y="5976548"/>
            <a:ext cx="1321089" cy="756000"/>
          </a:xfrm>
          <a:prstGeom prst="rect">
            <a:avLst/>
          </a:prstGeom>
        </p:spPr>
      </p:pic>
      <p:pic>
        <p:nvPicPr>
          <p:cNvPr id="27" name="図 26">
            <a:extLst>
              <a:ext uri="{FF2B5EF4-FFF2-40B4-BE49-F238E27FC236}">
                <a16:creationId xmlns:a16="http://schemas.microsoft.com/office/drawing/2014/main" id="{88C637E5-CF99-450A-B4CD-8A7F70001E1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26452" y="5117391"/>
            <a:ext cx="1313256" cy="756000"/>
          </a:xfrm>
          <a:prstGeom prst="rect">
            <a:avLst/>
          </a:prstGeom>
        </p:spPr>
      </p:pic>
      <p:pic>
        <p:nvPicPr>
          <p:cNvPr id="28" name="図 27">
            <a:extLst>
              <a:ext uri="{FF2B5EF4-FFF2-40B4-BE49-F238E27FC236}">
                <a16:creationId xmlns:a16="http://schemas.microsoft.com/office/drawing/2014/main" id="{6DCD15D5-5F4E-4938-94EE-24830F2AA9F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236330" y="5113645"/>
            <a:ext cx="1322538" cy="756000"/>
          </a:xfrm>
          <a:prstGeom prst="rect">
            <a:avLst/>
          </a:prstGeom>
        </p:spPr>
      </p:pic>
      <p:pic>
        <p:nvPicPr>
          <p:cNvPr id="29" name="図 28">
            <a:extLst>
              <a:ext uri="{FF2B5EF4-FFF2-40B4-BE49-F238E27FC236}">
                <a16:creationId xmlns:a16="http://schemas.microsoft.com/office/drawing/2014/main" id="{2CA4DFB3-F392-42D6-943B-DE36270158B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204947" y="5133487"/>
            <a:ext cx="1304331" cy="756000"/>
          </a:xfrm>
          <a:prstGeom prst="rect">
            <a:avLst/>
          </a:prstGeom>
        </p:spPr>
      </p:pic>
      <p:sp>
        <p:nvSpPr>
          <p:cNvPr id="31" name="テキスト ボックス 30">
            <a:extLst>
              <a:ext uri="{FF2B5EF4-FFF2-40B4-BE49-F238E27FC236}">
                <a16:creationId xmlns:a16="http://schemas.microsoft.com/office/drawing/2014/main" id="{2AC115AE-BDCE-4812-9A3F-6A53F24F2DB6}"/>
              </a:ext>
            </a:extLst>
          </p:cNvPr>
          <p:cNvSpPr txBox="1"/>
          <p:nvPr/>
        </p:nvSpPr>
        <p:spPr>
          <a:xfrm>
            <a:off x="6181726" y="1006774"/>
            <a:ext cx="3943349" cy="1107996"/>
          </a:xfrm>
          <a:prstGeom prst="rect">
            <a:avLst/>
          </a:prstGeom>
          <a:noFill/>
        </p:spPr>
        <p:txBody>
          <a:bodyPr wrap="square" rtlCol="0">
            <a:spAutoFit/>
          </a:bodyPr>
          <a:lstStyle/>
          <a:p>
            <a:pPr marL="171450" indent="-171450">
              <a:buFont typeface="Arial" panose="020B0604020202020204" pitchFamily="34" charset="0"/>
              <a:buChar char="•"/>
            </a:pPr>
            <a:r>
              <a:rPr kumimoji="1" lang="ja-JP" altLang="en-US" sz="1200" dirty="0">
                <a:latin typeface="+mj-ea"/>
                <a:ea typeface="+mj-ea"/>
              </a:rPr>
              <a:t>府の施策に関する様々なデータや統計情報等を 「みつけやすく、わかりやすく、使いやすく」するため、グラフ化やマップ化によって行政データを可視化。</a:t>
            </a:r>
            <a:endParaRPr kumimoji="1" lang="en-US" altLang="ja-JP" sz="1200" dirty="0">
              <a:latin typeface="+mj-ea"/>
              <a:ea typeface="+mj-ea"/>
            </a:endParaRPr>
          </a:p>
          <a:p>
            <a:pPr marL="171450" indent="-171450">
              <a:buFont typeface="Arial" panose="020B0604020202020204" pitchFamily="34" charset="0"/>
              <a:buChar char="•"/>
            </a:pPr>
            <a:endParaRPr kumimoji="1" lang="en-US" altLang="ja-JP" sz="600" dirty="0">
              <a:latin typeface="+mj-ea"/>
              <a:ea typeface="+mj-ea"/>
            </a:endParaRPr>
          </a:p>
          <a:p>
            <a:pPr marL="171450" indent="-171450">
              <a:buFont typeface="Arial" panose="020B0604020202020204" pitchFamily="34" charset="0"/>
              <a:buChar char="•"/>
            </a:pPr>
            <a:r>
              <a:rPr lang="en-US" altLang="ja-JP" sz="1200" u="sng" dirty="0">
                <a:latin typeface="+mj-ea"/>
                <a:ea typeface="+mj-ea"/>
              </a:rPr>
              <a:t>2026</a:t>
            </a:r>
            <a:r>
              <a:rPr lang="ja-JP" altLang="en-US" sz="1200" u="sng" dirty="0">
                <a:latin typeface="+mj-ea"/>
                <a:ea typeface="+mj-ea"/>
              </a:rPr>
              <a:t>年</a:t>
            </a:r>
            <a:r>
              <a:rPr lang="en-US" altLang="ja-JP" sz="1200" u="sng" dirty="0">
                <a:latin typeface="+mj-ea"/>
                <a:ea typeface="+mj-ea"/>
              </a:rPr>
              <a:t>3</a:t>
            </a:r>
            <a:r>
              <a:rPr lang="ja-JP" altLang="en-US" sz="1200" u="sng" dirty="0">
                <a:latin typeface="+mj-ea"/>
                <a:ea typeface="+mj-ea"/>
              </a:rPr>
              <a:t>月末時点で、</a:t>
            </a:r>
            <a:r>
              <a:rPr lang="en-US" altLang="ja-JP" sz="1200" u="sng" dirty="0">
                <a:latin typeface="+mj-ea"/>
                <a:ea typeface="+mj-ea"/>
              </a:rPr>
              <a:t>9</a:t>
            </a:r>
            <a:r>
              <a:rPr lang="ja-JP" altLang="en-US" sz="1200" u="sng" dirty="0">
                <a:latin typeface="+mj-ea"/>
                <a:ea typeface="+mj-ea"/>
              </a:rPr>
              <a:t>つのダッシュボード</a:t>
            </a:r>
            <a:r>
              <a:rPr lang="ja-JP" altLang="en-US" sz="1200" dirty="0">
                <a:latin typeface="+mj-ea"/>
                <a:ea typeface="+mj-ea"/>
              </a:rPr>
              <a:t>（下表）をホームページ上に公開。</a:t>
            </a:r>
            <a:endParaRPr kumimoji="1" lang="ja-JP" altLang="en-US" sz="1200" dirty="0">
              <a:latin typeface="+mj-ea"/>
              <a:ea typeface="+mj-ea"/>
            </a:endParaRPr>
          </a:p>
        </p:txBody>
      </p:sp>
      <p:sp>
        <p:nvSpPr>
          <p:cNvPr id="32" name="テキスト ボックス 31">
            <a:extLst>
              <a:ext uri="{FF2B5EF4-FFF2-40B4-BE49-F238E27FC236}">
                <a16:creationId xmlns:a16="http://schemas.microsoft.com/office/drawing/2014/main" id="{B5D21E6F-7E7B-45E7-9288-23B2ABA5389C}"/>
              </a:ext>
            </a:extLst>
          </p:cNvPr>
          <p:cNvSpPr txBox="1"/>
          <p:nvPr/>
        </p:nvSpPr>
        <p:spPr>
          <a:xfrm>
            <a:off x="6196087" y="4011788"/>
            <a:ext cx="5614912" cy="923330"/>
          </a:xfrm>
          <a:prstGeom prst="rect">
            <a:avLst/>
          </a:prstGeom>
          <a:noFill/>
        </p:spPr>
        <p:txBody>
          <a:bodyPr wrap="square" rtlCol="0">
            <a:spAutoFit/>
          </a:bodyPr>
          <a:lstStyle/>
          <a:p>
            <a:pPr marL="171450" indent="-171450">
              <a:buFont typeface="Arial" panose="020B0604020202020204" pitchFamily="34" charset="0"/>
              <a:buChar char="•"/>
            </a:pPr>
            <a:r>
              <a:rPr kumimoji="1" lang="ja-JP" altLang="en-US" sz="1200" dirty="0">
                <a:latin typeface="+mj-ea"/>
                <a:ea typeface="+mj-ea"/>
              </a:rPr>
              <a:t>大阪府及び府内市町村が保有するデータを活用したデジタル</a:t>
            </a:r>
            <a:r>
              <a:rPr kumimoji="1" lang="en-US" altLang="ja-JP" sz="1200" dirty="0">
                <a:latin typeface="+mj-ea"/>
                <a:ea typeface="+mj-ea"/>
              </a:rPr>
              <a:t>MAP</a:t>
            </a:r>
            <a:r>
              <a:rPr kumimoji="1" lang="ja-JP" altLang="en-US" sz="1200" dirty="0">
                <a:latin typeface="+mj-ea"/>
                <a:ea typeface="+mj-ea"/>
              </a:rPr>
              <a:t>を運用。スマホでの利用や経路検索に対応していることから住民サービスとして定着しているほか、</a:t>
            </a:r>
            <a:r>
              <a:rPr lang="ja-JP" altLang="en-US" sz="1200" dirty="0">
                <a:latin typeface="+mj-ea"/>
                <a:ea typeface="+mj-ea"/>
              </a:rPr>
              <a:t>問合せや案内等で府</a:t>
            </a:r>
            <a:r>
              <a:rPr kumimoji="1" lang="ja-JP" altLang="en-US" sz="1200" dirty="0">
                <a:latin typeface="+mj-ea"/>
                <a:ea typeface="+mj-ea"/>
              </a:rPr>
              <a:t>の業務においても活用</a:t>
            </a:r>
            <a:r>
              <a:rPr lang="ja-JP" altLang="en-US" sz="1200" dirty="0">
                <a:latin typeface="+mj-ea"/>
                <a:ea typeface="+mj-ea"/>
              </a:rPr>
              <a:t>し</a:t>
            </a:r>
            <a:r>
              <a:rPr kumimoji="1" lang="ja-JP" altLang="en-US" sz="1200" dirty="0">
                <a:latin typeface="+mj-ea"/>
                <a:ea typeface="+mj-ea"/>
              </a:rPr>
              <a:t>ている。</a:t>
            </a:r>
            <a:endParaRPr kumimoji="1" lang="en-US" altLang="ja-JP" sz="1200" dirty="0">
              <a:latin typeface="+mj-ea"/>
              <a:ea typeface="+mj-ea"/>
            </a:endParaRPr>
          </a:p>
          <a:p>
            <a:pPr marL="171450" indent="-171450">
              <a:buFont typeface="Arial" panose="020B0604020202020204" pitchFamily="34" charset="0"/>
              <a:buChar char="•"/>
            </a:pPr>
            <a:endParaRPr kumimoji="1" lang="en-US" altLang="ja-JP" sz="600" dirty="0">
              <a:latin typeface="+mj-ea"/>
              <a:ea typeface="+mj-ea"/>
            </a:endParaRPr>
          </a:p>
          <a:p>
            <a:pPr marL="171450" indent="-171450">
              <a:buFont typeface="Arial" panose="020B0604020202020204" pitchFamily="34" charset="0"/>
              <a:buChar char="•"/>
            </a:pPr>
            <a:r>
              <a:rPr kumimoji="1" lang="en-US" altLang="ja-JP" sz="1200" b="1" u="sng" dirty="0">
                <a:latin typeface="+mj-ea"/>
                <a:ea typeface="+mj-ea"/>
              </a:rPr>
              <a:t>2026</a:t>
            </a:r>
            <a:r>
              <a:rPr kumimoji="1" lang="ja-JP" altLang="en-US" sz="1200" b="1" u="sng" dirty="0">
                <a:latin typeface="+mj-ea"/>
                <a:ea typeface="+mj-ea"/>
              </a:rPr>
              <a:t>年</a:t>
            </a:r>
            <a:r>
              <a:rPr kumimoji="1" lang="en-US" altLang="ja-JP" sz="1200" b="1" u="sng" dirty="0">
                <a:latin typeface="+mj-ea"/>
                <a:ea typeface="+mj-ea"/>
              </a:rPr>
              <a:t>3</a:t>
            </a:r>
            <a:r>
              <a:rPr kumimoji="1" lang="ja-JP" altLang="en-US" sz="1200" b="1" u="sng" dirty="0">
                <a:latin typeface="+mj-ea"/>
                <a:ea typeface="+mj-ea"/>
              </a:rPr>
              <a:t>月末時点で</a:t>
            </a:r>
            <a:r>
              <a:rPr kumimoji="1" lang="en-US" altLang="ja-JP" sz="1200" b="1" u="sng" dirty="0">
                <a:latin typeface="+mj-ea"/>
                <a:ea typeface="+mj-ea"/>
              </a:rPr>
              <a:t>9</a:t>
            </a:r>
            <a:r>
              <a:rPr kumimoji="1" lang="ja-JP" altLang="en-US" sz="1200" b="1" u="sng" dirty="0">
                <a:latin typeface="+mj-ea"/>
                <a:ea typeface="+mj-ea"/>
              </a:rPr>
              <a:t>つのマップ</a:t>
            </a:r>
            <a:r>
              <a:rPr kumimoji="1" lang="ja-JP" altLang="en-US" sz="1200" dirty="0">
                <a:latin typeface="+mj-ea"/>
                <a:ea typeface="+mj-ea"/>
              </a:rPr>
              <a:t>をホームページ上に公開。</a:t>
            </a:r>
          </a:p>
        </p:txBody>
      </p:sp>
      <p:pic>
        <p:nvPicPr>
          <p:cNvPr id="34" name="Picture 2" descr="あなたのまちの交通事故マップ">
            <a:extLst>
              <a:ext uri="{FF2B5EF4-FFF2-40B4-BE49-F238E27FC236}">
                <a16:creationId xmlns:a16="http://schemas.microsoft.com/office/drawing/2014/main" id="{194EE575-EC5F-41CC-8F39-4205C1FD09F6}"/>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0156757" y="2445588"/>
            <a:ext cx="1651343" cy="86282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大阪産マップ">
            <a:extLst>
              <a:ext uri="{FF2B5EF4-FFF2-40B4-BE49-F238E27FC236}">
                <a16:creationId xmlns:a16="http://schemas.microsoft.com/office/drawing/2014/main" id="{9308AFAB-7DF5-4601-8008-50562B84FDBE}"/>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256289" y="5976548"/>
            <a:ext cx="1335903" cy="792000"/>
          </a:xfrm>
          <a:prstGeom prst="rect">
            <a:avLst/>
          </a:prstGeom>
          <a:noFill/>
          <a:extLst>
            <a:ext uri="{909E8E84-426E-40DD-AFC4-6F175D3DCCD1}">
              <a14:hiddenFill xmlns:a14="http://schemas.microsoft.com/office/drawing/2010/main">
                <a:solidFill>
                  <a:srgbClr val="FFFFFF"/>
                </a:solidFill>
              </a14:hiddenFill>
            </a:ext>
          </a:extLst>
        </p:spPr>
      </p:pic>
      <p:sp>
        <p:nvSpPr>
          <p:cNvPr id="36" name="テキスト ボックス 35">
            <a:extLst>
              <a:ext uri="{FF2B5EF4-FFF2-40B4-BE49-F238E27FC236}">
                <a16:creationId xmlns:a16="http://schemas.microsoft.com/office/drawing/2014/main" id="{76B702AF-7D81-4E22-A7DA-5C798038E9B0}"/>
              </a:ext>
            </a:extLst>
          </p:cNvPr>
          <p:cNvSpPr txBox="1"/>
          <p:nvPr/>
        </p:nvSpPr>
        <p:spPr>
          <a:xfrm>
            <a:off x="10093623" y="2197457"/>
            <a:ext cx="1774845" cy="246221"/>
          </a:xfrm>
          <a:prstGeom prst="rect">
            <a:avLst/>
          </a:prstGeom>
          <a:noFill/>
        </p:spPr>
        <p:txBody>
          <a:bodyPr wrap="none" rtlCol="0">
            <a:spAutoFit/>
          </a:bodyPr>
          <a:lstStyle/>
          <a:p>
            <a:r>
              <a:rPr kumimoji="1" lang="ja-JP" altLang="en-US" sz="1000" b="1">
                <a:latin typeface="+mj-ea"/>
                <a:ea typeface="+mj-ea"/>
              </a:rPr>
              <a:t>あなたのまちの交通事故マップ</a:t>
            </a:r>
          </a:p>
        </p:txBody>
      </p:sp>
      <p:sp>
        <p:nvSpPr>
          <p:cNvPr id="37" name="テキスト ボックス 36">
            <a:extLst>
              <a:ext uri="{FF2B5EF4-FFF2-40B4-BE49-F238E27FC236}">
                <a16:creationId xmlns:a16="http://schemas.microsoft.com/office/drawing/2014/main" id="{3453BB98-0419-49C1-A053-C172F5858B7C}"/>
              </a:ext>
            </a:extLst>
          </p:cNvPr>
          <p:cNvSpPr txBox="1"/>
          <p:nvPr/>
        </p:nvSpPr>
        <p:spPr>
          <a:xfrm>
            <a:off x="10095319" y="843136"/>
            <a:ext cx="1402948" cy="400110"/>
          </a:xfrm>
          <a:prstGeom prst="rect">
            <a:avLst/>
          </a:prstGeom>
          <a:noFill/>
        </p:spPr>
        <p:txBody>
          <a:bodyPr wrap="none" rtlCol="0">
            <a:spAutoFit/>
          </a:bodyPr>
          <a:lstStyle/>
          <a:p>
            <a:r>
              <a:rPr kumimoji="1" lang="ja-JP" altLang="en-US" sz="1000" b="1">
                <a:latin typeface="+mj-ea"/>
                <a:ea typeface="+mj-ea"/>
              </a:rPr>
              <a:t>大気・公共用水域常時</a:t>
            </a:r>
            <a:endParaRPr kumimoji="1" lang="en-US" altLang="ja-JP" sz="1000" b="1">
              <a:latin typeface="+mj-ea"/>
              <a:ea typeface="+mj-ea"/>
            </a:endParaRPr>
          </a:p>
          <a:p>
            <a:r>
              <a:rPr kumimoji="1" lang="ja-JP" altLang="en-US" sz="1000" b="1">
                <a:latin typeface="+mj-ea"/>
                <a:ea typeface="+mj-ea"/>
              </a:rPr>
              <a:t>監視測定結果</a:t>
            </a:r>
          </a:p>
        </p:txBody>
      </p:sp>
      <p:pic>
        <p:nvPicPr>
          <p:cNvPr id="38" name="Picture 8" descr="大気・公共用水域常時監視測定結果">
            <a:extLst>
              <a:ext uri="{FF2B5EF4-FFF2-40B4-BE49-F238E27FC236}">
                <a16:creationId xmlns:a16="http://schemas.microsoft.com/office/drawing/2014/main" id="{9A6FE3C0-1DBA-4585-9B6F-026327382201}"/>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0149552" y="1230264"/>
            <a:ext cx="1718795" cy="891706"/>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直線コネクタ 38">
            <a:extLst>
              <a:ext uri="{FF2B5EF4-FFF2-40B4-BE49-F238E27FC236}">
                <a16:creationId xmlns:a16="http://schemas.microsoft.com/office/drawing/2014/main" id="{E8CCB8E4-502B-4AEE-B57F-B7AC9866E01D}"/>
              </a:ext>
            </a:extLst>
          </p:cNvPr>
          <p:cNvCxnSpPr>
            <a:cxnSpLocks/>
          </p:cNvCxnSpPr>
          <p:nvPr/>
        </p:nvCxnSpPr>
        <p:spPr>
          <a:xfrm>
            <a:off x="6197602" y="3706263"/>
            <a:ext cx="5596466" cy="0"/>
          </a:xfrm>
          <a:prstGeom prst="line">
            <a:avLst/>
          </a:prstGeom>
          <a:ln>
            <a:prstDash val="dash"/>
          </a:ln>
        </p:spPr>
        <p:style>
          <a:lnRef idx="1">
            <a:schemeClr val="dk1"/>
          </a:lnRef>
          <a:fillRef idx="0">
            <a:schemeClr val="dk1"/>
          </a:fillRef>
          <a:effectRef idx="0">
            <a:schemeClr val="dk1"/>
          </a:effectRef>
          <a:fontRef idx="minor">
            <a:schemeClr val="tx1"/>
          </a:fontRef>
        </p:style>
      </p:cxnSp>
      <p:graphicFrame>
        <p:nvGraphicFramePr>
          <p:cNvPr id="4" name="表 5">
            <a:extLst>
              <a:ext uri="{FF2B5EF4-FFF2-40B4-BE49-F238E27FC236}">
                <a16:creationId xmlns:a16="http://schemas.microsoft.com/office/drawing/2014/main" id="{91888F99-991D-4E70-B734-1751D29DAFAC}"/>
              </a:ext>
            </a:extLst>
          </p:cNvPr>
          <p:cNvGraphicFramePr>
            <a:graphicFrameLocks noGrp="1"/>
          </p:cNvGraphicFramePr>
          <p:nvPr/>
        </p:nvGraphicFramePr>
        <p:xfrm>
          <a:off x="6424115" y="2131354"/>
          <a:ext cx="3441376" cy="1329300"/>
        </p:xfrm>
        <a:graphic>
          <a:graphicData uri="http://schemas.openxmlformats.org/drawingml/2006/table">
            <a:tbl>
              <a:tblPr firstRow="1" bandRow="1">
                <a:tableStyleId>{5940675A-B579-460E-94D1-54222C63F5DA}</a:tableStyleId>
              </a:tblPr>
              <a:tblGrid>
                <a:gridCol w="384493">
                  <a:extLst>
                    <a:ext uri="{9D8B030D-6E8A-4147-A177-3AD203B41FA5}">
                      <a16:colId xmlns:a16="http://schemas.microsoft.com/office/drawing/2014/main" val="2512046678"/>
                    </a:ext>
                  </a:extLst>
                </a:gridCol>
                <a:gridCol w="3056883">
                  <a:extLst>
                    <a:ext uri="{9D8B030D-6E8A-4147-A177-3AD203B41FA5}">
                      <a16:colId xmlns:a16="http://schemas.microsoft.com/office/drawing/2014/main" val="3458234826"/>
                    </a:ext>
                  </a:extLst>
                </a:gridCol>
              </a:tblGrid>
              <a:tr h="121778">
                <a:tc>
                  <a:txBody>
                    <a:bodyPr/>
                    <a:lstStyle/>
                    <a:p>
                      <a:pPr>
                        <a:lnSpc>
                          <a:spcPts val="1100"/>
                        </a:lnSpc>
                      </a:pPr>
                      <a:r>
                        <a:rPr kumimoji="1" lang="ja-JP" altLang="en-US" sz="1000" dirty="0">
                          <a:solidFill>
                            <a:schemeClr val="tx1"/>
                          </a:solidFill>
                        </a:rPr>
                        <a:t>１</a:t>
                      </a:r>
                      <a:endParaRPr kumimoji="1" lang="en-US" altLang="ja-JP" sz="1000" dirty="0">
                        <a:solidFill>
                          <a:schemeClr val="tx1"/>
                        </a:solidFill>
                      </a:endParaRPr>
                    </a:p>
                    <a:p>
                      <a:pPr>
                        <a:lnSpc>
                          <a:spcPts val="1100"/>
                        </a:lnSpc>
                      </a:pPr>
                      <a:r>
                        <a:rPr kumimoji="1" lang="ja-JP" altLang="en-US" sz="1000" dirty="0">
                          <a:solidFill>
                            <a:schemeClr val="tx1"/>
                          </a:solidFill>
                        </a:rPr>
                        <a:t>２</a:t>
                      </a:r>
                      <a:endParaRPr kumimoji="1" lang="en-US" altLang="ja-JP" sz="1000" dirty="0">
                        <a:solidFill>
                          <a:schemeClr val="tx1"/>
                        </a:solidFill>
                      </a:endParaRPr>
                    </a:p>
                    <a:p>
                      <a:pPr>
                        <a:lnSpc>
                          <a:spcPts val="1100"/>
                        </a:lnSpc>
                      </a:pPr>
                      <a:r>
                        <a:rPr kumimoji="1" lang="ja-JP" altLang="en-US" sz="1000" dirty="0">
                          <a:solidFill>
                            <a:schemeClr val="tx1"/>
                          </a:solidFill>
                        </a:rPr>
                        <a:t>３</a:t>
                      </a:r>
                      <a:endParaRPr kumimoji="1" lang="en-US" altLang="ja-JP" sz="1000" dirty="0">
                        <a:solidFill>
                          <a:schemeClr val="tx1"/>
                        </a:solidFill>
                      </a:endParaRPr>
                    </a:p>
                    <a:p>
                      <a:pPr>
                        <a:lnSpc>
                          <a:spcPts val="1100"/>
                        </a:lnSpc>
                      </a:pPr>
                      <a:r>
                        <a:rPr kumimoji="1" lang="ja-JP" altLang="en-US" sz="1000" dirty="0">
                          <a:solidFill>
                            <a:schemeClr val="tx1"/>
                          </a:solidFill>
                        </a:rPr>
                        <a:t>４</a:t>
                      </a:r>
                      <a:endParaRPr kumimoji="1" lang="en-US" altLang="ja-JP" sz="1000" dirty="0">
                        <a:solidFill>
                          <a:schemeClr val="tx1"/>
                        </a:solidFill>
                      </a:endParaRPr>
                    </a:p>
                    <a:p>
                      <a:pPr>
                        <a:lnSpc>
                          <a:spcPts val="1100"/>
                        </a:lnSpc>
                      </a:pPr>
                      <a:r>
                        <a:rPr kumimoji="1" lang="ja-JP" altLang="en-US" sz="1000" dirty="0">
                          <a:solidFill>
                            <a:schemeClr val="tx1"/>
                          </a:solidFill>
                        </a:rPr>
                        <a:t>５</a:t>
                      </a:r>
                      <a:endParaRPr kumimoji="1" lang="en-US" altLang="ja-JP" sz="1000" dirty="0">
                        <a:solidFill>
                          <a:schemeClr val="tx1"/>
                        </a:solidFill>
                      </a:endParaRPr>
                    </a:p>
                    <a:p>
                      <a:pPr>
                        <a:lnSpc>
                          <a:spcPts val="1100"/>
                        </a:lnSpc>
                      </a:pPr>
                      <a:r>
                        <a:rPr kumimoji="1" lang="ja-JP" altLang="en-US" sz="1000" dirty="0">
                          <a:solidFill>
                            <a:schemeClr val="tx1"/>
                          </a:solidFill>
                        </a:rPr>
                        <a:t>６</a:t>
                      </a:r>
                      <a:endParaRPr kumimoji="1" lang="en-US" altLang="ja-JP" sz="1000" dirty="0">
                        <a:solidFill>
                          <a:schemeClr val="tx1"/>
                        </a:solidFill>
                      </a:endParaRPr>
                    </a:p>
                    <a:p>
                      <a:pPr>
                        <a:lnSpc>
                          <a:spcPts val="1100"/>
                        </a:lnSpc>
                      </a:pPr>
                      <a:r>
                        <a:rPr kumimoji="1" lang="ja-JP" altLang="en-US" sz="1000" dirty="0">
                          <a:solidFill>
                            <a:schemeClr val="tx1"/>
                          </a:solidFill>
                        </a:rPr>
                        <a:t>７</a:t>
                      </a:r>
                      <a:endParaRPr kumimoji="1" lang="en-US" altLang="ja-JP" sz="1000" dirty="0">
                        <a:solidFill>
                          <a:schemeClr val="tx1"/>
                        </a:solidFill>
                      </a:endParaRPr>
                    </a:p>
                    <a:p>
                      <a:pPr>
                        <a:lnSpc>
                          <a:spcPts val="1100"/>
                        </a:lnSpc>
                      </a:pPr>
                      <a:r>
                        <a:rPr kumimoji="1" lang="ja-JP" altLang="en-US" sz="1000" dirty="0">
                          <a:solidFill>
                            <a:schemeClr val="tx1"/>
                          </a:solidFill>
                        </a:rPr>
                        <a:t>８</a:t>
                      </a:r>
                      <a:endParaRPr kumimoji="1" lang="en-US" altLang="ja-JP" sz="1000" dirty="0">
                        <a:solidFill>
                          <a:schemeClr val="tx1"/>
                        </a:solidFill>
                      </a:endParaRPr>
                    </a:p>
                    <a:p>
                      <a:pPr>
                        <a:lnSpc>
                          <a:spcPts val="1100"/>
                        </a:lnSpc>
                      </a:pPr>
                      <a:r>
                        <a:rPr kumimoji="1" lang="ja-JP" altLang="en-US" sz="1000" dirty="0">
                          <a:solidFill>
                            <a:schemeClr val="tx1"/>
                          </a:solidFill>
                        </a:rPr>
                        <a:t>９</a:t>
                      </a:r>
                      <a:endParaRPr kumimoji="1" lang="en-US" altLang="ja-JP" sz="1000" dirty="0">
                        <a:solidFill>
                          <a:schemeClr val="tx1"/>
                        </a:solidFill>
                      </a:endParaRPr>
                    </a:p>
                  </a:txBody>
                  <a:tcPr marT="36000" marB="36000"/>
                </a:tc>
                <a:tc>
                  <a:txBody>
                    <a:bodyPr/>
                    <a:lstStyle/>
                    <a:p>
                      <a:pPr>
                        <a:lnSpc>
                          <a:spcPts val="1100"/>
                        </a:lnSpc>
                      </a:pPr>
                      <a:r>
                        <a:rPr kumimoji="1" lang="ja-JP" altLang="en-US" sz="1000" dirty="0">
                          <a:solidFill>
                            <a:schemeClr val="tx1"/>
                          </a:solidFill>
                        </a:rPr>
                        <a:t>有害大気汚染物質モニタリング結果</a:t>
                      </a:r>
                      <a:endParaRPr kumimoji="1" lang="en-US" altLang="ja-JP" sz="1000" dirty="0">
                        <a:solidFill>
                          <a:schemeClr val="tx1"/>
                        </a:solidFill>
                      </a:endParaRPr>
                    </a:p>
                    <a:p>
                      <a:pPr>
                        <a:lnSpc>
                          <a:spcPts val="1100"/>
                        </a:lnSpc>
                      </a:pPr>
                      <a:r>
                        <a:rPr kumimoji="1" lang="ja-JP" altLang="en-US" sz="1000" dirty="0">
                          <a:solidFill>
                            <a:schemeClr val="tx1"/>
                          </a:solidFill>
                        </a:rPr>
                        <a:t>大阪府健康データダッシュボード</a:t>
                      </a:r>
                      <a:endParaRPr kumimoji="1" lang="en-US" altLang="ja-JP" sz="1000" dirty="0">
                        <a:solidFill>
                          <a:schemeClr val="tx1"/>
                        </a:solidFill>
                      </a:endParaRPr>
                    </a:p>
                    <a:p>
                      <a:pPr>
                        <a:lnSpc>
                          <a:spcPts val="1100"/>
                        </a:lnSpc>
                      </a:pPr>
                      <a:r>
                        <a:rPr kumimoji="1" lang="ja-JP" altLang="en-US" sz="1000" dirty="0">
                          <a:solidFill>
                            <a:schemeClr val="tx1"/>
                          </a:solidFill>
                        </a:rPr>
                        <a:t>犯罪発生情報ダッシュボード</a:t>
                      </a:r>
                      <a:endParaRPr kumimoji="1" lang="en-US" altLang="ja-JP" sz="1000" dirty="0">
                        <a:solidFill>
                          <a:schemeClr val="tx1"/>
                        </a:solidFill>
                      </a:endParaRPr>
                    </a:p>
                    <a:p>
                      <a:pPr>
                        <a:lnSpc>
                          <a:spcPts val="1100"/>
                        </a:lnSpc>
                      </a:pPr>
                      <a:r>
                        <a:rPr kumimoji="1" lang="ja-JP" altLang="en-US" sz="1000" b="1" dirty="0">
                          <a:solidFill>
                            <a:schemeClr val="tx1"/>
                          </a:solidFill>
                          <a:effectLst/>
                        </a:rPr>
                        <a:t>大気・公共用水域常時監視測定結果</a:t>
                      </a:r>
                      <a:endParaRPr kumimoji="1" lang="en-US" altLang="ja-JP" sz="1000" b="1" dirty="0">
                        <a:solidFill>
                          <a:schemeClr val="tx1"/>
                        </a:solidFill>
                        <a:effectLst/>
                      </a:endParaRPr>
                    </a:p>
                    <a:p>
                      <a:pPr>
                        <a:lnSpc>
                          <a:spcPts val="1100"/>
                        </a:lnSpc>
                      </a:pPr>
                      <a:r>
                        <a:rPr kumimoji="1" lang="ja-JP" altLang="en-US" sz="1000" dirty="0">
                          <a:solidFill>
                            <a:schemeClr val="tx1"/>
                          </a:solidFill>
                        </a:rPr>
                        <a:t>光化学スモッグ注意報発令履歴</a:t>
                      </a:r>
                      <a:endParaRPr kumimoji="1" lang="en-US" altLang="ja-JP" sz="1000" dirty="0">
                        <a:solidFill>
                          <a:schemeClr val="tx1"/>
                        </a:solidFill>
                      </a:endParaRPr>
                    </a:p>
                    <a:p>
                      <a:pPr>
                        <a:lnSpc>
                          <a:spcPts val="1100"/>
                        </a:lnSpc>
                      </a:pPr>
                      <a:r>
                        <a:rPr kumimoji="1" lang="en-US" altLang="ja-JP" sz="1000" dirty="0">
                          <a:solidFill>
                            <a:schemeClr val="tx1"/>
                          </a:solidFill>
                        </a:rPr>
                        <a:t>PM2.5</a:t>
                      </a:r>
                      <a:r>
                        <a:rPr kumimoji="1" lang="ja-JP" altLang="en-US" sz="1000" dirty="0">
                          <a:solidFill>
                            <a:schemeClr val="tx1"/>
                          </a:solidFill>
                        </a:rPr>
                        <a:t>成分分析結果</a:t>
                      </a:r>
                      <a:endParaRPr kumimoji="1" lang="en-US" altLang="ja-JP" sz="1000" dirty="0">
                        <a:solidFill>
                          <a:schemeClr val="tx1"/>
                        </a:solidFill>
                      </a:endParaRPr>
                    </a:p>
                    <a:p>
                      <a:pPr>
                        <a:lnSpc>
                          <a:spcPts val="1100"/>
                        </a:lnSpc>
                      </a:pPr>
                      <a:r>
                        <a:rPr kumimoji="1" lang="ja-JP" altLang="en-US" sz="1000" b="1" dirty="0">
                          <a:solidFill>
                            <a:schemeClr val="tx1"/>
                          </a:solidFill>
                        </a:rPr>
                        <a:t>あなたのまちの交通事故マップ</a:t>
                      </a:r>
                      <a:endParaRPr kumimoji="1" lang="en-US" altLang="ja-JP" sz="1000" b="1" dirty="0">
                        <a:solidFill>
                          <a:schemeClr val="tx1"/>
                        </a:solidFill>
                      </a:endParaRPr>
                    </a:p>
                    <a:p>
                      <a:pPr>
                        <a:lnSpc>
                          <a:spcPts val="1100"/>
                        </a:lnSpc>
                      </a:pPr>
                      <a:r>
                        <a:rPr kumimoji="1" lang="ja-JP" altLang="en-US" sz="1000" dirty="0">
                          <a:solidFill>
                            <a:schemeClr val="tx1"/>
                          </a:solidFill>
                        </a:rPr>
                        <a:t>大阪府景気動向指数、大阪府景気観測調査</a:t>
                      </a:r>
                      <a:endParaRPr kumimoji="1" lang="en-US" altLang="ja-JP" sz="1000" dirty="0">
                        <a:solidFill>
                          <a:schemeClr val="tx1"/>
                        </a:solidFill>
                      </a:endParaRPr>
                    </a:p>
                    <a:p>
                      <a:pPr>
                        <a:lnSpc>
                          <a:spcPts val="1100"/>
                        </a:lnSpc>
                      </a:pPr>
                      <a:r>
                        <a:rPr kumimoji="1" lang="en-US" altLang="ja-JP" sz="1000" dirty="0">
                          <a:solidFill>
                            <a:schemeClr val="tx1"/>
                          </a:solidFill>
                        </a:rPr>
                        <a:t>ODPO</a:t>
                      </a:r>
                      <a:r>
                        <a:rPr kumimoji="1" lang="ja-JP" altLang="en-US" sz="1000" dirty="0">
                          <a:solidFill>
                            <a:schemeClr val="tx1"/>
                          </a:solidFill>
                        </a:rPr>
                        <a:t>データダッシュボード</a:t>
                      </a:r>
                      <a:endParaRPr kumimoji="1" lang="en-US" altLang="ja-JP" sz="1000" dirty="0">
                        <a:solidFill>
                          <a:schemeClr val="tx1"/>
                        </a:solidFill>
                      </a:endParaRPr>
                    </a:p>
                  </a:txBody>
                  <a:tcPr marT="36000" marB="36000"/>
                </a:tc>
                <a:extLst>
                  <a:ext uri="{0D108BD9-81ED-4DB2-BD59-A6C34878D82A}">
                    <a16:rowId xmlns:a16="http://schemas.microsoft.com/office/drawing/2014/main" val="4211568984"/>
                  </a:ext>
                </a:extLst>
              </a:tr>
            </a:tbl>
          </a:graphicData>
        </a:graphic>
      </p:graphicFrame>
      <p:sp>
        <p:nvSpPr>
          <p:cNvPr id="41" name="テキスト ボックス 40">
            <a:extLst>
              <a:ext uri="{FF2B5EF4-FFF2-40B4-BE49-F238E27FC236}">
                <a16:creationId xmlns:a16="http://schemas.microsoft.com/office/drawing/2014/main" id="{3944C25A-6606-4074-BFE8-31F3CCE949BB}"/>
              </a:ext>
            </a:extLst>
          </p:cNvPr>
          <p:cNvSpPr txBox="1"/>
          <p:nvPr/>
        </p:nvSpPr>
        <p:spPr>
          <a:xfrm>
            <a:off x="159808" y="478054"/>
            <a:ext cx="5681134" cy="288000"/>
          </a:xfrm>
          <a:prstGeom prst="rect">
            <a:avLst/>
          </a:prstGeom>
          <a:solidFill>
            <a:schemeClr val="accent5"/>
          </a:solidFill>
          <a:ln>
            <a:solidFill>
              <a:schemeClr val="accent5">
                <a:lumMod val="60000"/>
                <a:lumOff val="40000"/>
              </a:schemeClr>
            </a:solidFill>
          </a:ln>
        </p:spPr>
        <p:txBody>
          <a:bodyPr wrap="square" rtlCol="0">
            <a:spAutoFit/>
          </a:bodyPr>
          <a:lstStyle/>
          <a:p>
            <a:r>
              <a:rPr kumimoji="1" lang="ja-JP" altLang="en-US" sz="1200" b="1" dirty="0"/>
              <a:t>■スーパーシティ事業</a:t>
            </a:r>
            <a:endParaRPr kumimoji="1" lang="ja-JP" altLang="en-US" sz="1200" b="1" dirty="0">
              <a:solidFill>
                <a:srgbClr val="FF0000"/>
              </a:solidFill>
            </a:endParaRPr>
          </a:p>
        </p:txBody>
      </p:sp>
      <p:sp>
        <p:nvSpPr>
          <p:cNvPr id="42" name="テキスト ボックス 41">
            <a:extLst>
              <a:ext uri="{FF2B5EF4-FFF2-40B4-BE49-F238E27FC236}">
                <a16:creationId xmlns:a16="http://schemas.microsoft.com/office/drawing/2014/main" id="{6BC51473-8624-48A1-990A-66329FF66FCA}"/>
              </a:ext>
            </a:extLst>
          </p:cNvPr>
          <p:cNvSpPr txBox="1"/>
          <p:nvPr/>
        </p:nvSpPr>
        <p:spPr>
          <a:xfrm>
            <a:off x="188689" y="780141"/>
            <a:ext cx="1454244" cy="276999"/>
          </a:xfrm>
          <a:prstGeom prst="rect">
            <a:avLst/>
          </a:prstGeom>
          <a:noFill/>
        </p:spPr>
        <p:txBody>
          <a:bodyPr wrap="none" rtlCol="0">
            <a:spAutoFit/>
          </a:bodyPr>
          <a:lstStyle/>
          <a:p>
            <a:r>
              <a:rPr kumimoji="1" lang="ja-JP" altLang="en-US" sz="1200" b="1" dirty="0"/>
              <a:t>１）</a:t>
            </a:r>
            <a:r>
              <a:rPr kumimoji="1" lang="en-US" altLang="ja-JP" sz="1200" b="1" dirty="0"/>
              <a:t>AI</a:t>
            </a:r>
            <a:r>
              <a:rPr kumimoji="1" lang="ja-JP" altLang="en-US" sz="1200" b="1" dirty="0"/>
              <a:t>交通量予測</a:t>
            </a:r>
          </a:p>
        </p:txBody>
      </p:sp>
      <p:pic>
        <p:nvPicPr>
          <p:cNvPr id="43" name="図 42">
            <a:extLst>
              <a:ext uri="{FF2B5EF4-FFF2-40B4-BE49-F238E27FC236}">
                <a16:creationId xmlns:a16="http://schemas.microsoft.com/office/drawing/2014/main" id="{265A0042-E484-4919-AEF3-AD909293376E}"/>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3199546" y="2174157"/>
            <a:ext cx="2171986" cy="1303836"/>
          </a:xfrm>
          <a:prstGeom prst="rect">
            <a:avLst/>
          </a:prstGeom>
        </p:spPr>
      </p:pic>
      <p:sp>
        <p:nvSpPr>
          <p:cNvPr id="44" name="テキスト ボックス 43">
            <a:extLst>
              <a:ext uri="{FF2B5EF4-FFF2-40B4-BE49-F238E27FC236}">
                <a16:creationId xmlns:a16="http://schemas.microsoft.com/office/drawing/2014/main" id="{0D1BAD0D-F176-4CFE-BE3E-897959EF4003}"/>
              </a:ext>
            </a:extLst>
          </p:cNvPr>
          <p:cNvSpPr txBox="1"/>
          <p:nvPr/>
        </p:nvSpPr>
        <p:spPr>
          <a:xfrm>
            <a:off x="314559" y="1026614"/>
            <a:ext cx="5552844" cy="892552"/>
          </a:xfrm>
          <a:prstGeom prst="rect">
            <a:avLst/>
          </a:prstGeom>
          <a:noFill/>
        </p:spPr>
        <p:txBody>
          <a:bodyPr wrap="square" rtlCol="0">
            <a:spAutoFit/>
          </a:bodyPr>
          <a:lstStyle/>
          <a:p>
            <a:pPr marL="171450" indent="-171450">
              <a:buFont typeface="Arial" panose="020B0604020202020204" pitchFamily="34" charset="0"/>
              <a:buChar char="•"/>
            </a:pPr>
            <a:r>
              <a:rPr lang="en-US" altLang="ja-JP" sz="1200" b="1" u="sng" dirty="0"/>
              <a:t>2024</a:t>
            </a:r>
            <a:r>
              <a:rPr kumimoji="1" lang="ja-JP" altLang="en-US" sz="1200" b="1" u="sng" dirty="0"/>
              <a:t>年度</a:t>
            </a:r>
            <a:r>
              <a:rPr kumimoji="1" lang="ja-JP" altLang="en-US" sz="1200" dirty="0"/>
              <a:t>：夢洲周辺において万博工事の「交通渋滞の抑制」と「円滑な工事の推進」の両立を目的として</a:t>
            </a:r>
            <a:r>
              <a:rPr kumimoji="1" lang="en-US" altLang="ja-JP" sz="1200" dirty="0"/>
              <a:t>AI</a:t>
            </a:r>
            <a:r>
              <a:rPr kumimoji="1" lang="ja-JP" altLang="en-US" sz="1200" dirty="0"/>
              <a:t>交通量予測モデルを活用した実証事業を実施。</a:t>
            </a:r>
            <a:endParaRPr kumimoji="1" lang="en-US" altLang="ja-JP" sz="1200" dirty="0"/>
          </a:p>
          <a:p>
            <a:pPr marL="171450" indent="-171450">
              <a:buFont typeface="Arial" panose="020B0604020202020204" pitchFamily="34" charset="0"/>
              <a:buChar char="•"/>
            </a:pPr>
            <a:endParaRPr kumimoji="1" lang="en-US" altLang="ja-JP" sz="400" dirty="0"/>
          </a:p>
          <a:p>
            <a:pPr marL="171450" indent="-171450">
              <a:buFont typeface="Arial" panose="020B0604020202020204" pitchFamily="34" charset="0"/>
              <a:buChar char="•"/>
            </a:pPr>
            <a:r>
              <a:rPr lang="en-US" altLang="ja-JP" sz="1200" b="1" u="sng" dirty="0"/>
              <a:t>2025</a:t>
            </a:r>
            <a:r>
              <a:rPr lang="ja-JP" altLang="en-US" sz="1200" b="1" u="sng" dirty="0"/>
              <a:t>年度</a:t>
            </a:r>
            <a:r>
              <a:rPr lang="ja-JP" altLang="en-US" sz="1200" dirty="0"/>
              <a:t>：大阪駅周辺での実装を通じ、今後大阪府内および全国で実施される都市再開発及び関連したインフラ開発への実装・活用をめざす。</a:t>
            </a:r>
            <a:endParaRPr kumimoji="1" lang="ja-JP" altLang="en-US" sz="1200" dirty="0"/>
          </a:p>
        </p:txBody>
      </p:sp>
      <p:sp>
        <p:nvSpPr>
          <p:cNvPr id="45" name="矢印: 右 44">
            <a:extLst>
              <a:ext uri="{FF2B5EF4-FFF2-40B4-BE49-F238E27FC236}">
                <a16:creationId xmlns:a16="http://schemas.microsoft.com/office/drawing/2014/main" id="{00050AF3-2E2B-45E5-B3B2-DE09878EC96B}"/>
              </a:ext>
            </a:extLst>
          </p:cNvPr>
          <p:cNvSpPr/>
          <p:nvPr/>
        </p:nvSpPr>
        <p:spPr>
          <a:xfrm>
            <a:off x="2946351" y="2443678"/>
            <a:ext cx="124557" cy="787854"/>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a:extLst>
              <a:ext uri="{FF2B5EF4-FFF2-40B4-BE49-F238E27FC236}">
                <a16:creationId xmlns:a16="http://schemas.microsoft.com/office/drawing/2014/main" id="{A559EB04-752F-42D2-9580-98F2BFFA50A3}"/>
              </a:ext>
            </a:extLst>
          </p:cNvPr>
          <p:cNvSpPr txBox="1"/>
          <p:nvPr/>
        </p:nvSpPr>
        <p:spPr>
          <a:xfrm>
            <a:off x="545021" y="1925320"/>
            <a:ext cx="2456122" cy="246221"/>
          </a:xfrm>
          <a:prstGeom prst="rect">
            <a:avLst/>
          </a:prstGeom>
          <a:noFill/>
        </p:spPr>
        <p:txBody>
          <a:bodyPr wrap="none" rtlCol="0">
            <a:spAutoFit/>
          </a:bodyPr>
          <a:lstStyle/>
          <a:p>
            <a:r>
              <a:rPr lang="en-US" altLang="ja-JP" sz="1000" b="1" u="sng" dirty="0"/>
              <a:t>【2024</a:t>
            </a:r>
            <a:r>
              <a:rPr lang="ja-JP" altLang="en-US" sz="1000" b="1" u="sng" dirty="0"/>
              <a:t>年度／実証</a:t>
            </a:r>
            <a:r>
              <a:rPr lang="en-US" altLang="ja-JP" sz="1000" b="1" u="sng" dirty="0"/>
              <a:t>】</a:t>
            </a:r>
            <a:r>
              <a:rPr lang="ja-JP" altLang="en-US" sz="1000" b="1" u="sng" dirty="0"/>
              <a:t>　</a:t>
            </a:r>
            <a:r>
              <a:rPr lang="ja-JP" altLang="en-US" sz="1000" u="sng" dirty="0"/>
              <a:t>夢洲コンストラクション</a:t>
            </a:r>
            <a:endParaRPr kumimoji="1" lang="ja-JP" altLang="en-US" sz="1000" u="sng" dirty="0"/>
          </a:p>
        </p:txBody>
      </p:sp>
      <p:sp>
        <p:nvSpPr>
          <p:cNvPr id="47" name="テキスト ボックス 46">
            <a:extLst>
              <a:ext uri="{FF2B5EF4-FFF2-40B4-BE49-F238E27FC236}">
                <a16:creationId xmlns:a16="http://schemas.microsoft.com/office/drawing/2014/main" id="{FA9A12C6-C994-4040-9443-4EC6AC493BEF}"/>
              </a:ext>
            </a:extLst>
          </p:cNvPr>
          <p:cNvSpPr txBox="1"/>
          <p:nvPr/>
        </p:nvSpPr>
        <p:spPr>
          <a:xfrm>
            <a:off x="3358997" y="1925320"/>
            <a:ext cx="2026517" cy="246221"/>
          </a:xfrm>
          <a:prstGeom prst="rect">
            <a:avLst/>
          </a:prstGeom>
          <a:noFill/>
        </p:spPr>
        <p:txBody>
          <a:bodyPr wrap="none" rtlCol="0">
            <a:spAutoFit/>
          </a:bodyPr>
          <a:lstStyle/>
          <a:p>
            <a:r>
              <a:rPr lang="en-US" altLang="ja-JP" sz="1000" b="1" u="sng" dirty="0"/>
              <a:t>【2025</a:t>
            </a:r>
            <a:r>
              <a:rPr lang="ja-JP" altLang="en-US" sz="1000" b="1" u="sng" dirty="0"/>
              <a:t>年度／実装</a:t>
            </a:r>
            <a:r>
              <a:rPr lang="en-US" altLang="ja-JP" sz="1000" b="1" u="sng" dirty="0"/>
              <a:t>】</a:t>
            </a:r>
            <a:r>
              <a:rPr lang="ja-JP" altLang="en-US" sz="1000" b="1" u="sng" dirty="0"/>
              <a:t>　</a:t>
            </a:r>
            <a:r>
              <a:rPr lang="ja-JP" altLang="en-US" sz="1000" u="sng" dirty="0"/>
              <a:t>大阪駅周辺</a:t>
            </a:r>
            <a:endParaRPr kumimoji="1" lang="ja-JP" altLang="en-US" sz="1000" u="sng" dirty="0"/>
          </a:p>
        </p:txBody>
      </p:sp>
      <p:pic>
        <p:nvPicPr>
          <p:cNvPr id="48" name="図 47">
            <a:extLst>
              <a:ext uri="{FF2B5EF4-FFF2-40B4-BE49-F238E27FC236}">
                <a16:creationId xmlns:a16="http://schemas.microsoft.com/office/drawing/2014/main" id="{D39AB2EE-7C12-4004-BBDA-3ADAD2A283F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83900" y="2241538"/>
            <a:ext cx="2495762" cy="1202656"/>
          </a:xfrm>
          <a:prstGeom prst="rect">
            <a:avLst/>
          </a:prstGeom>
        </p:spPr>
      </p:pic>
      <p:sp>
        <p:nvSpPr>
          <p:cNvPr id="40" name="スライド番号プレースホルダー 3">
            <a:extLst>
              <a:ext uri="{FF2B5EF4-FFF2-40B4-BE49-F238E27FC236}">
                <a16:creationId xmlns:a16="http://schemas.microsoft.com/office/drawing/2014/main" id="{6E7F4F96-657D-4993-BDB5-6118DB731324}"/>
              </a:ext>
            </a:extLst>
          </p:cNvPr>
          <p:cNvSpPr>
            <a:spLocks noGrp="1"/>
          </p:cNvSpPr>
          <p:nvPr>
            <p:ph type="sldNum" sz="quarter" idx="12"/>
          </p:nvPr>
        </p:nvSpPr>
        <p:spPr>
          <a:xfrm>
            <a:off x="9448800" y="6478245"/>
            <a:ext cx="2743200" cy="365125"/>
          </a:xfrm>
        </p:spPr>
        <p:txBody>
          <a:bodyPr/>
          <a:lstStyle/>
          <a:p>
            <a:fld id="{63C598F0-0FE0-4076-80A3-C96A98F7321E}" type="slidenum">
              <a:rPr kumimoji="1" lang="ja-JP" altLang="en-US" smtClean="0"/>
              <a:t>17</a:t>
            </a:fld>
            <a:endParaRPr kumimoji="1" lang="ja-JP" altLang="en-US" dirty="0"/>
          </a:p>
        </p:txBody>
      </p:sp>
      <p:pic>
        <p:nvPicPr>
          <p:cNvPr id="3" name="図 2">
            <a:extLst>
              <a:ext uri="{FF2B5EF4-FFF2-40B4-BE49-F238E27FC236}">
                <a16:creationId xmlns:a16="http://schemas.microsoft.com/office/drawing/2014/main" id="{A2BB5A9C-A5BC-4CBD-B33A-AC840F7F509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646678" y="5981729"/>
            <a:ext cx="1261020" cy="796433"/>
          </a:xfrm>
          <a:prstGeom prst="rect">
            <a:avLst/>
          </a:prstGeom>
          <a:ln w="76200">
            <a:noFill/>
          </a:ln>
        </p:spPr>
      </p:pic>
    </p:spTree>
    <p:extLst>
      <p:ext uri="{BB962C8B-B14F-4D97-AF65-F5344CB8AC3E}">
        <p14:creationId xmlns:p14="http://schemas.microsoft.com/office/powerpoint/2010/main" val="2448868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直線コネクタ 55">
            <a:extLst>
              <a:ext uri="{FF2B5EF4-FFF2-40B4-BE49-F238E27FC236}">
                <a16:creationId xmlns:a16="http://schemas.microsoft.com/office/drawing/2014/main" id="{539BF112-F139-461A-83FB-CABB2D95B2CA}"/>
              </a:ext>
            </a:extLst>
          </p:cNvPr>
          <p:cNvCxnSpPr/>
          <p:nvPr/>
        </p:nvCxnSpPr>
        <p:spPr>
          <a:xfrm>
            <a:off x="6038214" y="456959"/>
            <a:ext cx="0" cy="633600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5" name="テキスト ボックス 14">
            <a:extLst>
              <a:ext uri="{FF2B5EF4-FFF2-40B4-BE49-F238E27FC236}">
                <a16:creationId xmlns:a16="http://schemas.microsoft.com/office/drawing/2014/main" id="{093A33BE-B6A1-481F-A4B6-29FE17617F3C}"/>
              </a:ext>
            </a:extLst>
          </p:cNvPr>
          <p:cNvSpPr txBox="1"/>
          <p:nvPr/>
        </p:nvSpPr>
        <p:spPr>
          <a:xfrm>
            <a:off x="214923" y="494255"/>
            <a:ext cx="5635544" cy="276999"/>
          </a:xfrm>
          <a:prstGeom prst="rect">
            <a:avLst/>
          </a:prstGeom>
          <a:solidFill>
            <a:schemeClr val="accent5"/>
          </a:solidFill>
          <a:ln>
            <a:solidFill>
              <a:schemeClr val="accent5">
                <a:lumMod val="60000"/>
                <a:lumOff val="40000"/>
              </a:schemeClr>
            </a:solidFill>
          </a:ln>
        </p:spPr>
        <p:txBody>
          <a:bodyPr wrap="square" rtlCol="0">
            <a:spAutoFit/>
          </a:bodyPr>
          <a:lstStyle/>
          <a:p>
            <a:r>
              <a:rPr kumimoji="1" lang="ja-JP" altLang="en-US" sz="1200" b="1" dirty="0"/>
              <a:t>■ </a:t>
            </a:r>
            <a:r>
              <a:rPr kumimoji="1" lang="en-US" altLang="ja-JP" sz="1200" b="1" dirty="0"/>
              <a:t>ODPO</a:t>
            </a:r>
            <a:r>
              <a:rPr kumimoji="1" lang="ja-JP" altLang="en-US" sz="1200" b="1" dirty="0"/>
              <a:t>（</a:t>
            </a:r>
            <a:r>
              <a:rPr kumimoji="1" lang="nn-NO" altLang="ja-JP" sz="1200" b="1" dirty="0"/>
              <a:t>Open Data Platform in Osaka</a:t>
            </a:r>
            <a:r>
              <a:rPr kumimoji="1" lang="ja-JP" altLang="en-US" sz="1200" b="1" dirty="0"/>
              <a:t>）</a:t>
            </a:r>
            <a:endParaRPr kumimoji="1" lang="ja-JP" altLang="en-US" sz="1200" b="1" dirty="0">
              <a:solidFill>
                <a:srgbClr val="FF0000"/>
              </a:solidFill>
            </a:endParaRPr>
          </a:p>
        </p:txBody>
      </p:sp>
      <p:pic>
        <p:nvPicPr>
          <p:cNvPr id="17" name="図 16">
            <a:extLst>
              <a:ext uri="{FF2B5EF4-FFF2-40B4-BE49-F238E27FC236}">
                <a16:creationId xmlns:a16="http://schemas.microsoft.com/office/drawing/2014/main" id="{7E531465-E012-4AAE-97A2-0FD0367B42E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01727" y="4249092"/>
            <a:ext cx="2614873" cy="2583507"/>
          </a:xfrm>
          <a:prstGeom prst="rect">
            <a:avLst/>
          </a:prstGeom>
        </p:spPr>
      </p:pic>
      <p:sp>
        <p:nvSpPr>
          <p:cNvPr id="21" name="テキスト ボックス 20">
            <a:extLst>
              <a:ext uri="{FF2B5EF4-FFF2-40B4-BE49-F238E27FC236}">
                <a16:creationId xmlns:a16="http://schemas.microsoft.com/office/drawing/2014/main" id="{31DBBFF8-4AB5-469A-82A6-F2CC5C24AAD3}"/>
              </a:ext>
            </a:extLst>
          </p:cNvPr>
          <p:cNvSpPr txBox="1"/>
          <p:nvPr/>
        </p:nvSpPr>
        <p:spPr>
          <a:xfrm>
            <a:off x="219157" y="790023"/>
            <a:ext cx="5627076" cy="461665"/>
          </a:xfrm>
          <a:prstGeom prst="rect">
            <a:avLst/>
          </a:prstGeom>
          <a:noFill/>
        </p:spPr>
        <p:txBody>
          <a:bodyPr wrap="square" rtlCol="0">
            <a:spAutoFit/>
          </a:bodyPr>
          <a:lstStyle/>
          <a:p>
            <a:pPr marL="171450" indent="-171450">
              <a:buFont typeface="Wingdings" panose="05000000000000000000" pitchFamily="2" charset="2"/>
              <a:buChar char="u"/>
            </a:pPr>
            <a:r>
              <a:rPr kumimoji="1" lang="ja-JP" altLang="en-US" sz="1200" dirty="0"/>
              <a:t>データの提供者とデータの利用者を繋ぎ、新たなサービスを生み出すデータカタログ</a:t>
            </a:r>
            <a:endParaRPr kumimoji="1" lang="en-US" altLang="ja-JP" sz="1200" dirty="0"/>
          </a:p>
          <a:p>
            <a:pPr marL="171450" indent="-171450">
              <a:buFont typeface="Wingdings" panose="05000000000000000000" pitchFamily="2" charset="2"/>
              <a:buChar char="u"/>
            </a:pPr>
            <a:r>
              <a:rPr kumimoji="1" lang="ja-JP" altLang="en-US" sz="1200" dirty="0"/>
              <a:t>「</a:t>
            </a:r>
            <a:r>
              <a:rPr kumimoji="1" lang="en-US" altLang="ja-JP" sz="1200" dirty="0"/>
              <a:t>ODPO</a:t>
            </a:r>
            <a:r>
              <a:rPr kumimoji="1" lang="ja-JP" altLang="en-US" sz="1200" dirty="0"/>
              <a:t>」には官民の多様なデータが一覧化され、データ利活用を促進</a:t>
            </a:r>
          </a:p>
        </p:txBody>
      </p:sp>
      <p:pic>
        <p:nvPicPr>
          <p:cNvPr id="19" name="図 18">
            <a:extLst>
              <a:ext uri="{FF2B5EF4-FFF2-40B4-BE49-F238E27FC236}">
                <a16:creationId xmlns:a16="http://schemas.microsoft.com/office/drawing/2014/main" id="{CDA1B9C6-FE98-4644-8166-C85BFC21E2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9565" y="1993920"/>
            <a:ext cx="3587851" cy="1926503"/>
          </a:xfrm>
          <a:prstGeom prst="rect">
            <a:avLst/>
          </a:prstGeom>
        </p:spPr>
      </p:pic>
      <p:pic>
        <p:nvPicPr>
          <p:cNvPr id="30" name="図 29">
            <a:extLst>
              <a:ext uri="{FF2B5EF4-FFF2-40B4-BE49-F238E27FC236}">
                <a16:creationId xmlns:a16="http://schemas.microsoft.com/office/drawing/2014/main" id="{49D451E9-3AC3-4A40-96DF-415E5EB06E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9565" y="1438384"/>
            <a:ext cx="1002749" cy="953108"/>
          </a:xfrm>
          <a:prstGeom prst="rect">
            <a:avLst/>
          </a:prstGeom>
        </p:spPr>
      </p:pic>
      <p:pic>
        <p:nvPicPr>
          <p:cNvPr id="31" name="図 30">
            <a:extLst>
              <a:ext uri="{FF2B5EF4-FFF2-40B4-BE49-F238E27FC236}">
                <a16:creationId xmlns:a16="http://schemas.microsoft.com/office/drawing/2014/main" id="{D5B691D9-EDC3-4131-94F3-D74A0F3D73C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47478" y="1601563"/>
            <a:ext cx="920478" cy="383072"/>
          </a:xfrm>
          <a:prstGeom prst="rect">
            <a:avLst/>
          </a:prstGeom>
        </p:spPr>
      </p:pic>
      <p:sp>
        <p:nvSpPr>
          <p:cNvPr id="36" name="テキスト ボックス 35">
            <a:extLst>
              <a:ext uri="{FF2B5EF4-FFF2-40B4-BE49-F238E27FC236}">
                <a16:creationId xmlns:a16="http://schemas.microsoft.com/office/drawing/2014/main" id="{EE72F457-583F-4C08-8072-FDBF6CE69B2D}"/>
              </a:ext>
            </a:extLst>
          </p:cNvPr>
          <p:cNvSpPr txBox="1"/>
          <p:nvPr/>
        </p:nvSpPr>
        <p:spPr>
          <a:xfrm>
            <a:off x="504100" y="3966612"/>
            <a:ext cx="2361726" cy="246221"/>
          </a:xfrm>
          <a:prstGeom prst="rect">
            <a:avLst/>
          </a:prstGeom>
          <a:noFill/>
        </p:spPr>
        <p:txBody>
          <a:bodyPr wrap="square" rtlCol="0">
            <a:spAutoFit/>
          </a:bodyPr>
          <a:lstStyle/>
          <a:p>
            <a:r>
              <a:rPr kumimoji="1" lang="ja-JP" altLang="en-US" sz="1000" b="1" dirty="0"/>
              <a:t>＜</a:t>
            </a:r>
            <a:r>
              <a:rPr lang="ja-JP" altLang="en-US" sz="1000" b="1" dirty="0"/>
              <a:t>掲載データの例</a:t>
            </a:r>
            <a:r>
              <a:rPr kumimoji="1" lang="ja-JP" altLang="en-US" sz="1000" b="1" dirty="0"/>
              <a:t>＞</a:t>
            </a:r>
          </a:p>
        </p:txBody>
      </p:sp>
      <p:sp>
        <p:nvSpPr>
          <p:cNvPr id="38" name="テキスト ボックス 37">
            <a:extLst>
              <a:ext uri="{FF2B5EF4-FFF2-40B4-BE49-F238E27FC236}">
                <a16:creationId xmlns:a16="http://schemas.microsoft.com/office/drawing/2014/main" id="{A1186708-1C5E-46B0-980C-6994B802A9DF}"/>
              </a:ext>
            </a:extLst>
          </p:cNvPr>
          <p:cNvSpPr txBox="1"/>
          <p:nvPr/>
        </p:nvSpPr>
        <p:spPr>
          <a:xfrm>
            <a:off x="3536778" y="3958783"/>
            <a:ext cx="1821332" cy="246221"/>
          </a:xfrm>
          <a:prstGeom prst="rect">
            <a:avLst/>
          </a:prstGeom>
          <a:noFill/>
        </p:spPr>
        <p:txBody>
          <a:bodyPr wrap="none" rtlCol="0">
            <a:spAutoFit/>
          </a:bodyPr>
          <a:lstStyle/>
          <a:p>
            <a:r>
              <a:rPr kumimoji="1" lang="en-US" altLang="ja-JP" sz="1000" b="1" dirty="0">
                <a:solidFill>
                  <a:schemeClr val="tx1"/>
                </a:solidFill>
              </a:rPr>
              <a:t>&lt;</a:t>
            </a:r>
            <a:r>
              <a:rPr kumimoji="1" lang="ja-JP" altLang="en-US" sz="1000" b="1" dirty="0">
                <a:solidFill>
                  <a:schemeClr val="tx1"/>
                </a:solidFill>
              </a:rPr>
              <a:t>民間掲載データの主なもの</a:t>
            </a:r>
            <a:r>
              <a:rPr kumimoji="1" lang="en-US" altLang="ja-JP" sz="1000" b="1" dirty="0">
                <a:solidFill>
                  <a:schemeClr val="tx1"/>
                </a:solidFill>
              </a:rPr>
              <a:t>&gt;</a:t>
            </a:r>
            <a:endParaRPr kumimoji="1" lang="ja-JP" altLang="en-US" sz="1000" b="1" dirty="0"/>
          </a:p>
        </p:txBody>
      </p:sp>
      <p:sp>
        <p:nvSpPr>
          <p:cNvPr id="5" name="テキスト ボックス 4">
            <a:extLst>
              <a:ext uri="{FF2B5EF4-FFF2-40B4-BE49-F238E27FC236}">
                <a16:creationId xmlns:a16="http://schemas.microsoft.com/office/drawing/2014/main" id="{9615A3B5-90F8-49A3-992A-67EBAC3E2B0E}"/>
              </a:ext>
            </a:extLst>
          </p:cNvPr>
          <p:cNvSpPr txBox="1"/>
          <p:nvPr/>
        </p:nvSpPr>
        <p:spPr>
          <a:xfrm>
            <a:off x="4883431" y="1298176"/>
            <a:ext cx="1002748" cy="184666"/>
          </a:xfrm>
          <a:prstGeom prst="rect">
            <a:avLst/>
          </a:prstGeom>
          <a:noFill/>
        </p:spPr>
        <p:txBody>
          <a:bodyPr wrap="square" rtlCol="0">
            <a:spAutoFit/>
          </a:bodyPr>
          <a:lstStyle/>
          <a:p>
            <a:r>
              <a:rPr lang="en-US" altLang="ja-JP" sz="600" u="sng" dirty="0">
                <a:latin typeface="+mn-ea"/>
              </a:rPr>
              <a:t>2026</a:t>
            </a:r>
            <a:r>
              <a:rPr lang="ja-JP" altLang="en-US" sz="600" u="sng" dirty="0">
                <a:latin typeface="+mn-ea"/>
              </a:rPr>
              <a:t>年</a:t>
            </a:r>
            <a:r>
              <a:rPr lang="en-US" altLang="ja-JP" sz="600" u="sng" dirty="0">
                <a:latin typeface="+mn-ea"/>
              </a:rPr>
              <a:t>2</a:t>
            </a:r>
            <a:r>
              <a:rPr lang="ja-JP" altLang="en-US" sz="600" u="sng" dirty="0">
                <a:latin typeface="+mn-ea"/>
              </a:rPr>
              <a:t>月末時点</a:t>
            </a:r>
            <a:endParaRPr kumimoji="1" lang="ja-JP" altLang="en-US" sz="600" dirty="0">
              <a:latin typeface="+mn-ea"/>
            </a:endParaRPr>
          </a:p>
        </p:txBody>
      </p:sp>
      <p:sp>
        <p:nvSpPr>
          <p:cNvPr id="18" name="テキスト ボックス 17">
            <a:extLst>
              <a:ext uri="{FF2B5EF4-FFF2-40B4-BE49-F238E27FC236}">
                <a16:creationId xmlns:a16="http://schemas.microsoft.com/office/drawing/2014/main" id="{62F45898-4C46-4FDC-AC23-7EAD8354A1DF}"/>
              </a:ext>
            </a:extLst>
          </p:cNvPr>
          <p:cNvSpPr txBox="1"/>
          <p:nvPr/>
        </p:nvSpPr>
        <p:spPr>
          <a:xfrm>
            <a:off x="6260123" y="494255"/>
            <a:ext cx="5865202" cy="276999"/>
          </a:xfrm>
          <a:prstGeom prst="rect">
            <a:avLst/>
          </a:prstGeom>
          <a:solidFill>
            <a:schemeClr val="accent5"/>
          </a:solidFill>
          <a:ln>
            <a:solidFill>
              <a:schemeClr val="accent5">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OSAKA</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イノベーションデータラボ（アイデアソン＆ハッカソン）</a:t>
            </a:r>
            <a:endParaRPr kumimoji="1" lang="ja-JP" altLang="en-US" sz="1200" b="1" i="0" u="none" strike="noStrike" kern="1200" cap="none" spc="0" normalizeH="0" baseline="0" noProof="0" dirty="0">
              <a:ln>
                <a:noFill/>
              </a:ln>
              <a:solidFill>
                <a:srgbClr val="FF0000"/>
              </a:solidFill>
              <a:effectLst/>
              <a:uLnTx/>
              <a:uFillTx/>
              <a:latin typeface="Meiryo UI"/>
              <a:ea typeface="Meiryo UI"/>
              <a:cs typeface="+mn-cs"/>
            </a:endParaRPr>
          </a:p>
        </p:txBody>
      </p:sp>
      <p:sp>
        <p:nvSpPr>
          <p:cNvPr id="20" name="テキスト ボックス 19">
            <a:extLst>
              <a:ext uri="{FF2B5EF4-FFF2-40B4-BE49-F238E27FC236}">
                <a16:creationId xmlns:a16="http://schemas.microsoft.com/office/drawing/2014/main" id="{9BCB53A7-97BE-45E8-8AEF-60E3FC84A0AF}"/>
              </a:ext>
            </a:extLst>
          </p:cNvPr>
          <p:cNvSpPr txBox="1"/>
          <p:nvPr/>
        </p:nvSpPr>
        <p:spPr>
          <a:xfrm>
            <a:off x="6254749" y="829734"/>
            <a:ext cx="58854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dirty="0">
                <a:solidFill>
                  <a:prstClr val="black"/>
                </a:solidFill>
                <a:latin typeface="Meiryo UI"/>
                <a:ea typeface="Meiryo UI"/>
              </a:rPr>
              <a:t>１）</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事業目的</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ODPO</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に掲載しているデータ等を活用して、社会課題を解決する</a:t>
            </a:r>
            <a:r>
              <a:rPr lang="ja-JP" altLang="en-US" sz="1200" dirty="0">
                <a:solidFill>
                  <a:prstClr val="black"/>
                </a:solidFill>
                <a:latin typeface="Meiryo UI"/>
                <a:ea typeface="Meiryo UI"/>
              </a:rPr>
              <a:t>ビジネスアイデア及び開発を民間企業等が競い、具体的なユースケースを創出。</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graphicFrame>
        <p:nvGraphicFramePr>
          <p:cNvPr id="22" name="表 7">
            <a:extLst>
              <a:ext uri="{FF2B5EF4-FFF2-40B4-BE49-F238E27FC236}">
                <a16:creationId xmlns:a16="http://schemas.microsoft.com/office/drawing/2014/main" id="{5C595DF5-5901-4BDE-A5DE-0A35D34FF77C}"/>
              </a:ext>
            </a:extLst>
          </p:cNvPr>
          <p:cNvGraphicFramePr>
            <a:graphicFrameLocks noGrp="1"/>
          </p:cNvGraphicFramePr>
          <p:nvPr/>
        </p:nvGraphicFramePr>
        <p:xfrm>
          <a:off x="6356428" y="1860309"/>
          <a:ext cx="3296460" cy="1097280"/>
        </p:xfrm>
        <a:graphic>
          <a:graphicData uri="http://schemas.openxmlformats.org/drawingml/2006/table">
            <a:tbl>
              <a:tblPr firstRow="1" bandRow="1"/>
              <a:tblGrid>
                <a:gridCol w="1140143">
                  <a:extLst>
                    <a:ext uri="{9D8B030D-6E8A-4147-A177-3AD203B41FA5}">
                      <a16:colId xmlns:a16="http://schemas.microsoft.com/office/drawing/2014/main" val="722576229"/>
                    </a:ext>
                  </a:extLst>
                </a:gridCol>
                <a:gridCol w="649605">
                  <a:extLst>
                    <a:ext uri="{9D8B030D-6E8A-4147-A177-3AD203B41FA5}">
                      <a16:colId xmlns:a16="http://schemas.microsoft.com/office/drawing/2014/main" val="1132207625"/>
                    </a:ext>
                  </a:extLst>
                </a:gridCol>
                <a:gridCol w="731514">
                  <a:extLst>
                    <a:ext uri="{9D8B030D-6E8A-4147-A177-3AD203B41FA5}">
                      <a16:colId xmlns:a16="http://schemas.microsoft.com/office/drawing/2014/main" val="3890557497"/>
                    </a:ext>
                  </a:extLst>
                </a:gridCol>
                <a:gridCol w="775198">
                  <a:extLst>
                    <a:ext uri="{9D8B030D-6E8A-4147-A177-3AD203B41FA5}">
                      <a16:colId xmlns:a16="http://schemas.microsoft.com/office/drawing/2014/main" val="3294664275"/>
                    </a:ext>
                  </a:extLst>
                </a:gridCol>
              </a:tblGrid>
              <a:tr h="225275">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ja-JP" altLang="en-US" sz="1100" b="1">
                          <a:latin typeface="Meiryo UI" panose="020B0604030504040204" pitchFamily="50" charset="-128"/>
                          <a:ea typeface="Meiryo UI" panose="020B0604030504040204" pitchFamily="50" charset="-128"/>
                        </a:rPr>
                        <a:t>コース</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ja-JP" altLang="en-US" sz="1050" b="1">
                          <a:latin typeface="Meiryo UI" panose="020B0604030504040204" pitchFamily="50" charset="-128"/>
                          <a:ea typeface="Meiryo UI" panose="020B0604030504040204" pitchFamily="50" charset="-128"/>
                        </a:rPr>
                        <a:t>応募</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ja-JP" altLang="en-US" sz="1050" b="1">
                          <a:latin typeface="Meiryo UI" panose="020B0604030504040204" pitchFamily="50" charset="-128"/>
                          <a:ea typeface="Meiryo UI" panose="020B0604030504040204" pitchFamily="50" charset="-128"/>
                        </a:rPr>
                        <a:t>書類審査</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ja-JP" altLang="en-US" sz="1050" b="1">
                          <a:latin typeface="Meiryo UI" panose="020B0604030504040204" pitchFamily="50" charset="-128"/>
                          <a:ea typeface="Meiryo UI" panose="020B0604030504040204" pitchFamily="50" charset="-128"/>
                        </a:rPr>
                        <a:t>最終審査</a:t>
                      </a:r>
                      <a:endParaRPr kumimoji="1" lang="en-US" altLang="ja-JP" sz="1050" b="1">
                        <a:latin typeface="Meiryo UI" panose="020B0604030504040204" pitchFamily="50" charset="-128"/>
                        <a:ea typeface="Meiryo UI" panose="020B0604030504040204" pitchFamily="50" charset="-128"/>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998848553"/>
                  </a:ext>
                </a:extLst>
              </a:tr>
              <a:tr h="357790">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r>
                        <a:rPr kumimoji="1" lang="ja-JP" altLang="en-US" sz="1050" dirty="0">
                          <a:latin typeface="Meiryo UI" panose="020B0604030504040204" pitchFamily="50" charset="-128"/>
                          <a:ea typeface="Meiryo UI" panose="020B0604030504040204" pitchFamily="50" charset="-128"/>
                        </a:rPr>
                        <a:t>アイデアソン</a:t>
                      </a:r>
                      <a:endParaRPr kumimoji="1" lang="en-US" altLang="ja-JP" sz="1050" dirty="0">
                        <a:latin typeface="Meiryo UI" panose="020B0604030504040204" pitchFamily="50" charset="-128"/>
                        <a:ea typeface="Meiryo UI" panose="020B0604030504040204" pitchFamily="50" charset="-128"/>
                      </a:endParaRPr>
                    </a:p>
                    <a:p>
                      <a:r>
                        <a:rPr kumimoji="1" lang="en-US" altLang="ja-JP" sz="1050" dirty="0">
                          <a:latin typeface="Meiryo UI" panose="020B0604030504040204" pitchFamily="50" charset="-128"/>
                          <a:ea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rPr>
                        <a:t>ビジネスコース）</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２１件</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９件</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rowSpan="2">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３件</a:t>
                      </a:r>
                      <a:endParaRPr kumimoji="1" lang="en-US" altLang="ja-JP" sz="1100" dirty="0">
                        <a:solidFill>
                          <a:schemeClr val="tx1"/>
                        </a:solidFill>
                        <a:latin typeface="Meiryo UI" panose="020B0604030504040204" pitchFamily="50" charset="-128"/>
                        <a:ea typeface="Meiryo UI" panose="020B0604030504040204" pitchFamily="50" charset="-128"/>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1193886"/>
                  </a:ext>
                </a:extLst>
              </a:tr>
              <a:tr h="371042">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r>
                        <a:rPr kumimoji="1" lang="ja-JP" altLang="en-US" sz="1100">
                          <a:latin typeface="Meiryo UI" panose="020B0604030504040204" pitchFamily="50" charset="-128"/>
                          <a:ea typeface="Meiryo UI" panose="020B0604030504040204" pitchFamily="50" charset="-128"/>
                        </a:rPr>
                        <a:t>ハッカソン</a:t>
                      </a:r>
                      <a:endParaRPr kumimoji="1" lang="en-US" altLang="ja-JP" sz="1100">
                        <a:latin typeface="Meiryo UI" panose="020B0604030504040204" pitchFamily="50" charset="-128"/>
                        <a:ea typeface="Meiryo UI" panose="020B0604030504040204" pitchFamily="50" charset="-128"/>
                      </a:endParaRPr>
                    </a:p>
                    <a:p>
                      <a:r>
                        <a:rPr kumimoji="1" lang="en-US" altLang="ja-JP" sz="1100">
                          <a:latin typeface="Meiryo UI" panose="020B0604030504040204" pitchFamily="50" charset="-128"/>
                          <a:ea typeface="Meiryo UI" panose="020B0604030504040204" pitchFamily="50" charset="-128"/>
                        </a:rPr>
                        <a:t>(</a:t>
                      </a:r>
                      <a:r>
                        <a:rPr kumimoji="1" lang="ja-JP" altLang="en-US" sz="1100">
                          <a:latin typeface="Meiryo UI" panose="020B0604030504040204" pitchFamily="50" charset="-128"/>
                          <a:ea typeface="Meiryo UI" panose="020B0604030504040204" pitchFamily="50" charset="-128"/>
                        </a:rPr>
                        <a:t>テックコース）</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ja-JP" altLang="en-US" sz="1100">
                          <a:solidFill>
                            <a:schemeClr val="tx1"/>
                          </a:solidFill>
                          <a:latin typeface="Meiryo UI" panose="020B0604030504040204" pitchFamily="50" charset="-128"/>
                          <a:ea typeface="Meiryo UI" panose="020B0604030504040204" pitchFamily="50" charset="-128"/>
                        </a:rPr>
                        <a:t>１７件</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８件</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kumimoji="1" lang="ja-JP" altLang="en-US" sz="1100">
                        <a:latin typeface="ＭＳ Ｐゴシック" panose="020B0600070205080204" pitchFamily="50" charset="-128"/>
                        <a:ea typeface="ＭＳ Ｐゴシック" panose="020B0600070205080204" pitchFamily="50" charset="-128"/>
                      </a:endParaRPr>
                    </a:p>
                  </a:txBody>
                  <a:tcPr/>
                </a:tc>
                <a:extLst>
                  <a:ext uri="{0D108BD9-81ED-4DB2-BD59-A6C34878D82A}">
                    <a16:rowId xmlns:a16="http://schemas.microsoft.com/office/drawing/2014/main" val="894831526"/>
                  </a:ext>
                </a:extLst>
              </a:tr>
            </a:tbl>
          </a:graphicData>
        </a:graphic>
      </p:graphicFrame>
      <p:sp>
        <p:nvSpPr>
          <p:cNvPr id="23" name="テキスト ボックス 22">
            <a:extLst>
              <a:ext uri="{FF2B5EF4-FFF2-40B4-BE49-F238E27FC236}">
                <a16:creationId xmlns:a16="http://schemas.microsoft.com/office/drawing/2014/main" id="{E2C4D7E9-603E-4D50-8205-DB26164A4627}"/>
              </a:ext>
            </a:extLst>
          </p:cNvPr>
          <p:cNvSpPr txBox="1"/>
          <p:nvPr/>
        </p:nvSpPr>
        <p:spPr>
          <a:xfrm>
            <a:off x="6230196" y="1542502"/>
            <a:ext cx="1107996" cy="276999"/>
          </a:xfrm>
          <a:prstGeom prst="rect">
            <a:avLst/>
          </a:prstGeom>
          <a:noFill/>
        </p:spPr>
        <p:txBody>
          <a:bodyPr wrap="none" rtlCol="0">
            <a:spAutoFit/>
          </a:bodyPr>
          <a:lstStyle/>
          <a:p>
            <a:r>
              <a:rPr lang="ja-JP" altLang="en-US" sz="1200" b="1" dirty="0"/>
              <a:t>２）</a:t>
            </a:r>
            <a:r>
              <a:rPr kumimoji="1" lang="ja-JP" altLang="en-US" sz="1200" b="1" dirty="0"/>
              <a:t>実施状況</a:t>
            </a:r>
          </a:p>
        </p:txBody>
      </p:sp>
      <p:grpSp>
        <p:nvGrpSpPr>
          <p:cNvPr id="24" name="グループ化 23">
            <a:extLst>
              <a:ext uri="{FF2B5EF4-FFF2-40B4-BE49-F238E27FC236}">
                <a16:creationId xmlns:a16="http://schemas.microsoft.com/office/drawing/2014/main" id="{238E9EB3-3869-4839-BD4C-CF64F334CCC9}"/>
              </a:ext>
            </a:extLst>
          </p:cNvPr>
          <p:cNvGrpSpPr/>
          <p:nvPr/>
        </p:nvGrpSpPr>
        <p:grpSpPr>
          <a:xfrm>
            <a:off x="9776884" y="1566309"/>
            <a:ext cx="2163893" cy="1652766"/>
            <a:chOff x="3630901" y="933171"/>
            <a:chExt cx="3023717" cy="2075071"/>
          </a:xfrm>
        </p:grpSpPr>
        <p:sp>
          <p:nvSpPr>
            <p:cNvPr id="25" name="四角形: 角を丸くする 24">
              <a:extLst>
                <a:ext uri="{FF2B5EF4-FFF2-40B4-BE49-F238E27FC236}">
                  <a16:creationId xmlns:a16="http://schemas.microsoft.com/office/drawing/2014/main" id="{74133EF4-1F2E-45A4-858E-EF5488B4813C}"/>
                </a:ext>
              </a:extLst>
            </p:cNvPr>
            <p:cNvSpPr/>
            <p:nvPr/>
          </p:nvSpPr>
          <p:spPr>
            <a:xfrm>
              <a:off x="3630901" y="933171"/>
              <a:ext cx="3023717" cy="2059656"/>
            </a:xfrm>
            <a:prstGeom prst="roundRect">
              <a:avLst>
                <a:gd name="adj" fmla="val 4629"/>
              </a:avLst>
            </a:prstGeom>
            <a:solidFill>
              <a:srgbClr val="FFC000">
                <a:lumMod val="20000"/>
                <a:lumOff val="8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26" name="図 25">
              <a:extLst>
                <a:ext uri="{FF2B5EF4-FFF2-40B4-BE49-F238E27FC236}">
                  <a16:creationId xmlns:a16="http://schemas.microsoft.com/office/drawing/2014/main" id="{81463829-AAB8-44DA-BC32-6C9B850949C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706707" y="1047919"/>
              <a:ext cx="2880020" cy="1746082"/>
            </a:xfrm>
            <a:prstGeom prst="rect">
              <a:avLst/>
            </a:prstGeom>
          </p:spPr>
        </p:pic>
        <p:sp>
          <p:nvSpPr>
            <p:cNvPr id="27" name="テキスト ボックス 26">
              <a:extLst>
                <a:ext uri="{FF2B5EF4-FFF2-40B4-BE49-F238E27FC236}">
                  <a16:creationId xmlns:a16="http://schemas.microsoft.com/office/drawing/2014/main" id="{C7E23D70-002C-4225-897A-06EFE5853E12}"/>
                </a:ext>
              </a:extLst>
            </p:cNvPr>
            <p:cNvSpPr txBox="1"/>
            <p:nvPr/>
          </p:nvSpPr>
          <p:spPr>
            <a:xfrm>
              <a:off x="4050016" y="2718429"/>
              <a:ext cx="2277722" cy="289813"/>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rPr>
                <a:t>オープニングイベントの様子</a:t>
              </a:r>
            </a:p>
          </p:txBody>
        </p:sp>
      </p:grpSp>
      <p:pic>
        <p:nvPicPr>
          <p:cNvPr id="28" name="図 27">
            <a:extLst>
              <a:ext uri="{FF2B5EF4-FFF2-40B4-BE49-F238E27FC236}">
                <a16:creationId xmlns:a16="http://schemas.microsoft.com/office/drawing/2014/main" id="{DC3F5E1A-E075-4B76-9BD5-209BD7C44AE6}"/>
              </a:ext>
            </a:extLst>
          </p:cNvPr>
          <p:cNvPicPr>
            <a:picLocks noChangeAspect="1"/>
          </p:cNvPicPr>
          <p:nvPr/>
        </p:nvPicPr>
        <p:blipFill>
          <a:blip r:embed="rId7"/>
          <a:stretch>
            <a:fillRect/>
          </a:stretch>
        </p:blipFill>
        <p:spPr>
          <a:xfrm>
            <a:off x="6478795" y="4485801"/>
            <a:ext cx="5228487" cy="2249126"/>
          </a:xfrm>
          <a:prstGeom prst="rect">
            <a:avLst/>
          </a:prstGeom>
        </p:spPr>
      </p:pic>
      <p:pic>
        <p:nvPicPr>
          <p:cNvPr id="32" name="図 31">
            <a:extLst>
              <a:ext uri="{FF2B5EF4-FFF2-40B4-BE49-F238E27FC236}">
                <a16:creationId xmlns:a16="http://schemas.microsoft.com/office/drawing/2014/main" id="{407F0728-0499-438C-B994-1D2E13D725D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211332" y="3228975"/>
            <a:ext cx="5885418" cy="742163"/>
          </a:xfrm>
          <a:prstGeom prst="rect">
            <a:avLst/>
          </a:prstGeom>
        </p:spPr>
      </p:pic>
      <p:pic>
        <p:nvPicPr>
          <p:cNvPr id="4" name="図 3">
            <a:extLst>
              <a:ext uri="{FF2B5EF4-FFF2-40B4-BE49-F238E27FC236}">
                <a16:creationId xmlns:a16="http://schemas.microsoft.com/office/drawing/2014/main" id="{714D9CB8-3F9D-4E5F-9834-659B94E5E09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363075" y="4154688"/>
            <a:ext cx="2419350" cy="204750"/>
          </a:xfrm>
          <a:prstGeom prst="rect">
            <a:avLst/>
          </a:prstGeom>
        </p:spPr>
      </p:pic>
      <p:sp>
        <p:nvSpPr>
          <p:cNvPr id="7" name="正方形/長方形 6">
            <a:extLst>
              <a:ext uri="{FF2B5EF4-FFF2-40B4-BE49-F238E27FC236}">
                <a16:creationId xmlns:a16="http://schemas.microsoft.com/office/drawing/2014/main" id="{71BC7505-7548-4D40-831B-3383A78CB679}"/>
              </a:ext>
            </a:extLst>
          </p:cNvPr>
          <p:cNvSpPr/>
          <p:nvPr/>
        </p:nvSpPr>
        <p:spPr>
          <a:xfrm>
            <a:off x="6238875" y="4124325"/>
            <a:ext cx="5676900" cy="2638425"/>
          </a:xfrm>
          <a:prstGeom prst="rect">
            <a:avLst/>
          </a:prstGeom>
          <a:no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082262D3-D105-4E20-8B1E-F20AF19C1F69}"/>
              </a:ext>
            </a:extLst>
          </p:cNvPr>
          <p:cNvSpPr txBox="1"/>
          <p:nvPr/>
        </p:nvSpPr>
        <p:spPr>
          <a:xfrm>
            <a:off x="6225198" y="4113351"/>
            <a:ext cx="2916000" cy="261610"/>
          </a:xfrm>
          <a:prstGeom prst="rect">
            <a:avLst/>
          </a:prstGeom>
          <a:solidFill>
            <a:schemeClr val="accent6">
              <a:lumMod val="20000"/>
              <a:lumOff val="80000"/>
            </a:schemeClr>
          </a:solidFill>
        </p:spPr>
        <p:txBody>
          <a:bodyPr wrap="none" rtlCol="0">
            <a:noAutofit/>
          </a:bodyPr>
          <a:lstStyle/>
          <a:p>
            <a:pPr algn="ctr"/>
            <a:r>
              <a:rPr kumimoji="1" lang="ja-JP" altLang="en-US" sz="1100" b="1"/>
              <a:t>参加企業間で活発なデータ取引の状況 </a:t>
            </a:r>
            <a:r>
              <a:rPr kumimoji="1" lang="en-US" altLang="ja-JP" sz="1100" b="1"/>
              <a:t>(</a:t>
            </a:r>
            <a:r>
              <a:rPr kumimoji="1" lang="ja-JP" altLang="en-US" sz="1100" b="1"/>
              <a:t>一部</a:t>
            </a:r>
            <a:r>
              <a:rPr kumimoji="1" lang="en-US" altLang="ja-JP" sz="1100" b="1"/>
              <a:t>)</a:t>
            </a:r>
          </a:p>
        </p:txBody>
      </p:sp>
      <p:sp>
        <p:nvSpPr>
          <p:cNvPr id="33" name="テキスト ボックス 32">
            <a:extLst>
              <a:ext uri="{FF2B5EF4-FFF2-40B4-BE49-F238E27FC236}">
                <a16:creationId xmlns:a16="http://schemas.microsoft.com/office/drawing/2014/main" id="{1BC0381E-7164-491F-9B4B-DCF3C64335F5}"/>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t>2-1-8.  【</a:t>
            </a:r>
            <a:r>
              <a:rPr lang="ja-JP" altLang="en-US" sz="2000" b="1" dirty="0"/>
              <a:t>大阪府</a:t>
            </a:r>
            <a:r>
              <a:rPr lang="en-US" altLang="ja-JP" sz="2000" b="1" dirty="0"/>
              <a:t>】</a:t>
            </a:r>
            <a:r>
              <a:rPr lang="ja-JP" altLang="en-US" sz="2000" b="1" dirty="0"/>
              <a:t>　取組実績：「</a:t>
            </a:r>
            <a:r>
              <a:rPr kumimoji="1" lang="en-US" altLang="ja-JP" sz="2000" b="1" dirty="0"/>
              <a:t>ODPO</a:t>
            </a:r>
            <a:r>
              <a:rPr kumimoji="1" lang="ja-JP" altLang="en-US" sz="2000" b="1" dirty="0"/>
              <a:t>」 と 「</a:t>
            </a:r>
            <a:r>
              <a:rPr kumimoji="1" lang="en-US" altLang="ja-JP" sz="2000" b="1" dirty="0"/>
              <a:t>OSAKA</a:t>
            </a:r>
            <a:r>
              <a:rPr kumimoji="1" lang="ja-JP" altLang="en-US" sz="2000" b="1" dirty="0"/>
              <a:t>イノベーションデータラボ」　</a:t>
            </a:r>
            <a:r>
              <a:rPr kumimoji="1" lang="en-US" altLang="ja-JP" sz="2000" b="1" dirty="0"/>
              <a:t>※ORDEN</a:t>
            </a:r>
            <a:r>
              <a:rPr kumimoji="1" lang="ja-JP" altLang="en-US" sz="2000" b="1" dirty="0"/>
              <a:t>事業</a:t>
            </a:r>
            <a:endParaRPr kumimoji="1" lang="en-US" altLang="ja-JP" sz="2000" b="1" dirty="0"/>
          </a:p>
        </p:txBody>
      </p:sp>
      <p:pic>
        <p:nvPicPr>
          <p:cNvPr id="35" name="図 34">
            <a:extLst>
              <a:ext uri="{FF2B5EF4-FFF2-40B4-BE49-F238E27FC236}">
                <a16:creationId xmlns:a16="http://schemas.microsoft.com/office/drawing/2014/main" id="{38AF8437-FECB-465C-BFCC-4FFE417B6CB4}"/>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071412" y="2880495"/>
            <a:ext cx="1619018" cy="499892"/>
          </a:xfrm>
          <a:prstGeom prst="rect">
            <a:avLst/>
          </a:prstGeom>
        </p:spPr>
      </p:pic>
      <p:sp>
        <p:nvSpPr>
          <p:cNvPr id="37" name="スライド番号プレースホルダー 3">
            <a:extLst>
              <a:ext uri="{FF2B5EF4-FFF2-40B4-BE49-F238E27FC236}">
                <a16:creationId xmlns:a16="http://schemas.microsoft.com/office/drawing/2014/main" id="{11B875AB-1048-4276-8590-2EC35008A995}"/>
              </a:ext>
            </a:extLst>
          </p:cNvPr>
          <p:cNvSpPr>
            <a:spLocks noGrp="1"/>
          </p:cNvSpPr>
          <p:nvPr>
            <p:ph type="sldNum" sz="quarter" idx="12"/>
          </p:nvPr>
        </p:nvSpPr>
        <p:spPr>
          <a:xfrm>
            <a:off x="9448800" y="6492875"/>
            <a:ext cx="2743200" cy="365125"/>
          </a:xfrm>
        </p:spPr>
        <p:txBody>
          <a:bodyPr/>
          <a:lstStyle/>
          <a:p>
            <a:fld id="{63C598F0-0FE0-4076-80A3-C96A98F7321E}" type="slidenum">
              <a:rPr kumimoji="1" lang="ja-JP" altLang="en-US" smtClean="0"/>
              <a:t>18</a:t>
            </a:fld>
            <a:endParaRPr kumimoji="1" lang="ja-JP" altLang="en-US" dirty="0"/>
          </a:p>
        </p:txBody>
      </p:sp>
      <p:graphicFrame>
        <p:nvGraphicFramePr>
          <p:cNvPr id="11" name="表 10">
            <a:extLst>
              <a:ext uri="{FF2B5EF4-FFF2-40B4-BE49-F238E27FC236}">
                <a16:creationId xmlns:a16="http://schemas.microsoft.com/office/drawing/2014/main" id="{3F443479-5CAF-4450-B927-801A0C1700C7}"/>
              </a:ext>
            </a:extLst>
          </p:cNvPr>
          <p:cNvGraphicFramePr>
            <a:graphicFrameLocks noGrp="1"/>
          </p:cNvGraphicFramePr>
          <p:nvPr/>
        </p:nvGraphicFramePr>
        <p:xfrm>
          <a:off x="2929961" y="1304730"/>
          <a:ext cx="2846247" cy="1086762"/>
        </p:xfrm>
        <a:graphic>
          <a:graphicData uri="http://schemas.openxmlformats.org/drawingml/2006/table">
            <a:tbl>
              <a:tblPr/>
              <a:tblGrid>
                <a:gridCol w="1167979">
                  <a:extLst>
                    <a:ext uri="{9D8B030D-6E8A-4147-A177-3AD203B41FA5}">
                      <a16:colId xmlns:a16="http://schemas.microsoft.com/office/drawing/2014/main" val="3967221233"/>
                    </a:ext>
                  </a:extLst>
                </a:gridCol>
                <a:gridCol w="554495">
                  <a:extLst>
                    <a:ext uri="{9D8B030D-6E8A-4147-A177-3AD203B41FA5}">
                      <a16:colId xmlns:a16="http://schemas.microsoft.com/office/drawing/2014/main" val="545898172"/>
                    </a:ext>
                  </a:extLst>
                </a:gridCol>
                <a:gridCol w="569278">
                  <a:extLst>
                    <a:ext uri="{9D8B030D-6E8A-4147-A177-3AD203B41FA5}">
                      <a16:colId xmlns:a16="http://schemas.microsoft.com/office/drawing/2014/main" val="3614988151"/>
                    </a:ext>
                  </a:extLst>
                </a:gridCol>
                <a:gridCol w="554495">
                  <a:extLst>
                    <a:ext uri="{9D8B030D-6E8A-4147-A177-3AD203B41FA5}">
                      <a16:colId xmlns:a16="http://schemas.microsoft.com/office/drawing/2014/main" val="4252113946"/>
                    </a:ext>
                  </a:extLst>
                </a:gridCol>
              </a:tblGrid>
              <a:tr h="181127">
                <a:tc>
                  <a:txBody>
                    <a:bodyPr/>
                    <a:lstStyle/>
                    <a:p>
                      <a:pPr algn="l" fontAlgn="ctr"/>
                      <a:r>
                        <a:rPr lang="en-US" altLang="ja-JP" sz="900" b="1"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1" i="0" u="none" strike="noStrike" dirty="0">
                          <a:solidFill>
                            <a:srgbClr val="000000"/>
                          </a:solidFill>
                          <a:effectLst/>
                          <a:latin typeface="游ゴシック" panose="020B0400000000000000" pitchFamily="50" charset="-128"/>
                          <a:ea typeface="游ゴシック" panose="020B0400000000000000" pitchFamily="50" charset="-128"/>
                        </a:rPr>
                        <a:t>掲載データ状況</a:t>
                      </a:r>
                      <a:r>
                        <a:rPr lang="en-US" altLang="ja-JP" sz="900" b="1"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7620" marR="7620" marT="762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9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9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ctr"/>
                      <a:endParaRPr lang="ja-JP" altLang="en-US" sz="8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8083176"/>
                  </a:ext>
                </a:extLst>
              </a:tr>
              <a:tr h="181127">
                <a:tc>
                  <a:txBody>
                    <a:bodyPr/>
                    <a:lstStyle/>
                    <a:p>
                      <a:pPr algn="ctr" fontAlgn="ctr"/>
                      <a:r>
                        <a:rPr lang="ja-JP" altLang="en-US" sz="900" b="1" i="0" u="none" strike="noStrike" dirty="0">
                          <a:solidFill>
                            <a:srgbClr val="000000"/>
                          </a:solidFill>
                          <a:effectLst/>
                          <a:latin typeface="游ゴシック" panose="020B0400000000000000" pitchFamily="50" charset="-128"/>
                          <a:ea typeface="游ゴシック" panose="020B0400000000000000" pitchFamily="50" charset="-128"/>
                        </a:rPr>
                        <a:t>内訳</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2CC"/>
                    </a:solidFill>
                  </a:tcPr>
                </a:tc>
                <a:tc>
                  <a:txBody>
                    <a:bodyPr/>
                    <a:lstStyle/>
                    <a:p>
                      <a:pPr algn="ctr" fontAlgn="ctr"/>
                      <a:r>
                        <a:rPr lang="ja-JP" altLang="en-US" sz="900" b="1" i="0" u="none" strike="noStrike">
                          <a:solidFill>
                            <a:srgbClr val="000000"/>
                          </a:solidFill>
                          <a:effectLst/>
                          <a:latin typeface="游ゴシック" panose="020B0400000000000000" pitchFamily="50" charset="-128"/>
                          <a:ea typeface="游ゴシック" panose="020B0400000000000000" pitchFamily="50" charset="-128"/>
                        </a:rPr>
                        <a:t>合計</a:t>
                      </a:r>
                    </a:p>
                  </a:txBody>
                  <a:tcPr marL="7620" marR="7620" marT="762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2CC"/>
                    </a:solidFill>
                  </a:tcPr>
                </a:tc>
                <a:tc>
                  <a:txBody>
                    <a:bodyPr/>
                    <a:lstStyle/>
                    <a:p>
                      <a:pPr algn="ctr" fontAlgn="ctr"/>
                      <a:r>
                        <a:rPr lang="ja-JP" altLang="en-US" sz="900" b="1"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ja-JP" altLang="en-US" sz="900" b="1" i="0" u="none" strike="noStrike">
                          <a:solidFill>
                            <a:srgbClr val="000000"/>
                          </a:solidFill>
                          <a:effectLst/>
                          <a:latin typeface="游ゴシック" panose="020B0400000000000000" pitchFamily="50" charset="-128"/>
                          <a:ea typeface="游ゴシック" panose="020B0400000000000000" pitchFamily="50" charset="-128"/>
                        </a:rPr>
                        <a:t>　</a:t>
                      </a:r>
                    </a:p>
                  </a:txBody>
                  <a:tcPr marL="7620" marR="7620" marT="762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017350192"/>
                  </a:ext>
                </a:extLst>
              </a:tr>
              <a:tr h="181127">
                <a:tc>
                  <a:txBody>
                    <a:bodyPr/>
                    <a:lstStyle/>
                    <a:p>
                      <a:pPr algn="ctr" fontAlgn="ctr"/>
                      <a:r>
                        <a:rPr lang="ja-JP" altLang="en-US" sz="900" b="1" i="0" u="none" strike="noStrike">
                          <a:solidFill>
                            <a:srgbClr val="000000"/>
                          </a:solidFill>
                          <a:effectLst/>
                          <a:latin typeface="游ゴシック" panose="020B0400000000000000" pitchFamily="50" charset="-128"/>
                          <a:ea typeface="游ゴシック" panose="020B0400000000000000" pitchFamily="50" charset="-128"/>
                        </a:rPr>
                        <a:t>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ja-JP" altLang="en-US" sz="900" b="1" i="0" u="none" strike="noStrike">
                          <a:solidFill>
                            <a:srgbClr val="000000"/>
                          </a:solidFill>
                          <a:effectLst/>
                          <a:latin typeface="游ゴシック" panose="020B0400000000000000" pitchFamily="50" charset="-128"/>
                          <a:ea typeface="游ゴシック" panose="020B0400000000000000" pitchFamily="50" charset="-128"/>
                        </a:rPr>
                        <a:t>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ja-JP" altLang="en-US" sz="900" b="1" i="0" u="none" strike="noStrike" dirty="0">
                          <a:solidFill>
                            <a:srgbClr val="000000"/>
                          </a:solidFill>
                          <a:effectLst/>
                          <a:latin typeface="游ゴシック" panose="020B0400000000000000" pitchFamily="50" charset="-128"/>
                          <a:ea typeface="游ゴシック" panose="020B0400000000000000" pitchFamily="50" charset="-128"/>
                        </a:rPr>
                        <a:t>行政</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ja-JP" altLang="en-US" sz="900" b="1" i="0" u="none" strike="noStrike">
                          <a:solidFill>
                            <a:srgbClr val="000000"/>
                          </a:solidFill>
                          <a:effectLst/>
                          <a:latin typeface="游ゴシック" panose="020B0400000000000000" pitchFamily="50" charset="-128"/>
                          <a:ea typeface="游ゴシック" panose="020B0400000000000000" pitchFamily="50" charset="-128"/>
                        </a:rPr>
                        <a:t>民間</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786868971"/>
                  </a:ext>
                </a:extLst>
              </a:tr>
              <a:tr h="181127">
                <a:tc>
                  <a:txBody>
                    <a:bodyPr/>
                    <a:lstStyle/>
                    <a:p>
                      <a:pPr algn="r" fontAlgn="ctr"/>
                      <a:r>
                        <a:rPr lang="ja-JP" altLang="en-US" sz="900" b="1" i="0" u="none" strike="noStrike">
                          <a:solidFill>
                            <a:srgbClr val="000000"/>
                          </a:solidFill>
                          <a:effectLst/>
                          <a:latin typeface="游ゴシック" panose="020B0400000000000000" pitchFamily="50" charset="-128"/>
                          <a:ea typeface="游ゴシック" panose="020B0400000000000000" pitchFamily="50" charset="-128"/>
                        </a:rPr>
                        <a:t>登録団体数</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1" i="0" u="none" strike="noStrike" dirty="0">
                          <a:solidFill>
                            <a:schemeClr val="tx1"/>
                          </a:solidFill>
                          <a:effectLst/>
                          <a:latin typeface="游ゴシック" panose="020B0400000000000000" pitchFamily="50" charset="-128"/>
                          <a:ea typeface="游ゴシック" panose="020B0400000000000000" pitchFamily="50" charset="-128"/>
                        </a:rPr>
                        <a:t>110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1" i="0" u="none" strike="noStrike" dirty="0">
                          <a:solidFill>
                            <a:schemeClr val="tx1"/>
                          </a:solidFill>
                          <a:effectLst/>
                          <a:latin typeface="游ゴシック" panose="020B0400000000000000" pitchFamily="50" charset="-128"/>
                          <a:ea typeface="游ゴシック" panose="020B0400000000000000" pitchFamily="50" charset="-128"/>
                        </a:rPr>
                        <a:t>12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1" i="0" u="none" strike="noStrike" dirty="0">
                          <a:solidFill>
                            <a:schemeClr val="tx1"/>
                          </a:solidFill>
                          <a:effectLst/>
                          <a:latin typeface="游ゴシック" panose="020B0400000000000000" pitchFamily="50" charset="-128"/>
                          <a:ea typeface="游ゴシック" panose="020B0400000000000000" pitchFamily="50" charset="-128"/>
                        </a:rPr>
                        <a:t>98</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105350"/>
                  </a:ext>
                </a:extLst>
              </a:tr>
              <a:tr h="181127">
                <a:tc>
                  <a:txBody>
                    <a:bodyPr/>
                    <a:lstStyle/>
                    <a:p>
                      <a:pPr algn="r" fontAlgn="ctr"/>
                      <a:r>
                        <a:rPr lang="ja-JP" altLang="en-US" sz="900" b="1" i="0" u="none" strike="noStrike">
                          <a:solidFill>
                            <a:srgbClr val="000000"/>
                          </a:solidFill>
                          <a:effectLst/>
                          <a:latin typeface="游ゴシック" panose="020B0400000000000000" pitchFamily="50" charset="-128"/>
                          <a:ea typeface="游ゴシック" panose="020B0400000000000000" pitchFamily="50" charset="-128"/>
                        </a:rPr>
                        <a:t>掲載カタログ数</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1" i="0" u="none" strike="noStrike" dirty="0">
                          <a:solidFill>
                            <a:schemeClr val="tx1"/>
                          </a:solidFill>
                          <a:effectLst/>
                          <a:latin typeface="游ゴシック" panose="020B0400000000000000" pitchFamily="50" charset="-128"/>
                          <a:ea typeface="游ゴシック" panose="020B0400000000000000" pitchFamily="50" charset="-128"/>
                        </a:rPr>
                        <a:t>880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1" i="0" u="none" strike="noStrike" dirty="0">
                          <a:solidFill>
                            <a:schemeClr val="tx1"/>
                          </a:solidFill>
                          <a:effectLst/>
                          <a:latin typeface="游ゴシック" panose="020B0400000000000000" pitchFamily="50" charset="-128"/>
                          <a:ea typeface="游ゴシック" panose="020B0400000000000000" pitchFamily="50" charset="-128"/>
                        </a:rPr>
                        <a:t>831</a:t>
                      </a:r>
                      <a:endParaRPr lang="ja-JP" altLang="en-US" sz="9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1" i="0" u="none" strike="noStrike" dirty="0">
                          <a:solidFill>
                            <a:schemeClr val="tx1"/>
                          </a:solidFill>
                          <a:effectLst/>
                          <a:latin typeface="游ゴシック" panose="020B0400000000000000" pitchFamily="50" charset="-128"/>
                          <a:ea typeface="游ゴシック" panose="020B0400000000000000" pitchFamily="50" charset="-128"/>
                        </a:rPr>
                        <a:t>49</a:t>
                      </a:r>
                      <a:endParaRPr lang="ja-JP" altLang="en-US" sz="9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1521911"/>
                  </a:ext>
                </a:extLst>
              </a:tr>
              <a:tr h="181127">
                <a:tc>
                  <a:txBody>
                    <a:bodyPr/>
                    <a:lstStyle/>
                    <a:p>
                      <a:pPr algn="r" fontAlgn="ctr"/>
                      <a:r>
                        <a:rPr lang="ja-JP" altLang="en-US" sz="900" b="1" i="0" u="none" strike="noStrike">
                          <a:solidFill>
                            <a:srgbClr val="000000"/>
                          </a:solidFill>
                          <a:effectLst/>
                          <a:latin typeface="游ゴシック" panose="020B0400000000000000" pitchFamily="50" charset="-128"/>
                          <a:ea typeface="游ゴシック" panose="020B0400000000000000" pitchFamily="50" charset="-128"/>
                        </a:rPr>
                        <a:t>掲載データ数</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1" i="0" u="none" strike="noStrike" dirty="0">
                          <a:solidFill>
                            <a:schemeClr val="tx1"/>
                          </a:solidFill>
                          <a:effectLst/>
                          <a:latin typeface="游ゴシック" panose="020B0400000000000000" pitchFamily="50" charset="-128"/>
                          <a:ea typeface="游ゴシック" panose="020B0400000000000000" pitchFamily="50" charset="-128"/>
                        </a:rPr>
                        <a:t>3356</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1" i="0" u="none" strike="noStrike" dirty="0">
                          <a:solidFill>
                            <a:schemeClr val="tx1"/>
                          </a:solidFill>
                          <a:effectLst/>
                          <a:latin typeface="游ゴシック" panose="020B0400000000000000" pitchFamily="50" charset="-128"/>
                          <a:ea typeface="游ゴシック" panose="020B0400000000000000" pitchFamily="50" charset="-128"/>
                        </a:rPr>
                        <a:t>3237</a:t>
                      </a:r>
                      <a:endParaRPr lang="ja-JP" altLang="en-US" sz="9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1" i="0" u="none" strike="noStrike" dirty="0">
                          <a:solidFill>
                            <a:schemeClr val="tx1"/>
                          </a:solidFill>
                          <a:effectLst/>
                          <a:latin typeface="游ゴシック" panose="020B0400000000000000" pitchFamily="50" charset="-128"/>
                          <a:ea typeface="游ゴシック" panose="020B0400000000000000" pitchFamily="50" charset="-128"/>
                        </a:rPr>
                        <a:t>119</a:t>
                      </a:r>
                      <a:endParaRPr lang="ja-JP" altLang="en-US" sz="9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1583901"/>
                  </a:ext>
                </a:extLst>
              </a:tr>
            </a:tbl>
          </a:graphicData>
        </a:graphic>
      </p:graphicFrame>
      <p:pic>
        <p:nvPicPr>
          <p:cNvPr id="12" name="図 11">
            <a:extLst>
              <a:ext uri="{FF2B5EF4-FFF2-40B4-BE49-F238E27FC236}">
                <a16:creationId xmlns:a16="http://schemas.microsoft.com/office/drawing/2014/main" id="{BC895E04-3F69-471E-993D-31C9BB29989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76225" y="4259321"/>
            <a:ext cx="2614870" cy="2503429"/>
          </a:xfrm>
          <a:prstGeom prst="rect">
            <a:avLst/>
          </a:prstGeom>
        </p:spPr>
      </p:pic>
    </p:spTree>
    <p:extLst>
      <p:ext uri="{BB962C8B-B14F-4D97-AF65-F5344CB8AC3E}">
        <p14:creationId xmlns:p14="http://schemas.microsoft.com/office/powerpoint/2010/main" val="36335481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テキスト ボックス 46">
            <a:extLst>
              <a:ext uri="{FF2B5EF4-FFF2-40B4-BE49-F238E27FC236}">
                <a16:creationId xmlns:a16="http://schemas.microsoft.com/office/drawing/2014/main" id="{9AC15683-CBC5-4F13-AF6A-174724DA9FEE}"/>
              </a:ext>
            </a:extLst>
          </p:cNvPr>
          <p:cNvSpPr txBox="1"/>
          <p:nvPr/>
        </p:nvSpPr>
        <p:spPr>
          <a:xfrm>
            <a:off x="252234" y="1985387"/>
            <a:ext cx="32191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■大阪府内の</a:t>
            </a:r>
            <a:r>
              <a:rPr lang="ja-JP" altLang="en-US" sz="1200" b="1">
                <a:solidFill>
                  <a:prstClr val="black"/>
                </a:solidFill>
                <a:latin typeface="Meiryo UI"/>
                <a:ea typeface="Meiryo UI"/>
              </a:rPr>
              <a:t>スマート</a:t>
            </a: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モビリティ</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関連取組事例</a:t>
            </a:r>
            <a:r>
              <a:rPr kumimoji="1" lang="ja-JP" altLang="en-US" sz="800" b="1"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8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800" b="1" i="0" u="none" strike="noStrike" kern="1200" cap="none" spc="0" normalizeH="0" baseline="0" noProof="0" dirty="0">
                <a:ln>
                  <a:noFill/>
                </a:ln>
                <a:solidFill>
                  <a:prstClr val="black"/>
                </a:solidFill>
                <a:effectLst/>
                <a:uLnTx/>
                <a:uFillTx/>
                <a:latin typeface="Meiryo UI"/>
                <a:ea typeface="Meiryo UI"/>
                <a:cs typeface="+mn-cs"/>
              </a:rPr>
              <a:t>順不同</a:t>
            </a:r>
            <a:r>
              <a:rPr kumimoji="1" lang="en-US" altLang="ja-JP" sz="800" b="1" i="0" u="none" strike="noStrike" kern="1200" cap="none" spc="0" normalizeH="0" baseline="0" noProof="0" dirty="0">
                <a:ln>
                  <a:noFill/>
                </a:ln>
                <a:solidFill>
                  <a:prstClr val="black"/>
                </a:solidFill>
                <a:effectLst/>
                <a:uLnTx/>
                <a:uFillTx/>
                <a:latin typeface="Meiryo UI"/>
                <a:ea typeface="Meiryo UI"/>
                <a:cs typeface="+mn-cs"/>
              </a:rPr>
              <a:t>)</a:t>
            </a:r>
            <a:r>
              <a:rPr kumimoji="1" lang="zh-TW" altLang="en-US" sz="800" b="1" i="0" u="none" strike="noStrike" kern="1200" cap="none" spc="0" normalizeH="0" baseline="0" noProof="0" dirty="0">
                <a:ln>
                  <a:noFill/>
                </a:ln>
                <a:solidFill>
                  <a:prstClr val="black"/>
                </a:solidFill>
                <a:effectLst/>
                <a:uLnTx/>
                <a:uFillTx/>
                <a:latin typeface="Meiryo UI"/>
                <a:ea typeface="Meiryo UI"/>
                <a:cs typeface="+mn-cs"/>
              </a:rPr>
              <a:t>　</a:t>
            </a:r>
            <a:endParaRPr kumimoji="1" lang="ja-JP" altLang="en-US" sz="8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7" name="テキスト ボックス 26">
            <a:extLst>
              <a:ext uri="{FF2B5EF4-FFF2-40B4-BE49-F238E27FC236}">
                <a16:creationId xmlns:a16="http://schemas.microsoft.com/office/drawing/2014/main" id="{9637890B-2877-4E88-A122-8FA9A12B18F2}"/>
              </a:ext>
            </a:extLst>
          </p:cNvPr>
          <p:cNvSpPr txBox="1"/>
          <p:nvPr/>
        </p:nvSpPr>
        <p:spPr>
          <a:xfrm>
            <a:off x="279546" y="429202"/>
            <a:ext cx="5987904" cy="1563053"/>
          </a:xfrm>
          <a:prstGeom prst="roundRect">
            <a:avLst>
              <a:gd name="adj" fmla="val 10812"/>
            </a:avLst>
          </a:prstGeom>
          <a:solidFill>
            <a:schemeClr val="accent5">
              <a:lumMod val="20000"/>
              <a:lumOff val="80000"/>
            </a:schemeClr>
          </a:solid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0" i="0" u="none" strike="noStrike" kern="0" cap="none" spc="0" normalizeH="0" baseline="0" noProof="0" dirty="0">
                <a:ln>
                  <a:noFill/>
                </a:ln>
                <a:effectLst/>
                <a:uLnTx/>
                <a:uFillTx/>
                <a:latin typeface="Meiryo UI"/>
                <a:ea typeface="Meiryo UI"/>
                <a:cs typeface="+mn-cs"/>
              </a:rPr>
              <a:t>大阪府内におけるモビリティ分野の取組は、公民の適切な役割分担のもと、多様な移動手段が府域全体をカバーしており、他都市と比較しても充実。</a:t>
            </a:r>
            <a:endParaRPr kumimoji="1" lang="en-US" altLang="ja-JP" sz="1200" b="0" i="0" u="none" strike="noStrike" kern="0" cap="none" spc="0" normalizeH="0" baseline="0" noProof="0" dirty="0">
              <a:ln>
                <a:noFill/>
              </a:ln>
              <a:effectLst/>
              <a:uLnTx/>
              <a:uFillTx/>
              <a:latin typeface="Meiryo UI"/>
              <a:ea typeface="Meiryo UI"/>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altLang="ja-JP" sz="1200" kern="0" dirty="0">
              <a:latin typeface="Meiryo UI"/>
              <a:ea typeface="Meiryo UI"/>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ja-JP" altLang="en-US" sz="1200" b="0" i="0" dirty="0">
                <a:effectLst/>
                <a:latin typeface="Segoe UI" panose="020B0502040204020203" pitchFamily="34" charset="0"/>
              </a:rPr>
              <a:t>一方で、運転士不足等を背景とした路線バスの一部撤退により交通空白地が生じていることや、収益構造が確立できず実証事業で終了してしまうケースが見受けられる。</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1" lang="en-US" altLang="ja-JP" sz="600" b="0" i="0" u="none" strike="noStrike" kern="0" cap="none" spc="0" normalizeH="0" baseline="0" noProof="0" dirty="0">
              <a:ln>
                <a:noFill/>
              </a:ln>
              <a:effectLst/>
              <a:uLnTx/>
              <a:uFillTx/>
              <a:latin typeface="Meiryo UI"/>
              <a:ea typeface="Meiryo UI"/>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0" i="0" u="none" strike="noStrike" kern="0" cap="none" spc="0" normalizeH="0" baseline="0" noProof="0" dirty="0">
                <a:ln>
                  <a:noFill/>
                </a:ln>
                <a:effectLst/>
                <a:uLnTx/>
                <a:uFillTx/>
                <a:latin typeface="Meiryo UI"/>
                <a:ea typeface="Meiryo UI"/>
                <a:cs typeface="+mn-cs"/>
              </a:rPr>
              <a:t>今後、超高齢社会を迎えるにあたり、ラストワンマイルをはじめとする移動課題に対して、先端技術やデータを活用した効率的かつ効果的な取組を推進していく必要がある。</a:t>
            </a:r>
          </a:p>
        </p:txBody>
      </p:sp>
      <p:sp>
        <p:nvSpPr>
          <p:cNvPr id="32" name="テキスト ボックス 31">
            <a:extLst>
              <a:ext uri="{FF2B5EF4-FFF2-40B4-BE49-F238E27FC236}">
                <a16:creationId xmlns:a16="http://schemas.microsoft.com/office/drawing/2014/main" id="{5D8FEA01-71AB-4AA4-969A-878913849926}"/>
              </a:ext>
            </a:extLst>
          </p:cNvPr>
          <p:cNvSpPr txBox="1"/>
          <p:nvPr/>
        </p:nvSpPr>
        <p:spPr>
          <a:xfrm>
            <a:off x="6570179" y="595745"/>
            <a:ext cx="5457201" cy="261610"/>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en-US" altLang="ja-JP" sz="1100" b="1"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オンデマンド交通</a:t>
            </a:r>
          </a:p>
        </p:txBody>
      </p:sp>
      <p:graphicFrame>
        <p:nvGraphicFramePr>
          <p:cNvPr id="54" name="表 28">
            <a:extLst>
              <a:ext uri="{FF2B5EF4-FFF2-40B4-BE49-F238E27FC236}">
                <a16:creationId xmlns:a16="http://schemas.microsoft.com/office/drawing/2014/main" id="{EA18E77B-A93F-48A6-88EB-92748F74798B}"/>
              </a:ext>
            </a:extLst>
          </p:cNvPr>
          <p:cNvGraphicFramePr>
            <a:graphicFrameLocks noGrp="1"/>
          </p:cNvGraphicFramePr>
          <p:nvPr/>
        </p:nvGraphicFramePr>
        <p:xfrm>
          <a:off x="321733" y="2250898"/>
          <a:ext cx="5959080" cy="4529362"/>
        </p:xfrm>
        <a:graphic>
          <a:graphicData uri="http://schemas.openxmlformats.org/drawingml/2006/table">
            <a:tbl>
              <a:tblPr firstRow="1" bandRow="1">
                <a:tableStyleId>{5940675A-B579-460E-94D1-54222C63F5DA}</a:tableStyleId>
              </a:tblPr>
              <a:tblGrid>
                <a:gridCol w="975043">
                  <a:extLst>
                    <a:ext uri="{9D8B030D-6E8A-4147-A177-3AD203B41FA5}">
                      <a16:colId xmlns:a16="http://schemas.microsoft.com/office/drawing/2014/main" val="3622562894"/>
                    </a:ext>
                  </a:extLst>
                </a:gridCol>
                <a:gridCol w="1626326">
                  <a:extLst>
                    <a:ext uri="{9D8B030D-6E8A-4147-A177-3AD203B41FA5}">
                      <a16:colId xmlns:a16="http://schemas.microsoft.com/office/drawing/2014/main" val="285255108"/>
                    </a:ext>
                  </a:extLst>
                </a:gridCol>
                <a:gridCol w="1608546">
                  <a:extLst>
                    <a:ext uri="{9D8B030D-6E8A-4147-A177-3AD203B41FA5}">
                      <a16:colId xmlns:a16="http://schemas.microsoft.com/office/drawing/2014/main" val="302489969"/>
                    </a:ext>
                  </a:extLst>
                </a:gridCol>
                <a:gridCol w="1749165">
                  <a:extLst>
                    <a:ext uri="{9D8B030D-6E8A-4147-A177-3AD203B41FA5}">
                      <a16:colId xmlns:a16="http://schemas.microsoft.com/office/drawing/2014/main" val="1572118211"/>
                    </a:ext>
                  </a:extLst>
                </a:gridCol>
              </a:tblGrid>
              <a:tr h="185055">
                <a:tc>
                  <a:txBody>
                    <a:bodyPr/>
                    <a:lstStyle/>
                    <a:p>
                      <a:pPr algn="ctr"/>
                      <a:r>
                        <a:rPr kumimoji="1" lang="ja-JP" altLang="en-US" sz="1100" b="1"/>
                        <a:t>種別</a:t>
                      </a:r>
                    </a:p>
                  </a:txBody>
                  <a:tcPr>
                    <a:solidFill>
                      <a:schemeClr val="accent5">
                        <a:lumMod val="20000"/>
                        <a:lumOff val="80000"/>
                      </a:schemeClr>
                    </a:solidFill>
                  </a:tcPr>
                </a:tc>
                <a:tc>
                  <a:txBody>
                    <a:bodyPr/>
                    <a:lstStyle/>
                    <a:p>
                      <a:pPr algn="ctr"/>
                      <a:r>
                        <a:rPr kumimoji="1" lang="ja-JP" altLang="en-US" sz="1100" b="1"/>
                        <a:t>大阪府事業</a:t>
                      </a:r>
                    </a:p>
                  </a:txBody>
                  <a:tcPr>
                    <a:solidFill>
                      <a:schemeClr val="accent5">
                        <a:lumMod val="20000"/>
                        <a:lumOff val="80000"/>
                      </a:schemeClr>
                    </a:solidFill>
                  </a:tcPr>
                </a:tc>
                <a:tc>
                  <a:txBody>
                    <a:bodyPr/>
                    <a:lstStyle/>
                    <a:p>
                      <a:pPr algn="ctr"/>
                      <a:r>
                        <a:rPr kumimoji="1" lang="ja-JP" altLang="en-US" sz="1100" b="1"/>
                        <a:t>市町村事業</a:t>
                      </a:r>
                    </a:p>
                  </a:txBody>
                  <a:tcPr>
                    <a:solidFill>
                      <a:schemeClr val="accent5">
                        <a:lumMod val="20000"/>
                        <a:lumOff val="80000"/>
                      </a:schemeClr>
                    </a:solidFill>
                  </a:tcPr>
                </a:tc>
                <a:tc>
                  <a:txBody>
                    <a:bodyPr/>
                    <a:lstStyle/>
                    <a:p>
                      <a:pPr algn="ctr"/>
                      <a:r>
                        <a:rPr kumimoji="1" lang="ja-JP" altLang="en-US" sz="1100" b="1"/>
                        <a:t>民間事業</a:t>
                      </a:r>
                    </a:p>
                  </a:txBody>
                  <a:tcPr>
                    <a:solidFill>
                      <a:schemeClr val="accent5">
                        <a:lumMod val="20000"/>
                        <a:lumOff val="80000"/>
                      </a:schemeClr>
                    </a:solidFill>
                  </a:tcPr>
                </a:tc>
                <a:extLst>
                  <a:ext uri="{0D108BD9-81ED-4DB2-BD59-A6C34878D82A}">
                    <a16:rowId xmlns:a16="http://schemas.microsoft.com/office/drawing/2014/main" val="3787081963"/>
                  </a:ext>
                </a:extLst>
              </a:tr>
              <a:tr h="871020">
                <a:tc>
                  <a:txBody>
                    <a:bodyPr/>
                    <a:lstStyle/>
                    <a:p>
                      <a:r>
                        <a:rPr kumimoji="1" lang="en-US" altLang="ja-JP" sz="1050" b="1"/>
                        <a:t>AI</a:t>
                      </a:r>
                    </a:p>
                    <a:p>
                      <a:r>
                        <a:rPr kumimoji="1" lang="ja-JP" altLang="en-US" sz="1050" b="1"/>
                        <a:t>オンデマンド</a:t>
                      </a:r>
                      <a:endParaRPr kumimoji="1" lang="en-US" altLang="ja-JP" sz="1050" b="1"/>
                    </a:p>
                    <a:p>
                      <a:r>
                        <a:rPr kumimoji="1" lang="ja-JP" altLang="en-US" sz="1050" b="1"/>
                        <a:t>交通</a:t>
                      </a:r>
                    </a:p>
                  </a:txBody>
                  <a:tcPr/>
                </a:tc>
                <a:tc>
                  <a:txBody>
                    <a:bodyPr/>
                    <a:lstStyle/>
                    <a:p>
                      <a:r>
                        <a:rPr kumimoji="1" lang="ja-JP" altLang="en-US" sz="1000" dirty="0"/>
                        <a:t>①豊能町</a:t>
                      </a:r>
                      <a:r>
                        <a:rPr kumimoji="1" lang="en-US" altLang="ja-JP" sz="1000" dirty="0"/>
                        <a:t>×</a:t>
                      </a:r>
                      <a:r>
                        <a:rPr kumimoji="1" lang="ja-JP" altLang="en-US" sz="1000" dirty="0"/>
                        <a:t>阪急バス</a:t>
                      </a:r>
                    </a:p>
                    <a:p>
                      <a:r>
                        <a:rPr kumimoji="1" lang="ja-JP" altLang="en-US" sz="1000" dirty="0"/>
                        <a:t>②堺市</a:t>
                      </a:r>
                      <a:r>
                        <a:rPr kumimoji="1" lang="en-US" altLang="ja-JP" sz="1000" dirty="0"/>
                        <a:t>×</a:t>
                      </a:r>
                      <a:r>
                        <a:rPr kumimoji="1" lang="ja-JP" altLang="en-US" sz="1000" dirty="0"/>
                        <a:t>南海電鉄</a:t>
                      </a:r>
                    </a:p>
                    <a:p>
                      <a:r>
                        <a:rPr kumimoji="1" lang="ja-JP" altLang="en-US" sz="1000" dirty="0"/>
                        <a:t>③東大阪市</a:t>
                      </a:r>
                      <a:r>
                        <a:rPr kumimoji="1" lang="en-US" altLang="ja-JP" sz="1000" dirty="0"/>
                        <a:t>×</a:t>
                      </a:r>
                      <a:r>
                        <a:rPr kumimoji="1" lang="ja-JP" altLang="en-US" sz="1000" dirty="0"/>
                        <a:t>梅田タクシー</a:t>
                      </a:r>
                      <a:endParaRPr kumimoji="1" lang="en-US" altLang="ja-JP" sz="1000" dirty="0"/>
                    </a:p>
                    <a:p>
                      <a:r>
                        <a:rPr kumimoji="1" lang="ja-JP" altLang="en-US" sz="900" dirty="0"/>
                        <a:t>　</a:t>
                      </a:r>
                      <a:r>
                        <a:rPr kumimoji="1" lang="en-US" altLang="ja-JP" sz="900" dirty="0"/>
                        <a:t>※</a:t>
                      </a:r>
                      <a:r>
                        <a:rPr kumimoji="1" lang="ja-JP" altLang="en-US" sz="900" dirty="0"/>
                        <a:t>いずれも補助事業は終了</a:t>
                      </a:r>
                    </a:p>
                  </a:txBody>
                  <a:tcPr/>
                </a:tc>
                <a:tc>
                  <a:txBody>
                    <a:bodyPr/>
                    <a:lstStyle/>
                    <a:p>
                      <a:r>
                        <a:rPr kumimoji="1" lang="zh-TW" altLang="en-US" sz="1000" dirty="0"/>
                        <a:t>①河内長野市、②熊取町</a:t>
                      </a:r>
                    </a:p>
                    <a:p>
                      <a:r>
                        <a:rPr kumimoji="1" lang="zh-TW" altLang="en-US" sz="1000" dirty="0"/>
                        <a:t>③四條畷市、④阪南市</a:t>
                      </a:r>
                    </a:p>
                    <a:p>
                      <a:r>
                        <a:rPr kumimoji="1" lang="zh-TW" altLang="en-US" sz="1000" dirty="0"/>
                        <a:t>⑤泉南市、</a:t>
                      </a:r>
                      <a:r>
                        <a:rPr kumimoji="1" lang="zh-TW" altLang="en-US" sz="1000" b="1" dirty="0"/>
                        <a:t>⑥和泉市</a:t>
                      </a:r>
                    </a:p>
                    <a:p>
                      <a:r>
                        <a:rPr kumimoji="1" lang="zh-TW" altLang="en-US" sz="1000" dirty="0"/>
                        <a:t>⑦岸和田市、</a:t>
                      </a:r>
                      <a:r>
                        <a:rPr kumimoji="1" lang="zh-TW" altLang="en-US" sz="1000" b="1" dirty="0"/>
                        <a:t>⑧箕面市</a:t>
                      </a:r>
                    </a:p>
                    <a:p>
                      <a:r>
                        <a:rPr kumimoji="1" lang="zh-TW" altLang="en-US" sz="1000" b="0" dirty="0"/>
                        <a:t>⑨貝塚市</a:t>
                      </a:r>
                      <a:r>
                        <a:rPr kumimoji="1" lang="ja-JP" altLang="en-US" sz="1000" b="0" dirty="0"/>
                        <a:t>、</a:t>
                      </a:r>
                      <a:r>
                        <a:rPr kumimoji="1" lang="ja-JP" altLang="en-US" sz="1000" b="1" dirty="0">
                          <a:solidFill>
                            <a:schemeClr val="tx1"/>
                          </a:solidFill>
                        </a:rPr>
                        <a:t>⑩東大阪市</a:t>
                      </a:r>
                      <a:endParaRPr kumimoji="1" lang="zh-TW" altLang="en-US" sz="1000" b="1" dirty="0">
                        <a:solidFill>
                          <a:schemeClr val="tx1"/>
                        </a:solidFill>
                      </a:endParaRPr>
                    </a:p>
                  </a:txBody>
                  <a:tcPr/>
                </a:tc>
                <a:tc>
                  <a:txBody>
                    <a:bodyPr/>
                    <a:lstStyle/>
                    <a:p>
                      <a:r>
                        <a:rPr kumimoji="1" lang="ja-JP" altLang="en-US" sz="1000" b="1" dirty="0"/>
                        <a:t>①</a:t>
                      </a:r>
                      <a:r>
                        <a:rPr kumimoji="1" lang="en-US" altLang="ja-JP" sz="1000" b="1" dirty="0"/>
                        <a:t>Osaka Metro </a:t>
                      </a:r>
                      <a:r>
                        <a:rPr kumimoji="1" lang="en-US" altLang="ja-JP" sz="900" b="1" dirty="0"/>
                        <a:t>(</a:t>
                      </a:r>
                      <a:r>
                        <a:rPr kumimoji="1" lang="ja-JP" altLang="en-US" sz="900" b="1" dirty="0"/>
                        <a:t>大阪市</a:t>
                      </a:r>
                      <a:r>
                        <a:rPr kumimoji="1" lang="en-US" altLang="ja-JP" sz="900" b="1" dirty="0"/>
                        <a:t>)</a:t>
                      </a:r>
                      <a:endParaRPr kumimoji="1" lang="ja-JP" altLang="en-US" sz="1000" b="1" dirty="0"/>
                    </a:p>
                    <a:p>
                      <a:r>
                        <a:rPr kumimoji="1" lang="ja-JP" altLang="en-US" sz="1000" b="0" dirty="0"/>
                        <a:t>②</a:t>
                      </a:r>
                      <a:r>
                        <a:rPr kumimoji="1" lang="en-US" altLang="ja-JP" sz="1000" b="0" dirty="0">
                          <a:solidFill>
                            <a:schemeClr val="tx1"/>
                          </a:solidFill>
                        </a:rPr>
                        <a:t>Community Mobility</a:t>
                      </a:r>
                    </a:p>
                    <a:p>
                      <a:r>
                        <a:rPr kumimoji="1" lang="ja-JP" altLang="en-US" sz="1000" b="0" dirty="0">
                          <a:solidFill>
                            <a:schemeClr val="tx1"/>
                          </a:solidFill>
                        </a:rPr>
                        <a:t>　（大阪市</a:t>
                      </a:r>
                      <a:r>
                        <a:rPr kumimoji="1" lang="ja-JP" altLang="en-US" sz="1000" b="0" dirty="0"/>
                        <a:t>）</a:t>
                      </a:r>
                    </a:p>
                  </a:txBody>
                  <a:tcPr/>
                </a:tc>
                <a:extLst>
                  <a:ext uri="{0D108BD9-81ED-4DB2-BD59-A6C34878D82A}">
                    <a16:rowId xmlns:a16="http://schemas.microsoft.com/office/drawing/2014/main" val="1861724602"/>
                  </a:ext>
                </a:extLst>
              </a:tr>
              <a:tr h="715481">
                <a:tc>
                  <a:txBody>
                    <a:bodyPr/>
                    <a:lstStyle/>
                    <a:p>
                      <a:r>
                        <a:rPr kumimoji="1" lang="en-US" altLang="ja-JP" sz="1050" b="1" dirty="0"/>
                        <a:t>MaaS</a:t>
                      </a:r>
                      <a:endParaRPr kumimoji="1" lang="ja-JP" altLang="en-US" sz="1050" b="1" dirty="0"/>
                    </a:p>
                  </a:txBody>
                  <a:tcPr/>
                </a:tc>
                <a:tc>
                  <a:txBody>
                    <a:bodyPr/>
                    <a:lstStyle/>
                    <a:p>
                      <a:r>
                        <a:rPr kumimoji="1" lang="ja-JP" altLang="en-US" sz="1000" b="1" dirty="0"/>
                        <a:t>岸和田市</a:t>
                      </a:r>
                    </a:p>
                    <a:p>
                      <a:r>
                        <a:rPr kumimoji="1" lang="ja-JP" altLang="en-US" sz="1000" dirty="0"/>
                        <a:t>（</a:t>
                      </a:r>
                      <a:r>
                        <a:rPr kumimoji="1" lang="en-US" altLang="ja-JP" sz="1000" dirty="0"/>
                        <a:t>OSPF</a:t>
                      </a:r>
                      <a:r>
                        <a:rPr kumimoji="1" lang="ja-JP" altLang="en-US" sz="1000" dirty="0"/>
                        <a:t>プロジェクト）</a:t>
                      </a:r>
                    </a:p>
                  </a:txBody>
                  <a:tcPr/>
                </a:tc>
                <a:tc>
                  <a:txBody>
                    <a:bodyPr/>
                    <a:lstStyle/>
                    <a:p>
                      <a:r>
                        <a:rPr kumimoji="1" lang="ja-JP" altLang="en-US" sz="1000" b="1" dirty="0"/>
                        <a:t>①池田市（伏尾台）</a:t>
                      </a:r>
                    </a:p>
                    <a:p>
                      <a:r>
                        <a:rPr kumimoji="1" lang="ja-JP" altLang="en-US" sz="1000" b="0" dirty="0">
                          <a:solidFill>
                            <a:schemeClr val="tx1"/>
                          </a:solidFill>
                        </a:rPr>
                        <a:t>②堺市（泉北</a:t>
                      </a:r>
                      <a:r>
                        <a:rPr kumimoji="1" lang="en-US" altLang="ja-JP" sz="1000" b="0" dirty="0">
                          <a:solidFill>
                            <a:schemeClr val="tx1"/>
                          </a:solidFill>
                        </a:rPr>
                        <a:t>NT</a:t>
                      </a:r>
                      <a:r>
                        <a:rPr kumimoji="1" lang="ja-JP" altLang="en-US" sz="1000" b="0" dirty="0">
                          <a:solidFill>
                            <a:schemeClr val="tx1"/>
                          </a:solidFill>
                        </a:rPr>
                        <a:t>）</a:t>
                      </a:r>
                    </a:p>
                    <a:p>
                      <a:r>
                        <a:rPr kumimoji="1" lang="ja-JP" altLang="en-US" sz="1000" b="1" dirty="0"/>
                        <a:t>③河内長野市</a:t>
                      </a:r>
                      <a:endParaRPr kumimoji="1" lang="en-US" altLang="ja-JP" sz="1000" b="1" dirty="0"/>
                    </a:p>
                    <a:p>
                      <a:r>
                        <a:rPr kumimoji="1" lang="ja-JP" altLang="en-US" sz="1000" b="1" dirty="0"/>
                        <a:t>　</a:t>
                      </a:r>
                      <a:r>
                        <a:rPr kumimoji="1" lang="ja-JP" altLang="en-US" sz="900" b="1" dirty="0"/>
                        <a:t>（モックル</a:t>
                      </a:r>
                      <a:r>
                        <a:rPr kumimoji="1" lang="en-US" altLang="ja-JP" sz="900" b="1" dirty="0"/>
                        <a:t>MaaS)</a:t>
                      </a:r>
                      <a:endParaRPr kumimoji="1" lang="en-US" altLang="ja-JP" sz="1000" b="1" dirty="0"/>
                    </a:p>
                  </a:txBody>
                  <a:tcPr/>
                </a:tc>
                <a:tc>
                  <a:txBody>
                    <a:bodyPr/>
                    <a:lstStyle/>
                    <a:p>
                      <a:r>
                        <a:rPr kumimoji="1" lang="en-US" altLang="ja-JP" sz="1000" b="1" dirty="0"/>
                        <a:t>①e METRO</a:t>
                      </a:r>
                    </a:p>
                    <a:p>
                      <a:r>
                        <a:rPr kumimoji="1" lang="ja-JP" altLang="en-US" sz="1000" b="1" dirty="0"/>
                        <a:t>（</a:t>
                      </a:r>
                      <a:r>
                        <a:rPr kumimoji="1" lang="en-US" altLang="ja-JP" sz="1000" b="1" dirty="0"/>
                        <a:t>Osaka Metro)</a:t>
                      </a:r>
                    </a:p>
                    <a:p>
                      <a:r>
                        <a:rPr kumimoji="1" lang="en-US" altLang="ja-JP" sz="1000" b="1" dirty="0"/>
                        <a:t>②WESTER</a:t>
                      </a:r>
                      <a:r>
                        <a:rPr kumimoji="1" lang="ja-JP" altLang="en-US" sz="900" b="1" dirty="0"/>
                        <a:t>（</a:t>
                      </a:r>
                      <a:r>
                        <a:rPr kumimoji="1" lang="en-US" altLang="ja-JP" sz="900" b="1" dirty="0"/>
                        <a:t>JR</a:t>
                      </a:r>
                      <a:r>
                        <a:rPr kumimoji="1" lang="ja-JP" altLang="en-US" sz="900" b="1" dirty="0"/>
                        <a:t>西日本</a:t>
                      </a:r>
                      <a:r>
                        <a:rPr kumimoji="1" lang="en-US" altLang="ja-JP" sz="900" b="1" dirty="0"/>
                        <a:t>)</a:t>
                      </a:r>
                    </a:p>
                    <a:p>
                      <a:r>
                        <a:rPr kumimoji="1" lang="en-US" altLang="ja-JP" sz="1000" b="1" dirty="0"/>
                        <a:t>③KANSAI MaaS</a:t>
                      </a:r>
                    </a:p>
                  </a:txBody>
                  <a:tcPr/>
                </a:tc>
                <a:extLst>
                  <a:ext uri="{0D108BD9-81ED-4DB2-BD59-A6C34878D82A}">
                    <a16:rowId xmlns:a16="http://schemas.microsoft.com/office/drawing/2014/main" val="1516027132"/>
                  </a:ext>
                </a:extLst>
              </a:tr>
              <a:tr h="715481">
                <a:tc>
                  <a:txBody>
                    <a:bodyPr/>
                    <a:lstStyle/>
                    <a:p>
                      <a:r>
                        <a:rPr kumimoji="1" lang="ja-JP" altLang="en-US" sz="1050" b="1"/>
                        <a:t>自動運転</a:t>
                      </a:r>
                    </a:p>
                  </a:txBody>
                  <a:tcPr/>
                </a:tc>
                <a:tc>
                  <a:txBody>
                    <a:bodyPr/>
                    <a:lstStyle/>
                    <a:p>
                      <a:r>
                        <a:rPr kumimoji="1" lang="ja-JP" altLang="en-US" sz="900" b="1" dirty="0"/>
                        <a:t>南河内新モビリティプロジェクト</a:t>
                      </a:r>
                      <a:endParaRPr kumimoji="1" lang="ja-JP" altLang="en-US" sz="800" b="1" dirty="0"/>
                    </a:p>
                  </a:txBody>
                  <a:tcPr/>
                </a:tc>
                <a:tc>
                  <a:txBody>
                    <a:bodyPr/>
                    <a:lstStyle/>
                    <a:p>
                      <a:r>
                        <a:rPr kumimoji="1" lang="ja-JP" altLang="en-US" sz="1000" b="1" dirty="0"/>
                        <a:t>①河内長野市、②堺市</a:t>
                      </a:r>
                    </a:p>
                    <a:p>
                      <a:r>
                        <a:rPr kumimoji="1" lang="ja-JP" altLang="en-US" sz="1000" b="1" dirty="0"/>
                        <a:t>③四條畷市、④岸和田市</a:t>
                      </a:r>
                    </a:p>
                    <a:p>
                      <a:r>
                        <a:rPr kumimoji="1" lang="ja-JP" altLang="en-US" sz="1000" b="0" dirty="0"/>
                        <a:t>⑤豊中市、⑥東大阪市</a:t>
                      </a:r>
                    </a:p>
                  </a:txBody>
                  <a:tcPr/>
                </a:tc>
                <a:tc>
                  <a:txBody>
                    <a:bodyPr/>
                    <a:lstStyle/>
                    <a:p>
                      <a:r>
                        <a:rPr kumimoji="1" lang="ja-JP" altLang="en-US" sz="1000" b="0" dirty="0"/>
                        <a:t>①</a:t>
                      </a:r>
                      <a:r>
                        <a:rPr kumimoji="1" lang="en-US" altLang="ja-JP" sz="1000" b="0" dirty="0"/>
                        <a:t>Osaka Metro</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n-lt"/>
                          <a:ea typeface="+mn-ea"/>
                          <a:cs typeface="+mn-cs"/>
                        </a:rPr>
                        <a:t> (</a:t>
                      </a:r>
                      <a:r>
                        <a:rPr kumimoji="1" lang="ja-JP" altLang="en-US" sz="900" b="0" i="0" u="none" strike="noStrike" kern="1200" cap="none" spc="0" normalizeH="0" baseline="0" noProof="0" dirty="0">
                          <a:ln>
                            <a:noFill/>
                          </a:ln>
                          <a:solidFill>
                            <a:prstClr val="black"/>
                          </a:solidFill>
                          <a:effectLst/>
                          <a:uLnTx/>
                          <a:uFillTx/>
                          <a:latin typeface="+mn-lt"/>
                          <a:ea typeface="+mn-ea"/>
                          <a:cs typeface="+mn-cs"/>
                        </a:rPr>
                        <a:t>万博会場内外、森之宮・京橋</a:t>
                      </a:r>
                      <a:r>
                        <a:rPr kumimoji="1" lang="en-US" altLang="ja-JP" sz="900" b="0" i="0" u="none" strike="noStrike" kern="1200" cap="none" spc="0" normalizeH="0" baseline="0" noProof="0" dirty="0">
                          <a:ln>
                            <a:noFill/>
                          </a:ln>
                          <a:solidFill>
                            <a:prstClr val="black"/>
                          </a:solidFill>
                          <a:effectLst/>
                          <a:uLnTx/>
                          <a:uFillTx/>
                          <a:latin typeface="+mn-lt"/>
                          <a:ea typeface="+mn-ea"/>
                          <a:cs typeface="+mn-cs"/>
                        </a:rPr>
                        <a:t>)</a:t>
                      </a:r>
                      <a:endParaRPr kumimoji="1" lang="en-US" altLang="ja-JP" sz="1000" b="0" dirty="0"/>
                    </a:p>
                    <a:p>
                      <a:r>
                        <a:rPr kumimoji="1" lang="en-US" altLang="ja-JP" sz="1000" b="0" dirty="0"/>
                        <a:t>②</a:t>
                      </a:r>
                      <a:r>
                        <a:rPr kumimoji="1" lang="ja-JP" altLang="en-US" sz="1000" b="0" dirty="0"/>
                        <a:t>阪急バス</a:t>
                      </a:r>
                      <a:r>
                        <a:rPr kumimoji="1" lang="ja-JP" altLang="en-US" sz="900" b="0" dirty="0"/>
                        <a:t>（万博シャトル</a:t>
                      </a:r>
                      <a:r>
                        <a:rPr kumimoji="1" lang="en-US" altLang="ja-JP" sz="900" b="0" dirty="0"/>
                        <a:t>)</a:t>
                      </a:r>
                      <a:endParaRPr kumimoji="1" lang="ja-JP" altLang="en-US" sz="1000" b="0" dirty="0"/>
                    </a:p>
                    <a:p>
                      <a:r>
                        <a:rPr kumimoji="1" lang="ja-JP" altLang="en-US" sz="1000" b="0" dirty="0"/>
                        <a:t>③京阪バス</a:t>
                      </a:r>
                      <a:r>
                        <a:rPr kumimoji="1" lang="ja-JP" altLang="en-US" sz="900" b="0" dirty="0"/>
                        <a:t>（万博シャトル</a:t>
                      </a:r>
                      <a:r>
                        <a:rPr kumimoji="1" lang="en-US" altLang="ja-JP" sz="900" b="0" dirty="0"/>
                        <a:t>)</a:t>
                      </a:r>
                      <a:endParaRPr kumimoji="1" lang="ja-JP" altLang="en-US" sz="1000" b="0" dirty="0"/>
                    </a:p>
                  </a:txBody>
                  <a:tcPr/>
                </a:tc>
                <a:extLst>
                  <a:ext uri="{0D108BD9-81ED-4DB2-BD59-A6C34878D82A}">
                    <a16:rowId xmlns:a16="http://schemas.microsoft.com/office/drawing/2014/main" val="3802586087"/>
                  </a:ext>
                </a:extLst>
              </a:tr>
              <a:tr h="871020">
                <a:tc>
                  <a:txBody>
                    <a:bodyPr/>
                    <a:lstStyle/>
                    <a:p>
                      <a:r>
                        <a:rPr kumimoji="1" lang="ja-JP" altLang="en-US" sz="1050" b="1" dirty="0"/>
                        <a:t>シェアサイクル</a:t>
                      </a:r>
                      <a:endParaRPr kumimoji="1" lang="en-US" altLang="ja-JP" sz="1050" b="1" dirty="0"/>
                    </a:p>
                    <a:p>
                      <a:r>
                        <a:rPr kumimoji="1" lang="ja-JP" altLang="en-US" sz="1050" b="1" dirty="0">
                          <a:solidFill>
                            <a:schemeClr val="tx1"/>
                          </a:solidFill>
                        </a:rPr>
                        <a:t>パーソナルモビリティのシェアリング</a:t>
                      </a:r>
                    </a:p>
                  </a:txBody>
                  <a:tcPr/>
                </a:tc>
                <a:tc>
                  <a:txBody>
                    <a:bodyPr/>
                    <a:lstStyle/>
                    <a:p>
                      <a:endParaRPr kumimoji="1" lang="ja-JP" altLang="en-US" sz="900" dirty="0"/>
                    </a:p>
                  </a:txBody>
                  <a:tcPr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chemeClr val="tx1"/>
                          </a:solidFill>
                          <a:effectLst/>
                          <a:uLnTx/>
                          <a:uFillTx/>
                          <a:latin typeface="+mn-lt"/>
                          <a:ea typeface="+mn-ea"/>
                          <a:cs typeface="+mn-cs"/>
                        </a:rPr>
                        <a:t>府内</a:t>
                      </a:r>
                      <a:r>
                        <a:rPr kumimoji="1" lang="en-US" altLang="ja-JP" sz="1000" b="1" i="0" u="none" strike="noStrike" kern="1200" cap="none" spc="0" normalizeH="0" baseline="0" noProof="0" dirty="0">
                          <a:ln>
                            <a:noFill/>
                          </a:ln>
                          <a:solidFill>
                            <a:schemeClr val="tx1"/>
                          </a:solidFill>
                          <a:effectLst/>
                          <a:uLnTx/>
                          <a:uFillTx/>
                          <a:latin typeface="+mn-lt"/>
                          <a:ea typeface="+mn-ea"/>
                          <a:cs typeface="+mn-cs"/>
                        </a:rPr>
                        <a:t>25</a:t>
                      </a:r>
                      <a:r>
                        <a:rPr kumimoji="1" lang="ja-JP" altLang="en-US" sz="1000" b="1" i="0" u="none" strike="noStrike" kern="1200" cap="none" spc="0" normalizeH="0" baseline="0" noProof="0" dirty="0">
                          <a:ln>
                            <a:noFill/>
                          </a:ln>
                          <a:solidFill>
                            <a:schemeClr val="tx1"/>
                          </a:solidFill>
                          <a:effectLst/>
                          <a:uLnTx/>
                          <a:uFillTx/>
                          <a:latin typeface="+mn-lt"/>
                          <a:ea typeface="+mn-ea"/>
                          <a:cs typeface="+mn-cs"/>
                        </a:rPr>
                        <a:t>自治体</a:t>
                      </a:r>
                      <a:endParaRPr kumimoji="1" lang="en-US" altLang="ja-JP" sz="10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schemeClr val="tx1"/>
                          </a:solidFill>
                          <a:effectLst/>
                          <a:uLnTx/>
                          <a:uFillTx/>
                          <a:latin typeface="+mn-lt"/>
                          <a:ea typeface="+mn-ea"/>
                          <a:cs typeface="+mn-cs"/>
                        </a:rPr>
                        <a:t>(</a:t>
                      </a:r>
                      <a:r>
                        <a:rPr kumimoji="1" lang="ja-JP" altLang="en-US" sz="900" b="1" i="0" u="none" strike="noStrike" kern="1200" cap="none" spc="0" normalizeH="0" baseline="0" noProof="0" dirty="0">
                          <a:ln>
                            <a:noFill/>
                          </a:ln>
                          <a:solidFill>
                            <a:schemeClr val="tx1"/>
                          </a:solidFill>
                          <a:effectLst/>
                          <a:uLnTx/>
                          <a:uFillTx/>
                          <a:latin typeface="+mn-lt"/>
                          <a:ea typeface="+mn-ea"/>
                          <a:cs typeface="+mn-cs"/>
                        </a:rPr>
                        <a:t>シェアサイクル事業や</a:t>
                      </a:r>
                      <a:endParaRPr kumimoji="1" lang="en-US" altLang="ja-JP" sz="9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chemeClr val="tx1"/>
                          </a:solidFill>
                          <a:effectLst/>
                          <a:uLnTx/>
                          <a:uFillTx/>
                          <a:latin typeface="+mn-lt"/>
                          <a:ea typeface="+mn-ea"/>
                          <a:cs typeface="+mn-cs"/>
                        </a:rPr>
                        <a:t> 連携協定に基づく実証</a:t>
                      </a:r>
                      <a:r>
                        <a:rPr kumimoji="1" lang="en-US" altLang="ja-JP" sz="900" b="1" i="0" u="none" strike="noStrike" kern="1200" cap="none" spc="0" normalizeH="0" baseline="0" noProof="0" dirty="0">
                          <a:ln>
                            <a:noFill/>
                          </a:ln>
                          <a:solidFill>
                            <a:schemeClr val="tx1"/>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 b="1" i="0" u="none" strike="noStrike" kern="1200" cap="none" spc="0" normalizeH="0" baseline="0" noProof="0" dirty="0">
                          <a:ln>
                            <a:noFill/>
                          </a:ln>
                          <a:solidFill>
                            <a:schemeClr val="tx1"/>
                          </a:solidFill>
                          <a:effectLst/>
                          <a:uLnTx/>
                          <a:uFillTx/>
                          <a:latin typeface="+mn-lt"/>
                          <a:ea typeface="+mn-ea"/>
                          <a:cs typeface="+mn-cs"/>
                        </a:rPr>
                        <a:t>　　　</a:t>
                      </a:r>
                      <a:r>
                        <a:rPr kumimoji="1" lang="en-US" altLang="ja-JP" sz="800" b="1" i="0" u="none" strike="noStrike" kern="1200" cap="none" spc="0" normalizeH="0" baseline="0" noProof="0" dirty="0">
                          <a:ln>
                            <a:noFill/>
                          </a:ln>
                          <a:solidFill>
                            <a:schemeClr val="tx1"/>
                          </a:solidFill>
                          <a:effectLst/>
                          <a:uLnTx/>
                          <a:uFillTx/>
                          <a:latin typeface="+mn-lt"/>
                          <a:ea typeface="+mn-ea"/>
                          <a:cs typeface="+mn-cs"/>
                        </a:rPr>
                        <a:t>※HELLO CYCLING</a:t>
                      </a:r>
                      <a:r>
                        <a:rPr kumimoji="1" lang="ja-JP" altLang="en-US" sz="800" b="1" i="0" u="none" strike="noStrike" kern="1200" cap="none" spc="0" normalizeH="0" baseline="0" noProof="0" dirty="0">
                          <a:ln>
                            <a:noFill/>
                          </a:ln>
                          <a:solidFill>
                            <a:schemeClr val="tx1"/>
                          </a:solidFill>
                          <a:effectLst/>
                          <a:uLnTx/>
                          <a:uFillTx/>
                          <a:latin typeface="+mn-lt"/>
                          <a:ea typeface="+mn-ea"/>
                          <a:cs typeface="+mn-cs"/>
                        </a:rPr>
                        <a:t>等</a:t>
                      </a:r>
                    </a:p>
                    <a:p>
                      <a:endParaRPr kumimoji="1" lang="ja-JP" altLang="en-US" sz="800" b="1" dirty="0"/>
                    </a:p>
                  </a:txBody>
                  <a:tcPr/>
                </a:tc>
                <a:tc>
                  <a:txBody>
                    <a:bodyPr/>
                    <a:lstStyle/>
                    <a:p>
                      <a:r>
                        <a:rPr kumimoji="1" lang="ja-JP" altLang="en-US" sz="1000" b="1" dirty="0"/>
                        <a:t>①</a:t>
                      </a:r>
                      <a:r>
                        <a:rPr kumimoji="1" lang="en-US" altLang="ja-JP" sz="1000" b="1" dirty="0"/>
                        <a:t>HELLO CYCLING</a:t>
                      </a:r>
                      <a:endParaRPr kumimoji="1" lang="en-US" altLang="ja-JP" sz="1000" b="0" dirty="0"/>
                    </a:p>
                    <a:p>
                      <a:r>
                        <a:rPr kumimoji="1" lang="ja-JP" altLang="en-US" sz="1000" b="1" dirty="0"/>
                        <a:t>②ドコモバイクシェア</a:t>
                      </a:r>
                      <a:endParaRPr kumimoji="1" lang="en-US" altLang="ja-JP" sz="1000" b="1" dirty="0"/>
                    </a:p>
                    <a:p>
                      <a:r>
                        <a:rPr kumimoji="1" lang="ja-JP" altLang="en-US" sz="1000" b="1" dirty="0"/>
                        <a:t>　</a:t>
                      </a:r>
                      <a:r>
                        <a:rPr kumimoji="1" lang="ja-JP" altLang="en-US" sz="800" b="1" dirty="0"/>
                        <a:t>（</a:t>
                      </a:r>
                      <a:r>
                        <a:rPr kumimoji="1" lang="en-US" altLang="ja-JP" sz="800" b="1" dirty="0" err="1"/>
                        <a:t>HUBchari</a:t>
                      </a:r>
                      <a:r>
                        <a:rPr kumimoji="1" lang="ja-JP" altLang="en-US" sz="800" b="1" dirty="0"/>
                        <a:t>・大阪バイクシェア）</a:t>
                      </a:r>
                      <a:endParaRPr kumimoji="1" lang="en-US" altLang="ja-JP" sz="800" b="1" dirty="0"/>
                    </a:p>
                    <a:p>
                      <a:r>
                        <a:rPr kumimoji="1" lang="ja-JP" altLang="en-US" sz="1000" b="1" dirty="0"/>
                        <a:t>③</a:t>
                      </a:r>
                      <a:r>
                        <a:rPr kumimoji="1" lang="en-US" altLang="ja-JP" sz="1000" b="1" dirty="0"/>
                        <a:t>LUUP</a:t>
                      </a:r>
                      <a:r>
                        <a:rPr kumimoji="1" lang="ja-JP" altLang="en-US" sz="1000" b="1" dirty="0"/>
                        <a:t>　など</a:t>
                      </a:r>
                    </a:p>
                  </a:txBody>
                  <a:tcPr/>
                </a:tc>
                <a:extLst>
                  <a:ext uri="{0D108BD9-81ED-4DB2-BD59-A6C34878D82A}">
                    <a16:rowId xmlns:a16="http://schemas.microsoft.com/office/drawing/2014/main" val="562570480"/>
                  </a:ext>
                </a:extLst>
              </a:tr>
              <a:tr h="715481">
                <a:tc>
                  <a:txBody>
                    <a:bodyPr/>
                    <a:lstStyle/>
                    <a:p>
                      <a:r>
                        <a:rPr kumimoji="1" lang="ja-JP" altLang="en-US" sz="1050" b="1" dirty="0"/>
                        <a:t>空飛ぶクルマ</a:t>
                      </a:r>
                    </a:p>
                  </a:txBody>
                  <a:tcPr/>
                </a:tc>
                <a:tc>
                  <a:txBody>
                    <a:bodyPr/>
                    <a:lstStyle/>
                    <a:p>
                      <a:r>
                        <a:rPr kumimoji="1" lang="ja-JP" altLang="en-US" sz="1000" b="1" dirty="0"/>
                        <a:t>①空の移動革命社会実装</a:t>
                      </a:r>
                      <a:endParaRPr kumimoji="1" lang="en-US" altLang="ja-JP" sz="1000" b="1" dirty="0"/>
                    </a:p>
                    <a:p>
                      <a:r>
                        <a:rPr kumimoji="1" lang="ja-JP" altLang="en-US" sz="1000" b="1" dirty="0"/>
                        <a:t>大阪ラウンドテーブル</a:t>
                      </a:r>
                      <a:endParaRPr kumimoji="1" lang="en-US" altLang="ja-JP" sz="1000" b="1" dirty="0"/>
                    </a:p>
                    <a:p>
                      <a:r>
                        <a:rPr kumimoji="1" lang="ja-JP" altLang="en-US" sz="1000" b="1" dirty="0"/>
                        <a:t>②空飛ぶクルマ都市型ビジネス創造都市推進事業</a:t>
                      </a:r>
                    </a:p>
                  </a:txBody>
                  <a:tcPr/>
                </a:tc>
                <a:tc>
                  <a:txBody>
                    <a:bodyPr/>
                    <a:lstStyle/>
                    <a:p>
                      <a:r>
                        <a:rPr kumimoji="1" lang="ja-JP" altLang="en-US" sz="1000" b="1" dirty="0"/>
                        <a:t>大阪市（空飛ぶクルマ社会実装促進事業）</a:t>
                      </a:r>
                    </a:p>
                    <a:p>
                      <a:endParaRPr kumimoji="1" lang="ja-JP" altLang="en-US" sz="1000" dirty="0"/>
                    </a:p>
                  </a:txBody>
                  <a:tcPr/>
                </a:tc>
                <a:tc>
                  <a:txBody>
                    <a:bodyPr/>
                    <a:lstStyle/>
                    <a:p>
                      <a:r>
                        <a:rPr kumimoji="1" lang="ja-JP" altLang="en-US" sz="1000" b="1" dirty="0">
                          <a:solidFill>
                            <a:schemeClr val="tx1"/>
                          </a:solidFill>
                        </a:rPr>
                        <a:t>①万博でのデモフライト運航協賛者</a:t>
                      </a:r>
                      <a:r>
                        <a:rPr kumimoji="1" lang="ja-JP" altLang="en-US" sz="900" b="0" dirty="0">
                          <a:solidFill>
                            <a:schemeClr val="tx1"/>
                          </a:solidFill>
                        </a:rPr>
                        <a:t>（</a:t>
                      </a:r>
                      <a:r>
                        <a:rPr kumimoji="1" lang="ja-JP" altLang="en-US" sz="900" b="0" dirty="0"/>
                        <a:t>丸紅、</a:t>
                      </a:r>
                      <a:r>
                        <a:rPr kumimoji="1" lang="en-US" altLang="ja-JP" sz="900" b="0" dirty="0"/>
                        <a:t>SkyDrive</a:t>
                      </a:r>
                      <a:r>
                        <a:rPr kumimoji="1" lang="ja-JP" altLang="en-US" sz="900" b="0" dirty="0"/>
                        <a:t>、</a:t>
                      </a:r>
                      <a:r>
                        <a:rPr kumimoji="1" lang="en-US" altLang="ja-JP" sz="900" b="0" dirty="0"/>
                        <a:t>ANA</a:t>
                      </a:r>
                      <a:r>
                        <a:rPr kumimoji="1" lang="ja-JP" altLang="en-US" sz="900" b="0" dirty="0"/>
                        <a:t>ホールディングス／</a:t>
                      </a:r>
                      <a:r>
                        <a:rPr kumimoji="1" lang="en-US" altLang="ja-JP" sz="900" b="0" dirty="0"/>
                        <a:t>Joby Aviation</a:t>
                      </a:r>
                      <a:r>
                        <a:rPr kumimoji="1" lang="ja-JP" altLang="en-US" sz="900" b="0" dirty="0"/>
                        <a:t>）</a:t>
                      </a:r>
                      <a:endParaRPr kumimoji="1" lang="en-US" altLang="ja-JP" sz="800" b="0" dirty="0"/>
                    </a:p>
                    <a:p>
                      <a:r>
                        <a:rPr kumimoji="1" lang="ja-JP" altLang="en-US" sz="1000" b="1" dirty="0"/>
                        <a:t>②離着陸場整備事業者</a:t>
                      </a:r>
                      <a:r>
                        <a:rPr kumimoji="1" lang="ja-JP" altLang="en-US" sz="900" b="0" dirty="0"/>
                        <a:t>（オリックス、</a:t>
                      </a:r>
                      <a:r>
                        <a:rPr kumimoji="1" lang="en-US" altLang="ja-JP" sz="900" b="0" dirty="0"/>
                        <a:t>Osaka Metro</a:t>
                      </a:r>
                      <a:r>
                        <a:rPr kumimoji="1" lang="ja-JP" altLang="en-US" sz="900" b="0" dirty="0"/>
                        <a:t>、小川航空）</a:t>
                      </a:r>
                      <a:endParaRPr kumimoji="1" lang="ja-JP" altLang="en-US" sz="1000" b="0" dirty="0"/>
                    </a:p>
                  </a:txBody>
                  <a:tcPr/>
                </a:tc>
                <a:extLst>
                  <a:ext uri="{0D108BD9-81ED-4DB2-BD59-A6C34878D82A}">
                    <a16:rowId xmlns:a16="http://schemas.microsoft.com/office/drawing/2014/main" val="81955791"/>
                  </a:ext>
                </a:extLst>
              </a:tr>
            </a:tbl>
          </a:graphicData>
        </a:graphic>
      </p:graphicFrame>
      <p:sp>
        <p:nvSpPr>
          <p:cNvPr id="2" name="テキスト ボックス 1">
            <a:extLst>
              <a:ext uri="{FF2B5EF4-FFF2-40B4-BE49-F238E27FC236}">
                <a16:creationId xmlns:a16="http://schemas.microsoft.com/office/drawing/2014/main" id="{9608C10F-351D-4FD0-A505-188EE27236C1}"/>
              </a:ext>
            </a:extLst>
          </p:cNvPr>
          <p:cNvSpPr txBox="1"/>
          <p:nvPr/>
        </p:nvSpPr>
        <p:spPr>
          <a:xfrm>
            <a:off x="3927098" y="2039456"/>
            <a:ext cx="2502608"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900" b="1" i="0" u="none" strike="noStrike" kern="1200" cap="none" spc="0" normalizeH="0" baseline="0" noProof="0" dirty="0">
                <a:ln>
                  <a:noFill/>
                </a:ln>
                <a:solidFill>
                  <a:prstClr val="black"/>
                </a:solidFill>
                <a:effectLst/>
                <a:uLnTx/>
                <a:uFillTx/>
                <a:latin typeface="Meiryo UI"/>
                <a:ea typeface="Meiryo UI"/>
                <a:cs typeface="+mn-cs"/>
              </a:rPr>
              <a:t>太字ゴシックは現時点で実証・実装中の事業</a:t>
            </a:r>
          </a:p>
        </p:txBody>
      </p:sp>
      <p:sp>
        <p:nvSpPr>
          <p:cNvPr id="61" name="テキスト ボックス 60">
            <a:extLst>
              <a:ext uri="{FF2B5EF4-FFF2-40B4-BE49-F238E27FC236}">
                <a16:creationId xmlns:a16="http://schemas.microsoft.com/office/drawing/2014/main" id="{CA5D5639-FC7A-488D-9E15-8B72FD7FE255}"/>
              </a:ext>
            </a:extLst>
          </p:cNvPr>
          <p:cNvSpPr txBox="1"/>
          <p:nvPr/>
        </p:nvSpPr>
        <p:spPr>
          <a:xfrm>
            <a:off x="6578598" y="3889130"/>
            <a:ext cx="5465589" cy="261610"/>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自動運転（市町村事業）</a:t>
            </a:r>
          </a:p>
        </p:txBody>
      </p:sp>
      <p:graphicFrame>
        <p:nvGraphicFramePr>
          <p:cNvPr id="63" name="表 3">
            <a:extLst>
              <a:ext uri="{FF2B5EF4-FFF2-40B4-BE49-F238E27FC236}">
                <a16:creationId xmlns:a16="http://schemas.microsoft.com/office/drawing/2014/main" id="{D1DB54C5-3659-4BE7-AE28-CD6256437FA1}"/>
              </a:ext>
            </a:extLst>
          </p:cNvPr>
          <p:cNvGraphicFramePr>
            <a:graphicFrameLocks noGrp="1"/>
          </p:cNvGraphicFramePr>
          <p:nvPr/>
        </p:nvGraphicFramePr>
        <p:xfrm>
          <a:off x="6578599" y="4162927"/>
          <a:ext cx="5440362" cy="2499883"/>
        </p:xfrm>
        <a:graphic>
          <a:graphicData uri="http://schemas.openxmlformats.org/drawingml/2006/table">
            <a:tbl>
              <a:tblPr firstRow="1" bandRow="1">
                <a:tableStyleId>{5940675A-B579-460E-94D1-54222C63F5DA}</a:tableStyleId>
              </a:tblPr>
              <a:tblGrid>
                <a:gridCol w="1130618">
                  <a:extLst>
                    <a:ext uri="{9D8B030D-6E8A-4147-A177-3AD203B41FA5}">
                      <a16:colId xmlns:a16="http://schemas.microsoft.com/office/drawing/2014/main" val="3862863555"/>
                    </a:ext>
                  </a:extLst>
                </a:gridCol>
                <a:gridCol w="1204124">
                  <a:extLst>
                    <a:ext uri="{9D8B030D-6E8A-4147-A177-3AD203B41FA5}">
                      <a16:colId xmlns:a16="http://schemas.microsoft.com/office/drawing/2014/main" val="1344372511"/>
                    </a:ext>
                  </a:extLst>
                </a:gridCol>
                <a:gridCol w="1923992">
                  <a:extLst>
                    <a:ext uri="{9D8B030D-6E8A-4147-A177-3AD203B41FA5}">
                      <a16:colId xmlns:a16="http://schemas.microsoft.com/office/drawing/2014/main" val="2942825866"/>
                    </a:ext>
                  </a:extLst>
                </a:gridCol>
                <a:gridCol w="1181628">
                  <a:extLst>
                    <a:ext uri="{9D8B030D-6E8A-4147-A177-3AD203B41FA5}">
                      <a16:colId xmlns:a16="http://schemas.microsoft.com/office/drawing/2014/main" val="2389089911"/>
                    </a:ext>
                  </a:extLst>
                </a:gridCol>
              </a:tblGrid>
              <a:tr h="258598">
                <a:tc>
                  <a:txBody>
                    <a:bodyPr/>
                    <a:lstStyle/>
                    <a:p>
                      <a:pPr algn="ctr"/>
                      <a:r>
                        <a:rPr kumimoji="1" lang="ja-JP" altLang="en-US" sz="1050" b="1" dirty="0"/>
                        <a:t>実証エリア</a:t>
                      </a:r>
                    </a:p>
                  </a:txBody>
                  <a:tcPr>
                    <a:solidFill>
                      <a:schemeClr val="accent5">
                        <a:lumMod val="20000"/>
                        <a:lumOff val="80000"/>
                      </a:schemeClr>
                    </a:solidFill>
                  </a:tcPr>
                </a:tc>
                <a:tc>
                  <a:txBody>
                    <a:bodyPr/>
                    <a:lstStyle/>
                    <a:p>
                      <a:pPr algn="ctr"/>
                      <a:r>
                        <a:rPr kumimoji="1" lang="ja-JP" altLang="en-US" sz="1050" b="1"/>
                        <a:t>実施主体</a:t>
                      </a:r>
                    </a:p>
                  </a:txBody>
                  <a:tcPr>
                    <a:solidFill>
                      <a:schemeClr val="accent5">
                        <a:lumMod val="20000"/>
                        <a:lumOff val="80000"/>
                      </a:schemeClr>
                    </a:solidFill>
                  </a:tcPr>
                </a:tc>
                <a:tc>
                  <a:txBody>
                    <a:bodyPr/>
                    <a:lstStyle/>
                    <a:p>
                      <a:pPr algn="ctr"/>
                      <a:r>
                        <a:rPr kumimoji="1" lang="ja-JP" altLang="en-US" sz="1000" b="1" dirty="0"/>
                        <a:t>車両・自動運転方式・実証内容</a:t>
                      </a:r>
                    </a:p>
                  </a:txBody>
                  <a:tcPr>
                    <a:solidFill>
                      <a:schemeClr val="accent5">
                        <a:lumMod val="20000"/>
                        <a:lumOff val="80000"/>
                      </a:schemeClr>
                    </a:solidFill>
                  </a:tcPr>
                </a:tc>
                <a:tc>
                  <a:txBody>
                    <a:bodyPr/>
                    <a:lstStyle/>
                    <a:p>
                      <a:pPr algn="ctr"/>
                      <a:r>
                        <a:rPr kumimoji="1" lang="ja-JP" altLang="en-US" sz="1050" b="1" dirty="0"/>
                        <a:t>車両イメージ</a:t>
                      </a:r>
                    </a:p>
                  </a:txBody>
                  <a:tcPr>
                    <a:solidFill>
                      <a:schemeClr val="accent5">
                        <a:lumMod val="20000"/>
                        <a:lumOff val="80000"/>
                      </a:schemeClr>
                    </a:solidFill>
                  </a:tcPr>
                </a:tc>
                <a:extLst>
                  <a:ext uri="{0D108BD9-81ED-4DB2-BD59-A6C34878D82A}">
                    <a16:rowId xmlns:a16="http://schemas.microsoft.com/office/drawing/2014/main" val="382092885"/>
                  </a:ext>
                </a:extLst>
              </a:tr>
              <a:tr h="564215">
                <a:tc>
                  <a:txBody>
                    <a:bodyPr/>
                    <a:lstStyle/>
                    <a:p>
                      <a:pPr algn="l"/>
                      <a:r>
                        <a:rPr kumimoji="1" lang="ja-JP" altLang="en-US" sz="1000" b="0" dirty="0"/>
                        <a:t>南花台</a:t>
                      </a:r>
                      <a:endParaRPr kumimoji="1" lang="en-US" altLang="ja-JP" sz="1000" b="0" dirty="0"/>
                    </a:p>
                    <a:p>
                      <a:pPr algn="l"/>
                      <a:r>
                        <a:rPr kumimoji="1" lang="ja-JP" altLang="en-US" sz="1000" b="0" dirty="0"/>
                        <a:t>日東町・大師町</a:t>
                      </a:r>
                    </a:p>
                  </a:txBody>
                  <a:tcPr>
                    <a:noFill/>
                  </a:tcPr>
                </a:tc>
                <a:tc>
                  <a:txBody>
                    <a:bodyPr/>
                    <a:lstStyle/>
                    <a:p>
                      <a:pPr algn="l"/>
                      <a:r>
                        <a:rPr kumimoji="1" lang="ja-JP" altLang="en-US" sz="1000" b="0" dirty="0"/>
                        <a:t>河内長野市</a:t>
                      </a:r>
                      <a:endParaRPr kumimoji="1" lang="en-US" altLang="ja-JP" sz="1000" b="0" dirty="0"/>
                    </a:p>
                    <a:p>
                      <a:pPr algn="l"/>
                      <a:r>
                        <a:rPr kumimoji="1" lang="ja-JP" altLang="en-US" sz="1000" b="0" dirty="0"/>
                        <a:t>住民ボランティア</a:t>
                      </a:r>
                    </a:p>
                  </a:txBody>
                  <a:tcPr>
                    <a:noFill/>
                  </a:tcPr>
                </a:tc>
                <a:tc>
                  <a:txBody>
                    <a:bodyPr/>
                    <a:lstStyle/>
                    <a:p>
                      <a:pPr algn="l"/>
                      <a:r>
                        <a:rPr kumimoji="1" lang="ja-JP" altLang="en-US" sz="1000" b="0" dirty="0"/>
                        <a:t>ゴルフカート・電磁誘導式</a:t>
                      </a:r>
                      <a:endParaRPr kumimoji="1" lang="en-US" altLang="ja-JP" sz="1000" b="0" dirty="0"/>
                    </a:p>
                    <a:p>
                      <a:pPr algn="l"/>
                      <a:r>
                        <a:rPr kumimoji="1" lang="ja-JP" altLang="en-US" sz="1000" b="0" dirty="0"/>
                        <a:t>遠隔監視、生体認証 等</a:t>
                      </a:r>
                      <a:endParaRPr kumimoji="1" lang="en-US" altLang="ja-JP" sz="1000" b="0" dirty="0"/>
                    </a:p>
                  </a:txBody>
                  <a:tcPr>
                    <a:noFill/>
                  </a:tcPr>
                </a:tc>
                <a:tc>
                  <a:txBody>
                    <a:bodyPr/>
                    <a:lstStyle/>
                    <a:p>
                      <a:pPr algn="ctr"/>
                      <a:endParaRPr kumimoji="1" lang="ja-JP" altLang="en-US" sz="1050" b="1" dirty="0"/>
                    </a:p>
                  </a:txBody>
                  <a:tcPr>
                    <a:noFill/>
                  </a:tcPr>
                </a:tc>
                <a:extLst>
                  <a:ext uri="{0D108BD9-81ED-4DB2-BD59-A6C34878D82A}">
                    <a16:rowId xmlns:a16="http://schemas.microsoft.com/office/drawing/2014/main" val="2737966838"/>
                  </a:ext>
                </a:extLst>
              </a:tr>
              <a:tr h="564215">
                <a:tc>
                  <a:txBody>
                    <a:bodyPr/>
                    <a:lstStyle/>
                    <a:p>
                      <a:r>
                        <a:rPr kumimoji="1" lang="ja-JP" altLang="en-US" sz="1000" dirty="0"/>
                        <a:t>田原地域</a:t>
                      </a:r>
                      <a:endParaRPr kumimoji="1" lang="en-US" altLang="ja-JP" sz="1000" dirty="0"/>
                    </a:p>
                  </a:txBody>
                  <a:tcPr/>
                </a:tc>
                <a:tc>
                  <a:txBody>
                    <a:bodyPr/>
                    <a:lstStyle/>
                    <a:p>
                      <a:r>
                        <a:rPr kumimoji="1" lang="ja-JP" altLang="en-US" sz="1000" dirty="0"/>
                        <a:t>四條畷市</a:t>
                      </a:r>
                      <a:endParaRPr kumimoji="1" lang="en-US" altLang="ja-JP" sz="1000" dirty="0"/>
                    </a:p>
                    <a:p>
                      <a:r>
                        <a:rPr kumimoji="1" lang="ja-JP" altLang="en-US" sz="1000" dirty="0"/>
                        <a:t>住民ボランティア</a:t>
                      </a:r>
                    </a:p>
                  </a:txBody>
                  <a:tcPr/>
                </a:tc>
                <a:tc>
                  <a:txBody>
                    <a:bodyPr/>
                    <a:lstStyle/>
                    <a:p>
                      <a:r>
                        <a:rPr kumimoji="1" lang="ja-JP" altLang="en-US" sz="1000" dirty="0"/>
                        <a:t>ゴルフカート・高精度</a:t>
                      </a:r>
                      <a:r>
                        <a:rPr kumimoji="1" lang="en-US" altLang="ja-JP" sz="1000" dirty="0"/>
                        <a:t>GPS</a:t>
                      </a:r>
                      <a:r>
                        <a:rPr kumimoji="1" lang="ja-JP" altLang="en-US" sz="1000" dirty="0"/>
                        <a:t>、高精度３次元地図</a:t>
                      </a:r>
                      <a:r>
                        <a:rPr kumimoji="1" lang="ja-JP" altLang="en-US" sz="1000" dirty="0">
                          <a:solidFill>
                            <a:schemeClr val="tx1"/>
                          </a:solidFill>
                        </a:rPr>
                        <a:t>、遠隔監視・アシスト</a:t>
                      </a:r>
                      <a:r>
                        <a:rPr kumimoji="1" lang="ja-JP" altLang="en-US" sz="1000" dirty="0"/>
                        <a:t>、路車協調 等</a:t>
                      </a:r>
                      <a:endParaRPr kumimoji="1" lang="en-US" altLang="ja-JP" sz="1000" dirty="0"/>
                    </a:p>
                  </a:txBody>
                  <a:tcPr/>
                </a:tc>
                <a:tc>
                  <a:txBody>
                    <a:bodyPr/>
                    <a:lstStyle/>
                    <a:p>
                      <a:endParaRPr kumimoji="1" lang="ja-JP" altLang="en-US" sz="1050" dirty="0"/>
                    </a:p>
                  </a:txBody>
                  <a:tcPr/>
                </a:tc>
                <a:extLst>
                  <a:ext uri="{0D108BD9-81ED-4DB2-BD59-A6C34878D82A}">
                    <a16:rowId xmlns:a16="http://schemas.microsoft.com/office/drawing/2014/main" val="3527333984"/>
                  </a:ext>
                </a:extLst>
              </a:tr>
              <a:tr h="532869">
                <a:tc>
                  <a:txBody>
                    <a:bodyPr/>
                    <a:lstStyle/>
                    <a:p>
                      <a:r>
                        <a:rPr kumimoji="1" lang="ja-JP" altLang="en-US" sz="1000" dirty="0"/>
                        <a:t>大小路筋</a:t>
                      </a:r>
                      <a:endParaRPr kumimoji="1" lang="en-US" altLang="ja-JP" sz="1000" dirty="0"/>
                    </a:p>
                    <a:p>
                      <a:r>
                        <a:rPr kumimoji="1" lang="ja-JP" altLang="en-US" sz="900" dirty="0"/>
                        <a:t>（堺駅</a:t>
                      </a:r>
                      <a:r>
                        <a:rPr kumimoji="1" lang="en-US" altLang="ja-JP" sz="900" dirty="0"/>
                        <a:t>〜</a:t>
                      </a:r>
                      <a:r>
                        <a:rPr kumimoji="1" lang="ja-JP" altLang="en-US" sz="900" dirty="0"/>
                        <a:t>堺東駅）</a:t>
                      </a:r>
                      <a:endParaRPr kumimoji="1" lang="en-US" altLang="ja-JP" sz="900" dirty="0"/>
                    </a:p>
                  </a:txBody>
                  <a:tcPr/>
                </a:tc>
                <a:tc>
                  <a:txBody>
                    <a:bodyPr/>
                    <a:lstStyle/>
                    <a:p>
                      <a:r>
                        <a:rPr kumimoji="1" lang="ja-JP" altLang="en-US" sz="1000" dirty="0"/>
                        <a:t>堺市</a:t>
                      </a:r>
                      <a:endParaRPr kumimoji="1" lang="en-US" altLang="ja-JP" sz="1000" dirty="0"/>
                    </a:p>
                    <a:p>
                      <a:r>
                        <a:rPr kumimoji="1" lang="ja-JP" altLang="en-US" sz="1000" dirty="0"/>
                        <a:t>南海バス</a:t>
                      </a:r>
                    </a:p>
                  </a:txBody>
                  <a:tcPr/>
                </a:tc>
                <a:tc>
                  <a:txBody>
                    <a:bodyPr/>
                    <a:lstStyle/>
                    <a:p>
                      <a:r>
                        <a:rPr kumimoji="1" lang="ja-JP" altLang="en-US" sz="1000" dirty="0"/>
                        <a:t>中型バス・高精度</a:t>
                      </a:r>
                      <a:r>
                        <a:rPr kumimoji="1" lang="en-US" altLang="ja-JP" sz="1000" dirty="0"/>
                        <a:t>GPS</a:t>
                      </a:r>
                      <a:r>
                        <a:rPr kumimoji="1" lang="ja-JP" altLang="en-US" sz="1000" dirty="0"/>
                        <a:t>、高精度</a:t>
                      </a:r>
                      <a:r>
                        <a:rPr kumimoji="1" lang="en-US" altLang="ja-JP" sz="1000" dirty="0"/>
                        <a:t>3</a:t>
                      </a:r>
                      <a:r>
                        <a:rPr kumimoji="1" lang="ja-JP" altLang="en-US" sz="1000" dirty="0"/>
                        <a:t>次元地図、信号協調、遠隔監視、路車協調、正着制御 等</a:t>
                      </a:r>
                      <a:endParaRPr kumimoji="1" lang="en-US" altLang="ja-JP" sz="1000" dirty="0"/>
                    </a:p>
                  </a:txBody>
                  <a:tcPr/>
                </a:tc>
                <a:tc>
                  <a:txBody>
                    <a:bodyPr/>
                    <a:lstStyle/>
                    <a:p>
                      <a:endParaRPr kumimoji="1" lang="ja-JP" altLang="en-US" sz="1050" dirty="0"/>
                    </a:p>
                  </a:txBody>
                  <a:tcPr/>
                </a:tc>
                <a:extLst>
                  <a:ext uri="{0D108BD9-81ED-4DB2-BD59-A6C34878D82A}">
                    <a16:rowId xmlns:a16="http://schemas.microsoft.com/office/drawing/2014/main" val="952039584"/>
                  </a:ext>
                </a:extLst>
              </a:tr>
              <a:tr h="564215">
                <a:tc>
                  <a:txBody>
                    <a:bodyPr/>
                    <a:lstStyle/>
                    <a:p>
                      <a:r>
                        <a:rPr kumimoji="1" lang="ja-JP" altLang="en-US" sz="1000" dirty="0"/>
                        <a:t>山手地域</a:t>
                      </a:r>
                      <a:endParaRPr kumimoji="1" lang="en-US" altLang="ja-JP" sz="1000" dirty="0"/>
                    </a:p>
                    <a:p>
                      <a:endParaRPr kumimoji="1" lang="ja-JP" altLang="en-US" sz="1000" dirty="0"/>
                    </a:p>
                  </a:txBody>
                  <a:tcPr/>
                </a:tc>
                <a:tc>
                  <a:txBody>
                    <a:bodyPr/>
                    <a:lstStyle/>
                    <a:p>
                      <a:r>
                        <a:rPr kumimoji="1" lang="ja-JP" altLang="en-US" sz="1000" dirty="0"/>
                        <a:t>岸和田市</a:t>
                      </a:r>
                      <a:endParaRPr kumimoji="1" lang="en-US" altLang="ja-JP" sz="1000" dirty="0"/>
                    </a:p>
                    <a:p>
                      <a:r>
                        <a:rPr kumimoji="1" lang="ja-JP" altLang="en-US" sz="1000" dirty="0"/>
                        <a:t>南海ウイングバス</a:t>
                      </a:r>
                    </a:p>
                  </a:txBody>
                  <a:tcPr/>
                </a:tc>
                <a:tc>
                  <a:txBody>
                    <a:bodyPr/>
                    <a:lstStyle/>
                    <a:p>
                      <a:r>
                        <a:rPr kumimoji="1" lang="ja-JP" altLang="en-US" sz="1000" dirty="0"/>
                        <a:t>中型バス・高精度</a:t>
                      </a:r>
                      <a:r>
                        <a:rPr kumimoji="1" lang="en-US" altLang="ja-JP" sz="1000" dirty="0"/>
                        <a:t>GPS</a:t>
                      </a:r>
                      <a:r>
                        <a:rPr kumimoji="1" lang="ja-JP" altLang="en-US" sz="1000" dirty="0"/>
                        <a:t>、高精度３次元地図、遠隔監視、中山間地走行　等</a:t>
                      </a:r>
                      <a:endParaRPr kumimoji="1" lang="en-US" altLang="ja-JP" sz="1000" dirty="0"/>
                    </a:p>
                  </a:txBody>
                  <a:tcPr/>
                </a:tc>
                <a:tc>
                  <a:txBody>
                    <a:bodyPr/>
                    <a:lstStyle/>
                    <a:p>
                      <a:endParaRPr kumimoji="1" lang="ja-JP" altLang="en-US" sz="1050" dirty="0"/>
                    </a:p>
                  </a:txBody>
                  <a:tcPr/>
                </a:tc>
                <a:extLst>
                  <a:ext uri="{0D108BD9-81ED-4DB2-BD59-A6C34878D82A}">
                    <a16:rowId xmlns:a16="http://schemas.microsoft.com/office/drawing/2014/main" val="1079968892"/>
                  </a:ext>
                </a:extLst>
              </a:tr>
            </a:tbl>
          </a:graphicData>
        </a:graphic>
      </p:graphicFrame>
      <p:cxnSp>
        <p:nvCxnSpPr>
          <p:cNvPr id="11" name="直線コネクタ 10">
            <a:extLst>
              <a:ext uri="{FF2B5EF4-FFF2-40B4-BE49-F238E27FC236}">
                <a16:creationId xmlns:a16="http://schemas.microsoft.com/office/drawing/2014/main" id="{DBA1D85D-5788-4C45-AD81-53E9F6E9669F}"/>
              </a:ext>
            </a:extLst>
          </p:cNvPr>
          <p:cNvCxnSpPr/>
          <p:nvPr/>
        </p:nvCxnSpPr>
        <p:spPr>
          <a:xfrm>
            <a:off x="1943100" y="5405965"/>
            <a:ext cx="180000" cy="0"/>
          </a:xfrm>
          <a:prstGeom prst="line">
            <a:avLst/>
          </a:prstGeom>
        </p:spPr>
        <p:style>
          <a:lnRef idx="1">
            <a:schemeClr val="dk1"/>
          </a:lnRef>
          <a:fillRef idx="0">
            <a:schemeClr val="dk1"/>
          </a:fillRef>
          <a:effectRef idx="0">
            <a:schemeClr val="dk1"/>
          </a:effectRef>
          <a:fontRef idx="minor">
            <a:schemeClr val="tx1"/>
          </a:fontRef>
        </p:style>
      </p:cxnSp>
      <p:sp>
        <p:nvSpPr>
          <p:cNvPr id="35" name="テキスト ボックス 34">
            <a:extLst>
              <a:ext uri="{FF2B5EF4-FFF2-40B4-BE49-F238E27FC236}">
                <a16:creationId xmlns:a16="http://schemas.microsoft.com/office/drawing/2014/main" id="{58A34D24-D5B9-4555-8281-3DACB382D140}"/>
              </a:ext>
            </a:extLst>
          </p:cNvPr>
          <p:cNvSpPr txBox="1"/>
          <p:nvPr/>
        </p:nvSpPr>
        <p:spPr>
          <a:xfrm>
            <a:off x="6565235" y="1770649"/>
            <a:ext cx="5470563" cy="261610"/>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en-US" altLang="ja-JP" sz="1100" b="1" i="0" u="none" strike="noStrike" kern="1200" cap="none" spc="0" normalizeH="0" baseline="0" noProof="0" dirty="0">
                <a:ln>
                  <a:noFill/>
                </a:ln>
                <a:solidFill>
                  <a:prstClr val="black"/>
                </a:solidFill>
                <a:effectLst/>
                <a:uLnTx/>
                <a:uFillTx/>
                <a:latin typeface="Meiryo UI"/>
                <a:ea typeface="Meiryo UI"/>
                <a:cs typeface="+mn-cs"/>
              </a:rPr>
              <a:t>MaaS</a:t>
            </a:r>
            <a:endParaRPr kumimoji="1" lang="ja-JP" altLang="en-US" sz="1100" b="1" i="0" u="none" strike="noStrike" kern="1200" cap="none" spc="0" normalizeH="0" baseline="0" noProof="0" dirty="0">
              <a:ln>
                <a:noFill/>
              </a:ln>
              <a:solidFill>
                <a:prstClr val="black"/>
              </a:solidFill>
              <a:effectLst/>
              <a:uLnTx/>
              <a:uFillTx/>
              <a:latin typeface="Meiryo UI"/>
              <a:ea typeface="Meiryo UI"/>
              <a:cs typeface="+mn-cs"/>
            </a:endParaRPr>
          </a:p>
        </p:txBody>
      </p:sp>
      <p:graphicFrame>
        <p:nvGraphicFramePr>
          <p:cNvPr id="28" name="表 3">
            <a:extLst>
              <a:ext uri="{FF2B5EF4-FFF2-40B4-BE49-F238E27FC236}">
                <a16:creationId xmlns:a16="http://schemas.microsoft.com/office/drawing/2014/main" id="{DC6942D5-9094-4E5A-96CA-B10D732009A2}"/>
              </a:ext>
            </a:extLst>
          </p:cNvPr>
          <p:cNvGraphicFramePr>
            <a:graphicFrameLocks noGrp="1"/>
          </p:cNvGraphicFramePr>
          <p:nvPr/>
        </p:nvGraphicFramePr>
        <p:xfrm>
          <a:off x="6578599" y="2039456"/>
          <a:ext cx="5457200" cy="1760220"/>
        </p:xfrm>
        <a:graphic>
          <a:graphicData uri="http://schemas.openxmlformats.org/drawingml/2006/table">
            <a:tbl>
              <a:tblPr firstRow="1" bandRow="1">
                <a:tableStyleId>{5940675A-B579-460E-94D1-54222C63F5DA}</a:tableStyleId>
              </a:tblPr>
              <a:tblGrid>
                <a:gridCol w="1090828">
                  <a:extLst>
                    <a:ext uri="{9D8B030D-6E8A-4147-A177-3AD203B41FA5}">
                      <a16:colId xmlns:a16="http://schemas.microsoft.com/office/drawing/2014/main" val="3862863555"/>
                    </a:ext>
                  </a:extLst>
                </a:gridCol>
                <a:gridCol w="1210962">
                  <a:extLst>
                    <a:ext uri="{9D8B030D-6E8A-4147-A177-3AD203B41FA5}">
                      <a16:colId xmlns:a16="http://schemas.microsoft.com/office/drawing/2014/main" val="1344372511"/>
                    </a:ext>
                  </a:extLst>
                </a:gridCol>
                <a:gridCol w="1970124">
                  <a:extLst>
                    <a:ext uri="{9D8B030D-6E8A-4147-A177-3AD203B41FA5}">
                      <a16:colId xmlns:a16="http://schemas.microsoft.com/office/drawing/2014/main" val="2942825866"/>
                    </a:ext>
                  </a:extLst>
                </a:gridCol>
                <a:gridCol w="1185286">
                  <a:extLst>
                    <a:ext uri="{9D8B030D-6E8A-4147-A177-3AD203B41FA5}">
                      <a16:colId xmlns:a16="http://schemas.microsoft.com/office/drawing/2014/main" val="2389089911"/>
                    </a:ext>
                  </a:extLst>
                </a:gridCol>
              </a:tblGrid>
              <a:tr h="228600">
                <a:tc>
                  <a:txBody>
                    <a:bodyPr/>
                    <a:lstStyle/>
                    <a:p>
                      <a:pPr algn="ctr"/>
                      <a:r>
                        <a:rPr kumimoji="1" lang="ja-JP" altLang="en-US" sz="1050" b="1" dirty="0"/>
                        <a:t>サービス名</a:t>
                      </a:r>
                    </a:p>
                  </a:txBody>
                  <a:tcPr>
                    <a:solidFill>
                      <a:schemeClr val="accent5">
                        <a:lumMod val="20000"/>
                        <a:lumOff val="80000"/>
                      </a:schemeClr>
                    </a:solidFill>
                  </a:tcPr>
                </a:tc>
                <a:tc>
                  <a:txBody>
                    <a:bodyPr/>
                    <a:lstStyle/>
                    <a:p>
                      <a:pPr algn="ctr"/>
                      <a:r>
                        <a:rPr kumimoji="1" lang="ja-JP" altLang="en-US" sz="1050" b="1"/>
                        <a:t>実施主体</a:t>
                      </a:r>
                    </a:p>
                  </a:txBody>
                  <a:tcPr>
                    <a:solidFill>
                      <a:schemeClr val="accent5">
                        <a:lumMod val="20000"/>
                        <a:lumOff val="80000"/>
                      </a:schemeClr>
                    </a:solidFill>
                  </a:tcPr>
                </a:tc>
                <a:tc>
                  <a:txBody>
                    <a:bodyPr/>
                    <a:lstStyle/>
                    <a:p>
                      <a:pPr algn="ctr"/>
                      <a:r>
                        <a:rPr kumimoji="1" lang="ja-JP" altLang="en-US" sz="1050" b="1" dirty="0"/>
                        <a:t>サービス内容</a:t>
                      </a:r>
                    </a:p>
                  </a:txBody>
                  <a:tcPr>
                    <a:solidFill>
                      <a:schemeClr val="accent5">
                        <a:lumMod val="20000"/>
                        <a:lumOff val="80000"/>
                      </a:schemeClr>
                    </a:solidFill>
                  </a:tcPr>
                </a:tc>
                <a:tc>
                  <a:txBody>
                    <a:bodyPr/>
                    <a:lstStyle/>
                    <a:p>
                      <a:pPr algn="ctr"/>
                      <a:r>
                        <a:rPr kumimoji="1" lang="ja-JP" altLang="en-US" sz="1050" b="1" dirty="0"/>
                        <a:t>ロゴ</a:t>
                      </a:r>
                    </a:p>
                  </a:txBody>
                  <a:tcPr>
                    <a:solidFill>
                      <a:schemeClr val="accent5">
                        <a:lumMod val="20000"/>
                        <a:lumOff val="80000"/>
                      </a:schemeClr>
                    </a:solidFill>
                  </a:tcPr>
                </a:tc>
                <a:extLst>
                  <a:ext uri="{0D108BD9-81ED-4DB2-BD59-A6C34878D82A}">
                    <a16:rowId xmlns:a16="http://schemas.microsoft.com/office/drawing/2014/main" val="382092885"/>
                  </a:ext>
                </a:extLst>
              </a:tr>
              <a:tr h="228600">
                <a:tc>
                  <a:txBody>
                    <a:bodyPr/>
                    <a:lstStyle/>
                    <a:p>
                      <a:pPr algn="l"/>
                      <a:r>
                        <a:rPr kumimoji="1" lang="ja-JP" altLang="en-US" sz="900" b="0" dirty="0"/>
                        <a:t>岸和田市</a:t>
                      </a:r>
                      <a:endParaRPr kumimoji="1" lang="en-US" altLang="ja-JP" sz="900" b="0" dirty="0"/>
                    </a:p>
                    <a:p>
                      <a:pPr algn="l"/>
                      <a:r>
                        <a:rPr kumimoji="1" lang="ja-JP" altLang="en-US" sz="900" b="0" dirty="0"/>
                        <a:t>移動がスムーズな</a:t>
                      </a:r>
                      <a:endParaRPr kumimoji="1" lang="en-US" altLang="ja-JP" sz="900" b="0" dirty="0"/>
                    </a:p>
                    <a:p>
                      <a:pPr algn="l"/>
                      <a:r>
                        <a:rPr kumimoji="1" lang="ja-JP" altLang="en-US" sz="900" b="0" dirty="0"/>
                        <a:t>まちづくりプロジェクト</a:t>
                      </a:r>
                      <a:endParaRPr kumimoji="1" lang="en-US" altLang="ja-JP" sz="900" b="0" dirty="0"/>
                    </a:p>
                  </a:txBody>
                  <a:tcPr>
                    <a:noFill/>
                  </a:tcPr>
                </a:tc>
                <a:tc>
                  <a:txBody>
                    <a:bodyPr/>
                    <a:lstStyle/>
                    <a:p>
                      <a:pPr algn="l"/>
                      <a:r>
                        <a:rPr kumimoji="1" lang="ja-JP" altLang="en-US" sz="900" b="0" dirty="0"/>
                        <a:t>岸和田市</a:t>
                      </a:r>
                      <a:endParaRPr kumimoji="1" lang="en-US" altLang="ja-JP" sz="900" b="0" dirty="0"/>
                    </a:p>
                    <a:p>
                      <a:pPr algn="l"/>
                      <a:r>
                        <a:rPr kumimoji="1" lang="ja-JP" altLang="en-US" sz="900" b="0" dirty="0"/>
                        <a:t>大日本印刷</a:t>
                      </a:r>
                      <a:endParaRPr kumimoji="1" lang="en-US" altLang="ja-JP" sz="900" b="0" dirty="0"/>
                    </a:p>
                    <a:p>
                      <a:pPr algn="l"/>
                      <a:r>
                        <a:rPr kumimoji="1" lang="ja-JP" altLang="en-US" sz="900" b="0" dirty="0"/>
                        <a:t>損保ジャパン</a:t>
                      </a:r>
                    </a:p>
                  </a:txBody>
                  <a:tcPr>
                    <a:noFill/>
                  </a:tcPr>
                </a:tc>
                <a:tc>
                  <a:txBody>
                    <a:bodyPr/>
                    <a:lstStyle/>
                    <a:p>
                      <a:pPr algn="l"/>
                      <a:r>
                        <a:rPr kumimoji="1" lang="ja-JP" altLang="en-US" sz="900" b="0" dirty="0"/>
                        <a:t>エリア：道の駅愛彩ランド 等</a:t>
                      </a:r>
                      <a:endParaRPr kumimoji="1" lang="en-US" altLang="ja-JP" sz="900" b="0" dirty="0"/>
                    </a:p>
                    <a:p>
                      <a:pPr algn="l"/>
                      <a:r>
                        <a:rPr kumimoji="1" lang="ja-JP" altLang="en-US" sz="900" b="0" dirty="0"/>
                        <a:t>サービス：モビリティポートによる</a:t>
                      </a:r>
                      <a:endParaRPr kumimoji="1" lang="en-US" altLang="ja-JP" sz="900" b="0" dirty="0"/>
                    </a:p>
                    <a:p>
                      <a:pPr algn="l"/>
                      <a:r>
                        <a:rPr kumimoji="1" lang="ja-JP" altLang="en-US" sz="900" b="0" dirty="0"/>
                        <a:t>　　　　　　ハブ機能　等</a:t>
                      </a:r>
                    </a:p>
                  </a:txBody>
                  <a:tcPr>
                    <a:noFill/>
                  </a:tcPr>
                </a:tc>
                <a:tc>
                  <a:txBody>
                    <a:bodyPr/>
                    <a:lstStyle/>
                    <a:p>
                      <a:pPr algn="ctr"/>
                      <a:endParaRPr kumimoji="1" lang="ja-JP" altLang="en-US" sz="1050" b="1" dirty="0"/>
                    </a:p>
                  </a:txBody>
                  <a:tcPr>
                    <a:noFill/>
                  </a:tcPr>
                </a:tc>
                <a:extLst>
                  <a:ext uri="{0D108BD9-81ED-4DB2-BD59-A6C34878D82A}">
                    <a16:rowId xmlns:a16="http://schemas.microsoft.com/office/drawing/2014/main" val="2737966838"/>
                  </a:ext>
                </a:extLst>
              </a:tr>
              <a:tr h="450166">
                <a:tc>
                  <a:txBody>
                    <a:bodyPr/>
                    <a:lstStyle/>
                    <a:p>
                      <a:r>
                        <a:rPr kumimoji="1" lang="en-US" altLang="ja-JP" sz="1000" dirty="0"/>
                        <a:t>e METRO</a:t>
                      </a:r>
                    </a:p>
                  </a:txBody>
                  <a:tcPr/>
                </a:tc>
                <a:tc>
                  <a:txBody>
                    <a:bodyPr/>
                    <a:lstStyle/>
                    <a:p>
                      <a:r>
                        <a:rPr kumimoji="1" lang="en-US" altLang="ja-JP" sz="1000" dirty="0"/>
                        <a:t>Osaka Metro</a:t>
                      </a:r>
                      <a:endParaRPr kumimoji="1" lang="ja-JP" altLang="en-US" sz="1000" dirty="0"/>
                    </a:p>
                  </a:txBody>
                  <a:tcPr/>
                </a:tc>
                <a:tc>
                  <a:txBody>
                    <a:bodyPr/>
                    <a:lstStyle/>
                    <a:p>
                      <a:r>
                        <a:rPr kumimoji="1" lang="ja-JP" altLang="en-US" sz="900" dirty="0"/>
                        <a:t>エリア：大阪市及び周辺地域</a:t>
                      </a:r>
                      <a:endParaRPr kumimoji="1" lang="en-US" altLang="ja-JP" sz="900" dirty="0"/>
                    </a:p>
                    <a:p>
                      <a:r>
                        <a:rPr kumimoji="1" lang="ja-JP" altLang="en-US" sz="900" dirty="0"/>
                        <a:t>サービス：</a:t>
                      </a:r>
                      <a:r>
                        <a:rPr kumimoji="1" lang="zh-TW" altLang="en-US" sz="900" dirty="0"/>
                        <a:t>列車混雑予測</a:t>
                      </a:r>
                      <a:r>
                        <a:rPr kumimoji="1" lang="ja-JP" altLang="en-US" sz="900" dirty="0"/>
                        <a:t>、</a:t>
                      </a:r>
                      <a:r>
                        <a:rPr kumimoji="1" lang="en-US" altLang="ja-JP" sz="900" dirty="0"/>
                        <a:t> </a:t>
                      </a:r>
                      <a:r>
                        <a:rPr kumimoji="1" lang="ja-JP" altLang="en-US" sz="900" dirty="0"/>
                        <a:t>乗換検索、　　</a:t>
                      </a:r>
                      <a:endParaRPr kumimoji="1" lang="en-US" altLang="ja-JP" sz="900" dirty="0"/>
                    </a:p>
                    <a:p>
                      <a:r>
                        <a:rPr kumimoji="1" lang="ja-JP" altLang="en-US" sz="900" dirty="0">
                          <a:solidFill>
                            <a:srgbClr val="FF0000"/>
                          </a:solidFill>
                        </a:rPr>
                        <a:t>　　　　　　</a:t>
                      </a:r>
                      <a:r>
                        <a:rPr kumimoji="1" lang="ja-JP" altLang="en-US" sz="900" dirty="0">
                          <a:solidFill>
                            <a:schemeClr val="tx1"/>
                          </a:solidFill>
                        </a:rPr>
                        <a:t>チケット、</a:t>
                      </a:r>
                      <a:r>
                        <a:rPr kumimoji="1" lang="ja-JP" altLang="en-US" sz="900" dirty="0"/>
                        <a:t>予約・決済・乗車</a:t>
                      </a:r>
                      <a:endParaRPr kumimoji="1" lang="en-US" altLang="ja-JP" sz="900" dirty="0"/>
                    </a:p>
                  </a:txBody>
                  <a:tcPr/>
                </a:tc>
                <a:tc>
                  <a:txBody>
                    <a:bodyPr/>
                    <a:lstStyle/>
                    <a:p>
                      <a:endParaRPr kumimoji="1" lang="ja-JP" altLang="en-US" sz="1050" dirty="0"/>
                    </a:p>
                  </a:txBody>
                  <a:tcPr/>
                </a:tc>
                <a:extLst>
                  <a:ext uri="{0D108BD9-81ED-4DB2-BD59-A6C34878D82A}">
                    <a16:rowId xmlns:a16="http://schemas.microsoft.com/office/drawing/2014/main" val="3527333984"/>
                  </a:ext>
                </a:extLst>
              </a:tr>
              <a:tr h="450166">
                <a:tc>
                  <a:txBody>
                    <a:bodyPr/>
                    <a:lstStyle/>
                    <a:p>
                      <a:r>
                        <a:rPr kumimoji="1" lang="en-US" altLang="ja-JP" sz="1050" dirty="0"/>
                        <a:t>KANSAI MaaS</a:t>
                      </a:r>
                    </a:p>
                    <a:p>
                      <a:endParaRPr kumimoji="1" lang="ja-JP" altLang="en-US" sz="1050" dirty="0"/>
                    </a:p>
                  </a:txBody>
                  <a:tcPr/>
                </a:tc>
                <a:tc>
                  <a:txBody>
                    <a:bodyPr/>
                    <a:lstStyle/>
                    <a:p>
                      <a:r>
                        <a:rPr kumimoji="1" lang="ja-JP" altLang="en-US" sz="1050" dirty="0"/>
                        <a:t>関西</a:t>
                      </a:r>
                      <a:r>
                        <a:rPr kumimoji="1" lang="en-US" altLang="ja-JP" sz="1050" dirty="0"/>
                        <a:t>MaaS</a:t>
                      </a:r>
                      <a:r>
                        <a:rPr kumimoji="1" lang="ja-JP" altLang="en-US" sz="1050" dirty="0"/>
                        <a:t>協議会</a:t>
                      </a:r>
                    </a:p>
                  </a:txBody>
                  <a:tcPr/>
                </a:tc>
                <a:tc>
                  <a:txBody>
                    <a:bodyPr/>
                    <a:lstStyle/>
                    <a:p>
                      <a:r>
                        <a:rPr kumimoji="1" lang="ja-JP" altLang="en-US" sz="900" dirty="0"/>
                        <a:t>エリア：</a:t>
                      </a:r>
                      <a:r>
                        <a:rPr kumimoji="1" lang="ja-JP" altLang="en-US" sz="900" dirty="0">
                          <a:solidFill>
                            <a:schemeClr val="tx1"/>
                          </a:solidFill>
                        </a:rPr>
                        <a:t>近畿</a:t>
                      </a:r>
                      <a:r>
                        <a:rPr kumimoji="1" lang="en-US" altLang="ja-JP" sz="900" dirty="0">
                          <a:solidFill>
                            <a:schemeClr val="tx1"/>
                          </a:solidFill>
                        </a:rPr>
                        <a:t>2</a:t>
                      </a:r>
                      <a:r>
                        <a:rPr kumimoji="1" lang="ja-JP" altLang="en-US" sz="900" dirty="0">
                          <a:solidFill>
                            <a:schemeClr val="tx1"/>
                          </a:solidFill>
                        </a:rPr>
                        <a:t>府</a:t>
                      </a:r>
                      <a:r>
                        <a:rPr kumimoji="1" lang="en-US" altLang="ja-JP" sz="900" dirty="0">
                          <a:solidFill>
                            <a:schemeClr val="tx1"/>
                          </a:solidFill>
                        </a:rPr>
                        <a:t>5</a:t>
                      </a:r>
                      <a:r>
                        <a:rPr kumimoji="1" lang="ja-JP" altLang="en-US" sz="900" dirty="0">
                          <a:solidFill>
                            <a:schemeClr val="tx1"/>
                          </a:solidFill>
                        </a:rPr>
                        <a:t>県*、愛知県の一部</a:t>
                      </a:r>
                      <a:r>
                        <a:rPr kumimoji="1" lang="ja-JP" altLang="en-US" sz="900" dirty="0"/>
                        <a:t>サービス：万博シャトル予約決済　　　　</a:t>
                      </a:r>
                      <a:endParaRPr kumimoji="1" lang="en-US" altLang="ja-JP" sz="900" dirty="0"/>
                    </a:p>
                    <a:p>
                      <a:r>
                        <a:rPr kumimoji="1" lang="ja-JP" altLang="en-US" sz="900" dirty="0"/>
                        <a:t>　　　　経路・チケット・モデルコース等</a:t>
                      </a:r>
                    </a:p>
                  </a:txBody>
                  <a:tcPr/>
                </a:tc>
                <a:tc>
                  <a:txBody>
                    <a:bodyPr/>
                    <a:lstStyle/>
                    <a:p>
                      <a:endParaRPr kumimoji="1" lang="ja-JP" altLang="en-US" sz="1050" dirty="0"/>
                    </a:p>
                  </a:txBody>
                  <a:tcPr/>
                </a:tc>
                <a:extLst>
                  <a:ext uri="{0D108BD9-81ED-4DB2-BD59-A6C34878D82A}">
                    <a16:rowId xmlns:a16="http://schemas.microsoft.com/office/drawing/2014/main" val="1079968892"/>
                  </a:ext>
                </a:extLst>
              </a:tr>
            </a:tbl>
          </a:graphicData>
        </a:graphic>
      </p:graphicFrame>
      <p:pic>
        <p:nvPicPr>
          <p:cNvPr id="5" name="図 4">
            <a:extLst>
              <a:ext uri="{FF2B5EF4-FFF2-40B4-BE49-F238E27FC236}">
                <a16:creationId xmlns:a16="http://schemas.microsoft.com/office/drawing/2014/main" id="{5CD9D313-CBB7-4027-8E72-502463FCC0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69376" y="2970149"/>
            <a:ext cx="1049866" cy="219626"/>
          </a:xfrm>
          <a:prstGeom prst="rect">
            <a:avLst/>
          </a:prstGeom>
        </p:spPr>
      </p:pic>
      <p:pic>
        <p:nvPicPr>
          <p:cNvPr id="6" name="図 5">
            <a:extLst>
              <a:ext uri="{FF2B5EF4-FFF2-40B4-BE49-F238E27FC236}">
                <a16:creationId xmlns:a16="http://schemas.microsoft.com/office/drawing/2014/main" id="{5D04EF59-B5D1-4D6D-858B-94945CB24C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92269" y="3472848"/>
            <a:ext cx="1056000" cy="108000"/>
          </a:xfrm>
          <a:prstGeom prst="rect">
            <a:avLst/>
          </a:prstGeom>
        </p:spPr>
      </p:pic>
      <p:pic>
        <p:nvPicPr>
          <p:cNvPr id="14" name="図 13">
            <a:extLst>
              <a:ext uri="{FF2B5EF4-FFF2-40B4-BE49-F238E27FC236}">
                <a16:creationId xmlns:a16="http://schemas.microsoft.com/office/drawing/2014/main" id="{56E81ECC-6209-454F-86BD-5BC1B6CF79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92269" y="2451692"/>
            <a:ext cx="1114150" cy="136787"/>
          </a:xfrm>
          <a:prstGeom prst="rect">
            <a:avLst/>
          </a:prstGeom>
        </p:spPr>
      </p:pic>
      <p:pic>
        <p:nvPicPr>
          <p:cNvPr id="33" name="図 32">
            <a:extLst>
              <a:ext uri="{FF2B5EF4-FFF2-40B4-BE49-F238E27FC236}">
                <a16:creationId xmlns:a16="http://schemas.microsoft.com/office/drawing/2014/main" id="{04C4137A-15DE-4E2E-AC61-8050292BD00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052805" y="5033142"/>
            <a:ext cx="641504" cy="468000"/>
          </a:xfrm>
          <a:prstGeom prst="rect">
            <a:avLst/>
          </a:prstGeom>
        </p:spPr>
      </p:pic>
      <p:pic>
        <p:nvPicPr>
          <p:cNvPr id="34" name="図 33">
            <a:extLst>
              <a:ext uri="{FF2B5EF4-FFF2-40B4-BE49-F238E27FC236}">
                <a16:creationId xmlns:a16="http://schemas.microsoft.com/office/drawing/2014/main" id="{3CE11CDA-F580-4BD9-B354-FA1DB356F6A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121160" y="4449805"/>
            <a:ext cx="523884" cy="499180"/>
          </a:xfrm>
          <a:prstGeom prst="rect">
            <a:avLst/>
          </a:prstGeom>
        </p:spPr>
      </p:pic>
      <p:pic>
        <p:nvPicPr>
          <p:cNvPr id="41" name="図 40">
            <a:extLst>
              <a:ext uri="{FF2B5EF4-FFF2-40B4-BE49-F238E27FC236}">
                <a16:creationId xmlns:a16="http://schemas.microsoft.com/office/drawing/2014/main" id="{D1BEE49E-9BA3-42E0-AB0A-CF17AA585D9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088003" y="6121082"/>
            <a:ext cx="655974" cy="469146"/>
          </a:xfrm>
          <a:prstGeom prst="rect">
            <a:avLst/>
          </a:prstGeom>
        </p:spPr>
      </p:pic>
      <p:pic>
        <p:nvPicPr>
          <p:cNvPr id="16" name="図 15">
            <a:extLst>
              <a:ext uri="{FF2B5EF4-FFF2-40B4-BE49-F238E27FC236}">
                <a16:creationId xmlns:a16="http://schemas.microsoft.com/office/drawing/2014/main" id="{33263D5D-32A2-4370-B298-9CFC18EF5EE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089323" y="5603218"/>
            <a:ext cx="637063" cy="432000"/>
          </a:xfrm>
          <a:prstGeom prst="rect">
            <a:avLst/>
          </a:prstGeom>
        </p:spPr>
      </p:pic>
      <p:sp>
        <p:nvSpPr>
          <p:cNvPr id="24" name="テキスト ボックス 23">
            <a:extLst>
              <a:ext uri="{FF2B5EF4-FFF2-40B4-BE49-F238E27FC236}">
                <a16:creationId xmlns:a16="http://schemas.microsoft.com/office/drawing/2014/main" id="{73BF977C-9A19-4170-84BA-C62829FB23FB}"/>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b="1" dirty="0"/>
              <a:t>2-1-9.  </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大阪府</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　取組実績：「スマートモビリティ」</a:t>
            </a:r>
            <a:endParaRPr kumimoji="1" lang="en-US" altLang="ja-JP" sz="20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 name="テキスト ボックス 3">
            <a:extLst>
              <a:ext uri="{FF2B5EF4-FFF2-40B4-BE49-F238E27FC236}">
                <a16:creationId xmlns:a16="http://schemas.microsoft.com/office/drawing/2014/main" id="{F8553798-EF40-487E-AD80-522DC727D42D}"/>
              </a:ext>
            </a:extLst>
          </p:cNvPr>
          <p:cNvSpPr txBox="1"/>
          <p:nvPr/>
        </p:nvSpPr>
        <p:spPr>
          <a:xfrm>
            <a:off x="6578599" y="6649470"/>
            <a:ext cx="572873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900" b="0" i="0" u="none" strike="noStrike" kern="1200" cap="none" spc="0" normalizeH="0" baseline="0" noProof="0" dirty="0">
                <a:ln>
                  <a:noFill/>
                </a:ln>
                <a:solidFill>
                  <a:prstClr val="black"/>
                </a:solidFill>
                <a:effectLst/>
                <a:uLnTx/>
                <a:uFillTx/>
                <a:latin typeface="Meiryo UI"/>
                <a:ea typeface="Meiryo UI"/>
                <a:cs typeface="+mn-cs"/>
              </a:rPr>
              <a:t>*大阪府、京都府、兵庫県、奈良県、和歌山県、滋賀県、三重県</a:t>
            </a:r>
            <a:endParaRPr kumimoji="1" lang="ja-JP" altLang="en-US" sz="9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6" name="テキスト ボックス 25">
            <a:extLst>
              <a:ext uri="{FF2B5EF4-FFF2-40B4-BE49-F238E27FC236}">
                <a16:creationId xmlns:a16="http://schemas.microsoft.com/office/drawing/2014/main" id="{88877CDB-A6B1-4848-941B-ABFF1B7D1662}"/>
              </a:ext>
            </a:extLst>
          </p:cNvPr>
          <p:cNvSpPr txBox="1"/>
          <p:nvPr/>
        </p:nvSpPr>
        <p:spPr>
          <a:xfrm>
            <a:off x="6527799" y="365063"/>
            <a:ext cx="32191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■取組事例の内容</a:t>
            </a:r>
            <a:r>
              <a:rPr kumimoji="1" lang="ja-JP" altLang="en-US" sz="800" b="1"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8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800" b="1" i="0" u="none" strike="noStrike" kern="1200" cap="none" spc="0" normalizeH="0" baseline="0" noProof="0" dirty="0">
                <a:ln>
                  <a:noFill/>
                </a:ln>
                <a:solidFill>
                  <a:prstClr val="black"/>
                </a:solidFill>
                <a:effectLst/>
                <a:uLnTx/>
                <a:uFillTx/>
                <a:latin typeface="Meiryo UI"/>
                <a:ea typeface="Meiryo UI"/>
                <a:cs typeface="+mn-cs"/>
              </a:rPr>
              <a:t>抜粋・順不同</a:t>
            </a:r>
            <a:r>
              <a:rPr kumimoji="1" lang="en-US" altLang="ja-JP" sz="800" b="1" i="0" u="none" strike="noStrike" kern="1200" cap="none" spc="0" normalizeH="0" baseline="0" noProof="0" dirty="0">
                <a:ln>
                  <a:noFill/>
                </a:ln>
                <a:solidFill>
                  <a:prstClr val="black"/>
                </a:solidFill>
                <a:effectLst/>
                <a:uLnTx/>
                <a:uFillTx/>
                <a:latin typeface="Meiryo UI"/>
                <a:ea typeface="Meiryo UI"/>
                <a:cs typeface="+mn-cs"/>
              </a:rPr>
              <a:t>)</a:t>
            </a:r>
            <a:r>
              <a:rPr kumimoji="1" lang="zh-TW" altLang="en-US" sz="800" b="1" i="0" u="none" strike="noStrike" kern="1200" cap="none" spc="0" normalizeH="0" baseline="0" noProof="0" dirty="0">
                <a:ln>
                  <a:noFill/>
                </a:ln>
                <a:solidFill>
                  <a:prstClr val="black"/>
                </a:solidFill>
                <a:effectLst/>
                <a:uLnTx/>
                <a:uFillTx/>
                <a:latin typeface="Meiryo UI"/>
                <a:ea typeface="Meiryo UI"/>
                <a:cs typeface="+mn-cs"/>
              </a:rPr>
              <a:t>　</a:t>
            </a:r>
            <a:endParaRPr kumimoji="1" lang="ja-JP" altLang="en-US" sz="8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9" name="スライド番号プレースホルダー 3">
            <a:extLst>
              <a:ext uri="{FF2B5EF4-FFF2-40B4-BE49-F238E27FC236}">
                <a16:creationId xmlns:a16="http://schemas.microsoft.com/office/drawing/2014/main" id="{40AB1D47-65B0-4C2B-BA1C-C871B19F8ED8}"/>
              </a:ext>
            </a:extLst>
          </p:cNvPr>
          <p:cNvSpPr>
            <a:spLocks noGrp="1"/>
          </p:cNvSpPr>
          <p:nvPr>
            <p:ph type="sldNum" sz="quarter" idx="12"/>
          </p:nvPr>
        </p:nvSpPr>
        <p:spPr>
          <a:xfrm>
            <a:off x="9497776" y="6582323"/>
            <a:ext cx="2743200" cy="365125"/>
          </a:xfrm>
        </p:spPr>
        <p:txBody>
          <a:bodyPr/>
          <a:lstStyle/>
          <a:p>
            <a:fld id="{63C598F0-0FE0-4076-80A3-C96A98F7321E}" type="slidenum">
              <a:rPr kumimoji="1" lang="ja-JP" altLang="en-US" smtClean="0"/>
              <a:t>19</a:t>
            </a:fld>
            <a:endParaRPr kumimoji="1" lang="ja-JP" altLang="en-US" dirty="0"/>
          </a:p>
        </p:txBody>
      </p:sp>
      <p:graphicFrame>
        <p:nvGraphicFramePr>
          <p:cNvPr id="37" name="表 3">
            <a:extLst>
              <a:ext uri="{FF2B5EF4-FFF2-40B4-BE49-F238E27FC236}">
                <a16:creationId xmlns:a16="http://schemas.microsoft.com/office/drawing/2014/main" id="{F35F6217-B8F2-4CED-97A6-E4BF1C92F7EC}"/>
              </a:ext>
            </a:extLst>
          </p:cNvPr>
          <p:cNvGraphicFramePr>
            <a:graphicFrameLocks noGrp="1"/>
          </p:cNvGraphicFramePr>
          <p:nvPr/>
        </p:nvGraphicFramePr>
        <p:xfrm>
          <a:off x="6575082" y="897756"/>
          <a:ext cx="5447394" cy="784860"/>
        </p:xfrm>
        <a:graphic>
          <a:graphicData uri="http://schemas.openxmlformats.org/drawingml/2006/table">
            <a:tbl>
              <a:tblPr firstRow="1" bandRow="1">
                <a:tableStyleId>{5940675A-B579-460E-94D1-54222C63F5DA}</a:tableStyleId>
              </a:tblPr>
              <a:tblGrid>
                <a:gridCol w="1097976">
                  <a:extLst>
                    <a:ext uri="{9D8B030D-6E8A-4147-A177-3AD203B41FA5}">
                      <a16:colId xmlns:a16="http://schemas.microsoft.com/office/drawing/2014/main" val="3862863555"/>
                    </a:ext>
                  </a:extLst>
                </a:gridCol>
                <a:gridCol w="1225687">
                  <a:extLst>
                    <a:ext uri="{9D8B030D-6E8A-4147-A177-3AD203B41FA5}">
                      <a16:colId xmlns:a16="http://schemas.microsoft.com/office/drawing/2014/main" val="1344372511"/>
                    </a:ext>
                  </a:extLst>
                </a:gridCol>
                <a:gridCol w="1915417">
                  <a:extLst>
                    <a:ext uri="{9D8B030D-6E8A-4147-A177-3AD203B41FA5}">
                      <a16:colId xmlns:a16="http://schemas.microsoft.com/office/drawing/2014/main" val="2942825866"/>
                    </a:ext>
                  </a:extLst>
                </a:gridCol>
                <a:gridCol w="1208314">
                  <a:extLst>
                    <a:ext uri="{9D8B030D-6E8A-4147-A177-3AD203B41FA5}">
                      <a16:colId xmlns:a16="http://schemas.microsoft.com/office/drawing/2014/main" val="2389089911"/>
                    </a:ext>
                  </a:extLst>
                </a:gridCol>
              </a:tblGrid>
              <a:tr h="228600">
                <a:tc>
                  <a:txBody>
                    <a:bodyPr/>
                    <a:lstStyle/>
                    <a:p>
                      <a:pPr algn="ctr"/>
                      <a:r>
                        <a:rPr kumimoji="1" lang="ja-JP" altLang="en-US" sz="1050" b="1"/>
                        <a:t>サービス名</a:t>
                      </a:r>
                    </a:p>
                  </a:txBody>
                  <a:tcPr>
                    <a:solidFill>
                      <a:schemeClr val="accent5">
                        <a:lumMod val="20000"/>
                        <a:lumOff val="80000"/>
                      </a:schemeClr>
                    </a:solidFill>
                  </a:tcPr>
                </a:tc>
                <a:tc>
                  <a:txBody>
                    <a:bodyPr/>
                    <a:lstStyle/>
                    <a:p>
                      <a:pPr algn="ctr"/>
                      <a:r>
                        <a:rPr kumimoji="1" lang="ja-JP" altLang="en-US" sz="1050" b="1"/>
                        <a:t>実施主体</a:t>
                      </a:r>
                    </a:p>
                  </a:txBody>
                  <a:tcPr>
                    <a:solidFill>
                      <a:schemeClr val="accent5">
                        <a:lumMod val="20000"/>
                        <a:lumOff val="80000"/>
                      </a:schemeClr>
                    </a:solidFill>
                  </a:tcPr>
                </a:tc>
                <a:tc>
                  <a:txBody>
                    <a:bodyPr/>
                    <a:lstStyle/>
                    <a:p>
                      <a:pPr algn="ctr"/>
                      <a:r>
                        <a:rPr kumimoji="1" lang="ja-JP" altLang="en-US" sz="1050" b="1" dirty="0"/>
                        <a:t>サービス内容</a:t>
                      </a:r>
                    </a:p>
                  </a:txBody>
                  <a:tcPr>
                    <a:solidFill>
                      <a:schemeClr val="accent5">
                        <a:lumMod val="20000"/>
                        <a:lumOff val="80000"/>
                      </a:schemeClr>
                    </a:solidFill>
                  </a:tcPr>
                </a:tc>
                <a:tc>
                  <a:txBody>
                    <a:bodyPr/>
                    <a:lstStyle/>
                    <a:p>
                      <a:pPr algn="ctr"/>
                      <a:r>
                        <a:rPr kumimoji="1" lang="ja-JP" altLang="en-US" sz="1050" b="1" dirty="0"/>
                        <a:t>車両イメージ</a:t>
                      </a:r>
                    </a:p>
                  </a:txBody>
                  <a:tcPr>
                    <a:solidFill>
                      <a:schemeClr val="accent5">
                        <a:lumMod val="20000"/>
                        <a:lumOff val="80000"/>
                      </a:schemeClr>
                    </a:solidFill>
                  </a:tcPr>
                </a:tc>
                <a:extLst>
                  <a:ext uri="{0D108BD9-81ED-4DB2-BD59-A6C34878D82A}">
                    <a16:rowId xmlns:a16="http://schemas.microsoft.com/office/drawing/2014/main" val="382092885"/>
                  </a:ext>
                </a:extLst>
              </a:tr>
              <a:tr h="450166">
                <a:tc>
                  <a:txBody>
                    <a:bodyPr/>
                    <a:lstStyle/>
                    <a:p>
                      <a:r>
                        <a:rPr kumimoji="1" lang="en-US" altLang="ja-JP" sz="1050" dirty="0"/>
                        <a:t>Osaka Metro</a:t>
                      </a:r>
                    </a:p>
                    <a:p>
                      <a:r>
                        <a:rPr kumimoji="1" lang="ja-JP" altLang="en-US" sz="1050" dirty="0"/>
                        <a:t>オンデマンドバス</a:t>
                      </a:r>
                      <a:endParaRPr kumimoji="1" lang="en-US" altLang="ja-JP" sz="1050" dirty="0"/>
                    </a:p>
                  </a:txBody>
                  <a:tcPr/>
                </a:tc>
                <a:tc>
                  <a:txBody>
                    <a:bodyPr/>
                    <a:lstStyle/>
                    <a:p>
                      <a:r>
                        <a:rPr kumimoji="1" lang="en-US" altLang="ja-JP" sz="1050" dirty="0"/>
                        <a:t>Osaka Metro</a:t>
                      </a:r>
                      <a:endParaRPr kumimoji="1" lang="ja-JP" altLang="en-US" sz="1050" dirty="0"/>
                    </a:p>
                  </a:txBody>
                  <a:tcPr/>
                </a:tc>
                <a:tc>
                  <a:txBody>
                    <a:bodyPr/>
                    <a:lstStyle/>
                    <a:p>
                      <a:r>
                        <a:rPr kumimoji="1" lang="ja-JP" altLang="en-US" sz="1000" dirty="0"/>
                        <a:t>場所：大阪市内全</a:t>
                      </a:r>
                      <a:r>
                        <a:rPr kumimoji="1" lang="en-US" altLang="ja-JP" sz="1000" dirty="0"/>
                        <a:t>24</a:t>
                      </a:r>
                      <a:r>
                        <a:rPr kumimoji="1" lang="ja-JP" altLang="en-US" sz="1000" dirty="0"/>
                        <a:t>区</a:t>
                      </a:r>
                      <a:endParaRPr kumimoji="1" lang="en-US" altLang="ja-JP" sz="1000" dirty="0"/>
                    </a:p>
                    <a:p>
                      <a:r>
                        <a:rPr kumimoji="1" lang="ja-JP" altLang="en-US" sz="1000" dirty="0"/>
                        <a:t>運賃：大人</a:t>
                      </a:r>
                      <a:r>
                        <a:rPr kumimoji="1" lang="en-US" altLang="ja-JP" sz="1000" dirty="0"/>
                        <a:t>210</a:t>
                      </a:r>
                      <a:r>
                        <a:rPr kumimoji="1" lang="ja-JP" altLang="en-US" sz="1000" dirty="0"/>
                        <a:t>～</a:t>
                      </a:r>
                      <a:r>
                        <a:rPr kumimoji="1" lang="en-US" altLang="ja-JP" sz="1000" dirty="0">
                          <a:solidFill>
                            <a:schemeClr val="tx1"/>
                          </a:solidFill>
                        </a:rPr>
                        <a:t>300</a:t>
                      </a:r>
                      <a:r>
                        <a:rPr kumimoji="1" lang="ja-JP" altLang="en-US" sz="1000" dirty="0">
                          <a:solidFill>
                            <a:schemeClr val="tx1"/>
                          </a:solidFill>
                        </a:rPr>
                        <a:t>円</a:t>
                      </a:r>
                      <a:endParaRPr kumimoji="1" lang="en-US" altLang="ja-JP" sz="900" strike="dblStrike" dirty="0"/>
                    </a:p>
                    <a:p>
                      <a:r>
                        <a:rPr kumimoji="1" lang="en-US" altLang="ja-JP" sz="900" dirty="0">
                          <a:solidFill>
                            <a:schemeClr val="tx1"/>
                          </a:solidFill>
                        </a:rPr>
                        <a:t>2026</a:t>
                      </a:r>
                      <a:r>
                        <a:rPr kumimoji="1" lang="ja-JP" altLang="en-US" sz="900" dirty="0">
                          <a:solidFill>
                            <a:schemeClr val="tx1"/>
                          </a:solidFill>
                        </a:rPr>
                        <a:t>年</a:t>
                      </a:r>
                      <a:r>
                        <a:rPr kumimoji="1" lang="en-US" altLang="ja-JP" sz="900" dirty="0">
                          <a:solidFill>
                            <a:schemeClr val="tx1"/>
                          </a:solidFill>
                        </a:rPr>
                        <a:t>3</a:t>
                      </a:r>
                      <a:r>
                        <a:rPr kumimoji="1" lang="ja-JP" altLang="en-US" sz="900" dirty="0">
                          <a:solidFill>
                            <a:schemeClr val="tx1"/>
                          </a:solidFill>
                        </a:rPr>
                        <a:t>月</a:t>
                      </a:r>
                      <a:r>
                        <a:rPr kumimoji="1" lang="en-US" altLang="ja-JP" sz="900" dirty="0">
                          <a:solidFill>
                            <a:schemeClr val="tx1"/>
                          </a:solidFill>
                        </a:rPr>
                        <a:t>26</a:t>
                      </a:r>
                      <a:r>
                        <a:rPr kumimoji="1" lang="ja-JP" altLang="en-US" sz="900" dirty="0">
                          <a:solidFill>
                            <a:schemeClr val="tx1"/>
                          </a:solidFill>
                        </a:rPr>
                        <a:t>日に市内全域へ拡大</a:t>
                      </a:r>
                      <a:endParaRPr kumimoji="1" lang="zh-CN" altLang="en-US" sz="1000" dirty="0"/>
                    </a:p>
                  </a:txBody>
                  <a:tcPr/>
                </a:tc>
                <a:tc>
                  <a:txBody>
                    <a:bodyPr/>
                    <a:lstStyle/>
                    <a:p>
                      <a:endParaRPr kumimoji="1" lang="ja-JP" altLang="en-US" sz="1050" dirty="0"/>
                    </a:p>
                  </a:txBody>
                  <a:tcPr/>
                </a:tc>
                <a:extLst>
                  <a:ext uri="{0D108BD9-81ED-4DB2-BD59-A6C34878D82A}">
                    <a16:rowId xmlns:a16="http://schemas.microsoft.com/office/drawing/2014/main" val="3527333984"/>
                  </a:ext>
                </a:extLst>
              </a:tr>
            </a:tbl>
          </a:graphicData>
        </a:graphic>
      </p:graphicFrame>
      <p:pic>
        <p:nvPicPr>
          <p:cNvPr id="38" name="図 37">
            <a:extLst>
              <a:ext uri="{FF2B5EF4-FFF2-40B4-BE49-F238E27FC236}">
                <a16:creationId xmlns:a16="http://schemas.microsoft.com/office/drawing/2014/main" id="{F083C543-EAAC-42C9-B479-3847D0EE267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952091" y="1067887"/>
            <a:ext cx="967151" cy="675737"/>
          </a:xfrm>
          <a:prstGeom prst="rect">
            <a:avLst/>
          </a:prstGeom>
        </p:spPr>
      </p:pic>
    </p:spTree>
    <p:extLst>
      <p:ext uri="{BB962C8B-B14F-4D97-AF65-F5344CB8AC3E}">
        <p14:creationId xmlns:p14="http://schemas.microsoft.com/office/powerpoint/2010/main" val="1501803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5AF32A3B-9103-49A8-8FA1-5F68FC37CC05}"/>
              </a:ext>
            </a:extLst>
          </p:cNvPr>
          <p:cNvSpPr txBox="1"/>
          <p:nvPr/>
        </p:nvSpPr>
        <p:spPr>
          <a:xfrm>
            <a:off x="1405164" y="67112"/>
            <a:ext cx="9731829" cy="6727971"/>
          </a:xfrm>
          <a:prstGeom prst="rect">
            <a:avLst/>
          </a:prstGeom>
          <a:solidFill>
            <a:schemeClr val="accent5">
              <a:lumMod val="20000"/>
              <a:lumOff val="80000"/>
            </a:schemeClr>
          </a:solidFill>
        </p:spPr>
        <p:txBody>
          <a:bodyPr wrap="square" rtlCol="0">
            <a:noAutofit/>
          </a:bodyPr>
          <a:lstStyle/>
          <a:p>
            <a:endParaRPr lang="en-US" altLang="ja-JP" sz="1100" b="1"/>
          </a:p>
          <a:p>
            <a:endParaRPr lang="en-US" altLang="ja-JP" b="1"/>
          </a:p>
        </p:txBody>
      </p:sp>
      <p:sp>
        <p:nvSpPr>
          <p:cNvPr id="6" name="テキスト ボックス 5">
            <a:extLst>
              <a:ext uri="{FF2B5EF4-FFF2-40B4-BE49-F238E27FC236}">
                <a16:creationId xmlns:a16="http://schemas.microsoft.com/office/drawing/2014/main" id="{E52BEEA2-B3A1-4BBF-A47C-7267F81E55EE}"/>
              </a:ext>
            </a:extLst>
          </p:cNvPr>
          <p:cNvSpPr txBox="1"/>
          <p:nvPr/>
        </p:nvSpPr>
        <p:spPr>
          <a:xfrm>
            <a:off x="5837303" y="62917"/>
            <a:ext cx="867545" cy="400110"/>
          </a:xfrm>
          <a:prstGeom prst="rect">
            <a:avLst/>
          </a:prstGeom>
          <a:noFill/>
        </p:spPr>
        <p:txBody>
          <a:bodyPr wrap="none" rtlCol="0">
            <a:spAutoFit/>
          </a:bodyPr>
          <a:lstStyle/>
          <a:p>
            <a:r>
              <a:rPr kumimoji="1" lang="ja-JP" altLang="en-US" sz="2000" b="1" dirty="0"/>
              <a:t>目</a:t>
            </a:r>
            <a:r>
              <a:rPr lang="ja-JP" altLang="en-US" sz="2000" b="1" dirty="0"/>
              <a:t>　</a:t>
            </a:r>
            <a:r>
              <a:rPr kumimoji="1" lang="ja-JP" altLang="en-US" sz="2000" b="1" dirty="0"/>
              <a:t>次</a:t>
            </a:r>
          </a:p>
        </p:txBody>
      </p:sp>
      <p:sp>
        <p:nvSpPr>
          <p:cNvPr id="7" name="テキスト ボックス 6">
            <a:extLst>
              <a:ext uri="{FF2B5EF4-FFF2-40B4-BE49-F238E27FC236}">
                <a16:creationId xmlns:a16="http://schemas.microsoft.com/office/drawing/2014/main" id="{DF30C5BE-EF1B-4C7A-993C-FE7D8A9BDBE2}"/>
              </a:ext>
            </a:extLst>
          </p:cNvPr>
          <p:cNvSpPr txBox="1"/>
          <p:nvPr/>
        </p:nvSpPr>
        <p:spPr>
          <a:xfrm>
            <a:off x="2735657" y="597852"/>
            <a:ext cx="7070835" cy="6062406"/>
          </a:xfrm>
          <a:prstGeom prst="rect">
            <a:avLst/>
          </a:prstGeom>
          <a:noFill/>
        </p:spPr>
        <p:txBody>
          <a:bodyPr wrap="square">
            <a:noAutofit/>
          </a:bodyPr>
          <a:lstStyle/>
          <a:p>
            <a:r>
              <a:rPr lang="ja-JP" altLang="en-US" sz="1600" b="1" dirty="0"/>
              <a:t>１．大阪スマートシティ戦略とは</a:t>
            </a:r>
            <a:endParaRPr lang="en-US" altLang="ja-JP" sz="1600" b="1" dirty="0"/>
          </a:p>
          <a:p>
            <a:r>
              <a:rPr lang="ja-JP" altLang="en-US" sz="1600" dirty="0"/>
              <a:t>　１）</a:t>
            </a:r>
            <a:r>
              <a:rPr lang="en-US" altLang="ja-JP" sz="1600" dirty="0"/>
              <a:t>『</a:t>
            </a:r>
            <a:r>
              <a:rPr lang="ja-JP" altLang="en-US" sz="1600" dirty="0"/>
              <a:t>スマートシティ戦略</a:t>
            </a:r>
            <a:r>
              <a:rPr lang="en-US" altLang="ja-JP" sz="1600" dirty="0"/>
              <a:t>』</a:t>
            </a:r>
            <a:r>
              <a:rPr lang="ja-JP" altLang="en-US" sz="1600" dirty="0"/>
              <a:t>の位置づけと経緯</a:t>
            </a:r>
            <a:endParaRPr lang="en-US" altLang="ja-JP" sz="1600" dirty="0"/>
          </a:p>
          <a:p>
            <a:r>
              <a:rPr lang="ja-JP" altLang="en-US" sz="1600" dirty="0"/>
              <a:t>　２）大阪スマートシティネクストステージについて</a:t>
            </a:r>
            <a:endParaRPr lang="en-US" altLang="ja-JP" sz="1600" dirty="0"/>
          </a:p>
          <a:p>
            <a:r>
              <a:rPr lang="ja-JP" altLang="en-US" sz="1600" dirty="0"/>
              <a:t>　３）戦略における府市の役割</a:t>
            </a:r>
            <a:endParaRPr lang="en-US" altLang="ja-JP" sz="1600" dirty="0"/>
          </a:p>
          <a:p>
            <a:r>
              <a:rPr lang="ja-JP" altLang="en-US" sz="1600" dirty="0"/>
              <a:t>　４）</a:t>
            </a:r>
            <a:r>
              <a:rPr lang="en-US" altLang="ja-JP" sz="1600" dirty="0"/>
              <a:t>『</a:t>
            </a:r>
            <a:r>
              <a:rPr lang="ja-JP" altLang="en-US" sz="1600" dirty="0"/>
              <a:t>副首都構想</a:t>
            </a:r>
            <a:r>
              <a:rPr lang="en-US" altLang="ja-JP" sz="1600" dirty="0"/>
              <a:t>』</a:t>
            </a:r>
            <a:r>
              <a:rPr lang="ja-JP" altLang="en-US" sz="1600" dirty="0"/>
              <a:t>との関係</a:t>
            </a:r>
            <a:endParaRPr lang="en-US" altLang="ja-JP" sz="1600" dirty="0"/>
          </a:p>
          <a:p>
            <a:endParaRPr lang="en-US" altLang="ja-JP" sz="1400" b="1" dirty="0"/>
          </a:p>
          <a:p>
            <a:r>
              <a:rPr lang="ja-JP" altLang="en-US" sz="1600" b="1" dirty="0"/>
              <a:t>２．大阪</a:t>
            </a:r>
            <a:r>
              <a:rPr kumimoji="1" lang="ja-JP" altLang="en-US" sz="1600" b="1" dirty="0"/>
              <a:t>府市におけるこれまでの取組と評価</a:t>
            </a:r>
            <a:endParaRPr kumimoji="1" lang="en-US" altLang="ja-JP" sz="1600" b="1" dirty="0"/>
          </a:p>
          <a:p>
            <a:r>
              <a:rPr lang="ja-JP" altLang="en-US" sz="1600" dirty="0"/>
              <a:t>　１）大阪府の取組と評価　　　 </a:t>
            </a:r>
            <a:endParaRPr lang="en-US" altLang="ja-JP" sz="1600" dirty="0"/>
          </a:p>
          <a:p>
            <a:r>
              <a:rPr lang="ja-JP" altLang="en-US" sz="1600" dirty="0"/>
              <a:t>　２）大阪市の取組と評価</a:t>
            </a:r>
            <a:endParaRPr lang="en-US" altLang="ja-JP" sz="1600" dirty="0"/>
          </a:p>
          <a:p>
            <a:endParaRPr kumimoji="1" lang="en-US" altLang="ja-JP" sz="1400" b="1" dirty="0"/>
          </a:p>
          <a:p>
            <a:r>
              <a:rPr lang="ja-JP" altLang="en-US" sz="1600" b="1" dirty="0"/>
              <a:t>３．</a:t>
            </a:r>
            <a:r>
              <a:rPr lang="en-US" altLang="ja-JP" sz="1600" b="1" dirty="0"/>
              <a:t> 『</a:t>
            </a:r>
            <a:r>
              <a:rPr lang="ja-JP" altLang="en-US" sz="1600" b="1" dirty="0"/>
              <a:t>次世代型スマートシティ</a:t>
            </a:r>
            <a:r>
              <a:rPr lang="en-US" altLang="ja-JP" sz="1600" b="1" dirty="0"/>
              <a:t>OSAKA』 </a:t>
            </a:r>
            <a:r>
              <a:rPr lang="ja-JP" altLang="en-US" sz="1600" b="1" dirty="0"/>
              <a:t>の基本方針</a:t>
            </a:r>
            <a:endParaRPr kumimoji="1" lang="ja-JP" altLang="en-US" sz="1600" b="1" dirty="0"/>
          </a:p>
          <a:p>
            <a:r>
              <a:rPr lang="ja-JP" altLang="en-US" sz="1600" dirty="0"/>
              <a:t>　１）大阪の“スマートシティ”がめざすところ</a:t>
            </a:r>
            <a:endParaRPr lang="en-US" altLang="ja-JP" sz="1600" dirty="0"/>
          </a:p>
          <a:p>
            <a:r>
              <a:rPr lang="ja-JP" altLang="en-US" sz="1600" dirty="0"/>
              <a:t>　２）社会を取り巻く環境の変化</a:t>
            </a:r>
            <a:endParaRPr lang="en-US" altLang="ja-JP" sz="1600" dirty="0"/>
          </a:p>
          <a:p>
            <a:r>
              <a:rPr lang="ja-JP" altLang="en-US" sz="1600" dirty="0"/>
              <a:t>　３）次世代型スマートシティのために必要な環境づくり</a:t>
            </a:r>
            <a:endParaRPr lang="en-US" altLang="ja-JP" sz="1600" dirty="0"/>
          </a:p>
          <a:p>
            <a:r>
              <a:rPr lang="ja-JP" altLang="en-US" sz="1600" dirty="0"/>
              <a:t>　４）</a:t>
            </a:r>
            <a:r>
              <a:rPr lang="en-US" altLang="ja-JP" sz="1600" dirty="0"/>
              <a:t>『</a:t>
            </a:r>
            <a:r>
              <a:rPr lang="ja-JP" altLang="en-US" sz="1600" dirty="0"/>
              <a:t>次世代型スマートシティ</a:t>
            </a:r>
            <a:r>
              <a:rPr lang="en-US" altLang="ja-JP" sz="1600" dirty="0"/>
              <a:t>OSAKA』 </a:t>
            </a:r>
            <a:r>
              <a:rPr lang="ja-JP" altLang="en-US" sz="1600" dirty="0"/>
              <a:t>の基本方針（全体像）</a:t>
            </a:r>
            <a:endParaRPr lang="en-US" altLang="ja-JP" sz="1600" dirty="0"/>
          </a:p>
          <a:p>
            <a:r>
              <a:rPr lang="ja-JP" altLang="en-US" sz="1600" dirty="0"/>
              <a:t>　５）</a:t>
            </a:r>
            <a:r>
              <a:rPr lang="en-US" altLang="ja-JP" sz="1600" dirty="0"/>
              <a:t>『</a:t>
            </a:r>
            <a:r>
              <a:rPr lang="ja-JP" altLang="en-US" sz="1600" dirty="0"/>
              <a:t>次世代型スマートシティ</a:t>
            </a:r>
            <a:r>
              <a:rPr lang="en-US" altLang="ja-JP" sz="1600" dirty="0"/>
              <a:t>OSAKA』 </a:t>
            </a:r>
            <a:r>
              <a:rPr lang="ja-JP" altLang="en-US" sz="1600" dirty="0"/>
              <a:t>の基本方針（取組方向）</a:t>
            </a:r>
            <a:endParaRPr lang="en-US" altLang="ja-JP" sz="1600" dirty="0"/>
          </a:p>
          <a:p>
            <a:endParaRPr kumimoji="1" lang="en-US" altLang="ja-JP" sz="1600" b="1" dirty="0"/>
          </a:p>
          <a:p>
            <a:r>
              <a:rPr lang="ja-JP" altLang="en-US" sz="1600" b="1" dirty="0"/>
              <a:t>４．大阪府市の取組（方向性・例）</a:t>
            </a:r>
            <a:endParaRPr lang="en-US" altLang="ja-JP" sz="1600" b="1" dirty="0"/>
          </a:p>
          <a:p>
            <a:r>
              <a:rPr lang="ja-JP" altLang="en-US" sz="1600" dirty="0"/>
              <a:t>　１）</a:t>
            </a:r>
            <a:r>
              <a:rPr kumimoji="1" lang="ja-JP" altLang="en-US" sz="1600" dirty="0"/>
              <a:t>大阪府の取組例</a:t>
            </a:r>
          </a:p>
          <a:p>
            <a:r>
              <a:rPr lang="ja-JP" altLang="en-US" sz="1600" dirty="0"/>
              <a:t>　２）</a:t>
            </a:r>
            <a:r>
              <a:rPr kumimoji="1" lang="ja-JP" altLang="en-US" sz="1600" dirty="0"/>
              <a:t>大阪市の取組例</a:t>
            </a:r>
          </a:p>
          <a:p>
            <a:r>
              <a:rPr lang="ja-JP" altLang="en-US" sz="1600" dirty="0"/>
              <a:t>　３）</a:t>
            </a:r>
            <a:r>
              <a:rPr kumimoji="1" lang="ja-JP" altLang="en-US" sz="1600" dirty="0"/>
              <a:t>大阪府市の取組例（スーパーシティ）</a:t>
            </a:r>
          </a:p>
          <a:p>
            <a:endParaRPr lang="en-US" altLang="ja-JP" sz="1400" b="1" dirty="0"/>
          </a:p>
          <a:p>
            <a:r>
              <a:rPr lang="en-US" altLang="ja-JP" sz="1600" b="1" dirty="0"/>
              <a:t>【</a:t>
            </a:r>
            <a:r>
              <a:rPr lang="ja-JP" altLang="en-US" sz="1600" b="1" dirty="0"/>
              <a:t>参考</a:t>
            </a:r>
            <a:r>
              <a:rPr lang="en-US" altLang="ja-JP" sz="1600" b="1" dirty="0"/>
              <a:t>】</a:t>
            </a:r>
            <a:r>
              <a:rPr lang="ja-JP" altLang="en-US" sz="1600" b="1" dirty="0"/>
              <a:t>　スマートシティの実証・実装エリア例</a:t>
            </a:r>
          </a:p>
          <a:p>
            <a:endParaRPr lang="en-US" altLang="ja-JP" sz="1600" b="1" dirty="0"/>
          </a:p>
          <a:p>
            <a:r>
              <a:rPr lang="en-US" altLang="ja-JP" sz="1600" b="1" dirty="0"/>
              <a:t>【</a:t>
            </a:r>
            <a:r>
              <a:rPr lang="ja-JP" altLang="en-US" sz="1600" b="1" dirty="0"/>
              <a:t>参考</a:t>
            </a:r>
            <a:r>
              <a:rPr lang="en-US" altLang="ja-JP" sz="1600" b="1" dirty="0"/>
              <a:t>】</a:t>
            </a:r>
            <a:r>
              <a:rPr lang="ja-JP" altLang="en-US" sz="1600" b="1" dirty="0"/>
              <a:t>　</a:t>
            </a:r>
            <a:r>
              <a:rPr lang="en-US" altLang="ja-JP" sz="1600" b="1" dirty="0"/>
              <a:t>『</a:t>
            </a:r>
            <a:r>
              <a:rPr lang="ja-JP" altLang="en-US" sz="1600" b="1" dirty="0"/>
              <a:t>次世代型スマートシティ</a:t>
            </a:r>
            <a:r>
              <a:rPr lang="en-US" altLang="ja-JP" sz="1600" b="1" dirty="0"/>
              <a:t>OSAKA』</a:t>
            </a:r>
            <a:r>
              <a:rPr lang="ja-JP" altLang="en-US" sz="1600" b="1" dirty="0"/>
              <a:t>関連施策（大阪府）</a:t>
            </a:r>
          </a:p>
        </p:txBody>
      </p:sp>
      <p:sp>
        <p:nvSpPr>
          <p:cNvPr id="8" name="スライド番号プレースホルダー 3">
            <a:extLst>
              <a:ext uri="{FF2B5EF4-FFF2-40B4-BE49-F238E27FC236}">
                <a16:creationId xmlns:a16="http://schemas.microsoft.com/office/drawing/2014/main" id="{D69AB9F1-B60D-4244-B912-84369AEE3B42}"/>
              </a:ext>
            </a:extLst>
          </p:cNvPr>
          <p:cNvSpPr>
            <a:spLocks noGrp="1"/>
          </p:cNvSpPr>
          <p:nvPr>
            <p:ph type="sldNum" sz="quarter" idx="12"/>
          </p:nvPr>
        </p:nvSpPr>
        <p:spPr>
          <a:xfrm>
            <a:off x="9415236" y="6489298"/>
            <a:ext cx="2743200" cy="365125"/>
          </a:xfrm>
        </p:spPr>
        <p:txBody>
          <a:bodyPr/>
          <a:lstStyle/>
          <a:p>
            <a:fld id="{63C598F0-0FE0-4076-80A3-C96A98F7321E}" type="slidenum">
              <a:rPr kumimoji="1" lang="ja-JP" altLang="en-US" smtClean="0"/>
              <a:t>2</a:t>
            </a:fld>
            <a:endParaRPr kumimoji="1" lang="ja-JP" altLang="en-US" dirty="0"/>
          </a:p>
        </p:txBody>
      </p:sp>
    </p:spTree>
    <p:extLst>
      <p:ext uri="{BB962C8B-B14F-4D97-AF65-F5344CB8AC3E}">
        <p14:creationId xmlns:p14="http://schemas.microsoft.com/office/powerpoint/2010/main" val="2062841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44E073F9-005C-4500-AD30-915645B2B70A}"/>
              </a:ext>
            </a:extLst>
          </p:cNvPr>
          <p:cNvSpPr txBox="1"/>
          <p:nvPr/>
        </p:nvSpPr>
        <p:spPr>
          <a:xfrm>
            <a:off x="6133093" y="509995"/>
            <a:ext cx="6013400" cy="276999"/>
          </a:xfrm>
          <a:prstGeom prst="rect">
            <a:avLst/>
          </a:prstGeom>
          <a:solidFill>
            <a:schemeClr val="accent5"/>
          </a:solidFill>
        </p:spPr>
        <p:txBody>
          <a:bodyPr wrap="square" rtlCol="0">
            <a:spAutoFit/>
          </a:bodyPr>
          <a:lstStyle/>
          <a:p>
            <a:r>
              <a:rPr kumimoji="1" lang="ja-JP" altLang="en-US" sz="1200" b="1" dirty="0"/>
              <a:t>■</a:t>
            </a:r>
            <a:r>
              <a:rPr kumimoji="1" lang="en-US" altLang="ja-JP" sz="1200" b="1" dirty="0"/>
              <a:t>GovTech</a:t>
            </a:r>
            <a:r>
              <a:rPr kumimoji="1" lang="ja-JP" altLang="en-US" sz="1200" b="1" dirty="0"/>
              <a:t>大阪</a:t>
            </a:r>
            <a:r>
              <a:rPr kumimoji="1" lang="en-US" altLang="ja-JP" sz="1200" b="1" dirty="0"/>
              <a:t>**</a:t>
            </a:r>
            <a:r>
              <a:rPr kumimoji="1" lang="ja-JP" altLang="en-US" sz="1200" b="1" dirty="0"/>
              <a:t>　・・・　全国有数の共同調達実績</a:t>
            </a:r>
          </a:p>
        </p:txBody>
      </p:sp>
      <p:sp>
        <p:nvSpPr>
          <p:cNvPr id="9" name="テキスト ボックス 8">
            <a:extLst>
              <a:ext uri="{FF2B5EF4-FFF2-40B4-BE49-F238E27FC236}">
                <a16:creationId xmlns:a16="http://schemas.microsoft.com/office/drawing/2014/main" id="{4FA360BA-46DD-4471-929A-7D17F08249DB}"/>
              </a:ext>
            </a:extLst>
          </p:cNvPr>
          <p:cNvSpPr txBox="1"/>
          <p:nvPr/>
        </p:nvSpPr>
        <p:spPr>
          <a:xfrm>
            <a:off x="119673" y="509995"/>
            <a:ext cx="5814402" cy="276999"/>
          </a:xfrm>
          <a:prstGeom prst="rect">
            <a:avLst/>
          </a:prstGeom>
          <a:solidFill>
            <a:schemeClr val="accent5"/>
          </a:solidFill>
        </p:spPr>
        <p:txBody>
          <a:bodyPr wrap="square" rtlCol="0">
            <a:spAutoFit/>
          </a:bodyPr>
          <a:lstStyle/>
          <a:p>
            <a:r>
              <a:rPr lang="ja-JP" altLang="en-US" sz="1200" b="1" dirty="0"/>
              <a:t>■</a:t>
            </a:r>
            <a:r>
              <a:rPr kumimoji="1" lang="en-US" altLang="ja-JP" sz="1200" b="1" dirty="0"/>
              <a:t>OSPF</a:t>
            </a:r>
            <a:r>
              <a:rPr kumimoji="1" lang="ja-JP" altLang="en-US" sz="1200" b="1" dirty="0"/>
              <a:t>*　・・・　全国最大規模のスマートシティコンソーシアム</a:t>
            </a:r>
          </a:p>
        </p:txBody>
      </p:sp>
      <p:cxnSp>
        <p:nvCxnSpPr>
          <p:cNvPr id="56" name="直線コネクタ 55">
            <a:extLst>
              <a:ext uri="{FF2B5EF4-FFF2-40B4-BE49-F238E27FC236}">
                <a16:creationId xmlns:a16="http://schemas.microsoft.com/office/drawing/2014/main" id="{539BF112-F139-461A-83FB-CABB2D95B2CA}"/>
              </a:ext>
            </a:extLst>
          </p:cNvPr>
          <p:cNvCxnSpPr/>
          <p:nvPr/>
        </p:nvCxnSpPr>
        <p:spPr>
          <a:xfrm>
            <a:off x="6042447" y="528926"/>
            <a:ext cx="0" cy="6228000"/>
          </a:xfrm>
          <a:prstGeom prst="line">
            <a:avLst/>
          </a:prstGeom>
          <a:ln>
            <a:prstDash val="solid"/>
          </a:ln>
        </p:spPr>
        <p:style>
          <a:lnRef idx="1">
            <a:schemeClr val="dk1"/>
          </a:lnRef>
          <a:fillRef idx="0">
            <a:schemeClr val="dk1"/>
          </a:fillRef>
          <a:effectRef idx="0">
            <a:schemeClr val="dk1"/>
          </a:effectRef>
          <a:fontRef idx="minor">
            <a:schemeClr val="tx1"/>
          </a:fontRef>
        </p:style>
      </p:cxnSp>
      <p:sp>
        <p:nvSpPr>
          <p:cNvPr id="14" name="テキスト ボックス 13">
            <a:extLst>
              <a:ext uri="{FF2B5EF4-FFF2-40B4-BE49-F238E27FC236}">
                <a16:creationId xmlns:a16="http://schemas.microsoft.com/office/drawing/2014/main" id="{E35ADA4A-8F04-4FB2-B2FC-118F52B21668}"/>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t>2-1-10.  </a:t>
            </a:r>
            <a:r>
              <a:rPr lang="en-US" altLang="ja-JP" sz="2000" b="1" dirty="0">
                <a:latin typeface="+mj-ea"/>
                <a:ea typeface="+mj-ea"/>
              </a:rPr>
              <a:t>【</a:t>
            </a:r>
            <a:r>
              <a:rPr lang="ja-JP" altLang="en-US" sz="2000" b="1" dirty="0">
                <a:latin typeface="+mj-ea"/>
                <a:ea typeface="+mj-ea"/>
              </a:rPr>
              <a:t>大阪府</a:t>
            </a:r>
            <a:r>
              <a:rPr lang="en-US" altLang="ja-JP" sz="2000" b="1" dirty="0">
                <a:latin typeface="+mj-ea"/>
                <a:ea typeface="+mj-ea"/>
              </a:rPr>
              <a:t>】</a:t>
            </a:r>
            <a:r>
              <a:rPr lang="ja-JP" altLang="en-US" sz="2000" b="1" dirty="0">
                <a:latin typeface="+mj-ea"/>
                <a:ea typeface="+mj-ea"/>
              </a:rPr>
              <a:t>　取組実績：「</a:t>
            </a:r>
            <a:r>
              <a:rPr lang="en-US" altLang="ja-JP" sz="2000" b="1" dirty="0">
                <a:latin typeface="+mj-ea"/>
                <a:ea typeface="+mj-ea"/>
              </a:rPr>
              <a:t>OSPF</a:t>
            </a:r>
            <a:r>
              <a:rPr kumimoji="1" lang="ja-JP" altLang="en-US" sz="2000" b="1" dirty="0">
                <a:latin typeface="+mj-ea"/>
                <a:ea typeface="+mj-ea"/>
              </a:rPr>
              <a:t>」と「</a:t>
            </a:r>
            <a:r>
              <a:rPr kumimoji="1" lang="en-US" altLang="ja-JP" sz="2000" b="1" dirty="0">
                <a:latin typeface="+mj-ea"/>
                <a:ea typeface="+mj-ea"/>
              </a:rPr>
              <a:t>GovTech</a:t>
            </a:r>
            <a:r>
              <a:rPr kumimoji="1" lang="ja-JP" altLang="en-US" sz="2000" b="1" dirty="0">
                <a:latin typeface="+mj-ea"/>
                <a:ea typeface="+mj-ea"/>
              </a:rPr>
              <a:t>大阪」</a:t>
            </a:r>
            <a:endParaRPr kumimoji="1" lang="en-US" altLang="ja-JP" sz="2000" b="1" dirty="0">
              <a:latin typeface="+mj-ea"/>
              <a:ea typeface="+mj-ea"/>
            </a:endParaRPr>
          </a:p>
        </p:txBody>
      </p:sp>
      <p:sp>
        <p:nvSpPr>
          <p:cNvPr id="13" name="テキスト ボックス 12">
            <a:extLst>
              <a:ext uri="{FF2B5EF4-FFF2-40B4-BE49-F238E27FC236}">
                <a16:creationId xmlns:a16="http://schemas.microsoft.com/office/drawing/2014/main" id="{05FE40F5-A5C3-4364-ABD5-F7183B4A12D1}"/>
              </a:ext>
            </a:extLst>
          </p:cNvPr>
          <p:cNvSpPr txBox="1"/>
          <p:nvPr/>
        </p:nvSpPr>
        <p:spPr>
          <a:xfrm>
            <a:off x="103046" y="2293991"/>
            <a:ext cx="3621229" cy="430887"/>
          </a:xfrm>
          <a:prstGeom prst="rect">
            <a:avLst/>
          </a:prstGeom>
          <a:noFill/>
        </p:spPr>
        <p:txBody>
          <a:bodyPr vert="horz" wrap="square" rtlCol="0">
            <a:spAutoFit/>
          </a:bodyPr>
          <a:lstStyle/>
          <a:p>
            <a:pPr marL="171450" indent="-171450" defTabSz="371475">
              <a:buFont typeface="Wingdings" panose="05000000000000000000" pitchFamily="2" charset="2"/>
              <a:buChar char="Ø"/>
              <a:defRPr/>
            </a:pPr>
            <a:r>
              <a:rPr lang="ja-JP" altLang="en-US" sz="1100" dirty="0">
                <a:solidFill>
                  <a:prstClr val="black"/>
                </a:solidFill>
                <a:ea typeface="Meiryo UI" panose="020B0604030504040204" pitchFamily="50" charset="-128"/>
              </a:rPr>
              <a:t>府内市町村職員等によるプレゼンテーションなどを通し“リアル”な課題を企業と共有するイベント開催</a:t>
            </a:r>
          </a:p>
        </p:txBody>
      </p:sp>
      <p:sp>
        <p:nvSpPr>
          <p:cNvPr id="15" name="正方形/長方形 14">
            <a:extLst>
              <a:ext uri="{FF2B5EF4-FFF2-40B4-BE49-F238E27FC236}">
                <a16:creationId xmlns:a16="http://schemas.microsoft.com/office/drawing/2014/main" id="{5E586D45-F465-4CAD-88E3-1620868F590A}"/>
              </a:ext>
            </a:extLst>
          </p:cNvPr>
          <p:cNvSpPr/>
          <p:nvPr/>
        </p:nvSpPr>
        <p:spPr>
          <a:xfrm>
            <a:off x="79155" y="2629229"/>
            <a:ext cx="3763962" cy="430887"/>
          </a:xfrm>
          <a:prstGeom prst="rect">
            <a:avLst/>
          </a:prstGeom>
          <a:noFill/>
        </p:spPr>
        <p:txBody>
          <a:bodyPr wrap="square" lIns="91440" tIns="45720" rIns="91440" bIns="45720">
            <a:spAutoFit/>
          </a:bodyPr>
          <a:lstStyle/>
          <a:p>
            <a:r>
              <a:rPr lang="en-US" altLang="ja-JP" sz="1100" dirty="0">
                <a:ln w="0"/>
                <a:solidFill>
                  <a:schemeClr val="accent1"/>
                </a:solidFill>
              </a:rPr>
              <a:t>【</a:t>
            </a:r>
            <a:r>
              <a:rPr lang="ja-JP" altLang="en-US" sz="1100" dirty="0">
                <a:ln w="0"/>
                <a:solidFill>
                  <a:schemeClr val="accent1"/>
                </a:solidFill>
              </a:rPr>
              <a:t>課題プレゼンテーションイベント（</a:t>
            </a:r>
            <a:r>
              <a:rPr lang="en-US" altLang="ja-JP" sz="1100" dirty="0">
                <a:ln w="0"/>
                <a:solidFill>
                  <a:schemeClr val="accent1"/>
                </a:solidFill>
              </a:rPr>
              <a:t>Meet Up</a:t>
            </a:r>
            <a:r>
              <a:rPr lang="ja-JP" altLang="en-US" sz="1100" dirty="0">
                <a:ln w="0"/>
                <a:solidFill>
                  <a:schemeClr val="accent1"/>
                </a:solidFill>
              </a:rPr>
              <a:t>）開催実績</a:t>
            </a:r>
            <a:r>
              <a:rPr lang="en-US" altLang="ja-JP" sz="1100" dirty="0">
                <a:ln w="0"/>
                <a:solidFill>
                  <a:schemeClr val="accent1"/>
                </a:solidFill>
              </a:rPr>
              <a:t>】</a:t>
            </a:r>
          </a:p>
          <a:p>
            <a:r>
              <a:rPr lang="ja-JP" altLang="en-US" sz="1100" dirty="0">
                <a:ln w="0"/>
                <a:solidFill>
                  <a:schemeClr val="accent1"/>
                </a:solidFill>
              </a:rPr>
              <a:t>　開催数８回、参加自治体数</a:t>
            </a:r>
            <a:r>
              <a:rPr lang="en-US" altLang="ja-JP" sz="1100" dirty="0">
                <a:ln w="0"/>
                <a:solidFill>
                  <a:schemeClr val="accent1"/>
                </a:solidFill>
              </a:rPr>
              <a:t>19</a:t>
            </a:r>
            <a:r>
              <a:rPr lang="ja-JP" altLang="en-US" sz="1100" dirty="0">
                <a:ln w="0"/>
                <a:solidFill>
                  <a:schemeClr val="accent1"/>
                </a:solidFill>
              </a:rPr>
              <a:t>市町（</a:t>
            </a:r>
            <a:r>
              <a:rPr lang="en-US" altLang="ja-JP" sz="1100" dirty="0">
                <a:ln w="0"/>
                <a:solidFill>
                  <a:schemeClr val="accent1"/>
                </a:solidFill>
              </a:rPr>
              <a:t>2020</a:t>
            </a:r>
            <a:r>
              <a:rPr lang="ja-JP" altLang="en-US" sz="1100" dirty="0">
                <a:ln w="0"/>
                <a:solidFill>
                  <a:schemeClr val="accent1"/>
                </a:solidFill>
              </a:rPr>
              <a:t>～</a:t>
            </a:r>
            <a:r>
              <a:rPr lang="en-US" altLang="ja-JP" sz="1100" dirty="0">
                <a:ln w="0"/>
                <a:solidFill>
                  <a:schemeClr val="accent1"/>
                </a:solidFill>
              </a:rPr>
              <a:t>2025</a:t>
            </a:r>
            <a:r>
              <a:rPr lang="ja-JP" altLang="en-US" sz="1100" dirty="0">
                <a:ln w="0"/>
                <a:solidFill>
                  <a:schemeClr val="accent1"/>
                </a:solidFill>
              </a:rPr>
              <a:t>年度）</a:t>
            </a:r>
            <a:endParaRPr lang="en-US" altLang="ja-JP" sz="1100" dirty="0">
              <a:ln w="0"/>
              <a:solidFill>
                <a:schemeClr val="accent1"/>
              </a:solidFill>
            </a:endParaRPr>
          </a:p>
        </p:txBody>
      </p:sp>
      <p:sp>
        <p:nvSpPr>
          <p:cNvPr id="16" name="正方形/長方形 15">
            <a:extLst>
              <a:ext uri="{FF2B5EF4-FFF2-40B4-BE49-F238E27FC236}">
                <a16:creationId xmlns:a16="http://schemas.microsoft.com/office/drawing/2014/main" id="{E8A4A0EF-C961-47E1-B36E-C1A67D01BC19}"/>
              </a:ext>
            </a:extLst>
          </p:cNvPr>
          <p:cNvSpPr/>
          <p:nvPr/>
        </p:nvSpPr>
        <p:spPr>
          <a:xfrm>
            <a:off x="288441" y="5689633"/>
            <a:ext cx="2939443" cy="276999"/>
          </a:xfrm>
          <a:prstGeom prst="rect">
            <a:avLst/>
          </a:prstGeom>
        </p:spPr>
        <p:txBody>
          <a:bodyPr wrap="square">
            <a:spAutoFit/>
          </a:bodyPr>
          <a:lstStyle/>
          <a:p>
            <a:pPr>
              <a:defRPr/>
            </a:pPr>
            <a:r>
              <a:rPr lang="ja-JP" altLang="en-US" sz="1200" b="1">
                <a:solidFill>
                  <a:prstClr val="black"/>
                </a:solidFill>
                <a:ea typeface="+mj-ea"/>
                <a:cs typeface="Courier New" panose="02070309020205020404" pitchFamily="49" charset="0"/>
              </a:rPr>
              <a:t>プロジェクト推進補助事業</a:t>
            </a:r>
            <a:endParaRPr lang="en-US" altLang="ja-JP" sz="1200" b="1">
              <a:solidFill>
                <a:prstClr val="black"/>
              </a:solidFill>
              <a:ea typeface="+mj-ea"/>
              <a:cs typeface="Courier New" panose="02070309020205020404" pitchFamily="49" charset="0"/>
            </a:endParaRPr>
          </a:p>
        </p:txBody>
      </p:sp>
      <p:sp>
        <p:nvSpPr>
          <p:cNvPr id="17" name="テキスト ボックス 16">
            <a:extLst>
              <a:ext uri="{FF2B5EF4-FFF2-40B4-BE49-F238E27FC236}">
                <a16:creationId xmlns:a16="http://schemas.microsoft.com/office/drawing/2014/main" id="{5164A4AE-E723-4784-A078-51868B042859}"/>
              </a:ext>
            </a:extLst>
          </p:cNvPr>
          <p:cNvSpPr txBox="1"/>
          <p:nvPr/>
        </p:nvSpPr>
        <p:spPr>
          <a:xfrm>
            <a:off x="96812" y="5976175"/>
            <a:ext cx="5886976" cy="430887"/>
          </a:xfrm>
          <a:prstGeom prst="rect">
            <a:avLst/>
          </a:prstGeom>
          <a:noFill/>
        </p:spPr>
        <p:txBody>
          <a:bodyPr wrap="square">
            <a:spAutoFit/>
          </a:bodyPr>
          <a:lstStyle/>
          <a:p>
            <a:pPr marL="171450" indent="-171450">
              <a:buFont typeface="Wingdings" panose="05000000000000000000" pitchFamily="2" charset="2"/>
              <a:buChar char="Ø"/>
              <a:defRPr/>
            </a:pPr>
            <a:r>
              <a:rPr lang="ja-JP" altLang="en-US" sz="1100" dirty="0">
                <a:solidFill>
                  <a:prstClr val="black"/>
                </a:solidFill>
                <a:ea typeface="Meiryo UI" panose="020B0604030504040204" pitchFamily="50" charset="-128"/>
              </a:rPr>
              <a:t>大阪府及び市町村の地域・社会課題を解決する事業実施に要する経費の一部補助を実施（１事業あたり上限</a:t>
            </a:r>
            <a:r>
              <a:rPr lang="en-US" altLang="ja-JP" sz="1100" dirty="0">
                <a:solidFill>
                  <a:prstClr val="black"/>
                </a:solidFill>
                <a:ea typeface="Meiryo UI" panose="020B0604030504040204" pitchFamily="50" charset="-128"/>
              </a:rPr>
              <a:t>100</a:t>
            </a:r>
            <a:r>
              <a:rPr lang="ja-JP" altLang="en-US" sz="1100" dirty="0">
                <a:solidFill>
                  <a:prstClr val="black"/>
                </a:solidFill>
                <a:ea typeface="Meiryo UI" panose="020B0604030504040204" pitchFamily="50" charset="-128"/>
              </a:rPr>
              <a:t>万円）</a:t>
            </a:r>
            <a:endParaRPr lang="en-US" altLang="ja-JP" sz="1100" dirty="0">
              <a:solidFill>
                <a:prstClr val="black"/>
              </a:solidFill>
              <a:ea typeface="Meiryo UI" panose="020B0604030504040204" pitchFamily="50" charset="-128"/>
            </a:endParaRPr>
          </a:p>
        </p:txBody>
      </p:sp>
      <p:sp>
        <p:nvSpPr>
          <p:cNvPr id="18" name="正方形/長方形 17">
            <a:extLst>
              <a:ext uri="{FF2B5EF4-FFF2-40B4-BE49-F238E27FC236}">
                <a16:creationId xmlns:a16="http://schemas.microsoft.com/office/drawing/2014/main" id="{A754EED0-E8FC-431B-908D-66A8FBF95DC5}"/>
              </a:ext>
            </a:extLst>
          </p:cNvPr>
          <p:cNvSpPr/>
          <p:nvPr/>
        </p:nvSpPr>
        <p:spPr>
          <a:xfrm>
            <a:off x="316255" y="6322003"/>
            <a:ext cx="5237505" cy="261610"/>
          </a:xfrm>
          <a:prstGeom prst="rect">
            <a:avLst/>
          </a:prstGeom>
          <a:noFill/>
        </p:spPr>
        <p:txBody>
          <a:bodyPr wrap="square" lIns="91440" tIns="45720" rIns="91440" bIns="45720">
            <a:spAutoFit/>
          </a:bodyPr>
          <a:lstStyle/>
          <a:p>
            <a:r>
              <a:rPr lang="en-US" altLang="ja-JP" sz="1100" dirty="0">
                <a:ln w="0"/>
                <a:solidFill>
                  <a:schemeClr val="accent1"/>
                </a:solidFill>
              </a:rPr>
              <a:t>【</a:t>
            </a:r>
            <a:r>
              <a:rPr lang="ja-JP" altLang="en-US" sz="1100" dirty="0">
                <a:ln w="0"/>
                <a:solidFill>
                  <a:schemeClr val="accent1"/>
                </a:solidFill>
              </a:rPr>
              <a:t>補助実績</a:t>
            </a:r>
            <a:r>
              <a:rPr lang="en-US" altLang="ja-JP" sz="1100" dirty="0">
                <a:ln w="0"/>
                <a:solidFill>
                  <a:schemeClr val="accent1"/>
                </a:solidFill>
              </a:rPr>
              <a:t>】</a:t>
            </a:r>
            <a:r>
              <a:rPr lang="ja-JP" altLang="en-US" sz="1100" dirty="0">
                <a:ln w="0"/>
                <a:solidFill>
                  <a:schemeClr val="accent1"/>
                </a:solidFill>
              </a:rPr>
              <a:t>　採択件数</a:t>
            </a:r>
            <a:r>
              <a:rPr lang="en-US" altLang="ja-JP" sz="1100" dirty="0">
                <a:ln w="0"/>
                <a:solidFill>
                  <a:schemeClr val="accent1"/>
                </a:solidFill>
              </a:rPr>
              <a:t>26</a:t>
            </a:r>
            <a:r>
              <a:rPr lang="ja-JP" altLang="en-US" sz="1100" dirty="0">
                <a:ln w="0"/>
                <a:solidFill>
                  <a:schemeClr val="accent1"/>
                </a:solidFill>
              </a:rPr>
              <a:t>件、採択金額</a:t>
            </a:r>
            <a:r>
              <a:rPr lang="en-US" altLang="ja-JP" sz="1100" dirty="0">
                <a:ln w="0"/>
                <a:solidFill>
                  <a:schemeClr val="accent1"/>
                </a:solidFill>
              </a:rPr>
              <a:t>24,782</a:t>
            </a:r>
            <a:r>
              <a:rPr lang="ja-JP" altLang="en-US" sz="1100" dirty="0">
                <a:ln w="0"/>
                <a:solidFill>
                  <a:schemeClr val="accent1"/>
                </a:solidFill>
              </a:rPr>
              <a:t>千円（</a:t>
            </a:r>
            <a:r>
              <a:rPr lang="en-US" altLang="ja-JP" sz="1100" dirty="0">
                <a:ln w="0"/>
                <a:solidFill>
                  <a:schemeClr val="accent1"/>
                </a:solidFill>
              </a:rPr>
              <a:t>2020</a:t>
            </a:r>
            <a:r>
              <a:rPr lang="ja-JP" altLang="en-US" sz="1100" dirty="0">
                <a:ln w="0"/>
                <a:solidFill>
                  <a:schemeClr val="accent1"/>
                </a:solidFill>
              </a:rPr>
              <a:t>～</a:t>
            </a:r>
            <a:r>
              <a:rPr lang="en-US" altLang="ja-JP" sz="1100" dirty="0">
                <a:ln w="0"/>
                <a:solidFill>
                  <a:schemeClr val="accent1"/>
                </a:solidFill>
              </a:rPr>
              <a:t>2025</a:t>
            </a:r>
            <a:r>
              <a:rPr lang="ja-JP" altLang="en-US" sz="1100" dirty="0">
                <a:ln w="0"/>
                <a:solidFill>
                  <a:schemeClr val="accent1"/>
                </a:solidFill>
              </a:rPr>
              <a:t>年度）</a:t>
            </a:r>
            <a:endParaRPr lang="en-US" altLang="ja-JP" sz="1100" dirty="0">
              <a:ln w="0"/>
              <a:solidFill>
                <a:schemeClr val="accent1"/>
              </a:solidFill>
            </a:endParaRPr>
          </a:p>
        </p:txBody>
      </p:sp>
      <p:sp>
        <p:nvSpPr>
          <p:cNvPr id="19" name="正方形/長方形 18">
            <a:extLst>
              <a:ext uri="{FF2B5EF4-FFF2-40B4-BE49-F238E27FC236}">
                <a16:creationId xmlns:a16="http://schemas.microsoft.com/office/drawing/2014/main" id="{0D9777E6-19EA-48BA-945D-FE4B435E5F9E}"/>
              </a:ext>
            </a:extLst>
          </p:cNvPr>
          <p:cNvSpPr/>
          <p:nvPr/>
        </p:nvSpPr>
        <p:spPr>
          <a:xfrm>
            <a:off x="288146" y="1477770"/>
            <a:ext cx="3444307" cy="276999"/>
          </a:xfrm>
          <a:prstGeom prst="rect">
            <a:avLst/>
          </a:prstGeom>
        </p:spPr>
        <p:txBody>
          <a:bodyPr wrap="square">
            <a:spAutoFit/>
          </a:bodyPr>
          <a:lstStyle/>
          <a:p>
            <a:pPr>
              <a:defRPr/>
            </a:pPr>
            <a:r>
              <a:rPr lang="ja-JP" altLang="en-US" sz="1200" b="1">
                <a:solidFill>
                  <a:prstClr val="black"/>
                </a:solidFill>
                <a:ea typeface="+mj-ea"/>
                <a:cs typeface="Courier New" panose="02070309020205020404" pitchFamily="49" charset="0"/>
              </a:rPr>
              <a:t>市町村課題の抽出・見える化事業</a:t>
            </a:r>
            <a:endParaRPr lang="en-US" altLang="ja-JP" sz="1200" b="1">
              <a:solidFill>
                <a:prstClr val="black"/>
              </a:solidFill>
              <a:ea typeface="+mj-ea"/>
              <a:cs typeface="Courier New" panose="02070309020205020404" pitchFamily="49" charset="0"/>
            </a:endParaRPr>
          </a:p>
        </p:txBody>
      </p:sp>
      <p:sp>
        <p:nvSpPr>
          <p:cNvPr id="20" name="テキスト ボックス 19">
            <a:extLst>
              <a:ext uri="{FF2B5EF4-FFF2-40B4-BE49-F238E27FC236}">
                <a16:creationId xmlns:a16="http://schemas.microsoft.com/office/drawing/2014/main" id="{EC5CE04B-8038-49CD-9DBD-46D5B577462F}"/>
              </a:ext>
            </a:extLst>
          </p:cNvPr>
          <p:cNvSpPr txBox="1"/>
          <p:nvPr/>
        </p:nvSpPr>
        <p:spPr>
          <a:xfrm>
            <a:off x="103047" y="1756024"/>
            <a:ext cx="3497404" cy="600164"/>
          </a:xfrm>
          <a:prstGeom prst="rect">
            <a:avLst/>
          </a:prstGeom>
          <a:noFill/>
        </p:spPr>
        <p:txBody>
          <a:bodyPr wrap="square">
            <a:spAutoFit/>
          </a:bodyPr>
          <a:lstStyle/>
          <a:p>
            <a:pPr marL="171450" indent="-171450" defTabSz="371475">
              <a:buFont typeface="Wingdings" panose="05000000000000000000" pitchFamily="2" charset="2"/>
              <a:buChar char="Ø"/>
              <a:defRPr/>
            </a:pPr>
            <a:r>
              <a:rPr lang="ja-JP" altLang="en-US" sz="1100" dirty="0">
                <a:ea typeface="Meiryo UI" panose="020B0604030504040204" pitchFamily="50" charset="-128"/>
              </a:rPr>
              <a:t>会員限定サイト上で市町村が有する様々な課題を抽出・見える化し、</a:t>
            </a:r>
            <a:r>
              <a:rPr lang="ja-JP" altLang="en-US" sz="1100" dirty="0">
                <a:solidFill>
                  <a:prstClr val="black"/>
                </a:solidFill>
                <a:ea typeface="Meiryo UI" panose="020B0604030504040204" pitchFamily="50" charset="-128"/>
              </a:rPr>
              <a:t>会員企業と共有することで、新たな取組創出につなげていく。</a:t>
            </a:r>
          </a:p>
        </p:txBody>
      </p:sp>
      <p:sp>
        <p:nvSpPr>
          <p:cNvPr id="22" name="正方形/長方形 21">
            <a:extLst>
              <a:ext uri="{FF2B5EF4-FFF2-40B4-BE49-F238E27FC236}">
                <a16:creationId xmlns:a16="http://schemas.microsoft.com/office/drawing/2014/main" id="{0DE290D7-A2D6-4821-A6F1-D5E0B1F4EB17}"/>
              </a:ext>
            </a:extLst>
          </p:cNvPr>
          <p:cNvSpPr/>
          <p:nvPr/>
        </p:nvSpPr>
        <p:spPr>
          <a:xfrm>
            <a:off x="288146" y="4123863"/>
            <a:ext cx="2517315" cy="276999"/>
          </a:xfrm>
          <a:prstGeom prst="rect">
            <a:avLst/>
          </a:prstGeom>
        </p:spPr>
        <p:txBody>
          <a:bodyPr wrap="square">
            <a:spAutoFit/>
          </a:bodyPr>
          <a:lstStyle/>
          <a:p>
            <a:pPr>
              <a:defRPr/>
            </a:pPr>
            <a:r>
              <a:rPr lang="ja-JP" altLang="en-US" sz="1200" b="1">
                <a:solidFill>
                  <a:prstClr val="black"/>
                </a:solidFill>
                <a:ea typeface="+mj-ea"/>
                <a:cs typeface="Courier New" panose="02070309020205020404" pitchFamily="49" charset="0"/>
              </a:rPr>
              <a:t>スタートアップ・ベンチャー支援事業</a:t>
            </a:r>
            <a:endParaRPr lang="en-US" altLang="ja-JP" sz="1200" b="1">
              <a:solidFill>
                <a:prstClr val="black"/>
              </a:solidFill>
              <a:ea typeface="+mj-ea"/>
              <a:cs typeface="Courier New" panose="02070309020205020404" pitchFamily="49" charset="0"/>
            </a:endParaRPr>
          </a:p>
        </p:txBody>
      </p:sp>
      <p:sp>
        <p:nvSpPr>
          <p:cNvPr id="23" name="テキスト ボックス 22">
            <a:extLst>
              <a:ext uri="{FF2B5EF4-FFF2-40B4-BE49-F238E27FC236}">
                <a16:creationId xmlns:a16="http://schemas.microsoft.com/office/drawing/2014/main" id="{EF457EF2-94EC-4EA3-BC28-0578C54398BD}"/>
              </a:ext>
            </a:extLst>
          </p:cNvPr>
          <p:cNvSpPr txBox="1"/>
          <p:nvPr/>
        </p:nvSpPr>
        <p:spPr>
          <a:xfrm>
            <a:off x="154417" y="4420299"/>
            <a:ext cx="4574872" cy="938719"/>
          </a:xfrm>
          <a:prstGeom prst="rect">
            <a:avLst/>
          </a:prstGeom>
          <a:noFill/>
        </p:spPr>
        <p:txBody>
          <a:bodyPr vert="horz" wrap="square" rtlCol="0">
            <a:spAutoFit/>
          </a:bodyPr>
          <a:lstStyle/>
          <a:p>
            <a:pPr marL="171450" indent="-171450" defTabSz="371475">
              <a:buFont typeface="Wingdings" panose="05000000000000000000" pitchFamily="2" charset="2"/>
              <a:buChar char="Ø"/>
              <a:defRPr/>
            </a:pPr>
            <a:r>
              <a:rPr lang="ja-JP" altLang="en-US" sz="1100" dirty="0">
                <a:solidFill>
                  <a:prstClr val="black"/>
                </a:solidFill>
                <a:ea typeface="Meiryo UI" panose="020B0604030504040204" pitchFamily="50" charset="-128"/>
              </a:rPr>
              <a:t>地域の課題解決に向けたソリューションを持つスタートアップ・</a:t>
            </a:r>
            <a:endParaRPr lang="en-US" altLang="ja-JP" sz="1100" dirty="0">
              <a:solidFill>
                <a:prstClr val="black"/>
              </a:solidFill>
              <a:ea typeface="Meiryo UI" panose="020B0604030504040204" pitchFamily="50" charset="-128"/>
            </a:endParaRPr>
          </a:p>
          <a:p>
            <a:pPr defTabSz="371475">
              <a:defRPr/>
            </a:pPr>
            <a:r>
              <a:rPr lang="en-US" altLang="ja-JP" sz="1100" dirty="0">
                <a:solidFill>
                  <a:prstClr val="black"/>
                </a:solidFill>
                <a:ea typeface="Meiryo UI" panose="020B0604030504040204" pitchFamily="50" charset="-128"/>
              </a:rPr>
              <a:t>    </a:t>
            </a:r>
            <a:r>
              <a:rPr lang="ja-JP" altLang="en-US" sz="1100" dirty="0">
                <a:solidFill>
                  <a:prstClr val="black"/>
                </a:solidFill>
                <a:ea typeface="Meiryo UI" panose="020B0604030504040204" pitchFamily="50" charset="-128"/>
              </a:rPr>
              <a:t>ベンチャー企業が府内市町村職員に向けてプレゼンテーション</a:t>
            </a:r>
            <a:endParaRPr lang="en-US" altLang="ja-JP" sz="1100" dirty="0">
              <a:solidFill>
                <a:prstClr val="black"/>
              </a:solidFill>
              <a:ea typeface="Meiryo UI" panose="020B0604030504040204" pitchFamily="50" charset="-128"/>
            </a:endParaRPr>
          </a:p>
          <a:p>
            <a:pPr marL="171450" indent="-171450" defTabSz="371475">
              <a:buFont typeface="Wingdings" panose="05000000000000000000" pitchFamily="2" charset="2"/>
              <a:buChar char="Ø"/>
              <a:defRPr/>
            </a:pPr>
            <a:r>
              <a:rPr lang="ja-JP" altLang="en-US" sz="1100" dirty="0">
                <a:solidFill>
                  <a:prstClr val="black"/>
                </a:solidFill>
                <a:ea typeface="Meiryo UI" panose="020B0604030504040204" pitchFamily="50" charset="-128"/>
              </a:rPr>
              <a:t>審査員による審査の結果、優秀賞を選定</a:t>
            </a:r>
            <a:endParaRPr lang="en-US" altLang="ja-JP" sz="1100" dirty="0">
              <a:solidFill>
                <a:prstClr val="black"/>
              </a:solidFill>
              <a:ea typeface="Meiryo UI" panose="020B0604030504040204" pitchFamily="50" charset="-128"/>
            </a:endParaRPr>
          </a:p>
          <a:p>
            <a:pPr marL="171450" indent="-171450" defTabSz="371475">
              <a:buFont typeface="Wingdings" panose="05000000000000000000" pitchFamily="2" charset="2"/>
              <a:buChar char="Ø"/>
              <a:defRPr/>
            </a:pPr>
            <a:r>
              <a:rPr lang="ja-JP" altLang="en-US" sz="1100" dirty="0">
                <a:solidFill>
                  <a:prstClr val="black"/>
                </a:solidFill>
                <a:ea typeface="Meiryo UI" panose="020B0604030504040204" pitchFamily="50" charset="-128"/>
              </a:rPr>
              <a:t>優秀賞受賞企業は、下記プロジェクト推進補助金を活用して実証</a:t>
            </a:r>
            <a:endParaRPr lang="en-US" altLang="ja-JP" sz="1100" dirty="0">
              <a:solidFill>
                <a:prstClr val="black"/>
              </a:solidFill>
              <a:ea typeface="Meiryo UI" panose="020B0604030504040204" pitchFamily="50" charset="-128"/>
            </a:endParaRPr>
          </a:p>
          <a:p>
            <a:pPr defTabSz="371475">
              <a:defRPr/>
            </a:pPr>
            <a:r>
              <a:rPr lang="ja-JP" altLang="en-US" sz="1100" dirty="0">
                <a:solidFill>
                  <a:prstClr val="black"/>
                </a:solidFill>
                <a:ea typeface="Meiryo UI" panose="020B0604030504040204" pitchFamily="50" charset="-128"/>
              </a:rPr>
              <a:t>　 </a:t>
            </a:r>
            <a:r>
              <a:rPr lang="en-US" altLang="ja-JP" sz="1100" dirty="0">
                <a:solidFill>
                  <a:prstClr val="black"/>
                </a:solidFill>
                <a:ea typeface="Meiryo UI" panose="020B0604030504040204" pitchFamily="50" charset="-128"/>
              </a:rPr>
              <a:t>※</a:t>
            </a:r>
            <a:r>
              <a:rPr lang="ja-JP" altLang="en-US" sz="1100" dirty="0">
                <a:solidFill>
                  <a:prstClr val="black"/>
                </a:solidFill>
                <a:ea typeface="Meiryo UI" panose="020B0604030504040204" pitchFamily="50" charset="-128"/>
              </a:rPr>
              <a:t>府内市町村との連携必須</a:t>
            </a:r>
          </a:p>
        </p:txBody>
      </p:sp>
      <p:sp>
        <p:nvSpPr>
          <p:cNvPr id="24" name="正方形/長方形 23">
            <a:extLst>
              <a:ext uri="{FF2B5EF4-FFF2-40B4-BE49-F238E27FC236}">
                <a16:creationId xmlns:a16="http://schemas.microsoft.com/office/drawing/2014/main" id="{15B2C4E3-47E5-431A-B645-1310CD17DD3C}"/>
              </a:ext>
            </a:extLst>
          </p:cNvPr>
          <p:cNvSpPr/>
          <p:nvPr/>
        </p:nvSpPr>
        <p:spPr>
          <a:xfrm>
            <a:off x="280814" y="5264842"/>
            <a:ext cx="3706357" cy="600164"/>
          </a:xfrm>
          <a:prstGeom prst="rect">
            <a:avLst/>
          </a:prstGeom>
          <a:noFill/>
        </p:spPr>
        <p:txBody>
          <a:bodyPr wrap="square" lIns="91440" tIns="45720" rIns="91440" bIns="45720">
            <a:spAutoFit/>
          </a:bodyPr>
          <a:lstStyle/>
          <a:p>
            <a:r>
              <a:rPr lang="en-US" altLang="ja-JP" sz="1100" dirty="0">
                <a:ln w="0"/>
                <a:solidFill>
                  <a:schemeClr val="accent1"/>
                </a:solidFill>
              </a:rPr>
              <a:t>【</a:t>
            </a:r>
            <a:r>
              <a:rPr lang="ja-JP" altLang="en-US" sz="1100" dirty="0">
                <a:ln w="0"/>
                <a:solidFill>
                  <a:schemeClr val="accent1"/>
                </a:solidFill>
              </a:rPr>
              <a:t>開催実績</a:t>
            </a:r>
            <a:r>
              <a:rPr lang="en-US" altLang="ja-JP" sz="1100" dirty="0">
                <a:ln w="0"/>
                <a:solidFill>
                  <a:schemeClr val="accent1"/>
                </a:solidFill>
              </a:rPr>
              <a:t>】</a:t>
            </a:r>
          </a:p>
          <a:p>
            <a:r>
              <a:rPr lang="ja-JP" altLang="en-US" sz="1100" dirty="0">
                <a:ln w="0"/>
                <a:solidFill>
                  <a:schemeClr val="accent1"/>
                </a:solidFill>
              </a:rPr>
              <a:t>  開催数</a:t>
            </a:r>
            <a:r>
              <a:rPr lang="en-US" altLang="ja-JP" sz="1100" dirty="0">
                <a:ln w="0"/>
                <a:solidFill>
                  <a:schemeClr val="accent1"/>
                </a:solidFill>
              </a:rPr>
              <a:t>4</a:t>
            </a:r>
            <a:r>
              <a:rPr lang="ja-JP" altLang="en-US" sz="1100" dirty="0">
                <a:ln w="0"/>
                <a:solidFill>
                  <a:schemeClr val="accent1"/>
                </a:solidFill>
              </a:rPr>
              <a:t>回、登壇企業数</a:t>
            </a:r>
            <a:r>
              <a:rPr lang="en-US" altLang="ja-JP" sz="1100" dirty="0">
                <a:ln w="0"/>
                <a:solidFill>
                  <a:schemeClr val="accent1"/>
                </a:solidFill>
              </a:rPr>
              <a:t>40</a:t>
            </a:r>
            <a:r>
              <a:rPr lang="ja-JP" altLang="en-US" sz="1100" dirty="0">
                <a:ln w="0"/>
                <a:solidFill>
                  <a:schemeClr val="accent1"/>
                </a:solidFill>
              </a:rPr>
              <a:t>社（</a:t>
            </a:r>
            <a:r>
              <a:rPr lang="en-US" altLang="ja-JP" sz="1100" dirty="0">
                <a:ln w="0"/>
                <a:solidFill>
                  <a:schemeClr val="accent1"/>
                </a:solidFill>
              </a:rPr>
              <a:t>2022</a:t>
            </a:r>
            <a:r>
              <a:rPr lang="ja-JP" altLang="en-US" sz="1100" dirty="0">
                <a:ln w="0"/>
                <a:solidFill>
                  <a:schemeClr val="accent1"/>
                </a:solidFill>
              </a:rPr>
              <a:t>～</a:t>
            </a:r>
            <a:r>
              <a:rPr lang="en-US" altLang="ja-JP" sz="1100" dirty="0">
                <a:ln w="0"/>
                <a:solidFill>
                  <a:schemeClr val="accent1"/>
                </a:solidFill>
              </a:rPr>
              <a:t>2025</a:t>
            </a:r>
            <a:r>
              <a:rPr lang="ja-JP" altLang="en-US" sz="1100" dirty="0">
                <a:ln w="0"/>
                <a:solidFill>
                  <a:schemeClr val="accent1"/>
                </a:solidFill>
              </a:rPr>
              <a:t>年度）</a:t>
            </a:r>
            <a:endParaRPr lang="en-US" altLang="ja-JP" sz="1100" dirty="0">
              <a:ln w="0"/>
              <a:solidFill>
                <a:schemeClr val="accent1"/>
              </a:solidFill>
            </a:endParaRPr>
          </a:p>
          <a:p>
            <a:pPr algn="ctr"/>
            <a:endParaRPr lang="ja-JP" altLang="en-US" sz="1100" b="0" cap="none" spc="0" dirty="0">
              <a:ln w="0"/>
              <a:solidFill>
                <a:schemeClr val="accent1"/>
              </a:solidFill>
            </a:endParaRPr>
          </a:p>
        </p:txBody>
      </p:sp>
      <p:sp>
        <p:nvSpPr>
          <p:cNvPr id="25" name="四角形: 角を丸くする 24">
            <a:extLst>
              <a:ext uri="{FF2B5EF4-FFF2-40B4-BE49-F238E27FC236}">
                <a16:creationId xmlns:a16="http://schemas.microsoft.com/office/drawing/2014/main" id="{A8C86F56-2D1A-4330-A954-FE8BFD4C3E28}"/>
              </a:ext>
            </a:extLst>
          </p:cNvPr>
          <p:cNvSpPr/>
          <p:nvPr/>
        </p:nvSpPr>
        <p:spPr>
          <a:xfrm rot="10800000">
            <a:off x="4414767" y="1792949"/>
            <a:ext cx="874324" cy="1188000"/>
          </a:xfrm>
          <a:prstGeom prst="roundRect">
            <a:avLst/>
          </a:prstGeom>
          <a:gradFill>
            <a:gsLst>
              <a:gs pos="100000">
                <a:srgbClr val="D9F5FF"/>
              </a:gs>
              <a:gs pos="0">
                <a:srgbClr val="AFDDF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sp>
        <p:nvSpPr>
          <p:cNvPr id="26" name="正方形/長方形 25">
            <a:extLst>
              <a:ext uri="{FF2B5EF4-FFF2-40B4-BE49-F238E27FC236}">
                <a16:creationId xmlns:a16="http://schemas.microsoft.com/office/drawing/2014/main" id="{A9460F9E-9F09-4796-A81E-290146F6C7D9}"/>
              </a:ext>
            </a:extLst>
          </p:cNvPr>
          <p:cNvSpPr/>
          <p:nvPr/>
        </p:nvSpPr>
        <p:spPr>
          <a:xfrm>
            <a:off x="4198972" y="2766570"/>
            <a:ext cx="1324817" cy="175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b="1">
                <a:solidFill>
                  <a:schemeClr val="tx1"/>
                </a:solidFill>
                <a:ea typeface="Meiryo UI" panose="020B0604030504040204" pitchFamily="50" charset="-128"/>
              </a:rPr>
              <a:t>企業に自治体が</a:t>
            </a:r>
            <a:endParaRPr kumimoji="1" lang="en-US" altLang="ja-JP" sz="700" b="1">
              <a:solidFill>
                <a:schemeClr val="tx1"/>
              </a:solidFill>
              <a:ea typeface="Meiryo UI" panose="020B0604030504040204" pitchFamily="50" charset="-128"/>
            </a:endParaRPr>
          </a:p>
          <a:p>
            <a:pPr algn="ctr"/>
            <a:r>
              <a:rPr kumimoji="1" lang="ja-JP" altLang="en-US" sz="700" b="1">
                <a:solidFill>
                  <a:schemeClr val="tx1"/>
                </a:solidFill>
                <a:ea typeface="Meiryo UI" panose="020B0604030504040204" pitchFamily="50" charset="-128"/>
              </a:rPr>
              <a:t>直接問合せ</a:t>
            </a:r>
          </a:p>
        </p:txBody>
      </p:sp>
      <p:pic>
        <p:nvPicPr>
          <p:cNvPr id="27" name="図 26">
            <a:extLst>
              <a:ext uri="{FF2B5EF4-FFF2-40B4-BE49-F238E27FC236}">
                <a16:creationId xmlns:a16="http://schemas.microsoft.com/office/drawing/2014/main" id="{526374CD-0398-4C10-817D-E5168EECB746}"/>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2522" b="98545" l="2590" r="96796">
                        <a14:foregroundMark x1="50170" y1="11736" x2="50170" y2="11736"/>
                        <a14:foregroundMark x1="50784" y1="6596" x2="50784" y2="6596"/>
                        <a14:foregroundMark x1="47989" y1="11445" x2="47989" y2="11445"/>
                        <a14:foregroundMark x1="61827" y1="9699" x2="61827" y2="9699"/>
                        <a14:foregroundMark x1="61622" y1="9990" x2="61622" y2="9990"/>
                        <a14:foregroundMark x1="62781" y1="9990" x2="62781" y2="9990"/>
                        <a14:foregroundMark x1="70620" y1="14258" x2="70620" y2="14258"/>
                        <a14:foregroundMark x1="68030" y1="12609" x2="68030" y2="12609"/>
                        <a14:foregroundMark x1="59373" y1="8632" x2="59373" y2="8632"/>
                        <a14:foregroundMark x1="55215" y1="3783" x2="55215" y2="3783"/>
                        <a14:foregroundMark x1="92979" y1="60718" x2="92979" y2="60718"/>
                        <a14:foregroundMark x1="96796" y1="60718" x2="96796" y2="60718"/>
                        <a14:foregroundMark x1="44990" y1="93695" x2="44990" y2="93695"/>
                        <a14:foregroundMark x1="42808" y1="98545" x2="42808" y2="98545"/>
                        <a14:foregroundMark x1="6817" y1="70902" x2="6817" y2="70902"/>
                        <a14:foregroundMark x1="2590" y1="70611" x2="2590" y2="70611"/>
                        <a14:foregroundMark x1="6612" y1="64985" x2="6612" y2="64985"/>
                        <a14:foregroundMark x1="47785" y1="3298" x2="47785" y2="3298"/>
                        <a14:foregroundMark x1="49693" y1="2522" x2="49693" y2="2522"/>
                        <a14:foregroundMark x1="87321" y1="47333" x2="87321" y2="47333"/>
                        <a14:foregroundMark x1="87662" y1="49176" x2="87662" y2="49176"/>
                        <a14:foregroundMark x1="87457" y1="45587" x2="87457" y2="45587"/>
                        <a14:foregroundMark x1="87048" y1="45005" x2="87048" y2="45005"/>
                        <a14:foregroundMark x1="84458" y1="43647" x2="84458" y2="43647"/>
                        <a14:foregroundMark x1="85412" y1="43647" x2="85412" y2="43647"/>
                        <a14:foregroundMark x1="82822" y1="41804" x2="82822" y2="41804"/>
                        <a14:foregroundMark x1="82072" y1="41707" x2="82072" y2="41707"/>
                        <a14:foregroundMark x1="84049" y1="43259" x2="84049" y2="43259"/>
                        <a14:foregroundMark x1="74778" y1="36372" x2="74778" y2="36372"/>
                        <a14:foregroundMark x1="73415" y1="35790" x2="73415" y2="35790"/>
                        <a14:foregroundMark x1="72393" y1="34530" x2="72393" y2="34530"/>
                        <a14:foregroundMark x1="80436" y1="41125" x2="80436" y2="41125"/>
                        <a14:foregroundMark x1="80913" y1="40931" x2="80913" y2="40931"/>
                        <a14:foregroundMark x1="79959" y1="40058" x2="79959" y2="40058"/>
                        <a14:foregroundMark x1="15951" y1="53928" x2="15951" y2="53928"/>
                        <a14:foregroundMark x1="14179" y1="55771" x2="14179" y2="55771"/>
                        <a14:foregroundMark x1="15201" y1="54801" x2="15201" y2="54801"/>
                        <a14:foregroundMark x1="14451" y1="55189" x2="14451" y2="55189"/>
                        <a14:foregroundMark x1="12543" y1="56450" x2="12543" y2="56450"/>
                        <a14:foregroundMark x1="13565" y1="55577" x2="13565" y2="55577"/>
                        <a14:foregroundMark x1="10770" y1="57905" x2="10770" y2="57905"/>
                        <a14:foregroundMark x1="11520" y1="57323" x2="11520" y2="57323"/>
                        <a14:foregroundMark x1="9271" y1="58972" x2="9271" y2="58972"/>
                        <a14:foregroundMark x1="8180" y1="59651" x2="8180" y2="59651"/>
                        <a14:foregroundMark x1="7157" y1="60524" x2="7157" y2="60524"/>
                        <a14:foregroundMark x1="6680" y1="61397" x2="6680" y2="61397"/>
                      </a14:backgroundRemoval>
                    </a14:imgEffect>
                  </a14:imgLayer>
                </a14:imgProps>
              </a:ext>
              <a:ext uri="{28A0092B-C50C-407E-A947-70E740481C1C}">
                <a14:useLocalDpi xmlns:a14="http://schemas.microsoft.com/office/drawing/2010/main"/>
              </a:ext>
            </a:extLst>
          </a:blip>
          <a:srcRect/>
          <a:stretch/>
        </p:blipFill>
        <p:spPr>
          <a:xfrm>
            <a:off x="3764851" y="2489272"/>
            <a:ext cx="638314" cy="448728"/>
          </a:xfrm>
          <a:prstGeom prst="rect">
            <a:avLst/>
          </a:prstGeom>
        </p:spPr>
      </p:pic>
      <p:pic>
        <p:nvPicPr>
          <p:cNvPr id="28" name="図 27">
            <a:extLst>
              <a:ext uri="{FF2B5EF4-FFF2-40B4-BE49-F238E27FC236}">
                <a16:creationId xmlns:a16="http://schemas.microsoft.com/office/drawing/2014/main" id="{329C5D72-32A9-4064-B895-2DB45122DEB3}"/>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2842" b="96175" l="2964" r="94731">
                        <a14:foregroundMark x1="42591" y1="7432" x2="42591" y2="7432"/>
                        <a14:foregroundMark x1="42591" y1="2842" x2="42591" y2="2842"/>
                        <a14:foregroundMark x1="86498" y1="72022" x2="86498" y2="72022"/>
                        <a14:foregroundMark x1="72558" y1="76612" x2="72558" y2="76612"/>
                        <a14:foregroundMark x1="46872" y1="90492" x2="46872" y2="90492"/>
                        <a14:foregroundMark x1="50384" y1="91913" x2="50384" y2="91913"/>
                        <a14:foregroundMark x1="50604" y1="96175" x2="50604" y2="96175"/>
                        <a14:foregroundMark x1="8013" y1="70273" x2="7245" y2="70273"/>
                        <a14:foregroundMark x1="3074" y1="69727" x2="3074" y2="69727"/>
                        <a14:foregroundMark x1="94731" y1="70601" x2="94731" y2="70601"/>
                      </a14:backgroundRemoval>
                    </a14:imgEffect>
                  </a14:imgLayer>
                </a14:imgProps>
              </a:ext>
              <a:ext uri="{28A0092B-C50C-407E-A947-70E740481C1C}">
                <a14:useLocalDpi xmlns:a14="http://schemas.microsoft.com/office/drawing/2010/main"/>
              </a:ext>
            </a:extLst>
          </a:blip>
          <a:srcRect/>
          <a:stretch/>
        </p:blipFill>
        <p:spPr>
          <a:xfrm>
            <a:off x="5369214" y="2459383"/>
            <a:ext cx="580659" cy="508157"/>
          </a:xfrm>
          <a:prstGeom prst="rect">
            <a:avLst/>
          </a:prstGeom>
        </p:spPr>
      </p:pic>
      <p:sp>
        <p:nvSpPr>
          <p:cNvPr id="29" name="正方形/長方形 28">
            <a:extLst>
              <a:ext uri="{FF2B5EF4-FFF2-40B4-BE49-F238E27FC236}">
                <a16:creationId xmlns:a16="http://schemas.microsoft.com/office/drawing/2014/main" id="{86B2EC13-EFC9-4DC4-8A52-F09FF1E17303}"/>
              </a:ext>
            </a:extLst>
          </p:cNvPr>
          <p:cNvSpPr/>
          <p:nvPr/>
        </p:nvSpPr>
        <p:spPr>
          <a:xfrm>
            <a:off x="3797127" y="1603696"/>
            <a:ext cx="576834" cy="15924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a:solidFill>
                  <a:schemeClr val="tx1"/>
                </a:solidFill>
                <a:ea typeface="Meiryo UI" panose="020B0604030504040204" pitchFamily="50" charset="-128"/>
              </a:rPr>
              <a:t>自治体</a:t>
            </a:r>
            <a:endParaRPr kumimoji="1" lang="en-US" altLang="ja-JP" sz="800" b="1">
              <a:solidFill>
                <a:schemeClr val="tx1"/>
              </a:solidFill>
              <a:ea typeface="Meiryo UI" panose="020B0604030504040204" pitchFamily="50" charset="-128"/>
            </a:endParaRPr>
          </a:p>
        </p:txBody>
      </p:sp>
      <p:sp>
        <p:nvSpPr>
          <p:cNvPr id="30" name="正方形/長方形 29">
            <a:extLst>
              <a:ext uri="{FF2B5EF4-FFF2-40B4-BE49-F238E27FC236}">
                <a16:creationId xmlns:a16="http://schemas.microsoft.com/office/drawing/2014/main" id="{C33A1179-8C8B-43DE-B11C-C8004A607A82}"/>
              </a:ext>
            </a:extLst>
          </p:cNvPr>
          <p:cNvSpPr/>
          <p:nvPr/>
        </p:nvSpPr>
        <p:spPr>
          <a:xfrm>
            <a:off x="3843117" y="1865702"/>
            <a:ext cx="488076" cy="276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a:solidFill>
                  <a:schemeClr val="tx1"/>
                </a:solidFill>
                <a:ea typeface="Meiryo UI" panose="020B0604030504040204" pitchFamily="50" charset="-128"/>
              </a:rPr>
              <a:t>課題</a:t>
            </a:r>
            <a:endParaRPr kumimoji="1" lang="en-US" altLang="ja-JP" sz="800">
              <a:solidFill>
                <a:schemeClr val="tx1"/>
              </a:solidFill>
              <a:ea typeface="Meiryo UI" panose="020B0604030504040204" pitchFamily="50" charset="-128"/>
            </a:endParaRPr>
          </a:p>
          <a:p>
            <a:pPr algn="ctr"/>
            <a:r>
              <a:rPr kumimoji="1" lang="ja-JP" altLang="en-US" sz="800" b="1">
                <a:solidFill>
                  <a:schemeClr val="tx1"/>
                </a:solidFill>
                <a:ea typeface="Meiryo UI" panose="020B0604030504040204" pitchFamily="50" charset="-128"/>
              </a:rPr>
              <a:t>登録</a:t>
            </a:r>
            <a:endParaRPr kumimoji="1" lang="en-US" altLang="ja-JP" sz="800" b="1">
              <a:solidFill>
                <a:schemeClr val="tx1"/>
              </a:solidFill>
              <a:ea typeface="Meiryo UI" panose="020B0604030504040204" pitchFamily="50" charset="-128"/>
            </a:endParaRPr>
          </a:p>
        </p:txBody>
      </p:sp>
      <p:sp>
        <p:nvSpPr>
          <p:cNvPr id="31" name="正方形/長方形 30">
            <a:extLst>
              <a:ext uri="{FF2B5EF4-FFF2-40B4-BE49-F238E27FC236}">
                <a16:creationId xmlns:a16="http://schemas.microsoft.com/office/drawing/2014/main" id="{7990AAA8-E27C-4D21-9847-E1A7B0339037}"/>
              </a:ext>
            </a:extLst>
          </p:cNvPr>
          <p:cNvSpPr/>
          <p:nvPr/>
        </p:nvSpPr>
        <p:spPr>
          <a:xfrm>
            <a:off x="5335289" y="2909129"/>
            <a:ext cx="686406" cy="153888"/>
          </a:xfrm>
          <a:prstGeom prst="rect">
            <a:avLst/>
          </a:prstGeom>
        </p:spPr>
        <p:txBody>
          <a:bodyPr wrap="none">
            <a:spAutoFit/>
          </a:bodyPr>
          <a:lstStyle/>
          <a:p>
            <a:r>
              <a:rPr lang="ja-JP" altLang="en-US" sz="400"/>
              <a:t>Designed by Freepik</a:t>
            </a:r>
          </a:p>
        </p:txBody>
      </p:sp>
      <p:sp>
        <p:nvSpPr>
          <p:cNvPr id="32" name="矢印: ストライプ 31">
            <a:extLst>
              <a:ext uri="{FF2B5EF4-FFF2-40B4-BE49-F238E27FC236}">
                <a16:creationId xmlns:a16="http://schemas.microsoft.com/office/drawing/2014/main" id="{D7FF5403-998A-401F-8866-AB5B40FC709C}"/>
              </a:ext>
            </a:extLst>
          </p:cNvPr>
          <p:cNvSpPr/>
          <p:nvPr/>
        </p:nvSpPr>
        <p:spPr>
          <a:xfrm rot="10800000" flipH="1">
            <a:off x="4480401" y="2576659"/>
            <a:ext cx="761957" cy="186238"/>
          </a:xfrm>
          <a:prstGeom prst="stripedRightArrow">
            <a:avLst/>
          </a:prstGeom>
          <a:gradFill>
            <a:gsLst>
              <a:gs pos="100000">
                <a:srgbClr val="00B0F1"/>
              </a:gs>
              <a:gs pos="0">
                <a:srgbClr val="0070C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sp>
        <p:nvSpPr>
          <p:cNvPr id="33" name="矢印: ストライプ 32">
            <a:extLst>
              <a:ext uri="{FF2B5EF4-FFF2-40B4-BE49-F238E27FC236}">
                <a16:creationId xmlns:a16="http://schemas.microsoft.com/office/drawing/2014/main" id="{A96DB0B7-7670-42CF-8BAE-B330F690E4BE}"/>
              </a:ext>
            </a:extLst>
          </p:cNvPr>
          <p:cNvSpPr/>
          <p:nvPr/>
        </p:nvSpPr>
        <p:spPr>
          <a:xfrm rot="10800000" flipH="1">
            <a:off x="4281129" y="1962070"/>
            <a:ext cx="198718" cy="155946"/>
          </a:xfrm>
          <a:prstGeom prst="stripedRightArrow">
            <a:avLst/>
          </a:prstGeom>
          <a:gradFill>
            <a:gsLst>
              <a:gs pos="100000">
                <a:srgbClr val="00B0F1"/>
              </a:gs>
              <a:gs pos="0">
                <a:srgbClr val="0070C0"/>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pic>
        <p:nvPicPr>
          <p:cNvPr id="34" name="図 33">
            <a:extLst>
              <a:ext uri="{FF2B5EF4-FFF2-40B4-BE49-F238E27FC236}">
                <a16:creationId xmlns:a16="http://schemas.microsoft.com/office/drawing/2014/main" id="{12EF1760-8BB5-4C4E-A0E4-0B558A6C0D8E}"/>
              </a:ext>
            </a:extLst>
          </p:cNvPr>
          <p:cNvPicPr>
            <a:picLocks noChangeAspect="1"/>
          </p:cNvPicPr>
          <p:nvPr/>
        </p:nvPicPr>
        <p:blipFill>
          <a:blip r:embed="rId6" cstate="screen">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a:ext>
            </a:extLst>
          </a:blip>
          <a:stretch>
            <a:fillRect/>
          </a:stretch>
        </p:blipFill>
        <p:spPr>
          <a:xfrm>
            <a:off x="4581916" y="2333897"/>
            <a:ext cx="218934" cy="218934"/>
          </a:xfrm>
          <a:prstGeom prst="rect">
            <a:avLst/>
          </a:prstGeom>
        </p:spPr>
      </p:pic>
      <p:pic>
        <p:nvPicPr>
          <p:cNvPr id="35" name="図 34">
            <a:extLst>
              <a:ext uri="{FF2B5EF4-FFF2-40B4-BE49-F238E27FC236}">
                <a16:creationId xmlns:a16="http://schemas.microsoft.com/office/drawing/2014/main" id="{54AED3A1-090E-4348-A7B2-456082F44B13}"/>
              </a:ext>
            </a:extLst>
          </p:cNvPr>
          <p:cNvPicPr>
            <a:picLocks noChangeAspect="1"/>
          </p:cNvPicPr>
          <p:nvPr/>
        </p:nvPicPr>
        <p:blipFill>
          <a:blip r:embed="rId6" cstate="screen">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a:ext>
            </a:extLst>
          </a:blip>
          <a:stretch>
            <a:fillRect/>
          </a:stretch>
        </p:blipFill>
        <p:spPr>
          <a:xfrm>
            <a:off x="4871541" y="2333897"/>
            <a:ext cx="218934" cy="218934"/>
          </a:xfrm>
          <a:prstGeom prst="rect">
            <a:avLst/>
          </a:prstGeom>
        </p:spPr>
      </p:pic>
      <p:sp>
        <p:nvSpPr>
          <p:cNvPr id="36" name="テキスト ボックス 35">
            <a:extLst>
              <a:ext uri="{FF2B5EF4-FFF2-40B4-BE49-F238E27FC236}">
                <a16:creationId xmlns:a16="http://schemas.microsoft.com/office/drawing/2014/main" id="{93590D62-B5E2-4072-B341-5DCAA02BD5AB}"/>
              </a:ext>
            </a:extLst>
          </p:cNvPr>
          <p:cNvSpPr txBox="1"/>
          <p:nvPr/>
        </p:nvSpPr>
        <p:spPr>
          <a:xfrm>
            <a:off x="4346208" y="2174968"/>
            <a:ext cx="1051866" cy="200055"/>
          </a:xfrm>
          <a:prstGeom prst="rect">
            <a:avLst/>
          </a:prstGeom>
          <a:noFill/>
        </p:spPr>
        <p:txBody>
          <a:bodyPr wrap="square" rtlCol="0">
            <a:spAutoFit/>
          </a:bodyPr>
          <a:lstStyle/>
          <a:p>
            <a:pPr algn="ctr"/>
            <a:r>
              <a:rPr kumimoji="1" lang="ja-JP" altLang="en-US" sz="700" b="1">
                <a:solidFill>
                  <a:schemeClr val="bg1">
                    <a:lumMod val="50000"/>
                  </a:schemeClr>
                </a:solidFill>
                <a:ea typeface="Meiryo UI" panose="020B0604030504040204" pitchFamily="50" charset="-128"/>
              </a:rPr>
              <a:t>企業ソリューション</a:t>
            </a:r>
          </a:p>
        </p:txBody>
      </p:sp>
      <p:pic>
        <p:nvPicPr>
          <p:cNvPr id="37" name="図 36">
            <a:extLst>
              <a:ext uri="{FF2B5EF4-FFF2-40B4-BE49-F238E27FC236}">
                <a16:creationId xmlns:a16="http://schemas.microsoft.com/office/drawing/2014/main" id="{444BAA5A-BBDC-4F55-9EEB-1E646475AFB8}"/>
              </a:ext>
            </a:extLst>
          </p:cNvPr>
          <p:cNvPicPr>
            <a:picLocks noChangeAspect="1"/>
          </p:cNvPicPr>
          <p:nvPr/>
        </p:nvPicPr>
        <p:blipFill>
          <a:blip r:embed="rId8"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4581916" y="1950794"/>
            <a:ext cx="227216" cy="227216"/>
          </a:xfrm>
          <a:prstGeom prst="rect">
            <a:avLst/>
          </a:prstGeom>
        </p:spPr>
      </p:pic>
      <p:pic>
        <p:nvPicPr>
          <p:cNvPr id="38" name="図 37">
            <a:extLst>
              <a:ext uri="{FF2B5EF4-FFF2-40B4-BE49-F238E27FC236}">
                <a16:creationId xmlns:a16="http://schemas.microsoft.com/office/drawing/2014/main" id="{E3DF4389-6C82-4AC3-8D6F-D9B8E861A6B4}"/>
              </a:ext>
            </a:extLst>
          </p:cNvPr>
          <p:cNvPicPr>
            <a:picLocks noChangeAspect="1"/>
          </p:cNvPicPr>
          <p:nvPr/>
        </p:nvPicPr>
        <p:blipFill>
          <a:blip r:embed="rId8" cstate="screen">
            <a:biLevel thresh="25000"/>
            <a:extLst>
              <a:ext uri="{28A0092B-C50C-407E-A947-70E740481C1C}">
                <a14:useLocalDpi xmlns:a14="http://schemas.microsoft.com/office/drawing/2010/main"/>
              </a:ext>
            </a:extLst>
          </a:blip>
          <a:stretch>
            <a:fillRect/>
          </a:stretch>
        </p:blipFill>
        <p:spPr>
          <a:xfrm>
            <a:off x="4871541" y="1950794"/>
            <a:ext cx="227216" cy="227216"/>
          </a:xfrm>
          <a:prstGeom prst="rect">
            <a:avLst/>
          </a:prstGeom>
        </p:spPr>
      </p:pic>
      <p:sp>
        <p:nvSpPr>
          <p:cNvPr id="39" name="テキスト ボックス 38">
            <a:extLst>
              <a:ext uri="{FF2B5EF4-FFF2-40B4-BE49-F238E27FC236}">
                <a16:creationId xmlns:a16="http://schemas.microsoft.com/office/drawing/2014/main" id="{D4A74829-D088-4D75-B001-AD1DB591C62A}"/>
              </a:ext>
            </a:extLst>
          </p:cNvPr>
          <p:cNvSpPr txBox="1"/>
          <p:nvPr/>
        </p:nvSpPr>
        <p:spPr>
          <a:xfrm>
            <a:off x="4488102" y="1794547"/>
            <a:ext cx="715403" cy="200055"/>
          </a:xfrm>
          <a:prstGeom prst="rect">
            <a:avLst/>
          </a:prstGeom>
          <a:noFill/>
        </p:spPr>
        <p:txBody>
          <a:bodyPr wrap="square" rtlCol="0">
            <a:spAutoFit/>
          </a:bodyPr>
          <a:lstStyle/>
          <a:p>
            <a:pPr algn="ctr"/>
            <a:r>
              <a:rPr kumimoji="1" lang="ja-JP" altLang="en-US" sz="700" b="1">
                <a:solidFill>
                  <a:schemeClr val="bg1">
                    <a:lumMod val="50000"/>
                  </a:schemeClr>
                </a:solidFill>
                <a:ea typeface="Meiryo UI" panose="020B0604030504040204" pitchFamily="50" charset="-128"/>
              </a:rPr>
              <a:t>地域課題</a:t>
            </a:r>
          </a:p>
        </p:txBody>
      </p:sp>
      <p:sp>
        <p:nvSpPr>
          <p:cNvPr id="40" name="正方形/長方形 39">
            <a:extLst>
              <a:ext uri="{FF2B5EF4-FFF2-40B4-BE49-F238E27FC236}">
                <a16:creationId xmlns:a16="http://schemas.microsoft.com/office/drawing/2014/main" id="{1F69FBBA-587D-47B3-B8D9-A78DA2809275}"/>
              </a:ext>
            </a:extLst>
          </p:cNvPr>
          <p:cNvSpPr/>
          <p:nvPr/>
        </p:nvSpPr>
        <p:spPr>
          <a:xfrm>
            <a:off x="4509948" y="1596456"/>
            <a:ext cx="657193" cy="1607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a:solidFill>
                  <a:schemeClr val="tx1"/>
                </a:solidFill>
                <a:ea typeface="Meiryo UI" panose="020B0604030504040204" pitchFamily="50" charset="-128"/>
              </a:rPr>
              <a:t>会員サイト</a:t>
            </a:r>
            <a:endParaRPr kumimoji="1" lang="en-US" altLang="ja-JP" sz="800" b="1">
              <a:solidFill>
                <a:schemeClr val="tx1"/>
              </a:solidFill>
              <a:ea typeface="Meiryo UI" panose="020B0604030504040204" pitchFamily="50" charset="-128"/>
            </a:endParaRPr>
          </a:p>
        </p:txBody>
      </p:sp>
      <p:sp>
        <p:nvSpPr>
          <p:cNvPr id="41" name="正方形/長方形 40">
            <a:extLst>
              <a:ext uri="{FF2B5EF4-FFF2-40B4-BE49-F238E27FC236}">
                <a16:creationId xmlns:a16="http://schemas.microsoft.com/office/drawing/2014/main" id="{A147DC27-0214-4843-89AF-C0746E317613}"/>
              </a:ext>
            </a:extLst>
          </p:cNvPr>
          <p:cNvSpPr/>
          <p:nvPr/>
        </p:nvSpPr>
        <p:spPr>
          <a:xfrm>
            <a:off x="5325129" y="1586128"/>
            <a:ext cx="621626" cy="15924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a:solidFill>
                  <a:schemeClr val="tx1"/>
                </a:solidFill>
                <a:ea typeface="Meiryo UI" panose="020B0604030504040204" pitchFamily="50" charset="-128"/>
              </a:rPr>
              <a:t>会員企業</a:t>
            </a:r>
            <a:endParaRPr kumimoji="1" lang="en-US" altLang="ja-JP" sz="800" b="1">
              <a:solidFill>
                <a:schemeClr val="tx1"/>
              </a:solidFill>
              <a:ea typeface="Meiryo UI" panose="020B0604030504040204" pitchFamily="50" charset="-128"/>
            </a:endParaRPr>
          </a:p>
        </p:txBody>
      </p:sp>
      <p:sp>
        <p:nvSpPr>
          <p:cNvPr id="42" name="正方形/長方形 41">
            <a:extLst>
              <a:ext uri="{FF2B5EF4-FFF2-40B4-BE49-F238E27FC236}">
                <a16:creationId xmlns:a16="http://schemas.microsoft.com/office/drawing/2014/main" id="{9ABDFDDD-7323-4C0E-BA69-70BE4251BAFD}"/>
              </a:ext>
            </a:extLst>
          </p:cNvPr>
          <p:cNvSpPr/>
          <p:nvPr/>
        </p:nvSpPr>
        <p:spPr>
          <a:xfrm>
            <a:off x="3683985" y="2921468"/>
            <a:ext cx="686406" cy="153888"/>
          </a:xfrm>
          <a:prstGeom prst="rect">
            <a:avLst/>
          </a:prstGeom>
        </p:spPr>
        <p:txBody>
          <a:bodyPr wrap="none">
            <a:spAutoFit/>
          </a:bodyPr>
          <a:lstStyle/>
          <a:p>
            <a:r>
              <a:rPr lang="ja-JP" altLang="en-US" sz="400"/>
              <a:t>Designed by Freepik</a:t>
            </a:r>
          </a:p>
        </p:txBody>
      </p:sp>
      <p:sp>
        <p:nvSpPr>
          <p:cNvPr id="43" name="矢印: ストライプ 42">
            <a:extLst>
              <a:ext uri="{FF2B5EF4-FFF2-40B4-BE49-F238E27FC236}">
                <a16:creationId xmlns:a16="http://schemas.microsoft.com/office/drawing/2014/main" id="{30CF4476-A3E0-400C-860B-1F9DA91C8883}"/>
              </a:ext>
            </a:extLst>
          </p:cNvPr>
          <p:cNvSpPr/>
          <p:nvPr/>
        </p:nvSpPr>
        <p:spPr>
          <a:xfrm rot="10800000" flipH="1">
            <a:off x="5207751" y="1958397"/>
            <a:ext cx="198718" cy="155946"/>
          </a:xfrm>
          <a:prstGeom prst="stripedRightArrow">
            <a:avLst/>
          </a:prstGeom>
          <a:gradFill>
            <a:gsLst>
              <a:gs pos="100000">
                <a:srgbClr val="00B0F1"/>
              </a:gs>
              <a:gs pos="0">
                <a:srgbClr val="0070C0"/>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sp>
        <p:nvSpPr>
          <p:cNvPr id="44" name="正方形/長方形 43">
            <a:extLst>
              <a:ext uri="{FF2B5EF4-FFF2-40B4-BE49-F238E27FC236}">
                <a16:creationId xmlns:a16="http://schemas.microsoft.com/office/drawing/2014/main" id="{51033351-D901-4AA9-B809-153A994D1E90}"/>
              </a:ext>
            </a:extLst>
          </p:cNvPr>
          <p:cNvSpPr/>
          <p:nvPr/>
        </p:nvSpPr>
        <p:spPr>
          <a:xfrm>
            <a:off x="5334048" y="1859961"/>
            <a:ext cx="650992" cy="2543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a:solidFill>
                  <a:schemeClr val="tx1"/>
                </a:solidFill>
                <a:ea typeface="Meiryo UI" panose="020B0604030504040204" pitchFamily="50" charset="-128"/>
              </a:rPr>
              <a:t>課題</a:t>
            </a:r>
            <a:endParaRPr kumimoji="1" lang="en-US" altLang="ja-JP" sz="800">
              <a:solidFill>
                <a:schemeClr val="tx1"/>
              </a:solidFill>
              <a:ea typeface="Meiryo UI" panose="020B0604030504040204" pitchFamily="50" charset="-128"/>
            </a:endParaRPr>
          </a:p>
          <a:p>
            <a:pPr algn="ctr"/>
            <a:r>
              <a:rPr lang="ja-JP" altLang="en-US" sz="800" b="1">
                <a:solidFill>
                  <a:schemeClr val="tx1"/>
                </a:solidFill>
                <a:ea typeface="Meiryo UI" panose="020B0604030504040204" pitchFamily="50" charset="-128"/>
              </a:rPr>
              <a:t>検索・把握</a:t>
            </a:r>
            <a:endParaRPr kumimoji="1" lang="en-US" altLang="ja-JP" sz="800" b="1">
              <a:solidFill>
                <a:schemeClr val="tx1"/>
              </a:solidFill>
              <a:ea typeface="Meiryo UI" panose="020B0604030504040204" pitchFamily="50" charset="-128"/>
            </a:endParaRPr>
          </a:p>
        </p:txBody>
      </p:sp>
      <p:sp>
        <p:nvSpPr>
          <p:cNvPr id="45" name="矢印: ストライプ 44">
            <a:extLst>
              <a:ext uri="{FF2B5EF4-FFF2-40B4-BE49-F238E27FC236}">
                <a16:creationId xmlns:a16="http://schemas.microsoft.com/office/drawing/2014/main" id="{C24CC17B-6CAD-4AA7-AE5D-E7D1ED1C7EE8}"/>
              </a:ext>
            </a:extLst>
          </p:cNvPr>
          <p:cNvSpPr/>
          <p:nvPr/>
        </p:nvSpPr>
        <p:spPr>
          <a:xfrm flipH="1">
            <a:off x="5201862" y="2262788"/>
            <a:ext cx="198718" cy="155946"/>
          </a:xfrm>
          <a:prstGeom prst="stripedRightArrow">
            <a:avLst/>
          </a:prstGeom>
          <a:gradFill>
            <a:gsLst>
              <a:gs pos="100000">
                <a:srgbClr val="00B0F1"/>
              </a:gs>
              <a:gs pos="0">
                <a:srgbClr val="0070C0"/>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sp>
        <p:nvSpPr>
          <p:cNvPr id="46" name="矢印: ストライプ 45">
            <a:extLst>
              <a:ext uri="{FF2B5EF4-FFF2-40B4-BE49-F238E27FC236}">
                <a16:creationId xmlns:a16="http://schemas.microsoft.com/office/drawing/2014/main" id="{324011A0-F430-4208-AC3D-E1467670E6CB}"/>
              </a:ext>
            </a:extLst>
          </p:cNvPr>
          <p:cNvSpPr/>
          <p:nvPr/>
        </p:nvSpPr>
        <p:spPr>
          <a:xfrm flipH="1">
            <a:off x="4278344" y="2262788"/>
            <a:ext cx="198718" cy="155946"/>
          </a:xfrm>
          <a:prstGeom prst="stripedRightArrow">
            <a:avLst/>
          </a:prstGeom>
          <a:gradFill>
            <a:gsLst>
              <a:gs pos="100000">
                <a:srgbClr val="00B0F1"/>
              </a:gs>
              <a:gs pos="0">
                <a:srgbClr val="0070C0"/>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sp>
        <p:nvSpPr>
          <p:cNvPr id="47" name="正方形/長方形 46">
            <a:extLst>
              <a:ext uri="{FF2B5EF4-FFF2-40B4-BE49-F238E27FC236}">
                <a16:creationId xmlns:a16="http://schemas.microsoft.com/office/drawing/2014/main" id="{3F590EE4-CA07-4CBD-A2D7-C5401EB4B71D}"/>
              </a:ext>
            </a:extLst>
          </p:cNvPr>
          <p:cNvSpPr/>
          <p:nvPr/>
        </p:nvSpPr>
        <p:spPr>
          <a:xfrm>
            <a:off x="5289091" y="2190682"/>
            <a:ext cx="702954" cy="2543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a:solidFill>
                  <a:schemeClr val="tx1"/>
                </a:solidFill>
                <a:ea typeface="Meiryo UI" panose="020B0604030504040204" pitchFamily="50" charset="-128"/>
              </a:rPr>
              <a:t>ソリューション</a:t>
            </a:r>
            <a:endParaRPr kumimoji="1" lang="en-US" altLang="ja-JP" sz="800">
              <a:solidFill>
                <a:schemeClr val="tx1"/>
              </a:solidFill>
              <a:ea typeface="Meiryo UI" panose="020B0604030504040204" pitchFamily="50" charset="-128"/>
            </a:endParaRPr>
          </a:p>
          <a:p>
            <a:pPr algn="ctr"/>
            <a:r>
              <a:rPr lang="ja-JP" altLang="en-US" sz="800" b="1">
                <a:solidFill>
                  <a:schemeClr val="tx1"/>
                </a:solidFill>
                <a:ea typeface="Meiryo UI" panose="020B0604030504040204" pitchFamily="50" charset="-128"/>
              </a:rPr>
              <a:t>登録</a:t>
            </a:r>
            <a:endParaRPr kumimoji="1" lang="en-US" altLang="ja-JP" sz="800" b="1">
              <a:solidFill>
                <a:schemeClr val="tx1"/>
              </a:solidFill>
              <a:ea typeface="Meiryo UI" panose="020B0604030504040204" pitchFamily="50" charset="-128"/>
            </a:endParaRPr>
          </a:p>
        </p:txBody>
      </p:sp>
      <p:sp>
        <p:nvSpPr>
          <p:cNvPr id="48" name="正方形/長方形 47">
            <a:extLst>
              <a:ext uri="{FF2B5EF4-FFF2-40B4-BE49-F238E27FC236}">
                <a16:creationId xmlns:a16="http://schemas.microsoft.com/office/drawing/2014/main" id="{D671E75B-9257-4E72-BB7B-6DD245BBCA50}"/>
              </a:ext>
            </a:extLst>
          </p:cNvPr>
          <p:cNvSpPr/>
          <p:nvPr/>
        </p:nvSpPr>
        <p:spPr>
          <a:xfrm>
            <a:off x="3715810" y="2205686"/>
            <a:ext cx="702954" cy="2543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a:solidFill>
                  <a:schemeClr val="tx1"/>
                </a:solidFill>
                <a:ea typeface="Meiryo UI" panose="020B0604030504040204" pitchFamily="50" charset="-128"/>
              </a:rPr>
              <a:t>ソリューション</a:t>
            </a:r>
            <a:endParaRPr kumimoji="1" lang="en-US" altLang="ja-JP" sz="800">
              <a:solidFill>
                <a:schemeClr val="tx1"/>
              </a:solidFill>
              <a:ea typeface="Meiryo UI" panose="020B0604030504040204" pitchFamily="50" charset="-128"/>
            </a:endParaRPr>
          </a:p>
          <a:p>
            <a:pPr algn="ctr"/>
            <a:r>
              <a:rPr kumimoji="1" lang="ja-JP" altLang="en-US" sz="800" b="1">
                <a:solidFill>
                  <a:schemeClr val="tx1"/>
                </a:solidFill>
                <a:ea typeface="Meiryo UI" panose="020B0604030504040204" pitchFamily="50" charset="-128"/>
              </a:rPr>
              <a:t>検索</a:t>
            </a:r>
            <a:endParaRPr kumimoji="1" lang="en-US" altLang="ja-JP" sz="800" b="1">
              <a:solidFill>
                <a:schemeClr val="tx1"/>
              </a:solidFill>
              <a:ea typeface="Meiryo UI" panose="020B0604030504040204" pitchFamily="50" charset="-128"/>
            </a:endParaRPr>
          </a:p>
        </p:txBody>
      </p:sp>
      <p:sp>
        <p:nvSpPr>
          <p:cNvPr id="49" name="テキスト ボックス 48">
            <a:extLst>
              <a:ext uri="{FF2B5EF4-FFF2-40B4-BE49-F238E27FC236}">
                <a16:creationId xmlns:a16="http://schemas.microsoft.com/office/drawing/2014/main" id="{768F2930-7663-4AB0-A0AC-79517DEB73C8}"/>
              </a:ext>
            </a:extLst>
          </p:cNvPr>
          <p:cNvSpPr txBox="1"/>
          <p:nvPr/>
        </p:nvSpPr>
        <p:spPr>
          <a:xfrm>
            <a:off x="133869" y="3343345"/>
            <a:ext cx="3904732" cy="600164"/>
          </a:xfrm>
          <a:prstGeom prst="rect">
            <a:avLst/>
          </a:prstGeom>
          <a:noFill/>
        </p:spPr>
        <p:txBody>
          <a:bodyPr wrap="square">
            <a:spAutoFit/>
          </a:bodyPr>
          <a:lstStyle/>
          <a:p>
            <a:pPr marL="171450" indent="-171450">
              <a:buFont typeface="Wingdings" panose="05000000000000000000" pitchFamily="2" charset="2"/>
              <a:buChar char="Ø"/>
            </a:pPr>
            <a:r>
              <a:rPr lang="ja-JP" altLang="en-US" sz="1100" dirty="0">
                <a:ea typeface="Meiryo UI" panose="020B0604030504040204" pitchFamily="50" charset="-128"/>
              </a:rPr>
              <a:t>多彩なイベント開催や事務局、</a:t>
            </a:r>
            <a:r>
              <a:rPr lang="en-US" altLang="ja-JP" sz="1100" dirty="0">
                <a:ea typeface="Meiryo UI" panose="020B0604030504040204" pitchFamily="50" charset="-128"/>
              </a:rPr>
              <a:t>HP</a:t>
            </a:r>
            <a:r>
              <a:rPr lang="ja-JP" altLang="en-US" sz="1100" dirty="0">
                <a:ea typeface="Meiryo UI" panose="020B0604030504040204" pitchFamily="50" charset="-128"/>
              </a:rPr>
              <a:t>によるマッチング</a:t>
            </a:r>
          </a:p>
          <a:p>
            <a:pPr marL="171450" indent="-171450">
              <a:buFont typeface="Wingdings" panose="05000000000000000000" pitchFamily="2" charset="2"/>
              <a:buChar char="Ø"/>
            </a:pPr>
            <a:r>
              <a:rPr lang="ja-JP" altLang="en-US" sz="1100" dirty="0">
                <a:ea typeface="Meiryo UI" panose="020B0604030504040204" pitchFamily="50" charset="-128"/>
              </a:rPr>
              <a:t>８つの分野をテーマに、市町村と企業の連携による</a:t>
            </a:r>
            <a:br>
              <a:rPr lang="en-US" altLang="ja-JP" sz="1100" dirty="0">
                <a:ea typeface="Meiryo UI" panose="020B0604030504040204" pitchFamily="50" charset="-128"/>
              </a:rPr>
            </a:br>
            <a:r>
              <a:rPr lang="ja-JP" altLang="en-US" sz="1100" dirty="0">
                <a:ea typeface="Meiryo UI" panose="020B0604030504040204" pitchFamily="50" charset="-128"/>
              </a:rPr>
              <a:t>実証・実装プロジェクトを推進</a:t>
            </a:r>
          </a:p>
        </p:txBody>
      </p:sp>
      <p:sp>
        <p:nvSpPr>
          <p:cNvPr id="50" name="正方形/長方形 49">
            <a:extLst>
              <a:ext uri="{FF2B5EF4-FFF2-40B4-BE49-F238E27FC236}">
                <a16:creationId xmlns:a16="http://schemas.microsoft.com/office/drawing/2014/main" id="{A4285264-E163-40CD-9BB4-444EE7638BA3}"/>
              </a:ext>
            </a:extLst>
          </p:cNvPr>
          <p:cNvSpPr/>
          <p:nvPr/>
        </p:nvSpPr>
        <p:spPr>
          <a:xfrm>
            <a:off x="288146" y="3034273"/>
            <a:ext cx="3444307" cy="276999"/>
          </a:xfrm>
          <a:prstGeom prst="rect">
            <a:avLst/>
          </a:prstGeom>
        </p:spPr>
        <p:txBody>
          <a:bodyPr wrap="square">
            <a:spAutoFit/>
          </a:bodyPr>
          <a:lstStyle/>
          <a:p>
            <a:pPr>
              <a:defRPr/>
            </a:pPr>
            <a:r>
              <a:rPr lang="en-US" altLang="ja-JP" sz="1200" b="1">
                <a:solidFill>
                  <a:prstClr val="black"/>
                </a:solidFill>
                <a:ea typeface="+mj-ea"/>
                <a:cs typeface="Courier New" panose="02070309020205020404" pitchFamily="49" charset="0"/>
              </a:rPr>
              <a:t>OSPF</a:t>
            </a:r>
            <a:r>
              <a:rPr lang="ja-JP" altLang="en-US" sz="1200" b="1">
                <a:solidFill>
                  <a:prstClr val="black"/>
                </a:solidFill>
                <a:ea typeface="+mj-ea"/>
                <a:cs typeface="Courier New" panose="02070309020205020404" pitchFamily="49" charset="0"/>
              </a:rPr>
              <a:t>プロジェクトの推進</a:t>
            </a:r>
            <a:endParaRPr lang="en-US" altLang="ja-JP" sz="1200" b="1">
              <a:solidFill>
                <a:prstClr val="black"/>
              </a:solidFill>
              <a:ea typeface="+mj-ea"/>
              <a:cs typeface="Courier New" panose="02070309020205020404" pitchFamily="49" charset="0"/>
            </a:endParaRPr>
          </a:p>
        </p:txBody>
      </p:sp>
      <p:sp>
        <p:nvSpPr>
          <p:cNvPr id="51" name="正方形/長方形 50">
            <a:extLst>
              <a:ext uri="{FF2B5EF4-FFF2-40B4-BE49-F238E27FC236}">
                <a16:creationId xmlns:a16="http://schemas.microsoft.com/office/drawing/2014/main" id="{FA1D65A8-1632-43B6-B655-8EA1901435B0}"/>
              </a:ext>
            </a:extLst>
          </p:cNvPr>
          <p:cNvSpPr/>
          <p:nvPr/>
        </p:nvSpPr>
        <p:spPr>
          <a:xfrm>
            <a:off x="270540" y="3842310"/>
            <a:ext cx="3630760" cy="261610"/>
          </a:xfrm>
          <a:prstGeom prst="rect">
            <a:avLst/>
          </a:prstGeom>
          <a:noFill/>
        </p:spPr>
        <p:txBody>
          <a:bodyPr wrap="square" lIns="91440" tIns="45720" rIns="91440" bIns="45720">
            <a:spAutoFit/>
          </a:bodyPr>
          <a:lstStyle/>
          <a:p>
            <a:r>
              <a:rPr lang="en-US" altLang="ja-JP" sz="1100" dirty="0">
                <a:ln w="0"/>
                <a:solidFill>
                  <a:schemeClr val="accent1"/>
                </a:solidFill>
              </a:rPr>
              <a:t>【</a:t>
            </a:r>
            <a:r>
              <a:rPr lang="ja-JP" altLang="en-US" sz="1100" dirty="0">
                <a:ln w="0"/>
                <a:solidFill>
                  <a:schemeClr val="accent1"/>
                </a:solidFill>
              </a:rPr>
              <a:t>実施プロジェクト数</a:t>
            </a:r>
            <a:r>
              <a:rPr lang="en-US" altLang="ja-JP" sz="1100" dirty="0">
                <a:ln w="0"/>
                <a:solidFill>
                  <a:schemeClr val="accent1"/>
                </a:solidFill>
              </a:rPr>
              <a:t>】</a:t>
            </a:r>
            <a:r>
              <a:rPr lang="ja-JP" altLang="en-US" sz="1100" dirty="0">
                <a:ln w="0"/>
                <a:solidFill>
                  <a:schemeClr val="accent1"/>
                </a:solidFill>
              </a:rPr>
              <a:t>　</a:t>
            </a:r>
            <a:r>
              <a:rPr lang="en-US" altLang="ja-JP" sz="1100" dirty="0">
                <a:ln w="0"/>
                <a:solidFill>
                  <a:schemeClr val="accent1"/>
                </a:solidFill>
              </a:rPr>
              <a:t>53</a:t>
            </a:r>
            <a:r>
              <a:rPr lang="ja-JP" altLang="en-US" sz="1100" dirty="0">
                <a:ln w="0"/>
                <a:solidFill>
                  <a:schemeClr val="accent1"/>
                </a:solidFill>
              </a:rPr>
              <a:t>プロジェクト（</a:t>
            </a:r>
            <a:r>
              <a:rPr lang="en-US" altLang="ja-JP" sz="1100" dirty="0">
                <a:ln w="0"/>
                <a:solidFill>
                  <a:schemeClr val="accent1"/>
                </a:solidFill>
              </a:rPr>
              <a:t>2020</a:t>
            </a:r>
            <a:r>
              <a:rPr lang="ja-JP" altLang="en-US" sz="1100" dirty="0">
                <a:ln w="0"/>
                <a:solidFill>
                  <a:schemeClr val="accent1"/>
                </a:solidFill>
              </a:rPr>
              <a:t>～</a:t>
            </a:r>
            <a:r>
              <a:rPr lang="en-US" altLang="ja-JP" sz="1100" dirty="0">
                <a:ln w="0"/>
                <a:solidFill>
                  <a:schemeClr val="accent1"/>
                </a:solidFill>
              </a:rPr>
              <a:t>2025</a:t>
            </a:r>
            <a:r>
              <a:rPr lang="ja-JP" altLang="en-US" sz="1100" dirty="0">
                <a:ln w="0"/>
                <a:solidFill>
                  <a:schemeClr val="accent1"/>
                </a:solidFill>
              </a:rPr>
              <a:t>年度）</a:t>
            </a:r>
            <a:endParaRPr lang="en-US" altLang="ja-JP" sz="1100" dirty="0">
              <a:ln w="0"/>
              <a:solidFill>
                <a:schemeClr val="accent1"/>
              </a:solidFill>
            </a:endParaRPr>
          </a:p>
        </p:txBody>
      </p:sp>
      <p:pic>
        <p:nvPicPr>
          <p:cNvPr id="52" name="グラフィックス 51" descr="的中 単色塗りつぶし">
            <a:extLst>
              <a:ext uri="{FF2B5EF4-FFF2-40B4-BE49-F238E27FC236}">
                <a16:creationId xmlns:a16="http://schemas.microsoft.com/office/drawing/2014/main" id="{A5FBB7EF-8718-4BAB-A1B3-4AF7A9B5504E}"/>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1645" y="1491632"/>
            <a:ext cx="252000" cy="252000"/>
          </a:xfrm>
          <a:prstGeom prst="rect">
            <a:avLst/>
          </a:prstGeom>
        </p:spPr>
      </p:pic>
      <p:sp>
        <p:nvSpPr>
          <p:cNvPr id="53" name="正方形/長方形 52">
            <a:extLst>
              <a:ext uri="{FF2B5EF4-FFF2-40B4-BE49-F238E27FC236}">
                <a16:creationId xmlns:a16="http://schemas.microsoft.com/office/drawing/2014/main" id="{5E606906-86CF-4D10-BC41-4B102FD3651F}"/>
              </a:ext>
            </a:extLst>
          </p:cNvPr>
          <p:cNvSpPr/>
          <p:nvPr/>
        </p:nvSpPr>
        <p:spPr>
          <a:xfrm>
            <a:off x="353399" y="1649868"/>
            <a:ext cx="2592000" cy="72000"/>
          </a:xfrm>
          <a:prstGeom prst="rect">
            <a:avLst/>
          </a:prstGeom>
          <a:solidFill>
            <a:srgbClr val="FFC0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9" name="グラフィックス 58" descr="的中 単色塗りつぶし">
            <a:extLst>
              <a:ext uri="{FF2B5EF4-FFF2-40B4-BE49-F238E27FC236}">
                <a16:creationId xmlns:a16="http://schemas.microsoft.com/office/drawing/2014/main" id="{092E5372-D4B3-4568-888F-884F48768A6D}"/>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1645" y="3032609"/>
            <a:ext cx="252000" cy="252000"/>
          </a:xfrm>
          <a:prstGeom prst="rect">
            <a:avLst/>
          </a:prstGeom>
        </p:spPr>
      </p:pic>
      <p:sp>
        <p:nvSpPr>
          <p:cNvPr id="60" name="正方形/長方形 59">
            <a:extLst>
              <a:ext uri="{FF2B5EF4-FFF2-40B4-BE49-F238E27FC236}">
                <a16:creationId xmlns:a16="http://schemas.microsoft.com/office/drawing/2014/main" id="{45AA4E5A-CE95-4BA2-B968-1934BE7CB284}"/>
              </a:ext>
            </a:extLst>
          </p:cNvPr>
          <p:cNvSpPr/>
          <p:nvPr/>
        </p:nvSpPr>
        <p:spPr>
          <a:xfrm>
            <a:off x="380978" y="3190845"/>
            <a:ext cx="2592000" cy="72000"/>
          </a:xfrm>
          <a:prstGeom prst="rect">
            <a:avLst/>
          </a:prstGeom>
          <a:solidFill>
            <a:srgbClr val="FFC0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1" name="グラフィックス 60" descr="的中 単色塗りつぶし">
            <a:extLst>
              <a:ext uri="{FF2B5EF4-FFF2-40B4-BE49-F238E27FC236}">
                <a16:creationId xmlns:a16="http://schemas.microsoft.com/office/drawing/2014/main" id="{0702E17A-C57F-4D9F-BF14-236B4DC46DE8}"/>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1645" y="4140506"/>
            <a:ext cx="252000" cy="252000"/>
          </a:xfrm>
          <a:prstGeom prst="rect">
            <a:avLst/>
          </a:prstGeom>
        </p:spPr>
      </p:pic>
      <p:sp>
        <p:nvSpPr>
          <p:cNvPr id="62" name="正方形/長方形 61">
            <a:extLst>
              <a:ext uri="{FF2B5EF4-FFF2-40B4-BE49-F238E27FC236}">
                <a16:creationId xmlns:a16="http://schemas.microsoft.com/office/drawing/2014/main" id="{98C3B320-1FE2-4896-8A54-C74F6FCDE5A9}"/>
              </a:ext>
            </a:extLst>
          </p:cNvPr>
          <p:cNvSpPr/>
          <p:nvPr/>
        </p:nvSpPr>
        <p:spPr>
          <a:xfrm>
            <a:off x="399814" y="4298742"/>
            <a:ext cx="2592000" cy="72000"/>
          </a:xfrm>
          <a:prstGeom prst="rect">
            <a:avLst/>
          </a:prstGeom>
          <a:solidFill>
            <a:srgbClr val="FFC0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3" name="グラフィックス 62" descr="的中 単色塗りつぶし">
            <a:extLst>
              <a:ext uri="{FF2B5EF4-FFF2-40B4-BE49-F238E27FC236}">
                <a16:creationId xmlns:a16="http://schemas.microsoft.com/office/drawing/2014/main" id="{F3EEC8B7-4275-494B-A1F2-76C81EDBA0FA}"/>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1940" y="5716418"/>
            <a:ext cx="252000" cy="252000"/>
          </a:xfrm>
          <a:prstGeom prst="rect">
            <a:avLst/>
          </a:prstGeom>
        </p:spPr>
      </p:pic>
      <p:sp>
        <p:nvSpPr>
          <p:cNvPr id="64" name="正方形/長方形 63">
            <a:extLst>
              <a:ext uri="{FF2B5EF4-FFF2-40B4-BE49-F238E27FC236}">
                <a16:creationId xmlns:a16="http://schemas.microsoft.com/office/drawing/2014/main" id="{2CBE4B2D-6DD3-4653-BE9A-88095DB439A0}"/>
              </a:ext>
            </a:extLst>
          </p:cNvPr>
          <p:cNvSpPr/>
          <p:nvPr/>
        </p:nvSpPr>
        <p:spPr>
          <a:xfrm>
            <a:off x="387829" y="5916599"/>
            <a:ext cx="2592000" cy="72000"/>
          </a:xfrm>
          <a:prstGeom prst="rect">
            <a:avLst/>
          </a:prstGeom>
          <a:solidFill>
            <a:srgbClr val="FFC0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5" name="図 64">
            <a:extLst>
              <a:ext uri="{FF2B5EF4-FFF2-40B4-BE49-F238E27FC236}">
                <a16:creationId xmlns:a16="http://schemas.microsoft.com/office/drawing/2014/main" id="{7A2D56AC-B7CE-4D4C-9543-E644CE9479A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745455" y="3246016"/>
            <a:ext cx="2228024" cy="1083016"/>
          </a:xfrm>
          <a:prstGeom prst="rect">
            <a:avLst/>
          </a:prstGeom>
        </p:spPr>
      </p:pic>
      <p:sp>
        <p:nvSpPr>
          <p:cNvPr id="66" name="テキスト ボックス 65">
            <a:extLst>
              <a:ext uri="{FF2B5EF4-FFF2-40B4-BE49-F238E27FC236}">
                <a16:creationId xmlns:a16="http://schemas.microsoft.com/office/drawing/2014/main" id="{D9115F33-2BB8-41EE-A41C-4FADAC582F63}"/>
              </a:ext>
            </a:extLst>
          </p:cNvPr>
          <p:cNvSpPr txBox="1"/>
          <p:nvPr/>
        </p:nvSpPr>
        <p:spPr>
          <a:xfrm>
            <a:off x="79154" y="825692"/>
            <a:ext cx="5902546" cy="600164"/>
          </a:xfrm>
          <a:prstGeom prst="rect">
            <a:avLst/>
          </a:prstGeom>
          <a:noFill/>
        </p:spPr>
        <p:txBody>
          <a:bodyPr wrap="square">
            <a:spAutoFit/>
          </a:bodyPr>
          <a:lstStyle/>
          <a:p>
            <a:pPr marL="171450" indent="-171450" defTabSz="371475">
              <a:buFont typeface="Wingdings" panose="05000000000000000000" pitchFamily="2" charset="2"/>
              <a:buChar char="l"/>
            </a:pPr>
            <a:r>
              <a:rPr lang="ja-JP" altLang="en-US" sz="1100" b="1" dirty="0">
                <a:ea typeface="Meiryo UI" panose="020B0604030504040204" pitchFamily="50" charset="-128"/>
              </a:rPr>
              <a:t>“大阪モデル”</a:t>
            </a:r>
            <a:r>
              <a:rPr lang="ja-JP" altLang="en-US" sz="1100" dirty="0">
                <a:ea typeface="Meiryo UI" panose="020B0604030504040204" pitchFamily="50" charset="-128"/>
              </a:rPr>
              <a:t>のスマートシティの実現に向けた推進体制として、大阪府、府内</a:t>
            </a:r>
            <a:r>
              <a:rPr lang="en-US" altLang="ja-JP" sz="1100" dirty="0">
                <a:ea typeface="Meiryo UI" panose="020B0604030504040204" pitchFamily="50" charset="-128"/>
              </a:rPr>
              <a:t>43</a:t>
            </a:r>
            <a:r>
              <a:rPr lang="ja-JP" altLang="en-US" sz="1100" dirty="0">
                <a:ea typeface="Meiryo UI" panose="020B0604030504040204" pitchFamily="50" charset="-128"/>
              </a:rPr>
              <a:t>市町村、企業、大学、シビックテック等と連携して</a:t>
            </a:r>
            <a:r>
              <a:rPr lang="en-US" altLang="ja-JP" sz="1100" dirty="0">
                <a:ea typeface="Meiryo UI" panose="020B0604030504040204" pitchFamily="50" charset="-128"/>
              </a:rPr>
              <a:t>2020</a:t>
            </a:r>
            <a:r>
              <a:rPr lang="ja-JP" altLang="en-US" sz="1100" dirty="0">
                <a:ea typeface="Meiryo UI" panose="020B0604030504040204" pitchFamily="50" charset="-128"/>
              </a:rPr>
              <a:t>年８月に設立した公民連携プラットフォーム。</a:t>
            </a:r>
            <a:endParaRPr lang="en-US" altLang="ja-JP" sz="1100" dirty="0">
              <a:ea typeface="Meiryo UI" panose="020B0604030504040204" pitchFamily="50" charset="-128"/>
            </a:endParaRPr>
          </a:p>
          <a:p>
            <a:pPr marL="171450" indent="-171450" defTabSz="371475">
              <a:buFont typeface="Wingdings" panose="05000000000000000000" pitchFamily="2" charset="2"/>
              <a:buChar char="l"/>
            </a:pPr>
            <a:r>
              <a:rPr lang="ja-JP" altLang="en-US" sz="1100" dirty="0">
                <a:ea typeface="Meiryo UI" panose="020B0604030504040204" pitchFamily="50" charset="-128"/>
              </a:rPr>
              <a:t>市町村が抱える地域・社会課題解決に向け、</a:t>
            </a:r>
            <a:r>
              <a:rPr lang="en-US" altLang="ja-JP" sz="1100" dirty="0">
                <a:ea typeface="Meiryo UI" panose="020B0604030504040204" pitchFamily="50" charset="-128"/>
              </a:rPr>
              <a:t>ICT</a:t>
            </a:r>
            <a:r>
              <a:rPr lang="ja-JP" altLang="en-US" sz="1100" dirty="0">
                <a:ea typeface="Meiryo UI" panose="020B0604030504040204" pitchFamily="50" charset="-128"/>
              </a:rPr>
              <a:t>を活用したサービスの実証・実装を推進。</a:t>
            </a:r>
            <a:endParaRPr lang="en-US" altLang="ja-JP" sz="1100" dirty="0">
              <a:ea typeface="Meiryo UI" panose="020B0604030504040204" pitchFamily="50" charset="-128"/>
            </a:endParaRPr>
          </a:p>
        </p:txBody>
      </p:sp>
      <p:graphicFrame>
        <p:nvGraphicFramePr>
          <p:cNvPr id="77" name="表 76">
            <a:extLst>
              <a:ext uri="{FF2B5EF4-FFF2-40B4-BE49-F238E27FC236}">
                <a16:creationId xmlns:a16="http://schemas.microsoft.com/office/drawing/2014/main" id="{F9946F81-E411-462E-AFE3-5815E3290067}"/>
              </a:ext>
            </a:extLst>
          </p:cNvPr>
          <p:cNvGraphicFramePr>
            <a:graphicFrameLocks noGrp="1"/>
          </p:cNvGraphicFramePr>
          <p:nvPr>
            <p:extLst>
              <p:ext uri="{D42A27DB-BD31-4B8C-83A1-F6EECF244321}">
                <p14:modId xmlns:p14="http://schemas.microsoft.com/office/powerpoint/2010/main" val="3517633653"/>
              </p:ext>
            </p:extLst>
          </p:nvPr>
        </p:nvGraphicFramePr>
        <p:xfrm>
          <a:off x="6233672" y="1989515"/>
          <a:ext cx="5766001" cy="2468400"/>
        </p:xfrm>
        <a:graphic>
          <a:graphicData uri="http://schemas.openxmlformats.org/drawingml/2006/table">
            <a:tbl>
              <a:tblPr/>
              <a:tblGrid>
                <a:gridCol w="175595">
                  <a:extLst>
                    <a:ext uri="{9D8B030D-6E8A-4147-A177-3AD203B41FA5}">
                      <a16:colId xmlns:a16="http://schemas.microsoft.com/office/drawing/2014/main" val="1887470384"/>
                    </a:ext>
                  </a:extLst>
                </a:gridCol>
                <a:gridCol w="1617818">
                  <a:extLst>
                    <a:ext uri="{9D8B030D-6E8A-4147-A177-3AD203B41FA5}">
                      <a16:colId xmlns:a16="http://schemas.microsoft.com/office/drawing/2014/main" val="2166797158"/>
                    </a:ext>
                  </a:extLst>
                </a:gridCol>
                <a:gridCol w="3150725">
                  <a:extLst>
                    <a:ext uri="{9D8B030D-6E8A-4147-A177-3AD203B41FA5}">
                      <a16:colId xmlns:a16="http://schemas.microsoft.com/office/drawing/2014/main" val="3777277396"/>
                    </a:ext>
                  </a:extLst>
                </a:gridCol>
                <a:gridCol w="821863">
                  <a:extLst>
                    <a:ext uri="{9D8B030D-6E8A-4147-A177-3AD203B41FA5}">
                      <a16:colId xmlns:a16="http://schemas.microsoft.com/office/drawing/2014/main" val="1670885104"/>
                    </a:ext>
                  </a:extLst>
                </a:gridCol>
              </a:tblGrid>
              <a:tr h="0">
                <a:tc gridSpan="2">
                  <a:txBody>
                    <a:bodyPr/>
                    <a:lstStyle/>
                    <a:p>
                      <a:pPr algn="ctr" fontAlgn="ctr"/>
                      <a:r>
                        <a:rPr lang="ja-JP" altLang="en-US" sz="1000" b="1" i="0" u="none" strike="noStrike">
                          <a:solidFill>
                            <a:srgbClr val="000000"/>
                          </a:solidFill>
                          <a:effectLst/>
                          <a:latin typeface="Meiryo UI" panose="020B0604030504040204" pitchFamily="50" charset="-128"/>
                          <a:ea typeface="Meiryo UI" panose="020B0604030504040204" pitchFamily="50" charset="-128"/>
                        </a:rPr>
                        <a:t>システム</a:t>
                      </a:r>
                      <a:r>
                        <a:rPr lang="ja-JP" altLang="en-US" sz="1000" b="1" i="0" u="none" strike="noStrike">
                          <a:solidFill>
                            <a:schemeClr val="tx1"/>
                          </a:solidFill>
                          <a:effectLst/>
                          <a:latin typeface="Meiryo UI" panose="020B0604030504040204" pitchFamily="50" charset="-128"/>
                          <a:ea typeface="Meiryo UI" panose="020B0604030504040204" pitchFamily="50" charset="-128"/>
                        </a:rPr>
                        <a:t>等</a:t>
                      </a:r>
                      <a:r>
                        <a:rPr lang="ja-JP" altLang="en-US" sz="1000" b="1" i="0" u="none" strike="noStrike">
                          <a:solidFill>
                            <a:srgbClr val="000000"/>
                          </a:solidFill>
                          <a:effectLst/>
                          <a:latin typeface="Meiryo UI" panose="020B0604030504040204" pitchFamily="50" charset="-128"/>
                          <a:ea typeface="Meiryo UI" panose="020B0604030504040204" pitchFamily="50" charset="-128"/>
                        </a:rPr>
                        <a:t>名</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kumimoji="1" lang="ja-JP" altLang="en-US"/>
                    </a:p>
                  </a:txBody>
                  <a:tcPr/>
                </a:tc>
                <a:tc>
                  <a:txBody>
                    <a:bodyPr/>
                    <a:lstStyle/>
                    <a:p>
                      <a:pPr algn="ctr" fontAlgn="ctr"/>
                      <a:r>
                        <a:rPr lang="ja-JP" altLang="en-US" sz="1000" b="1" i="0" u="none" strike="noStrike" dirty="0">
                          <a:solidFill>
                            <a:srgbClr val="000000"/>
                          </a:solidFill>
                          <a:effectLst/>
                          <a:latin typeface="Meiryo UI" panose="020B0604030504040204" pitchFamily="50" charset="-128"/>
                          <a:ea typeface="Meiryo UI" panose="020B0604030504040204" pitchFamily="50" charset="-128"/>
                        </a:rPr>
                        <a:t>内容・目的</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ja-JP" altLang="en-US" sz="1000" b="1" i="0" u="none" strike="noStrike">
                          <a:solidFill>
                            <a:srgbClr val="000000"/>
                          </a:solidFill>
                          <a:effectLst/>
                          <a:latin typeface="Meiryo UI" panose="020B0604030504040204" pitchFamily="50" charset="-128"/>
                          <a:ea typeface="Meiryo UI" panose="020B0604030504040204" pitchFamily="50" charset="-128"/>
                        </a:rPr>
                        <a:t>導入団体数</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770822114"/>
                  </a:ext>
                </a:extLst>
              </a:tr>
              <a:tr h="204475">
                <a:tc gridSpan="2">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①自治体専用チャットツール</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庁内・自治体間のコミュニケーション効率化、災害時対応等</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37</a:t>
                      </a:r>
                      <a:r>
                        <a:rPr lang="ja-JP" altLang="en-US" sz="1000" b="0" i="0" u="none" strike="noStrike">
                          <a:solidFill>
                            <a:srgbClr val="000000"/>
                          </a:solidFill>
                          <a:effectLst/>
                          <a:latin typeface="Meiryo UI" panose="020B0604030504040204" pitchFamily="50" charset="-128"/>
                          <a:ea typeface="Meiryo UI" panose="020B0604030504040204" pitchFamily="50" charset="-128"/>
                        </a:rPr>
                        <a:t>団体</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542075"/>
                  </a:ext>
                </a:extLst>
              </a:tr>
              <a:tr h="204475">
                <a:tc gridSpan="2">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②電子申請システム</a:t>
                      </a:r>
                      <a:endParaRPr lang="en-US" altLang="ja-JP" sz="1000" b="0"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tcPr>
                </a:tc>
                <a:tc hMerge="1">
                  <a:txBody>
                    <a:bodyPr/>
                    <a:lstStyle/>
                    <a:p>
                      <a:endParaRPr kumimoji="1" lang="ja-JP" altLang="en-US"/>
                    </a:p>
                  </a:txBody>
                  <a:tcPr/>
                </a:tc>
                <a:tc>
                  <a:txBody>
                    <a:bodyPr/>
                    <a:lstStyle/>
                    <a:p>
                      <a:pPr algn="l" fontAlgn="ctr"/>
                      <a:endParaRPr lang="ja-JP" altLang="en-US" sz="1000" b="0"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39</a:t>
                      </a:r>
                      <a:r>
                        <a:rPr lang="ja-JP" altLang="en-US" sz="1000" b="0" i="0" u="none" strike="noStrike">
                          <a:solidFill>
                            <a:srgbClr val="000000"/>
                          </a:solidFill>
                          <a:effectLst/>
                          <a:latin typeface="Meiryo UI" panose="020B0604030504040204" pitchFamily="50" charset="-128"/>
                          <a:ea typeface="Meiryo UI" panose="020B0604030504040204" pitchFamily="50" charset="-128"/>
                        </a:rPr>
                        <a:t>団体</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797634006"/>
                  </a:ext>
                </a:extLst>
              </a:tr>
              <a:tr h="204475">
                <a:tc rowSpan="2">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endParaRPr lang="en-US" altLang="ja-JP" sz="1000" b="0"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36000" marB="36000" anchor="ctr">
                    <a:lnL w="6350" cap="flat" cmpd="sng" algn="ctr">
                      <a:solidFill>
                        <a:srgbClr val="000000"/>
                      </a:solidFill>
                      <a:prstDash val="solid"/>
                      <a:round/>
                      <a:headEnd type="none" w="med" len="med"/>
                      <a:tailEnd type="none" w="med" len="med"/>
                    </a:lnL>
                    <a:lnR w="12700" cap="flat" cmpd="sng" algn="ctr">
                      <a:solidFill>
                        <a:schemeClr val="tx1"/>
                      </a:solidFill>
                      <a:prstDash val="dash"/>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a:t>
                      </a:r>
                      <a:r>
                        <a:rPr lang="ja-JP" altLang="en-US" sz="1000" b="0" i="0" u="none" strike="noStrike">
                          <a:solidFill>
                            <a:srgbClr val="000000"/>
                          </a:solidFill>
                          <a:effectLst/>
                          <a:latin typeface="Meiryo UI" panose="020B0604030504040204" pitchFamily="50" charset="-128"/>
                          <a:ea typeface="Meiryo UI" panose="020B0604030504040204" pitchFamily="50" charset="-128"/>
                        </a:rPr>
                        <a:t>タイプ（フル機能型）</a:t>
                      </a:r>
                      <a:endParaRPr lang="en-US" altLang="ja-JP" sz="1000" b="0"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36000" marB="36000" anchor="ctr">
                    <a:lnL w="12700" cap="flat" cmpd="sng" algn="ctr">
                      <a:solidFill>
                        <a:schemeClr val="tx1"/>
                      </a:solidFill>
                      <a:prstDash val="dash"/>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法人認証・代理申請機能付きのフル機能型オンライン申請</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７団体</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3069968345"/>
                  </a:ext>
                </a:extLst>
              </a:tr>
              <a:tr h="204475">
                <a:tc vMerge="1">
                  <a:txBody>
                    <a:bodyPr/>
                    <a:lstStyle/>
                    <a:p>
                      <a:pPr algn="l" fontAlgn="ctr"/>
                      <a:endParaRPr lang="en-US" altLang="ja-JP" sz="10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6350" cap="flat" cmpd="sng" algn="ctr">
                      <a:solidFill>
                        <a:srgbClr val="000000"/>
                      </a:solidFill>
                      <a:prstDash val="solid"/>
                      <a:round/>
                      <a:headEnd type="none" w="med" len="med"/>
                      <a:tailEnd type="none" w="med" len="med"/>
                    </a:lnL>
                    <a:lnR w="12700" cap="flat" cmpd="sng" algn="ctr">
                      <a:solidFill>
                        <a:schemeClr val="tx1"/>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B</a:t>
                      </a:r>
                      <a:r>
                        <a:rPr lang="ja-JP" altLang="en-US" sz="1000" b="0" i="0" u="none" strike="noStrike">
                          <a:solidFill>
                            <a:srgbClr val="000000"/>
                          </a:solidFill>
                          <a:effectLst/>
                          <a:latin typeface="Meiryo UI" panose="020B0604030504040204" pitchFamily="50" charset="-128"/>
                          <a:ea typeface="Meiryo UI" panose="020B0604030504040204" pitchFamily="50" charset="-128"/>
                        </a:rPr>
                        <a:t>タイプ（スモールスタート型</a:t>
                      </a: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72000" marR="72000" marT="36000" marB="36000" anchor="ctr">
                    <a:lnL w="12700" cap="flat" cmpd="sng" algn="ctr">
                      <a:solidFill>
                        <a:schemeClr val="tx1"/>
                      </a:solidFill>
                      <a:prstDash val="dash"/>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機能を絞ったスモールスタート型オンライン申請</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32</a:t>
                      </a:r>
                      <a:r>
                        <a:rPr lang="ja-JP" altLang="en-US" sz="1000" b="0" i="0" u="none" strike="noStrike">
                          <a:solidFill>
                            <a:srgbClr val="000000"/>
                          </a:solidFill>
                          <a:effectLst/>
                          <a:latin typeface="Meiryo UI" panose="020B0604030504040204" pitchFamily="50" charset="-128"/>
                          <a:ea typeface="Meiryo UI" panose="020B0604030504040204" pitchFamily="50" charset="-128"/>
                        </a:rPr>
                        <a:t>団体</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178844"/>
                  </a:ext>
                </a:extLst>
              </a:tr>
              <a:tr h="204475">
                <a:tc gridSpan="2">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③文書管理・電子決裁システム</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ペーパーレス・はんこレス推進、在宅勤務対応</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７団体</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8707057"/>
                  </a:ext>
                </a:extLst>
              </a:tr>
              <a:tr h="204475">
                <a:tc gridSpan="2">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④電子契約システム</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契約事務の電子化による業務効率化と利便性向上</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28</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団体</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8292698"/>
                  </a:ext>
                </a:extLst>
              </a:tr>
              <a:tr h="204475">
                <a:tc gridSpan="2">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⑤</a:t>
                      </a:r>
                      <a:r>
                        <a:rPr lang="en-US" altLang="ja-JP" sz="1000" b="0" i="0" u="none" strike="noStrike">
                          <a:solidFill>
                            <a:srgbClr val="000000"/>
                          </a:solidFill>
                          <a:effectLst/>
                          <a:latin typeface="Meiryo UI" panose="020B0604030504040204" pitchFamily="50" charset="-128"/>
                          <a:ea typeface="Meiryo UI" panose="020B0604030504040204" pitchFamily="50" charset="-128"/>
                        </a:rPr>
                        <a:t>AI</a:t>
                      </a:r>
                      <a:r>
                        <a:rPr lang="ja-JP" altLang="en-US" sz="1000" b="0" i="0" u="none" strike="noStrike">
                          <a:solidFill>
                            <a:srgbClr val="000000"/>
                          </a:solidFill>
                          <a:effectLst/>
                          <a:latin typeface="Meiryo UI" panose="020B0604030504040204" pitchFamily="50" charset="-128"/>
                          <a:ea typeface="Meiryo UI" panose="020B0604030504040204" pitchFamily="50" charset="-128"/>
                        </a:rPr>
                        <a:t>音声認識・議事録作成</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議事録作成の自動化による時間外勤務削減</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27</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団体</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4989008"/>
                  </a:ext>
                </a:extLst>
              </a:tr>
              <a:tr h="204475">
                <a:tc gridSpan="2">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⑥</a:t>
                      </a:r>
                      <a:r>
                        <a:rPr lang="en-US" sz="1000" b="0" i="0" u="none" strike="noStrike">
                          <a:solidFill>
                            <a:srgbClr val="000000"/>
                          </a:solidFill>
                          <a:effectLst/>
                          <a:latin typeface="Meiryo UI" panose="020B0604030504040204" pitchFamily="50" charset="-128"/>
                          <a:ea typeface="Meiryo UI" panose="020B0604030504040204" pitchFamily="50" charset="-128"/>
                        </a:rPr>
                        <a:t>RPA</a:t>
                      </a:r>
                      <a:r>
                        <a:rPr lang="ja-JP" altLang="en-US" sz="1000" b="0" i="0" u="none" strike="noStrike">
                          <a:solidFill>
                            <a:srgbClr val="000000"/>
                          </a:solidFill>
                          <a:effectLst/>
                          <a:latin typeface="Meiryo UI" panose="020B0604030504040204" pitchFamily="50" charset="-128"/>
                          <a:ea typeface="Meiryo UI" panose="020B0604030504040204" pitchFamily="50" charset="-128"/>
                        </a:rPr>
                        <a:t>導入業務</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単純作業の自動化による職員の働き方改革</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４団体</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1577222"/>
                  </a:ext>
                </a:extLst>
              </a:tr>
              <a:tr h="204475">
                <a:tc gridSpan="2">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⑦公式</a:t>
                      </a:r>
                      <a:r>
                        <a:rPr lang="en-US" sz="1000" b="0" i="0" u="none" strike="noStrike" dirty="0">
                          <a:solidFill>
                            <a:srgbClr val="000000"/>
                          </a:solidFill>
                          <a:effectLst/>
                          <a:latin typeface="Meiryo UI" panose="020B0604030504040204" pitchFamily="50" charset="-128"/>
                          <a:ea typeface="Meiryo UI" panose="020B0604030504040204" pitchFamily="50" charset="-128"/>
                        </a:rPr>
                        <a:t>LINE</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の機能拡張版</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スマホ等で使える住民向けサービスの導入</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14</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団体</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0017068"/>
                  </a:ext>
                </a:extLst>
              </a:tr>
              <a:tr h="204475">
                <a:tc gridSpan="2">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⑧デジタル人材シェアリング★</a:t>
                      </a:r>
                    </a:p>
                  </a:txBody>
                  <a:tcPr marL="72000" marR="72000" marT="36000" marB="3600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外部</a:t>
                      </a:r>
                      <a:r>
                        <a:rPr lang="en-US" altLang="ja-JP" sz="1000" b="0" i="0" u="none" strike="noStrike">
                          <a:solidFill>
                            <a:srgbClr val="000000"/>
                          </a:solidFill>
                          <a:effectLst/>
                          <a:latin typeface="Meiryo UI" panose="020B0604030504040204" pitchFamily="50" charset="-128"/>
                          <a:ea typeface="Meiryo UI" panose="020B0604030504040204" pitchFamily="50" charset="-128"/>
                        </a:rPr>
                        <a:t>DX</a:t>
                      </a:r>
                      <a:r>
                        <a:rPr lang="ja-JP" altLang="en-US" sz="1000" b="0" i="0" u="none" strike="noStrike">
                          <a:solidFill>
                            <a:srgbClr val="000000"/>
                          </a:solidFill>
                          <a:effectLst/>
                          <a:latin typeface="Meiryo UI" panose="020B0604030504040204" pitchFamily="50" charset="-128"/>
                          <a:ea typeface="Meiryo UI" panose="020B0604030504040204" pitchFamily="50" charset="-128"/>
                        </a:rPr>
                        <a:t>人材の活用による人的・財政負担の軽減</a:t>
                      </a:r>
                    </a:p>
                  </a:txBody>
                  <a:tcPr marL="72000" marR="72000" marT="36000" marB="3600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19</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団体</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4980643"/>
                  </a:ext>
                </a:extLst>
              </a:tr>
            </a:tbl>
          </a:graphicData>
        </a:graphic>
      </p:graphicFrame>
      <p:sp>
        <p:nvSpPr>
          <p:cNvPr id="78" name="テキスト ボックス 77">
            <a:extLst>
              <a:ext uri="{FF2B5EF4-FFF2-40B4-BE49-F238E27FC236}">
                <a16:creationId xmlns:a16="http://schemas.microsoft.com/office/drawing/2014/main" id="{9766EDA4-5DB9-4679-83AA-704071BBBD88}"/>
              </a:ext>
            </a:extLst>
          </p:cNvPr>
          <p:cNvSpPr txBox="1"/>
          <p:nvPr/>
        </p:nvSpPr>
        <p:spPr>
          <a:xfrm>
            <a:off x="6043659" y="877052"/>
            <a:ext cx="5964645" cy="1046440"/>
          </a:xfrm>
          <a:prstGeom prst="rect">
            <a:avLst/>
          </a:prstGeom>
          <a:noFill/>
        </p:spPr>
        <p:txBody>
          <a:bodyPr wrap="square" rtlCol="0">
            <a:spAutoFit/>
          </a:bodyPr>
          <a:lstStyle/>
          <a:p>
            <a:r>
              <a:rPr lang="ja-JP" altLang="en-US" sz="1200" b="1" dirty="0"/>
              <a:t>■</a:t>
            </a:r>
            <a:r>
              <a:rPr kumimoji="1" lang="ja-JP" altLang="en-US" sz="1200" b="1" dirty="0"/>
              <a:t>共同調達・運用実績</a:t>
            </a:r>
            <a:endParaRPr kumimoji="1" lang="en-US" altLang="ja-JP" sz="1200" b="1" dirty="0"/>
          </a:p>
          <a:p>
            <a:pPr marL="228600" indent="-228600">
              <a:buFont typeface="Wingdings" panose="05000000000000000000" pitchFamily="2" charset="2"/>
              <a:buChar char="Ø"/>
            </a:pPr>
            <a:r>
              <a:rPr kumimoji="1" lang="en-US" altLang="ja-JP" sz="1100" dirty="0"/>
              <a:t>GovTech</a:t>
            </a:r>
            <a:r>
              <a:rPr kumimoji="1" lang="ja-JP" altLang="en-US" sz="1100" dirty="0"/>
              <a:t>大阪では、市町村のニーズを踏まえ、全８件の共同調達・ノウハウの共有を実現。特に電子申請システムでは</a:t>
            </a:r>
            <a:r>
              <a:rPr kumimoji="1" lang="en-US" altLang="ja-JP" sz="1100" dirty="0"/>
              <a:t>39</a:t>
            </a:r>
            <a:r>
              <a:rPr kumimoji="1" lang="ja-JP" altLang="en-US" sz="1100" dirty="0"/>
              <a:t>団体が利用し、大阪全体の電子申請導入率を飛躍的に向上させた。</a:t>
            </a:r>
            <a:endParaRPr kumimoji="1" lang="en-US" altLang="ja-JP" sz="1100" dirty="0"/>
          </a:p>
          <a:p>
            <a:pPr marL="228600" indent="-228600">
              <a:buFont typeface="Wingdings" panose="05000000000000000000" pitchFamily="2" charset="2"/>
              <a:buChar char="Ø"/>
            </a:pPr>
            <a:endParaRPr kumimoji="1" lang="en-US" altLang="ja-JP" sz="600" dirty="0"/>
          </a:p>
          <a:p>
            <a:pPr marL="228600" indent="-228600">
              <a:buFont typeface="Wingdings" panose="05000000000000000000" pitchFamily="2" charset="2"/>
              <a:buChar char="Ø"/>
            </a:pPr>
            <a:r>
              <a:rPr kumimoji="1" lang="ja-JP" altLang="en-US" sz="1100" dirty="0"/>
              <a:t>システム以外にも外部デジタル人材を市町村が共同で確保する取組を実施し、市町村の</a:t>
            </a:r>
            <a:r>
              <a:rPr kumimoji="1" lang="en-US" altLang="ja-JP" sz="1100" dirty="0"/>
              <a:t>DX</a:t>
            </a:r>
            <a:r>
              <a:rPr kumimoji="1" lang="ja-JP" altLang="en-US" sz="1100" dirty="0"/>
              <a:t>推進を積極的に支援。</a:t>
            </a:r>
          </a:p>
        </p:txBody>
      </p:sp>
      <p:pic>
        <p:nvPicPr>
          <p:cNvPr id="67" name="図 66">
            <a:extLst>
              <a:ext uri="{FF2B5EF4-FFF2-40B4-BE49-F238E27FC236}">
                <a16:creationId xmlns:a16="http://schemas.microsoft.com/office/drawing/2014/main" id="{DE30EF25-397E-4B8A-8101-ECE88F542C0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705974" y="4636285"/>
            <a:ext cx="1908459" cy="2057898"/>
          </a:xfrm>
          <a:prstGeom prst="rect">
            <a:avLst/>
          </a:prstGeom>
        </p:spPr>
      </p:pic>
      <p:sp>
        <p:nvSpPr>
          <p:cNvPr id="68" name="テキスト ボックス 67">
            <a:extLst>
              <a:ext uri="{FF2B5EF4-FFF2-40B4-BE49-F238E27FC236}">
                <a16:creationId xmlns:a16="http://schemas.microsoft.com/office/drawing/2014/main" id="{AFDBDBA6-70F0-4001-B5C1-0C0AACBC0211}"/>
              </a:ext>
            </a:extLst>
          </p:cNvPr>
          <p:cNvSpPr txBox="1"/>
          <p:nvPr/>
        </p:nvSpPr>
        <p:spPr>
          <a:xfrm>
            <a:off x="6248769" y="4875638"/>
            <a:ext cx="3390532" cy="1215717"/>
          </a:xfrm>
          <a:prstGeom prst="rect">
            <a:avLst/>
          </a:prstGeom>
          <a:noFill/>
        </p:spPr>
        <p:txBody>
          <a:bodyPr wrap="square" rtlCol="0">
            <a:spAutoFit/>
          </a:bodyPr>
          <a:lstStyle/>
          <a:p>
            <a:pPr marL="171450" marR="0" lvl="0" indent="-171450" algn="l" defTabSz="6858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100" b="0" i="0" u="none" strike="noStrike" kern="1200" cap="none" spc="0" normalizeH="0" baseline="0" noProof="0" dirty="0">
                <a:ln>
                  <a:noFill/>
                </a:ln>
                <a:effectLst/>
                <a:uLnTx/>
                <a:uFillTx/>
                <a:cs typeface="Meiryo UI" panose="020B0604030504040204" pitchFamily="50" charset="-128"/>
              </a:rPr>
              <a:t>様々な専門分野の</a:t>
            </a:r>
            <a:r>
              <a:rPr kumimoji="1" lang="ja-JP" altLang="en-US" sz="1100" b="1" i="0" u="sng" strike="noStrike" kern="1200" cap="none" spc="0" normalizeH="0" baseline="0" noProof="0" dirty="0">
                <a:ln>
                  <a:noFill/>
                </a:ln>
                <a:effectLst/>
                <a:uLnTx/>
                <a:uFillTx/>
                <a:cs typeface="Meiryo UI" panose="020B0604030504040204" pitchFamily="50" charset="-128"/>
              </a:rPr>
              <a:t>外部デジタル人材を共同で確保</a:t>
            </a:r>
            <a:endParaRPr kumimoji="1" lang="en-US" altLang="ja-JP" sz="1100" b="1" i="0" u="sng" strike="noStrike" kern="1200" cap="none" spc="0" normalizeH="0" baseline="0" noProof="0" dirty="0">
              <a:ln>
                <a:noFill/>
              </a:ln>
              <a:effectLst/>
              <a:uLnTx/>
              <a:uFillTx/>
              <a:cs typeface="Meiryo UI" panose="020B0604030504040204" pitchFamily="50" charset="-128"/>
            </a:endParaRPr>
          </a:p>
          <a:p>
            <a:pPr marR="0" lvl="0" algn="l" defTabSz="685800" rtl="0" eaLnBrk="1" fontAlgn="auto" latinLnBrk="0" hangingPunct="1">
              <a:lnSpc>
                <a:spcPct val="100000"/>
              </a:lnSpc>
              <a:spcBef>
                <a:spcPts val="0"/>
              </a:spcBef>
              <a:spcAft>
                <a:spcPts val="0"/>
              </a:spcAft>
              <a:buClrTx/>
              <a:buSzTx/>
              <a:tabLst/>
              <a:defRPr/>
            </a:pPr>
            <a:r>
              <a:rPr lang="en-US" altLang="ja-JP" sz="1100" b="1" dirty="0">
                <a:cs typeface="Meiryo UI" panose="020B0604030504040204" pitchFamily="50" charset="-128"/>
              </a:rPr>
              <a:t>    </a:t>
            </a:r>
            <a:r>
              <a:rPr kumimoji="1" lang="ja-JP" altLang="en-US" sz="1100" b="0" i="0" u="none" strike="noStrike" kern="1200" cap="none" spc="0" normalizeH="0" baseline="0" noProof="0" dirty="0">
                <a:ln>
                  <a:noFill/>
                </a:ln>
                <a:effectLst/>
                <a:uLnTx/>
                <a:uFillTx/>
                <a:cs typeface="Meiryo UI" panose="020B0604030504040204" pitchFamily="50" charset="-128"/>
              </a:rPr>
              <a:t>する取組</a:t>
            </a:r>
            <a:endParaRPr kumimoji="1" lang="en-US" altLang="ja-JP" sz="1100" b="0" i="0" u="none" strike="noStrike" kern="1200" cap="none" spc="0" normalizeH="0" baseline="0" noProof="0" dirty="0">
              <a:ln>
                <a:noFill/>
              </a:ln>
              <a:effectLst/>
              <a:uLnTx/>
              <a:uFillTx/>
              <a:cs typeface="Meiryo UI" panose="020B0604030504040204" pitchFamily="50"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600" b="0" i="0" u="none" strike="noStrike" kern="1200" cap="none" spc="0" normalizeH="0" baseline="0" noProof="0" dirty="0">
              <a:ln>
                <a:noFill/>
              </a:ln>
              <a:effectLst/>
              <a:uLnTx/>
              <a:uFillTx/>
              <a:cs typeface="Meiryo UI" panose="020B0604030504040204" pitchFamily="50"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1100" dirty="0">
                <a:cs typeface="Meiryo UI" panose="020B0604030504040204" pitchFamily="50" charset="-128"/>
              </a:rPr>
              <a:t>　</a:t>
            </a:r>
            <a:r>
              <a:rPr kumimoji="1" lang="ja-JP" altLang="en-US" sz="1100" b="0" i="0" u="none" strike="noStrike" kern="1200" cap="none" spc="0" normalizeH="0" baseline="0" noProof="0" dirty="0">
                <a:ln>
                  <a:noFill/>
                </a:ln>
                <a:effectLst/>
                <a:uLnTx/>
                <a:uFillTx/>
                <a:cs typeface="Meiryo UI" panose="020B0604030504040204" pitchFamily="50" charset="-128"/>
              </a:rPr>
              <a:t>①人材：市町村課題</a:t>
            </a:r>
            <a:r>
              <a:rPr kumimoji="1" lang="ja-JP" altLang="en-US" sz="1050" b="0" i="0" u="none" strike="noStrike" kern="1200" cap="none" spc="0" normalizeH="0" baseline="0" noProof="0" dirty="0">
                <a:ln>
                  <a:noFill/>
                </a:ln>
                <a:effectLst/>
                <a:uLnTx/>
                <a:uFillTx/>
                <a:cs typeface="Meiryo UI" panose="020B0604030504040204" pitchFamily="50" charset="-128"/>
              </a:rPr>
              <a:t>（標準化・セキュリティ等）</a:t>
            </a:r>
            <a:endParaRPr kumimoji="1" lang="en-US" altLang="ja-JP" sz="1050" b="0" i="0" u="none" strike="noStrike" kern="1200" cap="none" spc="0" normalizeH="0" baseline="0" noProof="0" dirty="0">
              <a:ln>
                <a:noFill/>
              </a:ln>
              <a:effectLst/>
              <a:uLnTx/>
              <a:uFillTx/>
              <a:cs typeface="Meiryo UI" panose="020B0604030504040204" pitchFamily="50"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1100" dirty="0">
                <a:cs typeface="Meiryo UI" panose="020B0604030504040204" pitchFamily="50" charset="-128"/>
              </a:rPr>
              <a:t>　　　　　　　</a:t>
            </a:r>
            <a:r>
              <a:rPr kumimoji="1" lang="ja-JP" altLang="en-US" sz="1100" b="0" i="0" u="none" strike="noStrike" kern="1200" cap="none" spc="0" normalizeH="0" baseline="0" noProof="0" dirty="0">
                <a:ln>
                  <a:noFill/>
                </a:ln>
                <a:effectLst/>
                <a:uLnTx/>
                <a:uFillTx/>
                <a:cs typeface="Meiryo UI" panose="020B0604030504040204" pitchFamily="50" charset="-128"/>
              </a:rPr>
              <a:t>に長けたスペシャリストを確保</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cs typeface="Meiryo UI" panose="020B0604030504040204" pitchFamily="50" charset="-128"/>
              </a:rPr>
              <a:t>　②内容：市町村のニーズを踏まえた全</a:t>
            </a:r>
            <a:r>
              <a:rPr lang="ja-JP" altLang="en-US" sz="1100" dirty="0">
                <a:cs typeface="Meiryo UI" panose="020B0604030504040204" pitchFamily="50" charset="-128"/>
              </a:rPr>
              <a:t>８</a:t>
            </a:r>
            <a:r>
              <a:rPr kumimoji="1" lang="ja-JP" altLang="en-US" sz="1100" b="0" i="0" u="none" strike="noStrike" kern="1200" cap="none" spc="0" normalizeH="0" baseline="0" noProof="0" dirty="0">
                <a:ln>
                  <a:noFill/>
                </a:ln>
                <a:effectLst/>
                <a:uLnTx/>
                <a:uFillTx/>
                <a:cs typeface="Meiryo UI" panose="020B0604030504040204" pitchFamily="50" charset="-128"/>
              </a:rPr>
              <a:t>プラン</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cs typeface="Meiryo UI" panose="020B0604030504040204" pitchFamily="50" charset="-128"/>
              </a:rPr>
              <a:t>　③費用：１プラン約</a:t>
            </a:r>
            <a:r>
              <a:rPr kumimoji="1" lang="en-US" altLang="ja-JP" sz="1100" b="0" i="0" u="none" strike="noStrike" kern="1200" cap="none" spc="0" normalizeH="0" baseline="0" noProof="0" dirty="0">
                <a:ln>
                  <a:noFill/>
                </a:ln>
                <a:effectLst/>
                <a:uLnTx/>
                <a:uFillTx/>
                <a:cs typeface="Meiryo UI" panose="020B0604030504040204" pitchFamily="50" charset="-128"/>
              </a:rPr>
              <a:t>120</a:t>
            </a:r>
            <a:r>
              <a:rPr kumimoji="1" lang="ja-JP" altLang="en-US" sz="1100" b="0" i="0" u="none" strike="noStrike" kern="1200" cap="none" spc="0" normalizeH="0" baseline="0" noProof="0" dirty="0">
                <a:ln>
                  <a:noFill/>
                </a:ln>
                <a:effectLst/>
                <a:uLnTx/>
                <a:uFillTx/>
                <a:cs typeface="Meiryo UI" panose="020B0604030504040204" pitchFamily="50" charset="-128"/>
              </a:rPr>
              <a:t>万円</a:t>
            </a:r>
            <a:r>
              <a:rPr kumimoji="1" lang="en-US" altLang="ja-JP" sz="1100" b="0" i="0" u="none" strike="noStrike" kern="1200" cap="none" spc="0" normalizeH="0" baseline="0" noProof="0" dirty="0">
                <a:ln>
                  <a:noFill/>
                </a:ln>
                <a:effectLst/>
                <a:uLnTx/>
                <a:uFillTx/>
                <a:cs typeface="Meiryo UI" panose="020B0604030504040204" pitchFamily="50" charset="-128"/>
              </a:rPr>
              <a:t>/</a:t>
            </a:r>
            <a:r>
              <a:rPr kumimoji="1" lang="ja-JP" altLang="en-US" sz="1100" b="0" i="0" u="none" strike="noStrike" kern="1200" cap="none" spc="0" normalizeH="0" baseline="0" noProof="0" dirty="0">
                <a:ln>
                  <a:noFill/>
                </a:ln>
                <a:effectLst/>
                <a:uLnTx/>
                <a:uFillTx/>
                <a:cs typeface="Meiryo UI" panose="020B0604030504040204" pitchFamily="50" charset="-128"/>
              </a:rPr>
              <a:t>年（府が</a:t>
            </a:r>
            <a:r>
              <a:rPr kumimoji="1" lang="en-US" altLang="ja-JP" sz="1100" b="0" i="0" u="none" strike="noStrike" kern="1200" cap="none" spc="0" normalizeH="0" baseline="0" noProof="0" dirty="0">
                <a:ln>
                  <a:noFill/>
                </a:ln>
                <a:effectLst/>
                <a:uLnTx/>
                <a:uFillTx/>
                <a:cs typeface="Meiryo UI" panose="020B0604030504040204" pitchFamily="50" charset="-128"/>
              </a:rPr>
              <a:t>1/2</a:t>
            </a:r>
            <a:r>
              <a:rPr kumimoji="1" lang="ja-JP" altLang="en-US" sz="1100" b="0" i="0" u="none" strike="noStrike" kern="1200" cap="none" spc="0" normalizeH="0" baseline="0" noProof="0" dirty="0">
                <a:ln>
                  <a:noFill/>
                </a:ln>
                <a:effectLst/>
                <a:uLnTx/>
                <a:uFillTx/>
                <a:cs typeface="Meiryo UI" panose="020B0604030504040204" pitchFamily="50" charset="-128"/>
              </a:rPr>
              <a:t>補助）</a:t>
            </a:r>
            <a:endParaRPr kumimoji="1" lang="en-US" altLang="ja-JP" sz="1100" b="0" i="0" u="none" strike="noStrike" kern="1200" cap="none" spc="0" normalizeH="0" baseline="0" noProof="0" dirty="0">
              <a:ln>
                <a:noFill/>
              </a:ln>
              <a:effectLst/>
              <a:uLnTx/>
              <a:uFillTx/>
              <a:cs typeface="+mn-cs"/>
            </a:endParaRPr>
          </a:p>
        </p:txBody>
      </p:sp>
      <p:sp>
        <p:nvSpPr>
          <p:cNvPr id="70" name="テキスト ボックス 69">
            <a:extLst>
              <a:ext uri="{FF2B5EF4-FFF2-40B4-BE49-F238E27FC236}">
                <a16:creationId xmlns:a16="http://schemas.microsoft.com/office/drawing/2014/main" id="{4860C67F-884E-40A8-A602-656FEEEA7333}"/>
              </a:ext>
            </a:extLst>
          </p:cNvPr>
          <p:cNvSpPr txBox="1"/>
          <p:nvPr/>
        </p:nvSpPr>
        <p:spPr>
          <a:xfrm>
            <a:off x="6210534" y="4572234"/>
            <a:ext cx="3666561"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1200" b="1" dirty="0"/>
              <a:t>★</a:t>
            </a:r>
            <a:r>
              <a:rPr kumimoji="1" lang="ja-JP" altLang="en-US" sz="1200" b="1" i="0" u="none" strike="noStrike" kern="1200" cap="none" spc="0" normalizeH="0" baseline="0" noProof="0" dirty="0">
                <a:ln>
                  <a:noFill/>
                </a:ln>
                <a:effectLst/>
                <a:uLnTx/>
                <a:uFillTx/>
                <a:cs typeface="+mn-cs"/>
              </a:rPr>
              <a:t>大阪版デジタル人材シェアリング（</a:t>
            </a:r>
            <a:r>
              <a:rPr lang="en-US" altLang="ja-JP" sz="1200" b="1" dirty="0"/>
              <a:t>2023</a:t>
            </a:r>
            <a:r>
              <a:rPr lang="ja-JP" altLang="en-US" sz="1200" b="1" dirty="0"/>
              <a:t>年度</a:t>
            </a:r>
            <a:r>
              <a:rPr kumimoji="1" lang="ja-JP" altLang="en-US" sz="1200" b="1" i="0" u="none" strike="noStrike" kern="1200" cap="none" spc="0" normalizeH="0" baseline="0" noProof="0" dirty="0">
                <a:ln>
                  <a:noFill/>
                </a:ln>
                <a:effectLst/>
                <a:uLnTx/>
                <a:uFillTx/>
                <a:cs typeface="+mn-cs"/>
              </a:rPr>
              <a:t>～）</a:t>
            </a:r>
            <a:endParaRPr kumimoji="1" lang="en-US" altLang="ja-JP" sz="1200" b="1" i="0" u="none" strike="noStrike" kern="1200" cap="none" spc="0" normalizeH="0" baseline="0" noProof="0" dirty="0">
              <a:ln>
                <a:noFill/>
              </a:ln>
              <a:effectLst/>
              <a:uLnTx/>
              <a:uFillTx/>
              <a:cs typeface="+mn-cs"/>
            </a:endParaRPr>
          </a:p>
        </p:txBody>
      </p:sp>
      <p:sp>
        <p:nvSpPr>
          <p:cNvPr id="2" name="大かっこ 1">
            <a:extLst>
              <a:ext uri="{FF2B5EF4-FFF2-40B4-BE49-F238E27FC236}">
                <a16:creationId xmlns:a16="http://schemas.microsoft.com/office/drawing/2014/main" id="{39DA53B5-234C-4AF8-A62E-CAF0BCB4552D}"/>
              </a:ext>
            </a:extLst>
          </p:cNvPr>
          <p:cNvSpPr/>
          <p:nvPr/>
        </p:nvSpPr>
        <p:spPr>
          <a:xfrm>
            <a:off x="6305550" y="5295900"/>
            <a:ext cx="3219450" cy="809625"/>
          </a:xfrm>
          <a:prstGeom prst="bracketPair">
            <a:avLst>
              <a:gd name="adj" fmla="val 9375"/>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69" name="スライド番号プレースホルダー 3">
            <a:extLst>
              <a:ext uri="{FF2B5EF4-FFF2-40B4-BE49-F238E27FC236}">
                <a16:creationId xmlns:a16="http://schemas.microsoft.com/office/drawing/2014/main" id="{B55EF7DF-8A81-41CD-A199-33B8839B6F3F}"/>
              </a:ext>
            </a:extLst>
          </p:cNvPr>
          <p:cNvSpPr>
            <a:spLocks noGrp="1"/>
          </p:cNvSpPr>
          <p:nvPr>
            <p:ph type="sldNum" sz="quarter" idx="12"/>
          </p:nvPr>
        </p:nvSpPr>
        <p:spPr>
          <a:xfrm>
            <a:off x="9448800" y="6489783"/>
            <a:ext cx="2743200" cy="365125"/>
          </a:xfrm>
        </p:spPr>
        <p:txBody>
          <a:bodyPr/>
          <a:lstStyle/>
          <a:p>
            <a:fld id="{63C598F0-0FE0-4076-80A3-C96A98F7321E}" type="slidenum">
              <a:rPr kumimoji="1" lang="ja-JP" altLang="en-US" smtClean="0"/>
              <a:t>20</a:t>
            </a:fld>
            <a:endParaRPr kumimoji="1" lang="ja-JP" altLang="en-US" dirty="0"/>
          </a:p>
        </p:txBody>
      </p:sp>
      <p:pic>
        <p:nvPicPr>
          <p:cNvPr id="4" name="図 3">
            <a:extLst>
              <a:ext uri="{FF2B5EF4-FFF2-40B4-BE49-F238E27FC236}">
                <a16:creationId xmlns:a16="http://schemas.microsoft.com/office/drawing/2014/main" id="{A369754E-2F5B-4BB8-8D94-3551BE25CDE8}"/>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4509948" y="4632275"/>
            <a:ext cx="1456920" cy="1110821"/>
          </a:xfrm>
          <a:prstGeom prst="rect">
            <a:avLst/>
          </a:prstGeom>
        </p:spPr>
      </p:pic>
      <p:sp>
        <p:nvSpPr>
          <p:cNvPr id="72" name="テキスト ボックス 71">
            <a:extLst>
              <a:ext uri="{FF2B5EF4-FFF2-40B4-BE49-F238E27FC236}">
                <a16:creationId xmlns:a16="http://schemas.microsoft.com/office/drawing/2014/main" id="{3A8CFE24-7BFC-4578-AE32-F9C1A12EB0D4}"/>
              </a:ext>
            </a:extLst>
          </p:cNvPr>
          <p:cNvSpPr txBox="1"/>
          <p:nvPr/>
        </p:nvSpPr>
        <p:spPr>
          <a:xfrm>
            <a:off x="318470" y="6622432"/>
            <a:ext cx="4401036" cy="230832"/>
          </a:xfrm>
          <a:prstGeom prst="rect">
            <a:avLst/>
          </a:prstGeom>
          <a:noFill/>
        </p:spPr>
        <p:txBody>
          <a:bodyPr wrap="square" rtlCol="0">
            <a:spAutoFit/>
          </a:bodyPr>
          <a:lstStyle/>
          <a:p>
            <a:r>
              <a:rPr lang="en-US" altLang="ja-JP" sz="900" b="1" dirty="0">
                <a:latin typeface="+mj-lt"/>
              </a:rPr>
              <a:t>*OSPF</a:t>
            </a:r>
            <a:r>
              <a:rPr lang="ja-JP" altLang="en-US" sz="900" b="1" dirty="0">
                <a:latin typeface="+mj-lt"/>
              </a:rPr>
              <a:t> ・・・ 大阪スマートシティパートナーズフォーラム</a:t>
            </a:r>
            <a:endParaRPr kumimoji="1" lang="ja-JP" altLang="en-US" sz="900" b="1" dirty="0">
              <a:latin typeface="+mj-lt"/>
            </a:endParaRPr>
          </a:p>
        </p:txBody>
      </p:sp>
      <p:sp>
        <p:nvSpPr>
          <p:cNvPr id="71" name="テキスト ボックス 70">
            <a:extLst>
              <a:ext uri="{FF2B5EF4-FFF2-40B4-BE49-F238E27FC236}">
                <a16:creationId xmlns:a16="http://schemas.microsoft.com/office/drawing/2014/main" id="{016A5E5C-7350-4914-BC1A-D51D76FA4F8A}"/>
              </a:ext>
            </a:extLst>
          </p:cNvPr>
          <p:cNvSpPr txBox="1"/>
          <p:nvPr/>
        </p:nvSpPr>
        <p:spPr>
          <a:xfrm>
            <a:off x="6146456" y="6522584"/>
            <a:ext cx="4401036" cy="230832"/>
          </a:xfrm>
          <a:prstGeom prst="rect">
            <a:avLst/>
          </a:prstGeom>
          <a:noFill/>
        </p:spPr>
        <p:txBody>
          <a:bodyPr wrap="square" rtlCol="0">
            <a:spAutoFit/>
          </a:bodyPr>
          <a:lstStyle/>
          <a:p>
            <a:r>
              <a:rPr lang="en-US" altLang="ja-JP" sz="900" b="1" dirty="0">
                <a:latin typeface="+mj-lt"/>
              </a:rPr>
              <a:t>**GovTech</a:t>
            </a:r>
            <a:r>
              <a:rPr lang="ja-JP" altLang="en-US" sz="900" b="1" dirty="0">
                <a:latin typeface="+mj-lt"/>
              </a:rPr>
              <a:t>大阪・・・大阪市町村スマートシティ推進連絡会議</a:t>
            </a:r>
            <a:endParaRPr kumimoji="1" lang="ja-JP" altLang="en-US" sz="900" b="1" dirty="0">
              <a:latin typeface="+mj-lt"/>
            </a:endParaRPr>
          </a:p>
        </p:txBody>
      </p:sp>
    </p:spTree>
    <p:extLst>
      <p:ext uri="{BB962C8B-B14F-4D97-AF65-F5344CB8AC3E}">
        <p14:creationId xmlns:p14="http://schemas.microsoft.com/office/powerpoint/2010/main" val="2427276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直線コネクタ 55">
            <a:extLst>
              <a:ext uri="{FF2B5EF4-FFF2-40B4-BE49-F238E27FC236}">
                <a16:creationId xmlns:a16="http://schemas.microsoft.com/office/drawing/2014/main" id="{539BF112-F139-461A-83FB-CABB2D95B2CA}"/>
              </a:ext>
            </a:extLst>
          </p:cNvPr>
          <p:cNvCxnSpPr/>
          <p:nvPr/>
        </p:nvCxnSpPr>
        <p:spPr>
          <a:xfrm>
            <a:off x="5975772" y="567026"/>
            <a:ext cx="0" cy="6138334"/>
          </a:xfrm>
          <a:prstGeom prst="line">
            <a:avLst/>
          </a:prstGeom>
          <a:ln>
            <a:prstDash val="solid"/>
          </a:ln>
        </p:spPr>
        <p:style>
          <a:lnRef idx="1">
            <a:schemeClr val="dk1"/>
          </a:lnRef>
          <a:fillRef idx="0">
            <a:schemeClr val="dk1"/>
          </a:fillRef>
          <a:effectRef idx="0">
            <a:schemeClr val="dk1"/>
          </a:effectRef>
          <a:fontRef idx="minor">
            <a:schemeClr val="tx1"/>
          </a:fontRef>
        </p:style>
      </p:cxnSp>
      <p:sp>
        <p:nvSpPr>
          <p:cNvPr id="14" name="テキスト ボックス 13">
            <a:extLst>
              <a:ext uri="{FF2B5EF4-FFF2-40B4-BE49-F238E27FC236}">
                <a16:creationId xmlns:a16="http://schemas.microsoft.com/office/drawing/2014/main" id="{E35ADA4A-8F04-4FB2-B2FC-118F52B21668}"/>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t>2-1-11.  </a:t>
            </a:r>
            <a:r>
              <a:rPr lang="en-US" altLang="ja-JP" sz="2000" b="1" dirty="0">
                <a:latin typeface="+mj-ea"/>
                <a:ea typeface="+mj-ea"/>
              </a:rPr>
              <a:t>【</a:t>
            </a:r>
            <a:r>
              <a:rPr lang="ja-JP" altLang="en-US" sz="2000" b="1" dirty="0">
                <a:latin typeface="+mj-ea"/>
                <a:ea typeface="+mj-ea"/>
              </a:rPr>
              <a:t>大阪府</a:t>
            </a:r>
            <a:r>
              <a:rPr lang="en-US" altLang="ja-JP" sz="2000" b="1" dirty="0">
                <a:latin typeface="+mj-ea"/>
                <a:ea typeface="+mj-ea"/>
              </a:rPr>
              <a:t>】</a:t>
            </a:r>
            <a:r>
              <a:rPr lang="ja-JP" altLang="en-US" sz="2000" b="1" dirty="0">
                <a:latin typeface="+mj-ea"/>
                <a:ea typeface="+mj-ea"/>
              </a:rPr>
              <a:t>　取組実績：「スマートシニアライフ</a:t>
            </a:r>
            <a:r>
              <a:rPr kumimoji="1" lang="ja-JP" altLang="en-US" sz="2000" b="1" dirty="0">
                <a:latin typeface="+mj-ea"/>
                <a:ea typeface="+mj-ea"/>
              </a:rPr>
              <a:t>」と「スマートヘルスシティ」</a:t>
            </a:r>
            <a:endParaRPr kumimoji="1" lang="en-US" altLang="ja-JP" sz="2000" b="1" dirty="0">
              <a:latin typeface="+mj-ea"/>
              <a:ea typeface="+mj-ea"/>
            </a:endParaRPr>
          </a:p>
        </p:txBody>
      </p:sp>
      <p:sp>
        <p:nvSpPr>
          <p:cNvPr id="13" name="テキスト ボックス 12">
            <a:extLst>
              <a:ext uri="{FF2B5EF4-FFF2-40B4-BE49-F238E27FC236}">
                <a16:creationId xmlns:a16="http://schemas.microsoft.com/office/drawing/2014/main" id="{DA2AE52C-6919-4263-B643-86889FA01094}"/>
              </a:ext>
            </a:extLst>
          </p:cNvPr>
          <p:cNvSpPr txBox="1"/>
          <p:nvPr/>
        </p:nvSpPr>
        <p:spPr>
          <a:xfrm>
            <a:off x="6051600" y="619926"/>
            <a:ext cx="6013400" cy="276999"/>
          </a:xfrm>
          <a:prstGeom prst="rect">
            <a:avLst/>
          </a:prstGeom>
          <a:solidFill>
            <a:schemeClr val="accent5"/>
          </a:solidFill>
        </p:spPr>
        <p:txBody>
          <a:bodyPr wrap="square" rtlCol="0">
            <a:spAutoFit/>
          </a:bodyPr>
          <a:lstStyle/>
          <a:p>
            <a:r>
              <a:rPr kumimoji="1" lang="ja-JP" altLang="en-US" sz="1200" b="1" dirty="0"/>
              <a:t>■</a:t>
            </a:r>
            <a:r>
              <a:rPr lang="ja-JP" altLang="en-US" sz="1200" b="1" dirty="0"/>
              <a:t>スマートヘルスシティ</a:t>
            </a:r>
            <a:r>
              <a:rPr kumimoji="1" lang="ja-JP" altLang="en-US" sz="1200" b="1" dirty="0"/>
              <a:t>　・・・　“データでいのちと健康が輝く”</a:t>
            </a:r>
          </a:p>
        </p:txBody>
      </p:sp>
      <p:sp>
        <p:nvSpPr>
          <p:cNvPr id="15" name="テキスト ボックス 14">
            <a:extLst>
              <a:ext uri="{FF2B5EF4-FFF2-40B4-BE49-F238E27FC236}">
                <a16:creationId xmlns:a16="http://schemas.microsoft.com/office/drawing/2014/main" id="{093A33BE-B6A1-481F-A4B6-29FE17617F3C}"/>
              </a:ext>
            </a:extLst>
          </p:cNvPr>
          <p:cNvSpPr txBox="1"/>
          <p:nvPr/>
        </p:nvSpPr>
        <p:spPr>
          <a:xfrm>
            <a:off x="214923" y="600089"/>
            <a:ext cx="5635544" cy="276999"/>
          </a:xfrm>
          <a:prstGeom prst="rect">
            <a:avLst/>
          </a:prstGeom>
          <a:solidFill>
            <a:schemeClr val="accent5"/>
          </a:solidFill>
        </p:spPr>
        <p:txBody>
          <a:bodyPr wrap="square" rtlCol="0">
            <a:spAutoFit/>
          </a:bodyPr>
          <a:lstStyle/>
          <a:p>
            <a:r>
              <a:rPr lang="ja-JP" altLang="en-US" sz="1200" b="1" dirty="0"/>
              <a:t>■スマート</a:t>
            </a:r>
            <a:r>
              <a:rPr kumimoji="1" lang="ja-JP" altLang="en-US" sz="1200" b="1" dirty="0"/>
              <a:t>シニアライフ　・・・　高齢者に特化したサービスプラットフォーム</a:t>
            </a:r>
          </a:p>
        </p:txBody>
      </p:sp>
      <p:pic>
        <p:nvPicPr>
          <p:cNvPr id="8" name="図 7">
            <a:extLst>
              <a:ext uri="{FF2B5EF4-FFF2-40B4-BE49-F238E27FC236}">
                <a16:creationId xmlns:a16="http://schemas.microsoft.com/office/drawing/2014/main" id="{09E7F6D7-C7DA-4223-9F78-C5D6347C55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4799" y="1227902"/>
            <a:ext cx="5451566" cy="2473234"/>
          </a:xfrm>
          <a:prstGeom prst="rect">
            <a:avLst/>
          </a:prstGeom>
        </p:spPr>
      </p:pic>
      <p:sp>
        <p:nvSpPr>
          <p:cNvPr id="16" name="テキスト ボックス 15">
            <a:extLst>
              <a:ext uri="{FF2B5EF4-FFF2-40B4-BE49-F238E27FC236}">
                <a16:creationId xmlns:a16="http://schemas.microsoft.com/office/drawing/2014/main" id="{490E136B-CA08-4405-B7D0-9404155B1C21}"/>
              </a:ext>
            </a:extLst>
          </p:cNvPr>
          <p:cNvSpPr txBox="1"/>
          <p:nvPr/>
        </p:nvSpPr>
        <p:spPr>
          <a:xfrm>
            <a:off x="5995060" y="992340"/>
            <a:ext cx="6126480" cy="57708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a:t>
            </a:r>
            <a:r>
              <a:rPr lang="en-US" altLang="ja-JP" sz="1050" dirty="0">
                <a:latin typeface="Meiryo UI" panose="020B0604030504040204" pitchFamily="50" charset="-128"/>
                <a:ea typeface="Meiryo UI" panose="020B0604030504040204" pitchFamily="50" charset="-128"/>
              </a:rPr>
              <a:t>2023</a:t>
            </a:r>
            <a:r>
              <a:rPr lang="ja-JP" altLang="en-US" sz="1050" dirty="0">
                <a:latin typeface="Meiryo UI" panose="020B0604030504040204" pitchFamily="50" charset="-128"/>
                <a:ea typeface="Meiryo UI" panose="020B0604030504040204" pitchFamily="50" charset="-128"/>
              </a:rPr>
              <a:t>年度には、府が民間企業及び政府機関に対し出資協力を要請し、</a:t>
            </a:r>
            <a:r>
              <a:rPr lang="en-US" altLang="ja-JP" sz="1050" dirty="0">
                <a:latin typeface="Meiryo UI" panose="020B0604030504040204" pitchFamily="50" charset="-128"/>
                <a:ea typeface="Meiryo UI" panose="020B0604030504040204" pitchFamily="50" charset="-128"/>
              </a:rPr>
              <a:t>22.5</a:t>
            </a:r>
            <a:r>
              <a:rPr lang="ja-JP" altLang="en-US" sz="1050" dirty="0">
                <a:latin typeface="Meiryo UI" panose="020B0604030504040204" pitchFamily="50" charset="-128"/>
                <a:ea typeface="Meiryo UI" panose="020B0604030504040204" pitchFamily="50" charset="-128"/>
              </a:rPr>
              <a:t>億円の出資を受けた</a:t>
            </a:r>
            <a:endParaRPr lang="en-US" altLang="ja-JP" sz="1050" dirty="0">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50" dirty="0">
                <a:latin typeface="Meiryo UI" panose="020B0604030504040204" pitchFamily="50" charset="-128"/>
                <a:ea typeface="Meiryo UI" panose="020B0604030504040204" pitchFamily="50" charset="-128"/>
              </a:rPr>
              <a:t>　「デジタルヘルスファンド大阪」を設立。</a:t>
            </a:r>
            <a:endParaRPr lang="en-US" altLang="ja-JP" sz="1050" dirty="0">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このファンドを中核とした支援体制として、「次世代スマートヘルス・ラウンドテーブル大阪」を設置・運営</a:t>
            </a:r>
            <a:r>
              <a:rPr lang="ja-JP" altLang="en-US" sz="1050" dirty="0">
                <a:latin typeface="Meiryo UI" panose="020B0604030504040204" pitchFamily="50" charset="-128"/>
                <a:ea typeface="Meiryo UI" panose="020B0604030504040204" pitchFamily="50" charset="-128"/>
              </a:rPr>
              <a:t>。</a:t>
            </a:r>
            <a:endParaRPr kumimoji="1" lang="en-US" altLang="ja-JP" sz="10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p:txBody>
      </p:sp>
      <p:pic>
        <p:nvPicPr>
          <p:cNvPr id="6" name="図 5">
            <a:extLst>
              <a:ext uri="{FF2B5EF4-FFF2-40B4-BE49-F238E27FC236}">
                <a16:creationId xmlns:a16="http://schemas.microsoft.com/office/drawing/2014/main" id="{DB8187E6-B294-4BF8-B286-AF00585189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90371" y="4886454"/>
            <a:ext cx="5245751" cy="1815953"/>
          </a:xfrm>
          <a:prstGeom prst="rect">
            <a:avLst/>
          </a:prstGeom>
        </p:spPr>
      </p:pic>
      <p:sp>
        <p:nvSpPr>
          <p:cNvPr id="17" name="テキスト ボックス 16">
            <a:extLst>
              <a:ext uri="{FF2B5EF4-FFF2-40B4-BE49-F238E27FC236}">
                <a16:creationId xmlns:a16="http://schemas.microsoft.com/office/drawing/2014/main" id="{594936D5-BC3C-4C0C-9305-969BA510797D}"/>
              </a:ext>
            </a:extLst>
          </p:cNvPr>
          <p:cNvSpPr txBox="1"/>
          <p:nvPr/>
        </p:nvSpPr>
        <p:spPr>
          <a:xfrm>
            <a:off x="6002753" y="4302192"/>
            <a:ext cx="6282013" cy="57708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スタートアップが開発する治療・予防アプリ等の社会実装を支援することで、大阪のさらなる成長と住民</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QOL</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Meiryo UI" panose="020B0604030504040204" pitchFamily="50" charset="-128"/>
                <a:ea typeface="Meiryo UI" panose="020B0604030504040204" pitchFamily="50" charset="-128"/>
              </a:rPr>
              <a:t>　</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向上を目的として、</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2024</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年度から「次世代スマートヘルススタートアップ創出事業」を実施。</a:t>
            </a:r>
            <a:b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社を超えるスタートアップを発掘、支援。</a:t>
            </a:r>
          </a:p>
        </p:txBody>
      </p:sp>
      <p:pic>
        <p:nvPicPr>
          <p:cNvPr id="2" name="図 1">
            <a:extLst>
              <a:ext uri="{FF2B5EF4-FFF2-40B4-BE49-F238E27FC236}">
                <a16:creationId xmlns:a16="http://schemas.microsoft.com/office/drawing/2014/main" id="{9D27D554-1DD3-4F4F-B17B-AF58CCEE2C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90370" y="1633788"/>
            <a:ext cx="5342808" cy="2656706"/>
          </a:xfrm>
          <a:prstGeom prst="rect">
            <a:avLst/>
          </a:prstGeom>
        </p:spPr>
      </p:pic>
      <p:pic>
        <p:nvPicPr>
          <p:cNvPr id="20" name="図 19">
            <a:extLst>
              <a:ext uri="{FF2B5EF4-FFF2-40B4-BE49-F238E27FC236}">
                <a16:creationId xmlns:a16="http://schemas.microsoft.com/office/drawing/2014/main" id="{3171F09E-C7F4-436F-B217-95676FCA81C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3512" y="5399316"/>
            <a:ext cx="5390606" cy="1306285"/>
          </a:xfrm>
          <a:prstGeom prst="rect">
            <a:avLst/>
          </a:prstGeom>
        </p:spPr>
      </p:pic>
      <p:sp>
        <p:nvSpPr>
          <p:cNvPr id="12" name="スライド番号プレースホルダー 3">
            <a:extLst>
              <a:ext uri="{FF2B5EF4-FFF2-40B4-BE49-F238E27FC236}">
                <a16:creationId xmlns:a16="http://schemas.microsoft.com/office/drawing/2014/main" id="{B0F53878-2009-44F5-8C5B-B8A25263C416}"/>
              </a:ext>
            </a:extLst>
          </p:cNvPr>
          <p:cNvSpPr>
            <a:spLocks noGrp="1"/>
          </p:cNvSpPr>
          <p:nvPr>
            <p:ph type="sldNum" sz="quarter" idx="12"/>
          </p:nvPr>
        </p:nvSpPr>
        <p:spPr>
          <a:xfrm>
            <a:off x="9442042" y="6484486"/>
            <a:ext cx="2743200" cy="365125"/>
          </a:xfrm>
        </p:spPr>
        <p:txBody>
          <a:bodyPr/>
          <a:lstStyle/>
          <a:p>
            <a:fld id="{63C598F0-0FE0-4076-80A3-C96A98F7321E}" type="slidenum">
              <a:rPr kumimoji="1" lang="ja-JP" altLang="en-US" smtClean="0"/>
              <a:t>21</a:t>
            </a:fld>
            <a:endParaRPr kumimoji="1" lang="ja-JP" altLang="en-US" dirty="0"/>
          </a:p>
        </p:txBody>
      </p:sp>
      <p:pic>
        <p:nvPicPr>
          <p:cNvPr id="18" name="図 17">
            <a:extLst>
              <a:ext uri="{FF2B5EF4-FFF2-40B4-BE49-F238E27FC236}">
                <a16:creationId xmlns:a16="http://schemas.microsoft.com/office/drawing/2014/main" id="{B87780C2-E5D6-42A7-8A69-1CA0BA7960F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30927" y="4005945"/>
            <a:ext cx="5390606" cy="1071155"/>
          </a:xfrm>
          <a:prstGeom prst="rect">
            <a:avLst/>
          </a:prstGeom>
        </p:spPr>
      </p:pic>
      <p:sp>
        <p:nvSpPr>
          <p:cNvPr id="19" name="テキスト ボックス 18">
            <a:extLst>
              <a:ext uri="{FF2B5EF4-FFF2-40B4-BE49-F238E27FC236}">
                <a16:creationId xmlns:a16="http://schemas.microsoft.com/office/drawing/2014/main" id="{485B9045-9457-4D75-B21E-48EC0B227E4A}"/>
              </a:ext>
            </a:extLst>
          </p:cNvPr>
          <p:cNvSpPr txBox="1"/>
          <p:nvPr/>
        </p:nvSpPr>
        <p:spPr>
          <a:xfrm>
            <a:off x="206207" y="948546"/>
            <a:ext cx="1875835" cy="276999"/>
          </a:xfrm>
          <a:prstGeom prst="rect">
            <a:avLst/>
          </a:prstGeom>
          <a:noFill/>
        </p:spPr>
        <p:txBody>
          <a:bodyPr wrap="none" rtlCol="0">
            <a:spAutoFit/>
          </a:bodyPr>
          <a:lstStyle/>
          <a:p>
            <a:r>
              <a:rPr kumimoji="1" lang="en-US" altLang="ja-JP" sz="1200" b="1" dirty="0">
                <a:latin typeface="+mj-ea"/>
                <a:ea typeface="+mj-ea"/>
              </a:rPr>
              <a:t>【</a:t>
            </a:r>
            <a:r>
              <a:rPr kumimoji="1" lang="ja-JP" altLang="en-US" sz="1200" b="1" dirty="0">
                <a:latin typeface="+mj-ea"/>
                <a:ea typeface="+mj-ea"/>
              </a:rPr>
              <a:t>スマートシニアライフ事業</a:t>
            </a:r>
            <a:r>
              <a:rPr lang="en-US" altLang="ja-JP" sz="1200" b="1" dirty="0">
                <a:latin typeface="+mj-ea"/>
                <a:ea typeface="+mj-ea"/>
              </a:rPr>
              <a:t>】</a:t>
            </a:r>
            <a:endParaRPr kumimoji="1" lang="ja-JP" altLang="en-US" sz="1200" b="1" dirty="0">
              <a:latin typeface="+mj-ea"/>
              <a:ea typeface="+mj-ea"/>
            </a:endParaRPr>
          </a:p>
        </p:txBody>
      </p:sp>
      <p:sp>
        <p:nvSpPr>
          <p:cNvPr id="21" name="テキスト ボックス 20">
            <a:extLst>
              <a:ext uri="{FF2B5EF4-FFF2-40B4-BE49-F238E27FC236}">
                <a16:creationId xmlns:a16="http://schemas.microsoft.com/office/drawing/2014/main" id="{7EC26E9E-01C9-45A0-9B5C-D4EA4484CA8A}"/>
              </a:ext>
            </a:extLst>
          </p:cNvPr>
          <p:cNvSpPr txBox="1"/>
          <p:nvPr/>
        </p:nvSpPr>
        <p:spPr>
          <a:xfrm>
            <a:off x="271521" y="3739644"/>
            <a:ext cx="954107" cy="276999"/>
          </a:xfrm>
          <a:prstGeom prst="rect">
            <a:avLst/>
          </a:prstGeom>
          <a:noFill/>
        </p:spPr>
        <p:txBody>
          <a:bodyPr wrap="none" rtlCol="0">
            <a:spAutoFit/>
          </a:bodyPr>
          <a:lstStyle/>
          <a:p>
            <a:r>
              <a:rPr kumimoji="1" lang="en-US" altLang="ja-JP" sz="1200" b="1" dirty="0">
                <a:latin typeface="+mj-ea"/>
                <a:ea typeface="+mj-ea"/>
              </a:rPr>
              <a:t>《</a:t>
            </a:r>
            <a:r>
              <a:rPr kumimoji="1" lang="ja-JP" altLang="en-US" sz="1200" b="1" dirty="0">
                <a:latin typeface="+mj-ea"/>
                <a:ea typeface="+mj-ea"/>
              </a:rPr>
              <a:t>事業概要</a:t>
            </a:r>
            <a:r>
              <a:rPr kumimoji="1" lang="en-US" altLang="ja-JP" sz="1200" b="1" dirty="0">
                <a:latin typeface="+mj-ea"/>
                <a:ea typeface="+mj-ea"/>
              </a:rPr>
              <a:t>》</a:t>
            </a:r>
            <a:endParaRPr kumimoji="1" lang="ja-JP" altLang="en-US" sz="1200" b="1" dirty="0">
              <a:latin typeface="+mj-ea"/>
              <a:ea typeface="+mj-ea"/>
            </a:endParaRPr>
          </a:p>
        </p:txBody>
      </p:sp>
      <p:sp>
        <p:nvSpPr>
          <p:cNvPr id="22" name="テキスト ボックス 21">
            <a:extLst>
              <a:ext uri="{FF2B5EF4-FFF2-40B4-BE49-F238E27FC236}">
                <a16:creationId xmlns:a16="http://schemas.microsoft.com/office/drawing/2014/main" id="{1C81BA5B-0842-44B0-AA3A-B4C2F6B5E3DA}"/>
              </a:ext>
            </a:extLst>
          </p:cNvPr>
          <p:cNvSpPr txBox="1"/>
          <p:nvPr/>
        </p:nvSpPr>
        <p:spPr>
          <a:xfrm>
            <a:off x="275875" y="5128662"/>
            <a:ext cx="1569660" cy="276999"/>
          </a:xfrm>
          <a:prstGeom prst="rect">
            <a:avLst/>
          </a:prstGeom>
          <a:noFill/>
        </p:spPr>
        <p:txBody>
          <a:bodyPr wrap="none" rtlCol="0">
            <a:spAutoFit/>
          </a:bodyPr>
          <a:lstStyle/>
          <a:p>
            <a:r>
              <a:rPr kumimoji="1" lang="en-US" altLang="ja-JP" sz="1200" b="1" dirty="0">
                <a:latin typeface="+mj-ea"/>
                <a:ea typeface="+mj-ea"/>
              </a:rPr>
              <a:t>《</a:t>
            </a:r>
            <a:r>
              <a:rPr kumimoji="1" lang="ja-JP" altLang="en-US" sz="1200" b="1" dirty="0">
                <a:latin typeface="+mj-ea"/>
                <a:ea typeface="+mj-ea"/>
              </a:rPr>
              <a:t>新サービスへの移管</a:t>
            </a:r>
            <a:r>
              <a:rPr kumimoji="1" lang="en-US" altLang="ja-JP" sz="1200" b="1" dirty="0">
                <a:latin typeface="+mj-ea"/>
                <a:ea typeface="+mj-ea"/>
              </a:rPr>
              <a:t>》</a:t>
            </a:r>
            <a:endParaRPr kumimoji="1" lang="ja-JP" altLang="en-US" sz="1200" b="1" dirty="0">
              <a:latin typeface="+mj-ea"/>
              <a:ea typeface="+mj-ea"/>
            </a:endParaRPr>
          </a:p>
        </p:txBody>
      </p:sp>
    </p:spTree>
    <p:extLst>
      <p:ext uri="{BB962C8B-B14F-4D97-AF65-F5344CB8AC3E}">
        <p14:creationId xmlns:p14="http://schemas.microsoft.com/office/powerpoint/2010/main" val="2153181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528ED82-6237-49B2-BB2F-DA54DE1ACA06}"/>
              </a:ext>
            </a:extLst>
          </p:cNvPr>
          <p:cNvSpPr txBox="1"/>
          <p:nvPr/>
        </p:nvSpPr>
        <p:spPr>
          <a:xfrm>
            <a:off x="0" y="-35170"/>
            <a:ext cx="12192000" cy="400110"/>
          </a:xfrm>
          <a:prstGeom prst="rect">
            <a:avLst/>
          </a:prstGeom>
          <a:solidFill>
            <a:schemeClr val="accent5">
              <a:lumMod val="40000"/>
              <a:lumOff val="60000"/>
            </a:schemeClr>
          </a:solidFill>
        </p:spPr>
        <p:txBody>
          <a:bodyPr wrap="square">
            <a:spAutoFit/>
          </a:bodyPr>
          <a:lstStyle/>
          <a:p>
            <a:r>
              <a:rPr lang="en-US" altLang="ja-JP" sz="2000" b="1" dirty="0"/>
              <a:t>2-1-12.  </a:t>
            </a:r>
            <a:r>
              <a:rPr lang="en-US" altLang="ja-JP" sz="2000" b="1" dirty="0">
                <a:latin typeface="+mj-ea"/>
                <a:ea typeface="+mj-ea"/>
              </a:rPr>
              <a:t>【</a:t>
            </a:r>
            <a:r>
              <a:rPr lang="ja-JP" altLang="en-US" sz="2000" b="1" dirty="0">
                <a:latin typeface="+mj-ea"/>
                <a:ea typeface="+mj-ea"/>
              </a:rPr>
              <a:t>大阪府</a:t>
            </a:r>
            <a:r>
              <a:rPr lang="en-US" altLang="ja-JP" sz="2000" b="1" dirty="0">
                <a:latin typeface="+mj-ea"/>
                <a:ea typeface="+mj-ea"/>
              </a:rPr>
              <a:t>】</a:t>
            </a:r>
            <a:r>
              <a:rPr lang="ja-JP" altLang="en-US" sz="2000" b="1" dirty="0">
                <a:latin typeface="+mj-ea"/>
                <a:ea typeface="+mj-ea"/>
              </a:rPr>
              <a:t>　</a:t>
            </a:r>
            <a:r>
              <a:rPr lang="ja-JP" altLang="en-US" sz="2000" b="1" dirty="0"/>
              <a:t>これまでの取組評価</a:t>
            </a:r>
            <a:endParaRPr kumimoji="1" lang="en-US" altLang="ja-JP" sz="2000" b="1" dirty="0"/>
          </a:p>
        </p:txBody>
      </p:sp>
      <p:sp>
        <p:nvSpPr>
          <p:cNvPr id="10" name="テキスト ボックス 9">
            <a:extLst>
              <a:ext uri="{FF2B5EF4-FFF2-40B4-BE49-F238E27FC236}">
                <a16:creationId xmlns:a16="http://schemas.microsoft.com/office/drawing/2014/main" id="{A974482B-4FB4-4D33-A509-F592175E7E18}"/>
              </a:ext>
            </a:extLst>
          </p:cNvPr>
          <p:cNvSpPr txBox="1"/>
          <p:nvPr/>
        </p:nvSpPr>
        <p:spPr>
          <a:xfrm>
            <a:off x="6124572" y="18691"/>
            <a:ext cx="492443" cy="276999"/>
          </a:xfrm>
          <a:prstGeom prst="rect">
            <a:avLst/>
          </a:prstGeom>
          <a:noFill/>
          <a:ln>
            <a:solidFill>
              <a:schemeClr val="bg1">
                <a:lumMod val="50000"/>
              </a:schemeClr>
            </a:solidFill>
          </a:ln>
        </p:spPr>
        <p:txBody>
          <a:bodyPr wrap="none" rtlCol="0">
            <a:spAutoFit/>
          </a:bodyPr>
          <a:lstStyle/>
          <a:p>
            <a:r>
              <a:rPr kumimoji="1" lang="ja-JP" altLang="en-US" sz="1200" b="1"/>
              <a:t>凡例</a:t>
            </a:r>
          </a:p>
        </p:txBody>
      </p:sp>
      <p:graphicFrame>
        <p:nvGraphicFramePr>
          <p:cNvPr id="3" name="表 5">
            <a:extLst>
              <a:ext uri="{FF2B5EF4-FFF2-40B4-BE49-F238E27FC236}">
                <a16:creationId xmlns:a16="http://schemas.microsoft.com/office/drawing/2014/main" id="{54734632-A619-4313-BE93-063D5DE35B1A}"/>
              </a:ext>
            </a:extLst>
          </p:cNvPr>
          <p:cNvGraphicFramePr>
            <a:graphicFrameLocks noGrp="1"/>
          </p:cNvGraphicFramePr>
          <p:nvPr>
            <p:extLst>
              <p:ext uri="{D42A27DB-BD31-4B8C-83A1-F6EECF244321}">
                <p14:modId xmlns:p14="http://schemas.microsoft.com/office/powerpoint/2010/main" val="3643380743"/>
              </p:ext>
            </p:extLst>
          </p:nvPr>
        </p:nvGraphicFramePr>
        <p:xfrm>
          <a:off x="72763" y="408111"/>
          <a:ext cx="5994884" cy="4879867"/>
        </p:xfrm>
        <a:graphic>
          <a:graphicData uri="http://schemas.openxmlformats.org/drawingml/2006/table">
            <a:tbl>
              <a:tblPr firstRow="1" bandRow="1">
                <a:tableStyleId>{5C22544A-7EE6-4342-B048-85BDC9FD1C3A}</a:tableStyleId>
              </a:tblPr>
              <a:tblGrid>
                <a:gridCol w="1104949">
                  <a:extLst>
                    <a:ext uri="{9D8B030D-6E8A-4147-A177-3AD203B41FA5}">
                      <a16:colId xmlns:a16="http://schemas.microsoft.com/office/drawing/2014/main" val="3884880463"/>
                    </a:ext>
                  </a:extLst>
                </a:gridCol>
                <a:gridCol w="4242738">
                  <a:extLst>
                    <a:ext uri="{9D8B030D-6E8A-4147-A177-3AD203B41FA5}">
                      <a16:colId xmlns:a16="http://schemas.microsoft.com/office/drawing/2014/main" val="1593721308"/>
                    </a:ext>
                  </a:extLst>
                </a:gridCol>
                <a:gridCol w="647197">
                  <a:extLst>
                    <a:ext uri="{9D8B030D-6E8A-4147-A177-3AD203B41FA5}">
                      <a16:colId xmlns:a16="http://schemas.microsoft.com/office/drawing/2014/main" val="3841733291"/>
                    </a:ext>
                  </a:extLst>
                </a:gridCol>
              </a:tblGrid>
              <a:tr h="229102">
                <a:tc>
                  <a:txBody>
                    <a:bodyPr/>
                    <a:lstStyle/>
                    <a:p>
                      <a:pPr algn="ctr"/>
                      <a:r>
                        <a:rPr kumimoji="1" lang="ja-JP" altLang="en-US" sz="900" dirty="0"/>
                        <a:t>分野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kumimoji="1" lang="ja-JP" altLang="en-US" sz="900"/>
                        <a:t>事業名</a:t>
                      </a:r>
                      <a:r>
                        <a:rPr kumimoji="1" lang="ja-JP" altLang="en-US" sz="850"/>
                        <a:t>（★はスマートシティ戦略部関連事業、☆は住民サービス向上タスクフォース事業）</a:t>
                      </a:r>
                      <a:endParaRPr kumimoji="1" lang="en-US" altLang="ja-JP" sz="8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kumimoji="1" lang="ja-JP" altLang="en-US" sz="900"/>
                        <a:t>進捗状況</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317100156"/>
                  </a:ext>
                </a:extLst>
              </a:tr>
              <a:tr h="221465">
                <a:tc rowSpan="6">
                  <a:txBody>
                    <a:bodyPr/>
                    <a:lstStyle/>
                    <a:p>
                      <a:r>
                        <a:rPr kumimoji="1" lang="ja-JP" altLang="en-US" sz="900" dirty="0"/>
                        <a:t>①行政総合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dirty="0"/>
                        <a:t>大阪総合行政ポータル「</a:t>
                      </a:r>
                      <a:r>
                        <a:rPr kumimoji="1" lang="en-US" altLang="ja-JP" sz="850" dirty="0"/>
                        <a:t>my door OSAKA(</a:t>
                      </a:r>
                      <a:r>
                        <a:rPr kumimoji="1" lang="ja-JP" altLang="en-US" sz="850" dirty="0"/>
                        <a:t>マイド・ア・おおさか</a:t>
                      </a:r>
                      <a:r>
                        <a:rPr kumimoji="1" lang="en-US" altLang="ja-JP" sz="850" dirty="0"/>
                        <a:t>)</a:t>
                      </a:r>
                      <a:r>
                        <a:rPr kumimoji="1" lang="ja-JP" altLang="en-US" sz="85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711168110"/>
                  </a:ext>
                </a:extLst>
              </a:tr>
              <a:tr h="221465">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dirty="0"/>
                        <a:t>大阪</a:t>
                      </a:r>
                      <a:r>
                        <a:rPr kumimoji="1" lang="en-US" altLang="ja-JP" sz="850" dirty="0"/>
                        <a:t>DX</a:t>
                      </a:r>
                      <a:r>
                        <a:rPr kumimoji="1" lang="ja-JP" altLang="en-US" sz="850" dirty="0"/>
                        <a:t>イニシアティブ（住民サービス向上タスクフォースを含む）★</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5373458"/>
                  </a:ext>
                </a:extLst>
              </a:tr>
              <a:tr h="221465">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en-US" altLang="ja-JP" sz="850"/>
                        <a:t>AI</a:t>
                      </a:r>
                      <a:r>
                        <a:rPr kumimoji="1" lang="ja-JP" altLang="en-US" sz="850"/>
                        <a:t>チャットボット（自動車税）</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462132956"/>
                  </a:ext>
                </a:extLst>
              </a:tr>
              <a:tr h="221465">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dirty="0"/>
                        <a:t>手数料収納キャッシュレス化推進事業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418147540"/>
                  </a:ext>
                </a:extLst>
              </a:tr>
              <a:tr h="221465">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dirty="0"/>
                        <a:t>府公式</a:t>
                      </a:r>
                      <a:r>
                        <a:rPr kumimoji="1" lang="en-US" altLang="ja-JP" sz="850" dirty="0"/>
                        <a:t>Web</a:t>
                      </a:r>
                      <a:r>
                        <a:rPr kumimoji="1" lang="ja-JP" altLang="en-US" sz="850" dirty="0"/>
                        <a:t>サイト（リニューアル）☆</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226768869"/>
                  </a:ext>
                </a:extLst>
              </a:tr>
              <a:tr h="221465">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b="0" i="0" u="none" strike="noStrike" kern="1200" cap="none" spc="0" normalizeH="0" baseline="0" noProof="0" dirty="0">
                          <a:ln>
                            <a:noFill/>
                          </a:ln>
                          <a:solidFill>
                            <a:prstClr val="black"/>
                          </a:solidFill>
                          <a:effectLst/>
                          <a:uLnTx/>
                          <a:uFillTx/>
                          <a:latin typeface="+mn-lt"/>
                          <a:ea typeface="+mn-ea"/>
                          <a:cs typeface="+mn-cs"/>
                        </a:rPr>
                        <a:t>各種行政手続・行政サービスのオンライン化</a:t>
                      </a:r>
                      <a:endParaRPr kumimoji="1" lang="ja-JP" altLang="en-US" sz="8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61404112"/>
                  </a:ext>
                </a:extLst>
              </a:tr>
              <a:tr h="221465">
                <a:tc rowSpan="6">
                  <a:txBody>
                    <a:bodyPr/>
                    <a:lstStyle/>
                    <a:p>
                      <a:r>
                        <a:rPr kumimoji="1" lang="ja-JP" altLang="en-US" sz="900" dirty="0"/>
                        <a:t>②子育て・教育</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dirty="0"/>
                        <a:t>保育施設等情報マップ、赤ちゃんの駅マップ、こどもつながるマップ（デジタルマップ）★</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380393137"/>
                  </a:ext>
                </a:extLst>
              </a:tr>
              <a:tr h="221465">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dirty="0"/>
                        <a:t>まいど子でもカード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953109151"/>
                  </a:ext>
                </a:extLst>
              </a:tr>
              <a:tr h="221465">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a:t>おおさか</a:t>
                      </a:r>
                      <a:r>
                        <a:rPr kumimoji="1" lang="en-US" altLang="ja-JP" sz="850"/>
                        <a:t>SNS</a:t>
                      </a:r>
                      <a:r>
                        <a:rPr kumimoji="1" lang="ja-JP" altLang="en-US" sz="850"/>
                        <a:t>子ども安心サイト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63886201"/>
                  </a:ext>
                </a:extLst>
              </a:tr>
              <a:tr h="221465">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dirty="0"/>
                        <a:t>府立学校入試等のデジタル化☆</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004406573"/>
                  </a:ext>
                </a:extLst>
              </a:tr>
              <a:tr h="221465">
                <a:tc vMerge="1">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50" dirty="0"/>
                        <a:t>府立学校における生徒一人一台端末整備事業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643318438"/>
                  </a:ext>
                </a:extLst>
              </a:tr>
              <a:tr h="221465">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50" dirty="0"/>
                        <a:t>OSAKA</a:t>
                      </a:r>
                      <a:r>
                        <a:rPr kumimoji="1" lang="ja-JP" altLang="en-US" sz="850" dirty="0"/>
                        <a:t>キッズプログラミングコンテスト★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9466994"/>
                  </a:ext>
                </a:extLst>
              </a:tr>
              <a:tr h="221465">
                <a:tc rowSpan="5">
                  <a:txBody>
                    <a:bodyPr/>
                    <a:lstStyle/>
                    <a:p>
                      <a:r>
                        <a:rPr kumimoji="1" lang="ja-JP" altLang="en-US" sz="900"/>
                        <a:t>③健康・医療</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dirty="0"/>
                        <a:t>スマートシニアライフ事業★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353153175"/>
                  </a:ext>
                </a:extLst>
              </a:tr>
              <a:tr h="221465">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a:t>次世代スマートヘルススタートアップ創出事業★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828018098"/>
                  </a:ext>
                </a:extLst>
              </a:tr>
              <a:tr h="221465">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dirty="0"/>
                        <a:t>許認可・指導検査等業務</a:t>
                      </a:r>
                      <a:r>
                        <a:rPr kumimoji="1" lang="en-US" altLang="ja-JP" sz="850" dirty="0"/>
                        <a:t>D</a:t>
                      </a:r>
                      <a:r>
                        <a:rPr kumimoji="1" lang="ja-JP" altLang="en-US" sz="850" dirty="0"/>
                        <a:t>Ｘ推進事業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834040455"/>
                  </a:ext>
                </a:extLst>
              </a:tr>
              <a:tr h="221465">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dirty="0"/>
                        <a:t>健康づくり支援プラットフォーム事業（アスマイル）</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292869597"/>
                  </a:ext>
                </a:extLst>
              </a:tr>
              <a:tr h="221465">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50" dirty="0"/>
                        <a:t>大阪府健康データダッシュボード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113843887"/>
                  </a:ext>
                </a:extLst>
              </a:tr>
              <a:tr h="221465">
                <a:tc rowSpan="4">
                  <a:txBody>
                    <a:bodyPr/>
                    <a:lstStyle/>
                    <a:p>
                      <a:r>
                        <a:rPr kumimoji="1" lang="ja-JP" altLang="en-US" sz="900" dirty="0"/>
                        <a:t>④福祉・介護</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dirty="0"/>
                        <a:t>介護生産性向上推進総合事業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948334824"/>
                  </a:ext>
                </a:extLst>
              </a:tr>
              <a:tr h="221465">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dirty="0"/>
                        <a:t>介護テクノロジー導入支援事業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286156274"/>
                  </a:ext>
                </a:extLst>
              </a:tr>
              <a:tr h="221465">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dirty="0"/>
                        <a:t>療育手帳申請管理システム構築事業☆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806247610"/>
                  </a:ext>
                </a:extLst>
              </a:tr>
              <a:tr h="221465">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dirty="0"/>
                        <a:t>許認可・指導検査等業務</a:t>
                      </a:r>
                      <a:r>
                        <a:rPr kumimoji="1" lang="en-US" altLang="ja-JP" sz="850" dirty="0"/>
                        <a:t>D</a:t>
                      </a:r>
                      <a:r>
                        <a:rPr kumimoji="1" lang="ja-JP" altLang="en-US" sz="850" dirty="0"/>
                        <a:t>Ｘ推進事業（再掲）</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701057413"/>
                  </a:ext>
                </a:extLst>
              </a:tr>
            </a:tbl>
          </a:graphicData>
        </a:graphic>
      </p:graphicFrame>
      <p:graphicFrame>
        <p:nvGraphicFramePr>
          <p:cNvPr id="15" name="表 5">
            <a:extLst>
              <a:ext uri="{FF2B5EF4-FFF2-40B4-BE49-F238E27FC236}">
                <a16:creationId xmlns:a16="http://schemas.microsoft.com/office/drawing/2014/main" id="{4B44FF09-A48F-4F06-8A5F-316B6ADD160E}"/>
              </a:ext>
            </a:extLst>
          </p:cNvPr>
          <p:cNvGraphicFramePr>
            <a:graphicFrameLocks noGrp="1"/>
          </p:cNvGraphicFramePr>
          <p:nvPr>
            <p:extLst>
              <p:ext uri="{D42A27DB-BD31-4B8C-83A1-F6EECF244321}">
                <p14:modId xmlns:p14="http://schemas.microsoft.com/office/powerpoint/2010/main" val="3271437627"/>
              </p:ext>
            </p:extLst>
          </p:nvPr>
        </p:nvGraphicFramePr>
        <p:xfrm>
          <a:off x="6126202" y="418801"/>
          <a:ext cx="5994884" cy="4869180"/>
        </p:xfrm>
        <a:graphic>
          <a:graphicData uri="http://schemas.openxmlformats.org/drawingml/2006/table">
            <a:tbl>
              <a:tblPr firstRow="1" bandRow="1">
                <a:tableStyleId>{5C22544A-7EE6-4342-B048-85BDC9FD1C3A}</a:tableStyleId>
              </a:tblPr>
              <a:tblGrid>
                <a:gridCol w="1098884">
                  <a:extLst>
                    <a:ext uri="{9D8B030D-6E8A-4147-A177-3AD203B41FA5}">
                      <a16:colId xmlns:a16="http://schemas.microsoft.com/office/drawing/2014/main" val="3884880463"/>
                    </a:ext>
                  </a:extLst>
                </a:gridCol>
                <a:gridCol w="4248000">
                  <a:extLst>
                    <a:ext uri="{9D8B030D-6E8A-4147-A177-3AD203B41FA5}">
                      <a16:colId xmlns:a16="http://schemas.microsoft.com/office/drawing/2014/main" val="1593721308"/>
                    </a:ext>
                  </a:extLst>
                </a:gridCol>
                <a:gridCol w="648000">
                  <a:extLst>
                    <a:ext uri="{9D8B030D-6E8A-4147-A177-3AD203B41FA5}">
                      <a16:colId xmlns:a16="http://schemas.microsoft.com/office/drawing/2014/main" val="3841733291"/>
                    </a:ext>
                  </a:extLst>
                </a:gridCol>
              </a:tblGrid>
              <a:tr h="223473">
                <a:tc>
                  <a:txBody>
                    <a:bodyPr/>
                    <a:lstStyle/>
                    <a:p>
                      <a:pPr algn="ctr"/>
                      <a:r>
                        <a:rPr kumimoji="1" lang="ja-JP" altLang="en-US" sz="900" dirty="0"/>
                        <a:t>分野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kumimoji="1" lang="ja-JP" altLang="en-US" sz="900"/>
                        <a:t>事業名</a:t>
                      </a:r>
                      <a:r>
                        <a:rPr kumimoji="1" lang="ja-JP" altLang="en-US" sz="850"/>
                        <a:t>（★はスマートシティ戦略部関連事業、☆は住民サービス向上タスクフォース事業）</a:t>
                      </a:r>
                      <a:endParaRPr kumimoji="1" lang="en-US" altLang="ja-JP" sz="8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kumimoji="1" lang="ja-JP" altLang="en-US" sz="900" dirty="0"/>
                        <a:t>進捗状況</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317100156"/>
                  </a:ext>
                </a:extLst>
              </a:tr>
              <a:tr h="216000">
                <a:tc rowSpan="2">
                  <a:txBody>
                    <a:bodyPr/>
                    <a:lstStyle/>
                    <a:p>
                      <a:r>
                        <a:rPr kumimoji="1" lang="ja-JP" altLang="en-US" sz="900"/>
                        <a:t>⑤交通・物流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kumimoji="1" lang="ja-JP" altLang="en-US" sz="850" dirty="0"/>
                        <a:t>スマートモビリティ</a:t>
                      </a:r>
                      <a:r>
                        <a:rPr kumimoji="1" lang="en-US" altLang="ja-JP" sz="850" dirty="0"/>
                        <a:t>(</a:t>
                      </a:r>
                      <a:r>
                        <a:rPr kumimoji="1" lang="ja-JP" altLang="en-US" sz="850" dirty="0"/>
                        <a:t>南河内新モビリティプロジェクト、</a:t>
                      </a:r>
                      <a:r>
                        <a:rPr kumimoji="1" lang="en-US" altLang="ja-JP" sz="850" b="0" dirty="0">
                          <a:solidFill>
                            <a:schemeClr val="tx1"/>
                          </a:solidFill>
                        </a:rPr>
                        <a:t>AI</a:t>
                      </a:r>
                      <a:r>
                        <a:rPr kumimoji="1" lang="ja-JP" altLang="en-US" sz="850" b="0" dirty="0">
                          <a:solidFill>
                            <a:schemeClr val="tx1"/>
                          </a:solidFill>
                        </a:rPr>
                        <a:t>オンデマンド等導入促進、</a:t>
                      </a:r>
                      <a:r>
                        <a:rPr kumimoji="1" lang="en-US" altLang="ja-JP" sz="850" b="0" dirty="0" err="1">
                          <a:solidFill>
                            <a:schemeClr val="tx1"/>
                          </a:solidFill>
                        </a:rPr>
                        <a:t>MaaS</a:t>
                      </a:r>
                      <a:r>
                        <a:rPr kumimoji="1" lang="ja-JP" altLang="en-US" sz="850" b="0" dirty="0">
                          <a:solidFill>
                            <a:schemeClr val="tx1"/>
                          </a:solidFill>
                        </a:rPr>
                        <a:t>推進等</a:t>
                      </a:r>
                      <a:r>
                        <a:rPr kumimoji="1" lang="en-US" altLang="ja-JP" sz="850" b="0" dirty="0">
                          <a:solidFill>
                            <a:schemeClr val="tx1"/>
                          </a:solidFill>
                        </a:rPr>
                        <a:t>)</a:t>
                      </a:r>
                      <a:r>
                        <a:rPr kumimoji="1" lang="ja-JP" altLang="en-US" sz="85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155300308"/>
                  </a:ext>
                </a:extLst>
              </a:tr>
              <a:tr h="216000">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b="0" dirty="0">
                          <a:solidFill>
                            <a:schemeClr val="tx1"/>
                          </a:solidFill>
                          <a:latin typeface="+mn-lt"/>
                        </a:rPr>
                        <a:t>空飛ぶクルマの実証実験等</a:t>
                      </a:r>
                      <a:endParaRPr kumimoji="1" lang="ja-JP" altLang="en-US" sz="8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720705312"/>
                  </a:ext>
                </a:extLst>
              </a:tr>
              <a:tr h="216000">
                <a:tc rowSpan="4">
                  <a:txBody>
                    <a:bodyPr/>
                    <a:lstStyle/>
                    <a:p>
                      <a:r>
                        <a:rPr kumimoji="1" lang="ja-JP" altLang="en-US" sz="900"/>
                        <a:t>⑥観光・にぎわい</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kumimoji="1" lang="ja-JP" altLang="en-US" sz="850" b="0" dirty="0">
                          <a:solidFill>
                            <a:schemeClr val="tx1"/>
                          </a:solidFill>
                        </a:rPr>
                        <a:t>デジタルプロモーション推進事業</a:t>
                      </a:r>
                      <a:endParaRPr kumimoji="1" lang="en-US" altLang="ja-JP" sz="85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711168110"/>
                  </a:ext>
                </a:extLst>
              </a:tr>
              <a:tr h="216000">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kumimoji="1" lang="ja-JP" altLang="en-US" sz="850" b="0" dirty="0">
                          <a:solidFill>
                            <a:schemeClr val="tx1"/>
                          </a:solidFill>
                        </a:rPr>
                        <a:t>データマーケティング推進事業</a:t>
                      </a:r>
                      <a:endParaRPr kumimoji="1" lang="en-US" altLang="ja-JP" sz="85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5373458"/>
                  </a:ext>
                </a:extLst>
              </a:tr>
              <a:tr h="216000">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kumimoji="1" lang="ja-JP" altLang="en-US" sz="850" b="0" dirty="0">
                          <a:solidFill>
                            <a:schemeClr val="tx1"/>
                          </a:solidFill>
                        </a:rPr>
                        <a:t>オーバーツーリズム未然防止・抑制対策事業（観光デジタルマップ事業）</a:t>
                      </a:r>
                      <a:endParaRPr kumimoji="1" lang="en-US" altLang="ja-JP" sz="85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462132956"/>
                  </a:ext>
                </a:extLst>
              </a:tr>
              <a:tr h="216000">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kumimoji="1" lang="ja-JP" altLang="en-US" sz="850" b="0" dirty="0">
                          <a:solidFill>
                            <a:schemeClr val="tx1"/>
                          </a:solidFill>
                        </a:rPr>
                        <a:t>現代美術振興事業（大阪府</a:t>
                      </a:r>
                      <a:r>
                        <a:rPr kumimoji="1" lang="en-US" altLang="ja-JP" sz="850" b="0" dirty="0">
                          <a:solidFill>
                            <a:schemeClr val="tx1"/>
                          </a:solidFill>
                        </a:rPr>
                        <a:t>20</a:t>
                      </a:r>
                      <a:r>
                        <a:rPr kumimoji="1" lang="ja-JP" altLang="en-US" sz="850" b="0" dirty="0">
                          <a:solidFill>
                            <a:schemeClr val="tx1"/>
                          </a:solidFill>
                        </a:rPr>
                        <a:t>世紀美術コレクション魅力発信事業）</a:t>
                      </a:r>
                      <a:endParaRPr kumimoji="1" lang="ja-JP" altLang="en-US" sz="8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418147540"/>
                  </a:ext>
                </a:extLst>
              </a:tr>
              <a:tr h="216000">
                <a:tc row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a:t>⑦環境・エネルギー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kumimoji="1" lang="ja-JP" altLang="en-US" sz="850" b="0" dirty="0">
                          <a:solidFill>
                            <a:schemeClr val="tx1"/>
                          </a:solidFill>
                        </a:rPr>
                        <a:t>おおさか脱炭素アプリプロジェクト「みんなの</a:t>
                      </a:r>
                      <a:r>
                        <a:rPr kumimoji="1" lang="en-US" altLang="ja-JP" sz="850" b="0" dirty="0">
                          <a:solidFill>
                            <a:schemeClr val="tx1"/>
                          </a:solidFill>
                        </a:rPr>
                        <a:t>CO2</a:t>
                      </a:r>
                      <a:r>
                        <a:rPr kumimoji="1" lang="ja-JP" altLang="en-US" sz="850" b="0" dirty="0">
                          <a:solidFill>
                            <a:schemeClr val="tx1"/>
                          </a:solidFill>
                        </a:rPr>
                        <a:t>削減量」等（ダッシュボード）</a:t>
                      </a:r>
                      <a:endParaRPr kumimoji="1" lang="en-US" altLang="ja-JP" sz="85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36262163"/>
                  </a:ext>
                </a:extLst>
              </a:tr>
              <a:tr h="21600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a:t>⑦環境・エネルギー</a:t>
                      </a:r>
                    </a:p>
                    <a:p>
                      <a:endParaRPr kumimoji="1" lang="ja-JP" altLang="en-US" sz="1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kumimoji="1" lang="ja-JP" altLang="en-US" sz="850" b="0" dirty="0">
                          <a:solidFill>
                            <a:schemeClr val="tx1"/>
                          </a:solidFill>
                        </a:rPr>
                        <a:t>おおさかもんマップ、</a:t>
                      </a:r>
                      <a:r>
                        <a:rPr kumimoji="1" lang="en-US" altLang="ja-JP" sz="850" b="0" dirty="0">
                          <a:solidFill>
                            <a:schemeClr val="tx1"/>
                          </a:solidFill>
                        </a:rPr>
                        <a:t>OSAKA</a:t>
                      </a:r>
                      <a:r>
                        <a:rPr kumimoji="1" lang="ja-JP" altLang="en-US" sz="850" b="0" dirty="0">
                          <a:solidFill>
                            <a:schemeClr val="tx1"/>
                          </a:solidFill>
                        </a:rPr>
                        <a:t>ひんやりマップ（デジタルマップ）★</a:t>
                      </a:r>
                      <a:endParaRPr kumimoji="1" lang="en-US" altLang="ja-JP" sz="85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953109151"/>
                  </a:ext>
                </a:extLst>
              </a:tr>
              <a:tr h="216000">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kumimoji="1" lang="ja-JP" altLang="en-US" sz="850" b="0">
                          <a:solidFill>
                            <a:schemeClr val="tx1"/>
                          </a:solidFill>
                        </a:rPr>
                        <a:t>サステナブルツーリズムにおける</a:t>
                      </a:r>
                      <a:r>
                        <a:rPr kumimoji="1" lang="en-US" altLang="ja-JP" sz="850" b="0">
                          <a:solidFill>
                            <a:schemeClr val="tx1"/>
                          </a:solidFill>
                        </a:rPr>
                        <a:t>ZEV</a:t>
                      </a:r>
                      <a:r>
                        <a:rPr kumimoji="1" lang="ja-JP" altLang="en-US" sz="850" b="0">
                          <a:solidFill>
                            <a:schemeClr val="tx1"/>
                          </a:solidFill>
                        </a:rPr>
                        <a:t>推進事業</a:t>
                      </a:r>
                      <a:endParaRPr kumimoji="1" lang="en-US" altLang="ja-JP" sz="85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63886201"/>
                  </a:ext>
                </a:extLst>
              </a:tr>
              <a:tr h="216000">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kumimoji="1" lang="ja-JP" altLang="en-US" sz="850" b="0">
                          <a:solidFill>
                            <a:schemeClr val="tx1"/>
                          </a:solidFill>
                        </a:rPr>
                        <a:t>中小事業者の対策計画書に基づく</a:t>
                      </a:r>
                      <a:r>
                        <a:rPr kumimoji="1" lang="en-US" altLang="ja-JP" sz="850" b="0">
                          <a:solidFill>
                            <a:schemeClr val="tx1"/>
                          </a:solidFill>
                        </a:rPr>
                        <a:t>ZEV</a:t>
                      </a:r>
                      <a:r>
                        <a:rPr kumimoji="1" lang="ja-JP" altLang="en-US" sz="850" b="0">
                          <a:solidFill>
                            <a:schemeClr val="tx1"/>
                          </a:solidFill>
                        </a:rPr>
                        <a:t>導入促進事業</a:t>
                      </a:r>
                      <a:endParaRPr kumimoji="1" lang="ja-JP" altLang="en-US" sz="8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004406573"/>
                  </a:ext>
                </a:extLst>
              </a:tr>
              <a:tr h="216000">
                <a:tc rowSpan="5">
                  <a:txBody>
                    <a:bodyPr/>
                    <a:lstStyle/>
                    <a:p>
                      <a:r>
                        <a:rPr kumimoji="1" lang="ja-JP" altLang="en-US" sz="900"/>
                        <a:t>⑧経済・雇用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a:t>中小企業</a:t>
                      </a:r>
                      <a:r>
                        <a:rPr kumimoji="1" lang="en-US" altLang="ja-JP" sz="850"/>
                        <a:t>DX</a:t>
                      </a:r>
                      <a:r>
                        <a:rPr kumimoji="1" lang="ja-JP" altLang="en-US" sz="850"/>
                        <a:t>推進支援事業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353153175"/>
                  </a:ext>
                </a:extLst>
              </a:tr>
              <a:tr h="216000">
                <a:tc vMerge="1">
                  <a:txBody>
                    <a:bodyPr/>
                    <a:lstStyle/>
                    <a:p>
                      <a:endParaRPr kumimoji="1" lang="ja-JP" altLang="en-US"/>
                    </a:p>
                  </a:txBody>
                  <a:tcPr/>
                </a:tc>
                <a:tc>
                  <a:txBody>
                    <a:bodyPr/>
                    <a:lstStyle/>
                    <a:p>
                      <a:r>
                        <a:rPr kumimoji="1" lang="ja-JP" altLang="en-US" sz="850"/>
                        <a:t>大阪府</a:t>
                      </a:r>
                      <a:r>
                        <a:rPr kumimoji="1" lang="en-US" altLang="ja-JP" sz="850"/>
                        <a:t>DX</a:t>
                      </a:r>
                      <a:r>
                        <a:rPr kumimoji="1" lang="ja-JP" altLang="en-US" sz="850"/>
                        <a:t>推進パートナーズ</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479332309"/>
                  </a:ext>
                </a:extLst>
              </a:tr>
              <a:tr h="216000">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a:t>外国人材受入加速化支援事業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828018098"/>
                  </a:ext>
                </a:extLst>
              </a:tr>
              <a:tr h="216000">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en-US" altLang="ja-JP" sz="850"/>
                        <a:t>AI</a:t>
                      </a:r>
                      <a:r>
                        <a:rPr kumimoji="1" lang="ja-JP" altLang="en-US" sz="850"/>
                        <a:t>チャットボット（消費生活相談、労働相談）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834040455"/>
                  </a:ext>
                </a:extLst>
              </a:tr>
              <a:tr h="216000">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850" b="0" dirty="0">
                          <a:solidFill>
                            <a:schemeClr val="tx1"/>
                          </a:solidFill>
                        </a:rPr>
                        <a:t>大阪府景気動向指数、大阪府景気観測調査</a:t>
                      </a:r>
                      <a:r>
                        <a:rPr kumimoji="1" lang="ja-JP" altLang="en-US" sz="850" b="0" dirty="0">
                          <a:solidFill>
                            <a:schemeClr val="tx1"/>
                          </a:solidFill>
                        </a:rPr>
                        <a:t>等（ダッシュボード）★☆</a:t>
                      </a:r>
                      <a:endParaRPr kumimoji="1" lang="en-US" altLang="ja-JP" sz="85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292869597"/>
                  </a:ext>
                </a:extLst>
              </a:tr>
              <a:tr h="216000">
                <a:tc rowSpan="3">
                  <a:txBody>
                    <a:bodyPr/>
                    <a:lstStyle/>
                    <a:p>
                      <a:r>
                        <a:rPr kumimoji="1" lang="ja-JP" altLang="en-US" sz="900" dirty="0"/>
                        <a:t>⑨防災・防犯</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b="0" dirty="0">
                          <a:solidFill>
                            <a:schemeClr val="tx1"/>
                          </a:solidFill>
                          <a:latin typeface="+mn-lt"/>
                        </a:rPr>
                        <a:t>大阪防災アプリ☆</a:t>
                      </a:r>
                      <a:endParaRPr kumimoji="1" lang="en-US" altLang="ja-JP" sz="850"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948334824"/>
                  </a:ext>
                </a:extLst>
              </a:tr>
              <a:tr h="216000">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zh-TW" altLang="en-US" sz="850" b="0" dirty="0">
                          <a:solidFill>
                            <a:schemeClr val="tx1"/>
                          </a:solidFill>
                          <a:latin typeface="+mn-lt"/>
                        </a:rPr>
                        <a:t>犯罪発生情報</a:t>
                      </a:r>
                      <a:r>
                        <a:rPr kumimoji="1" lang="ja-JP" altLang="en-US" sz="850" b="0" dirty="0">
                          <a:solidFill>
                            <a:schemeClr val="tx1"/>
                          </a:solidFill>
                          <a:latin typeface="+mn-lt"/>
                        </a:rPr>
                        <a:t>、あなたのまちの交通事故マップ（ダッシュボード）★☆</a:t>
                      </a:r>
                      <a:endParaRPr kumimoji="1" lang="en-US" altLang="ja-JP" sz="850"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806247610"/>
                  </a:ext>
                </a:extLst>
              </a:tr>
              <a:tr h="216000">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b="0" dirty="0">
                          <a:solidFill>
                            <a:schemeClr val="tx1"/>
                          </a:solidFill>
                          <a:latin typeface="+mn-lt"/>
                        </a:rPr>
                        <a:t>安まちアプリ</a:t>
                      </a:r>
                      <a:endParaRPr kumimoji="1" lang="en-US" altLang="ja-JP" sz="850"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701057413"/>
                  </a:ext>
                </a:extLst>
              </a:tr>
              <a:tr h="216000">
                <a:tc rowSpan="3">
                  <a:txBody>
                    <a:bodyPr/>
                    <a:lstStyle/>
                    <a:p>
                      <a:r>
                        <a:rPr kumimoji="1" lang="ja-JP" altLang="en-US" sz="900" dirty="0"/>
                        <a:t>⑩インフラ・まちづくり</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b="0" dirty="0">
                          <a:solidFill>
                            <a:schemeClr val="tx1"/>
                          </a:solidFill>
                          <a:latin typeface="+mn-lt"/>
                        </a:rPr>
                        <a:t>おおさか</a:t>
                      </a:r>
                      <a:r>
                        <a:rPr kumimoji="1" lang="en-US" altLang="ja-JP" sz="850" b="0" dirty="0">
                          <a:solidFill>
                            <a:schemeClr val="tx1"/>
                          </a:solidFill>
                          <a:latin typeface="+mn-lt"/>
                        </a:rPr>
                        <a:t>UD</a:t>
                      </a:r>
                      <a:r>
                        <a:rPr kumimoji="1" lang="ja-JP" altLang="en-US" sz="850" b="0" dirty="0">
                          <a:solidFill>
                            <a:schemeClr val="tx1"/>
                          </a:solidFill>
                          <a:latin typeface="+mn-lt"/>
                        </a:rPr>
                        <a:t>マップ、</a:t>
                      </a:r>
                      <a:r>
                        <a:rPr kumimoji="1" lang="en-US" altLang="ja-JP" sz="850" b="0" dirty="0">
                          <a:solidFill>
                            <a:schemeClr val="tx1"/>
                          </a:solidFill>
                          <a:latin typeface="+mn-lt"/>
                        </a:rPr>
                        <a:t>OSAKA</a:t>
                      </a:r>
                      <a:r>
                        <a:rPr kumimoji="1" lang="ja-JP" altLang="en-US" sz="850" b="0" dirty="0">
                          <a:solidFill>
                            <a:schemeClr val="tx1"/>
                          </a:solidFill>
                          <a:latin typeface="+mn-lt"/>
                        </a:rPr>
                        <a:t>パークマップ★等（デジタルマップ）</a:t>
                      </a:r>
                      <a:endParaRPr kumimoji="1" lang="en-US" altLang="ja-JP" sz="850"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6060304"/>
                  </a:ext>
                </a:extLst>
              </a:tr>
              <a:tr h="216000">
                <a:tc vMerge="1">
                  <a:txBody>
                    <a:bodyPr/>
                    <a:lstStyle/>
                    <a:p>
                      <a:endParaRPr kumimoji="1" lang="ja-JP" alt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a:t>まちづくり</a:t>
                      </a:r>
                      <a:r>
                        <a:rPr kumimoji="1" lang="en-US" altLang="ja-JP" sz="850"/>
                        <a:t>DX</a:t>
                      </a:r>
                      <a:r>
                        <a:rPr kumimoji="1" lang="ja-JP" altLang="en-US" sz="850"/>
                        <a:t>推進事業（市街地リノベーション促進検討事業）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199378135"/>
                  </a:ext>
                </a:extLst>
              </a:tr>
              <a:tr h="216000">
                <a:tc vMerge="1">
                  <a:txBody>
                    <a:bodyPr/>
                    <a:lstStyle/>
                    <a:p>
                      <a:endParaRPr kumimoji="1" lang="ja-JP" alt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50"/>
                        <a:t>うめきた２期のまちづくり</a:t>
                      </a:r>
                      <a:endParaRPr kumimoji="1" lang="en-US" altLang="ja-JP" sz="8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194767393"/>
                  </a:ext>
                </a:extLst>
              </a:tr>
            </a:tbl>
          </a:graphicData>
        </a:graphic>
      </p:graphicFrame>
      <p:sp>
        <p:nvSpPr>
          <p:cNvPr id="16" name="テキスト ボックス 15">
            <a:extLst>
              <a:ext uri="{FF2B5EF4-FFF2-40B4-BE49-F238E27FC236}">
                <a16:creationId xmlns:a16="http://schemas.microsoft.com/office/drawing/2014/main" id="{C0FA737F-21B6-4BA9-9238-8BE9C6659AED}"/>
              </a:ext>
            </a:extLst>
          </p:cNvPr>
          <p:cNvSpPr txBox="1"/>
          <p:nvPr/>
        </p:nvSpPr>
        <p:spPr>
          <a:xfrm>
            <a:off x="6398573" y="4780150"/>
            <a:ext cx="1219199" cy="507831"/>
          </a:xfrm>
          <a:prstGeom prst="rect">
            <a:avLst/>
          </a:prstGeom>
          <a:noFill/>
        </p:spPr>
        <p:txBody>
          <a:bodyPr wrap="square">
            <a:spAutoFit/>
          </a:bodyPr>
          <a:lstStyle/>
          <a:p>
            <a:r>
              <a:rPr lang="ja-JP" altLang="en-US" sz="900" dirty="0"/>
              <a:t>道路</a:t>
            </a:r>
            <a:endParaRPr lang="en-US" altLang="ja-JP" sz="900" dirty="0"/>
          </a:p>
          <a:p>
            <a:r>
              <a:rPr lang="ja-JP" altLang="en-US" sz="900" dirty="0"/>
              <a:t>上下水道</a:t>
            </a:r>
            <a:endParaRPr lang="en-US" altLang="ja-JP" sz="900" dirty="0"/>
          </a:p>
          <a:p>
            <a:r>
              <a:rPr lang="ja-JP" altLang="en-US" sz="900" dirty="0"/>
              <a:t>橋梁　など</a:t>
            </a:r>
          </a:p>
        </p:txBody>
      </p:sp>
      <p:sp>
        <p:nvSpPr>
          <p:cNvPr id="13" name="大かっこ 12">
            <a:extLst>
              <a:ext uri="{FF2B5EF4-FFF2-40B4-BE49-F238E27FC236}">
                <a16:creationId xmlns:a16="http://schemas.microsoft.com/office/drawing/2014/main" id="{D9A5A97A-ADA4-4C49-A5E5-509BEC63DBE6}"/>
              </a:ext>
            </a:extLst>
          </p:cNvPr>
          <p:cNvSpPr/>
          <p:nvPr/>
        </p:nvSpPr>
        <p:spPr>
          <a:xfrm>
            <a:off x="6398573" y="4821308"/>
            <a:ext cx="716101" cy="425513"/>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aphicFrame>
        <p:nvGraphicFramePr>
          <p:cNvPr id="17" name="表 17">
            <a:extLst>
              <a:ext uri="{FF2B5EF4-FFF2-40B4-BE49-F238E27FC236}">
                <a16:creationId xmlns:a16="http://schemas.microsoft.com/office/drawing/2014/main" id="{6A1327A5-3A35-4AF0-A795-85A0653D5DEA}"/>
              </a:ext>
            </a:extLst>
          </p:cNvPr>
          <p:cNvGraphicFramePr>
            <a:graphicFrameLocks noGrp="1"/>
          </p:cNvGraphicFramePr>
          <p:nvPr>
            <p:extLst>
              <p:ext uri="{D42A27DB-BD31-4B8C-83A1-F6EECF244321}">
                <p14:modId xmlns:p14="http://schemas.microsoft.com/office/powerpoint/2010/main" val="2764066192"/>
              </p:ext>
            </p:extLst>
          </p:nvPr>
        </p:nvGraphicFramePr>
        <p:xfrm>
          <a:off x="65328" y="5384304"/>
          <a:ext cx="5996514" cy="1382400"/>
        </p:xfrm>
        <a:graphic>
          <a:graphicData uri="http://schemas.openxmlformats.org/drawingml/2006/table">
            <a:tbl>
              <a:tblPr firstRow="1" bandRow="1">
                <a:tableStyleId>{5C22544A-7EE6-4342-B048-85BDC9FD1C3A}</a:tableStyleId>
              </a:tblPr>
              <a:tblGrid>
                <a:gridCol w="1101321">
                  <a:extLst>
                    <a:ext uri="{9D8B030D-6E8A-4147-A177-3AD203B41FA5}">
                      <a16:colId xmlns:a16="http://schemas.microsoft.com/office/drawing/2014/main" val="3948330179"/>
                    </a:ext>
                  </a:extLst>
                </a:gridCol>
                <a:gridCol w="4240924">
                  <a:extLst>
                    <a:ext uri="{9D8B030D-6E8A-4147-A177-3AD203B41FA5}">
                      <a16:colId xmlns:a16="http://schemas.microsoft.com/office/drawing/2014/main" val="526292763"/>
                    </a:ext>
                  </a:extLst>
                </a:gridCol>
                <a:gridCol w="654269">
                  <a:extLst>
                    <a:ext uri="{9D8B030D-6E8A-4147-A177-3AD203B41FA5}">
                      <a16:colId xmlns:a16="http://schemas.microsoft.com/office/drawing/2014/main" val="149558970"/>
                    </a:ext>
                  </a:extLst>
                </a:gridCol>
              </a:tblGrid>
              <a:tr h="230400">
                <a:tc rowSpan="6">
                  <a:txBody>
                    <a:bodyPr/>
                    <a:lstStyle/>
                    <a:p>
                      <a:r>
                        <a:rPr kumimoji="1" lang="ja-JP" altLang="en-US" sz="900" b="0" dirty="0">
                          <a:solidFill>
                            <a:schemeClr val="tx1"/>
                          </a:solidFill>
                        </a:rPr>
                        <a:t>各分野を支える</a:t>
                      </a:r>
                      <a:endParaRPr kumimoji="1" lang="en-US" altLang="ja-JP" sz="900" b="0" dirty="0">
                        <a:solidFill>
                          <a:schemeClr val="tx1"/>
                        </a:solidFill>
                      </a:endParaRPr>
                    </a:p>
                    <a:p>
                      <a:r>
                        <a:rPr kumimoji="1" lang="ja-JP" altLang="en-US" sz="900" b="0" dirty="0">
                          <a:solidFill>
                            <a:schemeClr val="tx1"/>
                          </a:solidFill>
                        </a:rPr>
                        <a:t>都市</a:t>
                      </a:r>
                      <a:r>
                        <a:rPr kumimoji="1" lang="en-US" altLang="ja-JP" sz="900" b="0" dirty="0">
                          <a:solidFill>
                            <a:schemeClr val="tx1"/>
                          </a:solidFill>
                        </a:rPr>
                        <a:t>OS(ORDEN)</a:t>
                      </a:r>
                    </a:p>
                    <a:p>
                      <a:r>
                        <a:rPr kumimoji="1" lang="ja-JP" altLang="en-US" sz="900" b="0" dirty="0">
                          <a:solidFill>
                            <a:schemeClr val="tx1"/>
                          </a:solidFill>
                        </a:rPr>
                        <a:t>関連事業　★</a:t>
                      </a:r>
                      <a:endParaRPr kumimoji="1" lang="ja-JP" altLang="en-US"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850" b="0" dirty="0">
                          <a:solidFill>
                            <a:schemeClr val="tx1"/>
                          </a:solidFill>
                        </a:rPr>
                        <a:t>大阪広域データ連携基盤「</a:t>
                      </a:r>
                      <a:r>
                        <a:rPr kumimoji="1" lang="en-US" altLang="ja-JP" sz="850" b="0" dirty="0">
                          <a:solidFill>
                            <a:schemeClr val="tx1"/>
                          </a:solidFill>
                        </a:rPr>
                        <a:t>ORDEN</a:t>
                      </a:r>
                      <a:r>
                        <a:rPr kumimoji="1" lang="ja-JP" altLang="en-US" sz="850" b="0" dirty="0">
                          <a:solidFill>
                            <a:schemeClr val="tx1"/>
                          </a:solidFill>
                        </a:rPr>
                        <a:t>」（共同利用促進、広域観光実証を含む）</a:t>
                      </a:r>
                      <a:endParaRPr kumimoji="1" lang="en-US" altLang="ja-JP" sz="85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752486653"/>
                  </a:ext>
                </a:extLst>
              </a:tr>
              <a:tr h="230400">
                <a:tc vMerge="1">
                  <a:txBody>
                    <a:bodyPr/>
                    <a:lstStyle/>
                    <a:p>
                      <a:endParaRPr kumimoji="1" lang="ja-JP" altLang="en-US" sz="8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850" b="0">
                          <a:solidFill>
                            <a:schemeClr val="tx1"/>
                          </a:solidFill>
                        </a:rPr>
                        <a:t>公民データ仲介サービス「</a:t>
                      </a:r>
                      <a:r>
                        <a:rPr kumimoji="1" lang="en-US" altLang="ja-JP" sz="850" b="0">
                          <a:solidFill>
                            <a:schemeClr val="tx1"/>
                          </a:solidFill>
                        </a:rPr>
                        <a:t>ODPO</a:t>
                      </a:r>
                      <a:r>
                        <a:rPr kumimoji="1" lang="ja-JP" altLang="en-US" sz="850" b="0">
                          <a:solidFill>
                            <a:schemeClr val="tx1"/>
                          </a:solidFill>
                        </a:rPr>
                        <a:t>」</a:t>
                      </a:r>
                      <a:endParaRPr kumimoji="1" lang="en-US" altLang="ja-JP" sz="85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23029086"/>
                  </a:ext>
                </a:extLst>
              </a:tr>
              <a:tr h="230400">
                <a:tc vMerge="1">
                  <a:txBody>
                    <a:bodyPr/>
                    <a:lstStyle/>
                    <a:p>
                      <a:endParaRPr kumimoji="1" lang="ja-JP" altLang="en-US" sz="8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850"/>
                        <a:t>オープンデータカタログサイト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855276261"/>
                  </a:ext>
                </a:extLst>
              </a:tr>
              <a:tr h="230400">
                <a:tc vMerge="1">
                  <a:txBody>
                    <a:bodyPr/>
                    <a:lstStyle/>
                    <a:p>
                      <a:endParaRPr kumimoji="1" lang="ja-JP" altLang="en-US" sz="8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850" dirty="0"/>
                        <a:t>デジタルマップ</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646448729"/>
                  </a:ext>
                </a:extLst>
              </a:tr>
              <a:tr h="230400">
                <a:tc vMerge="1">
                  <a:txBody>
                    <a:bodyPr/>
                    <a:lstStyle/>
                    <a:p>
                      <a:endParaRPr kumimoji="1" lang="ja-JP" altLang="en-US"/>
                    </a:p>
                  </a:txBody>
                  <a:tcPr/>
                </a:tc>
                <a:tc>
                  <a:txBody>
                    <a:bodyPr/>
                    <a:lstStyle/>
                    <a:p>
                      <a:r>
                        <a:rPr kumimoji="1" lang="ja-JP" altLang="en-US" sz="850" dirty="0"/>
                        <a:t>ダッシュボード☆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45037402"/>
                  </a:ext>
                </a:extLst>
              </a:tr>
              <a:tr h="230400">
                <a:tc vMerge="1">
                  <a:txBody>
                    <a:bodyPr/>
                    <a:lstStyle/>
                    <a:p>
                      <a:endParaRPr kumimoji="1" lang="ja-JP" altLang="en-US" sz="8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850" dirty="0"/>
                        <a:t>AI</a:t>
                      </a:r>
                      <a:r>
                        <a:rPr kumimoji="1" lang="ja-JP" altLang="en-US" sz="850" dirty="0"/>
                        <a:t>交通量予測、</a:t>
                      </a:r>
                      <a:r>
                        <a:rPr kumimoji="1" lang="en-US" altLang="ja-JP" sz="850" dirty="0"/>
                        <a:t>OSAKA</a:t>
                      </a:r>
                      <a:r>
                        <a:rPr kumimoji="1" lang="ja-JP" altLang="en-US" sz="850" dirty="0"/>
                        <a:t>エコライドサービス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503287165"/>
                  </a:ext>
                </a:extLst>
              </a:tr>
            </a:tbl>
          </a:graphicData>
        </a:graphic>
      </p:graphicFrame>
      <p:graphicFrame>
        <p:nvGraphicFramePr>
          <p:cNvPr id="21" name="表 17">
            <a:extLst>
              <a:ext uri="{FF2B5EF4-FFF2-40B4-BE49-F238E27FC236}">
                <a16:creationId xmlns:a16="http://schemas.microsoft.com/office/drawing/2014/main" id="{1EF67CA1-A313-40CB-BA00-861C0483D291}"/>
              </a:ext>
            </a:extLst>
          </p:cNvPr>
          <p:cNvGraphicFramePr>
            <a:graphicFrameLocks noGrp="1"/>
          </p:cNvGraphicFramePr>
          <p:nvPr>
            <p:extLst>
              <p:ext uri="{D42A27DB-BD31-4B8C-83A1-F6EECF244321}">
                <p14:modId xmlns:p14="http://schemas.microsoft.com/office/powerpoint/2010/main" val="3400130775"/>
              </p:ext>
            </p:extLst>
          </p:nvPr>
        </p:nvGraphicFramePr>
        <p:xfrm>
          <a:off x="6124572" y="5384304"/>
          <a:ext cx="5996514" cy="1382400"/>
        </p:xfrm>
        <a:graphic>
          <a:graphicData uri="http://schemas.openxmlformats.org/drawingml/2006/table">
            <a:tbl>
              <a:tblPr firstRow="1" bandRow="1">
                <a:tableStyleId>{5C22544A-7EE6-4342-B048-85BDC9FD1C3A}</a:tableStyleId>
              </a:tblPr>
              <a:tblGrid>
                <a:gridCol w="1101321">
                  <a:extLst>
                    <a:ext uri="{9D8B030D-6E8A-4147-A177-3AD203B41FA5}">
                      <a16:colId xmlns:a16="http://schemas.microsoft.com/office/drawing/2014/main" val="3948330179"/>
                    </a:ext>
                  </a:extLst>
                </a:gridCol>
                <a:gridCol w="4240924">
                  <a:extLst>
                    <a:ext uri="{9D8B030D-6E8A-4147-A177-3AD203B41FA5}">
                      <a16:colId xmlns:a16="http://schemas.microsoft.com/office/drawing/2014/main" val="526292763"/>
                    </a:ext>
                  </a:extLst>
                </a:gridCol>
                <a:gridCol w="654269">
                  <a:extLst>
                    <a:ext uri="{9D8B030D-6E8A-4147-A177-3AD203B41FA5}">
                      <a16:colId xmlns:a16="http://schemas.microsoft.com/office/drawing/2014/main" val="149558970"/>
                    </a:ext>
                  </a:extLst>
                </a:gridCol>
              </a:tblGrid>
              <a:tr h="230400">
                <a:tc rowSpan="6">
                  <a:txBody>
                    <a:bodyPr/>
                    <a:lstStyle/>
                    <a:p>
                      <a:r>
                        <a:rPr kumimoji="1" lang="ja-JP" altLang="en-US" sz="900" b="0">
                          <a:solidFill>
                            <a:schemeClr val="tx1"/>
                          </a:solidFill>
                        </a:rPr>
                        <a:t>各分野を支える</a:t>
                      </a:r>
                      <a:endParaRPr kumimoji="1" lang="en-US" altLang="ja-JP" sz="900" b="0">
                        <a:solidFill>
                          <a:schemeClr val="tx1"/>
                        </a:solidFill>
                      </a:endParaRPr>
                    </a:p>
                    <a:p>
                      <a:r>
                        <a:rPr kumimoji="1" lang="ja-JP" altLang="en-US" sz="900" b="0">
                          <a:solidFill>
                            <a:schemeClr val="tx1"/>
                          </a:solidFill>
                        </a:rPr>
                        <a:t>市町村支援</a:t>
                      </a:r>
                      <a:endParaRPr kumimoji="1" lang="en-US" altLang="ja-JP" sz="900" b="0">
                        <a:solidFill>
                          <a:schemeClr val="tx1"/>
                        </a:solidFill>
                      </a:endParaRPr>
                    </a:p>
                    <a:p>
                      <a:r>
                        <a:rPr kumimoji="1" lang="ja-JP" altLang="en-US" sz="900" b="0">
                          <a:solidFill>
                            <a:schemeClr val="tx1"/>
                          </a:solidFill>
                        </a:rPr>
                        <a:t>関連事業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850" b="0" dirty="0">
                          <a:solidFill>
                            <a:schemeClr val="tx1"/>
                          </a:solidFill>
                        </a:rPr>
                        <a:t>大阪スマートシティパートナーズフォーラム（</a:t>
                      </a:r>
                      <a:r>
                        <a:rPr kumimoji="1" lang="en-US" altLang="ja-JP" sz="850" b="0" dirty="0">
                          <a:solidFill>
                            <a:schemeClr val="tx1"/>
                          </a:solidFill>
                        </a:rPr>
                        <a:t>OSPF</a:t>
                      </a:r>
                      <a:r>
                        <a:rPr kumimoji="1" lang="ja-JP" altLang="en-US" sz="850" b="0" dirty="0">
                          <a:solidFill>
                            <a:schemeClr val="tx1"/>
                          </a:solidFill>
                        </a:rPr>
                        <a:t>）</a:t>
                      </a:r>
                      <a:endParaRPr kumimoji="1" lang="en-US" altLang="ja-JP" sz="85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752486653"/>
                  </a:ext>
                </a:extLst>
              </a:tr>
              <a:tr h="230400">
                <a:tc vMerge="1">
                  <a:txBody>
                    <a:bodyPr/>
                    <a:lstStyle/>
                    <a:p>
                      <a:endParaRPr kumimoji="1" lang="ja-JP" altLang="en-US" sz="8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850" b="0" dirty="0">
                          <a:solidFill>
                            <a:schemeClr val="tx1"/>
                          </a:solidFill>
                        </a:rPr>
                        <a:t>OSPF</a:t>
                      </a:r>
                      <a:r>
                        <a:rPr kumimoji="1" lang="ja-JP" altLang="en-US" sz="850" b="0" dirty="0">
                          <a:solidFill>
                            <a:schemeClr val="tx1"/>
                          </a:solidFill>
                        </a:rPr>
                        <a:t>各種プロジェクト</a:t>
                      </a:r>
                      <a:endParaRPr kumimoji="1" lang="en-US" altLang="ja-JP" sz="85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23029086"/>
                  </a:ext>
                </a:extLst>
              </a:tr>
              <a:tr h="230400">
                <a:tc vMerge="1">
                  <a:txBody>
                    <a:bodyPr/>
                    <a:lstStyle/>
                    <a:p>
                      <a:endParaRPr kumimoji="1" lang="ja-JP" altLang="en-US" sz="8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850" b="0">
                          <a:solidFill>
                            <a:schemeClr val="tx1"/>
                          </a:solidFill>
                        </a:rPr>
                        <a:t>スマートシティ戦略推進アドバイザー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855276261"/>
                  </a:ext>
                </a:extLst>
              </a:tr>
              <a:tr h="230400">
                <a:tc vMerge="1">
                  <a:txBody>
                    <a:bodyPr/>
                    <a:lstStyle/>
                    <a:p>
                      <a:endParaRPr kumimoji="1" lang="ja-JP" altLang="en-US"/>
                    </a:p>
                  </a:txBody>
                  <a:tcPr/>
                </a:tc>
                <a:tc>
                  <a:txBody>
                    <a:bodyPr/>
                    <a:lstStyle/>
                    <a:p>
                      <a:r>
                        <a:rPr kumimoji="1" lang="en-US" altLang="ja-JP" sz="850" b="0" dirty="0">
                          <a:solidFill>
                            <a:schemeClr val="tx1"/>
                          </a:solidFill>
                        </a:rPr>
                        <a:t>GovTech</a:t>
                      </a:r>
                      <a:r>
                        <a:rPr kumimoji="1" lang="ja-JP" altLang="en-US" sz="850" b="0" dirty="0">
                          <a:solidFill>
                            <a:schemeClr val="tx1"/>
                          </a:solidFill>
                        </a:rPr>
                        <a:t>大阪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52853794"/>
                  </a:ext>
                </a:extLst>
              </a:tr>
              <a:tr h="230400">
                <a:tc vMerge="1">
                  <a:txBody>
                    <a:bodyPr/>
                    <a:lstStyle/>
                    <a:p>
                      <a:endParaRPr kumimoji="1" lang="ja-JP" altLang="en-US" sz="8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850" b="0" dirty="0">
                          <a:solidFill>
                            <a:schemeClr val="tx1"/>
                          </a:solidFill>
                        </a:rPr>
                        <a:t>スマートシティ戦略推進補助金（共同調達、大阪版デジタル人材シェアリング事業を含む）</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646448729"/>
                  </a:ext>
                </a:extLst>
              </a:tr>
              <a:tr h="230400">
                <a:tc vMerge="1">
                  <a:txBody>
                    <a:bodyPr/>
                    <a:lstStyle/>
                    <a:p>
                      <a:endParaRPr kumimoji="1" lang="ja-JP" altLang="en-US" sz="8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50" b="0">
                          <a:solidFill>
                            <a:schemeClr val="tx1"/>
                          </a:solidFill>
                        </a:rPr>
                        <a:t>デジタルサービス導入促進事業費補助金☆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503287165"/>
                  </a:ext>
                </a:extLst>
              </a:tr>
            </a:tbl>
          </a:graphicData>
        </a:graphic>
      </p:graphicFrame>
      <p:sp>
        <p:nvSpPr>
          <p:cNvPr id="2" name="正方形/長方形 1">
            <a:extLst>
              <a:ext uri="{FF2B5EF4-FFF2-40B4-BE49-F238E27FC236}">
                <a16:creationId xmlns:a16="http://schemas.microsoft.com/office/drawing/2014/main" id="{F45D4238-2CA2-46E7-88B4-DD33E2D3A833}"/>
              </a:ext>
            </a:extLst>
          </p:cNvPr>
          <p:cNvSpPr/>
          <p:nvPr/>
        </p:nvSpPr>
        <p:spPr>
          <a:xfrm>
            <a:off x="6740281" y="-35170"/>
            <a:ext cx="5451719" cy="4001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D3D48A2D-FB17-4229-AC80-4CC372F8A789}"/>
              </a:ext>
            </a:extLst>
          </p:cNvPr>
          <p:cNvSpPr/>
          <p:nvPr/>
        </p:nvSpPr>
        <p:spPr>
          <a:xfrm>
            <a:off x="7735471" y="49204"/>
            <a:ext cx="1907132" cy="18895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DED8B363-FD4A-401B-AD68-4FDA3F603B38}"/>
              </a:ext>
            </a:extLst>
          </p:cNvPr>
          <p:cNvSpPr/>
          <p:nvPr/>
        </p:nvSpPr>
        <p:spPr>
          <a:xfrm>
            <a:off x="9702571" y="49204"/>
            <a:ext cx="2040249" cy="18895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8C24F594-5FE9-4F00-BAAE-FCA88F887F52}"/>
              </a:ext>
            </a:extLst>
          </p:cNvPr>
          <p:cNvSpPr txBox="1"/>
          <p:nvPr/>
        </p:nvSpPr>
        <p:spPr>
          <a:xfrm>
            <a:off x="6740281" y="32179"/>
            <a:ext cx="5648112" cy="292388"/>
          </a:xfrm>
          <a:prstGeom prst="rect">
            <a:avLst/>
          </a:prstGeom>
          <a:noFill/>
        </p:spPr>
        <p:txBody>
          <a:bodyPr wrap="square" rtlCol="0">
            <a:spAutoFit/>
          </a:bodyPr>
          <a:lstStyle/>
          <a:p>
            <a:r>
              <a:rPr kumimoji="1" lang="ja-JP" altLang="en-US" sz="1100" dirty="0"/>
              <a:t>＜進捗状況＞　　●　サービス実装されているもの</a:t>
            </a:r>
            <a:r>
              <a:rPr lang="ja-JP" altLang="en-US" sz="1100" dirty="0"/>
              <a:t>　　</a:t>
            </a:r>
            <a:r>
              <a:rPr kumimoji="1" lang="ja-JP" altLang="en-US" sz="1100" dirty="0"/>
              <a:t>▲　一部実証中又は開発中のもの</a:t>
            </a:r>
            <a:endParaRPr kumimoji="1" lang="en-US" altLang="ja-JP" sz="1100" dirty="0"/>
          </a:p>
          <a:p>
            <a:endParaRPr kumimoji="1" lang="en-US" altLang="ja-JP" sz="200" dirty="0"/>
          </a:p>
        </p:txBody>
      </p:sp>
      <p:sp>
        <p:nvSpPr>
          <p:cNvPr id="19" name="スライド番号プレースホルダー 3">
            <a:extLst>
              <a:ext uri="{FF2B5EF4-FFF2-40B4-BE49-F238E27FC236}">
                <a16:creationId xmlns:a16="http://schemas.microsoft.com/office/drawing/2014/main" id="{2F22B477-BE80-4F14-88CC-9D2971E6A48D}"/>
              </a:ext>
            </a:extLst>
          </p:cNvPr>
          <p:cNvSpPr>
            <a:spLocks noGrp="1"/>
          </p:cNvSpPr>
          <p:nvPr>
            <p:ph type="sldNum" sz="quarter" idx="12"/>
          </p:nvPr>
        </p:nvSpPr>
        <p:spPr>
          <a:xfrm>
            <a:off x="9440616" y="6470221"/>
            <a:ext cx="2743200" cy="365125"/>
          </a:xfrm>
        </p:spPr>
        <p:txBody>
          <a:bodyPr/>
          <a:lstStyle/>
          <a:p>
            <a:fld id="{63C598F0-0FE0-4076-80A3-C96A98F7321E}" type="slidenum">
              <a:rPr kumimoji="1" lang="ja-JP" altLang="en-US" smtClean="0"/>
              <a:t>22</a:t>
            </a:fld>
            <a:endParaRPr kumimoji="1" lang="ja-JP" altLang="en-US" dirty="0"/>
          </a:p>
        </p:txBody>
      </p:sp>
    </p:spTree>
    <p:extLst>
      <p:ext uri="{BB962C8B-B14F-4D97-AF65-F5344CB8AC3E}">
        <p14:creationId xmlns:p14="http://schemas.microsoft.com/office/powerpoint/2010/main" val="11168238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C2E09-7DC7-185D-D45A-F34FE8FCA198}"/>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E08CE82D-EF90-8173-4479-199DB38B25CA}"/>
              </a:ext>
            </a:extLst>
          </p:cNvPr>
          <p:cNvSpPr txBox="1"/>
          <p:nvPr/>
        </p:nvSpPr>
        <p:spPr>
          <a:xfrm>
            <a:off x="0" y="0"/>
            <a:ext cx="12192000" cy="400110"/>
          </a:xfrm>
          <a:prstGeom prst="rect">
            <a:avLst/>
          </a:prstGeom>
          <a:solidFill>
            <a:schemeClr val="accent5">
              <a:lumMod val="40000"/>
              <a:lumOff val="60000"/>
            </a:schemeClr>
          </a:solid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2-2-1.  【</a:t>
            </a:r>
            <a:r>
              <a:rPr kumimoji="1" lang="ja-JP" altLang="en-US"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大阪市</a:t>
            </a:r>
            <a:r>
              <a:rPr kumimoji="1" lang="en-US" altLang="ja-JP"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大阪市におけるスマートシティの推進のスキーム　～大阪市</a:t>
            </a:r>
            <a:r>
              <a:rPr kumimoji="1" lang="en-US" altLang="ja-JP"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1" lang="ja-JP" altLang="en-US"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戦略～　　　　　　</a:t>
            </a:r>
            <a:endParaRPr kumimoji="1" lang="en-US" altLang="ja-JP"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1" name="四角形: 角を丸くする 60">
            <a:extLst>
              <a:ext uri="{FF2B5EF4-FFF2-40B4-BE49-F238E27FC236}">
                <a16:creationId xmlns:a16="http://schemas.microsoft.com/office/drawing/2014/main" id="{27DB2267-5CE6-7C04-FF9A-914724E1F5E0}"/>
              </a:ext>
            </a:extLst>
          </p:cNvPr>
          <p:cNvSpPr/>
          <p:nvPr/>
        </p:nvSpPr>
        <p:spPr>
          <a:xfrm>
            <a:off x="2770717" y="1229721"/>
            <a:ext cx="6667500" cy="2409904"/>
          </a:xfrm>
          <a:prstGeom prst="roundRect">
            <a:avLst>
              <a:gd name="adj" fmla="val 4886"/>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grpSp>
        <p:nvGrpSpPr>
          <p:cNvPr id="26" name="グループ化 25">
            <a:extLst>
              <a:ext uri="{FF2B5EF4-FFF2-40B4-BE49-F238E27FC236}">
                <a16:creationId xmlns:a16="http://schemas.microsoft.com/office/drawing/2014/main" id="{FF333A08-CC96-069A-B914-08A626852FE4}"/>
              </a:ext>
            </a:extLst>
          </p:cNvPr>
          <p:cNvGrpSpPr/>
          <p:nvPr/>
        </p:nvGrpSpPr>
        <p:grpSpPr>
          <a:xfrm>
            <a:off x="2648822" y="1001260"/>
            <a:ext cx="6976534" cy="338554"/>
            <a:chOff x="2644993" y="629259"/>
            <a:chExt cx="6976534" cy="338554"/>
          </a:xfrm>
        </p:grpSpPr>
        <p:sp>
          <p:nvSpPr>
            <p:cNvPr id="31" name="四角形: 角を丸くする 30">
              <a:extLst>
                <a:ext uri="{FF2B5EF4-FFF2-40B4-BE49-F238E27FC236}">
                  <a16:creationId xmlns:a16="http://schemas.microsoft.com/office/drawing/2014/main" id="{3AEBC03F-DDF4-4FA2-3DEC-C2DB7696A659}"/>
                </a:ext>
              </a:extLst>
            </p:cNvPr>
            <p:cNvSpPr/>
            <p:nvPr/>
          </p:nvSpPr>
          <p:spPr>
            <a:xfrm>
              <a:off x="2658536" y="650249"/>
              <a:ext cx="6949449" cy="266265"/>
            </a:xfrm>
            <a:prstGeom prst="roundRect">
              <a:avLst>
                <a:gd name="adj" fmla="val 27742"/>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3" name="テキスト ボックス 2">
              <a:extLst>
                <a:ext uri="{FF2B5EF4-FFF2-40B4-BE49-F238E27FC236}">
                  <a16:creationId xmlns:a16="http://schemas.microsoft.com/office/drawing/2014/main" id="{BF0E2F43-AC24-F781-98BC-DD4169AB5183}"/>
                </a:ext>
              </a:extLst>
            </p:cNvPr>
            <p:cNvSpPr txBox="1"/>
            <p:nvPr/>
          </p:nvSpPr>
          <p:spPr>
            <a:xfrm>
              <a:off x="2644993" y="629259"/>
              <a:ext cx="6976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Meiryo UI"/>
                  <a:ea typeface="Meiryo UI"/>
                  <a:cs typeface="+mn-cs"/>
                </a:rPr>
                <a:t>戦略</a:t>
              </a:r>
              <a:r>
                <a:rPr kumimoji="1" lang="en-US" altLang="ja-JP" sz="1600" b="1" i="0" u="none" strike="noStrike" kern="1200" cap="none" spc="0" normalizeH="0" baseline="0" noProof="0">
                  <a:ln>
                    <a:noFill/>
                  </a:ln>
                  <a:solidFill>
                    <a:prstClr val="white"/>
                  </a:solidFill>
                  <a:effectLst/>
                  <a:uLnTx/>
                  <a:uFillTx/>
                  <a:latin typeface="Meiryo UI"/>
                  <a:ea typeface="Meiryo UI"/>
                  <a:cs typeface="+mn-cs"/>
                </a:rPr>
                <a:t>ver.2.0</a:t>
              </a:r>
              <a:r>
                <a:rPr kumimoji="1" lang="ja-JP" altLang="en-US" sz="1600" b="1" i="0" u="none" strike="noStrike" kern="1200" cap="none" spc="0" normalizeH="0" baseline="0" noProof="0">
                  <a:ln>
                    <a:noFill/>
                  </a:ln>
                  <a:solidFill>
                    <a:prstClr val="white"/>
                  </a:solidFill>
                  <a:effectLst/>
                  <a:uLnTx/>
                  <a:uFillTx/>
                  <a:latin typeface="Meiryo UI"/>
                  <a:ea typeface="Meiryo UI"/>
                  <a:cs typeface="+mn-cs"/>
                </a:rPr>
                <a:t>の基本理念を踏まえた府市の役割</a:t>
              </a:r>
            </a:p>
          </p:txBody>
        </p:sp>
      </p:grpSp>
      <p:sp>
        <p:nvSpPr>
          <p:cNvPr id="62" name="矢印: 右 61">
            <a:extLst>
              <a:ext uri="{FF2B5EF4-FFF2-40B4-BE49-F238E27FC236}">
                <a16:creationId xmlns:a16="http://schemas.microsoft.com/office/drawing/2014/main" id="{B669A3E8-B338-36EC-7604-895DC7C87C7D}"/>
              </a:ext>
            </a:extLst>
          </p:cNvPr>
          <p:cNvSpPr/>
          <p:nvPr/>
        </p:nvSpPr>
        <p:spPr>
          <a:xfrm rot="10800000">
            <a:off x="2463800" y="2259615"/>
            <a:ext cx="1021566" cy="479517"/>
          </a:xfrm>
          <a:prstGeom prst="rightArrow">
            <a:avLst>
              <a:gd name="adj1" fmla="val 100000"/>
              <a:gd name="adj2" fmla="val 0"/>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9" name="四角形: 角を丸くする 18">
            <a:extLst>
              <a:ext uri="{FF2B5EF4-FFF2-40B4-BE49-F238E27FC236}">
                <a16:creationId xmlns:a16="http://schemas.microsoft.com/office/drawing/2014/main" id="{ADC3438E-EC70-5E81-14A7-851D4BFE03A2}"/>
              </a:ext>
            </a:extLst>
          </p:cNvPr>
          <p:cNvSpPr/>
          <p:nvPr/>
        </p:nvSpPr>
        <p:spPr>
          <a:xfrm>
            <a:off x="2907627" y="3753342"/>
            <a:ext cx="1503585" cy="46310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デジタル社会の実現に</a:t>
            </a:r>
            <a:br>
              <a:rPr kumimoji="1" lang="en-US" altLang="ja-JP" sz="1100" b="0" i="0" u="none" strike="noStrike" kern="1200" cap="none" spc="0" normalizeH="0" baseline="0" noProof="0">
                <a:ln>
                  <a:noFill/>
                </a:ln>
                <a:solidFill>
                  <a:prstClr val="black"/>
                </a:solidFill>
                <a:effectLst/>
                <a:uLnTx/>
                <a:uFillTx/>
                <a:latin typeface="Meiryo UI"/>
                <a:ea typeface="Meiryo UI"/>
                <a:cs typeface="+mn-cs"/>
              </a:rPr>
            </a:b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向けた改革の基本方針</a:t>
            </a:r>
            <a:endParaRPr kumimoji="1" lang="en-GB" sz="1100" b="0" i="0" u="none" strike="noStrike" kern="1200" cap="none" spc="0" normalizeH="0" baseline="0" noProof="0">
              <a:ln>
                <a:noFill/>
              </a:ln>
              <a:solidFill>
                <a:prstClr val="black"/>
              </a:solidFill>
              <a:effectLst/>
              <a:uLnTx/>
              <a:uFillTx/>
              <a:latin typeface="Meiryo UI"/>
              <a:ea typeface="Meiryo UI"/>
              <a:cs typeface="+mn-cs"/>
            </a:endParaRPr>
          </a:p>
        </p:txBody>
      </p:sp>
      <p:sp>
        <p:nvSpPr>
          <p:cNvPr id="20" name="四角形: 角を丸くする 19">
            <a:extLst>
              <a:ext uri="{FF2B5EF4-FFF2-40B4-BE49-F238E27FC236}">
                <a16:creationId xmlns:a16="http://schemas.microsoft.com/office/drawing/2014/main" id="{E4292252-5E65-4A02-BBD1-DA81D6E349EB}"/>
              </a:ext>
            </a:extLst>
          </p:cNvPr>
          <p:cNvSpPr/>
          <p:nvPr/>
        </p:nvSpPr>
        <p:spPr>
          <a:xfrm>
            <a:off x="2907628" y="4144881"/>
            <a:ext cx="1503585" cy="46310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デジタル社会の実現に</a:t>
            </a:r>
            <a:br>
              <a:rPr kumimoji="1" lang="en-US" altLang="ja-JP" sz="1100" b="0" i="0" u="none" strike="noStrike" kern="1200" cap="none" spc="0" normalizeH="0" baseline="0" noProof="0">
                <a:ln>
                  <a:noFill/>
                </a:ln>
                <a:solidFill>
                  <a:prstClr val="black"/>
                </a:solidFill>
                <a:effectLst/>
                <a:uLnTx/>
                <a:uFillTx/>
                <a:latin typeface="Meiryo UI"/>
                <a:ea typeface="Meiryo UI"/>
                <a:cs typeface="+mn-cs"/>
              </a:rPr>
            </a:b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向けた重点計画</a:t>
            </a:r>
            <a:endParaRPr kumimoji="1" lang="en-GB" sz="1100" b="0" i="0" u="none" strike="noStrike" kern="1200" cap="none" spc="0" normalizeH="0" baseline="0" noProof="0">
              <a:ln>
                <a:noFill/>
              </a:ln>
              <a:solidFill>
                <a:prstClr val="black"/>
              </a:solidFill>
              <a:effectLst/>
              <a:uLnTx/>
              <a:uFillTx/>
              <a:latin typeface="Meiryo UI"/>
              <a:ea typeface="Meiryo UI"/>
              <a:cs typeface="+mn-cs"/>
            </a:endParaRPr>
          </a:p>
        </p:txBody>
      </p:sp>
      <p:sp>
        <p:nvSpPr>
          <p:cNvPr id="21" name="四角形: 角を丸くする 20">
            <a:extLst>
              <a:ext uri="{FF2B5EF4-FFF2-40B4-BE49-F238E27FC236}">
                <a16:creationId xmlns:a16="http://schemas.microsoft.com/office/drawing/2014/main" id="{F653346E-1363-FDDD-E278-F5E91CFC4FC3}"/>
              </a:ext>
            </a:extLst>
          </p:cNvPr>
          <p:cNvSpPr/>
          <p:nvPr/>
        </p:nvSpPr>
        <p:spPr>
          <a:xfrm>
            <a:off x="2907627" y="4542678"/>
            <a:ext cx="1503585" cy="288000"/>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自治体</a:t>
            </a:r>
            <a:r>
              <a:rPr kumimoji="1" lang="en-US" altLang="ja-JP" sz="1100" b="0" i="0" u="none" strike="noStrike" kern="1200" cap="none" spc="0" normalizeH="0" baseline="0" noProof="0">
                <a:ln>
                  <a:noFill/>
                </a:ln>
                <a:solidFill>
                  <a:prstClr val="black"/>
                </a:solidFill>
                <a:effectLst/>
                <a:uLnTx/>
                <a:uFillTx/>
                <a:latin typeface="Meiryo UI"/>
                <a:ea typeface="Meiryo UI"/>
                <a:cs typeface="+mn-cs"/>
              </a:rPr>
              <a:t>DX</a:t>
            </a: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推進計画 </a:t>
            </a:r>
            <a:endParaRPr kumimoji="1" lang="en-GB" sz="1100" b="0" i="0" u="none" strike="noStrike" kern="1200" cap="none" spc="0" normalizeH="0" baseline="0" noProof="0">
              <a:ln>
                <a:noFill/>
              </a:ln>
              <a:solidFill>
                <a:prstClr val="black"/>
              </a:solidFill>
              <a:effectLst/>
              <a:uLnTx/>
              <a:uFillTx/>
              <a:latin typeface="Meiryo UI"/>
              <a:ea typeface="Meiryo UI"/>
              <a:cs typeface="+mn-cs"/>
            </a:endParaRPr>
          </a:p>
        </p:txBody>
      </p:sp>
      <p:sp>
        <p:nvSpPr>
          <p:cNvPr id="116" name="四角形: 角を丸くする 115">
            <a:extLst>
              <a:ext uri="{FF2B5EF4-FFF2-40B4-BE49-F238E27FC236}">
                <a16:creationId xmlns:a16="http://schemas.microsoft.com/office/drawing/2014/main" id="{533D2C37-8880-07AC-E2DD-A0CEB80F6BE9}"/>
              </a:ext>
            </a:extLst>
          </p:cNvPr>
          <p:cNvSpPr/>
          <p:nvPr/>
        </p:nvSpPr>
        <p:spPr>
          <a:xfrm>
            <a:off x="205276" y="3756897"/>
            <a:ext cx="5749196" cy="2878348"/>
          </a:xfrm>
          <a:prstGeom prst="roundRect">
            <a:avLst>
              <a:gd name="adj" fmla="val 4886"/>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18" name="四角形: 角を丸くする 117">
            <a:extLst>
              <a:ext uri="{FF2B5EF4-FFF2-40B4-BE49-F238E27FC236}">
                <a16:creationId xmlns:a16="http://schemas.microsoft.com/office/drawing/2014/main" id="{04F4FA4A-4A77-319A-8868-1E9DE1F895B6}"/>
              </a:ext>
            </a:extLst>
          </p:cNvPr>
          <p:cNvSpPr/>
          <p:nvPr/>
        </p:nvSpPr>
        <p:spPr>
          <a:xfrm>
            <a:off x="6237529" y="3723030"/>
            <a:ext cx="5469268" cy="2878348"/>
          </a:xfrm>
          <a:prstGeom prst="roundRect">
            <a:avLst>
              <a:gd name="adj" fmla="val 4886"/>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11" name="矢印: 右 110">
            <a:extLst>
              <a:ext uri="{FF2B5EF4-FFF2-40B4-BE49-F238E27FC236}">
                <a16:creationId xmlns:a16="http://schemas.microsoft.com/office/drawing/2014/main" id="{36440663-C7B0-F7A7-354A-748609912232}"/>
              </a:ext>
            </a:extLst>
          </p:cNvPr>
          <p:cNvSpPr/>
          <p:nvPr/>
        </p:nvSpPr>
        <p:spPr>
          <a:xfrm>
            <a:off x="4854526" y="4052517"/>
            <a:ext cx="2592000" cy="1476000"/>
          </a:xfrm>
          <a:prstGeom prst="rightArrow">
            <a:avLst>
              <a:gd name="adj1" fmla="val 50000"/>
              <a:gd name="adj2" fmla="val 41067"/>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60" name="矢印: 右 59">
            <a:extLst>
              <a:ext uri="{FF2B5EF4-FFF2-40B4-BE49-F238E27FC236}">
                <a16:creationId xmlns:a16="http://schemas.microsoft.com/office/drawing/2014/main" id="{C59CA50E-5629-E6E4-0288-AB2C7793361F}"/>
              </a:ext>
            </a:extLst>
          </p:cNvPr>
          <p:cNvSpPr/>
          <p:nvPr/>
        </p:nvSpPr>
        <p:spPr>
          <a:xfrm rot="5400000">
            <a:off x="864001" y="3165315"/>
            <a:ext cx="1024668" cy="962120"/>
          </a:xfrm>
          <a:prstGeom prst="rightArrow">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8" name="テキスト プレースホルダー 5">
            <a:extLst>
              <a:ext uri="{FF2B5EF4-FFF2-40B4-BE49-F238E27FC236}">
                <a16:creationId xmlns:a16="http://schemas.microsoft.com/office/drawing/2014/main" id="{80C7EAA3-7CD2-8BBC-FBF7-6B5940FC5D06}"/>
              </a:ext>
            </a:extLst>
          </p:cNvPr>
          <p:cNvSpPr txBox="1">
            <a:spLocks/>
          </p:cNvSpPr>
          <p:nvPr/>
        </p:nvSpPr>
        <p:spPr>
          <a:xfrm>
            <a:off x="251428" y="1642530"/>
            <a:ext cx="2203906" cy="1794933"/>
          </a:xfrm>
          <a:prstGeom prst="rect">
            <a:avLst/>
          </a:prstGeom>
          <a:solidFill>
            <a:schemeClr val="bg1">
              <a:lumMod val="95000"/>
            </a:schemeClr>
          </a:solidFill>
          <a:ln>
            <a:solidFill>
              <a:schemeClr val="tx1"/>
            </a:solidFill>
          </a:ln>
        </p:spPr>
        <p:txBody>
          <a:bodyPr/>
          <a:lstStyle>
            <a:lvl1pPr marL="0" indent="0" algn="l" defTabSz="914400" rtl="0" eaLnBrk="1" latinLnBrk="0" hangingPunct="1">
              <a:lnSpc>
                <a:spcPts val="1900"/>
              </a:lnSpc>
              <a:spcBef>
                <a:spcPts val="1000"/>
              </a:spcBef>
              <a:buFont typeface="Arial" panose="020B0604020202020204" pitchFamily="34" charset="0"/>
              <a:buNone/>
              <a:defRPr kumimoji="1"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just" defTabSz="914400" rtl="0" eaLnBrk="1" fontAlgn="auto" latinLnBrk="0" hangingPunct="1">
              <a:lnSpc>
                <a:spcPts val="1900"/>
              </a:lnSpc>
              <a:spcBef>
                <a:spcPts val="1000"/>
              </a:spcBef>
              <a:spcAft>
                <a:spcPts val="0"/>
              </a:spcAft>
              <a:buClrTx/>
              <a:buSzTx/>
              <a:buFont typeface="Arial" panose="020B0604020202020204" pitchFamily="34" charset="0"/>
              <a:buNone/>
              <a:tabLst/>
              <a:defRPr/>
            </a:pPr>
            <a:r>
              <a:rPr kumimoji="1" lang="ja-JP" altLang="en-US" sz="1400" b="1" i="0" u="none" strike="noStrike" kern="1200" cap="none" spc="0" normalizeH="0" baseline="0" noProof="0">
                <a:ln>
                  <a:noFill/>
                </a:ln>
                <a:solidFill>
                  <a:srgbClr val="000000"/>
                </a:solidFill>
                <a:effectLst/>
                <a:uLnTx/>
                <a:uFillTx/>
                <a:latin typeface="Meiryo UI"/>
                <a:ea typeface="Meiryo UI"/>
                <a:cs typeface="+mn-cs"/>
              </a:rPr>
              <a:t>大阪市</a:t>
            </a:r>
            <a:r>
              <a:rPr kumimoji="1" lang="en-US" altLang="ja-JP" sz="1400" b="1" i="0" u="none" strike="noStrike" kern="1200" cap="none" spc="0" normalizeH="0" baseline="0" noProof="0">
                <a:ln>
                  <a:noFill/>
                </a:ln>
                <a:solidFill>
                  <a:srgbClr val="000000"/>
                </a:solidFill>
                <a:effectLst/>
                <a:uLnTx/>
                <a:uFillTx/>
                <a:latin typeface="Meiryo UI"/>
                <a:ea typeface="Meiryo UI"/>
                <a:cs typeface="+mn-cs"/>
              </a:rPr>
              <a:t>DX</a:t>
            </a:r>
            <a:r>
              <a:rPr kumimoji="1" lang="ja-JP" altLang="en-US" sz="1400" b="1" i="0" u="none" strike="noStrike" kern="1200" cap="none" spc="0" normalizeH="0" baseline="0" noProof="0">
                <a:ln>
                  <a:noFill/>
                </a:ln>
                <a:solidFill>
                  <a:srgbClr val="000000"/>
                </a:solidFill>
                <a:effectLst/>
                <a:uLnTx/>
                <a:uFillTx/>
                <a:latin typeface="Meiryo UI"/>
                <a:ea typeface="Meiryo UI"/>
                <a:cs typeface="+mn-cs"/>
              </a:rPr>
              <a:t>戦略を</a:t>
            </a:r>
            <a:r>
              <a:rPr kumimoji="1" lang="ja-JP" altLang="en-US" sz="1400" b="0" i="0" u="none" strike="noStrike" kern="1200" cap="none" spc="0" normalizeH="0" baseline="0" noProof="0">
                <a:ln>
                  <a:noFill/>
                </a:ln>
                <a:solidFill>
                  <a:srgbClr val="000000"/>
                </a:solidFill>
                <a:effectLst/>
                <a:uLnTx/>
                <a:uFillTx/>
                <a:latin typeface="Meiryo UI"/>
                <a:ea typeface="Meiryo UI"/>
                <a:cs typeface="+mn-cs"/>
              </a:rPr>
              <a:t>大阪市における</a:t>
            </a:r>
            <a:r>
              <a:rPr kumimoji="1" lang="en-US" altLang="ja-JP" sz="1400" b="0" i="0" u="none" strike="noStrike" kern="1200" cap="none" spc="0" normalizeH="0" baseline="0" noProof="0">
                <a:ln>
                  <a:noFill/>
                </a:ln>
                <a:solidFill>
                  <a:srgbClr val="000000"/>
                </a:solidFill>
                <a:effectLst/>
                <a:uLnTx/>
                <a:uFillTx/>
                <a:latin typeface="Meiryo UI"/>
                <a:ea typeface="Meiryo UI"/>
                <a:cs typeface="+mn-cs"/>
              </a:rPr>
              <a:t>DX</a:t>
            </a:r>
            <a:r>
              <a:rPr kumimoji="1" lang="ja-JP" altLang="en-US" sz="1400" b="0" i="0" u="none" strike="noStrike" kern="1200" cap="none" spc="0" normalizeH="0" baseline="0" noProof="0">
                <a:ln>
                  <a:noFill/>
                </a:ln>
                <a:solidFill>
                  <a:srgbClr val="000000"/>
                </a:solidFill>
                <a:effectLst/>
                <a:uLnTx/>
                <a:uFillTx/>
                <a:latin typeface="Meiryo UI"/>
                <a:ea typeface="Meiryo UI"/>
                <a:cs typeface="+mn-cs"/>
              </a:rPr>
              <a:t>を推進していく計画・戦略とするとともに、   </a:t>
            </a:r>
            <a:r>
              <a:rPr kumimoji="1" lang="ja-JP" altLang="en-US" sz="1400" b="1" i="0" u="none" strike="noStrike" kern="1200" cap="none" spc="0" normalizeH="0" baseline="0" noProof="0">
                <a:ln>
                  <a:noFill/>
                </a:ln>
                <a:solidFill>
                  <a:srgbClr val="000000"/>
                </a:solidFill>
                <a:effectLst/>
                <a:uLnTx/>
                <a:uFillTx/>
                <a:latin typeface="Meiryo UI"/>
                <a:ea typeface="Meiryo UI"/>
                <a:cs typeface="+mn-cs"/>
              </a:rPr>
              <a:t>「大阪スマートシティ戦略」における大阪市のスマートシティ戦略の推進にかかる基本方針に位置づけ</a:t>
            </a:r>
          </a:p>
        </p:txBody>
      </p:sp>
      <p:sp>
        <p:nvSpPr>
          <p:cNvPr id="119" name="スライド番号プレースホルダー 3">
            <a:extLst>
              <a:ext uri="{FF2B5EF4-FFF2-40B4-BE49-F238E27FC236}">
                <a16:creationId xmlns:a16="http://schemas.microsoft.com/office/drawing/2014/main" id="{AF42163F-FB4F-05FF-3D65-3F51BD0C9B1A}"/>
              </a:ext>
            </a:extLst>
          </p:cNvPr>
          <p:cNvSpPr>
            <a:spLocks noGrp="1"/>
          </p:cNvSpPr>
          <p:nvPr>
            <p:ph type="sldNum" sz="quarter" idx="12"/>
          </p:nvPr>
        </p:nvSpPr>
        <p:spPr>
          <a:xfrm>
            <a:off x="9448800" y="645833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pic>
        <p:nvPicPr>
          <p:cNvPr id="25" name="図 24">
            <a:extLst>
              <a:ext uri="{FF2B5EF4-FFF2-40B4-BE49-F238E27FC236}">
                <a16:creationId xmlns:a16="http://schemas.microsoft.com/office/drawing/2014/main" id="{C0C33F01-54C2-9FB4-0146-DB90140C3E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93718" y="1345330"/>
            <a:ext cx="4838284" cy="2238182"/>
          </a:xfrm>
          <a:prstGeom prst="rect">
            <a:avLst/>
          </a:prstGeom>
        </p:spPr>
      </p:pic>
      <p:sp>
        <p:nvSpPr>
          <p:cNvPr id="27" name="テキスト ボックス 26">
            <a:extLst>
              <a:ext uri="{FF2B5EF4-FFF2-40B4-BE49-F238E27FC236}">
                <a16:creationId xmlns:a16="http://schemas.microsoft.com/office/drawing/2014/main" id="{857124F4-22E0-DCD4-8A47-09FE35ABC70A}"/>
              </a:ext>
            </a:extLst>
          </p:cNvPr>
          <p:cNvSpPr txBox="1"/>
          <p:nvPr/>
        </p:nvSpPr>
        <p:spPr>
          <a:xfrm>
            <a:off x="280986" y="513483"/>
            <a:ext cx="11572875"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srgbClr val="000000"/>
                </a:solidFill>
                <a:effectLst/>
                <a:uLnTx/>
                <a:uFillTx/>
                <a:latin typeface="Meiryo UI"/>
                <a:ea typeface="Meiryo UI"/>
                <a:cs typeface="+mn-cs"/>
              </a:rPr>
              <a:t>スマートシティ推進の基本方針である大阪市</a:t>
            </a:r>
            <a:r>
              <a:rPr kumimoji="1" lang="en-US" altLang="ja-JP" sz="1800" b="0" i="0" u="none" strike="noStrike" kern="1200" cap="none" spc="0" normalizeH="0" baseline="0" noProof="0">
                <a:ln>
                  <a:noFill/>
                </a:ln>
                <a:solidFill>
                  <a:srgbClr val="000000"/>
                </a:solidFill>
                <a:effectLst/>
                <a:uLnTx/>
                <a:uFillTx/>
                <a:latin typeface="Meiryo UI"/>
                <a:ea typeface="Meiryo UI"/>
                <a:cs typeface="+mn-cs"/>
              </a:rPr>
              <a:t>DX</a:t>
            </a:r>
            <a:r>
              <a:rPr kumimoji="1" lang="ja-JP" altLang="en-US" sz="1800" b="0" i="0" u="none" strike="noStrike" kern="1200" cap="none" spc="0" normalizeH="0" baseline="0" noProof="0">
                <a:ln>
                  <a:noFill/>
                </a:ln>
                <a:solidFill>
                  <a:srgbClr val="000000"/>
                </a:solidFill>
                <a:effectLst/>
                <a:uLnTx/>
                <a:uFillTx/>
                <a:latin typeface="Meiryo UI"/>
                <a:ea typeface="Meiryo UI"/>
                <a:cs typeface="+mn-cs"/>
              </a:rPr>
              <a:t>戦略に基づき、取組を進めてきた。</a:t>
            </a:r>
          </a:p>
        </p:txBody>
      </p:sp>
      <p:pic>
        <p:nvPicPr>
          <p:cNvPr id="29" name="図 28">
            <a:extLst>
              <a:ext uri="{FF2B5EF4-FFF2-40B4-BE49-F238E27FC236}">
                <a16:creationId xmlns:a16="http://schemas.microsoft.com/office/drawing/2014/main" id="{47DD6CCA-CC6A-DC17-309D-F8E1A3E478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0032" y="4216899"/>
            <a:ext cx="2705396" cy="2165365"/>
          </a:xfrm>
          <a:prstGeom prst="rect">
            <a:avLst/>
          </a:prstGeom>
        </p:spPr>
      </p:pic>
      <p:pic>
        <p:nvPicPr>
          <p:cNvPr id="165" name="図 164">
            <a:extLst>
              <a:ext uri="{FF2B5EF4-FFF2-40B4-BE49-F238E27FC236}">
                <a16:creationId xmlns:a16="http://schemas.microsoft.com/office/drawing/2014/main" id="{060E098E-9492-E56F-5C0D-A0C7F57ED415}"/>
              </a:ext>
            </a:extLst>
          </p:cNvPr>
          <p:cNvPicPr>
            <a:picLocks noChangeAspect="1"/>
          </p:cNvPicPr>
          <p:nvPr/>
        </p:nvPicPr>
        <p:blipFill>
          <a:blip r:embed="rId5"/>
          <a:stretch>
            <a:fillRect/>
          </a:stretch>
        </p:blipFill>
        <p:spPr>
          <a:xfrm>
            <a:off x="7344000" y="3739360"/>
            <a:ext cx="4058263" cy="2845810"/>
          </a:xfrm>
          <a:prstGeom prst="rect">
            <a:avLst/>
          </a:prstGeom>
        </p:spPr>
      </p:pic>
      <p:sp>
        <p:nvSpPr>
          <p:cNvPr id="166" name="テキスト ボックス 165">
            <a:extLst>
              <a:ext uri="{FF2B5EF4-FFF2-40B4-BE49-F238E27FC236}">
                <a16:creationId xmlns:a16="http://schemas.microsoft.com/office/drawing/2014/main" id="{508C2A79-F222-6028-F6F9-D73CC84F36E8}"/>
              </a:ext>
            </a:extLst>
          </p:cNvPr>
          <p:cNvSpPr txBox="1"/>
          <p:nvPr/>
        </p:nvSpPr>
        <p:spPr>
          <a:xfrm>
            <a:off x="4574467" y="4596719"/>
            <a:ext cx="3060000" cy="400110"/>
          </a:xfrm>
          <a:prstGeom prst="rect">
            <a:avLst/>
          </a:prstGeom>
          <a:noFill/>
        </p:spPr>
        <p:txBody>
          <a:bodyPr wrap="square" rtlCol="0">
            <a:spAutoFit/>
          </a:bodyPr>
          <a:lstStyle/>
          <a:p>
            <a:pPr marL="0" marR="0" lvl="0" indent="0" algn="ctr" defTabSz="361402" rtl="0" eaLnBrk="1" fontAlgn="auto" latinLnBrk="0" hangingPunct="0">
              <a:lnSpc>
                <a:spcPct val="100000"/>
              </a:lnSpc>
              <a:spcBef>
                <a:spcPts val="0"/>
              </a:spcBef>
              <a:spcAft>
                <a:spcPts val="0"/>
              </a:spcAft>
              <a:buClrTx/>
              <a:buSzTx/>
              <a:buFontTx/>
              <a:buNone/>
              <a:tabLst/>
              <a:defRPr/>
            </a:pPr>
            <a:r>
              <a:rPr kumimoji="1" lang="ja-JP" altLang="en-US" sz="2000" b="1" i="0" u="none" strike="noStrike" kern="0" cap="none" spc="0" normalizeH="0" baseline="0" noProof="0">
                <a:ln>
                  <a:noFill/>
                </a:ln>
                <a:solidFill>
                  <a:srgbClr val="000066"/>
                </a:solidFill>
                <a:effectLst/>
                <a:uLnTx/>
                <a:uFillTx/>
                <a:latin typeface="Meiryo UI"/>
                <a:ea typeface="Meiryo UI"/>
                <a:cs typeface="+mn-cs"/>
                <a:sym typeface="Helvetica Light"/>
              </a:rPr>
              <a:t>スマートシティの実現</a:t>
            </a:r>
          </a:p>
        </p:txBody>
      </p:sp>
      <p:sp>
        <p:nvSpPr>
          <p:cNvPr id="2" name="テキスト プレースホルダー 5">
            <a:extLst>
              <a:ext uri="{FF2B5EF4-FFF2-40B4-BE49-F238E27FC236}">
                <a16:creationId xmlns:a16="http://schemas.microsoft.com/office/drawing/2014/main" id="{F7AB4E71-A0F1-BB01-2CA9-E730967CEDD4}"/>
              </a:ext>
            </a:extLst>
          </p:cNvPr>
          <p:cNvSpPr txBox="1">
            <a:spLocks/>
          </p:cNvSpPr>
          <p:nvPr/>
        </p:nvSpPr>
        <p:spPr>
          <a:xfrm>
            <a:off x="3058344" y="5408846"/>
            <a:ext cx="2700000" cy="1166826"/>
          </a:xfrm>
          <a:prstGeom prst="rect">
            <a:avLst/>
          </a:prstGeom>
          <a:solidFill>
            <a:schemeClr val="bg1">
              <a:lumMod val="95000"/>
            </a:schemeClr>
          </a:solidFill>
          <a:ln>
            <a:solidFill>
              <a:srgbClr val="FFCCCC"/>
            </a:solidFill>
          </a:ln>
        </p:spPr>
        <p:txBody>
          <a:bodyPr anchor="ctr"/>
          <a:lstStyle>
            <a:lvl1pPr marL="0" indent="0" algn="l" defTabSz="914400" rtl="0" eaLnBrk="1" latinLnBrk="0" hangingPunct="1">
              <a:lnSpc>
                <a:spcPts val="1900"/>
              </a:lnSpc>
              <a:spcBef>
                <a:spcPts val="1000"/>
              </a:spcBef>
              <a:buFont typeface="Arial" panose="020B0604020202020204" pitchFamily="34" charset="0"/>
              <a:buNone/>
              <a:defRPr kumimoji="1"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a:ln>
                  <a:noFill/>
                </a:ln>
                <a:solidFill>
                  <a:srgbClr val="000000"/>
                </a:solidFill>
                <a:effectLst/>
                <a:uLnTx/>
                <a:uFillTx/>
                <a:latin typeface="Meiryo UI"/>
                <a:ea typeface="Meiryo UI"/>
                <a:cs typeface="+mn-cs"/>
              </a:rPr>
              <a:t>サービス</a:t>
            </a:r>
            <a:r>
              <a:rPr kumimoji="1" lang="en-US" altLang="ja-JP" sz="1200" b="0" i="0" u="none" strike="noStrike" kern="1200" cap="none" spc="0" normalizeH="0" baseline="0" noProof="0">
                <a:ln>
                  <a:noFill/>
                </a:ln>
                <a:solidFill>
                  <a:srgbClr val="000000"/>
                </a:solidFill>
                <a:effectLst/>
                <a:uLnTx/>
                <a:uFillTx/>
                <a:latin typeface="Meiryo UI"/>
                <a:ea typeface="Meiryo UI"/>
                <a:cs typeface="+mn-cs"/>
              </a:rPr>
              <a:t>DX</a:t>
            </a:r>
            <a:r>
              <a:rPr kumimoji="1" lang="ja-JP" altLang="en-US" sz="1200" b="0" i="0" u="none" strike="noStrike" kern="1200" cap="none" spc="0" normalizeH="0" baseline="0" noProof="0">
                <a:ln>
                  <a:noFill/>
                </a:ln>
                <a:solidFill>
                  <a:srgbClr val="000000"/>
                </a:solidFill>
                <a:effectLst/>
                <a:uLnTx/>
                <a:uFillTx/>
                <a:latin typeface="Meiryo UI"/>
                <a:ea typeface="Meiryo UI"/>
                <a:cs typeface="+mn-cs"/>
              </a:rPr>
              <a:t>、都市・まち</a:t>
            </a:r>
            <a:r>
              <a:rPr kumimoji="1" lang="en-US" altLang="ja-JP" sz="1200" b="0" i="0" u="none" strike="noStrike" kern="1200" cap="none" spc="0" normalizeH="0" baseline="0" noProof="0">
                <a:ln>
                  <a:noFill/>
                </a:ln>
                <a:solidFill>
                  <a:srgbClr val="000000"/>
                </a:solidFill>
                <a:effectLst/>
                <a:uLnTx/>
                <a:uFillTx/>
                <a:latin typeface="Meiryo UI"/>
                <a:ea typeface="Meiryo UI"/>
                <a:cs typeface="+mn-cs"/>
              </a:rPr>
              <a:t>DX</a:t>
            </a:r>
            <a:r>
              <a:rPr kumimoji="1" lang="ja-JP" altLang="en-US" sz="1200" b="0" i="0" u="none" strike="noStrike" kern="1200" cap="none" spc="0" normalizeH="0" baseline="0" noProof="0">
                <a:ln>
                  <a:noFill/>
                </a:ln>
                <a:solidFill>
                  <a:srgbClr val="000000"/>
                </a:solidFill>
                <a:effectLst/>
                <a:uLnTx/>
                <a:uFillTx/>
                <a:latin typeface="Meiryo UI"/>
                <a:ea typeface="Meiryo UI"/>
                <a:cs typeface="+mn-cs"/>
              </a:rPr>
              <a:t>、行政</a:t>
            </a:r>
            <a:r>
              <a:rPr kumimoji="1" lang="en-US" altLang="ja-JP" sz="1200" b="0" i="0" u="none" strike="noStrike" kern="1200" cap="none" spc="0" normalizeH="0" baseline="0" noProof="0">
                <a:ln>
                  <a:noFill/>
                </a:ln>
                <a:solidFill>
                  <a:srgbClr val="000000"/>
                </a:solidFill>
                <a:effectLst/>
                <a:uLnTx/>
                <a:uFillTx/>
                <a:latin typeface="Meiryo UI"/>
                <a:ea typeface="Meiryo UI"/>
                <a:cs typeface="+mn-cs"/>
              </a:rPr>
              <a:t>DX</a:t>
            </a:r>
            <a:r>
              <a:rPr kumimoji="1" lang="ja-JP" altLang="en-US" sz="1200" b="0" i="0" u="none" strike="noStrike" kern="1200" cap="none" spc="0" normalizeH="0" baseline="0" noProof="0">
                <a:ln>
                  <a:noFill/>
                </a:ln>
                <a:solidFill>
                  <a:srgbClr val="000000"/>
                </a:solidFill>
                <a:effectLst/>
                <a:uLnTx/>
                <a:uFillTx/>
                <a:latin typeface="Meiryo UI"/>
                <a:ea typeface="Meiryo UI"/>
                <a:cs typeface="+mn-cs"/>
              </a:rPr>
              <a:t>の３方向から取組を進め、具体的な取組計画として「大阪市</a:t>
            </a:r>
            <a:r>
              <a:rPr kumimoji="1" lang="en-US" altLang="ja-JP" sz="1200" b="0" i="0" u="none" strike="noStrike" kern="1200" cap="none" spc="0" normalizeH="0" baseline="0" noProof="0">
                <a:ln>
                  <a:noFill/>
                </a:ln>
                <a:solidFill>
                  <a:srgbClr val="000000"/>
                </a:solidFill>
                <a:effectLst/>
                <a:uLnTx/>
                <a:uFillTx/>
                <a:latin typeface="Meiryo UI"/>
                <a:ea typeface="Meiryo UI"/>
                <a:cs typeface="+mn-cs"/>
              </a:rPr>
              <a:t>DX</a:t>
            </a:r>
            <a:r>
              <a:rPr kumimoji="1" lang="ja-JP" altLang="en-US" sz="1200" b="0" i="0" u="none" strike="noStrike" kern="1200" cap="none" spc="0" normalizeH="0" baseline="0" noProof="0">
                <a:ln>
                  <a:noFill/>
                </a:ln>
                <a:solidFill>
                  <a:srgbClr val="000000"/>
                </a:solidFill>
                <a:effectLst/>
                <a:uLnTx/>
                <a:uFillTx/>
                <a:latin typeface="Meiryo UI"/>
                <a:ea typeface="Meiryo UI"/>
                <a:cs typeface="+mn-cs"/>
              </a:rPr>
              <a:t>戦略アクションプラン」を策定しているほか、区役所</a:t>
            </a:r>
            <a:r>
              <a:rPr kumimoji="1" lang="en-US" altLang="ja-JP" sz="1200" b="0" i="0" u="none" strike="noStrike" kern="1200" cap="none" spc="0" normalizeH="0" baseline="0" noProof="0">
                <a:ln>
                  <a:noFill/>
                </a:ln>
                <a:solidFill>
                  <a:srgbClr val="000000"/>
                </a:solidFill>
                <a:effectLst/>
                <a:uLnTx/>
                <a:uFillTx/>
                <a:latin typeface="Meiryo UI"/>
                <a:ea typeface="Meiryo UI"/>
                <a:cs typeface="+mn-cs"/>
              </a:rPr>
              <a:t>DX</a:t>
            </a:r>
            <a:r>
              <a:rPr kumimoji="1" lang="ja-JP" altLang="en-US" sz="1200" b="0" i="0" u="none" strike="noStrike" kern="1200" cap="none" spc="0" normalizeH="0" baseline="0" noProof="0">
                <a:ln>
                  <a:noFill/>
                </a:ln>
                <a:solidFill>
                  <a:srgbClr val="000000"/>
                </a:solidFill>
                <a:effectLst/>
                <a:uLnTx/>
                <a:uFillTx/>
                <a:latin typeface="Meiryo UI"/>
                <a:ea typeface="Meiryo UI"/>
                <a:cs typeface="+mn-cs"/>
              </a:rPr>
              <a:t>実行計画など、３つの視点に基づく主要な計画を策定して取組を進めている。</a:t>
            </a:r>
          </a:p>
        </p:txBody>
      </p:sp>
      <p:sp>
        <p:nvSpPr>
          <p:cNvPr id="4" name="四角形: 角を丸くする 3">
            <a:extLst>
              <a:ext uri="{FF2B5EF4-FFF2-40B4-BE49-F238E27FC236}">
                <a16:creationId xmlns:a16="http://schemas.microsoft.com/office/drawing/2014/main" id="{7BC4BD76-A871-971E-3E94-8698619FA9B7}"/>
              </a:ext>
            </a:extLst>
          </p:cNvPr>
          <p:cNvSpPr/>
          <p:nvPr/>
        </p:nvSpPr>
        <p:spPr>
          <a:xfrm rot="10800000" flipV="1">
            <a:off x="3058216" y="5213125"/>
            <a:ext cx="2736000" cy="216000"/>
          </a:xfrm>
          <a:prstGeom prst="roundRect">
            <a:avLst>
              <a:gd name="adj" fmla="val 26515"/>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大阪市</a:t>
            </a: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DX</a:t>
            </a: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戦略の視点など</a:t>
            </a:r>
          </a:p>
        </p:txBody>
      </p:sp>
    </p:spTree>
    <p:extLst>
      <p:ext uri="{BB962C8B-B14F-4D97-AF65-F5344CB8AC3E}">
        <p14:creationId xmlns:p14="http://schemas.microsoft.com/office/powerpoint/2010/main" val="33639288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09061-D04F-EB43-43B3-487A574B8261}"/>
            </a:ext>
          </a:extLst>
        </p:cNvPr>
        <p:cNvGrpSpPr/>
        <p:nvPr/>
      </p:nvGrpSpPr>
      <p:grpSpPr>
        <a:xfrm>
          <a:off x="0" y="0"/>
          <a:ext cx="0" cy="0"/>
          <a:chOff x="0" y="0"/>
          <a:chExt cx="0" cy="0"/>
        </a:xfrm>
      </p:grpSpPr>
      <p:sp>
        <p:nvSpPr>
          <p:cNvPr id="37" name="フリーフォーム 3">
            <a:extLst>
              <a:ext uri="{FF2B5EF4-FFF2-40B4-BE49-F238E27FC236}">
                <a16:creationId xmlns:a16="http://schemas.microsoft.com/office/drawing/2014/main" id="{3232D749-4B4B-0722-6E56-CC3DA964F9EF}"/>
              </a:ext>
            </a:extLst>
          </p:cNvPr>
          <p:cNvSpPr/>
          <p:nvPr/>
        </p:nvSpPr>
        <p:spPr>
          <a:xfrm>
            <a:off x="115172" y="3246457"/>
            <a:ext cx="7326404" cy="1467796"/>
          </a:xfrm>
          <a:custGeom>
            <a:avLst/>
            <a:gdLst>
              <a:gd name="connsiteX0" fmla="*/ 0 w 9476509"/>
              <a:gd name="connsiteY0" fmla="*/ 4119418 h 4119418"/>
              <a:gd name="connsiteX1" fmla="*/ 6022109 w 9476509"/>
              <a:gd name="connsiteY1" fmla="*/ 3084946 h 4119418"/>
              <a:gd name="connsiteX2" fmla="*/ 9476509 w 9476509"/>
              <a:gd name="connsiteY2" fmla="*/ 0 h 4119418"/>
            </a:gdLst>
            <a:ahLst/>
            <a:cxnLst>
              <a:cxn ang="0">
                <a:pos x="connsiteX0" y="connsiteY0"/>
              </a:cxn>
              <a:cxn ang="0">
                <a:pos x="connsiteX1" y="connsiteY1"/>
              </a:cxn>
              <a:cxn ang="0">
                <a:pos x="connsiteX2" y="connsiteY2"/>
              </a:cxn>
            </a:cxnLst>
            <a:rect l="l" t="t" r="r" b="b"/>
            <a:pathLst>
              <a:path w="9476509" h="4119418">
                <a:moveTo>
                  <a:pt x="0" y="4119418"/>
                </a:moveTo>
                <a:cubicBezTo>
                  <a:pt x="2221345" y="3945467"/>
                  <a:pt x="4442691" y="3771516"/>
                  <a:pt x="6022109" y="3084946"/>
                </a:cubicBezTo>
                <a:cubicBezTo>
                  <a:pt x="7601527" y="2398376"/>
                  <a:pt x="8885382" y="494145"/>
                  <a:pt x="9476509" y="0"/>
                </a:cubicBezTo>
              </a:path>
            </a:pathLst>
          </a:custGeom>
          <a:noFill/>
          <a:ln w="57150" cap="flat" cmpd="sng" algn="ctr">
            <a:solidFill>
              <a:srgbClr val="B01931"/>
            </a:solidFill>
            <a:prstDash val="solid"/>
            <a:miter lim="800000"/>
          </a:ln>
          <a:effectLst/>
        </p:spPr>
        <p:txBody>
          <a:bodyPr rtlCol="0" anchor="ctr"/>
          <a:lstStyle/>
          <a:p>
            <a:pPr marL="0" marR="0" lvl="0" indent="0" algn="ctr" defTabSz="361402" rtl="0" eaLnBrk="1" fontAlgn="auto" latinLnBrk="0" hangingPunct="0">
              <a:lnSpc>
                <a:spcPct val="100000"/>
              </a:lnSpc>
              <a:spcBef>
                <a:spcPts val="0"/>
              </a:spcBef>
              <a:spcAft>
                <a:spcPts val="0"/>
              </a:spcAft>
              <a:buClrTx/>
              <a:buSzTx/>
              <a:buFontTx/>
              <a:buNone/>
              <a:tabLst/>
              <a:defRPr/>
            </a:pPr>
            <a:endParaRPr kumimoji="0" lang="ja-JP" altLang="en-US" sz="2227" b="0" i="0" u="none" strike="noStrike" kern="0" cap="none" spc="0" normalizeH="0" baseline="0" noProof="0">
              <a:ln>
                <a:noFill/>
              </a:ln>
              <a:solidFill>
                <a:prstClr val="black"/>
              </a:solidFill>
              <a:effectLst/>
              <a:uLnTx/>
              <a:uFillTx/>
              <a:latin typeface="Meiryo UI"/>
              <a:ea typeface="Yu Gothic UI"/>
              <a:cs typeface="+mn-cs"/>
              <a:sym typeface="Helvetica Light"/>
            </a:endParaRPr>
          </a:p>
        </p:txBody>
      </p:sp>
      <p:sp>
        <p:nvSpPr>
          <p:cNvPr id="2" name="正方形/長方形 1">
            <a:extLst>
              <a:ext uri="{FF2B5EF4-FFF2-40B4-BE49-F238E27FC236}">
                <a16:creationId xmlns:a16="http://schemas.microsoft.com/office/drawing/2014/main" id="{87890598-BDB3-5314-85D3-942DF8891F4E}"/>
              </a:ext>
            </a:extLst>
          </p:cNvPr>
          <p:cNvSpPr/>
          <p:nvPr/>
        </p:nvSpPr>
        <p:spPr>
          <a:xfrm>
            <a:off x="7964045" y="1002986"/>
            <a:ext cx="3924000" cy="50760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 name="テキスト ボックス 4">
            <a:extLst>
              <a:ext uri="{FF2B5EF4-FFF2-40B4-BE49-F238E27FC236}">
                <a16:creationId xmlns:a16="http://schemas.microsoft.com/office/drawing/2014/main" id="{231EFE4B-8653-FFEB-B15D-28642C51E7AE}"/>
              </a:ext>
            </a:extLst>
          </p:cNvPr>
          <p:cNvSpPr txBox="1"/>
          <p:nvPr/>
        </p:nvSpPr>
        <p:spPr>
          <a:xfrm>
            <a:off x="0" y="-1"/>
            <a:ext cx="12192000" cy="400110"/>
          </a:xfrm>
          <a:prstGeom prst="rect">
            <a:avLst/>
          </a:prstGeom>
          <a:solidFill>
            <a:schemeClr val="accent5">
              <a:lumMod val="40000"/>
              <a:lumOff val="60000"/>
            </a:schemeClr>
          </a:solid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2-2-2.  【</a:t>
            </a:r>
            <a:r>
              <a:rPr kumimoji="1" lang="ja-JP" altLang="en-US"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大阪市</a:t>
            </a:r>
            <a:r>
              <a:rPr kumimoji="1" lang="en-US" altLang="ja-JP"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大阪市</a:t>
            </a:r>
            <a:r>
              <a:rPr kumimoji="1" lang="en-US" altLang="ja-JP"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1" lang="ja-JP" altLang="en-US"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戦略策定からこれまでの取組</a:t>
            </a:r>
            <a:endParaRPr kumimoji="1" lang="en-US" altLang="ja-JP"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8" name="円/楕円 6">
            <a:extLst>
              <a:ext uri="{FF2B5EF4-FFF2-40B4-BE49-F238E27FC236}">
                <a16:creationId xmlns:a16="http://schemas.microsoft.com/office/drawing/2014/main" id="{5A60C4BC-CD4F-1F84-6F0D-1DC929636654}"/>
              </a:ext>
            </a:extLst>
          </p:cNvPr>
          <p:cNvSpPr/>
          <p:nvPr/>
        </p:nvSpPr>
        <p:spPr>
          <a:xfrm>
            <a:off x="690429" y="3876716"/>
            <a:ext cx="1366845" cy="1366845"/>
          </a:xfrm>
          <a:prstGeom prst="ellipse">
            <a:avLst/>
          </a:prstGeom>
          <a:solidFill>
            <a:sysClr val="window" lastClr="FFFFFF"/>
          </a:solidFill>
          <a:ln w="19050" cap="flat" cmpd="sng" algn="ctr">
            <a:solidFill>
              <a:srgbClr val="B01931"/>
            </a:solidFill>
            <a:prstDash val="solid"/>
            <a:miter lim="800000"/>
          </a:ln>
          <a:effectLst/>
        </p:spPr>
        <p:txBody>
          <a:bodyPr lIns="0" tIns="72000" rIns="0" bIns="0"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rPr>
              <a:t>戦略策定</a:t>
            </a:r>
            <a:endParaRPr kumimoji="0" lang="en-US" altLang="ja-JP" sz="160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rPr>
              <a:t>初年度</a:t>
            </a:r>
            <a:endParaRPr kumimoji="0" lang="en-US" altLang="ja-JP" sz="160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00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rPr>
              <a:t>2023</a:t>
            </a:r>
            <a:r>
              <a:rPr kumimoji="0" lang="ja-JP" altLang="en-US" sz="100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rPr>
              <a:t>年度</a:t>
            </a:r>
            <a:endParaRPr kumimoji="0" lang="en-US" altLang="ja-JP" sz="100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rPr>
              <a:t>（</a:t>
            </a:r>
            <a:r>
              <a:rPr kumimoji="0" lang="en-US" altLang="ja-JP" sz="90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rPr>
              <a:t>R</a:t>
            </a:r>
            <a:r>
              <a:rPr kumimoji="0" lang="ja-JP" altLang="en-US" sz="90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rPr>
              <a:t>５）</a:t>
            </a:r>
            <a:endParaRPr kumimoji="0" lang="en-US" altLang="ja-JP" sz="90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endParaRPr>
          </a:p>
        </p:txBody>
      </p:sp>
      <p:sp>
        <p:nvSpPr>
          <p:cNvPr id="39" name="円/楕円 10">
            <a:extLst>
              <a:ext uri="{FF2B5EF4-FFF2-40B4-BE49-F238E27FC236}">
                <a16:creationId xmlns:a16="http://schemas.microsoft.com/office/drawing/2014/main" id="{F1F859F6-E6AA-43AF-5911-5597A16840C8}"/>
              </a:ext>
            </a:extLst>
          </p:cNvPr>
          <p:cNvSpPr/>
          <p:nvPr/>
        </p:nvSpPr>
        <p:spPr>
          <a:xfrm>
            <a:off x="3064180" y="3532075"/>
            <a:ext cx="1442392" cy="1442392"/>
          </a:xfrm>
          <a:prstGeom prst="ellipse">
            <a:avLst/>
          </a:prstGeom>
          <a:solidFill>
            <a:sysClr val="window" lastClr="FFFFFF"/>
          </a:solidFill>
          <a:ln w="19050" cap="flat" cmpd="sng" algn="ctr">
            <a:solidFill>
              <a:srgbClr val="B01931"/>
            </a:solidFill>
            <a:prstDash val="solid"/>
            <a:miter lim="800000"/>
          </a:ln>
          <a:effectLst/>
        </p:spPr>
        <p:txBody>
          <a:bodyPr lIns="0" tIns="7200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rPr>
              <a:t>戦略策定</a:t>
            </a:r>
            <a:endParaRPr kumimoji="0" lang="en-US" altLang="ja-JP" sz="180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rPr>
              <a:t>から</a:t>
            </a:r>
            <a:r>
              <a:rPr kumimoji="0" lang="en-US" altLang="ja-JP" sz="180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rPr>
              <a:t>2</a:t>
            </a:r>
            <a:r>
              <a:rPr kumimoji="0" lang="ja-JP" altLang="en-US" sz="180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rPr>
              <a:t>年目</a:t>
            </a:r>
            <a:endParaRPr kumimoji="0" lang="en-US" altLang="ja-JP" sz="180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rPr>
              <a:t>2024</a:t>
            </a:r>
            <a:r>
              <a:rPr kumimoji="0" lang="ja-JP" altLang="en-US" sz="105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rPr>
              <a:t>年度</a:t>
            </a:r>
            <a:endParaRPr kumimoji="0" lang="en-US" altLang="ja-JP" sz="105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rPr>
              <a:t>（</a:t>
            </a:r>
            <a:r>
              <a:rPr kumimoji="0" lang="en-US" altLang="ja-JP" sz="105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rPr>
              <a:t>R</a:t>
            </a:r>
            <a:r>
              <a:rPr kumimoji="0" lang="ja-JP" altLang="en-US" sz="105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rPr>
              <a:t>６）</a:t>
            </a:r>
            <a:endParaRPr kumimoji="0" lang="en-US" altLang="ja-JP" sz="105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endParaRPr>
          </a:p>
        </p:txBody>
      </p:sp>
      <p:sp>
        <p:nvSpPr>
          <p:cNvPr id="41" name="テキスト ボックス 40">
            <a:extLst>
              <a:ext uri="{FF2B5EF4-FFF2-40B4-BE49-F238E27FC236}">
                <a16:creationId xmlns:a16="http://schemas.microsoft.com/office/drawing/2014/main" id="{2C68738B-73C2-CDF2-04B4-AC1CC64B48D6}"/>
              </a:ext>
            </a:extLst>
          </p:cNvPr>
          <p:cNvSpPr txBox="1"/>
          <p:nvPr/>
        </p:nvSpPr>
        <p:spPr>
          <a:xfrm>
            <a:off x="363489" y="928555"/>
            <a:ext cx="252000" cy="1728000"/>
          </a:xfrm>
          <a:prstGeom prst="rect">
            <a:avLst/>
          </a:prstGeom>
          <a:solidFill>
            <a:srgbClr val="B01931"/>
          </a:solidFill>
          <a:ln>
            <a:noFill/>
          </a:ln>
        </p:spPr>
        <p:txBody>
          <a:bodyPr vert="eaVert" wrap="square" anchor="ctr">
            <a:noAutofit/>
          </a:bodyPr>
          <a:lstStyle>
            <a:defPPr>
              <a:defRPr lang="ja-JP"/>
            </a:defPPr>
            <a:lvl1pPr>
              <a:defRPr kumimoji="0" sz="1100" b="1" kern="0">
                <a:solidFill>
                  <a:srgbClr val="AF1932"/>
                </a:solidFill>
                <a:latin typeface="Avenir Next LT Pro"/>
                <a:ea typeface="Source Han Sans" panose="020B050000000000000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rgbClr val="FFFFFF"/>
                </a:solidFill>
                <a:effectLst/>
                <a:uLnTx/>
                <a:uFillTx/>
                <a:latin typeface="Meiryo UI"/>
                <a:ea typeface="UD デジタル 教科書体 NK-R" panose="02020400000000000000" pitchFamily="18" charset="-128"/>
                <a:cs typeface="+mn-cs"/>
                <a:sym typeface="Helvetica Light"/>
              </a:rPr>
              <a:t>全庁展開・分野別の取組</a:t>
            </a:r>
          </a:p>
        </p:txBody>
      </p:sp>
      <p:sp>
        <p:nvSpPr>
          <p:cNvPr id="42" name="正方形/長方形 41">
            <a:extLst>
              <a:ext uri="{FF2B5EF4-FFF2-40B4-BE49-F238E27FC236}">
                <a16:creationId xmlns:a16="http://schemas.microsoft.com/office/drawing/2014/main" id="{13DEE9D6-3934-1F31-53A3-1879EDFA988E}"/>
              </a:ext>
            </a:extLst>
          </p:cNvPr>
          <p:cNvSpPr/>
          <p:nvPr/>
        </p:nvSpPr>
        <p:spPr>
          <a:xfrm>
            <a:off x="740182" y="1037996"/>
            <a:ext cx="2680013" cy="1593122"/>
          </a:xfrm>
          <a:prstGeom prst="rect">
            <a:avLst/>
          </a:prstGeom>
          <a:noFill/>
          <a:ln w="0" cap="flat" cmpd="sng" algn="ctr">
            <a:noFill/>
            <a:prstDash val="solid"/>
            <a:miter lim="800000"/>
          </a:ln>
          <a:effectLst/>
        </p:spPr>
        <p:txBody>
          <a:bodyPr lIns="0" tIns="0" rIns="0" bIns="0" rtlCol="0" anchor="t"/>
          <a:lstStyle/>
          <a:p>
            <a:pPr marL="171450" marR="0" lvl="0" indent="-171450" algn="l" defTabSz="457200" rtl="0" eaLnBrk="1" fontAlgn="auto" latinLnBrk="0" hangingPunct="1">
              <a:lnSpc>
                <a:spcPct val="100000"/>
              </a:lnSpc>
              <a:spcBef>
                <a:spcPts val="0"/>
              </a:spcBef>
              <a:spcAft>
                <a:spcPts val="300"/>
              </a:spcAft>
              <a:buClr>
                <a:srgbClr val="B01931"/>
              </a:buClr>
              <a:buSzTx/>
              <a:buFont typeface="Wingdings" pitchFamily="2" charset="2"/>
              <a:buChar char="n"/>
              <a:tabLst/>
              <a:defRPr/>
            </a:pPr>
            <a:r>
              <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rPr>
              <a:t>DX</a:t>
            </a: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戦略に基づく具体的な取組計画として大阪市</a:t>
            </a:r>
            <a:r>
              <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rPr>
              <a:t>DX</a:t>
            </a: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戦略アクションプランを策定し、各取組にアウトカムの視点や</a:t>
            </a:r>
            <a:r>
              <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rPr>
              <a:t>KPI</a:t>
            </a: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を設定して推進</a:t>
            </a:r>
            <a:endPar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endParaRPr>
          </a:p>
          <a:p>
            <a:pPr marL="171450" marR="0" lvl="0" indent="-171450" algn="l" defTabSz="457200" rtl="0" eaLnBrk="1" fontAlgn="auto" latinLnBrk="0" hangingPunct="1">
              <a:lnSpc>
                <a:spcPct val="100000"/>
              </a:lnSpc>
              <a:spcBef>
                <a:spcPts val="0"/>
              </a:spcBef>
              <a:spcAft>
                <a:spcPts val="300"/>
              </a:spcAft>
              <a:buClr>
                <a:srgbClr val="B01931"/>
              </a:buClr>
              <a:buSzTx/>
              <a:buFont typeface="Wingdings" pitchFamily="2" charset="2"/>
              <a:buChar char="n"/>
              <a:tabLst/>
              <a:defRPr/>
            </a:pP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所属横断的</a:t>
            </a:r>
            <a:r>
              <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rPr>
              <a:t>PT</a:t>
            </a: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を立ち上げ、区役所</a:t>
            </a:r>
            <a:r>
              <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rPr>
              <a:t>DX</a:t>
            </a: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実行計画やバックオフィス</a:t>
            </a:r>
            <a:r>
              <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rPr>
              <a:t>DX</a:t>
            </a: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グランドデザインを策定</a:t>
            </a:r>
            <a:endPar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endParaRPr>
          </a:p>
          <a:p>
            <a:pPr marL="171450" marR="0" lvl="0" indent="-171450" algn="l" defTabSz="457200" rtl="0" eaLnBrk="1" fontAlgn="auto" latinLnBrk="0" hangingPunct="1">
              <a:lnSpc>
                <a:spcPct val="100000"/>
              </a:lnSpc>
              <a:spcBef>
                <a:spcPts val="0"/>
              </a:spcBef>
              <a:spcAft>
                <a:spcPts val="300"/>
              </a:spcAft>
              <a:buClr>
                <a:srgbClr val="B01931"/>
              </a:buClr>
              <a:buSzTx/>
              <a:buFont typeface="Wingdings" pitchFamily="2" charset="2"/>
              <a:buChar char="n"/>
              <a:tabLst/>
              <a:defRPr/>
            </a:pPr>
            <a:r>
              <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rPr>
              <a:t>DX</a:t>
            </a: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人材育成方針に基づく研修の実施</a:t>
            </a:r>
          </a:p>
        </p:txBody>
      </p:sp>
      <p:sp>
        <p:nvSpPr>
          <p:cNvPr id="43" name="正方形/長方形 42">
            <a:extLst>
              <a:ext uri="{FF2B5EF4-FFF2-40B4-BE49-F238E27FC236}">
                <a16:creationId xmlns:a16="http://schemas.microsoft.com/office/drawing/2014/main" id="{762F14E2-0900-F2BB-FEB1-C01F80617DF9}"/>
              </a:ext>
            </a:extLst>
          </p:cNvPr>
          <p:cNvSpPr/>
          <p:nvPr/>
        </p:nvSpPr>
        <p:spPr>
          <a:xfrm>
            <a:off x="3587068" y="1035721"/>
            <a:ext cx="3313919" cy="1281203"/>
          </a:xfrm>
          <a:prstGeom prst="rect">
            <a:avLst/>
          </a:prstGeom>
          <a:noFill/>
          <a:ln w="0" cap="flat" cmpd="sng" algn="ctr">
            <a:noFill/>
            <a:prstDash val="solid"/>
            <a:miter lim="800000"/>
          </a:ln>
          <a:effectLst/>
        </p:spPr>
        <p:txBody>
          <a:bodyPr lIns="0" tIns="0" rIns="0" bIns="0" rtlCol="0" anchor="t"/>
          <a:lstStyle/>
          <a:p>
            <a:pPr marL="171450" marR="0" lvl="0" indent="-171450" algn="l" defTabSz="457200" rtl="0" eaLnBrk="1" fontAlgn="auto" latinLnBrk="0" hangingPunct="1">
              <a:lnSpc>
                <a:spcPct val="100000"/>
              </a:lnSpc>
              <a:spcBef>
                <a:spcPts val="0"/>
              </a:spcBef>
              <a:spcAft>
                <a:spcPts val="300"/>
              </a:spcAft>
              <a:buClr>
                <a:srgbClr val="B01931"/>
              </a:buClr>
              <a:buSzTx/>
              <a:buFont typeface="Wingdings" pitchFamily="2" charset="2"/>
              <a:buChar char="n"/>
              <a:tabLst/>
              <a:defRPr/>
            </a:pP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区役所</a:t>
            </a:r>
            <a:r>
              <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rPr>
              <a:t>DX</a:t>
            </a: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実行計画やバックオフィス</a:t>
            </a:r>
            <a:r>
              <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rPr>
              <a:t>DX</a:t>
            </a: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グランドデザインに基づく取組の実施</a:t>
            </a:r>
            <a:endPar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endParaRPr>
          </a:p>
          <a:p>
            <a:pPr marL="171450" marR="0" lvl="0" indent="-171450" algn="l" defTabSz="457200" rtl="0" eaLnBrk="1" fontAlgn="auto" latinLnBrk="0" hangingPunct="1">
              <a:lnSpc>
                <a:spcPct val="100000"/>
              </a:lnSpc>
              <a:spcBef>
                <a:spcPts val="0"/>
              </a:spcBef>
              <a:spcAft>
                <a:spcPts val="300"/>
              </a:spcAft>
              <a:buClr>
                <a:srgbClr val="B01931"/>
              </a:buClr>
              <a:buSzTx/>
              <a:buFont typeface="Wingdings" pitchFamily="2" charset="2"/>
              <a:buChar char="n"/>
              <a:tabLst/>
              <a:defRPr/>
            </a:pP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関係所属で</a:t>
            </a:r>
            <a:r>
              <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rPr>
              <a:t>PT</a:t>
            </a: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を運営し、</a:t>
            </a:r>
            <a:r>
              <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rPr>
              <a:t>WG</a:t>
            </a: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を試行的に開催するとともに、都市・まち</a:t>
            </a:r>
            <a:r>
              <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rPr>
              <a:t>DX</a:t>
            </a: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推進計画を策定</a:t>
            </a:r>
            <a:endPar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endParaRPr>
          </a:p>
          <a:p>
            <a:pPr marL="171450" marR="0" lvl="0" indent="-171450" algn="l" defTabSz="457200" rtl="0" eaLnBrk="1" fontAlgn="auto" latinLnBrk="0" hangingPunct="1">
              <a:lnSpc>
                <a:spcPct val="100000"/>
              </a:lnSpc>
              <a:spcBef>
                <a:spcPts val="0"/>
              </a:spcBef>
              <a:spcAft>
                <a:spcPts val="300"/>
              </a:spcAft>
              <a:buClr>
                <a:srgbClr val="B01931"/>
              </a:buClr>
              <a:buSzTx/>
              <a:buFont typeface="Wingdings" pitchFamily="2" charset="2"/>
              <a:buChar char="n"/>
              <a:tabLst/>
              <a:defRPr/>
            </a:pP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保健師活動について、所属を越えた</a:t>
            </a:r>
            <a:r>
              <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rPr>
              <a:t>BPR</a:t>
            </a: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を実施</a:t>
            </a:r>
            <a:endPar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endParaRPr>
          </a:p>
          <a:p>
            <a:pPr marL="171450" marR="0" lvl="0" indent="-171450" algn="l" defTabSz="457200" rtl="0" eaLnBrk="1" fontAlgn="auto" latinLnBrk="0" hangingPunct="1">
              <a:lnSpc>
                <a:spcPct val="100000"/>
              </a:lnSpc>
              <a:spcBef>
                <a:spcPts val="0"/>
              </a:spcBef>
              <a:spcAft>
                <a:spcPts val="300"/>
              </a:spcAft>
              <a:buClr>
                <a:srgbClr val="B01931"/>
              </a:buClr>
              <a:buSzTx/>
              <a:buFont typeface="Wingdings" pitchFamily="2" charset="2"/>
              <a:buChar char="n"/>
              <a:tabLst/>
              <a:defRPr/>
            </a:pPr>
            <a:r>
              <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rPr>
              <a:t>DX</a:t>
            </a: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人材育成方針に基づく研修の実施</a:t>
            </a:r>
          </a:p>
        </p:txBody>
      </p:sp>
      <p:cxnSp>
        <p:nvCxnSpPr>
          <p:cNvPr id="44" name="カギ線コネクタ 15">
            <a:extLst>
              <a:ext uri="{FF2B5EF4-FFF2-40B4-BE49-F238E27FC236}">
                <a16:creationId xmlns:a16="http://schemas.microsoft.com/office/drawing/2014/main" id="{39978586-573C-A184-09BA-82F774E68C63}"/>
              </a:ext>
            </a:extLst>
          </p:cNvPr>
          <p:cNvCxnSpPr>
            <a:cxnSpLocks/>
            <a:stCxn id="42" idx="2"/>
            <a:endCxn id="38" idx="0"/>
          </p:cNvCxnSpPr>
          <p:nvPr/>
        </p:nvCxnSpPr>
        <p:spPr>
          <a:xfrm rot="5400000">
            <a:off x="1104222" y="2900749"/>
            <a:ext cx="1245598" cy="706337"/>
          </a:xfrm>
          <a:prstGeom prst="bentConnector3">
            <a:avLst>
              <a:gd name="adj1" fmla="val 50000"/>
            </a:avLst>
          </a:prstGeom>
          <a:noFill/>
          <a:ln w="19050" cap="flat" cmpd="sng" algn="ctr">
            <a:solidFill>
              <a:srgbClr val="B01931"/>
            </a:solidFill>
            <a:prstDash val="solid"/>
            <a:miter lim="800000"/>
            <a:headEnd type="oval"/>
            <a:tailEnd type="oval"/>
          </a:ln>
          <a:effectLst/>
        </p:spPr>
      </p:cxnSp>
      <p:cxnSp>
        <p:nvCxnSpPr>
          <p:cNvPr id="45" name="カギ線コネクタ 16">
            <a:extLst>
              <a:ext uri="{FF2B5EF4-FFF2-40B4-BE49-F238E27FC236}">
                <a16:creationId xmlns:a16="http://schemas.microsoft.com/office/drawing/2014/main" id="{E2A649AA-876F-4B18-BAA3-811672C43AF7}"/>
              </a:ext>
            </a:extLst>
          </p:cNvPr>
          <p:cNvCxnSpPr>
            <a:cxnSpLocks/>
            <a:stCxn id="43" idx="2"/>
            <a:endCxn id="39" idx="0"/>
          </p:cNvCxnSpPr>
          <p:nvPr/>
        </p:nvCxnSpPr>
        <p:spPr>
          <a:xfrm rot="5400000">
            <a:off x="3907127" y="2195173"/>
            <a:ext cx="1215151" cy="1458652"/>
          </a:xfrm>
          <a:prstGeom prst="bentConnector3">
            <a:avLst>
              <a:gd name="adj1" fmla="val 35080"/>
            </a:avLst>
          </a:prstGeom>
          <a:noFill/>
          <a:ln w="19050" cap="flat" cmpd="sng" algn="ctr">
            <a:solidFill>
              <a:srgbClr val="B01931"/>
            </a:solidFill>
            <a:prstDash val="solid"/>
            <a:miter lim="800000"/>
            <a:headEnd type="oval"/>
            <a:tailEnd type="oval"/>
          </a:ln>
          <a:effectLst/>
        </p:spPr>
      </p:cxnSp>
      <p:sp>
        <p:nvSpPr>
          <p:cNvPr id="46" name="テキスト ボックス 45">
            <a:extLst>
              <a:ext uri="{FF2B5EF4-FFF2-40B4-BE49-F238E27FC236}">
                <a16:creationId xmlns:a16="http://schemas.microsoft.com/office/drawing/2014/main" id="{4B1BC92D-FC62-13CB-2B3A-34512DCBAC75}"/>
              </a:ext>
            </a:extLst>
          </p:cNvPr>
          <p:cNvSpPr txBox="1"/>
          <p:nvPr/>
        </p:nvSpPr>
        <p:spPr>
          <a:xfrm>
            <a:off x="363489" y="5093339"/>
            <a:ext cx="252000" cy="1260000"/>
          </a:xfrm>
          <a:prstGeom prst="rect">
            <a:avLst/>
          </a:prstGeom>
          <a:solidFill>
            <a:srgbClr val="B01931"/>
          </a:solidFill>
          <a:ln>
            <a:noFill/>
          </a:ln>
        </p:spPr>
        <p:txBody>
          <a:bodyPr vert="eaVert" wrap="square" anchor="ctr">
            <a:noAutofit/>
          </a:bodyPr>
          <a:lstStyle>
            <a:defPPr>
              <a:defRPr lang="ja-JP"/>
            </a:defPPr>
            <a:lvl1pPr>
              <a:defRPr kumimoji="0" sz="1100" b="1" kern="0">
                <a:solidFill>
                  <a:srgbClr val="AF1932"/>
                </a:solidFill>
                <a:latin typeface="Avenir Next LT Pro"/>
                <a:ea typeface="Source Han Sans" panose="020B050000000000000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rgbClr val="FFFFFF"/>
                </a:solidFill>
                <a:effectLst/>
                <a:uLnTx/>
                <a:uFillTx/>
                <a:latin typeface="Meiryo UI"/>
                <a:ea typeface="UD デジタル 教科書体 NK-R" panose="02020400000000000000" pitchFamily="18" charset="-128"/>
                <a:cs typeface="+mn-cs"/>
                <a:sym typeface="Helvetica Light"/>
              </a:rPr>
              <a:t>基礎となる取組</a:t>
            </a:r>
          </a:p>
        </p:txBody>
      </p:sp>
      <p:sp>
        <p:nvSpPr>
          <p:cNvPr id="47" name="正方形/長方形 46">
            <a:extLst>
              <a:ext uri="{FF2B5EF4-FFF2-40B4-BE49-F238E27FC236}">
                <a16:creationId xmlns:a16="http://schemas.microsoft.com/office/drawing/2014/main" id="{FEE50462-76D8-0029-FA8C-BDDF1EAFA3FD}"/>
              </a:ext>
            </a:extLst>
          </p:cNvPr>
          <p:cNvSpPr/>
          <p:nvPr/>
        </p:nvSpPr>
        <p:spPr>
          <a:xfrm>
            <a:off x="740182" y="5393612"/>
            <a:ext cx="2232067" cy="882151"/>
          </a:xfrm>
          <a:prstGeom prst="rect">
            <a:avLst/>
          </a:prstGeom>
          <a:noFill/>
          <a:ln w="0" cap="flat" cmpd="sng" algn="ctr">
            <a:noFill/>
            <a:prstDash val="solid"/>
            <a:miter lim="800000"/>
          </a:ln>
          <a:effectLst/>
        </p:spPr>
        <p:txBody>
          <a:bodyPr lIns="0" tIns="0" rIns="0" bIns="0" rtlCol="0" anchor="b"/>
          <a:lstStyle/>
          <a:p>
            <a:pPr marL="171450" marR="0" lvl="0" indent="-171450" algn="l" defTabSz="457200" rtl="0" eaLnBrk="1" fontAlgn="auto" latinLnBrk="0" hangingPunct="1">
              <a:lnSpc>
                <a:spcPct val="100000"/>
              </a:lnSpc>
              <a:spcBef>
                <a:spcPts val="0"/>
              </a:spcBef>
              <a:spcAft>
                <a:spcPts val="300"/>
              </a:spcAft>
              <a:buClr>
                <a:srgbClr val="B01931"/>
              </a:buClr>
              <a:buSzTx/>
              <a:buFont typeface="Wingdings" pitchFamily="2" charset="2"/>
              <a:buChar char="n"/>
              <a:tabLst/>
              <a:defRPr/>
            </a:pP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各所属の</a:t>
            </a:r>
            <a:r>
              <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rPr>
              <a:t>DX</a:t>
            </a: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への支援</a:t>
            </a:r>
            <a:endPar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endParaRPr>
          </a:p>
          <a:p>
            <a:pPr marL="171450" marR="0" lvl="0" indent="-171450" algn="l" defTabSz="457200" rtl="0" eaLnBrk="1" fontAlgn="auto" latinLnBrk="0" hangingPunct="1">
              <a:lnSpc>
                <a:spcPct val="100000"/>
              </a:lnSpc>
              <a:spcBef>
                <a:spcPts val="0"/>
              </a:spcBef>
              <a:spcAft>
                <a:spcPts val="300"/>
              </a:spcAft>
              <a:buClr>
                <a:srgbClr val="B01931"/>
              </a:buClr>
              <a:buSzTx/>
              <a:buFont typeface="Wingdings" pitchFamily="2" charset="2"/>
              <a:buChar char="n"/>
              <a:tabLst/>
              <a:defRPr/>
            </a:pP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データ活用環境の整備</a:t>
            </a:r>
            <a:endPar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endParaRPr>
          </a:p>
          <a:p>
            <a:pPr marL="171450" marR="0" lvl="0" indent="-171450" algn="l" defTabSz="457200" rtl="0" eaLnBrk="1" fontAlgn="auto" latinLnBrk="0" hangingPunct="1">
              <a:lnSpc>
                <a:spcPct val="100000"/>
              </a:lnSpc>
              <a:spcBef>
                <a:spcPts val="0"/>
              </a:spcBef>
              <a:spcAft>
                <a:spcPts val="300"/>
              </a:spcAft>
              <a:buClr>
                <a:srgbClr val="B01931"/>
              </a:buClr>
              <a:buSzTx/>
              <a:buFont typeface="Wingdings" pitchFamily="2" charset="2"/>
              <a:buChar char="n"/>
              <a:tabLst/>
              <a:defRPr/>
            </a:pP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セキュリティ対策</a:t>
            </a:r>
            <a:endPar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endParaRPr>
          </a:p>
          <a:p>
            <a:pPr marL="171450" marR="0" lvl="0" indent="-171450" algn="l" defTabSz="457200" rtl="0" eaLnBrk="1" fontAlgn="auto" latinLnBrk="0" hangingPunct="1">
              <a:lnSpc>
                <a:spcPct val="100000"/>
              </a:lnSpc>
              <a:spcBef>
                <a:spcPts val="0"/>
              </a:spcBef>
              <a:spcAft>
                <a:spcPts val="300"/>
              </a:spcAft>
              <a:buClr>
                <a:srgbClr val="B01931"/>
              </a:buClr>
              <a:buSzTx/>
              <a:buFont typeface="Wingdings" pitchFamily="2" charset="2"/>
              <a:buChar char="n"/>
              <a:tabLst/>
              <a:defRPr/>
            </a:pP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職員によるノーコードツール開発</a:t>
            </a:r>
          </a:p>
        </p:txBody>
      </p:sp>
      <p:sp>
        <p:nvSpPr>
          <p:cNvPr id="48" name="正方形/長方形 47">
            <a:extLst>
              <a:ext uri="{FF2B5EF4-FFF2-40B4-BE49-F238E27FC236}">
                <a16:creationId xmlns:a16="http://schemas.microsoft.com/office/drawing/2014/main" id="{A8FC4CB9-E105-4636-73D3-1639A096DE65}"/>
              </a:ext>
            </a:extLst>
          </p:cNvPr>
          <p:cNvSpPr/>
          <p:nvPr/>
        </p:nvSpPr>
        <p:spPr>
          <a:xfrm>
            <a:off x="3568596" y="5172154"/>
            <a:ext cx="2268580" cy="1102370"/>
          </a:xfrm>
          <a:prstGeom prst="rect">
            <a:avLst/>
          </a:prstGeom>
          <a:noFill/>
          <a:ln w="0" cap="flat" cmpd="sng" algn="ctr">
            <a:noFill/>
            <a:prstDash val="solid"/>
            <a:miter lim="800000"/>
          </a:ln>
          <a:effectLst/>
        </p:spPr>
        <p:txBody>
          <a:bodyPr lIns="0" tIns="0" rIns="0" bIns="0" rtlCol="0" anchor="b"/>
          <a:lstStyle/>
          <a:p>
            <a:pPr marL="171450" marR="0" lvl="0" indent="-171450" algn="l" defTabSz="457200" rtl="0" eaLnBrk="1" fontAlgn="auto" latinLnBrk="0" hangingPunct="1">
              <a:lnSpc>
                <a:spcPct val="100000"/>
              </a:lnSpc>
              <a:spcBef>
                <a:spcPts val="0"/>
              </a:spcBef>
              <a:spcAft>
                <a:spcPts val="300"/>
              </a:spcAft>
              <a:buClr>
                <a:srgbClr val="B01931"/>
              </a:buClr>
              <a:buSzTx/>
              <a:buFont typeface="Wingdings" pitchFamily="2" charset="2"/>
              <a:buChar char="n"/>
              <a:tabLst/>
              <a:defRPr/>
            </a:pP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各所属の</a:t>
            </a:r>
            <a:r>
              <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rPr>
              <a:t>DX</a:t>
            </a: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への支援</a:t>
            </a:r>
            <a:endPar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endParaRPr>
          </a:p>
          <a:p>
            <a:pPr marL="171450" marR="0" lvl="0" indent="-171450" algn="l" defTabSz="457200" rtl="0" eaLnBrk="1" fontAlgn="auto" latinLnBrk="0" hangingPunct="1">
              <a:lnSpc>
                <a:spcPct val="100000"/>
              </a:lnSpc>
              <a:spcBef>
                <a:spcPts val="0"/>
              </a:spcBef>
              <a:spcAft>
                <a:spcPts val="300"/>
              </a:spcAft>
              <a:buClr>
                <a:srgbClr val="B01931"/>
              </a:buClr>
              <a:buSzTx/>
              <a:buFont typeface="Wingdings" pitchFamily="2" charset="2"/>
              <a:buChar char="n"/>
              <a:tabLst/>
              <a:defRPr/>
            </a:pP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データ活用方針の策定</a:t>
            </a:r>
            <a:endPar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endParaRPr>
          </a:p>
          <a:p>
            <a:pPr marL="171450" marR="0" lvl="0" indent="-171450" algn="l" defTabSz="457200" rtl="0" eaLnBrk="1" fontAlgn="auto" latinLnBrk="0" hangingPunct="1">
              <a:lnSpc>
                <a:spcPct val="100000"/>
              </a:lnSpc>
              <a:spcBef>
                <a:spcPts val="0"/>
              </a:spcBef>
              <a:spcAft>
                <a:spcPts val="300"/>
              </a:spcAft>
              <a:buClr>
                <a:srgbClr val="B01931"/>
              </a:buClr>
              <a:buSzTx/>
              <a:buFont typeface="Wingdings" pitchFamily="2" charset="2"/>
              <a:buChar char="n"/>
              <a:tabLst/>
              <a:defRPr/>
            </a:pP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セキュリティ対策</a:t>
            </a:r>
            <a:endPar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endParaRPr>
          </a:p>
          <a:p>
            <a:pPr marL="171450" marR="0" lvl="0" indent="-171450" algn="l" defTabSz="457200" rtl="0" eaLnBrk="1" fontAlgn="auto" latinLnBrk="0" hangingPunct="1">
              <a:lnSpc>
                <a:spcPct val="100000"/>
              </a:lnSpc>
              <a:spcBef>
                <a:spcPts val="0"/>
              </a:spcBef>
              <a:spcAft>
                <a:spcPts val="300"/>
              </a:spcAft>
              <a:buClr>
                <a:srgbClr val="B01931"/>
              </a:buClr>
              <a:buSzTx/>
              <a:buFont typeface="Wingdings" pitchFamily="2" charset="2"/>
              <a:buChar char="n"/>
              <a:tabLst/>
              <a:defRPr/>
            </a:pP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生成</a:t>
            </a:r>
            <a:r>
              <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rPr>
              <a:t>AI</a:t>
            </a: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の利活用</a:t>
            </a:r>
            <a:endPar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endParaRPr>
          </a:p>
          <a:p>
            <a:pPr marL="171450" marR="0" lvl="0" indent="-171450" algn="l" defTabSz="457200" rtl="0" eaLnBrk="1" fontAlgn="auto" latinLnBrk="0" hangingPunct="1">
              <a:lnSpc>
                <a:spcPct val="100000"/>
              </a:lnSpc>
              <a:spcBef>
                <a:spcPts val="0"/>
              </a:spcBef>
              <a:spcAft>
                <a:spcPts val="300"/>
              </a:spcAft>
              <a:buClr>
                <a:srgbClr val="B01931"/>
              </a:buClr>
              <a:buSzTx/>
              <a:buFont typeface="Wingdings" pitchFamily="2" charset="2"/>
              <a:buChar char="n"/>
              <a:tabLst/>
              <a:defRPr/>
            </a:pP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職員によるノーコードツール開発</a:t>
            </a:r>
          </a:p>
        </p:txBody>
      </p:sp>
      <p:cxnSp>
        <p:nvCxnSpPr>
          <p:cNvPr id="49" name="カギ線コネクタ 24">
            <a:extLst>
              <a:ext uri="{FF2B5EF4-FFF2-40B4-BE49-F238E27FC236}">
                <a16:creationId xmlns:a16="http://schemas.microsoft.com/office/drawing/2014/main" id="{12F962F3-E933-4022-56B5-B1890FA6640D}"/>
              </a:ext>
            </a:extLst>
          </p:cNvPr>
          <p:cNvCxnSpPr>
            <a:cxnSpLocks/>
            <a:stCxn id="47" idx="0"/>
            <a:endCxn id="38" idx="4"/>
          </p:cNvCxnSpPr>
          <p:nvPr/>
        </p:nvCxnSpPr>
        <p:spPr>
          <a:xfrm rot="16200000" flipV="1">
            <a:off x="1540009" y="5077405"/>
            <a:ext cx="150051" cy="482364"/>
          </a:xfrm>
          <a:prstGeom prst="bentConnector3">
            <a:avLst>
              <a:gd name="adj1" fmla="val 50000"/>
            </a:avLst>
          </a:prstGeom>
          <a:noFill/>
          <a:ln w="19050" cap="flat" cmpd="sng" algn="ctr">
            <a:solidFill>
              <a:srgbClr val="B01931"/>
            </a:solidFill>
            <a:prstDash val="solid"/>
            <a:miter lim="800000"/>
            <a:headEnd type="oval"/>
            <a:tailEnd type="oval"/>
          </a:ln>
          <a:effectLst/>
        </p:spPr>
      </p:cxnSp>
      <p:cxnSp>
        <p:nvCxnSpPr>
          <p:cNvPr id="50" name="カギ線コネクタ 29">
            <a:extLst>
              <a:ext uri="{FF2B5EF4-FFF2-40B4-BE49-F238E27FC236}">
                <a16:creationId xmlns:a16="http://schemas.microsoft.com/office/drawing/2014/main" id="{7010A404-D892-2787-E2F8-D7318879B144}"/>
              </a:ext>
            </a:extLst>
          </p:cNvPr>
          <p:cNvCxnSpPr>
            <a:cxnSpLocks/>
            <a:stCxn id="48" idx="0"/>
            <a:endCxn id="39" idx="4"/>
          </p:cNvCxnSpPr>
          <p:nvPr/>
        </p:nvCxnSpPr>
        <p:spPr>
          <a:xfrm rot="16200000" flipV="1">
            <a:off x="4145288" y="4614556"/>
            <a:ext cx="197687" cy="917510"/>
          </a:xfrm>
          <a:prstGeom prst="bentConnector3">
            <a:avLst>
              <a:gd name="adj1" fmla="val 50000"/>
            </a:avLst>
          </a:prstGeom>
          <a:noFill/>
          <a:ln w="19050" cap="flat" cmpd="sng" algn="ctr">
            <a:solidFill>
              <a:srgbClr val="B01931"/>
            </a:solidFill>
            <a:prstDash val="solid"/>
            <a:miter lim="800000"/>
            <a:headEnd type="oval"/>
            <a:tailEnd type="oval"/>
          </a:ln>
          <a:effectLst/>
        </p:spPr>
      </p:cxnSp>
      <p:sp>
        <p:nvSpPr>
          <p:cNvPr id="54" name="矢印: 右 31">
            <a:extLst>
              <a:ext uri="{FF2B5EF4-FFF2-40B4-BE49-F238E27FC236}">
                <a16:creationId xmlns:a16="http://schemas.microsoft.com/office/drawing/2014/main" id="{AA84957E-49ED-869C-6296-12C5F7C3069F}"/>
              </a:ext>
            </a:extLst>
          </p:cNvPr>
          <p:cNvSpPr/>
          <p:nvPr/>
        </p:nvSpPr>
        <p:spPr>
          <a:xfrm>
            <a:off x="761365" y="2825991"/>
            <a:ext cx="5121250" cy="795696"/>
          </a:xfrm>
          <a:prstGeom prst="rightArrow">
            <a:avLst/>
          </a:prstGeom>
          <a:gradFill flip="none" rotWithShape="1">
            <a:gsLst>
              <a:gs pos="20000">
                <a:srgbClr val="D78C99">
                  <a:alpha val="85000"/>
                </a:srgbClr>
              </a:gs>
              <a:gs pos="0">
                <a:sysClr val="window" lastClr="FFFFFF"/>
              </a:gs>
              <a:gs pos="100000">
                <a:srgbClr val="AF1932">
                  <a:alpha val="95000"/>
                </a:srgbClr>
              </a:gs>
            </a:gsLst>
            <a:lin ang="0" scaled="1"/>
            <a:tileRect/>
          </a:gradFill>
          <a:ln w="0" cap="flat" cmpd="sng" algn="ctr">
            <a:noFill/>
            <a:prstDash val="solid"/>
            <a:miter lim="800000"/>
          </a:ln>
          <a:effectLst/>
        </p:spPr>
        <p:txBody>
          <a:bodyPr rtlCol="0" anchor="ctr"/>
          <a:lstStyle/>
          <a:p>
            <a:pPr marL="0" marR="0" lvl="0" indent="0" algn="ctr" defTabSz="361402" rtl="0" eaLnBrk="1" fontAlgn="auto" latinLnBrk="0" hangingPunct="0">
              <a:lnSpc>
                <a:spcPct val="100000"/>
              </a:lnSpc>
              <a:spcBef>
                <a:spcPts val="0"/>
              </a:spcBef>
              <a:spcAft>
                <a:spcPts val="0"/>
              </a:spcAft>
              <a:buClrTx/>
              <a:buSzTx/>
              <a:buFontTx/>
              <a:buNone/>
              <a:tabLst/>
              <a:defRPr/>
            </a:pPr>
            <a:r>
              <a:rPr kumimoji="0" lang="ja-JP" altLang="en-US" sz="1600" b="1" i="0" u="none" strike="noStrike" kern="0" cap="none" spc="0" normalizeH="0" baseline="0" noProof="0">
                <a:ln>
                  <a:noFill/>
                </a:ln>
                <a:solidFill>
                  <a:prstClr val="white"/>
                </a:solidFill>
                <a:effectLst/>
                <a:uLnTx/>
                <a:uFillTx/>
                <a:latin typeface="Meiryo UI"/>
                <a:ea typeface="Yu Gothic UI" panose="020B0500000000000000" pitchFamily="50" charset="-128"/>
                <a:cs typeface="+mn-cs"/>
                <a:sym typeface="Helvetica Light"/>
              </a:rPr>
              <a:t>　　</a:t>
            </a:r>
            <a:r>
              <a:rPr kumimoji="0" lang="ja-JP" altLang="en-US" sz="2000" b="1" i="0" u="none" strike="noStrike" kern="0" cap="none" spc="0" normalizeH="0" baseline="0" noProof="0">
                <a:ln>
                  <a:noFill/>
                </a:ln>
                <a:solidFill>
                  <a:prstClr val="white"/>
                </a:solidFill>
                <a:effectLst/>
                <a:uLnTx/>
                <a:uFillTx/>
                <a:latin typeface="Meiryo UI"/>
                <a:ea typeface="Yu Gothic UI" panose="020B0500000000000000" pitchFamily="50" charset="-128"/>
                <a:cs typeface="+mn-cs"/>
                <a:sym typeface="Helvetica Light"/>
              </a:rPr>
              <a:t>　</a:t>
            </a:r>
            <a:r>
              <a:rPr kumimoji="0" lang="ja-JP" altLang="en-US" sz="2000" b="1"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sym typeface="Helvetica Light"/>
              </a:rPr>
              <a:t>本格的なＤＸ推進に向けた環境整備</a:t>
            </a:r>
            <a:endParaRPr kumimoji="0" lang="ja-JP" altLang="en-US" sz="1600" b="0" i="0" u="none" strike="noStrike" kern="0" cap="none" spc="0" normalizeH="0" baseline="0" noProof="0">
              <a:ln>
                <a:solidFill>
                  <a:prstClr val="black"/>
                </a:solidFill>
                <a:prstDash val="dash"/>
              </a:ln>
              <a:solidFill>
                <a:prstClr val="white"/>
              </a:solidFill>
              <a:effectLst/>
              <a:uLnTx/>
              <a:uFillTx/>
              <a:latin typeface="Meiryo UI" panose="020B0604030504040204" pitchFamily="50" charset="-128"/>
              <a:ea typeface="Meiryo UI" panose="020B0604030504040204" pitchFamily="50" charset="-128"/>
              <a:cs typeface="+mn-cs"/>
              <a:sym typeface="Helvetica Light"/>
            </a:endParaRPr>
          </a:p>
        </p:txBody>
      </p:sp>
      <p:sp>
        <p:nvSpPr>
          <p:cNvPr id="125" name="テキスト ボックス 124">
            <a:extLst>
              <a:ext uri="{FF2B5EF4-FFF2-40B4-BE49-F238E27FC236}">
                <a16:creationId xmlns:a16="http://schemas.microsoft.com/office/drawing/2014/main" id="{C9AF386A-D8EB-38C2-4AA3-0B03938702C7}"/>
              </a:ext>
            </a:extLst>
          </p:cNvPr>
          <p:cNvSpPr txBox="1"/>
          <p:nvPr/>
        </p:nvSpPr>
        <p:spPr>
          <a:xfrm>
            <a:off x="7998788" y="1568314"/>
            <a:ext cx="3924319" cy="4631215"/>
          </a:xfrm>
          <a:prstGeom prst="roundRect">
            <a:avLst>
              <a:gd name="adj" fmla="val 0"/>
            </a:avLst>
          </a:prstGeom>
          <a:noFill/>
          <a:ln w="19050">
            <a:noFill/>
          </a:ln>
        </p:spPr>
        <p:txBody>
          <a:bodyPr wrap="square" lIns="144000" tIns="108000" rIns="144000" bIns="108000" rtlCol="0" anchor="t">
            <a:noAutofit/>
          </a:bodyPr>
          <a:lstStyle>
            <a:defPPr>
              <a:defRPr lang="ja-JP"/>
            </a:defPPr>
            <a:lvl1pPr algn="ctr">
              <a:defRPr sz="1400" b="1">
                <a:solidFill>
                  <a:srgbClr val="AF1932"/>
                </a:solidFill>
                <a:latin typeface="Source Han Sans" panose="020B0500000000000000" pitchFamily="34" charset="-128"/>
                <a:ea typeface="Source Han Sans" panose="020B0500000000000000" pitchFamily="34" charset="-128"/>
                <a:cs typeface="Menlo" panose="020B0609030804020204" pitchFamily="49"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altLang="ja-JP" sz="1200" b="1" i="0" u="none" strike="noStrike" kern="0" cap="none" spc="0" normalizeH="0" baseline="0" noProof="0">
              <a:ln>
                <a:noFill/>
              </a:ln>
              <a:solidFill>
                <a:prstClr val="black"/>
              </a:solidFill>
              <a:effectLst/>
              <a:uLnTx/>
              <a:uFillTx/>
              <a:latin typeface="Meiryo UI"/>
              <a:ea typeface="Meiryo UI"/>
              <a:sym typeface="Helvetica Light"/>
            </a:endParaRPr>
          </a:p>
          <a:p>
            <a:pPr marL="285750" marR="0" lvl="0" indent="-285750" algn="l" defTabSz="914400" rtl="0" eaLnBrk="1" fontAlgn="auto" latinLnBrk="0" hangingPunct="1">
              <a:lnSpc>
                <a:spcPct val="110000"/>
              </a:lnSpc>
              <a:spcBef>
                <a:spcPts val="0"/>
              </a:spcBef>
              <a:spcAft>
                <a:spcPts val="0"/>
              </a:spcAft>
              <a:buClrTx/>
              <a:buSzTx/>
              <a:buFont typeface="Wingdings" panose="05000000000000000000" pitchFamily="2" charset="2"/>
              <a:buChar char="n"/>
              <a:tabLst/>
              <a:defRPr/>
            </a:pPr>
            <a:endParaRPr kumimoji="0" lang="en-US" altLang="ja-JP" sz="1200" b="1" i="0" u="none" strike="noStrike" kern="0" cap="none" spc="0" normalizeH="0" baseline="0" noProof="0">
              <a:ln>
                <a:noFill/>
              </a:ln>
              <a:solidFill>
                <a:prstClr val="black"/>
              </a:solidFill>
              <a:effectLst/>
              <a:uLnTx/>
              <a:uFillTx/>
              <a:latin typeface="Meiryo UI"/>
              <a:ea typeface="Meiryo UI"/>
              <a:sym typeface="Helvetica Light"/>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altLang="ja-JP" sz="1200" b="1" i="0" u="none" strike="noStrike" kern="0" cap="none" spc="0" normalizeH="0" baseline="0" noProof="0">
              <a:ln>
                <a:noFill/>
              </a:ln>
              <a:solidFill>
                <a:prstClr val="black"/>
              </a:solidFill>
              <a:effectLst/>
              <a:uLnTx/>
              <a:uFillTx/>
              <a:latin typeface="Meiryo UI"/>
              <a:ea typeface="Meiryo UI"/>
              <a:cs typeface="+mn-cs"/>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ja-JP" altLang="en-US" sz="1200" b="0" i="0" u="none" strike="noStrike" kern="0" cap="none" spc="0" normalizeH="0" baseline="0" noProof="0">
                <a:ln>
                  <a:noFill/>
                </a:ln>
                <a:solidFill>
                  <a:prstClr val="black"/>
                </a:solidFill>
                <a:effectLst/>
                <a:uLnTx/>
                <a:uFillTx/>
                <a:latin typeface="Meiryo UI"/>
                <a:ea typeface="Meiryo UI"/>
                <a:cs typeface="+mn-cs"/>
              </a:rPr>
              <a:t>・デジタルで完結する行政手続き・サービス・相談の実現</a:t>
            </a:r>
            <a:endParaRPr kumimoji="0" lang="en-US" sz="1200" b="0" i="0" u="none" strike="noStrike" kern="0" cap="none" spc="0" normalizeH="0" baseline="0" noProof="0">
              <a:ln>
                <a:noFill/>
              </a:ln>
              <a:solidFill>
                <a:prstClr val="black"/>
              </a:solidFill>
              <a:effectLst/>
              <a:uLnTx/>
              <a:uFillTx/>
              <a:latin typeface="Meiryo UI"/>
              <a:ea typeface="Meiryo UI"/>
              <a:cs typeface="+mn-cs"/>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ja-JP" altLang="en-US" sz="1200" b="0" i="0" u="none" strike="noStrike" kern="0" cap="none" spc="0" normalizeH="0" baseline="0" noProof="0">
                <a:ln>
                  <a:noFill/>
                </a:ln>
                <a:solidFill>
                  <a:prstClr val="black"/>
                </a:solidFill>
                <a:effectLst/>
                <a:uLnTx/>
                <a:uFillTx/>
                <a:latin typeface="Meiryo UI"/>
                <a:ea typeface="Meiryo UI"/>
                <a:cs typeface="+mn-cs"/>
              </a:rPr>
              <a:t>・マイナンバーカードを活用して申請手続きを簡単に</a:t>
            </a:r>
            <a:endParaRPr kumimoji="0" lang="en-US" sz="1200" b="0" i="0" u="none" strike="noStrike" kern="0" cap="none" spc="0" normalizeH="0" baseline="0" noProof="0">
              <a:ln>
                <a:noFill/>
              </a:ln>
              <a:solidFill>
                <a:prstClr val="black"/>
              </a:solidFill>
              <a:effectLst/>
              <a:uLnTx/>
              <a:uFillTx/>
              <a:latin typeface="Meiryo UI"/>
              <a:ea typeface="Meiryo UI"/>
              <a:cs typeface="+mn-cs"/>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ja-JP" altLang="en-US" sz="1200" b="0" i="0" u="none" strike="noStrike" kern="0" cap="none" spc="0" normalizeH="0" baseline="0" noProof="0">
                <a:ln>
                  <a:noFill/>
                </a:ln>
                <a:solidFill>
                  <a:prstClr val="black"/>
                </a:solidFill>
                <a:effectLst/>
                <a:uLnTx/>
                <a:uFillTx/>
                <a:latin typeface="Meiryo UI"/>
                <a:ea typeface="Meiryo UI"/>
                <a:cs typeface="+mn-cs"/>
              </a:rPr>
              <a:t>・みんなにやさしい音声認識サービスの提供</a:t>
            </a:r>
            <a:endParaRPr kumimoji="0" lang="en-US" sz="1200" b="0" i="0" u="none" strike="noStrike" kern="0" cap="none" spc="0" normalizeH="0" baseline="0" noProof="0">
              <a:ln>
                <a:noFill/>
              </a:ln>
              <a:solidFill>
                <a:prstClr val="black"/>
              </a:solidFill>
              <a:effectLst/>
              <a:uLnTx/>
              <a:uFillTx/>
              <a:latin typeface="Meiryo UI"/>
              <a:ea typeface="Meiryo UI"/>
              <a:cs typeface="+mn-cs"/>
            </a:endParaRPr>
          </a:p>
          <a:p>
            <a:pPr marL="285750" marR="0" lvl="0" indent="-285750" algn="ctr" defTabSz="914400" rtl="0" eaLnBrk="1" fontAlgn="auto" latinLnBrk="0" hangingPunct="1">
              <a:lnSpc>
                <a:spcPct val="110000"/>
              </a:lnSpc>
              <a:spcBef>
                <a:spcPts val="0"/>
              </a:spcBef>
              <a:spcAft>
                <a:spcPts val="0"/>
              </a:spcAft>
              <a:buClrTx/>
              <a:buSzTx/>
              <a:buFont typeface="Wingdings" panose="05000000000000000000" pitchFamily="2" charset="2"/>
              <a:buChar char="n"/>
              <a:tabLst/>
              <a:defRPr/>
            </a:pPr>
            <a:endParaRPr kumimoji="1" lang="en-US" altLang="ja-JP" sz="1200" b="1" i="0" u="none" strike="noStrike" kern="0" cap="none" spc="0" normalizeH="0" baseline="0" noProof="0">
              <a:ln>
                <a:noFill/>
              </a:ln>
              <a:solidFill>
                <a:prstClr val="black"/>
              </a:solidFill>
              <a:effectLst/>
              <a:uLnTx/>
              <a:uFillTx/>
              <a:latin typeface="Meiryo UI"/>
              <a:ea typeface="Meiryo UI"/>
            </a:endParaRPr>
          </a:p>
          <a:p>
            <a:pPr marL="285750" marR="0" lvl="0" indent="-285750" algn="ctr" defTabSz="914400" rtl="0" eaLnBrk="1" fontAlgn="auto" latinLnBrk="0" hangingPunct="1">
              <a:lnSpc>
                <a:spcPct val="110000"/>
              </a:lnSpc>
              <a:spcBef>
                <a:spcPts val="0"/>
              </a:spcBef>
              <a:spcAft>
                <a:spcPts val="0"/>
              </a:spcAft>
              <a:buClrTx/>
              <a:buSzTx/>
              <a:buFont typeface="Wingdings" panose="05000000000000000000" pitchFamily="2" charset="2"/>
              <a:buChar char="n"/>
              <a:tabLst/>
              <a:defRPr/>
            </a:pPr>
            <a:endParaRPr kumimoji="0" lang="en-US" altLang="ja-JP" sz="1200" b="1" i="0" u="none" strike="noStrike" kern="0" cap="none" spc="0" normalizeH="0" baseline="0" noProof="0">
              <a:ln>
                <a:noFill/>
              </a:ln>
              <a:solidFill>
                <a:prstClr val="black"/>
              </a:solidFill>
              <a:effectLst/>
              <a:uLnTx/>
              <a:uFillTx/>
              <a:latin typeface="Meiryo UI"/>
              <a:ea typeface="Meiryo UI"/>
            </a:endParaRPr>
          </a:p>
          <a:p>
            <a:pPr marL="285750" marR="0" lvl="0" indent="-285750" algn="ctr" defTabSz="914400" rtl="0" eaLnBrk="1" fontAlgn="auto" latinLnBrk="0" hangingPunct="1">
              <a:lnSpc>
                <a:spcPct val="110000"/>
              </a:lnSpc>
              <a:spcBef>
                <a:spcPts val="0"/>
              </a:spcBef>
              <a:spcAft>
                <a:spcPts val="0"/>
              </a:spcAft>
              <a:buClrTx/>
              <a:buSzTx/>
              <a:buFont typeface="Wingdings" panose="05000000000000000000" pitchFamily="2" charset="2"/>
              <a:buChar char="n"/>
              <a:tabLst/>
              <a:defRPr/>
            </a:pPr>
            <a:endParaRPr kumimoji="0" lang="en-US" altLang="ja-JP" sz="1200" b="1" i="0" u="none" strike="noStrike" kern="0" cap="none" spc="0" normalizeH="0" baseline="0" noProof="0">
              <a:ln>
                <a:noFill/>
              </a:ln>
              <a:solidFill>
                <a:prstClr val="black"/>
              </a:solidFill>
              <a:effectLst/>
              <a:uLnTx/>
              <a:uFillTx/>
              <a:latin typeface="Meiryo UI"/>
              <a:ea typeface="Meiryo UI"/>
            </a:endParaRPr>
          </a:p>
          <a:p>
            <a:pPr marL="285750" marR="0" lvl="0" indent="-285750" algn="ctr" defTabSz="914400" rtl="0" eaLnBrk="1" fontAlgn="auto" latinLnBrk="0" hangingPunct="1">
              <a:lnSpc>
                <a:spcPct val="110000"/>
              </a:lnSpc>
              <a:spcBef>
                <a:spcPts val="0"/>
              </a:spcBef>
              <a:spcAft>
                <a:spcPts val="0"/>
              </a:spcAft>
              <a:buClrTx/>
              <a:buSzTx/>
              <a:buFont typeface="Wingdings" panose="05000000000000000000" pitchFamily="2" charset="2"/>
              <a:buChar char="n"/>
              <a:tabLst/>
              <a:defRPr/>
            </a:pPr>
            <a:endParaRPr kumimoji="0" lang="en-US" altLang="ja-JP" sz="1200" b="1" i="0" u="none" strike="noStrike" kern="0" cap="none" spc="0" normalizeH="0" baseline="0" noProof="0">
              <a:ln>
                <a:noFill/>
              </a:ln>
              <a:solidFill>
                <a:prstClr val="black"/>
              </a:solidFill>
              <a:effectLst/>
              <a:uLnTx/>
              <a:uFillTx/>
              <a:latin typeface="Meiryo UI"/>
              <a:ea typeface="Meiryo UI"/>
            </a:endParaRPr>
          </a:p>
          <a:p>
            <a:pPr marL="0" marR="0" lvl="1" indent="0" algn="just" defTabSz="914400" rtl="0" eaLnBrk="1" fontAlgn="auto" latinLnBrk="0" hangingPunct="1">
              <a:lnSpc>
                <a:spcPct val="110000"/>
              </a:lnSpc>
              <a:spcBef>
                <a:spcPts val="0"/>
              </a:spcBef>
              <a:spcAft>
                <a:spcPts val="0"/>
              </a:spcAft>
              <a:buClrTx/>
              <a:buSzTx/>
              <a:buFontTx/>
              <a:buNone/>
              <a:tabLst/>
              <a:defRPr/>
            </a:pPr>
            <a:r>
              <a:rPr kumimoji="0" lang="ja-JP" altLang="en-US" sz="1200" b="0" i="0" u="none" strike="noStrike" kern="0" cap="none" spc="0" normalizeH="0" baseline="0" noProof="0">
                <a:ln>
                  <a:noFill/>
                </a:ln>
                <a:solidFill>
                  <a:prstClr val="black"/>
                </a:solidFill>
                <a:effectLst/>
                <a:uLnTx/>
                <a:uFillTx/>
                <a:latin typeface="Meiryo UI"/>
                <a:ea typeface="Meiryo UI"/>
                <a:cs typeface="+mn-cs"/>
              </a:rPr>
              <a:t>・</a:t>
            </a:r>
            <a:r>
              <a:rPr kumimoji="0" lang="en-US" sz="1200" b="0" i="0" u="none" strike="noStrike" kern="0" cap="none" spc="0" normalizeH="0" baseline="0" noProof="0">
                <a:ln>
                  <a:noFill/>
                </a:ln>
                <a:solidFill>
                  <a:prstClr val="black"/>
                </a:solidFill>
                <a:effectLst/>
                <a:uLnTx/>
                <a:uFillTx/>
                <a:latin typeface="Meiryo UI"/>
                <a:ea typeface="Meiryo UI"/>
                <a:cs typeface="+mn-cs"/>
              </a:rPr>
              <a:t>BIM/CIM</a:t>
            </a:r>
            <a:r>
              <a:rPr kumimoji="0" lang="ja-JP" altLang="en-US" sz="1200" b="0" i="0" u="none" strike="noStrike" kern="0" cap="none" spc="0" normalizeH="0" baseline="0" noProof="0">
                <a:ln>
                  <a:noFill/>
                </a:ln>
                <a:solidFill>
                  <a:prstClr val="black"/>
                </a:solidFill>
                <a:effectLst/>
                <a:uLnTx/>
                <a:uFillTx/>
                <a:latin typeface="Meiryo UI"/>
                <a:ea typeface="Meiryo UI"/>
                <a:cs typeface="+mn-cs"/>
              </a:rPr>
              <a:t>モデルを活用して設計・工事監理業務を効率化</a:t>
            </a:r>
            <a:endParaRPr kumimoji="0" lang="en-US" altLang="ja-JP" sz="1200" b="0" i="0" u="none" strike="noStrike" kern="0" cap="none" spc="0" normalizeH="0" baseline="0" noProof="0">
              <a:ln>
                <a:noFill/>
              </a:ln>
              <a:solidFill>
                <a:prstClr val="black"/>
              </a:solidFill>
              <a:effectLst/>
              <a:uLnTx/>
              <a:uFillTx/>
              <a:latin typeface="Meiryo UI"/>
              <a:ea typeface="Meiryo UI"/>
              <a:cs typeface="+mn-cs"/>
            </a:endParaRPr>
          </a:p>
          <a:p>
            <a:pPr marL="0" marR="0" lvl="1" indent="0" algn="just" defTabSz="914400" rtl="0" eaLnBrk="1" fontAlgn="auto" latinLnBrk="0" hangingPunct="1">
              <a:lnSpc>
                <a:spcPct val="110000"/>
              </a:lnSpc>
              <a:spcBef>
                <a:spcPts val="0"/>
              </a:spcBef>
              <a:spcAft>
                <a:spcPts val="0"/>
              </a:spcAft>
              <a:buClrTx/>
              <a:buSzTx/>
              <a:buFontTx/>
              <a:buNone/>
              <a:tabLst/>
              <a:defRPr/>
            </a:pPr>
            <a:r>
              <a:rPr kumimoji="0" lang="ja-JP" altLang="en-US" sz="1200" b="0" i="0" u="none" strike="noStrike" kern="0" cap="none" spc="0" normalizeH="0" baseline="0" noProof="0">
                <a:ln>
                  <a:noFill/>
                </a:ln>
                <a:solidFill>
                  <a:prstClr val="black"/>
                </a:solidFill>
                <a:effectLst/>
                <a:uLnTx/>
                <a:uFillTx/>
                <a:latin typeface="Meiryo UI"/>
                <a:ea typeface="Meiryo UI"/>
                <a:cs typeface="+mn-cs"/>
              </a:rPr>
              <a:t>・事業活動に伴う温室効果ガス排出量の可視化で脱炭素</a:t>
            </a:r>
            <a:br>
              <a:rPr kumimoji="0" lang="en-US" altLang="ja-JP" sz="1200" b="0" i="0" u="none" strike="noStrike" kern="0" cap="none" spc="0" normalizeH="0" baseline="0" noProof="0">
                <a:ln>
                  <a:noFill/>
                </a:ln>
                <a:solidFill>
                  <a:prstClr val="black"/>
                </a:solidFill>
                <a:effectLst/>
                <a:uLnTx/>
                <a:uFillTx/>
                <a:latin typeface="Meiryo UI"/>
                <a:ea typeface="Meiryo UI"/>
                <a:cs typeface="+mn-cs"/>
              </a:rPr>
            </a:br>
            <a:r>
              <a:rPr kumimoji="0" lang="ja-JP" altLang="en-US" sz="1200" b="0" i="0" u="none" strike="noStrike" kern="0" cap="none" spc="0" normalizeH="0" baseline="0" noProof="0">
                <a:ln>
                  <a:noFill/>
                </a:ln>
                <a:solidFill>
                  <a:prstClr val="black"/>
                </a:solidFill>
                <a:effectLst/>
                <a:uLnTx/>
                <a:uFillTx/>
                <a:latin typeface="Meiryo UI"/>
                <a:ea typeface="Meiryo UI"/>
                <a:cs typeface="+mn-cs"/>
              </a:rPr>
              <a:t>  化を推進</a:t>
            </a:r>
            <a:endParaRPr kumimoji="1" lang="en-US" altLang="ja-JP" sz="1200" b="0" i="0" u="none" strike="noStrike" kern="0" cap="none" spc="0" normalizeH="0" baseline="0" noProof="0">
              <a:ln>
                <a:noFill/>
              </a:ln>
              <a:solidFill>
                <a:prstClr val="black"/>
              </a:solidFill>
              <a:effectLst/>
              <a:uLnTx/>
              <a:uFillTx/>
              <a:latin typeface="Meiryo UI"/>
              <a:ea typeface="Meiryo UI"/>
              <a:cs typeface="+mn-cs"/>
            </a:endParaRPr>
          </a:p>
          <a:p>
            <a:pPr marL="285750" marR="0" lvl="1" indent="-285750" algn="l" defTabSz="914400" rtl="0" eaLnBrk="1" fontAlgn="auto" latinLnBrk="0" hangingPunct="1">
              <a:lnSpc>
                <a:spcPct val="100000"/>
              </a:lnSpc>
              <a:spcBef>
                <a:spcPts val="0"/>
              </a:spcBef>
              <a:spcAft>
                <a:spcPts val="0"/>
              </a:spcAft>
              <a:buClrTx/>
              <a:buSzTx/>
              <a:buFont typeface="Wingdings,Sans-Serif" panose="05000000000000000000" pitchFamily="2" charset="2"/>
              <a:buChar char="n"/>
              <a:tabLst/>
              <a:defRPr/>
            </a:pPr>
            <a:endParaRPr kumimoji="1" lang="en-US" altLang="ja-JP" sz="1200" b="0" i="0" u="none" strike="noStrike" kern="0" cap="none" spc="0" normalizeH="0" baseline="0" noProof="0">
              <a:ln>
                <a:noFill/>
              </a:ln>
              <a:solidFill>
                <a:prstClr val="black"/>
              </a:solidFill>
              <a:effectLst/>
              <a:uLnTx/>
              <a:uFillTx/>
              <a:latin typeface="Meiryo UI"/>
              <a:ea typeface="Meiryo UI"/>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a:ln>
                <a:noFill/>
              </a:ln>
              <a:solidFill>
                <a:prstClr val="black"/>
              </a:solidFill>
              <a:effectLst/>
              <a:uLnTx/>
              <a:uFillTx/>
              <a:latin typeface="Meiryo UI"/>
              <a:ea typeface="Meiryo UI"/>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endParaRPr kumimoji="1" lang="en-US" altLang="ja-JP" sz="12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altLang="ja-JP" sz="1200" b="1" i="0" u="none" strike="noStrike" kern="0" cap="none" spc="0" normalizeH="0" baseline="0" noProof="0">
              <a:ln>
                <a:noFill/>
              </a:ln>
              <a:solidFill>
                <a:prstClr val="black"/>
              </a:solidFill>
              <a:effectLst/>
              <a:uLnTx/>
              <a:uFillTx/>
              <a:latin typeface="Meiryo UI"/>
              <a:ea typeface="Meiryo UI"/>
            </a:endParaRPr>
          </a:p>
          <a:p>
            <a:pPr marL="0" marR="0" lvl="1" indent="0" algn="just" defTabSz="914400" rtl="0" eaLnBrk="1" fontAlgn="auto" latinLnBrk="0" hangingPunct="1">
              <a:lnSpc>
                <a:spcPct val="110000"/>
              </a:lnSpc>
              <a:spcBef>
                <a:spcPts val="0"/>
              </a:spcBef>
              <a:spcAft>
                <a:spcPts val="0"/>
              </a:spcAft>
              <a:buClrTx/>
              <a:buSzTx/>
              <a:buFontTx/>
              <a:buNone/>
              <a:tabLst/>
              <a:defRPr/>
            </a:pPr>
            <a:r>
              <a:rPr kumimoji="0" lang="ja-JP" altLang="en-US" sz="1200" b="0" i="0" u="none" strike="noStrike" kern="0" cap="none" spc="0" normalizeH="0" baseline="0" noProof="0">
                <a:ln>
                  <a:noFill/>
                </a:ln>
                <a:solidFill>
                  <a:prstClr val="black"/>
                </a:solidFill>
                <a:effectLst/>
                <a:uLnTx/>
                <a:uFillTx/>
                <a:latin typeface="Meiryo UI"/>
                <a:ea typeface="Meiryo UI"/>
                <a:cs typeface="+mn-cs"/>
              </a:rPr>
              <a:t>・予算編成業務の最適化</a:t>
            </a:r>
            <a:endParaRPr kumimoji="1" lang="en-US" altLang="ja-JP" sz="1200" b="0" i="0" u="none" strike="noStrike" kern="0" cap="none" spc="0" normalizeH="0" baseline="0" noProof="0">
              <a:ln>
                <a:noFill/>
              </a:ln>
              <a:solidFill>
                <a:prstClr val="black"/>
              </a:solidFill>
              <a:effectLst/>
              <a:uLnTx/>
              <a:uFillTx/>
              <a:latin typeface="Meiryo UI"/>
              <a:ea typeface="Meiryo UI"/>
              <a:cs typeface="+mn-cs"/>
            </a:endParaRPr>
          </a:p>
          <a:p>
            <a:pPr marL="0" marR="0" lvl="1" indent="0" algn="just" defTabSz="914400" rtl="0" eaLnBrk="1" fontAlgn="auto" latinLnBrk="0" hangingPunct="1">
              <a:lnSpc>
                <a:spcPct val="110000"/>
              </a:lnSpc>
              <a:spcBef>
                <a:spcPts val="0"/>
              </a:spcBef>
              <a:spcAft>
                <a:spcPts val="0"/>
              </a:spcAft>
              <a:buClrTx/>
              <a:buSzTx/>
              <a:buFontTx/>
              <a:buNone/>
              <a:tabLst/>
              <a:defRPr/>
            </a:pPr>
            <a:r>
              <a:rPr kumimoji="0" lang="ja-JP" altLang="en-US" sz="1200" b="0" i="0" u="none" strike="noStrike" kern="0" cap="none" spc="0" normalizeH="0" baseline="0" noProof="0">
                <a:ln>
                  <a:noFill/>
                </a:ln>
                <a:solidFill>
                  <a:prstClr val="black"/>
                </a:solidFill>
                <a:effectLst/>
                <a:uLnTx/>
                <a:uFillTx/>
                <a:latin typeface="Meiryo UI"/>
                <a:ea typeface="Meiryo UI"/>
                <a:cs typeface="+mn-cs"/>
              </a:rPr>
              <a:t>・生成</a:t>
            </a:r>
            <a:r>
              <a:rPr kumimoji="0" lang="en-US" altLang="ja-JP" sz="1200" b="0" i="0" u="none" strike="noStrike" kern="0" cap="none" spc="0" normalizeH="0" baseline="0" noProof="0">
                <a:ln>
                  <a:noFill/>
                </a:ln>
                <a:solidFill>
                  <a:prstClr val="black"/>
                </a:solidFill>
                <a:effectLst/>
                <a:uLnTx/>
                <a:uFillTx/>
                <a:latin typeface="Meiryo UI"/>
                <a:ea typeface="Meiryo UI"/>
                <a:cs typeface="+mn-cs"/>
              </a:rPr>
              <a:t>AI</a:t>
            </a:r>
            <a:r>
              <a:rPr kumimoji="0" lang="ja-JP" altLang="en-US" sz="1200" b="0" i="0" u="none" strike="noStrike" kern="0" cap="none" spc="0" normalizeH="0" baseline="0" noProof="0">
                <a:ln>
                  <a:noFill/>
                </a:ln>
                <a:solidFill>
                  <a:prstClr val="black"/>
                </a:solidFill>
                <a:effectLst/>
                <a:uLnTx/>
                <a:uFillTx/>
                <a:latin typeface="Meiryo UI"/>
                <a:ea typeface="Meiryo UI"/>
                <a:cs typeface="+mn-cs"/>
              </a:rPr>
              <a:t>を活用して業務効率化を推進</a:t>
            </a:r>
          </a:p>
          <a:p>
            <a:pPr marL="285750" marR="0" lvl="1" indent="-285750" algn="l" defTabSz="914400" rtl="0" eaLnBrk="1" fontAlgn="auto" latinLnBrk="0" hangingPunct="1">
              <a:lnSpc>
                <a:spcPct val="100000"/>
              </a:lnSpc>
              <a:spcBef>
                <a:spcPts val="0"/>
              </a:spcBef>
              <a:spcAft>
                <a:spcPts val="0"/>
              </a:spcAft>
              <a:buClrTx/>
              <a:buSzTx/>
              <a:buFont typeface="Wingdings,Sans-Serif" panose="05000000000000000000" pitchFamily="2" charset="2"/>
              <a:buChar char="n"/>
              <a:tabLst/>
              <a:defRPr/>
            </a:pPr>
            <a:endParaRPr kumimoji="1" lang="ja-JP" altLang="en-US" sz="1200" b="0" i="0" u="none" strike="noStrike" kern="0" cap="none" spc="0" normalizeH="0" baseline="0" noProof="0">
              <a:ln>
                <a:noFill/>
              </a:ln>
              <a:solidFill>
                <a:prstClr val="black"/>
              </a:solidFill>
              <a:effectLst/>
              <a:uLnTx/>
              <a:uFillTx/>
              <a:latin typeface="Meiryo UI"/>
              <a:ea typeface="Meiryo UI"/>
              <a:cs typeface="+mn-cs"/>
            </a:endParaRPr>
          </a:p>
          <a:p>
            <a:pPr marL="285750" marR="0" lvl="1" indent="-285750" algn="l" defTabSz="914400" rtl="0" eaLnBrk="1" fontAlgn="auto" latinLnBrk="0" hangingPunct="1">
              <a:lnSpc>
                <a:spcPct val="100000"/>
              </a:lnSpc>
              <a:spcBef>
                <a:spcPts val="0"/>
              </a:spcBef>
              <a:spcAft>
                <a:spcPts val="0"/>
              </a:spcAft>
              <a:buClrTx/>
              <a:buSzTx/>
              <a:buFont typeface="Wingdings,Sans-Serif" panose="05000000000000000000" pitchFamily="2" charset="2"/>
              <a:buChar char="n"/>
              <a:tabLst/>
              <a:defRPr/>
            </a:pPr>
            <a:endParaRPr kumimoji="1" lang="ja-JP" altLang="en-US" sz="1200" b="0" i="0" u="none" strike="noStrike" kern="0" cap="none" spc="0" normalizeH="0" baseline="0" noProof="0">
              <a:ln>
                <a:noFill/>
              </a:ln>
              <a:solidFill>
                <a:prstClr val="black"/>
              </a:solidFill>
              <a:effectLst/>
              <a:uLnTx/>
              <a:uFillTx/>
              <a:latin typeface="Meiryo UI"/>
              <a:ea typeface="Meiryo UI"/>
              <a:cs typeface="+mn-cs"/>
            </a:endParaRPr>
          </a:p>
        </p:txBody>
      </p:sp>
      <p:sp>
        <p:nvSpPr>
          <p:cNvPr id="1039" name="四角形: 角を丸くする 1038">
            <a:extLst>
              <a:ext uri="{FF2B5EF4-FFF2-40B4-BE49-F238E27FC236}">
                <a16:creationId xmlns:a16="http://schemas.microsoft.com/office/drawing/2014/main" id="{63414041-44AA-90C1-04D6-2AA7D2C4D111}"/>
              </a:ext>
            </a:extLst>
          </p:cNvPr>
          <p:cNvSpPr/>
          <p:nvPr/>
        </p:nvSpPr>
        <p:spPr>
          <a:xfrm rot="10800000" flipV="1">
            <a:off x="8104130" y="1805342"/>
            <a:ext cx="1728000" cy="413495"/>
          </a:xfrm>
          <a:prstGeom prst="roundRect">
            <a:avLst>
              <a:gd name="adj" fmla="val 47835"/>
            </a:avLst>
          </a:prstGeom>
          <a:solidFill>
            <a:srgbClr val="AF1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Meiryo UI"/>
                <a:ea typeface="Meiryo UI"/>
                <a:cs typeface="+mn-cs"/>
              </a:rPr>
              <a:t>サービス</a:t>
            </a:r>
            <a:r>
              <a:rPr kumimoji="1" lang="en-US" altLang="ja-JP" sz="1600" b="1" i="0" u="none" strike="noStrike" kern="1200" cap="none" spc="0" normalizeH="0" baseline="0" noProof="0">
                <a:ln>
                  <a:noFill/>
                </a:ln>
                <a:solidFill>
                  <a:prstClr val="white"/>
                </a:solidFill>
                <a:effectLst/>
                <a:uLnTx/>
                <a:uFillTx/>
                <a:latin typeface="Meiryo UI"/>
                <a:ea typeface="Meiryo UI"/>
                <a:cs typeface="+mn-cs"/>
              </a:rPr>
              <a:t>DX</a:t>
            </a:r>
            <a:endParaRPr kumimoji="1" lang="ja-JP" altLang="en-US" sz="1600" b="1" i="0" u="none" strike="noStrike" kern="1200" cap="none" spc="0" normalizeH="0" baseline="0" noProof="0">
              <a:ln>
                <a:noFill/>
              </a:ln>
              <a:solidFill>
                <a:prstClr val="white"/>
              </a:solidFill>
              <a:effectLst/>
              <a:uLnTx/>
              <a:uFillTx/>
              <a:latin typeface="Meiryo UI"/>
              <a:ea typeface="Meiryo UI"/>
              <a:cs typeface="+mn-cs"/>
            </a:endParaRPr>
          </a:p>
        </p:txBody>
      </p:sp>
      <p:sp>
        <p:nvSpPr>
          <p:cNvPr id="1040" name="四角形: 角を丸くする 1039">
            <a:extLst>
              <a:ext uri="{FF2B5EF4-FFF2-40B4-BE49-F238E27FC236}">
                <a16:creationId xmlns:a16="http://schemas.microsoft.com/office/drawing/2014/main" id="{0F7DB03D-A082-A8DF-9EA2-5368A76010B4}"/>
              </a:ext>
            </a:extLst>
          </p:cNvPr>
          <p:cNvSpPr/>
          <p:nvPr/>
        </p:nvSpPr>
        <p:spPr>
          <a:xfrm rot="10800000" flipV="1">
            <a:off x="8104130" y="3164573"/>
            <a:ext cx="1728000" cy="413495"/>
          </a:xfrm>
          <a:prstGeom prst="roundRect">
            <a:avLst>
              <a:gd name="adj" fmla="val 47835"/>
            </a:avLst>
          </a:prstGeom>
          <a:solidFill>
            <a:srgbClr val="AF1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Meiryo UI"/>
                <a:ea typeface="Meiryo UI"/>
                <a:cs typeface="+mn-cs"/>
              </a:rPr>
              <a:t>都市・まち</a:t>
            </a:r>
            <a:r>
              <a:rPr kumimoji="1" lang="en-US" altLang="ja-JP" sz="1600" b="1" i="0" u="none" strike="noStrike" kern="1200" cap="none" spc="0" normalizeH="0" baseline="0" noProof="0">
                <a:ln>
                  <a:noFill/>
                </a:ln>
                <a:solidFill>
                  <a:prstClr val="white"/>
                </a:solidFill>
                <a:effectLst/>
                <a:uLnTx/>
                <a:uFillTx/>
                <a:latin typeface="Meiryo UI"/>
                <a:ea typeface="Meiryo UI"/>
                <a:cs typeface="+mn-cs"/>
              </a:rPr>
              <a:t>DX</a:t>
            </a:r>
            <a:endParaRPr kumimoji="1" lang="ja-JP" altLang="en-US" sz="1600" b="1" i="0" u="none" strike="noStrike" kern="1200" cap="none" spc="0" normalizeH="0" baseline="0" noProof="0">
              <a:ln>
                <a:noFill/>
              </a:ln>
              <a:solidFill>
                <a:prstClr val="white"/>
              </a:solidFill>
              <a:effectLst/>
              <a:uLnTx/>
              <a:uFillTx/>
              <a:latin typeface="Meiryo UI"/>
              <a:ea typeface="Meiryo UI"/>
              <a:cs typeface="+mn-cs"/>
            </a:endParaRPr>
          </a:p>
        </p:txBody>
      </p:sp>
      <p:sp>
        <p:nvSpPr>
          <p:cNvPr id="1041" name="四角形: 角を丸くする 1040">
            <a:extLst>
              <a:ext uri="{FF2B5EF4-FFF2-40B4-BE49-F238E27FC236}">
                <a16:creationId xmlns:a16="http://schemas.microsoft.com/office/drawing/2014/main" id="{B54D6202-CA75-6159-4DA6-1BEFAFF7A83D}"/>
              </a:ext>
            </a:extLst>
          </p:cNvPr>
          <p:cNvSpPr/>
          <p:nvPr/>
        </p:nvSpPr>
        <p:spPr>
          <a:xfrm rot="10800000" flipV="1">
            <a:off x="8136695" y="4481036"/>
            <a:ext cx="1728000" cy="413495"/>
          </a:xfrm>
          <a:prstGeom prst="roundRect">
            <a:avLst>
              <a:gd name="adj" fmla="val 47835"/>
            </a:avLst>
          </a:prstGeom>
          <a:solidFill>
            <a:srgbClr val="AF1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Meiryo UI"/>
                <a:ea typeface="Meiryo UI"/>
                <a:cs typeface="+mn-cs"/>
              </a:rPr>
              <a:t>行政</a:t>
            </a:r>
            <a:r>
              <a:rPr kumimoji="1" lang="en-US" altLang="ja-JP" sz="1600" b="1" i="0" u="none" strike="noStrike" kern="1200" cap="none" spc="0" normalizeH="0" baseline="0" noProof="0">
                <a:ln>
                  <a:noFill/>
                </a:ln>
                <a:solidFill>
                  <a:prstClr val="white"/>
                </a:solidFill>
                <a:effectLst/>
                <a:uLnTx/>
                <a:uFillTx/>
                <a:latin typeface="Meiryo UI"/>
                <a:ea typeface="Meiryo UI"/>
                <a:cs typeface="+mn-cs"/>
              </a:rPr>
              <a:t>DX</a:t>
            </a:r>
            <a:endParaRPr kumimoji="1" lang="ja-JP" altLang="en-US" sz="1600" b="1" i="0" u="none" strike="noStrike" kern="1200" cap="none" spc="0" normalizeH="0" baseline="0" noProof="0">
              <a:ln>
                <a:noFill/>
              </a:ln>
              <a:solidFill>
                <a:prstClr val="white"/>
              </a:solidFill>
              <a:effectLst/>
              <a:uLnTx/>
              <a:uFillTx/>
              <a:latin typeface="Meiryo UI"/>
              <a:ea typeface="Meiryo UI"/>
              <a:cs typeface="+mn-cs"/>
            </a:endParaRPr>
          </a:p>
        </p:txBody>
      </p:sp>
      <p:sp>
        <p:nvSpPr>
          <p:cNvPr id="4" name="テキスト ボックス 61">
            <a:extLst>
              <a:ext uri="{FF2B5EF4-FFF2-40B4-BE49-F238E27FC236}">
                <a16:creationId xmlns:a16="http://schemas.microsoft.com/office/drawing/2014/main" id="{1EDB5DAF-ED8B-B771-A2AD-20C5465A95B1}"/>
              </a:ext>
            </a:extLst>
          </p:cNvPr>
          <p:cNvSpPr txBox="1"/>
          <p:nvPr/>
        </p:nvSpPr>
        <p:spPr>
          <a:xfrm>
            <a:off x="8136695" y="1135565"/>
            <a:ext cx="3339663" cy="591645"/>
          </a:xfrm>
          <a:prstGeom prst="roundRect">
            <a:avLst>
              <a:gd name="adj" fmla="val 0"/>
            </a:avLst>
          </a:prstGeom>
          <a:noFill/>
          <a:ln w="19050">
            <a:noFill/>
          </a:ln>
        </p:spPr>
        <p:txBody>
          <a:bodyPr wrap="square" lIns="144000" tIns="108000" rIns="144000" bIns="108000" rtlCol="0" anchor="ctr">
            <a:no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enlo" panose="020B0609030804020204" pitchFamily="49" charset="0"/>
              </a:rPr>
              <a:t>大阪市</a:t>
            </a:r>
            <a:r>
              <a:rPr kumimoji="1" lang="en-US" altLang="ja-JP" sz="1600" b="0" i="0" u="none" strike="noStrike" kern="1200" cap="none" spc="0" normalizeH="0" baseline="0" noProof="0">
                <a:ln>
                  <a:noFill/>
                </a:ln>
                <a:solidFill>
                  <a:prstClr val="black"/>
                </a:solidFill>
                <a:effectLst/>
                <a:uLnTx/>
                <a:uFillTx/>
                <a:latin typeface="Meiryo UI"/>
                <a:ea typeface="Meiryo UI"/>
                <a:cs typeface="Menlo" panose="020B0609030804020204" pitchFamily="49" charset="0"/>
              </a:rPr>
              <a:t>DX</a:t>
            </a:r>
            <a:r>
              <a:rPr kumimoji="1" lang="ja-JP" altLang="en-US" sz="1600" b="0" i="0" u="none" strike="noStrike" kern="1200" cap="none" spc="0" normalizeH="0" baseline="0" noProof="0">
                <a:ln>
                  <a:noFill/>
                </a:ln>
                <a:solidFill>
                  <a:prstClr val="black"/>
                </a:solidFill>
                <a:effectLst/>
                <a:uLnTx/>
                <a:uFillTx/>
                <a:latin typeface="Meiryo UI"/>
                <a:ea typeface="Meiryo UI"/>
                <a:cs typeface="Menlo" panose="020B0609030804020204" pitchFamily="49" charset="0"/>
              </a:rPr>
              <a:t>戦略に基づく実績</a:t>
            </a:r>
          </a:p>
        </p:txBody>
      </p:sp>
      <p:sp>
        <p:nvSpPr>
          <p:cNvPr id="6" name="正方形/長方形 5">
            <a:extLst>
              <a:ext uri="{FF2B5EF4-FFF2-40B4-BE49-F238E27FC236}">
                <a16:creationId xmlns:a16="http://schemas.microsoft.com/office/drawing/2014/main" id="{96A60B91-8D6B-887D-D411-4B9A77495B67}"/>
              </a:ext>
            </a:extLst>
          </p:cNvPr>
          <p:cNvSpPr/>
          <p:nvPr/>
        </p:nvSpPr>
        <p:spPr>
          <a:xfrm>
            <a:off x="8064695" y="1197092"/>
            <a:ext cx="72000" cy="46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7" name="正方形/長方形 6">
            <a:extLst>
              <a:ext uri="{FF2B5EF4-FFF2-40B4-BE49-F238E27FC236}">
                <a16:creationId xmlns:a16="http://schemas.microsoft.com/office/drawing/2014/main" id="{A32E1084-57A6-940A-F3F8-AEA6EC4CF2B0}"/>
              </a:ext>
            </a:extLst>
          </p:cNvPr>
          <p:cNvSpPr/>
          <p:nvPr/>
        </p:nvSpPr>
        <p:spPr>
          <a:xfrm>
            <a:off x="5600941" y="4248080"/>
            <a:ext cx="2016000" cy="66386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rIns="0"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5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rPr>
              <a:t>これまでの取組を深化させつつ、さらに、サービス向上が期待できる分野で</a:t>
            </a:r>
            <a:r>
              <a:rPr kumimoji="1" lang="en-US" altLang="ja-JP" sz="1200" b="1" i="0" u="none" strike="noStrike" kern="1200" cap="none" spc="5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rPr>
              <a:t>DX</a:t>
            </a:r>
            <a:r>
              <a:rPr kumimoji="1" lang="ja-JP" altLang="en-US" sz="1200" b="1" i="0" u="none" strike="noStrike" kern="1200" cap="none" spc="5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rPr>
              <a:t>を推進</a:t>
            </a:r>
            <a:endParaRPr kumimoji="1" lang="en-GB" altLang="ja-JP" sz="1200" b="1" i="0" u="none" strike="noStrike" kern="1200" cap="none" spc="5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endParaRPr>
          </a:p>
        </p:txBody>
      </p:sp>
      <p:cxnSp>
        <p:nvCxnSpPr>
          <p:cNvPr id="8" name="直線コネクタ 7">
            <a:extLst>
              <a:ext uri="{FF2B5EF4-FFF2-40B4-BE49-F238E27FC236}">
                <a16:creationId xmlns:a16="http://schemas.microsoft.com/office/drawing/2014/main" id="{7F53AB9F-8F0D-8EF9-78BB-4E6FED8AFB1D}"/>
              </a:ext>
            </a:extLst>
          </p:cNvPr>
          <p:cNvCxnSpPr>
            <a:cxnSpLocks/>
          </p:cNvCxnSpPr>
          <p:nvPr/>
        </p:nvCxnSpPr>
        <p:spPr>
          <a:xfrm flipH="1">
            <a:off x="5600941" y="4911940"/>
            <a:ext cx="2124000" cy="0"/>
          </a:xfrm>
          <a:prstGeom prst="line">
            <a:avLst/>
          </a:prstGeom>
          <a:ln w="12700">
            <a:solidFill>
              <a:srgbClr val="AF1932"/>
            </a:solidFill>
            <a:headEnd type="none" w="sm" len="lg"/>
            <a:tailEnd type="oval"/>
          </a:ln>
        </p:spPr>
        <p:style>
          <a:lnRef idx="1">
            <a:schemeClr val="accent1"/>
          </a:lnRef>
          <a:fillRef idx="0">
            <a:schemeClr val="accent1"/>
          </a:fillRef>
          <a:effectRef idx="0">
            <a:schemeClr val="accent1"/>
          </a:effectRef>
          <a:fontRef idx="minor">
            <a:schemeClr val="tx1"/>
          </a:fontRef>
        </p:style>
      </p:cxnSp>
      <p:sp>
        <p:nvSpPr>
          <p:cNvPr id="9" name="円/楕円 10">
            <a:extLst>
              <a:ext uri="{FF2B5EF4-FFF2-40B4-BE49-F238E27FC236}">
                <a16:creationId xmlns:a16="http://schemas.microsoft.com/office/drawing/2014/main" id="{BCEA8F3F-ADD1-2AE2-C70D-2B2B799532D0}"/>
              </a:ext>
            </a:extLst>
          </p:cNvPr>
          <p:cNvSpPr/>
          <p:nvPr/>
        </p:nvSpPr>
        <p:spPr>
          <a:xfrm>
            <a:off x="6123922" y="2642523"/>
            <a:ext cx="1442392" cy="1442392"/>
          </a:xfrm>
          <a:prstGeom prst="ellipse">
            <a:avLst/>
          </a:prstGeom>
          <a:solidFill>
            <a:sysClr val="window" lastClr="FFFFFF"/>
          </a:solidFill>
          <a:ln w="19050" cap="flat" cmpd="sng" algn="ctr">
            <a:solidFill>
              <a:srgbClr val="B01931"/>
            </a:solidFill>
            <a:prstDash val="solid"/>
            <a:miter lim="800000"/>
          </a:ln>
          <a:effectLst/>
        </p:spPr>
        <p:txBody>
          <a:bodyPr lIns="0" tIns="7200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rPr>
              <a:t>戦略策定</a:t>
            </a:r>
            <a:endParaRPr kumimoji="0" lang="en-US" altLang="ja-JP" sz="180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rPr>
              <a:t>から</a:t>
            </a:r>
            <a:r>
              <a:rPr kumimoji="0" lang="en-US" altLang="ja-JP" sz="180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rPr>
              <a:t>3</a:t>
            </a:r>
            <a:r>
              <a:rPr kumimoji="0" lang="ja-JP" altLang="en-US" sz="180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rPr>
              <a:t>年目</a:t>
            </a:r>
            <a:endParaRPr kumimoji="0" lang="en-US" altLang="ja-JP" sz="180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rPr>
              <a:t>2025</a:t>
            </a:r>
            <a:r>
              <a:rPr kumimoji="0" lang="ja-JP" altLang="en-US" sz="105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rPr>
              <a:t>年度</a:t>
            </a:r>
            <a:endParaRPr kumimoji="0" lang="en-US" altLang="ja-JP" sz="105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rPr>
              <a:t>（</a:t>
            </a:r>
            <a:r>
              <a:rPr kumimoji="0" lang="en-US" altLang="ja-JP" sz="105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rPr>
              <a:t>R7</a:t>
            </a:r>
            <a:r>
              <a:rPr kumimoji="0" lang="ja-JP" altLang="en-US" sz="105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rPr>
              <a:t>）</a:t>
            </a:r>
            <a:endParaRPr kumimoji="0" lang="en-US" altLang="ja-JP" sz="105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endParaRPr>
          </a:p>
        </p:txBody>
      </p:sp>
      <p:sp>
        <p:nvSpPr>
          <p:cNvPr id="27" name="スライド番号プレースホルダー 3">
            <a:extLst>
              <a:ext uri="{FF2B5EF4-FFF2-40B4-BE49-F238E27FC236}">
                <a16:creationId xmlns:a16="http://schemas.microsoft.com/office/drawing/2014/main" id="{6FD581EC-B584-41AA-9A37-EC1557525B75}"/>
              </a:ext>
            </a:extLst>
          </p:cNvPr>
          <p:cNvSpPr>
            <a:spLocks noGrp="1"/>
          </p:cNvSpPr>
          <p:nvPr>
            <p:ph type="sldNum" sz="quarter" idx="12"/>
          </p:nvPr>
        </p:nvSpPr>
        <p:spPr>
          <a:xfrm>
            <a:off x="9448800" y="64886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Tree>
    <p:extLst>
      <p:ext uri="{BB962C8B-B14F-4D97-AF65-F5344CB8AC3E}">
        <p14:creationId xmlns:p14="http://schemas.microsoft.com/office/powerpoint/2010/main" val="20530037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2A3D2-53F9-E68B-FD7A-DB851B295640}"/>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AD6A793-5563-4022-CFC7-69604B13EFF3}"/>
              </a:ext>
            </a:extLst>
          </p:cNvPr>
          <p:cNvSpPr txBox="1"/>
          <p:nvPr/>
        </p:nvSpPr>
        <p:spPr>
          <a:xfrm>
            <a:off x="0" y="-1"/>
            <a:ext cx="12192000" cy="400110"/>
          </a:xfrm>
          <a:prstGeom prst="rect">
            <a:avLst/>
          </a:prstGeom>
          <a:solidFill>
            <a:schemeClr val="accent5">
              <a:lumMod val="40000"/>
              <a:lumOff val="60000"/>
            </a:schemeClr>
          </a:solid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2-2-3.  【</a:t>
            </a:r>
            <a:r>
              <a:rPr kumimoji="1" lang="ja-JP" altLang="en-US"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大阪市</a:t>
            </a:r>
            <a:r>
              <a:rPr kumimoji="1" lang="en-US" altLang="ja-JP"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取組実績：「サービス</a:t>
            </a:r>
            <a:r>
              <a:rPr kumimoji="1" lang="en-US" altLang="ja-JP"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1" lang="ja-JP" altLang="en-US"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テキスト ボックス 4">
            <a:extLst>
              <a:ext uri="{FF2B5EF4-FFF2-40B4-BE49-F238E27FC236}">
                <a16:creationId xmlns:a16="http://schemas.microsoft.com/office/drawing/2014/main" id="{A1FE0357-C79C-B5F3-BB39-B125C83ACE5D}"/>
              </a:ext>
            </a:extLst>
          </p:cNvPr>
          <p:cNvSpPr txBox="1"/>
          <p:nvPr/>
        </p:nvSpPr>
        <p:spPr>
          <a:xfrm>
            <a:off x="154015" y="567026"/>
            <a:ext cx="8151785" cy="769441"/>
          </a:xfrm>
          <a:prstGeom prst="rect">
            <a:avLst/>
          </a:prstGeom>
          <a:noFill/>
        </p:spPr>
        <p:txBody>
          <a:bodyPr wrap="square" rtlCol="0">
            <a:spAutoFit/>
          </a:bodyPr>
          <a:lstStyle>
            <a:defPPr>
              <a:defRPr lang="en-US"/>
            </a:defPPr>
            <a:lvl1pPr marL="0" algn="l" defTabSz="457200" rtl="0" eaLnBrk="1" latinLnBrk="0" hangingPunct="1">
              <a:defRPr sz="1800" kern="1200">
                <a:solidFill>
                  <a:sysClr val="windowText" lastClr="000000"/>
                </a:solidFill>
                <a:latin typeface="Calibri"/>
                <a:ea typeface="UD デジタル 教科書体 NK-R"/>
              </a:defRPr>
            </a:lvl1pPr>
            <a:lvl2pPr marL="457200" algn="l" defTabSz="457200" rtl="0" eaLnBrk="1" latinLnBrk="0" hangingPunct="1">
              <a:defRPr sz="1800" kern="1200">
                <a:solidFill>
                  <a:sysClr val="windowText" lastClr="000000"/>
                </a:solidFill>
                <a:latin typeface="Calibri"/>
                <a:ea typeface="UD デジタル 教科書体 NK-R"/>
              </a:defRPr>
            </a:lvl2pPr>
            <a:lvl3pPr marL="914400" algn="l" defTabSz="457200" rtl="0" eaLnBrk="1" latinLnBrk="0" hangingPunct="1">
              <a:defRPr sz="1800" kern="1200">
                <a:solidFill>
                  <a:sysClr val="windowText" lastClr="000000"/>
                </a:solidFill>
                <a:latin typeface="Calibri"/>
                <a:ea typeface="UD デジタル 教科書体 NK-R"/>
              </a:defRPr>
            </a:lvl3pPr>
            <a:lvl4pPr marL="1371600" algn="l" defTabSz="457200" rtl="0" eaLnBrk="1" latinLnBrk="0" hangingPunct="1">
              <a:defRPr sz="1800" kern="1200">
                <a:solidFill>
                  <a:sysClr val="windowText" lastClr="000000"/>
                </a:solidFill>
                <a:latin typeface="Calibri"/>
                <a:ea typeface="UD デジタル 教科書体 NK-R"/>
              </a:defRPr>
            </a:lvl4pPr>
            <a:lvl5pPr marL="1828800" algn="l" defTabSz="457200" rtl="0" eaLnBrk="1" latinLnBrk="0" hangingPunct="1">
              <a:defRPr sz="1800" kern="1200">
                <a:solidFill>
                  <a:sysClr val="windowText" lastClr="000000"/>
                </a:solidFill>
                <a:latin typeface="Calibri"/>
                <a:ea typeface="UD デジタル 教科書体 NK-R"/>
              </a:defRPr>
            </a:lvl5pPr>
            <a:lvl6pPr marL="2286000" algn="l" defTabSz="457200" rtl="0" eaLnBrk="1" latinLnBrk="0" hangingPunct="1">
              <a:defRPr sz="1800" kern="1200">
                <a:solidFill>
                  <a:sysClr val="windowText" lastClr="000000"/>
                </a:solidFill>
                <a:latin typeface="Calibri"/>
                <a:ea typeface="UD デジタル 教科書体 NK-R"/>
              </a:defRPr>
            </a:lvl6pPr>
            <a:lvl7pPr marL="2743200" algn="l" defTabSz="457200" rtl="0" eaLnBrk="1" latinLnBrk="0" hangingPunct="1">
              <a:defRPr sz="1800" kern="1200">
                <a:solidFill>
                  <a:sysClr val="windowText" lastClr="000000"/>
                </a:solidFill>
                <a:latin typeface="Calibri"/>
                <a:ea typeface="UD デジタル 教科書体 NK-R"/>
              </a:defRPr>
            </a:lvl7pPr>
            <a:lvl8pPr marL="3200400" algn="l" defTabSz="457200" rtl="0" eaLnBrk="1" latinLnBrk="0" hangingPunct="1">
              <a:defRPr sz="1800" kern="1200">
                <a:solidFill>
                  <a:sysClr val="windowText" lastClr="000000"/>
                </a:solidFill>
                <a:latin typeface="Calibri"/>
                <a:ea typeface="UD デジタル 教科書体 NK-R"/>
              </a:defRPr>
            </a:lvl8pPr>
            <a:lvl9pPr marL="3657600" algn="l" defTabSz="457200" rtl="0" eaLnBrk="1" latinLnBrk="0" hangingPunct="1">
              <a:defRPr sz="1800" kern="1200">
                <a:solidFill>
                  <a:sysClr val="windowText" lastClr="000000"/>
                </a:solidFill>
                <a:latin typeface="Calibri"/>
                <a:ea typeface="UD デジタル 教科書体 NK-R"/>
              </a:defRPr>
            </a:lvl9pPr>
          </a:lstStyle>
          <a:p>
            <a:pPr marL="285750" marR="0" lvl="1" indent="-285750" algn="l" defTabSz="361402" rtl="0" eaLnBrk="1" fontAlgn="auto" latinLnBrk="0" hangingPunct="0">
              <a:lnSpc>
                <a:spcPct val="100000"/>
              </a:lnSpc>
              <a:spcBef>
                <a:spcPts val="0"/>
              </a:spcBef>
              <a:spcAft>
                <a:spcPts val="0"/>
              </a:spcAft>
              <a:buClrTx/>
              <a:buSzTx/>
              <a:buFont typeface="Wingdings" panose="05000000000000000000" pitchFamily="2" charset="2"/>
              <a:buChar char="n"/>
              <a:tabLst/>
              <a:defRPr/>
            </a:pPr>
            <a:r>
              <a:rPr kumimoji="1" lang="ja-JP" altLang="en-US" sz="2000" b="1" i="0" u="none" strike="noStrike" kern="0" cap="none" spc="0" normalizeH="0" baseline="0" noProof="0">
                <a:ln>
                  <a:noFill/>
                </a:ln>
                <a:solidFill>
                  <a:prstClr val="black"/>
                </a:solidFill>
                <a:effectLst/>
                <a:uLnTx/>
                <a:uFillTx/>
                <a:latin typeface="Meiryo UI"/>
                <a:ea typeface="Meiryo UI"/>
                <a:cs typeface="+mn-cs"/>
              </a:rPr>
              <a:t>デジタルで完結する行政手続き・サービス・相談の実現</a:t>
            </a:r>
          </a:p>
          <a:p>
            <a:pPr marL="285750" marR="0" lvl="1" indent="-285750" algn="l" defTabSz="361402" rtl="0" eaLnBrk="1" fontAlgn="auto" latinLnBrk="0" hangingPunct="0">
              <a:lnSpc>
                <a:spcPct val="100000"/>
              </a:lnSpc>
              <a:spcBef>
                <a:spcPts val="0"/>
              </a:spcBef>
              <a:spcAft>
                <a:spcPts val="0"/>
              </a:spcAft>
              <a:buClrTx/>
              <a:buSzTx/>
              <a:buFont typeface="Wingdings" panose="05000000000000000000" pitchFamily="2" charset="2"/>
              <a:buChar char="n"/>
              <a:tabLst/>
              <a:defRPr/>
            </a:pPr>
            <a:endParaRPr kumimoji="1" lang="ja-JP" altLang="en-US" sz="2400" b="0" i="0" u="none" strike="noStrike" kern="1200" cap="none" spc="0" normalizeH="0" baseline="0" noProof="0">
              <a:ln>
                <a:noFill/>
              </a:ln>
              <a:solidFill>
                <a:prstClr val="black"/>
              </a:solidFill>
              <a:effectLst/>
              <a:uLnTx/>
              <a:uFillTx/>
              <a:latin typeface="Meiryo UI"/>
              <a:ea typeface="Meiryo UI"/>
              <a:cs typeface="+mn-cs"/>
              <a:sym typeface="Helvetica Light"/>
            </a:endParaRPr>
          </a:p>
        </p:txBody>
      </p:sp>
      <p:sp>
        <p:nvSpPr>
          <p:cNvPr id="7" name="テキスト ボックス 6">
            <a:extLst>
              <a:ext uri="{FF2B5EF4-FFF2-40B4-BE49-F238E27FC236}">
                <a16:creationId xmlns:a16="http://schemas.microsoft.com/office/drawing/2014/main" id="{A11DBF71-4C2F-033E-BB60-742BB7FB83D1}"/>
              </a:ext>
            </a:extLst>
          </p:cNvPr>
          <p:cNvSpPr txBox="1"/>
          <p:nvPr/>
        </p:nvSpPr>
        <p:spPr>
          <a:xfrm>
            <a:off x="299728" y="1097824"/>
            <a:ext cx="8997478" cy="5167761"/>
          </a:xfrm>
          <a:prstGeom prst="rect">
            <a:avLst/>
          </a:prstGeom>
          <a:noFill/>
        </p:spPr>
        <p:txBody>
          <a:bodyPr wrap="square" lIns="91440" tIns="45720" rIns="91440" bIns="45720" anchor="t">
            <a:spAutoFit/>
          </a:bodyPr>
          <a:lstStyle/>
          <a:p>
            <a:pPr marL="0" marR="0" lvl="1" indent="0" algn="l" defTabSz="361402" rtl="0" eaLnBrk="1" fontAlgn="auto" latinLnBrk="0" hangingPunct="0">
              <a:lnSpc>
                <a:spcPct val="100000"/>
              </a:lnSpc>
              <a:spcBef>
                <a:spcPts val="300"/>
              </a:spcBef>
              <a:spcAft>
                <a:spcPts val="0"/>
              </a:spcAft>
              <a:buClrTx/>
              <a:buSzTx/>
              <a:buFontTx/>
              <a:buNone/>
              <a:tabLst/>
              <a:defRPr/>
            </a:pPr>
            <a:r>
              <a:rPr kumimoji="1" lang="ja-JP" altLang="en-US" sz="2000" b="1" i="0" u="none" strike="noStrike" kern="1200" cap="none" spc="0" normalizeH="0" baseline="0" noProof="0">
                <a:ln>
                  <a:noFill/>
                </a:ln>
                <a:solidFill>
                  <a:prstClr val="black"/>
                </a:solidFill>
                <a:effectLst/>
                <a:uLnTx/>
                <a:uFillTx/>
                <a:latin typeface="Meiryo UI"/>
                <a:ea typeface="Meiryo UI"/>
                <a:cs typeface="+mn-cs"/>
              </a:rPr>
              <a:t>手続きのオンライン化　</a:t>
            </a:r>
            <a:endParaRPr kumimoji="1" lang="en-US" altLang="ja-JP" sz="20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just" defTabSz="9144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　　着実に手続きのオンライン化を進め、</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rPr>
              <a:t>2025</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年度末までに</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just" defTabSz="914400" rtl="0" eaLnBrk="1" fontAlgn="auto" latinLnBrk="0" hangingPunct="1">
              <a:lnSpc>
                <a:spcPct val="100000"/>
              </a:lnSpc>
              <a:spcBef>
                <a:spcPts val="300"/>
              </a:spcBef>
              <a:spcAft>
                <a:spcPts val="0"/>
              </a:spcAft>
              <a:buClrTx/>
              <a:buSzTx/>
              <a:buFontTx/>
              <a:buNone/>
              <a:tabLst/>
              <a:defRPr/>
            </a:pPr>
            <a:r>
              <a:rPr kumimoji="1" lang="en-US" altLang="ja-JP" sz="1600" b="0" i="0" u="none" strike="noStrike" kern="1200" cap="none" spc="0" normalizeH="0" baseline="0" noProof="0">
                <a:ln>
                  <a:noFill/>
                </a:ln>
                <a:solidFill>
                  <a:prstClr val="black"/>
                </a:solidFill>
                <a:effectLst/>
                <a:uLnTx/>
                <a:uFillTx/>
                <a:latin typeface="Meiryo UI"/>
                <a:ea typeface="Meiryo UI"/>
                <a:cs typeface="+mn-cs"/>
              </a:rPr>
              <a:t>    </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約</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rPr>
              <a:t>2,000</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の手続きをオンライン化予定　</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just" defTabSz="9144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　　（</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rPr>
              <a:t>2024</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年度末時点で、約</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rPr>
              <a:t>1,600</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手続きがオンライン化済）</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just" defTabSz="914400" rtl="0" eaLnBrk="1" fontAlgn="auto" latinLnBrk="0" hangingPunct="1">
              <a:lnSpc>
                <a:spcPct val="100000"/>
              </a:lnSpc>
              <a:spcBef>
                <a:spcPts val="300"/>
              </a:spcBef>
              <a:spcAft>
                <a:spcPts val="0"/>
              </a:spcAft>
              <a:buClrTx/>
              <a:buSzTx/>
              <a:buFontTx/>
              <a:buNone/>
              <a:tabLst/>
              <a:defRPr/>
            </a:pPr>
            <a:endParaRPr kumimoji="1" lang="en-US" altLang="ja-JP" sz="2000" b="0" i="0" u="none" strike="noStrike" kern="1200" cap="none" spc="0" normalizeH="0" baseline="0" noProof="0">
              <a:ln>
                <a:noFill/>
              </a:ln>
              <a:solidFill>
                <a:prstClr val="black"/>
              </a:solidFill>
              <a:effectLst/>
              <a:uLnTx/>
              <a:uFillTx/>
              <a:latin typeface="Meiryo UI"/>
              <a:ea typeface="Meiryo UI"/>
              <a:cs typeface="+mn-cs"/>
            </a:endParaRPr>
          </a:p>
          <a:p>
            <a:pPr marL="0" marR="0" lvl="1" indent="0" algn="l" defTabSz="361402" rtl="0" eaLnBrk="1" fontAlgn="auto" latinLnBrk="0" hangingPunct="0">
              <a:lnSpc>
                <a:spcPct val="100000"/>
              </a:lnSpc>
              <a:spcBef>
                <a:spcPts val="300"/>
              </a:spcBef>
              <a:spcAft>
                <a:spcPts val="0"/>
              </a:spcAft>
              <a:buClrTx/>
              <a:buSzTx/>
              <a:buFontTx/>
              <a:buNone/>
              <a:tabLst/>
              <a:defRPr/>
            </a:pPr>
            <a:r>
              <a:rPr kumimoji="1" lang="ja-JP" altLang="en-US" sz="2000" b="1" i="0" u="none" strike="noStrike" kern="1200" cap="none" spc="0" normalizeH="0" baseline="0" noProof="0">
                <a:ln>
                  <a:noFill/>
                </a:ln>
                <a:solidFill>
                  <a:prstClr val="black"/>
                </a:solidFill>
                <a:effectLst/>
                <a:uLnTx/>
                <a:uFillTx/>
                <a:latin typeface="Meiryo UI"/>
                <a:ea typeface="Meiryo UI"/>
                <a:cs typeface="+mn-cs"/>
              </a:rPr>
              <a:t>大阪市行政オンラインシステムにおけるサービス・機能の拡充</a:t>
            </a:r>
            <a:endParaRPr kumimoji="1" lang="en-US" altLang="ja-JP" sz="2000" b="1" i="0" u="none" strike="noStrike" kern="1200" cap="none" spc="0" normalizeH="0" baseline="0" noProof="0">
              <a:ln>
                <a:noFill/>
              </a:ln>
              <a:solidFill>
                <a:prstClr val="black"/>
              </a:solidFill>
              <a:effectLst/>
              <a:uLnTx/>
              <a:uFillTx/>
              <a:latin typeface="Meiryo UI"/>
              <a:ea typeface="Meiryo UI"/>
              <a:cs typeface="+mn-cs"/>
            </a:endParaRPr>
          </a:p>
          <a:p>
            <a:pPr marL="742950" marR="0" lvl="1" indent="-285750" algn="just" defTabSz="914400" rtl="0" eaLnBrk="1" fontAlgn="auto" latinLnBrk="0" hangingPunct="1">
              <a:lnSpc>
                <a:spcPts val="2000"/>
              </a:lnSpc>
              <a:spcBef>
                <a:spcPts val="3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利用者登録数：約</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rPr>
              <a:t>100</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万人（</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rPr>
              <a:t>2026</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年</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rPr>
              <a:t>1</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月時点）</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742950" marR="0" lvl="1" indent="-285750" algn="just" defTabSz="914400" rtl="0" eaLnBrk="1" fontAlgn="auto" latinLnBrk="0" hangingPunct="1">
              <a:lnSpc>
                <a:spcPts val="2000"/>
              </a:lnSpc>
              <a:spcBef>
                <a:spcPts val="3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手数料のキャッシュレス決済</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457200" marR="0" lvl="1" indent="0" algn="just" defTabSz="914400" rtl="0" eaLnBrk="1" fontAlgn="auto" latinLnBrk="0" hangingPunct="1">
              <a:lnSpc>
                <a:spcPts val="2000"/>
              </a:lnSpc>
              <a:spcBef>
                <a:spcPts val="30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　　　 （</a:t>
            </a: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2024</a:t>
            </a: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年度実績：4</a:t>
            </a: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,942</a:t>
            </a: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件　クレジットカード決済2</a:t>
            </a: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,620</a:t>
            </a: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件、</a:t>
            </a: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ID</a:t>
            </a: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決済2</a:t>
            </a: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,322</a:t>
            </a: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件）</a:t>
            </a: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a:p>
            <a:pPr marL="742950" marR="0" lvl="1" indent="-285750" algn="just" defTabSz="914400" rtl="0" eaLnBrk="1" fontAlgn="auto" latinLnBrk="0" hangingPunct="1">
              <a:lnSpc>
                <a:spcPts val="2000"/>
              </a:lnSpc>
              <a:spcBef>
                <a:spcPts val="3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チャットボット及び</a:t>
            </a:r>
            <a:r>
              <a:rPr kumimoji="1" lang="ja-JP" altLang="en-US" sz="1600" b="0" i="0" u="none" strike="noStrike" kern="1200" cap="none" spc="0" normalizeH="0" baseline="0" noProof="0">
                <a:ln>
                  <a:noFill/>
                </a:ln>
                <a:solidFill>
                  <a:srgbClr val="000000"/>
                </a:solidFill>
                <a:effectLst/>
                <a:uLnTx/>
                <a:uFillTx/>
                <a:latin typeface="Meiryo UI"/>
                <a:ea typeface="Meiryo UI"/>
                <a:cs typeface="+mn-cs"/>
              </a:rPr>
              <a:t>コールセンターの開設</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　</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742950" marR="0" lvl="1" indent="-285750" algn="just" defTabSz="914400" rtl="0" eaLnBrk="1" fontAlgn="auto" latinLnBrk="0" hangingPunct="1">
              <a:lnSpc>
                <a:spcPts val="2000"/>
              </a:lnSpc>
              <a:spcBef>
                <a:spcPts val="3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本人確認が必要な手続きへの対応</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457200" marR="0" lvl="1" indent="0" algn="just" defTabSz="914400" rtl="0" eaLnBrk="1" fontAlgn="auto" latinLnBrk="0" hangingPunct="1">
              <a:lnSpc>
                <a:spcPts val="2000"/>
              </a:lnSpc>
              <a:spcBef>
                <a:spcPts val="30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　　　 （マイナンバーカードによる電子署名：行政オンラインシステム補助アプリ「スマート</a:t>
            </a: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OSAKA</a:t>
            </a: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a:t>
            </a: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a:p>
            <a:pPr marL="742950" marR="0" lvl="1" indent="-285750" algn="just" defTabSz="914400" rtl="0" eaLnBrk="1" fontAlgn="auto" latinLnBrk="0" hangingPunct="1">
              <a:lnSpc>
                <a:spcPts val="2000"/>
              </a:lnSpc>
              <a:spcBef>
                <a:spcPts val="3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業務システムとの申請データの連携</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457200" marR="0" lvl="1" indent="0" algn="just" defTabSz="914400" rtl="0" eaLnBrk="1" fontAlgn="auto" latinLnBrk="0" hangingPunct="1">
              <a:lnSpc>
                <a:spcPts val="2000"/>
              </a:lnSpc>
              <a:spcBef>
                <a:spcPts val="30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　　　　（介護保険（要介護認定・要支援認定申請）、総合福祉（児童手当）</a:t>
            </a: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a:p>
            <a:pPr marL="742950" marR="0" lvl="1" indent="-285750" algn="just" defTabSz="914400" rtl="0" eaLnBrk="1" fontAlgn="auto" latinLnBrk="0" hangingPunct="1">
              <a:lnSpc>
                <a:spcPts val="2000"/>
              </a:lnSpc>
              <a:spcBef>
                <a:spcPts val="3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大阪スマート申請</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457200" marR="0" lvl="1" indent="0" algn="just" defTabSz="914400" rtl="0" eaLnBrk="1" fontAlgn="auto" latinLnBrk="0" hangingPunct="1">
              <a:lnSpc>
                <a:spcPts val="2000"/>
              </a:lnSpc>
              <a:spcBef>
                <a:spcPts val="30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　　　 （手続判定ナビ、来庁予約、申請書の事前作成機能）</a:t>
            </a: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a:p>
            <a:pPr marL="742950" marR="0" lvl="1" indent="-285750" algn="just" defTabSz="914400" rtl="0" eaLnBrk="1" fontAlgn="auto" latinLnBrk="0" hangingPunct="1">
              <a:lnSpc>
                <a:spcPts val="2000"/>
              </a:lnSpc>
              <a:spcBef>
                <a:spcPts val="3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弁護士や行政書士等による代理申請への対応</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p:txBody>
      </p:sp>
      <p:pic>
        <p:nvPicPr>
          <p:cNvPr id="149" name="図 148"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286DE1E7-4714-FCF9-2638-024C3008C5C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72728" y="5512987"/>
            <a:ext cx="6123244" cy="1261886"/>
          </a:xfrm>
          <a:prstGeom prst="rect">
            <a:avLst/>
          </a:prstGeom>
        </p:spPr>
      </p:pic>
      <p:pic>
        <p:nvPicPr>
          <p:cNvPr id="151" name="図 150" descr="携帯電話の画面のスクリーンショット&#10;&#10;AI によって生成されたコンテンツは間違っている可能性があります。">
            <a:extLst>
              <a:ext uri="{FF2B5EF4-FFF2-40B4-BE49-F238E27FC236}">
                <a16:creationId xmlns:a16="http://schemas.microsoft.com/office/drawing/2014/main" id="{B7F4BF63-4339-5C4B-2922-025D502DAB6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753138" y="601162"/>
            <a:ext cx="2642400" cy="3325068"/>
          </a:xfrm>
          <a:prstGeom prst="rect">
            <a:avLst/>
          </a:prstGeom>
        </p:spPr>
      </p:pic>
      <p:pic>
        <p:nvPicPr>
          <p:cNvPr id="1026" name="Picture 2">
            <a:extLst>
              <a:ext uri="{FF2B5EF4-FFF2-40B4-BE49-F238E27FC236}">
                <a16:creationId xmlns:a16="http://schemas.microsoft.com/office/drawing/2014/main" id="{29B22629-0A1E-6A82-6254-32EA7C7676D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308436" y="4148255"/>
            <a:ext cx="1143000" cy="1143000"/>
          </a:xfrm>
          <a:prstGeom prst="rect">
            <a:avLst/>
          </a:prstGeom>
          <a:noFill/>
          <a:extLst>
            <a:ext uri="{909E8E84-426E-40DD-AFC4-6F175D3DCCD1}">
              <a14:hiddenFill xmlns:a14="http://schemas.microsoft.com/office/drawing/2010/main">
                <a:solidFill>
                  <a:srgbClr val="FFFFFF"/>
                </a:solidFill>
              </a14:hiddenFill>
            </a:ext>
          </a:extLst>
        </p:spPr>
      </p:pic>
      <p:sp>
        <p:nvSpPr>
          <p:cNvPr id="154" name="テキスト ボックス 153">
            <a:extLst>
              <a:ext uri="{FF2B5EF4-FFF2-40B4-BE49-F238E27FC236}">
                <a16:creationId xmlns:a16="http://schemas.microsoft.com/office/drawing/2014/main" id="{3FEE8090-2549-9EAC-A5A9-5EE8AA22165D}"/>
              </a:ext>
            </a:extLst>
          </p:cNvPr>
          <p:cNvSpPr txBox="1"/>
          <p:nvPr/>
        </p:nvSpPr>
        <p:spPr>
          <a:xfrm>
            <a:off x="7000162" y="5138924"/>
            <a:ext cx="1824629" cy="4154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補助アプリ</a:t>
            </a:r>
            <a:endParaRPr kumimoji="1" lang="en-US" altLang="ja-JP" sz="105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「スマート</a:t>
            </a:r>
            <a:r>
              <a:rPr kumimoji="1" lang="en-US" altLang="ja-JP" sz="1050" b="0" i="0" u="none" strike="noStrike" kern="1200" cap="none" spc="0" normalizeH="0" baseline="0" noProof="0">
                <a:ln>
                  <a:noFill/>
                </a:ln>
                <a:solidFill>
                  <a:prstClr val="black"/>
                </a:solidFill>
                <a:effectLst/>
                <a:uLnTx/>
                <a:uFillTx/>
                <a:latin typeface="Meiryo UI"/>
                <a:ea typeface="Meiryo UI"/>
                <a:cs typeface="+mn-cs"/>
              </a:rPr>
              <a:t>OSAKA</a:t>
            </a: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a:t>
            </a:r>
            <a:endParaRPr kumimoji="1" lang="ja-JP" altLang="en-US" sz="1050" b="0" i="0" u="none" strike="noStrike" kern="1200" cap="none" spc="0" normalizeH="0" baseline="0" noProof="0">
              <a:ln>
                <a:noFill/>
              </a:ln>
              <a:solidFill>
                <a:srgbClr val="333333"/>
              </a:solidFill>
              <a:effectLst/>
              <a:uLnTx/>
              <a:uFillTx/>
              <a:latin typeface="Meiryo UI"/>
              <a:ea typeface="Meiryo UI"/>
              <a:cs typeface="+mn-cs"/>
            </a:endParaRPr>
          </a:p>
        </p:txBody>
      </p:sp>
      <p:sp>
        <p:nvSpPr>
          <p:cNvPr id="17" name="スライド番号プレースホルダー 3">
            <a:extLst>
              <a:ext uri="{FF2B5EF4-FFF2-40B4-BE49-F238E27FC236}">
                <a16:creationId xmlns:a16="http://schemas.microsoft.com/office/drawing/2014/main" id="{8E6DA992-F037-E4B6-863F-8F57AC543B3C}"/>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pic>
        <p:nvPicPr>
          <p:cNvPr id="23" name="図 22">
            <a:extLst>
              <a:ext uri="{FF2B5EF4-FFF2-40B4-BE49-F238E27FC236}">
                <a16:creationId xmlns:a16="http://schemas.microsoft.com/office/drawing/2014/main" id="{00A8CFA7-D599-C3C5-1282-3064CCEF423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47686" y="4223673"/>
            <a:ext cx="2432379" cy="1228858"/>
          </a:xfrm>
          <a:prstGeom prst="rect">
            <a:avLst/>
          </a:prstGeom>
        </p:spPr>
      </p:pic>
    </p:spTree>
    <p:extLst>
      <p:ext uri="{BB962C8B-B14F-4D97-AF65-F5344CB8AC3E}">
        <p14:creationId xmlns:p14="http://schemas.microsoft.com/office/powerpoint/2010/main" val="20532349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2A3D2-53F9-E68B-FD7A-DB851B295640}"/>
            </a:ext>
          </a:extLst>
        </p:cNvPr>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85ACBC-5E17-C77A-F4A1-6BD279006471}"/>
              </a:ext>
            </a:extLst>
          </p:cNvPr>
          <p:cNvSpPr/>
          <p:nvPr/>
        </p:nvSpPr>
        <p:spPr>
          <a:xfrm>
            <a:off x="6333069" y="1164167"/>
            <a:ext cx="5655734" cy="1363133"/>
          </a:xfrm>
          <a:prstGeom prst="roundRect">
            <a:avLst>
              <a:gd name="adj" fmla="val 781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6" name="四角形: 角を丸くする 5">
            <a:extLst>
              <a:ext uri="{FF2B5EF4-FFF2-40B4-BE49-F238E27FC236}">
                <a16:creationId xmlns:a16="http://schemas.microsoft.com/office/drawing/2014/main" id="{F25D5207-FD4D-9E78-6F35-F6BDE278606F}"/>
              </a:ext>
            </a:extLst>
          </p:cNvPr>
          <p:cNvSpPr/>
          <p:nvPr/>
        </p:nvSpPr>
        <p:spPr>
          <a:xfrm>
            <a:off x="211668" y="1159933"/>
            <a:ext cx="5655734" cy="1371600"/>
          </a:xfrm>
          <a:prstGeom prst="roundRect">
            <a:avLst>
              <a:gd name="adj" fmla="val 781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 name="テキスト ボックス 4">
            <a:extLst>
              <a:ext uri="{FF2B5EF4-FFF2-40B4-BE49-F238E27FC236}">
                <a16:creationId xmlns:a16="http://schemas.microsoft.com/office/drawing/2014/main" id="{CAD6A793-5563-4022-CFC7-69604B13EFF3}"/>
              </a:ext>
            </a:extLst>
          </p:cNvPr>
          <p:cNvSpPr txBox="1"/>
          <p:nvPr/>
        </p:nvSpPr>
        <p:spPr>
          <a:xfrm>
            <a:off x="0" y="-1"/>
            <a:ext cx="12192000" cy="400110"/>
          </a:xfrm>
          <a:prstGeom prst="rect">
            <a:avLst/>
          </a:prstGeom>
          <a:solidFill>
            <a:schemeClr val="accent5">
              <a:lumMod val="40000"/>
              <a:lumOff val="60000"/>
            </a:schemeClr>
          </a:solid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2-2-4.  【</a:t>
            </a:r>
            <a:r>
              <a:rPr kumimoji="1" lang="ja-JP" altLang="en-US"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大阪市</a:t>
            </a:r>
            <a:r>
              <a:rPr kumimoji="1" lang="en-US" altLang="ja-JP"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取組実績：「サービス</a:t>
            </a:r>
            <a:r>
              <a:rPr kumimoji="1" lang="en-US" altLang="ja-JP"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1" lang="ja-JP" altLang="en-US"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テキスト ボックス 4">
            <a:extLst>
              <a:ext uri="{FF2B5EF4-FFF2-40B4-BE49-F238E27FC236}">
                <a16:creationId xmlns:a16="http://schemas.microsoft.com/office/drawing/2014/main" id="{A1FE0357-C79C-B5F3-BB39-B125C83ACE5D}"/>
              </a:ext>
            </a:extLst>
          </p:cNvPr>
          <p:cNvSpPr txBox="1"/>
          <p:nvPr/>
        </p:nvSpPr>
        <p:spPr>
          <a:xfrm>
            <a:off x="154015" y="567026"/>
            <a:ext cx="5870155" cy="400110"/>
          </a:xfrm>
          <a:prstGeom prst="rect">
            <a:avLst/>
          </a:prstGeom>
          <a:noFill/>
        </p:spPr>
        <p:txBody>
          <a:bodyPr wrap="square" rtlCol="0">
            <a:spAutoFit/>
          </a:bodyPr>
          <a:lstStyle>
            <a:defPPr>
              <a:defRPr lang="en-US"/>
            </a:defPPr>
            <a:lvl1pPr marL="0" algn="l" defTabSz="457200" rtl="0" eaLnBrk="1" latinLnBrk="0" hangingPunct="1">
              <a:defRPr sz="1800" kern="1200">
                <a:solidFill>
                  <a:sysClr val="windowText" lastClr="000000"/>
                </a:solidFill>
                <a:latin typeface="Calibri"/>
                <a:ea typeface="UD デジタル 教科書体 NK-R"/>
              </a:defRPr>
            </a:lvl1pPr>
            <a:lvl2pPr marL="457200" algn="l" defTabSz="457200" rtl="0" eaLnBrk="1" latinLnBrk="0" hangingPunct="1">
              <a:defRPr sz="1800" kern="1200">
                <a:solidFill>
                  <a:sysClr val="windowText" lastClr="000000"/>
                </a:solidFill>
                <a:latin typeface="Calibri"/>
                <a:ea typeface="UD デジタル 教科書体 NK-R"/>
              </a:defRPr>
            </a:lvl2pPr>
            <a:lvl3pPr marL="914400" algn="l" defTabSz="457200" rtl="0" eaLnBrk="1" latinLnBrk="0" hangingPunct="1">
              <a:defRPr sz="1800" kern="1200">
                <a:solidFill>
                  <a:sysClr val="windowText" lastClr="000000"/>
                </a:solidFill>
                <a:latin typeface="Calibri"/>
                <a:ea typeface="UD デジタル 教科書体 NK-R"/>
              </a:defRPr>
            </a:lvl3pPr>
            <a:lvl4pPr marL="1371600" algn="l" defTabSz="457200" rtl="0" eaLnBrk="1" latinLnBrk="0" hangingPunct="1">
              <a:defRPr sz="1800" kern="1200">
                <a:solidFill>
                  <a:sysClr val="windowText" lastClr="000000"/>
                </a:solidFill>
                <a:latin typeface="Calibri"/>
                <a:ea typeface="UD デジタル 教科書体 NK-R"/>
              </a:defRPr>
            </a:lvl4pPr>
            <a:lvl5pPr marL="1828800" algn="l" defTabSz="457200" rtl="0" eaLnBrk="1" latinLnBrk="0" hangingPunct="1">
              <a:defRPr sz="1800" kern="1200">
                <a:solidFill>
                  <a:sysClr val="windowText" lastClr="000000"/>
                </a:solidFill>
                <a:latin typeface="Calibri"/>
                <a:ea typeface="UD デジタル 教科書体 NK-R"/>
              </a:defRPr>
            </a:lvl5pPr>
            <a:lvl6pPr marL="2286000" algn="l" defTabSz="457200" rtl="0" eaLnBrk="1" latinLnBrk="0" hangingPunct="1">
              <a:defRPr sz="1800" kern="1200">
                <a:solidFill>
                  <a:sysClr val="windowText" lastClr="000000"/>
                </a:solidFill>
                <a:latin typeface="Calibri"/>
                <a:ea typeface="UD デジタル 教科書体 NK-R"/>
              </a:defRPr>
            </a:lvl6pPr>
            <a:lvl7pPr marL="2743200" algn="l" defTabSz="457200" rtl="0" eaLnBrk="1" latinLnBrk="0" hangingPunct="1">
              <a:defRPr sz="1800" kern="1200">
                <a:solidFill>
                  <a:sysClr val="windowText" lastClr="000000"/>
                </a:solidFill>
                <a:latin typeface="Calibri"/>
                <a:ea typeface="UD デジタル 教科書体 NK-R"/>
              </a:defRPr>
            </a:lvl7pPr>
            <a:lvl8pPr marL="3200400" algn="l" defTabSz="457200" rtl="0" eaLnBrk="1" latinLnBrk="0" hangingPunct="1">
              <a:defRPr sz="1800" kern="1200">
                <a:solidFill>
                  <a:sysClr val="windowText" lastClr="000000"/>
                </a:solidFill>
                <a:latin typeface="Calibri"/>
                <a:ea typeface="UD デジタル 教科書体 NK-R"/>
              </a:defRPr>
            </a:lvl8pPr>
            <a:lvl9pPr marL="3657600" algn="l" defTabSz="457200" rtl="0" eaLnBrk="1" latinLnBrk="0" hangingPunct="1">
              <a:defRPr sz="1800" kern="1200">
                <a:solidFill>
                  <a:sysClr val="windowText" lastClr="000000"/>
                </a:solidFill>
                <a:latin typeface="Calibri"/>
                <a:ea typeface="UD デジタル 教科書体 NK-R"/>
              </a:defRPr>
            </a:lvl9pPr>
          </a:lstStyle>
          <a:p>
            <a:pPr marL="285750" marR="0" lvl="1" indent="-285750" algn="l" defTabSz="361402" rtl="0" eaLnBrk="1" fontAlgn="auto" latinLnBrk="0" hangingPunct="0">
              <a:lnSpc>
                <a:spcPct val="100000"/>
              </a:lnSpc>
              <a:spcBef>
                <a:spcPts val="0"/>
              </a:spcBef>
              <a:spcAft>
                <a:spcPts val="0"/>
              </a:spcAft>
              <a:buClrTx/>
              <a:buSzTx/>
              <a:buFont typeface="Wingdings" panose="05000000000000000000" pitchFamily="2" charset="2"/>
              <a:buChar char="n"/>
              <a:tabLst/>
              <a:defRPr/>
            </a:pPr>
            <a:r>
              <a:rPr kumimoji="1" lang="ja-JP" altLang="en-US" sz="2000" b="1" i="0" u="none" strike="noStrike" kern="1200" cap="none" spc="0" normalizeH="0" baseline="0" noProof="0">
                <a:ln>
                  <a:noFill/>
                </a:ln>
                <a:solidFill>
                  <a:prstClr val="black"/>
                </a:solidFill>
                <a:effectLst/>
                <a:uLnTx/>
                <a:uFillTx/>
                <a:latin typeface="Meiryo UI"/>
                <a:ea typeface="Meiryo UI"/>
                <a:cs typeface="+mn-cs"/>
                <a:sym typeface="Helvetica Light"/>
              </a:rPr>
              <a:t>マイナンバーカードを活用して申請手続きを簡単に</a:t>
            </a:r>
          </a:p>
        </p:txBody>
      </p:sp>
      <p:cxnSp>
        <p:nvCxnSpPr>
          <p:cNvPr id="3" name="直線コネクタ 2">
            <a:extLst>
              <a:ext uri="{FF2B5EF4-FFF2-40B4-BE49-F238E27FC236}">
                <a16:creationId xmlns:a16="http://schemas.microsoft.com/office/drawing/2014/main" id="{9CE3D760-16E9-E9DC-6D4F-D50E82F53C77}"/>
              </a:ext>
            </a:extLst>
          </p:cNvPr>
          <p:cNvCxnSpPr/>
          <p:nvPr/>
        </p:nvCxnSpPr>
        <p:spPr>
          <a:xfrm>
            <a:off x="6094310" y="567026"/>
            <a:ext cx="0" cy="6138334"/>
          </a:xfrm>
          <a:prstGeom prst="line">
            <a:avLst/>
          </a:prstGeom>
          <a:ln>
            <a:solidFill>
              <a:schemeClr val="accent1">
                <a:lumMod val="60000"/>
                <a:lumOff val="40000"/>
              </a:schemeClr>
            </a:solidFill>
            <a:prstDash val="dash"/>
          </a:ln>
        </p:spPr>
        <p:style>
          <a:lnRef idx="1">
            <a:schemeClr val="dk1"/>
          </a:lnRef>
          <a:fillRef idx="0">
            <a:schemeClr val="dk1"/>
          </a:fillRef>
          <a:effectRef idx="0">
            <a:schemeClr val="dk1"/>
          </a:effectRef>
          <a:fontRef idx="minor">
            <a:schemeClr val="tx1"/>
          </a:fontRef>
        </p:style>
      </p:cxnSp>
      <p:sp>
        <p:nvSpPr>
          <p:cNvPr id="4" name="テキスト ボックス 4">
            <a:extLst>
              <a:ext uri="{FF2B5EF4-FFF2-40B4-BE49-F238E27FC236}">
                <a16:creationId xmlns:a16="http://schemas.microsoft.com/office/drawing/2014/main" id="{65544CA2-7C3D-7D60-F733-0D52383D0C65}"/>
              </a:ext>
            </a:extLst>
          </p:cNvPr>
          <p:cNvSpPr txBox="1"/>
          <p:nvPr/>
        </p:nvSpPr>
        <p:spPr>
          <a:xfrm>
            <a:off x="6206071" y="567026"/>
            <a:ext cx="5870155" cy="400110"/>
          </a:xfrm>
          <a:prstGeom prst="rect">
            <a:avLst/>
          </a:prstGeom>
          <a:noFill/>
        </p:spPr>
        <p:txBody>
          <a:bodyPr wrap="square" rtlCol="0">
            <a:spAutoFit/>
          </a:bodyPr>
          <a:lstStyle>
            <a:defPPr>
              <a:defRPr lang="en-US"/>
            </a:defPPr>
            <a:lvl1pPr marL="0" algn="l" defTabSz="457200" rtl="0" eaLnBrk="1" latinLnBrk="0" hangingPunct="1">
              <a:defRPr sz="1800" kern="1200">
                <a:solidFill>
                  <a:sysClr val="windowText" lastClr="000000"/>
                </a:solidFill>
                <a:latin typeface="Calibri"/>
                <a:ea typeface="UD デジタル 教科書体 NK-R"/>
              </a:defRPr>
            </a:lvl1pPr>
            <a:lvl2pPr marL="457200" algn="l" defTabSz="457200" rtl="0" eaLnBrk="1" latinLnBrk="0" hangingPunct="1">
              <a:defRPr sz="1800" kern="1200">
                <a:solidFill>
                  <a:sysClr val="windowText" lastClr="000000"/>
                </a:solidFill>
                <a:latin typeface="Calibri"/>
                <a:ea typeface="UD デジタル 教科書体 NK-R"/>
              </a:defRPr>
            </a:lvl2pPr>
            <a:lvl3pPr marL="914400" algn="l" defTabSz="457200" rtl="0" eaLnBrk="1" latinLnBrk="0" hangingPunct="1">
              <a:defRPr sz="1800" kern="1200">
                <a:solidFill>
                  <a:sysClr val="windowText" lastClr="000000"/>
                </a:solidFill>
                <a:latin typeface="Calibri"/>
                <a:ea typeface="UD デジタル 教科書体 NK-R"/>
              </a:defRPr>
            </a:lvl3pPr>
            <a:lvl4pPr marL="1371600" algn="l" defTabSz="457200" rtl="0" eaLnBrk="1" latinLnBrk="0" hangingPunct="1">
              <a:defRPr sz="1800" kern="1200">
                <a:solidFill>
                  <a:sysClr val="windowText" lastClr="000000"/>
                </a:solidFill>
                <a:latin typeface="Calibri"/>
                <a:ea typeface="UD デジタル 教科書体 NK-R"/>
              </a:defRPr>
            </a:lvl4pPr>
            <a:lvl5pPr marL="1828800" algn="l" defTabSz="457200" rtl="0" eaLnBrk="1" latinLnBrk="0" hangingPunct="1">
              <a:defRPr sz="1800" kern="1200">
                <a:solidFill>
                  <a:sysClr val="windowText" lastClr="000000"/>
                </a:solidFill>
                <a:latin typeface="Calibri"/>
                <a:ea typeface="UD デジタル 教科書体 NK-R"/>
              </a:defRPr>
            </a:lvl5pPr>
            <a:lvl6pPr marL="2286000" algn="l" defTabSz="457200" rtl="0" eaLnBrk="1" latinLnBrk="0" hangingPunct="1">
              <a:defRPr sz="1800" kern="1200">
                <a:solidFill>
                  <a:sysClr val="windowText" lastClr="000000"/>
                </a:solidFill>
                <a:latin typeface="Calibri"/>
                <a:ea typeface="UD デジタル 教科書体 NK-R"/>
              </a:defRPr>
            </a:lvl6pPr>
            <a:lvl7pPr marL="2743200" algn="l" defTabSz="457200" rtl="0" eaLnBrk="1" latinLnBrk="0" hangingPunct="1">
              <a:defRPr sz="1800" kern="1200">
                <a:solidFill>
                  <a:sysClr val="windowText" lastClr="000000"/>
                </a:solidFill>
                <a:latin typeface="Calibri"/>
                <a:ea typeface="UD デジタル 教科書体 NK-R"/>
              </a:defRPr>
            </a:lvl7pPr>
            <a:lvl8pPr marL="3200400" algn="l" defTabSz="457200" rtl="0" eaLnBrk="1" latinLnBrk="0" hangingPunct="1">
              <a:defRPr sz="1800" kern="1200">
                <a:solidFill>
                  <a:sysClr val="windowText" lastClr="000000"/>
                </a:solidFill>
                <a:latin typeface="Calibri"/>
                <a:ea typeface="UD デジタル 教科書体 NK-R"/>
              </a:defRPr>
            </a:lvl8pPr>
            <a:lvl9pPr marL="3657600" algn="l" defTabSz="457200" rtl="0" eaLnBrk="1" latinLnBrk="0" hangingPunct="1">
              <a:defRPr sz="1800" kern="1200">
                <a:solidFill>
                  <a:sysClr val="windowText" lastClr="000000"/>
                </a:solidFill>
                <a:latin typeface="Calibri"/>
                <a:ea typeface="UD デジタル 教科書体 NK-R"/>
              </a:defRPr>
            </a:lvl9pPr>
          </a:lstStyle>
          <a:p>
            <a:pPr marL="285750" marR="0" lvl="1" indent="-285750" algn="l" defTabSz="361402" rtl="0" eaLnBrk="1" fontAlgn="auto" latinLnBrk="0" hangingPunct="0">
              <a:lnSpc>
                <a:spcPct val="100000"/>
              </a:lnSpc>
              <a:spcBef>
                <a:spcPts val="0"/>
              </a:spcBef>
              <a:spcAft>
                <a:spcPts val="0"/>
              </a:spcAft>
              <a:buClrTx/>
              <a:buSzTx/>
              <a:buFont typeface="Wingdings" panose="05000000000000000000" pitchFamily="2" charset="2"/>
              <a:buChar char="n"/>
              <a:tabLst/>
              <a:defRPr/>
            </a:pPr>
            <a:r>
              <a:rPr kumimoji="1" lang="ja-JP" altLang="en-US" sz="2000" b="1" i="0" u="none" strike="noStrike" kern="1200" cap="none" spc="0" normalizeH="0" baseline="0" noProof="0">
                <a:ln>
                  <a:noFill/>
                </a:ln>
                <a:solidFill>
                  <a:prstClr val="black"/>
                </a:solidFill>
                <a:effectLst/>
                <a:uLnTx/>
                <a:uFillTx/>
                <a:latin typeface="Meiryo UI"/>
                <a:ea typeface="Meiryo UI"/>
                <a:cs typeface="+mn-cs"/>
                <a:sym typeface="Helvetica Light"/>
              </a:rPr>
              <a:t>みんなにやさしい音声認識サービスの提供</a:t>
            </a:r>
          </a:p>
        </p:txBody>
      </p:sp>
      <p:sp>
        <p:nvSpPr>
          <p:cNvPr id="24" name="テキスト ボックス 23">
            <a:extLst>
              <a:ext uri="{FF2B5EF4-FFF2-40B4-BE49-F238E27FC236}">
                <a16:creationId xmlns:a16="http://schemas.microsoft.com/office/drawing/2014/main" id="{781B26ED-C9E9-DD1D-B7F4-6016C6C1FE7A}"/>
              </a:ext>
            </a:extLst>
          </p:cNvPr>
          <p:cNvSpPr txBox="1"/>
          <p:nvPr/>
        </p:nvSpPr>
        <p:spPr>
          <a:xfrm>
            <a:off x="204816" y="1430235"/>
            <a:ext cx="5613821" cy="830997"/>
          </a:xfrm>
          <a:prstGeom prst="rect">
            <a:avLst/>
          </a:prstGeom>
          <a:noFill/>
        </p:spPr>
        <p:txBody>
          <a:bodyPr wrap="square">
            <a:spAutoFit/>
          </a:bodyPr>
          <a:lstStyle/>
          <a:p>
            <a:pPr marL="1462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sym typeface="Helvetica Light"/>
              </a:rPr>
              <a:t>窓口での手続きの負担軽減を図るため、全ての区役所とサービスカウンター等に「書かない窓口」（申請書作成支援システム専用端末</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sym typeface="Helvetica Light"/>
              </a:rPr>
              <a:t>111</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sym typeface="Helvetica Light"/>
              </a:rPr>
              <a:t>台）を一斉導入。</a:t>
            </a:r>
            <a:endParaRPr kumimoji="1" lang="en-US" altLang="ja-JP" sz="1800" b="0" i="0" u="none" strike="noStrike" kern="1200" cap="none" spc="0" normalizeH="0" baseline="0" noProof="0">
              <a:ln>
                <a:noFill/>
              </a:ln>
              <a:solidFill>
                <a:prstClr val="black"/>
              </a:solidFill>
              <a:effectLst/>
              <a:uLnTx/>
              <a:uFillTx/>
              <a:latin typeface="Meiryo UI"/>
              <a:ea typeface="Meiryo UI"/>
              <a:cs typeface="+mn-cs"/>
              <a:sym typeface="Helvetica Light"/>
            </a:endParaRPr>
          </a:p>
        </p:txBody>
      </p:sp>
      <p:pic>
        <p:nvPicPr>
          <p:cNvPr id="25" name="図 24" descr="グラフィカル ユーザー インターフェイス, アプリケーション&#10;&#10;自動的に生成された説明">
            <a:extLst>
              <a:ext uri="{FF2B5EF4-FFF2-40B4-BE49-F238E27FC236}">
                <a16:creationId xmlns:a16="http://schemas.microsoft.com/office/drawing/2014/main" id="{7FA77832-750F-F446-FF89-7BCB898C98F2}"/>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547" y="5300134"/>
            <a:ext cx="5841433" cy="1305816"/>
          </a:xfrm>
          <a:prstGeom prst="rect">
            <a:avLst/>
          </a:prstGeom>
        </p:spPr>
      </p:pic>
      <p:sp>
        <p:nvSpPr>
          <p:cNvPr id="137" name="テキスト ボックス 136">
            <a:extLst>
              <a:ext uri="{FF2B5EF4-FFF2-40B4-BE49-F238E27FC236}">
                <a16:creationId xmlns:a16="http://schemas.microsoft.com/office/drawing/2014/main" id="{22149EBB-B0D1-35BF-2200-FB00B288A7EC}"/>
              </a:ext>
            </a:extLst>
          </p:cNvPr>
          <p:cNvSpPr txBox="1"/>
          <p:nvPr/>
        </p:nvSpPr>
        <p:spPr>
          <a:xfrm>
            <a:off x="6217451" y="1184014"/>
            <a:ext cx="3565520" cy="1323439"/>
          </a:xfrm>
          <a:prstGeom prst="rect">
            <a:avLst/>
          </a:prstGeom>
          <a:noFill/>
        </p:spPr>
        <p:txBody>
          <a:bodyPr wrap="square">
            <a:spAutoFit/>
          </a:bodyPr>
          <a:lstStyle/>
          <a:p>
            <a:pPr marL="1462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sym typeface="Helvetica Light"/>
              </a:rPr>
              <a:t>日本語でのコミュニケーションが難しい市民との意思疎通を円滑にし、窓口での市民サービスの向上を図るため、全ての区役所に多言語翻訳機（ポケトーク</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sym typeface="Helvetica Light"/>
              </a:rPr>
              <a:t>S2</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sym typeface="Helvetica Light"/>
              </a:rPr>
              <a:t>）を一斉導入。</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sym typeface="Helvetica Light"/>
            </a:endParaRPr>
          </a:p>
        </p:txBody>
      </p:sp>
      <p:pic>
        <p:nvPicPr>
          <p:cNvPr id="12" name="図 11" descr="グラフィカル ユーザー インターフェイス, グラフ, 折れ線グラフ&#10;&#10;AI によって生成されたコンテンツは間違っている可能性があります。">
            <a:extLst>
              <a:ext uri="{FF2B5EF4-FFF2-40B4-BE49-F238E27FC236}">
                <a16:creationId xmlns:a16="http://schemas.microsoft.com/office/drawing/2014/main" id="{4F5AF11A-E199-E4D0-A696-58103A3691E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54038" y="4505138"/>
            <a:ext cx="3197962" cy="2075412"/>
          </a:xfrm>
          <a:prstGeom prst="rect">
            <a:avLst/>
          </a:prstGeom>
        </p:spPr>
      </p:pic>
      <p:pic>
        <p:nvPicPr>
          <p:cNvPr id="14" name="Picture 4" descr="窓口掲示用のイラストと説明その1">
            <a:extLst>
              <a:ext uri="{FF2B5EF4-FFF2-40B4-BE49-F238E27FC236}">
                <a16:creationId xmlns:a16="http://schemas.microsoft.com/office/drawing/2014/main" id="{C58A5256-B627-5636-A25D-76965A174CE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217505" y="4514914"/>
            <a:ext cx="1500362" cy="207410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書かない窓口（申請書作成支援システム）の設置イメージ">
            <a:extLst>
              <a:ext uri="{FF2B5EF4-FFF2-40B4-BE49-F238E27FC236}">
                <a16:creationId xmlns:a16="http://schemas.microsoft.com/office/drawing/2014/main" id="{044E2D77-0329-8F92-08C2-88930C091D3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8710" y="3274536"/>
            <a:ext cx="2552345" cy="1658507"/>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a:extLst>
              <a:ext uri="{FF2B5EF4-FFF2-40B4-BE49-F238E27FC236}">
                <a16:creationId xmlns:a16="http://schemas.microsoft.com/office/drawing/2014/main" id="{BC9F1334-7870-1201-CA51-A8AA3A77E066}"/>
              </a:ext>
            </a:extLst>
          </p:cNvPr>
          <p:cNvSpPr txBox="1"/>
          <p:nvPr/>
        </p:nvSpPr>
        <p:spPr>
          <a:xfrm>
            <a:off x="127879" y="2626495"/>
            <a:ext cx="5490885" cy="861774"/>
          </a:xfrm>
          <a:prstGeom prst="rect">
            <a:avLst/>
          </a:prstGeom>
          <a:noFill/>
        </p:spPr>
        <p:txBody>
          <a:bodyPr wrap="square">
            <a:spAutoFit/>
          </a:bodyPr>
          <a:lstStyle/>
          <a:p>
            <a:pPr marL="1462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sym typeface="Helvetica Light"/>
              </a:rPr>
              <a:t>マイナンバーカードの券面に記載されている</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sym typeface="Helvetica Light"/>
              </a:rPr>
              <a:t>4</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sym typeface="Helvetica Light"/>
              </a:rPr>
              <a:t>情報</a:t>
            </a:r>
            <a:r>
              <a:rPr kumimoji="1" lang="ja-JP" altLang="en-US" sz="1100" b="0" i="0" u="none" strike="noStrike" kern="1200" cap="none" spc="0" normalizeH="0" baseline="0" noProof="0">
                <a:ln>
                  <a:noFill/>
                </a:ln>
                <a:solidFill>
                  <a:prstClr val="black"/>
                </a:solidFill>
                <a:effectLst/>
                <a:uLnTx/>
                <a:uFillTx/>
                <a:latin typeface="Meiryo UI"/>
                <a:ea typeface="Meiryo UI"/>
                <a:cs typeface="+mn-cs"/>
                <a:sym typeface="Helvetica Light"/>
              </a:rPr>
              <a:t>（氏名、生年月日、性別、住所）</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sym typeface="Helvetica Light"/>
              </a:rPr>
              <a:t>をＩＣチップから読み取り申請等様式に印字。</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sym typeface="Helvetica Light"/>
            </a:endParaRPr>
          </a:p>
          <a:p>
            <a:pPr marL="146250" marR="0" lvl="2" indent="0" algn="l" defTabSz="361402" rtl="0" eaLnBrk="1" fontAlgn="auto" latinLnBrk="0" hangingPunct="0">
              <a:lnSpc>
                <a:spcPct val="100000"/>
              </a:lnSpc>
              <a:spcBef>
                <a:spcPts val="0"/>
              </a:spcBef>
              <a:spcAft>
                <a:spcPts val="0"/>
              </a:spcAft>
              <a:buClrTx/>
              <a:buSzTx/>
              <a:buFontTx/>
              <a:buNone/>
              <a:tabLst/>
              <a:defRPr/>
            </a:pPr>
            <a:endParaRPr kumimoji="1" lang="en-US" altLang="ja-JP" sz="1800" b="0" i="0" u="none" strike="noStrike" kern="1200" cap="none" spc="0" normalizeH="0" baseline="0" noProof="0">
              <a:ln>
                <a:noFill/>
              </a:ln>
              <a:solidFill>
                <a:prstClr val="black"/>
              </a:solidFill>
              <a:effectLst/>
              <a:uLnTx/>
              <a:uFillTx/>
              <a:latin typeface="Meiryo UI"/>
              <a:ea typeface="Meiryo UI"/>
              <a:cs typeface="+mn-cs"/>
              <a:sym typeface="Helvetica Light"/>
            </a:endParaRPr>
          </a:p>
        </p:txBody>
      </p:sp>
      <p:sp>
        <p:nvSpPr>
          <p:cNvPr id="18" name="テキスト ボックス 17">
            <a:extLst>
              <a:ext uri="{FF2B5EF4-FFF2-40B4-BE49-F238E27FC236}">
                <a16:creationId xmlns:a16="http://schemas.microsoft.com/office/drawing/2014/main" id="{31AF0413-673F-DC48-6579-B436BEEBD413}"/>
              </a:ext>
            </a:extLst>
          </p:cNvPr>
          <p:cNvSpPr txBox="1"/>
          <p:nvPr/>
        </p:nvSpPr>
        <p:spPr>
          <a:xfrm>
            <a:off x="340539" y="6590996"/>
            <a:ext cx="5293417"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srgbClr val="333333"/>
                </a:solidFill>
                <a:effectLst/>
                <a:uLnTx/>
                <a:uFillTx/>
                <a:latin typeface="Meiryo UI"/>
                <a:ea typeface="Meiryo UI"/>
                <a:cs typeface="+mn-cs"/>
              </a:rPr>
              <a:t>申請書作成支援システム専用端末による手続きの流れ</a:t>
            </a:r>
            <a:endParaRPr kumimoji="1" lang="ja-JP" altLang="en-US" sz="1050" b="0" i="0" u="none" strike="noStrike" kern="1200" cap="none" spc="0" normalizeH="0" baseline="0" noProof="0">
              <a:ln>
                <a:noFill/>
              </a:ln>
              <a:solidFill>
                <a:prstClr val="black"/>
              </a:solidFill>
              <a:effectLst/>
              <a:uLnTx/>
              <a:uFillTx/>
              <a:latin typeface="Meiryo UI"/>
              <a:ea typeface="Meiryo UI"/>
              <a:cs typeface="+mn-cs"/>
            </a:endParaRPr>
          </a:p>
        </p:txBody>
      </p:sp>
      <p:sp>
        <p:nvSpPr>
          <p:cNvPr id="20" name="テキスト ボックス 19">
            <a:extLst>
              <a:ext uri="{FF2B5EF4-FFF2-40B4-BE49-F238E27FC236}">
                <a16:creationId xmlns:a16="http://schemas.microsoft.com/office/drawing/2014/main" id="{3C78389A-003F-C7FA-2B26-7B1D8480C98F}"/>
              </a:ext>
            </a:extLst>
          </p:cNvPr>
          <p:cNvSpPr txBox="1"/>
          <p:nvPr/>
        </p:nvSpPr>
        <p:spPr>
          <a:xfrm>
            <a:off x="6454038" y="6590996"/>
            <a:ext cx="2966188"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sym typeface="Helvetica Light"/>
              </a:rPr>
              <a:t>ポケトーク　アナリティクスの画面</a:t>
            </a:r>
            <a:endParaRPr kumimoji="1" lang="ja-JP" altLang="en-US" sz="1050" b="0" i="0" u="none" strike="noStrike" kern="1200" cap="none" spc="0" normalizeH="0" baseline="0" noProof="0">
              <a:ln>
                <a:noFill/>
              </a:ln>
              <a:solidFill>
                <a:prstClr val="black"/>
              </a:solidFill>
              <a:effectLst/>
              <a:uLnTx/>
              <a:uFillTx/>
              <a:latin typeface="Meiryo UI"/>
              <a:ea typeface="Meiryo UI"/>
              <a:cs typeface="+mn-cs"/>
            </a:endParaRPr>
          </a:p>
        </p:txBody>
      </p:sp>
      <p:sp>
        <p:nvSpPr>
          <p:cNvPr id="22" name="テキスト ボックス 21">
            <a:extLst>
              <a:ext uri="{FF2B5EF4-FFF2-40B4-BE49-F238E27FC236}">
                <a16:creationId xmlns:a16="http://schemas.microsoft.com/office/drawing/2014/main" id="{2C656990-5654-F063-B33D-412EFD3306AD}"/>
              </a:ext>
            </a:extLst>
          </p:cNvPr>
          <p:cNvSpPr txBox="1"/>
          <p:nvPr/>
        </p:nvSpPr>
        <p:spPr>
          <a:xfrm>
            <a:off x="10026832" y="6590996"/>
            <a:ext cx="1824629"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rgbClr val="333333"/>
                </a:solidFill>
                <a:effectLst/>
                <a:uLnTx/>
                <a:uFillTx/>
                <a:latin typeface="Meiryo UI"/>
                <a:ea typeface="Meiryo UI"/>
                <a:cs typeface="+mn-cs"/>
              </a:rPr>
              <a:t>利用可能な窓口の案内表示</a:t>
            </a:r>
          </a:p>
        </p:txBody>
      </p:sp>
      <p:sp>
        <p:nvSpPr>
          <p:cNvPr id="136" name="テキスト ボックス 135">
            <a:extLst>
              <a:ext uri="{FF2B5EF4-FFF2-40B4-BE49-F238E27FC236}">
                <a16:creationId xmlns:a16="http://schemas.microsoft.com/office/drawing/2014/main" id="{9FA41D4E-A3B3-A4B2-600E-537A532699CF}"/>
              </a:ext>
            </a:extLst>
          </p:cNvPr>
          <p:cNvSpPr txBox="1"/>
          <p:nvPr/>
        </p:nvSpPr>
        <p:spPr>
          <a:xfrm>
            <a:off x="2973108" y="3245253"/>
            <a:ext cx="2893759" cy="1631216"/>
          </a:xfrm>
          <a:prstGeom prst="rect">
            <a:avLst/>
          </a:prstGeom>
          <a:noFill/>
        </p:spPr>
        <p:txBody>
          <a:bodyPr wrap="square" lIns="91440" tIns="45720" rIns="91440" bIns="45720" anchor="t">
            <a:spAutoFit/>
          </a:bodyPr>
          <a:lstStyle/>
          <a:p>
            <a:pPr marL="1460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sym typeface="Helvetica Light"/>
              </a:rPr>
              <a:t>マイナンバーカードの電子証明書の更新申請の手続きをはじめ</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sym typeface="Helvetica Light"/>
              </a:rPr>
              <a:t>60</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sym typeface="Helvetica Light"/>
              </a:rPr>
              <a:t>種類以上の届出や申請書を出力</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146050" marR="0" lvl="2" indent="0" algn="l" defTabSz="361402" rtl="0" eaLnBrk="1" fontAlgn="auto" latinLnBrk="0" hangingPunct="0">
              <a:lnSpc>
                <a:spcPct val="100000"/>
              </a:lnSpc>
              <a:spcBef>
                <a:spcPts val="0"/>
              </a:spcBef>
              <a:spcAft>
                <a:spcPts val="0"/>
              </a:spcAft>
              <a:buClrTx/>
              <a:buSzTx/>
              <a:buFontTx/>
              <a:buNone/>
              <a:tabLst/>
              <a:defRPr/>
            </a:pPr>
            <a:endParaRPr kumimoji="1" lang="en-US" altLang="ja-JP" sz="400" b="0" i="0" u="none" strike="noStrike" kern="1200" cap="none" spc="0" normalizeH="0" baseline="0" noProof="0">
              <a:ln>
                <a:noFill/>
              </a:ln>
              <a:solidFill>
                <a:prstClr val="black"/>
              </a:solidFill>
              <a:effectLst/>
              <a:uLnTx/>
              <a:uFillTx/>
              <a:latin typeface="Meiryo UI"/>
              <a:ea typeface="Meiryo UI"/>
              <a:cs typeface="+mn-cs"/>
            </a:endParaRPr>
          </a:p>
          <a:p>
            <a:pPr marL="1460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sym typeface="Helvetica Light"/>
              </a:rPr>
              <a:t>稼働状況：約29</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sym typeface="Helvetica Light"/>
              </a:rPr>
              <a:t>,000</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sym typeface="Helvetica Light"/>
              </a:rPr>
              <a:t>枚</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sym typeface="Helvetica Light"/>
              </a:rPr>
              <a:t>/</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sym typeface="Helvetica Light"/>
              </a:rPr>
              <a:t>月</a:t>
            </a:r>
            <a:br>
              <a:rPr kumimoji="1" lang="en-US" altLang="ja-JP" sz="1600" b="0" i="0" u="none" strike="noStrike" kern="1200" cap="none" spc="0" normalizeH="0" baseline="0" noProof="0">
                <a:ln>
                  <a:noFill/>
                </a:ln>
                <a:solidFill>
                  <a:prstClr val="black"/>
                </a:solidFill>
                <a:effectLst/>
                <a:uLnTx/>
                <a:uFillTx/>
                <a:latin typeface="Meiryo UI"/>
                <a:ea typeface="Meiryo UI"/>
                <a:cs typeface="+mn-cs"/>
              </a:rPr>
            </a:br>
            <a:r>
              <a:rPr kumimoji="1" lang="ja-JP" altLang="en-US" sz="1600" b="0" i="0" u="none" strike="noStrike" kern="1200" cap="none" spc="0" normalizeH="0" baseline="0" noProof="0">
                <a:ln>
                  <a:noFill/>
                </a:ln>
                <a:solidFill>
                  <a:prstClr val="black"/>
                </a:solidFill>
                <a:effectLst/>
                <a:uLnTx/>
                <a:uFillTx/>
                <a:latin typeface="Meiryo UI"/>
                <a:ea typeface="Meiryo UI"/>
                <a:cs typeface="+mn-cs"/>
                <a:sym typeface="Helvetica Light"/>
              </a:rPr>
              <a:t>（</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sym typeface="Helvetica Light"/>
              </a:rPr>
              <a:t>2025</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sym typeface="Helvetica Light"/>
              </a:rPr>
              <a:t>年３月～12月）</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p:txBody>
      </p:sp>
      <p:pic>
        <p:nvPicPr>
          <p:cNvPr id="139" name="図 138" descr="グラフィカル ユーザー インターフェイス, アイコン&#10;&#10;AI によって生成されたコンテンツは間違っている可能性があります。">
            <a:extLst>
              <a:ext uri="{FF2B5EF4-FFF2-40B4-BE49-F238E27FC236}">
                <a16:creationId xmlns:a16="http://schemas.microsoft.com/office/drawing/2014/main" id="{DB0306CF-523B-F80B-3841-85E291F84B4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29803" y="1334460"/>
            <a:ext cx="2040467" cy="1022547"/>
          </a:xfrm>
          <a:prstGeom prst="rect">
            <a:avLst/>
          </a:prstGeom>
        </p:spPr>
      </p:pic>
      <p:sp>
        <p:nvSpPr>
          <p:cNvPr id="141" name="テキスト ボックス 140">
            <a:extLst>
              <a:ext uri="{FF2B5EF4-FFF2-40B4-BE49-F238E27FC236}">
                <a16:creationId xmlns:a16="http://schemas.microsoft.com/office/drawing/2014/main" id="{BE782201-3340-9020-C8D4-40A6D5FC6936}"/>
              </a:ext>
            </a:extLst>
          </p:cNvPr>
          <p:cNvSpPr txBox="1"/>
          <p:nvPr/>
        </p:nvSpPr>
        <p:spPr>
          <a:xfrm>
            <a:off x="6141248" y="2626495"/>
            <a:ext cx="5879553" cy="1815882"/>
          </a:xfrm>
          <a:prstGeom prst="rect">
            <a:avLst/>
          </a:prstGeom>
          <a:noFill/>
        </p:spPr>
        <p:txBody>
          <a:bodyPr wrap="square" lIns="91440" tIns="45720" rIns="91440" bIns="45720" anchor="t">
            <a:spAutoFit/>
          </a:bodyPr>
          <a:lstStyle/>
          <a:p>
            <a:pPr marL="1460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sym typeface="Helvetica Light"/>
              </a:rPr>
              <a:t>端末の翻訳回数や使用言語数の集計等を行う管理サービス（ポケトーク　アナリティクス）も併せて導入。</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1460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sym typeface="Helvetica Light"/>
              </a:rPr>
              <a:t>翻訳回数：</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sym typeface="Helvetica Light"/>
              </a:rPr>
              <a:t>2026</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sym typeface="Helvetica Light"/>
              </a:rPr>
              <a:t>年1月末のサービス開始後累計約14万8千回。</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1460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sym typeface="Helvetica Light"/>
              </a:rPr>
              <a:t>10月は最多で約</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sym typeface="Helvetica Light"/>
              </a:rPr>
              <a:t>2</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sym typeface="Helvetica Light"/>
              </a:rPr>
              <a:t>万4千回。</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146050" marR="0" lvl="2" indent="0" algn="l" defTabSz="361402" rtl="0" eaLnBrk="1" fontAlgn="auto" latinLnBrk="0" hangingPunct="0">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1460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333333"/>
                </a:solidFill>
                <a:effectLst/>
                <a:uLnTx/>
                <a:uFillTx/>
                <a:latin typeface="Meiryo UI"/>
                <a:ea typeface="Meiryo UI"/>
                <a:cs typeface="+mn-cs"/>
              </a:rPr>
              <a:t>また、窓口には多言語対応が可能であることを示す案内表示も行い、来庁者に安心して手続きいただける環境を整備。</a:t>
            </a:r>
            <a:endParaRPr kumimoji="1" lang="en-US" altLang="ja-JP" sz="1600" b="0" i="0" u="none" strike="noStrike" kern="1200" cap="none" spc="0" normalizeH="0" baseline="0" noProof="0" dirty="0">
              <a:ln>
                <a:noFill/>
              </a:ln>
              <a:solidFill>
                <a:srgbClr val="333333"/>
              </a:solidFill>
              <a:effectLst/>
              <a:uLnTx/>
              <a:uFillTx/>
              <a:latin typeface="Meiryo UI"/>
              <a:ea typeface="Meiryo UI"/>
              <a:cs typeface="+mn-cs"/>
            </a:endParaRPr>
          </a:p>
        </p:txBody>
      </p:sp>
      <p:sp>
        <p:nvSpPr>
          <p:cNvPr id="21" name="スライド番号プレースホルダー 3">
            <a:extLst>
              <a:ext uri="{FF2B5EF4-FFF2-40B4-BE49-F238E27FC236}">
                <a16:creationId xmlns:a16="http://schemas.microsoft.com/office/drawing/2014/main" id="{C4822D86-E838-4614-9B8F-1C233FAF86DB}"/>
              </a:ext>
            </a:extLst>
          </p:cNvPr>
          <p:cNvSpPr>
            <a:spLocks noGrp="1"/>
          </p:cNvSpPr>
          <p:nvPr>
            <p:ph type="sldNum" sz="quarter" idx="12"/>
          </p:nvPr>
        </p:nvSpPr>
        <p:spPr>
          <a:xfrm>
            <a:off x="942301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Tree>
    <p:extLst>
      <p:ext uri="{BB962C8B-B14F-4D97-AF65-F5344CB8AC3E}">
        <p14:creationId xmlns:p14="http://schemas.microsoft.com/office/powerpoint/2010/main" val="42584871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17858-A61E-51D7-9DD4-8572563367F3}"/>
            </a:ext>
          </a:extLst>
        </p:cNvPr>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620C76B0-32A5-5501-5997-64A506A6238C}"/>
              </a:ext>
            </a:extLst>
          </p:cNvPr>
          <p:cNvSpPr/>
          <p:nvPr/>
        </p:nvSpPr>
        <p:spPr>
          <a:xfrm>
            <a:off x="194734" y="1456268"/>
            <a:ext cx="5655734" cy="812800"/>
          </a:xfrm>
          <a:prstGeom prst="roundRect">
            <a:avLst>
              <a:gd name="adj" fmla="val 781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0" name="四角形: 角を丸くする 9">
            <a:extLst>
              <a:ext uri="{FF2B5EF4-FFF2-40B4-BE49-F238E27FC236}">
                <a16:creationId xmlns:a16="http://schemas.microsoft.com/office/drawing/2014/main" id="{385A5191-186E-BD53-49E5-D27B9A0D080B}"/>
              </a:ext>
            </a:extLst>
          </p:cNvPr>
          <p:cNvSpPr/>
          <p:nvPr/>
        </p:nvSpPr>
        <p:spPr>
          <a:xfrm>
            <a:off x="6290734" y="1456268"/>
            <a:ext cx="5666939" cy="1630829"/>
          </a:xfrm>
          <a:prstGeom prst="roundRect">
            <a:avLst>
              <a:gd name="adj" fmla="val 781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 name="テキスト ボックス 4">
            <a:extLst>
              <a:ext uri="{FF2B5EF4-FFF2-40B4-BE49-F238E27FC236}">
                <a16:creationId xmlns:a16="http://schemas.microsoft.com/office/drawing/2014/main" id="{D7EBC018-A728-33F0-2895-4668D78CF4EA}"/>
              </a:ext>
            </a:extLst>
          </p:cNvPr>
          <p:cNvSpPr txBox="1"/>
          <p:nvPr/>
        </p:nvSpPr>
        <p:spPr>
          <a:xfrm>
            <a:off x="0" y="-1"/>
            <a:ext cx="12192000" cy="400110"/>
          </a:xfrm>
          <a:prstGeom prst="rect">
            <a:avLst/>
          </a:prstGeom>
          <a:solidFill>
            <a:schemeClr val="accent5">
              <a:lumMod val="40000"/>
              <a:lumOff val="60000"/>
            </a:schemeClr>
          </a:solid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2-2-5.  【</a:t>
            </a:r>
            <a:r>
              <a:rPr kumimoji="1" lang="ja-JP" altLang="en-US"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大阪市</a:t>
            </a:r>
            <a:r>
              <a:rPr kumimoji="1" lang="en-US" altLang="ja-JP"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取組実績：「都市・まち</a:t>
            </a:r>
            <a:r>
              <a:rPr kumimoji="1" lang="en-US" altLang="ja-JP"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1" lang="ja-JP" altLang="en-US"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テキスト ボックス 4">
            <a:extLst>
              <a:ext uri="{FF2B5EF4-FFF2-40B4-BE49-F238E27FC236}">
                <a16:creationId xmlns:a16="http://schemas.microsoft.com/office/drawing/2014/main" id="{83E8C4FB-6654-9DF6-D915-588CA29229FC}"/>
              </a:ext>
            </a:extLst>
          </p:cNvPr>
          <p:cNvSpPr txBox="1"/>
          <p:nvPr/>
        </p:nvSpPr>
        <p:spPr>
          <a:xfrm>
            <a:off x="154015" y="578232"/>
            <a:ext cx="5870155" cy="707886"/>
          </a:xfrm>
          <a:prstGeom prst="rect">
            <a:avLst/>
          </a:prstGeom>
          <a:noFill/>
        </p:spPr>
        <p:txBody>
          <a:bodyPr wrap="square" rtlCol="0">
            <a:spAutoFit/>
          </a:bodyPr>
          <a:lstStyle>
            <a:defPPr>
              <a:defRPr lang="en-US"/>
            </a:defPPr>
            <a:lvl1pPr marL="0" algn="l" defTabSz="457200" rtl="0" eaLnBrk="1" latinLnBrk="0" hangingPunct="1">
              <a:defRPr sz="1800" kern="1200">
                <a:solidFill>
                  <a:sysClr val="windowText" lastClr="000000"/>
                </a:solidFill>
                <a:latin typeface="Calibri"/>
                <a:ea typeface="UD デジタル 教科書体 NK-R"/>
              </a:defRPr>
            </a:lvl1pPr>
            <a:lvl2pPr marL="457200" algn="l" defTabSz="457200" rtl="0" eaLnBrk="1" latinLnBrk="0" hangingPunct="1">
              <a:defRPr sz="1800" kern="1200">
                <a:solidFill>
                  <a:sysClr val="windowText" lastClr="000000"/>
                </a:solidFill>
                <a:latin typeface="Calibri"/>
                <a:ea typeface="UD デジタル 教科書体 NK-R"/>
              </a:defRPr>
            </a:lvl2pPr>
            <a:lvl3pPr marL="914400" algn="l" defTabSz="457200" rtl="0" eaLnBrk="1" latinLnBrk="0" hangingPunct="1">
              <a:defRPr sz="1800" kern="1200">
                <a:solidFill>
                  <a:sysClr val="windowText" lastClr="000000"/>
                </a:solidFill>
                <a:latin typeface="Calibri"/>
                <a:ea typeface="UD デジタル 教科書体 NK-R"/>
              </a:defRPr>
            </a:lvl3pPr>
            <a:lvl4pPr marL="1371600" algn="l" defTabSz="457200" rtl="0" eaLnBrk="1" latinLnBrk="0" hangingPunct="1">
              <a:defRPr sz="1800" kern="1200">
                <a:solidFill>
                  <a:sysClr val="windowText" lastClr="000000"/>
                </a:solidFill>
                <a:latin typeface="Calibri"/>
                <a:ea typeface="UD デジタル 教科書体 NK-R"/>
              </a:defRPr>
            </a:lvl4pPr>
            <a:lvl5pPr marL="1828800" algn="l" defTabSz="457200" rtl="0" eaLnBrk="1" latinLnBrk="0" hangingPunct="1">
              <a:defRPr sz="1800" kern="1200">
                <a:solidFill>
                  <a:sysClr val="windowText" lastClr="000000"/>
                </a:solidFill>
                <a:latin typeface="Calibri"/>
                <a:ea typeface="UD デジタル 教科書体 NK-R"/>
              </a:defRPr>
            </a:lvl5pPr>
            <a:lvl6pPr marL="2286000" algn="l" defTabSz="457200" rtl="0" eaLnBrk="1" latinLnBrk="0" hangingPunct="1">
              <a:defRPr sz="1800" kern="1200">
                <a:solidFill>
                  <a:sysClr val="windowText" lastClr="000000"/>
                </a:solidFill>
                <a:latin typeface="Calibri"/>
                <a:ea typeface="UD デジタル 教科書体 NK-R"/>
              </a:defRPr>
            </a:lvl6pPr>
            <a:lvl7pPr marL="2743200" algn="l" defTabSz="457200" rtl="0" eaLnBrk="1" latinLnBrk="0" hangingPunct="1">
              <a:defRPr sz="1800" kern="1200">
                <a:solidFill>
                  <a:sysClr val="windowText" lastClr="000000"/>
                </a:solidFill>
                <a:latin typeface="Calibri"/>
                <a:ea typeface="UD デジタル 教科書体 NK-R"/>
              </a:defRPr>
            </a:lvl7pPr>
            <a:lvl8pPr marL="3200400" algn="l" defTabSz="457200" rtl="0" eaLnBrk="1" latinLnBrk="0" hangingPunct="1">
              <a:defRPr sz="1800" kern="1200">
                <a:solidFill>
                  <a:sysClr val="windowText" lastClr="000000"/>
                </a:solidFill>
                <a:latin typeface="Calibri"/>
                <a:ea typeface="UD デジタル 教科書体 NK-R"/>
              </a:defRPr>
            </a:lvl8pPr>
            <a:lvl9pPr marL="3657600" algn="l" defTabSz="457200" rtl="0" eaLnBrk="1" latinLnBrk="0" hangingPunct="1">
              <a:defRPr sz="1800" kern="1200">
                <a:solidFill>
                  <a:sysClr val="windowText" lastClr="000000"/>
                </a:solidFill>
                <a:latin typeface="Calibri"/>
                <a:ea typeface="UD デジタル 教科書体 NK-R"/>
              </a:defRPr>
            </a:lvl9pPr>
          </a:lstStyle>
          <a:p>
            <a:pPr marL="285750" marR="0" lvl="1" indent="-285750" algn="l" defTabSz="361402" rtl="0" eaLnBrk="1" fontAlgn="auto" latinLnBrk="0" hangingPunct="0">
              <a:lnSpc>
                <a:spcPct val="100000"/>
              </a:lnSpc>
              <a:spcBef>
                <a:spcPts val="0"/>
              </a:spcBef>
              <a:spcAft>
                <a:spcPts val="0"/>
              </a:spcAft>
              <a:buClrTx/>
              <a:buSzTx/>
              <a:buFont typeface="Wingdings" panose="05000000000000000000" pitchFamily="2" charset="2"/>
              <a:buChar char="n"/>
              <a:tabLst/>
              <a:defRPr/>
            </a:pPr>
            <a:r>
              <a:rPr kumimoji="1" lang="en-US" altLang="ja-JP" sz="2000" b="1" i="0" u="none" strike="noStrike" kern="1200" cap="none" spc="0" normalizeH="0" baseline="0" noProof="0">
                <a:ln>
                  <a:noFill/>
                </a:ln>
                <a:solidFill>
                  <a:prstClr val="black"/>
                </a:solidFill>
                <a:effectLst/>
                <a:uLnTx/>
                <a:uFillTx/>
                <a:latin typeface="Meiryo UI"/>
                <a:ea typeface="Meiryo UI"/>
                <a:cs typeface="+mn-cs"/>
                <a:sym typeface="Helvetica Light"/>
              </a:rPr>
              <a:t>BIM/CIM</a:t>
            </a:r>
            <a:r>
              <a:rPr kumimoji="1" lang="ja-JP" altLang="en-US" sz="2000" b="1" i="0" u="none" strike="noStrike" kern="1200" cap="none" spc="0" normalizeH="0" baseline="0" noProof="0">
                <a:ln>
                  <a:noFill/>
                </a:ln>
                <a:solidFill>
                  <a:prstClr val="black"/>
                </a:solidFill>
                <a:effectLst/>
                <a:uLnTx/>
                <a:uFillTx/>
                <a:latin typeface="Meiryo UI"/>
                <a:ea typeface="Meiryo UI"/>
                <a:cs typeface="+mn-cs"/>
                <a:sym typeface="Helvetica Light"/>
              </a:rPr>
              <a:t>モデルを活用して設計・工事監理業務を効率化</a:t>
            </a:r>
          </a:p>
        </p:txBody>
      </p:sp>
      <p:sp>
        <p:nvSpPr>
          <p:cNvPr id="4" name="テキスト ボックス 4">
            <a:extLst>
              <a:ext uri="{FF2B5EF4-FFF2-40B4-BE49-F238E27FC236}">
                <a16:creationId xmlns:a16="http://schemas.microsoft.com/office/drawing/2014/main" id="{2037766F-517B-DB3B-4F56-A5412EFA47F0}"/>
              </a:ext>
            </a:extLst>
          </p:cNvPr>
          <p:cNvSpPr txBox="1"/>
          <p:nvPr/>
        </p:nvSpPr>
        <p:spPr>
          <a:xfrm>
            <a:off x="6096000" y="567026"/>
            <a:ext cx="5870155" cy="707886"/>
          </a:xfrm>
          <a:prstGeom prst="rect">
            <a:avLst/>
          </a:prstGeom>
          <a:noFill/>
        </p:spPr>
        <p:txBody>
          <a:bodyPr wrap="square" rtlCol="0">
            <a:spAutoFit/>
          </a:bodyPr>
          <a:lstStyle>
            <a:defPPr>
              <a:defRPr lang="en-US"/>
            </a:defPPr>
            <a:lvl1pPr marL="0" algn="l" defTabSz="457200" rtl="0" eaLnBrk="1" latinLnBrk="0" hangingPunct="1">
              <a:defRPr sz="1800" kern="1200">
                <a:solidFill>
                  <a:sysClr val="windowText" lastClr="000000"/>
                </a:solidFill>
                <a:latin typeface="Calibri"/>
                <a:ea typeface="UD デジタル 教科書体 NK-R"/>
              </a:defRPr>
            </a:lvl1pPr>
            <a:lvl2pPr marL="457200" algn="l" defTabSz="457200" rtl="0" eaLnBrk="1" latinLnBrk="0" hangingPunct="1">
              <a:defRPr sz="1800" kern="1200">
                <a:solidFill>
                  <a:sysClr val="windowText" lastClr="000000"/>
                </a:solidFill>
                <a:latin typeface="Calibri"/>
                <a:ea typeface="UD デジタル 教科書体 NK-R"/>
              </a:defRPr>
            </a:lvl2pPr>
            <a:lvl3pPr marL="914400" algn="l" defTabSz="457200" rtl="0" eaLnBrk="1" latinLnBrk="0" hangingPunct="1">
              <a:defRPr sz="1800" kern="1200">
                <a:solidFill>
                  <a:sysClr val="windowText" lastClr="000000"/>
                </a:solidFill>
                <a:latin typeface="Calibri"/>
                <a:ea typeface="UD デジタル 教科書体 NK-R"/>
              </a:defRPr>
            </a:lvl3pPr>
            <a:lvl4pPr marL="1371600" algn="l" defTabSz="457200" rtl="0" eaLnBrk="1" latinLnBrk="0" hangingPunct="1">
              <a:defRPr sz="1800" kern="1200">
                <a:solidFill>
                  <a:sysClr val="windowText" lastClr="000000"/>
                </a:solidFill>
                <a:latin typeface="Calibri"/>
                <a:ea typeface="UD デジタル 教科書体 NK-R"/>
              </a:defRPr>
            </a:lvl4pPr>
            <a:lvl5pPr marL="1828800" algn="l" defTabSz="457200" rtl="0" eaLnBrk="1" latinLnBrk="0" hangingPunct="1">
              <a:defRPr sz="1800" kern="1200">
                <a:solidFill>
                  <a:sysClr val="windowText" lastClr="000000"/>
                </a:solidFill>
                <a:latin typeface="Calibri"/>
                <a:ea typeface="UD デジタル 教科書体 NK-R"/>
              </a:defRPr>
            </a:lvl5pPr>
            <a:lvl6pPr marL="2286000" algn="l" defTabSz="457200" rtl="0" eaLnBrk="1" latinLnBrk="0" hangingPunct="1">
              <a:defRPr sz="1800" kern="1200">
                <a:solidFill>
                  <a:sysClr val="windowText" lastClr="000000"/>
                </a:solidFill>
                <a:latin typeface="Calibri"/>
                <a:ea typeface="UD デジタル 教科書体 NK-R"/>
              </a:defRPr>
            </a:lvl6pPr>
            <a:lvl7pPr marL="2743200" algn="l" defTabSz="457200" rtl="0" eaLnBrk="1" latinLnBrk="0" hangingPunct="1">
              <a:defRPr sz="1800" kern="1200">
                <a:solidFill>
                  <a:sysClr val="windowText" lastClr="000000"/>
                </a:solidFill>
                <a:latin typeface="Calibri"/>
                <a:ea typeface="UD デジタル 教科書体 NK-R"/>
              </a:defRPr>
            </a:lvl7pPr>
            <a:lvl8pPr marL="3200400" algn="l" defTabSz="457200" rtl="0" eaLnBrk="1" latinLnBrk="0" hangingPunct="1">
              <a:defRPr sz="1800" kern="1200">
                <a:solidFill>
                  <a:sysClr val="windowText" lastClr="000000"/>
                </a:solidFill>
                <a:latin typeface="Calibri"/>
                <a:ea typeface="UD デジタル 教科書体 NK-R"/>
              </a:defRPr>
            </a:lvl8pPr>
            <a:lvl9pPr marL="3657600" algn="l" defTabSz="457200" rtl="0" eaLnBrk="1" latinLnBrk="0" hangingPunct="1">
              <a:defRPr sz="1800" kern="1200">
                <a:solidFill>
                  <a:sysClr val="windowText" lastClr="000000"/>
                </a:solidFill>
                <a:latin typeface="Calibri"/>
                <a:ea typeface="UD デジタル 教科書体 NK-R"/>
              </a:defRPr>
            </a:lvl9pPr>
          </a:lstStyle>
          <a:p>
            <a:pPr marL="285750" marR="0" lvl="1" indent="-285750" algn="l" defTabSz="361402" rtl="0" eaLnBrk="1" fontAlgn="auto" latinLnBrk="0" hangingPunct="0">
              <a:lnSpc>
                <a:spcPct val="100000"/>
              </a:lnSpc>
              <a:spcBef>
                <a:spcPts val="0"/>
              </a:spcBef>
              <a:spcAft>
                <a:spcPts val="0"/>
              </a:spcAft>
              <a:buClrTx/>
              <a:buSzTx/>
              <a:buFont typeface="Wingdings" panose="05000000000000000000" pitchFamily="2" charset="2"/>
              <a:buChar char="n"/>
              <a:tabLst/>
              <a:defRPr/>
            </a:pPr>
            <a:r>
              <a:rPr kumimoji="1" lang="ja-JP" altLang="en-US" sz="2000" b="1" i="0" u="none" strike="noStrike" kern="1200" cap="none" spc="0" normalizeH="0" baseline="0" noProof="0">
                <a:ln>
                  <a:noFill/>
                </a:ln>
                <a:solidFill>
                  <a:prstClr val="black"/>
                </a:solidFill>
                <a:effectLst/>
                <a:uLnTx/>
                <a:uFillTx/>
                <a:latin typeface="Meiryo UI"/>
                <a:ea typeface="Meiryo UI"/>
                <a:cs typeface="+mn-cs"/>
                <a:sym typeface="Helvetica Light"/>
              </a:rPr>
              <a:t>事業活動に伴う温室効果ガス排出量の可視化で</a:t>
            </a:r>
            <a:endParaRPr kumimoji="1" lang="en-US" altLang="ja-JP" sz="2000" b="1" i="0" u="none" strike="noStrike" kern="1200" cap="none" spc="0" normalizeH="0" baseline="0" noProof="0">
              <a:ln>
                <a:noFill/>
              </a:ln>
              <a:solidFill>
                <a:prstClr val="black"/>
              </a:solidFill>
              <a:effectLst/>
              <a:uLnTx/>
              <a:uFillTx/>
              <a:latin typeface="Meiryo UI"/>
              <a:ea typeface="Meiryo UI"/>
              <a:cs typeface="+mn-cs"/>
              <a:sym typeface="Helvetica Light"/>
            </a:endParaRPr>
          </a:p>
          <a:p>
            <a:pPr marL="0" marR="0" lvl="1" indent="0" algn="l" defTabSz="361402" rtl="0" eaLnBrk="1" fontAlgn="auto" latinLnBrk="0" hangingPunct="0">
              <a:lnSpc>
                <a:spcPct val="100000"/>
              </a:lnSpc>
              <a:spcBef>
                <a:spcPts val="0"/>
              </a:spcBef>
              <a:spcAft>
                <a:spcPts val="0"/>
              </a:spcAft>
              <a:buClrTx/>
              <a:buSzTx/>
              <a:buFontTx/>
              <a:buNone/>
              <a:tabLst/>
              <a:defRPr/>
            </a:pPr>
            <a:r>
              <a:rPr kumimoji="1" lang="en-US" altLang="ja-JP" sz="2000" b="1" i="0" u="none" strike="noStrike" kern="1200" cap="none" spc="0" normalizeH="0" baseline="0" noProof="0">
                <a:ln>
                  <a:noFill/>
                </a:ln>
                <a:solidFill>
                  <a:prstClr val="black"/>
                </a:solidFill>
                <a:effectLst/>
                <a:uLnTx/>
                <a:uFillTx/>
                <a:latin typeface="Meiryo UI"/>
                <a:ea typeface="Meiryo UI"/>
                <a:cs typeface="+mn-cs"/>
                <a:sym typeface="Helvetica Light"/>
              </a:rPr>
              <a:t>    </a:t>
            </a:r>
            <a:r>
              <a:rPr kumimoji="1" lang="ja-JP" altLang="en-US" sz="2000" b="1" i="0" u="none" strike="noStrike" kern="1200" cap="none" spc="0" normalizeH="0" baseline="0" noProof="0">
                <a:ln>
                  <a:noFill/>
                </a:ln>
                <a:solidFill>
                  <a:prstClr val="black"/>
                </a:solidFill>
                <a:effectLst/>
                <a:uLnTx/>
                <a:uFillTx/>
                <a:latin typeface="Meiryo UI"/>
                <a:ea typeface="Meiryo UI"/>
                <a:cs typeface="+mn-cs"/>
                <a:sym typeface="Helvetica Light"/>
              </a:rPr>
              <a:t>脱炭素化を推進</a:t>
            </a:r>
          </a:p>
        </p:txBody>
      </p:sp>
      <p:sp>
        <p:nvSpPr>
          <p:cNvPr id="24" name="テキスト ボックス 23">
            <a:extLst>
              <a:ext uri="{FF2B5EF4-FFF2-40B4-BE49-F238E27FC236}">
                <a16:creationId xmlns:a16="http://schemas.microsoft.com/office/drawing/2014/main" id="{65DEC9F6-E9A3-66E6-020B-78B7AE58E58E}"/>
              </a:ext>
            </a:extLst>
          </p:cNvPr>
          <p:cNvSpPr txBox="1"/>
          <p:nvPr/>
        </p:nvSpPr>
        <p:spPr>
          <a:xfrm>
            <a:off x="150929" y="1583010"/>
            <a:ext cx="5682203" cy="2308324"/>
          </a:xfrm>
          <a:prstGeom prst="rect">
            <a:avLst/>
          </a:prstGeom>
          <a:noFill/>
        </p:spPr>
        <p:txBody>
          <a:bodyPr wrap="square" lIns="91440" tIns="45720" rIns="91440" bIns="45720" anchor="t">
            <a:spAutoFit/>
          </a:bodyPr>
          <a:lstStyle/>
          <a:p>
            <a:pPr marL="1460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夢洲北高架橋・南高架橋、舞洲東高架橋の３橋について、</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1460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試行的に</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rPr>
              <a:t>BIM/CIM</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モデルを構築。</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146050" marR="0" lvl="2" indent="0" algn="l" defTabSz="361402" rtl="0" eaLnBrk="1" fontAlgn="auto" latinLnBrk="0" hangingPunct="0">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Meiryo UI"/>
              <a:ea typeface="Meiryo UI"/>
              <a:cs typeface="+mn-cs"/>
            </a:endParaRPr>
          </a:p>
          <a:p>
            <a:pPr marL="1460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・構築した</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rPr>
              <a:t>BIM/CIM</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モデルを</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rPr>
              <a:t>VR</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化し、地元説明や万博機運醸成　</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1460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 イベント等に活用。また、詳細度</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rPr>
              <a:t>400</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モデルは、下部工の過密</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146050" marR="0" lvl="2" indent="0" algn="l" defTabSz="361402" rtl="0" eaLnBrk="1" fontAlgn="auto" latinLnBrk="0" hangingPunct="0">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prstClr val="black"/>
                </a:solidFill>
                <a:effectLst/>
                <a:uLnTx/>
                <a:uFillTx/>
                <a:latin typeface="Meiryo UI"/>
                <a:ea typeface="Meiryo UI"/>
                <a:cs typeface="+mn-cs"/>
              </a:rPr>
              <a:t> </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配筋箇所の施工性の確認について受注者を交え実施。</a:t>
            </a:r>
          </a:p>
          <a:p>
            <a:pPr marL="146050" marR="0" lvl="2" indent="0" algn="l" defTabSz="361402" rtl="0" eaLnBrk="1" fontAlgn="auto" latinLnBrk="0" hangingPunct="0">
              <a:lnSpc>
                <a:spcPct val="100000"/>
              </a:lnSpc>
              <a:spcBef>
                <a:spcPts val="0"/>
              </a:spcBef>
              <a:spcAft>
                <a:spcPts val="0"/>
              </a:spcAft>
              <a:buClrTx/>
              <a:buSzTx/>
              <a:buFontTx/>
              <a:buNone/>
              <a:tabLst/>
              <a:defRPr/>
            </a:pP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1460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・職員の技術向上に向け、施工ステップの</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rPr>
              <a:t>3</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次元化、担当間の</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1460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　情報共有を目的としたプラットフォームを構築し、試行的に実施。</a:t>
            </a:r>
          </a:p>
        </p:txBody>
      </p:sp>
      <p:sp>
        <p:nvSpPr>
          <p:cNvPr id="137" name="テキスト ボックス 136">
            <a:extLst>
              <a:ext uri="{FF2B5EF4-FFF2-40B4-BE49-F238E27FC236}">
                <a16:creationId xmlns:a16="http://schemas.microsoft.com/office/drawing/2014/main" id="{0564A1FF-F59D-0F8E-02AC-22A04785EBCE}"/>
              </a:ext>
            </a:extLst>
          </p:cNvPr>
          <p:cNvSpPr txBox="1"/>
          <p:nvPr/>
        </p:nvSpPr>
        <p:spPr>
          <a:xfrm>
            <a:off x="6159860" y="1459844"/>
            <a:ext cx="5783055" cy="3847207"/>
          </a:xfrm>
          <a:prstGeom prst="rect">
            <a:avLst/>
          </a:prstGeom>
          <a:noFill/>
        </p:spPr>
        <p:txBody>
          <a:bodyPr wrap="square" lIns="91440" tIns="45720" rIns="91440" bIns="45720" anchor="t">
            <a:spAutoFit/>
          </a:bodyPr>
          <a:lstStyle/>
          <a:p>
            <a:pPr marL="1460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sym typeface="Helvetica Light"/>
              </a:rPr>
              <a:t>事業活動における温室効果ガス削減対策を促すため、温室効果ガス排出量の可視化ツール導入の取組を支援。</a:t>
            </a:r>
            <a:endParaRPr kumimoji="1" lang="ja-JP" altLang="en-US" sz="1600" b="0" i="0" u="none" strike="noStrike" kern="1200" cap="none" spc="0" normalizeH="0" baseline="0" noProof="0">
              <a:ln>
                <a:noFill/>
              </a:ln>
              <a:solidFill>
                <a:prstClr val="black"/>
              </a:solidFill>
              <a:effectLst/>
              <a:uLnTx/>
              <a:uFillTx/>
              <a:latin typeface="Meiryo UI"/>
              <a:ea typeface="Meiryo UI"/>
              <a:cs typeface="+mn-cs"/>
            </a:endParaRPr>
          </a:p>
          <a:p>
            <a:pPr marL="146050" marR="0" lvl="2" indent="0" algn="l" defTabSz="361402"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脱炭素行動の浸透と定着をめざし、温室効果ガス排出量の少ない交通手段や宿泊施設などを盛り込んだ脱炭素化ツアーを開発し、修学旅行等を対象に本ツアーを活用して大阪・関西万博へ来場いただけるよう</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rPr>
              <a:t>PR</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を実施。</a:t>
            </a:r>
          </a:p>
          <a:p>
            <a:pPr marL="146050" marR="0" lvl="2" indent="0" algn="l" defTabSz="361402"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Meiryo UI"/>
              <a:ea typeface="Meiryo UI"/>
              <a:cs typeface="+mn-cs"/>
            </a:endParaRPr>
          </a:p>
          <a:p>
            <a:pPr marL="146050" marR="0" lvl="2" indent="0" algn="l" defTabSz="361402"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Meiryo UI"/>
              <a:ea typeface="Meiryo UI"/>
              <a:cs typeface="+mn-cs"/>
              <a:sym typeface="Helvetica Light"/>
            </a:endParaRPr>
          </a:p>
          <a:p>
            <a:pPr marL="146050" marR="0" lvl="2" indent="0" algn="l" defTabSz="361402"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sym typeface="Helvetica Light"/>
              </a:rPr>
              <a:t>・脱炭素化ツアーにおける温室効果ガス排出量削減効果の</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146050" marR="0" lvl="2" indent="0" algn="l" defTabSz="361402"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sym typeface="Helvetica Light"/>
              </a:rPr>
              <a:t>　算定方法を策定。</a:t>
            </a:r>
            <a:endParaRPr kumimoji="1" lang="ja-JP" altLang="en-US" sz="1600" b="0" i="0" u="none" strike="noStrike" kern="1200" cap="none" spc="0" normalizeH="0" baseline="0" noProof="0">
              <a:ln>
                <a:noFill/>
              </a:ln>
              <a:solidFill>
                <a:prstClr val="black"/>
              </a:solidFill>
              <a:effectLst/>
              <a:uLnTx/>
              <a:uFillTx/>
              <a:latin typeface="Meiryo UI"/>
              <a:ea typeface="Meiryo UI"/>
              <a:cs typeface="+mn-cs"/>
            </a:endParaRPr>
          </a:p>
          <a:p>
            <a:pPr marL="146050" marR="0" lvl="2" indent="0" algn="l" defTabSz="361402"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146050" marR="0" lvl="2" indent="0" algn="l" defTabSz="361402"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・脱炭素化ツアーの企画・開発、プロモーションを実施。</a:t>
            </a:r>
          </a:p>
          <a:p>
            <a:pPr marL="146050" marR="0" lvl="2" indent="0" algn="l" defTabSz="361402"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Meiryo UI"/>
              <a:ea typeface="Meiryo UI"/>
              <a:cs typeface="+mn-cs"/>
            </a:endParaRPr>
          </a:p>
          <a:p>
            <a:pPr marL="146050" marR="0" lvl="2" indent="0" algn="l" defTabSz="361402"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・観光事業者向け脱炭素化セミナーを実施。</a:t>
            </a:r>
          </a:p>
          <a:p>
            <a:pPr marL="146050" marR="0" lvl="2" indent="0" algn="l" defTabSz="361402"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Meiryo UI"/>
              <a:ea typeface="Meiryo UI"/>
              <a:cs typeface="+mn-cs"/>
            </a:endParaRPr>
          </a:p>
        </p:txBody>
      </p:sp>
      <p:pic>
        <p:nvPicPr>
          <p:cNvPr id="6" name="図 5">
            <a:extLst>
              <a:ext uri="{FF2B5EF4-FFF2-40B4-BE49-F238E27FC236}">
                <a16:creationId xmlns:a16="http://schemas.microsoft.com/office/drawing/2014/main" id="{4F676084-AECA-FAFC-A4CD-76DC11FDFA9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57907" y="4401689"/>
            <a:ext cx="5638695" cy="1940839"/>
          </a:xfrm>
          <a:prstGeom prst="rect">
            <a:avLst/>
          </a:prstGeom>
        </p:spPr>
      </p:pic>
      <p:sp>
        <p:nvSpPr>
          <p:cNvPr id="8" name="テキスト ボックス 7">
            <a:extLst>
              <a:ext uri="{FF2B5EF4-FFF2-40B4-BE49-F238E27FC236}">
                <a16:creationId xmlns:a16="http://schemas.microsoft.com/office/drawing/2014/main" id="{16FE1FFC-D626-47E9-DC5D-7F191CCA43CB}"/>
              </a:ext>
            </a:extLst>
          </p:cNvPr>
          <p:cNvSpPr txBox="1"/>
          <p:nvPr/>
        </p:nvSpPr>
        <p:spPr>
          <a:xfrm>
            <a:off x="0" y="6610913"/>
            <a:ext cx="6095999" cy="184666"/>
          </a:xfrm>
          <a:prstGeom prst="rect">
            <a:avLst/>
          </a:prstGeom>
          <a:noFill/>
        </p:spPr>
        <p:txBody>
          <a:bodyPr wrap="square" lIns="0" tIns="0" rIns="0" bIns="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Meiryo UI"/>
                <a:ea typeface="Meiryo UI"/>
                <a:cs typeface="+mn-cs"/>
              </a:rPr>
              <a:t>夢洲南高架橋の</a:t>
            </a:r>
            <a:r>
              <a:rPr kumimoji="1" lang="en-US" altLang="ja-JP" sz="1200" b="0" i="0" u="none" strike="noStrike" kern="1200" cap="none" spc="0" normalizeH="0" baseline="0" noProof="0">
                <a:ln>
                  <a:noFill/>
                </a:ln>
                <a:solidFill>
                  <a:srgbClr val="000000"/>
                </a:solidFill>
                <a:effectLst/>
                <a:uLnTx/>
                <a:uFillTx/>
                <a:latin typeface="Meiryo UI"/>
                <a:ea typeface="Meiryo UI"/>
                <a:cs typeface="+mn-cs"/>
              </a:rPr>
              <a:t>BIM/CIM</a:t>
            </a:r>
            <a:r>
              <a:rPr kumimoji="1" lang="ja-JP" altLang="en-US" sz="1200" b="0" i="0" u="none" strike="noStrike" kern="1200" cap="none" spc="0" normalizeH="0" baseline="0" noProof="0">
                <a:ln>
                  <a:noFill/>
                </a:ln>
                <a:solidFill>
                  <a:srgbClr val="000000"/>
                </a:solidFill>
                <a:effectLst/>
                <a:uLnTx/>
                <a:uFillTx/>
                <a:latin typeface="Meiryo UI"/>
                <a:ea typeface="Meiryo UI"/>
                <a:cs typeface="+mn-cs"/>
              </a:rPr>
              <a:t>モデル</a:t>
            </a:r>
            <a:endParaRPr kumimoji="1" lang="en-US" altLang="ja-JP" sz="1200" b="0" i="0" u="none" strike="noStrike" kern="0" cap="none" spc="0" normalizeH="0" baseline="0" noProof="0">
              <a:ln>
                <a:noFill/>
              </a:ln>
              <a:solidFill>
                <a:srgbClr val="000000"/>
              </a:solidFill>
              <a:effectLst/>
              <a:uLnTx/>
              <a:uFillTx/>
              <a:latin typeface="Meiryo UI"/>
              <a:ea typeface="Meiryo UI"/>
              <a:cs typeface="+mn-cs"/>
            </a:endParaRPr>
          </a:p>
        </p:txBody>
      </p:sp>
      <p:grpSp>
        <p:nvGrpSpPr>
          <p:cNvPr id="12" name="グループ化 11">
            <a:extLst>
              <a:ext uri="{FF2B5EF4-FFF2-40B4-BE49-F238E27FC236}">
                <a16:creationId xmlns:a16="http://schemas.microsoft.com/office/drawing/2014/main" id="{FB08A4C7-8482-2AC4-7A72-BA2370132A22}"/>
              </a:ext>
            </a:extLst>
          </p:cNvPr>
          <p:cNvGrpSpPr/>
          <p:nvPr/>
        </p:nvGrpSpPr>
        <p:grpSpPr>
          <a:xfrm>
            <a:off x="7890558" y="4967449"/>
            <a:ext cx="3844242" cy="1630830"/>
            <a:chOff x="6260881" y="3945467"/>
            <a:chExt cx="5420864" cy="2463800"/>
          </a:xfrm>
        </p:grpSpPr>
        <p:pic>
          <p:nvPicPr>
            <p:cNvPr id="15" name="図 14">
              <a:extLst>
                <a:ext uri="{FF2B5EF4-FFF2-40B4-BE49-F238E27FC236}">
                  <a16:creationId xmlns:a16="http://schemas.microsoft.com/office/drawing/2014/main" id="{052772E4-C2CD-13C6-97DC-20D67998E9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86286" y="3945467"/>
              <a:ext cx="3295459" cy="2412703"/>
            </a:xfrm>
            <a:prstGeom prst="rect">
              <a:avLst/>
            </a:prstGeom>
          </p:spPr>
        </p:pic>
        <p:pic>
          <p:nvPicPr>
            <p:cNvPr id="16" name="図 15">
              <a:extLst>
                <a:ext uri="{FF2B5EF4-FFF2-40B4-BE49-F238E27FC236}">
                  <a16:creationId xmlns:a16="http://schemas.microsoft.com/office/drawing/2014/main" id="{72DB9E8D-EE6F-80B3-B562-139B0FE2393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60881" y="4995244"/>
              <a:ext cx="1449791" cy="1414023"/>
            </a:xfrm>
            <a:prstGeom prst="rect">
              <a:avLst/>
            </a:prstGeom>
          </p:spPr>
        </p:pic>
        <p:pic>
          <p:nvPicPr>
            <p:cNvPr id="17" name="図 16">
              <a:extLst>
                <a:ext uri="{FF2B5EF4-FFF2-40B4-BE49-F238E27FC236}">
                  <a16:creationId xmlns:a16="http://schemas.microsoft.com/office/drawing/2014/main" id="{D95056C0-EAFB-B679-9584-C9B2C69172D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27628" y="5043081"/>
              <a:ext cx="847711" cy="918664"/>
            </a:xfrm>
            <a:prstGeom prst="rect">
              <a:avLst/>
            </a:prstGeom>
          </p:spPr>
        </p:pic>
      </p:grpSp>
      <p:sp>
        <p:nvSpPr>
          <p:cNvPr id="18" name="正方形/長方形 17">
            <a:extLst>
              <a:ext uri="{FF2B5EF4-FFF2-40B4-BE49-F238E27FC236}">
                <a16:creationId xmlns:a16="http://schemas.microsoft.com/office/drawing/2014/main" id="{65C9A1F4-25E2-1266-ADFE-DBF65FB101E3}"/>
              </a:ext>
            </a:extLst>
          </p:cNvPr>
          <p:cNvSpPr/>
          <p:nvPr/>
        </p:nvSpPr>
        <p:spPr>
          <a:xfrm>
            <a:off x="6096001" y="6610913"/>
            <a:ext cx="6002866" cy="27699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a:ln>
                  <a:noFill/>
                </a:ln>
                <a:solidFill>
                  <a:srgbClr val="000000"/>
                </a:solidFill>
                <a:effectLst/>
                <a:uLnTx/>
                <a:uFillTx/>
                <a:latin typeface="Meiryo UI"/>
                <a:ea typeface="Meiryo UI"/>
                <a:cs typeface="+mn-cs"/>
              </a:rPr>
              <a:t>温室効果ガスの排出量を見える化しカーボンニュートラルの実現につなげる</a:t>
            </a:r>
            <a:endParaRPr kumimoji="0" lang="ja-JP" altLang="en-US"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7" name="スライド番号プレースホルダー 3">
            <a:extLst>
              <a:ext uri="{FF2B5EF4-FFF2-40B4-BE49-F238E27FC236}">
                <a16:creationId xmlns:a16="http://schemas.microsoft.com/office/drawing/2014/main" id="{E5129BE3-F312-1280-E8B5-DEFA9A7BA6D4}"/>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cxnSp>
        <p:nvCxnSpPr>
          <p:cNvPr id="11" name="直線コネクタ 10">
            <a:extLst>
              <a:ext uri="{FF2B5EF4-FFF2-40B4-BE49-F238E27FC236}">
                <a16:creationId xmlns:a16="http://schemas.microsoft.com/office/drawing/2014/main" id="{B7628A85-8438-0D36-FCD7-8D810E828618}"/>
              </a:ext>
            </a:extLst>
          </p:cNvPr>
          <p:cNvCxnSpPr/>
          <p:nvPr/>
        </p:nvCxnSpPr>
        <p:spPr>
          <a:xfrm>
            <a:off x="6094310" y="567026"/>
            <a:ext cx="0" cy="6138334"/>
          </a:xfrm>
          <a:prstGeom prst="line">
            <a:avLst/>
          </a:prstGeom>
          <a:ln>
            <a:solidFill>
              <a:schemeClr val="accent1">
                <a:lumMod val="60000"/>
                <a:lumOff val="4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220536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E331F-1FA3-CBE4-7A7D-5F2FF0A5DBE4}"/>
            </a:ext>
          </a:extLst>
        </p:cNvPr>
        <p:cNvGrpSpPr/>
        <p:nvPr/>
      </p:nvGrpSpPr>
      <p:grpSpPr>
        <a:xfrm>
          <a:off x="0" y="0"/>
          <a:ext cx="0" cy="0"/>
          <a:chOff x="0" y="0"/>
          <a:chExt cx="0" cy="0"/>
        </a:xfrm>
      </p:grpSpPr>
      <p:sp>
        <p:nvSpPr>
          <p:cNvPr id="25" name="四角形: 角を丸くする 24">
            <a:extLst>
              <a:ext uri="{FF2B5EF4-FFF2-40B4-BE49-F238E27FC236}">
                <a16:creationId xmlns:a16="http://schemas.microsoft.com/office/drawing/2014/main" id="{BE41D3DE-4986-AD08-06AC-D188985EDBA1}"/>
              </a:ext>
            </a:extLst>
          </p:cNvPr>
          <p:cNvSpPr/>
          <p:nvPr/>
        </p:nvSpPr>
        <p:spPr>
          <a:xfrm>
            <a:off x="6316135" y="1032933"/>
            <a:ext cx="5655734" cy="1689387"/>
          </a:xfrm>
          <a:prstGeom prst="roundRect">
            <a:avLst>
              <a:gd name="adj" fmla="val 781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grpSp>
        <p:nvGrpSpPr>
          <p:cNvPr id="8" name="グループ化 7">
            <a:extLst>
              <a:ext uri="{FF2B5EF4-FFF2-40B4-BE49-F238E27FC236}">
                <a16:creationId xmlns:a16="http://schemas.microsoft.com/office/drawing/2014/main" id="{71B450FA-BF53-A2D3-E2AF-1F702E4564B7}"/>
              </a:ext>
            </a:extLst>
          </p:cNvPr>
          <p:cNvGrpSpPr/>
          <p:nvPr/>
        </p:nvGrpSpPr>
        <p:grpSpPr>
          <a:xfrm>
            <a:off x="6266877" y="1077511"/>
            <a:ext cx="5828637" cy="4278094"/>
            <a:chOff x="5636287" y="1124835"/>
            <a:chExt cx="5929002" cy="4278094"/>
          </a:xfrm>
        </p:grpSpPr>
        <p:sp>
          <p:nvSpPr>
            <p:cNvPr id="9" name="テキスト ボックス 8">
              <a:extLst>
                <a:ext uri="{FF2B5EF4-FFF2-40B4-BE49-F238E27FC236}">
                  <a16:creationId xmlns:a16="http://schemas.microsoft.com/office/drawing/2014/main" id="{AE26E4A4-08C3-79DF-F887-D8E9D0F14330}"/>
                </a:ext>
              </a:extLst>
            </p:cNvPr>
            <p:cNvSpPr txBox="1"/>
            <p:nvPr/>
          </p:nvSpPr>
          <p:spPr>
            <a:xfrm>
              <a:off x="5636287" y="1124835"/>
              <a:ext cx="5929002" cy="4278094"/>
            </a:xfrm>
            <a:prstGeom prst="rect">
              <a:avLst/>
            </a:prstGeom>
            <a:noFill/>
          </p:spPr>
          <p:txBody>
            <a:bodyPr wrap="square" lIns="91440" tIns="45720" rIns="91440" bIns="45720" anchor="t">
              <a:spAutoFit/>
            </a:bodyPr>
            <a:lstStyle/>
            <a:p>
              <a:pPr marL="1460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業務の効率化、作業の負荷軽減及び業務品質</a:t>
              </a:r>
              <a:br>
                <a:rPr kumimoji="1" lang="en-US" altLang="ja-JP" sz="1600" b="0" i="0" u="none" strike="noStrike" kern="1200" cap="none" spc="0" normalizeH="0" baseline="0" noProof="0">
                  <a:ln>
                    <a:noFill/>
                  </a:ln>
                  <a:solidFill>
                    <a:prstClr val="black"/>
                  </a:solidFill>
                  <a:effectLst/>
                  <a:uLnTx/>
                  <a:uFillTx/>
                  <a:latin typeface="Meiryo UI"/>
                  <a:ea typeface="Meiryo UI"/>
                  <a:cs typeface="+mn-cs"/>
                </a:rPr>
              </a:b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の向上をめざし、文章の作成・要約・添削等、</a:t>
              </a:r>
              <a:br>
                <a:rPr kumimoji="1" lang="en-US" altLang="ja-JP" sz="1600" b="0" i="0" u="none" strike="noStrike" kern="1200" cap="none" spc="0" normalizeH="0" baseline="0" noProof="0">
                  <a:ln>
                    <a:noFill/>
                  </a:ln>
                  <a:solidFill>
                    <a:prstClr val="black"/>
                  </a:solidFill>
                  <a:effectLst/>
                  <a:uLnTx/>
                  <a:uFillTx/>
                  <a:latin typeface="Meiryo UI"/>
                  <a:ea typeface="Meiryo UI"/>
                  <a:cs typeface="+mn-cs"/>
                </a:rPr>
              </a:b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汎用的な業務において、</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rPr>
                <a:t>2024</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年４月より</a:t>
              </a:r>
              <a:br>
                <a:rPr kumimoji="1" lang="en-US" altLang="ja-JP" sz="1600" b="0" i="0" u="none" strike="noStrike" kern="1200" cap="none" spc="0" normalizeH="0" baseline="0" noProof="0">
                  <a:ln>
                    <a:noFill/>
                  </a:ln>
                  <a:solidFill>
                    <a:prstClr val="black"/>
                  </a:solidFill>
                  <a:effectLst/>
                  <a:uLnTx/>
                  <a:uFillTx/>
                  <a:latin typeface="Meiryo UI"/>
                  <a:ea typeface="Meiryo UI"/>
                  <a:cs typeface="+mn-cs"/>
                </a:rPr>
              </a:b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全職員</a:t>
              </a:r>
              <a:r>
                <a:rPr kumimoji="1" lang="en-US" altLang="ja-JP" sz="1400" b="0" i="0" u="none" strike="noStrike" kern="1200" cap="none" spc="0" normalizeH="0" baseline="30000" noProof="0">
                  <a:ln>
                    <a:noFill/>
                  </a:ln>
                  <a:solidFill>
                    <a:prstClr val="black"/>
                  </a:solidFill>
                  <a:effectLst/>
                  <a:uLnTx/>
                  <a:uFillTx/>
                  <a:latin typeface="Meiryo UI"/>
                  <a:ea typeface="Meiryo UI"/>
                  <a:cs typeface="+mn-cs"/>
                </a:rPr>
                <a:t>※</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による生成</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rPr>
                <a:t>AI</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の利用を開始。</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1460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職員の約半数にあたる</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rPr>
                <a:t>10,000</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人以上が利用。</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146050" marR="0" lvl="2" indent="0" algn="l" defTabSz="361402" rtl="0" eaLnBrk="1" fontAlgn="auto" latinLnBrk="0" hangingPunct="0">
                <a:lnSpc>
                  <a:spcPct val="100000"/>
                </a:lnSpc>
                <a:spcBef>
                  <a:spcPts val="0"/>
                </a:spcBef>
                <a:spcAft>
                  <a:spcPts val="0"/>
                </a:spcAft>
                <a:buClrTx/>
                <a:buSzTx/>
                <a:buFontTx/>
                <a:buNone/>
                <a:tabLst/>
                <a:defRPr/>
              </a:pPr>
              <a:br>
                <a:rPr kumimoji="1" lang="en-US" altLang="ja-JP" sz="1600" b="0" i="0" u="none" strike="noStrike" kern="1200" cap="none" spc="0" normalizeH="0" baseline="0" noProof="0">
                  <a:ln>
                    <a:noFill/>
                  </a:ln>
                  <a:solidFill>
                    <a:prstClr val="black"/>
                  </a:solidFill>
                  <a:effectLst/>
                  <a:uLnTx/>
                  <a:uFillTx/>
                  <a:latin typeface="Meiryo UI"/>
                  <a:ea typeface="Meiryo UI"/>
                  <a:cs typeface="+mn-cs"/>
                </a:rPr>
              </a:br>
              <a:br>
                <a:rPr kumimoji="1" lang="en-US" altLang="ja-JP" sz="1600" b="0" i="0" u="none" strike="noStrike" kern="1200" cap="none" spc="0" normalizeH="0" baseline="0" noProof="0">
                  <a:ln>
                    <a:noFill/>
                  </a:ln>
                  <a:solidFill>
                    <a:prstClr val="black"/>
                  </a:solidFill>
                  <a:effectLst/>
                  <a:uLnTx/>
                  <a:uFillTx/>
                  <a:latin typeface="Meiryo UI"/>
                  <a:ea typeface="Meiryo UI"/>
                  <a:cs typeface="+mn-cs"/>
                </a:rPr>
              </a:b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1460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特定の専門性の高い知識を要する業務においても、別の利用環境（</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rPr>
                <a:t>RAG</a:t>
              </a:r>
              <a:r>
                <a:rPr kumimoji="1" lang="en-US" altLang="ja-JP" sz="1600" b="0" i="0" u="none" strike="noStrike" kern="1200" cap="none" spc="0" normalizeH="0" baseline="30000" noProof="0">
                  <a:ln>
                    <a:noFill/>
                  </a:ln>
                  <a:solidFill>
                    <a:prstClr val="black"/>
                  </a:solidFill>
                  <a:effectLst/>
                  <a:uLnTx/>
                  <a:uFillTx/>
                  <a:latin typeface="Meiryo UI"/>
                  <a:ea typeface="Meiryo UI"/>
                  <a:cs typeface="+mn-cs"/>
                </a:rPr>
                <a:t>※</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環境）を整備し、</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rPr>
                <a:t>2024</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年</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rPr>
                <a:t>11</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月より一部の所属において検証利用を開始。</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rPr>
                <a:t>RAG</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適用業務の拡大を検討。</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146050" marR="0" lvl="2" indent="0" algn="l" defTabSz="361402" rtl="0" eaLnBrk="1" fontAlgn="auto" latinLnBrk="0" hangingPunct="0">
                <a:lnSpc>
                  <a:spcPct val="100000"/>
                </a:lnSpc>
                <a:spcBef>
                  <a:spcPts val="0"/>
                </a:spcBef>
                <a:spcAft>
                  <a:spcPts val="0"/>
                </a:spcAft>
                <a:buClrTx/>
                <a:buSzTx/>
                <a:buFontTx/>
                <a:buNone/>
                <a:tabLst/>
                <a:defRPr/>
              </a:pP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1460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画像生成等、文章生成以外の生成</a:t>
              </a:r>
              <a:r>
                <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や、市民・事業者向けの直接的なサービスへの活用について、安全性を確保できる一定の条件を満たす場合に利用可能となるよう、</a:t>
              </a:r>
              <a:r>
                <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月に大阪市生成</a:t>
              </a:r>
              <a:r>
                <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利用ガイドラインを改定。</a:t>
              </a:r>
              <a:endPar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46050" marR="0" lvl="2" indent="0" algn="l" defTabSz="361402" rtl="0" eaLnBrk="1" fontAlgn="auto" latinLnBrk="0" hangingPunct="0">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Meiryo UI"/>
                <a:ea typeface="Meiryo UI"/>
                <a:cs typeface="+mn-cs"/>
              </a:endParaRPr>
            </a:p>
          </p:txBody>
        </p:sp>
        <p:pic>
          <p:nvPicPr>
            <p:cNvPr id="14" name="図 13" descr="ロゴ&#10;&#10;自動的に生成された説明">
              <a:extLst>
                <a:ext uri="{FF2B5EF4-FFF2-40B4-BE49-F238E27FC236}">
                  <a16:creationId xmlns:a16="http://schemas.microsoft.com/office/drawing/2014/main" id="{54800902-00CF-DB27-15AE-7DE27EE84E79}"/>
                </a:ext>
              </a:extLst>
            </p:cNvPr>
            <p:cNvPicPr>
              <a:picLocks noChangeAspect="1"/>
            </p:cNvPicPr>
            <p:nvPr/>
          </p:nvPicPr>
          <p:blipFill>
            <a:blip r:embed="rId3"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0091758" y="1355597"/>
              <a:ext cx="956082" cy="898190"/>
            </a:xfrm>
            <a:prstGeom prst="rect">
              <a:avLst/>
            </a:prstGeom>
            <a:ln w="50800" cap="sq">
              <a:noFill/>
              <a:miter lim="800000"/>
            </a:ln>
            <a:effectLst>
              <a:outerShdw blurRad="57150" dist="50800" dir="2700000" algn="tl" rotWithShape="0">
                <a:srgbClr val="000000">
                  <a:alpha val="40000"/>
                </a:srgbClr>
              </a:outerShdw>
            </a:effectLst>
          </p:spPr>
        </p:pic>
      </p:grpSp>
      <p:sp>
        <p:nvSpPr>
          <p:cNvPr id="32" name="四角形: 角を丸くする 31">
            <a:extLst>
              <a:ext uri="{FF2B5EF4-FFF2-40B4-BE49-F238E27FC236}">
                <a16:creationId xmlns:a16="http://schemas.microsoft.com/office/drawing/2014/main" id="{F6F5E546-ED2F-02A4-D154-5B15D93BDF9B}"/>
              </a:ext>
            </a:extLst>
          </p:cNvPr>
          <p:cNvSpPr/>
          <p:nvPr/>
        </p:nvSpPr>
        <p:spPr>
          <a:xfrm>
            <a:off x="3928532" y="4640499"/>
            <a:ext cx="2065867" cy="1963501"/>
          </a:xfrm>
          <a:prstGeom prst="roundRect">
            <a:avLst>
              <a:gd name="adj" fmla="val 3205"/>
            </a:avLst>
          </a:prstGeom>
          <a:solidFill>
            <a:srgbClr val="FEDA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31" name="四角形: 角を丸くする 30">
            <a:extLst>
              <a:ext uri="{FF2B5EF4-FFF2-40B4-BE49-F238E27FC236}">
                <a16:creationId xmlns:a16="http://schemas.microsoft.com/office/drawing/2014/main" id="{12BCEBC7-A146-4A87-6E09-1811225020FE}"/>
              </a:ext>
            </a:extLst>
          </p:cNvPr>
          <p:cNvSpPr/>
          <p:nvPr/>
        </p:nvSpPr>
        <p:spPr>
          <a:xfrm>
            <a:off x="203201" y="1024466"/>
            <a:ext cx="5655734" cy="822807"/>
          </a:xfrm>
          <a:prstGeom prst="roundRect">
            <a:avLst>
              <a:gd name="adj" fmla="val 781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 name="テキスト ボックス 4">
            <a:extLst>
              <a:ext uri="{FF2B5EF4-FFF2-40B4-BE49-F238E27FC236}">
                <a16:creationId xmlns:a16="http://schemas.microsoft.com/office/drawing/2014/main" id="{7B415083-F591-5278-0439-FA74A099A636}"/>
              </a:ext>
            </a:extLst>
          </p:cNvPr>
          <p:cNvSpPr txBox="1"/>
          <p:nvPr/>
        </p:nvSpPr>
        <p:spPr>
          <a:xfrm>
            <a:off x="0" y="-1"/>
            <a:ext cx="12192000" cy="400110"/>
          </a:xfrm>
          <a:prstGeom prst="rect">
            <a:avLst/>
          </a:prstGeom>
          <a:solidFill>
            <a:schemeClr val="accent5">
              <a:lumMod val="40000"/>
              <a:lumOff val="60000"/>
            </a:schemeClr>
          </a:solid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2-2-6.  【</a:t>
            </a:r>
            <a:r>
              <a:rPr kumimoji="1" lang="ja-JP" altLang="en-US"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大阪市</a:t>
            </a:r>
            <a:r>
              <a:rPr kumimoji="1" lang="en-US" altLang="ja-JP"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取組実績：「行政</a:t>
            </a:r>
            <a:r>
              <a:rPr kumimoji="1" lang="en-US" altLang="ja-JP"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1" lang="ja-JP" altLang="en-US"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a:t>
            </a:r>
          </a:p>
        </p:txBody>
      </p:sp>
      <p:sp>
        <p:nvSpPr>
          <p:cNvPr id="2" name="テキスト ボックス 4">
            <a:extLst>
              <a:ext uri="{FF2B5EF4-FFF2-40B4-BE49-F238E27FC236}">
                <a16:creationId xmlns:a16="http://schemas.microsoft.com/office/drawing/2014/main" id="{23CB29DC-043B-8F74-D915-F294D7B4268D}"/>
              </a:ext>
            </a:extLst>
          </p:cNvPr>
          <p:cNvSpPr txBox="1"/>
          <p:nvPr/>
        </p:nvSpPr>
        <p:spPr>
          <a:xfrm>
            <a:off x="154015" y="567026"/>
            <a:ext cx="5870155" cy="400110"/>
          </a:xfrm>
          <a:prstGeom prst="rect">
            <a:avLst/>
          </a:prstGeom>
          <a:noFill/>
        </p:spPr>
        <p:txBody>
          <a:bodyPr wrap="square" rtlCol="0">
            <a:spAutoFit/>
          </a:bodyPr>
          <a:lstStyle>
            <a:defPPr>
              <a:defRPr lang="en-US"/>
            </a:defPPr>
            <a:lvl1pPr marL="0" algn="l" defTabSz="457200" rtl="0" eaLnBrk="1" latinLnBrk="0" hangingPunct="1">
              <a:defRPr sz="1800" kern="1200">
                <a:solidFill>
                  <a:sysClr val="windowText" lastClr="000000"/>
                </a:solidFill>
                <a:latin typeface="Calibri"/>
                <a:ea typeface="UD デジタル 教科書体 NK-R"/>
              </a:defRPr>
            </a:lvl1pPr>
            <a:lvl2pPr marL="457200" algn="l" defTabSz="457200" rtl="0" eaLnBrk="1" latinLnBrk="0" hangingPunct="1">
              <a:defRPr sz="1800" kern="1200">
                <a:solidFill>
                  <a:sysClr val="windowText" lastClr="000000"/>
                </a:solidFill>
                <a:latin typeface="Calibri"/>
                <a:ea typeface="UD デジタル 教科書体 NK-R"/>
              </a:defRPr>
            </a:lvl2pPr>
            <a:lvl3pPr marL="914400" algn="l" defTabSz="457200" rtl="0" eaLnBrk="1" latinLnBrk="0" hangingPunct="1">
              <a:defRPr sz="1800" kern="1200">
                <a:solidFill>
                  <a:sysClr val="windowText" lastClr="000000"/>
                </a:solidFill>
                <a:latin typeface="Calibri"/>
                <a:ea typeface="UD デジタル 教科書体 NK-R"/>
              </a:defRPr>
            </a:lvl3pPr>
            <a:lvl4pPr marL="1371600" algn="l" defTabSz="457200" rtl="0" eaLnBrk="1" latinLnBrk="0" hangingPunct="1">
              <a:defRPr sz="1800" kern="1200">
                <a:solidFill>
                  <a:sysClr val="windowText" lastClr="000000"/>
                </a:solidFill>
                <a:latin typeface="Calibri"/>
                <a:ea typeface="UD デジタル 教科書体 NK-R"/>
              </a:defRPr>
            </a:lvl4pPr>
            <a:lvl5pPr marL="1828800" algn="l" defTabSz="457200" rtl="0" eaLnBrk="1" latinLnBrk="0" hangingPunct="1">
              <a:defRPr sz="1800" kern="1200">
                <a:solidFill>
                  <a:sysClr val="windowText" lastClr="000000"/>
                </a:solidFill>
                <a:latin typeface="Calibri"/>
                <a:ea typeface="UD デジタル 教科書体 NK-R"/>
              </a:defRPr>
            </a:lvl5pPr>
            <a:lvl6pPr marL="2286000" algn="l" defTabSz="457200" rtl="0" eaLnBrk="1" latinLnBrk="0" hangingPunct="1">
              <a:defRPr sz="1800" kern="1200">
                <a:solidFill>
                  <a:sysClr val="windowText" lastClr="000000"/>
                </a:solidFill>
                <a:latin typeface="Calibri"/>
                <a:ea typeface="UD デジタル 教科書体 NK-R"/>
              </a:defRPr>
            </a:lvl6pPr>
            <a:lvl7pPr marL="2743200" algn="l" defTabSz="457200" rtl="0" eaLnBrk="1" latinLnBrk="0" hangingPunct="1">
              <a:defRPr sz="1800" kern="1200">
                <a:solidFill>
                  <a:sysClr val="windowText" lastClr="000000"/>
                </a:solidFill>
                <a:latin typeface="Calibri"/>
                <a:ea typeface="UD デジタル 教科書体 NK-R"/>
              </a:defRPr>
            </a:lvl7pPr>
            <a:lvl8pPr marL="3200400" algn="l" defTabSz="457200" rtl="0" eaLnBrk="1" latinLnBrk="0" hangingPunct="1">
              <a:defRPr sz="1800" kern="1200">
                <a:solidFill>
                  <a:sysClr val="windowText" lastClr="000000"/>
                </a:solidFill>
                <a:latin typeface="Calibri"/>
                <a:ea typeface="UD デジタル 教科書体 NK-R"/>
              </a:defRPr>
            </a:lvl8pPr>
            <a:lvl9pPr marL="3657600" algn="l" defTabSz="457200" rtl="0" eaLnBrk="1" latinLnBrk="0" hangingPunct="1">
              <a:defRPr sz="1800" kern="1200">
                <a:solidFill>
                  <a:sysClr val="windowText" lastClr="000000"/>
                </a:solidFill>
                <a:latin typeface="Calibri"/>
                <a:ea typeface="UD デジタル 教科書体 NK-R"/>
              </a:defRPr>
            </a:lvl9pPr>
          </a:lstStyle>
          <a:p>
            <a:pPr marL="285750" marR="0" lvl="1" indent="-285750" algn="l" defTabSz="361402" rtl="0" eaLnBrk="1" fontAlgn="auto" latinLnBrk="0" hangingPunct="0">
              <a:lnSpc>
                <a:spcPct val="100000"/>
              </a:lnSpc>
              <a:spcBef>
                <a:spcPts val="0"/>
              </a:spcBef>
              <a:spcAft>
                <a:spcPts val="0"/>
              </a:spcAft>
              <a:buClrTx/>
              <a:buSzTx/>
              <a:buFont typeface="Wingdings" panose="05000000000000000000" pitchFamily="2" charset="2"/>
              <a:buChar char="n"/>
              <a:tabLst/>
              <a:defRPr/>
            </a:pPr>
            <a:r>
              <a:rPr kumimoji="1" lang="ja-JP" altLang="en-US" sz="2000" b="1" i="0" u="none" strike="noStrike" kern="1200" cap="none" spc="0" normalizeH="0" baseline="0" noProof="0">
                <a:ln>
                  <a:noFill/>
                </a:ln>
                <a:solidFill>
                  <a:prstClr val="black"/>
                </a:solidFill>
                <a:effectLst/>
                <a:uLnTx/>
                <a:uFillTx/>
                <a:latin typeface="Meiryo UI"/>
                <a:ea typeface="Meiryo UI"/>
                <a:cs typeface="+mn-cs"/>
                <a:sym typeface="Helvetica Light"/>
              </a:rPr>
              <a:t>予算編成業務の最適化</a:t>
            </a:r>
          </a:p>
        </p:txBody>
      </p:sp>
      <p:sp>
        <p:nvSpPr>
          <p:cNvPr id="4" name="テキスト ボックス 4">
            <a:extLst>
              <a:ext uri="{FF2B5EF4-FFF2-40B4-BE49-F238E27FC236}">
                <a16:creationId xmlns:a16="http://schemas.microsoft.com/office/drawing/2014/main" id="{06C60783-45A9-B5C3-20A6-7CCD437C988B}"/>
              </a:ext>
            </a:extLst>
          </p:cNvPr>
          <p:cNvSpPr txBox="1"/>
          <p:nvPr/>
        </p:nvSpPr>
        <p:spPr>
          <a:xfrm>
            <a:off x="6096000" y="567026"/>
            <a:ext cx="5870155" cy="400110"/>
          </a:xfrm>
          <a:prstGeom prst="rect">
            <a:avLst/>
          </a:prstGeom>
          <a:noFill/>
        </p:spPr>
        <p:txBody>
          <a:bodyPr wrap="square" rtlCol="0">
            <a:spAutoFit/>
          </a:bodyPr>
          <a:lstStyle>
            <a:defPPr>
              <a:defRPr lang="en-US"/>
            </a:defPPr>
            <a:lvl1pPr marL="0" algn="l" defTabSz="457200" rtl="0" eaLnBrk="1" latinLnBrk="0" hangingPunct="1">
              <a:defRPr sz="1800" kern="1200">
                <a:solidFill>
                  <a:sysClr val="windowText" lastClr="000000"/>
                </a:solidFill>
                <a:latin typeface="Calibri"/>
                <a:ea typeface="UD デジタル 教科書体 NK-R"/>
              </a:defRPr>
            </a:lvl1pPr>
            <a:lvl2pPr marL="457200" algn="l" defTabSz="457200" rtl="0" eaLnBrk="1" latinLnBrk="0" hangingPunct="1">
              <a:defRPr sz="1800" kern="1200">
                <a:solidFill>
                  <a:sysClr val="windowText" lastClr="000000"/>
                </a:solidFill>
                <a:latin typeface="Calibri"/>
                <a:ea typeface="UD デジタル 教科書体 NK-R"/>
              </a:defRPr>
            </a:lvl2pPr>
            <a:lvl3pPr marL="914400" algn="l" defTabSz="457200" rtl="0" eaLnBrk="1" latinLnBrk="0" hangingPunct="1">
              <a:defRPr sz="1800" kern="1200">
                <a:solidFill>
                  <a:sysClr val="windowText" lastClr="000000"/>
                </a:solidFill>
                <a:latin typeface="Calibri"/>
                <a:ea typeface="UD デジタル 教科書体 NK-R"/>
              </a:defRPr>
            </a:lvl3pPr>
            <a:lvl4pPr marL="1371600" algn="l" defTabSz="457200" rtl="0" eaLnBrk="1" latinLnBrk="0" hangingPunct="1">
              <a:defRPr sz="1800" kern="1200">
                <a:solidFill>
                  <a:sysClr val="windowText" lastClr="000000"/>
                </a:solidFill>
                <a:latin typeface="Calibri"/>
                <a:ea typeface="UD デジタル 教科書体 NK-R"/>
              </a:defRPr>
            </a:lvl4pPr>
            <a:lvl5pPr marL="1828800" algn="l" defTabSz="457200" rtl="0" eaLnBrk="1" latinLnBrk="0" hangingPunct="1">
              <a:defRPr sz="1800" kern="1200">
                <a:solidFill>
                  <a:sysClr val="windowText" lastClr="000000"/>
                </a:solidFill>
                <a:latin typeface="Calibri"/>
                <a:ea typeface="UD デジタル 教科書体 NK-R"/>
              </a:defRPr>
            </a:lvl5pPr>
            <a:lvl6pPr marL="2286000" algn="l" defTabSz="457200" rtl="0" eaLnBrk="1" latinLnBrk="0" hangingPunct="1">
              <a:defRPr sz="1800" kern="1200">
                <a:solidFill>
                  <a:sysClr val="windowText" lastClr="000000"/>
                </a:solidFill>
                <a:latin typeface="Calibri"/>
                <a:ea typeface="UD デジタル 教科書体 NK-R"/>
              </a:defRPr>
            </a:lvl6pPr>
            <a:lvl7pPr marL="2743200" algn="l" defTabSz="457200" rtl="0" eaLnBrk="1" latinLnBrk="0" hangingPunct="1">
              <a:defRPr sz="1800" kern="1200">
                <a:solidFill>
                  <a:sysClr val="windowText" lastClr="000000"/>
                </a:solidFill>
                <a:latin typeface="Calibri"/>
                <a:ea typeface="UD デジタル 教科書体 NK-R"/>
              </a:defRPr>
            </a:lvl7pPr>
            <a:lvl8pPr marL="3200400" algn="l" defTabSz="457200" rtl="0" eaLnBrk="1" latinLnBrk="0" hangingPunct="1">
              <a:defRPr sz="1800" kern="1200">
                <a:solidFill>
                  <a:sysClr val="windowText" lastClr="000000"/>
                </a:solidFill>
                <a:latin typeface="Calibri"/>
                <a:ea typeface="UD デジタル 教科書体 NK-R"/>
              </a:defRPr>
            </a:lvl8pPr>
            <a:lvl9pPr marL="3657600" algn="l" defTabSz="457200" rtl="0" eaLnBrk="1" latinLnBrk="0" hangingPunct="1">
              <a:defRPr sz="1800" kern="1200">
                <a:solidFill>
                  <a:sysClr val="windowText" lastClr="000000"/>
                </a:solidFill>
                <a:latin typeface="Calibri"/>
                <a:ea typeface="UD デジタル 教科書体 NK-R"/>
              </a:defRPr>
            </a:lvl9pPr>
          </a:lstStyle>
          <a:p>
            <a:pPr marL="285750" marR="0" lvl="1" indent="-285750" algn="l" defTabSz="361402" rtl="0" eaLnBrk="1" fontAlgn="auto" latinLnBrk="0" hangingPunct="0">
              <a:lnSpc>
                <a:spcPct val="100000"/>
              </a:lnSpc>
              <a:spcBef>
                <a:spcPts val="0"/>
              </a:spcBef>
              <a:spcAft>
                <a:spcPts val="0"/>
              </a:spcAft>
              <a:buClrTx/>
              <a:buSzTx/>
              <a:buFont typeface="Wingdings" panose="05000000000000000000" pitchFamily="2" charset="2"/>
              <a:buChar char="n"/>
              <a:tabLst/>
              <a:defRPr/>
            </a:pPr>
            <a:r>
              <a:rPr kumimoji="1" lang="ja-JP" altLang="en-US" sz="2000" b="1" i="0" u="none" strike="noStrike" kern="1200" cap="none" spc="0" normalizeH="0" baseline="0" noProof="0">
                <a:ln>
                  <a:noFill/>
                </a:ln>
                <a:solidFill>
                  <a:prstClr val="black"/>
                </a:solidFill>
                <a:effectLst/>
                <a:uLnTx/>
                <a:uFillTx/>
                <a:latin typeface="Meiryo UI"/>
                <a:ea typeface="Meiryo UI"/>
                <a:cs typeface="+mn-cs"/>
                <a:sym typeface="Helvetica Light"/>
              </a:rPr>
              <a:t>生成</a:t>
            </a:r>
            <a:r>
              <a:rPr kumimoji="1" lang="en-US" altLang="ja-JP" sz="2000" b="1" i="0" u="none" strike="noStrike" kern="1200" cap="none" spc="0" normalizeH="0" baseline="0" noProof="0">
                <a:ln>
                  <a:noFill/>
                </a:ln>
                <a:solidFill>
                  <a:prstClr val="black"/>
                </a:solidFill>
                <a:effectLst/>
                <a:uLnTx/>
                <a:uFillTx/>
                <a:latin typeface="Meiryo UI"/>
                <a:ea typeface="Meiryo UI"/>
                <a:cs typeface="+mn-cs"/>
                <a:sym typeface="Helvetica Light"/>
              </a:rPr>
              <a:t>AI</a:t>
            </a:r>
            <a:r>
              <a:rPr kumimoji="1" lang="ja-JP" altLang="en-US" sz="2000" b="1" i="0" u="none" strike="noStrike" kern="1200" cap="none" spc="0" normalizeH="0" baseline="0" noProof="0">
                <a:ln>
                  <a:noFill/>
                </a:ln>
                <a:solidFill>
                  <a:prstClr val="black"/>
                </a:solidFill>
                <a:effectLst/>
                <a:uLnTx/>
                <a:uFillTx/>
                <a:latin typeface="Meiryo UI"/>
                <a:ea typeface="Meiryo UI"/>
                <a:cs typeface="+mn-cs"/>
                <a:sym typeface="Helvetica Light"/>
              </a:rPr>
              <a:t>を活用して業務効率化を推進</a:t>
            </a:r>
          </a:p>
        </p:txBody>
      </p:sp>
      <p:sp>
        <p:nvSpPr>
          <p:cNvPr id="24" name="テキスト ボックス 23">
            <a:extLst>
              <a:ext uri="{FF2B5EF4-FFF2-40B4-BE49-F238E27FC236}">
                <a16:creationId xmlns:a16="http://schemas.microsoft.com/office/drawing/2014/main" id="{7CF2B0F0-AE85-D994-93F8-4BA8CEDE3F31}"/>
              </a:ext>
            </a:extLst>
          </p:cNvPr>
          <p:cNvSpPr txBox="1"/>
          <p:nvPr/>
        </p:nvSpPr>
        <p:spPr>
          <a:xfrm>
            <a:off x="154015" y="1173393"/>
            <a:ext cx="5682203" cy="1815882"/>
          </a:xfrm>
          <a:prstGeom prst="rect">
            <a:avLst/>
          </a:prstGeom>
          <a:noFill/>
        </p:spPr>
        <p:txBody>
          <a:bodyPr wrap="square" lIns="91440" tIns="45720" rIns="91440" bIns="45720" anchor="t">
            <a:spAutoFit/>
          </a:bodyPr>
          <a:lstStyle/>
          <a:p>
            <a:pPr marL="1460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調書作成や集計等の作業を省力化・迅速化するとともに、ペーパーレス化を図るため、予算編成システムを構築、運用開始。</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146050" marR="0" lvl="2" indent="0" algn="l" defTabSz="361402" rtl="0" eaLnBrk="1" fontAlgn="auto" latinLnBrk="0" hangingPunct="0">
              <a:lnSpc>
                <a:spcPct val="100000"/>
              </a:lnSpc>
              <a:spcBef>
                <a:spcPts val="0"/>
              </a:spcBef>
              <a:spcAft>
                <a:spcPts val="0"/>
              </a:spcAft>
              <a:buClrTx/>
              <a:buSzTx/>
              <a:buFontTx/>
              <a:buNone/>
              <a:tabLst/>
              <a:defRPr/>
            </a:pP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1460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行政</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rPr>
              <a:t>DX</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の推進に向けたバックオフィス（内部管理業務）</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rPr>
              <a:t>DX</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の実現の先行的な取組。ローコード・アジャイル開発</a:t>
            </a:r>
            <a:r>
              <a:rPr kumimoji="1" lang="en-US" altLang="ja-JP" sz="1600" b="0" i="0" u="none" strike="noStrike" kern="1200" cap="none" spc="0" normalizeH="0" baseline="30000" noProof="0">
                <a:ln>
                  <a:noFill/>
                </a:ln>
                <a:solidFill>
                  <a:prstClr val="black"/>
                </a:solidFill>
                <a:effectLst/>
                <a:uLnTx/>
                <a:uFillTx/>
                <a:latin typeface="Meiryo UI"/>
                <a:ea typeface="Meiryo UI"/>
                <a:cs typeface="+mn-cs"/>
              </a:rPr>
              <a:t>※</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で「小さく・早く」機能リリースすることを指針としており、さらにバックオフィス</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rPr>
              <a:t>DX</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に適合したシステムへと改修していく予定。</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p:txBody>
      </p:sp>
      <p:sp>
        <p:nvSpPr>
          <p:cNvPr id="15" name="テキスト ボックス 14">
            <a:extLst>
              <a:ext uri="{FF2B5EF4-FFF2-40B4-BE49-F238E27FC236}">
                <a16:creationId xmlns:a16="http://schemas.microsoft.com/office/drawing/2014/main" id="{50E7D621-E356-F9CE-FCA5-5420D631E5C9}"/>
              </a:ext>
            </a:extLst>
          </p:cNvPr>
          <p:cNvSpPr txBox="1"/>
          <p:nvPr/>
        </p:nvSpPr>
        <p:spPr>
          <a:xfrm>
            <a:off x="6307663" y="5496861"/>
            <a:ext cx="5828637"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prstClr val="black"/>
                </a:solidFill>
                <a:effectLst/>
                <a:uLnTx/>
                <a:uFillTx/>
                <a:latin typeface="Meiryo UI"/>
                <a:ea typeface="Meiryo UI"/>
                <a:cs typeface="+mn-cs"/>
              </a:rPr>
              <a:t>※RAG</a:t>
            </a: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a:t>
            </a:r>
            <a:endParaRPr kumimoji="1" lang="en-US" altLang="ja-JP" sz="11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　　生成</a:t>
            </a:r>
            <a:r>
              <a:rPr kumimoji="1" lang="en-US" altLang="ja-JP" sz="1100" b="0" i="0" u="none" strike="noStrike" kern="1200" cap="none" spc="0" normalizeH="0" baseline="0" noProof="0">
                <a:ln>
                  <a:noFill/>
                </a:ln>
                <a:solidFill>
                  <a:prstClr val="black"/>
                </a:solidFill>
                <a:effectLst/>
                <a:uLnTx/>
                <a:uFillTx/>
                <a:latin typeface="Meiryo UI"/>
                <a:ea typeface="Meiryo UI"/>
                <a:cs typeface="+mn-cs"/>
              </a:rPr>
              <a:t>AI</a:t>
            </a: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に信頼できる外部データベースの情報を検索・取得させたうえで 回答を生成させる技術のこと。</a:t>
            </a:r>
          </a:p>
        </p:txBody>
      </p:sp>
      <p:pic>
        <p:nvPicPr>
          <p:cNvPr id="6" name="図 5">
            <a:extLst>
              <a:ext uri="{FF2B5EF4-FFF2-40B4-BE49-F238E27FC236}">
                <a16:creationId xmlns:a16="http://schemas.microsoft.com/office/drawing/2014/main" id="{43A1D8CB-3428-45A9-75A4-461615EE7B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383" y="3641436"/>
            <a:ext cx="1407745" cy="1173369"/>
          </a:xfrm>
          <a:prstGeom prst="rect">
            <a:avLst/>
          </a:prstGeom>
        </p:spPr>
      </p:pic>
      <p:sp>
        <p:nvSpPr>
          <p:cNvPr id="7" name="四角形: 角を丸くする 6">
            <a:extLst>
              <a:ext uri="{FF2B5EF4-FFF2-40B4-BE49-F238E27FC236}">
                <a16:creationId xmlns:a16="http://schemas.microsoft.com/office/drawing/2014/main" id="{DBCDD136-31FC-43D7-4E14-DB760165AE77}"/>
              </a:ext>
            </a:extLst>
          </p:cNvPr>
          <p:cNvSpPr/>
          <p:nvPr/>
        </p:nvSpPr>
        <p:spPr bwMode="auto">
          <a:xfrm>
            <a:off x="137570" y="6033007"/>
            <a:ext cx="1517799" cy="405189"/>
          </a:xfrm>
          <a:prstGeom prst="roundRect">
            <a:avLst>
              <a:gd name="adj" fmla="val 50000"/>
            </a:avLst>
          </a:prstGeom>
          <a:solidFill>
            <a:srgbClr val="0070C0"/>
          </a:solidFill>
          <a:ln w="9525">
            <a:noFill/>
            <a:miter lim="800000"/>
            <a:headEnd/>
            <a:tailEnd/>
          </a:ln>
          <a:effectLst/>
        </p:spPr>
        <p:txBody>
          <a:bodyPr wrap="square" lIns="36000" tIns="36000" rIns="36000" bIns="3600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prstClr val="white"/>
                </a:solidFill>
                <a:effectLst/>
                <a:uLnTx/>
                <a:uFillTx/>
                <a:latin typeface="Meiryo UI"/>
                <a:ea typeface="Meiryo UI"/>
                <a:cs typeface="+mn-cs"/>
              </a:rPr>
              <a:t>予算ヒアリング</a:t>
            </a:r>
          </a:p>
        </p:txBody>
      </p:sp>
      <p:sp>
        <p:nvSpPr>
          <p:cNvPr id="11" name="四角形: 角を丸くする 10">
            <a:extLst>
              <a:ext uri="{FF2B5EF4-FFF2-40B4-BE49-F238E27FC236}">
                <a16:creationId xmlns:a16="http://schemas.microsoft.com/office/drawing/2014/main" id="{DCE3C400-8A77-0A5F-D03C-BC2B4FF0A7DA}"/>
              </a:ext>
            </a:extLst>
          </p:cNvPr>
          <p:cNvSpPr/>
          <p:nvPr/>
        </p:nvSpPr>
        <p:spPr bwMode="auto">
          <a:xfrm>
            <a:off x="137570" y="5449425"/>
            <a:ext cx="1517800" cy="405189"/>
          </a:xfrm>
          <a:prstGeom prst="roundRect">
            <a:avLst>
              <a:gd name="adj" fmla="val 50000"/>
            </a:avLst>
          </a:prstGeom>
          <a:solidFill>
            <a:srgbClr val="0070C0"/>
          </a:solidFill>
          <a:ln w="9525">
            <a:noFill/>
            <a:miter lim="800000"/>
            <a:headEnd/>
            <a:tailEnd/>
          </a:ln>
          <a:effectLst/>
        </p:spPr>
        <p:txBody>
          <a:bodyPr wrap="square" lIns="36000" tIns="36000" rIns="36000" bIns="3600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prstClr val="white"/>
                </a:solidFill>
                <a:effectLst/>
                <a:uLnTx/>
                <a:uFillTx/>
                <a:latin typeface="Meiryo UI"/>
                <a:ea typeface="Meiryo UI"/>
                <a:cs typeface="+mn-cs"/>
              </a:rPr>
              <a:t>集計・計数管理</a:t>
            </a:r>
          </a:p>
        </p:txBody>
      </p:sp>
      <p:sp>
        <p:nvSpPr>
          <p:cNvPr id="12" name="四角形: 角を丸くする 11">
            <a:extLst>
              <a:ext uri="{FF2B5EF4-FFF2-40B4-BE49-F238E27FC236}">
                <a16:creationId xmlns:a16="http://schemas.microsoft.com/office/drawing/2014/main" id="{AEA690B3-6BC3-3F67-C5A2-0F43AEB8AAFF}"/>
              </a:ext>
            </a:extLst>
          </p:cNvPr>
          <p:cNvSpPr/>
          <p:nvPr/>
        </p:nvSpPr>
        <p:spPr bwMode="auto">
          <a:xfrm>
            <a:off x="137570" y="4877908"/>
            <a:ext cx="1517798" cy="405189"/>
          </a:xfrm>
          <a:prstGeom prst="roundRect">
            <a:avLst>
              <a:gd name="adj" fmla="val 50000"/>
            </a:avLst>
          </a:prstGeom>
          <a:solidFill>
            <a:srgbClr val="0070C0"/>
          </a:solidFill>
          <a:ln w="9525">
            <a:noFill/>
            <a:miter lim="800000"/>
            <a:headEnd/>
            <a:tailEnd/>
          </a:ln>
          <a:effectLst/>
        </p:spPr>
        <p:txBody>
          <a:bodyPr wrap="square" lIns="36000" tIns="36000" rIns="36000" bIns="3600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prstClr val="white"/>
                </a:solidFill>
                <a:effectLst/>
                <a:uLnTx/>
                <a:uFillTx/>
                <a:latin typeface="Meiryo UI"/>
                <a:ea typeface="Meiryo UI"/>
                <a:cs typeface="+mn-cs"/>
              </a:rPr>
              <a:t>調書作成</a:t>
            </a:r>
            <a:endParaRPr kumimoji="0" lang="en-US" altLang="ja-JP" sz="1400" b="1" i="0" u="none" strike="noStrike" kern="0" cap="none" spc="0" normalizeH="0" baseline="0" noProof="0">
              <a:ln>
                <a:noFill/>
              </a:ln>
              <a:solidFill>
                <a:prstClr val="white"/>
              </a:solidFill>
              <a:effectLst/>
              <a:uLnTx/>
              <a:uFillTx/>
              <a:latin typeface="Meiryo UI"/>
              <a:ea typeface="Meiryo UI"/>
              <a:cs typeface="+mn-cs"/>
            </a:endParaRPr>
          </a:p>
        </p:txBody>
      </p:sp>
      <p:sp>
        <p:nvSpPr>
          <p:cNvPr id="13" name="テキスト ボックス 12">
            <a:extLst>
              <a:ext uri="{FF2B5EF4-FFF2-40B4-BE49-F238E27FC236}">
                <a16:creationId xmlns:a16="http://schemas.microsoft.com/office/drawing/2014/main" id="{0AFE7B61-8E15-DD39-6F50-03EDC1E0DEAA}"/>
              </a:ext>
            </a:extLst>
          </p:cNvPr>
          <p:cNvSpPr txBox="1"/>
          <p:nvPr/>
        </p:nvSpPr>
        <p:spPr>
          <a:xfrm>
            <a:off x="1769533" y="4271324"/>
            <a:ext cx="1828799" cy="369332"/>
          </a:xfrm>
          <a:prstGeom prst="rect">
            <a:avLst/>
          </a:prstGeom>
          <a:noFill/>
          <a:ln>
            <a:solidFill>
              <a:srgbClr val="176871">
                <a:lumMod val="75000"/>
              </a:srgb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a:ln>
                  <a:noFill/>
                </a:ln>
                <a:solidFill>
                  <a:prstClr val="black"/>
                </a:solidFill>
                <a:effectLst/>
                <a:uLnTx/>
                <a:uFillTx/>
                <a:latin typeface="Meiryo UI"/>
                <a:ea typeface="Meiryo UI"/>
                <a:cs typeface="+mn-cs"/>
              </a:rPr>
              <a:t>　</a:t>
            </a:r>
            <a:r>
              <a:rPr kumimoji="0" lang="ja-JP" altLang="en-US" sz="1800" b="0" i="0" u="none" strike="noStrike" kern="0" cap="none" spc="0" normalizeH="0" baseline="0" noProof="0">
                <a:ln>
                  <a:noFill/>
                </a:ln>
                <a:solidFill>
                  <a:prstClr val="black"/>
                </a:solidFill>
                <a:effectLst/>
                <a:uLnTx/>
                <a:uFillTx/>
                <a:latin typeface="Meiryo UI"/>
                <a:ea typeface="Meiryo UI"/>
                <a:cs typeface="+mn-cs"/>
              </a:rPr>
              <a:t>これまで　</a:t>
            </a:r>
          </a:p>
        </p:txBody>
      </p:sp>
      <p:sp>
        <p:nvSpPr>
          <p:cNvPr id="16" name="テキスト ボックス 15">
            <a:extLst>
              <a:ext uri="{FF2B5EF4-FFF2-40B4-BE49-F238E27FC236}">
                <a16:creationId xmlns:a16="http://schemas.microsoft.com/office/drawing/2014/main" id="{D2FE3CDD-DB16-0F1B-6151-E2C1F70BFF09}"/>
              </a:ext>
            </a:extLst>
          </p:cNvPr>
          <p:cNvSpPr txBox="1"/>
          <p:nvPr/>
        </p:nvSpPr>
        <p:spPr>
          <a:xfrm>
            <a:off x="3937000" y="4286973"/>
            <a:ext cx="2048164" cy="369332"/>
          </a:xfrm>
          <a:prstGeom prst="rect">
            <a:avLst/>
          </a:prstGeom>
          <a:noFill/>
          <a:ln w="31750">
            <a:solidFill>
              <a:srgbClr val="FF33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a:ln>
                  <a:noFill/>
                </a:ln>
                <a:solidFill>
                  <a:prstClr val="black"/>
                </a:solidFill>
                <a:effectLst/>
                <a:uLnTx/>
                <a:uFillTx/>
                <a:latin typeface="Meiryo UI"/>
                <a:ea typeface="Meiryo UI"/>
                <a:cs typeface="+mn-cs"/>
              </a:rPr>
              <a:t>システム導入後</a:t>
            </a:r>
          </a:p>
        </p:txBody>
      </p:sp>
      <p:sp>
        <p:nvSpPr>
          <p:cNvPr id="18" name="テキスト ボックス 17">
            <a:extLst>
              <a:ext uri="{FF2B5EF4-FFF2-40B4-BE49-F238E27FC236}">
                <a16:creationId xmlns:a16="http://schemas.microsoft.com/office/drawing/2014/main" id="{D8916D5E-A1EE-0A5A-DF4B-0C8180534FF0}"/>
              </a:ext>
            </a:extLst>
          </p:cNvPr>
          <p:cNvSpPr txBox="1"/>
          <p:nvPr/>
        </p:nvSpPr>
        <p:spPr>
          <a:xfrm>
            <a:off x="1756973" y="4818892"/>
            <a:ext cx="18357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prstClr val="black"/>
                </a:solidFill>
                <a:effectLst/>
                <a:uLnTx/>
                <a:uFillTx/>
                <a:latin typeface="Meiryo UI"/>
                <a:ea typeface="Meiryo UI"/>
                <a:cs typeface="+mn-cs"/>
              </a:rPr>
              <a:t>関連調書を</a:t>
            </a:r>
            <a:r>
              <a:rPr kumimoji="0" lang="en-US" altLang="ja-JP" sz="1400" b="0" i="0" u="none" strike="noStrike" kern="0" cap="none" spc="0" normalizeH="0" baseline="0" noProof="0">
                <a:ln>
                  <a:noFill/>
                </a:ln>
                <a:solidFill>
                  <a:prstClr val="black"/>
                </a:solidFill>
                <a:effectLst/>
                <a:uLnTx/>
                <a:uFillTx/>
                <a:latin typeface="Meiryo UI"/>
                <a:ea typeface="Meiryo UI"/>
                <a:cs typeface="+mn-cs"/>
              </a:rPr>
              <a:t>Excel</a:t>
            </a:r>
            <a:r>
              <a:rPr kumimoji="0" lang="ja-JP" altLang="en-US" sz="1400" b="0" i="0" u="none" strike="noStrike" kern="0" cap="none" spc="0" normalizeH="0" baseline="0" noProof="0">
                <a:ln>
                  <a:noFill/>
                </a:ln>
                <a:solidFill>
                  <a:prstClr val="black"/>
                </a:solidFill>
                <a:effectLst/>
                <a:uLnTx/>
                <a:uFillTx/>
                <a:latin typeface="Meiryo UI"/>
                <a:ea typeface="Meiryo UI"/>
                <a:cs typeface="+mn-cs"/>
              </a:rPr>
              <a:t>等</a:t>
            </a:r>
            <a:endParaRPr kumimoji="0" lang="en-US" altLang="ja-JP" sz="1400" b="0" i="0" u="none" strike="noStrike" kern="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prstClr val="black"/>
                </a:solidFill>
                <a:effectLst/>
                <a:uLnTx/>
                <a:uFillTx/>
                <a:latin typeface="Meiryo UI"/>
                <a:ea typeface="Meiryo UI"/>
                <a:cs typeface="+mn-cs"/>
              </a:rPr>
              <a:t>により作成しメール提出</a:t>
            </a:r>
            <a:endParaRPr kumimoji="0" lang="en-US" altLang="ja-JP" sz="1400" b="0" i="0" u="none" strike="noStrike" kern="0" cap="none" spc="0" normalizeH="0" baseline="0" noProof="0">
              <a:ln>
                <a:noFill/>
              </a:ln>
              <a:solidFill>
                <a:prstClr val="black"/>
              </a:solidFill>
              <a:effectLst/>
              <a:uLnTx/>
              <a:uFillTx/>
              <a:latin typeface="Meiryo UI"/>
              <a:ea typeface="Meiryo UI"/>
              <a:cs typeface="+mn-cs"/>
            </a:endParaRPr>
          </a:p>
        </p:txBody>
      </p:sp>
      <p:sp>
        <p:nvSpPr>
          <p:cNvPr id="19" name="テキスト ボックス 18">
            <a:extLst>
              <a:ext uri="{FF2B5EF4-FFF2-40B4-BE49-F238E27FC236}">
                <a16:creationId xmlns:a16="http://schemas.microsoft.com/office/drawing/2014/main" id="{77E346B4-ECD5-9D84-AB53-A86E9E1F5A50}"/>
              </a:ext>
            </a:extLst>
          </p:cNvPr>
          <p:cNvSpPr txBox="1"/>
          <p:nvPr/>
        </p:nvSpPr>
        <p:spPr>
          <a:xfrm>
            <a:off x="3914348" y="4818892"/>
            <a:ext cx="190949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prstClr val="black"/>
                </a:solidFill>
                <a:effectLst/>
                <a:uLnTx/>
                <a:uFillTx/>
                <a:latin typeface="Meiryo UI"/>
                <a:ea typeface="Meiryo UI"/>
                <a:cs typeface="+mn-cs"/>
              </a:rPr>
              <a:t>システム入力情報から</a:t>
            </a:r>
            <a:endParaRPr kumimoji="0" lang="en-US" altLang="ja-JP" sz="1400" b="0" i="0" u="none" strike="noStrike" kern="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prstClr val="black"/>
                </a:solidFill>
                <a:effectLst/>
                <a:uLnTx/>
                <a:uFillTx/>
                <a:latin typeface="Meiryo UI"/>
                <a:ea typeface="Meiryo UI"/>
                <a:cs typeface="+mn-cs"/>
              </a:rPr>
              <a:t>主要な調書を自動作成</a:t>
            </a:r>
            <a:endParaRPr kumimoji="0" lang="en-US" altLang="ja-JP" sz="1400" b="0" i="0" u="none" strike="noStrike" kern="0" cap="none" spc="0" normalizeH="0" baseline="0" noProof="0">
              <a:ln>
                <a:noFill/>
              </a:ln>
              <a:solidFill>
                <a:prstClr val="black"/>
              </a:solidFill>
              <a:effectLst/>
              <a:uLnTx/>
              <a:uFillTx/>
              <a:latin typeface="Meiryo UI"/>
              <a:ea typeface="Meiryo UI"/>
              <a:cs typeface="+mn-cs"/>
            </a:endParaRPr>
          </a:p>
        </p:txBody>
      </p:sp>
      <p:sp>
        <p:nvSpPr>
          <p:cNvPr id="20" name="テキスト ボックス 19">
            <a:extLst>
              <a:ext uri="{FF2B5EF4-FFF2-40B4-BE49-F238E27FC236}">
                <a16:creationId xmlns:a16="http://schemas.microsoft.com/office/drawing/2014/main" id="{6F233023-7F0A-6CB2-BEA9-6DA00355AC0C}"/>
              </a:ext>
            </a:extLst>
          </p:cNvPr>
          <p:cNvSpPr txBox="1"/>
          <p:nvPr/>
        </p:nvSpPr>
        <p:spPr>
          <a:xfrm>
            <a:off x="1756973" y="5390409"/>
            <a:ext cx="214033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a:ln>
                  <a:noFill/>
                </a:ln>
                <a:solidFill>
                  <a:prstClr val="black"/>
                </a:solidFill>
                <a:effectLst/>
                <a:uLnTx/>
                <a:uFillTx/>
                <a:latin typeface="Meiryo UI"/>
                <a:ea typeface="Meiryo UI"/>
                <a:cs typeface="+mn-cs"/>
              </a:rPr>
              <a:t>Excel</a:t>
            </a:r>
            <a:r>
              <a:rPr kumimoji="0" lang="ja-JP" altLang="en-US" sz="1400" b="0" i="0" u="none" strike="noStrike" kern="0" cap="none" spc="0" normalizeH="0" baseline="0" noProof="0">
                <a:ln>
                  <a:noFill/>
                </a:ln>
                <a:solidFill>
                  <a:prstClr val="black"/>
                </a:solidFill>
                <a:effectLst/>
                <a:uLnTx/>
                <a:uFillTx/>
                <a:latin typeface="Meiryo UI"/>
                <a:ea typeface="Meiryo UI"/>
                <a:cs typeface="+mn-cs"/>
              </a:rPr>
              <a:t>等により集計・突合</a:t>
            </a:r>
            <a:endParaRPr kumimoji="0" lang="en-US" altLang="ja-JP" sz="1400" b="0" i="0" u="none" strike="noStrike" kern="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prstClr val="black"/>
                </a:solidFill>
                <a:effectLst/>
                <a:uLnTx/>
                <a:uFillTx/>
                <a:latin typeface="Meiryo UI"/>
                <a:ea typeface="Meiryo UI"/>
                <a:cs typeface="+mn-cs"/>
              </a:rPr>
              <a:t>確認、計数変更などを管理</a:t>
            </a:r>
            <a:endParaRPr kumimoji="0" lang="en-US" altLang="ja-JP" sz="1400" b="0" i="0" u="none" strike="noStrike" kern="0" cap="none" spc="0" normalizeH="0" baseline="0" noProof="0">
              <a:ln>
                <a:noFill/>
              </a:ln>
              <a:solidFill>
                <a:prstClr val="black"/>
              </a:solidFill>
              <a:effectLst/>
              <a:uLnTx/>
              <a:uFillTx/>
              <a:latin typeface="Meiryo UI"/>
              <a:ea typeface="Meiryo UI"/>
              <a:cs typeface="+mn-cs"/>
            </a:endParaRPr>
          </a:p>
        </p:txBody>
      </p:sp>
      <p:sp>
        <p:nvSpPr>
          <p:cNvPr id="21" name="テキスト ボックス 20">
            <a:extLst>
              <a:ext uri="{FF2B5EF4-FFF2-40B4-BE49-F238E27FC236}">
                <a16:creationId xmlns:a16="http://schemas.microsoft.com/office/drawing/2014/main" id="{5C298739-545C-6412-DBD0-D7FA0149ED18}"/>
              </a:ext>
            </a:extLst>
          </p:cNvPr>
          <p:cNvSpPr txBox="1"/>
          <p:nvPr/>
        </p:nvSpPr>
        <p:spPr>
          <a:xfrm>
            <a:off x="1756973" y="5973991"/>
            <a:ext cx="206338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prstClr val="black"/>
                </a:solidFill>
                <a:effectLst/>
                <a:uLnTx/>
                <a:uFillTx/>
                <a:latin typeface="Meiryo UI"/>
                <a:ea typeface="Meiryo UI"/>
                <a:cs typeface="+mn-cs"/>
              </a:rPr>
              <a:t>紙資料によるヒアリング後、</a:t>
            </a:r>
            <a:endParaRPr kumimoji="0" lang="en-US" altLang="ja-JP" sz="1400" b="0" i="0" u="none" strike="noStrike" kern="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prstClr val="black"/>
                </a:solidFill>
                <a:effectLst/>
                <a:uLnTx/>
                <a:uFillTx/>
                <a:latin typeface="Meiryo UI"/>
                <a:ea typeface="Meiryo UI"/>
                <a:cs typeface="+mn-cs"/>
              </a:rPr>
              <a:t>確認・調整などのやりとり</a:t>
            </a:r>
            <a:endParaRPr kumimoji="0" lang="en-US" altLang="ja-JP" sz="1400" b="0" i="0" u="none" strike="noStrike" kern="0" cap="none" spc="0" normalizeH="0" baseline="0" noProof="0">
              <a:ln>
                <a:noFill/>
              </a:ln>
              <a:solidFill>
                <a:prstClr val="black"/>
              </a:solidFill>
              <a:effectLst/>
              <a:uLnTx/>
              <a:uFillTx/>
              <a:latin typeface="Meiryo UI"/>
              <a:ea typeface="Meiryo UI"/>
              <a:cs typeface="+mn-cs"/>
            </a:endParaRPr>
          </a:p>
        </p:txBody>
      </p:sp>
      <p:sp>
        <p:nvSpPr>
          <p:cNvPr id="22" name="テキスト ボックス 21">
            <a:extLst>
              <a:ext uri="{FF2B5EF4-FFF2-40B4-BE49-F238E27FC236}">
                <a16:creationId xmlns:a16="http://schemas.microsoft.com/office/drawing/2014/main" id="{A979E6F7-3D0F-DEA0-FD35-737503AD4707}"/>
              </a:ext>
            </a:extLst>
          </p:cNvPr>
          <p:cNvSpPr txBox="1"/>
          <p:nvPr/>
        </p:nvSpPr>
        <p:spPr>
          <a:xfrm>
            <a:off x="3914348" y="5973991"/>
            <a:ext cx="197041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prstClr val="black"/>
                </a:solidFill>
                <a:effectLst/>
                <a:uLnTx/>
                <a:uFillTx/>
                <a:latin typeface="Meiryo UI"/>
                <a:ea typeface="Meiryo UI"/>
                <a:cs typeface="+mn-cs"/>
              </a:rPr>
              <a:t>システム上でデータ参照、</a:t>
            </a:r>
            <a:endParaRPr kumimoji="0" lang="en-US" altLang="ja-JP" sz="1400" b="0" i="0" u="none" strike="noStrike" kern="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prstClr val="black"/>
                </a:solidFill>
                <a:effectLst/>
                <a:uLnTx/>
                <a:uFillTx/>
                <a:latin typeface="Meiryo UI"/>
                <a:ea typeface="Meiryo UI"/>
                <a:cs typeface="+mn-cs"/>
              </a:rPr>
              <a:t>確認・調整事項の管理</a:t>
            </a:r>
            <a:endParaRPr kumimoji="0" lang="en-US" altLang="ja-JP" sz="1400" b="0" i="0" u="none" strike="noStrike" kern="0" cap="none" spc="0" normalizeH="0" baseline="0" noProof="0">
              <a:ln>
                <a:noFill/>
              </a:ln>
              <a:solidFill>
                <a:prstClr val="black"/>
              </a:solidFill>
              <a:effectLst/>
              <a:uLnTx/>
              <a:uFillTx/>
              <a:latin typeface="Meiryo UI"/>
              <a:ea typeface="Meiryo UI"/>
              <a:cs typeface="+mn-cs"/>
            </a:endParaRPr>
          </a:p>
        </p:txBody>
      </p:sp>
      <p:sp>
        <p:nvSpPr>
          <p:cNvPr id="23" name="矢印: 右 22">
            <a:extLst>
              <a:ext uri="{FF2B5EF4-FFF2-40B4-BE49-F238E27FC236}">
                <a16:creationId xmlns:a16="http://schemas.microsoft.com/office/drawing/2014/main" id="{57DD6DBC-91DA-4682-96AF-B55CA76BF510}"/>
              </a:ext>
            </a:extLst>
          </p:cNvPr>
          <p:cNvSpPr/>
          <p:nvPr/>
        </p:nvSpPr>
        <p:spPr bwMode="auto">
          <a:xfrm>
            <a:off x="3615268" y="4191897"/>
            <a:ext cx="414866" cy="511253"/>
          </a:xfrm>
          <a:prstGeom prst="rightArrow">
            <a:avLst/>
          </a:prstGeom>
          <a:solidFill>
            <a:srgbClr val="FF0000"/>
          </a:solidFill>
          <a:ln w="9525">
            <a:noFill/>
            <a:miter lim="800000"/>
            <a:headEnd/>
            <a:tailEnd/>
          </a:ln>
          <a:effectLst/>
        </p:spPr>
        <p:txBody>
          <a:bodyPr wrap="square" lIns="36000" tIns="36000" rIns="36000" bIns="3600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prstClr val="black"/>
              </a:solidFill>
              <a:effectLst/>
              <a:uLnTx/>
              <a:uFillTx/>
              <a:latin typeface="Meiryo UI"/>
              <a:ea typeface="Meiryo UI"/>
              <a:cs typeface="+mn-cs"/>
            </a:endParaRPr>
          </a:p>
        </p:txBody>
      </p:sp>
      <p:sp>
        <p:nvSpPr>
          <p:cNvPr id="26" name="テキスト ボックス 25">
            <a:extLst>
              <a:ext uri="{FF2B5EF4-FFF2-40B4-BE49-F238E27FC236}">
                <a16:creationId xmlns:a16="http://schemas.microsoft.com/office/drawing/2014/main" id="{C6C6103B-36FF-C1A2-05E2-DD883496A1EE}"/>
              </a:ext>
            </a:extLst>
          </p:cNvPr>
          <p:cNvSpPr txBox="1"/>
          <p:nvPr/>
        </p:nvSpPr>
        <p:spPr>
          <a:xfrm>
            <a:off x="3914348" y="5390409"/>
            <a:ext cx="209865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システム入力情報をもとに</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自動計算、変更履歴管理</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p:txBody>
      </p:sp>
      <p:cxnSp>
        <p:nvCxnSpPr>
          <p:cNvPr id="17" name="直線コネクタ 16">
            <a:extLst>
              <a:ext uri="{FF2B5EF4-FFF2-40B4-BE49-F238E27FC236}">
                <a16:creationId xmlns:a16="http://schemas.microsoft.com/office/drawing/2014/main" id="{2291602B-0251-D631-F5F8-0C56F5B1DF1F}"/>
              </a:ext>
            </a:extLst>
          </p:cNvPr>
          <p:cNvCxnSpPr/>
          <p:nvPr/>
        </p:nvCxnSpPr>
        <p:spPr>
          <a:xfrm>
            <a:off x="6094310" y="567026"/>
            <a:ext cx="0" cy="6138334"/>
          </a:xfrm>
          <a:prstGeom prst="line">
            <a:avLst/>
          </a:prstGeom>
          <a:ln>
            <a:solidFill>
              <a:schemeClr val="accent1">
                <a:lumMod val="60000"/>
                <a:lumOff val="40000"/>
              </a:schemeClr>
            </a:solidFill>
            <a:prstDash val="dash"/>
          </a:ln>
        </p:spPr>
        <p:style>
          <a:lnRef idx="1">
            <a:schemeClr val="dk1"/>
          </a:lnRef>
          <a:fillRef idx="0">
            <a:schemeClr val="dk1"/>
          </a:fillRef>
          <a:effectRef idx="0">
            <a:schemeClr val="dk1"/>
          </a:effectRef>
          <a:fontRef idx="minor">
            <a:schemeClr val="tx1"/>
          </a:fontRef>
        </p:style>
      </p:cxnSp>
      <p:sp>
        <p:nvSpPr>
          <p:cNvPr id="33" name="テキスト ボックス 32">
            <a:extLst>
              <a:ext uri="{FF2B5EF4-FFF2-40B4-BE49-F238E27FC236}">
                <a16:creationId xmlns:a16="http://schemas.microsoft.com/office/drawing/2014/main" id="{D28BB6DC-9B29-7693-9471-BBCE057B875C}"/>
              </a:ext>
            </a:extLst>
          </p:cNvPr>
          <p:cNvSpPr txBox="1"/>
          <p:nvPr/>
        </p:nvSpPr>
        <p:spPr>
          <a:xfrm>
            <a:off x="1140326" y="2924222"/>
            <a:ext cx="6535862"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ローコード開発：できる限りコードを書かずに短期間でソフトウェアを開発する手法。</a:t>
            </a:r>
            <a:endParaRPr kumimoji="1" lang="en-US" altLang="ja-JP" sz="11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　 アジャイル開発：迅速にソフトウェアを提供できる反復増加型の開発手法。</a:t>
            </a:r>
          </a:p>
        </p:txBody>
      </p:sp>
      <p:sp>
        <p:nvSpPr>
          <p:cNvPr id="3" name="テキスト ボックス 2">
            <a:extLst>
              <a:ext uri="{FF2B5EF4-FFF2-40B4-BE49-F238E27FC236}">
                <a16:creationId xmlns:a16="http://schemas.microsoft.com/office/drawing/2014/main" id="{F7A4010A-D644-8E88-1DD5-791CAB907D0C}"/>
              </a:ext>
            </a:extLst>
          </p:cNvPr>
          <p:cNvSpPr txBox="1"/>
          <p:nvPr/>
        </p:nvSpPr>
        <p:spPr>
          <a:xfrm>
            <a:off x="6258365" y="2373805"/>
            <a:ext cx="4130232" cy="230832"/>
          </a:xfrm>
          <a:prstGeom prst="rect">
            <a:avLst/>
          </a:prstGeom>
          <a:noFill/>
        </p:spPr>
        <p:txBody>
          <a:bodyPr wrap="square">
            <a:spAutoFit/>
          </a:bodyPr>
          <a:lstStyle/>
          <a:p>
            <a:pPr marL="146050" marR="0" lvl="2" indent="0" algn="l" defTabSz="361402" rtl="0" eaLnBrk="1" fontAlgn="auto" latinLnBrk="0" hangingPunct="0">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「大阪市ＤＸの推進に関する規程」第２条第３号に規定する局等に属する職員</a:t>
            </a:r>
          </a:p>
        </p:txBody>
      </p:sp>
      <p:sp>
        <p:nvSpPr>
          <p:cNvPr id="29" name="スライド番号プレースホルダー 3">
            <a:extLst>
              <a:ext uri="{FF2B5EF4-FFF2-40B4-BE49-F238E27FC236}">
                <a16:creationId xmlns:a16="http://schemas.microsoft.com/office/drawing/2014/main" id="{0EFEE472-96A1-4621-AA0A-0D919F54F4CD}"/>
              </a:ext>
            </a:extLst>
          </p:cNvPr>
          <p:cNvSpPr>
            <a:spLocks noGrp="1"/>
          </p:cNvSpPr>
          <p:nvPr>
            <p:ph type="sldNum" sz="quarter" idx="12"/>
          </p:nvPr>
        </p:nvSpPr>
        <p:spPr>
          <a:xfrm>
            <a:off x="9433634" y="6480433"/>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Tree>
    <p:extLst>
      <p:ext uri="{BB962C8B-B14F-4D97-AF65-F5344CB8AC3E}">
        <p14:creationId xmlns:p14="http://schemas.microsoft.com/office/powerpoint/2010/main" val="25862383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EB179D2B-037A-4627-90EF-122EAA9C07CF}"/>
              </a:ext>
            </a:extLst>
          </p:cNvPr>
          <p:cNvSpPr txBox="1"/>
          <p:nvPr/>
        </p:nvSpPr>
        <p:spPr>
          <a:xfrm>
            <a:off x="0" y="-1"/>
            <a:ext cx="12192000" cy="400110"/>
          </a:xfrm>
          <a:prstGeom prst="rect">
            <a:avLst/>
          </a:prstGeom>
          <a:solidFill>
            <a:schemeClr val="accent5">
              <a:lumMod val="40000"/>
              <a:lumOff val="60000"/>
            </a:schemeClr>
          </a:solid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2-2-7.  【</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これまでの取組実績</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D8E95154-99AD-402F-88FC-9FC12000B3AD}"/>
              </a:ext>
            </a:extLst>
          </p:cNvPr>
          <p:cNvSpPr>
            <a:spLocks noGrp="1"/>
          </p:cNvSpPr>
          <p:nvPr>
            <p:ph type="sldNum" sz="quarter" idx="12"/>
          </p:nvPr>
        </p:nvSpPr>
        <p:spPr>
          <a:xfrm>
            <a:off x="9448800" y="648463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3" name="テキスト ボックス 2">
            <a:extLst>
              <a:ext uri="{FF2B5EF4-FFF2-40B4-BE49-F238E27FC236}">
                <a16:creationId xmlns:a16="http://schemas.microsoft.com/office/drawing/2014/main" id="{AC8F4641-E5EF-BD66-F723-CB72EEBEEF03}"/>
              </a:ext>
            </a:extLst>
          </p:cNvPr>
          <p:cNvSpPr txBox="1"/>
          <p:nvPr/>
        </p:nvSpPr>
        <p:spPr>
          <a:xfrm>
            <a:off x="6487198" y="88461"/>
            <a:ext cx="492443" cy="216000"/>
          </a:xfrm>
          <a:prstGeom prst="rect">
            <a:avLst/>
          </a:prstGeom>
          <a:noFill/>
          <a:ln>
            <a:solidFill>
              <a:schemeClr val="bg1">
                <a:lumMod val="50000"/>
              </a:schemeClr>
            </a:solidFill>
          </a:ln>
        </p:spPr>
        <p:txBody>
          <a:bodyPr wrap="none" t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凡例</a:t>
            </a:r>
          </a:p>
        </p:txBody>
      </p:sp>
      <p:sp>
        <p:nvSpPr>
          <p:cNvPr id="7" name="テキスト ボックス 6">
            <a:extLst>
              <a:ext uri="{FF2B5EF4-FFF2-40B4-BE49-F238E27FC236}">
                <a16:creationId xmlns:a16="http://schemas.microsoft.com/office/drawing/2014/main" id="{7B6CBCB6-17E5-DDDA-8277-DD7EFD996D9F}"/>
              </a:ext>
            </a:extLst>
          </p:cNvPr>
          <p:cNvSpPr txBox="1"/>
          <p:nvPr/>
        </p:nvSpPr>
        <p:spPr>
          <a:xfrm>
            <a:off x="7117489" y="23281"/>
            <a:ext cx="4824000" cy="338554"/>
          </a:xfrm>
          <a:prstGeom prst="rect">
            <a:avLst/>
          </a:prstGeom>
          <a:noFill/>
        </p:spPr>
        <p:txBody>
          <a:bodyPr wrap="square" lIns="91440" tIns="0" rIns="9144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実証中・検証中・開発中のもの　　●　導入されているもの（一部導入も含む）</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正方形/長方形 7">
            <a:extLst>
              <a:ext uri="{FF2B5EF4-FFF2-40B4-BE49-F238E27FC236}">
                <a16:creationId xmlns:a16="http://schemas.microsoft.com/office/drawing/2014/main" id="{51F640D9-1ACE-B46C-7E3B-1BBA3F913A7B}"/>
              </a:ext>
            </a:extLst>
          </p:cNvPr>
          <p:cNvSpPr/>
          <p:nvPr/>
        </p:nvSpPr>
        <p:spPr>
          <a:xfrm>
            <a:off x="6400798" y="63842"/>
            <a:ext cx="5544000" cy="2880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pic>
        <p:nvPicPr>
          <p:cNvPr id="2" name="図 1">
            <a:extLst>
              <a:ext uri="{FF2B5EF4-FFF2-40B4-BE49-F238E27FC236}">
                <a16:creationId xmlns:a16="http://schemas.microsoft.com/office/drawing/2014/main" id="{FD76716A-61B6-EFFC-6126-1D38DA6A8E43}"/>
              </a:ext>
            </a:extLst>
          </p:cNvPr>
          <p:cNvPicPr>
            <a:picLocks noChangeAspect="1"/>
          </p:cNvPicPr>
          <p:nvPr/>
        </p:nvPicPr>
        <p:blipFill>
          <a:blip r:embed="rId3"/>
          <a:stretch>
            <a:fillRect/>
          </a:stretch>
        </p:blipFill>
        <p:spPr>
          <a:xfrm>
            <a:off x="1723184" y="432486"/>
            <a:ext cx="7914958" cy="6368923"/>
          </a:xfrm>
          <a:prstGeom prst="rect">
            <a:avLst/>
          </a:prstGeom>
          <a:ln>
            <a:solidFill>
              <a:schemeClr val="tx1"/>
            </a:solidFill>
          </a:ln>
        </p:spPr>
      </p:pic>
    </p:spTree>
    <p:extLst>
      <p:ext uri="{BB962C8B-B14F-4D97-AF65-F5344CB8AC3E}">
        <p14:creationId xmlns:p14="http://schemas.microsoft.com/office/powerpoint/2010/main" val="1371840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262FF1B8-C7D5-43BC-B696-AEFBEA1F8B66}"/>
              </a:ext>
            </a:extLst>
          </p:cNvPr>
          <p:cNvSpPr txBox="1"/>
          <p:nvPr/>
        </p:nvSpPr>
        <p:spPr>
          <a:xfrm>
            <a:off x="157016" y="3851562"/>
            <a:ext cx="4233851" cy="461665"/>
          </a:xfrm>
          <a:prstGeom prst="rect">
            <a:avLst/>
          </a:prstGeom>
          <a:noFill/>
        </p:spPr>
        <p:txBody>
          <a:bodyPr wrap="none" rtlCol="0">
            <a:spAutoFit/>
          </a:bodyPr>
          <a:lstStyle/>
          <a:p>
            <a:r>
              <a:rPr lang="ja-JP" altLang="en-US" sz="2400" b="1" dirty="0"/>
              <a:t>１．</a:t>
            </a:r>
            <a:r>
              <a:rPr kumimoji="1" lang="ja-JP" altLang="en-US" sz="2400" b="1" dirty="0"/>
              <a:t>大阪スマートシティ戦略とは</a:t>
            </a:r>
          </a:p>
        </p:txBody>
      </p:sp>
      <p:cxnSp>
        <p:nvCxnSpPr>
          <p:cNvPr id="6" name="直線コネクタ 5">
            <a:extLst>
              <a:ext uri="{FF2B5EF4-FFF2-40B4-BE49-F238E27FC236}">
                <a16:creationId xmlns:a16="http://schemas.microsoft.com/office/drawing/2014/main" id="{F7A5F823-D356-4346-AEC0-3F930D84E252}"/>
              </a:ext>
            </a:extLst>
          </p:cNvPr>
          <p:cNvCxnSpPr>
            <a:cxnSpLocks/>
          </p:cNvCxnSpPr>
          <p:nvPr/>
        </p:nvCxnSpPr>
        <p:spPr>
          <a:xfrm>
            <a:off x="175490" y="4376138"/>
            <a:ext cx="9902042" cy="0"/>
          </a:xfrm>
          <a:prstGeom prst="line">
            <a:avLst/>
          </a:prstGeom>
        </p:spPr>
        <p:style>
          <a:lnRef idx="1">
            <a:schemeClr val="dk1"/>
          </a:lnRef>
          <a:fillRef idx="0">
            <a:schemeClr val="dk1"/>
          </a:fillRef>
          <a:effectRef idx="0">
            <a:schemeClr val="dk1"/>
          </a:effectRef>
          <a:fontRef idx="minor">
            <a:schemeClr val="tx1"/>
          </a:fontRef>
        </p:style>
      </p:cxnSp>
      <p:sp>
        <p:nvSpPr>
          <p:cNvPr id="7" name="スライド番号プレースホルダー 3">
            <a:extLst>
              <a:ext uri="{FF2B5EF4-FFF2-40B4-BE49-F238E27FC236}">
                <a16:creationId xmlns:a16="http://schemas.microsoft.com/office/drawing/2014/main" id="{46D63CD6-EB8B-4DED-8282-AFC2972A85C6}"/>
              </a:ext>
            </a:extLst>
          </p:cNvPr>
          <p:cNvSpPr>
            <a:spLocks noGrp="1"/>
          </p:cNvSpPr>
          <p:nvPr>
            <p:ph type="sldNum" sz="quarter" idx="12"/>
          </p:nvPr>
        </p:nvSpPr>
        <p:spPr>
          <a:xfrm>
            <a:off x="9420027" y="6460557"/>
            <a:ext cx="2743200" cy="365125"/>
          </a:xfrm>
        </p:spPr>
        <p:txBody>
          <a:bodyPr/>
          <a:lstStyle/>
          <a:p>
            <a:fld id="{63C598F0-0FE0-4076-80A3-C96A98F7321E}" type="slidenum">
              <a:rPr kumimoji="1" lang="ja-JP" altLang="en-US" smtClean="0"/>
              <a:t>3</a:t>
            </a:fld>
            <a:endParaRPr kumimoji="1" lang="ja-JP" altLang="en-US" dirty="0"/>
          </a:p>
        </p:txBody>
      </p:sp>
      <p:sp>
        <p:nvSpPr>
          <p:cNvPr id="8" name="テキスト ボックス 7">
            <a:extLst>
              <a:ext uri="{FF2B5EF4-FFF2-40B4-BE49-F238E27FC236}">
                <a16:creationId xmlns:a16="http://schemas.microsoft.com/office/drawing/2014/main" id="{431D9BE1-30AC-43CA-BBA7-93422E2617C8}"/>
              </a:ext>
            </a:extLst>
          </p:cNvPr>
          <p:cNvSpPr txBox="1"/>
          <p:nvPr/>
        </p:nvSpPr>
        <p:spPr>
          <a:xfrm>
            <a:off x="715992" y="4502989"/>
            <a:ext cx="4618572" cy="1200329"/>
          </a:xfrm>
          <a:prstGeom prst="rect">
            <a:avLst/>
          </a:prstGeom>
          <a:noFill/>
        </p:spPr>
        <p:txBody>
          <a:bodyPr wrap="none" rtlCol="0">
            <a:spAutoFit/>
          </a:bodyPr>
          <a:lstStyle/>
          <a:p>
            <a:r>
              <a:rPr lang="ja-JP" altLang="en-US" sz="1800" dirty="0"/>
              <a:t>１）　</a:t>
            </a:r>
            <a:r>
              <a:rPr lang="en-US" altLang="ja-JP" sz="1800" dirty="0"/>
              <a:t>『</a:t>
            </a:r>
            <a:r>
              <a:rPr lang="ja-JP" altLang="en-US" sz="1800" dirty="0"/>
              <a:t>スマートシティ戦略</a:t>
            </a:r>
            <a:r>
              <a:rPr lang="en-US" altLang="ja-JP" sz="1800" dirty="0"/>
              <a:t>』</a:t>
            </a:r>
            <a:r>
              <a:rPr lang="ja-JP" altLang="en-US" sz="1800" dirty="0"/>
              <a:t>の位置づけと経緯</a:t>
            </a:r>
            <a:endParaRPr lang="en-US" altLang="ja-JP" sz="1800" dirty="0"/>
          </a:p>
          <a:p>
            <a:r>
              <a:rPr lang="ja-JP" altLang="en-US" sz="1800" dirty="0"/>
              <a:t>２）　大阪スマートシティネクストステージについて</a:t>
            </a:r>
            <a:endParaRPr lang="en-US" altLang="ja-JP" sz="1800" dirty="0"/>
          </a:p>
          <a:p>
            <a:r>
              <a:rPr lang="ja-JP" altLang="en-US" sz="1800" dirty="0"/>
              <a:t>３）　戦略における府市の役割</a:t>
            </a:r>
            <a:endParaRPr lang="en-US" altLang="ja-JP" sz="1800" dirty="0"/>
          </a:p>
          <a:p>
            <a:r>
              <a:rPr lang="ja-JP" altLang="en-US" sz="1800" dirty="0"/>
              <a:t>４）　</a:t>
            </a:r>
            <a:r>
              <a:rPr lang="en-US" altLang="ja-JP" sz="1800" dirty="0"/>
              <a:t>『</a:t>
            </a:r>
            <a:r>
              <a:rPr lang="ja-JP" altLang="en-US" sz="1800" dirty="0"/>
              <a:t>副首都構想</a:t>
            </a:r>
            <a:r>
              <a:rPr lang="en-US" altLang="ja-JP" sz="1800" dirty="0"/>
              <a:t>』</a:t>
            </a:r>
            <a:r>
              <a:rPr lang="ja-JP" altLang="en-US" sz="1800" dirty="0"/>
              <a:t>との関係</a:t>
            </a:r>
            <a:endParaRPr lang="en-US" altLang="ja-JP" sz="1800" dirty="0"/>
          </a:p>
        </p:txBody>
      </p:sp>
    </p:spTree>
    <p:extLst>
      <p:ext uri="{BB962C8B-B14F-4D97-AF65-F5344CB8AC3E}">
        <p14:creationId xmlns:p14="http://schemas.microsoft.com/office/powerpoint/2010/main" val="22178000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AC079-114C-FA6F-A23B-5E70F960FD8F}"/>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5895CA3D-8708-3428-810E-6616AC1F8DC5}"/>
              </a:ext>
            </a:extLst>
          </p:cNvPr>
          <p:cNvSpPr txBox="1"/>
          <p:nvPr/>
        </p:nvSpPr>
        <p:spPr>
          <a:xfrm>
            <a:off x="0" y="-1"/>
            <a:ext cx="12192000" cy="400110"/>
          </a:xfrm>
          <a:prstGeom prst="rect">
            <a:avLst/>
          </a:prstGeom>
          <a:solidFill>
            <a:schemeClr val="accent5">
              <a:lumMod val="40000"/>
              <a:lumOff val="60000"/>
            </a:schemeClr>
          </a:solid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2-2-8.  【</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これまでの取組実績</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BBAA5760-0849-9404-8FAE-1CEFF40BD6F8}"/>
              </a:ext>
            </a:extLst>
          </p:cNvPr>
          <p:cNvSpPr>
            <a:spLocks noGrp="1"/>
          </p:cNvSpPr>
          <p:nvPr>
            <p:ph type="sldNum" sz="quarter" idx="12"/>
          </p:nvPr>
        </p:nvSpPr>
        <p:spPr>
          <a:xfrm>
            <a:off x="9448800" y="648463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3" name="テキスト ボックス 2">
            <a:extLst>
              <a:ext uri="{FF2B5EF4-FFF2-40B4-BE49-F238E27FC236}">
                <a16:creationId xmlns:a16="http://schemas.microsoft.com/office/drawing/2014/main" id="{C13EF705-924D-659D-F906-AC12D318F45E}"/>
              </a:ext>
            </a:extLst>
          </p:cNvPr>
          <p:cNvSpPr txBox="1"/>
          <p:nvPr/>
        </p:nvSpPr>
        <p:spPr>
          <a:xfrm>
            <a:off x="6487198" y="88461"/>
            <a:ext cx="492443" cy="216000"/>
          </a:xfrm>
          <a:prstGeom prst="rect">
            <a:avLst/>
          </a:prstGeom>
          <a:noFill/>
          <a:ln>
            <a:solidFill>
              <a:schemeClr val="bg1">
                <a:lumMod val="50000"/>
              </a:schemeClr>
            </a:solidFill>
          </a:ln>
        </p:spPr>
        <p:txBody>
          <a:bodyPr wrap="none" t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凡例</a:t>
            </a:r>
          </a:p>
        </p:txBody>
      </p:sp>
      <p:sp>
        <p:nvSpPr>
          <p:cNvPr id="7" name="テキスト ボックス 6">
            <a:extLst>
              <a:ext uri="{FF2B5EF4-FFF2-40B4-BE49-F238E27FC236}">
                <a16:creationId xmlns:a16="http://schemas.microsoft.com/office/drawing/2014/main" id="{F8A658CB-5C80-9C28-2955-E92511093022}"/>
              </a:ext>
            </a:extLst>
          </p:cNvPr>
          <p:cNvSpPr txBox="1"/>
          <p:nvPr/>
        </p:nvSpPr>
        <p:spPr>
          <a:xfrm>
            <a:off x="7117489" y="23281"/>
            <a:ext cx="4824000" cy="338554"/>
          </a:xfrm>
          <a:prstGeom prst="rect">
            <a:avLst/>
          </a:prstGeom>
          <a:noFill/>
        </p:spPr>
        <p:txBody>
          <a:bodyPr wrap="square" lIns="91440" tIns="0" rIns="9144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実証中・検証中・開発中のもの　　●　導入されているもの（一部導入も含む）</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正方形/長方形 7">
            <a:extLst>
              <a:ext uri="{FF2B5EF4-FFF2-40B4-BE49-F238E27FC236}">
                <a16:creationId xmlns:a16="http://schemas.microsoft.com/office/drawing/2014/main" id="{BA5FAC94-F9E8-F0A9-F025-F703B4814C66}"/>
              </a:ext>
            </a:extLst>
          </p:cNvPr>
          <p:cNvSpPr/>
          <p:nvPr/>
        </p:nvSpPr>
        <p:spPr>
          <a:xfrm>
            <a:off x="6400798" y="63842"/>
            <a:ext cx="5544000" cy="2880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pic>
        <p:nvPicPr>
          <p:cNvPr id="2" name="図 1">
            <a:extLst>
              <a:ext uri="{FF2B5EF4-FFF2-40B4-BE49-F238E27FC236}">
                <a16:creationId xmlns:a16="http://schemas.microsoft.com/office/drawing/2014/main" id="{BDEDD2B7-C74E-FF9A-2975-D09B89CD577E}"/>
              </a:ext>
            </a:extLst>
          </p:cNvPr>
          <p:cNvPicPr>
            <a:picLocks noChangeAspect="1"/>
          </p:cNvPicPr>
          <p:nvPr/>
        </p:nvPicPr>
        <p:blipFill>
          <a:blip r:embed="rId3"/>
          <a:stretch>
            <a:fillRect/>
          </a:stretch>
        </p:blipFill>
        <p:spPr>
          <a:xfrm>
            <a:off x="1694848" y="442617"/>
            <a:ext cx="7833360" cy="6303264"/>
          </a:xfrm>
          <a:prstGeom prst="rect">
            <a:avLst/>
          </a:prstGeom>
          <a:ln>
            <a:solidFill>
              <a:schemeClr val="tx1"/>
            </a:solidFill>
          </a:ln>
        </p:spPr>
      </p:pic>
    </p:spTree>
    <p:extLst>
      <p:ext uri="{BB962C8B-B14F-4D97-AF65-F5344CB8AC3E}">
        <p14:creationId xmlns:p14="http://schemas.microsoft.com/office/powerpoint/2010/main" val="7650776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77624-D959-A487-1258-5A0891646623}"/>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BE1E5D3A-B08C-BE1C-CBB0-2151FDA79E8B}"/>
              </a:ext>
            </a:extLst>
          </p:cNvPr>
          <p:cNvSpPr txBox="1"/>
          <p:nvPr/>
        </p:nvSpPr>
        <p:spPr>
          <a:xfrm>
            <a:off x="0" y="-1"/>
            <a:ext cx="12192000" cy="400110"/>
          </a:xfrm>
          <a:prstGeom prst="rect">
            <a:avLst/>
          </a:prstGeom>
          <a:solidFill>
            <a:schemeClr val="accent5">
              <a:lumMod val="40000"/>
              <a:lumOff val="60000"/>
            </a:schemeClr>
          </a:solid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2-2-9.  【</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これまでの取組実績</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0226D38A-1109-714A-643D-375117F9E133}"/>
              </a:ext>
            </a:extLst>
          </p:cNvPr>
          <p:cNvSpPr>
            <a:spLocks noGrp="1"/>
          </p:cNvSpPr>
          <p:nvPr>
            <p:ph type="sldNum" sz="quarter" idx="12"/>
          </p:nvPr>
        </p:nvSpPr>
        <p:spPr>
          <a:xfrm>
            <a:off x="9448800" y="648463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3" name="テキスト ボックス 2">
            <a:extLst>
              <a:ext uri="{FF2B5EF4-FFF2-40B4-BE49-F238E27FC236}">
                <a16:creationId xmlns:a16="http://schemas.microsoft.com/office/drawing/2014/main" id="{44CD61D1-7E2B-E3D6-BA1B-F4645899ABFE}"/>
              </a:ext>
            </a:extLst>
          </p:cNvPr>
          <p:cNvSpPr txBox="1"/>
          <p:nvPr/>
        </p:nvSpPr>
        <p:spPr>
          <a:xfrm>
            <a:off x="6487198" y="88461"/>
            <a:ext cx="492443" cy="216000"/>
          </a:xfrm>
          <a:prstGeom prst="rect">
            <a:avLst/>
          </a:prstGeom>
          <a:noFill/>
          <a:ln>
            <a:solidFill>
              <a:schemeClr val="bg1">
                <a:lumMod val="50000"/>
              </a:schemeClr>
            </a:solidFill>
          </a:ln>
        </p:spPr>
        <p:txBody>
          <a:bodyPr wrap="none" t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凡例</a:t>
            </a:r>
          </a:p>
        </p:txBody>
      </p:sp>
      <p:sp>
        <p:nvSpPr>
          <p:cNvPr id="7" name="テキスト ボックス 6">
            <a:extLst>
              <a:ext uri="{FF2B5EF4-FFF2-40B4-BE49-F238E27FC236}">
                <a16:creationId xmlns:a16="http://schemas.microsoft.com/office/drawing/2014/main" id="{D6DF4E20-4A73-3D9A-FD51-02C41F71A05A}"/>
              </a:ext>
            </a:extLst>
          </p:cNvPr>
          <p:cNvSpPr txBox="1"/>
          <p:nvPr/>
        </p:nvSpPr>
        <p:spPr>
          <a:xfrm>
            <a:off x="7117489" y="23281"/>
            <a:ext cx="4824000" cy="338554"/>
          </a:xfrm>
          <a:prstGeom prst="rect">
            <a:avLst/>
          </a:prstGeom>
          <a:noFill/>
        </p:spPr>
        <p:txBody>
          <a:bodyPr wrap="square" lIns="91440" tIns="0" rIns="9144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実証中・検証中・開発中のもの　　●　導入されているもの（一部導入も含む）</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正方形/長方形 7">
            <a:extLst>
              <a:ext uri="{FF2B5EF4-FFF2-40B4-BE49-F238E27FC236}">
                <a16:creationId xmlns:a16="http://schemas.microsoft.com/office/drawing/2014/main" id="{EBB5C0D5-C454-9139-0458-29437DC500C9}"/>
              </a:ext>
            </a:extLst>
          </p:cNvPr>
          <p:cNvSpPr/>
          <p:nvPr/>
        </p:nvSpPr>
        <p:spPr>
          <a:xfrm>
            <a:off x="6400798" y="63842"/>
            <a:ext cx="5544000" cy="2880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6" name="テキスト ボックス 5">
            <a:extLst>
              <a:ext uri="{FF2B5EF4-FFF2-40B4-BE49-F238E27FC236}">
                <a16:creationId xmlns:a16="http://schemas.microsoft.com/office/drawing/2014/main" id="{B9E02A56-F8B7-A9AC-B5DC-2E8730AE3056}"/>
              </a:ext>
            </a:extLst>
          </p:cNvPr>
          <p:cNvSpPr txBox="1"/>
          <p:nvPr/>
        </p:nvSpPr>
        <p:spPr>
          <a:xfrm>
            <a:off x="9914020" y="5646820"/>
            <a:ext cx="2005263" cy="83099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の推進に必要となる財源の確保や人事制度など </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DX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を後押しする仕組みづくりとして位置づけ</a:t>
            </a:r>
          </a:p>
        </p:txBody>
      </p:sp>
      <p:pic>
        <p:nvPicPr>
          <p:cNvPr id="9" name="図 8">
            <a:extLst>
              <a:ext uri="{FF2B5EF4-FFF2-40B4-BE49-F238E27FC236}">
                <a16:creationId xmlns:a16="http://schemas.microsoft.com/office/drawing/2014/main" id="{C8BA0FBA-EC5E-644F-AEB4-2F10FFF1C984}"/>
              </a:ext>
            </a:extLst>
          </p:cNvPr>
          <p:cNvPicPr>
            <a:picLocks noChangeAspect="1"/>
          </p:cNvPicPr>
          <p:nvPr/>
        </p:nvPicPr>
        <p:blipFill>
          <a:blip r:embed="rId3"/>
          <a:stretch>
            <a:fillRect/>
          </a:stretch>
        </p:blipFill>
        <p:spPr>
          <a:xfrm>
            <a:off x="1682492" y="448791"/>
            <a:ext cx="8159750" cy="6108700"/>
          </a:xfrm>
          <a:prstGeom prst="rect">
            <a:avLst/>
          </a:prstGeom>
          <a:ln>
            <a:solidFill>
              <a:schemeClr val="tx1"/>
            </a:solidFill>
          </a:ln>
        </p:spPr>
      </p:pic>
    </p:spTree>
    <p:extLst>
      <p:ext uri="{BB962C8B-B14F-4D97-AF65-F5344CB8AC3E}">
        <p14:creationId xmlns:p14="http://schemas.microsoft.com/office/powerpoint/2010/main" val="38769644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262FF1B8-C7D5-43BC-B696-AEFBEA1F8B66}"/>
              </a:ext>
            </a:extLst>
          </p:cNvPr>
          <p:cNvSpPr txBox="1"/>
          <p:nvPr/>
        </p:nvSpPr>
        <p:spPr>
          <a:xfrm>
            <a:off x="157016" y="3851562"/>
            <a:ext cx="6504922" cy="461665"/>
          </a:xfrm>
          <a:prstGeom prst="rect">
            <a:avLst/>
          </a:prstGeom>
          <a:noFill/>
        </p:spPr>
        <p:txBody>
          <a:bodyPr wrap="none" rtlCol="0">
            <a:spAutoFit/>
          </a:bodyPr>
          <a:lstStyle/>
          <a:p>
            <a:r>
              <a:rPr kumimoji="1" lang="en-US" altLang="ja-JP" sz="2400" b="1" dirty="0"/>
              <a:t>3. </a:t>
            </a:r>
            <a:r>
              <a:rPr lang="en-US" altLang="ja-JP" sz="2400" b="1" dirty="0"/>
              <a:t>『</a:t>
            </a:r>
            <a:r>
              <a:rPr lang="ja-JP" altLang="en-US" sz="2400" b="1" dirty="0"/>
              <a:t>次世代型スマートシティ</a:t>
            </a:r>
            <a:r>
              <a:rPr lang="en-US" altLang="ja-JP" sz="2400" b="1" dirty="0"/>
              <a:t>OSAKA』</a:t>
            </a:r>
            <a:r>
              <a:rPr lang="ja-JP" altLang="en-US" sz="2400" b="1" dirty="0"/>
              <a:t>の基本方針</a:t>
            </a:r>
            <a:endParaRPr kumimoji="1" lang="ja-JP" altLang="en-US" sz="2400" b="1" dirty="0"/>
          </a:p>
        </p:txBody>
      </p:sp>
      <p:cxnSp>
        <p:nvCxnSpPr>
          <p:cNvPr id="6" name="直線コネクタ 5">
            <a:extLst>
              <a:ext uri="{FF2B5EF4-FFF2-40B4-BE49-F238E27FC236}">
                <a16:creationId xmlns:a16="http://schemas.microsoft.com/office/drawing/2014/main" id="{F7A5F823-D356-4346-AEC0-3F930D84E252}"/>
              </a:ext>
            </a:extLst>
          </p:cNvPr>
          <p:cNvCxnSpPr>
            <a:cxnSpLocks/>
          </p:cNvCxnSpPr>
          <p:nvPr/>
        </p:nvCxnSpPr>
        <p:spPr>
          <a:xfrm>
            <a:off x="175490" y="4376138"/>
            <a:ext cx="9902042" cy="0"/>
          </a:xfrm>
          <a:prstGeom prst="line">
            <a:avLst/>
          </a:prstGeom>
        </p:spPr>
        <p:style>
          <a:lnRef idx="1">
            <a:schemeClr val="dk1"/>
          </a:lnRef>
          <a:fillRef idx="0">
            <a:schemeClr val="dk1"/>
          </a:fillRef>
          <a:effectRef idx="0">
            <a:schemeClr val="dk1"/>
          </a:effectRef>
          <a:fontRef idx="minor">
            <a:schemeClr val="tx1"/>
          </a:fontRef>
        </p:style>
      </p:cxnSp>
      <p:sp>
        <p:nvSpPr>
          <p:cNvPr id="7" name="スライド番号プレースホルダー 3">
            <a:extLst>
              <a:ext uri="{FF2B5EF4-FFF2-40B4-BE49-F238E27FC236}">
                <a16:creationId xmlns:a16="http://schemas.microsoft.com/office/drawing/2014/main" id="{819AC47B-6DFE-4CED-A30A-B1F0DB28814A}"/>
              </a:ext>
            </a:extLst>
          </p:cNvPr>
          <p:cNvSpPr>
            <a:spLocks noGrp="1"/>
          </p:cNvSpPr>
          <p:nvPr>
            <p:ph type="sldNum" sz="quarter" idx="12"/>
          </p:nvPr>
        </p:nvSpPr>
        <p:spPr>
          <a:xfrm>
            <a:off x="9448800" y="6476097"/>
            <a:ext cx="2743200" cy="365125"/>
          </a:xfrm>
        </p:spPr>
        <p:txBody>
          <a:bodyPr/>
          <a:lstStyle/>
          <a:p>
            <a:fld id="{63C598F0-0FE0-4076-80A3-C96A98F7321E}" type="slidenum">
              <a:rPr kumimoji="1" lang="ja-JP" altLang="en-US" smtClean="0"/>
              <a:t>32</a:t>
            </a:fld>
            <a:endParaRPr kumimoji="1" lang="ja-JP" altLang="en-US" dirty="0"/>
          </a:p>
        </p:txBody>
      </p:sp>
      <p:sp>
        <p:nvSpPr>
          <p:cNvPr id="8" name="テキスト ボックス 7">
            <a:extLst>
              <a:ext uri="{FF2B5EF4-FFF2-40B4-BE49-F238E27FC236}">
                <a16:creationId xmlns:a16="http://schemas.microsoft.com/office/drawing/2014/main" id="{6EDDC357-C879-4AFF-B77F-03B692E5FB2C}"/>
              </a:ext>
            </a:extLst>
          </p:cNvPr>
          <p:cNvSpPr txBox="1"/>
          <p:nvPr/>
        </p:nvSpPr>
        <p:spPr>
          <a:xfrm>
            <a:off x="715992" y="4502989"/>
            <a:ext cx="6520631" cy="1477328"/>
          </a:xfrm>
          <a:prstGeom prst="rect">
            <a:avLst/>
          </a:prstGeom>
          <a:noFill/>
        </p:spPr>
        <p:txBody>
          <a:bodyPr wrap="none" rtlCol="0">
            <a:spAutoFit/>
          </a:bodyPr>
          <a:lstStyle/>
          <a:p>
            <a:r>
              <a:rPr lang="ja-JP" altLang="en-US" sz="1800" dirty="0"/>
              <a:t>１）　大阪の“スマートシティ”がめざすところ</a:t>
            </a:r>
            <a:endParaRPr lang="en-US" altLang="ja-JP" sz="1800" dirty="0"/>
          </a:p>
          <a:p>
            <a:r>
              <a:rPr lang="ja-JP" altLang="en-US" sz="1800" dirty="0"/>
              <a:t>２）　社会を取り巻く環境の変化</a:t>
            </a:r>
            <a:endParaRPr lang="en-US" altLang="ja-JP" sz="1800" dirty="0"/>
          </a:p>
          <a:p>
            <a:r>
              <a:rPr lang="ja-JP" altLang="en-US" sz="1800" dirty="0"/>
              <a:t>３）　次世代型スマートシティのために必要な環境づくり</a:t>
            </a:r>
            <a:endParaRPr lang="en-US" altLang="ja-JP" sz="1800" dirty="0"/>
          </a:p>
          <a:p>
            <a:r>
              <a:rPr lang="ja-JP" altLang="en-US" sz="1800" dirty="0"/>
              <a:t>４）　</a:t>
            </a:r>
            <a:r>
              <a:rPr lang="en-US" altLang="ja-JP" sz="1800" dirty="0"/>
              <a:t>『</a:t>
            </a:r>
            <a:r>
              <a:rPr lang="ja-JP" altLang="en-US" sz="1800" dirty="0"/>
              <a:t>次世代型スマートシティ</a:t>
            </a:r>
            <a:r>
              <a:rPr lang="en-US" altLang="ja-JP" sz="1800" dirty="0"/>
              <a:t>OSAKA』 </a:t>
            </a:r>
            <a:r>
              <a:rPr lang="ja-JP" altLang="en-US" sz="1800" dirty="0"/>
              <a:t>の基本方針（全体像）</a:t>
            </a:r>
            <a:endParaRPr lang="en-US" altLang="ja-JP" sz="1800" dirty="0"/>
          </a:p>
          <a:p>
            <a:r>
              <a:rPr lang="ja-JP" altLang="en-US" sz="1800" dirty="0"/>
              <a:t>５）　</a:t>
            </a:r>
            <a:r>
              <a:rPr lang="en-US" altLang="ja-JP" sz="1800" dirty="0"/>
              <a:t>『</a:t>
            </a:r>
            <a:r>
              <a:rPr lang="ja-JP" altLang="en-US" sz="1800" dirty="0"/>
              <a:t>次世代型スマートシティ</a:t>
            </a:r>
            <a:r>
              <a:rPr lang="en-US" altLang="ja-JP" sz="1800" dirty="0"/>
              <a:t>OSAKA』 </a:t>
            </a:r>
            <a:r>
              <a:rPr lang="ja-JP" altLang="en-US" sz="1800" dirty="0"/>
              <a:t>の基本方針（取組方向）</a:t>
            </a:r>
            <a:endParaRPr lang="en-US" altLang="ja-JP" sz="1800" dirty="0"/>
          </a:p>
        </p:txBody>
      </p:sp>
    </p:spTree>
    <p:extLst>
      <p:ext uri="{BB962C8B-B14F-4D97-AF65-F5344CB8AC3E}">
        <p14:creationId xmlns:p14="http://schemas.microsoft.com/office/powerpoint/2010/main" val="31976058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四角形: 角を丸くする 21">
            <a:extLst>
              <a:ext uri="{FF2B5EF4-FFF2-40B4-BE49-F238E27FC236}">
                <a16:creationId xmlns:a16="http://schemas.microsoft.com/office/drawing/2014/main" id="{96426D66-BA92-4221-A37A-DAD91220D161}"/>
              </a:ext>
            </a:extLst>
          </p:cNvPr>
          <p:cNvSpPr/>
          <p:nvPr/>
        </p:nvSpPr>
        <p:spPr>
          <a:xfrm>
            <a:off x="6329537" y="2474525"/>
            <a:ext cx="5092670" cy="2252133"/>
          </a:xfrm>
          <a:prstGeom prst="roundRect">
            <a:avLst>
              <a:gd name="adj" fmla="val 7971"/>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52B45AD3-1CC6-4681-AF7C-F88681733098}"/>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latin typeface="Meiryo UI" panose="020B0604030504040204" pitchFamily="50" charset="-128"/>
                <a:ea typeface="Meiryo UI" panose="020B0604030504040204" pitchFamily="50" charset="-128"/>
              </a:rPr>
              <a:t>3-1.</a:t>
            </a:r>
            <a:r>
              <a:rPr lang="ja-JP" altLang="en-US" sz="2000" b="1" dirty="0">
                <a:latin typeface="Meiryo UI" panose="020B0604030504040204" pitchFamily="50" charset="-128"/>
                <a:ea typeface="Meiryo UI" panose="020B0604030504040204" pitchFamily="50" charset="-128"/>
              </a:rPr>
              <a:t>  大阪の“スマートシティ”がめざすところ</a:t>
            </a:r>
            <a:endParaRPr kumimoji="1" lang="en-US" altLang="ja-JP" sz="2000" b="1" dirty="0">
              <a:latin typeface="Meiryo UI" panose="020B0604030504040204" pitchFamily="50" charset="-128"/>
              <a:ea typeface="Meiryo UI" panose="020B0604030504040204" pitchFamily="50" charset="-128"/>
            </a:endParaRPr>
          </a:p>
        </p:txBody>
      </p:sp>
      <p:sp>
        <p:nvSpPr>
          <p:cNvPr id="6" name="四角形: 角を丸くする 5">
            <a:extLst>
              <a:ext uri="{FF2B5EF4-FFF2-40B4-BE49-F238E27FC236}">
                <a16:creationId xmlns:a16="http://schemas.microsoft.com/office/drawing/2014/main" id="{1C603408-FDBF-454B-8B00-4FD50BD51254}"/>
              </a:ext>
            </a:extLst>
          </p:cNvPr>
          <p:cNvSpPr/>
          <p:nvPr/>
        </p:nvSpPr>
        <p:spPr>
          <a:xfrm>
            <a:off x="6323487" y="2364458"/>
            <a:ext cx="5113631" cy="496839"/>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ja-JP" altLang="en-US" sz="2000" b="1">
                <a:latin typeface="Meiryo UI" panose="020B0604030504040204" pitchFamily="50" charset="-128"/>
                <a:ea typeface="Meiryo UI" panose="020B0604030504040204" pitchFamily="50" charset="-128"/>
              </a:rPr>
              <a:t>　</a:t>
            </a:r>
            <a:r>
              <a:rPr lang="en-US" altLang="ja-JP" sz="2000" b="1">
                <a:latin typeface="Meiryo UI" panose="020B0604030504040204" pitchFamily="50" charset="-128"/>
                <a:ea typeface="Meiryo UI" panose="020B0604030504040204" pitchFamily="50" charset="-128"/>
              </a:rPr>
              <a:t>【</a:t>
            </a:r>
            <a:r>
              <a:rPr lang="ja-JP" altLang="en-US" sz="2000" b="1">
                <a:latin typeface="Meiryo UI" panose="020B0604030504040204" pitchFamily="50" charset="-128"/>
                <a:ea typeface="Meiryo UI" panose="020B0604030504040204" pitchFamily="50" charset="-128"/>
              </a:rPr>
              <a:t>２</a:t>
            </a:r>
            <a:r>
              <a:rPr lang="en-US" altLang="ja-JP" sz="2000" b="1">
                <a:latin typeface="Meiryo UI" panose="020B0604030504040204" pitchFamily="50" charset="-128"/>
                <a:ea typeface="Meiryo UI" panose="020B0604030504040204" pitchFamily="50" charset="-128"/>
              </a:rPr>
              <a:t>】 </a:t>
            </a:r>
            <a:r>
              <a:rPr lang="ja-JP" altLang="en-US" sz="2000" b="1">
                <a:latin typeface="Meiryo UI" panose="020B0604030504040204" pitchFamily="50" charset="-128"/>
                <a:ea typeface="Meiryo UI" panose="020B0604030504040204" pitchFamily="50" charset="-128"/>
              </a:rPr>
              <a:t>都市競争力の強化</a:t>
            </a:r>
            <a:endParaRPr lang="en-US" altLang="ja-JP" sz="2000" b="1">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84E1A4A5-9CD9-44F0-8C31-85A8C71D3E8D}"/>
              </a:ext>
            </a:extLst>
          </p:cNvPr>
          <p:cNvSpPr txBox="1"/>
          <p:nvPr/>
        </p:nvSpPr>
        <p:spPr>
          <a:xfrm>
            <a:off x="998327" y="829980"/>
            <a:ext cx="10326564" cy="923330"/>
          </a:xfrm>
          <a:prstGeom prst="rect">
            <a:avLst/>
          </a:prstGeom>
          <a:noFill/>
        </p:spPr>
        <p:txBody>
          <a:bodyPr wrap="square">
            <a:spAutoFit/>
          </a:bodyPr>
          <a:lstStyle/>
          <a:p>
            <a:r>
              <a:rPr lang="ja-JP" altLang="en-US" dirty="0">
                <a:latin typeface="Meiryo UI" panose="020B0604030504040204" pitchFamily="50" charset="-128"/>
                <a:ea typeface="Meiryo UI" panose="020B0604030504040204" pitchFamily="50" charset="-128"/>
              </a:rPr>
              <a:t>これまでの取組実績を基盤として、</a:t>
            </a:r>
            <a:r>
              <a:rPr lang="en-US" altLang="ja-JP" dirty="0">
                <a:latin typeface="Meiryo UI" panose="020B0604030504040204" pitchFamily="50" charset="-128"/>
                <a:ea typeface="Meiryo UI" panose="020B0604030504040204" pitchFamily="50" charset="-128"/>
              </a:rPr>
              <a:t>AI</a:t>
            </a:r>
            <a:r>
              <a:rPr lang="ja-JP" altLang="en-US" dirty="0">
                <a:latin typeface="Meiryo UI" panose="020B0604030504040204" pitchFamily="50" charset="-128"/>
                <a:ea typeface="Meiryo UI" panose="020B0604030504040204" pitchFamily="50" charset="-128"/>
              </a:rPr>
              <a:t>をはじめとするデジタル技術の飛躍的進化を踏まえ、人口減少や超高齢化など多様化・加速化する社会課題に対応し、万博後の未来社会を実現するため、目標年次を</a:t>
            </a:r>
            <a:r>
              <a:rPr lang="en-US" altLang="ja-JP" dirty="0">
                <a:latin typeface="Meiryo UI" panose="020B0604030504040204" pitchFamily="50" charset="-128"/>
                <a:ea typeface="Meiryo UI" panose="020B0604030504040204" pitchFamily="50" charset="-128"/>
              </a:rPr>
              <a:t>2030</a:t>
            </a:r>
            <a:r>
              <a:rPr lang="ja-JP" altLang="en-US" dirty="0">
                <a:latin typeface="Meiryo UI" panose="020B0604030504040204" pitchFamily="50" charset="-128"/>
                <a:ea typeface="Meiryo UI" panose="020B0604030504040204" pitchFamily="50" charset="-128"/>
              </a:rPr>
              <a:t>年とする</a:t>
            </a:r>
            <a:br>
              <a:rPr lang="en-US" altLang="ja-JP" dirty="0">
                <a:latin typeface="Meiryo UI" panose="020B0604030504040204" pitchFamily="50" charset="-128"/>
                <a:ea typeface="Meiryo UI" panose="020B0604030504040204" pitchFamily="50" charset="-128"/>
              </a:rPr>
            </a:br>
            <a:r>
              <a:rPr lang="ja-JP" altLang="en-US" dirty="0">
                <a:latin typeface="Meiryo UI" panose="020B0604030504040204" pitchFamily="50" charset="-128"/>
                <a:ea typeface="Meiryo UI" panose="020B0604030504040204" pitchFamily="50" charset="-128"/>
              </a:rPr>
              <a:t> </a:t>
            </a:r>
            <a:r>
              <a:rPr lang="en-US" altLang="ja-JP" b="1"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次世代型スマートシティ</a:t>
            </a:r>
            <a:r>
              <a:rPr lang="en-US" altLang="ja-JP" b="1" dirty="0">
                <a:latin typeface="Meiryo UI" panose="020B0604030504040204" pitchFamily="50" charset="-128"/>
                <a:ea typeface="Meiryo UI" panose="020B0604030504040204" pitchFamily="50" charset="-128"/>
              </a:rPr>
              <a:t>OSAKA*』 </a:t>
            </a:r>
            <a:r>
              <a:rPr lang="ja-JP" altLang="en-US" dirty="0">
                <a:latin typeface="Meiryo UI" panose="020B0604030504040204" pitchFamily="50" charset="-128"/>
                <a:ea typeface="Meiryo UI" panose="020B0604030504040204" pitchFamily="50" charset="-128"/>
              </a:rPr>
              <a:t>実現をめざす。</a:t>
            </a:r>
            <a:endParaRPr lang="ja-JP" altLang="en-US" strike="sngStrike" dirty="0">
              <a:latin typeface="Meiryo UI" panose="020B0604030504040204" pitchFamily="50" charset="-128"/>
              <a:ea typeface="Meiryo UI" panose="020B0604030504040204" pitchFamily="50" charset="-128"/>
            </a:endParaRPr>
          </a:p>
        </p:txBody>
      </p:sp>
      <p:pic>
        <p:nvPicPr>
          <p:cNvPr id="16" name="図 15">
            <a:extLst>
              <a:ext uri="{FF2B5EF4-FFF2-40B4-BE49-F238E27FC236}">
                <a16:creationId xmlns:a16="http://schemas.microsoft.com/office/drawing/2014/main" id="{BF82AAD5-CE97-4B72-867B-E962DCA4B2D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008304" y="1974992"/>
            <a:ext cx="1016772" cy="778730"/>
          </a:xfrm>
          <a:prstGeom prst="rect">
            <a:avLst/>
          </a:prstGeom>
          <a:ln>
            <a:solidFill>
              <a:schemeClr val="accent1"/>
            </a:solidFill>
          </a:ln>
        </p:spPr>
      </p:pic>
      <p:sp>
        <p:nvSpPr>
          <p:cNvPr id="19" name="四角形: 角を丸くする 18">
            <a:extLst>
              <a:ext uri="{FF2B5EF4-FFF2-40B4-BE49-F238E27FC236}">
                <a16:creationId xmlns:a16="http://schemas.microsoft.com/office/drawing/2014/main" id="{697DD875-BE76-46C9-85F1-181DEB5158E0}"/>
              </a:ext>
            </a:extLst>
          </p:cNvPr>
          <p:cNvSpPr/>
          <p:nvPr/>
        </p:nvSpPr>
        <p:spPr>
          <a:xfrm>
            <a:off x="728276" y="2474525"/>
            <a:ext cx="5092670" cy="2252133"/>
          </a:xfrm>
          <a:prstGeom prst="roundRect">
            <a:avLst>
              <a:gd name="adj" fmla="val 7971"/>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 name="四角形: 角を丸くする 4">
            <a:extLst>
              <a:ext uri="{FF2B5EF4-FFF2-40B4-BE49-F238E27FC236}">
                <a16:creationId xmlns:a16="http://schemas.microsoft.com/office/drawing/2014/main" id="{A3AF5FB1-B723-4F62-AC45-AF507E73DCC2}"/>
              </a:ext>
            </a:extLst>
          </p:cNvPr>
          <p:cNvSpPr/>
          <p:nvPr/>
        </p:nvSpPr>
        <p:spPr>
          <a:xfrm>
            <a:off x="725100" y="2347525"/>
            <a:ext cx="5113631" cy="517524"/>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a:latin typeface="Meiryo UI" panose="020B0604030504040204" pitchFamily="50" charset="-128"/>
                <a:ea typeface="Meiryo UI" panose="020B0604030504040204" pitchFamily="50" charset="-128"/>
              </a:rPr>
              <a:t>　</a:t>
            </a:r>
            <a:r>
              <a:rPr lang="en-US" altLang="ja-JP" sz="2000" b="1">
                <a:latin typeface="Meiryo UI" panose="020B0604030504040204" pitchFamily="50" charset="-128"/>
                <a:ea typeface="Meiryo UI" panose="020B0604030504040204" pitchFamily="50" charset="-128"/>
              </a:rPr>
              <a:t>【</a:t>
            </a:r>
            <a:r>
              <a:rPr lang="ja-JP" altLang="en-US" sz="2000" b="1">
                <a:latin typeface="Meiryo UI" panose="020B0604030504040204" pitchFamily="50" charset="-128"/>
                <a:ea typeface="Meiryo UI" panose="020B0604030504040204" pitchFamily="50" charset="-128"/>
              </a:rPr>
              <a:t>１</a:t>
            </a:r>
            <a:r>
              <a:rPr lang="en-US" altLang="ja-JP" sz="2000" b="1">
                <a:latin typeface="Meiryo UI" panose="020B0604030504040204" pitchFamily="50" charset="-128"/>
                <a:ea typeface="Meiryo UI" panose="020B0604030504040204" pitchFamily="50" charset="-128"/>
              </a:rPr>
              <a:t>】 </a:t>
            </a:r>
            <a:r>
              <a:rPr lang="ja-JP" altLang="en-US" sz="2000" b="1">
                <a:latin typeface="Meiryo UI" panose="020B0604030504040204" pitchFamily="50" charset="-128"/>
                <a:ea typeface="Meiryo UI" panose="020B0604030504040204" pitchFamily="50" charset="-128"/>
              </a:rPr>
              <a:t>住民</a:t>
            </a:r>
            <a:r>
              <a:rPr lang="en-US" altLang="ja-JP" sz="2000" b="1">
                <a:latin typeface="Meiryo UI" panose="020B0604030504040204" pitchFamily="50" charset="-128"/>
                <a:ea typeface="Meiryo UI" panose="020B0604030504040204" pitchFamily="50" charset="-128"/>
              </a:rPr>
              <a:t>QOL</a:t>
            </a:r>
            <a:r>
              <a:rPr lang="ja-JP" altLang="en-US" sz="2000" b="1">
                <a:latin typeface="Meiryo UI" panose="020B0604030504040204" pitchFamily="50" charset="-128"/>
                <a:ea typeface="Meiryo UI" panose="020B0604030504040204" pitchFamily="50" charset="-128"/>
              </a:rPr>
              <a:t>の向上</a:t>
            </a:r>
            <a:endParaRPr lang="en-US" altLang="ja-JP" sz="2000" b="1">
              <a:latin typeface="Meiryo UI" panose="020B0604030504040204" pitchFamily="50" charset="-128"/>
              <a:ea typeface="Meiryo UI" panose="020B0604030504040204" pitchFamily="50" charset="-128"/>
            </a:endParaRPr>
          </a:p>
        </p:txBody>
      </p:sp>
      <p:pic>
        <p:nvPicPr>
          <p:cNvPr id="17" name="Picture 2" descr="地域の強みを最大限に活かし、イオンが5500人を対象とした人事制度変更 年収1000万円も夢じゃない？ | SR 人事メディア">
            <a:extLst>
              <a:ext uri="{FF2B5EF4-FFF2-40B4-BE49-F238E27FC236}">
                <a16:creationId xmlns:a16="http://schemas.microsoft.com/office/drawing/2014/main" id="{9DCFF8E4-B564-41F5-BED7-67CE75588EE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45920" y="2026167"/>
            <a:ext cx="1094056" cy="705534"/>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23" name="テキスト ボックス 22">
            <a:extLst>
              <a:ext uri="{FF2B5EF4-FFF2-40B4-BE49-F238E27FC236}">
                <a16:creationId xmlns:a16="http://schemas.microsoft.com/office/drawing/2014/main" id="{05833C01-8A6D-4A18-9562-9299888ABC5B}"/>
              </a:ext>
            </a:extLst>
          </p:cNvPr>
          <p:cNvSpPr txBox="1"/>
          <p:nvPr/>
        </p:nvSpPr>
        <p:spPr>
          <a:xfrm>
            <a:off x="6330428" y="2943704"/>
            <a:ext cx="5106316" cy="1696234"/>
          </a:xfrm>
          <a:prstGeom prst="rect">
            <a:avLst/>
          </a:prstGeom>
          <a:noFill/>
        </p:spPr>
        <p:txBody>
          <a:bodyPr wrap="square" rtlCol="0">
            <a:spAutoFit/>
          </a:bodyPr>
          <a:lstStyle/>
          <a:p>
            <a:pPr algn="ctr">
              <a:lnSpc>
                <a:spcPct val="150000"/>
              </a:lnSpc>
            </a:pPr>
            <a:r>
              <a:rPr lang="ja-JP" altLang="en-US" b="1" dirty="0">
                <a:latin typeface="Meiryo UI" panose="020B0604030504040204" pitchFamily="50" charset="-128"/>
                <a:ea typeface="Meiryo UI" panose="020B0604030504040204" pitchFamily="50" charset="-128"/>
              </a:rPr>
              <a:t>万博レガシーを受け継ぎ、副首都に相応しい</a:t>
            </a:r>
            <a:endParaRPr lang="en-US" altLang="ja-JP" b="1" dirty="0">
              <a:latin typeface="Meiryo UI" panose="020B0604030504040204" pitchFamily="50" charset="-128"/>
              <a:ea typeface="Meiryo UI" panose="020B0604030504040204" pitchFamily="50" charset="-128"/>
            </a:endParaRPr>
          </a:p>
          <a:p>
            <a:pPr algn="ctr">
              <a:lnSpc>
                <a:spcPct val="150000"/>
              </a:lnSpc>
            </a:pPr>
            <a:r>
              <a:rPr lang="ja-JP" altLang="en-US" b="1" dirty="0">
                <a:latin typeface="Meiryo UI" panose="020B0604030504040204" pitchFamily="50" charset="-128"/>
                <a:ea typeface="Meiryo UI" panose="020B0604030504040204" pitchFamily="50" charset="-128"/>
              </a:rPr>
              <a:t>都市機能を備えるため、</a:t>
            </a:r>
            <a:r>
              <a:rPr lang="en-US" altLang="ja-JP" b="1" dirty="0">
                <a:latin typeface="Meiryo UI" panose="020B0604030504040204" pitchFamily="50" charset="-128"/>
                <a:ea typeface="Meiryo UI" panose="020B0604030504040204" pitchFamily="50" charset="-128"/>
              </a:rPr>
              <a:t>AI</a:t>
            </a:r>
            <a:r>
              <a:rPr lang="ja-JP" altLang="en-US" b="1" dirty="0">
                <a:latin typeface="Meiryo UI" panose="020B0604030504040204" pitchFamily="50" charset="-128"/>
                <a:ea typeface="Meiryo UI" panose="020B0604030504040204" pitchFamily="50" charset="-128"/>
              </a:rPr>
              <a:t>など最先端技術を</a:t>
            </a:r>
            <a:endParaRPr lang="en-US" altLang="ja-JP" b="1" dirty="0">
              <a:latin typeface="Meiryo UI" panose="020B0604030504040204" pitchFamily="50" charset="-128"/>
              <a:ea typeface="Meiryo UI" panose="020B0604030504040204" pitchFamily="50" charset="-128"/>
            </a:endParaRPr>
          </a:p>
          <a:p>
            <a:pPr algn="ctr">
              <a:lnSpc>
                <a:spcPct val="150000"/>
              </a:lnSpc>
            </a:pPr>
            <a:r>
              <a:rPr lang="ja-JP" altLang="en-US" b="1" dirty="0">
                <a:latin typeface="Meiryo UI" panose="020B0604030504040204" pitchFamily="50" charset="-128"/>
                <a:ea typeface="Meiryo UI" panose="020B0604030504040204" pitchFamily="50" charset="-128"/>
              </a:rPr>
              <a:t>活用し、産業創出力や行政効率に優れ、</a:t>
            </a:r>
            <a:endParaRPr lang="en-US" altLang="ja-JP" b="1" dirty="0">
              <a:latin typeface="Meiryo UI" panose="020B0604030504040204" pitchFamily="50" charset="-128"/>
              <a:ea typeface="Meiryo UI" panose="020B0604030504040204" pitchFamily="50" charset="-128"/>
            </a:endParaRPr>
          </a:p>
          <a:p>
            <a:pPr algn="ctr">
              <a:lnSpc>
                <a:spcPct val="150000"/>
              </a:lnSpc>
            </a:pPr>
            <a:r>
              <a:rPr lang="ja-JP" altLang="en-US" b="1" dirty="0">
                <a:latin typeface="Meiryo UI" panose="020B0604030504040204" pitchFamily="50" charset="-128"/>
                <a:ea typeface="Meiryo UI" panose="020B0604030504040204" pitchFamily="50" charset="-128"/>
              </a:rPr>
              <a:t>新サービスを次々と生み出す都市を創る</a:t>
            </a:r>
            <a:endParaRPr lang="en-US" altLang="ja-JP" b="1" dirty="0">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15E623D9-44CE-46D1-9E49-5C5631DE3747}"/>
              </a:ext>
            </a:extLst>
          </p:cNvPr>
          <p:cNvSpPr txBox="1"/>
          <p:nvPr/>
        </p:nvSpPr>
        <p:spPr>
          <a:xfrm>
            <a:off x="914399" y="3097605"/>
            <a:ext cx="4597880" cy="1280735"/>
          </a:xfrm>
          <a:prstGeom prst="rect">
            <a:avLst/>
          </a:prstGeom>
          <a:noFill/>
        </p:spPr>
        <p:txBody>
          <a:bodyPr wrap="square" rtlCol="0">
            <a:spAutoFit/>
          </a:bodyPr>
          <a:lstStyle/>
          <a:p>
            <a:pPr algn="ctr">
              <a:lnSpc>
                <a:spcPct val="150000"/>
              </a:lnSpc>
            </a:pPr>
            <a:r>
              <a:rPr lang="ja-JP" altLang="en-US" sz="1800" b="1" dirty="0"/>
              <a:t>最先端技術を暮らしに実装し、</a:t>
            </a:r>
            <a:r>
              <a:rPr lang="ja-JP" altLang="en-US" b="1" dirty="0">
                <a:latin typeface="Meiryo UI" panose="020B0604030504040204" pitchFamily="50" charset="-128"/>
                <a:ea typeface="Meiryo UI" panose="020B0604030504040204" pitchFamily="50" charset="-128"/>
              </a:rPr>
              <a:t>大阪に住む、</a:t>
            </a:r>
            <a:endParaRPr lang="en-US" altLang="ja-JP" b="1" dirty="0">
              <a:latin typeface="Meiryo UI" panose="020B0604030504040204" pitchFamily="50" charset="-128"/>
              <a:ea typeface="Meiryo UI" panose="020B0604030504040204" pitchFamily="50" charset="-128"/>
            </a:endParaRPr>
          </a:p>
          <a:p>
            <a:pPr algn="ctr">
              <a:lnSpc>
                <a:spcPct val="150000"/>
              </a:lnSpc>
            </a:pPr>
            <a:r>
              <a:rPr lang="ja-JP" altLang="en-US" b="1" dirty="0">
                <a:latin typeface="Meiryo UI" panose="020B0604030504040204" pitchFamily="50" charset="-128"/>
                <a:ea typeface="Meiryo UI" panose="020B0604030504040204" pitchFamily="50" charset="-128"/>
              </a:rPr>
              <a:t>訪れる人々が、豊かな暮らしや、便利なサービス</a:t>
            </a:r>
            <a:endParaRPr lang="en-US" altLang="ja-JP" b="1" dirty="0">
              <a:latin typeface="Meiryo UI" panose="020B0604030504040204" pitchFamily="50" charset="-128"/>
              <a:ea typeface="Meiryo UI" panose="020B0604030504040204" pitchFamily="50" charset="-128"/>
            </a:endParaRPr>
          </a:p>
          <a:p>
            <a:pPr algn="ctr">
              <a:lnSpc>
                <a:spcPct val="150000"/>
              </a:lnSpc>
            </a:pPr>
            <a:r>
              <a:rPr lang="ja-JP" altLang="en-US" b="1" dirty="0">
                <a:latin typeface="Meiryo UI" panose="020B0604030504040204" pitchFamily="50" charset="-128"/>
                <a:ea typeface="Meiryo UI" panose="020B0604030504040204" pitchFamily="50" charset="-128"/>
              </a:rPr>
              <a:t>を享受できるウェルビーイングな社会を創る</a:t>
            </a:r>
            <a:endParaRPr lang="en-US" altLang="ja-JP" b="1" dirty="0">
              <a:latin typeface="Meiryo UI" panose="020B0604030504040204" pitchFamily="50" charset="-128"/>
              <a:ea typeface="Meiryo UI" panose="020B0604030504040204" pitchFamily="50" charset="-128"/>
            </a:endParaRPr>
          </a:p>
        </p:txBody>
      </p:sp>
      <p:sp>
        <p:nvSpPr>
          <p:cNvPr id="2" name="正方形/長方形 1">
            <a:extLst>
              <a:ext uri="{FF2B5EF4-FFF2-40B4-BE49-F238E27FC236}">
                <a16:creationId xmlns:a16="http://schemas.microsoft.com/office/drawing/2014/main" id="{E8920045-C33F-4B33-91CD-14E7A4C0A5F6}"/>
              </a:ext>
            </a:extLst>
          </p:cNvPr>
          <p:cNvSpPr/>
          <p:nvPr/>
        </p:nvSpPr>
        <p:spPr>
          <a:xfrm>
            <a:off x="785003" y="5132719"/>
            <a:ext cx="10567359" cy="1397477"/>
          </a:xfrm>
          <a:prstGeom prst="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chemeClr val="tx1"/>
                </a:solidFill>
              </a:rPr>
              <a:t>*「次世代型スマートシティ」とは　・・・　</a:t>
            </a:r>
            <a:r>
              <a:rPr kumimoji="1" lang="ja-JP" altLang="en-US" sz="1400" dirty="0">
                <a:solidFill>
                  <a:schemeClr val="tx1"/>
                </a:solidFill>
              </a:rPr>
              <a:t>ガートナー</a:t>
            </a:r>
            <a:r>
              <a:rPr lang="ja-JP" altLang="en-US" sz="1400" dirty="0">
                <a:solidFill>
                  <a:schemeClr val="tx1"/>
                </a:solidFill>
              </a:rPr>
              <a:t>（英国の世界的な</a:t>
            </a:r>
            <a:r>
              <a:rPr lang="en-US" altLang="ja-JP" sz="1400" dirty="0">
                <a:solidFill>
                  <a:schemeClr val="tx1"/>
                </a:solidFill>
              </a:rPr>
              <a:t>IT</a:t>
            </a:r>
            <a:r>
              <a:rPr lang="ja-JP" altLang="en-US" sz="1400" dirty="0">
                <a:solidFill>
                  <a:schemeClr val="tx1"/>
                </a:solidFill>
              </a:rPr>
              <a:t>分野の調査・助言会社）</a:t>
            </a:r>
            <a:r>
              <a:rPr kumimoji="1" lang="ja-JP" altLang="en-US" sz="1400" dirty="0">
                <a:solidFill>
                  <a:schemeClr val="tx1"/>
                </a:solidFill>
              </a:rPr>
              <a:t>が提唱する下記の 「次世代型スマート社会」を</a:t>
            </a:r>
            <a:endParaRPr kumimoji="1" lang="en-US" altLang="ja-JP" sz="1400" dirty="0">
              <a:solidFill>
                <a:schemeClr val="tx1"/>
              </a:solidFill>
            </a:endParaRPr>
          </a:p>
          <a:p>
            <a:r>
              <a:rPr kumimoji="1" lang="ja-JP" altLang="en-US" sz="1400" dirty="0">
                <a:solidFill>
                  <a:schemeClr val="tx1"/>
                </a:solidFill>
              </a:rPr>
              <a:t>　　　　　　　　　　　　　　　　　　　　　　 実現する取組</a:t>
            </a:r>
            <a:endParaRPr kumimoji="1" lang="en-US" altLang="ja-JP" sz="1400" dirty="0">
              <a:solidFill>
                <a:schemeClr val="tx1"/>
              </a:solidFill>
            </a:endParaRPr>
          </a:p>
          <a:p>
            <a:endParaRPr kumimoji="1" lang="en-US" altLang="ja-JP" sz="1000" dirty="0">
              <a:solidFill>
                <a:schemeClr val="tx1"/>
              </a:solidFill>
            </a:endParaRPr>
          </a:p>
          <a:p>
            <a:pPr marL="285750" indent="-285750">
              <a:buFont typeface="Wingdings" panose="05000000000000000000" pitchFamily="2" charset="2"/>
              <a:buChar char="Ø"/>
            </a:pPr>
            <a:r>
              <a:rPr kumimoji="1" lang="ja-JP" altLang="en-US" sz="1400" dirty="0">
                <a:solidFill>
                  <a:schemeClr val="tx1"/>
                </a:solidFill>
              </a:rPr>
              <a:t>あらゆるものが相互接続され、リアルとデジタルが深く融合し、</a:t>
            </a:r>
            <a:r>
              <a:rPr kumimoji="1" lang="en-US" altLang="ja-JP" sz="1400" dirty="0">
                <a:solidFill>
                  <a:schemeClr val="tx1"/>
                </a:solidFill>
              </a:rPr>
              <a:t>AI</a:t>
            </a:r>
            <a:r>
              <a:rPr kumimoji="1" lang="ja-JP" altLang="en-US" sz="1400" dirty="0">
                <a:solidFill>
                  <a:schemeClr val="tx1"/>
                </a:solidFill>
              </a:rPr>
              <a:t>を用いた高度な分析・未来予測・意思決定によって価値が創出される“ハイパーコネクテッド社会”。産業・公共サービス・インフラがデータを介して連動し、社会全体がスマート化されていく構造を持つ。（出典：ガートナージャパン公式発表、日本における次世代型スマート社会のハイプサイクル：</a:t>
            </a:r>
            <a:r>
              <a:rPr kumimoji="1" lang="en-US" altLang="ja-JP" sz="1400" dirty="0">
                <a:solidFill>
                  <a:schemeClr val="tx1"/>
                </a:solidFill>
              </a:rPr>
              <a:t>2025</a:t>
            </a:r>
            <a:r>
              <a:rPr kumimoji="1" lang="ja-JP" altLang="en-US" sz="1400" dirty="0">
                <a:solidFill>
                  <a:schemeClr val="tx1"/>
                </a:solidFill>
              </a:rPr>
              <a:t>年）</a:t>
            </a:r>
          </a:p>
        </p:txBody>
      </p:sp>
      <p:sp>
        <p:nvSpPr>
          <p:cNvPr id="14" name="スライド番号プレースホルダー 3">
            <a:extLst>
              <a:ext uri="{FF2B5EF4-FFF2-40B4-BE49-F238E27FC236}">
                <a16:creationId xmlns:a16="http://schemas.microsoft.com/office/drawing/2014/main" id="{FA2F8D8C-A4EE-4EFC-A52B-56D0004363BB}"/>
              </a:ext>
            </a:extLst>
          </p:cNvPr>
          <p:cNvSpPr txBox="1">
            <a:spLocks/>
          </p:cNvSpPr>
          <p:nvPr/>
        </p:nvSpPr>
        <p:spPr>
          <a:xfrm>
            <a:off x="9448800" y="6492875"/>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63C598F0-0FE0-4076-80A3-C96A98F7321E}" type="slidenum">
              <a:rPr lang="ja-JP" altLang="en-US" smtClean="0">
                <a:solidFill>
                  <a:prstClr val="black">
                    <a:tint val="75000"/>
                  </a:prstClr>
                </a:solidFill>
                <a:latin typeface="Meiryo UI"/>
                <a:ea typeface="Meiryo UI"/>
              </a:rPr>
              <a:pPr>
                <a:defRPr/>
              </a:pPr>
              <a:t>33</a:t>
            </a:fld>
            <a:endParaRPr lang="ja-JP" altLang="en-US" dirty="0">
              <a:solidFill>
                <a:prstClr val="black">
                  <a:tint val="75000"/>
                </a:prstClr>
              </a:solidFill>
              <a:latin typeface="Meiryo UI"/>
              <a:ea typeface="Meiryo UI"/>
            </a:endParaRPr>
          </a:p>
        </p:txBody>
      </p:sp>
    </p:spTree>
    <p:extLst>
      <p:ext uri="{BB962C8B-B14F-4D97-AF65-F5344CB8AC3E}">
        <p14:creationId xmlns:p14="http://schemas.microsoft.com/office/powerpoint/2010/main" val="33995624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3B457-5686-3E27-40AF-2A09E6E2C5E2}"/>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228E02AA-8179-42C8-986E-22F7BD82B7ED}"/>
              </a:ext>
            </a:extLst>
          </p:cNvPr>
          <p:cNvSpPr/>
          <p:nvPr/>
        </p:nvSpPr>
        <p:spPr>
          <a:xfrm>
            <a:off x="8834196" y="1043796"/>
            <a:ext cx="3054758" cy="577216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9503D78B-3490-AFB5-E507-3F4D9942DE20}"/>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latin typeface="Meiryo UI" panose="020B0604030504040204" pitchFamily="50" charset="-128"/>
                <a:ea typeface="Meiryo UI" panose="020B0604030504040204" pitchFamily="50" charset="-128"/>
              </a:rPr>
              <a:t>3-2.  </a:t>
            </a:r>
            <a:r>
              <a:rPr lang="ja-JP" altLang="en-US" sz="2000" b="1" dirty="0">
                <a:latin typeface="Meiryo UI" panose="020B0604030504040204" pitchFamily="50" charset="-128"/>
                <a:ea typeface="Meiryo UI" panose="020B0604030504040204" pitchFamily="50" charset="-128"/>
              </a:rPr>
              <a:t>社会を取り巻く環境の変化</a:t>
            </a:r>
            <a:endParaRPr kumimoji="1" lang="en-US" altLang="ja-JP" sz="2000" b="1" dirty="0">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DCF4B4DC-7336-09D6-90A6-454EC4C8AAD6}"/>
              </a:ext>
            </a:extLst>
          </p:cNvPr>
          <p:cNvSpPr txBox="1"/>
          <p:nvPr/>
        </p:nvSpPr>
        <p:spPr>
          <a:xfrm>
            <a:off x="589175" y="395040"/>
            <a:ext cx="10686131" cy="646331"/>
          </a:xfrm>
          <a:prstGeom prst="rect">
            <a:avLst/>
          </a:prstGeom>
          <a:noFill/>
        </p:spPr>
        <p:txBody>
          <a:bodyPr wrap="square" rtlCol="0">
            <a:spAutoFit/>
          </a:bodyPr>
          <a:lstStyle/>
          <a:p>
            <a:r>
              <a:rPr lang="ja-JP" altLang="en-US" dirty="0"/>
              <a:t>大阪のスマートシティ化に向け、これまでの取組を踏まえながら、加速度的に変化する社会環境の変化を的確に捉え、多様な社会課題に対応する「次世代型スマートシティ」を着実に実現していくことが重要</a:t>
            </a:r>
            <a:endParaRPr kumimoji="1" lang="ja-JP" altLang="en-US" dirty="0"/>
          </a:p>
        </p:txBody>
      </p:sp>
      <p:sp>
        <p:nvSpPr>
          <p:cNvPr id="12" name="スライド番号プレースホルダー 3">
            <a:extLst>
              <a:ext uri="{FF2B5EF4-FFF2-40B4-BE49-F238E27FC236}">
                <a16:creationId xmlns:a16="http://schemas.microsoft.com/office/drawing/2014/main" id="{D257B4BA-2A30-4576-DB48-143D9707AC3F}"/>
              </a:ext>
            </a:extLst>
          </p:cNvPr>
          <p:cNvSpPr>
            <a:spLocks noGrp="1"/>
          </p:cNvSpPr>
          <p:nvPr>
            <p:ph type="sldNum" sz="quarter" idx="12"/>
          </p:nvPr>
        </p:nvSpPr>
        <p:spPr>
          <a:xfrm>
            <a:off x="9448800" y="6492875"/>
            <a:ext cx="2743200" cy="365125"/>
          </a:xfrm>
        </p:spPr>
        <p:txBody>
          <a:bodyPr/>
          <a:lstStyle/>
          <a:p>
            <a:fld id="{63C598F0-0FE0-4076-80A3-C96A98F7321E}" type="slidenum">
              <a:rPr kumimoji="1" lang="ja-JP" altLang="en-US" smtClean="0"/>
              <a:t>34</a:t>
            </a:fld>
            <a:endParaRPr kumimoji="1" lang="ja-JP" altLang="en-US" dirty="0"/>
          </a:p>
        </p:txBody>
      </p:sp>
      <p:cxnSp>
        <p:nvCxnSpPr>
          <p:cNvPr id="10" name="直線コネクタ 9">
            <a:extLst>
              <a:ext uri="{FF2B5EF4-FFF2-40B4-BE49-F238E27FC236}">
                <a16:creationId xmlns:a16="http://schemas.microsoft.com/office/drawing/2014/main" id="{2DDF6855-977E-4904-FADC-E7C232251527}"/>
              </a:ext>
            </a:extLst>
          </p:cNvPr>
          <p:cNvCxnSpPr/>
          <p:nvPr/>
        </p:nvCxnSpPr>
        <p:spPr>
          <a:xfrm flipV="1">
            <a:off x="3029534" y="1668788"/>
            <a:ext cx="8657968" cy="0"/>
          </a:xfrm>
          <a:prstGeom prst="line">
            <a:avLst/>
          </a:prstGeom>
          <a:ln w="38100">
            <a:solidFill>
              <a:schemeClr val="accent1">
                <a:lumMod val="60000"/>
                <a:lumOff val="4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楕円 12">
            <a:extLst>
              <a:ext uri="{FF2B5EF4-FFF2-40B4-BE49-F238E27FC236}">
                <a16:creationId xmlns:a16="http://schemas.microsoft.com/office/drawing/2014/main" id="{33C5CF86-2153-A9F0-6109-3A30CC6AEF80}"/>
              </a:ext>
            </a:extLst>
          </p:cNvPr>
          <p:cNvSpPr/>
          <p:nvPr/>
        </p:nvSpPr>
        <p:spPr>
          <a:xfrm>
            <a:off x="4117738" y="1488788"/>
            <a:ext cx="360000" cy="360000"/>
          </a:xfrm>
          <a:prstGeom prst="ellipse">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15A8D30A-4909-D54C-E178-4CDC74A6B2B8}"/>
              </a:ext>
            </a:extLst>
          </p:cNvPr>
          <p:cNvSpPr/>
          <p:nvPr/>
        </p:nvSpPr>
        <p:spPr>
          <a:xfrm>
            <a:off x="7191080" y="1488788"/>
            <a:ext cx="360000" cy="360000"/>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469E9300-1ABF-7A73-326E-1789762D9E1D}"/>
              </a:ext>
            </a:extLst>
          </p:cNvPr>
          <p:cNvSpPr/>
          <p:nvPr/>
        </p:nvSpPr>
        <p:spPr>
          <a:xfrm>
            <a:off x="10264282" y="1488788"/>
            <a:ext cx="360000" cy="360000"/>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0386039F-E1D1-C45B-0532-476061C5F36F}"/>
              </a:ext>
            </a:extLst>
          </p:cNvPr>
          <p:cNvSpPr txBox="1"/>
          <p:nvPr/>
        </p:nvSpPr>
        <p:spPr>
          <a:xfrm>
            <a:off x="3840538" y="1027202"/>
            <a:ext cx="914400" cy="338554"/>
          </a:xfrm>
          <a:prstGeom prst="rect">
            <a:avLst/>
          </a:prstGeom>
          <a:noFill/>
        </p:spPr>
        <p:txBody>
          <a:bodyPr wrap="square" rtlCol="0">
            <a:spAutoFit/>
          </a:bodyPr>
          <a:lstStyle/>
          <a:p>
            <a:pPr algn="ctr"/>
            <a:r>
              <a:rPr lang="ja-JP" altLang="en-US" sz="1600" b="1" dirty="0"/>
              <a:t>過去</a:t>
            </a:r>
            <a:endParaRPr kumimoji="1" lang="ja-JP" altLang="en-US" sz="1600" b="1" dirty="0"/>
          </a:p>
        </p:txBody>
      </p:sp>
      <p:sp>
        <p:nvSpPr>
          <p:cNvPr id="17" name="テキスト ボックス 16">
            <a:extLst>
              <a:ext uri="{FF2B5EF4-FFF2-40B4-BE49-F238E27FC236}">
                <a16:creationId xmlns:a16="http://schemas.microsoft.com/office/drawing/2014/main" id="{3CD27FF5-785B-DAA9-2433-52ACECEF7FEB}"/>
              </a:ext>
            </a:extLst>
          </p:cNvPr>
          <p:cNvSpPr txBox="1"/>
          <p:nvPr/>
        </p:nvSpPr>
        <p:spPr>
          <a:xfrm>
            <a:off x="6913880" y="1027202"/>
            <a:ext cx="914400" cy="338554"/>
          </a:xfrm>
          <a:prstGeom prst="rect">
            <a:avLst/>
          </a:prstGeom>
          <a:noFill/>
        </p:spPr>
        <p:txBody>
          <a:bodyPr wrap="square" rtlCol="0">
            <a:spAutoFit/>
          </a:bodyPr>
          <a:lstStyle/>
          <a:p>
            <a:pPr algn="ctr"/>
            <a:r>
              <a:rPr lang="ja-JP" altLang="en-US" sz="1600" b="1" dirty="0"/>
              <a:t>現在</a:t>
            </a:r>
            <a:endParaRPr kumimoji="1" lang="ja-JP" altLang="en-US" sz="1600" b="1" dirty="0"/>
          </a:p>
        </p:txBody>
      </p:sp>
      <p:sp>
        <p:nvSpPr>
          <p:cNvPr id="18" name="テキスト ボックス 17">
            <a:extLst>
              <a:ext uri="{FF2B5EF4-FFF2-40B4-BE49-F238E27FC236}">
                <a16:creationId xmlns:a16="http://schemas.microsoft.com/office/drawing/2014/main" id="{6F22B403-3A9C-D135-0BC9-6F4579F8029F}"/>
              </a:ext>
            </a:extLst>
          </p:cNvPr>
          <p:cNvSpPr txBox="1"/>
          <p:nvPr/>
        </p:nvSpPr>
        <p:spPr>
          <a:xfrm>
            <a:off x="9987082" y="1027202"/>
            <a:ext cx="914400" cy="338554"/>
          </a:xfrm>
          <a:prstGeom prst="rect">
            <a:avLst/>
          </a:prstGeom>
          <a:noFill/>
        </p:spPr>
        <p:txBody>
          <a:bodyPr wrap="square" rtlCol="0">
            <a:spAutoFit/>
          </a:bodyPr>
          <a:lstStyle/>
          <a:p>
            <a:pPr algn="ctr"/>
            <a:r>
              <a:rPr kumimoji="1" lang="ja-JP" altLang="en-US" sz="1600" b="1" dirty="0"/>
              <a:t>未来</a:t>
            </a:r>
          </a:p>
        </p:txBody>
      </p:sp>
      <p:grpSp>
        <p:nvGrpSpPr>
          <p:cNvPr id="21" name="グラフィックス 19" descr="波 枠線">
            <a:extLst>
              <a:ext uri="{FF2B5EF4-FFF2-40B4-BE49-F238E27FC236}">
                <a16:creationId xmlns:a16="http://schemas.microsoft.com/office/drawing/2014/main" id="{E7E81DE4-2A65-446C-362B-7F52CD802AE1}"/>
              </a:ext>
            </a:extLst>
          </p:cNvPr>
          <p:cNvGrpSpPr/>
          <p:nvPr/>
        </p:nvGrpSpPr>
        <p:grpSpPr>
          <a:xfrm rot="16200000">
            <a:off x="8228847" y="1567835"/>
            <a:ext cx="561611" cy="210229"/>
            <a:chOff x="5695949" y="3619464"/>
            <a:chExt cx="790576" cy="114370"/>
          </a:xfrm>
          <a:solidFill>
            <a:schemeClr val="tx2">
              <a:lumMod val="60000"/>
              <a:lumOff val="40000"/>
            </a:schemeClr>
          </a:solidFill>
        </p:grpSpPr>
        <p:sp>
          <p:nvSpPr>
            <p:cNvPr id="23" name="フリーフォーム: 図形 22">
              <a:extLst>
                <a:ext uri="{FF2B5EF4-FFF2-40B4-BE49-F238E27FC236}">
                  <a16:creationId xmlns:a16="http://schemas.microsoft.com/office/drawing/2014/main" id="{6A7C5CA0-214D-54AA-9DF5-4FBAEDC59C03}"/>
                </a:ext>
              </a:extLst>
            </p:cNvPr>
            <p:cNvSpPr/>
            <p:nvPr/>
          </p:nvSpPr>
          <p:spPr>
            <a:xfrm>
              <a:off x="5695950" y="3695664"/>
              <a:ext cx="790575" cy="38170"/>
            </a:xfrm>
            <a:custGeom>
              <a:avLst/>
              <a:gdLst>
                <a:gd name="connsiteX0" fmla="*/ 691772 w 790575"/>
                <a:gd name="connsiteY0" fmla="*/ 35 h 38170"/>
                <a:gd name="connsiteX1" fmla="*/ 638956 w 790575"/>
                <a:gd name="connsiteY1" fmla="*/ 10198 h 38170"/>
                <a:gd name="connsiteX2" fmla="*/ 547030 w 790575"/>
                <a:gd name="connsiteY2" fmla="*/ 10198 h 38170"/>
                <a:gd name="connsiteX3" fmla="*/ 494214 w 790575"/>
                <a:gd name="connsiteY3" fmla="*/ 35 h 38170"/>
                <a:gd name="connsiteX4" fmla="*/ 441379 w 790575"/>
                <a:gd name="connsiteY4" fmla="*/ 10198 h 38170"/>
                <a:gd name="connsiteX5" fmla="*/ 395402 w 790575"/>
                <a:gd name="connsiteY5" fmla="*/ 19085 h 38170"/>
                <a:gd name="connsiteX6" fmla="*/ 349415 w 790575"/>
                <a:gd name="connsiteY6" fmla="*/ 10198 h 38170"/>
                <a:gd name="connsiteX7" fmla="*/ 296561 w 790575"/>
                <a:gd name="connsiteY7" fmla="*/ 35 h 38170"/>
                <a:gd name="connsiteX8" fmla="*/ 243726 w 790575"/>
                <a:gd name="connsiteY8" fmla="*/ 10198 h 38170"/>
                <a:gd name="connsiteX9" fmla="*/ 197758 w 790575"/>
                <a:gd name="connsiteY9" fmla="*/ 19085 h 38170"/>
                <a:gd name="connsiteX10" fmla="*/ 151743 w 790575"/>
                <a:gd name="connsiteY10" fmla="*/ 10189 h 38170"/>
                <a:gd name="connsiteX11" fmla="*/ 98879 w 790575"/>
                <a:gd name="connsiteY11" fmla="*/ 35 h 38170"/>
                <a:gd name="connsiteX12" fmla="*/ 46015 w 790575"/>
                <a:gd name="connsiteY12" fmla="*/ 10189 h 38170"/>
                <a:gd name="connsiteX13" fmla="*/ 0 w 790575"/>
                <a:gd name="connsiteY13" fmla="*/ 19085 h 38170"/>
                <a:gd name="connsiteX14" fmla="*/ 0 w 790575"/>
                <a:gd name="connsiteY14" fmla="*/ 38135 h 38170"/>
                <a:gd name="connsiteX15" fmla="*/ 52864 w 790575"/>
                <a:gd name="connsiteY15" fmla="*/ 27982 h 38170"/>
                <a:gd name="connsiteX16" fmla="*/ 98879 w 790575"/>
                <a:gd name="connsiteY16" fmla="*/ 19085 h 38170"/>
                <a:gd name="connsiteX17" fmla="*/ 144894 w 790575"/>
                <a:gd name="connsiteY17" fmla="*/ 27982 h 38170"/>
                <a:gd name="connsiteX18" fmla="*/ 197758 w 790575"/>
                <a:gd name="connsiteY18" fmla="*/ 38135 h 38170"/>
                <a:gd name="connsiteX19" fmla="*/ 250584 w 790575"/>
                <a:gd name="connsiteY19" fmla="*/ 27972 h 38170"/>
                <a:gd name="connsiteX20" fmla="*/ 296561 w 790575"/>
                <a:gd name="connsiteY20" fmla="*/ 19085 h 38170"/>
                <a:gd name="connsiteX21" fmla="*/ 342557 w 790575"/>
                <a:gd name="connsiteY21" fmla="*/ 27972 h 38170"/>
                <a:gd name="connsiteX22" fmla="*/ 395402 w 790575"/>
                <a:gd name="connsiteY22" fmla="*/ 38135 h 38170"/>
                <a:gd name="connsiteX23" fmla="*/ 448237 w 790575"/>
                <a:gd name="connsiteY23" fmla="*/ 27972 h 38170"/>
                <a:gd name="connsiteX24" fmla="*/ 540172 w 790575"/>
                <a:gd name="connsiteY24" fmla="*/ 27972 h 38170"/>
                <a:gd name="connsiteX25" fmla="*/ 645805 w 790575"/>
                <a:gd name="connsiteY25" fmla="*/ 27972 h 38170"/>
                <a:gd name="connsiteX26" fmla="*/ 737749 w 790575"/>
                <a:gd name="connsiteY26" fmla="*/ 27972 h 38170"/>
                <a:gd name="connsiteX27" fmla="*/ 790575 w 790575"/>
                <a:gd name="connsiteY27" fmla="*/ 38135 h 38170"/>
                <a:gd name="connsiteX28" fmla="*/ 790575 w 790575"/>
                <a:gd name="connsiteY28" fmla="*/ 19085 h 38170"/>
                <a:gd name="connsiteX29" fmla="*/ 744598 w 790575"/>
                <a:gd name="connsiteY29" fmla="*/ 10198 h 38170"/>
                <a:gd name="connsiteX30" fmla="*/ 691772 w 790575"/>
                <a:gd name="connsiteY30" fmla="*/ 35 h 3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90575" h="38170">
                  <a:moveTo>
                    <a:pt x="691772" y="35"/>
                  </a:moveTo>
                  <a:cubicBezTo>
                    <a:pt x="673642" y="-392"/>
                    <a:pt x="655632" y="3074"/>
                    <a:pt x="638956" y="10198"/>
                  </a:cubicBezTo>
                  <a:cubicBezTo>
                    <a:pt x="609460" y="22048"/>
                    <a:pt x="576526" y="22048"/>
                    <a:pt x="547030" y="10198"/>
                  </a:cubicBezTo>
                  <a:cubicBezTo>
                    <a:pt x="530354" y="3074"/>
                    <a:pt x="512344" y="-391"/>
                    <a:pt x="494214" y="35"/>
                  </a:cubicBezTo>
                  <a:cubicBezTo>
                    <a:pt x="476079" y="-391"/>
                    <a:pt x="458062" y="3074"/>
                    <a:pt x="441379" y="10198"/>
                  </a:cubicBezTo>
                  <a:cubicBezTo>
                    <a:pt x="426875" y="16446"/>
                    <a:pt x="411189" y="19478"/>
                    <a:pt x="395402" y="19085"/>
                  </a:cubicBezTo>
                  <a:cubicBezTo>
                    <a:pt x="379611" y="19479"/>
                    <a:pt x="363923" y="16447"/>
                    <a:pt x="349415" y="10198"/>
                  </a:cubicBezTo>
                  <a:cubicBezTo>
                    <a:pt x="332725" y="3074"/>
                    <a:pt x="314703" y="-391"/>
                    <a:pt x="296561" y="35"/>
                  </a:cubicBezTo>
                  <a:cubicBezTo>
                    <a:pt x="278425" y="-391"/>
                    <a:pt x="260409" y="3075"/>
                    <a:pt x="243726" y="10198"/>
                  </a:cubicBezTo>
                  <a:cubicBezTo>
                    <a:pt x="229225" y="16446"/>
                    <a:pt x="213543" y="19478"/>
                    <a:pt x="197758" y="19085"/>
                  </a:cubicBezTo>
                  <a:cubicBezTo>
                    <a:pt x="181957" y="19481"/>
                    <a:pt x="166258" y="16445"/>
                    <a:pt x="151743" y="10189"/>
                  </a:cubicBezTo>
                  <a:cubicBezTo>
                    <a:pt x="135047" y="3074"/>
                    <a:pt x="117023" y="-389"/>
                    <a:pt x="98879" y="35"/>
                  </a:cubicBezTo>
                  <a:cubicBezTo>
                    <a:pt x="80736" y="-389"/>
                    <a:pt x="62711" y="3074"/>
                    <a:pt x="46015" y="10189"/>
                  </a:cubicBezTo>
                  <a:cubicBezTo>
                    <a:pt x="31500" y="16444"/>
                    <a:pt x="15801" y="19480"/>
                    <a:pt x="0" y="19085"/>
                  </a:cubicBezTo>
                  <a:lnTo>
                    <a:pt x="0" y="38135"/>
                  </a:lnTo>
                  <a:cubicBezTo>
                    <a:pt x="18144" y="38559"/>
                    <a:pt x="36168" y="35097"/>
                    <a:pt x="52864" y="27982"/>
                  </a:cubicBezTo>
                  <a:cubicBezTo>
                    <a:pt x="67379" y="21726"/>
                    <a:pt x="83078" y="18690"/>
                    <a:pt x="98879" y="19085"/>
                  </a:cubicBezTo>
                  <a:cubicBezTo>
                    <a:pt x="114680" y="18691"/>
                    <a:pt x="130379" y="21727"/>
                    <a:pt x="144894" y="27982"/>
                  </a:cubicBezTo>
                  <a:cubicBezTo>
                    <a:pt x="161590" y="35098"/>
                    <a:pt x="179614" y="38560"/>
                    <a:pt x="197758" y="38135"/>
                  </a:cubicBezTo>
                  <a:cubicBezTo>
                    <a:pt x="215891" y="38562"/>
                    <a:pt x="233904" y="35096"/>
                    <a:pt x="250584" y="27972"/>
                  </a:cubicBezTo>
                  <a:cubicBezTo>
                    <a:pt x="265087" y="21725"/>
                    <a:pt x="280773" y="18693"/>
                    <a:pt x="296561" y="19085"/>
                  </a:cubicBezTo>
                  <a:cubicBezTo>
                    <a:pt x="312354" y="18693"/>
                    <a:pt x="328046" y="21725"/>
                    <a:pt x="342557" y="27972"/>
                  </a:cubicBezTo>
                  <a:cubicBezTo>
                    <a:pt x="359244" y="35096"/>
                    <a:pt x="377263" y="38561"/>
                    <a:pt x="395402" y="38135"/>
                  </a:cubicBezTo>
                  <a:cubicBezTo>
                    <a:pt x="413537" y="38561"/>
                    <a:pt x="431554" y="35096"/>
                    <a:pt x="448237" y="27972"/>
                  </a:cubicBezTo>
                  <a:cubicBezTo>
                    <a:pt x="477737" y="16123"/>
                    <a:pt x="510672" y="16123"/>
                    <a:pt x="540172" y="27972"/>
                  </a:cubicBezTo>
                  <a:cubicBezTo>
                    <a:pt x="574079" y="41522"/>
                    <a:pt x="611897" y="41522"/>
                    <a:pt x="645805" y="27972"/>
                  </a:cubicBezTo>
                  <a:cubicBezTo>
                    <a:pt x="675307" y="16122"/>
                    <a:pt x="708247" y="16122"/>
                    <a:pt x="737749" y="27972"/>
                  </a:cubicBezTo>
                  <a:cubicBezTo>
                    <a:pt x="754430" y="35096"/>
                    <a:pt x="772442" y="38562"/>
                    <a:pt x="790575" y="38135"/>
                  </a:cubicBezTo>
                  <a:lnTo>
                    <a:pt x="790575" y="19085"/>
                  </a:lnTo>
                  <a:cubicBezTo>
                    <a:pt x="774787" y="19478"/>
                    <a:pt x="759102" y="16446"/>
                    <a:pt x="744598" y="10198"/>
                  </a:cubicBezTo>
                  <a:cubicBezTo>
                    <a:pt x="727918" y="3075"/>
                    <a:pt x="709905" y="-391"/>
                    <a:pt x="691772" y="35"/>
                  </a:cubicBezTo>
                  <a:close/>
                </a:path>
              </a:pathLst>
            </a:custGeom>
            <a:grpFill/>
            <a:ln w="9525" cap="flat">
              <a:noFill/>
              <a:prstDash val="solid"/>
              <a:miter/>
            </a:ln>
          </p:spPr>
          <p:txBody>
            <a:bodyPr rtlCol="0" anchor="ctr"/>
            <a:lstStyle/>
            <a:p>
              <a:endParaRPr lang="ja-JP" altLang="en-US"/>
            </a:p>
          </p:txBody>
        </p:sp>
        <p:sp>
          <p:nvSpPr>
            <p:cNvPr id="24" name="フリーフォーム: 図形 23">
              <a:extLst>
                <a:ext uri="{FF2B5EF4-FFF2-40B4-BE49-F238E27FC236}">
                  <a16:creationId xmlns:a16="http://schemas.microsoft.com/office/drawing/2014/main" id="{AC81D51C-D9F0-6C54-7E15-A2E859325D92}"/>
                </a:ext>
              </a:extLst>
            </p:cNvPr>
            <p:cNvSpPr/>
            <p:nvPr/>
          </p:nvSpPr>
          <p:spPr>
            <a:xfrm>
              <a:off x="5695949" y="3619464"/>
              <a:ext cx="790575" cy="38170"/>
            </a:xfrm>
            <a:custGeom>
              <a:avLst/>
              <a:gdLst>
                <a:gd name="connsiteX0" fmla="*/ 744598 w 790575"/>
                <a:gd name="connsiteY0" fmla="*/ 10198 h 38170"/>
                <a:gd name="connsiteX1" fmla="*/ 638956 w 790575"/>
                <a:gd name="connsiteY1" fmla="*/ 10198 h 38170"/>
                <a:gd name="connsiteX2" fmla="*/ 547030 w 790575"/>
                <a:gd name="connsiteY2" fmla="*/ 10198 h 38170"/>
                <a:gd name="connsiteX3" fmla="*/ 494214 w 790575"/>
                <a:gd name="connsiteY3" fmla="*/ 35 h 38170"/>
                <a:gd name="connsiteX4" fmla="*/ 441379 w 790575"/>
                <a:gd name="connsiteY4" fmla="*/ 10198 h 38170"/>
                <a:gd name="connsiteX5" fmla="*/ 395402 w 790575"/>
                <a:gd name="connsiteY5" fmla="*/ 19085 h 38170"/>
                <a:gd name="connsiteX6" fmla="*/ 349415 w 790575"/>
                <a:gd name="connsiteY6" fmla="*/ 10198 h 38170"/>
                <a:gd name="connsiteX7" fmla="*/ 296561 w 790575"/>
                <a:gd name="connsiteY7" fmla="*/ 35 h 38170"/>
                <a:gd name="connsiteX8" fmla="*/ 243726 w 790575"/>
                <a:gd name="connsiteY8" fmla="*/ 10198 h 38170"/>
                <a:gd name="connsiteX9" fmla="*/ 197758 w 790575"/>
                <a:gd name="connsiteY9" fmla="*/ 19085 h 38170"/>
                <a:gd name="connsiteX10" fmla="*/ 151743 w 790575"/>
                <a:gd name="connsiteY10" fmla="*/ 10189 h 38170"/>
                <a:gd name="connsiteX11" fmla="*/ 98879 w 790575"/>
                <a:gd name="connsiteY11" fmla="*/ 35 h 38170"/>
                <a:gd name="connsiteX12" fmla="*/ 46015 w 790575"/>
                <a:gd name="connsiteY12" fmla="*/ 10189 h 38170"/>
                <a:gd name="connsiteX13" fmla="*/ 0 w 790575"/>
                <a:gd name="connsiteY13" fmla="*/ 19085 h 38170"/>
                <a:gd name="connsiteX14" fmla="*/ 0 w 790575"/>
                <a:gd name="connsiteY14" fmla="*/ 38135 h 38170"/>
                <a:gd name="connsiteX15" fmla="*/ 52864 w 790575"/>
                <a:gd name="connsiteY15" fmla="*/ 27981 h 38170"/>
                <a:gd name="connsiteX16" fmla="*/ 98879 w 790575"/>
                <a:gd name="connsiteY16" fmla="*/ 19085 h 38170"/>
                <a:gd name="connsiteX17" fmla="*/ 144894 w 790575"/>
                <a:gd name="connsiteY17" fmla="*/ 27981 h 38170"/>
                <a:gd name="connsiteX18" fmla="*/ 197758 w 790575"/>
                <a:gd name="connsiteY18" fmla="*/ 38135 h 38170"/>
                <a:gd name="connsiteX19" fmla="*/ 250584 w 790575"/>
                <a:gd name="connsiteY19" fmla="*/ 27972 h 38170"/>
                <a:gd name="connsiteX20" fmla="*/ 296561 w 790575"/>
                <a:gd name="connsiteY20" fmla="*/ 19085 h 38170"/>
                <a:gd name="connsiteX21" fmla="*/ 342557 w 790575"/>
                <a:gd name="connsiteY21" fmla="*/ 27972 h 38170"/>
                <a:gd name="connsiteX22" fmla="*/ 395402 w 790575"/>
                <a:gd name="connsiteY22" fmla="*/ 38135 h 38170"/>
                <a:gd name="connsiteX23" fmla="*/ 448237 w 790575"/>
                <a:gd name="connsiteY23" fmla="*/ 27972 h 38170"/>
                <a:gd name="connsiteX24" fmla="*/ 540172 w 790575"/>
                <a:gd name="connsiteY24" fmla="*/ 27972 h 38170"/>
                <a:gd name="connsiteX25" fmla="*/ 645805 w 790575"/>
                <a:gd name="connsiteY25" fmla="*/ 27972 h 38170"/>
                <a:gd name="connsiteX26" fmla="*/ 737749 w 790575"/>
                <a:gd name="connsiteY26" fmla="*/ 27972 h 38170"/>
                <a:gd name="connsiteX27" fmla="*/ 790575 w 790575"/>
                <a:gd name="connsiteY27" fmla="*/ 38135 h 38170"/>
                <a:gd name="connsiteX28" fmla="*/ 790575 w 790575"/>
                <a:gd name="connsiteY28" fmla="*/ 19085 h 38170"/>
                <a:gd name="connsiteX29" fmla="*/ 744598 w 790575"/>
                <a:gd name="connsiteY29" fmla="*/ 10198 h 3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0575" h="38170">
                  <a:moveTo>
                    <a:pt x="744598" y="10198"/>
                  </a:moveTo>
                  <a:cubicBezTo>
                    <a:pt x="710688" y="-3353"/>
                    <a:pt x="672866" y="-3353"/>
                    <a:pt x="638956" y="10198"/>
                  </a:cubicBezTo>
                  <a:cubicBezTo>
                    <a:pt x="609460" y="22047"/>
                    <a:pt x="576526" y="22047"/>
                    <a:pt x="547030" y="10198"/>
                  </a:cubicBezTo>
                  <a:cubicBezTo>
                    <a:pt x="530354" y="3074"/>
                    <a:pt x="512343" y="-392"/>
                    <a:pt x="494214" y="35"/>
                  </a:cubicBezTo>
                  <a:cubicBezTo>
                    <a:pt x="476079" y="-392"/>
                    <a:pt x="458062" y="3074"/>
                    <a:pt x="441379" y="10198"/>
                  </a:cubicBezTo>
                  <a:cubicBezTo>
                    <a:pt x="426874" y="16446"/>
                    <a:pt x="411190" y="19478"/>
                    <a:pt x="395402" y="19085"/>
                  </a:cubicBezTo>
                  <a:cubicBezTo>
                    <a:pt x="379611" y="19478"/>
                    <a:pt x="363923" y="16447"/>
                    <a:pt x="349415" y="10198"/>
                  </a:cubicBezTo>
                  <a:cubicBezTo>
                    <a:pt x="332726" y="3074"/>
                    <a:pt x="314702" y="-392"/>
                    <a:pt x="296561" y="35"/>
                  </a:cubicBezTo>
                  <a:cubicBezTo>
                    <a:pt x="278425" y="-391"/>
                    <a:pt x="260409" y="3075"/>
                    <a:pt x="243726" y="10198"/>
                  </a:cubicBezTo>
                  <a:cubicBezTo>
                    <a:pt x="229225" y="16446"/>
                    <a:pt x="213543" y="19478"/>
                    <a:pt x="197758" y="19085"/>
                  </a:cubicBezTo>
                  <a:cubicBezTo>
                    <a:pt x="181957" y="19480"/>
                    <a:pt x="166258" y="16445"/>
                    <a:pt x="151743" y="10189"/>
                  </a:cubicBezTo>
                  <a:cubicBezTo>
                    <a:pt x="135047" y="3074"/>
                    <a:pt x="117022" y="-389"/>
                    <a:pt x="98879" y="35"/>
                  </a:cubicBezTo>
                  <a:cubicBezTo>
                    <a:pt x="80735" y="-389"/>
                    <a:pt x="62711" y="3074"/>
                    <a:pt x="46015" y="10189"/>
                  </a:cubicBezTo>
                  <a:cubicBezTo>
                    <a:pt x="31500" y="16444"/>
                    <a:pt x="15801" y="19479"/>
                    <a:pt x="0" y="19085"/>
                  </a:cubicBezTo>
                  <a:lnTo>
                    <a:pt x="0" y="38135"/>
                  </a:lnTo>
                  <a:cubicBezTo>
                    <a:pt x="18144" y="38559"/>
                    <a:pt x="36168" y="35097"/>
                    <a:pt x="52864" y="27981"/>
                  </a:cubicBezTo>
                  <a:cubicBezTo>
                    <a:pt x="67379" y="21725"/>
                    <a:pt x="83078" y="18690"/>
                    <a:pt x="98879" y="19085"/>
                  </a:cubicBezTo>
                  <a:cubicBezTo>
                    <a:pt x="114680" y="18691"/>
                    <a:pt x="130379" y="21726"/>
                    <a:pt x="144894" y="27981"/>
                  </a:cubicBezTo>
                  <a:cubicBezTo>
                    <a:pt x="161590" y="35098"/>
                    <a:pt x="179614" y="38560"/>
                    <a:pt x="197758" y="38135"/>
                  </a:cubicBezTo>
                  <a:cubicBezTo>
                    <a:pt x="215891" y="38562"/>
                    <a:pt x="233904" y="35096"/>
                    <a:pt x="250584" y="27972"/>
                  </a:cubicBezTo>
                  <a:cubicBezTo>
                    <a:pt x="265088" y="21725"/>
                    <a:pt x="280773" y="18693"/>
                    <a:pt x="296561" y="19085"/>
                  </a:cubicBezTo>
                  <a:cubicBezTo>
                    <a:pt x="312354" y="18693"/>
                    <a:pt x="328046" y="21725"/>
                    <a:pt x="342557" y="27972"/>
                  </a:cubicBezTo>
                  <a:cubicBezTo>
                    <a:pt x="359244" y="35096"/>
                    <a:pt x="377263" y="38561"/>
                    <a:pt x="395402" y="38135"/>
                  </a:cubicBezTo>
                  <a:cubicBezTo>
                    <a:pt x="413538" y="38561"/>
                    <a:pt x="431554" y="35096"/>
                    <a:pt x="448237" y="27972"/>
                  </a:cubicBezTo>
                  <a:cubicBezTo>
                    <a:pt x="477737" y="16123"/>
                    <a:pt x="510673" y="16123"/>
                    <a:pt x="540172" y="27972"/>
                  </a:cubicBezTo>
                  <a:cubicBezTo>
                    <a:pt x="574079" y="41522"/>
                    <a:pt x="611898" y="41522"/>
                    <a:pt x="645805" y="27972"/>
                  </a:cubicBezTo>
                  <a:cubicBezTo>
                    <a:pt x="675307" y="16122"/>
                    <a:pt x="708247" y="16122"/>
                    <a:pt x="737749" y="27972"/>
                  </a:cubicBezTo>
                  <a:cubicBezTo>
                    <a:pt x="754430" y="35096"/>
                    <a:pt x="772442" y="38562"/>
                    <a:pt x="790575" y="38135"/>
                  </a:cubicBezTo>
                  <a:lnTo>
                    <a:pt x="790575" y="19085"/>
                  </a:lnTo>
                  <a:cubicBezTo>
                    <a:pt x="774787" y="19478"/>
                    <a:pt x="759102" y="16446"/>
                    <a:pt x="744598" y="10198"/>
                  </a:cubicBezTo>
                  <a:close/>
                </a:path>
              </a:pathLst>
            </a:custGeom>
            <a:grpFill/>
            <a:ln w="9525" cap="flat">
              <a:noFill/>
              <a:prstDash val="solid"/>
              <a:miter/>
            </a:ln>
          </p:spPr>
          <p:txBody>
            <a:bodyPr rtlCol="0" anchor="ctr"/>
            <a:lstStyle/>
            <a:p>
              <a:endParaRPr lang="ja-JP" altLang="en-US"/>
            </a:p>
          </p:txBody>
        </p:sp>
      </p:grpSp>
      <p:sp>
        <p:nvSpPr>
          <p:cNvPr id="31" name="正方形/長方形 30">
            <a:extLst>
              <a:ext uri="{FF2B5EF4-FFF2-40B4-BE49-F238E27FC236}">
                <a16:creationId xmlns:a16="http://schemas.microsoft.com/office/drawing/2014/main" id="{EEFDE9DC-9A6B-007D-9E0A-7FDD67CA5B3C}"/>
              </a:ext>
            </a:extLst>
          </p:cNvPr>
          <p:cNvSpPr/>
          <p:nvPr/>
        </p:nvSpPr>
        <p:spPr>
          <a:xfrm>
            <a:off x="650592" y="4351998"/>
            <a:ext cx="424248" cy="1240751"/>
          </a:xfrm>
          <a:prstGeom prst="rect">
            <a:avLst/>
          </a:prstGeom>
          <a:solidFill>
            <a:schemeClr val="tx2">
              <a:lumMod val="40000"/>
              <a:lumOff val="6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200" b="1" dirty="0">
                <a:solidFill>
                  <a:schemeClr val="tx1"/>
                </a:solidFill>
              </a:rPr>
              <a:t>内部環境</a:t>
            </a:r>
            <a:endParaRPr kumimoji="1" lang="en-US" altLang="ja-JP" sz="1200" b="1" dirty="0">
              <a:solidFill>
                <a:schemeClr val="tx1"/>
              </a:solidFill>
            </a:endParaRPr>
          </a:p>
        </p:txBody>
      </p:sp>
      <p:sp>
        <p:nvSpPr>
          <p:cNvPr id="53" name="正方形/長方形 52">
            <a:extLst>
              <a:ext uri="{FF2B5EF4-FFF2-40B4-BE49-F238E27FC236}">
                <a16:creationId xmlns:a16="http://schemas.microsoft.com/office/drawing/2014/main" id="{E61BB0B4-AFF8-0990-12C5-53F990207881}"/>
              </a:ext>
            </a:extLst>
          </p:cNvPr>
          <p:cNvSpPr/>
          <p:nvPr/>
        </p:nvSpPr>
        <p:spPr>
          <a:xfrm>
            <a:off x="1183340" y="6123512"/>
            <a:ext cx="1668665" cy="360154"/>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600" b="1" dirty="0">
              <a:solidFill>
                <a:schemeClr val="tx1"/>
              </a:solidFill>
            </a:endParaRPr>
          </a:p>
        </p:txBody>
      </p:sp>
      <p:sp>
        <p:nvSpPr>
          <p:cNvPr id="54" name="正方形/長方形 53">
            <a:extLst>
              <a:ext uri="{FF2B5EF4-FFF2-40B4-BE49-F238E27FC236}">
                <a16:creationId xmlns:a16="http://schemas.microsoft.com/office/drawing/2014/main" id="{DDA01A13-40EA-374C-368C-D18BE564B125}"/>
              </a:ext>
            </a:extLst>
          </p:cNvPr>
          <p:cNvSpPr/>
          <p:nvPr/>
        </p:nvSpPr>
        <p:spPr>
          <a:xfrm>
            <a:off x="1183340" y="4351999"/>
            <a:ext cx="1668665" cy="360154"/>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600" b="1" dirty="0">
              <a:solidFill>
                <a:schemeClr val="tx1"/>
              </a:solidFill>
            </a:endParaRPr>
          </a:p>
        </p:txBody>
      </p:sp>
      <p:sp>
        <p:nvSpPr>
          <p:cNvPr id="55" name="正方形/長方形 54">
            <a:extLst>
              <a:ext uri="{FF2B5EF4-FFF2-40B4-BE49-F238E27FC236}">
                <a16:creationId xmlns:a16="http://schemas.microsoft.com/office/drawing/2014/main" id="{7453FF50-71C4-D352-9461-60957DCC0CBF}"/>
              </a:ext>
            </a:extLst>
          </p:cNvPr>
          <p:cNvSpPr/>
          <p:nvPr/>
        </p:nvSpPr>
        <p:spPr>
          <a:xfrm>
            <a:off x="1183340" y="5689652"/>
            <a:ext cx="1668665" cy="360154"/>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600" b="1" dirty="0">
              <a:solidFill>
                <a:schemeClr val="tx1"/>
              </a:solidFill>
            </a:endParaRPr>
          </a:p>
        </p:txBody>
      </p:sp>
      <p:sp>
        <p:nvSpPr>
          <p:cNvPr id="56" name="正方形/長方形 55">
            <a:extLst>
              <a:ext uri="{FF2B5EF4-FFF2-40B4-BE49-F238E27FC236}">
                <a16:creationId xmlns:a16="http://schemas.microsoft.com/office/drawing/2014/main" id="{D87D6984-5048-AA96-B4E7-A14432D2D3DC}"/>
              </a:ext>
            </a:extLst>
          </p:cNvPr>
          <p:cNvSpPr/>
          <p:nvPr/>
        </p:nvSpPr>
        <p:spPr>
          <a:xfrm>
            <a:off x="1183340" y="4797883"/>
            <a:ext cx="1668665" cy="360154"/>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600" b="1" dirty="0">
              <a:solidFill>
                <a:schemeClr val="tx1"/>
              </a:solidFill>
            </a:endParaRPr>
          </a:p>
        </p:txBody>
      </p:sp>
      <p:sp>
        <p:nvSpPr>
          <p:cNvPr id="57" name="正方形/長方形 56">
            <a:extLst>
              <a:ext uri="{FF2B5EF4-FFF2-40B4-BE49-F238E27FC236}">
                <a16:creationId xmlns:a16="http://schemas.microsoft.com/office/drawing/2014/main" id="{768685A3-F744-65F4-5ED2-E1C2B0CACF25}"/>
              </a:ext>
            </a:extLst>
          </p:cNvPr>
          <p:cNvSpPr/>
          <p:nvPr/>
        </p:nvSpPr>
        <p:spPr>
          <a:xfrm>
            <a:off x="1183340" y="5232595"/>
            <a:ext cx="1668665" cy="360154"/>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600" b="1" dirty="0">
              <a:solidFill>
                <a:schemeClr val="tx1"/>
              </a:solidFill>
            </a:endParaRPr>
          </a:p>
        </p:txBody>
      </p:sp>
      <p:sp>
        <p:nvSpPr>
          <p:cNvPr id="25" name="正方形/長方形 24">
            <a:extLst>
              <a:ext uri="{FF2B5EF4-FFF2-40B4-BE49-F238E27FC236}">
                <a16:creationId xmlns:a16="http://schemas.microsoft.com/office/drawing/2014/main" id="{B5E77249-662E-5131-4A75-A1E545CF3B57}"/>
              </a:ext>
            </a:extLst>
          </p:cNvPr>
          <p:cNvSpPr/>
          <p:nvPr/>
        </p:nvSpPr>
        <p:spPr>
          <a:xfrm>
            <a:off x="1538312" y="6123512"/>
            <a:ext cx="1313694" cy="360154"/>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グローバル競争の激化</a:t>
            </a:r>
            <a:endParaRPr kumimoji="1" lang="en-US" altLang="ja-JP" sz="1200" b="1" dirty="0">
              <a:solidFill>
                <a:schemeClr val="tx1"/>
              </a:solidFill>
            </a:endParaRPr>
          </a:p>
        </p:txBody>
      </p:sp>
      <p:sp>
        <p:nvSpPr>
          <p:cNvPr id="27" name="正方形/長方形 26">
            <a:extLst>
              <a:ext uri="{FF2B5EF4-FFF2-40B4-BE49-F238E27FC236}">
                <a16:creationId xmlns:a16="http://schemas.microsoft.com/office/drawing/2014/main" id="{50A8C369-6BA2-72E3-6E23-9F936DC09FFC}"/>
              </a:ext>
            </a:extLst>
          </p:cNvPr>
          <p:cNvSpPr/>
          <p:nvPr/>
        </p:nvSpPr>
        <p:spPr>
          <a:xfrm>
            <a:off x="1538312" y="4351999"/>
            <a:ext cx="1313694" cy="360154"/>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人口構造の</a:t>
            </a:r>
            <a:br>
              <a:rPr kumimoji="1" lang="en-US" altLang="ja-JP" sz="1200" b="1" dirty="0">
                <a:solidFill>
                  <a:schemeClr val="tx1"/>
                </a:solidFill>
              </a:rPr>
            </a:br>
            <a:r>
              <a:rPr kumimoji="1" lang="ja-JP" altLang="en-US" sz="1200" b="1" dirty="0">
                <a:solidFill>
                  <a:schemeClr val="tx1"/>
                </a:solidFill>
              </a:rPr>
              <a:t>不可逆的な変化</a:t>
            </a:r>
            <a:endParaRPr kumimoji="1" lang="en-US" altLang="ja-JP" sz="1200" b="1" dirty="0">
              <a:solidFill>
                <a:schemeClr val="tx1"/>
              </a:solidFill>
            </a:endParaRPr>
          </a:p>
        </p:txBody>
      </p:sp>
      <p:sp>
        <p:nvSpPr>
          <p:cNvPr id="28" name="正方形/長方形 27">
            <a:extLst>
              <a:ext uri="{FF2B5EF4-FFF2-40B4-BE49-F238E27FC236}">
                <a16:creationId xmlns:a16="http://schemas.microsoft.com/office/drawing/2014/main" id="{E92442EF-7A69-D100-B44F-5D0ECD693A28}"/>
              </a:ext>
            </a:extLst>
          </p:cNvPr>
          <p:cNvSpPr/>
          <p:nvPr/>
        </p:nvSpPr>
        <p:spPr>
          <a:xfrm>
            <a:off x="1538312" y="5689652"/>
            <a:ext cx="1313694" cy="360154"/>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200" b="1" dirty="0">
                <a:solidFill>
                  <a:schemeClr val="tx1"/>
                </a:solidFill>
              </a:rPr>
              <a:t>環境問題の顕在化</a:t>
            </a:r>
            <a:endParaRPr kumimoji="1" lang="en-US" altLang="ja-JP" sz="1200" b="1" dirty="0">
              <a:solidFill>
                <a:schemeClr val="tx1"/>
              </a:solidFill>
            </a:endParaRPr>
          </a:p>
        </p:txBody>
      </p:sp>
      <p:sp>
        <p:nvSpPr>
          <p:cNvPr id="29" name="正方形/長方形 28">
            <a:extLst>
              <a:ext uri="{FF2B5EF4-FFF2-40B4-BE49-F238E27FC236}">
                <a16:creationId xmlns:a16="http://schemas.microsoft.com/office/drawing/2014/main" id="{37450B20-B993-27C2-F259-F9B1F6D2EFFE}"/>
              </a:ext>
            </a:extLst>
          </p:cNvPr>
          <p:cNvSpPr/>
          <p:nvPr/>
        </p:nvSpPr>
        <p:spPr>
          <a:xfrm>
            <a:off x="1538312" y="4797883"/>
            <a:ext cx="1313694" cy="360154"/>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200" b="1" dirty="0">
                <a:solidFill>
                  <a:schemeClr val="tx1"/>
                </a:solidFill>
              </a:rPr>
              <a:t>都市課題の深刻化</a:t>
            </a:r>
            <a:endParaRPr kumimoji="1" lang="en-US" altLang="ja-JP" sz="1200" b="1" dirty="0">
              <a:solidFill>
                <a:schemeClr val="tx1"/>
              </a:solidFill>
            </a:endParaRPr>
          </a:p>
        </p:txBody>
      </p:sp>
      <p:sp>
        <p:nvSpPr>
          <p:cNvPr id="30" name="正方形/長方形 29">
            <a:extLst>
              <a:ext uri="{FF2B5EF4-FFF2-40B4-BE49-F238E27FC236}">
                <a16:creationId xmlns:a16="http://schemas.microsoft.com/office/drawing/2014/main" id="{C367F118-621D-44C6-5C29-8D198B865457}"/>
              </a:ext>
            </a:extLst>
          </p:cNvPr>
          <p:cNvSpPr/>
          <p:nvPr/>
        </p:nvSpPr>
        <p:spPr>
          <a:xfrm>
            <a:off x="1538312" y="5232595"/>
            <a:ext cx="1313694" cy="360154"/>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ライフスタイルと</a:t>
            </a:r>
            <a:br>
              <a:rPr kumimoji="1" lang="en-US" altLang="ja-JP" sz="1200" b="1" dirty="0">
                <a:solidFill>
                  <a:schemeClr val="tx1"/>
                </a:solidFill>
              </a:rPr>
            </a:br>
            <a:r>
              <a:rPr kumimoji="1" lang="ja-JP" altLang="en-US" sz="1200" b="1" dirty="0">
                <a:solidFill>
                  <a:schemeClr val="tx1"/>
                </a:solidFill>
              </a:rPr>
              <a:t>価値観の変化</a:t>
            </a:r>
            <a:endParaRPr kumimoji="1" lang="en-US" altLang="ja-JP" sz="1200" b="1" dirty="0">
              <a:solidFill>
                <a:schemeClr val="tx1"/>
              </a:solidFill>
            </a:endParaRPr>
          </a:p>
        </p:txBody>
      </p:sp>
      <p:sp>
        <p:nvSpPr>
          <p:cNvPr id="32" name="正方形/長方形 31">
            <a:extLst>
              <a:ext uri="{FF2B5EF4-FFF2-40B4-BE49-F238E27FC236}">
                <a16:creationId xmlns:a16="http://schemas.microsoft.com/office/drawing/2014/main" id="{F35BC095-1C4F-5E66-B459-45E41E3BCD57}"/>
              </a:ext>
            </a:extLst>
          </p:cNvPr>
          <p:cNvSpPr/>
          <p:nvPr/>
        </p:nvSpPr>
        <p:spPr>
          <a:xfrm>
            <a:off x="3031587" y="6123512"/>
            <a:ext cx="2487371" cy="360154"/>
          </a:xfrm>
          <a:prstGeom prst="rect">
            <a:avLst/>
          </a:prstGeom>
          <a:solidFill>
            <a:schemeClr val="accent1">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貿易自由化、国際協力の進展</a:t>
            </a:r>
          </a:p>
        </p:txBody>
      </p:sp>
      <p:sp>
        <p:nvSpPr>
          <p:cNvPr id="34" name="正方形/長方形 33">
            <a:extLst>
              <a:ext uri="{FF2B5EF4-FFF2-40B4-BE49-F238E27FC236}">
                <a16:creationId xmlns:a16="http://schemas.microsoft.com/office/drawing/2014/main" id="{075EE387-0A13-CDC6-FF72-B1148BB3A9C1}"/>
              </a:ext>
            </a:extLst>
          </p:cNvPr>
          <p:cNvSpPr/>
          <p:nvPr/>
        </p:nvSpPr>
        <p:spPr>
          <a:xfrm>
            <a:off x="3031587" y="4351999"/>
            <a:ext cx="2487371" cy="360154"/>
          </a:xfrm>
          <a:prstGeom prst="rect">
            <a:avLst/>
          </a:prstGeom>
          <a:solidFill>
            <a:schemeClr val="accent1">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人口増加、都市集中化</a:t>
            </a:r>
            <a:endParaRPr lang="en-US" altLang="ja-JP" sz="1200" dirty="0">
              <a:solidFill>
                <a:schemeClr val="tx1"/>
              </a:solidFill>
            </a:endParaRPr>
          </a:p>
        </p:txBody>
      </p:sp>
      <p:sp>
        <p:nvSpPr>
          <p:cNvPr id="35" name="正方形/長方形 34">
            <a:extLst>
              <a:ext uri="{FF2B5EF4-FFF2-40B4-BE49-F238E27FC236}">
                <a16:creationId xmlns:a16="http://schemas.microsoft.com/office/drawing/2014/main" id="{A06A807B-9576-8D7D-1EB6-D7D3D7049AA4}"/>
              </a:ext>
            </a:extLst>
          </p:cNvPr>
          <p:cNvSpPr/>
          <p:nvPr/>
        </p:nvSpPr>
        <p:spPr>
          <a:xfrm>
            <a:off x="3031587" y="5689652"/>
            <a:ext cx="2487371" cy="360154"/>
          </a:xfrm>
          <a:prstGeom prst="rect">
            <a:avLst/>
          </a:prstGeom>
          <a:solidFill>
            <a:schemeClr val="accent1">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環境問題への認識の高まり</a:t>
            </a:r>
            <a:endParaRPr kumimoji="1" lang="en-US" altLang="ja-JP" sz="1200" dirty="0">
              <a:solidFill>
                <a:schemeClr val="tx1"/>
              </a:solidFill>
            </a:endParaRPr>
          </a:p>
        </p:txBody>
      </p:sp>
      <p:sp>
        <p:nvSpPr>
          <p:cNvPr id="36" name="正方形/長方形 35">
            <a:extLst>
              <a:ext uri="{FF2B5EF4-FFF2-40B4-BE49-F238E27FC236}">
                <a16:creationId xmlns:a16="http://schemas.microsoft.com/office/drawing/2014/main" id="{2CEE962C-5FB1-EAE2-D8D2-1CA2114DB67B}"/>
              </a:ext>
            </a:extLst>
          </p:cNvPr>
          <p:cNvSpPr/>
          <p:nvPr/>
        </p:nvSpPr>
        <p:spPr>
          <a:xfrm>
            <a:off x="3031587" y="4797883"/>
            <a:ext cx="2487371" cy="360154"/>
          </a:xfrm>
          <a:prstGeom prst="rect">
            <a:avLst/>
          </a:prstGeom>
          <a:solidFill>
            <a:schemeClr val="accent1">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都市への一極集中、</a:t>
            </a:r>
            <a:r>
              <a:rPr lang="ja-JP" altLang="en-US" sz="1200" dirty="0">
                <a:solidFill>
                  <a:schemeClr val="tx1"/>
                </a:solidFill>
              </a:rPr>
              <a:t>地方都市の衰退</a:t>
            </a:r>
            <a:endParaRPr kumimoji="1" lang="ja-JP" altLang="en-US" sz="1200" dirty="0">
              <a:solidFill>
                <a:schemeClr val="tx1"/>
              </a:solidFill>
            </a:endParaRPr>
          </a:p>
        </p:txBody>
      </p:sp>
      <p:sp>
        <p:nvSpPr>
          <p:cNvPr id="37" name="正方形/長方形 36">
            <a:extLst>
              <a:ext uri="{FF2B5EF4-FFF2-40B4-BE49-F238E27FC236}">
                <a16:creationId xmlns:a16="http://schemas.microsoft.com/office/drawing/2014/main" id="{1A50CF29-5BC8-9438-1741-FAEF1B6F0D9C}"/>
              </a:ext>
            </a:extLst>
          </p:cNvPr>
          <p:cNvSpPr/>
          <p:nvPr/>
        </p:nvSpPr>
        <p:spPr>
          <a:xfrm>
            <a:off x="3031587" y="5232595"/>
            <a:ext cx="2487371" cy="360154"/>
          </a:xfrm>
          <a:prstGeom prst="rect">
            <a:avLst/>
          </a:prstGeom>
          <a:solidFill>
            <a:schemeClr val="accent1">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大量生産・大量消費時代、</a:t>
            </a:r>
            <a:endParaRPr kumimoji="1" lang="en-US" altLang="ja-JP" sz="1200" dirty="0">
              <a:solidFill>
                <a:schemeClr val="tx1"/>
              </a:solidFill>
            </a:endParaRPr>
          </a:p>
          <a:p>
            <a:pPr algn="ctr"/>
            <a:r>
              <a:rPr kumimoji="1" lang="ja-JP" altLang="en-US" sz="1200" dirty="0">
                <a:solidFill>
                  <a:schemeClr val="tx1"/>
                </a:solidFill>
              </a:rPr>
              <a:t>終身雇用・年功序列</a:t>
            </a:r>
            <a:endParaRPr kumimoji="1" lang="en-US" altLang="ja-JP" sz="1200" dirty="0">
              <a:solidFill>
                <a:schemeClr val="tx1"/>
              </a:solidFill>
            </a:endParaRPr>
          </a:p>
        </p:txBody>
      </p:sp>
      <p:sp>
        <p:nvSpPr>
          <p:cNvPr id="38" name="正方形/長方形 37">
            <a:extLst>
              <a:ext uri="{FF2B5EF4-FFF2-40B4-BE49-F238E27FC236}">
                <a16:creationId xmlns:a16="http://schemas.microsoft.com/office/drawing/2014/main" id="{3AC0857A-E1CF-3BA7-B884-EBB7A4F2C4FA}"/>
              </a:ext>
            </a:extLst>
          </p:cNvPr>
          <p:cNvSpPr/>
          <p:nvPr/>
        </p:nvSpPr>
        <p:spPr>
          <a:xfrm>
            <a:off x="6104929" y="6123512"/>
            <a:ext cx="2487371" cy="360154"/>
          </a:xfrm>
          <a:prstGeom prst="rect">
            <a:avLst/>
          </a:prstGeom>
          <a:solidFill>
            <a:schemeClr val="accent1">
              <a:lumMod val="40000"/>
              <a:lumOff val="6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地政学的リスクの顕在化、</a:t>
            </a:r>
            <a:br>
              <a:rPr lang="en-US" altLang="ja-JP" sz="1200" dirty="0">
                <a:solidFill>
                  <a:schemeClr val="tx1"/>
                </a:solidFill>
              </a:rPr>
            </a:br>
            <a:r>
              <a:rPr lang="ja-JP" altLang="en-US" sz="1200" dirty="0">
                <a:solidFill>
                  <a:schemeClr val="tx1"/>
                </a:solidFill>
              </a:rPr>
              <a:t>多国籍サプライチェーンの再構築</a:t>
            </a:r>
            <a:endParaRPr lang="en-US" altLang="ja-JP" sz="1200" dirty="0">
              <a:solidFill>
                <a:schemeClr val="tx1"/>
              </a:solidFill>
            </a:endParaRPr>
          </a:p>
        </p:txBody>
      </p:sp>
      <p:sp>
        <p:nvSpPr>
          <p:cNvPr id="39" name="正方形/長方形 38">
            <a:extLst>
              <a:ext uri="{FF2B5EF4-FFF2-40B4-BE49-F238E27FC236}">
                <a16:creationId xmlns:a16="http://schemas.microsoft.com/office/drawing/2014/main" id="{50A6E6BE-B159-0803-3C35-BA137896C773}"/>
              </a:ext>
            </a:extLst>
          </p:cNvPr>
          <p:cNvSpPr/>
          <p:nvPr/>
        </p:nvSpPr>
        <p:spPr>
          <a:xfrm>
            <a:off x="6104929" y="4351999"/>
            <a:ext cx="2487371" cy="360154"/>
          </a:xfrm>
          <a:prstGeom prst="rect">
            <a:avLst/>
          </a:prstGeom>
          <a:solidFill>
            <a:schemeClr val="accent1">
              <a:lumMod val="40000"/>
              <a:lumOff val="6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少子高齢化、</a:t>
            </a:r>
            <a:r>
              <a:rPr kumimoji="1" lang="ja-JP" altLang="en-US" sz="1200" dirty="0">
                <a:solidFill>
                  <a:schemeClr val="tx1"/>
                </a:solidFill>
              </a:rPr>
              <a:t>地方の過疎化</a:t>
            </a:r>
          </a:p>
        </p:txBody>
      </p:sp>
      <p:sp>
        <p:nvSpPr>
          <p:cNvPr id="40" name="正方形/長方形 39">
            <a:extLst>
              <a:ext uri="{FF2B5EF4-FFF2-40B4-BE49-F238E27FC236}">
                <a16:creationId xmlns:a16="http://schemas.microsoft.com/office/drawing/2014/main" id="{FF4A6FD2-56DD-B532-38A0-C153CCFC40B9}"/>
              </a:ext>
            </a:extLst>
          </p:cNvPr>
          <p:cNvSpPr/>
          <p:nvPr/>
        </p:nvSpPr>
        <p:spPr>
          <a:xfrm>
            <a:off x="6104929" y="5689652"/>
            <a:ext cx="2487371" cy="360154"/>
          </a:xfrm>
          <a:prstGeom prst="rect">
            <a:avLst/>
          </a:prstGeom>
          <a:solidFill>
            <a:schemeClr val="accent1">
              <a:lumMod val="40000"/>
              <a:lumOff val="6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200" dirty="0">
                <a:solidFill>
                  <a:schemeClr val="tx1"/>
                </a:solidFill>
              </a:rPr>
              <a:t>脱炭素社会への移行、</a:t>
            </a:r>
            <a:endParaRPr kumimoji="1" lang="en-US" altLang="ja-JP" sz="1200" dirty="0">
              <a:solidFill>
                <a:schemeClr val="tx1"/>
              </a:solidFill>
            </a:endParaRPr>
          </a:p>
          <a:p>
            <a:pPr algn="ctr"/>
            <a:r>
              <a:rPr lang="ja-JP" altLang="en-US" sz="1200" dirty="0">
                <a:solidFill>
                  <a:schemeClr val="tx1"/>
                </a:solidFill>
              </a:rPr>
              <a:t>異常気象や自然災害の激甚化</a:t>
            </a:r>
            <a:endParaRPr kumimoji="1" lang="en-US" altLang="ja-JP" sz="1200" dirty="0">
              <a:solidFill>
                <a:schemeClr val="tx1"/>
              </a:solidFill>
            </a:endParaRPr>
          </a:p>
        </p:txBody>
      </p:sp>
      <p:sp>
        <p:nvSpPr>
          <p:cNvPr id="41" name="正方形/長方形 40">
            <a:extLst>
              <a:ext uri="{FF2B5EF4-FFF2-40B4-BE49-F238E27FC236}">
                <a16:creationId xmlns:a16="http://schemas.microsoft.com/office/drawing/2014/main" id="{C89C618F-F847-F31D-ED95-3984B565AC9A}"/>
              </a:ext>
            </a:extLst>
          </p:cNvPr>
          <p:cNvSpPr/>
          <p:nvPr/>
        </p:nvSpPr>
        <p:spPr>
          <a:xfrm>
            <a:off x="6104929" y="4797883"/>
            <a:ext cx="2487371" cy="360154"/>
          </a:xfrm>
          <a:prstGeom prst="rect">
            <a:avLst/>
          </a:prstGeom>
          <a:solidFill>
            <a:schemeClr val="accent1">
              <a:lumMod val="40000"/>
              <a:lumOff val="6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老朽化インフラの維持・更新、</a:t>
            </a:r>
            <a:endParaRPr lang="en-US" altLang="ja-JP" sz="1200" dirty="0">
              <a:solidFill>
                <a:schemeClr val="tx1"/>
              </a:solidFill>
            </a:endParaRPr>
          </a:p>
          <a:p>
            <a:pPr algn="ctr"/>
            <a:r>
              <a:rPr kumimoji="1" lang="ja-JP" altLang="en-US" sz="1200" dirty="0">
                <a:solidFill>
                  <a:schemeClr val="tx1"/>
                </a:solidFill>
              </a:rPr>
              <a:t>地方のコンパクトシティ化</a:t>
            </a:r>
          </a:p>
        </p:txBody>
      </p:sp>
      <p:sp>
        <p:nvSpPr>
          <p:cNvPr id="42" name="正方形/長方形 41">
            <a:extLst>
              <a:ext uri="{FF2B5EF4-FFF2-40B4-BE49-F238E27FC236}">
                <a16:creationId xmlns:a16="http://schemas.microsoft.com/office/drawing/2014/main" id="{FC3E4033-305A-B4B9-8AC4-D61B0C6171C8}"/>
              </a:ext>
            </a:extLst>
          </p:cNvPr>
          <p:cNvSpPr/>
          <p:nvPr/>
        </p:nvSpPr>
        <p:spPr>
          <a:xfrm>
            <a:off x="6104929" y="5232595"/>
            <a:ext cx="2487371" cy="360154"/>
          </a:xfrm>
          <a:prstGeom prst="rect">
            <a:avLst/>
          </a:prstGeom>
          <a:solidFill>
            <a:schemeClr val="accent1">
              <a:lumMod val="40000"/>
              <a:lumOff val="6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p>
            <a:pPr algn="ctr"/>
            <a:r>
              <a:rPr kumimoji="1" lang="ja-JP" altLang="en-US" sz="1200" dirty="0">
                <a:solidFill>
                  <a:schemeClr val="tx1"/>
                </a:solidFill>
              </a:rPr>
              <a:t>多様性</a:t>
            </a:r>
            <a:r>
              <a:rPr lang="ja-JP" altLang="en-US" sz="1200" dirty="0">
                <a:solidFill>
                  <a:schemeClr val="tx1"/>
                </a:solidFill>
              </a:rPr>
              <a:t>・</a:t>
            </a:r>
            <a:r>
              <a:rPr kumimoji="1" lang="ja-JP" altLang="en-US" sz="1200" dirty="0">
                <a:solidFill>
                  <a:schemeClr val="tx1"/>
                </a:solidFill>
              </a:rPr>
              <a:t>ワークライフバランス重視、</a:t>
            </a:r>
            <a:endParaRPr kumimoji="1" lang="en-US" altLang="ja-JP" sz="1200" dirty="0">
              <a:solidFill>
                <a:schemeClr val="tx1"/>
              </a:solidFill>
            </a:endParaRPr>
          </a:p>
          <a:p>
            <a:pPr algn="ctr"/>
            <a:r>
              <a:rPr kumimoji="1" lang="ja-JP" altLang="en-US" sz="1200" dirty="0">
                <a:solidFill>
                  <a:schemeClr val="tx1"/>
                </a:solidFill>
              </a:rPr>
              <a:t>情報過多社会</a:t>
            </a:r>
            <a:endParaRPr kumimoji="1" lang="en-US" altLang="ja-JP" sz="1200" dirty="0">
              <a:solidFill>
                <a:schemeClr val="tx1"/>
              </a:solidFill>
            </a:endParaRPr>
          </a:p>
        </p:txBody>
      </p:sp>
      <p:sp>
        <p:nvSpPr>
          <p:cNvPr id="43" name="正方形/長方形 42">
            <a:extLst>
              <a:ext uri="{FF2B5EF4-FFF2-40B4-BE49-F238E27FC236}">
                <a16:creationId xmlns:a16="http://schemas.microsoft.com/office/drawing/2014/main" id="{F3839B73-3D9E-9B30-23C1-B7AA5992EEB5}"/>
              </a:ext>
            </a:extLst>
          </p:cNvPr>
          <p:cNvSpPr/>
          <p:nvPr/>
        </p:nvSpPr>
        <p:spPr>
          <a:xfrm>
            <a:off x="9178131" y="6123512"/>
            <a:ext cx="2487371" cy="360154"/>
          </a:xfrm>
          <a:prstGeom prst="rect">
            <a:avLst/>
          </a:prstGeom>
          <a:solidFill>
            <a:schemeClr val="accent1">
              <a:lumMod val="60000"/>
              <a:lumOff val="4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200" dirty="0">
                <a:solidFill>
                  <a:schemeClr val="tx1"/>
                </a:solidFill>
              </a:rPr>
              <a:t>経済ブロック化の深化、</a:t>
            </a:r>
            <a:endParaRPr lang="en-US" altLang="ja-JP" sz="1200" dirty="0">
              <a:solidFill>
                <a:schemeClr val="tx1"/>
              </a:solidFill>
            </a:endParaRPr>
          </a:p>
          <a:p>
            <a:pPr algn="ctr"/>
            <a:r>
              <a:rPr lang="ja-JP" altLang="en-US" sz="1200" dirty="0">
                <a:solidFill>
                  <a:schemeClr val="tx1"/>
                </a:solidFill>
              </a:rPr>
              <a:t>データガバナンス競争</a:t>
            </a:r>
          </a:p>
        </p:txBody>
      </p:sp>
      <p:sp>
        <p:nvSpPr>
          <p:cNvPr id="44" name="正方形/長方形 43">
            <a:extLst>
              <a:ext uri="{FF2B5EF4-FFF2-40B4-BE49-F238E27FC236}">
                <a16:creationId xmlns:a16="http://schemas.microsoft.com/office/drawing/2014/main" id="{AE60C54B-AB83-F172-DA6D-00DAA4A8AB96}"/>
              </a:ext>
            </a:extLst>
          </p:cNvPr>
          <p:cNvSpPr/>
          <p:nvPr/>
        </p:nvSpPr>
        <p:spPr>
          <a:xfrm>
            <a:off x="9178131" y="4351999"/>
            <a:ext cx="2487371" cy="360154"/>
          </a:xfrm>
          <a:prstGeom prst="rect">
            <a:avLst/>
          </a:prstGeom>
          <a:solidFill>
            <a:schemeClr val="accent1">
              <a:lumMod val="60000"/>
              <a:lumOff val="4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人口減少の加速、</a:t>
            </a:r>
            <a:endParaRPr lang="en-US" altLang="ja-JP" sz="1200" dirty="0">
              <a:solidFill>
                <a:schemeClr val="tx1"/>
              </a:solidFill>
            </a:endParaRPr>
          </a:p>
          <a:p>
            <a:pPr algn="ctr"/>
            <a:r>
              <a:rPr lang="ja-JP" altLang="en-US" sz="1200" dirty="0">
                <a:solidFill>
                  <a:schemeClr val="tx1"/>
                </a:solidFill>
              </a:rPr>
              <a:t>外国人労働者の増加</a:t>
            </a:r>
          </a:p>
        </p:txBody>
      </p:sp>
      <p:sp>
        <p:nvSpPr>
          <p:cNvPr id="45" name="正方形/長方形 44">
            <a:extLst>
              <a:ext uri="{FF2B5EF4-FFF2-40B4-BE49-F238E27FC236}">
                <a16:creationId xmlns:a16="http://schemas.microsoft.com/office/drawing/2014/main" id="{368BBA3D-C32D-277A-A6E5-2754C5A1E2EE}"/>
              </a:ext>
            </a:extLst>
          </p:cNvPr>
          <p:cNvSpPr/>
          <p:nvPr/>
        </p:nvSpPr>
        <p:spPr>
          <a:xfrm>
            <a:off x="9178131" y="5689652"/>
            <a:ext cx="2487371" cy="360154"/>
          </a:xfrm>
          <a:prstGeom prst="rect">
            <a:avLst/>
          </a:prstGeom>
          <a:solidFill>
            <a:schemeClr val="accent1">
              <a:lumMod val="60000"/>
              <a:lumOff val="4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200" dirty="0">
                <a:solidFill>
                  <a:schemeClr val="tx1"/>
                </a:solidFill>
              </a:rPr>
              <a:t>気候変動対策の強化、</a:t>
            </a:r>
            <a:endParaRPr kumimoji="1" lang="en-US" altLang="ja-JP" sz="1200" dirty="0">
              <a:solidFill>
                <a:schemeClr val="tx1"/>
              </a:solidFill>
            </a:endParaRPr>
          </a:p>
          <a:p>
            <a:pPr algn="ctr"/>
            <a:r>
              <a:rPr lang="ja-JP" altLang="en-US" sz="1200" dirty="0">
                <a:solidFill>
                  <a:schemeClr val="tx1"/>
                </a:solidFill>
              </a:rPr>
              <a:t>持続可能な都市設計</a:t>
            </a:r>
            <a:endParaRPr kumimoji="1" lang="en-US" altLang="ja-JP" sz="1200" dirty="0">
              <a:solidFill>
                <a:schemeClr val="tx1"/>
              </a:solidFill>
            </a:endParaRPr>
          </a:p>
        </p:txBody>
      </p:sp>
      <p:sp>
        <p:nvSpPr>
          <p:cNvPr id="46" name="正方形/長方形 45">
            <a:extLst>
              <a:ext uri="{FF2B5EF4-FFF2-40B4-BE49-F238E27FC236}">
                <a16:creationId xmlns:a16="http://schemas.microsoft.com/office/drawing/2014/main" id="{803B57F7-D97D-40A5-9CB4-29745C495BF4}"/>
              </a:ext>
            </a:extLst>
          </p:cNvPr>
          <p:cNvSpPr/>
          <p:nvPr/>
        </p:nvSpPr>
        <p:spPr>
          <a:xfrm>
            <a:off x="9178131" y="4797883"/>
            <a:ext cx="2487371" cy="360154"/>
          </a:xfrm>
          <a:prstGeom prst="rect">
            <a:avLst/>
          </a:prstGeom>
          <a:solidFill>
            <a:schemeClr val="accent1">
              <a:lumMod val="60000"/>
              <a:lumOff val="4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200" dirty="0">
                <a:solidFill>
                  <a:schemeClr val="tx1"/>
                </a:solidFill>
              </a:rPr>
              <a:t>多極ネットワーク型の都市構造への移行、</a:t>
            </a:r>
            <a:endParaRPr lang="en-US" altLang="ja-JP" sz="1200" dirty="0">
              <a:solidFill>
                <a:schemeClr val="tx1"/>
              </a:solidFill>
            </a:endParaRPr>
          </a:p>
          <a:p>
            <a:pPr algn="ctr"/>
            <a:r>
              <a:rPr lang="ja-JP" altLang="en-US" sz="1200" dirty="0">
                <a:solidFill>
                  <a:schemeClr val="tx1"/>
                </a:solidFill>
              </a:rPr>
              <a:t>スマートシティ化</a:t>
            </a:r>
            <a:endParaRPr kumimoji="1" lang="en-US" altLang="ja-JP" sz="1200" dirty="0">
              <a:solidFill>
                <a:schemeClr val="tx1"/>
              </a:solidFill>
            </a:endParaRPr>
          </a:p>
        </p:txBody>
      </p:sp>
      <p:sp>
        <p:nvSpPr>
          <p:cNvPr id="47" name="正方形/長方形 46">
            <a:extLst>
              <a:ext uri="{FF2B5EF4-FFF2-40B4-BE49-F238E27FC236}">
                <a16:creationId xmlns:a16="http://schemas.microsoft.com/office/drawing/2014/main" id="{7B268943-2488-99AF-AF3D-9778B36A3CE2}"/>
              </a:ext>
            </a:extLst>
          </p:cNvPr>
          <p:cNvSpPr/>
          <p:nvPr/>
        </p:nvSpPr>
        <p:spPr>
          <a:xfrm>
            <a:off x="9178131" y="5232595"/>
            <a:ext cx="2487371" cy="360154"/>
          </a:xfrm>
          <a:prstGeom prst="rect">
            <a:avLst/>
          </a:prstGeom>
          <a:solidFill>
            <a:schemeClr val="accent1">
              <a:lumMod val="60000"/>
              <a:lumOff val="4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200" dirty="0">
                <a:solidFill>
                  <a:schemeClr val="tx1"/>
                </a:solidFill>
              </a:rPr>
              <a:t>個人・社会の</a:t>
            </a:r>
            <a:r>
              <a:rPr kumimoji="1" lang="en-US" altLang="ja-JP" sz="1200" dirty="0">
                <a:solidFill>
                  <a:schemeClr val="tx1"/>
                </a:solidFill>
              </a:rPr>
              <a:t>Well-being</a:t>
            </a:r>
            <a:r>
              <a:rPr kumimoji="1" lang="ja-JP" altLang="en-US" sz="1200" dirty="0">
                <a:solidFill>
                  <a:schemeClr val="tx1"/>
                </a:solidFill>
              </a:rPr>
              <a:t>の追求、</a:t>
            </a:r>
            <a:endParaRPr kumimoji="1" lang="en-US" altLang="ja-JP" sz="1200" dirty="0">
              <a:solidFill>
                <a:schemeClr val="tx1"/>
              </a:solidFill>
            </a:endParaRPr>
          </a:p>
          <a:p>
            <a:pPr algn="ctr"/>
            <a:r>
              <a:rPr kumimoji="1" lang="en-US" altLang="ja-JP" sz="1200" dirty="0">
                <a:solidFill>
                  <a:schemeClr val="tx1"/>
                </a:solidFill>
              </a:rPr>
              <a:t>AI</a:t>
            </a:r>
            <a:r>
              <a:rPr kumimoji="1" lang="ja-JP" altLang="en-US" sz="1200" dirty="0">
                <a:solidFill>
                  <a:schemeClr val="tx1"/>
                </a:solidFill>
              </a:rPr>
              <a:t>やロボティクスとの共存の深化</a:t>
            </a:r>
            <a:endParaRPr kumimoji="1" lang="en-US" altLang="ja-JP" sz="1200" dirty="0">
              <a:solidFill>
                <a:schemeClr val="tx1"/>
              </a:solidFill>
            </a:endParaRPr>
          </a:p>
        </p:txBody>
      </p:sp>
      <p:sp>
        <p:nvSpPr>
          <p:cNvPr id="48" name="二等辺三角形 47">
            <a:extLst>
              <a:ext uri="{FF2B5EF4-FFF2-40B4-BE49-F238E27FC236}">
                <a16:creationId xmlns:a16="http://schemas.microsoft.com/office/drawing/2014/main" id="{BDA3FDF8-8892-B8CD-D0F9-102A8FD7F3A8}"/>
              </a:ext>
            </a:extLst>
          </p:cNvPr>
          <p:cNvSpPr/>
          <p:nvPr/>
        </p:nvSpPr>
        <p:spPr>
          <a:xfrm rot="5400000">
            <a:off x="8562010" y="5305013"/>
            <a:ext cx="646757" cy="237663"/>
          </a:xfrm>
          <a:prstGeom prst="triangl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9" name="二等辺三角形 48">
            <a:extLst>
              <a:ext uri="{FF2B5EF4-FFF2-40B4-BE49-F238E27FC236}">
                <a16:creationId xmlns:a16="http://schemas.microsoft.com/office/drawing/2014/main" id="{70026823-1D77-2E67-EE11-74C6D84A661A}"/>
              </a:ext>
            </a:extLst>
          </p:cNvPr>
          <p:cNvSpPr/>
          <p:nvPr/>
        </p:nvSpPr>
        <p:spPr>
          <a:xfrm rot="5400000">
            <a:off x="5489155" y="5305014"/>
            <a:ext cx="646757" cy="237663"/>
          </a:xfrm>
          <a:prstGeom prst="triangl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pic>
        <p:nvPicPr>
          <p:cNvPr id="9" name="グラフィックス 8" descr="手のひらと植物 枠線">
            <a:extLst>
              <a:ext uri="{FF2B5EF4-FFF2-40B4-BE49-F238E27FC236}">
                <a16:creationId xmlns:a16="http://schemas.microsoft.com/office/drawing/2014/main" id="{841AFAD2-1B92-EAD1-B2F5-16C18656BB1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43121" y="5719818"/>
            <a:ext cx="288000" cy="288000"/>
          </a:xfrm>
          <a:prstGeom prst="rect">
            <a:avLst/>
          </a:prstGeom>
        </p:spPr>
      </p:pic>
      <p:pic>
        <p:nvPicPr>
          <p:cNvPr id="22" name="グラフィックス 21" descr="棒グラフ (下降) 枠線">
            <a:extLst>
              <a:ext uri="{FF2B5EF4-FFF2-40B4-BE49-F238E27FC236}">
                <a16:creationId xmlns:a16="http://schemas.microsoft.com/office/drawing/2014/main" id="{1C2BB13A-0EE8-4D2C-3793-1F05B0658F3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243121" y="4388076"/>
            <a:ext cx="288000" cy="288000"/>
          </a:xfrm>
          <a:prstGeom prst="rect">
            <a:avLst/>
          </a:prstGeom>
        </p:spPr>
      </p:pic>
      <p:pic>
        <p:nvPicPr>
          <p:cNvPr id="33" name="グラフィックス 32" descr="都市 枠線">
            <a:extLst>
              <a:ext uri="{FF2B5EF4-FFF2-40B4-BE49-F238E27FC236}">
                <a16:creationId xmlns:a16="http://schemas.microsoft.com/office/drawing/2014/main" id="{30BC1C1A-1F4D-AAB7-C8F1-E3A681FDE2DA}"/>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243121" y="4822135"/>
            <a:ext cx="288000" cy="288000"/>
          </a:xfrm>
          <a:prstGeom prst="rect">
            <a:avLst/>
          </a:prstGeom>
        </p:spPr>
      </p:pic>
      <p:pic>
        <p:nvPicPr>
          <p:cNvPr id="58" name="グラフィックス 57" descr="ホーム 1 枠線">
            <a:extLst>
              <a:ext uri="{FF2B5EF4-FFF2-40B4-BE49-F238E27FC236}">
                <a16:creationId xmlns:a16="http://schemas.microsoft.com/office/drawing/2014/main" id="{6069A7CF-21C5-CAC6-729A-0F27946B5068}"/>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243121" y="5268672"/>
            <a:ext cx="288000" cy="288000"/>
          </a:xfrm>
          <a:prstGeom prst="rect">
            <a:avLst/>
          </a:prstGeom>
        </p:spPr>
      </p:pic>
      <p:pic>
        <p:nvPicPr>
          <p:cNvPr id="64" name="図 63">
            <a:extLst>
              <a:ext uri="{FF2B5EF4-FFF2-40B4-BE49-F238E27FC236}">
                <a16:creationId xmlns:a16="http://schemas.microsoft.com/office/drawing/2014/main" id="{821C9121-C40B-EF85-F116-35861CE13509}"/>
              </a:ext>
            </a:extLst>
          </p:cNvPr>
          <p:cNvPicPr>
            <a:picLocks noChangeAspect="1"/>
          </p:cNvPicPr>
          <p:nvPr/>
        </p:nvPicPr>
        <p:blipFill>
          <a:blip r:embed="rId11" cstate="screen">
            <a:extLst>
              <a:ext uri="{BEBA8EAE-BF5A-486C-A8C5-ECC9F3942E4B}">
                <a14:imgProps xmlns:a14="http://schemas.microsoft.com/office/drawing/2010/main">
                  <a14:imgLayer r:embed="rId12">
                    <a14:imgEffect>
                      <a14:backgroundRemoval t="9851" b="89851" l="9786" r="90214">
                        <a14:foregroundMark x1="53823" y1="29254" x2="53823" y2="29254"/>
                        <a14:foregroundMark x1="75841" y1="57612" x2="75841" y2="57612"/>
                        <a14:foregroundMark x1="90214" y1="43284" x2="90214" y2="43284"/>
                        <a14:foregroundMark x1="64526" y1="45373" x2="64526" y2="45373"/>
                      </a14:backgroundRemoval>
                    </a14:imgEffect>
                  </a14:imgLayer>
                </a14:imgProps>
              </a:ext>
              <a:ext uri="{28A0092B-C50C-407E-A947-70E740481C1C}">
                <a14:useLocalDpi xmlns:a14="http://schemas.microsoft.com/office/drawing/2010/main"/>
              </a:ext>
            </a:extLst>
          </a:blip>
          <a:stretch>
            <a:fillRect/>
          </a:stretch>
        </p:blipFill>
        <p:spPr>
          <a:xfrm>
            <a:off x="6872432" y="1193757"/>
            <a:ext cx="908179" cy="930397"/>
          </a:xfrm>
          <a:prstGeom prst="rect">
            <a:avLst/>
          </a:prstGeom>
        </p:spPr>
      </p:pic>
      <p:pic>
        <p:nvPicPr>
          <p:cNvPr id="66" name="図 65">
            <a:extLst>
              <a:ext uri="{FF2B5EF4-FFF2-40B4-BE49-F238E27FC236}">
                <a16:creationId xmlns:a16="http://schemas.microsoft.com/office/drawing/2014/main" id="{EDABE727-041D-D9D4-008E-8169B0CD3605}"/>
              </a:ext>
            </a:extLst>
          </p:cNvPr>
          <p:cNvPicPr>
            <a:picLocks noChangeAspect="1"/>
          </p:cNvPicPr>
          <p:nvPr/>
        </p:nvPicPr>
        <p:blipFill>
          <a:blip r:embed="rId11" cstate="screen">
            <a:extLst>
              <a:ext uri="{BEBA8EAE-BF5A-486C-A8C5-ECC9F3942E4B}">
                <a14:imgProps xmlns:a14="http://schemas.microsoft.com/office/drawing/2010/main">
                  <a14:imgLayer r:embed="rId12">
                    <a14:imgEffect>
                      <a14:backgroundRemoval t="9851" b="89851" l="9786" r="90214">
                        <a14:foregroundMark x1="53823" y1="29254" x2="53823" y2="29254"/>
                        <a14:foregroundMark x1="75841" y1="57612" x2="75841" y2="57612"/>
                        <a14:foregroundMark x1="90214" y1="43284" x2="90214" y2="43284"/>
                        <a14:foregroundMark x1="64526" y1="45373" x2="64526" y2="45373"/>
                      </a14:backgroundRemoval>
                    </a14:imgEffect>
                  </a14:imgLayer>
                </a14:imgProps>
              </a:ext>
              <a:ext uri="{28A0092B-C50C-407E-A947-70E740481C1C}">
                <a14:useLocalDpi xmlns:a14="http://schemas.microsoft.com/office/drawing/2010/main"/>
              </a:ext>
            </a:extLst>
          </a:blip>
          <a:stretch>
            <a:fillRect/>
          </a:stretch>
        </p:blipFill>
        <p:spPr>
          <a:xfrm>
            <a:off x="9949482" y="1193757"/>
            <a:ext cx="908179" cy="930397"/>
          </a:xfrm>
          <a:prstGeom prst="rect">
            <a:avLst/>
          </a:prstGeom>
        </p:spPr>
      </p:pic>
      <p:sp>
        <p:nvSpPr>
          <p:cNvPr id="67" name="テキスト ボックス 66">
            <a:extLst>
              <a:ext uri="{FF2B5EF4-FFF2-40B4-BE49-F238E27FC236}">
                <a16:creationId xmlns:a16="http://schemas.microsoft.com/office/drawing/2014/main" id="{DE3AA05B-5323-C2C3-4C08-D4DE6B2E09A3}"/>
              </a:ext>
            </a:extLst>
          </p:cNvPr>
          <p:cNvSpPr txBox="1"/>
          <p:nvPr/>
        </p:nvSpPr>
        <p:spPr>
          <a:xfrm>
            <a:off x="7348614" y="1122598"/>
            <a:ext cx="4362271" cy="523220"/>
          </a:xfrm>
          <a:prstGeom prst="rect">
            <a:avLst/>
          </a:prstGeom>
          <a:noFill/>
        </p:spPr>
        <p:txBody>
          <a:bodyPr wrap="square" rtlCol="0">
            <a:spAutoFit/>
          </a:bodyPr>
          <a:lstStyle/>
          <a:p>
            <a:pPr algn="ctr"/>
            <a:r>
              <a:rPr kumimoji="1" lang="ja-JP" altLang="en-US" sz="1400" dirty="0"/>
              <a:t>環境の変化に</a:t>
            </a:r>
            <a:br>
              <a:rPr kumimoji="1" lang="en-US" altLang="ja-JP" sz="1400" dirty="0"/>
            </a:br>
            <a:r>
              <a:rPr kumimoji="1" lang="ja-JP" altLang="en-US" sz="1400" dirty="0"/>
              <a:t>応じ</a:t>
            </a:r>
            <a:r>
              <a:rPr lang="ja-JP" altLang="en-US" sz="1400" dirty="0"/>
              <a:t>て対応</a:t>
            </a:r>
            <a:endParaRPr kumimoji="1" lang="ja-JP" altLang="en-US" sz="1400" dirty="0"/>
          </a:p>
        </p:txBody>
      </p:sp>
      <p:sp>
        <p:nvSpPr>
          <p:cNvPr id="7" name="正方形/長方形 6">
            <a:extLst>
              <a:ext uri="{FF2B5EF4-FFF2-40B4-BE49-F238E27FC236}">
                <a16:creationId xmlns:a16="http://schemas.microsoft.com/office/drawing/2014/main" id="{79C8CCE2-880C-E242-689E-BB7FAA44F6BA}"/>
              </a:ext>
            </a:extLst>
          </p:cNvPr>
          <p:cNvSpPr/>
          <p:nvPr/>
        </p:nvSpPr>
        <p:spPr>
          <a:xfrm>
            <a:off x="1183340" y="2513548"/>
            <a:ext cx="1172877" cy="363972"/>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dirty="0">
              <a:solidFill>
                <a:schemeClr val="tx1"/>
              </a:solidFill>
            </a:endParaRPr>
          </a:p>
        </p:txBody>
      </p:sp>
      <p:sp>
        <p:nvSpPr>
          <p:cNvPr id="8" name="正方形/長方形 7">
            <a:extLst>
              <a:ext uri="{FF2B5EF4-FFF2-40B4-BE49-F238E27FC236}">
                <a16:creationId xmlns:a16="http://schemas.microsoft.com/office/drawing/2014/main" id="{83D13677-A305-B7A6-3D24-5E59632D13B1}"/>
              </a:ext>
            </a:extLst>
          </p:cNvPr>
          <p:cNvSpPr/>
          <p:nvPr/>
        </p:nvSpPr>
        <p:spPr>
          <a:xfrm>
            <a:off x="1183340" y="2062937"/>
            <a:ext cx="1172877" cy="363972"/>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dirty="0">
              <a:solidFill>
                <a:schemeClr val="tx1"/>
              </a:solidFill>
            </a:endParaRPr>
          </a:p>
        </p:txBody>
      </p:sp>
      <p:sp>
        <p:nvSpPr>
          <p:cNvPr id="11" name="正方形/長方形 10">
            <a:extLst>
              <a:ext uri="{FF2B5EF4-FFF2-40B4-BE49-F238E27FC236}">
                <a16:creationId xmlns:a16="http://schemas.microsoft.com/office/drawing/2014/main" id="{3CD5111D-9306-164A-C976-36974348345D}"/>
              </a:ext>
            </a:extLst>
          </p:cNvPr>
          <p:cNvSpPr/>
          <p:nvPr/>
        </p:nvSpPr>
        <p:spPr>
          <a:xfrm>
            <a:off x="1183340" y="2975831"/>
            <a:ext cx="1172877" cy="363972"/>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dirty="0">
              <a:solidFill>
                <a:schemeClr val="tx1"/>
              </a:solidFill>
            </a:endParaRPr>
          </a:p>
        </p:txBody>
      </p:sp>
      <p:sp>
        <p:nvSpPr>
          <p:cNvPr id="20" name="正方形/長方形 19">
            <a:extLst>
              <a:ext uri="{FF2B5EF4-FFF2-40B4-BE49-F238E27FC236}">
                <a16:creationId xmlns:a16="http://schemas.microsoft.com/office/drawing/2014/main" id="{AD734388-9776-E3AC-CC40-161E01168AF6}"/>
              </a:ext>
            </a:extLst>
          </p:cNvPr>
          <p:cNvSpPr/>
          <p:nvPr/>
        </p:nvSpPr>
        <p:spPr>
          <a:xfrm>
            <a:off x="1183340" y="3415910"/>
            <a:ext cx="1172877" cy="363972"/>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dirty="0">
              <a:solidFill>
                <a:schemeClr val="tx1"/>
              </a:solidFill>
            </a:endParaRPr>
          </a:p>
        </p:txBody>
      </p:sp>
      <p:sp>
        <p:nvSpPr>
          <p:cNvPr id="26" name="正方形/長方形 25">
            <a:extLst>
              <a:ext uri="{FF2B5EF4-FFF2-40B4-BE49-F238E27FC236}">
                <a16:creationId xmlns:a16="http://schemas.microsoft.com/office/drawing/2014/main" id="{630AD0B5-0149-A64C-9634-6E2B5B6B6950}"/>
              </a:ext>
            </a:extLst>
          </p:cNvPr>
          <p:cNvSpPr/>
          <p:nvPr/>
        </p:nvSpPr>
        <p:spPr>
          <a:xfrm>
            <a:off x="1183340" y="3865382"/>
            <a:ext cx="1172877" cy="363972"/>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dirty="0">
              <a:solidFill>
                <a:schemeClr val="tx1"/>
              </a:solidFill>
            </a:endParaRPr>
          </a:p>
        </p:txBody>
      </p:sp>
      <p:sp>
        <p:nvSpPr>
          <p:cNvPr id="50" name="正方形/長方形 49">
            <a:extLst>
              <a:ext uri="{FF2B5EF4-FFF2-40B4-BE49-F238E27FC236}">
                <a16:creationId xmlns:a16="http://schemas.microsoft.com/office/drawing/2014/main" id="{B84079CF-1B89-746B-7C5F-DE6461CBC44E}"/>
              </a:ext>
            </a:extLst>
          </p:cNvPr>
          <p:cNvSpPr/>
          <p:nvPr/>
        </p:nvSpPr>
        <p:spPr>
          <a:xfrm>
            <a:off x="1538312" y="2513548"/>
            <a:ext cx="1291823" cy="363972"/>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通信インフラの</a:t>
            </a:r>
            <a:br>
              <a:rPr kumimoji="1" lang="en-US" altLang="ja-JP" sz="1200" b="1" dirty="0">
                <a:solidFill>
                  <a:schemeClr val="tx1"/>
                </a:solidFill>
              </a:rPr>
            </a:br>
            <a:r>
              <a:rPr kumimoji="1" lang="ja-JP" altLang="en-US" sz="1200" b="1" dirty="0">
                <a:solidFill>
                  <a:schemeClr val="tx1"/>
                </a:solidFill>
              </a:rPr>
              <a:t>高度化</a:t>
            </a:r>
            <a:endParaRPr kumimoji="1" lang="en-US" altLang="ja-JP" sz="1200" b="1" dirty="0">
              <a:solidFill>
                <a:schemeClr val="tx1"/>
              </a:solidFill>
            </a:endParaRPr>
          </a:p>
        </p:txBody>
      </p:sp>
      <p:sp>
        <p:nvSpPr>
          <p:cNvPr id="51" name="正方形/長方形 50">
            <a:extLst>
              <a:ext uri="{FF2B5EF4-FFF2-40B4-BE49-F238E27FC236}">
                <a16:creationId xmlns:a16="http://schemas.microsoft.com/office/drawing/2014/main" id="{3969932A-3AAF-B897-87E8-9F4C31B78605}"/>
              </a:ext>
            </a:extLst>
          </p:cNvPr>
          <p:cNvSpPr/>
          <p:nvPr/>
        </p:nvSpPr>
        <p:spPr>
          <a:xfrm>
            <a:off x="1538312" y="2062937"/>
            <a:ext cx="1291823" cy="363972"/>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solidFill>
                  <a:schemeClr val="tx1"/>
                </a:solidFill>
              </a:rPr>
              <a:t>AI</a:t>
            </a:r>
            <a:r>
              <a:rPr kumimoji="1" lang="ja-JP" altLang="en-US" sz="1200" b="1" dirty="0">
                <a:solidFill>
                  <a:schemeClr val="tx1"/>
                </a:solidFill>
              </a:rPr>
              <a:t>の飛躍的進化</a:t>
            </a:r>
            <a:endParaRPr kumimoji="1" lang="en-US" altLang="ja-JP" sz="1200" b="1" dirty="0">
              <a:solidFill>
                <a:schemeClr val="tx1"/>
              </a:solidFill>
            </a:endParaRPr>
          </a:p>
        </p:txBody>
      </p:sp>
      <p:sp>
        <p:nvSpPr>
          <p:cNvPr id="52" name="正方形/長方形 51">
            <a:extLst>
              <a:ext uri="{FF2B5EF4-FFF2-40B4-BE49-F238E27FC236}">
                <a16:creationId xmlns:a16="http://schemas.microsoft.com/office/drawing/2014/main" id="{81696A33-6B3A-017F-88C4-4228133F61B9}"/>
              </a:ext>
            </a:extLst>
          </p:cNvPr>
          <p:cNvSpPr/>
          <p:nvPr/>
        </p:nvSpPr>
        <p:spPr>
          <a:xfrm>
            <a:off x="1538312" y="2975831"/>
            <a:ext cx="1291823" cy="363972"/>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データ駆動型</a:t>
            </a:r>
            <a:br>
              <a:rPr kumimoji="1" lang="en-US" altLang="ja-JP" sz="1200" b="1" dirty="0">
                <a:solidFill>
                  <a:schemeClr val="tx1"/>
                </a:solidFill>
              </a:rPr>
            </a:br>
            <a:r>
              <a:rPr kumimoji="1" lang="ja-JP" altLang="en-US" sz="1200" b="1" dirty="0">
                <a:solidFill>
                  <a:schemeClr val="tx1"/>
                </a:solidFill>
              </a:rPr>
              <a:t>社会の進展</a:t>
            </a:r>
            <a:endParaRPr kumimoji="1" lang="en-US" altLang="ja-JP" sz="1200" b="1" dirty="0">
              <a:solidFill>
                <a:schemeClr val="tx1"/>
              </a:solidFill>
            </a:endParaRPr>
          </a:p>
        </p:txBody>
      </p:sp>
      <p:sp>
        <p:nvSpPr>
          <p:cNvPr id="59" name="正方形/長方形 58">
            <a:extLst>
              <a:ext uri="{FF2B5EF4-FFF2-40B4-BE49-F238E27FC236}">
                <a16:creationId xmlns:a16="http://schemas.microsoft.com/office/drawing/2014/main" id="{F392C4EF-B082-A6A8-1EE0-694055A1FB92}"/>
              </a:ext>
            </a:extLst>
          </p:cNvPr>
          <p:cNvSpPr/>
          <p:nvPr/>
        </p:nvSpPr>
        <p:spPr>
          <a:xfrm>
            <a:off x="1538312" y="3415910"/>
            <a:ext cx="1291823" cy="363972"/>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モビリティ革命</a:t>
            </a:r>
            <a:endParaRPr kumimoji="1" lang="en-US" altLang="ja-JP" sz="1200" b="1" dirty="0">
              <a:solidFill>
                <a:schemeClr val="tx1"/>
              </a:solidFill>
            </a:endParaRPr>
          </a:p>
        </p:txBody>
      </p:sp>
      <p:sp>
        <p:nvSpPr>
          <p:cNvPr id="60" name="正方形/長方形 59">
            <a:extLst>
              <a:ext uri="{FF2B5EF4-FFF2-40B4-BE49-F238E27FC236}">
                <a16:creationId xmlns:a16="http://schemas.microsoft.com/office/drawing/2014/main" id="{21115825-C3B5-00EC-8810-57BBA4053635}"/>
              </a:ext>
            </a:extLst>
          </p:cNvPr>
          <p:cNvSpPr/>
          <p:nvPr/>
        </p:nvSpPr>
        <p:spPr>
          <a:xfrm>
            <a:off x="1538312" y="3865382"/>
            <a:ext cx="1291823" cy="363972"/>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エネルギー・</a:t>
            </a:r>
            <a:br>
              <a:rPr kumimoji="1" lang="en-US" altLang="ja-JP" sz="1200" b="1" dirty="0">
                <a:solidFill>
                  <a:schemeClr val="tx1"/>
                </a:solidFill>
              </a:rPr>
            </a:br>
            <a:r>
              <a:rPr kumimoji="1" lang="ja-JP" altLang="en-US" sz="1200" b="1" dirty="0">
                <a:solidFill>
                  <a:schemeClr val="tx1"/>
                </a:solidFill>
              </a:rPr>
              <a:t>環境技術の進展</a:t>
            </a:r>
            <a:endParaRPr kumimoji="1" lang="en-US" altLang="ja-JP" sz="1200" b="1" dirty="0">
              <a:solidFill>
                <a:schemeClr val="tx1"/>
              </a:solidFill>
            </a:endParaRPr>
          </a:p>
        </p:txBody>
      </p:sp>
      <p:sp>
        <p:nvSpPr>
          <p:cNvPr id="61" name="正方形/長方形 60">
            <a:extLst>
              <a:ext uri="{FF2B5EF4-FFF2-40B4-BE49-F238E27FC236}">
                <a16:creationId xmlns:a16="http://schemas.microsoft.com/office/drawing/2014/main" id="{6D64A962-4A77-2C82-05B4-9FBC2F9FFF99}"/>
              </a:ext>
            </a:extLst>
          </p:cNvPr>
          <p:cNvSpPr/>
          <p:nvPr/>
        </p:nvSpPr>
        <p:spPr>
          <a:xfrm>
            <a:off x="3031587" y="2513548"/>
            <a:ext cx="2487371" cy="363972"/>
          </a:xfrm>
          <a:prstGeom prst="rect">
            <a:avLst/>
          </a:prstGeom>
          <a:solidFill>
            <a:schemeClr val="accent1">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インターネットの普及、</a:t>
            </a:r>
            <a:r>
              <a:rPr kumimoji="1" lang="en-US" altLang="ja-JP" sz="1200" dirty="0">
                <a:solidFill>
                  <a:schemeClr val="tx1"/>
                </a:solidFill>
              </a:rPr>
              <a:t>2G/3G</a:t>
            </a:r>
            <a:r>
              <a:rPr kumimoji="1" lang="ja-JP" altLang="en-US" sz="1200" dirty="0">
                <a:solidFill>
                  <a:schemeClr val="tx1"/>
                </a:solidFill>
              </a:rPr>
              <a:t>通信</a:t>
            </a:r>
          </a:p>
        </p:txBody>
      </p:sp>
      <p:sp>
        <p:nvSpPr>
          <p:cNvPr id="62" name="正方形/長方形 61">
            <a:extLst>
              <a:ext uri="{FF2B5EF4-FFF2-40B4-BE49-F238E27FC236}">
                <a16:creationId xmlns:a16="http://schemas.microsoft.com/office/drawing/2014/main" id="{DA91B12B-FF07-47C5-6076-7D9163E6F7B8}"/>
              </a:ext>
            </a:extLst>
          </p:cNvPr>
          <p:cNvSpPr/>
          <p:nvPr/>
        </p:nvSpPr>
        <p:spPr>
          <a:xfrm>
            <a:off x="3031587" y="2062937"/>
            <a:ext cx="2487371" cy="363972"/>
          </a:xfrm>
          <a:prstGeom prst="rect">
            <a:avLst/>
          </a:prstGeom>
          <a:solidFill>
            <a:schemeClr val="accent1">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ルールベース</a:t>
            </a:r>
            <a:r>
              <a:rPr kumimoji="1" lang="en-US" altLang="ja-JP" sz="1200" dirty="0">
                <a:solidFill>
                  <a:schemeClr val="tx1"/>
                </a:solidFill>
              </a:rPr>
              <a:t>AI</a:t>
            </a:r>
            <a:r>
              <a:rPr kumimoji="1" lang="ja-JP" altLang="en-US" sz="1200" dirty="0">
                <a:solidFill>
                  <a:schemeClr val="tx1"/>
                </a:solidFill>
              </a:rPr>
              <a:t>、研究の黎明期</a:t>
            </a:r>
            <a:endParaRPr kumimoji="1" lang="en-US" altLang="ja-JP" sz="1200" dirty="0">
              <a:solidFill>
                <a:schemeClr val="tx1"/>
              </a:solidFill>
            </a:endParaRPr>
          </a:p>
        </p:txBody>
      </p:sp>
      <p:sp>
        <p:nvSpPr>
          <p:cNvPr id="63" name="正方形/長方形 62">
            <a:extLst>
              <a:ext uri="{FF2B5EF4-FFF2-40B4-BE49-F238E27FC236}">
                <a16:creationId xmlns:a16="http://schemas.microsoft.com/office/drawing/2014/main" id="{9287F784-DA88-CD5B-F6F1-71033ACD06CE}"/>
              </a:ext>
            </a:extLst>
          </p:cNvPr>
          <p:cNvSpPr/>
          <p:nvPr/>
        </p:nvSpPr>
        <p:spPr>
          <a:xfrm>
            <a:off x="3031587" y="2975831"/>
            <a:ext cx="2487371" cy="363972"/>
          </a:xfrm>
          <a:prstGeom prst="rect">
            <a:avLst/>
          </a:prstGeom>
          <a:solidFill>
            <a:schemeClr val="accent1">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紙・手作業中心、</a:t>
            </a:r>
            <a:endParaRPr lang="en-US" altLang="ja-JP" sz="1200" dirty="0">
              <a:solidFill>
                <a:schemeClr val="tx1"/>
              </a:solidFill>
            </a:endParaRPr>
          </a:p>
          <a:p>
            <a:pPr algn="ctr"/>
            <a:r>
              <a:rPr kumimoji="1" lang="ja-JP" altLang="en-US" sz="1200" dirty="0">
                <a:solidFill>
                  <a:schemeClr val="tx1"/>
                </a:solidFill>
              </a:rPr>
              <a:t>限定的なデータ活用</a:t>
            </a:r>
            <a:endParaRPr kumimoji="1" lang="en-US" altLang="ja-JP" sz="1200" dirty="0">
              <a:solidFill>
                <a:schemeClr val="tx1"/>
              </a:solidFill>
            </a:endParaRPr>
          </a:p>
        </p:txBody>
      </p:sp>
      <p:sp>
        <p:nvSpPr>
          <p:cNvPr id="65" name="正方形/長方形 64">
            <a:extLst>
              <a:ext uri="{FF2B5EF4-FFF2-40B4-BE49-F238E27FC236}">
                <a16:creationId xmlns:a16="http://schemas.microsoft.com/office/drawing/2014/main" id="{7002F3B2-FEA7-BB0D-E820-40E6DAF7816A}"/>
              </a:ext>
            </a:extLst>
          </p:cNvPr>
          <p:cNvSpPr/>
          <p:nvPr/>
        </p:nvSpPr>
        <p:spPr>
          <a:xfrm>
            <a:off x="3031587" y="3415910"/>
            <a:ext cx="2487371" cy="363972"/>
          </a:xfrm>
          <a:prstGeom prst="rect">
            <a:avLst/>
          </a:prstGeom>
          <a:solidFill>
            <a:schemeClr val="accent1">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自家用車中心、鉄道網の整備</a:t>
            </a:r>
          </a:p>
        </p:txBody>
      </p:sp>
      <p:sp>
        <p:nvSpPr>
          <p:cNvPr id="68" name="正方形/長方形 67">
            <a:extLst>
              <a:ext uri="{FF2B5EF4-FFF2-40B4-BE49-F238E27FC236}">
                <a16:creationId xmlns:a16="http://schemas.microsoft.com/office/drawing/2014/main" id="{6862B4F9-0D71-424E-AE66-32E9C2E3FD50}"/>
              </a:ext>
            </a:extLst>
          </p:cNvPr>
          <p:cNvSpPr/>
          <p:nvPr/>
        </p:nvSpPr>
        <p:spPr>
          <a:xfrm>
            <a:off x="3031587" y="3865382"/>
            <a:ext cx="2487371" cy="363972"/>
          </a:xfrm>
          <a:prstGeom prst="rect">
            <a:avLst/>
          </a:prstGeom>
          <a:solidFill>
            <a:schemeClr val="accent1">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化石燃料依存、</a:t>
            </a:r>
            <a:endParaRPr kumimoji="1" lang="en-US" altLang="ja-JP" sz="1200" dirty="0">
              <a:solidFill>
                <a:schemeClr val="tx1"/>
              </a:solidFill>
            </a:endParaRPr>
          </a:p>
          <a:p>
            <a:pPr algn="ctr"/>
            <a:r>
              <a:rPr lang="ja-JP" altLang="en-US" sz="1200" dirty="0">
                <a:solidFill>
                  <a:schemeClr val="tx1"/>
                </a:solidFill>
              </a:rPr>
              <a:t>ごく一部の再生エネルギー</a:t>
            </a:r>
            <a:endParaRPr kumimoji="1" lang="en-US" altLang="ja-JP" sz="1200" dirty="0">
              <a:solidFill>
                <a:schemeClr val="tx1"/>
              </a:solidFill>
            </a:endParaRPr>
          </a:p>
        </p:txBody>
      </p:sp>
      <p:sp>
        <p:nvSpPr>
          <p:cNvPr id="69" name="正方形/長方形 68">
            <a:extLst>
              <a:ext uri="{FF2B5EF4-FFF2-40B4-BE49-F238E27FC236}">
                <a16:creationId xmlns:a16="http://schemas.microsoft.com/office/drawing/2014/main" id="{705F564F-E51A-F98C-E16A-CDDA2A8E8FE7}"/>
              </a:ext>
            </a:extLst>
          </p:cNvPr>
          <p:cNvSpPr/>
          <p:nvPr/>
        </p:nvSpPr>
        <p:spPr>
          <a:xfrm>
            <a:off x="6104929" y="2513548"/>
            <a:ext cx="2487371" cy="363972"/>
          </a:xfrm>
          <a:prstGeom prst="rect">
            <a:avLst/>
          </a:prstGeom>
          <a:solidFill>
            <a:schemeClr val="accent1">
              <a:lumMod val="40000"/>
              <a:lumOff val="6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rPr>
              <a:t>5G</a:t>
            </a:r>
            <a:r>
              <a:rPr kumimoji="1" lang="ja-JP" altLang="en-US" sz="1200" dirty="0">
                <a:solidFill>
                  <a:schemeClr val="tx1"/>
                </a:solidFill>
              </a:rPr>
              <a:t>通信、</a:t>
            </a:r>
            <a:r>
              <a:rPr kumimoji="1" lang="en-US" altLang="ja-JP" sz="1200" dirty="0">
                <a:solidFill>
                  <a:schemeClr val="tx1"/>
                </a:solidFill>
              </a:rPr>
              <a:t>IoT</a:t>
            </a:r>
            <a:r>
              <a:rPr kumimoji="1" lang="ja-JP" altLang="en-US" sz="1200" dirty="0">
                <a:solidFill>
                  <a:schemeClr val="tx1"/>
                </a:solidFill>
              </a:rPr>
              <a:t>の拡大</a:t>
            </a:r>
          </a:p>
        </p:txBody>
      </p:sp>
      <p:sp>
        <p:nvSpPr>
          <p:cNvPr id="72" name="正方形/長方形 71">
            <a:extLst>
              <a:ext uri="{FF2B5EF4-FFF2-40B4-BE49-F238E27FC236}">
                <a16:creationId xmlns:a16="http://schemas.microsoft.com/office/drawing/2014/main" id="{C9C97CB4-3B07-F257-A95F-AC2EBE118690}"/>
              </a:ext>
            </a:extLst>
          </p:cNvPr>
          <p:cNvSpPr/>
          <p:nvPr/>
        </p:nvSpPr>
        <p:spPr>
          <a:xfrm>
            <a:off x="6104929" y="2062937"/>
            <a:ext cx="2487371" cy="363972"/>
          </a:xfrm>
          <a:prstGeom prst="rect">
            <a:avLst/>
          </a:prstGeom>
          <a:solidFill>
            <a:schemeClr val="accent1">
              <a:lumMod val="40000"/>
              <a:lumOff val="6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生成</a:t>
            </a:r>
            <a:r>
              <a:rPr kumimoji="1" lang="en-US" altLang="ja-JP" sz="1200" dirty="0">
                <a:solidFill>
                  <a:schemeClr val="tx1"/>
                </a:solidFill>
              </a:rPr>
              <a:t>AI</a:t>
            </a:r>
            <a:r>
              <a:rPr kumimoji="1" lang="ja-JP" altLang="en-US" sz="1200" dirty="0">
                <a:solidFill>
                  <a:schemeClr val="tx1"/>
                </a:solidFill>
              </a:rPr>
              <a:t>の普及、</a:t>
            </a:r>
            <a:r>
              <a:rPr kumimoji="1" lang="en-US" altLang="ja-JP" sz="1200" dirty="0">
                <a:solidFill>
                  <a:schemeClr val="tx1"/>
                </a:solidFill>
              </a:rPr>
              <a:t>AI</a:t>
            </a:r>
            <a:r>
              <a:rPr kumimoji="1" lang="ja-JP" altLang="en-US" sz="1200" dirty="0">
                <a:solidFill>
                  <a:schemeClr val="tx1"/>
                </a:solidFill>
              </a:rPr>
              <a:t>エージェントや</a:t>
            </a:r>
            <a:endParaRPr kumimoji="1" lang="en-US" altLang="ja-JP" sz="1200" dirty="0">
              <a:solidFill>
                <a:schemeClr val="tx1"/>
              </a:solidFill>
            </a:endParaRPr>
          </a:p>
          <a:p>
            <a:pPr algn="ctr"/>
            <a:r>
              <a:rPr kumimoji="1" lang="ja-JP" altLang="en-US" sz="1200" dirty="0">
                <a:solidFill>
                  <a:schemeClr val="tx1"/>
                </a:solidFill>
              </a:rPr>
              <a:t>業務支援への活用</a:t>
            </a:r>
          </a:p>
        </p:txBody>
      </p:sp>
      <p:sp>
        <p:nvSpPr>
          <p:cNvPr id="73" name="正方形/長方形 72">
            <a:extLst>
              <a:ext uri="{FF2B5EF4-FFF2-40B4-BE49-F238E27FC236}">
                <a16:creationId xmlns:a16="http://schemas.microsoft.com/office/drawing/2014/main" id="{B4DA4456-8210-722E-D5FC-B571030D5590}"/>
              </a:ext>
            </a:extLst>
          </p:cNvPr>
          <p:cNvSpPr/>
          <p:nvPr/>
        </p:nvSpPr>
        <p:spPr>
          <a:xfrm>
            <a:off x="6104929" y="2975831"/>
            <a:ext cx="2487371" cy="363972"/>
          </a:xfrm>
          <a:prstGeom prst="rect">
            <a:avLst/>
          </a:prstGeom>
          <a:solidFill>
            <a:schemeClr val="accent1">
              <a:lumMod val="40000"/>
              <a:lumOff val="6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rPr>
              <a:t>IoT</a:t>
            </a:r>
            <a:r>
              <a:rPr kumimoji="1" lang="ja-JP" altLang="en-US" sz="1200" dirty="0">
                <a:solidFill>
                  <a:schemeClr val="tx1"/>
                </a:solidFill>
              </a:rPr>
              <a:t>・ビックデータ活用、</a:t>
            </a:r>
            <a:endParaRPr lang="en-US" altLang="ja-JP" sz="1200" dirty="0">
              <a:solidFill>
                <a:schemeClr val="tx1"/>
              </a:solidFill>
            </a:endParaRPr>
          </a:p>
          <a:p>
            <a:pPr algn="ctr"/>
            <a:r>
              <a:rPr lang="ja-JP" altLang="en-US" sz="1200" dirty="0">
                <a:solidFill>
                  <a:schemeClr val="tx1"/>
                </a:solidFill>
              </a:rPr>
              <a:t>スマートシティ化推進</a:t>
            </a:r>
            <a:endParaRPr kumimoji="1" lang="en-US" altLang="ja-JP" sz="1200" dirty="0">
              <a:solidFill>
                <a:schemeClr val="tx1"/>
              </a:solidFill>
            </a:endParaRPr>
          </a:p>
        </p:txBody>
      </p:sp>
      <p:sp>
        <p:nvSpPr>
          <p:cNvPr id="74" name="正方形/長方形 73">
            <a:extLst>
              <a:ext uri="{FF2B5EF4-FFF2-40B4-BE49-F238E27FC236}">
                <a16:creationId xmlns:a16="http://schemas.microsoft.com/office/drawing/2014/main" id="{AFA0A200-38CA-EF14-9EDC-0056B7309340}"/>
              </a:ext>
            </a:extLst>
          </p:cNvPr>
          <p:cNvSpPr/>
          <p:nvPr/>
        </p:nvSpPr>
        <p:spPr>
          <a:xfrm>
            <a:off x="6104929" y="3415910"/>
            <a:ext cx="2487371" cy="363972"/>
          </a:xfrm>
          <a:prstGeom prst="rect">
            <a:avLst/>
          </a:prstGeom>
          <a:solidFill>
            <a:schemeClr val="accent1">
              <a:lumMod val="40000"/>
              <a:lumOff val="6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電動モビリティ、</a:t>
            </a:r>
            <a:r>
              <a:rPr kumimoji="1" lang="en-US" altLang="ja-JP" sz="1200" dirty="0">
                <a:solidFill>
                  <a:schemeClr val="tx1"/>
                </a:solidFill>
              </a:rPr>
              <a:t>MaaS</a:t>
            </a:r>
            <a:r>
              <a:rPr kumimoji="1" lang="ja-JP" altLang="en-US" sz="1200" dirty="0">
                <a:solidFill>
                  <a:schemeClr val="tx1"/>
                </a:solidFill>
              </a:rPr>
              <a:t>の導入</a:t>
            </a:r>
          </a:p>
        </p:txBody>
      </p:sp>
      <p:sp>
        <p:nvSpPr>
          <p:cNvPr id="75" name="正方形/長方形 74">
            <a:extLst>
              <a:ext uri="{FF2B5EF4-FFF2-40B4-BE49-F238E27FC236}">
                <a16:creationId xmlns:a16="http://schemas.microsoft.com/office/drawing/2014/main" id="{E0BEECB3-93A1-8A65-EF9E-6A0A137342E4}"/>
              </a:ext>
            </a:extLst>
          </p:cNvPr>
          <p:cNvSpPr/>
          <p:nvPr/>
        </p:nvSpPr>
        <p:spPr>
          <a:xfrm>
            <a:off x="6104929" y="3865382"/>
            <a:ext cx="2487371" cy="363972"/>
          </a:xfrm>
          <a:prstGeom prst="rect">
            <a:avLst/>
          </a:prstGeom>
          <a:solidFill>
            <a:schemeClr val="accent1">
              <a:lumMod val="40000"/>
              <a:lumOff val="6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200" dirty="0">
                <a:solidFill>
                  <a:schemeClr val="tx1"/>
                </a:solidFill>
              </a:rPr>
              <a:t>都市内における電力循環、熱交換など</a:t>
            </a:r>
            <a:br>
              <a:rPr kumimoji="1" lang="en-US" altLang="ja-JP" sz="1200" dirty="0">
                <a:solidFill>
                  <a:schemeClr val="tx1"/>
                </a:solidFill>
              </a:rPr>
            </a:br>
            <a:r>
              <a:rPr kumimoji="1" lang="ja-JP" altLang="en-US" sz="1200" dirty="0">
                <a:solidFill>
                  <a:schemeClr val="tx1"/>
                </a:solidFill>
              </a:rPr>
              <a:t>都市型の</a:t>
            </a:r>
            <a:r>
              <a:rPr kumimoji="1" lang="en-US" altLang="ja-JP" sz="1200" dirty="0">
                <a:solidFill>
                  <a:schemeClr val="tx1"/>
                </a:solidFill>
              </a:rPr>
              <a:t>GX</a:t>
            </a:r>
            <a:r>
              <a:rPr kumimoji="1" lang="ja-JP" altLang="en-US" sz="1200" dirty="0">
                <a:solidFill>
                  <a:schemeClr val="tx1"/>
                </a:solidFill>
              </a:rPr>
              <a:t>対応の検討</a:t>
            </a:r>
            <a:endParaRPr kumimoji="1" lang="en-US" altLang="ja-JP" sz="1200" dirty="0">
              <a:solidFill>
                <a:schemeClr val="tx1"/>
              </a:solidFill>
            </a:endParaRPr>
          </a:p>
        </p:txBody>
      </p:sp>
      <p:sp>
        <p:nvSpPr>
          <p:cNvPr id="76" name="正方形/長方形 75">
            <a:extLst>
              <a:ext uri="{FF2B5EF4-FFF2-40B4-BE49-F238E27FC236}">
                <a16:creationId xmlns:a16="http://schemas.microsoft.com/office/drawing/2014/main" id="{0DA91E84-4405-5EBB-A903-BD2633592344}"/>
              </a:ext>
            </a:extLst>
          </p:cNvPr>
          <p:cNvSpPr/>
          <p:nvPr/>
        </p:nvSpPr>
        <p:spPr>
          <a:xfrm>
            <a:off x="9178131" y="2513548"/>
            <a:ext cx="2487371" cy="363972"/>
          </a:xfrm>
          <a:prstGeom prst="rect">
            <a:avLst/>
          </a:prstGeom>
          <a:solidFill>
            <a:schemeClr val="accent1">
              <a:lumMod val="60000"/>
              <a:lumOff val="4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200" dirty="0">
                <a:solidFill>
                  <a:schemeClr val="tx1"/>
                </a:solidFill>
              </a:rPr>
              <a:t>6G</a:t>
            </a:r>
            <a:r>
              <a:rPr lang="zh-TW" altLang="en-US" sz="1200" dirty="0">
                <a:solidFill>
                  <a:schemeClr val="tx1"/>
                </a:solidFill>
              </a:rPr>
              <a:t>通信、</a:t>
            </a:r>
            <a:r>
              <a:rPr lang="ja-JP" altLang="en-US" sz="1200" dirty="0">
                <a:solidFill>
                  <a:schemeClr val="tx1"/>
                </a:solidFill>
              </a:rPr>
              <a:t>自由空間光通信</a:t>
            </a:r>
            <a:r>
              <a:rPr lang="zh-TW" altLang="en-US" sz="1200" dirty="0">
                <a:solidFill>
                  <a:schemeClr val="tx1"/>
                </a:solidFill>
              </a:rPr>
              <a:t>技術</a:t>
            </a:r>
            <a:endParaRPr lang="ja-JP" altLang="en-US" sz="1200" dirty="0">
              <a:solidFill>
                <a:schemeClr val="tx1"/>
              </a:solidFill>
            </a:endParaRPr>
          </a:p>
        </p:txBody>
      </p:sp>
      <p:sp>
        <p:nvSpPr>
          <p:cNvPr id="77" name="正方形/長方形 76">
            <a:extLst>
              <a:ext uri="{FF2B5EF4-FFF2-40B4-BE49-F238E27FC236}">
                <a16:creationId xmlns:a16="http://schemas.microsoft.com/office/drawing/2014/main" id="{2859A84A-AB5C-BCB7-944C-ADD7BDF5722D}"/>
              </a:ext>
            </a:extLst>
          </p:cNvPr>
          <p:cNvSpPr/>
          <p:nvPr/>
        </p:nvSpPr>
        <p:spPr>
          <a:xfrm>
            <a:off x="9178131" y="2062937"/>
            <a:ext cx="2487371" cy="363972"/>
          </a:xfrm>
          <a:prstGeom prst="rect">
            <a:avLst/>
          </a:prstGeom>
          <a:solidFill>
            <a:schemeClr val="accent1">
              <a:lumMod val="60000"/>
              <a:lumOff val="4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汎用</a:t>
            </a:r>
            <a:r>
              <a:rPr lang="en-US" altLang="ja-JP" sz="1200" dirty="0">
                <a:solidFill>
                  <a:schemeClr val="tx1"/>
                </a:solidFill>
              </a:rPr>
              <a:t>AI</a:t>
            </a:r>
            <a:r>
              <a:rPr lang="ja-JP" altLang="en-US" sz="1200" dirty="0">
                <a:solidFill>
                  <a:schemeClr val="tx1"/>
                </a:solidFill>
              </a:rPr>
              <a:t>の登場、低遅延・</a:t>
            </a:r>
            <a:r>
              <a:rPr lang="en-US" altLang="ja-JP" sz="1200" dirty="0">
                <a:solidFill>
                  <a:schemeClr val="tx1"/>
                </a:solidFill>
              </a:rPr>
              <a:t>AI</a:t>
            </a:r>
            <a:r>
              <a:rPr lang="ja-JP" altLang="en-US" sz="1200" dirty="0">
                <a:solidFill>
                  <a:schemeClr val="tx1"/>
                </a:solidFill>
              </a:rPr>
              <a:t>産業の</a:t>
            </a:r>
            <a:br>
              <a:rPr lang="en-US" altLang="ja-JP" sz="1200" dirty="0">
                <a:solidFill>
                  <a:schemeClr val="tx1"/>
                </a:solidFill>
              </a:rPr>
            </a:br>
            <a:r>
              <a:rPr lang="ja-JP" altLang="en-US" sz="1200" dirty="0">
                <a:solidFill>
                  <a:schemeClr val="tx1"/>
                </a:solidFill>
              </a:rPr>
              <a:t>集積（国際金融、</a:t>
            </a:r>
            <a:r>
              <a:rPr lang="en-US" altLang="ja-JP" sz="1200" dirty="0">
                <a:solidFill>
                  <a:schemeClr val="tx1"/>
                </a:solidFill>
              </a:rPr>
              <a:t>e-</a:t>
            </a:r>
            <a:r>
              <a:rPr lang="ja-JP" altLang="en-US" sz="1200" dirty="0">
                <a:solidFill>
                  <a:schemeClr val="tx1"/>
                </a:solidFill>
              </a:rPr>
              <a:t>スポーツなど）</a:t>
            </a:r>
            <a:endParaRPr lang="en-US" altLang="ja-JP" sz="1200" dirty="0">
              <a:solidFill>
                <a:schemeClr val="tx1"/>
              </a:solidFill>
            </a:endParaRPr>
          </a:p>
        </p:txBody>
      </p:sp>
      <p:sp>
        <p:nvSpPr>
          <p:cNvPr id="78" name="正方形/長方形 77">
            <a:extLst>
              <a:ext uri="{FF2B5EF4-FFF2-40B4-BE49-F238E27FC236}">
                <a16:creationId xmlns:a16="http://schemas.microsoft.com/office/drawing/2014/main" id="{8F0FDA26-BA29-42F4-7E82-854C3EC2D2A7}"/>
              </a:ext>
            </a:extLst>
          </p:cNvPr>
          <p:cNvSpPr/>
          <p:nvPr/>
        </p:nvSpPr>
        <p:spPr>
          <a:xfrm>
            <a:off x="9178131" y="2975831"/>
            <a:ext cx="2487371" cy="363972"/>
          </a:xfrm>
          <a:prstGeom prst="rect">
            <a:avLst/>
          </a:prstGeom>
          <a:solidFill>
            <a:schemeClr val="accent1">
              <a:lumMod val="60000"/>
              <a:lumOff val="4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200" dirty="0">
                <a:solidFill>
                  <a:schemeClr val="tx1"/>
                </a:solidFill>
              </a:rPr>
              <a:t>個人</a:t>
            </a:r>
            <a:r>
              <a:rPr kumimoji="1" lang="ja-JP" altLang="en-US" sz="1200" dirty="0">
                <a:solidFill>
                  <a:schemeClr val="tx1"/>
                </a:solidFill>
              </a:rPr>
              <a:t>・企業がリアルタイムデータ連携、</a:t>
            </a:r>
            <a:endParaRPr kumimoji="1" lang="en-US" altLang="ja-JP" sz="1200" dirty="0">
              <a:solidFill>
                <a:schemeClr val="tx1"/>
              </a:solidFill>
            </a:endParaRPr>
          </a:p>
          <a:p>
            <a:pPr algn="ctr"/>
            <a:r>
              <a:rPr kumimoji="1" lang="ja-JP" altLang="en-US" sz="1200" dirty="0">
                <a:solidFill>
                  <a:schemeClr val="tx1"/>
                </a:solidFill>
              </a:rPr>
              <a:t>デジタルツイン都市の形成</a:t>
            </a:r>
            <a:endParaRPr kumimoji="1" lang="en-US" altLang="ja-JP" sz="1200" dirty="0">
              <a:solidFill>
                <a:schemeClr val="tx1"/>
              </a:solidFill>
            </a:endParaRPr>
          </a:p>
        </p:txBody>
      </p:sp>
      <p:sp>
        <p:nvSpPr>
          <p:cNvPr id="79" name="正方形/長方形 78">
            <a:extLst>
              <a:ext uri="{FF2B5EF4-FFF2-40B4-BE49-F238E27FC236}">
                <a16:creationId xmlns:a16="http://schemas.microsoft.com/office/drawing/2014/main" id="{19BE3D9D-F6DF-52F2-FB2F-BA98A5991D4F}"/>
              </a:ext>
            </a:extLst>
          </p:cNvPr>
          <p:cNvSpPr/>
          <p:nvPr/>
        </p:nvSpPr>
        <p:spPr>
          <a:xfrm>
            <a:off x="9178131" y="3415910"/>
            <a:ext cx="2487371" cy="363972"/>
          </a:xfrm>
          <a:prstGeom prst="rect">
            <a:avLst/>
          </a:prstGeom>
          <a:solidFill>
            <a:schemeClr val="accent1">
              <a:lumMod val="60000"/>
              <a:lumOff val="4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完全自動運転、</a:t>
            </a:r>
            <a:endParaRPr kumimoji="1" lang="en-US" altLang="ja-JP" sz="1200" dirty="0">
              <a:solidFill>
                <a:schemeClr val="tx1"/>
              </a:solidFill>
            </a:endParaRPr>
          </a:p>
          <a:p>
            <a:pPr algn="ctr"/>
            <a:r>
              <a:rPr kumimoji="1" lang="ja-JP" altLang="en-US" sz="1200" dirty="0">
                <a:solidFill>
                  <a:schemeClr val="tx1"/>
                </a:solidFill>
              </a:rPr>
              <a:t>空飛ぶクルマの実用化</a:t>
            </a:r>
          </a:p>
        </p:txBody>
      </p:sp>
      <p:sp>
        <p:nvSpPr>
          <p:cNvPr id="80" name="正方形/長方形 79">
            <a:extLst>
              <a:ext uri="{FF2B5EF4-FFF2-40B4-BE49-F238E27FC236}">
                <a16:creationId xmlns:a16="http://schemas.microsoft.com/office/drawing/2014/main" id="{087F37D2-210E-9B58-1BD4-823DDEF02844}"/>
              </a:ext>
            </a:extLst>
          </p:cNvPr>
          <p:cNvSpPr/>
          <p:nvPr/>
        </p:nvSpPr>
        <p:spPr>
          <a:xfrm>
            <a:off x="9178131" y="3865382"/>
            <a:ext cx="2487371" cy="363972"/>
          </a:xfrm>
          <a:prstGeom prst="rect">
            <a:avLst/>
          </a:prstGeom>
          <a:solidFill>
            <a:schemeClr val="accent1">
              <a:lumMod val="60000"/>
              <a:lumOff val="4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rPr>
              <a:t>DC</a:t>
            </a:r>
            <a:r>
              <a:rPr kumimoji="1" lang="ja-JP" altLang="en-US" sz="1200" dirty="0">
                <a:solidFill>
                  <a:schemeClr val="tx1"/>
                </a:solidFill>
              </a:rPr>
              <a:t>省エネ規制対応、脱炭素エネルギーを活用したスマートグリッド化加速</a:t>
            </a:r>
            <a:endParaRPr kumimoji="1" lang="en-US" altLang="ja-JP" sz="1200" dirty="0">
              <a:solidFill>
                <a:schemeClr val="tx1"/>
              </a:solidFill>
            </a:endParaRPr>
          </a:p>
        </p:txBody>
      </p:sp>
      <p:sp>
        <p:nvSpPr>
          <p:cNvPr id="81" name="二等辺三角形 80">
            <a:extLst>
              <a:ext uri="{FF2B5EF4-FFF2-40B4-BE49-F238E27FC236}">
                <a16:creationId xmlns:a16="http://schemas.microsoft.com/office/drawing/2014/main" id="{09DB067D-DD3A-D904-163E-49C036C06B98}"/>
              </a:ext>
            </a:extLst>
          </p:cNvPr>
          <p:cNvSpPr/>
          <p:nvPr/>
        </p:nvSpPr>
        <p:spPr>
          <a:xfrm rot="5400000">
            <a:off x="8558582" y="3027314"/>
            <a:ext cx="653614" cy="237663"/>
          </a:xfrm>
          <a:prstGeom prst="triangl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2" name="二等辺三角形 81">
            <a:extLst>
              <a:ext uri="{FF2B5EF4-FFF2-40B4-BE49-F238E27FC236}">
                <a16:creationId xmlns:a16="http://schemas.microsoft.com/office/drawing/2014/main" id="{85784DC2-3A54-675B-15D1-07B127E21EE1}"/>
              </a:ext>
            </a:extLst>
          </p:cNvPr>
          <p:cNvSpPr/>
          <p:nvPr/>
        </p:nvSpPr>
        <p:spPr>
          <a:xfrm rot="5400000">
            <a:off x="5485727" y="3027315"/>
            <a:ext cx="653614" cy="237663"/>
          </a:xfrm>
          <a:prstGeom prst="triangl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3" name="正方形/長方形 82">
            <a:extLst>
              <a:ext uri="{FF2B5EF4-FFF2-40B4-BE49-F238E27FC236}">
                <a16:creationId xmlns:a16="http://schemas.microsoft.com/office/drawing/2014/main" id="{ACCE46FB-DC6F-9BAB-0D51-C105508AD390}"/>
              </a:ext>
            </a:extLst>
          </p:cNvPr>
          <p:cNvSpPr/>
          <p:nvPr/>
        </p:nvSpPr>
        <p:spPr>
          <a:xfrm>
            <a:off x="650592" y="2062937"/>
            <a:ext cx="424248" cy="1276866"/>
          </a:xfrm>
          <a:prstGeom prst="rect">
            <a:avLst/>
          </a:prstGeom>
          <a:solidFill>
            <a:schemeClr val="tx2">
              <a:lumMod val="40000"/>
              <a:lumOff val="6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vert="eaVert" wrap="none" rtlCol="0" anchor="ctr"/>
          <a:lstStyle/>
          <a:p>
            <a:pPr algn="ctr"/>
            <a:r>
              <a:rPr kumimoji="1" lang="ja-JP" altLang="en-US" sz="1200" b="1" dirty="0">
                <a:solidFill>
                  <a:schemeClr val="tx1"/>
                </a:solidFill>
              </a:rPr>
              <a:t>デジタル変革</a:t>
            </a:r>
            <a:endParaRPr kumimoji="1" lang="en-US" altLang="ja-JP" sz="1200" b="1" dirty="0">
              <a:solidFill>
                <a:schemeClr val="tx1"/>
              </a:solidFill>
            </a:endParaRPr>
          </a:p>
        </p:txBody>
      </p:sp>
      <p:pic>
        <p:nvPicPr>
          <p:cNvPr id="84" name="グラフィックス 83" descr="人工知能 単色塗りつぶし">
            <a:extLst>
              <a:ext uri="{FF2B5EF4-FFF2-40B4-BE49-F238E27FC236}">
                <a16:creationId xmlns:a16="http://schemas.microsoft.com/office/drawing/2014/main" id="{11F95C65-329D-25F2-086C-CAA718C39713}"/>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245221" y="2100923"/>
            <a:ext cx="288000" cy="288000"/>
          </a:xfrm>
          <a:prstGeom prst="rect">
            <a:avLst/>
          </a:prstGeom>
        </p:spPr>
      </p:pic>
      <p:pic>
        <p:nvPicPr>
          <p:cNvPr id="85" name="グラフィックス 84" descr="車 単色塗りつぶし">
            <a:extLst>
              <a:ext uri="{FF2B5EF4-FFF2-40B4-BE49-F238E27FC236}">
                <a16:creationId xmlns:a16="http://schemas.microsoft.com/office/drawing/2014/main" id="{089644DF-0A5E-EA58-D54E-8492B4F471B0}"/>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243121" y="3460775"/>
            <a:ext cx="288000" cy="288000"/>
          </a:xfrm>
          <a:prstGeom prst="rect">
            <a:avLst/>
          </a:prstGeom>
        </p:spPr>
      </p:pic>
      <p:pic>
        <p:nvPicPr>
          <p:cNvPr id="86" name="グラフィックス 85" descr="持続可能性 単色塗りつぶし">
            <a:extLst>
              <a:ext uri="{FF2B5EF4-FFF2-40B4-BE49-F238E27FC236}">
                <a16:creationId xmlns:a16="http://schemas.microsoft.com/office/drawing/2014/main" id="{4A9B61CE-44B8-44D4-E3DB-7ED83CDF1E00}"/>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1243121" y="3900200"/>
            <a:ext cx="288000" cy="288000"/>
          </a:xfrm>
          <a:prstGeom prst="rect">
            <a:avLst/>
          </a:prstGeom>
        </p:spPr>
      </p:pic>
      <p:pic>
        <p:nvPicPr>
          <p:cNvPr id="87" name="グラフィックス 86" descr="雲 枠線">
            <a:extLst>
              <a:ext uri="{FF2B5EF4-FFF2-40B4-BE49-F238E27FC236}">
                <a16:creationId xmlns:a16="http://schemas.microsoft.com/office/drawing/2014/main" id="{DA3B150E-953F-2C5A-B570-90DFBCC7BF56}"/>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243121" y="3021884"/>
            <a:ext cx="288000" cy="288000"/>
          </a:xfrm>
          <a:prstGeom prst="rect">
            <a:avLst/>
          </a:prstGeom>
        </p:spPr>
      </p:pic>
      <p:pic>
        <p:nvPicPr>
          <p:cNvPr id="88" name="グラフィックス 87" descr="基地局 単色塗りつぶし">
            <a:extLst>
              <a:ext uri="{FF2B5EF4-FFF2-40B4-BE49-F238E27FC236}">
                <a16:creationId xmlns:a16="http://schemas.microsoft.com/office/drawing/2014/main" id="{A9A2FF8B-7AF4-59F9-DC8D-91A87D4C9656}"/>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1243121" y="2557225"/>
            <a:ext cx="288000" cy="288000"/>
          </a:xfrm>
          <a:prstGeom prst="rect">
            <a:avLst/>
          </a:prstGeom>
        </p:spPr>
      </p:pic>
      <p:pic>
        <p:nvPicPr>
          <p:cNvPr id="71" name="グラフィックス 70" descr="地球: アフリカとヨーロッパ 単色塗りつぶし">
            <a:extLst>
              <a:ext uri="{FF2B5EF4-FFF2-40B4-BE49-F238E27FC236}">
                <a16:creationId xmlns:a16="http://schemas.microsoft.com/office/drawing/2014/main" id="{8554D12B-143F-0075-756A-7708934F3830}"/>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1245221" y="6154591"/>
            <a:ext cx="288001" cy="288001"/>
          </a:xfrm>
          <a:prstGeom prst="rect">
            <a:avLst/>
          </a:prstGeom>
        </p:spPr>
      </p:pic>
      <p:sp>
        <p:nvSpPr>
          <p:cNvPr id="89" name="正方形/長方形 88">
            <a:extLst>
              <a:ext uri="{FF2B5EF4-FFF2-40B4-BE49-F238E27FC236}">
                <a16:creationId xmlns:a16="http://schemas.microsoft.com/office/drawing/2014/main" id="{211BE5C9-0762-C3F9-C2D2-8CE46851B511}"/>
              </a:ext>
            </a:extLst>
          </p:cNvPr>
          <p:cNvSpPr/>
          <p:nvPr/>
        </p:nvSpPr>
        <p:spPr>
          <a:xfrm>
            <a:off x="117844" y="4351998"/>
            <a:ext cx="424248" cy="2143691"/>
          </a:xfrm>
          <a:prstGeom prst="rect">
            <a:avLst/>
          </a:prstGeom>
          <a:solidFill>
            <a:schemeClr val="tx2">
              <a:lumMod val="40000"/>
              <a:lumOff val="6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400" b="1" dirty="0">
                <a:solidFill>
                  <a:schemeClr val="tx1"/>
                </a:solidFill>
              </a:rPr>
              <a:t>社会環境の変化</a:t>
            </a:r>
            <a:endParaRPr kumimoji="1" lang="en-US" altLang="ja-JP" sz="1400" b="1" dirty="0">
              <a:solidFill>
                <a:schemeClr val="tx1"/>
              </a:solidFill>
            </a:endParaRPr>
          </a:p>
        </p:txBody>
      </p:sp>
      <p:sp>
        <p:nvSpPr>
          <p:cNvPr id="90" name="正方形/長方形 89">
            <a:extLst>
              <a:ext uri="{FF2B5EF4-FFF2-40B4-BE49-F238E27FC236}">
                <a16:creationId xmlns:a16="http://schemas.microsoft.com/office/drawing/2014/main" id="{48B331FA-395C-A5CE-01BD-F7484DE05621}"/>
              </a:ext>
            </a:extLst>
          </p:cNvPr>
          <p:cNvSpPr/>
          <p:nvPr/>
        </p:nvSpPr>
        <p:spPr>
          <a:xfrm>
            <a:off x="117844" y="2058714"/>
            <a:ext cx="424248" cy="2143691"/>
          </a:xfrm>
          <a:prstGeom prst="rect">
            <a:avLst/>
          </a:prstGeom>
          <a:solidFill>
            <a:schemeClr val="tx2">
              <a:lumMod val="40000"/>
              <a:lumOff val="6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400" b="1" dirty="0">
                <a:solidFill>
                  <a:schemeClr val="tx1"/>
                </a:solidFill>
              </a:rPr>
              <a:t>テクノロジーの変化</a:t>
            </a:r>
            <a:endParaRPr kumimoji="1" lang="en-US" altLang="ja-JP" sz="1400" b="1" dirty="0">
              <a:solidFill>
                <a:schemeClr val="tx1"/>
              </a:solidFill>
            </a:endParaRPr>
          </a:p>
        </p:txBody>
      </p:sp>
      <p:sp>
        <p:nvSpPr>
          <p:cNvPr id="91" name="正方形/長方形 90">
            <a:extLst>
              <a:ext uri="{FF2B5EF4-FFF2-40B4-BE49-F238E27FC236}">
                <a16:creationId xmlns:a16="http://schemas.microsoft.com/office/drawing/2014/main" id="{D5C3BCDF-BDEA-3488-093E-33E721B88D8A}"/>
              </a:ext>
            </a:extLst>
          </p:cNvPr>
          <p:cNvSpPr/>
          <p:nvPr/>
        </p:nvSpPr>
        <p:spPr>
          <a:xfrm>
            <a:off x="650592" y="3415910"/>
            <a:ext cx="424248" cy="813444"/>
          </a:xfrm>
          <a:prstGeom prst="rect">
            <a:avLst/>
          </a:prstGeom>
          <a:solidFill>
            <a:schemeClr val="tx2">
              <a:lumMod val="40000"/>
              <a:lumOff val="6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vert="eaVert" wrap="none" rtlCol="0" anchor="ctr"/>
          <a:lstStyle/>
          <a:p>
            <a:pPr algn="ctr"/>
            <a:r>
              <a:rPr kumimoji="1" lang="ja-JP" altLang="en-US" sz="1200" b="1" dirty="0">
                <a:solidFill>
                  <a:schemeClr val="tx1"/>
                </a:solidFill>
              </a:rPr>
              <a:t>リアル変革</a:t>
            </a:r>
            <a:endParaRPr kumimoji="1" lang="en-US" altLang="ja-JP" sz="1200" b="1" dirty="0">
              <a:solidFill>
                <a:schemeClr val="tx1"/>
              </a:solidFill>
            </a:endParaRPr>
          </a:p>
        </p:txBody>
      </p:sp>
      <p:sp>
        <p:nvSpPr>
          <p:cNvPr id="92" name="正方形/長方形 91">
            <a:extLst>
              <a:ext uri="{FF2B5EF4-FFF2-40B4-BE49-F238E27FC236}">
                <a16:creationId xmlns:a16="http://schemas.microsoft.com/office/drawing/2014/main" id="{DA59E686-CD2A-30C9-0CDB-751D58247BCD}"/>
              </a:ext>
            </a:extLst>
          </p:cNvPr>
          <p:cNvSpPr/>
          <p:nvPr/>
        </p:nvSpPr>
        <p:spPr>
          <a:xfrm>
            <a:off x="650592" y="5689652"/>
            <a:ext cx="424248" cy="813444"/>
          </a:xfrm>
          <a:prstGeom prst="rect">
            <a:avLst/>
          </a:prstGeom>
          <a:solidFill>
            <a:schemeClr val="tx2">
              <a:lumMod val="40000"/>
              <a:lumOff val="6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200" b="1" dirty="0">
                <a:solidFill>
                  <a:schemeClr val="tx1"/>
                </a:solidFill>
              </a:rPr>
              <a:t>外部環境</a:t>
            </a:r>
            <a:endParaRPr kumimoji="1" lang="en-US" altLang="ja-JP" sz="1200" b="1" dirty="0">
              <a:solidFill>
                <a:schemeClr val="tx1"/>
              </a:solidFill>
            </a:endParaRPr>
          </a:p>
        </p:txBody>
      </p:sp>
      <p:sp>
        <p:nvSpPr>
          <p:cNvPr id="4" name="テキスト ボックス 3">
            <a:extLst>
              <a:ext uri="{FF2B5EF4-FFF2-40B4-BE49-F238E27FC236}">
                <a16:creationId xmlns:a16="http://schemas.microsoft.com/office/drawing/2014/main" id="{5C64F6A3-9A7E-4EB6-A3D1-B52B7EC0983D}"/>
              </a:ext>
            </a:extLst>
          </p:cNvPr>
          <p:cNvSpPr txBox="1"/>
          <p:nvPr/>
        </p:nvSpPr>
        <p:spPr>
          <a:xfrm>
            <a:off x="9295203" y="6483904"/>
            <a:ext cx="2212437" cy="307777"/>
          </a:xfrm>
          <a:prstGeom prst="rect">
            <a:avLst/>
          </a:prstGeom>
          <a:noFill/>
        </p:spPr>
        <p:txBody>
          <a:bodyPr wrap="square" rtlCol="0">
            <a:spAutoFit/>
          </a:bodyPr>
          <a:lstStyle/>
          <a:p>
            <a:r>
              <a:rPr kumimoji="1" lang="ja-JP" altLang="en-US" sz="1400" b="1" dirty="0">
                <a:solidFill>
                  <a:srgbClr val="FF0000"/>
                </a:solidFill>
              </a:rPr>
              <a:t>➡次世代型スマートシティへ</a:t>
            </a:r>
          </a:p>
        </p:txBody>
      </p:sp>
      <p:cxnSp>
        <p:nvCxnSpPr>
          <p:cNvPr id="19" name="直線矢印コネクタ 18">
            <a:extLst>
              <a:ext uri="{FF2B5EF4-FFF2-40B4-BE49-F238E27FC236}">
                <a16:creationId xmlns:a16="http://schemas.microsoft.com/office/drawing/2014/main" id="{A4B6FD50-F5B3-49B8-BCBA-69B13DD4878B}"/>
              </a:ext>
            </a:extLst>
          </p:cNvPr>
          <p:cNvCxnSpPr/>
          <p:nvPr/>
        </p:nvCxnSpPr>
        <p:spPr>
          <a:xfrm>
            <a:off x="3029534" y="6611007"/>
            <a:ext cx="5515071" cy="0"/>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70" name="テキスト ボックス 69">
            <a:extLst>
              <a:ext uri="{FF2B5EF4-FFF2-40B4-BE49-F238E27FC236}">
                <a16:creationId xmlns:a16="http://schemas.microsoft.com/office/drawing/2014/main" id="{A54B3E46-9B9E-49DE-83AE-EC761D602931}"/>
              </a:ext>
            </a:extLst>
          </p:cNvPr>
          <p:cNvSpPr txBox="1"/>
          <p:nvPr/>
        </p:nvSpPr>
        <p:spPr>
          <a:xfrm>
            <a:off x="6004436" y="6607163"/>
            <a:ext cx="2834673" cy="276999"/>
          </a:xfrm>
          <a:prstGeom prst="rect">
            <a:avLst/>
          </a:prstGeom>
          <a:noFill/>
        </p:spPr>
        <p:txBody>
          <a:bodyPr wrap="square" rtlCol="0">
            <a:spAutoFit/>
          </a:bodyPr>
          <a:lstStyle/>
          <a:p>
            <a:r>
              <a:rPr kumimoji="1" lang="ja-JP" altLang="en-US" sz="1200" b="1" dirty="0"/>
              <a:t>スマートシティ戦略</a:t>
            </a:r>
            <a:r>
              <a:rPr kumimoji="1" lang="en-US" altLang="ja-JP" sz="1200" b="1" dirty="0"/>
              <a:t>Ver.1.0</a:t>
            </a:r>
            <a:r>
              <a:rPr kumimoji="1" lang="ja-JP" altLang="en-US" sz="1200" b="1" dirty="0"/>
              <a:t>、</a:t>
            </a:r>
            <a:r>
              <a:rPr kumimoji="1" lang="en-US" altLang="ja-JP" sz="1200" b="1" dirty="0"/>
              <a:t>ver.2.0</a:t>
            </a:r>
            <a:endParaRPr kumimoji="1" lang="ja-JP" altLang="en-US" sz="1200" b="1" dirty="0"/>
          </a:p>
        </p:txBody>
      </p:sp>
    </p:spTree>
    <p:extLst>
      <p:ext uri="{BB962C8B-B14F-4D97-AF65-F5344CB8AC3E}">
        <p14:creationId xmlns:p14="http://schemas.microsoft.com/office/powerpoint/2010/main" val="11037021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FF4D4E86-5ECD-4BE0-9223-BA26ACC9C959}"/>
              </a:ext>
            </a:extLst>
          </p:cNvPr>
          <p:cNvSpPr/>
          <p:nvPr/>
        </p:nvSpPr>
        <p:spPr>
          <a:xfrm>
            <a:off x="2806262" y="4116617"/>
            <a:ext cx="8607972" cy="2091424"/>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4" name="スライド番号プレースホルダー 3">
            <a:extLst>
              <a:ext uri="{FF2B5EF4-FFF2-40B4-BE49-F238E27FC236}">
                <a16:creationId xmlns:a16="http://schemas.microsoft.com/office/drawing/2014/main" id="{E90ECB3D-C652-4191-B3B9-0E79F056F0E3}"/>
              </a:ext>
            </a:extLst>
          </p:cNvPr>
          <p:cNvSpPr>
            <a:spLocks noGrp="1"/>
          </p:cNvSpPr>
          <p:nvPr>
            <p:ph type="sldNum" sz="quarter" idx="12"/>
          </p:nvPr>
        </p:nvSpPr>
        <p:spPr>
          <a:xfrm>
            <a:off x="10311864" y="6482366"/>
            <a:ext cx="18801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pic>
        <p:nvPicPr>
          <p:cNvPr id="2" name="図 1">
            <a:extLst>
              <a:ext uri="{FF2B5EF4-FFF2-40B4-BE49-F238E27FC236}">
                <a16:creationId xmlns:a16="http://schemas.microsoft.com/office/drawing/2014/main" id="{5972831B-4AC4-483D-85BB-C7A903ED1330}"/>
              </a:ext>
            </a:extLst>
          </p:cNvPr>
          <p:cNvPicPr>
            <a:picLocks noChangeAspect="1"/>
          </p:cNvPicPr>
          <p:nvPr/>
        </p:nvPicPr>
        <p:blipFill>
          <a:blip r:embed="rId3"/>
          <a:stretch>
            <a:fillRect/>
          </a:stretch>
        </p:blipFill>
        <p:spPr>
          <a:xfrm>
            <a:off x="2678420" y="1660636"/>
            <a:ext cx="8789344" cy="1755227"/>
          </a:xfrm>
          <a:prstGeom prst="rect">
            <a:avLst/>
          </a:prstGeom>
        </p:spPr>
      </p:pic>
      <p:sp>
        <p:nvSpPr>
          <p:cNvPr id="3" name="四角形: 角を丸くする 2">
            <a:extLst>
              <a:ext uri="{FF2B5EF4-FFF2-40B4-BE49-F238E27FC236}">
                <a16:creationId xmlns:a16="http://schemas.microsoft.com/office/drawing/2014/main" id="{EB29F174-87FC-4433-8A61-C66FBAECFBCB}"/>
              </a:ext>
            </a:extLst>
          </p:cNvPr>
          <p:cNvSpPr/>
          <p:nvPr/>
        </p:nvSpPr>
        <p:spPr>
          <a:xfrm>
            <a:off x="739682" y="1734208"/>
            <a:ext cx="1720159" cy="1618592"/>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UI"/>
                <a:ea typeface="Meiryo UI"/>
                <a:cs typeface="+mn-cs"/>
              </a:rPr>
              <a:t>めざすべき</a:t>
            </a:r>
            <a:endParaRPr kumimoji="1" lang="en-US" altLang="ja-JP" sz="18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UI"/>
                <a:ea typeface="Meiryo UI"/>
                <a:cs typeface="+mn-cs"/>
              </a:rPr>
              <a:t>副首都の姿</a:t>
            </a:r>
          </a:p>
        </p:txBody>
      </p:sp>
      <p:sp>
        <p:nvSpPr>
          <p:cNvPr id="14" name="四角形: 角を丸くする 13">
            <a:extLst>
              <a:ext uri="{FF2B5EF4-FFF2-40B4-BE49-F238E27FC236}">
                <a16:creationId xmlns:a16="http://schemas.microsoft.com/office/drawing/2014/main" id="{1E2E4C90-64AD-47E0-A9DB-0596000FB118}"/>
              </a:ext>
            </a:extLst>
          </p:cNvPr>
          <p:cNvSpPr/>
          <p:nvPr/>
        </p:nvSpPr>
        <p:spPr>
          <a:xfrm>
            <a:off x="6900590" y="4708673"/>
            <a:ext cx="4212000" cy="540000"/>
          </a:xfrm>
          <a:prstGeom prst="roundRect">
            <a:avLst>
              <a:gd name="adj" fmla="val 500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HG創英角ｺﾞｼｯｸUB" panose="020B0909000000000000" pitchFamily="49" charset="-128"/>
                <a:ea typeface="HG創英角ｺﾞｼｯｸUB" panose="020B0909000000000000" pitchFamily="49" charset="-128"/>
                <a:cs typeface="+mn-cs"/>
              </a:rPr>
              <a:t>デジタルインフラの整備</a:t>
            </a:r>
          </a:p>
        </p:txBody>
      </p:sp>
      <p:sp>
        <p:nvSpPr>
          <p:cNvPr id="13" name="四角形: 角を丸くする 12">
            <a:extLst>
              <a:ext uri="{FF2B5EF4-FFF2-40B4-BE49-F238E27FC236}">
                <a16:creationId xmlns:a16="http://schemas.microsoft.com/office/drawing/2014/main" id="{7A148111-2E60-48C0-8525-B11F01D18D64}"/>
              </a:ext>
            </a:extLst>
          </p:cNvPr>
          <p:cNvSpPr/>
          <p:nvPr/>
        </p:nvSpPr>
        <p:spPr>
          <a:xfrm>
            <a:off x="3013535" y="4708673"/>
            <a:ext cx="4212000" cy="540000"/>
          </a:xfrm>
          <a:prstGeom prst="roundRect">
            <a:avLst>
              <a:gd name="adj" fmla="val 47965"/>
            </a:avLst>
          </a:prstGeom>
          <a:solidFill>
            <a:schemeClr val="accent4">
              <a:lumMod val="40000"/>
              <a:lumOff val="60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HG創英角ｺﾞｼｯｸUB" panose="020B0909000000000000" pitchFamily="49" charset="-128"/>
                <a:ea typeface="HG創英角ｺﾞｼｯｸUB" panose="020B0909000000000000" pitchFamily="49" charset="-128"/>
                <a:cs typeface="+mn-cs"/>
              </a:rPr>
              <a:t>次世代デジタルサービスの発展</a:t>
            </a:r>
            <a:endParaRPr kumimoji="1" lang="ja-JP" altLang="en-US" sz="1800" b="1" i="0" u="none" strike="noStrike" kern="1200" cap="none" spc="0" normalizeH="0" baseline="0" noProof="0" dirty="0">
              <a:ln>
                <a:noFill/>
              </a:ln>
              <a:solidFill>
                <a:prstClr val="black"/>
              </a:solidFill>
              <a:effectLst/>
              <a:uLnTx/>
              <a:uFillTx/>
              <a:latin typeface="HG創英角ｺﾞｼｯｸUB" panose="020B0909000000000000" pitchFamily="49" charset="-128"/>
              <a:ea typeface="HG創英角ｺﾞｼｯｸUB" panose="020B0909000000000000" pitchFamily="49" charset="-128"/>
              <a:cs typeface="+mn-cs"/>
            </a:endParaRPr>
          </a:p>
        </p:txBody>
      </p:sp>
      <p:sp>
        <p:nvSpPr>
          <p:cNvPr id="17" name="テキスト ボックス 16">
            <a:extLst>
              <a:ext uri="{FF2B5EF4-FFF2-40B4-BE49-F238E27FC236}">
                <a16:creationId xmlns:a16="http://schemas.microsoft.com/office/drawing/2014/main" id="{D0E4A54D-34C0-4516-8267-D0B2852F8961}"/>
              </a:ext>
            </a:extLst>
          </p:cNvPr>
          <p:cNvSpPr txBox="1"/>
          <p:nvPr/>
        </p:nvSpPr>
        <p:spPr>
          <a:xfrm>
            <a:off x="3906486" y="4351460"/>
            <a:ext cx="6407523"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成長エンジンとしてのデジタルサービスと、バックアップを担うデジタルインフラの充実を加速する</a:t>
            </a:r>
          </a:p>
        </p:txBody>
      </p:sp>
      <p:sp>
        <p:nvSpPr>
          <p:cNvPr id="6" name="テキスト ボックス 5">
            <a:extLst>
              <a:ext uri="{FF2B5EF4-FFF2-40B4-BE49-F238E27FC236}">
                <a16:creationId xmlns:a16="http://schemas.microsoft.com/office/drawing/2014/main" id="{44AD4ED5-24E8-4AAA-98ED-B94B33AC8436}"/>
              </a:ext>
            </a:extLst>
          </p:cNvPr>
          <p:cNvSpPr txBox="1"/>
          <p:nvPr/>
        </p:nvSpPr>
        <p:spPr>
          <a:xfrm>
            <a:off x="9475840" y="3449253"/>
            <a:ext cx="199125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出典：</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副首都構想について</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　　　　　第</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19</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回副首都推進本部会議資料</a:t>
            </a:r>
          </a:p>
        </p:txBody>
      </p:sp>
      <p:sp>
        <p:nvSpPr>
          <p:cNvPr id="9" name="四角形: 角を丸くする 8">
            <a:extLst>
              <a:ext uri="{FF2B5EF4-FFF2-40B4-BE49-F238E27FC236}">
                <a16:creationId xmlns:a16="http://schemas.microsoft.com/office/drawing/2014/main" id="{4A48A41B-B3B0-4245-8EC6-40E306421549}"/>
              </a:ext>
            </a:extLst>
          </p:cNvPr>
          <p:cNvSpPr/>
          <p:nvPr/>
        </p:nvSpPr>
        <p:spPr>
          <a:xfrm>
            <a:off x="3151942" y="5445063"/>
            <a:ext cx="1258432" cy="540000"/>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産業・</a:t>
            </a:r>
            <a:endParaRPr kumimoji="1" lang="en-US" altLang="ja-JP" sz="13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サービス</a:t>
            </a:r>
          </a:p>
        </p:txBody>
      </p:sp>
      <p:sp>
        <p:nvSpPr>
          <p:cNvPr id="24" name="四角形: 角を丸くする 23">
            <a:extLst>
              <a:ext uri="{FF2B5EF4-FFF2-40B4-BE49-F238E27FC236}">
                <a16:creationId xmlns:a16="http://schemas.microsoft.com/office/drawing/2014/main" id="{998B664A-248C-4E3F-B2AC-EED827B80A97}"/>
              </a:ext>
            </a:extLst>
          </p:cNvPr>
          <p:cNvSpPr/>
          <p:nvPr/>
        </p:nvSpPr>
        <p:spPr>
          <a:xfrm>
            <a:off x="6051916" y="5445063"/>
            <a:ext cx="1258432" cy="540000"/>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基幹システム</a:t>
            </a:r>
            <a:endParaRPr kumimoji="1" lang="en-US" altLang="ja-JP" sz="13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バックアップ</a:t>
            </a:r>
          </a:p>
        </p:txBody>
      </p:sp>
      <p:sp>
        <p:nvSpPr>
          <p:cNvPr id="25" name="四角形: 角を丸くする 24">
            <a:extLst>
              <a:ext uri="{FF2B5EF4-FFF2-40B4-BE49-F238E27FC236}">
                <a16:creationId xmlns:a16="http://schemas.microsoft.com/office/drawing/2014/main" id="{A3B20606-CBDA-4A36-B749-15D3FF900258}"/>
              </a:ext>
            </a:extLst>
          </p:cNvPr>
          <p:cNvSpPr/>
          <p:nvPr/>
        </p:nvSpPr>
        <p:spPr>
          <a:xfrm>
            <a:off x="4580884" y="5445063"/>
            <a:ext cx="1258432" cy="540000"/>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次世代都市型</a:t>
            </a:r>
            <a:endParaRPr kumimoji="1" lang="en-US" altLang="ja-JP" sz="13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産業・サービス</a:t>
            </a:r>
          </a:p>
        </p:txBody>
      </p:sp>
      <p:sp>
        <p:nvSpPr>
          <p:cNvPr id="26" name="四角形: 角を丸くする 25">
            <a:extLst>
              <a:ext uri="{FF2B5EF4-FFF2-40B4-BE49-F238E27FC236}">
                <a16:creationId xmlns:a16="http://schemas.microsoft.com/office/drawing/2014/main" id="{DE86B641-360C-43F1-9DD1-51CE98F05BF9}"/>
              </a:ext>
            </a:extLst>
          </p:cNvPr>
          <p:cNvSpPr/>
          <p:nvPr/>
        </p:nvSpPr>
        <p:spPr>
          <a:xfrm>
            <a:off x="7500418" y="5445063"/>
            <a:ext cx="1044000" cy="540000"/>
          </a:xfrm>
          <a:prstGeom prst="roundRect">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通信</a:t>
            </a:r>
            <a:endParaRPr kumimoji="1" lang="en-US" altLang="ja-JP" sz="13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インフラ</a:t>
            </a:r>
          </a:p>
        </p:txBody>
      </p:sp>
      <p:sp>
        <p:nvSpPr>
          <p:cNvPr id="27" name="四角形: 角を丸くする 26">
            <a:extLst>
              <a:ext uri="{FF2B5EF4-FFF2-40B4-BE49-F238E27FC236}">
                <a16:creationId xmlns:a16="http://schemas.microsoft.com/office/drawing/2014/main" id="{48AA984A-2A20-411E-B113-B0940709CBED}"/>
              </a:ext>
            </a:extLst>
          </p:cNvPr>
          <p:cNvSpPr/>
          <p:nvPr/>
        </p:nvSpPr>
        <p:spPr>
          <a:xfrm>
            <a:off x="8714410" y="5445064"/>
            <a:ext cx="1044000" cy="540000"/>
          </a:xfrm>
          <a:prstGeom prst="roundRect">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データ</a:t>
            </a:r>
            <a:endParaRPr kumimoji="1" lang="en-US" altLang="ja-JP" sz="13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センター</a:t>
            </a:r>
          </a:p>
        </p:txBody>
      </p:sp>
      <p:sp>
        <p:nvSpPr>
          <p:cNvPr id="28" name="四角形: 角を丸くする 27">
            <a:extLst>
              <a:ext uri="{FF2B5EF4-FFF2-40B4-BE49-F238E27FC236}">
                <a16:creationId xmlns:a16="http://schemas.microsoft.com/office/drawing/2014/main" id="{CAA949DF-D313-4671-8638-5505509F908B}"/>
              </a:ext>
            </a:extLst>
          </p:cNvPr>
          <p:cNvSpPr/>
          <p:nvPr/>
        </p:nvSpPr>
        <p:spPr>
          <a:xfrm>
            <a:off x="9937411" y="5434502"/>
            <a:ext cx="1044000" cy="540000"/>
          </a:xfrm>
          <a:prstGeom prst="roundRect">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電力供給</a:t>
            </a:r>
            <a:endParaRPr kumimoji="1" lang="en-US" altLang="ja-JP" sz="13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3" name="四角形: 角を丸くする 22">
            <a:extLst>
              <a:ext uri="{FF2B5EF4-FFF2-40B4-BE49-F238E27FC236}">
                <a16:creationId xmlns:a16="http://schemas.microsoft.com/office/drawing/2014/main" id="{5D409FD6-487D-4126-B47E-F56712FD19F7}"/>
              </a:ext>
            </a:extLst>
          </p:cNvPr>
          <p:cNvSpPr/>
          <p:nvPr/>
        </p:nvSpPr>
        <p:spPr>
          <a:xfrm>
            <a:off x="739682" y="4116617"/>
            <a:ext cx="1720159" cy="2091424"/>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UI"/>
                <a:ea typeface="Meiryo UI"/>
                <a:cs typeface="+mn-cs"/>
              </a:rPr>
              <a:t>スマートシティ</a:t>
            </a:r>
            <a:endParaRPr kumimoji="1" lang="en-US" altLang="ja-JP" sz="18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UI"/>
                <a:ea typeface="Meiryo UI"/>
                <a:cs typeface="+mn-cs"/>
              </a:rPr>
              <a:t>新戦略</a:t>
            </a:r>
          </a:p>
        </p:txBody>
      </p:sp>
      <p:sp>
        <p:nvSpPr>
          <p:cNvPr id="30" name="テキスト ボックス 29">
            <a:extLst>
              <a:ext uri="{FF2B5EF4-FFF2-40B4-BE49-F238E27FC236}">
                <a16:creationId xmlns:a16="http://schemas.microsoft.com/office/drawing/2014/main" id="{F1AB25E0-4455-4A93-ACE7-4ACC7C9FC315}"/>
              </a:ext>
            </a:extLst>
          </p:cNvPr>
          <p:cNvSpPr txBox="1"/>
          <p:nvPr/>
        </p:nvSpPr>
        <p:spPr>
          <a:xfrm>
            <a:off x="0" y="-6269"/>
            <a:ext cx="12192000" cy="400110"/>
          </a:xfrm>
          <a:prstGeom prst="rect">
            <a:avLst/>
          </a:prstGeom>
          <a:solidFill>
            <a:schemeClr val="accent5">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3-3.  </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次世代型スマートシティのために必要な環境</a:t>
            </a:r>
            <a:r>
              <a:rPr lang="ja-JP" altLang="en-US" sz="2000" b="1" dirty="0">
                <a:solidFill>
                  <a:prstClr val="black"/>
                </a:solidFill>
                <a:latin typeface="Meiryo UI"/>
                <a:ea typeface="Meiryo UI"/>
              </a:rPr>
              <a:t>づくり</a:t>
            </a:r>
            <a:endParaRPr kumimoji="1" lang="ja-JP" altLang="en-US" sz="2000" b="1" i="0" u="none" kern="1200" cap="none" spc="0" normalizeH="0" baseline="0" noProof="0" dirty="0">
              <a:ln>
                <a:noFill/>
              </a:ln>
              <a:solidFill>
                <a:prstClr val="black"/>
              </a:solidFill>
              <a:effectLst/>
              <a:uLnTx/>
              <a:uFillTx/>
              <a:latin typeface="Meiryo UI"/>
              <a:ea typeface="Meiryo UI"/>
              <a:cs typeface="+mn-cs"/>
            </a:endParaRPr>
          </a:p>
        </p:txBody>
      </p:sp>
      <p:sp>
        <p:nvSpPr>
          <p:cNvPr id="32" name="テキスト ボックス 31">
            <a:extLst>
              <a:ext uri="{FF2B5EF4-FFF2-40B4-BE49-F238E27FC236}">
                <a16:creationId xmlns:a16="http://schemas.microsoft.com/office/drawing/2014/main" id="{A37B5FA2-3850-477E-9CD4-4D662483348A}"/>
              </a:ext>
            </a:extLst>
          </p:cNvPr>
          <p:cNvSpPr txBox="1"/>
          <p:nvPr/>
        </p:nvSpPr>
        <p:spPr>
          <a:xfrm>
            <a:off x="685930" y="658706"/>
            <a:ext cx="107268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800" b="0" i="0" u="none" strike="noStrike" kern="1200" cap="none" spc="0" normalizeH="0" baseline="0" noProof="0" dirty="0">
                <a:ln>
                  <a:noFill/>
                </a:ln>
                <a:solidFill>
                  <a:prstClr val="black"/>
                </a:solidFill>
                <a:effectLst/>
                <a:uLnTx/>
                <a:uFillTx/>
                <a:latin typeface="Meiryo UI"/>
                <a:ea typeface="Meiryo UI"/>
                <a:cs typeface="+mn-cs"/>
              </a:rPr>
              <a:t>次世代型スマートシティ</a:t>
            </a: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OSAKA</a:t>
            </a:r>
            <a:r>
              <a:rPr kumimoji="1" lang="ja-JP" altLang="en-US" sz="1800" b="0" i="0" u="none" strike="noStrike" kern="1200" cap="none" spc="0" normalizeH="0" baseline="0" noProof="0" dirty="0">
                <a:ln>
                  <a:noFill/>
                </a:ln>
                <a:solidFill>
                  <a:prstClr val="black"/>
                </a:solidFill>
                <a:effectLst/>
                <a:uLnTx/>
                <a:uFillTx/>
                <a:latin typeface="Meiryo UI"/>
                <a:ea typeface="Meiryo UI"/>
                <a:cs typeface="+mn-cs"/>
              </a:rPr>
              <a:t>（スマートシティ新戦略）</a:t>
            </a: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800" b="0" i="0" u="none" strike="noStrike" kern="1200" cap="none" spc="0" normalizeH="0" baseline="0" noProof="0" dirty="0">
                <a:ln>
                  <a:noFill/>
                </a:ln>
                <a:solidFill>
                  <a:prstClr val="black"/>
                </a:solidFill>
                <a:effectLst/>
                <a:uLnTx/>
                <a:uFillTx/>
                <a:latin typeface="Meiryo UI"/>
                <a:ea typeface="Meiryo UI"/>
                <a:cs typeface="+mn-cs"/>
              </a:rPr>
              <a:t>では、 「平時の成長エンジン」と「首都機能のバックアップ」を目標とする大阪府市の「副首都構想」と連携し、デジタル分野における「成長」と「バックアップ」を担う取組を推進する。</a:t>
            </a:r>
          </a:p>
        </p:txBody>
      </p:sp>
      <p:sp>
        <p:nvSpPr>
          <p:cNvPr id="29" name="四角形: 角を丸くする 28">
            <a:extLst>
              <a:ext uri="{FF2B5EF4-FFF2-40B4-BE49-F238E27FC236}">
                <a16:creationId xmlns:a16="http://schemas.microsoft.com/office/drawing/2014/main" id="{205AF9CC-3AA6-46C5-A068-859FD0A42EEE}"/>
              </a:ext>
            </a:extLst>
          </p:cNvPr>
          <p:cNvSpPr/>
          <p:nvPr/>
        </p:nvSpPr>
        <p:spPr>
          <a:xfrm>
            <a:off x="10593697" y="83010"/>
            <a:ext cx="1079863" cy="5006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再掲</a:t>
            </a:r>
          </a:p>
        </p:txBody>
      </p:sp>
      <p:sp>
        <p:nvSpPr>
          <p:cNvPr id="31" name="矢印: 上下 30">
            <a:extLst>
              <a:ext uri="{FF2B5EF4-FFF2-40B4-BE49-F238E27FC236}">
                <a16:creationId xmlns:a16="http://schemas.microsoft.com/office/drawing/2014/main" id="{8BFF8562-1A39-448E-AFBF-627A7B169997}"/>
              </a:ext>
            </a:extLst>
          </p:cNvPr>
          <p:cNvSpPr/>
          <p:nvPr/>
        </p:nvSpPr>
        <p:spPr>
          <a:xfrm>
            <a:off x="6155180" y="3440083"/>
            <a:ext cx="1608265" cy="602539"/>
          </a:xfrm>
          <a:prstGeom prst="upDownArrow">
            <a:avLst>
              <a:gd name="adj1" fmla="val 50000"/>
              <a:gd name="adj2" fmla="val 26923"/>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Tree>
    <p:extLst>
      <p:ext uri="{BB962C8B-B14F-4D97-AF65-F5344CB8AC3E}">
        <p14:creationId xmlns:p14="http://schemas.microsoft.com/office/powerpoint/2010/main" val="10461598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四角形: 角を丸くする 16">
            <a:extLst>
              <a:ext uri="{FF2B5EF4-FFF2-40B4-BE49-F238E27FC236}">
                <a16:creationId xmlns:a16="http://schemas.microsoft.com/office/drawing/2014/main" id="{CAC172F8-52C1-4076-A893-15F8D8FD7B97}"/>
              </a:ext>
            </a:extLst>
          </p:cNvPr>
          <p:cNvSpPr/>
          <p:nvPr/>
        </p:nvSpPr>
        <p:spPr>
          <a:xfrm>
            <a:off x="246779" y="1218394"/>
            <a:ext cx="8241957" cy="2376000"/>
          </a:xfrm>
          <a:prstGeom prst="roundRect">
            <a:avLst>
              <a:gd name="adj" fmla="val 8313"/>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a:ea typeface="Meiryo UI"/>
              <a:cs typeface="+mn-cs"/>
            </a:endParaRPr>
          </a:p>
        </p:txBody>
      </p:sp>
      <p:sp>
        <p:nvSpPr>
          <p:cNvPr id="4" name="四角形: 角を丸くする 3">
            <a:extLst>
              <a:ext uri="{FF2B5EF4-FFF2-40B4-BE49-F238E27FC236}">
                <a16:creationId xmlns:a16="http://schemas.microsoft.com/office/drawing/2014/main" id="{1869E6D1-6F49-421B-A6B3-371AC6564872}"/>
              </a:ext>
            </a:extLst>
          </p:cNvPr>
          <p:cNvSpPr/>
          <p:nvPr/>
        </p:nvSpPr>
        <p:spPr>
          <a:xfrm>
            <a:off x="273939" y="4045443"/>
            <a:ext cx="8241957" cy="2520000"/>
          </a:xfrm>
          <a:prstGeom prst="roundRect">
            <a:avLst>
              <a:gd name="adj" fmla="val 7188"/>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 name="正方形/長方形 4">
            <a:extLst>
              <a:ext uri="{FF2B5EF4-FFF2-40B4-BE49-F238E27FC236}">
                <a16:creationId xmlns:a16="http://schemas.microsoft.com/office/drawing/2014/main" id="{D0EC61BC-C485-4F97-AD7E-0957D7BA1E36}"/>
              </a:ext>
            </a:extLst>
          </p:cNvPr>
          <p:cNvSpPr/>
          <p:nvPr/>
        </p:nvSpPr>
        <p:spPr>
          <a:xfrm>
            <a:off x="858868" y="4607106"/>
            <a:ext cx="2232000" cy="1836000"/>
          </a:xfrm>
          <a:prstGeom prst="rect">
            <a:avLst/>
          </a:prstGeom>
          <a:solidFill>
            <a:schemeClr val="accent6">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9" name="正方形/長方形 8">
            <a:extLst>
              <a:ext uri="{FF2B5EF4-FFF2-40B4-BE49-F238E27FC236}">
                <a16:creationId xmlns:a16="http://schemas.microsoft.com/office/drawing/2014/main" id="{AD7E5DBD-2CA3-400C-AE05-57324C1C0510}"/>
              </a:ext>
            </a:extLst>
          </p:cNvPr>
          <p:cNvSpPr/>
          <p:nvPr/>
        </p:nvSpPr>
        <p:spPr>
          <a:xfrm>
            <a:off x="3264738" y="4607106"/>
            <a:ext cx="2232000" cy="1836000"/>
          </a:xfrm>
          <a:prstGeom prst="rect">
            <a:avLst/>
          </a:prstGeom>
          <a:solidFill>
            <a:schemeClr val="accent6">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0" name="四角形: 角を丸くする 9">
            <a:extLst>
              <a:ext uri="{FF2B5EF4-FFF2-40B4-BE49-F238E27FC236}">
                <a16:creationId xmlns:a16="http://schemas.microsoft.com/office/drawing/2014/main" id="{8EF91FC7-188D-4E7E-B7B8-68F7E10C8885}"/>
              </a:ext>
            </a:extLst>
          </p:cNvPr>
          <p:cNvSpPr/>
          <p:nvPr/>
        </p:nvSpPr>
        <p:spPr>
          <a:xfrm>
            <a:off x="3390738" y="4789330"/>
            <a:ext cx="1980000" cy="468000"/>
          </a:xfrm>
          <a:prstGeom prst="round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郊外型</a:t>
            </a:r>
            <a:r>
              <a:rPr lang="ja-JP" altLang="en-US" sz="1400" b="1" dirty="0">
                <a:solidFill>
                  <a:prstClr val="black"/>
                </a:solidFill>
                <a:latin typeface="Meiryo UI"/>
                <a:ea typeface="Meiryo UI"/>
              </a:rPr>
              <a:t>データセンター</a:t>
            </a: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dirty="0">
                <a:solidFill>
                  <a:prstClr val="black"/>
                </a:solidFill>
                <a:latin typeface="Meiryo UI"/>
                <a:ea typeface="Meiryo UI"/>
              </a:rPr>
              <a:t>[</a:t>
            </a:r>
            <a:r>
              <a:rPr lang="ja-JP" altLang="en-US" sz="1100" dirty="0">
                <a:solidFill>
                  <a:prstClr val="black"/>
                </a:solidFill>
                <a:latin typeface="Meiryo UI"/>
                <a:ea typeface="Meiryo UI"/>
              </a:rPr>
              <a:t>大規模処理の大型</a:t>
            </a:r>
            <a:r>
              <a:rPr lang="en-US" altLang="ja-JP" sz="1100" dirty="0">
                <a:solidFill>
                  <a:prstClr val="black"/>
                </a:solidFill>
                <a:latin typeface="Meiryo UI"/>
                <a:ea typeface="Meiryo UI"/>
              </a:rPr>
              <a:t>DC]</a:t>
            </a:r>
            <a:endParaRPr kumimoji="1" lang="ja-JP" altLang="en-US"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1" name="四角形: 角を丸くする 10">
            <a:extLst>
              <a:ext uri="{FF2B5EF4-FFF2-40B4-BE49-F238E27FC236}">
                <a16:creationId xmlns:a16="http://schemas.microsoft.com/office/drawing/2014/main" id="{AE7F9BB5-D459-4FF5-8145-A5BD2C0EC346}"/>
              </a:ext>
            </a:extLst>
          </p:cNvPr>
          <p:cNvSpPr/>
          <p:nvPr/>
        </p:nvSpPr>
        <p:spPr>
          <a:xfrm>
            <a:off x="3390738" y="5331103"/>
            <a:ext cx="1980000" cy="468000"/>
          </a:xfrm>
          <a:prstGeom prst="round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都市型</a:t>
            </a:r>
            <a:r>
              <a:rPr lang="ja-JP" altLang="en-US" sz="1400" b="1" dirty="0">
                <a:solidFill>
                  <a:prstClr val="black"/>
                </a:solidFill>
                <a:latin typeface="Meiryo UI"/>
                <a:ea typeface="Meiryo UI"/>
              </a:rPr>
              <a:t>データセンター</a:t>
            </a: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dirty="0">
                <a:solidFill>
                  <a:prstClr val="black"/>
                </a:solidFill>
                <a:latin typeface="Meiryo UI"/>
                <a:ea typeface="Meiryo UI"/>
              </a:rPr>
              <a:t>[</a:t>
            </a:r>
            <a:r>
              <a:rPr lang="ja-JP" altLang="en-US" sz="1100" dirty="0">
                <a:solidFill>
                  <a:prstClr val="black"/>
                </a:solidFill>
                <a:latin typeface="Meiryo UI"/>
                <a:ea typeface="Meiryo UI"/>
              </a:rPr>
              <a:t>超低遅延重視の高密度</a:t>
            </a:r>
            <a:r>
              <a:rPr lang="en-US" altLang="ja-JP" sz="1100" dirty="0">
                <a:solidFill>
                  <a:prstClr val="black"/>
                </a:solidFill>
                <a:latin typeface="Meiryo UI"/>
                <a:ea typeface="Meiryo UI"/>
              </a:rPr>
              <a:t>DC]</a:t>
            </a:r>
          </a:p>
        </p:txBody>
      </p:sp>
      <p:sp>
        <p:nvSpPr>
          <p:cNvPr id="13" name="四角形: 角を丸くする 12">
            <a:extLst>
              <a:ext uri="{FF2B5EF4-FFF2-40B4-BE49-F238E27FC236}">
                <a16:creationId xmlns:a16="http://schemas.microsoft.com/office/drawing/2014/main" id="{4CDE9538-C16B-4635-8BD4-FFAD3D536997}"/>
              </a:ext>
            </a:extLst>
          </p:cNvPr>
          <p:cNvSpPr/>
          <p:nvPr/>
        </p:nvSpPr>
        <p:spPr>
          <a:xfrm>
            <a:off x="6070196" y="4471416"/>
            <a:ext cx="2232000" cy="1971690"/>
          </a:xfrm>
          <a:prstGeom prst="roundRect">
            <a:avLst>
              <a:gd name="adj" fmla="val 8189"/>
            </a:avLst>
          </a:prstGeom>
          <a:solidFill>
            <a:schemeClr val="accent6">
              <a:lumMod val="60000"/>
              <a:lumOff val="4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4" name="四角形: 角を丸くする 13">
            <a:extLst>
              <a:ext uri="{FF2B5EF4-FFF2-40B4-BE49-F238E27FC236}">
                <a16:creationId xmlns:a16="http://schemas.microsoft.com/office/drawing/2014/main" id="{75FB6500-866D-4F90-9BCB-FC2EC8AB6DDB}"/>
              </a:ext>
            </a:extLst>
          </p:cNvPr>
          <p:cNvSpPr/>
          <p:nvPr/>
        </p:nvSpPr>
        <p:spPr>
          <a:xfrm>
            <a:off x="6177984" y="4789330"/>
            <a:ext cx="1980000" cy="468000"/>
          </a:xfrm>
          <a:prstGeom prst="round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発電</a:t>
            </a: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dirty="0">
                <a:solidFill>
                  <a:prstClr val="black"/>
                </a:solidFill>
                <a:latin typeface="Meiryo UI"/>
                <a:ea typeface="Meiryo UI"/>
              </a:rPr>
              <a:t>[</a:t>
            </a:r>
            <a:r>
              <a:rPr lang="ja-JP" altLang="en-US" sz="1100" dirty="0">
                <a:solidFill>
                  <a:prstClr val="black"/>
                </a:solidFill>
                <a:latin typeface="Meiryo UI"/>
                <a:ea typeface="Meiryo UI"/>
              </a:rPr>
              <a:t>電力供給のためのエネルギー源</a:t>
            </a:r>
            <a:r>
              <a:rPr lang="en-US" altLang="ja-JP" sz="1100" dirty="0">
                <a:solidFill>
                  <a:prstClr val="black"/>
                </a:solidFill>
                <a:latin typeface="Meiryo UI"/>
                <a:ea typeface="Meiryo UI"/>
              </a:rPr>
              <a:t>]</a:t>
            </a:r>
            <a:endParaRPr kumimoji="1" lang="ja-JP" altLang="en-US"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5" name="四角形: 角を丸くする 14">
            <a:extLst>
              <a:ext uri="{FF2B5EF4-FFF2-40B4-BE49-F238E27FC236}">
                <a16:creationId xmlns:a16="http://schemas.microsoft.com/office/drawing/2014/main" id="{5DF75AED-B9F2-40A2-99C9-B60BE4F9D669}"/>
              </a:ext>
            </a:extLst>
          </p:cNvPr>
          <p:cNvSpPr/>
          <p:nvPr/>
        </p:nvSpPr>
        <p:spPr>
          <a:xfrm>
            <a:off x="6177984" y="5331103"/>
            <a:ext cx="1980000" cy="468000"/>
          </a:xfrm>
          <a:prstGeom prst="round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送配電</a:t>
            </a: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dirty="0">
                <a:solidFill>
                  <a:prstClr val="black"/>
                </a:solidFill>
                <a:latin typeface="Meiryo UI"/>
                <a:ea typeface="Meiryo UI"/>
              </a:rPr>
              <a:t>[</a:t>
            </a:r>
            <a:r>
              <a:rPr lang="ja-JP" altLang="en-US" sz="1100" dirty="0">
                <a:solidFill>
                  <a:prstClr val="black"/>
                </a:solidFill>
                <a:latin typeface="Meiryo UI"/>
                <a:ea typeface="Meiryo UI"/>
              </a:rPr>
              <a:t>安定・効率的に届ける電力網</a:t>
            </a:r>
            <a:r>
              <a:rPr lang="en-US" altLang="ja-JP" sz="1100" dirty="0">
                <a:solidFill>
                  <a:prstClr val="black"/>
                </a:solidFill>
                <a:latin typeface="Meiryo UI"/>
                <a:ea typeface="Meiryo UI"/>
              </a:rPr>
              <a:t>]</a:t>
            </a:r>
            <a:endParaRPr kumimoji="1"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6" name="四角形: 角を丸くする 15">
            <a:extLst>
              <a:ext uri="{FF2B5EF4-FFF2-40B4-BE49-F238E27FC236}">
                <a16:creationId xmlns:a16="http://schemas.microsoft.com/office/drawing/2014/main" id="{6F1CD8A1-C74F-462C-BE17-A79CE23B303F}"/>
              </a:ext>
            </a:extLst>
          </p:cNvPr>
          <p:cNvSpPr/>
          <p:nvPr/>
        </p:nvSpPr>
        <p:spPr>
          <a:xfrm>
            <a:off x="6177984" y="5896774"/>
            <a:ext cx="1980000" cy="468000"/>
          </a:xfrm>
          <a:prstGeom prst="round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1" dirty="0">
                <a:solidFill>
                  <a:prstClr val="black"/>
                </a:solidFill>
                <a:latin typeface="Meiryo UI"/>
                <a:ea typeface="Meiryo UI"/>
              </a:rPr>
              <a:t>GX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脱炭素・グリーンエネルギー</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05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8" name="正方形/長方形 17">
            <a:extLst>
              <a:ext uri="{FF2B5EF4-FFF2-40B4-BE49-F238E27FC236}">
                <a16:creationId xmlns:a16="http://schemas.microsoft.com/office/drawing/2014/main" id="{C6AA8FC8-9260-40C0-9782-7A591DF229EB}"/>
              </a:ext>
            </a:extLst>
          </p:cNvPr>
          <p:cNvSpPr/>
          <p:nvPr/>
        </p:nvSpPr>
        <p:spPr>
          <a:xfrm>
            <a:off x="687671" y="1830394"/>
            <a:ext cx="2952000" cy="1584000"/>
          </a:xfrm>
          <a:prstGeom prst="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a:ea typeface="Meiryo UI"/>
              <a:cs typeface="+mn-cs"/>
            </a:endParaRPr>
          </a:p>
        </p:txBody>
      </p:sp>
      <p:sp>
        <p:nvSpPr>
          <p:cNvPr id="20" name="四角形: 角を丸くする 19">
            <a:extLst>
              <a:ext uri="{FF2B5EF4-FFF2-40B4-BE49-F238E27FC236}">
                <a16:creationId xmlns:a16="http://schemas.microsoft.com/office/drawing/2014/main" id="{A9DA2C42-448F-424F-919B-8A687E9F56FA}"/>
              </a:ext>
            </a:extLst>
          </p:cNvPr>
          <p:cNvSpPr/>
          <p:nvPr/>
        </p:nvSpPr>
        <p:spPr>
          <a:xfrm>
            <a:off x="803329" y="2476331"/>
            <a:ext cx="1296000" cy="396000"/>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エージェント</a:t>
            </a:r>
          </a:p>
        </p:txBody>
      </p:sp>
      <p:sp>
        <p:nvSpPr>
          <p:cNvPr id="21" name="四角形: 角を丸くする 20">
            <a:extLst>
              <a:ext uri="{FF2B5EF4-FFF2-40B4-BE49-F238E27FC236}">
                <a16:creationId xmlns:a16="http://schemas.microsoft.com/office/drawing/2014/main" id="{11F776CE-AE0B-468B-8762-D01198C0A993}"/>
              </a:ext>
            </a:extLst>
          </p:cNvPr>
          <p:cNvSpPr/>
          <p:nvPr/>
        </p:nvSpPr>
        <p:spPr>
          <a:xfrm>
            <a:off x="2224924" y="2476331"/>
            <a:ext cx="1296000" cy="396000"/>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ロボティクス</a:t>
            </a:r>
          </a:p>
        </p:txBody>
      </p:sp>
      <p:sp>
        <p:nvSpPr>
          <p:cNvPr id="22" name="四角形: 角を丸くする 21">
            <a:extLst>
              <a:ext uri="{FF2B5EF4-FFF2-40B4-BE49-F238E27FC236}">
                <a16:creationId xmlns:a16="http://schemas.microsoft.com/office/drawing/2014/main" id="{480024ED-974C-41AC-878D-437F35561ACD}"/>
              </a:ext>
            </a:extLst>
          </p:cNvPr>
          <p:cNvSpPr/>
          <p:nvPr/>
        </p:nvSpPr>
        <p:spPr>
          <a:xfrm>
            <a:off x="803329" y="2952429"/>
            <a:ext cx="1296000" cy="396000"/>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汎用人工知能</a:t>
            </a:r>
          </a:p>
        </p:txBody>
      </p:sp>
      <p:sp>
        <p:nvSpPr>
          <p:cNvPr id="19" name="正方形/長方形 18">
            <a:extLst>
              <a:ext uri="{FF2B5EF4-FFF2-40B4-BE49-F238E27FC236}">
                <a16:creationId xmlns:a16="http://schemas.microsoft.com/office/drawing/2014/main" id="{76F1342E-9E56-4CF6-8020-211E0CE491FF}"/>
              </a:ext>
            </a:extLst>
          </p:cNvPr>
          <p:cNvSpPr/>
          <p:nvPr/>
        </p:nvSpPr>
        <p:spPr>
          <a:xfrm>
            <a:off x="3796600" y="1830394"/>
            <a:ext cx="2916000" cy="1584000"/>
          </a:xfrm>
          <a:prstGeom prst="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a:ea typeface="Meiryo UI"/>
              <a:cs typeface="+mn-cs"/>
            </a:endParaRPr>
          </a:p>
        </p:txBody>
      </p:sp>
      <p:sp>
        <p:nvSpPr>
          <p:cNvPr id="34" name="テキスト ボックス 33">
            <a:extLst>
              <a:ext uri="{FF2B5EF4-FFF2-40B4-BE49-F238E27FC236}">
                <a16:creationId xmlns:a16="http://schemas.microsoft.com/office/drawing/2014/main" id="{C10BCAE3-14E0-4452-84A9-BD3B91B85D81}"/>
              </a:ext>
            </a:extLst>
          </p:cNvPr>
          <p:cNvSpPr txBox="1"/>
          <p:nvPr/>
        </p:nvSpPr>
        <p:spPr>
          <a:xfrm>
            <a:off x="5510850" y="5241938"/>
            <a:ext cx="56938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1"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36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7" name="正方形/長方形 36">
            <a:extLst>
              <a:ext uri="{FF2B5EF4-FFF2-40B4-BE49-F238E27FC236}">
                <a16:creationId xmlns:a16="http://schemas.microsoft.com/office/drawing/2014/main" id="{9CAFD35E-B40F-45F9-A421-3982A6A59B7C}"/>
              </a:ext>
            </a:extLst>
          </p:cNvPr>
          <p:cNvSpPr/>
          <p:nvPr/>
        </p:nvSpPr>
        <p:spPr>
          <a:xfrm>
            <a:off x="687671" y="1655760"/>
            <a:ext cx="2952000" cy="288000"/>
          </a:xfrm>
          <a:prstGeom prst="rect">
            <a:avLst/>
          </a:prstGeom>
          <a:solidFill>
            <a:schemeClr val="accent4">
              <a:lumMod val="5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Meiryo UI"/>
                <a:ea typeface="Meiryo UI"/>
                <a:cs typeface="+mn-cs"/>
              </a:rPr>
              <a:t>AI</a:t>
            </a:r>
            <a:r>
              <a:rPr kumimoji="1" lang="ja-JP" altLang="en-US" sz="1400" b="1" i="0" u="none" strike="noStrike" kern="1200" cap="none" spc="0" normalizeH="0" baseline="0" noProof="0" dirty="0">
                <a:ln>
                  <a:noFill/>
                </a:ln>
                <a:solidFill>
                  <a:prstClr val="white"/>
                </a:solidFill>
                <a:effectLst/>
                <a:uLnTx/>
                <a:uFillTx/>
                <a:latin typeface="Meiryo UI"/>
                <a:ea typeface="Meiryo UI"/>
                <a:cs typeface="+mn-cs"/>
              </a:rPr>
              <a:t>産業・サービス</a:t>
            </a:r>
          </a:p>
        </p:txBody>
      </p:sp>
      <p:sp>
        <p:nvSpPr>
          <p:cNvPr id="38" name="四角形: 角を丸くする 37">
            <a:extLst>
              <a:ext uri="{FF2B5EF4-FFF2-40B4-BE49-F238E27FC236}">
                <a16:creationId xmlns:a16="http://schemas.microsoft.com/office/drawing/2014/main" id="{79B7B93B-3CBA-4CC2-BF17-CDCC01296CE2}"/>
              </a:ext>
            </a:extLst>
          </p:cNvPr>
          <p:cNvSpPr/>
          <p:nvPr/>
        </p:nvSpPr>
        <p:spPr>
          <a:xfrm>
            <a:off x="2224924" y="2017571"/>
            <a:ext cx="1296000" cy="396000"/>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生成</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AI</a:t>
            </a: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9" name="四角形: 角を丸くする 38">
            <a:extLst>
              <a:ext uri="{FF2B5EF4-FFF2-40B4-BE49-F238E27FC236}">
                <a16:creationId xmlns:a16="http://schemas.microsoft.com/office/drawing/2014/main" id="{1D4A61BA-D475-4A3F-B7F5-9867C3E5AAA4}"/>
              </a:ext>
            </a:extLst>
          </p:cNvPr>
          <p:cNvSpPr/>
          <p:nvPr/>
        </p:nvSpPr>
        <p:spPr>
          <a:xfrm>
            <a:off x="803329" y="2017571"/>
            <a:ext cx="1296000" cy="396000"/>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予測・認識</a:t>
            </a:r>
          </a:p>
        </p:txBody>
      </p:sp>
      <p:sp>
        <p:nvSpPr>
          <p:cNvPr id="40" name="四角形: 角を丸くする 39">
            <a:extLst>
              <a:ext uri="{FF2B5EF4-FFF2-40B4-BE49-F238E27FC236}">
                <a16:creationId xmlns:a16="http://schemas.microsoft.com/office/drawing/2014/main" id="{E1E656E1-15C7-408A-B87B-208D4A9EF82E}"/>
              </a:ext>
            </a:extLst>
          </p:cNvPr>
          <p:cNvSpPr/>
          <p:nvPr/>
        </p:nvSpPr>
        <p:spPr>
          <a:xfrm>
            <a:off x="2224924" y="2952429"/>
            <a:ext cx="1296000" cy="396000"/>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セキュリティ</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・ガバナンス</a:t>
            </a:r>
          </a:p>
        </p:txBody>
      </p:sp>
      <p:sp>
        <p:nvSpPr>
          <p:cNvPr id="41" name="正方形/長方形 40">
            <a:extLst>
              <a:ext uri="{FF2B5EF4-FFF2-40B4-BE49-F238E27FC236}">
                <a16:creationId xmlns:a16="http://schemas.microsoft.com/office/drawing/2014/main" id="{4FF4CE37-39A8-4243-A893-804632BE0C5F}"/>
              </a:ext>
            </a:extLst>
          </p:cNvPr>
          <p:cNvSpPr/>
          <p:nvPr/>
        </p:nvSpPr>
        <p:spPr>
          <a:xfrm>
            <a:off x="3796600" y="1655760"/>
            <a:ext cx="2916000" cy="288000"/>
          </a:xfrm>
          <a:prstGeom prst="rect">
            <a:avLst/>
          </a:prstGeom>
          <a:solidFill>
            <a:schemeClr val="accent4">
              <a:lumMod val="5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a:ea typeface="Meiryo UI"/>
                <a:cs typeface="+mn-cs"/>
              </a:rPr>
              <a:t>次世代都市型産業・サービス</a:t>
            </a:r>
          </a:p>
        </p:txBody>
      </p:sp>
      <p:sp>
        <p:nvSpPr>
          <p:cNvPr id="42" name="四角形: 角を丸くする 41">
            <a:extLst>
              <a:ext uri="{FF2B5EF4-FFF2-40B4-BE49-F238E27FC236}">
                <a16:creationId xmlns:a16="http://schemas.microsoft.com/office/drawing/2014/main" id="{B4A546AA-76C3-4937-9CBE-2D8A112091CA}"/>
              </a:ext>
            </a:extLst>
          </p:cNvPr>
          <p:cNvSpPr/>
          <p:nvPr/>
        </p:nvSpPr>
        <p:spPr>
          <a:xfrm>
            <a:off x="5290516" y="2952429"/>
            <a:ext cx="1296000" cy="396000"/>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スマートファクトリー</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（産業</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IoT</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a:t>
            </a:r>
          </a:p>
        </p:txBody>
      </p:sp>
      <p:sp>
        <p:nvSpPr>
          <p:cNvPr id="43" name="四角形: 角を丸くする 42">
            <a:extLst>
              <a:ext uri="{FF2B5EF4-FFF2-40B4-BE49-F238E27FC236}">
                <a16:creationId xmlns:a16="http://schemas.microsoft.com/office/drawing/2014/main" id="{7BFAEAEE-459E-4137-BB5E-C51CADCF7FB2}"/>
              </a:ext>
            </a:extLst>
          </p:cNvPr>
          <p:cNvSpPr/>
          <p:nvPr/>
        </p:nvSpPr>
        <p:spPr>
          <a:xfrm>
            <a:off x="3897892" y="2952429"/>
            <a:ext cx="1296000" cy="396000"/>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クラウドゲーミング</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e</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スポーツ</a:t>
            </a:r>
          </a:p>
        </p:txBody>
      </p:sp>
      <p:sp>
        <p:nvSpPr>
          <p:cNvPr id="44" name="四角形: 角を丸くする 43">
            <a:extLst>
              <a:ext uri="{FF2B5EF4-FFF2-40B4-BE49-F238E27FC236}">
                <a16:creationId xmlns:a16="http://schemas.microsoft.com/office/drawing/2014/main" id="{0FC96419-44D5-4906-887E-3BD668C9E2FC}"/>
              </a:ext>
            </a:extLst>
          </p:cNvPr>
          <p:cNvSpPr/>
          <p:nvPr/>
        </p:nvSpPr>
        <p:spPr>
          <a:xfrm>
            <a:off x="5290516" y="2476331"/>
            <a:ext cx="1296000" cy="396000"/>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ドローン</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空飛ぶクルマ</a:t>
            </a:r>
          </a:p>
        </p:txBody>
      </p:sp>
      <p:sp>
        <p:nvSpPr>
          <p:cNvPr id="45" name="四角形: 角を丸くする 44">
            <a:extLst>
              <a:ext uri="{FF2B5EF4-FFF2-40B4-BE49-F238E27FC236}">
                <a16:creationId xmlns:a16="http://schemas.microsoft.com/office/drawing/2014/main" id="{F009E229-07A3-48E3-842B-68FA1EE17857}"/>
              </a:ext>
            </a:extLst>
          </p:cNvPr>
          <p:cNvSpPr/>
          <p:nvPr/>
        </p:nvSpPr>
        <p:spPr>
          <a:xfrm>
            <a:off x="5290516" y="2014605"/>
            <a:ext cx="1296000" cy="396000"/>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自動運転</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ロボタクシー</a:t>
            </a:r>
          </a:p>
        </p:txBody>
      </p:sp>
      <p:sp>
        <p:nvSpPr>
          <p:cNvPr id="46" name="四角形: 角を丸くする 45">
            <a:extLst>
              <a:ext uri="{FF2B5EF4-FFF2-40B4-BE49-F238E27FC236}">
                <a16:creationId xmlns:a16="http://schemas.microsoft.com/office/drawing/2014/main" id="{66D67966-A2C2-4270-9BC5-AA46826361CF}"/>
              </a:ext>
            </a:extLst>
          </p:cNvPr>
          <p:cNvSpPr/>
          <p:nvPr/>
        </p:nvSpPr>
        <p:spPr>
          <a:xfrm>
            <a:off x="3897892" y="2017571"/>
            <a:ext cx="1296000" cy="396000"/>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国際金融取引</a:t>
            </a:r>
          </a:p>
        </p:txBody>
      </p:sp>
      <p:sp>
        <p:nvSpPr>
          <p:cNvPr id="47" name="四角形: 角を丸くする 46">
            <a:extLst>
              <a:ext uri="{FF2B5EF4-FFF2-40B4-BE49-F238E27FC236}">
                <a16:creationId xmlns:a16="http://schemas.microsoft.com/office/drawing/2014/main" id="{E55CBC75-672D-48F7-B068-5FCBF0BF852F}"/>
              </a:ext>
            </a:extLst>
          </p:cNvPr>
          <p:cNvSpPr/>
          <p:nvPr/>
        </p:nvSpPr>
        <p:spPr>
          <a:xfrm>
            <a:off x="3897892" y="2477122"/>
            <a:ext cx="1296000" cy="396000"/>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遠隔医療</a:t>
            </a:r>
          </a:p>
        </p:txBody>
      </p:sp>
      <p:sp>
        <p:nvSpPr>
          <p:cNvPr id="48" name="正方形/長方形 47">
            <a:extLst>
              <a:ext uri="{FF2B5EF4-FFF2-40B4-BE49-F238E27FC236}">
                <a16:creationId xmlns:a16="http://schemas.microsoft.com/office/drawing/2014/main" id="{460334F7-18B9-470B-A7F2-027D3E2A840F}"/>
              </a:ext>
            </a:extLst>
          </p:cNvPr>
          <p:cNvSpPr/>
          <p:nvPr/>
        </p:nvSpPr>
        <p:spPr>
          <a:xfrm>
            <a:off x="115566" y="4045441"/>
            <a:ext cx="432000" cy="2520000"/>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Meiryo UI"/>
                <a:ea typeface="Meiryo UI"/>
                <a:cs typeface="+mn-cs"/>
              </a:rPr>
              <a:t>デジタルインフラ</a:t>
            </a:r>
          </a:p>
        </p:txBody>
      </p:sp>
      <p:sp>
        <p:nvSpPr>
          <p:cNvPr id="49" name="正方形/長方形 48">
            <a:extLst>
              <a:ext uri="{FF2B5EF4-FFF2-40B4-BE49-F238E27FC236}">
                <a16:creationId xmlns:a16="http://schemas.microsoft.com/office/drawing/2014/main" id="{AB6E8987-0C38-40D5-944D-FD00F243E37C}"/>
              </a:ext>
            </a:extLst>
          </p:cNvPr>
          <p:cNvSpPr/>
          <p:nvPr/>
        </p:nvSpPr>
        <p:spPr>
          <a:xfrm>
            <a:off x="115566" y="1218394"/>
            <a:ext cx="432000" cy="2376000"/>
          </a:xfrm>
          <a:prstGeom prst="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wrap="none"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a:ea typeface="Meiryo UI"/>
                <a:cs typeface="+mn-cs"/>
              </a:rPr>
              <a:t>次世代デジタルサービス</a:t>
            </a:r>
          </a:p>
        </p:txBody>
      </p:sp>
      <p:sp>
        <p:nvSpPr>
          <p:cNvPr id="51" name="テキスト ボックス 50">
            <a:extLst>
              <a:ext uri="{FF2B5EF4-FFF2-40B4-BE49-F238E27FC236}">
                <a16:creationId xmlns:a16="http://schemas.microsoft.com/office/drawing/2014/main" id="{A29EED7A-028B-4190-825F-31182F347C84}"/>
              </a:ext>
            </a:extLst>
          </p:cNvPr>
          <p:cNvSpPr txBox="1"/>
          <p:nvPr/>
        </p:nvSpPr>
        <p:spPr>
          <a:xfrm>
            <a:off x="8975835" y="1216915"/>
            <a:ext cx="3024000" cy="2376000"/>
          </a:xfrm>
          <a:prstGeom prst="roundRect">
            <a:avLst>
              <a:gd name="adj" fmla="val 7304"/>
            </a:avLst>
          </a:prstGeom>
          <a:solidFill>
            <a:schemeClr val="accent4">
              <a:lumMod val="60000"/>
              <a:lumOff val="40000"/>
            </a:schemeClr>
          </a:solidFill>
          <a:ln>
            <a:solidFill>
              <a:schemeClr val="accent4">
                <a:lumMod val="75000"/>
              </a:schemeClr>
            </a:solidFill>
          </a:ln>
          <a:effectLst>
            <a:outerShdw blurRad="50800" dist="38100" dir="5400000" algn="t" rotWithShape="0">
              <a:prstClr val="black">
                <a:alpha val="40000"/>
              </a:prstClr>
            </a:outerShdw>
          </a:effectLst>
        </p:spPr>
        <p:txBody>
          <a:bodyPr wrap="square" rtlCol="0" anchor="ctr" anchorCtr="0">
            <a:noAutofit/>
          </a:bodyPr>
          <a:lstStyle/>
          <a:p>
            <a:pPr marL="0" marR="0" lvl="0" indent="0" algn="l" defTabSz="914400" rtl="0" eaLnBrk="1" fontAlgn="auto" latinLnBrk="0" hangingPunct="1">
              <a:lnSpc>
                <a:spcPts val="2300"/>
              </a:lnSpc>
              <a:spcBef>
                <a:spcPts val="0"/>
              </a:spcBef>
              <a:spcAft>
                <a:spcPts val="0"/>
              </a:spcAft>
              <a:buClrTx/>
              <a:buSzTx/>
              <a:buFontTx/>
              <a:buNone/>
              <a:tabLst/>
              <a:defRPr/>
            </a:pPr>
            <a:r>
              <a:rPr kumimoji="1" lang="ja-JP" altLang="en-US" sz="1600" b="0" i="0" u="none" strike="noStrike" kern="1200" cap="none" spc="0" normalizeH="0" baseline="0" noProof="0" dirty="0">
                <a:ln>
                  <a:noFill/>
                </a:ln>
                <a:effectLst/>
                <a:uLnTx/>
                <a:uFillTx/>
                <a:latin typeface="Meiryo UI"/>
                <a:ea typeface="Meiryo UI"/>
                <a:cs typeface="+mn-cs"/>
              </a:rPr>
              <a:t>競争力の高い都市として成長するため、万博のレガシーを継承し、</a:t>
            </a:r>
            <a:br>
              <a:rPr kumimoji="1" lang="en-US" altLang="ja-JP" sz="1600" b="0" i="0" u="none" strike="noStrike" kern="1200" cap="none" spc="0" normalizeH="0" baseline="0" noProof="0" dirty="0">
                <a:ln>
                  <a:noFill/>
                </a:ln>
                <a:effectLst/>
                <a:uLnTx/>
                <a:uFillTx/>
                <a:latin typeface="Meiryo UI"/>
                <a:ea typeface="Meiryo UI"/>
                <a:cs typeface="+mn-cs"/>
              </a:rPr>
            </a:br>
            <a:r>
              <a:rPr kumimoji="1" lang="ja-JP" altLang="en-US" sz="1600" b="0" i="0" u="none" strike="noStrike" kern="1200" cap="none" spc="0" normalizeH="0" baseline="0" noProof="0" dirty="0">
                <a:ln>
                  <a:noFill/>
                </a:ln>
                <a:effectLst/>
                <a:uLnTx/>
                <a:uFillTx/>
                <a:latin typeface="Meiryo UI"/>
                <a:ea typeface="Meiryo UI"/>
                <a:cs typeface="+mn-cs"/>
              </a:rPr>
              <a:t>最先端技術を活用して、豊かな暮らしと産業の発展が両立する</a:t>
            </a:r>
            <a:br>
              <a:rPr kumimoji="1" lang="en-US" altLang="ja-JP" sz="1600" b="0" i="0" u="none" strike="noStrike" kern="1200" cap="none" spc="0" normalizeH="0" baseline="0" noProof="0" dirty="0">
                <a:ln>
                  <a:noFill/>
                </a:ln>
                <a:effectLst/>
                <a:uLnTx/>
                <a:uFillTx/>
                <a:latin typeface="Meiryo UI"/>
                <a:ea typeface="Meiryo UI"/>
                <a:cs typeface="+mn-cs"/>
              </a:rPr>
            </a:br>
            <a:r>
              <a:rPr kumimoji="1" lang="ja-JP" altLang="en-US" sz="1600" b="1" i="0" u="none" strike="noStrike" kern="1200" cap="none" spc="0" normalizeH="0" baseline="0" noProof="0" dirty="0">
                <a:ln>
                  <a:noFill/>
                </a:ln>
                <a:effectLst/>
                <a:uLnTx/>
                <a:uFillTx/>
                <a:latin typeface="Meiryo UI"/>
                <a:ea typeface="Meiryo UI"/>
                <a:cs typeface="+mn-cs"/>
              </a:rPr>
              <a:t>次世代型スマートシティの実現をめざす</a:t>
            </a:r>
          </a:p>
        </p:txBody>
      </p:sp>
      <p:sp>
        <p:nvSpPr>
          <p:cNvPr id="62" name="正方形/長方形 61">
            <a:extLst>
              <a:ext uri="{FF2B5EF4-FFF2-40B4-BE49-F238E27FC236}">
                <a16:creationId xmlns:a16="http://schemas.microsoft.com/office/drawing/2014/main" id="{C34CD092-8EB7-4F3C-B52B-904314BB00E8}"/>
              </a:ext>
            </a:extLst>
          </p:cNvPr>
          <p:cNvSpPr/>
          <p:nvPr/>
        </p:nvSpPr>
        <p:spPr>
          <a:xfrm>
            <a:off x="3264738" y="4396475"/>
            <a:ext cx="2232000" cy="324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a:ea typeface="Meiryo UI"/>
                <a:cs typeface="+mn-cs"/>
              </a:rPr>
              <a:t>データセンター</a:t>
            </a:r>
          </a:p>
        </p:txBody>
      </p:sp>
      <p:sp>
        <p:nvSpPr>
          <p:cNvPr id="63" name="四角形: 角を丸くする 62">
            <a:extLst>
              <a:ext uri="{FF2B5EF4-FFF2-40B4-BE49-F238E27FC236}">
                <a16:creationId xmlns:a16="http://schemas.microsoft.com/office/drawing/2014/main" id="{147450B3-39F6-4675-A2F4-23DE10077713}"/>
              </a:ext>
            </a:extLst>
          </p:cNvPr>
          <p:cNvSpPr/>
          <p:nvPr/>
        </p:nvSpPr>
        <p:spPr>
          <a:xfrm>
            <a:off x="6070196" y="4396475"/>
            <a:ext cx="2232000" cy="324000"/>
          </a:xfrm>
          <a:prstGeom prst="roundRect">
            <a:avLst>
              <a:gd name="adj" fmla="val 43545"/>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a:ea typeface="Meiryo UI"/>
                <a:cs typeface="+mn-cs"/>
              </a:rPr>
              <a:t>電力供給</a:t>
            </a:r>
          </a:p>
        </p:txBody>
      </p:sp>
      <p:sp>
        <p:nvSpPr>
          <p:cNvPr id="64" name="テキスト ボックス 63">
            <a:extLst>
              <a:ext uri="{FF2B5EF4-FFF2-40B4-BE49-F238E27FC236}">
                <a16:creationId xmlns:a16="http://schemas.microsoft.com/office/drawing/2014/main" id="{0EDC507D-6FCA-46F7-82F7-D936E80DACD7}"/>
              </a:ext>
            </a:extLst>
          </p:cNvPr>
          <p:cNvSpPr txBox="1"/>
          <p:nvPr/>
        </p:nvSpPr>
        <p:spPr>
          <a:xfrm>
            <a:off x="3770878" y="1317792"/>
            <a:ext cx="319510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Meiryo UI"/>
                <a:ea typeface="Meiryo UI"/>
                <a:cs typeface="+mn-cs"/>
              </a:rPr>
              <a:t>自動化・遠隔化が進むと超低遅延環境が必須*</a:t>
            </a:r>
            <a:endParaRPr kumimoji="1" lang="ja-JP" altLang="en-US" sz="1200" b="0" i="0" u="none" strike="sngStrike" kern="1200" cap="none" spc="0" normalizeH="0" baseline="0" noProof="0" dirty="0">
              <a:ln>
                <a:noFill/>
              </a:ln>
              <a:effectLst/>
              <a:uLnTx/>
              <a:uFillTx/>
              <a:latin typeface="Meiryo UI"/>
              <a:ea typeface="Meiryo UI"/>
              <a:cs typeface="+mn-cs"/>
            </a:endParaRPr>
          </a:p>
        </p:txBody>
      </p:sp>
      <p:sp>
        <p:nvSpPr>
          <p:cNvPr id="65" name="テキスト ボックス 64">
            <a:extLst>
              <a:ext uri="{FF2B5EF4-FFF2-40B4-BE49-F238E27FC236}">
                <a16:creationId xmlns:a16="http://schemas.microsoft.com/office/drawing/2014/main" id="{AF2EE47C-5CC3-4348-9E47-FA35D734A5E9}"/>
              </a:ext>
            </a:extLst>
          </p:cNvPr>
          <p:cNvSpPr txBox="1"/>
          <p:nvPr/>
        </p:nvSpPr>
        <p:spPr>
          <a:xfrm>
            <a:off x="1037292" y="1318874"/>
            <a:ext cx="224612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あらゆる産業・サービスに</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が必須</a:t>
            </a:r>
            <a:endParaRPr kumimoji="1" lang="ja-JP" altLang="en-US" sz="1200" b="0" i="0" u="none" strike="sngStrike" kern="1200" cap="none" spc="0" normalizeH="0" baseline="0" noProof="0" dirty="0">
              <a:ln>
                <a:noFill/>
              </a:ln>
              <a:solidFill>
                <a:srgbClr val="FF0000"/>
              </a:solidFill>
              <a:effectLst/>
              <a:uLnTx/>
              <a:uFillTx/>
              <a:latin typeface="Meiryo UI"/>
              <a:ea typeface="Meiryo UI"/>
              <a:cs typeface="+mn-cs"/>
            </a:endParaRPr>
          </a:p>
        </p:txBody>
      </p:sp>
      <p:sp>
        <p:nvSpPr>
          <p:cNvPr id="66" name="テキスト ボックス 65">
            <a:extLst>
              <a:ext uri="{FF2B5EF4-FFF2-40B4-BE49-F238E27FC236}">
                <a16:creationId xmlns:a16="http://schemas.microsoft.com/office/drawing/2014/main" id="{CA920F3F-CD72-4D5F-9BF1-5283FC165D59}"/>
              </a:ext>
            </a:extLst>
          </p:cNvPr>
          <p:cNvSpPr txBox="1"/>
          <p:nvPr/>
        </p:nvSpPr>
        <p:spPr>
          <a:xfrm>
            <a:off x="9002996" y="4036391"/>
            <a:ext cx="3024000" cy="2520000"/>
          </a:xfrm>
          <a:prstGeom prst="roundRect">
            <a:avLst>
              <a:gd name="adj" fmla="val 8753"/>
            </a:avLst>
          </a:prstGeom>
          <a:solidFill>
            <a:schemeClr val="accent6">
              <a:lumMod val="60000"/>
              <a:lumOff val="40000"/>
            </a:schemeClr>
          </a:solidFill>
          <a:ln>
            <a:solidFill>
              <a:schemeClr val="accent6"/>
            </a:solidFill>
          </a:ln>
          <a:effectLst>
            <a:outerShdw blurRad="50800" dist="38100" dir="5400000" algn="t" rotWithShape="0">
              <a:prstClr val="black">
                <a:alpha val="40000"/>
              </a:prstClr>
            </a:outerShdw>
          </a:effectLst>
        </p:spPr>
        <p:txBody>
          <a:bodyPr wrap="square" rtlCol="0" anchor="ctr" anchorCtr="0">
            <a:noAutofit/>
          </a:bodyPr>
          <a:lstStyle/>
          <a:p>
            <a:pPr marL="0" marR="0" lvl="0" indent="0" algn="l" defTabSz="914400" rtl="0" eaLnBrk="1" fontAlgn="auto" latinLnBrk="0" hangingPunct="1">
              <a:lnSpc>
                <a:spcPts val="2300"/>
              </a:lnSpc>
              <a:spcBef>
                <a:spcPts val="0"/>
              </a:spcBef>
              <a:spcAft>
                <a:spcPts val="0"/>
              </a:spcAft>
              <a:buClrTx/>
              <a:buSzTx/>
              <a:buFontTx/>
              <a:buNone/>
              <a:tabLst/>
              <a:defRPr/>
            </a:pPr>
            <a:r>
              <a:rPr kumimoji="1" lang="ja-JP" altLang="en-US" sz="1600" i="0" u="none" strike="noStrike" kern="1200" cap="none" spc="0" normalizeH="0" baseline="0" noProof="0" dirty="0">
                <a:ln>
                  <a:noFill/>
                </a:ln>
                <a:effectLst/>
                <a:uLnTx/>
                <a:uFillTx/>
                <a:latin typeface="Meiryo UI"/>
                <a:ea typeface="Meiryo UI"/>
                <a:cs typeface="+mn-cs"/>
              </a:rPr>
              <a:t>次世代デジタルサービスの促進には、通信インフラやデータセンターなどの情報基盤に加え、その稼働源である電力の安定的な供給が不可欠であるため、これらの整備促進を図るための、</a:t>
            </a:r>
            <a:r>
              <a:rPr kumimoji="1" lang="ja-JP" altLang="en-US" sz="1600" b="1" i="0" u="none" strike="noStrike" kern="1200" cap="none" spc="0" normalizeH="0" baseline="0" noProof="0" dirty="0">
                <a:ln>
                  <a:noFill/>
                </a:ln>
                <a:effectLst/>
                <a:uLnTx/>
                <a:uFillTx/>
                <a:latin typeface="Meiryo UI"/>
                <a:ea typeface="Meiryo UI"/>
                <a:cs typeface="+mn-cs"/>
              </a:rPr>
              <a:t>産学官協働</a:t>
            </a:r>
            <a:r>
              <a:rPr kumimoji="1" lang="en-US" altLang="ja-JP" sz="1600" b="1" i="0" u="none" strike="noStrike" kern="1200" cap="none" spc="0" normalizeH="0" baseline="0" noProof="0" dirty="0">
                <a:ln>
                  <a:noFill/>
                </a:ln>
                <a:effectLst/>
                <a:uLnTx/>
                <a:uFillTx/>
                <a:latin typeface="Meiryo UI"/>
                <a:ea typeface="Meiryo UI"/>
                <a:cs typeface="+mn-cs"/>
              </a:rPr>
              <a:t>(</a:t>
            </a:r>
            <a:r>
              <a:rPr kumimoji="1" lang="ja-JP" altLang="en-US" sz="1600" b="1" i="0" u="none" strike="noStrike" kern="1200" cap="none" spc="0" normalizeH="0" baseline="0" noProof="0" dirty="0">
                <a:ln>
                  <a:noFill/>
                </a:ln>
                <a:effectLst/>
                <a:uLnTx/>
                <a:uFillTx/>
                <a:latin typeface="Meiryo UI"/>
                <a:ea typeface="Meiryo UI"/>
                <a:cs typeface="+mn-cs"/>
              </a:rPr>
              <a:t>連携</a:t>
            </a:r>
            <a:r>
              <a:rPr kumimoji="1" lang="en-US" altLang="ja-JP" sz="1600" b="1" i="0" u="none" strike="noStrike" kern="1200" cap="none" spc="0" normalizeH="0" baseline="0" noProof="0" dirty="0">
                <a:ln>
                  <a:noFill/>
                </a:ln>
                <a:effectLst/>
                <a:uLnTx/>
                <a:uFillTx/>
                <a:latin typeface="Meiryo UI"/>
                <a:ea typeface="Meiryo UI"/>
                <a:cs typeface="+mn-cs"/>
              </a:rPr>
              <a:t>)</a:t>
            </a:r>
            <a:r>
              <a:rPr kumimoji="1" lang="ja-JP" altLang="en-US" sz="1600" b="1" i="0" u="none" strike="noStrike" kern="1200" cap="none" spc="0" normalizeH="0" baseline="0" noProof="0" dirty="0">
                <a:ln>
                  <a:noFill/>
                </a:ln>
                <a:effectLst/>
                <a:uLnTx/>
                <a:uFillTx/>
                <a:latin typeface="Meiryo UI"/>
                <a:ea typeface="Meiryo UI"/>
                <a:cs typeface="+mn-cs"/>
              </a:rPr>
              <a:t>体制を構築</a:t>
            </a:r>
          </a:p>
        </p:txBody>
      </p:sp>
      <p:sp>
        <p:nvSpPr>
          <p:cNvPr id="67" name="矢印: 右 66">
            <a:extLst>
              <a:ext uri="{FF2B5EF4-FFF2-40B4-BE49-F238E27FC236}">
                <a16:creationId xmlns:a16="http://schemas.microsoft.com/office/drawing/2014/main" id="{6336F93A-B205-4422-BBA1-D8C761A858AE}"/>
              </a:ext>
            </a:extLst>
          </p:cNvPr>
          <p:cNvSpPr/>
          <p:nvPr/>
        </p:nvSpPr>
        <p:spPr>
          <a:xfrm>
            <a:off x="8577015" y="1577258"/>
            <a:ext cx="328246" cy="1672492"/>
          </a:xfrm>
          <a:prstGeom prst="rightArrow">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a:ea typeface="Meiryo UI"/>
              <a:cs typeface="+mn-cs"/>
            </a:endParaRPr>
          </a:p>
        </p:txBody>
      </p:sp>
      <p:sp>
        <p:nvSpPr>
          <p:cNvPr id="68" name="矢印: 右 67">
            <a:extLst>
              <a:ext uri="{FF2B5EF4-FFF2-40B4-BE49-F238E27FC236}">
                <a16:creationId xmlns:a16="http://schemas.microsoft.com/office/drawing/2014/main" id="{C0B0D617-841F-4412-9F50-0BED5AC19CC1}"/>
              </a:ext>
            </a:extLst>
          </p:cNvPr>
          <p:cNvSpPr/>
          <p:nvPr/>
        </p:nvSpPr>
        <p:spPr>
          <a:xfrm>
            <a:off x="8615898" y="4502542"/>
            <a:ext cx="328246" cy="1672492"/>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0" name="四角形: 角を丸くする 49">
            <a:extLst>
              <a:ext uri="{FF2B5EF4-FFF2-40B4-BE49-F238E27FC236}">
                <a16:creationId xmlns:a16="http://schemas.microsoft.com/office/drawing/2014/main" id="{D49D6723-B55B-4201-827D-B50D17703424}"/>
              </a:ext>
            </a:extLst>
          </p:cNvPr>
          <p:cNvSpPr/>
          <p:nvPr/>
        </p:nvSpPr>
        <p:spPr>
          <a:xfrm>
            <a:off x="3390738" y="5896774"/>
            <a:ext cx="1980000" cy="468000"/>
          </a:xfrm>
          <a:prstGeom prst="round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エッジ型</a:t>
            </a:r>
            <a:r>
              <a:rPr lang="ja-JP" altLang="en-US" sz="1400" b="1" dirty="0">
                <a:solidFill>
                  <a:prstClr val="black"/>
                </a:solidFill>
                <a:latin typeface="Meiryo UI"/>
                <a:ea typeface="Meiryo UI"/>
              </a:rPr>
              <a:t>データセンター</a:t>
            </a: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50" dirty="0">
                <a:solidFill>
                  <a:prstClr val="black"/>
                </a:solidFill>
                <a:latin typeface="Meiryo UI"/>
                <a:ea typeface="Meiryo UI"/>
              </a:rPr>
              <a:t>[</a:t>
            </a:r>
            <a:r>
              <a:rPr lang="ja-JP" altLang="en-US" sz="1050" dirty="0">
                <a:solidFill>
                  <a:prstClr val="black"/>
                </a:solidFill>
                <a:latin typeface="Meiryo UI"/>
                <a:ea typeface="Meiryo UI"/>
              </a:rPr>
              <a:t>エッジ近接・即時処理の小規模</a:t>
            </a:r>
            <a:r>
              <a:rPr lang="en-US" altLang="ja-JP" sz="1050" dirty="0">
                <a:solidFill>
                  <a:prstClr val="black"/>
                </a:solidFill>
                <a:latin typeface="Meiryo UI"/>
                <a:ea typeface="Meiryo UI"/>
              </a:rPr>
              <a:t>DC]</a:t>
            </a: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3" name="テキスト ボックス 52">
            <a:extLst>
              <a:ext uri="{FF2B5EF4-FFF2-40B4-BE49-F238E27FC236}">
                <a16:creationId xmlns:a16="http://schemas.microsoft.com/office/drawing/2014/main" id="{C7092FC5-1016-4694-B511-27E0B71E0DA2}"/>
              </a:ext>
            </a:extLst>
          </p:cNvPr>
          <p:cNvSpPr txBox="1"/>
          <p:nvPr/>
        </p:nvSpPr>
        <p:spPr>
          <a:xfrm>
            <a:off x="6810418" y="1220183"/>
            <a:ext cx="1620957"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冗長性を支える</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官民システムのバックアップ</a:t>
            </a:r>
          </a:p>
        </p:txBody>
      </p:sp>
      <p:sp>
        <p:nvSpPr>
          <p:cNvPr id="54" name="正方形/長方形 53">
            <a:extLst>
              <a:ext uri="{FF2B5EF4-FFF2-40B4-BE49-F238E27FC236}">
                <a16:creationId xmlns:a16="http://schemas.microsoft.com/office/drawing/2014/main" id="{61A16734-3C79-4195-9457-DDBB9594CD49}"/>
              </a:ext>
            </a:extLst>
          </p:cNvPr>
          <p:cNvSpPr/>
          <p:nvPr/>
        </p:nvSpPr>
        <p:spPr>
          <a:xfrm>
            <a:off x="6873175" y="1830394"/>
            <a:ext cx="1462346" cy="1584000"/>
          </a:xfrm>
          <a:prstGeom prst="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a:ea typeface="Meiryo UI"/>
              <a:cs typeface="+mn-cs"/>
            </a:endParaRPr>
          </a:p>
        </p:txBody>
      </p:sp>
      <p:sp>
        <p:nvSpPr>
          <p:cNvPr id="52" name="正方形/長方形 51">
            <a:extLst>
              <a:ext uri="{FF2B5EF4-FFF2-40B4-BE49-F238E27FC236}">
                <a16:creationId xmlns:a16="http://schemas.microsoft.com/office/drawing/2014/main" id="{52BBC8B9-CD52-43C0-8702-66968C7C6900}"/>
              </a:ext>
            </a:extLst>
          </p:cNvPr>
          <p:cNvSpPr/>
          <p:nvPr/>
        </p:nvSpPr>
        <p:spPr>
          <a:xfrm>
            <a:off x="6859687" y="1655760"/>
            <a:ext cx="1485359" cy="288000"/>
          </a:xfrm>
          <a:prstGeom prst="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chemeClr val="bg1"/>
                </a:solidFill>
                <a:effectLst/>
                <a:uLnTx/>
                <a:uFillTx/>
                <a:latin typeface="Meiryo UI"/>
                <a:ea typeface="Meiryo UI"/>
                <a:cs typeface="+mn-cs"/>
              </a:rPr>
              <a:t>基幹システムバックアップ</a:t>
            </a:r>
          </a:p>
        </p:txBody>
      </p:sp>
      <p:sp>
        <p:nvSpPr>
          <p:cNvPr id="55" name="四角形: 角を丸くする 54">
            <a:extLst>
              <a:ext uri="{FF2B5EF4-FFF2-40B4-BE49-F238E27FC236}">
                <a16:creationId xmlns:a16="http://schemas.microsoft.com/office/drawing/2014/main" id="{5ECB5000-4F7A-4A96-8F4E-297B31776720}"/>
              </a:ext>
            </a:extLst>
          </p:cNvPr>
          <p:cNvSpPr/>
          <p:nvPr/>
        </p:nvSpPr>
        <p:spPr>
          <a:xfrm>
            <a:off x="6941090" y="2017571"/>
            <a:ext cx="1296000" cy="396000"/>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政府・行政システム</a:t>
            </a:r>
          </a:p>
        </p:txBody>
      </p:sp>
      <p:sp>
        <p:nvSpPr>
          <p:cNvPr id="59" name="四角形: 角を丸くする 58">
            <a:extLst>
              <a:ext uri="{FF2B5EF4-FFF2-40B4-BE49-F238E27FC236}">
                <a16:creationId xmlns:a16="http://schemas.microsoft.com/office/drawing/2014/main" id="{D2259BFB-701A-4367-BB4D-A7510B4E173F}"/>
              </a:ext>
            </a:extLst>
          </p:cNvPr>
          <p:cNvSpPr/>
          <p:nvPr/>
        </p:nvSpPr>
        <p:spPr>
          <a:xfrm>
            <a:off x="6941090" y="2476331"/>
            <a:ext cx="1296000" cy="396000"/>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金融・決済システム</a:t>
            </a:r>
            <a:endParaRPr kumimoji="1" lang="ja-JP" altLang="en-US" sz="105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8" name="四角形: 角を丸くする 57">
            <a:extLst>
              <a:ext uri="{FF2B5EF4-FFF2-40B4-BE49-F238E27FC236}">
                <a16:creationId xmlns:a16="http://schemas.microsoft.com/office/drawing/2014/main" id="{559501AD-4C13-4F46-A2D7-B89B11DE830E}"/>
              </a:ext>
            </a:extLst>
          </p:cNvPr>
          <p:cNvSpPr/>
          <p:nvPr/>
        </p:nvSpPr>
        <p:spPr>
          <a:xfrm>
            <a:off x="6941090" y="2952429"/>
            <a:ext cx="1296000" cy="396000"/>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データ・通信システム</a:t>
            </a: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7" name="正方形/長方形 56">
            <a:extLst>
              <a:ext uri="{FF2B5EF4-FFF2-40B4-BE49-F238E27FC236}">
                <a16:creationId xmlns:a16="http://schemas.microsoft.com/office/drawing/2014/main" id="{0E63F76B-EBC1-4DD6-8B14-43C3E4683C05}"/>
              </a:ext>
            </a:extLst>
          </p:cNvPr>
          <p:cNvSpPr/>
          <p:nvPr/>
        </p:nvSpPr>
        <p:spPr>
          <a:xfrm>
            <a:off x="839788" y="4411663"/>
            <a:ext cx="2232000" cy="324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a:ea typeface="Meiryo UI"/>
                <a:cs typeface="+mn-cs"/>
              </a:rPr>
              <a:t>通信インフラ</a:t>
            </a:r>
          </a:p>
        </p:txBody>
      </p:sp>
      <p:sp>
        <p:nvSpPr>
          <p:cNvPr id="61" name="テキスト ボックス 60">
            <a:extLst>
              <a:ext uri="{FF2B5EF4-FFF2-40B4-BE49-F238E27FC236}">
                <a16:creationId xmlns:a16="http://schemas.microsoft.com/office/drawing/2014/main" id="{7DFBA914-7CE6-44AF-A7AB-7B033CF91EBE}"/>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3-3.  </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次世代型スマートシティのために必要な環境</a:t>
            </a:r>
            <a:r>
              <a:rPr lang="ja-JP" altLang="en-US" sz="2000" b="1" dirty="0">
                <a:solidFill>
                  <a:prstClr val="black"/>
                </a:solidFill>
                <a:latin typeface="Meiryo UI"/>
                <a:ea typeface="Meiryo UI"/>
              </a:rPr>
              <a:t>づくり</a:t>
            </a:r>
            <a:endParaRPr kumimoji="1" lang="ja-JP" altLang="en-US" sz="2000" b="1" i="0" u="none" kern="1200" cap="none" spc="0" normalizeH="0" baseline="0" noProof="0" dirty="0">
              <a:ln>
                <a:noFill/>
              </a:ln>
              <a:solidFill>
                <a:prstClr val="black"/>
              </a:solidFill>
              <a:effectLst/>
              <a:uLnTx/>
              <a:uFillTx/>
              <a:latin typeface="Meiryo UI"/>
              <a:ea typeface="Meiryo UI"/>
              <a:cs typeface="+mn-cs"/>
            </a:endParaRPr>
          </a:p>
        </p:txBody>
      </p:sp>
      <p:sp>
        <p:nvSpPr>
          <p:cNvPr id="69" name="スライド番号プレースホルダー 3">
            <a:extLst>
              <a:ext uri="{FF2B5EF4-FFF2-40B4-BE49-F238E27FC236}">
                <a16:creationId xmlns:a16="http://schemas.microsoft.com/office/drawing/2014/main" id="{D00A369F-A0E8-4A73-960E-812A033D9F3D}"/>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3" name="テキスト ボックス 2">
            <a:extLst>
              <a:ext uri="{FF2B5EF4-FFF2-40B4-BE49-F238E27FC236}">
                <a16:creationId xmlns:a16="http://schemas.microsoft.com/office/drawing/2014/main" id="{7879C205-E84D-4351-B466-581D5D5F9B10}"/>
              </a:ext>
            </a:extLst>
          </p:cNvPr>
          <p:cNvSpPr txBox="1"/>
          <p:nvPr/>
        </p:nvSpPr>
        <p:spPr>
          <a:xfrm>
            <a:off x="822921" y="487833"/>
            <a:ext cx="104929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effectLst/>
                <a:uLnTx/>
                <a:uFillTx/>
                <a:latin typeface="Meiryo UI"/>
                <a:ea typeface="Meiryo UI"/>
                <a:cs typeface="+mn-cs"/>
              </a:rPr>
              <a:t>AI</a:t>
            </a:r>
            <a:r>
              <a:rPr kumimoji="1" lang="ja-JP" altLang="en-US" sz="1600" b="0" i="0" u="none" strike="noStrike" kern="1200" cap="none" spc="0" normalizeH="0" baseline="0" noProof="0" dirty="0">
                <a:ln>
                  <a:noFill/>
                </a:ln>
                <a:effectLst/>
                <a:uLnTx/>
                <a:uFillTx/>
                <a:latin typeface="Meiryo UI"/>
                <a:ea typeface="Meiryo UI"/>
                <a:cs typeface="+mn-cs"/>
              </a:rPr>
              <a:t>をはじめとする飛躍的に進化する技術革新を取り込み、首都のバックアップ機能を備えた国際競争力の高い都市として発展させるため、サービス層とインフラ層の相互の環境を整備</a:t>
            </a:r>
          </a:p>
        </p:txBody>
      </p:sp>
      <p:sp>
        <p:nvSpPr>
          <p:cNvPr id="60" name="テキスト ボックス 59">
            <a:extLst>
              <a:ext uri="{FF2B5EF4-FFF2-40B4-BE49-F238E27FC236}">
                <a16:creationId xmlns:a16="http://schemas.microsoft.com/office/drawing/2014/main" id="{64D83A49-B86B-497A-8929-FC05FD8A6F9E}"/>
              </a:ext>
            </a:extLst>
          </p:cNvPr>
          <p:cNvSpPr txBox="1"/>
          <p:nvPr/>
        </p:nvSpPr>
        <p:spPr>
          <a:xfrm>
            <a:off x="822251" y="4104691"/>
            <a:ext cx="230063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情報 </a:t>
            </a:r>
            <a:r>
              <a:rPr lang="en-US" altLang="ja-JP" sz="1100" dirty="0">
                <a:solidFill>
                  <a:prstClr val="black"/>
                </a:solidFill>
                <a:latin typeface="Meiryo UI"/>
                <a:ea typeface="Meiryo UI"/>
              </a:rPr>
              <a:t>(</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データ</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をサービスに繋ぐインフラ</a:t>
            </a:r>
            <a:endParaRPr kumimoji="1" lang="ja-JP" altLang="en-US" sz="1100" b="0" i="0" u="none" strike="sngStrike" kern="1200" cap="none" spc="0" normalizeH="0" baseline="0" noProof="0" dirty="0">
              <a:ln>
                <a:noFill/>
              </a:ln>
              <a:solidFill>
                <a:srgbClr val="FF0000"/>
              </a:solidFill>
              <a:effectLst/>
              <a:uLnTx/>
              <a:uFillTx/>
              <a:latin typeface="Meiryo UI"/>
              <a:ea typeface="Meiryo UI"/>
              <a:cs typeface="+mn-cs"/>
            </a:endParaRPr>
          </a:p>
        </p:txBody>
      </p:sp>
      <p:sp>
        <p:nvSpPr>
          <p:cNvPr id="70" name="テキスト ボックス 69">
            <a:extLst>
              <a:ext uri="{FF2B5EF4-FFF2-40B4-BE49-F238E27FC236}">
                <a16:creationId xmlns:a16="http://schemas.microsoft.com/office/drawing/2014/main" id="{490D1D93-8A97-43F2-94D2-32DD7E29FE52}"/>
              </a:ext>
            </a:extLst>
          </p:cNvPr>
          <p:cNvSpPr txBox="1"/>
          <p:nvPr/>
        </p:nvSpPr>
        <p:spPr>
          <a:xfrm>
            <a:off x="3182333" y="4104691"/>
            <a:ext cx="239681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情報 </a:t>
            </a:r>
            <a:r>
              <a:rPr lang="en-US" altLang="ja-JP" sz="1100" dirty="0">
                <a:solidFill>
                  <a:prstClr val="black"/>
                </a:solidFill>
                <a:latin typeface="Meiryo UI"/>
                <a:ea typeface="Meiryo UI"/>
              </a:rPr>
              <a:t>(</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データ</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を稼働・保管するインフラ</a:t>
            </a:r>
            <a:endParaRPr kumimoji="1" lang="ja-JP" altLang="en-US" sz="1100" b="0" i="0" u="none" strike="sngStrike" kern="1200" cap="none" spc="0" normalizeH="0" baseline="0" noProof="0" dirty="0">
              <a:ln>
                <a:noFill/>
              </a:ln>
              <a:solidFill>
                <a:srgbClr val="FF0000"/>
              </a:solidFill>
              <a:effectLst/>
              <a:uLnTx/>
              <a:uFillTx/>
              <a:latin typeface="Meiryo UI"/>
              <a:ea typeface="Meiryo UI"/>
              <a:cs typeface="+mn-cs"/>
            </a:endParaRPr>
          </a:p>
        </p:txBody>
      </p:sp>
      <p:sp>
        <p:nvSpPr>
          <p:cNvPr id="71" name="テキスト ボックス 70">
            <a:extLst>
              <a:ext uri="{FF2B5EF4-FFF2-40B4-BE49-F238E27FC236}">
                <a16:creationId xmlns:a16="http://schemas.microsoft.com/office/drawing/2014/main" id="{EDD51F4A-3717-457B-B02D-D81D13C3FF8A}"/>
              </a:ext>
            </a:extLst>
          </p:cNvPr>
          <p:cNvSpPr txBox="1"/>
          <p:nvPr/>
        </p:nvSpPr>
        <p:spPr>
          <a:xfrm>
            <a:off x="6110042" y="4104691"/>
            <a:ext cx="208743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デジタルインフラほか社会の稼働源</a:t>
            </a:r>
            <a:endParaRPr kumimoji="1" lang="ja-JP" altLang="en-US" sz="1100" b="0" i="0" u="none" strike="sngStrike" kern="1200" cap="none" spc="0" normalizeH="0" baseline="0" noProof="0" dirty="0">
              <a:ln>
                <a:noFill/>
              </a:ln>
              <a:solidFill>
                <a:srgbClr val="FF0000"/>
              </a:solidFill>
              <a:effectLst/>
              <a:uLnTx/>
              <a:uFillTx/>
              <a:latin typeface="Meiryo UI"/>
              <a:ea typeface="Meiryo UI"/>
              <a:cs typeface="+mn-cs"/>
            </a:endParaRPr>
          </a:p>
        </p:txBody>
      </p:sp>
      <p:sp>
        <p:nvSpPr>
          <p:cNvPr id="72" name="二等辺三角形 71">
            <a:extLst>
              <a:ext uri="{FF2B5EF4-FFF2-40B4-BE49-F238E27FC236}">
                <a16:creationId xmlns:a16="http://schemas.microsoft.com/office/drawing/2014/main" id="{A5A5599C-122F-47AF-B144-805DE3147FE8}"/>
              </a:ext>
            </a:extLst>
          </p:cNvPr>
          <p:cNvSpPr/>
          <p:nvPr/>
        </p:nvSpPr>
        <p:spPr>
          <a:xfrm>
            <a:off x="3359072" y="3658208"/>
            <a:ext cx="2340000" cy="324000"/>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0" bIns="180000" rtlCol="0" anchor="ctr"/>
          <a:lstStyle/>
          <a:p>
            <a:pPr algn="ctr"/>
            <a:r>
              <a:rPr lang="ja-JP" altLang="en-US" sz="1400" b="1" dirty="0">
                <a:solidFill>
                  <a:schemeClr val="tx1"/>
                </a:solidFill>
                <a:latin typeface="Meiryo UI" panose="020B0604030504040204" pitchFamily="50" charset="-128"/>
                <a:ea typeface="Meiryo UI" panose="020B0604030504040204" pitchFamily="50" charset="-128"/>
              </a:rPr>
              <a:t>支え ・ 高度化</a:t>
            </a:r>
          </a:p>
        </p:txBody>
      </p:sp>
      <p:sp>
        <p:nvSpPr>
          <p:cNvPr id="73" name="四角形: 角を丸くする 72">
            <a:extLst>
              <a:ext uri="{FF2B5EF4-FFF2-40B4-BE49-F238E27FC236}">
                <a16:creationId xmlns:a16="http://schemas.microsoft.com/office/drawing/2014/main" id="{A30137BB-C48E-46A0-8E79-979F33EC644B}"/>
              </a:ext>
            </a:extLst>
          </p:cNvPr>
          <p:cNvSpPr/>
          <p:nvPr/>
        </p:nvSpPr>
        <p:spPr>
          <a:xfrm>
            <a:off x="917958" y="4799187"/>
            <a:ext cx="2088000" cy="468000"/>
          </a:xfrm>
          <a:prstGeom prst="round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1" dirty="0">
                <a:solidFill>
                  <a:prstClr val="black"/>
                </a:solidFill>
                <a:latin typeface="Meiryo UI"/>
                <a:ea typeface="Meiryo UI"/>
              </a:rPr>
              <a:t>光ファイバ網・無線基地局</a:t>
            </a:r>
            <a:endParaRPr lang="en-US" altLang="ja-JP" sz="1400" b="1" dirty="0">
              <a:solidFill>
                <a:prstClr val="black"/>
              </a:solidFill>
              <a:latin typeface="Meiryo UI"/>
              <a:ea typeface="Meiryo UI"/>
            </a:endParaRPr>
          </a:p>
          <a:p>
            <a:pPr algn="ctr">
              <a:defRPr/>
            </a:pPr>
            <a:r>
              <a:rPr lang="ja-JP" altLang="en-US" sz="1050" dirty="0">
                <a:solidFill>
                  <a:prstClr val="black"/>
                </a:solidFill>
                <a:latin typeface="Meiryo UI"/>
                <a:ea typeface="Meiryo UI"/>
              </a:rPr>
              <a:t>［伝送・収集・発信］</a:t>
            </a:r>
          </a:p>
        </p:txBody>
      </p:sp>
      <p:sp>
        <p:nvSpPr>
          <p:cNvPr id="75" name="四角形: 角を丸くする 74">
            <a:extLst>
              <a:ext uri="{FF2B5EF4-FFF2-40B4-BE49-F238E27FC236}">
                <a16:creationId xmlns:a16="http://schemas.microsoft.com/office/drawing/2014/main" id="{EABA4FFE-1477-418C-9077-84C2F1B8CE81}"/>
              </a:ext>
            </a:extLst>
          </p:cNvPr>
          <p:cNvSpPr/>
          <p:nvPr/>
        </p:nvSpPr>
        <p:spPr>
          <a:xfrm>
            <a:off x="917957" y="5331103"/>
            <a:ext cx="2088000" cy="468000"/>
          </a:xfrm>
          <a:prstGeom prst="round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eiryo UI"/>
                <a:ea typeface="Meiryo UI"/>
                <a:cs typeface="+mn-cs"/>
              </a:rPr>
              <a:t>IX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相互接続・</a:t>
            </a:r>
            <a:r>
              <a:rPr lang="ja-JP" altLang="en-US" sz="1050" dirty="0">
                <a:solidFill>
                  <a:prstClr val="black"/>
                </a:solidFill>
                <a:latin typeface="Meiryo UI"/>
                <a:ea typeface="Meiryo UI"/>
              </a:rPr>
              <a:t>交換拠点</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76" name="四角形: 角を丸くする 75">
            <a:extLst>
              <a:ext uri="{FF2B5EF4-FFF2-40B4-BE49-F238E27FC236}">
                <a16:creationId xmlns:a16="http://schemas.microsoft.com/office/drawing/2014/main" id="{ED9D5F67-7AD9-4B53-8DF0-56C1D921934B}"/>
              </a:ext>
            </a:extLst>
          </p:cNvPr>
          <p:cNvSpPr/>
          <p:nvPr/>
        </p:nvSpPr>
        <p:spPr>
          <a:xfrm>
            <a:off x="907447" y="5896339"/>
            <a:ext cx="2088000" cy="468000"/>
          </a:xfrm>
          <a:prstGeom prst="round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海底ケーブル・陸揚局</a:t>
            </a: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t>
            </a:r>
            <a:r>
              <a:rPr lang="ja-JP" altLang="en-US" sz="1050" dirty="0">
                <a:solidFill>
                  <a:prstClr val="black"/>
                </a:solidFill>
                <a:latin typeface="Meiryo UI"/>
                <a:ea typeface="Meiryo UI"/>
              </a:rPr>
              <a:t>国内外の大規模・基幹伝送</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05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 name="テキスト ボックス 1">
            <a:extLst>
              <a:ext uri="{FF2B5EF4-FFF2-40B4-BE49-F238E27FC236}">
                <a16:creationId xmlns:a16="http://schemas.microsoft.com/office/drawing/2014/main" id="{3A73C4DC-069A-4109-B4A4-FCB93DDF492D}"/>
              </a:ext>
            </a:extLst>
          </p:cNvPr>
          <p:cNvSpPr txBox="1"/>
          <p:nvPr/>
        </p:nvSpPr>
        <p:spPr>
          <a:xfrm>
            <a:off x="4912153" y="3386876"/>
            <a:ext cx="1917748" cy="230832"/>
          </a:xfrm>
          <a:prstGeom prst="rect">
            <a:avLst/>
          </a:prstGeom>
          <a:noFill/>
        </p:spPr>
        <p:txBody>
          <a:bodyPr wrap="square" rtlCol="0">
            <a:spAutoFit/>
          </a:bodyPr>
          <a:lstStyle/>
          <a:p>
            <a:r>
              <a:rPr lang="en-US" altLang="ja-JP" sz="900" dirty="0"/>
              <a:t>*</a:t>
            </a:r>
            <a:r>
              <a:rPr kumimoji="1" lang="ja-JP" altLang="en-US" sz="900" dirty="0"/>
              <a:t>一部、国等で議論中の項目を含む</a:t>
            </a:r>
            <a:endParaRPr kumimoji="1" lang="en-US" altLang="ja-JP" sz="900" dirty="0"/>
          </a:p>
        </p:txBody>
      </p:sp>
    </p:spTree>
    <p:extLst>
      <p:ext uri="{BB962C8B-B14F-4D97-AF65-F5344CB8AC3E}">
        <p14:creationId xmlns:p14="http://schemas.microsoft.com/office/powerpoint/2010/main" val="1584555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5A8A28D8-AC60-4A60-9B1C-E171331BF1C5}"/>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t>【</a:t>
            </a:r>
            <a:r>
              <a:rPr lang="ja-JP" altLang="en-US" sz="2000" b="1" dirty="0"/>
              <a:t>参考</a:t>
            </a:r>
            <a:r>
              <a:rPr lang="en-US" altLang="ja-JP" sz="2000" b="1" dirty="0"/>
              <a:t>】  </a:t>
            </a:r>
            <a:r>
              <a:rPr lang="ja-JP" altLang="en-US" sz="2000" b="1" dirty="0"/>
              <a:t>次世代デジタルサービスの展開イメージ</a:t>
            </a:r>
            <a:endParaRPr kumimoji="1" lang="en-US" altLang="ja-JP" sz="2000" b="1" dirty="0"/>
          </a:p>
        </p:txBody>
      </p:sp>
      <p:sp>
        <p:nvSpPr>
          <p:cNvPr id="8" name="正方形/長方形 7">
            <a:extLst>
              <a:ext uri="{FF2B5EF4-FFF2-40B4-BE49-F238E27FC236}">
                <a16:creationId xmlns:a16="http://schemas.microsoft.com/office/drawing/2014/main" id="{44D17648-5DFC-4D2A-AFEE-9396A96DC66F}"/>
              </a:ext>
            </a:extLst>
          </p:cNvPr>
          <p:cNvSpPr/>
          <p:nvPr/>
        </p:nvSpPr>
        <p:spPr>
          <a:xfrm>
            <a:off x="6193410" y="1009572"/>
            <a:ext cx="5929460" cy="288000"/>
          </a:xfrm>
          <a:prstGeom prst="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kumimoji="1" lang="ja-JP" altLang="en-US" sz="1400" b="1" dirty="0">
                <a:solidFill>
                  <a:schemeClr val="bg1"/>
                </a:solidFill>
              </a:rPr>
              <a:t>次世代都市型産業・サービス（イメージ）</a:t>
            </a:r>
            <a:r>
              <a:rPr kumimoji="1" lang="en-US" altLang="ja-JP" sz="1200" b="1" dirty="0">
                <a:solidFill>
                  <a:schemeClr val="bg1"/>
                </a:solidFill>
              </a:rPr>
              <a:t>※</a:t>
            </a:r>
            <a:r>
              <a:rPr kumimoji="1" lang="ja-JP" altLang="en-US" sz="1200" b="1" dirty="0">
                <a:solidFill>
                  <a:schemeClr val="bg1"/>
                </a:solidFill>
              </a:rPr>
              <a:t>超低遅延通信を要するサービス</a:t>
            </a:r>
            <a:endParaRPr kumimoji="1" lang="ja-JP" altLang="en-US" sz="1400" b="1" strike="sngStrike" dirty="0">
              <a:solidFill>
                <a:schemeClr val="bg1"/>
              </a:solidFill>
            </a:endParaRPr>
          </a:p>
        </p:txBody>
      </p:sp>
      <p:sp>
        <p:nvSpPr>
          <p:cNvPr id="9" name="正方形/長方形 8">
            <a:extLst>
              <a:ext uri="{FF2B5EF4-FFF2-40B4-BE49-F238E27FC236}">
                <a16:creationId xmlns:a16="http://schemas.microsoft.com/office/drawing/2014/main" id="{A189E4DD-3305-4FE1-B870-C329B90A255D}"/>
              </a:ext>
            </a:extLst>
          </p:cNvPr>
          <p:cNvSpPr/>
          <p:nvPr/>
        </p:nvSpPr>
        <p:spPr>
          <a:xfrm>
            <a:off x="123610" y="1009572"/>
            <a:ext cx="5940000" cy="288000"/>
          </a:xfrm>
          <a:prstGeom prst="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kumimoji="1" lang="en-US" altLang="ja-JP" sz="1400" b="1" dirty="0"/>
              <a:t>AI</a:t>
            </a:r>
            <a:r>
              <a:rPr kumimoji="1" lang="ja-JP" altLang="en-US" sz="1400" b="1" dirty="0"/>
              <a:t>産業・サービス（イメージ）</a:t>
            </a:r>
          </a:p>
        </p:txBody>
      </p:sp>
      <p:sp>
        <p:nvSpPr>
          <p:cNvPr id="2" name="テキスト ボックス 1">
            <a:extLst>
              <a:ext uri="{FF2B5EF4-FFF2-40B4-BE49-F238E27FC236}">
                <a16:creationId xmlns:a16="http://schemas.microsoft.com/office/drawing/2014/main" id="{A647FA6A-45C2-4C83-A784-82045D29344F}"/>
              </a:ext>
            </a:extLst>
          </p:cNvPr>
          <p:cNvSpPr txBox="1"/>
          <p:nvPr/>
        </p:nvSpPr>
        <p:spPr>
          <a:xfrm>
            <a:off x="161458" y="1359996"/>
            <a:ext cx="2924198" cy="307777"/>
          </a:xfrm>
          <a:prstGeom prst="rect">
            <a:avLst/>
          </a:prstGeom>
          <a:noFill/>
        </p:spPr>
        <p:txBody>
          <a:bodyPr wrap="none" rtlCol="0">
            <a:spAutoFit/>
          </a:bodyPr>
          <a:lstStyle/>
          <a:p>
            <a:r>
              <a:rPr kumimoji="1" lang="ja-JP" altLang="en-US" sz="1400" b="1" u="sng" dirty="0">
                <a:effectLst>
                  <a:outerShdw blurRad="38100" dist="38100" dir="2700000" algn="tl">
                    <a:srgbClr val="000000">
                      <a:alpha val="43137"/>
                    </a:srgbClr>
                  </a:outerShdw>
                </a:effectLst>
              </a:rPr>
              <a:t>１．</a:t>
            </a:r>
            <a:r>
              <a:rPr kumimoji="1" lang="en-US" altLang="ja-JP" sz="1400" b="1" u="sng" dirty="0">
                <a:effectLst>
                  <a:outerShdw blurRad="38100" dist="38100" dir="2700000" algn="tl">
                    <a:srgbClr val="000000">
                      <a:alpha val="43137"/>
                    </a:srgbClr>
                  </a:outerShdw>
                </a:effectLst>
              </a:rPr>
              <a:t>AI</a:t>
            </a:r>
            <a:r>
              <a:rPr kumimoji="1" lang="ja-JP" altLang="en-US" sz="1400" b="1" u="sng" dirty="0">
                <a:effectLst>
                  <a:outerShdw blurRad="38100" dist="38100" dir="2700000" algn="tl">
                    <a:srgbClr val="000000">
                      <a:alpha val="43137"/>
                    </a:srgbClr>
                  </a:outerShdw>
                </a:effectLst>
              </a:rPr>
              <a:t>エージェント </a:t>
            </a:r>
            <a:r>
              <a:rPr kumimoji="1" lang="en-US" altLang="ja-JP" sz="1200" b="1" u="sng" dirty="0">
                <a:effectLst>
                  <a:outerShdw blurRad="38100" dist="38100" dir="2700000" algn="tl">
                    <a:srgbClr val="000000">
                      <a:alpha val="43137"/>
                    </a:srgbClr>
                  </a:outerShdw>
                </a:effectLst>
              </a:rPr>
              <a:t>【</a:t>
            </a:r>
            <a:r>
              <a:rPr kumimoji="1" lang="ja-JP" altLang="en-US" sz="1200" b="1" u="sng" dirty="0">
                <a:effectLst>
                  <a:outerShdw blurRad="38100" dist="38100" dir="2700000" algn="tl">
                    <a:srgbClr val="000000">
                      <a:alpha val="43137"/>
                    </a:srgbClr>
                  </a:outerShdw>
                </a:effectLst>
              </a:rPr>
              <a:t>主に民間サービス</a:t>
            </a:r>
            <a:r>
              <a:rPr lang="en-US" altLang="ja-JP" sz="1200" b="1" u="sng" dirty="0">
                <a:effectLst>
                  <a:outerShdw blurRad="38100" dist="38100" dir="2700000" algn="tl">
                    <a:srgbClr val="000000">
                      <a:alpha val="43137"/>
                    </a:srgbClr>
                  </a:outerShdw>
                </a:effectLst>
              </a:rPr>
              <a:t>】</a:t>
            </a:r>
            <a:endParaRPr kumimoji="1" lang="ja-JP" altLang="en-US" sz="1400" b="1" u="sng" dirty="0">
              <a:effectLst>
                <a:outerShdw blurRad="38100" dist="38100" dir="2700000" algn="tl">
                  <a:srgbClr val="000000">
                    <a:alpha val="43137"/>
                  </a:srgbClr>
                </a:outerShdw>
              </a:effectLst>
            </a:endParaRPr>
          </a:p>
        </p:txBody>
      </p:sp>
      <p:sp>
        <p:nvSpPr>
          <p:cNvPr id="11" name="テキスト ボックス 10">
            <a:extLst>
              <a:ext uri="{FF2B5EF4-FFF2-40B4-BE49-F238E27FC236}">
                <a16:creationId xmlns:a16="http://schemas.microsoft.com/office/drawing/2014/main" id="{8AEF42D2-A962-4A20-88AB-32EE5B03E298}"/>
              </a:ext>
            </a:extLst>
          </p:cNvPr>
          <p:cNvSpPr txBox="1"/>
          <p:nvPr/>
        </p:nvSpPr>
        <p:spPr>
          <a:xfrm>
            <a:off x="161458" y="3123912"/>
            <a:ext cx="1620957" cy="307777"/>
          </a:xfrm>
          <a:prstGeom prst="rect">
            <a:avLst/>
          </a:prstGeom>
          <a:noFill/>
        </p:spPr>
        <p:txBody>
          <a:bodyPr wrap="none" rtlCol="0">
            <a:spAutoFit/>
          </a:bodyPr>
          <a:lstStyle/>
          <a:p>
            <a:r>
              <a:rPr kumimoji="1" lang="ja-JP" altLang="en-US" sz="1400" b="1" u="sng" dirty="0">
                <a:effectLst>
                  <a:outerShdw blurRad="38100" dist="38100" dir="2700000" algn="tl">
                    <a:srgbClr val="000000">
                      <a:alpha val="43137"/>
                    </a:srgbClr>
                  </a:outerShdw>
                </a:effectLst>
              </a:rPr>
              <a:t>２．</a:t>
            </a:r>
            <a:r>
              <a:rPr kumimoji="1" lang="en-US" altLang="ja-JP" sz="1400" b="1" u="sng" dirty="0">
                <a:effectLst>
                  <a:outerShdw blurRad="38100" dist="38100" dir="2700000" algn="tl">
                    <a:srgbClr val="000000">
                      <a:alpha val="43137"/>
                    </a:srgbClr>
                  </a:outerShdw>
                </a:effectLst>
              </a:rPr>
              <a:t>AI</a:t>
            </a:r>
            <a:r>
              <a:rPr kumimoji="1" lang="ja-JP" altLang="en-US" sz="1400" b="1" u="sng" dirty="0">
                <a:effectLst>
                  <a:outerShdw blurRad="38100" dist="38100" dir="2700000" algn="tl">
                    <a:srgbClr val="000000">
                      <a:alpha val="43137"/>
                    </a:srgbClr>
                  </a:outerShdw>
                </a:effectLst>
              </a:rPr>
              <a:t>ロボティクス</a:t>
            </a:r>
          </a:p>
        </p:txBody>
      </p:sp>
      <p:sp>
        <p:nvSpPr>
          <p:cNvPr id="12" name="テキスト ボックス 11">
            <a:extLst>
              <a:ext uri="{FF2B5EF4-FFF2-40B4-BE49-F238E27FC236}">
                <a16:creationId xmlns:a16="http://schemas.microsoft.com/office/drawing/2014/main" id="{B183E45A-37FA-49A3-A654-CCA4CF00D9F8}"/>
              </a:ext>
            </a:extLst>
          </p:cNvPr>
          <p:cNvSpPr txBox="1"/>
          <p:nvPr/>
        </p:nvSpPr>
        <p:spPr>
          <a:xfrm>
            <a:off x="161458" y="5035349"/>
            <a:ext cx="2342308" cy="307777"/>
          </a:xfrm>
          <a:prstGeom prst="rect">
            <a:avLst/>
          </a:prstGeom>
          <a:noFill/>
        </p:spPr>
        <p:txBody>
          <a:bodyPr wrap="none" rtlCol="0">
            <a:spAutoFit/>
          </a:bodyPr>
          <a:lstStyle/>
          <a:p>
            <a:r>
              <a:rPr kumimoji="1" lang="ja-JP" altLang="en-US" sz="1400" b="1" u="sng" dirty="0">
                <a:effectLst>
                  <a:outerShdw blurRad="38100" dist="38100" dir="2700000" algn="tl">
                    <a:srgbClr val="000000">
                      <a:alpha val="43137"/>
                    </a:srgbClr>
                  </a:outerShdw>
                </a:effectLst>
              </a:rPr>
              <a:t>３．</a:t>
            </a:r>
            <a:r>
              <a:rPr kumimoji="1" lang="zh-TW" altLang="en-US" sz="1400" b="1" u="sng" dirty="0">
                <a:effectLst>
                  <a:outerShdw blurRad="38100" dist="38100" dir="2700000" algn="tl">
                    <a:srgbClr val="000000">
                      <a:alpha val="43137"/>
                    </a:srgbClr>
                  </a:outerShdw>
                </a:effectLst>
              </a:rPr>
              <a:t>汎用人工知能</a:t>
            </a:r>
            <a:r>
              <a:rPr kumimoji="1" lang="ja-JP" altLang="en-US" sz="1400" b="1" u="sng" dirty="0">
                <a:effectLst>
                  <a:outerShdw blurRad="38100" dist="38100" dir="2700000" algn="tl">
                    <a:srgbClr val="000000">
                      <a:alpha val="43137"/>
                    </a:srgbClr>
                  </a:outerShdw>
                </a:effectLst>
              </a:rPr>
              <a:t>（</a:t>
            </a:r>
            <a:r>
              <a:rPr kumimoji="1" lang="en-US" altLang="ja-JP" sz="1400" b="1" u="sng" dirty="0">
                <a:effectLst>
                  <a:outerShdw blurRad="38100" dist="38100" dir="2700000" algn="tl">
                    <a:srgbClr val="000000">
                      <a:alpha val="43137"/>
                    </a:srgbClr>
                  </a:outerShdw>
                </a:effectLst>
              </a:rPr>
              <a:t>AGI</a:t>
            </a:r>
            <a:r>
              <a:rPr kumimoji="1" lang="ja-JP" altLang="en-US" sz="1400" b="1" u="sng" dirty="0">
                <a:effectLst>
                  <a:outerShdw blurRad="38100" dist="38100" dir="2700000" algn="tl">
                    <a:srgbClr val="000000">
                      <a:alpha val="43137"/>
                    </a:srgbClr>
                  </a:outerShdw>
                </a:effectLst>
              </a:rPr>
              <a:t>）</a:t>
            </a:r>
          </a:p>
        </p:txBody>
      </p:sp>
      <p:sp>
        <p:nvSpPr>
          <p:cNvPr id="13" name="テキスト ボックス 12">
            <a:extLst>
              <a:ext uri="{FF2B5EF4-FFF2-40B4-BE49-F238E27FC236}">
                <a16:creationId xmlns:a16="http://schemas.microsoft.com/office/drawing/2014/main" id="{3682DE87-272A-45FF-97EF-AE826788C34A}"/>
              </a:ext>
            </a:extLst>
          </p:cNvPr>
          <p:cNvSpPr txBox="1"/>
          <p:nvPr/>
        </p:nvSpPr>
        <p:spPr>
          <a:xfrm>
            <a:off x="1755091" y="3167098"/>
            <a:ext cx="4284000" cy="1738938"/>
          </a:xfrm>
          <a:prstGeom prst="rect">
            <a:avLst/>
          </a:prstGeom>
          <a:solidFill>
            <a:schemeClr val="accent4">
              <a:lumMod val="20000"/>
              <a:lumOff val="80000"/>
            </a:schemeClr>
          </a:solidFill>
        </p:spPr>
        <p:txBody>
          <a:bodyPr wrap="square">
            <a:spAutoFit/>
          </a:bodyPr>
          <a:lstStyle/>
          <a:p>
            <a:r>
              <a:rPr lang="ja-JP" altLang="en-US" sz="1100" b="1" dirty="0"/>
              <a:t>１）ラストワンマイル・配送</a:t>
            </a:r>
            <a:endParaRPr lang="en-US" altLang="ja-JP" sz="1100" b="1" dirty="0"/>
          </a:p>
          <a:p>
            <a:r>
              <a:rPr lang="ja-JP" altLang="en-US" sz="1100" dirty="0">
                <a:effectLst>
                  <a:outerShdw blurRad="38100" dist="38100" dir="2700000" algn="tl">
                    <a:srgbClr val="000000">
                      <a:alpha val="43137"/>
                    </a:srgbClr>
                  </a:outerShdw>
                </a:effectLst>
              </a:rPr>
              <a:t>　・自動配送ロボット網の都市スケール展開</a:t>
            </a:r>
            <a:r>
              <a:rPr lang="ja-JP" altLang="en-US" sz="1100" dirty="0"/>
              <a:t>：都市物流の基盤インフラ化</a:t>
            </a:r>
            <a:endParaRPr lang="en-US" altLang="ja-JP" sz="1100" dirty="0"/>
          </a:p>
          <a:p>
            <a:endParaRPr lang="en-US" altLang="ja-JP" sz="800" dirty="0"/>
          </a:p>
          <a:p>
            <a:r>
              <a:rPr lang="ja-JP" altLang="en-US" sz="1100" b="1" dirty="0"/>
              <a:t>２）都市インフラロボティクス</a:t>
            </a:r>
            <a:endParaRPr lang="en-US" altLang="ja-JP" sz="1100" b="1" dirty="0"/>
          </a:p>
          <a:p>
            <a:r>
              <a:rPr lang="ja-JP" altLang="en-US" sz="1100" dirty="0">
                <a:effectLst>
                  <a:outerShdw blurRad="38100" dist="38100" dir="2700000" algn="tl">
                    <a:srgbClr val="000000">
                      <a:alpha val="43137"/>
                    </a:srgbClr>
                  </a:outerShdw>
                </a:effectLst>
              </a:rPr>
              <a:t>　・下水道・橋梁・ビルの自律点検ロボット</a:t>
            </a:r>
            <a:r>
              <a:rPr lang="ja-JP" altLang="en-US" sz="1100" dirty="0"/>
              <a:t>：センサー＋</a:t>
            </a:r>
            <a:r>
              <a:rPr lang="en-US" altLang="ja-JP" sz="1100" dirty="0"/>
              <a:t>AI</a:t>
            </a:r>
            <a:r>
              <a:rPr lang="ja-JP" altLang="en-US" sz="1100" dirty="0"/>
              <a:t>で自律点検</a:t>
            </a:r>
            <a:endParaRPr lang="en-US" altLang="ja-JP" sz="1100" dirty="0"/>
          </a:p>
          <a:p>
            <a:r>
              <a:rPr lang="ja-JP" altLang="en-US" sz="1100" dirty="0"/>
              <a:t>　</a:t>
            </a:r>
            <a:r>
              <a:rPr lang="ja-JP" altLang="en-US" sz="1100" dirty="0">
                <a:effectLst>
                  <a:outerShdw blurRad="38100" dist="38100" dir="2700000" algn="tl">
                    <a:srgbClr val="000000">
                      <a:alpha val="43137"/>
                    </a:srgbClr>
                  </a:outerShdw>
                </a:effectLst>
              </a:rPr>
              <a:t>・災害対応ロボットの常備化</a:t>
            </a:r>
            <a:r>
              <a:rPr lang="ja-JP" altLang="en-US" sz="1100" dirty="0"/>
              <a:t>：ドローンによる情報収集</a:t>
            </a:r>
            <a:endParaRPr lang="en-US" altLang="ja-JP" sz="1100" dirty="0"/>
          </a:p>
          <a:p>
            <a:endParaRPr lang="en-US" altLang="ja-JP" sz="800" dirty="0"/>
          </a:p>
          <a:p>
            <a:r>
              <a:rPr lang="ja-JP" altLang="en-US" sz="1100" b="1" dirty="0"/>
              <a:t>３）サービスロボット</a:t>
            </a:r>
            <a:endParaRPr lang="en-US" altLang="ja-JP" sz="1100" b="1" dirty="0"/>
          </a:p>
          <a:p>
            <a:r>
              <a:rPr lang="ja-JP" altLang="en-US" sz="1100" b="1" dirty="0"/>
              <a:t>　・</a:t>
            </a:r>
            <a:r>
              <a:rPr lang="ja-JP" altLang="en-US" sz="1100" dirty="0">
                <a:effectLst>
                  <a:outerShdw blurRad="38100" dist="38100" dir="2700000" algn="tl">
                    <a:srgbClr val="000000">
                      <a:alpha val="43137"/>
                    </a:srgbClr>
                  </a:outerShdw>
                </a:effectLst>
              </a:rPr>
              <a:t>自治体窓口ロボット</a:t>
            </a:r>
            <a:r>
              <a:rPr lang="ja-JP" altLang="en-US" sz="1100" b="1" dirty="0"/>
              <a:t>：</a:t>
            </a:r>
            <a:r>
              <a:rPr lang="ja-JP" altLang="en-US" sz="1100" dirty="0"/>
              <a:t>各種行政サービス窓口の案内・手続きサポート</a:t>
            </a:r>
            <a:endParaRPr lang="en-US" altLang="ja-JP" sz="1100" dirty="0"/>
          </a:p>
          <a:p>
            <a:r>
              <a:rPr lang="ja-JP" altLang="en-US" sz="1100" b="1" dirty="0"/>
              <a:t>　</a:t>
            </a:r>
            <a:r>
              <a:rPr lang="ja-JP" altLang="en-US" sz="1100" dirty="0">
                <a:effectLst>
                  <a:outerShdw blurRad="38100" dist="38100" dir="2700000" algn="tl">
                    <a:srgbClr val="000000">
                      <a:alpha val="43137"/>
                    </a:srgbClr>
                  </a:outerShdw>
                </a:effectLst>
              </a:rPr>
              <a:t>・ヘルスケアロボット</a:t>
            </a:r>
            <a:r>
              <a:rPr lang="ja-JP" altLang="en-US" sz="1100" b="1" dirty="0"/>
              <a:t>：</a:t>
            </a:r>
            <a:r>
              <a:rPr lang="ja-JP" altLang="en-US" sz="1100" dirty="0"/>
              <a:t>高齢者見守り、搬送、健康モニタリング等</a:t>
            </a:r>
          </a:p>
        </p:txBody>
      </p:sp>
      <p:cxnSp>
        <p:nvCxnSpPr>
          <p:cNvPr id="14" name="直線コネクタ 13">
            <a:extLst>
              <a:ext uri="{FF2B5EF4-FFF2-40B4-BE49-F238E27FC236}">
                <a16:creationId xmlns:a16="http://schemas.microsoft.com/office/drawing/2014/main" id="{ACDE6FD6-EFC1-4A24-B186-7997DD247B95}"/>
              </a:ext>
            </a:extLst>
          </p:cNvPr>
          <p:cNvCxnSpPr/>
          <p:nvPr/>
        </p:nvCxnSpPr>
        <p:spPr>
          <a:xfrm>
            <a:off x="163815" y="1342462"/>
            <a:ext cx="5904000" cy="0"/>
          </a:xfrm>
          <a:prstGeom prst="line">
            <a:avLst/>
          </a:prstGeom>
          <a:ln>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A25BB2D6-30DB-44BF-AB48-874D0D3D7787}"/>
              </a:ext>
            </a:extLst>
          </p:cNvPr>
          <p:cNvCxnSpPr>
            <a:cxnSpLocks/>
          </p:cNvCxnSpPr>
          <p:nvPr/>
        </p:nvCxnSpPr>
        <p:spPr>
          <a:xfrm>
            <a:off x="144765" y="1342462"/>
            <a:ext cx="0" cy="1656000"/>
          </a:xfrm>
          <a:prstGeom prst="line">
            <a:avLst/>
          </a:prstGeom>
          <a:ln w="571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8FC39C9E-4DAC-492A-8EA9-3A86CBD32AAE}"/>
              </a:ext>
            </a:extLst>
          </p:cNvPr>
          <p:cNvCxnSpPr/>
          <p:nvPr/>
        </p:nvCxnSpPr>
        <p:spPr>
          <a:xfrm>
            <a:off x="154762" y="3107889"/>
            <a:ext cx="5904000" cy="0"/>
          </a:xfrm>
          <a:prstGeom prst="line">
            <a:avLst/>
          </a:prstGeom>
          <a:ln>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6D569FCB-F7E3-401E-88F7-B54EA5D9C518}"/>
              </a:ext>
            </a:extLst>
          </p:cNvPr>
          <p:cNvCxnSpPr>
            <a:cxnSpLocks/>
          </p:cNvCxnSpPr>
          <p:nvPr/>
        </p:nvCxnSpPr>
        <p:spPr>
          <a:xfrm>
            <a:off x="135712" y="3107889"/>
            <a:ext cx="0" cy="1800000"/>
          </a:xfrm>
          <a:prstGeom prst="line">
            <a:avLst/>
          </a:prstGeom>
          <a:ln w="571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5E9CDC8D-0C0D-4B3C-949A-D3D2C2A580FA}"/>
              </a:ext>
            </a:extLst>
          </p:cNvPr>
          <p:cNvCxnSpPr/>
          <p:nvPr/>
        </p:nvCxnSpPr>
        <p:spPr>
          <a:xfrm>
            <a:off x="154762" y="4990786"/>
            <a:ext cx="5904000" cy="0"/>
          </a:xfrm>
          <a:prstGeom prst="line">
            <a:avLst/>
          </a:prstGeom>
          <a:ln>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B2A9F7E9-E46C-4121-8E62-63ACA4549786}"/>
              </a:ext>
            </a:extLst>
          </p:cNvPr>
          <p:cNvCxnSpPr>
            <a:cxnSpLocks/>
          </p:cNvCxnSpPr>
          <p:nvPr/>
        </p:nvCxnSpPr>
        <p:spPr>
          <a:xfrm>
            <a:off x="135712" y="4990786"/>
            <a:ext cx="0" cy="1800000"/>
          </a:xfrm>
          <a:prstGeom prst="line">
            <a:avLst/>
          </a:prstGeom>
          <a:ln w="571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309C642B-C1DD-4D86-BF7D-617E343080BB}"/>
              </a:ext>
            </a:extLst>
          </p:cNvPr>
          <p:cNvSpPr txBox="1"/>
          <p:nvPr/>
        </p:nvSpPr>
        <p:spPr>
          <a:xfrm>
            <a:off x="1755091" y="5374176"/>
            <a:ext cx="4284000" cy="1446550"/>
          </a:xfrm>
          <a:prstGeom prst="rect">
            <a:avLst/>
          </a:prstGeom>
          <a:solidFill>
            <a:schemeClr val="accent4">
              <a:lumMod val="20000"/>
              <a:lumOff val="80000"/>
            </a:schemeClr>
          </a:solidFill>
        </p:spPr>
        <p:txBody>
          <a:bodyPr wrap="square">
            <a:spAutoFit/>
          </a:bodyPr>
          <a:lstStyle/>
          <a:p>
            <a:r>
              <a:rPr lang="ja-JP" altLang="en-US" sz="1100" b="1" dirty="0"/>
              <a:t>１）都市レベルの総合判断エンジン</a:t>
            </a:r>
            <a:endParaRPr lang="en-US" altLang="ja-JP" sz="1100" b="1" dirty="0"/>
          </a:p>
          <a:p>
            <a:r>
              <a:rPr lang="ja-JP" altLang="en-US" sz="1100" dirty="0"/>
              <a:t>　</a:t>
            </a:r>
            <a:r>
              <a:rPr lang="ja-JP" altLang="en-US" sz="1100" dirty="0">
                <a:effectLst>
                  <a:outerShdw blurRad="38100" dist="38100" dir="2700000" algn="tl">
                    <a:srgbClr val="000000">
                      <a:alpha val="43137"/>
                    </a:srgbClr>
                  </a:outerShdw>
                </a:effectLst>
              </a:rPr>
              <a:t>■都市全体の交通・エネルギー・都市計画を同時最適化</a:t>
            </a:r>
            <a:endParaRPr lang="en-US" altLang="ja-JP" sz="1100" dirty="0"/>
          </a:p>
          <a:p>
            <a:r>
              <a:rPr lang="ja-JP" altLang="en-US" sz="1100" dirty="0"/>
              <a:t>　　・</a:t>
            </a:r>
            <a:r>
              <a:rPr lang="en-US" altLang="ja-JP" sz="1100" dirty="0"/>
              <a:t>AGI </a:t>
            </a:r>
            <a:r>
              <a:rPr lang="ja-JP" altLang="en-US" sz="1100" dirty="0"/>
              <a:t>が交通流、エネルギー需要、公共安全等をリアルタイム統合判断</a:t>
            </a:r>
            <a:endParaRPr lang="en-US" altLang="ja-JP" sz="1100" dirty="0"/>
          </a:p>
          <a:p>
            <a:endParaRPr lang="en-US" altLang="ja-JP" sz="800" b="1" dirty="0"/>
          </a:p>
          <a:p>
            <a:r>
              <a:rPr lang="ja-JP" altLang="en-US" sz="1100" b="1" dirty="0"/>
              <a:t>２）総合インフラマネジメント</a:t>
            </a:r>
            <a:endParaRPr lang="en-US" altLang="ja-JP" sz="1100" b="1" dirty="0"/>
          </a:p>
          <a:p>
            <a:r>
              <a:rPr lang="ja-JP" altLang="en-US" sz="1100" b="1" dirty="0"/>
              <a:t>　</a:t>
            </a:r>
            <a:r>
              <a:rPr lang="ja-JP" altLang="en-US" sz="1100" b="1" dirty="0">
                <a:effectLst>
                  <a:outerShdw blurRad="38100" dist="38100" dir="2700000" algn="tl">
                    <a:srgbClr val="000000">
                      <a:alpha val="43137"/>
                    </a:srgbClr>
                  </a:outerShdw>
                </a:effectLst>
              </a:rPr>
              <a:t>■</a:t>
            </a:r>
            <a:r>
              <a:rPr lang="ja-JP" altLang="en-US" sz="1100" dirty="0">
                <a:effectLst>
                  <a:outerShdw blurRad="38100" dist="38100" dir="2700000" algn="tl">
                    <a:srgbClr val="000000">
                      <a:alpha val="43137"/>
                    </a:srgbClr>
                  </a:outerShdw>
                </a:effectLst>
              </a:rPr>
              <a:t>老朽化インフラの劣化予兆監視と投資最適化</a:t>
            </a:r>
            <a:endParaRPr lang="en-US" altLang="ja-JP" sz="1100" dirty="0"/>
          </a:p>
          <a:p>
            <a:r>
              <a:rPr lang="ja-JP" altLang="en-US" sz="1100" dirty="0"/>
              <a:t>　　・リアルタイムデータで最適メンテナンス判断</a:t>
            </a:r>
            <a:endParaRPr lang="en-US" altLang="ja-JP" sz="1100" dirty="0"/>
          </a:p>
          <a:p>
            <a:r>
              <a:rPr lang="ja-JP" altLang="en-US" sz="1100" dirty="0"/>
              <a:t>　　・</a:t>
            </a:r>
            <a:r>
              <a:rPr lang="en-US" altLang="ja-JP" sz="1100" dirty="0"/>
              <a:t>AGI</a:t>
            </a:r>
            <a:r>
              <a:rPr lang="ja-JP" altLang="en-US" sz="1100" dirty="0"/>
              <a:t>により“突然の故障”を極小化</a:t>
            </a:r>
          </a:p>
        </p:txBody>
      </p:sp>
      <p:sp>
        <p:nvSpPr>
          <p:cNvPr id="25" name="テキスト ボックス 24">
            <a:extLst>
              <a:ext uri="{FF2B5EF4-FFF2-40B4-BE49-F238E27FC236}">
                <a16:creationId xmlns:a16="http://schemas.microsoft.com/office/drawing/2014/main" id="{08DB6813-8C0B-4404-AD2D-D6D6CA19C6FC}"/>
              </a:ext>
            </a:extLst>
          </p:cNvPr>
          <p:cNvSpPr txBox="1"/>
          <p:nvPr/>
        </p:nvSpPr>
        <p:spPr>
          <a:xfrm>
            <a:off x="1755091" y="1745802"/>
            <a:ext cx="4284000" cy="1231106"/>
          </a:xfrm>
          <a:prstGeom prst="rect">
            <a:avLst/>
          </a:prstGeom>
          <a:solidFill>
            <a:schemeClr val="accent4">
              <a:lumMod val="20000"/>
              <a:lumOff val="80000"/>
            </a:schemeClr>
          </a:solidFill>
        </p:spPr>
        <p:txBody>
          <a:bodyPr wrap="square">
            <a:spAutoFit/>
          </a:bodyPr>
          <a:lstStyle/>
          <a:p>
            <a:r>
              <a:rPr lang="ja-JP" altLang="en-US" sz="1100" b="1" dirty="0"/>
              <a:t>１）モビリティ・交通</a:t>
            </a:r>
            <a:endParaRPr lang="en-US" altLang="ja-JP" sz="1100" b="1" dirty="0"/>
          </a:p>
          <a:p>
            <a:r>
              <a:rPr lang="ja-JP" altLang="en-US" sz="1100" b="1" dirty="0"/>
              <a:t>　</a:t>
            </a:r>
            <a:r>
              <a:rPr lang="ja-JP" altLang="en-US" sz="1100" dirty="0">
                <a:effectLst>
                  <a:outerShdw blurRad="38100" dist="38100" dir="2700000" algn="tl">
                    <a:srgbClr val="000000">
                      <a:alpha val="43137"/>
                    </a:srgbClr>
                  </a:outerShdw>
                </a:effectLst>
              </a:rPr>
              <a:t>・交通混雑の自律制御エージェント</a:t>
            </a:r>
            <a:r>
              <a:rPr lang="ja-JP" altLang="en-US" sz="1100" dirty="0"/>
              <a:t>：</a:t>
            </a:r>
            <a:r>
              <a:rPr lang="en-US" altLang="ja-JP" sz="1100" dirty="0"/>
              <a:t>AI</a:t>
            </a:r>
            <a:r>
              <a:rPr lang="ja-JP" altLang="en-US" sz="1100" dirty="0"/>
              <a:t>交通制御や交通需要予測</a:t>
            </a:r>
            <a:r>
              <a:rPr lang="ja-JP" altLang="en-US" sz="1100" b="1" dirty="0"/>
              <a:t>　　</a:t>
            </a:r>
            <a:endParaRPr lang="en-US" altLang="ja-JP" sz="1100" b="1" dirty="0"/>
          </a:p>
          <a:p>
            <a:r>
              <a:rPr lang="ja-JP" altLang="en-US" sz="1100" b="1" dirty="0"/>
              <a:t>　</a:t>
            </a:r>
            <a:r>
              <a:rPr lang="ja-JP" altLang="en-US" sz="1100" dirty="0">
                <a:effectLst>
                  <a:outerShdw blurRad="38100" dist="38100" dir="2700000" algn="tl">
                    <a:srgbClr val="000000">
                      <a:alpha val="43137"/>
                    </a:srgbClr>
                  </a:outerShdw>
                </a:effectLst>
              </a:rPr>
              <a:t>・</a:t>
            </a:r>
            <a:r>
              <a:rPr lang="en-US" altLang="ja-JP" sz="1100" dirty="0">
                <a:effectLst>
                  <a:outerShdw blurRad="38100" dist="38100" dir="2700000" algn="tl">
                    <a:srgbClr val="000000">
                      <a:alpha val="43137"/>
                    </a:srgbClr>
                  </a:outerShdw>
                </a:effectLst>
              </a:rPr>
              <a:t>MaaS</a:t>
            </a:r>
            <a:r>
              <a:rPr lang="ja-JP" altLang="en-US" sz="1100" dirty="0">
                <a:effectLst>
                  <a:outerShdw blurRad="38100" dist="38100" dir="2700000" algn="tl">
                    <a:srgbClr val="000000">
                      <a:alpha val="43137"/>
                    </a:srgbClr>
                  </a:outerShdw>
                </a:effectLst>
              </a:rPr>
              <a:t>オーケストレーション</a:t>
            </a:r>
            <a:r>
              <a:rPr lang="ja-JP" altLang="en-US" sz="1100" dirty="0"/>
              <a:t>：デマンド交通・自動運転車等を統合調整</a:t>
            </a:r>
            <a:endParaRPr lang="en-US" altLang="ja-JP" sz="800" dirty="0"/>
          </a:p>
          <a:p>
            <a:endParaRPr lang="en-US" altLang="ja-JP" sz="800" b="1" dirty="0"/>
          </a:p>
          <a:p>
            <a:r>
              <a:rPr lang="ja-JP" altLang="en-US" sz="1100" b="1" dirty="0"/>
              <a:t>２）産業・経済</a:t>
            </a:r>
            <a:endParaRPr lang="en-US" altLang="ja-JP" sz="1100" b="1" dirty="0"/>
          </a:p>
          <a:p>
            <a:r>
              <a:rPr lang="ja-JP" altLang="en-US" sz="1100" b="1" dirty="0"/>
              <a:t>　</a:t>
            </a:r>
            <a:r>
              <a:rPr lang="ja-JP" altLang="en-US" sz="1100" dirty="0">
                <a:effectLst>
                  <a:outerShdw blurRad="38100" dist="38100" dir="2700000" algn="tl">
                    <a:srgbClr val="000000">
                      <a:alpha val="43137"/>
                    </a:srgbClr>
                  </a:outerShdw>
                </a:effectLst>
              </a:rPr>
              <a:t>・中小企業向け</a:t>
            </a:r>
            <a:r>
              <a:rPr lang="en-US" altLang="ja-JP" sz="1100" dirty="0">
                <a:effectLst>
                  <a:outerShdw blurRad="38100" dist="38100" dir="2700000" algn="tl">
                    <a:srgbClr val="000000">
                      <a:alpha val="43137"/>
                    </a:srgbClr>
                  </a:outerShdw>
                </a:effectLst>
              </a:rPr>
              <a:t>AI</a:t>
            </a:r>
            <a:r>
              <a:rPr lang="ja-JP" altLang="en-US" sz="1100" dirty="0">
                <a:effectLst>
                  <a:outerShdw blurRad="38100" dist="38100" dir="2700000" algn="tl">
                    <a:srgbClr val="000000">
                      <a:alpha val="43137"/>
                    </a:srgbClr>
                  </a:outerShdw>
                </a:effectLst>
              </a:rPr>
              <a:t>業務代行サービス</a:t>
            </a:r>
            <a:r>
              <a:rPr lang="ja-JP" altLang="en-US" sz="1100" dirty="0"/>
              <a:t>：各種業務をエージェントが自動化</a:t>
            </a:r>
            <a:endParaRPr lang="en-US" altLang="ja-JP" sz="1100" dirty="0"/>
          </a:p>
          <a:p>
            <a:r>
              <a:rPr lang="ja-JP" altLang="en-US" sz="1100" dirty="0">
                <a:effectLst>
                  <a:outerShdw blurRad="38100" dist="38100" dir="2700000" algn="tl">
                    <a:srgbClr val="000000">
                      <a:alpha val="43137"/>
                    </a:srgbClr>
                  </a:outerShdw>
                </a:effectLst>
              </a:rPr>
              <a:t>　・</a:t>
            </a:r>
            <a:r>
              <a:rPr lang="en-US" altLang="ja-JP" sz="1100" dirty="0">
                <a:effectLst>
                  <a:outerShdw blurRad="38100" dist="38100" dir="2700000" algn="tl">
                    <a:srgbClr val="000000">
                      <a:alpha val="43137"/>
                    </a:srgbClr>
                  </a:outerShdw>
                </a:effectLst>
              </a:rPr>
              <a:t>EC</a:t>
            </a:r>
            <a:r>
              <a:rPr lang="ja-JP" altLang="en-US" sz="1100" dirty="0">
                <a:effectLst>
                  <a:outerShdw blurRad="38100" dist="38100" dir="2700000" algn="tl">
                    <a:srgbClr val="000000">
                      <a:alpha val="43137"/>
                    </a:srgbClr>
                  </a:outerShdw>
                </a:effectLst>
              </a:rPr>
              <a:t>・物流エージェント</a:t>
            </a:r>
            <a:r>
              <a:rPr lang="ja-JP" altLang="en-US" sz="1100" dirty="0"/>
              <a:t>：注文</a:t>
            </a:r>
            <a:r>
              <a:rPr lang="en-US" altLang="ja-JP" sz="1100" dirty="0"/>
              <a:t>〜</a:t>
            </a:r>
            <a:r>
              <a:rPr lang="ja-JP" altLang="en-US" sz="1100" dirty="0"/>
              <a:t>在庫</a:t>
            </a:r>
            <a:r>
              <a:rPr lang="en-US" altLang="ja-JP" sz="1100" dirty="0"/>
              <a:t>〜</a:t>
            </a:r>
            <a:r>
              <a:rPr lang="ja-JP" altLang="en-US" sz="1100" dirty="0"/>
              <a:t>配送までを全自動ワークフロー化</a:t>
            </a:r>
          </a:p>
        </p:txBody>
      </p:sp>
      <p:sp>
        <p:nvSpPr>
          <p:cNvPr id="27" name="テキスト ボックス 26">
            <a:extLst>
              <a:ext uri="{FF2B5EF4-FFF2-40B4-BE49-F238E27FC236}">
                <a16:creationId xmlns:a16="http://schemas.microsoft.com/office/drawing/2014/main" id="{3DF36565-118D-4AB2-AB38-6DB4AC156A85}"/>
              </a:ext>
            </a:extLst>
          </p:cNvPr>
          <p:cNvSpPr txBox="1"/>
          <p:nvPr/>
        </p:nvSpPr>
        <p:spPr>
          <a:xfrm>
            <a:off x="221813" y="1691800"/>
            <a:ext cx="1552669" cy="400110"/>
          </a:xfrm>
          <a:prstGeom prst="rect">
            <a:avLst/>
          </a:prstGeom>
          <a:noFill/>
        </p:spPr>
        <p:txBody>
          <a:bodyPr wrap="square">
            <a:spAutoFit/>
          </a:bodyPr>
          <a:lstStyle/>
          <a:p>
            <a:r>
              <a:rPr lang="ja-JP" altLang="en-US" sz="1000" dirty="0"/>
              <a:t>自律的にタスクを実行する“行動するソフトウェア”</a:t>
            </a:r>
          </a:p>
        </p:txBody>
      </p:sp>
      <p:sp>
        <p:nvSpPr>
          <p:cNvPr id="29" name="テキスト ボックス 28">
            <a:extLst>
              <a:ext uri="{FF2B5EF4-FFF2-40B4-BE49-F238E27FC236}">
                <a16:creationId xmlns:a16="http://schemas.microsoft.com/office/drawing/2014/main" id="{261F1280-1F68-44C9-8F51-5DFF008F9C44}"/>
              </a:ext>
            </a:extLst>
          </p:cNvPr>
          <p:cNvSpPr txBox="1"/>
          <p:nvPr/>
        </p:nvSpPr>
        <p:spPr>
          <a:xfrm>
            <a:off x="194650" y="3428784"/>
            <a:ext cx="1552669" cy="400110"/>
          </a:xfrm>
          <a:prstGeom prst="rect">
            <a:avLst/>
          </a:prstGeom>
          <a:noFill/>
        </p:spPr>
        <p:txBody>
          <a:bodyPr wrap="square">
            <a:spAutoFit/>
          </a:bodyPr>
          <a:lstStyle/>
          <a:p>
            <a:r>
              <a:rPr lang="en-US" altLang="ja-JP" sz="1000" dirty="0"/>
              <a:t>AI</a:t>
            </a:r>
            <a:r>
              <a:rPr lang="ja-JP" altLang="en-US" sz="1000" dirty="0"/>
              <a:t>で判断し、自律的に動くロボット技術</a:t>
            </a:r>
          </a:p>
        </p:txBody>
      </p:sp>
      <p:sp>
        <p:nvSpPr>
          <p:cNvPr id="31" name="テキスト ボックス 30">
            <a:extLst>
              <a:ext uri="{FF2B5EF4-FFF2-40B4-BE49-F238E27FC236}">
                <a16:creationId xmlns:a16="http://schemas.microsoft.com/office/drawing/2014/main" id="{F795AC21-3017-4D04-8BB8-9CD6117394D4}"/>
              </a:ext>
            </a:extLst>
          </p:cNvPr>
          <p:cNvSpPr txBox="1"/>
          <p:nvPr/>
        </p:nvSpPr>
        <p:spPr>
          <a:xfrm>
            <a:off x="221810" y="5394025"/>
            <a:ext cx="1516455" cy="400110"/>
          </a:xfrm>
          <a:prstGeom prst="rect">
            <a:avLst/>
          </a:prstGeom>
          <a:noFill/>
        </p:spPr>
        <p:txBody>
          <a:bodyPr wrap="square">
            <a:spAutoFit/>
          </a:bodyPr>
          <a:lstStyle/>
          <a:p>
            <a:r>
              <a:rPr lang="ja-JP" altLang="en-US" sz="1000" dirty="0"/>
              <a:t>幅広い課題に人間並みに対応できる汎用的な</a:t>
            </a:r>
            <a:r>
              <a:rPr lang="en-US" altLang="ja-JP" sz="1000" dirty="0"/>
              <a:t>AI</a:t>
            </a:r>
            <a:endParaRPr lang="ja-JP" altLang="en-US" sz="1000" dirty="0"/>
          </a:p>
        </p:txBody>
      </p:sp>
      <p:pic>
        <p:nvPicPr>
          <p:cNvPr id="32" name="図 31">
            <a:extLst>
              <a:ext uri="{FF2B5EF4-FFF2-40B4-BE49-F238E27FC236}">
                <a16:creationId xmlns:a16="http://schemas.microsoft.com/office/drawing/2014/main" id="{DA5093EA-18FC-4651-B9D6-C5C5351419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0665" y="2075214"/>
            <a:ext cx="912652" cy="869133"/>
          </a:xfrm>
          <a:prstGeom prst="rect">
            <a:avLst/>
          </a:prstGeom>
        </p:spPr>
      </p:pic>
      <p:pic>
        <p:nvPicPr>
          <p:cNvPr id="34" name="図 33">
            <a:extLst>
              <a:ext uri="{FF2B5EF4-FFF2-40B4-BE49-F238E27FC236}">
                <a16:creationId xmlns:a16="http://schemas.microsoft.com/office/drawing/2014/main" id="{05436CBB-87DD-43CA-AAC4-A0FAADD0EE5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5121" y="3894962"/>
            <a:ext cx="887220" cy="897325"/>
          </a:xfrm>
          <a:prstGeom prst="rect">
            <a:avLst/>
          </a:prstGeom>
        </p:spPr>
      </p:pic>
      <p:pic>
        <p:nvPicPr>
          <p:cNvPr id="36" name="図 35">
            <a:extLst>
              <a:ext uri="{FF2B5EF4-FFF2-40B4-BE49-F238E27FC236}">
                <a16:creationId xmlns:a16="http://schemas.microsoft.com/office/drawing/2014/main" id="{13A2674B-9AE4-4D81-9815-DFAA3260619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9619" y="5931779"/>
            <a:ext cx="794171" cy="752980"/>
          </a:xfrm>
          <a:prstGeom prst="rect">
            <a:avLst/>
          </a:prstGeom>
        </p:spPr>
      </p:pic>
      <p:sp>
        <p:nvSpPr>
          <p:cNvPr id="37" name="テキスト ボックス 36">
            <a:extLst>
              <a:ext uri="{FF2B5EF4-FFF2-40B4-BE49-F238E27FC236}">
                <a16:creationId xmlns:a16="http://schemas.microsoft.com/office/drawing/2014/main" id="{989624EB-E1A3-40E3-A4A9-449020EA4C00}"/>
              </a:ext>
            </a:extLst>
          </p:cNvPr>
          <p:cNvSpPr txBox="1"/>
          <p:nvPr/>
        </p:nvSpPr>
        <p:spPr>
          <a:xfrm>
            <a:off x="1050202" y="4085084"/>
            <a:ext cx="360996" cy="261610"/>
          </a:xfrm>
          <a:prstGeom prst="rect">
            <a:avLst/>
          </a:prstGeom>
          <a:noFill/>
        </p:spPr>
        <p:txBody>
          <a:bodyPr wrap="none" rtlCol="0">
            <a:spAutoFit/>
          </a:bodyPr>
          <a:lstStyle/>
          <a:p>
            <a:r>
              <a:rPr kumimoji="1" lang="en-US" altLang="ja-JP" sz="1050" b="1" dirty="0"/>
              <a:t>AI</a:t>
            </a:r>
            <a:endParaRPr kumimoji="1" lang="ja-JP" altLang="en-US" sz="1050" b="1" dirty="0"/>
          </a:p>
        </p:txBody>
      </p:sp>
      <p:sp>
        <p:nvSpPr>
          <p:cNvPr id="38" name="テキスト ボックス 37">
            <a:extLst>
              <a:ext uri="{FF2B5EF4-FFF2-40B4-BE49-F238E27FC236}">
                <a16:creationId xmlns:a16="http://schemas.microsoft.com/office/drawing/2014/main" id="{EE250D24-BAB0-4EF4-B3D1-0DE2AC0E0993}"/>
              </a:ext>
            </a:extLst>
          </p:cNvPr>
          <p:cNvSpPr txBox="1"/>
          <p:nvPr/>
        </p:nvSpPr>
        <p:spPr>
          <a:xfrm>
            <a:off x="6224464" y="1352140"/>
            <a:ext cx="3299301" cy="307777"/>
          </a:xfrm>
          <a:prstGeom prst="rect">
            <a:avLst/>
          </a:prstGeom>
          <a:noFill/>
        </p:spPr>
        <p:txBody>
          <a:bodyPr wrap="none" rtlCol="0">
            <a:spAutoFit/>
          </a:bodyPr>
          <a:lstStyle/>
          <a:p>
            <a:r>
              <a:rPr kumimoji="1" lang="ja-JP" altLang="en-US" sz="1400" b="1" u="sng" dirty="0">
                <a:effectLst>
                  <a:outerShdw blurRad="38100" dist="38100" dir="2700000" algn="tl">
                    <a:srgbClr val="000000">
                      <a:alpha val="43137"/>
                    </a:srgbClr>
                  </a:outerShdw>
                </a:effectLst>
              </a:rPr>
              <a:t>１．自動運転・ロボタクシー・空飛ぶクルマ</a:t>
            </a:r>
          </a:p>
        </p:txBody>
      </p:sp>
      <p:sp>
        <p:nvSpPr>
          <p:cNvPr id="39" name="テキスト ボックス 38">
            <a:extLst>
              <a:ext uri="{FF2B5EF4-FFF2-40B4-BE49-F238E27FC236}">
                <a16:creationId xmlns:a16="http://schemas.microsoft.com/office/drawing/2014/main" id="{ACC6F80C-18F7-473F-9C33-8A031D35B728}"/>
              </a:ext>
            </a:extLst>
          </p:cNvPr>
          <p:cNvSpPr txBox="1"/>
          <p:nvPr/>
        </p:nvSpPr>
        <p:spPr>
          <a:xfrm>
            <a:off x="6224464" y="3483701"/>
            <a:ext cx="1620957" cy="307777"/>
          </a:xfrm>
          <a:prstGeom prst="rect">
            <a:avLst/>
          </a:prstGeom>
          <a:noFill/>
        </p:spPr>
        <p:txBody>
          <a:bodyPr wrap="none" rtlCol="0">
            <a:spAutoFit/>
          </a:bodyPr>
          <a:lstStyle/>
          <a:p>
            <a:r>
              <a:rPr kumimoji="1" lang="ja-JP" altLang="en-US" sz="1400" b="1" u="sng" dirty="0">
                <a:effectLst>
                  <a:outerShdw blurRad="38100" dist="38100" dir="2700000" algn="tl">
                    <a:srgbClr val="000000">
                      <a:alpha val="43137"/>
                    </a:srgbClr>
                  </a:outerShdw>
                </a:effectLst>
              </a:rPr>
              <a:t>２．国際金融取引</a:t>
            </a:r>
          </a:p>
        </p:txBody>
      </p:sp>
      <p:sp>
        <p:nvSpPr>
          <p:cNvPr id="40" name="テキスト ボックス 39">
            <a:extLst>
              <a:ext uri="{FF2B5EF4-FFF2-40B4-BE49-F238E27FC236}">
                <a16:creationId xmlns:a16="http://schemas.microsoft.com/office/drawing/2014/main" id="{13A8B15A-95B5-4786-866F-CFDF2F9560CB}"/>
              </a:ext>
            </a:extLst>
          </p:cNvPr>
          <p:cNvSpPr txBox="1"/>
          <p:nvPr/>
        </p:nvSpPr>
        <p:spPr>
          <a:xfrm>
            <a:off x="6224464" y="4673420"/>
            <a:ext cx="1340432" cy="307777"/>
          </a:xfrm>
          <a:prstGeom prst="rect">
            <a:avLst/>
          </a:prstGeom>
          <a:noFill/>
        </p:spPr>
        <p:txBody>
          <a:bodyPr wrap="none" rtlCol="0">
            <a:spAutoFit/>
          </a:bodyPr>
          <a:lstStyle/>
          <a:p>
            <a:r>
              <a:rPr kumimoji="1" lang="ja-JP" altLang="en-US" sz="1400" b="1" u="sng" dirty="0">
                <a:effectLst>
                  <a:outerShdw blurRad="38100" dist="38100" dir="2700000" algn="tl">
                    <a:srgbClr val="000000">
                      <a:alpha val="43137"/>
                    </a:srgbClr>
                  </a:outerShdw>
                </a:effectLst>
              </a:rPr>
              <a:t>３．</a:t>
            </a:r>
            <a:r>
              <a:rPr lang="en-US" altLang="ja-JP" sz="1400" b="1" u="sng" dirty="0">
                <a:effectLst>
                  <a:outerShdw blurRad="38100" dist="38100" dir="2700000" algn="tl">
                    <a:srgbClr val="000000">
                      <a:alpha val="43137"/>
                    </a:srgbClr>
                  </a:outerShdw>
                </a:effectLst>
              </a:rPr>
              <a:t>e</a:t>
            </a:r>
            <a:r>
              <a:rPr kumimoji="1" lang="en-US" altLang="zh-TW" sz="1400" b="1" u="sng" dirty="0">
                <a:effectLst>
                  <a:outerShdw blurRad="38100" dist="38100" dir="2700000" algn="tl">
                    <a:srgbClr val="000000">
                      <a:alpha val="43137"/>
                    </a:srgbClr>
                  </a:outerShdw>
                </a:effectLst>
              </a:rPr>
              <a:t>-</a:t>
            </a:r>
            <a:r>
              <a:rPr kumimoji="1" lang="ja-JP" altLang="en-US" sz="1400" b="1" u="sng" dirty="0">
                <a:effectLst>
                  <a:outerShdw blurRad="38100" dist="38100" dir="2700000" algn="tl">
                    <a:srgbClr val="000000">
                      <a:alpha val="43137"/>
                    </a:srgbClr>
                  </a:outerShdw>
                </a:effectLst>
              </a:rPr>
              <a:t>スポーツ</a:t>
            </a:r>
          </a:p>
        </p:txBody>
      </p:sp>
      <p:sp>
        <p:nvSpPr>
          <p:cNvPr id="41" name="テキスト ボックス 40">
            <a:extLst>
              <a:ext uri="{FF2B5EF4-FFF2-40B4-BE49-F238E27FC236}">
                <a16:creationId xmlns:a16="http://schemas.microsoft.com/office/drawing/2014/main" id="{993FFFD8-3631-4573-9F7C-4973B4D9C6CC}"/>
              </a:ext>
            </a:extLst>
          </p:cNvPr>
          <p:cNvSpPr txBox="1"/>
          <p:nvPr/>
        </p:nvSpPr>
        <p:spPr>
          <a:xfrm>
            <a:off x="8233964" y="3536313"/>
            <a:ext cx="3882619" cy="1061829"/>
          </a:xfrm>
          <a:prstGeom prst="rect">
            <a:avLst/>
          </a:prstGeom>
          <a:solidFill>
            <a:schemeClr val="accent4">
              <a:lumMod val="20000"/>
              <a:lumOff val="80000"/>
            </a:schemeClr>
          </a:solidFill>
        </p:spPr>
        <p:txBody>
          <a:bodyPr wrap="square">
            <a:spAutoFit/>
          </a:bodyPr>
          <a:lstStyle/>
          <a:p>
            <a:r>
              <a:rPr lang="ja-JP" altLang="en-US" sz="1100" b="1" dirty="0"/>
              <a:t>１）超高速アルゴリズム取引</a:t>
            </a:r>
            <a:endParaRPr lang="en-US" altLang="ja-JP" sz="1100" b="1" dirty="0"/>
          </a:p>
          <a:p>
            <a:r>
              <a:rPr lang="ja-JP" altLang="en-US" sz="1100" dirty="0"/>
              <a:t>　・株式・為替・暗号資産市場での“マイクロ秒”単位の売買</a:t>
            </a:r>
            <a:endParaRPr lang="en-US" altLang="ja-JP" sz="1100" dirty="0"/>
          </a:p>
          <a:p>
            <a:endParaRPr lang="en-US" altLang="ja-JP" sz="400" b="1" dirty="0"/>
          </a:p>
          <a:p>
            <a:r>
              <a:rPr lang="ja-JP" altLang="en-US" sz="1100" b="1" dirty="0"/>
              <a:t>２）国際決済のリアルタイム化</a:t>
            </a:r>
            <a:endParaRPr lang="en-US" altLang="ja-JP" sz="1100" b="1" dirty="0"/>
          </a:p>
          <a:p>
            <a:r>
              <a:rPr lang="ja-JP" altLang="en-US" sz="1100" dirty="0"/>
              <a:t>　・</a:t>
            </a:r>
            <a:r>
              <a:rPr lang="en-US" altLang="ja-JP" sz="1100" dirty="0"/>
              <a:t>CBDC</a:t>
            </a:r>
            <a:r>
              <a:rPr lang="ja-JP" altLang="en-US" sz="1100" dirty="0"/>
              <a:t>（中央銀行デジタル通貨）の低遅延接続</a:t>
            </a:r>
            <a:endParaRPr lang="en-US" altLang="ja-JP" sz="1100" dirty="0"/>
          </a:p>
          <a:p>
            <a:endParaRPr lang="en-US" altLang="ja-JP" sz="400" b="1" dirty="0"/>
          </a:p>
          <a:p>
            <a:r>
              <a:rPr lang="ja-JP" altLang="en-US" sz="1100" b="1" dirty="0"/>
              <a:t>３）</a:t>
            </a:r>
            <a:r>
              <a:rPr lang="en-US" altLang="ja-JP" sz="1100" b="1" dirty="0"/>
              <a:t> </a:t>
            </a:r>
            <a:r>
              <a:rPr lang="ja-JP" altLang="en-US" sz="1100" b="1" dirty="0"/>
              <a:t>リスク管理・市場監視のリアルタイム化</a:t>
            </a:r>
            <a:endParaRPr lang="en-US" altLang="ja-JP" sz="1100" b="1" dirty="0"/>
          </a:p>
        </p:txBody>
      </p:sp>
      <p:cxnSp>
        <p:nvCxnSpPr>
          <p:cNvPr id="42" name="直線コネクタ 41">
            <a:extLst>
              <a:ext uri="{FF2B5EF4-FFF2-40B4-BE49-F238E27FC236}">
                <a16:creationId xmlns:a16="http://schemas.microsoft.com/office/drawing/2014/main" id="{EEF36904-D3DA-43AD-91FE-235828F3824C}"/>
              </a:ext>
            </a:extLst>
          </p:cNvPr>
          <p:cNvCxnSpPr/>
          <p:nvPr/>
        </p:nvCxnSpPr>
        <p:spPr>
          <a:xfrm>
            <a:off x="6226821" y="1334606"/>
            <a:ext cx="5904000" cy="0"/>
          </a:xfrm>
          <a:prstGeom prst="line">
            <a:avLst/>
          </a:prstGeom>
          <a:ln>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32EBF311-933C-402C-89DE-DB60D2B60D54}"/>
              </a:ext>
            </a:extLst>
          </p:cNvPr>
          <p:cNvCxnSpPr>
            <a:cxnSpLocks/>
          </p:cNvCxnSpPr>
          <p:nvPr/>
        </p:nvCxnSpPr>
        <p:spPr>
          <a:xfrm>
            <a:off x="6207771" y="1334606"/>
            <a:ext cx="0" cy="2088000"/>
          </a:xfrm>
          <a:prstGeom prst="line">
            <a:avLst/>
          </a:prstGeom>
          <a:ln w="571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2281EECA-045C-4F4B-A993-CEB37A29C9B8}"/>
              </a:ext>
            </a:extLst>
          </p:cNvPr>
          <p:cNvCxnSpPr/>
          <p:nvPr/>
        </p:nvCxnSpPr>
        <p:spPr>
          <a:xfrm>
            <a:off x="6217768" y="3467678"/>
            <a:ext cx="5904000" cy="0"/>
          </a:xfrm>
          <a:prstGeom prst="line">
            <a:avLst/>
          </a:prstGeom>
          <a:ln>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A5C8D5FF-E3EB-4FDE-8745-DF7ED2BCBB50}"/>
              </a:ext>
            </a:extLst>
          </p:cNvPr>
          <p:cNvCxnSpPr>
            <a:cxnSpLocks/>
          </p:cNvCxnSpPr>
          <p:nvPr/>
        </p:nvCxnSpPr>
        <p:spPr>
          <a:xfrm>
            <a:off x="6198718" y="3467678"/>
            <a:ext cx="0" cy="1116000"/>
          </a:xfrm>
          <a:prstGeom prst="line">
            <a:avLst/>
          </a:prstGeom>
          <a:ln w="571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8A0398AF-3DD2-4D5D-A37C-A8A377CF6C67}"/>
              </a:ext>
            </a:extLst>
          </p:cNvPr>
          <p:cNvCxnSpPr/>
          <p:nvPr/>
        </p:nvCxnSpPr>
        <p:spPr>
          <a:xfrm>
            <a:off x="6217768" y="4631729"/>
            <a:ext cx="5904000" cy="0"/>
          </a:xfrm>
          <a:prstGeom prst="line">
            <a:avLst/>
          </a:prstGeom>
          <a:ln>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276C9B1A-E0FD-44CF-88A9-98633FA6382F}"/>
              </a:ext>
            </a:extLst>
          </p:cNvPr>
          <p:cNvCxnSpPr>
            <a:cxnSpLocks/>
          </p:cNvCxnSpPr>
          <p:nvPr/>
        </p:nvCxnSpPr>
        <p:spPr>
          <a:xfrm>
            <a:off x="6198718" y="4631729"/>
            <a:ext cx="0" cy="1152000"/>
          </a:xfrm>
          <a:prstGeom prst="line">
            <a:avLst/>
          </a:prstGeom>
          <a:ln w="571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30E5396D-2EB9-4CD8-801B-3ECB56D90121}"/>
              </a:ext>
            </a:extLst>
          </p:cNvPr>
          <p:cNvSpPr txBox="1"/>
          <p:nvPr/>
        </p:nvSpPr>
        <p:spPr>
          <a:xfrm>
            <a:off x="8229599" y="4732313"/>
            <a:ext cx="3882619" cy="1000274"/>
          </a:xfrm>
          <a:prstGeom prst="rect">
            <a:avLst/>
          </a:prstGeom>
          <a:solidFill>
            <a:schemeClr val="accent4">
              <a:lumMod val="20000"/>
              <a:lumOff val="80000"/>
            </a:schemeClr>
          </a:solidFill>
        </p:spPr>
        <p:txBody>
          <a:bodyPr wrap="square">
            <a:spAutoFit/>
          </a:bodyPr>
          <a:lstStyle/>
          <a:p>
            <a:r>
              <a:rPr lang="ja-JP" altLang="en-US" sz="1100" b="1" dirty="0"/>
              <a:t>１）超低遅延ネットワーク競技環境</a:t>
            </a:r>
            <a:endParaRPr lang="en-US" altLang="ja-JP" sz="1100" b="1" dirty="0"/>
          </a:p>
          <a:p>
            <a:r>
              <a:rPr lang="ja-JP" altLang="en-US" sz="1100" dirty="0"/>
              <a:t>　・国際大会対応の低遅延サーバーの設置</a:t>
            </a:r>
            <a:endParaRPr lang="en-US" altLang="ja-JP" sz="1100" dirty="0"/>
          </a:p>
          <a:p>
            <a:r>
              <a:rPr lang="ja-JP" altLang="en-US" sz="1100" dirty="0"/>
              <a:t>　・“ネットワークレイテンシの地域格差ゼロ”環境</a:t>
            </a:r>
            <a:endParaRPr lang="en-US" altLang="ja-JP" sz="1100" dirty="0"/>
          </a:p>
          <a:p>
            <a:endParaRPr lang="en-US" altLang="ja-JP" sz="400" b="1" dirty="0"/>
          </a:p>
          <a:p>
            <a:r>
              <a:rPr lang="ja-JP" altLang="en-US" sz="1100" b="1" dirty="0"/>
              <a:t>２）</a:t>
            </a:r>
            <a:r>
              <a:rPr lang="en-US" altLang="ja-JP" sz="1100" b="1" dirty="0"/>
              <a:t> VR/AR e</a:t>
            </a:r>
            <a:r>
              <a:rPr lang="ja-JP" altLang="en-US" sz="1100" b="1" dirty="0"/>
              <a:t>スポーツ競技</a:t>
            </a:r>
            <a:endParaRPr lang="en-US" altLang="ja-JP" sz="1100" b="1" dirty="0"/>
          </a:p>
          <a:p>
            <a:r>
              <a:rPr lang="ja-JP" altLang="en-US" sz="1100" dirty="0"/>
              <a:t>　・映像遅延</a:t>
            </a:r>
            <a:r>
              <a:rPr lang="en-US" altLang="ja-JP" sz="1100" dirty="0"/>
              <a:t>5ms</a:t>
            </a:r>
            <a:r>
              <a:rPr lang="ja-JP" altLang="en-US" sz="1100" dirty="0"/>
              <a:t>以下の没入型競技</a:t>
            </a:r>
            <a:endParaRPr lang="en-US" altLang="ja-JP" sz="1100" dirty="0"/>
          </a:p>
        </p:txBody>
      </p:sp>
      <p:sp>
        <p:nvSpPr>
          <p:cNvPr id="49" name="テキスト ボックス 48">
            <a:extLst>
              <a:ext uri="{FF2B5EF4-FFF2-40B4-BE49-F238E27FC236}">
                <a16:creationId xmlns:a16="http://schemas.microsoft.com/office/drawing/2014/main" id="{5B8F940C-3E9F-40DC-B275-69B632AF87C6}"/>
              </a:ext>
            </a:extLst>
          </p:cNvPr>
          <p:cNvSpPr txBox="1"/>
          <p:nvPr/>
        </p:nvSpPr>
        <p:spPr>
          <a:xfrm>
            <a:off x="8229599" y="1654705"/>
            <a:ext cx="3882619" cy="1764000"/>
          </a:xfrm>
          <a:prstGeom prst="rect">
            <a:avLst/>
          </a:prstGeom>
          <a:solidFill>
            <a:schemeClr val="accent4">
              <a:lumMod val="20000"/>
              <a:lumOff val="80000"/>
            </a:schemeClr>
          </a:solidFill>
        </p:spPr>
        <p:txBody>
          <a:bodyPr wrap="square">
            <a:spAutoFit/>
          </a:bodyPr>
          <a:lstStyle/>
          <a:p>
            <a:r>
              <a:rPr lang="ja-JP" altLang="en-US" sz="1100" b="1" dirty="0"/>
              <a:t>１）ロボタクシーのリアルタイム運行管理</a:t>
            </a:r>
            <a:endParaRPr lang="en-US" altLang="ja-JP" sz="1100" b="1" dirty="0"/>
          </a:p>
          <a:p>
            <a:r>
              <a:rPr lang="ja-JP" altLang="en-US" sz="1100" dirty="0"/>
              <a:t>　・障害物検知</a:t>
            </a:r>
            <a:r>
              <a:rPr lang="en-US" altLang="ja-JP" sz="1100" dirty="0"/>
              <a:t>〜</a:t>
            </a:r>
            <a:r>
              <a:rPr lang="ja-JP" altLang="en-US" sz="1100" dirty="0"/>
              <a:t>経路再計算を</a:t>
            </a:r>
            <a:r>
              <a:rPr lang="en-US" altLang="ja-JP" sz="1100" dirty="0"/>
              <a:t>10ms</a:t>
            </a:r>
            <a:r>
              <a:rPr lang="ja-JP" altLang="en-US" sz="1100" dirty="0"/>
              <a:t>以内で実施</a:t>
            </a:r>
            <a:endParaRPr lang="en-US" altLang="ja-JP" sz="1100" dirty="0"/>
          </a:p>
          <a:p>
            <a:r>
              <a:rPr lang="ja-JP" altLang="en-US" sz="1100" dirty="0"/>
              <a:t>　・市街地での“低遅延</a:t>
            </a:r>
            <a:r>
              <a:rPr lang="en-US" altLang="ja-JP" sz="1100" dirty="0"/>
              <a:t>MaaS</a:t>
            </a:r>
            <a:r>
              <a:rPr lang="ja-JP" altLang="en-US" sz="1100" dirty="0"/>
              <a:t>オーケストレーション”</a:t>
            </a:r>
            <a:endParaRPr lang="en-US" altLang="ja-JP" sz="800" dirty="0"/>
          </a:p>
          <a:p>
            <a:endParaRPr lang="en-US" altLang="ja-JP" sz="500" b="1" dirty="0"/>
          </a:p>
          <a:p>
            <a:r>
              <a:rPr lang="ja-JP" altLang="en-US" sz="1100" b="1" dirty="0"/>
              <a:t>２）空飛ぶクルマ（</a:t>
            </a:r>
            <a:r>
              <a:rPr lang="en-US" altLang="ja-JP" sz="1100" b="1" dirty="0" err="1"/>
              <a:t>eVTOL</a:t>
            </a:r>
            <a:r>
              <a:rPr lang="ja-JP" altLang="en-US" sz="1100" b="1" dirty="0"/>
              <a:t>）の都市管制</a:t>
            </a:r>
            <a:endParaRPr lang="en-US" altLang="ja-JP" sz="1100" b="1" dirty="0"/>
          </a:p>
          <a:p>
            <a:r>
              <a:rPr lang="ja-JP" altLang="en-US" sz="1100" dirty="0"/>
              <a:t>　・都市上空の混雑回避</a:t>
            </a:r>
            <a:endParaRPr lang="en-US" altLang="ja-JP" sz="1100" dirty="0"/>
          </a:p>
          <a:p>
            <a:r>
              <a:rPr lang="ja-JP" altLang="en-US" sz="1100" dirty="0"/>
              <a:t>　・低遅延での航空路再設定（</a:t>
            </a:r>
            <a:r>
              <a:rPr lang="en-US" altLang="ja-JP" sz="1100" dirty="0"/>
              <a:t>1〜5ms</a:t>
            </a:r>
            <a:r>
              <a:rPr lang="ja-JP" altLang="en-US" sz="1100" dirty="0"/>
              <a:t>級）</a:t>
            </a:r>
            <a:endParaRPr lang="en-US" altLang="ja-JP" sz="1100" dirty="0"/>
          </a:p>
          <a:p>
            <a:endParaRPr lang="en-US" altLang="ja-JP" sz="500" b="1" dirty="0"/>
          </a:p>
          <a:p>
            <a:r>
              <a:rPr lang="ja-JP" altLang="en-US" sz="1100" b="1" dirty="0"/>
              <a:t>３）</a:t>
            </a:r>
            <a:r>
              <a:rPr lang="en-US" altLang="ja-JP" sz="1100" b="1" dirty="0"/>
              <a:t> </a:t>
            </a:r>
            <a:r>
              <a:rPr lang="ja-JP" altLang="en-US" sz="1100" b="1" dirty="0"/>
              <a:t>自動配送ロボット・ドローンとの統合</a:t>
            </a:r>
            <a:endParaRPr lang="en-US" altLang="ja-JP" sz="1100" b="1" dirty="0"/>
          </a:p>
          <a:p>
            <a:r>
              <a:rPr lang="ja-JP" altLang="en-US" sz="1100" dirty="0"/>
              <a:t>　・歩道配送ロボ／宅配ドローンとの連動</a:t>
            </a:r>
            <a:endParaRPr lang="en-US" altLang="ja-JP" sz="1100" dirty="0"/>
          </a:p>
          <a:p>
            <a:r>
              <a:rPr lang="ja-JP" altLang="en-US" sz="1100" dirty="0"/>
              <a:t>　・交通信号、歩行者流、天候情報をリアルタイム統合</a:t>
            </a:r>
          </a:p>
        </p:txBody>
      </p:sp>
      <p:sp>
        <p:nvSpPr>
          <p:cNvPr id="57" name="テキスト ボックス 56">
            <a:extLst>
              <a:ext uri="{FF2B5EF4-FFF2-40B4-BE49-F238E27FC236}">
                <a16:creationId xmlns:a16="http://schemas.microsoft.com/office/drawing/2014/main" id="{73B1320B-C278-4F55-91ED-8DD70F07A3BF}"/>
              </a:ext>
            </a:extLst>
          </p:cNvPr>
          <p:cNvSpPr txBox="1"/>
          <p:nvPr/>
        </p:nvSpPr>
        <p:spPr>
          <a:xfrm>
            <a:off x="6216608" y="5870962"/>
            <a:ext cx="1261884" cy="307777"/>
          </a:xfrm>
          <a:prstGeom prst="rect">
            <a:avLst/>
          </a:prstGeom>
          <a:noFill/>
        </p:spPr>
        <p:txBody>
          <a:bodyPr wrap="none" rtlCol="0">
            <a:spAutoFit/>
          </a:bodyPr>
          <a:lstStyle/>
          <a:p>
            <a:r>
              <a:rPr lang="ja-JP" altLang="en-US" sz="1400" b="1" u="sng" dirty="0">
                <a:effectLst>
                  <a:outerShdw blurRad="38100" dist="38100" dir="2700000" algn="tl">
                    <a:srgbClr val="000000">
                      <a:alpha val="43137"/>
                    </a:srgbClr>
                  </a:outerShdw>
                </a:effectLst>
              </a:rPr>
              <a:t>４</a:t>
            </a:r>
            <a:r>
              <a:rPr kumimoji="1" lang="ja-JP" altLang="en-US" sz="1400" b="1" u="sng" dirty="0">
                <a:effectLst>
                  <a:outerShdw blurRad="38100" dist="38100" dir="2700000" algn="tl">
                    <a:srgbClr val="000000">
                      <a:alpha val="43137"/>
                    </a:srgbClr>
                  </a:outerShdw>
                </a:effectLst>
              </a:rPr>
              <a:t>．</a:t>
            </a:r>
            <a:r>
              <a:rPr lang="ja-JP" altLang="en-US" sz="1400" b="1" u="sng" dirty="0">
                <a:effectLst>
                  <a:outerShdw blurRad="38100" dist="38100" dir="2700000" algn="tl">
                    <a:srgbClr val="000000">
                      <a:alpha val="43137"/>
                    </a:srgbClr>
                  </a:outerShdw>
                </a:effectLst>
              </a:rPr>
              <a:t>遠隔医療</a:t>
            </a:r>
            <a:endParaRPr kumimoji="1" lang="ja-JP" altLang="en-US" sz="1400" b="1" u="sng" dirty="0">
              <a:effectLst>
                <a:outerShdw blurRad="38100" dist="38100" dir="2700000" algn="tl">
                  <a:srgbClr val="000000">
                    <a:alpha val="43137"/>
                  </a:srgbClr>
                </a:outerShdw>
              </a:effectLst>
            </a:endParaRPr>
          </a:p>
        </p:txBody>
      </p:sp>
      <p:cxnSp>
        <p:nvCxnSpPr>
          <p:cNvPr id="58" name="直線コネクタ 57">
            <a:extLst>
              <a:ext uri="{FF2B5EF4-FFF2-40B4-BE49-F238E27FC236}">
                <a16:creationId xmlns:a16="http://schemas.microsoft.com/office/drawing/2014/main" id="{BC38C9A4-73EC-4110-87F2-6B201228160B}"/>
              </a:ext>
            </a:extLst>
          </p:cNvPr>
          <p:cNvCxnSpPr/>
          <p:nvPr/>
        </p:nvCxnSpPr>
        <p:spPr>
          <a:xfrm>
            <a:off x="6209912" y="5837980"/>
            <a:ext cx="5904000" cy="0"/>
          </a:xfrm>
          <a:prstGeom prst="line">
            <a:avLst/>
          </a:prstGeom>
          <a:ln>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5B74B698-1AA6-40AB-B397-A5909BD6652E}"/>
              </a:ext>
            </a:extLst>
          </p:cNvPr>
          <p:cNvCxnSpPr>
            <a:cxnSpLocks/>
          </p:cNvCxnSpPr>
          <p:nvPr/>
        </p:nvCxnSpPr>
        <p:spPr>
          <a:xfrm>
            <a:off x="6190862" y="5837980"/>
            <a:ext cx="0" cy="972000"/>
          </a:xfrm>
          <a:prstGeom prst="line">
            <a:avLst/>
          </a:prstGeom>
          <a:ln w="571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60" name="テキスト ボックス 59">
            <a:extLst>
              <a:ext uri="{FF2B5EF4-FFF2-40B4-BE49-F238E27FC236}">
                <a16:creationId xmlns:a16="http://schemas.microsoft.com/office/drawing/2014/main" id="{B9A3E096-7A90-4626-9CBA-3F67C910C6A3}"/>
              </a:ext>
            </a:extLst>
          </p:cNvPr>
          <p:cNvSpPr txBox="1"/>
          <p:nvPr/>
        </p:nvSpPr>
        <p:spPr>
          <a:xfrm>
            <a:off x="8221743" y="5929137"/>
            <a:ext cx="3882619" cy="830997"/>
          </a:xfrm>
          <a:prstGeom prst="rect">
            <a:avLst/>
          </a:prstGeom>
          <a:solidFill>
            <a:schemeClr val="accent4">
              <a:lumMod val="20000"/>
              <a:lumOff val="80000"/>
            </a:schemeClr>
          </a:solidFill>
        </p:spPr>
        <p:txBody>
          <a:bodyPr wrap="square">
            <a:spAutoFit/>
          </a:bodyPr>
          <a:lstStyle/>
          <a:p>
            <a:r>
              <a:rPr lang="ja-JP" altLang="en-US" sz="1100" b="1" dirty="0"/>
              <a:t>１）遠隔手術</a:t>
            </a:r>
            <a:endParaRPr lang="en-US" altLang="ja-JP" sz="1100" b="1" dirty="0"/>
          </a:p>
          <a:p>
            <a:r>
              <a:rPr lang="ja-JP" altLang="en-US" sz="1100" dirty="0"/>
              <a:t>　・手術ロボットの制御遅延</a:t>
            </a:r>
            <a:r>
              <a:rPr lang="en-US" altLang="ja-JP" sz="1100" dirty="0"/>
              <a:t>1〜10ms</a:t>
            </a:r>
          </a:p>
          <a:p>
            <a:r>
              <a:rPr lang="ja-JP" altLang="en-US" sz="1100" dirty="0"/>
              <a:t>　・医師の触覚フィードバックを低遅延伝送</a:t>
            </a:r>
            <a:endParaRPr lang="en-US" altLang="ja-JP" sz="1100" dirty="0"/>
          </a:p>
          <a:p>
            <a:endParaRPr lang="en-US" altLang="ja-JP" sz="400" b="1" dirty="0"/>
          </a:p>
          <a:p>
            <a:r>
              <a:rPr lang="ja-JP" altLang="en-US" sz="1100" b="1" dirty="0"/>
              <a:t>２）</a:t>
            </a:r>
            <a:r>
              <a:rPr lang="en-US" altLang="ja-JP" sz="1100" b="1" dirty="0"/>
              <a:t> </a:t>
            </a:r>
            <a:r>
              <a:rPr lang="ja-JP" altLang="en-US" sz="1100" b="1" dirty="0"/>
              <a:t>救急搬送 </a:t>
            </a:r>
            <a:r>
              <a:rPr lang="en-US" altLang="ja-JP" sz="1100" b="1" dirty="0"/>
              <a:t>× </a:t>
            </a:r>
            <a:r>
              <a:rPr lang="ja-JP" altLang="en-US" sz="1100" b="1" dirty="0"/>
              <a:t>低遅延医療ネットワーク</a:t>
            </a:r>
            <a:endParaRPr lang="en-US" altLang="ja-JP" sz="1100" dirty="0"/>
          </a:p>
        </p:txBody>
      </p:sp>
      <p:pic>
        <p:nvPicPr>
          <p:cNvPr id="64" name="図 63">
            <a:extLst>
              <a:ext uri="{FF2B5EF4-FFF2-40B4-BE49-F238E27FC236}">
                <a16:creationId xmlns:a16="http://schemas.microsoft.com/office/drawing/2014/main" id="{9CE68369-9084-4CEE-B1C6-B6362215D95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071925" y="2475250"/>
            <a:ext cx="1104169" cy="829557"/>
          </a:xfrm>
          <a:prstGeom prst="rect">
            <a:avLst/>
          </a:prstGeom>
        </p:spPr>
      </p:pic>
      <p:pic>
        <p:nvPicPr>
          <p:cNvPr id="66" name="図 65">
            <a:extLst>
              <a:ext uri="{FF2B5EF4-FFF2-40B4-BE49-F238E27FC236}">
                <a16:creationId xmlns:a16="http://schemas.microsoft.com/office/drawing/2014/main" id="{B770BF60-F025-42A6-BACA-06464BFD549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680982" y="3823282"/>
            <a:ext cx="917022" cy="688156"/>
          </a:xfrm>
          <a:prstGeom prst="rect">
            <a:avLst/>
          </a:prstGeom>
        </p:spPr>
      </p:pic>
      <p:pic>
        <p:nvPicPr>
          <p:cNvPr id="62" name="図 61">
            <a:extLst>
              <a:ext uri="{FF2B5EF4-FFF2-40B4-BE49-F238E27FC236}">
                <a16:creationId xmlns:a16="http://schemas.microsoft.com/office/drawing/2014/main" id="{FD93EF6E-C018-4124-AE9A-E0BFAE7ABB5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473031" y="1749384"/>
            <a:ext cx="757327" cy="801279"/>
          </a:xfrm>
          <a:prstGeom prst="rect">
            <a:avLst/>
          </a:prstGeom>
        </p:spPr>
      </p:pic>
      <p:pic>
        <p:nvPicPr>
          <p:cNvPr id="70" name="図 69">
            <a:extLst>
              <a:ext uri="{FF2B5EF4-FFF2-40B4-BE49-F238E27FC236}">
                <a16:creationId xmlns:a16="http://schemas.microsoft.com/office/drawing/2014/main" id="{84400C09-7739-4A78-8E24-1A9EFB6032A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777872" y="6152419"/>
            <a:ext cx="796459" cy="684000"/>
          </a:xfrm>
          <a:prstGeom prst="rect">
            <a:avLst/>
          </a:prstGeom>
        </p:spPr>
      </p:pic>
      <p:sp>
        <p:nvSpPr>
          <p:cNvPr id="71" name="テキスト ボックス 70">
            <a:extLst>
              <a:ext uri="{FF2B5EF4-FFF2-40B4-BE49-F238E27FC236}">
                <a16:creationId xmlns:a16="http://schemas.microsoft.com/office/drawing/2014/main" id="{137298B3-C5B8-424E-8199-308355B03E57}"/>
              </a:ext>
            </a:extLst>
          </p:cNvPr>
          <p:cNvSpPr txBox="1"/>
          <p:nvPr/>
        </p:nvSpPr>
        <p:spPr>
          <a:xfrm>
            <a:off x="870857" y="406870"/>
            <a:ext cx="10075817" cy="584775"/>
          </a:xfrm>
          <a:prstGeom prst="rect">
            <a:avLst/>
          </a:prstGeom>
          <a:noFill/>
        </p:spPr>
        <p:txBody>
          <a:bodyPr wrap="square" rtlCol="0">
            <a:spAutoFit/>
          </a:bodyPr>
          <a:lstStyle/>
          <a:p>
            <a:r>
              <a:rPr kumimoji="1" lang="ja-JP" altLang="en-US" sz="1600" dirty="0"/>
              <a:t>デジタルインフラの整備を促進し、主に民間セクターによる次世代デジタルサービスの展開を図ることで、「住民</a:t>
            </a:r>
            <a:r>
              <a:rPr kumimoji="1" lang="en-US" altLang="ja-JP" sz="1600" dirty="0"/>
              <a:t>QOL</a:t>
            </a:r>
            <a:r>
              <a:rPr kumimoji="1" lang="ja-JP" altLang="en-US" sz="1600" dirty="0"/>
              <a:t>の向上」と「都市競争力の強化」を加速</a:t>
            </a:r>
          </a:p>
        </p:txBody>
      </p:sp>
      <p:sp>
        <p:nvSpPr>
          <p:cNvPr id="3" name="テキスト ボックス 2">
            <a:extLst>
              <a:ext uri="{FF2B5EF4-FFF2-40B4-BE49-F238E27FC236}">
                <a16:creationId xmlns:a16="http://schemas.microsoft.com/office/drawing/2014/main" id="{5F3A9195-F436-4056-9B03-08398C04159E}"/>
              </a:ext>
            </a:extLst>
          </p:cNvPr>
          <p:cNvSpPr txBox="1"/>
          <p:nvPr/>
        </p:nvSpPr>
        <p:spPr>
          <a:xfrm>
            <a:off x="9105376" y="101915"/>
            <a:ext cx="2380780" cy="276999"/>
          </a:xfrm>
          <a:prstGeom prst="rect">
            <a:avLst/>
          </a:prstGeom>
          <a:noFill/>
        </p:spPr>
        <p:txBody>
          <a:bodyPr wrap="none" rtlCol="0">
            <a:spAutoFit/>
          </a:bodyPr>
          <a:lstStyle/>
          <a:p>
            <a:r>
              <a:rPr kumimoji="1" lang="en-US" altLang="ja-JP" sz="1200" b="1" dirty="0"/>
              <a:t>※</a:t>
            </a:r>
            <a:r>
              <a:rPr kumimoji="1" lang="ja-JP" altLang="en-US" sz="1200" b="1" dirty="0"/>
              <a:t>　生成</a:t>
            </a:r>
            <a:r>
              <a:rPr kumimoji="1" lang="en-US" altLang="ja-JP" sz="1200" b="1" dirty="0"/>
              <a:t>AI</a:t>
            </a:r>
            <a:r>
              <a:rPr kumimoji="1" lang="ja-JP" altLang="en-US" sz="1200" b="1" dirty="0"/>
              <a:t>を活用して事務局作成</a:t>
            </a:r>
          </a:p>
        </p:txBody>
      </p:sp>
      <p:sp>
        <p:nvSpPr>
          <p:cNvPr id="4" name="スライド番号プレースホルダー 3">
            <a:extLst>
              <a:ext uri="{FF2B5EF4-FFF2-40B4-BE49-F238E27FC236}">
                <a16:creationId xmlns:a16="http://schemas.microsoft.com/office/drawing/2014/main" id="{3FBF979C-CE14-4769-96AA-66E72FD212CC}"/>
              </a:ext>
            </a:extLst>
          </p:cNvPr>
          <p:cNvSpPr>
            <a:spLocks noGrp="1"/>
          </p:cNvSpPr>
          <p:nvPr>
            <p:ph type="sldNum" sz="quarter" idx="12"/>
          </p:nvPr>
        </p:nvSpPr>
        <p:spPr>
          <a:xfrm>
            <a:off x="9385202" y="6492875"/>
            <a:ext cx="2743200" cy="365125"/>
          </a:xfrm>
        </p:spPr>
        <p:txBody>
          <a:bodyPr/>
          <a:lstStyle/>
          <a:p>
            <a:fld id="{63C598F0-0FE0-4076-80A3-C96A98F7321E}" type="slidenum">
              <a:rPr kumimoji="1" lang="ja-JP" altLang="en-US" smtClean="0"/>
              <a:t>37</a:t>
            </a:fld>
            <a:endParaRPr kumimoji="1" lang="ja-JP" altLang="en-US" dirty="0"/>
          </a:p>
        </p:txBody>
      </p:sp>
      <p:pic>
        <p:nvPicPr>
          <p:cNvPr id="20" name="図 19">
            <a:extLst>
              <a:ext uri="{FF2B5EF4-FFF2-40B4-BE49-F238E27FC236}">
                <a16:creationId xmlns:a16="http://schemas.microsoft.com/office/drawing/2014/main" id="{F7E6A0CD-5EFA-4BD0-98C3-AEE6BC99C36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60913" y="4925479"/>
            <a:ext cx="937091" cy="937091"/>
          </a:xfrm>
          <a:prstGeom prst="rect">
            <a:avLst/>
          </a:prstGeom>
        </p:spPr>
      </p:pic>
    </p:spTree>
    <p:extLst>
      <p:ext uri="{BB962C8B-B14F-4D97-AF65-F5344CB8AC3E}">
        <p14:creationId xmlns:p14="http://schemas.microsoft.com/office/powerpoint/2010/main" val="33699436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a:extLst>
              <a:ext uri="{FF2B5EF4-FFF2-40B4-BE49-F238E27FC236}">
                <a16:creationId xmlns:a16="http://schemas.microsoft.com/office/drawing/2014/main" id="{D73B8CE2-1D8C-4A90-A957-B728F57AA468}"/>
              </a:ext>
            </a:extLst>
          </p:cNvPr>
          <p:cNvSpPr/>
          <p:nvPr/>
        </p:nvSpPr>
        <p:spPr>
          <a:xfrm>
            <a:off x="450123" y="2069970"/>
            <a:ext cx="3852000" cy="4634549"/>
          </a:xfrm>
          <a:prstGeom prst="rect">
            <a:avLst/>
          </a:prstGeom>
          <a:solidFill>
            <a:schemeClr val="accent6">
              <a:lumMod val="20000"/>
              <a:lumOff val="8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5A8A28D8-AC60-4A60-9B1C-E171331BF1C5}"/>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t>【</a:t>
            </a:r>
            <a:r>
              <a:rPr lang="ja-JP" altLang="en-US" sz="2000" b="1" dirty="0"/>
              <a:t>参考</a:t>
            </a:r>
            <a:r>
              <a:rPr lang="en-US" altLang="ja-JP" sz="2000" b="1" dirty="0"/>
              <a:t>】</a:t>
            </a:r>
            <a:r>
              <a:rPr lang="ja-JP" altLang="en-US" sz="2000" b="1" dirty="0"/>
              <a:t>　デジタルインフラの定義と大阪のポテンシャル</a:t>
            </a:r>
            <a:endParaRPr kumimoji="1" lang="en-US" altLang="ja-JP" sz="2000" b="1" dirty="0"/>
          </a:p>
        </p:txBody>
      </p:sp>
      <p:sp>
        <p:nvSpPr>
          <p:cNvPr id="4" name="スライド番号プレースホルダー 3">
            <a:extLst>
              <a:ext uri="{FF2B5EF4-FFF2-40B4-BE49-F238E27FC236}">
                <a16:creationId xmlns:a16="http://schemas.microsoft.com/office/drawing/2014/main" id="{3FBF979C-CE14-4769-96AA-66E72FD212CC}"/>
              </a:ext>
            </a:extLst>
          </p:cNvPr>
          <p:cNvSpPr>
            <a:spLocks noGrp="1"/>
          </p:cNvSpPr>
          <p:nvPr>
            <p:ph type="sldNum" sz="quarter" idx="12"/>
          </p:nvPr>
        </p:nvSpPr>
        <p:spPr>
          <a:xfrm>
            <a:off x="10601325" y="6492875"/>
            <a:ext cx="1590675" cy="365125"/>
          </a:xfrm>
        </p:spPr>
        <p:txBody>
          <a:bodyPr/>
          <a:lstStyle/>
          <a:p>
            <a:fld id="{63C598F0-0FE0-4076-80A3-C96A98F7321E}" type="slidenum">
              <a:rPr kumimoji="1" lang="ja-JP" altLang="en-US" smtClean="0"/>
              <a:t>38</a:t>
            </a:fld>
            <a:endParaRPr kumimoji="1" lang="ja-JP" altLang="en-US" dirty="0"/>
          </a:p>
        </p:txBody>
      </p:sp>
      <p:cxnSp>
        <p:nvCxnSpPr>
          <p:cNvPr id="16" name="直線コネクタ 15">
            <a:extLst>
              <a:ext uri="{FF2B5EF4-FFF2-40B4-BE49-F238E27FC236}">
                <a16:creationId xmlns:a16="http://schemas.microsoft.com/office/drawing/2014/main" id="{239BC799-126E-4925-B7BB-D4D4F1AD755B}"/>
              </a:ext>
            </a:extLst>
          </p:cNvPr>
          <p:cNvCxnSpPr>
            <a:cxnSpLocks/>
          </p:cNvCxnSpPr>
          <p:nvPr/>
        </p:nvCxnSpPr>
        <p:spPr>
          <a:xfrm>
            <a:off x="2073480" y="2672016"/>
            <a:ext cx="0" cy="2838501"/>
          </a:xfrm>
          <a:prstGeom prst="line">
            <a:avLst/>
          </a:prstGeom>
          <a:ln w="38100">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四角形: 角を丸くする 16">
            <a:extLst>
              <a:ext uri="{FF2B5EF4-FFF2-40B4-BE49-F238E27FC236}">
                <a16:creationId xmlns:a16="http://schemas.microsoft.com/office/drawing/2014/main" id="{F703D1D9-8401-4434-AB9F-BA346D8D8D0A}"/>
              </a:ext>
            </a:extLst>
          </p:cNvPr>
          <p:cNvSpPr/>
          <p:nvPr/>
        </p:nvSpPr>
        <p:spPr>
          <a:xfrm>
            <a:off x="1425480" y="5465962"/>
            <a:ext cx="1296000" cy="576000"/>
          </a:xfrm>
          <a:prstGeom prst="roundRect">
            <a:avLst/>
          </a:prstGeom>
          <a:solidFill>
            <a:schemeClr val="accent6">
              <a:lumMod val="40000"/>
              <a:lumOff val="6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b="1" dirty="0">
                <a:solidFill>
                  <a:schemeClr val="tx1"/>
                </a:solidFill>
              </a:rPr>
              <a:t>海底ケーブル</a:t>
            </a:r>
            <a:endParaRPr kumimoji="1" lang="en-US" altLang="ja-JP" sz="1400" b="1" dirty="0">
              <a:solidFill>
                <a:schemeClr val="tx1"/>
              </a:solidFill>
            </a:endParaRPr>
          </a:p>
          <a:p>
            <a:pPr algn="ctr"/>
            <a:r>
              <a:rPr kumimoji="1" lang="ja-JP" altLang="en-US" sz="1400" b="1" dirty="0">
                <a:solidFill>
                  <a:schemeClr val="tx1"/>
                </a:solidFill>
              </a:rPr>
              <a:t>・陸揚局</a:t>
            </a:r>
          </a:p>
        </p:txBody>
      </p:sp>
      <p:sp>
        <p:nvSpPr>
          <p:cNvPr id="18" name="四角形: 角を丸くする 17">
            <a:extLst>
              <a:ext uri="{FF2B5EF4-FFF2-40B4-BE49-F238E27FC236}">
                <a16:creationId xmlns:a16="http://schemas.microsoft.com/office/drawing/2014/main" id="{C453CDFA-F0DA-44FF-9761-B70D39F81031}"/>
              </a:ext>
            </a:extLst>
          </p:cNvPr>
          <p:cNvSpPr/>
          <p:nvPr/>
        </p:nvSpPr>
        <p:spPr>
          <a:xfrm>
            <a:off x="1425480" y="4709285"/>
            <a:ext cx="1296000" cy="576000"/>
          </a:xfrm>
          <a:prstGeom prst="roundRect">
            <a:avLst/>
          </a:prstGeom>
          <a:solidFill>
            <a:schemeClr val="accent6">
              <a:lumMod val="40000"/>
              <a:lumOff val="6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200" b="1" dirty="0">
                <a:solidFill>
                  <a:schemeClr val="tx1"/>
                </a:solidFill>
              </a:rPr>
              <a:t>インターネット</a:t>
            </a:r>
            <a:endParaRPr kumimoji="1" lang="en-US" altLang="ja-JP" sz="1200" b="1" dirty="0">
              <a:solidFill>
                <a:schemeClr val="tx1"/>
              </a:solidFill>
            </a:endParaRPr>
          </a:p>
          <a:p>
            <a:pPr algn="ctr"/>
            <a:r>
              <a:rPr lang="ja-JP" altLang="en-US" sz="1200" b="1" dirty="0">
                <a:solidFill>
                  <a:schemeClr val="tx1"/>
                </a:solidFill>
              </a:rPr>
              <a:t>エクスチェンジ</a:t>
            </a:r>
            <a:endParaRPr lang="en-US" altLang="ja-JP" sz="1200" b="1" dirty="0">
              <a:solidFill>
                <a:schemeClr val="tx1"/>
              </a:solidFill>
            </a:endParaRPr>
          </a:p>
          <a:p>
            <a:pPr algn="ctr"/>
            <a:r>
              <a:rPr lang="ja-JP" altLang="en-US" sz="1300" b="1" dirty="0">
                <a:solidFill>
                  <a:schemeClr val="tx1"/>
                </a:solidFill>
              </a:rPr>
              <a:t>（</a:t>
            </a:r>
            <a:r>
              <a:rPr lang="en-US" altLang="ja-JP" sz="1300" b="1" dirty="0">
                <a:solidFill>
                  <a:schemeClr val="tx1"/>
                </a:solidFill>
              </a:rPr>
              <a:t>IX</a:t>
            </a:r>
            <a:r>
              <a:rPr lang="ja-JP" altLang="en-US" sz="1300" b="1" dirty="0">
                <a:solidFill>
                  <a:schemeClr val="tx1"/>
                </a:solidFill>
              </a:rPr>
              <a:t>）</a:t>
            </a:r>
            <a:endParaRPr lang="en-US" altLang="ja-JP" sz="1300" b="1" dirty="0">
              <a:solidFill>
                <a:schemeClr val="tx1"/>
              </a:solidFill>
            </a:endParaRPr>
          </a:p>
        </p:txBody>
      </p:sp>
      <p:sp>
        <p:nvSpPr>
          <p:cNvPr id="20" name="正方形/長方形 19">
            <a:extLst>
              <a:ext uri="{FF2B5EF4-FFF2-40B4-BE49-F238E27FC236}">
                <a16:creationId xmlns:a16="http://schemas.microsoft.com/office/drawing/2014/main" id="{48891231-ED05-4251-BBC3-7A1F13529C04}"/>
              </a:ext>
            </a:extLst>
          </p:cNvPr>
          <p:cNvSpPr/>
          <p:nvPr/>
        </p:nvSpPr>
        <p:spPr>
          <a:xfrm>
            <a:off x="450123" y="1008077"/>
            <a:ext cx="3852000" cy="903514"/>
          </a:xfrm>
          <a:prstGeom prst="rect">
            <a:avLst/>
          </a:prstGeom>
          <a:solidFill>
            <a:schemeClr val="accent4">
              <a:lumMod val="20000"/>
              <a:lumOff val="80000"/>
            </a:schemeClr>
          </a:solidFill>
          <a:ln w="127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en-US" altLang="ja-JP" sz="1050" b="1" dirty="0">
              <a:solidFill>
                <a:schemeClr val="tx1"/>
              </a:solidFill>
            </a:endParaRPr>
          </a:p>
          <a:p>
            <a:pPr algn="ctr"/>
            <a:r>
              <a:rPr kumimoji="1" lang="ja-JP" altLang="en-US" sz="1600" b="1" dirty="0">
                <a:solidFill>
                  <a:schemeClr val="tx1"/>
                </a:solidFill>
              </a:rPr>
              <a:t>　</a:t>
            </a:r>
            <a:r>
              <a:rPr kumimoji="1" lang="ja-JP" altLang="en-US" sz="1500" b="1" dirty="0">
                <a:solidFill>
                  <a:schemeClr val="tx1"/>
                </a:solidFill>
              </a:rPr>
              <a:t>　</a:t>
            </a:r>
            <a:r>
              <a:rPr kumimoji="1" lang="en-US" altLang="ja-JP" sz="1500" b="1" dirty="0">
                <a:solidFill>
                  <a:schemeClr val="tx1"/>
                </a:solidFill>
              </a:rPr>
              <a:t>AI</a:t>
            </a:r>
            <a:r>
              <a:rPr kumimoji="1" lang="ja-JP" altLang="en-US" sz="1500" b="1" dirty="0">
                <a:solidFill>
                  <a:schemeClr val="tx1"/>
                </a:solidFill>
              </a:rPr>
              <a:t>産業・サービス</a:t>
            </a:r>
            <a:endParaRPr kumimoji="1" lang="en-US" altLang="ja-JP" sz="1500" b="1" dirty="0">
              <a:solidFill>
                <a:schemeClr val="tx1"/>
              </a:solidFill>
            </a:endParaRPr>
          </a:p>
          <a:p>
            <a:pPr algn="ctr"/>
            <a:endParaRPr kumimoji="1" lang="en-US" altLang="ja-JP" sz="800" b="1" dirty="0">
              <a:solidFill>
                <a:schemeClr val="tx1"/>
              </a:solidFill>
            </a:endParaRPr>
          </a:p>
          <a:p>
            <a:pPr algn="ctr"/>
            <a:r>
              <a:rPr kumimoji="1" lang="ja-JP" altLang="en-US" sz="1500" b="1" dirty="0">
                <a:solidFill>
                  <a:schemeClr val="tx1"/>
                </a:solidFill>
              </a:rPr>
              <a:t>　　次世代都市型産業・サービス</a:t>
            </a:r>
            <a:endParaRPr kumimoji="1" lang="en-US" altLang="ja-JP" sz="1500" b="1" dirty="0">
              <a:solidFill>
                <a:schemeClr val="tx1"/>
              </a:solidFill>
            </a:endParaRPr>
          </a:p>
        </p:txBody>
      </p:sp>
      <p:pic>
        <p:nvPicPr>
          <p:cNvPr id="23" name="図 22">
            <a:extLst>
              <a:ext uri="{FF2B5EF4-FFF2-40B4-BE49-F238E27FC236}">
                <a16:creationId xmlns:a16="http://schemas.microsoft.com/office/drawing/2014/main" id="{10D58DDC-0574-4660-8251-A77E9A8F3BFA}"/>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4233" b="92593" l="9091" r="93750">
                        <a14:foregroundMark x1="50568" y1="4233" x2="50568" y2="4233"/>
                        <a14:foregroundMark x1="54545" y1="92593" x2="54545" y2="92593"/>
                        <a14:foregroundMark x1="93750" y1="54497" x2="93750" y2="54497"/>
                        <a14:foregroundMark x1="38636" y1="36508" x2="38636" y2="36508"/>
                      </a14:backgroundRemoval>
                    </a14:imgEffect>
                  </a14:imgLayer>
                </a14:imgProps>
              </a:ext>
              <a:ext uri="{28A0092B-C50C-407E-A947-70E740481C1C}">
                <a14:useLocalDpi xmlns:a14="http://schemas.microsoft.com/office/drawing/2010/main"/>
              </a:ext>
            </a:extLst>
          </a:blip>
          <a:stretch>
            <a:fillRect/>
          </a:stretch>
        </p:blipFill>
        <p:spPr>
          <a:xfrm>
            <a:off x="610124" y="1227687"/>
            <a:ext cx="306903" cy="329571"/>
          </a:xfrm>
          <a:prstGeom prst="rect">
            <a:avLst/>
          </a:prstGeom>
        </p:spPr>
      </p:pic>
      <p:sp>
        <p:nvSpPr>
          <p:cNvPr id="30" name="四角形: 角を丸くする 29">
            <a:extLst>
              <a:ext uri="{FF2B5EF4-FFF2-40B4-BE49-F238E27FC236}">
                <a16:creationId xmlns:a16="http://schemas.microsoft.com/office/drawing/2014/main" id="{8DE258DD-6DCC-48DE-9EC4-330611F53B21}"/>
              </a:ext>
            </a:extLst>
          </p:cNvPr>
          <p:cNvSpPr/>
          <p:nvPr/>
        </p:nvSpPr>
        <p:spPr>
          <a:xfrm>
            <a:off x="1425480" y="2401471"/>
            <a:ext cx="1296000" cy="576000"/>
          </a:xfrm>
          <a:prstGeom prst="roundRect">
            <a:avLst/>
          </a:prstGeom>
          <a:solidFill>
            <a:schemeClr val="accent6">
              <a:lumMod val="40000"/>
              <a:lumOff val="6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400" b="1" dirty="0">
                <a:solidFill>
                  <a:schemeClr val="tx1"/>
                </a:solidFill>
              </a:rPr>
              <a:t>無線</a:t>
            </a:r>
            <a:r>
              <a:rPr kumimoji="1" lang="ja-JP" altLang="en-US" sz="1400" b="1" dirty="0">
                <a:solidFill>
                  <a:schemeClr val="tx1"/>
                </a:solidFill>
              </a:rPr>
              <a:t>基地局</a:t>
            </a:r>
            <a:endParaRPr kumimoji="1" lang="en-US" altLang="ja-JP" sz="1400" b="1" dirty="0">
              <a:solidFill>
                <a:schemeClr val="tx1"/>
              </a:solidFill>
            </a:endParaRPr>
          </a:p>
        </p:txBody>
      </p:sp>
      <p:pic>
        <p:nvPicPr>
          <p:cNvPr id="33" name="図 32">
            <a:extLst>
              <a:ext uri="{FF2B5EF4-FFF2-40B4-BE49-F238E27FC236}">
                <a16:creationId xmlns:a16="http://schemas.microsoft.com/office/drawing/2014/main" id="{1D54886A-300D-46C9-B8C6-A7EA768B2D4B}"/>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10000" b="90000" l="10000" r="90000">
                        <a14:foregroundMark x1="54478" y1="27407" x2="54478" y2="27407"/>
                        <a14:foregroundMark x1="55597" y1="22593" x2="55597" y2="22593"/>
                        <a14:foregroundMark x1="58209" y1="17778" x2="58209" y2="17778"/>
                      </a14:backgroundRemoval>
                    </a14:imgEffect>
                  </a14:imgLayer>
                </a14:imgProps>
              </a:ext>
              <a:ext uri="{28A0092B-C50C-407E-A947-70E740481C1C}">
                <a14:useLocalDpi xmlns:a14="http://schemas.microsoft.com/office/drawing/2010/main"/>
              </a:ext>
            </a:extLst>
          </a:blip>
          <a:stretch>
            <a:fillRect/>
          </a:stretch>
        </p:blipFill>
        <p:spPr>
          <a:xfrm>
            <a:off x="786035" y="1465284"/>
            <a:ext cx="425632" cy="428809"/>
          </a:xfrm>
          <a:prstGeom prst="rect">
            <a:avLst/>
          </a:prstGeom>
        </p:spPr>
      </p:pic>
      <p:sp>
        <p:nvSpPr>
          <p:cNvPr id="6" name="テキスト ボックス 5">
            <a:extLst>
              <a:ext uri="{FF2B5EF4-FFF2-40B4-BE49-F238E27FC236}">
                <a16:creationId xmlns:a16="http://schemas.microsoft.com/office/drawing/2014/main" id="{36789E0A-0665-469F-855C-C2E703F81DFE}"/>
              </a:ext>
            </a:extLst>
          </p:cNvPr>
          <p:cNvSpPr txBox="1"/>
          <p:nvPr/>
        </p:nvSpPr>
        <p:spPr>
          <a:xfrm>
            <a:off x="1442313" y="6211734"/>
            <a:ext cx="1279517" cy="523220"/>
          </a:xfrm>
          <a:prstGeom prst="rect">
            <a:avLst/>
          </a:prstGeom>
          <a:noFill/>
        </p:spPr>
        <p:txBody>
          <a:bodyPr wrap="none" rtlCol="0">
            <a:spAutoFit/>
          </a:bodyPr>
          <a:lstStyle/>
          <a:p>
            <a:pPr algn="ctr"/>
            <a:r>
              <a:rPr kumimoji="1" lang="ja-JP" altLang="en-US" sz="1400" b="1" dirty="0"/>
              <a:t>通信系インフラ</a:t>
            </a:r>
            <a:endParaRPr kumimoji="1" lang="en-US" altLang="ja-JP" sz="1400" b="1" dirty="0"/>
          </a:p>
          <a:p>
            <a:pPr algn="ctr"/>
            <a:r>
              <a:rPr lang="ja-JP" altLang="en-US" sz="1400" b="1" dirty="0"/>
              <a:t>（ビット）</a:t>
            </a:r>
            <a:endParaRPr kumimoji="1" lang="ja-JP" altLang="en-US" sz="1400" b="1" dirty="0"/>
          </a:p>
        </p:txBody>
      </p:sp>
      <p:sp>
        <p:nvSpPr>
          <p:cNvPr id="38" name="テキスト ボックス 37">
            <a:extLst>
              <a:ext uri="{FF2B5EF4-FFF2-40B4-BE49-F238E27FC236}">
                <a16:creationId xmlns:a16="http://schemas.microsoft.com/office/drawing/2014/main" id="{475C163D-13E7-41E7-9594-5179EE09C37F}"/>
              </a:ext>
            </a:extLst>
          </p:cNvPr>
          <p:cNvSpPr txBox="1"/>
          <p:nvPr/>
        </p:nvSpPr>
        <p:spPr>
          <a:xfrm>
            <a:off x="2951453" y="6211734"/>
            <a:ext cx="1279517" cy="523220"/>
          </a:xfrm>
          <a:prstGeom prst="rect">
            <a:avLst/>
          </a:prstGeom>
          <a:noFill/>
        </p:spPr>
        <p:txBody>
          <a:bodyPr wrap="none" rtlCol="0">
            <a:spAutoFit/>
          </a:bodyPr>
          <a:lstStyle/>
          <a:p>
            <a:pPr algn="ctr"/>
            <a:r>
              <a:rPr lang="ja-JP" altLang="en-US" sz="1400" b="1" dirty="0"/>
              <a:t>電力系インフラ</a:t>
            </a:r>
            <a:endParaRPr lang="en-US" altLang="ja-JP" sz="1400" b="1" dirty="0"/>
          </a:p>
          <a:p>
            <a:pPr algn="ctr"/>
            <a:r>
              <a:rPr kumimoji="1" lang="ja-JP" altLang="en-US" sz="1400" b="1" dirty="0"/>
              <a:t>（ワット）</a:t>
            </a:r>
          </a:p>
        </p:txBody>
      </p:sp>
      <p:sp>
        <p:nvSpPr>
          <p:cNvPr id="39" name="テキスト ボックス 38">
            <a:extLst>
              <a:ext uri="{FF2B5EF4-FFF2-40B4-BE49-F238E27FC236}">
                <a16:creationId xmlns:a16="http://schemas.microsoft.com/office/drawing/2014/main" id="{5F4E82B9-F3FB-458E-A0EC-B40D0F9DAA72}"/>
              </a:ext>
            </a:extLst>
          </p:cNvPr>
          <p:cNvSpPr txBox="1"/>
          <p:nvPr/>
        </p:nvSpPr>
        <p:spPr>
          <a:xfrm>
            <a:off x="429111" y="463507"/>
            <a:ext cx="3816000" cy="307777"/>
          </a:xfrm>
          <a:prstGeom prst="rect">
            <a:avLst/>
          </a:prstGeom>
          <a:noFill/>
          <a:ln>
            <a:solidFill>
              <a:schemeClr val="accent1"/>
            </a:solidFill>
          </a:ln>
        </p:spPr>
        <p:txBody>
          <a:bodyPr wrap="square" rtlCol="0">
            <a:spAutoFit/>
          </a:bodyPr>
          <a:lstStyle/>
          <a:p>
            <a:pPr algn="ctr"/>
            <a:r>
              <a:rPr kumimoji="1" lang="ja-JP" altLang="en-US" sz="1400" b="1" dirty="0"/>
              <a:t>次世代デジタルサービスを支えるデジタルインフラ</a:t>
            </a:r>
          </a:p>
        </p:txBody>
      </p:sp>
      <p:pic>
        <p:nvPicPr>
          <p:cNvPr id="43" name="図 42">
            <a:extLst>
              <a:ext uri="{FF2B5EF4-FFF2-40B4-BE49-F238E27FC236}">
                <a16:creationId xmlns:a16="http://schemas.microsoft.com/office/drawing/2014/main" id="{7F129AA0-5A25-49E7-B1E3-5A99986AC921}"/>
              </a:ext>
            </a:extLst>
          </p:cNvPr>
          <p:cNvPicPr>
            <a:picLocks noChangeAspect="1"/>
          </p:cNvPicPr>
          <p:nvPr/>
        </p:nvPicPr>
        <p:blipFill>
          <a:blip r:embed="rId7" cstate="screen">
            <a:extLst>
              <a:ext uri="{BEBA8EAE-BF5A-486C-A8C5-ECC9F3942E4B}">
                <a14:imgProps xmlns:a14="http://schemas.microsoft.com/office/drawing/2010/main">
                  <a14:imgLayer r:embed="rId8">
                    <a14:imgEffect>
                      <a14:backgroundRemoval t="2531" b="97640" l="2625" r="96400">
                        <a14:foregroundMark x1="34975" y1="43211" x2="34975" y2="43211"/>
                        <a14:foregroundMark x1="53825" y1="66785" x2="53825" y2="66785"/>
                        <a14:foregroundMark x1="30275" y1="19636" x2="30275" y2="19636"/>
                        <a14:foregroundMark x1="22725" y1="11588" x2="22725" y2="11588"/>
                        <a14:foregroundMark x1="46300" y1="20162" x2="50050" y2="25523"/>
                        <a14:foregroundMark x1="48200" y1="18015" x2="48850" y2="28281"/>
                        <a14:foregroundMark x1="42300" y1="37779" x2="63400" y2="48543"/>
                        <a14:foregroundMark x1="63400" y1="48543" x2="63600" y2="48599"/>
                        <a14:foregroundMark x1="45250" y1="37594" x2="57700" y2="38348"/>
                        <a14:foregroundMark x1="39350" y1="40395" x2="27650" y2="68619"/>
                        <a14:foregroundMark x1="27650" y1="68619" x2="25250" y2="68548"/>
                        <a14:foregroundMark x1="34425" y1="62406" x2="60325" y2="51031"/>
                        <a14:foregroundMark x1="16725" y1="92237" x2="79350" y2="91682"/>
                        <a14:foregroundMark x1="79350" y1="91682" x2="79350" y2="91682"/>
                        <a14:foregroundMark x1="16400" y1="95407" x2="88850" y2="95407"/>
                        <a14:foregroundMark x1="53125" y1="17091" x2="50825" y2="33499"/>
                        <a14:foregroundMark x1="50825" y1="33499" x2="50825" y2="33499"/>
                        <a14:foregroundMark x1="19675" y1="83663" x2="13775" y2="93730"/>
                        <a14:foregroundMark x1="13775" y1="93730" x2="13775" y2="93730"/>
                        <a14:foregroundMark x1="46225" y1="77506" x2="16725" y2="87573"/>
                        <a14:foregroundMark x1="69175" y1="68548" x2="44250" y2="78245"/>
                        <a14:foregroundMark x1="44250" y1="78245" x2="44250" y2="78245"/>
                        <a14:foregroundMark x1="28525" y1="67994" x2="85900" y2="89620"/>
                        <a14:foregroundMark x1="85900" y1="89620" x2="85575" y2="89251"/>
                        <a14:foregroundMark x1="61650" y1="37779" x2="78750" y2="82170"/>
                        <a14:foregroundMark x1="78750" y1="82170" x2="79675" y2="82170"/>
                        <a14:foregroundMark x1="9500" y1="94099" x2="9500" y2="93914"/>
                        <a14:foregroundMark x1="7225" y1="95592" x2="12775" y2="95407"/>
                        <a14:foregroundMark x1="6875" y1="91298" x2="13125" y2="94469"/>
                        <a14:foregroundMark x1="18350" y1="97640" x2="69175" y2="97640"/>
                        <a14:foregroundMark x1="92775" y1="92052" x2="87225" y2="97640"/>
                        <a14:foregroundMark x1="95400" y1="93161" x2="96400" y2="95592"/>
                        <a14:foregroundMark x1="69175" y1="13735" x2="70825" y2="18015"/>
                        <a14:foregroundMark x1="81650" y1="13536" x2="82625" y2="19138"/>
                        <a14:foregroundMark x1="90175" y1="11858" x2="92450" y2="20262"/>
                        <a14:foregroundMark x1="11800" y1="8887" x2="7875" y2="18385"/>
                        <a14:foregroundMark x1="24250" y1="8133" x2="24250" y2="8133"/>
                        <a14:foregroundMark x1="23600" y1="8318" x2="24925" y2="7948"/>
                        <a14:foregroundMark x1="14750" y1="4593" x2="13450" y2="6086"/>
                        <a14:foregroundMark x1="83600" y1="3853" x2="86875" y2="6270"/>
                        <a14:foregroundMark x1="16400" y1="3100" x2="12450" y2="6455"/>
                        <a14:foregroundMark x1="19025" y1="2915" x2="19025" y2="2915"/>
                        <a14:foregroundMark x1="16075" y1="3100" x2="16075" y2="3100"/>
                        <a14:foregroundMark x1="81975" y1="2545" x2="81975" y2="2545"/>
                        <a14:foregroundMark x1="3925" y1="94654" x2="3925" y2="94654"/>
                        <a14:foregroundMark x1="2625" y1="93730" x2="2625" y2="93730"/>
                        <a14:foregroundMark x1="3600" y1="93730" x2="3600" y2="93730"/>
                      </a14:backgroundRemoval>
                    </a14:imgEffect>
                  </a14:imgLayer>
                </a14:imgProps>
              </a:ext>
              <a:ext uri="{28A0092B-C50C-407E-A947-70E740481C1C}">
                <a14:useLocalDpi xmlns:a14="http://schemas.microsoft.com/office/drawing/2010/main"/>
              </a:ext>
            </a:extLst>
          </a:blip>
          <a:stretch>
            <a:fillRect/>
          </a:stretch>
        </p:blipFill>
        <p:spPr>
          <a:xfrm>
            <a:off x="814043" y="2456001"/>
            <a:ext cx="275391" cy="484205"/>
          </a:xfrm>
          <a:prstGeom prst="rect">
            <a:avLst/>
          </a:prstGeom>
        </p:spPr>
      </p:pic>
      <p:graphicFrame>
        <p:nvGraphicFramePr>
          <p:cNvPr id="44" name="表 44">
            <a:extLst>
              <a:ext uri="{FF2B5EF4-FFF2-40B4-BE49-F238E27FC236}">
                <a16:creationId xmlns:a16="http://schemas.microsoft.com/office/drawing/2014/main" id="{BC03A6D9-34EB-4690-9DDD-17077725F545}"/>
              </a:ext>
            </a:extLst>
          </p:cNvPr>
          <p:cNvGraphicFramePr>
            <a:graphicFrameLocks noGrp="1"/>
          </p:cNvGraphicFramePr>
          <p:nvPr/>
        </p:nvGraphicFramePr>
        <p:xfrm>
          <a:off x="4910037" y="1985978"/>
          <a:ext cx="6882649" cy="2743200"/>
        </p:xfrm>
        <a:graphic>
          <a:graphicData uri="http://schemas.openxmlformats.org/drawingml/2006/table">
            <a:tbl>
              <a:tblPr firstRow="1" bandRow="1">
                <a:tableStyleId>{5940675A-B579-460E-94D1-54222C63F5DA}</a:tableStyleId>
              </a:tblPr>
              <a:tblGrid>
                <a:gridCol w="326880">
                  <a:extLst>
                    <a:ext uri="{9D8B030D-6E8A-4147-A177-3AD203B41FA5}">
                      <a16:colId xmlns:a16="http://schemas.microsoft.com/office/drawing/2014/main" val="3401143145"/>
                    </a:ext>
                  </a:extLst>
                </a:gridCol>
                <a:gridCol w="1228263">
                  <a:extLst>
                    <a:ext uri="{9D8B030D-6E8A-4147-A177-3AD203B41FA5}">
                      <a16:colId xmlns:a16="http://schemas.microsoft.com/office/drawing/2014/main" val="2893721897"/>
                    </a:ext>
                  </a:extLst>
                </a:gridCol>
                <a:gridCol w="793288">
                  <a:extLst>
                    <a:ext uri="{9D8B030D-6E8A-4147-A177-3AD203B41FA5}">
                      <a16:colId xmlns:a16="http://schemas.microsoft.com/office/drawing/2014/main" val="2356556430"/>
                    </a:ext>
                  </a:extLst>
                </a:gridCol>
                <a:gridCol w="794071">
                  <a:extLst>
                    <a:ext uri="{9D8B030D-6E8A-4147-A177-3AD203B41FA5}">
                      <a16:colId xmlns:a16="http://schemas.microsoft.com/office/drawing/2014/main" val="1834380604"/>
                    </a:ext>
                  </a:extLst>
                </a:gridCol>
                <a:gridCol w="794071">
                  <a:extLst>
                    <a:ext uri="{9D8B030D-6E8A-4147-A177-3AD203B41FA5}">
                      <a16:colId xmlns:a16="http://schemas.microsoft.com/office/drawing/2014/main" val="730346669"/>
                    </a:ext>
                  </a:extLst>
                </a:gridCol>
                <a:gridCol w="834563">
                  <a:extLst>
                    <a:ext uri="{9D8B030D-6E8A-4147-A177-3AD203B41FA5}">
                      <a16:colId xmlns:a16="http://schemas.microsoft.com/office/drawing/2014/main" val="2143034651"/>
                    </a:ext>
                  </a:extLst>
                </a:gridCol>
                <a:gridCol w="2111513">
                  <a:extLst>
                    <a:ext uri="{9D8B030D-6E8A-4147-A177-3AD203B41FA5}">
                      <a16:colId xmlns:a16="http://schemas.microsoft.com/office/drawing/2014/main" val="2390073061"/>
                    </a:ext>
                  </a:extLst>
                </a:gridCol>
              </a:tblGrid>
              <a:tr h="201274">
                <a:tc rowSpan="2">
                  <a:txBody>
                    <a:bodyPr/>
                    <a:lstStyle/>
                    <a:p>
                      <a:pPr algn="ctr"/>
                      <a:endParaRPr kumimoji="1" lang="ja-JP" altLang="en-US" sz="1200" b="1" dirty="0"/>
                    </a:p>
                  </a:txBody>
                  <a:tcPr marL="72000" marR="72000">
                    <a:solidFill>
                      <a:schemeClr val="bg1">
                        <a:lumMod val="95000"/>
                      </a:schemeClr>
                    </a:solidFill>
                  </a:tcPr>
                </a:tc>
                <a:tc rowSpan="2">
                  <a:txBody>
                    <a:bodyPr/>
                    <a:lstStyle/>
                    <a:p>
                      <a:pPr algn="ctr"/>
                      <a:r>
                        <a:rPr kumimoji="1" lang="ja-JP" altLang="en-US" sz="1200" b="1" dirty="0"/>
                        <a:t>インフラ種別</a:t>
                      </a:r>
                    </a:p>
                  </a:txBody>
                  <a:tcPr marL="72000" marR="72000" anchor="ctr" anchorCtr="1">
                    <a:lnR w="12700" cap="flat" cmpd="sng" algn="ctr">
                      <a:solidFill>
                        <a:schemeClr val="tx1"/>
                      </a:solidFill>
                      <a:prstDash val="dash"/>
                      <a:round/>
                      <a:headEnd type="none" w="med" len="med"/>
                      <a:tailEnd type="none" w="med" len="med"/>
                    </a:lnR>
                    <a:solidFill>
                      <a:schemeClr val="bg1">
                        <a:lumMod val="95000"/>
                      </a:schemeClr>
                    </a:solidFill>
                  </a:tcPr>
                </a:tc>
                <a:tc rowSpan="2">
                  <a:txBody>
                    <a:bodyPr/>
                    <a:lstStyle/>
                    <a:p>
                      <a:pPr algn="ctr"/>
                      <a:r>
                        <a:rPr kumimoji="1" lang="ja-JP" altLang="en-US" sz="1200" b="1" dirty="0"/>
                        <a:t>指標</a:t>
                      </a:r>
                    </a:p>
                  </a:txBody>
                  <a:tcPr marL="72000" marR="72000" anchor="ctr" anchorCtr="1">
                    <a:lnL w="12700" cap="flat" cmpd="sng" algn="ctr">
                      <a:solidFill>
                        <a:schemeClr val="tx1"/>
                      </a:solidFill>
                      <a:prstDash val="dash"/>
                      <a:round/>
                      <a:headEnd type="none" w="med" len="med"/>
                      <a:tailEnd type="none" w="med" len="med"/>
                    </a:lnL>
                    <a:solidFill>
                      <a:schemeClr val="bg1">
                        <a:lumMod val="95000"/>
                      </a:schemeClr>
                    </a:solidFill>
                  </a:tcPr>
                </a:tc>
                <a:tc gridSpan="3">
                  <a:txBody>
                    <a:bodyPr/>
                    <a:lstStyle/>
                    <a:p>
                      <a:pPr algn="ctr"/>
                      <a:r>
                        <a:rPr kumimoji="1" lang="ja-JP" altLang="en-US" sz="1200" b="1" dirty="0"/>
                        <a:t>国内比較 </a:t>
                      </a:r>
                      <a:r>
                        <a:rPr kumimoji="1" lang="en-US" altLang="ja-JP" sz="1200" b="1" dirty="0"/>
                        <a:t>[</a:t>
                      </a:r>
                      <a:r>
                        <a:rPr kumimoji="1" lang="ja-JP" altLang="en-US" sz="1200" b="1" dirty="0"/>
                        <a:t>単位％</a:t>
                      </a:r>
                      <a:r>
                        <a:rPr kumimoji="1" lang="en-US" altLang="ja-JP" sz="1200" b="1" dirty="0"/>
                        <a:t>]</a:t>
                      </a:r>
                      <a:endParaRPr kumimoji="1" lang="ja-JP" altLang="en-US" sz="1200" b="1" dirty="0"/>
                    </a:p>
                  </a:txBody>
                  <a:tcPr marL="72000" marR="72000" anchor="ctr" anchorCtr="1">
                    <a:solidFill>
                      <a:schemeClr val="bg1">
                        <a:lumMod val="95000"/>
                      </a:schemeClr>
                    </a:solidFill>
                  </a:tcPr>
                </a:tc>
                <a:tc hMerge="1">
                  <a:txBody>
                    <a:bodyPr/>
                    <a:lstStyle/>
                    <a:p>
                      <a:pPr algn="ctr"/>
                      <a:endParaRPr kumimoji="1" lang="ja-JP" altLang="en-US" sz="1200" b="1" dirty="0"/>
                    </a:p>
                  </a:txBody>
                  <a:tcPr marL="72000" marR="72000">
                    <a:solidFill>
                      <a:schemeClr val="bg1"/>
                    </a:solidFill>
                  </a:tcPr>
                </a:tc>
                <a:tc hMerge="1">
                  <a:txBody>
                    <a:bodyPr/>
                    <a:lstStyle/>
                    <a:p>
                      <a:pPr algn="ctr"/>
                      <a:endParaRPr kumimoji="1" lang="ja-JP" altLang="en-US" sz="1200" b="1" dirty="0"/>
                    </a:p>
                  </a:txBody>
                  <a:tcPr marL="72000" marR="72000">
                    <a:solidFill>
                      <a:schemeClr val="bg1"/>
                    </a:solidFill>
                  </a:tcPr>
                </a:tc>
                <a:tc rowSpan="2">
                  <a:txBody>
                    <a:bodyPr/>
                    <a:lstStyle/>
                    <a:p>
                      <a:pPr algn="ctr"/>
                      <a:r>
                        <a:rPr kumimoji="1" lang="ja-JP" altLang="en-US" sz="1200" b="1" dirty="0"/>
                        <a:t>国際比較</a:t>
                      </a:r>
                    </a:p>
                  </a:txBody>
                  <a:tcPr marL="72000" marR="72000" anchor="ctr" anchorCtr="1">
                    <a:solidFill>
                      <a:schemeClr val="bg1">
                        <a:lumMod val="95000"/>
                      </a:schemeClr>
                    </a:solidFill>
                  </a:tcPr>
                </a:tc>
                <a:extLst>
                  <a:ext uri="{0D108BD9-81ED-4DB2-BD59-A6C34878D82A}">
                    <a16:rowId xmlns:a16="http://schemas.microsoft.com/office/drawing/2014/main" val="2680738178"/>
                  </a:ext>
                </a:extLst>
              </a:tr>
              <a:tr h="201274">
                <a:tc vMerge="1">
                  <a:txBody>
                    <a:bodyPr/>
                    <a:lstStyle/>
                    <a:p>
                      <a:pPr algn="ctr"/>
                      <a:endParaRPr kumimoji="1" lang="ja-JP" altLang="en-US" sz="1200" b="1" dirty="0"/>
                    </a:p>
                  </a:txBody>
                  <a:tcPr marL="72000" marR="72000">
                    <a:solidFill>
                      <a:schemeClr val="bg1"/>
                    </a:solidFill>
                  </a:tcPr>
                </a:tc>
                <a:tc vMerge="1">
                  <a:txBody>
                    <a:bodyPr/>
                    <a:lstStyle/>
                    <a:p>
                      <a:pPr algn="ctr"/>
                      <a:endParaRPr kumimoji="1" lang="ja-JP" altLang="en-US" sz="1200" b="1" dirty="0"/>
                    </a:p>
                  </a:txBody>
                  <a:tcPr marL="72000" marR="72000">
                    <a:lnR w="12700" cap="flat" cmpd="sng" algn="ctr">
                      <a:solidFill>
                        <a:schemeClr val="tx1"/>
                      </a:solidFill>
                      <a:prstDash val="dash"/>
                      <a:round/>
                      <a:headEnd type="none" w="med" len="med"/>
                      <a:tailEnd type="none" w="med" len="med"/>
                    </a:lnR>
                    <a:solidFill>
                      <a:schemeClr val="bg1"/>
                    </a:solidFill>
                  </a:tcPr>
                </a:tc>
                <a:tc vMerge="1">
                  <a:txBody>
                    <a:bodyPr/>
                    <a:lstStyle/>
                    <a:p>
                      <a:pPr algn="ctr"/>
                      <a:endParaRPr kumimoji="1" lang="ja-JP" altLang="en-US" sz="1200" b="1" dirty="0"/>
                    </a:p>
                  </a:txBody>
                  <a:tcPr marL="72000" marR="72000">
                    <a:lnL w="12700" cap="flat" cmpd="sng" algn="ctr">
                      <a:solidFill>
                        <a:schemeClr val="tx1"/>
                      </a:solidFill>
                      <a:prstDash val="dash"/>
                      <a:round/>
                      <a:headEnd type="none" w="med" len="med"/>
                      <a:tailEnd type="none" w="med" len="med"/>
                    </a:lnL>
                    <a:solidFill>
                      <a:schemeClr val="bg1"/>
                    </a:solidFill>
                  </a:tcPr>
                </a:tc>
                <a:tc>
                  <a:txBody>
                    <a:bodyPr/>
                    <a:lstStyle/>
                    <a:p>
                      <a:pPr algn="ctr"/>
                      <a:r>
                        <a:rPr kumimoji="1" lang="ja-JP" altLang="en-US" sz="1200" b="1" dirty="0"/>
                        <a:t>大阪</a:t>
                      </a:r>
                    </a:p>
                  </a:txBody>
                  <a:tcPr marL="72000" marR="72000" anchor="ctr" anchorCtr="1">
                    <a:solidFill>
                      <a:schemeClr val="bg1">
                        <a:lumMod val="95000"/>
                      </a:schemeClr>
                    </a:solidFill>
                  </a:tcPr>
                </a:tc>
                <a:tc>
                  <a:txBody>
                    <a:bodyPr/>
                    <a:lstStyle/>
                    <a:p>
                      <a:pPr algn="ctr"/>
                      <a:r>
                        <a:rPr kumimoji="1" lang="ja-JP" altLang="en-US" sz="1200" b="1" dirty="0"/>
                        <a:t>東京</a:t>
                      </a:r>
                    </a:p>
                  </a:txBody>
                  <a:tcPr marL="72000" marR="72000" anchor="ctr" anchorCtr="1">
                    <a:solidFill>
                      <a:schemeClr val="bg1">
                        <a:lumMod val="95000"/>
                      </a:schemeClr>
                    </a:solidFill>
                  </a:tcPr>
                </a:tc>
                <a:tc>
                  <a:txBody>
                    <a:bodyPr/>
                    <a:lstStyle/>
                    <a:p>
                      <a:pPr algn="ctr"/>
                      <a:r>
                        <a:rPr kumimoji="1" lang="ja-JP" altLang="en-US" sz="1200" b="1" dirty="0"/>
                        <a:t>他地域</a:t>
                      </a:r>
                    </a:p>
                  </a:txBody>
                  <a:tcPr marL="72000" marR="72000" anchor="ctr" anchorCtr="1">
                    <a:solidFill>
                      <a:schemeClr val="bg1">
                        <a:lumMod val="95000"/>
                      </a:schemeClr>
                    </a:solidFill>
                  </a:tcPr>
                </a:tc>
                <a:tc vMerge="1">
                  <a:txBody>
                    <a:bodyPr/>
                    <a:lstStyle/>
                    <a:p>
                      <a:pPr algn="ctr"/>
                      <a:endParaRPr kumimoji="1" lang="ja-JP" altLang="en-US" sz="1200" b="1" dirty="0"/>
                    </a:p>
                  </a:txBody>
                  <a:tcPr marL="72000" marR="72000">
                    <a:solidFill>
                      <a:schemeClr val="bg1"/>
                    </a:solidFill>
                  </a:tcPr>
                </a:tc>
                <a:extLst>
                  <a:ext uri="{0D108BD9-81ED-4DB2-BD59-A6C34878D82A}">
                    <a16:rowId xmlns:a16="http://schemas.microsoft.com/office/drawing/2014/main" val="2942138958"/>
                  </a:ext>
                </a:extLst>
              </a:tr>
              <a:tr h="353471">
                <a:tc rowSpan="5">
                  <a:txBody>
                    <a:bodyPr/>
                    <a:lstStyle/>
                    <a:p>
                      <a:pPr algn="ctr"/>
                      <a:r>
                        <a:rPr kumimoji="1" lang="ja-JP" altLang="en-US" sz="1200" b="1" dirty="0"/>
                        <a:t>通信系</a:t>
                      </a:r>
                    </a:p>
                  </a:txBody>
                  <a:tcPr marL="72000" marR="72000" vert="eaVert">
                    <a:solidFill>
                      <a:schemeClr val="accent6">
                        <a:lumMod val="20000"/>
                        <a:lumOff val="80000"/>
                      </a:schemeClr>
                    </a:solidFill>
                  </a:tcPr>
                </a:tc>
                <a:tc>
                  <a:txBody>
                    <a:bodyPr/>
                    <a:lstStyle/>
                    <a:p>
                      <a:r>
                        <a:rPr kumimoji="1" lang="ja-JP" altLang="en-US" sz="1200" b="1" dirty="0"/>
                        <a:t>①無線基地局</a:t>
                      </a:r>
                    </a:p>
                  </a:txBody>
                  <a:tcPr marL="72000" marR="72000">
                    <a:lnR w="12700" cap="flat" cmpd="sng" algn="ctr">
                      <a:solidFill>
                        <a:schemeClr val="tx1"/>
                      </a:solidFill>
                      <a:prstDash val="dash"/>
                      <a:round/>
                      <a:headEnd type="none" w="med" len="med"/>
                      <a:tailEnd type="none" w="med" len="med"/>
                    </a:lnR>
                    <a:solidFill>
                      <a:schemeClr val="accent6">
                        <a:lumMod val="20000"/>
                        <a:lumOff val="80000"/>
                      </a:schemeClr>
                    </a:solidFill>
                  </a:tcPr>
                </a:tc>
                <a:tc>
                  <a:txBody>
                    <a:bodyPr/>
                    <a:lstStyle/>
                    <a:p>
                      <a:r>
                        <a:rPr kumimoji="1" lang="ja-JP" altLang="en-US" sz="1100" b="0" dirty="0">
                          <a:solidFill>
                            <a:schemeClr val="tx1"/>
                          </a:solidFill>
                        </a:rPr>
                        <a:t>５</a:t>
                      </a:r>
                      <a:r>
                        <a:rPr kumimoji="1" lang="en-US" altLang="ja-JP" sz="1100" b="0" dirty="0">
                          <a:solidFill>
                            <a:schemeClr val="tx1"/>
                          </a:solidFill>
                        </a:rPr>
                        <a:t>G</a:t>
                      </a:r>
                      <a:r>
                        <a:rPr kumimoji="1" lang="ja-JP" altLang="en-US" sz="1100" b="0" dirty="0">
                          <a:solidFill>
                            <a:schemeClr val="tx1"/>
                          </a:solidFill>
                        </a:rPr>
                        <a:t>人口</a:t>
                      </a:r>
                      <a:endParaRPr kumimoji="1" lang="en-US" altLang="ja-JP" sz="1100" b="0" dirty="0">
                        <a:solidFill>
                          <a:schemeClr val="tx1"/>
                        </a:solidFill>
                      </a:endParaRPr>
                    </a:p>
                    <a:p>
                      <a:r>
                        <a:rPr kumimoji="1" lang="ja-JP" altLang="en-US" sz="1100" b="0" dirty="0">
                          <a:solidFill>
                            <a:schemeClr val="tx1"/>
                          </a:solidFill>
                        </a:rPr>
                        <a:t>カバー率</a:t>
                      </a:r>
                      <a:r>
                        <a:rPr kumimoji="1" lang="en-US" altLang="ja-JP" sz="1100" b="0" baseline="30000" dirty="0">
                          <a:solidFill>
                            <a:schemeClr val="tx1"/>
                          </a:solidFill>
                        </a:rPr>
                        <a:t>*2</a:t>
                      </a:r>
                      <a:endParaRPr kumimoji="1" lang="ja-JP" altLang="en-US" sz="1100" b="0" baseline="30000" dirty="0">
                        <a:solidFill>
                          <a:schemeClr val="tx1"/>
                        </a:solidFill>
                      </a:endParaRPr>
                    </a:p>
                  </a:txBody>
                  <a:tcPr marL="72000" marR="72000">
                    <a:lnL w="12700" cap="flat" cmpd="sng" algn="ctr">
                      <a:solidFill>
                        <a:schemeClr val="tx1"/>
                      </a:solidFill>
                      <a:prstDash val="dash"/>
                      <a:round/>
                      <a:headEnd type="none" w="med" len="med"/>
                      <a:tailEnd type="none" w="med" len="med"/>
                    </a:lnL>
                    <a:solidFill>
                      <a:schemeClr val="accent6">
                        <a:lumMod val="20000"/>
                        <a:lumOff val="80000"/>
                      </a:schemeClr>
                    </a:solidFill>
                  </a:tcPr>
                </a:tc>
                <a:tc>
                  <a:txBody>
                    <a:bodyPr/>
                    <a:lstStyle/>
                    <a:p>
                      <a:r>
                        <a:rPr kumimoji="1" lang="en-US" altLang="ja-JP" sz="1200" b="1" dirty="0">
                          <a:solidFill>
                            <a:schemeClr val="tx1"/>
                          </a:solidFill>
                        </a:rPr>
                        <a:t>99.9</a:t>
                      </a:r>
                      <a:endParaRPr kumimoji="1" lang="ja-JP" altLang="en-US" sz="1200" b="1" dirty="0">
                        <a:solidFill>
                          <a:schemeClr val="tx1"/>
                        </a:solidFill>
                      </a:endParaRPr>
                    </a:p>
                  </a:txBody>
                  <a:tcPr marL="72000" marR="72000" anchor="ctr" anchorCtr="1">
                    <a:solidFill>
                      <a:schemeClr val="bg1"/>
                    </a:solidFill>
                  </a:tcPr>
                </a:tc>
                <a:tc>
                  <a:txBody>
                    <a:bodyPr/>
                    <a:lstStyle/>
                    <a:p>
                      <a:r>
                        <a:rPr kumimoji="1" lang="en-US" altLang="ja-JP" sz="1200" b="1" dirty="0">
                          <a:solidFill>
                            <a:schemeClr val="tx1"/>
                          </a:solidFill>
                        </a:rPr>
                        <a:t>99.8</a:t>
                      </a:r>
                      <a:endParaRPr kumimoji="1" lang="ja-JP" altLang="en-US" sz="1200" b="1" dirty="0">
                        <a:solidFill>
                          <a:schemeClr val="tx1"/>
                        </a:solidFill>
                      </a:endParaRPr>
                    </a:p>
                  </a:txBody>
                  <a:tcPr marL="72000" marR="72000" anchor="ctr" anchorCtr="1">
                    <a:solidFill>
                      <a:schemeClr val="bg1"/>
                    </a:solidFill>
                  </a:tcPr>
                </a:tc>
                <a:tc>
                  <a:txBody>
                    <a:bodyPr/>
                    <a:lstStyle/>
                    <a:p>
                      <a:r>
                        <a:rPr kumimoji="1" lang="ja-JP" altLang="en-US" sz="1100" b="0" dirty="0">
                          <a:solidFill>
                            <a:schemeClr val="tx1"/>
                          </a:solidFill>
                        </a:rPr>
                        <a:t>平均</a:t>
                      </a:r>
                      <a:r>
                        <a:rPr kumimoji="1" lang="en-US" altLang="ja-JP" sz="1100" b="0" baseline="30000" dirty="0">
                          <a:solidFill>
                            <a:schemeClr val="tx1"/>
                          </a:solidFill>
                        </a:rPr>
                        <a:t>*6</a:t>
                      </a:r>
                    </a:p>
                    <a:p>
                      <a:r>
                        <a:rPr kumimoji="1" lang="en-US" altLang="ja-JP" sz="1100" b="0" dirty="0">
                          <a:solidFill>
                            <a:schemeClr val="tx1"/>
                          </a:solidFill>
                        </a:rPr>
                        <a:t>98.1</a:t>
                      </a:r>
                      <a:endParaRPr kumimoji="1" lang="ja-JP" altLang="en-US" sz="1100" b="0" dirty="0">
                        <a:solidFill>
                          <a:schemeClr val="tx1"/>
                        </a:solidFill>
                      </a:endParaRPr>
                    </a:p>
                  </a:txBody>
                  <a:tcPr marL="72000" marR="72000" anchor="ctr" anchorCtr="1">
                    <a:solidFill>
                      <a:schemeClr val="bg1"/>
                    </a:solidFill>
                  </a:tcPr>
                </a:tc>
                <a:tc>
                  <a:txBody>
                    <a:bodyPr/>
                    <a:lstStyle/>
                    <a:p>
                      <a:pPr algn="l"/>
                      <a:r>
                        <a:rPr kumimoji="1" lang="ja-JP" altLang="en-US" sz="1100" b="0" dirty="0">
                          <a:solidFill>
                            <a:schemeClr val="tx1"/>
                          </a:solidFill>
                        </a:rPr>
                        <a:t>国際標準比較による</a:t>
                      </a:r>
                      <a:r>
                        <a:rPr kumimoji="1" lang="en-US" altLang="ja-JP" sz="1100" b="0" dirty="0">
                          <a:solidFill>
                            <a:schemeClr val="tx1"/>
                          </a:solidFill>
                        </a:rPr>
                        <a:t>5G</a:t>
                      </a:r>
                      <a:r>
                        <a:rPr kumimoji="1" lang="ja-JP" altLang="en-US" sz="1100" b="0" dirty="0">
                          <a:solidFill>
                            <a:schemeClr val="tx1"/>
                          </a:solidFill>
                        </a:rPr>
                        <a:t>整備率</a:t>
                      </a:r>
                      <a:r>
                        <a:rPr kumimoji="1" lang="en-US" altLang="ja-JP" sz="1100" b="0" baseline="30000" dirty="0">
                          <a:solidFill>
                            <a:schemeClr val="tx1"/>
                          </a:solidFill>
                        </a:rPr>
                        <a:t>*7</a:t>
                      </a:r>
                      <a:r>
                        <a:rPr kumimoji="1" lang="ja-JP" altLang="en-US" sz="1100" b="0" baseline="30000" dirty="0">
                          <a:solidFill>
                            <a:schemeClr val="tx1"/>
                          </a:solidFill>
                        </a:rPr>
                        <a:t> </a:t>
                      </a:r>
                      <a:r>
                        <a:rPr kumimoji="1" lang="ja-JP" altLang="en-US" sz="1100" b="0" dirty="0">
                          <a:solidFill>
                            <a:schemeClr val="tx1"/>
                          </a:solidFill>
                        </a:rPr>
                        <a:t>で日本は</a:t>
                      </a:r>
                      <a:r>
                        <a:rPr kumimoji="1" lang="en-US" altLang="ja-JP" sz="1100" b="0" dirty="0">
                          <a:solidFill>
                            <a:schemeClr val="tx1"/>
                          </a:solidFill>
                        </a:rPr>
                        <a:t>7.3%</a:t>
                      </a:r>
                      <a:r>
                        <a:rPr kumimoji="1" lang="ja-JP" altLang="en-US" sz="1100" b="0" dirty="0">
                          <a:solidFill>
                            <a:schemeClr val="tx1"/>
                          </a:solidFill>
                        </a:rPr>
                        <a:t>で</a:t>
                      </a:r>
                      <a:r>
                        <a:rPr kumimoji="1" lang="en-US" altLang="ja-JP" sz="1100" b="0" dirty="0">
                          <a:solidFill>
                            <a:schemeClr val="tx1"/>
                          </a:solidFill>
                        </a:rPr>
                        <a:t>56</a:t>
                      </a:r>
                      <a:r>
                        <a:rPr kumimoji="1" lang="ja-JP" altLang="en-US" sz="1100" b="0" dirty="0">
                          <a:solidFill>
                            <a:schemeClr val="tx1"/>
                          </a:solidFill>
                        </a:rPr>
                        <a:t>ｶ国中</a:t>
                      </a:r>
                      <a:r>
                        <a:rPr kumimoji="1" lang="en-US" altLang="ja-JP" sz="1100" b="0" dirty="0">
                          <a:solidFill>
                            <a:schemeClr val="tx1"/>
                          </a:solidFill>
                        </a:rPr>
                        <a:t>48</a:t>
                      </a:r>
                      <a:r>
                        <a:rPr kumimoji="1" lang="ja-JP" altLang="en-US" sz="1100" b="0" dirty="0">
                          <a:solidFill>
                            <a:schemeClr val="tx1"/>
                          </a:solidFill>
                        </a:rPr>
                        <a:t>位</a:t>
                      </a:r>
                    </a:p>
                  </a:txBody>
                  <a:tcPr marL="72000" marR="72000">
                    <a:solidFill>
                      <a:schemeClr val="bg1"/>
                    </a:solidFill>
                  </a:tcPr>
                </a:tc>
                <a:extLst>
                  <a:ext uri="{0D108BD9-81ED-4DB2-BD59-A6C34878D82A}">
                    <a16:rowId xmlns:a16="http://schemas.microsoft.com/office/drawing/2014/main" val="1437525174"/>
                  </a:ext>
                </a:extLst>
              </a:tr>
              <a:tr h="378719">
                <a:tc vMerge="1">
                  <a:txBody>
                    <a:bodyPr/>
                    <a:lstStyle/>
                    <a:p>
                      <a:endParaRPr kumimoji="1" lang="ja-JP" altLang="en-US" sz="1200" b="1" dirty="0"/>
                    </a:p>
                  </a:txBody>
                  <a:tcPr marL="72000" marR="72000">
                    <a:solidFill>
                      <a:schemeClr val="accent6">
                        <a:lumMod val="20000"/>
                        <a:lumOff val="80000"/>
                      </a:schemeClr>
                    </a:solidFill>
                  </a:tcPr>
                </a:tc>
                <a:tc>
                  <a:txBody>
                    <a:bodyPr/>
                    <a:lstStyle/>
                    <a:p>
                      <a:r>
                        <a:rPr kumimoji="1" lang="ja-JP" altLang="en-US" sz="1200" b="1" dirty="0"/>
                        <a:t>②光回線網</a:t>
                      </a:r>
                      <a:endParaRPr kumimoji="1" lang="en-US" altLang="ja-JP" sz="1200" b="1" dirty="0"/>
                    </a:p>
                  </a:txBody>
                  <a:tcPr marL="72000" marR="72000">
                    <a:lnR w="12700" cap="flat" cmpd="sng" algn="ctr">
                      <a:solidFill>
                        <a:schemeClr val="tx1"/>
                      </a:solidFill>
                      <a:prstDash val="dash"/>
                      <a:round/>
                      <a:headEnd type="none" w="med" len="med"/>
                      <a:tailEnd type="none" w="med" len="med"/>
                    </a:lnR>
                    <a:solidFill>
                      <a:schemeClr val="accent6">
                        <a:lumMod val="20000"/>
                        <a:lumOff val="80000"/>
                      </a:schemeClr>
                    </a:solidFill>
                  </a:tcPr>
                </a:tc>
                <a:tc>
                  <a:txBody>
                    <a:bodyPr/>
                    <a:lstStyle/>
                    <a:p>
                      <a:r>
                        <a:rPr kumimoji="1" lang="ja-JP" altLang="en-US" sz="1100" b="0" dirty="0">
                          <a:solidFill>
                            <a:schemeClr val="tx1"/>
                          </a:solidFill>
                        </a:rPr>
                        <a:t>光回線</a:t>
                      </a:r>
                      <a:endParaRPr kumimoji="1" lang="en-US" altLang="ja-JP" sz="1100" b="0" dirty="0">
                        <a:solidFill>
                          <a:schemeClr val="tx1"/>
                        </a:solidFill>
                      </a:endParaRPr>
                    </a:p>
                    <a:p>
                      <a:r>
                        <a:rPr kumimoji="1" lang="ja-JP" altLang="en-US" sz="1100" b="0" dirty="0">
                          <a:solidFill>
                            <a:schemeClr val="tx1"/>
                          </a:solidFill>
                        </a:rPr>
                        <a:t>整備率</a:t>
                      </a:r>
                      <a:r>
                        <a:rPr kumimoji="1" lang="en-US" altLang="ja-JP" sz="1100" b="0" baseline="30000" dirty="0">
                          <a:solidFill>
                            <a:schemeClr val="tx1"/>
                          </a:solidFill>
                        </a:rPr>
                        <a:t>*3</a:t>
                      </a:r>
                      <a:endParaRPr kumimoji="1" lang="ja-JP" altLang="en-US" sz="1100" b="0" baseline="30000" dirty="0">
                        <a:solidFill>
                          <a:schemeClr val="tx1"/>
                        </a:solidFill>
                      </a:endParaRPr>
                    </a:p>
                  </a:txBody>
                  <a:tcPr marL="72000" marR="72000">
                    <a:lnL w="12700" cap="flat" cmpd="sng" algn="ctr">
                      <a:solidFill>
                        <a:schemeClr val="tx1"/>
                      </a:solidFill>
                      <a:prstDash val="dash"/>
                      <a:round/>
                      <a:headEnd type="none" w="med" len="med"/>
                      <a:tailEnd type="none" w="med" len="med"/>
                    </a:lnL>
                    <a:solidFill>
                      <a:schemeClr val="accent6">
                        <a:lumMod val="20000"/>
                        <a:lumOff val="80000"/>
                      </a:schemeClr>
                    </a:solidFill>
                  </a:tcPr>
                </a:tc>
                <a:tc>
                  <a:txBody>
                    <a:bodyPr/>
                    <a:lstStyle/>
                    <a:p>
                      <a:r>
                        <a:rPr kumimoji="1" lang="en-US" altLang="ja-JP" sz="1200" b="1" dirty="0">
                          <a:solidFill>
                            <a:schemeClr val="tx1"/>
                          </a:solidFill>
                        </a:rPr>
                        <a:t>95.9</a:t>
                      </a:r>
                      <a:endParaRPr kumimoji="1" lang="ja-JP" altLang="en-US" sz="1200" b="1" dirty="0">
                        <a:solidFill>
                          <a:schemeClr val="tx1"/>
                        </a:solidFill>
                      </a:endParaRPr>
                    </a:p>
                  </a:txBody>
                  <a:tcPr marL="72000" marR="72000" anchor="ctr" anchorCtr="1">
                    <a:solidFill>
                      <a:schemeClr val="bg1"/>
                    </a:solidFill>
                  </a:tcPr>
                </a:tc>
                <a:tc>
                  <a:txBody>
                    <a:bodyPr/>
                    <a:lstStyle/>
                    <a:p>
                      <a:r>
                        <a:rPr kumimoji="1" lang="en-US" altLang="ja-JP" sz="1200" b="1" dirty="0">
                          <a:solidFill>
                            <a:schemeClr val="tx1"/>
                          </a:solidFill>
                        </a:rPr>
                        <a:t>96.3</a:t>
                      </a:r>
                      <a:endParaRPr kumimoji="1" lang="ja-JP" altLang="en-US" sz="1200" b="1" dirty="0">
                        <a:solidFill>
                          <a:schemeClr val="tx1"/>
                        </a:solidFill>
                      </a:endParaRPr>
                    </a:p>
                  </a:txBody>
                  <a:tcPr marL="72000" marR="72000" anchor="ctr" anchorCtr="1">
                    <a:solidFill>
                      <a:schemeClr val="bg1"/>
                    </a:solidFill>
                  </a:tcPr>
                </a:tc>
                <a:tc>
                  <a:txBody>
                    <a:bodyPr/>
                    <a:lstStyle/>
                    <a:p>
                      <a:r>
                        <a:rPr kumimoji="1" lang="ja-JP" altLang="en-US" sz="1100" b="0" dirty="0">
                          <a:solidFill>
                            <a:schemeClr val="tx1"/>
                          </a:solidFill>
                        </a:rPr>
                        <a:t>平均</a:t>
                      </a:r>
                      <a:endParaRPr kumimoji="1" lang="en-US" altLang="ja-JP" sz="1100" b="0" baseline="30000" dirty="0">
                        <a:solidFill>
                          <a:schemeClr val="tx1"/>
                        </a:solidFill>
                      </a:endParaRPr>
                    </a:p>
                    <a:p>
                      <a:r>
                        <a:rPr kumimoji="1" lang="en-US" altLang="ja-JP" sz="1100" b="0" dirty="0">
                          <a:solidFill>
                            <a:schemeClr val="tx1"/>
                          </a:solidFill>
                        </a:rPr>
                        <a:t>97.1</a:t>
                      </a:r>
                      <a:endParaRPr kumimoji="1" lang="ja-JP" altLang="en-US" sz="1100" b="0" dirty="0">
                        <a:solidFill>
                          <a:schemeClr val="tx1"/>
                        </a:solidFill>
                      </a:endParaRPr>
                    </a:p>
                  </a:txBody>
                  <a:tcPr marL="72000" marR="72000" anchor="ctr" anchorCtr="1">
                    <a:solidFill>
                      <a:schemeClr val="bg1"/>
                    </a:solidFill>
                  </a:tcPr>
                </a:tc>
                <a:tc>
                  <a:txBody>
                    <a:bodyPr/>
                    <a:lstStyle/>
                    <a:p>
                      <a:pPr algn="l"/>
                      <a:r>
                        <a:rPr kumimoji="1" lang="ja-JP" altLang="en-US" sz="1100" b="0" dirty="0">
                          <a:solidFill>
                            <a:schemeClr val="tx1"/>
                          </a:solidFill>
                        </a:rPr>
                        <a:t>日本の光回線整備率は</a:t>
                      </a:r>
                      <a:r>
                        <a:rPr kumimoji="1" lang="en-US" altLang="ja-JP" sz="1100" b="0" dirty="0">
                          <a:solidFill>
                            <a:schemeClr val="tx1"/>
                          </a:solidFill>
                        </a:rPr>
                        <a:t>97%</a:t>
                      </a:r>
                      <a:r>
                        <a:rPr kumimoji="1" lang="ja-JP" altLang="en-US" sz="1100" b="0" dirty="0">
                          <a:solidFill>
                            <a:schemeClr val="tx1"/>
                          </a:solidFill>
                        </a:rPr>
                        <a:t>で、世界的にも整備が進んでいる</a:t>
                      </a:r>
                    </a:p>
                  </a:txBody>
                  <a:tcPr marL="72000" marR="72000">
                    <a:solidFill>
                      <a:schemeClr val="bg1"/>
                    </a:solidFill>
                  </a:tcPr>
                </a:tc>
                <a:extLst>
                  <a:ext uri="{0D108BD9-81ED-4DB2-BD59-A6C34878D82A}">
                    <a16:rowId xmlns:a16="http://schemas.microsoft.com/office/drawing/2014/main" val="2400946315"/>
                  </a:ext>
                </a:extLst>
              </a:tr>
              <a:tr h="353471">
                <a:tc vMerge="1">
                  <a:txBody>
                    <a:bodyPr/>
                    <a:lstStyle/>
                    <a:p>
                      <a:endParaRPr kumimoji="1" lang="ja-JP" altLang="en-US" sz="1200" b="1" dirty="0"/>
                    </a:p>
                  </a:txBody>
                  <a:tcPr marL="72000" marR="72000">
                    <a:solidFill>
                      <a:schemeClr val="accent6">
                        <a:lumMod val="20000"/>
                        <a:lumOff val="80000"/>
                      </a:schemeClr>
                    </a:solidFill>
                  </a:tcPr>
                </a:tc>
                <a:tc>
                  <a:txBody>
                    <a:bodyPr/>
                    <a:lstStyle/>
                    <a:p>
                      <a:r>
                        <a:rPr kumimoji="1" lang="ja-JP" altLang="en-US" sz="1200" b="1" dirty="0"/>
                        <a:t>③データセンター</a:t>
                      </a:r>
                      <a:endParaRPr kumimoji="1" lang="en-US" altLang="ja-JP" sz="1200" b="1" dirty="0"/>
                    </a:p>
                  </a:txBody>
                  <a:tcPr marL="72000" marR="72000">
                    <a:lnR w="12700" cap="flat" cmpd="sng" algn="ctr">
                      <a:solidFill>
                        <a:schemeClr val="tx1"/>
                      </a:solidFill>
                      <a:prstDash val="dash"/>
                      <a:round/>
                      <a:headEnd type="none" w="med" len="med"/>
                      <a:tailEnd type="none" w="med" len="med"/>
                    </a:lnR>
                    <a:solidFill>
                      <a:schemeClr val="accent6">
                        <a:lumMod val="20000"/>
                        <a:lumOff val="80000"/>
                      </a:schemeClr>
                    </a:solidFill>
                  </a:tcPr>
                </a:tc>
                <a:tc>
                  <a:txBody>
                    <a:bodyPr/>
                    <a:lstStyle/>
                    <a:p>
                      <a:r>
                        <a:rPr kumimoji="1" lang="ja-JP" altLang="en-US" sz="1100" b="0" dirty="0">
                          <a:solidFill>
                            <a:schemeClr val="tx1"/>
                          </a:solidFill>
                        </a:rPr>
                        <a:t>サーバー</a:t>
                      </a:r>
                      <a:endParaRPr kumimoji="1" lang="en-US" altLang="ja-JP" sz="1100" b="0" dirty="0">
                        <a:solidFill>
                          <a:schemeClr val="tx1"/>
                        </a:solidFill>
                      </a:endParaRPr>
                    </a:p>
                    <a:p>
                      <a:r>
                        <a:rPr kumimoji="1" lang="ja-JP" altLang="en-US" sz="1000" b="0" dirty="0">
                          <a:solidFill>
                            <a:schemeClr val="tx1"/>
                          </a:solidFill>
                        </a:rPr>
                        <a:t>面積比率</a:t>
                      </a:r>
                      <a:r>
                        <a:rPr kumimoji="1" lang="en-US" altLang="ja-JP" sz="1000" b="0" baseline="30000" dirty="0">
                          <a:solidFill>
                            <a:schemeClr val="tx1"/>
                          </a:solidFill>
                        </a:rPr>
                        <a:t>*4</a:t>
                      </a:r>
                      <a:endParaRPr kumimoji="1" lang="ja-JP" altLang="en-US" sz="1100" b="0" baseline="30000" dirty="0">
                        <a:solidFill>
                          <a:schemeClr val="tx1"/>
                        </a:solidFill>
                      </a:endParaRPr>
                    </a:p>
                  </a:txBody>
                  <a:tcPr marL="72000" marR="72000">
                    <a:lnL w="12700" cap="flat" cmpd="sng" algn="ctr">
                      <a:solidFill>
                        <a:schemeClr val="tx1"/>
                      </a:solidFill>
                      <a:prstDash val="dash"/>
                      <a:round/>
                      <a:headEnd type="none" w="med" len="med"/>
                      <a:tailEnd type="none" w="med" len="med"/>
                    </a:lnL>
                    <a:solidFill>
                      <a:schemeClr val="accent6">
                        <a:lumMod val="20000"/>
                        <a:lumOff val="80000"/>
                      </a:schemeClr>
                    </a:solidFill>
                  </a:tcPr>
                </a:tc>
                <a:tc>
                  <a:txBody>
                    <a:bodyPr/>
                    <a:lstStyle/>
                    <a:p>
                      <a:r>
                        <a:rPr kumimoji="1" lang="en-US" altLang="ja-JP" sz="1200" b="1" dirty="0">
                          <a:solidFill>
                            <a:schemeClr val="tx1"/>
                          </a:solidFill>
                        </a:rPr>
                        <a:t>24.3</a:t>
                      </a:r>
                      <a:endParaRPr kumimoji="1" lang="ja-JP" altLang="en-US" sz="1200" b="1" dirty="0">
                        <a:solidFill>
                          <a:schemeClr val="tx1"/>
                        </a:solidFill>
                      </a:endParaRPr>
                    </a:p>
                  </a:txBody>
                  <a:tcPr marL="72000" marR="72000" anchor="ctr" anchorCtr="1">
                    <a:solidFill>
                      <a:schemeClr val="accent2">
                        <a:lumMod val="20000"/>
                        <a:lumOff val="80000"/>
                      </a:schemeClr>
                    </a:solidFill>
                  </a:tcPr>
                </a:tc>
                <a:tc>
                  <a:txBody>
                    <a:bodyPr/>
                    <a:lstStyle/>
                    <a:p>
                      <a:r>
                        <a:rPr kumimoji="1" lang="en-US" altLang="ja-JP" sz="1200" b="1" dirty="0">
                          <a:solidFill>
                            <a:schemeClr val="tx1"/>
                          </a:solidFill>
                        </a:rPr>
                        <a:t>61.1</a:t>
                      </a:r>
                      <a:endParaRPr kumimoji="1" lang="ja-JP" altLang="en-US" sz="1200" b="1" dirty="0">
                        <a:solidFill>
                          <a:schemeClr val="tx1"/>
                        </a:solidFill>
                      </a:endParaRPr>
                    </a:p>
                  </a:txBody>
                  <a:tcPr marL="72000" marR="72000" anchor="ctr" anchorCtr="1">
                    <a:solidFill>
                      <a:schemeClr val="bg1"/>
                    </a:solidFill>
                  </a:tcPr>
                </a:tc>
                <a:tc>
                  <a:txBody>
                    <a:bodyPr/>
                    <a:lstStyle/>
                    <a:p>
                      <a:r>
                        <a:rPr kumimoji="1" lang="ja-JP" altLang="en-US" sz="1100" b="0" dirty="0">
                          <a:solidFill>
                            <a:schemeClr val="tx1"/>
                          </a:solidFill>
                        </a:rPr>
                        <a:t>残合計</a:t>
                      </a:r>
                      <a:endParaRPr kumimoji="1" lang="en-US" altLang="ja-JP" sz="1100" b="0" dirty="0">
                        <a:solidFill>
                          <a:schemeClr val="tx1"/>
                        </a:solidFill>
                      </a:endParaRPr>
                    </a:p>
                    <a:p>
                      <a:r>
                        <a:rPr kumimoji="1" lang="en-US" altLang="ja-JP" sz="1100" b="0" dirty="0">
                          <a:solidFill>
                            <a:schemeClr val="tx1"/>
                          </a:solidFill>
                        </a:rPr>
                        <a:t>14.6</a:t>
                      </a:r>
                      <a:endParaRPr kumimoji="1" lang="ja-JP" altLang="en-US" sz="1100" b="0" dirty="0">
                        <a:solidFill>
                          <a:schemeClr val="tx1"/>
                        </a:solidFill>
                      </a:endParaRPr>
                    </a:p>
                  </a:txBody>
                  <a:tcPr marL="72000" marR="72000" anchor="ctr" anchorCtr="1">
                    <a:solidFill>
                      <a:schemeClr val="bg1"/>
                    </a:solidFill>
                  </a:tcPr>
                </a:tc>
                <a:tc>
                  <a:txBody>
                    <a:bodyPr/>
                    <a:lstStyle/>
                    <a:p>
                      <a:pPr algn="l"/>
                      <a:r>
                        <a:rPr kumimoji="1" lang="en-US" altLang="ja-JP" sz="1100" b="0" dirty="0">
                          <a:solidFill>
                            <a:schemeClr val="tx1"/>
                          </a:solidFill>
                        </a:rPr>
                        <a:t>DC</a:t>
                      </a:r>
                      <a:r>
                        <a:rPr kumimoji="1" lang="ja-JP" altLang="en-US" sz="1100" b="0" dirty="0">
                          <a:solidFill>
                            <a:schemeClr val="tx1"/>
                          </a:solidFill>
                        </a:rPr>
                        <a:t>は米国や中国に集中し、日本は</a:t>
                      </a:r>
                      <a:r>
                        <a:rPr kumimoji="1" lang="en-US" altLang="ja-JP" sz="1100" b="0" dirty="0">
                          <a:solidFill>
                            <a:schemeClr val="tx1"/>
                          </a:solidFill>
                        </a:rPr>
                        <a:t>10</a:t>
                      </a:r>
                      <a:r>
                        <a:rPr kumimoji="1" lang="ja-JP" altLang="en-US" sz="1100" b="0" dirty="0">
                          <a:solidFill>
                            <a:schemeClr val="tx1"/>
                          </a:solidFill>
                        </a:rPr>
                        <a:t>位前後とされる</a:t>
                      </a:r>
                    </a:p>
                  </a:txBody>
                  <a:tcPr marL="72000" marR="72000">
                    <a:solidFill>
                      <a:schemeClr val="bg1"/>
                    </a:solidFill>
                  </a:tcPr>
                </a:tc>
                <a:extLst>
                  <a:ext uri="{0D108BD9-81ED-4DB2-BD59-A6C34878D82A}">
                    <a16:rowId xmlns:a16="http://schemas.microsoft.com/office/drawing/2014/main" val="1871535935"/>
                  </a:ext>
                </a:extLst>
              </a:tr>
              <a:tr h="378719">
                <a:tc vMerge="1">
                  <a:txBody>
                    <a:bodyPr/>
                    <a:lstStyle/>
                    <a:p>
                      <a:endParaRPr kumimoji="1" lang="ja-JP" altLang="en-US" sz="1200" b="1" dirty="0"/>
                    </a:p>
                  </a:txBody>
                  <a:tcPr marL="72000" marR="72000">
                    <a:solidFill>
                      <a:schemeClr val="accent6">
                        <a:lumMod val="20000"/>
                        <a:lumOff val="80000"/>
                      </a:schemeClr>
                    </a:solidFill>
                  </a:tcPr>
                </a:tc>
                <a:tc>
                  <a:txBody>
                    <a:bodyPr/>
                    <a:lstStyle/>
                    <a:p>
                      <a:r>
                        <a:rPr kumimoji="1" lang="ja-JP" altLang="en-US" sz="1200" b="1" dirty="0"/>
                        <a:t>④インターネット</a:t>
                      </a:r>
                      <a:endParaRPr kumimoji="1" lang="en-US" altLang="ja-JP" sz="1200" b="1" dirty="0"/>
                    </a:p>
                    <a:p>
                      <a:r>
                        <a:rPr kumimoji="1" lang="ja-JP" altLang="en-US" sz="1200" b="1" dirty="0"/>
                        <a:t> 　エクスチェンジ</a:t>
                      </a:r>
                    </a:p>
                  </a:txBody>
                  <a:tcPr marL="72000" marR="72000">
                    <a:lnR w="12700" cap="flat" cmpd="sng" algn="ctr">
                      <a:solidFill>
                        <a:schemeClr val="tx1"/>
                      </a:solidFill>
                      <a:prstDash val="dash"/>
                      <a:round/>
                      <a:headEnd type="none" w="med" len="med"/>
                      <a:tailEnd type="none" w="med" len="med"/>
                    </a:lnR>
                    <a:solidFill>
                      <a:schemeClr val="accent6">
                        <a:lumMod val="20000"/>
                        <a:lumOff val="80000"/>
                      </a:schemeClr>
                    </a:solidFill>
                  </a:tcPr>
                </a:tc>
                <a:tc>
                  <a:txBody>
                    <a:bodyPr/>
                    <a:lstStyle/>
                    <a:p>
                      <a:r>
                        <a:rPr kumimoji="1" lang="ja-JP" altLang="en-US" sz="1100" b="0" dirty="0">
                          <a:solidFill>
                            <a:schemeClr val="tx1"/>
                          </a:solidFill>
                        </a:rPr>
                        <a:t>接続数</a:t>
                      </a:r>
                      <a:endParaRPr kumimoji="1" lang="en-US" altLang="ja-JP" sz="1100" b="0" dirty="0">
                        <a:solidFill>
                          <a:schemeClr val="tx1"/>
                        </a:solidFill>
                      </a:endParaRPr>
                    </a:p>
                    <a:p>
                      <a:r>
                        <a:rPr kumimoji="1" lang="ja-JP" altLang="en-US" sz="1100" b="0" dirty="0">
                          <a:solidFill>
                            <a:schemeClr val="tx1"/>
                          </a:solidFill>
                        </a:rPr>
                        <a:t>比率</a:t>
                      </a:r>
                      <a:r>
                        <a:rPr kumimoji="1" lang="en-US" altLang="ja-JP" sz="1100" b="0" baseline="30000" dirty="0">
                          <a:solidFill>
                            <a:schemeClr val="tx1"/>
                          </a:solidFill>
                        </a:rPr>
                        <a:t>*4</a:t>
                      </a:r>
                      <a:endParaRPr kumimoji="1" lang="ja-JP" altLang="en-US" sz="1100" b="0" baseline="30000" dirty="0">
                        <a:solidFill>
                          <a:schemeClr val="tx1"/>
                        </a:solidFill>
                      </a:endParaRPr>
                    </a:p>
                  </a:txBody>
                  <a:tcPr marL="72000" marR="72000">
                    <a:lnL w="12700" cap="flat" cmpd="sng" algn="ctr">
                      <a:solidFill>
                        <a:schemeClr val="tx1"/>
                      </a:solidFill>
                      <a:prstDash val="dash"/>
                      <a:round/>
                      <a:headEnd type="none" w="med" len="med"/>
                      <a:tailEnd type="none" w="med" len="med"/>
                    </a:lnL>
                    <a:solidFill>
                      <a:schemeClr val="accent6">
                        <a:lumMod val="20000"/>
                        <a:lumOff val="80000"/>
                      </a:schemeClr>
                    </a:solidFill>
                  </a:tcPr>
                </a:tc>
                <a:tc>
                  <a:txBody>
                    <a:bodyPr/>
                    <a:lstStyle/>
                    <a:p>
                      <a:r>
                        <a:rPr kumimoji="1" lang="en-US" altLang="ja-JP" sz="1200" b="1" dirty="0">
                          <a:solidFill>
                            <a:schemeClr val="tx1"/>
                          </a:solidFill>
                        </a:rPr>
                        <a:t>24.2</a:t>
                      </a:r>
                      <a:endParaRPr kumimoji="1" lang="ja-JP" altLang="en-US" sz="1200" b="1" dirty="0">
                        <a:solidFill>
                          <a:schemeClr val="tx1"/>
                        </a:solidFill>
                      </a:endParaRPr>
                    </a:p>
                  </a:txBody>
                  <a:tcPr marL="72000" marR="72000" anchor="ctr" anchorCtr="1">
                    <a:solidFill>
                      <a:schemeClr val="accent2">
                        <a:lumMod val="20000"/>
                        <a:lumOff val="80000"/>
                      </a:schemeClr>
                    </a:solidFill>
                  </a:tcPr>
                </a:tc>
                <a:tc>
                  <a:txBody>
                    <a:bodyPr/>
                    <a:lstStyle/>
                    <a:p>
                      <a:r>
                        <a:rPr kumimoji="1" lang="en-US" altLang="ja-JP" sz="1200" b="1" dirty="0">
                          <a:solidFill>
                            <a:schemeClr val="tx1"/>
                          </a:solidFill>
                        </a:rPr>
                        <a:t>74.2</a:t>
                      </a:r>
                      <a:endParaRPr kumimoji="1" lang="ja-JP" altLang="en-US" sz="1200" b="1" dirty="0">
                        <a:solidFill>
                          <a:schemeClr val="tx1"/>
                        </a:solidFill>
                      </a:endParaRPr>
                    </a:p>
                  </a:txBody>
                  <a:tcPr marL="72000" marR="72000" anchor="ctr" anchorCtr="1">
                    <a:solidFill>
                      <a:schemeClr val="bg1"/>
                    </a:solidFill>
                  </a:tcPr>
                </a:tc>
                <a:tc>
                  <a:txBody>
                    <a:bodyPr/>
                    <a:lstStyle/>
                    <a:p>
                      <a:r>
                        <a:rPr kumimoji="1" lang="ja-JP" altLang="en-US" sz="1100" b="0" dirty="0">
                          <a:solidFill>
                            <a:schemeClr val="tx1"/>
                          </a:solidFill>
                        </a:rPr>
                        <a:t>残合計</a:t>
                      </a:r>
                      <a:endParaRPr kumimoji="1" lang="en-US" altLang="ja-JP" sz="1100" b="0" dirty="0">
                        <a:solidFill>
                          <a:schemeClr val="tx1"/>
                        </a:solidFill>
                      </a:endParaRPr>
                    </a:p>
                    <a:p>
                      <a:r>
                        <a:rPr kumimoji="1" lang="en-US" altLang="ja-JP" sz="1100" b="0" dirty="0">
                          <a:solidFill>
                            <a:schemeClr val="tx1"/>
                          </a:solidFill>
                        </a:rPr>
                        <a:t>1.6</a:t>
                      </a:r>
                      <a:endParaRPr kumimoji="1" lang="ja-JP" altLang="en-US" sz="1100" b="0" dirty="0">
                        <a:solidFill>
                          <a:schemeClr val="tx1"/>
                        </a:solidFill>
                      </a:endParaRPr>
                    </a:p>
                  </a:txBody>
                  <a:tcPr marL="72000" marR="72000" anchor="ctr" anchorCtr="1">
                    <a:solidFill>
                      <a:schemeClr val="bg1"/>
                    </a:solidFill>
                  </a:tcPr>
                </a:tc>
                <a:tc>
                  <a:txBody>
                    <a:bodyPr/>
                    <a:lstStyle/>
                    <a:p>
                      <a:pPr algn="l"/>
                      <a:r>
                        <a:rPr kumimoji="1" lang="ja-JP" altLang="en-US" sz="1100" b="0" dirty="0">
                          <a:solidFill>
                            <a:schemeClr val="tx1"/>
                          </a:solidFill>
                        </a:rPr>
                        <a:t>東阪に高規格</a:t>
                      </a:r>
                      <a:r>
                        <a:rPr kumimoji="1" lang="en-US" altLang="ja-JP" sz="1100" b="0" dirty="0">
                          <a:solidFill>
                            <a:schemeClr val="tx1"/>
                          </a:solidFill>
                        </a:rPr>
                        <a:t>IX</a:t>
                      </a:r>
                      <a:r>
                        <a:rPr kumimoji="1" lang="ja-JP" altLang="en-US" sz="1100" b="0" dirty="0">
                          <a:solidFill>
                            <a:schemeClr val="tx1"/>
                          </a:solidFill>
                        </a:rPr>
                        <a:t>がそれぞれ存在するが、世界的にはやや劣後</a:t>
                      </a:r>
                    </a:p>
                  </a:txBody>
                  <a:tcPr marL="72000" marR="72000">
                    <a:solidFill>
                      <a:schemeClr val="bg1"/>
                    </a:solidFill>
                  </a:tcPr>
                </a:tc>
                <a:extLst>
                  <a:ext uri="{0D108BD9-81ED-4DB2-BD59-A6C34878D82A}">
                    <a16:rowId xmlns:a16="http://schemas.microsoft.com/office/drawing/2014/main" val="1153122132"/>
                  </a:ext>
                </a:extLst>
              </a:tr>
              <a:tr h="378719">
                <a:tc vMerge="1">
                  <a:txBody>
                    <a:bodyPr/>
                    <a:lstStyle/>
                    <a:p>
                      <a:endParaRPr kumimoji="1" lang="ja-JP" altLang="en-US" sz="1200" b="1" dirty="0"/>
                    </a:p>
                  </a:txBody>
                  <a:tcPr marL="72000" marR="72000">
                    <a:solidFill>
                      <a:schemeClr val="accent6">
                        <a:lumMod val="20000"/>
                        <a:lumOff val="80000"/>
                      </a:schemeClr>
                    </a:solidFill>
                  </a:tcPr>
                </a:tc>
                <a:tc>
                  <a:txBody>
                    <a:bodyPr/>
                    <a:lstStyle/>
                    <a:p>
                      <a:r>
                        <a:rPr kumimoji="1" lang="ja-JP" altLang="en-US" sz="1200" b="1" dirty="0"/>
                        <a:t>⑤海底ケーブル</a:t>
                      </a:r>
                      <a:endParaRPr kumimoji="1" lang="en-US" altLang="ja-JP" sz="1200" b="1" dirty="0"/>
                    </a:p>
                    <a:p>
                      <a:r>
                        <a:rPr kumimoji="1" lang="ja-JP" altLang="en-US" sz="1200" b="1" dirty="0"/>
                        <a:t>　 ・陸揚局</a:t>
                      </a:r>
                    </a:p>
                  </a:txBody>
                  <a:tcPr marL="72000" marR="72000">
                    <a:lnR w="12700" cap="flat" cmpd="sng" algn="ctr">
                      <a:solidFill>
                        <a:schemeClr val="tx1"/>
                      </a:solidFill>
                      <a:prstDash val="dash"/>
                      <a:round/>
                      <a:headEnd type="none" w="med" len="med"/>
                      <a:tailEnd type="none" w="med" len="med"/>
                    </a:lnR>
                    <a:solidFill>
                      <a:schemeClr val="accent6">
                        <a:lumMod val="20000"/>
                        <a:lumOff val="80000"/>
                      </a:schemeClr>
                    </a:solidFill>
                  </a:tcPr>
                </a:tc>
                <a:tc>
                  <a:txBody>
                    <a:bodyPr/>
                    <a:lstStyle/>
                    <a:p>
                      <a:r>
                        <a:rPr kumimoji="1" lang="ja-JP" altLang="en-US" sz="1100" b="0" dirty="0">
                          <a:solidFill>
                            <a:schemeClr val="tx1"/>
                          </a:solidFill>
                        </a:rPr>
                        <a:t>集積度</a:t>
                      </a:r>
                      <a:endParaRPr kumimoji="1" lang="en-US" altLang="ja-JP" sz="1100" b="0" dirty="0">
                        <a:solidFill>
                          <a:schemeClr val="tx1"/>
                        </a:solidFill>
                      </a:endParaRPr>
                    </a:p>
                    <a:p>
                      <a:r>
                        <a:rPr kumimoji="1" lang="ja-JP" altLang="en-US" sz="1100" b="0" dirty="0">
                          <a:solidFill>
                            <a:schemeClr val="tx1"/>
                          </a:solidFill>
                        </a:rPr>
                        <a:t>比率</a:t>
                      </a:r>
                      <a:r>
                        <a:rPr kumimoji="1" lang="en-US" altLang="ja-JP" sz="1100" b="0" baseline="30000" dirty="0">
                          <a:solidFill>
                            <a:schemeClr val="tx1"/>
                          </a:solidFill>
                        </a:rPr>
                        <a:t>*4</a:t>
                      </a:r>
                      <a:endParaRPr kumimoji="1" lang="ja-JP" altLang="en-US" sz="1100" b="0" baseline="30000" dirty="0">
                        <a:solidFill>
                          <a:schemeClr val="tx1"/>
                        </a:solidFill>
                      </a:endParaRPr>
                    </a:p>
                  </a:txBody>
                  <a:tcPr marL="72000" marR="72000">
                    <a:lnL w="12700" cap="flat" cmpd="sng" algn="ctr">
                      <a:solidFill>
                        <a:schemeClr val="tx1"/>
                      </a:solidFill>
                      <a:prstDash val="dash"/>
                      <a:round/>
                      <a:headEnd type="none" w="med" len="med"/>
                      <a:tailEnd type="none" w="med" len="med"/>
                    </a:lnL>
                    <a:solidFill>
                      <a:schemeClr val="accent6">
                        <a:lumMod val="20000"/>
                        <a:lumOff val="80000"/>
                      </a:schemeClr>
                    </a:solidFill>
                  </a:tcPr>
                </a:tc>
                <a:tc>
                  <a:txBody>
                    <a:bodyPr/>
                    <a:lstStyle/>
                    <a:p>
                      <a:r>
                        <a:rPr kumimoji="1" lang="en-US" altLang="ja-JP" sz="1200" b="1" dirty="0">
                          <a:solidFill>
                            <a:schemeClr val="tx1"/>
                          </a:solidFill>
                        </a:rPr>
                        <a:t>26.8</a:t>
                      </a:r>
                      <a:endParaRPr kumimoji="1" lang="ja-JP" altLang="en-US" sz="1200" b="1" dirty="0">
                        <a:solidFill>
                          <a:schemeClr val="tx1"/>
                        </a:solidFill>
                      </a:endParaRPr>
                    </a:p>
                  </a:txBody>
                  <a:tcPr marL="72000" marR="72000" anchor="ctr" anchorCtr="1">
                    <a:solidFill>
                      <a:schemeClr val="accent2">
                        <a:lumMod val="20000"/>
                        <a:lumOff val="80000"/>
                      </a:schemeClr>
                    </a:solidFill>
                  </a:tcPr>
                </a:tc>
                <a:tc>
                  <a:txBody>
                    <a:bodyPr/>
                    <a:lstStyle/>
                    <a:p>
                      <a:r>
                        <a:rPr kumimoji="1" lang="en-US" altLang="ja-JP" sz="1200" b="1" dirty="0">
                          <a:solidFill>
                            <a:schemeClr val="tx1"/>
                          </a:solidFill>
                        </a:rPr>
                        <a:t>53.7</a:t>
                      </a:r>
                      <a:endParaRPr kumimoji="1" lang="ja-JP" altLang="en-US" sz="1200" b="1" dirty="0">
                        <a:solidFill>
                          <a:schemeClr val="tx1"/>
                        </a:solidFill>
                      </a:endParaRPr>
                    </a:p>
                  </a:txBody>
                  <a:tcPr marL="72000" marR="72000" anchor="ctr" anchorCtr="1">
                    <a:solidFill>
                      <a:schemeClr val="bg1"/>
                    </a:solidFill>
                  </a:tcPr>
                </a:tc>
                <a:tc>
                  <a:txBody>
                    <a:bodyPr/>
                    <a:lstStyle/>
                    <a:p>
                      <a:r>
                        <a:rPr kumimoji="1" lang="ja-JP" altLang="en-US" sz="1100" b="0" dirty="0">
                          <a:solidFill>
                            <a:schemeClr val="tx1"/>
                          </a:solidFill>
                        </a:rPr>
                        <a:t>残合計</a:t>
                      </a:r>
                      <a:endParaRPr kumimoji="1" lang="en-US" altLang="ja-JP" sz="1100" b="0" dirty="0">
                        <a:solidFill>
                          <a:schemeClr val="tx1"/>
                        </a:solidFill>
                      </a:endParaRPr>
                    </a:p>
                    <a:p>
                      <a:r>
                        <a:rPr kumimoji="1" lang="en-US" altLang="ja-JP" sz="1100" b="0" dirty="0">
                          <a:solidFill>
                            <a:schemeClr val="tx1"/>
                          </a:solidFill>
                        </a:rPr>
                        <a:t>19.5</a:t>
                      </a:r>
                      <a:endParaRPr kumimoji="1" lang="ja-JP" altLang="en-US" sz="1100" b="0" dirty="0">
                        <a:solidFill>
                          <a:schemeClr val="tx1"/>
                        </a:solidFill>
                      </a:endParaRPr>
                    </a:p>
                  </a:txBody>
                  <a:tcPr marL="72000" marR="72000" anchor="ctr" anchorCtr="1">
                    <a:solidFill>
                      <a:schemeClr val="bg1"/>
                    </a:solidFill>
                  </a:tcPr>
                </a:tc>
                <a:tc>
                  <a:txBody>
                    <a:bodyPr/>
                    <a:lstStyle/>
                    <a:p>
                      <a:pPr algn="l"/>
                      <a:r>
                        <a:rPr kumimoji="1" lang="ja-JP" altLang="en-US" sz="1100" b="0" dirty="0">
                          <a:solidFill>
                            <a:schemeClr val="tx1"/>
                          </a:solidFill>
                        </a:rPr>
                        <a:t>志摩が房総に並ぶ日本の国際通信拠点だが、集中によるリスク有</a:t>
                      </a:r>
                    </a:p>
                  </a:txBody>
                  <a:tcPr marL="72000" marR="72000">
                    <a:solidFill>
                      <a:schemeClr val="bg1"/>
                    </a:solidFill>
                  </a:tcPr>
                </a:tc>
                <a:extLst>
                  <a:ext uri="{0D108BD9-81ED-4DB2-BD59-A6C34878D82A}">
                    <a16:rowId xmlns:a16="http://schemas.microsoft.com/office/drawing/2014/main" val="937263606"/>
                  </a:ext>
                </a:extLst>
              </a:tr>
            </a:tbl>
          </a:graphicData>
        </a:graphic>
      </p:graphicFrame>
      <p:pic>
        <p:nvPicPr>
          <p:cNvPr id="45" name="図 44">
            <a:extLst>
              <a:ext uri="{FF2B5EF4-FFF2-40B4-BE49-F238E27FC236}">
                <a16:creationId xmlns:a16="http://schemas.microsoft.com/office/drawing/2014/main" id="{379E1C33-FBC7-498A-8521-0CD6D8DC395D}"/>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6116" b="89297" l="6481" r="93287">
                        <a14:foregroundMark x1="12269" y1="22936" x2="20139" y2="23547"/>
                        <a14:foregroundMark x1="33333" y1="88685" x2="56019" y2="87156"/>
                        <a14:foregroundMark x1="56019" y1="87156" x2="60185" y2="87462"/>
                        <a14:foregroundMark x1="76852" y1="79817" x2="84954" y2="78287"/>
                        <a14:foregroundMark x1="74306" y1="23242" x2="88194" y2="21713"/>
                        <a14:foregroundMark x1="88194" y1="21713" x2="88426" y2="21713"/>
                        <a14:foregroundMark x1="45370" y1="6422" x2="56019" y2="8563"/>
                        <a14:foregroundMark x1="6713" y1="77982" x2="20370" y2="77676"/>
                        <a14:foregroundMark x1="20370" y1="77676" x2="21065" y2="76758"/>
                        <a14:foregroundMark x1="93287" y1="77370" x2="93287" y2="77370"/>
                      </a14:backgroundRemoval>
                    </a14:imgEffect>
                  </a14:imgLayer>
                </a14:imgProps>
              </a:ext>
              <a:ext uri="{28A0092B-C50C-407E-A947-70E740481C1C}">
                <a14:useLocalDpi xmlns:a14="http://schemas.microsoft.com/office/drawing/2010/main"/>
              </a:ext>
            </a:extLst>
          </a:blip>
          <a:srcRect/>
          <a:stretch/>
        </p:blipFill>
        <p:spPr>
          <a:xfrm>
            <a:off x="716114" y="3998558"/>
            <a:ext cx="534525" cy="404124"/>
          </a:xfrm>
          <a:prstGeom prst="rect">
            <a:avLst/>
          </a:prstGeom>
        </p:spPr>
      </p:pic>
      <p:pic>
        <p:nvPicPr>
          <p:cNvPr id="47" name="図 46">
            <a:extLst>
              <a:ext uri="{FF2B5EF4-FFF2-40B4-BE49-F238E27FC236}">
                <a16:creationId xmlns:a16="http://schemas.microsoft.com/office/drawing/2014/main" id="{4380CB80-DBC8-4D23-A390-9A8DD984F959}"/>
              </a:ext>
            </a:extLst>
          </p:cNvPr>
          <p:cNvPicPr>
            <a:picLocks noChangeAspect="1"/>
          </p:cNvPicPr>
          <p:nvPr/>
        </p:nvPicPr>
        <p:blipFill rotWithShape="1">
          <a:blip r:embed="rId11" cstate="screen">
            <a:extLst>
              <a:ext uri="{BEBA8EAE-BF5A-486C-A8C5-ECC9F3942E4B}">
                <a14:imgProps xmlns:a14="http://schemas.microsoft.com/office/drawing/2010/main">
                  <a14:imgLayer r:embed="rId12">
                    <a14:imgEffect>
                      <a14:backgroundRemoval t="9968" b="90095" l="9921" r="89921">
                        <a14:foregroundMark x1="16850" y1="35394" x2="26877" y2="46309"/>
                        <a14:foregroundMark x1="60367" y1="75394" x2="60367" y2="75394"/>
                        <a14:foregroundMark x1="72336" y1="84479" x2="82625" y2="85678"/>
                        <a14:foregroundMark x1="39580" y1="89779" x2="43255" y2="90095"/>
                      </a14:backgroundRemoval>
                    </a14:imgEffect>
                  </a14:imgLayer>
                </a14:imgProps>
              </a:ext>
              <a:ext uri="{28A0092B-C50C-407E-A947-70E740481C1C}">
                <a14:useLocalDpi xmlns:a14="http://schemas.microsoft.com/office/drawing/2010/main"/>
              </a:ext>
            </a:extLst>
          </a:blip>
          <a:srcRect/>
          <a:stretch/>
        </p:blipFill>
        <p:spPr>
          <a:xfrm>
            <a:off x="709650" y="4778111"/>
            <a:ext cx="523554" cy="435539"/>
          </a:xfrm>
          <a:prstGeom prst="rect">
            <a:avLst/>
          </a:prstGeom>
        </p:spPr>
      </p:pic>
      <p:pic>
        <p:nvPicPr>
          <p:cNvPr id="49" name="図 48">
            <a:extLst>
              <a:ext uri="{FF2B5EF4-FFF2-40B4-BE49-F238E27FC236}">
                <a16:creationId xmlns:a16="http://schemas.microsoft.com/office/drawing/2014/main" id="{A249EB2F-0894-4E51-90FB-6F03D2A5751E}"/>
              </a:ext>
            </a:extLst>
          </p:cNvPr>
          <p:cNvPicPr>
            <a:picLocks noChangeAspect="1"/>
          </p:cNvPicPr>
          <p:nvPr/>
        </p:nvPicPr>
        <p:blipFill>
          <a:blip r:embed="rId13" cstate="screen">
            <a:extLst>
              <a:ext uri="{BEBA8EAE-BF5A-486C-A8C5-ECC9F3942E4B}">
                <a14:imgProps xmlns:a14="http://schemas.microsoft.com/office/drawing/2010/main">
                  <a14:imgLayer r:embed="rId14">
                    <a14:imgEffect>
                      <a14:backgroundRemoval t="10000" b="90000" l="7000" r="90000">
                        <a14:foregroundMark x1="80063" y1="86500" x2="80063" y2="86500"/>
                        <a14:foregroundMark x1="7000" y1="17583" x2="7000" y2="17583"/>
                      </a14:backgroundRemoval>
                    </a14:imgEffect>
                  </a14:imgLayer>
                </a14:imgProps>
              </a:ext>
              <a:ext uri="{28A0092B-C50C-407E-A947-70E740481C1C}">
                <a14:useLocalDpi xmlns:a14="http://schemas.microsoft.com/office/drawing/2010/main"/>
              </a:ext>
            </a:extLst>
          </a:blip>
          <a:stretch>
            <a:fillRect/>
          </a:stretch>
        </p:blipFill>
        <p:spPr>
          <a:xfrm>
            <a:off x="677930" y="5543433"/>
            <a:ext cx="602334" cy="451750"/>
          </a:xfrm>
          <a:prstGeom prst="rect">
            <a:avLst/>
          </a:prstGeom>
        </p:spPr>
      </p:pic>
      <p:cxnSp>
        <p:nvCxnSpPr>
          <p:cNvPr id="50" name="直線コネクタ 49">
            <a:extLst>
              <a:ext uri="{FF2B5EF4-FFF2-40B4-BE49-F238E27FC236}">
                <a16:creationId xmlns:a16="http://schemas.microsoft.com/office/drawing/2014/main" id="{18C12045-ABCC-4827-A0CC-C4EE2ADA1DFB}"/>
              </a:ext>
            </a:extLst>
          </p:cNvPr>
          <p:cNvCxnSpPr>
            <a:cxnSpLocks/>
          </p:cNvCxnSpPr>
          <p:nvPr/>
        </p:nvCxnSpPr>
        <p:spPr>
          <a:xfrm>
            <a:off x="2530052" y="4205473"/>
            <a:ext cx="606490" cy="0"/>
          </a:xfrm>
          <a:prstGeom prst="line">
            <a:avLst/>
          </a:prstGeom>
          <a:ln w="28575">
            <a:solidFill>
              <a:schemeClr val="accent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8F5EE241-CEE6-416B-A79C-473278E56044}"/>
              </a:ext>
            </a:extLst>
          </p:cNvPr>
          <p:cNvCxnSpPr>
            <a:cxnSpLocks/>
          </p:cNvCxnSpPr>
          <p:nvPr/>
        </p:nvCxnSpPr>
        <p:spPr>
          <a:xfrm>
            <a:off x="3576267" y="4319161"/>
            <a:ext cx="0" cy="363884"/>
          </a:xfrm>
          <a:prstGeom prst="line">
            <a:avLst/>
          </a:prstGeom>
          <a:ln w="28575">
            <a:solidFill>
              <a:schemeClr val="accent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37" name="楕円 36">
            <a:extLst>
              <a:ext uri="{FF2B5EF4-FFF2-40B4-BE49-F238E27FC236}">
                <a16:creationId xmlns:a16="http://schemas.microsoft.com/office/drawing/2014/main" id="{7D8A26A6-526C-4369-A319-FA0E240C053B}"/>
              </a:ext>
            </a:extLst>
          </p:cNvPr>
          <p:cNvSpPr/>
          <p:nvPr/>
        </p:nvSpPr>
        <p:spPr>
          <a:xfrm>
            <a:off x="2965882" y="3881473"/>
            <a:ext cx="1220770" cy="648000"/>
          </a:xfrm>
          <a:prstGeom prst="ellipse">
            <a:avLst/>
          </a:prstGeom>
          <a:solidFill>
            <a:schemeClr val="accent6">
              <a:lumMod val="60000"/>
              <a:lumOff val="40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b="1" dirty="0">
                <a:solidFill>
                  <a:schemeClr val="tx1"/>
                </a:solidFill>
              </a:rPr>
              <a:t>電力</a:t>
            </a:r>
            <a:endParaRPr kumimoji="1" lang="en-US" altLang="ja-JP" sz="1400" b="1" dirty="0">
              <a:solidFill>
                <a:schemeClr val="tx1"/>
              </a:solidFill>
            </a:endParaRPr>
          </a:p>
          <a:p>
            <a:pPr algn="ctr"/>
            <a:r>
              <a:rPr lang="ja-JP" altLang="en-US" sz="1400" b="1" dirty="0">
                <a:solidFill>
                  <a:schemeClr val="tx1"/>
                </a:solidFill>
              </a:rPr>
              <a:t>送配電</a:t>
            </a:r>
            <a:endParaRPr kumimoji="1" lang="ja-JP" altLang="en-US" sz="1400" b="1" dirty="0">
              <a:solidFill>
                <a:schemeClr val="tx1"/>
              </a:solidFill>
            </a:endParaRPr>
          </a:p>
        </p:txBody>
      </p:sp>
      <p:sp>
        <p:nvSpPr>
          <p:cNvPr id="19" name="四角形: 角を丸くする 18">
            <a:extLst>
              <a:ext uri="{FF2B5EF4-FFF2-40B4-BE49-F238E27FC236}">
                <a16:creationId xmlns:a16="http://schemas.microsoft.com/office/drawing/2014/main" id="{B8579AB7-4B93-4763-ADB6-999AC40B7389}"/>
              </a:ext>
            </a:extLst>
          </p:cNvPr>
          <p:cNvSpPr/>
          <p:nvPr/>
        </p:nvSpPr>
        <p:spPr>
          <a:xfrm>
            <a:off x="1425480" y="3917473"/>
            <a:ext cx="1296000" cy="576000"/>
          </a:xfrm>
          <a:prstGeom prst="roundRect">
            <a:avLst/>
          </a:prstGeom>
          <a:solidFill>
            <a:schemeClr val="accent6">
              <a:lumMod val="40000"/>
              <a:lumOff val="60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b="1" dirty="0">
                <a:solidFill>
                  <a:schemeClr val="tx1"/>
                </a:solidFill>
              </a:rPr>
              <a:t>　データセンター</a:t>
            </a:r>
            <a:endParaRPr kumimoji="1" lang="en-US" altLang="ja-JP" sz="1400" b="1" dirty="0">
              <a:solidFill>
                <a:schemeClr val="tx1"/>
              </a:solidFill>
            </a:endParaRPr>
          </a:p>
          <a:p>
            <a:pPr algn="ctr"/>
            <a:r>
              <a:rPr lang="ja-JP" altLang="en-US" sz="1400" b="1" dirty="0">
                <a:solidFill>
                  <a:schemeClr val="tx1"/>
                </a:solidFill>
              </a:rPr>
              <a:t>（</a:t>
            </a:r>
            <a:r>
              <a:rPr lang="en-US" altLang="ja-JP" sz="1400" b="1" dirty="0">
                <a:solidFill>
                  <a:schemeClr val="tx1"/>
                </a:solidFill>
              </a:rPr>
              <a:t>DC</a:t>
            </a:r>
            <a:r>
              <a:rPr lang="ja-JP" altLang="en-US" sz="1400" b="1" dirty="0">
                <a:solidFill>
                  <a:schemeClr val="tx1"/>
                </a:solidFill>
              </a:rPr>
              <a:t>）</a:t>
            </a:r>
            <a:endParaRPr kumimoji="1" lang="ja-JP" altLang="en-US" sz="1400" b="1" dirty="0">
              <a:solidFill>
                <a:schemeClr val="tx1"/>
              </a:solidFill>
            </a:endParaRPr>
          </a:p>
        </p:txBody>
      </p:sp>
      <p:sp>
        <p:nvSpPr>
          <p:cNvPr id="36" name="楕円 35">
            <a:extLst>
              <a:ext uri="{FF2B5EF4-FFF2-40B4-BE49-F238E27FC236}">
                <a16:creationId xmlns:a16="http://schemas.microsoft.com/office/drawing/2014/main" id="{811A9C9D-F90A-4DD2-979D-2AEBD2A00646}"/>
              </a:ext>
            </a:extLst>
          </p:cNvPr>
          <p:cNvSpPr/>
          <p:nvPr/>
        </p:nvSpPr>
        <p:spPr>
          <a:xfrm>
            <a:off x="2965392" y="4673285"/>
            <a:ext cx="1199561" cy="648000"/>
          </a:xfrm>
          <a:prstGeom prst="ellipse">
            <a:avLst/>
          </a:prstGeom>
          <a:solidFill>
            <a:schemeClr val="accent6">
              <a:lumMod val="60000"/>
              <a:lumOff val="40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b="1" dirty="0">
                <a:solidFill>
                  <a:schemeClr val="tx1"/>
                </a:solidFill>
              </a:rPr>
              <a:t>電力供給</a:t>
            </a:r>
            <a:endParaRPr kumimoji="1" lang="en-US" altLang="ja-JP" sz="1400" b="1" dirty="0">
              <a:solidFill>
                <a:schemeClr val="tx1"/>
              </a:solidFill>
            </a:endParaRPr>
          </a:p>
        </p:txBody>
      </p:sp>
      <p:cxnSp>
        <p:nvCxnSpPr>
          <p:cNvPr id="58" name="直線コネクタ 57">
            <a:extLst>
              <a:ext uri="{FF2B5EF4-FFF2-40B4-BE49-F238E27FC236}">
                <a16:creationId xmlns:a16="http://schemas.microsoft.com/office/drawing/2014/main" id="{F2647012-D21B-450B-8D48-AEE83B843487}"/>
              </a:ext>
            </a:extLst>
          </p:cNvPr>
          <p:cNvCxnSpPr>
            <a:cxnSpLocks/>
          </p:cNvCxnSpPr>
          <p:nvPr/>
        </p:nvCxnSpPr>
        <p:spPr>
          <a:xfrm>
            <a:off x="1417860" y="6176322"/>
            <a:ext cx="129600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9E1AB3D9-54E4-4E13-8927-323F92886BFD}"/>
              </a:ext>
            </a:extLst>
          </p:cNvPr>
          <p:cNvCxnSpPr>
            <a:cxnSpLocks/>
          </p:cNvCxnSpPr>
          <p:nvPr/>
        </p:nvCxnSpPr>
        <p:spPr>
          <a:xfrm>
            <a:off x="2897222" y="6176322"/>
            <a:ext cx="129600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60" name="正方形/長方形 59">
            <a:extLst>
              <a:ext uri="{FF2B5EF4-FFF2-40B4-BE49-F238E27FC236}">
                <a16:creationId xmlns:a16="http://schemas.microsoft.com/office/drawing/2014/main" id="{986F9145-7373-4940-B262-0D022BCFD670}"/>
              </a:ext>
            </a:extLst>
          </p:cNvPr>
          <p:cNvSpPr/>
          <p:nvPr/>
        </p:nvSpPr>
        <p:spPr>
          <a:xfrm>
            <a:off x="419707" y="1985535"/>
            <a:ext cx="1296000" cy="309422"/>
          </a:xfrm>
          <a:prstGeom prst="rect">
            <a:avLst/>
          </a:prstGeom>
          <a:solidFill>
            <a:schemeClr val="accent6"/>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300" b="1" dirty="0">
                <a:solidFill>
                  <a:schemeClr val="tx1"/>
                </a:solidFill>
              </a:rPr>
              <a:t>デジタルインフラ</a:t>
            </a:r>
          </a:p>
        </p:txBody>
      </p:sp>
      <p:sp>
        <p:nvSpPr>
          <p:cNvPr id="62" name="テキスト ボックス 61">
            <a:extLst>
              <a:ext uri="{FF2B5EF4-FFF2-40B4-BE49-F238E27FC236}">
                <a16:creationId xmlns:a16="http://schemas.microsoft.com/office/drawing/2014/main" id="{A101B85E-FE89-48CE-9E7C-3F4FED1E082B}"/>
              </a:ext>
            </a:extLst>
          </p:cNvPr>
          <p:cNvSpPr txBox="1"/>
          <p:nvPr/>
        </p:nvSpPr>
        <p:spPr>
          <a:xfrm>
            <a:off x="4926148" y="466388"/>
            <a:ext cx="6850539" cy="307777"/>
          </a:xfrm>
          <a:prstGeom prst="rect">
            <a:avLst/>
          </a:prstGeom>
          <a:noFill/>
          <a:ln>
            <a:solidFill>
              <a:schemeClr val="accent1"/>
            </a:solidFill>
          </a:ln>
        </p:spPr>
        <p:txBody>
          <a:bodyPr wrap="square" rtlCol="0">
            <a:spAutoFit/>
          </a:bodyPr>
          <a:lstStyle/>
          <a:p>
            <a:pPr algn="ctr"/>
            <a:r>
              <a:rPr kumimoji="1" lang="ja-JP" altLang="en-US" sz="1400" b="1" dirty="0"/>
              <a:t>大阪におけるデジタルインフラの現状とポテンシャル</a:t>
            </a:r>
          </a:p>
        </p:txBody>
      </p:sp>
      <p:sp>
        <p:nvSpPr>
          <p:cNvPr id="63" name="楕円 62">
            <a:extLst>
              <a:ext uri="{FF2B5EF4-FFF2-40B4-BE49-F238E27FC236}">
                <a16:creationId xmlns:a16="http://schemas.microsoft.com/office/drawing/2014/main" id="{226679D1-063C-4BA7-A060-DA4A6B02CDCD}"/>
              </a:ext>
            </a:extLst>
          </p:cNvPr>
          <p:cNvSpPr>
            <a:spLocks noChangeAspect="1"/>
          </p:cNvSpPr>
          <p:nvPr/>
        </p:nvSpPr>
        <p:spPr>
          <a:xfrm>
            <a:off x="1376208" y="2334878"/>
            <a:ext cx="216000" cy="2160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t>１</a:t>
            </a:r>
          </a:p>
        </p:txBody>
      </p:sp>
      <p:sp>
        <p:nvSpPr>
          <p:cNvPr id="64" name="楕円 63">
            <a:extLst>
              <a:ext uri="{FF2B5EF4-FFF2-40B4-BE49-F238E27FC236}">
                <a16:creationId xmlns:a16="http://schemas.microsoft.com/office/drawing/2014/main" id="{0CB30616-A916-4AA0-A6DD-C24D5019B458}"/>
              </a:ext>
            </a:extLst>
          </p:cNvPr>
          <p:cNvSpPr>
            <a:spLocks noChangeAspect="1"/>
          </p:cNvSpPr>
          <p:nvPr/>
        </p:nvSpPr>
        <p:spPr>
          <a:xfrm>
            <a:off x="1376208" y="3879838"/>
            <a:ext cx="216000" cy="2160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a:t>３</a:t>
            </a:r>
            <a:endParaRPr kumimoji="1" lang="ja-JP" altLang="en-US" sz="1100" b="1" dirty="0"/>
          </a:p>
        </p:txBody>
      </p:sp>
      <p:sp>
        <p:nvSpPr>
          <p:cNvPr id="67" name="二等辺三角形 66">
            <a:extLst>
              <a:ext uri="{FF2B5EF4-FFF2-40B4-BE49-F238E27FC236}">
                <a16:creationId xmlns:a16="http://schemas.microsoft.com/office/drawing/2014/main" id="{4E830B9F-8A07-4DED-9BAC-4CB0B168BFE6}"/>
              </a:ext>
            </a:extLst>
          </p:cNvPr>
          <p:cNvSpPr/>
          <p:nvPr/>
        </p:nvSpPr>
        <p:spPr>
          <a:xfrm rot="5400000">
            <a:off x="4405949" y="492834"/>
            <a:ext cx="358218" cy="23314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二等辺三角形 67">
            <a:extLst>
              <a:ext uri="{FF2B5EF4-FFF2-40B4-BE49-F238E27FC236}">
                <a16:creationId xmlns:a16="http://schemas.microsoft.com/office/drawing/2014/main" id="{13E4A9E9-06A5-4000-9489-B947C0CA9108}"/>
              </a:ext>
            </a:extLst>
          </p:cNvPr>
          <p:cNvSpPr/>
          <p:nvPr/>
        </p:nvSpPr>
        <p:spPr>
          <a:xfrm rot="5400000">
            <a:off x="3941934" y="4086957"/>
            <a:ext cx="1289900" cy="219543"/>
          </a:xfrm>
          <a:prstGeom prs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テキスト ボックス 71">
            <a:extLst>
              <a:ext uri="{FF2B5EF4-FFF2-40B4-BE49-F238E27FC236}">
                <a16:creationId xmlns:a16="http://schemas.microsoft.com/office/drawing/2014/main" id="{773737CD-C13E-4944-8EEA-45473155A060}"/>
              </a:ext>
            </a:extLst>
          </p:cNvPr>
          <p:cNvSpPr txBox="1"/>
          <p:nvPr/>
        </p:nvSpPr>
        <p:spPr>
          <a:xfrm>
            <a:off x="4898005" y="782398"/>
            <a:ext cx="6906392" cy="1169551"/>
          </a:xfrm>
          <a:prstGeom prst="rect">
            <a:avLst/>
          </a:prstGeom>
          <a:noFill/>
        </p:spPr>
        <p:txBody>
          <a:bodyPr wrap="square" rtlCol="0">
            <a:spAutoFit/>
          </a:bodyPr>
          <a:lstStyle/>
          <a:p>
            <a:pPr marL="216000" indent="-216000">
              <a:buFont typeface="Arial" panose="020B0604020202020204" pitchFamily="34" charset="0"/>
              <a:buChar char="•"/>
            </a:pPr>
            <a:r>
              <a:rPr kumimoji="1" lang="ja-JP" altLang="en-US" sz="1400" dirty="0"/>
              <a:t>大阪は東京を除く他地域と比較するとデジタルインフラが充実し、次世代デジタルサービスを展開しやすい環境にある</a:t>
            </a:r>
            <a:r>
              <a:rPr lang="ja-JP" altLang="en-US" sz="1400" dirty="0"/>
              <a:t>。一方で、</a:t>
            </a:r>
            <a:r>
              <a:rPr kumimoji="1" lang="ja-JP" altLang="en-US" sz="1400" dirty="0"/>
              <a:t>国際比較では劣後する分野も少なくない。特にデータセンターは規制などの影響で整備期間が長いとされる</a:t>
            </a:r>
            <a:r>
              <a:rPr kumimoji="1" lang="en-US" altLang="ja-JP" sz="1400" baseline="30000" dirty="0"/>
              <a:t>*1</a:t>
            </a:r>
          </a:p>
          <a:p>
            <a:endParaRPr kumimoji="1" lang="en-US" altLang="ja-JP" sz="400" dirty="0"/>
          </a:p>
          <a:p>
            <a:r>
              <a:rPr kumimoji="1" lang="ja-JP" altLang="en-US" sz="1200" dirty="0"/>
              <a:t>　</a:t>
            </a:r>
            <a:r>
              <a:rPr kumimoji="1" lang="en-US" altLang="ja-JP" sz="1200" dirty="0"/>
              <a:t>※</a:t>
            </a:r>
            <a:r>
              <a:rPr kumimoji="1" lang="ja-JP" altLang="en-US" sz="1200" dirty="0"/>
              <a:t>　当該比較は公表データを基にした事務局による簡易分析。今後、後述の協議会等において更に調査・</a:t>
            </a:r>
            <a:endParaRPr kumimoji="1" lang="en-US" altLang="ja-JP" sz="1200" dirty="0"/>
          </a:p>
          <a:p>
            <a:r>
              <a:rPr lang="ja-JP" altLang="en-US" sz="1200" dirty="0"/>
              <a:t>　　　 </a:t>
            </a:r>
            <a:r>
              <a:rPr kumimoji="1" lang="ja-JP" altLang="en-US" sz="1200" dirty="0"/>
              <a:t>分析を行い、必要な対策を検討。　</a:t>
            </a:r>
            <a:endParaRPr kumimoji="1" lang="en-US" altLang="ja-JP" sz="1200" dirty="0"/>
          </a:p>
        </p:txBody>
      </p:sp>
      <p:sp>
        <p:nvSpPr>
          <p:cNvPr id="75" name="楕円 74">
            <a:extLst>
              <a:ext uri="{FF2B5EF4-FFF2-40B4-BE49-F238E27FC236}">
                <a16:creationId xmlns:a16="http://schemas.microsoft.com/office/drawing/2014/main" id="{EE2CA2AB-8EC4-4F23-AFE3-C9DF9375EEB7}"/>
              </a:ext>
            </a:extLst>
          </p:cNvPr>
          <p:cNvSpPr>
            <a:spLocks noChangeAspect="1"/>
          </p:cNvSpPr>
          <p:nvPr/>
        </p:nvSpPr>
        <p:spPr>
          <a:xfrm>
            <a:off x="1376208" y="4638382"/>
            <a:ext cx="216000" cy="2160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t>４</a:t>
            </a:r>
          </a:p>
        </p:txBody>
      </p:sp>
      <p:sp>
        <p:nvSpPr>
          <p:cNvPr id="76" name="楕円 75">
            <a:extLst>
              <a:ext uri="{FF2B5EF4-FFF2-40B4-BE49-F238E27FC236}">
                <a16:creationId xmlns:a16="http://schemas.microsoft.com/office/drawing/2014/main" id="{E647E4C2-FB79-4F68-B967-87F2D28F1696}"/>
              </a:ext>
            </a:extLst>
          </p:cNvPr>
          <p:cNvSpPr>
            <a:spLocks noChangeAspect="1"/>
          </p:cNvSpPr>
          <p:nvPr/>
        </p:nvSpPr>
        <p:spPr>
          <a:xfrm>
            <a:off x="1376208" y="5442079"/>
            <a:ext cx="216000" cy="2160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t>５</a:t>
            </a:r>
          </a:p>
        </p:txBody>
      </p:sp>
      <p:sp>
        <p:nvSpPr>
          <p:cNvPr id="77" name="楕円 76">
            <a:extLst>
              <a:ext uri="{FF2B5EF4-FFF2-40B4-BE49-F238E27FC236}">
                <a16:creationId xmlns:a16="http://schemas.microsoft.com/office/drawing/2014/main" id="{86A4B510-6DA9-465E-AE86-04151E83A80D}"/>
              </a:ext>
            </a:extLst>
          </p:cNvPr>
          <p:cNvSpPr>
            <a:spLocks noChangeAspect="1"/>
          </p:cNvSpPr>
          <p:nvPr/>
        </p:nvSpPr>
        <p:spPr>
          <a:xfrm>
            <a:off x="2942241" y="3876255"/>
            <a:ext cx="216000" cy="2160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a:t>６</a:t>
            </a:r>
            <a:endParaRPr kumimoji="1" lang="ja-JP" altLang="en-US" sz="1100" b="1" dirty="0"/>
          </a:p>
        </p:txBody>
      </p:sp>
      <p:sp>
        <p:nvSpPr>
          <p:cNvPr id="78" name="楕円 77">
            <a:extLst>
              <a:ext uri="{FF2B5EF4-FFF2-40B4-BE49-F238E27FC236}">
                <a16:creationId xmlns:a16="http://schemas.microsoft.com/office/drawing/2014/main" id="{58970145-274F-4BE3-BCA0-D4E37DBDAA92}"/>
              </a:ext>
            </a:extLst>
          </p:cNvPr>
          <p:cNvSpPr>
            <a:spLocks noChangeAspect="1"/>
          </p:cNvSpPr>
          <p:nvPr/>
        </p:nvSpPr>
        <p:spPr>
          <a:xfrm>
            <a:off x="2929673" y="4648091"/>
            <a:ext cx="216000" cy="2160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a:t>７</a:t>
            </a:r>
            <a:endParaRPr kumimoji="1" lang="ja-JP" altLang="en-US" sz="1100" b="1" dirty="0"/>
          </a:p>
        </p:txBody>
      </p:sp>
      <p:sp>
        <p:nvSpPr>
          <p:cNvPr id="80" name="正方形/長方形 79">
            <a:extLst>
              <a:ext uri="{FF2B5EF4-FFF2-40B4-BE49-F238E27FC236}">
                <a16:creationId xmlns:a16="http://schemas.microsoft.com/office/drawing/2014/main" id="{A358171D-081B-436E-833E-444A992AF034}"/>
              </a:ext>
            </a:extLst>
          </p:cNvPr>
          <p:cNvSpPr/>
          <p:nvPr/>
        </p:nvSpPr>
        <p:spPr>
          <a:xfrm>
            <a:off x="430642" y="817027"/>
            <a:ext cx="1897713" cy="309422"/>
          </a:xfrm>
          <a:prstGeom prst="rect">
            <a:avLst/>
          </a:prstGeom>
          <a:solidFill>
            <a:schemeClr val="accent4"/>
          </a:solidFill>
          <a:ln w="127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300" b="1" dirty="0">
                <a:solidFill>
                  <a:schemeClr val="tx1"/>
                </a:solidFill>
              </a:rPr>
              <a:t>次世代デジタルサービス</a:t>
            </a:r>
          </a:p>
        </p:txBody>
      </p:sp>
      <p:sp>
        <p:nvSpPr>
          <p:cNvPr id="51" name="四角形: 角を丸くする 50">
            <a:extLst>
              <a:ext uri="{FF2B5EF4-FFF2-40B4-BE49-F238E27FC236}">
                <a16:creationId xmlns:a16="http://schemas.microsoft.com/office/drawing/2014/main" id="{3162538A-52FE-4D93-9D1B-1629299D9FAD}"/>
              </a:ext>
            </a:extLst>
          </p:cNvPr>
          <p:cNvSpPr/>
          <p:nvPr/>
        </p:nvSpPr>
        <p:spPr>
          <a:xfrm>
            <a:off x="1425480" y="3148231"/>
            <a:ext cx="1296000" cy="576000"/>
          </a:xfrm>
          <a:prstGeom prst="roundRect">
            <a:avLst/>
          </a:prstGeom>
          <a:solidFill>
            <a:schemeClr val="accent6">
              <a:lumMod val="40000"/>
              <a:lumOff val="6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400" b="1" dirty="0">
                <a:solidFill>
                  <a:schemeClr val="tx1"/>
                </a:solidFill>
              </a:rPr>
              <a:t>光回線網</a:t>
            </a:r>
            <a:endParaRPr kumimoji="1" lang="ja-JP" altLang="en-US" sz="1400" b="1" dirty="0">
              <a:solidFill>
                <a:schemeClr val="tx1"/>
              </a:solidFill>
            </a:endParaRPr>
          </a:p>
        </p:txBody>
      </p:sp>
      <p:sp>
        <p:nvSpPr>
          <p:cNvPr id="61" name="楕円 60">
            <a:extLst>
              <a:ext uri="{FF2B5EF4-FFF2-40B4-BE49-F238E27FC236}">
                <a16:creationId xmlns:a16="http://schemas.microsoft.com/office/drawing/2014/main" id="{83274864-E74D-436C-91C5-1F039E0AAE7A}"/>
              </a:ext>
            </a:extLst>
          </p:cNvPr>
          <p:cNvSpPr>
            <a:spLocks noChangeAspect="1"/>
          </p:cNvSpPr>
          <p:nvPr/>
        </p:nvSpPr>
        <p:spPr>
          <a:xfrm>
            <a:off x="1376208" y="3122992"/>
            <a:ext cx="216000" cy="2160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t>２</a:t>
            </a:r>
          </a:p>
        </p:txBody>
      </p:sp>
      <p:pic>
        <p:nvPicPr>
          <p:cNvPr id="11" name="図 10">
            <a:extLst>
              <a:ext uri="{FF2B5EF4-FFF2-40B4-BE49-F238E27FC236}">
                <a16:creationId xmlns:a16="http://schemas.microsoft.com/office/drawing/2014/main" id="{B16F9672-D948-4F1F-991E-B2866184BECD}"/>
              </a:ext>
            </a:extLst>
          </p:cNvPr>
          <p:cNvPicPr>
            <a:picLocks noChangeAspect="1"/>
          </p:cNvPicPr>
          <p:nvPr/>
        </p:nvPicPr>
        <p:blipFill>
          <a:blip r:embed="rId15" cstate="screen">
            <a:extLst>
              <a:ext uri="{BEBA8EAE-BF5A-486C-A8C5-ECC9F3942E4B}">
                <a14:imgProps xmlns:a14="http://schemas.microsoft.com/office/drawing/2010/main">
                  <a14:imgLayer r:embed="rId16">
                    <a14:imgEffect>
                      <a14:backgroundRemoval t="5078" b="94922" l="6250" r="95313">
                        <a14:foregroundMark x1="63672" y1="35938" x2="63672" y2="35938"/>
                        <a14:foregroundMark x1="17188" y1="91406" x2="17188" y2="91406"/>
                        <a14:foregroundMark x1="19141" y1="94922" x2="19141" y2="94922"/>
                        <a14:foregroundMark x1="6250" y1="84375" x2="6250" y2="84375"/>
                        <a14:foregroundMark x1="95313" y1="33984" x2="95313" y2="33984"/>
                        <a14:foregroundMark x1="69922" y1="5078" x2="69922" y2="5078"/>
                      </a14:backgroundRemoval>
                    </a14:imgEffect>
                  </a14:imgLayer>
                </a14:imgProps>
              </a:ext>
              <a:ext uri="{28A0092B-C50C-407E-A947-70E740481C1C}">
                <a14:useLocalDpi xmlns:a14="http://schemas.microsoft.com/office/drawing/2010/main"/>
              </a:ext>
            </a:extLst>
          </a:blip>
          <a:stretch>
            <a:fillRect/>
          </a:stretch>
        </p:blipFill>
        <p:spPr>
          <a:xfrm>
            <a:off x="770044" y="3226752"/>
            <a:ext cx="384048" cy="384048"/>
          </a:xfrm>
          <a:prstGeom prst="rect">
            <a:avLst/>
          </a:prstGeom>
        </p:spPr>
      </p:pic>
      <p:pic>
        <p:nvPicPr>
          <p:cNvPr id="12" name="図 11">
            <a:extLst>
              <a:ext uri="{FF2B5EF4-FFF2-40B4-BE49-F238E27FC236}">
                <a16:creationId xmlns:a16="http://schemas.microsoft.com/office/drawing/2014/main" id="{392766E9-CF24-49A2-ABAE-790A4F1D7ED9}"/>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898696" y="1986216"/>
            <a:ext cx="380108" cy="292208"/>
          </a:xfrm>
          <a:prstGeom prst="rect">
            <a:avLst/>
          </a:prstGeom>
        </p:spPr>
      </p:pic>
      <p:graphicFrame>
        <p:nvGraphicFramePr>
          <p:cNvPr id="52" name="表 44">
            <a:extLst>
              <a:ext uri="{FF2B5EF4-FFF2-40B4-BE49-F238E27FC236}">
                <a16:creationId xmlns:a16="http://schemas.microsoft.com/office/drawing/2014/main" id="{B032E3A2-CE7A-4474-99D1-F3A95D62CB24}"/>
              </a:ext>
            </a:extLst>
          </p:cNvPr>
          <p:cNvGraphicFramePr>
            <a:graphicFrameLocks noGrp="1"/>
          </p:cNvGraphicFramePr>
          <p:nvPr/>
        </p:nvGraphicFramePr>
        <p:xfrm>
          <a:off x="4910037" y="4809014"/>
          <a:ext cx="6874711" cy="883920"/>
        </p:xfrm>
        <a:graphic>
          <a:graphicData uri="http://schemas.openxmlformats.org/drawingml/2006/table">
            <a:tbl>
              <a:tblPr firstRow="1" bandRow="1">
                <a:tableStyleId>{5940675A-B579-460E-94D1-54222C63F5DA}</a:tableStyleId>
              </a:tblPr>
              <a:tblGrid>
                <a:gridCol w="326880">
                  <a:extLst>
                    <a:ext uri="{9D8B030D-6E8A-4147-A177-3AD203B41FA5}">
                      <a16:colId xmlns:a16="http://schemas.microsoft.com/office/drawing/2014/main" val="3401143145"/>
                    </a:ext>
                  </a:extLst>
                </a:gridCol>
                <a:gridCol w="1228263">
                  <a:extLst>
                    <a:ext uri="{9D8B030D-6E8A-4147-A177-3AD203B41FA5}">
                      <a16:colId xmlns:a16="http://schemas.microsoft.com/office/drawing/2014/main" val="2893721897"/>
                    </a:ext>
                  </a:extLst>
                </a:gridCol>
                <a:gridCol w="785350">
                  <a:extLst>
                    <a:ext uri="{9D8B030D-6E8A-4147-A177-3AD203B41FA5}">
                      <a16:colId xmlns:a16="http://schemas.microsoft.com/office/drawing/2014/main" val="2356556430"/>
                    </a:ext>
                  </a:extLst>
                </a:gridCol>
                <a:gridCol w="794071">
                  <a:extLst>
                    <a:ext uri="{9D8B030D-6E8A-4147-A177-3AD203B41FA5}">
                      <a16:colId xmlns:a16="http://schemas.microsoft.com/office/drawing/2014/main" val="1834380604"/>
                    </a:ext>
                  </a:extLst>
                </a:gridCol>
                <a:gridCol w="794071">
                  <a:extLst>
                    <a:ext uri="{9D8B030D-6E8A-4147-A177-3AD203B41FA5}">
                      <a16:colId xmlns:a16="http://schemas.microsoft.com/office/drawing/2014/main" val="730346669"/>
                    </a:ext>
                  </a:extLst>
                </a:gridCol>
                <a:gridCol w="834563">
                  <a:extLst>
                    <a:ext uri="{9D8B030D-6E8A-4147-A177-3AD203B41FA5}">
                      <a16:colId xmlns:a16="http://schemas.microsoft.com/office/drawing/2014/main" val="2143034651"/>
                    </a:ext>
                  </a:extLst>
                </a:gridCol>
                <a:gridCol w="2111513">
                  <a:extLst>
                    <a:ext uri="{9D8B030D-6E8A-4147-A177-3AD203B41FA5}">
                      <a16:colId xmlns:a16="http://schemas.microsoft.com/office/drawing/2014/main" val="2390073061"/>
                    </a:ext>
                  </a:extLst>
                </a:gridCol>
              </a:tblGrid>
              <a:tr h="272474">
                <a:tc rowSpan="2">
                  <a:txBody>
                    <a:bodyPr/>
                    <a:lstStyle/>
                    <a:p>
                      <a:pPr algn="ctr"/>
                      <a:r>
                        <a:rPr kumimoji="1" lang="ja-JP" altLang="en-US" sz="1200" b="1" dirty="0"/>
                        <a:t>電力系</a:t>
                      </a:r>
                    </a:p>
                  </a:txBody>
                  <a:tcPr marL="72000" marR="72000" vert="eaVert">
                    <a:solidFill>
                      <a:schemeClr val="accent6">
                        <a:lumMod val="60000"/>
                        <a:lumOff val="40000"/>
                      </a:schemeClr>
                    </a:solidFill>
                  </a:tcPr>
                </a:tc>
                <a:tc>
                  <a:txBody>
                    <a:bodyPr/>
                    <a:lstStyle/>
                    <a:p>
                      <a:r>
                        <a:rPr kumimoji="1" lang="ja-JP" altLang="en-US" sz="1200" b="1" dirty="0"/>
                        <a:t>⑥電力送配電</a:t>
                      </a:r>
                      <a:endParaRPr kumimoji="1" lang="en-US" altLang="ja-JP" sz="1200" b="1" dirty="0"/>
                    </a:p>
                    <a:p>
                      <a:endParaRPr kumimoji="1" lang="ja-JP" altLang="en-US" sz="1200" b="1" dirty="0"/>
                    </a:p>
                  </a:txBody>
                  <a:tcPr marL="72000" marR="72000">
                    <a:lnR w="12700" cap="flat" cmpd="sng" algn="ctr">
                      <a:solidFill>
                        <a:schemeClr val="tx1"/>
                      </a:solidFill>
                      <a:prstDash val="dash"/>
                      <a:round/>
                      <a:headEnd type="none" w="med" len="med"/>
                      <a:tailEnd type="none" w="med" len="med"/>
                    </a:lnR>
                    <a:solidFill>
                      <a:schemeClr val="accent6">
                        <a:lumMod val="60000"/>
                        <a:lumOff val="40000"/>
                      </a:schemeClr>
                    </a:solidFill>
                  </a:tcPr>
                </a:tc>
                <a:tc>
                  <a:txBody>
                    <a:bodyPr/>
                    <a:lstStyle/>
                    <a:p>
                      <a:r>
                        <a:rPr kumimoji="1" lang="ja-JP" altLang="en-US" sz="1100" b="0" dirty="0">
                          <a:solidFill>
                            <a:schemeClr val="tx1"/>
                          </a:solidFill>
                        </a:rPr>
                        <a:t>供給余力</a:t>
                      </a:r>
                    </a:p>
                  </a:txBody>
                  <a:tcPr marL="72000" marR="72000">
                    <a:lnL w="12700" cap="flat" cmpd="sng" algn="ctr">
                      <a:solidFill>
                        <a:schemeClr val="tx1"/>
                      </a:solidFill>
                      <a:prstDash val="dash"/>
                      <a:round/>
                      <a:headEnd type="none" w="med" len="med"/>
                      <a:tailEnd type="none" w="med" len="med"/>
                    </a:lnL>
                    <a:solidFill>
                      <a:schemeClr val="accent6">
                        <a:lumMod val="60000"/>
                        <a:lumOff val="40000"/>
                      </a:schemeClr>
                    </a:solidFill>
                  </a:tcPr>
                </a:tc>
                <a:tc>
                  <a:txBody>
                    <a:bodyPr/>
                    <a:lstStyle/>
                    <a:p>
                      <a:r>
                        <a:rPr kumimoji="1" lang="ja-JP" altLang="en-US" sz="1200" b="1" dirty="0">
                          <a:solidFill>
                            <a:schemeClr val="tx1"/>
                          </a:solidFill>
                        </a:rPr>
                        <a:t>比較的</a:t>
                      </a:r>
                      <a:endParaRPr kumimoji="1" lang="en-US" altLang="ja-JP" sz="1200" b="1" dirty="0">
                        <a:solidFill>
                          <a:schemeClr val="tx1"/>
                        </a:solidFill>
                      </a:endParaRPr>
                    </a:p>
                    <a:p>
                      <a:r>
                        <a:rPr kumimoji="1" lang="ja-JP" altLang="en-US" sz="1200" b="1" dirty="0">
                          <a:solidFill>
                            <a:schemeClr val="tx1"/>
                          </a:solidFill>
                        </a:rPr>
                        <a:t>余力あり</a:t>
                      </a:r>
                    </a:p>
                  </a:txBody>
                  <a:tcPr marL="72000" marR="72000" anchor="ctr" anchorCtr="1">
                    <a:solidFill>
                      <a:schemeClr val="bg1"/>
                    </a:solidFill>
                  </a:tcPr>
                </a:tc>
                <a:tc>
                  <a:txBody>
                    <a:bodyPr/>
                    <a:lstStyle/>
                    <a:p>
                      <a:r>
                        <a:rPr kumimoji="1" lang="ja-JP" altLang="en-US" sz="1200" b="1" dirty="0">
                          <a:solidFill>
                            <a:schemeClr val="tx1"/>
                          </a:solidFill>
                        </a:rPr>
                        <a:t>比較的</a:t>
                      </a:r>
                      <a:endParaRPr kumimoji="1" lang="en-US" altLang="ja-JP" sz="1200" b="1" dirty="0">
                        <a:solidFill>
                          <a:schemeClr val="tx1"/>
                        </a:solidFill>
                      </a:endParaRPr>
                    </a:p>
                    <a:p>
                      <a:r>
                        <a:rPr kumimoji="1" lang="ja-JP" altLang="en-US" sz="1200" b="1" dirty="0">
                          <a:solidFill>
                            <a:schemeClr val="tx1"/>
                          </a:solidFill>
                        </a:rPr>
                        <a:t>余力なし</a:t>
                      </a:r>
                      <a:endParaRPr kumimoji="1" lang="en-US" altLang="ja-JP" sz="1200" b="1" dirty="0">
                        <a:solidFill>
                          <a:schemeClr val="tx1"/>
                        </a:solidFill>
                      </a:endParaRPr>
                    </a:p>
                  </a:txBody>
                  <a:tcPr marL="72000" marR="72000" anchor="ctr" anchorCtr="1">
                    <a:solidFill>
                      <a:schemeClr val="bg1"/>
                    </a:solidFill>
                  </a:tcPr>
                </a:tc>
                <a:tc>
                  <a:txBody>
                    <a:bodyPr/>
                    <a:lstStyle/>
                    <a:p>
                      <a:r>
                        <a:rPr kumimoji="1" lang="ja-JP" altLang="en-US" sz="1100" b="0" dirty="0">
                          <a:solidFill>
                            <a:schemeClr val="tx1"/>
                          </a:solidFill>
                        </a:rPr>
                        <a:t>ー</a:t>
                      </a:r>
                    </a:p>
                  </a:txBody>
                  <a:tcPr marL="36000" marR="36000" anchor="ctr" anchorCtr="1">
                    <a:solidFill>
                      <a:schemeClr val="bg1"/>
                    </a:solidFill>
                  </a:tcPr>
                </a:tc>
                <a:tc>
                  <a:txBody>
                    <a:bodyPr/>
                    <a:lstStyle/>
                    <a:p>
                      <a:pPr algn="l"/>
                      <a:r>
                        <a:rPr kumimoji="1" lang="ja-JP" altLang="en-US" sz="1100" b="0" dirty="0">
                          <a:solidFill>
                            <a:schemeClr val="tx1"/>
                          </a:solidFill>
                        </a:rPr>
                        <a:t>送配電設備の整備が充足しており、比較的安定的な送配電網</a:t>
                      </a:r>
                    </a:p>
                  </a:txBody>
                  <a:tcPr marL="72000" marR="72000">
                    <a:solidFill>
                      <a:schemeClr val="bg1"/>
                    </a:solidFill>
                  </a:tcPr>
                </a:tc>
                <a:extLst>
                  <a:ext uri="{0D108BD9-81ED-4DB2-BD59-A6C34878D82A}">
                    <a16:rowId xmlns:a16="http://schemas.microsoft.com/office/drawing/2014/main" val="4229450087"/>
                  </a:ext>
                </a:extLst>
              </a:tr>
              <a:tr h="241349">
                <a:tc vMerge="1">
                  <a:txBody>
                    <a:bodyPr/>
                    <a:lstStyle/>
                    <a:p>
                      <a:endParaRPr kumimoji="1" lang="ja-JP" altLang="en-US" sz="1200" b="1" dirty="0"/>
                    </a:p>
                  </a:txBody>
                  <a:tcPr marL="72000" marR="72000">
                    <a:solidFill>
                      <a:schemeClr val="accent6">
                        <a:lumMod val="60000"/>
                        <a:lumOff val="40000"/>
                      </a:schemeClr>
                    </a:solidFill>
                  </a:tcPr>
                </a:tc>
                <a:tc>
                  <a:txBody>
                    <a:bodyPr/>
                    <a:lstStyle/>
                    <a:p>
                      <a:r>
                        <a:rPr kumimoji="1" lang="ja-JP" altLang="en-US" sz="1200" b="1" dirty="0"/>
                        <a:t>⑦電力供給</a:t>
                      </a:r>
                      <a:endParaRPr kumimoji="1" lang="ja-JP" altLang="en-US" sz="1200" b="1" baseline="30000" dirty="0"/>
                    </a:p>
                  </a:txBody>
                  <a:tcPr marL="72000" marR="72000">
                    <a:lnR w="12700" cap="flat" cmpd="sng" algn="ctr">
                      <a:solidFill>
                        <a:schemeClr val="tx1"/>
                      </a:solidFill>
                      <a:prstDash val="dash"/>
                      <a:round/>
                      <a:headEnd type="none" w="med" len="med"/>
                      <a:tailEnd type="none" w="med" len="med"/>
                    </a:lnR>
                    <a:solidFill>
                      <a:schemeClr val="accent6">
                        <a:lumMod val="60000"/>
                        <a:lumOff val="40000"/>
                      </a:schemeClr>
                    </a:solidFill>
                  </a:tcPr>
                </a:tc>
                <a:tc>
                  <a:txBody>
                    <a:bodyPr/>
                    <a:lstStyle/>
                    <a:p>
                      <a:r>
                        <a:rPr kumimoji="1" lang="ja-JP" altLang="en-US" sz="1000" b="0" dirty="0">
                          <a:solidFill>
                            <a:schemeClr val="tx1"/>
                          </a:solidFill>
                        </a:rPr>
                        <a:t>電力料金</a:t>
                      </a:r>
                      <a:r>
                        <a:rPr kumimoji="1" lang="en-US" altLang="ja-JP" sz="1000" b="0" baseline="30000" dirty="0">
                          <a:solidFill>
                            <a:schemeClr val="tx1"/>
                          </a:solidFill>
                        </a:rPr>
                        <a:t>*5</a:t>
                      </a:r>
                    </a:p>
                  </a:txBody>
                  <a:tcPr marL="72000" marR="72000">
                    <a:lnL w="12700" cap="flat" cmpd="sng" algn="ctr">
                      <a:solidFill>
                        <a:schemeClr val="tx1"/>
                      </a:solidFill>
                      <a:prstDash val="dash"/>
                      <a:round/>
                      <a:headEnd type="none" w="med" len="med"/>
                      <a:tailEnd type="none" w="med" len="med"/>
                    </a:lnL>
                    <a:solidFill>
                      <a:schemeClr val="accent6">
                        <a:lumMod val="60000"/>
                        <a:lumOff val="40000"/>
                      </a:schemeClr>
                    </a:solidFill>
                  </a:tcPr>
                </a:tc>
                <a:tc>
                  <a:txBody>
                    <a:bodyPr/>
                    <a:lstStyle/>
                    <a:p>
                      <a:pPr algn="ctr"/>
                      <a:r>
                        <a:rPr kumimoji="1" lang="en-US" altLang="ja-JP" sz="1200" b="1" dirty="0">
                          <a:solidFill>
                            <a:schemeClr val="tx1"/>
                          </a:solidFill>
                        </a:rPr>
                        <a:t>16.1</a:t>
                      </a:r>
                      <a:r>
                        <a:rPr kumimoji="1" lang="ja-JP" altLang="en-US" sz="1200" b="1" dirty="0">
                          <a:solidFill>
                            <a:schemeClr val="tx1"/>
                          </a:solidFill>
                        </a:rPr>
                        <a:t>円</a:t>
                      </a:r>
                      <a:endParaRPr kumimoji="1" lang="en-US" altLang="ja-JP" sz="1200" b="1" dirty="0">
                        <a:solidFill>
                          <a:schemeClr val="tx1"/>
                        </a:solidFill>
                      </a:endParaRPr>
                    </a:p>
                  </a:txBody>
                  <a:tcPr marL="72000" marR="72000" anchor="ctr" anchorCtr="1">
                    <a:solidFill>
                      <a:schemeClr val="bg1"/>
                    </a:solidFill>
                  </a:tcPr>
                </a:tc>
                <a:tc>
                  <a:txBody>
                    <a:bodyPr/>
                    <a:lstStyle/>
                    <a:p>
                      <a:pPr algn="ctr"/>
                      <a:r>
                        <a:rPr kumimoji="1" lang="en-US" altLang="ja-JP" sz="1200" b="1" dirty="0">
                          <a:solidFill>
                            <a:schemeClr val="tx1"/>
                          </a:solidFill>
                        </a:rPr>
                        <a:t>17.8</a:t>
                      </a:r>
                      <a:r>
                        <a:rPr kumimoji="1" lang="ja-JP" altLang="en-US" sz="1200" b="1" dirty="0">
                          <a:solidFill>
                            <a:schemeClr val="tx1"/>
                          </a:solidFill>
                        </a:rPr>
                        <a:t>円</a:t>
                      </a:r>
                      <a:endParaRPr kumimoji="1" lang="en-US" altLang="ja-JP" sz="1200" b="1" dirty="0">
                        <a:solidFill>
                          <a:schemeClr val="tx1"/>
                        </a:solidFill>
                      </a:endParaRPr>
                    </a:p>
                  </a:txBody>
                  <a:tcPr marL="72000" marR="72000" anchor="ctr" anchorCtr="1">
                    <a:solidFill>
                      <a:schemeClr val="bg1"/>
                    </a:solidFill>
                  </a:tcPr>
                </a:tc>
                <a:tc>
                  <a:txBody>
                    <a:bodyPr/>
                    <a:lstStyle/>
                    <a:p>
                      <a:pPr algn="ctr"/>
                      <a:r>
                        <a:rPr kumimoji="1" lang="ja-JP" altLang="en-US" sz="1100" b="0" dirty="0">
                          <a:solidFill>
                            <a:schemeClr val="tx1"/>
                          </a:solidFill>
                        </a:rPr>
                        <a:t>平均</a:t>
                      </a:r>
                      <a:r>
                        <a:rPr kumimoji="1" lang="en-US" altLang="ja-JP" sz="1100" b="0" baseline="30000" dirty="0">
                          <a:solidFill>
                            <a:schemeClr val="tx1"/>
                          </a:solidFill>
                        </a:rPr>
                        <a:t>*6</a:t>
                      </a:r>
                    </a:p>
                    <a:p>
                      <a:pPr algn="ctr"/>
                      <a:r>
                        <a:rPr kumimoji="1" lang="en-US" altLang="ja-JP" sz="1100" b="0" dirty="0">
                          <a:solidFill>
                            <a:schemeClr val="tx1"/>
                          </a:solidFill>
                        </a:rPr>
                        <a:t>16.7</a:t>
                      </a:r>
                      <a:r>
                        <a:rPr kumimoji="1" lang="ja-JP" altLang="en-US" sz="1100" b="0" dirty="0">
                          <a:solidFill>
                            <a:schemeClr val="tx1"/>
                          </a:solidFill>
                        </a:rPr>
                        <a:t>円</a:t>
                      </a:r>
                      <a:endParaRPr kumimoji="1" lang="en-US" altLang="ja-JP" sz="1100" b="0" dirty="0">
                        <a:solidFill>
                          <a:schemeClr val="tx1"/>
                        </a:solidFill>
                      </a:endParaRPr>
                    </a:p>
                  </a:txBody>
                  <a:tcPr marL="72000" marR="72000" anchor="ctr" anchorCtr="1">
                    <a:solidFill>
                      <a:schemeClr val="bg1"/>
                    </a:solidFill>
                  </a:tcPr>
                </a:tc>
                <a:tc>
                  <a:txBody>
                    <a:bodyPr/>
                    <a:lstStyle/>
                    <a:p>
                      <a:pPr algn="l"/>
                      <a:r>
                        <a:rPr kumimoji="1" lang="ja-JP" altLang="en-US" sz="1100" b="0" dirty="0">
                          <a:solidFill>
                            <a:schemeClr val="tx1"/>
                          </a:solidFill>
                        </a:rPr>
                        <a:t>産業用電気料金の国際比較で日本は中位程度のポジショニング</a:t>
                      </a:r>
                    </a:p>
                  </a:txBody>
                  <a:tcPr marL="72000" marR="72000">
                    <a:solidFill>
                      <a:schemeClr val="bg1"/>
                    </a:solidFill>
                  </a:tcPr>
                </a:tc>
                <a:extLst>
                  <a:ext uri="{0D108BD9-81ED-4DB2-BD59-A6C34878D82A}">
                    <a16:rowId xmlns:a16="http://schemas.microsoft.com/office/drawing/2014/main" val="2398191395"/>
                  </a:ext>
                </a:extLst>
              </a:tr>
            </a:tbl>
          </a:graphicData>
        </a:graphic>
      </p:graphicFrame>
      <p:sp>
        <p:nvSpPr>
          <p:cNvPr id="13" name="テキスト ボックス 12">
            <a:extLst>
              <a:ext uri="{FF2B5EF4-FFF2-40B4-BE49-F238E27FC236}">
                <a16:creationId xmlns:a16="http://schemas.microsoft.com/office/drawing/2014/main" id="{7BDC7D23-0AB4-4798-A2E0-C018E1D1BB28}"/>
              </a:ext>
            </a:extLst>
          </p:cNvPr>
          <p:cNvSpPr txBox="1"/>
          <p:nvPr/>
        </p:nvSpPr>
        <p:spPr>
          <a:xfrm>
            <a:off x="4824433" y="5732942"/>
            <a:ext cx="7104809" cy="1061829"/>
          </a:xfrm>
          <a:prstGeom prst="rect">
            <a:avLst/>
          </a:prstGeom>
          <a:noFill/>
        </p:spPr>
        <p:txBody>
          <a:bodyPr wrap="square" rtlCol="0">
            <a:spAutoFit/>
          </a:bodyPr>
          <a:lstStyle/>
          <a:p>
            <a:r>
              <a:rPr kumimoji="1" lang="en-US" altLang="ja-JP" sz="900" dirty="0"/>
              <a:t>*1</a:t>
            </a:r>
            <a:r>
              <a:rPr kumimoji="1" lang="ja-JP" altLang="en-US" sz="900" dirty="0"/>
              <a:t>：一般的な</a:t>
            </a:r>
            <a:r>
              <a:rPr kumimoji="1" lang="en-US" altLang="ja-JP" sz="900" dirty="0"/>
              <a:t>DC</a:t>
            </a:r>
            <a:r>
              <a:rPr kumimoji="1" lang="ja-JP" altLang="en-US" sz="900" dirty="0"/>
              <a:t>整備期間 ：日本の</a:t>
            </a:r>
            <a:r>
              <a:rPr kumimoji="1" lang="en-US" altLang="ja-JP" sz="900" dirty="0"/>
              <a:t>5</a:t>
            </a:r>
            <a:r>
              <a:rPr kumimoji="1" lang="ja-JP" altLang="en-US" sz="900" dirty="0"/>
              <a:t>年以上に対し、諸外国では約</a:t>
            </a:r>
            <a:r>
              <a:rPr kumimoji="1" lang="en-US" altLang="ja-JP" sz="900" dirty="0"/>
              <a:t>3</a:t>
            </a:r>
            <a:r>
              <a:rPr kumimoji="1" lang="ja-JP" altLang="en-US" sz="900" dirty="0"/>
              <a:t>年</a:t>
            </a:r>
            <a:endParaRPr kumimoji="1" lang="en-US" altLang="ja-JP" sz="900" dirty="0"/>
          </a:p>
          <a:p>
            <a:r>
              <a:rPr lang="en-US" altLang="ja-JP" sz="900" dirty="0"/>
              <a:t>*2</a:t>
            </a:r>
            <a:r>
              <a:rPr lang="ja-JP" altLang="en-US" sz="900" dirty="0"/>
              <a:t>：</a:t>
            </a:r>
            <a:r>
              <a:rPr lang="en-US" altLang="ja-JP" sz="900" dirty="0"/>
              <a:t>500m</a:t>
            </a:r>
            <a:r>
              <a:rPr lang="ja-JP" altLang="en-US" sz="900" dirty="0"/>
              <a:t>メッシュ</a:t>
            </a:r>
            <a:r>
              <a:rPr lang="en-US" altLang="ja-JP" sz="900" dirty="0"/>
              <a:t>50%</a:t>
            </a:r>
            <a:r>
              <a:rPr lang="ja-JP" altLang="en-US" sz="900" dirty="0"/>
              <a:t>で</a:t>
            </a:r>
            <a:r>
              <a:rPr lang="en-US" altLang="ja-JP" sz="900" dirty="0"/>
              <a:t>5G</a:t>
            </a:r>
            <a:r>
              <a:rPr lang="ja-JP" altLang="en-US" sz="900" dirty="0"/>
              <a:t>通信可能な率。総務省「５</a:t>
            </a:r>
            <a:r>
              <a:rPr lang="en-US" altLang="ja-JP" sz="900" dirty="0"/>
              <a:t>G</a:t>
            </a:r>
            <a:r>
              <a:rPr lang="ja-JP" altLang="en-US" sz="900" dirty="0"/>
              <a:t>の整備状況」 </a:t>
            </a:r>
            <a:r>
              <a:rPr lang="en-US" altLang="ja-JP" sz="700" dirty="0"/>
              <a:t>https://www.soumu.go.jp/main_content/000964096.pdf</a:t>
            </a:r>
          </a:p>
          <a:p>
            <a:r>
              <a:rPr lang="en-US" altLang="ja-JP" sz="900" dirty="0"/>
              <a:t>*3</a:t>
            </a:r>
            <a:r>
              <a:rPr lang="ja-JP" altLang="en-US" sz="900" dirty="0"/>
              <a:t>：総務省「光ファイバの整備状況」　　</a:t>
            </a:r>
            <a:r>
              <a:rPr lang="en-US" altLang="ja-JP" sz="900" dirty="0"/>
              <a:t>https://www.soumu.go.jp/main_content/001025310.pdf</a:t>
            </a:r>
          </a:p>
          <a:p>
            <a:r>
              <a:rPr lang="en-US" altLang="ja-JP" sz="900" dirty="0"/>
              <a:t>*4</a:t>
            </a:r>
            <a:r>
              <a:rPr lang="ja-JP" altLang="en-US" sz="900" dirty="0"/>
              <a:t>：総務省「</a:t>
            </a:r>
            <a:r>
              <a:rPr lang="en-US" altLang="ja-JP" sz="900" dirty="0"/>
              <a:t>IX</a:t>
            </a:r>
            <a:r>
              <a:rPr lang="ja-JP" altLang="en-US" sz="900" dirty="0"/>
              <a:t>・</a:t>
            </a:r>
            <a:r>
              <a:rPr lang="en-US" altLang="ja-JP" sz="900" dirty="0"/>
              <a:t>DC</a:t>
            </a:r>
            <a:r>
              <a:rPr lang="ja-JP" altLang="en-US" sz="900" dirty="0"/>
              <a:t>・国際海底ケーブル陸揚局の立地状況」　</a:t>
            </a:r>
            <a:r>
              <a:rPr lang="ja-JP" altLang="en-US" sz="800" dirty="0"/>
              <a:t>　</a:t>
            </a:r>
            <a:r>
              <a:rPr lang="en-US" altLang="ja-JP" sz="800" dirty="0"/>
              <a:t>https://www.nic.ad.jp/ja/materials/iw/2024/proceedings/d3/d3-1-onga.pdf</a:t>
            </a:r>
            <a:endParaRPr lang="en-US" altLang="ja-JP" sz="900" dirty="0"/>
          </a:p>
          <a:p>
            <a:r>
              <a:rPr lang="en-US" altLang="ja-JP" sz="900" dirty="0"/>
              <a:t>*5</a:t>
            </a:r>
            <a:r>
              <a:rPr lang="ja-JP" altLang="en-US" sz="900" dirty="0"/>
              <a:t>：</a:t>
            </a:r>
            <a:r>
              <a:rPr lang="en-US" altLang="ja-JP" sz="900" dirty="0"/>
              <a:t>『</a:t>
            </a:r>
            <a:r>
              <a:rPr lang="ja-JP" altLang="en-US" sz="900" dirty="0"/>
              <a:t>新電力ネット</a:t>
            </a:r>
            <a:r>
              <a:rPr lang="en-US" altLang="ja-JP" sz="900" dirty="0"/>
              <a:t>』 </a:t>
            </a:r>
            <a:r>
              <a:rPr lang="ja-JP" altLang="en-US" sz="900" dirty="0"/>
              <a:t>のサイトから</a:t>
            </a:r>
            <a:r>
              <a:rPr lang="en-US" altLang="ja-JP" sz="900" dirty="0"/>
              <a:t>2025</a:t>
            </a:r>
            <a:r>
              <a:rPr lang="ja-JP" altLang="en-US" sz="900" dirty="0"/>
              <a:t>年</a:t>
            </a:r>
            <a:r>
              <a:rPr lang="en-US" altLang="ja-JP" sz="900" dirty="0"/>
              <a:t>10</a:t>
            </a:r>
            <a:r>
              <a:rPr lang="ja-JP" altLang="en-US" sz="900" dirty="0"/>
              <a:t>月の特別高圧料金で比較　</a:t>
            </a:r>
            <a:r>
              <a:rPr lang="en-US" altLang="ja-JP" sz="900" dirty="0"/>
              <a:t>https://pps-net.org/unit/u_kansai</a:t>
            </a:r>
          </a:p>
          <a:p>
            <a:r>
              <a:rPr lang="en-US" altLang="ja-JP" sz="900" dirty="0"/>
              <a:t>*6</a:t>
            </a:r>
            <a:r>
              <a:rPr lang="ja-JP" altLang="en-US" sz="900" dirty="0"/>
              <a:t>：他地域平均は、大阪と東京を除く地域の平均値</a:t>
            </a:r>
            <a:endParaRPr kumimoji="1" lang="en-US" altLang="ja-JP" sz="900" dirty="0"/>
          </a:p>
          <a:p>
            <a:r>
              <a:rPr lang="en-US" altLang="ja-JP" sz="900" dirty="0"/>
              <a:t>*7</a:t>
            </a:r>
            <a:r>
              <a:rPr lang="ja-JP" altLang="en-US" sz="900" dirty="0"/>
              <a:t>：国際標準では</a:t>
            </a:r>
            <a:r>
              <a:rPr lang="en-US" altLang="ja-JP" sz="900" dirty="0"/>
              <a:t>5G Availability</a:t>
            </a:r>
            <a:r>
              <a:rPr lang="ja-JP" altLang="en-US" sz="900" dirty="0"/>
              <a:t>（</a:t>
            </a:r>
            <a:r>
              <a:rPr lang="en-US" altLang="ja-JP" sz="900" dirty="0"/>
              <a:t>5G</a:t>
            </a:r>
            <a:r>
              <a:rPr lang="ja-JP" altLang="en-US" sz="900" dirty="0"/>
              <a:t>に接続していた割合）で評価し、日本の同水準は国際的に低い</a:t>
            </a:r>
            <a:endParaRPr lang="en-US" altLang="ja-JP" sz="900" dirty="0"/>
          </a:p>
        </p:txBody>
      </p:sp>
      <p:sp>
        <p:nvSpPr>
          <p:cNvPr id="14" name="大かっこ 13">
            <a:extLst>
              <a:ext uri="{FF2B5EF4-FFF2-40B4-BE49-F238E27FC236}">
                <a16:creationId xmlns:a16="http://schemas.microsoft.com/office/drawing/2014/main" id="{CD6959AF-4461-4DF4-8A98-8D8B098E8266}"/>
              </a:ext>
            </a:extLst>
          </p:cNvPr>
          <p:cNvSpPr/>
          <p:nvPr/>
        </p:nvSpPr>
        <p:spPr>
          <a:xfrm>
            <a:off x="4978723" y="1487370"/>
            <a:ext cx="6613237" cy="443347"/>
          </a:xfrm>
          <a:prstGeom prst="bracketPair">
            <a:avLst>
              <a:gd name="adj" fmla="val 7576"/>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9334226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四角形: 角を丸くする 21">
            <a:extLst>
              <a:ext uri="{FF2B5EF4-FFF2-40B4-BE49-F238E27FC236}">
                <a16:creationId xmlns:a16="http://schemas.microsoft.com/office/drawing/2014/main" id="{96426D66-BA92-4221-A37A-DAD91220D161}"/>
              </a:ext>
            </a:extLst>
          </p:cNvPr>
          <p:cNvSpPr/>
          <p:nvPr/>
        </p:nvSpPr>
        <p:spPr>
          <a:xfrm>
            <a:off x="6442749" y="3119857"/>
            <a:ext cx="5092670" cy="2252133"/>
          </a:xfrm>
          <a:prstGeom prst="roundRect">
            <a:avLst>
              <a:gd name="adj" fmla="val 7971"/>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52B45AD3-1CC6-4681-AF7C-F88681733098}"/>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latin typeface="Meiryo UI" panose="020B0604030504040204" pitchFamily="50" charset="-128"/>
                <a:ea typeface="Meiryo UI" panose="020B0604030504040204" pitchFamily="50" charset="-128"/>
              </a:rPr>
              <a:t>3-4.</a:t>
            </a:r>
            <a:r>
              <a:rPr lang="ja-JP" altLang="en-US" sz="2000" b="1" dirty="0">
                <a:latin typeface="Meiryo UI" panose="020B0604030504040204" pitchFamily="50" charset="-128"/>
                <a:ea typeface="Meiryo UI" panose="020B0604030504040204" pitchFamily="50" charset="-128"/>
              </a:rPr>
              <a:t>  大阪の“スマートシティ”がめざすところ</a:t>
            </a:r>
            <a:endParaRPr kumimoji="1" lang="en-US" altLang="ja-JP" sz="2000" b="1" dirty="0">
              <a:latin typeface="Meiryo UI" panose="020B0604030504040204" pitchFamily="50" charset="-128"/>
              <a:ea typeface="Meiryo UI" panose="020B0604030504040204" pitchFamily="50" charset="-128"/>
            </a:endParaRPr>
          </a:p>
        </p:txBody>
      </p:sp>
      <p:sp>
        <p:nvSpPr>
          <p:cNvPr id="6" name="四角形: 角を丸くする 5">
            <a:extLst>
              <a:ext uri="{FF2B5EF4-FFF2-40B4-BE49-F238E27FC236}">
                <a16:creationId xmlns:a16="http://schemas.microsoft.com/office/drawing/2014/main" id="{1C603408-FDBF-454B-8B00-4FD50BD51254}"/>
              </a:ext>
            </a:extLst>
          </p:cNvPr>
          <p:cNvSpPr/>
          <p:nvPr/>
        </p:nvSpPr>
        <p:spPr>
          <a:xfrm>
            <a:off x="6436699" y="3009790"/>
            <a:ext cx="5113631" cy="496839"/>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ja-JP" altLang="en-US" sz="2000" b="1">
                <a:latin typeface="Meiryo UI" panose="020B0604030504040204" pitchFamily="50" charset="-128"/>
                <a:ea typeface="Meiryo UI" panose="020B0604030504040204" pitchFamily="50" charset="-128"/>
              </a:rPr>
              <a:t>　</a:t>
            </a:r>
            <a:r>
              <a:rPr lang="en-US" altLang="ja-JP" sz="2000" b="1">
                <a:latin typeface="Meiryo UI" panose="020B0604030504040204" pitchFamily="50" charset="-128"/>
                <a:ea typeface="Meiryo UI" panose="020B0604030504040204" pitchFamily="50" charset="-128"/>
              </a:rPr>
              <a:t>【</a:t>
            </a:r>
            <a:r>
              <a:rPr lang="ja-JP" altLang="en-US" sz="2000" b="1">
                <a:latin typeface="Meiryo UI" panose="020B0604030504040204" pitchFamily="50" charset="-128"/>
                <a:ea typeface="Meiryo UI" panose="020B0604030504040204" pitchFamily="50" charset="-128"/>
              </a:rPr>
              <a:t>２</a:t>
            </a:r>
            <a:r>
              <a:rPr lang="en-US" altLang="ja-JP" sz="2000" b="1">
                <a:latin typeface="Meiryo UI" panose="020B0604030504040204" pitchFamily="50" charset="-128"/>
                <a:ea typeface="Meiryo UI" panose="020B0604030504040204" pitchFamily="50" charset="-128"/>
              </a:rPr>
              <a:t>】 </a:t>
            </a:r>
            <a:r>
              <a:rPr lang="ja-JP" altLang="en-US" sz="2000" b="1">
                <a:latin typeface="Meiryo UI" panose="020B0604030504040204" pitchFamily="50" charset="-128"/>
                <a:ea typeface="Meiryo UI" panose="020B0604030504040204" pitchFamily="50" charset="-128"/>
              </a:rPr>
              <a:t>都市競争力の強化</a:t>
            </a:r>
            <a:endParaRPr lang="en-US" altLang="ja-JP" sz="2000" b="1">
              <a:latin typeface="Meiryo UI" panose="020B0604030504040204" pitchFamily="50" charset="-128"/>
              <a:ea typeface="Meiryo UI" panose="020B0604030504040204" pitchFamily="50" charset="-128"/>
            </a:endParaRPr>
          </a:p>
        </p:txBody>
      </p:sp>
      <p:pic>
        <p:nvPicPr>
          <p:cNvPr id="16" name="図 15">
            <a:extLst>
              <a:ext uri="{FF2B5EF4-FFF2-40B4-BE49-F238E27FC236}">
                <a16:creationId xmlns:a16="http://schemas.microsoft.com/office/drawing/2014/main" id="{BF82AAD5-CE97-4B72-867B-E962DCA4B2D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121516" y="2620324"/>
            <a:ext cx="1016772" cy="778730"/>
          </a:xfrm>
          <a:prstGeom prst="rect">
            <a:avLst/>
          </a:prstGeom>
          <a:ln>
            <a:solidFill>
              <a:schemeClr val="accent1"/>
            </a:solidFill>
          </a:ln>
        </p:spPr>
      </p:pic>
      <p:sp>
        <p:nvSpPr>
          <p:cNvPr id="19" name="四角形: 角を丸くする 18">
            <a:extLst>
              <a:ext uri="{FF2B5EF4-FFF2-40B4-BE49-F238E27FC236}">
                <a16:creationId xmlns:a16="http://schemas.microsoft.com/office/drawing/2014/main" id="{697DD875-BE76-46C9-85F1-181DEB5158E0}"/>
              </a:ext>
            </a:extLst>
          </p:cNvPr>
          <p:cNvSpPr/>
          <p:nvPr/>
        </p:nvSpPr>
        <p:spPr>
          <a:xfrm>
            <a:off x="841488" y="3119857"/>
            <a:ext cx="5092670" cy="2252133"/>
          </a:xfrm>
          <a:prstGeom prst="roundRect">
            <a:avLst>
              <a:gd name="adj" fmla="val 7971"/>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 name="四角形: 角を丸くする 4">
            <a:extLst>
              <a:ext uri="{FF2B5EF4-FFF2-40B4-BE49-F238E27FC236}">
                <a16:creationId xmlns:a16="http://schemas.microsoft.com/office/drawing/2014/main" id="{A3AF5FB1-B723-4F62-AC45-AF507E73DCC2}"/>
              </a:ext>
            </a:extLst>
          </p:cNvPr>
          <p:cNvSpPr/>
          <p:nvPr/>
        </p:nvSpPr>
        <p:spPr>
          <a:xfrm>
            <a:off x="838312" y="2992857"/>
            <a:ext cx="5113631" cy="517524"/>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a:latin typeface="Meiryo UI" panose="020B0604030504040204" pitchFamily="50" charset="-128"/>
                <a:ea typeface="Meiryo UI" panose="020B0604030504040204" pitchFamily="50" charset="-128"/>
              </a:rPr>
              <a:t>　</a:t>
            </a:r>
            <a:r>
              <a:rPr lang="en-US" altLang="ja-JP" sz="2000" b="1">
                <a:latin typeface="Meiryo UI" panose="020B0604030504040204" pitchFamily="50" charset="-128"/>
                <a:ea typeface="Meiryo UI" panose="020B0604030504040204" pitchFamily="50" charset="-128"/>
              </a:rPr>
              <a:t>【</a:t>
            </a:r>
            <a:r>
              <a:rPr lang="ja-JP" altLang="en-US" sz="2000" b="1">
                <a:latin typeface="Meiryo UI" panose="020B0604030504040204" pitchFamily="50" charset="-128"/>
                <a:ea typeface="Meiryo UI" panose="020B0604030504040204" pitchFamily="50" charset="-128"/>
              </a:rPr>
              <a:t>１</a:t>
            </a:r>
            <a:r>
              <a:rPr lang="en-US" altLang="ja-JP" sz="2000" b="1">
                <a:latin typeface="Meiryo UI" panose="020B0604030504040204" pitchFamily="50" charset="-128"/>
                <a:ea typeface="Meiryo UI" panose="020B0604030504040204" pitchFamily="50" charset="-128"/>
              </a:rPr>
              <a:t>】 </a:t>
            </a:r>
            <a:r>
              <a:rPr lang="ja-JP" altLang="en-US" sz="2000" b="1">
                <a:latin typeface="Meiryo UI" panose="020B0604030504040204" pitchFamily="50" charset="-128"/>
                <a:ea typeface="Meiryo UI" panose="020B0604030504040204" pitchFamily="50" charset="-128"/>
              </a:rPr>
              <a:t>住民</a:t>
            </a:r>
            <a:r>
              <a:rPr lang="en-US" altLang="ja-JP" sz="2000" b="1">
                <a:latin typeface="Meiryo UI" panose="020B0604030504040204" pitchFamily="50" charset="-128"/>
                <a:ea typeface="Meiryo UI" panose="020B0604030504040204" pitchFamily="50" charset="-128"/>
              </a:rPr>
              <a:t>QOL</a:t>
            </a:r>
            <a:r>
              <a:rPr lang="ja-JP" altLang="en-US" sz="2000" b="1">
                <a:latin typeface="Meiryo UI" panose="020B0604030504040204" pitchFamily="50" charset="-128"/>
                <a:ea typeface="Meiryo UI" panose="020B0604030504040204" pitchFamily="50" charset="-128"/>
              </a:rPr>
              <a:t>の向上</a:t>
            </a:r>
            <a:endParaRPr lang="en-US" altLang="ja-JP" sz="2000" b="1">
              <a:latin typeface="Meiryo UI" panose="020B0604030504040204" pitchFamily="50" charset="-128"/>
              <a:ea typeface="Meiryo UI" panose="020B0604030504040204" pitchFamily="50" charset="-128"/>
            </a:endParaRPr>
          </a:p>
        </p:txBody>
      </p:sp>
      <p:pic>
        <p:nvPicPr>
          <p:cNvPr id="17" name="Picture 2" descr="地域の強みを最大限に活かし、イオンが5500人を対象とした人事制度変更 年収1000万円も夢じゃない？ | SR 人事メディア">
            <a:extLst>
              <a:ext uri="{FF2B5EF4-FFF2-40B4-BE49-F238E27FC236}">
                <a16:creationId xmlns:a16="http://schemas.microsoft.com/office/drawing/2014/main" id="{9DCFF8E4-B564-41F5-BED7-67CE75588EE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59132" y="2671499"/>
            <a:ext cx="1094056" cy="705534"/>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23" name="テキスト ボックス 22">
            <a:extLst>
              <a:ext uri="{FF2B5EF4-FFF2-40B4-BE49-F238E27FC236}">
                <a16:creationId xmlns:a16="http://schemas.microsoft.com/office/drawing/2014/main" id="{05833C01-8A6D-4A18-9562-9299888ABC5B}"/>
              </a:ext>
            </a:extLst>
          </p:cNvPr>
          <p:cNvSpPr txBox="1"/>
          <p:nvPr/>
        </p:nvSpPr>
        <p:spPr>
          <a:xfrm>
            <a:off x="6443640" y="3590531"/>
            <a:ext cx="5106316" cy="1696234"/>
          </a:xfrm>
          <a:prstGeom prst="rect">
            <a:avLst/>
          </a:prstGeom>
          <a:noFill/>
        </p:spPr>
        <p:txBody>
          <a:bodyPr wrap="square" rtlCol="0">
            <a:spAutoFit/>
          </a:bodyPr>
          <a:lstStyle/>
          <a:p>
            <a:pPr algn="ctr">
              <a:lnSpc>
                <a:spcPct val="150000"/>
              </a:lnSpc>
            </a:pPr>
            <a:r>
              <a:rPr lang="ja-JP" altLang="en-US" b="1" dirty="0">
                <a:latin typeface="Meiryo UI" panose="020B0604030504040204" pitchFamily="50" charset="-128"/>
                <a:ea typeface="Meiryo UI" panose="020B0604030504040204" pitchFamily="50" charset="-128"/>
              </a:rPr>
              <a:t>万博レガシーを受け継ぎ、副首都に相応しい</a:t>
            </a:r>
            <a:endParaRPr lang="en-US" altLang="ja-JP" b="1" dirty="0">
              <a:latin typeface="Meiryo UI" panose="020B0604030504040204" pitchFamily="50" charset="-128"/>
              <a:ea typeface="Meiryo UI" panose="020B0604030504040204" pitchFamily="50" charset="-128"/>
            </a:endParaRPr>
          </a:p>
          <a:p>
            <a:pPr algn="ctr">
              <a:lnSpc>
                <a:spcPct val="150000"/>
              </a:lnSpc>
            </a:pPr>
            <a:r>
              <a:rPr lang="ja-JP" altLang="en-US" b="1" dirty="0">
                <a:latin typeface="Meiryo UI" panose="020B0604030504040204" pitchFamily="50" charset="-128"/>
                <a:ea typeface="Meiryo UI" panose="020B0604030504040204" pitchFamily="50" charset="-128"/>
              </a:rPr>
              <a:t>都市機能を備えるため、</a:t>
            </a:r>
            <a:r>
              <a:rPr lang="en-US" altLang="ja-JP" b="1" dirty="0">
                <a:latin typeface="Meiryo UI" panose="020B0604030504040204" pitchFamily="50" charset="-128"/>
                <a:ea typeface="Meiryo UI" panose="020B0604030504040204" pitchFamily="50" charset="-128"/>
              </a:rPr>
              <a:t>AI</a:t>
            </a:r>
            <a:r>
              <a:rPr lang="ja-JP" altLang="en-US" b="1" dirty="0">
                <a:latin typeface="Meiryo UI" panose="020B0604030504040204" pitchFamily="50" charset="-128"/>
                <a:ea typeface="Meiryo UI" panose="020B0604030504040204" pitchFamily="50" charset="-128"/>
              </a:rPr>
              <a:t>など最先端技術を</a:t>
            </a:r>
            <a:endParaRPr lang="en-US" altLang="ja-JP" b="1" dirty="0">
              <a:latin typeface="Meiryo UI" panose="020B0604030504040204" pitchFamily="50" charset="-128"/>
              <a:ea typeface="Meiryo UI" panose="020B0604030504040204" pitchFamily="50" charset="-128"/>
            </a:endParaRPr>
          </a:p>
          <a:p>
            <a:pPr algn="ctr">
              <a:lnSpc>
                <a:spcPct val="150000"/>
              </a:lnSpc>
            </a:pPr>
            <a:r>
              <a:rPr lang="ja-JP" altLang="en-US" b="1" dirty="0">
                <a:latin typeface="Meiryo UI" panose="020B0604030504040204" pitchFamily="50" charset="-128"/>
                <a:ea typeface="Meiryo UI" panose="020B0604030504040204" pitchFamily="50" charset="-128"/>
              </a:rPr>
              <a:t>活用し、産業創出力や行政効率に優れ、</a:t>
            </a:r>
            <a:endParaRPr lang="en-US" altLang="ja-JP" b="1" dirty="0">
              <a:latin typeface="Meiryo UI" panose="020B0604030504040204" pitchFamily="50" charset="-128"/>
              <a:ea typeface="Meiryo UI" panose="020B0604030504040204" pitchFamily="50" charset="-128"/>
            </a:endParaRPr>
          </a:p>
          <a:p>
            <a:pPr algn="ctr">
              <a:lnSpc>
                <a:spcPct val="150000"/>
              </a:lnSpc>
            </a:pPr>
            <a:r>
              <a:rPr lang="ja-JP" altLang="en-US" b="1" dirty="0">
                <a:latin typeface="Meiryo UI" panose="020B0604030504040204" pitchFamily="50" charset="-128"/>
                <a:ea typeface="Meiryo UI" panose="020B0604030504040204" pitchFamily="50" charset="-128"/>
              </a:rPr>
              <a:t>新サービスを次々と生み出す都市を創る</a:t>
            </a:r>
            <a:endParaRPr lang="en-US" altLang="ja-JP" b="1" dirty="0">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15E623D9-44CE-46D1-9E49-5C5631DE3747}"/>
              </a:ext>
            </a:extLst>
          </p:cNvPr>
          <p:cNvSpPr txBox="1"/>
          <p:nvPr/>
        </p:nvSpPr>
        <p:spPr>
          <a:xfrm>
            <a:off x="1027611" y="3742937"/>
            <a:ext cx="4597880" cy="1280735"/>
          </a:xfrm>
          <a:prstGeom prst="rect">
            <a:avLst/>
          </a:prstGeom>
          <a:noFill/>
        </p:spPr>
        <p:txBody>
          <a:bodyPr wrap="square" rtlCol="0">
            <a:spAutoFit/>
          </a:bodyPr>
          <a:lstStyle/>
          <a:p>
            <a:pPr algn="ctr">
              <a:lnSpc>
                <a:spcPct val="150000"/>
              </a:lnSpc>
            </a:pPr>
            <a:r>
              <a:rPr lang="ja-JP" altLang="en-US" sz="1800" b="1" dirty="0"/>
              <a:t>最先端技術を暮らしに実装し、</a:t>
            </a:r>
            <a:r>
              <a:rPr lang="ja-JP" altLang="en-US" b="1" dirty="0">
                <a:latin typeface="Meiryo UI" panose="020B0604030504040204" pitchFamily="50" charset="-128"/>
                <a:ea typeface="Meiryo UI" panose="020B0604030504040204" pitchFamily="50" charset="-128"/>
              </a:rPr>
              <a:t>大阪に住む、</a:t>
            </a:r>
            <a:endParaRPr lang="en-US" altLang="ja-JP" b="1" dirty="0">
              <a:latin typeface="Meiryo UI" panose="020B0604030504040204" pitchFamily="50" charset="-128"/>
              <a:ea typeface="Meiryo UI" panose="020B0604030504040204" pitchFamily="50" charset="-128"/>
            </a:endParaRPr>
          </a:p>
          <a:p>
            <a:pPr algn="ctr">
              <a:lnSpc>
                <a:spcPct val="150000"/>
              </a:lnSpc>
            </a:pPr>
            <a:r>
              <a:rPr lang="ja-JP" altLang="en-US" b="1" dirty="0">
                <a:latin typeface="Meiryo UI" panose="020B0604030504040204" pitchFamily="50" charset="-128"/>
                <a:ea typeface="Meiryo UI" panose="020B0604030504040204" pitchFamily="50" charset="-128"/>
              </a:rPr>
              <a:t>訪れる人々が、豊かな暮らしや、便利なサービス</a:t>
            </a:r>
            <a:endParaRPr lang="en-US" altLang="ja-JP" b="1" dirty="0">
              <a:latin typeface="Meiryo UI" panose="020B0604030504040204" pitchFamily="50" charset="-128"/>
              <a:ea typeface="Meiryo UI" panose="020B0604030504040204" pitchFamily="50" charset="-128"/>
            </a:endParaRPr>
          </a:p>
          <a:p>
            <a:pPr algn="ctr">
              <a:lnSpc>
                <a:spcPct val="150000"/>
              </a:lnSpc>
            </a:pPr>
            <a:r>
              <a:rPr lang="ja-JP" altLang="en-US" b="1" dirty="0">
                <a:latin typeface="Meiryo UI" panose="020B0604030504040204" pitchFamily="50" charset="-128"/>
                <a:ea typeface="Meiryo UI" panose="020B0604030504040204" pitchFamily="50" charset="-128"/>
              </a:rPr>
              <a:t>を享受できるウェルビーイングな社会を創る</a:t>
            </a:r>
            <a:endParaRPr lang="en-US" altLang="ja-JP" b="1" dirty="0">
              <a:latin typeface="Meiryo UI" panose="020B0604030504040204" pitchFamily="50" charset="-128"/>
              <a:ea typeface="Meiryo UI" panose="020B0604030504040204" pitchFamily="50" charset="-128"/>
            </a:endParaRPr>
          </a:p>
        </p:txBody>
      </p:sp>
      <p:sp>
        <p:nvSpPr>
          <p:cNvPr id="15" name="スライド番号プレースホルダー 3">
            <a:extLst>
              <a:ext uri="{FF2B5EF4-FFF2-40B4-BE49-F238E27FC236}">
                <a16:creationId xmlns:a16="http://schemas.microsoft.com/office/drawing/2014/main" id="{3B79F1B7-9ED9-4F09-906F-62DAFB603A4E}"/>
              </a:ext>
            </a:extLst>
          </p:cNvPr>
          <p:cNvSpPr txBox="1">
            <a:spLocks/>
          </p:cNvSpPr>
          <p:nvPr/>
        </p:nvSpPr>
        <p:spPr>
          <a:xfrm>
            <a:off x="11205713" y="6492875"/>
            <a:ext cx="986287"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3C598F0-0FE0-4076-80A3-C96A98F7321E}" type="slidenum">
              <a:rPr lang="ja-JP" altLang="en-US" smtClean="0"/>
              <a:pPr/>
              <a:t>39</a:t>
            </a:fld>
            <a:endParaRPr lang="ja-JP" altLang="en-US" dirty="0"/>
          </a:p>
        </p:txBody>
      </p:sp>
      <p:sp>
        <p:nvSpPr>
          <p:cNvPr id="3" name="四角形: 角を丸くする 2">
            <a:extLst>
              <a:ext uri="{FF2B5EF4-FFF2-40B4-BE49-F238E27FC236}">
                <a16:creationId xmlns:a16="http://schemas.microsoft.com/office/drawing/2014/main" id="{6E3EBF5B-49BF-41CA-B68A-90E72BE34CA1}"/>
              </a:ext>
            </a:extLst>
          </p:cNvPr>
          <p:cNvSpPr/>
          <p:nvPr/>
        </p:nvSpPr>
        <p:spPr>
          <a:xfrm>
            <a:off x="10554787" y="121921"/>
            <a:ext cx="1079863" cy="5747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再掲</a:t>
            </a:r>
          </a:p>
        </p:txBody>
      </p:sp>
      <p:sp>
        <p:nvSpPr>
          <p:cNvPr id="20" name="テキスト ボックス 19">
            <a:extLst>
              <a:ext uri="{FF2B5EF4-FFF2-40B4-BE49-F238E27FC236}">
                <a16:creationId xmlns:a16="http://schemas.microsoft.com/office/drawing/2014/main" id="{6E83BA91-2D0C-43D2-826B-A3DEDB3DA693}"/>
              </a:ext>
            </a:extLst>
          </p:cNvPr>
          <p:cNvSpPr txBox="1"/>
          <p:nvPr/>
        </p:nvSpPr>
        <p:spPr>
          <a:xfrm>
            <a:off x="1010196" y="1240516"/>
            <a:ext cx="10326564" cy="923330"/>
          </a:xfrm>
          <a:prstGeom prst="rect">
            <a:avLst/>
          </a:prstGeom>
          <a:noFill/>
        </p:spPr>
        <p:txBody>
          <a:bodyPr wrap="square">
            <a:spAutoFit/>
          </a:bodyPr>
          <a:lstStyle/>
          <a:p>
            <a:r>
              <a:rPr lang="ja-JP" altLang="en-US" dirty="0">
                <a:latin typeface="Meiryo UI" panose="020B0604030504040204" pitchFamily="50" charset="-128"/>
                <a:ea typeface="Meiryo UI" panose="020B0604030504040204" pitchFamily="50" charset="-128"/>
              </a:rPr>
              <a:t>これまでの取組実績を基盤として、</a:t>
            </a:r>
            <a:r>
              <a:rPr lang="en-US" altLang="ja-JP" dirty="0">
                <a:latin typeface="Meiryo UI" panose="020B0604030504040204" pitchFamily="50" charset="-128"/>
                <a:ea typeface="Meiryo UI" panose="020B0604030504040204" pitchFamily="50" charset="-128"/>
              </a:rPr>
              <a:t>AI</a:t>
            </a:r>
            <a:r>
              <a:rPr lang="ja-JP" altLang="en-US" dirty="0">
                <a:latin typeface="Meiryo UI" panose="020B0604030504040204" pitchFamily="50" charset="-128"/>
                <a:ea typeface="Meiryo UI" panose="020B0604030504040204" pitchFamily="50" charset="-128"/>
              </a:rPr>
              <a:t>をはじめとするデジタル技術の飛躍的進化を踏まえ、人口減少や超高齢化など多様化・加速化する社会課題に対応し、万博後の未来社会を実現するため、目標年次を</a:t>
            </a:r>
            <a:r>
              <a:rPr lang="en-US" altLang="ja-JP" dirty="0">
                <a:latin typeface="Meiryo UI" panose="020B0604030504040204" pitchFamily="50" charset="-128"/>
                <a:ea typeface="Meiryo UI" panose="020B0604030504040204" pitchFamily="50" charset="-128"/>
              </a:rPr>
              <a:t>2030</a:t>
            </a:r>
            <a:r>
              <a:rPr lang="ja-JP" altLang="en-US" dirty="0">
                <a:latin typeface="Meiryo UI" panose="020B0604030504040204" pitchFamily="50" charset="-128"/>
                <a:ea typeface="Meiryo UI" panose="020B0604030504040204" pitchFamily="50" charset="-128"/>
              </a:rPr>
              <a:t>年とする</a:t>
            </a:r>
            <a:br>
              <a:rPr lang="en-US" altLang="ja-JP" dirty="0">
                <a:latin typeface="Meiryo UI" panose="020B0604030504040204" pitchFamily="50" charset="-128"/>
                <a:ea typeface="Meiryo UI" panose="020B0604030504040204" pitchFamily="50" charset="-128"/>
              </a:rPr>
            </a:br>
            <a:r>
              <a:rPr lang="ja-JP" altLang="en-US" dirty="0">
                <a:latin typeface="Meiryo UI" panose="020B0604030504040204" pitchFamily="50" charset="-128"/>
                <a:ea typeface="Meiryo UI" panose="020B0604030504040204" pitchFamily="50" charset="-128"/>
              </a:rPr>
              <a:t> </a:t>
            </a:r>
            <a:r>
              <a:rPr lang="en-US" altLang="ja-JP" b="1"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次世代型スマートシティ</a:t>
            </a:r>
            <a:r>
              <a:rPr lang="en-US" altLang="ja-JP" b="1" dirty="0">
                <a:latin typeface="Meiryo UI" panose="020B0604030504040204" pitchFamily="50" charset="-128"/>
                <a:ea typeface="Meiryo UI" panose="020B0604030504040204" pitchFamily="50" charset="-128"/>
              </a:rPr>
              <a:t>OSAKA』 </a:t>
            </a:r>
            <a:r>
              <a:rPr lang="ja-JP" altLang="en-US" dirty="0">
                <a:latin typeface="Meiryo UI" panose="020B0604030504040204" pitchFamily="50" charset="-128"/>
                <a:ea typeface="Meiryo UI" panose="020B0604030504040204" pitchFamily="50" charset="-128"/>
              </a:rPr>
              <a:t>実現をめざす。</a:t>
            </a:r>
            <a:endParaRPr lang="ja-JP" altLang="en-US" strike="sngStrike"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42101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C7B176D-8577-46EE-A884-B97A59572A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5693" y="2136915"/>
            <a:ext cx="4242499" cy="3161318"/>
          </a:xfrm>
          <a:prstGeom prst="rect">
            <a:avLst/>
          </a:prstGeom>
        </p:spPr>
      </p:pic>
      <p:sp>
        <p:nvSpPr>
          <p:cNvPr id="6" name="四角形: 角を丸くする 5">
            <a:extLst>
              <a:ext uri="{FF2B5EF4-FFF2-40B4-BE49-F238E27FC236}">
                <a16:creationId xmlns:a16="http://schemas.microsoft.com/office/drawing/2014/main" id="{6D13CABA-0C5F-4FF9-84B2-EBCBDF194A58}"/>
              </a:ext>
            </a:extLst>
          </p:cNvPr>
          <p:cNvSpPr/>
          <p:nvPr/>
        </p:nvSpPr>
        <p:spPr>
          <a:xfrm>
            <a:off x="3741943" y="3922501"/>
            <a:ext cx="617284" cy="21804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3" name="テキスト ボックス 12">
            <a:extLst>
              <a:ext uri="{FF2B5EF4-FFF2-40B4-BE49-F238E27FC236}">
                <a16:creationId xmlns:a16="http://schemas.microsoft.com/office/drawing/2014/main" id="{D72B5819-D6B0-465A-B3F3-021BD389F240}"/>
              </a:ext>
            </a:extLst>
          </p:cNvPr>
          <p:cNvSpPr txBox="1"/>
          <p:nvPr/>
        </p:nvSpPr>
        <p:spPr>
          <a:xfrm>
            <a:off x="675427" y="5468597"/>
            <a:ext cx="366659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出典：第２２回副首都推進本部会議（</a:t>
            </a: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2021.1.22</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a:t>
            </a:r>
          </a:p>
        </p:txBody>
      </p:sp>
      <p:sp>
        <p:nvSpPr>
          <p:cNvPr id="7" name="テキスト ボックス 6">
            <a:extLst>
              <a:ext uri="{FF2B5EF4-FFF2-40B4-BE49-F238E27FC236}">
                <a16:creationId xmlns:a16="http://schemas.microsoft.com/office/drawing/2014/main" id="{0B3E8C1E-3286-416B-B518-7C7666006970}"/>
              </a:ext>
            </a:extLst>
          </p:cNvPr>
          <p:cNvSpPr txBox="1"/>
          <p:nvPr/>
        </p:nvSpPr>
        <p:spPr>
          <a:xfrm>
            <a:off x="522030" y="609733"/>
            <a:ext cx="5006703" cy="1129308"/>
          </a:xfrm>
          <a:prstGeom prst="roundRect">
            <a:avLst>
              <a:gd name="adj" fmla="val 8377"/>
            </a:avLst>
          </a:prstGeom>
          <a:solidFill>
            <a:schemeClr val="accent5">
              <a:lumMod val="20000"/>
              <a:lumOff val="80000"/>
            </a:schemeClr>
          </a:solidFill>
        </p:spPr>
        <p:txBody>
          <a:bodyPr wrap="square" rtlCol="0">
            <a:spAutoFit/>
          </a:bodyPr>
          <a:lstStyle/>
          <a:p>
            <a:pPr marL="216000" marR="0" lvl="0" indent="-2160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1" lang="en-US" altLang="ja-JP" sz="600" b="0" i="0" u="none" strike="noStrike" kern="1200" cap="none" spc="0" normalizeH="0" baseline="0" noProof="0" dirty="0">
              <a:ln>
                <a:noFill/>
              </a:ln>
              <a:solidFill>
                <a:srgbClr val="FF0000"/>
              </a:solidFill>
              <a:effectLst/>
              <a:uLnTx/>
              <a:uFillTx/>
              <a:latin typeface="Meiryo UI"/>
              <a:ea typeface="Meiryo UI"/>
              <a:cs typeface="+mn-cs"/>
            </a:endParaRPr>
          </a:p>
          <a:p>
            <a:pPr marL="216000" marR="0" lvl="0" indent="-2160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effectLst/>
                <a:uLnTx/>
                <a:uFillTx/>
                <a:latin typeface="Meiryo UI"/>
                <a:ea typeface="Meiryo UI"/>
                <a:cs typeface="+mn-cs"/>
              </a:rPr>
              <a:t>大阪府及び大阪市における一体的な行政運営の推進に関する条例</a:t>
            </a:r>
            <a:endParaRPr kumimoji="1" lang="en-US" altLang="ja-JP" sz="1200" b="0" i="0" u="none" strike="noStrike" kern="1200" cap="none" spc="0" normalizeH="0" baseline="0" noProof="0" dirty="0">
              <a:ln>
                <a:noFill/>
              </a:ln>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effectLst/>
                <a:uLnTx/>
                <a:uFillTx/>
                <a:latin typeface="Meiryo UI"/>
                <a:ea typeface="Meiryo UI"/>
                <a:cs typeface="+mn-cs"/>
              </a:rPr>
              <a:t>  </a:t>
            </a:r>
            <a:r>
              <a:rPr kumimoji="1" lang="ja-JP" altLang="en-US" sz="1200" b="0" i="0" u="none" strike="noStrike" kern="1200" cap="none" spc="0" normalizeH="0" baseline="0" noProof="0" dirty="0">
                <a:ln>
                  <a:noFill/>
                </a:ln>
                <a:effectLst/>
                <a:uLnTx/>
                <a:uFillTx/>
                <a:latin typeface="Meiryo UI"/>
                <a:ea typeface="Meiryo UI"/>
                <a:cs typeface="+mn-cs"/>
              </a:rPr>
              <a:t>（府市一体化条例）</a:t>
            </a:r>
            <a:r>
              <a:rPr kumimoji="1" lang="en-US" altLang="ja-JP" sz="1200" b="0" i="0" u="none" strike="noStrike" kern="1200" cap="none" spc="0" normalizeH="0" baseline="30000" noProof="0" dirty="0">
                <a:ln>
                  <a:noFill/>
                </a:ln>
                <a:effectLst/>
                <a:uLnTx/>
                <a:uFillTx/>
                <a:latin typeface="Meiryo UI"/>
                <a:ea typeface="Meiryo UI"/>
                <a:cs typeface="+mn-cs"/>
              </a:rPr>
              <a:t> </a:t>
            </a:r>
            <a:r>
              <a:rPr kumimoji="1" lang="ja-JP" altLang="en-US" sz="1200" b="0" i="0" u="none" strike="noStrike" kern="1200" cap="none" spc="0" normalizeH="0" baseline="0" noProof="0" dirty="0">
                <a:ln>
                  <a:noFill/>
                </a:ln>
                <a:effectLst/>
                <a:uLnTx/>
                <a:uFillTx/>
                <a:latin typeface="Meiryo UI"/>
                <a:ea typeface="Meiryo UI"/>
                <a:cs typeface="+mn-cs"/>
              </a:rPr>
              <a:t>の対象</a:t>
            </a:r>
            <a:endParaRPr kumimoji="1" lang="en-US" altLang="ja-JP" sz="1200" b="0" i="0" u="none" strike="noStrike" kern="1200" cap="none" spc="0" normalizeH="0" baseline="0" noProof="0" dirty="0">
              <a:ln>
                <a:noFill/>
              </a:ln>
              <a:effectLst/>
              <a:uLnTx/>
              <a:uFillTx/>
              <a:latin typeface="Meiryo UI"/>
              <a:ea typeface="Meiryo UI"/>
              <a:cs typeface="+mn-cs"/>
            </a:endParaRPr>
          </a:p>
          <a:p>
            <a:pPr marL="216000" marR="0" lvl="0" indent="-2160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1" lang="en-US" altLang="ja-JP" sz="500" b="0" i="0" u="none" strike="noStrike" kern="1200" cap="none" spc="0" normalizeH="0" baseline="0" noProof="0" dirty="0">
              <a:ln>
                <a:noFill/>
              </a:ln>
              <a:effectLst/>
              <a:uLnTx/>
              <a:uFillTx/>
              <a:latin typeface="Meiryo UI"/>
              <a:ea typeface="Meiryo UI"/>
              <a:cs typeface="+mn-cs"/>
            </a:endParaRPr>
          </a:p>
          <a:p>
            <a:pPr marL="216000" marR="0" lvl="0" indent="-2160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1" lang="en-US" altLang="ja-JP" sz="500" b="0" i="0" u="none" strike="noStrike" kern="1200" cap="none" spc="0" normalizeH="0" baseline="0" noProof="0" dirty="0">
              <a:ln>
                <a:noFill/>
              </a:ln>
              <a:effectLst/>
              <a:uLnTx/>
              <a:uFillTx/>
              <a:latin typeface="Meiryo UI"/>
              <a:ea typeface="Meiryo UI"/>
              <a:cs typeface="+mn-cs"/>
            </a:endParaRPr>
          </a:p>
          <a:p>
            <a:pPr marL="216000" marR="0" lvl="0" indent="-2160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effectLst/>
                <a:uLnTx/>
                <a:uFillTx/>
                <a:latin typeface="Meiryo UI"/>
                <a:ea typeface="Meiryo UI"/>
                <a:cs typeface="+mn-cs"/>
              </a:rPr>
              <a:t>官民データ活用推進基本法において、都道府県に策定が義務付けられた「官民データ活用推進計画」</a:t>
            </a:r>
          </a:p>
        </p:txBody>
      </p:sp>
      <p:sp>
        <p:nvSpPr>
          <p:cNvPr id="17" name="テキスト ボックス 16">
            <a:extLst>
              <a:ext uri="{FF2B5EF4-FFF2-40B4-BE49-F238E27FC236}">
                <a16:creationId xmlns:a16="http://schemas.microsoft.com/office/drawing/2014/main" id="{5064F7DE-E6E0-4291-B3F1-81DE976DB319}"/>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b="1" dirty="0">
                <a:solidFill>
                  <a:prstClr val="black"/>
                </a:solidFill>
                <a:latin typeface="Meiryo UI"/>
                <a:ea typeface="Meiryo UI"/>
              </a:rPr>
              <a:t>1-1.</a:t>
            </a:r>
            <a:r>
              <a:rPr lang="ja-JP" altLang="en-US" sz="2000" b="1" dirty="0">
                <a:solidFill>
                  <a:prstClr val="black"/>
                </a:solidFill>
                <a:latin typeface="Meiryo UI"/>
                <a:ea typeface="Meiryo UI"/>
              </a:rPr>
              <a:t>  </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スマートシティ戦略</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の位置づけと経緯</a:t>
            </a:r>
            <a:endParaRPr kumimoji="1" lang="en-US" altLang="ja-JP" sz="20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 name="四角形: 角を丸くする 1">
            <a:extLst>
              <a:ext uri="{FF2B5EF4-FFF2-40B4-BE49-F238E27FC236}">
                <a16:creationId xmlns:a16="http://schemas.microsoft.com/office/drawing/2014/main" id="{D219C9B2-75A8-4004-9924-6325077A692C}"/>
              </a:ext>
            </a:extLst>
          </p:cNvPr>
          <p:cNvSpPr/>
          <p:nvPr/>
        </p:nvSpPr>
        <p:spPr>
          <a:xfrm>
            <a:off x="675427" y="1797927"/>
            <a:ext cx="4645085" cy="3655511"/>
          </a:xfrm>
          <a:prstGeom prst="roundRect">
            <a:avLst>
              <a:gd name="adj" fmla="val 309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4" name="正方形/長方形 3">
            <a:extLst>
              <a:ext uri="{FF2B5EF4-FFF2-40B4-BE49-F238E27FC236}">
                <a16:creationId xmlns:a16="http://schemas.microsoft.com/office/drawing/2014/main" id="{3F3C794B-D9E7-4BCD-B57F-3377C9743AA6}"/>
              </a:ext>
            </a:extLst>
          </p:cNvPr>
          <p:cNvSpPr/>
          <p:nvPr/>
        </p:nvSpPr>
        <p:spPr>
          <a:xfrm>
            <a:off x="845693" y="2177962"/>
            <a:ext cx="144000" cy="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0" name="テキスト ボックス 9">
            <a:extLst>
              <a:ext uri="{FF2B5EF4-FFF2-40B4-BE49-F238E27FC236}">
                <a16:creationId xmlns:a16="http://schemas.microsoft.com/office/drawing/2014/main" id="{FA149DB9-3088-4472-851C-16D95774652B}"/>
              </a:ext>
            </a:extLst>
          </p:cNvPr>
          <p:cNvSpPr txBox="1"/>
          <p:nvPr/>
        </p:nvSpPr>
        <p:spPr>
          <a:xfrm>
            <a:off x="751049" y="1869616"/>
            <a:ext cx="4580466"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大阪府及び大阪市における一体的な行政運営の推進に関する条例</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9" name="四角形: 角を丸くする 18">
            <a:extLst>
              <a:ext uri="{FF2B5EF4-FFF2-40B4-BE49-F238E27FC236}">
                <a16:creationId xmlns:a16="http://schemas.microsoft.com/office/drawing/2014/main" id="{04982DD2-33A7-4F22-921E-749ADD853C53}"/>
              </a:ext>
            </a:extLst>
          </p:cNvPr>
          <p:cNvSpPr/>
          <p:nvPr/>
        </p:nvSpPr>
        <p:spPr>
          <a:xfrm>
            <a:off x="533399" y="455356"/>
            <a:ext cx="1667934" cy="28786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white"/>
                </a:solidFill>
                <a:effectLst/>
                <a:uLnTx/>
                <a:uFillTx/>
                <a:latin typeface="Meiryo UI"/>
                <a:ea typeface="Meiryo UI"/>
                <a:cs typeface="+mn-cs"/>
              </a:rPr>
              <a:t>戦略の位置づけ</a:t>
            </a:r>
          </a:p>
        </p:txBody>
      </p:sp>
      <p:sp>
        <p:nvSpPr>
          <p:cNvPr id="32" name="四角形: 角を丸くする 31">
            <a:extLst>
              <a:ext uri="{FF2B5EF4-FFF2-40B4-BE49-F238E27FC236}">
                <a16:creationId xmlns:a16="http://schemas.microsoft.com/office/drawing/2014/main" id="{AE950A96-1E57-4F91-8578-6F6B2B807451}"/>
              </a:ext>
            </a:extLst>
          </p:cNvPr>
          <p:cNvSpPr/>
          <p:nvPr/>
        </p:nvSpPr>
        <p:spPr>
          <a:xfrm>
            <a:off x="5791541" y="455356"/>
            <a:ext cx="1667934" cy="28786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white"/>
                </a:solidFill>
                <a:effectLst/>
                <a:uLnTx/>
                <a:uFillTx/>
                <a:latin typeface="Meiryo UI"/>
                <a:ea typeface="Meiryo UI"/>
                <a:cs typeface="+mn-cs"/>
              </a:rPr>
              <a:t>府市の経緯</a:t>
            </a:r>
          </a:p>
        </p:txBody>
      </p:sp>
      <p:graphicFrame>
        <p:nvGraphicFramePr>
          <p:cNvPr id="3" name="表 17">
            <a:extLst>
              <a:ext uri="{FF2B5EF4-FFF2-40B4-BE49-F238E27FC236}">
                <a16:creationId xmlns:a16="http://schemas.microsoft.com/office/drawing/2014/main" id="{7A7CBEA7-EAD5-2DFD-3195-4EF11A96E00C}"/>
              </a:ext>
            </a:extLst>
          </p:cNvPr>
          <p:cNvGraphicFramePr>
            <a:graphicFrameLocks noGrp="1"/>
          </p:cNvGraphicFramePr>
          <p:nvPr/>
        </p:nvGraphicFramePr>
        <p:xfrm>
          <a:off x="5783398" y="931487"/>
          <a:ext cx="6247022" cy="5388393"/>
        </p:xfrm>
        <a:graphic>
          <a:graphicData uri="http://schemas.openxmlformats.org/drawingml/2006/table">
            <a:tbl>
              <a:tblPr firstRow="1" bandRow="1">
                <a:tableStyleId>{5940675A-B579-460E-94D1-54222C63F5DA}</a:tableStyleId>
              </a:tblPr>
              <a:tblGrid>
                <a:gridCol w="962077">
                  <a:extLst>
                    <a:ext uri="{9D8B030D-6E8A-4147-A177-3AD203B41FA5}">
                      <a16:colId xmlns:a16="http://schemas.microsoft.com/office/drawing/2014/main" val="2769653607"/>
                    </a:ext>
                  </a:extLst>
                </a:gridCol>
                <a:gridCol w="2520295">
                  <a:extLst>
                    <a:ext uri="{9D8B030D-6E8A-4147-A177-3AD203B41FA5}">
                      <a16:colId xmlns:a16="http://schemas.microsoft.com/office/drawing/2014/main" val="3982082458"/>
                    </a:ext>
                  </a:extLst>
                </a:gridCol>
                <a:gridCol w="2764650">
                  <a:extLst>
                    <a:ext uri="{9D8B030D-6E8A-4147-A177-3AD203B41FA5}">
                      <a16:colId xmlns:a16="http://schemas.microsoft.com/office/drawing/2014/main" val="1622342276"/>
                    </a:ext>
                  </a:extLst>
                </a:gridCol>
              </a:tblGrid>
              <a:tr h="314186">
                <a:tc>
                  <a:txBody>
                    <a:bodyPr/>
                    <a:lstStyle/>
                    <a:p>
                      <a:pPr algn="ctr"/>
                      <a:r>
                        <a:rPr kumimoji="1" lang="ja-JP" altLang="en-US" sz="1200" b="1"/>
                        <a:t>年度</a:t>
                      </a:r>
                    </a:p>
                  </a:txBody>
                  <a:tcPr>
                    <a:solidFill>
                      <a:schemeClr val="accent5">
                        <a:lumMod val="20000"/>
                        <a:lumOff val="80000"/>
                      </a:schemeClr>
                    </a:solidFill>
                  </a:tcPr>
                </a:tc>
                <a:tc>
                  <a:txBody>
                    <a:bodyPr/>
                    <a:lstStyle/>
                    <a:p>
                      <a:pPr algn="ctr"/>
                      <a:r>
                        <a:rPr kumimoji="1" lang="ja-JP" altLang="en-US" sz="1200" b="1"/>
                        <a:t>大阪府</a:t>
                      </a:r>
                    </a:p>
                  </a:txBody>
                  <a:tcPr>
                    <a:solidFill>
                      <a:schemeClr val="accent5">
                        <a:lumMod val="20000"/>
                        <a:lumOff val="80000"/>
                      </a:schemeClr>
                    </a:solidFill>
                  </a:tcPr>
                </a:tc>
                <a:tc>
                  <a:txBody>
                    <a:bodyPr/>
                    <a:lstStyle/>
                    <a:p>
                      <a:pPr algn="ctr"/>
                      <a:r>
                        <a:rPr kumimoji="1" lang="ja-JP" altLang="en-US" sz="1200" b="1"/>
                        <a:t>大阪市</a:t>
                      </a:r>
                    </a:p>
                  </a:txBody>
                  <a:tcPr>
                    <a:solidFill>
                      <a:schemeClr val="accent5">
                        <a:lumMod val="20000"/>
                        <a:lumOff val="80000"/>
                      </a:schemeClr>
                    </a:solidFill>
                  </a:tcPr>
                </a:tc>
                <a:extLst>
                  <a:ext uri="{0D108BD9-81ED-4DB2-BD59-A6C34878D82A}">
                    <a16:rowId xmlns:a16="http://schemas.microsoft.com/office/drawing/2014/main" val="3240470697"/>
                  </a:ext>
                </a:extLst>
              </a:tr>
              <a:tr h="2803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1"/>
                        <a:t>2016</a:t>
                      </a:r>
                      <a:r>
                        <a:rPr lang="ja-JP" altLang="en-US" sz="1200" b="1"/>
                        <a:t>年</a:t>
                      </a:r>
                      <a:endParaRPr kumimoji="1" lang="en-US" altLang="ja-JP" sz="1200" b="1"/>
                    </a:p>
                  </a:txBody>
                  <a:tcPr>
                    <a:noFill/>
                  </a:tcPr>
                </a:tc>
                <a:tc>
                  <a:txBody>
                    <a:bodyPr/>
                    <a:lstStyle/>
                    <a:p>
                      <a:pPr lvl="0">
                        <a:buNone/>
                      </a:pPr>
                      <a:endParaRPr kumimoji="1" lang="ja-JP" altLang="en-US" sz="1200" kern="1200">
                        <a:solidFill>
                          <a:schemeClr val="tx1"/>
                        </a:solidFill>
                        <a:latin typeface="+mn-lt"/>
                        <a:ea typeface="+mn-ea"/>
                        <a:cs typeface="+mn-cs"/>
                      </a:endParaRPr>
                    </a:p>
                  </a:txBody>
                  <a:tcPr>
                    <a:noFill/>
                  </a:tcPr>
                </a:tc>
                <a:tc>
                  <a:txBody>
                    <a:bodyPr/>
                    <a:lstStyle/>
                    <a:p>
                      <a:pPr lvl="0">
                        <a:buNone/>
                      </a:pPr>
                      <a:r>
                        <a:rPr lang="en-US" altLang="ja-JP" sz="1200" kern="1200" noProof="0">
                          <a:solidFill>
                            <a:schemeClr val="tx1"/>
                          </a:solidFill>
                          <a:latin typeface="+mn-lt"/>
                          <a:ea typeface="+mn-ea"/>
                          <a:cs typeface="+mn-cs"/>
                        </a:rPr>
                        <a:t>ICT</a:t>
                      </a:r>
                      <a:r>
                        <a:rPr lang="ja-JP" altLang="en-US" sz="1200" kern="1200" noProof="0">
                          <a:solidFill>
                            <a:schemeClr val="tx1"/>
                          </a:solidFill>
                          <a:latin typeface="+mn-lt"/>
                          <a:ea typeface="+mn-ea"/>
                          <a:cs typeface="+mn-cs"/>
                        </a:rPr>
                        <a:t>戦略室設置</a:t>
                      </a:r>
                      <a:endParaRPr lang="ja-JP" sz="1200"/>
                    </a:p>
                  </a:txBody>
                  <a:tcPr>
                    <a:noFill/>
                  </a:tcPr>
                </a:tc>
                <a:extLst>
                  <a:ext uri="{0D108BD9-81ED-4DB2-BD59-A6C34878D82A}">
                    <a16:rowId xmlns:a16="http://schemas.microsoft.com/office/drawing/2014/main" val="2941887048"/>
                  </a:ext>
                </a:extLst>
              </a:tr>
              <a:tr h="2803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1"/>
                        <a:t>2017</a:t>
                      </a:r>
                      <a:r>
                        <a:rPr lang="ja-JP" altLang="en-US" sz="1200" b="1"/>
                        <a:t>年</a:t>
                      </a:r>
                      <a:endParaRPr kumimoji="1" lang="en-US" altLang="ja-JP" sz="1200" b="1"/>
                    </a:p>
                  </a:txBody>
                  <a:tcPr>
                    <a:noFill/>
                  </a:tcPr>
                </a:tc>
                <a:tc>
                  <a:txBody>
                    <a:bodyPr/>
                    <a:lstStyle/>
                    <a:p>
                      <a:pPr lvl="0">
                        <a:buNone/>
                      </a:pPr>
                      <a:endParaRPr kumimoji="1" lang="ja-JP" altLang="en-US" sz="1200" kern="1200">
                        <a:solidFill>
                          <a:schemeClr val="tx1"/>
                        </a:solidFill>
                        <a:latin typeface="+mn-lt"/>
                        <a:ea typeface="+mn-ea"/>
                        <a:cs typeface="+mn-cs"/>
                      </a:endParaRPr>
                    </a:p>
                  </a:txBody>
                  <a:tcPr>
                    <a:noFill/>
                  </a:tcPr>
                </a:tc>
                <a:tc>
                  <a:txBody>
                    <a:bodyPr/>
                    <a:lstStyle/>
                    <a:p>
                      <a:pPr lvl="0">
                        <a:buNone/>
                      </a:pPr>
                      <a:r>
                        <a:rPr lang="ja-JP" altLang="en-US" sz="1200" kern="1200" noProof="0">
                          <a:solidFill>
                            <a:schemeClr val="tx1"/>
                          </a:solidFill>
                          <a:latin typeface="+mn-lt"/>
                          <a:ea typeface="+mn-ea"/>
                          <a:cs typeface="+mn-cs"/>
                        </a:rPr>
                        <a:t>大阪市ICT戦略第2版策定</a:t>
                      </a:r>
                      <a:endParaRPr lang="ja-JP" sz="1200"/>
                    </a:p>
                  </a:txBody>
                  <a:tcPr>
                    <a:noFill/>
                  </a:tcPr>
                </a:tc>
                <a:extLst>
                  <a:ext uri="{0D108BD9-81ED-4DB2-BD59-A6C34878D82A}">
                    <a16:rowId xmlns:a16="http://schemas.microsoft.com/office/drawing/2014/main" val="3304315166"/>
                  </a:ext>
                </a:extLst>
              </a:tr>
              <a:tr h="4709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1" dirty="0"/>
                        <a:t>2018</a:t>
                      </a:r>
                      <a:r>
                        <a:rPr lang="ja-JP" altLang="en-US" sz="1200" b="1" dirty="0"/>
                        <a:t>年</a:t>
                      </a:r>
                      <a:endParaRPr kumimoji="1" lang="en-US" altLang="ja-JP" sz="1200" b="1" dirty="0"/>
                    </a:p>
                  </a:txBody>
                  <a:tcPr>
                    <a:noFill/>
                  </a:tcPr>
                </a:tc>
                <a:tc>
                  <a:txBody>
                    <a:bodyPr/>
                    <a:lstStyle/>
                    <a:p>
                      <a:pPr lvl="0">
                        <a:buNone/>
                      </a:pPr>
                      <a:endParaRPr kumimoji="1" lang="ja-JP" altLang="en-US" sz="1200" kern="1200">
                        <a:solidFill>
                          <a:schemeClr val="tx1"/>
                        </a:solidFill>
                        <a:latin typeface="+mn-lt"/>
                        <a:ea typeface="+mn-ea"/>
                        <a:cs typeface="+mn-cs"/>
                      </a:endParaRPr>
                    </a:p>
                  </a:txBody>
                  <a:tcPr>
                    <a:noFill/>
                  </a:tcPr>
                </a:tc>
                <a:tc>
                  <a:txBody>
                    <a:bodyPr/>
                    <a:lstStyle/>
                    <a:p>
                      <a:pPr lvl="0">
                        <a:buNone/>
                      </a:pPr>
                      <a:r>
                        <a:rPr lang="ja-JP" altLang="en-US" sz="1200" kern="1200" noProof="0">
                          <a:solidFill>
                            <a:schemeClr val="tx1"/>
                          </a:solidFill>
                          <a:latin typeface="+mn-lt"/>
                          <a:ea typeface="+mn-ea"/>
                          <a:cs typeface="+mn-cs"/>
                        </a:rPr>
                        <a:t>大阪市</a:t>
                      </a:r>
                      <a:r>
                        <a:rPr lang="en-US" altLang="ja-JP" sz="1200" kern="1200" noProof="0">
                          <a:solidFill>
                            <a:schemeClr val="tx1"/>
                          </a:solidFill>
                          <a:latin typeface="+mn-lt"/>
                          <a:ea typeface="+mn-ea"/>
                          <a:cs typeface="+mn-cs"/>
                        </a:rPr>
                        <a:t>ICT</a:t>
                      </a:r>
                      <a:r>
                        <a:rPr lang="ja-JP" altLang="en-US" sz="1200" kern="1200" noProof="0">
                          <a:solidFill>
                            <a:schemeClr val="tx1"/>
                          </a:solidFill>
                          <a:latin typeface="+mn-lt"/>
                          <a:ea typeface="+mn-ea"/>
                          <a:cs typeface="+mn-cs"/>
                        </a:rPr>
                        <a:t>戦略アクションプラン</a:t>
                      </a:r>
                      <a:r>
                        <a:rPr lang="en-US" altLang="ja-JP" sz="1200" kern="1200" noProof="0">
                          <a:solidFill>
                            <a:schemeClr val="tx1"/>
                          </a:solidFill>
                          <a:latin typeface="+mn-lt"/>
                          <a:ea typeface="+mn-ea"/>
                          <a:cs typeface="+mn-cs"/>
                        </a:rPr>
                        <a:t>(2018</a:t>
                      </a:r>
                      <a:r>
                        <a:rPr lang="ja-JP" altLang="en-US" sz="1200" kern="1200" noProof="0">
                          <a:solidFill>
                            <a:schemeClr val="tx1"/>
                          </a:solidFill>
                          <a:latin typeface="+mn-lt"/>
                          <a:ea typeface="+mn-ea"/>
                          <a:cs typeface="+mn-cs"/>
                        </a:rPr>
                        <a:t>年度～</a:t>
                      </a:r>
                      <a:r>
                        <a:rPr lang="en-US" altLang="ja-JP" sz="1200" kern="1200" noProof="0">
                          <a:solidFill>
                            <a:schemeClr val="tx1"/>
                          </a:solidFill>
                          <a:latin typeface="+mn-lt"/>
                          <a:ea typeface="+mn-ea"/>
                          <a:cs typeface="+mn-cs"/>
                        </a:rPr>
                        <a:t>2020</a:t>
                      </a:r>
                      <a:r>
                        <a:rPr lang="ja-JP" altLang="en-US" sz="1200" kern="1200" noProof="0">
                          <a:solidFill>
                            <a:schemeClr val="tx1"/>
                          </a:solidFill>
                          <a:latin typeface="+mn-lt"/>
                          <a:ea typeface="+mn-ea"/>
                          <a:cs typeface="+mn-cs"/>
                        </a:rPr>
                        <a:t>年度</a:t>
                      </a:r>
                      <a:r>
                        <a:rPr lang="en-US" altLang="ja-JP" sz="1200" kern="1200" noProof="0">
                          <a:solidFill>
                            <a:schemeClr val="tx1"/>
                          </a:solidFill>
                          <a:latin typeface="+mn-lt"/>
                          <a:ea typeface="+mn-ea"/>
                          <a:cs typeface="+mn-cs"/>
                        </a:rPr>
                        <a:t>)</a:t>
                      </a:r>
                      <a:r>
                        <a:rPr lang="ja-JP" altLang="en-US" sz="1200" kern="1200" noProof="0">
                          <a:solidFill>
                            <a:schemeClr val="tx1"/>
                          </a:solidFill>
                          <a:latin typeface="+mn-lt"/>
                          <a:ea typeface="+mn-ea"/>
                          <a:cs typeface="+mn-cs"/>
                        </a:rPr>
                        <a:t>策定</a:t>
                      </a:r>
                      <a:endParaRPr lang="ja-JP" sz="1200"/>
                    </a:p>
                  </a:txBody>
                  <a:tcPr>
                    <a:noFill/>
                  </a:tcPr>
                </a:tc>
                <a:extLst>
                  <a:ext uri="{0D108BD9-81ED-4DB2-BD59-A6C34878D82A}">
                    <a16:rowId xmlns:a16="http://schemas.microsoft.com/office/drawing/2014/main" val="1350718029"/>
                  </a:ext>
                </a:extLst>
              </a:tr>
              <a:tr h="642121">
                <a:tc>
                  <a:txBody>
                    <a:bodyPr/>
                    <a:lstStyle/>
                    <a:p>
                      <a:pPr lvl="0">
                        <a:buNone/>
                      </a:pPr>
                      <a:r>
                        <a:rPr lang="en-US" altLang="ja-JP" sz="1200" b="1"/>
                        <a:t>2019</a:t>
                      </a:r>
                      <a:r>
                        <a:rPr lang="ja-JP" altLang="en-US" sz="1200" b="1"/>
                        <a:t>年</a:t>
                      </a:r>
                      <a:endParaRPr kumimoji="1" lang="en-US" altLang="ja-JP"/>
                    </a:p>
                  </a:txBody>
                  <a:tcPr/>
                </a:tc>
                <a:tc>
                  <a:txBody>
                    <a:bodyPr/>
                    <a:lstStyle/>
                    <a:p>
                      <a:pPr lvl="0">
                        <a:buNone/>
                      </a:pPr>
                      <a:r>
                        <a:rPr lang="ja-JP" altLang="en-US" sz="1200" kern="1200">
                          <a:solidFill>
                            <a:schemeClr val="tx1"/>
                          </a:solidFill>
                          <a:latin typeface="+mn-lt"/>
                          <a:ea typeface="+mn-ea"/>
                          <a:cs typeface="+mn-cs"/>
                        </a:rPr>
                        <a:t>スマートシティ戦略準備室設置</a:t>
                      </a:r>
                      <a:endParaRPr kumimoji="1" lang="en-US" altLang="ja-JP"/>
                    </a:p>
                  </a:txBody>
                  <a:tcPr/>
                </a:tc>
                <a:tc>
                  <a:txBody>
                    <a:bodyPr/>
                    <a:lstStyle/>
                    <a:p>
                      <a:pPr lvl="0">
                        <a:buNone/>
                      </a:pPr>
                      <a:endParaRPr lang="en-US" altLang="ja-JP" sz="1200" kern="1200" noProof="0">
                        <a:solidFill>
                          <a:schemeClr val="tx1"/>
                        </a:solidFill>
                        <a:latin typeface="+mn-lt"/>
                        <a:ea typeface="+mn-ea"/>
                        <a:cs typeface="+mn-cs"/>
                      </a:endParaRPr>
                    </a:p>
                    <a:p>
                      <a:pPr lvl="0">
                        <a:buNone/>
                      </a:pPr>
                      <a:endParaRPr lang="ja-JP" altLang="en-US" sz="1200" b="0" i="0" u="none" strike="noStrike" kern="1200" noProof="0">
                        <a:solidFill>
                          <a:schemeClr val="tx1"/>
                        </a:solidFill>
                      </a:endParaRPr>
                    </a:p>
                  </a:txBody>
                  <a:tcPr/>
                </a:tc>
                <a:extLst>
                  <a:ext uri="{0D108BD9-81ED-4DB2-BD59-A6C34878D82A}">
                    <a16:rowId xmlns:a16="http://schemas.microsoft.com/office/drawing/2014/main" val="3469100592"/>
                  </a:ext>
                </a:extLst>
              </a:tr>
              <a:tr h="303984">
                <a:tc>
                  <a:txBody>
                    <a:bodyPr/>
                    <a:lstStyle/>
                    <a:p>
                      <a:r>
                        <a:rPr kumimoji="1" lang="en-US" altLang="ja-JP" sz="1200" b="1"/>
                        <a:t>2020</a:t>
                      </a:r>
                      <a:r>
                        <a:rPr kumimoji="1" lang="ja-JP" altLang="en-US" sz="1200" b="1"/>
                        <a:t>年</a:t>
                      </a:r>
                    </a:p>
                  </a:txBody>
                  <a:tcPr/>
                </a:tc>
                <a:tc>
                  <a:txBody>
                    <a:bodyPr/>
                    <a:lstStyle/>
                    <a:p>
                      <a:r>
                        <a:rPr kumimoji="1" lang="ja-JP" altLang="en-US" sz="1200"/>
                        <a:t>スマートシティ戦略部設置</a:t>
                      </a:r>
                    </a:p>
                  </a:txBody>
                  <a:tcPr/>
                </a:tc>
                <a:tc>
                  <a:txBody>
                    <a:bodyPr/>
                    <a:lstStyle/>
                    <a:p>
                      <a:pPr lvl="0">
                        <a:buNone/>
                      </a:pPr>
                      <a:endParaRPr kumimoji="1" lang="ja-JP" sz="1200" b="0" i="0" u="none" strike="noStrike" baseline="0" noProof="0">
                        <a:solidFill>
                          <a:srgbClr val="000000"/>
                        </a:solidFill>
                        <a:latin typeface="Meiryo UI"/>
                        <a:ea typeface="Meiryo UI"/>
                      </a:endParaRPr>
                    </a:p>
                  </a:txBody>
                  <a:tcPr/>
                </a:tc>
                <a:extLst>
                  <a:ext uri="{0D108BD9-81ED-4DB2-BD59-A6C34878D82A}">
                    <a16:rowId xmlns:a16="http://schemas.microsoft.com/office/drawing/2014/main" val="4001388825"/>
                  </a:ext>
                </a:extLst>
              </a:tr>
              <a:tr h="846283">
                <a:tc>
                  <a:txBody>
                    <a:bodyPr/>
                    <a:lstStyle/>
                    <a:p>
                      <a:r>
                        <a:rPr kumimoji="1" lang="en-US" altLang="ja-JP" sz="1200" b="1"/>
                        <a:t>2021</a:t>
                      </a:r>
                      <a:r>
                        <a:rPr kumimoji="1" lang="ja-JP" altLang="en-US" sz="1200" b="1"/>
                        <a:t>年</a:t>
                      </a:r>
                    </a:p>
                  </a:txBody>
                  <a:tcPr/>
                </a:tc>
                <a:tc>
                  <a:txBody>
                    <a:bodyPr/>
                    <a:lstStyle/>
                    <a:p>
                      <a:r>
                        <a:rPr kumimoji="1" lang="ja-JP" altLang="en-US" sz="1200" dirty="0"/>
                        <a:t>住民サービス向上</a:t>
                      </a:r>
                      <a:r>
                        <a:rPr kumimoji="1" lang="en-US" altLang="ja-JP" sz="1200" dirty="0"/>
                        <a:t>TF</a:t>
                      </a:r>
                      <a:r>
                        <a:rPr kumimoji="1" lang="ja-JP" altLang="en-US" sz="1200" dirty="0"/>
                        <a:t>設置</a:t>
                      </a:r>
                    </a:p>
                  </a:txBody>
                  <a:tcPr/>
                </a:tc>
                <a:tc>
                  <a:txBody>
                    <a:bodyPr/>
                    <a:lstStyle/>
                    <a:p>
                      <a:pPr lvl="0">
                        <a:buNone/>
                      </a:pPr>
                      <a:r>
                        <a:rPr lang="ja-JP" sz="1200" b="0" i="0" u="none" strike="noStrike" noProof="0">
                          <a:solidFill>
                            <a:schemeClr val="tx1"/>
                          </a:solidFill>
                          <a:latin typeface="Meiryo UI"/>
                          <a:ea typeface="Meiryo UI"/>
                        </a:rPr>
                        <a:t>大阪市ICT戦略第</a:t>
                      </a:r>
                      <a:r>
                        <a:rPr lang="ja-JP" altLang="en-US" sz="1200" b="0" i="0" u="none" strike="noStrike" noProof="0">
                          <a:solidFill>
                            <a:schemeClr val="tx1"/>
                          </a:solidFill>
                          <a:latin typeface="Meiryo UI"/>
                          <a:ea typeface="Meiryo UI"/>
                        </a:rPr>
                        <a:t>３</a:t>
                      </a:r>
                      <a:r>
                        <a:rPr lang="ja-JP" sz="1200" b="0" i="0" u="none" strike="noStrike" noProof="0">
                          <a:solidFill>
                            <a:schemeClr val="tx1"/>
                          </a:solidFill>
                          <a:latin typeface="Meiryo UI"/>
                          <a:ea typeface="Meiryo UI"/>
                        </a:rPr>
                        <a:t>版及び</a:t>
                      </a:r>
                      <a:r>
                        <a:rPr lang="ja-JP" altLang="en-US" sz="1200" b="0" i="0" u="none" strike="noStrike" noProof="0">
                          <a:solidFill>
                            <a:schemeClr val="tx1"/>
                          </a:solidFill>
                          <a:latin typeface="Meiryo UI"/>
                          <a:ea typeface="Meiryo UI"/>
                        </a:rPr>
                        <a:t>同</a:t>
                      </a:r>
                      <a:r>
                        <a:rPr lang="ja-JP" sz="1200" b="0" i="0" u="none" strike="noStrike" noProof="0">
                          <a:solidFill>
                            <a:schemeClr val="tx1"/>
                          </a:solidFill>
                          <a:latin typeface="Meiryo UI"/>
                          <a:ea typeface="Meiryo UI"/>
                        </a:rPr>
                        <a:t>アクションプラン</a:t>
                      </a:r>
                      <a:r>
                        <a:rPr lang="en-US" altLang="ja-JP" sz="1200" b="0" i="0" u="none" strike="noStrike" noProof="0">
                          <a:solidFill>
                            <a:schemeClr val="tx1"/>
                          </a:solidFill>
                          <a:latin typeface="Meiryo UI"/>
                          <a:ea typeface="Meiryo UI"/>
                        </a:rPr>
                        <a:t>(2021</a:t>
                      </a:r>
                      <a:r>
                        <a:rPr lang="ja-JP" altLang="en-US" sz="1200" b="0" i="0" u="none" strike="noStrike" noProof="0">
                          <a:solidFill>
                            <a:schemeClr val="tx1"/>
                          </a:solidFill>
                          <a:latin typeface="Meiryo UI"/>
                          <a:ea typeface="Meiryo UI"/>
                        </a:rPr>
                        <a:t>年度～</a:t>
                      </a:r>
                      <a:r>
                        <a:rPr lang="en-US" altLang="ja-JP" sz="1200" b="0" i="0" u="none" strike="noStrike" noProof="0">
                          <a:solidFill>
                            <a:schemeClr val="tx1"/>
                          </a:solidFill>
                          <a:latin typeface="Meiryo UI"/>
                          <a:ea typeface="Meiryo UI"/>
                        </a:rPr>
                        <a:t>2023</a:t>
                      </a:r>
                      <a:r>
                        <a:rPr lang="ja-JP" altLang="en-US" sz="1200" b="0" i="0" u="none" strike="noStrike" noProof="0">
                          <a:solidFill>
                            <a:schemeClr val="tx1"/>
                          </a:solidFill>
                          <a:latin typeface="Meiryo UI"/>
                          <a:ea typeface="Meiryo UI"/>
                        </a:rPr>
                        <a:t>年度</a:t>
                      </a:r>
                      <a:r>
                        <a:rPr lang="en-US" altLang="ja-JP" sz="1200" b="0" i="0" u="none" strike="noStrike" noProof="0">
                          <a:solidFill>
                            <a:schemeClr val="tx1"/>
                          </a:solidFill>
                          <a:latin typeface="Meiryo UI"/>
                          <a:ea typeface="Meiryo UI"/>
                        </a:rPr>
                        <a:t>)</a:t>
                      </a:r>
                      <a:r>
                        <a:rPr lang="ja-JP" sz="1200" b="0" i="0" u="none" strike="noStrike" noProof="0">
                          <a:solidFill>
                            <a:schemeClr val="tx1"/>
                          </a:solidFill>
                          <a:latin typeface="Meiryo UI"/>
                          <a:ea typeface="Meiryo UI"/>
                        </a:rPr>
                        <a:t>策定</a:t>
                      </a:r>
                      <a:endParaRPr kumimoji="1" lang="ja-JP"/>
                    </a:p>
                  </a:txBody>
                  <a:tcPr/>
                </a:tc>
                <a:extLst>
                  <a:ext uri="{0D108BD9-81ED-4DB2-BD59-A6C34878D82A}">
                    <a16:rowId xmlns:a16="http://schemas.microsoft.com/office/drawing/2014/main" val="2753225895"/>
                  </a:ext>
                </a:extLst>
              </a:tr>
              <a:tr h="1214814">
                <a:tc>
                  <a:txBody>
                    <a:bodyPr/>
                    <a:lstStyle/>
                    <a:p>
                      <a:r>
                        <a:rPr kumimoji="1" lang="en-US" altLang="ja-JP" sz="1200" b="1"/>
                        <a:t>2022</a:t>
                      </a:r>
                      <a:r>
                        <a:rPr kumimoji="1" lang="ja-JP" altLang="en-US" sz="1200" b="1"/>
                        <a:t>年</a:t>
                      </a:r>
                    </a:p>
                  </a:txBody>
                  <a:tcPr/>
                </a:tc>
                <a:tc>
                  <a:txBody>
                    <a:bodyPr/>
                    <a:lstStyle/>
                    <a:p>
                      <a:r>
                        <a:rPr kumimoji="1" lang="en-US" altLang="ja-JP" sz="1200"/>
                        <a:t>ORDEN</a:t>
                      </a:r>
                      <a:r>
                        <a:rPr kumimoji="1" lang="ja-JP" altLang="en-US" sz="1200"/>
                        <a:t>開発・運用開始</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t>ICT戦略室を</a:t>
                      </a:r>
                      <a:r>
                        <a:rPr kumimoji="1" lang="ja-JP" altLang="en-US" sz="1200"/>
                        <a:t>デジタル統括室</a:t>
                      </a:r>
                      <a:r>
                        <a:rPr lang="ja-JP" altLang="en-US" sz="1200"/>
                        <a:t>に名称変更</a:t>
                      </a:r>
                      <a:endParaRPr lang="en-US" altLang="ja-JP" sz="120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t>「</a:t>
                      </a:r>
                      <a:r>
                        <a:rPr lang="en-US" altLang="ja-JP" sz="1200"/>
                        <a:t>Re-Design</a:t>
                      </a:r>
                      <a:r>
                        <a:rPr lang="ja-JP" altLang="en-US" sz="1200"/>
                        <a:t>おおさか ～大阪市</a:t>
                      </a:r>
                      <a:r>
                        <a:rPr lang="en-US" altLang="ja-JP" sz="1200"/>
                        <a:t>DX</a:t>
                      </a:r>
                      <a:r>
                        <a:rPr lang="ja-JP" altLang="en-US" sz="1200"/>
                        <a:t>戦略の基本的な考え方～」策定</a:t>
                      </a:r>
                      <a:endParaRPr lang="en-US" altLang="ja-JP" sz="120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a:t>大阪市</a:t>
                      </a:r>
                      <a:r>
                        <a:rPr kumimoji="1" lang="en-US" altLang="ja-JP" sz="1200"/>
                        <a:t>DX</a:t>
                      </a:r>
                      <a:r>
                        <a:rPr kumimoji="1" lang="ja-JP" altLang="en-US" sz="1200"/>
                        <a:t>戦略及び同アクションプラン策定</a:t>
                      </a:r>
                      <a:endParaRPr kumimoji="1" lang="en-US" altLang="ja-JP" sz="120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a:p>
                  </a:txBody>
                  <a:tcPr/>
                </a:tc>
                <a:extLst>
                  <a:ext uri="{0D108BD9-81ED-4DB2-BD59-A6C34878D82A}">
                    <a16:rowId xmlns:a16="http://schemas.microsoft.com/office/drawing/2014/main" val="1166337738"/>
                  </a:ext>
                </a:extLst>
              </a:tr>
              <a:tr h="280342">
                <a:tc>
                  <a:txBody>
                    <a:bodyPr/>
                    <a:lstStyle/>
                    <a:p>
                      <a:r>
                        <a:rPr kumimoji="1" lang="en-US" altLang="ja-JP" sz="1200" b="1"/>
                        <a:t>2023</a:t>
                      </a:r>
                      <a:r>
                        <a:rPr kumimoji="1" lang="ja-JP" altLang="en-US" sz="1200" b="1"/>
                        <a:t>年</a:t>
                      </a:r>
                    </a:p>
                  </a:txBody>
                  <a:tcPr/>
                </a:tc>
                <a:tc>
                  <a:txBody>
                    <a:bodyPr/>
                    <a:lstStyle/>
                    <a:p>
                      <a:r>
                        <a:rPr kumimoji="1" lang="en-US" altLang="ja-JP" sz="1200" dirty="0"/>
                        <a:t>my door OSAKA</a:t>
                      </a:r>
                      <a:r>
                        <a:rPr kumimoji="1" lang="ja-JP" altLang="en-US" sz="1200" dirty="0"/>
                        <a:t>開発・運用開始</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a:t>大阪市</a:t>
                      </a:r>
                      <a:r>
                        <a:rPr kumimoji="1" lang="en-US" altLang="ja-JP" sz="1200"/>
                        <a:t>DX</a:t>
                      </a:r>
                      <a:r>
                        <a:rPr kumimoji="1" lang="ja-JP" altLang="en-US" sz="1200"/>
                        <a:t>戦略アクションプラン改訂</a:t>
                      </a:r>
                    </a:p>
                  </a:txBody>
                  <a:tcPr/>
                </a:tc>
                <a:extLst>
                  <a:ext uri="{0D108BD9-81ED-4DB2-BD59-A6C34878D82A}">
                    <a16:rowId xmlns:a16="http://schemas.microsoft.com/office/drawing/2014/main" val="213679351"/>
                  </a:ext>
                </a:extLst>
              </a:tr>
              <a:tr h="3062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a:t>2024</a:t>
                      </a:r>
                      <a:r>
                        <a:rPr kumimoji="1" lang="ja-JP" altLang="en-US" sz="1200" b="1"/>
                        <a:t>年</a:t>
                      </a:r>
                    </a:p>
                  </a:txBody>
                  <a:tcPr/>
                </a:tc>
                <a:tc>
                  <a:txBody>
                    <a:bodyPr/>
                    <a:lstStyle/>
                    <a:p>
                      <a:endParaRPr kumimoji="1" lang="ja-JP" altLang="en-US" sz="12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a:t>大阪市</a:t>
                      </a:r>
                      <a:r>
                        <a:rPr kumimoji="1" lang="en-US" altLang="ja-JP" sz="1200"/>
                        <a:t>DX</a:t>
                      </a:r>
                      <a:r>
                        <a:rPr kumimoji="1" lang="ja-JP" altLang="en-US" sz="1200"/>
                        <a:t>戦略アクションプラン改訂</a:t>
                      </a:r>
                    </a:p>
                  </a:txBody>
                  <a:tcPr/>
                </a:tc>
                <a:extLst>
                  <a:ext uri="{0D108BD9-81ED-4DB2-BD59-A6C34878D82A}">
                    <a16:rowId xmlns:a16="http://schemas.microsoft.com/office/drawing/2014/main" val="1456831526"/>
                  </a:ext>
                </a:extLst>
              </a:tr>
              <a:tr h="448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dirty="0"/>
                        <a:t>2025</a:t>
                      </a:r>
                      <a:r>
                        <a:rPr kumimoji="1" lang="ja-JP" altLang="en-US" sz="1200" b="1" dirty="0"/>
                        <a:t>年</a:t>
                      </a:r>
                      <a:r>
                        <a:rPr kumimoji="1" lang="en-US" altLang="ja-JP" sz="1200" b="1" dirty="0"/>
                        <a:t>*</a:t>
                      </a:r>
                      <a:endParaRPr kumimoji="1" lang="ja-JP" altLang="en-US" sz="1200" b="1" dirty="0"/>
                    </a:p>
                  </a:txBody>
                  <a:tcPr/>
                </a:tc>
                <a:tc>
                  <a:txBody>
                    <a:bodyPr/>
                    <a:lstStyle/>
                    <a:p>
                      <a:endParaRPr kumimoji="1" lang="ja-JP" altLang="en-US" sz="1200"/>
                    </a:p>
                  </a:txBody>
                  <a:tcPr/>
                </a:tc>
                <a:tc>
                  <a:txBody>
                    <a:bodyPr/>
                    <a:lstStyle/>
                    <a:p>
                      <a:endParaRPr kumimoji="1" lang="ja-JP" altLang="en-US" sz="1200" dirty="0"/>
                    </a:p>
                  </a:txBody>
                  <a:tcPr/>
                </a:tc>
                <a:extLst>
                  <a:ext uri="{0D108BD9-81ED-4DB2-BD59-A6C34878D82A}">
                    <a16:rowId xmlns:a16="http://schemas.microsoft.com/office/drawing/2014/main" val="244525191"/>
                  </a:ext>
                </a:extLst>
              </a:tr>
            </a:tbl>
          </a:graphicData>
        </a:graphic>
      </p:graphicFrame>
      <p:sp>
        <p:nvSpPr>
          <p:cNvPr id="8" name="テキスト ボックス 7">
            <a:extLst>
              <a:ext uri="{FF2B5EF4-FFF2-40B4-BE49-F238E27FC236}">
                <a16:creationId xmlns:a16="http://schemas.microsoft.com/office/drawing/2014/main" id="{2CF4FC81-4DC3-B818-B1EC-2E4AA5219C6F}"/>
              </a:ext>
            </a:extLst>
          </p:cNvPr>
          <p:cNvSpPr txBox="1"/>
          <p:nvPr/>
        </p:nvSpPr>
        <p:spPr>
          <a:xfrm>
            <a:off x="8133816" y="4909584"/>
            <a:ext cx="2291981" cy="306467"/>
          </a:xfrm>
          <a:prstGeom prst="roundRect">
            <a:avLst/>
          </a:prstGeom>
          <a:solidFill>
            <a:schemeClr val="accent5">
              <a:lumMod val="40000"/>
              <a:lumOff val="60000"/>
            </a:schemeClr>
          </a:solidFill>
          <a:ln>
            <a:solidFill>
              <a:schemeClr val="bg1">
                <a:lumMod val="75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スーパーシティ特区に指定</a:t>
            </a:r>
            <a:endParaRPr kumimoji="1" lang="en-US" altLang="ja-JP" sz="1200" b="1" i="0" u="none" strike="noStrike" kern="1200" cap="none" spc="0" normalizeH="0" baseline="0" noProof="0">
              <a:ln>
                <a:noFill/>
              </a:ln>
              <a:solidFill>
                <a:prstClr val="black"/>
              </a:solidFill>
              <a:effectLst/>
              <a:uLnTx/>
              <a:uFillTx/>
              <a:latin typeface="Meiryo UI"/>
              <a:ea typeface="Meiryo UI"/>
              <a:cs typeface="+mn-cs"/>
            </a:endParaRPr>
          </a:p>
        </p:txBody>
      </p:sp>
      <p:sp>
        <p:nvSpPr>
          <p:cNvPr id="9" name="テキスト ボックス 8">
            <a:extLst>
              <a:ext uri="{FF2B5EF4-FFF2-40B4-BE49-F238E27FC236}">
                <a16:creationId xmlns:a16="http://schemas.microsoft.com/office/drawing/2014/main" id="{0F7F4F25-881F-876F-72CA-EBC5E9F6FA70}"/>
              </a:ext>
            </a:extLst>
          </p:cNvPr>
          <p:cNvSpPr txBox="1"/>
          <p:nvPr/>
        </p:nvSpPr>
        <p:spPr>
          <a:xfrm>
            <a:off x="8133816" y="2568680"/>
            <a:ext cx="2291980" cy="306467"/>
          </a:xfrm>
          <a:prstGeom prst="roundRect">
            <a:avLst/>
          </a:prstGeom>
          <a:solidFill>
            <a:schemeClr val="accent5">
              <a:lumMod val="40000"/>
              <a:lumOff val="60000"/>
            </a:schemeClr>
          </a:solidFill>
          <a:ln>
            <a:solidFill>
              <a:schemeClr val="bg1">
                <a:lumMod val="75000"/>
              </a:schemeClr>
            </a:solidFill>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スマートシティ戦略</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Ver.1.0</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策定</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1" name="テキスト ボックス 10">
            <a:extLst>
              <a:ext uri="{FF2B5EF4-FFF2-40B4-BE49-F238E27FC236}">
                <a16:creationId xmlns:a16="http://schemas.microsoft.com/office/drawing/2014/main" id="{6F6DC2D7-B28B-C88C-DE9D-EAB4943F124A}"/>
              </a:ext>
            </a:extLst>
          </p:cNvPr>
          <p:cNvSpPr txBox="1"/>
          <p:nvPr/>
        </p:nvSpPr>
        <p:spPr>
          <a:xfrm>
            <a:off x="8133816" y="3701115"/>
            <a:ext cx="2291981" cy="306467"/>
          </a:xfrm>
          <a:prstGeom prst="roundRect">
            <a:avLst/>
          </a:prstGeom>
          <a:solidFill>
            <a:schemeClr val="accent5">
              <a:lumMod val="40000"/>
              <a:lumOff val="60000"/>
            </a:schemeClr>
          </a:solidFill>
          <a:ln>
            <a:solidFill>
              <a:schemeClr val="bg1">
                <a:lumMod val="75000"/>
              </a:schemeClr>
            </a:solidFill>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スマートシティ戦略</a:t>
            </a:r>
            <a:r>
              <a:rPr lang="en-US" altLang="ja-JP" sz="1200" b="1" dirty="0">
                <a:solidFill>
                  <a:prstClr val="black"/>
                </a:solidFill>
                <a:latin typeface="Meiryo UI"/>
                <a:ea typeface="Meiryo UI"/>
              </a:rPr>
              <a:t>v</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er.2.0</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策定</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5" name="テキスト ボックス 14">
            <a:extLst>
              <a:ext uri="{FF2B5EF4-FFF2-40B4-BE49-F238E27FC236}">
                <a16:creationId xmlns:a16="http://schemas.microsoft.com/office/drawing/2014/main" id="{3F7976CD-CEB8-2BA2-7BC9-98AB8F6B3264}"/>
              </a:ext>
            </a:extLst>
          </p:cNvPr>
          <p:cNvSpPr txBox="1"/>
          <p:nvPr/>
        </p:nvSpPr>
        <p:spPr>
          <a:xfrm>
            <a:off x="7326217" y="5941184"/>
            <a:ext cx="3907179" cy="306467"/>
          </a:xfrm>
          <a:prstGeom prst="roundRect">
            <a:avLst/>
          </a:prstGeom>
          <a:solidFill>
            <a:schemeClr val="accent5">
              <a:lumMod val="40000"/>
              <a:lumOff val="60000"/>
            </a:schemeClr>
          </a:solidFill>
          <a:ln>
            <a:solidFill>
              <a:schemeClr val="bg1">
                <a:lumMod val="75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スーパーシティ区域方針変更決定（フェーズアップ）</a:t>
            </a:r>
            <a:endParaRPr kumimoji="1" lang="en-US" altLang="ja-JP" sz="1200" b="1" i="0" u="none" strike="noStrike" kern="1200" cap="none" spc="0" normalizeH="0" baseline="0" noProof="0">
              <a:ln>
                <a:noFill/>
              </a:ln>
              <a:solidFill>
                <a:prstClr val="black"/>
              </a:solidFill>
              <a:effectLst/>
              <a:uLnTx/>
              <a:uFillTx/>
              <a:latin typeface="Meiryo UI"/>
              <a:ea typeface="Meiryo UI"/>
              <a:cs typeface="+mn-cs"/>
            </a:endParaRPr>
          </a:p>
        </p:txBody>
      </p:sp>
      <p:sp>
        <p:nvSpPr>
          <p:cNvPr id="12" name="テキスト ボックス 11">
            <a:extLst>
              <a:ext uri="{FF2B5EF4-FFF2-40B4-BE49-F238E27FC236}">
                <a16:creationId xmlns:a16="http://schemas.microsoft.com/office/drawing/2014/main" id="{DD773F7B-F3BA-4A4F-ADD7-D6CB5438B3D6}"/>
              </a:ext>
            </a:extLst>
          </p:cNvPr>
          <p:cNvSpPr txBox="1"/>
          <p:nvPr/>
        </p:nvSpPr>
        <p:spPr>
          <a:xfrm>
            <a:off x="5753357" y="6328284"/>
            <a:ext cx="2100255" cy="230832"/>
          </a:xfrm>
          <a:prstGeom prst="rect">
            <a:avLst/>
          </a:prstGeom>
          <a:noFill/>
        </p:spPr>
        <p:txBody>
          <a:bodyPr wrap="none" rtlCol="0">
            <a:spAutoFit/>
          </a:bodyPr>
          <a:lstStyle/>
          <a:p>
            <a:r>
              <a:rPr kumimoji="1" lang="en-US" altLang="ja-JP" sz="900" dirty="0"/>
              <a:t>* </a:t>
            </a:r>
            <a:r>
              <a:rPr kumimoji="1" lang="ja-JP" altLang="en-US" sz="900" dirty="0"/>
              <a:t>スマートシティ戦略</a:t>
            </a:r>
            <a:r>
              <a:rPr kumimoji="1" lang="en-US" altLang="ja-JP" sz="900" dirty="0"/>
              <a:t>Ver.1.0</a:t>
            </a:r>
            <a:r>
              <a:rPr kumimoji="1" lang="ja-JP" altLang="en-US" sz="900" dirty="0"/>
              <a:t>の目標年次</a:t>
            </a:r>
          </a:p>
        </p:txBody>
      </p:sp>
      <p:sp>
        <p:nvSpPr>
          <p:cNvPr id="20" name="スライド番号プレースホルダー 3">
            <a:extLst>
              <a:ext uri="{FF2B5EF4-FFF2-40B4-BE49-F238E27FC236}">
                <a16:creationId xmlns:a16="http://schemas.microsoft.com/office/drawing/2014/main" id="{B718DAC8-2A52-4229-B2EF-C951D161C063}"/>
              </a:ext>
            </a:extLst>
          </p:cNvPr>
          <p:cNvSpPr>
            <a:spLocks noGrp="1"/>
          </p:cNvSpPr>
          <p:nvPr>
            <p:ph type="sldNum" sz="quarter" idx="12"/>
          </p:nvPr>
        </p:nvSpPr>
        <p:spPr>
          <a:xfrm>
            <a:off x="9448800" y="6507706"/>
            <a:ext cx="2743200" cy="365125"/>
          </a:xfrm>
        </p:spPr>
        <p:txBody>
          <a:bodyPr/>
          <a:lstStyle/>
          <a:p>
            <a:fld id="{63C598F0-0FE0-4076-80A3-C96A98F7321E}" type="slidenum">
              <a:rPr kumimoji="1" lang="ja-JP" altLang="en-US" smtClean="0"/>
              <a:t>4</a:t>
            </a:fld>
            <a:endParaRPr kumimoji="1" lang="ja-JP" altLang="en-US" dirty="0"/>
          </a:p>
        </p:txBody>
      </p:sp>
      <p:sp>
        <p:nvSpPr>
          <p:cNvPr id="22" name="テキスト ボックス 21">
            <a:extLst>
              <a:ext uri="{FF2B5EF4-FFF2-40B4-BE49-F238E27FC236}">
                <a16:creationId xmlns:a16="http://schemas.microsoft.com/office/drawing/2014/main" id="{59AA5371-E1E1-499B-9622-6A5C4E4AD770}"/>
              </a:ext>
            </a:extLst>
          </p:cNvPr>
          <p:cNvSpPr txBox="1"/>
          <p:nvPr/>
        </p:nvSpPr>
        <p:spPr>
          <a:xfrm>
            <a:off x="675427" y="5867487"/>
            <a:ext cx="2711512" cy="822781"/>
          </a:xfrm>
          <a:prstGeom prst="roundRect">
            <a:avLst>
              <a:gd name="adj" fmla="val 8377"/>
            </a:avLst>
          </a:prstGeom>
          <a:solidFill>
            <a:schemeClr val="accent5">
              <a:lumMod val="20000"/>
              <a:lumOff val="80000"/>
            </a:schemeClr>
          </a:solid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1" lang="ja-JP" altLang="en-US" sz="900" b="0" i="0" u="none" strike="noStrike" kern="1200" cap="none" spc="0" normalizeH="0" baseline="0" noProof="0" dirty="0">
                <a:ln>
                  <a:noFill/>
                </a:ln>
                <a:effectLst/>
                <a:uLnTx/>
                <a:uFillTx/>
                <a:latin typeface="Meiryo UI"/>
                <a:ea typeface="Meiryo UI"/>
                <a:cs typeface="+mn-cs"/>
              </a:rPr>
              <a:t>なお、本戦略は、</a:t>
            </a:r>
            <a:r>
              <a:rPr kumimoji="1" lang="en-US" altLang="ja-JP" sz="900" b="0" i="0" u="none" strike="noStrike" kern="1200" cap="none" spc="0" normalizeH="0" baseline="0" noProof="0" dirty="0">
                <a:ln>
                  <a:noFill/>
                </a:ln>
                <a:effectLst/>
                <a:uLnTx/>
                <a:uFillTx/>
                <a:latin typeface="Meiryo UI"/>
                <a:ea typeface="Meiryo UI"/>
                <a:cs typeface="+mn-cs"/>
              </a:rPr>
              <a:t>2015</a:t>
            </a:r>
            <a:r>
              <a:rPr kumimoji="1" lang="ja-JP" altLang="en-US" sz="900" b="0" i="0" u="none" strike="noStrike" kern="1200" cap="none" spc="0" normalizeH="0" baseline="0" noProof="0" dirty="0">
                <a:ln>
                  <a:noFill/>
                </a:ln>
                <a:effectLst/>
                <a:uLnTx/>
                <a:uFillTx/>
                <a:latin typeface="Meiryo UI"/>
                <a:ea typeface="Meiryo UI"/>
                <a:cs typeface="+mn-cs"/>
              </a:rPr>
              <a:t>年９月に国連サミットにおいて採択された「持続可能な開発目標（</a:t>
            </a:r>
            <a:r>
              <a:rPr kumimoji="1" lang="en-US" altLang="ja-JP" sz="900" b="0" i="0" u="none" strike="noStrike" kern="1200" cap="none" spc="0" normalizeH="0" baseline="0" noProof="0" dirty="0">
                <a:ln>
                  <a:noFill/>
                </a:ln>
                <a:effectLst/>
                <a:uLnTx/>
                <a:uFillTx/>
                <a:latin typeface="Meiryo UI"/>
                <a:ea typeface="Meiryo UI"/>
                <a:cs typeface="+mn-cs"/>
              </a:rPr>
              <a:t>Sustainable Development Goals</a:t>
            </a:r>
            <a:r>
              <a:rPr kumimoji="1" lang="ja-JP" altLang="en-US" sz="900" b="0" i="0" u="none" strike="noStrike" kern="1200" cap="none" spc="0" normalizeH="0" baseline="0" noProof="0" dirty="0">
                <a:ln>
                  <a:noFill/>
                </a:ln>
                <a:effectLst/>
                <a:uLnTx/>
                <a:uFillTx/>
                <a:latin typeface="Meiryo UI"/>
                <a:ea typeface="Meiryo UI"/>
                <a:cs typeface="+mn-cs"/>
              </a:rPr>
              <a:t>：</a:t>
            </a:r>
            <a:r>
              <a:rPr kumimoji="1" lang="en-US" altLang="ja-JP" sz="900" b="0" i="0" u="none" strike="noStrike" kern="1200" cap="none" spc="0" normalizeH="0" baseline="0" noProof="0" dirty="0">
                <a:ln>
                  <a:noFill/>
                </a:ln>
                <a:effectLst/>
                <a:uLnTx/>
                <a:uFillTx/>
                <a:latin typeface="Meiryo UI"/>
                <a:ea typeface="Meiryo UI"/>
                <a:cs typeface="+mn-cs"/>
              </a:rPr>
              <a:t>SDGs</a:t>
            </a:r>
            <a:r>
              <a:rPr kumimoji="1" lang="ja-JP" altLang="en-US" sz="900" b="0" i="0" u="none" strike="noStrike" kern="1200" cap="none" spc="0" normalizeH="0" baseline="0" noProof="0" dirty="0">
                <a:ln>
                  <a:noFill/>
                </a:ln>
                <a:effectLst/>
                <a:uLnTx/>
                <a:uFillTx/>
                <a:latin typeface="Meiryo UI"/>
                <a:ea typeface="Meiryo UI"/>
                <a:cs typeface="+mn-cs"/>
              </a:rPr>
              <a:t>）」の理念を踏襲しており、各取組の推進を通して、関連するゴールの達成に貢献する。</a:t>
            </a:r>
          </a:p>
        </p:txBody>
      </p:sp>
      <p:pic>
        <p:nvPicPr>
          <p:cNvPr id="16" name="図 15">
            <a:extLst>
              <a:ext uri="{FF2B5EF4-FFF2-40B4-BE49-F238E27FC236}">
                <a16:creationId xmlns:a16="http://schemas.microsoft.com/office/drawing/2014/main" id="{AE893291-B4B5-4D3F-9B33-09C78C552A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99843" y="5833867"/>
            <a:ext cx="859384" cy="859384"/>
          </a:xfrm>
          <a:prstGeom prst="rect">
            <a:avLst/>
          </a:prstGeom>
        </p:spPr>
      </p:pic>
      <p:pic>
        <p:nvPicPr>
          <p:cNvPr id="23" name="図 22">
            <a:extLst>
              <a:ext uri="{FF2B5EF4-FFF2-40B4-BE49-F238E27FC236}">
                <a16:creationId xmlns:a16="http://schemas.microsoft.com/office/drawing/2014/main" id="{D0B2EF67-35CC-4292-B373-11813DA9A2F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72131" y="5827940"/>
            <a:ext cx="859384" cy="859384"/>
          </a:xfrm>
          <a:prstGeom prst="rect">
            <a:avLst/>
          </a:prstGeom>
        </p:spPr>
      </p:pic>
    </p:spTree>
    <p:extLst>
      <p:ext uri="{BB962C8B-B14F-4D97-AF65-F5344CB8AC3E}">
        <p14:creationId xmlns:p14="http://schemas.microsoft.com/office/powerpoint/2010/main" val="2103554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テキスト ボックス 45">
            <a:extLst>
              <a:ext uri="{FF2B5EF4-FFF2-40B4-BE49-F238E27FC236}">
                <a16:creationId xmlns:a16="http://schemas.microsoft.com/office/drawing/2014/main" id="{D0EBC3FF-9D47-48F5-BA7B-3F2B741BC804}"/>
              </a:ext>
            </a:extLst>
          </p:cNvPr>
          <p:cNvSpPr txBox="1"/>
          <p:nvPr/>
        </p:nvSpPr>
        <p:spPr>
          <a:xfrm rot="21252780">
            <a:off x="4142123" y="601866"/>
            <a:ext cx="3823363" cy="1132713"/>
          </a:xfrm>
          <a:prstGeom prst="ellipse">
            <a:avLst/>
          </a:prstGeom>
          <a:solidFill>
            <a:schemeClr val="accent4">
              <a:lumMod val="20000"/>
              <a:lumOff val="80000"/>
            </a:schemeClr>
          </a:solidFill>
        </p:spPr>
        <p:txBody>
          <a:bodyPr wrap="none" rtlCol="0">
            <a:noAutofit/>
          </a:bodyPr>
          <a:lstStyle/>
          <a:p>
            <a:pPr algn="ctr"/>
            <a:endParaRPr kumimoji="1" lang="ja-JP" altLang="en-US" b="1"/>
          </a:p>
        </p:txBody>
      </p:sp>
      <p:pic>
        <p:nvPicPr>
          <p:cNvPr id="39" name="図 38">
            <a:extLst>
              <a:ext uri="{FF2B5EF4-FFF2-40B4-BE49-F238E27FC236}">
                <a16:creationId xmlns:a16="http://schemas.microsoft.com/office/drawing/2014/main" id="{286499E4-7BFF-4118-AA58-D8E9A2677B6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86087" y="1010287"/>
            <a:ext cx="2166618" cy="1659381"/>
          </a:xfrm>
          <a:prstGeom prst="rect">
            <a:avLst/>
          </a:prstGeom>
        </p:spPr>
      </p:pic>
      <p:sp>
        <p:nvSpPr>
          <p:cNvPr id="13" name="楕円 12">
            <a:extLst>
              <a:ext uri="{FF2B5EF4-FFF2-40B4-BE49-F238E27FC236}">
                <a16:creationId xmlns:a16="http://schemas.microsoft.com/office/drawing/2014/main" id="{94D52A55-319B-4E6F-B19A-775FB33AE8B3}"/>
              </a:ext>
            </a:extLst>
          </p:cNvPr>
          <p:cNvSpPr/>
          <p:nvPr/>
        </p:nvSpPr>
        <p:spPr>
          <a:xfrm>
            <a:off x="4891552" y="2339430"/>
            <a:ext cx="6658158" cy="4026081"/>
          </a:xfrm>
          <a:prstGeom prst="ellipse">
            <a:avLst/>
          </a:prstGeom>
          <a:solidFill>
            <a:schemeClr val="accent5">
              <a:lumMod val="40000"/>
              <a:lumOff val="60000"/>
              <a:alpha val="89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4" name="楕円 13">
            <a:extLst>
              <a:ext uri="{FF2B5EF4-FFF2-40B4-BE49-F238E27FC236}">
                <a16:creationId xmlns:a16="http://schemas.microsoft.com/office/drawing/2014/main" id="{60129D4E-520F-4E26-A264-9110140C786A}"/>
              </a:ext>
            </a:extLst>
          </p:cNvPr>
          <p:cNvSpPr/>
          <p:nvPr/>
        </p:nvSpPr>
        <p:spPr>
          <a:xfrm>
            <a:off x="449654" y="2347896"/>
            <a:ext cx="6582359" cy="4026081"/>
          </a:xfrm>
          <a:prstGeom prst="ellipse">
            <a:avLst/>
          </a:prstGeom>
          <a:solidFill>
            <a:schemeClr val="accent5">
              <a:lumMod val="40000"/>
              <a:lumOff val="60000"/>
              <a:alpha val="9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A1DAABF2-9673-4F52-8F95-7DC4B3642B3D}"/>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t>3-4.  『</a:t>
            </a:r>
            <a:r>
              <a:rPr kumimoji="1" lang="ja-JP" altLang="en-US" sz="2000" b="1" dirty="0"/>
              <a:t>次世代型スマートシティ</a:t>
            </a:r>
            <a:r>
              <a:rPr kumimoji="1" lang="en-US" altLang="ja-JP" sz="2000" b="1" dirty="0"/>
              <a:t>OSAKA』 </a:t>
            </a:r>
            <a:r>
              <a:rPr kumimoji="1" lang="ja-JP" altLang="en-US" sz="2000" b="1" dirty="0"/>
              <a:t>の基本方針（全体像）</a:t>
            </a:r>
            <a:endParaRPr kumimoji="1" lang="en-US" altLang="ja-JP" sz="2000" b="1" dirty="0"/>
          </a:p>
        </p:txBody>
      </p:sp>
      <p:sp>
        <p:nvSpPr>
          <p:cNvPr id="6" name="矢印: 上 5">
            <a:extLst>
              <a:ext uri="{FF2B5EF4-FFF2-40B4-BE49-F238E27FC236}">
                <a16:creationId xmlns:a16="http://schemas.microsoft.com/office/drawing/2014/main" id="{32EAA711-0BD5-4884-873F-FF146CDBF1EA}"/>
              </a:ext>
            </a:extLst>
          </p:cNvPr>
          <p:cNvSpPr/>
          <p:nvPr/>
        </p:nvSpPr>
        <p:spPr>
          <a:xfrm>
            <a:off x="3860672" y="1502687"/>
            <a:ext cx="4238002" cy="5183294"/>
          </a:xfrm>
          <a:prstGeom prst="upArrow">
            <a:avLst>
              <a:gd name="adj1" fmla="val 73264"/>
              <a:gd name="adj2" fmla="val 21098"/>
            </a:avLst>
          </a:prstGeom>
          <a:solidFill>
            <a:schemeClr val="accent4">
              <a:lumMod val="20000"/>
              <a:lumOff val="80000"/>
              <a:alpha val="61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985D4A29-9030-45A5-84D8-52D01DD40CE2}"/>
              </a:ext>
            </a:extLst>
          </p:cNvPr>
          <p:cNvSpPr txBox="1"/>
          <p:nvPr/>
        </p:nvSpPr>
        <p:spPr>
          <a:xfrm>
            <a:off x="4471287" y="1817106"/>
            <a:ext cx="3033722" cy="584775"/>
          </a:xfrm>
          <a:prstGeom prst="rect">
            <a:avLst/>
          </a:prstGeom>
          <a:noFill/>
        </p:spPr>
        <p:txBody>
          <a:bodyPr wrap="square" rtlCol="0">
            <a:spAutoFit/>
          </a:bodyPr>
          <a:lstStyle/>
          <a:p>
            <a:pPr algn="ctr"/>
            <a:r>
              <a:rPr kumimoji="1" lang="ja-JP" altLang="en-US" sz="1600" b="1" dirty="0"/>
              <a:t>共創による</a:t>
            </a:r>
            <a:endParaRPr lang="en-US" altLang="ja-JP" sz="1600" b="1" dirty="0"/>
          </a:p>
          <a:p>
            <a:pPr algn="ctr"/>
            <a:r>
              <a:rPr kumimoji="1" lang="ja-JP" altLang="en-US" sz="1600" b="1" dirty="0"/>
              <a:t>次世代型スマート社会への加速</a:t>
            </a:r>
          </a:p>
        </p:txBody>
      </p:sp>
      <p:sp>
        <p:nvSpPr>
          <p:cNvPr id="11" name="テキスト ボックス 10">
            <a:extLst>
              <a:ext uri="{FF2B5EF4-FFF2-40B4-BE49-F238E27FC236}">
                <a16:creationId xmlns:a16="http://schemas.microsoft.com/office/drawing/2014/main" id="{DD5A66EC-F98A-4A77-B6A0-F2387FDA9646}"/>
              </a:ext>
            </a:extLst>
          </p:cNvPr>
          <p:cNvSpPr txBox="1"/>
          <p:nvPr/>
        </p:nvSpPr>
        <p:spPr>
          <a:xfrm>
            <a:off x="4160172" y="596167"/>
            <a:ext cx="3647884" cy="923330"/>
          </a:xfrm>
          <a:prstGeom prst="rect">
            <a:avLst/>
          </a:prstGeom>
          <a:noFill/>
        </p:spPr>
        <p:txBody>
          <a:bodyPr wrap="square">
            <a:spAutoFit/>
          </a:bodyPr>
          <a:lstStyle/>
          <a:p>
            <a:pPr algn="ctr"/>
            <a:r>
              <a:rPr kumimoji="1" lang="en-US" altLang="ja-JP" b="1" dirty="0">
                <a:solidFill>
                  <a:srgbClr val="FF0000"/>
                </a:solidFill>
              </a:rPr>
              <a:t>AI</a:t>
            </a:r>
            <a:r>
              <a:rPr kumimoji="1" lang="ja-JP" altLang="en-US" b="1" dirty="0">
                <a:solidFill>
                  <a:srgbClr val="FF0000"/>
                </a:solidFill>
              </a:rPr>
              <a:t>とデータを活かし</a:t>
            </a:r>
          </a:p>
          <a:p>
            <a:pPr algn="ctr"/>
            <a:r>
              <a:rPr kumimoji="1" lang="ja-JP" altLang="en-US" b="1" dirty="0">
                <a:solidFill>
                  <a:srgbClr val="FF0000"/>
                </a:solidFill>
              </a:rPr>
              <a:t>産業と暮らしが共に豊かに発展する</a:t>
            </a:r>
          </a:p>
          <a:p>
            <a:pPr algn="ctr"/>
            <a:r>
              <a:rPr kumimoji="1" lang="ja-JP" altLang="en-US" b="1" dirty="0">
                <a:solidFill>
                  <a:srgbClr val="FF0000"/>
                </a:solidFill>
              </a:rPr>
              <a:t>次世代型スマートシティ</a:t>
            </a:r>
          </a:p>
        </p:txBody>
      </p:sp>
      <p:sp>
        <p:nvSpPr>
          <p:cNvPr id="2" name="四角形: 角を丸くする 1">
            <a:extLst>
              <a:ext uri="{FF2B5EF4-FFF2-40B4-BE49-F238E27FC236}">
                <a16:creationId xmlns:a16="http://schemas.microsoft.com/office/drawing/2014/main" id="{88340F0D-CDAD-4BA4-837A-452B8C41F9BA}"/>
              </a:ext>
            </a:extLst>
          </p:cNvPr>
          <p:cNvSpPr/>
          <p:nvPr/>
        </p:nvSpPr>
        <p:spPr>
          <a:xfrm>
            <a:off x="4922005" y="3053091"/>
            <a:ext cx="2330246" cy="504000"/>
          </a:xfrm>
          <a:prstGeom prst="roundRect">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solidFill>
                  <a:schemeClr val="tx1"/>
                </a:solidFill>
              </a:rPr>
              <a:t>GovTech</a:t>
            </a:r>
            <a:r>
              <a:rPr kumimoji="1" lang="ja-JP" altLang="en-US" sz="1400" b="1" dirty="0">
                <a:solidFill>
                  <a:schemeClr val="tx1"/>
                </a:solidFill>
              </a:rPr>
              <a:t>大阪</a:t>
            </a:r>
            <a:endParaRPr kumimoji="1" lang="en-US" altLang="ja-JP" sz="1400" b="1" dirty="0">
              <a:solidFill>
                <a:schemeClr val="tx1"/>
              </a:solidFill>
            </a:endParaRPr>
          </a:p>
          <a:p>
            <a:pPr algn="ctr"/>
            <a:r>
              <a:rPr lang="ja-JP" altLang="en-US" sz="1200" b="1" dirty="0">
                <a:solidFill>
                  <a:schemeClr val="tx1"/>
                </a:solidFill>
              </a:rPr>
              <a:t>（市町村連携）</a:t>
            </a:r>
            <a:endParaRPr kumimoji="1" lang="ja-JP" altLang="en-US" sz="1200" b="1" dirty="0">
              <a:solidFill>
                <a:schemeClr val="tx1"/>
              </a:solidFill>
            </a:endParaRPr>
          </a:p>
        </p:txBody>
      </p:sp>
      <p:sp>
        <p:nvSpPr>
          <p:cNvPr id="15" name="四角形: 角を丸くする 14">
            <a:extLst>
              <a:ext uri="{FF2B5EF4-FFF2-40B4-BE49-F238E27FC236}">
                <a16:creationId xmlns:a16="http://schemas.microsoft.com/office/drawing/2014/main" id="{35577F1D-D6EE-4AB0-956B-640C8497B189}"/>
              </a:ext>
            </a:extLst>
          </p:cNvPr>
          <p:cNvSpPr/>
          <p:nvPr/>
        </p:nvSpPr>
        <p:spPr>
          <a:xfrm>
            <a:off x="4922005" y="2465733"/>
            <a:ext cx="2330246" cy="504000"/>
          </a:xfrm>
          <a:prstGeom prst="roundRect">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solidFill>
                  <a:schemeClr val="tx1"/>
                </a:solidFill>
              </a:rPr>
              <a:t>OSPF</a:t>
            </a:r>
          </a:p>
          <a:p>
            <a:pPr algn="ctr"/>
            <a:r>
              <a:rPr lang="ja-JP" altLang="en-US" sz="1200" b="1" dirty="0">
                <a:solidFill>
                  <a:schemeClr val="tx1"/>
                </a:solidFill>
              </a:rPr>
              <a:t>（産学官連携）</a:t>
            </a:r>
            <a:endParaRPr kumimoji="1" lang="ja-JP" altLang="en-US" sz="1200" b="1" dirty="0">
              <a:solidFill>
                <a:schemeClr val="tx1"/>
              </a:solidFill>
            </a:endParaRPr>
          </a:p>
        </p:txBody>
      </p:sp>
      <p:sp>
        <p:nvSpPr>
          <p:cNvPr id="17" name="四角形: 角を丸くする 16">
            <a:extLst>
              <a:ext uri="{FF2B5EF4-FFF2-40B4-BE49-F238E27FC236}">
                <a16:creationId xmlns:a16="http://schemas.microsoft.com/office/drawing/2014/main" id="{156CD4D5-DD7F-4518-A575-4B94DE3E43E1}"/>
              </a:ext>
            </a:extLst>
          </p:cNvPr>
          <p:cNvSpPr/>
          <p:nvPr/>
        </p:nvSpPr>
        <p:spPr>
          <a:xfrm>
            <a:off x="4922005" y="3642961"/>
            <a:ext cx="2330246" cy="504000"/>
          </a:xfrm>
          <a:prstGeom prst="roundRect">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00" b="1" dirty="0">
                <a:solidFill>
                  <a:schemeClr val="tx1"/>
                </a:solidFill>
              </a:rPr>
              <a:t>自治体データ連携基盤共用化</a:t>
            </a:r>
            <a:endParaRPr lang="en-US" altLang="ja-JP" sz="1300" b="1" dirty="0">
              <a:solidFill>
                <a:schemeClr val="tx1"/>
              </a:solidFill>
            </a:endParaRPr>
          </a:p>
          <a:p>
            <a:pPr algn="ctr"/>
            <a:r>
              <a:rPr lang="ja-JP" altLang="en-US" sz="1300" b="1" dirty="0">
                <a:solidFill>
                  <a:schemeClr val="tx1"/>
                </a:solidFill>
              </a:rPr>
              <a:t>研究会</a:t>
            </a:r>
            <a:r>
              <a:rPr lang="ja-JP" altLang="en-US" sz="1200" b="1" dirty="0">
                <a:solidFill>
                  <a:schemeClr val="tx1"/>
                </a:solidFill>
              </a:rPr>
              <a:t>（都道府県連携）</a:t>
            </a:r>
            <a:endParaRPr kumimoji="1" lang="ja-JP" altLang="en-US" sz="1300" b="1" dirty="0">
              <a:solidFill>
                <a:schemeClr val="tx1"/>
              </a:solidFill>
            </a:endParaRPr>
          </a:p>
        </p:txBody>
      </p:sp>
      <p:sp>
        <p:nvSpPr>
          <p:cNvPr id="8" name="楕円 7">
            <a:extLst>
              <a:ext uri="{FF2B5EF4-FFF2-40B4-BE49-F238E27FC236}">
                <a16:creationId xmlns:a16="http://schemas.microsoft.com/office/drawing/2014/main" id="{09070644-4FCE-436F-B035-EF683FB28913}"/>
              </a:ext>
            </a:extLst>
          </p:cNvPr>
          <p:cNvSpPr/>
          <p:nvPr/>
        </p:nvSpPr>
        <p:spPr>
          <a:xfrm>
            <a:off x="8550751" y="2407162"/>
            <a:ext cx="2031406" cy="807665"/>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b="1" dirty="0">
                <a:solidFill>
                  <a:schemeClr val="tx1"/>
                </a:solidFill>
              </a:rPr>
              <a:t>都市競争力</a:t>
            </a:r>
            <a:endParaRPr kumimoji="1" lang="en-US" altLang="ja-JP" b="1" dirty="0">
              <a:solidFill>
                <a:schemeClr val="tx1"/>
              </a:solidFill>
            </a:endParaRPr>
          </a:p>
          <a:p>
            <a:pPr algn="ctr"/>
            <a:r>
              <a:rPr kumimoji="1" lang="ja-JP" altLang="en-US" b="1" dirty="0">
                <a:solidFill>
                  <a:schemeClr val="tx1"/>
                </a:solidFill>
              </a:rPr>
              <a:t>の強化</a:t>
            </a:r>
          </a:p>
        </p:txBody>
      </p:sp>
      <p:sp>
        <p:nvSpPr>
          <p:cNvPr id="51" name="四角形: 角を丸くする 50">
            <a:extLst>
              <a:ext uri="{FF2B5EF4-FFF2-40B4-BE49-F238E27FC236}">
                <a16:creationId xmlns:a16="http://schemas.microsoft.com/office/drawing/2014/main" id="{AFC03636-F8D9-4068-9E68-C73FFAEB8160}"/>
              </a:ext>
            </a:extLst>
          </p:cNvPr>
          <p:cNvSpPr/>
          <p:nvPr/>
        </p:nvSpPr>
        <p:spPr>
          <a:xfrm>
            <a:off x="7741214" y="4243174"/>
            <a:ext cx="3204000" cy="648000"/>
          </a:xfrm>
          <a:prstGeom prst="roundRect">
            <a:avLst/>
          </a:prstGeom>
          <a:solidFill>
            <a:schemeClr val="accent5">
              <a:lumMod val="60000"/>
              <a:lumOff val="4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ja-JP" altLang="en-US" sz="1500" b="1" dirty="0">
                <a:solidFill>
                  <a:schemeClr val="tx1"/>
                </a:solidFill>
                <a:latin typeface="+mj-ea"/>
                <a:ea typeface="+mj-ea"/>
              </a:rPr>
              <a:t>⑤ </a:t>
            </a:r>
            <a:r>
              <a:rPr kumimoji="1" lang="ja-JP" altLang="en-US" sz="1500" b="1" dirty="0">
                <a:solidFill>
                  <a:schemeClr val="tx1"/>
                </a:solidFill>
                <a:latin typeface="+mj-ea"/>
                <a:ea typeface="+mj-ea"/>
              </a:rPr>
              <a:t>次世代デジタル産業・サービスの</a:t>
            </a:r>
            <a:endParaRPr kumimoji="1" lang="en-US" altLang="ja-JP" sz="1500" b="1" dirty="0">
              <a:solidFill>
                <a:schemeClr val="tx1"/>
              </a:solidFill>
              <a:latin typeface="+mj-ea"/>
              <a:ea typeface="+mj-ea"/>
            </a:endParaRPr>
          </a:p>
          <a:p>
            <a:r>
              <a:rPr lang="ja-JP" altLang="en-US" sz="1500" b="1" dirty="0">
                <a:solidFill>
                  <a:schemeClr val="tx1"/>
                </a:solidFill>
                <a:latin typeface="+mj-ea"/>
                <a:ea typeface="+mj-ea"/>
              </a:rPr>
              <a:t>　　発展</a:t>
            </a:r>
            <a:r>
              <a:rPr kumimoji="1" lang="ja-JP" altLang="en-US" sz="1500" b="1" dirty="0">
                <a:solidFill>
                  <a:schemeClr val="tx1"/>
                </a:solidFill>
                <a:latin typeface="+mj-ea"/>
                <a:ea typeface="+mj-ea"/>
              </a:rPr>
              <a:t>に向けたデジタルインフラの充実</a:t>
            </a:r>
          </a:p>
        </p:txBody>
      </p:sp>
      <p:sp>
        <p:nvSpPr>
          <p:cNvPr id="52" name="四角形: 角を丸くする 51">
            <a:extLst>
              <a:ext uri="{FF2B5EF4-FFF2-40B4-BE49-F238E27FC236}">
                <a16:creationId xmlns:a16="http://schemas.microsoft.com/office/drawing/2014/main" id="{DF83399C-9BFD-4923-B129-E22F719E3081}"/>
              </a:ext>
            </a:extLst>
          </p:cNvPr>
          <p:cNvSpPr/>
          <p:nvPr/>
        </p:nvSpPr>
        <p:spPr>
          <a:xfrm>
            <a:off x="7741214" y="3394648"/>
            <a:ext cx="3204000" cy="648000"/>
          </a:xfrm>
          <a:prstGeom prst="roundRect">
            <a:avLst/>
          </a:prstGeom>
          <a:solidFill>
            <a:schemeClr val="accent5">
              <a:lumMod val="60000"/>
              <a:lumOff val="4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ja-JP" altLang="en-US" sz="1500" b="1" dirty="0">
                <a:solidFill>
                  <a:schemeClr val="tx1"/>
                </a:solidFill>
                <a:latin typeface="+mj-ea"/>
                <a:ea typeface="+mj-ea"/>
              </a:rPr>
              <a:t>④ </a:t>
            </a:r>
            <a:r>
              <a:rPr lang="en-US" altLang="ja-JP" sz="1500" b="1" dirty="0">
                <a:solidFill>
                  <a:schemeClr val="tx1"/>
                </a:solidFill>
                <a:latin typeface="+mj-ea"/>
                <a:ea typeface="+mj-ea"/>
              </a:rPr>
              <a:t>AI</a:t>
            </a:r>
            <a:r>
              <a:rPr lang="ja-JP" altLang="en-US" sz="1500" b="1" dirty="0">
                <a:solidFill>
                  <a:schemeClr val="tx1"/>
                </a:solidFill>
                <a:latin typeface="+mj-ea"/>
                <a:ea typeface="+mj-ea"/>
              </a:rPr>
              <a:t>とデータの最大活用による</a:t>
            </a:r>
            <a:endParaRPr lang="en-US" altLang="ja-JP" sz="1500" b="1" dirty="0">
              <a:solidFill>
                <a:schemeClr val="tx1"/>
              </a:solidFill>
              <a:latin typeface="+mj-ea"/>
              <a:ea typeface="+mj-ea"/>
            </a:endParaRPr>
          </a:p>
          <a:p>
            <a:r>
              <a:rPr lang="ja-JP" altLang="en-US" sz="1500" b="1" dirty="0">
                <a:solidFill>
                  <a:schemeClr val="tx1"/>
                </a:solidFill>
                <a:latin typeface="+mj-ea"/>
                <a:ea typeface="+mj-ea"/>
              </a:rPr>
              <a:t>　　次世代デジタルサービスの展開</a:t>
            </a:r>
            <a:endParaRPr kumimoji="1" lang="ja-JP" altLang="en-US" sz="1500" b="1" dirty="0">
              <a:solidFill>
                <a:schemeClr val="tx1"/>
              </a:solidFill>
              <a:latin typeface="+mj-ea"/>
              <a:ea typeface="+mj-ea"/>
            </a:endParaRPr>
          </a:p>
        </p:txBody>
      </p:sp>
      <p:sp>
        <p:nvSpPr>
          <p:cNvPr id="53" name="四角形: 角を丸くする 52">
            <a:extLst>
              <a:ext uri="{FF2B5EF4-FFF2-40B4-BE49-F238E27FC236}">
                <a16:creationId xmlns:a16="http://schemas.microsoft.com/office/drawing/2014/main" id="{0263A340-8AD8-4D4E-A6F3-5E8AE4E90F89}"/>
              </a:ext>
            </a:extLst>
          </p:cNvPr>
          <p:cNvSpPr/>
          <p:nvPr/>
        </p:nvSpPr>
        <p:spPr>
          <a:xfrm>
            <a:off x="7741214" y="5109627"/>
            <a:ext cx="3204000" cy="648000"/>
          </a:xfrm>
          <a:prstGeom prst="roundRect">
            <a:avLst/>
          </a:prstGeom>
          <a:solidFill>
            <a:schemeClr val="accent5">
              <a:lumMod val="60000"/>
              <a:lumOff val="4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kumimoji="1" lang="ja-JP" altLang="en-US" sz="1500" b="1" dirty="0">
                <a:solidFill>
                  <a:schemeClr val="tx1"/>
                </a:solidFill>
              </a:rPr>
              <a:t>⑥ 持続可能なデジタル社会を支える</a:t>
            </a:r>
            <a:endParaRPr kumimoji="1" lang="en-US" altLang="ja-JP" sz="1500" b="1" dirty="0">
              <a:solidFill>
                <a:schemeClr val="tx1"/>
              </a:solidFill>
            </a:endParaRPr>
          </a:p>
          <a:p>
            <a:r>
              <a:rPr lang="ja-JP" altLang="en-US" sz="1500" b="1" dirty="0">
                <a:solidFill>
                  <a:schemeClr val="tx1"/>
                </a:solidFill>
              </a:rPr>
              <a:t>　　レジリエンスの強化</a:t>
            </a:r>
            <a:endParaRPr kumimoji="1" lang="ja-JP" altLang="en-US" sz="1500" b="1" dirty="0">
              <a:solidFill>
                <a:schemeClr val="tx1"/>
              </a:solidFill>
            </a:endParaRPr>
          </a:p>
        </p:txBody>
      </p:sp>
      <p:sp>
        <p:nvSpPr>
          <p:cNvPr id="32" name="台形 31">
            <a:extLst>
              <a:ext uri="{FF2B5EF4-FFF2-40B4-BE49-F238E27FC236}">
                <a16:creationId xmlns:a16="http://schemas.microsoft.com/office/drawing/2014/main" id="{57C78C8B-A01A-44E8-BADB-96E75C0C3487}"/>
              </a:ext>
            </a:extLst>
          </p:cNvPr>
          <p:cNvSpPr/>
          <p:nvPr/>
        </p:nvSpPr>
        <p:spPr>
          <a:xfrm>
            <a:off x="1095585" y="6021872"/>
            <a:ext cx="9870831" cy="587010"/>
          </a:xfrm>
          <a:prstGeom prst="trapezoid">
            <a:avLst/>
          </a:prstGeom>
          <a:solidFill>
            <a:schemeClr val="bg1">
              <a:lumMod val="85000"/>
              <a:alpha val="62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dirty="0">
              <a:solidFill>
                <a:schemeClr val="tx1"/>
              </a:solidFill>
            </a:endParaRPr>
          </a:p>
        </p:txBody>
      </p:sp>
      <p:sp>
        <p:nvSpPr>
          <p:cNvPr id="43" name="四角形: 角を丸くする 42">
            <a:extLst>
              <a:ext uri="{FF2B5EF4-FFF2-40B4-BE49-F238E27FC236}">
                <a16:creationId xmlns:a16="http://schemas.microsoft.com/office/drawing/2014/main" id="{5D8E2469-2DE0-44AE-AFD7-26E6AE2F6F03}"/>
              </a:ext>
            </a:extLst>
          </p:cNvPr>
          <p:cNvSpPr/>
          <p:nvPr/>
        </p:nvSpPr>
        <p:spPr>
          <a:xfrm>
            <a:off x="4930633" y="4844529"/>
            <a:ext cx="2330246" cy="504000"/>
          </a:xfrm>
          <a:prstGeom prst="roundRect">
            <a:avLst/>
          </a:prstGeom>
          <a:solidFill>
            <a:schemeClr val="accent4">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大阪デジタルインフラ協議会</a:t>
            </a:r>
            <a:endParaRPr lang="en-US" altLang="ja-JP" sz="1200" b="1" dirty="0">
              <a:solidFill>
                <a:schemeClr val="tx1"/>
              </a:solidFill>
            </a:endParaRPr>
          </a:p>
          <a:p>
            <a:pPr algn="ctr"/>
            <a:r>
              <a:rPr kumimoji="1" lang="ja-JP" altLang="en-US" sz="1200" b="1" dirty="0">
                <a:solidFill>
                  <a:schemeClr val="tx1"/>
                </a:solidFill>
              </a:rPr>
              <a:t>（産学官連携）</a:t>
            </a:r>
          </a:p>
        </p:txBody>
      </p:sp>
      <p:sp>
        <p:nvSpPr>
          <p:cNvPr id="31" name="スライド番号プレースホルダー 3">
            <a:extLst>
              <a:ext uri="{FF2B5EF4-FFF2-40B4-BE49-F238E27FC236}">
                <a16:creationId xmlns:a16="http://schemas.microsoft.com/office/drawing/2014/main" id="{60D883CD-EB9B-40BA-8DC1-5E37B5B4AE3D}"/>
              </a:ext>
            </a:extLst>
          </p:cNvPr>
          <p:cNvSpPr>
            <a:spLocks noGrp="1"/>
          </p:cNvSpPr>
          <p:nvPr>
            <p:ph type="sldNum" sz="quarter" idx="12"/>
          </p:nvPr>
        </p:nvSpPr>
        <p:spPr>
          <a:xfrm>
            <a:off x="9421507" y="6482262"/>
            <a:ext cx="2743200" cy="365125"/>
          </a:xfrm>
        </p:spPr>
        <p:txBody>
          <a:bodyPr/>
          <a:lstStyle/>
          <a:p>
            <a:fld id="{63C598F0-0FE0-4076-80A3-C96A98F7321E}" type="slidenum">
              <a:rPr kumimoji="1" lang="ja-JP" altLang="en-US" smtClean="0"/>
              <a:t>40</a:t>
            </a:fld>
            <a:endParaRPr kumimoji="1" lang="ja-JP" altLang="en-US" dirty="0"/>
          </a:p>
        </p:txBody>
      </p:sp>
      <p:sp>
        <p:nvSpPr>
          <p:cNvPr id="41" name="四角形: 角を丸くする 40">
            <a:extLst>
              <a:ext uri="{FF2B5EF4-FFF2-40B4-BE49-F238E27FC236}">
                <a16:creationId xmlns:a16="http://schemas.microsoft.com/office/drawing/2014/main" id="{063748E8-FBD4-438B-9E06-3C148C2C2DFA}"/>
              </a:ext>
            </a:extLst>
          </p:cNvPr>
          <p:cNvSpPr/>
          <p:nvPr/>
        </p:nvSpPr>
        <p:spPr>
          <a:xfrm>
            <a:off x="4922005" y="4267476"/>
            <a:ext cx="2330246" cy="504000"/>
          </a:xfrm>
          <a:prstGeom prst="roundRect">
            <a:avLst/>
          </a:prstGeom>
          <a:solidFill>
            <a:schemeClr val="accent4">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大阪府行政</a:t>
            </a:r>
            <a:r>
              <a:rPr lang="en-US" altLang="ja-JP" sz="1200" b="1" dirty="0">
                <a:solidFill>
                  <a:schemeClr val="tx1"/>
                </a:solidFill>
              </a:rPr>
              <a:t>AI</a:t>
            </a:r>
            <a:r>
              <a:rPr lang="ja-JP" altLang="en-US" sz="1200" b="1" dirty="0">
                <a:solidFill>
                  <a:schemeClr val="tx1"/>
                </a:solidFill>
              </a:rPr>
              <a:t>エージェント</a:t>
            </a:r>
            <a:endParaRPr lang="en-US" altLang="ja-JP" sz="1200" b="1" dirty="0">
              <a:solidFill>
                <a:schemeClr val="tx1"/>
              </a:solidFill>
            </a:endParaRPr>
          </a:p>
          <a:p>
            <a:pPr algn="ctr"/>
            <a:r>
              <a:rPr kumimoji="1" lang="ja-JP" altLang="en-US" sz="1200" b="1" dirty="0">
                <a:solidFill>
                  <a:schemeClr val="tx1"/>
                </a:solidFill>
              </a:rPr>
              <a:t>コンソーシアム（産学官連携）</a:t>
            </a:r>
          </a:p>
        </p:txBody>
      </p:sp>
      <p:sp>
        <p:nvSpPr>
          <p:cNvPr id="3" name="テキスト ボックス 2">
            <a:extLst>
              <a:ext uri="{FF2B5EF4-FFF2-40B4-BE49-F238E27FC236}">
                <a16:creationId xmlns:a16="http://schemas.microsoft.com/office/drawing/2014/main" id="{70C86264-06FA-4A07-BB43-5A3F0C3363BA}"/>
              </a:ext>
            </a:extLst>
          </p:cNvPr>
          <p:cNvSpPr txBox="1"/>
          <p:nvPr/>
        </p:nvSpPr>
        <p:spPr>
          <a:xfrm>
            <a:off x="4465379" y="3020813"/>
            <a:ext cx="353943" cy="797654"/>
          </a:xfrm>
          <a:prstGeom prst="rect">
            <a:avLst/>
          </a:prstGeom>
          <a:noFill/>
        </p:spPr>
        <p:txBody>
          <a:bodyPr vert="eaVert" wrap="none" rtlCol="0">
            <a:spAutoFit/>
          </a:bodyPr>
          <a:lstStyle/>
          <a:p>
            <a:r>
              <a:rPr kumimoji="1" lang="ja-JP" altLang="en-US" sz="1100" b="1" dirty="0"/>
              <a:t>既存の共創</a:t>
            </a:r>
          </a:p>
        </p:txBody>
      </p:sp>
      <p:sp>
        <p:nvSpPr>
          <p:cNvPr id="4" name="左中かっこ 3">
            <a:extLst>
              <a:ext uri="{FF2B5EF4-FFF2-40B4-BE49-F238E27FC236}">
                <a16:creationId xmlns:a16="http://schemas.microsoft.com/office/drawing/2014/main" id="{D21A67EE-9B49-48A5-98EC-E6548027A2C8}"/>
              </a:ext>
            </a:extLst>
          </p:cNvPr>
          <p:cNvSpPr/>
          <p:nvPr/>
        </p:nvSpPr>
        <p:spPr>
          <a:xfrm>
            <a:off x="4781222" y="2504348"/>
            <a:ext cx="36000" cy="1620000"/>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A608872E-0DE9-4F60-888C-F16F0A0A7EC9}"/>
              </a:ext>
            </a:extLst>
          </p:cNvPr>
          <p:cNvSpPr txBox="1"/>
          <p:nvPr/>
        </p:nvSpPr>
        <p:spPr>
          <a:xfrm>
            <a:off x="4456912" y="4783274"/>
            <a:ext cx="353943" cy="797654"/>
          </a:xfrm>
          <a:prstGeom prst="rect">
            <a:avLst/>
          </a:prstGeom>
          <a:noFill/>
        </p:spPr>
        <p:txBody>
          <a:bodyPr vert="eaVert" wrap="none" rtlCol="0">
            <a:spAutoFit/>
          </a:bodyPr>
          <a:lstStyle/>
          <a:p>
            <a:r>
              <a:rPr lang="ja-JP" altLang="en-US" sz="1100" b="1" dirty="0"/>
              <a:t>新たな</a:t>
            </a:r>
            <a:r>
              <a:rPr kumimoji="1" lang="ja-JP" altLang="en-US" sz="1100" b="1" dirty="0"/>
              <a:t>共創</a:t>
            </a:r>
          </a:p>
        </p:txBody>
      </p:sp>
      <p:sp>
        <p:nvSpPr>
          <p:cNvPr id="48" name="左中かっこ 47">
            <a:extLst>
              <a:ext uri="{FF2B5EF4-FFF2-40B4-BE49-F238E27FC236}">
                <a16:creationId xmlns:a16="http://schemas.microsoft.com/office/drawing/2014/main" id="{EFC7D526-930B-4C1C-804F-E85274151230}"/>
              </a:ext>
            </a:extLst>
          </p:cNvPr>
          <p:cNvSpPr/>
          <p:nvPr/>
        </p:nvSpPr>
        <p:spPr>
          <a:xfrm>
            <a:off x="4781222" y="4285703"/>
            <a:ext cx="36000" cy="1656000"/>
          </a:xfrm>
          <a:prstGeom prst="leftBrace">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0" name="四角形: 角を丸くする 49">
            <a:extLst>
              <a:ext uri="{FF2B5EF4-FFF2-40B4-BE49-F238E27FC236}">
                <a16:creationId xmlns:a16="http://schemas.microsoft.com/office/drawing/2014/main" id="{9C24D48E-C360-4C3F-AF65-68BC8DAE147D}"/>
              </a:ext>
            </a:extLst>
          </p:cNvPr>
          <p:cNvSpPr/>
          <p:nvPr/>
        </p:nvSpPr>
        <p:spPr>
          <a:xfrm>
            <a:off x="7053063" y="6118732"/>
            <a:ext cx="1692000" cy="393291"/>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a:solidFill>
                  <a:schemeClr val="tx1"/>
                </a:solidFill>
              </a:rPr>
              <a:t>AI</a:t>
            </a:r>
            <a:r>
              <a:rPr kumimoji="1" lang="ja-JP" altLang="en-US" sz="1600" b="1" dirty="0">
                <a:solidFill>
                  <a:schemeClr val="tx1"/>
                </a:solidFill>
              </a:rPr>
              <a:t>戦略</a:t>
            </a:r>
          </a:p>
        </p:txBody>
      </p:sp>
      <p:sp>
        <p:nvSpPr>
          <p:cNvPr id="54" name="四角形: 角を丸くする 53">
            <a:extLst>
              <a:ext uri="{FF2B5EF4-FFF2-40B4-BE49-F238E27FC236}">
                <a16:creationId xmlns:a16="http://schemas.microsoft.com/office/drawing/2014/main" id="{15A3C1A5-5178-4540-BA17-C72F21AB31C3}"/>
              </a:ext>
            </a:extLst>
          </p:cNvPr>
          <p:cNvSpPr/>
          <p:nvPr/>
        </p:nvSpPr>
        <p:spPr>
          <a:xfrm>
            <a:off x="1417736" y="6118732"/>
            <a:ext cx="1692000" cy="393291"/>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データ</a:t>
            </a:r>
            <a:r>
              <a:rPr lang="ja-JP" altLang="en-US" sz="1600" b="1" dirty="0">
                <a:solidFill>
                  <a:schemeClr val="tx1"/>
                </a:solidFill>
              </a:rPr>
              <a:t>利活用</a:t>
            </a:r>
            <a:endParaRPr kumimoji="1" lang="ja-JP" altLang="en-US" sz="1600" b="1" dirty="0">
              <a:solidFill>
                <a:schemeClr val="tx1"/>
              </a:solidFill>
            </a:endParaRPr>
          </a:p>
        </p:txBody>
      </p:sp>
      <p:sp>
        <p:nvSpPr>
          <p:cNvPr id="55" name="四角形: 角を丸くする 54">
            <a:extLst>
              <a:ext uri="{FF2B5EF4-FFF2-40B4-BE49-F238E27FC236}">
                <a16:creationId xmlns:a16="http://schemas.microsoft.com/office/drawing/2014/main" id="{6ECBB46B-94D4-41A8-8073-973147DA4F19}"/>
              </a:ext>
            </a:extLst>
          </p:cNvPr>
          <p:cNvSpPr/>
          <p:nvPr/>
        </p:nvSpPr>
        <p:spPr>
          <a:xfrm>
            <a:off x="8927798" y="6118732"/>
            <a:ext cx="1692000" cy="393291"/>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デジタルインフラ</a:t>
            </a:r>
          </a:p>
        </p:txBody>
      </p:sp>
      <p:sp>
        <p:nvSpPr>
          <p:cNvPr id="35" name="四角形: 角を丸くする 34">
            <a:extLst>
              <a:ext uri="{FF2B5EF4-FFF2-40B4-BE49-F238E27FC236}">
                <a16:creationId xmlns:a16="http://schemas.microsoft.com/office/drawing/2014/main" id="{315CD194-E29F-45E5-90FB-F6C03B6C3419}"/>
              </a:ext>
            </a:extLst>
          </p:cNvPr>
          <p:cNvSpPr/>
          <p:nvPr/>
        </p:nvSpPr>
        <p:spPr>
          <a:xfrm>
            <a:off x="5192290" y="6118732"/>
            <a:ext cx="1692000" cy="393291"/>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スーパーシティ</a:t>
            </a:r>
          </a:p>
        </p:txBody>
      </p:sp>
      <p:pic>
        <p:nvPicPr>
          <p:cNvPr id="24" name="Picture 2" descr="地域の強みを最大限に活かし、イオンが5500人を対象とした人事制度変更 年収1000万円も夢じゃない？ | SR 人事メディア">
            <a:extLst>
              <a:ext uri="{FF2B5EF4-FFF2-40B4-BE49-F238E27FC236}">
                <a16:creationId xmlns:a16="http://schemas.microsoft.com/office/drawing/2014/main" id="{9C5E0967-8F31-468D-9ECB-1A6835C3CCEE}"/>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454270" y="1324307"/>
            <a:ext cx="1884040" cy="1214977"/>
          </a:xfrm>
          <a:prstGeom prst="rect">
            <a:avLst/>
          </a:prstGeom>
          <a:noFill/>
          <a:extLst>
            <a:ext uri="{909E8E84-426E-40DD-AFC4-6F175D3DCCD1}">
              <a14:hiddenFill xmlns:a14="http://schemas.microsoft.com/office/drawing/2010/main">
                <a:solidFill>
                  <a:srgbClr val="FFFFFF"/>
                </a:solidFill>
              </a14:hiddenFill>
            </a:ext>
          </a:extLst>
        </p:spPr>
      </p:pic>
      <p:sp>
        <p:nvSpPr>
          <p:cNvPr id="7" name="楕円 6">
            <a:extLst>
              <a:ext uri="{FF2B5EF4-FFF2-40B4-BE49-F238E27FC236}">
                <a16:creationId xmlns:a16="http://schemas.microsoft.com/office/drawing/2014/main" id="{005696EF-6C41-4930-AB09-19DACC893699}"/>
              </a:ext>
            </a:extLst>
          </p:cNvPr>
          <p:cNvSpPr/>
          <p:nvPr/>
        </p:nvSpPr>
        <p:spPr>
          <a:xfrm>
            <a:off x="1474903" y="2404442"/>
            <a:ext cx="2031406" cy="807665"/>
          </a:xfrm>
          <a:prstGeom prst="ellipse">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b="1" dirty="0">
                <a:solidFill>
                  <a:schemeClr val="tx1"/>
                </a:solidFill>
              </a:rPr>
              <a:t>住民</a:t>
            </a:r>
            <a:r>
              <a:rPr kumimoji="1" lang="en-US" altLang="ja-JP" b="1" dirty="0">
                <a:solidFill>
                  <a:schemeClr val="tx1"/>
                </a:solidFill>
              </a:rPr>
              <a:t>QOL</a:t>
            </a:r>
          </a:p>
          <a:p>
            <a:pPr algn="ctr"/>
            <a:r>
              <a:rPr kumimoji="1" lang="ja-JP" altLang="en-US" b="1" dirty="0">
                <a:solidFill>
                  <a:schemeClr val="tx1"/>
                </a:solidFill>
              </a:rPr>
              <a:t>の向上</a:t>
            </a:r>
          </a:p>
        </p:txBody>
      </p:sp>
      <p:sp>
        <p:nvSpPr>
          <p:cNvPr id="34" name="四角形: 角を丸くする 33">
            <a:extLst>
              <a:ext uri="{FF2B5EF4-FFF2-40B4-BE49-F238E27FC236}">
                <a16:creationId xmlns:a16="http://schemas.microsoft.com/office/drawing/2014/main" id="{9B8E0125-A301-4F4B-BBBD-91C1120CD633}"/>
              </a:ext>
            </a:extLst>
          </p:cNvPr>
          <p:cNvSpPr/>
          <p:nvPr/>
        </p:nvSpPr>
        <p:spPr>
          <a:xfrm>
            <a:off x="4945010" y="5441109"/>
            <a:ext cx="2330246" cy="504000"/>
          </a:xfrm>
          <a:prstGeom prst="roundRect">
            <a:avLst/>
          </a:prstGeom>
          <a:solidFill>
            <a:schemeClr val="accent4">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住民参加のための合意形成</a:t>
            </a:r>
            <a:endParaRPr kumimoji="1" lang="en-US" altLang="ja-JP" sz="1200" b="1" dirty="0">
              <a:solidFill>
                <a:schemeClr val="tx1"/>
              </a:solidFill>
            </a:endParaRPr>
          </a:p>
          <a:p>
            <a:pPr algn="ctr"/>
            <a:r>
              <a:rPr kumimoji="1" lang="ja-JP" altLang="en-US" sz="1200" b="1" dirty="0">
                <a:solidFill>
                  <a:schemeClr val="tx1"/>
                </a:solidFill>
              </a:rPr>
              <a:t>研究会</a:t>
            </a:r>
            <a:r>
              <a:rPr lang="ja-JP" altLang="en-US" sz="1200" b="1" dirty="0">
                <a:solidFill>
                  <a:schemeClr val="tx1"/>
                </a:solidFill>
              </a:rPr>
              <a:t>（官学連携）</a:t>
            </a:r>
            <a:endParaRPr kumimoji="1" lang="ja-JP" altLang="en-US" sz="1100" b="1" dirty="0">
              <a:solidFill>
                <a:schemeClr val="tx1"/>
              </a:solidFill>
            </a:endParaRPr>
          </a:p>
        </p:txBody>
      </p:sp>
      <p:sp>
        <p:nvSpPr>
          <p:cNvPr id="45" name="四角形: 角を丸くする 44">
            <a:extLst>
              <a:ext uri="{FF2B5EF4-FFF2-40B4-BE49-F238E27FC236}">
                <a16:creationId xmlns:a16="http://schemas.microsoft.com/office/drawing/2014/main" id="{5D416793-869A-469A-9C9F-F1D1DD8F298E}"/>
              </a:ext>
            </a:extLst>
          </p:cNvPr>
          <p:cNvSpPr/>
          <p:nvPr/>
        </p:nvSpPr>
        <p:spPr>
          <a:xfrm>
            <a:off x="1050019" y="4243174"/>
            <a:ext cx="3070910" cy="648000"/>
          </a:xfrm>
          <a:prstGeom prst="roundRect">
            <a:avLst/>
          </a:prstGeom>
          <a:solidFill>
            <a:schemeClr val="accent5">
              <a:lumMod val="60000"/>
              <a:lumOff val="4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500" b="1" dirty="0">
                <a:solidFill>
                  <a:schemeClr val="tx1"/>
                </a:solidFill>
              </a:rPr>
              <a:t>② 誰もが安全で安心な</a:t>
            </a:r>
            <a:endParaRPr kumimoji="1" lang="en-US" altLang="ja-JP" sz="1500" b="1" dirty="0">
              <a:solidFill>
                <a:schemeClr val="tx1"/>
              </a:solidFill>
            </a:endParaRPr>
          </a:p>
          <a:p>
            <a:r>
              <a:rPr lang="en-US" altLang="ja-JP" sz="1500" b="1" dirty="0">
                <a:solidFill>
                  <a:schemeClr val="tx1"/>
                </a:solidFill>
              </a:rPr>
              <a:t>    </a:t>
            </a:r>
            <a:r>
              <a:rPr kumimoji="1" lang="ja-JP" altLang="en-US" sz="1500" b="1" dirty="0">
                <a:solidFill>
                  <a:schemeClr val="tx1"/>
                </a:solidFill>
              </a:rPr>
              <a:t>暮らしができる“セーフティ社会”</a:t>
            </a:r>
          </a:p>
        </p:txBody>
      </p:sp>
      <p:sp>
        <p:nvSpPr>
          <p:cNvPr id="47" name="四角形: 角を丸くする 46">
            <a:extLst>
              <a:ext uri="{FF2B5EF4-FFF2-40B4-BE49-F238E27FC236}">
                <a16:creationId xmlns:a16="http://schemas.microsoft.com/office/drawing/2014/main" id="{2318878A-D26E-497A-9B5C-CB3FAB1818A4}"/>
              </a:ext>
            </a:extLst>
          </p:cNvPr>
          <p:cNvSpPr/>
          <p:nvPr/>
        </p:nvSpPr>
        <p:spPr>
          <a:xfrm>
            <a:off x="1050019" y="3394648"/>
            <a:ext cx="3070910" cy="648000"/>
          </a:xfrm>
          <a:prstGeom prst="roundRect">
            <a:avLst/>
          </a:prstGeom>
          <a:solidFill>
            <a:schemeClr val="accent5">
              <a:lumMod val="60000"/>
              <a:lumOff val="4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500" b="1" dirty="0">
                <a:solidFill>
                  <a:schemeClr val="tx1"/>
                </a:solidFill>
              </a:rPr>
              <a:t>① 健康で豊かな暮らしができる</a:t>
            </a:r>
            <a:endParaRPr kumimoji="1" lang="en-US" altLang="ja-JP" sz="1500" b="1" dirty="0">
              <a:solidFill>
                <a:schemeClr val="tx1"/>
              </a:solidFill>
            </a:endParaRPr>
          </a:p>
          <a:p>
            <a:r>
              <a:rPr lang="en-US" altLang="ja-JP" sz="1500" b="1" dirty="0">
                <a:solidFill>
                  <a:schemeClr val="tx1"/>
                </a:solidFill>
              </a:rPr>
              <a:t>    </a:t>
            </a:r>
            <a:r>
              <a:rPr kumimoji="1" lang="ja-JP" altLang="en-US" sz="1500" b="1" dirty="0">
                <a:solidFill>
                  <a:schemeClr val="tx1"/>
                </a:solidFill>
              </a:rPr>
              <a:t>”いのち輝く未来社会“</a:t>
            </a:r>
            <a:endParaRPr kumimoji="1" lang="en-US" altLang="ja-JP" sz="1500" b="1" dirty="0">
              <a:solidFill>
                <a:srgbClr val="FF0000"/>
              </a:solidFill>
            </a:endParaRPr>
          </a:p>
        </p:txBody>
      </p:sp>
      <p:sp>
        <p:nvSpPr>
          <p:cNvPr id="49" name="四角形: 角を丸くする 48">
            <a:extLst>
              <a:ext uri="{FF2B5EF4-FFF2-40B4-BE49-F238E27FC236}">
                <a16:creationId xmlns:a16="http://schemas.microsoft.com/office/drawing/2014/main" id="{4A3406C2-2FA7-4B1E-B5EC-248EF3705B09}"/>
              </a:ext>
            </a:extLst>
          </p:cNvPr>
          <p:cNvSpPr/>
          <p:nvPr/>
        </p:nvSpPr>
        <p:spPr>
          <a:xfrm>
            <a:off x="1050019" y="5109627"/>
            <a:ext cx="3070910" cy="648000"/>
          </a:xfrm>
          <a:prstGeom prst="roundRect">
            <a:avLst/>
          </a:prstGeom>
          <a:solidFill>
            <a:schemeClr val="accent5">
              <a:lumMod val="60000"/>
              <a:lumOff val="4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500" b="1" dirty="0">
                <a:solidFill>
                  <a:schemeClr val="tx1"/>
                </a:solidFill>
              </a:rPr>
              <a:t>③ 行政サービスが便利な</a:t>
            </a:r>
            <a:endParaRPr lang="en-US" altLang="ja-JP" sz="1500" b="1" dirty="0">
              <a:solidFill>
                <a:schemeClr val="tx1"/>
              </a:solidFill>
            </a:endParaRPr>
          </a:p>
          <a:p>
            <a:r>
              <a:rPr lang="ja-JP" altLang="en-US" sz="1500" b="1" dirty="0">
                <a:solidFill>
                  <a:schemeClr val="tx1"/>
                </a:solidFill>
              </a:rPr>
              <a:t>　　“住民ファースト社会”</a:t>
            </a:r>
          </a:p>
        </p:txBody>
      </p:sp>
      <p:sp>
        <p:nvSpPr>
          <p:cNvPr id="36" name="四角形: 角を丸くする 35">
            <a:extLst>
              <a:ext uri="{FF2B5EF4-FFF2-40B4-BE49-F238E27FC236}">
                <a16:creationId xmlns:a16="http://schemas.microsoft.com/office/drawing/2014/main" id="{ECA9492E-E09D-4097-B5A5-1D212067AA46}"/>
              </a:ext>
            </a:extLst>
          </p:cNvPr>
          <p:cNvSpPr/>
          <p:nvPr/>
        </p:nvSpPr>
        <p:spPr>
          <a:xfrm>
            <a:off x="3325358" y="6118732"/>
            <a:ext cx="1692000" cy="393291"/>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データ連携基盤</a:t>
            </a:r>
          </a:p>
        </p:txBody>
      </p:sp>
    </p:spTree>
    <p:extLst>
      <p:ext uri="{BB962C8B-B14F-4D97-AF65-F5344CB8AC3E}">
        <p14:creationId xmlns:p14="http://schemas.microsoft.com/office/powerpoint/2010/main" val="14672737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803266FC-6873-4160-AF33-090242A55738}"/>
              </a:ext>
            </a:extLst>
          </p:cNvPr>
          <p:cNvSpPr/>
          <p:nvPr/>
        </p:nvSpPr>
        <p:spPr>
          <a:xfrm>
            <a:off x="1198361" y="925330"/>
            <a:ext cx="10764000" cy="1800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7" name="四角形: 角を丸くする 16">
            <a:extLst>
              <a:ext uri="{FF2B5EF4-FFF2-40B4-BE49-F238E27FC236}">
                <a16:creationId xmlns:a16="http://schemas.microsoft.com/office/drawing/2014/main" id="{B5BE2C5F-775E-4C71-981E-B95626742E14}"/>
              </a:ext>
            </a:extLst>
          </p:cNvPr>
          <p:cNvSpPr/>
          <p:nvPr/>
        </p:nvSpPr>
        <p:spPr>
          <a:xfrm>
            <a:off x="1702811" y="1031700"/>
            <a:ext cx="5760000" cy="4680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prstClr val="black"/>
                </a:solidFill>
                <a:effectLst/>
                <a:uLnTx/>
                <a:uFillTx/>
                <a:latin typeface="Meiryo UI"/>
                <a:ea typeface="Meiryo UI"/>
                <a:cs typeface="+mn-cs"/>
              </a:rPr>
              <a:t>① 健康で豊かな”いのち輝く未来社会“</a:t>
            </a:r>
            <a:endParaRPr kumimoji="1" lang="en-US" altLang="ja-JP" sz="1500" b="1" i="0" u="none" strike="sngStrike" kern="1200" cap="none" spc="0" normalizeH="0" baseline="0" noProof="0" dirty="0">
              <a:ln>
                <a:noFill/>
              </a:ln>
              <a:solidFill>
                <a:prstClr val="black"/>
              </a:solidFill>
              <a:effectLst/>
              <a:uLnTx/>
              <a:uFillTx/>
              <a:latin typeface="Meiryo UI"/>
              <a:ea typeface="Meiryo UI"/>
              <a:cs typeface="+mn-cs"/>
            </a:endParaRPr>
          </a:p>
        </p:txBody>
      </p:sp>
      <p:sp>
        <p:nvSpPr>
          <p:cNvPr id="20" name="四角形: 角を丸くする 19">
            <a:extLst>
              <a:ext uri="{FF2B5EF4-FFF2-40B4-BE49-F238E27FC236}">
                <a16:creationId xmlns:a16="http://schemas.microsoft.com/office/drawing/2014/main" id="{8F0736C5-784D-431E-A474-6BB25A00E6BC}"/>
              </a:ext>
            </a:extLst>
          </p:cNvPr>
          <p:cNvSpPr/>
          <p:nvPr/>
        </p:nvSpPr>
        <p:spPr>
          <a:xfrm>
            <a:off x="1702811" y="2169744"/>
            <a:ext cx="5760000" cy="4680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prstClr val="black"/>
                </a:solidFill>
                <a:effectLst/>
                <a:uLnTx/>
                <a:uFillTx/>
                <a:latin typeface="Meiryo UI"/>
                <a:ea typeface="Meiryo UI"/>
                <a:cs typeface="+mn-cs"/>
              </a:rPr>
              <a:t>③ 行政サービスが便利な“住民ファースト社会”</a:t>
            </a:r>
            <a:endParaRPr kumimoji="1" lang="ja-JP" altLang="en-US" sz="1500" b="1" i="0" u="none" strike="sngStrike" kern="1200" cap="none" spc="0" normalizeH="0" baseline="0" noProof="0" dirty="0">
              <a:ln>
                <a:noFill/>
              </a:ln>
              <a:solidFill>
                <a:prstClr val="black"/>
              </a:solidFill>
              <a:effectLst/>
              <a:uLnTx/>
              <a:uFillTx/>
              <a:latin typeface="Meiryo UI"/>
              <a:ea typeface="Meiryo UI"/>
              <a:cs typeface="+mn-cs"/>
            </a:endParaRPr>
          </a:p>
        </p:txBody>
      </p:sp>
      <p:sp>
        <p:nvSpPr>
          <p:cNvPr id="31" name="正方形/長方形 30">
            <a:extLst>
              <a:ext uri="{FF2B5EF4-FFF2-40B4-BE49-F238E27FC236}">
                <a16:creationId xmlns:a16="http://schemas.microsoft.com/office/drawing/2014/main" id="{0F5B4FDC-C23D-4F72-A0E3-714C74D164C6}"/>
              </a:ext>
            </a:extLst>
          </p:cNvPr>
          <p:cNvSpPr/>
          <p:nvPr/>
        </p:nvSpPr>
        <p:spPr>
          <a:xfrm>
            <a:off x="1187476" y="2822870"/>
            <a:ext cx="10764000" cy="1800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33" name="四角形: 角を丸くする 32">
            <a:extLst>
              <a:ext uri="{FF2B5EF4-FFF2-40B4-BE49-F238E27FC236}">
                <a16:creationId xmlns:a16="http://schemas.microsoft.com/office/drawing/2014/main" id="{AF916E26-4F81-4A63-B0F8-E450493E3CFF}"/>
              </a:ext>
            </a:extLst>
          </p:cNvPr>
          <p:cNvSpPr/>
          <p:nvPr/>
        </p:nvSpPr>
        <p:spPr>
          <a:xfrm>
            <a:off x="1702811" y="3497321"/>
            <a:ext cx="5760000" cy="4680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schemeClr val="tx1"/>
                </a:solidFill>
                <a:effectLst/>
                <a:uLnTx/>
                <a:uFillTx/>
                <a:latin typeface="Meiryo UI"/>
                <a:ea typeface="Meiryo UI"/>
                <a:cs typeface="+mn-cs"/>
              </a:rPr>
              <a:t>⑤ 次世代デジタル産業・サービスの</a:t>
            </a:r>
            <a:r>
              <a:rPr lang="ja-JP" altLang="en-US" sz="1500" b="1" dirty="0">
                <a:solidFill>
                  <a:schemeClr val="tx1"/>
                </a:solidFill>
                <a:latin typeface="Meiryo UI"/>
                <a:ea typeface="Meiryo UI"/>
              </a:rPr>
              <a:t>発展</a:t>
            </a:r>
            <a:r>
              <a:rPr kumimoji="1" lang="ja-JP" altLang="en-US" sz="1500" b="1" dirty="0">
                <a:solidFill>
                  <a:schemeClr val="tx1"/>
                </a:solidFill>
                <a:latin typeface="+mj-ea"/>
                <a:ea typeface="+mj-ea"/>
              </a:rPr>
              <a:t>に向けた</a:t>
            </a:r>
            <a:r>
              <a:rPr kumimoji="1" lang="ja-JP" altLang="en-US" sz="1500" b="1" i="0" u="none" strike="noStrike" kern="1200" cap="none" spc="0" normalizeH="0" baseline="0" noProof="0" dirty="0">
                <a:ln>
                  <a:noFill/>
                </a:ln>
                <a:solidFill>
                  <a:schemeClr val="tx1"/>
                </a:solidFill>
                <a:effectLst/>
                <a:uLnTx/>
                <a:uFillTx/>
                <a:latin typeface="Meiryo UI"/>
                <a:ea typeface="Meiryo UI"/>
                <a:cs typeface="+mn-cs"/>
              </a:rPr>
              <a:t>デジタルインフラの充実</a:t>
            </a:r>
          </a:p>
        </p:txBody>
      </p:sp>
      <p:sp>
        <p:nvSpPr>
          <p:cNvPr id="34" name="四角形: 角を丸くする 33">
            <a:extLst>
              <a:ext uri="{FF2B5EF4-FFF2-40B4-BE49-F238E27FC236}">
                <a16:creationId xmlns:a16="http://schemas.microsoft.com/office/drawing/2014/main" id="{5E2296E5-0163-4DA8-852C-242D0BBEF142}"/>
              </a:ext>
            </a:extLst>
          </p:cNvPr>
          <p:cNvSpPr/>
          <p:nvPr/>
        </p:nvSpPr>
        <p:spPr>
          <a:xfrm>
            <a:off x="1702811" y="2941872"/>
            <a:ext cx="5760000" cy="4680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schemeClr val="tx1"/>
                </a:solidFill>
                <a:effectLst/>
                <a:uLnTx/>
                <a:uFillTx/>
                <a:latin typeface="Meiryo UI"/>
                <a:ea typeface="Meiryo UI"/>
                <a:cs typeface="+mn-cs"/>
              </a:rPr>
              <a:t>④ </a:t>
            </a:r>
            <a:r>
              <a:rPr kumimoji="1" lang="en-US" altLang="ja-JP" sz="1500" b="1" i="0" u="none" strike="noStrike" kern="1200" cap="none" spc="0" normalizeH="0" baseline="0" noProof="0" dirty="0">
                <a:ln>
                  <a:noFill/>
                </a:ln>
                <a:solidFill>
                  <a:schemeClr val="tx1"/>
                </a:solidFill>
                <a:effectLst/>
                <a:uLnTx/>
                <a:uFillTx/>
                <a:latin typeface="Meiryo UI"/>
                <a:ea typeface="Meiryo UI"/>
                <a:cs typeface="+mn-cs"/>
              </a:rPr>
              <a:t>AI</a:t>
            </a:r>
            <a:r>
              <a:rPr kumimoji="1" lang="ja-JP" altLang="en-US" sz="1500" b="1" i="0" u="none" strike="noStrike" kern="1200" cap="none" spc="0" normalizeH="0" baseline="0" noProof="0" dirty="0">
                <a:ln>
                  <a:noFill/>
                </a:ln>
                <a:solidFill>
                  <a:schemeClr val="tx1"/>
                </a:solidFill>
                <a:effectLst/>
                <a:uLnTx/>
                <a:uFillTx/>
                <a:latin typeface="Meiryo UI"/>
                <a:ea typeface="Meiryo UI"/>
                <a:cs typeface="+mn-cs"/>
              </a:rPr>
              <a:t>とデータの最大活用による次世代デジタルサービスの展開　　</a:t>
            </a:r>
          </a:p>
        </p:txBody>
      </p:sp>
      <p:sp>
        <p:nvSpPr>
          <p:cNvPr id="35" name="四角形: 角を丸くする 34">
            <a:extLst>
              <a:ext uri="{FF2B5EF4-FFF2-40B4-BE49-F238E27FC236}">
                <a16:creationId xmlns:a16="http://schemas.microsoft.com/office/drawing/2014/main" id="{AD06B943-F158-4494-8761-7AB3D09A27C4}"/>
              </a:ext>
            </a:extLst>
          </p:cNvPr>
          <p:cNvSpPr/>
          <p:nvPr/>
        </p:nvSpPr>
        <p:spPr>
          <a:xfrm>
            <a:off x="1702811" y="4078175"/>
            <a:ext cx="5760000" cy="4680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schemeClr val="tx1"/>
                </a:solidFill>
                <a:effectLst/>
                <a:uLnTx/>
                <a:uFillTx/>
                <a:latin typeface="Meiryo UI"/>
                <a:ea typeface="Meiryo UI"/>
                <a:cs typeface="+mn-cs"/>
              </a:rPr>
              <a:t>⑥ 持続可能なデジタル社会を支える</a:t>
            </a:r>
            <a:r>
              <a:rPr lang="ja-JP" altLang="en-US" sz="1500" b="1" dirty="0">
                <a:solidFill>
                  <a:schemeClr val="tx1"/>
                </a:solidFill>
                <a:latin typeface="Meiryo UI"/>
                <a:ea typeface="Meiryo UI"/>
              </a:rPr>
              <a:t>レジリエンス</a:t>
            </a:r>
            <a:r>
              <a:rPr kumimoji="1" lang="ja-JP" altLang="en-US" sz="1500" b="1" i="0" u="none" strike="noStrike" kern="1200" cap="none" spc="0" normalizeH="0" baseline="0" noProof="0" dirty="0">
                <a:ln>
                  <a:noFill/>
                </a:ln>
                <a:solidFill>
                  <a:schemeClr val="tx1"/>
                </a:solidFill>
                <a:effectLst/>
                <a:uLnTx/>
                <a:uFillTx/>
                <a:latin typeface="Meiryo UI"/>
                <a:ea typeface="Meiryo UI"/>
                <a:cs typeface="+mn-cs"/>
              </a:rPr>
              <a:t>の強化</a:t>
            </a:r>
          </a:p>
        </p:txBody>
      </p:sp>
      <p:sp>
        <p:nvSpPr>
          <p:cNvPr id="36" name="正方形/長方形 35">
            <a:extLst>
              <a:ext uri="{FF2B5EF4-FFF2-40B4-BE49-F238E27FC236}">
                <a16:creationId xmlns:a16="http://schemas.microsoft.com/office/drawing/2014/main" id="{71BC95E9-32B2-4795-8924-F790C9434426}"/>
              </a:ext>
            </a:extLst>
          </p:cNvPr>
          <p:cNvSpPr/>
          <p:nvPr/>
        </p:nvSpPr>
        <p:spPr>
          <a:xfrm>
            <a:off x="1187476" y="4723132"/>
            <a:ext cx="10764000" cy="1800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38" name="四角形: 角を丸くする 37">
            <a:extLst>
              <a:ext uri="{FF2B5EF4-FFF2-40B4-BE49-F238E27FC236}">
                <a16:creationId xmlns:a16="http://schemas.microsoft.com/office/drawing/2014/main" id="{260F158C-E990-42ED-8A63-EB3FF5A8FDE0}"/>
              </a:ext>
            </a:extLst>
          </p:cNvPr>
          <p:cNvSpPr/>
          <p:nvPr/>
        </p:nvSpPr>
        <p:spPr>
          <a:xfrm>
            <a:off x="1702811" y="4822038"/>
            <a:ext cx="5760000" cy="46800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schemeClr val="tx1"/>
                </a:solidFill>
                <a:effectLst/>
                <a:uLnTx/>
                <a:uFillTx/>
                <a:latin typeface="Meiryo UI"/>
                <a:ea typeface="Meiryo UI"/>
                <a:cs typeface="+mn-cs"/>
              </a:rPr>
              <a:t>⑦ 産学官共創によるスマート社会への加速</a:t>
            </a:r>
          </a:p>
        </p:txBody>
      </p:sp>
      <p:sp>
        <p:nvSpPr>
          <p:cNvPr id="39" name="四角形: 角を丸くする 38">
            <a:extLst>
              <a:ext uri="{FF2B5EF4-FFF2-40B4-BE49-F238E27FC236}">
                <a16:creationId xmlns:a16="http://schemas.microsoft.com/office/drawing/2014/main" id="{47190304-F26B-47EF-B819-EB426AD57A86}"/>
              </a:ext>
            </a:extLst>
          </p:cNvPr>
          <p:cNvSpPr/>
          <p:nvPr/>
        </p:nvSpPr>
        <p:spPr>
          <a:xfrm>
            <a:off x="1702811" y="5390816"/>
            <a:ext cx="5760000" cy="46800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schemeClr val="tx1"/>
                </a:solidFill>
                <a:effectLst/>
                <a:uLnTx/>
                <a:uFillTx/>
                <a:latin typeface="Meiryo UI"/>
                <a:ea typeface="Meiryo UI"/>
                <a:cs typeface="+mn-cs"/>
              </a:rPr>
              <a:t>⑧ 国・自治体共創によるスマート社会への加速</a:t>
            </a:r>
          </a:p>
        </p:txBody>
      </p:sp>
      <p:sp>
        <p:nvSpPr>
          <p:cNvPr id="40" name="四角形: 角を丸くする 39">
            <a:extLst>
              <a:ext uri="{FF2B5EF4-FFF2-40B4-BE49-F238E27FC236}">
                <a16:creationId xmlns:a16="http://schemas.microsoft.com/office/drawing/2014/main" id="{501836D4-DA39-46A7-BCD4-9275AD5735AB}"/>
              </a:ext>
            </a:extLst>
          </p:cNvPr>
          <p:cNvSpPr/>
          <p:nvPr/>
        </p:nvSpPr>
        <p:spPr>
          <a:xfrm>
            <a:off x="1702811" y="5968605"/>
            <a:ext cx="5760000" cy="46800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schemeClr val="tx1"/>
                </a:solidFill>
                <a:effectLst/>
                <a:uLnTx/>
                <a:uFillTx/>
                <a:latin typeface="Meiryo UI"/>
                <a:ea typeface="Meiryo UI"/>
                <a:cs typeface="+mn-cs"/>
              </a:rPr>
              <a:t>⑨ 住民との共創（住民参加）によるスマート社会の実現</a:t>
            </a:r>
          </a:p>
        </p:txBody>
      </p:sp>
      <p:sp>
        <p:nvSpPr>
          <p:cNvPr id="7" name="テキスト ボックス 6">
            <a:extLst>
              <a:ext uri="{FF2B5EF4-FFF2-40B4-BE49-F238E27FC236}">
                <a16:creationId xmlns:a16="http://schemas.microsoft.com/office/drawing/2014/main" id="{0FE258EF-25ED-4C46-A9CE-F775F946817B}"/>
              </a:ext>
            </a:extLst>
          </p:cNvPr>
          <p:cNvSpPr txBox="1"/>
          <p:nvPr/>
        </p:nvSpPr>
        <p:spPr>
          <a:xfrm>
            <a:off x="569723" y="476209"/>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Meiryo UI"/>
                <a:ea typeface="Meiryo UI"/>
                <a:cs typeface="+mn-cs"/>
              </a:rPr>
              <a:t>方針</a:t>
            </a:r>
          </a:p>
        </p:txBody>
      </p:sp>
      <p:sp>
        <p:nvSpPr>
          <p:cNvPr id="44" name="テキスト ボックス 43">
            <a:extLst>
              <a:ext uri="{FF2B5EF4-FFF2-40B4-BE49-F238E27FC236}">
                <a16:creationId xmlns:a16="http://schemas.microsoft.com/office/drawing/2014/main" id="{47D4D08B-F558-4461-A29F-EF1BA6324BB7}"/>
              </a:ext>
            </a:extLst>
          </p:cNvPr>
          <p:cNvSpPr txBox="1"/>
          <p:nvPr/>
        </p:nvSpPr>
        <p:spPr>
          <a:xfrm>
            <a:off x="3946455" y="476209"/>
            <a:ext cx="11079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UI"/>
                <a:ea typeface="Meiryo UI"/>
                <a:cs typeface="+mn-cs"/>
              </a:rPr>
              <a:t>取組方向</a:t>
            </a:r>
          </a:p>
        </p:txBody>
      </p:sp>
      <p:sp>
        <p:nvSpPr>
          <p:cNvPr id="47" name="テキスト ボックス 46">
            <a:extLst>
              <a:ext uri="{FF2B5EF4-FFF2-40B4-BE49-F238E27FC236}">
                <a16:creationId xmlns:a16="http://schemas.microsoft.com/office/drawing/2014/main" id="{DADAE0AD-5541-4175-8F83-E115A7B52C11}"/>
              </a:ext>
            </a:extLst>
          </p:cNvPr>
          <p:cNvSpPr txBox="1"/>
          <p:nvPr/>
        </p:nvSpPr>
        <p:spPr>
          <a:xfrm>
            <a:off x="9013194" y="442343"/>
            <a:ext cx="13163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UI"/>
                <a:ea typeface="Meiryo UI"/>
                <a:cs typeface="+mn-cs"/>
              </a:rPr>
              <a:t>主な取組例</a:t>
            </a:r>
          </a:p>
        </p:txBody>
      </p:sp>
      <p:sp>
        <p:nvSpPr>
          <p:cNvPr id="48" name="テキスト ボックス 47">
            <a:extLst>
              <a:ext uri="{FF2B5EF4-FFF2-40B4-BE49-F238E27FC236}">
                <a16:creationId xmlns:a16="http://schemas.microsoft.com/office/drawing/2014/main" id="{E527BC3C-51CE-41A2-AD82-718CCBA0E2D0}"/>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effectLst/>
                <a:uLnTx/>
                <a:uFillTx/>
                <a:latin typeface="Meiryo UI"/>
                <a:ea typeface="Meiryo UI"/>
                <a:cs typeface="+mn-cs"/>
              </a:rPr>
              <a:t>3-5.  </a:t>
            </a:r>
            <a:r>
              <a:rPr lang="en-US" altLang="ja-JP" sz="2000" b="1" dirty="0">
                <a:latin typeface="Meiryo UI"/>
                <a:ea typeface="Meiryo UI"/>
              </a:rPr>
              <a:t>『</a:t>
            </a:r>
            <a:r>
              <a:rPr kumimoji="1" lang="ja-JP" altLang="en-US" sz="2000" b="1" i="0" u="none" strike="noStrike" kern="1200" cap="none" spc="0" normalizeH="0" baseline="0" noProof="0" dirty="0">
                <a:ln>
                  <a:noFill/>
                </a:ln>
                <a:effectLst/>
                <a:uLnTx/>
                <a:uFillTx/>
                <a:latin typeface="Meiryo UI"/>
                <a:ea typeface="Meiryo UI"/>
                <a:cs typeface="+mn-cs"/>
              </a:rPr>
              <a:t>次世代型スマートシティ</a:t>
            </a:r>
            <a:r>
              <a:rPr kumimoji="1" lang="en-US" altLang="ja-JP" sz="2000" b="1" i="0" u="none" strike="noStrike" kern="1200" cap="none" spc="0" normalizeH="0" baseline="0" noProof="0" dirty="0">
                <a:ln>
                  <a:noFill/>
                </a:ln>
                <a:effectLst/>
                <a:uLnTx/>
                <a:uFillTx/>
                <a:latin typeface="Meiryo UI"/>
                <a:ea typeface="Meiryo UI"/>
                <a:cs typeface="+mn-cs"/>
              </a:rPr>
              <a:t>OSAKA』 </a:t>
            </a:r>
            <a:r>
              <a:rPr kumimoji="1" lang="ja-JP" altLang="en-US" sz="2000" b="1" i="0" u="none" strike="noStrike" kern="1200" cap="none" spc="0" normalizeH="0" baseline="0" noProof="0" dirty="0">
                <a:ln>
                  <a:noFill/>
                </a:ln>
                <a:effectLst/>
                <a:uLnTx/>
                <a:uFillTx/>
                <a:latin typeface="Meiryo UI"/>
                <a:ea typeface="Meiryo UI"/>
                <a:cs typeface="+mn-cs"/>
              </a:rPr>
              <a:t>の基本方針（取組方向）</a:t>
            </a:r>
            <a:endParaRPr kumimoji="1" lang="en-US" altLang="ja-JP" sz="2000" b="1" i="0" u="none" strike="noStrike" kern="1200" cap="none" spc="0" normalizeH="0" baseline="0" noProof="0" dirty="0">
              <a:ln>
                <a:noFill/>
              </a:ln>
              <a:effectLst/>
              <a:uLnTx/>
              <a:uFillTx/>
              <a:latin typeface="Meiryo UI"/>
              <a:ea typeface="Meiryo UI"/>
              <a:cs typeface="+mn-cs"/>
            </a:endParaRPr>
          </a:p>
        </p:txBody>
      </p:sp>
      <p:cxnSp>
        <p:nvCxnSpPr>
          <p:cNvPr id="18" name="直線コネクタ 17">
            <a:extLst>
              <a:ext uri="{FF2B5EF4-FFF2-40B4-BE49-F238E27FC236}">
                <a16:creationId xmlns:a16="http://schemas.microsoft.com/office/drawing/2014/main" id="{BDEB3AA4-25E0-4683-AEF2-33615C7657C3}"/>
              </a:ext>
            </a:extLst>
          </p:cNvPr>
          <p:cNvCxnSpPr>
            <a:cxnSpLocks/>
          </p:cNvCxnSpPr>
          <p:nvPr/>
        </p:nvCxnSpPr>
        <p:spPr>
          <a:xfrm>
            <a:off x="244888" y="831951"/>
            <a:ext cx="1296000" cy="0"/>
          </a:xfrm>
          <a:prstGeom prst="line">
            <a:avLst/>
          </a:prstGeom>
        </p:spPr>
        <p:style>
          <a:lnRef idx="1">
            <a:schemeClr val="dk1"/>
          </a:lnRef>
          <a:fillRef idx="0">
            <a:schemeClr val="dk1"/>
          </a:fillRef>
          <a:effectRef idx="0">
            <a:schemeClr val="dk1"/>
          </a:effectRef>
          <a:fontRef idx="minor">
            <a:schemeClr val="tx1"/>
          </a:fontRef>
        </p:style>
      </p:cxnSp>
      <p:cxnSp>
        <p:nvCxnSpPr>
          <p:cNvPr id="55" name="直線コネクタ 54">
            <a:extLst>
              <a:ext uri="{FF2B5EF4-FFF2-40B4-BE49-F238E27FC236}">
                <a16:creationId xmlns:a16="http://schemas.microsoft.com/office/drawing/2014/main" id="{96B09F82-28EB-4EA1-A7E5-A68D0D11A9B3}"/>
              </a:ext>
            </a:extLst>
          </p:cNvPr>
          <p:cNvCxnSpPr>
            <a:cxnSpLocks/>
          </p:cNvCxnSpPr>
          <p:nvPr/>
        </p:nvCxnSpPr>
        <p:spPr>
          <a:xfrm>
            <a:off x="1817003" y="831951"/>
            <a:ext cx="5580000" cy="0"/>
          </a:xfrm>
          <a:prstGeom prst="line">
            <a:avLst/>
          </a:prstGeom>
        </p:spPr>
        <p:style>
          <a:lnRef idx="1">
            <a:schemeClr val="dk1"/>
          </a:lnRef>
          <a:fillRef idx="0">
            <a:schemeClr val="dk1"/>
          </a:fillRef>
          <a:effectRef idx="0">
            <a:schemeClr val="dk1"/>
          </a:effectRef>
          <a:fontRef idx="minor">
            <a:schemeClr val="tx1"/>
          </a:fontRef>
        </p:style>
      </p:cxnSp>
      <p:cxnSp>
        <p:nvCxnSpPr>
          <p:cNvPr id="56" name="直線コネクタ 55">
            <a:extLst>
              <a:ext uri="{FF2B5EF4-FFF2-40B4-BE49-F238E27FC236}">
                <a16:creationId xmlns:a16="http://schemas.microsoft.com/office/drawing/2014/main" id="{983B644B-8209-4F53-993B-7A16828DFCFA}"/>
              </a:ext>
            </a:extLst>
          </p:cNvPr>
          <p:cNvCxnSpPr>
            <a:cxnSpLocks/>
          </p:cNvCxnSpPr>
          <p:nvPr/>
        </p:nvCxnSpPr>
        <p:spPr>
          <a:xfrm>
            <a:off x="7650186" y="831951"/>
            <a:ext cx="4068000" cy="0"/>
          </a:xfrm>
          <a:prstGeom prst="line">
            <a:avLst/>
          </a:prstGeom>
        </p:spPr>
        <p:style>
          <a:lnRef idx="1">
            <a:schemeClr val="dk1"/>
          </a:lnRef>
          <a:fillRef idx="0">
            <a:schemeClr val="dk1"/>
          </a:fillRef>
          <a:effectRef idx="0">
            <a:schemeClr val="dk1"/>
          </a:effectRef>
          <a:fontRef idx="minor">
            <a:schemeClr val="tx1"/>
          </a:fontRef>
        </p:style>
      </p:cxnSp>
      <p:sp>
        <p:nvSpPr>
          <p:cNvPr id="57" name="正方形/長方形 56">
            <a:extLst>
              <a:ext uri="{FF2B5EF4-FFF2-40B4-BE49-F238E27FC236}">
                <a16:creationId xmlns:a16="http://schemas.microsoft.com/office/drawing/2014/main" id="{35ECFB8C-F1E1-4F4A-9272-83AFE496924B}"/>
              </a:ext>
            </a:extLst>
          </p:cNvPr>
          <p:cNvSpPr/>
          <p:nvPr/>
        </p:nvSpPr>
        <p:spPr>
          <a:xfrm>
            <a:off x="7583650" y="1589511"/>
            <a:ext cx="4212000" cy="468000"/>
          </a:xfrm>
          <a:prstGeom prst="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schemeClr val="tx1"/>
                </a:solidFill>
                <a:effectLst/>
                <a:uLnTx/>
                <a:uFillTx/>
                <a:latin typeface="Meiryo UI"/>
                <a:ea typeface="Meiryo UI"/>
                <a:cs typeface="+mn-cs"/>
              </a:rPr>
              <a:t>防災、防犯、外国人支援、</a:t>
            </a:r>
            <a:r>
              <a:rPr lang="ja-JP" altLang="en-US" sz="1300" dirty="0">
                <a:solidFill>
                  <a:schemeClr val="tx1"/>
                </a:solidFill>
                <a:latin typeface="Meiryo UI"/>
                <a:ea typeface="Meiryo UI"/>
              </a:rPr>
              <a:t>社会</a:t>
            </a:r>
            <a:r>
              <a:rPr kumimoji="1" lang="ja-JP" altLang="en-US" sz="1300" b="0" i="0" u="none" strike="noStrike" kern="1200" cap="none" spc="0" normalizeH="0" baseline="0" noProof="0" dirty="0">
                <a:ln>
                  <a:noFill/>
                </a:ln>
                <a:solidFill>
                  <a:schemeClr val="tx1"/>
                </a:solidFill>
                <a:effectLst/>
                <a:uLnTx/>
                <a:uFillTx/>
                <a:latin typeface="Meiryo UI"/>
                <a:ea typeface="Meiryo UI"/>
                <a:cs typeface="+mn-cs"/>
              </a:rPr>
              <a:t>インフラ整備における</a:t>
            </a:r>
            <a:r>
              <a:rPr kumimoji="1" lang="en-US" altLang="ja-JP" sz="1300" b="0" i="0" u="none" strike="noStrike" kern="1200" cap="none" spc="0" normalizeH="0" baseline="0" noProof="0" dirty="0">
                <a:ln>
                  <a:noFill/>
                </a:ln>
                <a:solidFill>
                  <a:schemeClr val="tx1"/>
                </a:solidFill>
                <a:effectLst/>
                <a:uLnTx/>
                <a:uFillTx/>
                <a:latin typeface="Meiryo UI"/>
                <a:ea typeface="Meiryo UI"/>
                <a:cs typeface="+mn-cs"/>
              </a:rPr>
              <a:t>DX</a:t>
            </a:r>
            <a:r>
              <a:rPr lang="ja-JP" altLang="en-US" sz="1300" dirty="0">
                <a:solidFill>
                  <a:schemeClr val="tx1"/>
                </a:solidFill>
                <a:latin typeface="Meiryo UI"/>
                <a:ea typeface="Meiryo UI"/>
              </a:rPr>
              <a:t> </a:t>
            </a:r>
            <a:r>
              <a:rPr kumimoji="1" lang="ja-JP" altLang="en-US" sz="1300" b="0" i="0" u="none" strike="noStrike" kern="1200" cap="none" spc="0" normalizeH="0" baseline="0" noProof="0" dirty="0">
                <a:ln>
                  <a:noFill/>
                </a:ln>
                <a:solidFill>
                  <a:schemeClr val="tx1"/>
                </a:solidFill>
                <a:effectLst/>
                <a:uLnTx/>
                <a:uFillTx/>
                <a:latin typeface="Meiryo UI"/>
                <a:ea typeface="Meiryo UI"/>
                <a:cs typeface="+mn-cs"/>
              </a:rPr>
              <a:t>など</a:t>
            </a:r>
          </a:p>
        </p:txBody>
      </p:sp>
      <p:sp>
        <p:nvSpPr>
          <p:cNvPr id="58" name="正方形/長方形 57">
            <a:extLst>
              <a:ext uri="{FF2B5EF4-FFF2-40B4-BE49-F238E27FC236}">
                <a16:creationId xmlns:a16="http://schemas.microsoft.com/office/drawing/2014/main" id="{A19F4119-F48B-4A25-A7D9-7656E58075E9}"/>
              </a:ext>
            </a:extLst>
          </p:cNvPr>
          <p:cNvSpPr/>
          <p:nvPr/>
        </p:nvSpPr>
        <p:spPr>
          <a:xfrm>
            <a:off x="7583650" y="2169744"/>
            <a:ext cx="4212000" cy="468000"/>
          </a:xfrm>
          <a:prstGeom prst="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1300" b="0" i="0" u="none" strike="noStrike" kern="1200" cap="none" spc="0" normalizeH="0" baseline="0" noProof="0" dirty="0">
                <a:ln>
                  <a:noFill/>
                </a:ln>
                <a:solidFill>
                  <a:schemeClr val="tx1"/>
                </a:solidFill>
                <a:effectLst/>
                <a:uLnTx/>
                <a:uFillTx/>
                <a:latin typeface="Meiryo UI"/>
                <a:ea typeface="Meiryo UI"/>
                <a:cs typeface="+mn-cs"/>
              </a:rPr>
              <a:t>総合行政ポータル（</a:t>
            </a:r>
            <a:r>
              <a:rPr lang="en-US" altLang="ja-JP" sz="1300" dirty="0">
                <a:solidFill>
                  <a:schemeClr val="tx1"/>
                </a:solidFill>
                <a:latin typeface="Meiryo UI"/>
                <a:ea typeface="Meiryo UI"/>
              </a:rPr>
              <a:t>my door OSAKA</a:t>
            </a:r>
            <a:r>
              <a:rPr kumimoji="1" lang="ja-JP" altLang="en-US" sz="1300" b="0" i="0" u="none" strike="noStrike" kern="1200" cap="none" spc="0" normalizeH="0" baseline="0" noProof="0" dirty="0">
                <a:ln>
                  <a:noFill/>
                </a:ln>
                <a:solidFill>
                  <a:schemeClr val="tx1"/>
                </a:solidFill>
                <a:effectLst/>
                <a:uLnTx/>
                <a:uFillTx/>
                <a:latin typeface="Meiryo UI"/>
                <a:ea typeface="Meiryo UI"/>
                <a:cs typeface="+mn-cs"/>
              </a:rPr>
              <a:t>）、</a:t>
            </a:r>
            <a:r>
              <a:rPr kumimoji="1" lang="en-US" altLang="ja-JP" sz="1300" b="0" i="0" u="none" strike="noStrike" kern="1200" cap="none" spc="0" normalizeH="0" baseline="0" noProof="0" dirty="0">
                <a:ln>
                  <a:noFill/>
                </a:ln>
                <a:solidFill>
                  <a:schemeClr val="tx1"/>
                </a:solidFill>
                <a:effectLst/>
                <a:uLnTx/>
                <a:uFillTx/>
                <a:latin typeface="Meiryo UI"/>
                <a:ea typeface="Meiryo UI"/>
                <a:cs typeface="+mn-cs"/>
              </a:rPr>
              <a:t>AI</a:t>
            </a:r>
            <a:r>
              <a:rPr kumimoji="1" lang="ja-JP" altLang="en-US" sz="1300" b="0" i="0" u="none" strike="noStrike" kern="1200" cap="none" spc="0" normalizeH="0" baseline="0" noProof="0" dirty="0">
                <a:ln>
                  <a:noFill/>
                </a:ln>
                <a:solidFill>
                  <a:schemeClr val="tx1"/>
                </a:solidFill>
                <a:effectLst/>
                <a:uLnTx/>
                <a:uFillTx/>
                <a:latin typeface="Meiryo UI"/>
                <a:ea typeface="Meiryo UI"/>
                <a:cs typeface="+mn-cs"/>
              </a:rPr>
              <a:t>エージェント、行政</a:t>
            </a:r>
            <a:r>
              <a:rPr kumimoji="1" lang="en-US" altLang="ja-JP" sz="1300" b="0" i="0" u="none" strike="noStrike" kern="1200" cap="none" spc="0" normalizeH="0" baseline="0" noProof="0" dirty="0">
                <a:ln>
                  <a:noFill/>
                </a:ln>
                <a:solidFill>
                  <a:schemeClr val="tx1"/>
                </a:solidFill>
                <a:effectLst/>
                <a:uLnTx/>
                <a:uFillTx/>
                <a:latin typeface="Meiryo UI"/>
                <a:ea typeface="Meiryo UI"/>
                <a:cs typeface="+mn-cs"/>
              </a:rPr>
              <a:t>DX</a:t>
            </a:r>
            <a:r>
              <a:rPr lang="ja-JP" altLang="en-US" sz="1300" dirty="0">
                <a:solidFill>
                  <a:schemeClr val="tx1"/>
                </a:solidFill>
                <a:latin typeface="Meiryo UI"/>
                <a:ea typeface="Meiryo UI"/>
              </a:rPr>
              <a:t> </a:t>
            </a:r>
            <a:r>
              <a:rPr kumimoji="1" lang="ja-JP" altLang="en-US" sz="1300" b="0" i="0" u="none" strike="noStrike" kern="1200" cap="none" spc="0" normalizeH="0" baseline="0" noProof="0" dirty="0">
                <a:ln>
                  <a:noFill/>
                </a:ln>
                <a:solidFill>
                  <a:schemeClr val="tx1"/>
                </a:solidFill>
                <a:effectLst/>
                <a:uLnTx/>
                <a:uFillTx/>
                <a:latin typeface="Meiryo UI"/>
                <a:ea typeface="Meiryo UI"/>
                <a:cs typeface="+mn-cs"/>
              </a:rPr>
              <a:t>など</a:t>
            </a:r>
          </a:p>
        </p:txBody>
      </p:sp>
      <p:sp>
        <p:nvSpPr>
          <p:cNvPr id="59" name="正方形/長方形 58">
            <a:extLst>
              <a:ext uri="{FF2B5EF4-FFF2-40B4-BE49-F238E27FC236}">
                <a16:creationId xmlns:a16="http://schemas.microsoft.com/office/drawing/2014/main" id="{52DF0184-F97E-45DB-80D9-DE3253071ECF}"/>
              </a:ext>
            </a:extLst>
          </p:cNvPr>
          <p:cNvSpPr/>
          <p:nvPr/>
        </p:nvSpPr>
        <p:spPr>
          <a:xfrm>
            <a:off x="7583650" y="3497321"/>
            <a:ext cx="4212000" cy="468000"/>
          </a:xfrm>
          <a:prstGeom prst="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schemeClr val="tx1"/>
                </a:solidFill>
                <a:effectLst/>
                <a:uLnTx/>
                <a:uFillTx/>
                <a:latin typeface="Meiryo UI"/>
                <a:ea typeface="Meiryo UI"/>
                <a:cs typeface="+mn-cs"/>
              </a:rPr>
              <a:t>デジタルインフラ（通信、データセンター、電力等）の充実・強化</a:t>
            </a:r>
          </a:p>
        </p:txBody>
      </p:sp>
      <p:sp>
        <p:nvSpPr>
          <p:cNvPr id="60" name="正方形/長方形 59">
            <a:extLst>
              <a:ext uri="{FF2B5EF4-FFF2-40B4-BE49-F238E27FC236}">
                <a16:creationId xmlns:a16="http://schemas.microsoft.com/office/drawing/2014/main" id="{4FC1CA85-7048-425C-A8E9-8D4C9B902742}"/>
              </a:ext>
            </a:extLst>
          </p:cNvPr>
          <p:cNvSpPr/>
          <p:nvPr/>
        </p:nvSpPr>
        <p:spPr>
          <a:xfrm>
            <a:off x="7583650" y="2941872"/>
            <a:ext cx="4212000" cy="468000"/>
          </a:xfrm>
          <a:prstGeom prst="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0" normalizeH="0" baseline="0" noProof="0" dirty="0">
                <a:ln>
                  <a:noFill/>
                </a:ln>
                <a:solidFill>
                  <a:schemeClr val="tx1"/>
                </a:solidFill>
                <a:effectLst/>
                <a:uLnTx/>
                <a:uFillTx/>
                <a:latin typeface="Meiryo UI"/>
                <a:ea typeface="Meiryo UI"/>
                <a:cs typeface="+mn-cs"/>
              </a:rPr>
              <a:t>AI</a:t>
            </a:r>
            <a:r>
              <a:rPr kumimoji="1" lang="ja-JP" altLang="en-US" sz="1300" b="0" i="0" u="none" strike="noStrike" kern="1200" cap="none" spc="0" normalizeH="0" baseline="0" noProof="0" dirty="0">
                <a:ln>
                  <a:noFill/>
                </a:ln>
                <a:solidFill>
                  <a:schemeClr val="tx1"/>
                </a:solidFill>
                <a:effectLst/>
                <a:uLnTx/>
                <a:uFillTx/>
                <a:latin typeface="Meiryo UI"/>
                <a:ea typeface="Meiryo UI"/>
                <a:cs typeface="+mn-cs"/>
              </a:rPr>
              <a:t>産業・サービス（</a:t>
            </a:r>
            <a:r>
              <a:rPr kumimoji="1" lang="en-US" altLang="ja-JP" sz="1300" b="0" i="0" u="none" strike="noStrike" kern="1200" cap="none" spc="0" normalizeH="0" baseline="0" noProof="0" dirty="0">
                <a:ln>
                  <a:noFill/>
                </a:ln>
                <a:solidFill>
                  <a:schemeClr val="tx1"/>
                </a:solidFill>
                <a:effectLst/>
                <a:uLnTx/>
                <a:uFillTx/>
                <a:latin typeface="Meiryo UI"/>
                <a:ea typeface="Meiryo UI"/>
                <a:cs typeface="+mn-cs"/>
              </a:rPr>
              <a:t>AI</a:t>
            </a:r>
            <a:r>
              <a:rPr kumimoji="1" lang="ja-JP" altLang="en-US" sz="1300" b="0" i="0" u="none" strike="noStrike" kern="1200" cap="none" spc="0" normalizeH="0" baseline="0" noProof="0" dirty="0">
                <a:ln>
                  <a:noFill/>
                </a:ln>
                <a:solidFill>
                  <a:schemeClr val="tx1"/>
                </a:solidFill>
                <a:effectLst/>
                <a:uLnTx/>
                <a:uFillTx/>
                <a:latin typeface="Meiryo UI"/>
                <a:ea typeface="Meiryo UI"/>
                <a:cs typeface="+mn-cs"/>
              </a:rPr>
              <a:t>ロボティクス、人工知能等）の集積</a:t>
            </a:r>
            <a:endParaRPr kumimoji="1" lang="en-US" altLang="ja-JP" sz="1300" b="0" i="0" u="none" strike="noStrike" kern="1200" cap="none" spc="0" normalizeH="0" baseline="0" noProof="0" dirty="0">
              <a:ln>
                <a:noFill/>
              </a:ln>
              <a:solidFill>
                <a:schemeClr val="tx1"/>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schemeClr val="tx1"/>
                </a:solidFill>
                <a:effectLst/>
                <a:uLnTx/>
                <a:uFillTx/>
                <a:latin typeface="Meiryo UI"/>
                <a:ea typeface="Meiryo UI"/>
                <a:cs typeface="+mn-cs"/>
              </a:rPr>
              <a:t>次世代都市型産業・サービス（自動運転等）の集積</a:t>
            </a:r>
            <a:endParaRPr kumimoji="1" lang="en-US" altLang="ja-JP" sz="1300" b="0" i="0" u="none" strike="noStrike" kern="1200" cap="none" spc="0" normalizeH="0" baseline="0" noProof="0" dirty="0">
              <a:ln>
                <a:noFill/>
              </a:ln>
              <a:solidFill>
                <a:schemeClr val="tx1"/>
              </a:solidFill>
              <a:effectLst/>
              <a:uLnTx/>
              <a:uFillTx/>
              <a:latin typeface="Meiryo UI"/>
              <a:ea typeface="Meiryo UI"/>
              <a:cs typeface="+mn-cs"/>
            </a:endParaRPr>
          </a:p>
        </p:txBody>
      </p:sp>
      <p:sp>
        <p:nvSpPr>
          <p:cNvPr id="61" name="正方形/長方形 60">
            <a:extLst>
              <a:ext uri="{FF2B5EF4-FFF2-40B4-BE49-F238E27FC236}">
                <a16:creationId xmlns:a16="http://schemas.microsoft.com/office/drawing/2014/main" id="{29F8E6DC-C1C1-4E7C-9D0E-80335D47F7AD}"/>
              </a:ext>
            </a:extLst>
          </p:cNvPr>
          <p:cNvSpPr/>
          <p:nvPr/>
        </p:nvSpPr>
        <p:spPr>
          <a:xfrm>
            <a:off x="7583650" y="4071228"/>
            <a:ext cx="4212000" cy="468000"/>
          </a:xfrm>
          <a:prstGeom prst="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schemeClr val="tx1"/>
                </a:solidFill>
                <a:effectLst/>
                <a:uLnTx/>
                <a:uFillTx/>
                <a:latin typeface="Meiryo UI"/>
                <a:ea typeface="Meiryo UI"/>
                <a:cs typeface="+mn-cs"/>
              </a:rPr>
              <a:t>サイバーセキュリティ、デジタル専門人材（獲得・育成）、首都機能バックアップ（デジタル面）</a:t>
            </a:r>
            <a:r>
              <a:rPr lang="ja-JP" altLang="en-US" sz="1300" dirty="0">
                <a:solidFill>
                  <a:schemeClr val="tx1"/>
                </a:solidFill>
                <a:latin typeface="Meiryo UI"/>
                <a:ea typeface="Meiryo UI"/>
              </a:rPr>
              <a:t>の充実・強化</a:t>
            </a:r>
            <a:endParaRPr kumimoji="1" lang="en-US" altLang="ja-JP" sz="1300" b="0" i="0" u="none" strike="noStrike" kern="1200" cap="none" spc="0" normalizeH="0" baseline="0" noProof="0" dirty="0">
              <a:ln>
                <a:noFill/>
              </a:ln>
              <a:solidFill>
                <a:schemeClr val="tx1"/>
              </a:solidFill>
              <a:effectLst/>
              <a:uLnTx/>
              <a:uFillTx/>
              <a:latin typeface="Meiryo UI"/>
              <a:ea typeface="Meiryo UI"/>
              <a:cs typeface="+mn-cs"/>
            </a:endParaRPr>
          </a:p>
        </p:txBody>
      </p:sp>
      <p:sp>
        <p:nvSpPr>
          <p:cNvPr id="62" name="正方形/長方形 61">
            <a:extLst>
              <a:ext uri="{FF2B5EF4-FFF2-40B4-BE49-F238E27FC236}">
                <a16:creationId xmlns:a16="http://schemas.microsoft.com/office/drawing/2014/main" id="{EC35B7D5-16E2-493C-AFCE-D7035A9E8743}"/>
              </a:ext>
            </a:extLst>
          </p:cNvPr>
          <p:cNvSpPr/>
          <p:nvPr/>
        </p:nvSpPr>
        <p:spPr>
          <a:xfrm>
            <a:off x="7583650" y="4813565"/>
            <a:ext cx="4212000" cy="468000"/>
          </a:xfrm>
          <a:prstGeom prst="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Meiryo UI"/>
                <a:ea typeface="Meiryo UI"/>
                <a:cs typeface="+mn-cs"/>
              </a:rPr>
              <a:t>OSPF</a:t>
            </a:r>
            <a:r>
              <a:rPr kumimoji="1" lang="ja-JP" altLang="en-US" sz="1200" b="0" i="0" u="none" strike="noStrike" kern="1200" cap="none" spc="0" normalizeH="0" baseline="0" noProof="0" dirty="0">
                <a:ln>
                  <a:noFill/>
                </a:ln>
                <a:solidFill>
                  <a:schemeClr val="tx1"/>
                </a:solidFill>
                <a:effectLst/>
                <a:uLnTx/>
                <a:uFillTx/>
                <a:latin typeface="Meiryo UI"/>
                <a:ea typeface="Meiryo UI"/>
                <a:cs typeface="+mn-cs"/>
              </a:rPr>
              <a:t>、大阪府行政</a:t>
            </a:r>
            <a:r>
              <a:rPr kumimoji="1" lang="en-US" altLang="ja-JP" sz="1200" b="0" i="0" u="none" strike="noStrike" kern="1200" cap="none" spc="0" normalizeH="0" baseline="0" noProof="0" dirty="0">
                <a:ln>
                  <a:noFill/>
                </a:ln>
                <a:solidFill>
                  <a:schemeClr val="tx1"/>
                </a:solidFill>
                <a:effectLst/>
                <a:uLnTx/>
                <a:uFillTx/>
                <a:latin typeface="Meiryo UI"/>
                <a:ea typeface="Meiryo UI"/>
                <a:cs typeface="+mn-cs"/>
              </a:rPr>
              <a:t>AI</a:t>
            </a:r>
            <a:r>
              <a:rPr kumimoji="1" lang="ja-JP" altLang="en-US" sz="1200" b="0" i="0" u="none" strike="noStrike" kern="1200" cap="none" spc="0" normalizeH="0" baseline="0" noProof="0" dirty="0">
                <a:ln>
                  <a:noFill/>
                </a:ln>
                <a:solidFill>
                  <a:schemeClr val="tx1"/>
                </a:solidFill>
                <a:effectLst/>
                <a:uLnTx/>
                <a:uFillTx/>
                <a:latin typeface="Meiryo UI"/>
                <a:ea typeface="Meiryo UI"/>
                <a:cs typeface="+mn-cs"/>
              </a:rPr>
              <a:t>エージェントコンソーシアム、大阪デジタルインフラ協議会</a:t>
            </a:r>
            <a:r>
              <a:rPr lang="ja-JP" altLang="en-US" sz="1200" dirty="0">
                <a:solidFill>
                  <a:schemeClr val="tx1"/>
                </a:solidFill>
                <a:latin typeface="Meiryo UI"/>
                <a:ea typeface="Meiryo UI"/>
              </a:rPr>
              <a:t>、</a:t>
            </a:r>
            <a:r>
              <a:rPr kumimoji="1" lang="ja-JP" altLang="en-US" sz="1200" b="0" i="0" u="none" strike="noStrike" kern="1200" cap="none" spc="0" normalizeH="0" baseline="0" noProof="0" dirty="0">
                <a:ln>
                  <a:noFill/>
                </a:ln>
                <a:solidFill>
                  <a:schemeClr val="tx1"/>
                </a:solidFill>
                <a:effectLst/>
                <a:uLnTx/>
                <a:uFillTx/>
                <a:latin typeface="Meiryo UI"/>
                <a:ea typeface="Meiryo UI"/>
                <a:cs typeface="+mn-cs"/>
              </a:rPr>
              <a:t>スーパーシティ型国家戦略特区 など</a:t>
            </a:r>
          </a:p>
        </p:txBody>
      </p:sp>
      <p:sp>
        <p:nvSpPr>
          <p:cNvPr id="63" name="正方形/長方形 62">
            <a:extLst>
              <a:ext uri="{FF2B5EF4-FFF2-40B4-BE49-F238E27FC236}">
                <a16:creationId xmlns:a16="http://schemas.microsoft.com/office/drawing/2014/main" id="{311D6EA5-196C-4B83-9181-8EA9F8267EB0}"/>
              </a:ext>
            </a:extLst>
          </p:cNvPr>
          <p:cNvSpPr/>
          <p:nvPr/>
        </p:nvSpPr>
        <p:spPr>
          <a:xfrm>
            <a:off x="7583650" y="5369088"/>
            <a:ext cx="4212000" cy="468000"/>
          </a:xfrm>
          <a:prstGeom prst="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0" normalizeH="0" baseline="0" noProof="0" dirty="0">
                <a:ln>
                  <a:noFill/>
                </a:ln>
                <a:solidFill>
                  <a:schemeClr val="tx1"/>
                </a:solidFill>
                <a:effectLst/>
                <a:uLnTx/>
                <a:uFillTx/>
                <a:latin typeface="Meiryo UI"/>
                <a:ea typeface="Meiryo UI"/>
                <a:cs typeface="+mn-cs"/>
              </a:rPr>
              <a:t>GovTech</a:t>
            </a:r>
            <a:r>
              <a:rPr kumimoji="1" lang="ja-JP" altLang="en-US" sz="1300" b="0" i="0" u="none" strike="noStrike" kern="1200" cap="none" spc="0" normalizeH="0" baseline="0" noProof="0" dirty="0">
                <a:ln>
                  <a:noFill/>
                </a:ln>
                <a:solidFill>
                  <a:schemeClr val="tx1"/>
                </a:solidFill>
                <a:effectLst/>
                <a:uLnTx/>
                <a:uFillTx/>
                <a:latin typeface="Meiryo UI"/>
                <a:ea typeface="Meiryo UI"/>
                <a:cs typeface="+mn-cs"/>
              </a:rPr>
              <a:t>大阪、自治体データ連携基盤共用化研究会 など</a:t>
            </a:r>
          </a:p>
        </p:txBody>
      </p:sp>
      <p:sp>
        <p:nvSpPr>
          <p:cNvPr id="41" name="正方形/長方形 40">
            <a:extLst>
              <a:ext uri="{FF2B5EF4-FFF2-40B4-BE49-F238E27FC236}">
                <a16:creationId xmlns:a16="http://schemas.microsoft.com/office/drawing/2014/main" id="{F0DD3DEC-E8C7-4C6B-BA0E-E0DCD09146A4}"/>
              </a:ext>
            </a:extLst>
          </p:cNvPr>
          <p:cNvSpPr/>
          <p:nvPr/>
        </p:nvSpPr>
        <p:spPr>
          <a:xfrm>
            <a:off x="7583650" y="1031700"/>
            <a:ext cx="4212000" cy="468000"/>
          </a:xfrm>
          <a:prstGeom prst="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schemeClr val="tx1"/>
                </a:solidFill>
                <a:effectLst/>
                <a:uLnTx/>
                <a:uFillTx/>
                <a:latin typeface="Meiryo UI"/>
                <a:ea typeface="Meiryo UI"/>
                <a:cs typeface="+mn-cs"/>
              </a:rPr>
              <a:t>健康・医療・福祉・子育て・教育・農業等における</a:t>
            </a:r>
            <a:r>
              <a:rPr kumimoji="1" lang="en-US" altLang="ja-JP" sz="1300" b="0" i="0" u="none" strike="noStrike" kern="1200" cap="none" spc="0" normalizeH="0" baseline="0" noProof="0" dirty="0">
                <a:ln>
                  <a:noFill/>
                </a:ln>
                <a:solidFill>
                  <a:schemeClr val="tx1"/>
                </a:solidFill>
                <a:effectLst/>
                <a:uLnTx/>
                <a:uFillTx/>
                <a:latin typeface="Meiryo UI"/>
                <a:ea typeface="Meiryo UI"/>
                <a:cs typeface="+mn-cs"/>
              </a:rPr>
              <a:t>DX</a:t>
            </a:r>
            <a:r>
              <a:rPr lang="ja-JP" altLang="en-US" sz="1300" dirty="0">
                <a:solidFill>
                  <a:schemeClr val="tx1"/>
                </a:solidFill>
                <a:latin typeface="Meiryo UI"/>
                <a:ea typeface="Meiryo UI"/>
              </a:rPr>
              <a:t> </a:t>
            </a:r>
            <a:r>
              <a:rPr kumimoji="1" lang="ja-JP" altLang="en-US" sz="1300" b="0" i="0" u="none" strike="noStrike" kern="1200" cap="none" spc="0" normalizeH="0" baseline="0" noProof="0" dirty="0">
                <a:ln>
                  <a:noFill/>
                </a:ln>
                <a:solidFill>
                  <a:schemeClr val="tx1"/>
                </a:solidFill>
                <a:effectLst/>
                <a:uLnTx/>
                <a:uFillTx/>
                <a:latin typeface="Meiryo UI"/>
                <a:ea typeface="Meiryo UI"/>
                <a:cs typeface="+mn-cs"/>
              </a:rPr>
              <a:t>など</a:t>
            </a:r>
            <a:endParaRPr kumimoji="1" lang="ja-JP" altLang="en-US" sz="1300" b="0" i="0" u="none" strike="noStrike" kern="1200" cap="none" spc="-100" normalizeH="0" baseline="0" noProof="0" dirty="0">
              <a:ln>
                <a:noFill/>
              </a:ln>
              <a:solidFill>
                <a:schemeClr val="tx1"/>
              </a:solidFill>
              <a:effectLst/>
              <a:uLnTx/>
              <a:uFillTx/>
              <a:latin typeface="Meiryo UI"/>
              <a:ea typeface="Meiryo UI"/>
              <a:cs typeface="+mn-cs"/>
            </a:endParaRPr>
          </a:p>
        </p:txBody>
      </p:sp>
      <p:sp>
        <p:nvSpPr>
          <p:cNvPr id="46" name="四角形: 角を丸くする 45">
            <a:extLst>
              <a:ext uri="{FF2B5EF4-FFF2-40B4-BE49-F238E27FC236}">
                <a16:creationId xmlns:a16="http://schemas.microsoft.com/office/drawing/2014/main" id="{5C2BC2FA-C452-43C1-B337-952457E57BDD}"/>
              </a:ext>
            </a:extLst>
          </p:cNvPr>
          <p:cNvSpPr/>
          <p:nvPr/>
        </p:nvSpPr>
        <p:spPr>
          <a:xfrm>
            <a:off x="208888" y="933495"/>
            <a:ext cx="1368000" cy="18000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white"/>
                </a:solidFill>
                <a:effectLst/>
                <a:uLnTx/>
                <a:uFillTx/>
                <a:latin typeface="Meiryo UI"/>
                <a:ea typeface="Meiryo UI"/>
                <a:cs typeface="+mn-cs"/>
              </a:rPr>
              <a:t>【</a:t>
            </a:r>
            <a:r>
              <a:rPr kumimoji="1" lang="ja-JP" altLang="en-US" sz="1800" b="1" i="0" u="none" strike="noStrike" kern="1200" cap="none" spc="0" normalizeH="0" baseline="0" noProof="0" dirty="0">
                <a:ln>
                  <a:noFill/>
                </a:ln>
                <a:solidFill>
                  <a:prstClr val="white"/>
                </a:solidFill>
                <a:effectLst/>
                <a:uLnTx/>
                <a:uFillTx/>
                <a:latin typeface="Meiryo UI"/>
                <a:ea typeface="Meiryo UI"/>
                <a:cs typeface="+mn-cs"/>
              </a:rPr>
              <a:t>目標１</a:t>
            </a:r>
            <a:r>
              <a:rPr kumimoji="1" lang="en-US" altLang="ja-JP" sz="1800" b="1" i="0" u="none" strike="noStrike" kern="1200" cap="none" spc="0" normalizeH="0" baseline="0" noProof="0" dirty="0">
                <a:ln>
                  <a:noFill/>
                </a:ln>
                <a:solidFill>
                  <a:prstClr val="white"/>
                </a:solidFill>
                <a:effectLst/>
                <a:uLnTx/>
                <a:uFillTx/>
                <a:latin typeface="Meiryo UI"/>
                <a:ea typeface="Meiryo UI"/>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Meiryo UI"/>
                <a:ea typeface="Meiryo UI"/>
                <a:cs typeface="+mn-cs"/>
              </a:rPr>
              <a:t>住民</a:t>
            </a:r>
            <a:r>
              <a:rPr kumimoji="1" lang="en-US" altLang="ja-JP" sz="1800" b="1" i="0" u="none" strike="noStrike" kern="1200" cap="none" spc="0" normalizeH="0" baseline="0" noProof="0" dirty="0">
                <a:ln>
                  <a:noFill/>
                </a:ln>
                <a:solidFill>
                  <a:prstClr val="white"/>
                </a:solidFill>
                <a:effectLst/>
                <a:uLnTx/>
                <a:uFillTx/>
                <a:latin typeface="Meiryo UI"/>
                <a:ea typeface="Meiryo UI"/>
                <a:cs typeface="+mn-cs"/>
              </a:rPr>
              <a:t>QOL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Meiryo UI"/>
                <a:ea typeface="Meiryo UI"/>
                <a:cs typeface="+mn-cs"/>
              </a:rPr>
              <a:t>の向上</a:t>
            </a:r>
            <a:endParaRPr kumimoji="1" lang="en-US" altLang="ja-JP" sz="1800" b="1"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Meiryo UI"/>
                <a:ea typeface="Meiryo UI"/>
                <a:cs typeface="+mn-cs"/>
              </a:rPr>
              <a:t>Well-being</a:t>
            </a:r>
            <a:endParaRPr kumimoji="1" lang="ja-JP" altLang="en-US" sz="14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49" name="四角形: 角を丸くする 48">
            <a:extLst>
              <a:ext uri="{FF2B5EF4-FFF2-40B4-BE49-F238E27FC236}">
                <a16:creationId xmlns:a16="http://schemas.microsoft.com/office/drawing/2014/main" id="{09AF0CCF-6A4C-4FE4-9679-80E187342803}"/>
              </a:ext>
            </a:extLst>
          </p:cNvPr>
          <p:cNvSpPr/>
          <p:nvPr/>
        </p:nvSpPr>
        <p:spPr>
          <a:xfrm>
            <a:off x="208888" y="2831035"/>
            <a:ext cx="1368000" cy="18000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white"/>
                </a:solidFill>
                <a:effectLst/>
                <a:uLnTx/>
                <a:uFillTx/>
                <a:latin typeface="Meiryo UI"/>
                <a:ea typeface="Meiryo UI"/>
                <a:cs typeface="+mn-cs"/>
              </a:rPr>
              <a:t>【</a:t>
            </a:r>
            <a:r>
              <a:rPr kumimoji="1" lang="ja-JP" altLang="en-US" sz="1800" b="1" i="0" u="none" strike="noStrike" kern="1200" cap="none" spc="0" normalizeH="0" baseline="0" noProof="0" dirty="0">
                <a:ln>
                  <a:noFill/>
                </a:ln>
                <a:solidFill>
                  <a:prstClr val="white"/>
                </a:solidFill>
                <a:effectLst/>
                <a:uLnTx/>
                <a:uFillTx/>
                <a:latin typeface="Meiryo UI"/>
                <a:ea typeface="Meiryo UI"/>
                <a:cs typeface="+mn-cs"/>
              </a:rPr>
              <a:t>目標２</a:t>
            </a:r>
            <a:r>
              <a:rPr kumimoji="1" lang="en-US" altLang="ja-JP" sz="1800" b="1" i="0" u="none" strike="noStrike" kern="1200" cap="none" spc="0" normalizeH="0" baseline="0" noProof="0" dirty="0">
                <a:ln>
                  <a:noFill/>
                </a:ln>
                <a:solidFill>
                  <a:prstClr val="white"/>
                </a:solidFill>
                <a:effectLst/>
                <a:uLnTx/>
                <a:uFillTx/>
                <a:latin typeface="Meiryo UI"/>
                <a:ea typeface="Meiryo UI"/>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Meiryo UI"/>
                <a:ea typeface="Meiryo UI"/>
                <a:cs typeface="+mn-cs"/>
              </a:rPr>
              <a:t>都市競争力</a:t>
            </a:r>
            <a:endParaRPr kumimoji="1" lang="en-US" altLang="ja-JP" sz="1800" b="1"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Meiryo UI"/>
                <a:ea typeface="Meiryo UI"/>
                <a:cs typeface="+mn-cs"/>
              </a:rPr>
              <a:t>の強化</a:t>
            </a:r>
            <a:endParaRPr kumimoji="1" lang="en-US" altLang="ja-JP" sz="1800" b="1"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Meiryo UI"/>
                <a:ea typeface="Meiryo UI"/>
                <a:cs typeface="+mn-cs"/>
              </a:rPr>
              <a:t>Premier city</a:t>
            </a:r>
          </a:p>
        </p:txBody>
      </p:sp>
      <p:sp>
        <p:nvSpPr>
          <p:cNvPr id="50" name="四角形: 角を丸くする 49">
            <a:extLst>
              <a:ext uri="{FF2B5EF4-FFF2-40B4-BE49-F238E27FC236}">
                <a16:creationId xmlns:a16="http://schemas.microsoft.com/office/drawing/2014/main" id="{F15DC1E3-D19C-4599-84AB-4EC5B7F46D77}"/>
              </a:ext>
            </a:extLst>
          </p:cNvPr>
          <p:cNvSpPr/>
          <p:nvPr/>
        </p:nvSpPr>
        <p:spPr>
          <a:xfrm>
            <a:off x="208888" y="4731297"/>
            <a:ext cx="1368000" cy="180000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white"/>
                </a:solidFill>
                <a:effectLst/>
                <a:uLnTx/>
                <a:uFillTx/>
                <a:latin typeface="Meiryo UI"/>
                <a:ea typeface="Meiryo UI"/>
                <a:cs typeface="+mn-cs"/>
              </a:rPr>
              <a:t>【</a:t>
            </a:r>
            <a:r>
              <a:rPr kumimoji="1" lang="ja-JP" altLang="en-US" sz="1800" b="1" i="0" u="none" strike="noStrike" kern="1200" cap="none" spc="0" normalizeH="0" baseline="0" noProof="0" dirty="0">
                <a:ln>
                  <a:noFill/>
                </a:ln>
                <a:solidFill>
                  <a:prstClr val="white"/>
                </a:solidFill>
                <a:effectLst/>
                <a:uLnTx/>
                <a:uFillTx/>
                <a:latin typeface="Meiryo UI"/>
                <a:ea typeface="Meiryo UI"/>
                <a:cs typeface="+mn-cs"/>
              </a:rPr>
              <a:t>手段</a:t>
            </a:r>
            <a:r>
              <a:rPr kumimoji="1" lang="en-US" altLang="ja-JP" sz="1800" b="1" i="0" u="none" strike="noStrike" kern="1200" cap="none" spc="0" normalizeH="0" baseline="0" noProof="0" dirty="0">
                <a:ln>
                  <a:noFill/>
                </a:ln>
                <a:solidFill>
                  <a:prstClr val="white"/>
                </a:solidFill>
                <a:effectLst/>
                <a:uLnTx/>
                <a:uFillTx/>
                <a:latin typeface="Meiryo UI"/>
                <a:ea typeface="Meiryo UI"/>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Meiryo UI"/>
                <a:ea typeface="Meiryo UI"/>
                <a:cs typeface="+mn-cs"/>
              </a:rPr>
              <a:t>共創による</a:t>
            </a:r>
            <a:endParaRPr kumimoji="1" lang="en-US" altLang="ja-JP" sz="1800" b="1"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Meiryo UI"/>
                <a:ea typeface="Meiryo UI"/>
                <a:cs typeface="+mn-cs"/>
              </a:rPr>
              <a:t>次世代型</a:t>
            </a:r>
            <a:endParaRPr kumimoji="1" lang="en-US" altLang="ja-JP" sz="1800" b="1"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Meiryo UI"/>
                <a:ea typeface="Meiryo UI"/>
                <a:cs typeface="+mn-cs"/>
              </a:rPr>
              <a:t>スマート社会</a:t>
            </a:r>
            <a:endParaRPr kumimoji="1" lang="en-US" altLang="ja-JP" sz="1800" b="1"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Meiryo UI"/>
                <a:ea typeface="Meiryo UI"/>
                <a:cs typeface="+mn-cs"/>
              </a:rPr>
              <a:t>への加速</a:t>
            </a:r>
            <a:endParaRPr kumimoji="1" lang="en-US" altLang="ja-JP" sz="1800" b="1"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700" b="1"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Meiryo UI"/>
                <a:ea typeface="Meiryo UI"/>
                <a:cs typeface="+mn-cs"/>
              </a:rPr>
              <a:t>Co-creation</a:t>
            </a:r>
            <a:endParaRPr kumimoji="1" lang="ja-JP" altLang="en-US" sz="14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6" name="四角形: 角を丸くする 15">
            <a:extLst>
              <a:ext uri="{FF2B5EF4-FFF2-40B4-BE49-F238E27FC236}">
                <a16:creationId xmlns:a16="http://schemas.microsoft.com/office/drawing/2014/main" id="{C63ED440-7651-4E8C-A4A3-FCBAE1F1E997}"/>
              </a:ext>
            </a:extLst>
          </p:cNvPr>
          <p:cNvSpPr/>
          <p:nvPr/>
        </p:nvSpPr>
        <p:spPr>
          <a:xfrm>
            <a:off x="1702811" y="1589511"/>
            <a:ext cx="5760000" cy="4680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prstClr val="black"/>
                </a:solidFill>
                <a:effectLst/>
                <a:uLnTx/>
                <a:uFillTx/>
                <a:latin typeface="Meiryo UI"/>
                <a:ea typeface="Meiryo UI"/>
                <a:cs typeface="+mn-cs"/>
              </a:rPr>
              <a:t>②　誰もが安全で安心な暮らしができる“セーフティ社会”</a:t>
            </a:r>
          </a:p>
        </p:txBody>
      </p:sp>
      <p:sp>
        <p:nvSpPr>
          <p:cNvPr id="43" name="正方形/長方形 42">
            <a:extLst>
              <a:ext uri="{FF2B5EF4-FFF2-40B4-BE49-F238E27FC236}">
                <a16:creationId xmlns:a16="http://schemas.microsoft.com/office/drawing/2014/main" id="{77AE09F5-D9D8-419D-B38C-BA1EFB55EBE5}"/>
              </a:ext>
            </a:extLst>
          </p:cNvPr>
          <p:cNvSpPr/>
          <p:nvPr/>
        </p:nvSpPr>
        <p:spPr>
          <a:xfrm>
            <a:off x="7583650" y="5939358"/>
            <a:ext cx="4212000" cy="468000"/>
          </a:xfrm>
          <a:prstGeom prst="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100" normalizeH="0" baseline="0" noProof="0" dirty="0">
                <a:ln>
                  <a:noFill/>
                </a:ln>
                <a:solidFill>
                  <a:schemeClr val="tx1"/>
                </a:solidFill>
                <a:effectLst/>
                <a:uLnTx/>
                <a:uFillTx/>
                <a:latin typeface="Meiryo UI"/>
                <a:ea typeface="Meiryo UI"/>
                <a:cs typeface="+mn-cs"/>
              </a:rPr>
              <a:t>ブロードリスニングの活用 など</a:t>
            </a:r>
            <a:endParaRPr kumimoji="1" lang="ja-JP" altLang="en-US" sz="1300" b="0" i="0" u="none" strike="noStrike" kern="1200" cap="none" spc="-60" normalizeH="0" baseline="0" noProof="0" dirty="0">
              <a:ln>
                <a:noFill/>
              </a:ln>
              <a:solidFill>
                <a:schemeClr val="tx1"/>
              </a:solidFill>
              <a:effectLst/>
              <a:uLnTx/>
              <a:uFillTx/>
              <a:latin typeface="Meiryo UI"/>
              <a:ea typeface="Meiryo UI"/>
              <a:cs typeface="+mn-cs"/>
            </a:endParaRPr>
          </a:p>
        </p:txBody>
      </p:sp>
      <p:sp>
        <p:nvSpPr>
          <p:cNvPr id="37" name="スライド番号プレースホルダー 3">
            <a:extLst>
              <a:ext uri="{FF2B5EF4-FFF2-40B4-BE49-F238E27FC236}">
                <a16:creationId xmlns:a16="http://schemas.microsoft.com/office/drawing/2014/main" id="{FAF13064-CA6C-48C7-AD0B-311A7FD7E3EF}"/>
              </a:ext>
            </a:extLst>
          </p:cNvPr>
          <p:cNvSpPr>
            <a:spLocks noGrp="1"/>
          </p:cNvSpPr>
          <p:nvPr>
            <p:ph type="sldNum" sz="quarter" idx="12"/>
          </p:nvPr>
        </p:nvSpPr>
        <p:spPr>
          <a:xfrm>
            <a:off x="9309961" y="644243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Tree>
    <p:extLst>
      <p:ext uri="{BB962C8B-B14F-4D97-AF65-F5344CB8AC3E}">
        <p14:creationId xmlns:p14="http://schemas.microsoft.com/office/powerpoint/2010/main" val="37077946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262FF1B8-C7D5-43BC-B696-AEFBEA1F8B66}"/>
              </a:ext>
            </a:extLst>
          </p:cNvPr>
          <p:cNvSpPr txBox="1"/>
          <p:nvPr/>
        </p:nvSpPr>
        <p:spPr>
          <a:xfrm>
            <a:off x="157016" y="3851562"/>
            <a:ext cx="4935967" cy="461665"/>
          </a:xfrm>
          <a:prstGeom prst="rect">
            <a:avLst/>
          </a:prstGeom>
          <a:noFill/>
        </p:spPr>
        <p:txBody>
          <a:bodyPr wrap="none" rtlCol="0">
            <a:spAutoFit/>
          </a:bodyPr>
          <a:lstStyle/>
          <a:p>
            <a:r>
              <a:rPr kumimoji="1" lang="ja-JP" altLang="en-US" sz="2400" b="1" dirty="0"/>
              <a:t>４．大阪府市の取組（方向性・例）</a:t>
            </a:r>
          </a:p>
        </p:txBody>
      </p:sp>
      <p:cxnSp>
        <p:nvCxnSpPr>
          <p:cNvPr id="6" name="直線コネクタ 5">
            <a:extLst>
              <a:ext uri="{FF2B5EF4-FFF2-40B4-BE49-F238E27FC236}">
                <a16:creationId xmlns:a16="http://schemas.microsoft.com/office/drawing/2014/main" id="{F7A5F823-D356-4346-AEC0-3F930D84E252}"/>
              </a:ext>
            </a:extLst>
          </p:cNvPr>
          <p:cNvCxnSpPr>
            <a:cxnSpLocks/>
          </p:cNvCxnSpPr>
          <p:nvPr/>
        </p:nvCxnSpPr>
        <p:spPr>
          <a:xfrm>
            <a:off x="175490" y="4376138"/>
            <a:ext cx="9902042" cy="0"/>
          </a:xfrm>
          <a:prstGeom prst="line">
            <a:avLst/>
          </a:prstGeom>
        </p:spPr>
        <p:style>
          <a:lnRef idx="1">
            <a:schemeClr val="dk1"/>
          </a:lnRef>
          <a:fillRef idx="0">
            <a:schemeClr val="dk1"/>
          </a:fillRef>
          <a:effectRef idx="0">
            <a:schemeClr val="dk1"/>
          </a:effectRef>
          <a:fontRef idx="minor">
            <a:schemeClr val="tx1"/>
          </a:fontRef>
        </p:style>
      </p:cxnSp>
      <p:sp>
        <p:nvSpPr>
          <p:cNvPr id="7" name="テキスト ボックス 6">
            <a:extLst>
              <a:ext uri="{FF2B5EF4-FFF2-40B4-BE49-F238E27FC236}">
                <a16:creationId xmlns:a16="http://schemas.microsoft.com/office/drawing/2014/main" id="{63AAEF87-5ED0-4B08-9652-9E9B2DC2A11B}"/>
              </a:ext>
            </a:extLst>
          </p:cNvPr>
          <p:cNvSpPr txBox="1"/>
          <p:nvPr/>
        </p:nvSpPr>
        <p:spPr>
          <a:xfrm>
            <a:off x="715992" y="4502989"/>
            <a:ext cx="4083169" cy="923330"/>
          </a:xfrm>
          <a:prstGeom prst="rect">
            <a:avLst/>
          </a:prstGeom>
          <a:noFill/>
        </p:spPr>
        <p:txBody>
          <a:bodyPr wrap="none" rtlCol="0">
            <a:spAutoFit/>
          </a:bodyPr>
          <a:lstStyle/>
          <a:p>
            <a:r>
              <a:rPr kumimoji="1" lang="ja-JP" altLang="en-US" dirty="0"/>
              <a:t>１）　大阪府の取組例</a:t>
            </a:r>
            <a:endParaRPr kumimoji="1" lang="en-US" altLang="ja-JP" dirty="0"/>
          </a:p>
          <a:p>
            <a:r>
              <a:rPr lang="ja-JP" altLang="en-US" dirty="0"/>
              <a:t>２）　大阪市の取組例</a:t>
            </a:r>
            <a:endParaRPr lang="en-US" altLang="ja-JP" dirty="0"/>
          </a:p>
          <a:p>
            <a:r>
              <a:rPr kumimoji="1" lang="ja-JP" altLang="en-US" dirty="0"/>
              <a:t>３）　大阪府市の取組（スーパーシティ）</a:t>
            </a:r>
          </a:p>
        </p:txBody>
      </p:sp>
      <p:sp>
        <p:nvSpPr>
          <p:cNvPr id="8" name="スライド番号プレースホルダー 3">
            <a:extLst>
              <a:ext uri="{FF2B5EF4-FFF2-40B4-BE49-F238E27FC236}">
                <a16:creationId xmlns:a16="http://schemas.microsoft.com/office/drawing/2014/main" id="{215827F9-24C7-4FD6-A5CC-AF9BF9F68264}"/>
              </a:ext>
            </a:extLst>
          </p:cNvPr>
          <p:cNvSpPr>
            <a:spLocks noGrp="1"/>
          </p:cNvSpPr>
          <p:nvPr>
            <p:ph type="sldNum" sz="quarter" idx="12"/>
          </p:nvPr>
        </p:nvSpPr>
        <p:spPr>
          <a:xfrm>
            <a:off x="9356521" y="6476097"/>
            <a:ext cx="2743200" cy="365125"/>
          </a:xfrm>
        </p:spPr>
        <p:txBody>
          <a:bodyPr/>
          <a:lstStyle/>
          <a:p>
            <a:fld id="{63C598F0-0FE0-4076-80A3-C96A98F7321E}" type="slidenum">
              <a:rPr kumimoji="1" lang="ja-JP" altLang="en-US" smtClean="0"/>
              <a:t>42</a:t>
            </a:fld>
            <a:endParaRPr kumimoji="1" lang="ja-JP" altLang="en-US" dirty="0"/>
          </a:p>
        </p:txBody>
      </p:sp>
    </p:spTree>
    <p:extLst>
      <p:ext uri="{BB962C8B-B14F-4D97-AF65-F5344CB8AC3E}">
        <p14:creationId xmlns:p14="http://schemas.microsoft.com/office/powerpoint/2010/main" val="9636687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0BB66-CB32-97D6-6BAF-1721871E9278}"/>
            </a:ext>
          </a:extLst>
        </p:cNvPr>
        <p:cNvGrpSpPr/>
        <p:nvPr/>
      </p:nvGrpSpPr>
      <p:grpSpPr>
        <a:xfrm>
          <a:off x="0" y="0"/>
          <a:ext cx="0" cy="0"/>
          <a:chOff x="0" y="0"/>
          <a:chExt cx="0" cy="0"/>
        </a:xfrm>
      </p:grpSpPr>
      <p:sp>
        <p:nvSpPr>
          <p:cNvPr id="42" name="正方形/長方形 41">
            <a:extLst>
              <a:ext uri="{FF2B5EF4-FFF2-40B4-BE49-F238E27FC236}">
                <a16:creationId xmlns:a16="http://schemas.microsoft.com/office/drawing/2014/main" id="{144DE3C2-614D-4D8F-BA5A-E4D42539F53F}"/>
              </a:ext>
            </a:extLst>
          </p:cNvPr>
          <p:cNvSpPr/>
          <p:nvPr/>
        </p:nvSpPr>
        <p:spPr>
          <a:xfrm>
            <a:off x="8187083" y="3565790"/>
            <a:ext cx="3924000" cy="129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t" anchorCtr="0"/>
          <a:lstStyle/>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取組例</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p>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大阪市町村スマートシティ推進連絡会議（</a:t>
            </a:r>
            <a:r>
              <a:rPr kumimoji="1" lang="en-US" altLang="ja-JP" sz="1100" b="1" i="0" u="none" strike="noStrike" kern="1200" cap="none" spc="0" normalizeH="0" baseline="0" noProof="0" dirty="0">
                <a:ln>
                  <a:noFill/>
                </a:ln>
                <a:solidFill>
                  <a:prstClr val="black"/>
                </a:solidFill>
                <a:effectLst/>
                <a:uLnTx/>
                <a:uFillTx/>
                <a:latin typeface="Meiryo UI"/>
                <a:ea typeface="Meiryo UI"/>
                <a:cs typeface="+mn-cs"/>
              </a:rPr>
              <a:t>GovTech</a:t>
            </a: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大阪）</a:t>
            </a:r>
            <a:endParaRPr kumimoji="1" lang="en-US" altLang="ja-JP" sz="1100" b="1" i="0" u="none" strike="noStrike" kern="1200" cap="none" spc="0" normalizeH="0" baseline="0" noProof="0" dirty="0">
              <a:ln>
                <a:noFill/>
              </a:ln>
              <a:solidFill>
                <a:prstClr val="black"/>
              </a:solidFill>
              <a:effectLst/>
              <a:uLnTx/>
              <a:uFillTx/>
              <a:latin typeface="Meiryo UI"/>
              <a:ea typeface="Meiryo UI"/>
              <a:cs typeface="+mn-cs"/>
            </a:endParaRPr>
          </a:p>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自治体データ連携基盤共用化研究会</a:t>
            </a:r>
            <a:endParaRPr kumimoji="1" lang="en-US" altLang="ja-JP" sz="1100" b="1" i="0" u="none" strike="noStrike" kern="1200" cap="none" spc="0" normalizeH="0" baseline="0" noProof="0" dirty="0">
              <a:ln>
                <a:noFill/>
              </a:ln>
              <a:solidFill>
                <a:prstClr val="black"/>
              </a:solidFill>
              <a:effectLst/>
              <a:uLnTx/>
              <a:uFillTx/>
              <a:latin typeface="Meiryo UI"/>
              <a:ea typeface="Meiryo UI"/>
              <a:cs typeface="+mn-cs"/>
            </a:endParaRPr>
          </a:p>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スーパーシティ型国家戦略特区</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再掲</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南河内新モビリティプロジェクト　</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再掲</a:t>
            </a:r>
          </a:p>
        </p:txBody>
      </p:sp>
      <p:sp>
        <p:nvSpPr>
          <p:cNvPr id="43" name="正方形/長方形 42">
            <a:extLst>
              <a:ext uri="{FF2B5EF4-FFF2-40B4-BE49-F238E27FC236}">
                <a16:creationId xmlns:a16="http://schemas.microsoft.com/office/drawing/2014/main" id="{D1493B42-E9A5-49ED-A705-F2BE2000BF8C}"/>
              </a:ext>
            </a:extLst>
          </p:cNvPr>
          <p:cNvSpPr/>
          <p:nvPr/>
        </p:nvSpPr>
        <p:spPr>
          <a:xfrm>
            <a:off x="8187083" y="2031823"/>
            <a:ext cx="3924000" cy="129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t" anchorCtr="0"/>
          <a:lstStyle/>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取組例</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p>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大阪スマートシティパートナーズフォーラム（</a:t>
            </a:r>
            <a:r>
              <a:rPr kumimoji="1" lang="en-US" altLang="ja-JP" sz="1100" b="1" i="0" u="none" strike="noStrike" kern="1200" cap="none" spc="0" normalizeH="0" baseline="0" noProof="0" dirty="0">
                <a:ln>
                  <a:noFill/>
                </a:ln>
                <a:solidFill>
                  <a:prstClr val="black"/>
                </a:solidFill>
                <a:effectLst/>
                <a:uLnTx/>
                <a:uFillTx/>
                <a:latin typeface="Meiryo UI"/>
                <a:ea typeface="Meiryo UI"/>
                <a:cs typeface="+mn-cs"/>
              </a:rPr>
              <a:t>OSPF</a:t>
            </a: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a:t>
            </a:r>
            <a:endParaRPr kumimoji="1" lang="en-US" altLang="ja-JP" sz="1100" b="1" i="0" u="none" strike="noStrike" kern="1200" cap="none" spc="0" normalizeH="0" baseline="0" noProof="0" dirty="0">
              <a:ln>
                <a:noFill/>
              </a:ln>
              <a:solidFill>
                <a:prstClr val="black"/>
              </a:solidFill>
              <a:effectLst/>
              <a:uLnTx/>
              <a:uFillTx/>
              <a:latin typeface="Meiryo UI"/>
              <a:ea typeface="Meiryo UI"/>
              <a:cs typeface="+mn-cs"/>
            </a:endParaRPr>
          </a:p>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1" i="0" u="sng" strike="noStrike" kern="1200" cap="none" spc="0" normalizeH="0" baseline="0" noProof="0" dirty="0">
                <a:ln>
                  <a:noFill/>
                </a:ln>
                <a:solidFill>
                  <a:prstClr val="black"/>
                </a:solidFill>
                <a:effectLst/>
                <a:uLnTx/>
                <a:uFillTx/>
                <a:latin typeface="Meiryo UI"/>
                <a:ea typeface="Meiryo UI"/>
                <a:cs typeface="+mn-cs"/>
              </a:rPr>
              <a:t>大阪府行政</a:t>
            </a:r>
            <a:r>
              <a:rPr kumimoji="1" lang="en-US" altLang="ja-JP" sz="1100" b="1" i="0" u="sng"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100" b="1" i="0" u="sng" strike="noStrike" kern="1200" cap="none" spc="0" normalizeH="0" baseline="0" noProof="0" dirty="0">
                <a:ln>
                  <a:noFill/>
                </a:ln>
                <a:solidFill>
                  <a:prstClr val="black"/>
                </a:solidFill>
                <a:effectLst/>
                <a:uLnTx/>
                <a:uFillTx/>
                <a:latin typeface="Meiryo UI"/>
                <a:ea typeface="Meiryo UI"/>
                <a:cs typeface="+mn-cs"/>
              </a:rPr>
              <a:t>エージェントコンソーシアム</a:t>
            </a: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再掲</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en-US" altLang="ja-JP" sz="1100" b="1" i="0" u="none" strike="noStrike" kern="1200" cap="none" spc="0" normalizeH="0" baseline="0" noProof="0" dirty="0">
                <a:ln>
                  <a:noFill/>
                </a:ln>
                <a:solidFill>
                  <a:prstClr val="black"/>
                </a:solidFill>
                <a:effectLst/>
                <a:uLnTx/>
                <a:uFillTx/>
                <a:latin typeface="Meiryo UI"/>
                <a:ea typeface="Meiryo UI"/>
                <a:cs typeface="+mn-cs"/>
              </a:rPr>
              <a:t>OSAKA</a:t>
            </a: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データイノベーションラボ（</a:t>
            </a:r>
            <a:r>
              <a:rPr kumimoji="1" lang="en-US" altLang="ja-JP" sz="1100" b="1" i="0" u="none" strike="noStrike" kern="1200" cap="none" spc="0" normalizeH="0" baseline="0" noProof="0" dirty="0">
                <a:ln>
                  <a:noFill/>
                </a:ln>
                <a:solidFill>
                  <a:prstClr val="black"/>
                </a:solidFill>
                <a:effectLst/>
                <a:uLnTx/>
                <a:uFillTx/>
                <a:latin typeface="Meiryo UI"/>
                <a:ea typeface="Meiryo UI"/>
                <a:cs typeface="+mn-cs"/>
              </a:rPr>
              <a:t>OIDL</a:t>
            </a: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再掲</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大阪デジタルインフラ協議会　</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再掲</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スーパーシティ型国家戦略特区</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3" name="正方形/長方形 52">
            <a:extLst>
              <a:ext uri="{FF2B5EF4-FFF2-40B4-BE49-F238E27FC236}">
                <a16:creationId xmlns:a16="http://schemas.microsoft.com/office/drawing/2014/main" id="{43540D21-CD1E-4A02-AECF-B5983184B90D}"/>
              </a:ext>
            </a:extLst>
          </p:cNvPr>
          <p:cNvSpPr/>
          <p:nvPr/>
        </p:nvSpPr>
        <p:spPr>
          <a:xfrm>
            <a:off x="8196809" y="5132938"/>
            <a:ext cx="3924000" cy="139223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取組例</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1" i="0" u="sng" strike="noStrike" kern="1200" cap="none" spc="0" normalizeH="0" baseline="0" noProof="0" dirty="0">
                <a:ln>
                  <a:noFill/>
                </a:ln>
                <a:solidFill>
                  <a:schemeClr val="tx1"/>
                </a:solidFill>
                <a:effectLst/>
                <a:uLnTx/>
                <a:uFillTx/>
                <a:latin typeface="Meiryo UI"/>
                <a:ea typeface="Meiryo UI"/>
                <a:cs typeface="+mn-cs"/>
              </a:rPr>
              <a:t>デジタル技術による住民参加型スマートシティ</a:t>
            </a:r>
          </a:p>
          <a:p>
            <a:pPr marR="0" lvl="0" algn="l" defTabSz="914400" rtl="0" eaLnBrk="1" fontAlgn="auto" latinLnBrk="0" hangingPunct="1">
              <a:lnSpc>
                <a:spcPct val="100000"/>
              </a:lnSpc>
              <a:spcBef>
                <a:spcPts val="0"/>
              </a:spcBef>
              <a:spcAft>
                <a:spcPts val="0"/>
              </a:spcAft>
              <a:buClrTx/>
              <a:buSzTx/>
              <a:tabLst/>
              <a:defRPr/>
            </a:pPr>
            <a:r>
              <a:rPr kumimoji="1" lang="ja-JP" altLang="en-US" sz="1100" b="1" i="0" strike="noStrike" kern="1200" cap="none" spc="0" normalizeH="0" baseline="0" noProof="0" dirty="0">
                <a:ln>
                  <a:noFill/>
                </a:ln>
                <a:solidFill>
                  <a:schemeClr val="tx1"/>
                </a:solidFill>
                <a:effectLst/>
                <a:uLnTx/>
                <a:uFillTx/>
                <a:latin typeface="Meiryo UI"/>
                <a:ea typeface="Meiryo UI"/>
                <a:cs typeface="+mn-cs"/>
              </a:rPr>
              <a:t>　（</a:t>
            </a:r>
            <a:r>
              <a:rPr kumimoji="1" lang="ja-JP" altLang="en-US" sz="1100" b="1" i="0" u="none" strike="noStrike" kern="1200" cap="none" spc="0" normalizeH="0" baseline="0" noProof="0" dirty="0">
                <a:ln>
                  <a:noFill/>
                </a:ln>
                <a:solidFill>
                  <a:schemeClr val="tx1"/>
                </a:solidFill>
                <a:effectLst/>
                <a:uLnTx/>
                <a:uFillTx/>
                <a:latin typeface="Meiryo UI"/>
                <a:ea typeface="Meiryo UI"/>
                <a:cs typeface="+mn-cs"/>
              </a:rPr>
              <a:t>デジタル民主主義・合意形成研究会）</a:t>
            </a:r>
          </a:p>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オープンデータの見える化 </a:t>
            </a:r>
            <a:r>
              <a:rPr kumimoji="1" lang="en-US" altLang="ja-JP" sz="10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000" b="1" i="0" u="none" strike="noStrike" kern="1200" cap="none" spc="0" normalizeH="0" baseline="0" noProof="0" dirty="0">
                <a:ln>
                  <a:noFill/>
                </a:ln>
                <a:solidFill>
                  <a:prstClr val="black"/>
                </a:solidFill>
                <a:effectLst/>
                <a:uLnTx/>
                <a:uFillTx/>
                <a:latin typeface="Meiryo UI"/>
                <a:ea typeface="Meiryo UI"/>
                <a:cs typeface="+mn-cs"/>
              </a:rPr>
              <a:t>デジタル</a:t>
            </a:r>
            <a:r>
              <a:rPr kumimoji="1" lang="en-US" altLang="ja-JP" sz="1000" b="1" i="0" u="none" strike="noStrike" kern="1200" cap="none" spc="0" normalizeH="0" baseline="0" noProof="0" dirty="0">
                <a:ln>
                  <a:noFill/>
                </a:ln>
                <a:solidFill>
                  <a:prstClr val="black"/>
                </a:solidFill>
                <a:effectLst/>
                <a:uLnTx/>
                <a:uFillTx/>
                <a:latin typeface="Meiryo UI"/>
                <a:ea typeface="Meiryo UI"/>
                <a:cs typeface="+mn-cs"/>
              </a:rPr>
              <a:t>MAP</a:t>
            </a:r>
            <a:r>
              <a:rPr kumimoji="1" lang="ja-JP" altLang="en-US" sz="1000" b="1" i="0" u="none" strike="noStrike" kern="1200" cap="none" spc="0" normalizeH="0" baseline="0" noProof="0" dirty="0">
                <a:ln>
                  <a:noFill/>
                </a:ln>
                <a:solidFill>
                  <a:prstClr val="black"/>
                </a:solidFill>
                <a:effectLst/>
                <a:uLnTx/>
                <a:uFillTx/>
                <a:latin typeface="Meiryo UI"/>
                <a:ea typeface="Meiryo UI"/>
                <a:cs typeface="+mn-cs"/>
              </a:rPr>
              <a:t>、ダッシュボード</a:t>
            </a:r>
            <a:r>
              <a:rPr kumimoji="1" lang="en-US" altLang="ja-JP" sz="1000" b="1"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再掲</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OSAKA</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キッズプログラミングコンテスト　</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再掲</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4" name="正方形/長方形 23">
            <a:extLst>
              <a:ext uri="{FF2B5EF4-FFF2-40B4-BE49-F238E27FC236}">
                <a16:creationId xmlns:a16="http://schemas.microsoft.com/office/drawing/2014/main" id="{BA09B932-C120-4FB2-AB4D-76AEFF0637D1}"/>
              </a:ext>
            </a:extLst>
          </p:cNvPr>
          <p:cNvSpPr/>
          <p:nvPr/>
        </p:nvSpPr>
        <p:spPr>
          <a:xfrm>
            <a:off x="4068652" y="3565790"/>
            <a:ext cx="4032000" cy="1296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t" anchorCtr="0"/>
          <a:lstStyle/>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取組例</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p>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大阪デジタルインフラ協議会</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データセンター整備（郊外</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DC</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、都市型</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DC</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等）</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通信インフラ強化（無線基地局、光通信網、</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IX</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等）</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電力インフラ最適化（送配電、</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GX</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等）</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成長特区税制の支援対象の拡大（</a:t>
            </a:r>
            <a:r>
              <a:rPr lang="ja-JP" altLang="en-US" sz="1100" dirty="0">
                <a:solidFill>
                  <a:schemeClr val="tx1"/>
                </a:solidFill>
                <a:latin typeface="Meiryo UI" panose="020B0604030504040204" pitchFamily="50" charset="-128"/>
                <a:ea typeface="Meiryo UI" panose="020B0604030504040204" pitchFamily="50" charset="-128"/>
              </a:rPr>
              <a:t>先端的な基盤技術の追加</a:t>
            </a:r>
            <a:r>
              <a:rPr kumimoji="1" lang="ja-JP" altLang="en-US" sz="110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a:t>
            </a:r>
          </a:p>
        </p:txBody>
      </p:sp>
      <p:sp>
        <p:nvSpPr>
          <p:cNvPr id="25" name="正方形/長方形 24">
            <a:extLst>
              <a:ext uri="{FF2B5EF4-FFF2-40B4-BE49-F238E27FC236}">
                <a16:creationId xmlns:a16="http://schemas.microsoft.com/office/drawing/2014/main" id="{7958CA18-1743-4191-9FFB-0D68C19DF118}"/>
              </a:ext>
            </a:extLst>
          </p:cNvPr>
          <p:cNvSpPr/>
          <p:nvPr/>
        </p:nvSpPr>
        <p:spPr>
          <a:xfrm>
            <a:off x="4068652" y="2051904"/>
            <a:ext cx="4043253" cy="1296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t" anchorCtr="0"/>
          <a:lstStyle/>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取組例</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p>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nn-NO" altLang="ja-JP" sz="1100" b="1" i="0" u="none" strike="noStrike" kern="1200" cap="none" spc="0" normalizeH="0" baseline="0" noProof="0" dirty="0">
                <a:ln>
                  <a:noFill/>
                </a:ln>
                <a:solidFill>
                  <a:prstClr val="black"/>
                </a:solidFill>
                <a:effectLst/>
                <a:uLnTx/>
                <a:uFillTx/>
                <a:latin typeface="Meiryo UI"/>
                <a:ea typeface="Meiryo UI"/>
                <a:cs typeface="+mn-cs"/>
              </a:rPr>
              <a:t>Open Data Platform in Osaka</a:t>
            </a: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1100" b="1" i="0" u="none" strike="noStrike" kern="1200" cap="none" spc="0" normalizeH="0" baseline="0" noProof="0" dirty="0">
                <a:ln>
                  <a:noFill/>
                </a:ln>
                <a:solidFill>
                  <a:prstClr val="black"/>
                </a:solidFill>
                <a:effectLst/>
                <a:uLnTx/>
                <a:uFillTx/>
                <a:latin typeface="Meiryo UI"/>
                <a:ea typeface="Meiryo UI"/>
                <a:cs typeface="+mn-cs"/>
              </a:rPr>
              <a:t>ODPO</a:t>
            </a: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a:t>
            </a:r>
            <a:endParaRPr kumimoji="1" lang="en-US" altLang="ja-JP" sz="1100" b="1" i="0" u="none" strike="noStrike" kern="1200" cap="none" spc="0" normalizeH="0" baseline="0" noProof="0" dirty="0">
              <a:ln>
                <a:noFill/>
              </a:ln>
              <a:solidFill>
                <a:prstClr val="black"/>
              </a:solidFill>
              <a:effectLst/>
              <a:uLnTx/>
              <a:uFillTx/>
              <a:latin typeface="Meiryo UI"/>
              <a:ea typeface="Meiryo UI"/>
              <a:cs typeface="+mn-cs"/>
            </a:endParaRPr>
          </a:p>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オープンデータの見える化</a:t>
            </a:r>
            <a:r>
              <a:rPr kumimoji="1" lang="ja-JP" altLang="en-US" sz="1000" b="1"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10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000" b="1" i="0" u="none" strike="noStrike" kern="1200" cap="none" spc="0" normalizeH="0" baseline="0" noProof="0" dirty="0">
                <a:ln>
                  <a:noFill/>
                </a:ln>
                <a:solidFill>
                  <a:prstClr val="black"/>
                </a:solidFill>
                <a:effectLst/>
                <a:uLnTx/>
                <a:uFillTx/>
                <a:latin typeface="Meiryo UI"/>
                <a:ea typeface="Meiryo UI"/>
                <a:cs typeface="+mn-cs"/>
              </a:rPr>
              <a:t>デジタル</a:t>
            </a:r>
            <a:r>
              <a:rPr kumimoji="1" lang="en-US" altLang="ja-JP" sz="1000" b="1" i="0" u="none" strike="noStrike" kern="1200" cap="none" spc="0" normalizeH="0" baseline="0" noProof="0" dirty="0">
                <a:ln>
                  <a:noFill/>
                </a:ln>
                <a:solidFill>
                  <a:prstClr val="black"/>
                </a:solidFill>
                <a:effectLst/>
                <a:uLnTx/>
                <a:uFillTx/>
                <a:latin typeface="Meiryo UI"/>
                <a:ea typeface="Meiryo UI"/>
                <a:cs typeface="+mn-cs"/>
              </a:rPr>
              <a:t>MAP</a:t>
            </a:r>
            <a:r>
              <a:rPr kumimoji="1" lang="ja-JP" altLang="en-US" sz="1000" b="1" i="0" u="none" strike="noStrike" kern="1200" cap="none" spc="0" normalizeH="0" baseline="0" noProof="0" dirty="0">
                <a:ln>
                  <a:noFill/>
                </a:ln>
                <a:solidFill>
                  <a:prstClr val="black"/>
                </a:solidFill>
                <a:effectLst/>
                <a:uLnTx/>
                <a:uFillTx/>
                <a:latin typeface="Meiryo UI"/>
                <a:ea typeface="Meiryo UI"/>
                <a:cs typeface="+mn-cs"/>
              </a:rPr>
              <a:t>、ダッシュボード</a:t>
            </a:r>
            <a:r>
              <a:rPr kumimoji="1" lang="en-US" altLang="ja-JP" sz="1000" b="1" i="0" u="none" strike="noStrike" kern="1200" cap="none" spc="0" normalizeH="0" baseline="0" noProof="0" dirty="0">
                <a:ln>
                  <a:noFill/>
                </a:ln>
                <a:solidFill>
                  <a:prstClr val="black"/>
                </a:solidFill>
                <a:effectLst/>
                <a:uLnTx/>
                <a:uFillTx/>
                <a:latin typeface="Meiryo UI"/>
                <a:ea typeface="Meiryo UI"/>
                <a:cs typeface="+mn-cs"/>
              </a:rPr>
              <a:t>】</a:t>
            </a:r>
          </a:p>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en-US" altLang="ja-JP" sz="1100" b="1" i="0" u="none" strike="noStrike" kern="1200" cap="none" spc="0" normalizeH="0" baseline="0" noProof="0" dirty="0">
                <a:ln>
                  <a:noFill/>
                </a:ln>
                <a:solidFill>
                  <a:prstClr val="black"/>
                </a:solidFill>
                <a:effectLst/>
                <a:uLnTx/>
                <a:uFillTx/>
                <a:latin typeface="Meiryo UI"/>
                <a:ea typeface="Meiryo UI"/>
                <a:cs typeface="+mn-cs"/>
              </a:rPr>
              <a:t>OSAKA</a:t>
            </a: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データイノベーションラボ（</a:t>
            </a:r>
            <a:r>
              <a:rPr kumimoji="1" lang="en-US" altLang="ja-JP" sz="1100" b="1" i="0" u="none" strike="noStrike" kern="1200" cap="none" spc="0" normalizeH="0" baseline="0" noProof="0" dirty="0">
                <a:ln>
                  <a:noFill/>
                </a:ln>
                <a:solidFill>
                  <a:prstClr val="black"/>
                </a:solidFill>
                <a:effectLst/>
                <a:uLnTx/>
                <a:uFillTx/>
                <a:latin typeface="Meiryo UI"/>
                <a:ea typeface="Meiryo UI"/>
                <a:cs typeface="+mn-cs"/>
              </a:rPr>
              <a:t>OIDL</a:t>
            </a: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a:t>
            </a:r>
            <a:endParaRPr kumimoji="1" lang="en-US" altLang="ja-JP" sz="1100" b="1" i="0" u="none" strike="noStrike" kern="1200" cap="none" spc="0" normalizeH="0" baseline="0" noProof="0" dirty="0">
              <a:ln>
                <a:noFill/>
              </a:ln>
              <a:solidFill>
                <a:prstClr val="black"/>
              </a:solidFill>
              <a:effectLst/>
              <a:uLnTx/>
              <a:uFillTx/>
              <a:latin typeface="Meiryo UI"/>
              <a:ea typeface="Meiryo UI"/>
              <a:cs typeface="+mn-cs"/>
            </a:endParaRPr>
          </a:p>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行政サービスの展開　</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観光に係るレコメンド、労働相談</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再掲</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等</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産業・サービス及び次世代都市型産業・サービスの展開　</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※P37</a:t>
            </a:r>
          </a:p>
        </p:txBody>
      </p:sp>
      <p:sp>
        <p:nvSpPr>
          <p:cNvPr id="27" name="正方形/長方形 26">
            <a:extLst>
              <a:ext uri="{FF2B5EF4-FFF2-40B4-BE49-F238E27FC236}">
                <a16:creationId xmlns:a16="http://schemas.microsoft.com/office/drawing/2014/main" id="{45102C60-75D6-4780-B405-13073CD75116}"/>
              </a:ext>
            </a:extLst>
          </p:cNvPr>
          <p:cNvSpPr/>
          <p:nvPr/>
        </p:nvSpPr>
        <p:spPr>
          <a:xfrm>
            <a:off x="4068652" y="5126458"/>
            <a:ext cx="4032000" cy="1656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取組例</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en-US" altLang="ja-JP" sz="1100" b="1" i="0" u="none" strike="noStrike" kern="1200" cap="none" spc="0" normalizeH="0" baseline="0" noProof="0" dirty="0">
                <a:ln>
                  <a:noFill/>
                </a:ln>
                <a:solidFill>
                  <a:prstClr val="black"/>
                </a:solidFill>
                <a:effectLst/>
                <a:uLnTx/>
                <a:uFillTx/>
                <a:latin typeface="Meiryo UI"/>
                <a:ea typeface="Meiryo UI"/>
                <a:cs typeface="+mn-cs"/>
              </a:rPr>
              <a:t>ORDEN</a:t>
            </a: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ガバナンスボード懇話会</a:t>
            </a:r>
            <a:endParaRPr kumimoji="1" lang="en-US" altLang="ja-JP" sz="1100" b="1"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サイバーセキュリティ（</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SOC</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整備の検討等）</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デジタル専門人材（獲得・育成）</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首都機能バックアップ（システム面）</a:t>
            </a:r>
          </a:p>
        </p:txBody>
      </p:sp>
      <p:sp>
        <p:nvSpPr>
          <p:cNvPr id="52" name="正方形/長方形 51">
            <a:extLst>
              <a:ext uri="{FF2B5EF4-FFF2-40B4-BE49-F238E27FC236}">
                <a16:creationId xmlns:a16="http://schemas.microsoft.com/office/drawing/2014/main" id="{D95FE9F5-6752-447C-B309-EB5AD2797657}"/>
              </a:ext>
            </a:extLst>
          </p:cNvPr>
          <p:cNvSpPr/>
          <p:nvPr/>
        </p:nvSpPr>
        <p:spPr>
          <a:xfrm>
            <a:off x="48275" y="3565790"/>
            <a:ext cx="3924000" cy="1296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t" anchorCtr="0"/>
          <a:lstStyle/>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取組例</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p>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災害時における避難所運営の効率化</a:t>
            </a:r>
          </a:p>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おおさかユニバーサルデザインマップ</a:t>
            </a:r>
          </a:p>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ビッグデータを活用した渋滞対策</a:t>
            </a:r>
          </a:p>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南河内新モビリティプロジェクト</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を活用した労働相談体制の強化</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8" name="テキスト ボックス 47">
            <a:extLst>
              <a:ext uri="{FF2B5EF4-FFF2-40B4-BE49-F238E27FC236}">
                <a16:creationId xmlns:a16="http://schemas.microsoft.com/office/drawing/2014/main" id="{F5ACE9FE-8D6D-980D-1D71-F98DCEAD39BB}"/>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4-1-1.  【</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大阪府</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基本方針に対する大阪府の取組</a:t>
            </a:r>
            <a:endParaRPr kumimoji="1" lang="en-US" altLang="ja-JP" sz="20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 name="正方形/長方形 1">
            <a:extLst>
              <a:ext uri="{FF2B5EF4-FFF2-40B4-BE49-F238E27FC236}">
                <a16:creationId xmlns:a16="http://schemas.microsoft.com/office/drawing/2014/main" id="{DCBCF759-34D8-4697-AF8C-9C085B2E8F68}"/>
              </a:ext>
            </a:extLst>
          </p:cNvPr>
          <p:cNvSpPr/>
          <p:nvPr/>
        </p:nvSpPr>
        <p:spPr>
          <a:xfrm>
            <a:off x="48275" y="2051904"/>
            <a:ext cx="3924000" cy="1296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t" anchorCtr="0"/>
          <a:lstStyle/>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取組例</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p>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1" i="0" u="sng" strike="noStrike" kern="1200" cap="none" spc="0" normalizeH="0" baseline="0" noProof="0" dirty="0">
                <a:ln>
                  <a:noFill/>
                </a:ln>
                <a:solidFill>
                  <a:prstClr val="black"/>
                </a:solidFill>
                <a:effectLst/>
                <a:uLnTx/>
                <a:uFillTx/>
                <a:latin typeface="Meiryo UI"/>
                <a:ea typeface="Meiryo UI"/>
                <a:cs typeface="+mn-cs"/>
              </a:rPr>
              <a:t>スマートヘルス／</a:t>
            </a:r>
            <a:r>
              <a:rPr kumimoji="1" lang="en-US" altLang="ja-JP" sz="1100" b="1" i="0" u="sng" strike="noStrike" kern="1200" cap="none" spc="0" normalizeH="0" baseline="0" noProof="0" dirty="0">
                <a:ln>
                  <a:noFill/>
                </a:ln>
                <a:solidFill>
                  <a:prstClr val="black"/>
                </a:solidFill>
                <a:effectLst/>
                <a:uLnTx/>
                <a:uFillTx/>
                <a:latin typeface="Meiryo UI"/>
                <a:ea typeface="Meiryo UI"/>
                <a:cs typeface="+mn-cs"/>
              </a:rPr>
              <a:t>PHR</a:t>
            </a:r>
          </a:p>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福祉分野の取組　</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介護テクノロジー導入支援、子育て応援等</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p>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健康分野の取組　</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依存症対策、データヘルス施策展開等</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p>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農業分野の取組　</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農業</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の推進等</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p>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教育分野の取組　</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プログラミングコンテスト、</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活用環境整備等</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p>
        </p:txBody>
      </p:sp>
      <p:sp>
        <p:nvSpPr>
          <p:cNvPr id="28" name="テキスト ボックス 27">
            <a:extLst>
              <a:ext uri="{FF2B5EF4-FFF2-40B4-BE49-F238E27FC236}">
                <a16:creationId xmlns:a16="http://schemas.microsoft.com/office/drawing/2014/main" id="{A9018C33-C969-A3C8-D853-EDD28DBA0808}"/>
              </a:ext>
            </a:extLst>
          </p:cNvPr>
          <p:cNvSpPr txBox="1"/>
          <p:nvPr/>
        </p:nvSpPr>
        <p:spPr>
          <a:xfrm>
            <a:off x="48275" y="1477254"/>
            <a:ext cx="3924000" cy="360000"/>
          </a:xfrm>
          <a:prstGeom prst="rect">
            <a:avLst/>
          </a:prstGeom>
          <a:solidFill>
            <a:schemeClr val="accent5">
              <a:lumMod val="75000"/>
            </a:schemeClr>
          </a:solidFill>
          <a:ln>
            <a:noFill/>
          </a:ln>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1" i="0" u="none" strike="noStrike" kern="1200" cap="none" spc="0" normalizeH="0" baseline="0" noProof="0" dirty="0">
                <a:ln>
                  <a:noFill/>
                </a:ln>
                <a:solidFill>
                  <a:prstClr val="white"/>
                </a:solidFill>
                <a:effectLst/>
                <a:uLnTx/>
                <a:uFillTx/>
                <a:latin typeface="Meiryo UI"/>
                <a:ea typeface="Meiryo UI"/>
                <a:cs typeface="+mn-cs"/>
              </a:rPr>
              <a:t>【</a:t>
            </a:r>
            <a:r>
              <a:rPr kumimoji="1" lang="ja-JP" altLang="en-US" sz="1500" b="1" i="0" u="none" strike="noStrike" kern="1200" cap="none" spc="0" normalizeH="0" baseline="0" noProof="0" dirty="0">
                <a:ln>
                  <a:noFill/>
                </a:ln>
                <a:solidFill>
                  <a:prstClr val="white"/>
                </a:solidFill>
                <a:effectLst/>
                <a:uLnTx/>
                <a:uFillTx/>
                <a:latin typeface="Meiryo UI"/>
                <a:ea typeface="Meiryo UI"/>
                <a:cs typeface="+mn-cs"/>
              </a:rPr>
              <a:t>１</a:t>
            </a:r>
            <a:r>
              <a:rPr kumimoji="1" lang="en-US" altLang="ja-JP" sz="1500" b="1" i="0" u="none" strike="noStrike" kern="1200" cap="none" spc="0" normalizeH="0" baseline="0" noProof="0" dirty="0">
                <a:ln>
                  <a:noFill/>
                </a:ln>
                <a:solidFill>
                  <a:prstClr val="white"/>
                </a:solidFill>
                <a:effectLst/>
                <a:uLnTx/>
                <a:uFillTx/>
                <a:latin typeface="Meiryo UI"/>
                <a:ea typeface="Meiryo UI"/>
                <a:cs typeface="+mn-cs"/>
              </a:rPr>
              <a:t>】</a:t>
            </a:r>
            <a:r>
              <a:rPr kumimoji="1" lang="ja-JP" altLang="en-US" sz="1500" b="1" i="0" u="none" strike="noStrike" kern="1200" cap="none" spc="0" normalizeH="0" baseline="0" noProof="0" dirty="0">
                <a:ln>
                  <a:noFill/>
                </a:ln>
                <a:solidFill>
                  <a:prstClr val="white"/>
                </a:solidFill>
                <a:effectLst/>
                <a:uLnTx/>
                <a:uFillTx/>
                <a:latin typeface="Meiryo UI"/>
                <a:ea typeface="Meiryo UI"/>
                <a:cs typeface="+mn-cs"/>
              </a:rPr>
              <a:t>住民</a:t>
            </a:r>
            <a:r>
              <a:rPr kumimoji="1" lang="en-US" altLang="ja-JP" sz="1500" b="1" i="0" u="none" strike="noStrike" kern="1200" cap="none" spc="0" normalizeH="0" baseline="0" noProof="0" dirty="0">
                <a:ln>
                  <a:noFill/>
                </a:ln>
                <a:solidFill>
                  <a:prstClr val="white"/>
                </a:solidFill>
                <a:effectLst/>
                <a:uLnTx/>
                <a:uFillTx/>
                <a:latin typeface="Meiryo UI"/>
                <a:ea typeface="Meiryo UI"/>
                <a:cs typeface="+mn-cs"/>
              </a:rPr>
              <a:t>QOL</a:t>
            </a:r>
            <a:r>
              <a:rPr kumimoji="1" lang="ja-JP" altLang="en-US" sz="1500" b="1" i="0" u="none" strike="noStrike" kern="1200" cap="none" spc="0" normalizeH="0" baseline="0" noProof="0" dirty="0">
                <a:ln>
                  <a:noFill/>
                </a:ln>
                <a:solidFill>
                  <a:prstClr val="white"/>
                </a:solidFill>
                <a:effectLst/>
                <a:uLnTx/>
                <a:uFillTx/>
                <a:latin typeface="Meiryo UI"/>
                <a:ea typeface="Meiryo UI"/>
                <a:cs typeface="+mn-cs"/>
              </a:rPr>
              <a:t>の向上</a:t>
            </a:r>
            <a:endParaRPr kumimoji="1" lang="ja-JP" altLang="en-US" sz="12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36" name="テキスト ボックス 35">
            <a:extLst>
              <a:ext uri="{FF2B5EF4-FFF2-40B4-BE49-F238E27FC236}">
                <a16:creationId xmlns:a16="http://schemas.microsoft.com/office/drawing/2014/main" id="{0A229198-0110-1451-99C3-7A054AAE8FC4}"/>
              </a:ext>
            </a:extLst>
          </p:cNvPr>
          <p:cNvSpPr txBox="1"/>
          <p:nvPr/>
        </p:nvSpPr>
        <p:spPr>
          <a:xfrm>
            <a:off x="8211936" y="1477254"/>
            <a:ext cx="3924000" cy="360000"/>
          </a:xfrm>
          <a:prstGeom prst="rect">
            <a:avLst/>
          </a:prstGeom>
          <a:solidFill>
            <a:schemeClr val="accent4">
              <a:lumMod val="75000"/>
            </a:schemeClr>
          </a:solidFill>
          <a:ln>
            <a:noFill/>
          </a:ln>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1" i="0" u="none" strike="noStrike" kern="1200" cap="none" spc="0" normalizeH="0" baseline="0" noProof="0" dirty="0">
                <a:ln>
                  <a:noFill/>
                </a:ln>
                <a:solidFill>
                  <a:prstClr val="white"/>
                </a:solidFill>
                <a:effectLst/>
                <a:uLnTx/>
                <a:uFillTx/>
                <a:latin typeface="Meiryo UI"/>
                <a:ea typeface="Meiryo UI"/>
                <a:cs typeface="+mn-cs"/>
              </a:rPr>
              <a:t>【</a:t>
            </a:r>
            <a:r>
              <a:rPr kumimoji="1" lang="ja-JP" altLang="en-US" sz="1500" b="1" i="0" u="none" strike="noStrike" kern="1200" cap="none" spc="0" normalizeH="0" baseline="0" noProof="0" dirty="0">
                <a:ln>
                  <a:noFill/>
                </a:ln>
                <a:solidFill>
                  <a:prstClr val="white"/>
                </a:solidFill>
                <a:effectLst/>
                <a:uLnTx/>
                <a:uFillTx/>
                <a:latin typeface="Meiryo UI"/>
                <a:ea typeface="Meiryo UI"/>
                <a:cs typeface="+mn-cs"/>
              </a:rPr>
              <a:t>３</a:t>
            </a:r>
            <a:r>
              <a:rPr kumimoji="1" lang="en-US" altLang="ja-JP" sz="1500" b="1" i="0" u="none" strike="noStrike" kern="1200" cap="none" spc="0" normalizeH="0" baseline="0" noProof="0" dirty="0">
                <a:ln>
                  <a:noFill/>
                </a:ln>
                <a:solidFill>
                  <a:prstClr val="white"/>
                </a:solidFill>
                <a:effectLst/>
                <a:uLnTx/>
                <a:uFillTx/>
                <a:latin typeface="Meiryo UI"/>
                <a:ea typeface="Meiryo UI"/>
                <a:cs typeface="+mn-cs"/>
              </a:rPr>
              <a:t>】</a:t>
            </a:r>
            <a:r>
              <a:rPr kumimoji="1" lang="ja-JP" altLang="en-US" sz="1500" b="1" i="0" u="none" strike="noStrike" kern="1200" cap="none" spc="0" normalizeH="0" baseline="0" noProof="0" dirty="0">
                <a:ln>
                  <a:noFill/>
                </a:ln>
                <a:solidFill>
                  <a:prstClr val="white"/>
                </a:solidFill>
                <a:effectLst/>
                <a:uLnTx/>
                <a:uFillTx/>
                <a:latin typeface="Meiryo UI"/>
                <a:ea typeface="Meiryo UI"/>
                <a:cs typeface="+mn-cs"/>
              </a:rPr>
              <a:t>共創による次世代型スマート社会への加速</a:t>
            </a:r>
          </a:p>
        </p:txBody>
      </p:sp>
      <p:sp>
        <p:nvSpPr>
          <p:cNvPr id="38" name="テキスト ボックス 37">
            <a:extLst>
              <a:ext uri="{FF2B5EF4-FFF2-40B4-BE49-F238E27FC236}">
                <a16:creationId xmlns:a16="http://schemas.microsoft.com/office/drawing/2014/main" id="{F6AB3C1E-E7A6-C658-33FB-552441157EB0}"/>
              </a:ext>
            </a:extLst>
          </p:cNvPr>
          <p:cNvSpPr txBox="1"/>
          <p:nvPr/>
        </p:nvSpPr>
        <p:spPr>
          <a:xfrm>
            <a:off x="4050652" y="1477254"/>
            <a:ext cx="4068000" cy="360000"/>
          </a:xfrm>
          <a:prstGeom prst="rect">
            <a:avLst/>
          </a:prstGeom>
          <a:solidFill>
            <a:schemeClr val="accent5">
              <a:lumMod val="75000"/>
            </a:schemeClr>
          </a:solidFill>
          <a:ln>
            <a:noFill/>
          </a:ln>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1" i="0" u="none" strike="noStrike" kern="1200" cap="none" spc="0" normalizeH="0" baseline="0" noProof="0" dirty="0">
                <a:ln>
                  <a:noFill/>
                </a:ln>
                <a:solidFill>
                  <a:prstClr val="white"/>
                </a:solidFill>
                <a:effectLst/>
                <a:uLnTx/>
                <a:uFillTx/>
                <a:latin typeface="Meiryo UI"/>
                <a:ea typeface="Meiryo UI"/>
                <a:cs typeface="+mn-cs"/>
              </a:rPr>
              <a:t>【</a:t>
            </a:r>
            <a:r>
              <a:rPr kumimoji="1" lang="ja-JP" altLang="en-US" sz="1500" b="1" i="0" u="none" strike="noStrike" kern="1200" cap="none" spc="0" normalizeH="0" baseline="0" noProof="0" dirty="0">
                <a:ln>
                  <a:noFill/>
                </a:ln>
                <a:solidFill>
                  <a:prstClr val="white"/>
                </a:solidFill>
                <a:effectLst/>
                <a:uLnTx/>
                <a:uFillTx/>
                <a:latin typeface="Meiryo UI"/>
                <a:ea typeface="Meiryo UI"/>
                <a:cs typeface="+mn-cs"/>
              </a:rPr>
              <a:t>２</a:t>
            </a:r>
            <a:r>
              <a:rPr kumimoji="1" lang="en-US" altLang="ja-JP" sz="1500" b="1" i="0" u="none" strike="noStrike" kern="1200" cap="none" spc="0" normalizeH="0" baseline="0" noProof="0" dirty="0">
                <a:ln>
                  <a:noFill/>
                </a:ln>
                <a:solidFill>
                  <a:prstClr val="white"/>
                </a:solidFill>
                <a:effectLst/>
                <a:uLnTx/>
                <a:uFillTx/>
                <a:latin typeface="Meiryo UI"/>
                <a:ea typeface="Meiryo UI"/>
                <a:cs typeface="+mn-cs"/>
              </a:rPr>
              <a:t>】</a:t>
            </a:r>
            <a:r>
              <a:rPr kumimoji="1" lang="ja-JP" altLang="en-US" sz="1500" b="1" i="0" u="none" strike="noStrike" kern="1200" cap="none" spc="0" normalizeH="0" baseline="0" noProof="0" dirty="0">
                <a:ln>
                  <a:noFill/>
                </a:ln>
                <a:solidFill>
                  <a:prstClr val="white"/>
                </a:solidFill>
                <a:effectLst/>
                <a:uLnTx/>
                <a:uFillTx/>
                <a:latin typeface="Meiryo UI"/>
                <a:ea typeface="Meiryo UI"/>
                <a:cs typeface="+mn-cs"/>
              </a:rPr>
              <a:t>都市競争力の強化</a:t>
            </a:r>
            <a:endParaRPr kumimoji="1" lang="ja-JP" altLang="en-US" sz="12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34" name="正方形/長方形 33">
            <a:extLst>
              <a:ext uri="{FF2B5EF4-FFF2-40B4-BE49-F238E27FC236}">
                <a16:creationId xmlns:a16="http://schemas.microsoft.com/office/drawing/2014/main" id="{B411E49D-A4A2-4F9E-852C-18422FA17A0F}"/>
              </a:ext>
            </a:extLst>
          </p:cNvPr>
          <p:cNvSpPr/>
          <p:nvPr/>
        </p:nvSpPr>
        <p:spPr>
          <a:xfrm>
            <a:off x="58712" y="5109950"/>
            <a:ext cx="3924000" cy="167898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取組例</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en-US" altLang="ja-JP" sz="1100" b="1" i="0" u="sng" strike="noStrike" kern="1200" cap="none" spc="0" normalizeH="0" baseline="0" noProof="0" dirty="0">
                <a:ln>
                  <a:noFill/>
                </a:ln>
                <a:solidFill>
                  <a:schemeClr val="tx1"/>
                </a:solidFill>
                <a:effectLst/>
                <a:uLnTx/>
                <a:uFillTx/>
                <a:latin typeface="Meiryo UI"/>
                <a:ea typeface="Meiryo UI"/>
                <a:cs typeface="+mn-cs"/>
              </a:rPr>
              <a:t>AI</a:t>
            </a:r>
            <a:r>
              <a:rPr kumimoji="1" lang="ja-JP" altLang="en-US" sz="1100" b="1" i="0" u="sng" strike="noStrike" kern="1200" cap="none" spc="0" normalizeH="0" baseline="0" noProof="0" dirty="0">
                <a:ln>
                  <a:noFill/>
                </a:ln>
                <a:solidFill>
                  <a:schemeClr val="tx1"/>
                </a:solidFill>
                <a:effectLst/>
                <a:uLnTx/>
                <a:uFillTx/>
                <a:latin typeface="Meiryo UI"/>
                <a:ea typeface="Meiryo UI"/>
                <a:cs typeface="+mn-cs"/>
              </a:rPr>
              <a:t>エージェントによる行政手続</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en-US" altLang="ja-JP" sz="1100" b="1" i="0" u="sng" strike="noStrike" kern="1200" cap="none" spc="0" normalizeH="0" baseline="0" noProof="0" dirty="0">
                <a:ln>
                  <a:noFill/>
                </a:ln>
                <a:solidFill>
                  <a:schemeClr val="tx1"/>
                </a:solidFill>
                <a:uLnTx/>
                <a:uFillTx/>
                <a:latin typeface="Meiryo UI"/>
                <a:ea typeface="Meiryo UI"/>
                <a:cs typeface="+mn-cs"/>
              </a:rPr>
              <a:t>my door OSAKA</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公金収納事務のキャッシュレス化　　　</a:t>
            </a:r>
          </a:p>
        </p:txBody>
      </p:sp>
      <p:sp>
        <p:nvSpPr>
          <p:cNvPr id="31" name="四角形: 角を丸くする 30">
            <a:extLst>
              <a:ext uri="{FF2B5EF4-FFF2-40B4-BE49-F238E27FC236}">
                <a16:creationId xmlns:a16="http://schemas.microsoft.com/office/drawing/2014/main" id="{5063978B-CE2C-4646-9C49-EF36EDD144A7}"/>
              </a:ext>
            </a:extLst>
          </p:cNvPr>
          <p:cNvSpPr/>
          <p:nvPr/>
        </p:nvSpPr>
        <p:spPr>
          <a:xfrm>
            <a:off x="48275" y="5012088"/>
            <a:ext cx="3924000" cy="2880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③ 行政サービスが便利な“住民ファースト社会”</a:t>
            </a:r>
            <a:endParaRPr kumimoji="1" lang="ja-JP" altLang="en-US" sz="1200" b="1" i="0" u="none" strike="sngStrike" kern="1200" cap="none" spc="0" normalizeH="0" baseline="0" noProof="0" dirty="0">
              <a:ln>
                <a:noFill/>
              </a:ln>
              <a:solidFill>
                <a:prstClr val="black"/>
              </a:solidFill>
              <a:effectLst/>
              <a:uLnTx/>
              <a:uFillTx/>
              <a:latin typeface="Meiryo UI"/>
              <a:ea typeface="Meiryo UI"/>
              <a:cs typeface="+mn-cs"/>
            </a:endParaRPr>
          </a:p>
        </p:txBody>
      </p:sp>
      <p:sp>
        <p:nvSpPr>
          <p:cNvPr id="32" name="四角形: 角を丸くする 31">
            <a:extLst>
              <a:ext uri="{FF2B5EF4-FFF2-40B4-BE49-F238E27FC236}">
                <a16:creationId xmlns:a16="http://schemas.microsoft.com/office/drawing/2014/main" id="{94EE4835-7983-47D4-B84A-C4573B1F7DED}"/>
              </a:ext>
            </a:extLst>
          </p:cNvPr>
          <p:cNvSpPr/>
          <p:nvPr/>
        </p:nvSpPr>
        <p:spPr>
          <a:xfrm>
            <a:off x="48275" y="3439464"/>
            <a:ext cx="3924000" cy="2880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②　誰もが安全で安心な暮らしができる“セーフティ社会”</a:t>
            </a:r>
          </a:p>
        </p:txBody>
      </p:sp>
      <p:sp>
        <p:nvSpPr>
          <p:cNvPr id="30" name="四角形: 角を丸くする 29">
            <a:extLst>
              <a:ext uri="{FF2B5EF4-FFF2-40B4-BE49-F238E27FC236}">
                <a16:creationId xmlns:a16="http://schemas.microsoft.com/office/drawing/2014/main" id="{1BD0F030-564C-4D42-B00E-D5C2071C7828}"/>
              </a:ext>
            </a:extLst>
          </p:cNvPr>
          <p:cNvSpPr/>
          <p:nvPr/>
        </p:nvSpPr>
        <p:spPr>
          <a:xfrm>
            <a:off x="48275" y="1925384"/>
            <a:ext cx="3924000" cy="2880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① 健康で豊かな”いのち輝く未来社会“</a:t>
            </a:r>
            <a:endParaRPr kumimoji="1" lang="en-US" altLang="ja-JP" sz="1200" b="1" i="0" u="none" strike="sngStrike" kern="1200" cap="none" spc="0" normalizeH="0" baseline="0" noProof="0" dirty="0">
              <a:ln>
                <a:noFill/>
              </a:ln>
              <a:solidFill>
                <a:prstClr val="black"/>
              </a:solidFill>
              <a:effectLst/>
              <a:uLnTx/>
              <a:uFillTx/>
              <a:latin typeface="Meiryo UI"/>
              <a:ea typeface="Meiryo UI"/>
              <a:cs typeface="+mn-cs"/>
            </a:endParaRPr>
          </a:p>
        </p:txBody>
      </p:sp>
      <p:sp>
        <p:nvSpPr>
          <p:cNvPr id="44" name="四角形: 角を丸くする 43">
            <a:extLst>
              <a:ext uri="{FF2B5EF4-FFF2-40B4-BE49-F238E27FC236}">
                <a16:creationId xmlns:a16="http://schemas.microsoft.com/office/drawing/2014/main" id="{B4CBFA39-E668-44A8-89F9-95C1D8BED929}"/>
              </a:ext>
            </a:extLst>
          </p:cNvPr>
          <p:cNvSpPr/>
          <p:nvPr/>
        </p:nvSpPr>
        <p:spPr>
          <a:xfrm>
            <a:off x="4068652" y="3452815"/>
            <a:ext cx="4032000" cy="2880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72000" r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50" b="1" i="0" u="none" strike="noStrike" kern="1200" cap="none" spc="0" normalizeH="0" baseline="0" noProof="0" dirty="0">
                <a:ln>
                  <a:noFill/>
                </a:ln>
                <a:solidFill>
                  <a:prstClr val="black"/>
                </a:solidFill>
                <a:effectLst/>
                <a:uLnTx/>
                <a:uFillTx/>
                <a:latin typeface="Meiryo UI"/>
                <a:ea typeface="Meiryo UI"/>
                <a:cs typeface="+mn-cs"/>
              </a:rPr>
              <a:t>⑤ 次世代デジタルサービスの発展</a:t>
            </a:r>
            <a:r>
              <a:rPr kumimoji="1" lang="ja-JP" altLang="en-US" sz="11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に向けた</a:t>
            </a:r>
            <a:r>
              <a:rPr kumimoji="1" lang="ja-JP" altLang="en-US" sz="1150" b="1" i="0" u="none" strike="noStrike" kern="1200" cap="none" spc="0" normalizeH="0" baseline="0" noProof="0" dirty="0">
                <a:ln>
                  <a:noFill/>
                </a:ln>
                <a:solidFill>
                  <a:prstClr val="black"/>
                </a:solidFill>
                <a:effectLst/>
                <a:uLnTx/>
                <a:uFillTx/>
                <a:latin typeface="Meiryo UI"/>
                <a:ea typeface="Meiryo UI"/>
                <a:cs typeface="+mn-cs"/>
              </a:rPr>
              <a:t>デジタルインフラの充実</a:t>
            </a:r>
          </a:p>
        </p:txBody>
      </p:sp>
      <p:sp>
        <p:nvSpPr>
          <p:cNvPr id="45" name="四角形: 角を丸くする 44">
            <a:extLst>
              <a:ext uri="{FF2B5EF4-FFF2-40B4-BE49-F238E27FC236}">
                <a16:creationId xmlns:a16="http://schemas.microsoft.com/office/drawing/2014/main" id="{0BB02E08-F169-408F-AA87-A4E5B136B2D4}"/>
              </a:ext>
            </a:extLst>
          </p:cNvPr>
          <p:cNvSpPr/>
          <p:nvPr/>
        </p:nvSpPr>
        <p:spPr>
          <a:xfrm>
            <a:off x="4068652" y="1925384"/>
            <a:ext cx="4032000" cy="2880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72000" r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④ </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とデータの最大活用による次世代デジタルサービスの展開　　</a:t>
            </a:r>
          </a:p>
        </p:txBody>
      </p:sp>
      <p:sp>
        <p:nvSpPr>
          <p:cNvPr id="46" name="四角形: 角を丸くする 45">
            <a:extLst>
              <a:ext uri="{FF2B5EF4-FFF2-40B4-BE49-F238E27FC236}">
                <a16:creationId xmlns:a16="http://schemas.microsoft.com/office/drawing/2014/main" id="{0B98B16B-BBCB-47D8-85AA-B89F798EE388}"/>
              </a:ext>
            </a:extLst>
          </p:cNvPr>
          <p:cNvSpPr/>
          <p:nvPr/>
        </p:nvSpPr>
        <p:spPr>
          <a:xfrm>
            <a:off x="4068652" y="5012088"/>
            <a:ext cx="4032000" cy="2880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72000" r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⑥ 持続可能なデジタル社会を支えるレジリエンスの強化</a:t>
            </a:r>
          </a:p>
        </p:txBody>
      </p:sp>
      <p:sp>
        <p:nvSpPr>
          <p:cNvPr id="47" name="四角形: 角を丸くする 46">
            <a:extLst>
              <a:ext uri="{FF2B5EF4-FFF2-40B4-BE49-F238E27FC236}">
                <a16:creationId xmlns:a16="http://schemas.microsoft.com/office/drawing/2014/main" id="{9DA96E9E-EB13-478F-B4F8-FDAE36C02154}"/>
              </a:ext>
            </a:extLst>
          </p:cNvPr>
          <p:cNvSpPr/>
          <p:nvPr/>
        </p:nvSpPr>
        <p:spPr>
          <a:xfrm>
            <a:off x="8211936" y="1925384"/>
            <a:ext cx="3888000" cy="28800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⑦ 産学官共創によるスマート社会への加速</a:t>
            </a:r>
          </a:p>
        </p:txBody>
      </p:sp>
      <p:sp>
        <p:nvSpPr>
          <p:cNvPr id="49" name="四角形: 角を丸くする 48">
            <a:extLst>
              <a:ext uri="{FF2B5EF4-FFF2-40B4-BE49-F238E27FC236}">
                <a16:creationId xmlns:a16="http://schemas.microsoft.com/office/drawing/2014/main" id="{EE8A3E54-3AF2-42AB-ABAB-AEB218B012FE}"/>
              </a:ext>
            </a:extLst>
          </p:cNvPr>
          <p:cNvSpPr/>
          <p:nvPr/>
        </p:nvSpPr>
        <p:spPr>
          <a:xfrm>
            <a:off x="8211936" y="3457401"/>
            <a:ext cx="3888000" cy="28800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⑧ 国・自治体共創によるスマート社会への加速</a:t>
            </a:r>
          </a:p>
        </p:txBody>
      </p:sp>
      <p:sp>
        <p:nvSpPr>
          <p:cNvPr id="50" name="四角形: 角を丸くする 49">
            <a:extLst>
              <a:ext uri="{FF2B5EF4-FFF2-40B4-BE49-F238E27FC236}">
                <a16:creationId xmlns:a16="http://schemas.microsoft.com/office/drawing/2014/main" id="{184E5826-1FF5-4CB4-B3F3-D00095F70E62}"/>
              </a:ext>
            </a:extLst>
          </p:cNvPr>
          <p:cNvSpPr/>
          <p:nvPr/>
        </p:nvSpPr>
        <p:spPr>
          <a:xfrm>
            <a:off x="8211936" y="5012088"/>
            <a:ext cx="3888000" cy="28800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⑨ 住民との共創（住民参加）によるスマート社会の実現</a:t>
            </a:r>
          </a:p>
        </p:txBody>
      </p:sp>
      <p:sp>
        <p:nvSpPr>
          <p:cNvPr id="33" name="テキスト ボックス 32">
            <a:extLst>
              <a:ext uri="{FF2B5EF4-FFF2-40B4-BE49-F238E27FC236}">
                <a16:creationId xmlns:a16="http://schemas.microsoft.com/office/drawing/2014/main" id="{C59F2A9A-8DCD-4D66-B783-D3AE2FBB1770}"/>
              </a:ext>
            </a:extLst>
          </p:cNvPr>
          <p:cNvSpPr txBox="1"/>
          <p:nvPr/>
        </p:nvSpPr>
        <p:spPr>
          <a:xfrm>
            <a:off x="6829425" y="157564"/>
            <a:ext cx="5362575"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ja-JP" sz="1100" b="1" i="0" u="none" strike="noStrike" kern="100" cap="none" spc="0" normalizeH="0" baseline="0" noProof="0" dirty="0">
                <a:ln>
                  <a:noFill/>
                </a:ln>
                <a:solidFill>
                  <a:srgbClr val="FF0000"/>
                </a:solidFill>
                <a:effectLst/>
                <a:uLnTx/>
                <a:uFillTx/>
                <a:latin typeface="Meiryo UI"/>
                <a:ea typeface="Meiryo UI"/>
                <a:cs typeface="Courier New" panose="02070309020205020404" pitchFamily="49" charset="0"/>
              </a:rPr>
              <a:t>※</a:t>
            </a:r>
            <a:r>
              <a:rPr kumimoji="1" lang="ja-JP" altLang="en-US" sz="1100" b="1" i="0" u="none" strike="noStrike" kern="100" cap="none" spc="0" normalizeH="0" baseline="0" noProof="0" dirty="0">
                <a:ln>
                  <a:noFill/>
                </a:ln>
                <a:solidFill>
                  <a:srgbClr val="FF0000"/>
                </a:solidFill>
                <a:effectLst/>
                <a:uLnTx/>
                <a:uFillTx/>
                <a:latin typeface="Meiryo UI"/>
                <a:ea typeface="Meiryo UI"/>
                <a:cs typeface="Courier New" panose="02070309020205020404" pitchFamily="49" charset="0"/>
              </a:rPr>
              <a:t>一部事業については今後</a:t>
            </a:r>
            <a:r>
              <a:rPr kumimoji="1" lang="ja-JP" altLang="ja-JP" sz="1100" b="1" i="0" u="none" strike="noStrike" kern="100" cap="none" spc="0" normalizeH="0" baseline="0" noProof="0" dirty="0">
                <a:ln>
                  <a:noFill/>
                </a:ln>
                <a:solidFill>
                  <a:srgbClr val="FF0000"/>
                </a:solidFill>
                <a:effectLst/>
                <a:uLnTx/>
                <a:uFillTx/>
                <a:latin typeface="Meiryo UI"/>
                <a:ea typeface="Meiryo UI"/>
                <a:cs typeface="Courier New" panose="02070309020205020404" pitchFamily="49" charset="0"/>
              </a:rPr>
              <a:t>想定</a:t>
            </a:r>
            <a:r>
              <a:rPr kumimoji="1" lang="ja-JP" altLang="en-US" sz="1100" b="1" i="0" u="none" strike="noStrike" kern="1200" cap="none" spc="0" normalizeH="0" baseline="0" noProof="0" dirty="0">
                <a:ln>
                  <a:noFill/>
                </a:ln>
                <a:solidFill>
                  <a:srgbClr val="FF0000"/>
                </a:solidFill>
                <a:effectLst/>
                <a:uLnTx/>
                <a:uFillTx/>
                <a:latin typeface="Meiryo UI"/>
                <a:ea typeface="Meiryo UI"/>
                <a:cs typeface="Times New Roman" panose="02020603050405020304" pitchFamily="18" charset="0"/>
              </a:rPr>
              <a:t>される</a:t>
            </a:r>
            <a:r>
              <a:rPr kumimoji="1" lang="ja-JP" altLang="ja-JP" sz="1100" b="1" i="0" u="none" strike="noStrike" kern="1200" cap="none" spc="0" normalizeH="0" baseline="0" noProof="0" dirty="0">
                <a:ln>
                  <a:noFill/>
                </a:ln>
                <a:solidFill>
                  <a:srgbClr val="FF0000"/>
                </a:solidFill>
                <a:effectLst/>
                <a:uLnTx/>
                <a:uFillTx/>
                <a:latin typeface="Meiryo UI"/>
                <a:ea typeface="Meiryo UI"/>
                <a:cs typeface="Times New Roman" panose="02020603050405020304" pitchFamily="18" charset="0"/>
              </a:rPr>
              <a:t>取組内容を記載</a:t>
            </a:r>
            <a:endParaRPr kumimoji="1" lang="ja-JP" altLang="en-US" sz="1100" b="1" i="0" u="none" strike="noStrike" kern="1200" cap="none" spc="0" normalizeH="0" baseline="0" noProof="0" dirty="0">
              <a:ln>
                <a:noFill/>
              </a:ln>
              <a:solidFill>
                <a:srgbClr val="FF0000"/>
              </a:solidFill>
              <a:effectLst/>
              <a:uLnTx/>
              <a:uFillTx/>
              <a:latin typeface="Meiryo UI"/>
              <a:ea typeface="Meiryo UI"/>
              <a:cs typeface="+mn-cs"/>
            </a:endParaRPr>
          </a:p>
        </p:txBody>
      </p:sp>
      <p:sp>
        <p:nvSpPr>
          <p:cNvPr id="29" name="スライド番号プレースホルダー 3">
            <a:extLst>
              <a:ext uri="{FF2B5EF4-FFF2-40B4-BE49-F238E27FC236}">
                <a16:creationId xmlns:a16="http://schemas.microsoft.com/office/drawing/2014/main" id="{6BCE9446-41FF-4BB4-80AA-7A18B3C3C3E2}"/>
              </a:ext>
            </a:extLst>
          </p:cNvPr>
          <p:cNvSpPr>
            <a:spLocks noGrp="1"/>
          </p:cNvSpPr>
          <p:nvPr>
            <p:ph type="sldNum" sz="quarter" idx="12"/>
          </p:nvPr>
        </p:nvSpPr>
        <p:spPr>
          <a:xfrm>
            <a:off x="9420027" y="646055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35" name="テキスト ボックス 34">
            <a:extLst>
              <a:ext uri="{FF2B5EF4-FFF2-40B4-BE49-F238E27FC236}">
                <a16:creationId xmlns:a16="http://schemas.microsoft.com/office/drawing/2014/main" id="{3025F9A2-95FA-4909-B945-FB636171302C}"/>
              </a:ext>
            </a:extLst>
          </p:cNvPr>
          <p:cNvSpPr txBox="1"/>
          <p:nvPr/>
        </p:nvSpPr>
        <p:spPr>
          <a:xfrm>
            <a:off x="58713" y="556345"/>
            <a:ext cx="11727820" cy="830997"/>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次世代型スマートシティ</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OSAKA』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の基本方針に基づき、産学官との連携を深めながら取組を推進。</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広域自治体としてこれらの施策を着実に進めていくことで、</a:t>
            </a:r>
            <a:r>
              <a:rPr kumimoji="1" lang="ja-JP" altLang="en-US" sz="16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1" lang="en-US" altLang="ja-JP" sz="16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AI</a:t>
            </a:r>
            <a:r>
              <a:rPr kumimoji="1" lang="ja-JP" altLang="en-US" sz="16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とデータを活かし産業と暮らしが共に豊かに発展する次世代型スマートシティ”</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を実現。</a:t>
            </a:r>
          </a:p>
        </p:txBody>
      </p:sp>
      <p:sp>
        <p:nvSpPr>
          <p:cNvPr id="39" name="正方形/長方形 38">
            <a:extLst>
              <a:ext uri="{FF2B5EF4-FFF2-40B4-BE49-F238E27FC236}">
                <a16:creationId xmlns:a16="http://schemas.microsoft.com/office/drawing/2014/main" id="{3CAAB042-7396-4BF0-A619-0DDF09A479AC}"/>
              </a:ext>
            </a:extLst>
          </p:cNvPr>
          <p:cNvSpPr/>
          <p:nvPr/>
        </p:nvSpPr>
        <p:spPr>
          <a:xfrm>
            <a:off x="108014" y="6043550"/>
            <a:ext cx="3804522" cy="69670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ja-JP"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Times New Roman" panose="02020603050405020304" pitchFamily="18" charset="0"/>
              </a:rPr>
              <a:t>府庁・市町村の</a:t>
            </a:r>
            <a:r>
              <a:rPr kumimoji="1" lang="en-US" altLang="ja-JP"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Times New Roman" panose="02020603050405020304" pitchFamily="18" charset="0"/>
              </a:rPr>
              <a:t>DX</a:t>
            </a:r>
            <a:r>
              <a:rPr kumimoji="1" lang="ja-JP" altLang="ja-JP"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Times New Roman" panose="02020603050405020304" pitchFamily="18" charset="0"/>
              </a:rPr>
              <a:t>やスマートシティ事業の強化等</a:t>
            </a:r>
            <a:r>
              <a:rPr kumimoji="1" lang="ja-JP" altLang="en-US"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Times New Roman" panose="02020603050405020304" pitchFamily="18" charset="0"/>
              </a:rPr>
              <a:t>を通じた、</a:t>
            </a:r>
            <a:r>
              <a:rPr kumimoji="1" lang="ja-JP" altLang="ja-JP"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Times New Roman" panose="02020603050405020304" pitchFamily="18" charset="0"/>
              </a:rPr>
              <a:t>府民や企業への行政サービス</a:t>
            </a:r>
            <a:r>
              <a:rPr kumimoji="1" lang="ja-JP" altLang="en-US"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Times New Roman" panose="02020603050405020304" pitchFamily="18" charset="0"/>
              </a:rPr>
              <a:t>の</a:t>
            </a:r>
            <a:r>
              <a:rPr kumimoji="1" lang="ja-JP" altLang="ja-JP"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Times New Roman" panose="02020603050405020304" pitchFamily="18" charset="0"/>
              </a:rPr>
              <a:t>高度化、</a:t>
            </a:r>
            <a:r>
              <a:rPr kumimoji="1" lang="ja-JP" altLang="en-US"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Times New Roman" panose="02020603050405020304" pitchFamily="18" charset="0"/>
              </a:rPr>
              <a:t>住民</a:t>
            </a:r>
            <a:r>
              <a:rPr kumimoji="1" lang="en-US" altLang="ja-JP"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Times New Roman" panose="02020603050405020304" pitchFamily="18" charset="0"/>
              </a:rPr>
              <a:t>QOL</a:t>
            </a:r>
            <a:r>
              <a:rPr kumimoji="1" lang="ja-JP" altLang="en-US"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Times New Roman" panose="02020603050405020304" pitchFamily="18" charset="0"/>
              </a:rPr>
              <a:t>及び</a:t>
            </a:r>
            <a:r>
              <a:rPr kumimoji="1" lang="ja-JP" altLang="ja-JP"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Times New Roman" panose="02020603050405020304" pitchFamily="18" charset="0"/>
              </a:rPr>
              <a:t>利便性</a:t>
            </a:r>
            <a:r>
              <a:rPr kumimoji="1" lang="ja-JP" altLang="en-US"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Times New Roman" panose="02020603050405020304" pitchFamily="18" charset="0"/>
              </a:rPr>
              <a:t>の向上</a:t>
            </a:r>
            <a:endParaRPr kumimoji="1" lang="en-US" altLang="ja-JP"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Times New Roman" panose="02020603050405020304" pitchFamily="18" charset="0"/>
            </a:endParaRPr>
          </a:p>
          <a:p>
            <a:pPr marL="0" marR="0" lvl="0" indent="0" algn="l" defTabSz="914400" rtl="0" eaLnBrk="1" fontAlgn="auto" latinLnBrk="0" hangingPunct="1">
              <a:lnSpc>
                <a:spcPts val="12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Times New Roman" panose="02020603050405020304" pitchFamily="18" charset="0"/>
            </a:endParaRPr>
          </a:p>
          <a:p>
            <a:pPr marL="0" marR="0" lvl="0" indent="0" algn="l" defTabSz="914400" rtl="0" eaLnBrk="1" fontAlgn="auto" latinLnBrk="0" hangingPunct="1">
              <a:lnSpc>
                <a:spcPts val="8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rPr>
              <a:t>取組例</a:t>
            </a:r>
            <a:r>
              <a:rPr kumimoji="1" lang="en-US" altLang="ja-JP"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rPr>
              <a:t>　許認可・立入検査／指導監査等業務</a:t>
            </a:r>
            <a:r>
              <a:rPr kumimoji="1" lang="en-US" altLang="ja-JP"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rPr>
              <a:t>DX</a:t>
            </a:r>
            <a:r>
              <a:rPr kumimoji="1" lang="ja-JP" altLang="en-US"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rPr>
              <a:t>プラットフォーム</a:t>
            </a:r>
          </a:p>
        </p:txBody>
      </p:sp>
      <p:sp>
        <p:nvSpPr>
          <p:cNvPr id="37" name="正方形/長方形 36">
            <a:extLst>
              <a:ext uri="{FF2B5EF4-FFF2-40B4-BE49-F238E27FC236}">
                <a16:creationId xmlns:a16="http://schemas.microsoft.com/office/drawing/2014/main" id="{5909BE03-0A20-4032-A762-C18BD3513B86}"/>
              </a:ext>
            </a:extLst>
          </p:cNvPr>
          <p:cNvSpPr/>
          <p:nvPr/>
        </p:nvSpPr>
        <p:spPr>
          <a:xfrm>
            <a:off x="4122652" y="6200254"/>
            <a:ext cx="3924000" cy="540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tx1"/>
                </a:solidFill>
                <a:effectLst/>
                <a:uLnTx/>
                <a:uFillTx/>
                <a:latin typeface="Meiryo UI"/>
                <a:ea typeface="Meiryo UI"/>
                <a:cs typeface="+mn-cs"/>
              </a:rPr>
              <a:t>AI</a:t>
            </a:r>
            <a:r>
              <a:rPr kumimoji="1" lang="ja-JP" altLang="en-US" sz="900" b="0" i="0" u="none" strike="noStrike" kern="1200" cap="none" spc="0" normalizeH="0" baseline="0" noProof="0" dirty="0">
                <a:ln>
                  <a:noFill/>
                </a:ln>
                <a:solidFill>
                  <a:schemeClr val="tx1"/>
                </a:solidFill>
                <a:effectLst/>
                <a:uLnTx/>
                <a:uFillTx/>
                <a:latin typeface="Meiryo UI"/>
                <a:ea typeface="Meiryo UI"/>
                <a:cs typeface="+mn-cs"/>
              </a:rPr>
              <a:t>の利活用に際しては、医療や金融取引など「より正確性が求められる領域」と、</a:t>
            </a:r>
            <a:r>
              <a:rPr kumimoji="1" lang="en-US" altLang="ja-JP" sz="900" b="0" i="0" u="none" strike="noStrike" kern="1200" cap="none" spc="0" normalizeH="0" baseline="0" noProof="0" dirty="0">
                <a:ln>
                  <a:noFill/>
                </a:ln>
                <a:solidFill>
                  <a:schemeClr val="tx1"/>
                </a:solidFill>
                <a:effectLst/>
                <a:uLnTx/>
                <a:uFillTx/>
                <a:latin typeface="Meiryo UI"/>
                <a:ea typeface="Meiryo UI"/>
                <a:cs typeface="+mn-cs"/>
              </a:rPr>
              <a:t>AI</a:t>
            </a:r>
            <a:r>
              <a:rPr kumimoji="1" lang="ja-JP" altLang="en-US" sz="900" b="0" i="0" u="none" strike="noStrike" kern="1200" cap="none" spc="0" normalizeH="0" baseline="0" noProof="0" dirty="0">
                <a:ln>
                  <a:noFill/>
                </a:ln>
                <a:solidFill>
                  <a:schemeClr val="tx1"/>
                </a:solidFill>
                <a:effectLst/>
                <a:uLnTx/>
                <a:uFillTx/>
                <a:latin typeface="Meiryo UI"/>
                <a:ea typeface="Meiryo UI"/>
                <a:cs typeface="+mn-cs"/>
              </a:rPr>
              <a:t>予測やアイデアの創出など「より柔軟な発想が求められる領域」等を区分して、</a:t>
            </a:r>
            <a:br>
              <a:rPr kumimoji="1" lang="en-US" altLang="ja-JP" sz="900" b="0" i="0" u="none" strike="noStrike" kern="1200" cap="none" spc="0" normalizeH="0" baseline="0" noProof="0" dirty="0">
                <a:ln>
                  <a:noFill/>
                </a:ln>
                <a:solidFill>
                  <a:schemeClr val="tx1"/>
                </a:solidFill>
                <a:effectLst/>
                <a:uLnTx/>
                <a:uFillTx/>
                <a:latin typeface="Meiryo UI"/>
                <a:ea typeface="Meiryo UI"/>
                <a:cs typeface="+mn-cs"/>
              </a:rPr>
            </a:br>
            <a:r>
              <a:rPr kumimoji="1" lang="ja-JP" altLang="en-US" sz="900" b="0" i="0" u="none" strike="noStrike" kern="1200" cap="none" spc="0" normalizeH="0" baseline="0" noProof="0" dirty="0">
                <a:ln>
                  <a:noFill/>
                </a:ln>
                <a:solidFill>
                  <a:schemeClr val="tx1"/>
                </a:solidFill>
                <a:effectLst/>
                <a:uLnTx/>
                <a:uFillTx/>
                <a:latin typeface="Meiryo UI"/>
                <a:ea typeface="Meiryo UI"/>
                <a:cs typeface="+mn-cs"/>
              </a:rPr>
              <a:t>コンプライアンス・セキュリティに関して十分に対策を実施</a:t>
            </a:r>
          </a:p>
        </p:txBody>
      </p:sp>
      <p:sp>
        <p:nvSpPr>
          <p:cNvPr id="40" name="正方形/長方形 39">
            <a:extLst>
              <a:ext uri="{FF2B5EF4-FFF2-40B4-BE49-F238E27FC236}">
                <a16:creationId xmlns:a16="http://schemas.microsoft.com/office/drawing/2014/main" id="{6706D468-D13A-4604-BDC1-6853CB6780BC}"/>
              </a:ext>
            </a:extLst>
          </p:cNvPr>
          <p:cNvSpPr/>
          <p:nvPr/>
        </p:nvSpPr>
        <p:spPr>
          <a:xfrm>
            <a:off x="8078421" y="6536095"/>
            <a:ext cx="4141323" cy="2168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tx1"/>
                </a:solidFill>
                <a:effectLst/>
                <a:uLnTx/>
                <a:uFillTx/>
                <a:latin typeface="Meiryo UI"/>
                <a:ea typeface="Meiryo UI"/>
                <a:cs typeface="+mn-cs"/>
              </a:rPr>
              <a:t>※</a:t>
            </a:r>
            <a:r>
              <a:rPr kumimoji="1" lang="ja-JP" altLang="en-US" sz="900" b="0" i="0" u="none" strike="noStrike" kern="1200" cap="none" spc="0" normalizeH="0" baseline="0" noProof="0" dirty="0">
                <a:ln>
                  <a:noFill/>
                </a:ln>
                <a:solidFill>
                  <a:schemeClr val="tx1"/>
                </a:solidFill>
                <a:effectLst/>
                <a:uLnTx/>
                <a:uFillTx/>
                <a:latin typeface="Meiryo UI"/>
                <a:ea typeface="Meiryo UI"/>
                <a:cs typeface="+mn-cs"/>
              </a:rPr>
              <a:t>下線部は、特に住民の利便性向上に資するスマートシティ戦略部による取組例</a:t>
            </a:r>
          </a:p>
        </p:txBody>
      </p:sp>
    </p:spTree>
    <p:extLst>
      <p:ext uri="{BB962C8B-B14F-4D97-AF65-F5344CB8AC3E}">
        <p14:creationId xmlns:p14="http://schemas.microsoft.com/office/powerpoint/2010/main" val="42083998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5" name="直線矢印コネクタ 154">
            <a:extLst>
              <a:ext uri="{FF2B5EF4-FFF2-40B4-BE49-F238E27FC236}">
                <a16:creationId xmlns:a16="http://schemas.microsoft.com/office/drawing/2014/main" id="{58B53640-A113-45E0-8EF5-77B9633EB63E}"/>
              </a:ext>
            </a:extLst>
          </p:cNvPr>
          <p:cNvCxnSpPr>
            <a:cxnSpLocks/>
          </p:cNvCxnSpPr>
          <p:nvPr/>
        </p:nvCxnSpPr>
        <p:spPr>
          <a:xfrm flipH="1">
            <a:off x="2461902" y="2740267"/>
            <a:ext cx="211827" cy="18239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66" name="テキスト ボックス 165">
            <a:extLst>
              <a:ext uri="{FF2B5EF4-FFF2-40B4-BE49-F238E27FC236}">
                <a16:creationId xmlns:a16="http://schemas.microsoft.com/office/drawing/2014/main" id="{737FFBB0-CAD0-4D79-9DE2-7177BE1CF08B}"/>
              </a:ext>
            </a:extLst>
          </p:cNvPr>
          <p:cNvSpPr txBox="1"/>
          <p:nvPr/>
        </p:nvSpPr>
        <p:spPr>
          <a:xfrm>
            <a:off x="64736" y="6134103"/>
            <a:ext cx="5857465" cy="276999"/>
          </a:xfrm>
          <a:prstGeom prst="rect">
            <a:avLst/>
          </a:prstGeom>
          <a:solidFill>
            <a:schemeClr val="bg1">
              <a:lumMod val="75000"/>
            </a:scheme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３．</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人材の育成とセキュリティ対策</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4" name="テキスト ボックス 43">
            <a:extLst>
              <a:ext uri="{FF2B5EF4-FFF2-40B4-BE49-F238E27FC236}">
                <a16:creationId xmlns:a16="http://schemas.microsoft.com/office/drawing/2014/main" id="{998A2225-4DEA-42F7-B593-74A4A2E206FE}"/>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4-1-2.  【</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大阪府</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エージェント／</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my door OSAKA</a:t>
            </a:r>
          </a:p>
        </p:txBody>
      </p:sp>
      <p:sp>
        <p:nvSpPr>
          <p:cNvPr id="78" name="正方形/長方形 77">
            <a:extLst>
              <a:ext uri="{FF2B5EF4-FFF2-40B4-BE49-F238E27FC236}">
                <a16:creationId xmlns:a16="http://schemas.microsoft.com/office/drawing/2014/main" id="{5CFF1413-54DE-4463-91A8-2176EE5F4148}"/>
              </a:ext>
            </a:extLst>
          </p:cNvPr>
          <p:cNvSpPr/>
          <p:nvPr/>
        </p:nvSpPr>
        <p:spPr>
          <a:xfrm>
            <a:off x="36144" y="431292"/>
            <a:ext cx="5994643" cy="305010"/>
          </a:xfrm>
          <a:prstGeom prst="rect">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en-US" altLang="ja-JP" sz="1400" b="1" i="0" u="none" strike="noStrike" kern="1200" cap="none" spc="0" normalizeH="0" baseline="0" noProof="0" dirty="0">
                <a:ln>
                  <a:noFill/>
                </a:ln>
                <a:solidFill>
                  <a:prstClr val="white"/>
                </a:solidFill>
                <a:effectLst/>
                <a:uLnTx/>
                <a:uFillTx/>
                <a:latin typeface="Meiryo UI"/>
                <a:ea typeface="Meiryo UI"/>
                <a:cs typeface="+mn-cs"/>
              </a:rPr>
              <a:t>AI</a:t>
            </a:r>
            <a:r>
              <a:rPr kumimoji="1" lang="ja-JP" altLang="en-US" sz="1400" b="1" i="0" u="none" strike="noStrike" kern="1200" cap="none" spc="0" normalizeH="0" baseline="0" noProof="0" dirty="0">
                <a:ln>
                  <a:noFill/>
                </a:ln>
                <a:solidFill>
                  <a:prstClr val="white"/>
                </a:solidFill>
                <a:effectLst/>
                <a:uLnTx/>
                <a:uFillTx/>
                <a:latin typeface="Meiryo UI"/>
                <a:ea typeface="Meiryo UI"/>
                <a:cs typeface="+mn-cs"/>
              </a:rPr>
              <a:t>エージェントによる手続自動化</a:t>
            </a:r>
          </a:p>
        </p:txBody>
      </p:sp>
      <p:pic>
        <p:nvPicPr>
          <p:cNvPr id="114" name="図 113">
            <a:extLst>
              <a:ext uri="{FF2B5EF4-FFF2-40B4-BE49-F238E27FC236}">
                <a16:creationId xmlns:a16="http://schemas.microsoft.com/office/drawing/2014/main" id="{C691F9F4-47DD-417E-B78A-3097A0D842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02737" y="2453022"/>
            <a:ext cx="1174388" cy="2050913"/>
          </a:xfrm>
          <a:prstGeom prst="rect">
            <a:avLst/>
          </a:prstGeom>
        </p:spPr>
      </p:pic>
      <p:sp>
        <p:nvSpPr>
          <p:cNvPr id="116" name="テキスト ボックス 115">
            <a:extLst>
              <a:ext uri="{FF2B5EF4-FFF2-40B4-BE49-F238E27FC236}">
                <a16:creationId xmlns:a16="http://schemas.microsoft.com/office/drawing/2014/main" id="{FAC41E55-A009-4964-ABD8-E16E8E63E4EF}"/>
              </a:ext>
            </a:extLst>
          </p:cNvPr>
          <p:cNvSpPr txBox="1"/>
          <p:nvPr/>
        </p:nvSpPr>
        <p:spPr>
          <a:xfrm>
            <a:off x="7716320" y="2078571"/>
            <a:ext cx="4410516" cy="720000"/>
          </a:xfrm>
          <a:prstGeom prst="roundRect">
            <a:avLst>
              <a:gd name="adj" fmla="val 9434"/>
            </a:avLst>
          </a:prstGeom>
          <a:solidFill>
            <a:schemeClr val="accent5">
              <a:lumMod val="20000"/>
              <a:lumOff val="80000"/>
            </a:schemeClr>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sng" strike="noStrike" kern="1200" cap="none" spc="0" normalizeH="0" baseline="0" noProof="0" dirty="0">
                <a:ln>
                  <a:noFill/>
                </a:ln>
                <a:solidFill>
                  <a:prstClr val="black"/>
                </a:solidFill>
                <a:effectLst/>
                <a:uLnTx/>
                <a:uFillTx/>
                <a:latin typeface="Meiryo UI"/>
                <a:ea typeface="Meiryo UI"/>
                <a:cs typeface="+mn-cs"/>
              </a:rPr>
              <a:t>１）行政サービスの完全オンライン化</a:t>
            </a:r>
            <a:endParaRPr kumimoji="1" lang="en-US" altLang="ja-JP" sz="1200" b="1" i="0" u="sng"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「ぴったり通知＋電子申請連携＋デジタル通知の拡大」</a:t>
            </a:r>
            <a:endParaRPr kumimoji="1" lang="en-US" altLang="ja-JP" sz="11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 </a:t>
            </a:r>
          </a:p>
        </p:txBody>
      </p:sp>
      <p:sp>
        <p:nvSpPr>
          <p:cNvPr id="117" name="テキスト ボックス 116">
            <a:extLst>
              <a:ext uri="{FF2B5EF4-FFF2-40B4-BE49-F238E27FC236}">
                <a16:creationId xmlns:a16="http://schemas.microsoft.com/office/drawing/2014/main" id="{C94109D4-1AC4-4E94-B648-DC6B07571884}"/>
              </a:ext>
            </a:extLst>
          </p:cNvPr>
          <p:cNvSpPr txBox="1"/>
          <p:nvPr/>
        </p:nvSpPr>
        <p:spPr>
          <a:xfrm>
            <a:off x="6135318" y="777105"/>
            <a:ext cx="5898451" cy="73866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400" b="1" i="0" u="none" strike="noStrike" kern="100" cap="none" spc="0" normalizeH="0" baseline="0" noProof="0" dirty="0">
                <a:ln>
                  <a:noFill/>
                </a:ln>
                <a:effectLst/>
                <a:uLnTx/>
                <a:uFillTx/>
                <a:latin typeface="Meiryo UI"/>
                <a:ea typeface="Meiryo UI"/>
                <a:cs typeface="Courier New" panose="02070309020205020404" pitchFamily="49" charset="0"/>
              </a:rPr>
              <a:t>「役所に行かない行政手続」の実現に向け、より多くの府民が、便利な行政サービスをワンポータルで使えるよう、サービス機能を充実しながら、府内市町村への展開（共同利用）を加速</a:t>
            </a:r>
            <a:endParaRPr kumimoji="1" lang="ja-JP" altLang="en-US" sz="1400" b="1" i="0" u="none" strike="noStrike" kern="1200" cap="none" spc="0" normalizeH="0" baseline="0" noProof="0" dirty="0">
              <a:ln>
                <a:noFill/>
              </a:ln>
              <a:effectLst/>
              <a:uLnTx/>
              <a:uFillTx/>
              <a:latin typeface="Meiryo UI"/>
              <a:ea typeface="Meiryo UI"/>
              <a:cs typeface="+mn-cs"/>
            </a:endParaRPr>
          </a:p>
        </p:txBody>
      </p:sp>
      <p:sp>
        <p:nvSpPr>
          <p:cNvPr id="118" name="テキスト ボックス 117">
            <a:extLst>
              <a:ext uri="{FF2B5EF4-FFF2-40B4-BE49-F238E27FC236}">
                <a16:creationId xmlns:a16="http://schemas.microsoft.com/office/drawing/2014/main" id="{5C740185-B17F-460D-9FB0-F1CADCD12EF5}"/>
              </a:ext>
            </a:extLst>
          </p:cNvPr>
          <p:cNvSpPr txBox="1"/>
          <p:nvPr/>
        </p:nvSpPr>
        <p:spPr>
          <a:xfrm>
            <a:off x="7716320" y="3058941"/>
            <a:ext cx="4410516" cy="720000"/>
          </a:xfrm>
          <a:prstGeom prst="roundRect">
            <a:avLst>
              <a:gd name="adj" fmla="val 10395"/>
            </a:avLst>
          </a:prstGeom>
          <a:solidFill>
            <a:schemeClr val="accent5">
              <a:lumMod val="20000"/>
              <a:lumOff val="80000"/>
            </a:schemeClr>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sng" strike="noStrike" kern="1200" cap="none" spc="0" normalizeH="0" baseline="0" noProof="0" dirty="0">
                <a:ln>
                  <a:noFill/>
                </a:ln>
                <a:solidFill>
                  <a:prstClr val="black"/>
                </a:solidFill>
                <a:effectLst/>
                <a:uLnTx/>
                <a:uFillTx/>
                <a:latin typeface="Meiryo UI"/>
                <a:ea typeface="Meiryo UI"/>
                <a:cs typeface="+mn-cs"/>
              </a:rPr>
              <a:t>２）多様なデジタルサービスとの</a:t>
            </a:r>
            <a:r>
              <a:rPr kumimoji="1" lang="en-US" altLang="ja-JP" sz="1200" b="1" i="0" u="sng" strike="noStrike" kern="1200" cap="none" spc="0" normalizeH="0" baseline="0" noProof="0" dirty="0">
                <a:ln>
                  <a:noFill/>
                </a:ln>
                <a:solidFill>
                  <a:prstClr val="black"/>
                </a:solidFill>
                <a:effectLst/>
                <a:uLnTx/>
                <a:uFillTx/>
                <a:latin typeface="Meiryo UI"/>
                <a:ea typeface="Meiryo UI"/>
                <a:cs typeface="+mn-cs"/>
              </a:rPr>
              <a:t>SSO</a:t>
            </a:r>
            <a:r>
              <a:rPr kumimoji="1" lang="ja-JP" altLang="en-US" sz="1200" b="1" i="0" u="sng" strike="noStrike" kern="1200" cap="none" spc="0" normalizeH="0" baseline="0" noProof="0" dirty="0">
                <a:ln>
                  <a:noFill/>
                </a:ln>
                <a:solidFill>
                  <a:prstClr val="black"/>
                </a:solidFill>
                <a:effectLst/>
                <a:uLnTx/>
                <a:uFillTx/>
                <a:latin typeface="Meiryo UI"/>
                <a:ea typeface="Meiryo UI"/>
                <a:cs typeface="+mn-cs"/>
              </a:rPr>
              <a:t>連携</a:t>
            </a:r>
            <a:r>
              <a:rPr kumimoji="1" lang="en-US" altLang="ja-JP" sz="1200" b="1" i="0" u="sng" strike="noStrike" kern="1200" cap="none" spc="0" normalizeH="0" baseline="30000" noProof="0" dirty="0">
                <a:ln>
                  <a:noFill/>
                </a:ln>
                <a:solidFill>
                  <a:prstClr val="black"/>
                </a:solidFill>
                <a:effectLst/>
                <a:uLnTx/>
                <a:uFillTx/>
                <a:latin typeface="Meiryo UI"/>
                <a:ea typeface="Meiryo UI"/>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「便利なミニアプリが</a:t>
            </a:r>
            <a:r>
              <a:rPr kumimoji="1" lang="en-US" altLang="ja-JP" sz="1100" b="1" i="0" u="none" strike="noStrike" kern="1200" cap="none" spc="0" normalizeH="0" baseline="0" noProof="0" dirty="0">
                <a:ln>
                  <a:noFill/>
                </a:ln>
                <a:solidFill>
                  <a:prstClr val="black"/>
                </a:solidFill>
                <a:effectLst/>
                <a:uLnTx/>
                <a:uFillTx/>
                <a:latin typeface="Meiryo UI"/>
                <a:ea typeface="Meiryo UI"/>
                <a:cs typeface="+mn-cs"/>
              </a:rPr>
              <a:t>SSO</a:t>
            </a: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によるワンポータル化」</a:t>
            </a:r>
            <a:endParaRPr kumimoji="1" lang="en-US" altLang="ja-JP" sz="11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7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19" name="テキスト ボックス 118">
            <a:extLst>
              <a:ext uri="{FF2B5EF4-FFF2-40B4-BE49-F238E27FC236}">
                <a16:creationId xmlns:a16="http://schemas.microsoft.com/office/drawing/2014/main" id="{7F66C2B8-4E51-4535-9B9B-19DC28DADAE1}"/>
              </a:ext>
            </a:extLst>
          </p:cNvPr>
          <p:cNvSpPr txBox="1"/>
          <p:nvPr/>
        </p:nvSpPr>
        <p:spPr>
          <a:xfrm>
            <a:off x="6236225" y="5473684"/>
            <a:ext cx="5755749" cy="430887"/>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今後のサービス内容については、利用者にとっての「使いやすさ」を最優先に、より多くの府民・市民に　使っていただける総合ポータルとなるよう、市町村や住民ニーズを踏まえて適宜サービスを充実</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20" name="四角形: 角を丸くする 119">
            <a:extLst>
              <a:ext uri="{FF2B5EF4-FFF2-40B4-BE49-F238E27FC236}">
                <a16:creationId xmlns:a16="http://schemas.microsoft.com/office/drawing/2014/main" id="{970969A0-9704-49BD-A92E-8A5865405633}"/>
              </a:ext>
            </a:extLst>
          </p:cNvPr>
          <p:cNvSpPr/>
          <p:nvPr/>
        </p:nvSpPr>
        <p:spPr>
          <a:xfrm>
            <a:off x="7703705" y="1969048"/>
            <a:ext cx="1466045" cy="252000"/>
          </a:xfrm>
          <a:prstGeom prst="roundRect">
            <a:avLst/>
          </a:prstGeom>
          <a:solidFill>
            <a:schemeClr val="accent5">
              <a:lumMod val="60000"/>
              <a:lumOff val="4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行政サービス</a:t>
            </a:r>
          </a:p>
        </p:txBody>
      </p:sp>
      <p:pic>
        <p:nvPicPr>
          <p:cNvPr id="121" name="図 120">
            <a:extLst>
              <a:ext uri="{FF2B5EF4-FFF2-40B4-BE49-F238E27FC236}">
                <a16:creationId xmlns:a16="http://schemas.microsoft.com/office/drawing/2014/main" id="{A98F5854-B1D6-4E83-BF71-1BAC5762166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449810" y="2265488"/>
            <a:ext cx="425950" cy="389921"/>
          </a:xfrm>
          <a:prstGeom prst="rect">
            <a:avLst/>
          </a:prstGeom>
        </p:spPr>
      </p:pic>
      <p:sp>
        <p:nvSpPr>
          <p:cNvPr id="122" name="テキスト ボックス 121">
            <a:extLst>
              <a:ext uri="{FF2B5EF4-FFF2-40B4-BE49-F238E27FC236}">
                <a16:creationId xmlns:a16="http://schemas.microsoft.com/office/drawing/2014/main" id="{741F8885-6816-4617-B0A8-17C057A4C2C3}"/>
              </a:ext>
            </a:extLst>
          </p:cNvPr>
          <p:cNvSpPr txBox="1"/>
          <p:nvPr/>
        </p:nvSpPr>
        <p:spPr>
          <a:xfrm>
            <a:off x="7716320" y="4181141"/>
            <a:ext cx="4410516" cy="720000"/>
          </a:xfrm>
          <a:prstGeom prst="roundRect">
            <a:avLst>
              <a:gd name="adj" fmla="val 10395"/>
            </a:avLst>
          </a:prstGeom>
          <a:solidFill>
            <a:schemeClr val="accent5">
              <a:lumMod val="20000"/>
              <a:lumOff val="80000"/>
            </a:schemeClr>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sng" strike="noStrike" kern="1200" cap="none" spc="0" normalizeH="0" baseline="0" noProof="0" dirty="0">
                <a:ln>
                  <a:noFill/>
                </a:ln>
                <a:solidFill>
                  <a:prstClr val="black"/>
                </a:solidFill>
                <a:effectLst/>
                <a:uLnTx/>
                <a:uFillTx/>
                <a:latin typeface="Meiryo UI"/>
                <a:ea typeface="Meiryo UI"/>
                <a:cs typeface="+mn-cs"/>
              </a:rPr>
              <a:t>３）暮らしに必要な地域情報の発信</a:t>
            </a:r>
            <a:endParaRPr kumimoji="1" lang="en-US" altLang="ja-JP" sz="1200" b="1" i="0" u="sng"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「イベント情報など住民に必要な情報をお届け」</a:t>
            </a:r>
            <a:endParaRPr kumimoji="1" lang="en-US" altLang="ja-JP" sz="1100" b="1"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123" name="図 122">
            <a:extLst>
              <a:ext uri="{FF2B5EF4-FFF2-40B4-BE49-F238E27FC236}">
                <a16:creationId xmlns:a16="http://schemas.microsoft.com/office/drawing/2014/main" id="{6294AE6A-63DE-4598-A1D3-93A73F3EF6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419928" y="3429974"/>
            <a:ext cx="554029" cy="252000"/>
          </a:xfrm>
          <a:prstGeom prst="rect">
            <a:avLst/>
          </a:prstGeom>
        </p:spPr>
      </p:pic>
      <p:sp>
        <p:nvSpPr>
          <p:cNvPr id="130" name="テキスト ボックス 129">
            <a:extLst>
              <a:ext uri="{FF2B5EF4-FFF2-40B4-BE49-F238E27FC236}">
                <a16:creationId xmlns:a16="http://schemas.microsoft.com/office/drawing/2014/main" id="{2F0C1AAF-39BE-43DF-B7DF-F346B5ED0D29}"/>
              </a:ext>
            </a:extLst>
          </p:cNvPr>
          <p:cNvSpPr txBox="1"/>
          <p:nvPr/>
        </p:nvSpPr>
        <p:spPr>
          <a:xfrm>
            <a:off x="7683627" y="3739581"/>
            <a:ext cx="4177747"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*1</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SSO</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連携・・・　</a:t>
            </a: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1</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つの</a:t>
            </a: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ID</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と</a:t>
            </a: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PW</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で複数のアプリに繋がる、シングルサインオン連携のこと</a:t>
            </a:r>
          </a:p>
        </p:txBody>
      </p:sp>
      <p:sp>
        <p:nvSpPr>
          <p:cNvPr id="131" name="四角形: 角を丸くする 130">
            <a:extLst>
              <a:ext uri="{FF2B5EF4-FFF2-40B4-BE49-F238E27FC236}">
                <a16:creationId xmlns:a16="http://schemas.microsoft.com/office/drawing/2014/main" id="{1618EBCD-DCF7-4AA0-91C5-46C013ED1533}"/>
              </a:ext>
            </a:extLst>
          </p:cNvPr>
          <p:cNvSpPr/>
          <p:nvPr/>
        </p:nvSpPr>
        <p:spPr>
          <a:xfrm>
            <a:off x="7703705" y="2933530"/>
            <a:ext cx="1466045" cy="252000"/>
          </a:xfrm>
          <a:prstGeom prst="roundRect">
            <a:avLst/>
          </a:prstGeom>
          <a:solidFill>
            <a:schemeClr val="accent5">
              <a:lumMod val="60000"/>
              <a:lumOff val="4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SSO</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連携</a:t>
            </a:r>
            <a:r>
              <a:rPr kumimoji="1" lang="en-US" altLang="ja-JP" sz="1200" b="1" i="0" u="none" strike="noStrike" kern="1200" cap="none" spc="0" normalizeH="0" baseline="30000" noProof="0" dirty="0">
                <a:ln>
                  <a:noFill/>
                </a:ln>
                <a:solidFill>
                  <a:prstClr val="black"/>
                </a:solidFill>
                <a:effectLst/>
                <a:uLnTx/>
                <a:uFillTx/>
                <a:latin typeface="Meiryo UI"/>
                <a:ea typeface="Meiryo UI"/>
                <a:cs typeface="+mn-cs"/>
              </a:rPr>
              <a:t>*1</a:t>
            </a:r>
            <a:endParaRPr kumimoji="1" lang="ja-JP" altLang="en-US" sz="1200" b="1" i="0" u="none" strike="noStrike" kern="1200" cap="none" spc="0" normalizeH="0" baseline="30000" noProof="0" dirty="0">
              <a:ln>
                <a:noFill/>
              </a:ln>
              <a:solidFill>
                <a:prstClr val="black"/>
              </a:solidFill>
              <a:effectLst/>
              <a:uLnTx/>
              <a:uFillTx/>
              <a:latin typeface="Meiryo UI"/>
              <a:ea typeface="Meiryo UI"/>
              <a:cs typeface="+mn-cs"/>
            </a:endParaRPr>
          </a:p>
        </p:txBody>
      </p:sp>
      <p:sp>
        <p:nvSpPr>
          <p:cNvPr id="132" name="四角形: 角を丸くする 131">
            <a:extLst>
              <a:ext uri="{FF2B5EF4-FFF2-40B4-BE49-F238E27FC236}">
                <a16:creationId xmlns:a16="http://schemas.microsoft.com/office/drawing/2014/main" id="{6A087DFB-7EA1-4D46-8154-1DDF47B6FE08}"/>
              </a:ext>
            </a:extLst>
          </p:cNvPr>
          <p:cNvSpPr/>
          <p:nvPr/>
        </p:nvSpPr>
        <p:spPr>
          <a:xfrm>
            <a:off x="7703705" y="4071271"/>
            <a:ext cx="1466045" cy="252000"/>
          </a:xfrm>
          <a:prstGeom prst="roundRect">
            <a:avLst/>
          </a:prstGeom>
          <a:solidFill>
            <a:schemeClr val="accent5">
              <a:lumMod val="60000"/>
              <a:lumOff val="4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情報発信</a:t>
            </a:r>
          </a:p>
        </p:txBody>
      </p:sp>
      <p:sp>
        <p:nvSpPr>
          <p:cNvPr id="143" name="四角形: 角を丸くする 142">
            <a:extLst>
              <a:ext uri="{FF2B5EF4-FFF2-40B4-BE49-F238E27FC236}">
                <a16:creationId xmlns:a16="http://schemas.microsoft.com/office/drawing/2014/main" id="{0D243300-0CCF-47D3-AAD8-56FE537AF158}"/>
              </a:ext>
            </a:extLst>
          </p:cNvPr>
          <p:cNvSpPr/>
          <p:nvPr/>
        </p:nvSpPr>
        <p:spPr>
          <a:xfrm>
            <a:off x="3186827" y="467296"/>
            <a:ext cx="1401316" cy="23300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Meiryo UI"/>
                <a:ea typeface="Meiryo UI"/>
                <a:cs typeface="+mn-cs"/>
              </a:rPr>
              <a:t>【1】 </a:t>
            </a: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住民</a:t>
            </a:r>
            <a:r>
              <a:rPr kumimoji="1" lang="en-US" altLang="ja-JP" sz="1050" b="1" i="0" u="none" strike="noStrike" kern="1200" cap="none" spc="0" normalizeH="0" baseline="0" noProof="0" dirty="0">
                <a:ln>
                  <a:noFill/>
                </a:ln>
                <a:solidFill>
                  <a:prstClr val="black"/>
                </a:solidFill>
                <a:effectLst/>
                <a:uLnTx/>
                <a:uFillTx/>
                <a:latin typeface="Meiryo UI"/>
                <a:ea typeface="Meiryo UI"/>
                <a:cs typeface="+mn-cs"/>
              </a:rPr>
              <a:t>QOL</a:t>
            </a: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の向上</a:t>
            </a:r>
          </a:p>
        </p:txBody>
      </p:sp>
      <p:sp>
        <p:nvSpPr>
          <p:cNvPr id="144" name="矢印: 五方向 143">
            <a:extLst>
              <a:ext uri="{FF2B5EF4-FFF2-40B4-BE49-F238E27FC236}">
                <a16:creationId xmlns:a16="http://schemas.microsoft.com/office/drawing/2014/main" id="{E862561A-64E1-4E8A-ADFB-32ABB51A41B8}"/>
              </a:ext>
            </a:extLst>
          </p:cNvPr>
          <p:cNvSpPr/>
          <p:nvPr/>
        </p:nvSpPr>
        <p:spPr>
          <a:xfrm>
            <a:off x="214522" y="2137761"/>
            <a:ext cx="1159933" cy="540000"/>
          </a:xfrm>
          <a:prstGeom prst="homePlate">
            <a:avLst>
              <a:gd name="adj" fmla="val 29730"/>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予測・認識</a:t>
            </a:r>
          </a:p>
        </p:txBody>
      </p:sp>
      <p:sp>
        <p:nvSpPr>
          <p:cNvPr id="145" name="テキスト ボックス 144">
            <a:extLst>
              <a:ext uri="{FF2B5EF4-FFF2-40B4-BE49-F238E27FC236}">
                <a16:creationId xmlns:a16="http://schemas.microsoft.com/office/drawing/2014/main" id="{91C937C0-3607-46BE-9E17-92441894FAE8}"/>
              </a:ext>
            </a:extLst>
          </p:cNvPr>
          <p:cNvSpPr txBox="1"/>
          <p:nvPr/>
        </p:nvSpPr>
        <p:spPr>
          <a:xfrm>
            <a:off x="64736" y="1550703"/>
            <a:ext cx="5931462" cy="276999"/>
          </a:xfrm>
          <a:prstGeom prst="rect">
            <a:avLst/>
          </a:prstGeom>
          <a:solidFill>
            <a:schemeClr val="bg1">
              <a:lumMod val="75000"/>
            </a:scheme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１．</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変革の流れは第３波　・・・　</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エージェントによる行政サービスの高度化へ</a:t>
            </a:r>
          </a:p>
        </p:txBody>
      </p:sp>
      <p:sp>
        <p:nvSpPr>
          <p:cNvPr id="146" name="四角形: 角を丸くする 145">
            <a:extLst>
              <a:ext uri="{FF2B5EF4-FFF2-40B4-BE49-F238E27FC236}">
                <a16:creationId xmlns:a16="http://schemas.microsoft.com/office/drawing/2014/main" id="{F09D74D6-94F4-479F-A48E-B2C930AFC167}"/>
              </a:ext>
            </a:extLst>
          </p:cNvPr>
          <p:cNvSpPr/>
          <p:nvPr/>
        </p:nvSpPr>
        <p:spPr>
          <a:xfrm>
            <a:off x="476991" y="1975724"/>
            <a:ext cx="550333" cy="2539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a:ln>
                  <a:noFill/>
                </a:ln>
                <a:solidFill>
                  <a:prstClr val="white"/>
                </a:solidFill>
                <a:effectLst/>
                <a:uLnTx/>
                <a:uFillTx/>
                <a:latin typeface="Meiryo UI"/>
                <a:ea typeface="Meiryo UI"/>
                <a:cs typeface="+mn-cs"/>
              </a:rPr>
              <a:t>第１波</a:t>
            </a:r>
          </a:p>
        </p:txBody>
      </p:sp>
      <p:sp>
        <p:nvSpPr>
          <p:cNvPr id="147" name="矢印: 五方向 146">
            <a:extLst>
              <a:ext uri="{FF2B5EF4-FFF2-40B4-BE49-F238E27FC236}">
                <a16:creationId xmlns:a16="http://schemas.microsoft.com/office/drawing/2014/main" id="{024DC1E5-7EAF-43EE-878A-024A590B6DB8}"/>
              </a:ext>
            </a:extLst>
          </p:cNvPr>
          <p:cNvSpPr/>
          <p:nvPr/>
        </p:nvSpPr>
        <p:spPr>
          <a:xfrm>
            <a:off x="1315189" y="2137761"/>
            <a:ext cx="1159933" cy="540000"/>
          </a:xfrm>
          <a:prstGeom prst="homePlate">
            <a:avLst>
              <a:gd name="adj" fmla="val 29730"/>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生成</a:t>
            </a:r>
          </a:p>
        </p:txBody>
      </p:sp>
      <p:sp>
        <p:nvSpPr>
          <p:cNvPr id="148" name="四角形: 角を丸くする 147">
            <a:extLst>
              <a:ext uri="{FF2B5EF4-FFF2-40B4-BE49-F238E27FC236}">
                <a16:creationId xmlns:a16="http://schemas.microsoft.com/office/drawing/2014/main" id="{8EC5DAEC-C13D-4575-8BEA-2648993E391F}"/>
              </a:ext>
            </a:extLst>
          </p:cNvPr>
          <p:cNvSpPr/>
          <p:nvPr/>
        </p:nvSpPr>
        <p:spPr>
          <a:xfrm>
            <a:off x="1577658" y="1975724"/>
            <a:ext cx="550333" cy="2539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a:ln>
                  <a:noFill/>
                </a:ln>
                <a:solidFill>
                  <a:prstClr val="white"/>
                </a:solidFill>
                <a:effectLst/>
                <a:uLnTx/>
                <a:uFillTx/>
                <a:latin typeface="Meiryo UI"/>
                <a:ea typeface="Meiryo UI"/>
                <a:cs typeface="+mn-cs"/>
              </a:rPr>
              <a:t>第２波</a:t>
            </a:r>
          </a:p>
        </p:txBody>
      </p:sp>
      <p:sp>
        <p:nvSpPr>
          <p:cNvPr id="149" name="矢印: 五方向 148">
            <a:extLst>
              <a:ext uri="{FF2B5EF4-FFF2-40B4-BE49-F238E27FC236}">
                <a16:creationId xmlns:a16="http://schemas.microsoft.com/office/drawing/2014/main" id="{FE3E9669-58D5-4FE4-A623-756D8644BF30}"/>
              </a:ext>
            </a:extLst>
          </p:cNvPr>
          <p:cNvSpPr/>
          <p:nvPr/>
        </p:nvSpPr>
        <p:spPr>
          <a:xfrm>
            <a:off x="2390458" y="2057326"/>
            <a:ext cx="1320797" cy="684000"/>
          </a:xfrm>
          <a:prstGeom prst="homePlate">
            <a:avLst>
              <a:gd name="adj" fmla="val 29730"/>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エージェント</a:t>
            </a:r>
          </a:p>
        </p:txBody>
      </p:sp>
      <p:sp>
        <p:nvSpPr>
          <p:cNvPr id="150" name="四角形: 角を丸くする 149">
            <a:extLst>
              <a:ext uri="{FF2B5EF4-FFF2-40B4-BE49-F238E27FC236}">
                <a16:creationId xmlns:a16="http://schemas.microsoft.com/office/drawing/2014/main" id="{613C4A51-3E70-41D1-B8DC-66E5A0136172}"/>
              </a:ext>
            </a:extLst>
          </p:cNvPr>
          <p:cNvSpPr/>
          <p:nvPr/>
        </p:nvSpPr>
        <p:spPr>
          <a:xfrm>
            <a:off x="2703725" y="1896462"/>
            <a:ext cx="550333" cy="2539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a:ln>
                  <a:noFill/>
                </a:ln>
                <a:solidFill>
                  <a:prstClr val="white"/>
                </a:solidFill>
                <a:effectLst/>
                <a:uLnTx/>
                <a:uFillTx/>
                <a:latin typeface="Meiryo UI"/>
                <a:ea typeface="Meiryo UI"/>
                <a:cs typeface="+mn-cs"/>
              </a:rPr>
              <a:t>第３波</a:t>
            </a:r>
          </a:p>
        </p:txBody>
      </p:sp>
      <p:sp>
        <p:nvSpPr>
          <p:cNvPr id="151" name="矢印: 五方向 150">
            <a:extLst>
              <a:ext uri="{FF2B5EF4-FFF2-40B4-BE49-F238E27FC236}">
                <a16:creationId xmlns:a16="http://schemas.microsoft.com/office/drawing/2014/main" id="{78DCBA99-E6EA-4E3C-87D3-BAD7058D2C41}"/>
              </a:ext>
            </a:extLst>
          </p:cNvPr>
          <p:cNvSpPr/>
          <p:nvPr/>
        </p:nvSpPr>
        <p:spPr>
          <a:xfrm>
            <a:off x="3626590" y="2137761"/>
            <a:ext cx="1159933" cy="540000"/>
          </a:xfrm>
          <a:prstGeom prst="homePlate">
            <a:avLst>
              <a:gd name="adj" fmla="val 29730"/>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ロボティクス</a:t>
            </a:r>
          </a:p>
        </p:txBody>
      </p:sp>
      <p:sp>
        <p:nvSpPr>
          <p:cNvPr id="152" name="四角形: 角を丸くする 151">
            <a:extLst>
              <a:ext uri="{FF2B5EF4-FFF2-40B4-BE49-F238E27FC236}">
                <a16:creationId xmlns:a16="http://schemas.microsoft.com/office/drawing/2014/main" id="{C54CDCA1-C8F5-41C6-9612-A4EE6BB21B41}"/>
              </a:ext>
            </a:extLst>
          </p:cNvPr>
          <p:cNvSpPr/>
          <p:nvPr/>
        </p:nvSpPr>
        <p:spPr>
          <a:xfrm>
            <a:off x="3889059" y="1975724"/>
            <a:ext cx="550333" cy="2539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a:ln>
                  <a:noFill/>
                </a:ln>
                <a:solidFill>
                  <a:prstClr val="white"/>
                </a:solidFill>
                <a:effectLst/>
                <a:uLnTx/>
                <a:uFillTx/>
                <a:latin typeface="Meiryo UI"/>
                <a:ea typeface="Meiryo UI"/>
                <a:cs typeface="+mn-cs"/>
              </a:rPr>
              <a:t>第４波</a:t>
            </a:r>
          </a:p>
        </p:txBody>
      </p:sp>
      <p:sp>
        <p:nvSpPr>
          <p:cNvPr id="153" name="矢印: 五方向 152">
            <a:extLst>
              <a:ext uri="{FF2B5EF4-FFF2-40B4-BE49-F238E27FC236}">
                <a16:creationId xmlns:a16="http://schemas.microsoft.com/office/drawing/2014/main" id="{E372D909-906A-45F3-ADC7-F9208ECCA220}"/>
              </a:ext>
            </a:extLst>
          </p:cNvPr>
          <p:cNvSpPr/>
          <p:nvPr/>
        </p:nvSpPr>
        <p:spPr>
          <a:xfrm>
            <a:off x="4727255" y="2137761"/>
            <a:ext cx="1159933" cy="540000"/>
          </a:xfrm>
          <a:prstGeom prst="homePlate">
            <a:avLst>
              <a:gd name="adj" fmla="val 29730"/>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1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汎用人工知能</a:t>
            </a:r>
            <a:endParaRPr kumimoji="1" lang="en-US" altLang="ja-JP" sz="11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AGI</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a:t>
            </a:r>
          </a:p>
        </p:txBody>
      </p:sp>
      <p:sp>
        <p:nvSpPr>
          <p:cNvPr id="154" name="四角形: 角を丸くする 153">
            <a:extLst>
              <a:ext uri="{FF2B5EF4-FFF2-40B4-BE49-F238E27FC236}">
                <a16:creationId xmlns:a16="http://schemas.microsoft.com/office/drawing/2014/main" id="{FC1BA74A-D955-4F42-BD06-5C9ABA301C07}"/>
              </a:ext>
            </a:extLst>
          </p:cNvPr>
          <p:cNvSpPr/>
          <p:nvPr/>
        </p:nvSpPr>
        <p:spPr>
          <a:xfrm>
            <a:off x="4989724" y="1975724"/>
            <a:ext cx="550333" cy="2539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a:ln>
                  <a:noFill/>
                </a:ln>
                <a:solidFill>
                  <a:prstClr val="white"/>
                </a:solidFill>
                <a:effectLst/>
                <a:uLnTx/>
                <a:uFillTx/>
                <a:latin typeface="Meiryo UI"/>
                <a:ea typeface="Meiryo UI"/>
                <a:cs typeface="+mn-cs"/>
              </a:rPr>
              <a:t>第５波</a:t>
            </a:r>
          </a:p>
        </p:txBody>
      </p:sp>
      <p:sp>
        <p:nvSpPr>
          <p:cNvPr id="156" name="テキスト ボックス 155">
            <a:extLst>
              <a:ext uri="{FF2B5EF4-FFF2-40B4-BE49-F238E27FC236}">
                <a16:creationId xmlns:a16="http://schemas.microsoft.com/office/drawing/2014/main" id="{C5B78D8F-B537-4C9E-B0B5-D9F0CF90CA67}"/>
              </a:ext>
            </a:extLst>
          </p:cNvPr>
          <p:cNvSpPr txBox="1"/>
          <p:nvPr/>
        </p:nvSpPr>
        <p:spPr>
          <a:xfrm>
            <a:off x="3665525" y="2981452"/>
            <a:ext cx="2281394" cy="415498"/>
          </a:xfrm>
          <a:prstGeom prst="rect">
            <a:avLst/>
          </a:prstGeom>
          <a:noFill/>
          <a:ln>
            <a:solidFill>
              <a:schemeClr val="bg1">
                <a:lumMod val="6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自治体職員の業務効率化を図りながら</a:t>
            </a:r>
            <a:endParaRPr kumimoji="1" lang="en-US" altLang="ja-JP" sz="105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住民の利便性を向上（イメージ）</a:t>
            </a:r>
          </a:p>
        </p:txBody>
      </p:sp>
      <p:sp>
        <p:nvSpPr>
          <p:cNvPr id="157" name="テキスト ボックス 156">
            <a:extLst>
              <a:ext uri="{FF2B5EF4-FFF2-40B4-BE49-F238E27FC236}">
                <a16:creationId xmlns:a16="http://schemas.microsoft.com/office/drawing/2014/main" id="{DB70AB51-FFFE-4A4D-98A2-B47CB43F5D3F}"/>
              </a:ext>
            </a:extLst>
          </p:cNvPr>
          <p:cNvSpPr txBox="1"/>
          <p:nvPr/>
        </p:nvSpPr>
        <p:spPr>
          <a:xfrm>
            <a:off x="3602187" y="2707645"/>
            <a:ext cx="229421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出典：セールスフォースジャパン資料より事務局作成</a:t>
            </a:r>
          </a:p>
        </p:txBody>
      </p:sp>
      <p:sp>
        <p:nvSpPr>
          <p:cNvPr id="158" name="テキスト ボックス 157">
            <a:extLst>
              <a:ext uri="{FF2B5EF4-FFF2-40B4-BE49-F238E27FC236}">
                <a16:creationId xmlns:a16="http://schemas.microsoft.com/office/drawing/2014/main" id="{1369CD33-DC77-4F94-B4E3-F5D44B63A35E}"/>
              </a:ext>
            </a:extLst>
          </p:cNvPr>
          <p:cNvSpPr txBox="1"/>
          <p:nvPr/>
        </p:nvSpPr>
        <p:spPr>
          <a:xfrm>
            <a:off x="0" y="777201"/>
            <a:ext cx="5822428" cy="738664"/>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400" b="1" i="0" u="none" strike="noStrike" kern="1200" cap="none" spc="0" normalizeH="0" baseline="0" noProof="0" dirty="0">
                <a:ln>
                  <a:noFill/>
                </a:ln>
                <a:effectLst/>
                <a:uLnTx/>
                <a:uFillTx/>
                <a:latin typeface="Meiryo UI"/>
                <a:ea typeface="Meiryo UI"/>
                <a:cs typeface="+mn-cs"/>
              </a:rPr>
              <a:t>開庁時間など行政手続の時間的制約や、働き方改革等の観点から、</a:t>
            </a:r>
            <a:br>
              <a:rPr kumimoji="1" lang="en-US" altLang="ja-JP" sz="1400" b="1" i="0" u="none" strike="noStrike" kern="1200" cap="none" spc="0" normalizeH="0" baseline="0" noProof="0" dirty="0">
                <a:ln>
                  <a:noFill/>
                </a:ln>
                <a:effectLst/>
                <a:uLnTx/>
                <a:uFillTx/>
                <a:latin typeface="Meiryo UI"/>
                <a:ea typeface="Meiryo UI"/>
                <a:cs typeface="+mn-cs"/>
              </a:rPr>
            </a:br>
            <a:r>
              <a:rPr kumimoji="1" lang="ja-JP" altLang="en-US" sz="1400" b="1" i="0" u="none" strike="noStrike" kern="1200" cap="none" spc="0" normalizeH="0" baseline="0" noProof="0" dirty="0">
                <a:ln>
                  <a:noFill/>
                </a:ln>
                <a:effectLst/>
                <a:uLnTx/>
                <a:uFillTx/>
                <a:latin typeface="Meiryo UI"/>
                <a:ea typeface="Meiryo UI"/>
                <a:cs typeface="+mn-cs"/>
              </a:rPr>
              <a:t>飛躍的に進化を遂げる</a:t>
            </a:r>
            <a:r>
              <a:rPr kumimoji="1" lang="en-US" altLang="ja-JP" sz="1400" b="1" i="0" u="none" strike="noStrike" kern="1200" cap="none" spc="0" normalizeH="0" baseline="0" noProof="0" dirty="0">
                <a:ln>
                  <a:noFill/>
                </a:ln>
                <a:effectLst/>
                <a:uLnTx/>
                <a:uFillTx/>
                <a:latin typeface="Meiryo UI"/>
                <a:ea typeface="Meiryo UI"/>
                <a:cs typeface="+mn-cs"/>
              </a:rPr>
              <a:t>AI</a:t>
            </a:r>
            <a:r>
              <a:rPr kumimoji="1" lang="ja-JP" altLang="en-US" sz="1400" b="1" i="0" u="none" strike="noStrike" kern="1200" cap="none" spc="0" normalizeH="0" baseline="0" noProof="0" dirty="0">
                <a:ln>
                  <a:noFill/>
                </a:ln>
                <a:effectLst/>
                <a:uLnTx/>
                <a:uFillTx/>
                <a:latin typeface="Meiryo UI"/>
                <a:ea typeface="Meiryo UI"/>
                <a:cs typeface="+mn-cs"/>
              </a:rPr>
              <a:t>を、住民</a:t>
            </a:r>
            <a:r>
              <a:rPr kumimoji="1" lang="en-US" altLang="ja-JP" sz="1400" b="1" i="0" u="none" strike="noStrike" kern="1200" cap="none" spc="0" normalizeH="0" baseline="0" noProof="0" dirty="0">
                <a:ln>
                  <a:noFill/>
                </a:ln>
                <a:effectLst/>
                <a:uLnTx/>
                <a:uFillTx/>
                <a:latin typeface="Meiryo UI"/>
                <a:ea typeface="Meiryo UI"/>
                <a:cs typeface="+mn-cs"/>
              </a:rPr>
              <a:t>QOL</a:t>
            </a:r>
            <a:r>
              <a:rPr kumimoji="1" lang="ja-JP" altLang="en-US" sz="1400" b="1" i="0" u="none" strike="noStrike" kern="1200" cap="none" spc="0" normalizeH="0" baseline="0" noProof="0" dirty="0">
                <a:ln>
                  <a:noFill/>
                </a:ln>
                <a:effectLst/>
                <a:uLnTx/>
                <a:uFillTx/>
                <a:latin typeface="Meiryo UI"/>
                <a:ea typeface="Meiryo UI"/>
                <a:cs typeface="+mn-cs"/>
              </a:rPr>
              <a:t>向上に資するサービスに最大活用</a:t>
            </a:r>
            <a:endParaRPr kumimoji="1" lang="en-US" altLang="ja-JP" sz="1400" b="1" i="0" u="none" strike="noStrike" kern="1200" cap="none" spc="0" normalizeH="0" baseline="0" noProof="0" dirty="0">
              <a:ln>
                <a:noFill/>
              </a:ln>
              <a:effectLst/>
              <a:uLnTx/>
              <a:uFillTx/>
              <a:latin typeface="Meiryo UI"/>
              <a:ea typeface="Meiryo UI"/>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lang="ja-JP" altLang="en-US" sz="1400" b="1" dirty="0">
                <a:latin typeface="Meiryo UI"/>
                <a:ea typeface="Meiryo UI"/>
              </a:rPr>
              <a:t>手続の迅速化や多言語対応など、住民の満足度向上につなげる</a:t>
            </a:r>
            <a:endParaRPr kumimoji="1" lang="ja-JP" altLang="en-US" sz="1400" b="1" i="0" u="none" strike="noStrike" kern="1200" cap="none" spc="0" normalizeH="0" baseline="0" noProof="0" dirty="0">
              <a:ln>
                <a:noFill/>
              </a:ln>
              <a:effectLst/>
              <a:uLnTx/>
              <a:uFillTx/>
              <a:latin typeface="Meiryo UI"/>
              <a:ea typeface="Meiryo UI"/>
              <a:cs typeface="+mn-cs"/>
            </a:endParaRPr>
          </a:p>
        </p:txBody>
      </p:sp>
      <p:pic>
        <p:nvPicPr>
          <p:cNvPr id="159" name="図 158">
            <a:extLst>
              <a:ext uri="{FF2B5EF4-FFF2-40B4-BE49-F238E27FC236}">
                <a16:creationId xmlns:a16="http://schemas.microsoft.com/office/drawing/2014/main" id="{43CCF3FB-7C52-40D9-9476-27A94719340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64172" y="3496042"/>
            <a:ext cx="2268000" cy="1512000"/>
          </a:xfrm>
          <a:prstGeom prst="rect">
            <a:avLst/>
          </a:prstGeom>
          <a:ln>
            <a:noFill/>
          </a:ln>
          <a:effectLst>
            <a:outerShdw blurRad="50800" dist="63500" dir="2700000" algn="tl" rotWithShape="0">
              <a:prstClr val="black">
                <a:alpha val="40000"/>
              </a:prstClr>
            </a:outerShdw>
          </a:effectLst>
        </p:spPr>
      </p:pic>
      <p:sp>
        <p:nvSpPr>
          <p:cNvPr id="160" name="テキスト ボックス 159">
            <a:extLst>
              <a:ext uri="{FF2B5EF4-FFF2-40B4-BE49-F238E27FC236}">
                <a16:creationId xmlns:a16="http://schemas.microsoft.com/office/drawing/2014/main" id="{5CE91EF7-E0D3-43FF-80D5-F8423EDA32B9}"/>
              </a:ext>
            </a:extLst>
          </p:cNvPr>
          <p:cNvSpPr txBox="1"/>
          <p:nvPr/>
        </p:nvSpPr>
        <p:spPr>
          <a:xfrm>
            <a:off x="183854" y="3225450"/>
            <a:ext cx="3490892" cy="20236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活用イメージ</a:t>
            </a:r>
            <a:r>
              <a:rPr kumimoji="1" lang="en-US" altLang="ja-JP" sz="1050" b="1" i="0" u="none" strike="noStrike" kern="1200" cap="none" spc="0" normalizeH="0" baseline="0" noProof="0" dirty="0">
                <a:ln>
                  <a:noFill/>
                </a:ln>
                <a:solidFill>
                  <a:prstClr val="black"/>
                </a:solidFill>
                <a:effectLst/>
                <a:uLnTx/>
                <a:uFillTx/>
                <a:latin typeface="Meiryo UI"/>
                <a:ea typeface="Meiryo UI"/>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１）各種手続関係</a:t>
            </a:r>
            <a:endParaRPr kumimoji="1" lang="en-US" altLang="ja-JP" sz="105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 ①住民票発行</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：窓口に並ばず、</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がチャットで申請を受付</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 ②おくやみワンストップ</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：死亡届、火葬許可証、住民票除票、</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　　健保資格喪失、年金受給停止などを</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が一括処理</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２）子育て・教育</a:t>
            </a:r>
            <a:endParaRPr kumimoji="1" lang="en-US" altLang="ja-JP" sz="105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 ①子育て支援</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：育児相談や保育園の空き状況を</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が案内</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 ②学校事務支援</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：教員等の事務を</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エージェントがサポート</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5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３）モビリティ</a:t>
            </a:r>
            <a:endParaRPr kumimoji="1" lang="en-US" altLang="ja-JP" sz="105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 ①デマンド交通の予約</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が乗車希望を受け付け</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 ②公共交通案内</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：バスや電車の運行状況を</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が音声案内</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67" name="テキスト ボックス 166">
            <a:extLst>
              <a:ext uri="{FF2B5EF4-FFF2-40B4-BE49-F238E27FC236}">
                <a16:creationId xmlns:a16="http://schemas.microsoft.com/office/drawing/2014/main" id="{99924BD9-1892-46EE-865E-06EF9A8489F6}"/>
              </a:ext>
            </a:extLst>
          </p:cNvPr>
          <p:cNvSpPr txBox="1"/>
          <p:nvPr/>
        </p:nvSpPr>
        <p:spPr>
          <a:xfrm>
            <a:off x="221369" y="2939483"/>
            <a:ext cx="3317649" cy="252000"/>
          </a:xfrm>
          <a:prstGeom prst="roundRect">
            <a:avLst/>
          </a:prstGeom>
          <a:solidFill>
            <a:schemeClr val="bg1">
              <a:lumMod val="85000"/>
            </a:schemeClr>
          </a:solidFill>
          <a:ln>
            <a:solidFill>
              <a:schemeClr val="bg1">
                <a:lumMod val="75000"/>
              </a:schemeClr>
            </a:solidFill>
          </a:ln>
        </p:spPr>
        <p:txBody>
          <a:bodyPr wrap="square"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■行政手続の</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エージェント化</a:t>
            </a:r>
          </a:p>
        </p:txBody>
      </p:sp>
      <p:sp>
        <p:nvSpPr>
          <p:cNvPr id="170" name="テキスト ボックス 169">
            <a:extLst>
              <a:ext uri="{FF2B5EF4-FFF2-40B4-BE49-F238E27FC236}">
                <a16:creationId xmlns:a16="http://schemas.microsoft.com/office/drawing/2014/main" id="{FA175A87-A093-4E92-A635-E7E40EB21DAB}"/>
              </a:ext>
            </a:extLst>
          </p:cNvPr>
          <p:cNvSpPr txBox="1"/>
          <p:nvPr/>
        </p:nvSpPr>
        <p:spPr>
          <a:xfrm>
            <a:off x="93311" y="5282372"/>
            <a:ext cx="5857465" cy="276999"/>
          </a:xfrm>
          <a:prstGeom prst="rect">
            <a:avLst/>
          </a:prstGeom>
          <a:solidFill>
            <a:schemeClr val="bg1">
              <a:lumMod val="75000"/>
            </a:scheme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２．コンソーシアムにおける</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エージェント活用具体化の推進</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71" name="テキスト ボックス 170">
            <a:extLst>
              <a:ext uri="{FF2B5EF4-FFF2-40B4-BE49-F238E27FC236}">
                <a16:creationId xmlns:a16="http://schemas.microsoft.com/office/drawing/2014/main" id="{2C5658DF-965B-47B0-96EE-F3765DB6EB5C}"/>
              </a:ext>
            </a:extLst>
          </p:cNvPr>
          <p:cNvSpPr txBox="1"/>
          <p:nvPr/>
        </p:nvSpPr>
        <p:spPr>
          <a:xfrm>
            <a:off x="128028" y="5606146"/>
            <a:ext cx="4905699"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①活動内容：自治体における</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エージェントの活用事例研究と実装までの具体化</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②構成員　：</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事業者、大学・研究機関、市町村、大阪府（事務局）</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72" name="テキスト ボックス 171">
            <a:extLst>
              <a:ext uri="{FF2B5EF4-FFF2-40B4-BE49-F238E27FC236}">
                <a16:creationId xmlns:a16="http://schemas.microsoft.com/office/drawing/2014/main" id="{56DEBC83-4EFD-4D65-833F-ABF9A73D8FE0}"/>
              </a:ext>
            </a:extLst>
          </p:cNvPr>
          <p:cNvSpPr txBox="1"/>
          <p:nvPr/>
        </p:nvSpPr>
        <p:spPr>
          <a:xfrm>
            <a:off x="133236" y="6425845"/>
            <a:ext cx="5723159"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①</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を活かすことのできる人材の育成（リテラシーの向上）</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②</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活用に伴う万全なセキュリティ対策</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66" name="正方形/長方形 65">
            <a:extLst>
              <a:ext uri="{FF2B5EF4-FFF2-40B4-BE49-F238E27FC236}">
                <a16:creationId xmlns:a16="http://schemas.microsoft.com/office/drawing/2014/main" id="{B4D08DAE-BD48-44A7-80B7-90AF30098129}"/>
              </a:ext>
            </a:extLst>
          </p:cNvPr>
          <p:cNvSpPr/>
          <p:nvPr/>
        </p:nvSpPr>
        <p:spPr>
          <a:xfrm>
            <a:off x="6135318" y="431292"/>
            <a:ext cx="5994643" cy="305010"/>
          </a:xfrm>
          <a:prstGeom prst="rect">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400" b="1" i="0" u="none" strike="noStrike" kern="1200" cap="none" spc="0" normalizeH="0" baseline="0" noProof="0" dirty="0">
                <a:ln>
                  <a:noFill/>
                </a:ln>
                <a:solidFill>
                  <a:prstClr val="white"/>
                </a:solidFill>
                <a:effectLst/>
                <a:uLnTx/>
                <a:uFillTx/>
                <a:latin typeface="Meiryo UI"/>
                <a:ea typeface="Meiryo UI"/>
                <a:cs typeface="+mn-cs"/>
              </a:rPr>
              <a:t>総合行政ポータル　</a:t>
            </a:r>
            <a:r>
              <a:rPr kumimoji="1" lang="en-US" altLang="ja-JP" sz="1400" b="1" i="0" u="none" strike="noStrike" kern="1200" cap="none" spc="0" normalizeH="0" baseline="0" noProof="0" dirty="0">
                <a:ln>
                  <a:noFill/>
                </a:ln>
                <a:solidFill>
                  <a:prstClr val="white"/>
                </a:solidFill>
                <a:effectLst/>
                <a:uLnTx/>
                <a:uFillTx/>
                <a:latin typeface="Meiryo UI"/>
                <a:ea typeface="Meiryo UI"/>
                <a:cs typeface="+mn-cs"/>
              </a:rPr>
              <a:t>my door OSAKA</a:t>
            </a:r>
            <a:endParaRPr kumimoji="1" lang="ja-JP" altLang="en-US" sz="14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72" name="テキスト ボックス 71">
            <a:extLst>
              <a:ext uri="{FF2B5EF4-FFF2-40B4-BE49-F238E27FC236}">
                <a16:creationId xmlns:a16="http://schemas.microsoft.com/office/drawing/2014/main" id="{2F08F443-2290-4733-BE2E-1D343DFBA76F}"/>
              </a:ext>
            </a:extLst>
          </p:cNvPr>
          <p:cNvSpPr txBox="1"/>
          <p:nvPr/>
        </p:nvSpPr>
        <p:spPr>
          <a:xfrm>
            <a:off x="6156931" y="1560535"/>
            <a:ext cx="5948754" cy="276999"/>
          </a:xfrm>
          <a:prstGeom prst="rect">
            <a:avLst/>
          </a:prstGeom>
          <a:solidFill>
            <a:schemeClr val="bg1">
              <a:lumMod val="75000"/>
            </a:scheme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１．</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my door OSAKA</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の充実　・・・　「あなた向けの行政サービスをスマホの中に」</a:t>
            </a:r>
          </a:p>
        </p:txBody>
      </p:sp>
      <p:sp>
        <p:nvSpPr>
          <p:cNvPr id="75" name="テキスト ボックス 74">
            <a:extLst>
              <a:ext uri="{FF2B5EF4-FFF2-40B4-BE49-F238E27FC236}">
                <a16:creationId xmlns:a16="http://schemas.microsoft.com/office/drawing/2014/main" id="{2C0F865A-C6F5-4420-915A-29ED5DA8F471}"/>
              </a:ext>
            </a:extLst>
          </p:cNvPr>
          <p:cNvSpPr txBox="1"/>
          <p:nvPr/>
        </p:nvSpPr>
        <p:spPr>
          <a:xfrm>
            <a:off x="6160522" y="5131026"/>
            <a:ext cx="5957393" cy="276999"/>
          </a:xfrm>
          <a:prstGeom prst="rect">
            <a:avLst/>
          </a:prstGeom>
          <a:solidFill>
            <a:schemeClr val="bg1">
              <a:lumMod val="75000"/>
            </a:scheme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２．展開目標</a:t>
            </a:r>
          </a:p>
        </p:txBody>
      </p:sp>
      <p:cxnSp>
        <p:nvCxnSpPr>
          <p:cNvPr id="3" name="直線コネクタ 2">
            <a:extLst>
              <a:ext uri="{FF2B5EF4-FFF2-40B4-BE49-F238E27FC236}">
                <a16:creationId xmlns:a16="http://schemas.microsoft.com/office/drawing/2014/main" id="{EA1C3F33-1319-4F7D-B6B5-AD435BB0D55A}"/>
              </a:ext>
            </a:extLst>
          </p:cNvPr>
          <p:cNvCxnSpPr/>
          <p:nvPr/>
        </p:nvCxnSpPr>
        <p:spPr>
          <a:xfrm>
            <a:off x="6077119" y="428878"/>
            <a:ext cx="0" cy="64048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四角形: 角を丸くする 75">
            <a:extLst>
              <a:ext uri="{FF2B5EF4-FFF2-40B4-BE49-F238E27FC236}">
                <a16:creationId xmlns:a16="http://schemas.microsoft.com/office/drawing/2014/main" id="{FD4E0AD1-B115-442C-9F38-EA9E000B7D0C}"/>
              </a:ext>
            </a:extLst>
          </p:cNvPr>
          <p:cNvSpPr/>
          <p:nvPr/>
        </p:nvSpPr>
        <p:spPr>
          <a:xfrm>
            <a:off x="10672525" y="474841"/>
            <a:ext cx="1401316" cy="23300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Meiryo UI"/>
                <a:ea typeface="Meiryo UI"/>
                <a:cs typeface="+mn-cs"/>
              </a:rPr>
              <a:t>【1】 </a:t>
            </a: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住民</a:t>
            </a:r>
            <a:r>
              <a:rPr kumimoji="1" lang="en-US" altLang="ja-JP" sz="1050" b="1" i="0" u="none" strike="noStrike" kern="1200" cap="none" spc="0" normalizeH="0" baseline="0" noProof="0" dirty="0">
                <a:ln>
                  <a:noFill/>
                </a:ln>
                <a:solidFill>
                  <a:prstClr val="black"/>
                </a:solidFill>
                <a:effectLst/>
                <a:uLnTx/>
                <a:uFillTx/>
                <a:latin typeface="Meiryo UI"/>
                <a:ea typeface="Meiryo UI"/>
                <a:cs typeface="+mn-cs"/>
              </a:rPr>
              <a:t>QOL</a:t>
            </a: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の向上</a:t>
            </a:r>
          </a:p>
        </p:txBody>
      </p:sp>
      <p:sp>
        <p:nvSpPr>
          <p:cNvPr id="58" name="四角形: 角を丸くする 57">
            <a:extLst>
              <a:ext uri="{FF2B5EF4-FFF2-40B4-BE49-F238E27FC236}">
                <a16:creationId xmlns:a16="http://schemas.microsoft.com/office/drawing/2014/main" id="{F3F13D58-D24A-405F-BA20-94416F1B9846}"/>
              </a:ext>
            </a:extLst>
          </p:cNvPr>
          <p:cNvSpPr/>
          <p:nvPr/>
        </p:nvSpPr>
        <p:spPr>
          <a:xfrm>
            <a:off x="4662539" y="459797"/>
            <a:ext cx="1309738" cy="233002"/>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Meiryo UI"/>
                <a:ea typeface="Meiryo UI"/>
                <a:cs typeface="+mn-cs"/>
              </a:rPr>
              <a:t>【3】 </a:t>
            </a: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共創による加速</a:t>
            </a:r>
          </a:p>
        </p:txBody>
      </p:sp>
      <p:sp>
        <p:nvSpPr>
          <p:cNvPr id="59" name="スライド番号プレースホルダー 3">
            <a:extLst>
              <a:ext uri="{FF2B5EF4-FFF2-40B4-BE49-F238E27FC236}">
                <a16:creationId xmlns:a16="http://schemas.microsoft.com/office/drawing/2014/main" id="{27AAC2BC-E856-4606-819F-678A9199BC35}"/>
              </a:ext>
            </a:extLst>
          </p:cNvPr>
          <p:cNvSpPr>
            <a:spLocks noGrp="1"/>
          </p:cNvSpPr>
          <p:nvPr>
            <p:ph type="sldNum" sz="quarter" idx="12"/>
          </p:nvPr>
        </p:nvSpPr>
        <p:spPr>
          <a:xfrm>
            <a:off x="9436128" y="647597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60" name="テキスト ボックス 59">
            <a:extLst>
              <a:ext uri="{FF2B5EF4-FFF2-40B4-BE49-F238E27FC236}">
                <a16:creationId xmlns:a16="http://schemas.microsoft.com/office/drawing/2014/main" id="{3D004DB5-BD26-4CD9-9BB1-52BE98AC2BAB}"/>
              </a:ext>
            </a:extLst>
          </p:cNvPr>
          <p:cNvSpPr txBox="1"/>
          <p:nvPr/>
        </p:nvSpPr>
        <p:spPr>
          <a:xfrm>
            <a:off x="6447749" y="5944382"/>
            <a:ext cx="4734601" cy="79226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方向性１　誰もが使いやすい利便性の高い総合ポータル化</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方向性２　最新のソリューションを適切なコストで導入</a:t>
            </a: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方向性３　マイナポータル等、国提供サービスの活用</a:t>
            </a: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 name="二等辺三角形 1">
            <a:extLst>
              <a:ext uri="{FF2B5EF4-FFF2-40B4-BE49-F238E27FC236}">
                <a16:creationId xmlns:a16="http://schemas.microsoft.com/office/drawing/2014/main" id="{36C60699-D1D3-49B8-A717-9B8DE553ED17}"/>
              </a:ext>
            </a:extLst>
          </p:cNvPr>
          <p:cNvSpPr/>
          <p:nvPr/>
        </p:nvSpPr>
        <p:spPr>
          <a:xfrm rot="5400000">
            <a:off x="10127457" y="6311619"/>
            <a:ext cx="561975" cy="12859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4" name="テキスト ボックス 3">
            <a:extLst>
              <a:ext uri="{FF2B5EF4-FFF2-40B4-BE49-F238E27FC236}">
                <a16:creationId xmlns:a16="http://schemas.microsoft.com/office/drawing/2014/main" id="{622F4F45-CB04-4AFB-A539-1547AABDABAA}"/>
              </a:ext>
            </a:extLst>
          </p:cNvPr>
          <p:cNvSpPr txBox="1"/>
          <p:nvPr/>
        </p:nvSpPr>
        <p:spPr>
          <a:xfrm>
            <a:off x="10556888" y="6109683"/>
            <a:ext cx="14156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市町村と連携し、</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利用者拡大を図る</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8" name="グラフィックス 7" descr="花火 単色塗りつぶし">
            <a:extLst>
              <a:ext uri="{FF2B5EF4-FFF2-40B4-BE49-F238E27FC236}">
                <a16:creationId xmlns:a16="http://schemas.microsoft.com/office/drawing/2014/main" id="{D7BA5FA6-962A-4A37-A67D-0557E15AC3D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562622" y="4262819"/>
            <a:ext cx="288000" cy="288000"/>
          </a:xfrm>
          <a:prstGeom prst="rect">
            <a:avLst/>
          </a:prstGeom>
        </p:spPr>
      </p:pic>
      <p:sp>
        <p:nvSpPr>
          <p:cNvPr id="91" name="テキスト ボックス 90">
            <a:extLst>
              <a:ext uri="{FF2B5EF4-FFF2-40B4-BE49-F238E27FC236}">
                <a16:creationId xmlns:a16="http://schemas.microsoft.com/office/drawing/2014/main" id="{2E5A6AC1-1A8A-4339-A50C-85401861939D}"/>
              </a:ext>
            </a:extLst>
          </p:cNvPr>
          <p:cNvSpPr txBox="1"/>
          <p:nvPr/>
        </p:nvSpPr>
        <p:spPr>
          <a:xfrm>
            <a:off x="11480136" y="4540308"/>
            <a:ext cx="49244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イベント</a:t>
            </a:r>
            <a:endParaRPr kumimoji="1"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情報</a:t>
            </a:r>
          </a:p>
        </p:txBody>
      </p:sp>
      <p:pic>
        <p:nvPicPr>
          <p:cNvPr id="14" name="グラフィックス 13" descr="本 単色塗りつぶし">
            <a:extLst>
              <a:ext uri="{FF2B5EF4-FFF2-40B4-BE49-F238E27FC236}">
                <a16:creationId xmlns:a16="http://schemas.microsoft.com/office/drawing/2014/main" id="{4A0B2D0E-9E17-452C-B129-286E879AE139}"/>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712760" y="3155202"/>
            <a:ext cx="249842" cy="249842"/>
          </a:xfrm>
          <a:prstGeom prst="rect">
            <a:avLst/>
          </a:prstGeom>
        </p:spPr>
      </p:pic>
      <p:pic>
        <p:nvPicPr>
          <p:cNvPr id="18" name="グラフィックス 17" descr="銀行 単色塗りつぶし">
            <a:extLst>
              <a:ext uri="{FF2B5EF4-FFF2-40B4-BE49-F238E27FC236}">
                <a16:creationId xmlns:a16="http://schemas.microsoft.com/office/drawing/2014/main" id="{234E8361-84CE-444C-8392-FB2D360FFF98}"/>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1409466" y="3155202"/>
            <a:ext cx="252782" cy="252782"/>
          </a:xfrm>
          <a:prstGeom prst="rect">
            <a:avLst/>
          </a:prstGeom>
        </p:spPr>
      </p:pic>
      <p:pic>
        <p:nvPicPr>
          <p:cNvPr id="19" name="図 18">
            <a:extLst>
              <a:ext uri="{FF2B5EF4-FFF2-40B4-BE49-F238E27FC236}">
                <a16:creationId xmlns:a16="http://schemas.microsoft.com/office/drawing/2014/main" id="{2E33FEE0-0966-4C1C-A688-C239F1F3127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377337" y="2891850"/>
            <a:ext cx="901563" cy="1533974"/>
          </a:xfrm>
          <a:prstGeom prst="rect">
            <a:avLst/>
          </a:prstGeom>
        </p:spPr>
      </p:pic>
      <p:cxnSp>
        <p:nvCxnSpPr>
          <p:cNvPr id="128" name="直線コネクタ 127">
            <a:extLst>
              <a:ext uri="{FF2B5EF4-FFF2-40B4-BE49-F238E27FC236}">
                <a16:creationId xmlns:a16="http://schemas.microsoft.com/office/drawing/2014/main" id="{54819C64-4739-407A-A4F1-BCFBAF2D605E}"/>
              </a:ext>
            </a:extLst>
          </p:cNvPr>
          <p:cNvCxnSpPr>
            <a:cxnSpLocks/>
            <a:endCxn id="120" idx="1"/>
          </p:cNvCxnSpPr>
          <p:nvPr/>
        </p:nvCxnSpPr>
        <p:spPr>
          <a:xfrm flipV="1">
            <a:off x="7226188" y="2095048"/>
            <a:ext cx="477517" cy="998445"/>
          </a:xfrm>
          <a:prstGeom prst="line">
            <a:avLst/>
          </a:prstGeom>
          <a:ln w="12700">
            <a:solidFill>
              <a:schemeClr val="accent5">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34" name="直線コネクタ 133">
            <a:extLst>
              <a:ext uri="{FF2B5EF4-FFF2-40B4-BE49-F238E27FC236}">
                <a16:creationId xmlns:a16="http://schemas.microsoft.com/office/drawing/2014/main" id="{2D2E3DAC-E49A-4D7C-93B8-BA254CB20135}"/>
              </a:ext>
            </a:extLst>
          </p:cNvPr>
          <p:cNvCxnSpPr>
            <a:cxnSpLocks/>
            <a:endCxn id="131" idx="1"/>
          </p:cNvCxnSpPr>
          <p:nvPr/>
        </p:nvCxnSpPr>
        <p:spPr>
          <a:xfrm flipV="1">
            <a:off x="7242372" y="3059530"/>
            <a:ext cx="461333" cy="507600"/>
          </a:xfrm>
          <a:prstGeom prst="line">
            <a:avLst/>
          </a:prstGeom>
          <a:ln w="12700">
            <a:solidFill>
              <a:schemeClr val="accent5">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35" name="直線コネクタ 134">
            <a:extLst>
              <a:ext uri="{FF2B5EF4-FFF2-40B4-BE49-F238E27FC236}">
                <a16:creationId xmlns:a16="http://schemas.microsoft.com/office/drawing/2014/main" id="{392772E9-0902-4EB7-A71A-963912B88DAE}"/>
              </a:ext>
            </a:extLst>
          </p:cNvPr>
          <p:cNvCxnSpPr>
            <a:cxnSpLocks/>
            <a:endCxn id="132" idx="1"/>
          </p:cNvCxnSpPr>
          <p:nvPr/>
        </p:nvCxnSpPr>
        <p:spPr>
          <a:xfrm>
            <a:off x="7247033" y="3969402"/>
            <a:ext cx="456672" cy="227869"/>
          </a:xfrm>
          <a:prstGeom prst="line">
            <a:avLst/>
          </a:prstGeom>
          <a:ln w="12700">
            <a:solidFill>
              <a:schemeClr val="accent5">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49806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32443-09F5-8536-8C7C-220AA4F6DDF4}"/>
            </a:ext>
          </a:extLst>
        </p:cNvPr>
        <p:cNvGrpSpPr/>
        <p:nvPr/>
      </p:nvGrpSpPr>
      <p:grpSpPr>
        <a:xfrm>
          <a:off x="0" y="0"/>
          <a:ext cx="0" cy="0"/>
          <a:chOff x="0" y="0"/>
          <a:chExt cx="0" cy="0"/>
        </a:xfrm>
      </p:grpSpPr>
      <p:sp>
        <p:nvSpPr>
          <p:cNvPr id="48" name="テキスト ボックス 47">
            <a:extLst>
              <a:ext uri="{FF2B5EF4-FFF2-40B4-BE49-F238E27FC236}">
                <a16:creationId xmlns:a16="http://schemas.microsoft.com/office/drawing/2014/main" id="{B1BF1B13-A1BD-C91B-5858-16640633028F}"/>
              </a:ext>
            </a:extLst>
          </p:cNvPr>
          <p:cNvSpPr txBox="1"/>
          <p:nvPr/>
        </p:nvSpPr>
        <p:spPr>
          <a:xfrm>
            <a:off x="-9317" y="0"/>
            <a:ext cx="12192000" cy="400110"/>
          </a:xfrm>
          <a:prstGeom prst="rect">
            <a:avLst/>
          </a:prstGeom>
          <a:solidFill>
            <a:schemeClr val="accent5">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4-1-3.  【</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大阪府</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　スマートヘルス／アカデミアとの共創</a:t>
            </a:r>
            <a:endParaRPr kumimoji="1" lang="en-US" altLang="ja-JP" sz="20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3" name="正方形/長方形 42">
            <a:extLst>
              <a:ext uri="{FF2B5EF4-FFF2-40B4-BE49-F238E27FC236}">
                <a16:creationId xmlns:a16="http://schemas.microsoft.com/office/drawing/2014/main" id="{3890DBBF-3E4C-433D-8347-5F8965D7A671}"/>
              </a:ext>
            </a:extLst>
          </p:cNvPr>
          <p:cNvSpPr/>
          <p:nvPr/>
        </p:nvSpPr>
        <p:spPr>
          <a:xfrm>
            <a:off x="54317" y="434306"/>
            <a:ext cx="5943059" cy="319955"/>
          </a:xfrm>
          <a:prstGeom prst="rect">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300" b="1" i="0" u="none" strike="noStrike" kern="1200" cap="none" spc="0" normalizeH="0" baseline="0" noProof="0" dirty="0">
                <a:ln>
                  <a:noFill/>
                </a:ln>
                <a:solidFill>
                  <a:prstClr val="white"/>
                </a:solidFill>
                <a:effectLst/>
                <a:uLnTx/>
                <a:uFillTx/>
                <a:latin typeface="Meiryo UI"/>
                <a:ea typeface="Meiryo UI"/>
                <a:cs typeface="+mn-cs"/>
              </a:rPr>
              <a:t>データでいのちと健康が輝く“スマートヘルスシティ”の実現</a:t>
            </a:r>
          </a:p>
        </p:txBody>
      </p:sp>
      <p:pic>
        <p:nvPicPr>
          <p:cNvPr id="17" name="図 16">
            <a:extLst>
              <a:ext uri="{FF2B5EF4-FFF2-40B4-BE49-F238E27FC236}">
                <a16:creationId xmlns:a16="http://schemas.microsoft.com/office/drawing/2014/main" id="{9DA4EEE0-884F-465D-9C1B-2F703A2C21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970" y="3197810"/>
            <a:ext cx="5255809" cy="3502835"/>
          </a:xfrm>
          <a:prstGeom prst="rect">
            <a:avLst/>
          </a:prstGeom>
        </p:spPr>
      </p:pic>
      <p:sp>
        <p:nvSpPr>
          <p:cNvPr id="18" name="正方形/長方形 17">
            <a:extLst>
              <a:ext uri="{FF2B5EF4-FFF2-40B4-BE49-F238E27FC236}">
                <a16:creationId xmlns:a16="http://schemas.microsoft.com/office/drawing/2014/main" id="{506BE3B4-9FF6-4F8D-9A09-38ACE7B61B08}"/>
              </a:ext>
            </a:extLst>
          </p:cNvPr>
          <p:cNvSpPr/>
          <p:nvPr/>
        </p:nvSpPr>
        <p:spPr>
          <a:xfrm>
            <a:off x="117693" y="1305304"/>
            <a:ext cx="5803273" cy="133700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WEB3</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技術を活用した</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PHR</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連携基盤の実証を、うめきた２期（グラングリーン大阪）を中心に展開するとともに、特区提案した</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WEB3</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活用型</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PHR</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連携基盤とスマートヘルスアプリの大阪発の認証制度等について、社会実装</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に向けた取組を関係機関との連携等により、支援・展開。</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4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PHR</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などのデータ連携によって、医療の専門家が日常生活に寄り添い、</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QOL</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の向上につなげる社会モデルの実現に向けて、取り組んでいく。</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0" name="テキスト ボックス 19">
            <a:extLst>
              <a:ext uri="{FF2B5EF4-FFF2-40B4-BE49-F238E27FC236}">
                <a16:creationId xmlns:a16="http://schemas.microsoft.com/office/drawing/2014/main" id="{25C41B77-A581-49ED-80F8-B7D65D24452B}"/>
              </a:ext>
            </a:extLst>
          </p:cNvPr>
          <p:cNvSpPr txBox="1"/>
          <p:nvPr/>
        </p:nvSpPr>
        <p:spPr>
          <a:xfrm>
            <a:off x="99588" y="852807"/>
            <a:ext cx="5862575" cy="30777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en-US" altLang="ja-JP" sz="1400" b="1" i="0" u="none" strike="noStrike" kern="1200" cap="none" spc="0" normalizeH="0" baseline="0" noProof="0" dirty="0">
                <a:ln>
                  <a:noFill/>
                </a:ln>
                <a:solidFill>
                  <a:prstClr val="black"/>
                </a:solidFill>
                <a:effectLst/>
                <a:uLnTx/>
                <a:uFillTx/>
                <a:latin typeface="Meiryo UI"/>
                <a:ea typeface="Meiryo UI"/>
                <a:cs typeface="+mn-cs"/>
              </a:rPr>
              <a:t>WEB</a:t>
            </a: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３技術で</a:t>
            </a:r>
            <a:r>
              <a:rPr kumimoji="1" lang="en-US" altLang="ja-JP" sz="1400" b="1" i="0" u="none" strike="noStrike" kern="1200" cap="none" spc="0" normalizeH="0" baseline="0" noProof="0" dirty="0">
                <a:ln>
                  <a:noFill/>
                </a:ln>
                <a:solidFill>
                  <a:prstClr val="black"/>
                </a:solidFill>
                <a:effectLst/>
                <a:uLnTx/>
                <a:uFillTx/>
                <a:latin typeface="Meiryo UI"/>
                <a:ea typeface="Meiryo UI"/>
                <a:cs typeface="+mn-cs"/>
              </a:rPr>
              <a:t>PHR</a:t>
            </a: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を利用者自らが管理しながら活用できる次世代モデル</a:t>
            </a:r>
          </a:p>
        </p:txBody>
      </p:sp>
      <p:sp>
        <p:nvSpPr>
          <p:cNvPr id="21" name="テキスト ボックス 20">
            <a:extLst>
              <a:ext uri="{FF2B5EF4-FFF2-40B4-BE49-F238E27FC236}">
                <a16:creationId xmlns:a16="http://schemas.microsoft.com/office/drawing/2014/main" id="{6CAAD311-AF6B-4A2E-ADE2-4C7BD9AA0DA4}"/>
              </a:ext>
            </a:extLst>
          </p:cNvPr>
          <p:cNvSpPr txBox="1"/>
          <p:nvPr/>
        </p:nvSpPr>
        <p:spPr>
          <a:xfrm>
            <a:off x="279929" y="2870309"/>
            <a:ext cx="5739712"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＜医療の専門家が</a:t>
            </a:r>
            <a:r>
              <a:rPr kumimoji="1" lang="en-US" altLang="ja-JP" sz="1050" b="1" i="0" u="none" strike="noStrike" kern="1200" cap="none" spc="0" normalizeH="0" baseline="0" noProof="0" dirty="0">
                <a:ln>
                  <a:noFill/>
                </a:ln>
                <a:solidFill>
                  <a:prstClr val="black"/>
                </a:solidFill>
                <a:effectLst/>
                <a:uLnTx/>
                <a:uFillTx/>
                <a:latin typeface="Meiryo UI"/>
                <a:ea typeface="Meiryo UI"/>
                <a:cs typeface="+mn-cs"/>
              </a:rPr>
              <a:t>PHR</a:t>
            </a: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等に基づき日常生活に寄り添い</a:t>
            </a:r>
            <a:r>
              <a:rPr kumimoji="1" lang="en-US" altLang="ja-JP" sz="1050" b="1" i="0" u="none" strike="noStrike" kern="1200" cap="none" spc="0" normalizeH="0" baseline="0" noProof="0" dirty="0">
                <a:ln>
                  <a:noFill/>
                </a:ln>
                <a:solidFill>
                  <a:prstClr val="black"/>
                </a:solidFill>
                <a:effectLst/>
                <a:uLnTx/>
                <a:uFillTx/>
                <a:latin typeface="Meiryo UI"/>
                <a:ea typeface="Meiryo UI"/>
                <a:cs typeface="+mn-cs"/>
              </a:rPr>
              <a:t>QOL</a:t>
            </a: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の向上につなげる社会（イメージ）＞</a:t>
            </a:r>
          </a:p>
        </p:txBody>
      </p:sp>
      <p:cxnSp>
        <p:nvCxnSpPr>
          <p:cNvPr id="29" name="直線コネクタ 28">
            <a:extLst>
              <a:ext uri="{FF2B5EF4-FFF2-40B4-BE49-F238E27FC236}">
                <a16:creationId xmlns:a16="http://schemas.microsoft.com/office/drawing/2014/main" id="{82EC08DD-A81B-4DDC-A29F-F8E1A00D2FAB}"/>
              </a:ext>
            </a:extLst>
          </p:cNvPr>
          <p:cNvCxnSpPr/>
          <p:nvPr/>
        </p:nvCxnSpPr>
        <p:spPr>
          <a:xfrm>
            <a:off x="6077119" y="428878"/>
            <a:ext cx="0" cy="64048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四角形: 角を丸くする 30">
            <a:extLst>
              <a:ext uri="{FF2B5EF4-FFF2-40B4-BE49-F238E27FC236}">
                <a16:creationId xmlns:a16="http://schemas.microsoft.com/office/drawing/2014/main" id="{A2E72BFA-ECD9-4341-9DFB-885364BC512D}"/>
              </a:ext>
            </a:extLst>
          </p:cNvPr>
          <p:cNvSpPr/>
          <p:nvPr/>
        </p:nvSpPr>
        <p:spPr>
          <a:xfrm>
            <a:off x="4472701" y="478643"/>
            <a:ext cx="1401316" cy="23300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Meiryo UI"/>
                <a:ea typeface="Meiryo UI"/>
                <a:cs typeface="+mn-cs"/>
              </a:rPr>
              <a:t>【1】 </a:t>
            </a: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住民</a:t>
            </a:r>
            <a:r>
              <a:rPr kumimoji="1" lang="en-US" altLang="ja-JP" sz="1050" b="1" i="0" u="none" strike="noStrike" kern="1200" cap="none" spc="0" normalizeH="0" baseline="0" noProof="0" dirty="0">
                <a:ln>
                  <a:noFill/>
                </a:ln>
                <a:solidFill>
                  <a:prstClr val="black"/>
                </a:solidFill>
                <a:effectLst/>
                <a:uLnTx/>
                <a:uFillTx/>
                <a:latin typeface="Meiryo UI"/>
                <a:ea typeface="Meiryo UI"/>
                <a:cs typeface="+mn-cs"/>
              </a:rPr>
              <a:t>QOL</a:t>
            </a: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の向上</a:t>
            </a:r>
          </a:p>
        </p:txBody>
      </p:sp>
      <p:sp>
        <p:nvSpPr>
          <p:cNvPr id="25" name="テキスト ボックス 24">
            <a:extLst>
              <a:ext uri="{FF2B5EF4-FFF2-40B4-BE49-F238E27FC236}">
                <a16:creationId xmlns:a16="http://schemas.microsoft.com/office/drawing/2014/main" id="{4D8A87C0-9F1F-48F3-8DC3-D9F772FF06AD}"/>
              </a:ext>
            </a:extLst>
          </p:cNvPr>
          <p:cNvSpPr txBox="1"/>
          <p:nvPr/>
        </p:nvSpPr>
        <p:spPr>
          <a:xfrm>
            <a:off x="2216463" y="4227065"/>
            <a:ext cx="1584486" cy="461665"/>
          </a:xfrm>
          <a:prstGeom prst="rect">
            <a:avLst/>
          </a:prstGeom>
          <a:solidFill>
            <a:srgbClr val="FFF2CC"/>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専門家がデータをもとに健康づくりのアドバイス</a:t>
            </a:r>
          </a:p>
        </p:txBody>
      </p:sp>
      <p:sp>
        <p:nvSpPr>
          <p:cNvPr id="28" name="テキスト ボックス 27">
            <a:extLst>
              <a:ext uri="{FF2B5EF4-FFF2-40B4-BE49-F238E27FC236}">
                <a16:creationId xmlns:a16="http://schemas.microsoft.com/office/drawing/2014/main" id="{93D60E60-666D-4CD8-BC53-60153458BFBA}"/>
              </a:ext>
            </a:extLst>
          </p:cNvPr>
          <p:cNvSpPr txBox="1"/>
          <p:nvPr/>
        </p:nvSpPr>
        <p:spPr>
          <a:xfrm>
            <a:off x="4324772" y="6354375"/>
            <a:ext cx="972000" cy="276999"/>
          </a:xfrm>
          <a:prstGeom prst="rect">
            <a:avLst/>
          </a:prstGeom>
          <a:solidFill>
            <a:srgbClr val="FFF2CC"/>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食事のデータ</a:t>
            </a:r>
          </a:p>
        </p:txBody>
      </p:sp>
      <p:sp>
        <p:nvSpPr>
          <p:cNvPr id="30" name="テキスト ボックス 29">
            <a:extLst>
              <a:ext uri="{FF2B5EF4-FFF2-40B4-BE49-F238E27FC236}">
                <a16:creationId xmlns:a16="http://schemas.microsoft.com/office/drawing/2014/main" id="{8800467A-C8F3-42EA-8C35-CF2CE84987BB}"/>
              </a:ext>
            </a:extLst>
          </p:cNvPr>
          <p:cNvSpPr txBox="1"/>
          <p:nvPr/>
        </p:nvSpPr>
        <p:spPr>
          <a:xfrm>
            <a:off x="4330708" y="4719554"/>
            <a:ext cx="972000" cy="461665"/>
          </a:xfrm>
          <a:prstGeom prst="rect">
            <a:avLst/>
          </a:prstGeom>
          <a:solidFill>
            <a:srgbClr val="FFF2CC"/>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寝ている間</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のデータ</a:t>
            </a:r>
          </a:p>
        </p:txBody>
      </p:sp>
      <p:sp>
        <p:nvSpPr>
          <p:cNvPr id="32" name="テキスト ボックス 31">
            <a:extLst>
              <a:ext uri="{FF2B5EF4-FFF2-40B4-BE49-F238E27FC236}">
                <a16:creationId xmlns:a16="http://schemas.microsoft.com/office/drawing/2014/main" id="{2736B02D-48A8-40F8-B1C6-C15218DDA091}"/>
              </a:ext>
            </a:extLst>
          </p:cNvPr>
          <p:cNvSpPr txBox="1"/>
          <p:nvPr/>
        </p:nvSpPr>
        <p:spPr>
          <a:xfrm>
            <a:off x="731177" y="4722994"/>
            <a:ext cx="972000" cy="461665"/>
          </a:xfrm>
          <a:prstGeom prst="rect">
            <a:avLst/>
          </a:prstGeom>
          <a:solidFill>
            <a:srgbClr val="FFF2CC"/>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働いている間のデータ</a:t>
            </a:r>
          </a:p>
        </p:txBody>
      </p:sp>
      <p:sp>
        <p:nvSpPr>
          <p:cNvPr id="33" name="テキスト ボックス 32">
            <a:extLst>
              <a:ext uri="{FF2B5EF4-FFF2-40B4-BE49-F238E27FC236}">
                <a16:creationId xmlns:a16="http://schemas.microsoft.com/office/drawing/2014/main" id="{A25217F9-B10F-4AEB-8E0A-F7B89AC75DBE}"/>
              </a:ext>
            </a:extLst>
          </p:cNvPr>
          <p:cNvSpPr txBox="1"/>
          <p:nvPr/>
        </p:nvSpPr>
        <p:spPr>
          <a:xfrm>
            <a:off x="725241" y="6350061"/>
            <a:ext cx="972000" cy="276999"/>
          </a:xfrm>
          <a:prstGeom prst="rect">
            <a:avLst/>
          </a:prstGeom>
          <a:solidFill>
            <a:srgbClr val="FFF2CC"/>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運動のデータ</a:t>
            </a:r>
          </a:p>
        </p:txBody>
      </p:sp>
      <p:sp>
        <p:nvSpPr>
          <p:cNvPr id="34" name="テキスト ボックス 33">
            <a:extLst>
              <a:ext uri="{FF2B5EF4-FFF2-40B4-BE49-F238E27FC236}">
                <a16:creationId xmlns:a16="http://schemas.microsoft.com/office/drawing/2014/main" id="{54CA09AB-F5A0-4017-8E61-287AB4D6FE48}"/>
              </a:ext>
            </a:extLst>
          </p:cNvPr>
          <p:cNvSpPr txBox="1"/>
          <p:nvPr/>
        </p:nvSpPr>
        <p:spPr>
          <a:xfrm>
            <a:off x="2227086" y="5967887"/>
            <a:ext cx="1584486" cy="461665"/>
          </a:xfrm>
          <a:prstGeom prst="rect">
            <a:avLst/>
          </a:prstGeom>
          <a:solidFill>
            <a:srgbClr val="FFF2CC"/>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WEB</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３基盤で本人がデータを所有・管理</a:t>
            </a:r>
          </a:p>
        </p:txBody>
      </p:sp>
      <p:sp>
        <p:nvSpPr>
          <p:cNvPr id="19" name="正方形/長方形 18">
            <a:extLst>
              <a:ext uri="{FF2B5EF4-FFF2-40B4-BE49-F238E27FC236}">
                <a16:creationId xmlns:a16="http://schemas.microsoft.com/office/drawing/2014/main" id="{9360F0AA-1BCE-4AE6-886C-0E9D77751CCC}"/>
              </a:ext>
            </a:extLst>
          </p:cNvPr>
          <p:cNvSpPr/>
          <p:nvPr/>
        </p:nvSpPr>
        <p:spPr>
          <a:xfrm>
            <a:off x="6153529" y="434306"/>
            <a:ext cx="6009575" cy="319955"/>
          </a:xfrm>
          <a:prstGeom prst="rect">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300" b="1" i="0" u="none" strike="noStrike" kern="1200" cap="none" spc="0" normalizeH="0" baseline="0" noProof="0" dirty="0">
                <a:ln>
                  <a:noFill/>
                </a:ln>
                <a:solidFill>
                  <a:prstClr val="white"/>
                </a:solidFill>
                <a:effectLst/>
                <a:uLnTx/>
                <a:uFillTx/>
                <a:latin typeface="Meiryo UI"/>
                <a:ea typeface="Meiryo UI"/>
                <a:cs typeface="+mn-cs"/>
              </a:rPr>
              <a:t>アカデミアとの共創によるスマートシティ</a:t>
            </a:r>
            <a:r>
              <a:rPr kumimoji="1" lang="ja-JP" altLang="en-US" sz="1300" b="1" i="0" u="none" strike="noStrike" kern="1200" cap="none" spc="0" normalizeH="0" baseline="0" noProof="0" dirty="0">
                <a:ln>
                  <a:noFill/>
                </a:ln>
                <a:solidFill>
                  <a:schemeClr val="bg1"/>
                </a:solidFill>
                <a:effectLst/>
                <a:uLnTx/>
                <a:uFillTx/>
                <a:latin typeface="Meiryo UI"/>
                <a:ea typeface="Meiryo UI"/>
                <a:cs typeface="+mn-cs"/>
              </a:rPr>
              <a:t>化</a:t>
            </a:r>
            <a:r>
              <a:rPr kumimoji="1" lang="ja-JP" altLang="en-US" sz="1300" b="1" i="0" u="none" strike="noStrike" kern="1200" cap="none" spc="0" normalizeH="0" baseline="0" noProof="0" dirty="0">
                <a:ln>
                  <a:noFill/>
                </a:ln>
                <a:solidFill>
                  <a:prstClr val="white"/>
                </a:solidFill>
                <a:effectLst/>
                <a:uLnTx/>
                <a:uFillTx/>
                <a:latin typeface="Meiryo UI"/>
                <a:ea typeface="Meiryo UI"/>
                <a:cs typeface="+mn-cs"/>
              </a:rPr>
              <a:t>の加速</a:t>
            </a:r>
          </a:p>
        </p:txBody>
      </p:sp>
      <p:sp>
        <p:nvSpPr>
          <p:cNvPr id="22" name="四角形: 角を丸くする 21">
            <a:extLst>
              <a:ext uri="{FF2B5EF4-FFF2-40B4-BE49-F238E27FC236}">
                <a16:creationId xmlns:a16="http://schemas.microsoft.com/office/drawing/2014/main" id="{FF8A07F7-302B-4131-9B9A-DE6433FF05B6}"/>
              </a:ext>
            </a:extLst>
          </p:cNvPr>
          <p:cNvSpPr/>
          <p:nvPr/>
        </p:nvSpPr>
        <p:spPr>
          <a:xfrm>
            <a:off x="10773624" y="498923"/>
            <a:ext cx="1309738" cy="233002"/>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Meiryo UI"/>
                <a:ea typeface="Meiryo UI"/>
                <a:cs typeface="+mn-cs"/>
              </a:rPr>
              <a:t>【3】 </a:t>
            </a: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共創による加速</a:t>
            </a:r>
          </a:p>
        </p:txBody>
      </p:sp>
      <p:graphicFrame>
        <p:nvGraphicFramePr>
          <p:cNvPr id="4" name="表 4">
            <a:extLst>
              <a:ext uri="{FF2B5EF4-FFF2-40B4-BE49-F238E27FC236}">
                <a16:creationId xmlns:a16="http://schemas.microsoft.com/office/drawing/2014/main" id="{C12217FA-9F90-4FC1-9A60-D5C4C90BEC08}"/>
              </a:ext>
            </a:extLst>
          </p:cNvPr>
          <p:cNvGraphicFramePr>
            <a:graphicFrameLocks noGrp="1"/>
          </p:cNvGraphicFramePr>
          <p:nvPr>
            <p:extLst>
              <p:ext uri="{D42A27DB-BD31-4B8C-83A1-F6EECF244321}">
                <p14:modId xmlns:p14="http://schemas.microsoft.com/office/powerpoint/2010/main" val="4272616744"/>
              </p:ext>
            </p:extLst>
          </p:nvPr>
        </p:nvGraphicFramePr>
        <p:xfrm>
          <a:off x="6171979" y="5167376"/>
          <a:ext cx="5859741" cy="1417320"/>
        </p:xfrm>
        <a:graphic>
          <a:graphicData uri="http://schemas.openxmlformats.org/drawingml/2006/table">
            <a:tbl>
              <a:tblPr firstRow="1" bandRow="1">
                <a:tableStyleId>{5940675A-B579-460E-94D1-54222C63F5DA}</a:tableStyleId>
              </a:tblPr>
              <a:tblGrid>
                <a:gridCol w="762318">
                  <a:extLst>
                    <a:ext uri="{9D8B030D-6E8A-4147-A177-3AD203B41FA5}">
                      <a16:colId xmlns:a16="http://schemas.microsoft.com/office/drawing/2014/main" val="3586467711"/>
                    </a:ext>
                  </a:extLst>
                </a:gridCol>
                <a:gridCol w="1652632">
                  <a:extLst>
                    <a:ext uri="{9D8B030D-6E8A-4147-A177-3AD203B41FA5}">
                      <a16:colId xmlns:a16="http://schemas.microsoft.com/office/drawing/2014/main" val="3195195124"/>
                    </a:ext>
                  </a:extLst>
                </a:gridCol>
                <a:gridCol w="2415773">
                  <a:extLst>
                    <a:ext uri="{9D8B030D-6E8A-4147-A177-3AD203B41FA5}">
                      <a16:colId xmlns:a16="http://schemas.microsoft.com/office/drawing/2014/main" val="3754554920"/>
                    </a:ext>
                  </a:extLst>
                </a:gridCol>
                <a:gridCol w="1029018">
                  <a:extLst>
                    <a:ext uri="{9D8B030D-6E8A-4147-A177-3AD203B41FA5}">
                      <a16:colId xmlns:a16="http://schemas.microsoft.com/office/drawing/2014/main" val="3142162887"/>
                    </a:ext>
                  </a:extLst>
                </a:gridCol>
              </a:tblGrid>
              <a:tr h="0">
                <a:tc>
                  <a:txBody>
                    <a:bodyPr/>
                    <a:lstStyle/>
                    <a:p>
                      <a:pPr algn="ctr"/>
                      <a:r>
                        <a:rPr kumimoji="1" lang="ja-JP" altLang="en-US" sz="1050" b="1" dirty="0">
                          <a:latin typeface="+mj-ea"/>
                          <a:ea typeface="+mj-ea"/>
                        </a:rPr>
                        <a:t>区分</a:t>
                      </a:r>
                    </a:p>
                  </a:txBody>
                  <a:tcPr>
                    <a:solidFill>
                      <a:schemeClr val="accent5">
                        <a:lumMod val="20000"/>
                        <a:lumOff val="80000"/>
                      </a:schemeClr>
                    </a:solidFill>
                  </a:tcPr>
                </a:tc>
                <a:tc>
                  <a:txBody>
                    <a:bodyPr/>
                    <a:lstStyle/>
                    <a:p>
                      <a:pPr algn="ctr"/>
                      <a:r>
                        <a:rPr kumimoji="1" lang="ja-JP" altLang="en-US" sz="1050" b="1" dirty="0">
                          <a:latin typeface="+mj-ea"/>
                          <a:ea typeface="+mj-ea"/>
                        </a:rPr>
                        <a:t>事業名</a:t>
                      </a:r>
                    </a:p>
                  </a:txBody>
                  <a:tcPr>
                    <a:solidFill>
                      <a:schemeClr val="accent5">
                        <a:lumMod val="20000"/>
                        <a:lumOff val="80000"/>
                      </a:schemeClr>
                    </a:solidFill>
                  </a:tcPr>
                </a:tc>
                <a:tc>
                  <a:txBody>
                    <a:bodyPr/>
                    <a:lstStyle/>
                    <a:p>
                      <a:pPr algn="ctr"/>
                      <a:r>
                        <a:rPr kumimoji="1" lang="ja-JP" altLang="en-US" sz="1050" b="1" dirty="0">
                          <a:latin typeface="+mj-ea"/>
                          <a:ea typeface="+mj-ea"/>
                        </a:rPr>
                        <a:t>内容</a:t>
                      </a:r>
                    </a:p>
                  </a:txBody>
                  <a:tcPr>
                    <a:solidFill>
                      <a:schemeClr val="accent5">
                        <a:lumMod val="20000"/>
                        <a:lumOff val="80000"/>
                      </a:schemeClr>
                    </a:solidFill>
                  </a:tcPr>
                </a:tc>
                <a:tc>
                  <a:txBody>
                    <a:bodyPr/>
                    <a:lstStyle/>
                    <a:p>
                      <a:pPr algn="ctr"/>
                      <a:r>
                        <a:rPr kumimoji="1" lang="ja-JP" altLang="en-US" sz="1050" b="1" dirty="0">
                          <a:latin typeface="+mj-ea"/>
                          <a:ea typeface="+mj-ea"/>
                        </a:rPr>
                        <a:t>連携大学</a:t>
                      </a:r>
                    </a:p>
                  </a:txBody>
                  <a:tcPr>
                    <a:solidFill>
                      <a:schemeClr val="accent5">
                        <a:lumMod val="20000"/>
                        <a:lumOff val="80000"/>
                      </a:schemeClr>
                    </a:solidFill>
                  </a:tcPr>
                </a:tc>
                <a:extLst>
                  <a:ext uri="{0D108BD9-81ED-4DB2-BD59-A6C34878D82A}">
                    <a16:rowId xmlns:a16="http://schemas.microsoft.com/office/drawing/2014/main" val="1593032416"/>
                  </a:ext>
                </a:extLst>
              </a:tr>
              <a:tr h="0">
                <a:tc rowSpan="2">
                  <a:txBody>
                    <a:bodyPr/>
                    <a:lstStyle/>
                    <a:p>
                      <a:r>
                        <a:rPr kumimoji="1" lang="ja-JP" altLang="en-US" sz="1050" dirty="0">
                          <a:solidFill>
                            <a:schemeClr val="tx1"/>
                          </a:solidFill>
                          <a:latin typeface="+mj-ea"/>
                          <a:ea typeface="+mj-ea"/>
                        </a:rPr>
                        <a:t>府事業</a:t>
                      </a:r>
                    </a:p>
                  </a:txBody>
                  <a:tcPr/>
                </a:tc>
                <a:tc>
                  <a:txBody>
                    <a:bodyPr/>
                    <a:lstStyle/>
                    <a:p>
                      <a:r>
                        <a:rPr kumimoji="1" lang="en-US" altLang="ja-JP" sz="1050" dirty="0">
                          <a:solidFill>
                            <a:schemeClr val="tx1"/>
                          </a:solidFill>
                          <a:latin typeface="+mj-ea"/>
                          <a:ea typeface="+mj-ea"/>
                        </a:rPr>
                        <a:t>OSPF</a:t>
                      </a:r>
                      <a:endParaRPr kumimoji="1" lang="ja-JP" altLang="en-US" sz="1050" dirty="0">
                        <a:solidFill>
                          <a:schemeClr val="tx1"/>
                        </a:solidFill>
                        <a:latin typeface="+mj-ea"/>
                        <a:ea typeface="+mj-ea"/>
                      </a:endParaRPr>
                    </a:p>
                  </a:txBody>
                  <a:tcPr/>
                </a:tc>
                <a:tc>
                  <a:txBody>
                    <a:bodyPr/>
                    <a:lstStyle/>
                    <a:p>
                      <a:r>
                        <a:rPr kumimoji="1" lang="ja-JP" altLang="en-US" sz="1050" dirty="0">
                          <a:solidFill>
                            <a:schemeClr val="tx1"/>
                          </a:solidFill>
                          <a:latin typeface="+mj-ea"/>
                          <a:ea typeface="+mj-ea"/>
                        </a:rPr>
                        <a:t>理事及び企画運営委員に参画</a:t>
                      </a:r>
                    </a:p>
                  </a:txBody>
                  <a:tcPr/>
                </a:tc>
                <a:tc>
                  <a:txBody>
                    <a:bodyPr/>
                    <a:lstStyle/>
                    <a:p>
                      <a:r>
                        <a:rPr kumimoji="1" lang="ja-JP" altLang="en-US" sz="1050" dirty="0">
                          <a:solidFill>
                            <a:schemeClr val="tx1"/>
                          </a:solidFill>
                          <a:latin typeface="+mj-ea"/>
                          <a:ea typeface="+mj-ea"/>
                        </a:rPr>
                        <a:t>大阪公立大学</a:t>
                      </a:r>
                    </a:p>
                  </a:txBody>
                  <a:tcPr/>
                </a:tc>
                <a:extLst>
                  <a:ext uri="{0D108BD9-81ED-4DB2-BD59-A6C34878D82A}">
                    <a16:rowId xmlns:a16="http://schemas.microsoft.com/office/drawing/2014/main" val="284067415"/>
                  </a:ext>
                </a:extLst>
              </a:tr>
              <a:tr h="0">
                <a:tc vMerge="1">
                  <a:txBody>
                    <a:bodyPr/>
                    <a:lstStyle/>
                    <a:p>
                      <a:endParaRPr kumimoji="1" lang="ja-JP" altLang="en-US" sz="1300" dirty="0">
                        <a:latin typeface="+mj-ea"/>
                        <a:ea typeface="+mj-ea"/>
                      </a:endParaRPr>
                    </a:p>
                  </a:txBody>
                  <a:tcPr/>
                </a:tc>
                <a:tc>
                  <a:txBody>
                    <a:bodyPr/>
                    <a:lstStyle/>
                    <a:p>
                      <a:r>
                        <a:rPr kumimoji="1" lang="ja-JP" altLang="en-US" sz="1050" dirty="0">
                          <a:solidFill>
                            <a:schemeClr val="tx1"/>
                          </a:solidFill>
                          <a:latin typeface="+mj-ea"/>
                          <a:ea typeface="+mj-ea"/>
                        </a:rPr>
                        <a:t>大阪府行政</a:t>
                      </a:r>
                      <a:r>
                        <a:rPr kumimoji="1" lang="en-US" altLang="ja-JP" sz="1050" dirty="0">
                          <a:solidFill>
                            <a:schemeClr val="tx1"/>
                          </a:solidFill>
                          <a:latin typeface="+mj-ea"/>
                          <a:ea typeface="+mj-ea"/>
                        </a:rPr>
                        <a:t>AI</a:t>
                      </a:r>
                      <a:r>
                        <a:rPr kumimoji="1" lang="ja-JP" altLang="en-US" sz="1050" dirty="0">
                          <a:solidFill>
                            <a:schemeClr val="tx1"/>
                          </a:solidFill>
                          <a:latin typeface="+mj-ea"/>
                          <a:ea typeface="+mj-ea"/>
                        </a:rPr>
                        <a:t>エージェントコンソーシアム</a:t>
                      </a:r>
                    </a:p>
                  </a:txBody>
                  <a:tcPr/>
                </a:tc>
                <a:tc>
                  <a:txBody>
                    <a:bodyPr/>
                    <a:lstStyle/>
                    <a:p>
                      <a:r>
                        <a:rPr kumimoji="1" lang="ja-JP" altLang="en-US" sz="1050" dirty="0">
                          <a:solidFill>
                            <a:schemeClr val="tx1"/>
                          </a:solidFill>
                          <a:latin typeface="+mj-ea"/>
                          <a:ea typeface="+mj-ea"/>
                        </a:rPr>
                        <a:t>運営委員会構成員として参画</a:t>
                      </a:r>
                    </a:p>
                  </a:txBody>
                  <a:tcPr/>
                </a:tc>
                <a:tc>
                  <a:txBody>
                    <a:bodyPr/>
                    <a:lstStyle/>
                    <a:p>
                      <a:r>
                        <a:rPr kumimoji="1" lang="ja-JP" altLang="en-US" sz="1050" dirty="0">
                          <a:solidFill>
                            <a:schemeClr val="tx1"/>
                          </a:solidFill>
                          <a:latin typeface="+mj-ea"/>
                          <a:ea typeface="+mj-ea"/>
                        </a:rPr>
                        <a:t>大阪公立大学</a:t>
                      </a:r>
                    </a:p>
                  </a:txBody>
                  <a:tcPr/>
                </a:tc>
                <a:extLst>
                  <a:ext uri="{0D108BD9-81ED-4DB2-BD59-A6C34878D82A}">
                    <a16:rowId xmlns:a16="http://schemas.microsoft.com/office/drawing/2014/main" val="4016403426"/>
                  </a:ext>
                </a:extLst>
              </a:tr>
              <a:tr h="0">
                <a:tc rowSpan="2">
                  <a:txBody>
                    <a:bodyPr/>
                    <a:lstStyle/>
                    <a:p>
                      <a:r>
                        <a:rPr kumimoji="1" lang="ja-JP" altLang="en-US" sz="1050" dirty="0">
                          <a:solidFill>
                            <a:schemeClr val="tx1"/>
                          </a:solidFill>
                          <a:latin typeface="+mj-ea"/>
                          <a:ea typeface="+mj-ea"/>
                        </a:rPr>
                        <a:t>大学事業</a:t>
                      </a:r>
                    </a:p>
                  </a:txBody>
                  <a:tcPr/>
                </a:tc>
                <a:tc>
                  <a:txBody>
                    <a:bodyPr/>
                    <a:lstStyle/>
                    <a:p>
                      <a:r>
                        <a:rPr kumimoji="1" lang="ja-JP" altLang="en-US" sz="1050" dirty="0">
                          <a:solidFill>
                            <a:schemeClr val="tx1"/>
                          </a:solidFill>
                          <a:latin typeface="+mj-ea"/>
                          <a:ea typeface="+mj-ea"/>
                        </a:rPr>
                        <a:t>データビリティコンソーシアム</a:t>
                      </a:r>
                    </a:p>
                  </a:txBody>
                  <a:tcPr/>
                </a:tc>
                <a:tc>
                  <a:txBody>
                    <a:bodyPr/>
                    <a:lstStyle/>
                    <a:p>
                      <a:r>
                        <a:rPr kumimoji="1" lang="ja-JP" altLang="en-US" sz="1050" dirty="0">
                          <a:solidFill>
                            <a:schemeClr val="tx1"/>
                          </a:solidFill>
                          <a:latin typeface="+mj-ea"/>
                          <a:ea typeface="+mj-ea"/>
                        </a:rPr>
                        <a:t>協賛会員として参画</a:t>
                      </a:r>
                    </a:p>
                  </a:txBody>
                  <a:tcPr/>
                </a:tc>
                <a:tc>
                  <a:txBody>
                    <a:bodyPr/>
                    <a:lstStyle/>
                    <a:p>
                      <a:r>
                        <a:rPr kumimoji="1" lang="ja-JP" altLang="en-US" sz="1050" dirty="0">
                          <a:solidFill>
                            <a:schemeClr val="tx1"/>
                          </a:solidFill>
                          <a:latin typeface="+mj-ea"/>
                          <a:ea typeface="+mj-ea"/>
                        </a:rPr>
                        <a:t>大阪大学</a:t>
                      </a:r>
                    </a:p>
                  </a:txBody>
                  <a:tcPr/>
                </a:tc>
                <a:extLst>
                  <a:ext uri="{0D108BD9-81ED-4DB2-BD59-A6C34878D82A}">
                    <a16:rowId xmlns:a16="http://schemas.microsoft.com/office/drawing/2014/main" val="1342782597"/>
                  </a:ext>
                </a:extLst>
              </a:tr>
              <a:tr h="0">
                <a:tc vMerge="1">
                  <a:txBody>
                    <a:bodyPr/>
                    <a:lstStyle/>
                    <a:p>
                      <a:endParaRPr kumimoji="1" lang="ja-JP" altLang="en-US" sz="1050" dirty="0">
                        <a:latin typeface="+mj-ea"/>
                        <a:ea typeface="+mj-ea"/>
                      </a:endParaRPr>
                    </a:p>
                  </a:txBody>
                  <a:tcPr/>
                </a:tc>
                <a:tc>
                  <a:txBody>
                    <a:bodyPr/>
                    <a:lstStyle/>
                    <a:p>
                      <a:r>
                        <a:rPr kumimoji="1" lang="ja-JP" altLang="en-US" sz="1050" dirty="0">
                          <a:solidFill>
                            <a:schemeClr val="tx1"/>
                          </a:solidFill>
                          <a:latin typeface="+mj-ea"/>
                          <a:ea typeface="+mj-ea"/>
                        </a:rPr>
                        <a:t>スーパーシティ研究センター</a:t>
                      </a:r>
                    </a:p>
                  </a:txBody>
                  <a:tcPr/>
                </a:tc>
                <a:tc>
                  <a:txBody>
                    <a:bodyPr/>
                    <a:lstStyle/>
                    <a:p>
                      <a:r>
                        <a:rPr kumimoji="1" lang="ja-JP" altLang="en-US" sz="1050" dirty="0">
                          <a:solidFill>
                            <a:schemeClr val="tx1"/>
                          </a:solidFill>
                          <a:latin typeface="+mj-ea"/>
                          <a:ea typeface="+mj-ea"/>
                        </a:rPr>
                        <a:t>国プロジェクトへの共同申請など</a:t>
                      </a:r>
                    </a:p>
                  </a:txBody>
                  <a:tcPr/>
                </a:tc>
                <a:tc>
                  <a:txBody>
                    <a:bodyPr/>
                    <a:lstStyle/>
                    <a:p>
                      <a:r>
                        <a:rPr kumimoji="1" lang="ja-JP" altLang="en-US" sz="1050" dirty="0">
                          <a:solidFill>
                            <a:schemeClr val="tx1"/>
                          </a:solidFill>
                          <a:latin typeface="+mj-ea"/>
                          <a:ea typeface="+mj-ea"/>
                        </a:rPr>
                        <a:t>大阪公立大学</a:t>
                      </a:r>
                    </a:p>
                  </a:txBody>
                  <a:tcPr/>
                </a:tc>
                <a:extLst>
                  <a:ext uri="{0D108BD9-81ED-4DB2-BD59-A6C34878D82A}">
                    <a16:rowId xmlns:a16="http://schemas.microsoft.com/office/drawing/2014/main" val="1681158570"/>
                  </a:ext>
                </a:extLst>
              </a:tr>
            </a:tbl>
          </a:graphicData>
        </a:graphic>
      </p:graphicFrame>
      <p:sp>
        <p:nvSpPr>
          <p:cNvPr id="27" name="テキスト ボックス 26">
            <a:extLst>
              <a:ext uri="{FF2B5EF4-FFF2-40B4-BE49-F238E27FC236}">
                <a16:creationId xmlns:a16="http://schemas.microsoft.com/office/drawing/2014/main" id="{DF760546-EF06-45FB-ACBB-929ED80C30B4}"/>
              </a:ext>
            </a:extLst>
          </p:cNvPr>
          <p:cNvSpPr txBox="1"/>
          <p:nvPr/>
        </p:nvSpPr>
        <p:spPr>
          <a:xfrm>
            <a:off x="6208657" y="852294"/>
            <a:ext cx="5862575" cy="30777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大学を中心としたアカデミアとの連携により、</a:t>
            </a:r>
            <a:r>
              <a:rPr kumimoji="1" lang="ja-JP" altLang="en-US" sz="1400" b="1" i="0" u="none" strike="noStrike" kern="1200" cap="none" spc="0" normalizeH="0" baseline="0" noProof="0" dirty="0">
                <a:ln>
                  <a:noFill/>
                </a:ln>
                <a:effectLst/>
                <a:uLnTx/>
                <a:uFillTx/>
                <a:latin typeface="Meiryo UI"/>
                <a:ea typeface="Meiryo UI"/>
                <a:cs typeface="+mn-cs"/>
              </a:rPr>
              <a:t>スマートシティ化を</a:t>
            </a: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加速</a:t>
            </a:r>
          </a:p>
        </p:txBody>
      </p:sp>
      <p:cxnSp>
        <p:nvCxnSpPr>
          <p:cNvPr id="5" name="直線コネクタ 4">
            <a:extLst>
              <a:ext uri="{FF2B5EF4-FFF2-40B4-BE49-F238E27FC236}">
                <a16:creationId xmlns:a16="http://schemas.microsoft.com/office/drawing/2014/main" id="{47C3DC1B-DEB5-4A60-A697-15E61428BED0}"/>
              </a:ext>
            </a:extLst>
          </p:cNvPr>
          <p:cNvCxnSpPr>
            <a:cxnSpLocks/>
          </p:cNvCxnSpPr>
          <p:nvPr/>
        </p:nvCxnSpPr>
        <p:spPr>
          <a:xfrm>
            <a:off x="6420465" y="1993912"/>
            <a:ext cx="2595716" cy="0"/>
          </a:xfrm>
          <a:prstGeom prst="line">
            <a:avLst/>
          </a:prstGeom>
        </p:spPr>
        <p:style>
          <a:lnRef idx="1">
            <a:schemeClr val="dk1"/>
          </a:lnRef>
          <a:fillRef idx="0">
            <a:schemeClr val="dk1"/>
          </a:fillRef>
          <a:effectRef idx="0">
            <a:schemeClr val="dk1"/>
          </a:effectRef>
          <a:fontRef idx="minor">
            <a:schemeClr val="tx1"/>
          </a:fontRef>
        </p:style>
      </p:cxnSp>
      <p:cxnSp>
        <p:nvCxnSpPr>
          <p:cNvPr id="35" name="直線コネクタ 34">
            <a:extLst>
              <a:ext uri="{FF2B5EF4-FFF2-40B4-BE49-F238E27FC236}">
                <a16:creationId xmlns:a16="http://schemas.microsoft.com/office/drawing/2014/main" id="{F066551A-A009-48CF-845B-951E740CD453}"/>
              </a:ext>
            </a:extLst>
          </p:cNvPr>
          <p:cNvCxnSpPr>
            <a:cxnSpLocks/>
          </p:cNvCxnSpPr>
          <p:nvPr/>
        </p:nvCxnSpPr>
        <p:spPr>
          <a:xfrm>
            <a:off x="9355394" y="1993912"/>
            <a:ext cx="2595716" cy="0"/>
          </a:xfrm>
          <a:prstGeom prst="line">
            <a:avLst/>
          </a:prstGeom>
        </p:spPr>
        <p:style>
          <a:lnRef idx="1">
            <a:schemeClr val="dk1"/>
          </a:lnRef>
          <a:fillRef idx="0">
            <a:schemeClr val="dk1"/>
          </a:fillRef>
          <a:effectRef idx="0">
            <a:schemeClr val="dk1"/>
          </a:effectRef>
          <a:fontRef idx="minor">
            <a:schemeClr val="tx1"/>
          </a:fontRef>
        </p:style>
      </p:cxnSp>
      <p:sp>
        <p:nvSpPr>
          <p:cNvPr id="36" name="テキスト ボックス 35">
            <a:extLst>
              <a:ext uri="{FF2B5EF4-FFF2-40B4-BE49-F238E27FC236}">
                <a16:creationId xmlns:a16="http://schemas.microsoft.com/office/drawing/2014/main" id="{CD25B247-E180-42A0-802D-94C19D29B249}"/>
              </a:ext>
            </a:extLst>
          </p:cNvPr>
          <p:cNvSpPr txBox="1"/>
          <p:nvPr/>
        </p:nvSpPr>
        <p:spPr>
          <a:xfrm>
            <a:off x="6707207" y="1546297"/>
            <a:ext cx="197467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合意形成研究会</a:t>
            </a: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大阪公立大学との連携</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8" name="テキスト ボックス 37">
            <a:extLst>
              <a:ext uri="{FF2B5EF4-FFF2-40B4-BE49-F238E27FC236}">
                <a16:creationId xmlns:a16="http://schemas.microsoft.com/office/drawing/2014/main" id="{DECD0F0D-588D-4DE6-8A88-0C15A7CD1724}"/>
              </a:ext>
            </a:extLst>
          </p:cNvPr>
          <p:cNvSpPr txBox="1"/>
          <p:nvPr/>
        </p:nvSpPr>
        <p:spPr>
          <a:xfrm>
            <a:off x="9701128" y="1546297"/>
            <a:ext cx="197467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eiryo UI"/>
                <a:ea typeface="Meiryo UI"/>
                <a:cs typeface="+mn-cs"/>
              </a:rPr>
              <a:t>WEB</a:t>
            </a: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３活用型</a:t>
            </a:r>
            <a:r>
              <a:rPr kumimoji="1" lang="en-US" altLang="ja-JP" sz="1400" b="1" i="0" u="none" strike="noStrike" kern="1200" cap="none" spc="0" normalizeH="0" baseline="0" noProof="0" dirty="0">
                <a:ln>
                  <a:noFill/>
                </a:ln>
                <a:solidFill>
                  <a:prstClr val="black"/>
                </a:solidFill>
                <a:effectLst/>
                <a:uLnTx/>
                <a:uFillTx/>
                <a:latin typeface="Meiryo UI"/>
                <a:ea typeface="Meiryo UI"/>
                <a:cs typeface="+mn-cs"/>
              </a:rPr>
              <a:t>PHR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大阪大学との連携</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7" name="テキスト ボックス 36">
            <a:extLst>
              <a:ext uri="{FF2B5EF4-FFF2-40B4-BE49-F238E27FC236}">
                <a16:creationId xmlns:a16="http://schemas.microsoft.com/office/drawing/2014/main" id="{0A69171D-E6CC-47D4-B21D-482417E3B05A}"/>
              </a:ext>
            </a:extLst>
          </p:cNvPr>
          <p:cNvSpPr txBox="1"/>
          <p:nvPr/>
        </p:nvSpPr>
        <p:spPr>
          <a:xfrm>
            <a:off x="6397490" y="2049200"/>
            <a:ext cx="26334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ブロードリスニングなどのデジタル技術を活用した、住民の声の政策反映を研究</a:t>
            </a:r>
          </a:p>
        </p:txBody>
      </p:sp>
      <p:sp>
        <p:nvSpPr>
          <p:cNvPr id="3" name="テキスト ボックス 2">
            <a:extLst>
              <a:ext uri="{FF2B5EF4-FFF2-40B4-BE49-F238E27FC236}">
                <a16:creationId xmlns:a16="http://schemas.microsoft.com/office/drawing/2014/main" id="{B6CE642B-7FC5-48DB-A0CE-FC973AC4CE4B}"/>
              </a:ext>
            </a:extLst>
          </p:cNvPr>
          <p:cNvSpPr txBox="1"/>
          <p:nvPr/>
        </p:nvSpPr>
        <p:spPr>
          <a:xfrm>
            <a:off x="6187104" y="1244098"/>
            <a:ext cx="5872198" cy="307777"/>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●新たに取</a:t>
            </a:r>
            <a:r>
              <a:rPr kumimoji="1" lang="ja-JP" altLang="en-US" sz="1400" b="1" i="0" u="none" strike="noStrike" kern="1200" cap="none" spc="0" normalizeH="0" baseline="0" noProof="0" dirty="0">
                <a:ln>
                  <a:noFill/>
                </a:ln>
                <a:effectLst/>
                <a:uLnTx/>
                <a:uFillTx/>
                <a:latin typeface="Meiryo UI"/>
                <a:ea typeface="Meiryo UI"/>
                <a:cs typeface="+mn-cs"/>
              </a:rPr>
              <a:t>り</a:t>
            </a: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組む大学連携の例（主なもの）</a:t>
            </a:r>
          </a:p>
        </p:txBody>
      </p:sp>
      <p:sp>
        <p:nvSpPr>
          <p:cNvPr id="40" name="テキスト ボックス 39">
            <a:extLst>
              <a:ext uri="{FF2B5EF4-FFF2-40B4-BE49-F238E27FC236}">
                <a16:creationId xmlns:a16="http://schemas.microsoft.com/office/drawing/2014/main" id="{953A35E0-D9CA-4D99-A531-9B5B2B73B053}"/>
              </a:ext>
            </a:extLst>
          </p:cNvPr>
          <p:cNvSpPr txBox="1"/>
          <p:nvPr/>
        </p:nvSpPr>
        <p:spPr>
          <a:xfrm>
            <a:off x="6167433" y="4798429"/>
            <a:ext cx="5844476" cy="307777"/>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400" b="1" i="0" u="none" strike="noStrike" kern="1200" cap="none" spc="0" normalizeH="0" baseline="0" noProof="0" dirty="0">
                <a:ln>
                  <a:noFill/>
                </a:ln>
                <a:effectLst/>
                <a:uLnTx/>
                <a:uFillTx/>
                <a:latin typeface="Meiryo UI"/>
                <a:ea typeface="Meiryo UI"/>
                <a:cs typeface="+mn-cs"/>
              </a:rPr>
              <a:t>上記以外の大学との連携事例</a:t>
            </a:r>
          </a:p>
        </p:txBody>
      </p:sp>
      <p:pic>
        <p:nvPicPr>
          <p:cNvPr id="2" name="図 1">
            <a:extLst>
              <a:ext uri="{FF2B5EF4-FFF2-40B4-BE49-F238E27FC236}">
                <a16:creationId xmlns:a16="http://schemas.microsoft.com/office/drawing/2014/main" id="{BD132824-4292-4873-8321-8754CF3DC4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26967" y="3604221"/>
            <a:ext cx="3113680" cy="964668"/>
          </a:xfrm>
          <a:prstGeom prst="rect">
            <a:avLst/>
          </a:prstGeom>
        </p:spPr>
      </p:pic>
      <p:pic>
        <p:nvPicPr>
          <p:cNvPr id="6" name="図 5">
            <a:extLst>
              <a:ext uri="{FF2B5EF4-FFF2-40B4-BE49-F238E27FC236}">
                <a16:creationId xmlns:a16="http://schemas.microsoft.com/office/drawing/2014/main" id="{55071141-FAE5-4BF6-A157-36670143D2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26967" y="2582300"/>
            <a:ext cx="3032808" cy="911674"/>
          </a:xfrm>
          <a:prstGeom prst="rect">
            <a:avLst/>
          </a:prstGeom>
        </p:spPr>
      </p:pic>
      <p:sp>
        <p:nvSpPr>
          <p:cNvPr id="41" name="スライド番号プレースホルダー 3">
            <a:extLst>
              <a:ext uri="{FF2B5EF4-FFF2-40B4-BE49-F238E27FC236}">
                <a16:creationId xmlns:a16="http://schemas.microsoft.com/office/drawing/2014/main" id="{56A35C17-1969-418D-AF65-F2F4DE5E026E}"/>
              </a:ext>
            </a:extLst>
          </p:cNvPr>
          <p:cNvSpPr>
            <a:spLocks noGrp="1"/>
          </p:cNvSpPr>
          <p:nvPr>
            <p:ph type="sldNum" sz="quarter" idx="12"/>
          </p:nvPr>
        </p:nvSpPr>
        <p:spPr>
          <a:xfrm>
            <a:off x="9436128" y="647597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42" name="テキスト ボックス 41">
            <a:extLst>
              <a:ext uri="{FF2B5EF4-FFF2-40B4-BE49-F238E27FC236}">
                <a16:creationId xmlns:a16="http://schemas.microsoft.com/office/drawing/2014/main" id="{77F82015-A405-4676-B114-93282BD3A19B}"/>
              </a:ext>
            </a:extLst>
          </p:cNvPr>
          <p:cNvSpPr txBox="1"/>
          <p:nvPr/>
        </p:nvSpPr>
        <p:spPr>
          <a:xfrm>
            <a:off x="9126419" y="1998267"/>
            <a:ext cx="3203072" cy="461665"/>
          </a:xfrm>
          <a:prstGeom prst="rect">
            <a:avLst/>
          </a:prstGeom>
          <a:noFill/>
        </p:spPr>
        <p:txBody>
          <a:bodyPr wrap="square" rtlCol="0">
            <a:spAutoFit/>
          </a:bodyPr>
          <a:lstStyle/>
          <a:p>
            <a:r>
              <a:rPr lang="ja-JP" altLang="en-US" sz="1200" dirty="0"/>
              <a:t>阪大発ベンチャー等と連携し</a:t>
            </a:r>
            <a:r>
              <a:rPr lang="en-US" altLang="ja-JP" sz="1200" dirty="0"/>
              <a:t>WEB</a:t>
            </a:r>
            <a:r>
              <a:rPr lang="ja-JP" altLang="en-US" sz="1200" dirty="0"/>
              <a:t>３活用型</a:t>
            </a:r>
            <a:r>
              <a:rPr lang="en-US" altLang="ja-JP" sz="1200" dirty="0"/>
              <a:t>PHR</a:t>
            </a:r>
            <a:r>
              <a:rPr lang="ja-JP" altLang="en-US" sz="1200" dirty="0"/>
              <a:t>の実装に向けた規制改革提案・実証等を実施</a:t>
            </a:r>
            <a:endParaRPr kumimoji="1" lang="ja-JP" altLang="en-US" sz="1200" dirty="0"/>
          </a:p>
        </p:txBody>
      </p:sp>
      <p:grpSp>
        <p:nvGrpSpPr>
          <p:cNvPr id="44" name="グループ化 43">
            <a:extLst>
              <a:ext uri="{FF2B5EF4-FFF2-40B4-BE49-F238E27FC236}">
                <a16:creationId xmlns:a16="http://schemas.microsoft.com/office/drawing/2014/main" id="{6934A9B6-D2E7-4C52-AF1F-53916738F87E}"/>
              </a:ext>
            </a:extLst>
          </p:cNvPr>
          <p:cNvGrpSpPr/>
          <p:nvPr/>
        </p:nvGrpSpPr>
        <p:grpSpPr>
          <a:xfrm>
            <a:off x="9378951" y="2474681"/>
            <a:ext cx="2514599" cy="2107543"/>
            <a:chOff x="9383044" y="2474681"/>
            <a:chExt cx="2514599" cy="2107543"/>
          </a:xfrm>
        </p:grpSpPr>
        <p:pic>
          <p:nvPicPr>
            <p:cNvPr id="45" name="図 44">
              <a:extLst>
                <a:ext uri="{FF2B5EF4-FFF2-40B4-BE49-F238E27FC236}">
                  <a16:creationId xmlns:a16="http://schemas.microsoft.com/office/drawing/2014/main" id="{58D441EE-567E-4FC2-B786-2F6C5F662155}"/>
                </a:ext>
              </a:extLst>
            </p:cNvPr>
            <p:cNvPicPr/>
            <p:nvPr/>
          </p:nvPicPr>
          <p:blipFill rotWithShape="1">
            <a:blip r:embed="rId6" cstate="screen">
              <a:extLst>
                <a:ext uri="{28A0092B-C50C-407E-A947-70E740481C1C}">
                  <a14:useLocalDpi xmlns:a14="http://schemas.microsoft.com/office/drawing/2010/main"/>
                </a:ext>
              </a:extLst>
            </a:blip>
            <a:srcRect/>
            <a:stretch/>
          </p:blipFill>
          <p:spPr bwMode="auto">
            <a:xfrm>
              <a:off x="9383044" y="2474681"/>
              <a:ext cx="2514599" cy="2107543"/>
            </a:xfrm>
            <a:prstGeom prst="rect">
              <a:avLst/>
            </a:prstGeom>
            <a:noFill/>
            <a:ln>
              <a:noFill/>
            </a:ln>
          </p:spPr>
        </p:pic>
        <p:sp>
          <p:nvSpPr>
            <p:cNvPr id="46" name="テキスト ボックス 45">
              <a:extLst>
                <a:ext uri="{FF2B5EF4-FFF2-40B4-BE49-F238E27FC236}">
                  <a16:creationId xmlns:a16="http://schemas.microsoft.com/office/drawing/2014/main" id="{D6CBC79A-3E70-45CA-B50B-C3EA1E69FA45}"/>
                </a:ext>
              </a:extLst>
            </p:cNvPr>
            <p:cNvSpPr txBox="1"/>
            <p:nvPr/>
          </p:nvSpPr>
          <p:spPr>
            <a:xfrm>
              <a:off x="9422322" y="2520716"/>
              <a:ext cx="2439184" cy="581441"/>
            </a:xfrm>
            <a:prstGeom prst="rect">
              <a:avLst/>
            </a:prstGeom>
            <a:solidFill>
              <a:schemeClr val="bg1"/>
            </a:solidFill>
          </p:spPr>
          <p:txBody>
            <a:bodyPr wrap="square" rtlCol="0">
              <a:spAutoFit/>
            </a:bodyPr>
            <a:lstStyle/>
            <a:p>
              <a:pPr algn="ctr">
                <a:lnSpc>
                  <a:spcPts val="900"/>
                </a:lnSpc>
                <a:spcAft>
                  <a:spcPts val="300"/>
                </a:spcAft>
              </a:pPr>
              <a:r>
                <a:rPr kumimoji="1" lang="ja-JP" altLang="en-US" sz="700">
                  <a:highlight>
                    <a:srgbClr val="00FF00"/>
                  </a:highlight>
                </a:rPr>
                <a:t>データ連携などによるサービスの高度化</a:t>
              </a:r>
              <a:endParaRPr kumimoji="1" lang="en-US" altLang="ja-JP" sz="700">
                <a:highlight>
                  <a:srgbClr val="00FF00"/>
                </a:highlight>
              </a:endParaRPr>
            </a:p>
            <a:p>
              <a:pPr>
                <a:lnSpc>
                  <a:spcPts val="900"/>
                </a:lnSpc>
              </a:pPr>
              <a:r>
                <a:rPr lang="ja-JP" altLang="en-US" sz="700"/>
                <a:t>・データ連携基盤などを通じて、</a:t>
              </a:r>
              <a:r>
                <a:rPr lang="en-US" altLang="ja-JP" sz="700"/>
                <a:t>PHR</a:t>
              </a:r>
              <a:r>
                <a:rPr lang="ja-JP" altLang="en-US" sz="700"/>
                <a:t>を活用し、</a:t>
              </a:r>
              <a:r>
                <a:rPr lang="en-US" altLang="ja-JP" sz="700"/>
                <a:t>AI</a:t>
              </a:r>
              <a:r>
                <a:rPr lang="ja-JP" altLang="en-US" sz="700"/>
                <a:t>などの新たなテクノロジーを利用することで、健康・医療のシームレスな融合や個人への最適化など、高度化された様々な先端的サービスを提供。</a:t>
              </a:r>
              <a:endParaRPr lang="en-US" altLang="ja-JP" sz="700"/>
            </a:p>
          </p:txBody>
        </p:sp>
      </p:grpSp>
    </p:spTree>
    <p:extLst>
      <p:ext uri="{BB962C8B-B14F-4D97-AF65-F5344CB8AC3E}">
        <p14:creationId xmlns:p14="http://schemas.microsoft.com/office/powerpoint/2010/main" val="10154379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970BB-9A31-65C4-9CCB-912A5440EA24}"/>
            </a:ext>
          </a:extLst>
        </p:cNvPr>
        <p:cNvGrpSpPr/>
        <p:nvPr/>
      </p:nvGrpSpPr>
      <p:grpSpPr>
        <a:xfrm>
          <a:off x="0" y="0"/>
          <a:ext cx="0" cy="0"/>
          <a:chOff x="0" y="0"/>
          <a:chExt cx="0" cy="0"/>
        </a:xfrm>
      </p:grpSpPr>
      <p:sp>
        <p:nvSpPr>
          <p:cNvPr id="17" name="円: 塗りつぶしなし 16">
            <a:extLst>
              <a:ext uri="{FF2B5EF4-FFF2-40B4-BE49-F238E27FC236}">
                <a16:creationId xmlns:a16="http://schemas.microsoft.com/office/drawing/2014/main" id="{2A2BDA5C-ED43-4084-96E9-2C6575F022D2}"/>
              </a:ext>
            </a:extLst>
          </p:cNvPr>
          <p:cNvSpPr/>
          <p:nvPr/>
        </p:nvSpPr>
        <p:spPr>
          <a:xfrm>
            <a:off x="1530222" y="5003495"/>
            <a:ext cx="9066179" cy="1635415"/>
          </a:xfrm>
          <a:prstGeom prst="donut">
            <a:avLst>
              <a:gd name="adj" fmla="val 2266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8" name="正方形/長方形 97">
            <a:extLst>
              <a:ext uri="{FF2B5EF4-FFF2-40B4-BE49-F238E27FC236}">
                <a16:creationId xmlns:a16="http://schemas.microsoft.com/office/drawing/2014/main" id="{12018A35-81A3-41CC-AD3E-608D0F8EAC13}"/>
              </a:ext>
            </a:extLst>
          </p:cNvPr>
          <p:cNvSpPr/>
          <p:nvPr/>
        </p:nvSpPr>
        <p:spPr>
          <a:xfrm>
            <a:off x="8216011" y="2014295"/>
            <a:ext cx="3778898" cy="358295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正方形/長方形 96">
            <a:extLst>
              <a:ext uri="{FF2B5EF4-FFF2-40B4-BE49-F238E27FC236}">
                <a16:creationId xmlns:a16="http://schemas.microsoft.com/office/drawing/2014/main" id="{FBF7ED61-16F8-4B92-9D12-8D47ED740127}"/>
              </a:ext>
            </a:extLst>
          </p:cNvPr>
          <p:cNvSpPr/>
          <p:nvPr/>
        </p:nvSpPr>
        <p:spPr>
          <a:xfrm>
            <a:off x="4222906" y="2015487"/>
            <a:ext cx="3778898" cy="358295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7E24135C-0DFB-4807-9584-5FA7E6612729}"/>
              </a:ext>
            </a:extLst>
          </p:cNvPr>
          <p:cNvSpPr/>
          <p:nvPr/>
        </p:nvSpPr>
        <p:spPr>
          <a:xfrm>
            <a:off x="179640" y="2021707"/>
            <a:ext cx="3778898" cy="358295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8" name="テキスト ボックス 47">
            <a:extLst>
              <a:ext uri="{FF2B5EF4-FFF2-40B4-BE49-F238E27FC236}">
                <a16:creationId xmlns:a16="http://schemas.microsoft.com/office/drawing/2014/main" id="{C6BCC0DC-D051-7AFF-E0FB-5818D7CAB671}"/>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solidFill>
                  <a:prstClr val="black"/>
                </a:solidFill>
              </a:rPr>
              <a:t>4-1-4.  </a:t>
            </a:r>
            <a:r>
              <a:rPr lang="en-US" altLang="ja-JP" sz="2000" b="1" dirty="0"/>
              <a:t>【</a:t>
            </a:r>
            <a:r>
              <a:rPr lang="ja-JP" altLang="en-US" sz="2000" b="1" dirty="0"/>
              <a:t>大阪府</a:t>
            </a:r>
            <a:r>
              <a:rPr lang="en-US" altLang="ja-JP" sz="2000" b="1" dirty="0"/>
              <a:t>】</a:t>
            </a:r>
            <a:r>
              <a:rPr lang="ja-JP" altLang="en-US" sz="2000" b="1" dirty="0"/>
              <a:t>　データ利活用促進</a:t>
            </a:r>
            <a:endParaRPr kumimoji="1" lang="en-US" altLang="ja-JP" sz="2000" b="1" dirty="0"/>
          </a:p>
        </p:txBody>
      </p:sp>
      <p:sp>
        <p:nvSpPr>
          <p:cNvPr id="37" name="スライド番号プレースホルダー 3">
            <a:extLst>
              <a:ext uri="{FF2B5EF4-FFF2-40B4-BE49-F238E27FC236}">
                <a16:creationId xmlns:a16="http://schemas.microsoft.com/office/drawing/2014/main" id="{5658CE78-ADB7-B07B-1617-A628AC2F3C0F}"/>
              </a:ext>
            </a:extLst>
          </p:cNvPr>
          <p:cNvSpPr>
            <a:spLocks noGrp="1"/>
          </p:cNvSpPr>
          <p:nvPr>
            <p:ph type="sldNum" sz="quarter" idx="12"/>
          </p:nvPr>
        </p:nvSpPr>
        <p:spPr>
          <a:xfrm>
            <a:off x="9448800" y="6484056"/>
            <a:ext cx="2743200" cy="365125"/>
          </a:xfrm>
        </p:spPr>
        <p:txBody>
          <a:bodyPr/>
          <a:lstStyle/>
          <a:p>
            <a:fld id="{63C598F0-0FE0-4076-80A3-C96A98F7321E}" type="slidenum">
              <a:rPr kumimoji="1" lang="ja-JP" altLang="en-US" smtClean="0"/>
              <a:t>46</a:t>
            </a:fld>
            <a:endParaRPr kumimoji="1" lang="ja-JP" altLang="en-US" dirty="0"/>
          </a:p>
        </p:txBody>
      </p:sp>
      <p:sp>
        <p:nvSpPr>
          <p:cNvPr id="45" name="正方形/長方形 44">
            <a:extLst>
              <a:ext uri="{FF2B5EF4-FFF2-40B4-BE49-F238E27FC236}">
                <a16:creationId xmlns:a16="http://schemas.microsoft.com/office/drawing/2014/main" id="{31458681-5404-4E75-8346-62E1ABDEC67B}"/>
              </a:ext>
            </a:extLst>
          </p:cNvPr>
          <p:cNvSpPr/>
          <p:nvPr/>
        </p:nvSpPr>
        <p:spPr>
          <a:xfrm>
            <a:off x="70539" y="450404"/>
            <a:ext cx="12092277" cy="288000"/>
          </a:xfrm>
          <a:prstGeom prst="rect">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t>■　</a:t>
            </a:r>
            <a:r>
              <a:rPr kumimoji="1" lang="en-US" altLang="ja-JP" sz="1400" b="1" dirty="0"/>
              <a:t>ODPO</a:t>
            </a:r>
            <a:r>
              <a:rPr kumimoji="1" lang="ja-JP" altLang="en-US" sz="1400" b="1" dirty="0"/>
              <a:t>（</a:t>
            </a:r>
            <a:r>
              <a:rPr kumimoji="1" lang="en-US" altLang="ja-JP" sz="1400" b="1" dirty="0"/>
              <a:t>Open Data Platform in Osaka</a:t>
            </a:r>
            <a:r>
              <a:rPr kumimoji="1" lang="ja-JP" altLang="en-US" sz="1400" b="1" dirty="0"/>
              <a:t>）によるデータ利活用促進</a:t>
            </a:r>
          </a:p>
        </p:txBody>
      </p:sp>
      <p:sp>
        <p:nvSpPr>
          <p:cNvPr id="52" name="テキスト ボックス 51">
            <a:extLst>
              <a:ext uri="{FF2B5EF4-FFF2-40B4-BE49-F238E27FC236}">
                <a16:creationId xmlns:a16="http://schemas.microsoft.com/office/drawing/2014/main" id="{A2F1D6EE-2A52-4640-BC86-6AAA26BBD377}"/>
              </a:ext>
            </a:extLst>
          </p:cNvPr>
          <p:cNvSpPr txBox="1"/>
          <p:nvPr/>
        </p:nvSpPr>
        <p:spPr>
          <a:xfrm>
            <a:off x="113691" y="813206"/>
            <a:ext cx="11769505" cy="738664"/>
          </a:xfrm>
          <a:prstGeom prst="rect">
            <a:avLst/>
          </a:prstGeom>
          <a:noFill/>
        </p:spPr>
        <p:txBody>
          <a:bodyPr wrap="square" rtlCol="0">
            <a:spAutoFit/>
          </a:bodyPr>
          <a:lstStyle/>
          <a:p>
            <a:pPr marL="285750" indent="-285750">
              <a:buFont typeface="Wingdings" panose="05000000000000000000" pitchFamily="2" charset="2"/>
              <a:buChar char="n"/>
            </a:pPr>
            <a:r>
              <a:rPr kumimoji="1" lang="ja-JP" altLang="en-US" sz="1400" b="1" dirty="0"/>
              <a:t>データプラットフォーム（</a:t>
            </a:r>
            <a:r>
              <a:rPr kumimoji="1" lang="en-US" altLang="ja-JP" sz="1400" b="1" dirty="0"/>
              <a:t>ODPO</a:t>
            </a:r>
            <a:r>
              <a:rPr kumimoji="1" lang="ja-JP" altLang="en-US" sz="1400" b="1" dirty="0"/>
              <a:t>）では、受動的な①カタログ仲介や、②オープンデータの見える化に加え、能動的にデータ利活用を促す③ハッカソンイベント（イノベーションデータラボ）を通じて、データ利活用先進都市をめざす</a:t>
            </a:r>
            <a:endParaRPr kumimoji="1" lang="en-US" altLang="ja-JP" sz="1400" b="1" dirty="0"/>
          </a:p>
          <a:p>
            <a:pPr marL="285750" indent="-285750">
              <a:buFont typeface="Wingdings" panose="05000000000000000000" pitchFamily="2" charset="2"/>
              <a:buChar char="n"/>
            </a:pPr>
            <a:r>
              <a:rPr lang="en-US" altLang="ja-JP" sz="1400" b="1" dirty="0">
                <a:latin typeface="Meiryo UI"/>
                <a:ea typeface="Meiryo UI"/>
              </a:rPr>
              <a:t>AI</a:t>
            </a:r>
            <a:r>
              <a:rPr lang="ja-JP" altLang="en-US" sz="1400" b="1" dirty="0">
                <a:latin typeface="Meiryo UI"/>
                <a:ea typeface="Meiryo UI"/>
              </a:rPr>
              <a:t>との連携も見据え、利活用可能な形で</a:t>
            </a:r>
            <a:r>
              <a:rPr kumimoji="1" lang="ja-JP" altLang="en-US" sz="1400" b="1" i="0" u="none" strike="noStrike" kern="1200" cap="none" spc="0" normalizeH="0" baseline="0" noProof="0" dirty="0">
                <a:ln>
                  <a:noFill/>
                </a:ln>
                <a:effectLst/>
                <a:uLnTx/>
                <a:uFillTx/>
                <a:latin typeface="Meiryo UI"/>
                <a:ea typeface="Meiryo UI"/>
                <a:cs typeface="+mn-cs"/>
              </a:rPr>
              <a:t>のデータ整備を推進</a:t>
            </a:r>
          </a:p>
        </p:txBody>
      </p:sp>
      <p:sp>
        <p:nvSpPr>
          <p:cNvPr id="78" name="テキスト ボックス 77">
            <a:extLst>
              <a:ext uri="{FF2B5EF4-FFF2-40B4-BE49-F238E27FC236}">
                <a16:creationId xmlns:a16="http://schemas.microsoft.com/office/drawing/2014/main" id="{D70D851F-6B86-4842-9FCE-3B80134BE6DD}"/>
              </a:ext>
            </a:extLst>
          </p:cNvPr>
          <p:cNvSpPr txBox="1"/>
          <p:nvPr/>
        </p:nvSpPr>
        <p:spPr>
          <a:xfrm>
            <a:off x="176291" y="1750186"/>
            <a:ext cx="3801093" cy="276999"/>
          </a:xfrm>
          <a:prstGeom prst="rect">
            <a:avLst/>
          </a:prstGeom>
          <a:solidFill>
            <a:schemeClr val="bg1">
              <a:lumMod val="75000"/>
            </a:schemeClr>
          </a:solidFill>
          <a:ln>
            <a:noFill/>
          </a:ln>
        </p:spPr>
        <p:txBody>
          <a:bodyPr wrap="square" rtlCol="0">
            <a:spAutoFit/>
          </a:bodyPr>
          <a:lstStyle/>
          <a:p>
            <a:r>
              <a:rPr kumimoji="1" lang="ja-JP" altLang="en-US" sz="1200" b="1" dirty="0"/>
              <a:t>①</a:t>
            </a:r>
            <a:r>
              <a:rPr lang="ja-JP" altLang="en-US" sz="1200" b="1" dirty="0"/>
              <a:t>データ仲介カタログ</a:t>
            </a:r>
            <a:endParaRPr kumimoji="1" lang="ja-JP" altLang="en-US" sz="1200" b="1" dirty="0"/>
          </a:p>
        </p:txBody>
      </p:sp>
      <p:sp>
        <p:nvSpPr>
          <p:cNvPr id="86" name="テキスト ボックス 85">
            <a:extLst>
              <a:ext uri="{FF2B5EF4-FFF2-40B4-BE49-F238E27FC236}">
                <a16:creationId xmlns:a16="http://schemas.microsoft.com/office/drawing/2014/main" id="{B1A52EFC-9C01-4096-B0A2-B1752C6AA691}"/>
              </a:ext>
            </a:extLst>
          </p:cNvPr>
          <p:cNvSpPr txBox="1"/>
          <p:nvPr/>
        </p:nvSpPr>
        <p:spPr>
          <a:xfrm>
            <a:off x="4203574" y="1750186"/>
            <a:ext cx="3801093" cy="276999"/>
          </a:xfrm>
          <a:prstGeom prst="rect">
            <a:avLst/>
          </a:prstGeom>
          <a:solidFill>
            <a:schemeClr val="bg1">
              <a:lumMod val="75000"/>
            </a:schemeClr>
          </a:solidFill>
          <a:ln>
            <a:noFill/>
          </a:ln>
        </p:spPr>
        <p:txBody>
          <a:bodyPr wrap="square" rtlCol="0">
            <a:spAutoFit/>
          </a:bodyPr>
          <a:lstStyle/>
          <a:p>
            <a:r>
              <a:rPr kumimoji="1" lang="ja-JP" altLang="en-US" sz="1200" b="1" dirty="0"/>
              <a:t>②</a:t>
            </a:r>
            <a:r>
              <a:rPr lang="ja-JP" altLang="en-US" sz="1200" b="1" dirty="0"/>
              <a:t>オープンデータの拡充と見える化</a:t>
            </a:r>
            <a:endParaRPr kumimoji="1" lang="ja-JP" altLang="en-US" sz="1200" b="1" dirty="0"/>
          </a:p>
        </p:txBody>
      </p:sp>
      <p:sp>
        <p:nvSpPr>
          <p:cNvPr id="87" name="テキスト ボックス 86">
            <a:extLst>
              <a:ext uri="{FF2B5EF4-FFF2-40B4-BE49-F238E27FC236}">
                <a16:creationId xmlns:a16="http://schemas.microsoft.com/office/drawing/2014/main" id="{8A3B9922-B900-4A51-9870-3C839C62A733}"/>
              </a:ext>
            </a:extLst>
          </p:cNvPr>
          <p:cNvSpPr txBox="1"/>
          <p:nvPr/>
        </p:nvSpPr>
        <p:spPr>
          <a:xfrm>
            <a:off x="8205206" y="1750186"/>
            <a:ext cx="3801093" cy="276999"/>
          </a:xfrm>
          <a:prstGeom prst="rect">
            <a:avLst/>
          </a:prstGeom>
          <a:solidFill>
            <a:schemeClr val="bg1">
              <a:lumMod val="75000"/>
            </a:schemeClr>
          </a:solidFill>
          <a:ln>
            <a:noFill/>
          </a:ln>
        </p:spPr>
        <p:txBody>
          <a:bodyPr wrap="square" rtlCol="0">
            <a:spAutoFit/>
          </a:bodyPr>
          <a:lstStyle/>
          <a:p>
            <a:r>
              <a:rPr kumimoji="1" lang="ja-JP" altLang="en-US" sz="1200" b="1" dirty="0"/>
              <a:t>③</a:t>
            </a:r>
            <a:r>
              <a:rPr kumimoji="1" lang="en-US" altLang="ja-JP" sz="1200" b="1" dirty="0"/>
              <a:t>OSAKA</a:t>
            </a:r>
            <a:r>
              <a:rPr kumimoji="1" lang="ja-JP" altLang="en-US" sz="1200" b="1" dirty="0"/>
              <a:t>イノベーションデータラボ（ハッカソン）</a:t>
            </a:r>
          </a:p>
        </p:txBody>
      </p:sp>
      <p:pic>
        <p:nvPicPr>
          <p:cNvPr id="2" name="図 1">
            <a:extLst>
              <a:ext uri="{FF2B5EF4-FFF2-40B4-BE49-F238E27FC236}">
                <a16:creationId xmlns:a16="http://schemas.microsoft.com/office/drawing/2014/main" id="{E74C782A-6957-4747-B18E-17B51074789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24293" y="4174710"/>
            <a:ext cx="2071611" cy="1240437"/>
          </a:xfrm>
          <a:prstGeom prst="rect">
            <a:avLst/>
          </a:prstGeom>
        </p:spPr>
      </p:pic>
      <p:pic>
        <p:nvPicPr>
          <p:cNvPr id="3" name="図 2">
            <a:extLst>
              <a:ext uri="{FF2B5EF4-FFF2-40B4-BE49-F238E27FC236}">
                <a16:creationId xmlns:a16="http://schemas.microsoft.com/office/drawing/2014/main" id="{596F3F0E-5AF0-42DC-B82E-C6D6D7E159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97594" y="1839702"/>
            <a:ext cx="932127" cy="288432"/>
          </a:xfrm>
          <a:prstGeom prst="rect">
            <a:avLst/>
          </a:prstGeom>
        </p:spPr>
      </p:pic>
      <p:sp>
        <p:nvSpPr>
          <p:cNvPr id="88" name="テキスト ボックス 87">
            <a:extLst>
              <a:ext uri="{FF2B5EF4-FFF2-40B4-BE49-F238E27FC236}">
                <a16:creationId xmlns:a16="http://schemas.microsoft.com/office/drawing/2014/main" id="{BFC86ECB-84CE-46B3-9156-FE7C474A700D}"/>
              </a:ext>
            </a:extLst>
          </p:cNvPr>
          <p:cNvSpPr txBox="1"/>
          <p:nvPr/>
        </p:nvSpPr>
        <p:spPr>
          <a:xfrm>
            <a:off x="197668" y="2171091"/>
            <a:ext cx="3743502" cy="1954381"/>
          </a:xfrm>
          <a:prstGeom prst="rect">
            <a:avLst/>
          </a:prstGeom>
          <a:noFill/>
        </p:spPr>
        <p:txBody>
          <a:bodyPr wrap="square" rtlCol="0">
            <a:spAutoFit/>
          </a:bodyPr>
          <a:lstStyle/>
          <a:p>
            <a:pPr marR="0" lvl="0" algn="l" defTabSz="914400" rtl="0" eaLnBrk="0" fontAlgn="base" latinLnBrk="0" hangingPunct="0">
              <a:lnSpc>
                <a:spcPct val="100000"/>
              </a:lnSpc>
              <a:spcBef>
                <a:spcPct val="0"/>
              </a:spcBef>
              <a:spcAft>
                <a:spcPct val="0"/>
              </a:spcAft>
              <a:buClrTx/>
              <a:buSzTx/>
              <a:tabLst/>
            </a:pPr>
            <a:r>
              <a:rPr lang="en-US" altLang="ja-JP" sz="1100" b="1" dirty="0"/>
              <a:t>[1] </a:t>
            </a:r>
            <a:r>
              <a:rPr lang="ja-JP" altLang="ja-JP" sz="1100" b="1" dirty="0"/>
              <a:t>官民データ連携基盤としての機能高度化と持続的運用</a:t>
            </a:r>
            <a:endParaRPr lang="en-US" altLang="ja-JP" sz="1100" b="1" dirty="0"/>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lang="ja-JP" altLang="en-US" sz="1100" dirty="0"/>
              <a:t>官民</a:t>
            </a:r>
            <a:r>
              <a:rPr lang="ja-JP" altLang="ja-JP" sz="1100" dirty="0"/>
              <a:t>のデータを安全かつ円滑に連携・利活用するデータ連携基盤として、機能高度化を進める。</a:t>
            </a:r>
            <a:endParaRPr lang="en-US" altLang="ja-JP" sz="1100" dirty="0"/>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lang="ja-JP" altLang="ja-JP" sz="1000" dirty="0"/>
          </a:p>
          <a:p>
            <a:pPr marR="0" lvl="0" algn="l" defTabSz="914400" rtl="0" eaLnBrk="0" fontAlgn="base" latinLnBrk="0" hangingPunct="0">
              <a:lnSpc>
                <a:spcPct val="100000"/>
              </a:lnSpc>
              <a:spcBef>
                <a:spcPct val="0"/>
              </a:spcBef>
              <a:spcAft>
                <a:spcPct val="0"/>
              </a:spcAft>
              <a:buClrTx/>
              <a:buSzTx/>
              <a:tabLst/>
            </a:pPr>
            <a:r>
              <a:rPr lang="en-US" altLang="ja-JP" sz="1100" b="1" dirty="0"/>
              <a:t>[2] </a:t>
            </a:r>
            <a:r>
              <a:rPr lang="ja-JP" altLang="ja-JP" sz="1100" b="1" dirty="0"/>
              <a:t>課題解決につながる「使われるデータ」の創出促進</a:t>
            </a:r>
            <a:endParaRPr lang="en-US" altLang="ja-JP" sz="1100" b="1" dirty="0"/>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lang="ja-JP" altLang="ja-JP" sz="1100" dirty="0"/>
              <a:t>行政・地域課題の解決や民間サービス創出に資する「使われるデータ」となるよう、質や形式、更新性の向上を図る。</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lang="en-US" altLang="ja-JP" sz="1000" dirty="0"/>
          </a:p>
          <a:p>
            <a:pPr marR="0" lvl="0" algn="l" defTabSz="914400" rtl="0" eaLnBrk="0" fontAlgn="base" latinLnBrk="0" hangingPunct="0">
              <a:lnSpc>
                <a:spcPct val="100000"/>
              </a:lnSpc>
              <a:spcBef>
                <a:spcPct val="0"/>
              </a:spcBef>
              <a:spcAft>
                <a:spcPct val="0"/>
              </a:spcAft>
              <a:buClrTx/>
              <a:buSzTx/>
              <a:tabLst/>
            </a:pPr>
            <a:r>
              <a:rPr lang="en-US" altLang="ja-JP" sz="1100" b="1" dirty="0"/>
              <a:t>[3] </a:t>
            </a:r>
            <a:r>
              <a:rPr lang="ja-JP" altLang="ja-JP" sz="1100" b="1" dirty="0"/>
              <a:t>広域連携を見据えた発展的なデータ基盤の構築</a:t>
            </a:r>
            <a:endParaRPr lang="en-US" altLang="ja-JP" sz="1100" b="1" dirty="0"/>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lang="ja-JP" altLang="ja-JP" sz="1100" dirty="0"/>
              <a:t>関西広域や国内外のデータ連携を見据え、標準仕様や国の動向を踏まえた発展的なデータ連携を推進する。</a:t>
            </a:r>
          </a:p>
        </p:txBody>
      </p:sp>
      <p:sp>
        <p:nvSpPr>
          <p:cNvPr id="90" name="テキスト ボックス 89">
            <a:extLst>
              <a:ext uri="{FF2B5EF4-FFF2-40B4-BE49-F238E27FC236}">
                <a16:creationId xmlns:a16="http://schemas.microsoft.com/office/drawing/2014/main" id="{EBBF111A-B4FE-4892-8570-D6DCCF4B663D}"/>
              </a:ext>
            </a:extLst>
          </p:cNvPr>
          <p:cNvSpPr txBox="1"/>
          <p:nvPr/>
        </p:nvSpPr>
        <p:spPr>
          <a:xfrm>
            <a:off x="4194667" y="2182977"/>
            <a:ext cx="3802455" cy="1954381"/>
          </a:xfrm>
          <a:prstGeom prst="rect">
            <a:avLst/>
          </a:prstGeom>
          <a:noFill/>
        </p:spPr>
        <p:txBody>
          <a:bodyPr wrap="square" rtlCol="0">
            <a:spAutoFit/>
          </a:bodyPr>
          <a:lstStyle/>
          <a:p>
            <a:pPr marR="0" lvl="0" algn="l" defTabSz="914400" rtl="0" eaLnBrk="0" fontAlgn="base" latinLnBrk="0" hangingPunct="0">
              <a:lnSpc>
                <a:spcPct val="100000"/>
              </a:lnSpc>
              <a:spcBef>
                <a:spcPct val="0"/>
              </a:spcBef>
              <a:spcAft>
                <a:spcPct val="0"/>
              </a:spcAft>
              <a:buClrTx/>
              <a:buSzTx/>
              <a:tabLst/>
            </a:pPr>
            <a:r>
              <a:rPr lang="en-US" altLang="ja-JP" sz="1100" b="1" dirty="0"/>
              <a:t>[1] </a:t>
            </a:r>
            <a:r>
              <a:rPr lang="ja-JP" altLang="en-US" sz="1100" b="1" dirty="0"/>
              <a:t>データ拡充と民間連携</a:t>
            </a:r>
            <a:endParaRPr lang="en-US" altLang="ja-JP" sz="1100" b="1" dirty="0"/>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lang="ja-JP" altLang="en-US" sz="1100" dirty="0"/>
              <a:t>活用するデータの種類・更新頻度を拡充し、地図基盤や分析基盤を活用。民間ソリューションとの連携も強化していく。</a:t>
            </a:r>
            <a:endParaRPr lang="en-US" altLang="ja-JP" sz="1100" dirty="0"/>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lang="en-US" altLang="ja-JP" sz="1000" dirty="0"/>
          </a:p>
          <a:p>
            <a:pPr marR="0" lvl="0" algn="l" defTabSz="914400" rtl="0" eaLnBrk="0" fontAlgn="base" latinLnBrk="0" hangingPunct="0">
              <a:lnSpc>
                <a:spcPct val="100000"/>
              </a:lnSpc>
              <a:spcBef>
                <a:spcPct val="0"/>
              </a:spcBef>
              <a:spcAft>
                <a:spcPct val="0"/>
              </a:spcAft>
              <a:buClrTx/>
              <a:buSzTx/>
              <a:tabLst/>
            </a:pPr>
            <a:r>
              <a:rPr lang="en-US" altLang="ja-JP" sz="1100" b="1" dirty="0"/>
              <a:t>[2] </a:t>
            </a:r>
            <a:r>
              <a:rPr lang="ja-JP" altLang="en-US" sz="1100" b="1" dirty="0"/>
              <a:t>高度な地図基盤の導入</a:t>
            </a:r>
            <a:endParaRPr lang="en-US" altLang="ja-JP" sz="1100" b="1" dirty="0"/>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lang="ja-JP" altLang="en-US" sz="1100" dirty="0"/>
              <a:t>分野別に統合した地図データを整備し、府民がニーズに応じて簡単に利用できるマップを提供する。</a:t>
            </a:r>
            <a:endParaRPr lang="ja-JP" altLang="ja-JP" sz="1100" dirty="0"/>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lang="en-US" altLang="ja-JP" sz="1000" dirty="0"/>
          </a:p>
          <a:p>
            <a:pPr marR="0" lvl="0" algn="l" defTabSz="914400" rtl="0" eaLnBrk="0" fontAlgn="base" latinLnBrk="0" hangingPunct="0">
              <a:lnSpc>
                <a:spcPct val="100000"/>
              </a:lnSpc>
              <a:spcBef>
                <a:spcPct val="0"/>
              </a:spcBef>
              <a:spcAft>
                <a:spcPct val="0"/>
              </a:spcAft>
              <a:buClrTx/>
              <a:buSzTx/>
              <a:tabLst/>
            </a:pPr>
            <a:r>
              <a:rPr lang="en-US" altLang="ja-JP" sz="1100" b="1" dirty="0"/>
              <a:t>[3] </a:t>
            </a:r>
            <a:r>
              <a:rPr lang="ja-JP" altLang="en-US" sz="1100" b="1" dirty="0"/>
              <a:t>オープンデータの更なる推進</a:t>
            </a:r>
            <a:endParaRPr lang="en-US" altLang="ja-JP" sz="1100" b="1" dirty="0"/>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lang="ja-JP" altLang="en-US" sz="1100" dirty="0"/>
              <a:t>府、市町村が、マップ化や</a:t>
            </a:r>
            <a:r>
              <a:rPr lang="en-US" altLang="ja-JP" sz="1100" dirty="0"/>
              <a:t>EBPM</a:t>
            </a:r>
            <a:r>
              <a:rPr lang="ja-JP" altLang="en-US" sz="1100" dirty="0"/>
              <a:t>において活用価値の高い情報のオープンデータ化を積極的に推進する。</a:t>
            </a:r>
          </a:p>
        </p:txBody>
      </p:sp>
      <p:pic>
        <p:nvPicPr>
          <p:cNvPr id="92" name="図 91">
            <a:extLst>
              <a:ext uri="{FF2B5EF4-FFF2-40B4-BE49-F238E27FC236}">
                <a16:creationId xmlns:a16="http://schemas.microsoft.com/office/drawing/2014/main" id="{AA97B4ED-D0DE-4609-B9C2-ED5D2C6282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33480" y="4129920"/>
            <a:ext cx="2390088" cy="1333755"/>
          </a:xfrm>
          <a:prstGeom prst="rect">
            <a:avLst/>
          </a:prstGeom>
        </p:spPr>
      </p:pic>
      <p:sp>
        <p:nvSpPr>
          <p:cNvPr id="6" name="テキスト ボックス 5">
            <a:extLst>
              <a:ext uri="{FF2B5EF4-FFF2-40B4-BE49-F238E27FC236}">
                <a16:creationId xmlns:a16="http://schemas.microsoft.com/office/drawing/2014/main" id="{CC81F53F-822D-4AA8-ACAE-434C703A4361}"/>
              </a:ext>
            </a:extLst>
          </p:cNvPr>
          <p:cNvSpPr txBox="1"/>
          <p:nvPr/>
        </p:nvSpPr>
        <p:spPr>
          <a:xfrm>
            <a:off x="6276964" y="4286725"/>
            <a:ext cx="377026" cy="246221"/>
          </a:xfrm>
          <a:prstGeom prst="rect">
            <a:avLst/>
          </a:prstGeom>
          <a:noFill/>
        </p:spPr>
        <p:txBody>
          <a:bodyPr wrap="none" rtlCol="0">
            <a:spAutoFit/>
          </a:bodyPr>
          <a:lstStyle/>
          <a:p>
            <a:r>
              <a:rPr kumimoji="1" lang="ja-JP" altLang="en-US" sz="1000" dirty="0"/>
              <a:t>・・・</a:t>
            </a:r>
          </a:p>
        </p:txBody>
      </p:sp>
      <p:pic>
        <p:nvPicPr>
          <p:cNvPr id="7" name="図 6">
            <a:extLst>
              <a:ext uri="{FF2B5EF4-FFF2-40B4-BE49-F238E27FC236}">
                <a16:creationId xmlns:a16="http://schemas.microsoft.com/office/drawing/2014/main" id="{EC48AE79-D469-40FB-A3A6-D2B40DD690E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4517" y="4322704"/>
            <a:ext cx="1475715" cy="994366"/>
          </a:xfrm>
          <a:prstGeom prst="rect">
            <a:avLst/>
          </a:prstGeom>
        </p:spPr>
      </p:pic>
      <p:sp>
        <p:nvSpPr>
          <p:cNvPr id="9" name="テキスト ボックス 8">
            <a:extLst>
              <a:ext uri="{FF2B5EF4-FFF2-40B4-BE49-F238E27FC236}">
                <a16:creationId xmlns:a16="http://schemas.microsoft.com/office/drawing/2014/main" id="{53705AC5-8F18-4A5F-A684-7941E56F2E05}"/>
              </a:ext>
            </a:extLst>
          </p:cNvPr>
          <p:cNvSpPr txBox="1"/>
          <p:nvPr/>
        </p:nvSpPr>
        <p:spPr>
          <a:xfrm>
            <a:off x="6890576" y="4105656"/>
            <a:ext cx="1068309" cy="553998"/>
          </a:xfrm>
          <a:prstGeom prst="rect">
            <a:avLst/>
          </a:prstGeom>
          <a:solidFill>
            <a:schemeClr val="accent5">
              <a:lumMod val="20000"/>
              <a:lumOff val="80000"/>
            </a:schemeClr>
          </a:solidFill>
          <a:scene3d>
            <a:camera prst="orthographicFront"/>
            <a:lightRig rig="threePt" dir="t"/>
          </a:scene3d>
          <a:sp3d>
            <a:bevelT/>
          </a:sp3d>
        </p:spPr>
        <p:txBody>
          <a:bodyPr wrap="square" rtlCol="0">
            <a:spAutoFit/>
          </a:bodyPr>
          <a:lstStyle/>
          <a:p>
            <a:r>
              <a:rPr kumimoji="1" lang="ja-JP" altLang="en-US" sz="1000" b="1" dirty="0"/>
              <a:t>デジタルマップやダッシュボードのメニューを充実</a:t>
            </a:r>
          </a:p>
        </p:txBody>
      </p:sp>
      <p:sp>
        <p:nvSpPr>
          <p:cNvPr id="93" name="テキスト ボックス 92">
            <a:extLst>
              <a:ext uri="{FF2B5EF4-FFF2-40B4-BE49-F238E27FC236}">
                <a16:creationId xmlns:a16="http://schemas.microsoft.com/office/drawing/2014/main" id="{AEC49AAF-08BC-4EA3-BF36-A6A3431B115B}"/>
              </a:ext>
            </a:extLst>
          </p:cNvPr>
          <p:cNvSpPr txBox="1"/>
          <p:nvPr/>
        </p:nvSpPr>
        <p:spPr>
          <a:xfrm>
            <a:off x="6907174" y="5018547"/>
            <a:ext cx="1068309" cy="400110"/>
          </a:xfrm>
          <a:prstGeom prst="rect">
            <a:avLst/>
          </a:prstGeom>
          <a:solidFill>
            <a:schemeClr val="accent5">
              <a:lumMod val="20000"/>
              <a:lumOff val="80000"/>
            </a:schemeClr>
          </a:solidFill>
          <a:scene3d>
            <a:camera prst="orthographicFront"/>
            <a:lightRig rig="threePt" dir="t"/>
          </a:scene3d>
          <a:sp3d>
            <a:bevelT/>
          </a:sp3d>
        </p:spPr>
        <p:txBody>
          <a:bodyPr wrap="square" rtlCol="0">
            <a:spAutoFit/>
          </a:bodyPr>
          <a:lstStyle/>
          <a:p>
            <a:r>
              <a:rPr kumimoji="1" lang="ja-JP" altLang="en-US" sz="1000" b="1" dirty="0"/>
              <a:t>官民のオープンデータを拡充</a:t>
            </a:r>
          </a:p>
        </p:txBody>
      </p:sp>
      <p:sp>
        <p:nvSpPr>
          <p:cNvPr id="10" name="二等辺三角形 9">
            <a:extLst>
              <a:ext uri="{FF2B5EF4-FFF2-40B4-BE49-F238E27FC236}">
                <a16:creationId xmlns:a16="http://schemas.microsoft.com/office/drawing/2014/main" id="{C1D97B7C-CE96-4DE7-B8B7-4F3D39AA01B3}"/>
              </a:ext>
            </a:extLst>
          </p:cNvPr>
          <p:cNvSpPr/>
          <p:nvPr/>
        </p:nvSpPr>
        <p:spPr>
          <a:xfrm rot="5400000">
            <a:off x="6624656" y="4331995"/>
            <a:ext cx="334978" cy="117695"/>
          </a:xfrm>
          <a:prstGeom prst="triangl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二等辺三角形 93">
            <a:extLst>
              <a:ext uri="{FF2B5EF4-FFF2-40B4-BE49-F238E27FC236}">
                <a16:creationId xmlns:a16="http://schemas.microsoft.com/office/drawing/2014/main" id="{6990522F-A6C6-4297-A4AF-C2AFDB978363}"/>
              </a:ext>
            </a:extLst>
          </p:cNvPr>
          <p:cNvSpPr/>
          <p:nvPr/>
        </p:nvSpPr>
        <p:spPr>
          <a:xfrm rot="5400000">
            <a:off x="6624656" y="5136246"/>
            <a:ext cx="334978" cy="117695"/>
          </a:xfrm>
          <a:prstGeom prst="triangl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コネクタ 11">
            <a:extLst>
              <a:ext uri="{FF2B5EF4-FFF2-40B4-BE49-F238E27FC236}">
                <a16:creationId xmlns:a16="http://schemas.microsoft.com/office/drawing/2014/main" id="{F43C0846-DB27-45ED-AE76-D5414CCF0509}"/>
              </a:ext>
            </a:extLst>
          </p:cNvPr>
          <p:cNvCxnSpPr/>
          <p:nvPr/>
        </p:nvCxnSpPr>
        <p:spPr>
          <a:xfrm>
            <a:off x="4086025" y="1738834"/>
            <a:ext cx="0" cy="3780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直線コネクタ 94">
            <a:extLst>
              <a:ext uri="{FF2B5EF4-FFF2-40B4-BE49-F238E27FC236}">
                <a16:creationId xmlns:a16="http://schemas.microsoft.com/office/drawing/2014/main" id="{7FFC9BC8-74F0-4150-A84B-F59A7AB70A23}"/>
              </a:ext>
            </a:extLst>
          </p:cNvPr>
          <p:cNvCxnSpPr/>
          <p:nvPr/>
        </p:nvCxnSpPr>
        <p:spPr>
          <a:xfrm>
            <a:off x="8104254" y="1746379"/>
            <a:ext cx="0" cy="3780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矢印: 下 13">
            <a:extLst>
              <a:ext uri="{FF2B5EF4-FFF2-40B4-BE49-F238E27FC236}">
                <a16:creationId xmlns:a16="http://schemas.microsoft.com/office/drawing/2014/main" id="{B03EEA6F-C5E6-48CE-BA37-34A770E0FB82}"/>
              </a:ext>
            </a:extLst>
          </p:cNvPr>
          <p:cNvSpPr/>
          <p:nvPr/>
        </p:nvSpPr>
        <p:spPr>
          <a:xfrm>
            <a:off x="5746070" y="5972369"/>
            <a:ext cx="634482" cy="17728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pic>
        <p:nvPicPr>
          <p:cNvPr id="19" name="図 18">
            <a:extLst>
              <a:ext uri="{FF2B5EF4-FFF2-40B4-BE49-F238E27FC236}">
                <a16:creationId xmlns:a16="http://schemas.microsoft.com/office/drawing/2014/main" id="{B5EC0EE5-3B06-43A6-8C7A-0012E39EDAC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147883" y="2188722"/>
            <a:ext cx="1828432" cy="1295312"/>
          </a:xfrm>
          <a:prstGeom prst="rect">
            <a:avLst/>
          </a:prstGeom>
        </p:spPr>
      </p:pic>
      <p:sp>
        <p:nvSpPr>
          <p:cNvPr id="20" name="テキスト ボックス 19">
            <a:extLst>
              <a:ext uri="{FF2B5EF4-FFF2-40B4-BE49-F238E27FC236}">
                <a16:creationId xmlns:a16="http://schemas.microsoft.com/office/drawing/2014/main" id="{3B344007-AA60-49FF-8546-D3428D54D8BB}"/>
              </a:ext>
            </a:extLst>
          </p:cNvPr>
          <p:cNvSpPr txBox="1"/>
          <p:nvPr/>
        </p:nvSpPr>
        <p:spPr>
          <a:xfrm>
            <a:off x="3150494" y="5653559"/>
            <a:ext cx="5825634" cy="338554"/>
          </a:xfrm>
          <a:prstGeom prst="rect">
            <a:avLst/>
          </a:prstGeom>
          <a:noFill/>
        </p:spPr>
        <p:txBody>
          <a:bodyPr wrap="none" rtlCol="0">
            <a:spAutoFit/>
          </a:bodyPr>
          <a:lstStyle/>
          <a:p>
            <a:r>
              <a:rPr kumimoji="1" lang="ja-JP" altLang="en-US" sz="1600" b="1" dirty="0">
                <a:effectLst>
                  <a:outerShdw blurRad="38100" dist="38100" dir="2700000" algn="tl">
                    <a:srgbClr val="000000">
                      <a:alpha val="43137"/>
                    </a:srgbClr>
                  </a:outerShdw>
                </a:effectLst>
              </a:rPr>
              <a:t>三つのプロジェクトを通じたデータの蓄積と相互連携による相乗効果</a:t>
            </a:r>
          </a:p>
        </p:txBody>
      </p:sp>
      <p:sp>
        <p:nvSpPr>
          <p:cNvPr id="21" name="テキスト ボックス 20">
            <a:extLst>
              <a:ext uri="{FF2B5EF4-FFF2-40B4-BE49-F238E27FC236}">
                <a16:creationId xmlns:a16="http://schemas.microsoft.com/office/drawing/2014/main" id="{CABEB0DC-4B04-42E2-A71F-765FCCD852A7}"/>
              </a:ext>
            </a:extLst>
          </p:cNvPr>
          <p:cNvSpPr txBox="1"/>
          <p:nvPr/>
        </p:nvSpPr>
        <p:spPr>
          <a:xfrm>
            <a:off x="1783551" y="4149571"/>
            <a:ext cx="1077539" cy="123111"/>
          </a:xfrm>
          <a:prstGeom prst="rect">
            <a:avLst/>
          </a:prstGeom>
          <a:solidFill>
            <a:schemeClr val="bg1"/>
          </a:solidFill>
        </p:spPr>
        <p:txBody>
          <a:bodyPr wrap="none" tIns="0" bIns="0" rtlCol="0">
            <a:spAutoFit/>
          </a:bodyPr>
          <a:lstStyle/>
          <a:p>
            <a:r>
              <a:rPr kumimoji="1" lang="ja-JP" altLang="en-US" sz="800" b="1" dirty="0"/>
              <a:t>データカタログの推移</a:t>
            </a:r>
          </a:p>
        </p:txBody>
      </p:sp>
      <p:sp>
        <p:nvSpPr>
          <p:cNvPr id="102" name="テキスト ボックス 101">
            <a:extLst>
              <a:ext uri="{FF2B5EF4-FFF2-40B4-BE49-F238E27FC236}">
                <a16:creationId xmlns:a16="http://schemas.microsoft.com/office/drawing/2014/main" id="{AFD1EED4-4DFB-43FD-A9B2-47C7AD710667}"/>
              </a:ext>
            </a:extLst>
          </p:cNvPr>
          <p:cNvSpPr txBox="1"/>
          <p:nvPr/>
        </p:nvSpPr>
        <p:spPr>
          <a:xfrm>
            <a:off x="253066" y="4146328"/>
            <a:ext cx="982961" cy="123111"/>
          </a:xfrm>
          <a:prstGeom prst="rect">
            <a:avLst/>
          </a:prstGeom>
          <a:solidFill>
            <a:schemeClr val="bg1"/>
          </a:solidFill>
        </p:spPr>
        <p:txBody>
          <a:bodyPr wrap="none" tIns="0" bIns="0" rtlCol="0">
            <a:spAutoFit/>
          </a:bodyPr>
          <a:lstStyle/>
          <a:p>
            <a:r>
              <a:rPr kumimoji="1" lang="ja-JP" altLang="en-US" sz="800" b="1" dirty="0"/>
              <a:t>データカタログ画面</a:t>
            </a:r>
          </a:p>
        </p:txBody>
      </p:sp>
      <p:sp>
        <p:nvSpPr>
          <p:cNvPr id="103" name="テキスト ボックス 102">
            <a:extLst>
              <a:ext uri="{FF2B5EF4-FFF2-40B4-BE49-F238E27FC236}">
                <a16:creationId xmlns:a16="http://schemas.microsoft.com/office/drawing/2014/main" id="{D0A1BE0D-B186-467E-BC01-9D0CF9791543}"/>
              </a:ext>
            </a:extLst>
          </p:cNvPr>
          <p:cNvSpPr txBox="1"/>
          <p:nvPr/>
        </p:nvSpPr>
        <p:spPr>
          <a:xfrm>
            <a:off x="8226457" y="2149185"/>
            <a:ext cx="1843235" cy="1226426"/>
          </a:xfrm>
          <a:prstGeom prst="rect">
            <a:avLst/>
          </a:prstGeom>
          <a:noFill/>
        </p:spPr>
        <p:txBody>
          <a:bodyPr wrap="square" rtlCol="0">
            <a:spAutoFit/>
          </a:bodyPr>
          <a:lstStyle/>
          <a:p>
            <a:pPr marL="171450" indent="-171450">
              <a:lnSpc>
                <a:spcPts val="1500"/>
              </a:lnSpc>
              <a:buFont typeface="Wingdings" panose="05000000000000000000" pitchFamily="2" charset="2"/>
              <a:buChar char="Ø"/>
            </a:pPr>
            <a:r>
              <a:rPr kumimoji="1" lang="ja-JP" altLang="en-US" sz="1100" b="1" dirty="0"/>
              <a:t>イノベーションラボを、大阪における“データ利活用のイノベーション拠点”として発展</a:t>
            </a:r>
            <a:r>
              <a:rPr kumimoji="1" lang="ja-JP" altLang="en-US" sz="1100" dirty="0"/>
              <a:t>させるため、民間企業や大学等と連携した取組を深化</a:t>
            </a:r>
          </a:p>
        </p:txBody>
      </p:sp>
      <p:sp>
        <p:nvSpPr>
          <p:cNvPr id="104" name="テキスト ボックス 103">
            <a:extLst>
              <a:ext uri="{FF2B5EF4-FFF2-40B4-BE49-F238E27FC236}">
                <a16:creationId xmlns:a16="http://schemas.microsoft.com/office/drawing/2014/main" id="{991416AF-4F12-401D-A2C1-75653B931C51}"/>
              </a:ext>
            </a:extLst>
          </p:cNvPr>
          <p:cNvSpPr txBox="1"/>
          <p:nvPr/>
        </p:nvSpPr>
        <p:spPr>
          <a:xfrm>
            <a:off x="8260348" y="3576608"/>
            <a:ext cx="1682885" cy="215444"/>
          </a:xfrm>
          <a:prstGeom prst="rect">
            <a:avLst/>
          </a:prstGeom>
          <a:noFill/>
        </p:spPr>
        <p:txBody>
          <a:bodyPr wrap="square">
            <a:spAutoFit/>
          </a:bodyPr>
          <a:lstStyle/>
          <a:p>
            <a:r>
              <a:rPr lang="ja-JP" altLang="en-US" sz="800" b="1" dirty="0"/>
              <a:t>■ビジネスコース参加企業</a:t>
            </a:r>
          </a:p>
        </p:txBody>
      </p:sp>
      <p:sp>
        <p:nvSpPr>
          <p:cNvPr id="106" name="円: 塗りつぶしなし 105">
            <a:extLst>
              <a:ext uri="{FF2B5EF4-FFF2-40B4-BE49-F238E27FC236}">
                <a16:creationId xmlns:a16="http://schemas.microsoft.com/office/drawing/2014/main" id="{417AE5EE-394D-4036-A148-9985508C9015}"/>
              </a:ext>
            </a:extLst>
          </p:cNvPr>
          <p:cNvSpPr/>
          <p:nvPr/>
        </p:nvSpPr>
        <p:spPr>
          <a:xfrm>
            <a:off x="9554126" y="4185438"/>
            <a:ext cx="1189863" cy="621557"/>
          </a:xfrm>
          <a:prstGeom prst="donut">
            <a:avLst>
              <a:gd name="adj" fmla="val 226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22" name="図 21">
            <a:extLst>
              <a:ext uri="{FF2B5EF4-FFF2-40B4-BE49-F238E27FC236}">
                <a16:creationId xmlns:a16="http://schemas.microsoft.com/office/drawing/2014/main" id="{A03FB77F-ACC6-4AFD-9883-3F0BDDB6E92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270074" y="3777772"/>
            <a:ext cx="1819072" cy="681618"/>
          </a:xfrm>
          <a:prstGeom prst="rect">
            <a:avLst/>
          </a:prstGeom>
        </p:spPr>
      </p:pic>
      <p:pic>
        <p:nvPicPr>
          <p:cNvPr id="23" name="図 22">
            <a:extLst>
              <a:ext uri="{FF2B5EF4-FFF2-40B4-BE49-F238E27FC236}">
                <a16:creationId xmlns:a16="http://schemas.microsoft.com/office/drawing/2014/main" id="{9DC19D27-BCE9-4A00-90D0-392947A1FA5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0244789" y="3765631"/>
            <a:ext cx="1799618" cy="690637"/>
          </a:xfrm>
          <a:prstGeom prst="rect">
            <a:avLst/>
          </a:prstGeom>
        </p:spPr>
      </p:pic>
      <p:pic>
        <p:nvPicPr>
          <p:cNvPr id="25" name="図 24">
            <a:extLst>
              <a:ext uri="{FF2B5EF4-FFF2-40B4-BE49-F238E27FC236}">
                <a16:creationId xmlns:a16="http://schemas.microsoft.com/office/drawing/2014/main" id="{CD826EFA-B144-4DDB-8F1C-49E870A8FD96}"/>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398484" y="4617114"/>
            <a:ext cx="1575881" cy="748003"/>
          </a:xfrm>
          <a:prstGeom prst="rect">
            <a:avLst/>
          </a:prstGeom>
        </p:spPr>
      </p:pic>
      <p:sp>
        <p:nvSpPr>
          <p:cNvPr id="109" name="テキスト ボックス 108">
            <a:extLst>
              <a:ext uri="{FF2B5EF4-FFF2-40B4-BE49-F238E27FC236}">
                <a16:creationId xmlns:a16="http://schemas.microsoft.com/office/drawing/2014/main" id="{C61FA98B-58C8-46E3-8009-063D0AC7A89B}"/>
              </a:ext>
            </a:extLst>
          </p:cNvPr>
          <p:cNvSpPr txBox="1"/>
          <p:nvPr/>
        </p:nvSpPr>
        <p:spPr>
          <a:xfrm>
            <a:off x="10173454" y="3573365"/>
            <a:ext cx="1682885" cy="215444"/>
          </a:xfrm>
          <a:prstGeom prst="rect">
            <a:avLst/>
          </a:prstGeom>
          <a:noFill/>
        </p:spPr>
        <p:txBody>
          <a:bodyPr wrap="square">
            <a:spAutoFit/>
          </a:bodyPr>
          <a:lstStyle/>
          <a:p>
            <a:r>
              <a:rPr lang="ja-JP" altLang="en-US" sz="800" b="1" dirty="0"/>
              <a:t>■テックコース参加企業</a:t>
            </a:r>
          </a:p>
        </p:txBody>
      </p:sp>
      <p:sp>
        <p:nvSpPr>
          <p:cNvPr id="110" name="テキスト ボックス 109">
            <a:extLst>
              <a:ext uri="{FF2B5EF4-FFF2-40B4-BE49-F238E27FC236}">
                <a16:creationId xmlns:a16="http://schemas.microsoft.com/office/drawing/2014/main" id="{7067D68B-126A-495C-A33F-871240520B47}"/>
              </a:ext>
            </a:extLst>
          </p:cNvPr>
          <p:cNvSpPr txBox="1"/>
          <p:nvPr/>
        </p:nvSpPr>
        <p:spPr>
          <a:xfrm>
            <a:off x="9395242" y="5343800"/>
            <a:ext cx="1682885" cy="215444"/>
          </a:xfrm>
          <a:prstGeom prst="rect">
            <a:avLst/>
          </a:prstGeom>
          <a:noFill/>
        </p:spPr>
        <p:txBody>
          <a:bodyPr wrap="square">
            <a:spAutoFit/>
          </a:bodyPr>
          <a:lstStyle/>
          <a:p>
            <a:r>
              <a:rPr lang="ja-JP" altLang="en-US" sz="800" b="1" dirty="0"/>
              <a:t>■データ提供企業</a:t>
            </a:r>
          </a:p>
        </p:txBody>
      </p:sp>
      <p:cxnSp>
        <p:nvCxnSpPr>
          <p:cNvPr id="28" name="直線矢印コネクタ 27">
            <a:extLst>
              <a:ext uri="{FF2B5EF4-FFF2-40B4-BE49-F238E27FC236}">
                <a16:creationId xmlns:a16="http://schemas.microsoft.com/office/drawing/2014/main" id="{69DE932E-D6C2-4BEC-A855-800014C0FBA1}"/>
              </a:ext>
            </a:extLst>
          </p:cNvPr>
          <p:cNvCxnSpPr>
            <a:cxnSpLocks/>
          </p:cNvCxnSpPr>
          <p:nvPr/>
        </p:nvCxnSpPr>
        <p:spPr>
          <a:xfrm flipV="1">
            <a:off x="2803130" y="4330340"/>
            <a:ext cx="1186775" cy="778213"/>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53E79109-F0FD-4DD9-866D-A35535424FEB}"/>
              </a:ext>
            </a:extLst>
          </p:cNvPr>
          <p:cNvSpPr txBox="1"/>
          <p:nvPr/>
        </p:nvSpPr>
        <p:spPr>
          <a:xfrm>
            <a:off x="2093011" y="4320613"/>
            <a:ext cx="728084" cy="369332"/>
          </a:xfrm>
          <a:prstGeom prst="rect">
            <a:avLst/>
          </a:prstGeom>
          <a:noFill/>
        </p:spPr>
        <p:txBody>
          <a:bodyPr wrap="none" rtlCol="0">
            <a:spAutoFit/>
          </a:bodyPr>
          <a:lstStyle/>
          <a:p>
            <a:r>
              <a:rPr kumimoji="1" lang="ja-JP" altLang="en-US" sz="900" b="1" dirty="0">
                <a:solidFill>
                  <a:srgbClr val="FF0000"/>
                </a:solidFill>
              </a:rPr>
              <a:t>データの</a:t>
            </a:r>
            <a:endParaRPr kumimoji="1" lang="en-US" altLang="ja-JP" sz="900" b="1" dirty="0">
              <a:solidFill>
                <a:srgbClr val="FF0000"/>
              </a:solidFill>
            </a:endParaRPr>
          </a:p>
          <a:p>
            <a:r>
              <a:rPr kumimoji="1" lang="ja-JP" altLang="en-US" sz="900" b="1" dirty="0">
                <a:solidFill>
                  <a:srgbClr val="FF0000"/>
                </a:solidFill>
              </a:rPr>
              <a:t>更なる充実</a:t>
            </a:r>
          </a:p>
        </p:txBody>
      </p:sp>
      <p:pic>
        <p:nvPicPr>
          <p:cNvPr id="111" name="図 110">
            <a:extLst>
              <a:ext uri="{FF2B5EF4-FFF2-40B4-BE49-F238E27FC236}">
                <a16:creationId xmlns:a16="http://schemas.microsoft.com/office/drawing/2014/main" id="{1BCA6243-767F-47F2-8532-682933DEAA1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247609" y="4515403"/>
            <a:ext cx="587101" cy="670973"/>
          </a:xfrm>
          <a:prstGeom prst="rect">
            <a:avLst/>
          </a:prstGeom>
        </p:spPr>
      </p:pic>
      <p:sp>
        <p:nvSpPr>
          <p:cNvPr id="112" name="テキスト ボックス 111">
            <a:extLst>
              <a:ext uri="{FF2B5EF4-FFF2-40B4-BE49-F238E27FC236}">
                <a16:creationId xmlns:a16="http://schemas.microsoft.com/office/drawing/2014/main" id="{E7E389C6-870D-4616-A87D-4B12A5ADD1FA}"/>
              </a:ext>
            </a:extLst>
          </p:cNvPr>
          <p:cNvSpPr txBox="1"/>
          <p:nvPr/>
        </p:nvSpPr>
        <p:spPr>
          <a:xfrm>
            <a:off x="11023004" y="4923306"/>
            <a:ext cx="1099226" cy="430887"/>
          </a:xfrm>
          <a:prstGeom prst="rect">
            <a:avLst/>
          </a:prstGeom>
          <a:noFill/>
        </p:spPr>
        <p:txBody>
          <a:bodyPr wrap="square">
            <a:spAutoFit/>
          </a:bodyPr>
          <a:lstStyle/>
          <a:p>
            <a:pPr algn="ctr"/>
            <a:r>
              <a:rPr lang="ja-JP" altLang="en-US" sz="1050" b="1" dirty="0">
                <a:solidFill>
                  <a:srgbClr val="FF0000"/>
                </a:solidFill>
              </a:rPr>
              <a:t>イノベーションの継続的な創出</a:t>
            </a:r>
          </a:p>
        </p:txBody>
      </p:sp>
      <p:cxnSp>
        <p:nvCxnSpPr>
          <p:cNvPr id="34" name="直線矢印コネクタ 33">
            <a:extLst>
              <a:ext uri="{FF2B5EF4-FFF2-40B4-BE49-F238E27FC236}">
                <a16:creationId xmlns:a16="http://schemas.microsoft.com/office/drawing/2014/main" id="{C9E54CD4-14AA-43F3-861B-6E7750FEB78D}"/>
              </a:ext>
            </a:extLst>
          </p:cNvPr>
          <p:cNvCxnSpPr>
            <a:stCxn id="106" idx="6"/>
          </p:cNvCxnSpPr>
          <p:nvPr/>
        </p:nvCxnSpPr>
        <p:spPr>
          <a:xfrm>
            <a:off x="10743989" y="4496217"/>
            <a:ext cx="493022" cy="135681"/>
          </a:xfrm>
          <a:prstGeom prst="straightConnector1">
            <a:avLst/>
          </a:prstGeom>
          <a:ln w="412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14" name="四角形: 角を丸くする 113">
            <a:extLst>
              <a:ext uri="{FF2B5EF4-FFF2-40B4-BE49-F238E27FC236}">
                <a16:creationId xmlns:a16="http://schemas.microsoft.com/office/drawing/2014/main" id="{B4372178-9F2D-4187-BE25-30A21120B5BD}"/>
              </a:ext>
            </a:extLst>
          </p:cNvPr>
          <p:cNvSpPr/>
          <p:nvPr/>
        </p:nvSpPr>
        <p:spPr>
          <a:xfrm>
            <a:off x="9204888" y="482327"/>
            <a:ext cx="1512000" cy="23300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50" b="1" dirty="0">
                <a:solidFill>
                  <a:schemeClr val="tx1"/>
                </a:solidFill>
              </a:rPr>
              <a:t>【2】 </a:t>
            </a:r>
            <a:r>
              <a:rPr lang="ja-JP" altLang="en-US" sz="1050" b="1" dirty="0">
                <a:solidFill>
                  <a:schemeClr val="tx1"/>
                </a:solidFill>
              </a:rPr>
              <a:t>都市競争力の強化</a:t>
            </a:r>
            <a:endParaRPr kumimoji="1" lang="ja-JP" altLang="en-US" sz="1050" b="1" dirty="0">
              <a:solidFill>
                <a:schemeClr val="tx1"/>
              </a:solidFill>
            </a:endParaRPr>
          </a:p>
        </p:txBody>
      </p:sp>
      <p:sp>
        <p:nvSpPr>
          <p:cNvPr id="115" name="四角形: 角を丸くする 114">
            <a:extLst>
              <a:ext uri="{FF2B5EF4-FFF2-40B4-BE49-F238E27FC236}">
                <a16:creationId xmlns:a16="http://schemas.microsoft.com/office/drawing/2014/main" id="{D8BD6F41-9C73-438F-8E63-0E2C319B4231}"/>
              </a:ext>
            </a:extLst>
          </p:cNvPr>
          <p:cNvSpPr/>
          <p:nvPr/>
        </p:nvSpPr>
        <p:spPr>
          <a:xfrm>
            <a:off x="10791730" y="482327"/>
            <a:ext cx="1309738" cy="233002"/>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50" b="1" dirty="0">
                <a:solidFill>
                  <a:schemeClr val="tx1"/>
                </a:solidFill>
              </a:rPr>
              <a:t>【3】 </a:t>
            </a:r>
            <a:r>
              <a:rPr lang="ja-JP" altLang="en-US" sz="1050" b="1" dirty="0">
                <a:solidFill>
                  <a:schemeClr val="tx1"/>
                </a:solidFill>
              </a:rPr>
              <a:t>共創による加速</a:t>
            </a:r>
            <a:endParaRPr kumimoji="1" lang="ja-JP" altLang="en-US" sz="1050" b="1" dirty="0">
              <a:solidFill>
                <a:schemeClr val="tx1"/>
              </a:solidFill>
            </a:endParaRPr>
          </a:p>
        </p:txBody>
      </p:sp>
      <p:sp>
        <p:nvSpPr>
          <p:cNvPr id="47" name="テキスト ボックス 46">
            <a:extLst>
              <a:ext uri="{FF2B5EF4-FFF2-40B4-BE49-F238E27FC236}">
                <a16:creationId xmlns:a16="http://schemas.microsoft.com/office/drawing/2014/main" id="{46F82D89-ACE0-4659-AA92-93D4A60B0FD6}"/>
              </a:ext>
            </a:extLst>
          </p:cNvPr>
          <p:cNvSpPr txBox="1"/>
          <p:nvPr/>
        </p:nvSpPr>
        <p:spPr>
          <a:xfrm>
            <a:off x="3845919" y="6197569"/>
            <a:ext cx="4434785" cy="562630"/>
          </a:xfrm>
          <a:prstGeom prst="ellipse">
            <a:avLst/>
          </a:prstGeom>
          <a:solidFill>
            <a:schemeClr val="accent1">
              <a:alpha val="85000"/>
            </a:schemeClr>
          </a:solidFill>
          <a:ln>
            <a:solidFill>
              <a:schemeClr val="bg1"/>
            </a:solidFill>
          </a:ln>
        </p:spPr>
        <p:txBody>
          <a:bodyPr wrap="square" rtlCol="0">
            <a:spAutoFit/>
          </a:bodyPr>
          <a:lstStyle/>
          <a:p>
            <a:pPr algn="ctr"/>
            <a:r>
              <a:rPr kumimoji="1" lang="ja-JP" altLang="en-US" sz="2000" b="1" dirty="0">
                <a:solidFill>
                  <a:schemeClr val="bg1"/>
                </a:solidFill>
              </a:rPr>
              <a:t>データ利活用先進都市へ</a:t>
            </a:r>
          </a:p>
        </p:txBody>
      </p:sp>
      <p:sp>
        <p:nvSpPr>
          <p:cNvPr id="49" name="テキスト ボックス 48">
            <a:extLst>
              <a:ext uri="{FF2B5EF4-FFF2-40B4-BE49-F238E27FC236}">
                <a16:creationId xmlns:a16="http://schemas.microsoft.com/office/drawing/2014/main" id="{0A4A3D4C-A739-4DC4-97D4-E374A51BC487}"/>
              </a:ext>
            </a:extLst>
          </p:cNvPr>
          <p:cNvSpPr txBox="1"/>
          <p:nvPr/>
        </p:nvSpPr>
        <p:spPr>
          <a:xfrm>
            <a:off x="10704588" y="5349108"/>
            <a:ext cx="1425206" cy="215444"/>
          </a:xfrm>
          <a:prstGeom prst="rect">
            <a:avLst/>
          </a:prstGeom>
          <a:noFill/>
        </p:spPr>
        <p:txBody>
          <a:bodyPr wrap="square" rtlCol="0">
            <a:spAutoFit/>
          </a:bodyPr>
          <a:lstStyle/>
          <a:p>
            <a:r>
              <a:rPr kumimoji="1" lang="en-US" altLang="ja-JP" sz="800" dirty="0"/>
              <a:t>※</a:t>
            </a:r>
            <a:r>
              <a:rPr lang="ja-JP" altLang="en-US" sz="800" dirty="0"/>
              <a:t>ロゴ</a:t>
            </a:r>
            <a:r>
              <a:rPr kumimoji="1" lang="ja-JP" altLang="en-US" sz="800" dirty="0"/>
              <a:t>は</a:t>
            </a:r>
            <a:r>
              <a:rPr kumimoji="1" lang="en-US" altLang="ja-JP" sz="800" dirty="0"/>
              <a:t>2025</a:t>
            </a:r>
            <a:r>
              <a:rPr kumimoji="1" lang="ja-JP" altLang="en-US" sz="800" dirty="0"/>
              <a:t>年参加企業等</a:t>
            </a:r>
          </a:p>
        </p:txBody>
      </p:sp>
    </p:spTree>
    <p:extLst>
      <p:ext uri="{BB962C8B-B14F-4D97-AF65-F5344CB8AC3E}">
        <p14:creationId xmlns:p14="http://schemas.microsoft.com/office/powerpoint/2010/main" val="22464515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CDCAA-AEBB-7E7B-4655-20C4AF515D51}"/>
            </a:ext>
          </a:extLst>
        </p:cNvPr>
        <p:cNvGrpSpPr/>
        <p:nvPr/>
      </p:nvGrpSpPr>
      <p:grpSpPr>
        <a:xfrm>
          <a:off x="0" y="0"/>
          <a:ext cx="0" cy="0"/>
          <a:chOff x="0" y="0"/>
          <a:chExt cx="0" cy="0"/>
        </a:xfrm>
      </p:grpSpPr>
      <p:sp>
        <p:nvSpPr>
          <p:cNvPr id="48" name="テキスト ボックス 47">
            <a:extLst>
              <a:ext uri="{FF2B5EF4-FFF2-40B4-BE49-F238E27FC236}">
                <a16:creationId xmlns:a16="http://schemas.microsoft.com/office/drawing/2014/main" id="{B075F384-DBD5-A0A8-BEE2-32ADF470776F}"/>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4-1-5.  【</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大阪府</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　デジタル社会を支えるレジリエンス強化の方向性</a:t>
            </a:r>
            <a:endParaRPr kumimoji="1" lang="en-US" altLang="ja-JP" sz="20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5" name="正方形/長方形 44">
            <a:extLst>
              <a:ext uri="{FF2B5EF4-FFF2-40B4-BE49-F238E27FC236}">
                <a16:creationId xmlns:a16="http://schemas.microsoft.com/office/drawing/2014/main" id="{587CE328-FF6D-368B-3632-733CE516B507}"/>
              </a:ext>
            </a:extLst>
          </p:cNvPr>
          <p:cNvSpPr/>
          <p:nvPr/>
        </p:nvSpPr>
        <p:spPr>
          <a:xfrm>
            <a:off x="70539" y="450404"/>
            <a:ext cx="12092277" cy="288000"/>
          </a:xfrm>
          <a:prstGeom prst="rect">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a:ea typeface="Meiryo UI"/>
                <a:cs typeface="+mn-cs"/>
              </a:rPr>
              <a:t>■　デジタル社会の安全と持続性を担保する総合的なレジリエンス強化</a:t>
            </a:r>
          </a:p>
        </p:txBody>
      </p:sp>
      <p:sp>
        <p:nvSpPr>
          <p:cNvPr id="114" name="四角形: 角を丸くする 113">
            <a:extLst>
              <a:ext uri="{FF2B5EF4-FFF2-40B4-BE49-F238E27FC236}">
                <a16:creationId xmlns:a16="http://schemas.microsoft.com/office/drawing/2014/main" id="{AB14D059-DCE2-B423-4D31-A648D76CA6E2}"/>
              </a:ext>
            </a:extLst>
          </p:cNvPr>
          <p:cNvSpPr/>
          <p:nvPr/>
        </p:nvSpPr>
        <p:spPr>
          <a:xfrm>
            <a:off x="10596401" y="481922"/>
            <a:ext cx="1512000" cy="23300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Meiryo UI"/>
                <a:ea typeface="Meiryo UI"/>
                <a:cs typeface="+mn-cs"/>
              </a:rPr>
              <a:t>【2】 </a:t>
            </a: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都市競争力の強化</a:t>
            </a:r>
          </a:p>
        </p:txBody>
      </p:sp>
      <p:sp>
        <p:nvSpPr>
          <p:cNvPr id="50" name="テキスト ボックス 49">
            <a:extLst>
              <a:ext uri="{FF2B5EF4-FFF2-40B4-BE49-F238E27FC236}">
                <a16:creationId xmlns:a16="http://schemas.microsoft.com/office/drawing/2014/main" id="{FBDB7F13-DE77-3382-FF49-60E4D3936748}"/>
              </a:ext>
            </a:extLst>
          </p:cNvPr>
          <p:cNvSpPr txBox="1"/>
          <p:nvPr/>
        </p:nvSpPr>
        <p:spPr>
          <a:xfrm>
            <a:off x="117692" y="819914"/>
            <a:ext cx="11897327" cy="5232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次世代デジタルサービスを安全に社会実装するためには、</a:t>
            </a:r>
            <a:r>
              <a:rPr kumimoji="1" lang="en-US" altLang="ja-JP" sz="1400" b="1" i="0" u="none" strike="noStrike" kern="1200" cap="none" spc="0" normalizeH="0" baseline="0" noProof="0" dirty="0">
                <a:ln>
                  <a:noFill/>
                </a:ln>
                <a:effectLst/>
                <a:uLnTx/>
                <a:uFillTx/>
                <a:latin typeface="Meiryo UI"/>
                <a:ea typeface="Meiryo UI"/>
                <a:cs typeface="+mn-cs"/>
              </a:rPr>
              <a:t>AI</a:t>
            </a:r>
            <a:r>
              <a:rPr kumimoji="1" lang="ja-JP" altLang="en-US" sz="1400" b="1" i="0" u="none" strike="noStrike" kern="1200" cap="none" spc="0" normalizeH="0" baseline="0" noProof="0" dirty="0">
                <a:ln>
                  <a:noFill/>
                </a:ln>
                <a:effectLst/>
                <a:uLnTx/>
                <a:uFillTx/>
                <a:latin typeface="Meiryo UI"/>
                <a:ea typeface="Meiryo UI"/>
                <a:cs typeface="+mn-cs"/>
              </a:rPr>
              <a:t>の活用を見据えた対応が必要。このため、①コンプライアンス・リスク（ルール）②</a:t>
            </a:r>
            <a:r>
              <a:rPr kumimoji="1" lang="en-US" altLang="ja-JP" sz="1400" b="1" i="0" u="none" strike="noStrike" kern="1200" cap="none" spc="0" normalizeH="0" baseline="0" noProof="0" dirty="0">
                <a:ln>
                  <a:noFill/>
                </a:ln>
                <a:effectLst/>
                <a:uLnTx/>
                <a:uFillTx/>
                <a:latin typeface="Meiryo UI"/>
                <a:ea typeface="Meiryo UI"/>
                <a:cs typeface="+mn-cs"/>
              </a:rPr>
              <a:t>AI</a:t>
            </a:r>
            <a:r>
              <a:rPr kumimoji="1" lang="ja-JP" altLang="en-US" sz="1400" b="1" i="0" u="none" strike="noStrike" kern="1200" cap="none" spc="0" normalizeH="0" baseline="0" noProof="0" dirty="0">
                <a:ln>
                  <a:noFill/>
                </a:ln>
                <a:effectLst/>
                <a:uLnTx/>
                <a:uFillTx/>
                <a:latin typeface="Meiryo UI"/>
                <a:ea typeface="Meiryo UI"/>
                <a:cs typeface="+mn-cs"/>
              </a:rPr>
              <a:t>利活用リテラシー③セキュリティといったレジリエンスを強化する必要がある。この多層的な取組により、平常時・非常時を問わず機能し続ける強靭な都市基盤の実現をめざす</a:t>
            </a:r>
          </a:p>
        </p:txBody>
      </p:sp>
      <p:sp>
        <p:nvSpPr>
          <p:cNvPr id="3" name="正方形/長方形 2">
            <a:extLst>
              <a:ext uri="{FF2B5EF4-FFF2-40B4-BE49-F238E27FC236}">
                <a16:creationId xmlns:a16="http://schemas.microsoft.com/office/drawing/2014/main" id="{EE490808-1FC4-899F-675A-D0D4BBF8204D}"/>
              </a:ext>
            </a:extLst>
          </p:cNvPr>
          <p:cNvSpPr/>
          <p:nvPr/>
        </p:nvSpPr>
        <p:spPr>
          <a:xfrm>
            <a:off x="191763" y="1780847"/>
            <a:ext cx="3217181" cy="45393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1450" marR="0" lvl="0" indent="-171450" algn="l" defTabSz="914400" rtl="0" eaLnBrk="1" fontAlgn="auto" latinLnBrk="0" hangingPunct="1">
              <a:lnSpc>
                <a:spcPts val="1200"/>
              </a:lnSpc>
              <a:spcBef>
                <a:spcPts val="0"/>
              </a:spcBef>
              <a:spcAft>
                <a:spcPts val="0"/>
              </a:spcAft>
              <a:buClrTx/>
              <a:buSzTx/>
              <a:buFont typeface="Wingdings" panose="05000000000000000000" pitchFamily="2" charset="2"/>
              <a:buChar char="n"/>
              <a:tabLst/>
              <a:defRPr/>
            </a:pPr>
            <a:endParaRPr kumimoji="1" lang="ja-JP" altLang="en-US"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 name="テキスト ボックス 3">
            <a:extLst>
              <a:ext uri="{FF2B5EF4-FFF2-40B4-BE49-F238E27FC236}">
                <a16:creationId xmlns:a16="http://schemas.microsoft.com/office/drawing/2014/main" id="{BD0523FF-A8DC-FB85-DFEC-9A771697AA35}"/>
              </a:ext>
            </a:extLst>
          </p:cNvPr>
          <p:cNvSpPr txBox="1"/>
          <p:nvPr/>
        </p:nvSpPr>
        <p:spPr>
          <a:xfrm>
            <a:off x="347224" y="1442551"/>
            <a:ext cx="3591702" cy="276999"/>
          </a:xfrm>
          <a:prstGeom prst="rect">
            <a:avLst/>
          </a:prstGeom>
          <a:solidFill>
            <a:schemeClr val="bg1">
              <a:lumMod val="75000"/>
            </a:schemeClr>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必要なコンプライアンス・リスク管理の方針</a:t>
            </a:r>
          </a:p>
        </p:txBody>
      </p:sp>
      <p:sp>
        <p:nvSpPr>
          <p:cNvPr id="5" name="正方形/長方形 4">
            <a:extLst>
              <a:ext uri="{FF2B5EF4-FFF2-40B4-BE49-F238E27FC236}">
                <a16:creationId xmlns:a16="http://schemas.microsoft.com/office/drawing/2014/main" id="{C1CC3C5C-91FC-FF0F-3C76-208C02D4AD45}"/>
              </a:ext>
            </a:extLst>
          </p:cNvPr>
          <p:cNvSpPr/>
          <p:nvPr/>
        </p:nvSpPr>
        <p:spPr>
          <a:xfrm>
            <a:off x="347226" y="1900154"/>
            <a:ext cx="3591700" cy="46317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1450" marR="0" lvl="0" indent="-171450" algn="l" defTabSz="914400" rtl="0" eaLnBrk="1" fontAlgn="auto" latinLnBrk="0" hangingPunct="1">
              <a:lnSpc>
                <a:spcPts val="1200"/>
              </a:lnSpc>
              <a:spcBef>
                <a:spcPts val="0"/>
              </a:spcBef>
              <a:spcAft>
                <a:spcPts val="0"/>
              </a:spcAft>
              <a:buClrTx/>
              <a:buSzTx/>
              <a:buFont typeface="Wingdings" panose="05000000000000000000" pitchFamily="2" charset="2"/>
              <a:buChar char="n"/>
              <a:tabLst/>
              <a:defRPr/>
            </a:pPr>
            <a:r>
              <a:rPr kumimoji="1" lang="en-US" altLang="ja-JP" sz="1100" b="0" i="0" u="none" strike="noStrike" kern="1200" cap="none" spc="0" normalizeH="0" baseline="0" noProof="0" dirty="0">
                <a:ln>
                  <a:noFill/>
                </a:ln>
                <a:solidFill>
                  <a:schemeClr val="tx1"/>
                </a:solidFill>
                <a:effectLst/>
                <a:uLnTx/>
                <a:uFillTx/>
                <a:latin typeface="Meiryo UI"/>
                <a:ea typeface="Meiryo UI"/>
                <a:cs typeface="+mn-cs"/>
              </a:rPr>
              <a:t>AI</a:t>
            </a: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の特性（ハルシネーションやバイアス等）を踏まえ、大阪府の事業におけるリスクに対する運用ルールを設定</a:t>
            </a: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0" marR="0" lvl="0" indent="0" algn="l" defTabSz="914400" rtl="0" eaLnBrk="1" fontAlgn="auto" latinLnBrk="0" hangingPunct="1">
              <a:lnSpc>
                <a:spcPts val="12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ts val="12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r>
              <a:rPr kumimoji="1" lang="ja-JP" altLang="en-US" sz="1100" b="1" i="0" u="sng" strike="noStrike" kern="1200" cap="none" spc="0" normalizeH="0" baseline="0" noProof="0" dirty="0">
                <a:ln>
                  <a:noFill/>
                </a:ln>
                <a:solidFill>
                  <a:prstClr val="black"/>
                </a:solidFill>
                <a:effectLst/>
                <a:uLnTx/>
                <a:uFillTx/>
                <a:latin typeface="Meiryo UI"/>
                <a:ea typeface="Meiryo UI"/>
                <a:cs typeface="+mn-cs"/>
              </a:rPr>
              <a:t>情報の利用を促進する領域</a:t>
            </a:r>
            <a:endParaRPr kumimoji="1" lang="en-US" altLang="ja-JP" sz="1100" b="1" i="0" u="sng" strike="noStrike" kern="1200" cap="none" spc="0" normalizeH="0" baseline="0" noProof="0" dirty="0">
              <a:ln>
                <a:noFill/>
              </a:ln>
              <a:solidFill>
                <a:prstClr val="black"/>
              </a:solidFill>
              <a:effectLst/>
              <a:uLnTx/>
              <a:uFillTx/>
              <a:latin typeface="Meiryo UI"/>
              <a:ea typeface="Meiryo UI"/>
              <a:cs typeface="+mn-cs"/>
            </a:endParaRPr>
          </a:p>
          <a:p>
            <a:pPr marL="628650" marR="0" lvl="1" indent="-171450" algn="l" defTabSz="914400" rtl="0" eaLnBrk="1" fontAlgn="auto" latinLnBrk="0" hangingPunct="1">
              <a:lnSpc>
                <a:spcPts val="12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多様な情報をもとに積極的な</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　　ナビゲーションの活用と自動化を推進</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例</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 </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628650" marR="0" lvl="1" indent="-171450" algn="l" defTabSz="914400" rtl="0" eaLnBrk="1" fontAlgn="auto" latinLnBrk="0" hangingPunct="1">
              <a:lnSpc>
                <a:spcPts val="1200"/>
              </a:lnSpc>
              <a:spcBef>
                <a:spcPts val="0"/>
              </a:spcBef>
              <a:spcAft>
                <a:spcPts val="0"/>
              </a:spcAft>
              <a:buClrTx/>
              <a:buSzTx/>
              <a:buFont typeface="Wingdings" panose="05000000000000000000" pitchFamily="2" charset="2"/>
              <a:buChar char="ü"/>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観光・イベント案内、オープンデータの見える化、多言語での一般的な手続きナビゲーション</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r>
              <a:rPr kumimoji="1" lang="ja-JP" altLang="en-US" sz="1100" b="1" i="0" u="sng" strike="noStrike" kern="1200" cap="none" spc="0" normalizeH="0" baseline="0" noProof="0" dirty="0">
                <a:ln>
                  <a:noFill/>
                </a:ln>
                <a:solidFill>
                  <a:prstClr val="black"/>
                </a:solidFill>
                <a:effectLst/>
                <a:uLnTx/>
                <a:uFillTx/>
                <a:latin typeface="Meiryo UI"/>
                <a:ea typeface="Meiryo UI"/>
                <a:cs typeface="+mn-cs"/>
              </a:rPr>
              <a:t>行政の手続の利便性を促進する領域</a:t>
            </a:r>
            <a:endParaRPr kumimoji="1" lang="en-US" altLang="ja-JP" sz="1100" b="1" i="0" u="sng" strike="noStrike" kern="1200" cap="none" spc="0" normalizeH="0" baseline="0" noProof="0" dirty="0">
              <a:ln>
                <a:noFill/>
              </a:ln>
              <a:solidFill>
                <a:prstClr val="black"/>
              </a:solidFill>
              <a:effectLst/>
              <a:uLnTx/>
              <a:uFillTx/>
              <a:latin typeface="Meiryo UI"/>
              <a:ea typeface="Meiryo UI"/>
              <a:cs typeface="+mn-cs"/>
            </a:endParaRPr>
          </a:p>
          <a:p>
            <a:pPr marL="628650" marR="0" lvl="1" indent="-171450" algn="l" defTabSz="914400" rtl="0" eaLnBrk="1" fontAlgn="auto" latinLnBrk="0" hangingPunct="1">
              <a:lnSpc>
                <a:spcPts val="12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府民への</a:t>
            </a: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不利益や権利侵害に繋がる</a:t>
            </a: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　　恐れがある領域については、</a:t>
            </a: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　　最終判断は必ず職員が行う</a:t>
            </a: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chemeClr val="tx1"/>
                </a:solidFill>
                <a:effectLst/>
                <a:uLnTx/>
                <a:uFillTx/>
                <a:latin typeface="Meiryo UI"/>
                <a:ea typeface="Meiryo UI"/>
                <a:cs typeface="+mn-cs"/>
              </a:rPr>
              <a:t>【</a:t>
            </a: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例</a:t>
            </a:r>
            <a:r>
              <a:rPr kumimoji="1" lang="en-US" altLang="ja-JP" sz="1100" b="0" i="0" u="none" strike="noStrike" kern="1200" cap="none" spc="0" normalizeH="0" baseline="0" noProof="0" dirty="0">
                <a:ln>
                  <a:noFill/>
                </a:ln>
                <a:solidFill>
                  <a:schemeClr val="tx1"/>
                </a:solidFill>
                <a:effectLst/>
                <a:uLnTx/>
                <a:uFillTx/>
                <a:latin typeface="Meiryo UI"/>
                <a:ea typeface="Meiryo UI"/>
                <a:cs typeface="+mn-cs"/>
              </a:rPr>
              <a:t>】</a:t>
            </a:r>
          </a:p>
          <a:p>
            <a:pPr marL="628650" marR="0" lvl="1" indent="-171450" algn="l" defTabSz="914400" rtl="0" eaLnBrk="1" fontAlgn="auto" latinLnBrk="0" hangingPunct="1">
              <a:lnSpc>
                <a:spcPts val="1200"/>
              </a:lnSpc>
              <a:spcBef>
                <a:spcPts val="0"/>
              </a:spcBef>
              <a:spcAft>
                <a:spcPts val="0"/>
              </a:spcAft>
              <a:buClrTx/>
              <a:buSzTx/>
              <a:buFont typeface="Wingdings" panose="05000000000000000000" pitchFamily="2" charset="2"/>
              <a:buChar char="ü"/>
              <a:tabLst/>
              <a:defRPr/>
            </a:pPr>
            <a:r>
              <a:rPr kumimoji="1" lang="en-US" altLang="ja-JP" sz="1100" b="0" i="0" u="none" strike="noStrike" kern="1200" cap="none" spc="0" normalizeH="0" baseline="0" noProof="0" dirty="0">
                <a:ln>
                  <a:noFill/>
                </a:ln>
                <a:solidFill>
                  <a:schemeClr val="tx1"/>
                </a:solidFill>
                <a:effectLst/>
                <a:uLnTx/>
                <a:uFillTx/>
                <a:latin typeface="Meiryo UI"/>
                <a:ea typeface="Meiryo UI"/>
                <a:cs typeface="+mn-cs"/>
              </a:rPr>
              <a:t>AI</a:t>
            </a: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エージェントによる各種給付・申請の一次審査、条例案等の法制執務サポート</a:t>
            </a: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r>
              <a:rPr kumimoji="1" lang="ja-JP" altLang="en-US" sz="1100" b="1" i="0" u="sng" strike="noStrike" kern="1200" cap="none" spc="0" normalizeH="0" baseline="0" noProof="0" dirty="0">
                <a:ln>
                  <a:noFill/>
                </a:ln>
                <a:solidFill>
                  <a:schemeClr val="tx1"/>
                </a:solidFill>
                <a:effectLst/>
                <a:uLnTx/>
                <a:uFillTx/>
                <a:latin typeface="Meiryo UI"/>
                <a:ea typeface="Meiryo UI"/>
                <a:cs typeface="+mn-cs"/>
              </a:rPr>
              <a:t>先進的な公共サービスを促進する領域</a:t>
            </a:r>
            <a:endParaRPr kumimoji="1" lang="en-US" altLang="ja-JP" sz="1100" b="1" i="0" u="sng" strike="noStrike" kern="1200" cap="none" spc="0" normalizeH="0" baseline="0" noProof="0" dirty="0">
              <a:ln>
                <a:noFill/>
              </a:ln>
              <a:solidFill>
                <a:schemeClr val="tx1"/>
              </a:solidFill>
              <a:effectLst/>
              <a:uLnTx/>
              <a:uFillTx/>
              <a:latin typeface="Meiryo UI"/>
              <a:ea typeface="Meiryo UI"/>
              <a:cs typeface="+mn-cs"/>
            </a:endParaRPr>
          </a:p>
          <a:p>
            <a:pPr marL="628650" marR="0" lvl="1" indent="-171450" algn="l" defTabSz="914400" rtl="0" eaLnBrk="1" fontAlgn="auto" latinLnBrk="0" hangingPunct="1">
              <a:lnSpc>
                <a:spcPts val="12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重大な事故に直結する領域については、</a:t>
            </a:r>
            <a:r>
              <a:rPr kumimoji="1" lang="en-US" altLang="ja-JP" sz="1100" b="0" i="0" u="none" strike="noStrike" kern="1200" cap="none" spc="0" normalizeH="0" baseline="0" noProof="0" dirty="0">
                <a:ln>
                  <a:noFill/>
                </a:ln>
                <a:solidFill>
                  <a:schemeClr val="tx1"/>
                </a:solidFill>
                <a:effectLst/>
                <a:uLnTx/>
                <a:uFillTx/>
                <a:latin typeface="Meiryo UI"/>
                <a:ea typeface="Meiryo UI"/>
                <a:cs typeface="+mn-cs"/>
              </a:rPr>
              <a:t>AI</a:t>
            </a: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への判断委譲は行わず、意思決定を支援する高度な参考情報に留める</a:t>
            </a: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a:ea typeface="Meiryo UI"/>
                <a:cs typeface="+mn-cs"/>
              </a:rPr>
              <a:t>（例） </a:t>
            </a:r>
            <a:endParaRPr kumimoji="1" lang="en-US" altLang="ja-JP" sz="1050" b="0" i="0" u="none" strike="noStrike" kern="1200" cap="none" spc="0" normalizeH="0" baseline="0" noProof="0" dirty="0">
              <a:ln>
                <a:noFill/>
              </a:ln>
              <a:solidFill>
                <a:schemeClr val="tx1"/>
              </a:solidFill>
              <a:effectLst/>
              <a:uLnTx/>
              <a:uFillTx/>
              <a:latin typeface="Meiryo UI"/>
              <a:ea typeface="Meiryo UI"/>
              <a:cs typeface="+mn-cs"/>
            </a:endParaRPr>
          </a:p>
          <a:p>
            <a:pPr marL="628650" marR="0" lvl="1" indent="-171450" algn="l" defTabSz="914400" rtl="0" eaLnBrk="1" fontAlgn="auto" latinLnBrk="0" hangingPunct="1">
              <a:lnSpc>
                <a:spcPts val="1200"/>
              </a:lnSpc>
              <a:spcBef>
                <a:spcPts val="0"/>
              </a:spcBef>
              <a:spcAft>
                <a:spcPts val="0"/>
              </a:spcAft>
              <a:buClrTx/>
              <a:buSzTx/>
              <a:buFont typeface="Wingdings" panose="05000000000000000000" pitchFamily="2" charset="2"/>
              <a:buChar char="ü"/>
              <a:tabLst/>
              <a:defRPr/>
            </a:pPr>
            <a:r>
              <a:rPr kumimoji="1" lang="ja-JP" altLang="en-US" sz="1050" b="0" i="0" u="none" strike="noStrike" kern="1200" cap="none" spc="0" normalizeH="0" baseline="0" noProof="0" dirty="0">
                <a:ln>
                  <a:noFill/>
                </a:ln>
                <a:solidFill>
                  <a:schemeClr val="tx1"/>
                </a:solidFill>
                <a:effectLst/>
                <a:uLnTx/>
                <a:uFillTx/>
                <a:latin typeface="Meiryo UI"/>
                <a:ea typeface="Meiryo UI"/>
                <a:cs typeface="+mn-cs"/>
              </a:rPr>
              <a:t>医療・ヘルスケア（トリアージ支援等）</a:t>
            </a:r>
            <a:endParaRPr kumimoji="1" lang="en-US" altLang="ja-JP" sz="1050" b="0" i="0" u="none" strike="noStrike" kern="1200" cap="none" spc="0" normalizeH="0" baseline="0" noProof="0" dirty="0">
              <a:ln>
                <a:noFill/>
              </a:ln>
              <a:solidFill>
                <a:schemeClr val="tx1"/>
              </a:solidFill>
              <a:effectLst/>
              <a:uLnTx/>
              <a:uFillTx/>
              <a:latin typeface="Meiryo UI"/>
              <a:ea typeface="Meiryo UI"/>
              <a:cs typeface="+mn-cs"/>
            </a:endParaRPr>
          </a:p>
          <a:p>
            <a:pPr marL="628650" marR="0" lvl="1" indent="-171450" algn="l" defTabSz="914400" rtl="0" eaLnBrk="1" fontAlgn="auto" latinLnBrk="0" hangingPunct="1">
              <a:lnSpc>
                <a:spcPts val="1200"/>
              </a:lnSpc>
              <a:spcBef>
                <a:spcPts val="0"/>
              </a:spcBef>
              <a:spcAft>
                <a:spcPts val="0"/>
              </a:spcAft>
              <a:buClrTx/>
              <a:buSzTx/>
              <a:buFont typeface="Wingdings" panose="05000000000000000000" pitchFamily="2" charset="2"/>
              <a:buChar char="ü"/>
              <a:tabLst/>
              <a:defRPr/>
            </a:pPr>
            <a:r>
              <a:rPr kumimoji="1" lang="ja-JP" altLang="en-US" sz="1050" b="0" i="0" u="none" strike="noStrike" kern="1200" cap="none" spc="0" normalizeH="0" baseline="0" noProof="0" dirty="0">
                <a:ln>
                  <a:noFill/>
                </a:ln>
                <a:solidFill>
                  <a:schemeClr val="tx1"/>
                </a:solidFill>
                <a:effectLst/>
                <a:uLnTx/>
                <a:uFillTx/>
                <a:latin typeface="Meiryo UI"/>
                <a:ea typeface="Meiryo UI"/>
                <a:cs typeface="+mn-cs"/>
              </a:rPr>
              <a:t>防災・災害対応（被害状況の即時</a:t>
            </a:r>
            <a:endParaRPr kumimoji="1" lang="en-US" altLang="ja-JP" sz="1050" b="0"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a:ea typeface="Meiryo UI"/>
                <a:cs typeface="+mn-cs"/>
              </a:rPr>
              <a:t>　　把握や気象データに基づく浸水予測）</a:t>
            </a:r>
            <a:endParaRPr kumimoji="1" lang="en-US" altLang="ja-JP" sz="1050" b="0" i="0" u="none" strike="noStrike" kern="1200" cap="none" spc="0" normalizeH="0" baseline="0" noProof="0" dirty="0">
              <a:ln>
                <a:noFill/>
              </a:ln>
              <a:solidFill>
                <a:schemeClr val="tx1"/>
              </a:solidFill>
              <a:effectLst/>
              <a:uLnTx/>
              <a:uFillTx/>
              <a:latin typeface="Meiryo UI"/>
              <a:ea typeface="Meiryo UI"/>
              <a:cs typeface="+mn-cs"/>
            </a:endParaRPr>
          </a:p>
        </p:txBody>
      </p:sp>
      <p:sp>
        <p:nvSpPr>
          <p:cNvPr id="9" name="楕円 8">
            <a:extLst>
              <a:ext uri="{FF2B5EF4-FFF2-40B4-BE49-F238E27FC236}">
                <a16:creationId xmlns:a16="http://schemas.microsoft.com/office/drawing/2014/main" id="{67E2F169-23D0-1814-13BB-D761EBAE428D}"/>
              </a:ext>
            </a:extLst>
          </p:cNvPr>
          <p:cNvSpPr/>
          <p:nvPr/>
        </p:nvSpPr>
        <p:spPr>
          <a:xfrm>
            <a:off x="347224" y="2556169"/>
            <a:ext cx="461481" cy="428762"/>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a:ea typeface="Meiryo UI"/>
                <a:cs typeface="+mn-cs"/>
              </a:rPr>
              <a:t>積極</a:t>
            </a:r>
          </a:p>
        </p:txBody>
      </p:sp>
      <p:sp>
        <p:nvSpPr>
          <p:cNvPr id="10" name="楕円 9">
            <a:extLst>
              <a:ext uri="{FF2B5EF4-FFF2-40B4-BE49-F238E27FC236}">
                <a16:creationId xmlns:a16="http://schemas.microsoft.com/office/drawing/2014/main" id="{50574792-6BED-C610-EA2B-D673FA97B0D5}"/>
              </a:ext>
            </a:extLst>
          </p:cNvPr>
          <p:cNvSpPr/>
          <p:nvPr/>
        </p:nvSpPr>
        <p:spPr>
          <a:xfrm>
            <a:off x="347224" y="5076384"/>
            <a:ext cx="461481" cy="428762"/>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a:ea typeface="Meiryo UI"/>
                <a:cs typeface="+mn-cs"/>
              </a:rPr>
              <a:t>厳格</a:t>
            </a:r>
          </a:p>
        </p:txBody>
      </p:sp>
      <p:sp>
        <p:nvSpPr>
          <p:cNvPr id="11" name="楕円 10">
            <a:extLst>
              <a:ext uri="{FF2B5EF4-FFF2-40B4-BE49-F238E27FC236}">
                <a16:creationId xmlns:a16="http://schemas.microsoft.com/office/drawing/2014/main" id="{6EB9D37C-1A3B-F1C1-561C-9A19142D95B9}"/>
              </a:ext>
            </a:extLst>
          </p:cNvPr>
          <p:cNvSpPr/>
          <p:nvPr/>
        </p:nvSpPr>
        <p:spPr>
          <a:xfrm>
            <a:off x="347224" y="3757067"/>
            <a:ext cx="461481" cy="428762"/>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a:ea typeface="Meiryo UI"/>
                <a:cs typeface="+mn-cs"/>
              </a:rPr>
              <a:t>丁寧</a:t>
            </a:r>
          </a:p>
        </p:txBody>
      </p:sp>
      <p:pic>
        <p:nvPicPr>
          <p:cNvPr id="15" name="図 14" descr="テキスト が含まれている画像&#10;&#10;AI によって生成されたコンテンツは間違っている可能性があります。">
            <a:extLst>
              <a:ext uri="{FF2B5EF4-FFF2-40B4-BE49-F238E27FC236}">
                <a16:creationId xmlns:a16="http://schemas.microsoft.com/office/drawing/2014/main" id="{CC17FDC4-6147-572C-16AC-300DE0F8AE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52303" y="3702102"/>
            <a:ext cx="624204" cy="579699"/>
          </a:xfrm>
          <a:prstGeom prst="rect">
            <a:avLst/>
          </a:prstGeom>
        </p:spPr>
      </p:pic>
      <p:pic>
        <p:nvPicPr>
          <p:cNvPr id="18" name="図 17" descr="ダイアグラム, 設計図&#10;&#10;AI 生成コンテンツは誤りを含む可能性があります。">
            <a:extLst>
              <a:ext uri="{FF2B5EF4-FFF2-40B4-BE49-F238E27FC236}">
                <a16:creationId xmlns:a16="http://schemas.microsoft.com/office/drawing/2014/main" id="{3D21B052-95AD-B2DB-38BC-66F2AE6C66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40596" y="5812983"/>
            <a:ext cx="892472" cy="765888"/>
          </a:xfrm>
          <a:prstGeom prst="rect">
            <a:avLst/>
          </a:prstGeom>
        </p:spPr>
      </p:pic>
      <p:sp>
        <p:nvSpPr>
          <p:cNvPr id="21" name="正方形/長方形 20">
            <a:extLst>
              <a:ext uri="{FF2B5EF4-FFF2-40B4-BE49-F238E27FC236}">
                <a16:creationId xmlns:a16="http://schemas.microsoft.com/office/drawing/2014/main" id="{504622F0-DA6F-2828-55B0-1D7E1A71CBC3}"/>
              </a:ext>
            </a:extLst>
          </p:cNvPr>
          <p:cNvSpPr/>
          <p:nvPr/>
        </p:nvSpPr>
        <p:spPr>
          <a:xfrm>
            <a:off x="4185174" y="1780847"/>
            <a:ext cx="3217181" cy="45393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1450" marR="0" lvl="0" indent="-171450" algn="l" defTabSz="914400" rtl="0" eaLnBrk="1" fontAlgn="auto" latinLnBrk="0" hangingPunct="1">
              <a:lnSpc>
                <a:spcPts val="1200"/>
              </a:lnSpc>
              <a:spcBef>
                <a:spcPts val="0"/>
              </a:spcBef>
              <a:spcAft>
                <a:spcPts val="0"/>
              </a:spcAft>
              <a:buClrTx/>
              <a:buSzTx/>
              <a:buFont typeface="Wingdings" panose="05000000000000000000" pitchFamily="2" charset="2"/>
              <a:buChar char="n"/>
              <a:tabLst/>
              <a:defRPr/>
            </a:pPr>
            <a:endParaRPr kumimoji="1" lang="ja-JP" altLang="en-US"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2" name="テキスト ボックス 21">
            <a:extLst>
              <a:ext uri="{FF2B5EF4-FFF2-40B4-BE49-F238E27FC236}">
                <a16:creationId xmlns:a16="http://schemas.microsoft.com/office/drawing/2014/main" id="{1430542F-434A-14CC-C20D-E0521808D32E}"/>
              </a:ext>
            </a:extLst>
          </p:cNvPr>
          <p:cNvSpPr txBox="1"/>
          <p:nvPr/>
        </p:nvSpPr>
        <p:spPr>
          <a:xfrm>
            <a:off x="4340635" y="1442551"/>
            <a:ext cx="3591702" cy="276999"/>
          </a:xfrm>
          <a:prstGeom prst="rect">
            <a:avLst/>
          </a:prstGeom>
          <a:solidFill>
            <a:schemeClr val="bg1">
              <a:lumMod val="75000"/>
            </a:schemeClr>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・データ利活用を支えるリテラシー向上の推進</a:t>
            </a:r>
          </a:p>
        </p:txBody>
      </p:sp>
      <p:sp>
        <p:nvSpPr>
          <p:cNvPr id="23" name="正方形/長方形 22">
            <a:extLst>
              <a:ext uri="{FF2B5EF4-FFF2-40B4-BE49-F238E27FC236}">
                <a16:creationId xmlns:a16="http://schemas.microsoft.com/office/drawing/2014/main" id="{D48AFA58-AE09-6659-9389-E2A479A574C0}"/>
              </a:ext>
            </a:extLst>
          </p:cNvPr>
          <p:cNvSpPr/>
          <p:nvPr/>
        </p:nvSpPr>
        <p:spPr>
          <a:xfrm>
            <a:off x="4340637" y="1900154"/>
            <a:ext cx="3591700" cy="46317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1450" marR="0" lvl="0" indent="-171450" algn="l" defTabSz="914400" rtl="0" eaLnBrk="1" fontAlgn="auto" latinLnBrk="0" hangingPunct="1">
              <a:lnSpc>
                <a:spcPts val="1200"/>
              </a:lnSpc>
              <a:spcBef>
                <a:spcPts val="0"/>
              </a:spcBef>
              <a:spcAft>
                <a:spcPts val="0"/>
              </a:spcAft>
              <a:buClrTx/>
              <a:buSzTx/>
              <a:buFont typeface="Wingdings" panose="05000000000000000000" pitchFamily="2" charset="2"/>
              <a:buChar char="n"/>
              <a:tabLst/>
              <a:defRPr/>
            </a:pPr>
            <a:r>
              <a:rPr kumimoji="1" lang="en-US" altLang="ja-JP" sz="1100" b="0" i="0" u="none" strike="noStrike" kern="1200" cap="none" spc="0" normalizeH="0" baseline="0" noProof="0" dirty="0">
                <a:ln>
                  <a:noFill/>
                </a:ln>
                <a:solidFill>
                  <a:schemeClr val="tx1"/>
                </a:solidFill>
                <a:effectLst/>
                <a:uLnTx/>
                <a:uFillTx/>
                <a:latin typeface="Meiryo UI"/>
                <a:ea typeface="Meiryo UI"/>
                <a:cs typeface="+mn-cs"/>
              </a:rPr>
              <a:t>AI</a:t>
            </a: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やデータを安全かつ有効に活用するため、府民・府庁・市町村のそれぞれに対して、継続的かつ実践的なリテラシーの向上に向けた啓発等を実施</a:t>
            </a: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171450" marR="0" lvl="0" indent="-171450" algn="l" defTabSz="914400" rtl="0" eaLnBrk="1" fontAlgn="auto" latinLnBrk="0" hangingPunct="1">
              <a:lnSpc>
                <a:spcPts val="1200"/>
              </a:lnSpc>
              <a:spcBef>
                <a:spcPts val="0"/>
              </a:spcBef>
              <a:spcAft>
                <a:spcPts val="0"/>
              </a:spcAft>
              <a:buClrTx/>
              <a:buSzTx/>
              <a:buFont typeface="Wingdings" panose="05000000000000000000" pitchFamily="2" charset="2"/>
              <a:buChar char="n"/>
              <a:tabLst/>
              <a:defRPr/>
            </a:pP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r>
              <a:rPr kumimoji="1" lang="ja-JP" altLang="en-US" sz="1100" b="1" i="0" u="sng" strike="noStrike" kern="1200" cap="none" spc="0" normalizeH="0" baseline="0" noProof="0" dirty="0">
                <a:ln>
                  <a:noFill/>
                </a:ln>
                <a:solidFill>
                  <a:schemeClr val="tx1"/>
                </a:solidFill>
                <a:effectLst/>
                <a:uLnTx/>
                <a:uFillTx/>
                <a:latin typeface="Meiryo UI"/>
                <a:ea typeface="Meiryo UI"/>
                <a:cs typeface="+mn-cs"/>
              </a:rPr>
              <a:t>府民に対する透明性の確保とリテラシー啓発</a:t>
            </a:r>
            <a:endParaRPr kumimoji="1" lang="en-US" altLang="ja-JP" sz="1100" b="1" i="0" u="sng" strike="noStrike" kern="1200" cap="none" spc="0" normalizeH="0" baseline="0" noProof="0" dirty="0">
              <a:ln>
                <a:noFill/>
              </a:ln>
              <a:solidFill>
                <a:schemeClr val="tx1"/>
              </a:solidFill>
              <a:effectLst/>
              <a:uLnTx/>
              <a:uFillTx/>
              <a:latin typeface="Meiryo UI"/>
              <a:ea typeface="Meiryo UI"/>
              <a:cs typeface="+mn-cs"/>
            </a:endParaRPr>
          </a:p>
          <a:p>
            <a:pPr marL="628650" marR="0" lvl="1" indent="-171450" algn="l" defTabSz="914400" rtl="0" eaLnBrk="1" fontAlgn="auto" latinLnBrk="0" hangingPunct="1">
              <a:lnSpc>
                <a:spcPts val="12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データ利用の目的や</a:t>
            </a:r>
            <a:r>
              <a:rPr kumimoji="1" lang="en-US" altLang="ja-JP" sz="1100" b="0" i="0" u="none" strike="noStrike" kern="1200" cap="none" spc="0" normalizeH="0" baseline="0" noProof="0" dirty="0">
                <a:ln>
                  <a:noFill/>
                </a:ln>
                <a:solidFill>
                  <a:schemeClr val="tx1"/>
                </a:solidFill>
                <a:effectLst/>
                <a:uLnTx/>
                <a:uFillTx/>
                <a:latin typeface="Meiryo UI"/>
                <a:ea typeface="Meiryo UI"/>
                <a:cs typeface="+mn-cs"/>
              </a:rPr>
              <a:t>AI</a:t>
            </a: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の判断基準を</a:t>
            </a: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　わかりやすく開示し、安心して</a:t>
            </a:r>
            <a:r>
              <a:rPr kumimoji="1" lang="en-US" altLang="ja-JP" sz="1100" b="0" i="0" u="none" strike="noStrike" kern="1200" cap="none" spc="0" normalizeH="0" baseline="0" noProof="0" dirty="0">
                <a:ln>
                  <a:noFill/>
                </a:ln>
                <a:solidFill>
                  <a:schemeClr val="tx1"/>
                </a:solidFill>
                <a:effectLst/>
                <a:uLnTx/>
                <a:uFillTx/>
                <a:latin typeface="Meiryo UI"/>
                <a:ea typeface="Meiryo UI"/>
                <a:cs typeface="+mn-cs"/>
              </a:rPr>
              <a:t>AI</a:t>
            </a: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サービスを</a:t>
            </a: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　利用できるよう、啓発等を実施</a:t>
            </a: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r>
              <a:rPr kumimoji="1" lang="ja-JP" altLang="en-US" sz="1100" b="1" i="0" u="sng" strike="noStrike" kern="1200" cap="none" spc="0" normalizeH="0" baseline="0" noProof="0" dirty="0">
                <a:ln>
                  <a:noFill/>
                </a:ln>
                <a:solidFill>
                  <a:schemeClr val="tx1"/>
                </a:solidFill>
                <a:effectLst/>
                <a:uLnTx/>
                <a:uFillTx/>
                <a:latin typeface="Meiryo UI"/>
                <a:ea typeface="Meiryo UI"/>
                <a:cs typeface="+mn-cs"/>
              </a:rPr>
              <a:t>安全かつ倫理的な</a:t>
            </a:r>
            <a:r>
              <a:rPr kumimoji="1" lang="en-US" altLang="ja-JP" sz="1100" b="1" i="0" u="sng" strike="noStrike" kern="1200" cap="none" spc="0" normalizeH="0" baseline="0" noProof="0" dirty="0">
                <a:ln>
                  <a:noFill/>
                </a:ln>
                <a:solidFill>
                  <a:schemeClr val="tx1"/>
                </a:solidFill>
                <a:effectLst/>
                <a:uLnTx/>
                <a:uFillTx/>
                <a:latin typeface="Meiryo UI"/>
                <a:ea typeface="Meiryo UI"/>
                <a:cs typeface="+mn-cs"/>
              </a:rPr>
              <a:t>AI</a:t>
            </a:r>
            <a:r>
              <a:rPr kumimoji="1" lang="ja-JP" altLang="en-US" sz="1100" b="1" i="0" u="sng" strike="noStrike" kern="1200" cap="none" spc="0" normalizeH="0" baseline="0" noProof="0" dirty="0">
                <a:ln>
                  <a:noFill/>
                </a:ln>
                <a:solidFill>
                  <a:schemeClr val="tx1"/>
                </a:solidFill>
                <a:effectLst/>
                <a:uLnTx/>
                <a:uFillTx/>
                <a:latin typeface="Meiryo UI"/>
                <a:ea typeface="Meiryo UI"/>
                <a:cs typeface="+mn-cs"/>
              </a:rPr>
              <a:t>・データ利活用者の育成</a:t>
            </a:r>
            <a:endParaRPr kumimoji="1" lang="en-US" altLang="ja-JP" sz="1100" b="1" i="0" u="sng" strike="noStrike" kern="1200" cap="none" spc="0" normalizeH="0" baseline="0" noProof="0" dirty="0">
              <a:ln>
                <a:noFill/>
              </a:ln>
              <a:solidFill>
                <a:schemeClr val="tx1"/>
              </a:solidFill>
              <a:effectLst/>
              <a:uLnTx/>
              <a:uFillTx/>
              <a:latin typeface="Meiryo UI"/>
              <a:ea typeface="Meiryo UI"/>
              <a:cs typeface="+mn-cs"/>
            </a:endParaRPr>
          </a:p>
          <a:p>
            <a:pPr marL="628650" marR="0" lvl="1" indent="-171450" algn="l" defTabSz="914400" rtl="0" eaLnBrk="1" fontAlgn="auto" latinLnBrk="0" hangingPunct="1">
              <a:lnSpc>
                <a:spcPts val="12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計画的な研修等により、</a:t>
            </a:r>
            <a:r>
              <a:rPr kumimoji="1" lang="en-US" altLang="ja-JP" sz="1100" b="0" i="0" u="none" strike="noStrike" kern="1200" cap="none" spc="0" normalizeH="0" baseline="0" noProof="0" dirty="0">
                <a:ln>
                  <a:noFill/>
                </a:ln>
                <a:solidFill>
                  <a:schemeClr val="tx1"/>
                </a:solidFill>
                <a:effectLst/>
                <a:uLnTx/>
                <a:uFillTx/>
                <a:latin typeface="Meiryo UI"/>
                <a:ea typeface="Meiryo UI"/>
                <a:cs typeface="+mn-cs"/>
              </a:rPr>
              <a:t>AI</a:t>
            </a: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の出力結果について</a:t>
            </a:r>
            <a:b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b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ハルシネーション（誤情報）や</a:t>
            </a:r>
            <a:b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b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バイアスを見抜く力等を育成</a:t>
            </a:r>
          </a:p>
          <a:p>
            <a:pPr marL="457200" marR="0" lvl="1" indent="0" algn="l" defTabSz="914400" rtl="0" eaLnBrk="1" fontAlgn="auto" latinLnBrk="0" hangingPunct="1">
              <a:lnSpc>
                <a:spcPts val="12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endParaRPr lang="en-US" altLang="ja-JP" sz="1100" dirty="0">
              <a:solidFill>
                <a:schemeClr val="tx1"/>
              </a:solidFill>
              <a:latin typeface="Meiryo UI"/>
              <a:ea typeface="Meiryo UI"/>
            </a:endParaRPr>
          </a:p>
          <a:p>
            <a:pPr marL="457200" marR="0" lvl="1" indent="0" algn="l" defTabSz="914400" rtl="0" eaLnBrk="1" fontAlgn="auto" latinLnBrk="0" hangingPunct="1">
              <a:lnSpc>
                <a:spcPts val="12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r>
              <a:rPr kumimoji="1" lang="ja-JP" altLang="en-US" sz="1100" b="1" i="0" u="sng" strike="noStrike" kern="1200" cap="none" spc="0" normalizeH="0" baseline="0" noProof="0" dirty="0">
                <a:ln>
                  <a:noFill/>
                </a:ln>
                <a:solidFill>
                  <a:schemeClr val="tx1"/>
                </a:solidFill>
                <a:effectLst/>
                <a:uLnTx/>
                <a:uFillTx/>
                <a:latin typeface="Meiryo UI"/>
                <a:ea typeface="Meiryo UI"/>
                <a:cs typeface="+mn-cs"/>
              </a:rPr>
              <a:t>市町村を横断した事例共有と利活用方針の整備</a:t>
            </a:r>
            <a:endParaRPr kumimoji="1" lang="en-US" altLang="ja-JP" sz="1100" b="1" i="0" u="sng" strike="noStrike" kern="1200" cap="none" spc="0" normalizeH="0" baseline="0" noProof="0" dirty="0">
              <a:ln>
                <a:noFill/>
              </a:ln>
              <a:solidFill>
                <a:schemeClr val="tx1"/>
              </a:solidFill>
              <a:effectLst/>
              <a:uLnTx/>
              <a:uFillTx/>
              <a:latin typeface="Meiryo UI"/>
              <a:ea typeface="Meiryo UI"/>
              <a:cs typeface="+mn-cs"/>
            </a:endParaRPr>
          </a:p>
          <a:p>
            <a:pPr marL="628650" marR="0" lvl="1" indent="-171450" algn="l" defTabSz="914400" rtl="0" eaLnBrk="1" fontAlgn="auto" latinLnBrk="0" hangingPunct="1">
              <a:lnSpc>
                <a:spcPts val="12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府内各市町村で</a:t>
            </a:r>
            <a:r>
              <a:rPr kumimoji="1" lang="en-US" altLang="ja-JP" sz="1100" b="0" i="0" u="none" strike="noStrike" kern="1200" cap="none" spc="0" normalizeH="0" baseline="0" noProof="0" dirty="0">
                <a:ln>
                  <a:noFill/>
                </a:ln>
                <a:solidFill>
                  <a:schemeClr val="tx1"/>
                </a:solidFill>
                <a:effectLst/>
                <a:uLnTx/>
                <a:uFillTx/>
                <a:latin typeface="Meiryo UI"/>
                <a:ea typeface="Meiryo UI"/>
                <a:cs typeface="+mn-cs"/>
              </a:rPr>
              <a:t>AI</a:t>
            </a: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活用の成功事例や</a:t>
            </a:r>
            <a:br>
              <a:rPr kumimoji="1" lang="en-US" altLang="ja-JP" sz="1100" b="0" i="0" u="none" strike="noStrike" kern="1200" cap="none" spc="0" normalizeH="0" baseline="0" noProof="0" dirty="0">
                <a:ln>
                  <a:noFill/>
                </a:ln>
                <a:solidFill>
                  <a:schemeClr val="tx1"/>
                </a:solidFill>
                <a:effectLst/>
                <a:uLnTx/>
                <a:uFillTx/>
                <a:latin typeface="Meiryo UI"/>
                <a:ea typeface="Meiryo UI"/>
                <a:cs typeface="+mn-cs"/>
              </a:rPr>
            </a:b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インシデント事例等を共有し、</a:t>
            </a:r>
            <a:br>
              <a:rPr kumimoji="1" lang="en-US" altLang="ja-JP" sz="1100" b="0" i="0" u="none" strike="noStrike" kern="1200" cap="none" spc="0" normalizeH="0" baseline="0" noProof="0" dirty="0">
                <a:ln>
                  <a:noFill/>
                </a:ln>
                <a:solidFill>
                  <a:schemeClr val="tx1"/>
                </a:solidFill>
                <a:effectLst/>
                <a:uLnTx/>
                <a:uFillTx/>
                <a:latin typeface="Meiryo UI"/>
                <a:ea typeface="Meiryo UI"/>
                <a:cs typeface="+mn-cs"/>
              </a:rPr>
            </a:b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運用時に職員の疑義を解消する</a:t>
            </a:r>
            <a:br>
              <a:rPr kumimoji="1" lang="en-US" altLang="ja-JP" sz="1100" b="0" i="0" u="none" strike="noStrike" kern="1200" cap="none" spc="0" normalizeH="0" baseline="0" noProof="0" dirty="0">
                <a:ln>
                  <a:noFill/>
                </a:ln>
                <a:solidFill>
                  <a:schemeClr val="tx1"/>
                </a:solidFill>
                <a:effectLst/>
                <a:uLnTx/>
                <a:uFillTx/>
                <a:latin typeface="Meiryo UI"/>
                <a:ea typeface="Meiryo UI"/>
                <a:cs typeface="+mn-cs"/>
              </a:rPr>
            </a:b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利活用方針を発信</a:t>
            </a:r>
          </a:p>
        </p:txBody>
      </p:sp>
      <p:sp>
        <p:nvSpPr>
          <p:cNvPr id="24" name="楕円 23">
            <a:extLst>
              <a:ext uri="{FF2B5EF4-FFF2-40B4-BE49-F238E27FC236}">
                <a16:creationId xmlns:a16="http://schemas.microsoft.com/office/drawing/2014/main" id="{199C4C29-FA91-7EF0-05D2-2AFEF82D87BB}"/>
              </a:ext>
            </a:extLst>
          </p:cNvPr>
          <p:cNvSpPr/>
          <p:nvPr/>
        </p:nvSpPr>
        <p:spPr>
          <a:xfrm>
            <a:off x="4340635" y="2556169"/>
            <a:ext cx="461481" cy="428762"/>
          </a:xfrm>
          <a:prstGeom prst="ellipse">
            <a:avLst/>
          </a:prstGeom>
          <a:solidFill>
            <a:srgbClr val="FF9999"/>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a:ea typeface="Meiryo UI"/>
                <a:cs typeface="+mn-cs"/>
              </a:rPr>
              <a:t>府民</a:t>
            </a:r>
          </a:p>
        </p:txBody>
      </p:sp>
      <p:sp>
        <p:nvSpPr>
          <p:cNvPr id="25" name="楕円 24">
            <a:extLst>
              <a:ext uri="{FF2B5EF4-FFF2-40B4-BE49-F238E27FC236}">
                <a16:creationId xmlns:a16="http://schemas.microsoft.com/office/drawing/2014/main" id="{D4B7EEB8-A18A-B852-37C0-36879D9601AD}"/>
              </a:ext>
            </a:extLst>
          </p:cNvPr>
          <p:cNvSpPr/>
          <p:nvPr/>
        </p:nvSpPr>
        <p:spPr>
          <a:xfrm>
            <a:off x="4340635" y="5076384"/>
            <a:ext cx="461481" cy="428762"/>
          </a:xfrm>
          <a:prstGeom prst="ellipse">
            <a:avLst/>
          </a:prstGeom>
          <a:solidFill>
            <a:srgbClr val="FF9999"/>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a:ea typeface="Meiryo UI"/>
                <a:cs typeface="+mn-cs"/>
              </a:rPr>
              <a:t>市町村</a:t>
            </a:r>
          </a:p>
        </p:txBody>
      </p:sp>
      <p:sp>
        <p:nvSpPr>
          <p:cNvPr id="26" name="楕円 25">
            <a:extLst>
              <a:ext uri="{FF2B5EF4-FFF2-40B4-BE49-F238E27FC236}">
                <a16:creationId xmlns:a16="http://schemas.microsoft.com/office/drawing/2014/main" id="{C7707540-746A-7031-9C85-2A184371024C}"/>
              </a:ext>
            </a:extLst>
          </p:cNvPr>
          <p:cNvSpPr/>
          <p:nvPr/>
        </p:nvSpPr>
        <p:spPr>
          <a:xfrm>
            <a:off x="4340635" y="3757067"/>
            <a:ext cx="461481" cy="428762"/>
          </a:xfrm>
          <a:prstGeom prst="ellipse">
            <a:avLst/>
          </a:prstGeom>
          <a:solidFill>
            <a:srgbClr val="FF9999"/>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a:ea typeface="Meiryo UI"/>
                <a:cs typeface="+mn-cs"/>
              </a:rPr>
              <a:t>庁内</a:t>
            </a:r>
          </a:p>
        </p:txBody>
      </p:sp>
      <p:pic>
        <p:nvPicPr>
          <p:cNvPr id="30" name="図 29" descr="テキスト が含まれている画像&#10;&#10;AI によって生成されたコンテンツは間違っている可能性があります。">
            <a:extLst>
              <a:ext uri="{FF2B5EF4-FFF2-40B4-BE49-F238E27FC236}">
                <a16:creationId xmlns:a16="http://schemas.microsoft.com/office/drawing/2014/main" id="{BD096421-4DB7-2E45-0584-627F7EA3B6E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12981" y="2790113"/>
            <a:ext cx="573414" cy="516089"/>
          </a:xfrm>
          <a:prstGeom prst="rect">
            <a:avLst/>
          </a:prstGeom>
        </p:spPr>
      </p:pic>
      <p:pic>
        <p:nvPicPr>
          <p:cNvPr id="33" name="図 32" descr="アイコン が含まれている画像&#10;&#10;AI 生成コンテンツは誤りを含む可能性があります。">
            <a:extLst>
              <a:ext uri="{FF2B5EF4-FFF2-40B4-BE49-F238E27FC236}">
                <a16:creationId xmlns:a16="http://schemas.microsoft.com/office/drawing/2014/main" id="{3FFD99AD-922F-7903-000B-4DE86D7ED62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18507" y="2562826"/>
            <a:ext cx="506206" cy="485332"/>
          </a:xfrm>
          <a:prstGeom prst="rect">
            <a:avLst/>
          </a:prstGeom>
        </p:spPr>
      </p:pic>
      <p:pic>
        <p:nvPicPr>
          <p:cNvPr id="37" name="図 36" descr="挿絵 が含まれている画像&#10;&#10;AI 生成コンテンツは誤りを含む可能性があります。">
            <a:extLst>
              <a:ext uri="{FF2B5EF4-FFF2-40B4-BE49-F238E27FC236}">
                <a16:creationId xmlns:a16="http://schemas.microsoft.com/office/drawing/2014/main" id="{403C6BAD-7EBF-EA2B-4715-5C6F3BB2FC7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32295" y="5838794"/>
            <a:ext cx="1107687" cy="752379"/>
          </a:xfrm>
          <a:prstGeom prst="rect">
            <a:avLst/>
          </a:prstGeom>
        </p:spPr>
      </p:pic>
      <p:pic>
        <p:nvPicPr>
          <p:cNvPr id="39" name="図 38" descr="抽象, 挿絵 が含まれている画像&#10;&#10;AI 生成コンテンツは誤りを含む可能性があります。">
            <a:extLst>
              <a:ext uri="{FF2B5EF4-FFF2-40B4-BE49-F238E27FC236}">
                <a16:creationId xmlns:a16="http://schemas.microsoft.com/office/drawing/2014/main" id="{843993EC-8543-C86E-84AD-92CA34180D8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18711" y="4165033"/>
            <a:ext cx="988540" cy="656324"/>
          </a:xfrm>
          <a:prstGeom prst="rect">
            <a:avLst/>
          </a:prstGeom>
        </p:spPr>
      </p:pic>
      <p:sp>
        <p:nvSpPr>
          <p:cNvPr id="41" name="正方形/長方形 40">
            <a:extLst>
              <a:ext uri="{FF2B5EF4-FFF2-40B4-BE49-F238E27FC236}">
                <a16:creationId xmlns:a16="http://schemas.microsoft.com/office/drawing/2014/main" id="{B407F408-AA85-655F-0D4B-3D41EC3B39B5}"/>
              </a:ext>
            </a:extLst>
          </p:cNvPr>
          <p:cNvSpPr/>
          <p:nvPr/>
        </p:nvSpPr>
        <p:spPr>
          <a:xfrm>
            <a:off x="8087798" y="1780847"/>
            <a:ext cx="3217181" cy="45393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1450" marR="0" lvl="0" indent="-171450" algn="l" defTabSz="914400" rtl="0" eaLnBrk="1" fontAlgn="auto" latinLnBrk="0" hangingPunct="1">
              <a:lnSpc>
                <a:spcPts val="1200"/>
              </a:lnSpc>
              <a:spcBef>
                <a:spcPts val="0"/>
              </a:spcBef>
              <a:spcAft>
                <a:spcPts val="0"/>
              </a:spcAft>
              <a:buClrTx/>
              <a:buSzTx/>
              <a:buFont typeface="Wingdings" panose="05000000000000000000" pitchFamily="2" charset="2"/>
              <a:buChar char="n"/>
              <a:tabLst/>
              <a:defRPr/>
            </a:pPr>
            <a:endParaRPr kumimoji="1" lang="ja-JP" altLang="en-US"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2" name="テキスト ボックス 41">
            <a:extLst>
              <a:ext uri="{FF2B5EF4-FFF2-40B4-BE49-F238E27FC236}">
                <a16:creationId xmlns:a16="http://schemas.microsoft.com/office/drawing/2014/main" id="{E40AA730-904B-50B9-B7B4-235D7BE1D770}"/>
              </a:ext>
            </a:extLst>
          </p:cNvPr>
          <p:cNvSpPr txBox="1"/>
          <p:nvPr/>
        </p:nvSpPr>
        <p:spPr>
          <a:xfrm>
            <a:off x="8243259" y="1442551"/>
            <a:ext cx="3591702" cy="276999"/>
          </a:xfrm>
          <a:prstGeom prst="rect">
            <a:avLst/>
          </a:prstGeom>
          <a:solidFill>
            <a:schemeClr val="bg1">
              <a:lumMod val="75000"/>
            </a:schemeClr>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セキュリティ対策</a:t>
            </a:r>
          </a:p>
        </p:txBody>
      </p:sp>
      <p:sp>
        <p:nvSpPr>
          <p:cNvPr id="43" name="正方形/長方形 42">
            <a:extLst>
              <a:ext uri="{FF2B5EF4-FFF2-40B4-BE49-F238E27FC236}">
                <a16:creationId xmlns:a16="http://schemas.microsoft.com/office/drawing/2014/main" id="{1EDFB099-209A-40A3-2197-5A0CBDBDC3D3}"/>
              </a:ext>
            </a:extLst>
          </p:cNvPr>
          <p:cNvSpPr/>
          <p:nvPr/>
        </p:nvSpPr>
        <p:spPr>
          <a:xfrm>
            <a:off x="8243261" y="1900154"/>
            <a:ext cx="3591700" cy="46317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1450" marR="0" lvl="0" indent="-171450" algn="l" defTabSz="914400" rtl="0" eaLnBrk="1" fontAlgn="auto" latinLnBrk="0" hangingPunct="1">
              <a:lnSpc>
                <a:spcPts val="1200"/>
              </a:lnSpc>
              <a:spcBef>
                <a:spcPts val="0"/>
              </a:spcBef>
              <a:spcAft>
                <a:spcPts val="0"/>
              </a:spcAft>
              <a:buClrTx/>
              <a:buSzTx/>
              <a:buFont typeface="Wingdings" panose="05000000000000000000" pitchFamily="2" charset="2"/>
              <a:buChar char="n"/>
              <a:tabLst/>
              <a:defRPr/>
            </a:pP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府民のデータと行政システムを守り、有事においても機能を維持するため、多層的かつ強靭なセキュリティ対策とインフラ整備を推進</a:t>
            </a:r>
            <a:endParaRPr kumimoji="1" lang="en-US" altLang="ja-JP" sz="1100" b="1"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endParaRPr kumimoji="1" lang="en-US" altLang="ja-JP" sz="1100" b="1"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r>
              <a:rPr kumimoji="1" lang="ja-JP" altLang="en-US" sz="1100" b="1" i="0" u="sng" strike="noStrike" kern="1200" cap="none" spc="0" normalizeH="0" baseline="0" noProof="0" dirty="0">
                <a:ln>
                  <a:noFill/>
                </a:ln>
                <a:solidFill>
                  <a:schemeClr val="tx1"/>
                </a:solidFill>
                <a:effectLst/>
                <a:uLnTx/>
                <a:uFillTx/>
                <a:latin typeface="Meiryo UI"/>
                <a:ea typeface="Meiryo UI"/>
                <a:cs typeface="+mn-cs"/>
              </a:rPr>
              <a:t>情報セキュリティ</a:t>
            </a:r>
            <a:r>
              <a:rPr kumimoji="1" lang="ja-JP" altLang="en-US" sz="1100" b="1" i="0" u="sng" kern="1200" cap="none" spc="0" normalizeH="0" baseline="0" noProof="0" dirty="0">
                <a:ln>
                  <a:noFill/>
                </a:ln>
                <a:solidFill>
                  <a:schemeClr val="tx1"/>
                </a:solidFill>
                <a:effectLst/>
                <a:uLnTx/>
                <a:uFillTx/>
                <a:latin typeface="Meiryo UI"/>
                <a:ea typeface="Meiryo UI"/>
                <a:cs typeface="+mn-cs"/>
              </a:rPr>
              <a:t>対策の実施</a:t>
            </a:r>
            <a:r>
              <a:rPr kumimoji="1" lang="ja-JP" altLang="en-US" sz="1100" b="1" i="0" u="sng" strike="noStrike" kern="1200" cap="none" spc="0" normalizeH="0" baseline="0" noProof="0" dirty="0">
                <a:ln>
                  <a:noFill/>
                </a:ln>
                <a:solidFill>
                  <a:schemeClr val="tx1"/>
                </a:solidFill>
                <a:effectLst/>
                <a:uLnTx/>
                <a:uFillTx/>
                <a:latin typeface="Meiryo UI"/>
                <a:ea typeface="Meiryo UI"/>
                <a:cs typeface="+mn-cs"/>
              </a:rPr>
              <a:t>とポリシーの遵守</a:t>
            </a:r>
            <a:endParaRPr kumimoji="1" lang="en-US" altLang="ja-JP" sz="1100" b="1" i="0" u="sng" strike="noStrike" kern="1200" cap="none" spc="0" normalizeH="0" baseline="0" noProof="0" dirty="0">
              <a:ln>
                <a:noFill/>
              </a:ln>
              <a:solidFill>
                <a:schemeClr val="tx1"/>
              </a:solidFill>
              <a:effectLst/>
              <a:uLnTx/>
              <a:uFillTx/>
              <a:latin typeface="Meiryo UI"/>
              <a:ea typeface="Meiryo UI"/>
              <a:cs typeface="+mn-cs"/>
            </a:endParaRPr>
          </a:p>
          <a:p>
            <a:pPr marL="628650" marR="0" lvl="1" indent="-171450" algn="l" defTabSz="914400" rtl="0" eaLnBrk="1" fontAlgn="auto" latinLnBrk="0" hangingPunct="1">
              <a:lnSpc>
                <a:spcPts val="12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国が示す基準に沿った情報セキュリティ対策や</a:t>
            </a:r>
            <a:br>
              <a:rPr kumimoji="1" lang="en-US" altLang="ja-JP" sz="1100" b="0" i="0" u="none" strike="noStrike" kern="1200" cap="none" spc="0" normalizeH="0" baseline="0" noProof="0" dirty="0">
                <a:ln>
                  <a:noFill/>
                </a:ln>
                <a:solidFill>
                  <a:schemeClr val="tx1"/>
                </a:solidFill>
                <a:effectLst/>
                <a:uLnTx/>
                <a:uFillTx/>
                <a:latin typeface="Meiryo UI"/>
                <a:ea typeface="Meiryo UI"/>
                <a:cs typeface="+mn-cs"/>
              </a:rPr>
            </a:b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運用における情報セキュリティポリシーの</a:t>
            </a: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R="0" lvl="1" algn="l" defTabSz="914400" rtl="0" eaLnBrk="1" fontAlgn="auto" latinLnBrk="0" hangingPunct="1">
              <a:lnSpc>
                <a:spcPts val="1200"/>
              </a:lnSpc>
              <a:spcBef>
                <a:spcPts val="0"/>
              </a:spcBef>
              <a:spcAft>
                <a:spcPts val="0"/>
              </a:spcAft>
              <a:buClrTx/>
              <a:buSzTx/>
              <a:tabLst/>
              <a:defRPr/>
            </a:pPr>
            <a:r>
              <a:rPr lang="ja-JP" altLang="en-US" sz="1100" dirty="0">
                <a:solidFill>
                  <a:schemeClr val="tx1"/>
                </a:solidFill>
                <a:latin typeface="Meiryo UI"/>
                <a:ea typeface="Meiryo UI"/>
              </a:rPr>
              <a:t>　　</a:t>
            </a: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遵守など、サイバー攻撃の脅威から</a:t>
            </a:r>
            <a:br>
              <a:rPr kumimoji="1" lang="en-US" altLang="ja-JP" sz="1100" b="0" i="0" u="none" strike="noStrike" kern="1200" cap="none" spc="0" normalizeH="0" baseline="0" noProof="0" dirty="0">
                <a:ln>
                  <a:noFill/>
                </a:ln>
                <a:solidFill>
                  <a:schemeClr val="tx1"/>
                </a:solidFill>
                <a:effectLst/>
                <a:uLnTx/>
                <a:uFillTx/>
                <a:latin typeface="Meiryo UI"/>
                <a:ea typeface="Meiryo UI"/>
                <a:cs typeface="+mn-cs"/>
              </a:rPr>
            </a:b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　　データやシステムを守る府内市町村の</a:t>
            </a: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R="0" lvl="1" algn="l" defTabSz="914400" rtl="0" eaLnBrk="1" fontAlgn="auto" latinLnBrk="0" hangingPunct="1">
              <a:lnSpc>
                <a:spcPts val="1200"/>
              </a:lnSpc>
              <a:spcBef>
                <a:spcPts val="0"/>
              </a:spcBef>
              <a:spcAft>
                <a:spcPts val="0"/>
              </a:spcAft>
              <a:buClrTx/>
              <a:buSzTx/>
              <a:tabLst/>
              <a:defRPr/>
            </a:pPr>
            <a:r>
              <a:rPr lang="ja-JP" altLang="en-US" sz="1100" dirty="0">
                <a:solidFill>
                  <a:schemeClr val="tx1"/>
                </a:solidFill>
                <a:latin typeface="Meiryo UI"/>
                <a:ea typeface="Meiryo UI"/>
              </a:rPr>
              <a:t>　　</a:t>
            </a: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体制整備を支援</a:t>
            </a: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r>
              <a:rPr kumimoji="1" lang="ja-JP" altLang="en-US" sz="1100" b="1" i="0" u="sng" strike="noStrike" kern="1200" cap="none" spc="0" normalizeH="0" baseline="0" noProof="0" dirty="0">
                <a:ln>
                  <a:noFill/>
                </a:ln>
                <a:solidFill>
                  <a:schemeClr val="tx1"/>
                </a:solidFill>
                <a:effectLst/>
                <a:uLnTx/>
                <a:uFillTx/>
                <a:latin typeface="Meiryo UI"/>
                <a:ea typeface="Meiryo UI"/>
                <a:cs typeface="+mn-cs"/>
              </a:rPr>
              <a:t>サイバー防御と脅威インテリジェンスの共有</a:t>
            </a:r>
            <a:endParaRPr kumimoji="1" lang="en-US" altLang="ja-JP" sz="1100" b="1" i="0" u="sng" strike="noStrike" kern="1200" cap="none" spc="0" normalizeH="0" baseline="0" noProof="0" dirty="0">
              <a:ln>
                <a:noFill/>
              </a:ln>
              <a:solidFill>
                <a:schemeClr val="tx1"/>
              </a:solidFill>
              <a:effectLst/>
              <a:uLnTx/>
              <a:uFillTx/>
              <a:latin typeface="Meiryo UI"/>
              <a:ea typeface="Meiryo UI"/>
              <a:cs typeface="+mn-cs"/>
            </a:endParaRPr>
          </a:p>
          <a:p>
            <a:pPr marL="628650" marR="0" lvl="1" indent="-171450" algn="l" defTabSz="914400" rtl="0" eaLnBrk="1" fontAlgn="auto" latinLnBrk="0" hangingPunct="1">
              <a:lnSpc>
                <a:spcPts val="12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最新の攻撃手法や脆弱性情報を</a:t>
            </a: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R="0" lvl="1" algn="l" defTabSz="914400" rtl="0" eaLnBrk="1" fontAlgn="auto" latinLnBrk="0" hangingPunct="1">
              <a:lnSpc>
                <a:spcPts val="1200"/>
              </a:lnSpc>
              <a:spcBef>
                <a:spcPts val="0"/>
              </a:spcBef>
              <a:spcAft>
                <a:spcPts val="0"/>
              </a:spcAft>
              <a:buClrTx/>
              <a:buSzTx/>
              <a:tabLst/>
              <a:defRPr/>
            </a:pPr>
            <a:r>
              <a:rPr lang="ja-JP" altLang="en-US" sz="1100" dirty="0">
                <a:solidFill>
                  <a:schemeClr val="tx1"/>
                </a:solidFill>
                <a:latin typeface="Meiryo UI"/>
                <a:ea typeface="Meiryo UI"/>
              </a:rPr>
              <a:t>　　</a:t>
            </a: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共有・分析するなど、サイバーセキュリティを</a:t>
            </a: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R="0" lvl="1" algn="l" defTabSz="914400" rtl="0" eaLnBrk="1" fontAlgn="auto" latinLnBrk="0" hangingPunct="1">
              <a:lnSpc>
                <a:spcPts val="1200"/>
              </a:lnSpc>
              <a:spcBef>
                <a:spcPts val="0"/>
              </a:spcBef>
              <a:spcAft>
                <a:spcPts val="0"/>
              </a:spcAft>
              <a:buClrTx/>
              <a:buSzTx/>
              <a:tabLst/>
              <a:defRPr/>
            </a:pPr>
            <a:r>
              <a:rPr lang="ja-JP" altLang="en-US" sz="1100" dirty="0">
                <a:solidFill>
                  <a:schemeClr val="tx1"/>
                </a:solidFill>
                <a:latin typeface="Meiryo UI"/>
                <a:ea typeface="Meiryo UI"/>
              </a:rPr>
              <a:t>　　</a:t>
            </a: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強化する体制を検討</a:t>
            </a:r>
          </a:p>
          <a:p>
            <a:pPr marL="457200" marR="0" lvl="1" indent="0" algn="l" defTabSz="914400" rtl="0" eaLnBrk="1" fontAlgn="auto" latinLnBrk="0" hangingPunct="1">
              <a:lnSpc>
                <a:spcPts val="12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r>
              <a:rPr kumimoji="1" lang="ja-JP" altLang="en-US" sz="1100" b="1" i="0" u="sng" strike="noStrike" kern="1200" cap="none" spc="0" normalizeH="0" baseline="0" noProof="0" dirty="0">
                <a:ln>
                  <a:noFill/>
                </a:ln>
                <a:solidFill>
                  <a:schemeClr val="tx1"/>
                </a:solidFill>
                <a:effectLst/>
                <a:uLnTx/>
                <a:uFillTx/>
                <a:latin typeface="Meiryo UI"/>
                <a:ea typeface="Meiryo UI"/>
                <a:cs typeface="+mn-cs"/>
              </a:rPr>
              <a:t>大規模災害に備えるセキュリティとレジリエンス</a:t>
            </a:r>
            <a:endParaRPr kumimoji="1" lang="en-US" altLang="ja-JP" sz="1100" b="1" i="0" u="sng" strike="noStrike" kern="1200" cap="none" spc="0" normalizeH="0" baseline="0" noProof="0" dirty="0">
              <a:ln>
                <a:noFill/>
              </a:ln>
              <a:solidFill>
                <a:schemeClr val="tx1"/>
              </a:solidFill>
              <a:effectLst/>
              <a:uLnTx/>
              <a:uFillTx/>
              <a:latin typeface="Meiryo UI"/>
              <a:ea typeface="Meiryo UI"/>
              <a:cs typeface="+mn-cs"/>
            </a:endParaRPr>
          </a:p>
          <a:p>
            <a:pPr marL="628650" marR="0" lvl="1" indent="-171450" algn="l" defTabSz="914400" rtl="0" eaLnBrk="1" fontAlgn="auto" latinLnBrk="0" hangingPunct="1">
              <a:lnSpc>
                <a:spcPts val="12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広域データ連携基盤（</a:t>
            </a:r>
            <a:r>
              <a:rPr kumimoji="1" lang="en-US" altLang="ja-JP" sz="1100" b="0" i="0" u="none" strike="noStrike" kern="1200" cap="none" spc="0" normalizeH="0" baseline="0" noProof="0" dirty="0">
                <a:ln>
                  <a:noFill/>
                </a:ln>
                <a:solidFill>
                  <a:schemeClr val="tx1"/>
                </a:solidFill>
                <a:effectLst/>
                <a:uLnTx/>
                <a:uFillTx/>
                <a:latin typeface="Meiryo UI"/>
                <a:ea typeface="Meiryo UI"/>
                <a:cs typeface="+mn-cs"/>
              </a:rPr>
              <a:t>ORDEN</a:t>
            </a: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）の</a:t>
            </a:r>
            <a:br>
              <a:rPr kumimoji="1" lang="en-US" altLang="ja-JP" sz="1100" b="0" i="0" u="none" strike="noStrike" kern="1200" cap="none" spc="0" normalizeH="0" baseline="0" noProof="0" dirty="0">
                <a:ln>
                  <a:noFill/>
                </a:ln>
                <a:solidFill>
                  <a:schemeClr val="tx1"/>
                </a:solidFill>
                <a:effectLst/>
                <a:uLnTx/>
                <a:uFillTx/>
                <a:latin typeface="Meiryo UI"/>
                <a:ea typeface="Meiryo UI"/>
                <a:cs typeface="+mn-cs"/>
              </a:rPr>
            </a:b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活用等により、有事でも首都機能を</a:t>
            </a:r>
            <a:br>
              <a:rPr kumimoji="1" lang="en-US" altLang="ja-JP" sz="1100" b="0" i="0" u="none" strike="noStrike" kern="1200" cap="none" spc="0" normalizeH="0" baseline="0" noProof="0" dirty="0">
                <a:ln>
                  <a:noFill/>
                </a:ln>
                <a:solidFill>
                  <a:schemeClr val="tx1"/>
                </a:solidFill>
                <a:effectLst/>
                <a:uLnTx/>
                <a:uFillTx/>
                <a:latin typeface="Meiryo UI"/>
                <a:ea typeface="Meiryo UI"/>
                <a:cs typeface="+mn-cs"/>
              </a:rPr>
            </a:b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維持できる代替体制（首都機能</a:t>
            </a:r>
            <a:br>
              <a:rPr kumimoji="1" lang="en-US" altLang="ja-JP" sz="1100" b="0" i="0" u="none" strike="noStrike" kern="1200" cap="none" spc="0" normalizeH="0" baseline="0" noProof="0" dirty="0">
                <a:ln>
                  <a:noFill/>
                </a:ln>
                <a:solidFill>
                  <a:schemeClr val="tx1"/>
                </a:solidFill>
                <a:effectLst/>
                <a:uLnTx/>
                <a:uFillTx/>
                <a:latin typeface="Meiryo UI"/>
                <a:ea typeface="Meiryo UI"/>
                <a:cs typeface="+mn-cs"/>
              </a:rPr>
            </a:b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バックアップ）を確立</a:t>
            </a:r>
          </a:p>
        </p:txBody>
      </p:sp>
      <p:sp>
        <p:nvSpPr>
          <p:cNvPr id="44" name="楕円 43">
            <a:extLst>
              <a:ext uri="{FF2B5EF4-FFF2-40B4-BE49-F238E27FC236}">
                <a16:creationId xmlns:a16="http://schemas.microsoft.com/office/drawing/2014/main" id="{BFF3809E-ED01-D093-B72D-8E8D8D08CA14}"/>
              </a:ext>
            </a:extLst>
          </p:cNvPr>
          <p:cNvSpPr/>
          <p:nvPr/>
        </p:nvSpPr>
        <p:spPr>
          <a:xfrm>
            <a:off x="8243259" y="2556169"/>
            <a:ext cx="461481" cy="428762"/>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a:ea typeface="Meiryo UI"/>
                <a:cs typeface="+mn-cs"/>
              </a:rPr>
              <a:t>基本</a:t>
            </a:r>
          </a:p>
        </p:txBody>
      </p:sp>
      <p:sp>
        <p:nvSpPr>
          <p:cNvPr id="46" name="楕円 45">
            <a:extLst>
              <a:ext uri="{FF2B5EF4-FFF2-40B4-BE49-F238E27FC236}">
                <a16:creationId xmlns:a16="http://schemas.microsoft.com/office/drawing/2014/main" id="{6665F16E-75B3-E678-A1E0-F0B79561295A}"/>
              </a:ext>
            </a:extLst>
          </p:cNvPr>
          <p:cNvSpPr/>
          <p:nvPr/>
        </p:nvSpPr>
        <p:spPr>
          <a:xfrm>
            <a:off x="8243259" y="5076384"/>
            <a:ext cx="461481" cy="428762"/>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bg1"/>
                </a:solidFill>
                <a:effectLst/>
                <a:uLnTx/>
                <a:uFillTx/>
                <a:latin typeface="Meiryo UI"/>
                <a:ea typeface="Meiryo UI"/>
                <a:cs typeface="+mn-cs"/>
              </a:rPr>
              <a:t>災害</a:t>
            </a:r>
          </a:p>
        </p:txBody>
      </p:sp>
      <p:sp>
        <p:nvSpPr>
          <p:cNvPr id="47" name="楕円 46">
            <a:extLst>
              <a:ext uri="{FF2B5EF4-FFF2-40B4-BE49-F238E27FC236}">
                <a16:creationId xmlns:a16="http://schemas.microsoft.com/office/drawing/2014/main" id="{84C64A6C-C185-3ED2-09C6-55B622F09565}"/>
              </a:ext>
            </a:extLst>
          </p:cNvPr>
          <p:cNvSpPr/>
          <p:nvPr/>
        </p:nvSpPr>
        <p:spPr>
          <a:xfrm>
            <a:off x="8243259" y="3757067"/>
            <a:ext cx="461481" cy="428762"/>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a:ea typeface="Meiryo UI"/>
                <a:cs typeface="+mn-cs"/>
              </a:rPr>
              <a:t>中枢</a:t>
            </a:r>
          </a:p>
        </p:txBody>
      </p:sp>
      <p:sp>
        <p:nvSpPr>
          <p:cNvPr id="56" name="テキスト ボックス 55">
            <a:extLst>
              <a:ext uri="{FF2B5EF4-FFF2-40B4-BE49-F238E27FC236}">
                <a16:creationId xmlns:a16="http://schemas.microsoft.com/office/drawing/2014/main" id="{65A1AF77-594E-78B3-41AB-6A40195082E3}"/>
              </a:ext>
            </a:extLst>
          </p:cNvPr>
          <p:cNvSpPr txBox="1"/>
          <p:nvPr/>
        </p:nvSpPr>
        <p:spPr>
          <a:xfrm>
            <a:off x="1510430" y="1674916"/>
            <a:ext cx="1258870" cy="180000"/>
          </a:xfrm>
          <a:prstGeom prst="rect">
            <a:avLst/>
          </a:prstGeom>
          <a:solidFill>
            <a:schemeClr val="bg1">
              <a:lumMod val="95000"/>
            </a:schemeClr>
          </a:solidFill>
          <a:ln>
            <a:solidFill>
              <a:schemeClr val="bg1">
                <a:lumMod val="65000"/>
              </a:schemeClr>
            </a:solid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Meiryo UI"/>
                <a:ea typeface="Meiryo UI"/>
                <a:cs typeface="+mn-cs"/>
              </a:rPr>
              <a:t>ルール・ガバナンス</a:t>
            </a:r>
          </a:p>
        </p:txBody>
      </p:sp>
      <p:sp>
        <p:nvSpPr>
          <p:cNvPr id="57" name="テキスト ボックス 56">
            <a:extLst>
              <a:ext uri="{FF2B5EF4-FFF2-40B4-BE49-F238E27FC236}">
                <a16:creationId xmlns:a16="http://schemas.microsoft.com/office/drawing/2014/main" id="{3E25AC1D-440A-A980-0AC3-8DF92864E43C}"/>
              </a:ext>
            </a:extLst>
          </p:cNvPr>
          <p:cNvSpPr txBox="1"/>
          <p:nvPr/>
        </p:nvSpPr>
        <p:spPr>
          <a:xfrm>
            <a:off x="5613563" y="1674916"/>
            <a:ext cx="1040388" cy="180000"/>
          </a:xfrm>
          <a:prstGeom prst="rect">
            <a:avLst/>
          </a:prstGeom>
          <a:solidFill>
            <a:schemeClr val="bg1">
              <a:lumMod val="95000"/>
            </a:schemeClr>
          </a:solidFill>
          <a:ln>
            <a:solidFill>
              <a:schemeClr val="bg1">
                <a:lumMod val="65000"/>
              </a:schemeClr>
            </a:solid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Meiryo UI"/>
                <a:ea typeface="Meiryo UI"/>
                <a:cs typeface="+mn-cs"/>
              </a:rPr>
              <a:t>人材</a:t>
            </a:r>
          </a:p>
        </p:txBody>
      </p:sp>
      <p:sp>
        <p:nvSpPr>
          <p:cNvPr id="58" name="テキスト ボックス 57">
            <a:extLst>
              <a:ext uri="{FF2B5EF4-FFF2-40B4-BE49-F238E27FC236}">
                <a16:creationId xmlns:a16="http://schemas.microsoft.com/office/drawing/2014/main" id="{A256F32F-EB42-CE42-F18E-A38248ED658E}"/>
              </a:ext>
            </a:extLst>
          </p:cNvPr>
          <p:cNvSpPr txBox="1"/>
          <p:nvPr/>
        </p:nvSpPr>
        <p:spPr>
          <a:xfrm>
            <a:off x="9301703" y="1656905"/>
            <a:ext cx="1554357" cy="246221"/>
          </a:xfrm>
          <a:prstGeom prst="rect">
            <a:avLst/>
          </a:prstGeom>
          <a:solidFill>
            <a:schemeClr val="bg1">
              <a:lumMod val="95000"/>
            </a:schemeClr>
          </a:solidFill>
          <a:ln>
            <a:solidFill>
              <a:schemeClr val="bg1">
                <a:lumMod val="65000"/>
              </a:schemeClr>
            </a:solid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a:ea typeface="Meiryo UI"/>
                <a:cs typeface="+mn-cs"/>
              </a:rPr>
              <a:t>環境整備と対応力の整備</a:t>
            </a:r>
          </a:p>
        </p:txBody>
      </p:sp>
      <p:pic>
        <p:nvPicPr>
          <p:cNvPr id="60" name="図 59" descr="アイコン&#10;&#10;AI 生成コンテンツは誤りを含む可能性があります。">
            <a:extLst>
              <a:ext uri="{FF2B5EF4-FFF2-40B4-BE49-F238E27FC236}">
                <a16:creationId xmlns:a16="http://schemas.microsoft.com/office/drawing/2014/main" id="{9DA7E6D4-1A45-7081-C1FB-523E182E502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209666" y="3083113"/>
            <a:ext cx="447472" cy="494945"/>
          </a:xfrm>
          <a:prstGeom prst="rect">
            <a:avLst/>
          </a:prstGeom>
        </p:spPr>
      </p:pic>
      <p:pic>
        <p:nvPicPr>
          <p:cNvPr id="62" name="図 61" descr="アイコン&#10;&#10;AI 生成コンテンツは誤りを含む可能性があります。">
            <a:extLst>
              <a:ext uri="{FF2B5EF4-FFF2-40B4-BE49-F238E27FC236}">
                <a16:creationId xmlns:a16="http://schemas.microsoft.com/office/drawing/2014/main" id="{DB46E39B-B797-844E-0673-4E3A7B3D45B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052532" y="4287786"/>
            <a:ext cx="761740" cy="717277"/>
          </a:xfrm>
          <a:prstGeom prst="rect">
            <a:avLst/>
          </a:prstGeom>
        </p:spPr>
      </p:pic>
      <p:pic>
        <p:nvPicPr>
          <p:cNvPr id="66" name="図 65" descr="ロゴ&#10;&#10;AI 生成コンテンツは誤りを含む可能性があります。">
            <a:extLst>
              <a:ext uri="{FF2B5EF4-FFF2-40B4-BE49-F238E27FC236}">
                <a16:creationId xmlns:a16="http://schemas.microsoft.com/office/drawing/2014/main" id="{C984BF13-08B8-05F9-1E28-AD0A864E62E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935572" y="5904850"/>
            <a:ext cx="738813" cy="582153"/>
          </a:xfrm>
          <a:prstGeom prst="rect">
            <a:avLst/>
          </a:prstGeom>
        </p:spPr>
      </p:pic>
      <p:pic>
        <p:nvPicPr>
          <p:cNvPr id="68" name="図 67" descr="アイコン&#10;&#10;AI 生成コンテンツは誤りを含む可能性があります。">
            <a:extLst>
              <a:ext uri="{FF2B5EF4-FFF2-40B4-BE49-F238E27FC236}">
                <a16:creationId xmlns:a16="http://schemas.microsoft.com/office/drawing/2014/main" id="{BD6B6829-F365-28B1-49C6-3F3213BB91E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232355" y="5419261"/>
            <a:ext cx="411427" cy="340219"/>
          </a:xfrm>
          <a:prstGeom prst="rect">
            <a:avLst/>
          </a:prstGeom>
        </p:spPr>
      </p:pic>
      <p:sp>
        <p:nvSpPr>
          <p:cNvPr id="38" name="スライド番号プレースホルダー 3">
            <a:extLst>
              <a:ext uri="{FF2B5EF4-FFF2-40B4-BE49-F238E27FC236}">
                <a16:creationId xmlns:a16="http://schemas.microsoft.com/office/drawing/2014/main" id="{2810AEDE-B390-4982-A5A5-C10D97B32E31}"/>
              </a:ext>
            </a:extLst>
          </p:cNvPr>
          <p:cNvSpPr>
            <a:spLocks noGrp="1"/>
          </p:cNvSpPr>
          <p:nvPr>
            <p:ph type="sldNum" sz="quarter" idx="12"/>
          </p:nvPr>
        </p:nvSpPr>
        <p:spPr>
          <a:xfrm>
            <a:off x="9448800" y="6484056"/>
            <a:ext cx="2743200" cy="365125"/>
          </a:xfrm>
        </p:spPr>
        <p:txBody>
          <a:bodyPr/>
          <a:lstStyle/>
          <a:p>
            <a:fld id="{63C598F0-0FE0-4076-80A3-C96A98F7321E}" type="slidenum">
              <a:rPr kumimoji="1" lang="ja-JP" altLang="en-US" smtClean="0"/>
              <a:t>47</a:t>
            </a:fld>
            <a:endParaRPr kumimoji="1" lang="ja-JP" altLang="en-US" dirty="0"/>
          </a:p>
        </p:txBody>
      </p:sp>
    </p:spTree>
    <p:extLst>
      <p:ext uri="{BB962C8B-B14F-4D97-AF65-F5344CB8AC3E}">
        <p14:creationId xmlns:p14="http://schemas.microsoft.com/office/powerpoint/2010/main" val="10800724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5A8A28D8-AC60-4A60-9B1C-E171331BF1C5}"/>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4-1-6.  【</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大阪府</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　デジタルインフラ整備促進</a:t>
            </a:r>
            <a:endParaRPr kumimoji="1" lang="en-US" altLang="ja-JP" sz="20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 name="スライド番号プレースホルダー 3">
            <a:extLst>
              <a:ext uri="{FF2B5EF4-FFF2-40B4-BE49-F238E27FC236}">
                <a16:creationId xmlns:a16="http://schemas.microsoft.com/office/drawing/2014/main" id="{3FBF979C-CE14-4769-96AA-66E72FD212CC}"/>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79" name="テキスト ボックス 78">
            <a:extLst>
              <a:ext uri="{FF2B5EF4-FFF2-40B4-BE49-F238E27FC236}">
                <a16:creationId xmlns:a16="http://schemas.microsoft.com/office/drawing/2014/main" id="{15EFA67A-9C11-4491-84E4-E70987EA1EB2}"/>
              </a:ext>
            </a:extLst>
          </p:cNvPr>
          <p:cNvSpPr txBox="1"/>
          <p:nvPr/>
        </p:nvSpPr>
        <p:spPr>
          <a:xfrm>
            <a:off x="7800019" y="1239152"/>
            <a:ext cx="4254226"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データセンターをはじめとするデジタルインフラの整備を促進するためには、地域の意見を汲み取りながら、電力の最適かつ早期の供給力確保を進めるなど、関係者間の連携・調整が不可欠。</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大阪デジタルインフラ協議会</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（事務局：大阪府）を設置し、デジタルインフラの整備を加速。</a:t>
            </a:r>
          </a:p>
        </p:txBody>
      </p:sp>
      <p:graphicFrame>
        <p:nvGraphicFramePr>
          <p:cNvPr id="9" name="表 10">
            <a:extLst>
              <a:ext uri="{FF2B5EF4-FFF2-40B4-BE49-F238E27FC236}">
                <a16:creationId xmlns:a16="http://schemas.microsoft.com/office/drawing/2014/main" id="{F02CEC2F-85D0-44DF-A44A-99702C77344E}"/>
              </a:ext>
            </a:extLst>
          </p:cNvPr>
          <p:cNvGraphicFramePr>
            <a:graphicFrameLocks noGrp="1"/>
          </p:cNvGraphicFramePr>
          <p:nvPr/>
        </p:nvGraphicFramePr>
        <p:xfrm>
          <a:off x="609601" y="2905605"/>
          <a:ext cx="6106508" cy="1021080"/>
        </p:xfrm>
        <a:graphic>
          <a:graphicData uri="http://schemas.openxmlformats.org/drawingml/2006/table">
            <a:tbl>
              <a:tblPr firstRow="1" bandRow="1">
                <a:tableStyleId>{5940675A-B579-460E-94D1-54222C63F5DA}</a:tableStyleId>
              </a:tblPr>
              <a:tblGrid>
                <a:gridCol w="1020916">
                  <a:extLst>
                    <a:ext uri="{9D8B030D-6E8A-4147-A177-3AD203B41FA5}">
                      <a16:colId xmlns:a16="http://schemas.microsoft.com/office/drawing/2014/main" val="2781167949"/>
                    </a:ext>
                  </a:extLst>
                </a:gridCol>
                <a:gridCol w="1020916">
                  <a:extLst>
                    <a:ext uri="{9D8B030D-6E8A-4147-A177-3AD203B41FA5}">
                      <a16:colId xmlns:a16="http://schemas.microsoft.com/office/drawing/2014/main" val="748161552"/>
                    </a:ext>
                  </a:extLst>
                </a:gridCol>
                <a:gridCol w="1020916">
                  <a:extLst>
                    <a:ext uri="{9D8B030D-6E8A-4147-A177-3AD203B41FA5}">
                      <a16:colId xmlns:a16="http://schemas.microsoft.com/office/drawing/2014/main" val="957959297"/>
                    </a:ext>
                  </a:extLst>
                </a:gridCol>
                <a:gridCol w="1011422">
                  <a:extLst>
                    <a:ext uri="{9D8B030D-6E8A-4147-A177-3AD203B41FA5}">
                      <a16:colId xmlns:a16="http://schemas.microsoft.com/office/drawing/2014/main" val="2941843429"/>
                    </a:ext>
                  </a:extLst>
                </a:gridCol>
                <a:gridCol w="1011422">
                  <a:extLst>
                    <a:ext uri="{9D8B030D-6E8A-4147-A177-3AD203B41FA5}">
                      <a16:colId xmlns:a16="http://schemas.microsoft.com/office/drawing/2014/main" val="2765805015"/>
                    </a:ext>
                  </a:extLst>
                </a:gridCol>
                <a:gridCol w="1020916">
                  <a:extLst>
                    <a:ext uri="{9D8B030D-6E8A-4147-A177-3AD203B41FA5}">
                      <a16:colId xmlns:a16="http://schemas.microsoft.com/office/drawing/2014/main" val="1397230780"/>
                    </a:ext>
                  </a:extLst>
                </a:gridCol>
              </a:tblGrid>
              <a:tr h="0">
                <a:tc>
                  <a:txBody>
                    <a:bodyPr/>
                    <a:lstStyle/>
                    <a:p>
                      <a:pPr algn="ctr"/>
                      <a:r>
                        <a:rPr kumimoji="1" lang="ja-JP" altLang="en-US" sz="1300" b="1" dirty="0"/>
                        <a:t>無線基地局</a:t>
                      </a:r>
                    </a:p>
                  </a:txBody>
                  <a:tcPr marL="36000" marR="36000" anchor="ctr">
                    <a:solidFill>
                      <a:schemeClr val="accent5">
                        <a:lumMod val="20000"/>
                        <a:lumOff val="80000"/>
                      </a:schemeClr>
                    </a:solidFill>
                  </a:tcPr>
                </a:tc>
                <a:tc>
                  <a:txBody>
                    <a:bodyPr/>
                    <a:lstStyle/>
                    <a:p>
                      <a:pPr algn="ctr"/>
                      <a:r>
                        <a:rPr kumimoji="1" lang="ja-JP" altLang="en-US" sz="1300" b="1" dirty="0"/>
                        <a:t>光回線網</a:t>
                      </a:r>
                    </a:p>
                  </a:txBody>
                  <a:tcPr marL="36000" marR="36000" anchor="ctr">
                    <a:solidFill>
                      <a:schemeClr val="accent5">
                        <a:lumMod val="20000"/>
                        <a:lumOff val="80000"/>
                      </a:schemeClr>
                    </a:solidFill>
                  </a:tcPr>
                </a:tc>
                <a:tc>
                  <a:txBody>
                    <a:bodyPr/>
                    <a:lstStyle/>
                    <a:p>
                      <a:pPr algn="ctr"/>
                      <a:r>
                        <a:rPr kumimoji="1" lang="ja-JP" altLang="en-US" sz="1300" b="1" dirty="0"/>
                        <a:t>ＤＣ</a:t>
                      </a:r>
                      <a:r>
                        <a:rPr kumimoji="1" lang="en-US" altLang="ja-JP" sz="1300" b="1" dirty="0"/>
                        <a:t>*</a:t>
                      </a:r>
                      <a:endParaRPr kumimoji="1" lang="ja-JP" altLang="en-US" sz="1300" b="1" dirty="0"/>
                    </a:p>
                  </a:txBody>
                  <a:tcPr marL="36000" marR="36000" anchor="ctr">
                    <a:solidFill>
                      <a:schemeClr val="accent5">
                        <a:lumMod val="20000"/>
                        <a:lumOff val="80000"/>
                      </a:schemeClr>
                    </a:solidFill>
                  </a:tcPr>
                </a:tc>
                <a:tc>
                  <a:txBody>
                    <a:bodyPr/>
                    <a:lstStyle/>
                    <a:p>
                      <a:pPr algn="ctr"/>
                      <a:r>
                        <a:rPr kumimoji="1" lang="ja-JP" altLang="en-US" sz="1300" b="1" dirty="0"/>
                        <a:t>ＩＸ</a:t>
                      </a:r>
                      <a:r>
                        <a:rPr kumimoji="1" lang="en-US" altLang="ja-JP" sz="1300" b="1" dirty="0"/>
                        <a:t>*</a:t>
                      </a:r>
                    </a:p>
                  </a:txBody>
                  <a:tcPr marL="36000" marR="36000" anchor="ctr">
                    <a:solidFill>
                      <a:schemeClr val="accent5">
                        <a:lumMod val="20000"/>
                        <a:lumOff val="80000"/>
                      </a:schemeClr>
                    </a:solidFill>
                  </a:tcPr>
                </a:tc>
                <a:tc>
                  <a:txBody>
                    <a:bodyPr/>
                    <a:lstStyle/>
                    <a:p>
                      <a:pPr algn="ctr"/>
                      <a:r>
                        <a:rPr kumimoji="1" lang="ja-JP" altLang="en-US" sz="1200" b="1" dirty="0"/>
                        <a:t>海底ケーブル</a:t>
                      </a:r>
                      <a:endParaRPr kumimoji="1" lang="ja-JP" altLang="en-US" sz="1300" b="1" dirty="0"/>
                    </a:p>
                  </a:txBody>
                  <a:tcPr marL="36000" marR="36000" anchor="ctr">
                    <a:solidFill>
                      <a:schemeClr val="accent5">
                        <a:lumMod val="20000"/>
                        <a:lumOff val="80000"/>
                      </a:schemeClr>
                    </a:solidFill>
                  </a:tcPr>
                </a:tc>
                <a:tc>
                  <a:txBody>
                    <a:bodyPr/>
                    <a:lstStyle/>
                    <a:p>
                      <a:pPr algn="ctr"/>
                      <a:r>
                        <a:rPr kumimoji="1" lang="ja-JP" altLang="en-US" sz="1300" b="1" dirty="0"/>
                        <a:t>電力供給</a:t>
                      </a:r>
                    </a:p>
                  </a:txBody>
                  <a:tcPr marL="36000" marR="36000" anchor="ctr">
                    <a:solidFill>
                      <a:schemeClr val="accent5">
                        <a:lumMod val="20000"/>
                        <a:lumOff val="80000"/>
                      </a:schemeClr>
                    </a:solidFill>
                  </a:tcPr>
                </a:tc>
                <a:extLst>
                  <a:ext uri="{0D108BD9-81ED-4DB2-BD59-A6C34878D82A}">
                    <a16:rowId xmlns:a16="http://schemas.microsoft.com/office/drawing/2014/main" val="332305004"/>
                  </a:ext>
                </a:extLst>
              </a:tr>
              <a:tr h="0">
                <a:tc>
                  <a:txBody>
                    <a:bodyPr/>
                    <a:lstStyle/>
                    <a:p>
                      <a:pPr algn="ctr"/>
                      <a:r>
                        <a:rPr kumimoji="1" lang="ja-JP" altLang="en-US" sz="1200" dirty="0"/>
                        <a:t>高い整備率</a:t>
                      </a:r>
                    </a:p>
                  </a:txBody>
                  <a:tcPr marL="36000" marR="36000" anchor="ctr">
                    <a:lnB w="12700" cap="flat" cmpd="sng" algn="ctr">
                      <a:solidFill>
                        <a:schemeClr val="tx1"/>
                      </a:solidFill>
                      <a:prstDash val="dash"/>
                      <a:round/>
                      <a:headEnd type="none" w="med" len="med"/>
                      <a:tailEnd type="none" w="med" len="med"/>
                    </a:lnB>
                  </a:tcPr>
                </a:tc>
                <a:tc>
                  <a:txBody>
                    <a:bodyPr/>
                    <a:lstStyle/>
                    <a:p>
                      <a:pPr algn="ctr"/>
                      <a:r>
                        <a:rPr kumimoji="1" lang="ja-JP" altLang="en-US" sz="1200" dirty="0"/>
                        <a:t>高い整備率</a:t>
                      </a:r>
                    </a:p>
                  </a:txBody>
                  <a:tcPr marL="36000" marR="36000" anchor="ctr">
                    <a:lnB w="12700" cap="flat" cmpd="sng" algn="ctr">
                      <a:solidFill>
                        <a:schemeClr val="tx1"/>
                      </a:solidFill>
                      <a:prstDash val="dash"/>
                      <a:round/>
                      <a:headEnd type="none" w="med" len="med"/>
                      <a:tailEnd type="none" w="med" len="med"/>
                    </a:lnB>
                  </a:tcPr>
                </a:tc>
                <a:tc>
                  <a:txBody>
                    <a:bodyPr/>
                    <a:lstStyle/>
                    <a:p>
                      <a:pPr algn="ctr"/>
                      <a:r>
                        <a:rPr kumimoji="1" lang="ja-JP" altLang="en-US" sz="1200" dirty="0"/>
                        <a:t>東京に劣後</a:t>
                      </a:r>
                      <a:endParaRPr kumimoji="1" lang="en-US" altLang="ja-JP" sz="1200" dirty="0"/>
                    </a:p>
                    <a:p>
                      <a:pPr algn="ctr"/>
                      <a:r>
                        <a:rPr kumimoji="1" lang="ja-JP" altLang="en-US" sz="1100" dirty="0"/>
                        <a:t>他都市より集積</a:t>
                      </a:r>
                    </a:p>
                  </a:txBody>
                  <a:tcPr marL="36000" marR="36000" anchor="ctr">
                    <a:lnB w="12700" cap="flat" cmpd="sng" algn="ctr">
                      <a:solidFill>
                        <a:schemeClr val="tx1"/>
                      </a:solidFill>
                      <a:prstDash val="dash"/>
                      <a:round/>
                      <a:headEnd type="none" w="med" len="med"/>
                      <a:tailEnd type="none" w="med" len="med"/>
                    </a:lnB>
                  </a:tcPr>
                </a:tc>
                <a:tc>
                  <a:txBody>
                    <a:bodyPr/>
                    <a:lstStyle/>
                    <a:p>
                      <a:pPr algn="ctr"/>
                      <a:r>
                        <a:rPr kumimoji="1" lang="ja-JP" altLang="en-US" sz="1200" dirty="0"/>
                        <a:t>東京に劣後</a:t>
                      </a:r>
                      <a:endParaRPr kumimoji="1" lang="en-US" altLang="ja-JP" sz="1200" dirty="0"/>
                    </a:p>
                    <a:p>
                      <a:pPr algn="ctr"/>
                      <a:r>
                        <a:rPr kumimoji="1" lang="ja-JP" altLang="en-US" sz="1100" dirty="0"/>
                        <a:t>他都市より集積</a:t>
                      </a:r>
                    </a:p>
                  </a:txBody>
                  <a:tcPr marL="36000" marR="36000" anchor="ctr">
                    <a:lnB w="12700" cap="flat" cmpd="sng" algn="ctr">
                      <a:solidFill>
                        <a:schemeClr val="tx1"/>
                      </a:solidFill>
                      <a:prstDash val="dash"/>
                      <a:round/>
                      <a:headEnd type="none" w="med" len="med"/>
                      <a:tailEnd type="none" w="med" len="med"/>
                    </a:lnB>
                  </a:tcPr>
                </a:tc>
                <a:tc>
                  <a:txBody>
                    <a:bodyPr/>
                    <a:lstStyle/>
                    <a:p>
                      <a:pPr algn="ctr"/>
                      <a:r>
                        <a:rPr kumimoji="1" lang="ja-JP" altLang="en-US" sz="1200" dirty="0"/>
                        <a:t>東京に劣後</a:t>
                      </a:r>
                      <a:endParaRPr kumimoji="1" lang="en-US" altLang="ja-JP" sz="1200" dirty="0"/>
                    </a:p>
                    <a:p>
                      <a:pPr algn="ctr"/>
                      <a:r>
                        <a:rPr kumimoji="1" lang="ja-JP" altLang="en-US" sz="1100" dirty="0"/>
                        <a:t>他都市より集積</a:t>
                      </a:r>
                    </a:p>
                  </a:txBody>
                  <a:tcPr marL="36000" marR="36000" anchor="ctr">
                    <a:lnB w="12700" cap="flat" cmpd="sng" algn="ctr">
                      <a:solidFill>
                        <a:schemeClr val="tx1"/>
                      </a:solidFill>
                      <a:prstDash val="dash"/>
                      <a:round/>
                      <a:headEnd type="none" w="med" len="med"/>
                      <a:tailEnd type="none" w="med" len="med"/>
                    </a:lnB>
                  </a:tcPr>
                </a:tc>
                <a:tc>
                  <a:txBody>
                    <a:bodyPr/>
                    <a:lstStyle/>
                    <a:p>
                      <a:pPr algn="ctr"/>
                      <a:r>
                        <a:rPr kumimoji="1" lang="ja-JP" altLang="en-US" sz="1200" dirty="0"/>
                        <a:t>比較的余力</a:t>
                      </a:r>
                      <a:endParaRPr kumimoji="1" lang="en-US" altLang="ja-JP" sz="1200" dirty="0"/>
                    </a:p>
                    <a:p>
                      <a:pPr algn="ctr"/>
                      <a:r>
                        <a:rPr kumimoji="1" lang="ja-JP" altLang="en-US" sz="1200" dirty="0"/>
                        <a:t>安定的・安価</a:t>
                      </a:r>
                    </a:p>
                  </a:txBody>
                  <a:tcPr marL="36000" marR="36000" anchor="ctr">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951200920"/>
                  </a:ext>
                </a:extLst>
              </a:tr>
              <a:tr h="0">
                <a:tc>
                  <a:txBody>
                    <a:bodyPr/>
                    <a:lstStyle/>
                    <a:p>
                      <a:pPr algn="ctr"/>
                      <a:r>
                        <a:rPr kumimoji="1" lang="ja-JP" altLang="en-US" sz="1100" dirty="0"/>
                        <a:t>〇</a:t>
                      </a:r>
                    </a:p>
                  </a:txBody>
                  <a:tcPr marL="36000" marR="36000" anchor="ctr">
                    <a:lnT w="12700" cap="flat" cmpd="sng" algn="ctr">
                      <a:solidFill>
                        <a:schemeClr val="tx1"/>
                      </a:solidFill>
                      <a:prstDash val="dash"/>
                      <a:round/>
                      <a:headEnd type="none" w="med" len="med"/>
                      <a:tailEnd type="none" w="med" len="med"/>
                    </a:lnT>
                  </a:tcPr>
                </a:tc>
                <a:tc>
                  <a:txBody>
                    <a:bodyPr/>
                    <a:lstStyle/>
                    <a:p>
                      <a:pPr algn="ctr"/>
                      <a:r>
                        <a:rPr kumimoji="1" lang="ja-JP" altLang="en-US" sz="1200" dirty="0"/>
                        <a:t>〇</a:t>
                      </a:r>
                    </a:p>
                  </a:txBody>
                  <a:tcPr marL="36000" marR="36000" anchor="ctr">
                    <a:lnT w="12700" cap="flat" cmpd="sng" algn="ctr">
                      <a:solidFill>
                        <a:schemeClr val="tx1"/>
                      </a:solidFill>
                      <a:prstDash val="dash"/>
                      <a:round/>
                      <a:headEnd type="none" w="med" len="med"/>
                      <a:tailEnd type="none" w="med" len="med"/>
                    </a:lnT>
                    <a:noFill/>
                  </a:tcPr>
                </a:tc>
                <a:tc>
                  <a:txBody>
                    <a:bodyPr/>
                    <a:lstStyle/>
                    <a:p>
                      <a:pPr algn="ctr"/>
                      <a:r>
                        <a:rPr kumimoji="1" lang="ja-JP" altLang="en-US" sz="1200" dirty="0"/>
                        <a:t>△</a:t>
                      </a:r>
                    </a:p>
                  </a:txBody>
                  <a:tcPr marL="36000" marR="36000" anchor="ctr">
                    <a:lnT w="12700" cap="flat" cmpd="sng" algn="ctr">
                      <a:solidFill>
                        <a:schemeClr val="tx1"/>
                      </a:solidFill>
                      <a:prstDash val="dash"/>
                      <a:round/>
                      <a:headEnd type="none" w="med" len="med"/>
                      <a:tailEnd type="none" w="med" len="med"/>
                    </a:lnT>
                  </a:tcPr>
                </a:tc>
                <a:tc>
                  <a:txBody>
                    <a:bodyPr/>
                    <a:lstStyle/>
                    <a:p>
                      <a:pPr algn="ctr"/>
                      <a:r>
                        <a:rPr kumimoji="1" lang="ja-JP" altLang="en-US" sz="1200" dirty="0"/>
                        <a:t>△</a:t>
                      </a:r>
                    </a:p>
                  </a:txBody>
                  <a:tcPr marL="36000" marR="36000" anchor="ctr">
                    <a:lnT w="12700" cap="flat" cmpd="sng" algn="ctr">
                      <a:solidFill>
                        <a:schemeClr val="tx1"/>
                      </a:solidFill>
                      <a:prstDash val="dash"/>
                      <a:round/>
                      <a:headEnd type="none" w="med" len="med"/>
                      <a:tailEnd type="none" w="med" len="med"/>
                    </a:lnT>
                  </a:tcPr>
                </a:tc>
                <a:tc>
                  <a:txBody>
                    <a:bodyPr/>
                    <a:lstStyle/>
                    <a:p>
                      <a:pPr algn="ctr"/>
                      <a:r>
                        <a:rPr kumimoji="1" lang="ja-JP" altLang="en-US" sz="1200" dirty="0"/>
                        <a:t>△</a:t>
                      </a:r>
                    </a:p>
                  </a:txBody>
                  <a:tcPr marL="36000" marR="36000" anchor="ctr">
                    <a:lnT w="12700" cap="flat" cmpd="sng" algn="ctr">
                      <a:solidFill>
                        <a:schemeClr val="tx1"/>
                      </a:solidFill>
                      <a:prstDash val="dash"/>
                      <a:round/>
                      <a:headEnd type="none" w="med" len="med"/>
                      <a:tailEnd type="none" w="med" len="med"/>
                    </a:lnT>
                  </a:tcPr>
                </a:tc>
                <a:tc>
                  <a:txBody>
                    <a:bodyPr/>
                    <a:lstStyle/>
                    <a:p>
                      <a:pPr algn="ctr"/>
                      <a:r>
                        <a:rPr kumimoji="1" lang="ja-JP" altLang="en-US" sz="1200" dirty="0"/>
                        <a:t>〇</a:t>
                      </a:r>
                    </a:p>
                  </a:txBody>
                  <a:tcPr marL="36000" marR="36000" anchor="ctr">
                    <a:lnT w="12700" cap="flat" cmpd="sng" algn="ctr">
                      <a:solidFill>
                        <a:schemeClr val="tx1"/>
                      </a:solidFill>
                      <a:prstDash val="dash"/>
                      <a:round/>
                      <a:headEnd type="none" w="med" len="med"/>
                      <a:tailEnd type="none" w="med" len="med"/>
                    </a:lnT>
                  </a:tcPr>
                </a:tc>
                <a:extLst>
                  <a:ext uri="{0D108BD9-81ED-4DB2-BD59-A6C34878D82A}">
                    <a16:rowId xmlns:a16="http://schemas.microsoft.com/office/drawing/2014/main" val="739998623"/>
                  </a:ext>
                </a:extLst>
              </a:tr>
            </a:tbl>
          </a:graphicData>
        </a:graphic>
      </p:graphicFrame>
      <p:sp>
        <p:nvSpPr>
          <p:cNvPr id="12" name="テキスト ボックス 11">
            <a:extLst>
              <a:ext uri="{FF2B5EF4-FFF2-40B4-BE49-F238E27FC236}">
                <a16:creationId xmlns:a16="http://schemas.microsoft.com/office/drawing/2014/main" id="{741374CE-3567-4F5C-B55E-99E73D572843}"/>
              </a:ext>
            </a:extLst>
          </p:cNvPr>
          <p:cNvSpPr txBox="1"/>
          <p:nvPr/>
        </p:nvSpPr>
        <p:spPr>
          <a:xfrm>
            <a:off x="555610" y="1269432"/>
            <a:ext cx="377058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■大阪のポテンシャル（デジタルインフラの集積）</a:t>
            </a:r>
          </a:p>
        </p:txBody>
      </p:sp>
      <p:sp>
        <p:nvSpPr>
          <p:cNvPr id="105" name="テキスト ボックス 104">
            <a:extLst>
              <a:ext uri="{FF2B5EF4-FFF2-40B4-BE49-F238E27FC236}">
                <a16:creationId xmlns:a16="http://schemas.microsoft.com/office/drawing/2014/main" id="{4E6FCFAD-A16B-42EF-9560-33A0B738C265}"/>
              </a:ext>
            </a:extLst>
          </p:cNvPr>
          <p:cNvSpPr txBox="1"/>
          <p:nvPr/>
        </p:nvSpPr>
        <p:spPr>
          <a:xfrm>
            <a:off x="658320" y="3932327"/>
            <a:ext cx="511777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a:ea typeface="Meiryo UI"/>
                <a:cs typeface="+mn-cs"/>
              </a:rPr>
              <a:t>* DC</a:t>
            </a: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：データセンター、</a:t>
            </a:r>
            <a:r>
              <a:rPr kumimoji="1" lang="en-US" altLang="ja-JP" sz="1000" b="0" i="0" u="none" strike="noStrike" kern="1200" cap="none" spc="0" normalizeH="0" baseline="0" noProof="0" dirty="0">
                <a:ln>
                  <a:noFill/>
                </a:ln>
                <a:solidFill>
                  <a:prstClr val="black"/>
                </a:solidFill>
                <a:effectLst/>
                <a:uLnTx/>
                <a:uFillTx/>
                <a:latin typeface="Meiryo UI"/>
                <a:ea typeface="Meiryo UI"/>
                <a:cs typeface="+mn-cs"/>
              </a:rPr>
              <a:t>IX</a:t>
            </a: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：インターネットエクスチェンジ</a:t>
            </a:r>
          </a:p>
        </p:txBody>
      </p:sp>
      <p:sp>
        <p:nvSpPr>
          <p:cNvPr id="13" name="四角形: 角を丸くする 12">
            <a:extLst>
              <a:ext uri="{FF2B5EF4-FFF2-40B4-BE49-F238E27FC236}">
                <a16:creationId xmlns:a16="http://schemas.microsoft.com/office/drawing/2014/main" id="{52FC4B46-1833-44F8-87ED-289E167632AD}"/>
              </a:ext>
            </a:extLst>
          </p:cNvPr>
          <p:cNvSpPr/>
          <p:nvPr/>
        </p:nvSpPr>
        <p:spPr>
          <a:xfrm>
            <a:off x="153462" y="1294563"/>
            <a:ext cx="324000" cy="2808000"/>
          </a:xfrm>
          <a:prstGeom prst="roundRect">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ポテンシャル</a:t>
            </a:r>
          </a:p>
        </p:txBody>
      </p:sp>
      <p:sp>
        <p:nvSpPr>
          <p:cNvPr id="106" name="四角形: 角を丸くする 105">
            <a:extLst>
              <a:ext uri="{FF2B5EF4-FFF2-40B4-BE49-F238E27FC236}">
                <a16:creationId xmlns:a16="http://schemas.microsoft.com/office/drawing/2014/main" id="{05CE2A79-FD68-41F1-A2E8-30C4462AA5A8}"/>
              </a:ext>
            </a:extLst>
          </p:cNvPr>
          <p:cNvSpPr/>
          <p:nvPr/>
        </p:nvSpPr>
        <p:spPr>
          <a:xfrm>
            <a:off x="162171" y="4471238"/>
            <a:ext cx="324000" cy="2160000"/>
          </a:xfrm>
          <a:prstGeom prst="roundRect">
            <a:avLst>
              <a:gd name="adj" fmla="val 21545"/>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リスク</a:t>
            </a:r>
          </a:p>
        </p:txBody>
      </p:sp>
      <p:sp>
        <p:nvSpPr>
          <p:cNvPr id="14" name="テキスト ボックス 13">
            <a:extLst>
              <a:ext uri="{FF2B5EF4-FFF2-40B4-BE49-F238E27FC236}">
                <a16:creationId xmlns:a16="http://schemas.microsoft.com/office/drawing/2014/main" id="{DE1F8E39-DCA8-4ACB-BD6C-832D08C4D2AF}"/>
              </a:ext>
            </a:extLst>
          </p:cNvPr>
          <p:cNvSpPr txBox="1"/>
          <p:nvPr/>
        </p:nvSpPr>
        <p:spPr>
          <a:xfrm>
            <a:off x="554725" y="4770929"/>
            <a:ext cx="6154231" cy="1849325"/>
          </a:xfrm>
          <a:prstGeom prst="rect">
            <a:avLst/>
          </a:prstGeom>
          <a:solidFill>
            <a:schemeClr val="accent2">
              <a:lumMod val="20000"/>
              <a:lumOff val="80000"/>
            </a:schemeClr>
          </a:solidFill>
        </p:spPr>
        <p:txBody>
          <a:bodyPr wrap="square" tIns="108000" b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１）</a:t>
            </a:r>
            <a:r>
              <a:rPr kumimoji="1" lang="en-US" altLang="ja-JP" sz="1300" b="0" i="0" u="none" strike="noStrike" kern="1200" cap="none" spc="0" normalizeH="0" baseline="0" noProof="0" dirty="0">
                <a:ln>
                  <a:noFill/>
                </a:ln>
                <a:solidFill>
                  <a:prstClr val="black"/>
                </a:solidFill>
                <a:effectLst/>
                <a:uLnTx/>
                <a:uFillTx/>
                <a:latin typeface="Meiryo UI"/>
                <a:ea typeface="Meiryo UI"/>
                <a:cs typeface="+mn-cs"/>
              </a:rPr>
              <a:t>DC</a:t>
            </a: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整備は東京圏に集中し、東京圏が被災した際に全国での影響が大きい</a:t>
            </a:r>
            <a:endParaRPr kumimoji="1" lang="en-US" altLang="ja-JP" sz="13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300" b="1" i="0" u="none" strike="noStrike" kern="1200" cap="none" spc="0" normalizeH="0" baseline="0" noProof="0" dirty="0">
                <a:ln>
                  <a:noFill/>
                </a:ln>
                <a:solidFill>
                  <a:prstClr val="black"/>
                </a:solidFill>
                <a:effectLst/>
                <a:uLnTx/>
                <a:uFillTx/>
                <a:latin typeface="Meiryo UI"/>
                <a:ea typeface="Meiryo UI"/>
                <a:cs typeface="+mn-cs"/>
              </a:rPr>
              <a:t>➡　東京圏３：大阪圏１　・・・　</a:t>
            </a:r>
            <a:r>
              <a:rPr kumimoji="1" lang="ja-JP" altLang="en-US" sz="1300" b="1" i="0" u="none" strike="noStrike" kern="1200" cap="none" spc="0" normalizeH="0" baseline="0" noProof="0" dirty="0">
                <a:ln>
                  <a:noFill/>
                </a:ln>
                <a:solidFill>
                  <a:srgbClr val="FF0000"/>
                </a:solidFill>
                <a:effectLst/>
                <a:uLnTx/>
                <a:uFillTx/>
                <a:latin typeface="Meiryo UI"/>
                <a:ea typeface="Meiryo UI"/>
                <a:cs typeface="+mn-cs"/>
              </a:rPr>
              <a:t>災害時機能不全リスク</a:t>
            </a:r>
            <a:endParaRPr kumimoji="1" lang="en-US" altLang="ja-JP" sz="1300" b="1" i="0" u="none" strike="noStrike" kern="1200" cap="none" spc="0" normalizeH="0" baseline="0" noProof="0" dirty="0">
              <a:ln>
                <a:noFill/>
              </a:ln>
              <a:solidFill>
                <a:srgbClr val="FF0000"/>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２）規制等の影響により、</a:t>
            </a:r>
            <a:r>
              <a:rPr kumimoji="1" lang="en-US" altLang="ja-JP" sz="1300" b="0" i="0" u="none" strike="noStrike" kern="1200" cap="none" spc="0" normalizeH="0" baseline="0" noProof="0" dirty="0">
                <a:ln>
                  <a:noFill/>
                </a:ln>
                <a:solidFill>
                  <a:prstClr val="black"/>
                </a:solidFill>
                <a:effectLst/>
                <a:uLnTx/>
                <a:uFillTx/>
                <a:latin typeface="Meiryo UI"/>
                <a:ea typeface="Meiryo UI"/>
                <a:cs typeface="+mn-cs"/>
              </a:rPr>
              <a:t>DC</a:t>
            </a: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の整備期間が海外に比べて長期化</a:t>
            </a:r>
            <a:endParaRPr kumimoji="1" lang="en-US" altLang="ja-JP" sz="13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　　　➡　</a:t>
            </a:r>
            <a:r>
              <a:rPr kumimoji="1" lang="ja-JP" altLang="en-US" sz="1300" b="1" i="0" u="none" strike="noStrike" kern="1200" cap="none" spc="0" normalizeH="0" baseline="0" noProof="0" dirty="0">
                <a:ln>
                  <a:noFill/>
                </a:ln>
                <a:solidFill>
                  <a:prstClr val="black"/>
                </a:solidFill>
                <a:effectLst/>
                <a:uLnTx/>
                <a:uFillTx/>
                <a:latin typeface="Meiryo UI"/>
                <a:ea typeface="Meiryo UI"/>
                <a:cs typeface="+mn-cs"/>
              </a:rPr>
              <a:t>諸外国の約</a:t>
            </a:r>
            <a:r>
              <a:rPr kumimoji="1" lang="en-US" altLang="ja-JP" sz="1300" b="1" i="0" u="none" strike="noStrike" kern="1200" cap="none" spc="0" normalizeH="0" baseline="0" noProof="0" dirty="0">
                <a:ln>
                  <a:noFill/>
                </a:ln>
                <a:solidFill>
                  <a:prstClr val="black"/>
                </a:solidFill>
                <a:effectLst/>
                <a:uLnTx/>
                <a:uFillTx/>
                <a:latin typeface="Meiryo UI"/>
                <a:ea typeface="Meiryo UI"/>
                <a:cs typeface="+mn-cs"/>
              </a:rPr>
              <a:t>3</a:t>
            </a:r>
            <a:r>
              <a:rPr kumimoji="1" lang="ja-JP" altLang="en-US" sz="1300" b="1" i="0" u="none" strike="noStrike" kern="1200" cap="none" spc="0" normalizeH="0" baseline="0" noProof="0" dirty="0">
                <a:ln>
                  <a:noFill/>
                </a:ln>
                <a:solidFill>
                  <a:prstClr val="black"/>
                </a:solidFill>
                <a:effectLst/>
                <a:uLnTx/>
                <a:uFillTx/>
                <a:latin typeface="Meiryo UI"/>
                <a:ea typeface="Meiryo UI"/>
                <a:cs typeface="+mn-cs"/>
              </a:rPr>
              <a:t>年に対して、日本は</a:t>
            </a:r>
            <a:r>
              <a:rPr kumimoji="1" lang="en-US" altLang="ja-JP" sz="1300" b="1" i="0" u="none" strike="noStrike" kern="1200" cap="none" spc="0" normalizeH="0" baseline="0" noProof="0" dirty="0">
                <a:ln>
                  <a:noFill/>
                </a:ln>
                <a:solidFill>
                  <a:prstClr val="black"/>
                </a:solidFill>
                <a:effectLst/>
                <a:uLnTx/>
                <a:uFillTx/>
                <a:latin typeface="Meiryo UI"/>
                <a:ea typeface="Meiryo UI"/>
                <a:cs typeface="+mn-cs"/>
              </a:rPr>
              <a:t>5</a:t>
            </a:r>
            <a:r>
              <a:rPr kumimoji="1" lang="ja-JP" altLang="en-US" sz="1300" b="1" i="0" u="none" strike="noStrike" kern="1200" cap="none" spc="0" normalizeH="0" baseline="0" noProof="0" dirty="0">
                <a:ln>
                  <a:noFill/>
                </a:ln>
                <a:solidFill>
                  <a:prstClr val="black"/>
                </a:solidFill>
                <a:effectLst/>
                <a:uLnTx/>
                <a:uFillTx/>
                <a:latin typeface="Meiryo UI"/>
                <a:ea typeface="Meiryo UI"/>
                <a:cs typeface="+mn-cs"/>
              </a:rPr>
              <a:t>年以上　・・・　</a:t>
            </a:r>
            <a:r>
              <a:rPr kumimoji="1" lang="ja-JP" altLang="en-US" sz="1300" b="1" i="0" u="none" strike="noStrike" kern="1200" cap="none" spc="0" normalizeH="0" baseline="0" noProof="0" dirty="0">
                <a:ln>
                  <a:noFill/>
                </a:ln>
                <a:solidFill>
                  <a:srgbClr val="FF0000"/>
                </a:solidFill>
                <a:effectLst/>
                <a:uLnTx/>
                <a:uFillTx/>
                <a:latin typeface="Meiryo UI"/>
                <a:ea typeface="Meiryo UI"/>
                <a:cs typeface="+mn-cs"/>
              </a:rPr>
              <a:t>海外流出リスク</a:t>
            </a:r>
            <a:endParaRPr kumimoji="1" lang="en-US" altLang="ja-JP" sz="1300" b="1" i="0" u="none" strike="noStrike" kern="1200" cap="none" spc="0" normalizeH="0" baseline="0" noProof="0" dirty="0">
              <a:ln>
                <a:noFill/>
              </a:ln>
              <a:solidFill>
                <a:srgbClr val="FF0000"/>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３）民間の市場競争のみに依存の限界</a:t>
            </a:r>
            <a:endParaRPr kumimoji="1" lang="en-US" altLang="ja-JP" sz="13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　　　➡　</a:t>
            </a:r>
            <a:r>
              <a:rPr kumimoji="1" lang="ja-JP" altLang="en-US" sz="1300" b="1" i="0" u="none" strike="noStrike" kern="1200" cap="none" spc="0" normalizeH="0" baseline="0" noProof="0" dirty="0">
                <a:ln>
                  <a:noFill/>
                </a:ln>
                <a:solidFill>
                  <a:prstClr val="black"/>
                </a:solidFill>
                <a:effectLst/>
                <a:uLnTx/>
                <a:uFillTx/>
                <a:latin typeface="Meiryo UI"/>
                <a:ea typeface="Meiryo UI"/>
                <a:cs typeface="+mn-cs"/>
              </a:rPr>
              <a:t>土地や電力を個別確保　→</a:t>
            </a: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300" b="1" i="0" u="none" strike="noStrike" kern="1200" cap="none" spc="0" normalizeH="0" baseline="0" noProof="0" dirty="0">
                <a:ln>
                  <a:noFill/>
                </a:ln>
                <a:solidFill>
                  <a:prstClr val="black"/>
                </a:solidFill>
                <a:effectLst/>
                <a:uLnTx/>
                <a:uFillTx/>
                <a:latin typeface="Meiryo UI"/>
                <a:ea typeface="Meiryo UI"/>
                <a:cs typeface="+mn-cs"/>
              </a:rPr>
              <a:t>最適集積の阻害</a:t>
            </a:r>
            <a:r>
              <a:rPr kumimoji="1" lang="ja-JP" altLang="en-US" sz="1300" b="1" i="0" u="none" strike="noStrike" kern="1200" cap="none" spc="0" normalizeH="0" baseline="0" noProof="0" dirty="0">
                <a:ln>
                  <a:noFill/>
                </a:ln>
                <a:solidFill>
                  <a:srgbClr val="00B050"/>
                </a:solidFill>
                <a:effectLst/>
                <a:uLnTx/>
                <a:uFillTx/>
                <a:latin typeface="Meiryo UI"/>
                <a:ea typeface="Meiryo UI"/>
                <a:cs typeface="+mn-cs"/>
              </a:rPr>
              <a:t>　</a:t>
            </a:r>
            <a:r>
              <a:rPr kumimoji="1" lang="ja-JP" altLang="en-US" sz="1300" b="1"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300" b="1" i="0" u="none" strike="noStrike" kern="1200" cap="none" spc="0" normalizeH="0" baseline="0" noProof="0" dirty="0">
                <a:ln>
                  <a:noFill/>
                </a:ln>
                <a:solidFill>
                  <a:srgbClr val="FF0000"/>
                </a:solidFill>
                <a:effectLst/>
                <a:uLnTx/>
                <a:uFillTx/>
                <a:latin typeface="Meiryo UI"/>
                <a:ea typeface="Meiryo UI"/>
                <a:cs typeface="+mn-cs"/>
              </a:rPr>
              <a:t>非効率リスク</a:t>
            </a:r>
            <a:endParaRPr kumimoji="1" lang="en-US" altLang="ja-JP" sz="1300" b="1" i="0" u="none" strike="noStrike" kern="1200" cap="none" spc="0" normalizeH="0" baseline="0" noProof="0" dirty="0">
              <a:ln>
                <a:noFill/>
              </a:ln>
              <a:solidFill>
                <a:srgbClr val="FF0000"/>
              </a:solidFill>
              <a:effectLst/>
              <a:uLnTx/>
              <a:uFillTx/>
              <a:latin typeface="Meiryo UI"/>
              <a:ea typeface="Meiryo UI"/>
              <a:cs typeface="+mn-cs"/>
            </a:endParaRPr>
          </a:p>
        </p:txBody>
      </p:sp>
      <p:sp>
        <p:nvSpPr>
          <p:cNvPr id="24" name="テキスト ボックス 23">
            <a:extLst>
              <a:ext uri="{FF2B5EF4-FFF2-40B4-BE49-F238E27FC236}">
                <a16:creationId xmlns:a16="http://schemas.microsoft.com/office/drawing/2014/main" id="{18A17C97-73B0-4076-B001-9BDF616DF603}"/>
              </a:ext>
            </a:extLst>
          </p:cNvPr>
          <p:cNvSpPr txBox="1"/>
          <p:nvPr/>
        </p:nvSpPr>
        <p:spPr>
          <a:xfrm>
            <a:off x="7765636" y="5516543"/>
            <a:ext cx="226376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　直近３年の取組（案）</a:t>
            </a:r>
          </a:p>
        </p:txBody>
      </p:sp>
      <p:sp>
        <p:nvSpPr>
          <p:cNvPr id="8" name="テキスト ボックス 7">
            <a:extLst>
              <a:ext uri="{FF2B5EF4-FFF2-40B4-BE49-F238E27FC236}">
                <a16:creationId xmlns:a16="http://schemas.microsoft.com/office/drawing/2014/main" id="{2F2277BD-615F-4616-97CB-306383C18ECB}"/>
              </a:ext>
            </a:extLst>
          </p:cNvPr>
          <p:cNvSpPr txBox="1"/>
          <p:nvPr/>
        </p:nvSpPr>
        <p:spPr>
          <a:xfrm>
            <a:off x="7817033" y="5229426"/>
            <a:ext cx="2095445"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構成団体と活動内容はイメージ</a:t>
            </a:r>
          </a:p>
        </p:txBody>
      </p:sp>
      <p:graphicFrame>
        <p:nvGraphicFramePr>
          <p:cNvPr id="10" name="表 15">
            <a:extLst>
              <a:ext uri="{FF2B5EF4-FFF2-40B4-BE49-F238E27FC236}">
                <a16:creationId xmlns:a16="http://schemas.microsoft.com/office/drawing/2014/main" id="{918FC285-D5D1-4BE3-9CFF-B1693F402326}"/>
              </a:ext>
            </a:extLst>
          </p:cNvPr>
          <p:cNvGraphicFramePr>
            <a:graphicFrameLocks noGrp="1"/>
          </p:cNvGraphicFramePr>
          <p:nvPr/>
        </p:nvGraphicFramePr>
        <p:xfrm>
          <a:off x="7857603" y="5817217"/>
          <a:ext cx="4108356" cy="762000"/>
        </p:xfrm>
        <a:graphic>
          <a:graphicData uri="http://schemas.openxmlformats.org/drawingml/2006/table">
            <a:tbl>
              <a:tblPr firstRow="1" bandRow="1">
                <a:tableStyleId>{5940675A-B579-460E-94D1-54222C63F5DA}</a:tableStyleId>
              </a:tblPr>
              <a:tblGrid>
                <a:gridCol w="1369452">
                  <a:extLst>
                    <a:ext uri="{9D8B030D-6E8A-4147-A177-3AD203B41FA5}">
                      <a16:colId xmlns:a16="http://schemas.microsoft.com/office/drawing/2014/main" val="2373504158"/>
                    </a:ext>
                  </a:extLst>
                </a:gridCol>
                <a:gridCol w="1369452">
                  <a:extLst>
                    <a:ext uri="{9D8B030D-6E8A-4147-A177-3AD203B41FA5}">
                      <a16:colId xmlns:a16="http://schemas.microsoft.com/office/drawing/2014/main" val="1081076781"/>
                    </a:ext>
                  </a:extLst>
                </a:gridCol>
                <a:gridCol w="1369452">
                  <a:extLst>
                    <a:ext uri="{9D8B030D-6E8A-4147-A177-3AD203B41FA5}">
                      <a16:colId xmlns:a16="http://schemas.microsoft.com/office/drawing/2014/main" val="1884985389"/>
                    </a:ext>
                  </a:extLst>
                </a:gridCol>
              </a:tblGrid>
              <a:tr h="189766">
                <a:tc>
                  <a:txBody>
                    <a:bodyPr/>
                    <a:lstStyle/>
                    <a:p>
                      <a:pPr algn="ctr"/>
                      <a:r>
                        <a:rPr kumimoji="1" lang="en-US" altLang="ja-JP" sz="1400" b="1" dirty="0"/>
                        <a:t>2026</a:t>
                      </a:r>
                      <a:r>
                        <a:rPr kumimoji="1" lang="ja-JP" altLang="en-US" sz="1400" b="1" dirty="0"/>
                        <a:t>年度</a:t>
                      </a:r>
                    </a:p>
                  </a:txBody>
                  <a:tcPr>
                    <a:solidFill>
                      <a:schemeClr val="accent5">
                        <a:lumMod val="20000"/>
                        <a:lumOff val="80000"/>
                      </a:schemeClr>
                    </a:solidFill>
                  </a:tcPr>
                </a:tc>
                <a:tc>
                  <a:txBody>
                    <a:bodyPr/>
                    <a:lstStyle/>
                    <a:p>
                      <a:pPr algn="ctr"/>
                      <a:r>
                        <a:rPr kumimoji="1" lang="en-US" altLang="ja-JP" sz="1400" b="1" dirty="0"/>
                        <a:t>2027</a:t>
                      </a:r>
                      <a:r>
                        <a:rPr kumimoji="1" lang="ja-JP" altLang="en-US" sz="1400" b="1" dirty="0"/>
                        <a:t>年度</a:t>
                      </a:r>
                    </a:p>
                  </a:txBody>
                  <a:tcPr>
                    <a:solidFill>
                      <a:schemeClr val="accent5">
                        <a:lumMod val="20000"/>
                        <a:lumOff val="80000"/>
                      </a:schemeClr>
                    </a:solidFill>
                  </a:tcPr>
                </a:tc>
                <a:tc>
                  <a:txBody>
                    <a:bodyPr/>
                    <a:lstStyle/>
                    <a:p>
                      <a:pPr algn="ctr"/>
                      <a:r>
                        <a:rPr kumimoji="1" lang="en-US" altLang="ja-JP" sz="1400" b="1" dirty="0"/>
                        <a:t>2028</a:t>
                      </a:r>
                      <a:r>
                        <a:rPr kumimoji="1" lang="ja-JP" altLang="en-US" sz="1400" b="1" dirty="0"/>
                        <a:t>年度</a:t>
                      </a:r>
                    </a:p>
                  </a:txBody>
                  <a:tcPr>
                    <a:solidFill>
                      <a:schemeClr val="accent5">
                        <a:lumMod val="20000"/>
                        <a:lumOff val="80000"/>
                      </a:schemeClr>
                    </a:solidFill>
                  </a:tcPr>
                </a:tc>
                <a:extLst>
                  <a:ext uri="{0D108BD9-81ED-4DB2-BD59-A6C34878D82A}">
                    <a16:rowId xmlns:a16="http://schemas.microsoft.com/office/drawing/2014/main" val="3912264765"/>
                  </a:ext>
                </a:extLst>
              </a:tr>
              <a:tr h="398510">
                <a:tc>
                  <a:txBody>
                    <a:bodyPr/>
                    <a:lstStyle/>
                    <a:p>
                      <a:r>
                        <a:rPr kumimoji="1" lang="ja-JP" altLang="en-US" sz="1200" dirty="0"/>
                        <a:t>大阪デジタルインフラ推進計画策定</a:t>
                      </a:r>
                    </a:p>
                  </a:txBody>
                  <a:tcPr/>
                </a:tc>
                <a:tc>
                  <a:txBody>
                    <a:bodyPr/>
                    <a:lstStyle/>
                    <a:p>
                      <a:r>
                        <a:rPr kumimoji="1" lang="ja-JP" altLang="en-US" sz="1200" dirty="0"/>
                        <a:t>集積地選定・誘致活動・規制改革等</a:t>
                      </a:r>
                    </a:p>
                  </a:txBody>
                  <a:tcPr/>
                </a:tc>
                <a:tc>
                  <a:txBody>
                    <a:bodyPr/>
                    <a:lstStyle/>
                    <a:p>
                      <a:r>
                        <a:rPr kumimoji="1" lang="ja-JP" altLang="en-US" sz="1200" dirty="0"/>
                        <a:t>複数の新規</a:t>
                      </a:r>
                      <a:r>
                        <a:rPr kumimoji="1" lang="en-US" altLang="ja-JP" sz="1200" dirty="0"/>
                        <a:t>DC</a:t>
                      </a:r>
                      <a:r>
                        <a:rPr kumimoji="1" lang="ja-JP" altLang="en-US" sz="1200" dirty="0"/>
                        <a:t>建設着手</a:t>
                      </a:r>
                    </a:p>
                  </a:txBody>
                  <a:tcPr/>
                </a:tc>
                <a:extLst>
                  <a:ext uri="{0D108BD9-81ED-4DB2-BD59-A6C34878D82A}">
                    <a16:rowId xmlns:a16="http://schemas.microsoft.com/office/drawing/2014/main" val="3409989046"/>
                  </a:ext>
                </a:extLst>
              </a:tr>
            </a:tbl>
          </a:graphicData>
        </a:graphic>
      </p:graphicFrame>
      <p:sp>
        <p:nvSpPr>
          <p:cNvPr id="27" name="テキスト ボックス 26">
            <a:extLst>
              <a:ext uri="{FF2B5EF4-FFF2-40B4-BE49-F238E27FC236}">
                <a16:creationId xmlns:a16="http://schemas.microsoft.com/office/drawing/2014/main" id="{8C477FED-9AC3-4061-AAFA-0179BE233CCC}"/>
              </a:ext>
            </a:extLst>
          </p:cNvPr>
          <p:cNvSpPr txBox="1"/>
          <p:nvPr/>
        </p:nvSpPr>
        <p:spPr>
          <a:xfrm>
            <a:off x="509047" y="4426290"/>
            <a:ext cx="33153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■データセンター整備にかかる</a:t>
            </a:r>
            <a:r>
              <a:rPr kumimoji="1" lang="ja-JP" altLang="en-US" sz="1400" b="1" i="0" u="none" strike="noStrike" kern="1200" cap="none" spc="0" normalizeH="0" baseline="0" noProof="0" dirty="0">
                <a:ln>
                  <a:noFill/>
                </a:ln>
                <a:effectLst/>
                <a:uLnTx/>
                <a:uFillTx/>
                <a:latin typeface="Meiryo UI"/>
                <a:ea typeface="Meiryo UI"/>
                <a:cs typeface="+mn-cs"/>
              </a:rPr>
              <a:t>現状と課題</a:t>
            </a:r>
          </a:p>
        </p:txBody>
      </p:sp>
      <p:sp>
        <p:nvSpPr>
          <p:cNvPr id="28" name="テキスト ボックス 27">
            <a:extLst>
              <a:ext uri="{FF2B5EF4-FFF2-40B4-BE49-F238E27FC236}">
                <a16:creationId xmlns:a16="http://schemas.microsoft.com/office/drawing/2014/main" id="{019CA32B-6FB9-42EB-B46D-57F74F584FB7}"/>
              </a:ext>
            </a:extLst>
          </p:cNvPr>
          <p:cNvSpPr txBox="1"/>
          <p:nvPr/>
        </p:nvSpPr>
        <p:spPr>
          <a:xfrm>
            <a:off x="7783400" y="886200"/>
            <a:ext cx="4248000" cy="307777"/>
          </a:xfrm>
          <a:prstGeom prst="rect">
            <a:avLst/>
          </a:prstGeom>
          <a:solidFill>
            <a:schemeClr val="bg1">
              <a:lumMod val="75000"/>
            </a:schemeClr>
          </a:solidFill>
          <a:ln>
            <a:solidFill>
              <a:schemeClr val="tx1">
                <a:lumMod val="85000"/>
                <a:lumOff val="1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デジタルインフラ整備促進のための推進体制</a:t>
            </a:r>
          </a:p>
        </p:txBody>
      </p:sp>
      <p:sp>
        <p:nvSpPr>
          <p:cNvPr id="29" name="テキスト ボックス 28">
            <a:extLst>
              <a:ext uri="{FF2B5EF4-FFF2-40B4-BE49-F238E27FC236}">
                <a16:creationId xmlns:a16="http://schemas.microsoft.com/office/drawing/2014/main" id="{339BBD6A-0347-4F0D-8262-752DF5135F29}"/>
              </a:ext>
            </a:extLst>
          </p:cNvPr>
          <p:cNvSpPr txBox="1"/>
          <p:nvPr/>
        </p:nvSpPr>
        <p:spPr>
          <a:xfrm>
            <a:off x="159576" y="883482"/>
            <a:ext cx="6552000" cy="307777"/>
          </a:xfrm>
          <a:prstGeom prst="rect">
            <a:avLst/>
          </a:prstGeom>
          <a:solidFill>
            <a:schemeClr val="bg1">
              <a:lumMod val="75000"/>
            </a:schemeClr>
          </a:solidFill>
          <a:ln>
            <a:solidFill>
              <a:schemeClr val="tx1">
                <a:lumMod val="85000"/>
                <a:lumOff val="1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デジタルインフラを取り巻く環境　</a:t>
            </a:r>
            <a:r>
              <a:rPr kumimoji="1" lang="en-US" altLang="ja-JP" sz="105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庁内タスクフォースによる一次調査結果</a:t>
            </a: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 </a:t>
            </a:r>
          </a:p>
        </p:txBody>
      </p:sp>
      <p:sp>
        <p:nvSpPr>
          <p:cNvPr id="30" name="正方形/長方形 29">
            <a:extLst>
              <a:ext uri="{FF2B5EF4-FFF2-40B4-BE49-F238E27FC236}">
                <a16:creationId xmlns:a16="http://schemas.microsoft.com/office/drawing/2014/main" id="{E49B306B-4FB8-4727-AC46-476BC68B8D24}"/>
              </a:ext>
            </a:extLst>
          </p:cNvPr>
          <p:cNvSpPr/>
          <p:nvPr/>
        </p:nvSpPr>
        <p:spPr>
          <a:xfrm>
            <a:off x="70539" y="450404"/>
            <a:ext cx="12092277" cy="288000"/>
          </a:xfrm>
          <a:prstGeom prst="rect">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a:ea typeface="Meiryo UI"/>
                <a:cs typeface="+mn-cs"/>
              </a:rPr>
              <a:t>■　大阪デジタルインフラ協議会の設置と計画策定</a:t>
            </a:r>
          </a:p>
        </p:txBody>
      </p:sp>
      <p:sp>
        <p:nvSpPr>
          <p:cNvPr id="33" name="四角形: 角を丸くする 32">
            <a:extLst>
              <a:ext uri="{FF2B5EF4-FFF2-40B4-BE49-F238E27FC236}">
                <a16:creationId xmlns:a16="http://schemas.microsoft.com/office/drawing/2014/main" id="{EC78A87F-6D21-4E14-B29F-1D74EC9712E0}"/>
              </a:ext>
            </a:extLst>
          </p:cNvPr>
          <p:cNvSpPr/>
          <p:nvPr/>
        </p:nvSpPr>
        <p:spPr>
          <a:xfrm>
            <a:off x="9168664" y="477903"/>
            <a:ext cx="1512000" cy="23300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Meiryo UI"/>
                <a:ea typeface="Meiryo UI"/>
                <a:cs typeface="+mn-cs"/>
              </a:rPr>
              <a:t>【2】 </a:t>
            </a: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都市競争力の強化</a:t>
            </a:r>
          </a:p>
        </p:txBody>
      </p:sp>
      <p:sp>
        <p:nvSpPr>
          <p:cNvPr id="34" name="四角形: 角を丸くする 33">
            <a:extLst>
              <a:ext uri="{FF2B5EF4-FFF2-40B4-BE49-F238E27FC236}">
                <a16:creationId xmlns:a16="http://schemas.microsoft.com/office/drawing/2014/main" id="{A2A8AB53-FB7E-4361-B9A2-A90A55490F96}"/>
              </a:ext>
            </a:extLst>
          </p:cNvPr>
          <p:cNvSpPr/>
          <p:nvPr/>
        </p:nvSpPr>
        <p:spPr>
          <a:xfrm>
            <a:off x="10773624" y="477903"/>
            <a:ext cx="1309738" cy="233002"/>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Meiryo UI"/>
                <a:ea typeface="Meiryo UI"/>
                <a:cs typeface="+mn-cs"/>
              </a:rPr>
              <a:t>【3】 </a:t>
            </a: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共創による加速</a:t>
            </a:r>
          </a:p>
        </p:txBody>
      </p:sp>
      <p:pic>
        <p:nvPicPr>
          <p:cNvPr id="37" name="図 36">
            <a:extLst>
              <a:ext uri="{FF2B5EF4-FFF2-40B4-BE49-F238E27FC236}">
                <a16:creationId xmlns:a16="http://schemas.microsoft.com/office/drawing/2014/main" id="{2FDC5144-EDD9-48B9-8F5A-0399BFA87899}"/>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2531" b="97640" l="2625" r="96400">
                        <a14:foregroundMark x1="34975" y1="43211" x2="34975" y2="43211"/>
                        <a14:foregroundMark x1="53825" y1="66785" x2="53825" y2="66785"/>
                        <a14:foregroundMark x1="30275" y1="19636" x2="30275" y2="19636"/>
                        <a14:foregroundMark x1="22725" y1="11588" x2="22725" y2="11588"/>
                        <a14:foregroundMark x1="46300" y1="20162" x2="50050" y2="25523"/>
                        <a14:foregroundMark x1="48200" y1="18015" x2="48850" y2="28281"/>
                        <a14:foregroundMark x1="42300" y1="37779" x2="63400" y2="48543"/>
                        <a14:foregroundMark x1="63400" y1="48543" x2="63600" y2="48599"/>
                        <a14:foregroundMark x1="45250" y1="37594" x2="57700" y2="38348"/>
                        <a14:foregroundMark x1="39350" y1="40395" x2="27650" y2="68619"/>
                        <a14:foregroundMark x1="27650" y1="68619" x2="25250" y2="68548"/>
                        <a14:foregroundMark x1="34425" y1="62406" x2="60325" y2="51031"/>
                        <a14:foregroundMark x1="16725" y1="92237" x2="79350" y2="91682"/>
                        <a14:foregroundMark x1="79350" y1="91682" x2="79350" y2="91682"/>
                        <a14:foregroundMark x1="16400" y1="95407" x2="88850" y2="95407"/>
                        <a14:foregroundMark x1="53125" y1="17091" x2="50825" y2="33499"/>
                        <a14:foregroundMark x1="50825" y1="33499" x2="50825" y2="33499"/>
                        <a14:foregroundMark x1="19675" y1="83663" x2="13775" y2="93730"/>
                        <a14:foregroundMark x1="13775" y1="93730" x2="13775" y2="93730"/>
                        <a14:foregroundMark x1="46225" y1="77506" x2="16725" y2="87573"/>
                        <a14:foregroundMark x1="69175" y1="68548" x2="44250" y2="78245"/>
                        <a14:foregroundMark x1="44250" y1="78245" x2="44250" y2="78245"/>
                        <a14:foregroundMark x1="28525" y1="67994" x2="85900" y2="89620"/>
                        <a14:foregroundMark x1="85900" y1="89620" x2="85575" y2="89251"/>
                        <a14:foregroundMark x1="61650" y1="37779" x2="78750" y2="82170"/>
                        <a14:foregroundMark x1="78750" y1="82170" x2="79675" y2="82170"/>
                        <a14:foregroundMark x1="9500" y1="94099" x2="9500" y2="93914"/>
                        <a14:foregroundMark x1="7225" y1="95592" x2="12775" y2="95407"/>
                        <a14:foregroundMark x1="6875" y1="91298" x2="13125" y2="94469"/>
                        <a14:foregroundMark x1="18350" y1="97640" x2="69175" y2="97640"/>
                        <a14:foregroundMark x1="92775" y1="92052" x2="87225" y2="97640"/>
                        <a14:foregroundMark x1="95400" y1="93161" x2="96400" y2="95592"/>
                        <a14:foregroundMark x1="69175" y1="13735" x2="70825" y2="18015"/>
                        <a14:foregroundMark x1="81650" y1="13536" x2="82625" y2="19138"/>
                        <a14:foregroundMark x1="90175" y1="11858" x2="92450" y2="20262"/>
                        <a14:foregroundMark x1="11800" y1="8887" x2="7875" y2="18385"/>
                        <a14:foregroundMark x1="24250" y1="8133" x2="24250" y2="8133"/>
                        <a14:foregroundMark x1="23600" y1="8318" x2="24925" y2="7948"/>
                        <a14:foregroundMark x1="14750" y1="4593" x2="13450" y2="6086"/>
                        <a14:foregroundMark x1="83600" y1="3853" x2="86875" y2="6270"/>
                        <a14:foregroundMark x1="16400" y1="3100" x2="12450" y2="6455"/>
                        <a14:foregroundMark x1="19025" y1="2915" x2="19025" y2="2915"/>
                        <a14:foregroundMark x1="16075" y1="3100" x2="16075" y2="3100"/>
                        <a14:foregroundMark x1="81975" y1="2545" x2="81975" y2="2545"/>
                        <a14:foregroundMark x1="3925" y1="94654" x2="3925" y2="94654"/>
                        <a14:foregroundMark x1="2625" y1="93730" x2="2625" y2="93730"/>
                        <a14:foregroundMark x1="3600" y1="93730" x2="3600" y2="93730"/>
                      </a14:backgroundRemoval>
                    </a14:imgEffect>
                  </a14:imgLayer>
                </a14:imgProps>
              </a:ext>
              <a:ext uri="{28A0092B-C50C-407E-A947-70E740481C1C}">
                <a14:useLocalDpi xmlns:a14="http://schemas.microsoft.com/office/drawing/2010/main"/>
              </a:ext>
            </a:extLst>
          </a:blip>
          <a:stretch>
            <a:fillRect/>
          </a:stretch>
        </p:blipFill>
        <p:spPr>
          <a:xfrm>
            <a:off x="971698" y="2287840"/>
            <a:ext cx="275391" cy="484205"/>
          </a:xfrm>
          <a:prstGeom prst="rect">
            <a:avLst/>
          </a:prstGeom>
        </p:spPr>
      </p:pic>
      <p:pic>
        <p:nvPicPr>
          <p:cNvPr id="38" name="図 37">
            <a:extLst>
              <a:ext uri="{FF2B5EF4-FFF2-40B4-BE49-F238E27FC236}">
                <a16:creationId xmlns:a16="http://schemas.microsoft.com/office/drawing/2014/main" id="{1E53CC8D-2BAE-4399-91F7-56A2231C1D96}"/>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6116" b="89297" l="6481" r="93287">
                        <a14:foregroundMark x1="12269" y1="22936" x2="20139" y2="23547"/>
                        <a14:foregroundMark x1="33333" y1="88685" x2="56019" y2="87156"/>
                        <a14:foregroundMark x1="56019" y1="87156" x2="60185" y2="87462"/>
                        <a14:foregroundMark x1="76852" y1="79817" x2="84954" y2="78287"/>
                        <a14:foregroundMark x1="74306" y1="23242" x2="88194" y2="21713"/>
                        <a14:foregroundMark x1="88194" y1="21713" x2="88426" y2="21713"/>
                        <a14:foregroundMark x1="45370" y1="6422" x2="56019" y2="8563"/>
                        <a14:foregroundMark x1="6713" y1="77982" x2="20370" y2="77676"/>
                        <a14:foregroundMark x1="20370" y1="77676" x2="21065" y2="76758"/>
                        <a14:foregroundMark x1="93287" y1="77370" x2="93287" y2="77370"/>
                      </a14:backgroundRemoval>
                    </a14:imgEffect>
                  </a14:imgLayer>
                </a14:imgProps>
              </a:ext>
              <a:ext uri="{28A0092B-C50C-407E-A947-70E740481C1C}">
                <a14:useLocalDpi xmlns:a14="http://schemas.microsoft.com/office/drawing/2010/main"/>
              </a:ext>
            </a:extLst>
          </a:blip>
          <a:srcRect/>
          <a:stretch/>
        </p:blipFill>
        <p:spPr>
          <a:xfrm>
            <a:off x="2891754" y="2369459"/>
            <a:ext cx="534525" cy="404124"/>
          </a:xfrm>
          <a:prstGeom prst="rect">
            <a:avLst/>
          </a:prstGeom>
        </p:spPr>
      </p:pic>
      <p:pic>
        <p:nvPicPr>
          <p:cNvPr id="39" name="図 38">
            <a:extLst>
              <a:ext uri="{FF2B5EF4-FFF2-40B4-BE49-F238E27FC236}">
                <a16:creationId xmlns:a16="http://schemas.microsoft.com/office/drawing/2014/main" id="{62E9E449-2E1A-45A7-AC52-7C970E1E7AC0}"/>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9968" b="90095" l="9921" r="89921">
                        <a14:foregroundMark x1="16850" y1="35394" x2="26877" y2="46309"/>
                        <a14:foregroundMark x1="60367" y1="75394" x2="60367" y2="75394"/>
                        <a14:foregroundMark x1="72336" y1="84479" x2="82625" y2="85678"/>
                        <a14:foregroundMark x1="39580" y1="89779" x2="43255" y2="90095"/>
                      </a14:backgroundRemoval>
                    </a14:imgEffect>
                  </a14:imgLayer>
                </a14:imgProps>
              </a:ext>
              <a:ext uri="{28A0092B-C50C-407E-A947-70E740481C1C}">
                <a14:useLocalDpi xmlns:a14="http://schemas.microsoft.com/office/drawing/2010/main"/>
              </a:ext>
            </a:extLst>
          </a:blip>
          <a:srcRect/>
          <a:stretch/>
        </p:blipFill>
        <p:spPr>
          <a:xfrm>
            <a:off x="3862754" y="2329203"/>
            <a:ext cx="523554" cy="435539"/>
          </a:xfrm>
          <a:prstGeom prst="rect">
            <a:avLst/>
          </a:prstGeom>
        </p:spPr>
      </p:pic>
      <p:pic>
        <p:nvPicPr>
          <p:cNvPr id="40" name="図 39">
            <a:extLst>
              <a:ext uri="{FF2B5EF4-FFF2-40B4-BE49-F238E27FC236}">
                <a16:creationId xmlns:a16="http://schemas.microsoft.com/office/drawing/2014/main" id="{987E737E-5B2A-4E8F-B7B4-8D1306FC75A3}"/>
              </a:ext>
            </a:extLst>
          </p:cNvPr>
          <p:cNvPicPr>
            <a:picLocks noChangeAspect="1"/>
          </p:cNvPicPr>
          <p:nvPr/>
        </p:nvPicPr>
        <p:blipFill>
          <a:blip r:embed="rId9" cstate="screen">
            <a:extLst>
              <a:ext uri="{BEBA8EAE-BF5A-486C-A8C5-ECC9F3942E4B}">
                <a14:imgProps xmlns:a14="http://schemas.microsoft.com/office/drawing/2010/main">
                  <a14:imgLayer r:embed="rId10">
                    <a14:imgEffect>
                      <a14:backgroundRemoval t="10000" b="90000" l="7000" r="90000">
                        <a14:foregroundMark x1="80063" y1="86500" x2="80063" y2="86500"/>
                        <a14:foregroundMark x1="7000" y1="17583" x2="7000" y2="17583"/>
                      </a14:backgroundRemoval>
                    </a14:imgEffect>
                  </a14:imgLayer>
                </a14:imgProps>
              </a:ext>
              <a:ext uri="{28A0092B-C50C-407E-A947-70E740481C1C}">
                <a14:useLocalDpi xmlns:a14="http://schemas.microsoft.com/office/drawing/2010/main"/>
              </a:ext>
            </a:extLst>
          </a:blip>
          <a:stretch>
            <a:fillRect/>
          </a:stretch>
        </p:blipFill>
        <p:spPr>
          <a:xfrm>
            <a:off x="4903090" y="2358802"/>
            <a:ext cx="602334" cy="451750"/>
          </a:xfrm>
          <a:prstGeom prst="rect">
            <a:avLst/>
          </a:prstGeom>
        </p:spPr>
      </p:pic>
      <p:pic>
        <p:nvPicPr>
          <p:cNvPr id="48" name="図 47">
            <a:extLst>
              <a:ext uri="{FF2B5EF4-FFF2-40B4-BE49-F238E27FC236}">
                <a16:creationId xmlns:a16="http://schemas.microsoft.com/office/drawing/2014/main" id="{F079508E-A176-4411-BE51-EDA3979A5796}"/>
              </a:ext>
            </a:extLst>
          </p:cNvPr>
          <p:cNvPicPr>
            <a:picLocks noChangeAspect="1"/>
          </p:cNvPicPr>
          <p:nvPr/>
        </p:nvPicPr>
        <p:blipFill>
          <a:blip r:embed="rId11" cstate="screen">
            <a:extLst>
              <a:ext uri="{BEBA8EAE-BF5A-486C-A8C5-ECC9F3942E4B}">
                <a14:imgProps xmlns:a14="http://schemas.microsoft.com/office/drawing/2010/main">
                  <a14:imgLayer r:embed="rId12">
                    <a14:imgEffect>
                      <a14:backgroundRemoval t="5078" b="94922" l="6250" r="95313">
                        <a14:foregroundMark x1="63672" y1="35938" x2="63672" y2="35938"/>
                        <a14:foregroundMark x1="17188" y1="91406" x2="17188" y2="91406"/>
                        <a14:foregroundMark x1="19141" y1="94922" x2="19141" y2="94922"/>
                        <a14:foregroundMark x1="6250" y1="84375" x2="6250" y2="84375"/>
                        <a14:foregroundMark x1="95313" y1="33984" x2="95313" y2="33984"/>
                        <a14:foregroundMark x1="69922" y1="5078" x2="69922" y2="5078"/>
                      </a14:backgroundRemoval>
                    </a14:imgEffect>
                  </a14:imgLayer>
                </a14:imgProps>
              </a:ext>
              <a:ext uri="{28A0092B-C50C-407E-A947-70E740481C1C}">
                <a14:useLocalDpi xmlns:a14="http://schemas.microsoft.com/office/drawing/2010/main"/>
              </a:ext>
            </a:extLst>
          </a:blip>
          <a:stretch>
            <a:fillRect/>
          </a:stretch>
        </p:blipFill>
        <p:spPr>
          <a:xfrm>
            <a:off x="1968224" y="2301846"/>
            <a:ext cx="432000" cy="432000"/>
          </a:xfrm>
          <a:prstGeom prst="rect">
            <a:avLst/>
          </a:prstGeom>
        </p:spPr>
      </p:pic>
      <p:pic>
        <p:nvPicPr>
          <p:cNvPr id="7" name="図 6">
            <a:extLst>
              <a:ext uri="{FF2B5EF4-FFF2-40B4-BE49-F238E27FC236}">
                <a16:creationId xmlns:a16="http://schemas.microsoft.com/office/drawing/2014/main" id="{BC44211E-1215-4268-B219-0518C7D170D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875284" y="2249218"/>
            <a:ext cx="646054" cy="581741"/>
          </a:xfrm>
          <a:prstGeom prst="rect">
            <a:avLst/>
          </a:prstGeom>
        </p:spPr>
      </p:pic>
      <p:sp>
        <p:nvSpPr>
          <p:cNvPr id="15" name="テキスト ボックス 14">
            <a:extLst>
              <a:ext uri="{FF2B5EF4-FFF2-40B4-BE49-F238E27FC236}">
                <a16:creationId xmlns:a16="http://schemas.microsoft.com/office/drawing/2014/main" id="{84B25D61-B8D1-4882-9EEE-D17ED2BA714E}"/>
              </a:ext>
            </a:extLst>
          </p:cNvPr>
          <p:cNvSpPr txBox="1"/>
          <p:nvPr/>
        </p:nvSpPr>
        <p:spPr>
          <a:xfrm>
            <a:off x="746235" y="1555531"/>
            <a:ext cx="5948856" cy="6924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大阪は無線基地局や光回線網の整備が進む一方、データセンターやインターネットエクスチェンジなどのデジタルインフラは、他都市より集積するが東京に劣後。比較的余力のある電力供給力を生かした最適整備が求められる</a:t>
            </a:r>
          </a:p>
        </p:txBody>
      </p:sp>
      <p:sp>
        <p:nvSpPr>
          <p:cNvPr id="32" name="二等辺三角形 31">
            <a:extLst>
              <a:ext uri="{FF2B5EF4-FFF2-40B4-BE49-F238E27FC236}">
                <a16:creationId xmlns:a16="http://schemas.microsoft.com/office/drawing/2014/main" id="{435ACD38-E3C7-4BF6-A342-82A323C90A88}"/>
              </a:ext>
            </a:extLst>
          </p:cNvPr>
          <p:cNvSpPr/>
          <p:nvPr/>
        </p:nvSpPr>
        <p:spPr>
          <a:xfrm rot="5400000">
            <a:off x="5679566" y="3361724"/>
            <a:ext cx="3130865" cy="923329"/>
          </a:xfrm>
          <a:prstGeom prst="triangle">
            <a:avLst>
              <a:gd name="adj" fmla="val 4727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35" name="テキスト ボックス 34">
            <a:extLst>
              <a:ext uri="{FF2B5EF4-FFF2-40B4-BE49-F238E27FC236}">
                <a16:creationId xmlns:a16="http://schemas.microsoft.com/office/drawing/2014/main" id="{B74BC9A8-0AA5-4089-B0F7-1DCACBF74B2A}"/>
              </a:ext>
            </a:extLst>
          </p:cNvPr>
          <p:cNvSpPr txBox="1"/>
          <p:nvPr/>
        </p:nvSpPr>
        <p:spPr>
          <a:xfrm>
            <a:off x="6757675" y="1651086"/>
            <a:ext cx="923330" cy="4551198"/>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Meiryo UI"/>
                <a:ea typeface="Meiryo UI"/>
                <a:cs typeface="+mn-cs"/>
              </a:rPr>
              <a:t>大阪のポテンシャルを活かし</a:t>
            </a:r>
            <a:endParaRPr kumimoji="1" lang="en-US" altLang="ja-JP" sz="1600" b="1" i="0" u="none" strike="noStrike" kern="1200" cap="none" spc="0" normalizeH="0" baseline="0" noProof="0" dirty="0">
              <a:ln>
                <a:noFill/>
              </a:ln>
              <a:solidFill>
                <a:srgbClr val="FF0000"/>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Meiryo UI"/>
                <a:ea typeface="Meiryo UI"/>
                <a:cs typeface="+mn-cs"/>
              </a:rPr>
              <a:t>都市レジリエンスを有するインフラ整備を</a:t>
            </a:r>
            <a:endParaRPr kumimoji="1" lang="en-US" altLang="ja-JP" sz="1600" b="1" i="0" u="none" strike="noStrike" kern="1200" cap="none" spc="0" normalizeH="0" baseline="0" noProof="0" dirty="0">
              <a:ln>
                <a:noFill/>
              </a:ln>
              <a:solidFill>
                <a:srgbClr val="FF0000"/>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Meiryo UI"/>
                <a:ea typeface="Meiryo UI"/>
                <a:cs typeface="+mn-cs"/>
              </a:rPr>
              <a:t>官民共同で積極的に推進</a:t>
            </a:r>
          </a:p>
        </p:txBody>
      </p:sp>
      <p:pic>
        <p:nvPicPr>
          <p:cNvPr id="36" name="図 35">
            <a:extLst>
              <a:ext uri="{FF2B5EF4-FFF2-40B4-BE49-F238E27FC236}">
                <a16:creationId xmlns:a16="http://schemas.microsoft.com/office/drawing/2014/main" id="{25B5B6DA-845C-4CE7-A36A-AD46D103DF4E}"/>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906830" y="2652551"/>
            <a:ext cx="4240771" cy="2507831"/>
          </a:xfrm>
          <a:prstGeom prst="rect">
            <a:avLst/>
          </a:prstGeom>
        </p:spPr>
      </p:pic>
    </p:spTree>
    <p:extLst>
      <p:ext uri="{BB962C8B-B14F-4D97-AF65-F5344CB8AC3E}">
        <p14:creationId xmlns:p14="http://schemas.microsoft.com/office/powerpoint/2010/main" val="9477634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765C6-FABF-2D87-584D-1FC02E7C730D}"/>
            </a:ext>
          </a:extLst>
        </p:cNvPr>
        <p:cNvGrpSpPr/>
        <p:nvPr/>
      </p:nvGrpSpPr>
      <p:grpSpPr>
        <a:xfrm>
          <a:off x="0" y="0"/>
          <a:ext cx="0" cy="0"/>
          <a:chOff x="0" y="0"/>
          <a:chExt cx="0" cy="0"/>
        </a:xfrm>
      </p:grpSpPr>
      <p:sp>
        <p:nvSpPr>
          <p:cNvPr id="48" name="テキスト ボックス 47">
            <a:extLst>
              <a:ext uri="{FF2B5EF4-FFF2-40B4-BE49-F238E27FC236}">
                <a16:creationId xmlns:a16="http://schemas.microsoft.com/office/drawing/2014/main" id="{C7814E02-1A2D-58F9-0C3E-866884D2DE23}"/>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4-1-7.  【</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大阪府</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　住民参加型スマートシティ／</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OSPF</a:t>
            </a:r>
          </a:p>
        </p:txBody>
      </p:sp>
      <p:sp>
        <p:nvSpPr>
          <p:cNvPr id="37" name="スライド番号プレースホルダー 3">
            <a:extLst>
              <a:ext uri="{FF2B5EF4-FFF2-40B4-BE49-F238E27FC236}">
                <a16:creationId xmlns:a16="http://schemas.microsoft.com/office/drawing/2014/main" id="{A0BA7CF3-F6D5-7B0B-6753-776373F6FF15}"/>
              </a:ext>
            </a:extLst>
          </p:cNvPr>
          <p:cNvSpPr>
            <a:spLocks noGrp="1"/>
          </p:cNvSpPr>
          <p:nvPr>
            <p:ph type="sldNum" sz="quarter" idx="12"/>
          </p:nvPr>
        </p:nvSpPr>
        <p:spPr>
          <a:xfrm>
            <a:off x="9448800" y="649766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22" name="正方形/長方形 21">
            <a:extLst>
              <a:ext uri="{FF2B5EF4-FFF2-40B4-BE49-F238E27FC236}">
                <a16:creationId xmlns:a16="http://schemas.microsoft.com/office/drawing/2014/main" id="{38D32CC0-B3EF-4BB9-B038-61D85A570404}"/>
              </a:ext>
            </a:extLst>
          </p:cNvPr>
          <p:cNvSpPr/>
          <p:nvPr/>
        </p:nvSpPr>
        <p:spPr>
          <a:xfrm>
            <a:off x="6096000" y="448197"/>
            <a:ext cx="6027822" cy="317160"/>
          </a:xfrm>
          <a:prstGeom prst="rect">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en-US" altLang="ja-JP" sz="1400" b="1" i="0" u="none" strike="noStrike" kern="1200" cap="none" spc="0" normalizeH="0" baseline="0" noProof="0" dirty="0">
                <a:ln>
                  <a:noFill/>
                </a:ln>
                <a:solidFill>
                  <a:prstClr val="white"/>
                </a:solidFill>
                <a:effectLst/>
                <a:uLnTx/>
                <a:uFillTx/>
                <a:latin typeface="Meiryo UI"/>
                <a:ea typeface="Meiryo UI"/>
                <a:cs typeface="+mn-cs"/>
              </a:rPr>
              <a:t>OSPF</a:t>
            </a:r>
            <a:r>
              <a:rPr kumimoji="1" lang="ja-JP" altLang="en-US" sz="1400" b="1" i="0" u="none" strike="noStrike" kern="1200" cap="none" spc="0" normalizeH="0" baseline="0" noProof="0" dirty="0">
                <a:ln>
                  <a:noFill/>
                </a:ln>
                <a:solidFill>
                  <a:prstClr val="white"/>
                </a:solidFill>
                <a:effectLst/>
                <a:uLnTx/>
                <a:uFillTx/>
                <a:latin typeface="Meiryo UI"/>
                <a:ea typeface="Meiryo UI"/>
                <a:cs typeface="+mn-cs"/>
              </a:rPr>
              <a:t>による公民連携のさらなる強化</a:t>
            </a:r>
          </a:p>
        </p:txBody>
      </p:sp>
      <p:sp>
        <p:nvSpPr>
          <p:cNvPr id="23" name="テキスト ボックス 22">
            <a:extLst>
              <a:ext uri="{FF2B5EF4-FFF2-40B4-BE49-F238E27FC236}">
                <a16:creationId xmlns:a16="http://schemas.microsoft.com/office/drawing/2014/main" id="{FED67045-C71E-463F-B845-DE675EB1BF49}"/>
              </a:ext>
            </a:extLst>
          </p:cNvPr>
          <p:cNvSpPr txBox="1"/>
          <p:nvPr/>
        </p:nvSpPr>
        <p:spPr>
          <a:xfrm>
            <a:off x="6346482" y="1346853"/>
            <a:ext cx="5566201" cy="461665"/>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社会課題の解決に向けて、産学官の共創を促し、 多様な企業ソリューション等を社会実装するためのプラットフォーム機能を強化</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grpSp>
        <p:nvGrpSpPr>
          <p:cNvPr id="24" name="グループ化 23">
            <a:extLst>
              <a:ext uri="{FF2B5EF4-FFF2-40B4-BE49-F238E27FC236}">
                <a16:creationId xmlns:a16="http://schemas.microsoft.com/office/drawing/2014/main" id="{278F3819-BF4A-4416-BBFA-1740B27134DF}"/>
              </a:ext>
            </a:extLst>
          </p:cNvPr>
          <p:cNvGrpSpPr/>
          <p:nvPr/>
        </p:nvGrpSpPr>
        <p:grpSpPr>
          <a:xfrm>
            <a:off x="6315001" y="1944293"/>
            <a:ext cx="4896253" cy="2199081"/>
            <a:chOff x="336213" y="4705165"/>
            <a:chExt cx="5050557" cy="2012738"/>
          </a:xfrm>
        </p:grpSpPr>
        <p:sp>
          <p:nvSpPr>
            <p:cNvPr id="25" name="フリーフォーム: 図形 24">
              <a:extLst>
                <a:ext uri="{FF2B5EF4-FFF2-40B4-BE49-F238E27FC236}">
                  <a16:creationId xmlns:a16="http://schemas.microsoft.com/office/drawing/2014/main" id="{0601BF37-8DF6-4844-9154-1FD582943A96}"/>
                </a:ext>
              </a:extLst>
            </p:cNvPr>
            <p:cNvSpPr/>
            <p:nvPr/>
          </p:nvSpPr>
          <p:spPr>
            <a:xfrm>
              <a:off x="1552773" y="4725768"/>
              <a:ext cx="3827063" cy="864000"/>
            </a:xfrm>
            <a:custGeom>
              <a:avLst/>
              <a:gdLst>
                <a:gd name="connsiteX0" fmla="*/ 95631 w 573772"/>
                <a:gd name="connsiteY0" fmla="*/ 0 h 3436508"/>
                <a:gd name="connsiteX1" fmla="*/ 478141 w 573772"/>
                <a:gd name="connsiteY1" fmla="*/ 0 h 3436508"/>
                <a:gd name="connsiteX2" fmla="*/ 573772 w 573772"/>
                <a:gd name="connsiteY2" fmla="*/ 95631 h 3436508"/>
                <a:gd name="connsiteX3" fmla="*/ 573772 w 573772"/>
                <a:gd name="connsiteY3" fmla="*/ 3436508 h 3436508"/>
                <a:gd name="connsiteX4" fmla="*/ 573772 w 573772"/>
                <a:gd name="connsiteY4" fmla="*/ 3436508 h 3436508"/>
                <a:gd name="connsiteX5" fmla="*/ 0 w 573772"/>
                <a:gd name="connsiteY5" fmla="*/ 3436508 h 3436508"/>
                <a:gd name="connsiteX6" fmla="*/ 0 w 573772"/>
                <a:gd name="connsiteY6" fmla="*/ 3436508 h 3436508"/>
                <a:gd name="connsiteX7" fmla="*/ 0 w 573772"/>
                <a:gd name="connsiteY7" fmla="*/ 95631 h 3436508"/>
                <a:gd name="connsiteX8" fmla="*/ 95631 w 573772"/>
                <a:gd name="connsiteY8" fmla="*/ 0 h 343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772" h="3436508">
                  <a:moveTo>
                    <a:pt x="573772" y="572767"/>
                  </a:moveTo>
                  <a:lnTo>
                    <a:pt x="573772" y="2863741"/>
                  </a:lnTo>
                  <a:cubicBezTo>
                    <a:pt x="573772" y="3180072"/>
                    <a:pt x="566623" y="3436505"/>
                    <a:pt x="557805" y="3436505"/>
                  </a:cubicBezTo>
                  <a:lnTo>
                    <a:pt x="0" y="3436505"/>
                  </a:lnTo>
                  <a:lnTo>
                    <a:pt x="0" y="3436505"/>
                  </a:lnTo>
                  <a:lnTo>
                    <a:pt x="0" y="3"/>
                  </a:lnTo>
                  <a:lnTo>
                    <a:pt x="0" y="3"/>
                  </a:lnTo>
                  <a:lnTo>
                    <a:pt x="557805" y="3"/>
                  </a:lnTo>
                  <a:cubicBezTo>
                    <a:pt x="566623" y="3"/>
                    <a:pt x="573772" y="256436"/>
                    <a:pt x="573772" y="572767"/>
                  </a:cubicBez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08001" tIns="151833" rIns="64008" bIns="151835" numCol="1" spcCol="1270" anchor="ctr" anchorCtr="0">
              <a:noAutofit/>
            </a:bodyPr>
            <a:lstStyle/>
            <a:p>
              <a:pPr marL="57150" marR="0" lvl="1" indent="-57150" algn="l" defTabSz="488950" rtl="0" eaLnBrk="1" fontAlgn="auto" latinLnBrk="0" hangingPunct="1">
                <a:lnSpc>
                  <a:spcPts val="1500"/>
                </a:lnSpc>
                <a:spcBef>
                  <a:spcPct val="0"/>
                </a:spcBef>
                <a:spcAft>
                  <a:spcPct val="15000"/>
                </a:spcAft>
                <a:buClrTx/>
                <a:buSzTx/>
                <a:buFontTx/>
                <a:buChar char="•"/>
                <a:tabLst/>
                <a:defRPr/>
              </a:pPr>
              <a:r>
                <a:rPr kumimoji="1" lang="ja-JP" altLang="en-US" sz="1100" b="0" i="0" u="none" strike="noStrike" kern="1200" cap="none" spc="-70" normalizeH="0" baseline="0" noProof="0">
                  <a:ln>
                    <a:noFill/>
                  </a:ln>
                  <a:solidFill>
                    <a:prstClr val="black">
                      <a:hueOff val="0"/>
                      <a:satOff val="0"/>
                      <a:lumOff val="0"/>
                      <a:alphaOff val="0"/>
                    </a:prstClr>
                  </a:solidFill>
                  <a:effectLst/>
                  <a:uLnTx/>
                  <a:uFillTx/>
                  <a:latin typeface="Meiryo UI"/>
                  <a:ea typeface="Meiryo UI"/>
                  <a:cs typeface="+mn-cs"/>
                </a:rPr>
                <a:t>社会課題の分野ごとのワークショップ開催によるマッチング機会創出</a:t>
              </a:r>
            </a:p>
            <a:p>
              <a:pPr marL="57150" marR="0" lvl="1" indent="-57150" algn="l" defTabSz="488950" rtl="0" eaLnBrk="1" fontAlgn="auto" latinLnBrk="0" hangingPunct="1">
                <a:lnSpc>
                  <a:spcPts val="1500"/>
                </a:lnSpc>
                <a:spcBef>
                  <a:spcPct val="0"/>
                </a:spcBef>
                <a:spcAft>
                  <a:spcPct val="15000"/>
                </a:spcAft>
                <a:buClrTx/>
                <a:buSzTx/>
                <a:buFontTx/>
                <a:buChar char="•"/>
                <a:tabLst/>
                <a:defRPr/>
              </a:pPr>
              <a:r>
                <a:rPr kumimoji="1" lang="ja-JP" altLang="en-US" sz="1100" b="0" i="0" u="none" strike="noStrike" kern="1200" cap="none" spc="0" normalizeH="0" baseline="0" noProof="0">
                  <a:ln>
                    <a:noFill/>
                  </a:ln>
                  <a:solidFill>
                    <a:prstClr val="black">
                      <a:hueOff val="0"/>
                      <a:satOff val="0"/>
                      <a:lumOff val="0"/>
                      <a:alphaOff val="0"/>
                    </a:prstClr>
                  </a:solidFill>
                  <a:effectLst/>
                  <a:uLnTx/>
                  <a:uFillTx/>
                  <a:latin typeface="Meiryo UI"/>
                  <a:ea typeface="Meiryo UI"/>
                  <a:cs typeface="+mn-cs"/>
                </a:rPr>
                <a:t>企業ソリューションの情報共有機会の拡大</a:t>
              </a:r>
              <a:endParaRPr kumimoji="1" lang="en-US" altLang="ja-JP" sz="1100" b="0" i="0" u="none" strike="noStrike" kern="1200" cap="none" spc="0" normalizeH="0" baseline="0" noProof="0">
                <a:ln>
                  <a:noFill/>
                </a:ln>
                <a:solidFill>
                  <a:prstClr val="black">
                    <a:hueOff val="0"/>
                    <a:satOff val="0"/>
                    <a:lumOff val="0"/>
                    <a:alphaOff val="0"/>
                  </a:prstClr>
                </a:solidFill>
                <a:effectLst/>
                <a:uLnTx/>
                <a:uFillTx/>
                <a:latin typeface="Meiryo UI"/>
                <a:ea typeface="Meiryo UI"/>
                <a:cs typeface="+mn-cs"/>
              </a:endParaRPr>
            </a:p>
            <a:p>
              <a:pPr marL="57150" marR="0" lvl="1" indent="-57150" algn="l" defTabSz="488950" rtl="0" eaLnBrk="1" fontAlgn="auto" latinLnBrk="0" hangingPunct="1">
                <a:lnSpc>
                  <a:spcPts val="1500"/>
                </a:lnSpc>
                <a:spcBef>
                  <a:spcPct val="0"/>
                </a:spcBef>
                <a:spcAft>
                  <a:spcPts val="0"/>
                </a:spcAft>
                <a:buClrTx/>
                <a:buSzTx/>
                <a:buFontTx/>
                <a:buChar char="•"/>
                <a:tabLst/>
                <a:defRPr/>
              </a:pPr>
              <a:r>
                <a:rPr kumimoji="1" lang="ja-JP" altLang="en-US" sz="1100" b="0" i="0" u="none" strike="noStrike" kern="1200" cap="none" spc="0" normalizeH="0" baseline="0" noProof="0">
                  <a:ln>
                    <a:noFill/>
                  </a:ln>
                  <a:solidFill>
                    <a:prstClr val="black">
                      <a:hueOff val="0"/>
                      <a:satOff val="0"/>
                      <a:lumOff val="0"/>
                      <a:alphaOff val="0"/>
                    </a:prstClr>
                  </a:solidFill>
                  <a:effectLst/>
                  <a:uLnTx/>
                  <a:uFillTx/>
                  <a:latin typeface="Meiryo UI"/>
                  <a:ea typeface="Meiryo UI"/>
                  <a:cs typeface="+mn-cs"/>
                </a:rPr>
                <a:t>交流会等による会員間の出会いの場、企業間コミュニケーション機会の創出</a:t>
              </a:r>
            </a:p>
          </p:txBody>
        </p:sp>
        <p:sp>
          <p:nvSpPr>
            <p:cNvPr id="26" name="フリーフォーム: 図形 25">
              <a:extLst>
                <a:ext uri="{FF2B5EF4-FFF2-40B4-BE49-F238E27FC236}">
                  <a16:creationId xmlns:a16="http://schemas.microsoft.com/office/drawing/2014/main" id="{91449AD2-33C1-4723-B47F-ADA3EE17A3CE}"/>
                </a:ext>
              </a:extLst>
            </p:cNvPr>
            <p:cNvSpPr/>
            <p:nvPr/>
          </p:nvSpPr>
          <p:spPr>
            <a:xfrm>
              <a:off x="346354" y="4705165"/>
              <a:ext cx="1151171" cy="900000"/>
            </a:xfrm>
            <a:custGeom>
              <a:avLst/>
              <a:gdLst>
                <a:gd name="connsiteX0" fmla="*/ 0 w 1177487"/>
                <a:gd name="connsiteY0" fmla="*/ 106639 h 639822"/>
                <a:gd name="connsiteX1" fmla="*/ 106639 w 1177487"/>
                <a:gd name="connsiteY1" fmla="*/ 0 h 639822"/>
                <a:gd name="connsiteX2" fmla="*/ 1070848 w 1177487"/>
                <a:gd name="connsiteY2" fmla="*/ 0 h 639822"/>
                <a:gd name="connsiteX3" fmla="*/ 1177487 w 1177487"/>
                <a:gd name="connsiteY3" fmla="*/ 106639 h 639822"/>
                <a:gd name="connsiteX4" fmla="*/ 1177487 w 1177487"/>
                <a:gd name="connsiteY4" fmla="*/ 533183 h 639822"/>
                <a:gd name="connsiteX5" fmla="*/ 1070848 w 1177487"/>
                <a:gd name="connsiteY5" fmla="*/ 639822 h 639822"/>
                <a:gd name="connsiteX6" fmla="*/ 106639 w 1177487"/>
                <a:gd name="connsiteY6" fmla="*/ 639822 h 639822"/>
                <a:gd name="connsiteX7" fmla="*/ 0 w 1177487"/>
                <a:gd name="connsiteY7" fmla="*/ 533183 h 639822"/>
                <a:gd name="connsiteX8" fmla="*/ 0 w 1177487"/>
                <a:gd name="connsiteY8" fmla="*/ 106639 h 63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487" h="639822">
                  <a:moveTo>
                    <a:pt x="0" y="106639"/>
                  </a:moveTo>
                  <a:cubicBezTo>
                    <a:pt x="0" y="47744"/>
                    <a:pt x="47744" y="0"/>
                    <a:pt x="106639" y="0"/>
                  </a:cubicBezTo>
                  <a:lnTo>
                    <a:pt x="1070848" y="0"/>
                  </a:lnTo>
                  <a:cubicBezTo>
                    <a:pt x="1129743" y="0"/>
                    <a:pt x="1177487" y="47744"/>
                    <a:pt x="1177487" y="106639"/>
                  </a:cubicBezTo>
                  <a:lnTo>
                    <a:pt x="1177487" y="533183"/>
                  </a:lnTo>
                  <a:cubicBezTo>
                    <a:pt x="1177487" y="592078"/>
                    <a:pt x="1129743" y="639822"/>
                    <a:pt x="1070848" y="639822"/>
                  </a:cubicBezTo>
                  <a:lnTo>
                    <a:pt x="106639" y="639822"/>
                  </a:lnTo>
                  <a:cubicBezTo>
                    <a:pt x="47744" y="639822"/>
                    <a:pt x="0" y="592078"/>
                    <a:pt x="0" y="533183"/>
                  </a:cubicBezTo>
                  <a:lnTo>
                    <a:pt x="0" y="106639"/>
                  </a:lnTo>
                  <a:close/>
                </a:path>
              </a:pathLst>
            </a:custGeom>
            <a:ln>
              <a:noFill/>
            </a:ln>
            <a:effectLst/>
            <a:scene3d>
              <a:camera prst="orthographicFront">
                <a:rot lat="0" lon="0" rev="0"/>
              </a:camera>
              <a:lightRig rig="contrasting" dir="t">
                <a:rot lat="0" lon="0" rev="7800000"/>
              </a:lightRig>
            </a:scene3d>
            <a:sp3d>
              <a:bevelT w="139700" h="139700"/>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6954" tIns="54094" rIns="76954" bIns="54094" numCol="1" spcCol="1270" anchor="ctr" anchorCtr="0">
              <a:noAutofit/>
            </a:bodyPr>
            <a:lstStyle/>
            <a:p>
              <a:pPr marL="0" marR="0" lvl="0" indent="0" algn="ctr" defTabSz="533400" rtl="0" eaLnBrk="1" fontAlgn="auto" latinLnBrk="0" hangingPunct="1">
                <a:lnSpc>
                  <a:spcPct val="100000"/>
                </a:lnSpc>
                <a:spcBef>
                  <a:spcPct val="0"/>
                </a:spcBef>
                <a:spcAft>
                  <a:spcPct val="3500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a:ea typeface="Meiryo UI"/>
                  <a:cs typeface="+mn-cs"/>
                </a:rPr>
                <a:t>プラットフォーム機能の強化</a:t>
              </a:r>
              <a:endParaRPr kumimoji="1" lang="en-US" altLang="ja-JP" sz="1200" b="1" i="0" u="none" strike="noStrike" kern="1200" cap="none" spc="0" normalizeH="0" baseline="0" noProof="0">
                <a:ln>
                  <a:noFill/>
                </a:ln>
                <a:solidFill>
                  <a:prstClr val="white"/>
                </a:solidFill>
                <a:effectLst/>
                <a:uLnTx/>
                <a:uFillTx/>
                <a:latin typeface="Meiryo UI"/>
                <a:ea typeface="Meiryo UI"/>
                <a:cs typeface="+mn-cs"/>
              </a:endParaRPr>
            </a:p>
          </p:txBody>
        </p:sp>
        <p:sp>
          <p:nvSpPr>
            <p:cNvPr id="27" name="フリーフォーム: 図形 26">
              <a:extLst>
                <a:ext uri="{FF2B5EF4-FFF2-40B4-BE49-F238E27FC236}">
                  <a16:creationId xmlns:a16="http://schemas.microsoft.com/office/drawing/2014/main" id="{7CDAAFCB-0368-418E-B781-581728C8BFC4}"/>
                </a:ext>
              </a:extLst>
            </p:cNvPr>
            <p:cNvSpPr/>
            <p:nvPr/>
          </p:nvSpPr>
          <p:spPr>
            <a:xfrm>
              <a:off x="1559708" y="5650281"/>
              <a:ext cx="3827062" cy="1067622"/>
            </a:xfrm>
            <a:custGeom>
              <a:avLst/>
              <a:gdLst>
                <a:gd name="connsiteX0" fmla="*/ 95631 w 573772"/>
                <a:gd name="connsiteY0" fmla="*/ 0 h 3436508"/>
                <a:gd name="connsiteX1" fmla="*/ 478141 w 573772"/>
                <a:gd name="connsiteY1" fmla="*/ 0 h 3436508"/>
                <a:gd name="connsiteX2" fmla="*/ 573772 w 573772"/>
                <a:gd name="connsiteY2" fmla="*/ 95631 h 3436508"/>
                <a:gd name="connsiteX3" fmla="*/ 573772 w 573772"/>
                <a:gd name="connsiteY3" fmla="*/ 3436508 h 3436508"/>
                <a:gd name="connsiteX4" fmla="*/ 573772 w 573772"/>
                <a:gd name="connsiteY4" fmla="*/ 3436508 h 3436508"/>
                <a:gd name="connsiteX5" fmla="*/ 0 w 573772"/>
                <a:gd name="connsiteY5" fmla="*/ 3436508 h 3436508"/>
                <a:gd name="connsiteX6" fmla="*/ 0 w 573772"/>
                <a:gd name="connsiteY6" fmla="*/ 3436508 h 3436508"/>
                <a:gd name="connsiteX7" fmla="*/ 0 w 573772"/>
                <a:gd name="connsiteY7" fmla="*/ 95631 h 3436508"/>
                <a:gd name="connsiteX8" fmla="*/ 95631 w 573772"/>
                <a:gd name="connsiteY8" fmla="*/ 0 h 343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772" h="3436508">
                  <a:moveTo>
                    <a:pt x="573772" y="572767"/>
                  </a:moveTo>
                  <a:lnTo>
                    <a:pt x="573772" y="2863741"/>
                  </a:lnTo>
                  <a:cubicBezTo>
                    <a:pt x="573772" y="3180072"/>
                    <a:pt x="566623" y="3436505"/>
                    <a:pt x="557805" y="3436505"/>
                  </a:cubicBezTo>
                  <a:lnTo>
                    <a:pt x="0" y="3436505"/>
                  </a:lnTo>
                  <a:lnTo>
                    <a:pt x="0" y="3436505"/>
                  </a:lnTo>
                  <a:lnTo>
                    <a:pt x="0" y="3"/>
                  </a:lnTo>
                  <a:lnTo>
                    <a:pt x="0" y="3"/>
                  </a:lnTo>
                  <a:lnTo>
                    <a:pt x="557805" y="3"/>
                  </a:lnTo>
                  <a:cubicBezTo>
                    <a:pt x="566623" y="3"/>
                    <a:pt x="573772" y="256436"/>
                    <a:pt x="573772" y="572767"/>
                  </a:cubicBez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08001" tIns="151833" rIns="64008" bIns="151835" numCol="1" spcCol="1270" anchor="ctr" anchorCtr="0">
              <a:noAutofit/>
            </a:bodyPr>
            <a:lstStyle/>
            <a:p>
              <a:pPr marL="57150" marR="0" lvl="1" indent="-57150" algn="l" defTabSz="488950" rtl="0" eaLnBrk="1" fontAlgn="auto" latinLnBrk="0" hangingPunct="1">
                <a:lnSpc>
                  <a:spcPts val="1500"/>
                </a:lnSpc>
                <a:spcBef>
                  <a:spcPct val="0"/>
                </a:spcBef>
                <a:spcAft>
                  <a:spcPct val="15000"/>
                </a:spcAft>
                <a:buClrTx/>
                <a:buSzTx/>
                <a:buFontTx/>
                <a:buChar char="•"/>
                <a:tabLst/>
                <a:defRPr/>
              </a:pPr>
              <a:endParaRPr kumimoji="1" lang="en-US" altLang="ja-JP" sz="1100" b="0" i="0" u="none" strike="noStrike" kern="1200" cap="none" spc="0" normalizeH="0" baseline="0" noProof="0" dirty="0">
                <a:ln>
                  <a:noFill/>
                </a:ln>
                <a:solidFill>
                  <a:prstClr val="black">
                    <a:hueOff val="0"/>
                    <a:satOff val="0"/>
                    <a:lumOff val="0"/>
                    <a:alphaOff val="0"/>
                  </a:prstClr>
                </a:solidFill>
                <a:effectLst/>
                <a:uLnTx/>
                <a:uFillTx/>
                <a:latin typeface="Meiryo UI"/>
                <a:ea typeface="Meiryo UI"/>
                <a:cs typeface="+mn-cs"/>
              </a:endParaRPr>
            </a:p>
            <a:p>
              <a:pPr marL="57150" marR="0" lvl="1" indent="-57150" algn="l" defTabSz="488950" rtl="0" eaLnBrk="1" fontAlgn="auto" latinLnBrk="0" hangingPunct="1">
                <a:lnSpc>
                  <a:spcPts val="1500"/>
                </a:lnSpc>
                <a:spcBef>
                  <a:spcPct val="0"/>
                </a:spcBef>
                <a:spcAft>
                  <a:spcPct val="15000"/>
                </a:spcAft>
                <a:buClrTx/>
                <a:buSzTx/>
                <a:buFontTx/>
                <a:buChar char="•"/>
                <a:tabLst/>
                <a:defRPr/>
              </a:pPr>
              <a:r>
                <a:rPr kumimoji="1" lang="ja-JP" altLang="en-US" sz="1100" b="0" i="0" u="none" strike="noStrike" kern="1200" cap="none" spc="0" normalizeH="0" baseline="0" noProof="0" dirty="0">
                  <a:ln>
                    <a:noFill/>
                  </a:ln>
                  <a:solidFill>
                    <a:prstClr val="black">
                      <a:hueOff val="0"/>
                      <a:satOff val="0"/>
                      <a:lumOff val="0"/>
                      <a:alphaOff val="0"/>
                    </a:prstClr>
                  </a:solidFill>
                  <a:effectLst/>
                  <a:uLnTx/>
                  <a:uFillTx/>
                  <a:latin typeface="Meiryo UI"/>
                  <a:ea typeface="Meiryo UI"/>
                  <a:cs typeface="+mn-cs"/>
                </a:rPr>
                <a:t>スタートアップの提案力を引き出す仕掛けづくり</a:t>
              </a:r>
              <a:endParaRPr kumimoji="1" lang="en-US" altLang="ja-JP" sz="1100" b="0" i="0" u="none" strike="noStrike" kern="1200" cap="none" spc="0" normalizeH="0" baseline="0" noProof="0" dirty="0">
                <a:ln>
                  <a:noFill/>
                </a:ln>
                <a:solidFill>
                  <a:prstClr val="black">
                    <a:hueOff val="0"/>
                    <a:satOff val="0"/>
                    <a:lumOff val="0"/>
                    <a:alphaOff val="0"/>
                  </a:prstClr>
                </a:solidFill>
                <a:effectLst/>
                <a:uLnTx/>
                <a:uFillTx/>
                <a:latin typeface="Meiryo UI"/>
                <a:ea typeface="Meiryo UI"/>
                <a:cs typeface="+mn-cs"/>
              </a:endParaRPr>
            </a:p>
            <a:p>
              <a:pPr marL="0" marR="0" lvl="1" indent="0" algn="l" defTabSz="488950" rtl="0" eaLnBrk="1" fontAlgn="auto" latinLnBrk="0" hangingPunct="1">
                <a:lnSpc>
                  <a:spcPts val="1500"/>
                </a:lnSpc>
                <a:spcBef>
                  <a:spcPct val="0"/>
                </a:spcBef>
                <a:spcAft>
                  <a:spcPct val="15000"/>
                </a:spcAft>
                <a:buClrTx/>
                <a:buSzTx/>
                <a:buFontTx/>
                <a:buNone/>
                <a:tabLst/>
                <a:defRPr/>
              </a:pPr>
              <a:r>
                <a:rPr kumimoji="1" lang="ja-JP" altLang="en-US" sz="1100" b="0" i="0" u="none" strike="noStrike" kern="1200" cap="none" spc="0" normalizeH="0" baseline="0" noProof="0" dirty="0">
                  <a:ln>
                    <a:noFill/>
                  </a:ln>
                  <a:solidFill>
                    <a:prstClr val="black">
                      <a:hueOff val="0"/>
                      <a:satOff val="0"/>
                      <a:lumOff val="0"/>
                      <a:alphaOff val="0"/>
                    </a:prstClr>
                  </a:solidFill>
                  <a:effectLst/>
                  <a:uLnTx/>
                  <a:uFillTx/>
                  <a:latin typeface="Meiryo UI"/>
                  <a:ea typeface="Meiryo UI"/>
                  <a:cs typeface="+mn-cs"/>
                </a:rPr>
                <a:t>（</a:t>
              </a:r>
              <a:r>
                <a:rPr kumimoji="1" lang="ja-JP" altLang="en-US" sz="1100" b="0" i="0" u="none" strike="noStrike" kern="1200" cap="none" spc="-80" normalizeH="0" baseline="0" noProof="0" dirty="0">
                  <a:ln>
                    <a:noFill/>
                  </a:ln>
                  <a:solidFill>
                    <a:prstClr val="black">
                      <a:hueOff val="0"/>
                      <a:satOff val="0"/>
                      <a:lumOff val="0"/>
                      <a:alphaOff val="0"/>
                    </a:prstClr>
                  </a:solidFill>
                  <a:effectLst/>
                  <a:uLnTx/>
                  <a:uFillTx/>
                  <a:latin typeface="Meiryo UI"/>
                  <a:ea typeface="Meiryo UI"/>
                  <a:cs typeface="+mn-cs"/>
                </a:rPr>
                <a:t>大企業とスタートアップの交流機会を通じたスタートアップ育成等</a:t>
              </a:r>
              <a:r>
                <a:rPr kumimoji="1" lang="ja-JP" altLang="en-US" sz="1100" b="0" i="0" u="none" strike="noStrike" kern="1200" cap="none" spc="0" normalizeH="0" baseline="0" noProof="0" dirty="0">
                  <a:ln>
                    <a:noFill/>
                  </a:ln>
                  <a:solidFill>
                    <a:prstClr val="black">
                      <a:hueOff val="0"/>
                      <a:satOff val="0"/>
                      <a:lumOff val="0"/>
                      <a:alphaOff val="0"/>
                    </a:prstClr>
                  </a:solidFill>
                  <a:effectLst/>
                  <a:uLnTx/>
                  <a:uFillTx/>
                  <a:latin typeface="Meiryo UI"/>
                  <a:ea typeface="Meiryo UI"/>
                  <a:cs typeface="+mn-cs"/>
                </a:rPr>
                <a:t>）</a:t>
              </a:r>
              <a:endParaRPr kumimoji="1" lang="en-US" altLang="ja-JP" sz="1100" b="0" i="0" u="none" strike="noStrike" kern="1200" cap="none" spc="0" normalizeH="0" baseline="0" noProof="0" dirty="0">
                <a:ln>
                  <a:noFill/>
                </a:ln>
                <a:solidFill>
                  <a:prstClr val="black">
                    <a:hueOff val="0"/>
                    <a:satOff val="0"/>
                    <a:lumOff val="0"/>
                    <a:alphaOff val="0"/>
                  </a:prstClr>
                </a:solidFill>
                <a:effectLst/>
                <a:uLnTx/>
                <a:uFillTx/>
                <a:latin typeface="Meiryo UI"/>
                <a:ea typeface="Meiryo UI"/>
                <a:cs typeface="+mn-cs"/>
              </a:endParaRPr>
            </a:p>
            <a:p>
              <a:pPr marL="57150" marR="0" lvl="1" indent="-57150" algn="l" defTabSz="488950" rtl="0" eaLnBrk="1" fontAlgn="auto" latinLnBrk="0" hangingPunct="1">
                <a:lnSpc>
                  <a:spcPts val="1500"/>
                </a:lnSpc>
                <a:spcBef>
                  <a:spcPct val="0"/>
                </a:spcBef>
                <a:spcAft>
                  <a:spcPct val="15000"/>
                </a:spcAft>
                <a:buClrTx/>
                <a:buSzTx/>
                <a:buFontTx/>
                <a:buChar char="•"/>
                <a:tabLst/>
                <a:defRPr/>
              </a:pPr>
              <a:r>
                <a:rPr kumimoji="1" lang="ja-JP" altLang="en-US" sz="1100" b="0" i="0" u="none" strike="noStrike" kern="1200" cap="none" spc="0" normalizeH="0" baseline="0" noProof="0" dirty="0">
                  <a:ln>
                    <a:noFill/>
                  </a:ln>
                  <a:solidFill>
                    <a:prstClr val="black">
                      <a:hueOff val="0"/>
                      <a:satOff val="0"/>
                      <a:lumOff val="0"/>
                      <a:alphaOff val="0"/>
                    </a:prstClr>
                  </a:solidFill>
                  <a:effectLst/>
                  <a:uLnTx/>
                  <a:uFillTx/>
                  <a:latin typeface="Meiryo UI"/>
                  <a:ea typeface="Meiryo UI"/>
                  <a:cs typeface="+mn-cs"/>
                </a:rPr>
                <a:t>産学官連携、大学発・地域発スタートアップの育成</a:t>
              </a:r>
              <a:endParaRPr kumimoji="1" lang="en-US" altLang="ja-JP" sz="1100" b="0" i="0" u="none" strike="noStrike" kern="1200" cap="none" spc="0" normalizeH="0" baseline="0" noProof="0" dirty="0">
                <a:ln>
                  <a:noFill/>
                </a:ln>
                <a:solidFill>
                  <a:prstClr val="black">
                    <a:hueOff val="0"/>
                    <a:satOff val="0"/>
                    <a:lumOff val="0"/>
                    <a:alphaOff val="0"/>
                  </a:prstClr>
                </a:solidFill>
                <a:effectLst/>
                <a:uLnTx/>
                <a:uFillTx/>
                <a:latin typeface="Meiryo UI"/>
                <a:ea typeface="Meiryo UI"/>
                <a:cs typeface="+mn-cs"/>
              </a:endParaRPr>
            </a:p>
            <a:p>
              <a:pPr marL="0" marR="0" lvl="1" indent="0" algn="l" defTabSz="488950" rtl="0" eaLnBrk="1" fontAlgn="auto" latinLnBrk="0" hangingPunct="1">
                <a:lnSpc>
                  <a:spcPts val="1500"/>
                </a:lnSpc>
                <a:spcBef>
                  <a:spcPct val="0"/>
                </a:spcBef>
                <a:spcAft>
                  <a:spcPct val="15000"/>
                </a:spcAft>
                <a:buClrTx/>
                <a:buSzTx/>
                <a:buFontTx/>
                <a:buNone/>
                <a:tabLst/>
                <a:defRPr/>
              </a:pPr>
              <a:r>
                <a:rPr kumimoji="1" lang="ja-JP" altLang="en-US" sz="1100" b="0" i="0" u="none" strike="noStrike" kern="1200" cap="none" spc="0" normalizeH="0" baseline="0" noProof="0" dirty="0">
                  <a:ln>
                    <a:noFill/>
                  </a:ln>
                  <a:solidFill>
                    <a:prstClr val="black">
                      <a:hueOff val="0"/>
                      <a:satOff val="0"/>
                      <a:lumOff val="0"/>
                      <a:alphaOff val="0"/>
                    </a:prstClr>
                  </a:solidFill>
                  <a:effectLst/>
                  <a:uLnTx/>
                  <a:uFillTx/>
                  <a:latin typeface="Meiryo UI"/>
                  <a:ea typeface="Meiryo UI"/>
                  <a:cs typeface="+mn-cs"/>
                </a:rPr>
                <a:t>（</a:t>
              </a:r>
              <a:r>
                <a:rPr kumimoji="1" lang="en-US" altLang="ja-JP" sz="1100" b="0" i="0" u="none" strike="noStrike" kern="1200" cap="none" spc="0" normalizeH="0" baseline="0" noProof="0" dirty="0">
                  <a:ln>
                    <a:noFill/>
                  </a:ln>
                  <a:solidFill>
                    <a:prstClr val="black">
                      <a:hueOff val="0"/>
                      <a:satOff val="0"/>
                      <a:lumOff val="0"/>
                      <a:alphaOff val="0"/>
                    </a:prstClr>
                  </a:solidFill>
                  <a:effectLst/>
                  <a:uLnTx/>
                  <a:uFillTx/>
                  <a:latin typeface="Meiryo UI"/>
                  <a:ea typeface="Meiryo UI"/>
                  <a:cs typeface="+mn-cs"/>
                </a:rPr>
                <a:t>IT</a:t>
              </a:r>
              <a:r>
                <a:rPr kumimoji="1" lang="ja-JP" altLang="en-US" sz="1100" b="0" i="0" u="none" strike="noStrike" kern="1200" cap="none" spc="0" normalizeH="0" baseline="0" noProof="0" dirty="0">
                  <a:ln>
                    <a:noFill/>
                  </a:ln>
                  <a:solidFill>
                    <a:prstClr val="black">
                      <a:hueOff val="0"/>
                      <a:satOff val="0"/>
                      <a:lumOff val="0"/>
                      <a:alphaOff val="0"/>
                    </a:prstClr>
                  </a:solidFill>
                  <a:effectLst/>
                  <a:uLnTx/>
                  <a:uFillTx/>
                  <a:latin typeface="Meiryo UI"/>
                  <a:ea typeface="Meiryo UI"/>
                  <a:cs typeface="+mn-cs"/>
                </a:rPr>
                <a:t>とものづくり等の融合、異業種交流の促進等）</a:t>
              </a:r>
              <a:endParaRPr kumimoji="1" lang="en-US" altLang="ja-JP" sz="1100" b="0" i="0" u="none" strike="noStrike" kern="1200" cap="none" spc="0" normalizeH="0" baseline="0" noProof="0" dirty="0">
                <a:ln>
                  <a:noFill/>
                </a:ln>
                <a:solidFill>
                  <a:prstClr val="black">
                    <a:hueOff val="0"/>
                    <a:satOff val="0"/>
                    <a:lumOff val="0"/>
                    <a:alphaOff val="0"/>
                  </a:prstClr>
                </a:solidFill>
                <a:effectLst/>
                <a:uLnTx/>
                <a:uFillTx/>
                <a:latin typeface="Meiryo UI"/>
                <a:ea typeface="Meiryo UI"/>
                <a:cs typeface="+mn-cs"/>
              </a:endParaRPr>
            </a:p>
            <a:p>
              <a:pPr marL="57150" marR="0" lvl="1" indent="-57150" algn="l" defTabSz="488950" rtl="0" eaLnBrk="1" fontAlgn="auto" latinLnBrk="0" hangingPunct="1">
                <a:lnSpc>
                  <a:spcPts val="1500"/>
                </a:lnSpc>
                <a:spcBef>
                  <a:spcPct val="0"/>
                </a:spcBef>
                <a:spcAft>
                  <a:spcPct val="15000"/>
                </a:spcAft>
                <a:buClrTx/>
                <a:buSzTx/>
                <a:buFontTx/>
                <a:buChar char="•"/>
                <a:tabLst/>
                <a:defRPr/>
              </a:pPr>
              <a:r>
                <a:rPr kumimoji="1" lang="ja-JP" altLang="en-US" sz="1100" b="0" i="0" u="none" strike="noStrike" kern="1200" cap="none" spc="0" normalizeH="0" baseline="0" noProof="0" dirty="0">
                  <a:ln>
                    <a:noFill/>
                  </a:ln>
                  <a:solidFill>
                    <a:prstClr val="black">
                      <a:hueOff val="0"/>
                      <a:satOff val="0"/>
                      <a:lumOff val="0"/>
                      <a:alphaOff val="0"/>
                    </a:prstClr>
                  </a:solidFill>
                  <a:effectLst/>
                  <a:uLnTx/>
                  <a:uFillTx/>
                  <a:latin typeface="Meiryo UI"/>
                  <a:ea typeface="Meiryo UI"/>
                  <a:cs typeface="+mn-cs"/>
                </a:rPr>
                <a:t>スーパーシティやスマートヘルス</a:t>
              </a:r>
              <a:r>
                <a:rPr kumimoji="1" lang="en-US" altLang="ja-JP" sz="1100" b="0" i="0" u="none" strike="noStrike" kern="1200" cap="none" spc="0" normalizeH="0" baseline="0" noProof="0" dirty="0">
                  <a:ln>
                    <a:noFill/>
                  </a:ln>
                  <a:solidFill>
                    <a:prstClr val="black">
                      <a:hueOff val="0"/>
                      <a:satOff val="0"/>
                      <a:lumOff val="0"/>
                      <a:alphaOff val="0"/>
                    </a:prstClr>
                  </a:solidFill>
                  <a:effectLst/>
                  <a:uLnTx/>
                  <a:uFillTx/>
                  <a:latin typeface="Meiryo UI"/>
                  <a:ea typeface="Meiryo UI"/>
                  <a:cs typeface="+mn-cs"/>
                </a:rPr>
                <a:t>/PHR</a:t>
              </a:r>
              <a:r>
                <a:rPr kumimoji="1" lang="ja-JP" altLang="en-US" sz="1100" b="0" i="0" u="none" strike="noStrike" kern="1200" cap="none" spc="0" normalizeH="0" baseline="0" noProof="0" dirty="0">
                  <a:ln>
                    <a:noFill/>
                  </a:ln>
                  <a:solidFill>
                    <a:prstClr val="black">
                      <a:hueOff val="0"/>
                      <a:satOff val="0"/>
                      <a:lumOff val="0"/>
                      <a:alphaOff val="0"/>
                    </a:prstClr>
                  </a:solidFill>
                  <a:effectLst/>
                  <a:uLnTx/>
                  <a:uFillTx/>
                  <a:latin typeface="Meiryo UI"/>
                  <a:ea typeface="Meiryo UI"/>
                  <a:cs typeface="+mn-cs"/>
                </a:rPr>
                <a:t>等とも連携</a:t>
              </a:r>
            </a:p>
            <a:p>
              <a:pPr marL="0" marR="0" lvl="1" indent="0" algn="l" defTabSz="488950" rtl="0" eaLnBrk="1" fontAlgn="auto" latinLnBrk="0" hangingPunct="1">
                <a:lnSpc>
                  <a:spcPts val="1500"/>
                </a:lnSpc>
                <a:spcBef>
                  <a:spcPct val="0"/>
                </a:spcBef>
                <a:spcAft>
                  <a:spcPct val="15000"/>
                </a:spcAft>
                <a:buClrTx/>
                <a:buSzTx/>
                <a:buFontTx/>
                <a:buNone/>
                <a:tabLst/>
                <a:defRPr/>
              </a:pPr>
              <a:endParaRPr kumimoji="1" lang="ja-JP" altLang="en-US" sz="1100" b="0" i="0" u="none" strike="noStrike" kern="1200" cap="none" spc="0" normalizeH="0" baseline="0" noProof="0" dirty="0">
                <a:ln>
                  <a:noFill/>
                </a:ln>
                <a:solidFill>
                  <a:prstClr val="black">
                    <a:hueOff val="0"/>
                    <a:satOff val="0"/>
                    <a:lumOff val="0"/>
                    <a:alphaOff val="0"/>
                  </a:prstClr>
                </a:solidFill>
                <a:effectLst/>
                <a:uLnTx/>
                <a:uFillTx/>
                <a:latin typeface="Meiryo UI"/>
                <a:ea typeface="Meiryo UI"/>
                <a:cs typeface="+mn-cs"/>
              </a:endParaRPr>
            </a:p>
          </p:txBody>
        </p:sp>
        <p:sp>
          <p:nvSpPr>
            <p:cNvPr id="28" name="フリーフォーム: 図形 27">
              <a:extLst>
                <a:ext uri="{FF2B5EF4-FFF2-40B4-BE49-F238E27FC236}">
                  <a16:creationId xmlns:a16="http://schemas.microsoft.com/office/drawing/2014/main" id="{D4A63FD9-6E6B-4BB7-B16E-9DE8A62175D9}"/>
                </a:ext>
              </a:extLst>
            </p:cNvPr>
            <p:cNvSpPr/>
            <p:nvPr/>
          </p:nvSpPr>
          <p:spPr>
            <a:xfrm>
              <a:off x="336213" y="5669825"/>
              <a:ext cx="1151171" cy="1048077"/>
            </a:xfrm>
            <a:custGeom>
              <a:avLst/>
              <a:gdLst>
                <a:gd name="connsiteX0" fmla="*/ 0 w 1177487"/>
                <a:gd name="connsiteY0" fmla="*/ 106639 h 639822"/>
                <a:gd name="connsiteX1" fmla="*/ 106639 w 1177487"/>
                <a:gd name="connsiteY1" fmla="*/ 0 h 639822"/>
                <a:gd name="connsiteX2" fmla="*/ 1070848 w 1177487"/>
                <a:gd name="connsiteY2" fmla="*/ 0 h 639822"/>
                <a:gd name="connsiteX3" fmla="*/ 1177487 w 1177487"/>
                <a:gd name="connsiteY3" fmla="*/ 106639 h 639822"/>
                <a:gd name="connsiteX4" fmla="*/ 1177487 w 1177487"/>
                <a:gd name="connsiteY4" fmla="*/ 533183 h 639822"/>
                <a:gd name="connsiteX5" fmla="*/ 1070848 w 1177487"/>
                <a:gd name="connsiteY5" fmla="*/ 639822 h 639822"/>
                <a:gd name="connsiteX6" fmla="*/ 106639 w 1177487"/>
                <a:gd name="connsiteY6" fmla="*/ 639822 h 639822"/>
                <a:gd name="connsiteX7" fmla="*/ 0 w 1177487"/>
                <a:gd name="connsiteY7" fmla="*/ 533183 h 639822"/>
                <a:gd name="connsiteX8" fmla="*/ 0 w 1177487"/>
                <a:gd name="connsiteY8" fmla="*/ 106639 h 63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487" h="639822">
                  <a:moveTo>
                    <a:pt x="0" y="106639"/>
                  </a:moveTo>
                  <a:cubicBezTo>
                    <a:pt x="0" y="47744"/>
                    <a:pt x="47744" y="0"/>
                    <a:pt x="106639" y="0"/>
                  </a:cubicBezTo>
                  <a:lnTo>
                    <a:pt x="1070848" y="0"/>
                  </a:lnTo>
                  <a:cubicBezTo>
                    <a:pt x="1129743" y="0"/>
                    <a:pt x="1177487" y="47744"/>
                    <a:pt x="1177487" y="106639"/>
                  </a:cubicBezTo>
                  <a:lnTo>
                    <a:pt x="1177487" y="533183"/>
                  </a:lnTo>
                  <a:cubicBezTo>
                    <a:pt x="1177487" y="592078"/>
                    <a:pt x="1129743" y="639822"/>
                    <a:pt x="1070848" y="639822"/>
                  </a:cubicBezTo>
                  <a:lnTo>
                    <a:pt x="106639" y="639822"/>
                  </a:lnTo>
                  <a:cubicBezTo>
                    <a:pt x="47744" y="639822"/>
                    <a:pt x="0" y="592078"/>
                    <a:pt x="0" y="533183"/>
                  </a:cubicBezTo>
                  <a:lnTo>
                    <a:pt x="0" y="106639"/>
                  </a:lnTo>
                  <a:close/>
                </a:path>
              </a:pathLst>
            </a:custGeom>
            <a:ln>
              <a:noFill/>
            </a:ln>
            <a:effectLst/>
            <a:scene3d>
              <a:camera prst="orthographicFront">
                <a:rot lat="0" lon="0" rev="0"/>
              </a:camera>
              <a:lightRig rig="contrasting" dir="t">
                <a:rot lat="0" lon="0" rev="7800000"/>
              </a:lightRig>
            </a:scene3d>
            <a:sp3d>
              <a:bevelT w="139700" h="139700"/>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76954" tIns="54094" rIns="76954" bIns="54094" numCol="1" spcCol="1270" anchor="ctr" anchorCtr="0">
              <a:noAutofit/>
            </a:bodyPr>
            <a:lstStyle/>
            <a:p>
              <a:pPr marL="0" marR="0" lvl="0" indent="0" algn="ctr" defTabSz="533400" rtl="0" eaLnBrk="1" fontAlgn="auto" latinLnBrk="0" hangingPunct="1">
                <a:lnSpc>
                  <a:spcPct val="100000"/>
                </a:lnSpc>
                <a:spcBef>
                  <a:spcPct val="0"/>
                </a:spcBef>
                <a:spcAft>
                  <a:spcPct val="3500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新しい解決</a:t>
              </a:r>
              <a:r>
                <a:rPr kumimoji="1" lang="en-US" altLang="ja-JP" sz="1200" b="1" i="0" u="none" strike="noStrike" kern="1200" cap="none" spc="0" normalizeH="0" baseline="0" noProof="0" dirty="0">
                  <a:ln>
                    <a:noFill/>
                  </a:ln>
                  <a:solidFill>
                    <a:prstClr val="white"/>
                  </a:solidFill>
                  <a:effectLst/>
                  <a:uLnTx/>
                  <a:uFillTx/>
                  <a:latin typeface="Meiryo UI"/>
                  <a:ea typeface="Meiryo UI"/>
                  <a:cs typeface="+mn-cs"/>
                </a:rPr>
                <a:t>   </a:t>
              </a: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手法の創造</a:t>
              </a:r>
            </a:p>
          </p:txBody>
        </p:sp>
      </p:grpSp>
      <p:sp>
        <p:nvSpPr>
          <p:cNvPr id="29" name="二等辺三角形 28">
            <a:extLst>
              <a:ext uri="{FF2B5EF4-FFF2-40B4-BE49-F238E27FC236}">
                <a16:creationId xmlns:a16="http://schemas.microsoft.com/office/drawing/2014/main" id="{0E104608-89BA-4EF1-8814-CCCD2EFA20D6}"/>
              </a:ext>
            </a:extLst>
          </p:cNvPr>
          <p:cNvSpPr/>
          <p:nvPr/>
        </p:nvSpPr>
        <p:spPr>
          <a:xfrm rot="5400000">
            <a:off x="10670632" y="2970456"/>
            <a:ext cx="1408976" cy="206080"/>
          </a:xfrm>
          <a:prstGeom prst="triangle">
            <a:avLst>
              <a:gd name="adj" fmla="val 4876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30" name="テキスト ボックス 29">
            <a:extLst>
              <a:ext uri="{FF2B5EF4-FFF2-40B4-BE49-F238E27FC236}">
                <a16:creationId xmlns:a16="http://schemas.microsoft.com/office/drawing/2014/main" id="{6842DB25-6FAB-4F7B-BA2E-71C011749986}"/>
              </a:ext>
            </a:extLst>
          </p:cNvPr>
          <p:cNvSpPr txBox="1"/>
          <p:nvPr/>
        </p:nvSpPr>
        <p:spPr>
          <a:xfrm>
            <a:off x="11469686" y="2060007"/>
            <a:ext cx="615553" cy="1985389"/>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社会課題解決ための</a:t>
            </a:r>
            <a:endParaRPr kumimoji="1" lang="en-US" altLang="ja-JP" sz="14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エコシステムの創出</a:t>
            </a:r>
            <a:endParaRPr kumimoji="1" lang="en-US" altLang="ja-JP" sz="1400" b="1" i="0" u="none" strike="noStrike" kern="1200" cap="none" spc="0" normalizeH="0" baseline="0" noProof="0">
              <a:ln>
                <a:noFill/>
              </a:ln>
              <a:solidFill>
                <a:prstClr val="black"/>
              </a:solidFill>
              <a:effectLst/>
              <a:uLnTx/>
              <a:uFillTx/>
              <a:latin typeface="Meiryo UI"/>
              <a:ea typeface="Meiryo UI"/>
              <a:cs typeface="+mn-cs"/>
            </a:endParaRPr>
          </a:p>
        </p:txBody>
      </p:sp>
      <p:sp>
        <p:nvSpPr>
          <p:cNvPr id="31" name="テキスト ボックス 30">
            <a:extLst>
              <a:ext uri="{FF2B5EF4-FFF2-40B4-BE49-F238E27FC236}">
                <a16:creationId xmlns:a16="http://schemas.microsoft.com/office/drawing/2014/main" id="{5784A154-0794-4DE0-97D4-F36D3AF0829B}"/>
              </a:ext>
            </a:extLst>
          </p:cNvPr>
          <p:cNvSpPr txBox="1"/>
          <p:nvPr/>
        </p:nvSpPr>
        <p:spPr>
          <a:xfrm>
            <a:off x="6147760" y="875988"/>
            <a:ext cx="5872120" cy="307777"/>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400" b="1" i="0" u="none" strike="noStrike" kern="1200" cap="none" spc="0" normalizeH="0" baseline="0" noProof="0" dirty="0">
                <a:ln>
                  <a:noFill/>
                </a:ln>
                <a:effectLst/>
                <a:uLnTx/>
                <a:uFillTx/>
                <a:latin typeface="Meiryo UI"/>
                <a:ea typeface="Meiryo UI"/>
                <a:cs typeface="+mn-cs"/>
              </a:rPr>
              <a:t>社会課題の解決に向けた多様</a:t>
            </a: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な主体による共創エコシステム推進・深化</a:t>
            </a: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2" name="正方形/長方形 31">
            <a:extLst>
              <a:ext uri="{FF2B5EF4-FFF2-40B4-BE49-F238E27FC236}">
                <a16:creationId xmlns:a16="http://schemas.microsoft.com/office/drawing/2014/main" id="{B5166C1F-CE09-4D06-A423-14C2E4C4845A}"/>
              </a:ext>
            </a:extLst>
          </p:cNvPr>
          <p:cNvSpPr/>
          <p:nvPr/>
        </p:nvSpPr>
        <p:spPr>
          <a:xfrm>
            <a:off x="6381749" y="4419600"/>
            <a:ext cx="5572125" cy="19907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pic>
        <p:nvPicPr>
          <p:cNvPr id="33" name="図 32">
            <a:extLst>
              <a:ext uri="{FF2B5EF4-FFF2-40B4-BE49-F238E27FC236}">
                <a16:creationId xmlns:a16="http://schemas.microsoft.com/office/drawing/2014/main" id="{15BEE1B0-DF32-42E8-80FC-3D0BAF4E4F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00825" y="4547185"/>
            <a:ext cx="1552575" cy="381654"/>
          </a:xfrm>
          <a:prstGeom prst="rect">
            <a:avLst/>
          </a:prstGeom>
        </p:spPr>
      </p:pic>
      <p:pic>
        <p:nvPicPr>
          <p:cNvPr id="35" name="図 34">
            <a:extLst>
              <a:ext uri="{FF2B5EF4-FFF2-40B4-BE49-F238E27FC236}">
                <a16:creationId xmlns:a16="http://schemas.microsoft.com/office/drawing/2014/main" id="{5178977F-6C1C-4595-AE10-702B7BA2F3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62950" y="5105399"/>
            <a:ext cx="1514476" cy="1135857"/>
          </a:xfrm>
          <a:prstGeom prst="rect">
            <a:avLst/>
          </a:prstGeom>
        </p:spPr>
      </p:pic>
      <p:pic>
        <p:nvPicPr>
          <p:cNvPr id="36" name="図 35">
            <a:extLst>
              <a:ext uri="{FF2B5EF4-FFF2-40B4-BE49-F238E27FC236}">
                <a16:creationId xmlns:a16="http://schemas.microsoft.com/office/drawing/2014/main" id="{2873776C-1E27-4D42-8EA0-FF4576621F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37775" y="5117306"/>
            <a:ext cx="1482725" cy="1112044"/>
          </a:xfrm>
          <a:prstGeom prst="rect">
            <a:avLst/>
          </a:prstGeom>
        </p:spPr>
      </p:pic>
      <p:pic>
        <p:nvPicPr>
          <p:cNvPr id="3" name="図 2">
            <a:extLst>
              <a:ext uri="{FF2B5EF4-FFF2-40B4-BE49-F238E27FC236}">
                <a16:creationId xmlns:a16="http://schemas.microsoft.com/office/drawing/2014/main" id="{CD559A95-FAE8-4D68-ADF3-5E2E015C5F5A}"/>
              </a:ext>
            </a:extLst>
          </p:cNvPr>
          <p:cNvPicPr>
            <a:picLocks noChangeAspect="1"/>
          </p:cNvPicPr>
          <p:nvPr/>
        </p:nvPicPr>
        <p:blipFill>
          <a:blip r:embed="rId6"/>
          <a:stretch>
            <a:fillRect/>
          </a:stretch>
        </p:blipFill>
        <p:spPr>
          <a:xfrm>
            <a:off x="6627241" y="5120421"/>
            <a:ext cx="1475360" cy="1121761"/>
          </a:xfrm>
          <a:prstGeom prst="rect">
            <a:avLst/>
          </a:prstGeom>
        </p:spPr>
      </p:pic>
      <p:sp>
        <p:nvSpPr>
          <p:cNvPr id="45" name="テキスト ボックス 44">
            <a:extLst>
              <a:ext uri="{FF2B5EF4-FFF2-40B4-BE49-F238E27FC236}">
                <a16:creationId xmlns:a16="http://schemas.microsoft.com/office/drawing/2014/main" id="{DDE4636F-6365-4F56-AE1B-FF1BCE4ADE55}"/>
              </a:ext>
            </a:extLst>
          </p:cNvPr>
          <p:cNvSpPr txBox="1"/>
          <p:nvPr/>
        </p:nvSpPr>
        <p:spPr>
          <a:xfrm>
            <a:off x="373440" y="5895402"/>
            <a:ext cx="4266184"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２．デジタル民主主義・合意形成研究会</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スマートシティの基本姿勢でもある「住民参加」を実践するため、上記の事例や国内外の先進取組を大阪公立大と共同研究し、デジタル技術を活用した住民参加型のスマートシティの実現をめざす</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6" name="テキスト ボックス 45">
            <a:extLst>
              <a:ext uri="{FF2B5EF4-FFF2-40B4-BE49-F238E27FC236}">
                <a16:creationId xmlns:a16="http://schemas.microsoft.com/office/drawing/2014/main" id="{965DFF51-0C3B-4A32-A415-A9F3B27502AB}"/>
              </a:ext>
            </a:extLst>
          </p:cNvPr>
          <p:cNvSpPr txBox="1"/>
          <p:nvPr/>
        </p:nvSpPr>
        <p:spPr>
          <a:xfrm>
            <a:off x="143414" y="853054"/>
            <a:ext cx="5745641" cy="52322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400" b="1" i="0" u="none" strike="noStrike" kern="1200" cap="none" spc="0" normalizeH="0" baseline="0" noProof="0" dirty="0">
                <a:ln>
                  <a:noFill/>
                </a:ln>
                <a:effectLst/>
                <a:uLnTx/>
                <a:uFillTx/>
                <a:latin typeface="Meiryo UI"/>
                <a:ea typeface="Meiryo UI"/>
                <a:cs typeface="+mn-cs"/>
              </a:rPr>
              <a:t>住民の意見を幅広く行政施策に反映させるため、</a:t>
            </a:r>
            <a:r>
              <a:rPr kumimoji="1" lang="en-US" altLang="ja-JP" sz="1400" b="1" i="0" u="none" strike="noStrike" kern="1200" cap="none" spc="0" normalizeH="0" baseline="0" noProof="0" dirty="0">
                <a:ln>
                  <a:noFill/>
                </a:ln>
                <a:effectLst/>
                <a:uLnTx/>
                <a:uFillTx/>
                <a:latin typeface="Meiryo UI"/>
                <a:ea typeface="Meiryo UI"/>
                <a:cs typeface="+mn-cs"/>
              </a:rPr>
              <a:t>AI</a:t>
            </a:r>
            <a:r>
              <a:rPr kumimoji="1" lang="ja-JP" altLang="en-US" sz="1400" b="1" i="0" u="none" strike="noStrike" kern="1200" cap="none" spc="0" normalizeH="0" baseline="0" noProof="0" dirty="0">
                <a:ln>
                  <a:noFill/>
                </a:ln>
                <a:effectLst/>
                <a:uLnTx/>
                <a:uFillTx/>
                <a:latin typeface="Meiryo UI"/>
                <a:ea typeface="Meiryo UI"/>
                <a:cs typeface="+mn-cs"/>
              </a:rPr>
              <a:t>などのデジタル技術</a:t>
            </a:r>
            <a:r>
              <a:rPr lang="ja-JP" altLang="en-US" sz="1400" b="1" dirty="0">
                <a:latin typeface="Meiryo UI"/>
                <a:ea typeface="Meiryo UI"/>
              </a:rPr>
              <a:t>を</a:t>
            </a:r>
            <a:r>
              <a:rPr kumimoji="1" lang="ja-JP" altLang="en-US" sz="1400" b="1" i="0" u="none" strike="noStrike" kern="1200" cap="none" spc="0" normalizeH="0" baseline="0" noProof="0" dirty="0">
                <a:ln>
                  <a:noFill/>
                </a:ln>
                <a:effectLst/>
                <a:uLnTx/>
                <a:uFillTx/>
                <a:latin typeface="Meiryo UI"/>
                <a:ea typeface="Meiryo UI"/>
                <a:cs typeface="+mn-cs"/>
              </a:rPr>
              <a:t>最大限活用し、「住民参加型」スマートシティの実現を図る</a:t>
            </a:r>
            <a:endParaRPr kumimoji="1" lang="ja-JP" altLang="en-US" sz="1400" b="0" i="0" u="none" strike="noStrike" kern="1200" cap="none" spc="0" normalizeH="0" baseline="0" noProof="0" dirty="0">
              <a:ln>
                <a:noFill/>
              </a:ln>
              <a:effectLst/>
              <a:uLnTx/>
              <a:uFillTx/>
              <a:latin typeface="Meiryo UI"/>
              <a:ea typeface="Meiryo UI"/>
              <a:cs typeface="+mn-cs"/>
            </a:endParaRPr>
          </a:p>
        </p:txBody>
      </p:sp>
      <p:sp>
        <p:nvSpPr>
          <p:cNvPr id="49" name="テキスト ボックス 48">
            <a:extLst>
              <a:ext uri="{FF2B5EF4-FFF2-40B4-BE49-F238E27FC236}">
                <a16:creationId xmlns:a16="http://schemas.microsoft.com/office/drawing/2014/main" id="{01733B6E-64FA-4C41-BA7A-09E9ADB18C56}"/>
              </a:ext>
            </a:extLst>
          </p:cNvPr>
          <p:cNvSpPr txBox="1"/>
          <p:nvPr/>
        </p:nvSpPr>
        <p:spPr>
          <a:xfrm>
            <a:off x="271703" y="1701929"/>
            <a:ext cx="5609563" cy="1362458"/>
          </a:xfrm>
          <a:prstGeom prst="rect">
            <a:avLst/>
          </a:prstGeom>
          <a:solidFill>
            <a:schemeClr val="accent5">
              <a:lumMod val="20000"/>
              <a:lumOff val="80000"/>
            </a:schemeClr>
          </a:solid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１．スマートシティリファレンスアーキテクチャにおける「住民参加」の重要性提言</a:t>
            </a:r>
            <a:endParaRPr kumimoji="1" lang="en-US" altLang="ja-JP" sz="1100" b="1"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スマートシティの実現には「住民参加」が必須とされ、また住民参加は単なる意見聴取ではなく、政策立案・サービス設計・評価の全プロセスに組み込むべき要素と提言</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２．バルセロナにおける住民参加型スマートシティの実践</a:t>
            </a:r>
            <a:endParaRPr kumimoji="1" lang="en-US" altLang="ja-JP" sz="1100" b="1"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バルセロナでは、</a:t>
            </a:r>
            <a:r>
              <a:rPr kumimoji="1" lang="en-US" altLang="ja-JP" sz="1100" b="0" i="0" u="none" strike="noStrike" kern="1200" cap="none" spc="0" normalizeH="0" baseline="0" noProof="0" dirty="0" err="1">
                <a:ln>
                  <a:noFill/>
                </a:ln>
                <a:solidFill>
                  <a:prstClr val="black"/>
                </a:solidFill>
                <a:effectLst/>
                <a:uLnTx/>
                <a:uFillTx/>
                <a:latin typeface="Meiryo UI"/>
                <a:ea typeface="Meiryo UI"/>
                <a:cs typeface="+mn-cs"/>
              </a:rPr>
              <a:t>Decidim</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というデジタル民主主義のプラットフォームを開発し、</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　　まちづくりに市民提案を積極反映。</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cxnSp>
        <p:nvCxnSpPr>
          <p:cNvPr id="50" name="直線コネクタ 49">
            <a:extLst>
              <a:ext uri="{FF2B5EF4-FFF2-40B4-BE49-F238E27FC236}">
                <a16:creationId xmlns:a16="http://schemas.microsoft.com/office/drawing/2014/main" id="{C0235CF4-1204-48D1-855C-2F72CE3C7B18}"/>
              </a:ext>
            </a:extLst>
          </p:cNvPr>
          <p:cNvCxnSpPr/>
          <p:nvPr/>
        </p:nvCxnSpPr>
        <p:spPr>
          <a:xfrm>
            <a:off x="309055" y="3929473"/>
            <a:ext cx="55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85114F27-0FA0-41D0-92B1-28562FA340ED}"/>
              </a:ext>
            </a:extLst>
          </p:cNvPr>
          <p:cNvCxnSpPr>
            <a:cxnSpLocks/>
          </p:cNvCxnSpPr>
          <p:nvPr/>
        </p:nvCxnSpPr>
        <p:spPr>
          <a:xfrm>
            <a:off x="290005" y="3929473"/>
            <a:ext cx="0" cy="16560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EC27A1FB-0879-43A4-B40E-263D9EB35450}"/>
              </a:ext>
            </a:extLst>
          </p:cNvPr>
          <p:cNvCxnSpPr/>
          <p:nvPr/>
        </p:nvCxnSpPr>
        <p:spPr>
          <a:xfrm>
            <a:off x="491650" y="4526600"/>
            <a:ext cx="1800000" cy="0"/>
          </a:xfrm>
          <a:prstGeom prst="line">
            <a:avLst/>
          </a:prstGeom>
        </p:spPr>
        <p:style>
          <a:lnRef idx="1">
            <a:schemeClr val="dk1"/>
          </a:lnRef>
          <a:fillRef idx="0">
            <a:schemeClr val="dk1"/>
          </a:fillRef>
          <a:effectRef idx="0">
            <a:schemeClr val="dk1"/>
          </a:effectRef>
          <a:fontRef idx="minor">
            <a:schemeClr val="tx1"/>
          </a:fontRef>
        </p:style>
      </p:cxnSp>
      <p:sp>
        <p:nvSpPr>
          <p:cNvPr id="53" name="テキスト ボックス 52">
            <a:extLst>
              <a:ext uri="{FF2B5EF4-FFF2-40B4-BE49-F238E27FC236}">
                <a16:creationId xmlns:a16="http://schemas.microsoft.com/office/drawing/2014/main" id="{63252958-2F0C-4321-A92A-7366B7440413}"/>
              </a:ext>
            </a:extLst>
          </p:cNvPr>
          <p:cNvSpPr txBox="1"/>
          <p:nvPr/>
        </p:nvSpPr>
        <p:spPr>
          <a:xfrm>
            <a:off x="702840" y="4245801"/>
            <a:ext cx="141577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既存事例（現在）</a:t>
            </a:r>
          </a:p>
        </p:txBody>
      </p:sp>
      <p:sp>
        <p:nvSpPr>
          <p:cNvPr id="54" name="テキスト ボックス 53">
            <a:extLst>
              <a:ext uri="{FF2B5EF4-FFF2-40B4-BE49-F238E27FC236}">
                <a16:creationId xmlns:a16="http://schemas.microsoft.com/office/drawing/2014/main" id="{D951965D-2B7D-4BCF-925C-1F265443E066}"/>
              </a:ext>
            </a:extLst>
          </p:cNvPr>
          <p:cNvSpPr txBox="1"/>
          <p:nvPr/>
        </p:nvSpPr>
        <p:spPr>
          <a:xfrm>
            <a:off x="339682" y="3960413"/>
            <a:ext cx="307152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１．住民参加型施策推進の事例</a:t>
            </a:r>
            <a:endParaRPr kumimoji="1" lang="en-US" altLang="ja-JP" sz="1200" b="1" i="0" u="none" strike="noStrike" kern="1200" cap="none" spc="0" normalizeH="0" baseline="0" noProof="0">
              <a:ln>
                <a:noFill/>
              </a:ln>
              <a:solidFill>
                <a:prstClr val="black"/>
              </a:solidFill>
              <a:effectLst/>
              <a:uLnTx/>
              <a:uFillTx/>
              <a:latin typeface="Meiryo UI"/>
              <a:ea typeface="Meiryo UI"/>
              <a:cs typeface="+mn-cs"/>
            </a:endParaRPr>
          </a:p>
        </p:txBody>
      </p:sp>
      <p:cxnSp>
        <p:nvCxnSpPr>
          <p:cNvPr id="55" name="直線コネクタ 54">
            <a:extLst>
              <a:ext uri="{FF2B5EF4-FFF2-40B4-BE49-F238E27FC236}">
                <a16:creationId xmlns:a16="http://schemas.microsoft.com/office/drawing/2014/main" id="{C7722BD8-3413-44EA-A2B1-4C48FEE51CC0}"/>
              </a:ext>
            </a:extLst>
          </p:cNvPr>
          <p:cNvCxnSpPr/>
          <p:nvPr/>
        </p:nvCxnSpPr>
        <p:spPr>
          <a:xfrm>
            <a:off x="2595975" y="4531046"/>
            <a:ext cx="3276000" cy="0"/>
          </a:xfrm>
          <a:prstGeom prst="line">
            <a:avLst/>
          </a:prstGeom>
        </p:spPr>
        <p:style>
          <a:lnRef idx="1">
            <a:schemeClr val="dk1"/>
          </a:lnRef>
          <a:fillRef idx="0">
            <a:schemeClr val="dk1"/>
          </a:fillRef>
          <a:effectRef idx="0">
            <a:schemeClr val="dk1"/>
          </a:effectRef>
          <a:fontRef idx="minor">
            <a:schemeClr val="tx1"/>
          </a:fontRef>
        </p:style>
      </p:cxnSp>
      <p:sp>
        <p:nvSpPr>
          <p:cNvPr id="56" name="テキスト ボックス 55">
            <a:extLst>
              <a:ext uri="{FF2B5EF4-FFF2-40B4-BE49-F238E27FC236}">
                <a16:creationId xmlns:a16="http://schemas.microsoft.com/office/drawing/2014/main" id="{E54C432C-C0D1-4631-B3C0-64A1BF2A2224}"/>
              </a:ext>
            </a:extLst>
          </p:cNvPr>
          <p:cNvSpPr txBox="1"/>
          <p:nvPr/>
        </p:nvSpPr>
        <p:spPr>
          <a:xfrm>
            <a:off x="2846138" y="4237471"/>
            <a:ext cx="251383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デジタル技術の活用（最近の動向）</a:t>
            </a:r>
          </a:p>
        </p:txBody>
      </p:sp>
      <p:sp>
        <p:nvSpPr>
          <p:cNvPr id="57" name="矢印: 下 56">
            <a:extLst>
              <a:ext uri="{FF2B5EF4-FFF2-40B4-BE49-F238E27FC236}">
                <a16:creationId xmlns:a16="http://schemas.microsoft.com/office/drawing/2014/main" id="{696E1A4B-8D9E-40E7-B7C4-49280DAB4ADF}"/>
              </a:ext>
            </a:extLst>
          </p:cNvPr>
          <p:cNvSpPr/>
          <p:nvPr/>
        </p:nvSpPr>
        <p:spPr>
          <a:xfrm>
            <a:off x="537341" y="3207304"/>
            <a:ext cx="418291" cy="5962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8" name="テキスト ボックス 57">
            <a:extLst>
              <a:ext uri="{FF2B5EF4-FFF2-40B4-BE49-F238E27FC236}">
                <a16:creationId xmlns:a16="http://schemas.microsoft.com/office/drawing/2014/main" id="{0B571785-17A3-4495-B3B9-E78AFA57E34E}"/>
              </a:ext>
            </a:extLst>
          </p:cNvPr>
          <p:cNvSpPr txBox="1"/>
          <p:nvPr/>
        </p:nvSpPr>
        <p:spPr>
          <a:xfrm>
            <a:off x="1073244" y="3181083"/>
            <a:ext cx="4834860" cy="64633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スマートシティ推進における重要なファクターである「住民参加」について</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次期戦略では様々なケーススタディを行い、「住民</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QOL</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向上」や、</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「都市機能の強化」に資する取組を、より確実に、より迅速に取り組む</a:t>
            </a:r>
          </a:p>
        </p:txBody>
      </p:sp>
      <p:sp>
        <p:nvSpPr>
          <p:cNvPr id="59" name="テキスト ボックス 58">
            <a:extLst>
              <a:ext uri="{FF2B5EF4-FFF2-40B4-BE49-F238E27FC236}">
                <a16:creationId xmlns:a16="http://schemas.microsoft.com/office/drawing/2014/main" id="{1E5A4357-ED47-4FEE-9B8F-6E48335D7C80}"/>
              </a:ext>
            </a:extLst>
          </p:cNvPr>
          <p:cNvSpPr txBox="1"/>
          <p:nvPr/>
        </p:nvSpPr>
        <p:spPr>
          <a:xfrm>
            <a:off x="423245" y="4566235"/>
            <a:ext cx="1919906" cy="938719"/>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0"/>
              </a:spcBef>
              <a:spcAft>
                <a:spcPts val="0"/>
              </a:spcAft>
              <a:buClrTx/>
              <a:buSzTx/>
              <a:buFont typeface="+mj-ea"/>
              <a:buAutoNum type="circleNumDbPlain"/>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パブリックコメント</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228600" marR="0" lvl="0" indent="-228600" algn="l" defTabSz="914400" rtl="0" eaLnBrk="1" fontAlgn="auto" latinLnBrk="0" hangingPunct="1">
              <a:lnSpc>
                <a:spcPct val="100000"/>
              </a:lnSpc>
              <a:spcBef>
                <a:spcPts val="0"/>
              </a:spcBef>
              <a:spcAft>
                <a:spcPts val="0"/>
              </a:spcAft>
              <a:buClrTx/>
              <a:buSzTx/>
              <a:buFont typeface="+mj-ea"/>
              <a:buAutoNum type="circleNumDbPlain"/>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アンケート調査</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228600" marR="0" lvl="0" indent="-228600" algn="l" defTabSz="914400" rtl="0" eaLnBrk="1" fontAlgn="auto" latinLnBrk="0" hangingPunct="1">
              <a:lnSpc>
                <a:spcPct val="100000"/>
              </a:lnSpc>
              <a:spcBef>
                <a:spcPts val="0"/>
              </a:spcBef>
              <a:spcAft>
                <a:spcPts val="0"/>
              </a:spcAft>
              <a:buClrTx/>
              <a:buSzTx/>
              <a:buFont typeface="+mj-ea"/>
              <a:buAutoNum type="circleNumDbPlain"/>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提案箱</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228600" marR="0" lvl="0" indent="-228600" algn="l" defTabSz="914400" rtl="0" eaLnBrk="1" fontAlgn="auto" latinLnBrk="0" hangingPunct="1">
              <a:lnSpc>
                <a:spcPct val="100000"/>
              </a:lnSpc>
              <a:spcBef>
                <a:spcPts val="0"/>
              </a:spcBef>
              <a:spcAft>
                <a:spcPts val="0"/>
              </a:spcAft>
              <a:buClrTx/>
              <a:buSzTx/>
              <a:buFont typeface="+mj-ea"/>
              <a:buAutoNum type="circleNumDbPlain"/>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住民通報システム</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　（まいど通報、千葉レポ等）</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60" name="テキスト ボックス 59">
            <a:extLst>
              <a:ext uri="{FF2B5EF4-FFF2-40B4-BE49-F238E27FC236}">
                <a16:creationId xmlns:a16="http://schemas.microsoft.com/office/drawing/2014/main" id="{352DBD90-EDD8-4CA5-A3CC-6A06503797ED}"/>
              </a:ext>
            </a:extLst>
          </p:cNvPr>
          <p:cNvSpPr txBox="1"/>
          <p:nvPr/>
        </p:nvSpPr>
        <p:spPr>
          <a:xfrm>
            <a:off x="2538771" y="4554568"/>
            <a:ext cx="3366185" cy="12772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１</a:t>
            </a:r>
            <a:r>
              <a:rPr kumimoji="1" lang="en-US" altLang="ja-JP" sz="1100" b="1"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オンライン熟議プラットフォーム</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や統計処理を使って合意形成の可能性を分析</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２</a:t>
            </a:r>
            <a:r>
              <a:rPr kumimoji="1" lang="en-US" altLang="ja-JP" sz="1100" b="1" i="0" u="none" strike="noStrike" kern="1200" cap="none" spc="0" normalizeH="0" baseline="0" noProof="0" dirty="0">
                <a:ln>
                  <a:noFill/>
                </a:ln>
                <a:solidFill>
                  <a:prstClr val="black"/>
                </a:solidFill>
                <a:effectLst/>
                <a:uLnTx/>
                <a:uFillTx/>
                <a:latin typeface="Meiryo UI"/>
                <a:ea typeface="Meiryo UI"/>
                <a:cs typeface="+mn-cs"/>
              </a:rPr>
              <a:t>. SNS</a:t>
            </a: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連携型アンケート・意見収集</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X</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（旧</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Twitter</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）や</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LINE</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などを活用したアンケートや意見募集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３</a:t>
            </a:r>
            <a:r>
              <a:rPr kumimoji="1" lang="en-US" altLang="ja-JP" sz="1100" b="1"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ブロードリスニング</a:t>
            </a:r>
            <a:endParaRPr kumimoji="1" lang="en-US" altLang="ja-JP" sz="1100" b="1"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上記２をさらに</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で分類・分析・可視化して政策立案</a:t>
            </a:r>
          </a:p>
        </p:txBody>
      </p:sp>
      <p:cxnSp>
        <p:nvCxnSpPr>
          <p:cNvPr id="61" name="直線コネクタ 60">
            <a:extLst>
              <a:ext uri="{FF2B5EF4-FFF2-40B4-BE49-F238E27FC236}">
                <a16:creationId xmlns:a16="http://schemas.microsoft.com/office/drawing/2014/main" id="{28259FCE-199F-4965-9A8D-5FE9C39DE46B}"/>
              </a:ext>
            </a:extLst>
          </p:cNvPr>
          <p:cNvCxnSpPr/>
          <p:nvPr/>
        </p:nvCxnSpPr>
        <p:spPr>
          <a:xfrm>
            <a:off x="307203" y="5852594"/>
            <a:ext cx="55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CD7B0C8D-A246-430E-A4CB-C96C16DFA4A3}"/>
              </a:ext>
            </a:extLst>
          </p:cNvPr>
          <p:cNvCxnSpPr>
            <a:cxnSpLocks/>
          </p:cNvCxnSpPr>
          <p:nvPr/>
        </p:nvCxnSpPr>
        <p:spPr>
          <a:xfrm>
            <a:off x="288153" y="5852594"/>
            <a:ext cx="0" cy="9000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3" name="二等辺三角形 62">
            <a:extLst>
              <a:ext uri="{FF2B5EF4-FFF2-40B4-BE49-F238E27FC236}">
                <a16:creationId xmlns:a16="http://schemas.microsoft.com/office/drawing/2014/main" id="{99E9D2EB-98CF-4EDD-9327-778ACBBD86AD}"/>
              </a:ext>
            </a:extLst>
          </p:cNvPr>
          <p:cNvSpPr/>
          <p:nvPr/>
        </p:nvSpPr>
        <p:spPr>
          <a:xfrm rot="5400000">
            <a:off x="2343150" y="4316461"/>
            <a:ext cx="232833" cy="1397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pic>
        <p:nvPicPr>
          <p:cNvPr id="64" name="図 63">
            <a:extLst>
              <a:ext uri="{FF2B5EF4-FFF2-40B4-BE49-F238E27FC236}">
                <a16:creationId xmlns:a16="http://schemas.microsoft.com/office/drawing/2014/main" id="{F843FE60-13BE-46A1-B9B5-65D5CD45C81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821547" y="6031345"/>
            <a:ext cx="852408" cy="588680"/>
          </a:xfrm>
          <a:prstGeom prst="rect">
            <a:avLst/>
          </a:prstGeom>
        </p:spPr>
      </p:pic>
      <p:pic>
        <p:nvPicPr>
          <p:cNvPr id="65" name="図 64">
            <a:extLst>
              <a:ext uri="{FF2B5EF4-FFF2-40B4-BE49-F238E27FC236}">
                <a16:creationId xmlns:a16="http://schemas.microsoft.com/office/drawing/2014/main" id="{9B6AD330-2EF1-42D7-AED3-E103B26D090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84749" y="2194631"/>
            <a:ext cx="768243" cy="810811"/>
          </a:xfrm>
          <a:prstGeom prst="rect">
            <a:avLst/>
          </a:prstGeom>
        </p:spPr>
      </p:pic>
      <p:sp>
        <p:nvSpPr>
          <p:cNvPr id="66" name="テキスト ボックス 65">
            <a:extLst>
              <a:ext uri="{FF2B5EF4-FFF2-40B4-BE49-F238E27FC236}">
                <a16:creationId xmlns:a16="http://schemas.microsoft.com/office/drawing/2014/main" id="{B6180EDE-43F0-4B8A-A5E7-0ED599667C8E}"/>
              </a:ext>
            </a:extLst>
          </p:cNvPr>
          <p:cNvSpPr txBox="1"/>
          <p:nvPr/>
        </p:nvSpPr>
        <p:spPr>
          <a:xfrm>
            <a:off x="279317" y="1418565"/>
            <a:ext cx="5620953" cy="307777"/>
          </a:xfrm>
          <a:prstGeom prst="rect">
            <a:avLst/>
          </a:prstGeom>
          <a:solidFill>
            <a:schemeClr val="accent5">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■スマートシティにおける“住民参加”の再確認</a:t>
            </a:r>
          </a:p>
        </p:txBody>
      </p:sp>
      <p:pic>
        <p:nvPicPr>
          <p:cNvPr id="67" name="図 66">
            <a:extLst>
              <a:ext uri="{FF2B5EF4-FFF2-40B4-BE49-F238E27FC236}">
                <a16:creationId xmlns:a16="http://schemas.microsoft.com/office/drawing/2014/main" id="{029A75A5-AD46-4F5C-850A-B9A99709218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263144" y="4133851"/>
            <a:ext cx="314919" cy="342900"/>
          </a:xfrm>
          <a:prstGeom prst="rect">
            <a:avLst/>
          </a:prstGeom>
        </p:spPr>
      </p:pic>
      <p:sp>
        <p:nvSpPr>
          <p:cNvPr id="70" name="正方形/長方形 69">
            <a:extLst>
              <a:ext uri="{FF2B5EF4-FFF2-40B4-BE49-F238E27FC236}">
                <a16:creationId xmlns:a16="http://schemas.microsoft.com/office/drawing/2014/main" id="{6093E75E-9675-4A28-866C-F7A5A67E782B}"/>
              </a:ext>
            </a:extLst>
          </p:cNvPr>
          <p:cNvSpPr/>
          <p:nvPr/>
        </p:nvSpPr>
        <p:spPr>
          <a:xfrm>
            <a:off x="161520" y="449051"/>
            <a:ext cx="5810654" cy="316306"/>
          </a:xfrm>
          <a:prstGeom prst="rect">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400" b="1" i="0" u="none" strike="noStrike" kern="1200" cap="none" spc="0" normalizeH="0" baseline="0" noProof="0" dirty="0">
                <a:ln>
                  <a:noFill/>
                </a:ln>
                <a:solidFill>
                  <a:prstClr val="white"/>
                </a:solidFill>
                <a:effectLst/>
                <a:uLnTx/>
                <a:uFillTx/>
                <a:latin typeface="Meiryo UI"/>
                <a:ea typeface="Meiryo UI"/>
                <a:cs typeface="+mn-cs"/>
              </a:rPr>
              <a:t>デジタル技術による住民参加型スマートシティ</a:t>
            </a:r>
          </a:p>
        </p:txBody>
      </p:sp>
      <p:sp>
        <p:nvSpPr>
          <p:cNvPr id="47" name="四角形: 角を丸くする 46">
            <a:extLst>
              <a:ext uri="{FF2B5EF4-FFF2-40B4-BE49-F238E27FC236}">
                <a16:creationId xmlns:a16="http://schemas.microsoft.com/office/drawing/2014/main" id="{11BD5493-6405-4E48-9C63-E33D749A7992}"/>
              </a:ext>
            </a:extLst>
          </p:cNvPr>
          <p:cNvSpPr/>
          <p:nvPr/>
        </p:nvSpPr>
        <p:spPr>
          <a:xfrm>
            <a:off x="4626327" y="486956"/>
            <a:ext cx="1309738" cy="233002"/>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Meiryo UI"/>
                <a:ea typeface="Meiryo UI"/>
                <a:cs typeface="+mn-cs"/>
              </a:rPr>
              <a:t>【3】 </a:t>
            </a: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共創による加速</a:t>
            </a:r>
          </a:p>
        </p:txBody>
      </p:sp>
      <p:sp>
        <p:nvSpPr>
          <p:cNvPr id="68" name="四角形: 角を丸くする 67">
            <a:extLst>
              <a:ext uri="{FF2B5EF4-FFF2-40B4-BE49-F238E27FC236}">
                <a16:creationId xmlns:a16="http://schemas.microsoft.com/office/drawing/2014/main" id="{8F1F9C07-89DB-4ECA-BC47-99961F95412F}"/>
              </a:ext>
            </a:extLst>
          </p:cNvPr>
          <p:cNvSpPr/>
          <p:nvPr/>
        </p:nvSpPr>
        <p:spPr>
          <a:xfrm>
            <a:off x="10735905" y="494502"/>
            <a:ext cx="1309738" cy="233002"/>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Meiryo UI"/>
                <a:ea typeface="Meiryo UI"/>
                <a:cs typeface="+mn-cs"/>
              </a:rPr>
              <a:t>【3】 </a:t>
            </a: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共創による加速</a:t>
            </a:r>
          </a:p>
        </p:txBody>
      </p:sp>
      <p:cxnSp>
        <p:nvCxnSpPr>
          <p:cNvPr id="69" name="直線コネクタ 68">
            <a:extLst>
              <a:ext uri="{FF2B5EF4-FFF2-40B4-BE49-F238E27FC236}">
                <a16:creationId xmlns:a16="http://schemas.microsoft.com/office/drawing/2014/main" id="{28FBF05C-581C-4111-9565-3F1463ECC268}"/>
              </a:ext>
            </a:extLst>
          </p:cNvPr>
          <p:cNvCxnSpPr/>
          <p:nvPr/>
        </p:nvCxnSpPr>
        <p:spPr>
          <a:xfrm>
            <a:off x="6032438" y="439730"/>
            <a:ext cx="0" cy="64048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2786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232F93E-4645-481D-A461-0A020F56532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55469" y="177530"/>
            <a:ext cx="9034111" cy="6623322"/>
          </a:xfrm>
          <a:prstGeom prst="rect">
            <a:avLst/>
          </a:prstGeom>
        </p:spPr>
      </p:pic>
      <p:sp>
        <p:nvSpPr>
          <p:cNvPr id="6" name="テキスト ボックス 5">
            <a:extLst>
              <a:ext uri="{FF2B5EF4-FFF2-40B4-BE49-F238E27FC236}">
                <a16:creationId xmlns:a16="http://schemas.microsoft.com/office/drawing/2014/main" id="{ED7A625E-7CD4-40BD-A3B5-F650A4A018F1}"/>
              </a:ext>
            </a:extLst>
          </p:cNvPr>
          <p:cNvSpPr txBox="1"/>
          <p:nvPr/>
        </p:nvSpPr>
        <p:spPr>
          <a:xfrm>
            <a:off x="104470" y="337458"/>
            <a:ext cx="2774799" cy="646331"/>
          </a:xfrm>
          <a:prstGeom prst="rect">
            <a:avLst/>
          </a:prstGeom>
          <a:noFill/>
        </p:spPr>
        <p:txBody>
          <a:bodyPr wrap="none" rtlCol="0">
            <a:spAutoFit/>
          </a:bodyPr>
          <a:lstStyle/>
          <a:p>
            <a:r>
              <a:rPr kumimoji="1" lang="ja-JP" altLang="en-US" b="1" dirty="0"/>
              <a:t>（参考）</a:t>
            </a:r>
            <a:endParaRPr kumimoji="1" lang="en-US" altLang="ja-JP" b="1" dirty="0"/>
          </a:p>
          <a:p>
            <a:r>
              <a:rPr lang="ja-JP" altLang="en-US" b="1" dirty="0"/>
              <a:t>スマートシティ戦略</a:t>
            </a:r>
            <a:r>
              <a:rPr lang="en-US" altLang="ja-JP" b="1" dirty="0"/>
              <a:t>Ver.1.0</a:t>
            </a:r>
            <a:endParaRPr kumimoji="1" lang="ja-JP" altLang="en-US" b="1" dirty="0"/>
          </a:p>
        </p:txBody>
      </p:sp>
      <p:sp>
        <p:nvSpPr>
          <p:cNvPr id="7" name="スライド番号プレースホルダー 3">
            <a:extLst>
              <a:ext uri="{FF2B5EF4-FFF2-40B4-BE49-F238E27FC236}">
                <a16:creationId xmlns:a16="http://schemas.microsoft.com/office/drawing/2014/main" id="{29AB4939-6E5A-405E-84FE-EF5B6D0B477A}"/>
              </a:ext>
            </a:extLst>
          </p:cNvPr>
          <p:cNvSpPr>
            <a:spLocks noGrp="1"/>
          </p:cNvSpPr>
          <p:nvPr>
            <p:ph type="sldNum" sz="quarter" idx="12"/>
          </p:nvPr>
        </p:nvSpPr>
        <p:spPr>
          <a:xfrm>
            <a:off x="9420027" y="6460557"/>
            <a:ext cx="2743200" cy="365125"/>
          </a:xfrm>
        </p:spPr>
        <p:txBody>
          <a:bodyPr/>
          <a:lstStyle/>
          <a:p>
            <a:fld id="{63C598F0-0FE0-4076-80A3-C96A98F7321E}" type="slidenum">
              <a:rPr kumimoji="1" lang="ja-JP" altLang="en-US" smtClean="0"/>
              <a:t>5</a:t>
            </a:fld>
            <a:endParaRPr kumimoji="1" lang="ja-JP" altLang="en-US" dirty="0"/>
          </a:p>
        </p:txBody>
      </p:sp>
    </p:spTree>
    <p:extLst>
      <p:ext uri="{BB962C8B-B14F-4D97-AF65-F5344CB8AC3E}">
        <p14:creationId xmlns:p14="http://schemas.microsoft.com/office/powerpoint/2010/main" val="38822391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765C6-FABF-2D87-584D-1FC02E7C730D}"/>
            </a:ext>
          </a:extLst>
        </p:cNvPr>
        <p:cNvGrpSpPr/>
        <p:nvPr/>
      </p:nvGrpSpPr>
      <p:grpSpPr>
        <a:xfrm>
          <a:off x="0" y="0"/>
          <a:ext cx="0" cy="0"/>
          <a:chOff x="0" y="0"/>
          <a:chExt cx="0" cy="0"/>
        </a:xfrm>
      </p:grpSpPr>
      <p:sp>
        <p:nvSpPr>
          <p:cNvPr id="96" name="楕円 95">
            <a:extLst>
              <a:ext uri="{FF2B5EF4-FFF2-40B4-BE49-F238E27FC236}">
                <a16:creationId xmlns:a16="http://schemas.microsoft.com/office/drawing/2014/main" id="{B1D10D3F-F392-4C4A-8CED-3DC6B0F1354E}"/>
              </a:ext>
            </a:extLst>
          </p:cNvPr>
          <p:cNvSpPr/>
          <p:nvPr/>
        </p:nvSpPr>
        <p:spPr>
          <a:xfrm>
            <a:off x="4141386" y="3559264"/>
            <a:ext cx="1586538" cy="443571"/>
          </a:xfrm>
          <a:prstGeom prst="ellipse">
            <a:avLst/>
          </a:prstGeom>
          <a:solidFill>
            <a:schemeClr val="accent4">
              <a:lumMod val="40000"/>
              <a:lumOff val="60000"/>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72" name="楕円 71">
            <a:extLst>
              <a:ext uri="{FF2B5EF4-FFF2-40B4-BE49-F238E27FC236}">
                <a16:creationId xmlns:a16="http://schemas.microsoft.com/office/drawing/2014/main" id="{BFFF9F1E-D2FF-45B0-819D-07E67E14EBC5}"/>
              </a:ext>
            </a:extLst>
          </p:cNvPr>
          <p:cNvSpPr/>
          <p:nvPr/>
        </p:nvSpPr>
        <p:spPr>
          <a:xfrm>
            <a:off x="146420" y="3689851"/>
            <a:ext cx="1478820" cy="367411"/>
          </a:xfrm>
          <a:prstGeom prst="ellipse">
            <a:avLst/>
          </a:prstGeom>
          <a:solidFill>
            <a:schemeClr val="bg2">
              <a:lumMod val="90000"/>
              <a:alpha val="50000"/>
            </a:schemeClr>
          </a:solidFill>
          <a:ln>
            <a:noFill/>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ja-JP" sz="18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48" name="テキスト ボックス 47">
            <a:extLst>
              <a:ext uri="{FF2B5EF4-FFF2-40B4-BE49-F238E27FC236}">
                <a16:creationId xmlns:a16="http://schemas.microsoft.com/office/drawing/2014/main" id="{C7814E02-1A2D-58F9-0C3E-866884D2DE23}"/>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solidFill>
                  <a:prstClr val="black"/>
                </a:solidFill>
              </a:rPr>
              <a:t>4-1-8.  </a:t>
            </a:r>
            <a:r>
              <a:rPr lang="en-US" altLang="ja-JP" sz="2000" b="1" dirty="0"/>
              <a:t>【</a:t>
            </a:r>
            <a:r>
              <a:rPr lang="ja-JP" altLang="en-US" sz="2000" b="1" dirty="0"/>
              <a:t>大阪府</a:t>
            </a:r>
            <a:r>
              <a:rPr lang="en-US" altLang="ja-JP" sz="2000" b="1" dirty="0"/>
              <a:t>】</a:t>
            </a:r>
            <a:r>
              <a:rPr lang="ja-JP" altLang="en-US" sz="2000" b="1" dirty="0"/>
              <a:t>　</a:t>
            </a:r>
            <a:r>
              <a:rPr lang="en-US" altLang="ja-JP" sz="2000" b="1" dirty="0"/>
              <a:t>GovTech</a:t>
            </a:r>
            <a:r>
              <a:rPr lang="ja-JP" altLang="en-US" sz="2000" b="1" dirty="0"/>
              <a:t>大阪</a:t>
            </a:r>
            <a:endParaRPr kumimoji="1" lang="ja-JP" altLang="en-US" sz="2000" b="1" dirty="0"/>
          </a:p>
        </p:txBody>
      </p:sp>
      <p:sp>
        <p:nvSpPr>
          <p:cNvPr id="22" name="正方形/長方形 21">
            <a:extLst>
              <a:ext uri="{FF2B5EF4-FFF2-40B4-BE49-F238E27FC236}">
                <a16:creationId xmlns:a16="http://schemas.microsoft.com/office/drawing/2014/main" id="{C3E4D5DD-7CA2-4881-9938-71D79839BAB3}"/>
              </a:ext>
            </a:extLst>
          </p:cNvPr>
          <p:cNvSpPr/>
          <p:nvPr/>
        </p:nvSpPr>
        <p:spPr>
          <a:xfrm>
            <a:off x="71733" y="494905"/>
            <a:ext cx="11960830" cy="296770"/>
          </a:xfrm>
          <a:prstGeom prst="rect">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kumimoji="1" lang="en-US" altLang="ja-JP" sz="1400" b="1" dirty="0">
                <a:solidFill>
                  <a:schemeClr val="bg1"/>
                </a:solidFill>
              </a:rPr>
              <a:t>GovTech</a:t>
            </a:r>
            <a:r>
              <a:rPr kumimoji="1" lang="ja-JP" altLang="en-US" sz="1400" b="1" dirty="0">
                <a:solidFill>
                  <a:schemeClr val="bg1"/>
                </a:solidFill>
              </a:rPr>
              <a:t>大阪の機能強化（市町村</a:t>
            </a:r>
            <a:r>
              <a:rPr kumimoji="1" lang="en-US" altLang="ja-JP" sz="1400" b="1" dirty="0">
                <a:solidFill>
                  <a:schemeClr val="bg1"/>
                </a:solidFill>
              </a:rPr>
              <a:t>DX</a:t>
            </a:r>
            <a:r>
              <a:rPr kumimoji="1" lang="ja-JP" altLang="en-US" sz="1400" b="1" dirty="0">
                <a:solidFill>
                  <a:schemeClr val="bg1"/>
                </a:solidFill>
              </a:rPr>
              <a:t>支援の充実・強化）</a:t>
            </a:r>
          </a:p>
        </p:txBody>
      </p:sp>
      <p:sp>
        <p:nvSpPr>
          <p:cNvPr id="28" name="テキスト ボックス 27">
            <a:extLst>
              <a:ext uri="{FF2B5EF4-FFF2-40B4-BE49-F238E27FC236}">
                <a16:creationId xmlns:a16="http://schemas.microsoft.com/office/drawing/2014/main" id="{D8FC9ED9-D535-4F31-BFF5-286365CC33EB}"/>
              </a:ext>
            </a:extLst>
          </p:cNvPr>
          <p:cNvSpPr txBox="1"/>
          <p:nvPr/>
        </p:nvSpPr>
        <p:spPr>
          <a:xfrm>
            <a:off x="66557" y="835422"/>
            <a:ext cx="5375189" cy="307777"/>
          </a:xfrm>
          <a:prstGeom prst="rect">
            <a:avLst/>
          </a:prstGeom>
          <a:noFill/>
        </p:spPr>
        <p:txBody>
          <a:bodyPr wrap="none" rtlCol="0">
            <a:spAutoFit/>
          </a:bodyPr>
          <a:lstStyle/>
          <a:p>
            <a:pPr marL="285750" indent="-285750">
              <a:buFont typeface="Wingdings" panose="05000000000000000000" pitchFamily="2" charset="2"/>
              <a:buChar char="n"/>
            </a:pPr>
            <a:r>
              <a:rPr lang="ja-JP" altLang="en-US" sz="1400" b="1" dirty="0"/>
              <a:t>市町村</a:t>
            </a:r>
            <a:r>
              <a:rPr lang="en-US" altLang="ja-JP" sz="1400" b="1" dirty="0"/>
              <a:t>DX</a:t>
            </a:r>
            <a:r>
              <a:rPr lang="ja-JP" altLang="en-US" sz="1400" b="1" dirty="0"/>
              <a:t>の充実に向けて、府と市町村が一体となり共同化を推進</a:t>
            </a:r>
          </a:p>
        </p:txBody>
      </p:sp>
      <p:sp>
        <p:nvSpPr>
          <p:cNvPr id="69" name="矢印: 山形 68">
            <a:extLst>
              <a:ext uri="{FF2B5EF4-FFF2-40B4-BE49-F238E27FC236}">
                <a16:creationId xmlns:a16="http://schemas.microsoft.com/office/drawing/2014/main" id="{76C4D13C-1BF8-42A3-9FFB-E2E4F7AB9555}"/>
              </a:ext>
            </a:extLst>
          </p:cNvPr>
          <p:cNvSpPr/>
          <p:nvPr/>
        </p:nvSpPr>
        <p:spPr>
          <a:xfrm>
            <a:off x="2735258" y="4477216"/>
            <a:ext cx="355414" cy="560599"/>
          </a:xfrm>
          <a:prstGeom prst="chevron">
            <a:avLst/>
          </a:prstGeom>
          <a:solidFill>
            <a:schemeClr val="accent1">
              <a:lumMod val="40000"/>
              <a:lumOff val="60000"/>
            </a:scheme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2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70" name="テキスト ボックス 69">
            <a:extLst>
              <a:ext uri="{FF2B5EF4-FFF2-40B4-BE49-F238E27FC236}">
                <a16:creationId xmlns:a16="http://schemas.microsoft.com/office/drawing/2014/main" id="{E8CE9CBD-6D0A-4337-A57C-8DFA3B7A8C97}"/>
              </a:ext>
            </a:extLst>
          </p:cNvPr>
          <p:cNvSpPr txBox="1"/>
          <p:nvPr/>
        </p:nvSpPr>
        <p:spPr>
          <a:xfrm>
            <a:off x="979483" y="4097648"/>
            <a:ext cx="760350" cy="430887"/>
          </a:xfrm>
          <a:prstGeom prst="rect">
            <a:avLst/>
          </a:prstGeom>
          <a:noFill/>
        </p:spPr>
        <p:txBody>
          <a:bodyPr wrap="square" rtlCol="0">
            <a:spAutoFit/>
          </a:bodyPr>
          <a:lstStyle/>
          <a:p>
            <a:pPr algn="ctr"/>
            <a:r>
              <a:rPr kumimoji="1" lang="en-US" altLang="ja-JP" sz="1100" b="1" dirty="0">
                <a:latin typeface="Meiryo UI" panose="020B0604030504040204" pitchFamily="50" charset="-128"/>
                <a:ea typeface="Meiryo UI" panose="020B0604030504040204" pitchFamily="50" charset="-128"/>
              </a:rPr>
              <a:t>A</a:t>
            </a:r>
            <a:r>
              <a:rPr kumimoji="1" lang="ja-JP" altLang="en-US" sz="1100" b="1" dirty="0">
                <a:latin typeface="Meiryo UI" panose="020B0604030504040204" pitchFamily="50" charset="-128"/>
                <a:ea typeface="Meiryo UI" panose="020B0604030504040204" pitchFamily="50" charset="-128"/>
              </a:rPr>
              <a:t>団体</a:t>
            </a:r>
            <a:endParaRPr kumimoji="1" lang="en-US" altLang="ja-JP" sz="1100" b="1" dirty="0">
              <a:latin typeface="Meiryo UI" panose="020B0604030504040204" pitchFamily="50" charset="-128"/>
              <a:ea typeface="Meiryo UI" panose="020B0604030504040204" pitchFamily="50" charset="-128"/>
            </a:endParaRPr>
          </a:p>
          <a:p>
            <a:pPr algn="ctr"/>
            <a:r>
              <a:rPr kumimoji="1" lang="ja-JP" altLang="en-US" sz="1100" b="1" dirty="0">
                <a:latin typeface="Meiryo UI" panose="020B0604030504040204" pitchFamily="50" charset="-128"/>
                <a:ea typeface="Meiryo UI" panose="020B0604030504040204" pitchFamily="50" charset="-128"/>
              </a:rPr>
              <a:t>職員</a:t>
            </a:r>
          </a:p>
        </p:txBody>
      </p:sp>
      <p:pic>
        <p:nvPicPr>
          <p:cNvPr id="13" name="図 12">
            <a:extLst>
              <a:ext uri="{FF2B5EF4-FFF2-40B4-BE49-F238E27FC236}">
                <a16:creationId xmlns:a16="http://schemas.microsoft.com/office/drawing/2014/main" id="{AE4F082E-DD95-48E2-B9F3-2B90606B75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27892" y="4816595"/>
            <a:ext cx="826738" cy="726750"/>
          </a:xfrm>
          <a:prstGeom prst="rect">
            <a:avLst/>
          </a:prstGeom>
        </p:spPr>
      </p:pic>
      <p:sp>
        <p:nvSpPr>
          <p:cNvPr id="73" name="テキスト ボックス 72">
            <a:extLst>
              <a:ext uri="{FF2B5EF4-FFF2-40B4-BE49-F238E27FC236}">
                <a16:creationId xmlns:a16="http://schemas.microsoft.com/office/drawing/2014/main" id="{E0EA1C43-0530-4D39-A400-6E901D1C92E5}"/>
              </a:ext>
            </a:extLst>
          </p:cNvPr>
          <p:cNvSpPr txBox="1"/>
          <p:nvPr/>
        </p:nvSpPr>
        <p:spPr>
          <a:xfrm>
            <a:off x="1083661" y="5088205"/>
            <a:ext cx="760350" cy="430887"/>
          </a:xfrm>
          <a:prstGeom prst="rect">
            <a:avLst/>
          </a:prstGeom>
          <a:noFill/>
        </p:spPr>
        <p:txBody>
          <a:bodyPr wrap="square" rtlCol="0">
            <a:spAutoFit/>
          </a:bodyPr>
          <a:lstStyle/>
          <a:p>
            <a:pPr algn="ctr"/>
            <a:r>
              <a:rPr kumimoji="1" lang="en-US" altLang="ja-JP" sz="1100" b="1" dirty="0">
                <a:latin typeface="Meiryo UI" panose="020B0604030504040204" pitchFamily="50" charset="-128"/>
                <a:ea typeface="Meiryo UI" panose="020B0604030504040204" pitchFamily="50" charset="-128"/>
              </a:rPr>
              <a:t>B</a:t>
            </a:r>
            <a:r>
              <a:rPr kumimoji="1" lang="ja-JP" altLang="en-US" sz="1100" b="1" dirty="0">
                <a:latin typeface="Meiryo UI" panose="020B0604030504040204" pitchFamily="50" charset="-128"/>
                <a:ea typeface="Meiryo UI" panose="020B0604030504040204" pitchFamily="50" charset="-128"/>
              </a:rPr>
              <a:t>団体</a:t>
            </a:r>
            <a:endParaRPr kumimoji="1" lang="en-US" altLang="ja-JP" sz="1100" b="1" dirty="0">
              <a:latin typeface="Meiryo UI" panose="020B0604030504040204" pitchFamily="50" charset="-128"/>
              <a:ea typeface="Meiryo UI" panose="020B0604030504040204" pitchFamily="50" charset="-128"/>
            </a:endParaRPr>
          </a:p>
          <a:p>
            <a:pPr algn="ctr"/>
            <a:r>
              <a:rPr kumimoji="1" lang="ja-JP" altLang="en-US" sz="1100" b="1" dirty="0">
                <a:latin typeface="Meiryo UI" panose="020B0604030504040204" pitchFamily="50" charset="-128"/>
                <a:ea typeface="Meiryo UI" panose="020B0604030504040204" pitchFamily="50" charset="-128"/>
              </a:rPr>
              <a:t>職員</a:t>
            </a:r>
          </a:p>
        </p:txBody>
      </p:sp>
      <p:pic>
        <p:nvPicPr>
          <p:cNvPr id="21" name="図 20">
            <a:extLst>
              <a:ext uri="{FF2B5EF4-FFF2-40B4-BE49-F238E27FC236}">
                <a16:creationId xmlns:a16="http://schemas.microsoft.com/office/drawing/2014/main" id="{96780161-120A-497E-92D1-E7B4EC05F549}"/>
              </a:ext>
            </a:extLst>
          </p:cNvPr>
          <p:cNvPicPr>
            <a:picLocks noChangeAspect="1"/>
          </p:cNvPicPr>
          <p:nvPr/>
        </p:nvPicPr>
        <p:blipFill>
          <a:blip r:embed="rId4"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527035" y="5012834"/>
            <a:ext cx="626348" cy="412071"/>
          </a:xfrm>
          <a:prstGeom prst="rect">
            <a:avLst/>
          </a:prstGeom>
        </p:spPr>
      </p:pic>
      <p:pic>
        <p:nvPicPr>
          <p:cNvPr id="79" name="図 78">
            <a:extLst>
              <a:ext uri="{FF2B5EF4-FFF2-40B4-BE49-F238E27FC236}">
                <a16:creationId xmlns:a16="http://schemas.microsoft.com/office/drawing/2014/main" id="{0BB80AE2-0691-49D3-80DF-3CF61828935A}"/>
              </a:ext>
            </a:extLst>
          </p:cNvPr>
          <p:cNvPicPr>
            <a:picLocks noChangeAspect="1"/>
          </p:cNvPicPr>
          <p:nvPr/>
        </p:nvPicPr>
        <p:blipFill>
          <a:blip r:embed="rId5"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353085" y="5503053"/>
            <a:ext cx="484971" cy="400492"/>
          </a:xfrm>
          <a:prstGeom prst="rect">
            <a:avLst/>
          </a:prstGeom>
        </p:spPr>
      </p:pic>
      <p:pic>
        <p:nvPicPr>
          <p:cNvPr id="81" name="図 80">
            <a:extLst>
              <a:ext uri="{FF2B5EF4-FFF2-40B4-BE49-F238E27FC236}">
                <a16:creationId xmlns:a16="http://schemas.microsoft.com/office/drawing/2014/main" id="{E6B985F2-0529-4634-9E5A-60C24D57AA5F}"/>
              </a:ext>
            </a:extLst>
          </p:cNvPr>
          <p:cNvPicPr>
            <a:picLocks noChangeAspect="1"/>
          </p:cNvPicPr>
          <p:nvPr/>
        </p:nvPicPr>
        <p:blipFill>
          <a:blip r:embed="rId6"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871161" y="5567780"/>
            <a:ext cx="422380" cy="302949"/>
          </a:xfrm>
          <a:prstGeom prst="rect">
            <a:avLst/>
          </a:prstGeom>
        </p:spPr>
      </p:pic>
      <p:pic>
        <p:nvPicPr>
          <p:cNvPr id="82" name="図 81">
            <a:extLst>
              <a:ext uri="{FF2B5EF4-FFF2-40B4-BE49-F238E27FC236}">
                <a16:creationId xmlns:a16="http://schemas.microsoft.com/office/drawing/2014/main" id="{9CF97992-DA0C-4797-A885-202534DACFE1}"/>
              </a:ext>
            </a:extLst>
          </p:cNvPr>
          <p:cNvPicPr>
            <a:picLocks noChangeAspect="1"/>
          </p:cNvPicPr>
          <p:nvPr/>
        </p:nvPicPr>
        <p:blipFill>
          <a:blip r:embed="rId7" cstate="screen">
            <a:duotone>
              <a:srgbClr val="4472C4">
                <a:shade val="45000"/>
                <a:satMod val="135000"/>
              </a:srgbClr>
              <a:prstClr val="white"/>
            </a:duotone>
            <a:extLst>
              <a:ext uri="{28A0092B-C50C-407E-A947-70E740481C1C}">
                <a14:useLocalDpi xmlns:a14="http://schemas.microsoft.com/office/drawing/2010/main"/>
              </a:ext>
            </a:extLst>
          </a:blip>
          <a:stretch>
            <a:fillRect/>
          </a:stretch>
        </p:blipFill>
        <p:spPr>
          <a:xfrm>
            <a:off x="1797808" y="3942694"/>
            <a:ext cx="626348" cy="412071"/>
          </a:xfrm>
          <a:prstGeom prst="rect">
            <a:avLst/>
          </a:prstGeom>
          <a:solidFill>
            <a:schemeClr val="accent1">
              <a:lumMod val="60000"/>
              <a:lumOff val="40000"/>
            </a:schemeClr>
          </a:solidFill>
        </p:spPr>
      </p:pic>
      <p:pic>
        <p:nvPicPr>
          <p:cNvPr id="84" name="図 83">
            <a:extLst>
              <a:ext uri="{FF2B5EF4-FFF2-40B4-BE49-F238E27FC236}">
                <a16:creationId xmlns:a16="http://schemas.microsoft.com/office/drawing/2014/main" id="{3AFB8163-29C8-48C3-9F97-F560344254D0}"/>
              </a:ext>
            </a:extLst>
          </p:cNvPr>
          <p:cNvPicPr>
            <a:picLocks noChangeAspect="1"/>
          </p:cNvPicPr>
          <p:nvPr/>
        </p:nvPicPr>
        <p:blipFill>
          <a:blip r:embed="rId5"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625240" y="4414817"/>
            <a:ext cx="484971" cy="400492"/>
          </a:xfrm>
          <a:prstGeom prst="rect">
            <a:avLst/>
          </a:prstGeom>
        </p:spPr>
      </p:pic>
      <p:pic>
        <p:nvPicPr>
          <p:cNvPr id="85" name="図 84">
            <a:extLst>
              <a:ext uri="{FF2B5EF4-FFF2-40B4-BE49-F238E27FC236}">
                <a16:creationId xmlns:a16="http://schemas.microsoft.com/office/drawing/2014/main" id="{DDA5ACB5-1915-4144-894F-075903E55EE7}"/>
              </a:ext>
            </a:extLst>
          </p:cNvPr>
          <p:cNvPicPr>
            <a:picLocks noChangeAspect="1"/>
          </p:cNvPicPr>
          <p:nvPr/>
        </p:nvPicPr>
        <p:blipFill>
          <a:blip r:embed="rId6"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141934" y="4497640"/>
            <a:ext cx="422380" cy="302949"/>
          </a:xfrm>
          <a:prstGeom prst="rect">
            <a:avLst/>
          </a:prstGeom>
        </p:spPr>
      </p:pic>
      <p:sp>
        <p:nvSpPr>
          <p:cNvPr id="38" name="四角形: 角を丸くする 37">
            <a:extLst>
              <a:ext uri="{FF2B5EF4-FFF2-40B4-BE49-F238E27FC236}">
                <a16:creationId xmlns:a16="http://schemas.microsoft.com/office/drawing/2014/main" id="{39194A4E-E2CB-4F91-B1BB-E6CDB97861CB}"/>
              </a:ext>
            </a:extLst>
          </p:cNvPr>
          <p:cNvSpPr/>
          <p:nvPr/>
        </p:nvSpPr>
        <p:spPr bwMode="gray">
          <a:xfrm>
            <a:off x="6228060" y="883398"/>
            <a:ext cx="3830419" cy="248412"/>
          </a:xfrm>
          <a:prstGeom prst="roundRect">
            <a:avLst>
              <a:gd name="adj" fmla="val 50000"/>
            </a:avLst>
          </a:prstGeom>
          <a:gradFill flip="none" rotWithShape="1">
            <a:gsLst>
              <a:gs pos="20000">
                <a:srgbClr val="2400B0"/>
              </a:gs>
              <a:gs pos="100000">
                <a:srgbClr val="00B0F0"/>
              </a:gs>
            </a:gsLst>
            <a:lin ang="3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09"/>
            <a:r>
              <a:rPr lang="ja-JP" altLang="en-US" sz="1400" b="1" dirty="0">
                <a:solidFill>
                  <a:schemeClr val="bg1"/>
                </a:solidFill>
                <a:latin typeface="Meiryo UI" panose="020B0604030504040204" pitchFamily="50" charset="-128"/>
                <a:ea typeface="Meiryo UI" panose="020B0604030504040204" pitchFamily="50" charset="-128"/>
              </a:rPr>
              <a:t>大阪版デジタル人材シェアリング事業</a:t>
            </a:r>
          </a:p>
        </p:txBody>
      </p:sp>
      <p:sp>
        <p:nvSpPr>
          <p:cNvPr id="39" name="正方形/長方形 38">
            <a:extLst>
              <a:ext uri="{FF2B5EF4-FFF2-40B4-BE49-F238E27FC236}">
                <a16:creationId xmlns:a16="http://schemas.microsoft.com/office/drawing/2014/main" id="{74E4414C-2611-428F-A0DB-980B5F140365}"/>
              </a:ext>
            </a:extLst>
          </p:cNvPr>
          <p:cNvSpPr/>
          <p:nvPr/>
        </p:nvSpPr>
        <p:spPr>
          <a:xfrm>
            <a:off x="6291117" y="1217877"/>
            <a:ext cx="567260" cy="4771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ja-JP" altLang="en-US" sz="1400" b="1" dirty="0">
                <a:solidFill>
                  <a:prstClr val="white"/>
                </a:solidFill>
                <a:latin typeface="Meiryo UI" panose="020B0604030504040204" pitchFamily="50" charset="-128"/>
                <a:ea typeface="Meiryo UI" panose="020B0604030504040204" pitchFamily="50" charset="-128"/>
              </a:rPr>
              <a:t>目的</a:t>
            </a:r>
          </a:p>
        </p:txBody>
      </p:sp>
      <p:sp>
        <p:nvSpPr>
          <p:cNvPr id="40" name="正方形/長方形 39">
            <a:extLst>
              <a:ext uri="{FF2B5EF4-FFF2-40B4-BE49-F238E27FC236}">
                <a16:creationId xmlns:a16="http://schemas.microsoft.com/office/drawing/2014/main" id="{513BDCEB-ED67-46B2-AE2E-4A5D7486589F}"/>
              </a:ext>
            </a:extLst>
          </p:cNvPr>
          <p:cNvSpPr/>
          <p:nvPr/>
        </p:nvSpPr>
        <p:spPr>
          <a:xfrm>
            <a:off x="6286705" y="1766660"/>
            <a:ext cx="571672" cy="6499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ja-JP" altLang="en-US" sz="1400" b="1" dirty="0">
                <a:solidFill>
                  <a:prstClr val="white"/>
                </a:solidFill>
                <a:latin typeface="Meiryo UI" panose="020B0604030504040204" pitchFamily="50" charset="-128"/>
                <a:ea typeface="Meiryo UI" panose="020B0604030504040204" pitchFamily="50" charset="-128"/>
              </a:rPr>
              <a:t>内容</a:t>
            </a:r>
          </a:p>
        </p:txBody>
      </p:sp>
      <p:sp>
        <p:nvSpPr>
          <p:cNvPr id="41" name="正方形/長方形 40">
            <a:extLst>
              <a:ext uri="{FF2B5EF4-FFF2-40B4-BE49-F238E27FC236}">
                <a16:creationId xmlns:a16="http://schemas.microsoft.com/office/drawing/2014/main" id="{E23EC3DC-2384-49C0-BE74-9387E53788DD}"/>
              </a:ext>
            </a:extLst>
          </p:cNvPr>
          <p:cNvSpPr/>
          <p:nvPr/>
        </p:nvSpPr>
        <p:spPr>
          <a:xfrm>
            <a:off x="6286705" y="2491482"/>
            <a:ext cx="571672" cy="369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ja-JP" altLang="en-US" sz="1400" b="1" dirty="0">
                <a:solidFill>
                  <a:prstClr val="white"/>
                </a:solidFill>
                <a:latin typeface="Meiryo UI" panose="020B0604030504040204" pitchFamily="50" charset="-128"/>
                <a:ea typeface="Meiryo UI" panose="020B0604030504040204" pitchFamily="50" charset="-128"/>
              </a:rPr>
              <a:t>実績</a:t>
            </a:r>
          </a:p>
        </p:txBody>
      </p:sp>
      <p:sp>
        <p:nvSpPr>
          <p:cNvPr id="42" name="テキスト ボックス 41">
            <a:extLst>
              <a:ext uri="{FF2B5EF4-FFF2-40B4-BE49-F238E27FC236}">
                <a16:creationId xmlns:a16="http://schemas.microsoft.com/office/drawing/2014/main" id="{32017D27-5C17-4B42-9977-F2214265542C}"/>
              </a:ext>
            </a:extLst>
          </p:cNvPr>
          <p:cNvSpPr txBox="1"/>
          <p:nvPr/>
        </p:nvSpPr>
        <p:spPr>
          <a:xfrm>
            <a:off x="6889269" y="1219300"/>
            <a:ext cx="5143294" cy="483960"/>
          </a:xfrm>
          <a:prstGeom prst="rect">
            <a:avLst/>
          </a:prstGeom>
          <a:noFill/>
          <a:ln>
            <a:solidFill>
              <a:schemeClr val="tx1"/>
            </a:solidFill>
          </a:ln>
        </p:spPr>
        <p:txBody>
          <a:bodyPr wrap="square" lIns="36000" tIns="72000" rIns="0" bIns="72000">
            <a:spAutoFit/>
          </a:bodyPr>
          <a:lstStyle/>
          <a:p>
            <a:r>
              <a:rPr lang="ja-JP" altLang="en-US" sz="1100" dirty="0"/>
              <a:t>大阪府内の</a:t>
            </a:r>
            <a:r>
              <a:rPr lang="en-US" altLang="ja-JP" sz="1100" dirty="0"/>
              <a:t>43</a:t>
            </a:r>
            <a:r>
              <a:rPr lang="ja-JP" altLang="en-US" sz="1100" dirty="0"/>
              <a:t>市町村が直面している</a:t>
            </a:r>
            <a:r>
              <a:rPr lang="en-US" altLang="ja-JP" sz="1100" dirty="0"/>
              <a:t>DX</a:t>
            </a:r>
            <a:r>
              <a:rPr lang="ja-JP" altLang="en-US" sz="1100" dirty="0"/>
              <a:t>推進における共通の課題である人材やスキルの不足に</a:t>
            </a:r>
            <a:r>
              <a:rPr lang="ja-JP" altLang="en-US" sz="1100"/>
              <a:t>対応する</a:t>
            </a:r>
            <a:endParaRPr lang="ja-JP" altLang="en-US" sz="1100" dirty="0"/>
          </a:p>
        </p:txBody>
      </p:sp>
      <p:sp>
        <p:nvSpPr>
          <p:cNvPr id="43" name="テキスト ボックス 42">
            <a:extLst>
              <a:ext uri="{FF2B5EF4-FFF2-40B4-BE49-F238E27FC236}">
                <a16:creationId xmlns:a16="http://schemas.microsoft.com/office/drawing/2014/main" id="{97CD11DE-04DD-48E8-A02C-06CC51E77CD1}"/>
              </a:ext>
            </a:extLst>
          </p:cNvPr>
          <p:cNvSpPr txBox="1"/>
          <p:nvPr/>
        </p:nvSpPr>
        <p:spPr>
          <a:xfrm>
            <a:off x="6889269" y="1763366"/>
            <a:ext cx="5143294" cy="653238"/>
          </a:xfrm>
          <a:prstGeom prst="rect">
            <a:avLst/>
          </a:prstGeom>
          <a:noFill/>
          <a:ln>
            <a:solidFill>
              <a:schemeClr val="tx1"/>
            </a:solidFill>
          </a:ln>
        </p:spPr>
        <p:txBody>
          <a:bodyPr wrap="square" lIns="36000" tIns="72000" rIns="0" bIns="72000">
            <a:spAutoFit/>
          </a:bodyPr>
          <a:lstStyle/>
          <a:p>
            <a:pPr defTabSz="457200">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①人材</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：市町村ニーズの高い課題に対して、</a:t>
            </a:r>
            <a:r>
              <a:rPr lang="ja-JP" altLang="en-US" sz="1100" dirty="0">
                <a:solidFill>
                  <a:prstClr val="black"/>
                </a:solidFill>
                <a:latin typeface="Meiryo UI"/>
                <a:ea typeface="Meiryo UI"/>
              </a:rPr>
              <a:t>高度な専門知識を持つ外部人材を確保</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②</a:t>
            </a:r>
            <a:r>
              <a:rPr lang="ja-JP" altLang="en-US" sz="11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概要</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：市町村ニーズに応じて、</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8</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つの支援</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プランを整備</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③費用</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：１プラン約</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120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万円</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年（大阪府から</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補助）</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テキスト ボックス 43">
            <a:extLst>
              <a:ext uri="{FF2B5EF4-FFF2-40B4-BE49-F238E27FC236}">
                <a16:creationId xmlns:a16="http://schemas.microsoft.com/office/drawing/2014/main" id="{4D04C71E-91AD-4A10-8555-8F24EF3DBF8D}"/>
              </a:ext>
            </a:extLst>
          </p:cNvPr>
          <p:cNvSpPr txBox="1"/>
          <p:nvPr/>
        </p:nvSpPr>
        <p:spPr>
          <a:xfrm>
            <a:off x="6889269" y="2499857"/>
            <a:ext cx="5143294" cy="360850"/>
          </a:xfrm>
          <a:prstGeom prst="rect">
            <a:avLst/>
          </a:prstGeom>
          <a:noFill/>
          <a:ln>
            <a:solidFill>
              <a:schemeClr val="tx1"/>
            </a:solidFill>
          </a:ln>
        </p:spPr>
        <p:txBody>
          <a:bodyPr wrap="square" lIns="36000" tIns="72000" rIns="0" bIns="72000">
            <a:spAutoFit/>
          </a:bodyPr>
          <a:lstStyle/>
          <a:p>
            <a:pPr defTabSz="457200">
              <a:defRPr/>
            </a:pPr>
            <a:r>
              <a:rPr lang="ja-JP" altLang="en-US" sz="1100" dirty="0"/>
              <a:t>事業が開始された</a:t>
            </a:r>
            <a:r>
              <a:rPr lang="en-US" altLang="ja-JP" sz="1100" dirty="0"/>
              <a:t>2023</a:t>
            </a:r>
            <a:r>
              <a:rPr lang="ja-JP" altLang="en-US" sz="1100" dirty="0"/>
              <a:t>年度から</a:t>
            </a:r>
            <a:r>
              <a:rPr lang="en-US" altLang="ja-JP" sz="1100" dirty="0"/>
              <a:t>2025</a:t>
            </a:r>
            <a:r>
              <a:rPr lang="ja-JP" altLang="en-US" sz="1100" dirty="0"/>
              <a:t>年度までの</a:t>
            </a:r>
            <a:r>
              <a:rPr lang="en-US" altLang="ja-JP" sz="1100" dirty="0"/>
              <a:t>3</a:t>
            </a:r>
            <a:r>
              <a:rPr lang="ja-JP" altLang="en-US" sz="1100" dirty="0"/>
              <a:t>年間で　のべ　</a:t>
            </a:r>
            <a:r>
              <a:rPr lang="en-US" altLang="ja-JP" sz="1400" b="1" u="sng" dirty="0">
                <a:solidFill>
                  <a:srgbClr val="FF0000"/>
                </a:solidFill>
                <a:latin typeface="Meiryo UI" panose="020B0604030504040204" pitchFamily="50" charset="-128"/>
                <a:ea typeface="Meiryo UI" panose="020B0604030504040204" pitchFamily="50" charset="-128"/>
              </a:rPr>
              <a:t>27</a:t>
            </a:r>
            <a:r>
              <a:rPr lang="ja-JP" altLang="en-US" sz="1100" b="1" u="sng" dirty="0">
                <a:solidFill>
                  <a:srgbClr val="FF0000"/>
                </a:solidFill>
                <a:latin typeface="Meiryo UI" panose="020B0604030504040204" pitchFamily="50" charset="-128"/>
                <a:ea typeface="Meiryo UI" panose="020B0604030504040204" pitchFamily="50" charset="-128"/>
              </a:rPr>
              <a:t>団体</a:t>
            </a:r>
            <a:r>
              <a:rPr lang="en-US" altLang="ja-JP" sz="1400" b="1" u="sng" dirty="0">
                <a:solidFill>
                  <a:srgbClr val="FF0000"/>
                </a:solidFill>
                <a:latin typeface="Meiryo UI" panose="020B0604030504040204" pitchFamily="50" charset="-128"/>
                <a:ea typeface="Meiryo UI" panose="020B0604030504040204" pitchFamily="50" charset="-128"/>
              </a:rPr>
              <a:t>76</a:t>
            </a:r>
            <a:r>
              <a:rPr lang="ja-JP" altLang="en-US" sz="1100" b="1" u="sng" dirty="0">
                <a:solidFill>
                  <a:srgbClr val="FF0000"/>
                </a:solidFill>
                <a:latin typeface="Meiryo UI" panose="020B0604030504040204" pitchFamily="50" charset="-128"/>
                <a:ea typeface="Meiryo UI" panose="020B0604030504040204" pitchFamily="50" charset="-128"/>
              </a:rPr>
              <a:t>プラン　</a:t>
            </a:r>
            <a:endParaRPr kumimoji="1" lang="en-US" altLang="ja-JP" sz="11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テキスト ボックス 49">
            <a:extLst>
              <a:ext uri="{FF2B5EF4-FFF2-40B4-BE49-F238E27FC236}">
                <a16:creationId xmlns:a16="http://schemas.microsoft.com/office/drawing/2014/main" id="{576CD949-2F9A-40DA-9F5F-2E7D53273AC9}"/>
              </a:ext>
            </a:extLst>
          </p:cNvPr>
          <p:cNvSpPr txBox="1"/>
          <p:nvPr/>
        </p:nvSpPr>
        <p:spPr>
          <a:xfrm>
            <a:off x="6303641" y="3358648"/>
            <a:ext cx="2986129" cy="261610"/>
          </a:xfrm>
          <a:prstGeom prst="rect">
            <a:avLst/>
          </a:prstGeom>
          <a:noFill/>
        </p:spPr>
        <p:txBody>
          <a:bodyPr wrap="square">
            <a:spAutoFit/>
          </a:bodyPr>
          <a:lstStyle/>
          <a:p>
            <a:pPr marL="171450" indent="-171450">
              <a:buFont typeface="Wingdings" panose="05000000000000000000" pitchFamily="2" charset="2"/>
              <a:buChar char="ü"/>
            </a:pPr>
            <a:r>
              <a:rPr lang="ja-JP" altLang="en-US" sz="1100" dirty="0"/>
              <a:t>「行政手続のオンライン化支援プラン」の場合</a:t>
            </a:r>
          </a:p>
        </p:txBody>
      </p:sp>
      <p:sp>
        <p:nvSpPr>
          <p:cNvPr id="51" name="四角形: 角を丸くする 50">
            <a:extLst>
              <a:ext uri="{FF2B5EF4-FFF2-40B4-BE49-F238E27FC236}">
                <a16:creationId xmlns:a16="http://schemas.microsoft.com/office/drawing/2014/main" id="{A58AB700-27D5-48E7-A142-F36172D5A79F}"/>
              </a:ext>
            </a:extLst>
          </p:cNvPr>
          <p:cNvSpPr/>
          <p:nvPr/>
        </p:nvSpPr>
        <p:spPr bwMode="gray">
          <a:xfrm>
            <a:off x="112106" y="1994941"/>
            <a:ext cx="3830419" cy="248412"/>
          </a:xfrm>
          <a:prstGeom prst="roundRect">
            <a:avLst>
              <a:gd name="adj" fmla="val 50000"/>
            </a:avLst>
          </a:prstGeom>
          <a:gradFill flip="none" rotWithShape="1">
            <a:gsLst>
              <a:gs pos="20000">
                <a:srgbClr val="2400B0"/>
              </a:gs>
              <a:gs pos="100000">
                <a:srgbClr val="00B0F0"/>
              </a:gs>
            </a:gsLst>
            <a:lin ang="3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09"/>
            <a:r>
              <a:rPr lang="ja-JP" altLang="en-US" sz="1400" b="1" dirty="0">
                <a:solidFill>
                  <a:schemeClr val="bg1"/>
                </a:solidFill>
                <a:latin typeface="Meiryo UI" panose="020B0604030504040204" pitchFamily="50" charset="-128"/>
                <a:ea typeface="Meiryo UI" panose="020B0604030504040204" pitchFamily="50" charset="-128"/>
              </a:rPr>
              <a:t>市町村</a:t>
            </a:r>
            <a:r>
              <a:rPr lang="en-US" altLang="ja-JP" sz="1400" b="1" dirty="0">
                <a:solidFill>
                  <a:schemeClr val="bg1"/>
                </a:solidFill>
                <a:latin typeface="Meiryo UI" panose="020B0604030504040204" pitchFamily="50" charset="-128"/>
                <a:ea typeface="Meiryo UI" panose="020B0604030504040204" pitchFamily="50" charset="-128"/>
              </a:rPr>
              <a:t>DX</a:t>
            </a:r>
            <a:r>
              <a:rPr lang="ja-JP" altLang="en-US" sz="1400" b="1" dirty="0">
                <a:solidFill>
                  <a:schemeClr val="bg1"/>
                </a:solidFill>
                <a:latin typeface="Meiryo UI" panose="020B0604030504040204" pitchFamily="50" charset="-128"/>
                <a:ea typeface="Meiryo UI" panose="020B0604030504040204" pitchFamily="50" charset="-128"/>
              </a:rPr>
              <a:t>推進力強化事業</a:t>
            </a:r>
          </a:p>
        </p:txBody>
      </p:sp>
      <p:pic>
        <p:nvPicPr>
          <p:cNvPr id="83" name="図 82">
            <a:extLst>
              <a:ext uri="{FF2B5EF4-FFF2-40B4-BE49-F238E27FC236}">
                <a16:creationId xmlns:a16="http://schemas.microsoft.com/office/drawing/2014/main" id="{70F73070-2D46-4217-9186-E19BBCB4D71E}"/>
              </a:ext>
            </a:extLst>
          </p:cNvPr>
          <p:cNvPicPr>
            <a:picLocks noChangeAspect="1"/>
          </p:cNvPicPr>
          <p:nvPr/>
        </p:nvPicPr>
        <p:blipFill rotWithShape="1">
          <a:blip r:embed="rId8"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2047003" y="4120277"/>
            <a:ext cx="241908" cy="309334"/>
          </a:xfrm>
          <a:prstGeom prst="rect">
            <a:avLst/>
          </a:prstGeom>
        </p:spPr>
      </p:pic>
      <p:pic>
        <p:nvPicPr>
          <p:cNvPr id="77" name="図 76">
            <a:extLst>
              <a:ext uri="{FF2B5EF4-FFF2-40B4-BE49-F238E27FC236}">
                <a16:creationId xmlns:a16="http://schemas.microsoft.com/office/drawing/2014/main" id="{169A5914-1193-4B0C-81CA-5788BAAE75DE}"/>
              </a:ext>
            </a:extLst>
          </p:cNvPr>
          <p:cNvPicPr>
            <a:picLocks noChangeAspect="1"/>
          </p:cNvPicPr>
          <p:nvPr/>
        </p:nvPicPr>
        <p:blipFill rotWithShape="1">
          <a:blip r:embed="rId8"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789074" y="5061807"/>
            <a:ext cx="241908" cy="309334"/>
          </a:xfrm>
          <a:prstGeom prst="rect">
            <a:avLst/>
          </a:prstGeom>
        </p:spPr>
      </p:pic>
      <p:sp>
        <p:nvSpPr>
          <p:cNvPr id="53" name="楕円 52">
            <a:extLst>
              <a:ext uri="{FF2B5EF4-FFF2-40B4-BE49-F238E27FC236}">
                <a16:creationId xmlns:a16="http://schemas.microsoft.com/office/drawing/2014/main" id="{CD225D9C-1362-41B4-BECF-B83A6E49DFE3}"/>
              </a:ext>
            </a:extLst>
          </p:cNvPr>
          <p:cNvSpPr/>
          <p:nvPr/>
        </p:nvSpPr>
        <p:spPr>
          <a:xfrm>
            <a:off x="3942669" y="5836170"/>
            <a:ext cx="1507874" cy="866848"/>
          </a:xfrm>
          <a:prstGeom prst="ellipse">
            <a:avLst/>
          </a:prstGeom>
          <a:solidFill>
            <a:schemeClr val="accent4">
              <a:lumMod val="40000"/>
              <a:lumOff val="60000"/>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pic>
        <p:nvPicPr>
          <p:cNvPr id="54" name="図 53">
            <a:extLst>
              <a:ext uri="{FF2B5EF4-FFF2-40B4-BE49-F238E27FC236}">
                <a16:creationId xmlns:a16="http://schemas.microsoft.com/office/drawing/2014/main" id="{90D3239F-9216-4289-8FFD-264B73AF326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082642" y="5779700"/>
            <a:ext cx="1249479" cy="605847"/>
          </a:xfrm>
          <a:prstGeom prst="rect">
            <a:avLst/>
          </a:prstGeom>
        </p:spPr>
      </p:pic>
      <p:sp>
        <p:nvSpPr>
          <p:cNvPr id="55" name="テキスト ボックス 54">
            <a:extLst>
              <a:ext uri="{FF2B5EF4-FFF2-40B4-BE49-F238E27FC236}">
                <a16:creationId xmlns:a16="http://schemas.microsoft.com/office/drawing/2014/main" id="{CD85F793-8AA5-4186-A18E-405484D2D3F6}"/>
              </a:ext>
            </a:extLst>
          </p:cNvPr>
          <p:cNvSpPr txBox="1"/>
          <p:nvPr/>
        </p:nvSpPr>
        <p:spPr>
          <a:xfrm>
            <a:off x="4326734" y="6417205"/>
            <a:ext cx="733562" cy="215444"/>
          </a:xfrm>
          <a:prstGeom prst="rect">
            <a:avLst/>
          </a:prstGeom>
          <a:noFill/>
        </p:spPr>
        <p:txBody>
          <a:bodyPr wrap="square" lIns="0" tIns="0" rIns="0" bIns="0" rtlCol="0">
            <a:spAutoFit/>
          </a:bodyPr>
          <a:lstStyle/>
          <a:p>
            <a:pPr algn="ctr"/>
            <a:r>
              <a:rPr lang="ja-JP" altLang="en-US" sz="1400" b="1" dirty="0"/>
              <a:t>住民</a:t>
            </a:r>
            <a:endParaRPr kumimoji="1" lang="ja-JP" altLang="en-US" sz="1400" b="1" dirty="0"/>
          </a:p>
        </p:txBody>
      </p:sp>
      <p:sp>
        <p:nvSpPr>
          <p:cNvPr id="68" name="テキスト ボックス 67">
            <a:extLst>
              <a:ext uri="{FF2B5EF4-FFF2-40B4-BE49-F238E27FC236}">
                <a16:creationId xmlns:a16="http://schemas.microsoft.com/office/drawing/2014/main" id="{5036D04E-E3B4-452D-9084-27BF840A9D1E}"/>
              </a:ext>
            </a:extLst>
          </p:cNvPr>
          <p:cNvSpPr txBox="1"/>
          <p:nvPr/>
        </p:nvSpPr>
        <p:spPr>
          <a:xfrm>
            <a:off x="-113002" y="3641351"/>
            <a:ext cx="2184969" cy="430887"/>
          </a:xfrm>
          <a:prstGeom prst="rect">
            <a:avLst/>
          </a:prstGeom>
          <a:noFill/>
        </p:spPr>
        <p:txBody>
          <a:bodyPr wrap="square" rtlCol="0">
            <a:spAutoFit/>
          </a:bodyPr>
          <a:lstStyle/>
          <a:p>
            <a:pPr algn="ctr"/>
            <a:r>
              <a:rPr kumimoji="1" lang="ja-JP" altLang="en-US" sz="1100" dirty="0">
                <a:latin typeface="Meiryo UI" panose="020B0604030504040204" pitchFamily="50" charset="-128"/>
                <a:ea typeface="Meiryo UI" panose="020B0604030504040204" pitchFamily="50" charset="-128"/>
              </a:rPr>
              <a:t>異動したばかりで１人・・・</a:t>
            </a:r>
            <a:endParaRPr lang="en-US" altLang="ja-JP" sz="1100" dirty="0">
              <a:latin typeface="Meiryo UI" panose="020B0604030504040204" pitchFamily="50" charset="-128"/>
              <a:ea typeface="Meiryo UI" panose="020B0604030504040204" pitchFamily="50" charset="-128"/>
            </a:endParaRPr>
          </a:p>
          <a:p>
            <a:pPr algn="ctr"/>
            <a:r>
              <a:rPr kumimoji="1" lang="ja-JP" altLang="en-US" sz="1100" dirty="0">
                <a:latin typeface="Meiryo UI" panose="020B0604030504040204" pitchFamily="50" charset="-128"/>
                <a:ea typeface="Meiryo UI" panose="020B0604030504040204" pitchFamily="50" charset="-128"/>
              </a:rPr>
              <a:t>ノウハウがなくて苦労する・・</a:t>
            </a:r>
          </a:p>
        </p:txBody>
      </p:sp>
      <p:sp>
        <p:nvSpPr>
          <p:cNvPr id="57" name="楕円 56">
            <a:extLst>
              <a:ext uri="{FF2B5EF4-FFF2-40B4-BE49-F238E27FC236}">
                <a16:creationId xmlns:a16="http://schemas.microsoft.com/office/drawing/2014/main" id="{2DCE0662-930C-4A8C-A486-998DDE736F27}"/>
              </a:ext>
            </a:extLst>
          </p:cNvPr>
          <p:cNvSpPr/>
          <p:nvPr/>
        </p:nvSpPr>
        <p:spPr>
          <a:xfrm>
            <a:off x="1395949" y="5495645"/>
            <a:ext cx="1238543" cy="430887"/>
          </a:xfrm>
          <a:prstGeom prst="ellipse">
            <a:avLst/>
          </a:prstGeom>
          <a:solidFill>
            <a:schemeClr val="accent4">
              <a:lumMod val="40000"/>
              <a:lumOff val="60000"/>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75" name="テキスト ボックス 74">
            <a:extLst>
              <a:ext uri="{FF2B5EF4-FFF2-40B4-BE49-F238E27FC236}">
                <a16:creationId xmlns:a16="http://schemas.microsoft.com/office/drawing/2014/main" id="{F4F0282D-5872-452C-BA0A-B52017D72BDC}"/>
              </a:ext>
            </a:extLst>
          </p:cNvPr>
          <p:cNvSpPr txBox="1"/>
          <p:nvPr/>
        </p:nvSpPr>
        <p:spPr>
          <a:xfrm>
            <a:off x="1286479" y="5502144"/>
            <a:ext cx="1624348" cy="430887"/>
          </a:xfrm>
          <a:prstGeom prst="rect">
            <a:avLst/>
          </a:prstGeom>
          <a:noFill/>
        </p:spPr>
        <p:txBody>
          <a:bodyPr wrap="square" rtlCol="0">
            <a:spAutoFit/>
          </a:bodyPr>
          <a:lstStyle/>
          <a:p>
            <a:pPr algn="ctr"/>
            <a:r>
              <a:rPr kumimoji="1" lang="ja-JP" altLang="en-US" sz="1050" dirty="0">
                <a:latin typeface="Meiryo UI" panose="020B0604030504040204" pitchFamily="50" charset="-128"/>
                <a:ea typeface="Meiryo UI" panose="020B0604030504040204" pitchFamily="50" charset="-128"/>
              </a:rPr>
              <a:t>経験豊富な人の知見で</a:t>
            </a:r>
            <a:endParaRPr kumimoji="1" lang="en-US" altLang="ja-JP" sz="1050" dirty="0">
              <a:latin typeface="Meiryo UI" panose="020B0604030504040204" pitchFamily="50" charset="-128"/>
              <a:ea typeface="Meiryo UI" panose="020B0604030504040204" pitchFamily="50" charset="-128"/>
            </a:endParaRPr>
          </a:p>
          <a:p>
            <a:pPr algn="ctr"/>
            <a:r>
              <a:rPr lang="ja-JP" altLang="en-US" sz="1050" dirty="0">
                <a:latin typeface="Meiryo UI" panose="020B0604030504040204" pitchFamily="50" charset="-128"/>
                <a:ea typeface="Meiryo UI" panose="020B0604030504040204" pitchFamily="50" charset="-128"/>
              </a:rPr>
              <a:t>迅速・的確に対応できた！</a:t>
            </a:r>
            <a:endParaRPr lang="en-US" altLang="ja-JP" sz="1050" dirty="0">
              <a:latin typeface="Meiryo UI" panose="020B0604030504040204" pitchFamily="50" charset="-128"/>
              <a:ea typeface="Meiryo UI" panose="020B0604030504040204" pitchFamily="50" charset="-128"/>
            </a:endParaRPr>
          </a:p>
        </p:txBody>
      </p:sp>
      <p:pic>
        <p:nvPicPr>
          <p:cNvPr id="65" name="図 64">
            <a:extLst>
              <a:ext uri="{FF2B5EF4-FFF2-40B4-BE49-F238E27FC236}">
                <a16:creationId xmlns:a16="http://schemas.microsoft.com/office/drawing/2014/main" id="{B4B11CE8-8ACE-4EBE-9312-37B19ACA7945}"/>
              </a:ext>
            </a:extLst>
          </p:cNvPr>
          <p:cNvPicPr>
            <a:picLocks noChangeAspect="1"/>
          </p:cNvPicPr>
          <p:nvPr/>
        </p:nvPicPr>
        <p:blipFill>
          <a:blip r:embed="rId4"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4370318" y="4232101"/>
            <a:ext cx="626348" cy="412071"/>
          </a:xfrm>
          <a:prstGeom prst="rect">
            <a:avLst/>
          </a:prstGeom>
          <a:solidFill>
            <a:schemeClr val="accent1">
              <a:lumMod val="60000"/>
              <a:lumOff val="40000"/>
            </a:schemeClr>
          </a:solidFill>
        </p:spPr>
      </p:pic>
      <p:pic>
        <p:nvPicPr>
          <p:cNvPr id="66" name="図 65">
            <a:extLst>
              <a:ext uri="{FF2B5EF4-FFF2-40B4-BE49-F238E27FC236}">
                <a16:creationId xmlns:a16="http://schemas.microsoft.com/office/drawing/2014/main" id="{3C15075B-6BF2-4BCB-8281-7F2E8D8DA006}"/>
              </a:ext>
            </a:extLst>
          </p:cNvPr>
          <p:cNvPicPr>
            <a:picLocks noChangeAspect="1"/>
          </p:cNvPicPr>
          <p:nvPr/>
        </p:nvPicPr>
        <p:blipFill>
          <a:blip r:embed="rId5"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4197750" y="4704224"/>
            <a:ext cx="484971" cy="400492"/>
          </a:xfrm>
          <a:prstGeom prst="rect">
            <a:avLst/>
          </a:prstGeom>
        </p:spPr>
      </p:pic>
      <p:pic>
        <p:nvPicPr>
          <p:cNvPr id="67" name="図 66">
            <a:extLst>
              <a:ext uri="{FF2B5EF4-FFF2-40B4-BE49-F238E27FC236}">
                <a16:creationId xmlns:a16="http://schemas.microsoft.com/office/drawing/2014/main" id="{99FE3819-C31F-416A-9466-3617DFECF62C}"/>
              </a:ext>
            </a:extLst>
          </p:cNvPr>
          <p:cNvPicPr>
            <a:picLocks noChangeAspect="1"/>
          </p:cNvPicPr>
          <p:nvPr/>
        </p:nvPicPr>
        <p:blipFill>
          <a:blip r:embed="rId6"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4714444" y="4787047"/>
            <a:ext cx="422380" cy="302949"/>
          </a:xfrm>
          <a:prstGeom prst="rect">
            <a:avLst/>
          </a:prstGeom>
        </p:spPr>
      </p:pic>
      <p:pic>
        <p:nvPicPr>
          <p:cNvPr id="71" name="図 70">
            <a:extLst>
              <a:ext uri="{FF2B5EF4-FFF2-40B4-BE49-F238E27FC236}">
                <a16:creationId xmlns:a16="http://schemas.microsoft.com/office/drawing/2014/main" id="{49AE10AD-473A-4522-A747-B63B898D7AC7}"/>
              </a:ext>
            </a:extLst>
          </p:cNvPr>
          <p:cNvPicPr>
            <a:picLocks noChangeAspect="1"/>
          </p:cNvPicPr>
          <p:nvPr/>
        </p:nvPicPr>
        <p:blipFill rotWithShape="1">
          <a:blip r:embed="rId8" cstate="screen">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4632617" y="4447240"/>
            <a:ext cx="241908" cy="309334"/>
          </a:xfrm>
          <a:prstGeom prst="rect">
            <a:avLst/>
          </a:prstGeom>
        </p:spPr>
      </p:pic>
      <p:pic>
        <p:nvPicPr>
          <p:cNvPr id="59" name="図 58">
            <a:extLst>
              <a:ext uri="{FF2B5EF4-FFF2-40B4-BE49-F238E27FC236}">
                <a16:creationId xmlns:a16="http://schemas.microsoft.com/office/drawing/2014/main" id="{672BC46C-2AE8-4874-9153-89EB54FAA3D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539879" y="4906161"/>
            <a:ext cx="468589" cy="476117"/>
          </a:xfrm>
          <a:prstGeom prst="rect">
            <a:avLst/>
          </a:prstGeom>
        </p:spPr>
      </p:pic>
      <p:pic>
        <p:nvPicPr>
          <p:cNvPr id="88" name="図 87">
            <a:extLst>
              <a:ext uri="{FF2B5EF4-FFF2-40B4-BE49-F238E27FC236}">
                <a16:creationId xmlns:a16="http://schemas.microsoft.com/office/drawing/2014/main" id="{42DCAF81-5B3D-4957-9846-50EDBD5AFFD0}"/>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744060" y="3628412"/>
            <a:ext cx="458633" cy="477539"/>
          </a:xfrm>
          <a:prstGeom prst="rect">
            <a:avLst/>
          </a:prstGeom>
        </p:spPr>
      </p:pic>
      <p:pic>
        <p:nvPicPr>
          <p:cNvPr id="89" name="図 88">
            <a:extLst>
              <a:ext uri="{FF2B5EF4-FFF2-40B4-BE49-F238E27FC236}">
                <a16:creationId xmlns:a16="http://schemas.microsoft.com/office/drawing/2014/main" id="{437B89F6-B4DA-49B6-BD98-FA6A7BA44CD9}"/>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491496" y="4042426"/>
            <a:ext cx="468515" cy="476117"/>
          </a:xfrm>
          <a:prstGeom prst="rect">
            <a:avLst/>
          </a:prstGeom>
        </p:spPr>
      </p:pic>
      <p:pic>
        <p:nvPicPr>
          <p:cNvPr id="62" name="図 61">
            <a:extLst>
              <a:ext uri="{FF2B5EF4-FFF2-40B4-BE49-F238E27FC236}">
                <a16:creationId xmlns:a16="http://schemas.microsoft.com/office/drawing/2014/main" id="{CA9B2874-E8B4-421C-84EE-6F0E96372E38}"/>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5441800" y="4789201"/>
            <a:ext cx="458633" cy="523930"/>
          </a:xfrm>
          <a:prstGeom prst="rect">
            <a:avLst/>
          </a:prstGeom>
        </p:spPr>
      </p:pic>
      <p:pic>
        <p:nvPicPr>
          <p:cNvPr id="80" name="図 79">
            <a:extLst>
              <a:ext uri="{FF2B5EF4-FFF2-40B4-BE49-F238E27FC236}">
                <a16:creationId xmlns:a16="http://schemas.microsoft.com/office/drawing/2014/main" id="{1736FBED-4176-4D0A-963F-B88307A45833}"/>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3260419" y="4160072"/>
            <a:ext cx="450334" cy="476117"/>
          </a:xfrm>
          <a:prstGeom prst="rect">
            <a:avLst/>
          </a:prstGeom>
        </p:spPr>
      </p:pic>
      <p:sp>
        <p:nvSpPr>
          <p:cNvPr id="90" name="矢印: 左カーブ 89">
            <a:extLst>
              <a:ext uri="{FF2B5EF4-FFF2-40B4-BE49-F238E27FC236}">
                <a16:creationId xmlns:a16="http://schemas.microsoft.com/office/drawing/2014/main" id="{DE81C0F6-E058-49EE-96C5-F16C9F3F74AC}"/>
              </a:ext>
            </a:extLst>
          </p:cNvPr>
          <p:cNvSpPr/>
          <p:nvPr/>
        </p:nvSpPr>
        <p:spPr>
          <a:xfrm rot="16200000">
            <a:off x="4411819" y="3675894"/>
            <a:ext cx="560599" cy="1426437"/>
          </a:xfrm>
          <a:prstGeom prst="curvedLef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1" name="矢印: 左カーブ 90">
            <a:extLst>
              <a:ext uri="{FF2B5EF4-FFF2-40B4-BE49-F238E27FC236}">
                <a16:creationId xmlns:a16="http://schemas.microsoft.com/office/drawing/2014/main" id="{FC48634D-9E2F-47C1-8A26-DB8A752AE3DD}"/>
              </a:ext>
            </a:extLst>
          </p:cNvPr>
          <p:cNvSpPr/>
          <p:nvPr/>
        </p:nvSpPr>
        <p:spPr>
          <a:xfrm rot="16200000" flipH="1" flipV="1">
            <a:off x="4361045" y="4290501"/>
            <a:ext cx="560598" cy="1426437"/>
          </a:xfrm>
          <a:prstGeom prst="curvedLef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94" name="図 93">
            <a:extLst>
              <a:ext uri="{FF2B5EF4-FFF2-40B4-BE49-F238E27FC236}">
                <a16:creationId xmlns:a16="http://schemas.microsoft.com/office/drawing/2014/main" id="{15940415-2F80-4183-93D0-DA5213E570BB}"/>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rot="20061118">
            <a:off x="3608609" y="3527871"/>
            <a:ext cx="184200" cy="359505"/>
          </a:xfrm>
          <a:prstGeom prst="rect">
            <a:avLst/>
          </a:prstGeom>
        </p:spPr>
      </p:pic>
      <p:sp>
        <p:nvSpPr>
          <p:cNvPr id="95" name="テキスト ボックス 94">
            <a:extLst>
              <a:ext uri="{FF2B5EF4-FFF2-40B4-BE49-F238E27FC236}">
                <a16:creationId xmlns:a16="http://schemas.microsoft.com/office/drawing/2014/main" id="{D07CE75B-83DD-4C51-876B-22EDC9BE369C}"/>
              </a:ext>
            </a:extLst>
          </p:cNvPr>
          <p:cNvSpPr txBox="1"/>
          <p:nvPr/>
        </p:nvSpPr>
        <p:spPr>
          <a:xfrm>
            <a:off x="4133579" y="3562942"/>
            <a:ext cx="1601001" cy="415498"/>
          </a:xfrm>
          <a:prstGeom prst="rect">
            <a:avLst/>
          </a:prstGeom>
          <a:noFill/>
        </p:spPr>
        <p:txBody>
          <a:bodyPr wrap="square" rtlCol="0">
            <a:spAutoFit/>
          </a:bodyPr>
          <a:lstStyle/>
          <a:p>
            <a:pPr algn="ctr"/>
            <a:r>
              <a:rPr kumimoji="1" lang="ja-JP" altLang="en-US" sz="1050" dirty="0">
                <a:latin typeface="Meiryo UI" panose="020B0604030504040204" pitchFamily="50" charset="-128"/>
                <a:ea typeface="Meiryo UI" panose="020B0604030504040204" pitchFamily="50" charset="-128"/>
              </a:rPr>
              <a:t>ノウハウの共有で知見を</a:t>
            </a:r>
            <a:endParaRPr kumimoji="1" lang="en-US" altLang="ja-JP" sz="1050" dirty="0">
              <a:latin typeface="Meiryo UI" panose="020B0604030504040204" pitchFamily="50" charset="-128"/>
              <a:ea typeface="Meiryo UI" panose="020B0604030504040204" pitchFamily="50" charset="-128"/>
            </a:endParaRPr>
          </a:p>
          <a:p>
            <a:pPr algn="ctr"/>
            <a:r>
              <a:rPr lang="ja-JP" altLang="en-US" sz="1050" dirty="0">
                <a:latin typeface="Meiryo UI" panose="020B0604030504040204" pitchFamily="50" charset="-128"/>
                <a:ea typeface="Meiryo UI" panose="020B0604030504040204" pitchFamily="50" charset="-128"/>
              </a:rPr>
              <a:t>団体全体で蓄積可能</a:t>
            </a:r>
            <a:endParaRPr kumimoji="1" lang="en-US" altLang="ja-JP" sz="1050" dirty="0">
              <a:latin typeface="Meiryo UI" panose="020B0604030504040204" pitchFamily="50" charset="-128"/>
              <a:ea typeface="Meiryo UI" panose="020B0604030504040204" pitchFamily="50" charset="-128"/>
            </a:endParaRPr>
          </a:p>
        </p:txBody>
      </p:sp>
      <p:sp>
        <p:nvSpPr>
          <p:cNvPr id="97" name="テキスト ボックス 96">
            <a:extLst>
              <a:ext uri="{FF2B5EF4-FFF2-40B4-BE49-F238E27FC236}">
                <a16:creationId xmlns:a16="http://schemas.microsoft.com/office/drawing/2014/main" id="{8D60FC45-2B63-4458-A5D5-3AA7F9505E1B}"/>
              </a:ext>
            </a:extLst>
          </p:cNvPr>
          <p:cNvSpPr txBox="1"/>
          <p:nvPr/>
        </p:nvSpPr>
        <p:spPr>
          <a:xfrm>
            <a:off x="1863243" y="6207337"/>
            <a:ext cx="2271539"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住民サービスの維持・向上</a:t>
            </a:r>
            <a:endParaRPr kumimoji="1" lang="en-US" altLang="ja-JP" sz="1200" b="1" dirty="0">
              <a:latin typeface="Meiryo UI" panose="020B0604030504040204" pitchFamily="50" charset="-128"/>
              <a:ea typeface="Meiryo UI" panose="020B0604030504040204" pitchFamily="50" charset="-128"/>
            </a:endParaRPr>
          </a:p>
        </p:txBody>
      </p:sp>
      <p:pic>
        <p:nvPicPr>
          <p:cNvPr id="106" name="図 105">
            <a:extLst>
              <a:ext uri="{FF2B5EF4-FFF2-40B4-BE49-F238E27FC236}">
                <a16:creationId xmlns:a16="http://schemas.microsoft.com/office/drawing/2014/main" id="{0CA05E2C-ED96-429E-A363-F753353F059C}"/>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03544" y="4090262"/>
            <a:ext cx="922047" cy="871753"/>
          </a:xfrm>
          <a:prstGeom prst="rect">
            <a:avLst/>
          </a:prstGeom>
        </p:spPr>
      </p:pic>
      <p:sp>
        <p:nvSpPr>
          <p:cNvPr id="109" name="矢印: 山形 108">
            <a:extLst>
              <a:ext uri="{FF2B5EF4-FFF2-40B4-BE49-F238E27FC236}">
                <a16:creationId xmlns:a16="http://schemas.microsoft.com/office/drawing/2014/main" id="{DBA3184C-4F14-4CEB-8D15-248BF0A98256}"/>
              </a:ext>
            </a:extLst>
          </p:cNvPr>
          <p:cNvSpPr/>
          <p:nvPr/>
        </p:nvSpPr>
        <p:spPr>
          <a:xfrm rot="5400000">
            <a:off x="4581735" y="5399162"/>
            <a:ext cx="189561" cy="371064"/>
          </a:xfrm>
          <a:prstGeom prst="chevron">
            <a:avLst/>
          </a:prstGeom>
          <a:solidFill>
            <a:schemeClr val="accent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2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10" name="矢印: 山形 109">
            <a:extLst>
              <a:ext uri="{FF2B5EF4-FFF2-40B4-BE49-F238E27FC236}">
                <a16:creationId xmlns:a16="http://schemas.microsoft.com/office/drawing/2014/main" id="{2F104717-E3B2-42BC-A3CF-1E367D65BDB9}"/>
              </a:ext>
            </a:extLst>
          </p:cNvPr>
          <p:cNvSpPr/>
          <p:nvPr/>
        </p:nvSpPr>
        <p:spPr>
          <a:xfrm rot="5400000">
            <a:off x="4574715" y="5260688"/>
            <a:ext cx="189561" cy="371064"/>
          </a:xfrm>
          <a:prstGeom prst="chevron">
            <a:avLst/>
          </a:prstGeom>
          <a:solidFill>
            <a:schemeClr val="accent4">
              <a:lumMod val="40000"/>
              <a:lumOff val="60000"/>
            </a:scheme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2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64" name="正方形/長方形 63">
            <a:extLst>
              <a:ext uri="{FF2B5EF4-FFF2-40B4-BE49-F238E27FC236}">
                <a16:creationId xmlns:a16="http://schemas.microsoft.com/office/drawing/2014/main" id="{307C6A35-E600-41FE-9744-72445DC29DD0}"/>
              </a:ext>
            </a:extLst>
          </p:cNvPr>
          <p:cNvSpPr/>
          <p:nvPr/>
        </p:nvSpPr>
        <p:spPr>
          <a:xfrm>
            <a:off x="150344" y="2306264"/>
            <a:ext cx="567260" cy="4509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ja-JP" altLang="en-US" sz="1400" b="1" dirty="0">
                <a:solidFill>
                  <a:prstClr val="white"/>
                </a:solidFill>
                <a:latin typeface="Meiryo UI" panose="020B0604030504040204" pitchFamily="50" charset="-128"/>
                <a:ea typeface="Meiryo UI" panose="020B0604030504040204" pitchFamily="50" charset="-128"/>
              </a:rPr>
              <a:t>目的</a:t>
            </a:r>
          </a:p>
        </p:txBody>
      </p:sp>
      <p:sp>
        <p:nvSpPr>
          <p:cNvPr id="74" name="正方形/長方形 73">
            <a:extLst>
              <a:ext uri="{FF2B5EF4-FFF2-40B4-BE49-F238E27FC236}">
                <a16:creationId xmlns:a16="http://schemas.microsoft.com/office/drawing/2014/main" id="{6A2103A0-1271-4F95-B398-6E1C5966E201}"/>
              </a:ext>
            </a:extLst>
          </p:cNvPr>
          <p:cNvSpPr/>
          <p:nvPr/>
        </p:nvSpPr>
        <p:spPr>
          <a:xfrm>
            <a:off x="145932" y="2847526"/>
            <a:ext cx="571672" cy="4943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ja-JP" altLang="en-US" sz="1400" b="1" dirty="0">
                <a:solidFill>
                  <a:prstClr val="white"/>
                </a:solidFill>
                <a:latin typeface="Meiryo UI" panose="020B0604030504040204" pitchFamily="50" charset="-128"/>
                <a:ea typeface="Meiryo UI" panose="020B0604030504040204" pitchFamily="50" charset="-128"/>
              </a:rPr>
              <a:t>内容</a:t>
            </a:r>
          </a:p>
        </p:txBody>
      </p:sp>
      <p:sp>
        <p:nvSpPr>
          <p:cNvPr id="76" name="テキスト ボックス 75">
            <a:extLst>
              <a:ext uri="{FF2B5EF4-FFF2-40B4-BE49-F238E27FC236}">
                <a16:creationId xmlns:a16="http://schemas.microsoft.com/office/drawing/2014/main" id="{E6FECE9B-24F3-4F81-BDA5-D9760AB975F7}"/>
              </a:ext>
            </a:extLst>
          </p:cNvPr>
          <p:cNvSpPr txBox="1"/>
          <p:nvPr/>
        </p:nvSpPr>
        <p:spPr>
          <a:xfrm>
            <a:off x="789073" y="2293997"/>
            <a:ext cx="5306927" cy="483960"/>
          </a:xfrm>
          <a:prstGeom prst="rect">
            <a:avLst/>
          </a:prstGeom>
          <a:noFill/>
          <a:ln>
            <a:solidFill>
              <a:schemeClr val="tx1"/>
            </a:solidFill>
          </a:ln>
        </p:spPr>
        <p:txBody>
          <a:bodyPr wrap="square" lIns="36000" tIns="72000" rIns="0" bIns="72000">
            <a:spAutoFit/>
          </a:bodyPr>
          <a:lstStyle/>
          <a:p>
            <a:r>
              <a:rPr lang="ja-JP" altLang="en-US" sz="1100" dirty="0"/>
              <a:t>全国に先駆けて、システム標準化の対象となる「基幹業務システム（</a:t>
            </a:r>
            <a:r>
              <a:rPr lang="en-US" altLang="ja-JP" sz="1100" dirty="0"/>
              <a:t>20</a:t>
            </a:r>
            <a:r>
              <a:rPr lang="ja-JP" altLang="en-US" sz="1100" dirty="0"/>
              <a:t>システム）」を中心に</a:t>
            </a:r>
            <a:br>
              <a:rPr lang="en-US" altLang="ja-JP" sz="1100" dirty="0"/>
            </a:br>
            <a:r>
              <a:rPr lang="ja-JP" altLang="en-US" sz="1100" dirty="0"/>
              <a:t>共同化を拡大。今後の大きな課題である運用経費の増加や専門性の確保等の解決をめざす</a:t>
            </a:r>
          </a:p>
        </p:txBody>
      </p:sp>
      <p:sp>
        <p:nvSpPr>
          <p:cNvPr id="86" name="テキスト ボックス 85">
            <a:extLst>
              <a:ext uri="{FF2B5EF4-FFF2-40B4-BE49-F238E27FC236}">
                <a16:creationId xmlns:a16="http://schemas.microsoft.com/office/drawing/2014/main" id="{BB72B462-B70F-4BD0-9DFD-C3B3E340B2E3}"/>
              </a:ext>
            </a:extLst>
          </p:cNvPr>
          <p:cNvSpPr txBox="1"/>
          <p:nvPr/>
        </p:nvSpPr>
        <p:spPr>
          <a:xfrm>
            <a:off x="789074" y="2857885"/>
            <a:ext cx="5329266" cy="483960"/>
          </a:xfrm>
          <a:prstGeom prst="rect">
            <a:avLst/>
          </a:prstGeom>
          <a:noFill/>
          <a:ln>
            <a:solidFill>
              <a:schemeClr val="tx1"/>
            </a:solidFill>
          </a:ln>
        </p:spPr>
        <p:txBody>
          <a:bodyPr wrap="square" lIns="36000" tIns="72000" rIns="0" bIns="72000">
            <a:spAutoFit/>
          </a:bodyPr>
          <a:lstStyle/>
          <a:p>
            <a:pPr defTabSz="457200">
              <a:defRPr/>
            </a:pPr>
            <a:r>
              <a:rPr lang="en-US" altLang="ja-JP" sz="1100" dirty="0"/>
              <a:t>2030</a:t>
            </a:r>
            <a:r>
              <a:rPr lang="ja-JP" altLang="en-US" sz="1100" dirty="0"/>
              <a:t>年度以降の実装に向けた、共同化の効果が高いシステムの選定、共同化の手法、</a:t>
            </a:r>
            <a:br>
              <a:rPr lang="en-US" altLang="ja-JP" sz="1100" dirty="0"/>
            </a:br>
            <a:r>
              <a:rPr lang="ja-JP" altLang="en-US" sz="1100" dirty="0"/>
              <a:t>共同化後の運営形態等の調査・検討等</a:t>
            </a:r>
            <a:endParaRPr kumimoji="1" lang="en-US" altLang="ja-JP" sz="11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四角形: 角を丸くする 59">
            <a:extLst>
              <a:ext uri="{FF2B5EF4-FFF2-40B4-BE49-F238E27FC236}">
                <a16:creationId xmlns:a16="http://schemas.microsoft.com/office/drawing/2014/main" id="{9F9D51E5-56CF-4A02-82D4-7AE4F970F31D}"/>
              </a:ext>
            </a:extLst>
          </p:cNvPr>
          <p:cNvSpPr/>
          <p:nvPr/>
        </p:nvSpPr>
        <p:spPr>
          <a:xfrm>
            <a:off x="10654426" y="530714"/>
            <a:ext cx="1309738" cy="233002"/>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50" b="1" dirty="0">
                <a:solidFill>
                  <a:schemeClr val="tx1"/>
                </a:solidFill>
              </a:rPr>
              <a:t>【3】 </a:t>
            </a:r>
            <a:r>
              <a:rPr lang="ja-JP" altLang="en-US" sz="1050" b="1" dirty="0">
                <a:solidFill>
                  <a:schemeClr val="tx1"/>
                </a:solidFill>
              </a:rPr>
              <a:t>共創による加速</a:t>
            </a:r>
            <a:endParaRPr kumimoji="1" lang="ja-JP" altLang="en-US" sz="1050" b="1" dirty="0">
              <a:solidFill>
                <a:schemeClr val="tx1"/>
              </a:solidFill>
            </a:endParaRPr>
          </a:p>
        </p:txBody>
      </p:sp>
      <p:sp>
        <p:nvSpPr>
          <p:cNvPr id="58" name="スライド番号プレースホルダー 3">
            <a:extLst>
              <a:ext uri="{FF2B5EF4-FFF2-40B4-BE49-F238E27FC236}">
                <a16:creationId xmlns:a16="http://schemas.microsoft.com/office/drawing/2014/main" id="{7D8B68CF-0138-4C16-B98D-C2B31BC02162}"/>
              </a:ext>
            </a:extLst>
          </p:cNvPr>
          <p:cNvSpPr>
            <a:spLocks noGrp="1"/>
          </p:cNvSpPr>
          <p:nvPr>
            <p:ph type="sldNum" sz="quarter" idx="12"/>
          </p:nvPr>
        </p:nvSpPr>
        <p:spPr>
          <a:xfrm>
            <a:off x="9420027" y="6460557"/>
            <a:ext cx="2743200" cy="365125"/>
          </a:xfrm>
        </p:spPr>
        <p:txBody>
          <a:bodyPr/>
          <a:lstStyle/>
          <a:p>
            <a:fld id="{63C598F0-0FE0-4076-80A3-C96A98F7321E}" type="slidenum">
              <a:rPr kumimoji="1" lang="ja-JP" altLang="en-US" smtClean="0"/>
              <a:t>50</a:t>
            </a:fld>
            <a:endParaRPr kumimoji="1" lang="ja-JP" altLang="en-US" dirty="0"/>
          </a:p>
        </p:txBody>
      </p:sp>
      <p:sp>
        <p:nvSpPr>
          <p:cNvPr id="61" name="テキスト ボックス 60">
            <a:extLst>
              <a:ext uri="{FF2B5EF4-FFF2-40B4-BE49-F238E27FC236}">
                <a16:creationId xmlns:a16="http://schemas.microsoft.com/office/drawing/2014/main" id="{F0FC13CF-2F5E-4FA8-B054-DE7798EA756E}"/>
              </a:ext>
            </a:extLst>
          </p:cNvPr>
          <p:cNvSpPr txBox="1"/>
          <p:nvPr/>
        </p:nvSpPr>
        <p:spPr>
          <a:xfrm>
            <a:off x="123184" y="1165570"/>
            <a:ext cx="5832405" cy="977191"/>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rPr>
              <a:t>▽ 多様化する行政需要に対応し、住民</a:t>
            </a:r>
            <a:r>
              <a:rPr kumimoji="1" lang="en-US" altLang="ja-JP" sz="1100" dirty="0">
                <a:latin typeface="Meiryo UI" panose="020B0604030504040204" pitchFamily="50" charset="-128"/>
                <a:ea typeface="Meiryo UI" panose="020B0604030504040204" pitchFamily="50" charset="-128"/>
              </a:rPr>
              <a:t>QOL</a:t>
            </a:r>
            <a:r>
              <a:rPr kumimoji="1" lang="ja-JP" altLang="en-US" sz="1100" dirty="0">
                <a:latin typeface="Meiryo UI" panose="020B0604030504040204" pitchFamily="50" charset="-128"/>
                <a:ea typeface="Meiryo UI" panose="020B0604030504040204" pitchFamily="50" charset="-128"/>
              </a:rPr>
              <a:t>の向上を図るためには、市町村における行政運営の一層</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　　の効率化・高度化を推進する市町村</a:t>
            </a:r>
            <a:r>
              <a:rPr kumimoji="1" lang="en-US" altLang="ja-JP" sz="1100" dirty="0">
                <a:latin typeface="Meiryo UI" panose="020B0604030504040204" pitchFamily="50" charset="-128"/>
                <a:ea typeface="Meiryo UI" panose="020B0604030504040204" pitchFamily="50" charset="-128"/>
              </a:rPr>
              <a:t>DX</a:t>
            </a:r>
            <a:r>
              <a:rPr lang="ja-JP" altLang="en-US" sz="1100" dirty="0">
                <a:latin typeface="Meiryo UI" panose="020B0604030504040204" pitchFamily="50" charset="-128"/>
                <a:ea typeface="Meiryo UI" panose="020B0604030504040204" pitchFamily="50" charset="-128"/>
              </a:rPr>
              <a:t>は</a:t>
            </a:r>
            <a:r>
              <a:rPr kumimoji="1" lang="ja-JP" altLang="en-US" sz="1100" dirty="0">
                <a:latin typeface="Meiryo UI" panose="020B0604030504040204" pitchFamily="50" charset="-128"/>
                <a:ea typeface="Meiryo UI" panose="020B0604030504040204" pitchFamily="50" charset="-128"/>
              </a:rPr>
              <a:t>極めて重要な取組。</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 特に小規模の自治体を中心に、デジタル人材や財源の不足などの課題を抱える自治体も多いことか</a:t>
            </a:r>
            <a:endParaRPr kumimoji="1"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a:t>
            </a:r>
            <a:r>
              <a:rPr kumimoji="1" lang="ja-JP" altLang="en-US" sz="1100" dirty="0">
                <a:latin typeface="Meiryo UI" panose="020B0604030504040204" pitchFamily="50" charset="-128"/>
                <a:ea typeface="Meiryo UI" panose="020B0604030504040204" pitchFamily="50" charset="-128"/>
              </a:rPr>
              <a:t>ら、市町村</a:t>
            </a:r>
            <a:r>
              <a:rPr kumimoji="1" lang="en-US" altLang="ja-JP" sz="1100" dirty="0">
                <a:latin typeface="Meiryo UI" panose="020B0604030504040204" pitchFamily="50" charset="-128"/>
                <a:ea typeface="Meiryo UI" panose="020B0604030504040204" pitchFamily="50" charset="-128"/>
              </a:rPr>
              <a:t>DX</a:t>
            </a:r>
            <a:r>
              <a:rPr kumimoji="1" lang="ja-JP" altLang="en-US" sz="1100" dirty="0">
                <a:latin typeface="Meiryo UI" panose="020B0604030504040204" pitchFamily="50" charset="-128"/>
                <a:ea typeface="Meiryo UI" panose="020B0604030504040204" pitchFamily="50" charset="-128"/>
              </a:rPr>
              <a:t>支援の充実・強化により、府内市町村のデジタル力の</a:t>
            </a:r>
            <a:r>
              <a:rPr lang="ja-JP" altLang="en-US" sz="1100" dirty="0">
                <a:latin typeface="Meiryo UI" panose="020B0604030504040204" pitchFamily="50" charset="-128"/>
                <a:ea typeface="Meiryo UI" panose="020B0604030504040204" pitchFamily="50" charset="-128"/>
              </a:rPr>
              <a:t>向上</a:t>
            </a:r>
            <a:r>
              <a:rPr kumimoji="1" lang="ja-JP" altLang="en-US" sz="1100" dirty="0">
                <a:latin typeface="Meiryo UI" panose="020B0604030504040204" pitchFamily="50" charset="-128"/>
                <a:ea typeface="Meiryo UI" panose="020B0604030504040204" pitchFamily="50" charset="-128"/>
              </a:rPr>
              <a:t>をめざす。</a:t>
            </a:r>
          </a:p>
          <a:p>
            <a:pPr>
              <a:spcBef>
                <a:spcPts val="300"/>
              </a:spcBef>
            </a:pPr>
            <a:endParaRPr lang="en-US" altLang="ja-JP" sz="1100" dirty="0">
              <a:latin typeface="Meiryo UI" panose="020B0604030504040204" pitchFamily="50" charset="-128"/>
              <a:ea typeface="Meiryo UI" panose="020B0604030504040204" pitchFamily="50" charset="-128"/>
            </a:endParaRPr>
          </a:p>
        </p:txBody>
      </p:sp>
      <p:pic>
        <p:nvPicPr>
          <p:cNvPr id="63" name="図 62">
            <a:extLst>
              <a:ext uri="{FF2B5EF4-FFF2-40B4-BE49-F238E27FC236}">
                <a16:creationId xmlns:a16="http://schemas.microsoft.com/office/drawing/2014/main" id="{5601C86D-0C09-4AB9-A286-DC0F21CF6092}"/>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438003" y="3118481"/>
            <a:ext cx="5565987" cy="3575359"/>
          </a:xfrm>
          <a:prstGeom prst="rect">
            <a:avLst/>
          </a:prstGeom>
        </p:spPr>
      </p:pic>
    </p:spTree>
    <p:extLst>
      <p:ext uri="{BB962C8B-B14F-4D97-AF65-F5344CB8AC3E}">
        <p14:creationId xmlns:p14="http://schemas.microsoft.com/office/powerpoint/2010/main" val="30953443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44C3E997-3A2F-48AF-9A28-7F803D9917E5}"/>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solidFill>
                  <a:prstClr val="black"/>
                </a:solidFill>
              </a:rPr>
              <a:t>4-1-9.  </a:t>
            </a:r>
            <a:r>
              <a:rPr lang="en-US" altLang="ja-JP" sz="2000" b="1" dirty="0"/>
              <a:t>【</a:t>
            </a:r>
            <a:r>
              <a:rPr lang="ja-JP" altLang="en-US" sz="2000" b="1" dirty="0"/>
              <a:t>大阪府</a:t>
            </a:r>
            <a:r>
              <a:rPr lang="en-US" altLang="ja-JP" sz="2000" b="1" dirty="0"/>
              <a:t>】</a:t>
            </a:r>
            <a:r>
              <a:rPr lang="ja-JP" altLang="en-US" sz="2000" b="1" dirty="0"/>
              <a:t>　</a:t>
            </a:r>
            <a:r>
              <a:rPr kumimoji="1" lang="en-US" altLang="ja-JP" sz="2000" b="1" dirty="0"/>
              <a:t>ORDEN</a:t>
            </a:r>
            <a:r>
              <a:rPr kumimoji="1" lang="ja-JP" altLang="en-US" sz="2000" b="1" dirty="0"/>
              <a:t>広域共同利用</a:t>
            </a:r>
            <a:endParaRPr kumimoji="1" lang="en-US" altLang="ja-JP" sz="2000" b="1" dirty="0"/>
          </a:p>
        </p:txBody>
      </p:sp>
      <p:sp>
        <p:nvSpPr>
          <p:cNvPr id="15" name="テキスト ボックス 14">
            <a:extLst>
              <a:ext uri="{FF2B5EF4-FFF2-40B4-BE49-F238E27FC236}">
                <a16:creationId xmlns:a16="http://schemas.microsoft.com/office/drawing/2014/main" id="{093A33BE-B6A1-481F-A4B6-29FE17617F3C}"/>
              </a:ext>
            </a:extLst>
          </p:cNvPr>
          <p:cNvSpPr txBox="1"/>
          <p:nvPr/>
        </p:nvSpPr>
        <p:spPr>
          <a:xfrm>
            <a:off x="138722" y="458272"/>
            <a:ext cx="11952000" cy="307777"/>
          </a:xfrm>
          <a:prstGeom prst="rect">
            <a:avLst/>
          </a:prstGeom>
          <a:solidFill>
            <a:schemeClr val="tx1">
              <a:lumMod val="75000"/>
              <a:lumOff val="25000"/>
            </a:schemeClr>
          </a:solidFill>
          <a:ln>
            <a:solidFill>
              <a:schemeClr val="tx1">
                <a:lumMod val="95000"/>
                <a:lumOff val="5000"/>
              </a:schemeClr>
            </a:solidFill>
          </a:ln>
        </p:spPr>
        <p:txBody>
          <a:bodyPr wrap="square" rtlCol="0">
            <a:spAutoFit/>
          </a:bodyPr>
          <a:lstStyle/>
          <a:p>
            <a:r>
              <a:rPr kumimoji="1" lang="ja-JP" altLang="en-US" sz="1400" b="1" dirty="0">
                <a:solidFill>
                  <a:schemeClr val="bg1"/>
                </a:solidFill>
              </a:rPr>
              <a:t>■　</a:t>
            </a:r>
            <a:r>
              <a:rPr kumimoji="1" lang="en-US" altLang="ja-JP" sz="1400" b="1" dirty="0">
                <a:solidFill>
                  <a:schemeClr val="bg1"/>
                </a:solidFill>
              </a:rPr>
              <a:t>ORDEN</a:t>
            </a:r>
            <a:r>
              <a:rPr kumimoji="1" lang="ja-JP" altLang="en-US" sz="1400" b="1" dirty="0">
                <a:solidFill>
                  <a:schemeClr val="bg1"/>
                </a:solidFill>
              </a:rPr>
              <a:t>の</a:t>
            </a:r>
            <a:r>
              <a:rPr lang="ja-JP" altLang="en-US" sz="1400" b="1" dirty="0">
                <a:solidFill>
                  <a:schemeClr val="bg1"/>
                </a:solidFill>
              </a:rPr>
              <a:t>広域共同利用</a:t>
            </a:r>
            <a:endParaRPr kumimoji="1" lang="ja-JP" altLang="en-US" sz="1400" b="1" dirty="0">
              <a:solidFill>
                <a:schemeClr val="bg1"/>
              </a:solidFill>
            </a:endParaRPr>
          </a:p>
        </p:txBody>
      </p:sp>
      <p:sp>
        <p:nvSpPr>
          <p:cNvPr id="68" name="正方形/長方形 67">
            <a:extLst>
              <a:ext uri="{FF2B5EF4-FFF2-40B4-BE49-F238E27FC236}">
                <a16:creationId xmlns:a16="http://schemas.microsoft.com/office/drawing/2014/main" id="{F1D5BECF-71E4-4CE3-89EF-765F273AFCA6}"/>
              </a:ext>
            </a:extLst>
          </p:cNvPr>
          <p:cNvSpPr/>
          <p:nvPr/>
        </p:nvSpPr>
        <p:spPr>
          <a:xfrm>
            <a:off x="138722" y="852300"/>
            <a:ext cx="5859742" cy="3050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chemeClr val="tx1"/>
                </a:solidFill>
              </a:rPr>
              <a:t>① 自治体データ連携基盤共用化研究会を通じた共同利用推進</a:t>
            </a:r>
            <a:endParaRPr kumimoji="1" lang="ja-JP" altLang="en-US" sz="1400" b="1" dirty="0">
              <a:solidFill>
                <a:schemeClr val="tx1"/>
              </a:solidFill>
            </a:endParaRPr>
          </a:p>
        </p:txBody>
      </p:sp>
      <p:sp>
        <p:nvSpPr>
          <p:cNvPr id="69" name="正方形/長方形 68">
            <a:extLst>
              <a:ext uri="{FF2B5EF4-FFF2-40B4-BE49-F238E27FC236}">
                <a16:creationId xmlns:a16="http://schemas.microsoft.com/office/drawing/2014/main" id="{30B3AE4A-8DF6-43EA-8F9C-A4FF5BFFDB53}"/>
              </a:ext>
            </a:extLst>
          </p:cNvPr>
          <p:cNvSpPr/>
          <p:nvPr/>
        </p:nvSpPr>
        <p:spPr>
          <a:xfrm>
            <a:off x="6230980" y="852300"/>
            <a:ext cx="5859742" cy="3050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chemeClr val="tx1"/>
                </a:solidFill>
              </a:rPr>
              <a:t>③ 新たな分野での共同利用ユースケースの創出</a:t>
            </a:r>
          </a:p>
        </p:txBody>
      </p:sp>
      <p:sp>
        <p:nvSpPr>
          <p:cNvPr id="70" name="正方形/長方形 69">
            <a:extLst>
              <a:ext uri="{FF2B5EF4-FFF2-40B4-BE49-F238E27FC236}">
                <a16:creationId xmlns:a16="http://schemas.microsoft.com/office/drawing/2014/main" id="{03836946-7D70-4166-A8AB-3605B74F7CBD}"/>
              </a:ext>
            </a:extLst>
          </p:cNvPr>
          <p:cNvSpPr/>
          <p:nvPr/>
        </p:nvSpPr>
        <p:spPr>
          <a:xfrm>
            <a:off x="138722" y="3920333"/>
            <a:ext cx="5859742" cy="3050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chemeClr val="tx1"/>
                </a:solidFill>
              </a:rPr>
              <a:t>② </a:t>
            </a:r>
            <a:r>
              <a:rPr lang="en-US" altLang="ja-JP" sz="1400" b="1" dirty="0">
                <a:solidFill>
                  <a:schemeClr val="tx1"/>
                </a:solidFill>
              </a:rPr>
              <a:t>ORDEN</a:t>
            </a:r>
            <a:r>
              <a:rPr lang="ja-JP" altLang="en-US" sz="1400" b="1" dirty="0">
                <a:solidFill>
                  <a:schemeClr val="tx1"/>
                </a:solidFill>
              </a:rPr>
              <a:t>の他都道府県との共同利用実現</a:t>
            </a:r>
            <a:endParaRPr kumimoji="1" lang="ja-JP" altLang="en-US" sz="1400" b="1" dirty="0">
              <a:solidFill>
                <a:schemeClr val="tx1"/>
              </a:solidFill>
            </a:endParaRPr>
          </a:p>
        </p:txBody>
      </p:sp>
      <p:sp>
        <p:nvSpPr>
          <p:cNvPr id="71" name="正方形/長方形 70">
            <a:extLst>
              <a:ext uri="{FF2B5EF4-FFF2-40B4-BE49-F238E27FC236}">
                <a16:creationId xmlns:a16="http://schemas.microsoft.com/office/drawing/2014/main" id="{AC1614CC-3285-4EA6-9244-AA6140BC072E}"/>
              </a:ext>
            </a:extLst>
          </p:cNvPr>
          <p:cNvSpPr/>
          <p:nvPr/>
        </p:nvSpPr>
        <p:spPr>
          <a:xfrm>
            <a:off x="6230980" y="3930315"/>
            <a:ext cx="5859742" cy="3050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chemeClr val="tx1"/>
                </a:solidFill>
              </a:rPr>
              <a:t>④ スケジュールと目標</a:t>
            </a:r>
            <a:endParaRPr kumimoji="1" lang="ja-JP" altLang="en-US" sz="1400" b="1" dirty="0">
              <a:solidFill>
                <a:schemeClr val="tx1"/>
              </a:solidFill>
            </a:endParaRPr>
          </a:p>
        </p:txBody>
      </p:sp>
      <p:sp>
        <p:nvSpPr>
          <p:cNvPr id="72" name="テキスト ボックス 71">
            <a:extLst>
              <a:ext uri="{FF2B5EF4-FFF2-40B4-BE49-F238E27FC236}">
                <a16:creationId xmlns:a16="http://schemas.microsoft.com/office/drawing/2014/main" id="{2F5EF053-8192-45F3-874B-584FF2500B9F}"/>
              </a:ext>
            </a:extLst>
          </p:cNvPr>
          <p:cNvSpPr txBox="1"/>
          <p:nvPr/>
        </p:nvSpPr>
        <p:spPr>
          <a:xfrm>
            <a:off x="163774" y="1175960"/>
            <a:ext cx="5822299" cy="750137"/>
          </a:xfrm>
          <a:prstGeom prst="rect">
            <a:avLst/>
          </a:prstGeom>
          <a:noFill/>
          <a:ln>
            <a:noFill/>
          </a:ln>
        </p:spPr>
        <p:txBody>
          <a:bodyPr wrap="square" rtlCol="0">
            <a:noAutofit/>
          </a:bodyPr>
          <a:lstStyle/>
          <a:p>
            <a:r>
              <a:rPr kumimoji="1" lang="ja-JP" altLang="en-US" sz="1200" dirty="0"/>
              <a:t>自治体データ連携基盤共用化研究会にて、</a:t>
            </a:r>
            <a:r>
              <a:rPr kumimoji="1" lang="en-US" altLang="ja-JP" sz="1200" dirty="0"/>
              <a:t>ORDEN</a:t>
            </a:r>
            <a:r>
              <a:rPr kumimoji="1" lang="ja-JP" altLang="en-US" sz="1200" dirty="0"/>
              <a:t>の取組や他地域の取組を横展開、意見交換や議論する場として、全国のデータ連携基盤事業・共同利用を推進。</a:t>
            </a:r>
            <a:endParaRPr kumimoji="1" lang="en-US" altLang="ja-JP" sz="1200" dirty="0"/>
          </a:p>
        </p:txBody>
      </p:sp>
      <p:grpSp>
        <p:nvGrpSpPr>
          <p:cNvPr id="75" name="グループ化 74">
            <a:extLst>
              <a:ext uri="{FF2B5EF4-FFF2-40B4-BE49-F238E27FC236}">
                <a16:creationId xmlns:a16="http://schemas.microsoft.com/office/drawing/2014/main" id="{F6FA173C-F9E3-4F43-B455-221AAB5B9C5B}"/>
              </a:ext>
            </a:extLst>
          </p:cNvPr>
          <p:cNvGrpSpPr/>
          <p:nvPr/>
        </p:nvGrpSpPr>
        <p:grpSpPr>
          <a:xfrm>
            <a:off x="3744468" y="2629596"/>
            <a:ext cx="636743" cy="723230"/>
            <a:chOff x="752475" y="1797051"/>
            <a:chExt cx="8099426" cy="9199562"/>
          </a:xfrm>
        </p:grpSpPr>
        <p:sp>
          <p:nvSpPr>
            <p:cNvPr id="76" name="AutoShape 4">
              <a:extLst>
                <a:ext uri="{FF2B5EF4-FFF2-40B4-BE49-F238E27FC236}">
                  <a16:creationId xmlns:a16="http://schemas.microsoft.com/office/drawing/2014/main" id="{FA76F935-B67B-4051-B27B-394FCFC82AFF}"/>
                </a:ext>
              </a:extLst>
            </p:cNvPr>
            <p:cNvSpPr>
              <a:spLocks noChangeAspect="1" noChangeArrowheads="1" noTextEdit="1"/>
            </p:cNvSpPr>
            <p:nvPr/>
          </p:nvSpPr>
          <p:spPr bwMode="auto">
            <a:xfrm>
              <a:off x="755650" y="1804988"/>
              <a:ext cx="8088313" cy="919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7" name="Freeform 7">
              <a:extLst>
                <a:ext uri="{FF2B5EF4-FFF2-40B4-BE49-F238E27FC236}">
                  <a16:creationId xmlns:a16="http://schemas.microsoft.com/office/drawing/2014/main" id="{56F1CC5F-F85F-46EF-8518-29500F21D1CB}"/>
                </a:ext>
              </a:extLst>
            </p:cNvPr>
            <p:cNvSpPr>
              <a:spLocks/>
            </p:cNvSpPr>
            <p:nvPr/>
          </p:nvSpPr>
          <p:spPr bwMode="auto">
            <a:xfrm>
              <a:off x="5859463" y="1797051"/>
              <a:ext cx="2992438" cy="2809875"/>
            </a:xfrm>
            <a:custGeom>
              <a:avLst/>
              <a:gdLst>
                <a:gd name="T0" fmla="*/ 248 w 798"/>
                <a:gd name="T1" fmla="*/ 25 h 749"/>
                <a:gd name="T2" fmla="*/ 279 w 798"/>
                <a:gd name="T3" fmla="*/ 9 h 749"/>
                <a:gd name="T4" fmla="*/ 434 w 798"/>
                <a:gd name="T5" fmla="*/ 188 h 749"/>
                <a:gd name="T6" fmla="*/ 678 w 798"/>
                <a:gd name="T7" fmla="*/ 281 h 749"/>
                <a:gd name="T8" fmla="*/ 732 w 798"/>
                <a:gd name="T9" fmla="*/ 249 h 749"/>
                <a:gd name="T10" fmla="*/ 698 w 798"/>
                <a:gd name="T11" fmla="*/ 318 h 749"/>
                <a:gd name="T12" fmla="*/ 735 w 798"/>
                <a:gd name="T13" fmla="*/ 359 h 749"/>
                <a:gd name="T14" fmla="*/ 754 w 798"/>
                <a:gd name="T15" fmla="*/ 415 h 749"/>
                <a:gd name="T16" fmla="*/ 794 w 798"/>
                <a:gd name="T17" fmla="*/ 400 h 749"/>
                <a:gd name="T18" fmla="*/ 762 w 798"/>
                <a:gd name="T19" fmla="*/ 426 h 749"/>
                <a:gd name="T20" fmla="*/ 715 w 798"/>
                <a:gd name="T21" fmla="*/ 439 h 749"/>
                <a:gd name="T22" fmla="*/ 691 w 798"/>
                <a:gd name="T23" fmla="*/ 466 h 749"/>
                <a:gd name="T24" fmla="*/ 658 w 798"/>
                <a:gd name="T25" fmla="*/ 457 h 749"/>
                <a:gd name="T26" fmla="*/ 637 w 798"/>
                <a:gd name="T27" fmla="*/ 474 h 749"/>
                <a:gd name="T28" fmla="*/ 520 w 798"/>
                <a:gd name="T29" fmla="*/ 514 h 749"/>
                <a:gd name="T30" fmla="*/ 458 w 798"/>
                <a:gd name="T31" fmla="*/ 654 h 749"/>
                <a:gd name="T32" fmla="*/ 283 w 798"/>
                <a:gd name="T33" fmla="*/ 542 h 749"/>
                <a:gd name="T34" fmla="*/ 138 w 798"/>
                <a:gd name="T35" fmla="*/ 552 h 749"/>
                <a:gd name="T36" fmla="*/ 69 w 798"/>
                <a:gd name="T37" fmla="*/ 586 h 749"/>
                <a:gd name="T38" fmla="*/ 117 w 798"/>
                <a:gd name="T39" fmla="*/ 622 h 749"/>
                <a:gd name="T40" fmla="*/ 157 w 798"/>
                <a:gd name="T41" fmla="*/ 656 h 749"/>
                <a:gd name="T42" fmla="*/ 185 w 798"/>
                <a:gd name="T43" fmla="*/ 673 h 749"/>
                <a:gd name="T44" fmla="*/ 167 w 798"/>
                <a:gd name="T45" fmla="*/ 692 h 749"/>
                <a:gd name="T46" fmla="*/ 124 w 798"/>
                <a:gd name="T47" fmla="*/ 683 h 749"/>
                <a:gd name="T48" fmla="*/ 109 w 798"/>
                <a:gd name="T49" fmla="*/ 691 h 749"/>
                <a:gd name="T50" fmla="*/ 90 w 798"/>
                <a:gd name="T51" fmla="*/ 720 h 749"/>
                <a:gd name="T52" fmla="*/ 58 w 798"/>
                <a:gd name="T53" fmla="*/ 749 h 749"/>
                <a:gd name="T54" fmla="*/ 31 w 798"/>
                <a:gd name="T55" fmla="*/ 715 h 749"/>
                <a:gd name="T56" fmla="*/ 38 w 798"/>
                <a:gd name="T57" fmla="*/ 625 h 749"/>
                <a:gd name="T58" fmla="*/ 7 w 798"/>
                <a:gd name="T59" fmla="*/ 602 h 749"/>
                <a:gd name="T60" fmla="*/ 10 w 798"/>
                <a:gd name="T61" fmla="*/ 542 h 749"/>
                <a:gd name="T62" fmla="*/ 44 w 798"/>
                <a:gd name="T63" fmla="*/ 512 h 749"/>
                <a:gd name="T64" fmla="*/ 64 w 798"/>
                <a:gd name="T65" fmla="*/ 503 h 749"/>
                <a:gd name="T66" fmla="*/ 83 w 798"/>
                <a:gd name="T67" fmla="*/ 482 h 749"/>
                <a:gd name="T68" fmla="*/ 88 w 798"/>
                <a:gd name="T69" fmla="*/ 438 h 749"/>
                <a:gd name="T70" fmla="*/ 94 w 798"/>
                <a:gd name="T71" fmla="*/ 402 h 749"/>
                <a:gd name="T72" fmla="*/ 124 w 798"/>
                <a:gd name="T73" fmla="*/ 420 h 749"/>
                <a:gd name="T74" fmla="*/ 159 w 798"/>
                <a:gd name="T75" fmla="*/ 423 h 749"/>
                <a:gd name="T76" fmla="*/ 185 w 798"/>
                <a:gd name="T77" fmla="*/ 439 h 749"/>
                <a:gd name="T78" fmla="*/ 220 w 798"/>
                <a:gd name="T79" fmla="*/ 387 h 749"/>
                <a:gd name="T80" fmla="*/ 211 w 798"/>
                <a:gd name="T81" fmla="*/ 326 h 749"/>
                <a:gd name="T82" fmla="*/ 250 w 798"/>
                <a:gd name="T83" fmla="*/ 228 h 749"/>
                <a:gd name="T84" fmla="*/ 264 w 798"/>
                <a:gd name="T85" fmla="*/ 130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98" h="749">
                  <a:moveTo>
                    <a:pt x="242" y="75"/>
                  </a:moveTo>
                  <a:cubicBezTo>
                    <a:pt x="234" y="61"/>
                    <a:pt x="240" y="54"/>
                    <a:pt x="244" y="48"/>
                  </a:cubicBezTo>
                  <a:cubicBezTo>
                    <a:pt x="249" y="41"/>
                    <a:pt x="252" y="33"/>
                    <a:pt x="248" y="25"/>
                  </a:cubicBezTo>
                  <a:cubicBezTo>
                    <a:pt x="245" y="19"/>
                    <a:pt x="251" y="16"/>
                    <a:pt x="255" y="21"/>
                  </a:cubicBezTo>
                  <a:cubicBezTo>
                    <a:pt x="259" y="27"/>
                    <a:pt x="265" y="26"/>
                    <a:pt x="272" y="22"/>
                  </a:cubicBezTo>
                  <a:cubicBezTo>
                    <a:pt x="278" y="18"/>
                    <a:pt x="279" y="18"/>
                    <a:pt x="279" y="9"/>
                  </a:cubicBezTo>
                  <a:cubicBezTo>
                    <a:pt x="279" y="1"/>
                    <a:pt x="289" y="0"/>
                    <a:pt x="292" y="8"/>
                  </a:cubicBezTo>
                  <a:cubicBezTo>
                    <a:pt x="294" y="16"/>
                    <a:pt x="320" y="39"/>
                    <a:pt x="325" y="47"/>
                  </a:cubicBezTo>
                  <a:cubicBezTo>
                    <a:pt x="331" y="55"/>
                    <a:pt x="414" y="174"/>
                    <a:pt x="434" y="188"/>
                  </a:cubicBezTo>
                  <a:cubicBezTo>
                    <a:pt x="454" y="203"/>
                    <a:pt x="520" y="262"/>
                    <a:pt x="590" y="265"/>
                  </a:cubicBezTo>
                  <a:cubicBezTo>
                    <a:pt x="599" y="292"/>
                    <a:pt x="606" y="298"/>
                    <a:pt x="627" y="298"/>
                  </a:cubicBezTo>
                  <a:cubicBezTo>
                    <a:pt x="647" y="299"/>
                    <a:pt x="665" y="300"/>
                    <a:pt x="678" y="281"/>
                  </a:cubicBezTo>
                  <a:cubicBezTo>
                    <a:pt x="691" y="262"/>
                    <a:pt x="707" y="256"/>
                    <a:pt x="712" y="250"/>
                  </a:cubicBezTo>
                  <a:cubicBezTo>
                    <a:pt x="717" y="244"/>
                    <a:pt x="728" y="229"/>
                    <a:pt x="733" y="221"/>
                  </a:cubicBezTo>
                  <a:cubicBezTo>
                    <a:pt x="739" y="233"/>
                    <a:pt x="735" y="244"/>
                    <a:pt x="732" y="249"/>
                  </a:cubicBezTo>
                  <a:cubicBezTo>
                    <a:pt x="728" y="255"/>
                    <a:pt x="721" y="259"/>
                    <a:pt x="721" y="272"/>
                  </a:cubicBezTo>
                  <a:cubicBezTo>
                    <a:pt x="719" y="276"/>
                    <a:pt x="704" y="297"/>
                    <a:pt x="703" y="303"/>
                  </a:cubicBezTo>
                  <a:cubicBezTo>
                    <a:pt x="702" y="309"/>
                    <a:pt x="701" y="313"/>
                    <a:pt x="698" y="318"/>
                  </a:cubicBezTo>
                  <a:cubicBezTo>
                    <a:pt x="696" y="322"/>
                    <a:pt x="697" y="328"/>
                    <a:pt x="700" y="332"/>
                  </a:cubicBezTo>
                  <a:cubicBezTo>
                    <a:pt x="705" y="339"/>
                    <a:pt x="706" y="347"/>
                    <a:pt x="714" y="350"/>
                  </a:cubicBezTo>
                  <a:cubicBezTo>
                    <a:pt x="721" y="353"/>
                    <a:pt x="735" y="356"/>
                    <a:pt x="735" y="359"/>
                  </a:cubicBezTo>
                  <a:cubicBezTo>
                    <a:pt x="734" y="365"/>
                    <a:pt x="734" y="365"/>
                    <a:pt x="734" y="365"/>
                  </a:cubicBezTo>
                  <a:cubicBezTo>
                    <a:pt x="719" y="365"/>
                    <a:pt x="719" y="365"/>
                    <a:pt x="719" y="365"/>
                  </a:cubicBezTo>
                  <a:cubicBezTo>
                    <a:pt x="725" y="397"/>
                    <a:pt x="735" y="412"/>
                    <a:pt x="754" y="415"/>
                  </a:cubicBezTo>
                  <a:cubicBezTo>
                    <a:pt x="776" y="394"/>
                    <a:pt x="776" y="394"/>
                    <a:pt x="776" y="394"/>
                  </a:cubicBezTo>
                  <a:cubicBezTo>
                    <a:pt x="781" y="396"/>
                    <a:pt x="785" y="396"/>
                    <a:pt x="788" y="394"/>
                  </a:cubicBezTo>
                  <a:cubicBezTo>
                    <a:pt x="793" y="394"/>
                    <a:pt x="798" y="396"/>
                    <a:pt x="794" y="400"/>
                  </a:cubicBezTo>
                  <a:cubicBezTo>
                    <a:pt x="790" y="403"/>
                    <a:pt x="781" y="406"/>
                    <a:pt x="773" y="407"/>
                  </a:cubicBezTo>
                  <a:cubicBezTo>
                    <a:pt x="763" y="417"/>
                    <a:pt x="763" y="417"/>
                    <a:pt x="763" y="417"/>
                  </a:cubicBezTo>
                  <a:cubicBezTo>
                    <a:pt x="762" y="426"/>
                    <a:pt x="762" y="426"/>
                    <a:pt x="762" y="426"/>
                  </a:cubicBezTo>
                  <a:cubicBezTo>
                    <a:pt x="755" y="434"/>
                    <a:pt x="755" y="434"/>
                    <a:pt x="755" y="434"/>
                  </a:cubicBezTo>
                  <a:cubicBezTo>
                    <a:pt x="749" y="431"/>
                    <a:pt x="736" y="432"/>
                    <a:pt x="731" y="434"/>
                  </a:cubicBezTo>
                  <a:cubicBezTo>
                    <a:pt x="726" y="435"/>
                    <a:pt x="721" y="439"/>
                    <a:pt x="715" y="439"/>
                  </a:cubicBezTo>
                  <a:cubicBezTo>
                    <a:pt x="710" y="439"/>
                    <a:pt x="705" y="439"/>
                    <a:pt x="704" y="445"/>
                  </a:cubicBezTo>
                  <a:cubicBezTo>
                    <a:pt x="703" y="451"/>
                    <a:pt x="699" y="456"/>
                    <a:pt x="696" y="458"/>
                  </a:cubicBezTo>
                  <a:cubicBezTo>
                    <a:pt x="693" y="461"/>
                    <a:pt x="694" y="464"/>
                    <a:pt x="691" y="466"/>
                  </a:cubicBezTo>
                  <a:cubicBezTo>
                    <a:pt x="688" y="467"/>
                    <a:pt x="678" y="467"/>
                    <a:pt x="675" y="467"/>
                  </a:cubicBezTo>
                  <a:cubicBezTo>
                    <a:pt x="672" y="466"/>
                    <a:pt x="666" y="464"/>
                    <a:pt x="669" y="457"/>
                  </a:cubicBezTo>
                  <a:cubicBezTo>
                    <a:pt x="671" y="454"/>
                    <a:pt x="662" y="452"/>
                    <a:pt x="658" y="457"/>
                  </a:cubicBezTo>
                  <a:cubicBezTo>
                    <a:pt x="655" y="462"/>
                    <a:pt x="651" y="468"/>
                    <a:pt x="654" y="470"/>
                  </a:cubicBezTo>
                  <a:cubicBezTo>
                    <a:pt x="657" y="472"/>
                    <a:pt x="664" y="477"/>
                    <a:pt x="659" y="477"/>
                  </a:cubicBezTo>
                  <a:cubicBezTo>
                    <a:pt x="654" y="477"/>
                    <a:pt x="641" y="473"/>
                    <a:pt x="637" y="474"/>
                  </a:cubicBezTo>
                  <a:cubicBezTo>
                    <a:pt x="633" y="474"/>
                    <a:pt x="625" y="477"/>
                    <a:pt x="620" y="475"/>
                  </a:cubicBezTo>
                  <a:cubicBezTo>
                    <a:pt x="615" y="474"/>
                    <a:pt x="605" y="465"/>
                    <a:pt x="597" y="464"/>
                  </a:cubicBezTo>
                  <a:cubicBezTo>
                    <a:pt x="575" y="462"/>
                    <a:pt x="537" y="498"/>
                    <a:pt x="520" y="514"/>
                  </a:cubicBezTo>
                  <a:cubicBezTo>
                    <a:pt x="505" y="526"/>
                    <a:pt x="470" y="577"/>
                    <a:pt x="469" y="600"/>
                  </a:cubicBezTo>
                  <a:cubicBezTo>
                    <a:pt x="469" y="605"/>
                    <a:pt x="470" y="618"/>
                    <a:pt x="468" y="626"/>
                  </a:cubicBezTo>
                  <a:cubicBezTo>
                    <a:pt x="466" y="633"/>
                    <a:pt x="456" y="643"/>
                    <a:pt x="458" y="654"/>
                  </a:cubicBezTo>
                  <a:cubicBezTo>
                    <a:pt x="449" y="644"/>
                    <a:pt x="447" y="634"/>
                    <a:pt x="431" y="627"/>
                  </a:cubicBezTo>
                  <a:cubicBezTo>
                    <a:pt x="415" y="620"/>
                    <a:pt x="360" y="597"/>
                    <a:pt x="347" y="586"/>
                  </a:cubicBezTo>
                  <a:cubicBezTo>
                    <a:pt x="334" y="574"/>
                    <a:pt x="293" y="550"/>
                    <a:pt x="283" y="542"/>
                  </a:cubicBezTo>
                  <a:cubicBezTo>
                    <a:pt x="272" y="533"/>
                    <a:pt x="237" y="526"/>
                    <a:pt x="215" y="543"/>
                  </a:cubicBezTo>
                  <a:cubicBezTo>
                    <a:pt x="193" y="561"/>
                    <a:pt x="171" y="574"/>
                    <a:pt x="165" y="589"/>
                  </a:cubicBezTo>
                  <a:cubicBezTo>
                    <a:pt x="155" y="573"/>
                    <a:pt x="145" y="561"/>
                    <a:pt x="138" y="552"/>
                  </a:cubicBezTo>
                  <a:cubicBezTo>
                    <a:pt x="131" y="543"/>
                    <a:pt x="121" y="536"/>
                    <a:pt x="112" y="539"/>
                  </a:cubicBezTo>
                  <a:cubicBezTo>
                    <a:pt x="103" y="543"/>
                    <a:pt x="99" y="533"/>
                    <a:pt x="92" y="539"/>
                  </a:cubicBezTo>
                  <a:cubicBezTo>
                    <a:pt x="82" y="548"/>
                    <a:pt x="70" y="573"/>
                    <a:pt x="69" y="586"/>
                  </a:cubicBezTo>
                  <a:cubicBezTo>
                    <a:pt x="69" y="594"/>
                    <a:pt x="69" y="602"/>
                    <a:pt x="84" y="604"/>
                  </a:cubicBezTo>
                  <a:cubicBezTo>
                    <a:pt x="90" y="610"/>
                    <a:pt x="92" y="611"/>
                    <a:pt x="96" y="616"/>
                  </a:cubicBezTo>
                  <a:cubicBezTo>
                    <a:pt x="103" y="622"/>
                    <a:pt x="110" y="626"/>
                    <a:pt x="117" y="622"/>
                  </a:cubicBezTo>
                  <a:cubicBezTo>
                    <a:pt x="123" y="618"/>
                    <a:pt x="131" y="619"/>
                    <a:pt x="136" y="629"/>
                  </a:cubicBezTo>
                  <a:cubicBezTo>
                    <a:pt x="142" y="638"/>
                    <a:pt x="144" y="640"/>
                    <a:pt x="149" y="643"/>
                  </a:cubicBezTo>
                  <a:cubicBezTo>
                    <a:pt x="154" y="646"/>
                    <a:pt x="154" y="652"/>
                    <a:pt x="157" y="656"/>
                  </a:cubicBezTo>
                  <a:cubicBezTo>
                    <a:pt x="161" y="660"/>
                    <a:pt x="166" y="661"/>
                    <a:pt x="173" y="662"/>
                  </a:cubicBezTo>
                  <a:cubicBezTo>
                    <a:pt x="177" y="663"/>
                    <a:pt x="180" y="666"/>
                    <a:pt x="182" y="667"/>
                  </a:cubicBezTo>
                  <a:cubicBezTo>
                    <a:pt x="185" y="669"/>
                    <a:pt x="183" y="671"/>
                    <a:pt x="185" y="673"/>
                  </a:cubicBezTo>
                  <a:cubicBezTo>
                    <a:pt x="187" y="675"/>
                    <a:pt x="190" y="679"/>
                    <a:pt x="184" y="681"/>
                  </a:cubicBezTo>
                  <a:cubicBezTo>
                    <a:pt x="181" y="681"/>
                    <a:pt x="178" y="681"/>
                    <a:pt x="176" y="685"/>
                  </a:cubicBezTo>
                  <a:cubicBezTo>
                    <a:pt x="175" y="689"/>
                    <a:pt x="173" y="692"/>
                    <a:pt x="167" y="692"/>
                  </a:cubicBezTo>
                  <a:cubicBezTo>
                    <a:pt x="160" y="693"/>
                    <a:pt x="156" y="690"/>
                    <a:pt x="151" y="687"/>
                  </a:cubicBezTo>
                  <a:cubicBezTo>
                    <a:pt x="145" y="684"/>
                    <a:pt x="136" y="679"/>
                    <a:pt x="129" y="686"/>
                  </a:cubicBezTo>
                  <a:cubicBezTo>
                    <a:pt x="126" y="688"/>
                    <a:pt x="123" y="686"/>
                    <a:pt x="124" y="683"/>
                  </a:cubicBezTo>
                  <a:cubicBezTo>
                    <a:pt x="126" y="679"/>
                    <a:pt x="127" y="677"/>
                    <a:pt x="124" y="675"/>
                  </a:cubicBezTo>
                  <a:cubicBezTo>
                    <a:pt x="120" y="673"/>
                    <a:pt x="115" y="675"/>
                    <a:pt x="114" y="679"/>
                  </a:cubicBezTo>
                  <a:cubicBezTo>
                    <a:pt x="114" y="683"/>
                    <a:pt x="111" y="688"/>
                    <a:pt x="109" y="691"/>
                  </a:cubicBezTo>
                  <a:cubicBezTo>
                    <a:pt x="106" y="694"/>
                    <a:pt x="103" y="696"/>
                    <a:pt x="99" y="696"/>
                  </a:cubicBezTo>
                  <a:cubicBezTo>
                    <a:pt x="96" y="696"/>
                    <a:pt x="90" y="697"/>
                    <a:pt x="90" y="703"/>
                  </a:cubicBezTo>
                  <a:cubicBezTo>
                    <a:pt x="90" y="709"/>
                    <a:pt x="90" y="720"/>
                    <a:pt x="90" y="720"/>
                  </a:cubicBezTo>
                  <a:cubicBezTo>
                    <a:pt x="90" y="720"/>
                    <a:pt x="92" y="726"/>
                    <a:pt x="84" y="728"/>
                  </a:cubicBezTo>
                  <a:cubicBezTo>
                    <a:pt x="77" y="730"/>
                    <a:pt x="70" y="731"/>
                    <a:pt x="67" y="736"/>
                  </a:cubicBezTo>
                  <a:cubicBezTo>
                    <a:pt x="64" y="742"/>
                    <a:pt x="61" y="749"/>
                    <a:pt x="58" y="749"/>
                  </a:cubicBezTo>
                  <a:cubicBezTo>
                    <a:pt x="55" y="748"/>
                    <a:pt x="54" y="742"/>
                    <a:pt x="50" y="743"/>
                  </a:cubicBezTo>
                  <a:cubicBezTo>
                    <a:pt x="45" y="744"/>
                    <a:pt x="46" y="749"/>
                    <a:pt x="40" y="741"/>
                  </a:cubicBezTo>
                  <a:cubicBezTo>
                    <a:pt x="35" y="733"/>
                    <a:pt x="31" y="723"/>
                    <a:pt x="31" y="715"/>
                  </a:cubicBezTo>
                  <a:cubicBezTo>
                    <a:pt x="31" y="706"/>
                    <a:pt x="35" y="694"/>
                    <a:pt x="42" y="685"/>
                  </a:cubicBezTo>
                  <a:cubicBezTo>
                    <a:pt x="49" y="676"/>
                    <a:pt x="52" y="664"/>
                    <a:pt x="51" y="656"/>
                  </a:cubicBezTo>
                  <a:cubicBezTo>
                    <a:pt x="50" y="649"/>
                    <a:pt x="44" y="631"/>
                    <a:pt x="38" y="625"/>
                  </a:cubicBezTo>
                  <a:cubicBezTo>
                    <a:pt x="32" y="620"/>
                    <a:pt x="31" y="620"/>
                    <a:pt x="24" y="620"/>
                  </a:cubicBezTo>
                  <a:cubicBezTo>
                    <a:pt x="16" y="605"/>
                    <a:pt x="16" y="605"/>
                    <a:pt x="16" y="605"/>
                  </a:cubicBezTo>
                  <a:cubicBezTo>
                    <a:pt x="7" y="602"/>
                    <a:pt x="7" y="602"/>
                    <a:pt x="7" y="602"/>
                  </a:cubicBezTo>
                  <a:cubicBezTo>
                    <a:pt x="7" y="602"/>
                    <a:pt x="0" y="590"/>
                    <a:pt x="4" y="582"/>
                  </a:cubicBezTo>
                  <a:cubicBezTo>
                    <a:pt x="9" y="574"/>
                    <a:pt x="12" y="575"/>
                    <a:pt x="13" y="566"/>
                  </a:cubicBezTo>
                  <a:cubicBezTo>
                    <a:pt x="13" y="557"/>
                    <a:pt x="14" y="549"/>
                    <a:pt x="10" y="542"/>
                  </a:cubicBezTo>
                  <a:cubicBezTo>
                    <a:pt x="7" y="536"/>
                    <a:pt x="13" y="528"/>
                    <a:pt x="17" y="525"/>
                  </a:cubicBezTo>
                  <a:cubicBezTo>
                    <a:pt x="20" y="521"/>
                    <a:pt x="31" y="521"/>
                    <a:pt x="36" y="520"/>
                  </a:cubicBezTo>
                  <a:cubicBezTo>
                    <a:pt x="41" y="519"/>
                    <a:pt x="41" y="515"/>
                    <a:pt x="44" y="512"/>
                  </a:cubicBezTo>
                  <a:cubicBezTo>
                    <a:pt x="46" y="510"/>
                    <a:pt x="50" y="510"/>
                    <a:pt x="52" y="509"/>
                  </a:cubicBezTo>
                  <a:cubicBezTo>
                    <a:pt x="54" y="507"/>
                    <a:pt x="53" y="498"/>
                    <a:pt x="58" y="496"/>
                  </a:cubicBezTo>
                  <a:cubicBezTo>
                    <a:pt x="62" y="497"/>
                    <a:pt x="64" y="501"/>
                    <a:pt x="64" y="503"/>
                  </a:cubicBezTo>
                  <a:cubicBezTo>
                    <a:pt x="65" y="506"/>
                    <a:pt x="68" y="508"/>
                    <a:pt x="72" y="506"/>
                  </a:cubicBezTo>
                  <a:cubicBezTo>
                    <a:pt x="75" y="503"/>
                    <a:pt x="72" y="499"/>
                    <a:pt x="74" y="495"/>
                  </a:cubicBezTo>
                  <a:cubicBezTo>
                    <a:pt x="77" y="490"/>
                    <a:pt x="81" y="487"/>
                    <a:pt x="83" y="482"/>
                  </a:cubicBezTo>
                  <a:cubicBezTo>
                    <a:pt x="84" y="478"/>
                    <a:pt x="86" y="477"/>
                    <a:pt x="93" y="473"/>
                  </a:cubicBezTo>
                  <a:cubicBezTo>
                    <a:pt x="101" y="467"/>
                    <a:pt x="105" y="464"/>
                    <a:pt x="100" y="456"/>
                  </a:cubicBezTo>
                  <a:cubicBezTo>
                    <a:pt x="95" y="448"/>
                    <a:pt x="93" y="442"/>
                    <a:pt x="88" y="438"/>
                  </a:cubicBezTo>
                  <a:cubicBezTo>
                    <a:pt x="83" y="434"/>
                    <a:pt x="74" y="428"/>
                    <a:pt x="77" y="420"/>
                  </a:cubicBezTo>
                  <a:cubicBezTo>
                    <a:pt x="80" y="412"/>
                    <a:pt x="80" y="408"/>
                    <a:pt x="80" y="405"/>
                  </a:cubicBezTo>
                  <a:cubicBezTo>
                    <a:pt x="84" y="406"/>
                    <a:pt x="93" y="405"/>
                    <a:pt x="94" y="402"/>
                  </a:cubicBezTo>
                  <a:cubicBezTo>
                    <a:pt x="94" y="399"/>
                    <a:pt x="97" y="396"/>
                    <a:pt x="100" y="399"/>
                  </a:cubicBezTo>
                  <a:cubicBezTo>
                    <a:pt x="103" y="403"/>
                    <a:pt x="113" y="410"/>
                    <a:pt x="117" y="413"/>
                  </a:cubicBezTo>
                  <a:cubicBezTo>
                    <a:pt x="117" y="417"/>
                    <a:pt x="120" y="420"/>
                    <a:pt x="124" y="420"/>
                  </a:cubicBezTo>
                  <a:cubicBezTo>
                    <a:pt x="128" y="419"/>
                    <a:pt x="133" y="423"/>
                    <a:pt x="135" y="426"/>
                  </a:cubicBezTo>
                  <a:cubicBezTo>
                    <a:pt x="136" y="429"/>
                    <a:pt x="139" y="432"/>
                    <a:pt x="143" y="430"/>
                  </a:cubicBezTo>
                  <a:cubicBezTo>
                    <a:pt x="148" y="427"/>
                    <a:pt x="155" y="425"/>
                    <a:pt x="159" y="423"/>
                  </a:cubicBezTo>
                  <a:cubicBezTo>
                    <a:pt x="164" y="421"/>
                    <a:pt x="168" y="423"/>
                    <a:pt x="167" y="427"/>
                  </a:cubicBezTo>
                  <a:cubicBezTo>
                    <a:pt x="166" y="432"/>
                    <a:pt x="170" y="433"/>
                    <a:pt x="174" y="433"/>
                  </a:cubicBezTo>
                  <a:cubicBezTo>
                    <a:pt x="177" y="433"/>
                    <a:pt x="180" y="439"/>
                    <a:pt x="185" y="439"/>
                  </a:cubicBezTo>
                  <a:cubicBezTo>
                    <a:pt x="191" y="438"/>
                    <a:pt x="197" y="435"/>
                    <a:pt x="200" y="431"/>
                  </a:cubicBezTo>
                  <a:cubicBezTo>
                    <a:pt x="204" y="427"/>
                    <a:pt x="215" y="416"/>
                    <a:pt x="218" y="410"/>
                  </a:cubicBezTo>
                  <a:cubicBezTo>
                    <a:pt x="220" y="404"/>
                    <a:pt x="224" y="394"/>
                    <a:pt x="220" y="387"/>
                  </a:cubicBezTo>
                  <a:cubicBezTo>
                    <a:pt x="217" y="379"/>
                    <a:pt x="209" y="374"/>
                    <a:pt x="213" y="365"/>
                  </a:cubicBezTo>
                  <a:cubicBezTo>
                    <a:pt x="217" y="357"/>
                    <a:pt x="215" y="356"/>
                    <a:pt x="213" y="350"/>
                  </a:cubicBezTo>
                  <a:cubicBezTo>
                    <a:pt x="210" y="344"/>
                    <a:pt x="206" y="335"/>
                    <a:pt x="211" y="326"/>
                  </a:cubicBezTo>
                  <a:cubicBezTo>
                    <a:pt x="216" y="318"/>
                    <a:pt x="225" y="316"/>
                    <a:pt x="234" y="311"/>
                  </a:cubicBezTo>
                  <a:cubicBezTo>
                    <a:pt x="243" y="306"/>
                    <a:pt x="250" y="297"/>
                    <a:pt x="251" y="281"/>
                  </a:cubicBezTo>
                  <a:cubicBezTo>
                    <a:pt x="252" y="265"/>
                    <a:pt x="248" y="231"/>
                    <a:pt x="250" y="228"/>
                  </a:cubicBezTo>
                  <a:cubicBezTo>
                    <a:pt x="252" y="224"/>
                    <a:pt x="259" y="212"/>
                    <a:pt x="262" y="204"/>
                  </a:cubicBezTo>
                  <a:cubicBezTo>
                    <a:pt x="266" y="196"/>
                    <a:pt x="263" y="189"/>
                    <a:pt x="266" y="181"/>
                  </a:cubicBezTo>
                  <a:cubicBezTo>
                    <a:pt x="269" y="172"/>
                    <a:pt x="270" y="148"/>
                    <a:pt x="264" y="130"/>
                  </a:cubicBezTo>
                  <a:cubicBezTo>
                    <a:pt x="258" y="113"/>
                    <a:pt x="251" y="88"/>
                    <a:pt x="242" y="75"/>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8" name="Freeform 8">
              <a:extLst>
                <a:ext uri="{FF2B5EF4-FFF2-40B4-BE49-F238E27FC236}">
                  <a16:creationId xmlns:a16="http://schemas.microsoft.com/office/drawing/2014/main" id="{4C0D7AD5-D8E3-4BDB-9B06-C1A77D19F8D0}"/>
                </a:ext>
              </a:extLst>
            </p:cNvPr>
            <p:cNvSpPr>
              <a:spLocks/>
            </p:cNvSpPr>
            <p:nvPr/>
          </p:nvSpPr>
          <p:spPr bwMode="auto">
            <a:xfrm>
              <a:off x="5097463" y="6567488"/>
              <a:ext cx="187325" cy="338138"/>
            </a:xfrm>
            <a:custGeom>
              <a:avLst/>
              <a:gdLst>
                <a:gd name="T0" fmla="*/ 9 w 50"/>
                <a:gd name="T1" fmla="*/ 58 h 90"/>
                <a:gd name="T2" fmla="*/ 4 w 50"/>
                <a:gd name="T3" fmla="*/ 60 h 90"/>
                <a:gd name="T4" fmla="*/ 5 w 50"/>
                <a:gd name="T5" fmla="*/ 46 h 90"/>
                <a:gd name="T6" fmla="*/ 9 w 50"/>
                <a:gd name="T7" fmla="*/ 37 h 90"/>
                <a:gd name="T8" fmla="*/ 14 w 50"/>
                <a:gd name="T9" fmla="*/ 27 h 90"/>
                <a:gd name="T10" fmla="*/ 19 w 50"/>
                <a:gd name="T11" fmla="*/ 22 h 90"/>
                <a:gd name="T12" fmla="*/ 26 w 50"/>
                <a:gd name="T13" fmla="*/ 15 h 90"/>
                <a:gd name="T14" fmla="*/ 30 w 50"/>
                <a:gd name="T15" fmla="*/ 13 h 90"/>
                <a:gd name="T16" fmla="*/ 32 w 50"/>
                <a:gd name="T17" fmla="*/ 8 h 90"/>
                <a:gd name="T18" fmla="*/ 37 w 50"/>
                <a:gd name="T19" fmla="*/ 2 h 90"/>
                <a:gd name="T20" fmla="*/ 41 w 50"/>
                <a:gd name="T21" fmla="*/ 4 h 90"/>
                <a:gd name="T22" fmla="*/ 40 w 50"/>
                <a:gd name="T23" fmla="*/ 12 h 90"/>
                <a:gd name="T24" fmla="*/ 39 w 50"/>
                <a:gd name="T25" fmla="*/ 21 h 90"/>
                <a:gd name="T26" fmla="*/ 33 w 50"/>
                <a:gd name="T27" fmla="*/ 31 h 90"/>
                <a:gd name="T28" fmla="*/ 31 w 50"/>
                <a:gd name="T29" fmla="*/ 41 h 90"/>
                <a:gd name="T30" fmla="*/ 36 w 50"/>
                <a:gd name="T31" fmla="*/ 46 h 90"/>
                <a:gd name="T32" fmla="*/ 43 w 50"/>
                <a:gd name="T33" fmla="*/ 43 h 90"/>
                <a:gd name="T34" fmla="*/ 49 w 50"/>
                <a:gd name="T35" fmla="*/ 43 h 90"/>
                <a:gd name="T36" fmla="*/ 48 w 50"/>
                <a:gd name="T37" fmla="*/ 49 h 90"/>
                <a:gd name="T38" fmla="*/ 44 w 50"/>
                <a:gd name="T39" fmla="*/ 56 h 90"/>
                <a:gd name="T40" fmla="*/ 40 w 50"/>
                <a:gd name="T41" fmla="*/ 66 h 90"/>
                <a:gd name="T42" fmla="*/ 37 w 50"/>
                <a:gd name="T43" fmla="*/ 72 h 90"/>
                <a:gd name="T44" fmla="*/ 30 w 50"/>
                <a:gd name="T45" fmla="*/ 77 h 90"/>
                <a:gd name="T46" fmla="*/ 24 w 50"/>
                <a:gd name="T47" fmla="*/ 81 h 90"/>
                <a:gd name="T48" fmla="*/ 18 w 50"/>
                <a:gd name="T49" fmla="*/ 85 h 90"/>
                <a:gd name="T50" fmla="*/ 12 w 50"/>
                <a:gd name="T51" fmla="*/ 87 h 90"/>
                <a:gd name="T52" fmla="*/ 7 w 50"/>
                <a:gd name="T53" fmla="*/ 89 h 90"/>
                <a:gd name="T54" fmla="*/ 1 w 50"/>
                <a:gd name="T55" fmla="*/ 86 h 90"/>
                <a:gd name="T56" fmla="*/ 7 w 50"/>
                <a:gd name="T57" fmla="*/ 83 h 90"/>
                <a:gd name="T58" fmla="*/ 12 w 50"/>
                <a:gd name="T59" fmla="*/ 77 h 90"/>
                <a:gd name="T60" fmla="*/ 11 w 50"/>
                <a:gd name="T61" fmla="*/ 70 h 90"/>
                <a:gd name="T62" fmla="*/ 16 w 50"/>
                <a:gd name="T63" fmla="*/ 65 h 90"/>
                <a:gd name="T64" fmla="*/ 18 w 50"/>
                <a:gd name="T65" fmla="*/ 59 h 90"/>
                <a:gd name="T66" fmla="*/ 13 w 50"/>
                <a:gd name="T67" fmla="*/ 55 h 90"/>
                <a:gd name="T68" fmla="*/ 9 w 50"/>
                <a:gd name="T69" fmla="*/ 5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0" h="90">
                  <a:moveTo>
                    <a:pt x="9" y="58"/>
                  </a:moveTo>
                  <a:cubicBezTo>
                    <a:pt x="8" y="61"/>
                    <a:pt x="5" y="66"/>
                    <a:pt x="4" y="60"/>
                  </a:cubicBezTo>
                  <a:cubicBezTo>
                    <a:pt x="3" y="55"/>
                    <a:pt x="5" y="49"/>
                    <a:pt x="5" y="46"/>
                  </a:cubicBezTo>
                  <a:cubicBezTo>
                    <a:pt x="5" y="43"/>
                    <a:pt x="7" y="40"/>
                    <a:pt x="9" y="37"/>
                  </a:cubicBezTo>
                  <a:cubicBezTo>
                    <a:pt x="11" y="35"/>
                    <a:pt x="13" y="30"/>
                    <a:pt x="14" y="27"/>
                  </a:cubicBezTo>
                  <a:cubicBezTo>
                    <a:pt x="15" y="25"/>
                    <a:pt x="17" y="23"/>
                    <a:pt x="19" y="22"/>
                  </a:cubicBezTo>
                  <a:cubicBezTo>
                    <a:pt x="22" y="21"/>
                    <a:pt x="25" y="16"/>
                    <a:pt x="26" y="15"/>
                  </a:cubicBezTo>
                  <a:cubicBezTo>
                    <a:pt x="28" y="14"/>
                    <a:pt x="28" y="14"/>
                    <a:pt x="30" y="13"/>
                  </a:cubicBezTo>
                  <a:cubicBezTo>
                    <a:pt x="32" y="13"/>
                    <a:pt x="32" y="11"/>
                    <a:pt x="32" y="8"/>
                  </a:cubicBezTo>
                  <a:cubicBezTo>
                    <a:pt x="32" y="6"/>
                    <a:pt x="35" y="3"/>
                    <a:pt x="37" y="2"/>
                  </a:cubicBezTo>
                  <a:cubicBezTo>
                    <a:pt x="39" y="0"/>
                    <a:pt x="41" y="0"/>
                    <a:pt x="41" y="4"/>
                  </a:cubicBezTo>
                  <a:cubicBezTo>
                    <a:pt x="41" y="8"/>
                    <a:pt x="40" y="10"/>
                    <a:pt x="40" y="12"/>
                  </a:cubicBezTo>
                  <a:cubicBezTo>
                    <a:pt x="40" y="14"/>
                    <a:pt x="41" y="18"/>
                    <a:pt x="39" y="21"/>
                  </a:cubicBezTo>
                  <a:cubicBezTo>
                    <a:pt x="37" y="24"/>
                    <a:pt x="33" y="27"/>
                    <a:pt x="33" y="31"/>
                  </a:cubicBezTo>
                  <a:cubicBezTo>
                    <a:pt x="32" y="35"/>
                    <a:pt x="29" y="38"/>
                    <a:pt x="31" y="41"/>
                  </a:cubicBezTo>
                  <a:cubicBezTo>
                    <a:pt x="32" y="44"/>
                    <a:pt x="33" y="46"/>
                    <a:pt x="36" y="46"/>
                  </a:cubicBezTo>
                  <a:cubicBezTo>
                    <a:pt x="39" y="46"/>
                    <a:pt x="40" y="44"/>
                    <a:pt x="43" y="43"/>
                  </a:cubicBezTo>
                  <a:cubicBezTo>
                    <a:pt x="45" y="42"/>
                    <a:pt x="49" y="40"/>
                    <a:pt x="49" y="43"/>
                  </a:cubicBezTo>
                  <a:cubicBezTo>
                    <a:pt x="50" y="45"/>
                    <a:pt x="49" y="48"/>
                    <a:pt x="48" y="49"/>
                  </a:cubicBezTo>
                  <a:cubicBezTo>
                    <a:pt x="46" y="51"/>
                    <a:pt x="45" y="55"/>
                    <a:pt x="44" y="56"/>
                  </a:cubicBezTo>
                  <a:cubicBezTo>
                    <a:pt x="43" y="58"/>
                    <a:pt x="40" y="64"/>
                    <a:pt x="40" y="66"/>
                  </a:cubicBezTo>
                  <a:cubicBezTo>
                    <a:pt x="40" y="69"/>
                    <a:pt x="40" y="70"/>
                    <a:pt x="37" y="72"/>
                  </a:cubicBezTo>
                  <a:cubicBezTo>
                    <a:pt x="34" y="74"/>
                    <a:pt x="31" y="76"/>
                    <a:pt x="30" y="77"/>
                  </a:cubicBezTo>
                  <a:cubicBezTo>
                    <a:pt x="30" y="78"/>
                    <a:pt x="26" y="79"/>
                    <a:pt x="24" y="81"/>
                  </a:cubicBezTo>
                  <a:cubicBezTo>
                    <a:pt x="23" y="83"/>
                    <a:pt x="21" y="85"/>
                    <a:pt x="18" y="85"/>
                  </a:cubicBezTo>
                  <a:cubicBezTo>
                    <a:pt x="15" y="86"/>
                    <a:pt x="15" y="85"/>
                    <a:pt x="12" y="87"/>
                  </a:cubicBezTo>
                  <a:cubicBezTo>
                    <a:pt x="10" y="89"/>
                    <a:pt x="10" y="90"/>
                    <a:pt x="7" y="89"/>
                  </a:cubicBezTo>
                  <a:cubicBezTo>
                    <a:pt x="4" y="89"/>
                    <a:pt x="0" y="88"/>
                    <a:pt x="1" y="86"/>
                  </a:cubicBezTo>
                  <a:cubicBezTo>
                    <a:pt x="2" y="84"/>
                    <a:pt x="5" y="84"/>
                    <a:pt x="7" y="83"/>
                  </a:cubicBezTo>
                  <a:cubicBezTo>
                    <a:pt x="10" y="82"/>
                    <a:pt x="12" y="80"/>
                    <a:pt x="12" y="77"/>
                  </a:cubicBezTo>
                  <a:cubicBezTo>
                    <a:pt x="12" y="74"/>
                    <a:pt x="9" y="74"/>
                    <a:pt x="11" y="70"/>
                  </a:cubicBezTo>
                  <a:cubicBezTo>
                    <a:pt x="13" y="67"/>
                    <a:pt x="13" y="67"/>
                    <a:pt x="16" y="65"/>
                  </a:cubicBezTo>
                  <a:cubicBezTo>
                    <a:pt x="18" y="64"/>
                    <a:pt x="20" y="62"/>
                    <a:pt x="18" y="59"/>
                  </a:cubicBezTo>
                  <a:cubicBezTo>
                    <a:pt x="16" y="56"/>
                    <a:pt x="15" y="56"/>
                    <a:pt x="13" y="55"/>
                  </a:cubicBezTo>
                  <a:cubicBezTo>
                    <a:pt x="12" y="55"/>
                    <a:pt x="10" y="56"/>
                    <a:pt x="9" y="58"/>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9" name="Freeform 9">
              <a:extLst>
                <a:ext uri="{FF2B5EF4-FFF2-40B4-BE49-F238E27FC236}">
                  <a16:creationId xmlns:a16="http://schemas.microsoft.com/office/drawing/2014/main" id="{185A7D5D-CB5E-407D-A76E-D7FC0DC795B2}"/>
                </a:ext>
              </a:extLst>
            </p:cNvPr>
            <p:cNvSpPr>
              <a:spLocks/>
            </p:cNvSpPr>
            <p:nvPr/>
          </p:nvSpPr>
          <p:spPr bwMode="auto">
            <a:xfrm>
              <a:off x="5907088" y="4497388"/>
              <a:ext cx="908050" cy="881063"/>
            </a:xfrm>
            <a:custGeom>
              <a:avLst/>
              <a:gdLst>
                <a:gd name="T0" fmla="*/ 24 w 242"/>
                <a:gd name="T1" fmla="*/ 197 h 235"/>
                <a:gd name="T2" fmla="*/ 33 w 242"/>
                <a:gd name="T3" fmla="*/ 192 h 235"/>
                <a:gd name="T4" fmla="*/ 40 w 242"/>
                <a:gd name="T5" fmla="*/ 196 h 235"/>
                <a:gd name="T6" fmla="*/ 49 w 242"/>
                <a:gd name="T7" fmla="*/ 195 h 235"/>
                <a:gd name="T8" fmla="*/ 66 w 242"/>
                <a:gd name="T9" fmla="*/ 193 h 235"/>
                <a:gd name="T10" fmla="*/ 77 w 242"/>
                <a:gd name="T11" fmla="*/ 188 h 235"/>
                <a:gd name="T12" fmla="*/ 87 w 242"/>
                <a:gd name="T13" fmla="*/ 198 h 235"/>
                <a:gd name="T14" fmla="*/ 95 w 242"/>
                <a:gd name="T15" fmla="*/ 198 h 235"/>
                <a:gd name="T16" fmla="*/ 113 w 242"/>
                <a:gd name="T17" fmla="*/ 197 h 235"/>
                <a:gd name="T18" fmla="*/ 127 w 242"/>
                <a:gd name="T19" fmla="*/ 188 h 235"/>
                <a:gd name="T20" fmla="*/ 135 w 242"/>
                <a:gd name="T21" fmla="*/ 196 h 235"/>
                <a:gd name="T22" fmla="*/ 150 w 242"/>
                <a:gd name="T23" fmla="*/ 210 h 235"/>
                <a:gd name="T24" fmla="*/ 144 w 242"/>
                <a:gd name="T25" fmla="*/ 220 h 235"/>
                <a:gd name="T26" fmla="*/ 159 w 242"/>
                <a:gd name="T27" fmla="*/ 230 h 235"/>
                <a:gd name="T28" fmla="*/ 168 w 242"/>
                <a:gd name="T29" fmla="*/ 220 h 235"/>
                <a:gd name="T30" fmla="*/ 182 w 242"/>
                <a:gd name="T31" fmla="*/ 213 h 235"/>
                <a:gd name="T32" fmla="*/ 194 w 242"/>
                <a:gd name="T33" fmla="*/ 209 h 235"/>
                <a:gd name="T34" fmla="*/ 216 w 242"/>
                <a:gd name="T35" fmla="*/ 207 h 235"/>
                <a:gd name="T36" fmla="*/ 229 w 242"/>
                <a:gd name="T37" fmla="*/ 201 h 235"/>
                <a:gd name="T38" fmla="*/ 242 w 242"/>
                <a:gd name="T39" fmla="*/ 197 h 235"/>
                <a:gd name="T40" fmla="*/ 223 w 242"/>
                <a:gd name="T41" fmla="*/ 179 h 235"/>
                <a:gd name="T42" fmla="*/ 203 w 242"/>
                <a:gd name="T43" fmla="*/ 69 h 235"/>
                <a:gd name="T44" fmla="*/ 208 w 242"/>
                <a:gd name="T45" fmla="*/ 27 h 235"/>
                <a:gd name="T46" fmla="*/ 169 w 242"/>
                <a:gd name="T47" fmla="*/ 21 h 235"/>
                <a:gd name="T48" fmla="*/ 145 w 242"/>
                <a:gd name="T49" fmla="*/ 6 h 235"/>
                <a:gd name="T50" fmla="*/ 134 w 242"/>
                <a:gd name="T51" fmla="*/ 21 h 235"/>
                <a:gd name="T52" fmla="*/ 123 w 242"/>
                <a:gd name="T53" fmla="*/ 58 h 235"/>
                <a:gd name="T54" fmla="*/ 127 w 242"/>
                <a:gd name="T55" fmla="*/ 76 h 235"/>
                <a:gd name="T56" fmla="*/ 139 w 242"/>
                <a:gd name="T57" fmla="*/ 69 h 235"/>
                <a:gd name="T58" fmla="*/ 154 w 242"/>
                <a:gd name="T59" fmla="*/ 65 h 235"/>
                <a:gd name="T60" fmla="*/ 168 w 242"/>
                <a:gd name="T61" fmla="*/ 59 h 235"/>
                <a:gd name="T62" fmla="*/ 179 w 242"/>
                <a:gd name="T63" fmla="*/ 52 h 235"/>
                <a:gd name="T64" fmla="*/ 185 w 242"/>
                <a:gd name="T65" fmla="*/ 77 h 235"/>
                <a:gd name="T66" fmla="*/ 181 w 242"/>
                <a:gd name="T67" fmla="*/ 103 h 235"/>
                <a:gd name="T68" fmla="*/ 163 w 242"/>
                <a:gd name="T69" fmla="*/ 117 h 235"/>
                <a:gd name="T70" fmla="*/ 151 w 242"/>
                <a:gd name="T71" fmla="*/ 110 h 235"/>
                <a:gd name="T72" fmla="*/ 141 w 242"/>
                <a:gd name="T73" fmla="*/ 98 h 235"/>
                <a:gd name="T74" fmla="*/ 134 w 242"/>
                <a:gd name="T75" fmla="*/ 108 h 235"/>
                <a:gd name="T76" fmla="*/ 122 w 242"/>
                <a:gd name="T77" fmla="*/ 128 h 235"/>
                <a:gd name="T78" fmla="*/ 104 w 242"/>
                <a:gd name="T79" fmla="*/ 86 h 235"/>
                <a:gd name="T80" fmla="*/ 101 w 242"/>
                <a:gd name="T81" fmla="*/ 63 h 235"/>
                <a:gd name="T82" fmla="*/ 88 w 242"/>
                <a:gd name="T83" fmla="*/ 63 h 235"/>
                <a:gd name="T84" fmla="*/ 73 w 242"/>
                <a:gd name="T85" fmla="*/ 58 h 235"/>
                <a:gd name="T86" fmla="*/ 64 w 242"/>
                <a:gd name="T87" fmla="*/ 62 h 235"/>
                <a:gd name="T88" fmla="*/ 56 w 242"/>
                <a:gd name="T89" fmla="*/ 75 h 235"/>
                <a:gd name="T90" fmla="*/ 63 w 242"/>
                <a:gd name="T91" fmla="*/ 85 h 235"/>
                <a:gd name="T92" fmla="*/ 55 w 242"/>
                <a:gd name="T93" fmla="*/ 130 h 235"/>
                <a:gd name="T94" fmla="*/ 42 w 242"/>
                <a:gd name="T95" fmla="*/ 139 h 235"/>
                <a:gd name="T96" fmla="*/ 28 w 242"/>
                <a:gd name="T97" fmla="*/ 139 h 235"/>
                <a:gd name="T98" fmla="*/ 16 w 242"/>
                <a:gd name="T99" fmla="*/ 151 h 235"/>
                <a:gd name="T100" fmla="*/ 3 w 242"/>
                <a:gd name="T101" fmla="*/ 165 h 235"/>
                <a:gd name="T102" fmla="*/ 11 w 242"/>
                <a:gd name="T103" fmla="*/ 173 h 235"/>
                <a:gd name="T104" fmla="*/ 12 w 242"/>
                <a:gd name="T105" fmla="*/ 1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2" h="235">
                  <a:moveTo>
                    <a:pt x="20" y="195"/>
                  </a:moveTo>
                  <a:cubicBezTo>
                    <a:pt x="22" y="196"/>
                    <a:pt x="22" y="198"/>
                    <a:pt x="24" y="197"/>
                  </a:cubicBezTo>
                  <a:cubicBezTo>
                    <a:pt x="25" y="196"/>
                    <a:pt x="24" y="194"/>
                    <a:pt x="24" y="193"/>
                  </a:cubicBezTo>
                  <a:cubicBezTo>
                    <a:pt x="26" y="189"/>
                    <a:pt x="31" y="190"/>
                    <a:pt x="33" y="192"/>
                  </a:cubicBezTo>
                  <a:cubicBezTo>
                    <a:pt x="34" y="193"/>
                    <a:pt x="34" y="194"/>
                    <a:pt x="36" y="195"/>
                  </a:cubicBezTo>
                  <a:cubicBezTo>
                    <a:pt x="37" y="196"/>
                    <a:pt x="39" y="196"/>
                    <a:pt x="40" y="196"/>
                  </a:cubicBezTo>
                  <a:cubicBezTo>
                    <a:pt x="41" y="196"/>
                    <a:pt x="43" y="195"/>
                    <a:pt x="44" y="194"/>
                  </a:cubicBezTo>
                  <a:cubicBezTo>
                    <a:pt x="47" y="194"/>
                    <a:pt x="47" y="195"/>
                    <a:pt x="49" y="195"/>
                  </a:cubicBezTo>
                  <a:cubicBezTo>
                    <a:pt x="53" y="196"/>
                    <a:pt x="58" y="196"/>
                    <a:pt x="61" y="195"/>
                  </a:cubicBezTo>
                  <a:cubicBezTo>
                    <a:pt x="62" y="195"/>
                    <a:pt x="65" y="194"/>
                    <a:pt x="66" y="193"/>
                  </a:cubicBezTo>
                  <a:cubicBezTo>
                    <a:pt x="67" y="192"/>
                    <a:pt x="66" y="190"/>
                    <a:pt x="67" y="189"/>
                  </a:cubicBezTo>
                  <a:cubicBezTo>
                    <a:pt x="70" y="187"/>
                    <a:pt x="74" y="188"/>
                    <a:pt x="77" y="188"/>
                  </a:cubicBezTo>
                  <a:cubicBezTo>
                    <a:pt x="77" y="191"/>
                    <a:pt x="77" y="192"/>
                    <a:pt x="80" y="193"/>
                  </a:cubicBezTo>
                  <a:cubicBezTo>
                    <a:pt x="83" y="194"/>
                    <a:pt x="85" y="197"/>
                    <a:pt x="87" y="198"/>
                  </a:cubicBezTo>
                  <a:cubicBezTo>
                    <a:pt x="89" y="199"/>
                    <a:pt x="90" y="200"/>
                    <a:pt x="92" y="200"/>
                  </a:cubicBezTo>
                  <a:cubicBezTo>
                    <a:pt x="94" y="200"/>
                    <a:pt x="93" y="199"/>
                    <a:pt x="95" y="198"/>
                  </a:cubicBezTo>
                  <a:cubicBezTo>
                    <a:pt x="99" y="197"/>
                    <a:pt x="100" y="199"/>
                    <a:pt x="103" y="200"/>
                  </a:cubicBezTo>
                  <a:cubicBezTo>
                    <a:pt x="108" y="202"/>
                    <a:pt x="109" y="198"/>
                    <a:pt x="113" y="197"/>
                  </a:cubicBezTo>
                  <a:cubicBezTo>
                    <a:pt x="115" y="196"/>
                    <a:pt x="118" y="197"/>
                    <a:pt x="120" y="195"/>
                  </a:cubicBezTo>
                  <a:cubicBezTo>
                    <a:pt x="123" y="193"/>
                    <a:pt x="125" y="191"/>
                    <a:pt x="127" y="188"/>
                  </a:cubicBezTo>
                  <a:cubicBezTo>
                    <a:pt x="129" y="185"/>
                    <a:pt x="130" y="184"/>
                    <a:pt x="134" y="184"/>
                  </a:cubicBezTo>
                  <a:cubicBezTo>
                    <a:pt x="134" y="186"/>
                    <a:pt x="134" y="195"/>
                    <a:pt x="135" y="196"/>
                  </a:cubicBezTo>
                  <a:cubicBezTo>
                    <a:pt x="138" y="199"/>
                    <a:pt x="144" y="195"/>
                    <a:pt x="148" y="199"/>
                  </a:cubicBezTo>
                  <a:cubicBezTo>
                    <a:pt x="150" y="201"/>
                    <a:pt x="151" y="207"/>
                    <a:pt x="150" y="210"/>
                  </a:cubicBezTo>
                  <a:cubicBezTo>
                    <a:pt x="149" y="212"/>
                    <a:pt x="147" y="212"/>
                    <a:pt x="146" y="214"/>
                  </a:cubicBezTo>
                  <a:cubicBezTo>
                    <a:pt x="145" y="215"/>
                    <a:pt x="145" y="218"/>
                    <a:pt x="144" y="220"/>
                  </a:cubicBezTo>
                  <a:cubicBezTo>
                    <a:pt x="143" y="224"/>
                    <a:pt x="144" y="229"/>
                    <a:pt x="147" y="232"/>
                  </a:cubicBezTo>
                  <a:cubicBezTo>
                    <a:pt x="151" y="235"/>
                    <a:pt x="156" y="232"/>
                    <a:pt x="159" y="230"/>
                  </a:cubicBezTo>
                  <a:cubicBezTo>
                    <a:pt x="161" y="229"/>
                    <a:pt x="163" y="228"/>
                    <a:pt x="164" y="226"/>
                  </a:cubicBezTo>
                  <a:cubicBezTo>
                    <a:pt x="166" y="223"/>
                    <a:pt x="165" y="222"/>
                    <a:pt x="168" y="220"/>
                  </a:cubicBezTo>
                  <a:cubicBezTo>
                    <a:pt x="170" y="218"/>
                    <a:pt x="173" y="218"/>
                    <a:pt x="175" y="217"/>
                  </a:cubicBezTo>
                  <a:cubicBezTo>
                    <a:pt x="178" y="216"/>
                    <a:pt x="180" y="214"/>
                    <a:pt x="182" y="213"/>
                  </a:cubicBezTo>
                  <a:cubicBezTo>
                    <a:pt x="185" y="212"/>
                    <a:pt x="188" y="211"/>
                    <a:pt x="191" y="210"/>
                  </a:cubicBezTo>
                  <a:cubicBezTo>
                    <a:pt x="192" y="209"/>
                    <a:pt x="193" y="209"/>
                    <a:pt x="194" y="209"/>
                  </a:cubicBezTo>
                  <a:cubicBezTo>
                    <a:pt x="197" y="209"/>
                    <a:pt x="197" y="210"/>
                    <a:pt x="198" y="211"/>
                  </a:cubicBezTo>
                  <a:cubicBezTo>
                    <a:pt x="206" y="217"/>
                    <a:pt x="208" y="204"/>
                    <a:pt x="216" y="207"/>
                  </a:cubicBezTo>
                  <a:cubicBezTo>
                    <a:pt x="219" y="208"/>
                    <a:pt x="220" y="210"/>
                    <a:pt x="224" y="209"/>
                  </a:cubicBezTo>
                  <a:cubicBezTo>
                    <a:pt x="229" y="208"/>
                    <a:pt x="227" y="204"/>
                    <a:pt x="229" y="201"/>
                  </a:cubicBezTo>
                  <a:cubicBezTo>
                    <a:pt x="231" y="198"/>
                    <a:pt x="238" y="198"/>
                    <a:pt x="241" y="198"/>
                  </a:cubicBezTo>
                  <a:cubicBezTo>
                    <a:pt x="241" y="198"/>
                    <a:pt x="242" y="197"/>
                    <a:pt x="242" y="197"/>
                  </a:cubicBezTo>
                  <a:cubicBezTo>
                    <a:pt x="237" y="190"/>
                    <a:pt x="232" y="183"/>
                    <a:pt x="231" y="181"/>
                  </a:cubicBezTo>
                  <a:cubicBezTo>
                    <a:pt x="229" y="179"/>
                    <a:pt x="227" y="178"/>
                    <a:pt x="223" y="179"/>
                  </a:cubicBezTo>
                  <a:cubicBezTo>
                    <a:pt x="219" y="179"/>
                    <a:pt x="216" y="174"/>
                    <a:pt x="214" y="171"/>
                  </a:cubicBezTo>
                  <a:cubicBezTo>
                    <a:pt x="201" y="149"/>
                    <a:pt x="202" y="103"/>
                    <a:pt x="203" y="69"/>
                  </a:cubicBezTo>
                  <a:cubicBezTo>
                    <a:pt x="203" y="60"/>
                    <a:pt x="209" y="39"/>
                    <a:pt x="212" y="32"/>
                  </a:cubicBezTo>
                  <a:cubicBezTo>
                    <a:pt x="214" y="24"/>
                    <a:pt x="210" y="24"/>
                    <a:pt x="208" y="27"/>
                  </a:cubicBezTo>
                  <a:cubicBezTo>
                    <a:pt x="201" y="36"/>
                    <a:pt x="191" y="37"/>
                    <a:pt x="184" y="35"/>
                  </a:cubicBezTo>
                  <a:cubicBezTo>
                    <a:pt x="177" y="33"/>
                    <a:pt x="172" y="26"/>
                    <a:pt x="169" y="21"/>
                  </a:cubicBezTo>
                  <a:cubicBezTo>
                    <a:pt x="166" y="16"/>
                    <a:pt x="159" y="14"/>
                    <a:pt x="156" y="14"/>
                  </a:cubicBezTo>
                  <a:cubicBezTo>
                    <a:pt x="153" y="14"/>
                    <a:pt x="149" y="12"/>
                    <a:pt x="145" y="6"/>
                  </a:cubicBezTo>
                  <a:cubicBezTo>
                    <a:pt x="140" y="0"/>
                    <a:pt x="139" y="3"/>
                    <a:pt x="139" y="8"/>
                  </a:cubicBezTo>
                  <a:cubicBezTo>
                    <a:pt x="139" y="14"/>
                    <a:pt x="138" y="17"/>
                    <a:pt x="134" y="21"/>
                  </a:cubicBezTo>
                  <a:cubicBezTo>
                    <a:pt x="126" y="28"/>
                    <a:pt x="128" y="34"/>
                    <a:pt x="127" y="39"/>
                  </a:cubicBezTo>
                  <a:cubicBezTo>
                    <a:pt x="125" y="44"/>
                    <a:pt x="124" y="52"/>
                    <a:pt x="123" y="58"/>
                  </a:cubicBezTo>
                  <a:cubicBezTo>
                    <a:pt x="123" y="64"/>
                    <a:pt x="121" y="66"/>
                    <a:pt x="120" y="71"/>
                  </a:cubicBezTo>
                  <a:cubicBezTo>
                    <a:pt x="120" y="76"/>
                    <a:pt x="125" y="77"/>
                    <a:pt x="127" y="76"/>
                  </a:cubicBezTo>
                  <a:cubicBezTo>
                    <a:pt x="130" y="74"/>
                    <a:pt x="131" y="71"/>
                    <a:pt x="133" y="70"/>
                  </a:cubicBezTo>
                  <a:cubicBezTo>
                    <a:pt x="135" y="69"/>
                    <a:pt x="137" y="69"/>
                    <a:pt x="139" y="69"/>
                  </a:cubicBezTo>
                  <a:cubicBezTo>
                    <a:pt x="142" y="68"/>
                    <a:pt x="144" y="68"/>
                    <a:pt x="146" y="66"/>
                  </a:cubicBezTo>
                  <a:cubicBezTo>
                    <a:pt x="149" y="64"/>
                    <a:pt x="151" y="63"/>
                    <a:pt x="154" y="65"/>
                  </a:cubicBezTo>
                  <a:cubicBezTo>
                    <a:pt x="157" y="66"/>
                    <a:pt x="159" y="67"/>
                    <a:pt x="161" y="64"/>
                  </a:cubicBezTo>
                  <a:cubicBezTo>
                    <a:pt x="162" y="62"/>
                    <a:pt x="165" y="61"/>
                    <a:pt x="168" y="59"/>
                  </a:cubicBezTo>
                  <a:cubicBezTo>
                    <a:pt x="171" y="57"/>
                    <a:pt x="170" y="56"/>
                    <a:pt x="172" y="52"/>
                  </a:cubicBezTo>
                  <a:cubicBezTo>
                    <a:pt x="174" y="48"/>
                    <a:pt x="177" y="50"/>
                    <a:pt x="179" y="52"/>
                  </a:cubicBezTo>
                  <a:cubicBezTo>
                    <a:pt x="181" y="54"/>
                    <a:pt x="183" y="57"/>
                    <a:pt x="186" y="64"/>
                  </a:cubicBezTo>
                  <a:cubicBezTo>
                    <a:pt x="189" y="71"/>
                    <a:pt x="187" y="74"/>
                    <a:pt x="185" y="77"/>
                  </a:cubicBezTo>
                  <a:cubicBezTo>
                    <a:pt x="183" y="81"/>
                    <a:pt x="183" y="86"/>
                    <a:pt x="182" y="89"/>
                  </a:cubicBezTo>
                  <a:cubicBezTo>
                    <a:pt x="182" y="93"/>
                    <a:pt x="182" y="98"/>
                    <a:pt x="181" y="103"/>
                  </a:cubicBezTo>
                  <a:cubicBezTo>
                    <a:pt x="180" y="107"/>
                    <a:pt x="174" y="116"/>
                    <a:pt x="171" y="119"/>
                  </a:cubicBezTo>
                  <a:cubicBezTo>
                    <a:pt x="168" y="122"/>
                    <a:pt x="166" y="121"/>
                    <a:pt x="163" y="117"/>
                  </a:cubicBezTo>
                  <a:cubicBezTo>
                    <a:pt x="161" y="114"/>
                    <a:pt x="161" y="114"/>
                    <a:pt x="158" y="113"/>
                  </a:cubicBezTo>
                  <a:cubicBezTo>
                    <a:pt x="155" y="112"/>
                    <a:pt x="154" y="110"/>
                    <a:pt x="151" y="110"/>
                  </a:cubicBezTo>
                  <a:cubicBezTo>
                    <a:pt x="149" y="109"/>
                    <a:pt x="149" y="106"/>
                    <a:pt x="149" y="104"/>
                  </a:cubicBezTo>
                  <a:cubicBezTo>
                    <a:pt x="148" y="102"/>
                    <a:pt x="145" y="101"/>
                    <a:pt x="141" y="98"/>
                  </a:cubicBezTo>
                  <a:cubicBezTo>
                    <a:pt x="137" y="95"/>
                    <a:pt x="135" y="98"/>
                    <a:pt x="134" y="100"/>
                  </a:cubicBezTo>
                  <a:cubicBezTo>
                    <a:pt x="133" y="103"/>
                    <a:pt x="132" y="105"/>
                    <a:pt x="134" y="108"/>
                  </a:cubicBezTo>
                  <a:cubicBezTo>
                    <a:pt x="135" y="110"/>
                    <a:pt x="135" y="113"/>
                    <a:pt x="133" y="118"/>
                  </a:cubicBezTo>
                  <a:cubicBezTo>
                    <a:pt x="131" y="122"/>
                    <a:pt x="128" y="127"/>
                    <a:pt x="122" y="128"/>
                  </a:cubicBezTo>
                  <a:cubicBezTo>
                    <a:pt x="115" y="128"/>
                    <a:pt x="111" y="123"/>
                    <a:pt x="109" y="117"/>
                  </a:cubicBezTo>
                  <a:cubicBezTo>
                    <a:pt x="107" y="111"/>
                    <a:pt x="105" y="91"/>
                    <a:pt x="104" y="86"/>
                  </a:cubicBezTo>
                  <a:cubicBezTo>
                    <a:pt x="104" y="82"/>
                    <a:pt x="104" y="78"/>
                    <a:pt x="104" y="72"/>
                  </a:cubicBezTo>
                  <a:cubicBezTo>
                    <a:pt x="104" y="65"/>
                    <a:pt x="103" y="65"/>
                    <a:pt x="101" y="63"/>
                  </a:cubicBezTo>
                  <a:cubicBezTo>
                    <a:pt x="99" y="61"/>
                    <a:pt x="99" y="60"/>
                    <a:pt x="94" y="59"/>
                  </a:cubicBezTo>
                  <a:cubicBezTo>
                    <a:pt x="90" y="58"/>
                    <a:pt x="89" y="61"/>
                    <a:pt x="88" y="63"/>
                  </a:cubicBezTo>
                  <a:cubicBezTo>
                    <a:pt x="87" y="64"/>
                    <a:pt x="86" y="67"/>
                    <a:pt x="81" y="66"/>
                  </a:cubicBezTo>
                  <a:cubicBezTo>
                    <a:pt x="77" y="65"/>
                    <a:pt x="75" y="62"/>
                    <a:pt x="73" y="58"/>
                  </a:cubicBezTo>
                  <a:cubicBezTo>
                    <a:pt x="70" y="55"/>
                    <a:pt x="68" y="53"/>
                    <a:pt x="65" y="54"/>
                  </a:cubicBezTo>
                  <a:cubicBezTo>
                    <a:pt x="62" y="55"/>
                    <a:pt x="63" y="58"/>
                    <a:pt x="64" y="62"/>
                  </a:cubicBezTo>
                  <a:cubicBezTo>
                    <a:pt x="64" y="65"/>
                    <a:pt x="64" y="69"/>
                    <a:pt x="63" y="71"/>
                  </a:cubicBezTo>
                  <a:cubicBezTo>
                    <a:pt x="61" y="74"/>
                    <a:pt x="58" y="74"/>
                    <a:pt x="56" y="75"/>
                  </a:cubicBezTo>
                  <a:cubicBezTo>
                    <a:pt x="53" y="76"/>
                    <a:pt x="56" y="77"/>
                    <a:pt x="58" y="78"/>
                  </a:cubicBezTo>
                  <a:cubicBezTo>
                    <a:pt x="60" y="79"/>
                    <a:pt x="62" y="81"/>
                    <a:pt x="63" y="85"/>
                  </a:cubicBezTo>
                  <a:cubicBezTo>
                    <a:pt x="63" y="89"/>
                    <a:pt x="61" y="104"/>
                    <a:pt x="61" y="109"/>
                  </a:cubicBezTo>
                  <a:cubicBezTo>
                    <a:pt x="60" y="115"/>
                    <a:pt x="56" y="128"/>
                    <a:pt x="55" y="130"/>
                  </a:cubicBezTo>
                  <a:cubicBezTo>
                    <a:pt x="54" y="132"/>
                    <a:pt x="51" y="135"/>
                    <a:pt x="49" y="136"/>
                  </a:cubicBezTo>
                  <a:cubicBezTo>
                    <a:pt x="47" y="136"/>
                    <a:pt x="44" y="136"/>
                    <a:pt x="42" y="139"/>
                  </a:cubicBezTo>
                  <a:cubicBezTo>
                    <a:pt x="40" y="142"/>
                    <a:pt x="37" y="143"/>
                    <a:pt x="34" y="143"/>
                  </a:cubicBezTo>
                  <a:cubicBezTo>
                    <a:pt x="32" y="142"/>
                    <a:pt x="30" y="140"/>
                    <a:pt x="28" y="139"/>
                  </a:cubicBezTo>
                  <a:cubicBezTo>
                    <a:pt x="25" y="138"/>
                    <a:pt x="23" y="141"/>
                    <a:pt x="20" y="143"/>
                  </a:cubicBezTo>
                  <a:cubicBezTo>
                    <a:pt x="18" y="145"/>
                    <a:pt x="17" y="149"/>
                    <a:pt x="16" y="151"/>
                  </a:cubicBezTo>
                  <a:cubicBezTo>
                    <a:pt x="16" y="154"/>
                    <a:pt x="13" y="156"/>
                    <a:pt x="11" y="159"/>
                  </a:cubicBezTo>
                  <a:cubicBezTo>
                    <a:pt x="8" y="162"/>
                    <a:pt x="5" y="163"/>
                    <a:pt x="3" y="165"/>
                  </a:cubicBezTo>
                  <a:cubicBezTo>
                    <a:pt x="0" y="167"/>
                    <a:pt x="2" y="170"/>
                    <a:pt x="5" y="170"/>
                  </a:cubicBezTo>
                  <a:cubicBezTo>
                    <a:pt x="9" y="170"/>
                    <a:pt x="10" y="171"/>
                    <a:pt x="11" y="173"/>
                  </a:cubicBezTo>
                  <a:cubicBezTo>
                    <a:pt x="12" y="175"/>
                    <a:pt x="14" y="181"/>
                    <a:pt x="14" y="185"/>
                  </a:cubicBezTo>
                  <a:cubicBezTo>
                    <a:pt x="14" y="189"/>
                    <a:pt x="12" y="191"/>
                    <a:pt x="12" y="196"/>
                  </a:cubicBezTo>
                  <a:cubicBezTo>
                    <a:pt x="15" y="195"/>
                    <a:pt x="17" y="194"/>
                    <a:pt x="20" y="195"/>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0" name="Freeform 10">
              <a:extLst>
                <a:ext uri="{FF2B5EF4-FFF2-40B4-BE49-F238E27FC236}">
                  <a16:creationId xmlns:a16="http://schemas.microsoft.com/office/drawing/2014/main" id="{BF3E632A-3BF3-4004-B4E8-7F7268FAF6D8}"/>
                </a:ext>
              </a:extLst>
            </p:cNvPr>
            <p:cNvSpPr>
              <a:spLocks/>
            </p:cNvSpPr>
            <p:nvPr/>
          </p:nvSpPr>
          <p:spPr bwMode="auto">
            <a:xfrm>
              <a:off x="5829300" y="5187951"/>
              <a:ext cx="644525" cy="1046163"/>
            </a:xfrm>
            <a:custGeom>
              <a:avLst/>
              <a:gdLst>
                <a:gd name="T0" fmla="*/ 142 w 172"/>
                <a:gd name="T1" fmla="*/ 255 h 279"/>
                <a:gd name="T2" fmla="*/ 143 w 172"/>
                <a:gd name="T3" fmla="*/ 243 h 279"/>
                <a:gd name="T4" fmla="*/ 142 w 172"/>
                <a:gd name="T5" fmla="*/ 230 h 279"/>
                <a:gd name="T6" fmla="*/ 140 w 172"/>
                <a:gd name="T7" fmla="*/ 220 h 279"/>
                <a:gd name="T8" fmla="*/ 140 w 172"/>
                <a:gd name="T9" fmla="*/ 213 h 279"/>
                <a:gd name="T10" fmla="*/ 133 w 172"/>
                <a:gd name="T11" fmla="*/ 199 h 279"/>
                <a:gd name="T12" fmla="*/ 129 w 172"/>
                <a:gd name="T13" fmla="*/ 185 h 279"/>
                <a:gd name="T14" fmla="*/ 136 w 172"/>
                <a:gd name="T15" fmla="*/ 162 h 279"/>
                <a:gd name="T16" fmla="*/ 147 w 172"/>
                <a:gd name="T17" fmla="*/ 153 h 279"/>
                <a:gd name="T18" fmla="*/ 145 w 172"/>
                <a:gd name="T19" fmla="*/ 131 h 279"/>
                <a:gd name="T20" fmla="*/ 148 w 172"/>
                <a:gd name="T21" fmla="*/ 127 h 279"/>
                <a:gd name="T22" fmla="*/ 151 w 172"/>
                <a:gd name="T23" fmla="*/ 123 h 279"/>
                <a:gd name="T24" fmla="*/ 149 w 172"/>
                <a:gd name="T25" fmla="*/ 108 h 279"/>
                <a:gd name="T26" fmla="*/ 157 w 172"/>
                <a:gd name="T27" fmla="*/ 102 h 279"/>
                <a:gd name="T28" fmla="*/ 154 w 172"/>
                <a:gd name="T29" fmla="*/ 90 h 279"/>
                <a:gd name="T30" fmla="*/ 157 w 172"/>
                <a:gd name="T31" fmla="*/ 62 h 279"/>
                <a:gd name="T32" fmla="*/ 164 w 172"/>
                <a:gd name="T33" fmla="*/ 49 h 279"/>
                <a:gd name="T34" fmla="*/ 165 w 172"/>
                <a:gd name="T35" fmla="*/ 36 h 279"/>
                <a:gd name="T36" fmla="*/ 171 w 172"/>
                <a:gd name="T37" fmla="*/ 26 h 279"/>
                <a:gd name="T38" fmla="*/ 156 w 172"/>
                <a:gd name="T39" fmla="*/ 12 h 279"/>
                <a:gd name="T40" fmla="*/ 148 w 172"/>
                <a:gd name="T41" fmla="*/ 4 h 279"/>
                <a:gd name="T42" fmla="*/ 134 w 172"/>
                <a:gd name="T43" fmla="*/ 13 h 279"/>
                <a:gd name="T44" fmla="*/ 116 w 172"/>
                <a:gd name="T45" fmla="*/ 14 h 279"/>
                <a:gd name="T46" fmla="*/ 108 w 172"/>
                <a:gd name="T47" fmla="*/ 14 h 279"/>
                <a:gd name="T48" fmla="*/ 98 w 172"/>
                <a:gd name="T49" fmla="*/ 4 h 279"/>
                <a:gd name="T50" fmla="*/ 87 w 172"/>
                <a:gd name="T51" fmla="*/ 9 h 279"/>
                <a:gd name="T52" fmla="*/ 70 w 172"/>
                <a:gd name="T53" fmla="*/ 11 h 279"/>
                <a:gd name="T54" fmla="*/ 61 w 172"/>
                <a:gd name="T55" fmla="*/ 12 h 279"/>
                <a:gd name="T56" fmla="*/ 54 w 172"/>
                <a:gd name="T57" fmla="*/ 8 h 279"/>
                <a:gd name="T58" fmla="*/ 45 w 172"/>
                <a:gd name="T59" fmla="*/ 13 h 279"/>
                <a:gd name="T60" fmla="*/ 33 w 172"/>
                <a:gd name="T61" fmla="*/ 12 h 279"/>
                <a:gd name="T62" fmla="*/ 43 w 172"/>
                <a:gd name="T63" fmla="*/ 24 h 279"/>
                <a:gd name="T64" fmla="*/ 42 w 172"/>
                <a:gd name="T65" fmla="*/ 49 h 279"/>
                <a:gd name="T66" fmla="*/ 30 w 172"/>
                <a:gd name="T67" fmla="*/ 81 h 279"/>
                <a:gd name="T68" fmla="*/ 6 w 172"/>
                <a:gd name="T69" fmla="*/ 88 h 279"/>
                <a:gd name="T70" fmla="*/ 2 w 172"/>
                <a:gd name="T71" fmla="*/ 99 h 279"/>
                <a:gd name="T72" fmla="*/ 14 w 172"/>
                <a:gd name="T73" fmla="*/ 111 h 279"/>
                <a:gd name="T74" fmla="*/ 26 w 172"/>
                <a:gd name="T75" fmla="*/ 104 h 279"/>
                <a:gd name="T76" fmla="*/ 47 w 172"/>
                <a:gd name="T77" fmla="*/ 127 h 279"/>
                <a:gd name="T78" fmla="*/ 42 w 172"/>
                <a:gd name="T79" fmla="*/ 195 h 279"/>
                <a:gd name="T80" fmla="*/ 29 w 172"/>
                <a:gd name="T81" fmla="*/ 218 h 279"/>
                <a:gd name="T82" fmla="*/ 25 w 172"/>
                <a:gd name="T83" fmla="*/ 237 h 279"/>
                <a:gd name="T84" fmla="*/ 42 w 172"/>
                <a:gd name="T85" fmla="*/ 237 h 279"/>
                <a:gd name="T86" fmla="*/ 50 w 172"/>
                <a:gd name="T87" fmla="*/ 238 h 279"/>
                <a:gd name="T88" fmla="*/ 55 w 172"/>
                <a:gd name="T89" fmla="*/ 242 h 279"/>
                <a:gd name="T90" fmla="*/ 65 w 172"/>
                <a:gd name="T91" fmla="*/ 246 h 279"/>
                <a:gd name="T92" fmla="*/ 85 w 172"/>
                <a:gd name="T93" fmla="*/ 254 h 279"/>
                <a:gd name="T94" fmla="*/ 95 w 172"/>
                <a:gd name="T95" fmla="*/ 258 h 279"/>
                <a:gd name="T96" fmla="*/ 103 w 172"/>
                <a:gd name="T97" fmla="*/ 271 h 279"/>
                <a:gd name="T98" fmla="*/ 123 w 172"/>
                <a:gd name="T99" fmla="*/ 277 h 279"/>
                <a:gd name="T100" fmla="*/ 135 w 172"/>
                <a:gd name="T101" fmla="*/ 269 h 279"/>
                <a:gd name="T102" fmla="*/ 143 w 172"/>
                <a:gd name="T103" fmla="*/ 261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2" h="279">
                  <a:moveTo>
                    <a:pt x="143" y="261"/>
                  </a:moveTo>
                  <a:cubicBezTo>
                    <a:pt x="143" y="259"/>
                    <a:pt x="142" y="257"/>
                    <a:pt x="142" y="255"/>
                  </a:cubicBezTo>
                  <a:cubicBezTo>
                    <a:pt x="143" y="252"/>
                    <a:pt x="146" y="251"/>
                    <a:pt x="147" y="248"/>
                  </a:cubicBezTo>
                  <a:cubicBezTo>
                    <a:pt x="147" y="245"/>
                    <a:pt x="145" y="244"/>
                    <a:pt x="143" y="243"/>
                  </a:cubicBezTo>
                  <a:cubicBezTo>
                    <a:pt x="140" y="241"/>
                    <a:pt x="140" y="241"/>
                    <a:pt x="141" y="237"/>
                  </a:cubicBezTo>
                  <a:cubicBezTo>
                    <a:pt x="141" y="235"/>
                    <a:pt x="140" y="232"/>
                    <a:pt x="142" y="230"/>
                  </a:cubicBezTo>
                  <a:cubicBezTo>
                    <a:pt x="143" y="228"/>
                    <a:pt x="149" y="227"/>
                    <a:pt x="145" y="224"/>
                  </a:cubicBezTo>
                  <a:cubicBezTo>
                    <a:pt x="143" y="222"/>
                    <a:pt x="140" y="225"/>
                    <a:pt x="140" y="220"/>
                  </a:cubicBezTo>
                  <a:cubicBezTo>
                    <a:pt x="142" y="220"/>
                    <a:pt x="143" y="219"/>
                    <a:pt x="143" y="217"/>
                  </a:cubicBezTo>
                  <a:cubicBezTo>
                    <a:pt x="143" y="214"/>
                    <a:pt x="142" y="215"/>
                    <a:pt x="140" y="213"/>
                  </a:cubicBezTo>
                  <a:cubicBezTo>
                    <a:pt x="137" y="211"/>
                    <a:pt x="135" y="208"/>
                    <a:pt x="134" y="204"/>
                  </a:cubicBezTo>
                  <a:cubicBezTo>
                    <a:pt x="133" y="202"/>
                    <a:pt x="133" y="200"/>
                    <a:pt x="133" y="199"/>
                  </a:cubicBezTo>
                  <a:cubicBezTo>
                    <a:pt x="132" y="196"/>
                    <a:pt x="130" y="196"/>
                    <a:pt x="129" y="194"/>
                  </a:cubicBezTo>
                  <a:cubicBezTo>
                    <a:pt x="127" y="191"/>
                    <a:pt x="126" y="186"/>
                    <a:pt x="129" y="185"/>
                  </a:cubicBezTo>
                  <a:cubicBezTo>
                    <a:pt x="129" y="181"/>
                    <a:pt x="134" y="177"/>
                    <a:pt x="135" y="174"/>
                  </a:cubicBezTo>
                  <a:cubicBezTo>
                    <a:pt x="136" y="171"/>
                    <a:pt x="134" y="166"/>
                    <a:pt x="136" y="162"/>
                  </a:cubicBezTo>
                  <a:cubicBezTo>
                    <a:pt x="137" y="161"/>
                    <a:pt x="139" y="161"/>
                    <a:pt x="141" y="160"/>
                  </a:cubicBezTo>
                  <a:cubicBezTo>
                    <a:pt x="144" y="158"/>
                    <a:pt x="145" y="156"/>
                    <a:pt x="147" y="153"/>
                  </a:cubicBezTo>
                  <a:cubicBezTo>
                    <a:pt x="149" y="149"/>
                    <a:pt x="151" y="144"/>
                    <a:pt x="150" y="140"/>
                  </a:cubicBezTo>
                  <a:cubicBezTo>
                    <a:pt x="149" y="136"/>
                    <a:pt x="142" y="135"/>
                    <a:pt x="145" y="131"/>
                  </a:cubicBezTo>
                  <a:cubicBezTo>
                    <a:pt x="145" y="130"/>
                    <a:pt x="147" y="130"/>
                    <a:pt x="148" y="130"/>
                  </a:cubicBezTo>
                  <a:cubicBezTo>
                    <a:pt x="148" y="129"/>
                    <a:pt x="148" y="128"/>
                    <a:pt x="148" y="127"/>
                  </a:cubicBezTo>
                  <a:cubicBezTo>
                    <a:pt x="149" y="126"/>
                    <a:pt x="149" y="125"/>
                    <a:pt x="149" y="125"/>
                  </a:cubicBezTo>
                  <a:cubicBezTo>
                    <a:pt x="150" y="124"/>
                    <a:pt x="151" y="124"/>
                    <a:pt x="151" y="123"/>
                  </a:cubicBezTo>
                  <a:cubicBezTo>
                    <a:pt x="152" y="118"/>
                    <a:pt x="144" y="118"/>
                    <a:pt x="143" y="115"/>
                  </a:cubicBezTo>
                  <a:cubicBezTo>
                    <a:pt x="141" y="111"/>
                    <a:pt x="145" y="108"/>
                    <a:pt x="149" y="108"/>
                  </a:cubicBezTo>
                  <a:cubicBezTo>
                    <a:pt x="152" y="108"/>
                    <a:pt x="154" y="110"/>
                    <a:pt x="157" y="110"/>
                  </a:cubicBezTo>
                  <a:cubicBezTo>
                    <a:pt x="158" y="107"/>
                    <a:pt x="157" y="105"/>
                    <a:pt x="157" y="102"/>
                  </a:cubicBezTo>
                  <a:cubicBezTo>
                    <a:pt x="156" y="99"/>
                    <a:pt x="156" y="99"/>
                    <a:pt x="155" y="97"/>
                  </a:cubicBezTo>
                  <a:cubicBezTo>
                    <a:pt x="154" y="94"/>
                    <a:pt x="154" y="93"/>
                    <a:pt x="154" y="90"/>
                  </a:cubicBezTo>
                  <a:cubicBezTo>
                    <a:pt x="154" y="83"/>
                    <a:pt x="150" y="78"/>
                    <a:pt x="154" y="70"/>
                  </a:cubicBezTo>
                  <a:cubicBezTo>
                    <a:pt x="156" y="67"/>
                    <a:pt x="157" y="65"/>
                    <a:pt x="157" y="62"/>
                  </a:cubicBezTo>
                  <a:cubicBezTo>
                    <a:pt x="156" y="60"/>
                    <a:pt x="154" y="56"/>
                    <a:pt x="156" y="54"/>
                  </a:cubicBezTo>
                  <a:cubicBezTo>
                    <a:pt x="157" y="51"/>
                    <a:pt x="162" y="51"/>
                    <a:pt x="164" y="49"/>
                  </a:cubicBezTo>
                  <a:cubicBezTo>
                    <a:pt x="165" y="47"/>
                    <a:pt x="165" y="46"/>
                    <a:pt x="166" y="45"/>
                  </a:cubicBezTo>
                  <a:cubicBezTo>
                    <a:pt x="165" y="42"/>
                    <a:pt x="165" y="39"/>
                    <a:pt x="165" y="36"/>
                  </a:cubicBezTo>
                  <a:cubicBezTo>
                    <a:pt x="166" y="34"/>
                    <a:pt x="166" y="31"/>
                    <a:pt x="167" y="30"/>
                  </a:cubicBezTo>
                  <a:cubicBezTo>
                    <a:pt x="168" y="28"/>
                    <a:pt x="170" y="28"/>
                    <a:pt x="171" y="26"/>
                  </a:cubicBezTo>
                  <a:cubicBezTo>
                    <a:pt x="172" y="23"/>
                    <a:pt x="171" y="17"/>
                    <a:pt x="169" y="15"/>
                  </a:cubicBezTo>
                  <a:cubicBezTo>
                    <a:pt x="165" y="11"/>
                    <a:pt x="159" y="15"/>
                    <a:pt x="156" y="12"/>
                  </a:cubicBezTo>
                  <a:cubicBezTo>
                    <a:pt x="155" y="11"/>
                    <a:pt x="155" y="2"/>
                    <a:pt x="155" y="0"/>
                  </a:cubicBezTo>
                  <a:cubicBezTo>
                    <a:pt x="151" y="0"/>
                    <a:pt x="150" y="1"/>
                    <a:pt x="148" y="4"/>
                  </a:cubicBezTo>
                  <a:cubicBezTo>
                    <a:pt x="146" y="7"/>
                    <a:pt x="144" y="9"/>
                    <a:pt x="141" y="11"/>
                  </a:cubicBezTo>
                  <a:cubicBezTo>
                    <a:pt x="139" y="13"/>
                    <a:pt x="136" y="12"/>
                    <a:pt x="134" y="13"/>
                  </a:cubicBezTo>
                  <a:cubicBezTo>
                    <a:pt x="130" y="14"/>
                    <a:pt x="129" y="18"/>
                    <a:pt x="124" y="16"/>
                  </a:cubicBezTo>
                  <a:cubicBezTo>
                    <a:pt x="121" y="15"/>
                    <a:pt x="120" y="13"/>
                    <a:pt x="116" y="14"/>
                  </a:cubicBezTo>
                  <a:cubicBezTo>
                    <a:pt x="114" y="15"/>
                    <a:pt x="115" y="16"/>
                    <a:pt x="113" y="16"/>
                  </a:cubicBezTo>
                  <a:cubicBezTo>
                    <a:pt x="111" y="16"/>
                    <a:pt x="110" y="15"/>
                    <a:pt x="108" y="14"/>
                  </a:cubicBezTo>
                  <a:cubicBezTo>
                    <a:pt x="106" y="13"/>
                    <a:pt x="104" y="10"/>
                    <a:pt x="101" y="9"/>
                  </a:cubicBezTo>
                  <a:cubicBezTo>
                    <a:pt x="98" y="8"/>
                    <a:pt x="98" y="7"/>
                    <a:pt x="98" y="4"/>
                  </a:cubicBezTo>
                  <a:cubicBezTo>
                    <a:pt x="95" y="4"/>
                    <a:pt x="91" y="3"/>
                    <a:pt x="88" y="5"/>
                  </a:cubicBezTo>
                  <a:cubicBezTo>
                    <a:pt x="87" y="6"/>
                    <a:pt x="88" y="8"/>
                    <a:pt x="87" y="9"/>
                  </a:cubicBezTo>
                  <a:cubicBezTo>
                    <a:pt x="86" y="10"/>
                    <a:pt x="83" y="11"/>
                    <a:pt x="82" y="11"/>
                  </a:cubicBezTo>
                  <a:cubicBezTo>
                    <a:pt x="79" y="12"/>
                    <a:pt x="74" y="12"/>
                    <a:pt x="70" y="11"/>
                  </a:cubicBezTo>
                  <a:cubicBezTo>
                    <a:pt x="68" y="11"/>
                    <a:pt x="68" y="10"/>
                    <a:pt x="65" y="10"/>
                  </a:cubicBezTo>
                  <a:cubicBezTo>
                    <a:pt x="64" y="11"/>
                    <a:pt x="62" y="12"/>
                    <a:pt x="61" y="12"/>
                  </a:cubicBezTo>
                  <a:cubicBezTo>
                    <a:pt x="60" y="12"/>
                    <a:pt x="58" y="12"/>
                    <a:pt x="57" y="11"/>
                  </a:cubicBezTo>
                  <a:cubicBezTo>
                    <a:pt x="55" y="10"/>
                    <a:pt x="55" y="9"/>
                    <a:pt x="54" y="8"/>
                  </a:cubicBezTo>
                  <a:cubicBezTo>
                    <a:pt x="52" y="6"/>
                    <a:pt x="47" y="5"/>
                    <a:pt x="45" y="9"/>
                  </a:cubicBezTo>
                  <a:cubicBezTo>
                    <a:pt x="45" y="10"/>
                    <a:pt x="46" y="12"/>
                    <a:pt x="45" y="13"/>
                  </a:cubicBezTo>
                  <a:cubicBezTo>
                    <a:pt x="43" y="14"/>
                    <a:pt x="43" y="12"/>
                    <a:pt x="41" y="11"/>
                  </a:cubicBezTo>
                  <a:cubicBezTo>
                    <a:pt x="38" y="10"/>
                    <a:pt x="36" y="11"/>
                    <a:pt x="33" y="12"/>
                  </a:cubicBezTo>
                  <a:cubicBezTo>
                    <a:pt x="33" y="12"/>
                    <a:pt x="33" y="12"/>
                    <a:pt x="33" y="13"/>
                  </a:cubicBezTo>
                  <a:cubicBezTo>
                    <a:pt x="34" y="18"/>
                    <a:pt x="39" y="19"/>
                    <a:pt x="43" y="24"/>
                  </a:cubicBezTo>
                  <a:cubicBezTo>
                    <a:pt x="47" y="29"/>
                    <a:pt x="45" y="33"/>
                    <a:pt x="44" y="37"/>
                  </a:cubicBezTo>
                  <a:cubicBezTo>
                    <a:pt x="43" y="41"/>
                    <a:pt x="42" y="45"/>
                    <a:pt x="42" y="49"/>
                  </a:cubicBezTo>
                  <a:cubicBezTo>
                    <a:pt x="41" y="54"/>
                    <a:pt x="39" y="56"/>
                    <a:pt x="39" y="62"/>
                  </a:cubicBezTo>
                  <a:cubicBezTo>
                    <a:pt x="38" y="68"/>
                    <a:pt x="34" y="74"/>
                    <a:pt x="30" y="81"/>
                  </a:cubicBezTo>
                  <a:cubicBezTo>
                    <a:pt x="27" y="88"/>
                    <a:pt x="20" y="93"/>
                    <a:pt x="16" y="94"/>
                  </a:cubicBezTo>
                  <a:cubicBezTo>
                    <a:pt x="12" y="95"/>
                    <a:pt x="9" y="92"/>
                    <a:pt x="6" y="88"/>
                  </a:cubicBezTo>
                  <a:cubicBezTo>
                    <a:pt x="3" y="84"/>
                    <a:pt x="0" y="87"/>
                    <a:pt x="1" y="90"/>
                  </a:cubicBezTo>
                  <a:cubicBezTo>
                    <a:pt x="1" y="92"/>
                    <a:pt x="1" y="97"/>
                    <a:pt x="2" y="99"/>
                  </a:cubicBezTo>
                  <a:cubicBezTo>
                    <a:pt x="4" y="101"/>
                    <a:pt x="5" y="104"/>
                    <a:pt x="7" y="108"/>
                  </a:cubicBezTo>
                  <a:cubicBezTo>
                    <a:pt x="9" y="111"/>
                    <a:pt x="10" y="110"/>
                    <a:pt x="14" y="111"/>
                  </a:cubicBezTo>
                  <a:cubicBezTo>
                    <a:pt x="18" y="111"/>
                    <a:pt x="20" y="111"/>
                    <a:pt x="22" y="109"/>
                  </a:cubicBezTo>
                  <a:cubicBezTo>
                    <a:pt x="25" y="107"/>
                    <a:pt x="24" y="104"/>
                    <a:pt x="26" y="104"/>
                  </a:cubicBezTo>
                  <a:cubicBezTo>
                    <a:pt x="31" y="103"/>
                    <a:pt x="33" y="105"/>
                    <a:pt x="37" y="108"/>
                  </a:cubicBezTo>
                  <a:cubicBezTo>
                    <a:pt x="42" y="111"/>
                    <a:pt x="45" y="118"/>
                    <a:pt x="47" y="127"/>
                  </a:cubicBezTo>
                  <a:cubicBezTo>
                    <a:pt x="50" y="135"/>
                    <a:pt x="49" y="144"/>
                    <a:pt x="49" y="155"/>
                  </a:cubicBezTo>
                  <a:cubicBezTo>
                    <a:pt x="50" y="167"/>
                    <a:pt x="43" y="190"/>
                    <a:pt x="42" y="195"/>
                  </a:cubicBezTo>
                  <a:cubicBezTo>
                    <a:pt x="41" y="200"/>
                    <a:pt x="38" y="205"/>
                    <a:pt x="33" y="208"/>
                  </a:cubicBezTo>
                  <a:cubicBezTo>
                    <a:pt x="28" y="212"/>
                    <a:pt x="30" y="214"/>
                    <a:pt x="29" y="218"/>
                  </a:cubicBezTo>
                  <a:cubicBezTo>
                    <a:pt x="28" y="222"/>
                    <a:pt x="29" y="223"/>
                    <a:pt x="28" y="227"/>
                  </a:cubicBezTo>
                  <a:cubicBezTo>
                    <a:pt x="28" y="231"/>
                    <a:pt x="26" y="233"/>
                    <a:pt x="25" y="237"/>
                  </a:cubicBezTo>
                  <a:cubicBezTo>
                    <a:pt x="28" y="237"/>
                    <a:pt x="32" y="238"/>
                    <a:pt x="35" y="238"/>
                  </a:cubicBezTo>
                  <a:cubicBezTo>
                    <a:pt x="37" y="238"/>
                    <a:pt x="40" y="238"/>
                    <a:pt x="42" y="237"/>
                  </a:cubicBezTo>
                  <a:cubicBezTo>
                    <a:pt x="45" y="237"/>
                    <a:pt x="45" y="235"/>
                    <a:pt x="48" y="233"/>
                  </a:cubicBezTo>
                  <a:cubicBezTo>
                    <a:pt x="50" y="235"/>
                    <a:pt x="50" y="236"/>
                    <a:pt x="50" y="238"/>
                  </a:cubicBezTo>
                  <a:cubicBezTo>
                    <a:pt x="51" y="239"/>
                    <a:pt x="50" y="241"/>
                    <a:pt x="51" y="241"/>
                  </a:cubicBezTo>
                  <a:cubicBezTo>
                    <a:pt x="52" y="242"/>
                    <a:pt x="54" y="242"/>
                    <a:pt x="55" y="242"/>
                  </a:cubicBezTo>
                  <a:cubicBezTo>
                    <a:pt x="57" y="243"/>
                    <a:pt x="57" y="245"/>
                    <a:pt x="59" y="246"/>
                  </a:cubicBezTo>
                  <a:cubicBezTo>
                    <a:pt x="61" y="247"/>
                    <a:pt x="64" y="248"/>
                    <a:pt x="65" y="246"/>
                  </a:cubicBezTo>
                  <a:cubicBezTo>
                    <a:pt x="69" y="254"/>
                    <a:pt x="77" y="250"/>
                    <a:pt x="84" y="251"/>
                  </a:cubicBezTo>
                  <a:cubicBezTo>
                    <a:pt x="85" y="252"/>
                    <a:pt x="85" y="253"/>
                    <a:pt x="85" y="254"/>
                  </a:cubicBezTo>
                  <a:cubicBezTo>
                    <a:pt x="87" y="254"/>
                    <a:pt x="88" y="254"/>
                    <a:pt x="89" y="255"/>
                  </a:cubicBezTo>
                  <a:cubicBezTo>
                    <a:pt x="92" y="256"/>
                    <a:pt x="92" y="257"/>
                    <a:pt x="95" y="258"/>
                  </a:cubicBezTo>
                  <a:cubicBezTo>
                    <a:pt x="99" y="259"/>
                    <a:pt x="101" y="262"/>
                    <a:pt x="102" y="266"/>
                  </a:cubicBezTo>
                  <a:cubicBezTo>
                    <a:pt x="103" y="268"/>
                    <a:pt x="102" y="270"/>
                    <a:pt x="103" y="271"/>
                  </a:cubicBezTo>
                  <a:cubicBezTo>
                    <a:pt x="104" y="273"/>
                    <a:pt x="107" y="273"/>
                    <a:pt x="109" y="273"/>
                  </a:cubicBezTo>
                  <a:cubicBezTo>
                    <a:pt x="114" y="275"/>
                    <a:pt x="117" y="279"/>
                    <a:pt x="123" y="277"/>
                  </a:cubicBezTo>
                  <a:cubicBezTo>
                    <a:pt x="125" y="276"/>
                    <a:pt x="126" y="274"/>
                    <a:pt x="128" y="273"/>
                  </a:cubicBezTo>
                  <a:cubicBezTo>
                    <a:pt x="132" y="272"/>
                    <a:pt x="133" y="273"/>
                    <a:pt x="135" y="269"/>
                  </a:cubicBezTo>
                  <a:cubicBezTo>
                    <a:pt x="138" y="265"/>
                    <a:pt x="139" y="264"/>
                    <a:pt x="143" y="263"/>
                  </a:cubicBezTo>
                  <a:cubicBezTo>
                    <a:pt x="143" y="263"/>
                    <a:pt x="143" y="262"/>
                    <a:pt x="143" y="261"/>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1" name="Freeform 11">
              <a:extLst>
                <a:ext uri="{FF2B5EF4-FFF2-40B4-BE49-F238E27FC236}">
                  <a16:creationId xmlns:a16="http://schemas.microsoft.com/office/drawing/2014/main" id="{C5272A7A-A3F8-4444-A58F-3FBBA9F1E81D}"/>
                </a:ext>
              </a:extLst>
            </p:cNvPr>
            <p:cNvSpPr>
              <a:spLocks/>
            </p:cNvSpPr>
            <p:nvPr/>
          </p:nvSpPr>
          <p:spPr bwMode="auto">
            <a:xfrm>
              <a:off x="6302375" y="5237163"/>
              <a:ext cx="719138" cy="1071563"/>
            </a:xfrm>
            <a:custGeom>
              <a:avLst/>
              <a:gdLst>
                <a:gd name="T0" fmla="*/ 176 w 192"/>
                <a:gd name="T1" fmla="*/ 138 h 286"/>
                <a:gd name="T2" fmla="*/ 174 w 192"/>
                <a:gd name="T3" fmla="*/ 95 h 286"/>
                <a:gd name="T4" fmla="*/ 168 w 192"/>
                <a:gd name="T5" fmla="*/ 73 h 286"/>
                <a:gd name="T6" fmla="*/ 158 w 192"/>
                <a:gd name="T7" fmla="*/ 52 h 286"/>
                <a:gd name="T8" fmla="*/ 153 w 192"/>
                <a:gd name="T9" fmla="*/ 37 h 286"/>
                <a:gd name="T10" fmla="*/ 137 w 192"/>
                <a:gd name="T11" fmla="*/ 0 h 286"/>
                <a:gd name="T12" fmla="*/ 124 w 192"/>
                <a:gd name="T13" fmla="*/ 4 h 286"/>
                <a:gd name="T14" fmla="*/ 111 w 192"/>
                <a:gd name="T15" fmla="*/ 10 h 286"/>
                <a:gd name="T16" fmla="*/ 89 w 192"/>
                <a:gd name="T17" fmla="*/ 12 h 286"/>
                <a:gd name="T18" fmla="*/ 77 w 192"/>
                <a:gd name="T19" fmla="*/ 16 h 286"/>
                <a:gd name="T20" fmla="*/ 63 w 192"/>
                <a:gd name="T21" fmla="*/ 23 h 286"/>
                <a:gd name="T22" fmla="*/ 54 w 192"/>
                <a:gd name="T23" fmla="*/ 33 h 286"/>
                <a:gd name="T24" fmla="*/ 40 w 192"/>
                <a:gd name="T25" fmla="*/ 32 h 286"/>
                <a:gd name="T26" fmla="*/ 30 w 192"/>
                <a:gd name="T27" fmla="*/ 41 h 286"/>
                <a:gd name="T28" fmla="*/ 28 w 192"/>
                <a:gd name="T29" fmla="*/ 57 h 286"/>
                <a:gd name="T30" fmla="*/ 29 w 192"/>
                <a:gd name="T31" fmla="*/ 84 h 286"/>
                <a:gd name="T32" fmla="*/ 31 w 192"/>
                <a:gd name="T33" fmla="*/ 97 h 286"/>
                <a:gd name="T34" fmla="*/ 17 w 192"/>
                <a:gd name="T35" fmla="*/ 102 h 286"/>
                <a:gd name="T36" fmla="*/ 23 w 192"/>
                <a:gd name="T37" fmla="*/ 112 h 286"/>
                <a:gd name="T38" fmla="*/ 22 w 192"/>
                <a:gd name="T39" fmla="*/ 117 h 286"/>
                <a:gd name="T40" fmla="*/ 24 w 192"/>
                <a:gd name="T41" fmla="*/ 127 h 286"/>
                <a:gd name="T42" fmla="*/ 15 w 192"/>
                <a:gd name="T43" fmla="*/ 147 h 286"/>
                <a:gd name="T44" fmla="*/ 9 w 192"/>
                <a:gd name="T45" fmla="*/ 161 h 286"/>
                <a:gd name="T46" fmla="*/ 3 w 192"/>
                <a:gd name="T47" fmla="*/ 181 h 286"/>
                <a:gd name="T48" fmla="*/ 8 w 192"/>
                <a:gd name="T49" fmla="*/ 191 h 286"/>
                <a:gd name="T50" fmla="*/ 17 w 192"/>
                <a:gd name="T51" fmla="*/ 204 h 286"/>
                <a:gd name="T52" fmla="*/ 19 w 192"/>
                <a:gd name="T53" fmla="*/ 211 h 286"/>
                <a:gd name="T54" fmla="*/ 15 w 192"/>
                <a:gd name="T55" fmla="*/ 224 h 286"/>
                <a:gd name="T56" fmla="*/ 21 w 192"/>
                <a:gd name="T57" fmla="*/ 235 h 286"/>
                <a:gd name="T58" fmla="*/ 17 w 192"/>
                <a:gd name="T59" fmla="*/ 248 h 286"/>
                <a:gd name="T60" fmla="*/ 19 w 192"/>
                <a:gd name="T61" fmla="*/ 250 h 286"/>
                <a:gd name="T62" fmla="*/ 30 w 192"/>
                <a:gd name="T63" fmla="*/ 256 h 286"/>
                <a:gd name="T64" fmla="*/ 47 w 192"/>
                <a:gd name="T65" fmla="*/ 262 h 286"/>
                <a:gd name="T66" fmla="*/ 57 w 192"/>
                <a:gd name="T67" fmla="*/ 264 h 286"/>
                <a:gd name="T68" fmla="*/ 62 w 192"/>
                <a:gd name="T69" fmla="*/ 274 h 286"/>
                <a:gd name="T70" fmla="*/ 72 w 192"/>
                <a:gd name="T71" fmla="*/ 282 h 286"/>
                <a:gd name="T72" fmla="*/ 86 w 192"/>
                <a:gd name="T73" fmla="*/ 276 h 286"/>
                <a:gd name="T74" fmla="*/ 101 w 192"/>
                <a:gd name="T75" fmla="*/ 280 h 286"/>
                <a:gd name="T76" fmla="*/ 110 w 192"/>
                <a:gd name="T77" fmla="*/ 258 h 286"/>
                <a:gd name="T78" fmla="*/ 128 w 192"/>
                <a:gd name="T79" fmla="*/ 248 h 286"/>
                <a:gd name="T80" fmla="*/ 136 w 192"/>
                <a:gd name="T81" fmla="*/ 249 h 286"/>
                <a:gd name="T82" fmla="*/ 139 w 192"/>
                <a:gd name="T83" fmla="*/ 248 h 286"/>
                <a:gd name="T84" fmla="*/ 139 w 192"/>
                <a:gd name="T85" fmla="*/ 248 h 286"/>
                <a:gd name="T86" fmla="*/ 144 w 192"/>
                <a:gd name="T87" fmla="*/ 246 h 286"/>
                <a:gd name="T88" fmla="*/ 148 w 192"/>
                <a:gd name="T89" fmla="*/ 240 h 286"/>
                <a:gd name="T90" fmla="*/ 155 w 192"/>
                <a:gd name="T91" fmla="*/ 234 h 286"/>
                <a:gd name="T92" fmla="*/ 164 w 192"/>
                <a:gd name="T93" fmla="*/ 229 h 286"/>
                <a:gd name="T94" fmla="*/ 159 w 192"/>
                <a:gd name="T95" fmla="*/ 220 h 286"/>
                <a:gd name="T96" fmla="*/ 166 w 192"/>
                <a:gd name="T97" fmla="*/ 215 h 286"/>
                <a:gd name="T98" fmla="*/ 163 w 192"/>
                <a:gd name="T99" fmla="*/ 210 h 286"/>
                <a:gd name="T100" fmla="*/ 167 w 192"/>
                <a:gd name="T101" fmla="*/ 205 h 286"/>
                <a:gd name="T102" fmla="*/ 166 w 192"/>
                <a:gd name="T103" fmla="*/ 201 h 286"/>
                <a:gd name="T104" fmla="*/ 170 w 192"/>
                <a:gd name="T105" fmla="*/ 191 h 286"/>
                <a:gd name="T106" fmla="*/ 173 w 192"/>
                <a:gd name="T107" fmla="*/ 184 h 286"/>
                <a:gd name="T108" fmla="*/ 173 w 192"/>
                <a:gd name="T109" fmla="*/ 175 h 286"/>
                <a:gd name="T110" fmla="*/ 184 w 192"/>
                <a:gd name="T111" fmla="*/ 170 h 286"/>
                <a:gd name="T112" fmla="*/ 179 w 192"/>
                <a:gd name="T113" fmla="*/ 163 h 286"/>
                <a:gd name="T114" fmla="*/ 181 w 192"/>
                <a:gd name="T115" fmla="*/ 141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2" h="286">
                  <a:moveTo>
                    <a:pt x="181" y="141"/>
                  </a:moveTo>
                  <a:cubicBezTo>
                    <a:pt x="182" y="133"/>
                    <a:pt x="179" y="135"/>
                    <a:pt x="176" y="138"/>
                  </a:cubicBezTo>
                  <a:cubicBezTo>
                    <a:pt x="173" y="142"/>
                    <a:pt x="172" y="136"/>
                    <a:pt x="175" y="125"/>
                  </a:cubicBezTo>
                  <a:cubicBezTo>
                    <a:pt x="177" y="114"/>
                    <a:pt x="176" y="99"/>
                    <a:pt x="174" y="95"/>
                  </a:cubicBezTo>
                  <a:cubicBezTo>
                    <a:pt x="173" y="92"/>
                    <a:pt x="169" y="89"/>
                    <a:pt x="171" y="84"/>
                  </a:cubicBezTo>
                  <a:cubicBezTo>
                    <a:pt x="173" y="79"/>
                    <a:pt x="170" y="73"/>
                    <a:pt x="168" y="73"/>
                  </a:cubicBezTo>
                  <a:cubicBezTo>
                    <a:pt x="166" y="72"/>
                    <a:pt x="165" y="69"/>
                    <a:pt x="161" y="66"/>
                  </a:cubicBezTo>
                  <a:cubicBezTo>
                    <a:pt x="156" y="63"/>
                    <a:pt x="152" y="54"/>
                    <a:pt x="158" y="52"/>
                  </a:cubicBezTo>
                  <a:cubicBezTo>
                    <a:pt x="163" y="49"/>
                    <a:pt x="160" y="45"/>
                    <a:pt x="156" y="44"/>
                  </a:cubicBezTo>
                  <a:cubicBezTo>
                    <a:pt x="152" y="42"/>
                    <a:pt x="149" y="40"/>
                    <a:pt x="153" y="37"/>
                  </a:cubicBezTo>
                  <a:cubicBezTo>
                    <a:pt x="157" y="33"/>
                    <a:pt x="155" y="30"/>
                    <a:pt x="152" y="23"/>
                  </a:cubicBezTo>
                  <a:cubicBezTo>
                    <a:pt x="150" y="19"/>
                    <a:pt x="143" y="9"/>
                    <a:pt x="137" y="0"/>
                  </a:cubicBezTo>
                  <a:cubicBezTo>
                    <a:pt x="137" y="0"/>
                    <a:pt x="136" y="1"/>
                    <a:pt x="136" y="1"/>
                  </a:cubicBezTo>
                  <a:cubicBezTo>
                    <a:pt x="133" y="1"/>
                    <a:pt x="126" y="1"/>
                    <a:pt x="124" y="4"/>
                  </a:cubicBezTo>
                  <a:cubicBezTo>
                    <a:pt x="122" y="7"/>
                    <a:pt x="124" y="11"/>
                    <a:pt x="119" y="12"/>
                  </a:cubicBezTo>
                  <a:cubicBezTo>
                    <a:pt x="115" y="13"/>
                    <a:pt x="114" y="11"/>
                    <a:pt x="111" y="10"/>
                  </a:cubicBezTo>
                  <a:cubicBezTo>
                    <a:pt x="103" y="7"/>
                    <a:pt x="101" y="20"/>
                    <a:pt x="93" y="14"/>
                  </a:cubicBezTo>
                  <a:cubicBezTo>
                    <a:pt x="92" y="13"/>
                    <a:pt x="92" y="12"/>
                    <a:pt x="89" y="12"/>
                  </a:cubicBezTo>
                  <a:cubicBezTo>
                    <a:pt x="88" y="12"/>
                    <a:pt x="87" y="12"/>
                    <a:pt x="86" y="13"/>
                  </a:cubicBezTo>
                  <a:cubicBezTo>
                    <a:pt x="83" y="14"/>
                    <a:pt x="80" y="15"/>
                    <a:pt x="77" y="16"/>
                  </a:cubicBezTo>
                  <a:cubicBezTo>
                    <a:pt x="75" y="17"/>
                    <a:pt x="73" y="19"/>
                    <a:pt x="70" y="20"/>
                  </a:cubicBezTo>
                  <a:cubicBezTo>
                    <a:pt x="68" y="21"/>
                    <a:pt x="65" y="21"/>
                    <a:pt x="63" y="23"/>
                  </a:cubicBezTo>
                  <a:cubicBezTo>
                    <a:pt x="60" y="25"/>
                    <a:pt x="61" y="26"/>
                    <a:pt x="59" y="29"/>
                  </a:cubicBezTo>
                  <a:cubicBezTo>
                    <a:pt x="58" y="31"/>
                    <a:pt x="56" y="32"/>
                    <a:pt x="54" y="33"/>
                  </a:cubicBezTo>
                  <a:cubicBezTo>
                    <a:pt x="51" y="35"/>
                    <a:pt x="46" y="38"/>
                    <a:pt x="42" y="35"/>
                  </a:cubicBezTo>
                  <a:cubicBezTo>
                    <a:pt x="41" y="34"/>
                    <a:pt x="41" y="33"/>
                    <a:pt x="40" y="32"/>
                  </a:cubicBezTo>
                  <a:cubicBezTo>
                    <a:pt x="39" y="33"/>
                    <a:pt x="39" y="34"/>
                    <a:pt x="38" y="36"/>
                  </a:cubicBezTo>
                  <a:cubicBezTo>
                    <a:pt x="36" y="38"/>
                    <a:pt x="31" y="38"/>
                    <a:pt x="30" y="41"/>
                  </a:cubicBezTo>
                  <a:cubicBezTo>
                    <a:pt x="28" y="43"/>
                    <a:pt x="30" y="47"/>
                    <a:pt x="31" y="49"/>
                  </a:cubicBezTo>
                  <a:cubicBezTo>
                    <a:pt x="31" y="52"/>
                    <a:pt x="30" y="54"/>
                    <a:pt x="28" y="57"/>
                  </a:cubicBezTo>
                  <a:cubicBezTo>
                    <a:pt x="24" y="65"/>
                    <a:pt x="28" y="70"/>
                    <a:pt x="28" y="77"/>
                  </a:cubicBezTo>
                  <a:cubicBezTo>
                    <a:pt x="28" y="80"/>
                    <a:pt x="28" y="81"/>
                    <a:pt x="29" y="84"/>
                  </a:cubicBezTo>
                  <a:cubicBezTo>
                    <a:pt x="30" y="86"/>
                    <a:pt x="30" y="86"/>
                    <a:pt x="31" y="89"/>
                  </a:cubicBezTo>
                  <a:cubicBezTo>
                    <a:pt x="31" y="92"/>
                    <a:pt x="32" y="94"/>
                    <a:pt x="31" y="97"/>
                  </a:cubicBezTo>
                  <a:cubicBezTo>
                    <a:pt x="28" y="97"/>
                    <a:pt x="26" y="95"/>
                    <a:pt x="23" y="95"/>
                  </a:cubicBezTo>
                  <a:cubicBezTo>
                    <a:pt x="19" y="95"/>
                    <a:pt x="15" y="98"/>
                    <a:pt x="17" y="102"/>
                  </a:cubicBezTo>
                  <a:cubicBezTo>
                    <a:pt x="18" y="105"/>
                    <a:pt x="26" y="105"/>
                    <a:pt x="25" y="110"/>
                  </a:cubicBezTo>
                  <a:cubicBezTo>
                    <a:pt x="25" y="111"/>
                    <a:pt x="24" y="111"/>
                    <a:pt x="23" y="112"/>
                  </a:cubicBezTo>
                  <a:cubicBezTo>
                    <a:pt x="23" y="112"/>
                    <a:pt x="23" y="113"/>
                    <a:pt x="22" y="114"/>
                  </a:cubicBezTo>
                  <a:cubicBezTo>
                    <a:pt x="22" y="115"/>
                    <a:pt x="22" y="116"/>
                    <a:pt x="22" y="117"/>
                  </a:cubicBezTo>
                  <a:cubicBezTo>
                    <a:pt x="21" y="117"/>
                    <a:pt x="19" y="117"/>
                    <a:pt x="19" y="118"/>
                  </a:cubicBezTo>
                  <a:cubicBezTo>
                    <a:pt x="16" y="122"/>
                    <a:pt x="23" y="123"/>
                    <a:pt x="24" y="127"/>
                  </a:cubicBezTo>
                  <a:cubicBezTo>
                    <a:pt x="25" y="131"/>
                    <a:pt x="23" y="136"/>
                    <a:pt x="21" y="140"/>
                  </a:cubicBezTo>
                  <a:cubicBezTo>
                    <a:pt x="19" y="143"/>
                    <a:pt x="18" y="145"/>
                    <a:pt x="15" y="147"/>
                  </a:cubicBezTo>
                  <a:cubicBezTo>
                    <a:pt x="13" y="148"/>
                    <a:pt x="11" y="148"/>
                    <a:pt x="10" y="149"/>
                  </a:cubicBezTo>
                  <a:cubicBezTo>
                    <a:pt x="8" y="153"/>
                    <a:pt x="10" y="158"/>
                    <a:pt x="9" y="161"/>
                  </a:cubicBezTo>
                  <a:cubicBezTo>
                    <a:pt x="8" y="164"/>
                    <a:pt x="3" y="168"/>
                    <a:pt x="3" y="172"/>
                  </a:cubicBezTo>
                  <a:cubicBezTo>
                    <a:pt x="0" y="173"/>
                    <a:pt x="1" y="178"/>
                    <a:pt x="3" y="181"/>
                  </a:cubicBezTo>
                  <a:cubicBezTo>
                    <a:pt x="4" y="183"/>
                    <a:pt x="6" y="183"/>
                    <a:pt x="7" y="186"/>
                  </a:cubicBezTo>
                  <a:cubicBezTo>
                    <a:pt x="7" y="187"/>
                    <a:pt x="7" y="189"/>
                    <a:pt x="8" y="191"/>
                  </a:cubicBezTo>
                  <a:cubicBezTo>
                    <a:pt x="9" y="195"/>
                    <a:pt x="11" y="198"/>
                    <a:pt x="14" y="200"/>
                  </a:cubicBezTo>
                  <a:cubicBezTo>
                    <a:pt x="16" y="202"/>
                    <a:pt x="17" y="201"/>
                    <a:pt x="17" y="204"/>
                  </a:cubicBezTo>
                  <a:cubicBezTo>
                    <a:pt x="17" y="206"/>
                    <a:pt x="16" y="207"/>
                    <a:pt x="14" y="207"/>
                  </a:cubicBezTo>
                  <a:cubicBezTo>
                    <a:pt x="14" y="212"/>
                    <a:pt x="17" y="209"/>
                    <a:pt x="19" y="211"/>
                  </a:cubicBezTo>
                  <a:cubicBezTo>
                    <a:pt x="23" y="214"/>
                    <a:pt x="17" y="215"/>
                    <a:pt x="16" y="217"/>
                  </a:cubicBezTo>
                  <a:cubicBezTo>
                    <a:pt x="14" y="219"/>
                    <a:pt x="15" y="222"/>
                    <a:pt x="15" y="224"/>
                  </a:cubicBezTo>
                  <a:cubicBezTo>
                    <a:pt x="14" y="228"/>
                    <a:pt x="14" y="228"/>
                    <a:pt x="17" y="230"/>
                  </a:cubicBezTo>
                  <a:cubicBezTo>
                    <a:pt x="19" y="231"/>
                    <a:pt x="21" y="232"/>
                    <a:pt x="21" y="235"/>
                  </a:cubicBezTo>
                  <a:cubicBezTo>
                    <a:pt x="20" y="238"/>
                    <a:pt x="17" y="239"/>
                    <a:pt x="16" y="242"/>
                  </a:cubicBezTo>
                  <a:cubicBezTo>
                    <a:pt x="16" y="244"/>
                    <a:pt x="17" y="246"/>
                    <a:pt x="17" y="248"/>
                  </a:cubicBezTo>
                  <a:cubicBezTo>
                    <a:pt x="17" y="249"/>
                    <a:pt x="17" y="250"/>
                    <a:pt x="17" y="250"/>
                  </a:cubicBezTo>
                  <a:cubicBezTo>
                    <a:pt x="18" y="250"/>
                    <a:pt x="18" y="250"/>
                    <a:pt x="19" y="250"/>
                  </a:cubicBezTo>
                  <a:cubicBezTo>
                    <a:pt x="21" y="250"/>
                    <a:pt x="23" y="250"/>
                    <a:pt x="25" y="251"/>
                  </a:cubicBezTo>
                  <a:cubicBezTo>
                    <a:pt x="27" y="252"/>
                    <a:pt x="27" y="255"/>
                    <a:pt x="30" y="256"/>
                  </a:cubicBezTo>
                  <a:cubicBezTo>
                    <a:pt x="34" y="258"/>
                    <a:pt x="40" y="256"/>
                    <a:pt x="45" y="259"/>
                  </a:cubicBezTo>
                  <a:cubicBezTo>
                    <a:pt x="46" y="260"/>
                    <a:pt x="45" y="262"/>
                    <a:pt x="47" y="262"/>
                  </a:cubicBezTo>
                  <a:cubicBezTo>
                    <a:pt x="48" y="263"/>
                    <a:pt x="49" y="262"/>
                    <a:pt x="50" y="263"/>
                  </a:cubicBezTo>
                  <a:cubicBezTo>
                    <a:pt x="52" y="263"/>
                    <a:pt x="55" y="263"/>
                    <a:pt x="57" y="264"/>
                  </a:cubicBezTo>
                  <a:cubicBezTo>
                    <a:pt x="61" y="264"/>
                    <a:pt x="67" y="263"/>
                    <a:pt x="66" y="270"/>
                  </a:cubicBezTo>
                  <a:cubicBezTo>
                    <a:pt x="65" y="271"/>
                    <a:pt x="63" y="272"/>
                    <a:pt x="62" y="274"/>
                  </a:cubicBezTo>
                  <a:cubicBezTo>
                    <a:pt x="62" y="276"/>
                    <a:pt x="65" y="278"/>
                    <a:pt x="66" y="279"/>
                  </a:cubicBezTo>
                  <a:cubicBezTo>
                    <a:pt x="68" y="280"/>
                    <a:pt x="70" y="281"/>
                    <a:pt x="72" y="282"/>
                  </a:cubicBezTo>
                  <a:cubicBezTo>
                    <a:pt x="73" y="283"/>
                    <a:pt x="75" y="285"/>
                    <a:pt x="77" y="285"/>
                  </a:cubicBezTo>
                  <a:cubicBezTo>
                    <a:pt x="83" y="286"/>
                    <a:pt x="81" y="278"/>
                    <a:pt x="86" y="276"/>
                  </a:cubicBezTo>
                  <a:cubicBezTo>
                    <a:pt x="88" y="276"/>
                    <a:pt x="93" y="276"/>
                    <a:pt x="95" y="276"/>
                  </a:cubicBezTo>
                  <a:cubicBezTo>
                    <a:pt x="98" y="277"/>
                    <a:pt x="99" y="280"/>
                    <a:pt x="101" y="280"/>
                  </a:cubicBezTo>
                  <a:cubicBezTo>
                    <a:pt x="105" y="282"/>
                    <a:pt x="105" y="273"/>
                    <a:pt x="106" y="271"/>
                  </a:cubicBezTo>
                  <a:cubicBezTo>
                    <a:pt x="107" y="266"/>
                    <a:pt x="109" y="263"/>
                    <a:pt x="110" y="258"/>
                  </a:cubicBezTo>
                  <a:cubicBezTo>
                    <a:pt x="111" y="252"/>
                    <a:pt x="112" y="243"/>
                    <a:pt x="120" y="245"/>
                  </a:cubicBezTo>
                  <a:cubicBezTo>
                    <a:pt x="123" y="245"/>
                    <a:pt x="126" y="246"/>
                    <a:pt x="128" y="248"/>
                  </a:cubicBezTo>
                  <a:cubicBezTo>
                    <a:pt x="128" y="246"/>
                    <a:pt x="129" y="245"/>
                    <a:pt x="130" y="245"/>
                  </a:cubicBezTo>
                  <a:cubicBezTo>
                    <a:pt x="133" y="244"/>
                    <a:pt x="135" y="247"/>
                    <a:pt x="136" y="249"/>
                  </a:cubicBezTo>
                  <a:cubicBezTo>
                    <a:pt x="137" y="253"/>
                    <a:pt x="137" y="251"/>
                    <a:pt x="140" y="249"/>
                  </a:cubicBezTo>
                  <a:cubicBezTo>
                    <a:pt x="140" y="249"/>
                    <a:pt x="139" y="249"/>
                    <a:pt x="139" y="248"/>
                  </a:cubicBezTo>
                  <a:cubicBezTo>
                    <a:pt x="139" y="249"/>
                    <a:pt x="139" y="249"/>
                    <a:pt x="138" y="248"/>
                  </a:cubicBezTo>
                  <a:cubicBezTo>
                    <a:pt x="139" y="248"/>
                    <a:pt x="139" y="248"/>
                    <a:pt x="139" y="248"/>
                  </a:cubicBezTo>
                  <a:cubicBezTo>
                    <a:pt x="140" y="248"/>
                    <a:pt x="141" y="247"/>
                    <a:pt x="142" y="247"/>
                  </a:cubicBezTo>
                  <a:cubicBezTo>
                    <a:pt x="143" y="246"/>
                    <a:pt x="143" y="246"/>
                    <a:pt x="144" y="246"/>
                  </a:cubicBezTo>
                  <a:cubicBezTo>
                    <a:pt x="144" y="245"/>
                    <a:pt x="144" y="243"/>
                    <a:pt x="144" y="243"/>
                  </a:cubicBezTo>
                  <a:cubicBezTo>
                    <a:pt x="145" y="241"/>
                    <a:pt x="146" y="241"/>
                    <a:pt x="148" y="240"/>
                  </a:cubicBezTo>
                  <a:cubicBezTo>
                    <a:pt x="149" y="239"/>
                    <a:pt x="150" y="236"/>
                    <a:pt x="152" y="238"/>
                  </a:cubicBezTo>
                  <a:cubicBezTo>
                    <a:pt x="153" y="236"/>
                    <a:pt x="155" y="236"/>
                    <a:pt x="155" y="234"/>
                  </a:cubicBezTo>
                  <a:cubicBezTo>
                    <a:pt x="155" y="232"/>
                    <a:pt x="155" y="229"/>
                    <a:pt x="155" y="227"/>
                  </a:cubicBezTo>
                  <a:cubicBezTo>
                    <a:pt x="157" y="228"/>
                    <a:pt x="163" y="231"/>
                    <a:pt x="164" y="229"/>
                  </a:cubicBezTo>
                  <a:cubicBezTo>
                    <a:pt x="166" y="225"/>
                    <a:pt x="153" y="224"/>
                    <a:pt x="158" y="220"/>
                  </a:cubicBezTo>
                  <a:cubicBezTo>
                    <a:pt x="158" y="220"/>
                    <a:pt x="159" y="220"/>
                    <a:pt x="159" y="220"/>
                  </a:cubicBezTo>
                  <a:cubicBezTo>
                    <a:pt x="159" y="217"/>
                    <a:pt x="169" y="220"/>
                    <a:pt x="168" y="215"/>
                  </a:cubicBezTo>
                  <a:cubicBezTo>
                    <a:pt x="167" y="215"/>
                    <a:pt x="167" y="215"/>
                    <a:pt x="166" y="215"/>
                  </a:cubicBezTo>
                  <a:cubicBezTo>
                    <a:pt x="165" y="214"/>
                    <a:pt x="163" y="215"/>
                    <a:pt x="162" y="213"/>
                  </a:cubicBezTo>
                  <a:cubicBezTo>
                    <a:pt x="161" y="211"/>
                    <a:pt x="161" y="210"/>
                    <a:pt x="163" y="210"/>
                  </a:cubicBezTo>
                  <a:cubicBezTo>
                    <a:pt x="165" y="209"/>
                    <a:pt x="165" y="210"/>
                    <a:pt x="167" y="208"/>
                  </a:cubicBezTo>
                  <a:cubicBezTo>
                    <a:pt x="168" y="207"/>
                    <a:pt x="168" y="206"/>
                    <a:pt x="167" y="205"/>
                  </a:cubicBezTo>
                  <a:cubicBezTo>
                    <a:pt x="167" y="204"/>
                    <a:pt x="166" y="203"/>
                    <a:pt x="166" y="203"/>
                  </a:cubicBezTo>
                  <a:cubicBezTo>
                    <a:pt x="166" y="202"/>
                    <a:pt x="166" y="201"/>
                    <a:pt x="166" y="201"/>
                  </a:cubicBezTo>
                  <a:cubicBezTo>
                    <a:pt x="166" y="199"/>
                    <a:pt x="165" y="196"/>
                    <a:pt x="166" y="194"/>
                  </a:cubicBezTo>
                  <a:cubicBezTo>
                    <a:pt x="167" y="193"/>
                    <a:pt x="169" y="193"/>
                    <a:pt x="170" y="191"/>
                  </a:cubicBezTo>
                  <a:cubicBezTo>
                    <a:pt x="170" y="189"/>
                    <a:pt x="169" y="188"/>
                    <a:pt x="170" y="187"/>
                  </a:cubicBezTo>
                  <a:cubicBezTo>
                    <a:pt x="171" y="185"/>
                    <a:pt x="173" y="186"/>
                    <a:pt x="173" y="184"/>
                  </a:cubicBezTo>
                  <a:cubicBezTo>
                    <a:pt x="172" y="182"/>
                    <a:pt x="170" y="181"/>
                    <a:pt x="170" y="179"/>
                  </a:cubicBezTo>
                  <a:cubicBezTo>
                    <a:pt x="170" y="177"/>
                    <a:pt x="171" y="175"/>
                    <a:pt x="173" y="175"/>
                  </a:cubicBezTo>
                  <a:cubicBezTo>
                    <a:pt x="175" y="174"/>
                    <a:pt x="175" y="176"/>
                    <a:pt x="177" y="175"/>
                  </a:cubicBezTo>
                  <a:cubicBezTo>
                    <a:pt x="180" y="175"/>
                    <a:pt x="183" y="173"/>
                    <a:pt x="184" y="170"/>
                  </a:cubicBezTo>
                  <a:cubicBezTo>
                    <a:pt x="184" y="168"/>
                    <a:pt x="184" y="165"/>
                    <a:pt x="183" y="164"/>
                  </a:cubicBezTo>
                  <a:cubicBezTo>
                    <a:pt x="182" y="163"/>
                    <a:pt x="181" y="163"/>
                    <a:pt x="179" y="163"/>
                  </a:cubicBezTo>
                  <a:cubicBezTo>
                    <a:pt x="179" y="158"/>
                    <a:pt x="181" y="157"/>
                    <a:pt x="185" y="155"/>
                  </a:cubicBezTo>
                  <a:cubicBezTo>
                    <a:pt x="192" y="151"/>
                    <a:pt x="181" y="146"/>
                    <a:pt x="181" y="141"/>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2" name="Freeform 12">
              <a:extLst>
                <a:ext uri="{FF2B5EF4-FFF2-40B4-BE49-F238E27FC236}">
                  <a16:creationId xmlns:a16="http://schemas.microsoft.com/office/drawing/2014/main" id="{BF9DF704-208D-4BBB-BE99-70A73FD8918C}"/>
                </a:ext>
              </a:extLst>
            </p:cNvPr>
            <p:cNvSpPr>
              <a:spLocks/>
            </p:cNvSpPr>
            <p:nvPr/>
          </p:nvSpPr>
          <p:spPr bwMode="auto">
            <a:xfrm>
              <a:off x="5761038" y="6061076"/>
              <a:ext cx="536575" cy="881063"/>
            </a:xfrm>
            <a:custGeom>
              <a:avLst/>
              <a:gdLst>
                <a:gd name="T0" fmla="*/ 101 w 143"/>
                <a:gd name="T1" fmla="*/ 182 h 235"/>
                <a:gd name="T2" fmla="*/ 115 w 143"/>
                <a:gd name="T3" fmla="*/ 173 h 235"/>
                <a:gd name="T4" fmla="*/ 121 w 143"/>
                <a:gd name="T5" fmla="*/ 149 h 235"/>
                <a:gd name="T6" fmla="*/ 125 w 143"/>
                <a:gd name="T7" fmla="*/ 144 h 235"/>
                <a:gd name="T8" fmla="*/ 128 w 143"/>
                <a:gd name="T9" fmla="*/ 136 h 235"/>
                <a:gd name="T10" fmla="*/ 134 w 143"/>
                <a:gd name="T11" fmla="*/ 127 h 235"/>
                <a:gd name="T12" fmla="*/ 140 w 143"/>
                <a:gd name="T13" fmla="*/ 113 h 235"/>
                <a:gd name="T14" fmla="*/ 133 w 143"/>
                <a:gd name="T15" fmla="*/ 94 h 235"/>
                <a:gd name="T16" fmla="*/ 135 w 143"/>
                <a:gd name="T17" fmla="*/ 82 h 235"/>
                <a:gd name="T18" fmla="*/ 139 w 143"/>
                <a:gd name="T19" fmla="*/ 72 h 235"/>
                <a:gd name="T20" fmla="*/ 138 w 143"/>
                <a:gd name="T21" fmla="*/ 58 h 235"/>
                <a:gd name="T22" fmla="*/ 133 w 143"/>
                <a:gd name="T23" fmla="*/ 49 h 235"/>
                <a:gd name="T24" fmla="*/ 127 w 143"/>
                <a:gd name="T25" fmla="*/ 40 h 235"/>
                <a:gd name="T26" fmla="*/ 120 w 143"/>
                <a:gd name="T27" fmla="*/ 33 h 235"/>
                <a:gd name="T28" fmla="*/ 107 w 143"/>
                <a:gd name="T29" fmla="*/ 22 h 235"/>
                <a:gd name="T30" fmla="*/ 102 w 143"/>
                <a:gd name="T31" fmla="*/ 18 h 235"/>
                <a:gd name="T32" fmla="*/ 77 w 143"/>
                <a:gd name="T33" fmla="*/ 13 h 235"/>
                <a:gd name="T34" fmla="*/ 69 w 143"/>
                <a:gd name="T35" fmla="*/ 8 h 235"/>
                <a:gd name="T36" fmla="*/ 66 w 143"/>
                <a:gd name="T37" fmla="*/ 0 h 235"/>
                <a:gd name="T38" fmla="*/ 53 w 143"/>
                <a:gd name="T39" fmla="*/ 5 h 235"/>
                <a:gd name="T40" fmla="*/ 43 w 143"/>
                <a:gd name="T41" fmla="*/ 5 h 235"/>
                <a:gd name="T42" fmla="*/ 36 w 143"/>
                <a:gd name="T43" fmla="*/ 30 h 235"/>
                <a:gd name="T44" fmla="*/ 18 w 143"/>
                <a:gd name="T45" fmla="*/ 70 h 235"/>
                <a:gd name="T46" fmla="*/ 0 w 143"/>
                <a:gd name="T47" fmla="*/ 99 h 235"/>
                <a:gd name="T48" fmla="*/ 19 w 143"/>
                <a:gd name="T49" fmla="*/ 106 h 235"/>
                <a:gd name="T50" fmla="*/ 41 w 143"/>
                <a:gd name="T51" fmla="*/ 136 h 235"/>
                <a:gd name="T52" fmla="*/ 37 w 143"/>
                <a:gd name="T53" fmla="*/ 153 h 235"/>
                <a:gd name="T54" fmla="*/ 26 w 143"/>
                <a:gd name="T55" fmla="*/ 159 h 235"/>
                <a:gd name="T56" fmla="*/ 19 w 143"/>
                <a:gd name="T57" fmla="*/ 166 h 235"/>
                <a:gd name="T58" fmla="*/ 18 w 143"/>
                <a:gd name="T59" fmla="*/ 178 h 235"/>
                <a:gd name="T60" fmla="*/ 13 w 143"/>
                <a:gd name="T61" fmla="*/ 191 h 235"/>
                <a:gd name="T62" fmla="*/ 13 w 143"/>
                <a:gd name="T63" fmla="*/ 197 h 235"/>
                <a:gd name="T64" fmla="*/ 14 w 143"/>
                <a:gd name="T65" fmla="*/ 214 h 235"/>
                <a:gd name="T66" fmla="*/ 24 w 143"/>
                <a:gd name="T67" fmla="*/ 220 h 235"/>
                <a:gd name="T68" fmla="*/ 46 w 143"/>
                <a:gd name="T69" fmla="*/ 221 h 235"/>
                <a:gd name="T70" fmla="*/ 63 w 143"/>
                <a:gd name="T71" fmla="*/ 231 h 235"/>
                <a:gd name="T72" fmla="*/ 72 w 143"/>
                <a:gd name="T73" fmla="*/ 233 h 235"/>
                <a:gd name="T74" fmla="*/ 83 w 143"/>
                <a:gd name="T75" fmla="*/ 232 h 235"/>
                <a:gd name="T76" fmla="*/ 97 w 143"/>
                <a:gd name="T77" fmla="*/ 220 h 235"/>
                <a:gd name="T78" fmla="*/ 94 w 143"/>
                <a:gd name="T79" fmla="*/ 208 h 235"/>
                <a:gd name="T80" fmla="*/ 96 w 143"/>
                <a:gd name="T81" fmla="*/ 19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3" h="235">
                  <a:moveTo>
                    <a:pt x="96" y="182"/>
                  </a:moveTo>
                  <a:cubicBezTo>
                    <a:pt x="97" y="181"/>
                    <a:pt x="100" y="182"/>
                    <a:pt x="101" y="182"/>
                  </a:cubicBezTo>
                  <a:cubicBezTo>
                    <a:pt x="104" y="182"/>
                    <a:pt x="105" y="181"/>
                    <a:pt x="108" y="180"/>
                  </a:cubicBezTo>
                  <a:cubicBezTo>
                    <a:pt x="113" y="179"/>
                    <a:pt x="113" y="178"/>
                    <a:pt x="115" y="173"/>
                  </a:cubicBezTo>
                  <a:cubicBezTo>
                    <a:pt x="116" y="169"/>
                    <a:pt x="119" y="165"/>
                    <a:pt x="121" y="160"/>
                  </a:cubicBezTo>
                  <a:cubicBezTo>
                    <a:pt x="122" y="157"/>
                    <a:pt x="121" y="153"/>
                    <a:pt x="121" y="149"/>
                  </a:cubicBezTo>
                  <a:cubicBezTo>
                    <a:pt x="121" y="146"/>
                    <a:pt x="120" y="146"/>
                    <a:pt x="122" y="144"/>
                  </a:cubicBezTo>
                  <a:cubicBezTo>
                    <a:pt x="123" y="144"/>
                    <a:pt x="124" y="144"/>
                    <a:pt x="125" y="144"/>
                  </a:cubicBezTo>
                  <a:cubicBezTo>
                    <a:pt x="125" y="143"/>
                    <a:pt x="125" y="142"/>
                    <a:pt x="125" y="141"/>
                  </a:cubicBezTo>
                  <a:cubicBezTo>
                    <a:pt x="126" y="140"/>
                    <a:pt x="128" y="138"/>
                    <a:pt x="128" y="136"/>
                  </a:cubicBezTo>
                  <a:cubicBezTo>
                    <a:pt x="129" y="134"/>
                    <a:pt x="128" y="133"/>
                    <a:pt x="129" y="131"/>
                  </a:cubicBezTo>
                  <a:cubicBezTo>
                    <a:pt x="131" y="129"/>
                    <a:pt x="133" y="129"/>
                    <a:pt x="134" y="127"/>
                  </a:cubicBezTo>
                  <a:cubicBezTo>
                    <a:pt x="136" y="125"/>
                    <a:pt x="134" y="123"/>
                    <a:pt x="135" y="121"/>
                  </a:cubicBezTo>
                  <a:cubicBezTo>
                    <a:pt x="135" y="117"/>
                    <a:pt x="140" y="118"/>
                    <a:pt x="140" y="113"/>
                  </a:cubicBezTo>
                  <a:cubicBezTo>
                    <a:pt x="139" y="107"/>
                    <a:pt x="130" y="109"/>
                    <a:pt x="132" y="102"/>
                  </a:cubicBezTo>
                  <a:cubicBezTo>
                    <a:pt x="132" y="99"/>
                    <a:pt x="134" y="98"/>
                    <a:pt x="133" y="94"/>
                  </a:cubicBezTo>
                  <a:cubicBezTo>
                    <a:pt x="133" y="91"/>
                    <a:pt x="130" y="89"/>
                    <a:pt x="130" y="86"/>
                  </a:cubicBezTo>
                  <a:cubicBezTo>
                    <a:pt x="130" y="83"/>
                    <a:pt x="132" y="83"/>
                    <a:pt x="135" y="82"/>
                  </a:cubicBezTo>
                  <a:cubicBezTo>
                    <a:pt x="138" y="82"/>
                    <a:pt x="139" y="82"/>
                    <a:pt x="139" y="78"/>
                  </a:cubicBezTo>
                  <a:cubicBezTo>
                    <a:pt x="139" y="76"/>
                    <a:pt x="139" y="74"/>
                    <a:pt x="139" y="72"/>
                  </a:cubicBezTo>
                  <a:cubicBezTo>
                    <a:pt x="139" y="70"/>
                    <a:pt x="140" y="68"/>
                    <a:pt x="141" y="66"/>
                  </a:cubicBezTo>
                  <a:cubicBezTo>
                    <a:pt x="143" y="61"/>
                    <a:pt x="139" y="62"/>
                    <a:pt x="138" y="58"/>
                  </a:cubicBezTo>
                  <a:cubicBezTo>
                    <a:pt x="137" y="56"/>
                    <a:pt x="138" y="54"/>
                    <a:pt x="138" y="53"/>
                  </a:cubicBezTo>
                  <a:cubicBezTo>
                    <a:pt x="137" y="51"/>
                    <a:pt x="134" y="50"/>
                    <a:pt x="133" y="49"/>
                  </a:cubicBezTo>
                  <a:cubicBezTo>
                    <a:pt x="130" y="47"/>
                    <a:pt x="131" y="45"/>
                    <a:pt x="131" y="42"/>
                  </a:cubicBezTo>
                  <a:cubicBezTo>
                    <a:pt x="130" y="42"/>
                    <a:pt x="128" y="41"/>
                    <a:pt x="127" y="40"/>
                  </a:cubicBezTo>
                  <a:cubicBezTo>
                    <a:pt x="125" y="40"/>
                    <a:pt x="122" y="40"/>
                    <a:pt x="121" y="38"/>
                  </a:cubicBezTo>
                  <a:cubicBezTo>
                    <a:pt x="120" y="37"/>
                    <a:pt x="121" y="35"/>
                    <a:pt x="120" y="33"/>
                  </a:cubicBezTo>
                  <a:cubicBezTo>
                    <a:pt x="119" y="29"/>
                    <a:pt x="117" y="26"/>
                    <a:pt x="113" y="25"/>
                  </a:cubicBezTo>
                  <a:cubicBezTo>
                    <a:pt x="110" y="24"/>
                    <a:pt x="110" y="23"/>
                    <a:pt x="107" y="22"/>
                  </a:cubicBezTo>
                  <a:cubicBezTo>
                    <a:pt x="106" y="21"/>
                    <a:pt x="105" y="21"/>
                    <a:pt x="103" y="21"/>
                  </a:cubicBezTo>
                  <a:cubicBezTo>
                    <a:pt x="103" y="20"/>
                    <a:pt x="103" y="19"/>
                    <a:pt x="102" y="18"/>
                  </a:cubicBezTo>
                  <a:cubicBezTo>
                    <a:pt x="95" y="17"/>
                    <a:pt x="87" y="21"/>
                    <a:pt x="83" y="13"/>
                  </a:cubicBezTo>
                  <a:cubicBezTo>
                    <a:pt x="82" y="15"/>
                    <a:pt x="79" y="14"/>
                    <a:pt x="77" y="13"/>
                  </a:cubicBezTo>
                  <a:cubicBezTo>
                    <a:pt x="75" y="12"/>
                    <a:pt x="75" y="10"/>
                    <a:pt x="73" y="9"/>
                  </a:cubicBezTo>
                  <a:cubicBezTo>
                    <a:pt x="72" y="9"/>
                    <a:pt x="70" y="9"/>
                    <a:pt x="69" y="8"/>
                  </a:cubicBezTo>
                  <a:cubicBezTo>
                    <a:pt x="68" y="8"/>
                    <a:pt x="69" y="6"/>
                    <a:pt x="68" y="5"/>
                  </a:cubicBezTo>
                  <a:cubicBezTo>
                    <a:pt x="68" y="3"/>
                    <a:pt x="68" y="2"/>
                    <a:pt x="66" y="0"/>
                  </a:cubicBezTo>
                  <a:cubicBezTo>
                    <a:pt x="63" y="2"/>
                    <a:pt x="63" y="4"/>
                    <a:pt x="60" y="4"/>
                  </a:cubicBezTo>
                  <a:cubicBezTo>
                    <a:pt x="58" y="5"/>
                    <a:pt x="55" y="5"/>
                    <a:pt x="53" y="5"/>
                  </a:cubicBezTo>
                  <a:cubicBezTo>
                    <a:pt x="50" y="5"/>
                    <a:pt x="46" y="4"/>
                    <a:pt x="43" y="4"/>
                  </a:cubicBezTo>
                  <a:cubicBezTo>
                    <a:pt x="43" y="4"/>
                    <a:pt x="43" y="4"/>
                    <a:pt x="43" y="5"/>
                  </a:cubicBezTo>
                  <a:cubicBezTo>
                    <a:pt x="42" y="9"/>
                    <a:pt x="43" y="11"/>
                    <a:pt x="42" y="16"/>
                  </a:cubicBezTo>
                  <a:cubicBezTo>
                    <a:pt x="40" y="20"/>
                    <a:pt x="38" y="25"/>
                    <a:pt x="36" y="30"/>
                  </a:cubicBezTo>
                  <a:cubicBezTo>
                    <a:pt x="35" y="36"/>
                    <a:pt x="32" y="43"/>
                    <a:pt x="30" y="52"/>
                  </a:cubicBezTo>
                  <a:cubicBezTo>
                    <a:pt x="28" y="61"/>
                    <a:pt x="22" y="67"/>
                    <a:pt x="18" y="70"/>
                  </a:cubicBezTo>
                  <a:cubicBezTo>
                    <a:pt x="14" y="74"/>
                    <a:pt x="8" y="78"/>
                    <a:pt x="6" y="85"/>
                  </a:cubicBezTo>
                  <a:cubicBezTo>
                    <a:pt x="3" y="90"/>
                    <a:pt x="1" y="95"/>
                    <a:pt x="0" y="99"/>
                  </a:cubicBezTo>
                  <a:cubicBezTo>
                    <a:pt x="3" y="101"/>
                    <a:pt x="6" y="102"/>
                    <a:pt x="8" y="103"/>
                  </a:cubicBezTo>
                  <a:cubicBezTo>
                    <a:pt x="11" y="105"/>
                    <a:pt x="15" y="105"/>
                    <a:pt x="19" y="106"/>
                  </a:cubicBezTo>
                  <a:cubicBezTo>
                    <a:pt x="27" y="109"/>
                    <a:pt x="20" y="120"/>
                    <a:pt x="22" y="126"/>
                  </a:cubicBezTo>
                  <a:cubicBezTo>
                    <a:pt x="26" y="135"/>
                    <a:pt x="35" y="131"/>
                    <a:pt x="41" y="136"/>
                  </a:cubicBezTo>
                  <a:cubicBezTo>
                    <a:pt x="43" y="139"/>
                    <a:pt x="46" y="143"/>
                    <a:pt x="45" y="146"/>
                  </a:cubicBezTo>
                  <a:cubicBezTo>
                    <a:pt x="44" y="151"/>
                    <a:pt x="40" y="150"/>
                    <a:pt x="37" y="153"/>
                  </a:cubicBezTo>
                  <a:cubicBezTo>
                    <a:pt x="36" y="154"/>
                    <a:pt x="36" y="156"/>
                    <a:pt x="33" y="157"/>
                  </a:cubicBezTo>
                  <a:cubicBezTo>
                    <a:pt x="32" y="158"/>
                    <a:pt x="28" y="159"/>
                    <a:pt x="26" y="159"/>
                  </a:cubicBezTo>
                  <a:cubicBezTo>
                    <a:pt x="24" y="159"/>
                    <a:pt x="22" y="158"/>
                    <a:pt x="21" y="160"/>
                  </a:cubicBezTo>
                  <a:cubicBezTo>
                    <a:pt x="19" y="161"/>
                    <a:pt x="19" y="165"/>
                    <a:pt x="19" y="166"/>
                  </a:cubicBezTo>
                  <a:cubicBezTo>
                    <a:pt x="19" y="166"/>
                    <a:pt x="19" y="166"/>
                    <a:pt x="19" y="165"/>
                  </a:cubicBezTo>
                  <a:cubicBezTo>
                    <a:pt x="19" y="170"/>
                    <a:pt x="19" y="174"/>
                    <a:pt x="18" y="178"/>
                  </a:cubicBezTo>
                  <a:cubicBezTo>
                    <a:pt x="17" y="180"/>
                    <a:pt x="17" y="183"/>
                    <a:pt x="16" y="185"/>
                  </a:cubicBezTo>
                  <a:cubicBezTo>
                    <a:pt x="15" y="187"/>
                    <a:pt x="13" y="188"/>
                    <a:pt x="13" y="191"/>
                  </a:cubicBezTo>
                  <a:cubicBezTo>
                    <a:pt x="13" y="191"/>
                    <a:pt x="13" y="191"/>
                    <a:pt x="13" y="191"/>
                  </a:cubicBezTo>
                  <a:cubicBezTo>
                    <a:pt x="13" y="193"/>
                    <a:pt x="13" y="195"/>
                    <a:pt x="13" y="197"/>
                  </a:cubicBezTo>
                  <a:cubicBezTo>
                    <a:pt x="12" y="199"/>
                    <a:pt x="11" y="201"/>
                    <a:pt x="11" y="203"/>
                  </a:cubicBezTo>
                  <a:cubicBezTo>
                    <a:pt x="10" y="207"/>
                    <a:pt x="11" y="211"/>
                    <a:pt x="14" y="214"/>
                  </a:cubicBezTo>
                  <a:cubicBezTo>
                    <a:pt x="16" y="215"/>
                    <a:pt x="18" y="215"/>
                    <a:pt x="20" y="216"/>
                  </a:cubicBezTo>
                  <a:cubicBezTo>
                    <a:pt x="21" y="217"/>
                    <a:pt x="22" y="219"/>
                    <a:pt x="24" y="220"/>
                  </a:cubicBezTo>
                  <a:cubicBezTo>
                    <a:pt x="27" y="223"/>
                    <a:pt x="31" y="222"/>
                    <a:pt x="35" y="222"/>
                  </a:cubicBezTo>
                  <a:cubicBezTo>
                    <a:pt x="39" y="222"/>
                    <a:pt x="42" y="222"/>
                    <a:pt x="46" y="221"/>
                  </a:cubicBezTo>
                  <a:cubicBezTo>
                    <a:pt x="51" y="221"/>
                    <a:pt x="53" y="221"/>
                    <a:pt x="55" y="226"/>
                  </a:cubicBezTo>
                  <a:cubicBezTo>
                    <a:pt x="57" y="229"/>
                    <a:pt x="58" y="232"/>
                    <a:pt x="63" y="231"/>
                  </a:cubicBezTo>
                  <a:cubicBezTo>
                    <a:pt x="65" y="230"/>
                    <a:pt x="66" y="228"/>
                    <a:pt x="68" y="229"/>
                  </a:cubicBezTo>
                  <a:cubicBezTo>
                    <a:pt x="70" y="229"/>
                    <a:pt x="71" y="232"/>
                    <a:pt x="72" y="233"/>
                  </a:cubicBezTo>
                  <a:cubicBezTo>
                    <a:pt x="74" y="234"/>
                    <a:pt x="76" y="235"/>
                    <a:pt x="77" y="235"/>
                  </a:cubicBezTo>
                  <a:cubicBezTo>
                    <a:pt x="80" y="235"/>
                    <a:pt x="80" y="233"/>
                    <a:pt x="83" y="232"/>
                  </a:cubicBezTo>
                  <a:cubicBezTo>
                    <a:pt x="86" y="231"/>
                    <a:pt x="91" y="234"/>
                    <a:pt x="94" y="231"/>
                  </a:cubicBezTo>
                  <a:cubicBezTo>
                    <a:pt x="96" y="229"/>
                    <a:pt x="97" y="223"/>
                    <a:pt x="97" y="220"/>
                  </a:cubicBezTo>
                  <a:cubicBezTo>
                    <a:pt x="96" y="219"/>
                    <a:pt x="95" y="217"/>
                    <a:pt x="94" y="215"/>
                  </a:cubicBezTo>
                  <a:cubicBezTo>
                    <a:pt x="94" y="213"/>
                    <a:pt x="94" y="210"/>
                    <a:pt x="94" y="208"/>
                  </a:cubicBezTo>
                  <a:cubicBezTo>
                    <a:pt x="95" y="206"/>
                    <a:pt x="94" y="200"/>
                    <a:pt x="95" y="198"/>
                  </a:cubicBezTo>
                  <a:cubicBezTo>
                    <a:pt x="95" y="197"/>
                    <a:pt x="96" y="197"/>
                    <a:pt x="96" y="197"/>
                  </a:cubicBezTo>
                  <a:cubicBezTo>
                    <a:pt x="95" y="191"/>
                    <a:pt x="94" y="184"/>
                    <a:pt x="96" y="182"/>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3" name="Freeform 13">
              <a:extLst>
                <a:ext uri="{FF2B5EF4-FFF2-40B4-BE49-F238E27FC236}">
                  <a16:creationId xmlns:a16="http://schemas.microsoft.com/office/drawing/2014/main" id="{9D01653E-6D97-4D73-8274-2AF699D34384}"/>
                </a:ext>
              </a:extLst>
            </p:cNvPr>
            <p:cNvSpPr>
              <a:spLocks/>
            </p:cNvSpPr>
            <p:nvPr/>
          </p:nvSpPr>
          <p:spPr bwMode="auto">
            <a:xfrm>
              <a:off x="6113463" y="6148388"/>
              <a:ext cx="682625" cy="768350"/>
            </a:xfrm>
            <a:custGeom>
              <a:avLst/>
              <a:gdLst>
                <a:gd name="T0" fmla="*/ 179 w 182"/>
                <a:gd name="T1" fmla="*/ 14 h 205"/>
                <a:gd name="T2" fmla="*/ 178 w 182"/>
                <a:gd name="T3" fmla="*/ 5 h 205"/>
                <a:gd name="T4" fmla="*/ 160 w 182"/>
                <a:gd name="T5" fmla="*/ 15 h 205"/>
                <a:gd name="T6" fmla="*/ 151 w 182"/>
                <a:gd name="T7" fmla="*/ 37 h 205"/>
                <a:gd name="T8" fmla="*/ 136 w 182"/>
                <a:gd name="T9" fmla="*/ 33 h 205"/>
                <a:gd name="T10" fmla="*/ 122 w 182"/>
                <a:gd name="T11" fmla="*/ 39 h 205"/>
                <a:gd name="T12" fmla="*/ 112 w 182"/>
                <a:gd name="T13" fmla="*/ 31 h 205"/>
                <a:gd name="T14" fmla="*/ 107 w 182"/>
                <a:gd name="T15" fmla="*/ 21 h 205"/>
                <a:gd name="T16" fmla="*/ 97 w 182"/>
                <a:gd name="T17" fmla="*/ 19 h 205"/>
                <a:gd name="T18" fmla="*/ 80 w 182"/>
                <a:gd name="T19" fmla="*/ 13 h 205"/>
                <a:gd name="T20" fmla="*/ 69 w 182"/>
                <a:gd name="T21" fmla="*/ 7 h 205"/>
                <a:gd name="T22" fmla="*/ 52 w 182"/>
                <a:gd name="T23" fmla="*/ 17 h 205"/>
                <a:gd name="T24" fmla="*/ 37 w 182"/>
                <a:gd name="T25" fmla="*/ 19 h 205"/>
                <a:gd name="T26" fmla="*/ 44 w 182"/>
                <a:gd name="T27" fmla="*/ 30 h 205"/>
                <a:gd name="T28" fmla="*/ 47 w 182"/>
                <a:gd name="T29" fmla="*/ 43 h 205"/>
                <a:gd name="T30" fmla="*/ 45 w 182"/>
                <a:gd name="T31" fmla="*/ 55 h 205"/>
                <a:gd name="T32" fmla="*/ 36 w 182"/>
                <a:gd name="T33" fmla="*/ 63 h 205"/>
                <a:gd name="T34" fmla="*/ 38 w 182"/>
                <a:gd name="T35" fmla="*/ 79 h 205"/>
                <a:gd name="T36" fmla="*/ 41 w 182"/>
                <a:gd name="T37" fmla="*/ 98 h 205"/>
                <a:gd name="T38" fmla="*/ 35 w 182"/>
                <a:gd name="T39" fmla="*/ 108 h 205"/>
                <a:gd name="T40" fmla="*/ 31 w 182"/>
                <a:gd name="T41" fmla="*/ 118 h 205"/>
                <a:gd name="T42" fmla="*/ 28 w 182"/>
                <a:gd name="T43" fmla="*/ 121 h 205"/>
                <a:gd name="T44" fmla="*/ 27 w 182"/>
                <a:gd name="T45" fmla="*/ 137 h 205"/>
                <a:gd name="T46" fmla="*/ 14 w 182"/>
                <a:gd name="T47" fmla="*/ 157 h 205"/>
                <a:gd name="T48" fmla="*/ 2 w 182"/>
                <a:gd name="T49" fmla="*/ 159 h 205"/>
                <a:gd name="T50" fmla="*/ 13 w 182"/>
                <a:gd name="T51" fmla="*/ 175 h 205"/>
                <a:gd name="T52" fmla="*/ 27 w 182"/>
                <a:gd name="T53" fmla="*/ 178 h 205"/>
                <a:gd name="T54" fmla="*/ 37 w 182"/>
                <a:gd name="T55" fmla="*/ 185 h 205"/>
                <a:gd name="T56" fmla="*/ 52 w 182"/>
                <a:gd name="T57" fmla="*/ 186 h 205"/>
                <a:gd name="T58" fmla="*/ 57 w 182"/>
                <a:gd name="T59" fmla="*/ 196 h 205"/>
                <a:gd name="T60" fmla="*/ 68 w 182"/>
                <a:gd name="T61" fmla="*/ 205 h 205"/>
                <a:gd name="T62" fmla="*/ 81 w 182"/>
                <a:gd name="T63" fmla="*/ 187 h 205"/>
                <a:gd name="T64" fmla="*/ 97 w 182"/>
                <a:gd name="T65" fmla="*/ 127 h 205"/>
                <a:gd name="T66" fmla="*/ 114 w 182"/>
                <a:gd name="T67" fmla="*/ 112 h 205"/>
                <a:gd name="T68" fmla="*/ 125 w 182"/>
                <a:gd name="T69" fmla="*/ 105 h 205"/>
                <a:gd name="T70" fmla="*/ 140 w 182"/>
                <a:gd name="T71" fmla="*/ 102 h 205"/>
                <a:gd name="T72" fmla="*/ 148 w 182"/>
                <a:gd name="T73" fmla="*/ 105 h 205"/>
                <a:gd name="T74" fmla="*/ 168 w 182"/>
                <a:gd name="T75" fmla="*/ 117 h 205"/>
                <a:gd name="T76" fmla="*/ 165 w 182"/>
                <a:gd name="T77" fmla="*/ 105 h 205"/>
                <a:gd name="T78" fmla="*/ 158 w 182"/>
                <a:gd name="T79" fmla="*/ 98 h 205"/>
                <a:gd name="T80" fmla="*/ 162 w 182"/>
                <a:gd name="T81" fmla="*/ 86 h 205"/>
                <a:gd name="T82" fmla="*/ 160 w 182"/>
                <a:gd name="T83" fmla="*/ 78 h 205"/>
                <a:gd name="T84" fmla="*/ 160 w 182"/>
                <a:gd name="T85" fmla="*/ 71 h 205"/>
                <a:gd name="T86" fmla="*/ 153 w 182"/>
                <a:gd name="T87" fmla="*/ 60 h 205"/>
                <a:gd name="T88" fmla="*/ 164 w 182"/>
                <a:gd name="T89" fmla="*/ 52 h 205"/>
                <a:gd name="T90" fmla="*/ 170 w 182"/>
                <a:gd name="T91" fmla="*/ 49 h 205"/>
                <a:gd name="T92" fmla="*/ 174 w 182"/>
                <a:gd name="T93" fmla="*/ 32 h 205"/>
                <a:gd name="T94" fmla="*/ 181 w 182"/>
                <a:gd name="T95" fmla="*/ 21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2" h="205">
                  <a:moveTo>
                    <a:pt x="181" y="21"/>
                  </a:moveTo>
                  <a:cubicBezTo>
                    <a:pt x="180" y="18"/>
                    <a:pt x="177" y="18"/>
                    <a:pt x="179" y="14"/>
                  </a:cubicBezTo>
                  <a:cubicBezTo>
                    <a:pt x="179" y="14"/>
                    <a:pt x="180" y="14"/>
                    <a:pt x="180" y="14"/>
                  </a:cubicBezTo>
                  <a:cubicBezTo>
                    <a:pt x="178" y="13"/>
                    <a:pt x="177" y="8"/>
                    <a:pt x="178" y="5"/>
                  </a:cubicBezTo>
                  <a:cubicBezTo>
                    <a:pt x="176" y="3"/>
                    <a:pt x="173" y="2"/>
                    <a:pt x="170" y="2"/>
                  </a:cubicBezTo>
                  <a:cubicBezTo>
                    <a:pt x="162" y="0"/>
                    <a:pt x="161" y="9"/>
                    <a:pt x="160" y="15"/>
                  </a:cubicBezTo>
                  <a:cubicBezTo>
                    <a:pt x="159" y="20"/>
                    <a:pt x="157" y="23"/>
                    <a:pt x="156" y="28"/>
                  </a:cubicBezTo>
                  <a:cubicBezTo>
                    <a:pt x="155" y="30"/>
                    <a:pt x="155" y="39"/>
                    <a:pt x="151" y="37"/>
                  </a:cubicBezTo>
                  <a:cubicBezTo>
                    <a:pt x="149" y="37"/>
                    <a:pt x="148" y="34"/>
                    <a:pt x="145" y="33"/>
                  </a:cubicBezTo>
                  <a:cubicBezTo>
                    <a:pt x="143" y="33"/>
                    <a:pt x="138" y="33"/>
                    <a:pt x="136" y="33"/>
                  </a:cubicBezTo>
                  <a:cubicBezTo>
                    <a:pt x="131" y="35"/>
                    <a:pt x="133" y="43"/>
                    <a:pt x="127" y="42"/>
                  </a:cubicBezTo>
                  <a:cubicBezTo>
                    <a:pt x="125" y="42"/>
                    <a:pt x="123" y="40"/>
                    <a:pt x="122" y="39"/>
                  </a:cubicBezTo>
                  <a:cubicBezTo>
                    <a:pt x="120" y="38"/>
                    <a:pt x="118" y="37"/>
                    <a:pt x="116" y="36"/>
                  </a:cubicBezTo>
                  <a:cubicBezTo>
                    <a:pt x="115" y="35"/>
                    <a:pt x="112" y="33"/>
                    <a:pt x="112" y="31"/>
                  </a:cubicBezTo>
                  <a:cubicBezTo>
                    <a:pt x="113" y="29"/>
                    <a:pt x="115" y="28"/>
                    <a:pt x="116" y="27"/>
                  </a:cubicBezTo>
                  <a:cubicBezTo>
                    <a:pt x="117" y="20"/>
                    <a:pt x="111" y="21"/>
                    <a:pt x="107" y="21"/>
                  </a:cubicBezTo>
                  <a:cubicBezTo>
                    <a:pt x="105" y="20"/>
                    <a:pt x="102" y="20"/>
                    <a:pt x="100" y="20"/>
                  </a:cubicBezTo>
                  <a:cubicBezTo>
                    <a:pt x="99" y="19"/>
                    <a:pt x="98" y="20"/>
                    <a:pt x="97" y="19"/>
                  </a:cubicBezTo>
                  <a:cubicBezTo>
                    <a:pt x="95" y="19"/>
                    <a:pt x="96" y="17"/>
                    <a:pt x="95" y="16"/>
                  </a:cubicBezTo>
                  <a:cubicBezTo>
                    <a:pt x="90" y="13"/>
                    <a:pt x="84" y="15"/>
                    <a:pt x="80" y="13"/>
                  </a:cubicBezTo>
                  <a:cubicBezTo>
                    <a:pt x="77" y="12"/>
                    <a:pt x="77" y="9"/>
                    <a:pt x="75" y="8"/>
                  </a:cubicBezTo>
                  <a:cubicBezTo>
                    <a:pt x="73" y="7"/>
                    <a:pt x="71" y="7"/>
                    <a:pt x="69" y="7"/>
                  </a:cubicBezTo>
                  <a:cubicBezTo>
                    <a:pt x="63" y="7"/>
                    <a:pt x="62" y="8"/>
                    <a:pt x="59" y="13"/>
                  </a:cubicBezTo>
                  <a:cubicBezTo>
                    <a:pt x="57" y="17"/>
                    <a:pt x="56" y="16"/>
                    <a:pt x="52" y="17"/>
                  </a:cubicBezTo>
                  <a:cubicBezTo>
                    <a:pt x="50" y="18"/>
                    <a:pt x="49" y="20"/>
                    <a:pt x="47" y="21"/>
                  </a:cubicBezTo>
                  <a:cubicBezTo>
                    <a:pt x="43" y="22"/>
                    <a:pt x="40" y="21"/>
                    <a:pt x="37" y="19"/>
                  </a:cubicBezTo>
                  <a:cubicBezTo>
                    <a:pt x="37" y="22"/>
                    <a:pt x="36" y="24"/>
                    <a:pt x="39" y="26"/>
                  </a:cubicBezTo>
                  <a:cubicBezTo>
                    <a:pt x="40" y="27"/>
                    <a:pt x="43" y="28"/>
                    <a:pt x="44" y="30"/>
                  </a:cubicBezTo>
                  <a:cubicBezTo>
                    <a:pt x="44" y="31"/>
                    <a:pt x="43" y="33"/>
                    <a:pt x="44" y="35"/>
                  </a:cubicBezTo>
                  <a:cubicBezTo>
                    <a:pt x="45" y="39"/>
                    <a:pt x="49" y="38"/>
                    <a:pt x="47" y="43"/>
                  </a:cubicBezTo>
                  <a:cubicBezTo>
                    <a:pt x="46" y="45"/>
                    <a:pt x="45" y="47"/>
                    <a:pt x="45" y="49"/>
                  </a:cubicBezTo>
                  <a:cubicBezTo>
                    <a:pt x="45" y="51"/>
                    <a:pt x="45" y="53"/>
                    <a:pt x="45" y="55"/>
                  </a:cubicBezTo>
                  <a:cubicBezTo>
                    <a:pt x="45" y="59"/>
                    <a:pt x="44" y="59"/>
                    <a:pt x="41" y="59"/>
                  </a:cubicBezTo>
                  <a:cubicBezTo>
                    <a:pt x="38" y="60"/>
                    <a:pt x="36" y="60"/>
                    <a:pt x="36" y="63"/>
                  </a:cubicBezTo>
                  <a:cubicBezTo>
                    <a:pt x="36" y="66"/>
                    <a:pt x="39" y="68"/>
                    <a:pt x="39" y="71"/>
                  </a:cubicBezTo>
                  <a:cubicBezTo>
                    <a:pt x="40" y="75"/>
                    <a:pt x="38" y="76"/>
                    <a:pt x="38" y="79"/>
                  </a:cubicBezTo>
                  <a:cubicBezTo>
                    <a:pt x="36" y="86"/>
                    <a:pt x="45" y="84"/>
                    <a:pt x="46" y="90"/>
                  </a:cubicBezTo>
                  <a:cubicBezTo>
                    <a:pt x="46" y="95"/>
                    <a:pt x="41" y="94"/>
                    <a:pt x="41" y="98"/>
                  </a:cubicBezTo>
                  <a:cubicBezTo>
                    <a:pt x="40" y="100"/>
                    <a:pt x="42" y="102"/>
                    <a:pt x="40" y="104"/>
                  </a:cubicBezTo>
                  <a:cubicBezTo>
                    <a:pt x="39" y="106"/>
                    <a:pt x="37" y="106"/>
                    <a:pt x="35" y="108"/>
                  </a:cubicBezTo>
                  <a:cubicBezTo>
                    <a:pt x="34" y="110"/>
                    <a:pt x="35" y="111"/>
                    <a:pt x="34" y="113"/>
                  </a:cubicBezTo>
                  <a:cubicBezTo>
                    <a:pt x="34" y="115"/>
                    <a:pt x="32" y="117"/>
                    <a:pt x="31" y="118"/>
                  </a:cubicBezTo>
                  <a:cubicBezTo>
                    <a:pt x="31" y="119"/>
                    <a:pt x="31" y="120"/>
                    <a:pt x="31" y="121"/>
                  </a:cubicBezTo>
                  <a:cubicBezTo>
                    <a:pt x="30" y="121"/>
                    <a:pt x="29" y="121"/>
                    <a:pt x="28" y="121"/>
                  </a:cubicBezTo>
                  <a:cubicBezTo>
                    <a:pt x="26" y="123"/>
                    <a:pt x="27" y="123"/>
                    <a:pt x="27" y="126"/>
                  </a:cubicBezTo>
                  <a:cubicBezTo>
                    <a:pt x="27" y="130"/>
                    <a:pt x="28" y="134"/>
                    <a:pt x="27" y="137"/>
                  </a:cubicBezTo>
                  <a:cubicBezTo>
                    <a:pt x="25" y="142"/>
                    <a:pt x="22" y="146"/>
                    <a:pt x="21" y="150"/>
                  </a:cubicBezTo>
                  <a:cubicBezTo>
                    <a:pt x="19" y="155"/>
                    <a:pt x="19" y="156"/>
                    <a:pt x="14" y="157"/>
                  </a:cubicBezTo>
                  <a:cubicBezTo>
                    <a:pt x="11" y="158"/>
                    <a:pt x="10" y="159"/>
                    <a:pt x="7" y="159"/>
                  </a:cubicBezTo>
                  <a:cubicBezTo>
                    <a:pt x="6" y="159"/>
                    <a:pt x="3" y="158"/>
                    <a:pt x="2" y="159"/>
                  </a:cubicBezTo>
                  <a:cubicBezTo>
                    <a:pt x="0" y="161"/>
                    <a:pt x="1" y="168"/>
                    <a:pt x="2" y="174"/>
                  </a:cubicBezTo>
                  <a:cubicBezTo>
                    <a:pt x="5" y="173"/>
                    <a:pt x="10" y="176"/>
                    <a:pt x="13" y="175"/>
                  </a:cubicBezTo>
                  <a:cubicBezTo>
                    <a:pt x="18" y="174"/>
                    <a:pt x="18" y="172"/>
                    <a:pt x="23" y="175"/>
                  </a:cubicBezTo>
                  <a:cubicBezTo>
                    <a:pt x="24" y="176"/>
                    <a:pt x="27" y="177"/>
                    <a:pt x="27" y="178"/>
                  </a:cubicBezTo>
                  <a:cubicBezTo>
                    <a:pt x="28" y="179"/>
                    <a:pt x="27" y="182"/>
                    <a:pt x="27" y="184"/>
                  </a:cubicBezTo>
                  <a:cubicBezTo>
                    <a:pt x="29" y="187"/>
                    <a:pt x="35" y="186"/>
                    <a:pt x="37" y="185"/>
                  </a:cubicBezTo>
                  <a:cubicBezTo>
                    <a:pt x="42" y="183"/>
                    <a:pt x="42" y="181"/>
                    <a:pt x="47" y="184"/>
                  </a:cubicBezTo>
                  <a:cubicBezTo>
                    <a:pt x="48" y="185"/>
                    <a:pt x="50" y="185"/>
                    <a:pt x="52" y="186"/>
                  </a:cubicBezTo>
                  <a:cubicBezTo>
                    <a:pt x="54" y="188"/>
                    <a:pt x="53" y="188"/>
                    <a:pt x="54" y="191"/>
                  </a:cubicBezTo>
                  <a:cubicBezTo>
                    <a:pt x="54" y="193"/>
                    <a:pt x="56" y="194"/>
                    <a:pt x="57" y="196"/>
                  </a:cubicBezTo>
                  <a:cubicBezTo>
                    <a:pt x="57" y="197"/>
                    <a:pt x="57" y="199"/>
                    <a:pt x="57" y="201"/>
                  </a:cubicBezTo>
                  <a:cubicBezTo>
                    <a:pt x="59" y="204"/>
                    <a:pt x="65" y="205"/>
                    <a:pt x="68" y="205"/>
                  </a:cubicBezTo>
                  <a:cubicBezTo>
                    <a:pt x="73" y="205"/>
                    <a:pt x="74" y="202"/>
                    <a:pt x="77" y="198"/>
                  </a:cubicBezTo>
                  <a:cubicBezTo>
                    <a:pt x="79" y="194"/>
                    <a:pt x="78" y="189"/>
                    <a:pt x="81" y="187"/>
                  </a:cubicBezTo>
                  <a:cubicBezTo>
                    <a:pt x="83" y="185"/>
                    <a:pt x="85" y="185"/>
                    <a:pt x="87" y="185"/>
                  </a:cubicBezTo>
                  <a:cubicBezTo>
                    <a:pt x="83" y="169"/>
                    <a:pt x="88" y="141"/>
                    <a:pt x="97" y="127"/>
                  </a:cubicBezTo>
                  <a:cubicBezTo>
                    <a:pt x="99" y="125"/>
                    <a:pt x="104" y="122"/>
                    <a:pt x="105" y="119"/>
                  </a:cubicBezTo>
                  <a:cubicBezTo>
                    <a:pt x="108" y="114"/>
                    <a:pt x="111" y="115"/>
                    <a:pt x="114" y="112"/>
                  </a:cubicBezTo>
                  <a:cubicBezTo>
                    <a:pt x="116" y="110"/>
                    <a:pt x="117" y="109"/>
                    <a:pt x="119" y="107"/>
                  </a:cubicBezTo>
                  <a:cubicBezTo>
                    <a:pt x="121" y="106"/>
                    <a:pt x="123" y="106"/>
                    <a:pt x="125" y="105"/>
                  </a:cubicBezTo>
                  <a:cubicBezTo>
                    <a:pt x="129" y="103"/>
                    <a:pt x="131" y="99"/>
                    <a:pt x="136" y="100"/>
                  </a:cubicBezTo>
                  <a:cubicBezTo>
                    <a:pt x="137" y="100"/>
                    <a:pt x="139" y="101"/>
                    <a:pt x="140" y="102"/>
                  </a:cubicBezTo>
                  <a:cubicBezTo>
                    <a:pt x="141" y="102"/>
                    <a:pt x="141" y="104"/>
                    <a:pt x="142" y="104"/>
                  </a:cubicBezTo>
                  <a:cubicBezTo>
                    <a:pt x="143" y="105"/>
                    <a:pt x="146" y="104"/>
                    <a:pt x="148" y="105"/>
                  </a:cubicBezTo>
                  <a:cubicBezTo>
                    <a:pt x="158" y="106"/>
                    <a:pt x="151" y="120"/>
                    <a:pt x="158" y="121"/>
                  </a:cubicBezTo>
                  <a:cubicBezTo>
                    <a:pt x="162" y="122"/>
                    <a:pt x="166" y="119"/>
                    <a:pt x="168" y="117"/>
                  </a:cubicBezTo>
                  <a:cubicBezTo>
                    <a:pt x="170" y="115"/>
                    <a:pt x="170" y="114"/>
                    <a:pt x="169" y="112"/>
                  </a:cubicBezTo>
                  <a:cubicBezTo>
                    <a:pt x="168" y="110"/>
                    <a:pt x="167" y="106"/>
                    <a:pt x="165" y="105"/>
                  </a:cubicBezTo>
                  <a:cubicBezTo>
                    <a:pt x="166" y="106"/>
                    <a:pt x="165" y="106"/>
                    <a:pt x="166" y="107"/>
                  </a:cubicBezTo>
                  <a:cubicBezTo>
                    <a:pt x="165" y="103"/>
                    <a:pt x="160" y="101"/>
                    <a:pt x="158" y="98"/>
                  </a:cubicBezTo>
                  <a:cubicBezTo>
                    <a:pt x="154" y="93"/>
                    <a:pt x="161" y="94"/>
                    <a:pt x="162" y="92"/>
                  </a:cubicBezTo>
                  <a:cubicBezTo>
                    <a:pt x="163" y="91"/>
                    <a:pt x="162" y="88"/>
                    <a:pt x="162" y="86"/>
                  </a:cubicBezTo>
                  <a:cubicBezTo>
                    <a:pt x="162" y="83"/>
                    <a:pt x="163" y="85"/>
                    <a:pt x="165" y="83"/>
                  </a:cubicBezTo>
                  <a:cubicBezTo>
                    <a:pt x="168" y="80"/>
                    <a:pt x="163" y="79"/>
                    <a:pt x="160" y="78"/>
                  </a:cubicBezTo>
                  <a:cubicBezTo>
                    <a:pt x="159" y="77"/>
                    <a:pt x="157" y="76"/>
                    <a:pt x="157" y="74"/>
                  </a:cubicBezTo>
                  <a:cubicBezTo>
                    <a:pt x="157" y="72"/>
                    <a:pt x="159" y="72"/>
                    <a:pt x="160" y="71"/>
                  </a:cubicBezTo>
                  <a:cubicBezTo>
                    <a:pt x="162" y="69"/>
                    <a:pt x="166" y="66"/>
                    <a:pt x="164" y="63"/>
                  </a:cubicBezTo>
                  <a:cubicBezTo>
                    <a:pt x="161" y="60"/>
                    <a:pt x="155" y="62"/>
                    <a:pt x="153" y="60"/>
                  </a:cubicBezTo>
                  <a:cubicBezTo>
                    <a:pt x="151" y="56"/>
                    <a:pt x="159" y="55"/>
                    <a:pt x="161" y="54"/>
                  </a:cubicBezTo>
                  <a:cubicBezTo>
                    <a:pt x="162" y="53"/>
                    <a:pt x="162" y="52"/>
                    <a:pt x="164" y="52"/>
                  </a:cubicBezTo>
                  <a:cubicBezTo>
                    <a:pt x="165" y="52"/>
                    <a:pt x="168" y="53"/>
                    <a:pt x="169" y="52"/>
                  </a:cubicBezTo>
                  <a:cubicBezTo>
                    <a:pt x="169" y="52"/>
                    <a:pt x="171" y="49"/>
                    <a:pt x="170" y="49"/>
                  </a:cubicBezTo>
                  <a:cubicBezTo>
                    <a:pt x="165" y="47"/>
                    <a:pt x="165" y="41"/>
                    <a:pt x="166" y="38"/>
                  </a:cubicBezTo>
                  <a:cubicBezTo>
                    <a:pt x="166" y="32"/>
                    <a:pt x="170" y="34"/>
                    <a:pt x="174" y="32"/>
                  </a:cubicBezTo>
                  <a:cubicBezTo>
                    <a:pt x="174" y="28"/>
                    <a:pt x="177" y="29"/>
                    <a:pt x="180" y="27"/>
                  </a:cubicBezTo>
                  <a:cubicBezTo>
                    <a:pt x="181" y="26"/>
                    <a:pt x="182" y="23"/>
                    <a:pt x="181" y="21"/>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4" name="Freeform 14">
              <a:extLst>
                <a:ext uri="{FF2B5EF4-FFF2-40B4-BE49-F238E27FC236}">
                  <a16:creationId xmlns:a16="http://schemas.microsoft.com/office/drawing/2014/main" id="{25B96E8E-3374-4F6C-B5C2-D0540563A726}"/>
                </a:ext>
              </a:extLst>
            </p:cNvPr>
            <p:cNvSpPr>
              <a:spLocks/>
            </p:cNvSpPr>
            <p:nvPr/>
          </p:nvSpPr>
          <p:spPr bwMode="auto">
            <a:xfrm>
              <a:off x="4819650" y="6432551"/>
              <a:ext cx="1114425" cy="1131888"/>
            </a:xfrm>
            <a:custGeom>
              <a:avLst/>
              <a:gdLst>
                <a:gd name="T0" fmla="*/ 212 w 297"/>
                <a:gd name="T1" fmla="*/ 248 h 302"/>
                <a:gd name="T2" fmla="*/ 212 w 297"/>
                <a:gd name="T3" fmla="*/ 230 h 302"/>
                <a:gd name="T4" fmla="*/ 201 w 297"/>
                <a:gd name="T5" fmla="*/ 219 h 302"/>
                <a:gd name="T6" fmla="*/ 206 w 297"/>
                <a:gd name="T7" fmla="*/ 206 h 302"/>
                <a:gd name="T8" fmla="*/ 209 w 297"/>
                <a:gd name="T9" fmla="*/ 198 h 302"/>
                <a:gd name="T10" fmla="*/ 205 w 297"/>
                <a:gd name="T11" fmla="*/ 192 h 302"/>
                <a:gd name="T12" fmla="*/ 214 w 297"/>
                <a:gd name="T13" fmla="*/ 183 h 302"/>
                <a:gd name="T14" fmla="*/ 232 w 297"/>
                <a:gd name="T15" fmla="*/ 174 h 302"/>
                <a:gd name="T16" fmla="*/ 250 w 297"/>
                <a:gd name="T17" fmla="*/ 173 h 302"/>
                <a:gd name="T18" fmla="*/ 254 w 297"/>
                <a:gd name="T19" fmla="*/ 166 h 302"/>
                <a:gd name="T20" fmla="*/ 253 w 297"/>
                <a:gd name="T21" fmla="*/ 150 h 302"/>
                <a:gd name="T22" fmla="*/ 266 w 297"/>
                <a:gd name="T23" fmla="*/ 134 h 302"/>
                <a:gd name="T24" fmla="*/ 272 w 297"/>
                <a:gd name="T25" fmla="*/ 125 h 302"/>
                <a:gd name="T26" fmla="*/ 276 w 297"/>
                <a:gd name="T27" fmla="*/ 122 h 302"/>
                <a:gd name="T28" fmla="*/ 271 w 297"/>
                <a:gd name="T29" fmla="*/ 117 h 302"/>
                <a:gd name="T30" fmla="*/ 262 w 297"/>
                <a:gd name="T31" fmla="*/ 104 h 302"/>
                <a:gd name="T32" fmla="*/ 264 w 297"/>
                <a:gd name="T33" fmla="*/ 92 h 302"/>
                <a:gd name="T34" fmla="*/ 267 w 297"/>
                <a:gd name="T35" fmla="*/ 86 h 302"/>
                <a:gd name="T36" fmla="*/ 270 w 297"/>
                <a:gd name="T37" fmla="*/ 66 h 302"/>
                <a:gd name="T38" fmla="*/ 272 w 297"/>
                <a:gd name="T39" fmla="*/ 61 h 302"/>
                <a:gd name="T40" fmla="*/ 284 w 297"/>
                <a:gd name="T41" fmla="*/ 58 h 302"/>
                <a:gd name="T42" fmla="*/ 296 w 297"/>
                <a:gd name="T43" fmla="*/ 47 h 302"/>
                <a:gd name="T44" fmla="*/ 273 w 297"/>
                <a:gd name="T45" fmla="*/ 27 h 302"/>
                <a:gd name="T46" fmla="*/ 259 w 297"/>
                <a:gd name="T47" fmla="*/ 4 h 302"/>
                <a:gd name="T48" fmla="*/ 250 w 297"/>
                <a:gd name="T49" fmla="*/ 4 h 302"/>
                <a:gd name="T50" fmla="*/ 239 w 297"/>
                <a:gd name="T51" fmla="*/ 29 h 302"/>
                <a:gd name="T52" fmla="*/ 232 w 297"/>
                <a:gd name="T53" fmla="*/ 69 h 302"/>
                <a:gd name="T54" fmla="*/ 195 w 297"/>
                <a:gd name="T55" fmla="*/ 99 h 302"/>
                <a:gd name="T56" fmla="*/ 171 w 297"/>
                <a:gd name="T57" fmla="*/ 113 h 302"/>
                <a:gd name="T58" fmla="*/ 151 w 297"/>
                <a:gd name="T59" fmla="*/ 141 h 302"/>
                <a:gd name="T60" fmla="*/ 140 w 297"/>
                <a:gd name="T61" fmla="*/ 167 h 302"/>
                <a:gd name="T62" fmla="*/ 125 w 297"/>
                <a:gd name="T63" fmla="*/ 190 h 302"/>
                <a:gd name="T64" fmla="*/ 102 w 297"/>
                <a:gd name="T65" fmla="*/ 208 h 302"/>
                <a:gd name="T66" fmla="*/ 77 w 297"/>
                <a:gd name="T67" fmla="*/ 230 h 302"/>
                <a:gd name="T68" fmla="*/ 59 w 297"/>
                <a:gd name="T69" fmla="*/ 231 h 302"/>
                <a:gd name="T70" fmla="*/ 43 w 297"/>
                <a:gd name="T71" fmla="*/ 243 h 302"/>
                <a:gd name="T72" fmla="*/ 20 w 297"/>
                <a:gd name="T73" fmla="*/ 254 h 302"/>
                <a:gd name="T74" fmla="*/ 3 w 297"/>
                <a:gd name="T75" fmla="*/ 266 h 302"/>
                <a:gd name="T76" fmla="*/ 10 w 297"/>
                <a:gd name="T77" fmla="*/ 279 h 302"/>
                <a:gd name="T78" fmla="*/ 17 w 297"/>
                <a:gd name="T79" fmla="*/ 295 h 302"/>
                <a:gd name="T80" fmla="*/ 26 w 297"/>
                <a:gd name="T81" fmla="*/ 286 h 302"/>
                <a:gd name="T82" fmla="*/ 31 w 297"/>
                <a:gd name="T83" fmla="*/ 272 h 302"/>
                <a:gd name="T84" fmla="*/ 50 w 297"/>
                <a:gd name="T85" fmla="*/ 280 h 302"/>
                <a:gd name="T86" fmla="*/ 58 w 297"/>
                <a:gd name="T87" fmla="*/ 290 h 302"/>
                <a:gd name="T88" fmla="*/ 66 w 297"/>
                <a:gd name="T89" fmla="*/ 283 h 302"/>
                <a:gd name="T90" fmla="*/ 83 w 297"/>
                <a:gd name="T91" fmla="*/ 283 h 302"/>
                <a:gd name="T92" fmla="*/ 96 w 297"/>
                <a:gd name="T93" fmla="*/ 267 h 302"/>
                <a:gd name="T94" fmla="*/ 113 w 297"/>
                <a:gd name="T95" fmla="*/ 256 h 302"/>
                <a:gd name="T96" fmla="*/ 122 w 297"/>
                <a:gd name="T97" fmla="*/ 258 h 302"/>
                <a:gd name="T98" fmla="*/ 125 w 297"/>
                <a:gd name="T99" fmla="*/ 270 h 302"/>
                <a:gd name="T100" fmla="*/ 129 w 297"/>
                <a:gd name="T101" fmla="*/ 275 h 302"/>
                <a:gd name="T102" fmla="*/ 136 w 297"/>
                <a:gd name="T103" fmla="*/ 280 h 302"/>
                <a:gd name="T104" fmla="*/ 141 w 297"/>
                <a:gd name="T105" fmla="*/ 301 h 302"/>
                <a:gd name="T106" fmla="*/ 150 w 297"/>
                <a:gd name="T107" fmla="*/ 299 h 302"/>
                <a:gd name="T108" fmla="*/ 165 w 297"/>
                <a:gd name="T109" fmla="*/ 288 h 302"/>
                <a:gd name="T110" fmla="*/ 176 w 297"/>
                <a:gd name="T111" fmla="*/ 271 h 302"/>
                <a:gd name="T112" fmla="*/ 186 w 297"/>
                <a:gd name="T113" fmla="*/ 259 h 302"/>
                <a:gd name="T114" fmla="*/ 204 w 297"/>
                <a:gd name="T115" fmla="*/ 261 h 302"/>
                <a:gd name="T116" fmla="*/ 210 w 297"/>
                <a:gd name="T117" fmla="*/ 268 h 302"/>
                <a:gd name="T118" fmla="*/ 212 w 297"/>
                <a:gd name="T119" fmla="*/ 25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7" h="302">
                  <a:moveTo>
                    <a:pt x="212" y="256"/>
                  </a:moveTo>
                  <a:cubicBezTo>
                    <a:pt x="211" y="253"/>
                    <a:pt x="212" y="251"/>
                    <a:pt x="212" y="248"/>
                  </a:cubicBezTo>
                  <a:cubicBezTo>
                    <a:pt x="212" y="245"/>
                    <a:pt x="210" y="243"/>
                    <a:pt x="210" y="240"/>
                  </a:cubicBezTo>
                  <a:cubicBezTo>
                    <a:pt x="210" y="236"/>
                    <a:pt x="212" y="234"/>
                    <a:pt x="212" y="230"/>
                  </a:cubicBezTo>
                  <a:cubicBezTo>
                    <a:pt x="211" y="226"/>
                    <a:pt x="209" y="226"/>
                    <a:pt x="206" y="225"/>
                  </a:cubicBezTo>
                  <a:cubicBezTo>
                    <a:pt x="204" y="224"/>
                    <a:pt x="201" y="222"/>
                    <a:pt x="201" y="219"/>
                  </a:cubicBezTo>
                  <a:cubicBezTo>
                    <a:pt x="200" y="215"/>
                    <a:pt x="205" y="214"/>
                    <a:pt x="206" y="211"/>
                  </a:cubicBezTo>
                  <a:cubicBezTo>
                    <a:pt x="206" y="209"/>
                    <a:pt x="206" y="207"/>
                    <a:pt x="206" y="206"/>
                  </a:cubicBezTo>
                  <a:cubicBezTo>
                    <a:pt x="207" y="204"/>
                    <a:pt x="207" y="204"/>
                    <a:pt x="208" y="202"/>
                  </a:cubicBezTo>
                  <a:cubicBezTo>
                    <a:pt x="209" y="201"/>
                    <a:pt x="208" y="200"/>
                    <a:pt x="209" y="198"/>
                  </a:cubicBezTo>
                  <a:cubicBezTo>
                    <a:pt x="209" y="196"/>
                    <a:pt x="210" y="196"/>
                    <a:pt x="208" y="194"/>
                  </a:cubicBezTo>
                  <a:cubicBezTo>
                    <a:pt x="208" y="193"/>
                    <a:pt x="206" y="193"/>
                    <a:pt x="205" y="192"/>
                  </a:cubicBezTo>
                  <a:cubicBezTo>
                    <a:pt x="205" y="191"/>
                    <a:pt x="205" y="188"/>
                    <a:pt x="206" y="187"/>
                  </a:cubicBezTo>
                  <a:cubicBezTo>
                    <a:pt x="207" y="185"/>
                    <a:pt x="212" y="184"/>
                    <a:pt x="214" y="183"/>
                  </a:cubicBezTo>
                  <a:cubicBezTo>
                    <a:pt x="219" y="182"/>
                    <a:pt x="224" y="181"/>
                    <a:pt x="229" y="181"/>
                  </a:cubicBezTo>
                  <a:cubicBezTo>
                    <a:pt x="234" y="180"/>
                    <a:pt x="231" y="177"/>
                    <a:pt x="232" y="174"/>
                  </a:cubicBezTo>
                  <a:cubicBezTo>
                    <a:pt x="233" y="171"/>
                    <a:pt x="239" y="173"/>
                    <a:pt x="241" y="173"/>
                  </a:cubicBezTo>
                  <a:cubicBezTo>
                    <a:pt x="244" y="173"/>
                    <a:pt x="247" y="173"/>
                    <a:pt x="250" y="173"/>
                  </a:cubicBezTo>
                  <a:cubicBezTo>
                    <a:pt x="253" y="174"/>
                    <a:pt x="256" y="175"/>
                    <a:pt x="255" y="170"/>
                  </a:cubicBezTo>
                  <a:cubicBezTo>
                    <a:pt x="255" y="169"/>
                    <a:pt x="254" y="168"/>
                    <a:pt x="254" y="166"/>
                  </a:cubicBezTo>
                  <a:cubicBezTo>
                    <a:pt x="253" y="164"/>
                    <a:pt x="254" y="161"/>
                    <a:pt x="253" y="159"/>
                  </a:cubicBezTo>
                  <a:cubicBezTo>
                    <a:pt x="253" y="156"/>
                    <a:pt x="251" y="153"/>
                    <a:pt x="253" y="150"/>
                  </a:cubicBezTo>
                  <a:cubicBezTo>
                    <a:pt x="254" y="147"/>
                    <a:pt x="257" y="146"/>
                    <a:pt x="260" y="144"/>
                  </a:cubicBezTo>
                  <a:cubicBezTo>
                    <a:pt x="264" y="142"/>
                    <a:pt x="263" y="137"/>
                    <a:pt x="266" y="134"/>
                  </a:cubicBezTo>
                  <a:cubicBezTo>
                    <a:pt x="268" y="132"/>
                    <a:pt x="269" y="131"/>
                    <a:pt x="270" y="129"/>
                  </a:cubicBezTo>
                  <a:cubicBezTo>
                    <a:pt x="271" y="127"/>
                    <a:pt x="270" y="127"/>
                    <a:pt x="272" y="125"/>
                  </a:cubicBezTo>
                  <a:cubicBezTo>
                    <a:pt x="273" y="124"/>
                    <a:pt x="274" y="123"/>
                    <a:pt x="276" y="123"/>
                  </a:cubicBezTo>
                  <a:cubicBezTo>
                    <a:pt x="276" y="122"/>
                    <a:pt x="276" y="122"/>
                    <a:pt x="276" y="122"/>
                  </a:cubicBezTo>
                  <a:cubicBezTo>
                    <a:pt x="276" y="122"/>
                    <a:pt x="275" y="121"/>
                    <a:pt x="275" y="121"/>
                  </a:cubicBezTo>
                  <a:cubicBezTo>
                    <a:pt x="273" y="120"/>
                    <a:pt x="272" y="118"/>
                    <a:pt x="271" y="117"/>
                  </a:cubicBezTo>
                  <a:cubicBezTo>
                    <a:pt x="269" y="116"/>
                    <a:pt x="267" y="116"/>
                    <a:pt x="265" y="115"/>
                  </a:cubicBezTo>
                  <a:cubicBezTo>
                    <a:pt x="262" y="112"/>
                    <a:pt x="261" y="108"/>
                    <a:pt x="262" y="104"/>
                  </a:cubicBezTo>
                  <a:cubicBezTo>
                    <a:pt x="262" y="102"/>
                    <a:pt x="263" y="100"/>
                    <a:pt x="264" y="98"/>
                  </a:cubicBezTo>
                  <a:cubicBezTo>
                    <a:pt x="264" y="96"/>
                    <a:pt x="264" y="94"/>
                    <a:pt x="264" y="92"/>
                  </a:cubicBezTo>
                  <a:cubicBezTo>
                    <a:pt x="264" y="92"/>
                    <a:pt x="264" y="92"/>
                    <a:pt x="264" y="92"/>
                  </a:cubicBezTo>
                  <a:cubicBezTo>
                    <a:pt x="264" y="89"/>
                    <a:pt x="266" y="88"/>
                    <a:pt x="267" y="86"/>
                  </a:cubicBezTo>
                  <a:cubicBezTo>
                    <a:pt x="268" y="84"/>
                    <a:pt x="268" y="81"/>
                    <a:pt x="269" y="79"/>
                  </a:cubicBezTo>
                  <a:cubicBezTo>
                    <a:pt x="270" y="75"/>
                    <a:pt x="270" y="71"/>
                    <a:pt x="270" y="66"/>
                  </a:cubicBezTo>
                  <a:cubicBezTo>
                    <a:pt x="270" y="67"/>
                    <a:pt x="270" y="67"/>
                    <a:pt x="270" y="67"/>
                  </a:cubicBezTo>
                  <a:cubicBezTo>
                    <a:pt x="270" y="66"/>
                    <a:pt x="270" y="62"/>
                    <a:pt x="272" y="61"/>
                  </a:cubicBezTo>
                  <a:cubicBezTo>
                    <a:pt x="273" y="59"/>
                    <a:pt x="275" y="60"/>
                    <a:pt x="277" y="60"/>
                  </a:cubicBezTo>
                  <a:cubicBezTo>
                    <a:pt x="279" y="60"/>
                    <a:pt x="283" y="59"/>
                    <a:pt x="284" y="58"/>
                  </a:cubicBezTo>
                  <a:cubicBezTo>
                    <a:pt x="287" y="57"/>
                    <a:pt x="287" y="55"/>
                    <a:pt x="288" y="54"/>
                  </a:cubicBezTo>
                  <a:cubicBezTo>
                    <a:pt x="291" y="51"/>
                    <a:pt x="295" y="52"/>
                    <a:pt x="296" y="47"/>
                  </a:cubicBezTo>
                  <a:cubicBezTo>
                    <a:pt x="297" y="44"/>
                    <a:pt x="294" y="40"/>
                    <a:pt x="292" y="37"/>
                  </a:cubicBezTo>
                  <a:cubicBezTo>
                    <a:pt x="286" y="32"/>
                    <a:pt x="277" y="36"/>
                    <a:pt x="273" y="27"/>
                  </a:cubicBezTo>
                  <a:cubicBezTo>
                    <a:pt x="271" y="21"/>
                    <a:pt x="278" y="10"/>
                    <a:pt x="270" y="7"/>
                  </a:cubicBezTo>
                  <a:cubicBezTo>
                    <a:pt x="266" y="6"/>
                    <a:pt x="262" y="6"/>
                    <a:pt x="259" y="4"/>
                  </a:cubicBezTo>
                  <a:cubicBezTo>
                    <a:pt x="257" y="3"/>
                    <a:pt x="254" y="2"/>
                    <a:pt x="251" y="0"/>
                  </a:cubicBezTo>
                  <a:cubicBezTo>
                    <a:pt x="251" y="1"/>
                    <a:pt x="250" y="3"/>
                    <a:pt x="250" y="4"/>
                  </a:cubicBezTo>
                  <a:cubicBezTo>
                    <a:pt x="248" y="8"/>
                    <a:pt x="247" y="11"/>
                    <a:pt x="244" y="16"/>
                  </a:cubicBezTo>
                  <a:cubicBezTo>
                    <a:pt x="241" y="21"/>
                    <a:pt x="239" y="24"/>
                    <a:pt x="239" y="29"/>
                  </a:cubicBezTo>
                  <a:cubicBezTo>
                    <a:pt x="238" y="33"/>
                    <a:pt x="238" y="43"/>
                    <a:pt x="238" y="49"/>
                  </a:cubicBezTo>
                  <a:cubicBezTo>
                    <a:pt x="237" y="56"/>
                    <a:pt x="234" y="63"/>
                    <a:pt x="232" y="69"/>
                  </a:cubicBezTo>
                  <a:cubicBezTo>
                    <a:pt x="229" y="75"/>
                    <a:pt x="222" y="81"/>
                    <a:pt x="218" y="87"/>
                  </a:cubicBezTo>
                  <a:cubicBezTo>
                    <a:pt x="214" y="92"/>
                    <a:pt x="201" y="97"/>
                    <a:pt x="195" y="99"/>
                  </a:cubicBezTo>
                  <a:cubicBezTo>
                    <a:pt x="190" y="101"/>
                    <a:pt x="187" y="101"/>
                    <a:pt x="185" y="104"/>
                  </a:cubicBezTo>
                  <a:cubicBezTo>
                    <a:pt x="182" y="106"/>
                    <a:pt x="177" y="110"/>
                    <a:pt x="171" y="113"/>
                  </a:cubicBezTo>
                  <a:cubicBezTo>
                    <a:pt x="165" y="116"/>
                    <a:pt x="162" y="118"/>
                    <a:pt x="159" y="122"/>
                  </a:cubicBezTo>
                  <a:cubicBezTo>
                    <a:pt x="155" y="126"/>
                    <a:pt x="152" y="134"/>
                    <a:pt x="151" y="141"/>
                  </a:cubicBezTo>
                  <a:cubicBezTo>
                    <a:pt x="150" y="147"/>
                    <a:pt x="147" y="154"/>
                    <a:pt x="146" y="158"/>
                  </a:cubicBezTo>
                  <a:cubicBezTo>
                    <a:pt x="144" y="162"/>
                    <a:pt x="144" y="164"/>
                    <a:pt x="140" y="167"/>
                  </a:cubicBezTo>
                  <a:cubicBezTo>
                    <a:pt x="135" y="171"/>
                    <a:pt x="133" y="174"/>
                    <a:pt x="130" y="178"/>
                  </a:cubicBezTo>
                  <a:cubicBezTo>
                    <a:pt x="127" y="181"/>
                    <a:pt x="126" y="186"/>
                    <a:pt x="125" y="190"/>
                  </a:cubicBezTo>
                  <a:cubicBezTo>
                    <a:pt x="123" y="195"/>
                    <a:pt x="121" y="196"/>
                    <a:pt x="116" y="199"/>
                  </a:cubicBezTo>
                  <a:cubicBezTo>
                    <a:pt x="111" y="202"/>
                    <a:pt x="106" y="205"/>
                    <a:pt x="102" y="208"/>
                  </a:cubicBezTo>
                  <a:cubicBezTo>
                    <a:pt x="99" y="211"/>
                    <a:pt x="93" y="217"/>
                    <a:pt x="90" y="221"/>
                  </a:cubicBezTo>
                  <a:cubicBezTo>
                    <a:pt x="86" y="224"/>
                    <a:pt x="81" y="228"/>
                    <a:pt x="77" y="230"/>
                  </a:cubicBezTo>
                  <a:cubicBezTo>
                    <a:pt x="73" y="231"/>
                    <a:pt x="70" y="231"/>
                    <a:pt x="66" y="230"/>
                  </a:cubicBezTo>
                  <a:cubicBezTo>
                    <a:pt x="61" y="229"/>
                    <a:pt x="61" y="229"/>
                    <a:pt x="59" y="231"/>
                  </a:cubicBezTo>
                  <a:cubicBezTo>
                    <a:pt x="57" y="233"/>
                    <a:pt x="54" y="237"/>
                    <a:pt x="52" y="238"/>
                  </a:cubicBezTo>
                  <a:cubicBezTo>
                    <a:pt x="49" y="240"/>
                    <a:pt x="46" y="241"/>
                    <a:pt x="43" y="243"/>
                  </a:cubicBezTo>
                  <a:cubicBezTo>
                    <a:pt x="39" y="246"/>
                    <a:pt x="40" y="247"/>
                    <a:pt x="34" y="249"/>
                  </a:cubicBezTo>
                  <a:cubicBezTo>
                    <a:pt x="28" y="251"/>
                    <a:pt x="25" y="253"/>
                    <a:pt x="20" y="254"/>
                  </a:cubicBezTo>
                  <a:cubicBezTo>
                    <a:pt x="16" y="255"/>
                    <a:pt x="7" y="260"/>
                    <a:pt x="0" y="262"/>
                  </a:cubicBezTo>
                  <a:cubicBezTo>
                    <a:pt x="1" y="264"/>
                    <a:pt x="2" y="266"/>
                    <a:pt x="3" y="266"/>
                  </a:cubicBezTo>
                  <a:cubicBezTo>
                    <a:pt x="7" y="268"/>
                    <a:pt x="9" y="266"/>
                    <a:pt x="10" y="270"/>
                  </a:cubicBezTo>
                  <a:cubicBezTo>
                    <a:pt x="11" y="273"/>
                    <a:pt x="10" y="276"/>
                    <a:pt x="10" y="279"/>
                  </a:cubicBezTo>
                  <a:cubicBezTo>
                    <a:pt x="11" y="282"/>
                    <a:pt x="12" y="284"/>
                    <a:pt x="13" y="287"/>
                  </a:cubicBezTo>
                  <a:cubicBezTo>
                    <a:pt x="14" y="289"/>
                    <a:pt x="13" y="294"/>
                    <a:pt x="17" y="295"/>
                  </a:cubicBezTo>
                  <a:cubicBezTo>
                    <a:pt x="20" y="297"/>
                    <a:pt x="23" y="293"/>
                    <a:pt x="24" y="290"/>
                  </a:cubicBezTo>
                  <a:cubicBezTo>
                    <a:pt x="25" y="289"/>
                    <a:pt x="26" y="287"/>
                    <a:pt x="26" y="286"/>
                  </a:cubicBezTo>
                  <a:cubicBezTo>
                    <a:pt x="27" y="284"/>
                    <a:pt x="29" y="283"/>
                    <a:pt x="30" y="282"/>
                  </a:cubicBezTo>
                  <a:cubicBezTo>
                    <a:pt x="32" y="279"/>
                    <a:pt x="31" y="275"/>
                    <a:pt x="31" y="272"/>
                  </a:cubicBezTo>
                  <a:cubicBezTo>
                    <a:pt x="37" y="271"/>
                    <a:pt x="43" y="272"/>
                    <a:pt x="48" y="273"/>
                  </a:cubicBezTo>
                  <a:cubicBezTo>
                    <a:pt x="53" y="275"/>
                    <a:pt x="51" y="276"/>
                    <a:pt x="50" y="280"/>
                  </a:cubicBezTo>
                  <a:cubicBezTo>
                    <a:pt x="49" y="283"/>
                    <a:pt x="49" y="286"/>
                    <a:pt x="48" y="289"/>
                  </a:cubicBezTo>
                  <a:cubicBezTo>
                    <a:pt x="51" y="289"/>
                    <a:pt x="56" y="292"/>
                    <a:pt x="58" y="290"/>
                  </a:cubicBezTo>
                  <a:cubicBezTo>
                    <a:pt x="59" y="289"/>
                    <a:pt x="59" y="286"/>
                    <a:pt x="60" y="285"/>
                  </a:cubicBezTo>
                  <a:cubicBezTo>
                    <a:pt x="62" y="283"/>
                    <a:pt x="64" y="284"/>
                    <a:pt x="66" y="283"/>
                  </a:cubicBezTo>
                  <a:cubicBezTo>
                    <a:pt x="70" y="283"/>
                    <a:pt x="72" y="282"/>
                    <a:pt x="75" y="281"/>
                  </a:cubicBezTo>
                  <a:cubicBezTo>
                    <a:pt x="77" y="280"/>
                    <a:pt x="84" y="279"/>
                    <a:pt x="83" y="283"/>
                  </a:cubicBezTo>
                  <a:cubicBezTo>
                    <a:pt x="87" y="284"/>
                    <a:pt x="85" y="275"/>
                    <a:pt x="86" y="273"/>
                  </a:cubicBezTo>
                  <a:cubicBezTo>
                    <a:pt x="88" y="270"/>
                    <a:pt x="93" y="270"/>
                    <a:pt x="96" y="267"/>
                  </a:cubicBezTo>
                  <a:cubicBezTo>
                    <a:pt x="98" y="264"/>
                    <a:pt x="98" y="260"/>
                    <a:pt x="102" y="257"/>
                  </a:cubicBezTo>
                  <a:cubicBezTo>
                    <a:pt x="105" y="255"/>
                    <a:pt x="110" y="256"/>
                    <a:pt x="113" y="256"/>
                  </a:cubicBezTo>
                  <a:cubicBezTo>
                    <a:pt x="115" y="255"/>
                    <a:pt x="117" y="254"/>
                    <a:pt x="119" y="255"/>
                  </a:cubicBezTo>
                  <a:cubicBezTo>
                    <a:pt x="122" y="255"/>
                    <a:pt x="121" y="256"/>
                    <a:pt x="122" y="258"/>
                  </a:cubicBezTo>
                  <a:cubicBezTo>
                    <a:pt x="123" y="260"/>
                    <a:pt x="124" y="262"/>
                    <a:pt x="125" y="264"/>
                  </a:cubicBezTo>
                  <a:cubicBezTo>
                    <a:pt x="126" y="267"/>
                    <a:pt x="125" y="268"/>
                    <a:pt x="125" y="270"/>
                  </a:cubicBezTo>
                  <a:cubicBezTo>
                    <a:pt x="125" y="273"/>
                    <a:pt x="125" y="272"/>
                    <a:pt x="127" y="274"/>
                  </a:cubicBezTo>
                  <a:cubicBezTo>
                    <a:pt x="127" y="275"/>
                    <a:pt x="128" y="274"/>
                    <a:pt x="129" y="275"/>
                  </a:cubicBezTo>
                  <a:cubicBezTo>
                    <a:pt x="130" y="276"/>
                    <a:pt x="130" y="277"/>
                    <a:pt x="131" y="278"/>
                  </a:cubicBezTo>
                  <a:cubicBezTo>
                    <a:pt x="132" y="279"/>
                    <a:pt x="134" y="278"/>
                    <a:pt x="136" y="280"/>
                  </a:cubicBezTo>
                  <a:cubicBezTo>
                    <a:pt x="138" y="282"/>
                    <a:pt x="139" y="283"/>
                    <a:pt x="139" y="286"/>
                  </a:cubicBezTo>
                  <a:cubicBezTo>
                    <a:pt x="140" y="289"/>
                    <a:pt x="134" y="302"/>
                    <a:pt x="141" y="301"/>
                  </a:cubicBezTo>
                  <a:cubicBezTo>
                    <a:pt x="143" y="300"/>
                    <a:pt x="143" y="299"/>
                    <a:pt x="145" y="299"/>
                  </a:cubicBezTo>
                  <a:cubicBezTo>
                    <a:pt x="147" y="299"/>
                    <a:pt x="148" y="300"/>
                    <a:pt x="150" y="299"/>
                  </a:cubicBezTo>
                  <a:cubicBezTo>
                    <a:pt x="153" y="299"/>
                    <a:pt x="156" y="295"/>
                    <a:pt x="156" y="292"/>
                  </a:cubicBezTo>
                  <a:cubicBezTo>
                    <a:pt x="158" y="286"/>
                    <a:pt x="159" y="289"/>
                    <a:pt x="165" y="288"/>
                  </a:cubicBezTo>
                  <a:cubicBezTo>
                    <a:pt x="170" y="286"/>
                    <a:pt x="169" y="280"/>
                    <a:pt x="169" y="275"/>
                  </a:cubicBezTo>
                  <a:cubicBezTo>
                    <a:pt x="173" y="275"/>
                    <a:pt x="176" y="276"/>
                    <a:pt x="176" y="271"/>
                  </a:cubicBezTo>
                  <a:cubicBezTo>
                    <a:pt x="175" y="267"/>
                    <a:pt x="170" y="263"/>
                    <a:pt x="175" y="261"/>
                  </a:cubicBezTo>
                  <a:cubicBezTo>
                    <a:pt x="178" y="259"/>
                    <a:pt x="182" y="262"/>
                    <a:pt x="186" y="259"/>
                  </a:cubicBezTo>
                  <a:cubicBezTo>
                    <a:pt x="189" y="256"/>
                    <a:pt x="191" y="253"/>
                    <a:pt x="191" y="249"/>
                  </a:cubicBezTo>
                  <a:cubicBezTo>
                    <a:pt x="193" y="249"/>
                    <a:pt x="203" y="258"/>
                    <a:pt x="204" y="261"/>
                  </a:cubicBezTo>
                  <a:cubicBezTo>
                    <a:pt x="205" y="264"/>
                    <a:pt x="204" y="266"/>
                    <a:pt x="208" y="267"/>
                  </a:cubicBezTo>
                  <a:cubicBezTo>
                    <a:pt x="209" y="268"/>
                    <a:pt x="210" y="268"/>
                    <a:pt x="210" y="268"/>
                  </a:cubicBezTo>
                  <a:cubicBezTo>
                    <a:pt x="211" y="267"/>
                    <a:pt x="211" y="265"/>
                    <a:pt x="211" y="264"/>
                  </a:cubicBezTo>
                  <a:cubicBezTo>
                    <a:pt x="211" y="261"/>
                    <a:pt x="212" y="259"/>
                    <a:pt x="212" y="256"/>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5" name="Freeform 15">
              <a:extLst>
                <a:ext uri="{FF2B5EF4-FFF2-40B4-BE49-F238E27FC236}">
                  <a16:creationId xmlns:a16="http://schemas.microsoft.com/office/drawing/2014/main" id="{829733C8-D518-4DA0-9B7E-C22EFA44C62A}"/>
                </a:ext>
              </a:extLst>
            </p:cNvPr>
            <p:cNvSpPr>
              <a:spLocks/>
            </p:cNvSpPr>
            <p:nvPr/>
          </p:nvSpPr>
          <p:spPr bwMode="auto">
            <a:xfrm>
              <a:off x="5570538" y="6788151"/>
              <a:ext cx="925513" cy="742950"/>
            </a:xfrm>
            <a:custGeom>
              <a:avLst/>
              <a:gdLst>
                <a:gd name="T0" fmla="*/ 235 w 247"/>
                <a:gd name="T1" fmla="*/ 22 h 198"/>
                <a:gd name="T2" fmla="*/ 226 w 247"/>
                <a:gd name="T3" fmla="*/ 16 h 198"/>
                <a:gd name="T4" fmla="*/ 213 w 247"/>
                <a:gd name="T5" fmla="*/ 34 h 198"/>
                <a:gd name="T6" fmla="*/ 202 w 247"/>
                <a:gd name="T7" fmla="*/ 25 h 198"/>
                <a:gd name="T8" fmla="*/ 197 w 247"/>
                <a:gd name="T9" fmla="*/ 15 h 198"/>
                <a:gd name="T10" fmla="*/ 182 w 247"/>
                <a:gd name="T11" fmla="*/ 14 h 198"/>
                <a:gd name="T12" fmla="*/ 172 w 247"/>
                <a:gd name="T13" fmla="*/ 7 h 198"/>
                <a:gd name="T14" fmla="*/ 158 w 247"/>
                <a:gd name="T15" fmla="*/ 4 h 198"/>
                <a:gd name="T16" fmla="*/ 145 w 247"/>
                <a:gd name="T17" fmla="*/ 14 h 198"/>
                <a:gd name="T18" fmla="*/ 148 w 247"/>
                <a:gd name="T19" fmla="*/ 26 h 198"/>
                <a:gd name="T20" fmla="*/ 134 w 247"/>
                <a:gd name="T21" fmla="*/ 38 h 198"/>
                <a:gd name="T22" fmla="*/ 123 w 247"/>
                <a:gd name="T23" fmla="*/ 39 h 198"/>
                <a:gd name="T24" fmla="*/ 114 w 247"/>
                <a:gd name="T25" fmla="*/ 37 h 198"/>
                <a:gd name="T26" fmla="*/ 97 w 247"/>
                <a:gd name="T27" fmla="*/ 27 h 198"/>
                <a:gd name="T28" fmla="*/ 76 w 247"/>
                <a:gd name="T29" fmla="*/ 27 h 198"/>
                <a:gd name="T30" fmla="*/ 72 w 247"/>
                <a:gd name="T31" fmla="*/ 30 h 198"/>
                <a:gd name="T32" fmla="*/ 66 w 247"/>
                <a:gd name="T33" fmla="*/ 39 h 198"/>
                <a:gd name="T34" fmla="*/ 53 w 247"/>
                <a:gd name="T35" fmla="*/ 55 h 198"/>
                <a:gd name="T36" fmla="*/ 54 w 247"/>
                <a:gd name="T37" fmla="*/ 71 h 198"/>
                <a:gd name="T38" fmla="*/ 50 w 247"/>
                <a:gd name="T39" fmla="*/ 78 h 198"/>
                <a:gd name="T40" fmla="*/ 32 w 247"/>
                <a:gd name="T41" fmla="*/ 79 h 198"/>
                <a:gd name="T42" fmla="*/ 14 w 247"/>
                <a:gd name="T43" fmla="*/ 88 h 198"/>
                <a:gd name="T44" fmla="*/ 5 w 247"/>
                <a:gd name="T45" fmla="*/ 97 h 198"/>
                <a:gd name="T46" fmla="*/ 9 w 247"/>
                <a:gd name="T47" fmla="*/ 103 h 198"/>
                <a:gd name="T48" fmla="*/ 6 w 247"/>
                <a:gd name="T49" fmla="*/ 111 h 198"/>
                <a:gd name="T50" fmla="*/ 1 w 247"/>
                <a:gd name="T51" fmla="*/ 124 h 198"/>
                <a:gd name="T52" fmla="*/ 12 w 247"/>
                <a:gd name="T53" fmla="*/ 135 h 198"/>
                <a:gd name="T54" fmla="*/ 12 w 247"/>
                <a:gd name="T55" fmla="*/ 153 h 198"/>
                <a:gd name="T56" fmla="*/ 11 w 247"/>
                <a:gd name="T57" fmla="*/ 169 h 198"/>
                <a:gd name="T58" fmla="*/ 19 w 247"/>
                <a:gd name="T59" fmla="*/ 174 h 198"/>
                <a:gd name="T60" fmla="*/ 36 w 247"/>
                <a:gd name="T61" fmla="*/ 171 h 198"/>
                <a:gd name="T62" fmla="*/ 60 w 247"/>
                <a:gd name="T63" fmla="*/ 160 h 198"/>
                <a:gd name="T64" fmla="*/ 70 w 247"/>
                <a:gd name="T65" fmla="*/ 154 h 198"/>
                <a:gd name="T66" fmla="*/ 89 w 247"/>
                <a:gd name="T67" fmla="*/ 141 h 198"/>
                <a:gd name="T68" fmla="*/ 113 w 247"/>
                <a:gd name="T69" fmla="*/ 140 h 198"/>
                <a:gd name="T70" fmla="*/ 137 w 247"/>
                <a:gd name="T71" fmla="*/ 156 h 198"/>
                <a:gd name="T72" fmla="*/ 143 w 247"/>
                <a:gd name="T73" fmla="*/ 170 h 198"/>
                <a:gd name="T74" fmla="*/ 154 w 247"/>
                <a:gd name="T75" fmla="*/ 180 h 198"/>
                <a:gd name="T76" fmla="*/ 159 w 247"/>
                <a:gd name="T77" fmla="*/ 184 h 198"/>
                <a:gd name="T78" fmla="*/ 166 w 247"/>
                <a:gd name="T79" fmla="*/ 192 h 198"/>
                <a:gd name="T80" fmla="*/ 180 w 247"/>
                <a:gd name="T81" fmla="*/ 189 h 198"/>
                <a:gd name="T82" fmla="*/ 184 w 247"/>
                <a:gd name="T83" fmla="*/ 173 h 198"/>
                <a:gd name="T84" fmla="*/ 193 w 247"/>
                <a:gd name="T85" fmla="*/ 179 h 198"/>
                <a:gd name="T86" fmla="*/ 210 w 247"/>
                <a:gd name="T87" fmla="*/ 184 h 198"/>
                <a:gd name="T88" fmla="*/ 230 w 247"/>
                <a:gd name="T89" fmla="*/ 173 h 198"/>
                <a:gd name="T90" fmla="*/ 242 w 247"/>
                <a:gd name="T91" fmla="*/ 13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7" h="198">
                  <a:moveTo>
                    <a:pt x="244" y="57"/>
                  </a:moveTo>
                  <a:cubicBezTo>
                    <a:pt x="243" y="42"/>
                    <a:pt x="238" y="28"/>
                    <a:pt x="235" y="22"/>
                  </a:cubicBezTo>
                  <a:cubicBezTo>
                    <a:pt x="233" y="20"/>
                    <a:pt x="233" y="17"/>
                    <a:pt x="232" y="14"/>
                  </a:cubicBezTo>
                  <a:cubicBezTo>
                    <a:pt x="230" y="14"/>
                    <a:pt x="228" y="14"/>
                    <a:pt x="226" y="16"/>
                  </a:cubicBezTo>
                  <a:cubicBezTo>
                    <a:pt x="223" y="18"/>
                    <a:pt x="224" y="23"/>
                    <a:pt x="222" y="27"/>
                  </a:cubicBezTo>
                  <a:cubicBezTo>
                    <a:pt x="219" y="31"/>
                    <a:pt x="218" y="34"/>
                    <a:pt x="213" y="34"/>
                  </a:cubicBezTo>
                  <a:cubicBezTo>
                    <a:pt x="210" y="34"/>
                    <a:pt x="204" y="33"/>
                    <a:pt x="202" y="30"/>
                  </a:cubicBezTo>
                  <a:cubicBezTo>
                    <a:pt x="202" y="28"/>
                    <a:pt x="202" y="26"/>
                    <a:pt x="202" y="25"/>
                  </a:cubicBezTo>
                  <a:cubicBezTo>
                    <a:pt x="201" y="23"/>
                    <a:pt x="199" y="22"/>
                    <a:pt x="199" y="20"/>
                  </a:cubicBezTo>
                  <a:cubicBezTo>
                    <a:pt x="198" y="17"/>
                    <a:pt x="199" y="17"/>
                    <a:pt x="197" y="15"/>
                  </a:cubicBezTo>
                  <a:cubicBezTo>
                    <a:pt x="195" y="14"/>
                    <a:pt x="193" y="14"/>
                    <a:pt x="192" y="13"/>
                  </a:cubicBezTo>
                  <a:cubicBezTo>
                    <a:pt x="187" y="10"/>
                    <a:pt x="187" y="12"/>
                    <a:pt x="182" y="14"/>
                  </a:cubicBezTo>
                  <a:cubicBezTo>
                    <a:pt x="180" y="15"/>
                    <a:pt x="174" y="16"/>
                    <a:pt x="172" y="13"/>
                  </a:cubicBezTo>
                  <a:cubicBezTo>
                    <a:pt x="172" y="11"/>
                    <a:pt x="173" y="8"/>
                    <a:pt x="172" y="7"/>
                  </a:cubicBezTo>
                  <a:cubicBezTo>
                    <a:pt x="172" y="6"/>
                    <a:pt x="169" y="5"/>
                    <a:pt x="168" y="4"/>
                  </a:cubicBezTo>
                  <a:cubicBezTo>
                    <a:pt x="163" y="1"/>
                    <a:pt x="163" y="3"/>
                    <a:pt x="158" y="4"/>
                  </a:cubicBezTo>
                  <a:cubicBezTo>
                    <a:pt x="155" y="5"/>
                    <a:pt x="149" y="0"/>
                    <a:pt x="146" y="4"/>
                  </a:cubicBezTo>
                  <a:cubicBezTo>
                    <a:pt x="145" y="6"/>
                    <a:pt x="146" y="12"/>
                    <a:pt x="145" y="14"/>
                  </a:cubicBezTo>
                  <a:cubicBezTo>
                    <a:pt x="145" y="16"/>
                    <a:pt x="145" y="19"/>
                    <a:pt x="145" y="21"/>
                  </a:cubicBezTo>
                  <a:cubicBezTo>
                    <a:pt x="146" y="23"/>
                    <a:pt x="147" y="25"/>
                    <a:pt x="148" y="26"/>
                  </a:cubicBezTo>
                  <a:cubicBezTo>
                    <a:pt x="148" y="29"/>
                    <a:pt x="147" y="35"/>
                    <a:pt x="145" y="37"/>
                  </a:cubicBezTo>
                  <a:cubicBezTo>
                    <a:pt x="142" y="40"/>
                    <a:pt x="137" y="37"/>
                    <a:pt x="134" y="38"/>
                  </a:cubicBezTo>
                  <a:cubicBezTo>
                    <a:pt x="131" y="39"/>
                    <a:pt x="131" y="41"/>
                    <a:pt x="128" y="41"/>
                  </a:cubicBezTo>
                  <a:cubicBezTo>
                    <a:pt x="127" y="41"/>
                    <a:pt x="125" y="40"/>
                    <a:pt x="123" y="39"/>
                  </a:cubicBezTo>
                  <a:cubicBezTo>
                    <a:pt x="122" y="38"/>
                    <a:pt x="121" y="35"/>
                    <a:pt x="119" y="35"/>
                  </a:cubicBezTo>
                  <a:cubicBezTo>
                    <a:pt x="117" y="34"/>
                    <a:pt x="116" y="36"/>
                    <a:pt x="114" y="37"/>
                  </a:cubicBezTo>
                  <a:cubicBezTo>
                    <a:pt x="109" y="38"/>
                    <a:pt x="108" y="35"/>
                    <a:pt x="106" y="32"/>
                  </a:cubicBezTo>
                  <a:cubicBezTo>
                    <a:pt x="104" y="27"/>
                    <a:pt x="102" y="27"/>
                    <a:pt x="97" y="27"/>
                  </a:cubicBezTo>
                  <a:cubicBezTo>
                    <a:pt x="93" y="28"/>
                    <a:pt x="90" y="28"/>
                    <a:pt x="86" y="28"/>
                  </a:cubicBezTo>
                  <a:cubicBezTo>
                    <a:pt x="83" y="28"/>
                    <a:pt x="79" y="28"/>
                    <a:pt x="76" y="27"/>
                  </a:cubicBezTo>
                  <a:cubicBezTo>
                    <a:pt x="76" y="27"/>
                    <a:pt x="76" y="27"/>
                    <a:pt x="76" y="28"/>
                  </a:cubicBezTo>
                  <a:cubicBezTo>
                    <a:pt x="74" y="28"/>
                    <a:pt x="73" y="29"/>
                    <a:pt x="72" y="30"/>
                  </a:cubicBezTo>
                  <a:cubicBezTo>
                    <a:pt x="70" y="32"/>
                    <a:pt x="71" y="32"/>
                    <a:pt x="70" y="34"/>
                  </a:cubicBezTo>
                  <a:cubicBezTo>
                    <a:pt x="69" y="36"/>
                    <a:pt x="68" y="37"/>
                    <a:pt x="66" y="39"/>
                  </a:cubicBezTo>
                  <a:cubicBezTo>
                    <a:pt x="63" y="42"/>
                    <a:pt x="64" y="47"/>
                    <a:pt x="60" y="49"/>
                  </a:cubicBezTo>
                  <a:cubicBezTo>
                    <a:pt x="57" y="51"/>
                    <a:pt x="54" y="52"/>
                    <a:pt x="53" y="55"/>
                  </a:cubicBezTo>
                  <a:cubicBezTo>
                    <a:pt x="51" y="58"/>
                    <a:pt x="53" y="61"/>
                    <a:pt x="53" y="64"/>
                  </a:cubicBezTo>
                  <a:cubicBezTo>
                    <a:pt x="54" y="66"/>
                    <a:pt x="53" y="69"/>
                    <a:pt x="54" y="71"/>
                  </a:cubicBezTo>
                  <a:cubicBezTo>
                    <a:pt x="54" y="73"/>
                    <a:pt x="55" y="74"/>
                    <a:pt x="55" y="75"/>
                  </a:cubicBezTo>
                  <a:cubicBezTo>
                    <a:pt x="56" y="80"/>
                    <a:pt x="53" y="79"/>
                    <a:pt x="50" y="78"/>
                  </a:cubicBezTo>
                  <a:cubicBezTo>
                    <a:pt x="47" y="78"/>
                    <a:pt x="44" y="78"/>
                    <a:pt x="41" y="78"/>
                  </a:cubicBezTo>
                  <a:cubicBezTo>
                    <a:pt x="39" y="78"/>
                    <a:pt x="33" y="76"/>
                    <a:pt x="32" y="79"/>
                  </a:cubicBezTo>
                  <a:cubicBezTo>
                    <a:pt x="31" y="82"/>
                    <a:pt x="34" y="85"/>
                    <a:pt x="29" y="86"/>
                  </a:cubicBezTo>
                  <a:cubicBezTo>
                    <a:pt x="24" y="86"/>
                    <a:pt x="19" y="87"/>
                    <a:pt x="14" y="88"/>
                  </a:cubicBezTo>
                  <a:cubicBezTo>
                    <a:pt x="12" y="89"/>
                    <a:pt x="7" y="90"/>
                    <a:pt x="6" y="92"/>
                  </a:cubicBezTo>
                  <a:cubicBezTo>
                    <a:pt x="5" y="93"/>
                    <a:pt x="5" y="96"/>
                    <a:pt x="5" y="97"/>
                  </a:cubicBezTo>
                  <a:cubicBezTo>
                    <a:pt x="6" y="98"/>
                    <a:pt x="8" y="98"/>
                    <a:pt x="8" y="99"/>
                  </a:cubicBezTo>
                  <a:cubicBezTo>
                    <a:pt x="10" y="101"/>
                    <a:pt x="9" y="101"/>
                    <a:pt x="9" y="103"/>
                  </a:cubicBezTo>
                  <a:cubicBezTo>
                    <a:pt x="8" y="105"/>
                    <a:pt x="9" y="106"/>
                    <a:pt x="8" y="107"/>
                  </a:cubicBezTo>
                  <a:cubicBezTo>
                    <a:pt x="7" y="109"/>
                    <a:pt x="7" y="109"/>
                    <a:pt x="6" y="111"/>
                  </a:cubicBezTo>
                  <a:cubicBezTo>
                    <a:pt x="6" y="112"/>
                    <a:pt x="6" y="114"/>
                    <a:pt x="6" y="116"/>
                  </a:cubicBezTo>
                  <a:cubicBezTo>
                    <a:pt x="5" y="119"/>
                    <a:pt x="0" y="120"/>
                    <a:pt x="1" y="124"/>
                  </a:cubicBezTo>
                  <a:cubicBezTo>
                    <a:pt x="1" y="127"/>
                    <a:pt x="4" y="129"/>
                    <a:pt x="6" y="130"/>
                  </a:cubicBezTo>
                  <a:cubicBezTo>
                    <a:pt x="9" y="131"/>
                    <a:pt x="11" y="131"/>
                    <a:pt x="12" y="135"/>
                  </a:cubicBezTo>
                  <a:cubicBezTo>
                    <a:pt x="12" y="139"/>
                    <a:pt x="10" y="141"/>
                    <a:pt x="10" y="145"/>
                  </a:cubicBezTo>
                  <a:cubicBezTo>
                    <a:pt x="10" y="148"/>
                    <a:pt x="12" y="150"/>
                    <a:pt x="12" y="153"/>
                  </a:cubicBezTo>
                  <a:cubicBezTo>
                    <a:pt x="12" y="156"/>
                    <a:pt x="11" y="158"/>
                    <a:pt x="12" y="161"/>
                  </a:cubicBezTo>
                  <a:cubicBezTo>
                    <a:pt x="12" y="164"/>
                    <a:pt x="11" y="166"/>
                    <a:pt x="11" y="169"/>
                  </a:cubicBezTo>
                  <a:cubicBezTo>
                    <a:pt x="11" y="170"/>
                    <a:pt x="11" y="172"/>
                    <a:pt x="10" y="173"/>
                  </a:cubicBezTo>
                  <a:cubicBezTo>
                    <a:pt x="13" y="174"/>
                    <a:pt x="16" y="173"/>
                    <a:pt x="19" y="174"/>
                  </a:cubicBezTo>
                  <a:cubicBezTo>
                    <a:pt x="23" y="175"/>
                    <a:pt x="31" y="181"/>
                    <a:pt x="35" y="175"/>
                  </a:cubicBezTo>
                  <a:cubicBezTo>
                    <a:pt x="35" y="174"/>
                    <a:pt x="35" y="172"/>
                    <a:pt x="36" y="171"/>
                  </a:cubicBezTo>
                  <a:cubicBezTo>
                    <a:pt x="37" y="170"/>
                    <a:pt x="39" y="170"/>
                    <a:pt x="41" y="169"/>
                  </a:cubicBezTo>
                  <a:cubicBezTo>
                    <a:pt x="48" y="166"/>
                    <a:pt x="53" y="164"/>
                    <a:pt x="60" y="160"/>
                  </a:cubicBezTo>
                  <a:cubicBezTo>
                    <a:pt x="61" y="159"/>
                    <a:pt x="63" y="158"/>
                    <a:pt x="65" y="158"/>
                  </a:cubicBezTo>
                  <a:cubicBezTo>
                    <a:pt x="67" y="157"/>
                    <a:pt x="69" y="155"/>
                    <a:pt x="70" y="154"/>
                  </a:cubicBezTo>
                  <a:cubicBezTo>
                    <a:pt x="75" y="152"/>
                    <a:pt x="80" y="153"/>
                    <a:pt x="84" y="150"/>
                  </a:cubicBezTo>
                  <a:cubicBezTo>
                    <a:pt x="87" y="147"/>
                    <a:pt x="85" y="144"/>
                    <a:pt x="89" y="141"/>
                  </a:cubicBezTo>
                  <a:cubicBezTo>
                    <a:pt x="92" y="139"/>
                    <a:pt x="97" y="139"/>
                    <a:pt x="101" y="138"/>
                  </a:cubicBezTo>
                  <a:cubicBezTo>
                    <a:pt x="105" y="138"/>
                    <a:pt x="109" y="138"/>
                    <a:pt x="113" y="140"/>
                  </a:cubicBezTo>
                  <a:cubicBezTo>
                    <a:pt x="121" y="143"/>
                    <a:pt x="128" y="144"/>
                    <a:pt x="133" y="151"/>
                  </a:cubicBezTo>
                  <a:cubicBezTo>
                    <a:pt x="134" y="153"/>
                    <a:pt x="135" y="154"/>
                    <a:pt x="137" y="156"/>
                  </a:cubicBezTo>
                  <a:cubicBezTo>
                    <a:pt x="138" y="157"/>
                    <a:pt x="140" y="159"/>
                    <a:pt x="141" y="160"/>
                  </a:cubicBezTo>
                  <a:cubicBezTo>
                    <a:pt x="144" y="163"/>
                    <a:pt x="142" y="167"/>
                    <a:pt x="143" y="170"/>
                  </a:cubicBezTo>
                  <a:cubicBezTo>
                    <a:pt x="143" y="175"/>
                    <a:pt x="147" y="174"/>
                    <a:pt x="150" y="176"/>
                  </a:cubicBezTo>
                  <a:cubicBezTo>
                    <a:pt x="153" y="177"/>
                    <a:pt x="153" y="178"/>
                    <a:pt x="154" y="180"/>
                  </a:cubicBezTo>
                  <a:cubicBezTo>
                    <a:pt x="155" y="181"/>
                    <a:pt x="155" y="182"/>
                    <a:pt x="156" y="183"/>
                  </a:cubicBezTo>
                  <a:cubicBezTo>
                    <a:pt x="157" y="184"/>
                    <a:pt x="158" y="183"/>
                    <a:pt x="159" y="184"/>
                  </a:cubicBezTo>
                  <a:cubicBezTo>
                    <a:pt x="160" y="185"/>
                    <a:pt x="159" y="187"/>
                    <a:pt x="160" y="189"/>
                  </a:cubicBezTo>
                  <a:cubicBezTo>
                    <a:pt x="162" y="190"/>
                    <a:pt x="164" y="190"/>
                    <a:pt x="166" y="192"/>
                  </a:cubicBezTo>
                  <a:cubicBezTo>
                    <a:pt x="169" y="195"/>
                    <a:pt x="172" y="198"/>
                    <a:pt x="176" y="194"/>
                  </a:cubicBezTo>
                  <a:cubicBezTo>
                    <a:pt x="178" y="192"/>
                    <a:pt x="178" y="190"/>
                    <a:pt x="180" y="189"/>
                  </a:cubicBezTo>
                  <a:cubicBezTo>
                    <a:pt x="182" y="187"/>
                    <a:pt x="186" y="186"/>
                    <a:pt x="187" y="183"/>
                  </a:cubicBezTo>
                  <a:cubicBezTo>
                    <a:pt x="189" y="179"/>
                    <a:pt x="183" y="177"/>
                    <a:pt x="184" y="173"/>
                  </a:cubicBezTo>
                  <a:cubicBezTo>
                    <a:pt x="186" y="173"/>
                    <a:pt x="189" y="174"/>
                    <a:pt x="189" y="175"/>
                  </a:cubicBezTo>
                  <a:cubicBezTo>
                    <a:pt x="191" y="177"/>
                    <a:pt x="190" y="178"/>
                    <a:pt x="193" y="179"/>
                  </a:cubicBezTo>
                  <a:cubicBezTo>
                    <a:pt x="196" y="180"/>
                    <a:pt x="198" y="179"/>
                    <a:pt x="201" y="180"/>
                  </a:cubicBezTo>
                  <a:cubicBezTo>
                    <a:pt x="204" y="181"/>
                    <a:pt x="206" y="183"/>
                    <a:pt x="210" y="184"/>
                  </a:cubicBezTo>
                  <a:cubicBezTo>
                    <a:pt x="211" y="184"/>
                    <a:pt x="213" y="184"/>
                    <a:pt x="215" y="184"/>
                  </a:cubicBezTo>
                  <a:cubicBezTo>
                    <a:pt x="216" y="179"/>
                    <a:pt x="221" y="174"/>
                    <a:pt x="230" y="173"/>
                  </a:cubicBezTo>
                  <a:cubicBezTo>
                    <a:pt x="238" y="171"/>
                    <a:pt x="239" y="165"/>
                    <a:pt x="238" y="160"/>
                  </a:cubicBezTo>
                  <a:cubicBezTo>
                    <a:pt x="238" y="154"/>
                    <a:pt x="239" y="144"/>
                    <a:pt x="242" y="135"/>
                  </a:cubicBezTo>
                  <a:cubicBezTo>
                    <a:pt x="247" y="118"/>
                    <a:pt x="245" y="73"/>
                    <a:pt x="244" y="57"/>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6" name="Freeform 16">
              <a:extLst>
                <a:ext uri="{FF2B5EF4-FFF2-40B4-BE49-F238E27FC236}">
                  <a16:creationId xmlns:a16="http://schemas.microsoft.com/office/drawing/2014/main" id="{7E9F1BEA-29CB-4E12-9C7E-AEB67381C9F2}"/>
                </a:ext>
              </a:extLst>
            </p:cNvPr>
            <p:cNvSpPr>
              <a:spLocks/>
            </p:cNvSpPr>
            <p:nvPr/>
          </p:nvSpPr>
          <p:spPr bwMode="auto">
            <a:xfrm>
              <a:off x="5649913" y="7305676"/>
              <a:ext cx="479425" cy="582613"/>
            </a:xfrm>
            <a:custGeom>
              <a:avLst/>
              <a:gdLst>
                <a:gd name="T0" fmla="*/ 58 w 128"/>
                <a:gd name="T1" fmla="*/ 153 h 155"/>
                <a:gd name="T2" fmla="*/ 66 w 128"/>
                <a:gd name="T3" fmla="*/ 147 h 155"/>
                <a:gd name="T4" fmla="*/ 68 w 128"/>
                <a:gd name="T5" fmla="*/ 141 h 155"/>
                <a:gd name="T6" fmla="*/ 72 w 128"/>
                <a:gd name="T7" fmla="*/ 137 h 155"/>
                <a:gd name="T8" fmla="*/ 80 w 128"/>
                <a:gd name="T9" fmla="*/ 135 h 155"/>
                <a:gd name="T10" fmla="*/ 79 w 128"/>
                <a:gd name="T11" fmla="*/ 132 h 155"/>
                <a:gd name="T12" fmla="*/ 85 w 128"/>
                <a:gd name="T13" fmla="*/ 130 h 155"/>
                <a:gd name="T14" fmla="*/ 94 w 128"/>
                <a:gd name="T15" fmla="*/ 126 h 155"/>
                <a:gd name="T16" fmla="*/ 98 w 128"/>
                <a:gd name="T17" fmla="*/ 125 h 155"/>
                <a:gd name="T18" fmla="*/ 102 w 128"/>
                <a:gd name="T19" fmla="*/ 123 h 155"/>
                <a:gd name="T20" fmla="*/ 106 w 128"/>
                <a:gd name="T21" fmla="*/ 121 h 155"/>
                <a:gd name="T22" fmla="*/ 111 w 128"/>
                <a:gd name="T23" fmla="*/ 123 h 155"/>
                <a:gd name="T24" fmla="*/ 116 w 128"/>
                <a:gd name="T25" fmla="*/ 118 h 155"/>
                <a:gd name="T26" fmla="*/ 118 w 128"/>
                <a:gd name="T27" fmla="*/ 109 h 155"/>
                <a:gd name="T28" fmla="*/ 123 w 128"/>
                <a:gd name="T29" fmla="*/ 104 h 155"/>
                <a:gd name="T30" fmla="*/ 122 w 128"/>
                <a:gd name="T31" fmla="*/ 96 h 155"/>
                <a:gd name="T32" fmla="*/ 121 w 128"/>
                <a:gd name="T33" fmla="*/ 89 h 155"/>
                <a:gd name="T34" fmla="*/ 119 w 128"/>
                <a:gd name="T35" fmla="*/ 76 h 155"/>
                <a:gd name="T36" fmla="*/ 126 w 128"/>
                <a:gd name="T37" fmla="*/ 71 h 155"/>
                <a:gd name="T38" fmla="*/ 122 w 128"/>
                <a:gd name="T39" fmla="*/ 62 h 155"/>
                <a:gd name="T40" fmla="*/ 124 w 128"/>
                <a:gd name="T41" fmla="*/ 51 h 155"/>
                <a:gd name="T42" fmla="*/ 122 w 128"/>
                <a:gd name="T43" fmla="*/ 46 h 155"/>
                <a:gd name="T44" fmla="*/ 122 w 128"/>
                <a:gd name="T45" fmla="*/ 40 h 155"/>
                <a:gd name="T46" fmla="*/ 123 w 128"/>
                <a:gd name="T47" fmla="*/ 35 h 155"/>
                <a:gd name="T48" fmla="*/ 122 w 128"/>
                <a:gd name="T49" fmla="*/ 32 h 155"/>
                <a:gd name="T50" fmla="*/ 120 w 128"/>
                <a:gd name="T51" fmla="*/ 22 h 155"/>
                <a:gd name="T52" fmla="*/ 116 w 128"/>
                <a:gd name="T53" fmla="*/ 18 h 155"/>
                <a:gd name="T54" fmla="*/ 112 w 128"/>
                <a:gd name="T55" fmla="*/ 13 h 155"/>
                <a:gd name="T56" fmla="*/ 92 w 128"/>
                <a:gd name="T57" fmla="*/ 2 h 155"/>
                <a:gd name="T58" fmla="*/ 80 w 128"/>
                <a:gd name="T59" fmla="*/ 0 h 155"/>
                <a:gd name="T60" fmla="*/ 68 w 128"/>
                <a:gd name="T61" fmla="*/ 3 h 155"/>
                <a:gd name="T62" fmla="*/ 63 w 128"/>
                <a:gd name="T63" fmla="*/ 12 h 155"/>
                <a:gd name="T64" fmla="*/ 49 w 128"/>
                <a:gd name="T65" fmla="*/ 16 h 155"/>
                <a:gd name="T66" fmla="*/ 44 w 128"/>
                <a:gd name="T67" fmla="*/ 20 h 155"/>
                <a:gd name="T68" fmla="*/ 39 w 128"/>
                <a:gd name="T69" fmla="*/ 22 h 155"/>
                <a:gd name="T70" fmla="*/ 20 w 128"/>
                <a:gd name="T71" fmla="*/ 31 h 155"/>
                <a:gd name="T72" fmla="*/ 15 w 128"/>
                <a:gd name="T73" fmla="*/ 33 h 155"/>
                <a:gd name="T74" fmla="*/ 14 w 128"/>
                <a:gd name="T75" fmla="*/ 37 h 155"/>
                <a:gd name="T76" fmla="*/ 10 w 128"/>
                <a:gd name="T77" fmla="*/ 40 h 155"/>
                <a:gd name="T78" fmla="*/ 8 w 128"/>
                <a:gd name="T79" fmla="*/ 43 h 155"/>
                <a:gd name="T80" fmla="*/ 5 w 128"/>
                <a:gd name="T81" fmla="*/ 51 h 155"/>
                <a:gd name="T82" fmla="*/ 7 w 128"/>
                <a:gd name="T83" fmla="*/ 59 h 155"/>
                <a:gd name="T84" fmla="*/ 4 w 128"/>
                <a:gd name="T85" fmla="*/ 63 h 155"/>
                <a:gd name="T86" fmla="*/ 5 w 128"/>
                <a:gd name="T87" fmla="*/ 68 h 155"/>
                <a:gd name="T88" fmla="*/ 1 w 128"/>
                <a:gd name="T89" fmla="*/ 76 h 155"/>
                <a:gd name="T90" fmla="*/ 1 w 128"/>
                <a:gd name="T91" fmla="*/ 86 h 155"/>
                <a:gd name="T92" fmla="*/ 20 w 128"/>
                <a:gd name="T93" fmla="*/ 92 h 155"/>
                <a:gd name="T94" fmla="*/ 16 w 128"/>
                <a:gd name="T95" fmla="*/ 100 h 155"/>
                <a:gd name="T96" fmla="*/ 13 w 128"/>
                <a:gd name="T97" fmla="*/ 110 h 155"/>
                <a:gd name="T98" fmla="*/ 9 w 128"/>
                <a:gd name="T99" fmla="*/ 121 h 155"/>
                <a:gd name="T100" fmla="*/ 8 w 128"/>
                <a:gd name="T101" fmla="*/ 120 h 155"/>
                <a:gd name="T102" fmla="*/ 5 w 128"/>
                <a:gd name="T103" fmla="*/ 128 h 155"/>
                <a:gd name="T104" fmla="*/ 12 w 128"/>
                <a:gd name="T105" fmla="*/ 134 h 155"/>
                <a:gd name="T106" fmla="*/ 16 w 128"/>
                <a:gd name="T107" fmla="*/ 143 h 155"/>
                <a:gd name="T108" fmla="*/ 25 w 128"/>
                <a:gd name="T109" fmla="*/ 144 h 155"/>
                <a:gd name="T110" fmla="*/ 25 w 128"/>
                <a:gd name="T111" fmla="*/ 142 h 155"/>
                <a:gd name="T112" fmla="*/ 37 w 128"/>
                <a:gd name="T113" fmla="*/ 145 h 155"/>
                <a:gd name="T114" fmla="*/ 46 w 128"/>
                <a:gd name="T115" fmla="*/ 154 h 155"/>
                <a:gd name="T116" fmla="*/ 46 w 128"/>
                <a:gd name="T117" fmla="*/ 155 h 155"/>
                <a:gd name="T118" fmla="*/ 48 w 128"/>
                <a:gd name="T119" fmla="*/ 154 h 155"/>
                <a:gd name="T120" fmla="*/ 58 w 128"/>
                <a:gd name="T121" fmla="*/ 153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8" h="155">
                  <a:moveTo>
                    <a:pt x="58" y="153"/>
                  </a:moveTo>
                  <a:cubicBezTo>
                    <a:pt x="63" y="152"/>
                    <a:pt x="64" y="152"/>
                    <a:pt x="66" y="147"/>
                  </a:cubicBezTo>
                  <a:cubicBezTo>
                    <a:pt x="67" y="145"/>
                    <a:pt x="67" y="143"/>
                    <a:pt x="68" y="141"/>
                  </a:cubicBezTo>
                  <a:cubicBezTo>
                    <a:pt x="68" y="138"/>
                    <a:pt x="69" y="138"/>
                    <a:pt x="72" y="137"/>
                  </a:cubicBezTo>
                  <a:cubicBezTo>
                    <a:pt x="75" y="137"/>
                    <a:pt x="79" y="140"/>
                    <a:pt x="80" y="135"/>
                  </a:cubicBezTo>
                  <a:cubicBezTo>
                    <a:pt x="80" y="134"/>
                    <a:pt x="78" y="133"/>
                    <a:pt x="79" y="132"/>
                  </a:cubicBezTo>
                  <a:cubicBezTo>
                    <a:pt x="80" y="130"/>
                    <a:pt x="84" y="131"/>
                    <a:pt x="85" y="130"/>
                  </a:cubicBezTo>
                  <a:cubicBezTo>
                    <a:pt x="89" y="129"/>
                    <a:pt x="90" y="126"/>
                    <a:pt x="94" y="126"/>
                  </a:cubicBezTo>
                  <a:cubicBezTo>
                    <a:pt x="96" y="125"/>
                    <a:pt x="97" y="126"/>
                    <a:pt x="98" y="125"/>
                  </a:cubicBezTo>
                  <a:cubicBezTo>
                    <a:pt x="100" y="125"/>
                    <a:pt x="101" y="123"/>
                    <a:pt x="102" y="123"/>
                  </a:cubicBezTo>
                  <a:cubicBezTo>
                    <a:pt x="104" y="122"/>
                    <a:pt x="105" y="121"/>
                    <a:pt x="106" y="121"/>
                  </a:cubicBezTo>
                  <a:cubicBezTo>
                    <a:pt x="109" y="121"/>
                    <a:pt x="109" y="122"/>
                    <a:pt x="111" y="123"/>
                  </a:cubicBezTo>
                  <a:cubicBezTo>
                    <a:pt x="115" y="124"/>
                    <a:pt x="115" y="121"/>
                    <a:pt x="116" y="118"/>
                  </a:cubicBezTo>
                  <a:cubicBezTo>
                    <a:pt x="116" y="115"/>
                    <a:pt x="117" y="112"/>
                    <a:pt x="118" y="109"/>
                  </a:cubicBezTo>
                  <a:cubicBezTo>
                    <a:pt x="120" y="107"/>
                    <a:pt x="122" y="106"/>
                    <a:pt x="123" y="104"/>
                  </a:cubicBezTo>
                  <a:cubicBezTo>
                    <a:pt x="123" y="102"/>
                    <a:pt x="123" y="98"/>
                    <a:pt x="122" y="96"/>
                  </a:cubicBezTo>
                  <a:cubicBezTo>
                    <a:pt x="122" y="94"/>
                    <a:pt x="121" y="92"/>
                    <a:pt x="121" y="89"/>
                  </a:cubicBezTo>
                  <a:cubicBezTo>
                    <a:pt x="120" y="85"/>
                    <a:pt x="118" y="80"/>
                    <a:pt x="119" y="76"/>
                  </a:cubicBezTo>
                  <a:cubicBezTo>
                    <a:pt x="120" y="72"/>
                    <a:pt x="125" y="74"/>
                    <a:pt x="126" y="71"/>
                  </a:cubicBezTo>
                  <a:cubicBezTo>
                    <a:pt x="128" y="66"/>
                    <a:pt x="122" y="67"/>
                    <a:pt x="122" y="62"/>
                  </a:cubicBezTo>
                  <a:cubicBezTo>
                    <a:pt x="123" y="58"/>
                    <a:pt x="125" y="55"/>
                    <a:pt x="124" y="51"/>
                  </a:cubicBezTo>
                  <a:cubicBezTo>
                    <a:pt x="124" y="49"/>
                    <a:pt x="122" y="48"/>
                    <a:pt x="122" y="46"/>
                  </a:cubicBezTo>
                  <a:cubicBezTo>
                    <a:pt x="122" y="44"/>
                    <a:pt x="122" y="42"/>
                    <a:pt x="122" y="40"/>
                  </a:cubicBezTo>
                  <a:cubicBezTo>
                    <a:pt x="122" y="39"/>
                    <a:pt x="123" y="37"/>
                    <a:pt x="123" y="35"/>
                  </a:cubicBezTo>
                  <a:cubicBezTo>
                    <a:pt x="122" y="35"/>
                    <a:pt x="122" y="34"/>
                    <a:pt x="122" y="32"/>
                  </a:cubicBezTo>
                  <a:cubicBezTo>
                    <a:pt x="121" y="29"/>
                    <a:pt x="123" y="25"/>
                    <a:pt x="120" y="22"/>
                  </a:cubicBezTo>
                  <a:cubicBezTo>
                    <a:pt x="119" y="21"/>
                    <a:pt x="117" y="19"/>
                    <a:pt x="116" y="18"/>
                  </a:cubicBezTo>
                  <a:cubicBezTo>
                    <a:pt x="114" y="16"/>
                    <a:pt x="113" y="15"/>
                    <a:pt x="112" y="13"/>
                  </a:cubicBezTo>
                  <a:cubicBezTo>
                    <a:pt x="107" y="6"/>
                    <a:pt x="100" y="5"/>
                    <a:pt x="92" y="2"/>
                  </a:cubicBezTo>
                  <a:cubicBezTo>
                    <a:pt x="88" y="0"/>
                    <a:pt x="84" y="0"/>
                    <a:pt x="80" y="0"/>
                  </a:cubicBezTo>
                  <a:cubicBezTo>
                    <a:pt x="76" y="1"/>
                    <a:pt x="71" y="1"/>
                    <a:pt x="68" y="3"/>
                  </a:cubicBezTo>
                  <a:cubicBezTo>
                    <a:pt x="64" y="6"/>
                    <a:pt x="66" y="9"/>
                    <a:pt x="63" y="12"/>
                  </a:cubicBezTo>
                  <a:cubicBezTo>
                    <a:pt x="59" y="15"/>
                    <a:pt x="54" y="14"/>
                    <a:pt x="49" y="16"/>
                  </a:cubicBezTo>
                  <a:cubicBezTo>
                    <a:pt x="48" y="17"/>
                    <a:pt x="46" y="19"/>
                    <a:pt x="44" y="20"/>
                  </a:cubicBezTo>
                  <a:cubicBezTo>
                    <a:pt x="42" y="20"/>
                    <a:pt x="40" y="21"/>
                    <a:pt x="39" y="22"/>
                  </a:cubicBezTo>
                  <a:cubicBezTo>
                    <a:pt x="32" y="26"/>
                    <a:pt x="27" y="28"/>
                    <a:pt x="20" y="31"/>
                  </a:cubicBezTo>
                  <a:cubicBezTo>
                    <a:pt x="18" y="32"/>
                    <a:pt x="16" y="32"/>
                    <a:pt x="15" y="33"/>
                  </a:cubicBezTo>
                  <a:cubicBezTo>
                    <a:pt x="14" y="34"/>
                    <a:pt x="14" y="36"/>
                    <a:pt x="14" y="37"/>
                  </a:cubicBezTo>
                  <a:cubicBezTo>
                    <a:pt x="13" y="39"/>
                    <a:pt x="11" y="40"/>
                    <a:pt x="10" y="40"/>
                  </a:cubicBezTo>
                  <a:cubicBezTo>
                    <a:pt x="10" y="41"/>
                    <a:pt x="9" y="41"/>
                    <a:pt x="8" y="43"/>
                  </a:cubicBezTo>
                  <a:cubicBezTo>
                    <a:pt x="5" y="45"/>
                    <a:pt x="2" y="48"/>
                    <a:pt x="5" y="51"/>
                  </a:cubicBezTo>
                  <a:cubicBezTo>
                    <a:pt x="8" y="54"/>
                    <a:pt x="11" y="55"/>
                    <a:pt x="7" y="59"/>
                  </a:cubicBezTo>
                  <a:cubicBezTo>
                    <a:pt x="6" y="61"/>
                    <a:pt x="4" y="61"/>
                    <a:pt x="4" y="63"/>
                  </a:cubicBezTo>
                  <a:cubicBezTo>
                    <a:pt x="4" y="65"/>
                    <a:pt x="5" y="67"/>
                    <a:pt x="5" y="68"/>
                  </a:cubicBezTo>
                  <a:cubicBezTo>
                    <a:pt x="7" y="74"/>
                    <a:pt x="3" y="72"/>
                    <a:pt x="1" y="76"/>
                  </a:cubicBezTo>
                  <a:cubicBezTo>
                    <a:pt x="1" y="78"/>
                    <a:pt x="0" y="84"/>
                    <a:pt x="1" y="86"/>
                  </a:cubicBezTo>
                  <a:cubicBezTo>
                    <a:pt x="3" y="92"/>
                    <a:pt x="15" y="90"/>
                    <a:pt x="20" y="92"/>
                  </a:cubicBezTo>
                  <a:cubicBezTo>
                    <a:pt x="21" y="97"/>
                    <a:pt x="16" y="96"/>
                    <a:pt x="16" y="100"/>
                  </a:cubicBezTo>
                  <a:cubicBezTo>
                    <a:pt x="13" y="102"/>
                    <a:pt x="14" y="107"/>
                    <a:pt x="13" y="110"/>
                  </a:cubicBezTo>
                  <a:cubicBezTo>
                    <a:pt x="13" y="113"/>
                    <a:pt x="10" y="118"/>
                    <a:pt x="9" y="121"/>
                  </a:cubicBezTo>
                  <a:cubicBezTo>
                    <a:pt x="9" y="121"/>
                    <a:pt x="8" y="121"/>
                    <a:pt x="8" y="120"/>
                  </a:cubicBezTo>
                  <a:cubicBezTo>
                    <a:pt x="7" y="122"/>
                    <a:pt x="4" y="125"/>
                    <a:pt x="5" y="128"/>
                  </a:cubicBezTo>
                  <a:cubicBezTo>
                    <a:pt x="6" y="130"/>
                    <a:pt x="10" y="131"/>
                    <a:pt x="12" y="134"/>
                  </a:cubicBezTo>
                  <a:cubicBezTo>
                    <a:pt x="13" y="137"/>
                    <a:pt x="14" y="140"/>
                    <a:pt x="16" y="143"/>
                  </a:cubicBezTo>
                  <a:cubicBezTo>
                    <a:pt x="19" y="145"/>
                    <a:pt x="22" y="144"/>
                    <a:pt x="25" y="144"/>
                  </a:cubicBezTo>
                  <a:cubicBezTo>
                    <a:pt x="25" y="144"/>
                    <a:pt x="25" y="143"/>
                    <a:pt x="25" y="142"/>
                  </a:cubicBezTo>
                  <a:cubicBezTo>
                    <a:pt x="29" y="144"/>
                    <a:pt x="34" y="144"/>
                    <a:pt x="37" y="145"/>
                  </a:cubicBezTo>
                  <a:cubicBezTo>
                    <a:pt x="42" y="146"/>
                    <a:pt x="44" y="150"/>
                    <a:pt x="46" y="154"/>
                  </a:cubicBezTo>
                  <a:cubicBezTo>
                    <a:pt x="46" y="154"/>
                    <a:pt x="46" y="155"/>
                    <a:pt x="46" y="155"/>
                  </a:cubicBezTo>
                  <a:cubicBezTo>
                    <a:pt x="47" y="155"/>
                    <a:pt x="48" y="155"/>
                    <a:pt x="48" y="154"/>
                  </a:cubicBezTo>
                  <a:cubicBezTo>
                    <a:pt x="52" y="154"/>
                    <a:pt x="54" y="153"/>
                    <a:pt x="58" y="153"/>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7" name="Freeform 17">
              <a:extLst>
                <a:ext uri="{FF2B5EF4-FFF2-40B4-BE49-F238E27FC236}">
                  <a16:creationId xmlns:a16="http://schemas.microsoft.com/office/drawing/2014/main" id="{11E84735-BF39-4C98-9AF8-00F7EFEDE5CF}"/>
                </a:ext>
              </a:extLst>
            </p:cNvPr>
            <p:cNvSpPr>
              <a:spLocks/>
            </p:cNvSpPr>
            <p:nvPr/>
          </p:nvSpPr>
          <p:spPr bwMode="auto">
            <a:xfrm>
              <a:off x="5187950" y="7366001"/>
              <a:ext cx="633413" cy="657225"/>
            </a:xfrm>
            <a:custGeom>
              <a:avLst/>
              <a:gdLst>
                <a:gd name="T0" fmla="*/ 148 w 169"/>
                <a:gd name="T1" fmla="*/ 126 h 175"/>
                <a:gd name="T2" fmla="*/ 139 w 169"/>
                <a:gd name="T3" fmla="*/ 127 h 175"/>
                <a:gd name="T4" fmla="*/ 128 w 169"/>
                <a:gd name="T5" fmla="*/ 112 h 175"/>
                <a:gd name="T6" fmla="*/ 132 w 169"/>
                <a:gd name="T7" fmla="*/ 105 h 175"/>
                <a:gd name="T8" fmla="*/ 139 w 169"/>
                <a:gd name="T9" fmla="*/ 84 h 175"/>
                <a:gd name="T10" fmla="*/ 124 w 169"/>
                <a:gd name="T11" fmla="*/ 70 h 175"/>
                <a:gd name="T12" fmla="*/ 128 w 169"/>
                <a:gd name="T13" fmla="*/ 52 h 175"/>
                <a:gd name="T14" fmla="*/ 130 w 169"/>
                <a:gd name="T15" fmla="*/ 43 h 175"/>
                <a:gd name="T16" fmla="*/ 131 w 169"/>
                <a:gd name="T17" fmla="*/ 27 h 175"/>
                <a:gd name="T18" fmla="*/ 121 w 169"/>
                <a:gd name="T19" fmla="*/ 20 h 175"/>
                <a:gd name="T20" fmla="*/ 106 w 169"/>
                <a:gd name="T21" fmla="*/ 12 h 175"/>
                <a:gd name="T22" fmla="*/ 88 w 169"/>
                <a:gd name="T23" fmla="*/ 10 h 175"/>
                <a:gd name="T24" fmla="*/ 78 w 169"/>
                <a:gd name="T25" fmla="*/ 22 h 175"/>
                <a:gd name="T26" fmla="*/ 67 w 169"/>
                <a:gd name="T27" fmla="*/ 39 h 175"/>
                <a:gd name="T28" fmla="*/ 52 w 169"/>
                <a:gd name="T29" fmla="*/ 50 h 175"/>
                <a:gd name="T30" fmla="*/ 43 w 169"/>
                <a:gd name="T31" fmla="*/ 52 h 175"/>
                <a:gd name="T32" fmla="*/ 30 w 169"/>
                <a:gd name="T33" fmla="*/ 55 h 175"/>
                <a:gd name="T34" fmla="*/ 17 w 169"/>
                <a:gd name="T35" fmla="*/ 60 h 175"/>
                <a:gd name="T36" fmla="*/ 10 w 169"/>
                <a:gd name="T37" fmla="*/ 70 h 175"/>
                <a:gd name="T38" fmla="*/ 4 w 169"/>
                <a:gd name="T39" fmla="*/ 79 h 175"/>
                <a:gd name="T40" fmla="*/ 3 w 169"/>
                <a:gd name="T41" fmla="*/ 89 h 175"/>
                <a:gd name="T42" fmla="*/ 9 w 169"/>
                <a:gd name="T43" fmla="*/ 105 h 175"/>
                <a:gd name="T44" fmla="*/ 16 w 169"/>
                <a:gd name="T45" fmla="*/ 106 h 175"/>
                <a:gd name="T46" fmla="*/ 23 w 169"/>
                <a:gd name="T47" fmla="*/ 105 h 175"/>
                <a:gd name="T48" fmla="*/ 34 w 169"/>
                <a:gd name="T49" fmla="*/ 108 h 175"/>
                <a:gd name="T50" fmla="*/ 34 w 169"/>
                <a:gd name="T51" fmla="*/ 124 h 175"/>
                <a:gd name="T52" fmla="*/ 28 w 169"/>
                <a:gd name="T53" fmla="*/ 128 h 175"/>
                <a:gd name="T54" fmla="*/ 32 w 169"/>
                <a:gd name="T55" fmla="*/ 143 h 175"/>
                <a:gd name="T56" fmla="*/ 26 w 169"/>
                <a:gd name="T57" fmla="*/ 148 h 175"/>
                <a:gd name="T58" fmla="*/ 33 w 169"/>
                <a:gd name="T59" fmla="*/ 155 h 175"/>
                <a:gd name="T60" fmla="*/ 34 w 169"/>
                <a:gd name="T61" fmla="*/ 169 h 175"/>
                <a:gd name="T62" fmla="*/ 41 w 169"/>
                <a:gd name="T63" fmla="*/ 175 h 175"/>
                <a:gd name="T64" fmla="*/ 46 w 169"/>
                <a:gd name="T65" fmla="*/ 169 h 175"/>
                <a:gd name="T66" fmla="*/ 59 w 169"/>
                <a:gd name="T67" fmla="*/ 165 h 175"/>
                <a:gd name="T68" fmla="*/ 73 w 169"/>
                <a:gd name="T69" fmla="*/ 156 h 175"/>
                <a:gd name="T70" fmla="*/ 84 w 169"/>
                <a:gd name="T71" fmla="*/ 150 h 175"/>
                <a:gd name="T72" fmla="*/ 96 w 169"/>
                <a:gd name="T73" fmla="*/ 130 h 175"/>
                <a:gd name="T74" fmla="*/ 107 w 169"/>
                <a:gd name="T75" fmla="*/ 130 h 175"/>
                <a:gd name="T76" fmla="*/ 124 w 169"/>
                <a:gd name="T77" fmla="*/ 133 h 175"/>
                <a:gd name="T78" fmla="*/ 133 w 169"/>
                <a:gd name="T79" fmla="*/ 135 h 175"/>
                <a:gd name="T80" fmla="*/ 149 w 169"/>
                <a:gd name="T81" fmla="*/ 142 h 175"/>
                <a:gd name="T82" fmla="*/ 169 w 169"/>
                <a:gd name="T83" fmla="*/ 139 h 175"/>
                <a:gd name="T84" fmla="*/ 160 w 169"/>
                <a:gd name="T85" fmla="*/ 129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9" h="175">
                  <a:moveTo>
                    <a:pt x="160" y="129"/>
                  </a:moveTo>
                  <a:cubicBezTo>
                    <a:pt x="157" y="128"/>
                    <a:pt x="152" y="128"/>
                    <a:pt x="148" y="126"/>
                  </a:cubicBezTo>
                  <a:cubicBezTo>
                    <a:pt x="148" y="127"/>
                    <a:pt x="148" y="128"/>
                    <a:pt x="148" y="128"/>
                  </a:cubicBezTo>
                  <a:cubicBezTo>
                    <a:pt x="145" y="128"/>
                    <a:pt x="142" y="129"/>
                    <a:pt x="139" y="127"/>
                  </a:cubicBezTo>
                  <a:cubicBezTo>
                    <a:pt x="137" y="124"/>
                    <a:pt x="136" y="121"/>
                    <a:pt x="135" y="118"/>
                  </a:cubicBezTo>
                  <a:cubicBezTo>
                    <a:pt x="133" y="115"/>
                    <a:pt x="129" y="114"/>
                    <a:pt x="128" y="112"/>
                  </a:cubicBezTo>
                  <a:cubicBezTo>
                    <a:pt x="127" y="109"/>
                    <a:pt x="130" y="106"/>
                    <a:pt x="131" y="104"/>
                  </a:cubicBezTo>
                  <a:cubicBezTo>
                    <a:pt x="131" y="105"/>
                    <a:pt x="132" y="105"/>
                    <a:pt x="132" y="105"/>
                  </a:cubicBezTo>
                  <a:cubicBezTo>
                    <a:pt x="133" y="102"/>
                    <a:pt x="136" y="97"/>
                    <a:pt x="136" y="94"/>
                  </a:cubicBezTo>
                  <a:cubicBezTo>
                    <a:pt x="137" y="91"/>
                    <a:pt x="136" y="86"/>
                    <a:pt x="139" y="84"/>
                  </a:cubicBezTo>
                  <a:cubicBezTo>
                    <a:pt x="139" y="80"/>
                    <a:pt x="144" y="81"/>
                    <a:pt x="143" y="76"/>
                  </a:cubicBezTo>
                  <a:cubicBezTo>
                    <a:pt x="138" y="74"/>
                    <a:pt x="126" y="76"/>
                    <a:pt x="124" y="70"/>
                  </a:cubicBezTo>
                  <a:cubicBezTo>
                    <a:pt x="123" y="68"/>
                    <a:pt x="124" y="62"/>
                    <a:pt x="124" y="60"/>
                  </a:cubicBezTo>
                  <a:cubicBezTo>
                    <a:pt x="126" y="56"/>
                    <a:pt x="130" y="58"/>
                    <a:pt x="128" y="52"/>
                  </a:cubicBezTo>
                  <a:cubicBezTo>
                    <a:pt x="128" y="51"/>
                    <a:pt x="127" y="49"/>
                    <a:pt x="127" y="47"/>
                  </a:cubicBezTo>
                  <a:cubicBezTo>
                    <a:pt x="127" y="45"/>
                    <a:pt x="129" y="45"/>
                    <a:pt x="130" y="43"/>
                  </a:cubicBezTo>
                  <a:cubicBezTo>
                    <a:pt x="134" y="39"/>
                    <a:pt x="131" y="38"/>
                    <a:pt x="128" y="35"/>
                  </a:cubicBezTo>
                  <a:cubicBezTo>
                    <a:pt x="125" y="32"/>
                    <a:pt x="128" y="29"/>
                    <a:pt x="131" y="27"/>
                  </a:cubicBezTo>
                  <a:cubicBezTo>
                    <a:pt x="132" y="25"/>
                    <a:pt x="133" y="25"/>
                    <a:pt x="133" y="24"/>
                  </a:cubicBezTo>
                  <a:cubicBezTo>
                    <a:pt x="129" y="24"/>
                    <a:pt x="124" y="21"/>
                    <a:pt x="121" y="20"/>
                  </a:cubicBezTo>
                  <a:cubicBezTo>
                    <a:pt x="117" y="19"/>
                    <a:pt x="113" y="20"/>
                    <a:pt x="110" y="18"/>
                  </a:cubicBezTo>
                  <a:cubicBezTo>
                    <a:pt x="106" y="17"/>
                    <a:pt x="107" y="15"/>
                    <a:pt x="106" y="12"/>
                  </a:cubicBezTo>
                  <a:cubicBezTo>
                    <a:pt x="105" y="9"/>
                    <a:pt x="95" y="0"/>
                    <a:pt x="93" y="0"/>
                  </a:cubicBezTo>
                  <a:cubicBezTo>
                    <a:pt x="93" y="4"/>
                    <a:pt x="91" y="7"/>
                    <a:pt x="88" y="10"/>
                  </a:cubicBezTo>
                  <a:cubicBezTo>
                    <a:pt x="84" y="13"/>
                    <a:pt x="80" y="10"/>
                    <a:pt x="77" y="12"/>
                  </a:cubicBezTo>
                  <a:cubicBezTo>
                    <a:pt x="72" y="14"/>
                    <a:pt x="77" y="18"/>
                    <a:pt x="78" y="22"/>
                  </a:cubicBezTo>
                  <a:cubicBezTo>
                    <a:pt x="78" y="27"/>
                    <a:pt x="75" y="26"/>
                    <a:pt x="71" y="26"/>
                  </a:cubicBezTo>
                  <a:cubicBezTo>
                    <a:pt x="71" y="31"/>
                    <a:pt x="72" y="37"/>
                    <a:pt x="67" y="39"/>
                  </a:cubicBezTo>
                  <a:cubicBezTo>
                    <a:pt x="61" y="40"/>
                    <a:pt x="60" y="37"/>
                    <a:pt x="58" y="43"/>
                  </a:cubicBezTo>
                  <a:cubicBezTo>
                    <a:pt x="58" y="46"/>
                    <a:pt x="55" y="50"/>
                    <a:pt x="52" y="50"/>
                  </a:cubicBezTo>
                  <a:cubicBezTo>
                    <a:pt x="50" y="51"/>
                    <a:pt x="49" y="50"/>
                    <a:pt x="47" y="50"/>
                  </a:cubicBezTo>
                  <a:cubicBezTo>
                    <a:pt x="45" y="50"/>
                    <a:pt x="45" y="51"/>
                    <a:pt x="43" y="52"/>
                  </a:cubicBezTo>
                  <a:cubicBezTo>
                    <a:pt x="43" y="52"/>
                    <a:pt x="43" y="52"/>
                    <a:pt x="42" y="52"/>
                  </a:cubicBezTo>
                  <a:cubicBezTo>
                    <a:pt x="40" y="54"/>
                    <a:pt x="33" y="55"/>
                    <a:pt x="30" y="55"/>
                  </a:cubicBezTo>
                  <a:cubicBezTo>
                    <a:pt x="29" y="59"/>
                    <a:pt x="24" y="57"/>
                    <a:pt x="20" y="58"/>
                  </a:cubicBezTo>
                  <a:cubicBezTo>
                    <a:pt x="19" y="58"/>
                    <a:pt x="18" y="58"/>
                    <a:pt x="17" y="60"/>
                  </a:cubicBezTo>
                  <a:cubicBezTo>
                    <a:pt x="16" y="62"/>
                    <a:pt x="19" y="64"/>
                    <a:pt x="19" y="66"/>
                  </a:cubicBezTo>
                  <a:cubicBezTo>
                    <a:pt x="18" y="69"/>
                    <a:pt x="12" y="67"/>
                    <a:pt x="10" y="70"/>
                  </a:cubicBezTo>
                  <a:cubicBezTo>
                    <a:pt x="9" y="72"/>
                    <a:pt x="9" y="73"/>
                    <a:pt x="8" y="75"/>
                  </a:cubicBezTo>
                  <a:cubicBezTo>
                    <a:pt x="7" y="76"/>
                    <a:pt x="4" y="77"/>
                    <a:pt x="4" y="79"/>
                  </a:cubicBezTo>
                  <a:cubicBezTo>
                    <a:pt x="4" y="81"/>
                    <a:pt x="5" y="82"/>
                    <a:pt x="5" y="84"/>
                  </a:cubicBezTo>
                  <a:cubicBezTo>
                    <a:pt x="5" y="85"/>
                    <a:pt x="3" y="88"/>
                    <a:pt x="3" y="89"/>
                  </a:cubicBezTo>
                  <a:cubicBezTo>
                    <a:pt x="1" y="92"/>
                    <a:pt x="0" y="96"/>
                    <a:pt x="1" y="100"/>
                  </a:cubicBezTo>
                  <a:cubicBezTo>
                    <a:pt x="2" y="105"/>
                    <a:pt x="6" y="102"/>
                    <a:pt x="9" y="105"/>
                  </a:cubicBezTo>
                  <a:cubicBezTo>
                    <a:pt x="11" y="106"/>
                    <a:pt x="12" y="108"/>
                    <a:pt x="14" y="108"/>
                  </a:cubicBezTo>
                  <a:cubicBezTo>
                    <a:pt x="14" y="108"/>
                    <a:pt x="15" y="106"/>
                    <a:pt x="16" y="106"/>
                  </a:cubicBezTo>
                  <a:cubicBezTo>
                    <a:pt x="17" y="106"/>
                    <a:pt x="18" y="106"/>
                    <a:pt x="18" y="106"/>
                  </a:cubicBezTo>
                  <a:cubicBezTo>
                    <a:pt x="21" y="106"/>
                    <a:pt x="20" y="107"/>
                    <a:pt x="23" y="105"/>
                  </a:cubicBezTo>
                  <a:cubicBezTo>
                    <a:pt x="24" y="103"/>
                    <a:pt x="23" y="103"/>
                    <a:pt x="26" y="103"/>
                  </a:cubicBezTo>
                  <a:cubicBezTo>
                    <a:pt x="30" y="103"/>
                    <a:pt x="34" y="104"/>
                    <a:pt x="34" y="108"/>
                  </a:cubicBezTo>
                  <a:cubicBezTo>
                    <a:pt x="34" y="111"/>
                    <a:pt x="34" y="115"/>
                    <a:pt x="34" y="118"/>
                  </a:cubicBezTo>
                  <a:cubicBezTo>
                    <a:pt x="34" y="119"/>
                    <a:pt x="35" y="122"/>
                    <a:pt x="34" y="124"/>
                  </a:cubicBezTo>
                  <a:cubicBezTo>
                    <a:pt x="33" y="126"/>
                    <a:pt x="32" y="124"/>
                    <a:pt x="30" y="125"/>
                  </a:cubicBezTo>
                  <a:cubicBezTo>
                    <a:pt x="28" y="126"/>
                    <a:pt x="28" y="126"/>
                    <a:pt x="28" y="128"/>
                  </a:cubicBezTo>
                  <a:cubicBezTo>
                    <a:pt x="28" y="130"/>
                    <a:pt x="29" y="131"/>
                    <a:pt x="29" y="133"/>
                  </a:cubicBezTo>
                  <a:cubicBezTo>
                    <a:pt x="30" y="136"/>
                    <a:pt x="33" y="140"/>
                    <a:pt x="32" y="143"/>
                  </a:cubicBezTo>
                  <a:cubicBezTo>
                    <a:pt x="31" y="146"/>
                    <a:pt x="31" y="145"/>
                    <a:pt x="29" y="146"/>
                  </a:cubicBezTo>
                  <a:cubicBezTo>
                    <a:pt x="27" y="146"/>
                    <a:pt x="26" y="145"/>
                    <a:pt x="26" y="148"/>
                  </a:cubicBezTo>
                  <a:cubicBezTo>
                    <a:pt x="26" y="150"/>
                    <a:pt x="29" y="150"/>
                    <a:pt x="31" y="151"/>
                  </a:cubicBezTo>
                  <a:cubicBezTo>
                    <a:pt x="32" y="152"/>
                    <a:pt x="32" y="154"/>
                    <a:pt x="33" y="155"/>
                  </a:cubicBezTo>
                  <a:cubicBezTo>
                    <a:pt x="29" y="156"/>
                    <a:pt x="33" y="162"/>
                    <a:pt x="33" y="164"/>
                  </a:cubicBezTo>
                  <a:cubicBezTo>
                    <a:pt x="34" y="166"/>
                    <a:pt x="33" y="168"/>
                    <a:pt x="34" y="169"/>
                  </a:cubicBezTo>
                  <a:cubicBezTo>
                    <a:pt x="35" y="170"/>
                    <a:pt x="38" y="171"/>
                    <a:pt x="39" y="173"/>
                  </a:cubicBezTo>
                  <a:cubicBezTo>
                    <a:pt x="39" y="174"/>
                    <a:pt x="40" y="174"/>
                    <a:pt x="41" y="175"/>
                  </a:cubicBezTo>
                  <a:cubicBezTo>
                    <a:pt x="42" y="175"/>
                    <a:pt x="42" y="174"/>
                    <a:pt x="43" y="174"/>
                  </a:cubicBezTo>
                  <a:cubicBezTo>
                    <a:pt x="45" y="173"/>
                    <a:pt x="45" y="171"/>
                    <a:pt x="46" y="169"/>
                  </a:cubicBezTo>
                  <a:cubicBezTo>
                    <a:pt x="49" y="165"/>
                    <a:pt x="50" y="166"/>
                    <a:pt x="54" y="166"/>
                  </a:cubicBezTo>
                  <a:cubicBezTo>
                    <a:pt x="56" y="166"/>
                    <a:pt x="57" y="166"/>
                    <a:pt x="59" y="165"/>
                  </a:cubicBezTo>
                  <a:cubicBezTo>
                    <a:pt x="60" y="164"/>
                    <a:pt x="60" y="161"/>
                    <a:pt x="62" y="160"/>
                  </a:cubicBezTo>
                  <a:cubicBezTo>
                    <a:pt x="65" y="158"/>
                    <a:pt x="70" y="159"/>
                    <a:pt x="73" y="156"/>
                  </a:cubicBezTo>
                  <a:cubicBezTo>
                    <a:pt x="75" y="155"/>
                    <a:pt x="76" y="153"/>
                    <a:pt x="78" y="152"/>
                  </a:cubicBezTo>
                  <a:cubicBezTo>
                    <a:pt x="80" y="151"/>
                    <a:pt x="82" y="151"/>
                    <a:pt x="84" y="150"/>
                  </a:cubicBezTo>
                  <a:cubicBezTo>
                    <a:pt x="88" y="147"/>
                    <a:pt x="87" y="145"/>
                    <a:pt x="88" y="140"/>
                  </a:cubicBezTo>
                  <a:cubicBezTo>
                    <a:pt x="90" y="136"/>
                    <a:pt x="93" y="133"/>
                    <a:pt x="96" y="130"/>
                  </a:cubicBezTo>
                  <a:cubicBezTo>
                    <a:pt x="98" y="128"/>
                    <a:pt x="98" y="127"/>
                    <a:pt x="101" y="127"/>
                  </a:cubicBezTo>
                  <a:cubicBezTo>
                    <a:pt x="103" y="127"/>
                    <a:pt x="105" y="129"/>
                    <a:pt x="107" y="130"/>
                  </a:cubicBezTo>
                  <a:cubicBezTo>
                    <a:pt x="111" y="131"/>
                    <a:pt x="114" y="132"/>
                    <a:pt x="118" y="132"/>
                  </a:cubicBezTo>
                  <a:cubicBezTo>
                    <a:pt x="120" y="132"/>
                    <a:pt x="122" y="133"/>
                    <a:pt x="124" y="133"/>
                  </a:cubicBezTo>
                  <a:cubicBezTo>
                    <a:pt x="126" y="133"/>
                    <a:pt x="127" y="132"/>
                    <a:pt x="129" y="132"/>
                  </a:cubicBezTo>
                  <a:cubicBezTo>
                    <a:pt x="130" y="132"/>
                    <a:pt x="132" y="134"/>
                    <a:pt x="133" y="135"/>
                  </a:cubicBezTo>
                  <a:cubicBezTo>
                    <a:pt x="135" y="137"/>
                    <a:pt x="137" y="137"/>
                    <a:pt x="138" y="138"/>
                  </a:cubicBezTo>
                  <a:cubicBezTo>
                    <a:pt x="142" y="141"/>
                    <a:pt x="144" y="143"/>
                    <a:pt x="149" y="142"/>
                  </a:cubicBezTo>
                  <a:cubicBezTo>
                    <a:pt x="154" y="141"/>
                    <a:pt x="155" y="137"/>
                    <a:pt x="160" y="139"/>
                  </a:cubicBezTo>
                  <a:cubicBezTo>
                    <a:pt x="164" y="141"/>
                    <a:pt x="166" y="140"/>
                    <a:pt x="169" y="139"/>
                  </a:cubicBezTo>
                  <a:cubicBezTo>
                    <a:pt x="169" y="139"/>
                    <a:pt x="169" y="138"/>
                    <a:pt x="169" y="138"/>
                  </a:cubicBezTo>
                  <a:cubicBezTo>
                    <a:pt x="167" y="134"/>
                    <a:pt x="165" y="130"/>
                    <a:pt x="160" y="129"/>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8" name="Freeform 18">
              <a:extLst>
                <a:ext uri="{FF2B5EF4-FFF2-40B4-BE49-F238E27FC236}">
                  <a16:creationId xmlns:a16="http://schemas.microsoft.com/office/drawing/2014/main" id="{B7C111A7-6553-411D-ADC1-C8DCC6C9AEEA}"/>
                </a:ext>
              </a:extLst>
            </p:cNvPr>
            <p:cNvSpPr>
              <a:spLocks/>
            </p:cNvSpPr>
            <p:nvPr/>
          </p:nvSpPr>
          <p:spPr bwMode="auto">
            <a:xfrm>
              <a:off x="5859463" y="7954963"/>
              <a:ext cx="558800" cy="723900"/>
            </a:xfrm>
            <a:custGeom>
              <a:avLst/>
              <a:gdLst>
                <a:gd name="T0" fmla="*/ 127 w 149"/>
                <a:gd name="T1" fmla="*/ 46 h 193"/>
                <a:gd name="T2" fmla="*/ 111 w 149"/>
                <a:gd name="T3" fmla="*/ 30 h 193"/>
                <a:gd name="T4" fmla="*/ 96 w 149"/>
                <a:gd name="T5" fmla="*/ 29 h 193"/>
                <a:gd name="T6" fmla="*/ 81 w 149"/>
                <a:gd name="T7" fmla="*/ 32 h 193"/>
                <a:gd name="T8" fmla="*/ 65 w 149"/>
                <a:gd name="T9" fmla="*/ 38 h 193"/>
                <a:gd name="T10" fmla="*/ 50 w 149"/>
                <a:gd name="T11" fmla="*/ 36 h 193"/>
                <a:gd name="T12" fmla="*/ 27 w 149"/>
                <a:gd name="T13" fmla="*/ 26 h 193"/>
                <a:gd name="T14" fmla="*/ 20 w 149"/>
                <a:gd name="T15" fmla="*/ 17 h 193"/>
                <a:gd name="T16" fmla="*/ 10 w 149"/>
                <a:gd name="T17" fmla="*/ 6 h 193"/>
                <a:gd name="T18" fmla="*/ 4 w 149"/>
                <a:gd name="T19" fmla="*/ 0 h 193"/>
                <a:gd name="T20" fmla="*/ 8 w 149"/>
                <a:gd name="T21" fmla="*/ 8 h 193"/>
                <a:gd name="T22" fmla="*/ 13 w 149"/>
                <a:gd name="T23" fmla="*/ 24 h 193"/>
                <a:gd name="T24" fmla="*/ 18 w 149"/>
                <a:gd name="T25" fmla="*/ 31 h 193"/>
                <a:gd name="T26" fmla="*/ 21 w 149"/>
                <a:gd name="T27" fmla="*/ 64 h 193"/>
                <a:gd name="T28" fmla="*/ 17 w 149"/>
                <a:gd name="T29" fmla="*/ 70 h 193"/>
                <a:gd name="T30" fmla="*/ 24 w 149"/>
                <a:gd name="T31" fmla="*/ 75 h 193"/>
                <a:gd name="T32" fmla="*/ 30 w 149"/>
                <a:gd name="T33" fmla="*/ 68 h 193"/>
                <a:gd name="T34" fmla="*/ 41 w 149"/>
                <a:gd name="T35" fmla="*/ 91 h 193"/>
                <a:gd name="T36" fmla="*/ 20 w 149"/>
                <a:gd name="T37" fmla="*/ 111 h 193"/>
                <a:gd name="T38" fmla="*/ 14 w 149"/>
                <a:gd name="T39" fmla="*/ 117 h 193"/>
                <a:gd name="T40" fmla="*/ 16 w 149"/>
                <a:gd name="T41" fmla="*/ 135 h 193"/>
                <a:gd name="T42" fmla="*/ 10 w 149"/>
                <a:gd name="T43" fmla="*/ 152 h 193"/>
                <a:gd name="T44" fmla="*/ 11 w 149"/>
                <a:gd name="T45" fmla="*/ 160 h 193"/>
                <a:gd name="T46" fmla="*/ 11 w 149"/>
                <a:gd name="T47" fmla="*/ 171 h 193"/>
                <a:gd name="T48" fmla="*/ 5 w 149"/>
                <a:gd name="T49" fmla="*/ 181 h 193"/>
                <a:gd name="T50" fmla="*/ 9 w 149"/>
                <a:gd name="T51" fmla="*/ 188 h 193"/>
                <a:gd name="T52" fmla="*/ 29 w 149"/>
                <a:gd name="T53" fmla="*/ 184 h 193"/>
                <a:gd name="T54" fmla="*/ 47 w 149"/>
                <a:gd name="T55" fmla="*/ 163 h 193"/>
                <a:gd name="T56" fmla="*/ 66 w 149"/>
                <a:gd name="T57" fmla="*/ 155 h 193"/>
                <a:gd name="T58" fmla="*/ 79 w 149"/>
                <a:gd name="T59" fmla="*/ 148 h 193"/>
                <a:gd name="T60" fmla="*/ 86 w 149"/>
                <a:gd name="T61" fmla="*/ 131 h 193"/>
                <a:gd name="T62" fmla="*/ 113 w 149"/>
                <a:gd name="T63" fmla="*/ 70 h 193"/>
                <a:gd name="T64" fmla="*/ 136 w 149"/>
                <a:gd name="T65" fmla="*/ 63 h 193"/>
                <a:gd name="T66" fmla="*/ 146 w 149"/>
                <a:gd name="T67" fmla="*/ 5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9" h="193">
                  <a:moveTo>
                    <a:pt x="146" y="57"/>
                  </a:moveTo>
                  <a:cubicBezTo>
                    <a:pt x="139" y="58"/>
                    <a:pt x="130" y="53"/>
                    <a:pt x="127" y="46"/>
                  </a:cubicBezTo>
                  <a:cubicBezTo>
                    <a:pt x="125" y="42"/>
                    <a:pt x="123" y="41"/>
                    <a:pt x="118" y="39"/>
                  </a:cubicBezTo>
                  <a:cubicBezTo>
                    <a:pt x="114" y="37"/>
                    <a:pt x="113" y="33"/>
                    <a:pt x="111" y="30"/>
                  </a:cubicBezTo>
                  <a:cubicBezTo>
                    <a:pt x="109" y="28"/>
                    <a:pt x="103" y="22"/>
                    <a:pt x="101" y="23"/>
                  </a:cubicBezTo>
                  <a:cubicBezTo>
                    <a:pt x="99" y="24"/>
                    <a:pt x="98" y="28"/>
                    <a:pt x="96" y="29"/>
                  </a:cubicBezTo>
                  <a:cubicBezTo>
                    <a:pt x="95" y="30"/>
                    <a:pt x="94" y="30"/>
                    <a:pt x="92" y="30"/>
                  </a:cubicBezTo>
                  <a:cubicBezTo>
                    <a:pt x="88" y="30"/>
                    <a:pt x="84" y="30"/>
                    <a:pt x="81" y="32"/>
                  </a:cubicBezTo>
                  <a:cubicBezTo>
                    <a:pt x="77" y="34"/>
                    <a:pt x="75" y="35"/>
                    <a:pt x="71" y="36"/>
                  </a:cubicBezTo>
                  <a:cubicBezTo>
                    <a:pt x="69" y="37"/>
                    <a:pt x="68" y="38"/>
                    <a:pt x="65" y="38"/>
                  </a:cubicBezTo>
                  <a:cubicBezTo>
                    <a:pt x="63" y="39"/>
                    <a:pt x="61" y="38"/>
                    <a:pt x="59" y="39"/>
                  </a:cubicBezTo>
                  <a:cubicBezTo>
                    <a:pt x="54" y="41"/>
                    <a:pt x="54" y="39"/>
                    <a:pt x="50" y="36"/>
                  </a:cubicBezTo>
                  <a:cubicBezTo>
                    <a:pt x="47" y="34"/>
                    <a:pt x="42" y="33"/>
                    <a:pt x="38" y="32"/>
                  </a:cubicBezTo>
                  <a:cubicBezTo>
                    <a:pt x="35" y="31"/>
                    <a:pt x="29" y="29"/>
                    <a:pt x="27" y="26"/>
                  </a:cubicBezTo>
                  <a:cubicBezTo>
                    <a:pt x="26" y="24"/>
                    <a:pt x="26" y="23"/>
                    <a:pt x="24" y="21"/>
                  </a:cubicBezTo>
                  <a:cubicBezTo>
                    <a:pt x="22" y="20"/>
                    <a:pt x="21" y="19"/>
                    <a:pt x="20" y="17"/>
                  </a:cubicBezTo>
                  <a:cubicBezTo>
                    <a:pt x="18" y="13"/>
                    <a:pt x="14" y="10"/>
                    <a:pt x="12" y="7"/>
                  </a:cubicBezTo>
                  <a:cubicBezTo>
                    <a:pt x="11" y="7"/>
                    <a:pt x="11" y="6"/>
                    <a:pt x="10" y="6"/>
                  </a:cubicBezTo>
                  <a:cubicBezTo>
                    <a:pt x="9" y="5"/>
                    <a:pt x="9" y="4"/>
                    <a:pt x="9" y="3"/>
                  </a:cubicBezTo>
                  <a:cubicBezTo>
                    <a:pt x="8" y="2"/>
                    <a:pt x="7" y="0"/>
                    <a:pt x="4" y="0"/>
                  </a:cubicBezTo>
                  <a:cubicBezTo>
                    <a:pt x="2" y="0"/>
                    <a:pt x="2" y="1"/>
                    <a:pt x="2" y="2"/>
                  </a:cubicBezTo>
                  <a:cubicBezTo>
                    <a:pt x="3" y="5"/>
                    <a:pt x="6" y="6"/>
                    <a:pt x="8" y="8"/>
                  </a:cubicBezTo>
                  <a:cubicBezTo>
                    <a:pt x="9" y="11"/>
                    <a:pt x="8" y="14"/>
                    <a:pt x="8" y="16"/>
                  </a:cubicBezTo>
                  <a:cubicBezTo>
                    <a:pt x="9" y="20"/>
                    <a:pt x="11" y="21"/>
                    <a:pt x="13" y="24"/>
                  </a:cubicBezTo>
                  <a:cubicBezTo>
                    <a:pt x="15" y="27"/>
                    <a:pt x="16" y="30"/>
                    <a:pt x="19" y="32"/>
                  </a:cubicBezTo>
                  <a:cubicBezTo>
                    <a:pt x="19" y="32"/>
                    <a:pt x="18" y="32"/>
                    <a:pt x="18" y="31"/>
                  </a:cubicBezTo>
                  <a:cubicBezTo>
                    <a:pt x="24" y="41"/>
                    <a:pt x="16" y="49"/>
                    <a:pt x="19" y="58"/>
                  </a:cubicBezTo>
                  <a:cubicBezTo>
                    <a:pt x="20" y="61"/>
                    <a:pt x="21" y="62"/>
                    <a:pt x="21" y="64"/>
                  </a:cubicBezTo>
                  <a:cubicBezTo>
                    <a:pt x="21" y="65"/>
                    <a:pt x="21" y="67"/>
                    <a:pt x="21" y="68"/>
                  </a:cubicBezTo>
                  <a:cubicBezTo>
                    <a:pt x="21" y="69"/>
                    <a:pt x="18" y="69"/>
                    <a:pt x="17" y="70"/>
                  </a:cubicBezTo>
                  <a:cubicBezTo>
                    <a:pt x="17" y="71"/>
                    <a:pt x="17" y="73"/>
                    <a:pt x="17" y="76"/>
                  </a:cubicBezTo>
                  <a:cubicBezTo>
                    <a:pt x="19" y="77"/>
                    <a:pt x="22" y="76"/>
                    <a:pt x="24" y="75"/>
                  </a:cubicBezTo>
                  <a:cubicBezTo>
                    <a:pt x="26" y="73"/>
                    <a:pt x="23" y="71"/>
                    <a:pt x="23" y="70"/>
                  </a:cubicBezTo>
                  <a:cubicBezTo>
                    <a:pt x="23" y="67"/>
                    <a:pt x="27" y="67"/>
                    <a:pt x="30" y="68"/>
                  </a:cubicBezTo>
                  <a:cubicBezTo>
                    <a:pt x="33" y="68"/>
                    <a:pt x="37" y="71"/>
                    <a:pt x="42" y="78"/>
                  </a:cubicBezTo>
                  <a:cubicBezTo>
                    <a:pt x="48" y="85"/>
                    <a:pt x="45" y="86"/>
                    <a:pt x="41" y="91"/>
                  </a:cubicBezTo>
                  <a:cubicBezTo>
                    <a:pt x="37" y="96"/>
                    <a:pt x="29" y="104"/>
                    <a:pt x="25" y="106"/>
                  </a:cubicBezTo>
                  <a:cubicBezTo>
                    <a:pt x="22" y="107"/>
                    <a:pt x="20" y="109"/>
                    <a:pt x="20" y="111"/>
                  </a:cubicBezTo>
                  <a:cubicBezTo>
                    <a:pt x="20" y="114"/>
                    <a:pt x="23" y="115"/>
                    <a:pt x="20" y="117"/>
                  </a:cubicBezTo>
                  <a:cubicBezTo>
                    <a:pt x="17" y="119"/>
                    <a:pt x="14" y="117"/>
                    <a:pt x="14" y="117"/>
                  </a:cubicBezTo>
                  <a:cubicBezTo>
                    <a:pt x="14" y="117"/>
                    <a:pt x="8" y="123"/>
                    <a:pt x="9" y="126"/>
                  </a:cubicBezTo>
                  <a:cubicBezTo>
                    <a:pt x="9" y="129"/>
                    <a:pt x="15" y="131"/>
                    <a:pt x="16" y="135"/>
                  </a:cubicBezTo>
                  <a:cubicBezTo>
                    <a:pt x="17" y="142"/>
                    <a:pt x="15" y="141"/>
                    <a:pt x="12" y="144"/>
                  </a:cubicBezTo>
                  <a:cubicBezTo>
                    <a:pt x="8" y="146"/>
                    <a:pt x="7" y="150"/>
                    <a:pt x="10" y="152"/>
                  </a:cubicBezTo>
                  <a:cubicBezTo>
                    <a:pt x="11" y="153"/>
                    <a:pt x="13" y="155"/>
                    <a:pt x="11" y="156"/>
                  </a:cubicBezTo>
                  <a:cubicBezTo>
                    <a:pt x="9" y="157"/>
                    <a:pt x="9" y="159"/>
                    <a:pt x="11" y="160"/>
                  </a:cubicBezTo>
                  <a:cubicBezTo>
                    <a:pt x="12" y="160"/>
                    <a:pt x="14" y="163"/>
                    <a:pt x="11" y="164"/>
                  </a:cubicBezTo>
                  <a:cubicBezTo>
                    <a:pt x="9" y="165"/>
                    <a:pt x="7" y="170"/>
                    <a:pt x="11" y="171"/>
                  </a:cubicBezTo>
                  <a:cubicBezTo>
                    <a:pt x="14" y="173"/>
                    <a:pt x="15" y="173"/>
                    <a:pt x="14" y="177"/>
                  </a:cubicBezTo>
                  <a:cubicBezTo>
                    <a:pt x="14" y="181"/>
                    <a:pt x="9" y="180"/>
                    <a:pt x="5" y="181"/>
                  </a:cubicBezTo>
                  <a:cubicBezTo>
                    <a:pt x="0" y="181"/>
                    <a:pt x="1" y="184"/>
                    <a:pt x="3" y="184"/>
                  </a:cubicBezTo>
                  <a:cubicBezTo>
                    <a:pt x="7" y="184"/>
                    <a:pt x="8" y="185"/>
                    <a:pt x="9" y="188"/>
                  </a:cubicBezTo>
                  <a:cubicBezTo>
                    <a:pt x="10" y="191"/>
                    <a:pt x="13" y="193"/>
                    <a:pt x="17" y="192"/>
                  </a:cubicBezTo>
                  <a:cubicBezTo>
                    <a:pt x="21" y="192"/>
                    <a:pt x="29" y="192"/>
                    <a:pt x="29" y="184"/>
                  </a:cubicBezTo>
                  <a:cubicBezTo>
                    <a:pt x="28" y="175"/>
                    <a:pt x="36" y="170"/>
                    <a:pt x="39" y="168"/>
                  </a:cubicBezTo>
                  <a:cubicBezTo>
                    <a:pt x="42" y="167"/>
                    <a:pt x="47" y="168"/>
                    <a:pt x="47" y="163"/>
                  </a:cubicBezTo>
                  <a:cubicBezTo>
                    <a:pt x="48" y="158"/>
                    <a:pt x="52" y="156"/>
                    <a:pt x="57" y="158"/>
                  </a:cubicBezTo>
                  <a:cubicBezTo>
                    <a:pt x="62" y="159"/>
                    <a:pt x="64" y="157"/>
                    <a:pt x="66" y="155"/>
                  </a:cubicBezTo>
                  <a:cubicBezTo>
                    <a:pt x="68" y="154"/>
                    <a:pt x="75" y="155"/>
                    <a:pt x="76" y="153"/>
                  </a:cubicBezTo>
                  <a:cubicBezTo>
                    <a:pt x="78" y="152"/>
                    <a:pt x="78" y="149"/>
                    <a:pt x="79" y="148"/>
                  </a:cubicBezTo>
                  <a:cubicBezTo>
                    <a:pt x="85" y="146"/>
                    <a:pt x="84" y="145"/>
                    <a:pt x="85" y="141"/>
                  </a:cubicBezTo>
                  <a:cubicBezTo>
                    <a:pt x="85" y="136"/>
                    <a:pt x="85" y="137"/>
                    <a:pt x="86" y="131"/>
                  </a:cubicBezTo>
                  <a:cubicBezTo>
                    <a:pt x="88" y="126"/>
                    <a:pt x="85" y="123"/>
                    <a:pt x="85" y="118"/>
                  </a:cubicBezTo>
                  <a:cubicBezTo>
                    <a:pt x="82" y="101"/>
                    <a:pt x="95" y="84"/>
                    <a:pt x="113" y="70"/>
                  </a:cubicBezTo>
                  <a:cubicBezTo>
                    <a:pt x="117" y="67"/>
                    <a:pt x="120" y="65"/>
                    <a:pt x="124" y="64"/>
                  </a:cubicBezTo>
                  <a:cubicBezTo>
                    <a:pt x="130" y="63"/>
                    <a:pt x="131" y="65"/>
                    <a:pt x="136" y="63"/>
                  </a:cubicBezTo>
                  <a:cubicBezTo>
                    <a:pt x="140" y="60"/>
                    <a:pt x="142" y="62"/>
                    <a:pt x="145" y="65"/>
                  </a:cubicBezTo>
                  <a:cubicBezTo>
                    <a:pt x="149" y="67"/>
                    <a:pt x="148" y="58"/>
                    <a:pt x="146" y="57"/>
                  </a:cubicBezTo>
                  <a:cubicBezTo>
                    <a:pt x="146" y="57"/>
                    <a:pt x="146" y="57"/>
                    <a:pt x="146" y="57"/>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9" name="Freeform 19">
              <a:extLst>
                <a:ext uri="{FF2B5EF4-FFF2-40B4-BE49-F238E27FC236}">
                  <a16:creationId xmlns:a16="http://schemas.microsoft.com/office/drawing/2014/main" id="{E26E3188-76DE-4193-8FED-2B5087552A90}"/>
                </a:ext>
              </a:extLst>
            </p:cNvPr>
            <p:cNvSpPr>
              <a:spLocks/>
            </p:cNvSpPr>
            <p:nvPr/>
          </p:nvSpPr>
          <p:spPr bwMode="auto">
            <a:xfrm>
              <a:off x="5821363" y="7437438"/>
              <a:ext cx="585788" cy="735013"/>
            </a:xfrm>
            <a:custGeom>
              <a:avLst/>
              <a:gdLst>
                <a:gd name="T0" fmla="*/ 19 w 156"/>
                <a:gd name="T1" fmla="*/ 141 h 196"/>
                <a:gd name="T2" fmla="*/ 22 w 156"/>
                <a:gd name="T3" fmla="*/ 145 h 196"/>
                <a:gd name="T4" fmla="*/ 34 w 156"/>
                <a:gd name="T5" fmla="*/ 159 h 196"/>
                <a:gd name="T6" fmla="*/ 48 w 156"/>
                <a:gd name="T7" fmla="*/ 170 h 196"/>
                <a:gd name="T8" fmla="*/ 69 w 156"/>
                <a:gd name="T9" fmla="*/ 177 h 196"/>
                <a:gd name="T10" fmla="*/ 81 w 156"/>
                <a:gd name="T11" fmla="*/ 174 h 196"/>
                <a:gd name="T12" fmla="*/ 102 w 156"/>
                <a:gd name="T13" fmla="*/ 168 h 196"/>
                <a:gd name="T14" fmla="*/ 111 w 156"/>
                <a:gd name="T15" fmla="*/ 161 h 196"/>
                <a:gd name="T16" fmla="*/ 128 w 156"/>
                <a:gd name="T17" fmla="*/ 177 h 196"/>
                <a:gd name="T18" fmla="*/ 156 w 156"/>
                <a:gd name="T19" fmla="*/ 195 h 196"/>
                <a:gd name="T20" fmla="*/ 156 w 156"/>
                <a:gd name="T21" fmla="*/ 194 h 196"/>
                <a:gd name="T22" fmla="*/ 117 w 156"/>
                <a:gd name="T23" fmla="*/ 115 h 196"/>
                <a:gd name="T24" fmla="*/ 123 w 156"/>
                <a:gd name="T25" fmla="*/ 84 h 196"/>
                <a:gd name="T26" fmla="*/ 137 w 156"/>
                <a:gd name="T27" fmla="*/ 43 h 196"/>
                <a:gd name="T28" fmla="*/ 148 w 156"/>
                <a:gd name="T29" fmla="*/ 11 h 196"/>
                <a:gd name="T30" fmla="*/ 134 w 156"/>
                <a:gd name="T31" fmla="*/ 7 h 196"/>
                <a:gd name="T32" fmla="*/ 122 w 156"/>
                <a:gd name="T33" fmla="*/ 2 h 196"/>
                <a:gd name="T34" fmla="*/ 120 w 156"/>
                <a:gd name="T35" fmla="*/ 10 h 196"/>
                <a:gd name="T36" fmla="*/ 109 w 156"/>
                <a:gd name="T37" fmla="*/ 21 h 196"/>
                <a:gd name="T38" fmla="*/ 93 w 156"/>
                <a:gd name="T39" fmla="*/ 16 h 196"/>
                <a:gd name="T40" fmla="*/ 89 w 156"/>
                <a:gd name="T41" fmla="*/ 10 h 196"/>
                <a:gd name="T42" fmla="*/ 83 w 156"/>
                <a:gd name="T43" fmla="*/ 3 h 196"/>
                <a:gd name="T44" fmla="*/ 76 w 156"/>
                <a:gd name="T45" fmla="*/ 5 h 196"/>
                <a:gd name="T46" fmla="*/ 78 w 156"/>
                <a:gd name="T47" fmla="*/ 16 h 196"/>
                <a:gd name="T48" fmla="*/ 80 w 156"/>
                <a:gd name="T49" fmla="*/ 36 h 196"/>
                <a:gd name="T50" fmla="*/ 75 w 156"/>
                <a:gd name="T51" fmla="*/ 54 h 196"/>
                <a:gd name="T52" fmla="*/ 77 w 156"/>
                <a:gd name="T53" fmla="*/ 69 h 196"/>
                <a:gd name="T54" fmla="*/ 70 w 156"/>
                <a:gd name="T55" fmla="*/ 83 h 196"/>
                <a:gd name="T56" fmla="*/ 60 w 156"/>
                <a:gd name="T57" fmla="*/ 86 h 196"/>
                <a:gd name="T58" fmla="*/ 52 w 156"/>
                <a:gd name="T59" fmla="*/ 90 h 196"/>
                <a:gd name="T60" fmla="*/ 39 w 156"/>
                <a:gd name="T61" fmla="*/ 95 h 196"/>
                <a:gd name="T62" fmla="*/ 34 w 156"/>
                <a:gd name="T63" fmla="*/ 100 h 196"/>
                <a:gd name="T64" fmla="*/ 22 w 156"/>
                <a:gd name="T65" fmla="*/ 106 h 196"/>
                <a:gd name="T66" fmla="*/ 12 w 156"/>
                <a:gd name="T67" fmla="*/ 118 h 196"/>
                <a:gd name="T68" fmla="*/ 0 w 156"/>
                <a:gd name="T69" fmla="*/ 120 h 196"/>
                <a:gd name="T70" fmla="*/ 11 w 156"/>
                <a:gd name="T71" fmla="*/ 140 h 196"/>
                <a:gd name="T72" fmla="*/ 12 w 156"/>
                <a:gd name="T73" fmla="*/ 14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6" h="196">
                  <a:moveTo>
                    <a:pt x="14" y="138"/>
                  </a:moveTo>
                  <a:cubicBezTo>
                    <a:pt x="17" y="138"/>
                    <a:pt x="18" y="140"/>
                    <a:pt x="19" y="141"/>
                  </a:cubicBezTo>
                  <a:cubicBezTo>
                    <a:pt x="19" y="142"/>
                    <a:pt x="19" y="143"/>
                    <a:pt x="20" y="144"/>
                  </a:cubicBezTo>
                  <a:cubicBezTo>
                    <a:pt x="21" y="144"/>
                    <a:pt x="21" y="145"/>
                    <a:pt x="22" y="145"/>
                  </a:cubicBezTo>
                  <a:cubicBezTo>
                    <a:pt x="24" y="148"/>
                    <a:pt x="28" y="151"/>
                    <a:pt x="30" y="155"/>
                  </a:cubicBezTo>
                  <a:cubicBezTo>
                    <a:pt x="31" y="157"/>
                    <a:pt x="32" y="158"/>
                    <a:pt x="34" y="159"/>
                  </a:cubicBezTo>
                  <a:cubicBezTo>
                    <a:pt x="36" y="161"/>
                    <a:pt x="36" y="162"/>
                    <a:pt x="37" y="164"/>
                  </a:cubicBezTo>
                  <a:cubicBezTo>
                    <a:pt x="39" y="167"/>
                    <a:pt x="45" y="169"/>
                    <a:pt x="48" y="170"/>
                  </a:cubicBezTo>
                  <a:cubicBezTo>
                    <a:pt x="52" y="171"/>
                    <a:pt x="57" y="172"/>
                    <a:pt x="60" y="174"/>
                  </a:cubicBezTo>
                  <a:cubicBezTo>
                    <a:pt x="64" y="177"/>
                    <a:pt x="64" y="179"/>
                    <a:pt x="69" y="177"/>
                  </a:cubicBezTo>
                  <a:cubicBezTo>
                    <a:pt x="71" y="176"/>
                    <a:pt x="73" y="177"/>
                    <a:pt x="75" y="176"/>
                  </a:cubicBezTo>
                  <a:cubicBezTo>
                    <a:pt x="78" y="176"/>
                    <a:pt x="79" y="175"/>
                    <a:pt x="81" y="174"/>
                  </a:cubicBezTo>
                  <a:cubicBezTo>
                    <a:pt x="85" y="173"/>
                    <a:pt x="87" y="172"/>
                    <a:pt x="91" y="170"/>
                  </a:cubicBezTo>
                  <a:cubicBezTo>
                    <a:pt x="94" y="168"/>
                    <a:pt x="98" y="168"/>
                    <a:pt x="102" y="168"/>
                  </a:cubicBezTo>
                  <a:cubicBezTo>
                    <a:pt x="104" y="168"/>
                    <a:pt x="105" y="168"/>
                    <a:pt x="106" y="167"/>
                  </a:cubicBezTo>
                  <a:cubicBezTo>
                    <a:pt x="108" y="166"/>
                    <a:pt x="109" y="162"/>
                    <a:pt x="111" y="161"/>
                  </a:cubicBezTo>
                  <a:cubicBezTo>
                    <a:pt x="113" y="160"/>
                    <a:pt x="119" y="166"/>
                    <a:pt x="121" y="168"/>
                  </a:cubicBezTo>
                  <a:cubicBezTo>
                    <a:pt x="123" y="171"/>
                    <a:pt x="124" y="175"/>
                    <a:pt x="128" y="177"/>
                  </a:cubicBezTo>
                  <a:cubicBezTo>
                    <a:pt x="133" y="179"/>
                    <a:pt x="135" y="180"/>
                    <a:pt x="137" y="184"/>
                  </a:cubicBezTo>
                  <a:cubicBezTo>
                    <a:pt x="140" y="191"/>
                    <a:pt x="149" y="196"/>
                    <a:pt x="156" y="195"/>
                  </a:cubicBezTo>
                  <a:cubicBezTo>
                    <a:pt x="156" y="195"/>
                    <a:pt x="156" y="195"/>
                    <a:pt x="156" y="195"/>
                  </a:cubicBezTo>
                  <a:cubicBezTo>
                    <a:pt x="156" y="194"/>
                    <a:pt x="156" y="194"/>
                    <a:pt x="156" y="194"/>
                  </a:cubicBezTo>
                  <a:cubicBezTo>
                    <a:pt x="154" y="194"/>
                    <a:pt x="152" y="193"/>
                    <a:pt x="150" y="189"/>
                  </a:cubicBezTo>
                  <a:cubicBezTo>
                    <a:pt x="137" y="172"/>
                    <a:pt x="122" y="142"/>
                    <a:pt x="117" y="115"/>
                  </a:cubicBezTo>
                  <a:cubicBezTo>
                    <a:pt x="115" y="105"/>
                    <a:pt x="123" y="99"/>
                    <a:pt x="124" y="95"/>
                  </a:cubicBezTo>
                  <a:cubicBezTo>
                    <a:pt x="126" y="91"/>
                    <a:pt x="124" y="91"/>
                    <a:pt x="123" y="84"/>
                  </a:cubicBezTo>
                  <a:cubicBezTo>
                    <a:pt x="123" y="76"/>
                    <a:pt x="130" y="57"/>
                    <a:pt x="133" y="53"/>
                  </a:cubicBezTo>
                  <a:cubicBezTo>
                    <a:pt x="136" y="48"/>
                    <a:pt x="138" y="45"/>
                    <a:pt x="137" y="43"/>
                  </a:cubicBezTo>
                  <a:cubicBezTo>
                    <a:pt x="137" y="37"/>
                    <a:pt x="142" y="22"/>
                    <a:pt x="147" y="17"/>
                  </a:cubicBezTo>
                  <a:cubicBezTo>
                    <a:pt x="147" y="15"/>
                    <a:pt x="147" y="13"/>
                    <a:pt x="148" y="11"/>
                  </a:cubicBezTo>
                  <a:cubicBezTo>
                    <a:pt x="146" y="11"/>
                    <a:pt x="144" y="11"/>
                    <a:pt x="143" y="11"/>
                  </a:cubicBezTo>
                  <a:cubicBezTo>
                    <a:pt x="139" y="10"/>
                    <a:pt x="137" y="8"/>
                    <a:pt x="134" y="7"/>
                  </a:cubicBezTo>
                  <a:cubicBezTo>
                    <a:pt x="131" y="6"/>
                    <a:pt x="129" y="7"/>
                    <a:pt x="126" y="6"/>
                  </a:cubicBezTo>
                  <a:cubicBezTo>
                    <a:pt x="123" y="5"/>
                    <a:pt x="124" y="4"/>
                    <a:pt x="122" y="2"/>
                  </a:cubicBezTo>
                  <a:cubicBezTo>
                    <a:pt x="122" y="1"/>
                    <a:pt x="119" y="0"/>
                    <a:pt x="117" y="0"/>
                  </a:cubicBezTo>
                  <a:cubicBezTo>
                    <a:pt x="116" y="4"/>
                    <a:pt x="122" y="6"/>
                    <a:pt x="120" y="10"/>
                  </a:cubicBezTo>
                  <a:cubicBezTo>
                    <a:pt x="119" y="13"/>
                    <a:pt x="115" y="14"/>
                    <a:pt x="113" y="16"/>
                  </a:cubicBezTo>
                  <a:cubicBezTo>
                    <a:pt x="111" y="17"/>
                    <a:pt x="111" y="19"/>
                    <a:pt x="109" y="21"/>
                  </a:cubicBezTo>
                  <a:cubicBezTo>
                    <a:pt x="105" y="25"/>
                    <a:pt x="102" y="22"/>
                    <a:pt x="99" y="19"/>
                  </a:cubicBezTo>
                  <a:cubicBezTo>
                    <a:pt x="97" y="17"/>
                    <a:pt x="95" y="17"/>
                    <a:pt x="93" y="16"/>
                  </a:cubicBezTo>
                  <a:cubicBezTo>
                    <a:pt x="92" y="14"/>
                    <a:pt x="93" y="12"/>
                    <a:pt x="92" y="11"/>
                  </a:cubicBezTo>
                  <a:cubicBezTo>
                    <a:pt x="91" y="10"/>
                    <a:pt x="90" y="11"/>
                    <a:pt x="89" y="10"/>
                  </a:cubicBezTo>
                  <a:cubicBezTo>
                    <a:pt x="88" y="9"/>
                    <a:pt x="88" y="8"/>
                    <a:pt x="87" y="7"/>
                  </a:cubicBezTo>
                  <a:cubicBezTo>
                    <a:pt x="86" y="5"/>
                    <a:pt x="86" y="4"/>
                    <a:pt x="83" y="3"/>
                  </a:cubicBezTo>
                  <a:cubicBezTo>
                    <a:pt x="81" y="2"/>
                    <a:pt x="79" y="1"/>
                    <a:pt x="77" y="0"/>
                  </a:cubicBezTo>
                  <a:cubicBezTo>
                    <a:pt x="77" y="2"/>
                    <a:pt x="76" y="4"/>
                    <a:pt x="76" y="5"/>
                  </a:cubicBezTo>
                  <a:cubicBezTo>
                    <a:pt x="76" y="7"/>
                    <a:pt x="76" y="9"/>
                    <a:pt x="76" y="11"/>
                  </a:cubicBezTo>
                  <a:cubicBezTo>
                    <a:pt x="76" y="13"/>
                    <a:pt x="78" y="14"/>
                    <a:pt x="78" y="16"/>
                  </a:cubicBezTo>
                  <a:cubicBezTo>
                    <a:pt x="79" y="20"/>
                    <a:pt x="77" y="23"/>
                    <a:pt x="76" y="27"/>
                  </a:cubicBezTo>
                  <a:cubicBezTo>
                    <a:pt x="76" y="32"/>
                    <a:pt x="82" y="31"/>
                    <a:pt x="80" y="36"/>
                  </a:cubicBezTo>
                  <a:cubicBezTo>
                    <a:pt x="79" y="39"/>
                    <a:pt x="74" y="37"/>
                    <a:pt x="73" y="41"/>
                  </a:cubicBezTo>
                  <a:cubicBezTo>
                    <a:pt x="72" y="45"/>
                    <a:pt x="74" y="50"/>
                    <a:pt x="75" y="54"/>
                  </a:cubicBezTo>
                  <a:cubicBezTo>
                    <a:pt x="75" y="57"/>
                    <a:pt x="76" y="59"/>
                    <a:pt x="76" y="61"/>
                  </a:cubicBezTo>
                  <a:cubicBezTo>
                    <a:pt x="77" y="63"/>
                    <a:pt x="77" y="67"/>
                    <a:pt x="77" y="69"/>
                  </a:cubicBezTo>
                  <a:cubicBezTo>
                    <a:pt x="76" y="71"/>
                    <a:pt x="74" y="72"/>
                    <a:pt x="72" y="74"/>
                  </a:cubicBezTo>
                  <a:cubicBezTo>
                    <a:pt x="71" y="77"/>
                    <a:pt x="70" y="80"/>
                    <a:pt x="70" y="83"/>
                  </a:cubicBezTo>
                  <a:cubicBezTo>
                    <a:pt x="69" y="86"/>
                    <a:pt x="69" y="89"/>
                    <a:pt x="65" y="88"/>
                  </a:cubicBezTo>
                  <a:cubicBezTo>
                    <a:pt x="63" y="87"/>
                    <a:pt x="63" y="86"/>
                    <a:pt x="60" y="86"/>
                  </a:cubicBezTo>
                  <a:cubicBezTo>
                    <a:pt x="59" y="86"/>
                    <a:pt x="58" y="87"/>
                    <a:pt x="56" y="88"/>
                  </a:cubicBezTo>
                  <a:cubicBezTo>
                    <a:pt x="55" y="88"/>
                    <a:pt x="54" y="90"/>
                    <a:pt x="52" y="90"/>
                  </a:cubicBezTo>
                  <a:cubicBezTo>
                    <a:pt x="51" y="91"/>
                    <a:pt x="50" y="90"/>
                    <a:pt x="48" y="91"/>
                  </a:cubicBezTo>
                  <a:cubicBezTo>
                    <a:pt x="44" y="91"/>
                    <a:pt x="43" y="94"/>
                    <a:pt x="39" y="95"/>
                  </a:cubicBezTo>
                  <a:cubicBezTo>
                    <a:pt x="38" y="96"/>
                    <a:pt x="34" y="95"/>
                    <a:pt x="33" y="97"/>
                  </a:cubicBezTo>
                  <a:cubicBezTo>
                    <a:pt x="32" y="98"/>
                    <a:pt x="34" y="99"/>
                    <a:pt x="34" y="100"/>
                  </a:cubicBezTo>
                  <a:cubicBezTo>
                    <a:pt x="33" y="105"/>
                    <a:pt x="29" y="102"/>
                    <a:pt x="26" y="102"/>
                  </a:cubicBezTo>
                  <a:cubicBezTo>
                    <a:pt x="23" y="103"/>
                    <a:pt x="22" y="103"/>
                    <a:pt x="22" y="106"/>
                  </a:cubicBezTo>
                  <a:cubicBezTo>
                    <a:pt x="21" y="108"/>
                    <a:pt x="21" y="110"/>
                    <a:pt x="20" y="112"/>
                  </a:cubicBezTo>
                  <a:cubicBezTo>
                    <a:pt x="18" y="117"/>
                    <a:pt x="17" y="117"/>
                    <a:pt x="12" y="118"/>
                  </a:cubicBezTo>
                  <a:cubicBezTo>
                    <a:pt x="8" y="118"/>
                    <a:pt x="6" y="119"/>
                    <a:pt x="2" y="119"/>
                  </a:cubicBezTo>
                  <a:cubicBezTo>
                    <a:pt x="2" y="120"/>
                    <a:pt x="1" y="120"/>
                    <a:pt x="0" y="120"/>
                  </a:cubicBezTo>
                  <a:cubicBezTo>
                    <a:pt x="2" y="123"/>
                    <a:pt x="4" y="126"/>
                    <a:pt x="5" y="130"/>
                  </a:cubicBezTo>
                  <a:cubicBezTo>
                    <a:pt x="6" y="134"/>
                    <a:pt x="7" y="139"/>
                    <a:pt x="11" y="140"/>
                  </a:cubicBezTo>
                  <a:cubicBezTo>
                    <a:pt x="11" y="140"/>
                    <a:pt x="11" y="139"/>
                    <a:pt x="11" y="139"/>
                  </a:cubicBezTo>
                  <a:cubicBezTo>
                    <a:pt x="11" y="139"/>
                    <a:pt x="11" y="140"/>
                    <a:pt x="12" y="140"/>
                  </a:cubicBezTo>
                  <a:cubicBezTo>
                    <a:pt x="12" y="139"/>
                    <a:pt x="12" y="138"/>
                    <a:pt x="14" y="138"/>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0" name="Freeform 20">
              <a:extLst>
                <a:ext uri="{FF2B5EF4-FFF2-40B4-BE49-F238E27FC236}">
                  <a16:creationId xmlns:a16="http://schemas.microsoft.com/office/drawing/2014/main" id="{F410D58E-F629-46A0-ACEF-B99D28522CAD}"/>
                </a:ext>
              </a:extLst>
            </p:cNvPr>
            <p:cNvSpPr>
              <a:spLocks/>
            </p:cNvSpPr>
            <p:nvPr/>
          </p:nvSpPr>
          <p:spPr bwMode="auto">
            <a:xfrm>
              <a:off x="5341938" y="7842251"/>
              <a:ext cx="600075" cy="319088"/>
            </a:xfrm>
            <a:custGeom>
              <a:avLst/>
              <a:gdLst>
                <a:gd name="T0" fmla="*/ 37 w 160"/>
                <a:gd name="T1" fmla="*/ 64 h 85"/>
                <a:gd name="T2" fmla="*/ 50 w 160"/>
                <a:gd name="T3" fmla="*/ 65 h 85"/>
                <a:gd name="T4" fmla="*/ 56 w 160"/>
                <a:gd name="T5" fmla="*/ 67 h 85"/>
                <a:gd name="T6" fmla="*/ 64 w 160"/>
                <a:gd name="T7" fmla="*/ 71 h 85"/>
                <a:gd name="T8" fmla="*/ 75 w 160"/>
                <a:gd name="T9" fmla="*/ 71 h 85"/>
                <a:gd name="T10" fmla="*/ 83 w 160"/>
                <a:gd name="T11" fmla="*/ 77 h 85"/>
                <a:gd name="T12" fmla="*/ 85 w 160"/>
                <a:gd name="T13" fmla="*/ 79 h 85"/>
                <a:gd name="T14" fmla="*/ 90 w 160"/>
                <a:gd name="T15" fmla="*/ 82 h 85"/>
                <a:gd name="T16" fmla="*/ 102 w 160"/>
                <a:gd name="T17" fmla="*/ 81 h 85"/>
                <a:gd name="T18" fmla="*/ 111 w 160"/>
                <a:gd name="T19" fmla="*/ 81 h 85"/>
                <a:gd name="T20" fmla="*/ 116 w 160"/>
                <a:gd name="T21" fmla="*/ 83 h 85"/>
                <a:gd name="T22" fmla="*/ 122 w 160"/>
                <a:gd name="T23" fmla="*/ 82 h 85"/>
                <a:gd name="T24" fmla="*/ 125 w 160"/>
                <a:gd name="T25" fmla="*/ 78 h 85"/>
                <a:gd name="T26" fmla="*/ 137 w 160"/>
                <a:gd name="T27" fmla="*/ 79 h 85"/>
                <a:gd name="T28" fmla="*/ 147 w 160"/>
                <a:gd name="T29" fmla="*/ 77 h 85"/>
                <a:gd name="T30" fmla="*/ 156 w 160"/>
                <a:gd name="T31" fmla="*/ 61 h 85"/>
                <a:gd name="T32" fmla="*/ 151 w 160"/>
                <a:gd name="T33" fmla="*/ 54 h 85"/>
                <a:gd name="T34" fmla="*/ 146 w 160"/>
                <a:gd name="T35" fmla="*/ 38 h 85"/>
                <a:gd name="T36" fmla="*/ 139 w 160"/>
                <a:gd name="T37" fmla="*/ 32 h 85"/>
                <a:gd name="T38" fmla="*/ 128 w 160"/>
                <a:gd name="T39" fmla="*/ 12 h 85"/>
                <a:gd name="T40" fmla="*/ 108 w 160"/>
                <a:gd name="T41" fmla="*/ 15 h 85"/>
                <a:gd name="T42" fmla="*/ 92 w 160"/>
                <a:gd name="T43" fmla="*/ 8 h 85"/>
                <a:gd name="T44" fmla="*/ 83 w 160"/>
                <a:gd name="T45" fmla="*/ 6 h 85"/>
                <a:gd name="T46" fmla="*/ 66 w 160"/>
                <a:gd name="T47" fmla="*/ 3 h 85"/>
                <a:gd name="T48" fmla="*/ 55 w 160"/>
                <a:gd name="T49" fmla="*/ 3 h 85"/>
                <a:gd name="T50" fmla="*/ 43 w 160"/>
                <a:gd name="T51" fmla="*/ 23 h 85"/>
                <a:gd name="T52" fmla="*/ 32 w 160"/>
                <a:gd name="T53" fmla="*/ 29 h 85"/>
                <a:gd name="T54" fmla="*/ 18 w 160"/>
                <a:gd name="T55" fmla="*/ 38 h 85"/>
                <a:gd name="T56" fmla="*/ 5 w 160"/>
                <a:gd name="T57" fmla="*/ 42 h 85"/>
                <a:gd name="T58" fmla="*/ 0 w 160"/>
                <a:gd name="T59" fmla="*/ 48 h 85"/>
                <a:gd name="T60" fmla="*/ 4 w 160"/>
                <a:gd name="T61" fmla="*/ 59 h 85"/>
                <a:gd name="T62" fmla="*/ 18 w 160"/>
                <a:gd name="T63" fmla="*/ 69 h 85"/>
                <a:gd name="T64" fmla="*/ 29 w 160"/>
                <a:gd name="T65" fmla="*/ 72 h 85"/>
                <a:gd name="T66" fmla="*/ 32 w 160"/>
                <a:gd name="T67" fmla="*/ 6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0" h="85">
                  <a:moveTo>
                    <a:pt x="32" y="68"/>
                  </a:moveTo>
                  <a:cubicBezTo>
                    <a:pt x="33" y="66"/>
                    <a:pt x="35" y="65"/>
                    <a:pt x="37" y="64"/>
                  </a:cubicBezTo>
                  <a:cubicBezTo>
                    <a:pt x="39" y="63"/>
                    <a:pt x="42" y="62"/>
                    <a:pt x="44" y="62"/>
                  </a:cubicBezTo>
                  <a:cubicBezTo>
                    <a:pt x="47" y="62"/>
                    <a:pt x="48" y="64"/>
                    <a:pt x="50" y="65"/>
                  </a:cubicBezTo>
                  <a:cubicBezTo>
                    <a:pt x="51" y="65"/>
                    <a:pt x="52" y="66"/>
                    <a:pt x="53" y="66"/>
                  </a:cubicBezTo>
                  <a:cubicBezTo>
                    <a:pt x="54" y="67"/>
                    <a:pt x="55" y="66"/>
                    <a:pt x="56" y="67"/>
                  </a:cubicBezTo>
                  <a:cubicBezTo>
                    <a:pt x="58" y="67"/>
                    <a:pt x="60" y="68"/>
                    <a:pt x="62" y="69"/>
                  </a:cubicBezTo>
                  <a:cubicBezTo>
                    <a:pt x="63" y="70"/>
                    <a:pt x="63" y="71"/>
                    <a:pt x="64" y="71"/>
                  </a:cubicBezTo>
                  <a:cubicBezTo>
                    <a:pt x="66" y="71"/>
                    <a:pt x="67" y="71"/>
                    <a:pt x="68" y="71"/>
                  </a:cubicBezTo>
                  <a:cubicBezTo>
                    <a:pt x="70" y="71"/>
                    <a:pt x="73" y="71"/>
                    <a:pt x="75" y="71"/>
                  </a:cubicBezTo>
                  <a:cubicBezTo>
                    <a:pt x="79" y="71"/>
                    <a:pt x="79" y="72"/>
                    <a:pt x="81" y="75"/>
                  </a:cubicBezTo>
                  <a:cubicBezTo>
                    <a:pt x="81" y="76"/>
                    <a:pt x="82" y="76"/>
                    <a:pt x="83" y="77"/>
                  </a:cubicBezTo>
                  <a:cubicBezTo>
                    <a:pt x="83" y="77"/>
                    <a:pt x="84" y="77"/>
                    <a:pt x="84" y="77"/>
                  </a:cubicBezTo>
                  <a:cubicBezTo>
                    <a:pt x="84" y="78"/>
                    <a:pt x="84" y="79"/>
                    <a:pt x="85" y="79"/>
                  </a:cubicBezTo>
                  <a:cubicBezTo>
                    <a:pt x="86" y="80"/>
                    <a:pt x="87" y="79"/>
                    <a:pt x="88" y="79"/>
                  </a:cubicBezTo>
                  <a:cubicBezTo>
                    <a:pt x="89" y="80"/>
                    <a:pt x="89" y="81"/>
                    <a:pt x="90" y="82"/>
                  </a:cubicBezTo>
                  <a:cubicBezTo>
                    <a:pt x="91" y="84"/>
                    <a:pt x="93" y="84"/>
                    <a:pt x="96" y="84"/>
                  </a:cubicBezTo>
                  <a:cubicBezTo>
                    <a:pt x="98" y="83"/>
                    <a:pt x="100" y="82"/>
                    <a:pt x="102" y="81"/>
                  </a:cubicBezTo>
                  <a:cubicBezTo>
                    <a:pt x="104" y="81"/>
                    <a:pt x="105" y="81"/>
                    <a:pt x="107" y="80"/>
                  </a:cubicBezTo>
                  <a:cubicBezTo>
                    <a:pt x="110" y="78"/>
                    <a:pt x="111" y="78"/>
                    <a:pt x="111" y="81"/>
                  </a:cubicBezTo>
                  <a:cubicBezTo>
                    <a:pt x="111" y="82"/>
                    <a:pt x="111" y="83"/>
                    <a:pt x="112" y="84"/>
                  </a:cubicBezTo>
                  <a:cubicBezTo>
                    <a:pt x="113" y="85"/>
                    <a:pt x="115" y="84"/>
                    <a:pt x="116" y="83"/>
                  </a:cubicBezTo>
                  <a:cubicBezTo>
                    <a:pt x="117" y="83"/>
                    <a:pt x="119" y="82"/>
                    <a:pt x="121" y="81"/>
                  </a:cubicBezTo>
                  <a:cubicBezTo>
                    <a:pt x="121" y="81"/>
                    <a:pt x="121" y="82"/>
                    <a:pt x="122" y="82"/>
                  </a:cubicBezTo>
                  <a:cubicBezTo>
                    <a:pt x="122" y="82"/>
                    <a:pt x="123" y="80"/>
                    <a:pt x="123" y="80"/>
                  </a:cubicBezTo>
                  <a:cubicBezTo>
                    <a:pt x="124" y="78"/>
                    <a:pt x="124" y="78"/>
                    <a:pt x="125" y="78"/>
                  </a:cubicBezTo>
                  <a:cubicBezTo>
                    <a:pt x="127" y="77"/>
                    <a:pt x="130" y="77"/>
                    <a:pt x="132" y="77"/>
                  </a:cubicBezTo>
                  <a:cubicBezTo>
                    <a:pt x="134" y="77"/>
                    <a:pt x="135" y="78"/>
                    <a:pt x="137" y="79"/>
                  </a:cubicBezTo>
                  <a:cubicBezTo>
                    <a:pt x="139" y="81"/>
                    <a:pt x="139" y="78"/>
                    <a:pt x="140" y="77"/>
                  </a:cubicBezTo>
                  <a:cubicBezTo>
                    <a:pt x="142" y="75"/>
                    <a:pt x="145" y="76"/>
                    <a:pt x="147" y="77"/>
                  </a:cubicBezTo>
                  <a:cubicBezTo>
                    <a:pt x="150" y="77"/>
                    <a:pt x="154" y="79"/>
                    <a:pt x="157" y="81"/>
                  </a:cubicBezTo>
                  <a:cubicBezTo>
                    <a:pt x="158" y="74"/>
                    <a:pt x="160" y="68"/>
                    <a:pt x="156" y="61"/>
                  </a:cubicBezTo>
                  <a:cubicBezTo>
                    <a:pt x="156" y="62"/>
                    <a:pt x="157" y="62"/>
                    <a:pt x="157" y="62"/>
                  </a:cubicBezTo>
                  <a:cubicBezTo>
                    <a:pt x="154" y="60"/>
                    <a:pt x="153" y="57"/>
                    <a:pt x="151" y="54"/>
                  </a:cubicBezTo>
                  <a:cubicBezTo>
                    <a:pt x="149" y="51"/>
                    <a:pt x="147" y="50"/>
                    <a:pt x="146" y="46"/>
                  </a:cubicBezTo>
                  <a:cubicBezTo>
                    <a:pt x="146" y="44"/>
                    <a:pt x="147" y="41"/>
                    <a:pt x="146" y="38"/>
                  </a:cubicBezTo>
                  <a:cubicBezTo>
                    <a:pt x="144" y="35"/>
                    <a:pt x="140" y="34"/>
                    <a:pt x="139" y="31"/>
                  </a:cubicBezTo>
                  <a:cubicBezTo>
                    <a:pt x="139" y="31"/>
                    <a:pt x="139" y="32"/>
                    <a:pt x="139" y="32"/>
                  </a:cubicBezTo>
                  <a:cubicBezTo>
                    <a:pt x="135" y="31"/>
                    <a:pt x="134" y="26"/>
                    <a:pt x="133" y="22"/>
                  </a:cubicBezTo>
                  <a:cubicBezTo>
                    <a:pt x="132" y="18"/>
                    <a:pt x="130" y="15"/>
                    <a:pt x="128" y="12"/>
                  </a:cubicBezTo>
                  <a:cubicBezTo>
                    <a:pt x="125" y="13"/>
                    <a:pt x="123" y="14"/>
                    <a:pt x="119" y="12"/>
                  </a:cubicBezTo>
                  <a:cubicBezTo>
                    <a:pt x="114" y="10"/>
                    <a:pt x="113" y="14"/>
                    <a:pt x="108" y="15"/>
                  </a:cubicBezTo>
                  <a:cubicBezTo>
                    <a:pt x="103" y="16"/>
                    <a:pt x="101" y="14"/>
                    <a:pt x="97" y="11"/>
                  </a:cubicBezTo>
                  <a:cubicBezTo>
                    <a:pt x="96" y="10"/>
                    <a:pt x="94" y="10"/>
                    <a:pt x="92" y="8"/>
                  </a:cubicBezTo>
                  <a:cubicBezTo>
                    <a:pt x="91" y="7"/>
                    <a:pt x="89" y="5"/>
                    <a:pt x="88" y="5"/>
                  </a:cubicBezTo>
                  <a:cubicBezTo>
                    <a:pt x="86" y="5"/>
                    <a:pt x="85" y="6"/>
                    <a:pt x="83" y="6"/>
                  </a:cubicBezTo>
                  <a:cubicBezTo>
                    <a:pt x="81" y="6"/>
                    <a:pt x="79" y="5"/>
                    <a:pt x="77" y="5"/>
                  </a:cubicBezTo>
                  <a:cubicBezTo>
                    <a:pt x="73" y="5"/>
                    <a:pt x="70" y="4"/>
                    <a:pt x="66" y="3"/>
                  </a:cubicBezTo>
                  <a:cubicBezTo>
                    <a:pt x="64" y="2"/>
                    <a:pt x="62" y="0"/>
                    <a:pt x="60" y="0"/>
                  </a:cubicBezTo>
                  <a:cubicBezTo>
                    <a:pt x="57" y="0"/>
                    <a:pt x="57" y="1"/>
                    <a:pt x="55" y="3"/>
                  </a:cubicBezTo>
                  <a:cubicBezTo>
                    <a:pt x="52" y="6"/>
                    <a:pt x="49" y="9"/>
                    <a:pt x="47" y="13"/>
                  </a:cubicBezTo>
                  <a:cubicBezTo>
                    <a:pt x="46" y="18"/>
                    <a:pt x="47" y="20"/>
                    <a:pt x="43" y="23"/>
                  </a:cubicBezTo>
                  <a:cubicBezTo>
                    <a:pt x="41" y="24"/>
                    <a:pt x="39" y="24"/>
                    <a:pt x="37" y="25"/>
                  </a:cubicBezTo>
                  <a:cubicBezTo>
                    <a:pt x="35" y="26"/>
                    <a:pt x="34" y="28"/>
                    <a:pt x="32" y="29"/>
                  </a:cubicBezTo>
                  <a:cubicBezTo>
                    <a:pt x="29" y="32"/>
                    <a:pt x="24" y="31"/>
                    <a:pt x="21" y="33"/>
                  </a:cubicBezTo>
                  <a:cubicBezTo>
                    <a:pt x="19" y="34"/>
                    <a:pt x="19" y="37"/>
                    <a:pt x="18" y="38"/>
                  </a:cubicBezTo>
                  <a:cubicBezTo>
                    <a:pt x="16" y="39"/>
                    <a:pt x="15" y="39"/>
                    <a:pt x="13" y="39"/>
                  </a:cubicBezTo>
                  <a:cubicBezTo>
                    <a:pt x="9" y="39"/>
                    <a:pt x="8" y="38"/>
                    <a:pt x="5" y="42"/>
                  </a:cubicBezTo>
                  <a:cubicBezTo>
                    <a:pt x="4" y="44"/>
                    <a:pt x="4" y="46"/>
                    <a:pt x="2" y="47"/>
                  </a:cubicBezTo>
                  <a:cubicBezTo>
                    <a:pt x="1" y="47"/>
                    <a:pt x="1" y="48"/>
                    <a:pt x="0" y="48"/>
                  </a:cubicBezTo>
                  <a:cubicBezTo>
                    <a:pt x="2" y="50"/>
                    <a:pt x="3" y="52"/>
                    <a:pt x="4" y="55"/>
                  </a:cubicBezTo>
                  <a:cubicBezTo>
                    <a:pt x="4" y="56"/>
                    <a:pt x="3" y="58"/>
                    <a:pt x="4" y="59"/>
                  </a:cubicBezTo>
                  <a:cubicBezTo>
                    <a:pt x="4" y="61"/>
                    <a:pt x="7" y="61"/>
                    <a:pt x="8" y="62"/>
                  </a:cubicBezTo>
                  <a:cubicBezTo>
                    <a:pt x="12" y="63"/>
                    <a:pt x="14" y="68"/>
                    <a:pt x="18" y="69"/>
                  </a:cubicBezTo>
                  <a:cubicBezTo>
                    <a:pt x="20" y="69"/>
                    <a:pt x="21" y="69"/>
                    <a:pt x="23" y="70"/>
                  </a:cubicBezTo>
                  <a:cubicBezTo>
                    <a:pt x="25" y="71"/>
                    <a:pt x="26" y="73"/>
                    <a:pt x="29" y="72"/>
                  </a:cubicBezTo>
                  <a:cubicBezTo>
                    <a:pt x="30" y="72"/>
                    <a:pt x="31" y="72"/>
                    <a:pt x="31" y="71"/>
                  </a:cubicBezTo>
                  <a:cubicBezTo>
                    <a:pt x="31" y="70"/>
                    <a:pt x="31" y="69"/>
                    <a:pt x="32" y="68"/>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1" name="Freeform 21">
              <a:extLst>
                <a:ext uri="{FF2B5EF4-FFF2-40B4-BE49-F238E27FC236}">
                  <a16:creationId xmlns:a16="http://schemas.microsoft.com/office/drawing/2014/main" id="{475214EB-3849-4D16-BB33-DC770ABA7775}"/>
                </a:ext>
              </a:extLst>
            </p:cNvPr>
            <p:cNvSpPr>
              <a:spLocks/>
            </p:cNvSpPr>
            <p:nvPr/>
          </p:nvSpPr>
          <p:spPr bwMode="auto">
            <a:xfrm>
              <a:off x="5457825" y="8075613"/>
              <a:ext cx="479425" cy="239713"/>
            </a:xfrm>
            <a:custGeom>
              <a:avLst/>
              <a:gdLst>
                <a:gd name="T0" fmla="*/ 128 w 128"/>
                <a:gd name="T1" fmla="*/ 32 h 64"/>
                <a:gd name="T2" fmla="*/ 126 w 128"/>
                <a:gd name="T3" fmla="*/ 26 h 64"/>
                <a:gd name="T4" fmla="*/ 126 w 128"/>
                <a:gd name="T5" fmla="*/ 19 h 64"/>
                <a:gd name="T6" fmla="*/ 116 w 128"/>
                <a:gd name="T7" fmla="*/ 15 h 64"/>
                <a:gd name="T8" fmla="*/ 109 w 128"/>
                <a:gd name="T9" fmla="*/ 15 h 64"/>
                <a:gd name="T10" fmla="*/ 106 w 128"/>
                <a:gd name="T11" fmla="*/ 17 h 64"/>
                <a:gd name="T12" fmla="*/ 101 w 128"/>
                <a:gd name="T13" fmla="*/ 15 h 64"/>
                <a:gd name="T14" fmla="*/ 94 w 128"/>
                <a:gd name="T15" fmla="*/ 16 h 64"/>
                <a:gd name="T16" fmla="*/ 92 w 128"/>
                <a:gd name="T17" fmla="*/ 18 h 64"/>
                <a:gd name="T18" fmla="*/ 91 w 128"/>
                <a:gd name="T19" fmla="*/ 20 h 64"/>
                <a:gd name="T20" fmla="*/ 90 w 128"/>
                <a:gd name="T21" fmla="*/ 19 h 64"/>
                <a:gd name="T22" fmla="*/ 85 w 128"/>
                <a:gd name="T23" fmla="*/ 21 h 64"/>
                <a:gd name="T24" fmla="*/ 81 w 128"/>
                <a:gd name="T25" fmla="*/ 22 h 64"/>
                <a:gd name="T26" fmla="*/ 80 w 128"/>
                <a:gd name="T27" fmla="*/ 19 h 64"/>
                <a:gd name="T28" fmla="*/ 76 w 128"/>
                <a:gd name="T29" fmla="*/ 18 h 64"/>
                <a:gd name="T30" fmla="*/ 71 w 128"/>
                <a:gd name="T31" fmla="*/ 19 h 64"/>
                <a:gd name="T32" fmla="*/ 65 w 128"/>
                <a:gd name="T33" fmla="*/ 22 h 64"/>
                <a:gd name="T34" fmla="*/ 59 w 128"/>
                <a:gd name="T35" fmla="*/ 20 h 64"/>
                <a:gd name="T36" fmla="*/ 57 w 128"/>
                <a:gd name="T37" fmla="*/ 17 h 64"/>
                <a:gd name="T38" fmla="*/ 54 w 128"/>
                <a:gd name="T39" fmla="*/ 17 h 64"/>
                <a:gd name="T40" fmla="*/ 53 w 128"/>
                <a:gd name="T41" fmla="*/ 15 h 64"/>
                <a:gd name="T42" fmla="*/ 52 w 128"/>
                <a:gd name="T43" fmla="*/ 15 h 64"/>
                <a:gd name="T44" fmla="*/ 50 w 128"/>
                <a:gd name="T45" fmla="*/ 13 h 64"/>
                <a:gd name="T46" fmla="*/ 44 w 128"/>
                <a:gd name="T47" fmla="*/ 9 h 64"/>
                <a:gd name="T48" fmla="*/ 37 w 128"/>
                <a:gd name="T49" fmla="*/ 9 h 64"/>
                <a:gd name="T50" fmla="*/ 33 w 128"/>
                <a:gd name="T51" fmla="*/ 9 h 64"/>
                <a:gd name="T52" fmla="*/ 31 w 128"/>
                <a:gd name="T53" fmla="*/ 7 h 64"/>
                <a:gd name="T54" fmla="*/ 25 w 128"/>
                <a:gd name="T55" fmla="*/ 5 h 64"/>
                <a:gd name="T56" fmla="*/ 22 w 128"/>
                <a:gd name="T57" fmla="*/ 4 h 64"/>
                <a:gd name="T58" fmla="*/ 19 w 128"/>
                <a:gd name="T59" fmla="*/ 3 h 64"/>
                <a:gd name="T60" fmla="*/ 13 w 128"/>
                <a:gd name="T61" fmla="*/ 0 h 64"/>
                <a:gd name="T62" fmla="*/ 6 w 128"/>
                <a:gd name="T63" fmla="*/ 2 h 64"/>
                <a:gd name="T64" fmla="*/ 1 w 128"/>
                <a:gd name="T65" fmla="*/ 6 h 64"/>
                <a:gd name="T66" fmla="*/ 0 w 128"/>
                <a:gd name="T67" fmla="*/ 9 h 64"/>
                <a:gd name="T68" fmla="*/ 2 w 128"/>
                <a:gd name="T69" fmla="*/ 10 h 64"/>
                <a:gd name="T70" fmla="*/ 5 w 128"/>
                <a:gd name="T71" fmla="*/ 15 h 64"/>
                <a:gd name="T72" fmla="*/ 9 w 128"/>
                <a:gd name="T73" fmla="*/ 25 h 64"/>
                <a:gd name="T74" fmla="*/ 30 w 128"/>
                <a:gd name="T75" fmla="*/ 39 h 64"/>
                <a:gd name="T76" fmla="*/ 34 w 128"/>
                <a:gd name="T77" fmla="*/ 41 h 64"/>
                <a:gd name="T78" fmla="*/ 38 w 128"/>
                <a:gd name="T79" fmla="*/ 45 h 64"/>
                <a:gd name="T80" fmla="*/ 49 w 128"/>
                <a:gd name="T81" fmla="*/ 47 h 64"/>
                <a:gd name="T82" fmla="*/ 60 w 128"/>
                <a:gd name="T83" fmla="*/ 50 h 64"/>
                <a:gd name="T84" fmla="*/ 68 w 128"/>
                <a:gd name="T85" fmla="*/ 60 h 64"/>
                <a:gd name="T86" fmla="*/ 72 w 128"/>
                <a:gd name="T87" fmla="*/ 57 h 64"/>
                <a:gd name="T88" fmla="*/ 73 w 128"/>
                <a:gd name="T89" fmla="*/ 52 h 64"/>
                <a:gd name="T90" fmla="*/ 72 w 128"/>
                <a:gd name="T91" fmla="*/ 47 h 64"/>
                <a:gd name="T92" fmla="*/ 72 w 128"/>
                <a:gd name="T93" fmla="*/ 47 h 64"/>
                <a:gd name="T94" fmla="*/ 84 w 128"/>
                <a:gd name="T95" fmla="*/ 43 h 64"/>
                <a:gd name="T96" fmla="*/ 95 w 128"/>
                <a:gd name="T97" fmla="*/ 52 h 64"/>
                <a:gd name="T98" fmla="*/ 107 w 128"/>
                <a:gd name="T99" fmla="*/ 58 h 64"/>
                <a:gd name="T100" fmla="*/ 115 w 128"/>
                <a:gd name="T101" fmla="*/ 59 h 64"/>
                <a:gd name="T102" fmla="*/ 113 w 128"/>
                <a:gd name="T103" fmla="*/ 56 h 64"/>
                <a:gd name="T104" fmla="*/ 112 w 128"/>
                <a:gd name="T105" fmla="*/ 50 h 64"/>
                <a:gd name="T106" fmla="*/ 113 w 128"/>
                <a:gd name="T107" fmla="*/ 49 h 64"/>
                <a:gd name="T108" fmla="*/ 115 w 128"/>
                <a:gd name="T109" fmla="*/ 46 h 64"/>
                <a:gd name="T110" fmla="*/ 117 w 128"/>
                <a:gd name="T111" fmla="*/ 42 h 64"/>
                <a:gd name="T112" fmla="*/ 123 w 128"/>
                <a:gd name="T113" fmla="*/ 43 h 64"/>
                <a:gd name="T114" fmla="*/ 124 w 128"/>
                <a:gd name="T115" fmla="*/ 44 h 64"/>
                <a:gd name="T116" fmla="*/ 124 w 128"/>
                <a:gd name="T117" fmla="*/ 38 h 64"/>
                <a:gd name="T118" fmla="*/ 128 w 128"/>
                <a:gd name="T119" fmla="*/ 36 h 64"/>
                <a:gd name="T120" fmla="*/ 128 w 128"/>
                <a:gd name="T121"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8" h="64">
                  <a:moveTo>
                    <a:pt x="128" y="32"/>
                  </a:moveTo>
                  <a:cubicBezTo>
                    <a:pt x="128" y="30"/>
                    <a:pt x="127" y="29"/>
                    <a:pt x="126" y="26"/>
                  </a:cubicBezTo>
                  <a:cubicBezTo>
                    <a:pt x="125" y="24"/>
                    <a:pt x="125" y="21"/>
                    <a:pt x="126" y="19"/>
                  </a:cubicBezTo>
                  <a:cubicBezTo>
                    <a:pt x="123" y="17"/>
                    <a:pt x="119" y="15"/>
                    <a:pt x="116" y="15"/>
                  </a:cubicBezTo>
                  <a:cubicBezTo>
                    <a:pt x="114" y="14"/>
                    <a:pt x="111" y="13"/>
                    <a:pt x="109" y="15"/>
                  </a:cubicBezTo>
                  <a:cubicBezTo>
                    <a:pt x="108" y="16"/>
                    <a:pt x="108" y="19"/>
                    <a:pt x="106" y="17"/>
                  </a:cubicBezTo>
                  <a:cubicBezTo>
                    <a:pt x="104" y="16"/>
                    <a:pt x="103" y="15"/>
                    <a:pt x="101" y="15"/>
                  </a:cubicBezTo>
                  <a:cubicBezTo>
                    <a:pt x="99" y="15"/>
                    <a:pt x="96" y="15"/>
                    <a:pt x="94" y="16"/>
                  </a:cubicBezTo>
                  <a:cubicBezTo>
                    <a:pt x="93" y="16"/>
                    <a:pt x="93" y="16"/>
                    <a:pt x="92" y="18"/>
                  </a:cubicBezTo>
                  <a:cubicBezTo>
                    <a:pt x="92" y="18"/>
                    <a:pt x="91" y="20"/>
                    <a:pt x="91" y="20"/>
                  </a:cubicBezTo>
                  <a:cubicBezTo>
                    <a:pt x="90" y="20"/>
                    <a:pt x="90" y="19"/>
                    <a:pt x="90" y="19"/>
                  </a:cubicBezTo>
                  <a:cubicBezTo>
                    <a:pt x="88" y="20"/>
                    <a:pt x="86" y="21"/>
                    <a:pt x="85" y="21"/>
                  </a:cubicBezTo>
                  <a:cubicBezTo>
                    <a:pt x="84" y="22"/>
                    <a:pt x="82" y="23"/>
                    <a:pt x="81" y="22"/>
                  </a:cubicBezTo>
                  <a:cubicBezTo>
                    <a:pt x="80" y="21"/>
                    <a:pt x="80" y="20"/>
                    <a:pt x="80" y="19"/>
                  </a:cubicBezTo>
                  <a:cubicBezTo>
                    <a:pt x="80" y="16"/>
                    <a:pt x="79" y="16"/>
                    <a:pt x="76" y="18"/>
                  </a:cubicBezTo>
                  <a:cubicBezTo>
                    <a:pt x="74" y="19"/>
                    <a:pt x="73" y="19"/>
                    <a:pt x="71" y="19"/>
                  </a:cubicBezTo>
                  <a:cubicBezTo>
                    <a:pt x="69" y="20"/>
                    <a:pt x="67" y="21"/>
                    <a:pt x="65" y="22"/>
                  </a:cubicBezTo>
                  <a:cubicBezTo>
                    <a:pt x="62" y="22"/>
                    <a:pt x="60" y="22"/>
                    <a:pt x="59" y="20"/>
                  </a:cubicBezTo>
                  <a:cubicBezTo>
                    <a:pt x="58" y="19"/>
                    <a:pt x="58" y="18"/>
                    <a:pt x="57" y="17"/>
                  </a:cubicBezTo>
                  <a:cubicBezTo>
                    <a:pt x="56" y="17"/>
                    <a:pt x="55" y="18"/>
                    <a:pt x="54" y="17"/>
                  </a:cubicBezTo>
                  <a:cubicBezTo>
                    <a:pt x="53" y="17"/>
                    <a:pt x="53" y="16"/>
                    <a:pt x="53" y="15"/>
                  </a:cubicBezTo>
                  <a:cubicBezTo>
                    <a:pt x="53" y="15"/>
                    <a:pt x="52" y="15"/>
                    <a:pt x="52" y="15"/>
                  </a:cubicBezTo>
                  <a:cubicBezTo>
                    <a:pt x="51" y="14"/>
                    <a:pt x="50" y="14"/>
                    <a:pt x="50" y="13"/>
                  </a:cubicBezTo>
                  <a:cubicBezTo>
                    <a:pt x="48" y="10"/>
                    <a:pt x="48" y="9"/>
                    <a:pt x="44" y="9"/>
                  </a:cubicBezTo>
                  <a:cubicBezTo>
                    <a:pt x="42" y="9"/>
                    <a:pt x="39" y="9"/>
                    <a:pt x="37" y="9"/>
                  </a:cubicBezTo>
                  <a:cubicBezTo>
                    <a:pt x="36" y="9"/>
                    <a:pt x="35" y="9"/>
                    <a:pt x="33" y="9"/>
                  </a:cubicBezTo>
                  <a:cubicBezTo>
                    <a:pt x="32" y="9"/>
                    <a:pt x="32" y="8"/>
                    <a:pt x="31" y="7"/>
                  </a:cubicBezTo>
                  <a:cubicBezTo>
                    <a:pt x="29" y="6"/>
                    <a:pt x="27" y="5"/>
                    <a:pt x="25" y="5"/>
                  </a:cubicBezTo>
                  <a:cubicBezTo>
                    <a:pt x="24" y="4"/>
                    <a:pt x="23" y="5"/>
                    <a:pt x="22" y="4"/>
                  </a:cubicBezTo>
                  <a:cubicBezTo>
                    <a:pt x="21" y="4"/>
                    <a:pt x="20" y="3"/>
                    <a:pt x="19" y="3"/>
                  </a:cubicBezTo>
                  <a:cubicBezTo>
                    <a:pt x="17" y="2"/>
                    <a:pt x="16" y="0"/>
                    <a:pt x="13" y="0"/>
                  </a:cubicBezTo>
                  <a:cubicBezTo>
                    <a:pt x="11" y="0"/>
                    <a:pt x="8" y="1"/>
                    <a:pt x="6" y="2"/>
                  </a:cubicBezTo>
                  <a:cubicBezTo>
                    <a:pt x="4" y="3"/>
                    <a:pt x="2" y="4"/>
                    <a:pt x="1" y="6"/>
                  </a:cubicBezTo>
                  <a:cubicBezTo>
                    <a:pt x="0" y="7"/>
                    <a:pt x="0" y="8"/>
                    <a:pt x="0" y="9"/>
                  </a:cubicBezTo>
                  <a:cubicBezTo>
                    <a:pt x="1" y="9"/>
                    <a:pt x="1" y="9"/>
                    <a:pt x="2" y="10"/>
                  </a:cubicBezTo>
                  <a:cubicBezTo>
                    <a:pt x="4" y="11"/>
                    <a:pt x="4" y="14"/>
                    <a:pt x="5" y="15"/>
                  </a:cubicBezTo>
                  <a:cubicBezTo>
                    <a:pt x="7" y="18"/>
                    <a:pt x="7" y="21"/>
                    <a:pt x="9" y="25"/>
                  </a:cubicBezTo>
                  <a:cubicBezTo>
                    <a:pt x="13" y="34"/>
                    <a:pt x="23" y="33"/>
                    <a:pt x="30" y="39"/>
                  </a:cubicBezTo>
                  <a:cubicBezTo>
                    <a:pt x="32" y="41"/>
                    <a:pt x="32" y="40"/>
                    <a:pt x="34" y="41"/>
                  </a:cubicBezTo>
                  <a:cubicBezTo>
                    <a:pt x="37" y="42"/>
                    <a:pt x="37" y="44"/>
                    <a:pt x="38" y="45"/>
                  </a:cubicBezTo>
                  <a:cubicBezTo>
                    <a:pt x="41" y="48"/>
                    <a:pt x="45" y="47"/>
                    <a:pt x="49" y="47"/>
                  </a:cubicBezTo>
                  <a:cubicBezTo>
                    <a:pt x="52" y="48"/>
                    <a:pt x="57" y="48"/>
                    <a:pt x="60" y="50"/>
                  </a:cubicBezTo>
                  <a:cubicBezTo>
                    <a:pt x="64" y="52"/>
                    <a:pt x="65" y="57"/>
                    <a:pt x="68" y="60"/>
                  </a:cubicBezTo>
                  <a:cubicBezTo>
                    <a:pt x="72" y="64"/>
                    <a:pt x="71" y="61"/>
                    <a:pt x="72" y="57"/>
                  </a:cubicBezTo>
                  <a:cubicBezTo>
                    <a:pt x="72" y="55"/>
                    <a:pt x="73" y="54"/>
                    <a:pt x="73" y="52"/>
                  </a:cubicBezTo>
                  <a:cubicBezTo>
                    <a:pt x="74" y="50"/>
                    <a:pt x="72" y="49"/>
                    <a:pt x="72" y="47"/>
                  </a:cubicBezTo>
                  <a:cubicBezTo>
                    <a:pt x="72" y="47"/>
                    <a:pt x="72" y="47"/>
                    <a:pt x="72" y="47"/>
                  </a:cubicBezTo>
                  <a:cubicBezTo>
                    <a:pt x="73" y="43"/>
                    <a:pt x="81" y="42"/>
                    <a:pt x="84" y="43"/>
                  </a:cubicBezTo>
                  <a:cubicBezTo>
                    <a:pt x="88" y="44"/>
                    <a:pt x="91" y="48"/>
                    <a:pt x="95" y="52"/>
                  </a:cubicBezTo>
                  <a:cubicBezTo>
                    <a:pt x="99" y="55"/>
                    <a:pt x="101" y="57"/>
                    <a:pt x="107" y="58"/>
                  </a:cubicBezTo>
                  <a:cubicBezTo>
                    <a:pt x="110" y="58"/>
                    <a:pt x="112" y="59"/>
                    <a:pt x="115" y="59"/>
                  </a:cubicBezTo>
                  <a:cubicBezTo>
                    <a:pt x="116" y="58"/>
                    <a:pt x="114" y="57"/>
                    <a:pt x="113" y="56"/>
                  </a:cubicBezTo>
                  <a:cubicBezTo>
                    <a:pt x="111" y="55"/>
                    <a:pt x="111" y="52"/>
                    <a:pt x="112" y="50"/>
                  </a:cubicBezTo>
                  <a:cubicBezTo>
                    <a:pt x="112" y="49"/>
                    <a:pt x="112" y="49"/>
                    <a:pt x="113" y="49"/>
                  </a:cubicBezTo>
                  <a:cubicBezTo>
                    <a:pt x="114" y="48"/>
                    <a:pt x="115" y="47"/>
                    <a:pt x="115" y="46"/>
                  </a:cubicBezTo>
                  <a:cubicBezTo>
                    <a:pt x="116" y="45"/>
                    <a:pt x="114" y="43"/>
                    <a:pt x="117" y="42"/>
                  </a:cubicBezTo>
                  <a:cubicBezTo>
                    <a:pt x="119" y="41"/>
                    <a:pt x="121" y="42"/>
                    <a:pt x="123" y="43"/>
                  </a:cubicBezTo>
                  <a:cubicBezTo>
                    <a:pt x="123" y="44"/>
                    <a:pt x="124" y="44"/>
                    <a:pt x="124" y="44"/>
                  </a:cubicBezTo>
                  <a:cubicBezTo>
                    <a:pt x="124" y="41"/>
                    <a:pt x="124" y="39"/>
                    <a:pt x="124" y="38"/>
                  </a:cubicBezTo>
                  <a:cubicBezTo>
                    <a:pt x="125" y="37"/>
                    <a:pt x="128" y="37"/>
                    <a:pt x="128" y="36"/>
                  </a:cubicBezTo>
                  <a:cubicBezTo>
                    <a:pt x="128" y="35"/>
                    <a:pt x="128" y="33"/>
                    <a:pt x="128" y="32"/>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2" name="Freeform 22">
              <a:extLst>
                <a:ext uri="{FF2B5EF4-FFF2-40B4-BE49-F238E27FC236}">
                  <a16:creationId xmlns:a16="http://schemas.microsoft.com/office/drawing/2014/main" id="{7B2709D7-46CB-4AC2-9931-01A7B5D834C7}"/>
                </a:ext>
              </a:extLst>
            </p:cNvPr>
            <p:cNvSpPr>
              <a:spLocks/>
            </p:cNvSpPr>
            <p:nvPr/>
          </p:nvSpPr>
          <p:spPr bwMode="auto">
            <a:xfrm>
              <a:off x="4741863" y="8229601"/>
              <a:ext cx="820738" cy="633413"/>
            </a:xfrm>
            <a:custGeom>
              <a:avLst/>
              <a:gdLst>
                <a:gd name="T0" fmla="*/ 203 w 219"/>
                <a:gd name="T1" fmla="*/ 77 h 169"/>
                <a:gd name="T2" fmla="*/ 200 w 219"/>
                <a:gd name="T3" fmla="*/ 55 h 169"/>
                <a:gd name="T4" fmla="*/ 192 w 219"/>
                <a:gd name="T5" fmla="*/ 38 h 169"/>
                <a:gd name="T6" fmla="*/ 180 w 219"/>
                <a:gd name="T7" fmla="*/ 41 h 169"/>
                <a:gd name="T8" fmla="*/ 167 w 219"/>
                <a:gd name="T9" fmla="*/ 43 h 169"/>
                <a:gd name="T10" fmla="*/ 158 w 219"/>
                <a:gd name="T11" fmla="*/ 45 h 169"/>
                <a:gd name="T12" fmla="*/ 148 w 219"/>
                <a:gd name="T13" fmla="*/ 38 h 169"/>
                <a:gd name="T14" fmla="*/ 139 w 219"/>
                <a:gd name="T15" fmla="*/ 40 h 169"/>
                <a:gd name="T16" fmla="*/ 136 w 219"/>
                <a:gd name="T17" fmla="*/ 59 h 169"/>
                <a:gd name="T18" fmla="*/ 135 w 219"/>
                <a:gd name="T19" fmla="*/ 76 h 169"/>
                <a:gd name="T20" fmla="*/ 118 w 219"/>
                <a:gd name="T21" fmla="*/ 61 h 169"/>
                <a:gd name="T22" fmla="*/ 109 w 219"/>
                <a:gd name="T23" fmla="*/ 53 h 169"/>
                <a:gd name="T24" fmla="*/ 102 w 219"/>
                <a:gd name="T25" fmla="*/ 47 h 169"/>
                <a:gd name="T26" fmla="*/ 101 w 219"/>
                <a:gd name="T27" fmla="*/ 36 h 169"/>
                <a:gd name="T28" fmla="*/ 102 w 219"/>
                <a:gd name="T29" fmla="*/ 13 h 169"/>
                <a:gd name="T30" fmla="*/ 97 w 219"/>
                <a:gd name="T31" fmla="*/ 0 h 169"/>
                <a:gd name="T32" fmla="*/ 96 w 219"/>
                <a:gd name="T33" fmla="*/ 6 h 169"/>
                <a:gd name="T34" fmla="*/ 87 w 219"/>
                <a:gd name="T35" fmla="*/ 20 h 169"/>
                <a:gd name="T36" fmla="*/ 87 w 219"/>
                <a:gd name="T37" fmla="*/ 29 h 169"/>
                <a:gd name="T38" fmla="*/ 88 w 219"/>
                <a:gd name="T39" fmla="*/ 38 h 169"/>
                <a:gd name="T40" fmla="*/ 77 w 219"/>
                <a:gd name="T41" fmla="*/ 49 h 169"/>
                <a:gd name="T42" fmla="*/ 62 w 219"/>
                <a:gd name="T43" fmla="*/ 58 h 169"/>
                <a:gd name="T44" fmla="*/ 47 w 219"/>
                <a:gd name="T45" fmla="*/ 68 h 169"/>
                <a:gd name="T46" fmla="*/ 44 w 219"/>
                <a:gd name="T47" fmla="*/ 80 h 169"/>
                <a:gd name="T48" fmla="*/ 37 w 219"/>
                <a:gd name="T49" fmla="*/ 92 h 169"/>
                <a:gd name="T50" fmla="*/ 29 w 219"/>
                <a:gd name="T51" fmla="*/ 101 h 169"/>
                <a:gd name="T52" fmla="*/ 25 w 219"/>
                <a:gd name="T53" fmla="*/ 110 h 169"/>
                <a:gd name="T54" fmla="*/ 20 w 219"/>
                <a:gd name="T55" fmla="*/ 119 h 169"/>
                <a:gd name="T56" fmla="*/ 7 w 219"/>
                <a:gd name="T57" fmla="*/ 129 h 169"/>
                <a:gd name="T58" fmla="*/ 0 w 219"/>
                <a:gd name="T59" fmla="*/ 147 h 169"/>
                <a:gd name="T60" fmla="*/ 33 w 219"/>
                <a:gd name="T61" fmla="*/ 158 h 169"/>
                <a:gd name="T62" fmla="*/ 67 w 219"/>
                <a:gd name="T63" fmla="*/ 157 h 169"/>
                <a:gd name="T64" fmla="*/ 95 w 219"/>
                <a:gd name="T65" fmla="*/ 162 h 169"/>
                <a:gd name="T66" fmla="*/ 98 w 219"/>
                <a:gd name="T67" fmla="*/ 148 h 169"/>
                <a:gd name="T68" fmla="*/ 112 w 219"/>
                <a:gd name="T69" fmla="*/ 129 h 169"/>
                <a:gd name="T70" fmla="*/ 131 w 219"/>
                <a:gd name="T71" fmla="*/ 110 h 169"/>
                <a:gd name="T72" fmla="*/ 137 w 219"/>
                <a:gd name="T73" fmla="*/ 96 h 169"/>
                <a:gd name="T74" fmla="*/ 152 w 219"/>
                <a:gd name="T75" fmla="*/ 86 h 169"/>
                <a:gd name="T76" fmla="*/ 181 w 219"/>
                <a:gd name="T77" fmla="*/ 91 h 169"/>
                <a:gd name="T78" fmla="*/ 172 w 219"/>
                <a:gd name="T79" fmla="*/ 101 h 169"/>
                <a:gd name="T80" fmla="*/ 172 w 219"/>
                <a:gd name="T81" fmla="*/ 117 h 169"/>
                <a:gd name="T82" fmla="*/ 169 w 219"/>
                <a:gd name="T83" fmla="*/ 129 h 169"/>
                <a:gd name="T84" fmla="*/ 168 w 219"/>
                <a:gd name="T85" fmla="*/ 145 h 169"/>
                <a:gd name="T86" fmla="*/ 170 w 219"/>
                <a:gd name="T87" fmla="*/ 159 h 169"/>
                <a:gd name="T88" fmla="*/ 188 w 219"/>
                <a:gd name="T89" fmla="*/ 162 h 169"/>
                <a:gd name="T90" fmla="*/ 199 w 219"/>
                <a:gd name="T91" fmla="*/ 149 h 169"/>
                <a:gd name="T92" fmla="*/ 210 w 219"/>
                <a:gd name="T93" fmla="*/ 132 h 169"/>
                <a:gd name="T94" fmla="*/ 219 w 219"/>
                <a:gd name="T95" fmla="*/ 115 h 169"/>
                <a:gd name="T96" fmla="*/ 212 w 219"/>
                <a:gd name="T97" fmla="*/ 102 h 169"/>
                <a:gd name="T98" fmla="*/ 210 w 219"/>
                <a:gd name="T99" fmla="*/ 87 h 169"/>
                <a:gd name="T100" fmla="*/ 210 w 219"/>
                <a:gd name="T101" fmla="*/ 81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9" h="169">
                  <a:moveTo>
                    <a:pt x="206" y="79"/>
                  </a:moveTo>
                  <a:cubicBezTo>
                    <a:pt x="205" y="78"/>
                    <a:pt x="204" y="78"/>
                    <a:pt x="203" y="77"/>
                  </a:cubicBezTo>
                  <a:cubicBezTo>
                    <a:pt x="199" y="74"/>
                    <a:pt x="197" y="68"/>
                    <a:pt x="197" y="63"/>
                  </a:cubicBezTo>
                  <a:cubicBezTo>
                    <a:pt x="197" y="60"/>
                    <a:pt x="199" y="58"/>
                    <a:pt x="200" y="55"/>
                  </a:cubicBezTo>
                  <a:cubicBezTo>
                    <a:pt x="200" y="53"/>
                    <a:pt x="201" y="50"/>
                    <a:pt x="202" y="48"/>
                  </a:cubicBezTo>
                  <a:cubicBezTo>
                    <a:pt x="202" y="42"/>
                    <a:pt x="198" y="37"/>
                    <a:pt x="192" y="38"/>
                  </a:cubicBezTo>
                  <a:cubicBezTo>
                    <a:pt x="190" y="38"/>
                    <a:pt x="187" y="40"/>
                    <a:pt x="185" y="40"/>
                  </a:cubicBezTo>
                  <a:cubicBezTo>
                    <a:pt x="183" y="41"/>
                    <a:pt x="182" y="40"/>
                    <a:pt x="180" y="41"/>
                  </a:cubicBezTo>
                  <a:cubicBezTo>
                    <a:pt x="179" y="42"/>
                    <a:pt x="178" y="43"/>
                    <a:pt x="176" y="43"/>
                  </a:cubicBezTo>
                  <a:cubicBezTo>
                    <a:pt x="173" y="43"/>
                    <a:pt x="170" y="42"/>
                    <a:pt x="167" y="43"/>
                  </a:cubicBezTo>
                  <a:cubicBezTo>
                    <a:pt x="165" y="44"/>
                    <a:pt x="164" y="45"/>
                    <a:pt x="162" y="45"/>
                  </a:cubicBezTo>
                  <a:cubicBezTo>
                    <a:pt x="161" y="46"/>
                    <a:pt x="159" y="45"/>
                    <a:pt x="158" y="45"/>
                  </a:cubicBezTo>
                  <a:cubicBezTo>
                    <a:pt x="157" y="41"/>
                    <a:pt x="158" y="39"/>
                    <a:pt x="152" y="39"/>
                  </a:cubicBezTo>
                  <a:cubicBezTo>
                    <a:pt x="150" y="40"/>
                    <a:pt x="149" y="40"/>
                    <a:pt x="148" y="38"/>
                  </a:cubicBezTo>
                  <a:cubicBezTo>
                    <a:pt x="147" y="37"/>
                    <a:pt x="148" y="34"/>
                    <a:pt x="146" y="33"/>
                  </a:cubicBezTo>
                  <a:cubicBezTo>
                    <a:pt x="142" y="31"/>
                    <a:pt x="140" y="38"/>
                    <a:pt x="139" y="40"/>
                  </a:cubicBezTo>
                  <a:cubicBezTo>
                    <a:pt x="138" y="43"/>
                    <a:pt x="139" y="47"/>
                    <a:pt x="138" y="50"/>
                  </a:cubicBezTo>
                  <a:cubicBezTo>
                    <a:pt x="137" y="53"/>
                    <a:pt x="136" y="56"/>
                    <a:pt x="136" y="59"/>
                  </a:cubicBezTo>
                  <a:cubicBezTo>
                    <a:pt x="137" y="62"/>
                    <a:pt x="139" y="65"/>
                    <a:pt x="139" y="68"/>
                  </a:cubicBezTo>
                  <a:cubicBezTo>
                    <a:pt x="139" y="70"/>
                    <a:pt x="138" y="75"/>
                    <a:pt x="135" y="76"/>
                  </a:cubicBezTo>
                  <a:cubicBezTo>
                    <a:pt x="133" y="78"/>
                    <a:pt x="129" y="76"/>
                    <a:pt x="127" y="75"/>
                  </a:cubicBezTo>
                  <a:cubicBezTo>
                    <a:pt x="121" y="72"/>
                    <a:pt x="119" y="67"/>
                    <a:pt x="118" y="61"/>
                  </a:cubicBezTo>
                  <a:cubicBezTo>
                    <a:pt x="117" y="58"/>
                    <a:pt x="118" y="56"/>
                    <a:pt x="116" y="54"/>
                  </a:cubicBezTo>
                  <a:cubicBezTo>
                    <a:pt x="115" y="51"/>
                    <a:pt x="112" y="51"/>
                    <a:pt x="109" y="53"/>
                  </a:cubicBezTo>
                  <a:cubicBezTo>
                    <a:pt x="106" y="54"/>
                    <a:pt x="103" y="56"/>
                    <a:pt x="102" y="51"/>
                  </a:cubicBezTo>
                  <a:cubicBezTo>
                    <a:pt x="102" y="50"/>
                    <a:pt x="103" y="48"/>
                    <a:pt x="102" y="47"/>
                  </a:cubicBezTo>
                  <a:cubicBezTo>
                    <a:pt x="102" y="45"/>
                    <a:pt x="100" y="45"/>
                    <a:pt x="100" y="43"/>
                  </a:cubicBezTo>
                  <a:cubicBezTo>
                    <a:pt x="99" y="41"/>
                    <a:pt x="101" y="39"/>
                    <a:pt x="101" y="36"/>
                  </a:cubicBezTo>
                  <a:cubicBezTo>
                    <a:pt x="102" y="34"/>
                    <a:pt x="102" y="31"/>
                    <a:pt x="102" y="28"/>
                  </a:cubicBezTo>
                  <a:cubicBezTo>
                    <a:pt x="102" y="23"/>
                    <a:pt x="103" y="18"/>
                    <a:pt x="102" y="13"/>
                  </a:cubicBezTo>
                  <a:cubicBezTo>
                    <a:pt x="101" y="10"/>
                    <a:pt x="100" y="7"/>
                    <a:pt x="100" y="5"/>
                  </a:cubicBezTo>
                  <a:cubicBezTo>
                    <a:pt x="99" y="2"/>
                    <a:pt x="98" y="1"/>
                    <a:pt x="97" y="0"/>
                  </a:cubicBezTo>
                  <a:cubicBezTo>
                    <a:pt x="97" y="1"/>
                    <a:pt x="96" y="1"/>
                    <a:pt x="96" y="2"/>
                  </a:cubicBezTo>
                  <a:cubicBezTo>
                    <a:pt x="96" y="3"/>
                    <a:pt x="96" y="5"/>
                    <a:pt x="96" y="6"/>
                  </a:cubicBezTo>
                  <a:cubicBezTo>
                    <a:pt x="95" y="10"/>
                    <a:pt x="92" y="10"/>
                    <a:pt x="89" y="12"/>
                  </a:cubicBezTo>
                  <a:cubicBezTo>
                    <a:pt x="87" y="13"/>
                    <a:pt x="86" y="17"/>
                    <a:pt x="87" y="20"/>
                  </a:cubicBezTo>
                  <a:cubicBezTo>
                    <a:pt x="88" y="23"/>
                    <a:pt x="89" y="23"/>
                    <a:pt x="89" y="25"/>
                  </a:cubicBezTo>
                  <a:cubicBezTo>
                    <a:pt x="90" y="28"/>
                    <a:pt x="89" y="28"/>
                    <a:pt x="87" y="29"/>
                  </a:cubicBezTo>
                  <a:cubicBezTo>
                    <a:pt x="85" y="31"/>
                    <a:pt x="84" y="30"/>
                    <a:pt x="84" y="33"/>
                  </a:cubicBezTo>
                  <a:cubicBezTo>
                    <a:pt x="84" y="34"/>
                    <a:pt x="87" y="36"/>
                    <a:pt x="88" y="38"/>
                  </a:cubicBezTo>
                  <a:cubicBezTo>
                    <a:pt x="89" y="41"/>
                    <a:pt x="85" y="43"/>
                    <a:pt x="83" y="46"/>
                  </a:cubicBezTo>
                  <a:cubicBezTo>
                    <a:pt x="81" y="49"/>
                    <a:pt x="80" y="48"/>
                    <a:pt x="77" y="49"/>
                  </a:cubicBezTo>
                  <a:cubicBezTo>
                    <a:pt x="75" y="49"/>
                    <a:pt x="73" y="51"/>
                    <a:pt x="71" y="52"/>
                  </a:cubicBezTo>
                  <a:cubicBezTo>
                    <a:pt x="68" y="54"/>
                    <a:pt x="65" y="55"/>
                    <a:pt x="62" y="58"/>
                  </a:cubicBezTo>
                  <a:cubicBezTo>
                    <a:pt x="60" y="59"/>
                    <a:pt x="56" y="66"/>
                    <a:pt x="53" y="65"/>
                  </a:cubicBezTo>
                  <a:cubicBezTo>
                    <a:pt x="52" y="66"/>
                    <a:pt x="49" y="67"/>
                    <a:pt x="47" y="68"/>
                  </a:cubicBezTo>
                  <a:cubicBezTo>
                    <a:pt x="45" y="70"/>
                    <a:pt x="45" y="70"/>
                    <a:pt x="44" y="73"/>
                  </a:cubicBezTo>
                  <a:cubicBezTo>
                    <a:pt x="44" y="75"/>
                    <a:pt x="45" y="78"/>
                    <a:pt x="44" y="80"/>
                  </a:cubicBezTo>
                  <a:cubicBezTo>
                    <a:pt x="43" y="84"/>
                    <a:pt x="42" y="83"/>
                    <a:pt x="40" y="86"/>
                  </a:cubicBezTo>
                  <a:cubicBezTo>
                    <a:pt x="39" y="87"/>
                    <a:pt x="39" y="90"/>
                    <a:pt x="37" y="92"/>
                  </a:cubicBezTo>
                  <a:cubicBezTo>
                    <a:pt x="36" y="94"/>
                    <a:pt x="34" y="95"/>
                    <a:pt x="32" y="96"/>
                  </a:cubicBezTo>
                  <a:cubicBezTo>
                    <a:pt x="30" y="98"/>
                    <a:pt x="30" y="98"/>
                    <a:pt x="29" y="101"/>
                  </a:cubicBezTo>
                  <a:cubicBezTo>
                    <a:pt x="29" y="102"/>
                    <a:pt x="30" y="106"/>
                    <a:pt x="29" y="108"/>
                  </a:cubicBezTo>
                  <a:cubicBezTo>
                    <a:pt x="28" y="110"/>
                    <a:pt x="26" y="109"/>
                    <a:pt x="25" y="110"/>
                  </a:cubicBezTo>
                  <a:cubicBezTo>
                    <a:pt x="23" y="111"/>
                    <a:pt x="25" y="113"/>
                    <a:pt x="24" y="114"/>
                  </a:cubicBezTo>
                  <a:cubicBezTo>
                    <a:pt x="23" y="116"/>
                    <a:pt x="21" y="117"/>
                    <a:pt x="20" y="119"/>
                  </a:cubicBezTo>
                  <a:cubicBezTo>
                    <a:pt x="19" y="121"/>
                    <a:pt x="19" y="123"/>
                    <a:pt x="17" y="125"/>
                  </a:cubicBezTo>
                  <a:cubicBezTo>
                    <a:pt x="14" y="128"/>
                    <a:pt x="10" y="127"/>
                    <a:pt x="7" y="129"/>
                  </a:cubicBezTo>
                  <a:cubicBezTo>
                    <a:pt x="3" y="130"/>
                    <a:pt x="2" y="134"/>
                    <a:pt x="1" y="137"/>
                  </a:cubicBezTo>
                  <a:cubicBezTo>
                    <a:pt x="0" y="141"/>
                    <a:pt x="0" y="144"/>
                    <a:pt x="0" y="147"/>
                  </a:cubicBezTo>
                  <a:cubicBezTo>
                    <a:pt x="0" y="150"/>
                    <a:pt x="1" y="153"/>
                    <a:pt x="1" y="156"/>
                  </a:cubicBezTo>
                  <a:cubicBezTo>
                    <a:pt x="10" y="155"/>
                    <a:pt x="25" y="155"/>
                    <a:pt x="33" y="158"/>
                  </a:cubicBezTo>
                  <a:cubicBezTo>
                    <a:pt x="42" y="160"/>
                    <a:pt x="43" y="160"/>
                    <a:pt x="48" y="159"/>
                  </a:cubicBezTo>
                  <a:cubicBezTo>
                    <a:pt x="54" y="157"/>
                    <a:pt x="57" y="156"/>
                    <a:pt x="67" y="157"/>
                  </a:cubicBezTo>
                  <a:cubicBezTo>
                    <a:pt x="77" y="158"/>
                    <a:pt x="85" y="163"/>
                    <a:pt x="93" y="166"/>
                  </a:cubicBezTo>
                  <a:cubicBezTo>
                    <a:pt x="100" y="169"/>
                    <a:pt x="99" y="165"/>
                    <a:pt x="95" y="162"/>
                  </a:cubicBezTo>
                  <a:cubicBezTo>
                    <a:pt x="93" y="160"/>
                    <a:pt x="93" y="157"/>
                    <a:pt x="96" y="154"/>
                  </a:cubicBezTo>
                  <a:cubicBezTo>
                    <a:pt x="98" y="152"/>
                    <a:pt x="97" y="150"/>
                    <a:pt x="98" y="148"/>
                  </a:cubicBezTo>
                  <a:cubicBezTo>
                    <a:pt x="100" y="145"/>
                    <a:pt x="103" y="143"/>
                    <a:pt x="108" y="140"/>
                  </a:cubicBezTo>
                  <a:cubicBezTo>
                    <a:pt x="112" y="136"/>
                    <a:pt x="113" y="134"/>
                    <a:pt x="112" y="129"/>
                  </a:cubicBezTo>
                  <a:cubicBezTo>
                    <a:pt x="112" y="124"/>
                    <a:pt x="114" y="120"/>
                    <a:pt x="116" y="117"/>
                  </a:cubicBezTo>
                  <a:cubicBezTo>
                    <a:pt x="119" y="114"/>
                    <a:pt x="126" y="112"/>
                    <a:pt x="131" y="110"/>
                  </a:cubicBezTo>
                  <a:cubicBezTo>
                    <a:pt x="136" y="108"/>
                    <a:pt x="137" y="107"/>
                    <a:pt x="138" y="104"/>
                  </a:cubicBezTo>
                  <a:cubicBezTo>
                    <a:pt x="139" y="101"/>
                    <a:pt x="135" y="98"/>
                    <a:pt x="137" y="96"/>
                  </a:cubicBezTo>
                  <a:cubicBezTo>
                    <a:pt x="139" y="94"/>
                    <a:pt x="140" y="93"/>
                    <a:pt x="142" y="89"/>
                  </a:cubicBezTo>
                  <a:cubicBezTo>
                    <a:pt x="144" y="85"/>
                    <a:pt x="147" y="86"/>
                    <a:pt x="152" y="86"/>
                  </a:cubicBezTo>
                  <a:cubicBezTo>
                    <a:pt x="158" y="86"/>
                    <a:pt x="154" y="83"/>
                    <a:pt x="163" y="82"/>
                  </a:cubicBezTo>
                  <a:cubicBezTo>
                    <a:pt x="171" y="81"/>
                    <a:pt x="177" y="87"/>
                    <a:pt x="181" y="91"/>
                  </a:cubicBezTo>
                  <a:cubicBezTo>
                    <a:pt x="186" y="95"/>
                    <a:pt x="187" y="96"/>
                    <a:pt x="186" y="99"/>
                  </a:cubicBezTo>
                  <a:cubicBezTo>
                    <a:pt x="184" y="104"/>
                    <a:pt x="175" y="100"/>
                    <a:pt x="172" y="101"/>
                  </a:cubicBezTo>
                  <a:cubicBezTo>
                    <a:pt x="169" y="103"/>
                    <a:pt x="169" y="106"/>
                    <a:pt x="169" y="109"/>
                  </a:cubicBezTo>
                  <a:cubicBezTo>
                    <a:pt x="168" y="113"/>
                    <a:pt x="172" y="115"/>
                    <a:pt x="172" y="117"/>
                  </a:cubicBezTo>
                  <a:cubicBezTo>
                    <a:pt x="172" y="119"/>
                    <a:pt x="169" y="119"/>
                    <a:pt x="168" y="121"/>
                  </a:cubicBezTo>
                  <a:cubicBezTo>
                    <a:pt x="166" y="124"/>
                    <a:pt x="170" y="126"/>
                    <a:pt x="169" y="129"/>
                  </a:cubicBezTo>
                  <a:cubicBezTo>
                    <a:pt x="168" y="132"/>
                    <a:pt x="166" y="135"/>
                    <a:pt x="168" y="137"/>
                  </a:cubicBezTo>
                  <a:cubicBezTo>
                    <a:pt x="170" y="140"/>
                    <a:pt x="170" y="143"/>
                    <a:pt x="168" y="145"/>
                  </a:cubicBezTo>
                  <a:cubicBezTo>
                    <a:pt x="165" y="147"/>
                    <a:pt x="165" y="150"/>
                    <a:pt x="166" y="153"/>
                  </a:cubicBezTo>
                  <a:cubicBezTo>
                    <a:pt x="168" y="155"/>
                    <a:pt x="169" y="154"/>
                    <a:pt x="170" y="159"/>
                  </a:cubicBezTo>
                  <a:cubicBezTo>
                    <a:pt x="171" y="165"/>
                    <a:pt x="174" y="166"/>
                    <a:pt x="178" y="167"/>
                  </a:cubicBezTo>
                  <a:cubicBezTo>
                    <a:pt x="182" y="168"/>
                    <a:pt x="185" y="164"/>
                    <a:pt x="188" y="162"/>
                  </a:cubicBezTo>
                  <a:cubicBezTo>
                    <a:pt x="190" y="161"/>
                    <a:pt x="189" y="160"/>
                    <a:pt x="193" y="158"/>
                  </a:cubicBezTo>
                  <a:cubicBezTo>
                    <a:pt x="198" y="156"/>
                    <a:pt x="198" y="153"/>
                    <a:pt x="199" y="149"/>
                  </a:cubicBezTo>
                  <a:cubicBezTo>
                    <a:pt x="200" y="146"/>
                    <a:pt x="201" y="143"/>
                    <a:pt x="205" y="141"/>
                  </a:cubicBezTo>
                  <a:cubicBezTo>
                    <a:pt x="208" y="139"/>
                    <a:pt x="210" y="135"/>
                    <a:pt x="210" y="132"/>
                  </a:cubicBezTo>
                  <a:cubicBezTo>
                    <a:pt x="210" y="128"/>
                    <a:pt x="212" y="126"/>
                    <a:pt x="215" y="124"/>
                  </a:cubicBezTo>
                  <a:cubicBezTo>
                    <a:pt x="218" y="123"/>
                    <a:pt x="219" y="121"/>
                    <a:pt x="219" y="115"/>
                  </a:cubicBezTo>
                  <a:cubicBezTo>
                    <a:pt x="219" y="109"/>
                    <a:pt x="217" y="109"/>
                    <a:pt x="214" y="108"/>
                  </a:cubicBezTo>
                  <a:cubicBezTo>
                    <a:pt x="211" y="107"/>
                    <a:pt x="211" y="105"/>
                    <a:pt x="212" y="102"/>
                  </a:cubicBezTo>
                  <a:cubicBezTo>
                    <a:pt x="213" y="98"/>
                    <a:pt x="212" y="97"/>
                    <a:pt x="211" y="95"/>
                  </a:cubicBezTo>
                  <a:cubicBezTo>
                    <a:pt x="209" y="93"/>
                    <a:pt x="209" y="90"/>
                    <a:pt x="210" y="87"/>
                  </a:cubicBezTo>
                  <a:cubicBezTo>
                    <a:pt x="211" y="86"/>
                    <a:pt x="212" y="83"/>
                    <a:pt x="214" y="82"/>
                  </a:cubicBezTo>
                  <a:cubicBezTo>
                    <a:pt x="213" y="81"/>
                    <a:pt x="211" y="81"/>
                    <a:pt x="210" y="81"/>
                  </a:cubicBezTo>
                  <a:cubicBezTo>
                    <a:pt x="207" y="80"/>
                    <a:pt x="208" y="80"/>
                    <a:pt x="206" y="79"/>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3" name="Freeform 23">
              <a:extLst>
                <a:ext uri="{FF2B5EF4-FFF2-40B4-BE49-F238E27FC236}">
                  <a16:creationId xmlns:a16="http://schemas.microsoft.com/office/drawing/2014/main" id="{273EB07E-DFE8-49D0-9BB9-3AEB24450E45}"/>
                </a:ext>
              </a:extLst>
            </p:cNvPr>
            <p:cNvSpPr>
              <a:spLocks/>
            </p:cNvSpPr>
            <p:nvPr/>
          </p:nvSpPr>
          <p:spPr bwMode="auto">
            <a:xfrm>
              <a:off x="5094288" y="8034338"/>
              <a:ext cx="460375" cy="487363"/>
            </a:xfrm>
            <a:custGeom>
              <a:avLst/>
              <a:gdLst>
                <a:gd name="T0" fmla="*/ 100 w 123"/>
                <a:gd name="T1" fmla="*/ 81 h 130"/>
                <a:gd name="T2" fmla="*/ 107 w 123"/>
                <a:gd name="T3" fmla="*/ 78 h 130"/>
                <a:gd name="T4" fmla="*/ 112 w 123"/>
                <a:gd name="T5" fmla="*/ 75 h 130"/>
                <a:gd name="T6" fmla="*/ 121 w 123"/>
                <a:gd name="T7" fmla="*/ 67 h 130"/>
                <a:gd name="T8" fmla="*/ 122 w 123"/>
                <a:gd name="T9" fmla="*/ 50 h 130"/>
                <a:gd name="T10" fmla="*/ 106 w 123"/>
                <a:gd name="T11" fmla="*/ 36 h 130"/>
                <a:gd name="T12" fmla="*/ 99 w 123"/>
                <a:gd name="T13" fmla="*/ 21 h 130"/>
                <a:gd name="T14" fmla="*/ 89 w 123"/>
                <a:gd name="T15" fmla="*/ 19 h 130"/>
                <a:gd name="T16" fmla="*/ 74 w 123"/>
                <a:gd name="T17" fmla="*/ 11 h 130"/>
                <a:gd name="T18" fmla="*/ 64 w 123"/>
                <a:gd name="T19" fmla="*/ 14 h 130"/>
                <a:gd name="T20" fmla="*/ 54 w 123"/>
                <a:gd name="T21" fmla="*/ 10 h 130"/>
                <a:gd name="T22" fmla="*/ 40 w 123"/>
                <a:gd name="T23" fmla="*/ 8 h 130"/>
                <a:gd name="T24" fmla="*/ 34 w 123"/>
                <a:gd name="T25" fmla="*/ 9 h 130"/>
                <a:gd name="T26" fmla="*/ 24 w 123"/>
                <a:gd name="T27" fmla="*/ 1 h 130"/>
                <a:gd name="T28" fmla="*/ 15 w 123"/>
                <a:gd name="T29" fmla="*/ 11 h 130"/>
                <a:gd name="T30" fmla="*/ 6 w 123"/>
                <a:gd name="T31" fmla="*/ 14 h 130"/>
                <a:gd name="T32" fmla="*/ 0 w 123"/>
                <a:gd name="T33" fmla="*/ 26 h 130"/>
                <a:gd name="T34" fmla="*/ 4 w 123"/>
                <a:gd name="T35" fmla="*/ 35 h 130"/>
                <a:gd name="T36" fmla="*/ 1 w 123"/>
                <a:gd name="T37" fmla="*/ 47 h 130"/>
                <a:gd name="T38" fmla="*/ 3 w 123"/>
                <a:gd name="T39" fmla="*/ 52 h 130"/>
                <a:gd name="T40" fmla="*/ 8 w 123"/>
                <a:gd name="T41" fmla="*/ 65 h 130"/>
                <a:gd name="T42" fmla="*/ 7 w 123"/>
                <a:gd name="T43" fmla="*/ 88 h 130"/>
                <a:gd name="T44" fmla="*/ 8 w 123"/>
                <a:gd name="T45" fmla="*/ 99 h 130"/>
                <a:gd name="T46" fmla="*/ 15 w 123"/>
                <a:gd name="T47" fmla="*/ 105 h 130"/>
                <a:gd name="T48" fmla="*/ 24 w 123"/>
                <a:gd name="T49" fmla="*/ 113 h 130"/>
                <a:gd name="T50" fmla="*/ 41 w 123"/>
                <a:gd name="T51" fmla="*/ 128 h 130"/>
                <a:gd name="T52" fmla="*/ 42 w 123"/>
                <a:gd name="T53" fmla="*/ 111 h 130"/>
                <a:gd name="T54" fmla="*/ 45 w 123"/>
                <a:gd name="T55" fmla="*/ 92 h 130"/>
                <a:gd name="T56" fmla="*/ 54 w 123"/>
                <a:gd name="T57" fmla="*/ 90 h 130"/>
                <a:gd name="T58" fmla="*/ 64 w 123"/>
                <a:gd name="T59" fmla="*/ 97 h 130"/>
                <a:gd name="T60" fmla="*/ 73 w 123"/>
                <a:gd name="T61" fmla="*/ 95 h 130"/>
                <a:gd name="T62" fmla="*/ 86 w 123"/>
                <a:gd name="T63" fmla="*/ 93 h 130"/>
                <a:gd name="T64" fmla="*/ 96 w 123"/>
                <a:gd name="T65" fmla="*/ 90 h 130"/>
                <a:gd name="T66" fmla="*/ 97 w 123"/>
                <a:gd name="T67" fmla="*/ 8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3" h="130">
                  <a:moveTo>
                    <a:pt x="97" y="86"/>
                  </a:moveTo>
                  <a:cubicBezTo>
                    <a:pt x="97" y="82"/>
                    <a:pt x="98" y="83"/>
                    <a:pt x="100" y="81"/>
                  </a:cubicBezTo>
                  <a:cubicBezTo>
                    <a:pt x="101" y="81"/>
                    <a:pt x="102" y="80"/>
                    <a:pt x="103" y="80"/>
                  </a:cubicBezTo>
                  <a:cubicBezTo>
                    <a:pt x="105" y="79"/>
                    <a:pt x="105" y="79"/>
                    <a:pt x="107" y="78"/>
                  </a:cubicBezTo>
                  <a:cubicBezTo>
                    <a:pt x="108" y="78"/>
                    <a:pt x="109" y="78"/>
                    <a:pt x="110" y="78"/>
                  </a:cubicBezTo>
                  <a:cubicBezTo>
                    <a:pt x="111" y="77"/>
                    <a:pt x="111" y="77"/>
                    <a:pt x="112" y="75"/>
                  </a:cubicBezTo>
                  <a:cubicBezTo>
                    <a:pt x="113" y="72"/>
                    <a:pt x="115" y="74"/>
                    <a:pt x="117" y="73"/>
                  </a:cubicBezTo>
                  <a:cubicBezTo>
                    <a:pt x="119" y="72"/>
                    <a:pt x="120" y="68"/>
                    <a:pt x="121" y="67"/>
                  </a:cubicBezTo>
                  <a:cubicBezTo>
                    <a:pt x="122" y="65"/>
                    <a:pt x="122" y="63"/>
                    <a:pt x="122" y="60"/>
                  </a:cubicBezTo>
                  <a:cubicBezTo>
                    <a:pt x="123" y="57"/>
                    <a:pt x="122" y="54"/>
                    <a:pt x="122" y="50"/>
                  </a:cubicBezTo>
                  <a:cubicBezTo>
                    <a:pt x="122" y="49"/>
                    <a:pt x="123" y="48"/>
                    <a:pt x="123" y="47"/>
                  </a:cubicBezTo>
                  <a:cubicBezTo>
                    <a:pt x="117" y="44"/>
                    <a:pt x="109" y="43"/>
                    <a:pt x="106" y="36"/>
                  </a:cubicBezTo>
                  <a:cubicBezTo>
                    <a:pt x="104" y="32"/>
                    <a:pt x="104" y="29"/>
                    <a:pt x="102" y="26"/>
                  </a:cubicBezTo>
                  <a:cubicBezTo>
                    <a:pt x="101" y="25"/>
                    <a:pt x="101" y="22"/>
                    <a:pt x="99" y="21"/>
                  </a:cubicBezTo>
                  <a:cubicBezTo>
                    <a:pt x="97" y="19"/>
                    <a:pt x="98" y="21"/>
                    <a:pt x="95" y="21"/>
                  </a:cubicBezTo>
                  <a:cubicBezTo>
                    <a:pt x="92" y="22"/>
                    <a:pt x="91" y="20"/>
                    <a:pt x="89" y="19"/>
                  </a:cubicBezTo>
                  <a:cubicBezTo>
                    <a:pt x="87" y="18"/>
                    <a:pt x="86" y="18"/>
                    <a:pt x="84" y="18"/>
                  </a:cubicBezTo>
                  <a:cubicBezTo>
                    <a:pt x="80" y="17"/>
                    <a:pt x="78" y="12"/>
                    <a:pt x="74" y="11"/>
                  </a:cubicBezTo>
                  <a:cubicBezTo>
                    <a:pt x="73" y="10"/>
                    <a:pt x="71" y="10"/>
                    <a:pt x="70" y="9"/>
                  </a:cubicBezTo>
                  <a:cubicBezTo>
                    <a:pt x="68" y="10"/>
                    <a:pt x="66" y="12"/>
                    <a:pt x="64" y="14"/>
                  </a:cubicBezTo>
                  <a:cubicBezTo>
                    <a:pt x="61" y="15"/>
                    <a:pt x="58" y="15"/>
                    <a:pt x="56" y="13"/>
                  </a:cubicBezTo>
                  <a:cubicBezTo>
                    <a:pt x="55" y="12"/>
                    <a:pt x="55" y="11"/>
                    <a:pt x="54" y="10"/>
                  </a:cubicBezTo>
                  <a:cubicBezTo>
                    <a:pt x="52" y="9"/>
                    <a:pt x="51" y="8"/>
                    <a:pt x="50" y="8"/>
                  </a:cubicBezTo>
                  <a:cubicBezTo>
                    <a:pt x="47" y="7"/>
                    <a:pt x="42" y="6"/>
                    <a:pt x="40" y="8"/>
                  </a:cubicBezTo>
                  <a:cubicBezTo>
                    <a:pt x="39" y="9"/>
                    <a:pt x="40" y="11"/>
                    <a:pt x="38" y="11"/>
                  </a:cubicBezTo>
                  <a:cubicBezTo>
                    <a:pt x="37" y="11"/>
                    <a:pt x="34" y="10"/>
                    <a:pt x="34" y="9"/>
                  </a:cubicBezTo>
                  <a:cubicBezTo>
                    <a:pt x="32" y="7"/>
                    <a:pt x="36" y="4"/>
                    <a:pt x="32" y="2"/>
                  </a:cubicBezTo>
                  <a:cubicBezTo>
                    <a:pt x="30" y="1"/>
                    <a:pt x="26" y="0"/>
                    <a:pt x="24" y="1"/>
                  </a:cubicBezTo>
                  <a:cubicBezTo>
                    <a:pt x="21" y="2"/>
                    <a:pt x="21" y="6"/>
                    <a:pt x="18" y="8"/>
                  </a:cubicBezTo>
                  <a:cubicBezTo>
                    <a:pt x="16" y="9"/>
                    <a:pt x="16" y="9"/>
                    <a:pt x="15" y="11"/>
                  </a:cubicBezTo>
                  <a:cubicBezTo>
                    <a:pt x="15" y="13"/>
                    <a:pt x="15" y="14"/>
                    <a:pt x="14" y="15"/>
                  </a:cubicBezTo>
                  <a:cubicBezTo>
                    <a:pt x="11" y="18"/>
                    <a:pt x="9" y="13"/>
                    <a:pt x="6" y="14"/>
                  </a:cubicBezTo>
                  <a:cubicBezTo>
                    <a:pt x="3" y="14"/>
                    <a:pt x="4" y="20"/>
                    <a:pt x="2" y="22"/>
                  </a:cubicBezTo>
                  <a:cubicBezTo>
                    <a:pt x="1" y="24"/>
                    <a:pt x="0" y="24"/>
                    <a:pt x="0" y="26"/>
                  </a:cubicBezTo>
                  <a:cubicBezTo>
                    <a:pt x="0" y="27"/>
                    <a:pt x="0" y="30"/>
                    <a:pt x="1" y="30"/>
                  </a:cubicBezTo>
                  <a:cubicBezTo>
                    <a:pt x="2" y="32"/>
                    <a:pt x="7" y="32"/>
                    <a:pt x="4" y="35"/>
                  </a:cubicBezTo>
                  <a:cubicBezTo>
                    <a:pt x="2" y="38"/>
                    <a:pt x="0" y="38"/>
                    <a:pt x="0" y="42"/>
                  </a:cubicBezTo>
                  <a:cubicBezTo>
                    <a:pt x="0" y="44"/>
                    <a:pt x="0" y="45"/>
                    <a:pt x="1" y="47"/>
                  </a:cubicBezTo>
                  <a:cubicBezTo>
                    <a:pt x="1" y="48"/>
                    <a:pt x="3" y="49"/>
                    <a:pt x="3" y="50"/>
                  </a:cubicBezTo>
                  <a:cubicBezTo>
                    <a:pt x="3" y="51"/>
                    <a:pt x="3" y="52"/>
                    <a:pt x="3" y="52"/>
                  </a:cubicBezTo>
                  <a:cubicBezTo>
                    <a:pt x="4" y="53"/>
                    <a:pt x="5" y="54"/>
                    <a:pt x="6" y="57"/>
                  </a:cubicBezTo>
                  <a:cubicBezTo>
                    <a:pt x="6" y="59"/>
                    <a:pt x="7" y="62"/>
                    <a:pt x="8" y="65"/>
                  </a:cubicBezTo>
                  <a:cubicBezTo>
                    <a:pt x="9" y="70"/>
                    <a:pt x="8" y="75"/>
                    <a:pt x="8" y="80"/>
                  </a:cubicBezTo>
                  <a:cubicBezTo>
                    <a:pt x="8" y="83"/>
                    <a:pt x="8" y="86"/>
                    <a:pt x="7" y="88"/>
                  </a:cubicBezTo>
                  <a:cubicBezTo>
                    <a:pt x="7" y="91"/>
                    <a:pt x="5" y="93"/>
                    <a:pt x="6" y="95"/>
                  </a:cubicBezTo>
                  <a:cubicBezTo>
                    <a:pt x="6" y="97"/>
                    <a:pt x="8" y="97"/>
                    <a:pt x="8" y="99"/>
                  </a:cubicBezTo>
                  <a:cubicBezTo>
                    <a:pt x="9" y="100"/>
                    <a:pt x="8" y="102"/>
                    <a:pt x="8" y="103"/>
                  </a:cubicBezTo>
                  <a:cubicBezTo>
                    <a:pt x="9" y="108"/>
                    <a:pt x="12" y="106"/>
                    <a:pt x="15" y="105"/>
                  </a:cubicBezTo>
                  <a:cubicBezTo>
                    <a:pt x="18" y="103"/>
                    <a:pt x="21" y="103"/>
                    <a:pt x="22" y="106"/>
                  </a:cubicBezTo>
                  <a:cubicBezTo>
                    <a:pt x="24" y="108"/>
                    <a:pt x="23" y="110"/>
                    <a:pt x="24" y="113"/>
                  </a:cubicBezTo>
                  <a:cubicBezTo>
                    <a:pt x="25" y="119"/>
                    <a:pt x="27" y="124"/>
                    <a:pt x="33" y="127"/>
                  </a:cubicBezTo>
                  <a:cubicBezTo>
                    <a:pt x="35" y="128"/>
                    <a:pt x="39" y="130"/>
                    <a:pt x="41" y="128"/>
                  </a:cubicBezTo>
                  <a:cubicBezTo>
                    <a:pt x="44" y="127"/>
                    <a:pt x="45" y="122"/>
                    <a:pt x="45" y="120"/>
                  </a:cubicBezTo>
                  <a:cubicBezTo>
                    <a:pt x="45" y="117"/>
                    <a:pt x="43" y="114"/>
                    <a:pt x="42" y="111"/>
                  </a:cubicBezTo>
                  <a:cubicBezTo>
                    <a:pt x="42" y="108"/>
                    <a:pt x="43" y="105"/>
                    <a:pt x="44" y="102"/>
                  </a:cubicBezTo>
                  <a:cubicBezTo>
                    <a:pt x="45" y="99"/>
                    <a:pt x="44" y="95"/>
                    <a:pt x="45" y="92"/>
                  </a:cubicBezTo>
                  <a:cubicBezTo>
                    <a:pt x="46" y="90"/>
                    <a:pt x="48" y="83"/>
                    <a:pt x="52" y="85"/>
                  </a:cubicBezTo>
                  <a:cubicBezTo>
                    <a:pt x="54" y="86"/>
                    <a:pt x="53" y="89"/>
                    <a:pt x="54" y="90"/>
                  </a:cubicBezTo>
                  <a:cubicBezTo>
                    <a:pt x="55" y="92"/>
                    <a:pt x="56" y="92"/>
                    <a:pt x="58" y="91"/>
                  </a:cubicBezTo>
                  <a:cubicBezTo>
                    <a:pt x="64" y="91"/>
                    <a:pt x="63" y="93"/>
                    <a:pt x="64" y="97"/>
                  </a:cubicBezTo>
                  <a:cubicBezTo>
                    <a:pt x="65" y="97"/>
                    <a:pt x="67" y="98"/>
                    <a:pt x="68" y="97"/>
                  </a:cubicBezTo>
                  <a:cubicBezTo>
                    <a:pt x="70" y="97"/>
                    <a:pt x="71" y="96"/>
                    <a:pt x="73" y="95"/>
                  </a:cubicBezTo>
                  <a:cubicBezTo>
                    <a:pt x="76" y="94"/>
                    <a:pt x="79" y="95"/>
                    <a:pt x="82" y="95"/>
                  </a:cubicBezTo>
                  <a:cubicBezTo>
                    <a:pt x="84" y="95"/>
                    <a:pt x="85" y="94"/>
                    <a:pt x="86" y="93"/>
                  </a:cubicBezTo>
                  <a:cubicBezTo>
                    <a:pt x="88" y="92"/>
                    <a:pt x="89" y="93"/>
                    <a:pt x="91" y="92"/>
                  </a:cubicBezTo>
                  <a:cubicBezTo>
                    <a:pt x="93" y="92"/>
                    <a:pt x="94" y="91"/>
                    <a:pt x="96" y="90"/>
                  </a:cubicBezTo>
                  <a:cubicBezTo>
                    <a:pt x="96" y="90"/>
                    <a:pt x="97" y="90"/>
                    <a:pt x="97" y="89"/>
                  </a:cubicBezTo>
                  <a:cubicBezTo>
                    <a:pt x="97" y="88"/>
                    <a:pt x="97" y="87"/>
                    <a:pt x="97" y="86"/>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4" name="Freeform 24">
              <a:extLst>
                <a:ext uri="{FF2B5EF4-FFF2-40B4-BE49-F238E27FC236}">
                  <a16:creationId xmlns:a16="http://schemas.microsoft.com/office/drawing/2014/main" id="{9F8BAAA3-C4EC-4D02-B7D9-F67AB0AB1F7F}"/>
                </a:ext>
              </a:extLst>
            </p:cNvPr>
            <p:cNvSpPr>
              <a:spLocks/>
            </p:cNvSpPr>
            <p:nvPr/>
          </p:nvSpPr>
          <p:spPr bwMode="auto">
            <a:xfrm>
              <a:off x="5454650" y="8210551"/>
              <a:ext cx="434975" cy="330200"/>
            </a:xfrm>
            <a:custGeom>
              <a:avLst/>
              <a:gdLst>
                <a:gd name="T0" fmla="*/ 96 w 116"/>
                <a:gd name="T1" fmla="*/ 16 h 88"/>
                <a:gd name="T2" fmla="*/ 73 w 116"/>
                <a:gd name="T3" fmla="*/ 11 h 88"/>
                <a:gd name="T4" fmla="*/ 74 w 116"/>
                <a:gd name="T5" fmla="*/ 16 h 88"/>
                <a:gd name="T6" fmla="*/ 69 w 116"/>
                <a:gd name="T7" fmla="*/ 24 h 88"/>
                <a:gd name="T8" fmla="*/ 50 w 116"/>
                <a:gd name="T9" fmla="*/ 11 h 88"/>
                <a:gd name="T10" fmla="*/ 35 w 116"/>
                <a:gd name="T11" fmla="*/ 5 h 88"/>
                <a:gd name="T12" fmla="*/ 27 w 116"/>
                <a:gd name="T13" fmla="*/ 0 h 88"/>
                <a:gd name="T14" fmla="*/ 26 w 116"/>
                <a:gd name="T15" fmla="*/ 13 h 88"/>
                <a:gd name="T16" fmla="*/ 21 w 116"/>
                <a:gd name="T17" fmla="*/ 26 h 88"/>
                <a:gd name="T18" fmla="*/ 14 w 116"/>
                <a:gd name="T19" fmla="*/ 31 h 88"/>
                <a:gd name="T20" fmla="*/ 7 w 116"/>
                <a:gd name="T21" fmla="*/ 33 h 88"/>
                <a:gd name="T22" fmla="*/ 1 w 116"/>
                <a:gd name="T23" fmla="*/ 39 h 88"/>
                <a:gd name="T24" fmla="*/ 0 w 116"/>
                <a:gd name="T25" fmla="*/ 43 h 88"/>
                <a:gd name="T26" fmla="*/ 12 w 116"/>
                <a:gd name="T27" fmla="*/ 53 h 88"/>
                <a:gd name="T28" fmla="*/ 7 w 116"/>
                <a:gd name="T29" fmla="*/ 68 h 88"/>
                <a:gd name="T30" fmla="*/ 16 w 116"/>
                <a:gd name="T31" fmla="*/ 84 h 88"/>
                <a:gd name="T32" fmla="*/ 24 w 116"/>
                <a:gd name="T33" fmla="*/ 87 h 88"/>
                <a:gd name="T34" fmla="*/ 29 w 116"/>
                <a:gd name="T35" fmla="*/ 82 h 88"/>
                <a:gd name="T36" fmla="*/ 46 w 116"/>
                <a:gd name="T37" fmla="*/ 61 h 88"/>
                <a:gd name="T38" fmla="*/ 71 w 116"/>
                <a:gd name="T39" fmla="*/ 57 h 88"/>
                <a:gd name="T40" fmla="*/ 81 w 116"/>
                <a:gd name="T41" fmla="*/ 61 h 88"/>
                <a:gd name="T42" fmla="*/ 86 w 116"/>
                <a:gd name="T43" fmla="*/ 67 h 88"/>
                <a:gd name="T44" fmla="*/ 90 w 116"/>
                <a:gd name="T45" fmla="*/ 74 h 88"/>
                <a:gd name="T46" fmla="*/ 90 w 116"/>
                <a:gd name="T47" fmla="*/ 86 h 88"/>
                <a:gd name="T48" fmla="*/ 97 w 116"/>
                <a:gd name="T49" fmla="*/ 87 h 88"/>
                <a:gd name="T50" fmla="*/ 97 w 116"/>
                <a:gd name="T51" fmla="*/ 83 h 88"/>
                <a:gd name="T52" fmla="*/ 103 w 116"/>
                <a:gd name="T53" fmla="*/ 72 h 88"/>
                <a:gd name="T54" fmla="*/ 97 w 116"/>
                <a:gd name="T55" fmla="*/ 63 h 88"/>
                <a:gd name="T56" fmla="*/ 94 w 116"/>
                <a:gd name="T57" fmla="*/ 60 h 88"/>
                <a:gd name="T58" fmla="*/ 93 w 116"/>
                <a:gd name="T59" fmla="*/ 45 h 88"/>
                <a:gd name="T60" fmla="*/ 101 w 116"/>
                <a:gd name="T61" fmla="*/ 35 h 88"/>
                <a:gd name="T62" fmla="*/ 111 w 116"/>
                <a:gd name="T63" fmla="*/ 27 h 88"/>
                <a:gd name="T64" fmla="*/ 116 w 116"/>
                <a:gd name="T65"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6" h="88">
                  <a:moveTo>
                    <a:pt x="108" y="22"/>
                  </a:moveTo>
                  <a:cubicBezTo>
                    <a:pt x="102" y="21"/>
                    <a:pt x="100" y="19"/>
                    <a:pt x="96" y="16"/>
                  </a:cubicBezTo>
                  <a:cubicBezTo>
                    <a:pt x="92" y="12"/>
                    <a:pt x="89" y="8"/>
                    <a:pt x="85" y="7"/>
                  </a:cubicBezTo>
                  <a:cubicBezTo>
                    <a:pt x="82" y="6"/>
                    <a:pt x="74" y="7"/>
                    <a:pt x="73" y="11"/>
                  </a:cubicBezTo>
                  <a:cubicBezTo>
                    <a:pt x="73" y="11"/>
                    <a:pt x="73" y="11"/>
                    <a:pt x="73" y="11"/>
                  </a:cubicBezTo>
                  <a:cubicBezTo>
                    <a:pt x="73" y="13"/>
                    <a:pt x="75" y="14"/>
                    <a:pt x="74" y="16"/>
                  </a:cubicBezTo>
                  <a:cubicBezTo>
                    <a:pt x="74" y="18"/>
                    <a:pt x="73" y="19"/>
                    <a:pt x="73" y="21"/>
                  </a:cubicBezTo>
                  <a:cubicBezTo>
                    <a:pt x="72" y="25"/>
                    <a:pt x="73" y="28"/>
                    <a:pt x="69" y="24"/>
                  </a:cubicBezTo>
                  <a:cubicBezTo>
                    <a:pt x="66" y="21"/>
                    <a:pt x="65" y="16"/>
                    <a:pt x="61" y="14"/>
                  </a:cubicBezTo>
                  <a:cubicBezTo>
                    <a:pt x="58" y="12"/>
                    <a:pt x="53" y="12"/>
                    <a:pt x="50" y="11"/>
                  </a:cubicBezTo>
                  <a:cubicBezTo>
                    <a:pt x="46" y="11"/>
                    <a:pt x="42" y="12"/>
                    <a:pt x="39" y="9"/>
                  </a:cubicBezTo>
                  <a:cubicBezTo>
                    <a:pt x="38" y="8"/>
                    <a:pt x="38" y="6"/>
                    <a:pt x="35" y="5"/>
                  </a:cubicBezTo>
                  <a:cubicBezTo>
                    <a:pt x="33" y="4"/>
                    <a:pt x="33" y="5"/>
                    <a:pt x="31" y="3"/>
                  </a:cubicBezTo>
                  <a:cubicBezTo>
                    <a:pt x="30" y="2"/>
                    <a:pt x="28" y="1"/>
                    <a:pt x="27" y="0"/>
                  </a:cubicBezTo>
                  <a:cubicBezTo>
                    <a:pt x="27" y="1"/>
                    <a:pt x="26" y="2"/>
                    <a:pt x="26" y="3"/>
                  </a:cubicBezTo>
                  <a:cubicBezTo>
                    <a:pt x="26" y="7"/>
                    <a:pt x="27" y="10"/>
                    <a:pt x="26" y="13"/>
                  </a:cubicBezTo>
                  <a:cubicBezTo>
                    <a:pt x="26" y="16"/>
                    <a:pt x="26" y="18"/>
                    <a:pt x="25" y="20"/>
                  </a:cubicBezTo>
                  <a:cubicBezTo>
                    <a:pt x="24" y="21"/>
                    <a:pt x="23" y="25"/>
                    <a:pt x="21" y="26"/>
                  </a:cubicBezTo>
                  <a:cubicBezTo>
                    <a:pt x="19" y="27"/>
                    <a:pt x="17" y="25"/>
                    <a:pt x="16" y="28"/>
                  </a:cubicBezTo>
                  <a:cubicBezTo>
                    <a:pt x="15" y="30"/>
                    <a:pt x="15" y="30"/>
                    <a:pt x="14" y="31"/>
                  </a:cubicBezTo>
                  <a:cubicBezTo>
                    <a:pt x="13" y="31"/>
                    <a:pt x="12" y="31"/>
                    <a:pt x="11" y="31"/>
                  </a:cubicBezTo>
                  <a:cubicBezTo>
                    <a:pt x="9" y="32"/>
                    <a:pt x="9" y="32"/>
                    <a:pt x="7" y="33"/>
                  </a:cubicBezTo>
                  <a:cubicBezTo>
                    <a:pt x="6" y="33"/>
                    <a:pt x="5" y="34"/>
                    <a:pt x="4" y="34"/>
                  </a:cubicBezTo>
                  <a:cubicBezTo>
                    <a:pt x="2" y="36"/>
                    <a:pt x="1" y="35"/>
                    <a:pt x="1" y="39"/>
                  </a:cubicBezTo>
                  <a:cubicBezTo>
                    <a:pt x="1" y="40"/>
                    <a:pt x="1" y="41"/>
                    <a:pt x="1" y="42"/>
                  </a:cubicBezTo>
                  <a:cubicBezTo>
                    <a:pt x="1" y="43"/>
                    <a:pt x="0" y="43"/>
                    <a:pt x="0" y="43"/>
                  </a:cubicBezTo>
                  <a:cubicBezTo>
                    <a:pt x="1" y="43"/>
                    <a:pt x="2" y="43"/>
                    <a:pt x="2" y="43"/>
                  </a:cubicBezTo>
                  <a:cubicBezTo>
                    <a:pt x="8" y="42"/>
                    <a:pt x="12" y="47"/>
                    <a:pt x="12" y="53"/>
                  </a:cubicBezTo>
                  <a:cubicBezTo>
                    <a:pt x="11" y="55"/>
                    <a:pt x="10" y="58"/>
                    <a:pt x="10" y="60"/>
                  </a:cubicBezTo>
                  <a:cubicBezTo>
                    <a:pt x="9" y="63"/>
                    <a:pt x="7" y="65"/>
                    <a:pt x="7" y="68"/>
                  </a:cubicBezTo>
                  <a:cubicBezTo>
                    <a:pt x="7" y="73"/>
                    <a:pt x="9" y="79"/>
                    <a:pt x="13" y="82"/>
                  </a:cubicBezTo>
                  <a:cubicBezTo>
                    <a:pt x="14" y="83"/>
                    <a:pt x="15" y="83"/>
                    <a:pt x="16" y="84"/>
                  </a:cubicBezTo>
                  <a:cubicBezTo>
                    <a:pt x="18" y="85"/>
                    <a:pt x="17" y="85"/>
                    <a:pt x="20" y="86"/>
                  </a:cubicBezTo>
                  <a:cubicBezTo>
                    <a:pt x="21" y="86"/>
                    <a:pt x="23" y="86"/>
                    <a:pt x="24" y="87"/>
                  </a:cubicBezTo>
                  <a:cubicBezTo>
                    <a:pt x="25" y="86"/>
                    <a:pt x="26" y="86"/>
                    <a:pt x="27" y="86"/>
                  </a:cubicBezTo>
                  <a:cubicBezTo>
                    <a:pt x="30" y="85"/>
                    <a:pt x="31" y="86"/>
                    <a:pt x="29" y="82"/>
                  </a:cubicBezTo>
                  <a:cubicBezTo>
                    <a:pt x="28" y="78"/>
                    <a:pt x="27" y="73"/>
                    <a:pt x="31" y="69"/>
                  </a:cubicBezTo>
                  <a:cubicBezTo>
                    <a:pt x="34" y="66"/>
                    <a:pt x="42" y="62"/>
                    <a:pt x="46" y="61"/>
                  </a:cubicBezTo>
                  <a:cubicBezTo>
                    <a:pt x="50" y="59"/>
                    <a:pt x="59" y="58"/>
                    <a:pt x="62" y="58"/>
                  </a:cubicBezTo>
                  <a:cubicBezTo>
                    <a:pt x="66" y="57"/>
                    <a:pt x="68" y="57"/>
                    <a:pt x="71" y="57"/>
                  </a:cubicBezTo>
                  <a:cubicBezTo>
                    <a:pt x="74" y="58"/>
                    <a:pt x="74" y="60"/>
                    <a:pt x="78" y="61"/>
                  </a:cubicBezTo>
                  <a:cubicBezTo>
                    <a:pt x="79" y="61"/>
                    <a:pt x="80" y="61"/>
                    <a:pt x="81" y="61"/>
                  </a:cubicBezTo>
                  <a:cubicBezTo>
                    <a:pt x="82" y="62"/>
                    <a:pt x="82" y="62"/>
                    <a:pt x="83" y="63"/>
                  </a:cubicBezTo>
                  <a:cubicBezTo>
                    <a:pt x="83" y="65"/>
                    <a:pt x="86" y="65"/>
                    <a:pt x="86" y="67"/>
                  </a:cubicBezTo>
                  <a:cubicBezTo>
                    <a:pt x="87" y="69"/>
                    <a:pt x="87" y="70"/>
                    <a:pt x="88" y="72"/>
                  </a:cubicBezTo>
                  <a:cubicBezTo>
                    <a:pt x="88" y="73"/>
                    <a:pt x="89" y="73"/>
                    <a:pt x="90" y="74"/>
                  </a:cubicBezTo>
                  <a:cubicBezTo>
                    <a:pt x="92" y="76"/>
                    <a:pt x="91" y="79"/>
                    <a:pt x="91" y="82"/>
                  </a:cubicBezTo>
                  <a:cubicBezTo>
                    <a:pt x="90" y="83"/>
                    <a:pt x="90" y="84"/>
                    <a:pt x="90" y="86"/>
                  </a:cubicBezTo>
                  <a:cubicBezTo>
                    <a:pt x="89" y="87"/>
                    <a:pt x="90" y="87"/>
                    <a:pt x="91" y="88"/>
                  </a:cubicBezTo>
                  <a:cubicBezTo>
                    <a:pt x="93" y="88"/>
                    <a:pt x="95" y="88"/>
                    <a:pt x="97" y="87"/>
                  </a:cubicBezTo>
                  <a:cubicBezTo>
                    <a:pt x="98" y="87"/>
                    <a:pt x="99" y="86"/>
                    <a:pt x="99" y="85"/>
                  </a:cubicBezTo>
                  <a:cubicBezTo>
                    <a:pt x="99" y="84"/>
                    <a:pt x="98" y="84"/>
                    <a:pt x="97" y="83"/>
                  </a:cubicBezTo>
                  <a:cubicBezTo>
                    <a:pt x="96" y="80"/>
                    <a:pt x="98" y="77"/>
                    <a:pt x="101" y="75"/>
                  </a:cubicBezTo>
                  <a:cubicBezTo>
                    <a:pt x="102" y="74"/>
                    <a:pt x="102" y="73"/>
                    <a:pt x="103" y="72"/>
                  </a:cubicBezTo>
                  <a:cubicBezTo>
                    <a:pt x="104" y="71"/>
                    <a:pt x="105" y="71"/>
                    <a:pt x="105" y="69"/>
                  </a:cubicBezTo>
                  <a:cubicBezTo>
                    <a:pt x="104" y="68"/>
                    <a:pt x="100" y="65"/>
                    <a:pt x="97" y="63"/>
                  </a:cubicBezTo>
                  <a:cubicBezTo>
                    <a:pt x="96" y="63"/>
                    <a:pt x="96" y="62"/>
                    <a:pt x="96" y="61"/>
                  </a:cubicBezTo>
                  <a:cubicBezTo>
                    <a:pt x="95" y="61"/>
                    <a:pt x="94" y="60"/>
                    <a:pt x="94" y="60"/>
                  </a:cubicBezTo>
                  <a:cubicBezTo>
                    <a:pt x="93" y="58"/>
                    <a:pt x="95" y="56"/>
                    <a:pt x="95" y="55"/>
                  </a:cubicBezTo>
                  <a:cubicBezTo>
                    <a:pt x="95" y="53"/>
                    <a:pt x="93" y="46"/>
                    <a:pt x="93" y="45"/>
                  </a:cubicBezTo>
                  <a:cubicBezTo>
                    <a:pt x="94" y="43"/>
                    <a:pt x="96" y="44"/>
                    <a:pt x="97" y="43"/>
                  </a:cubicBezTo>
                  <a:cubicBezTo>
                    <a:pt x="98" y="42"/>
                    <a:pt x="99" y="37"/>
                    <a:pt x="101" y="35"/>
                  </a:cubicBezTo>
                  <a:cubicBezTo>
                    <a:pt x="102" y="33"/>
                    <a:pt x="103" y="31"/>
                    <a:pt x="106" y="30"/>
                  </a:cubicBezTo>
                  <a:cubicBezTo>
                    <a:pt x="107" y="29"/>
                    <a:pt x="109" y="28"/>
                    <a:pt x="111" y="27"/>
                  </a:cubicBezTo>
                  <a:cubicBezTo>
                    <a:pt x="112" y="25"/>
                    <a:pt x="114" y="25"/>
                    <a:pt x="116" y="24"/>
                  </a:cubicBezTo>
                  <a:cubicBezTo>
                    <a:pt x="116" y="24"/>
                    <a:pt x="116" y="23"/>
                    <a:pt x="116" y="23"/>
                  </a:cubicBezTo>
                  <a:cubicBezTo>
                    <a:pt x="113" y="23"/>
                    <a:pt x="111" y="22"/>
                    <a:pt x="108" y="22"/>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5" name="Freeform 25">
              <a:extLst>
                <a:ext uri="{FF2B5EF4-FFF2-40B4-BE49-F238E27FC236}">
                  <a16:creationId xmlns:a16="http://schemas.microsoft.com/office/drawing/2014/main" id="{AE364817-FDD7-4CF4-A1BB-9F885EAA7BCD}"/>
                </a:ext>
              </a:extLst>
            </p:cNvPr>
            <p:cNvSpPr>
              <a:spLocks/>
            </p:cNvSpPr>
            <p:nvPr/>
          </p:nvSpPr>
          <p:spPr bwMode="auto">
            <a:xfrm>
              <a:off x="4651375" y="7385051"/>
              <a:ext cx="704850" cy="1120775"/>
            </a:xfrm>
            <a:custGeom>
              <a:avLst/>
              <a:gdLst>
                <a:gd name="T0" fmla="*/ 182 w 188"/>
                <a:gd name="T1" fmla="*/ 168 h 299"/>
                <a:gd name="T2" fmla="*/ 176 w 188"/>
                <a:gd name="T3" fmla="*/ 150 h 299"/>
                <a:gd name="T4" fmla="*/ 172 w 188"/>
                <a:gd name="T5" fmla="*/ 141 h 299"/>
                <a:gd name="T6" fmla="*/ 171 w 188"/>
                <a:gd name="T7" fmla="*/ 123 h 299"/>
                <a:gd name="T8" fmla="*/ 177 w 188"/>
                <a:gd name="T9" fmla="*/ 113 h 299"/>
                <a:gd name="T10" fmla="*/ 166 w 188"/>
                <a:gd name="T11" fmla="*/ 100 h 299"/>
                <a:gd name="T12" fmla="*/ 157 w 188"/>
                <a:gd name="T13" fmla="*/ 103 h 299"/>
                <a:gd name="T14" fmla="*/ 146 w 188"/>
                <a:gd name="T15" fmla="*/ 84 h 299"/>
                <a:gd name="T16" fmla="*/ 151 w 188"/>
                <a:gd name="T17" fmla="*/ 70 h 299"/>
                <a:gd name="T18" fmla="*/ 160 w 188"/>
                <a:gd name="T19" fmla="*/ 55 h 299"/>
                <a:gd name="T20" fmla="*/ 185 w 188"/>
                <a:gd name="T21" fmla="*/ 47 h 299"/>
                <a:gd name="T22" fmla="*/ 176 w 188"/>
                <a:gd name="T23" fmla="*/ 24 h 299"/>
                <a:gd name="T24" fmla="*/ 170 w 188"/>
                <a:gd name="T25" fmla="*/ 16 h 299"/>
                <a:gd name="T26" fmla="*/ 164 w 188"/>
                <a:gd name="T27" fmla="*/ 1 h 299"/>
                <a:gd name="T28" fmla="*/ 141 w 188"/>
                <a:gd name="T29" fmla="*/ 13 h 299"/>
                <a:gd name="T30" fmla="*/ 120 w 188"/>
                <a:gd name="T31" fmla="*/ 27 h 299"/>
                <a:gd name="T32" fmla="*/ 103 w 188"/>
                <a:gd name="T33" fmla="*/ 36 h 299"/>
                <a:gd name="T34" fmla="*/ 93 w 188"/>
                <a:gd name="T35" fmla="*/ 19 h 299"/>
                <a:gd name="T36" fmla="*/ 71 w 188"/>
                <a:gd name="T37" fmla="*/ 32 h 299"/>
                <a:gd name="T38" fmla="*/ 60 w 188"/>
                <a:gd name="T39" fmla="*/ 44 h 299"/>
                <a:gd name="T40" fmla="*/ 59 w 188"/>
                <a:gd name="T41" fmla="*/ 68 h 299"/>
                <a:gd name="T42" fmla="*/ 51 w 188"/>
                <a:gd name="T43" fmla="*/ 80 h 299"/>
                <a:gd name="T44" fmla="*/ 47 w 188"/>
                <a:gd name="T45" fmla="*/ 91 h 299"/>
                <a:gd name="T46" fmla="*/ 42 w 188"/>
                <a:gd name="T47" fmla="*/ 108 h 299"/>
                <a:gd name="T48" fmla="*/ 37 w 188"/>
                <a:gd name="T49" fmla="*/ 130 h 299"/>
                <a:gd name="T50" fmla="*/ 34 w 188"/>
                <a:gd name="T51" fmla="*/ 149 h 299"/>
                <a:gd name="T52" fmla="*/ 33 w 188"/>
                <a:gd name="T53" fmla="*/ 171 h 299"/>
                <a:gd name="T54" fmla="*/ 20 w 188"/>
                <a:gd name="T55" fmla="*/ 185 h 299"/>
                <a:gd name="T56" fmla="*/ 3 w 188"/>
                <a:gd name="T57" fmla="*/ 194 h 299"/>
                <a:gd name="T58" fmla="*/ 24 w 188"/>
                <a:gd name="T59" fmla="*/ 212 h 299"/>
                <a:gd name="T60" fmla="*/ 36 w 188"/>
                <a:gd name="T61" fmla="*/ 235 h 299"/>
                <a:gd name="T62" fmla="*/ 39 w 188"/>
                <a:gd name="T63" fmla="*/ 257 h 299"/>
                <a:gd name="T64" fmla="*/ 39 w 188"/>
                <a:gd name="T65" fmla="*/ 274 h 299"/>
                <a:gd name="T66" fmla="*/ 32 w 188"/>
                <a:gd name="T67" fmla="*/ 290 h 299"/>
                <a:gd name="T68" fmla="*/ 45 w 188"/>
                <a:gd name="T69" fmla="*/ 294 h 299"/>
                <a:gd name="T70" fmla="*/ 71 w 188"/>
                <a:gd name="T71" fmla="*/ 293 h 299"/>
                <a:gd name="T72" fmla="*/ 95 w 188"/>
                <a:gd name="T73" fmla="*/ 277 h 299"/>
                <a:gd name="T74" fmla="*/ 112 w 188"/>
                <a:gd name="T75" fmla="*/ 263 h 299"/>
                <a:gd name="T76" fmla="*/ 113 w 188"/>
                <a:gd name="T77" fmla="*/ 250 h 299"/>
                <a:gd name="T78" fmla="*/ 120 w 188"/>
                <a:gd name="T79" fmla="*/ 231 h 299"/>
                <a:gd name="T80" fmla="*/ 119 w 188"/>
                <a:gd name="T81" fmla="*/ 220 h 299"/>
                <a:gd name="T82" fmla="*/ 119 w 188"/>
                <a:gd name="T83" fmla="*/ 203 h 299"/>
                <a:gd name="T84" fmla="*/ 124 w 188"/>
                <a:gd name="T85" fmla="*/ 187 h 299"/>
                <a:gd name="T86" fmla="*/ 136 w 188"/>
                <a:gd name="T87" fmla="*/ 181 h 299"/>
                <a:gd name="T88" fmla="*/ 152 w 188"/>
                <a:gd name="T89" fmla="*/ 182 h 299"/>
                <a:gd name="T90" fmla="*/ 168 w 188"/>
                <a:gd name="T91" fmla="*/ 181 h 299"/>
                <a:gd name="T92" fmla="*/ 182 w 188"/>
                <a:gd name="T93" fmla="*/ 187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299">
                  <a:moveTo>
                    <a:pt x="188" y="181"/>
                  </a:moveTo>
                  <a:cubicBezTo>
                    <a:pt x="187" y="180"/>
                    <a:pt x="188" y="178"/>
                    <a:pt x="188" y="177"/>
                  </a:cubicBezTo>
                  <a:cubicBezTo>
                    <a:pt x="187" y="172"/>
                    <a:pt x="184" y="171"/>
                    <a:pt x="182" y="168"/>
                  </a:cubicBezTo>
                  <a:cubicBezTo>
                    <a:pt x="181" y="166"/>
                    <a:pt x="178" y="165"/>
                    <a:pt x="177" y="164"/>
                  </a:cubicBezTo>
                  <a:cubicBezTo>
                    <a:pt x="176" y="163"/>
                    <a:pt x="177" y="161"/>
                    <a:pt x="176" y="159"/>
                  </a:cubicBezTo>
                  <a:cubicBezTo>
                    <a:pt x="176" y="157"/>
                    <a:pt x="172" y="151"/>
                    <a:pt x="176" y="150"/>
                  </a:cubicBezTo>
                  <a:cubicBezTo>
                    <a:pt x="175" y="149"/>
                    <a:pt x="175" y="147"/>
                    <a:pt x="174" y="146"/>
                  </a:cubicBezTo>
                  <a:cubicBezTo>
                    <a:pt x="172" y="145"/>
                    <a:pt x="169" y="145"/>
                    <a:pt x="169" y="143"/>
                  </a:cubicBezTo>
                  <a:cubicBezTo>
                    <a:pt x="169" y="140"/>
                    <a:pt x="170" y="141"/>
                    <a:pt x="172" y="141"/>
                  </a:cubicBezTo>
                  <a:cubicBezTo>
                    <a:pt x="174" y="140"/>
                    <a:pt x="174" y="141"/>
                    <a:pt x="175" y="138"/>
                  </a:cubicBezTo>
                  <a:cubicBezTo>
                    <a:pt x="176" y="135"/>
                    <a:pt x="173" y="131"/>
                    <a:pt x="172" y="128"/>
                  </a:cubicBezTo>
                  <a:cubicBezTo>
                    <a:pt x="172" y="126"/>
                    <a:pt x="171" y="125"/>
                    <a:pt x="171" y="123"/>
                  </a:cubicBezTo>
                  <a:cubicBezTo>
                    <a:pt x="171" y="121"/>
                    <a:pt x="171" y="121"/>
                    <a:pt x="173" y="120"/>
                  </a:cubicBezTo>
                  <a:cubicBezTo>
                    <a:pt x="175" y="119"/>
                    <a:pt x="176" y="121"/>
                    <a:pt x="177" y="119"/>
                  </a:cubicBezTo>
                  <a:cubicBezTo>
                    <a:pt x="178" y="117"/>
                    <a:pt x="177" y="114"/>
                    <a:pt x="177" y="113"/>
                  </a:cubicBezTo>
                  <a:cubicBezTo>
                    <a:pt x="177" y="110"/>
                    <a:pt x="177" y="106"/>
                    <a:pt x="177" y="103"/>
                  </a:cubicBezTo>
                  <a:cubicBezTo>
                    <a:pt x="177" y="99"/>
                    <a:pt x="173" y="98"/>
                    <a:pt x="169" y="98"/>
                  </a:cubicBezTo>
                  <a:cubicBezTo>
                    <a:pt x="166" y="98"/>
                    <a:pt x="167" y="98"/>
                    <a:pt x="166" y="100"/>
                  </a:cubicBezTo>
                  <a:cubicBezTo>
                    <a:pt x="163" y="102"/>
                    <a:pt x="164" y="101"/>
                    <a:pt x="161" y="101"/>
                  </a:cubicBezTo>
                  <a:cubicBezTo>
                    <a:pt x="161" y="101"/>
                    <a:pt x="160" y="101"/>
                    <a:pt x="159" y="101"/>
                  </a:cubicBezTo>
                  <a:cubicBezTo>
                    <a:pt x="158" y="101"/>
                    <a:pt x="157" y="103"/>
                    <a:pt x="157" y="103"/>
                  </a:cubicBezTo>
                  <a:cubicBezTo>
                    <a:pt x="155" y="103"/>
                    <a:pt x="154" y="101"/>
                    <a:pt x="152" y="100"/>
                  </a:cubicBezTo>
                  <a:cubicBezTo>
                    <a:pt x="149" y="97"/>
                    <a:pt x="145" y="100"/>
                    <a:pt x="144" y="95"/>
                  </a:cubicBezTo>
                  <a:cubicBezTo>
                    <a:pt x="143" y="91"/>
                    <a:pt x="144" y="87"/>
                    <a:pt x="146" y="84"/>
                  </a:cubicBezTo>
                  <a:cubicBezTo>
                    <a:pt x="146" y="83"/>
                    <a:pt x="148" y="80"/>
                    <a:pt x="148" y="79"/>
                  </a:cubicBezTo>
                  <a:cubicBezTo>
                    <a:pt x="148" y="77"/>
                    <a:pt x="147" y="76"/>
                    <a:pt x="147" y="74"/>
                  </a:cubicBezTo>
                  <a:cubicBezTo>
                    <a:pt x="147" y="72"/>
                    <a:pt x="150" y="71"/>
                    <a:pt x="151" y="70"/>
                  </a:cubicBezTo>
                  <a:cubicBezTo>
                    <a:pt x="152" y="68"/>
                    <a:pt x="152" y="67"/>
                    <a:pt x="153" y="65"/>
                  </a:cubicBezTo>
                  <a:cubicBezTo>
                    <a:pt x="155" y="62"/>
                    <a:pt x="161" y="64"/>
                    <a:pt x="162" y="61"/>
                  </a:cubicBezTo>
                  <a:cubicBezTo>
                    <a:pt x="162" y="59"/>
                    <a:pt x="159" y="57"/>
                    <a:pt x="160" y="55"/>
                  </a:cubicBezTo>
                  <a:cubicBezTo>
                    <a:pt x="161" y="53"/>
                    <a:pt x="162" y="53"/>
                    <a:pt x="163" y="53"/>
                  </a:cubicBezTo>
                  <a:cubicBezTo>
                    <a:pt x="167" y="52"/>
                    <a:pt x="172" y="54"/>
                    <a:pt x="173" y="50"/>
                  </a:cubicBezTo>
                  <a:cubicBezTo>
                    <a:pt x="176" y="50"/>
                    <a:pt x="183" y="49"/>
                    <a:pt x="185" y="47"/>
                  </a:cubicBezTo>
                  <a:cubicBezTo>
                    <a:pt x="180" y="47"/>
                    <a:pt x="185" y="35"/>
                    <a:pt x="184" y="32"/>
                  </a:cubicBezTo>
                  <a:cubicBezTo>
                    <a:pt x="184" y="29"/>
                    <a:pt x="183" y="28"/>
                    <a:pt x="181" y="26"/>
                  </a:cubicBezTo>
                  <a:cubicBezTo>
                    <a:pt x="179" y="24"/>
                    <a:pt x="177" y="25"/>
                    <a:pt x="176" y="24"/>
                  </a:cubicBezTo>
                  <a:cubicBezTo>
                    <a:pt x="175" y="23"/>
                    <a:pt x="175" y="22"/>
                    <a:pt x="174" y="21"/>
                  </a:cubicBezTo>
                  <a:cubicBezTo>
                    <a:pt x="173" y="20"/>
                    <a:pt x="172" y="21"/>
                    <a:pt x="172" y="20"/>
                  </a:cubicBezTo>
                  <a:cubicBezTo>
                    <a:pt x="170" y="18"/>
                    <a:pt x="170" y="19"/>
                    <a:pt x="170" y="16"/>
                  </a:cubicBezTo>
                  <a:cubicBezTo>
                    <a:pt x="170" y="14"/>
                    <a:pt x="171" y="13"/>
                    <a:pt x="170" y="10"/>
                  </a:cubicBezTo>
                  <a:cubicBezTo>
                    <a:pt x="169" y="8"/>
                    <a:pt x="168" y="6"/>
                    <a:pt x="167" y="4"/>
                  </a:cubicBezTo>
                  <a:cubicBezTo>
                    <a:pt x="166" y="2"/>
                    <a:pt x="167" y="1"/>
                    <a:pt x="164" y="1"/>
                  </a:cubicBezTo>
                  <a:cubicBezTo>
                    <a:pt x="162" y="0"/>
                    <a:pt x="160" y="1"/>
                    <a:pt x="158" y="2"/>
                  </a:cubicBezTo>
                  <a:cubicBezTo>
                    <a:pt x="155" y="2"/>
                    <a:pt x="150" y="1"/>
                    <a:pt x="147" y="3"/>
                  </a:cubicBezTo>
                  <a:cubicBezTo>
                    <a:pt x="143" y="6"/>
                    <a:pt x="143" y="10"/>
                    <a:pt x="141" y="13"/>
                  </a:cubicBezTo>
                  <a:cubicBezTo>
                    <a:pt x="138" y="16"/>
                    <a:pt x="133" y="16"/>
                    <a:pt x="131" y="19"/>
                  </a:cubicBezTo>
                  <a:cubicBezTo>
                    <a:pt x="130" y="21"/>
                    <a:pt x="132" y="30"/>
                    <a:pt x="128" y="29"/>
                  </a:cubicBezTo>
                  <a:cubicBezTo>
                    <a:pt x="129" y="25"/>
                    <a:pt x="122" y="26"/>
                    <a:pt x="120" y="27"/>
                  </a:cubicBezTo>
                  <a:cubicBezTo>
                    <a:pt x="117" y="28"/>
                    <a:pt x="115" y="29"/>
                    <a:pt x="111" y="29"/>
                  </a:cubicBezTo>
                  <a:cubicBezTo>
                    <a:pt x="109" y="30"/>
                    <a:pt x="107" y="29"/>
                    <a:pt x="105" y="31"/>
                  </a:cubicBezTo>
                  <a:cubicBezTo>
                    <a:pt x="104" y="32"/>
                    <a:pt x="104" y="35"/>
                    <a:pt x="103" y="36"/>
                  </a:cubicBezTo>
                  <a:cubicBezTo>
                    <a:pt x="101" y="38"/>
                    <a:pt x="96" y="35"/>
                    <a:pt x="93" y="35"/>
                  </a:cubicBezTo>
                  <a:cubicBezTo>
                    <a:pt x="94" y="32"/>
                    <a:pt x="94" y="29"/>
                    <a:pt x="95" y="26"/>
                  </a:cubicBezTo>
                  <a:cubicBezTo>
                    <a:pt x="96" y="22"/>
                    <a:pt x="98" y="21"/>
                    <a:pt x="93" y="19"/>
                  </a:cubicBezTo>
                  <a:cubicBezTo>
                    <a:pt x="88" y="18"/>
                    <a:pt x="82" y="17"/>
                    <a:pt x="76" y="18"/>
                  </a:cubicBezTo>
                  <a:cubicBezTo>
                    <a:pt x="76" y="21"/>
                    <a:pt x="77" y="25"/>
                    <a:pt x="75" y="28"/>
                  </a:cubicBezTo>
                  <a:cubicBezTo>
                    <a:pt x="74" y="29"/>
                    <a:pt x="72" y="30"/>
                    <a:pt x="71" y="32"/>
                  </a:cubicBezTo>
                  <a:cubicBezTo>
                    <a:pt x="71" y="33"/>
                    <a:pt x="70" y="35"/>
                    <a:pt x="69" y="36"/>
                  </a:cubicBezTo>
                  <a:cubicBezTo>
                    <a:pt x="68" y="39"/>
                    <a:pt x="66" y="43"/>
                    <a:pt x="62" y="41"/>
                  </a:cubicBezTo>
                  <a:cubicBezTo>
                    <a:pt x="61" y="42"/>
                    <a:pt x="60" y="43"/>
                    <a:pt x="60" y="44"/>
                  </a:cubicBezTo>
                  <a:cubicBezTo>
                    <a:pt x="59" y="46"/>
                    <a:pt x="59" y="47"/>
                    <a:pt x="59" y="49"/>
                  </a:cubicBezTo>
                  <a:cubicBezTo>
                    <a:pt x="59" y="53"/>
                    <a:pt x="61" y="55"/>
                    <a:pt x="61" y="59"/>
                  </a:cubicBezTo>
                  <a:cubicBezTo>
                    <a:pt x="61" y="62"/>
                    <a:pt x="61" y="65"/>
                    <a:pt x="59" y="68"/>
                  </a:cubicBezTo>
                  <a:cubicBezTo>
                    <a:pt x="59" y="71"/>
                    <a:pt x="59" y="70"/>
                    <a:pt x="57" y="72"/>
                  </a:cubicBezTo>
                  <a:cubicBezTo>
                    <a:pt x="55" y="73"/>
                    <a:pt x="53" y="73"/>
                    <a:pt x="52" y="75"/>
                  </a:cubicBezTo>
                  <a:cubicBezTo>
                    <a:pt x="51" y="76"/>
                    <a:pt x="50" y="78"/>
                    <a:pt x="51" y="80"/>
                  </a:cubicBezTo>
                  <a:cubicBezTo>
                    <a:pt x="52" y="81"/>
                    <a:pt x="55" y="80"/>
                    <a:pt x="54" y="83"/>
                  </a:cubicBezTo>
                  <a:cubicBezTo>
                    <a:pt x="53" y="85"/>
                    <a:pt x="50" y="84"/>
                    <a:pt x="49" y="86"/>
                  </a:cubicBezTo>
                  <a:cubicBezTo>
                    <a:pt x="47" y="87"/>
                    <a:pt x="47" y="89"/>
                    <a:pt x="47" y="91"/>
                  </a:cubicBezTo>
                  <a:cubicBezTo>
                    <a:pt x="46" y="95"/>
                    <a:pt x="43" y="99"/>
                    <a:pt x="40" y="102"/>
                  </a:cubicBezTo>
                  <a:cubicBezTo>
                    <a:pt x="39" y="103"/>
                    <a:pt x="36" y="104"/>
                    <a:pt x="38" y="106"/>
                  </a:cubicBezTo>
                  <a:cubicBezTo>
                    <a:pt x="38" y="107"/>
                    <a:pt x="41" y="107"/>
                    <a:pt x="42" y="108"/>
                  </a:cubicBezTo>
                  <a:cubicBezTo>
                    <a:pt x="45" y="109"/>
                    <a:pt x="46" y="111"/>
                    <a:pt x="46" y="113"/>
                  </a:cubicBezTo>
                  <a:cubicBezTo>
                    <a:pt x="48" y="117"/>
                    <a:pt x="47" y="120"/>
                    <a:pt x="44" y="122"/>
                  </a:cubicBezTo>
                  <a:cubicBezTo>
                    <a:pt x="42" y="124"/>
                    <a:pt x="39" y="128"/>
                    <a:pt x="37" y="130"/>
                  </a:cubicBezTo>
                  <a:cubicBezTo>
                    <a:pt x="34" y="135"/>
                    <a:pt x="40" y="136"/>
                    <a:pt x="39" y="140"/>
                  </a:cubicBezTo>
                  <a:cubicBezTo>
                    <a:pt x="39" y="142"/>
                    <a:pt x="35" y="142"/>
                    <a:pt x="34" y="144"/>
                  </a:cubicBezTo>
                  <a:cubicBezTo>
                    <a:pt x="33" y="145"/>
                    <a:pt x="33" y="147"/>
                    <a:pt x="34" y="149"/>
                  </a:cubicBezTo>
                  <a:cubicBezTo>
                    <a:pt x="35" y="153"/>
                    <a:pt x="41" y="154"/>
                    <a:pt x="41" y="157"/>
                  </a:cubicBezTo>
                  <a:cubicBezTo>
                    <a:pt x="42" y="160"/>
                    <a:pt x="39" y="165"/>
                    <a:pt x="37" y="167"/>
                  </a:cubicBezTo>
                  <a:cubicBezTo>
                    <a:pt x="36" y="168"/>
                    <a:pt x="35" y="169"/>
                    <a:pt x="33" y="171"/>
                  </a:cubicBezTo>
                  <a:cubicBezTo>
                    <a:pt x="32" y="172"/>
                    <a:pt x="32" y="173"/>
                    <a:pt x="31" y="174"/>
                  </a:cubicBezTo>
                  <a:cubicBezTo>
                    <a:pt x="29" y="177"/>
                    <a:pt x="26" y="180"/>
                    <a:pt x="24" y="183"/>
                  </a:cubicBezTo>
                  <a:cubicBezTo>
                    <a:pt x="22" y="184"/>
                    <a:pt x="23" y="185"/>
                    <a:pt x="20" y="185"/>
                  </a:cubicBezTo>
                  <a:cubicBezTo>
                    <a:pt x="16" y="185"/>
                    <a:pt x="11" y="180"/>
                    <a:pt x="9" y="187"/>
                  </a:cubicBezTo>
                  <a:cubicBezTo>
                    <a:pt x="8" y="189"/>
                    <a:pt x="9" y="191"/>
                    <a:pt x="8" y="192"/>
                  </a:cubicBezTo>
                  <a:cubicBezTo>
                    <a:pt x="7" y="194"/>
                    <a:pt x="5" y="193"/>
                    <a:pt x="3" y="194"/>
                  </a:cubicBezTo>
                  <a:cubicBezTo>
                    <a:pt x="0" y="198"/>
                    <a:pt x="7" y="199"/>
                    <a:pt x="9" y="200"/>
                  </a:cubicBezTo>
                  <a:cubicBezTo>
                    <a:pt x="12" y="201"/>
                    <a:pt x="14" y="203"/>
                    <a:pt x="17" y="205"/>
                  </a:cubicBezTo>
                  <a:cubicBezTo>
                    <a:pt x="21" y="207"/>
                    <a:pt x="22" y="209"/>
                    <a:pt x="24" y="212"/>
                  </a:cubicBezTo>
                  <a:cubicBezTo>
                    <a:pt x="26" y="215"/>
                    <a:pt x="27" y="218"/>
                    <a:pt x="30" y="220"/>
                  </a:cubicBezTo>
                  <a:cubicBezTo>
                    <a:pt x="34" y="225"/>
                    <a:pt x="31" y="224"/>
                    <a:pt x="29" y="229"/>
                  </a:cubicBezTo>
                  <a:cubicBezTo>
                    <a:pt x="27" y="234"/>
                    <a:pt x="32" y="235"/>
                    <a:pt x="36" y="235"/>
                  </a:cubicBezTo>
                  <a:cubicBezTo>
                    <a:pt x="36" y="240"/>
                    <a:pt x="36" y="240"/>
                    <a:pt x="39" y="243"/>
                  </a:cubicBezTo>
                  <a:cubicBezTo>
                    <a:pt x="41" y="245"/>
                    <a:pt x="44" y="248"/>
                    <a:pt x="43" y="251"/>
                  </a:cubicBezTo>
                  <a:cubicBezTo>
                    <a:pt x="43" y="254"/>
                    <a:pt x="39" y="254"/>
                    <a:pt x="39" y="257"/>
                  </a:cubicBezTo>
                  <a:cubicBezTo>
                    <a:pt x="40" y="260"/>
                    <a:pt x="44" y="260"/>
                    <a:pt x="44" y="264"/>
                  </a:cubicBezTo>
                  <a:cubicBezTo>
                    <a:pt x="44" y="268"/>
                    <a:pt x="41" y="266"/>
                    <a:pt x="38" y="266"/>
                  </a:cubicBezTo>
                  <a:cubicBezTo>
                    <a:pt x="38" y="269"/>
                    <a:pt x="39" y="272"/>
                    <a:pt x="39" y="274"/>
                  </a:cubicBezTo>
                  <a:cubicBezTo>
                    <a:pt x="39" y="277"/>
                    <a:pt x="34" y="278"/>
                    <a:pt x="33" y="282"/>
                  </a:cubicBezTo>
                  <a:cubicBezTo>
                    <a:pt x="33" y="283"/>
                    <a:pt x="33" y="285"/>
                    <a:pt x="33" y="286"/>
                  </a:cubicBezTo>
                  <a:cubicBezTo>
                    <a:pt x="32" y="288"/>
                    <a:pt x="31" y="288"/>
                    <a:pt x="32" y="290"/>
                  </a:cubicBezTo>
                  <a:cubicBezTo>
                    <a:pt x="33" y="291"/>
                    <a:pt x="35" y="291"/>
                    <a:pt x="36" y="292"/>
                  </a:cubicBezTo>
                  <a:cubicBezTo>
                    <a:pt x="37" y="293"/>
                    <a:pt x="37" y="295"/>
                    <a:pt x="38" y="296"/>
                  </a:cubicBezTo>
                  <a:cubicBezTo>
                    <a:pt x="40" y="299"/>
                    <a:pt x="43" y="294"/>
                    <a:pt x="45" y="294"/>
                  </a:cubicBezTo>
                  <a:cubicBezTo>
                    <a:pt x="48" y="293"/>
                    <a:pt x="52" y="292"/>
                    <a:pt x="55" y="292"/>
                  </a:cubicBezTo>
                  <a:cubicBezTo>
                    <a:pt x="59" y="292"/>
                    <a:pt x="64" y="294"/>
                    <a:pt x="69" y="296"/>
                  </a:cubicBezTo>
                  <a:cubicBezTo>
                    <a:pt x="69" y="295"/>
                    <a:pt x="70" y="294"/>
                    <a:pt x="71" y="293"/>
                  </a:cubicBezTo>
                  <a:cubicBezTo>
                    <a:pt x="73" y="292"/>
                    <a:pt x="76" y="291"/>
                    <a:pt x="77" y="290"/>
                  </a:cubicBezTo>
                  <a:cubicBezTo>
                    <a:pt x="80" y="291"/>
                    <a:pt x="84" y="284"/>
                    <a:pt x="86" y="283"/>
                  </a:cubicBezTo>
                  <a:cubicBezTo>
                    <a:pt x="89" y="280"/>
                    <a:pt x="92" y="279"/>
                    <a:pt x="95" y="277"/>
                  </a:cubicBezTo>
                  <a:cubicBezTo>
                    <a:pt x="97" y="276"/>
                    <a:pt x="99" y="274"/>
                    <a:pt x="101" y="274"/>
                  </a:cubicBezTo>
                  <a:cubicBezTo>
                    <a:pt x="104" y="273"/>
                    <a:pt x="105" y="274"/>
                    <a:pt x="107" y="271"/>
                  </a:cubicBezTo>
                  <a:cubicBezTo>
                    <a:pt x="109" y="268"/>
                    <a:pt x="113" y="266"/>
                    <a:pt x="112" y="263"/>
                  </a:cubicBezTo>
                  <a:cubicBezTo>
                    <a:pt x="111" y="261"/>
                    <a:pt x="108" y="259"/>
                    <a:pt x="108" y="258"/>
                  </a:cubicBezTo>
                  <a:cubicBezTo>
                    <a:pt x="108" y="255"/>
                    <a:pt x="109" y="256"/>
                    <a:pt x="111" y="254"/>
                  </a:cubicBezTo>
                  <a:cubicBezTo>
                    <a:pt x="113" y="253"/>
                    <a:pt x="114" y="253"/>
                    <a:pt x="113" y="250"/>
                  </a:cubicBezTo>
                  <a:cubicBezTo>
                    <a:pt x="113" y="248"/>
                    <a:pt x="112" y="248"/>
                    <a:pt x="111" y="245"/>
                  </a:cubicBezTo>
                  <a:cubicBezTo>
                    <a:pt x="110" y="242"/>
                    <a:pt x="111" y="238"/>
                    <a:pt x="113" y="237"/>
                  </a:cubicBezTo>
                  <a:cubicBezTo>
                    <a:pt x="116" y="235"/>
                    <a:pt x="119" y="235"/>
                    <a:pt x="120" y="231"/>
                  </a:cubicBezTo>
                  <a:cubicBezTo>
                    <a:pt x="120" y="230"/>
                    <a:pt x="120" y="228"/>
                    <a:pt x="120" y="227"/>
                  </a:cubicBezTo>
                  <a:cubicBezTo>
                    <a:pt x="120" y="226"/>
                    <a:pt x="121" y="225"/>
                    <a:pt x="121" y="223"/>
                  </a:cubicBezTo>
                  <a:cubicBezTo>
                    <a:pt x="121" y="222"/>
                    <a:pt x="119" y="221"/>
                    <a:pt x="119" y="220"/>
                  </a:cubicBezTo>
                  <a:cubicBezTo>
                    <a:pt x="118" y="218"/>
                    <a:pt x="118" y="217"/>
                    <a:pt x="118" y="215"/>
                  </a:cubicBezTo>
                  <a:cubicBezTo>
                    <a:pt x="118" y="211"/>
                    <a:pt x="120" y="211"/>
                    <a:pt x="122" y="208"/>
                  </a:cubicBezTo>
                  <a:cubicBezTo>
                    <a:pt x="125" y="205"/>
                    <a:pt x="120" y="205"/>
                    <a:pt x="119" y="203"/>
                  </a:cubicBezTo>
                  <a:cubicBezTo>
                    <a:pt x="118" y="203"/>
                    <a:pt x="118" y="200"/>
                    <a:pt x="118" y="199"/>
                  </a:cubicBezTo>
                  <a:cubicBezTo>
                    <a:pt x="118" y="197"/>
                    <a:pt x="119" y="197"/>
                    <a:pt x="120" y="195"/>
                  </a:cubicBezTo>
                  <a:cubicBezTo>
                    <a:pt x="122" y="193"/>
                    <a:pt x="121" y="187"/>
                    <a:pt x="124" y="187"/>
                  </a:cubicBezTo>
                  <a:cubicBezTo>
                    <a:pt x="127" y="186"/>
                    <a:pt x="129" y="191"/>
                    <a:pt x="132" y="188"/>
                  </a:cubicBezTo>
                  <a:cubicBezTo>
                    <a:pt x="133" y="187"/>
                    <a:pt x="133" y="186"/>
                    <a:pt x="133" y="184"/>
                  </a:cubicBezTo>
                  <a:cubicBezTo>
                    <a:pt x="134" y="182"/>
                    <a:pt x="134" y="182"/>
                    <a:pt x="136" y="181"/>
                  </a:cubicBezTo>
                  <a:cubicBezTo>
                    <a:pt x="139" y="179"/>
                    <a:pt x="139" y="175"/>
                    <a:pt x="142" y="174"/>
                  </a:cubicBezTo>
                  <a:cubicBezTo>
                    <a:pt x="144" y="173"/>
                    <a:pt x="148" y="174"/>
                    <a:pt x="150" y="175"/>
                  </a:cubicBezTo>
                  <a:cubicBezTo>
                    <a:pt x="154" y="177"/>
                    <a:pt x="150" y="180"/>
                    <a:pt x="152" y="182"/>
                  </a:cubicBezTo>
                  <a:cubicBezTo>
                    <a:pt x="152" y="183"/>
                    <a:pt x="155" y="184"/>
                    <a:pt x="156" y="184"/>
                  </a:cubicBezTo>
                  <a:cubicBezTo>
                    <a:pt x="158" y="184"/>
                    <a:pt x="157" y="182"/>
                    <a:pt x="158" y="181"/>
                  </a:cubicBezTo>
                  <a:cubicBezTo>
                    <a:pt x="160" y="179"/>
                    <a:pt x="165" y="180"/>
                    <a:pt x="168" y="181"/>
                  </a:cubicBezTo>
                  <a:cubicBezTo>
                    <a:pt x="169" y="181"/>
                    <a:pt x="170" y="182"/>
                    <a:pt x="172" y="183"/>
                  </a:cubicBezTo>
                  <a:cubicBezTo>
                    <a:pt x="173" y="184"/>
                    <a:pt x="173" y="185"/>
                    <a:pt x="174" y="186"/>
                  </a:cubicBezTo>
                  <a:cubicBezTo>
                    <a:pt x="176" y="188"/>
                    <a:pt x="179" y="188"/>
                    <a:pt x="182" y="187"/>
                  </a:cubicBezTo>
                  <a:cubicBezTo>
                    <a:pt x="184" y="185"/>
                    <a:pt x="186" y="183"/>
                    <a:pt x="188" y="182"/>
                  </a:cubicBezTo>
                  <a:cubicBezTo>
                    <a:pt x="188" y="181"/>
                    <a:pt x="188" y="181"/>
                    <a:pt x="188" y="181"/>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6" name="Freeform 26">
              <a:extLst>
                <a:ext uri="{FF2B5EF4-FFF2-40B4-BE49-F238E27FC236}">
                  <a16:creationId xmlns:a16="http://schemas.microsoft.com/office/drawing/2014/main" id="{7DB8291C-D0F7-4BBD-A09C-FB258200AB29}"/>
                </a:ext>
              </a:extLst>
            </p:cNvPr>
            <p:cNvSpPr>
              <a:spLocks/>
            </p:cNvSpPr>
            <p:nvPr/>
          </p:nvSpPr>
          <p:spPr bwMode="auto">
            <a:xfrm>
              <a:off x="4397375" y="7415213"/>
              <a:ext cx="487363" cy="427038"/>
            </a:xfrm>
            <a:custGeom>
              <a:avLst/>
              <a:gdLst>
                <a:gd name="T0" fmla="*/ 128 w 130"/>
                <a:gd name="T1" fmla="*/ 36 h 114"/>
                <a:gd name="T2" fmla="*/ 130 w 130"/>
                <a:gd name="T3" fmla="*/ 33 h 114"/>
                <a:gd name="T4" fmla="*/ 123 w 130"/>
                <a:gd name="T5" fmla="*/ 17 h 114"/>
                <a:gd name="T6" fmla="*/ 116 w 130"/>
                <a:gd name="T7" fmla="*/ 4 h 114"/>
                <a:gd name="T8" fmla="*/ 112 w 130"/>
                <a:gd name="T9" fmla="*/ 0 h 114"/>
                <a:gd name="T10" fmla="*/ 85 w 130"/>
                <a:gd name="T11" fmla="*/ 9 h 114"/>
                <a:gd name="T12" fmla="*/ 83 w 130"/>
                <a:gd name="T13" fmla="*/ 24 h 114"/>
                <a:gd name="T14" fmla="*/ 71 w 130"/>
                <a:gd name="T15" fmla="*/ 35 h 114"/>
                <a:gd name="T16" fmla="*/ 49 w 130"/>
                <a:gd name="T17" fmla="*/ 34 h 114"/>
                <a:gd name="T18" fmla="*/ 30 w 130"/>
                <a:gd name="T19" fmla="*/ 23 h 114"/>
                <a:gd name="T20" fmla="*/ 32 w 130"/>
                <a:gd name="T21" fmla="*/ 12 h 114"/>
                <a:gd name="T22" fmla="*/ 36 w 130"/>
                <a:gd name="T23" fmla="*/ 2 h 114"/>
                <a:gd name="T24" fmla="*/ 27 w 130"/>
                <a:gd name="T25" fmla="*/ 2 h 114"/>
                <a:gd name="T26" fmla="*/ 22 w 130"/>
                <a:gd name="T27" fmla="*/ 4 h 114"/>
                <a:gd name="T28" fmla="*/ 15 w 130"/>
                <a:gd name="T29" fmla="*/ 10 h 114"/>
                <a:gd name="T30" fmla="*/ 11 w 130"/>
                <a:gd name="T31" fmla="*/ 20 h 114"/>
                <a:gd name="T32" fmla="*/ 8 w 130"/>
                <a:gd name="T33" fmla="*/ 38 h 114"/>
                <a:gd name="T34" fmla="*/ 4 w 130"/>
                <a:gd name="T35" fmla="*/ 46 h 114"/>
                <a:gd name="T36" fmla="*/ 2 w 130"/>
                <a:gd name="T37" fmla="*/ 56 h 114"/>
                <a:gd name="T38" fmla="*/ 4 w 130"/>
                <a:gd name="T39" fmla="*/ 72 h 114"/>
                <a:gd name="T40" fmla="*/ 3 w 130"/>
                <a:gd name="T41" fmla="*/ 83 h 114"/>
                <a:gd name="T42" fmla="*/ 0 w 130"/>
                <a:gd name="T43" fmla="*/ 91 h 114"/>
                <a:gd name="T44" fmla="*/ 4 w 130"/>
                <a:gd name="T45" fmla="*/ 99 h 114"/>
                <a:gd name="T46" fmla="*/ 2 w 130"/>
                <a:gd name="T47" fmla="*/ 104 h 114"/>
                <a:gd name="T48" fmla="*/ 3 w 130"/>
                <a:gd name="T49" fmla="*/ 111 h 114"/>
                <a:gd name="T50" fmla="*/ 14 w 130"/>
                <a:gd name="T51" fmla="*/ 101 h 114"/>
                <a:gd name="T52" fmla="*/ 25 w 130"/>
                <a:gd name="T53" fmla="*/ 114 h 114"/>
                <a:gd name="T54" fmla="*/ 38 w 130"/>
                <a:gd name="T55" fmla="*/ 103 h 114"/>
                <a:gd name="T56" fmla="*/ 43 w 130"/>
                <a:gd name="T57" fmla="*/ 94 h 114"/>
                <a:gd name="T58" fmla="*/ 57 w 130"/>
                <a:gd name="T59" fmla="*/ 87 h 114"/>
                <a:gd name="T60" fmla="*/ 70 w 130"/>
                <a:gd name="T61" fmla="*/ 90 h 114"/>
                <a:gd name="T62" fmla="*/ 85 w 130"/>
                <a:gd name="T63" fmla="*/ 91 h 114"/>
                <a:gd name="T64" fmla="*/ 100 w 130"/>
                <a:gd name="T65" fmla="*/ 96 h 114"/>
                <a:gd name="T66" fmla="*/ 108 w 130"/>
                <a:gd name="T67" fmla="*/ 94 h 114"/>
                <a:gd name="T68" fmla="*/ 117 w 130"/>
                <a:gd name="T69" fmla="*/ 78 h 114"/>
                <a:gd name="T70" fmla="*/ 119 w 130"/>
                <a:gd name="T71" fmla="*/ 72 h 114"/>
                <a:gd name="T72" fmla="*/ 125 w 130"/>
                <a:gd name="T73" fmla="*/ 64 h 114"/>
                <a:gd name="T74" fmla="*/ 129 w 130"/>
                <a:gd name="T75" fmla="*/ 51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14">
                  <a:moveTo>
                    <a:pt x="127" y="41"/>
                  </a:moveTo>
                  <a:cubicBezTo>
                    <a:pt x="127" y="39"/>
                    <a:pt x="127" y="38"/>
                    <a:pt x="128" y="36"/>
                  </a:cubicBezTo>
                  <a:cubicBezTo>
                    <a:pt x="128" y="35"/>
                    <a:pt x="129" y="34"/>
                    <a:pt x="130" y="33"/>
                  </a:cubicBezTo>
                  <a:cubicBezTo>
                    <a:pt x="130" y="33"/>
                    <a:pt x="130" y="33"/>
                    <a:pt x="130" y="33"/>
                  </a:cubicBezTo>
                  <a:cubicBezTo>
                    <a:pt x="126" y="32"/>
                    <a:pt x="127" y="27"/>
                    <a:pt x="126" y="25"/>
                  </a:cubicBezTo>
                  <a:cubicBezTo>
                    <a:pt x="125" y="22"/>
                    <a:pt x="124" y="20"/>
                    <a:pt x="123" y="17"/>
                  </a:cubicBezTo>
                  <a:cubicBezTo>
                    <a:pt x="123" y="14"/>
                    <a:pt x="124" y="11"/>
                    <a:pt x="123" y="8"/>
                  </a:cubicBezTo>
                  <a:cubicBezTo>
                    <a:pt x="122" y="4"/>
                    <a:pt x="120" y="6"/>
                    <a:pt x="116" y="4"/>
                  </a:cubicBezTo>
                  <a:cubicBezTo>
                    <a:pt x="115" y="4"/>
                    <a:pt x="114" y="2"/>
                    <a:pt x="113" y="0"/>
                  </a:cubicBezTo>
                  <a:cubicBezTo>
                    <a:pt x="113" y="0"/>
                    <a:pt x="112" y="0"/>
                    <a:pt x="112" y="0"/>
                  </a:cubicBezTo>
                  <a:cubicBezTo>
                    <a:pt x="105" y="2"/>
                    <a:pt x="104" y="2"/>
                    <a:pt x="98" y="3"/>
                  </a:cubicBezTo>
                  <a:cubicBezTo>
                    <a:pt x="93" y="4"/>
                    <a:pt x="88" y="6"/>
                    <a:pt x="85" y="9"/>
                  </a:cubicBezTo>
                  <a:cubicBezTo>
                    <a:pt x="82" y="12"/>
                    <a:pt x="84" y="14"/>
                    <a:pt x="84" y="17"/>
                  </a:cubicBezTo>
                  <a:cubicBezTo>
                    <a:pt x="84" y="19"/>
                    <a:pt x="83" y="19"/>
                    <a:pt x="83" y="24"/>
                  </a:cubicBezTo>
                  <a:cubicBezTo>
                    <a:pt x="82" y="28"/>
                    <a:pt x="79" y="29"/>
                    <a:pt x="76" y="31"/>
                  </a:cubicBezTo>
                  <a:cubicBezTo>
                    <a:pt x="74" y="33"/>
                    <a:pt x="74" y="35"/>
                    <a:pt x="71" y="35"/>
                  </a:cubicBezTo>
                  <a:cubicBezTo>
                    <a:pt x="67" y="36"/>
                    <a:pt x="64" y="35"/>
                    <a:pt x="59" y="35"/>
                  </a:cubicBezTo>
                  <a:cubicBezTo>
                    <a:pt x="55" y="35"/>
                    <a:pt x="54" y="35"/>
                    <a:pt x="49" y="34"/>
                  </a:cubicBezTo>
                  <a:cubicBezTo>
                    <a:pt x="44" y="33"/>
                    <a:pt x="41" y="32"/>
                    <a:pt x="39" y="30"/>
                  </a:cubicBezTo>
                  <a:cubicBezTo>
                    <a:pt x="36" y="28"/>
                    <a:pt x="34" y="27"/>
                    <a:pt x="30" y="23"/>
                  </a:cubicBezTo>
                  <a:cubicBezTo>
                    <a:pt x="28" y="21"/>
                    <a:pt x="28" y="20"/>
                    <a:pt x="28" y="17"/>
                  </a:cubicBezTo>
                  <a:cubicBezTo>
                    <a:pt x="28" y="14"/>
                    <a:pt x="30" y="13"/>
                    <a:pt x="32" y="12"/>
                  </a:cubicBezTo>
                  <a:cubicBezTo>
                    <a:pt x="34" y="10"/>
                    <a:pt x="32" y="9"/>
                    <a:pt x="33" y="7"/>
                  </a:cubicBezTo>
                  <a:cubicBezTo>
                    <a:pt x="34" y="5"/>
                    <a:pt x="35" y="4"/>
                    <a:pt x="36" y="2"/>
                  </a:cubicBezTo>
                  <a:cubicBezTo>
                    <a:pt x="34" y="1"/>
                    <a:pt x="31" y="1"/>
                    <a:pt x="30" y="1"/>
                  </a:cubicBezTo>
                  <a:cubicBezTo>
                    <a:pt x="29" y="1"/>
                    <a:pt x="28" y="1"/>
                    <a:pt x="27" y="2"/>
                  </a:cubicBezTo>
                  <a:cubicBezTo>
                    <a:pt x="26" y="3"/>
                    <a:pt x="27" y="4"/>
                    <a:pt x="25" y="4"/>
                  </a:cubicBezTo>
                  <a:cubicBezTo>
                    <a:pt x="24" y="4"/>
                    <a:pt x="23" y="3"/>
                    <a:pt x="22" y="4"/>
                  </a:cubicBezTo>
                  <a:cubicBezTo>
                    <a:pt x="21" y="4"/>
                    <a:pt x="20" y="5"/>
                    <a:pt x="19" y="6"/>
                  </a:cubicBezTo>
                  <a:cubicBezTo>
                    <a:pt x="17" y="7"/>
                    <a:pt x="16" y="8"/>
                    <a:pt x="15" y="10"/>
                  </a:cubicBezTo>
                  <a:cubicBezTo>
                    <a:pt x="14" y="12"/>
                    <a:pt x="13" y="13"/>
                    <a:pt x="13" y="15"/>
                  </a:cubicBezTo>
                  <a:cubicBezTo>
                    <a:pt x="13" y="17"/>
                    <a:pt x="12" y="18"/>
                    <a:pt x="11" y="20"/>
                  </a:cubicBezTo>
                  <a:cubicBezTo>
                    <a:pt x="11" y="24"/>
                    <a:pt x="9" y="28"/>
                    <a:pt x="10" y="32"/>
                  </a:cubicBezTo>
                  <a:cubicBezTo>
                    <a:pt x="10" y="34"/>
                    <a:pt x="10" y="36"/>
                    <a:pt x="8" y="38"/>
                  </a:cubicBezTo>
                  <a:cubicBezTo>
                    <a:pt x="7" y="39"/>
                    <a:pt x="4" y="39"/>
                    <a:pt x="3" y="40"/>
                  </a:cubicBezTo>
                  <a:cubicBezTo>
                    <a:pt x="2" y="42"/>
                    <a:pt x="3" y="45"/>
                    <a:pt x="4" y="46"/>
                  </a:cubicBezTo>
                  <a:cubicBezTo>
                    <a:pt x="5" y="48"/>
                    <a:pt x="6" y="50"/>
                    <a:pt x="6" y="52"/>
                  </a:cubicBezTo>
                  <a:cubicBezTo>
                    <a:pt x="6" y="54"/>
                    <a:pt x="4" y="55"/>
                    <a:pt x="2" y="56"/>
                  </a:cubicBezTo>
                  <a:cubicBezTo>
                    <a:pt x="1" y="58"/>
                    <a:pt x="1" y="59"/>
                    <a:pt x="1" y="61"/>
                  </a:cubicBezTo>
                  <a:cubicBezTo>
                    <a:pt x="2" y="65"/>
                    <a:pt x="4" y="68"/>
                    <a:pt x="4" y="72"/>
                  </a:cubicBezTo>
                  <a:cubicBezTo>
                    <a:pt x="4" y="75"/>
                    <a:pt x="2" y="75"/>
                    <a:pt x="2" y="77"/>
                  </a:cubicBezTo>
                  <a:cubicBezTo>
                    <a:pt x="2" y="79"/>
                    <a:pt x="3" y="81"/>
                    <a:pt x="3" y="83"/>
                  </a:cubicBezTo>
                  <a:cubicBezTo>
                    <a:pt x="3" y="85"/>
                    <a:pt x="3" y="87"/>
                    <a:pt x="2" y="88"/>
                  </a:cubicBezTo>
                  <a:cubicBezTo>
                    <a:pt x="1" y="89"/>
                    <a:pt x="0" y="89"/>
                    <a:pt x="0" y="91"/>
                  </a:cubicBezTo>
                  <a:cubicBezTo>
                    <a:pt x="0" y="91"/>
                    <a:pt x="1" y="92"/>
                    <a:pt x="1" y="93"/>
                  </a:cubicBezTo>
                  <a:cubicBezTo>
                    <a:pt x="3" y="95"/>
                    <a:pt x="5" y="97"/>
                    <a:pt x="4" y="99"/>
                  </a:cubicBezTo>
                  <a:cubicBezTo>
                    <a:pt x="4" y="100"/>
                    <a:pt x="3" y="100"/>
                    <a:pt x="2" y="101"/>
                  </a:cubicBezTo>
                  <a:cubicBezTo>
                    <a:pt x="2" y="102"/>
                    <a:pt x="2" y="103"/>
                    <a:pt x="2" y="104"/>
                  </a:cubicBezTo>
                  <a:cubicBezTo>
                    <a:pt x="1" y="106"/>
                    <a:pt x="0" y="107"/>
                    <a:pt x="2" y="109"/>
                  </a:cubicBezTo>
                  <a:cubicBezTo>
                    <a:pt x="2" y="110"/>
                    <a:pt x="3" y="110"/>
                    <a:pt x="3" y="111"/>
                  </a:cubicBezTo>
                  <a:cubicBezTo>
                    <a:pt x="4" y="109"/>
                    <a:pt x="6" y="110"/>
                    <a:pt x="7" y="109"/>
                  </a:cubicBezTo>
                  <a:cubicBezTo>
                    <a:pt x="10" y="106"/>
                    <a:pt x="9" y="102"/>
                    <a:pt x="14" y="101"/>
                  </a:cubicBezTo>
                  <a:cubicBezTo>
                    <a:pt x="17" y="101"/>
                    <a:pt x="21" y="102"/>
                    <a:pt x="23" y="104"/>
                  </a:cubicBezTo>
                  <a:cubicBezTo>
                    <a:pt x="25" y="106"/>
                    <a:pt x="27" y="111"/>
                    <a:pt x="25" y="114"/>
                  </a:cubicBezTo>
                  <a:cubicBezTo>
                    <a:pt x="30" y="114"/>
                    <a:pt x="31" y="110"/>
                    <a:pt x="34" y="106"/>
                  </a:cubicBezTo>
                  <a:cubicBezTo>
                    <a:pt x="35" y="105"/>
                    <a:pt x="37" y="105"/>
                    <a:pt x="38" y="103"/>
                  </a:cubicBezTo>
                  <a:cubicBezTo>
                    <a:pt x="38" y="101"/>
                    <a:pt x="38" y="99"/>
                    <a:pt x="39" y="97"/>
                  </a:cubicBezTo>
                  <a:cubicBezTo>
                    <a:pt x="40" y="95"/>
                    <a:pt x="42" y="95"/>
                    <a:pt x="43" y="94"/>
                  </a:cubicBezTo>
                  <a:cubicBezTo>
                    <a:pt x="46" y="92"/>
                    <a:pt x="46" y="90"/>
                    <a:pt x="48" y="88"/>
                  </a:cubicBezTo>
                  <a:cubicBezTo>
                    <a:pt x="52" y="85"/>
                    <a:pt x="54" y="87"/>
                    <a:pt x="57" y="87"/>
                  </a:cubicBezTo>
                  <a:cubicBezTo>
                    <a:pt x="61" y="88"/>
                    <a:pt x="63" y="85"/>
                    <a:pt x="66" y="84"/>
                  </a:cubicBezTo>
                  <a:cubicBezTo>
                    <a:pt x="72" y="83"/>
                    <a:pt x="70" y="86"/>
                    <a:pt x="70" y="90"/>
                  </a:cubicBezTo>
                  <a:cubicBezTo>
                    <a:pt x="74" y="90"/>
                    <a:pt x="78" y="85"/>
                    <a:pt x="80" y="86"/>
                  </a:cubicBezTo>
                  <a:cubicBezTo>
                    <a:pt x="82" y="87"/>
                    <a:pt x="83" y="90"/>
                    <a:pt x="85" y="91"/>
                  </a:cubicBezTo>
                  <a:cubicBezTo>
                    <a:pt x="87" y="92"/>
                    <a:pt x="89" y="90"/>
                    <a:pt x="91" y="90"/>
                  </a:cubicBezTo>
                  <a:cubicBezTo>
                    <a:pt x="97" y="89"/>
                    <a:pt x="95" y="94"/>
                    <a:pt x="100" y="96"/>
                  </a:cubicBezTo>
                  <a:cubicBezTo>
                    <a:pt x="102" y="96"/>
                    <a:pt x="104" y="96"/>
                    <a:pt x="106" y="96"/>
                  </a:cubicBezTo>
                  <a:cubicBezTo>
                    <a:pt x="106" y="95"/>
                    <a:pt x="107" y="94"/>
                    <a:pt x="108" y="94"/>
                  </a:cubicBezTo>
                  <a:cubicBezTo>
                    <a:pt x="111" y="91"/>
                    <a:pt x="114" y="87"/>
                    <a:pt x="115" y="83"/>
                  </a:cubicBezTo>
                  <a:cubicBezTo>
                    <a:pt x="115" y="81"/>
                    <a:pt x="115" y="79"/>
                    <a:pt x="117" y="78"/>
                  </a:cubicBezTo>
                  <a:cubicBezTo>
                    <a:pt x="118" y="76"/>
                    <a:pt x="121" y="77"/>
                    <a:pt x="122" y="75"/>
                  </a:cubicBezTo>
                  <a:cubicBezTo>
                    <a:pt x="123" y="72"/>
                    <a:pt x="120" y="73"/>
                    <a:pt x="119" y="72"/>
                  </a:cubicBezTo>
                  <a:cubicBezTo>
                    <a:pt x="118" y="70"/>
                    <a:pt x="119" y="68"/>
                    <a:pt x="120" y="67"/>
                  </a:cubicBezTo>
                  <a:cubicBezTo>
                    <a:pt x="121" y="65"/>
                    <a:pt x="123" y="65"/>
                    <a:pt x="125" y="64"/>
                  </a:cubicBezTo>
                  <a:cubicBezTo>
                    <a:pt x="127" y="62"/>
                    <a:pt x="127" y="63"/>
                    <a:pt x="127" y="60"/>
                  </a:cubicBezTo>
                  <a:cubicBezTo>
                    <a:pt x="129" y="57"/>
                    <a:pt x="129" y="54"/>
                    <a:pt x="129" y="51"/>
                  </a:cubicBezTo>
                  <a:cubicBezTo>
                    <a:pt x="129" y="47"/>
                    <a:pt x="127" y="45"/>
                    <a:pt x="127" y="41"/>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7" name="Freeform 27">
              <a:extLst>
                <a:ext uri="{FF2B5EF4-FFF2-40B4-BE49-F238E27FC236}">
                  <a16:creationId xmlns:a16="http://schemas.microsoft.com/office/drawing/2014/main" id="{7598A76B-CF7F-4EE6-A727-55C4E76BDF4B}"/>
                </a:ext>
              </a:extLst>
            </p:cNvPr>
            <p:cNvSpPr>
              <a:spLocks/>
            </p:cNvSpPr>
            <p:nvPr/>
          </p:nvSpPr>
          <p:spPr bwMode="auto">
            <a:xfrm>
              <a:off x="4138613" y="7070726"/>
              <a:ext cx="554038" cy="903288"/>
            </a:xfrm>
            <a:custGeom>
              <a:avLst/>
              <a:gdLst>
                <a:gd name="T0" fmla="*/ 71 w 148"/>
                <a:gd name="T1" fmla="*/ 196 h 241"/>
                <a:gd name="T2" fmla="*/ 73 w 148"/>
                <a:gd name="T3" fmla="*/ 191 h 241"/>
                <a:gd name="T4" fmla="*/ 69 w 148"/>
                <a:gd name="T5" fmla="*/ 183 h 241"/>
                <a:gd name="T6" fmla="*/ 72 w 148"/>
                <a:gd name="T7" fmla="*/ 175 h 241"/>
                <a:gd name="T8" fmla="*/ 73 w 148"/>
                <a:gd name="T9" fmla="*/ 164 h 241"/>
                <a:gd name="T10" fmla="*/ 71 w 148"/>
                <a:gd name="T11" fmla="*/ 148 h 241"/>
                <a:gd name="T12" fmla="*/ 73 w 148"/>
                <a:gd name="T13" fmla="*/ 138 h 241"/>
                <a:gd name="T14" fmla="*/ 77 w 148"/>
                <a:gd name="T15" fmla="*/ 130 h 241"/>
                <a:gd name="T16" fmla="*/ 80 w 148"/>
                <a:gd name="T17" fmla="*/ 112 h 241"/>
                <a:gd name="T18" fmla="*/ 84 w 148"/>
                <a:gd name="T19" fmla="*/ 102 h 241"/>
                <a:gd name="T20" fmla="*/ 91 w 148"/>
                <a:gd name="T21" fmla="*/ 96 h 241"/>
                <a:gd name="T22" fmla="*/ 96 w 148"/>
                <a:gd name="T23" fmla="*/ 94 h 241"/>
                <a:gd name="T24" fmla="*/ 105 w 148"/>
                <a:gd name="T25" fmla="*/ 94 h 241"/>
                <a:gd name="T26" fmla="*/ 105 w 148"/>
                <a:gd name="T27" fmla="*/ 82 h 241"/>
                <a:gd name="T28" fmla="*/ 106 w 148"/>
                <a:gd name="T29" fmla="*/ 69 h 241"/>
                <a:gd name="T30" fmla="*/ 98 w 148"/>
                <a:gd name="T31" fmla="*/ 77 h 241"/>
                <a:gd name="T32" fmla="*/ 91 w 148"/>
                <a:gd name="T33" fmla="*/ 75 h 241"/>
                <a:gd name="T34" fmla="*/ 84 w 148"/>
                <a:gd name="T35" fmla="*/ 74 h 241"/>
                <a:gd name="T36" fmla="*/ 85 w 148"/>
                <a:gd name="T37" fmla="*/ 66 h 241"/>
                <a:gd name="T38" fmla="*/ 84 w 148"/>
                <a:gd name="T39" fmla="*/ 60 h 241"/>
                <a:gd name="T40" fmla="*/ 89 w 148"/>
                <a:gd name="T41" fmla="*/ 51 h 241"/>
                <a:gd name="T42" fmla="*/ 98 w 148"/>
                <a:gd name="T43" fmla="*/ 58 h 241"/>
                <a:gd name="T44" fmla="*/ 107 w 148"/>
                <a:gd name="T45" fmla="*/ 53 h 241"/>
                <a:gd name="T46" fmla="*/ 113 w 148"/>
                <a:gd name="T47" fmla="*/ 42 h 241"/>
                <a:gd name="T48" fmla="*/ 127 w 148"/>
                <a:gd name="T49" fmla="*/ 39 h 241"/>
                <a:gd name="T50" fmla="*/ 130 w 148"/>
                <a:gd name="T51" fmla="*/ 27 h 241"/>
                <a:gd name="T52" fmla="*/ 135 w 148"/>
                <a:gd name="T53" fmla="*/ 15 h 241"/>
                <a:gd name="T54" fmla="*/ 144 w 148"/>
                <a:gd name="T55" fmla="*/ 10 h 241"/>
                <a:gd name="T56" fmla="*/ 139 w 148"/>
                <a:gd name="T57" fmla="*/ 1 h 241"/>
                <a:gd name="T58" fmla="*/ 119 w 148"/>
                <a:gd name="T59" fmla="*/ 5 h 241"/>
                <a:gd name="T60" fmla="*/ 92 w 148"/>
                <a:gd name="T61" fmla="*/ 21 h 241"/>
                <a:gd name="T62" fmla="*/ 75 w 148"/>
                <a:gd name="T63" fmla="*/ 24 h 241"/>
                <a:gd name="T64" fmla="*/ 63 w 148"/>
                <a:gd name="T65" fmla="*/ 40 h 241"/>
                <a:gd name="T66" fmla="*/ 59 w 148"/>
                <a:gd name="T67" fmla="*/ 48 h 241"/>
                <a:gd name="T68" fmla="*/ 56 w 148"/>
                <a:gd name="T69" fmla="*/ 61 h 241"/>
                <a:gd name="T70" fmla="*/ 62 w 148"/>
                <a:gd name="T71" fmla="*/ 66 h 241"/>
                <a:gd name="T72" fmla="*/ 65 w 148"/>
                <a:gd name="T73" fmla="*/ 86 h 241"/>
                <a:gd name="T74" fmla="*/ 65 w 148"/>
                <a:gd name="T75" fmla="*/ 97 h 241"/>
                <a:gd name="T76" fmla="*/ 65 w 148"/>
                <a:gd name="T77" fmla="*/ 117 h 241"/>
                <a:gd name="T78" fmla="*/ 24 w 148"/>
                <a:gd name="T79" fmla="*/ 179 h 241"/>
                <a:gd name="T80" fmla="*/ 4 w 148"/>
                <a:gd name="T81" fmla="*/ 197 h 241"/>
                <a:gd name="T82" fmla="*/ 3 w 148"/>
                <a:gd name="T83" fmla="*/ 207 h 241"/>
                <a:gd name="T84" fmla="*/ 13 w 148"/>
                <a:gd name="T85" fmla="*/ 224 h 241"/>
                <a:gd name="T86" fmla="*/ 26 w 148"/>
                <a:gd name="T87" fmla="*/ 229 h 241"/>
                <a:gd name="T88" fmla="*/ 42 w 148"/>
                <a:gd name="T89" fmla="*/ 228 h 241"/>
                <a:gd name="T90" fmla="*/ 49 w 148"/>
                <a:gd name="T91" fmla="*/ 234 h 241"/>
                <a:gd name="T92" fmla="*/ 62 w 148"/>
                <a:gd name="T93" fmla="*/ 238 h 241"/>
                <a:gd name="T94" fmla="*/ 67 w 148"/>
                <a:gd name="T95" fmla="*/ 234 h 241"/>
                <a:gd name="T96" fmla="*/ 69 w 148"/>
                <a:gd name="T97" fmla="*/ 224 h 241"/>
                <a:gd name="T98" fmla="*/ 76 w 148"/>
                <a:gd name="T99" fmla="*/ 216 h 241"/>
                <a:gd name="T100" fmla="*/ 76 w 148"/>
                <a:gd name="T101" fmla="*/ 207 h 241"/>
                <a:gd name="T102" fmla="*/ 72 w 148"/>
                <a:gd name="T103" fmla="*/ 203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241">
                  <a:moveTo>
                    <a:pt x="71" y="201"/>
                  </a:moveTo>
                  <a:cubicBezTo>
                    <a:pt x="69" y="199"/>
                    <a:pt x="70" y="198"/>
                    <a:pt x="71" y="196"/>
                  </a:cubicBezTo>
                  <a:cubicBezTo>
                    <a:pt x="71" y="195"/>
                    <a:pt x="71" y="194"/>
                    <a:pt x="71" y="193"/>
                  </a:cubicBezTo>
                  <a:cubicBezTo>
                    <a:pt x="72" y="192"/>
                    <a:pt x="73" y="192"/>
                    <a:pt x="73" y="191"/>
                  </a:cubicBezTo>
                  <a:cubicBezTo>
                    <a:pt x="74" y="189"/>
                    <a:pt x="72" y="187"/>
                    <a:pt x="70" y="185"/>
                  </a:cubicBezTo>
                  <a:cubicBezTo>
                    <a:pt x="70" y="184"/>
                    <a:pt x="69" y="183"/>
                    <a:pt x="69" y="183"/>
                  </a:cubicBezTo>
                  <a:cubicBezTo>
                    <a:pt x="69" y="181"/>
                    <a:pt x="70" y="181"/>
                    <a:pt x="71" y="180"/>
                  </a:cubicBezTo>
                  <a:cubicBezTo>
                    <a:pt x="72" y="179"/>
                    <a:pt x="72" y="177"/>
                    <a:pt x="72" y="175"/>
                  </a:cubicBezTo>
                  <a:cubicBezTo>
                    <a:pt x="72" y="173"/>
                    <a:pt x="71" y="171"/>
                    <a:pt x="71" y="169"/>
                  </a:cubicBezTo>
                  <a:cubicBezTo>
                    <a:pt x="71" y="167"/>
                    <a:pt x="73" y="167"/>
                    <a:pt x="73" y="164"/>
                  </a:cubicBezTo>
                  <a:cubicBezTo>
                    <a:pt x="73" y="160"/>
                    <a:pt x="71" y="157"/>
                    <a:pt x="70" y="153"/>
                  </a:cubicBezTo>
                  <a:cubicBezTo>
                    <a:pt x="70" y="151"/>
                    <a:pt x="70" y="150"/>
                    <a:pt x="71" y="148"/>
                  </a:cubicBezTo>
                  <a:cubicBezTo>
                    <a:pt x="73" y="147"/>
                    <a:pt x="75" y="146"/>
                    <a:pt x="75" y="144"/>
                  </a:cubicBezTo>
                  <a:cubicBezTo>
                    <a:pt x="75" y="142"/>
                    <a:pt x="74" y="140"/>
                    <a:pt x="73" y="138"/>
                  </a:cubicBezTo>
                  <a:cubicBezTo>
                    <a:pt x="72" y="137"/>
                    <a:pt x="71" y="134"/>
                    <a:pt x="72" y="132"/>
                  </a:cubicBezTo>
                  <a:cubicBezTo>
                    <a:pt x="73" y="131"/>
                    <a:pt x="76" y="131"/>
                    <a:pt x="77" y="130"/>
                  </a:cubicBezTo>
                  <a:cubicBezTo>
                    <a:pt x="79" y="128"/>
                    <a:pt x="79" y="126"/>
                    <a:pt x="79" y="124"/>
                  </a:cubicBezTo>
                  <a:cubicBezTo>
                    <a:pt x="78" y="120"/>
                    <a:pt x="80" y="116"/>
                    <a:pt x="80" y="112"/>
                  </a:cubicBezTo>
                  <a:cubicBezTo>
                    <a:pt x="81" y="110"/>
                    <a:pt x="82" y="109"/>
                    <a:pt x="82" y="107"/>
                  </a:cubicBezTo>
                  <a:cubicBezTo>
                    <a:pt x="82" y="105"/>
                    <a:pt x="83" y="104"/>
                    <a:pt x="84" y="102"/>
                  </a:cubicBezTo>
                  <a:cubicBezTo>
                    <a:pt x="85" y="100"/>
                    <a:pt x="86" y="99"/>
                    <a:pt x="88" y="98"/>
                  </a:cubicBezTo>
                  <a:cubicBezTo>
                    <a:pt x="89" y="97"/>
                    <a:pt x="90" y="96"/>
                    <a:pt x="91" y="96"/>
                  </a:cubicBezTo>
                  <a:cubicBezTo>
                    <a:pt x="92" y="95"/>
                    <a:pt x="93" y="96"/>
                    <a:pt x="94" y="96"/>
                  </a:cubicBezTo>
                  <a:cubicBezTo>
                    <a:pt x="96" y="96"/>
                    <a:pt x="95" y="95"/>
                    <a:pt x="96" y="94"/>
                  </a:cubicBezTo>
                  <a:cubicBezTo>
                    <a:pt x="97" y="93"/>
                    <a:pt x="98" y="93"/>
                    <a:pt x="99" y="93"/>
                  </a:cubicBezTo>
                  <a:cubicBezTo>
                    <a:pt x="100" y="93"/>
                    <a:pt x="103" y="93"/>
                    <a:pt x="105" y="94"/>
                  </a:cubicBezTo>
                  <a:cubicBezTo>
                    <a:pt x="105" y="93"/>
                    <a:pt x="105" y="92"/>
                    <a:pt x="105" y="91"/>
                  </a:cubicBezTo>
                  <a:cubicBezTo>
                    <a:pt x="105" y="88"/>
                    <a:pt x="105" y="85"/>
                    <a:pt x="105" y="82"/>
                  </a:cubicBezTo>
                  <a:cubicBezTo>
                    <a:pt x="104" y="80"/>
                    <a:pt x="105" y="78"/>
                    <a:pt x="105" y="75"/>
                  </a:cubicBezTo>
                  <a:cubicBezTo>
                    <a:pt x="105" y="73"/>
                    <a:pt x="107" y="71"/>
                    <a:pt x="106" y="69"/>
                  </a:cubicBezTo>
                  <a:cubicBezTo>
                    <a:pt x="105" y="68"/>
                    <a:pt x="102" y="70"/>
                    <a:pt x="101" y="71"/>
                  </a:cubicBezTo>
                  <a:cubicBezTo>
                    <a:pt x="100" y="73"/>
                    <a:pt x="100" y="75"/>
                    <a:pt x="98" y="77"/>
                  </a:cubicBezTo>
                  <a:cubicBezTo>
                    <a:pt x="97" y="80"/>
                    <a:pt x="96" y="79"/>
                    <a:pt x="94" y="79"/>
                  </a:cubicBezTo>
                  <a:cubicBezTo>
                    <a:pt x="93" y="78"/>
                    <a:pt x="92" y="77"/>
                    <a:pt x="91" y="75"/>
                  </a:cubicBezTo>
                  <a:cubicBezTo>
                    <a:pt x="90" y="73"/>
                    <a:pt x="89" y="73"/>
                    <a:pt x="87" y="74"/>
                  </a:cubicBezTo>
                  <a:cubicBezTo>
                    <a:pt x="85" y="74"/>
                    <a:pt x="84" y="75"/>
                    <a:pt x="84" y="74"/>
                  </a:cubicBezTo>
                  <a:cubicBezTo>
                    <a:pt x="83" y="72"/>
                    <a:pt x="85" y="71"/>
                    <a:pt x="85" y="70"/>
                  </a:cubicBezTo>
                  <a:cubicBezTo>
                    <a:pt x="86" y="69"/>
                    <a:pt x="86" y="66"/>
                    <a:pt x="85" y="66"/>
                  </a:cubicBezTo>
                  <a:cubicBezTo>
                    <a:pt x="83" y="65"/>
                    <a:pt x="83" y="65"/>
                    <a:pt x="83" y="63"/>
                  </a:cubicBezTo>
                  <a:cubicBezTo>
                    <a:pt x="83" y="61"/>
                    <a:pt x="84" y="61"/>
                    <a:pt x="84" y="60"/>
                  </a:cubicBezTo>
                  <a:cubicBezTo>
                    <a:pt x="86" y="58"/>
                    <a:pt x="85" y="58"/>
                    <a:pt x="88" y="57"/>
                  </a:cubicBezTo>
                  <a:cubicBezTo>
                    <a:pt x="90" y="55"/>
                    <a:pt x="88" y="54"/>
                    <a:pt x="89" y="51"/>
                  </a:cubicBezTo>
                  <a:cubicBezTo>
                    <a:pt x="90" y="49"/>
                    <a:pt x="92" y="51"/>
                    <a:pt x="94" y="53"/>
                  </a:cubicBezTo>
                  <a:cubicBezTo>
                    <a:pt x="95" y="56"/>
                    <a:pt x="96" y="56"/>
                    <a:pt x="98" y="58"/>
                  </a:cubicBezTo>
                  <a:cubicBezTo>
                    <a:pt x="100" y="60"/>
                    <a:pt x="102" y="57"/>
                    <a:pt x="103" y="55"/>
                  </a:cubicBezTo>
                  <a:cubicBezTo>
                    <a:pt x="104" y="53"/>
                    <a:pt x="104" y="54"/>
                    <a:pt x="107" y="53"/>
                  </a:cubicBezTo>
                  <a:cubicBezTo>
                    <a:pt x="109" y="52"/>
                    <a:pt x="107" y="51"/>
                    <a:pt x="109" y="49"/>
                  </a:cubicBezTo>
                  <a:cubicBezTo>
                    <a:pt x="110" y="47"/>
                    <a:pt x="111" y="44"/>
                    <a:pt x="113" y="42"/>
                  </a:cubicBezTo>
                  <a:cubicBezTo>
                    <a:pt x="115" y="39"/>
                    <a:pt x="115" y="40"/>
                    <a:pt x="118" y="40"/>
                  </a:cubicBezTo>
                  <a:cubicBezTo>
                    <a:pt x="121" y="40"/>
                    <a:pt x="124" y="39"/>
                    <a:pt x="127" y="39"/>
                  </a:cubicBezTo>
                  <a:cubicBezTo>
                    <a:pt x="131" y="39"/>
                    <a:pt x="131" y="38"/>
                    <a:pt x="133" y="34"/>
                  </a:cubicBezTo>
                  <a:cubicBezTo>
                    <a:pt x="135" y="30"/>
                    <a:pt x="131" y="29"/>
                    <a:pt x="130" y="27"/>
                  </a:cubicBezTo>
                  <a:cubicBezTo>
                    <a:pt x="129" y="25"/>
                    <a:pt x="130" y="23"/>
                    <a:pt x="131" y="21"/>
                  </a:cubicBezTo>
                  <a:cubicBezTo>
                    <a:pt x="132" y="19"/>
                    <a:pt x="132" y="17"/>
                    <a:pt x="135" y="15"/>
                  </a:cubicBezTo>
                  <a:cubicBezTo>
                    <a:pt x="137" y="14"/>
                    <a:pt x="141" y="16"/>
                    <a:pt x="145" y="15"/>
                  </a:cubicBezTo>
                  <a:cubicBezTo>
                    <a:pt x="148" y="15"/>
                    <a:pt x="145" y="12"/>
                    <a:pt x="144" y="10"/>
                  </a:cubicBezTo>
                  <a:cubicBezTo>
                    <a:pt x="143" y="9"/>
                    <a:pt x="144" y="7"/>
                    <a:pt x="144" y="5"/>
                  </a:cubicBezTo>
                  <a:cubicBezTo>
                    <a:pt x="144" y="2"/>
                    <a:pt x="143" y="2"/>
                    <a:pt x="139" y="1"/>
                  </a:cubicBezTo>
                  <a:cubicBezTo>
                    <a:pt x="135" y="0"/>
                    <a:pt x="132" y="1"/>
                    <a:pt x="129" y="2"/>
                  </a:cubicBezTo>
                  <a:cubicBezTo>
                    <a:pt x="127" y="3"/>
                    <a:pt x="125" y="5"/>
                    <a:pt x="119" y="5"/>
                  </a:cubicBezTo>
                  <a:cubicBezTo>
                    <a:pt x="114" y="6"/>
                    <a:pt x="109" y="11"/>
                    <a:pt x="106" y="13"/>
                  </a:cubicBezTo>
                  <a:cubicBezTo>
                    <a:pt x="103" y="15"/>
                    <a:pt x="94" y="20"/>
                    <a:pt x="92" y="21"/>
                  </a:cubicBezTo>
                  <a:cubicBezTo>
                    <a:pt x="89" y="23"/>
                    <a:pt x="88" y="22"/>
                    <a:pt x="86" y="21"/>
                  </a:cubicBezTo>
                  <a:cubicBezTo>
                    <a:pt x="83" y="21"/>
                    <a:pt x="78" y="22"/>
                    <a:pt x="75" y="24"/>
                  </a:cubicBezTo>
                  <a:cubicBezTo>
                    <a:pt x="71" y="26"/>
                    <a:pt x="64" y="31"/>
                    <a:pt x="63" y="33"/>
                  </a:cubicBezTo>
                  <a:cubicBezTo>
                    <a:pt x="61" y="35"/>
                    <a:pt x="61" y="38"/>
                    <a:pt x="63" y="40"/>
                  </a:cubicBezTo>
                  <a:cubicBezTo>
                    <a:pt x="65" y="42"/>
                    <a:pt x="62" y="45"/>
                    <a:pt x="61" y="46"/>
                  </a:cubicBezTo>
                  <a:cubicBezTo>
                    <a:pt x="60" y="47"/>
                    <a:pt x="59" y="47"/>
                    <a:pt x="59" y="48"/>
                  </a:cubicBezTo>
                  <a:cubicBezTo>
                    <a:pt x="59" y="49"/>
                    <a:pt x="58" y="51"/>
                    <a:pt x="57" y="52"/>
                  </a:cubicBezTo>
                  <a:cubicBezTo>
                    <a:pt x="55" y="54"/>
                    <a:pt x="56" y="57"/>
                    <a:pt x="56" y="61"/>
                  </a:cubicBezTo>
                  <a:cubicBezTo>
                    <a:pt x="56" y="66"/>
                    <a:pt x="57" y="66"/>
                    <a:pt x="59" y="65"/>
                  </a:cubicBezTo>
                  <a:cubicBezTo>
                    <a:pt x="61" y="63"/>
                    <a:pt x="61" y="64"/>
                    <a:pt x="62" y="66"/>
                  </a:cubicBezTo>
                  <a:cubicBezTo>
                    <a:pt x="63" y="68"/>
                    <a:pt x="62" y="72"/>
                    <a:pt x="61" y="75"/>
                  </a:cubicBezTo>
                  <a:cubicBezTo>
                    <a:pt x="60" y="78"/>
                    <a:pt x="64" y="84"/>
                    <a:pt x="65" y="86"/>
                  </a:cubicBezTo>
                  <a:cubicBezTo>
                    <a:pt x="66" y="87"/>
                    <a:pt x="67" y="88"/>
                    <a:pt x="68" y="90"/>
                  </a:cubicBezTo>
                  <a:cubicBezTo>
                    <a:pt x="68" y="92"/>
                    <a:pt x="67" y="95"/>
                    <a:pt x="65" y="97"/>
                  </a:cubicBezTo>
                  <a:cubicBezTo>
                    <a:pt x="64" y="100"/>
                    <a:pt x="67" y="100"/>
                    <a:pt x="68" y="103"/>
                  </a:cubicBezTo>
                  <a:cubicBezTo>
                    <a:pt x="69" y="105"/>
                    <a:pt x="67" y="112"/>
                    <a:pt x="65" y="117"/>
                  </a:cubicBezTo>
                  <a:cubicBezTo>
                    <a:pt x="63" y="121"/>
                    <a:pt x="51" y="144"/>
                    <a:pt x="47" y="150"/>
                  </a:cubicBezTo>
                  <a:cubicBezTo>
                    <a:pt x="43" y="157"/>
                    <a:pt x="30" y="173"/>
                    <a:pt x="24" y="179"/>
                  </a:cubicBezTo>
                  <a:cubicBezTo>
                    <a:pt x="20" y="185"/>
                    <a:pt x="14" y="191"/>
                    <a:pt x="11" y="193"/>
                  </a:cubicBezTo>
                  <a:cubicBezTo>
                    <a:pt x="8" y="194"/>
                    <a:pt x="5" y="195"/>
                    <a:pt x="4" y="197"/>
                  </a:cubicBezTo>
                  <a:cubicBezTo>
                    <a:pt x="3" y="199"/>
                    <a:pt x="2" y="200"/>
                    <a:pt x="0" y="202"/>
                  </a:cubicBezTo>
                  <a:cubicBezTo>
                    <a:pt x="1" y="203"/>
                    <a:pt x="2" y="206"/>
                    <a:pt x="3" y="207"/>
                  </a:cubicBezTo>
                  <a:cubicBezTo>
                    <a:pt x="6" y="210"/>
                    <a:pt x="11" y="210"/>
                    <a:pt x="12" y="215"/>
                  </a:cubicBezTo>
                  <a:cubicBezTo>
                    <a:pt x="12" y="218"/>
                    <a:pt x="8" y="223"/>
                    <a:pt x="13" y="224"/>
                  </a:cubicBezTo>
                  <a:cubicBezTo>
                    <a:pt x="17" y="225"/>
                    <a:pt x="19" y="222"/>
                    <a:pt x="23" y="226"/>
                  </a:cubicBezTo>
                  <a:cubicBezTo>
                    <a:pt x="24" y="227"/>
                    <a:pt x="23" y="229"/>
                    <a:pt x="26" y="229"/>
                  </a:cubicBezTo>
                  <a:cubicBezTo>
                    <a:pt x="29" y="230"/>
                    <a:pt x="29" y="229"/>
                    <a:pt x="31" y="227"/>
                  </a:cubicBezTo>
                  <a:cubicBezTo>
                    <a:pt x="35" y="225"/>
                    <a:pt x="38" y="228"/>
                    <a:pt x="42" y="228"/>
                  </a:cubicBezTo>
                  <a:cubicBezTo>
                    <a:pt x="45" y="228"/>
                    <a:pt x="44" y="227"/>
                    <a:pt x="46" y="230"/>
                  </a:cubicBezTo>
                  <a:cubicBezTo>
                    <a:pt x="47" y="231"/>
                    <a:pt x="48" y="233"/>
                    <a:pt x="49" y="234"/>
                  </a:cubicBezTo>
                  <a:cubicBezTo>
                    <a:pt x="53" y="237"/>
                    <a:pt x="55" y="241"/>
                    <a:pt x="60" y="239"/>
                  </a:cubicBezTo>
                  <a:cubicBezTo>
                    <a:pt x="61" y="239"/>
                    <a:pt x="61" y="238"/>
                    <a:pt x="62" y="238"/>
                  </a:cubicBezTo>
                  <a:cubicBezTo>
                    <a:pt x="63" y="237"/>
                    <a:pt x="64" y="238"/>
                    <a:pt x="65" y="238"/>
                  </a:cubicBezTo>
                  <a:cubicBezTo>
                    <a:pt x="67" y="237"/>
                    <a:pt x="66" y="236"/>
                    <a:pt x="67" y="234"/>
                  </a:cubicBezTo>
                  <a:cubicBezTo>
                    <a:pt x="67" y="232"/>
                    <a:pt x="68" y="231"/>
                    <a:pt x="68" y="229"/>
                  </a:cubicBezTo>
                  <a:cubicBezTo>
                    <a:pt x="69" y="228"/>
                    <a:pt x="68" y="225"/>
                    <a:pt x="69" y="224"/>
                  </a:cubicBezTo>
                  <a:cubicBezTo>
                    <a:pt x="69" y="223"/>
                    <a:pt x="72" y="221"/>
                    <a:pt x="73" y="220"/>
                  </a:cubicBezTo>
                  <a:cubicBezTo>
                    <a:pt x="75" y="218"/>
                    <a:pt x="76" y="217"/>
                    <a:pt x="76" y="216"/>
                  </a:cubicBezTo>
                  <a:cubicBezTo>
                    <a:pt x="77" y="214"/>
                    <a:pt x="78" y="213"/>
                    <a:pt x="78" y="211"/>
                  </a:cubicBezTo>
                  <a:cubicBezTo>
                    <a:pt x="78" y="208"/>
                    <a:pt x="78" y="209"/>
                    <a:pt x="76" y="207"/>
                  </a:cubicBezTo>
                  <a:cubicBezTo>
                    <a:pt x="75" y="206"/>
                    <a:pt x="72" y="205"/>
                    <a:pt x="72" y="203"/>
                  </a:cubicBezTo>
                  <a:cubicBezTo>
                    <a:pt x="72" y="203"/>
                    <a:pt x="72" y="203"/>
                    <a:pt x="72" y="203"/>
                  </a:cubicBezTo>
                  <a:cubicBezTo>
                    <a:pt x="72" y="202"/>
                    <a:pt x="71" y="202"/>
                    <a:pt x="71" y="201"/>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8" name="Freeform 28">
              <a:extLst>
                <a:ext uri="{FF2B5EF4-FFF2-40B4-BE49-F238E27FC236}">
                  <a16:creationId xmlns:a16="http://schemas.microsoft.com/office/drawing/2014/main" id="{38544511-5732-4A9E-8097-D6A075693E3A}"/>
                </a:ext>
              </a:extLst>
            </p:cNvPr>
            <p:cNvSpPr>
              <a:spLocks/>
            </p:cNvSpPr>
            <p:nvPr/>
          </p:nvSpPr>
          <p:spPr bwMode="auto">
            <a:xfrm>
              <a:off x="4149725" y="7726363"/>
              <a:ext cx="682625" cy="803275"/>
            </a:xfrm>
            <a:custGeom>
              <a:avLst/>
              <a:gdLst>
                <a:gd name="T0" fmla="*/ 57 w 182"/>
                <a:gd name="T1" fmla="*/ 193 h 214"/>
                <a:gd name="T2" fmla="*/ 68 w 182"/>
                <a:gd name="T3" fmla="*/ 178 h 214"/>
                <a:gd name="T4" fmla="*/ 77 w 182"/>
                <a:gd name="T5" fmla="*/ 178 h 214"/>
                <a:gd name="T6" fmla="*/ 93 w 182"/>
                <a:gd name="T7" fmla="*/ 173 h 214"/>
                <a:gd name="T8" fmla="*/ 103 w 182"/>
                <a:gd name="T9" fmla="*/ 184 h 214"/>
                <a:gd name="T10" fmla="*/ 116 w 182"/>
                <a:gd name="T11" fmla="*/ 192 h 214"/>
                <a:gd name="T12" fmla="*/ 130 w 182"/>
                <a:gd name="T13" fmla="*/ 192 h 214"/>
                <a:gd name="T14" fmla="*/ 145 w 182"/>
                <a:gd name="T15" fmla="*/ 196 h 214"/>
                <a:gd name="T16" fmla="*/ 149 w 182"/>
                <a:gd name="T17" fmla="*/ 199 h 214"/>
                <a:gd name="T18" fmla="*/ 153 w 182"/>
                <a:gd name="T19" fmla="*/ 201 h 214"/>
                <a:gd name="T20" fmla="*/ 167 w 182"/>
                <a:gd name="T21" fmla="*/ 192 h 214"/>
                <a:gd name="T22" fmla="*/ 173 w 182"/>
                <a:gd name="T23" fmla="*/ 183 h 214"/>
                <a:gd name="T24" fmla="*/ 178 w 182"/>
                <a:gd name="T25" fmla="*/ 173 h 214"/>
                <a:gd name="T26" fmla="*/ 177 w 182"/>
                <a:gd name="T27" fmla="*/ 160 h 214"/>
                <a:gd name="T28" fmla="*/ 170 w 182"/>
                <a:gd name="T29" fmla="*/ 144 h 214"/>
                <a:gd name="T30" fmla="*/ 164 w 182"/>
                <a:gd name="T31" fmla="*/ 129 h 214"/>
                <a:gd name="T32" fmla="*/ 151 w 182"/>
                <a:gd name="T33" fmla="*/ 114 h 214"/>
                <a:gd name="T34" fmla="*/ 137 w 182"/>
                <a:gd name="T35" fmla="*/ 103 h 214"/>
                <a:gd name="T36" fmla="*/ 143 w 182"/>
                <a:gd name="T37" fmla="*/ 96 h 214"/>
                <a:gd name="T38" fmla="*/ 158 w 182"/>
                <a:gd name="T39" fmla="*/ 92 h 214"/>
                <a:gd name="T40" fmla="*/ 167 w 182"/>
                <a:gd name="T41" fmla="*/ 80 h 214"/>
                <a:gd name="T42" fmla="*/ 175 w 182"/>
                <a:gd name="T43" fmla="*/ 66 h 214"/>
                <a:gd name="T44" fmla="*/ 168 w 182"/>
                <a:gd name="T45" fmla="*/ 53 h 214"/>
                <a:gd name="T46" fmla="*/ 171 w 182"/>
                <a:gd name="T47" fmla="*/ 39 h 214"/>
                <a:gd name="T48" fmla="*/ 180 w 182"/>
                <a:gd name="T49" fmla="*/ 22 h 214"/>
                <a:gd name="T50" fmla="*/ 172 w 182"/>
                <a:gd name="T51" fmla="*/ 15 h 214"/>
                <a:gd name="T52" fmla="*/ 166 w 182"/>
                <a:gd name="T53" fmla="*/ 13 h 214"/>
                <a:gd name="T54" fmla="*/ 151 w 182"/>
                <a:gd name="T55" fmla="*/ 8 h 214"/>
                <a:gd name="T56" fmla="*/ 136 w 182"/>
                <a:gd name="T57" fmla="*/ 7 h 214"/>
                <a:gd name="T58" fmla="*/ 123 w 182"/>
                <a:gd name="T59" fmla="*/ 4 h 214"/>
                <a:gd name="T60" fmla="*/ 109 w 182"/>
                <a:gd name="T61" fmla="*/ 11 h 214"/>
                <a:gd name="T62" fmla="*/ 104 w 182"/>
                <a:gd name="T63" fmla="*/ 20 h 214"/>
                <a:gd name="T64" fmla="*/ 91 w 182"/>
                <a:gd name="T65" fmla="*/ 31 h 214"/>
                <a:gd name="T66" fmla="*/ 80 w 182"/>
                <a:gd name="T67" fmla="*/ 18 h 214"/>
                <a:gd name="T68" fmla="*/ 69 w 182"/>
                <a:gd name="T69" fmla="*/ 28 h 214"/>
                <a:gd name="T70" fmla="*/ 75 w 182"/>
                <a:gd name="T71" fmla="*/ 36 h 214"/>
                <a:gd name="T72" fmla="*/ 70 w 182"/>
                <a:gd name="T73" fmla="*/ 45 h 214"/>
                <a:gd name="T74" fmla="*/ 65 w 182"/>
                <a:gd name="T75" fmla="*/ 54 h 214"/>
                <a:gd name="T76" fmla="*/ 62 w 182"/>
                <a:gd name="T77" fmla="*/ 62 h 214"/>
                <a:gd name="T78" fmla="*/ 60 w 182"/>
                <a:gd name="T79" fmla="*/ 68 h 214"/>
                <a:gd name="T80" fmla="*/ 60 w 182"/>
                <a:gd name="T81" fmla="*/ 78 h 214"/>
                <a:gd name="T82" fmla="*/ 63 w 182"/>
                <a:gd name="T83" fmla="*/ 82 h 214"/>
                <a:gd name="T84" fmla="*/ 65 w 182"/>
                <a:gd name="T85" fmla="*/ 84 h 214"/>
                <a:gd name="T86" fmla="*/ 71 w 182"/>
                <a:gd name="T87" fmla="*/ 92 h 214"/>
                <a:gd name="T88" fmla="*/ 72 w 182"/>
                <a:gd name="T89" fmla="*/ 102 h 214"/>
                <a:gd name="T90" fmla="*/ 67 w 182"/>
                <a:gd name="T91" fmla="*/ 108 h 214"/>
                <a:gd name="T92" fmla="*/ 51 w 182"/>
                <a:gd name="T93" fmla="*/ 110 h 214"/>
                <a:gd name="T94" fmla="*/ 31 w 182"/>
                <a:gd name="T95" fmla="*/ 113 h 214"/>
                <a:gd name="T96" fmla="*/ 18 w 182"/>
                <a:gd name="T97" fmla="*/ 112 h 214"/>
                <a:gd name="T98" fmla="*/ 6 w 182"/>
                <a:gd name="T99" fmla="*/ 115 h 214"/>
                <a:gd name="T100" fmla="*/ 1 w 182"/>
                <a:gd name="T101" fmla="*/ 133 h 214"/>
                <a:gd name="T102" fmla="*/ 8 w 182"/>
                <a:gd name="T103" fmla="*/ 149 h 214"/>
                <a:gd name="T104" fmla="*/ 17 w 182"/>
                <a:gd name="T105" fmla="*/ 153 h 214"/>
                <a:gd name="T106" fmla="*/ 20 w 182"/>
                <a:gd name="T107" fmla="*/ 164 h 214"/>
                <a:gd name="T108" fmla="*/ 20 w 182"/>
                <a:gd name="T109" fmla="*/ 173 h 214"/>
                <a:gd name="T110" fmla="*/ 17 w 182"/>
                <a:gd name="T111" fmla="*/ 180 h 214"/>
                <a:gd name="T112" fmla="*/ 19 w 182"/>
                <a:gd name="T113" fmla="*/ 184 h 214"/>
                <a:gd name="T114" fmla="*/ 14 w 182"/>
                <a:gd name="T115" fmla="*/ 194 h 214"/>
                <a:gd name="T116" fmla="*/ 19 w 182"/>
                <a:gd name="T117" fmla="*/ 202 h 214"/>
                <a:gd name="T118" fmla="*/ 38 w 182"/>
                <a:gd name="T119" fmla="*/ 205 h 214"/>
                <a:gd name="T120" fmla="*/ 46 w 182"/>
                <a:gd name="T121" fmla="*/ 212 h 214"/>
                <a:gd name="T122" fmla="*/ 51 w 182"/>
                <a:gd name="T123" fmla="*/ 214 h 214"/>
                <a:gd name="T124" fmla="*/ 53 w 182"/>
                <a:gd name="T125" fmla="*/ 20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 h="214">
                  <a:moveTo>
                    <a:pt x="53" y="201"/>
                  </a:moveTo>
                  <a:cubicBezTo>
                    <a:pt x="53" y="197"/>
                    <a:pt x="55" y="196"/>
                    <a:pt x="57" y="193"/>
                  </a:cubicBezTo>
                  <a:cubicBezTo>
                    <a:pt x="58" y="190"/>
                    <a:pt x="60" y="188"/>
                    <a:pt x="61" y="185"/>
                  </a:cubicBezTo>
                  <a:cubicBezTo>
                    <a:pt x="63" y="183"/>
                    <a:pt x="64" y="179"/>
                    <a:pt x="68" y="178"/>
                  </a:cubicBezTo>
                  <a:cubicBezTo>
                    <a:pt x="69" y="178"/>
                    <a:pt x="71" y="180"/>
                    <a:pt x="72" y="180"/>
                  </a:cubicBezTo>
                  <a:cubicBezTo>
                    <a:pt x="74" y="180"/>
                    <a:pt x="76" y="179"/>
                    <a:pt x="77" y="178"/>
                  </a:cubicBezTo>
                  <a:cubicBezTo>
                    <a:pt x="81" y="177"/>
                    <a:pt x="91" y="177"/>
                    <a:pt x="90" y="171"/>
                  </a:cubicBezTo>
                  <a:cubicBezTo>
                    <a:pt x="94" y="169"/>
                    <a:pt x="92" y="172"/>
                    <a:pt x="93" y="173"/>
                  </a:cubicBezTo>
                  <a:cubicBezTo>
                    <a:pt x="94" y="174"/>
                    <a:pt x="96" y="174"/>
                    <a:pt x="97" y="175"/>
                  </a:cubicBezTo>
                  <a:cubicBezTo>
                    <a:pt x="101" y="178"/>
                    <a:pt x="103" y="180"/>
                    <a:pt x="103" y="184"/>
                  </a:cubicBezTo>
                  <a:cubicBezTo>
                    <a:pt x="103" y="190"/>
                    <a:pt x="106" y="189"/>
                    <a:pt x="111" y="190"/>
                  </a:cubicBezTo>
                  <a:cubicBezTo>
                    <a:pt x="112" y="191"/>
                    <a:pt x="115" y="191"/>
                    <a:pt x="116" y="192"/>
                  </a:cubicBezTo>
                  <a:cubicBezTo>
                    <a:pt x="118" y="193"/>
                    <a:pt x="119" y="195"/>
                    <a:pt x="120" y="196"/>
                  </a:cubicBezTo>
                  <a:cubicBezTo>
                    <a:pt x="125" y="200"/>
                    <a:pt x="127" y="194"/>
                    <a:pt x="130" y="192"/>
                  </a:cubicBezTo>
                  <a:cubicBezTo>
                    <a:pt x="134" y="189"/>
                    <a:pt x="138" y="191"/>
                    <a:pt x="141" y="194"/>
                  </a:cubicBezTo>
                  <a:cubicBezTo>
                    <a:pt x="143" y="195"/>
                    <a:pt x="143" y="195"/>
                    <a:pt x="145" y="196"/>
                  </a:cubicBezTo>
                  <a:cubicBezTo>
                    <a:pt x="146" y="196"/>
                    <a:pt x="147" y="196"/>
                    <a:pt x="147" y="196"/>
                  </a:cubicBezTo>
                  <a:cubicBezTo>
                    <a:pt x="148" y="197"/>
                    <a:pt x="148" y="198"/>
                    <a:pt x="149" y="199"/>
                  </a:cubicBezTo>
                  <a:cubicBezTo>
                    <a:pt x="149" y="199"/>
                    <a:pt x="151" y="199"/>
                    <a:pt x="152" y="199"/>
                  </a:cubicBezTo>
                  <a:cubicBezTo>
                    <a:pt x="153" y="200"/>
                    <a:pt x="152" y="201"/>
                    <a:pt x="153" y="201"/>
                  </a:cubicBezTo>
                  <a:cubicBezTo>
                    <a:pt x="156" y="201"/>
                    <a:pt x="159" y="198"/>
                    <a:pt x="160" y="197"/>
                  </a:cubicBezTo>
                  <a:cubicBezTo>
                    <a:pt x="163" y="194"/>
                    <a:pt x="165" y="193"/>
                    <a:pt x="167" y="192"/>
                  </a:cubicBezTo>
                  <a:cubicBezTo>
                    <a:pt x="167" y="192"/>
                    <a:pt x="167" y="191"/>
                    <a:pt x="167" y="191"/>
                  </a:cubicBezTo>
                  <a:cubicBezTo>
                    <a:pt x="168" y="187"/>
                    <a:pt x="173" y="186"/>
                    <a:pt x="173" y="183"/>
                  </a:cubicBezTo>
                  <a:cubicBezTo>
                    <a:pt x="173" y="181"/>
                    <a:pt x="172" y="178"/>
                    <a:pt x="172" y="175"/>
                  </a:cubicBezTo>
                  <a:cubicBezTo>
                    <a:pt x="175" y="175"/>
                    <a:pt x="178" y="177"/>
                    <a:pt x="178" y="173"/>
                  </a:cubicBezTo>
                  <a:cubicBezTo>
                    <a:pt x="178" y="169"/>
                    <a:pt x="174" y="169"/>
                    <a:pt x="173" y="166"/>
                  </a:cubicBezTo>
                  <a:cubicBezTo>
                    <a:pt x="173" y="163"/>
                    <a:pt x="177" y="163"/>
                    <a:pt x="177" y="160"/>
                  </a:cubicBezTo>
                  <a:cubicBezTo>
                    <a:pt x="178" y="157"/>
                    <a:pt x="175" y="154"/>
                    <a:pt x="173" y="152"/>
                  </a:cubicBezTo>
                  <a:cubicBezTo>
                    <a:pt x="170" y="149"/>
                    <a:pt x="170" y="149"/>
                    <a:pt x="170" y="144"/>
                  </a:cubicBezTo>
                  <a:cubicBezTo>
                    <a:pt x="166" y="144"/>
                    <a:pt x="161" y="143"/>
                    <a:pt x="163" y="138"/>
                  </a:cubicBezTo>
                  <a:cubicBezTo>
                    <a:pt x="165" y="133"/>
                    <a:pt x="168" y="134"/>
                    <a:pt x="164" y="129"/>
                  </a:cubicBezTo>
                  <a:cubicBezTo>
                    <a:pt x="161" y="127"/>
                    <a:pt x="160" y="124"/>
                    <a:pt x="158" y="121"/>
                  </a:cubicBezTo>
                  <a:cubicBezTo>
                    <a:pt x="156" y="118"/>
                    <a:pt x="155" y="116"/>
                    <a:pt x="151" y="114"/>
                  </a:cubicBezTo>
                  <a:cubicBezTo>
                    <a:pt x="148" y="112"/>
                    <a:pt x="146" y="110"/>
                    <a:pt x="143" y="109"/>
                  </a:cubicBezTo>
                  <a:cubicBezTo>
                    <a:pt x="141" y="108"/>
                    <a:pt x="134" y="107"/>
                    <a:pt x="137" y="103"/>
                  </a:cubicBezTo>
                  <a:cubicBezTo>
                    <a:pt x="139" y="102"/>
                    <a:pt x="141" y="103"/>
                    <a:pt x="142" y="101"/>
                  </a:cubicBezTo>
                  <a:cubicBezTo>
                    <a:pt x="143" y="100"/>
                    <a:pt x="142" y="98"/>
                    <a:pt x="143" y="96"/>
                  </a:cubicBezTo>
                  <a:cubicBezTo>
                    <a:pt x="145" y="89"/>
                    <a:pt x="150" y="94"/>
                    <a:pt x="154" y="94"/>
                  </a:cubicBezTo>
                  <a:cubicBezTo>
                    <a:pt x="157" y="94"/>
                    <a:pt x="156" y="93"/>
                    <a:pt x="158" y="92"/>
                  </a:cubicBezTo>
                  <a:cubicBezTo>
                    <a:pt x="160" y="89"/>
                    <a:pt x="163" y="86"/>
                    <a:pt x="165" y="83"/>
                  </a:cubicBezTo>
                  <a:cubicBezTo>
                    <a:pt x="166" y="82"/>
                    <a:pt x="166" y="81"/>
                    <a:pt x="167" y="80"/>
                  </a:cubicBezTo>
                  <a:cubicBezTo>
                    <a:pt x="169" y="78"/>
                    <a:pt x="170" y="77"/>
                    <a:pt x="171" y="76"/>
                  </a:cubicBezTo>
                  <a:cubicBezTo>
                    <a:pt x="173" y="74"/>
                    <a:pt x="176" y="69"/>
                    <a:pt x="175" y="66"/>
                  </a:cubicBezTo>
                  <a:cubicBezTo>
                    <a:pt x="175" y="63"/>
                    <a:pt x="169" y="62"/>
                    <a:pt x="168" y="58"/>
                  </a:cubicBezTo>
                  <a:cubicBezTo>
                    <a:pt x="167" y="56"/>
                    <a:pt x="167" y="54"/>
                    <a:pt x="168" y="53"/>
                  </a:cubicBezTo>
                  <a:cubicBezTo>
                    <a:pt x="169" y="51"/>
                    <a:pt x="173" y="51"/>
                    <a:pt x="173" y="49"/>
                  </a:cubicBezTo>
                  <a:cubicBezTo>
                    <a:pt x="174" y="45"/>
                    <a:pt x="168" y="44"/>
                    <a:pt x="171" y="39"/>
                  </a:cubicBezTo>
                  <a:cubicBezTo>
                    <a:pt x="173" y="37"/>
                    <a:pt x="176" y="33"/>
                    <a:pt x="178" y="31"/>
                  </a:cubicBezTo>
                  <a:cubicBezTo>
                    <a:pt x="181" y="29"/>
                    <a:pt x="182" y="26"/>
                    <a:pt x="180" y="22"/>
                  </a:cubicBezTo>
                  <a:cubicBezTo>
                    <a:pt x="180" y="20"/>
                    <a:pt x="179" y="18"/>
                    <a:pt x="176" y="17"/>
                  </a:cubicBezTo>
                  <a:cubicBezTo>
                    <a:pt x="175" y="16"/>
                    <a:pt x="172" y="16"/>
                    <a:pt x="172" y="15"/>
                  </a:cubicBezTo>
                  <a:cubicBezTo>
                    <a:pt x="171" y="14"/>
                    <a:pt x="171" y="13"/>
                    <a:pt x="172" y="13"/>
                  </a:cubicBezTo>
                  <a:cubicBezTo>
                    <a:pt x="170" y="13"/>
                    <a:pt x="168" y="13"/>
                    <a:pt x="166" y="13"/>
                  </a:cubicBezTo>
                  <a:cubicBezTo>
                    <a:pt x="161" y="11"/>
                    <a:pt x="163" y="6"/>
                    <a:pt x="157" y="7"/>
                  </a:cubicBezTo>
                  <a:cubicBezTo>
                    <a:pt x="155" y="7"/>
                    <a:pt x="153" y="9"/>
                    <a:pt x="151" y="8"/>
                  </a:cubicBezTo>
                  <a:cubicBezTo>
                    <a:pt x="149" y="7"/>
                    <a:pt x="148" y="4"/>
                    <a:pt x="146" y="3"/>
                  </a:cubicBezTo>
                  <a:cubicBezTo>
                    <a:pt x="144" y="2"/>
                    <a:pt x="140" y="7"/>
                    <a:pt x="136" y="7"/>
                  </a:cubicBezTo>
                  <a:cubicBezTo>
                    <a:pt x="136" y="3"/>
                    <a:pt x="138" y="0"/>
                    <a:pt x="132" y="1"/>
                  </a:cubicBezTo>
                  <a:cubicBezTo>
                    <a:pt x="129" y="2"/>
                    <a:pt x="127" y="5"/>
                    <a:pt x="123" y="4"/>
                  </a:cubicBezTo>
                  <a:cubicBezTo>
                    <a:pt x="120" y="4"/>
                    <a:pt x="118" y="2"/>
                    <a:pt x="114" y="5"/>
                  </a:cubicBezTo>
                  <a:cubicBezTo>
                    <a:pt x="112" y="7"/>
                    <a:pt x="112" y="9"/>
                    <a:pt x="109" y="11"/>
                  </a:cubicBezTo>
                  <a:cubicBezTo>
                    <a:pt x="108" y="12"/>
                    <a:pt x="106" y="12"/>
                    <a:pt x="105" y="14"/>
                  </a:cubicBezTo>
                  <a:cubicBezTo>
                    <a:pt x="104" y="16"/>
                    <a:pt x="104" y="18"/>
                    <a:pt x="104" y="20"/>
                  </a:cubicBezTo>
                  <a:cubicBezTo>
                    <a:pt x="103" y="22"/>
                    <a:pt x="101" y="22"/>
                    <a:pt x="100" y="23"/>
                  </a:cubicBezTo>
                  <a:cubicBezTo>
                    <a:pt x="97" y="27"/>
                    <a:pt x="96" y="31"/>
                    <a:pt x="91" y="31"/>
                  </a:cubicBezTo>
                  <a:cubicBezTo>
                    <a:pt x="93" y="28"/>
                    <a:pt x="91" y="23"/>
                    <a:pt x="89" y="21"/>
                  </a:cubicBezTo>
                  <a:cubicBezTo>
                    <a:pt x="87" y="19"/>
                    <a:pt x="83" y="18"/>
                    <a:pt x="80" y="18"/>
                  </a:cubicBezTo>
                  <a:cubicBezTo>
                    <a:pt x="75" y="19"/>
                    <a:pt x="76" y="23"/>
                    <a:pt x="73" y="26"/>
                  </a:cubicBezTo>
                  <a:cubicBezTo>
                    <a:pt x="72" y="27"/>
                    <a:pt x="70" y="26"/>
                    <a:pt x="69" y="28"/>
                  </a:cubicBezTo>
                  <a:cubicBezTo>
                    <a:pt x="69" y="30"/>
                    <a:pt x="72" y="31"/>
                    <a:pt x="73" y="32"/>
                  </a:cubicBezTo>
                  <a:cubicBezTo>
                    <a:pt x="75" y="34"/>
                    <a:pt x="75" y="33"/>
                    <a:pt x="75" y="36"/>
                  </a:cubicBezTo>
                  <a:cubicBezTo>
                    <a:pt x="75" y="38"/>
                    <a:pt x="74" y="39"/>
                    <a:pt x="73" y="41"/>
                  </a:cubicBezTo>
                  <a:cubicBezTo>
                    <a:pt x="73" y="42"/>
                    <a:pt x="72" y="43"/>
                    <a:pt x="70" y="45"/>
                  </a:cubicBezTo>
                  <a:cubicBezTo>
                    <a:pt x="69" y="46"/>
                    <a:pt x="66" y="48"/>
                    <a:pt x="66" y="49"/>
                  </a:cubicBezTo>
                  <a:cubicBezTo>
                    <a:pt x="65" y="50"/>
                    <a:pt x="66" y="53"/>
                    <a:pt x="65" y="54"/>
                  </a:cubicBezTo>
                  <a:cubicBezTo>
                    <a:pt x="65" y="56"/>
                    <a:pt x="64" y="57"/>
                    <a:pt x="64" y="59"/>
                  </a:cubicBezTo>
                  <a:cubicBezTo>
                    <a:pt x="63" y="61"/>
                    <a:pt x="63" y="61"/>
                    <a:pt x="62" y="62"/>
                  </a:cubicBezTo>
                  <a:cubicBezTo>
                    <a:pt x="63" y="63"/>
                    <a:pt x="64" y="64"/>
                    <a:pt x="64" y="65"/>
                  </a:cubicBezTo>
                  <a:cubicBezTo>
                    <a:pt x="64" y="67"/>
                    <a:pt x="61" y="66"/>
                    <a:pt x="60" y="68"/>
                  </a:cubicBezTo>
                  <a:cubicBezTo>
                    <a:pt x="59" y="69"/>
                    <a:pt x="59" y="71"/>
                    <a:pt x="59" y="73"/>
                  </a:cubicBezTo>
                  <a:cubicBezTo>
                    <a:pt x="59" y="75"/>
                    <a:pt x="59" y="76"/>
                    <a:pt x="60" y="78"/>
                  </a:cubicBezTo>
                  <a:cubicBezTo>
                    <a:pt x="60" y="78"/>
                    <a:pt x="62" y="78"/>
                    <a:pt x="62" y="79"/>
                  </a:cubicBezTo>
                  <a:cubicBezTo>
                    <a:pt x="63" y="80"/>
                    <a:pt x="62" y="81"/>
                    <a:pt x="63" y="82"/>
                  </a:cubicBezTo>
                  <a:cubicBezTo>
                    <a:pt x="63" y="82"/>
                    <a:pt x="62" y="83"/>
                    <a:pt x="63" y="84"/>
                  </a:cubicBezTo>
                  <a:cubicBezTo>
                    <a:pt x="64" y="84"/>
                    <a:pt x="65" y="84"/>
                    <a:pt x="65" y="84"/>
                  </a:cubicBezTo>
                  <a:cubicBezTo>
                    <a:pt x="68" y="86"/>
                    <a:pt x="67" y="86"/>
                    <a:pt x="68" y="88"/>
                  </a:cubicBezTo>
                  <a:cubicBezTo>
                    <a:pt x="69" y="90"/>
                    <a:pt x="70" y="91"/>
                    <a:pt x="71" y="92"/>
                  </a:cubicBezTo>
                  <a:cubicBezTo>
                    <a:pt x="72" y="94"/>
                    <a:pt x="72" y="95"/>
                    <a:pt x="72" y="97"/>
                  </a:cubicBezTo>
                  <a:cubicBezTo>
                    <a:pt x="73" y="99"/>
                    <a:pt x="74" y="100"/>
                    <a:pt x="72" y="102"/>
                  </a:cubicBezTo>
                  <a:cubicBezTo>
                    <a:pt x="71" y="103"/>
                    <a:pt x="70" y="101"/>
                    <a:pt x="68" y="104"/>
                  </a:cubicBezTo>
                  <a:cubicBezTo>
                    <a:pt x="68" y="105"/>
                    <a:pt x="68" y="107"/>
                    <a:pt x="67" y="108"/>
                  </a:cubicBezTo>
                  <a:cubicBezTo>
                    <a:pt x="65" y="111"/>
                    <a:pt x="64" y="109"/>
                    <a:pt x="62" y="108"/>
                  </a:cubicBezTo>
                  <a:cubicBezTo>
                    <a:pt x="58" y="108"/>
                    <a:pt x="54" y="110"/>
                    <a:pt x="51" y="110"/>
                  </a:cubicBezTo>
                  <a:cubicBezTo>
                    <a:pt x="47" y="111"/>
                    <a:pt x="44" y="110"/>
                    <a:pt x="39" y="112"/>
                  </a:cubicBezTo>
                  <a:cubicBezTo>
                    <a:pt x="37" y="113"/>
                    <a:pt x="34" y="113"/>
                    <a:pt x="31" y="113"/>
                  </a:cubicBezTo>
                  <a:cubicBezTo>
                    <a:pt x="29" y="117"/>
                    <a:pt x="26" y="115"/>
                    <a:pt x="22" y="114"/>
                  </a:cubicBezTo>
                  <a:cubicBezTo>
                    <a:pt x="20" y="113"/>
                    <a:pt x="20" y="113"/>
                    <a:pt x="18" y="112"/>
                  </a:cubicBezTo>
                  <a:cubicBezTo>
                    <a:pt x="16" y="111"/>
                    <a:pt x="15" y="110"/>
                    <a:pt x="13" y="110"/>
                  </a:cubicBezTo>
                  <a:cubicBezTo>
                    <a:pt x="10" y="111"/>
                    <a:pt x="7" y="112"/>
                    <a:pt x="6" y="115"/>
                  </a:cubicBezTo>
                  <a:cubicBezTo>
                    <a:pt x="5" y="118"/>
                    <a:pt x="6" y="121"/>
                    <a:pt x="5" y="124"/>
                  </a:cubicBezTo>
                  <a:cubicBezTo>
                    <a:pt x="4" y="127"/>
                    <a:pt x="1" y="129"/>
                    <a:pt x="1" y="133"/>
                  </a:cubicBezTo>
                  <a:cubicBezTo>
                    <a:pt x="0" y="138"/>
                    <a:pt x="4" y="137"/>
                    <a:pt x="6" y="140"/>
                  </a:cubicBezTo>
                  <a:cubicBezTo>
                    <a:pt x="8" y="143"/>
                    <a:pt x="6" y="148"/>
                    <a:pt x="8" y="149"/>
                  </a:cubicBezTo>
                  <a:cubicBezTo>
                    <a:pt x="10" y="150"/>
                    <a:pt x="12" y="149"/>
                    <a:pt x="13" y="150"/>
                  </a:cubicBezTo>
                  <a:cubicBezTo>
                    <a:pt x="15" y="151"/>
                    <a:pt x="15" y="154"/>
                    <a:pt x="17" y="153"/>
                  </a:cubicBezTo>
                  <a:cubicBezTo>
                    <a:pt x="17" y="155"/>
                    <a:pt x="15" y="159"/>
                    <a:pt x="16" y="161"/>
                  </a:cubicBezTo>
                  <a:cubicBezTo>
                    <a:pt x="17" y="162"/>
                    <a:pt x="19" y="162"/>
                    <a:pt x="20" y="164"/>
                  </a:cubicBezTo>
                  <a:cubicBezTo>
                    <a:pt x="20" y="165"/>
                    <a:pt x="20" y="168"/>
                    <a:pt x="19" y="168"/>
                  </a:cubicBezTo>
                  <a:cubicBezTo>
                    <a:pt x="20" y="170"/>
                    <a:pt x="20" y="171"/>
                    <a:pt x="20" y="173"/>
                  </a:cubicBezTo>
                  <a:cubicBezTo>
                    <a:pt x="21" y="175"/>
                    <a:pt x="24" y="175"/>
                    <a:pt x="21" y="177"/>
                  </a:cubicBezTo>
                  <a:cubicBezTo>
                    <a:pt x="20" y="179"/>
                    <a:pt x="18" y="178"/>
                    <a:pt x="17" y="180"/>
                  </a:cubicBezTo>
                  <a:cubicBezTo>
                    <a:pt x="17" y="181"/>
                    <a:pt x="18" y="183"/>
                    <a:pt x="18" y="185"/>
                  </a:cubicBezTo>
                  <a:cubicBezTo>
                    <a:pt x="18" y="185"/>
                    <a:pt x="18" y="184"/>
                    <a:pt x="19" y="184"/>
                  </a:cubicBezTo>
                  <a:cubicBezTo>
                    <a:pt x="19" y="186"/>
                    <a:pt x="18" y="189"/>
                    <a:pt x="17" y="190"/>
                  </a:cubicBezTo>
                  <a:cubicBezTo>
                    <a:pt x="17" y="192"/>
                    <a:pt x="15" y="193"/>
                    <a:pt x="14" y="194"/>
                  </a:cubicBezTo>
                  <a:cubicBezTo>
                    <a:pt x="14" y="195"/>
                    <a:pt x="15" y="198"/>
                    <a:pt x="15" y="199"/>
                  </a:cubicBezTo>
                  <a:cubicBezTo>
                    <a:pt x="17" y="202"/>
                    <a:pt x="16" y="202"/>
                    <a:pt x="19" y="202"/>
                  </a:cubicBezTo>
                  <a:cubicBezTo>
                    <a:pt x="24" y="203"/>
                    <a:pt x="26" y="199"/>
                    <a:pt x="31" y="198"/>
                  </a:cubicBezTo>
                  <a:cubicBezTo>
                    <a:pt x="35" y="197"/>
                    <a:pt x="37" y="201"/>
                    <a:pt x="38" y="205"/>
                  </a:cubicBezTo>
                  <a:cubicBezTo>
                    <a:pt x="39" y="206"/>
                    <a:pt x="39" y="209"/>
                    <a:pt x="40" y="210"/>
                  </a:cubicBezTo>
                  <a:cubicBezTo>
                    <a:pt x="42" y="211"/>
                    <a:pt x="44" y="212"/>
                    <a:pt x="46" y="212"/>
                  </a:cubicBezTo>
                  <a:cubicBezTo>
                    <a:pt x="47" y="213"/>
                    <a:pt x="47" y="214"/>
                    <a:pt x="48" y="214"/>
                  </a:cubicBezTo>
                  <a:cubicBezTo>
                    <a:pt x="49" y="214"/>
                    <a:pt x="50" y="214"/>
                    <a:pt x="51" y="214"/>
                  </a:cubicBezTo>
                  <a:cubicBezTo>
                    <a:pt x="52" y="213"/>
                    <a:pt x="53" y="211"/>
                    <a:pt x="53" y="210"/>
                  </a:cubicBezTo>
                  <a:cubicBezTo>
                    <a:pt x="53" y="207"/>
                    <a:pt x="53" y="204"/>
                    <a:pt x="53" y="201"/>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9" name="Freeform 29">
              <a:extLst>
                <a:ext uri="{FF2B5EF4-FFF2-40B4-BE49-F238E27FC236}">
                  <a16:creationId xmlns:a16="http://schemas.microsoft.com/office/drawing/2014/main" id="{40B10DC3-2D40-4331-8216-67B8A78BDA5C}"/>
                </a:ext>
              </a:extLst>
            </p:cNvPr>
            <p:cNvSpPr>
              <a:spLocks/>
            </p:cNvSpPr>
            <p:nvPr/>
          </p:nvSpPr>
          <p:spPr bwMode="auto">
            <a:xfrm>
              <a:off x="4340225" y="8359776"/>
              <a:ext cx="569913" cy="511175"/>
            </a:xfrm>
            <a:custGeom>
              <a:avLst/>
              <a:gdLst>
                <a:gd name="T0" fmla="*/ 138 w 152"/>
                <a:gd name="T1" fmla="*/ 32 h 136"/>
                <a:gd name="T2" fmla="*/ 121 w 152"/>
                <a:gd name="T3" fmla="*/ 36 h 136"/>
                <a:gd name="T4" fmla="*/ 115 w 152"/>
                <a:gd name="T5" fmla="*/ 30 h 136"/>
                <a:gd name="T6" fmla="*/ 116 w 152"/>
                <a:gd name="T7" fmla="*/ 23 h 136"/>
                <a:gd name="T8" fmla="*/ 102 w 152"/>
                <a:gd name="T9" fmla="*/ 32 h 136"/>
                <a:gd name="T10" fmla="*/ 98 w 152"/>
                <a:gd name="T11" fmla="*/ 30 h 136"/>
                <a:gd name="T12" fmla="*/ 94 w 152"/>
                <a:gd name="T13" fmla="*/ 27 h 136"/>
                <a:gd name="T14" fmla="*/ 79 w 152"/>
                <a:gd name="T15" fmla="*/ 23 h 136"/>
                <a:gd name="T16" fmla="*/ 65 w 152"/>
                <a:gd name="T17" fmla="*/ 23 h 136"/>
                <a:gd name="T18" fmla="*/ 52 w 152"/>
                <a:gd name="T19" fmla="*/ 15 h 136"/>
                <a:gd name="T20" fmla="*/ 42 w 152"/>
                <a:gd name="T21" fmla="*/ 4 h 136"/>
                <a:gd name="T22" fmla="*/ 26 w 152"/>
                <a:gd name="T23" fmla="*/ 9 h 136"/>
                <a:gd name="T24" fmla="*/ 17 w 152"/>
                <a:gd name="T25" fmla="*/ 9 h 136"/>
                <a:gd name="T26" fmla="*/ 6 w 152"/>
                <a:gd name="T27" fmla="*/ 24 h 136"/>
                <a:gd name="T28" fmla="*/ 2 w 152"/>
                <a:gd name="T29" fmla="*/ 41 h 136"/>
                <a:gd name="T30" fmla="*/ 1 w 152"/>
                <a:gd name="T31" fmla="*/ 45 h 136"/>
                <a:gd name="T32" fmla="*/ 9 w 152"/>
                <a:gd name="T33" fmla="*/ 52 h 136"/>
                <a:gd name="T34" fmla="*/ 12 w 152"/>
                <a:gd name="T35" fmla="*/ 63 h 136"/>
                <a:gd name="T36" fmla="*/ 19 w 152"/>
                <a:gd name="T37" fmla="*/ 64 h 136"/>
                <a:gd name="T38" fmla="*/ 21 w 152"/>
                <a:gd name="T39" fmla="*/ 73 h 136"/>
                <a:gd name="T40" fmla="*/ 25 w 152"/>
                <a:gd name="T41" fmla="*/ 90 h 136"/>
                <a:gd name="T42" fmla="*/ 31 w 152"/>
                <a:gd name="T43" fmla="*/ 113 h 136"/>
                <a:gd name="T44" fmla="*/ 36 w 152"/>
                <a:gd name="T45" fmla="*/ 107 h 136"/>
                <a:gd name="T46" fmla="*/ 38 w 152"/>
                <a:gd name="T47" fmla="*/ 89 h 136"/>
                <a:gd name="T48" fmla="*/ 45 w 152"/>
                <a:gd name="T49" fmla="*/ 99 h 136"/>
                <a:gd name="T50" fmla="*/ 65 w 152"/>
                <a:gd name="T51" fmla="*/ 104 h 136"/>
                <a:gd name="T52" fmla="*/ 85 w 152"/>
                <a:gd name="T53" fmla="*/ 103 h 136"/>
                <a:gd name="T54" fmla="*/ 67 w 152"/>
                <a:gd name="T55" fmla="*/ 123 h 136"/>
                <a:gd name="T56" fmla="*/ 54 w 152"/>
                <a:gd name="T57" fmla="*/ 124 h 136"/>
                <a:gd name="T58" fmla="*/ 51 w 152"/>
                <a:gd name="T59" fmla="*/ 135 h 136"/>
                <a:gd name="T60" fmla="*/ 80 w 152"/>
                <a:gd name="T61" fmla="*/ 128 h 136"/>
                <a:gd name="T62" fmla="*/ 108 w 152"/>
                <a:gd name="T63" fmla="*/ 121 h 136"/>
                <a:gd name="T64" fmla="*/ 108 w 152"/>
                <a:gd name="T65" fmla="*/ 102 h 136"/>
                <a:gd name="T66" fmla="*/ 124 w 152"/>
                <a:gd name="T67" fmla="*/ 90 h 136"/>
                <a:gd name="T68" fmla="*/ 131 w 152"/>
                <a:gd name="T69" fmla="*/ 79 h 136"/>
                <a:gd name="T70" fmla="*/ 136 w 152"/>
                <a:gd name="T71" fmla="*/ 73 h 136"/>
                <a:gd name="T72" fmla="*/ 139 w 152"/>
                <a:gd name="T73" fmla="*/ 61 h 136"/>
                <a:gd name="T74" fmla="*/ 147 w 152"/>
                <a:gd name="T75" fmla="*/ 51 h 136"/>
                <a:gd name="T76" fmla="*/ 151 w 152"/>
                <a:gd name="T77" fmla="*/ 3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2" h="136">
                  <a:moveTo>
                    <a:pt x="152" y="36"/>
                  </a:moveTo>
                  <a:cubicBezTo>
                    <a:pt x="147" y="34"/>
                    <a:pt x="142" y="32"/>
                    <a:pt x="138" y="32"/>
                  </a:cubicBezTo>
                  <a:cubicBezTo>
                    <a:pt x="135" y="32"/>
                    <a:pt x="131" y="33"/>
                    <a:pt x="128" y="34"/>
                  </a:cubicBezTo>
                  <a:cubicBezTo>
                    <a:pt x="126" y="34"/>
                    <a:pt x="123" y="39"/>
                    <a:pt x="121" y="36"/>
                  </a:cubicBezTo>
                  <a:cubicBezTo>
                    <a:pt x="120" y="35"/>
                    <a:pt x="120" y="33"/>
                    <a:pt x="119" y="32"/>
                  </a:cubicBezTo>
                  <a:cubicBezTo>
                    <a:pt x="118" y="31"/>
                    <a:pt x="116" y="31"/>
                    <a:pt x="115" y="30"/>
                  </a:cubicBezTo>
                  <a:cubicBezTo>
                    <a:pt x="114" y="28"/>
                    <a:pt x="115" y="28"/>
                    <a:pt x="116" y="26"/>
                  </a:cubicBezTo>
                  <a:cubicBezTo>
                    <a:pt x="116" y="25"/>
                    <a:pt x="116" y="24"/>
                    <a:pt x="116" y="23"/>
                  </a:cubicBezTo>
                  <a:cubicBezTo>
                    <a:pt x="114" y="24"/>
                    <a:pt x="112" y="25"/>
                    <a:pt x="109" y="28"/>
                  </a:cubicBezTo>
                  <a:cubicBezTo>
                    <a:pt x="108" y="29"/>
                    <a:pt x="105" y="32"/>
                    <a:pt x="102" y="32"/>
                  </a:cubicBezTo>
                  <a:cubicBezTo>
                    <a:pt x="101" y="32"/>
                    <a:pt x="102" y="31"/>
                    <a:pt x="101" y="30"/>
                  </a:cubicBezTo>
                  <a:cubicBezTo>
                    <a:pt x="100" y="30"/>
                    <a:pt x="98" y="30"/>
                    <a:pt x="98" y="30"/>
                  </a:cubicBezTo>
                  <a:cubicBezTo>
                    <a:pt x="97" y="29"/>
                    <a:pt x="97" y="28"/>
                    <a:pt x="96" y="27"/>
                  </a:cubicBezTo>
                  <a:cubicBezTo>
                    <a:pt x="96" y="27"/>
                    <a:pt x="95" y="27"/>
                    <a:pt x="94" y="27"/>
                  </a:cubicBezTo>
                  <a:cubicBezTo>
                    <a:pt x="92" y="26"/>
                    <a:pt x="92" y="26"/>
                    <a:pt x="90" y="25"/>
                  </a:cubicBezTo>
                  <a:cubicBezTo>
                    <a:pt x="87" y="22"/>
                    <a:pt x="83" y="20"/>
                    <a:pt x="79" y="23"/>
                  </a:cubicBezTo>
                  <a:cubicBezTo>
                    <a:pt x="76" y="25"/>
                    <a:pt x="74" y="31"/>
                    <a:pt x="69" y="27"/>
                  </a:cubicBezTo>
                  <a:cubicBezTo>
                    <a:pt x="68" y="26"/>
                    <a:pt x="67" y="24"/>
                    <a:pt x="65" y="23"/>
                  </a:cubicBezTo>
                  <a:cubicBezTo>
                    <a:pt x="64" y="22"/>
                    <a:pt x="61" y="22"/>
                    <a:pt x="60" y="21"/>
                  </a:cubicBezTo>
                  <a:cubicBezTo>
                    <a:pt x="55" y="20"/>
                    <a:pt x="52" y="21"/>
                    <a:pt x="52" y="15"/>
                  </a:cubicBezTo>
                  <a:cubicBezTo>
                    <a:pt x="52" y="11"/>
                    <a:pt x="50" y="9"/>
                    <a:pt x="46" y="6"/>
                  </a:cubicBezTo>
                  <a:cubicBezTo>
                    <a:pt x="45" y="5"/>
                    <a:pt x="43" y="5"/>
                    <a:pt x="42" y="4"/>
                  </a:cubicBezTo>
                  <a:cubicBezTo>
                    <a:pt x="41" y="3"/>
                    <a:pt x="43" y="0"/>
                    <a:pt x="39" y="2"/>
                  </a:cubicBezTo>
                  <a:cubicBezTo>
                    <a:pt x="40" y="8"/>
                    <a:pt x="30" y="8"/>
                    <a:pt x="26" y="9"/>
                  </a:cubicBezTo>
                  <a:cubicBezTo>
                    <a:pt x="25" y="10"/>
                    <a:pt x="23" y="11"/>
                    <a:pt x="21" y="11"/>
                  </a:cubicBezTo>
                  <a:cubicBezTo>
                    <a:pt x="20" y="11"/>
                    <a:pt x="18" y="9"/>
                    <a:pt x="17" y="9"/>
                  </a:cubicBezTo>
                  <a:cubicBezTo>
                    <a:pt x="13" y="10"/>
                    <a:pt x="12" y="14"/>
                    <a:pt x="10" y="16"/>
                  </a:cubicBezTo>
                  <a:cubicBezTo>
                    <a:pt x="9" y="19"/>
                    <a:pt x="7" y="21"/>
                    <a:pt x="6" y="24"/>
                  </a:cubicBezTo>
                  <a:cubicBezTo>
                    <a:pt x="4" y="27"/>
                    <a:pt x="2" y="28"/>
                    <a:pt x="2" y="32"/>
                  </a:cubicBezTo>
                  <a:cubicBezTo>
                    <a:pt x="2" y="35"/>
                    <a:pt x="2" y="38"/>
                    <a:pt x="2" y="41"/>
                  </a:cubicBezTo>
                  <a:cubicBezTo>
                    <a:pt x="2" y="42"/>
                    <a:pt x="1" y="44"/>
                    <a:pt x="0" y="45"/>
                  </a:cubicBezTo>
                  <a:cubicBezTo>
                    <a:pt x="0" y="45"/>
                    <a:pt x="0" y="45"/>
                    <a:pt x="1" y="45"/>
                  </a:cubicBezTo>
                  <a:cubicBezTo>
                    <a:pt x="3" y="46"/>
                    <a:pt x="3" y="48"/>
                    <a:pt x="5" y="49"/>
                  </a:cubicBezTo>
                  <a:cubicBezTo>
                    <a:pt x="7" y="51"/>
                    <a:pt x="8" y="50"/>
                    <a:pt x="9" y="52"/>
                  </a:cubicBezTo>
                  <a:cubicBezTo>
                    <a:pt x="10" y="54"/>
                    <a:pt x="10" y="56"/>
                    <a:pt x="11" y="58"/>
                  </a:cubicBezTo>
                  <a:cubicBezTo>
                    <a:pt x="11" y="59"/>
                    <a:pt x="12" y="61"/>
                    <a:pt x="12" y="63"/>
                  </a:cubicBezTo>
                  <a:cubicBezTo>
                    <a:pt x="13" y="63"/>
                    <a:pt x="14" y="64"/>
                    <a:pt x="16" y="65"/>
                  </a:cubicBezTo>
                  <a:cubicBezTo>
                    <a:pt x="18" y="67"/>
                    <a:pt x="17" y="66"/>
                    <a:pt x="19" y="64"/>
                  </a:cubicBezTo>
                  <a:cubicBezTo>
                    <a:pt x="21" y="62"/>
                    <a:pt x="22" y="63"/>
                    <a:pt x="25" y="64"/>
                  </a:cubicBezTo>
                  <a:cubicBezTo>
                    <a:pt x="28" y="66"/>
                    <a:pt x="23" y="71"/>
                    <a:pt x="21" y="73"/>
                  </a:cubicBezTo>
                  <a:cubicBezTo>
                    <a:pt x="20" y="76"/>
                    <a:pt x="21" y="79"/>
                    <a:pt x="21" y="83"/>
                  </a:cubicBezTo>
                  <a:cubicBezTo>
                    <a:pt x="21" y="88"/>
                    <a:pt x="23" y="87"/>
                    <a:pt x="25" y="90"/>
                  </a:cubicBezTo>
                  <a:cubicBezTo>
                    <a:pt x="28" y="93"/>
                    <a:pt x="27" y="99"/>
                    <a:pt x="25" y="102"/>
                  </a:cubicBezTo>
                  <a:cubicBezTo>
                    <a:pt x="22" y="109"/>
                    <a:pt x="27" y="110"/>
                    <a:pt x="31" y="113"/>
                  </a:cubicBezTo>
                  <a:cubicBezTo>
                    <a:pt x="35" y="116"/>
                    <a:pt x="39" y="118"/>
                    <a:pt x="40" y="115"/>
                  </a:cubicBezTo>
                  <a:cubicBezTo>
                    <a:pt x="42" y="113"/>
                    <a:pt x="38" y="110"/>
                    <a:pt x="36" y="107"/>
                  </a:cubicBezTo>
                  <a:cubicBezTo>
                    <a:pt x="33" y="104"/>
                    <a:pt x="34" y="100"/>
                    <a:pt x="34" y="97"/>
                  </a:cubicBezTo>
                  <a:cubicBezTo>
                    <a:pt x="34" y="94"/>
                    <a:pt x="35" y="89"/>
                    <a:pt x="38" y="89"/>
                  </a:cubicBezTo>
                  <a:cubicBezTo>
                    <a:pt x="41" y="89"/>
                    <a:pt x="38" y="95"/>
                    <a:pt x="39" y="96"/>
                  </a:cubicBezTo>
                  <a:cubicBezTo>
                    <a:pt x="40" y="98"/>
                    <a:pt x="43" y="98"/>
                    <a:pt x="45" y="99"/>
                  </a:cubicBezTo>
                  <a:cubicBezTo>
                    <a:pt x="48" y="101"/>
                    <a:pt x="46" y="105"/>
                    <a:pt x="50" y="104"/>
                  </a:cubicBezTo>
                  <a:cubicBezTo>
                    <a:pt x="55" y="103"/>
                    <a:pt x="60" y="104"/>
                    <a:pt x="65" y="104"/>
                  </a:cubicBezTo>
                  <a:cubicBezTo>
                    <a:pt x="69" y="104"/>
                    <a:pt x="69" y="101"/>
                    <a:pt x="73" y="100"/>
                  </a:cubicBezTo>
                  <a:cubicBezTo>
                    <a:pt x="77" y="98"/>
                    <a:pt x="82" y="98"/>
                    <a:pt x="85" y="103"/>
                  </a:cubicBezTo>
                  <a:cubicBezTo>
                    <a:pt x="89" y="107"/>
                    <a:pt x="84" y="112"/>
                    <a:pt x="81" y="115"/>
                  </a:cubicBezTo>
                  <a:cubicBezTo>
                    <a:pt x="78" y="117"/>
                    <a:pt x="70" y="121"/>
                    <a:pt x="67" y="123"/>
                  </a:cubicBezTo>
                  <a:cubicBezTo>
                    <a:pt x="64" y="125"/>
                    <a:pt x="61" y="126"/>
                    <a:pt x="59" y="125"/>
                  </a:cubicBezTo>
                  <a:cubicBezTo>
                    <a:pt x="56" y="125"/>
                    <a:pt x="56" y="123"/>
                    <a:pt x="54" y="124"/>
                  </a:cubicBezTo>
                  <a:cubicBezTo>
                    <a:pt x="51" y="125"/>
                    <a:pt x="51" y="128"/>
                    <a:pt x="49" y="132"/>
                  </a:cubicBezTo>
                  <a:cubicBezTo>
                    <a:pt x="47" y="135"/>
                    <a:pt x="48" y="136"/>
                    <a:pt x="51" y="135"/>
                  </a:cubicBezTo>
                  <a:cubicBezTo>
                    <a:pt x="55" y="134"/>
                    <a:pt x="53" y="134"/>
                    <a:pt x="60" y="134"/>
                  </a:cubicBezTo>
                  <a:cubicBezTo>
                    <a:pt x="68" y="134"/>
                    <a:pt x="73" y="131"/>
                    <a:pt x="80" y="128"/>
                  </a:cubicBezTo>
                  <a:cubicBezTo>
                    <a:pt x="86" y="125"/>
                    <a:pt x="98" y="121"/>
                    <a:pt x="107" y="121"/>
                  </a:cubicBezTo>
                  <a:cubicBezTo>
                    <a:pt x="107" y="121"/>
                    <a:pt x="108" y="121"/>
                    <a:pt x="108" y="121"/>
                  </a:cubicBezTo>
                  <a:cubicBezTo>
                    <a:pt x="108" y="118"/>
                    <a:pt x="107" y="115"/>
                    <a:pt x="107" y="112"/>
                  </a:cubicBezTo>
                  <a:cubicBezTo>
                    <a:pt x="107" y="109"/>
                    <a:pt x="107" y="106"/>
                    <a:pt x="108" y="102"/>
                  </a:cubicBezTo>
                  <a:cubicBezTo>
                    <a:pt x="109" y="99"/>
                    <a:pt x="110" y="95"/>
                    <a:pt x="114" y="94"/>
                  </a:cubicBezTo>
                  <a:cubicBezTo>
                    <a:pt x="117" y="92"/>
                    <a:pt x="121" y="93"/>
                    <a:pt x="124" y="90"/>
                  </a:cubicBezTo>
                  <a:cubicBezTo>
                    <a:pt x="126" y="88"/>
                    <a:pt x="126" y="86"/>
                    <a:pt x="127" y="84"/>
                  </a:cubicBezTo>
                  <a:cubicBezTo>
                    <a:pt x="128" y="82"/>
                    <a:pt x="130" y="81"/>
                    <a:pt x="131" y="79"/>
                  </a:cubicBezTo>
                  <a:cubicBezTo>
                    <a:pt x="132" y="78"/>
                    <a:pt x="130" y="76"/>
                    <a:pt x="132" y="75"/>
                  </a:cubicBezTo>
                  <a:cubicBezTo>
                    <a:pt x="133" y="74"/>
                    <a:pt x="135" y="75"/>
                    <a:pt x="136" y="73"/>
                  </a:cubicBezTo>
                  <a:cubicBezTo>
                    <a:pt x="137" y="71"/>
                    <a:pt x="136" y="67"/>
                    <a:pt x="136" y="66"/>
                  </a:cubicBezTo>
                  <a:cubicBezTo>
                    <a:pt x="137" y="63"/>
                    <a:pt x="137" y="63"/>
                    <a:pt x="139" y="61"/>
                  </a:cubicBezTo>
                  <a:cubicBezTo>
                    <a:pt x="141" y="60"/>
                    <a:pt x="143" y="59"/>
                    <a:pt x="144" y="57"/>
                  </a:cubicBezTo>
                  <a:cubicBezTo>
                    <a:pt x="146" y="55"/>
                    <a:pt x="146" y="52"/>
                    <a:pt x="147" y="51"/>
                  </a:cubicBezTo>
                  <a:cubicBezTo>
                    <a:pt x="149" y="48"/>
                    <a:pt x="150" y="49"/>
                    <a:pt x="151" y="45"/>
                  </a:cubicBezTo>
                  <a:cubicBezTo>
                    <a:pt x="152" y="43"/>
                    <a:pt x="151" y="40"/>
                    <a:pt x="151" y="38"/>
                  </a:cubicBezTo>
                  <a:cubicBezTo>
                    <a:pt x="152" y="37"/>
                    <a:pt x="152" y="36"/>
                    <a:pt x="152" y="36"/>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0" name="Freeform 30">
              <a:extLst>
                <a:ext uri="{FF2B5EF4-FFF2-40B4-BE49-F238E27FC236}">
                  <a16:creationId xmlns:a16="http://schemas.microsoft.com/office/drawing/2014/main" id="{5127F467-3A86-4244-8FF0-6EB6B0B1F892}"/>
                </a:ext>
              </a:extLst>
            </p:cNvPr>
            <p:cNvSpPr>
              <a:spLocks/>
            </p:cNvSpPr>
            <p:nvPr/>
          </p:nvSpPr>
          <p:spPr bwMode="auto">
            <a:xfrm>
              <a:off x="3740150" y="7827963"/>
              <a:ext cx="685800" cy="581025"/>
            </a:xfrm>
            <a:custGeom>
              <a:avLst/>
              <a:gdLst>
                <a:gd name="T0" fmla="*/ 52 w 183"/>
                <a:gd name="T1" fmla="*/ 144 h 155"/>
                <a:gd name="T2" fmla="*/ 60 w 183"/>
                <a:gd name="T3" fmla="*/ 142 h 155"/>
                <a:gd name="T4" fmla="*/ 66 w 183"/>
                <a:gd name="T5" fmla="*/ 128 h 155"/>
                <a:gd name="T6" fmla="*/ 78 w 183"/>
                <a:gd name="T7" fmla="*/ 126 h 155"/>
                <a:gd name="T8" fmla="*/ 89 w 183"/>
                <a:gd name="T9" fmla="*/ 118 h 155"/>
                <a:gd name="T10" fmla="*/ 94 w 183"/>
                <a:gd name="T11" fmla="*/ 99 h 155"/>
                <a:gd name="T12" fmla="*/ 111 w 183"/>
                <a:gd name="T13" fmla="*/ 102 h 155"/>
                <a:gd name="T14" fmla="*/ 115 w 183"/>
                <a:gd name="T15" fmla="*/ 88 h 155"/>
                <a:gd name="T16" fmla="*/ 127 w 183"/>
                <a:gd name="T17" fmla="*/ 85 h 155"/>
                <a:gd name="T18" fmla="*/ 140 w 183"/>
                <a:gd name="T19" fmla="*/ 86 h 155"/>
                <a:gd name="T20" fmla="*/ 160 w 183"/>
                <a:gd name="T21" fmla="*/ 83 h 155"/>
                <a:gd name="T22" fmla="*/ 176 w 183"/>
                <a:gd name="T23" fmla="*/ 81 h 155"/>
                <a:gd name="T24" fmla="*/ 181 w 183"/>
                <a:gd name="T25" fmla="*/ 75 h 155"/>
                <a:gd name="T26" fmla="*/ 180 w 183"/>
                <a:gd name="T27" fmla="*/ 65 h 155"/>
                <a:gd name="T28" fmla="*/ 174 w 183"/>
                <a:gd name="T29" fmla="*/ 57 h 155"/>
                <a:gd name="T30" fmla="*/ 172 w 183"/>
                <a:gd name="T31" fmla="*/ 55 h 155"/>
                <a:gd name="T32" fmla="*/ 169 w 183"/>
                <a:gd name="T33" fmla="*/ 51 h 155"/>
                <a:gd name="T34" fmla="*/ 169 w 183"/>
                <a:gd name="T35" fmla="*/ 41 h 155"/>
                <a:gd name="T36" fmla="*/ 171 w 183"/>
                <a:gd name="T37" fmla="*/ 35 h 155"/>
                <a:gd name="T38" fmla="*/ 168 w 183"/>
                <a:gd name="T39" fmla="*/ 36 h 155"/>
                <a:gd name="T40" fmla="*/ 155 w 183"/>
                <a:gd name="T41" fmla="*/ 32 h 155"/>
                <a:gd name="T42" fmla="*/ 148 w 183"/>
                <a:gd name="T43" fmla="*/ 26 h 155"/>
                <a:gd name="T44" fmla="*/ 132 w 183"/>
                <a:gd name="T45" fmla="*/ 27 h 155"/>
                <a:gd name="T46" fmla="*/ 119 w 183"/>
                <a:gd name="T47" fmla="*/ 22 h 155"/>
                <a:gd name="T48" fmla="*/ 109 w 183"/>
                <a:gd name="T49" fmla="*/ 5 h 155"/>
                <a:gd name="T50" fmla="*/ 102 w 183"/>
                <a:gd name="T51" fmla="*/ 4 h 155"/>
                <a:gd name="T52" fmla="*/ 90 w 183"/>
                <a:gd name="T53" fmla="*/ 14 h 155"/>
                <a:gd name="T54" fmla="*/ 79 w 183"/>
                <a:gd name="T55" fmla="*/ 32 h 155"/>
                <a:gd name="T56" fmla="*/ 70 w 183"/>
                <a:gd name="T57" fmla="*/ 49 h 155"/>
                <a:gd name="T58" fmla="*/ 72 w 183"/>
                <a:gd name="T59" fmla="*/ 65 h 155"/>
                <a:gd name="T60" fmla="*/ 84 w 183"/>
                <a:gd name="T61" fmla="*/ 82 h 155"/>
                <a:gd name="T62" fmla="*/ 83 w 183"/>
                <a:gd name="T63" fmla="*/ 102 h 155"/>
                <a:gd name="T64" fmla="*/ 79 w 183"/>
                <a:gd name="T65" fmla="*/ 98 h 155"/>
                <a:gd name="T66" fmla="*/ 76 w 183"/>
                <a:gd name="T67" fmla="*/ 89 h 155"/>
                <a:gd name="T68" fmla="*/ 68 w 183"/>
                <a:gd name="T69" fmla="*/ 94 h 155"/>
                <a:gd name="T70" fmla="*/ 71 w 183"/>
                <a:gd name="T71" fmla="*/ 106 h 155"/>
                <a:gd name="T72" fmla="*/ 65 w 183"/>
                <a:gd name="T73" fmla="*/ 111 h 155"/>
                <a:gd name="T74" fmla="*/ 51 w 183"/>
                <a:gd name="T75" fmla="*/ 113 h 155"/>
                <a:gd name="T76" fmla="*/ 46 w 183"/>
                <a:gd name="T77" fmla="*/ 118 h 155"/>
                <a:gd name="T78" fmla="*/ 46 w 183"/>
                <a:gd name="T79" fmla="*/ 123 h 155"/>
                <a:gd name="T80" fmla="*/ 40 w 183"/>
                <a:gd name="T81" fmla="*/ 119 h 155"/>
                <a:gd name="T82" fmla="*/ 34 w 183"/>
                <a:gd name="T83" fmla="*/ 120 h 155"/>
                <a:gd name="T84" fmla="*/ 29 w 183"/>
                <a:gd name="T85" fmla="*/ 123 h 155"/>
                <a:gd name="T86" fmla="*/ 21 w 183"/>
                <a:gd name="T87" fmla="*/ 128 h 155"/>
                <a:gd name="T88" fmla="*/ 13 w 183"/>
                <a:gd name="T89" fmla="*/ 131 h 155"/>
                <a:gd name="T90" fmla="*/ 11 w 183"/>
                <a:gd name="T91" fmla="*/ 126 h 155"/>
                <a:gd name="T92" fmla="*/ 8 w 183"/>
                <a:gd name="T93" fmla="*/ 121 h 155"/>
                <a:gd name="T94" fmla="*/ 1 w 183"/>
                <a:gd name="T95" fmla="*/ 126 h 155"/>
                <a:gd name="T96" fmla="*/ 3 w 183"/>
                <a:gd name="T97" fmla="*/ 137 h 155"/>
                <a:gd name="T98" fmla="*/ 10 w 183"/>
                <a:gd name="T99" fmla="*/ 147 h 155"/>
                <a:gd name="T100" fmla="*/ 31 w 183"/>
                <a:gd name="T101" fmla="*/ 153 h 155"/>
                <a:gd name="T102" fmla="*/ 41 w 183"/>
                <a:gd name="T103" fmla="*/ 154 h 155"/>
                <a:gd name="T104" fmla="*/ 45 w 183"/>
                <a:gd name="T105" fmla="*/ 149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3" h="155">
                  <a:moveTo>
                    <a:pt x="49" y="147"/>
                  </a:moveTo>
                  <a:cubicBezTo>
                    <a:pt x="51" y="145"/>
                    <a:pt x="49" y="144"/>
                    <a:pt x="52" y="144"/>
                  </a:cubicBezTo>
                  <a:cubicBezTo>
                    <a:pt x="54" y="144"/>
                    <a:pt x="56" y="146"/>
                    <a:pt x="57" y="146"/>
                  </a:cubicBezTo>
                  <a:cubicBezTo>
                    <a:pt x="59" y="146"/>
                    <a:pt x="60" y="143"/>
                    <a:pt x="60" y="142"/>
                  </a:cubicBezTo>
                  <a:cubicBezTo>
                    <a:pt x="62" y="139"/>
                    <a:pt x="62" y="136"/>
                    <a:pt x="63" y="133"/>
                  </a:cubicBezTo>
                  <a:cubicBezTo>
                    <a:pt x="64" y="131"/>
                    <a:pt x="64" y="129"/>
                    <a:pt x="66" y="128"/>
                  </a:cubicBezTo>
                  <a:cubicBezTo>
                    <a:pt x="69" y="127"/>
                    <a:pt x="69" y="129"/>
                    <a:pt x="71" y="130"/>
                  </a:cubicBezTo>
                  <a:cubicBezTo>
                    <a:pt x="76" y="133"/>
                    <a:pt x="75" y="127"/>
                    <a:pt x="78" y="126"/>
                  </a:cubicBezTo>
                  <a:cubicBezTo>
                    <a:pt x="82" y="123"/>
                    <a:pt x="84" y="127"/>
                    <a:pt x="86" y="122"/>
                  </a:cubicBezTo>
                  <a:cubicBezTo>
                    <a:pt x="87" y="120"/>
                    <a:pt x="87" y="119"/>
                    <a:pt x="89" y="118"/>
                  </a:cubicBezTo>
                  <a:cubicBezTo>
                    <a:pt x="91" y="117"/>
                    <a:pt x="93" y="118"/>
                    <a:pt x="95" y="117"/>
                  </a:cubicBezTo>
                  <a:cubicBezTo>
                    <a:pt x="102" y="112"/>
                    <a:pt x="85" y="102"/>
                    <a:pt x="94" y="99"/>
                  </a:cubicBezTo>
                  <a:cubicBezTo>
                    <a:pt x="98" y="97"/>
                    <a:pt x="101" y="99"/>
                    <a:pt x="104" y="100"/>
                  </a:cubicBezTo>
                  <a:cubicBezTo>
                    <a:pt x="106" y="102"/>
                    <a:pt x="108" y="102"/>
                    <a:pt x="111" y="102"/>
                  </a:cubicBezTo>
                  <a:cubicBezTo>
                    <a:pt x="112" y="101"/>
                    <a:pt x="114" y="99"/>
                    <a:pt x="114" y="97"/>
                  </a:cubicBezTo>
                  <a:cubicBezTo>
                    <a:pt x="115" y="94"/>
                    <a:pt x="114" y="91"/>
                    <a:pt x="115" y="88"/>
                  </a:cubicBezTo>
                  <a:cubicBezTo>
                    <a:pt x="116" y="85"/>
                    <a:pt x="119" y="84"/>
                    <a:pt x="122" y="83"/>
                  </a:cubicBezTo>
                  <a:cubicBezTo>
                    <a:pt x="124" y="83"/>
                    <a:pt x="125" y="84"/>
                    <a:pt x="127" y="85"/>
                  </a:cubicBezTo>
                  <a:cubicBezTo>
                    <a:pt x="129" y="86"/>
                    <a:pt x="129" y="86"/>
                    <a:pt x="131" y="87"/>
                  </a:cubicBezTo>
                  <a:cubicBezTo>
                    <a:pt x="135" y="88"/>
                    <a:pt x="138" y="90"/>
                    <a:pt x="140" y="86"/>
                  </a:cubicBezTo>
                  <a:cubicBezTo>
                    <a:pt x="143" y="86"/>
                    <a:pt x="146" y="86"/>
                    <a:pt x="148" y="85"/>
                  </a:cubicBezTo>
                  <a:cubicBezTo>
                    <a:pt x="153" y="83"/>
                    <a:pt x="156" y="84"/>
                    <a:pt x="160" y="83"/>
                  </a:cubicBezTo>
                  <a:cubicBezTo>
                    <a:pt x="163" y="83"/>
                    <a:pt x="167" y="81"/>
                    <a:pt x="171" y="81"/>
                  </a:cubicBezTo>
                  <a:cubicBezTo>
                    <a:pt x="173" y="82"/>
                    <a:pt x="174" y="84"/>
                    <a:pt x="176" y="81"/>
                  </a:cubicBezTo>
                  <a:cubicBezTo>
                    <a:pt x="177" y="80"/>
                    <a:pt x="177" y="78"/>
                    <a:pt x="177" y="77"/>
                  </a:cubicBezTo>
                  <a:cubicBezTo>
                    <a:pt x="179" y="74"/>
                    <a:pt x="180" y="76"/>
                    <a:pt x="181" y="75"/>
                  </a:cubicBezTo>
                  <a:cubicBezTo>
                    <a:pt x="183" y="73"/>
                    <a:pt x="182" y="72"/>
                    <a:pt x="181" y="70"/>
                  </a:cubicBezTo>
                  <a:cubicBezTo>
                    <a:pt x="181" y="68"/>
                    <a:pt x="181" y="67"/>
                    <a:pt x="180" y="65"/>
                  </a:cubicBezTo>
                  <a:cubicBezTo>
                    <a:pt x="179" y="64"/>
                    <a:pt x="178" y="63"/>
                    <a:pt x="177" y="61"/>
                  </a:cubicBezTo>
                  <a:cubicBezTo>
                    <a:pt x="176" y="59"/>
                    <a:pt x="177" y="59"/>
                    <a:pt x="174" y="57"/>
                  </a:cubicBezTo>
                  <a:cubicBezTo>
                    <a:pt x="174" y="57"/>
                    <a:pt x="173" y="57"/>
                    <a:pt x="172" y="57"/>
                  </a:cubicBezTo>
                  <a:cubicBezTo>
                    <a:pt x="171" y="56"/>
                    <a:pt x="172" y="55"/>
                    <a:pt x="172" y="55"/>
                  </a:cubicBezTo>
                  <a:cubicBezTo>
                    <a:pt x="171" y="54"/>
                    <a:pt x="172" y="53"/>
                    <a:pt x="171" y="52"/>
                  </a:cubicBezTo>
                  <a:cubicBezTo>
                    <a:pt x="171" y="51"/>
                    <a:pt x="169" y="51"/>
                    <a:pt x="169" y="51"/>
                  </a:cubicBezTo>
                  <a:cubicBezTo>
                    <a:pt x="168" y="49"/>
                    <a:pt x="168" y="48"/>
                    <a:pt x="168" y="46"/>
                  </a:cubicBezTo>
                  <a:cubicBezTo>
                    <a:pt x="168" y="44"/>
                    <a:pt x="168" y="42"/>
                    <a:pt x="169" y="41"/>
                  </a:cubicBezTo>
                  <a:cubicBezTo>
                    <a:pt x="170" y="39"/>
                    <a:pt x="173" y="40"/>
                    <a:pt x="173" y="38"/>
                  </a:cubicBezTo>
                  <a:cubicBezTo>
                    <a:pt x="173" y="37"/>
                    <a:pt x="172" y="36"/>
                    <a:pt x="171" y="35"/>
                  </a:cubicBezTo>
                  <a:cubicBezTo>
                    <a:pt x="171" y="35"/>
                    <a:pt x="171" y="35"/>
                    <a:pt x="171" y="36"/>
                  </a:cubicBezTo>
                  <a:cubicBezTo>
                    <a:pt x="170" y="36"/>
                    <a:pt x="169" y="35"/>
                    <a:pt x="168" y="36"/>
                  </a:cubicBezTo>
                  <a:cubicBezTo>
                    <a:pt x="167" y="36"/>
                    <a:pt x="167" y="37"/>
                    <a:pt x="166" y="37"/>
                  </a:cubicBezTo>
                  <a:cubicBezTo>
                    <a:pt x="161" y="39"/>
                    <a:pt x="159" y="35"/>
                    <a:pt x="155" y="32"/>
                  </a:cubicBezTo>
                  <a:cubicBezTo>
                    <a:pt x="154" y="31"/>
                    <a:pt x="153" y="29"/>
                    <a:pt x="152" y="28"/>
                  </a:cubicBezTo>
                  <a:cubicBezTo>
                    <a:pt x="150" y="25"/>
                    <a:pt x="151" y="26"/>
                    <a:pt x="148" y="26"/>
                  </a:cubicBezTo>
                  <a:cubicBezTo>
                    <a:pt x="144" y="26"/>
                    <a:pt x="141" y="23"/>
                    <a:pt x="137" y="25"/>
                  </a:cubicBezTo>
                  <a:cubicBezTo>
                    <a:pt x="135" y="27"/>
                    <a:pt x="135" y="28"/>
                    <a:pt x="132" y="27"/>
                  </a:cubicBezTo>
                  <a:cubicBezTo>
                    <a:pt x="129" y="27"/>
                    <a:pt x="130" y="25"/>
                    <a:pt x="129" y="24"/>
                  </a:cubicBezTo>
                  <a:cubicBezTo>
                    <a:pt x="125" y="20"/>
                    <a:pt x="123" y="23"/>
                    <a:pt x="119" y="22"/>
                  </a:cubicBezTo>
                  <a:cubicBezTo>
                    <a:pt x="114" y="21"/>
                    <a:pt x="118" y="16"/>
                    <a:pt x="118" y="13"/>
                  </a:cubicBezTo>
                  <a:cubicBezTo>
                    <a:pt x="117" y="8"/>
                    <a:pt x="112" y="8"/>
                    <a:pt x="109" y="5"/>
                  </a:cubicBezTo>
                  <a:cubicBezTo>
                    <a:pt x="108" y="4"/>
                    <a:pt x="107" y="1"/>
                    <a:pt x="106" y="0"/>
                  </a:cubicBezTo>
                  <a:cubicBezTo>
                    <a:pt x="105" y="1"/>
                    <a:pt x="104" y="3"/>
                    <a:pt x="102" y="4"/>
                  </a:cubicBezTo>
                  <a:cubicBezTo>
                    <a:pt x="100" y="6"/>
                    <a:pt x="97" y="8"/>
                    <a:pt x="93" y="8"/>
                  </a:cubicBezTo>
                  <a:cubicBezTo>
                    <a:pt x="90" y="8"/>
                    <a:pt x="91" y="9"/>
                    <a:pt x="90" y="14"/>
                  </a:cubicBezTo>
                  <a:cubicBezTo>
                    <a:pt x="90" y="18"/>
                    <a:pt x="88" y="19"/>
                    <a:pt x="86" y="22"/>
                  </a:cubicBezTo>
                  <a:cubicBezTo>
                    <a:pt x="85" y="25"/>
                    <a:pt x="81" y="30"/>
                    <a:pt x="79" y="32"/>
                  </a:cubicBezTo>
                  <a:cubicBezTo>
                    <a:pt x="77" y="34"/>
                    <a:pt x="76" y="38"/>
                    <a:pt x="75" y="42"/>
                  </a:cubicBezTo>
                  <a:cubicBezTo>
                    <a:pt x="75" y="45"/>
                    <a:pt x="73" y="45"/>
                    <a:pt x="70" y="49"/>
                  </a:cubicBezTo>
                  <a:cubicBezTo>
                    <a:pt x="66" y="53"/>
                    <a:pt x="69" y="55"/>
                    <a:pt x="71" y="57"/>
                  </a:cubicBezTo>
                  <a:cubicBezTo>
                    <a:pt x="73" y="59"/>
                    <a:pt x="72" y="61"/>
                    <a:pt x="72" y="65"/>
                  </a:cubicBezTo>
                  <a:cubicBezTo>
                    <a:pt x="72" y="69"/>
                    <a:pt x="76" y="71"/>
                    <a:pt x="77" y="72"/>
                  </a:cubicBezTo>
                  <a:cubicBezTo>
                    <a:pt x="79" y="74"/>
                    <a:pt x="82" y="77"/>
                    <a:pt x="84" y="82"/>
                  </a:cubicBezTo>
                  <a:cubicBezTo>
                    <a:pt x="87" y="87"/>
                    <a:pt x="86" y="91"/>
                    <a:pt x="85" y="94"/>
                  </a:cubicBezTo>
                  <a:cubicBezTo>
                    <a:pt x="85" y="97"/>
                    <a:pt x="85" y="98"/>
                    <a:pt x="83" y="102"/>
                  </a:cubicBezTo>
                  <a:cubicBezTo>
                    <a:pt x="82" y="106"/>
                    <a:pt x="80" y="104"/>
                    <a:pt x="79" y="103"/>
                  </a:cubicBezTo>
                  <a:cubicBezTo>
                    <a:pt x="78" y="102"/>
                    <a:pt x="78" y="99"/>
                    <a:pt x="79" y="98"/>
                  </a:cubicBezTo>
                  <a:cubicBezTo>
                    <a:pt x="80" y="96"/>
                    <a:pt x="79" y="95"/>
                    <a:pt x="78" y="93"/>
                  </a:cubicBezTo>
                  <a:cubicBezTo>
                    <a:pt x="77" y="92"/>
                    <a:pt x="78" y="90"/>
                    <a:pt x="76" y="89"/>
                  </a:cubicBezTo>
                  <a:cubicBezTo>
                    <a:pt x="74" y="88"/>
                    <a:pt x="73" y="90"/>
                    <a:pt x="72" y="91"/>
                  </a:cubicBezTo>
                  <a:cubicBezTo>
                    <a:pt x="70" y="93"/>
                    <a:pt x="69" y="93"/>
                    <a:pt x="68" y="94"/>
                  </a:cubicBezTo>
                  <a:cubicBezTo>
                    <a:pt x="67" y="95"/>
                    <a:pt x="70" y="97"/>
                    <a:pt x="69" y="99"/>
                  </a:cubicBezTo>
                  <a:cubicBezTo>
                    <a:pt x="69" y="102"/>
                    <a:pt x="69" y="103"/>
                    <a:pt x="71" y="106"/>
                  </a:cubicBezTo>
                  <a:cubicBezTo>
                    <a:pt x="72" y="109"/>
                    <a:pt x="72" y="110"/>
                    <a:pt x="70" y="110"/>
                  </a:cubicBezTo>
                  <a:cubicBezTo>
                    <a:pt x="67" y="109"/>
                    <a:pt x="67" y="110"/>
                    <a:pt x="65" y="111"/>
                  </a:cubicBezTo>
                  <a:cubicBezTo>
                    <a:pt x="62" y="113"/>
                    <a:pt x="59" y="111"/>
                    <a:pt x="57" y="111"/>
                  </a:cubicBezTo>
                  <a:cubicBezTo>
                    <a:pt x="44" y="104"/>
                    <a:pt x="48" y="108"/>
                    <a:pt x="51" y="113"/>
                  </a:cubicBezTo>
                  <a:cubicBezTo>
                    <a:pt x="52" y="116"/>
                    <a:pt x="51" y="117"/>
                    <a:pt x="50" y="117"/>
                  </a:cubicBezTo>
                  <a:cubicBezTo>
                    <a:pt x="48" y="117"/>
                    <a:pt x="47" y="117"/>
                    <a:pt x="46" y="118"/>
                  </a:cubicBezTo>
                  <a:cubicBezTo>
                    <a:pt x="45" y="119"/>
                    <a:pt x="48" y="120"/>
                    <a:pt x="49" y="122"/>
                  </a:cubicBezTo>
                  <a:cubicBezTo>
                    <a:pt x="50" y="123"/>
                    <a:pt x="48" y="123"/>
                    <a:pt x="46" y="123"/>
                  </a:cubicBezTo>
                  <a:cubicBezTo>
                    <a:pt x="45" y="123"/>
                    <a:pt x="45" y="121"/>
                    <a:pt x="42" y="121"/>
                  </a:cubicBezTo>
                  <a:cubicBezTo>
                    <a:pt x="40" y="120"/>
                    <a:pt x="41" y="120"/>
                    <a:pt x="40" y="119"/>
                  </a:cubicBezTo>
                  <a:cubicBezTo>
                    <a:pt x="39" y="119"/>
                    <a:pt x="39" y="118"/>
                    <a:pt x="37" y="118"/>
                  </a:cubicBezTo>
                  <a:cubicBezTo>
                    <a:pt x="36" y="118"/>
                    <a:pt x="35" y="119"/>
                    <a:pt x="34" y="120"/>
                  </a:cubicBezTo>
                  <a:cubicBezTo>
                    <a:pt x="33" y="121"/>
                    <a:pt x="33" y="122"/>
                    <a:pt x="32" y="123"/>
                  </a:cubicBezTo>
                  <a:cubicBezTo>
                    <a:pt x="31" y="124"/>
                    <a:pt x="30" y="124"/>
                    <a:pt x="29" y="123"/>
                  </a:cubicBezTo>
                  <a:cubicBezTo>
                    <a:pt x="28" y="122"/>
                    <a:pt x="28" y="122"/>
                    <a:pt x="26" y="123"/>
                  </a:cubicBezTo>
                  <a:cubicBezTo>
                    <a:pt x="25" y="123"/>
                    <a:pt x="23" y="126"/>
                    <a:pt x="21" y="128"/>
                  </a:cubicBezTo>
                  <a:cubicBezTo>
                    <a:pt x="20" y="130"/>
                    <a:pt x="19" y="129"/>
                    <a:pt x="17" y="130"/>
                  </a:cubicBezTo>
                  <a:cubicBezTo>
                    <a:pt x="16" y="131"/>
                    <a:pt x="15" y="131"/>
                    <a:pt x="13" y="131"/>
                  </a:cubicBezTo>
                  <a:cubicBezTo>
                    <a:pt x="10" y="131"/>
                    <a:pt x="10" y="130"/>
                    <a:pt x="10" y="129"/>
                  </a:cubicBezTo>
                  <a:cubicBezTo>
                    <a:pt x="9" y="128"/>
                    <a:pt x="10" y="127"/>
                    <a:pt x="11" y="126"/>
                  </a:cubicBezTo>
                  <a:cubicBezTo>
                    <a:pt x="12" y="125"/>
                    <a:pt x="11" y="124"/>
                    <a:pt x="11" y="123"/>
                  </a:cubicBezTo>
                  <a:cubicBezTo>
                    <a:pt x="11" y="122"/>
                    <a:pt x="9" y="121"/>
                    <a:pt x="8" y="121"/>
                  </a:cubicBezTo>
                  <a:cubicBezTo>
                    <a:pt x="7" y="121"/>
                    <a:pt x="7" y="121"/>
                    <a:pt x="6" y="121"/>
                  </a:cubicBezTo>
                  <a:cubicBezTo>
                    <a:pt x="3" y="121"/>
                    <a:pt x="0" y="122"/>
                    <a:pt x="1" y="126"/>
                  </a:cubicBezTo>
                  <a:cubicBezTo>
                    <a:pt x="1" y="128"/>
                    <a:pt x="3" y="129"/>
                    <a:pt x="4" y="131"/>
                  </a:cubicBezTo>
                  <a:cubicBezTo>
                    <a:pt x="4" y="133"/>
                    <a:pt x="3" y="135"/>
                    <a:pt x="3" y="137"/>
                  </a:cubicBezTo>
                  <a:cubicBezTo>
                    <a:pt x="4" y="139"/>
                    <a:pt x="6" y="140"/>
                    <a:pt x="8" y="142"/>
                  </a:cubicBezTo>
                  <a:cubicBezTo>
                    <a:pt x="9" y="144"/>
                    <a:pt x="9" y="145"/>
                    <a:pt x="10" y="147"/>
                  </a:cubicBezTo>
                  <a:cubicBezTo>
                    <a:pt x="13" y="150"/>
                    <a:pt x="16" y="151"/>
                    <a:pt x="20" y="152"/>
                  </a:cubicBezTo>
                  <a:cubicBezTo>
                    <a:pt x="24" y="152"/>
                    <a:pt x="27" y="152"/>
                    <a:pt x="31" y="153"/>
                  </a:cubicBezTo>
                  <a:cubicBezTo>
                    <a:pt x="32" y="153"/>
                    <a:pt x="34" y="154"/>
                    <a:pt x="36" y="155"/>
                  </a:cubicBezTo>
                  <a:cubicBezTo>
                    <a:pt x="38" y="155"/>
                    <a:pt x="40" y="154"/>
                    <a:pt x="41" y="154"/>
                  </a:cubicBezTo>
                  <a:cubicBezTo>
                    <a:pt x="42" y="154"/>
                    <a:pt x="42" y="154"/>
                    <a:pt x="42" y="155"/>
                  </a:cubicBezTo>
                  <a:cubicBezTo>
                    <a:pt x="43" y="153"/>
                    <a:pt x="44" y="150"/>
                    <a:pt x="45" y="149"/>
                  </a:cubicBezTo>
                  <a:cubicBezTo>
                    <a:pt x="47" y="148"/>
                    <a:pt x="48" y="148"/>
                    <a:pt x="49" y="147"/>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1" name="Freeform 31">
              <a:extLst>
                <a:ext uri="{FF2B5EF4-FFF2-40B4-BE49-F238E27FC236}">
                  <a16:creationId xmlns:a16="http://schemas.microsoft.com/office/drawing/2014/main" id="{8E271D07-6C58-40F3-B326-7BC3AFB14A04}"/>
                </a:ext>
              </a:extLst>
            </p:cNvPr>
            <p:cNvSpPr>
              <a:spLocks/>
            </p:cNvSpPr>
            <p:nvPr/>
          </p:nvSpPr>
          <p:spPr bwMode="auto">
            <a:xfrm>
              <a:off x="3897313" y="8191501"/>
              <a:ext cx="341313" cy="550863"/>
            </a:xfrm>
            <a:custGeom>
              <a:avLst/>
              <a:gdLst>
                <a:gd name="T0" fmla="*/ 46 w 91"/>
                <a:gd name="T1" fmla="*/ 135 h 147"/>
                <a:gd name="T2" fmla="*/ 48 w 91"/>
                <a:gd name="T3" fmla="*/ 131 h 147"/>
                <a:gd name="T4" fmla="*/ 54 w 91"/>
                <a:gd name="T5" fmla="*/ 131 h 147"/>
                <a:gd name="T6" fmla="*/ 65 w 91"/>
                <a:gd name="T7" fmla="*/ 135 h 147"/>
                <a:gd name="T8" fmla="*/ 75 w 91"/>
                <a:gd name="T9" fmla="*/ 129 h 147"/>
                <a:gd name="T10" fmla="*/ 82 w 91"/>
                <a:gd name="T11" fmla="*/ 119 h 147"/>
                <a:gd name="T12" fmla="*/ 85 w 91"/>
                <a:gd name="T13" fmla="*/ 109 h 147"/>
                <a:gd name="T14" fmla="*/ 89 w 91"/>
                <a:gd name="T15" fmla="*/ 99 h 147"/>
                <a:gd name="T16" fmla="*/ 89 w 91"/>
                <a:gd name="T17" fmla="*/ 93 h 147"/>
                <a:gd name="T18" fmla="*/ 90 w 91"/>
                <a:gd name="T19" fmla="*/ 86 h 147"/>
                <a:gd name="T20" fmla="*/ 83 w 91"/>
                <a:gd name="T21" fmla="*/ 81 h 147"/>
                <a:gd name="T22" fmla="*/ 84 w 91"/>
                <a:gd name="T23" fmla="*/ 78 h 147"/>
                <a:gd name="T24" fmla="*/ 82 w 91"/>
                <a:gd name="T25" fmla="*/ 75 h 147"/>
                <a:gd name="T26" fmla="*/ 81 w 91"/>
                <a:gd name="T27" fmla="*/ 70 h 147"/>
                <a:gd name="T28" fmla="*/ 84 w 91"/>
                <a:gd name="T29" fmla="*/ 66 h 147"/>
                <a:gd name="T30" fmla="*/ 86 w 91"/>
                <a:gd name="T31" fmla="*/ 60 h 147"/>
                <a:gd name="T32" fmla="*/ 85 w 91"/>
                <a:gd name="T33" fmla="*/ 61 h 147"/>
                <a:gd name="T34" fmla="*/ 84 w 91"/>
                <a:gd name="T35" fmla="*/ 56 h 147"/>
                <a:gd name="T36" fmla="*/ 88 w 91"/>
                <a:gd name="T37" fmla="*/ 53 h 147"/>
                <a:gd name="T38" fmla="*/ 87 w 91"/>
                <a:gd name="T39" fmla="*/ 49 h 147"/>
                <a:gd name="T40" fmla="*/ 86 w 91"/>
                <a:gd name="T41" fmla="*/ 44 h 147"/>
                <a:gd name="T42" fmla="*/ 87 w 91"/>
                <a:gd name="T43" fmla="*/ 40 h 147"/>
                <a:gd name="T44" fmla="*/ 83 w 91"/>
                <a:gd name="T45" fmla="*/ 37 h 147"/>
                <a:gd name="T46" fmla="*/ 84 w 91"/>
                <a:gd name="T47" fmla="*/ 29 h 147"/>
                <a:gd name="T48" fmla="*/ 80 w 91"/>
                <a:gd name="T49" fmla="*/ 26 h 147"/>
                <a:gd name="T50" fmla="*/ 75 w 91"/>
                <a:gd name="T51" fmla="*/ 25 h 147"/>
                <a:gd name="T52" fmla="*/ 73 w 91"/>
                <a:gd name="T53" fmla="*/ 16 h 147"/>
                <a:gd name="T54" fmla="*/ 68 w 91"/>
                <a:gd name="T55" fmla="*/ 9 h 147"/>
                <a:gd name="T56" fmla="*/ 69 w 91"/>
                <a:gd name="T57" fmla="*/ 5 h 147"/>
                <a:gd name="T58" fmla="*/ 62 w 91"/>
                <a:gd name="T59" fmla="*/ 3 h 147"/>
                <a:gd name="T60" fmla="*/ 52 w 91"/>
                <a:gd name="T61" fmla="*/ 2 h 147"/>
                <a:gd name="T62" fmla="*/ 53 w 91"/>
                <a:gd name="T63" fmla="*/ 20 h 147"/>
                <a:gd name="T64" fmla="*/ 47 w 91"/>
                <a:gd name="T65" fmla="*/ 21 h 147"/>
                <a:gd name="T66" fmla="*/ 44 w 91"/>
                <a:gd name="T67" fmla="*/ 25 h 147"/>
                <a:gd name="T68" fmla="*/ 36 w 91"/>
                <a:gd name="T69" fmla="*/ 29 h 147"/>
                <a:gd name="T70" fmla="*/ 29 w 91"/>
                <a:gd name="T71" fmla="*/ 33 h 147"/>
                <a:gd name="T72" fmla="*/ 24 w 91"/>
                <a:gd name="T73" fmla="*/ 31 h 147"/>
                <a:gd name="T74" fmla="*/ 21 w 91"/>
                <a:gd name="T75" fmla="*/ 36 h 147"/>
                <a:gd name="T76" fmla="*/ 18 w 91"/>
                <a:gd name="T77" fmla="*/ 45 h 147"/>
                <a:gd name="T78" fmla="*/ 15 w 91"/>
                <a:gd name="T79" fmla="*/ 49 h 147"/>
                <a:gd name="T80" fmla="*/ 10 w 91"/>
                <a:gd name="T81" fmla="*/ 47 h 147"/>
                <a:gd name="T82" fmla="*/ 7 w 91"/>
                <a:gd name="T83" fmla="*/ 50 h 147"/>
                <a:gd name="T84" fmla="*/ 3 w 91"/>
                <a:gd name="T85" fmla="*/ 52 h 147"/>
                <a:gd name="T86" fmla="*/ 0 w 91"/>
                <a:gd name="T87" fmla="*/ 58 h 147"/>
                <a:gd name="T88" fmla="*/ 2 w 91"/>
                <a:gd name="T89" fmla="*/ 61 h 147"/>
                <a:gd name="T90" fmla="*/ 7 w 91"/>
                <a:gd name="T91" fmla="*/ 65 h 147"/>
                <a:gd name="T92" fmla="*/ 9 w 91"/>
                <a:gd name="T93" fmla="*/ 75 h 147"/>
                <a:gd name="T94" fmla="*/ 11 w 91"/>
                <a:gd name="T95" fmla="*/ 95 h 147"/>
                <a:gd name="T96" fmla="*/ 11 w 91"/>
                <a:gd name="T97" fmla="*/ 100 h 147"/>
                <a:gd name="T98" fmla="*/ 8 w 91"/>
                <a:gd name="T99" fmla="*/ 105 h 147"/>
                <a:gd name="T100" fmla="*/ 10 w 91"/>
                <a:gd name="T101" fmla="*/ 115 h 147"/>
                <a:gd name="T102" fmla="*/ 14 w 91"/>
                <a:gd name="T103" fmla="*/ 123 h 147"/>
                <a:gd name="T104" fmla="*/ 14 w 91"/>
                <a:gd name="T105" fmla="*/ 129 h 147"/>
                <a:gd name="T106" fmla="*/ 17 w 91"/>
                <a:gd name="T107" fmla="*/ 134 h 147"/>
                <a:gd name="T108" fmla="*/ 23 w 91"/>
                <a:gd name="T109" fmla="*/ 132 h 147"/>
                <a:gd name="T110" fmla="*/ 23 w 91"/>
                <a:gd name="T111" fmla="*/ 135 h 147"/>
                <a:gd name="T112" fmla="*/ 26 w 91"/>
                <a:gd name="T113" fmla="*/ 137 h 147"/>
                <a:gd name="T114" fmla="*/ 28 w 91"/>
                <a:gd name="T115" fmla="*/ 140 h 147"/>
                <a:gd name="T116" fmla="*/ 32 w 91"/>
                <a:gd name="T117" fmla="*/ 141 h 147"/>
                <a:gd name="T118" fmla="*/ 35 w 91"/>
                <a:gd name="T119" fmla="*/ 147 h 147"/>
                <a:gd name="T120" fmla="*/ 41 w 91"/>
                <a:gd name="T121" fmla="*/ 144 h 147"/>
                <a:gd name="T122" fmla="*/ 46 w 91"/>
                <a:gd name="T123" fmla="*/ 13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1" h="147">
                  <a:moveTo>
                    <a:pt x="46" y="135"/>
                  </a:moveTo>
                  <a:cubicBezTo>
                    <a:pt x="46" y="132"/>
                    <a:pt x="46" y="132"/>
                    <a:pt x="48" y="131"/>
                  </a:cubicBezTo>
                  <a:cubicBezTo>
                    <a:pt x="49" y="131"/>
                    <a:pt x="52" y="131"/>
                    <a:pt x="54" y="131"/>
                  </a:cubicBezTo>
                  <a:cubicBezTo>
                    <a:pt x="58" y="132"/>
                    <a:pt x="61" y="135"/>
                    <a:pt x="65" y="135"/>
                  </a:cubicBezTo>
                  <a:cubicBezTo>
                    <a:pt x="70" y="135"/>
                    <a:pt x="72" y="133"/>
                    <a:pt x="75" y="129"/>
                  </a:cubicBezTo>
                  <a:cubicBezTo>
                    <a:pt x="79" y="126"/>
                    <a:pt x="79" y="123"/>
                    <a:pt x="82" y="119"/>
                  </a:cubicBezTo>
                  <a:cubicBezTo>
                    <a:pt x="85" y="116"/>
                    <a:pt x="85" y="113"/>
                    <a:pt x="85" y="109"/>
                  </a:cubicBezTo>
                  <a:cubicBezTo>
                    <a:pt x="86" y="105"/>
                    <a:pt x="88" y="103"/>
                    <a:pt x="89" y="99"/>
                  </a:cubicBezTo>
                  <a:cubicBezTo>
                    <a:pt x="90" y="97"/>
                    <a:pt x="89" y="95"/>
                    <a:pt x="89" y="93"/>
                  </a:cubicBezTo>
                  <a:cubicBezTo>
                    <a:pt x="89" y="90"/>
                    <a:pt x="91" y="87"/>
                    <a:pt x="90" y="86"/>
                  </a:cubicBezTo>
                  <a:cubicBezTo>
                    <a:pt x="89" y="83"/>
                    <a:pt x="83" y="84"/>
                    <a:pt x="83" y="81"/>
                  </a:cubicBezTo>
                  <a:cubicBezTo>
                    <a:pt x="83" y="80"/>
                    <a:pt x="84" y="79"/>
                    <a:pt x="84" y="78"/>
                  </a:cubicBezTo>
                  <a:cubicBezTo>
                    <a:pt x="83" y="77"/>
                    <a:pt x="83" y="77"/>
                    <a:pt x="82" y="75"/>
                  </a:cubicBezTo>
                  <a:cubicBezTo>
                    <a:pt x="82" y="74"/>
                    <a:pt x="81" y="71"/>
                    <a:pt x="81" y="70"/>
                  </a:cubicBezTo>
                  <a:cubicBezTo>
                    <a:pt x="82" y="69"/>
                    <a:pt x="84" y="68"/>
                    <a:pt x="84" y="66"/>
                  </a:cubicBezTo>
                  <a:cubicBezTo>
                    <a:pt x="85" y="65"/>
                    <a:pt x="86" y="62"/>
                    <a:pt x="86" y="60"/>
                  </a:cubicBezTo>
                  <a:cubicBezTo>
                    <a:pt x="85" y="60"/>
                    <a:pt x="85" y="61"/>
                    <a:pt x="85" y="61"/>
                  </a:cubicBezTo>
                  <a:cubicBezTo>
                    <a:pt x="85" y="59"/>
                    <a:pt x="84" y="57"/>
                    <a:pt x="84" y="56"/>
                  </a:cubicBezTo>
                  <a:cubicBezTo>
                    <a:pt x="85" y="54"/>
                    <a:pt x="87" y="55"/>
                    <a:pt x="88" y="53"/>
                  </a:cubicBezTo>
                  <a:cubicBezTo>
                    <a:pt x="91" y="51"/>
                    <a:pt x="88" y="51"/>
                    <a:pt x="87" y="49"/>
                  </a:cubicBezTo>
                  <a:cubicBezTo>
                    <a:pt x="87" y="47"/>
                    <a:pt x="87" y="46"/>
                    <a:pt x="86" y="44"/>
                  </a:cubicBezTo>
                  <a:cubicBezTo>
                    <a:pt x="87" y="44"/>
                    <a:pt x="87" y="41"/>
                    <a:pt x="87" y="40"/>
                  </a:cubicBezTo>
                  <a:cubicBezTo>
                    <a:pt x="86" y="38"/>
                    <a:pt x="84" y="38"/>
                    <a:pt x="83" y="37"/>
                  </a:cubicBezTo>
                  <a:cubicBezTo>
                    <a:pt x="82" y="35"/>
                    <a:pt x="84" y="31"/>
                    <a:pt x="84" y="29"/>
                  </a:cubicBezTo>
                  <a:cubicBezTo>
                    <a:pt x="82" y="30"/>
                    <a:pt x="82" y="27"/>
                    <a:pt x="80" y="26"/>
                  </a:cubicBezTo>
                  <a:cubicBezTo>
                    <a:pt x="79" y="25"/>
                    <a:pt x="77" y="26"/>
                    <a:pt x="75" y="25"/>
                  </a:cubicBezTo>
                  <a:cubicBezTo>
                    <a:pt x="73" y="24"/>
                    <a:pt x="75" y="19"/>
                    <a:pt x="73" y="16"/>
                  </a:cubicBezTo>
                  <a:cubicBezTo>
                    <a:pt x="71" y="13"/>
                    <a:pt x="67" y="14"/>
                    <a:pt x="68" y="9"/>
                  </a:cubicBezTo>
                  <a:cubicBezTo>
                    <a:pt x="68" y="8"/>
                    <a:pt x="68" y="6"/>
                    <a:pt x="69" y="5"/>
                  </a:cubicBezTo>
                  <a:cubicBezTo>
                    <a:pt x="66" y="5"/>
                    <a:pt x="64" y="5"/>
                    <a:pt x="62" y="3"/>
                  </a:cubicBezTo>
                  <a:cubicBezTo>
                    <a:pt x="59" y="2"/>
                    <a:pt x="56" y="0"/>
                    <a:pt x="52" y="2"/>
                  </a:cubicBezTo>
                  <a:cubicBezTo>
                    <a:pt x="43" y="5"/>
                    <a:pt x="60" y="15"/>
                    <a:pt x="53" y="20"/>
                  </a:cubicBezTo>
                  <a:cubicBezTo>
                    <a:pt x="51" y="21"/>
                    <a:pt x="49" y="20"/>
                    <a:pt x="47" y="21"/>
                  </a:cubicBezTo>
                  <a:cubicBezTo>
                    <a:pt x="45" y="22"/>
                    <a:pt x="45" y="23"/>
                    <a:pt x="44" y="25"/>
                  </a:cubicBezTo>
                  <a:cubicBezTo>
                    <a:pt x="42" y="30"/>
                    <a:pt x="40" y="26"/>
                    <a:pt x="36" y="29"/>
                  </a:cubicBezTo>
                  <a:cubicBezTo>
                    <a:pt x="33" y="30"/>
                    <a:pt x="34" y="36"/>
                    <a:pt x="29" y="33"/>
                  </a:cubicBezTo>
                  <a:cubicBezTo>
                    <a:pt x="27" y="32"/>
                    <a:pt x="27" y="30"/>
                    <a:pt x="24" y="31"/>
                  </a:cubicBezTo>
                  <a:cubicBezTo>
                    <a:pt x="22" y="32"/>
                    <a:pt x="22" y="34"/>
                    <a:pt x="21" y="36"/>
                  </a:cubicBezTo>
                  <a:cubicBezTo>
                    <a:pt x="20" y="39"/>
                    <a:pt x="20" y="42"/>
                    <a:pt x="18" y="45"/>
                  </a:cubicBezTo>
                  <a:cubicBezTo>
                    <a:pt x="18" y="46"/>
                    <a:pt x="17" y="49"/>
                    <a:pt x="15" y="49"/>
                  </a:cubicBezTo>
                  <a:cubicBezTo>
                    <a:pt x="14" y="49"/>
                    <a:pt x="12" y="47"/>
                    <a:pt x="10" y="47"/>
                  </a:cubicBezTo>
                  <a:cubicBezTo>
                    <a:pt x="7" y="47"/>
                    <a:pt x="9" y="48"/>
                    <a:pt x="7" y="50"/>
                  </a:cubicBezTo>
                  <a:cubicBezTo>
                    <a:pt x="6" y="51"/>
                    <a:pt x="5" y="51"/>
                    <a:pt x="3" y="52"/>
                  </a:cubicBezTo>
                  <a:cubicBezTo>
                    <a:pt x="2" y="53"/>
                    <a:pt x="1" y="56"/>
                    <a:pt x="0" y="58"/>
                  </a:cubicBezTo>
                  <a:cubicBezTo>
                    <a:pt x="2" y="58"/>
                    <a:pt x="1" y="59"/>
                    <a:pt x="2" y="61"/>
                  </a:cubicBezTo>
                  <a:cubicBezTo>
                    <a:pt x="4" y="63"/>
                    <a:pt x="5" y="64"/>
                    <a:pt x="7" y="65"/>
                  </a:cubicBezTo>
                  <a:cubicBezTo>
                    <a:pt x="12" y="69"/>
                    <a:pt x="11" y="70"/>
                    <a:pt x="9" y="75"/>
                  </a:cubicBezTo>
                  <a:cubicBezTo>
                    <a:pt x="7" y="81"/>
                    <a:pt x="10" y="89"/>
                    <a:pt x="11" y="95"/>
                  </a:cubicBezTo>
                  <a:cubicBezTo>
                    <a:pt x="11" y="97"/>
                    <a:pt x="11" y="98"/>
                    <a:pt x="11" y="100"/>
                  </a:cubicBezTo>
                  <a:cubicBezTo>
                    <a:pt x="10" y="102"/>
                    <a:pt x="9" y="103"/>
                    <a:pt x="8" y="105"/>
                  </a:cubicBezTo>
                  <a:cubicBezTo>
                    <a:pt x="8" y="107"/>
                    <a:pt x="7" y="116"/>
                    <a:pt x="10" y="115"/>
                  </a:cubicBezTo>
                  <a:cubicBezTo>
                    <a:pt x="10" y="119"/>
                    <a:pt x="13" y="119"/>
                    <a:pt x="14" y="123"/>
                  </a:cubicBezTo>
                  <a:cubicBezTo>
                    <a:pt x="15" y="125"/>
                    <a:pt x="14" y="127"/>
                    <a:pt x="14" y="129"/>
                  </a:cubicBezTo>
                  <a:cubicBezTo>
                    <a:pt x="14" y="131"/>
                    <a:pt x="14" y="134"/>
                    <a:pt x="17" y="134"/>
                  </a:cubicBezTo>
                  <a:cubicBezTo>
                    <a:pt x="20" y="134"/>
                    <a:pt x="21" y="132"/>
                    <a:pt x="23" y="132"/>
                  </a:cubicBezTo>
                  <a:cubicBezTo>
                    <a:pt x="23" y="133"/>
                    <a:pt x="23" y="135"/>
                    <a:pt x="23" y="135"/>
                  </a:cubicBezTo>
                  <a:cubicBezTo>
                    <a:pt x="24" y="137"/>
                    <a:pt x="25" y="136"/>
                    <a:pt x="26" y="137"/>
                  </a:cubicBezTo>
                  <a:cubicBezTo>
                    <a:pt x="27" y="138"/>
                    <a:pt x="28" y="140"/>
                    <a:pt x="28" y="140"/>
                  </a:cubicBezTo>
                  <a:cubicBezTo>
                    <a:pt x="29" y="141"/>
                    <a:pt x="31" y="140"/>
                    <a:pt x="32" y="141"/>
                  </a:cubicBezTo>
                  <a:cubicBezTo>
                    <a:pt x="33" y="142"/>
                    <a:pt x="34" y="145"/>
                    <a:pt x="35" y="147"/>
                  </a:cubicBezTo>
                  <a:cubicBezTo>
                    <a:pt x="37" y="146"/>
                    <a:pt x="39" y="145"/>
                    <a:pt x="41" y="144"/>
                  </a:cubicBezTo>
                  <a:cubicBezTo>
                    <a:pt x="44" y="142"/>
                    <a:pt x="46" y="139"/>
                    <a:pt x="46" y="135"/>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2" name="Freeform 32">
              <a:extLst>
                <a:ext uri="{FF2B5EF4-FFF2-40B4-BE49-F238E27FC236}">
                  <a16:creationId xmlns:a16="http://schemas.microsoft.com/office/drawing/2014/main" id="{9CB5AD79-C6B6-4E4A-B3E7-407B5921FF11}"/>
                </a:ext>
              </a:extLst>
            </p:cNvPr>
            <p:cNvSpPr>
              <a:spLocks/>
            </p:cNvSpPr>
            <p:nvPr/>
          </p:nvSpPr>
          <p:spPr bwMode="auto">
            <a:xfrm>
              <a:off x="3935413" y="8464551"/>
              <a:ext cx="539750" cy="915988"/>
            </a:xfrm>
            <a:custGeom>
              <a:avLst/>
              <a:gdLst>
                <a:gd name="T0" fmla="*/ 140 w 144"/>
                <a:gd name="T1" fmla="*/ 121 h 244"/>
                <a:gd name="T2" fmla="*/ 130 w 144"/>
                <a:gd name="T3" fmla="*/ 119 h 244"/>
                <a:gd name="T4" fmla="*/ 109 w 144"/>
                <a:gd name="T5" fmla="*/ 111 h 244"/>
                <a:gd name="T6" fmla="*/ 97 w 144"/>
                <a:gd name="T7" fmla="*/ 104 h 244"/>
                <a:gd name="T8" fmla="*/ 92 w 144"/>
                <a:gd name="T9" fmla="*/ 92 h 244"/>
                <a:gd name="T10" fmla="*/ 93 w 144"/>
                <a:gd name="T11" fmla="*/ 76 h 244"/>
                <a:gd name="T12" fmla="*/ 106 w 144"/>
                <a:gd name="T13" fmla="*/ 54 h 244"/>
                <a:gd name="T14" fmla="*/ 117 w 144"/>
                <a:gd name="T15" fmla="*/ 36 h 244"/>
                <a:gd name="T16" fmla="*/ 119 w 144"/>
                <a:gd name="T17" fmla="*/ 30 h 244"/>
                <a:gd name="T18" fmla="*/ 113 w 144"/>
                <a:gd name="T19" fmla="*/ 21 h 244"/>
                <a:gd name="T20" fmla="*/ 105 w 144"/>
                <a:gd name="T21" fmla="*/ 17 h 244"/>
                <a:gd name="T22" fmla="*/ 97 w 144"/>
                <a:gd name="T23" fmla="*/ 13 h 244"/>
                <a:gd name="T24" fmla="*/ 88 w 144"/>
                <a:gd name="T25" fmla="*/ 1 h 244"/>
                <a:gd name="T26" fmla="*/ 74 w 144"/>
                <a:gd name="T27" fmla="*/ 5 h 244"/>
                <a:gd name="T28" fmla="*/ 80 w 144"/>
                <a:gd name="T29" fmla="*/ 13 h 244"/>
                <a:gd name="T30" fmla="*/ 79 w 144"/>
                <a:gd name="T31" fmla="*/ 26 h 244"/>
                <a:gd name="T32" fmla="*/ 72 w 144"/>
                <a:gd name="T33" fmla="*/ 46 h 244"/>
                <a:gd name="T34" fmla="*/ 55 w 144"/>
                <a:gd name="T35" fmla="*/ 62 h 244"/>
                <a:gd name="T36" fmla="*/ 38 w 144"/>
                <a:gd name="T37" fmla="*/ 58 h 244"/>
                <a:gd name="T38" fmla="*/ 31 w 144"/>
                <a:gd name="T39" fmla="*/ 71 h 244"/>
                <a:gd name="T40" fmla="*/ 25 w 144"/>
                <a:gd name="T41" fmla="*/ 75 h 244"/>
                <a:gd name="T42" fmla="*/ 28 w 144"/>
                <a:gd name="T43" fmla="*/ 83 h 244"/>
                <a:gd name="T44" fmla="*/ 28 w 144"/>
                <a:gd name="T45" fmla="*/ 107 h 244"/>
                <a:gd name="T46" fmla="*/ 43 w 144"/>
                <a:gd name="T47" fmla="*/ 115 h 244"/>
                <a:gd name="T48" fmla="*/ 50 w 144"/>
                <a:gd name="T49" fmla="*/ 116 h 244"/>
                <a:gd name="T50" fmla="*/ 36 w 144"/>
                <a:gd name="T51" fmla="*/ 131 h 244"/>
                <a:gd name="T52" fmla="*/ 33 w 144"/>
                <a:gd name="T53" fmla="*/ 146 h 244"/>
                <a:gd name="T54" fmla="*/ 36 w 144"/>
                <a:gd name="T55" fmla="*/ 150 h 244"/>
                <a:gd name="T56" fmla="*/ 36 w 144"/>
                <a:gd name="T57" fmla="*/ 161 h 244"/>
                <a:gd name="T58" fmla="*/ 33 w 144"/>
                <a:gd name="T59" fmla="*/ 184 h 244"/>
                <a:gd name="T60" fmla="*/ 24 w 144"/>
                <a:gd name="T61" fmla="*/ 196 h 244"/>
                <a:gd name="T62" fmla="*/ 12 w 144"/>
                <a:gd name="T63" fmla="*/ 209 h 244"/>
                <a:gd name="T64" fmla="*/ 1 w 144"/>
                <a:gd name="T65" fmla="*/ 227 h 244"/>
                <a:gd name="T66" fmla="*/ 20 w 144"/>
                <a:gd name="T67" fmla="*/ 244 h 244"/>
                <a:gd name="T68" fmla="*/ 32 w 144"/>
                <a:gd name="T69" fmla="*/ 220 h 244"/>
                <a:gd name="T70" fmla="*/ 48 w 144"/>
                <a:gd name="T71" fmla="*/ 210 h 244"/>
                <a:gd name="T72" fmla="*/ 55 w 144"/>
                <a:gd name="T73" fmla="*/ 195 h 244"/>
                <a:gd name="T74" fmla="*/ 57 w 144"/>
                <a:gd name="T75" fmla="*/ 186 h 244"/>
                <a:gd name="T76" fmla="*/ 60 w 144"/>
                <a:gd name="T77" fmla="*/ 176 h 244"/>
                <a:gd name="T78" fmla="*/ 67 w 144"/>
                <a:gd name="T79" fmla="*/ 170 h 244"/>
                <a:gd name="T80" fmla="*/ 80 w 144"/>
                <a:gd name="T81" fmla="*/ 164 h 244"/>
                <a:gd name="T82" fmla="*/ 92 w 144"/>
                <a:gd name="T83" fmla="*/ 162 h 244"/>
                <a:gd name="T84" fmla="*/ 105 w 144"/>
                <a:gd name="T85" fmla="*/ 154 h 244"/>
                <a:gd name="T86" fmla="*/ 126 w 144"/>
                <a:gd name="T87" fmla="*/ 154 h 244"/>
                <a:gd name="T88" fmla="*/ 137 w 144"/>
                <a:gd name="T89" fmla="*/ 149 h 244"/>
                <a:gd name="T90" fmla="*/ 142 w 144"/>
                <a:gd name="T91" fmla="*/ 13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4" h="244">
                  <a:moveTo>
                    <a:pt x="140" y="127"/>
                  </a:moveTo>
                  <a:cubicBezTo>
                    <a:pt x="138" y="125"/>
                    <a:pt x="139" y="124"/>
                    <a:pt x="140" y="121"/>
                  </a:cubicBezTo>
                  <a:cubicBezTo>
                    <a:pt x="141" y="119"/>
                    <a:pt x="142" y="118"/>
                    <a:pt x="141" y="116"/>
                  </a:cubicBezTo>
                  <a:cubicBezTo>
                    <a:pt x="139" y="114"/>
                    <a:pt x="134" y="118"/>
                    <a:pt x="130" y="119"/>
                  </a:cubicBezTo>
                  <a:cubicBezTo>
                    <a:pt x="127" y="120"/>
                    <a:pt x="123" y="119"/>
                    <a:pt x="120" y="117"/>
                  </a:cubicBezTo>
                  <a:cubicBezTo>
                    <a:pt x="117" y="114"/>
                    <a:pt x="110" y="112"/>
                    <a:pt x="109" y="111"/>
                  </a:cubicBezTo>
                  <a:cubicBezTo>
                    <a:pt x="107" y="109"/>
                    <a:pt x="106" y="107"/>
                    <a:pt x="104" y="105"/>
                  </a:cubicBezTo>
                  <a:cubicBezTo>
                    <a:pt x="102" y="103"/>
                    <a:pt x="101" y="104"/>
                    <a:pt x="97" y="104"/>
                  </a:cubicBezTo>
                  <a:cubicBezTo>
                    <a:pt x="94" y="103"/>
                    <a:pt x="92" y="102"/>
                    <a:pt x="93" y="100"/>
                  </a:cubicBezTo>
                  <a:cubicBezTo>
                    <a:pt x="94" y="97"/>
                    <a:pt x="95" y="93"/>
                    <a:pt x="92" y="92"/>
                  </a:cubicBezTo>
                  <a:cubicBezTo>
                    <a:pt x="88" y="91"/>
                    <a:pt x="89" y="89"/>
                    <a:pt x="90" y="86"/>
                  </a:cubicBezTo>
                  <a:cubicBezTo>
                    <a:pt x="91" y="83"/>
                    <a:pt x="91" y="80"/>
                    <a:pt x="93" y="76"/>
                  </a:cubicBezTo>
                  <a:cubicBezTo>
                    <a:pt x="94" y="72"/>
                    <a:pt x="99" y="67"/>
                    <a:pt x="103" y="63"/>
                  </a:cubicBezTo>
                  <a:cubicBezTo>
                    <a:pt x="104" y="60"/>
                    <a:pt x="105" y="58"/>
                    <a:pt x="106" y="54"/>
                  </a:cubicBezTo>
                  <a:cubicBezTo>
                    <a:pt x="106" y="50"/>
                    <a:pt x="106" y="46"/>
                    <a:pt x="107" y="43"/>
                  </a:cubicBezTo>
                  <a:cubicBezTo>
                    <a:pt x="108" y="40"/>
                    <a:pt x="114" y="37"/>
                    <a:pt x="117" y="36"/>
                  </a:cubicBezTo>
                  <a:cubicBezTo>
                    <a:pt x="119" y="35"/>
                    <a:pt x="119" y="35"/>
                    <a:pt x="120" y="35"/>
                  </a:cubicBezTo>
                  <a:cubicBezTo>
                    <a:pt x="120" y="33"/>
                    <a:pt x="119" y="31"/>
                    <a:pt x="119" y="30"/>
                  </a:cubicBezTo>
                  <a:cubicBezTo>
                    <a:pt x="118" y="28"/>
                    <a:pt x="118" y="26"/>
                    <a:pt x="117" y="24"/>
                  </a:cubicBezTo>
                  <a:cubicBezTo>
                    <a:pt x="116" y="22"/>
                    <a:pt x="115" y="23"/>
                    <a:pt x="113" y="21"/>
                  </a:cubicBezTo>
                  <a:cubicBezTo>
                    <a:pt x="111" y="20"/>
                    <a:pt x="111" y="18"/>
                    <a:pt x="109" y="17"/>
                  </a:cubicBezTo>
                  <a:cubicBezTo>
                    <a:pt x="108" y="17"/>
                    <a:pt x="106" y="18"/>
                    <a:pt x="105" y="17"/>
                  </a:cubicBezTo>
                  <a:cubicBezTo>
                    <a:pt x="104" y="17"/>
                    <a:pt x="104" y="16"/>
                    <a:pt x="103" y="15"/>
                  </a:cubicBezTo>
                  <a:cubicBezTo>
                    <a:pt x="101" y="15"/>
                    <a:pt x="99" y="14"/>
                    <a:pt x="97" y="13"/>
                  </a:cubicBezTo>
                  <a:cubicBezTo>
                    <a:pt x="96" y="12"/>
                    <a:pt x="96" y="9"/>
                    <a:pt x="95" y="8"/>
                  </a:cubicBezTo>
                  <a:cubicBezTo>
                    <a:pt x="94" y="4"/>
                    <a:pt x="92" y="0"/>
                    <a:pt x="88" y="1"/>
                  </a:cubicBezTo>
                  <a:cubicBezTo>
                    <a:pt x="83" y="2"/>
                    <a:pt x="81" y="6"/>
                    <a:pt x="76" y="5"/>
                  </a:cubicBezTo>
                  <a:cubicBezTo>
                    <a:pt x="75" y="5"/>
                    <a:pt x="75" y="5"/>
                    <a:pt x="74" y="5"/>
                  </a:cubicBezTo>
                  <a:cubicBezTo>
                    <a:pt x="74" y="6"/>
                    <a:pt x="73" y="7"/>
                    <a:pt x="73" y="8"/>
                  </a:cubicBezTo>
                  <a:cubicBezTo>
                    <a:pt x="73" y="11"/>
                    <a:pt x="79" y="10"/>
                    <a:pt x="80" y="13"/>
                  </a:cubicBezTo>
                  <a:cubicBezTo>
                    <a:pt x="81" y="14"/>
                    <a:pt x="79" y="17"/>
                    <a:pt x="79" y="20"/>
                  </a:cubicBezTo>
                  <a:cubicBezTo>
                    <a:pt x="79" y="22"/>
                    <a:pt x="80" y="24"/>
                    <a:pt x="79" y="26"/>
                  </a:cubicBezTo>
                  <a:cubicBezTo>
                    <a:pt x="78" y="30"/>
                    <a:pt x="76" y="32"/>
                    <a:pt x="75" y="36"/>
                  </a:cubicBezTo>
                  <a:cubicBezTo>
                    <a:pt x="75" y="40"/>
                    <a:pt x="75" y="43"/>
                    <a:pt x="72" y="46"/>
                  </a:cubicBezTo>
                  <a:cubicBezTo>
                    <a:pt x="69" y="50"/>
                    <a:pt x="69" y="53"/>
                    <a:pt x="65" y="56"/>
                  </a:cubicBezTo>
                  <a:cubicBezTo>
                    <a:pt x="62" y="60"/>
                    <a:pt x="60" y="62"/>
                    <a:pt x="55" y="62"/>
                  </a:cubicBezTo>
                  <a:cubicBezTo>
                    <a:pt x="51" y="62"/>
                    <a:pt x="48" y="59"/>
                    <a:pt x="44" y="58"/>
                  </a:cubicBezTo>
                  <a:cubicBezTo>
                    <a:pt x="42" y="58"/>
                    <a:pt x="39" y="58"/>
                    <a:pt x="38" y="58"/>
                  </a:cubicBezTo>
                  <a:cubicBezTo>
                    <a:pt x="36" y="59"/>
                    <a:pt x="36" y="59"/>
                    <a:pt x="36" y="62"/>
                  </a:cubicBezTo>
                  <a:cubicBezTo>
                    <a:pt x="36" y="66"/>
                    <a:pt x="34" y="69"/>
                    <a:pt x="31" y="71"/>
                  </a:cubicBezTo>
                  <a:cubicBezTo>
                    <a:pt x="29" y="72"/>
                    <a:pt x="27" y="73"/>
                    <a:pt x="25" y="74"/>
                  </a:cubicBezTo>
                  <a:cubicBezTo>
                    <a:pt x="25" y="75"/>
                    <a:pt x="25" y="75"/>
                    <a:pt x="25" y="75"/>
                  </a:cubicBezTo>
                  <a:cubicBezTo>
                    <a:pt x="26" y="78"/>
                    <a:pt x="27" y="80"/>
                    <a:pt x="27" y="83"/>
                  </a:cubicBezTo>
                  <a:cubicBezTo>
                    <a:pt x="27" y="83"/>
                    <a:pt x="28" y="83"/>
                    <a:pt x="28" y="83"/>
                  </a:cubicBezTo>
                  <a:cubicBezTo>
                    <a:pt x="28" y="87"/>
                    <a:pt x="32" y="89"/>
                    <a:pt x="31" y="94"/>
                  </a:cubicBezTo>
                  <a:cubicBezTo>
                    <a:pt x="30" y="98"/>
                    <a:pt x="26" y="103"/>
                    <a:pt x="28" y="107"/>
                  </a:cubicBezTo>
                  <a:cubicBezTo>
                    <a:pt x="29" y="111"/>
                    <a:pt x="33" y="112"/>
                    <a:pt x="37" y="112"/>
                  </a:cubicBezTo>
                  <a:cubicBezTo>
                    <a:pt x="40" y="113"/>
                    <a:pt x="41" y="113"/>
                    <a:pt x="43" y="115"/>
                  </a:cubicBezTo>
                  <a:cubicBezTo>
                    <a:pt x="45" y="116"/>
                    <a:pt x="44" y="116"/>
                    <a:pt x="46" y="116"/>
                  </a:cubicBezTo>
                  <a:cubicBezTo>
                    <a:pt x="47" y="117"/>
                    <a:pt x="49" y="116"/>
                    <a:pt x="50" y="116"/>
                  </a:cubicBezTo>
                  <a:cubicBezTo>
                    <a:pt x="51" y="120"/>
                    <a:pt x="50" y="124"/>
                    <a:pt x="48" y="127"/>
                  </a:cubicBezTo>
                  <a:cubicBezTo>
                    <a:pt x="45" y="131"/>
                    <a:pt x="40" y="128"/>
                    <a:pt x="36" y="131"/>
                  </a:cubicBezTo>
                  <a:cubicBezTo>
                    <a:pt x="33" y="132"/>
                    <a:pt x="30" y="135"/>
                    <a:pt x="31" y="140"/>
                  </a:cubicBezTo>
                  <a:cubicBezTo>
                    <a:pt x="31" y="142"/>
                    <a:pt x="32" y="144"/>
                    <a:pt x="33" y="146"/>
                  </a:cubicBezTo>
                  <a:cubicBezTo>
                    <a:pt x="33" y="146"/>
                    <a:pt x="33" y="147"/>
                    <a:pt x="33" y="148"/>
                  </a:cubicBezTo>
                  <a:cubicBezTo>
                    <a:pt x="34" y="149"/>
                    <a:pt x="35" y="149"/>
                    <a:pt x="36" y="150"/>
                  </a:cubicBezTo>
                  <a:cubicBezTo>
                    <a:pt x="36" y="152"/>
                    <a:pt x="35" y="153"/>
                    <a:pt x="35" y="155"/>
                  </a:cubicBezTo>
                  <a:cubicBezTo>
                    <a:pt x="35" y="157"/>
                    <a:pt x="36" y="159"/>
                    <a:pt x="36" y="161"/>
                  </a:cubicBezTo>
                  <a:cubicBezTo>
                    <a:pt x="36" y="165"/>
                    <a:pt x="34" y="168"/>
                    <a:pt x="34" y="172"/>
                  </a:cubicBezTo>
                  <a:cubicBezTo>
                    <a:pt x="34" y="176"/>
                    <a:pt x="34" y="180"/>
                    <a:pt x="33" y="184"/>
                  </a:cubicBezTo>
                  <a:cubicBezTo>
                    <a:pt x="33" y="187"/>
                    <a:pt x="34" y="191"/>
                    <a:pt x="32" y="194"/>
                  </a:cubicBezTo>
                  <a:cubicBezTo>
                    <a:pt x="29" y="196"/>
                    <a:pt x="27" y="194"/>
                    <a:pt x="24" y="196"/>
                  </a:cubicBezTo>
                  <a:cubicBezTo>
                    <a:pt x="20" y="197"/>
                    <a:pt x="21" y="200"/>
                    <a:pt x="20" y="203"/>
                  </a:cubicBezTo>
                  <a:cubicBezTo>
                    <a:pt x="19" y="207"/>
                    <a:pt x="15" y="206"/>
                    <a:pt x="12" y="209"/>
                  </a:cubicBezTo>
                  <a:cubicBezTo>
                    <a:pt x="10" y="211"/>
                    <a:pt x="10" y="213"/>
                    <a:pt x="6" y="214"/>
                  </a:cubicBezTo>
                  <a:cubicBezTo>
                    <a:pt x="6" y="219"/>
                    <a:pt x="0" y="222"/>
                    <a:pt x="1" y="227"/>
                  </a:cubicBezTo>
                  <a:cubicBezTo>
                    <a:pt x="2" y="231"/>
                    <a:pt x="7" y="232"/>
                    <a:pt x="10" y="235"/>
                  </a:cubicBezTo>
                  <a:cubicBezTo>
                    <a:pt x="13" y="239"/>
                    <a:pt x="14" y="243"/>
                    <a:pt x="20" y="244"/>
                  </a:cubicBezTo>
                  <a:cubicBezTo>
                    <a:pt x="21" y="244"/>
                    <a:pt x="22" y="244"/>
                    <a:pt x="23" y="244"/>
                  </a:cubicBezTo>
                  <a:cubicBezTo>
                    <a:pt x="26" y="236"/>
                    <a:pt x="31" y="223"/>
                    <a:pt x="32" y="220"/>
                  </a:cubicBezTo>
                  <a:cubicBezTo>
                    <a:pt x="34" y="216"/>
                    <a:pt x="38" y="215"/>
                    <a:pt x="41" y="214"/>
                  </a:cubicBezTo>
                  <a:cubicBezTo>
                    <a:pt x="44" y="213"/>
                    <a:pt x="46" y="213"/>
                    <a:pt x="48" y="210"/>
                  </a:cubicBezTo>
                  <a:cubicBezTo>
                    <a:pt x="50" y="207"/>
                    <a:pt x="52" y="206"/>
                    <a:pt x="55" y="203"/>
                  </a:cubicBezTo>
                  <a:cubicBezTo>
                    <a:pt x="58" y="201"/>
                    <a:pt x="57" y="197"/>
                    <a:pt x="55" y="195"/>
                  </a:cubicBezTo>
                  <a:cubicBezTo>
                    <a:pt x="54" y="193"/>
                    <a:pt x="54" y="191"/>
                    <a:pt x="55" y="189"/>
                  </a:cubicBezTo>
                  <a:cubicBezTo>
                    <a:pt x="55" y="187"/>
                    <a:pt x="54" y="187"/>
                    <a:pt x="57" y="186"/>
                  </a:cubicBezTo>
                  <a:cubicBezTo>
                    <a:pt x="60" y="186"/>
                    <a:pt x="61" y="184"/>
                    <a:pt x="62" y="182"/>
                  </a:cubicBezTo>
                  <a:cubicBezTo>
                    <a:pt x="62" y="179"/>
                    <a:pt x="60" y="178"/>
                    <a:pt x="60" y="176"/>
                  </a:cubicBezTo>
                  <a:cubicBezTo>
                    <a:pt x="60" y="175"/>
                    <a:pt x="61" y="174"/>
                    <a:pt x="63" y="172"/>
                  </a:cubicBezTo>
                  <a:cubicBezTo>
                    <a:pt x="65" y="170"/>
                    <a:pt x="64" y="170"/>
                    <a:pt x="67" y="170"/>
                  </a:cubicBezTo>
                  <a:cubicBezTo>
                    <a:pt x="71" y="169"/>
                    <a:pt x="72" y="168"/>
                    <a:pt x="75" y="166"/>
                  </a:cubicBezTo>
                  <a:cubicBezTo>
                    <a:pt x="78" y="164"/>
                    <a:pt x="77" y="165"/>
                    <a:pt x="80" y="164"/>
                  </a:cubicBezTo>
                  <a:cubicBezTo>
                    <a:pt x="83" y="164"/>
                    <a:pt x="85" y="165"/>
                    <a:pt x="88" y="164"/>
                  </a:cubicBezTo>
                  <a:cubicBezTo>
                    <a:pt x="91" y="162"/>
                    <a:pt x="90" y="162"/>
                    <a:pt x="92" y="162"/>
                  </a:cubicBezTo>
                  <a:cubicBezTo>
                    <a:pt x="95" y="162"/>
                    <a:pt x="91" y="158"/>
                    <a:pt x="96" y="158"/>
                  </a:cubicBezTo>
                  <a:cubicBezTo>
                    <a:pt x="100" y="158"/>
                    <a:pt x="99" y="158"/>
                    <a:pt x="105" y="154"/>
                  </a:cubicBezTo>
                  <a:cubicBezTo>
                    <a:pt x="110" y="149"/>
                    <a:pt x="113" y="152"/>
                    <a:pt x="117" y="151"/>
                  </a:cubicBezTo>
                  <a:cubicBezTo>
                    <a:pt x="121" y="151"/>
                    <a:pt x="124" y="152"/>
                    <a:pt x="126" y="154"/>
                  </a:cubicBezTo>
                  <a:cubicBezTo>
                    <a:pt x="129" y="156"/>
                    <a:pt x="131" y="158"/>
                    <a:pt x="137" y="158"/>
                  </a:cubicBezTo>
                  <a:cubicBezTo>
                    <a:pt x="142" y="157"/>
                    <a:pt x="139" y="152"/>
                    <a:pt x="137" y="149"/>
                  </a:cubicBezTo>
                  <a:cubicBezTo>
                    <a:pt x="136" y="146"/>
                    <a:pt x="137" y="146"/>
                    <a:pt x="140" y="143"/>
                  </a:cubicBezTo>
                  <a:cubicBezTo>
                    <a:pt x="143" y="140"/>
                    <a:pt x="141" y="138"/>
                    <a:pt x="142" y="134"/>
                  </a:cubicBezTo>
                  <a:cubicBezTo>
                    <a:pt x="144" y="130"/>
                    <a:pt x="143" y="128"/>
                    <a:pt x="140" y="127"/>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3" name="Freeform 33">
              <a:extLst>
                <a:ext uri="{FF2B5EF4-FFF2-40B4-BE49-F238E27FC236}">
                  <a16:creationId xmlns:a16="http://schemas.microsoft.com/office/drawing/2014/main" id="{A9F21DDE-9791-4E87-9AA0-BB52F3A6ECAD}"/>
                </a:ext>
              </a:extLst>
            </p:cNvPr>
            <p:cNvSpPr>
              <a:spLocks/>
            </p:cNvSpPr>
            <p:nvPr/>
          </p:nvSpPr>
          <p:spPr bwMode="auto">
            <a:xfrm>
              <a:off x="3144838" y="8213726"/>
              <a:ext cx="617538" cy="633413"/>
            </a:xfrm>
            <a:custGeom>
              <a:avLst/>
              <a:gdLst>
                <a:gd name="T0" fmla="*/ 156 w 165"/>
                <a:gd name="T1" fmla="*/ 137 h 169"/>
                <a:gd name="T2" fmla="*/ 158 w 165"/>
                <a:gd name="T3" fmla="*/ 126 h 169"/>
                <a:gd name="T4" fmla="*/ 154 w 165"/>
                <a:gd name="T5" fmla="*/ 117 h 169"/>
                <a:gd name="T6" fmla="*/ 147 w 165"/>
                <a:gd name="T7" fmla="*/ 108 h 169"/>
                <a:gd name="T8" fmla="*/ 152 w 165"/>
                <a:gd name="T9" fmla="*/ 95 h 169"/>
                <a:gd name="T10" fmla="*/ 133 w 165"/>
                <a:gd name="T11" fmla="*/ 80 h 169"/>
                <a:gd name="T12" fmla="*/ 126 w 165"/>
                <a:gd name="T13" fmla="*/ 78 h 169"/>
                <a:gd name="T14" fmla="*/ 122 w 165"/>
                <a:gd name="T15" fmla="*/ 70 h 169"/>
                <a:gd name="T16" fmla="*/ 116 w 165"/>
                <a:gd name="T17" fmla="*/ 65 h 169"/>
                <a:gd name="T18" fmla="*/ 106 w 165"/>
                <a:gd name="T19" fmla="*/ 63 h 169"/>
                <a:gd name="T20" fmla="*/ 92 w 165"/>
                <a:gd name="T21" fmla="*/ 56 h 169"/>
                <a:gd name="T22" fmla="*/ 98 w 165"/>
                <a:gd name="T23" fmla="*/ 45 h 169"/>
                <a:gd name="T24" fmla="*/ 107 w 165"/>
                <a:gd name="T25" fmla="*/ 40 h 169"/>
                <a:gd name="T26" fmla="*/ 104 w 165"/>
                <a:gd name="T27" fmla="*/ 22 h 169"/>
                <a:gd name="T28" fmla="*/ 96 w 165"/>
                <a:gd name="T29" fmla="*/ 23 h 169"/>
                <a:gd name="T30" fmla="*/ 89 w 165"/>
                <a:gd name="T31" fmla="*/ 19 h 169"/>
                <a:gd name="T32" fmla="*/ 84 w 165"/>
                <a:gd name="T33" fmla="*/ 10 h 169"/>
                <a:gd name="T34" fmla="*/ 66 w 165"/>
                <a:gd name="T35" fmla="*/ 1 h 169"/>
                <a:gd name="T36" fmla="*/ 30 w 165"/>
                <a:gd name="T37" fmla="*/ 5 h 169"/>
                <a:gd name="T38" fmla="*/ 23 w 165"/>
                <a:gd name="T39" fmla="*/ 13 h 169"/>
                <a:gd name="T40" fmla="*/ 24 w 165"/>
                <a:gd name="T41" fmla="*/ 18 h 169"/>
                <a:gd name="T42" fmla="*/ 30 w 165"/>
                <a:gd name="T43" fmla="*/ 37 h 169"/>
                <a:gd name="T44" fmla="*/ 36 w 165"/>
                <a:gd name="T45" fmla="*/ 51 h 169"/>
                <a:gd name="T46" fmla="*/ 33 w 165"/>
                <a:gd name="T47" fmla="*/ 67 h 169"/>
                <a:gd name="T48" fmla="*/ 23 w 165"/>
                <a:gd name="T49" fmla="*/ 70 h 169"/>
                <a:gd name="T50" fmla="*/ 22 w 165"/>
                <a:gd name="T51" fmla="*/ 81 h 169"/>
                <a:gd name="T52" fmla="*/ 17 w 165"/>
                <a:gd name="T53" fmla="*/ 86 h 169"/>
                <a:gd name="T54" fmla="*/ 11 w 165"/>
                <a:gd name="T55" fmla="*/ 94 h 169"/>
                <a:gd name="T56" fmla="*/ 5 w 165"/>
                <a:gd name="T57" fmla="*/ 106 h 169"/>
                <a:gd name="T58" fmla="*/ 2 w 165"/>
                <a:gd name="T59" fmla="*/ 118 h 169"/>
                <a:gd name="T60" fmla="*/ 6 w 165"/>
                <a:gd name="T61" fmla="*/ 124 h 169"/>
                <a:gd name="T62" fmla="*/ 11 w 165"/>
                <a:gd name="T63" fmla="*/ 139 h 169"/>
                <a:gd name="T64" fmla="*/ 10 w 165"/>
                <a:gd name="T65" fmla="*/ 153 h 169"/>
                <a:gd name="T66" fmla="*/ 12 w 165"/>
                <a:gd name="T67" fmla="*/ 155 h 169"/>
                <a:gd name="T68" fmla="*/ 23 w 165"/>
                <a:gd name="T69" fmla="*/ 150 h 169"/>
                <a:gd name="T70" fmla="*/ 53 w 165"/>
                <a:gd name="T71" fmla="*/ 144 h 169"/>
                <a:gd name="T72" fmla="*/ 104 w 165"/>
                <a:gd name="T73" fmla="*/ 166 h 169"/>
                <a:gd name="T74" fmla="*/ 129 w 165"/>
                <a:gd name="T75" fmla="*/ 158 h 169"/>
                <a:gd name="T76" fmla="*/ 151 w 165"/>
                <a:gd name="T77" fmla="*/ 158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169">
                  <a:moveTo>
                    <a:pt x="161" y="143"/>
                  </a:moveTo>
                  <a:cubicBezTo>
                    <a:pt x="160" y="141"/>
                    <a:pt x="157" y="140"/>
                    <a:pt x="156" y="137"/>
                  </a:cubicBezTo>
                  <a:cubicBezTo>
                    <a:pt x="156" y="136"/>
                    <a:pt x="156" y="133"/>
                    <a:pt x="156" y="131"/>
                  </a:cubicBezTo>
                  <a:cubicBezTo>
                    <a:pt x="156" y="129"/>
                    <a:pt x="158" y="128"/>
                    <a:pt x="158" y="126"/>
                  </a:cubicBezTo>
                  <a:cubicBezTo>
                    <a:pt x="158" y="123"/>
                    <a:pt x="157" y="123"/>
                    <a:pt x="160" y="121"/>
                  </a:cubicBezTo>
                  <a:cubicBezTo>
                    <a:pt x="159" y="118"/>
                    <a:pt x="156" y="118"/>
                    <a:pt x="154" y="117"/>
                  </a:cubicBezTo>
                  <a:cubicBezTo>
                    <a:pt x="151" y="117"/>
                    <a:pt x="150" y="115"/>
                    <a:pt x="147" y="114"/>
                  </a:cubicBezTo>
                  <a:cubicBezTo>
                    <a:pt x="147" y="112"/>
                    <a:pt x="148" y="110"/>
                    <a:pt x="147" y="108"/>
                  </a:cubicBezTo>
                  <a:cubicBezTo>
                    <a:pt x="147" y="106"/>
                    <a:pt x="146" y="105"/>
                    <a:pt x="146" y="103"/>
                  </a:cubicBezTo>
                  <a:cubicBezTo>
                    <a:pt x="145" y="98"/>
                    <a:pt x="150" y="98"/>
                    <a:pt x="152" y="95"/>
                  </a:cubicBezTo>
                  <a:cubicBezTo>
                    <a:pt x="159" y="87"/>
                    <a:pt x="144" y="84"/>
                    <a:pt x="138" y="84"/>
                  </a:cubicBezTo>
                  <a:cubicBezTo>
                    <a:pt x="138" y="80"/>
                    <a:pt x="137" y="78"/>
                    <a:pt x="133" y="80"/>
                  </a:cubicBezTo>
                  <a:cubicBezTo>
                    <a:pt x="131" y="81"/>
                    <a:pt x="131" y="83"/>
                    <a:pt x="128" y="82"/>
                  </a:cubicBezTo>
                  <a:cubicBezTo>
                    <a:pt x="126" y="81"/>
                    <a:pt x="127" y="80"/>
                    <a:pt x="126" y="78"/>
                  </a:cubicBezTo>
                  <a:cubicBezTo>
                    <a:pt x="125" y="77"/>
                    <a:pt x="125" y="75"/>
                    <a:pt x="124" y="74"/>
                  </a:cubicBezTo>
                  <a:cubicBezTo>
                    <a:pt x="123" y="72"/>
                    <a:pt x="122" y="72"/>
                    <a:pt x="122" y="70"/>
                  </a:cubicBezTo>
                  <a:cubicBezTo>
                    <a:pt x="121" y="68"/>
                    <a:pt x="122" y="67"/>
                    <a:pt x="120" y="66"/>
                  </a:cubicBezTo>
                  <a:cubicBezTo>
                    <a:pt x="119" y="65"/>
                    <a:pt x="117" y="64"/>
                    <a:pt x="116" y="65"/>
                  </a:cubicBezTo>
                  <a:cubicBezTo>
                    <a:pt x="112" y="66"/>
                    <a:pt x="113" y="73"/>
                    <a:pt x="109" y="68"/>
                  </a:cubicBezTo>
                  <a:cubicBezTo>
                    <a:pt x="108" y="66"/>
                    <a:pt x="107" y="64"/>
                    <a:pt x="106" y="63"/>
                  </a:cubicBezTo>
                  <a:cubicBezTo>
                    <a:pt x="104" y="62"/>
                    <a:pt x="103" y="62"/>
                    <a:pt x="101" y="62"/>
                  </a:cubicBezTo>
                  <a:cubicBezTo>
                    <a:pt x="99" y="61"/>
                    <a:pt x="93" y="58"/>
                    <a:pt x="92" y="56"/>
                  </a:cubicBezTo>
                  <a:cubicBezTo>
                    <a:pt x="91" y="54"/>
                    <a:pt x="92" y="48"/>
                    <a:pt x="92" y="46"/>
                  </a:cubicBezTo>
                  <a:cubicBezTo>
                    <a:pt x="92" y="39"/>
                    <a:pt x="95" y="44"/>
                    <a:pt x="98" y="45"/>
                  </a:cubicBezTo>
                  <a:cubicBezTo>
                    <a:pt x="101" y="46"/>
                    <a:pt x="101" y="44"/>
                    <a:pt x="103" y="43"/>
                  </a:cubicBezTo>
                  <a:cubicBezTo>
                    <a:pt x="104" y="42"/>
                    <a:pt x="106" y="42"/>
                    <a:pt x="107" y="40"/>
                  </a:cubicBezTo>
                  <a:cubicBezTo>
                    <a:pt x="108" y="38"/>
                    <a:pt x="105" y="33"/>
                    <a:pt x="105" y="30"/>
                  </a:cubicBezTo>
                  <a:cubicBezTo>
                    <a:pt x="106" y="28"/>
                    <a:pt x="107" y="23"/>
                    <a:pt x="104" y="22"/>
                  </a:cubicBezTo>
                  <a:cubicBezTo>
                    <a:pt x="102" y="21"/>
                    <a:pt x="100" y="22"/>
                    <a:pt x="99" y="23"/>
                  </a:cubicBezTo>
                  <a:cubicBezTo>
                    <a:pt x="98" y="23"/>
                    <a:pt x="97" y="23"/>
                    <a:pt x="96" y="23"/>
                  </a:cubicBezTo>
                  <a:cubicBezTo>
                    <a:pt x="96" y="24"/>
                    <a:pt x="96" y="25"/>
                    <a:pt x="94" y="26"/>
                  </a:cubicBezTo>
                  <a:cubicBezTo>
                    <a:pt x="90" y="27"/>
                    <a:pt x="90" y="22"/>
                    <a:pt x="89" y="19"/>
                  </a:cubicBezTo>
                  <a:cubicBezTo>
                    <a:pt x="88" y="17"/>
                    <a:pt x="86" y="16"/>
                    <a:pt x="84" y="14"/>
                  </a:cubicBezTo>
                  <a:cubicBezTo>
                    <a:pt x="83" y="12"/>
                    <a:pt x="83" y="12"/>
                    <a:pt x="84" y="10"/>
                  </a:cubicBezTo>
                  <a:cubicBezTo>
                    <a:pt x="84" y="7"/>
                    <a:pt x="83" y="5"/>
                    <a:pt x="83" y="2"/>
                  </a:cubicBezTo>
                  <a:cubicBezTo>
                    <a:pt x="77" y="1"/>
                    <a:pt x="70" y="0"/>
                    <a:pt x="66" y="1"/>
                  </a:cubicBezTo>
                  <a:cubicBezTo>
                    <a:pt x="61" y="1"/>
                    <a:pt x="55" y="2"/>
                    <a:pt x="45" y="1"/>
                  </a:cubicBezTo>
                  <a:cubicBezTo>
                    <a:pt x="35" y="1"/>
                    <a:pt x="33" y="3"/>
                    <a:pt x="30" y="5"/>
                  </a:cubicBezTo>
                  <a:cubicBezTo>
                    <a:pt x="28" y="7"/>
                    <a:pt x="23" y="8"/>
                    <a:pt x="19" y="9"/>
                  </a:cubicBezTo>
                  <a:cubicBezTo>
                    <a:pt x="20" y="11"/>
                    <a:pt x="22" y="12"/>
                    <a:pt x="23" y="13"/>
                  </a:cubicBezTo>
                  <a:cubicBezTo>
                    <a:pt x="23" y="14"/>
                    <a:pt x="22" y="15"/>
                    <a:pt x="23" y="16"/>
                  </a:cubicBezTo>
                  <a:cubicBezTo>
                    <a:pt x="23" y="16"/>
                    <a:pt x="24" y="17"/>
                    <a:pt x="24" y="18"/>
                  </a:cubicBezTo>
                  <a:cubicBezTo>
                    <a:pt x="26" y="22"/>
                    <a:pt x="23" y="24"/>
                    <a:pt x="24" y="28"/>
                  </a:cubicBezTo>
                  <a:cubicBezTo>
                    <a:pt x="26" y="32"/>
                    <a:pt x="28" y="34"/>
                    <a:pt x="30" y="37"/>
                  </a:cubicBezTo>
                  <a:cubicBezTo>
                    <a:pt x="33" y="40"/>
                    <a:pt x="31" y="43"/>
                    <a:pt x="32" y="47"/>
                  </a:cubicBezTo>
                  <a:cubicBezTo>
                    <a:pt x="33" y="49"/>
                    <a:pt x="35" y="50"/>
                    <a:pt x="36" y="51"/>
                  </a:cubicBezTo>
                  <a:cubicBezTo>
                    <a:pt x="37" y="53"/>
                    <a:pt x="36" y="55"/>
                    <a:pt x="36" y="57"/>
                  </a:cubicBezTo>
                  <a:cubicBezTo>
                    <a:pt x="36" y="61"/>
                    <a:pt x="36" y="63"/>
                    <a:pt x="33" y="67"/>
                  </a:cubicBezTo>
                  <a:cubicBezTo>
                    <a:pt x="31" y="68"/>
                    <a:pt x="31" y="70"/>
                    <a:pt x="28" y="70"/>
                  </a:cubicBezTo>
                  <a:cubicBezTo>
                    <a:pt x="27" y="71"/>
                    <a:pt x="25" y="70"/>
                    <a:pt x="23" y="70"/>
                  </a:cubicBezTo>
                  <a:cubicBezTo>
                    <a:pt x="20" y="71"/>
                    <a:pt x="18" y="75"/>
                    <a:pt x="20" y="78"/>
                  </a:cubicBezTo>
                  <a:cubicBezTo>
                    <a:pt x="21" y="80"/>
                    <a:pt x="22" y="79"/>
                    <a:pt x="22" y="81"/>
                  </a:cubicBezTo>
                  <a:cubicBezTo>
                    <a:pt x="22" y="84"/>
                    <a:pt x="22" y="83"/>
                    <a:pt x="20" y="84"/>
                  </a:cubicBezTo>
                  <a:cubicBezTo>
                    <a:pt x="18" y="85"/>
                    <a:pt x="18" y="84"/>
                    <a:pt x="17" y="86"/>
                  </a:cubicBezTo>
                  <a:cubicBezTo>
                    <a:pt x="16" y="87"/>
                    <a:pt x="16" y="88"/>
                    <a:pt x="16" y="89"/>
                  </a:cubicBezTo>
                  <a:cubicBezTo>
                    <a:pt x="15" y="93"/>
                    <a:pt x="14" y="91"/>
                    <a:pt x="11" y="94"/>
                  </a:cubicBezTo>
                  <a:cubicBezTo>
                    <a:pt x="9" y="96"/>
                    <a:pt x="11" y="99"/>
                    <a:pt x="10" y="101"/>
                  </a:cubicBezTo>
                  <a:cubicBezTo>
                    <a:pt x="8" y="103"/>
                    <a:pt x="6" y="102"/>
                    <a:pt x="5" y="106"/>
                  </a:cubicBezTo>
                  <a:cubicBezTo>
                    <a:pt x="4" y="108"/>
                    <a:pt x="5" y="110"/>
                    <a:pt x="4" y="112"/>
                  </a:cubicBezTo>
                  <a:cubicBezTo>
                    <a:pt x="4" y="114"/>
                    <a:pt x="2" y="116"/>
                    <a:pt x="2" y="118"/>
                  </a:cubicBezTo>
                  <a:cubicBezTo>
                    <a:pt x="3" y="119"/>
                    <a:pt x="5" y="119"/>
                    <a:pt x="5" y="120"/>
                  </a:cubicBezTo>
                  <a:cubicBezTo>
                    <a:pt x="6" y="121"/>
                    <a:pt x="6" y="123"/>
                    <a:pt x="6" y="124"/>
                  </a:cubicBezTo>
                  <a:cubicBezTo>
                    <a:pt x="5" y="128"/>
                    <a:pt x="0" y="133"/>
                    <a:pt x="6" y="136"/>
                  </a:cubicBezTo>
                  <a:cubicBezTo>
                    <a:pt x="8" y="137"/>
                    <a:pt x="10" y="136"/>
                    <a:pt x="11" y="139"/>
                  </a:cubicBezTo>
                  <a:cubicBezTo>
                    <a:pt x="12" y="141"/>
                    <a:pt x="12" y="144"/>
                    <a:pt x="12" y="146"/>
                  </a:cubicBezTo>
                  <a:cubicBezTo>
                    <a:pt x="11" y="148"/>
                    <a:pt x="10" y="150"/>
                    <a:pt x="10" y="153"/>
                  </a:cubicBezTo>
                  <a:cubicBezTo>
                    <a:pt x="10" y="154"/>
                    <a:pt x="11" y="155"/>
                    <a:pt x="11" y="156"/>
                  </a:cubicBezTo>
                  <a:cubicBezTo>
                    <a:pt x="11" y="156"/>
                    <a:pt x="12" y="155"/>
                    <a:pt x="12" y="155"/>
                  </a:cubicBezTo>
                  <a:cubicBezTo>
                    <a:pt x="15" y="155"/>
                    <a:pt x="12" y="152"/>
                    <a:pt x="15" y="150"/>
                  </a:cubicBezTo>
                  <a:cubicBezTo>
                    <a:pt x="18" y="147"/>
                    <a:pt x="19" y="151"/>
                    <a:pt x="23" y="150"/>
                  </a:cubicBezTo>
                  <a:cubicBezTo>
                    <a:pt x="28" y="150"/>
                    <a:pt x="26" y="147"/>
                    <a:pt x="33" y="145"/>
                  </a:cubicBezTo>
                  <a:cubicBezTo>
                    <a:pt x="39" y="143"/>
                    <a:pt x="44" y="145"/>
                    <a:pt x="53" y="144"/>
                  </a:cubicBezTo>
                  <a:cubicBezTo>
                    <a:pt x="71" y="143"/>
                    <a:pt x="78" y="152"/>
                    <a:pt x="82" y="155"/>
                  </a:cubicBezTo>
                  <a:cubicBezTo>
                    <a:pt x="86" y="157"/>
                    <a:pt x="95" y="163"/>
                    <a:pt x="104" y="166"/>
                  </a:cubicBezTo>
                  <a:cubicBezTo>
                    <a:pt x="113" y="169"/>
                    <a:pt x="114" y="165"/>
                    <a:pt x="118" y="164"/>
                  </a:cubicBezTo>
                  <a:cubicBezTo>
                    <a:pt x="122" y="162"/>
                    <a:pt x="127" y="161"/>
                    <a:pt x="129" y="158"/>
                  </a:cubicBezTo>
                  <a:cubicBezTo>
                    <a:pt x="130" y="155"/>
                    <a:pt x="137" y="155"/>
                    <a:pt x="143" y="154"/>
                  </a:cubicBezTo>
                  <a:cubicBezTo>
                    <a:pt x="147" y="153"/>
                    <a:pt x="149" y="155"/>
                    <a:pt x="151" y="158"/>
                  </a:cubicBezTo>
                  <a:cubicBezTo>
                    <a:pt x="157" y="154"/>
                    <a:pt x="165" y="152"/>
                    <a:pt x="161" y="143"/>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4" name="Freeform 34">
              <a:extLst>
                <a:ext uri="{FF2B5EF4-FFF2-40B4-BE49-F238E27FC236}">
                  <a16:creationId xmlns:a16="http://schemas.microsoft.com/office/drawing/2014/main" id="{CA1BFDBA-ED0F-492E-89AA-D2EAC18F22A7}"/>
                </a:ext>
              </a:extLst>
            </p:cNvPr>
            <p:cNvSpPr>
              <a:spLocks/>
            </p:cNvSpPr>
            <p:nvPr/>
          </p:nvSpPr>
          <p:spPr bwMode="auto">
            <a:xfrm>
              <a:off x="3544888" y="8982076"/>
              <a:ext cx="476250" cy="555625"/>
            </a:xfrm>
            <a:custGeom>
              <a:avLst/>
              <a:gdLst>
                <a:gd name="T0" fmla="*/ 99 w 127"/>
                <a:gd name="T1" fmla="*/ 78 h 148"/>
                <a:gd name="T2" fmla="*/ 83 w 127"/>
                <a:gd name="T3" fmla="*/ 78 h 148"/>
                <a:gd name="T4" fmla="*/ 75 w 127"/>
                <a:gd name="T5" fmla="*/ 82 h 148"/>
                <a:gd name="T6" fmla="*/ 73 w 127"/>
                <a:gd name="T7" fmla="*/ 73 h 148"/>
                <a:gd name="T8" fmla="*/ 78 w 127"/>
                <a:gd name="T9" fmla="*/ 70 h 148"/>
                <a:gd name="T10" fmla="*/ 79 w 127"/>
                <a:gd name="T11" fmla="*/ 66 h 148"/>
                <a:gd name="T12" fmla="*/ 74 w 127"/>
                <a:gd name="T13" fmla="*/ 60 h 148"/>
                <a:gd name="T14" fmla="*/ 68 w 127"/>
                <a:gd name="T15" fmla="*/ 53 h 148"/>
                <a:gd name="T16" fmla="*/ 65 w 127"/>
                <a:gd name="T17" fmla="*/ 49 h 148"/>
                <a:gd name="T18" fmla="*/ 69 w 127"/>
                <a:gd name="T19" fmla="*/ 45 h 148"/>
                <a:gd name="T20" fmla="*/ 71 w 127"/>
                <a:gd name="T21" fmla="*/ 40 h 148"/>
                <a:gd name="T22" fmla="*/ 75 w 127"/>
                <a:gd name="T23" fmla="*/ 36 h 148"/>
                <a:gd name="T24" fmla="*/ 80 w 127"/>
                <a:gd name="T25" fmla="*/ 28 h 148"/>
                <a:gd name="T26" fmla="*/ 88 w 127"/>
                <a:gd name="T27" fmla="*/ 25 h 148"/>
                <a:gd name="T28" fmla="*/ 86 w 127"/>
                <a:gd name="T29" fmla="*/ 20 h 148"/>
                <a:gd name="T30" fmla="*/ 82 w 127"/>
                <a:gd name="T31" fmla="*/ 17 h 148"/>
                <a:gd name="T32" fmla="*/ 80 w 127"/>
                <a:gd name="T33" fmla="*/ 7 h 148"/>
                <a:gd name="T34" fmla="*/ 78 w 127"/>
                <a:gd name="T35" fmla="*/ 0 h 148"/>
                <a:gd name="T36" fmla="*/ 70 w 127"/>
                <a:gd name="T37" fmla="*/ 2 h 148"/>
                <a:gd name="T38" fmla="*/ 61 w 127"/>
                <a:gd name="T39" fmla="*/ 8 h 148"/>
                <a:gd name="T40" fmla="*/ 56 w 127"/>
                <a:gd name="T41" fmla="*/ 6 h 148"/>
                <a:gd name="T42" fmla="*/ 51 w 127"/>
                <a:gd name="T43" fmla="*/ 7 h 148"/>
                <a:gd name="T44" fmla="*/ 40 w 127"/>
                <a:gd name="T45" fmla="*/ 9 h 148"/>
                <a:gd name="T46" fmla="*/ 30 w 127"/>
                <a:gd name="T47" fmla="*/ 12 h 148"/>
                <a:gd name="T48" fmla="*/ 19 w 127"/>
                <a:gd name="T49" fmla="*/ 16 h 148"/>
                <a:gd name="T50" fmla="*/ 10 w 127"/>
                <a:gd name="T51" fmla="*/ 18 h 148"/>
                <a:gd name="T52" fmla="*/ 8 w 127"/>
                <a:gd name="T53" fmla="*/ 12 h 148"/>
                <a:gd name="T54" fmla="*/ 2 w 127"/>
                <a:gd name="T55" fmla="*/ 16 h 148"/>
                <a:gd name="T56" fmla="*/ 8 w 127"/>
                <a:gd name="T57" fmla="*/ 23 h 148"/>
                <a:gd name="T58" fmla="*/ 13 w 127"/>
                <a:gd name="T59" fmla="*/ 32 h 148"/>
                <a:gd name="T60" fmla="*/ 18 w 127"/>
                <a:gd name="T61" fmla="*/ 38 h 148"/>
                <a:gd name="T62" fmla="*/ 12 w 127"/>
                <a:gd name="T63" fmla="*/ 40 h 148"/>
                <a:gd name="T64" fmla="*/ 6 w 127"/>
                <a:gd name="T65" fmla="*/ 47 h 148"/>
                <a:gd name="T66" fmla="*/ 8 w 127"/>
                <a:gd name="T67" fmla="*/ 51 h 148"/>
                <a:gd name="T68" fmla="*/ 15 w 127"/>
                <a:gd name="T69" fmla="*/ 55 h 148"/>
                <a:gd name="T70" fmla="*/ 8 w 127"/>
                <a:gd name="T71" fmla="*/ 61 h 148"/>
                <a:gd name="T72" fmla="*/ 3 w 127"/>
                <a:gd name="T73" fmla="*/ 66 h 148"/>
                <a:gd name="T74" fmla="*/ 2 w 127"/>
                <a:gd name="T75" fmla="*/ 76 h 148"/>
                <a:gd name="T76" fmla="*/ 8 w 127"/>
                <a:gd name="T77" fmla="*/ 79 h 148"/>
                <a:gd name="T78" fmla="*/ 15 w 127"/>
                <a:gd name="T79" fmla="*/ 84 h 148"/>
                <a:gd name="T80" fmla="*/ 19 w 127"/>
                <a:gd name="T81" fmla="*/ 90 h 148"/>
                <a:gd name="T82" fmla="*/ 28 w 127"/>
                <a:gd name="T83" fmla="*/ 97 h 148"/>
                <a:gd name="T84" fmla="*/ 41 w 127"/>
                <a:gd name="T85" fmla="*/ 104 h 148"/>
                <a:gd name="T86" fmla="*/ 39 w 127"/>
                <a:gd name="T87" fmla="*/ 112 h 148"/>
                <a:gd name="T88" fmla="*/ 41 w 127"/>
                <a:gd name="T89" fmla="*/ 116 h 148"/>
                <a:gd name="T90" fmla="*/ 45 w 127"/>
                <a:gd name="T91" fmla="*/ 122 h 148"/>
                <a:gd name="T92" fmla="*/ 48 w 127"/>
                <a:gd name="T93" fmla="*/ 128 h 148"/>
                <a:gd name="T94" fmla="*/ 60 w 127"/>
                <a:gd name="T95" fmla="*/ 135 h 148"/>
                <a:gd name="T96" fmla="*/ 82 w 127"/>
                <a:gd name="T97" fmla="*/ 142 h 148"/>
                <a:gd name="T98" fmla="*/ 92 w 127"/>
                <a:gd name="T99" fmla="*/ 145 h 148"/>
                <a:gd name="T100" fmla="*/ 98 w 127"/>
                <a:gd name="T101" fmla="*/ 147 h 148"/>
                <a:gd name="T102" fmla="*/ 101 w 127"/>
                <a:gd name="T103" fmla="*/ 142 h 148"/>
                <a:gd name="T104" fmla="*/ 107 w 127"/>
                <a:gd name="T105" fmla="*/ 136 h 148"/>
                <a:gd name="T106" fmla="*/ 117 w 127"/>
                <a:gd name="T107" fmla="*/ 129 h 148"/>
                <a:gd name="T108" fmla="*/ 119 w 127"/>
                <a:gd name="T109" fmla="*/ 121 h 148"/>
                <a:gd name="T110" fmla="*/ 125 w 127"/>
                <a:gd name="T111" fmla="*/ 110 h 148"/>
                <a:gd name="T112" fmla="*/ 127 w 127"/>
                <a:gd name="T113" fmla="*/ 106 h 148"/>
                <a:gd name="T114" fmla="*/ 124 w 127"/>
                <a:gd name="T115" fmla="*/ 106 h 148"/>
                <a:gd name="T116" fmla="*/ 114 w 127"/>
                <a:gd name="T117" fmla="*/ 97 h 148"/>
                <a:gd name="T118" fmla="*/ 105 w 127"/>
                <a:gd name="T119" fmla="*/ 89 h 148"/>
                <a:gd name="T120" fmla="*/ 109 w 127"/>
                <a:gd name="T121" fmla="*/ 80 h 148"/>
                <a:gd name="T122" fmla="*/ 107 w 127"/>
                <a:gd name="T123" fmla="*/ 79 h 148"/>
                <a:gd name="T124" fmla="*/ 99 w 127"/>
                <a:gd name="T125" fmla="*/ 7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 h="148">
                  <a:moveTo>
                    <a:pt x="99" y="78"/>
                  </a:moveTo>
                  <a:cubicBezTo>
                    <a:pt x="94" y="78"/>
                    <a:pt x="87" y="76"/>
                    <a:pt x="83" y="78"/>
                  </a:cubicBezTo>
                  <a:cubicBezTo>
                    <a:pt x="80" y="79"/>
                    <a:pt x="79" y="84"/>
                    <a:pt x="75" y="82"/>
                  </a:cubicBezTo>
                  <a:cubicBezTo>
                    <a:pt x="73" y="80"/>
                    <a:pt x="72" y="75"/>
                    <a:pt x="73" y="73"/>
                  </a:cubicBezTo>
                  <a:cubicBezTo>
                    <a:pt x="74" y="71"/>
                    <a:pt x="77" y="72"/>
                    <a:pt x="78" y="70"/>
                  </a:cubicBezTo>
                  <a:cubicBezTo>
                    <a:pt x="80" y="68"/>
                    <a:pt x="79" y="67"/>
                    <a:pt x="79" y="66"/>
                  </a:cubicBezTo>
                  <a:cubicBezTo>
                    <a:pt x="78" y="61"/>
                    <a:pt x="78" y="62"/>
                    <a:pt x="74" y="60"/>
                  </a:cubicBezTo>
                  <a:cubicBezTo>
                    <a:pt x="71" y="59"/>
                    <a:pt x="71" y="55"/>
                    <a:pt x="68" y="53"/>
                  </a:cubicBezTo>
                  <a:cubicBezTo>
                    <a:pt x="66" y="51"/>
                    <a:pt x="64" y="51"/>
                    <a:pt x="65" y="49"/>
                  </a:cubicBezTo>
                  <a:cubicBezTo>
                    <a:pt x="65" y="47"/>
                    <a:pt x="68" y="47"/>
                    <a:pt x="69" y="45"/>
                  </a:cubicBezTo>
                  <a:cubicBezTo>
                    <a:pt x="70" y="44"/>
                    <a:pt x="70" y="42"/>
                    <a:pt x="71" y="40"/>
                  </a:cubicBezTo>
                  <a:cubicBezTo>
                    <a:pt x="72" y="39"/>
                    <a:pt x="74" y="38"/>
                    <a:pt x="75" y="36"/>
                  </a:cubicBezTo>
                  <a:cubicBezTo>
                    <a:pt x="77" y="33"/>
                    <a:pt x="76" y="29"/>
                    <a:pt x="80" y="28"/>
                  </a:cubicBezTo>
                  <a:cubicBezTo>
                    <a:pt x="84" y="27"/>
                    <a:pt x="89" y="30"/>
                    <a:pt x="88" y="25"/>
                  </a:cubicBezTo>
                  <a:cubicBezTo>
                    <a:pt x="88" y="23"/>
                    <a:pt x="87" y="21"/>
                    <a:pt x="86" y="20"/>
                  </a:cubicBezTo>
                  <a:cubicBezTo>
                    <a:pt x="85" y="18"/>
                    <a:pt x="83" y="18"/>
                    <a:pt x="82" y="17"/>
                  </a:cubicBezTo>
                  <a:cubicBezTo>
                    <a:pt x="80" y="15"/>
                    <a:pt x="80" y="9"/>
                    <a:pt x="80" y="7"/>
                  </a:cubicBezTo>
                  <a:cubicBezTo>
                    <a:pt x="80" y="4"/>
                    <a:pt x="79" y="2"/>
                    <a:pt x="78" y="0"/>
                  </a:cubicBezTo>
                  <a:cubicBezTo>
                    <a:pt x="76" y="2"/>
                    <a:pt x="73" y="1"/>
                    <a:pt x="70" y="2"/>
                  </a:cubicBezTo>
                  <a:cubicBezTo>
                    <a:pt x="67" y="3"/>
                    <a:pt x="65" y="9"/>
                    <a:pt x="61" y="8"/>
                  </a:cubicBezTo>
                  <a:cubicBezTo>
                    <a:pt x="59" y="7"/>
                    <a:pt x="58" y="6"/>
                    <a:pt x="56" y="6"/>
                  </a:cubicBezTo>
                  <a:cubicBezTo>
                    <a:pt x="54" y="5"/>
                    <a:pt x="53" y="6"/>
                    <a:pt x="51" y="7"/>
                  </a:cubicBezTo>
                  <a:cubicBezTo>
                    <a:pt x="47" y="8"/>
                    <a:pt x="44" y="9"/>
                    <a:pt x="40" y="9"/>
                  </a:cubicBezTo>
                  <a:cubicBezTo>
                    <a:pt x="36" y="9"/>
                    <a:pt x="34" y="11"/>
                    <a:pt x="30" y="12"/>
                  </a:cubicBezTo>
                  <a:cubicBezTo>
                    <a:pt x="26" y="13"/>
                    <a:pt x="22" y="13"/>
                    <a:pt x="19" y="16"/>
                  </a:cubicBezTo>
                  <a:cubicBezTo>
                    <a:pt x="17" y="17"/>
                    <a:pt x="13" y="20"/>
                    <a:pt x="10" y="18"/>
                  </a:cubicBezTo>
                  <a:cubicBezTo>
                    <a:pt x="8" y="17"/>
                    <a:pt x="8" y="14"/>
                    <a:pt x="8" y="12"/>
                  </a:cubicBezTo>
                  <a:cubicBezTo>
                    <a:pt x="5" y="13"/>
                    <a:pt x="4" y="15"/>
                    <a:pt x="2" y="16"/>
                  </a:cubicBezTo>
                  <a:cubicBezTo>
                    <a:pt x="3" y="18"/>
                    <a:pt x="5" y="21"/>
                    <a:pt x="8" y="23"/>
                  </a:cubicBezTo>
                  <a:cubicBezTo>
                    <a:pt x="11" y="26"/>
                    <a:pt x="11" y="29"/>
                    <a:pt x="13" y="32"/>
                  </a:cubicBezTo>
                  <a:cubicBezTo>
                    <a:pt x="15" y="34"/>
                    <a:pt x="19" y="35"/>
                    <a:pt x="18" y="38"/>
                  </a:cubicBezTo>
                  <a:cubicBezTo>
                    <a:pt x="17" y="41"/>
                    <a:pt x="15" y="40"/>
                    <a:pt x="12" y="40"/>
                  </a:cubicBezTo>
                  <a:cubicBezTo>
                    <a:pt x="9" y="40"/>
                    <a:pt x="8" y="45"/>
                    <a:pt x="6" y="47"/>
                  </a:cubicBezTo>
                  <a:cubicBezTo>
                    <a:pt x="5" y="49"/>
                    <a:pt x="5" y="51"/>
                    <a:pt x="8" y="51"/>
                  </a:cubicBezTo>
                  <a:cubicBezTo>
                    <a:pt x="11" y="51"/>
                    <a:pt x="11" y="52"/>
                    <a:pt x="15" y="55"/>
                  </a:cubicBezTo>
                  <a:cubicBezTo>
                    <a:pt x="19" y="58"/>
                    <a:pt x="12" y="59"/>
                    <a:pt x="8" y="61"/>
                  </a:cubicBezTo>
                  <a:cubicBezTo>
                    <a:pt x="5" y="62"/>
                    <a:pt x="4" y="64"/>
                    <a:pt x="3" y="66"/>
                  </a:cubicBezTo>
                  <a:cubicBezTo>
                    <a:pt x="2" y="69"/>
                    <a:pt x="3" y="72"/>
                    <a:pt x="2" y="76"/>
                  </a:cubicBezTo>
                  <a:cubicBezTo>
                    <a:pt x="0" y="80"/>
                    <a:pt x="3" y="80"/>
                    <a:pt x="8" y="79"/>
                  </a:cubicBezTo>
                  <a:cubicBezTo>
                    <a:pt x="12" y="78"/>
                    <a:pt x="13" y="81"/>
                    <a:pt x="15" y="84"/>
                  </a:cubicBezTo>
                  <a:cubicBezTo>
                    <a:pt x="16" y="87"/>
                    <a:pt x="17" y="88"/>
                    <a:pt x="19" y="90"/>
                  </a:cubicBezTo>
                  <a:cubicBezTo>
                    <a:pt x="21" y="93"/>
                    <a:pt x="24" y="94"/>
                    <a:pt x="28" y="97"/>
                  </a:cubicBezTo>
                  <a:cubicBezTo>
                    <a:pt x="32" y="99"/>
                    <a:pt x="34" y="100"/>
                    <a:pt x="41" y="104"/>
                  </a:cubicBezTo>
                  <a:cubicBezTo>
                    <a:pt x="47" y="108"/>
                    <a:pt x="43" y="109"/>
                    <a:pt x="39" y="112"/>
                  </a:cubicBezTo>
                  <a:cubicBezTo>
                    <a:pt x="36" y="115"/>
                    <a:pt x="38" y="115"/>
                    <a:pt x="41" y="116"/>
                  </a:cubicBezTo>
                  <a:cubicBezTo>
                    <a:pt x="45" y="117"/>
                    <a:pt x="45" y="117"/>
                    <a:pt x="45" y="122"/>
                  </a:cubicBezTo>
                  <a:cubicBezTo>
                    <a:pt x="46" y="126"/>
                    <a:pt x="45" y="126"/>
                    <a:pt x="48" y="128"/>
                  </a:cubicBezTo>
                  <a:cubicBezTo>
                    <a:pt x="50" y="130"/>
                    <a:pt x="53" y="131"/>
                    <a:pt x="60" y="135"/>
                  </a:cubicBezTo>
                  <a:cubicBezTo>
                    <a:pt x="67" y="140"/>
                    <a:pt x="78" y="141"/>
                    <a:pt x="82" y="142"/>
                  </a:cubicBezTo>
                  <a:cubicBezTo>
                    <a:pt x="86" y="142"/>
                    <a:pt x="89" y="145"/>
                    <a:pt x="92" y="145"/>
                  </a:cubicBezTo>
                  <a:cubicBezTo>
                    <a:pt x="95" y="145"/>
                    <a:pt x="95" y="146"/>
                    <a:pt x="98" y="147"/>
                  </a:cubicBezTo>
                  <a:cubicBezTo>
                    <a:pt x="101" y="148"/>
                    <a:pt x="101" y="145"/>
                    <a:pt x="101" y="142"/>
                  </a:cubicBezTo>
                  <a:cubicBezTo>
                    <a:pt x="102" y="139"/>
                    <a:pt x="103" y="139"/>
                    <a:pt x="107" y="136"/>
                  </a:cubicBezTo>
                  <a:cubicBezTo>
                    <a:pt x="111" y="134"/>
                    <a:pt x="114" y="132"/>
                    <a:pt x="117" y="129"/>
                  </a:cubicBezTo>
                  <a:cubicBezTo>
                    <a:pt x="120" y="127"/>
                    <a:pt x="119" y="123"/>
                    <a:pt x="119" y="121"/>
                  </a:cubicBezTo>
                  <a:cubicBezTo>
                    <a:pt x="120" y="118"/>
                    <a:pt x="122" y="114"/>
                    <a:pt x="125" y="110"/>
                  </a:cubicBezTo>
                  <a:cubicBezTo>
                    <a:pt x="125" y="109"/>
                    <a:pt x="126" y="108"/>
                    <a:pt x="127" y="106"/>
                  </a:cubicBezTo>
                  <a:cubicBezTo>
                    <a:pt x="126" y="106"/>
                    <a:pt x="125" y="106"/>
                    <a:pt x="124" y="106"/>
                  </a:cubicBezTo>
                  <a:cubicBezTo>
                    <a:pt x="118" y="105"/>
                    <a:pt x="117" y="101"/>
                    <a:pt x="114" y="97"/>
                  </a:cubicBezTo>
                  <a:cubicBezTo>
                    <a:pt x="111" y="94"/>
                    <a:pt x="106" y="93"/>
                    <a:pt x="105" y="89"/>
                  </a:cubicBezTo>
                  <a:cubicBezTo>
                    <a:pt x="105" y="85"/>
                    <a:pt x="108" y="83"/>
                    <a:pt x="109" y="80"/>
                  </a:cubicBezTo>
                  <a:cubicBezTo>
                    <a:pt x="109" y="79"/>
                    <a:pt x="108" y="79"/>
                    <a:pt x="107" y="79"/>
                  </a:cubicBezTo>
                  <a:cubicBezTo>
                    <a:pt x="104" y="77"/>
                    <a:pt x="102" y="77"/>
                    <a:pt x="99" y="78"/>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5" name="Freeform 35">
              <a:extLst>
                <a:ext uri="{FF2B5EF4-FFF2-40B4-BE49-F238E27FC236}">
                  <a16:creationId xmlns:a16="http://schemas.microsoft.com/office/drawing/2014/main" id="{6EB982F2-1A39-4EAA-8C40-08D888ECB6A0}"/>
                </a:ext>
              </a:extLst>
            </p:cNvPr>
            <p:cNvSpPr>
              <a:spLocks/>
            </p:cNvSpPr>
            <p:nvPr/>
          </p:nvSpPr>
          <p:spPr bwMode="auto">
            <a:xfrm>
              <a:off x="3786188" y="8753476"/>
              <a:ext cx="341313" cy="544513"/>
            </a:xfrm>
            <a:custGeom>
              <a:avLst/>
              <a:gdLst>
                <a:gd name="T0" fmla="*/ 90 w 91"/>
                <a:gd name="T1" fmla="*/ 39 h 145"/>
                <a:gd name="T2" fmla="*/ 86 w 91"/>
                <a:gd name="T3" fmla="*/ 39 h 145"/>
                <a:gd name="T4" fmla="*/ 83 w 91"/>
                <a:gd name="T5" fmla="*/ 38 h 145"/>
                <a:gd name="T6" fmla="*/ 77 w 91"/>
                <a:gd name="T7" fmla="*/ 35 h 145"/>
                <a:gd name="T8" fmla="*/ 68 w 91"/>
                <a:gd name="T9" fmla="*/ 30 h 145"/>
                <a:gd name="T10" fmla="*/ 71 w 91"/>
                <a:gd name="T11" fmla="*/ 17 h 145"/>
                <a:gd name="T12" fmla="*/ 68 w 91"/>
                <a:gd name="T13" fmla="*/ 7 h 145"/>
                <a:gd name="T14" fmla="*/ 67 w 91"/>
                <a:gd name="T15" fmla="*/ 8 h 145"/>
                <a:gd name="T16" fmla="*/ 64 w 91"/>
                <a:gd name="T17" fmla="*/ 10 h 145"/>
                <a:gd name="T18" fmla="*/ 57 w 91"/>
                <a:gd name="T19" fmla="*/ 7 h 145"/>
                <a:gd name="T20" fmla="*/ 43 w 91"/>
                <a:gd name="T21" fmla="*/ 10 h 145"/>
                <a:gd name="T22" fmla="*/ 37 w 91"/>
                <a:gd name="T23" fmla="*/ 10 h 145"/>
                <a:gd name="T24" fmla="*/ 35 w 91"/>
                <a:gd name="T25" fmla="*/ 8 h 145"/>
                <a:gd name="T26" fmla="*/ 32 w 91"/>
                <a:gd name="T27" fmla="*/ 8 h 145"/>
                <a:gd name="T28" fmla="*/ 28 w 91"/>
                <a:gd name="T29" fmla="*/ 4 h 145"/>
                <a:gd name="T30" fmla="*/ 25 w 91"/>
                <a:gd name="T31" fmla="*/ 0 h 145"/>
                <a:gd name="T32" fmla="*/ 21 w 91"/>
                <a:gd name="T33" fmla="*/ 11 h 145"/>
                <a:gd name="T34" fmla="*/ 15 w 91"/>
                <a:gd name="T35" fmla="*/ 22 h 145"/>
                <a:gd name="T36" fmla="*/ 16 w 91"/>
                <a:gd name="T37" fmla="*/ 27 h 145"/>
                <a:gd name="T38" fmla="*/ 18 w 91"/>
                <a:gd name="T39" fmla="*/ 30 h 145"/>
                <a:gd name="T40" fmla="*/ 18 w 91"/>
                <a:gd name="T41" fmla="*/ 39 h 145"/>
                <a:gd name="T42" fmla="*/ 20 w 91"/>
                <a:gd name="T43" fmla="*/ 50 h 145"/>
                <a:gd name="T44" fmla="*/ 18 w 91"/>
                <a:gd name="T45" fmla="*/ 55 h 145"/>
                <a:gd name="T46" fmla="*/ 16 w 91"/>
                <a:gd name="T47" fmla="*/ 60 h 145"/>
                <a:gd name="T48" fmla="*/ 14 w 91"/>
                <a:gd name="T49" fmla="*/ 61 h 145"/>
                <a:gd name="T50" fmla="*/ 16 w 91"/>
                <a:gd name="T51" fmla="*/ 68 h 145"/>
                <a:gd name="T52" fmla="*/ 18 w 91"/>
                <a:gd name="T53" fmla="*/ 78 h 145"/>
                <a:gd name="T54" fmla="*/ 22 w 91"/>
                <a:gd name="T55" fmla="*/ 81 h 145"/>
                <a:gd name="T56" fmla="*/ 24 w 91"/>
                <a:gd name="T57" fmla="*/ 86 h 145"/>
                <a:gd name="T58" fmla="*/ 16 w 91"/>
                <a:gd name="T59" fmla="*/ 89 h 145"/>
                <a:gd name="T60" fmla="*/ 11 w 91"/>
                <a:gd name="T61" fmla="*/ 97 h 145"/>
                <a:gd name="T62" fmla="*/ 7 w 91"/>
                <a:gd name="T63" fmla="*/ 101 h 145"/>
                <a:gd name="T64" fmla="*/ 5 w 91"/>
                <a:gd name="T65" fmla="*/ 106 h 145"/>
                <a:gd name="T66" fmla="*/ 1 w 91"/>
                <a:gd name="T67" fmla="*/ 110 h 145"/>
                <a:gd name="T68" fmla="*/ 4 w 91"/>
                <a:gd name="T69" fmla="*/ 114 h 145"/>
                <a:gd name="T70" fmla="*/ 10 w 91"/>
                <a:gd name="T71" fmla="*/ 121 h 145"/>
                <a:gd name="T72" fmla="*/ 15 w 91"/>
                <a:gd name="T73" fmla="*/ 127 h 145"/>
                <a:gd name="T74" fmla="*/ 14 w 91"/>
                <a:gd name="T75" fmla="*/ 131 h 145"/>
                <a:gd name="T76" fmla="*/ 9 w 91"/>
                <a:gd name="T77" fmla="*/ 134 h 145"/>
                <a:gd name="T78" fmla="*/ 11 w 91"/>
                <a:gd name="T79" fmla="*/ 143 h 145"/>
                <a:gd name="T80" fmla="*/ 19 w 91"/>
                <a:gd name="T81" fmla="*/ 139 h 145"/>
                <a:gd name="T82" fmla="*/ 35 w 91"/>
                <a:gd name="T83" fmla="*/ 139 h 145"/>
                <a:gd name="T84" fmla="*/ 43 w 91"/>
                <a:gd name="T85" fmla="*/ 140 h 145"/>
                <a:gd name="T86" fmla="*/ 45 w 91"/>
                <a:gd name="T87" fmla="*/ 141 h 145"/>
                <a:gd name="T88" fmla="*/ 46 w 91"/>
                <a:gd name="T89" fmla="*/ 137 h 145"/>
                <a:gd name="T90" fmla="*/ 52 w 91"/>
                <a:gd name="T91" fmla="*/ 132 h 145"/>
                <a:gd name="T92" fmla="*/ 60 w 91"/>
                <a:gd name="T93" fmla="*/ 126 h 145"/>
                <a:gd name="T94" fmla="*/ 64 w 91"/>
                <a:gd name="T95" fmla="*/ 119 h 145"/>
                <a:gd name="T96" fmla="*/ 72 w 91"/>
                <a:gd name="T97" fmla="*/ 117 h 145"/>
                <a:gd name="T98" fmla="*/ 73 w 91"/>
                <a:gd name="T99" fmla="*/ 107 h 145"/>
                <a:gd name="T100" fmla="*/ 74 w 91"/>
                <a:gd name="T101" fmla="*/ 95 h 145"/>
                <a:gd name="T102" fmla="*/ 76 w 91"/>
                <a:gd name="T103" fmla="*/ 84 h 145"/>
                <a:gd name="T104" fmla="*/ 75 w 91"/>
                <a:gd name="T105" fmla="*/ 78 h 145"/>
                <a:gd name="T106" fmla="*/ 76 w 91"/>
                <a:gd name="T107" fmla="*/ 73 h 145"/>
                <a:gd name="T108" fmla="*/ 73 w 91"/>
                <a:gd name="T109" fmla="*/ 71 h 145"/>
                <a:gd name="T110" fmla="*/ 73 w 91"/>
                <a:gd name="T111" fmla="*/ 69 h 145"/>
                <a:gd name="T112" fmla="*/ 71 w 91"/>
                <a:gd name="T113" fmla="*/ 63 h 145"/>
                <a:gd name="T114" fmla="*/ 76 w 91"/>
                <a:gd name="T115" fmla="*/ 54 h 145"/>
                <a:gd name="T116" fmla="*/ 88 w 91"/>
                <a:gd name="T117" fmla="*/ 50 h 145"/>
                <a:gd name="T118" fmla="*/ 90 w 91"/>
                <a:gd name="T119" fmla="*/ 39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1" h="145">
                  <a:moveTo>
                    <a:pt x="90" y="39"/>
                  </a:moveTo>
                  <a:cubicBezTo>
                    <a:pt x="89" y="39"/>
                    <a:pt x="87" y="40"/>
                    <a:pt x="86" y="39"/>
                  </a:cubicBezTo>
                  <a:cubicBezTo>
                    <a:pt x="84" y="39"/>
                    <a:pt x="85" y="39"/>
                    <a:pt x="83" y="38"/>
                  </a:cubicBezTo>
                  <a:cubicBezTo>
                    <a:pt x="81" y="36"/>
                    <a:pt x="80" y="36"/>
                    <a:pt x="77" y="35"/>
                  </a:cubicBezTo>
                  <a:cubicBezTo>
                    <a:pt x="73" y="35"/>
                    <a:pt x="69" y="34"/>
                    <a:pt x="68" y="30"/>
                  </a:cubicBezTo>
                  <a:cubicBezTo>
                    <a:pt x="66" y="26"/>
                    <a:pt x="70" y="21"/>
                    <a:pt x="71" y="17"/>
                  </a:cubicBezTo>
                  <a:cubicBezTo>
                    <a:pt x="72" y="13"/>
                    <a:pt x="69" y="10"/>
                    <a:pt x="68" y="7"/>
                  </a:cubicBezTo>
                  <a:cubicBezTo>
                    <a:pt x="68" y="7"/>
                    <a:pt x="68" y="7"/>
                    <a:pt x="67" y="8"/>
                  </a:cubicBezTo>
                  <a:cubicBezTo>
                    <a:pt x="66" y="9"/>
                    <a:pt x="66" y="10"/>
                    <a:pt x="64" y="10"/>
                  </a:cubicBezTo>
                  <a:cubicBezTo>
                    <a:pt x="61" y="11"/>
                    <a:pt x="59" y="8"/>
                    <a:pt x="57" y="7"/>
                  </a:cubicBezTo>
                  <a:cubicBezTo>
                    <a:pt x="52" y="2"/>
                    <a:pt x="49" y="9"/>
                    <a:pt x="43" y="10"/>
                  </a:cubicBezTo>
                  <a:cubicBezTo>
                    <a:pt x="41" y="11"/>
                    <a:pt x="39" y="11"/>
                    <a:pt x="37" y="10"/>
                  </a:cubicBezTo>
                  <a:cubicBezTo>
                    <a:pt x="36" y="9"/>
                    <a:pt x="37" y="8"/>
                    <a:pt x="35" y="8"/>
                  </a:cubicBezTo>
                  <a:cubicBezTo>
                    <a:pt x="34" y="7"/>
                    <a:pt x="33" y="8"/>
                    <a:pt x="32" y="8"/>
                  </a:cubicBezTo>
                  <a:cubicBezTo>
                    <a:pt x="29" y="7"/>
                    <a:pt x="29" y="7"/>
                    <a:pt x="28" y="4"/>
                  </a:cubicBezTo>
                  <a:cubicBezTo>
                    <a:pt x="27" y="3"/>
                    <a:pt x="27" y="0"/>
                    <a:pt x="25" y="0"/>
                  </a:cubicBezTo>
                  <a:cubicBezTo>
                    <a:pt x="22" y="0"/>
                    <a:pt x="22" y="8"/>
                    <a:pt x="21" y="11"/>
                  </a:cubicBezTo>
                  <a:cubicBezTo>
                    <a:pt x="20" y="15"/>
                    <a:pt x="17" y="19"/>
                    <a:pt x="15" y="22"/>
                  </a:cubicBezTo>
                  <a:cubicBezTo>
                    <a:pt x="14" y="25"/>
                    <a:pt x="14" y="25"/>
                    <a:pt x="16" y="27"/>
                  </a:cubicBezTo>
                  <a:cubicBezTo>
                    <a:pt x="18" y="29"/>
                    <a:pt x="19" y="27"/>
                    <a:pt x="18" y="30"/>
                  </a:cubicBezTo>
                  <a:cubicBezTo>
                    <a:pt x="17" y="34"/>
                    <a:pt x="17" y="36"/>
                    <a:pt x="18" y="39"/>
                  </a:cubicBezTo>
                  <a:cubicBezTo>
                    <a:pt x="20" y="43"/>
                    <a:pt x="21" y="46"/>
                    <a:pt x="20" y="50"/>
                  </a:cubicBezTo>
                  <a:cubicBezTo>
                    <a:pt x="19" y="51"/>
                    <a:pt x="19" y="53"/>
                    <a:pt x="18" y="55"/>
                  </a:cubicBezTo>
                  <a:cubicBezTo>
                    <a:pt x="17" y="56"/>
                    <a:pt x="17" y="58"/>
                    <a:pt x="16" y="60"/>
                  </a:cubicBezTo>
                  <a:cubicBezTo>
                    <a:pt x="15" y="61"/>
                    <a:pt x="15" y="61"/>
                    <a:pt x="14" y="61"/>
                  </a:cubicBezTo>
                  <a:cubicBezTo>
                    <a:pt x="15" y="63"/>
                    <a:pt x="16" y="65"/>
                    <a:pt x="16" y="68"/>
                  </a:cubicBezTo>
                  <a:cubicBezTo>
                    <a:pt x="16" y="70"/>
                    <a:pt x="16" y="76"/>
                    <a:pt x="18" y="78"/>
                  </a:cubicBezTo>
                  <a:cubicBezTo>
                    <a:pt x="19" y="79"/>
                    <a:pt x="21" y="79"/>
                    <a:pt x="22" y="81"/>
                  </a:cubicBezTo>
                  <a:cubicBezTo>
                    <a:pt x="23" y="82"/>
                    <a:pt x="24" y="84"/>
                    <a:pt x="24" y="86"/>
                  </a:cubicBezTo>
                  <a:cubicBezTo>
                    <a:pt x="25" y="91"/>
                    <a:pt x="20" y="88"/>
                    <a:pt x="16" y="89"/>
                  </a:cubicBezTo>
                  <a:cubicBezTo>
                    <a:pt x="12" y="90"/>
                    <a:pt x="13" y="94"/>
                    <a:pt x="11" y="97"/>
                  </a:cubicBezTo>
                  <a:cubicBezTo>
                    <a:pt x="10" y="99"/>
                    <a:pt x="8" y="100"/>
                    <a:pt x="7" y="101"/>
                  </a:cubicBezTo>
                  <a:cubicBezTo>
                    <a:pt x="6" y="103"/>
                    <a:pt x="6" y="105"/>
                    <a:pt x="5" y="106"/>
                  </a:cubicBezTo>
                  <a:cubicBezTo>
                    <a:pt x="4" y="108"/>
                    <a:pt x="1" y="108"/>
                    <a:pt x="1" y="110"/>
                  </a:cubicBezTo>
                  <a:cubicBezTo>
                    <a:pt x="0" y="112"/>
                    <a:pt x="2" y="112"/>
                    <a:pt x="4" y="114"/>
                  </a:cubicBezTo>
                  <a:cubicBezTo>
                    <a:pt x="7" y="116"/>
                    <a:pt x="7" y="120"/>
                    <a:pt x="10" y="121"/>
                  </a:cubicBezTo>
                  <a:cubicBezTo>
                    <a:pt x="14" y="123"/>
                    <a:pt x="14" y="122"/>
                    <a:pt x="15" y="127"/>
                  </a:cubicBezTo>
                  <a:cubicBezTo>
                    <a:pt x="15" y="128"/>
                    <a:pt x="16" y="129"/>
                    <a:pt x="14" y="131"/>
                  </a:cubicBezTo>
                  <a:cubicBezTo>
                    <a:pt x="13" y="133"/>
                    <a:pt x="10" y="132"/>
                    <a:pt x="9" y="134"/>
                  </a:cubicBezTo>
                  <a:cubicBezTo>
                    <a:pt x="8" y="136"/>
                    <a:pt x="9" y="141"/>
                    <a:pt x="11" y="143"/>
                  </a:cubicBezTo>
                  <a:cubicBezTo>
                    <a:pt x="15" y="145"/>
                    <a:pt x="16" y="140"/>
                    <a:pt x="19" y="139"/>
                  </a:cubicBezTo>
                  <a:cubicBezTo>
                    <a:pt x="23" y="137"/>
                    <a:pt x="30" y="139"/>
                    <a:pt x="35" y="139"/>
                  </a:cubicBezTo>
                  <a:cubicBezTo>
                    <a:pt x="38" y="138"/>
                    <a:pt x="40" y="138"/>
                    <a:pt x="43" y="140"/>
                  </a:cubicBezTo>
                  <a:cubicBezTo>
                    <a:pt x="44" y="140"/>
                    <a:pt x="45" y="140"/>
                    <a:pt x="45" y="141"/>
                  </a:cubicBezTo>
                  <a:cubicBezTo>
                    <a:pt x="46" y="140"/>
                    <a:pt x="46" y="139"/>
                    <a:pt x="46" y="137"/>
                  </a:cubicBezTo>
                  <a:cubicBezTo>
                    <a:pt x="50" y="136"/>
                    <a:pt x="50" y="134"/>
                    <a:pt x="52" y="132"/>
                  </a:cubicBezTo>
                  <a:cubicBezTo>
                    <a:pt x="55" y="129"/>
                    <a:pt x="59" y="130"/>
                    <a:pt x="60" y="126"/>
                  </a:cubicBezTo>
                  <a:cubicBezTo>
                    <a:pt x="61" y="123"/>
                    <a:pt x="60" y="120"/>
                    <a:pt x="64" y="119"/>
                  </a:cubicBezTo>
                  <a:cubicBezTo>
                    <a:pt x="67" y="117"/>
                    <a:pt x="69" y="119"/>
                    <a:pt x="72" y="117"/>
                  </a:cubicBezTo>
                  <a:cubicBezTo>
                    <a:pt x="74" y="114"/>
                    <a:pt x="73" y="110"/>
                    <a:pt x="73" y="107"/>
                  </a:cubicBezTo>
                  <a:cubicBezTo>
                    <a:pt x="74" y="103"/>
                    <a:pt x="74" y="99"/>
                    <a:pt x="74" y="95"/>
                  </a:cubicBezTo>
                  <a:cubicBezTo>
                    <a:pt x="74" y="91"/>
                    <a:pt x="76" y="88"/>
                    <a:pt x="76" y="84"/>
                  </a:cubicBezTo>
                  <a:cubicBezTo>
                    <a:pt x="76" y="82"/>
                    <a:pt x="75" y="80"/>
                    <a:pt x="75" y="78"/>
                  </a:cubicBezTo>
                  <a:cubicBezTo>
                    <a:pt x="75" y="76"/>
                    <a:pt x="76" y="75"/>
                    <a:pt x="76" y="73"/>
                  </a:cubicBezTo>
                  <a:cubicBezTo>
                    <a:pt x="75" y="72"/>
                    <a:pt x="74" y="72"/>
                    <a:pt x="73" y="71"/>
                  </a:cubicBezTo>
                  <a:cubicBezTo>
                    <a:pt x="73" y="70"/>
                    <a:pt x="73" y="69"/>
                    <a:pt x="73" y="69"/>
                  </a:cubicBezTo>
                  <a:cubicBezTo>
                    <a:pt x="72" y="67"/>
                    <a:pt x="71" y="65"/>
                    <a:pt x="71" y="63"/>
                  </a:cubicBezTo>
                  <a:cubicBezTo>
                    <a:pt x="70" y="58"/>
                    <a:pt x="73" y="55"/>
                    <a:pt x="76" y="54"/>
                  </a:cubicBezTo>
                  <a:cubicBezTo>
                    <a:pt x="80" y="51"/>
                    <a:pt x="85" y="54"/>
                    <a:pt x="88" y="50"/>
                  </a:cubicBezTo>
                  <a:cubicBezTo>
                    <a:pt x="90" y="47"/>
                    <a:pt x="91" y="43"/>
                    <a:pt x="90" y="39"/>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6" name="Freeform 36">
              <a:extLst>
                <a:ext uri="{FF2B5EF4-FFF2-40B4-BE49-F238E27FC236}">
                  <a16:creationId xmlns:a16="http://schemas.microsoft.com/office/drawing/2014/main" id="{514C32CB-CE5B-48B9-AE6C-A60119E81A4E}"/>
                </a:ext>
              </a:extLst>
            </p:cNvPr>
            <p:cNvSpPr>
              <a:spLocks/>
            </p:cNvSpPr>
            <p:nvPr/>
          </p:nvSpPr>
          <p:spPr bwMode="auto">
            <a:xfrm>
              <a:off x="3575050" y="8585201"/>
              <a:ext cx="315913" cy="473075"/>
            </a:xfrm>
            <a:custGeom>
              <a:avLst/>
              <a:gdLst>
                <a:gd name="T0" fmla="*/ 83 w 84"/>
                <a:gd name="T1" fmla="*/ 41 h 126"/>
                <a:gd name="T2" fmla="*/ 78 w 84"/>
                <a:gd name="T3" fmla="*/ 33 h 126"/>
                <a:gd name="T4" fmla="*/ 73 w 84"/>
                <a:gd name="T5" fmla="*/ 26 h 126"/>
                <a:gd name="T6" fmla="*/ 71 w 84"/>
                <a:gd name="T7" fmla="*/ 21 h 126"/>
                <a:gd name="T8" fmla="*/ 68 w 84"/>
                <a:gd name="T9" fmla="*/ 19 h 126"/>
                <a:gd name="T10" fmla="*/ 63 w 84"/>
                <a:gd name="T11" fmla="*/ 13 h 126"/>
                <a:gd name="T12" fmla="*/ 59 w 84"/>
                <a:gd name="T13" fmla="*/ 15 h 126"/>
                <a:gd name="T14" fmla="*/ 62 w 84"/>
                <a:gd name="T15" fmla="*/ 19 h 126"/>
                <a:gd name="T16" fmla="*/ 58 w 84"/>
                <a:gd name="T17" fmla="*/ 23 h 126"/>
                <a:gd name="T18" fmla="*/ 55 w 84"/>
                <a:gd name="T19" fmla="*/ 19 h 126"/>
                <a:gd name="T20" fmla="*/ 52 w 84"/>
                <a:gd name="T21" fmla="*/ 17 h 126"/>
                <a:gd name="T22" fmla="*/ 49 w 84"/>
                <a:gd name="T23" fmla="*/ 9 h 126"/>
                <a:gd name="T24" fmla="*/ 42 w 84"/>
                <a:gd name="T25" fmla="*/ 8 h 126"/>
                <a:gd name="T26" fmla="*/ 38 w 84"/>
                <a:gd name="T27" fmla="*/ 7 h 126"/>
                <a:gd name="T28" fmla="*/ 37 w 84"/>
                <a:gd name="T29" fmla="*/ 3 h 126"/>
                <a:gd name="T30" fmla="*/ 34 w 84"/>
                <a:gd name="T31" fmla="*/ 0 h 126"/>
                <a:gd name="T32" fmla="*/ 32 w 84"/>
                <a:gd name="T33" fmla="*/ 0 h 126"/>
                <a:gd name="T34" fmla="*/ 31 w 84"/>
                <a:gd name="T35" fmla="*/ 4 h 126"/>
                <a:gd name="T36" fmla="*/ 32 w 84"/>
                <a:gd name="T37" fmla="*/ 9 h 126"/>
                <a:gd name="T38" fmla="*/ 32 w 84"/>
                <a:gd name="T39" fmla="*/ 15 h 126"/>
                <a:gd name="T40" fmla="*/ 39 w 84"/>
                <a:gd name="T41" fmla="*/ 18 h 126"/>
                <a:gd name="T42" fmla="*/ 45 w 84"/>
                <a:gd name="T43" fmla="*/ 22 h 126"/>
                <a:gd name="T44" fmla="*/ 43 w 84"/>
                <a:gd name="T45" fmla="*/ 27 h 126"/>
                <a:gd name="T46" fmla="*/ 41 w 84"/>
                <a:gd name="T47" fmla="*/ 32 h 126"/>
                <a:gd name="T48" fmla="*/ 41 w 84"/>
                <a:gd name="T49" fmla="*/ 38 h 126"/>
                <a:gd name="T50" fmla="*/ 46 w 84"/>
                <a:gd name="T51" fmla="*/ 44 h 126"/>
                <a:gd name="T52" fmla="*/ 36 w 84"/>
                <a:gd name="T53" fmla="*/ 59 h 126"/>
                <a:gd name="T54" fmla="*/ 39 w 84"/>
                <a:gd name="T55" fmla="*/ 67 h 126"/>
                <a:gd name="T56" fmla="*/ 35 w 84"/>
                <a:gd name="T57" fmla="*/ 90 h 126"/>
                <a:gd name="T58" fmla="*/ 22 w 84"/>
                <a:gd name="T59" fmla="*/ 107 h 126"/>
                <a:gd name="T60" fmla="*/ 8 w 84"/>
                <a:gd name="T61" fmla="*/ 115 h 126"/>
                <a:gd name="T62" fmla="*/ 0 w 84"/>
                <a:gd name="T63" fmla="*/ 118 h 126"/>
                <a:gd name="T64" fmla="*/ 2 w 84"/>
                <a:gd name="T65" fmla="*/ 124 h 126"/>
                <a:gd name="T66" fmla="*/ 11 w 84"/>
                <a:gd name="T67" fmla="*/ 122 h 126"/>
                <a:gd name="T68" fmla="*/ 22 w 84"/>
                <a:gd name="T69" fmla="*/ 118 h 126"/>
                <a:gd name="T70" fmla="*/ 32 w 84"/>
                <a:gd name="T71" fmla="*/ 115 h 126"/>
                <a:gd name="T72" fmla="*/ 43 w 84"/>
                <a:gd name="T73" fmla="*/ 113 h 126"/>
                <a:gd name="T74" fmla="*/ 48 w 84"/>
                <a:gd name="T75" fmla="*/ 112 h 126"/>
                <a:gd name="T76" fmla="*/ 53 w 84"/>
                <a:gd name="T77" fmla="*/ 114 h 126"/>
                <a:gd name="T78" fmla="*/ 62 w 84"/>
                <a:gd name="T79" fmla="*/ 108 h 126"/>
                <a:gd name="T80" fmla="*/ 72 w 84"/>
                <a:gd name="T81" fmla="*/ 105 h 126"/>
                <a:gd name="T82" fmla="*/ 74 w 84"/>
                <a:gd name="T83" fmla="*/ 100 h 126"/>
                <a:gd name="T84" fmla="*/ 76 w 84"/>
                <a:gd name="T85" fmla="*/ 95 h 126"/>
                <a:gd name="T86" fmla="*/ 74 w 84"/>
                <a:gd name="T87" fmla="*/ 84 h 126"/>
                <a:gd name="T88" fmla="*/ 74 w 84"/>
                <a:gd name="T89" fmla="*/ 75 h 126"/>
                <a:gd name="T90" fmla="*/ 72 w 84"/>
                <a:gd name="T91" fmla="*/ 72 h 126"/>
                <a:gd name="T92" fmla="*/ 71 w 84"/>
                <a:gd name="T93" fmla="*/ 67 h 126"/>
                <a:gd name="T94" fmla="*/ 77 w 84"/>
                <a:gd name="T95" fmla="*/ 56 h 126"/>
                <a:gd name="T96" fmla="*/ 81 w 84"/>
                <a:gd name="T97" fmla="*/ 45 h 126"/>
                <a:gd name="T98" fmla="*/ 82 w 84"/>
                <a:gd name="T99" fmla="*/ 46 h 126"/>
                <a:gd name="T100" fmla="*/ 83 w 84"/>
                <a:gd name="T101" fmla="*/ 4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4" h="126">
                  <a:moveTo>
                    <a:pt x="83" y="41"/>
                  </a:moveTo>
                  <a:cubicBezTo>
                    <a:pt x="83" y="37"/>
                    <a:pt x="80" y="36"/>
                    <a:pt x="78" y="33"/>
                  </a:cubicBezTo>
                  <a:cubicBezTo>
                    <a:pt x="77" y="31"/>
                    <a:pt x="75" y="28"/>
                    <a:pt x="73" y="26"/>
                  </a:cubicBezTo>
                  <a:cubicBezTo>
                    <a:pt x="73" y="24"/>
                    <a:pt x="73" y="22"/>
                    <a:pt x="71" y="21"/>
                  </a:cubicBezTo>
                  <a:cubicBezTo>
                    <a:pt x="70" y="20"/>
                    <a:pt x="68" y="20"/>
                    <a:pt x="68" y="19"/>
                  </a:cubicBezTo>
                  <a:cubicBezTo>
                    <a:pt x="66" y="16"/>
                    <a:pt x="69" y="13"/>
                    <a:pt x="63" y="13"/>
                  </a:cubicBezTo>
                  <a:cubicBezTo>
                    <a:pt x="61" y="13"/>
                    <a:pt x="60" y="13"/>
                    <a:pt x="59" y="15"/>
                  </a:cubicBezTo>
                  <a:cubicBezTo>
                    <a:pt x="59" y="18"/>
                    <a:pt x="61" y="17"/>
                    <a:pt x="62" y="19"/>
                  </a:cubicBezTo>
                  <a:cubicBezTo>
                    <a:pt x="63" y="21"/>
                    <a:pt x="60" y="25"/>
                    <a:pt x="58" y="23"/>
                  </a:cubicBezTo>
                  <a:cubicBezTo>
                    <a:pt x="57" y="22"/>
                    <a:pt x="57" y="20"/>
                    <a:pt x="55" y="19"/>
                  </a:cubicBezTo>
                  <a:cubicBezTo>
                    <a:pt x="54" y="18"/>
                    <a:pt x="53" y="19"/>
                    <a:pt x="52" y="17"/>
                  </a:cubicBezTo>
                  <a:cubicBezTo>
                    <a:pt x="51" y="15"/>
                    <a:pt x="51" y="11"/>
                    <a:pt x="49" y="9"/>
                  </a:cubicBezTo>
                  <a:cubicBezTo>
                    <a:pt x="48" y="8"/>
                    <a:pt x="44" y="8"/>
                    <a:pt x="42" y="8"/>
                  </a:cubicBezTo>
                  <a:cubicBezTo>
                    <a:pt x="41" y="7"/>
                    <a:pt x="39" y="8"/>
                    <a:pt x="38" y="7"/>
                  </a:cubicBezTo>
                  <a:cubicBezTo>
                    <a:pt x="37" y="5"/>
                    <a:pt x="37" y="5"/>
                    <a:pt x="37" y="3"/>
                  </a:cubicBezTo>
                  <a:cubicBezTo>
                    <a:pt x="36" y="2"/>
                    <a:pt x="35" y="1"/>
                    <a:pt x="34" y="0"/>
                  </a:cubicBezTo>
                  <a:cubicBezTo>
                    <a:pt x="33" y="0"/>
                    <a:pt x="33" y="0"/>
                    <a:pt x="32" y="0"/>
                  </a:cubicBezTo>
                  <a:cubicBezTo>
                    <a:pt x="31" y="1"/>
                    <a:pt x="31" y="2"/>
                    <a:pt x="31" y="4"/>
                  </a:cubicBezTo>
                  <a:cubicBezTo>
                    <a:pt x="31" y="6"/>
                    <a:pt x="32" y="7"/>
                    <a:pt x="32" y="9"/>
                  </a:cubicBezTo>
                  <a:cubicBezTo>
                    <a:pt x="33" y="11"/>
                    <a:pt x="32" y="13"/>
                    <a:pt x="32" y="15"/>
                  </a:cubicBezTo>
                  <a:cubicBezTo>
                    <a:pt x="35" y="16"/>
                    <a:pt x="36" y="18"/>
                    <a:pt x="39" y="18"/>
                  </a:cubicBezTo>
                  <a:cubicBezTo>
                    <a:pt x="41" y="19"/>
                    <a:pt x="44" y="19"/>
                    <a:pt x="45" y="22"/>
                  </a:cubicBezTo>
                  <a:cubicBezTo>
                    <a:pt x="42" y="24"/>
                    <a:pt x="43" y="24"/>
                    <a:pt x="43" y="27"/>
                  </a:cubicBezTo>
                  <a:cubicBezTo>
                    <a:pt x="43" y="29"/>
                    <a:pt x="41" y="30"/>
                    <a:pt x="41" y="32"/>
                  </a:cubicBezTo>
                  <a:cubicBezTo>
                    <a:pt x="41" y="34"/>
                    <a:pt x="41" y="37"/>
                    <a:pt x="41" y="38"/>
                  </a:cubicBezTo>
                  <a:cubicBezTo>
                    <a:pt x="42" y="41"/>
                    <a:pt x="45" y="42"/>
                    <a:pt x="46" y="44"/>
                  </a:cubicBezTo>
                  <a:cubicBezTo>
                    <a:pt x="50" y="53"/>
                    <a:pt x="42" y="55"/>
                    <a:pt x="36" y="59"/>
                  </a:cubicBezTo>
                  <a:cubicBezTo>
                    <a:pt x="37" y="61"/>
                    <a:pt x="38" y="64"/>
                    <a:pt x="39" y="67"/>
                  </a:cubicBezTo>
                  <a:cubicBezTo>
                    <a:pt x="42" y="76"/>
                    <a:pt x="38" y="85"/>
                    <a:pt x="35" y="90"/>
                  </a:cubicBezTo>
                  <a:cubicBezTo>
                    <a:pt x="32" y="95"/>
                    <a:pt x="24" y="104"/>
                    <a:pt x="22" y="107"/>
                  </a:cubicBezTo>
                  <a:cubicBezTo>
                    <a:pt x="19" y="109"/>
                    <a:pt x="16" y="112"/>
                    <a:pt x="8" y="115"/>
                  </a:cubicBezTo>
                  <a:cubicBezTo>
                    <a:pt x="5" y="116"/>
                    <a:pt x="2" y="117"/>
                    <a:pt x="0" y="118"/>
                  </a:cubicBezTo>
                  <a:cubicBezTo>
                    <a:pt x="0" y="120"/>
                    <a:pt x="0" y="123"/>
                    <a:pt x="2" y="124"/>
                  </a:cubicBezTo>
                  <a:cubicBezTo>
                    <a:pt x="5" y="126"/>
                    <a:pt x="9" y="123"/>
                    <a:pt x="11" y="122"/>
                  </a:cubicBezTo>
                  <a:cubicBezTo>
                    <a:pt x="14" y="119"/>
                    <a:pt x="18" y="119"/>
                    <a:pt x="22" y="118"/>
                  </a:cubicBezTo>
                  <a:cubicBezTo>
                    <a:pt x="26" y="117"/>
                    <a:pt x="28" y="115"/>
                    <a:pt x="32" y="115"/>
                  </a:cubicBezTo>
                  <a:cubicBezTo>
                    <a:pt x="36" y="115"/>
                    <a:pt x="39" y="114"/>
                    <a:pt x="43" y="113"/>
                  </a:cubicBezTo>
                  <a:cubicBezTo>
                    <a:pt x="45" y="112"/>
                    <a:pt x="46" y="111"/>
                    <a:pt x="48" y="112"/>
                  </a:cubicBezTo>
                  <a:cubicBezTo>
                    <a:pt x="50" y="112"/>
                    <a:pt x="51" y="113"/>
                    <a:pt x="53" y="114"/>
                  </a:cubicBezTo>
                  <a:cubicBezTo>
                    <a:pt x="57" y="115"/>
                    <a:pt x="59" y="109"/>
                    <a:pt x="62" y="108"/>
                  </a:cubicBezTo>
                  <a:cubicBezTo>
                    <a:pt x="66" y="106"/>
                    <a:pt x="69" y="109"/>
                    <a:pt x="72" y="105"/>
                  </a:cubicBezTo>
                  <a:cubicBezTo>
                    <a:pt x="73" y="103"/>
                    <a:pt x="73" y="101"/>
                    <a:pt x="74" y="100"/>
                  </a:cubicBezTo>
                  <a:cubicBezTo>
                    <a:pt x="75" y="98"/>
                    <a:pt x="75" y="96"/>
                    <a:pt x="76" y="95"/>
                  </a:cubicBezTo>
                  <a:cubicBezTo>
                    <a:pt x="77" y="91"/>
                    <a:pt x="76" y="88"/>
                    <a:pt x="74" y="84"/>
                  </a:cubicBezTo>
                  <a:cubicBezTo>
                    <a:pt x="73" y="81"/>
                    <a:pt x="73" y="79"/>
                    <a:pt x="74" y="75"/>
                  </a:cubicBezTo>
                  <a:cubicBezTo>
                    <a:pt x="75" y="72"/>
                    <a:pt x="74" y="74"/>
                    <a:pt x="72" y="72"/>
                  </a:cubicBezTo>
                  <a:cubicBezTo>
                    <a:pt x="70" y="70"/>
                    <a:pt x="70" y="70"/>
                    <a:pt x="71" y="67"/>
                  </a:cubicBezTo>
                  <a:cubicBezTo>
                    <a:pt x="73" y="64"/>
                    <a:pt x="76" y="60"/>
                    <a:pt x="77" y="56"/>
                  </a:cubicBezTo>
                  <a:cubicBezTo>
                    <a:pt x="78" y="53"/>
                    <a:pt x="78" y="45"/>
                    <a:pt x="81" y="45"/>
                  </a:cubicBezTo>
                  <a:cubicBezTo>
                    <a:pt x="82" y="45"/>
                    <a:pt x="82" y="45"/>
                    <a:pt x="82" y="46"/>
                  </a:cubicBezTo>
                  <a:cubicBezTo>
                    <a:pt x="83" y="44"/>
                    <a:pt x="84" y="42"/>
                    <a:pt x="83" y="41"/>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7" name="Freeform 37">
              <a:extLst>
                <a:ext uri="{FF2B5EF4-FFF2-40B4-BE49-F238E27FC236}">
                  <a16:creationId xmlns:a16="http://schemas.microsoft.com/office/drawing/2014/main" id="{DA4310B2-E915-4C51-BA22-2CA079603CA6}"/>
                </a:ext>
              </a:extLst>
            </p:cNvPr>
            <p:cNvSpPr>
              <a:spLocks/>
            </p:cNvSpPr>
            <p:nvPr/>
          </p:nvSpPr>
          <p:spPr bwMode="auto">
            <a:xfrm>
              <a:off x="3455988" y="8147051"/>
              <a:ext cx="584200" cy="647700"/>
            </a:xfrm>
            <a:custGeom>
              <a:avLst/>
              <a:gdLst>
                <a:gd name="T0" fmla="*/ 155 w 156"/>
                <a:gd name="T1" fmla="*/ 168 h 173"/>
                <a:gd name="T2" fmla="*/ 150 w 156"/>
                <a:gd name="T3" fmla="*/ 153 h 173"/>
                <a:gd name="T4" fmla="*/ 144 w 156"/>
                <a:gd name="T5" fmla="*/ 149 h 173"/>
                <a:gd name="T6" fmla="*/ 141 w 156"/>
                <a:gd name="T7" fmla="*/ 144 h 173"/>
                <a:gd name="T8" fmla="*/ 132 w 156"/>
                <a:gd name="T9" fmla="*/ 141 h 173"/>
                <a:gd name="T10" fmla="*/ 128 w 156"/>
                <a:gd name="T11" fmla="*/ 127 h 173"/>
                <a:gd name="T12" fmla="*/ 129 w 156"/>
                <a:gd name="T13" fmla="*/ 112 h 173"/>
                <a:gd name="T14" fmla="*/ 127 w 156"/>
                <a:gd name="T15" fmla="*/ 87 h 173"/>
                <a:gd name="T16" fmla="*/ 120 w 156"/>
                <a:gd name="T17" fmla="*/ 73 h 173"/>
                <a:gd name="T18" fmla="*/ 112 w 156"/>
                <a:gd name="T19" fmla="*/ 70 h 173"/>
                <a:gd name="T20" fmla="*/ 96 w 156"/>
                <a:gd name="T21" fmla="*/ 67 h 173"/>
                <a:gd name="T22" fmla="*/ 84 w 156"/>
                <a:gd name="T23" fmla="*/ 57 h 173"/>
                <a:gd name="T24" fmla="*/ 80 w 156"/>
                <a:gd name="T25" fmla="*/ 46 h 173"/>
                <a:gd name="T26" fmla="*/ 82 w 156"/>
                <a:gd name="T27" fmla="*/ 36 h 173"/>
                <a:gd name="T28" fmla="*/ 79 w 156"/>
                <a:gd name="T29" fmla="*/ 33 h 173"/>
                <a:gd name="T30" fmla="*/ 81 w 156"/>
                <a:gd name="T31" fmla="*/ 29 h 173"/>
                <a:gd name="T32" fmla="*/ 74 w 156"/>
                <a:gd name="T33" fmla="*/ 32 h 173"/>
                <a:gd name="T34" fmla="*/ 62 w 156"/>
                <a:gd name="T35" fmla="*/ 39 h 173"/>
                <a:gd name="T36" fmla="*/ 52 w 156"/>
                <a:gd name="T37" fmla="*/ 40 h 173"/>
                <a:gd name="T38" fmla="*/ 54 w 156"/>
                <a:gd name="T39" fmla="*/ 34 h 173"/>
                <a:gd name="T40" fmla="*/ 48 w 156"/>
                <a:gd name="T41" fmla="*/ 27 h 173"/>
                <a:gd name="T42" fmla="*/ 57 w 156"/>
                <a:gd name="T43" fmla="*/ 18 h 173"/>
                <a:gd name="T44" fmla="*/ 52 w 156"/>
                <a:gd name="T45" fmla="*/ 5 h 173"/>
                <a:gd name="T46" fmla="*/ 41 w 156"/>
                <a:gd name="T47" fmla="*/ 4 h 173"/>
                <a:gd name="T48" fmla="*/ 20 w 156"/>
                <a:gd name="T49" fmla="*/ 13 h 173"/>
                <a:gd name="T50" fmla="*/ 1 w 156"/>
                <a:gd name="T51" fmla="*/ 20 h 173"/>
                <a:gd name="T52" fmla="*/ 1 w 156"/>
                <a:gd name="T53" fmla="*/ 28 h 173"/>
                <a:gd name="T54" fmla="*/ 6 w 156"/>
                <a:gd name="T55" fmla="*/ 37 h 173"/>
                <a:gd name="T56" fmla="*/ 13 w 156"/>
                <a:gd name="T57" fmla="*/ 41 h 173"/>
                <a:gd name="T58" fmla="*/ 21 w 156"/>
                <a:gd name="T59" fmla="*/ 40 h 173"/>
                <a:gd name="T60" fmla="*/ 24 w 156"/>
                <a:gd name="T61" fmla="*/ 58 h 173"/>
                <a:gd name="T62" fmla="*/ 15 w 156"/>
                <a:gd name="T63" fmla="*/ 63 h 173"/>
                <a:gd name="T64" fmla="*/ 9 w 156"/>
                <a:gd name="T65" fmla="*/ 74 h 173"/>
                <a:gd name="T66" fmla="*/ 23 w 156"/>
                <a:gd name="T67" fmla="*/ 81 h 173"/>
                <a:gd name="T68" fmla="*/ 33 w 156"/>
                <a:gd name="T69" fmla="*/ 83 h 173"/>
                <a:gd name="T70" fmla="*/ 39 w 156"/>
                <a:gd name="T71" fmla="*/ 88 h 173"/>
                <a:gd name="T72" fmla="*/ 43 w 156"/>
                <a:gd name="T73" fmla="*/ 96 h 173"/>
                <a:gd name="T74" fmla="*/ 50 w 156"/>
                <a:gd name="T75" fmla="*/ 98 h 173"/>
                <a:gd name="T76" fmla="*/ 69 w 156"/>
                <a:gd name="T77" fmla="*/ 113 h 173"/>
                <a:gd name="T78" fmla="*/ 66 w 156"/>
                <a:gd name="T79" fmla="*/ 117 h 173"/>
                <a:gd name="T80" fmla="*/ 70 w 156"/>
                <a:gd name="T81" fmla="*/ 124 h 173"/>
                <a:gd name="T82" fmla="*/ 81 w 156"/>
                <a:gd name="T83" fmla="*/ 126 h 173"/>
                <a:gd name="T84" fmla="*/ 87 w 156"/>
                <a:gd name="T85" fmla="*/ 136 h 173"/>
                <a:gd name="T86" fmla="*/ 94 w 156"/>
                <a:gd name="T87" fmla="*/ 136 h 173"/>
                <a:gd name="T88" fmla="*/ 95 w 156"/>
                <a:gd name="T89" fmla="*/ 130 h 173"/>
                <a:gd name="T90" fmla="*/ 103 w 156"/>
                <a:gd name="T91" fmla="*/ 138 h 173"/>
                <a:gd name="T92" fmla="*/ 110 w 156"/>
                <a:gd name="T93" fmla="*/ 150 h 173"/>
                <a:gd name="T94" fmla="*/ 114 w 156"/>
                <a:gd name="T95" fmla="*/ 163 h 173"/>
                <a:gd name="T96" fmla="*/ 120 w 156"/>
                <a:gd name="T97" fmla="*/ 170 h 173"/>
                <a:gd name="T98" fmla="*/ 125 w 156"/>
                <a:gd name="T99" fmla="*/ 172 h 173"/>
                <a:gd name="T100" fmla="*/ 145 w 156"/>
                <a:gd name="T101" fmla="*/ 169 h 173"/>
                <a:gd name="T102" fmla="*/ 155 w 156"/>
                <a:gd name="T103" fmla="*/ 170 h 173"/>
                <a:gd name="T104" fmla="*/ 156 w 156"/>
                <a:gd name="T105" fmla="*/ 168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173">
                  <a:moveTo>
                    <a:pt x="156" y="168"/>
                  </a:moveTo>
                  <a:cubicBezTo>
                    <a:pt x="156" y="168"/>
                    <a:pt x="155" y="168"/>
                    <a:pt x="155" y="168"/>
                  </a:cubicBezTo>
                  <a:cubicBezTo>
                    <a:pt x="155" y="165"/>
                    <a:pt x="154" y="163"/>
                    <a:pt x="153" y="160"/>
                  </a:cubicBezTo>
                  <a:cubicBezTo>
                    <a:pt x="152" y="159"/>
                    <a:pt x="151" y="154"/>
                    <a:pt x="150" y="153"/>
                  </a:cubicBezTo>
                  <a:cubicBezTo>
                    <a:pt x="149" y="152"/>
                    <a:pt x="147" y="153"/>
                    <a:pt x="146" y="152"/>
                  </a:cubicBezTo>
                  <a:cubicBezTo>
                    <a:pt x="146" y="152"/>
                    <a:pt x="145" y="150"/>
                    <a:pt x="144" y="149"/>
                  </a:cubicBezTo>
                  <a:cubicBezTo>
                    <a:pt x="143" y="148"/>
                    <a:pt x="142" y="149"/>
                    <a:pt x="141" y="147"/>
                  </a:cubicBezTo>
                  <a:cubicBezTo>
                    <a:pt x="141" y="147"/>
                    <a:pt x="141" y="145"/>
                    <a:pt x="141" y="144"/>
                  </a:cubicBezTo>
                  <a:cubicBezTo>
                    <a:pt x="139" y="144"/>
                    <a:pt x="138" y="146"/>
                    <a:pt x="135" y="146"/>
                  </a:cubicBezTo>
                  <a:cubicBezTo>
                    <a:pt x="132" y="146"/>
                    <a:pt x="132" y="143"/>
                    <a:pt x="132" y="141"/>
                  </a:cubicBezTo>
                  <a:cubicBezTo>
                    <a:pt x="132" y="139"/>
                    <a:pt x="133" y="137"/>
                    <a:pt x="132" y="135"/>
                  </a:cubicBezTo>
                  <a:cubicBezTo>
                    <a:pt x="131" y="131"/>
                    <a:pt x="128" y="131"/>
                    <a:pt x="128" y="127"/>
                  </a:cubicBezTo>
                  <a:cubicBezTo>
                    <a:pt x="125" y="128"/>
                    <a:pt x="126" y="119"/>
                    <a:pt x="126" y="117"/>
                  </a:cubicBezTo>
                  <a:cubicBezTo>
                    <a:pt x="127" y="115"/>
                    <a:pt x="128" y="114"/>
                    <a:pt x="129" y="112"/>
                  </a:cubicBezTo>
                  <a:cubicBezTo>
                    <a:pt x="129" y="110"/>
                    <a:pt x="129" y="109"/>
                    <a:pt x="129" y="107"/>
                  </a:cubicBezTo>
                  <a:cubicBezTo>
                    <a:pt x="128" y="101"/>
                    <a:pt x="125" y="93"/>
                    <a:pt x="127" y="87"/>
                  </a:cubicBezTo>
                  <a:cubicBezTo>
                    <a:pt x="129" y="82"/>
                    <a:pt x="130" y="81"/>
                    <a:pt x="125" y="77"/>
                  </a:cubicBezTo>
                  <a:cubicBezTo>
                    <a:pt x="123" y="76"/>
                    <a:pt x="122" y="75"/>
                    <a:pt x="120" y="73"/>
                  </a:cubicBezTo>
                  <a:cubicBezTo>
                    <a:pt x="119" y="71"/>
                    <a:pt x="120" y="70"/>
                    <a:pt x="117" y="69"/>
                  </a:cubicBezTo>
                  <a:cubicBezTo>
                    <a:pt x="116" y="69"/>
                    <a:pt x="114" y="70"/>
                    <a:pt x="112" y="70"/>
                  </a:cubicBezTo>
                  <a:cubicBezTo>
                    <a:pt x="110" y="69"/>
                    <a:pt x="108" y="68"/>
                    <a:pt x="107" y="68"/>
                  </a:cubicBezTo>
                  <a:cubicBezTo>
                    <a:pt x="103" y="67"/>
                    <a:pt x="100" y="67"/>
                    <a:pt x="96" y="67"/>
                  </a:cubicBezTo>
                  <a:cubicBezTo>
                    <a:pt x="92" y="66"/>
                    <a:pt x="89" y="65"/>
                    <a:pt x="86" y="62"/>
                  </a:cubicBezTo>
                  <a:cubicBezTo>
                    <a:pt x="85" y="60"/>
                    <a:pt x="85" y="59"/>
                    <a:pt x="84" y="57"/>
                  </a:cubicBezTo>
                  <a:cubicBezTo>
                    <a:pt x="82" y="55"/>
                    <a:pt x="80" y="54"/>
                    <a:pt x="79" y="52"/>
                  </a:cubicBezTo>
                  <a:cubicBezTo>
                    <a:pt x="79" y="50"/>
                    <a:pt x="80" y="48"/>
                    <a:pt x="80" y="46"/>
                  </a:cubicBezTo>
                  <a:cubicBezTo>
                    <a:pt x="79" y="44"/>
                    <a:pt x="77" y="43"/>
                    <a:pt x="77" y="41"/>
                  </a:cubicBezTo>
                  <a:cubicBezTo>
                    <a:pt x="76" y="37"/>
                    <a:pt x="79" y="36"/>
                    <a:pt x="82" y="36"/>
                  </a:cubicBezTo>
                  <a:cubicBezTo>
                    <a:pt x="82" y="36"/>
                    <a:pt x="82" y="35"/>
                    <a:pt x="81" y="35"/>
                  </a:cubicBezTo>
                  <a:cubicBezTo>
                    <a:pt x="80" y="34"/>
                    <a:pt x="80" y="34"/>
                    <a:pt x="79" y="33"/>
                  </a:cubicBezTo>
                  <a:cubicBezTo>
                    <a:pt x="77" y="32"/>
                    <a:pt x="80" y="31"/>
                    <a:pt x="81" y="31"/>
                  </a:cubicBezTo>
                  <a:cubicBezTo>
                    <a:pt x="82" y="30"/>
                    <a:pt x="81" y="30"/>
                    <a:pt x="81" y="29"/>
                  </a:cubicBezTo>
                  <a:cubicBezTo>
                    <a:pt x="80" y="28"/>
                    <a:pt x="78" y="28"/>
                    <a:pt x="76" y="29"/>
                  </a:cubicBezTo>
                  <a:cubicBezTo>
                    <a:pt x="75" y="29"/>
                    <a:pt x="75" y="31"/>
                    <a:pt x="74" y="32"/>
                  </a:cubicBezTo>
                  <a:cubicBezTo>
                    <a:pt x="72" y="34"/>
                    <a:pt x="72" y="33"/>
                    <a:pt x="69" y="35"/>
                  </a:cubicBezTo>
                  <a:cubicBezTo>
                    <a:pt x="65" y="37"/>
                    <a:pt x="63" y="36"/>
                    <a:pt x="62" y="39"/>
                  </a:cubicBezTo>
                  <a:cubicBezTo>
                    <a:pt x="61" y="41"/>
                    <a:pt x="61" y="43"/>
                    <a:pt x="58" y="43"/>
                  </a:cubicBezTo>
                  <a:cubicBezTo>
                    <a:pt x="55" y="42"/>
                    <a:pt x="54" y="41"/>
                    <a:pt x="52" y="40"/>
                  </a:cubicBezTo>
                  <a:cubicBezTo>
                    <a:pt x="49" y="40"/>
                    <a:pt x="49" y="39"/>
                    <a:pt x="49" y="38"/>
                  </a:cubicBezTo>
                  <a:cubicBezTo>
                    <a:pt x="50" y="37"/>
                    <a:pt x="54" y="37"/>
                    <a:pt x="54" y="34"/>
                  </a:cubicBezTo>
                  <a:cubicBezTo>
                    <a:pt x="54" y="32"/>
                    <a:pt x="52" y="31"/>
                    <a:pt x="49" y="30"/>
                  </a:cubicBezTo>
                  <a:cubicBezTo>
                    <a:pt x="46" y="30"/>
                    <a:pt x="47" y="29"/>
                    <a:pt x="48" y="27"/>
                  </a:cubicBezTo>
                  <a:cubicBezTo>
                    <a:pt x="50" y="26"/>
                    <a:pt x="50" y="25"/>
                    <a:pt x="51" y="23"/>
                  </a:cubicBezTo>
                  <a:cubicBezTo>
                    <a:pt x="52" y="21"/>
                    <a:pt x="52" y="20"/>
                    <a:pt x="57" y="18"/>
                  </a:cubicBezTo>
                  <a:cubicBezTo>
                    <a:pt x="62" y="17"/>
                    <a:pt x="57" y="15"/>
                    <a:pt x="57" y="12"/>
                  </a:cubicBezTo>
                  <a:cubicBezTo>
                    <a:pt x="56" y="9"/>
                    <a:pt x="54" y="7"/>
                    <a:pt x="52" y="5"/>
                  </a:cubicBezTo>
                  <a:cubicBezTo>
                    <a:pt x="50" y="3"/>
                    <a:pt x="50" y="2"/>
                    <a:pt x="48" y="1"/>
                  </a:cubicBezTo>
                  <a:cubicBezTo>
                    <a:pt x="45" y="0"/>
                    <a:pt x="44" y="3"/>
                    <a:pt x="41" y="4"/>
                  </a:cubicBezTo>
                  <a:cubicBezTo>
                    <a:pt x="37" y="4"/>
                    <a:pt x="35" y="4"/>
                    <a:pt x="32" y="6"/>
                  </a:cubicBezTo>
                  <a:cubicBezTo>
                    <a:pt x="29" y="8"/>
                    <a:pt x="25" y="12"/>
                    <a:pt x="20" y="13"/>
                  </a:cubicBezTo>
                  <a:cubicBezTo>
                    <a:pt x="15" y="14"/>
                    <a:pt x="14" y="16"/>
                    <a:pt x="12" y="19"/>
                  </a:cubicBezTo>
                  <a:cubicBezTo>
                    <a:pt x="10" y="22"/>
                    <a:pt x="7" y="21"/>
                    <a:pt x="1" y="20"/>
                  </a:cubicBezTo>
                  <a:cubicBezTo>
                    <a:pt x="1" y="20"/>
                    <a:pt x="0" y="20"/>
                    <a:pt x="0" y="20"/>
                  </a:cubicBezTo>
                  <a:cubicBezTo>
                    <a:pt x="0" y="23"/>
                    <a:pt x="1" y="25"/>
                    <a:pt x="1" y="28"/>
                  </a:cubicBezTo>
                  <a:cubicBezTo>
                    <a:pt x="0" y="30"/>
                    <a:pt x="0" y="30"/>
                    <a:pt x="1" y="32"/>
                  </a:cubicBezTo>
                  <a:cubicBezTo>
                    <a:pt x="3" y="34"/>
                    <a:pt x="5" y="35"/>
                    <a:pt x="6" y="37"/>
                  </a:cubicBezTo>
                  <a:cubicBezTo>
                    <a:pt x="7" y="40"/>
                    <a:pt x="7" y="45"/>
                    <a:pt x="11" y="44"/>
                  </a:cubicBezTo>
                  <a:cubicBezTo>
                    <a:pt x="13" y="43"/>
                    <a:pt x="13" y="42"/>
                    <a:pt x="13" y="41"/>
                  </a:cubicBezTo>
                  <a:cubicBezTo>
                    <a:pt x="14" y="41"/>
                    <a:pt x="15" y="41"/>
                    <a:pt x="16" y="41"/>
                  </a:cubicBezTo>
                  <a:cubicBezTo>
                    <a:pt x="17" y="40"/>
                    <a:pt x="19" y="39"/>
                    <a:pt x="21" y="40"/>
                  </a:cubicBezTo>
                  <a:cubicBezTo>
                    <a:pt x="24" y="41"/>
                    <a:pt x="23" y="46"/>
                    <a:pt x="22" y="48"/>
                  </a:cubicBezTo>
                  <a:cubicBezTo>
                    <a:pt x="22" y="51"/>
                    <a:pt x="25" y="56"/>
                    <a:pt x="24" y="58"/>
                  </a:cubicBezTo>
                  <a:cubicBezTo>
                    <a:pt x="23" y="60"/>
                    <a:pt x="21" y="60"/>
                    <a:pt x="20" y="61"/>
                  </a:cubicBezTo>
                  <a:cubicBezTo>
                    <a:pt x="18" y="62"/>
                    <a:pt x="18" y="64"/>
                    <a:pt x="15" y="63"/>
                  </a:cubicBezTo>
                  <a:cubicBezTo>
                    <a:pt x="12" y="62"/>
                    <a:pt x="9" y="57"/>
                    <a:pt x="9" y="64"/>
                  </a:cubicBezTo>
                  <a:cubicBezTo>
                    <a:pt x="9" y="66"/>
                    <a:pt x="8" y="72"/>
                    <a:pt x="9" y="74"/>
                  </a:cubicBezTo>
                  <a:cubicBezTo>
                    <a:pt x="10" y="76"/>
                    <a:pt x="16" y="79"/>
                    <a:pt x="18" y="80"/>
                  </a:cubicBezTo>
                  <a:cubicBezTo>
                    <a:pt x="20" y="80"/>
                    <a:pt x="21" y="80"/>
                    <a:pt x="23" y="81"/>
                  </a:cubicBezTo>
                  <a:cubicBezTo>
                    <a:pt x="24" y="82"/>
                    <a:pt x="25" y="84"/>
                    <a:pt x="26" y="86"/>
                  </a:cubicBezTo>
                  <a:cubicBezTo>
                    <a:pt x="30" y="91"/>
                    <a:pt x="29" y="84"/>
                    <a:pt x="33" y="83"/>
                  </a:cubicBezTo>
                  <a:cubicBezTo>
                    <a:pt x="34" y="82"/>
                    <a:pt x="36" y="83"/>
                    <a:pt x="37" y="84"/>
                  </a:cubicBezTo>
                  <a:cubicBezTo>
                    <a:pt x="39" y="85"/>
                    <a:pt x="38" y="86"/>
                    <a:pt x="39" y="88"/>
                  </a:cubicBezTo>
                  <a:cubicBezTo>
                    <a:pt x="39" y="90"/>
                    <a:pt x="40" y="90"/>
                    <a:pt x="41" y="92"/>
                  </a:cubicBezTo>
                  <a:cubicBezTo>
                    <a:pt x="42" y="93"/>
                    <a:pt x="42" y="95"/>
                    <a:pt x="43" y="96"/>
                  </a:cubicBezTo>
                  <a:cubicBezTo>
                    <a:pt x="44" y="98"/>
                    <a:pt x="43" y="99"/>
                    <a:pt x="45" y="100"/>
                  </a:cubicBezTo>
                  <a:cubicBezTo>
                    <a:pt x="48" y="101"/>
                    <a:pt x="48" y="99"/>
                    <a:pt x="50" y="98"/>
                  </a:cubicBezTo>
                  <a:cubicBezTo>
                    <a:pt x="54" y="96"/>
                    <a:pt x="55" y="98"/>
                    <a:pt x="55" y="102"/>
                  </a:cubicBezTo>
                  <a:cubicBezTo>
                    <a:pt x="61" y="102"/>
                    <a:pt x="76" y="105"/>
                    <a:pt x="69" y="113"/>
                  </a:cubicBezTo>
                  <a:cubicBezTo>
                    <a:pt x="68" y="115"/>
                    <a:pt x="66" y="116"/>
                    <a:pt x="64" y="117"/>
                  </a:cubicBezTo>
                  <a:cubicBezTo>
                    <a:pt x="65" y="117"/>
                    <a:pt x="65" y="117"/>
                    <a:pt x="66" y="117"/>
                  </a:cubicBezTo>
                  <a:cubicBezTo>
                    <a:pt x="67" y="118"/>
                    <a:pt x="68" y="119"/>
                    <a:pt x="69" y="120"/>
                  </a:cubicBezTo>
                  <a:cubicBezTo>
                    <a:pt x="69" y="122"/>
                    <a:pt x="69" y="122"/>
                    <a:pt x="70" y="124"/>
                  </a:cubicBezTo>
                  <a:cubicBezTo>
                    <a:pt x="71" y="125"/>
                    <a:pt x="73" y="124"/>
                    <a:pt x="74" y="125"/>
                  </a:cubicBezTo>
                  <a:cubicBezTo>
                    <a:pt x="76" y="125"/>
                    <a:pt x="80" y="125"/>
                    <a:pt x="81" y="126"/>
                  </a:cubicBezTo>
                  <a:cubicBezTo>
                    <a:pt x="83" y="128"/>
                    <a:pt x="83" y="132"/>
                    <a:pt x="84" y="134"/>
                  </a:cubicBezTo>
                  <a:cubicBezTo>
                    <a:pt x="85" y="136"/>
                    <a:pt x="86" y="135"/>
                    <a:pt x="87" y="136"/>
                  </a:cubicBezTo>
                  <a:cubicBezTo>
                    <a:pt x="89" y="137"/>
                    <a:pt x="89" y="139"/>
                    <a:pt x="90" y="140"/>
                  </a:cubicBezTo>
                  <a:cubicBezTo>
                    <a:pt x="92" y="142"/>
                    <a:pt x="95" y="138"/>
                    <a:pt x="94" y="136"/>
                  </a:cubicBezTo>
                  <a:cubicBezTo>
                    <a:pt x="93" y="134"/>
                    <a:pt x="91" y="135"/>
                    <a:pt x="91" y="132"/>
                  </a:cubicBezTo>
                  <a:cubicBezTo>
                    <a:pt x="92" y="130"/>
                    <a:pt x="93" y="130"/>
                    <a:pt x="95" y="130"/>
                  </a:cubicBezTo>
                  <a:cubicBezTo>
                    <a:pt x="101" y="130"/>
                    <a:pt x="98" y="133"/>
                    <a:pt x="100" y="136"/>
                  </a:cubicBezTo>
                  <a:cubicBezTo>
                    <a:pt x="100" y="137"/>
                    <a:pt x="102" y="137"/>
                    <a:pt x="103" y="138"/>
                  </a:cubicBezTo>
                  <a:cubicBezTo>
                    <a:pt x="105" y="139"/>
                    <a:pt x="105" y="141"/>
                    <a:pt x="105" y="143"/>
                  </a:cubicBezTo>
                  <a:cubicBezTo>
                    <a:pt x="107" y="145"/>
                    <a:pt x="109" y="148"/>
                    <a:pt x="110" y="150"/>
                  </a:cubicBezTo>
                  <a:cubicBezTo>
                    <a:pt x="112" y="153"/>
                    <a:pt x="115" y="154"/>
                    <a:pt x="115" y="158"/>
                  </a:cubicBezTo>
                  <a:cubicBezTo>
                    <a:pt x="116" y="159"/>
                    <a:pt x="115" y="161"/>
                    <a:pt x="114" y="163"/>
                  </a:cubicBezTo>
                  <a:cubicBezTo>
                    <a:pt x="115" y="163"/>
                    <a:pt x="115" y="165"/>
                    <a:pt x="116" y="166"/>
                  </a:cubicBezTo>
                  <a:cubicBezTo>
                    <a:pt x="117" y="169"/>
                    <a:pt x="117" y="169"/>
                    <a:pt x="120" y="170"/>
                  </a:cubicBezTo>
                  <a:cubicBezTo>
                    <a:pt x="121" y="170"/>
                    <a:pt x="122" y="169"/>
                    <a:pt x="123" y="170"/>
                  </a:cubicBezTo>
                  <a:cubicBezTo>
                    <a:pt x="125" y="170"/>
                    <a:pt x="124" y="171"/>
                    <a:pt x="125" y="172"/>
                  </a:cubicBezTo>
                  <a:cubicBezTo>
                    <a:pt x="127" y="173"/>
                    <a:pt x="129" y="173"/>
                    <a:pt x="131" y="172"/>
                  </a:cubicBezTo>
                  <a:cubicBezTo>
                    <a:pt x="137" y="171"/>
                    <a:pt x="140" y="164"/>
                    <a:pt x="145" y="169"/>
                  </a:cubicBezTo>
                  <a:cubicBezTo>
                    <a:pt x="147" y="170"/>
                    <a:pt x="149" y="173"/>
                    <a:pt x="152" y="172"/>
                  </a:cubicBezTo>
                  <a:cubicBezTo>
                    <a:pt x="154" y="172"/>
                    <a:pt x="154" y="171"/>
                    <a:pt x="155" y="170"/>
                  </a:cubicBezTo>
                  <a:cubicBezTo>
                    <a:pt x="156" y="169"/>
                    <a:pt x="156" y="169"/>
                    <a:pt x="156" y="169"/>
                  </a:cubicBezTo>
                  <a:cubicBezTo>
                    <a:pt x="156" y="168"/>
                    <a:pt x="156" y="168"/>
                    <a:pt x="156" y="168"/>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8" name="Freeform 38">
              <a:extLst>
                <a:ext uri="{FF2B5EF4-FFF2-40B4-BE49-F238E27FC236}">
                  <a16:creationId xmlns:a16="http://schemas.microsoft.com/office/drawing/2014/main" id="{ABE82910-716E-476B-8FCE-8512822F36D7}"/>
                </a:ext>
              </a:extLst>
            </p:cNvPr>
            <p:cNvSpPr>
              <a:spLocks/>
            </p:cNvSpPr>
            <p:nvPr/>
          </p:nvSpPr>
          <p:spPr bwMode="auto">
            <a:xfrm>
              <a:off x="2671763" y="8401051"/>
              <a:ext cx="566738" cy="555625"/>
            </a:xfrm>
            <a:custGeom>
              <a:avLst/>
              <a:gdLst>
                <a:gd name="T0" fmla="*/ 139 w 151"/>
                <a:gd name="T1" fmla="*/ 24 h 148"/>
                <a:gd name="T2" fmla="*/ 124 w 151"/>
                <a:gd name="T3" fmla="*/ 27 h 148"/>
                <a:gd name="T4" fmla="*/ 117 w 151"/>
                <a:gd name="T5" fmla="*/ 24 h 148"/>
                <a:gd name="T6" fmla="*/ 115 w 151"/>
                <a:gd name="T7" fmla="*/ 16 h 148"/>
                <a:gd name="T8" fmla="*/ 98 w 151"/>
                <a:gd name="T9" fmla="*/ 2 h 148"/>
                <a:gd name="T10" fmla="*/ 85 w 151"/>
                <a:gd name="T11" fmla="*/ 9 h 148"/>
                <a:gd name="T12" fmla="*/ 72 w 151"/>
                <a:gd name="T13" fmla="*/ 15 h 148"/>
                <a:gd name="T14" fmla="*/ 67 w 151"/>
                <a:gd name="T15" fmla="*/ 8 h 148"/>
                <a:gd name="T16" fmla="*/ 39 w 151"/>
                <a:gd name="T17" fmla="*/ 7 h 148"/>
                <a:gd name="T18" fmla="*/ 35 w 151"/>
                <a:gd name="T19" fmla="*/ 18 h 148"/>
                <a:gd name="T20" fmla="*/ 33 w 151"/>
                <a:gd name="T21" fmla="*/ 23 h 148"/>
                <a:gd name="T22" fmla="*/ 28 w 151"/>
                <a:gd name="T23" fmla="*/ 29 h 148"/>
                <a:gd name="T24" fmla="*/ 17 w 151"/>
                <a:gd name="T25" fmla="*/ 32 h 148"/>
                <a:gd name="T26" fmla="*/ 12 w 151"/>
                <a:gd name="T27" fmla="*/ 39 h 148"/>
                <a:gd name="T28" fmla="*/ 2 w 151"/>
                <a:gd name="T29" fmla="*/ 46 h 148"/>
                <a:gd name="T30" fmla="*/ 1 w 151"/>
                <a:gd name="T31" fmla="*/ 50 h 148"/>
                <a:gd name="T32" fmla="*/ 3 w 151"/>
                <a:gd name="T33" fmla="*/ 70 h 148"/>
                <a:gd name="T34" fmla="*/ 9 w 151"/>
                <a:gd name="T35" fmla="*/ 84 h 148"/>
                <a:gd name="T36" fmla="*/ 14 w 151"/>
                <a:gd name="T37" fmla="*/ 106 h 148"/>
                <a:gd name="T38" fmla="*/ 16 w 151"/>
                <a:gd name="T39" fmla="*/ 121 h 148"/>
                <a:gd name="T40" fmla="*/ 25 w 151"/>
                <a:gd name="T41" fmla="*/ 137 h 148"/>
                <a:gd name="T42" fmla="*/ 24 w 151"/>
                <a:gd name="T43" fmla="*/ 144 h 148"/>
                <a:gd name="T44" fmla="*/ 34 w 151"/>
                <a:gd name="T45" fmla="*/ 143 h 148"/>
                <a:gd name="T46" fmla="*/ 42 w 151"/>
                <a:gd name="T47" fmla="*/ 140 h 148"/>
                <a:gd name="T48" fmla="*/ 65 w 151"/>
                <a:gd name="T49" fmla="*/ 143 h 148"/>
                <a:gd name="T50" fmla="*/ 81 w 151"/>
                <a:gd name="T51" fmla="*/ 145 h 148"/>
                <a:gd name="T52" fmla="*/ 95 w 151"/>
                <a:gd name="T53" fmla="*/ 132 h 148"/>
                <a:gd name="T54" fmla="*/ 112 w 151"/>
                <a:gd name="T55" fmla="*/ 121 h 148"/>
                <a:gd name="T56" fmla="*/ 128 w 151"/>
                <a:gd name="T57" fmla="*/ 109 h 148"/>
                <a:gd name="T58" fmla="*/ 136 w 151"/>
                <a:gd name="T59" fmla="*/ 103 h 148"/>
                <a:gd name="T60" fmla="*/ 137 w 151"/>
                <a:gd name="T61" fmla="*/ 89 h 148"/>
                <a:gd name="T62" fmla="*/ 132 w 151"/>
                <a:gd name="T63" fmla="*/ 74 h 148"/>
                <a:gd name="T64" fmla="*/ 128 w 151"/>
                <a:gd name="T65" fmla="*/ 68 h 148"/>
                <a:gd name="T66" fmla="*/ 131 w 151"/>
                <a:gd name="T67" fmla="*/ 56 h 148"/>
                <a:gd name="T68" fmla="*/ 137 w 151"/>
                <a:gd name="T69" fmla="*/ 44 h 148"/>
                <a:gd name="T70" fmla="*/ 143 w 151"/>
                <a:gd name="T71" fmla="*/ 36 h 148"/>
                <a:gd name="T72" fmla="*/ 148 w 151"/>
                <a:gd name="T73" fmla="*/ 31 h 148"/>
                <a:gd name="T74" fmla="*/ 149 w 151"/>
                <a:gd name="T75" fmla="*/ 20 h 148"/>
                <a:gd name="T76" fmla="*/ 147 w 151"/>
                <a:gd name="T77" fmla="*/ 19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1" h="148">
                  <a:moveTo>
                    <a:pt x="147" y="19"/>
                  </a:moveTo>
                  <a:cubicBezTo>
                    <a:pt x="144" y="19"/>
                    <a:pt x="142" y="23"/>
                    <a:pt x="139" y="24"/>
                  </a:cubicBezTo>
                  <a:cubicBezTo>
                    <a:pt x="136" y="25"/>
                    <a:pt x="132" y="24"/>
                    <a:pt x="129" y="25"/>
                  </a:cubicBezTo>
                  <a:cubicBezTo>
                    <a:pt x="127" y="25"/>
                    <a:pt x="126" y="26"/>
                    <a:pt x="124" y="27"/>
                  </a:cubicBezTo>
                  <a:cubicBezTo>
                    <a:pt x="123" y="29"/>
                    <a:pt x="123" y="29"/>
                    <a:pt x="121" y="29"/>
                  </a:cubicBezTo>
                  <a:cubicBezTo>
                    <a:pt x="116" y="30"/>
                    <a:pt x="118" y="27"/>
                    <a:pt x="117" y="24"/>
                  </a:cubicBezTo>
                  <a:cubicBezTo>
                    <a:pt x="117" y="23"/>
                    <a:pt x="116" y="22"/>
                    <a:pt x="115" y="20"/>
                  </a:cubicBezTo>
                  <a:cubicBezTo>
                    <a:pt x="115" y="19"/>
                    <a:pt x="116" y="17"/>
                    <a:pt x="115" y="16"/>
                  </a:cubicBezTo>
                  <a:cubicBezTo>
                    <a:pt x="114" y="8"/>
                    <a:pt x="103" y="8"/>
                    <a:pt x="97" y="8"/>
                  </a:cubicBezTo>
                  <a:cubicBezTo>
                    <a:pt x="97" y="7"/>
                    <a:pt x="98" y="3"/>
                    <a:pt x="98" y="2"/>
                  </a:cubicBezTo>
                  <a:cubicBezTo>
                    <a:pt x="96" y="0"/>
                    <a:pt x="92" y="2"/>
                    <a:pt x="90" y="3"/>
                  </a:cubicBezTo>
                  <a:cubicBezTo>
                    <a:pt x="87" y="4"/>
                    <a:pt x="88" y="7"/>
                    <a:pt x="85" y="9"/>
                  </a:cubicBezTo>
                  <a:cubicBezTo>
                    <a:pt x="82" y="10"/>
                    <a:pt x="79" y="9"/>
                    <a:pt x="78" y="12"/>
                  </a:cubicBezTo>
                  <a:cubicBezTo>
                    <a:pt x="77" y="14"/>
                    <a:pt x="75" y="18"/>
                    <a:pt x="72" y="15"/>
                  </a:cubicBezTo>
                  <a:cubicBezTo>
                    <a:pt x="71" y="14"/>
                    <a:pt x="71" y="13"/>
                    <a:pt x="70" y="12"/>
                  </a:cubicBezTo>
                  <a:cubicBezTo>
                    <a:pt x="69" y="11"/>
                    <a:pt x="68" y="9"/>
                    <a:pt x="67" y="8"/>
                  </a:cubicBezTo>
                  <a:cubicBezTo>
                    <a:pt x="62" y="4"/>
                    <a:pt x="53" y="4"/>
                    <a:pt x="47" y="4"/>
                  </a:cubicBezTo>
                  <a:cubicBezTo>
                    <a:pt x="44" y="3"/>
                    <a:pt x="41" y="5"/>
                    <a:pt x="39" y="7"/>
                  </a:cubicBezTo>
                  <a:cubicBezTo>
                    <a:pt x="39" y="10"/>
                    <a:pt x="40" y="13"/>
                    <a:pt x="39" y="15"/>
                  </a:cubicBezTo>
                  <a:cubicBezTo>
                    <a:pt x="38" y="17"/>
                    <a:pt x="37" y="18"/>
                    <a:pt x="35" y="18"/>
                  </a:cubicBezTo>
                  <a:cubicBezTo>
                    <a:pt x="34" y="19"/>
                    <a:pt x="32" y="18"/>
                    <a:pt x="31" y="19"/>
                  </a:cubicBezTo>
                  <a:cubicBezTo>
                    <a:pt x="30" y="21"/>
                    <a:pt x="33" y="22"/>
                    <a:pt x="33" y="23"/>
                  </a:cubicBezTo>
                  <a:cubicBezTo>
                    <a:pt x="33" y="25"/>
                    <a:pt x="32" y="25"/>
                    <a:pt x="31" y="26"/>
                  </a:cubicBezTo>
                  <a:cubicBezTo>
                    <a:pt x="30" y="28"/>
                    <a:pt x="30" y="28"/>
                    <a:pt x="28" y="29"/>
                  </a:cubicBezTo>
                  <a:cubicBezTo>
                    <a:pt x="26" y="29"/>
                    <a:pt x="24" y="29"/>
                    <a:pt x="23" y="29"/>
                  </a:cubicBezTo>
                  <a:cubicBezTo>
                    <a:pt x="19" y="28"/>
                    <a:pt x="16" y="27"/>
                    <a:pt x="17" y="32"/>
                  </a:cubicBezTo>
                  <a:cubicBezTo>
                    <a:pt x="17" y="34"/>
                    <a:pt x="20" y="37"/>
                    <a:pt x="17" y="39"/>
                  </a:cubicBezTo>
                  <a:cubicBezTo>
                    <a:pt x="15" y="39"/>
                    <a:pt x="13" y="38"/>
                    <a:pt x="12" y="39"/>
                  </a:cubicBezTo>
                  <a:cubicBezTo>
                    <a:pt x="10" y="40"/>
                    <a:pt x="11" y="41"/>
                    <a:pt x="8" y="41"/>
                  </a:cubicBezTo>
                  <a:cubicBezTo>
                    <a:pt x="3" y="41"/>
                    <a:pt x="3" y="42"/>
                    <a:pt x="2" y="46"/>
                  </a:cubicBezTo>
                  <a:cubicBezTo>
                    <a:pt x="1" y="47"/>
                    <a:pt x="1" y="48"/>
                    <a:pt x="0" y="49"/>
                  </a:cubicBezTo>
                  <a:cubicBezTo>
                    <a:pt x="0" y="50"/>
                    <a:pt x="1" y="50"/>
                    <a:pt x="1" y="50"/>
                  </a:cubicBezTo>
                  <a:cubicBezTo>
                    <a:pt x="3" y="53"/>
                    <a:pt x="6" y="57"/>
                    <a:pt x="5" y="60"/>
                  </a:cubicBezTo>
                  <a:cubicBezTo>
                    <a:pt x="4" y="64"/>
                    <a:pt x="3" y="66"/>
                    <a:pt x="3" y="70"/>
                  </a:cubicBezTo>
                  <a:cubicBezTo>
                    <a:pt x="3" y="75"/>
                    <a:pt x="4" y="76"/>
                    <a:pt x="7" y="80"/>
                  </a:cubicBezTo>
                  <a:cubicBezTo>
                    <a:pt x="7" y="81"/>
                    <a:pt x="8" y="83"/>
                    <a:pt x="9" y="84"/>
                  </a:cubicBezTo>
                  <a:cubicBezTo>
                    <a:pt x="10" y="86"/>
                    <a:pt x="12" y="87"/>
                    <a:pt x="13" y="89"/>
                  </a:cubicBezTo>
                  <a:cubicBezTo>
                    <a:pt x="16" y="94"/>
                    <a:pt x="11" y="100"/>
                    <a:pt x="14" y="106"/>
                  </a:cubicBezTo>
                  <a:cubicBezTo>
                    <a:pt x="16" y="108"/>
                    <a:pt x="17" y="110"/>
                    <a:pt x="17" y="113"/>
                  </a:cubicBezTo>
                  <a:cubicBezTo>
                    <a:pt x="17" y="116"/>
                    <a:pt x="15" y="118"/>
                    <a:pt x="16" y="121"/>
                  </a:cubicBezTo>
                  <a:cubicBezTo>
                    <a:pt x="17" y="124"/>
                    <a:pt x="21" y="126"/>
                    <a:pt x="22" y="129"/>
                  </a:cubicBezTo>
                  <a:cubicBezTo>
                    <a:pt x="24" y="132"/>
                    <a:pt x="25" y="133"/>
                    <a:pt x="25" y="137"/>
                  </a:cubicBezTo>
                  <a:cubicBezTo>
                    <a:pt x="26" y="140"/>
                    <a:pt x="25" y="142"/>
                    <a:pt x="24" y="144"/>
                  </a:cubicBezTo>
                  <a:cubicBezTo>
                    <a:pt x="24" y="144"/>
                    <a:pt x="24" y="144"/>
                    <a:pt x="24" y="144"/>
                  </a:cubicBezTo>
                  <a:cubicBezTo>
                    <a:pt x="26" y="145"/>
                    <a:pt x="27" y="146"/>
                    <a:pt x="28" y="146"/>
                  </a:cubicBezTo>
                  <a:cubicBezTo>
                    <a:pt x="32" y="148"/>
                    <a:pt x="31" y="144"/>
                    <a:pt x="34" y="143"/>
                  </a:cubicBezTo>
                  <a:cubicBezTo>
                    <a:pt x="35" y="142"/>
                    <a:pt x="36" y="142"/>
                    <a:pt x="37" y="142"/>
                  </a:cubicBezTo>
                  <a:cubicBezTo>
                    <a:pt x="39" y="142"/>
                    <a:pt x="41" y="141"/>
                    <a:pt x="42" y="140"/>
                  </a:cubicBezTo>
                  <a:cubicBezTo>
                    <a:pt x="47" y="136"/>
                    <a:pt x="48" y="137"/>
                    <a:pt x="53" y="135"/>
                  </a:cubicBezTo>
                  <a:cubicBezTo>
                    <a:pt x="58" y="133"/>
                    <a:pt x="62" y="139"/>
                    <a:pt x="65" y="143"/>
                  </a:cubicBezTo>
                  <a:cubicBezTo>
                    <a:pt x="67" y="147"/>
                    <a:pt x="69" y="145"/>
                    <a:pt x="71" y="143"/>
                  </a:cubicBezTo>
                  <a:cubicBezTo>
                    <a:pt x="72" y="140"/>
                    <a:pt x="77" y="142"/>
                    <a:pt x="81" y="145"/>
                  </a:cubicBezTo>
                  <a:cubicBezTo>
                    <a:pt x="86" y="147"/>
                    <a:pt x="88" y="145"/>
                    <a:pt x="92" y="142"/>
                  </a:cubicBezTo>
                  <a:cubicBezTo>
                    <a:pt x="96" y="139"/>
                    <a:pt x="96" y="136"/>
                    <a:pt x="95" y="132"/>
                  </a:cubicBezTo>
                  <a:cubicBezTo>
                    <a:pt x="95" y="129"/>
                    <a:pt x="98" y="128"/>
                    <a:pt x="101" y="125"/>
                  </a:cubicBezTo>
                  <a:cubicBezTo>
                    <a:pt x="104" y="121"/>
                    <a:pt x="109" y="122"/>
                    <a:pt x="112" y="121"/>
                  </a:cubicBezTo>
                  <a:cubicBezTo>
                    <a:pt x="115" y="120"/>
                    <a:pt x="118" y="120"/>
                    <a:pt x="120" y="115"/>
                  </a:cubicBezTo>
                  <a:cubicBezTo>
                    <a:pt x="121" y="110"/>
                    <a:pt x="123" y="110"/>
                    <a:pt x="128" y="109"/>
                  </a:cubicBezTo>
                  <a:cubicBezTo>
                    <a:pt x="133" y="108"/>
                    <a:pt x="134" y="107"/>
                    <a:pt x="137" y="106"/>
                  </a:cubicBezTo>
                  <a:cubicBezTo>
                    <a:pt x="137" y="105"/>
                    <a:pt x="136" y="104"/>
                    <a:pt x="136" y="103"/>
                  </a:cubicBezTo>
                  <a:cubicBezTo>
                    <a:pt x="136" y="100"/>
                    <a:pt x="137" y="98"/>
                    <a:pt x="138" y="96"/>
                  </a:cubicBezTo>
                  <a:cubicBezTo>
                    <a:pt x="138" y="94"/>
                    <a:pt x="138" y="91"/>
                    <a:pt x="137" y="89"/>
                  </a:cubicBezTo>
                  <a:cubicBezTo>
                    <a:pt x="136" y="86"/>
                    <a:pt x="134" y="87"/>
                    <a:pt x="132" y="86"/>
                  </a:cubicBezTo>
                  <a:cubicBezTo>
                    <a:pt x="126" y="83"/>
                    <a:pt x="131" y="78"/>
                    <a:pt x="132" y="74"/>
                  </a:cubicBezTo>
                  <a:cubicBezTo>
                    <a:pt x="132" y="73"/>
                    <a:pt x="132" y="71"/>
                    <a:pt x="131" y="70"/>
                  </a:cubicBezTo>
                  <a:cubicBezTo>
                    <a:pt x="131" y="69"/>
                    <a:pt x="129" y="69"/>
                    <a:pt x="128" y="68"/>
                  </a:cubicBezTo>
                  <a:cubicBezTo>
                    <a:pt x="128" y="66"/>
                    <a:pt x="130" y="64"/>
                    <a:pt x="130" y="62"/>
                  </a:cubicBezTo>
                  <a:cubicBezTo>
                    <a:pt x="131" y="60"/>
                    <a:pt x="130" y="58"/>
                    <a:pt x="131" y="56"/>
                  </a:cubicBezTo>
                  <a:cubicBezTo>
                    <a:pt x="132" y="52"/>
                    <a:pt x="134" y="53"/>
                    <a:pt x="136" y="51"/>
                  </a:cubicBezTo>
                  <a:cubicBezTo>
                    <a:pt x="137" y="49"/>
                    <a:pt x="135" y="46"/>
                    <a:pt x="137" y="44"/>
                  </a:cubicBezTo>
                  <a:cubicBezTo>
                    <a:pt x="140" y="41"/>
                    <a:pt x="141" y="43"/>
                    <a:pt x="142" y="39"/>
                  </a:cubicBezTo>
                  <a:cubicBezTo>
                    <a:pt x="142" y="38"/>
                    <a:pt x="142" y="37"/>
                    <a:pt x="143" y="36"/>
                  </a:cubicBezTo>
                  <a:cubicBezTo>
                    <a:pt x="144" y="34"/>
                    <a:pt x="144" y="35"/>
                    <a:pt x="146" y="34"/>
                  </a:cubicBezTo>
                  <a:cubicBezTo>
                    <a:pt x="148" y="33"/>
                    <a:pt x="148" y="34"/>
                    <a:pt x="148" y="31"/>
                  </a:cubicBezTo>
                  <a:cubicBezTo>
                    <a:pt x="148" y="29"/>
                    <a:pt x="147" y="30"/>
                    <a:pt x="146" y="28"/>
                  </a:cubicBezTo>
                  <a:cubicBezTo>
                    <a:pt x="144" y="25"/>
                    <a:pt x="146" y="21"/>
                    <a:pt x="149" y="20"/>
                  </a:cubicBezTo>
                  <a:cubicBezTo>
                    <a:pt x="150" y="20"/>
                    <a:pt x="151" y="20"/>
                    <a:pt x="151" y="20"/>
                  </a:cubicBezTo>
                  <a:cubicBezTo>
                    <a:pt x="150" y="19"/>
                    <a:pt x="149" y="18"/>
                    <a:pt x="147" y="19"/>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9" name="Freeform 39">
              <a:extLst>
                <a:ext uri="{FF2B5EF4-FFF2-40B4-BE49-F238E27FC236}">
                  <a16:creationId xmlns:a16="http://schemas.microsoft.com/office/drawing/2014/main" id="{4D94E1E4-C398-45D0-8EBB-50BEE8935B52}"/>
                </a:ext>
              </a:extLst>
            </p:cNvPr>
            <p:cNvSpPr>
              <a:spLocks/>
            </p:cNvSpPr>
            <p:nvPr/>
          </p:nvSpPr>
          <p:spPr bwMode="auto">
            <a:xfrm>
              <a:off x="2578100" y="8247063"/>
              <a:ext cx="704850" cy="338138"/>
            </a:xfrm>
            <a:custGeom>
              <a:avLst/>
              <a:gdLst>
                <a:gd name="T0" fmla="*/ 183 w 188"/>
                <a:gd name="T1" fmla="*/ 38 h 90"/>
                <a:gd name="T2" fmla="*/ 175 w 188"/>
                <a:gd name="T3" fmla="*/ 19 h 90"/>
                <a:gd name="T4" fmla="*/ 174 w 188"/>
                <a:gd name="T5" fmla="*/ 7 h 90"/>
                <a:gd name="T6" fmla="*/ 170 w 188"/>
                <a:gd name="T7" fmla="*/ 0 h 90"/>
                <a:gd name="T8" fmla="*/ 151 w 188"/>
                <a:gd name="T9" fmla="*/ 11 h 90"/>
                <a:gd name="T10" fmla="*/ 101 w 188"/>
                <a:gd name="T11" fmla="*/ 18 h 90"/>
                <a:gd name="T12" fmla="*/ 53 w 188"/>
                <a:gd name="T13" fmla="*/ 18 h 90"/>
                <a:gd name="T14" fmla="*/ 39 w 188"/>
                <a:gd name="T15" fmla="*/ 24 h 90"/>
                <a:gd name="T16" fmla="*/ 27 w 188"/>
                <a:gd name="T17" fmla="*/ 9 h 90"/>
                <a:gd name="T18" fmla="*/ 17 w 188"/>
                <a:gd name="T19" fmla="*/ 20 h 90"/>
                <a:gd name="T20" fmla="*/ 28 w 188"/>
                <a:gd name="T21" fmla="*/ 47 h 90"/>
                <a:gd name="T22" fmla="*/ 15 w 188"/>
                <a:gd name="T23" fmla="*/ 60 h 90"/>
                <a:gd name="T24" fmla="*/ 12 w 188"/>
                <a:gd name="T25" fmla="*/ 67 h 90"/>
                <a:gd name="T26" fmla="*/ 17 w 188"/>
                <a:gd name="T27" fmla="*/ 87 h 90"/>
                <a:gd name="T28" fmla="*/ 27 w 188"/>
                <a:gd name="T29" fmla="*/ 87 h 90"/>
                <a:gd name="T30" fmla="*/ 37 w 188"/>
                <a:gd name="T31" fmla="*/ 80 h 90"/>
                <a:gd name="T32" fmla="*/ 42 w 188"/>
                <a:gd name="T33" fmla="*/ 73 h 90"/>
                <a:gd name="T34" fmla="*/ 53 w 188"/>
                <a:gd name="T35" fmla="*/ 70 h 90"/>
                <a:gd name="T36" fmla="*/ 58 w 188"/>
                <a:gd name="T37" fmla="*/ 64 h 90"/>
                <a:gd name="T38" fmla="*/ 60 w 188"/>
                <a:gd name="T39" fmla="*/ 59 h 90"/>
                <a:gd name="T40" fmla="*/ 64 w 188"/>
                <a:gd name="T41" fmla="*/ 48 h 90"/>
                <a:gd name="T42" fmla="*/ 92 w 188"/>
                <a:gd name="T43" fmla="*/ 49 h 90"/>
                <a:gd name="T44" fmla="*/ 97 w 188"/>
                <a:gd name="T45" fmla="*/ 56 h 90"/>
                <a:gd name="T46" fmla="*/ 110 w 188"/>
                <a:gd name="T47" fmla="*/ 50 h 90"/>
                <a:gd name="T48" fmla="*/ 123 w 188"/>
                <a:gd name="T49" fmla="*/ 43 h 90"/>
                <a:gd name="T50" fmla="*/ 140 w 188"/>
                <a:gd name="T51" fmla="*/ 57 h 90"/>
                <a:gd name="T52" fmla="*/ 142 w 188"/>
                <a:gd name="T53" fmla="*/ 65 h 90"/>
                <a:gd name="T54" fmla="*/ 149 w 188"/>
                <a:gd name="T55" fmla="*/ 68 h 90"/>
                <a:gd name="T56" fmla="*/ 164 w 188"/>
                <a:gd name="T57" fmla="*/ 65 h 90"/>
                <a:gd name="T58" fmla="*/ 176 w 188"/>
                <a:gd name="T59" fmla="*/ 61 h 90"/>
                <a:gd name="T60" fmla="*/ 184 w 188"/>
                <a:gd name="T61" fmla="*/ 58 h 90"/>
                <a:gd name="T62" fmla="*/ 187 w 188"/>
                <a:gd name="T63" fmla="*/ 4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8" h="90">
                  <a:moveTo>
                    <a:pt x="187" y="42"/>
                  </a:moveTo>
                  <a:cubicBezTo>
                    <a:pt x="186" y="41"/>
                    <a:pt x="184" y="40"/>
                    <a:pt x="183" y="38"/>
                  </a:cubicBezTo>
                  <a:cubicBezTo>
                    <a:pt x="182" y="34"/>
                    <a:pt x="184" y="31"/>
                    <a:pt x="181" y="28"/>
                  </a:cubicBezTo>
                  <a:cubicBezTo>
                    <a:pt x="179" y="25"/>
                    <a:pt x="177" y="23"/>
                    <a:pt x="175" y="19"/>
                  </a:cubicBezTo>
                  <a:cubicBezTo>
                    <a:pt x="174" y="15"/>
                    <a:pt x="177" y="13"/>
                    <a:pt x="175" y="9"/>
                  </a:cubicBezTo>
                  <a:cubicBezTo>
                    <a:pt x="175" y="8"/>
                    <a:pt x="174" y="7"/>
                    <a:pt x="174" y="7"/>
                  </a:cubicBezTo>
                  <a:cubicBezTo>
                    <a:pt x="173" y="6"/>
                    <a:pt x="174" y="5"/>
                    <a:pt x="174" y="4"/>
                  </a:cubicBezTo>
                  <a:cubicBezTo>
                    <a:pt x="173" y="3"/>
                    <a:pt x="171" y="2"/>
                    <a:pt x="170" y="0"/>
                  </a:cubicBezTo>
                  <a:cubicBezTo>
                    <a:pt x="168" y="1"/>
                    <a:pt x="165" y="2"/>
                    <a:pt x="163" y="2"/>
                  </a:cubicBezTo>
                  <a:cubicBezTo>
                    <a:pt x="157" y="4"/>
                    <a:pt x="157" y="8"/>
                    <a:pt x="151" y="11"/>
                  </a:cubicBezTo>
                  <a:cubicBezTo>
                    <a:pt x="145" y="13"/>
                    <a:pt x="138" y="15"/>
                    <a:pt x="129" y="15"/>
                  </a:cubicBezTo>
                  <a:cubicBezTo>
                    <a:pt x="120" y="14"/>
                    <a:pt x="112" y="16"/>
                    <a:pt x="101" y="18"/>
                  </a:cubicBezTo>
                  <a:cubicBezTo>
                    <a:pt x="90" y="20"/>
                    <a:pt x="78" y="17"/>
                    <a:pt x="70" y="15"/>
                  </a:cubicBezTo>
                  <a:cubicBezTo>
                    <a:pt x="62" y="13"/>
                    <a:pt x="58" y="16"/>
                    <a:pt x="53" y="18"/>
                  </a:cubicBezTo>
                  <a:cubicBezTo>
                    <a:pt x="47" y="19"/>
                    <a:pt x="47" y="21"/>
                    <a:pt x="46" y="23"/>
                  </a:cubicBezTo>
                  <a:cubicBezTo>
                    <a:pt x="45" y="26"/>
                    <a:pt x="44" y="26"/>
                    <a:pt x="39" y="24"/>
                  </a:cubicBezTo>
                  <a:cubicBezTo>
                    <a:pt x="33" y="23"/>
                    <a:pt x="29" y="23"/>
                    <a:pt x="24" y="17"/>
                  </a:cubicBezTo>
                  <a:cubicBezTo>
                    <a:pt x="19" y="12"/>
                    <a:pt x="25" y="11"/>
                    <a:pt x="27" y="9"/>
                  </a:cubicBezTo>
                  <a:cubicBezTo>
                    <a:pt x="24" y="9"/>
                    <a:pt x="20" y="9"/>
                    <a:pt x="18" y="11"/>
                  </a:cubicBezTo>
                  <a:cubicBezTo>
                    <a:pt x="14" y="13"/>
                    <a:pt x="14" y="17"/>
                    <a:pt x="17" y="20"/>
                  </a:cubicBezTo>
                  <a:cubicBezTo>
                    <a:pt x="22" y="25"/>
                    <a:pt x="32" y="28"/>
                    <a:pt x="30" y="37"/>
                  </a:cubicBezTo>
                  <a:cubicBezTo>
                    <a:pt x="30" y="41"/>
                    <a:pt x="28" y="43"/>
                    <a:pt x="28" y="47"/>
                  </a:cubicBezTo>
                  <a:cubicBezTo>
                    <a:pt x="28" y="51"/>
                    <a:pt x="30" y="55"/>
                    <a:pt x="25" y="56"/>
                  </a:cubicBezTo>
                  <a:cubicBezTo>
                    <a:pt x="21" y="58"/>
                    <a:pt x="18" y="58"/>
                    <a:pt x="15" y="60"/>
                  </a:cubicBezTo>
                  <a:cubicBezTo>
                    <a:pt x="13" y="61"/>
                    <a:pt x="11" y="61"/>
                    <a:pt x="10" y="63"/>
                  </a:cubicBezTo>
                  <a:cubicBezTo>
                    <a:pt x="8" y="66"/>
                    <a:pt x="11" y="65"/>
                    <a:pt x="12" y="67"/>
                  </a:cubicBezTo>
                  <a:cubicBezTo>
                    <a:pt x="17" y="75"/>
                    <a:pt x="0" y="79"/>
                    <a:pt x="7" y="86"/>
                  </a:cubicBezTo>
                  <a:cubicBezTo>
                    <a:pt x="9" y="88"/>
                    <a:pt x="14" y="87"/>
                    <a:pt x="17" y="87"/>
                  </a:cubicBezTo>
                  <a:cubicBezTo>
                    <a:pt x="20" y="88"/>
                    <a:pt x="23" y="88"/>
                    <a:pt x="25" y="90"/>
                  </a:cubicBezTo>
                  <a:cubicBezTo>
                    <a:pt x="26" y="89"/>
                    <a:pt x="26" y="88"/>
                    <a:pt x="27" y="87"/>
                  </a:cubicBezTo>
                  <a:cubicBezTo>
                    <a:pt x="28" y="83"/>
                    <a:pt x="28" y="82"/>
                    <a:pt x="33" y="82"/>
                  </a:cubicBezTo>
                  <a:cubicBezTo>
                    <a:pt x="36" y="82"/>
                    <a:pt x="35" y="81"/>
                    <a:pt x="37" y="80"/>
                  </a:cubicBezTo>
                  <a:cubicBezTo>
                    <a:pt x="38" y="79"/>
                    <a:pt x="40" y="80"/>
                    <a:pt x="42" y="80"/>
                  </a:cubicBezTo>
                  <a:cubicBezTo>
                    <a:pt x="45" y="78"/>
                    <a:pt x="42" y="75"/>
                    <a:pt x="42" y="73"/>
                  </a:cubicBezTo>
                  <a:cubicBezTo>
                    <a:pt x="41" y="68"/>
                    <a:pt x="44" y="69"/>
                    <a:pt x="48" y="70"/>
                  </a:cubicBezTo>
                  <a:cubicBezTo>
                    <a:pt x="49" y="70"/>
                    <a:pt x="51" y="70"/>
                    <a:pt x="53" y="70"/>
                  </a:cubicBezTo>
                  <a:cubicBezTo>
                    <a:pt x="55" y="69"/>
                    <a:pt x="55" y="69"/>
                    <a:pt x="56" y="67"/>
                  </a:cubicBezTo>
                  <a:cubicBezTo>
                    <a:pt x="57" y="66"/>
                    <a:pt x="58" y="66"/>
                    <a:pt x="58" y="64"/>
                  </a:cubicBezTo>
                  <a:cubicBezTo>
                    <a:pt x="58" y="63"/>
                    <a:pt x="55" y="62"/>
                    <a:pt x="56" y="60"/>
                  </a:cubicBezTo>
                  <a:cubicBezTo>
                    <a:pt x="57" y="59"/>
                    <a:pt x="59" y="60"/>
                    <a:pt x="60" y="59"/>
                  </a:cubicBezTo>
                  <a:cubicBezTo>
                    <a:pt x="62" y="59"/>
                    <a:pt x="63" y="58"/>
                    <a:pt x="64" y="56"/>
                  </a:cubicBezTo>
                  <a:cubicBezTo>
                    <a:pt x="65" y="54"/>
                    <a:pt x="64" y="51"/>
                    <a:pt x="64" y="48"/>
                  </a:cubicBezTo>
                  <a:cubicBezTo>
                    <a:pt x="66" y="46"/>
                    <a:pt x="69" y="44"/>
                    <a:pt x="72" y="45"/>
                  </a:cubicBezTo>
                  <a:cubicBezTo>
                    <a:pt x="78" y="45"/>
                    <a:pt x="87" y="45"/>
                    <a:pt x="92" y="49"/>
                  </a:cubicBezTo>
                  <a:cubicBezTo>
                    <a:pt x="93" y="50"/>
                    <a:pt x="94" y="52"/>
                    <a:pt x="95" y="53"/>
                  </a:cubicBezTo>
                  <a:cubicBezTo>
                    <a:pt x="96" y="54"/>
                    <a:pt x="96" y="55"/>
                    <a:pt x="97" y="56"/>
                  </a:cubicBezTo>
                  <a:cubicBezTo>
                    <a:pt x="100" y="59"/>
                    <a:pt x="102" y="55"/>
                    <a:pt x="103" y="53"/>
                  </a:cubicBezTo>
                  <a:cubicBezTo>
                    <a:pt x="104" y="50"/>
                    <a:pt x="107" y="51"/>
                    <a:pt x="110" y="50"/>
                  </a:cubicBezTo>
                  <a:cubicBezTo>
                    <a:pt x="113" y="48"/>
                    <a:pt x="112" y="45"/>
                    <a:pt x="115" y="44"/>
                  </a:cubicBezTo>
                  <a:cubicBezTo>
                    <a:pt x="117" y="43"/>
                    <a:pt x="121" y="41"/>
                    <a:pt x="123" y="43"/>
                  </a:cubicBezTo>
                  <a:cubicBezTo>
                    <a:pt x="123" y="44"/>
                    <a:pt x="122" y="48"/>
                    <a:pt x="122" y="49"/>
                  </a:cubicBezTo>
                  <a:cubicBezTo>
                    <a:pt x="128" y="49"/>
                    <a:pt x="139" y="49"/>
                    <a:pt x="140" y="57"/>
                  </a:cubicBezTo>
                  <a:cubicBezTo>
                    <a:pt x="141" y="58"/>
                    <a:pt x="140" y="60"/>
                    <a:pt x="140" y="61"/>
                  </a:cubicBezTo>
                  <a:cubicBezTo>
                    <a:pt x="141" y="63"/>
                    <a:pt x="142" y="64"/>
                    <a:pt x="142" y="65"/>
                  </a:cubicBezTo>
                  <a:cubicBezTo>
                    <a:pt x="143" y="68"/>
                    <a:pt x="141" y="71"/>
                    <a:pt x="146" y="70"/>
                  </a:cubicBezTo>
                  <a:cubicBezTo>
                    <a:pt x="148" y="70"/>
                    <a:pt x="148" y="70"/>
                    <a:pt x="149" y="68"/>
                  </a:cubicBezTo>
                  <a:cubicBezTo>
                    <a:pt x="151" y="67"/>
                    <a:pt x="152" y="66"/>
                    <a:pt x="154" y="66"/>
                  </a:cubicBezTo>
                  <a:cubicBezTo>
                    <a:pt x="157" y="65"/>
                    <a:pt x="161" y="66"/>
                    <a:pt x="164" y="65"/>
                  </a:cubicBezTo>
                  <a:cubicBezTo>
                    <a:pt x="167" y="64"/>
                    <a:pt x="169" y="60"/>
                    <a:pt x="172" y="60"/>
                  </a:cubicBezTo>
                  <a:cubicBezTo>
                    <a:pt x="174" y="59"/>
                    <a:pt x="175" y="60"/>
                    <a:pt x="176" y="61"/>
                  </a:cubicBezTo>
                  <a:cubicBezTo>
                    <a:pt x="177" y="61"/>
                    <a:pt x="178" y="62"/>
                    <a:pt x="179" y="61"/>
                  </a:cubicBezTo>
                  <a:cubicBezTo>
                    <a:pt x="182" y="61"/>
                    <a:pt x="182" y="59"/>
                    <a:pt x="184" y="58"/>
                  </a:cubicBezTo>
                  <a:cubicBezTo>
                    <a:pt x="187" y="54"/>
                    <a:pt x="187" y="52"/>
                    <a:pt x="187" y="48"/>
                  </a:cubicBezTo>
                  <a:cubicBezTo>
                    <a:pt x="187" y="46"/>
                    <a:pt x="188" y="44"/>
                    <a:pt x="187" y="42"/>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0" name="Freeform 40">
              <a:extLst>
                <a:ext uri="{FF2B5EF4-FFF2-40B4-BE49-F238E27FC236}">
                  <a16:creationId xmlns:a16="http://schemas.microsoft.com/office/drawing/2014/main" id="{0480AC25-9DA8-4775-BA86-34A9CABAEAD0}"/>
                </a:ext>
              </a:extLst>
            </p:cNvPr>
            <p:cNvSpPr>
              <a:spLocks/>
            </p:cNvSpPr>
            <p:nvPr/>
          </p:nvSpPr>
          <p:spPr bwMode="auto">
            <a:xfrm>
              <a:off x="1476375" y="8816976"/>
              <a:ext cx="688975" cy="484188"/>
            </a:xfrm>
            <a:custGeom>
              <a:avLst/>
              <a:gdLst>
                <a:gd name="T0" fmla="*/ 165 w 184"/>
                <a:gd name="T1" fmla="*/ 52 h 129"/>
                <a:gd name="T2" fmla="*/ 162 w 184"/>
                <a:gd name="T3" fmla="*/ 37 h 129"/>
                <a:gd name="T4" fmla="*/ 152 w 184"/>
                <a:gd name="T5" fmla="*/ 37 h 129"/>
                <a:gd name="T6" fmla="*/ 151 w 184"/>
                <a:gd name="T7" fmla="*/ 48 h 129"/>
                <a:gd name="T8" fmla="*/ 144 w 184"/>
                <a:gd name="T9" fmla="*/ 53 h 129"/>
                <a:gd name="T10" fmla="*/ 135 w 184"/>
                <a:gd name="T11" fmla="*/ 57 h 129"/>
                <a:gd name="T12" fmla="*/ 125 w 184"/>
                <a:gd name="T13" fmla="*/ 56 h 129"/>
                <a:gd name="T14" fmla="*/ 124 w 184"/>
                <a:gd name="T15" fmla="*/ 41 h 129"/>
                <a:gd name="T16" fmla="*/ 112 w 184"/>
                <a:gd name="T17" fmla="*/ 35 h 129"/>
                <a:gd name="T18" fmla="*/ 115 w 184"/>
                <a:gd name="T19" fmla="*/ 11 h 129"/>
                <a:gd name="T20" fmla="*/ 112 w 184"/>
                <a:gd name="T21" fmla="*/ 4 h 129"/>
                <a:gd name="T22" fmla="*/ 108 w 184"/>
                <a:gd name="T23" fmla="*/ 1 h 129"/>
                <a:gd name="T24" fmla="*/ 103 w 184"/>
                <a:gd name="T25" fmla="*/ 0 h 129"/>
                <a:gd name="T26" fmla="*/ 98 w 184"/>
                <a:gd name="T27" fmla="*/ 7 h 129"/>
                <a:gd name="T28" fmla="*/ 94 w 184"/>
                <a:gd name="T29" fmla="*/ 12 h 129"/>
                <a:gd name="T30" fmla="*/ 87 w 184"/>
                <a:gd name="T31" fmla="*/ 20 h 129"/>
                <a:gd name="T32" fmla="*/ 82 w 184"/>
                <a:gd name="T33" fmla="*/ 27 h 129"/>
                <a:gd name="T34" fmla="*/ 77 w 184"/>
                <a:gd name="T35" fmla="*/ 33 h 129"/>
                <a:gd name="T36" fmla="*/ 74 w 184"/>
                <a:gd name="T37" fmla="*/ 37 h 129"/>
                <a:gd name="T38" fmla="*/ 67 w 184"/>
                <a:gd name="T39" fmla="*/ 41 h 129"/>
                <a:gd name="T40" fmla="*/ 49 w 184"/>
                <a:gd name="T41" fmla="*/ 47 h 129"/>
                <a:gd name="T42" fmla="*/ 38 w 184"/>
                <a:gd name="T43" fmla="*/ 42 h 129"/>
                <a:gd name="T44" fmla="*/ 25 w 184"/>
                <a:gd name="T45" fmla="*/ 41 h 129"/>
                <a:gd name="T46" fmla="*/ 22 w 184"/>
                <a:gd name="T47" fmla="*/ 44 h 129"/>
                <a:gd name="T48" fmla="*/ 9 w 184"/>
                <a:gd name="T49" fmla="*/ 50 h 129"/>
                <a:gd name="T50" fmla="*/ 7 w 184"/>
                <a:gd name="T51" fmla="*/ 64 h 129"/>
                <a:gd name="T52" fmla="*/ 10 w 184"/>
                <a:gd name="T53" fmla="*/ 82 h 129"/>
                <a:gd name="T54" fmla="*/ 5 w 184"/>
                <a:gd name="T55" fmla="*/ 92 h 129"/>
                <a:gd name="T56" fmla="*/ 11 w 184"/>
                <a:gd name="T57" fmla="*/ 98 h 129"/>
                <a:gd name="T58" fmla="*/ 9 w 184"/>
                <a:gd name="T59" fmla="*/ 109 h 129"/>
                <a:gd name="T60" fmla="*/ 11 w 184"/>
                <a:gd name="T61" fmla="*/ 112 h 129"/>
                <a:gd name="T62" fmla="*/ 22 w 184"/>
                <a:gd name="T63" fmla="*/ 104 h 129"/>
                <a:gd name="T64" fmla="*/ 31 w 184"/>
                <a:gd name="T65" fmla="*/ 100 h 129"/>
                <a:gd name="T66" fmla="*/ 36 w 184"/>
                <a:gd name="T67" fmla="*/ 105 h 129"/>
                <a:gd name="T68" fmla="*/ 41 w 184"/>
                <a:gd name="T69" fmla="*/ 110 h 129"/>
                <a:gd name="T70" fmla="*/ 50 w 184"/>
                <a:gd name="T71" fmla="*/ 116 h 129"/>
                <a:gd name="T72" fmla="*/ 64 w 184"/>
                <a:gd name="T73" fmla="*/ 112 h 129"/>
                <a:gd name="T74" fmla="*/ 68 w 184"/>
                <a:gd name="T75" fmla="*/ 102 h 129"/>
                <a:gd name="T76" fmla="*/ 76 w 184"/>
                <a:gd name="T77" fmla="*/ 108 h 129"/>
                <a:gd name="T78" fmla="*/ 82 w 184"/>
                <a:gd name="T79" fmla="*/ 103 h 129"/>
                <a:gd name="T80" fmla="*/ 94 w 184"/>
                <a:gd name="T81" fmla="*/ 106 h 129"/>
                <a:gd name="T82" fmla="*/ 115 w 184"/>
                <a:gd name="T83" fmla="*/ 97 h 129"/>
                <a:gd name="T84" fmla="*/ 114 w 184"/>
                <a:gd name="T85" fmla="*/ 106 h 129"/>
                <a:gd name="T86" fmla="*/ 126 w 184"/>
                <a:gd name="T87" fmla="*/ 112 h 129"/>
                <a:gd name="T88" fmla="*/ 132 w 184"/>
                <a:gd name="T89" fmla="*/ 110 h 129"/>
                <a:gd name="T90" fmla="*/ 139 w 184"/>
                <a:gd name="T91" fmla="*/ 110 h 129"/>
                <a:gd name="T92" fmla="*/ 149 w 184"/>
                <a:gd name="T93" fmla="*/ 120 h 129"/>
                <a:gd name="T94" fmla="*/ 168 w 184"/>
                <a:gd name="T95" fmla="*/ 129 h 129"/>
                <a:gd name="T96" fmla="*/ 168 w 184"/>
                <a:gd name="T97" fmla="*/ 120 h 129"/>
                <a:gd name="T98" fmla="*/ 173 w 184"/>
                <a:gd name="T99" fmla="*/ 113 h 129"/>
                <a:gd name="T100" fmla="*/ 179 w 184"/>
                <a:gd name="T101" fmla="*/ 95 h 129"/>
                <a:gd name="T102" fmla="*/ 184 w 184"/>
                <a:gd name="T103" fmla="*/ 88 h 129"/>
                <a:gd name="T104" fmla="*/ 180 w 184"/>
                <a:gd name="T105" fmla="*/ 73 h 129"/>
                <a:gd name="T106" fmla="*/ 168 w 184"/>
                <a:gd name="T107" fmla="*/ 6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4" h="129">
                  <a:moveTo>
                    <a:pt x="168" y="60"/>
                  </a:moveTo>
                  <a:cubicBezTo>
                    <a:pt x="167" y="56"/>
                    <a:pt x="169" y="55"/>
                    <a:pt x="165" y="52"/>
                  </a:cubicBezTo>
                  <a:cubicBezTo>
                    <a:pt x="163" y="49"/>
                    <a:pt x="161" y="49"/>
                    <a:pt x="161" y="45"/>
                  </a:cubicBezTo>
                  <a:cubicBezTo>
                    <a:pt x="161" y="42"/>
                    <a:pt x="162" y="40"/>
                    <a:pt x="162" y="37"/>
                  </a:cubicBezTo>
                  <a:cubicBezTo>
                    <a:pt x="162" y="34"/>
                    <a:pt x="163" y="33"/>
                    <a:pt x="159" y="33"/>
                  </a:cubicBezTo>
                  <a:cubicBezTo>
                    <a:pt x="157" y="33"/>
                    <a:pt x="153" y="35"/>
                    <a:pt x="152" y="37"/>
                  </a:cubicBezTo>
                  <a:cubicBezTo>
                    <a:pt x="152" y="40"/>
                    <a:pt x="154" y="41"/>
                    <a:pt x="154" y="43"/>
                  </a:cubicBezTo>
                  <a:cubicBezTo>
                    <a:pt x="154" y="46"/>
                    <a:pt x="152" y="46"/>
                    <a:pt x="151" y="48"/>
                  </a:cubicBezTo>
                  <a:cubicBezTo>
                    <a:pt x="150" y="50"/>
                    <a:pt x="150" y="53"/>
                    <a:pt x="149" y="54"/>
                  </a:cubicBezTo>
                  <a:cubicBezTo>
                    <a:pt x="147" y="55"/>
                    <a:pt x="146" y="53"/>
                    <a:pt x="144" y="53"/>
                  </a:cubicBezTo>
                  <a:cubicBezTo>
                    <a:pt x="144" y="53"/>
                    <a:pt x="140" y="53"/>
                    <a:pt x="139" y="53"/>
                  </a:cubicBezTo>
                  <a:cubicBezTo>
                    <a:pt x="137" y="54"/>
                    <a:pt x="138" y="56"/>
                    <a:pt x="135" y="57"/>
                  </a:cubicBezTo>
                  <a:cubicBezTo>
                    <a:pt x="134" y="58"/>
                    <a:pt x="131" y="56"/>
                    <a:pt x="130" y="56"/>
                  </a:cubicBezTo>
                  <a:cubicBezTo>
                    <a:pt x="128" y="56"/>
                    <a:pt x="127" y="56"/>
                    <a:pt x="125" y="56"/>
                  </a:cubicBezTo>
                  <a:cubicBezTo>
                    <a:pt x="121" y="55"/>
                    <a:pt x="120" y="50"/>
                    <a:pt x="121" y="46"/>
                  </a:cubicBezTo>
                  <a:cubicBezTo>
                    <a:pt x="122" y="44"/>
                    <a:pt x="124" y="43"/>
                    <a:pt x="124" y="41"/>
                  </a:cubicBezTo>
                  <a:cubicBezTo>
                    <a:pt x="124" y="38"/>
                    <a:pt x="123" y="39"/>
                    <a:pt x="121" y="38"/>
                  </a:cubicBezTo>
                  <a:cubicBezTo>
                    <a:pt x="118" y="37"/>
                    <a:pt x="114" y="37"/>
                    <a:pt x="112" y="35"/>
                  </a:cubicBezTo>
                  <a:cubicBezTo>
                    <a:pt x="111" y="33"/>
                    <a:pt x="108" y="27"/>
                    <a:pt x="108" y="25"/>
                  </a:cubicBezTo>
                  <a:cubicBezTo>
                    <a:pt x="111" y="25"/>
                    <a:pt x="116" y="13"/>
                    <a:pt x="115" y="11"/>
                  </a:cubicBezTo>
                  <a:cubicBezTo>
                    <a:pt x="115" y="9"/>
                    <a:pt x="113" y="9"/>
                    <a:pt x="112" y="7"/>
                  </a:cubicBezTo>
                  <a:cubicBezTo>
                    <a:pt x="112" y="6"/>
                    <a:pt x="113" y="5"/>
                    <a:pt x="112" y="4"/>
                  </a:cubicBezTo>
                  <a:cubicBezTo>
                    <a:pt x="112" y="3"/>
                    <a:pt x="111" y="1"/>
                    <a:pt x="110" y="0"/>
                  </a:cubicBezTo>
                  <a:cubicBezTo>
                    <a:pt x="110" y="0"/>
                    <a:pt x="109" y="1"/>
                    <a:pt x="108" y="1"/>
                  </a:cubicBezTo>
                  <a:cubicBezTo>
                    <a:pt x="107" y="0"/>
                    <a:pt x="107" y="0"/>
                    <a:pt x="106" y="0"/>
                  </a:cubicBezTo>
                  <a:cubicBezTo>
                    <a:pt x="105" y="0"/>
                    <a:pt x="104" y="0"/>
                    <a:pt x="103" y="0"/>
                  </a:cubicBezTo>
                  <a:cubicBezTo>
                    <a:pt x="100" y="0"/>
                    <a:pt x="100" y="3"/>
                    <a:pt x="99" y="4"/>
                  </a:cubicBezTo>
                  <a:cubicBezTo>
                    <a:pt x="99" y="5"/>
                    <a:pt x="98" y="6"/>
                    <a:pt x="98" y="7"/>
                  </a:cubicBezTo>
                  <a:cubicBezTo>
                    <a:pt x="97" y="7"/>
                    <a:pt x="94" y="9"/>
                    <a:pt x="94" y="9"/>
                  </a:cubicBezTo>
                  <a:cubicBezTo>
                    <a:pt x="94" y="10"/>
                    <a:pt x="94" y="11"/>
                    <a:pt x="94" y="12"/>
                  </a:cubicBezTo>
                  <a:cubicBezTo>
                    <a:pt x="93" y="13"/>
                    <a:pt x="92" y="14"/>
                    <a:pt x="91" y="15"/>
                  </a:cubicBezTo>
                  <a:cubicBezTo>
                    <a:pt x="90" y="17"/>
                    <a:pt x="89" y="19"/>
                    <a:pt x="87" y="20"/>
                  </a:cubicBezTo>
                  <a:cubicBezTo>
                    <a:pt x="86" y="21"/>
                    <a:pt x="83" y="21"/>
                    <a:pt x="82" y="23"/>
                  </a:cubicBezTo>
                  <a:cubicBezTo>
                    <a:pt x="81" y="24"/>
                    <a:pt x="82" y="25"/>
                    <a:pt x="82" y="27"/>
                  </a:cubicBezTo>
                  <a:cubicBezTo>
                    <a:pt x="83" y="29"/>
                    <a:pt x="82" y="30"/>
                    <a:pt x="80" y="31"/>
                  </a:cubicBezTo>
                  <a:cubicBezTo>
                    <a:pt x="79" y="31"/>
                    <a:pt x="78" y="32"/>
                    <a:pt x="77" y="33"/>
                  </a:cubicBezTo>
                  <a:cubicBezTo>
                    <a:pt x="77" y="34"/>
                    <a:pt x="77" y="34"/>
                    <a:pt x="76" y="35"/>
                  </a:cubicBezTo>
                  <a:cubicBezTo>
                    <a:pt x="76" y="36"/>
                    <a:pt x="75" y="36"/>
                    <a:pt x="74" y="37"/>
                  </a:cubicBezTo>
                  <a:cubicBezTo>
                    <a:pt x="74" y="37"/>
                    <a:pt x="73" y="38"/>
                    <a:pt x="73" y="39"/>
                  </a:cubicBezTo>
                  <a:cubicBezTo>
                    <a:pt x="71" y="40"/>
                    <a:pt x="68" y="38"/>
                    <a:pt x="67" y="41"/>
                  </a:cubicBezTo>
                  <a:cubicBezTo>
                    <a:pt x="67" y="42"/>
                    <a:pt x="67" y="43"/>
                    <a:pt x="65" y="43"/>
                  </a:cubicBezTo>
                  <a:cubicBezTo>
                    <a:pt x="60" y="45"/>
                    <a:pt x="55" y="47"/>
                    <a:pt x="49" y="47"/>
                  </a:cubicBezTo>
                  <a:cubicBezTo>
                    <a:pt x="47" y="47"/>
                    <a:pt x="41" y="49"/>
                    <a:pt x="40" y="46"/>
                  </a:cubicBezTo>
                  <a:cubicBezTo>
                    <a:pt x="39" y="45"/>
                    <a:pt x="40" y="43"/>
                    <a:pt x="38" y="42"/>
                  </a:cubicBezTo>
                  <a:cubicBezTo>
                    <a:pt x="37" y="40"/>
                    <a:pt x="34" y="40"/>
                    <a:pt x="31" y="39"/>
                  </a:cubicBezTo>
                  <a:cubicBezTo>
                    <a:pt x="29" y="39"/>
                    <a:pt x="26" y="39"/>
                    <a:pt x="25" y="41"/>
                  </a:cubicBezTo>
                  <a:cubicBezTo>
                    <a:pt x="25" y="41"/>
                    <a:pt x="25" y="42"/>
                    <a:pt x="25" y="43"/>
                  </a:cubicBezTo>
                  <a:cubicBezTo>
                    <a:pt x="24" y="44"/>
                    <a:pt x="23" y="44"/>
                    <a:pt x="22" y="44"/>
                  </a:cubicBezTo>
                  <a:cubicBezTo>
                    <a:pt x="19" y="46"/>
                    <a:pt x="19" y="47"/>
                    <a:pt x="18" y="50"/>
                  </a:cubicBezTo>
                  <a:cubicBezTo>
                    <a:pt x="16" y="50"/>
                    <a:pt x="12" y="49"/>
                    <a:pt x="9" y="50"/>
                  </a:cubicBezTo>
                  <a:cubicBezTo>
                    <a:pt x="11" y="55"/>
                    <a:pt x="6" y="54"/>
                    <a:pt x="4" y="56"/>
                  </a:cubicBezTo>
                  <a:cubicBezTo>
                    <a:pt x="0" y="60"/>
                    <a:pt x="5" y="62"/>
                    <a:pt x="7" y="64"/>
                  </a:cubicBezTo>
                  <a:cubicBezTo>
                    <a:pt x="9" y="66"/>
                    <a:pt x="10" y="69"/>
                    <a:pt x="11" y="72"/>
                  </a:cubicBezTo>
                  <a:cubicBezTo>
                    <a:pt x="13" y="75"/>
                    <a:pt x="12" y="79"/>
                    <a:pt x="10" y="82"/>
                  </a:cubicBezTo>
                  <a:cubicBezTo>
                    <a:pt x="8" y="84"/>
                    <a:pt x="3" y="85"/>
                    <a:pt x="3" y="87"/>
                  </a:cubicBezTo>
                  <a:cubicBezTo>
                    <a:pt x="2" y="89"/>
                    <a:pt x="4" y="91"/>
                    <a:pt x="5" y="92"/>
                  </a:cubicBezTo>
                  <a:cubicBezTo>
                    <a:pt x="6" y="94"/>
                    <a:pt x="5" y="96"/>
                    <a:pt x="7" y="97"/>
                  </a:cubicBezTo>
                  <a:cubicBezTo>
                    <a:pt x="8" y="97"/>
                    <a:pt x="10" y="97"/>
                    <a:pt x="11" y="98"/>
                  </a:cubicBezTo>
                  <a:cubicBezTo>
                    <a:pt x="11" y="100"/>
                    <a:pt x="10" y="103"/>
                    <a:pt x="10" y="104"/>
                  </a:cubicBezTo>
                  <a:cubicBezTo>
                    <a:pt x="10" y="106"/>
                    <a:pt x="10" y="107"/>
                    <a:pt x="9" y="109"/>
                  </a:cubicBezTo>
                  <a:cubicBezTo>
                    <a:pt x="9" y="110"/>
                    <a:pt x="9" y="111"/>
                    <a:pt x="9" y="112"/>
                  </a:cubicBezTo>
                  <a:cubicBezTo>
                    <a:pt x="10" y="113"/>
                    <a:pt x="10" y="112"/>
                    <a:pt x="11" y="112"/>
                  </a:cubicBezTo>
                  <a:cubicBezTo>
                    <a:pt x="13" y="111"/>
                    <a:pt x="15" y="112"/>
                    <a:pt x="17" y="109"/>
                  </a:cubicBezTo>
                  <a:cubicBezTo>
                    <a:pt x="19" y="107"/>
                    <a:pt x="21" y="107"/>
                    <a:pt x="22" y="104"/>
                  </a:cubicBezTo>
                  <a:cubicBezTo>
                    <a:pt x="22" y="102"/>
                    <a:pt x="21" y="99"/>
                    <a:pt x="25" y="99"/>
                  </a:cubicBezTo>
                  <a:cubicBezTo>
                    <a:pt x="27" y="99"/>
                    <a:pt x="29" y="100"/>
                    <a:pt x="31" y="100"/>
                  </a:cubicBezTo>
                  <a:cubicBezTo>
                    <a:pt x="33" y="101"/>
                    <a:pt x="34" y="101"/>
                    <a:pt x="35" y="102"/>
                  </a:cubicBezTo>
                  <a:cubicBezTo>
                    <a:pt x="35" y="103"/>
                    <a:pt x="35" y="104"/>
                    <a:pt x="36" y="105"/>
                  </a:cubicBezTo>
                  <a:cubicBezTo>
                    <a:pt x="37" y="106"/>
                    <a:pt x="40" y="106"/>
                    <a:pt x="41" y="107"/>
                  </a:cubicBezTo>
                  <a:cubicBezTo>
                    <a:pt x="41" y="107"/>
                    <a:pt x="41" y="109"/>
                    <a:pt x="41" y="110"/>
                  </a:cubicBezTo>
                  <a:cubicBezTo>
                    <a:pt x="42" y="113"/>
                    <a:pt x="43" y="112"/>
                    <a:pt x="45" y="113"/>
                  </a:cubicBezTo>
                  <a:cubicBezTo>
                    <a:pt x="47" y="114"/>
                    <a:pt x="48" y="115"/>
                    <a:pt x="50" y="116"/>
                  </a:cubicBezTo>
                  <a:cubicBezTo>
                    <a:pt x="51" y="117"/>
                    <a:pt x="53" y="117"/>
                    <a:pt x="55" y="117"/>
                  </a:cubicBezTo>
                  <a:cubicBezTo>
                    <a:pt x="59" y="117"/>
                    <a:pt x="61" y="114"/>
                    <a:pt x="64" y="112"/>
                  </a:cubicBezTo>
                  <a:cubicBezTo>
                    <a:pt x="65" y="110"/>
                    <a:pt x="66" y="110"/>
                    <a:pt x="67" y="108"/>
                  </a:cubicBezTo>
                  <a:cubicBezTo>
                    <a:pt x="67" y="106"/>
                    <a:pt x="66" y="103"/>
                    <a:pt x="68" y="102"/>
                  </a:cubicBezTo>
                  <a:cubicBezTo>
                    <a:pt x="71" y="101"/>
                    <a:pt x="72" y="103"/>
                    <a:pt x="72" y="104"/>
                  </a:cubicBezTo>
                  <a:cubicBezTo>
                    <a:pt x="73" y="107"/>
                    <a:pt x="72" y="108"/>
                    <a:pt x="76" y="108"/>
                  </a:cubicBezTo>
                  <a:cubicBezTo>
                    <a:pt x="78" y="107"/>
                    <a:pt x="80" y="106"/>
                    <a:pt x="81" y="105"/>
                  </a:cubicBezTo>
                  <a:cubicBezTo>
                    <a:pt x="81" y="104"/>
                    <a:pt x="82" y="103"/>
                    <a:pt x="82" y="103"/>
                  </a:cubicBezTo>
                  <a:cubicBezTo>
                    <a:pt x="83" y="102"/>
                    <a:pt x="82" y="102"/>
                    <a:pt x="84" y="102"/>
                  </a:cubicBezTo>
                  <a:cubicBezTo>
                    <a:pt x="88" y="102"/>
                    <a:pt x="89" y="107"/>
                    <a:pt x="94" y="106"/>
                  </a:cubicBezTo>
                  <a:cubicBezTo>
                    <a:pt x="98" y="105"/>
                    <a:pt x="98" y="100"/>
                    <a:pt x="102" y="99"/>
                  </a:cubicBezTo>
                  <a:cubicBezTo>
                    <a:pt x="106" y="98"/>
                    <a:pt x="111" y="96"/>
                    <a:pt x="115" y="97"/>
                  </a:cubicBezTo>
                  <a:cubicBezTo>
                    <a:pt x="118" y="98"/>
                    <a:pt x="117" y="99"/>
                    <a:pt x="115" y="101"/>
                  </a:cubicBezTo>
                  <a:cubicBezTo>
                    <a:pt x="113" y="102"/>
                    <a:pt x="112" y="104"/>
                    <a:pt x="114" y="106"/>
                  </a:cubicBezTo>
                  <a:cubicBezTo>
                    <a:pt x="116" y="109"/>
                    <a:pt x="120" y="107"/>
                    <a:pt x="123" y="108"/>
                  </a:cubicBezTo>
                  <a:cubicBezTo>
                    <a:pt x="125" y="108"/>
                    <a:pt x="123" y="112"/>
                    <a:pt x="126" y="112"/>
                  </a:cubicBezTo>
                  <a:cubicBezTo>
                    <a:pt x="127" y="113"/>
                    <a:pt x="129" y="113"/>
                    <a:pt x="130" y="112"/>
                  </a:cubicBezTo>
                  <a:cubicBezTo>
                    <a:pt x="132" y="112"/>
                    <a:pt x="131" y="111"/>
                    <a:pt x="132" y="110"/>
                  </a:cubicBezTo>
                  <a:cubicBezTo>
                    <a:pt x="133" y="108"/>
                    <a:pt x="133" y="108"/>
                    <a:pt x="135" y="108"/>
                  </a:cubicBezTo>
                  <a:cubicBezTo>
                    <a:pt x="137" y="108"/>
                    <a:pt x="138" y="108"/>
                    <a:pt x="139" y="110"/>
                  </a:cubicBezTo>
                  <a:cubicBezTo>
                    <a:pt x="140" y="112"/>
                    <a:pt x="141" y="114"/>
                    <a:pt x="142" y="115"/>
                  </a:cubicBezTo>
                  <a:cubicBezTo>
                    <a:pt x="144" y="117"/>
                    <a:pt x="147" y="119"/>
                    <a:pt x="149" y="120"/>
                  </a:cubicBezTo>
                  <a:cubicBezTo>
                    <a:pt x="151" y="120"/>
                    <a:pt x="153" y="120"/>
                    <a:pt x="154" y="120"/>
                  </a:cubicBezTo>
                  <a:cubicBezTo>
                    <a:pt x="159" y="122"/>
                    <a:pt x="163" y="128"/>
                    <a:pt x="168" y="129"/>
                  </a:cubicBezTo>
                  <a:cubicBezTo>
                    <a:pt x="168" y="128"/>
                    <a:pt x="167" y="126"/>
                    <a:pt x="167" y="125"/>
                  </a:cubicBezTo>
                  <a:cubicBezTo>
                    <a:pt x="167" y="123"/>
                    <a:pt x="167" y="121"/>
                    <a:pt x="168" y="120"/>
                  </a:cubicBezTo>
                  <a:cubicBezTo>
                    <a:pt x="169" y="118"/>
                    <a:pt x="170" y="117"/>
                    <a:pt x="170" y="116"/>
                  </a:cubicBezTo>
                  <a:cubicBezTo>
                    <a:pt x="171" y="113"/>
                    <a:pt x="170" y="113"/>
                    <a:pt x="173" y="113"/>
                  </a:cubicBezTo>
                  <a:cubicBezTo>
                    <a:pt x="176" y="112"/>
                    <a:pt x="179" y="108"/>
                    <a:pt x="181" y="105"/>
                  </a:cubicBezTo>
                  <a:cubicBezTo>
                    <a:pt x="182" y="102"/>
                    <a:pt x="180" y="98"/>
                    <a:pt x="179" y="95"/>
                  </a:cubicBezTo>
                  <a:cubicBezTo>
                    <a:pt x="178" y="93"/>
                    <a:pt x="179" y="90"/>
                    <a:pt x="179" y="87"/>
                  </a:cubicBezTo>
                  <a:cubicBezTo>
                    <a:pt x="181" y="87"/>
                    <a:pt x="182" y="88"/>
                    <a:pt x="184" y="88"/>
                  </a:cubicBezTo>
                  <a:cubicBezTo>
                    <a:pt x="184" y="83"/>
                    <a:pt x="180" y="78"/>
                    <a:pt x="180" y="73"/>
                  </a:cubicBezTo>
                  <a:cubicBezTo>
                    <a:pt x="180" y="73"/>
                    <a:pt x="180" y="73"/>
                    <a:pt x="180" y="73"/>
                  </a:cubicBezTo>
                  <a:cubicBezTo>
                    <a:pt x="178" y="70"/>
                    <a:pt x="175" y="70"/>
                    <a:pt x="173" y="68"/>
                  </a:cubicBezTo>
                  <a:cubicBezTo>
                    <a:pt x="172" y="66"/>
                    <a:pt x="168" y="62"/>
                    <a:pt x="168" y="60"/>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1" name="Freeform 41">
              <a:extLst>
                <a:ext uri="{FF2B5EF4-FFF2-40B4-BE49-F238E27FC236}">
                  <a16:creationId xmlns:a16="http://schemas.microsoft.com/office/drawing/2014/main" id="{0F72F0A9-312E-4E13-8E42-CDE398722FA0}"/>
                </a:ext>
              </a:extLst>
            </p:cNvPr>
            <p:cNvSpPr>
              <a:spLocks/>
            </p:cNvSpPr>
            <p:nvPr/>
          </p:nvSpPr>
          <p:spPr bwMode="auto">
            <a:xfrm>
              <a:off x="1881188" y="8255001"/>
              <a:ext cx="817563" cy="779463"/>
            </a:xfrm>
            <a:custGeom>
              <a:avLst/>
              <a:gdLst>
                <a:gd name="T0" fmla="*/ 57 w 218"/>
                <a:gd name="T1" fmla="*/ 168 h 208"/>
                <a:gd name="T2" fmla="*/ 62 w 218"/>
                <a:gd name="T3" fmla="*/ 151 h 208"/>
                <a:gd name="T4" fmla="*/ 66 w 218"/>
                <a:gd name="T5" fmla="*/ 140 h 208"/>
                <a:gd name="T6" fmla="*/ 77 w 218"/>
                <a:gd name="T7" fmla="*/ 128 h 208"/>
                <a:gd name="T8" fmla="*/ 81 w 218"/>
                <a:gd name="T9" fmla="*/ 129 h 208"/>
                <a:gd name="T10" fmla="*/ 99 w 218"/>
                <a:gd name="T11" fmla="*/ 130 h 208"/>
                <a:gd name="T12" fmla="*/ 107 w 218"/>
                <a:gd name="T13" fmla="*/ 128 h 208"/>
                <a:gd name="T14" fmla="*/ 122 w 218"/>
                <a:gd name="T15" fmla="*/ 123 h 208"/>
                <a:gd name="T16" fmla="*/ 136 w 218"/>
                <a:gd name="T17" fmla="*/ 117 h 208"/>
                <a:gd name="T18" fmla="*/ 138 w 218"/>
                <a:gd name="T19" fmla="*/ 104 h 208"/>
                <a:gd name="T20" fmla="*/ 148 w 218"/>
                <a:gd name="T21" fmla="*/ 91 h 208"/>
                <a:gd name="T22" fmla="*/ 160 w 218"/>
                <a:gd name="T23" fmla="*/ 80 h 208"/>
                <a:gd name="T24" fmla="*/ 170 w 218"/>
                <a:gd name="T25" fmla="*/ 84 h 208"/>
                <a:gd name="T26" fmla="*/ 181 w 218"/>
                <a:gd name="T27" fmla="*/ 85 h 208"/>
                <a:gd name="T28" fmla="*/ 192 w 218"/>
                <a:gd name="T29" fmla="*/ 82 h 208"/>
                <a:gd name="T30" fmla="*/ 196 w 218"/>
                <a:gd name="T31" fmla="*/ 61 h 208"/>
                <a:gd name="T32" fmla="*/ 211 w 218"/>
                <a:gd name="T33" fmla="*/ 54 h 208"/>
                <a:gd name="T34" fmla="*/ 216 w 218"/>
                <a:gd name="T35" fmla="*/ 35 h 208"/>
                <a:gd name="T36" fmla="*/ 204 w 218"/>
                <a:gd name="T37" fmla="*/ 9 h 208"/>
                <a:gd name="T38" fmla="*/ 213 w 218"/>
                <a:gd name="T39" fmla="*/ 7 h 208"/>
                <a:gd name="T40" fmla="*/ 206 w 218"/>
                <a:gd name="T41" fmla="*/ 4 h 208"/>
                <a:gd name="T42" fmla="*/ 190 w 218"/>
                <a:gd name="T43" fmla="*/ 1 h 208"/>
                <a:gd name="T44" fmla="*/ 178 w 218"/>
                <a:gd name="T45" fmla="*/ 10 h 208"/>
                <a:gd name="T46" fmla="*/ 162 w 218"/>
                <a:gd name="T47" fmla="*/ 14 h 208"/>
                <a:gd name="T48" fmla="*/ 142 w 218"/>
                <a:gd name="T49" fmla="*/ 23 h 208"/>
                <a:gd name="T50" fmla="*/ 127 w 218"/>
                <a:gd name="T51" fmla="*/ 29 h 208"/>
                <a:gd name="T52" fmla="*/ 131 w 218"/>
                <a:gd name="T53" fmla="*/ 45 h 208"/>
                <a:gd name="T54" fmla="*/ 108 w 218"/>
                <a:gd name="T55" fmla="*/ 60 h 208"/>
                <a:gd name="T56" fmla="*/ 89 w 218"/>
                <a:gd name="T57" fmla="*/ 81 h 208"/>
                <a:gd name="T58" fmla="*/ 75 w 218"/>
                <a:gd name="T59" fmla="*/ 92 h 208"/>
                <a:gd name="T60" fmla="*/ 48 w 218"/>
                <a:gd name="T61" fmla="*/ 117 h 208"/>
                <a:gd name="T62" fmla="*/ 26 w 218"/>
                <a:gd name="T63" fmla="*/ 139 h 208"/>
                <a:gd name="T64" fmla="*/ 5 w 218"/>
                <a:gd name="T65" fmla="*/ 149 h 208"/>
                <a:gd name="T66" fmla="*/ 4 w 218"/>
                <a:gd name="T67" fmla="*/ 154 h 208"/>
                <a:gd name="T68" fmla="*/ 7 w 218"/>
                <a:gd name="T69" fmla="*/ 161 h 208"/>
                <a:gd name="T70" fmla="*/ 4 w 218"/>
                <a:gd name="T71" fmla="*/ 185 h 208"/>
                <a:gd name="T72" fmla="*/ 16 w 218"/>
                <a:gd name="T73" fmla="*/ 191 h 208"/>
                <a:gd name="T74" fmla="*/ 17 w 218"/>
                <a:gd name="T75" fmla="*/ 206 h 208"/>
                <a:gd name="T76" fmla="*/ 27 w 218"/>
                <a:gd name="T77" fmla="*/ 207 h 208"/>
                <a:gd name="T78" fmla="*/ 36 w 218"/>
                <a:gd name="T79" fmla="*/ 203 h 208"/>
                <a:gd name="T80" fmla="*/ 43 w 218"/>
                <a:gd name="T81" fmla="*/ 198 h 208"/>
                <a:gd name="T82" fmla="*/ 44 w 218"/>
                <a:gd name="T83" fmla="*/ 187 h 208"/>
                <a:gd name="T84" fmla="*/ 53 w 218"/>
                <a:gd name="T85" fmla="*/ 183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8" h="208">
                  <a:moveTo>
                    <a:pt x="51" y="176"/>
                  </a:moveTo>
                  <a:cubicBezTo>
                    <a:pt x="48" y="170"/>
                    <a:pt x="53" y="171"/>
                    <a:pt x="57" y="168"/>
                  </a:cubicBezTo>
                  <a:cubicBezTo>
                    <a:pt x="61" y="164"/>
                    <a:pt x="61" y="162"/>
                    <a:pt x="61" y="157"/>
                  </a:cubicBezTo>
                  <a:cubicBezTo>
                    <a:pt x="61" y="155"/>
                    <a:pt x="61" y="153"/>
                    <a:pt x="62" y="151"/>
                  </a:cubicBezTo>
                  <a:cubicBezTo>
                    <a:pt x="63" y="149"/>
                    <a:pt x="65" y="148"/>
                    <a:pt x="65" y="146"/>
                  </a:cubicBezTo>
                  <a:cubicBezTo>
                    <a:pt x="58" y="146"/>
                    <a:pt x="64" y="141"/>
                    <a:pt x="66" y="140"/>
                  </a:cubicBezTo>
                  <a:cubicBezTo>
                    <a:pt x="70" y="138"/>
                    <a:pt x="74" y="137"/>
                    <a:pt x="75" y="132"/>
                  </a:cubicBezTo>
                  <a:cubicBezTo>
                    <a:pt x="75" y="130"/>
                    <a:pt x="74" y="129"/>
                    <a:pt x="77" y="128"/>
                  </a:cubicBezTo>
                  <a:cubicBezTo>
                    <a:pt x="77" y="127"/>
                    <a:pt x="79" y="127"/>
                    <a:pt x="79" y="127"/>
                  </a:cubicBezTo>
                  <a:cubicBezTo>
                    <a:pt x="81" y="128"/>
                    <a:pt x="81" y="129"/>
                    <a:pt x="81" y="129"/>
                  </a:cubicBezTo>
                  <a:cubicBezTo>
                    <a:pt x="84" y="131"/>
                    <a:pt x="87" y="128"/>
                    <a:pt x="91" y="128"/>
                  </a:cubicBezTo>
                  <a:cubicBezTo>
                    <a:pt x="95" y="128"/>
                    <a:pt x="96" y="133"/>
                    <a:pt x="99" y="130"/>
                  </a:cubicBezTo>
                  <a:cubicBezTo>
                    <a:pt x="100" y="129"/>
                    <a:pt x="100" y="126"/>
                    <a:pt x="103" y="126"/>
                  </a:cubicBezTo>
                  <a:cubicBezTo>
                    <a:pt x="103" y="126"/>
                    <a:pt x="106" y="128"/>
                    <a:pt x="107" y="128"/>
                  </a:cubicBezTo>
                  <a:cubicBezTo>
                    <a:pt x="109" y="128"/>
                    <a:pt x="116" y="128"/>
                    <a:pt x="118" y="127"/>
                  </a:cubicBezTo>
                  <a:cubicBezTo>
                    <a:pt x="120" y="126"/>
                    <a:pt x="120" y="124"/>
                    <a:pt x="122" y="123"/>
                  </a:cubicBezTo>
                  <a:cubicBezTo>
                    <a:pt x="124" y="123"/>
                    <a:pt x="126" y="122"/>
                    <a:pt x="127" y="121"/>
                  </a:cubicBezTo>
                  <a:cubicBezTo>
                    <a:pt x="130" y="121"/>
                    <a:pt x="138" y="122"/>
                    <a:pt x="136" y="117"/>
                  </a:cubicBezTo>
                  <a:cubicBezTo>
                    <a:pt x="136" y="114"/>
                    <a:pt x="126" y="114"/>
                    <a:pt x="128" y="110"/>
                  </a:cubicBezTo>
                  <a:cubicBezTo>
                    <a:pt x="128" y="108"/>
                    <a:pt x="137" y="105"/>
                    <a:pt x="138" y="104"/>
                  </a:cubicBezTo>
                  <a:cubicBezTo>
                    <a:pt x="142" y="102"/>
                    <a:pt x="144" y="99"/>
                    <a:pt x="146" y="96"/>
                  </a:cubicBezTo>
                  <a:cubicBezTo>
                    <a:pt x="147" y="94"/>
                    <a:pt x="147" y="92"/>
                    <a:pt x="148" y="91"/>
                  </a:cubicBezTo>
                  <a:cubicBezTo>
                    <a:pt x="150" y="89"/>
                    <a:pt x="152" y="89"/>
                    <a:pt x="153" y="87"/>
                  </a:cubicBezTo>
                  <a:cubicBezTo>
                    <a:pt x="156" y="84"/>
                    <a:pt x="155" y="79"/>
                    <a:pt x="160" y="80"/>
                  </a:cubicBezTo>
                  <a:cubicBezTo>
                    <a:pt x="163" y="80"/>
                    <a:pt x="163" y="82"/>
                    <a:pt x="165" y="83"/>
                  </a:cubicBezTo>
                  <a:cubicBezTo>
                    <a:pt x="166" y="84"/>
                    <a:pt x="168" y="84"/>
                    <a:pt x="170" y="84"/>
                  </a:cubicBezTo>
                  <a:cubicBezTo>
                    <a:pt x="172" y="84"/>
                    <a:pt x="173" y="83"/>
                    <a:pt x="174" y="82"/>
                  </a:cubicBezTo>
                  <a:cubicBezTo>
                    <a:pt x="177" y="82"/>
                    <a:pt x="178" y="84"/>
                    <a:pt x="181" y="85"/>
                  </a:cubicBezTo>
                  <a:cubicBezTo>
                    <a:pt x="183" y="86"/>
                    <a:pt x="186" y="84"/>
                    <a:pt x="189" y="83"/>
                  </a:cubicBezTo>
                  <a:cubicBezTo>
                    <a:pt x="190" y="83"/>
                    <a:pt x="191" y="82"/>
                    <a:pt x="192" y="82"/>
                  </a:cubicBezTo>
                  <a:cubicBezTo>
                    <a:pt x="188" y="76"/>
                    <a:pt x="202" y="72"/>
                    <a:pt x="198" y="65"/>
                  </a:cubicBezTo>
                  <a:cubicBezTo>
                    <a:pt x="197" y="63"/>
                    <a:pt x="194" y="64"/>
                    <a:pt x="196" y="61"/>
                  </a:cubicBezTo>
                  <a:cubicBezTo>
                    <a:pt x="197" y="59"/>
                    <a:pt x="199" y="59"/>
                    <a:pt x="201" y="58"/>
                  </a:cubicBezTo>
                  <a:cubicBezTo>
                    <a:pt x="204" y="56"/>
                    <a:pt x="207" y="56"/>
                    <a:pt x="211" y="54"/>
                  </a:cubicBezTo>
                  <a:cubicBezTo>
                    <a:pt x="216" y="53"/>
                    <a:pt x="214" y="49"/>
                    <a:pt x="214" y="45"/>
                  </a:cubicBezTo>
                  <a:cubicBezTo>
                    <a:pt x="214" y="41"/>
                    <a:pt x="216" y="39"/>
                    <a:pt x="216" y="35"/>
                  </a:cubicBezTo>
                  <a:cubicBezTo>
                    <a:pt x="218" y="26"/>
                    <a:pt x="208" y="23"/>
                    <a:pt x="203" y="18"/>
                  </a:cubicBezTo>
                  <a:cubicBezTo>
                    <a:pt x="200" y="15"/>
                    <a:pt x="200" y="11"/>
                    <a:pt x="204" y="9"/>
                  </a:cubicBezTo>
                  <a:cubicBezTo>
                    <a:pt x="206" y="7"/>
                    <a:pt x="210" y="7"/>
                    <a:pt x="213" y="7"/>
                  </a:cubicBezTo>
                  <a:cubicBezTo>
                    <a:pt x="213" y="7"/>
                    <a:pt x="213" y="7"/>
                    <a:pt x="213" y="7"/>
                  </a:cubicBezTo>
                  <a:cubicBezTo>
                    <a:pt x="216" y="5"/>
                    <a:pt x="217" y="7"/>
                    <a:pt x="215" y="5"/>
                  </a:cubicBezTo>
                  <a:cubicBezTo>
                    <a:pt x="214" y="3"/>
                    <a:pt x="209" y="4"/>
                    <a:pt x="206" y="4"/>
                  </a:cubicBezTo>
                  <a:cubicBezTo>
                    <a:pt x="202" y="4"/>
                    <a:pt x="199" y="5"/>
                    <a:pt x="195" y="5"/>
                  </a:cubicBezTo>
                  <a:cubicBezTo>
                    <a:pt x="191" y="5"/>
                    <a:pt x="193" y="2"/>
                    <a:pt x="190" y="1"/>
                  </a:cubicBezTo>
                  <a:cubicBezTo>
                    <a:pt x="186" y="0"/>
                    <a:pt x="185" y="3"/>
                    <a:pt x="184" y="5"/>
                  </a:cubicBezTo>
                  <a:cubicBezTo>
                    <a:pt x="182" y="6"/>
                    <a:pt x="180" y="9"/>
                    <a:pt x="178" y="10"/>
                  </a:cubicBezTo>
                  <a:cubicBezTo>
                    <a:pt x="175" y="10"/>
                    <a:pt x="174" y="10"/>
                    <a:pt x="172" y="12"/>
                  </a:cubicBezTo>
                  <a:cubicBezTo>
                    <a:pt x="170" y="13"/>
                    <a:pt x="168" y="13"/>
                    <a:pt x="162" y="14"/>
                  </a:cubicBezTo>
                  <a:cubicBezTo>
                    <a:pt x="156" y="14"/>
                    <a:pt x="148" y="18"/>
                    <a:pt x="146" y="19"/>
                  </a:cubicBezTo>
                  <a:cubicBezTo>
                    <a:pt x="143" y="21"/>
                    <a:pt x="142" y="21"/>
                    <a:pt x="142" y="23"/>
                  </a:cubicBezTo>
                  <a:cubicBezTo>
                    <a:pt x="141" y="25"/>
                    <a:pt x="136" y="26"/>
                    <a:pt x="132" y="25"/>
                  </a:cubicBezTo>
                  <a:cubicBezTo>
                    <a:pt x="128" y="25"/>
                    <a:pt x="125" y="27"/>
                    <a:pt x="127" y="29"/>
                  </a:cubicBezTo>
                  <a:cubicBezTo>
                    <a:pt x="130" y="31"/>
                    <a:pt x="129" y="31"/>
                    <a:pt x="132" y="32"/>
                  </a:cubicBezTo>
                  <a:cubicBezTo>
                    <a:pt x="134" y="34"/>
                    <a:pt x="132" y="40"/>
                    <a:pt x="131" y="45"/>
                  </a:cubicBezTo>
                  <a:cubicBezTo>
                    <a:pt x="130" y="49"/>
                    <a:pt x="124" y="51"/>
                    <a:pt x="120" y="53"/>
                  </a:cubicBezTo>
                  <a:cubicBezTo>
                    <a:pt x="116" y="55"/>
                    <a:pt x="112" y="58"/>
                    <a:pt x="108" y="60"/>
                  </a:cubicBezTo>
                  <a:cubicBezTo>
                    <a:pt x="105" y="63"/>
                    <a:pt x="100" y="66"/>
                    <a:pt x="97" y="71"/>
                  </a:cubicBezTo>
                  <a:cubicBezTo>
                    <a:pt x="94" y="76"/>
                    <a:pt x="91" y="78"/>
                    <a:pt x="89" y="81"/>
                  </a:cubicBezTo>
                  <a:cubicBezTo>
                    <a:pt x="87" y="84"/>
                    <a:pt x="85" y="88"/>
                    <a:pt x="82" y="89"/>
                  </a:cubicBezTo>
                  <a:cubicBezTo>
                    <a:pt x="79" y="91"/>
                    <a:pt x="78" y="90"/>
                    <a:pt x="75" y="92"/>
                  </a:cubicBezTo>
                  <a:cubicBezTo>
                    <a:pt x="72" y="94"/>
                    <a:pt x="65" y="100"/>
                    <a:pt x="63" y="102"/>
                  </a:cubicBezTo>
                  <a:cubicBezTo>
                    <a:pt x="60" y="105"/>
                    <a:pt x="50" y="114"/>
                    <a:pt x="48" y="117"/>
                  </a:cubicBezTo>
                  <a:cubicBezTo>
                    <a:pt x="45" y="120"/>
                    <a:pt x="37" y="129"/>
                    <a:pt x="34" y="132"/>
                  </a:cubicBezTo>
                  <a:cubicBezTo>
                    <a:pt x="30" y="134"/>
                    <a:pt x="27" y="135"/>
                    <a:pt x="26" y="139"/>
                  </a:cubicBezTo>
                  <a:cubicBezTo>
                    <a:pt x="25" y="142"/>
                    <a:pt x="24" y="143"/>
                    <a:pt x="20" y="145"/>
                  </a:cubicBezTo>
                  <a:cubicBezTo>
                    <a:pt x="16" y="148"/>
                    <a:pt x="10" y="149"/>
                    <a:pt x="5" y="149"/>
                  </a:cubicBezTo>
                  <a:cubicBezTo>
                    <a:pt x="3" y="149"/>
                    <a:pt x="3" y="149"/>
                    <a:pt x="2" y="150"/>
                  </a:cubicBezTo>
                  <a:cubicBezTo>
                    <a:pt x="3" y="151"/>
                    <a:pt x="4" y="153"/>
                    <a:pt x="4" y="154"/>
                  </a:cubicBezTo>
                  <a:cubicBezTo>
                    <a:pt x="5" y="155"/>
                    <a:pt x="4" y="156"/>
                    <a:pt x="4" y="157"/>
                  </a:cubicBezTo>
                  <a:cubicBezTo>
                    <a:pt x="5" y="159"/>
                    <a:pt x="7" y="159"/>
                    <a:pt x="7" y="161"/>
                  </a:cubicBezTo>
                  <a:cubicBezTo>
                    <a:pt x="8" y="163"/>
                    <a:pt x="3" y="175"/>
                    <a:pt x="0" y="175"/>
                  </a:cubicBezTo>
                  <a:cubicBezTo>
                    <a:pt x="0" y="177"/>
                    <a:pt x="3" y="183"/>
                    <a:pt x="4" y="185"/>
                  </a:cubicBezTo>
                  <a:cubicBezTo>
                    <a:pt x="6" y="187"/>
                    <a:pt x="10" y="187"/>
                    <a:pt x="13" y="188"/>
                  </a:cubicBezTo>
                  <a:cubicBezTo>
                    <a:pt x="15" y="189"/>
                    <a:pt x="16" y="188"/>
                    <a:pt x="16" y="191"/>
                  </a:cubicBezTo>
                  <a:cubicBezTo>
                    <a:pt x="16" y="193"/>
                    <a:pt x="14" y="194"/>
                    <a:pt x="13" y="196"/>
                  </a:cubicBezTo>
                  <a:cubicBezTo>
                    <a:pt x="12" y="200"/>
                    <a:pt x="13" y="205"/>
                    <a:pt x="17" y="206"/>
                  </a:cubicBezTo>
                  <a:cubicBezTo>
                    <a:pt x="19" y="206"/>
                    <a:pt x="20" y="206"/>
                    <a:pt x="22" y="206"/>
                  </a:cubicBezTo>
                  <a:cubicBezTo>
                    <a:pt x="23" y="206"/>
                    <a:pt x="26" y="208"/>
                    <a:pt x="27" y="207"/>
                  </a:cubicBezTo>
                  <a:cubicBezTo>
                    <a:pt x="30" y="206"/>
                    <a:pt x="29" y="204"/>
                    <a:pt x="31" y="203"/>
                  </a:cubicBezTo>
                  <a:cubicBezTo>
                    <a:pt x="32" y="203"/>
                    <a:pt x="36" y="203"/>
                    <a:pt x="36" y="203"/>
                  </a:cubicBezTo>
                  <a:cubicBezTo>
                    <a:pt x="38" y="203"/>
                    <a:pt x="39" y="205"/>
                    <a:pt x="41" y="204"/>
                  </a:cubicBezTo>
                  <a:cubicBezTo>
                    <a:pt x="42" y="203"/>
                    <a:pt x="42" y="200"/>
                    <a:pt x="43" y="198"/>
                  </a:cubicBezTo>
                  <a:cubicBezTo>
                    <a:pt x="44" y="196"/>
                    <a:pt x="46" y="196"/>
                    <a:pt x="46" y="193"/>
                  </a:cubicBezTo>
                  <a:cubicBezTo>
                    <a:pt x="46" y="191"/>
                    <a:pt x="44" y="190"/>
                    <a:pt x="44" y="187"/>
                  </a:cubicBezTo>
                  <a:cubicBezTo>
                    <a:pt x="45" y="185"/>
                    <a:pt x="49" y="183"/>
                    <a:pt x="51" y="183"/>
                  </a:cubicBezTo>
                  <a:cubicBezTo>
                    <a:pt x="52" y="183"/>
                    <a:pt x="52" y="183"/>
                    <a:pt x="53" y="183"/>
                  </a:cubicBezTo>
                  <a:cubicBezTo>
                    <a:pt x="53" y="180"/>
                    <a:pt x="52" y="177"/>
                    <a:pt x="51" y="176"/>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2" name="Freeform 42">
              <a:extLst>
                <a:ext uri="{FF2B5EF4-FFF2-40B4-BE49-F238E27FC236}">
                  <a16:creationId xmlns:a16="http://schemas.microsoft.com/office/drawing/2014/main" id="{703F7E25-053C-4C3B-A57C-5027ECCC0C79}"/>
                </a:ext>
              </a:extLst>
            </p:cNvPr>
            <p:cNvSpPr>
              <a:spLocks/>
            </p:cNvSpPr>
            <p:nvPr/>
          </p:nvSpPr>
          <p:spPr bwMode="auto">
            <a:xfrm>
              <a:off x="2060575" y="8551863"/>
              <a:ext cx="708025" cy="539750"/>
            </a:xfrm>
            <a:custGeom>
              <a:avLst/>
              <a:gdLst>
                <a:gd name="T0" fmla="*/ 185 w 189"/>
                <a:gd name="T1" fmla="*/ 89 h 144"/>
                <a:gd name="T2" fmla="*/ 180 w 189"/>
                <a:gd name="T3" fmla="*/ 73 h 144"/>
                <a:gd name="T4" fmla="*/ 176 w 189"/>
                <a:gd name="T5" fmla="*/ 49 h 144"/>
                <a:gd name="T6" fmla="*/ 170 w 189"/>
                <a:gd name="T7" fmla="*/ 40 h 144"/>
                <a:gd name="T8" fmla="*/ 168 w 189"/>
                <a:gd name="T9" fmla="*/ 20 h 144"/>
                <a:gd name="T10" fmla="*/ 155 w 189"/>
                <a:gd name="T11" fmla="*/ 6 h 144"/>
                <a:gd name="T12" fmla="*/ 144 w 189"/>
                <a:gd name="T13" fmla="*/ 3 h 144"/>
                <a:gd name="T14" fmla="*/ 133 w 189"/>
                <a:gd name="T15" fmla="*/ 6 h 144"/>
                <a:gd name="T16" fmla="*/ 122 w 189"/>
                <a:gd name="T17" fmla="*/ 5 h 144"/>
                <a:gd name="T18" fmla="*/ 112 w 189"/>
                <a:gd name="T19" fmla="*/ 1 h 144"/>
                <a:gd name="T20" fmla="*/ 100 w 189"/>
                <a:gd name="T21" fmla="*/ 12 h 144"/>
                <a:gd name="T22" fmla="*/ 90 w 189"/>
                <a:gd name="T23" fmla="*/ 25 h 144"/>
                <a:gd name="T24" fmla="*/ 88 w 189"/>
                <a:gd name="T25" fmla="*/ 38 h 144"/>
                <a:gd name="T26" fmla="*/ 74 w 189"/>
                <a:gd name="T27" fmla="*/ 44 h 144"/>
                <a:gd name="T28" fmla="*/ 59 w 189"/>
                <a:gd name="T29" fmla="*/ 49 h 144"/>
                <a:gd name="T30" fmla="*/ 51 w 189"/>
                <a:gd name="T31" fmla="*/ 51 h 144"/>
                <a:gd name="T32" fmla="*/ 33 w 189"/>
                <a:gd name="T33" fmla="*/ 50 h 144"/>
                <a:gd name="T34" fmla="*/ 29 w 189"/>
                <a:gd name="T35" fmla="*/ 49 h 144"/>
                <a:gd name="T36" fmla="*/ 18 w 189"/>
                <a:gd name="T37" fmla="*/ 61 h 144"/>
                <a:gd name="T38" fmla="*/ 14 w 189"/>
                <a:gd name="T39" fmla="*/ 72 h 144"/>
                <a:gd name="T40" fmla="*/ 9 w 189"/>
                <a:gd name="T41" fmla="*/ 89 h 144"/>
                <a:gd name="T42" fmla="*/ 5 w 189"/>
                <a:gd name="T43" fmla="*/ 104 h 144"/>
                <a:gd name="T44" fmla="*/ 5 w 189"/>
                <a:gd name="T45" fmla="*/ 116 h 144"/>
                <a:gd name="T46" fmla="*/ 12 w 189"/>
                <a:gd name="T47" fmla="*/ 131 h 144"/>
                <a:gd name="T48" fmla="*/ 24 w 189"/>
                <a:gd name="T49" fmla="*/ 144 h 144"/>
                <a:gd name="T50" fmla="*/ 28 w 189"/>
                <a:gd name="T51" fmla="*/ 131 h 144"/>
                <a:gd name="T52" fmla="*/ 39 w 189"/>
                <a:gd name="T53" fmla="*/ 121 h 144"/>
                <a:gd name="T54" fmla="*/ 52 w 189"/>
                <a:gd name="T55" fmla="*/ 121 h 144"/>
                <a:gd name="T56" fmla="*/ 62 w 189"/>
                <a:gd name="T57" fmla="*/ 125 h 144"/>
                <a:gd name="T58" fmla="*/ 66 w 189"/>
                <a:gd name="T59" fmla="*/ 134 h 144"/>
                <a:gd name="T60" fmla="*/ 70 w 189"/>
                <a:gd name="T61" fmla="*/ 138 h 144"/>
                <a:gd name="T62" fmla="*/ 81 w 189"/>
                <a:gd name="T63" fmla="*/ 140 h 144"/>
                <a:gd name="T64" fmla="*/ 91 w 189"/>
                <a:gd name="T65" fmla="*/ 138 h 144"/>
                <a:gd name="T66" fmla="*/ 94 w 189"/>
                <a:gd name="T67" fmla="*/ 137 h 144"/>
                <a:gd name="T68" fmla="*/ 108 w 189"/>
                <a:gd name="T69" fmla="*/ 129 h 144"/>
                <a:gd name="T70" fmla="*/ 116 w 189"/>
                <a:gd name="T71" fmla="*/ 127 h 144"/>
                <a:gd name="T72" fmla="*/ 133 w 189"/>
                <a:gd name="T73" fmla="*/ 128 h 144"/>
                <a:gd name="T74" fmla="*/ 145 w 189"/>
                <a:gd name="T75" fmla="*/ 137 h 144"/>
                <a:gd name="T76" fmla="*/ 150 w 189"/>
                <a:gd name="T77" fmla="*/ 123 h 144"/>
                <a:gd name="T78" fmla="*/ 158 w 189"/>
                <a:gd name="T79" fmla="*/ 111 h 144"/>
                <a:gd name="T80" fmla="*/ 169 w 189"/>
                <a:gd name="T81" fmla="*/ 120 h 144"/>
                <a:gd name="T82" fmla="*/ 175 w 189"/>
                <a:gd name="T83" fmla="*/ 115 h 144"/>
                <a:gd name="T84" fmla="*/ 180 w 189"/>
                <a:gd name="T85" fmla="*/ 108 h 144"/>
                <a:gd name="T86" fmla="*/ 185 w 189"/>
                <a:gd name="T87" fmla="*/ 104 h 144"/>
                <a:gd name="T88" fmla="*/ 187 w 189"/>
                <a:gd name="T89" fmla="*/ 10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9" h="144">
                  <a:moveTo>
                    <a:pt x="188" y="97"/>
                  </a:moveTo>
                  <a:cubicBezTo>
                    <a:pt x="188" y="93"/>
                    <a:pt x="187" y="92"/>
                    <a:pt x="185" y="89"/>
                  </a:cubicBezTo>
                  <a:cubicBezTo>
                    <a:pt x="184" y="86"/>
                    <a:pt x="180" y="84"/>
                    <a:pt x="179" y="81"/>
                  </a:cubicBezTo>
                  <a:cubicBezTo>
                    <a:pt x="178" y="78"/>
                    <a:pt x="180" y="76"/>
                    <a:pt x="180" y="73"/>
                  </a:cubicBezTo>
                  <a:cubicBezTo>
                    <a:pt x="180" y="70"/>
                    <a:pt x="179" y="68"/>
                    <a:pt x="177" y="66"/>
                  </a:cubicBezTo>
                  <a:cubicBezTo>
                    <a:pt x="174" y="60"/>
                    <a:pt x="179" y="54"/>
                    <a:pt x="176" y="49"/>
                  </a:cubicBezTo>
                  <a:cubicBezTo>
                    <a:pt x="175" y="47"/>
                    <a:pt x="173" y="46"/>
                    <a:pt x="172" y="44"/>
                  </a:cubicBezTo>
                  <a:cubicBezTo>
                    <a:pt x="171" y="43"/>
                    <a:pt x="170" y="41"/>
                    <a:pt x="170" y="40"/>
                  </a:cubicBezTo>
                  <a:cubicBezTo>
                    <a:pt x="167" y="36"/>
                    <a:pt x="166" y="35"/>
                    <a:pt x="166" y="30"/>
                  </a:cubicBezTo>
                  <a:cubicBezTo>
                    <a:pt x="166" y="26"/>
                    <a:pt x="167" y="24"/>
                    <a:pt x="168" y="20"/>
                  </a:cubicBezTo>
                  <a:cubicBezTo>
                    <a:pt x="169" y="17"/>
                    <a:pt x="166" y="13"/>
                    <a:pt x="164" y="10"/>
                  </a:cubicBezTo>
                  <a:cubicBezTo>
                    <a:pt x="162" y="7"/>
                    <a:pt x="159" y="7"/>
                    <a:pt x="155" y="6"/>
                  </a:cubicBezTo>
                  <a:cubicBezTo>
                    <a:pt x="152" y="6"/>
                    <a:pt x="147" y="7"/>
                    <a:pt x="145" y="5"/>
                  </a:cubicBezTo>
                  <a:cubicBezTo>
                    <a:pt x="144" y="4"/>
                    <a:pt x="144" y="4"/>
                    <a:pt x="144" y="3"/>
                  </a:cubicBezTo>
                  <a:cubicBezTo>
                    <a:pt x="143" y="3"/>
                    <a:pt x="142" y="4"/>
                    <a:pt x="141" y="4"/>
                  </a:cubicBezTo>
                  <a:cubicBezTo>
                    <a:pt x="138" y="5"/>
                    <a:pt x="135" y="7"/>
                    <a:pt x="133" y="6"/>
                  </a:cubicBezTo>
                  <a:cubicBezTo>
                    <a:pt x="130" y="5"/>
                    <a:pt x="129" y="3"/>
                    <a:pt x="126" y="3"/>
                  </a:cubicBezTo>
                  <a:cubicBezTo>
                    <a:pt x="125" y="4"/>
                    <a:pt x="124" y="5"/>
                    <a:pt x="122" y="5"/>
                  </a:cubicBezTo>
                  <a:cubicBezTo>
                    <a:pt x="120" y="5"/>
                    <a:pt x="118" y="5"/>
                    <a:pt x="117" y="4"/>
                  </a:cubicBezTo>
                  <a:cubicBezTo>
                    <a:pt x="115" y="3"/>
                    <a:pt x="115" y="1"/>
                    <a:pt x="112" y="1"/>
                  </a:cubicBezTo>
                  <a:cubicBezTo>
                    <a:pt x="107" y="0"/>
                    <a:pt x="108" y="5"/>
                    <a:pt x="105" y="8"/>
                  </a:cubicBezTo>
                  <a:cubicBezTo>
                    <a:pt x="104" y="10"/>
                    <a:pt x="102" y="10"/>
                    <a:pt x="100" y="12"/>
                  </a:cubicBezTo>
                  <a:cubicBezTo>
                    <a:pt x="99" y="13"/>
                    <a:pt x="99" y="15"/>
                    <a:pt x="98" y="17"/>
                  </a:cubicBezTo>
                  <a:cubicBezTo>
                    <a:pt x="96" y="20"/>
                    <a:pt x="94" y="23"/>
                    <a:pt x="90" y="25"/>
                  </a:cubicBezTo>
                  <a:cubicBezTo>
                    <a:pt x="89" y="26"/>
                    <a:pt x="80" y="29"/>
                    <a:pt x="80" y="31"/>
                  </a:cubicBezTo>
                  <a:cubicBezTo>
                    <a:pt x="78" y="35"/>
                    <a:pt x="88" y="35"/>
                    <a:pt x="88" y="38"/>
                  </a:cubicBezTo>
                  <a:cubicBezTo>
                    <a:pt x="90" y="43"/>
                    <a:pt x="82" y="42"/>
                    <a:pt x="79" y="42"/>
                  </a:cubicBezTo>
                  <a:cubicBezTo>
                    <a:pt x="78" y="43"/>
                    <a:pt x="76" y="44"/>
                    <a:pt x="74" y="44"/>
                  </a:cubicBezTo>
                  <a:cubicBezTo>
                    <a:pt x="72" y="45"/>
                    <a:pt x="72" y="47"/>
                    <a:pt x="70" y="48"/>
                  </a:cubicBezTo>
                  <a:cubicBezTo>
                    <a:pt x="68" y="49"/>
                    <a:pt x="61" y="49"/>
                    <a:pt x="59" y="49"/>
                  </a:cubicBezTo>
                  <a:cubicBezTo>
                    <a:pt x="58" y="49"/>
                    <a:pt x="55" y="47"/>
                    <a:pt x="55" y="47"/>
                  </a:cubicBezTo>
                  <a:cubicBezTo>
                    <a:pt x="52" y="47"/>
                    <a:pt x="52" y="50"/>
                    <a:pt x="51" y="51"/>
                  </a:cubicBezTo>
                  <a:cubicBezTo>
                    <a:pt x="48" y="54"/>
                    <a:pt x="47" y="49"/>
                    <a:pt x="43" y="49"/>
                  </a:cubicBezTo>
                  <a:cubicBezTo>
                    <a:pt x="39" y="49"/>
                    <a:pt x="36" y="52"/>
                    <a:pt x="33" y="50"/>
                  </a:cubicBezTo>
                  <a:cubicBezTo>
                    <a:pt x="33" y="50"/>
                    <a:pt x="33" y="49"/>
                    <a:pt x="31" y="48"/>
                  </a:cubicBezTo>
                  <a:cubicBezTo>
                    <a:pt x="31" y="48"/>
                    <a:pt x="29" y="48"/>
                    <a:pt x="29" y="49"/>
                  </a:cubicBezTo>
                  <a:cubicBezTo>
                    <a:pt x="26" y="50"/>
                    <a:pt x="27" y="51"/>
                    <a:pt x="27" y="53"/>
                  </a:cubicBezTo>
                  <a:cubicBezTo>
                    <a:pt x="26" y="58"/>
                    <a:pt x="22" y="59"/>
                    <a:pt x="18" y="61"/>
                  </a:cubicBezTo>
                  <a:cubicBezTo>
                    <a:pt x="16" y="62"/>
                    <a:pt x="10" y="67"/>
                    <a:pt x="17" y="67"/>
                  </a:cubicBezTo>
                  <a:cubicBezTo>
                    <a:pt x="17" y="69"/>
                    <a:pt x="15" y="70"/>
                    <a:pt x="14" y="72"/>
                  </a:cubicBezTo>
                  <a:cubicBezTo>
                    <a:pt x="13" y="74"/>
                    <a:pt x="13" y="76"/>
                    <a:pt x="13" y="78"/>
                  </a:cubicBezTo>
                  <a:cubicBezTo>
                    <a:pt x="13" y="83"/>
                    <a:pt x="13" y="85"/>
                    <a:pt x="9" y="89"/>
                  </a:cubicBezTo>
                  <a:cubicBezTo>
                    <a:pt x="5" y="92"/>
                    <a:pt x="0" y="91"/>
                    <a:pt x="3" y="97"/>
                  </a:cubicBezTo>
                  <a:cubicBezTo>
                    <a:pt x="4" y="98"/>
                    <a:pt x="5" y="101"/>
                    <a:pt x="5" y="104"/>
                  </a:cubicBezTo>
                  <a:cubicBezTo>
                    <a:pt x="6" y="104"/>
                    <a:pt x="6" y="106"/>
                    <a:pt x="6" y="108"/>
                  </a:cubicBezTo>
                  <a:cubicBezTo>
                    <a:pt x="6" y="111"/>
                    <a:pt x="5" y="113"/>
                    <a:pt x="5" y="116"/>
                  </a:cubicBezTo>
                  <a:cubicBezTo>
                    <a:pt x="5" y="120"/>
                    <a:pt x="7" y="120"/>
                    <a:pt x="9" y="123"/>
                  </a:cubicBezTo>
                  <a:cubicBezTo>
                    <a:pt x="13" y="126"/>
                    <a:pt x="11" y="127"/>
                    <a:pt x="12" y="131"/>
                  </a:cubicBezTo>
                  <a:cubicBezTo>
                    <a:pt x="12" y="133"/>
                    <a:pt x="16" y="137"/>
                    <a:pt x="17" y="139"/>
                  </a:cubicBezTo>
                  <a:cubicBezTo>
                    <a:pt x="19" y="141"/>
                    <a:pt x="22" y="141"/>
                    <a:pt x="24" y="144"/>
                  </a:cubicBezTo>
                  <a:cubicBezTo>
                    <a:pt x="24" y="141"/>
                    <a:pt x="26" y="140"/>
                    <a:pt x="27" y="138"/>
                  </a:cubicBezTo>
                  <a:cubicBezTo>
                    <a:pt x="28" y="136"/>
                    <a:pt x="26" y="133"/>
                    <a:pt x="28" y="131"/>
                  </a:cubicBezTo>
                  <a:cubicBezTo>
                    <a:pt x="29" y="129"/>
                    <a:pt x="33" y="130"/>
                    <a:pt x="34" y="129"/>
                  </a:cubicBezTo>
                  <a:cubicBezTo>
                    <a:pt x="37" y="127"/>
                    <a:pt x="36" y="123"/>
                    <a:pt x="39" y="121"/>
                  </a:cubicBezTo>
                  <a:cubicBezTo>
                    <a:pt x="41" y="120"/>
                    <a:pt x="43" y="119"/>
                    <a:pt x="45" y="120"/>
                  </a:cubicBezTo>
                  <a:cubicBezTo>
                    <a:pt x="49" y="121"/>
                    <a:pt x="49" y="122"/>
                    <a:pt x="52" y="121"/>
                  </a:cubicBezTo>
                  <a:cubicBezTo>
                    <a:pt x="54" y="120"/>
                    <a:pt x="57" y="119"/>
                    <a:pt x="60" y="120"/>
                  </a:cubicBezTo>
                  <a:cubicBezTo>
                    <a:pt x="63" y="121"/>
                    <a:pt x="62" y="122"/>
                    <a:pt x="62" y="125"/>
                  </a:cubicBezTo>
                  <a:cubicBezTo>
                    <a:pt x="62" y="127"/>
                    <a:pt x="63" y="129"/>
                    <a:pt x="63" y="130"/>
                  </a:cubicBezTo>
                  <a:cubicBezTo>
                    <a:pt x="64" y="132"/>
                    <a:pt x="65" y="133"/>
                    <a:pt x="66" y="134"/>
                  </a:cubicBezTo>
                  <a:cubicBezTo>
                    <a:pt x="66" y="135"/>
                    <a:pt x="66" y="136"/>
                    <a:pt x="67" y="137"/>
                  </a:cubicBezTo>
                  <a:cubicBezTo>
                    <a:pt x="67" y="138"/>
                    <a:pt x="69" y="138"/>
                    <a:pt x="70" y="138"/>
                  </a:cubicBezTo>
                  <a:cubicBezTo>
                    <a:pt x="71" y="139"/>
                    <a:pt x="72" y="140"/>
                    <a:pt x="73" y="140"/>
                  </a:cubicBezTo>
                  <a:cubicBezTo>
                    <a:pt x="75" y="141"/>
                    <a:pt x="79" y="140"/>
                    <a:pt x="81" y="140"/>
                  </a:cubicBezTo>
                  <a:cubicBezTo>
                    <a:pt x="83" y="140"/>
                    <a:pt x="85" y="140"/>
                    <a:pt x="86" y="139"/>
                  </a:cubicBezTo>
                  <a:cubicBezTo>
                    <a:pt x="88" y="139"/>
                    <a:pt x="89" y="137"/>
                    <a:pt x="91" y="138"/>
                  </a:cubicBezTo>
                  <a:cubicBezTo>
                    <a:pt x="91" y="138"/>
                    <a:pt x="91" y="141"/>
                    <a:pt x="93" y="140"/>
                  </a:cubicBezTo>
                  <a:cubicBezTo>
                    <a:pt x="93" y="140"/>
                    <a:pt x="94" y="138"/>
                    <a:pt x="94" y="137"/>
                  </a:cubicBezTo>
                  <a:cubicBezTo>
                    <a:pt x="95" y="134"/>
                    <a:pt x="96" y="132"/>
                    <a:pt x="100" y="132"/>
                  </a:cubicBezTo>
                  <a:cubicBezTo>
                    <a:pt x="103" y="132"/>
                    <a:pt x="106" y="131"/>
                    <a:pt x="108" y="129"/>
                  </a:cubicBezTo>
                  <a:cubicBezTo>
                    <a:pt x="110" y="128"/>
                    <a:pt x="114" y="124"/>
                    <a:pt x="116" y="125"/>
                  </a:cubicBezTo>
                  <a:cubicBezTo>
                    <a:pt x="116" y="126"/>
                    <a:pt x="116" y="126"/>
                    <a:pt x="116" y="127"/>
                  </a:cubicBezTo>
                  <a:cubicBezTo>
                    <a:pt x="119" y="127"/>
                    <a:pt x="122" y="126"/>
                    <a:pt x="125" y="126"/>
                  </a:cubicBezTo>
                  <a:cubicBezTo>
                    <a:pt x="128" y="126"/>
                    <a:pt x="131" y="126"/>
                    <a:pt x="133" y="128"/>
                  </a:cubicBezTo>
                  <a:cubicBezTo>
                    <a:pt x="135" y="130"/>
                    <a:pt x="136" y="133"/>
                    <a:pt x="137" y="135"/>
                  </a:cubicBezTo>
                  <a:cubicBezTo>
                    <a:pt x="139" y="137"/>
                    <a:pt x="142" y="138"/>
                    <a:pt x="145" y="137"/>
                  </a:cubicBezTo>
                  <a:cubicBezTo>
                    <a:pt x="149" y="136"/>
                    <a:pt x="152" y="133"/>
                    <a:pt x="151" y="129"/>
                  </a:cubicBezTo>
                  <a:cubicBezTo>
                    <a:pt x="151" y="127"/>
                    <a:pt x="151" y="124"/>
                    <a:pt x="150" y="123"/>
                  </a:cubicBezTo>
                  <a:cubicBezTo>
                    <a:pt x="150" y="120"/>
                    <a:pt x="149" y="118"/>
                    <a:pt x="150" y="116"/>
                  </a:cubicBezTo>
                  <a:cubicBezTo>
                    <a:pt x="151" y="113"/>
                    <a:pt x="155" y="111"/>
                    <a:pt x="158" y="111"/>
                  </a:cubicBezTo>
                  <a:cubicBezTo>
                    <a:pt x="161" y="111"/>
                    <a:pt x="161" y="113"/>
                    <a:pt x="162" y="116"/>
                  </a:cubicBezTo>
                  <a:cubicBezTo>
                    <a:pt x="163" y="119"/>
                    <a:pt x="166" y="120"/>
                    <a:pt x="169" y="120"/>
                  </a:cubicBezTo>
                  <a:cubicBezTo>
                    <a:pt x="171" y="120"/>
                    <a:pt x="172" y="120"/>
                    <a:pt x="174" y="119"/>
                  </a:cubicBezTo>
                  <a:cubicBezTo>
                    <a:pt x="175" y="118"/>
                    <a:pt x="174" y="116"/>
                    <a:pt x="175" y="115"/>
                  </a:cubicBezTo>
                  <a:cubicBezTo>
                    <a:pt x="175" y="113"/>
                    <a:pt x="176" y="111"/>
                    <a:pt x="177" y="110"/>
                  </a:cubicBezTo>
                  <a:cubicBezTo>
                    <a:pt x="178" y="108"/>
                    <a:pt x="179" y="108"/>
                    <a:pt x="180" y="108"/>
                  </a:cubicBezTo>
                  <a:cubicBezTo>
                    <a:pt x="182" y="108"/>
                    <a:pt x="183" y="108"/>
                    <a:pt x="184" y="107"/>
                  </a:cubicBezTo>
                  <a:cubicBezTo>
                    <a:pt x="184" y="106"/>
                    <a:pt x="183" y="105"/>
                    <a:pt x="185" y="104"/>
                  </a:cubicBezTo>
                  <a:cubicBezTo>
                    <a:pt x="185" y="104"/>
                    <a:pt x="186" y="104"/>
                    <a:pt x="187" y="104"/>
                  </a:cubicBezTo>
                  <a:cubicBezTo>
                    <a:pt x="187" y="104"/>
                    <a:pt x="187" y="104"/>
                    <a:pt x="187" y="104"/>
                  </a:cubicBezTo>
                  <a:cubicBezTo>
                    <a:pt x="188" y="102"/>
                    <a:pt x="189" y="100"/>
                    <a:pt x="188" y="97"/>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3" name="Freeform 43">
              <a:extLst>
                <a:ext uri="{FF2B5EF4-FFF2-40B4-BE49-F238E27FC236}">
                  <a16:creationId xmlns:a16="http://schemas.microsoft.com/office/drawing/2014/main" id="{AF3CA864-A44A-4541-84EA-03E4043FA85C}"/>
                </a:ext>
              </a:extLst>
            </p:cNvPr>
            <p:cNvSpPr>
              <a:spLocks/>
            </p:cNvSpPr>
            <p:nvPr/>
          </p:nvSpPr>
          <p:spPr bwMode="auto">
            <a:xfrm>
              <a:off x="3357563" y="8847138"/>
              <a:ext cx="180975" cy="252413"/>
            </a:xfrm>
            <a:custGeom>
              <a:avLst/>
              <a:gdLst>
                <a:gd name="T0" fmla="*/ 5 w 48"/>
                <a:gd name="T1" fmla="*/ 61 h 67"/>
                <a:gd name="T2" fmla="*/ 0 w 48"/>
                <a:gd name="T3" fmla="*/ 53 h 67"/>
                <a:gd name="T4" fmla="*/ 5 w 48"/>
                <a:gd name="T5" fmla="*/ 47 h 67"/>
                <a:gd name="T6" fmla="*/ 11 w 48"/>
                <a:gd name="T7" fmla="*/ 37 h 67"/>
                <a:gd name="T8" fmla="*/ 18 w 48"/>
                <a:gd name="T9" fmla="*/ 25 h 67"/>
                <a:gd name="T10" fmla="*/ 27 w 48"/>
                <a:gd name="T11" fmla="*/ 17 h 67"/>
                <a:gd name="T12" fmla="*/ 33 w 48"/>
                <a:gd name="T13" fmla="*/ 11 h 67"/>
                <a:gd name="T14" fmla="*/ 40 w 48"/>
                <a:gd name="T15" fmla="*/ 4 h 67"/>
                <a:gd name="T16" fmla="*/ 47 w 48"/>
                <a:gd name="T17" fmla="*/ 3 h 67"/>
                <a:gd name="T18" fmla="*/ 45 w 48"/>
                <a:gd name="T19" fmla="*/ 9 h 67"/>
                <a:gd name="T20" fmla="*/ 42 w 48"/>
                <a:gd name="T21" fmla="*/ 15 h 67"/>
                <a:gd name="T22" fmla="*/ 38 w 48"/>
                <a:gd name="T23" fmla="*/ 21 h 67"/>
                <a:gd name="T24" fmla="*/ 32 w 48"/>
                <a:gd name="T25" fmla="*/ 29 h 67"/>
                <a:gd name="T26" fmla="*/ 31 w 48"/>
                <a:gd name="T27" fmla="*/ 40 h 67"/>
                <a:gd name="T28" fmla="*/ 33 w 48"/>
                <a:gd name="T29" fmla="*/ 47 h 67"/>
                <a:gd name="T30" fmla="*/ 37 w 48"/>
                <a:gd name="T31" fmla="*/ 56 h 67"/>
                <a:gd name="T32" fmla="*/ 25 w 48"/>
                <a:gd name="T33" fmla="*/ 61 h 67"/>
                <a:gd name="T34" fmla="*/ 14 w 48"/>
                <a:gd name="T35" fmla="*/ 67 h 67"/>
                <a:gd name="T36" fmla="*/ 5 w 48"/>
                <a:gd name="T37" fmla="*/ 6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 h="67">
                  <a:moveTo>
                    <a:pt x="5" y="61"/>
                  </a:moveTo>
                  <a:cubicBezTo>
                    <a:pt x="3" y="58"/>
                    <a:pt x="0" y="56"/>
                    <a:pt x="0" y="53"/>
                  </a:cubicBezTo>
                  <a:cubicBezTo>
                    <a:pt x="0" y="49"/>
                    <a:pt x="0" y="48"/>
                    <a:pt x="5" y="47"/>
                  </a:cubicBezTo>
                  <a:cubicBezTo>
                    <a:pt x="10" y="45"/>
                    <a:pt x="9" y="39"/>
                    <a:pt x="11" y="37"/>
                  </a:cubicBezTo>
                  <a:cubicBezTo>
                    <a:pt x="14" y="34"/>
                    <a:pt x="16" y="27"/>
                    <a:pt x="18" y="25"/>
                  </a:cubicBezTo>
                  <a:cubicBezTo>
                    <a:pt x="20" y="23"/>
                    <a:pt x="26" y="22"/>
                    <a:pt x="27" y="17"/>
                  </a:cubicBezTo>
                  <a:cubicBezTo>
                    <a:pt x="28" y="13"/>
                    <a:pt x="30" y="13"/>
                    <a:pt x="33" y="11"/>
                  </a:cubicBezTo>
                  <a:cubicBezTo>
                    <a:pt x="35" y="10"/>
                    <a:pt x="39" y="5"/>
                    <a:pt x="40" y="4"/>
                  </a:cubicBezTo>
                  <a:cubicBezTo>
                    <a:pt x="41" y="2"/>
                    <a:pt x="45" y="0"/>
                    <a:pt x="47" y="3"/>
                  </a:cubicBezTo>
                  <a:cubicBezTo>
                    <a:pt x="48" y="7"/>
                    <a:pt x="47" y="7"/>
                    <a:pt x="45" y="9"/>
                  </a:cubicBezTo>
                  <a:cubicBezTo>
                    <a:pt x="43" y="12"/>
                    <a:pt x="43" y="13"/>
                    <a:pt x="42" y="15"/>
                  </a:cubicBezTo>
                  <a:cubicBezTo>
                    <a:pt x="42" y="18"/>
                    <a:pt x="40" y="19"/>
                    <a:pt x="38" y="21"/>
                  </a:cubicBezTo>
                  <a:cubicBezTo>
                    <a:pt x="36" y="23"/>
                    <a:pt x="34" y="25"/>
                    <a:pt x="32" y="29"/>
                  </a:cubicBezTo>
                  <a:cubicBezTo>
                    <a:pt x="31" y="33"/>
                    <a:pt x="31" y="38"/>
                    <a:pt x="31" y="40"/>
                  </a:cubicBezTo>
                  <a:cubicBezTo>
                    <a:pt x="31" y="42"/>
                    <a:pt x="32" y="45"/>
                    <a:pt x="33" y="47"/>
                  </a:cubicBezTo>
                  <a:cubicBezTo>
                    <a:pt x="35" y="50"/>
                    <a:pt x="42" y="53"/>
                    <a:pt x="37" y="56"/>
                  </a:cubicBezTo>
                  <a:cubicBezTo>
                    <a:pt x="31" y="59"/>
                    <a:pt x="28" y="58"/>
                    <a:pt x="25" y="61"/>
                  </a:cubicBezTo>
                  <a:cubicBezTo>
                    <a:pt x="21" y="64"/>
                    <a:pt x="18" y="67"/>
                    <a:pt x="14" y="67"/>
                  </a:cubicBezTo>
                  <a:cubicBezTo>
                    <a:pt x="9" y="67"/>
                    <a:pt x="7" y="63"/>
                    <a:pt x="5" y="61"/>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4" name="Freeform 44">
              <a:extLst>
                <a:ext uri="{FF2B5EF4-FFF2-40B4-BE49-F238E27FC236}">
                  <a16:creationId xmlns:a16="http://schemas.microsoft.com/office/drawing/2014/main" id="{E46910AE-B399-4E89-B8B6-B531F664E29E}"/>
                </a:ext>
              </a:extLst>
            </p:cNvPr>
            <p:cNvSpPr>
              <a:spLocks/>
            </p:cNvSpPr>
            <p:nvPr/>
          </p:nvSpPr>
          <p:spPr bwMode="auto">
            <a:xfrm>
              <a:off x="2822575" y="8986838"/>
              <a:ext cx="422275" cy="220663"/>
            </a:xfrm>
            <a:custGeom>
              <a:avLst/>
              <a:gdLst>
                <a:gd name="T0" fmla="*/ 20 w 113"/>
                <a:gd name="T1" fmla="*/ 54 h 59"/>
                <a:gd name="T2" fmla="*/ 31 w 113"/>
                <a:gd name="T3" fmla="*/ 48 h 59"/>
                <a:gd name="T4" fmla="*/ 39 w 113"/>
                <a:gd name="T5" fmla="*/ 43 h 59"/>
                <a:gd name="T6" fmla="*/ 49 w 113"/>
                <a:gd name="T7" fmla="*/ 45 h 59"/>
                <a:gd name="T8" fmla="*/ 52 w 113"/>
                <a:gd name="T9" fmla="*/ 48 h 59"/>
                <a:gd name="T10" fmla="*/ 57 w 113"/>
                <a:gd name="T11" fmla="*/ 48 h 59"/>
                <a:gd name="T12" fmla="*/ 61 w 113"/>
                <a:gd name="T13" fmla="*/ 44 h 59"/>
                <a:gd name="T14" fmla="*/ 67 w 113"/>
                <a:gd name="T15" fmla="*/ 42 h 59"/>
                <a:gd name="T16" fmla="*/ 74 w 113"/>
                <a:gd name="T17" fmla="*/ 36 h 59"/>
                <a:gd name="T18" fmla="*/ 82 w 113"/>
                <a:gd name="T19" fmla="*/ 32 h 59"/>
                <a:gd name="T20" fmla="*/ 103 w 113"/>
                <a:gd name="T21" fmla="*/ 32 h 59"/>
                <a:gd name="T22" fmla="*/ 112 w 113"/>
                <a:gd name="T23" fmla="*/ 32 h 59"/>
                <a:gd name="T24" fmla="*/ 113 w 113"/>
                <a:gd name="T25" fmla="*/ 27 h 59"/>
                <a:gd name="T26" fmla="*/ 111 w 113"/>
                <a:gd name="T27" fmla="*/ 25 h 59"/>
                <a:gd name="T28" fmla="*/ 102 w 113"/>
                <a:gd name="T29" fmla="*/ 20 h 59"/>
                <a:gd name="T30" fmla="*/ 89 w 113"/>
                <a:gd name="T31" fmla="*/ 15 h 59"/>
                <a:gd name="T32" fmla="*/ 90 w 113"/>
                <a:gd name="T33" fmla="*/ 6 h 59"/>
                <a:gd name="T34" fmla="*/ 81 w 113"/>
                <a:gd name="T35" fmla="*/ 7 h 59"/>
                <a:gd name="T36" fmla="*/ 76 w 113"/>
                <a:gd name="T37" fmla="*/ 7 h 59"/>
                <a:gd name="T38" fmla="*/ 68 w 113"/>
                <a:gd name="T39" fmla="*/ 4 h 59"/>
                <a:gd name="T40" fmla="*/ 52 w 113"/>
                <a:gd name="T41" fmla="*/ 2 h 59"/>
                <a:gd name="T42" fmla="*/ 44 w 113"/>
                <a:gd name="T43" fmla="*/ 3 h 59"/>
                <a:gd name="T44" fmla="*/ 34 w 113"/>
                <a:gd name="T45" fmla="*/ 10 h 59"/>
                <a:gd name="T46" fmla="*/ 18 w 113"/>
                <a:gd name="T47" fmla="*/ 22 h 59"/>
                <a:gd name="T48" fmla="*/ 5 w 113"/>
                <a:gd name="T49" fmla="*/ 23 h 59"/>
                <a:gd name="T50" fmla="*/ 8 w 113"/>
                <a:gd name="T51" fmla="*/ 31 h 59"/>
                <a:gd name="T52" fmla="*/ 8 w 113"/>
                <a:gd name="T53" fmla="*/ 52 h 59"/>
                <a:gd name="T54" fmla="*/ 5 w 113"/>
                <a:gd name="T55" fmla="*/ 54 h 59"/>
                <a:gd name="T56" fmla="*/ 10 w 113"/>
                <a:gd name="T57" fmla="*/ 56 h 59"/>
                <a:gd name="T58" fmla="*/ 15 w 113"/>
                <a:gd name="T59" fmla="*/ 59 h 59"/>
                <a:gd name="T60" fmla="*/ 16 w 113"/>
                <a:gd name="T61" fmla="*/ 58 h 59"/>
                <a:gd name="T62" fmla="*/ 20 w 113"/>
                <a:gd name="T63" fmla="*/ 5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59">
                  <a:moveTo>
                    <a:pt x="20" y="54"/>
                  </a:moveTo>
                  <a:cubicBezTo>
                    <a:pt x="22" y="51"/>
                    <a:pt x="27" y="48"/>
                    <a:pt x="31" y="48"/>
                  </a:cubicBezTo>
                  <a:cubicBezTo>
                    <a:pt x="32" y="45"/>
                    <a:pt x="36" y="44"/>
                    <a:pt x="39" y="43"/>
                  </a:cubicBezTo>
                  <a:cubicBezTo>
                    <a:pt x="43" y="42"/>
                    <a:pt x="46" y="43"/>
                    <a:pt x="49" y="45"/>
                  </a:cubicBezTo>
                  <a:cubicBezTo>
                    <a:pt x="50" y="46"/>
                    <a:pt x="50" y="47"/>
                    <a:pt x="52" y="48"/>
                  </a:cubicBezTo>
                  <a:cubicBezTo>
                    <a:pt x="53" y="48"/>
                    <a:pt x="56" y="48"/>
                    <a:pt x="57" y="48"/>
                  </a:cubicBezTo>
                  <a:cubicBezTo>
                    <a:pt x="59" y="47"/>
                    <a:pt x="60" y="45"/>
                    <a:pt x="61" y="44"/>
                  </a:cubicBezTo>
                  <a:cubicBezTo>
                    <a:pt x="63" y="42"/>
                    <a:pt x="65" y="43"/>
                    <a:pt x="67" y="42"/>
                  </a:cubicBezTo>
                  <a:cubicBezTo>
                    <a:pt x="71" y="42"/>
                    <a:pt x="73" y="40"/>
                    <a:pt x="74" y="36"/>
                  </a:cubicBezTo>
                  <a:cubicBezTo>
                    <a:pt x="76" y="33"/>
                    <a:pt x="79" y="33"/>
                    <a:pt x="82" y="32"/>
                  </a:cubicBezTo>
                  <a:cubicBezTo>
                    <a:pt x="88" y="31"/>
                    <a:pt x="97" y="31"/>
                    <a:pt x="103" y="32"/>
                  </a:cubicBezTo>
                  <a:cubicBezTo>
                    <a:pt x="107" y="33"/>
                    <a:pt x="110" y="37"/>
                    <a:pt x="112" y="32"/>
                  </a:cubicBezTo>
                  <a:cubicBezTo>
                    <a:pt x="113" y="31"/>
                    <a:pt x="113" y="29"/>
                    <a:pt x="113" y="27"/>
                  </a:cubicBezTo>
                  <a:cubicBezTo>
                    <a:pt x="113" y="27"/>
                    <a:pt x="112" y="26"/>
                    <a:pt x="111" y="25"/>
                  </a:cubicBezTo>
                  <a:cubicBezTo>
                    <a:pt x="107" y="21"/>
                    <a:pt x="105" y="21"/>
                    <a:pt x="102" y="20"/>
                  </a:cubicBezTo>
                  <a:cubicBezTo>
                    <a:pt x="99" y="19"/>
                    <a:pt x="93" y="17"/>
                    <a:pt x="89" y="15"/>
                  </a:cubicBezTo>
                  <a:cubicBezTo>
                    <a:pt x="86" y="14"/>
                    <a:pt x="91" y="9"/>
                    <a:pt x="90" y="6"/>
                  </a:cubicBezTo>
                  <a:cubicBezTo>
                    <a:pt x="89" y="3"/>
                    <a:pt x="83" y="5"/>
                    <a:pt x="81" y="7"/>
                  </a:cubicBezTo>
                  <a:cubicBezTo>
                    <a:pt x="79" y="10"/>
                    <a:pt x="78" y="14"/>
                    <a:pt x="76" y="7"/>
                  </a:cubicBezTo>
                  <a:cubicBezTo>
                    <a:pt x="75" y="1"/>
                    <a:pt x="72" y="2"/>
                    <a:pt x="68" y="4"/>
                  </a:cubicBezTo>
                  <a:cubicBezTo>
                    <a:pt x="64" y="6"/>
                    <a:pt x="55" y="4"/>
                    <a:pt x="52" y="2"/>
                  </a:cubicBezTo>
                  <a:cubicBezTo>
                    <a:pt x="49" y="0"/>
                    <a:pt x="45" y="0"/>
                    <a:pt x="44" y="3"/>
                  </a:cubicBezTo>
                  <a:cubicBezTo>
                    <a:pt x="42" y="5"/>
                    <a:pt x="38" y="8"/>
                    <a:pt x="34" y="10"/>
                  </a:cubicBezTo>
                  <a:cubicBezTo>
                    <a:pt x="30" y="12"/>
                    <a:pt x="21" y="20"/>
                    <a:pt x="18" y="22"/>
                  </a:cubicBezTo>
                  <a:cubicBezTo>
                    <a:pt x="14" y="24"/>
                    <a:pt x="10" y="24"/>
                    <a:pt x="5" y="23"/>
                  </a:cubicBezTo>
                  <a:cubicBezTo>
                    <a:pt x="0" y="22"/>
                    <a:pt x="7" y="27"/>
                    <a:pt x="8" y="31"/>
                  </a:cubicBezTo>
                  <a:cubicBezTo>
                    <a:pt x="9" y="35"/>
                    <a:pt x="8" y="50"/>
                    <a:pt x="8" y="52"/>
                  </a:cubicBezTo>
                  <a:cubicBezTo>
                    <a:pt x="7" y="53"/>
                    <a:pt x="6" y="54"/>
                    <a:pt x="5" y="54"/>
                  </a:cubicBezTo>
                  <a:cubicBezTo>
                    <a:pt x="7" y="55"/>
                    <a:pt x="9" y="55"/>
                    <a:pt x="10" y="56"/>
                  </a:cubicBezTo>
                  <a:cubicBezTo>
                    <a:pt x="12" y="57"/>
                    <a:pt x="14" y="57"/>
                    <a:pt x="15" y="59"/>
                  </a:cubicBezTo>
                  <a:cubicBezTo>
                    <a:pt x="15" y="58"/>
                    <a:pt x="16" y="58"/>
                    <a:pt x="16" y="58"/>
                  </a:cubicBezTo>
                  <a:cubicBezTo>
                    <a:pt x="19" y="57"/>
                    <a:pt x="19" y="56"/>
                    <a:pt x="20" y="54"/>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5" name="Freeform 45">
              <a:extLst>
                <a:ext uri="{FF2B5EF4-FFF2-40B4-BE49-F238E27FC236}">
                  <a16:creationId xmlns:a16="http://schemas.microsoft.com/office/drawing/2014/main" id="{0BD67D60-CBB8-48A9-B7CA-17139B7CD309}"/>
                </a:ext>
              </a:extLst>
            </p:cNvPr>
            <p:cNvSpPr>
              <a:spLocks/>
            </p:cNvSpPr>
            <p:nvPr/>
          </p:nvSpPr>
          <p:spPr bwMode="auto">
            <a:xfrm>
              <a:off x="2859088" y="9080501"/>
              <a:ext cx="533400" cy="407988"/>
            </a:xfrm>
            <a:custGeom>
              <a:avLst/>
              <a:gdLst>
                <a:gd name="T0" fmla="*/ 138 w 142"/>
                <a:gd name="T1" fmla="*/ 60 h 109"/>
                <a:gd name="T2" fmla="*/ 135 w 142"/>
                <a:gd name="T3" fmla="*/ 52 h 109"/>
                <a:gd name="T4" fmla="*/ 139 w 142"/>
                <a:gd name="T5" fmla="*/ 47 h 109"/>
                <a:gd name="T6" fmla="*/ 133 w 142"/>
                <a:gd name="T7" fmla="*/ 38 h 109"/>
                <a:gd name="T8" fmla="*/ 125 w 142"/>
                <a:gd name="T9" fmla="*/ 37 h 109"/>
                <a:gd name="T10" fmla="*/ 126 w 142"/>
                <a:gd name="T11" fmla="*/ 13 h 109"/>
                <a:gd name="T12" fmla="*/ 125 w 142"/>
                <a:gd name="T13" fmla="*/ 3 h 109"/>
                <a:gd name="T14" fmla="*/ 113 w 142"/>
                <a:gd name="T15" fmla="*/ 1 h 109"/>
                <a:gd name="T16" fmla="*/ 103 w 142"/>
                <a:gd name="T17" fmla="*/ 2 h 109"/>
                <a:gd name="T18" fmla="*/ 102 w 142"/>
                <a:gd name="T19" fmla="*/ 7 h 109"/>
                <a:gd name="T20" fmla="*/ 93 w 142"/>
                <a:gd name="T21" fmla="*/ 7 h 109"/>
                <a:gd name="T22" fmla="*/ 72 w 142"/>
                <a:gd name="T23" fmla="*/ 7 h 109"/>
                <a:gd name="T24" fmla="*/ 64 w 142"/>
                <a:gd name="T25" fmla="*/ 11 h 109"/>
                <a:gd name="T26" fmla="*/ 57 w 142"/>
                <a:gd name="T27" fmla="*/ 17 h 109"/>
                <a:gd name="T28" fmla="*/ 51 w 142"/>
                <a:gd name="T29" fmla="*/ 19 h 109"/>
                <a:gd name="T30" fmla="*/ 47 w 142"/>
                <a:gd name="T31" fmla="*/ 23 h 109"/>
                <a:gd name="T32" fmla="*/ 42 w 142"/>
                <a:gd name="T33" fmla="*/ 23 h 109"/>
                <a:gd name="T34" fmla="*/ 39 w 142"/>
                <a:gd name="T35" fmla="*/ 20 h 109"/>
                <a:gd name="T36" fmla="*/ 29 w 142"/>
                <a:gd name="T37" fmla="*/ 18 h 109"/>
                <a:gd name="T38" fmla="*/ 21 w 142"/>
                <a:gd name="T39" fmla="*/ 23 h 109"/>
                <a:gd name="T40" fmla="*/ 10 w 142"/>
                <a:gd name="T41" fmla="*/ 29 h 109"/>
                <a:gd name="T42" fmla="*/ 6 w 142"/>
                <a:gd name="T43" fmla="*/ 33 h 109"/>
                <a:gd name="T44" fmla="*/ 5 w 142"/>
                <a:gd name="T45" fmla="*/ 34 h 109"/>
                <a:gd name="T46" fmla="*/ 5 w 142"/>
                <a:gd name="T47" fmla="*/ 34 h 109"/>
                <a:gd name="T48" fmla="*/ 4 w 142"/>
                <a:gd name="T49" fmla="*/ 39 h 109"/>
                <a:gd name="T50" fmla="*/ 4 w 142"/>
                <a:gd name="T51" fmla="*/ 49 h 109"/>
                <a:gd name="T52" fmla="*/ 4 w 142"/>
                <a:gd name="T53" fmla="*/ 58 h 109"/>
                <a:gd name="T54" fmla="*/ 14 w 142"/>
                <a:gd name="T55" fmla="*/ 60 h 109"/>
                <a:gd name="T56" fmla="*/ 20 w 142"/>
                <a:gd name="T57" fmla="*/ 62 h 109"/>
                <a:gd name="T58" fmla="*/ 26 w 142"/>
                <a:gd name="T59" fmla="*/ 62 h 109"/>
                <a:gd name="T60" fmla="*/ 29 w 142"/>
                <a:gd name="T61" fmla="*/ 66 h 109"/>
                <a:gd name="T62" fmla="*/ 34 w 142"/>
                <a:gd name="T63" fmla="*/ 67 h 109"/>
                <a:gd name="T64" fmla="*/ 41 w 142"/>
                <a:gd name="T65" fmla="*/ 62 h 109"/>
                <a:gd name="T66" fmla="*/ 51 w 142"/>
                <a:gd name="T67" fmla="*/ 66 h 109"/>
                <a:gd name="T68" fmla="*/ 51 w 142"/>
                <a:gd name="T69" fmla="*/ 70 h 109"/>
                <a:gd name="T70" fmla="*/ 54 w 142"/>
                <a:gd name="T71" fmla="*/ 75 h 109"/>
                <a:gd name="T72" fmla="*/ 56 w 142"/>
                <a:gd name="T73" fmla="*/ 84 h 109"/>
                <a:gd name="T74" fmla="*/ 66 w 142"/>
                <a:gd name="T75" fmla="*/ 85 h 109"/>
                <a:gd name="T76" fmla="*/ 69 w 142"/>
                <a:gd name="T77" fmla="*/ 89 h 109"/>
                <a:gd name="T78" fmla="*/ 67 w 142"/>
                <a:gd name="T79" fmla="*/ 93 h 109"/>
                <a:gd name="T80" fmla="*/ 69 w 142"/>
                <a:gd name="T81" fmla="*/ 102 h 109"/>
                <a:gd name="T82" fmla="*/ 73 w 142"/>
                <a:gd name="T83" fmla="*/ 106 h 109"/>
                <a:gd name="T84" fmla="*/ 79 w 142"/>
                <a:gd name="T85" fmla="*/ 106 h 109"/>
                <a:gd name="T86" fmla="*/ 84 w 142"/>
                <a:gd name="T87" fmla="*/ 109 h 109"/>
                <a:gd name="T88" fmla="*/ 89 w 142"/>
                <a:gd name="T89" fmla="*/ 104 h 109"/>
                <a:gd name="T90" fmla="*/ 100 w 142"/>
                <a:gd name="T91" fmla="*/ 90 h 109"/>
                <a:gd name="T92" fmla="*/ 117 w 142"/>
                <a:gd name="T93" fmla="*/ 79 h 109"/>
                <a:gd name="T94" fmla="*/ 135 w 142"/>
                <a:gd name="T95" fmla="*/ 66 h 109"/>
                <a:gd name="T96" fmla="*/ 138 w 142"/>
                <a:gd name="T97" fmla="*/ 6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 h="109">
                  <a:moveTo>
                    <a:pt x="138" y="60"/>
                  </a:moveTo>
                  <a:cubicBezTo>
                    <a:pt x="134" y="59"/>
                    <a:pt x="133" y="55"/>
                    <a:pt x="135" y="52"/>
                  </a:cubicBezTo>
                  <a:cubicBezTo>
                    <a:pt x="138" y="49"/>
                    <a:pt x="142" y="49"/>
                    <a:pt x="139" y="47"/>
                  </a:cubicBezTo>
                  <a:cubicBezTo>
                    <a:pt x="136" y="45"/>
                    <a:pt x="135" y="41"/>
                    <a:pt x="133" y="38"/>
                  </a:cubicBezTo>
                  <a:cubicBezTo>
                    <a:pt x="131" y="35"/>
                    <a:pt x="128" y="38"/>
                    <a:pt x="125" y="37"/>
                  </a:cubicBezTo>
                  <a:cubicBezTo>
                    <a:pt x="121" y="37"/>
                    <a:pt x="124" y="19"/>
                    <a:pt x="126" y="13"/>
                  </a:cubicBezTo>
                  <a:cubicBezTo>
                    <a:pt x="128" y="7"/>
                    <a:pt x="129" y="6"/>
                    <a:pt x="125" y="3"/>
                  </a:cubicBezTo>
                  <a:cubicBezTo>
                    <a:pt x="122" y="1"/>
                    <a:pt x="118" y="0"/>
                    <a:pt x="113" y="1"/>
                  </a:cubicBezTo>
                  <a:cubicBezTo>
                    <a:pt x="109" y="1"/>
                    <a:pt x="106" y="3"/>
                    <a:pt x="103" y="2"/>
                  </a:cubicBezTo>
                  <a:cubicBezTo>
                    <a:pt x="103" y="4"/>
                    <a:pt x="103" y="6"/>
                    <a:pt x="102" y="7"/>
                  </a:cubicBezTo>
                  <a:cubicBezTo>
                    <a:pt x="100" y="12"/>
                    <a:pt x="97" y="8"/>
                    <a:pt x="93" y="7"/>
                  </a:cubicBezTo>
                  <a:cubicBezTo>
                    <a:pt x="87" y="6"/>
                    <a:pt x="78" y="6"/>
                    <a:pt x="72" y="7"/>
                  </a:cubicBezTo>
                  <a:cubicBezTo>
                    <a:pt x="69" y="8"/>
                    <a:pt x="66" y="8"/>
                    <a:pt x="64" y="11"/>
                  </a:cubicBezTo>
                  <a:cubicBezTo>
                    <a:pt x="63" y="15"/>
                    <a:pt x="61" y="17"/>
                    <a:pt x="57" y="17"/>
                  </a:cubicBezTo>
                  <a:cubicBezTo>
                    <a:pt x="55" y="18"/>
                    <a:pt x="53" y="17"/>
                    <a:pt x="51" y="19"/>
                  </a:cubicBezTo>
                  <a:cubicBezTo>
                    <a:pt x="50" y="20"/>
                    <a:pt x="49" y="22"/>
                    <a:pt x="47" y="23"/>
                  </a:cubicBezTo>
                  <a:cubicBezTo>
                    <a:pt x="46" y="23"/>
                    <a:pt x="43" y="23"/>
                    <a:pt x="42" y="23"/>
                  </a:cubicBezTo>
                  <a:cubicBezTo>
                    <a:pt x="40" y="22"/>
                    <a:pt x="40" y="21"/>
                    <a:pt x="39" y="20"/>
                  </a:cubicBezTo>
                  <a:cubicBezTo>
                    <a:pt x="36" y="18"/>
                    <a:pt x="33" y="17"/>
                    <a:pt x="29" y="18"/>
                  </a:cubicBezTo>
                  <a:cubicBezTo>
                    <a:pt x="26" y="19"/>
                    <a:pt x="22" y="20"/>
                    <a:pt x="21" y="23"/>
                  </a:cubicBezTo>
                  <a:cubicBezTo>
                    <a:pt x="17" y="23"/>
                    <a:pt x="12" y="26"/>
                    <a:pt x="10" y="29"/>
                  </a:cubicBezTo>
                  <a:cubicBezTo>
                    <a:pt x="9" y="31"/>
                    <a:pt x="9" y="32"/>
                    <a:pt x="6" y="33"/>
                  </a:cubicBezTo>
                  <a:cubicBezTo>
                    <a:pt x="6" y="33"/>
                    <a:pt x="5" y="33"/>
                    <a:pt x="5" y="34"/>
                  </a:cubicBezTo>
                  <a:cubicBezTo>
                    <a:pt x="5" y="34"/>
                    <a:pt x="5" y="34"/>
                    <a:pt x="5" y="34"/>
                  </a:cubicBezTo>
                  <a:cubicBezTo>
                    <a:pt x="7" y="36"/>
                    <a:pt x="5" y="37"/>
                    <a:pt x="4" y="39"/>
                  </a:cubicBezTo>
                  <a:cubicBezTo>
                    <a:pt x="3" y="43"/>
                    <a:pt x="4" y="45"/>
                    <a:pt x="4" y="49"/>
                  </a:cubicBezTo>
                  <a:cubicBezTo>
                    <a:pt x="4" y="53"/>
                    <a:pt x="0" y="55"/>
                    <a:pt x="4" y="58"/>
                  </a:cubicBezTo>
                  <a:cubicBezTo>
                    <a:pt x="7" y="61"/>
                    <a:pt x="10" y="60"/>
                    <a:pt x="14" y="60"/>
                  </a:cubicBezTo>
                  <a:cubicBezTo>
                    <a:pt x="16" y="61"/>
                    <a:pt x="18" y="62"/>
                    <a:pt x="20" y="62"/>
                  </a:cubicBezTo>
                  <a:cubicBezTo>
                    <a:pt x="23" y="62"/>
                    <a:pt x="23" y="61"/>
                    <a:pt x="26" y="62"/>
                  </a:cubicBezTo>
                  <a:cubicBezTo>
                    <a:pt x="27" y="63"/>
                    <a:pt x="28" y="65"/>
                    <a:pt x="29" y="66"/>
                  </a:cubicBezTo>
                  <a:cubicBezTo>
                    <a:pt x="30" y="67"/>
                    <a:pt x="33" y="67"/>
                    <a:pt x="34" y="67"/>
                  </a:cubicBezTo>
                  <a:cubicBezTo>
                    <a:pt x="41" y="68"/>
                    <a:pt x="37" y="64"/>
                    <a:pt x="41" y="62"/>
                  </a:cubicBezTo>
                  <a:cubicBezTo>
                    <a:pt x="44" y="61"/>
                    <a:pt x="50" y="64"/>
                    <a:pt x="51" y="66"/>
                  </a:cubicBezTo>
                  <a:cubicBezTo>
                    <a:pt x="52" y="67"/>
                    <a:pt x="51" y="69"/>
                    <a:pt x="51" y="70"/>
                  </a:cubicBezTo>
                  <a:cubicBezTo>
                    <a:pt x="52" y="72"/>
                    <a:pt x="53" y="73"/>
                    <a:pt x="54" y="75"/>
                  </a:cubicBezTo>
                  <a:cubicBezTo>
                    <a:pt x="54" y="79"/>
                    <a:pt x="52" y="82"/>
                    <a:pt x="56" y="84"/>
                  </a:cubicBezTo>
                  <a:cubicBezTo>
                    <a:pt x="59" y="85"/>
                    <a:pt x="63" y="84"/>
                    <a:pt x="66" y="85"/>
                  </a:cubicBezTo>
                  <a:cubicBezTo>
                    <a:pt x="68" y="86"/>
                    <a:pt x="69" y="87"/>
                    <a:pt x="69" y="89"/>
                  </a:cubicBezTo>
                  <a:cubicBezTo>
                    <a:pt x="70" y="92"/>
                    <a:pt x="69" y="91"/>
                    <a:pt x="67" y="93"/>
                  </a:cubicBezTo>
                  <a:cubicBezTo>
                    <a:pt x="64" y="97"/>
                    <a:pt x="67" y="98"/>
                    <a:pt x="69" y="102"/>
                  </a:cubicBezTo>
                  <a:cubicBezTo>
                    <a:pt x="71" y="104"/>
                    <a:pt x="71" y="105"/>
                    <a:pt x="73" y="106"/>
                  </a:cubicBezTo>
                  <a:cubicBezTo>
                    <a:pt x="75" y="106"/>
                    <a:pt x="77" y="106"/>
                    <a:pt x="79" y="106"/>
                  </a:cubicBezTo>
                  <a:cubicBezTo>
                    <a:pt x="81" y="106"/>
                    <a:pt x="83" y="108"/>
                    <a:pt x="84" y="109"/>
                  </a:cubicBezTo>
                  <a:cubicBezTo>
                    <a:pt x="86" y="107"/>
                    <a:pt x="88" y="105"/>
                    <a:pt x="89" y="104"/>
                  </a:cubicBezTo>
                  <a:cubicBezTo>
                    <a:pt x="92" y="100"/>
                    <a:pt x="95" y="95"/>
                    <a:pt x="100" y="90"/>
                  </a:cubicBezTo>
                  <a:cubicBezTo>
                    <a:pt x="105" y="86"/>
                    <a:pt x="112" y="83"/>
                    <a:pt x="117" y="79"/>
                  </a:cubicBezTo>
                  <a:cubicBezTo>
                    <a:pt x="121" y="75"/>
                    <a:pt x="129" y="69"/>
                    <a:pt x="135" y="66"/>
                  </a:cubicBezTo>
                  <a:cubicBezTo>
                    <a:pt x="142" y="63"/>
                    <a:pt x="142" y="60"/>
                    <a:pt x="138" y="60"/>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6" name="Freeform 46">
              <a:extLst>
                <a:ext uri="{FF2B5EF4-FFF2-40B4-BE49-F238E27FC236}">
                  <a16:creationId xmlns:a16="http://schemas.microsoft.com/office/drawing/2014/main" id="{E73EB55F-AC3D-48DD-8C5D-F5E484249907}"/>
                </a:ext>
              </a:extLst>
            </p:cNvPr>
            <p:cNvSpPr>
              <a:spLocks/>
            </p:cNvSpPr>
            <p:nvPr/>
          </p:nvSpPr>
          <p:spPr bwMode="auto">
            <a:xfrm>
              <a:off x="2093913" y="9136063"/>
              <a:ext cx="792163" cy="720725"/>
            </a:xfrm>
            <a:custGeom>
              <a:avLst/>
              <a:gdLst>
                <a:gd name="T0" fmla="*/ 74 w 211"/>
                <a:gd name="T1" fmla="*/ 169 h 192"/>
                <a:gd name="T2" fmla="*/ 70 w 211"/>
                <a:gd name="T3" fmla="*/ 157 h 192"/>
                <a:gd name="T4" fmla="*/ 76 w 211"/>
                <a:gd name="T5" fmla="*/ 154 h 192"/>
                <a:gd name="T6" fmla="*/ 87 w 211"/>
                <a:gd name="T7" fmla="*/ 146 h 192"/>
                <a:gd name="T8" fmla="*/ 94 w 211"/>
                <a:gd name="T9" fmla="*/ 134 h 192"/>
                <a:gd name="T10" fmla="*/ 99 w 211"/>
                <a:gd name="T11" fmla="*/ 120 h 192"/>
                <a:gd name="T12" fmla="*/ 95 w 211"/>
                <a:gd name="T13" fmla="*/ 103 h 192"/>
                <a:gd name="T14" fmla="*/ 120 w 211"/>
                <a:gd name="T15" fmla="*/ 102 h 192"/>
                <a:gd name="T16" fmla="*/ 127 w 211"/>
                <a:gd name="T17" fmla="*/ 92 h 192"/>
                <a:gd name="T18" fmla="*/ 127 w 211"/>
                <a:gd name="T19" fmla="*/ 84 h 192"/>
                <a:gd name="T20" fmla="*/ 131 w 211"/>
                <a:gd name="T21" fmla="*/ 75 h 192"/>
                <a:gd name="T22" fmla="*/ 137 w 211"/>
                <a:gd name="T23" fmla="*/ 66 h 192"/>
                <a:gd name="T24" fmla="*/ 152 w 211"/>
                <a:gd name="T25" fmla="*/ 52 h 192"/>
                <a:gd name="T26" fmla="*/ 160 w 211"/>
                <a:gd name="T27" fmla="*/ 49 h 192"/>
                <a:gd name="T28" fmla="*/ 172 w 211"/>
                <a:gd name="T29" fmla="*/ 47 h 192"/>
                <a:gd name="T30" fmla="*/ 180 w 211"/>
                <a:gd name="T31" fmla="*/ 45 h 192"/>
                <a:gd name="T32" fmla="*/ 194 w 211"/>
                <a:gd name="T33" fmla="*/ 40 h 192"/>
                <a:gd name="T34" fmla="*/ 207 w 211"/>
                <a:gd name="T35" fmla="*/ 38 h 192"/>
                <a:gd name="T36" fmla="*/ 208 w 211"/>
                <a:gd name="T37" fmla="*/ 24 h 192"/>
                <a:gd name="T38" fmla="*/ 204 w 211"/>
                <a:gd name="T39" fmla="*/ 16 h 192"/>
                <a:gd name="T40" fmla="*/ 191 w 211"/>
                <a:gd name="T41" fmla="*/ 21 h 192"/>
                <a:gd name="T42" fmla="*/ 147 w 211"/>
                <a:gd name="T43" fmla="*/ 28 h 192"/>
                <a:gd name="T44" fmla="*/ 119 w 211"/>
                <a:gd name="T45" fmla="*/ 9 h 192"/>
                <a:gd name="T46" fmla="*/ 107 w 211"/>
                <a:gd name="T47" fmla="*/ 9 h 192"/>
                <a:gd name="T48" fmla="*/ 82 w 211"/>
                <a:gd name="T49" fmla="*/ 37 h 192"/>
                <a:gd name="T50" fmla="*/ 65 w 211"/>
                <a:gd name="T51" fmla="*/ 75 h 192"/>
                <a:gd name="T52" fmla="*/ 30 w 211"/>
                <a:gd name="T53" fmla="*/ 100 h 192"/>
                <a:gd name="T54" fmla="*/ 19 w 211"/>
                <a:gd name="T55" fmla="*/ 110 h 192"/>
                <a:gd name="T56" fmla="*/ 40 w 211"/>
                <a:gd name="T57" fmla="*/ 112 h 192"/>
                <a:gd name="T58" fmla="*/ 38 w 211"/>
                <a:gd name="T59" fmla="*/ 126 h 192"/>
                <a:gd name="T60" fmla="*/ 54 w 211"/>
                <a:gd name="T61" fmla="*/ 129 h 192"/>
                <a:gd name="T62" fmla="*/ 52 w 211"/>
                <a:gd name="T63" fmla="*/ 151 h 192"/>
                <a:gd name="T64" fmla="*/ 61 w 211"/>
                <a:gd name="T65" fmla="*/ 188 h 192"/>
                <a:gd name="T66" fmla="*/ 71 w 211"/>
                <a:gd name="T67" fmla="*/ 19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1" h="192">
                  <a:moveTo>
                    <a:pt x="77" y="184"/>
                  </a:moveTo>
                  <a:cubicBezTo>
                    <a:pt x="78" y="178"/>
                    <a:pt x="75" y="174"/>
                    <a:pt x="74" y="169"/>
                  </a:cubicBezTo>
                  <a:cubicBezTo>
                    <a:pt x="74" y="167"/>
                    <a:pt x="75" y="163"/>
                    <a:pt x="74" y="161"/>
                  </a:cubicBezTo>
                  <a:cubicBezTo>
                    <a:pt x="73" y="159"/>
                    <a:pt x="71" y="159"/>
                    <a:pt x="70" y="157"/>
                  </a:cubicBezTo>
                  <a:cubicBezTo>
                    <a:pt x="69" y="155"/>
                    <a:pt x="68" y="151"/>
                    <a:pt x="69" y="150"/>
                  </a:cubicBezTo>
                  <a:cubicBezTo>
                    <a:pt x="71" y="147"/>
                    <a:pt x="74" y="153"/>
                    <a:pt x="76" y="154"/>
                  </a:cubicBezTo>
                  <a:cubicBezTo>
                    <a:pt x="79" y="156"/>
                    <a:pt x="80" y="155"/>
                    <a:pt x="81" y="152"/>
                  </a:cubicBezTo>
                  <a:cubicBezTo>
                    <a:pt x="83" y="150"/>
                    <a:pt x="85" y="148"/>
                    <a:pt x="87" y="146"/>
                  </a:cubicBezTo>
                  <a:cubicBezTo>
                    <a:pt x="90" y="144"/>
                    <a:pt x="89" y="142"/>
                    <a:pt x="89" y="139"/>
                  </a:cubicBezTo>
                  <a:cubicBezTo>
                    <a:pt x="89" y="136"/>
                    <a:pt x="91" y="135"/>
                    <a:pt x="94" y="134"/>
                  </a:cubicBezTo>
                  <a:cubicBezTo>
                    <a:pt x="99" y="132"/>
                    <a:pt x="107" y="132"/>
                    <a:pt x="106" y="124"/>
                  </a:cubicBezTo>
                  <a:cubicBezTo>
                    <a:pt x="105" y="121"/>
                    <a:pt x="102" y="122"/>
                    <a:pt x="99" y="120"/>
                  </a:cubicBezTo>
                  <a:cubicBezTo>
                    <a:pt x="97" y="117"/>
                    <a:pt x="97" y="114"/>
                    <a:pt x="96" y="111"/>
                  </a:cubicBezTo>
                  <a:cubicBezTo>
                    <a:pt x="94" y="109"/>
                    <a:pt x="92" y="105"/>
                    <a:pt x="95" y="103"/>
                  </a:cubicBezTo>
                  <a:cubicBezTo>
                    <a:pt x="97" y="102"/>
                    <a:pt x="100" y="103"/>
                    <a:pt x="102" y="104"/>
                  </a:cubicBezTo>
                  <a:cubicBezTo>
                    <a:pt x="107" y="104"/>
                    <a:pt x="117" y="106"/>
                    <a:pt x="120" y="102"/>
                  </a:cubicBezTo>
                  <a:cubicBezTo>
                    <a:pt x="121" y="100"/>
                    <a:pt x="123" y="98"/>
                    <a:pt x="124" y="97"/>
                  </a:cubicBezTo>
                  <a:cubicBezTo>
                    <a:pt x="125" y="96"/>
                    <a:pt x="127" y="94"/>
                    <a:pt x="127" y="92"/>
                  </a:cubicBezTo>
                  <a:cubicBezTo>
                    <a:pt x="126" y="90"/>
                    <a:pt x="125" y="89"/>
                    <a:pt x="124" y="88"/>
                  </a:cubicBezTo>
                  <a:cubicBezTo>
                    <a:pt x="124" y="85"/>
                    <a:pt x="125" y="85"/>
                    <a:pt x="127" y="84"/>
                  </a:cubicBezTo>
                  <a:cubicBezTo>
                    <a:pt x="129" y="82"/>
                    <a:pt x="129" y="82"/>
                    <a:pt x="128" y="80"/>
                  </a:cubicBezTo>
                  <a:cubicBezTo>
                    <a:pt x="127" y="76"/>
                    <a:pt x="127" y="76"/>
                    <a:pt x="131" y="75"/>
                  </a:cubicBezTo>
                  <a:cubicBezTo>
                    <a:pt x="133" y="74"/>
                    <a:pt x="133" y="72"/>
                    <a:pt x="134" y="70"/>
                  </a:cubicBezTo>
                  <a:cubicBezTo>
                    <a:pt x="135" y="68"/>
                    <a:pt x="136" y="68"/>
                    <a:pt x="137" y="66"/>
                  </a:cubicBezTo>
                  <a:cubicBezTo>
                    <a:pt x="140" y="63"/>
                    <a:pt x="140" y="55"/>
                    <a:pt x="144" y="54"/>
                  </a:cubicBezTo>
                  <a:cubicBezTo>
                    <a:pt x="148" y="52"/>
                    <a:pt x="150" y="56"/>
                    <a:pt x="152" y="52"/>
                  </a:cubicBezTo>
                  <a:cubicBezTo>
                    <a:pt x="153" y="50"/>
                    <a:pt x="153" y="47"/>
                    <a:pt x="157" y="48"/>
                  </a:cubicBezTo>
                  <a:cubicBezTo>
                    <a:pt x="158" y="48"/>
                    <a:pt x="159" y="49"/>
                    <a:pt x="160" y="49"/>
                  </a:cubicBezTo>
                  <a:cubicBezTo>
                    <a:pt x="162" y="49"/>
                    <a:pt x="163" y="48"/>
                    <a:pt x="164" y="48"/>
                  </a:cubicBezTo>
                  <a:cubicBezTo>
                    <a:pt x="168" y="45"/>
                    <a:pt x="169" y="48"/>
                    <a:pt x="172" y="47"/>
                  </a:cubicBezTo>
                  <a:cubicBezTo>
                    <a:pt x="173" y="46"/>
                    <a:pt x="174" y="46"/>
                    <a:pt x="176" y="45"/>
                  </a:cubicBezTo>
                  <a:cubicBezTo>
                    <a:pt x="177" y="45"/>
                    <a:pt x="179" y="45"/>
                    <a:pt x="180" y="45"/>
                  </a:cubicBezTo>
                  <a:cubicBezTo>
                    <a:pt x="184" y="45"/>
                    <a:pt x="185" y="45"/>
                    <a:pt x="187" y="42"/>
                  </a:cubicBezTo>
                  <a:cubicBezTo>
                    <a:pt x="189" y="40"/>
                    <a:pt x="191" y="40"/>
                    <a:pt x="194" y="40"/>
                  </a:cubicBezTo>
                  <a:cubicBezTo>
                    <a:pt x="197" y="40"/>
                    <a:pt x="200" y="40"/>
                    <a:pt x="203" y="39"/>
                  </a:cubicBezTo>
                  <a:cubicBezTo>
                    <a:pt x="204" y="39"/>
                    <a:pt x="206" y="38"/>
                    <a:pt x="207" y="38"/>
                  </a:cubicBezTo>
                  <a:cubicBezTo>
                    <a:pt x="207" y="37"/>
                    <a:pt x="208" y="35"/>
                    <a:pt x="208" y="34"/>
                  </a:cubicBezTo>
                  <a:cubicBezTo>
                    <a:pt x="208" y="30"/>
                    <a:pt x="207" y="28"/>
                    <a:pt x="208" y="24"/>
                  </a:cubicBezTo>
                  <a:cubicBezTo>
                    <a:pt x="209" y="22"/>
                    <a:pt x="211" y="21"/>
                    <a:pt x="209" y="19"/>
                  </a:cubicBezTo>
                  <a:cubicBezTo>
                    <a:pt x="208" y="17"/>
                    <a:pt x="206" y="17"/>
                    <a:pt x="204" y="16"/>
                  </a:cubicBezTo>
                  <a:cubicBezTo>
                    <a:pt x="203" y="15"/>
                    <a:pt x="201" y="15"/>
                    <a:pt x="199" y="14"/>
                  </a:cubicBezTo>
                  <a:cubicBezTo>
                    <a:pt x="197" y="16"/>
                    <a:pt x="194" y="17"/>
                    <a:pt x="191" y="21"/>
                  </a:cubicBezTo>
                  <a:cubicBezTo>
                    <a:pt x="186" y="27"/>
                    <a:pt x="178" y="25"/>
                    <a:pt x="173" y="23"/>
                  </a:cubicBezTo>
                  <a:cubicBezTo>
                    <a:pt x="168" y="21"/>
                    <a:pt x="154" y="25"/>
                    <a:pt x="147" y="28"/>
                  </a:cubicBezTo>
                  <a:cubicBezTo>
                    <a:pt x="139" y="31"/>
                    <a:pt x="135" y="32"/>
                    <a:pt x="131" y="29"/>
                  </a:cubicBezTo>
                  <a:cubicBezTo>
                    <a:pt x="127" y="27"/>
                    <a:pt x="121" y="11"/>
                    <a:pt x="119" y="9"/>
                  </a:cubicBezTo>
                  <a:cubicBezTo>
                    <a:pt x="117" y="7"/>
                    <a:pt x="113" y="0"/>
                    <a:pt x="111" y="0"/>
                  </a:cubicBezTo>
                  <a:cubicBezTo>
                    <a:pt x="110" y="0"/>
                    <a:pt x="109" y="6"/>
                    <a:pt x="107" y="9"/>
                  </a:cubicBezTo>
                  <a:cubicBezTo>
                    <a:pt x="105" y="12"/>
                    <a:pt x="91" y="19"/>
                    <a:pt x="89" y="21"/>
                  </a:cubicBezTo>
                  <a:cubicBezTo>
                    <a:pt x="88" y="23"/>
                    <a:pt x="87" y="33"/>
                    <a:pt x="82" y="37"/>
                  </a:cubicBezTo>
                  <a:cubicBezTo>
                    <a:pt x="77" y="40"/>
                    <a:pt x="78" y="51"/>
                    <a:pt x="79" y="58"/>
                  </a:cubicBezTo>
                  <a:cubicBezTo>
                    <a:pt x="79" y="65"/>
                    <a:pt x="70" y="72"/>
                    <a:pt x="65" y="75"/>
                  </a:cubicBezTo>
                  <a:cubicBezTo>
                    <a:pt x="59" y="77"/>
                    <a:pt x="52" y="79"/>
                    <a:pt x="48" y="83"/>
                  </a:cubicBezTo>
                  <a:cubicBezTo>
                    <a:pt x="43" y="87"/>
                    <a:pt x="41" y="96"/>
                    <a:pt x="30" y="100"/>
                  </a:cubicBezTo>
                  <a:cubicBezTo>
                    <a:pt x="20" y="103"/>
                    <a:pt x="21" y="105"/>
                    <a:pt x="11" y="108"/>
                  </a:cubicBezTo>
                  <a:cubicBezTo>
                    <a:pt x="0" y="111"/>
                    <a:pt x="11" y="114"/>
                    <a:pt x="19" y="110"/>
                  </a:cubicBezTo>
                  <a:cubicBezTo>
                    <a:pt x="28" y="106"/>
                    <a:pt x="30" y="104"/>
                    <a:pt x="37" y="106"/>
                  </a:cubicBezTo>
                  <a:cubicBezTo>
                    <a:pt x="44" y="108"/>
                    <a:pt x="44" y="108"/>
                    <a:pt x="40" y="112"/>
                  </a:cubicBezTo>
                  <a:cubicBezTo>
                    <a:pt x="37" y="116"/>
                    <a:pt x="38" y="114"/>
                    <a:pt x="40" y="120"/>
                  </a:cubicBezTo>
                  <a:cubicBezTo>
                    <a:pt x="42" y="126"/>
                    <a:pt x="41" y="122"/>
                    <a:pt x="38" y="126"/>
                  </a:cubicBezTo>
                  <a:cubicBezTo>
                    <a:pt x="36" y="130"/>
                    <a:pt x="42" y="129"/>
                    <a:pt x="48" y="128"/>
                  </a:cubicBezTo>
                  <a:cubicBezTo>
                    <a:pt x="54" y="127"/>
                    <a:pt x="55" y="127"/>
                    <a:pt x="54" y="129"/>
                  </a:cubicBezTo>
                  <a:cubicBezTo>
                    <a:pt x="54" y="131"/>
                    <a:pt x="53" y="132"/>
                    <a:pt x="54" y="137"/>
                  </a:cubicBezTo>
                  <a:cubicBezTo>
                    <a:pt x="55" y="142"/>
                    <a:pt x="57" y="144"/>
                    <a:pt x="52" y="151"/>
                  </a:cubicBezTo>
                  <a:cubicBezTo>
                    <a:pt x="47" y="158"/>
                    <a:pt x="49" y="161"/>
                    <a:pt x="49" y="168"/>
                  </a:cubicBezTo>
                  <a:cubicBezTo>
                    <a:pt x="49" y="174"/>
                    <a:pt x="57" y="183"/>
                    <a:pt x="61" y="188"/>
                  </a:cubicBezTo>
                  <a:cubicBezTo>
                    <a:pt x="64" y="192"/>
                    <a:pt x="66" y="191"/>
                    <a:pt x="71" y="191"/>
                  </a:cubicBezTo>
                  <a:cubicBezTo>
                    <a:pt x="71" y="191"/>
                    <a:pt x="71" y="190"/>
                    <a:pt x="71" y="190"/>
                  </a:cubicBezTo>
                  <a:cubicBezTo>
                    <a:pt x="73" y="188"/>
                    <a:pt x="76" y="186"/>
                    <a:pt x="77" y="184"/>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7" name="Freeform 47">
              <a:extLst>
                <a:ext uri="{FF2B5EF4-FFF2-40B4-BE49-F238E27FC236}">
                  <a16:creationId xmlns:a16="http://schemas.microsoft.com/office/drawing/2014/main" id="{E7D53FC3-D63D-427D-92E7-F1D1ACFC93CB}"/>
                </a:ext>
              </a:extLst>
            </p:cNvPr>
            <p:cNvSpPr>
              <a:spLocks/>
            </p:cNvSpPr>
            <p:nvPr/>
          </p:nvSpPr>
          <p:spPr bwMode="auto">
            <a:xfrm>
              <a:off x="2349500" y="9278938"/>
              <a:ext cx="825500" cy="690563"/>
            </a:xfrm>
            <a:custGeom>
              <a:avLst/>
              <a:gdLst>
                <a:gd name="T0" fmla="*/ 209 w 220"/>
                <a:gd name="T1" fmla="*/ 53 h 184"/>
                <a:gd name="T2" fmla="*/ 203 w 220"/>
                <a:gd name="T3" fmla="*/ 40 h 184"/>
                <a:gd name="T4" fmla="*/ 202 w 220"/>
                <a:gd name="T5" fmla="*/ 32 h 184"/>
                <a:gd name="T6" fmla="*/ 190 w 220"/>
                <a:gd name="T7" fmla="*/ 22 h 184"/>
                <a:gd name="T8" fmla="*/ 187 w 220"/>
                <a:gd name="T9" fmla="*/ 13 h 184"/>
                <a:gd name="T10" fmla="*/ 170 w 220"/>
                <a:gd name="T11" fmla="*/ 14 h 184"/>
                <a:gd name="T12" fmla="*/ 162 w 220"/>
                <a:gd name="T13" fmla="*/ 9 h 184"/>
                <a:gd name="T14" fmla="*/ 150 w 220"/>
                <a:gd name="T15" fmla="*/ 7 h 184"/>
                <a:gd name="T16" fmla="*/ 139 w 220"/>
                <a:gd name="T17" fmla="*/ 0 h 184"/>
                <a:gd name="T18" fmla="*/ 126 w 220"/>
                <a:gd name="T19" fmla="*/ 2 h 184"/>
                <a:gd name="T20" fmla="*/ 112 w 220"/>
                <a:gd name="T21" fmla="*/ 7 h 184"/>
                <a:gd name="T22" fmla="*/ 104 w 220"/>
                <a:gd name="T23" fmla="*/ 9 h 184"/>
                <a:gd name="T24" fmla="*/ 92 w 220"/>
                <a:gd name="T25" fmla="*/ 11 h 184"/>
                <a:gd name="T26" fmla="*/ 84 w 220"/>
                <a:gd name="T27" fmla="*/ 14 h 184"/>
                <a:gd name="T28" fmla="*/ 69 w 220"/>
                <a:gd name="T29" fmla="*/ 28 h 184"/>
                <a:gd name="T30" fmla="*/ 63 w 220"/>
                <a:gd name="T31" fmla="*/ 37 h 184"/>
                <a:gd name="T32" fmla="*/ 59 w 220"/>
                <a:gd name="T33" fmla="*/ 46 h 184"/>
                <a:gd name="T34" fmla="*/ 59 w 220"/>
                <a:gd name="T35" fmla="*/ 54 h 184"/>
                <a:gd name="T36" fmla="*/ 52 w 220"/>
                <a:gd name="T37" fmla="*/ 64 h 184"/>
                <a:gd name="T38" fmla="*/ 27 w 220"/>
                <a:gd name="T39" fmla="*/ 65 h 184"/>
                <a:gd name="T40" fmla="*/ 31 w 220"/>
                <a:gd name="T41" fmla="*/ 82 h 184"/>
                <a:gd name="T42" fmla="*/ 26 w 220"/>
                <a:gd name="T43" fmla="*/ 96 h 184"/>
                <a:gd name="T44" fmla="*/ 19 w 220"/>
                <a:gd name="T45" fmla="*/ 108 h 184"/>
                <a:gd name="T46" fmla="*/ 8 w 220"/>
                <a:gd name="T47" fmla="*/ 116 h 184"/>
                <a:gd name="T48" fmla="*/ 2 w 220"/>
                <a:gd name="T49" fmla="*/ 119 h 184"/>
                <a:gd name="T50" fmla="*/ 6 w 220"/>
                <a:gd name="T51" fmla="*/ 131 h 184"/>
                <a:gd name="T52" fmla="*/ 3 w 220"/>
                <a:gd name="T53" fmla="*/ 152 h 184"/>
                <a:gd name="T54" fmla="*/ 11 w 220"/>
                <a:gd name="T55" fmla="*/ 154 h 184"/>
                <a:gd name="T56" fmla="*/ 7 w 220"/>
                <a:gd name="T57" fmla="*/ 172 h 184"/>
                <a:gd name="T58" fmla="*/ 29 w 220"/>
                <a:gd name="T59" fmla="*/ 175 h 184"/>
                <a:gd name="T60" fmla="*/ 44 w 220"/>
                <a:gd name="T61" fmla="*/ 179 h 184"/>
                <a:gd name="T62" fmla="*/ 49 w 220"/>
                <a:gd name="T63" fmla="*/ 173 h 184"/>
                <a:gd name="T64" fmla="*/ 48 w 220"/>
                <a:gd name="T65" fmla="*/ 160 h 184"/>
                <a:gd name="T66" fmla="*/ 50 w 220"/>
                <a:gd name="T67" fmla="*/ 144 h 184"/>
                <a:gd name="T68" fmla="*/ 62 w 220"/>
                <a:gd name="T69" fmla="*/ 135 h 184"/>
                <a:gd name="T70" fmla="*/ 74 w 220"/>
                <a:gd name="T71" fmla="*/ 116 h 184"/>
                <a:gd name="T72" fmla="*/ 83 w 220"/>
                <a:gd name="T73" fmla="*/ 89 h 184"/>
                <a:gd name="T74" fmla="*/ 104 w 220"/>
                <a:gd name="T75" fmla="*/ 73 h 184"/>
                <a:gd name="T76" fmla="*/ 151 w 220"/>
                <a:gd name="T77" fmla="*/ 58 h 184"/>
                <a:gd name="T78" fmla="*/ 175 w 220"/>
                <a:gd name="T79" fmla="*/ 70 h 184"/>
                <a:gd name="T80" fmla="*/ 201 w 220"/>
                <a:gd name="T81" fmla="*/ 95 h 184"/>
                <a:gd name="T82" fmla="*/ 214 w 220"/>
                <a:gd name="T83" fmla="*/ 65 h 184"/>
                <a:gd name="T84" fmla="*/ 215 w 220"/>
                <a:gd name="T85" fmla="*/ 53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 h="184">
                  <a:moveTo>
                    <a:pt x="215" y="53"/>
                  </a:moveTo>
                  <a:cubicBezTo>
                    <a:pt x="213" y="53"/>
                    <a:pt x="211" y="53"/>
                    <a:pt x="209" y="53"/>
                  </a:cubicBezTo>
                  <a:cubicBezTo>
                    <a:pt x="207" y="52"/>
                    <a:pt x="207" y="51"/>
                    <a:pt x="205" y="49"/>
                  </a:cubicBezTo>
                  <a:cubicBezTo>
                    <a:pt x="203" y="45"/>
                    <a:pt x="200" y="44"/>
                    <a:pt x="203" y="40"/>
                  </a:cubicBezTo>
                  <a:cubicBezTo>
                    <a:pt x="205" y="38"/>
                    <a:pt x="206" y="39"/>
                    <a:pt x="205" y="36"/>
                  </a:cubicBezTo>
                  <a:cubicBezTo>
                    <a:pt x="205" y="34"/>
                    <a:pt x="204" y="33"/>
                    <a:pt x="202" y="32"/>
                  </a:cubicBezTo>
                  <a:cubicBezTo>
                    <a:pt x="199" y="31"/>
                    <a:pt x="195" y="32"/>
                    <a:pt x="192" y="31"/>
                  </a:cubicBezTo>
                  <a:cubicBezTo>
                    <a:pt x="188" y="29"/>
                    <a:pt x="190" y="26"/>
                    <a:pt x="190" y="22"/>
                  </a:cubicBezTo>
                  <a:cubicBezTo>
                    <a:pt x="189" y="20"/>
                    <a:pt x="188" y="19"/>
                    <a:pt x="187" y="17"/>
                  </a:cubicBezTo>
                  <a:cubicBezTo>
                    <a:pt x="187" y="16"/>
                    <a:pt x="188" y="14"/>
                    <a:pt x="187" y="13"/>
                  </a:cubicBezTo>
                  <a:cubicBezTo>
                    <a:pt x="186" y="11"/>
                    <a:pt x="180" y="8"/>
                    <a:pt x="177" y="9"/>
                  </a:cubicBezTo>
                  <a:cubicBezTo>
                    <a:pt x="173" y="11"/>
                    <a:pt x="177" y="15"/>
                    <a:pt x="170" y="14"/>
                  </a:cubicBezTo>
                  <a:cubicBezTo>
                    <a:pt x="169" y="14"/>
                    <a:pt x="166" y="14"/>
                    <a:pt x="165" y="13"/>
                  </a:cubicBezTo>
                  <a:cubicBezTo>
                    <a:pt x="164" y="12"/>
                    <a:pt x="163" y="10"/>
                    <a:pt x="162" y="9"/>
                  </a:cubicBezTo>
                  <a:cubicBezTo>
                    <a:pt x="159" y="8"/>
                    <a:pt x="159" y="9"/>
                    <a:pt x="156" y="9"/>
                  </a:cubicBezTo>
                  <a:cubicBezTo>
                    <a:pt x="154" y="9"/>
                    <a:pt x="152" y="8"/>
                    <a:pt x="150" y="7"/>
                  </a:cubicBezTo>
                  <a:cubicBezTo>
                    <a:pt x="146" y="7"/>
                    <a:pt x="143" y="8"/>
                    <a:pt x="140" y="5"/>
                  </a:cubicBezTo>
                  <a:cubicBezTo>
                    <a:pt x="138" y="3"/>
                    <a:pt x="138" y="2"/>
                    <a:pt x="139" y="0"/>
                  </a:cubicBezTo>
                  <a:cubicBezTo>
                    <a:pt x="138" y="0"/>
                    <a:pt x="136" y="1"/>
                    <a:pt x="135" y="1"/>
                  </a:cubicBezTo>
                  <a:cubicBezTo>
                    <a:pt x="132" y="2"/>
                    <a:pt x="129" y="2"/>
                    <a:pt x="126" y="2"/>
                  </a:cubicBezTo>
                  <a:cubicBezTo>
                    <a:pt x="123" y="2"/>
                    <a:pt x="121" y="2"/>
                    <a:pt x="119" y="4"/>
                  </a:cubicBezTo>
                  <a:cubicBezTo>
                    <a:pt x="117" y="7"/>
                    <a:pt x="116" y="7"/>
                    <a:pt x="112" y="7"/>
                  </a:cubicBezTo>
                  <a:cubicBezTo>
                    <a:pt x="111" y="7"/>
                    <a:pt x="109" y="7"/>
                    <a:pt x="108" y="7"/>
                  </a:cubicBezTo>
                  <a:cubicBezTo>
                    <a:pt x="106" y="8"/>
                    <a:pt x="105" y="8"/>
                    <a:pt x="104" y="9"/>
                  </a:cubicBezTo>
                  <a:cubicBezTo>
                    <a:pt x="101" y="10"/>
                    <a:pt x="100" y="7"/>
                    <a:pt x="96" y="10"/>
                  </a:cubicBezTo>
                  <a:cubicBezTo>
                    <a:pt x="95" y="10"/>
                    <a:pt x="94" y="11"/>
                    <a:pt x="92" y="11"/>
                  </a:cubicBezTo>
                  <a:cubicBezTo>
                    <a:pt x="91" y="11"/>
                    <a:pt x="90" y="10"/>
                    <a:pt x="89" y="10"/>
                  </a:cubicBezTo>
                  <a:cubicBezTo>
                    <a:pt x="85" y="9"/>
                    <a:pt x="85" y="12"/>
                    <a:pt x="84" y="14"/>
                  </a:cubicBezTo>
                  <a:cubicBezTo>
                    <a:pt x="82" y="18"/>
                    <a:pt x="80" y="14"/>
                    <a:pt x="76" y="16"/>
                  </a:cubicBezTo>
                  <a:cubicBezTo>
                    <a:pt x="72" y="17"/>
                    <a:pt x="72" y="25"/>
                    <a:pt x="69" y="28"/>
                  </a:cubicBezTo>
                  <a:cubicBezTo>
                    <a:pt x="68" y="30"/>
                    <a:pt x="67" y="30"/>
                    <a:pt x="66" y="32"/>
                  </a:cubicBezTo>
                  <a:cubicBezTo>
                    <a:pt x="65" y="34"/>
                    <a:pt x="65" y="36"/>
                    <a:pt x="63" y="37"/>
                  </a:cubicBezTo>
                  <a:cubicBezTo>
                    <a:pt x="59" y="38"/>
                    <a:pt x="59" y="38"/>
                    <a:pt x="60" y="42"/>
                  </a:cubicBezTo>
                  <a:cubicBezTo>
                    <a:pt x="61" y="44"/>
                    <a:pt x="61" y="44"/>
                    <a:pt x="59" y="46"/>
                  </a:cubicBezTo>
                  <a:cubicBezTo>
                    <a:pt x="57" y="47"/>
                    <a:pt x="56" y="47"/>
                    <a:pt x="56" y="50"/>
                  </a:cubicBezTo>
                  <a:cubicBezTo>
                    <a:pt x="57" y="51"/>
                    <a:pt x="58" y="52"/>
                    <a:pt x="59" y="54"/>
                  </a:cubicBezTo>
                  <a:cubicBezTo>
                    <a:pt x="59" y="56"/>
                    <a:pt x="57" y="58"/>
                    <a:pt x="56" y="59"/>
                  </a:cubicBezTo>
                  <a:cubicBezTo>
                    <a:pt x="55" y="60"/>
                    <a:pt x="53" y="62"/>
                    <a:pt x="52" y="64"/>
                  </a:cubicBezTo>
                  <a:cubicBezTo>
                    <a:pt x="49" y="68"/>
                    <a:pt x="39" y="66"/>
                    <a:pt x="34" y="66"/>
                  </a:cubicBezTo>
                  <a:cubicBezTo>
                    <a:pt x="32" y="65"/>
                    <a:pt x="29" y="64"/>
                    <a:pt x="27" y="65"/>
                  </a:cubicBezTo>
                  <a:cubicBezTo>
                    <a:pt x="24" y="67"/>
                    <a:pt x="26" y="71"/>
                    <a:pt x="28" y="73"/>
                  </a:cubicBezTo>
                  <a:cubicBezTo>
                    <a:pt x="29" y="76"/>
                    <a:pt x="29" y="79"/>
                    <a:pt x="31" y="82"/>
                  </a:cubicBezTo>
                  <a:cubicBezTo>
                    <a:pt x="34" y="84"/>
                    <a:pt x="37" y="83"/>
                    <a:pt x="38" y="86"/>
                  </a:cubicBezTo>
                  <a:cubicBezTo>
                    <a:pt x="39" y="94"/>
                    <a:pt x="31" y="94"/>
                    <a:pt x="26" y="96"/>
                  </a:cubicBezTo>
                  <a:cubicBezTo>
                    <a:pt x="23" y="97"/>
                    <a:pt x="21" y="98"/>
                    <a:pt x="21" y="101"/>
                  </a:cubicBezTo>
                  <a:cubicBezTo>
                    <a:pt x="21" y="104"/>
                    <a:pt x="22" y="106"/>
                    <a:pt x="19" y="108"/>
                  </a:cubicBezTo>
                  <a:cubicBezTo>
                    <a:pt x="17" y="110"/>
                    <a:pt x="15" y="112"/>
                    <a:pt x="13" y="114"/>
                  </a:cubicBezTo>
                  <a:cubicBezTo>
                    <a:pt x="12" y="117"/>
                    <a:pt x="11" y="118"/>
                    <a:pt x="8" y="116"/>
                  </a:cubicBezTo>
                  <a:cubicBezTo>
                    <a:pt x="6" y="115"/>
                    <a:pt x="3" y="109"/>
                    <a:pt x="1" y="112"/>
                  </a:cubicBezTo>
                  <a:cubicBezTo>
                    <a:pt x="0" y="113"/>
                    <a:pt x="1" y="117"/>
                    <a:pt x="2" y="119"/>
                  </a:cubicBezTo>
                  <a:cubicBezTo>
                    <a:pt x="3" y="121"/>
                    <a:pt x="5" y="121"/>
                    <a:pt x="6" y="123"/>
                  </a:cubicBezTo>
                  <a:cubicBezTo>
                    <a:pt x="7" y="125"/>
                    <a:pt x="6" y="129"/>
                    <a:pt x="6" y="131"/>
                  </a:cubicBezTo>
                  <a:cubicBezTo>
                    <a:pt x="7" y="136"/>
                    <a:pt x="10" y="140"/>
                    <a:pt x="9" y="146"/>
                  </a:cubicBezTo>
                  <a:cubicBezTo>
                    <a:pt x="8" y="148"/>
                    <a:pt x="5" y="150"/>
                    <a:pt x="3" y="152"/>
                  </a:cubicBezTo>
                  <a:cubicBezTo>
                    <a:pt x="3" y="152"/>
                    <a:pt x="3" y="153"/>
                    <a:pt x="3" y="153"/>
                  </a:cubicBezTo>
                  <a:cubicBezTo>
                    <a:pt x="5" y="153"/>
                    <a:pt x="7" y="153"/>
                    <a:pt x="11" y="154"/>
                  </a:cubicBezTo>
                  <a:cubicBezTo>
                    <a:pt x="21" y="157"/>
                    <a:pt x="6" y="164"/>
                    <a:pt x="5" y="167"/>
                  </a:cubicBezTo>
                  <a:cubicBezTo>
                    <a:pt x="2" y="173"/>
                    <a:pt x="3" y="176"/>
                    <a:pt x="7" y="172"/>
                  </a:cubicBezTo>
                  <a:cubicBezTo>
                    <a:pt x="7" y="172"/>
                    <a:pt x="13" y="172"/>
                    <a:pt x="17" y="176"/>
                  </a:cubicBezTo>
                  <a:cubicBezTo>
                    <a:pt x="21" y="181"/>
                    <a:pt x="23" y="178"/>
                    <a:pt x="29" y="175"/>
                  </a:cubicBezTo>
                  <a:cubicBezTo>
                    <a:pt x="36" y="173"/>
                    <a:pt x="34" y="173"/>
                    <a:pt x="37" y="174"/>
                  </a:cubicBezTo>
                  <a:cubicBezTo>
                    <a:pt x="40" y="175"/>
                    <a:pt x="42" y="176"/>
                    <a:pt x="44" y="179"/>
                  </a:cubicBezTo>
                  <a:cubicBezTo>
                    <a:pt x="46" y="183"/>
                    <a:pt x="48" y="184"/>
                    <a:pt x="52" y="182"/>
                  </a:cubicBezTo>
                  <a:cubicBezTo>
                    <a:pt x="55" y="179"/>
                    <a:pt x="52" y="176"/>
                    <a:pt x="49" y="173"/>
                  </a:cubicBezTo>
                  <a:cubicBezTo>
                    <a:pt x="46" y="170"/>
                    <a:pt x="44" y="168"/>
                    <a:pt x="43" y="164"/>
                  </a:cubicBezTo>
                  <a:cubicBezTo>
                    <a:pt x="42" y="160"/>
                    <a:pt x="45" y="161"/>
                    <a:pt x="48" y="160"/>
                  </a:cubicBezTo>
                  <a:cubicBezTo>
                    <a:pt x="51" y="159"/>
                    <a:pt x="52" y="158"/>
                    <a:pt x="51" y="154"/>
                  </a:cubicBezTo>
                  <a:cubicBezTo>
                    <a:pt x="50" y="151"/>
                    <a:pt x="49" y="149"/>
                    <a:pt x="50" y="144"/>
                  </a:cubicBezTo>
                  <a:cubicBezTo>
                    <a:pt x="51" y="140"/>
                    <a:pt x="52" y="136"/>
                    <a:pt x="56" y="135"/>
                  </a:cubicBezTo>
                  <a:cubicBezTo>
                    <a:pt x="60" y="134"/>
                    <a:pt x="62" y="137"/>
                    <a:pt x="62" y="135"/>
                  </a:cubicBezTo>
                  <a:cubicBezTo>
                    <a:pt x="63" y="133"/>
                    <a:pt x="62" y="131"/>
                    <a:pt x="65" y="128"/>
                  </a:cubicBezTo>
                  <a:cubicBezTo>
                    <a:pt x="68" y="124"/>
                    <a:pt x="70" y="121"/>
                    <a:pt x="74" y="116"/>
                  </a:cubicBezTo>
                  <a:cubicBezTo>
                    <a:pt x="78" y="111"/>
                    <a:pt x="81" y="107"/>
                    <a:pt x="83" y="105"/>
                  </a:cubicBezTo>
                  <a:cubicBezTo>
                    <a:pt x="85" y="102"/>
                    <a:pt x="83" y="96"/>
                    <a:pt x="83" y="89"/>
                  </a:cubicBezTo>
                  <a:cubicBezTo>
                    <a:pt x="83" y="83"/>
                    <a:pt x="85" y="82"/>
                    <a:pt x="87" y="80"/>
                  </a:cubicBezTo>
                  <a:cubicBezTo>
                    <a:pt x="90" y="78"/>
                    <a:pt x="95" y="77"/>
                    <a:pt x="104" y="73"/>
                  </a:cubicBezTo>
                  <a:cubicBezTo>
                    <a:pt x="113" y="69"/>
                    <a:pt x="121" y="63"/>
                    <a:pt x="129" y="60"/>
                  </a:cubicBezTo>
                  <a:cubicBezTo>
                    <a:pt x="137" y="56"/>
                    <a:pt x="147" y="56"/>
                    <a:pt x="151" y="58"/>
                  </a:cubicBezTo>
                  <a:cubicBezTo>
                    <a:pt x="155" y="60"/>
                    <a:pt x="166" y="62"/>
                    <a:pt x="171" y="63"/>
                  </a:cubicBezTo>
                  <a:cubicBezTo>
                    <a:pt x="175" y="64"/>
                    <a:pt x="174" y="67"/>
                    <a:pt x="175" y="70"/>
                  </a:cubicBezTo>
                  <a:cubicBezTo>
                    <a:pt x="176" y="73"/>
                    <a:pt x="182" y="72"/>
                    <a:pt x="185" y="77"/>
                  </a:cubicBezTo>
                  <a:cubicBezTo>
                    <a:pt x="188" y="82"/>
                    <a:pt x="195" y="89"/>
                    <a:pt x="201" y="95"/>
                  </a:cubicBezTo>
                  <a:cubicBezTo>
                    <a:pt x="206" y="102"/>
                    <a:pt x="206" y="100"/>
                    <a:pt x="206" y="94"/>
                  </a:cubicBezTo>
                  <a:cubicBezTo>
                    <a:pt x="206" y="88"/>
                    <a:pt x="212" y="69"/>
                    <a:pt x="214" y="65"/>
                  </a:cubicBezTo>
                  <a:cubicBezTo>
                    <a:pt x="215" y="63"/>
                    <a:pt x="218" y="59"/>
                    <a:pt x="220" y="56"/>
                  </a:cubicBezTo>
                  <a:cubicBezTo>
                    <a:pt x="219" y="55"/>
                    <a:pt x="217" y="53"/>
                    <a:pt x="215" y="53"/>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8" name="Freeform 48">
              <a:extLst>
                <a:ext uri="{FF2B5EF4-FFF2-40B4-BE49-F238E27FC236}">
                  <a16:creationId xmlns:a16="http://schemas.microsoft.com/office/drawing/2014/main" id="{28CA8539-67CF-48E1-8CC8-9AF15ECBD8E0}"/>
                </a:ext>
              </a:extLst>
            </p:cNvPr>
            <p:cNvSpPr>
              <a:spLocks/>
            </p:cNvSpPr>
            <p:nvPr/>
          </p:nvSpPr>
          <p:spPr bwMode="auto">
            <a:xfrm>
              <a:off x="1044575" y="10066338"/>
              <a:ext cx="242888" cy="217488"/>
            </a:xfrm>
            <a:custGeom>
              <a:avLst/>
              <a:gdLst>
                <a:gd name="T0" fmla="*/ 7 w 65"/>
                <a:gd name="T1" fmla="*/ 37 h 58"/>
                <a:gd name="T2" fmla="*/ 1 w 65"/>
                <a:gd name="T3" fmla="*/ 34 h 58"/>
                <a:gd name="T4" fmla="*/ 2 w 65"/>
                <a:gd name="T5" fmla="*/ 29 h 58"/>
                <a:gd name="T6" fmla="*/ 3 w 65"/>
                <a:gd name="T7" fmla="*/ 26 h 58"/>
                <a:gd name="T8" fmla="*/ 4 w 65"/>
                <a:gd name="T9" fmla="*/ 22 h 58"/>
                <a:gd name="T10" fmla="*/ 6 w 65"/>
                <a:gd name="T11" fmla="*/ 19 h 58"/>
                <a:gd name="T12" fmla="*/ 8 w 65"/>
                <a:gd name="T13" fmla="*/ 15 h 58"/>
                <a:gd name="T14" fmla="*/ 10 w 65"/>
                <a:gd name="T15" fmla="*/ 9 h 58"/>
                <a:gd name="T16" fmla="*/ 14 w 65"/>
                <a:gd name="T17" fmla="*/ 5 h 58"/>
                <a:gd name="T18" fmla="*/ 18 w 65"/>
                <a:gd name="T19" fmla="*/ 2 h 58"/>
                <a:gd name="T20" fmla="*/ 26 w 65"/>
                <a:gd name="T21" fmla="*/ 1 h 58"/>
                <a:gd name="T22" fmla="*/ 30 w 65"/>
                <a:gd name="T23" fmla="*/ 3 h 58"/>
                <a:gd name="T24" fmla="*/ 31 w 65"/>
                <a:gd name="T25" fmla="*/ 10 h 58"/>
                <a:gd name="T26" fmla="*/ 32 w 65"/>
                <a:gd name="T27" fmla="*/ 14 h 58"/>
                <a:gd name="T28" fmla="*/ 36 w 65"/>
                <a:gd name="T29" fmla="*/ 14 h 58"/>
                <a:gd name="T30" fmla="*/ 45 w 65"/>
                <a:gd name="T31" fmla="*/ 7 h 58"/>
                <a:gd name="T32" fmla="*/ 55 w 65"/>
                <a:gd name="T33" fmla="*/ 6 h 58"/>
                <a:gd name="T34" fmla="*/ 61 w 65"/>
                <a:gd name="T35" fmla="*/ 6 h 58"/>
                <a:gd name="T36" fmla="*/ 63 w 65"/>
                <a:gd name="T37" fmla="*/ 8 h 58"/>
                <a:gd name="T38" fmla="*/ 61 w 65"/>
                <a:gd name="T39" fmla="*/ 16 h 58"/>
                <a:gd name="T40" fmla="*/ 60 w 65"/>
                <a:gd name="T41" fmla="*/ 25 h 58"/>
                <a:gd name="T42" fmla="*/ 55 w 65"/>
                <a:gd name="T43" fmla="*/ 25 h 58"/>
                <a:gd name="T44" fmla="*/ 41 w 65"/>
                <a:gd name="T45" fmla="*/ 23 h 58"/>
                <a:gd name="T46" fmla="*/ 36 w 65"/>
                <a:gd name="T47" fmla="*/ 24 h 58"/>
                <a:gd name="T48" fmla="*/ 32 w 65"/>
                <a:gd name="T49" fmla="*/ 27 h 58"/>
                <a:gd name="T50" fmla="*/ 30 w 65"/>
                <a:gd name="T51" fmla="*/ 32 h 58"/>
                <a:gd name="T52" fmla="*/ 25 w 65"/>
                <a:gd name="T53" fmla="*/ 37 h 58"/>
                <a:gd name="T54" fmla="*/ 21 w 65"/>
                <a:gd name="T55" fmla="*/ 45 h 58"/>
                <a:gd name="T56" fmla="*/ 15 w 65"/>
                <a:gd name="T57" fmla="*/ 51 h 58"/>
                <a:gd name="T58" fmla="*/ 10 w 65"/>
                <a:gd name="T59" fmla="*/ 56 h 58"/>
                <a:gd name="T60" fmla="*/ 6 w 65"/>
                <a:gd name="T61" fmla="*/ 50 h 58"/>
                <a:gd name="T62" fmla="*/ 3 w 65"/>
                <a:gd name="T63" fmla="*/ 46 h 58"/>
                <a:gd name="T64" fmla="*/ 6 w 65"/>
                <a:gd name="T65" fmla="*/ 41 h 58"/>
                <a:gd name="T66" fmla="*/ 7 w 65"/>
                <a:gd name="T67" fmla="*/ 3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5" h="58">
                  <a:moveTo>
                    <a:pt x="7" y="37"/>
                  </a:moveTo>
                  <a:cubicBezTo>
                    <a:pt x="5" y="37"/>
                    <a:pt x="2" y="36"/>
                    <a:pt x="1" y="34"/>
                  </a:cubicBezTo>
                  <a:cubicBezTo>
                    <a:pt x="0" y="33"/>
                    <a:pt x="1" y="31"/>
                    <a:pt x="2" y="29"/>
                  </a:cubicBezTo>
                  <a:cubicBezTo>
                    <a:pt x="2" y="28"/>
                    <a:pt x="2" y="27"/>
                    <a:pt x="3" y="26"/>
                  </a:cubicBezTo>
                  <a:cubicBezTo>
                    <a:pt x="3" y="25"/>
                    <a:pt x="4" y="24"/>
                    <a:pt x="4" y="22"/>
                  </a:cubicBezTo>
                  <a:cubicBezTo>
                    <a:pt x="4" y="21"/>
                    <a:pt x="5" y="20"/>
                    <a:pt x="6" y="19"/>
                  </a:cubicBezTo>
                  <a:cubicBezTo>
                    <a:pt x="6" y="18"/>
                    <a:pt x="7" y="17"/>
                    <a:pt x="8" y="15"/>
                  </a:cubicBezTo>
                  <a:cubicBezTo>
                    <a:pt x="9" y="13"/>
                    <a:pt x="10" y="11"/>
                    <a:pt x="10" y="9"/>
                  </a:cubicBezTo>
                  <a:cubicBezTo>
                    <a:pt x="9" y="6"/>
                    <a:pt x="12" y="6"/>
                    <a:pt x="14" y="5"/>
                  </a:cubicBezTo>
                  <a:cubicBezTo>
                    <a:pt x="15" y="5"/>
                    <a:pt x="17" y="3"/>
                    <a:pt x="18" y="2"/>
                  </a:cubicBezTo>
                  <a:cubicBezTo>
                    <a:pt x="20" y="1"/>
                    <a:pt x="22" y="0"/>
                    <a:pt x="26" y="1"/>
                  </a:cubicBezTo>
                  <a:cubicBezTo>
                    <a:pt x="29" y="1"/>
                    <a:pt x="29" y="0"/>
                    <a:pt x="30" y="3"/>
                  </a:cubicBezTo>
                  <a:cubicBezTo>
                    <a:pt x="30" y="7"/>
                    <a:pt x="29" y="8"/>
                    <a:pt x="31" y="10"/>
                  </a:cubicBezTo>
                  <a:cubicBezTo>
                    <a:pt x="33" y="12"/>
                    <a:pt x="32" y="12"/>
                    <a:pt x="32" y="14"/>
                  </a:cubicBezTo>
                  <a:cubicBezTo>
                    <a:pt x="32" y="15"/>
                    <a:pt x="34" y="16"/>
                    <a:pt x="36" y="14"/>
                  </a:cubicBezTo>
                  <a:cubicBezTo>
                    <a:pt x="38" y="11"/>
                    <a:pt x="41" y="10"/>
                    <a:pt x="45" y="7"/>
                  </a:cubicBezTo>
                  <a:cubicBezTo>
                    <a:pt x="48" y="5"/>
                    <a:pt x="52" y="5"/>
                    <a:pt x="55" y="6"/>
                  </a:cubicBezTo>
                  <a:cubicBezTo>
                    <a:pt x="57" y="6"/>
                    <a:pt x="59" y="7"/>
                    <a:pt x="61" y="6"/>
                  </a:cubicBezTo>
                  <a:cubicBezTo>
                    <a:pt x="63" y="6"/>
                    <a:pt x="65" y="4"/>
                    <a:pt x="63" y="8"/>
                  </a:cubicBezTo>
                  <a:cubicBezTo>
                    <a:pt x="62" y="11"/>
                    <a:pt x="61" y="11"/>
                    <a:pt x="61" y="16"/>
                  </a:cubicBezTo>
                  <a:cubicBezTo>
                    <a:pt x="60" y="20"/>
                    <a:pt x="60" y="23"/>
                    <a:pt x="60" y="25"/>
                  </a:cubicBezTo>
                  <a:cubicBezTo>
                    <a:pt x="60" y="27"/>
                    <a:pt x="59" y="27"/>
                    <a:pt x="55" y="25"/>
                  </a:cubicBezTo>
                  <a:cubicBezTo>
                    <a:pt x="50" y="24"/>
                    <a:pt x="43" y="23"/>
                    <a:pt x="41" y="23"/>
                  </a:cubicBezTo>
                  <a:cubicBezTo>
                    <a:pt x="38" y="23"/>
                    <a:pt x="37" y="21"/>
                    <a:pt x="36" y="24"/>
                  </a:cubicBezTo>
                  <a:cubicBezTo>
                    <a:pt x="34" y="27"/>
                    <a:pt x="34" y="25"/>
                    <a:pt x="32" y="27"/>
                  </a:cubicBezTo>
                  <a:cubicBezTo>
                    <a:pt x="30" y="30"/>
                    <a:pt x="34" y="29"/>
                    <a:pt x="30" y="32"/>
                  </a:cubicBezTo>
                  <a:cubicBezTo>
                    <a:pt x="25" y="35"/>
                    <a:pt x="26" y="34"/>
                    <a:pt x="25" y="37"/>
                  </a:cubicBezTo>
                  <a:cubicBezTo>
                    <a:pt x="23" y="40"/>
                    <a:pt x="25" y="42"/>
                    <a:pt x="21" y="45"/>
                  </a:cubicBezTo>
                  <a:cubicBezTo>
                    <a:pt x="16" y="48"/>
                    <a:pt x="16" y="49"/>
                    <a:pt x="15" y="51"/>
                  </a:cubicBezTo>
                  <a:cubicBezTo>
                    <a:pt x="13" y="54"/>
                    <a:pt x="14" y="58"/>
                    <a:pt x="10" y="56"/>
                  </a:cubicBezTo>
                  <a:cubicBezTo>
                    <a:pt x="7" y="54"/>
                    <a:pt x="7" y="53"/>
                    <a:pt x="6" y="50"/>
                  </a:cubicBezTo>
                  <a:cubicBezTo>
                    <a:pt x="5" y="47"/>
                    <a:pt x="3" y="48"/>
                    <a:pt x="3" y="46"/>
                  </a:cubicBezTo>
                  <a:cubicBezTo>
                    <a:pt x="2" y="44"/>
                    <a:pt x="3" y="42"/>
                    <a:pt x="6" y="41"/>
                  </a:cubicBezTo>
                  <a:cubicBezTo>
                    <a:pt x="8" y="40"/>
                    <a:pt x="11" y="38"/>
                    <a:pt x="7" y="37"/>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9" name="Freeform 49">
              <a:extLst>
                <a:ext uri="{FF2B5EF4-FFF2-40B4-BE49-F238E27FC236}">
                  <a16:creationId xmlns:a16="http://schemas.microsoft.com/office/drawing/2014/main" id="{20A0EB4F-68B7-4768-AEE4-2C9287066706}"/>
                </a:ext>
              </a:extLst>
            </p:cNvPr>
            <p:cNvSpPr>
              <a:spLocks/>
            </p:cNvSpPr>
            <p:nvPr/>
          </p:nvSpPr>
          <p:spPr bwMode="auto">
            <a:xfrm>
              <a:off x="1123950" y="10283826"/>
              <a:ext cx="531813" cy="685800"/>
            </a:xfrm>
            <a:custGeom>
              <a:avLst/>
              <a:gdLst>
                <a:gd name="T0" fmla="*/ 141 w 142"/>
                <a:gd name="T1" fmla="*/ 100 h 183"/>
                <a:gd name="T2" fmla="*/ 138 w 142"/>
                <a:gd name="T3" fmla="*/ 85 h 183"/>
                <a:gd name="T4" fmla="*/ 126 w 142"/>
                <a:gd name="T5" fmla="*/ 83 h 183"/>
                <a:gd name="T6" fmla="*/ 118 w 142"/>
                <a:gd name="T7" fmla="*/ 77 h 183"/>
                <a:gd name="T8" fmla="*/ 115 w 142"/>
                <a:gd name="T9" fmla="*/ 67 h 183"/>
                <a:gd name="T10" fmla="*/ 109 w 142"/>
                <a:gd name="T11" fmla="*/ 63 h 183"/>
                <a:gd name="T12" fmla="*/ 99 w 142"/>
                <a:gd name="T13" fmla="*/ 56 h 183"/>
                <a:gd name="T14" fmla="*/ 97 w 142"/>
                <a:gd name="T15" fmla="*/ 39 h 183"/>
                <a:gd name="T16" fmla="*/ 88 w 142"/>
                <a:gd name="T17" fmla="*/ 34 h 183"/>
                <a:gd name="T18" fmla="*/ 77 w 142"/>
                <a:gd name="T19" fmla="*/ 19 h 183"/>
                <a:gd name="T20" fmla="*/ 70 w 142"/>
                <a:gd name="T21" fmla="*/ 5 h 183"/>
                <a:gd name="T22" fmla="*/ 63 w 142"/>
                <a:gd name="T23" fmla="*/ 0 h 183"/>
                <a:gd name="T24" fmla="*/ 52 w 142"/>
                <a:gd name="T25" fmla="*/ 6 h 183"/>
                <a:gd name="T26" fmla="*/ 41 w 142"/>
                <a:gd name="T27" fmla="*/ 10 h 183"/>
                <a:gd name="T28" fmla="*/ 32 w 142"/>
                <a:gd name="T29" fmla="*/ 3 h 183"/>
                <a:gd name="T30" fmla="*/ 18 w 142"/>
                <a:gd name="T31" fmla="*/ 9 h 183"/>
                <a:gd name="T32" fmla="*/ 8 w 142"/>
                <a:gd name="T33" fmla="*/ 23 h 183"/>
                <a:gd name="T34" fmla="*/ 8 w 142"/>
                <a:gd name="T35" fmla="*/ 53 h 183"/>
                <a:gd name="T36" fmla="*/ 27 w 142"/>
                <a:gd name="T37" fmla="*/ 86 h 183"/>
                <a:gd name="T38" fmla="*/ 8 w 142"/>
                <a:gd name="T39" fmla="*/ 116 h 183"/>
                <a:gd name="T40" fmla="*/ 11 w 142"/>
                <a:gd name="T41" fmla="*/ 133 h 183"/>
                <a:gd name="T42" fmla="*/ 41 w 142"/>
                <a:gd name="T43" fmla="*/ 144 h 183"/>
                <a:gd name="T44" fmla="*/ 63 w 142"/>
                <a:gd name="T45" fmla="*/ 155 h 183"/>
                <a:gd name="T46" fmla="*/ 60 w 142"/>
                <a:gd name="T47" fmla="*/ 136 h 183"/>
                <a:gd name="T48" fmla="*/ 54 w 142"/>
                <a:gd name="T49" fmla="*/ 122 h 183"/>
                <a:gd name="T50" fmla="*/ 57 w 142"/>
                <a:gd name="T51" fmla="*/ 96 h 183"/>
                <a:gd name="T52" fmla="*/ 64 w 142"/>
                <a:gd name="T53" fmla="*/ 79 h 183"/>
                <a:gd name="T54" fmla="*/ 76 w 142"/>
                <a:gd name="T55" fmla="*/ 70 h 183"/>
                <a:gd name="T56" fmla="*/ 89 w 142"/>
                <a:gd name="T57" fmla="*/ 84 h 183"/>
                <a:gd name="T58" fmla="*/ 76 w 142"/>
                <a:gd name="T59" fmla="*/ 101 h 183"/>
                <a:gd name="T60" fmla="*/ 87 w 142"/>
                <a:gd name="T61" fmla="*/ 128 h 183"/>
                <a:gd name="T62" fmla="*/ 84 w 142"/>
                <a:gd name="T63" fmla="*/ 154 h 183"/>
                <a:gd name="T64" fmla="*/ 72 w 142"/>
                <a:gd name="T65" fmla="*/ 174 h 183"/>
                <a:gd name="T66" fmla="*/ 83 w 142"/>
                <a:gd name="T67" fmla="*/ 173 h 183"/>
                <a:gd name="T68" fmla="*/ 107 w 142"/>
                <a:gd name="T69" fmla="*/ 162 h 183"/>
                <a:gd name="T70" fmla="*/ 121 w 142"/>
                <a:gd name="T71" fmla="*/ 147 h 183"/>
                <a:gd name="T72" fmla="*/ 127 w 142"/>
                <a:gd name="T73" fmla="*/ 139 h 183"/>
                <a:gd name="T74" fmla="*/ 128 w 142"/>
                <a:gd name="T75" fmla="*/ 132 h 183"/>
                <a:gd name="T76" fmla="*/ 118 w 142"/>
                <a:gd name="T77" fmla="*/ 119 h 183"/>
                <a:gd name="T78" fmla="*/ 135 w 142"/>
                <a:gd name="T79" fmla="*/ 110 h 183"/>
                <a:gd name="T80" fmla="*/ 139 w 142"/>
                <a:gd name="T81" fmla="*/ 105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2" h="183">
                  <a:moveTo>
                    <a:pt x="139" y="105"/>
                  </a:moveTo>
                  <a:cubicBezTo>
                    <a:pt x="140" y="104"/>
                    <a:pt x="141" y="101"/>
                    <a:pt x="141" y="100"/>
                  </a:cubicBezTo>
                  <a:cubicBezTo>
                    <a:pt x="142" y="98"/>
                    <a:pt x="142" y="94"/>
                    <a:pt x="142" y="92"/>
                  </a:cubicBezTo>
                  <a:cubicBezTo>
                    <a:pt x="142" y="89"/>
                    <a:pt x="139" y="87"/>
                    <a:pt x="138" y="85"/>
                  </a:cubicBezTo>
                  <a:cubicBezTo>
                    <a:pt x="136" y="85"/>
                    <a:pt x="134" y="85"/>
                    <a:pt x="132" y="85"/>
                  </a:cubicBezTo>
                  <a:cubicBezTo>
                    <a:pt x="130" y="85"/>
                    <a:pt x="128" y="83"/>
                    <a:pt x="126" y="83"/>
                  </a:cubicBezTo>
                  <a:cubicBezTo>
                    <a:pt x="125" y="82"/>
                    <a:pt x="122" y="83"/>
                    <a:pt x="121" y="82"/>
                  </a:cubicBezTo>
                  <a:cubicBezTo>
                    <a:pt x="120" y="82"/>
                    <a:pt x="119" y="78"/>
                    <a:pt x="118" y="77"/>
                  </a:cubicBezTo>
                  <a:cubicBezTo>
                    <a:pt x="117" y="74"/>
                    <a:pt x="118" y="71"/>
                    <a:pt x="116" y="69"/>
                  </a:cubicBezTo>
                  <a:cubicBezTo>
                    <a:pt x="116" y="68"/>
                    <a:pt x="115" y="67"/>
                    <a:pt x="115" y="67"/>
                  </a:cubicBezTo>
                  <a:cubicBezTo>
                    <a:pt x="114" y="66"/>
                    <a:pt x="114" y="65"/>
                    <a:pt x="114" y="65"/>
                  </a:cubicBezTo>
                  <a:cubicBezTo>
                    <a:pt x="113" y="64"/>
                    <a:pt x="110" y="64"/>
                    <a:pt x="109" y="63"/>
                  </a:cubicBezTo>
                  <a:cubicBezTo>
                    <a:pt x="107" y="62"/>
                    <a:pt x="106" y="60"/>
                    <a:pt x="104" y="59"/>
                  </a:cubicBezTo>
                  <a:cubicBezTo>
                    <a:pt x="102" y="58"/>
                    <a:pt x="100" y="59"/>
                    <a:pt x="99" y="56"/>
                  </a:cubicBezTo>
                  <a:cubicBezTo>
                    <a:pt x="98" y="52"/>
                    <a:pt x="103" y="50"/>
                    <a:pt x="103" y="47"/>
                  </a:cubicBezTo>
                  <a:cubicBezTo>
                    <a:pt x="102" y="45"/>
                    <a:pt x="98" y="40"/>
                    <a:pt x="97" y="39"/>
                  </a:cubicBezTo>
                  <a:cubicBezTo>
                    <a:pt x="95" y="38"/>
                    <a:pt x="94" y="39"/>
                    <a:pt x="92" y="38"/>
                  </a:cubicBezTo>
                  <a:cubicBezTo>
                    <a:pt x="91" y="37"/>
                    <a:pt x="89" y="35"/>
                    <a:pt x="88" y="34"/>
                  </a:cubicBezTo>
                  <a:cubicBezTo>
                    <a:pt x="86" y="31"/>
                    <a:pt x="85" y="28"/>
                    <a:pt x="84" y="25"/>
                  </a:cubicBezTo>
                  <a:cubicBezTo>
                    <a:pt x="82" y="21"/>
                    <a:pt x="81" y="20"/>
                    <a:pt x="77" y="19"/>
                  </a:cubicBezTo>
                  <a:cubicBezTo>
                    <a:pt x="76" y="16"/>
                    <a:pt x="79" y="14"/>
                    <a:pt x="77" y="12"/>
                  </a:cubicBezTo>
                  <a:cubicBezTo>
                    <a:pt x="76" y="10"/>
                    <a:pt x="72" y="7"/>
                    <a:pt x="70" y="5"/>
                  </a:cubicBezTo>
                  <a:cubicBezTo>
                    <a:pt x="69" y="5"/>
                    <a:pt x="67" y="4"/>
                    <a:pt x="66" y="4"/>
                  </a:cubicBezTo>
                  <a:cubicBezTo>
                    <a:pt x="65" y="3"/>
                    <a:pt x="64" y="0"/>
                    <a:pt x="63" y="0"/>
                  </a:cubicBezTo>
                  <a:cubicBezTo>
                    <a:pt x="61" y="0"/>
                    <a:pt x="58" y="3"/>
                    <a:pt x="56" y="4"/>
                  </a:cubicBezTo>
                  <a:cubicBezTo>
                    <a:pt x="54" y="5"/>
                    <a:pt x="54" y="6"/>
                    <a:pt x="52" y="6"/>
                  </a:cubicBezTo>
                  <a:cubicBezTo>
                    <a:pt x="50" y="6"/>
                    <a:pt x="48" y="5"/>
                    <a:pt x="47" y="6"/>
                  </a:cubicBezTo>
                  <a:cubicBezTo>
                    <a:pt x="44" y="8"/>
                    <a:pt x="45" y="11"/>
                    <a:pt x="41" y="10"/>
                  </a:cubicBezTo>
                  <a:cubicBezTo>
                    <a:pt x="38" y="9"/>
                    <a:pt x="35" y="8"/>
                    <a:pt x="33" y="6"/>
                  </a:cubicBezTo>
                  <a:cubicBezTo>
                    <a:pt x="32" y="5"/>
                    <a:pt x="32" y="4"/>
                    <a:pt x="32" y="3"/>
                  </a:cubicBezTo>
                  <a:cubicBezTo>
                    <a:pt x="31" y="5"/>
                    <a:pt x="30" y="6"/>
                    <a:pt x="28" y="8"/>
                  </a:cubicBezTo>
                  <a:cubicBezTo>
                    <a:pt x="24" y="13"/>
                    <a:pt x="22" y="10"/>
                    <a:pt x="18" y="9"/>
                  </a:cubicBezTo>
                  <a:cubicBezTo>
                    <a:pt x="11" y="6"/>
                    <a:pt x="4" y="13"/>
                    <a:pt x="8" y="15"/>
                  </a:cubicBezTo>
                  <a:cubicBezTo>
                    <a:pt x="12" y="18"/>
                    <a:pt x="11" y="21"/>
                    <a:pt x="8" y="23"/>
                  </a:cubicBezTo>
                  <a:cubicBezTo>
                    <a:pt x="6" y="26"/>
                    <a:pt x="9" y="30"/>
                    <a:pt x="11" y="34"/>
                  </a:cubicBezTo>
                  <a:cubicBezTo>
                    <a:pt x="14" y="39"/>
                    <a:pt x="15" y="41"/>
                    <a:pt x="8" y="53"/>
                  </a:cubicBezTo>
                  <a:cubicBezTo>
                    <a:pt x="2" y="66"/>
                    <a:pt x="11" y="66"/>
                    <a:pt x="15" y="69"/>
                  </a:cubicBezTo>
                  <a:cubicBezTo>
                    <a:pt x="19" y="71"/>
                    <a:pt x="25" y="81"/>
                    <a:pt x="27" y="86"/>
                  </a:cubicBezTo>
                  <a:cubicBezTo>
                    <a:pt x="28" y="92"/>
                    <a:pt x="27" y="101"/>
                    <a:pt x="22" y="111"/>
                  </a:cubicBezTo>
                  <a:cubicBezTo>
                    <a:pt x="18" y="120"/>
                    <a:pt x="14" y="119"/>
                    <a:pt x="8" y="116"/>
                  </a:cubicBezTo>
                  <a:cubicBezTo>
                    <a:pt x="2" y="114"/>
                    <a:pt x="0" y="118"/>
                    <a:pt x="4" y="122"/>
                  </a:cubicBezTo>
                  <a:cubicBezTo>
                    <a:pt x="8" y="125"/>
                    <a:pt x="9" y="128"/>
                    <a:pt x="11" y="133"/>
                  </a:cubicBezTo>
                  <a:cubicBezTo>
                    <a:pt x="13" y="138"/>
                    <a:pt x="14" y="142"/>
                    <a:pt x="19" y="142"/>
                  </a:cubicBezTo>
                  <a:cubicBezTo>
                    <a:pt x="23" y="143"/>
                    <a:pt x="35" y="143"/>
                    <a:pt x="41" y="144"/>
                  </a:cubicBezTo>
                  <a:cubicBezTo>
                    <a:pt x="47" y="144"/>
                    <a:pt x="50" y="143"/>
                    <a:pt x="51" y="151"/>
                  </a:cubicBezTo>
                  <a:cubicBezTo>
                    <a:pt x="51" y="158"/>
                    <a:pt x="57" y="157"/>
                    <a:pt x="63" y="155"/>
                  </a:cubicBezTo>
                  <a:cubicBezTo>
                    <a:pt x="68" y="154"/>
                    <a:pt x="69" y="148"/>
                    <a:pt x="69" y="144"/>
                  </a:cubicBezTo>
                  <a:cubicBezTo>
                    <a:pt x="70" y="141"/>
                    <a:pt x="65" y="138"/>
                    <a:pt x="60" y="136"/>
                  </a:cubicBezTo>
                  <a:cubicBezTo>
                    <a:pt x="55" y="133"/>
                    <a:pt x="56" y="131"/>
                    <a:pt x="55" y="128"/>
                  </a:cubicBezTo>
                  <a:cubicBezTo>
                    <a:pt x="55" y="125"/>
                    <a:pt x="56" y="125"/>
                    <a:pt x="54" y="122"/>
                  </a:cubicBezTo>
                  <a:cubicBezTo>
                    <a:pt x="53" y="120"/>
                    <a:pt x="52" y="117"/>
                    <a:pt x="51" y="114"/>
                  </a:cubicBezTo>
                  <a:cubicBezTo>
                    <a:pt x="50" y="110"/>
                    <a:pt x="55" y="99"/>
                    <a:pt x="57" y="96"/>
                  </a:cubicBezTo>
                  <a:cubicBezTo>
                    <a:pt x="59" y="93"/>
                    <a:pt x="56" y="90"/>
                    <a:pt x="59" y="87"/>
                  </a:cubicBezTo>
                  <a:cubicBezTo>
                    <a:pt x="62" y="84"/>
                    <a:pt x="64" y="82"/>
                    <a:pt x="64" y="79"/>
                  </a:cubicBezTo>
                  <a:cubicBezTo>
                    <a:pt x="64" y="75"/>
                    <a:pt x="64" y="73"/>
                    <a:pt x="67" y="71"/>
                  </a:cubicBezTo>
                  <a:cubicBezTo>
                    <a:pt x="71" y="69"/>
                    <a:pt x="74" y="69"/>
                    <a:pt x="76" y="70"/>
                  </a:cubicBezTo>
                  <a:cubicBezTo>
                    <a:pt x="79" y="71"/>
                    <a:pt x="80" y="73"/>
                    <a:pt x="86" y="73"/>
                  </a:cubicBezTo>
                  <a:cubicBezTo>
                    <a:pt x="92" y="74"/>
                    <a:pt x="91" y="81"/>
                    <a:pt x="89" y="84"/>
                  </a:cubicBezTo>
                  <a:cubicBezTo>
                    <a:pt x="87" y="86"/>
                    <a:pt x="88" y="89"/>
                    <a:pt x="86" y="93"/>
                  </a:cubicBezTo>
                  <a:cubicBezTo>
                    <a:pt x="85" y="96"/>
                    <a:pt x="78" y="97"/>
                    <a:pt x="76" y="101"/>
                  </a:cubicBezTo>
                  <a:cubicBezTo>
                    <a:pt x="74" y="104"/>
                    <a:pt x="75" y="107"/>
                    <a:pt x="77" y="111"/>
                  </a:cubicBezTo>
                  <a:cubicBezTo>
                    <a:pt x="79" y="115"/>
                    <a:pt x="85" y="122"/>
                    <a:pt x="87" y="128"/>
                  </a:cubicBezTo>
                  <a:cubicBezTo>
                    <a:pt x="90" y="133"/>
                    <a:pt x="88" y="143"/>
                    <a:pt x="85" y="145"/>
                  </a:cubicBezTo>
                  <a:cubicBezTo>
                    <a:pt x="82" y="148"/>
                    <a:pt x="83" y="149"/>
                    <a:pt x="84" y="154"/>
                  </a:cubicBezTo>
                  <a:cubicBezTo>
                    <a:pt x="85" y="159"/>
                    <a:pt x="77" y="166"/>
                    <a:pt x="73" y="168"/>
                  </a:cubicBezTo>
                  <a:cubicBezTo>
                    <a:pt x="69" y="170"/>
                    <a:pt x="71" y="171"/>
                    <a:pt x="72" y="174"/>
                  </a:cubicBezTo>
                  <a:cubicBezTo>
                    <a:pt x="73" y="177"/>
                    <a:pt x="69" y="183"/>
                    <a:pt x="72" y="181"/>
                  </a:cubicBezTo>
                  <a:cubicBezTo>
                    <a:pt x="75" y="180"/>
                    <a:pt x="79" y="176"/>
                    <a:pt x="83" y="173"/>
                  </a:cubicBezTo>
                  <a:cubicBezTo>
                    <a:pt x="86" y="170"/>
                    <a:pt x="88" y="169"/>
                    <a:pt x="92" y="168"/>
                  </a:cubicBezTo>
                  <a:cubicBezTo>
                    <a:pt x="96" y="168"/>
                    <a:pt x="102" y="164"/>
                    <a:pt x="107" y="162"/>
                  </a:cubicBezTo>
                  <a:cubicBezTo>
                    <a:pt x="112" y="159"/>
                    <a:pt x="115" y="155"/>
                    <a:pt x="115" y="151"/>
                  </a:cubicBezTo>
                  <a:cubicBezTo>
                    <a:pt x="116" y="147"/>
                    <a:pt x="117" y="147"/>
                    <a:pt x="121" y="147"/>
                  </a:cubicBezTo>
                  <a:cubicBezTo>
                    <a:pt x="125" y="147"/>
                    <a:pt x="126" y="145"/>
                    <a:pt x="129" y="142"/>
                  </a:cubicBezTo>
                  <a:cubicBezTo>
                    <a:pt x="132" y="140"/>
                    <a:pt x="129" y="139"/>
                    <a:pt x="127" y="139"/>
                  </a:cubicBezTo>
                  <a:cubicBezTo>
                    <a:pt x="126" y="139"/>
                    <a:pt x="125" y="138"/>
                    <a:pt x="125" y="137"/>
                  </a:cubicBezTo>
                  <a:cubicBezTo>
                    <a:pt x="126" y="136"/>
                    <a:pt x="128" y="133"/>
                    <a:pt x="128" y="132"/>
                  </a:cubicBezTo>
                  <a:cubicBezTo>
                    <a:pt x="128" y="130"/>
                    <a:pt x="124" y="128"/>
                    <a:pt x="120" y="127"/>
                  </a:cubicBezTo>
                  <a:cubicBezTo>
                    <a:pt x="116" y="126"/>
                    <a:pt x="117" y="122"/>
                    <a:pt x="118" y="119"/>
                  </a:cubicBezTo>
                  <a:cubicBezTo>
                    <a:pt x="120" y="116"/>
                    <a:pt x="124" y="112"/>
                    <a:pt x="128" y="110"/>
                  </a:cubicBezTo>
                  <a:cubicBezTo>
                    <a:pt x="130" y="109"/>
                    <a:pt x="132" y="109"/>
                    <a:pt x="135" y="110"/>
                  </a:cubicBezTo>
                  <a:cubicBezTo>
                    <a:pt x="135" y="109"/>
                    <a:pt x="135" y="109"/>
                    <a:pt x="135" y="108"/>
                  </a:cubicBezTo>
                  <a:cubicBezTo>
                    <a:pt x="136" y="107"/>
                    <a:pt x="138" y="106"/>
                    <a:pt x="139" y="105"/>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0" name="Freeform 50">
              <a:extLst>
                <a:ext uri="{FF2B5EF4-FFF2-40B4-BE49-F238E27FC236}">
                  <a16:creationId xmlns:a16="http://schemas.microsoft.com/office/drawing/2014/main" id="{AE07F57A-6477-49C2-932E-0E4F554B320F}"/>
                </a:ext>
              </a:extLst>
            </p:cNvPr>
            <p:cNvSpPr>
              <a:spLocks/>
            </p:cNvSpPr>
            <p:nvPr/>
          </p:nvSpPr>
          <p:spPr bwMode="auto">
            <a:xfrm>
              <a:off x="1408113" y="9898063"/>
              <a:ext cx="577850" cy="854075"/>
            </a:xfrm>
            <a:custGeom>
              <a:avLst/>
              <a:gdLst>
                <a:gd name="T0" fmla="*/ 148 w 154"/>
                <a:gd name="T1" fmla="*/ 3 h 228"/>
                <a:gd name="T2" fmla="*/ 133 w 154"/>
                <a:gd name="T3" fmla="*/ 10 h 228"/>
                <a:gd name="T4" fmla="*/ 114 w 154"/>
                <a:gd name="T5" fmla="*/ 13 h 228"/>
                <a:gd name="T6" fmla="*/ 103 w 154"/>
                <a:gd name="T7" fmla="*/ 3 h 228"/>
                <a:gd name="T8" fmla="*/ 92 w 154"/>
                <a:gd name="T9" fmla="*/ 4 h 228"/>
                <a:gd name="T10" fmla="*/ 83 w 154"/>
                <a:gd name="T11" fmla="*/ 2 h 228"/>
                <a:gd name="T12" fmla="*/ 73 w 154"/>
                <a:gd name="T13" fmla="*/ 3 h 228"/>
                <a:gd name="T14" fmla="*/ 63 w 154"/>
                <a:gd name="T15" fmla="*/ 20 h 228"/>
                <a:gd name="T16" fmla="*/ 54 w 154"/>
                <a:gd name="T17" fmla="*/ 33 h 228"/>
                <a:gd name="T18" fmla="*/ 45 w 154"/>
                <a:gd name="T19" fmla="*/ 43 h 228"/>
                <a:gd name="T20" fmla="*/ 40 w 154"/>
                <a:gd name="T21" fmla="*/ 52 h 228"/>
                <a:gd name="T22" fmla="*/ 44 w 154"/>
                <a:gd name="T23" fmla="*/ 66 h 228"/>
                <a:gd name="T24" fmla="*/ 49 w 154"/>
                <a:gd name="T25" fmla="*/ 75 h 228"/>
                <a:gd name="T26" fmla="*/ 47 w 154"/>
                <a:gd name="T27" fmla="*/ 93 h 228"/>
                <a:gd name="T28" fmla="*/ 45 w 154"/>
                <a:gd name="T29" fmla="*/ 105 h 228"/>
                <a:gd name="T30" fmla="*/ 32 w 154"/>
                <a:gd name="T31" fmla="*/ 112 h 228"/>
                <a:gd name="T32" fmla="*/ 18 w 154"/>
                <a:gd name="T33" fmla="*/ 114 h 228"/>
                <a:gd name="T34" fmla="*/ 2 w 154"/>
                <a:gd name="T35" fmla="*/ 115 h 228"/>
                <a:gd name="T36" fmla="*/ 1 w 154"/>
                <a:gd name="T37" fmla="*/ 122 h 228"/>
                <a:gd name="T38" fmla="*/ 12 w 154"/>
                <a:gd name="T39" fmla="*/ 137 h 228"/>
                <a:gd name="T40" fmla="*/ 21 w 154"/>
                <a:gd name="T41" fmla="*/ 142 h 228"/>
                <a:gd name="T42" fmla="*/ 23 w 154"/>
                <a:gd name="T43" fmla="*/ 159 h 228"/>
                <a:gd name="T44" fmla="*/ 33 w 154"/>
                <a:gd name="T45" fmla="*/ 166 h 228"/>
                <a:gd name="T46" fmla="*/ 39 w 154"/>
                <a:gd name="T47" fmla="*/ 170 h 228"/>
                <a:gd name="T48" fmla="*/ 42 w 154"/>
                <a:gd name="T49" fmla="*/ 180 h 228"/>
                <a:gd name="T50" fmla="*/ 50 w 154"/>
                <a:gd name="T51" fmla="*/ 186 h 228"/>
                <a:gd name="T52" fmla="*/ 62 w 154"/>
                <a:gd name="T53" fmla="*/ 188 h 228"/>
                <a:gd name="T54" fmla="*/ 65 w 154"/>
                <a:gd name="T55" fmla="*/ 203 h 228"/>
                <a:gd name="T56" fmla="*/ 59 w 154"/>
                <a:gd name="T57" fmla="*/ 211 h 228"/>
                <a:gd name="T58" fmla="*/ 64 w 154"/>
                <a:gd name="T59" fmla="*/ 215 h 228"/>
                <a:gd name="T60" fmla="*/ 76 w 154"/>
                <a:gd name="T61" fmla="*/ 226 h 228"/>
                <a:gd name="T62" fmla="*/ 89 w 154"/>
                <a:gd name="T63" fmla="*/ 211 h 228"/>
                <a:gd name="T64" fmla="*/ 96 w 154"/>
                <a:gd name="T65" fmla="*/ 191 h 228"/>
                <a:gd name="T66" fmla="*/ 101 w 154"/>
                <a:gd name="T67" fmla="*/ 168 h 228"/>
                <a:gd name="T68" fmla="*/ 102 w 154"/>
                <a:gd name="T69" fmla="*/ 134 h 228"/>
                <a:gd name="T70" fmla="*/ 125 w 154"/>
                <a:gd name="T71" fmla="*/ 68 h 228"/>
                <a:gd name="T72" fmla="*/ 128 w 154"/>
                <a:gd name="T73" fmla="*/ 57 h 228"/>
                <a:gd name="T74" fmla="*/ 135 w 154"/>
                <a:gd name="T75" fmla="*/ 39 h 228"/>
                <a:gd name="T76" fmla="*/ 149 w 154"/>
                <a:gd name="T77" fmla="*/ 25 h 228"/>
                <a:gd name="T78" fmla="*/ 154 w 154"/>
                <a:gd name="T79" fmla="*/ 1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4" h="228">
                  <a:moveTo>
                    <a:pt x="154" y="13"/>
                  </a:moveTo>
                  <a:cubicBezTo>
                    <a:pt x="153" y="8"/>
                    <a:pt x="152" y="6"/>
                    <a:pt x="148" y="3"/>
                  </a:cubicBezTo>
                  <a:cubicBezTo>
                    <a:pt x="146" y="1"/>
                    <a:pt x="142" y="0"/>
                    <a:pt x="138" y="2"/>
                  </a:cubicBezTo>
                  <a:cubicBezTo>
                    <a:pt x="135" y="4"/>
                    <a:pt x="135" y="8"/>
                    <a:pt x="133" y="10"/>
                  </a:cubicBezTo>
                  <a:cubicBezTo>
                    <a:pt x="131" y="12"/>
                    <a:pt x="127" y="11"/>
                    <a:pt x="124" y="11"/>
                  </a:cubicBezTo>
                  <a:cubicBezTo>
                    <a:pt x="120" y="11"/>
                    <a:pt x="118" y="11"/>
                    <a:pt x="114" y="13"/>
                  </a:cubicBezTo>
                  <a:cubicBezTo>
                    <a:pt x="112" y="14"/>
                    <a:pt x="109" y="15"/>
                    <a:pt x="107" y="12"/>
                  </a:cubicBezTo>
                  <a:cubicBezTo>
                    <a:pt x="105" y="9"/>
                    <a:pt x="107" y="5"/>
                    <a:pt x="103" y="3"/>
                  </a:cubicBezTo>
                  <a:cubicBezTo>
                    <a:pt x="101" y="2"/>
                    <a:pt x="99" y="2"/>
                    <a:pt x="97" y="3"/>
                  </a:cubicBezTo>
                  <a:cubicBezTo>
                    <a:pt x="96" y="3"/>
                    <a:pt x="94" y="4"/>
                    <a:pt x="92" y="4"/>
                  </a:cubicBezTo>
                  <a:cubicBezTo>
                    <a:pt x="90" y="5"/>
                    <a:pt x="89" y="7"/>
                    <a:pt x="87" y="6"/>
                  </a:cubicBezTo>
                  <a:cubicBezTo>
                    <a:pt x="86" y="6"/>
                    <a:pt x="84" y="3"/>
                    <a:pt x="83" y="2"/>
                  </a:cubicBezTo>
                  <a:cubicBezTo>
                    <a:pt x="82" y="1"/>
                    <a:pt x="81" y="1"/>
                    <a:pt x="80" y="0"/>
                  </a:cubicBezTo>
                  <a:cubicBezTo>
                    <a:pt x="78" y="1"/>
                    <a:pt x="75" y="2"/>
                    <a:pt x="73" y="3"/>
                  </a:cubicBezTo>
                  <a:cubicBezTo>
                    <a:pt x="70" y="6"/>
                    <a:pt x="72" y="13"/>
                    <a:pt x="68" y="16"/>
                  </a:cubicBezTo>
                  <a:cubicBezTo>
                    <a:pt x="67" y="18"/>
                    <a:pt x="64" y="18"/>
                    <a:pt x="63" y="20"/>
                  </a:cubicBezTo>
                  <a:cubicBezTo>
                    <a:pt x="62" y="21"/>
                    <a:pt x="63" y="23"/>
                    <a:pt x="61" y="25"/>
                  </a:cubicBezTo>
                  <a:cubicBezTo>
                    <a:pt x="59" y="28"/>
                    <a:pt x="54" y="28"/>
                    <a:pt x="54" y="33"/>
                  </a:cubicBezTo>
                  <a:cubicBezTo>
                    <a:pt x="54" y="38"/>
                    <a:pt x="55" y="39"/>
                    <a:pt x="50" y="41"/>
                  </a:cubicBezTo>
                  <a:cubicBezTo>
                    <a:pt x="48" y="41"/>
                    <a:pt x="46" y="42"/>
                    <a:pt x="45" y="43"/>
                  </a:cubicBezTo>
                  <a:cubicBezTo>
                    <a:pt x="43" y="45"/>
                    <a:pt x="44" y="46"/>
                    <a:pt x="43" y="48"/>
                  </a:cubicBezTo>
                  <a:cubicBezTo>
                    <a:pt x="42" y="49"/>
                    <a:pt x="40" y="50"/>
                    <a:pt x="40" y="52"/>
                  </a:cubicBezTo>
                  <a:cubicBezTo>
                    <a:pt x="40" y="53"/>
                    <a:pt x="41" y="56"/>
                    <a:pt x="41" y="57"/>
                  </a:cubicBezTo>
                  <a:cubicBezTo>
                    <a:pt x="41" y="60"/>
                    <a:pt x="42" y="64"/>
                    <a:pt x="44" y="66"/>
                  </a:cubicBezTo>
                  <a:cubicBezTo>
                    <a:pt x="46" y="68"/>
                    <a:pt x="48" y="68"/>
                    <a:pt x="49" y="70"/>
                  </a:cubicBezTo>
                  <a:cubicBezTo>
                    <a:pt x="50" y="71"/>
                    <a:pt x="49" y="73"/>
                    <a:pt x="49" y="75"/>
                  </a:cubicBezTo>
                  <a:cubicBezTo>
                    <a:pt x="51" y="78"/>
                    <a:pt x="54" y="81"/>
                    <a:pt x="51" y="85"/>
                  </a:cubicBezTo>
                  <a:cubicBezTo>
                    <a:pt x="48" y="88"/>
                    <a:pt x="44" y="88"/>
                    <a:pt x="47" y="93"/>
                  </a:cubicBezTo>
                  <a:cubicBezTo>
                    <a:pt x="50" y="97"/>
                    <a:pt x="54" y="98"/>
                    <a:pt x="53" y="103"/>
                  </a:cubicBezTo>
                  <a:cubicBezTo>
                    <a:pt x="53" y="108"/>
                    <a:pt x="49" y="106"/>
                    <a:pt x="45" y="105"/>
                  </a:cubicBezTo>
                  <a:cubicBezTo>
                    <a:pt x="41" y="103"/>
                    <a:pt x="39" y="104"/>
                    <a:pt x="36" y="109"/>
                  </a:cubicBezTo>
                  <a:cubicBezTo>
                    <a:pt x="35" y="111"/>
                    <a:pt x="35" y="112"/>
                    <a:pt x="32" y="112"/>
                  </a:cubicBezTo>
                  <a:cubicBezTo>
                    <a:pt x="30" y="112"/>
                    <a:pt x="29" y="110"/>
                    <a:pt x="27" y="110"/>
                  </a:cubicBezTo>
                  <a:cubicBezTo>
                    <a:pt x="23" y="109"/>
                    <a:pt x="21" y="114"/>
                    <a:pt x="18" y="114"/>
                  </a:cubicBezTo>
                  <a:cubicBezTo>
                    <a:pt x="14" y="115"/>
                    <a:pt x="10" y="114"/>
                    <a:pt x="7" y="115"/>
                  </a:cubicBezTo>
                  <a:cubicBezTo>
                    <a:pt x="5" y="115"/>
                    <a:pt x="3" y="114"/>
                    <a:pt x="2" y="115"/>
                  </a:cubicBezTo>
                  <a:cubicBezTo>
                    <a:pt x="2" y="115"/>
                    <a:pt x="1" y="115"/>
                    <a:pt x="1" y="115"/>
                  </a:cubicBezTo>
                  <a:cubicBezTo>
                    <a:pt x="2" y="117"/>
                    <a:pt x="0" y="119"/>
                    <a:pt x="1" y="122"/>
                  </a:cubicBezTo>
                  <a:cubicBezTo>
                    <a:pt x="5" y="123"/>
                    <a:pt x="6" y="124"/>
                    <a:pt x="8" y="128"/>
                  </a:cubicBezTo>
                  <a:cubicBezTo>
                    <a:pt x="9" y="131"/>
                    <a:pt x="10" y="134"/>
                    <a:pt x="12" y="137"/>
                  </a:cubicBezTo>
                  <a:cubicBezTo>
                    <a:pt x="13" y="138"/>
                    <a:pt x="15" y="140"/>
                    <a:pt x="16" y="141"/>
                  </a:cubicBezTo>
                  <a:cubicBezTo>
                    <a:pt x="18" y="142"/>
                    <a:pt x="19" y="141"/>
                    <a:pt x="21" y="142"/>
                  </a:cubicBezTo>
                  <a:cubicBezTo>
                    <a:pt x="22" y="143"/>
                    <a:pt x="26" y="148"/>
                    <a:pt x="27" y="150"/>
                  </a:cubicBezTo>
                  <a:cubicBezTo>
                    <a:pt x="27" y="153"/>
                    <a:pt x="22" y="155"/>
                    <a:pt x="23" y="159"/>
                  </a:cubicBezTo>
                  <a:cubicBezTo>
                    <a:pt x="24" y="162"/>
                    <a:pt x="26" y="161"/>
                    <a:pt x="28" y="162"/>
                  </a:cubicBezTo>
                  <a:cubicBezTo>
                    <a:pt x="30" y="163"/>
                    <a:pt x="31" y="165"/>
                    <a:pt x="33" y="166"/>
                  </a:cubicBezTo>
                  <a:cubicBezTo>
                    <a:pt x="34" y="167"/>
                    <a:pt x="37" y="167"/>
                    <a:pt x="38" y="168"/>
                  </a:cubicBezTo>
                  <a:cubicBezTo>
                    <a:pt x="38" y="168"/>
                    <a:pt x="38" y="169"/>
                    <a:pt x="39" y="170"/>
                  </a:cubicBezTo>
                  <a:cubicBezTo>
                    <a:pt x="39" y="170"/>
                    <a:pt x="40" y="171"/>
                    <a:pt x="40" y="172"/>
                  </a:cubicBezTo>
                  <a:cubicBezTo>
                    <a:pt x="42" y="174"/>
                    <a:pt x="41" y="177"/>
                    <a:pt x="42" y="180"/>
                  </a:cubicBezTo>
                  <a:cubicBezTo>
                    <a:pt x="43" y="181"/>
                    <a:pt x="44" y="185"/>
                    <a:pt x="45" y="185"/>
                  </a:cubicBezTo>
                  <a:cubicBezTo>
                    <a:pt x="46" y="186"/>
                    <a:pt x="49" y="185"/>
                    <a:pt x="50" y="186"/>
                  </a:cubicBezTo>
                  <a:cubicBezTo>
                    <a:pt x="52" y="186"/>
                    <a:pt x="54" y="188"/>
                    <a:pt x="56" y="188"/>
                  </a:cubicBezTo>
                  <a:cubicBezTo>
                    <a:pt x="58" y="188"/>
                    <a:pt x="60" y="188"/>
                    <a:pt x="62" y="188"/>
                  </a:cubicBezTo>
                  <a:cubicBezTo>
                    <a:pt x="63" y="190"/>
                    <a:pt x="66" y="192"/>
                    <a:pt x="66" y="195"/>
                  </a:cubicBezTo>
                  <a:cubicBezTo>
                    <a:pt x="66" y="197"/>
                    <a:pt x="66" y="201"/>
                    <a:pt x="65" y="203"/>
                  </a:cubicBezTo>
                  <a:cubicBezTo>
                    <a:pt x="65" y="204"/>
                    <a:pt x="64" y="207"/>
                    <a:pt x="63" y="208"/>
                  </a:cubicBezTo>
                  <a:cubicBezTo>
                    <a:pt x="62" y="209"/>
                    <a:pt x="60" y="210"/>
                    <a:pt x="59" y="211"/>
                  </a:cubicBezTo>
                  <a:cubicBezTo>
                    <a:pt x="59" y="212"/>
                    <a:pt x="59" y="212"/>
                    <a:pt x="59" y="213"/>
                  </a:cubicBezTo>
                  <a:cubicBezTo>
                    <a:pt x="61" y="213"/>
                    <a:pt x="63" y="214"/>
                    <a:pt x="64" y="215"/>
                  </a:cubicBezTo>
                  <a:cubicBezTo>
                    <a:pt x="68" y="217"/>
                    <a:pt x="70" y="218"/>
                    <a:pt x="70" y="223"/>
                  </a:cubicBezTo>
                  <a:cubicBezTo>
                    <a:pt x="70" y="227"/>
                    <a:pt x="74" y="228"/>
                    <a:pt x="76" y="226"/>
                  </a:cubicBezTo>
                  <a:cubicBezTo>
                    <a:pt x="78" y="225"/>
                    <a:pt x="81" y="226"/>
                    <a:pt x="84" y="223"/>
                  </a:cubicBezTo>
                  <a:cubicBezTo>
                    <a:pt x="87" y="219"/>
                    <a:pt x="89" y="213"/>
                    <a:pt x="89" y="211"/>
                  </a:cubicBezTo>
                  <a:cubicBezTo>
                    <a:pt x="89" y="209"/>
                    <a:pt x="91" y="201"/>
                    <a:pt x="92" y="198"/>
                  </a:cubicBezTo>
                  <a:cubicBezTo>
                    <a:pt x="93" y="195"/>
                    <a:pt x="91" y="193"/>
                    <a:pt x="96" y="191"/>
                  </a:cubicBezTo>
                  <a:cubicBezTo>
                    <a:pt x="101" y="189"/>
                    <a:pt x="99" y="184"/>
                    <a:pt x="99" y="180"/>
                  </a:cubicBezTo>
                  <a:cubicBezTo>
                    <a:pt x="99" y="176"/>
                    <a:pt x="98" y="173"/>
                    <a:pt x="101" y="168"/>
                  </a:cubicBezTo>
                  <a:cubicBezTo>
                    <a:pt x="103" y="163"/>
                    <a:pt x="99" y="159"/>
                    <a:pt x="98" y="156"/>
                  </a:cubicBezTo>
                  <a:cubicBezTo>
                    <a:pt x="97" y="153"/>
                    <a:pt x="100" y="140"/>
                    <a:pt x="102" y="134"/>
                  </a:cubicBezTo>
                  <a:cubicBezTo>
                    <a:pt x="103" y="128"/>
                    <a:pt x="112" y="100"/>
                    <a:pt x="114" y="94"/>
                  </a:cubicBezTo>
                  <a:cubicBezTo>
                    <a:pt x="116" y="88"/>
                    <a:pt x="123" y="70"/>
                    <a:pt x="125" y="68"/>
                  </a:cubicBezTo>
                  <a:cubicBezTo>
                    <a:pt x="126" y="65"/>
                    <a:pt x="129" y="64"/>
                    <a:pt x="128" y="62"/>
                  </a:cubicBezTo>
                  <a:cubicBezTo>
                    <a:pt x="127" y="61"/>
                    <a:pt x="122" y="59"/>
                    <a:pt x="128" y="57"/>
                  </a:cubicBezTo>
                  <a:cubicBezTo>
                    <a:pt x="134" y="55"/>
                    <a:pt x="133" y="52"/>
                    <a:pt x="129" y="49"/>
                  </a:cubicBezTo>
                  <a:cubicBezTo>
                    <a:pt x="126" y="46"/>
                    <a:pt x="129" y="41"/>
                    <a:pt x="135" y="39"/>
                  </a:cubicBezTo>
                  <a:cubicBezTo>
                    <a:pt x="140" y="38"/>
                    <a:pt x="140" y="33"/>
                    <a:pt x="141" y="29"/>
                  </a:cubicBezTo>
                  <a:cubicBezTo>
                    <a:pt x="142" y="25"/>
                    <a:pt x="146" y="27"/>
                    <a:pt x="149" y="25"/>
                  </a:cubicBezTo>
                  <a:cubicBezTo>
                    <a:pt x="153" y="23"/>
                    <a:pt x="152" y="19"/>
                    <a:pt x="154" y="15"/>
                  </a:cubicBezTo>
                  <a:cubicBezTo>
                    <a:pt x="154" y="14"/>
                    <a:pt x="154" y="13"/>
                    <a:pt x="154" y="13"/>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1" name="Freeform 51">
              <a:extLst>
                <a:ext uri="{FF2B5EF4-FFF2-40B4-BE49-F238E27FC236}">
                  <a16:creationId xmlns:a16="http://schemas.microsoft.com/office/drawing/2014/main" id="{5389550C-59BB-4ACB-935E-883BFA45B11E}"/>
                </a:ext>
              </a:extLst>
            </p:cNvPr>
            <p:cNvSpPr>
              <a:spLocks/>
            </p:cNvSpPr>
            <p:nvPr/>
          </p:nvSpPr>
          <p:spPr bwMode="auto">
            <a:xfrm>
              <a:off x="1243013" y="9686926"/>
              <a:ext cx="465138" cy="641350"/>
            </a:xfrm>
            <a:custGeom>
              <a:avLst/>
              <a:gdLst>
                <a:gd name="T0" fmla="*/ 62 w 124"/>
                <a:gd name="T1" fmla="*/ 170 h 171"/>
                <a:gd name="T2" fmla="*/ 76 w 124"/>
                <a:gd name="T3" fmla="*/ 168 h 171"/>
                <a:gd name="T4" fmla="*/ 89 w 124"/>
                <a:gd name="T5" fmla="*/ 161 h 171"/>
                <a:gd name="T6" fmla="*/ 91 w 124"/>
                <a:gd name="T7" fmla="*/ 149 h 171"/>
                <a:gd name="T8" fmla="*/ 93 w 124"/>
                <a:gd name="T9" fmla="*/ 131 h 171"/>
                <a:gd name="T10" fmla="*/ 88 w 124"/>
                <a:gd name="T11" fmla="*/ 122 h 171"/>
                <a:gd name="T12" fmla="*/ 84 w 124"/>
                <a:gd name="T13" fmla="*/ 108 h 171"/>
                <a:gd name="T14" fmla="*/ 89 w 124"/>
                <a:gd name="T15" fmla="*/ 99 h 171"/>
                <a:gd name="T16" fmla="*/ 98 w 124"/>
                <a:gd name="T17" fmla="*/ 89 h 171"/>
                <a:gd name="T18" fmla="*/ 107 w 124"/>
                <a:gd name="T19" fmla="*/ 76 h 171"/>
                <a:gd name="T20" fmla="*/ 117 w 124"/>
                <a:gd name="T21" fmla="*/ 59 h 171"/>
                <a:gd name="T22" fmla="*/ 115 w 124"/>
                <a:gd name="T23" fmla="*/ 42 h 171"/>
                <a:gd name="T24" fmla="*/ 107 w 124"/>
                <a:gd name="T25" fmla="*/ 17 h 171"/>
                <a:gd name="T26" fmla="*/ 95 w 124"/>
                <a:gd name="T27" fmla="*/ 1 h 171"/>
                <a:gd name="T28" fmla="*/ 82 w 124"/>
                <a:gd name="T29" fmla="*/ 3 h 171"/>
                <a:gd name="T30" fmla="*/ 85 w 124"/>
                <a:gd name="T31" fmla="*/ 22 h 171"/>
                <a:gd name="T32" fmla="*/ 74 w 124"/>
                <a:gd name="T33" fmla="*/ 22 h 171"/>
                <a:gd name="T34" fmla="*/ 60 w 124"/>
                <a:gd name="T35" fmla="*/ 12 h 171"/>
                <a:gd name="T36" fmla="*/ 50 w 124"/>
                <a:gd name="T37" fmla="*/ 8 h 171"/>
                <a:gd name="T38" fmla="*/ 39 w 124"/>
                <a:gd name="T39" fmla="*/ 12 h 171"/>
                <a:gd name="T40" fmla="*/ 21 w 124"/>
                <a:gd name="T41" fmla="*/ 20 h 171"/>
                <a:gd name="T42" fmla="*/ 16 w 124"/>
                <a:gd name="T43" fmla="*/ 30 h 171"/>
                <a:gd name="T44" fmla="*/ 9 w 124"/>
                <a:gd name="T45" fmla="*/ 36 h 171"/>
                <a:gd name="T46" fmla="*/ 20 w 124"/>
                <a:gd name="T47" fmla="*/ 49 h 171"/>
                <a:gd name="T48" fmla="*/ 29 w 124"/>
                <a:gd name="T49" fmla="*/ 59 h 171"/>
                <a:gd name="T50" fmla="*/ 31 w 124"/>
                <a:gd name="T51" fmla="*/ 70 h 171"/>
                <a:gd name="T52" fmla="*/ 12 w 124"/>
                <a:gd name="T53" fmla="*/ 88 h 171"/>
                <a:gd name="T54" fmla="*/ 31 w 124"/>
                <a:gd name="T55" fmla="*/ 90 h 171"/>
                <a:gd name="T56" fmla="*/ 25 w 124"/>
                <a:gd name="T57" fmla="*/ 112 h 171"/>
                <a:gd name="T58" fmla="*/ 17 w 124"/>
                <a:gd name="T59" fmla="*/ 131 h 171"/>
                <a:gd name="T60" fmla="*/ 9 w 124"/>
                <a:gd name="T61" fmla="*/ 145 h 171"/>
                <a:gd name="T62" fmla="*/ 1 w 124"/>
                <a:gd name="T63" fmla="*/ 158 h 171"/>
                <a:gd name="T64" fmla="*/ 1 w 124"/>
                <a:gd name="T65" fmla="*/ 165 h 171"/>
                <a:gd name="T66" fmla="*/ 15 w 124"/>
                <a:gd name="T67" fmla="*/ 165 h 171"/>
                <a:gd name="T68" fmla="*/ 24 w 124"/>
                <a:gd name="T69" fmla="*/ 163 h 171"/>
                <a:gd name="T70" fmla="*/ 34 w 124"/>
                <a:gd name="T71" fmla="*/ 163 h 171"/>
                <a:gd name="T72" fmla="*/ 45 w 124"/>
                <a:gd name="T73" fmla="*/ 171 h 171"/>
                <a:gd name="T74" fmla="*/ 46 w 124"/>
                <a:gd name="T75" fmla="*/ 17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71">
                  <a:moveTo>
                    <a:pt x="51" y="171"/>
                  </a:moveTo>
                  <a:cubicBezTo>
                    <a:pt x="54" y="170"/>
                    <a:pt x="58" y="171"/>
                    <a:pt x="62" y="170"/>
                  </a:cubicBezTo>
                  <a:cubicBezTo>
                    <a:pt x="65" y="170"/>
                    <a:pt x="67" y="165"/>
                    <a:pt x="71" y="166"/>
                  </a:cubicBezTo>
                  <a:cubicBezTo>
                    <a:pt x="73" y="166"/>
                    <a:pt x="74" y="168"/>
                    <a:pt x="76" y="168"/>
                  </a:cubicBezTo>
                  <a:cubicBezTo>
                    <a:pt x="79" y="168"/>
                    <a:pt x="79" y="167"/>
                    <a:pt x="80" y="165"/>
                  </a:cubicBezTo>
                  <a:cubicBezTo>
                    <a:pt x="83" y="160"/>
                    <a:pt x="85" y="159"/>
                    <a:pt x="89" y="161"/>
                  </a:cubicBezTo>
                  <a:cubicBezTo>
                    <a:pt x="93" y="162"/>
                    <a:pt x="97" y="164"/>
                    <a:pt x="97" y="159"/>
                  </a:cubicBezTo>
                  <a:cubicBezTo>
                    <a:pt x="98" y="154"/>
                    <a:pt x="94" y="153"/>
                    <a:pt x="91" y="149"/>
                  </a:cubicBezTo>
                  <a:cubicBezTo>
                    <a:pt x="88" y="144"/>
                    <a:pt x="92" y="144"/>
                    <a:pt x="95" y="141"/>
                  </a:cubicBezTo>
                  <a:cubicBezTo>
                    <a:pt x="98" y="137"/>
                    <a:pt x="95" y="134"/>
                    <a:pt x="93" y="131"/>
                  </a:cubicBezTo>
                  <a:cubicBezTo>
                    <a:pt x="93" y="129"/>
                    <a:pt x="94" y="127"/>
                    <a:pt x="93" y="126"/>
                  </a:cubicBezTo>
                  <a:cubicBezTo>
                    <a:pt x="92" y="124"/>
                    <a:pt x="90" y="124"/>
                    <a:pt x="88" y="122"/>
                  </a:cubicBezTo>
                  <a:cubicBezTo>
                    <a:pt x="86" y="120"/>
                    <a:pt x="85" y="116"/>
                    <a:pt x="85" y="113"/>
                  </a:cubicBezTo>
                  <a:cubicBezTo>
                    <a:pt x="85" y="112"/>
                    <a:pt x="84" y="109"/>
                    <a:pt x="84" y="108"/>
                  </a:cubicBezTo>
                  <a:cubicBezTo>
                    <a:pt x="84" y="106"/>
                    <a:pt x="86" y="105"/>
                    <a:pt x="87" y="104"/>
                  </a:cubicBezTo>
                  <a:cubicBezTo>
                    <a:pt x="88" y="102"/>
                    <a:pt x="87" y="101"/>
                    <a:pt x="89" y="99"/>
                  </a:cubicBezTo>
                  <a:cubicBezTo>
                    <a:pt x="90" y="98"/>
                    <a:pt x="92" y="97"/>
                    <a:pt x="94" y="97"/>
                  </a:cubicBezTo>
                  <a:cubicBezTo>
                    <a:pt x="99" y="95"/>
                    <a:pt x="98" y="94"/>
                    <a:pt x="98" y="89"/>
                  </a:cubicBezTo>
                  <a:cubicBezTo>
                    <a:pt x="98" y="84"/>
                    <a:pt x="103" y="84"/>
                    <a:pt x="105" y="81"/>
                  </a:cubicBezTo>
                  <a:cubicBezTo>
                    <a:pt x="107" y="79"/>
                    <a:pt x="106" y="77"/>
                    <a:pt x="107" y="76"/>
                  </a:cubicBezTo>
                  <a:cubicBezTo>
                    <a:pt x="108" y="74"/>
                    <a:pt x="111" y="74"/>
                    <a:pt x="112" y="72"/>
                  </a:cubicBezTo>
                  <a:cubicBezTo>
                    <a:pt x="116" y="69"/>
                    <a:pt x="114" y="62"/>
                    <a:pt x="117" y="59"/>
                  </a:cubicBezTo>
                  <a:cubicBezTo>
                    <a:pt x="119" y="58"/>
                    <a:pt x="122" y="57"/>
                    <a:pt x="124" y="56"/>
                  </a:cubicBezTo>
                  <a:cubicBezTo>
                    <a:pt x="119" y="53"/>
                    <a:pt x="115" y="50"/>
                    <a:pt x="115" y="42"/>
                  </a:cubicBezTo>
                  <a:cubicBezTo>
                    <a:pt x="115" y="35"/>
                    <a:pt x="113" y="27"/>
                    <a:pt x="109" y="21"/>
                  </a:cubicBezTo>
                  <a:cubicBezTo>
                    <a:pt x="108" y="19"/>
                    <a:pt x="107" y="19"/>
                    <a:pt x="107" y="17"/>
                  </a:cubicBezTo>
                  <a:cubicBezTo>
                    <a:pt x="107" y="15"/>
                    <a:pt x="107" y="14"/>
                    <a:pt x="106" y="12"/>
                  </a:cubicBezTo>
                  <a:cubicBezTo>
                    <a:pt x="105" y="9"/>
                    <a:pt x="99" y="2"/>
                    <a:pt x="95" y="1"/>
                  </a:cubicBezTo>
                  <a:cubicBezTo>
                    <a:pt x="93" y="0"/>
                    <a:pt x="91" y="2"/>
                    <a:pt x="89" y="2"/>
                  </a:cubicBezTo>
                  <a:cubicBezTo>
                    <a:pt x="87" y="2"/>
                    <a:pt x="84" y="2"/>
                    <a:pt x="82" y="3"/>
                  </a:cubicBezTo>
                  <a:cubicBezTo>
                    <a:pt x="77" y="5"/>
                    <a:pt x="79" y="10"/>
                    <a:pt x="81" y="13"/>
                  </a:cubicBezTo>
                  <a:cubicBezTo>
                    <a:pt x="85" y="16"/>
                    <a:pt x="86" y="17"/>
                    <a:pt x="85" y="22"/>
                  </a:cubicBezTo>
                  <a:cubicBezTo>
                    <a:pt x="84" y="25"/>
                    <a:pt x="82" y="29"/>
                    <a:pt x="78" y="26"/>
                  </a:cubicBezTo>
                  <a:cubicBezTo>
                    <a:pt x="77" y="26"/>
                    <a:pt x="75" y="23"/>
                    <a:pt x="74" y="22"/>
                  </a:cubicBezTo>
                  <a:cubicBezTo>
                    <a:pt x="73" y="21"/>
                    <a:pt x="71" y="20"/>
                    <a:pt x="70" y="19"/>
                  </a:cubicBezTo>
                  <a:cubicBezTo>
                    <a:pt x="67" y="17"/>
                    <a:pt x="63" y="14"/>
                    <a:pt x="60" y="12"/>
                  </a:cubicBezTo>
                  <a:cubicBezTo>
                    <a:pt x="58" y="12"/>
                    <a:pt x="56" y="12"/>
                    <a:pt x="55" y="11"/>
                  </a:cubicBezTo>
                  <a:cubicBezTo>
                    <a:pt x="53" y="10"/>
                    <a:pt x="52" y="8"/>
                    <a:pt x="50" y="8"/>
                  </a:cubicBezTo>
                  <a:cubicBezTo>
                    <a:pt x="48" y="6"/>
                    <a:pt x="43" y="5"/>
                    <a:pt x="40" y="6"/>
                  </a:cubicBezTo>
                  <a:cubicBezTo>
                    <a:pt x="39" y="9"/>
                    <a:pt x="42" y="9"/>
                    <a:pt x="39" y="12"/>
                  </a:cubicBezTo>
                  <a:cubicBezTo>
                    <a:pt x="38" y="14"/>
                    <a:pt x="36" y="13"/>
                    <a:pt x="33" y="13"/>
                  </a:cubicBezTo>
                  <a:cubicBezTo>
                    <a:pt x="27" y="13"/>
                    <a:pt x="25" y="17"/>
                    <a:pt x="21" y="20"/>
                  </a:cubicBezTo>
                  <a:cubicBezTo>
                    <a:pt x="18" y="21"/>
                    <a:pt x="18" y="21"/>
                    <a:pt x="18" y="24"/>
                  </a:cubicBezTo>
                  <a:cubicBezTo>
                    <a:pt x="18" y="26"/>
                    <a:pt x="18" y="29"/>
                    <a:pt x="16" y="30"/>
                  </a:cubicBezTo>
                  <a:cubicBezTo>
                    <a:pt x="15" y="31"/>
                    <a:pt x="12" y="31"/>
                    <a:pt x="8" y="31"/>
                  </a:cubicBezTo>
                  <a:cubicBezTo>
                    <a:pt x="9" y="32"/>
                    <a:pt x="9" y="34"/>
                    <a:pt x="9" y="36"/>
                  </a:cubicBezTo>
                  <a:cubicBezTo>
                    <a:pt x="10" y="42"/>
                    <a:pt x="9" y="40"/>
                    <a:pt x="12" y="45"/>
                  </a:cubicBezTo>
                  <a:cubicBezTo>
                    <a:pt x="15" y="49"/>
                    <a:pt x="18" y="47"/>
                    <a:pt x="20" y="49"/>
                  </a:cubicBezTo>
                  <a:cubicBezTo>
                    <a:pt x="21" y="51"/>
                    <a:pt x="20" y="54"/>
                    <a:pt x="22" y="54"/>
                  </a:cubicBezTo>
                  <a:cubicBezTo>
                    <a:pt x="24" y="54"/>
                    <a:pt x="27" y="56"/>
                    <a:pt x="29" y="59"/>
                  </a:cubicBezTo>
                  <a:cubicBezTo>
                    <a:pt x="31" y="61"/>
                    <a:pt x="32" y="64"/>
                    <a:pt x="31" y="65"/>
                  </a:cubicBezTo>
                  <a:cubicBezTo>
                    <a:pt x="30" y="66"/>
                    <a:pt x="30" y="67"/>
                    <a:pt x="31" y="70"/>
                  </a:cubicBezTo>
                  <a:cubicBezTo>
                    <a:pt x="33" y="72"/>
                    <a:pt x="31" y="73"/>
                    <a:pt x="28" y="76"/>
                  </a:cubicBezTo>
                  <a:cubicBezTo>
                    <a:pt x="26" y="79"/>
                    <a:pt x="20" y="83"/>
                    <a:pt x="12" y="88"/>
                  </a:cubicBezTo>
                  <a:cubicBezTo>
                    <a:pt x="5" y="93"/>
                    <a:pt x="11" y="96"/>
                    <a:pt x="16" y="93"/>
                  </a:cubicBezTo>
                  <a:cubicBezTo>
                    <a:pt x="21" y="91"/>
                    <a:pt x="24" y="90"/>
                    <a:pt x="31" y="90"/>
                  </a:cubicBezTo>
                  <a:cubicBezTo>
                    <a:pt x="38" y="90"/>
                    <a:pt x="32" y="98"/>
                    <a:pt x="28" y="101"/>
                  </a:cubicBezTo>
                  <a:cubicBezTo>
                    <a:pt x="24" y="104"/>
                    <a:pt x="25" y="108"/>
                    <a:pt x="25" y="112"/>
                  </a:cubicBezTo>
                  <a:cubicBezTo>
                    <a:pt x="26" y="116"/>
                    <a:pt x="26" y="119"/>
                    <a:pt x="25" y="121"/>
                  </a:cubicBezTo>
                  <a:cubicBezTo>
                    <a:pt x="24" y="123"/>
                    <a:pt x="19" y="127"/>
                    <a:pt x="17" y="131"/>
                  </a:cubicBezTo>
                  <a:cubicBezTo>
                    <a:pt x="14" y="135"/>
                    <a:pt x="14" y="137"/>
                    <a:pt x="14" y="142"/>
                  </a:cubicBezTo>
                  <a:cubicBezTo>
                    <a:pt x="14" y="144"/>
                    <a:pt x="11" y="143"/>
                    <a:pt x="9" y="145"/>
                  </a:cubicBezTo>
                  <a:cubicBezTo>
                    <a:pt x="7" y="148"/>
                    <a:pt x="8" y="149"/>
                    <a:pt x="5" y="151"/>
                  </a:cubicBezTo>
                  <a:cubicBezTo>
                    <a:pt x="2" y="153"/>
                    <a:pt x="1" y="155"/>
                    <a:pt x="1" y="158"/>
                  </a:cubicBezTo>
                  <a:cubicBezTo>
                    <a:pt x="1" y="160"/>
                    <a:pt x="0" y="161"/>
                    <a:pt x="0" y="162"/>
                  </a:cubicBezTo>
                  <a:cubicBezTo>
                    <a:pt x="0" y="163"/>
                    <a:pt x="0" y="164"/>
                    <a:pt x="1" y="165"/>
                  </a:cubicBezTo>
                  <a:cubicBezTo>
                    <a:pt x="3" y="167"/>
                    <a:pt x="6" y="168"/>
                    <a:pt x="9" y="169"/>
                  </a:cubicBezTo>
                  <a:cubicBezTo>
                    <a:pt x="13" y="170"/>
                    <a:pt x="12" y="167"/>
                    <a:pt x="15" y="165"/>
                  </a:cubicBezTo>
                  <a:cubicBezTo>
                    <a:pt x="16" y="164"/>
                    <a:pt x="18" y="165"/>
                    <a:pt x="20" y="165"/>
                  </a:cubicBezTo>
                  <a:cubicBezTo>
                    <a:pt x="22" y="165"/>
                    <a:pt x="22" y="164"/>
                    <a:pt x="24" y="163"/>
                  </a:cubicBezTo>
                  <a:cubicBezTo>
                    <a:pt x="26" y="162"/>
                    <a:pt x="29" y="159"/>
                    <a:pt x="31" y="159"/>
                  </a:cubicBezTo>
                  <a:cubicBezTo>
                    <a:pt x="32" y="159"/>
                    <a:pt x="33" y="162"/>
                    <a:pt x="34" y="163"/>
                  </a:cubicBezTo>
                  <a:cubicBezTo>
                    <a:pt x="35" y="163"/>
                    <a:pt x="37" y="164"/>
                    <a:pt x="38" y="164"/>
                  </a:cubicBezTo>
                  <a:cubicBezTo>
                    <a:pt x="40" y="166"/>
                    <a:pt x="44" y="169"/>
                    <a:pt x="45" y="171"/>
                  </a:cubicBezTo>
                  <a:cubicBezTo>
                    <a:pt x="45" y="171"/>
                    <a:pt x="45" y="171"/>
                    <a:pt x="45" y="171"/>
                  </a:cubicBezTo>
                  <a:cubicBezTo>
                    <a:pt x="45" y="171"/>
                    <a:pt x="46" y="171"/>
                    <a:pt x="46" y="171"/>
                  </a:cubicBezTo>
                  <a:cubicBezTo>
                    <a:pt x="47" y="170"/>
                    <a:pt x="49" y="171"/>
                    <a:pt x="51" y="171"/>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2" name="Freeform 52">
              <a:extLst>
                <a:ext uri="{FF2B5EF4-FFF2-40B4-BE49-F238E27FC236}">
                  <a16:creationId xmlns:a16="http://schemas.microsoft.com/office/drawing/2014/main" id="{BE7578F2-CEB8-4694-8F0F-6F2B4667C497}"/>
                </a:ext>
              </a:extLst>
            </p:cNvPr>
            <p:cNvSpPr>
              <a:spLocks/>
            </p:cNvSpPr>
            <p:nvPr/>
          </p:nvSpPr>
          <p:spPr bwMode="auto">
            <a:xfrm>
              <a:off x="752475" y="9575801"/>
              <a:ext cx="493713" cy="476250"/>
            </a:xfrm>
            <a:custGeom>
              <a:avLst/>
              <a:gdLst>
                <a:gd name="T0" fmla="*/ 91 w 132"/>
                <a:gd name="T1" fmla="*/ 62 h 127"/>
                <a:gd name="T2" fmla="*/ 83 w 132"/>
                <a:gd name="T3" fmla="*/ 55 h 127"/>
                <a:gd name="T4" fmla="*/ 75 w 132"/>
                <a:gd name="T5" fmla="*/ 49 h 127"/>
                <a:gd name="T6" fmla="*/ 75 w 132"/>
                <a:gd name="T7" fmla="*/ 44 h 127"/>
                <a:gd name="T8" fmla="*/ 70 w 132"/>
                <a:gd name="T9" fmla="*/ 36 h 127"/>
                <a:gd name="T10" fmla="*/ 58 w 132"/>
                <a:gd name="T11" fmla="*/ 30 h 127"/>
                <a:gd name="T12" fmla="*/ 53 w 132"/>
                <a:gd name="T13" fmla="*/ 20 h 127"/>
                <a:gd name="T14" fmla="*/ 55 w 132"/>
                <a:gd name="T15" fmla="*/ 3 h 127"/>
                <a:gd name="T16" fmla="*/ 35 w 132"/>
                <a:gd name="T17" fmla="*/ 3 h 127"/>
                <a:gd name="T18" fmla="*/ 20 w 132"/>
                <a:gd name="T19" fmla="*/ 2 h 127"/>
                <a:gd name="T20" fmla="*/ 10 w 132"/>
                <a:gd name="T21" fmla="*/ 12 h 127"/>
                <a:gd name="T22" fmla="*/ 4 w 132"/>
                <a:gd name="T23" fmla="*/ 24 h 127"/>
                <a:gd name="T24" fmla="*/ 16 w 132"/>
                <a:gd name="T25" fmla="*/ 21 h 127"/>
                <a:gd name="T26" fmla="*/ 29 w 132"/>
                <a:gd name="T27" fmla="*/ 13 h 127"/>
                <a:gd name="T28" fmla="*/ 30 w 132"/>
                <a:gd name="T29" fmla="*/ 27 h 127"/>
                <a:gd name="T30" fmla="*/ 41 w 132"/>
                <a:gd name="T31" fmla="*/ 36 h 127"/>
                <a:gd name="T32" fmla="*/ 53 w 132"/>
                <a:gd name="T33" fmla="*/ 49 h 127"/>
                <a:gd name="T34" fmla="*/ 70 w 132"/>
                <a:gd name="T35" fmla="*/ 54 h 127"/>
                <a:gd name="T36" fmla="*/ 73 w 132"/>
                <a:gd name="T37" fmla="*/ 72 h 127"/>
                <a:gd name="T38" fmla="*/ 79 w 132"/>
                <a:gd name="T39" fmla="*/ 86 h 127"/>
                <a:gd name="T40" fmla="*/ 63 w 132"/>
                <a:gd name="T41" fmla="*/ 85 h 127"/>
                <a:gd name="T42" fmla="*/ 59 w 132"/>
                <a:gd name="T43" fmla="*/ 69 h 127"/>
                <a:gd name="T44" fmla="*/ 50 w 132"/>
                <a:gd name="T45" fmla="*/ 59 h 127"/>
                <a:gd name="T46" fmla="*/ 40 w 132"/>
                <a:gd name="T47" fmla="*/ 47 h 127"/>
                <a:gd name="T48" fmla="*/ 35 w 132"/>
                <a:gd name="T49" fmla="*/ 63 h 127"/>
                <a:gd name="T50" fmla="*/ 39 w 132"/>
                <a:gd name="T51" fmla="*/ 78 h 127"/>
                <a:gd name="T52" fmla="*/ 56 w 132"/>
                <a:gd name="T53" fmla="*/ 96 h 127"/>
                <a:gd name="T54" fmla="*/ 54 w 132"/>
                <a:gd name="T55" fmla="*/ 123 h 127"/>
                <a:gd name="T56" fmla="*/ 64 w 132"/>
                <a:gd name="T57" fmla="*/ 117 h 127"/>
                <a:gd name="T58" fmla="*/ 75 w 132"/>
                <a:gd name="T59" fmla="*/ 101 h 127"/>
                <a:gd name="T60" fmla="*/ 87 w 132"/>
                <a:gd name="T61" fmla="*/ 97 h 127"/>
                <a:gd name="T62" fmla="*/ 101 w 132"/>
                <a:gd name="T63" fmla="*/ 93 h 127"/>
                <a:gd name="T64" fmla="*/ 109 w 132"/>
                <a:gd name="T65" fmla="*/ 105 h 127"/>
                <a:gd name="T66" fmla="*/ 100 w 132"/>
                <a:gd name="T67" fmla="*/ 117 h 127"/>
                <a:gd name="T68" fmla="*/ 114 w 132"/>
                <a:gd name="T69" fmla="*/ 119 h 127"/>
                <a:gd name="T70" fmla="*/ 129 w 132"/>
                <a:gd name="T71" fmla="*/ 110 h 127"/>
                <a:gd name="T72" fmla="*/ 128 w 132"/>
                <a:gd name="T73" fmla="*/ 86 h 127"/>
                <a:gd name="T74" fmla="*/ 108 w 132"/>
                <a:gd name="T75" fmla="*/ 86 h 127"/>
                <a:gd name="T76" fmla="*/ 102 w 132"/>
                <a:gd name="T77" fmla="*/ 76 h 127"/>
                <a:gd name="T78" fmla="*/ 110 w 132"/>
                <a:gd name="T79" fmla="*/ 69 h 127"/>
                <a:gd name="T80" fmla="*/ 97 w 132"/>
                <a:gd name="T81" fmla="*/ 6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2" h="127">
                  <a:moveTo>
                    <a:pt x="97" y="66"/>
                  </a:moveTo>
                  <a:cubicBezTo>
                    <a:pt x="95" y="65"/>
                    <a:pt x="93" y="63"/>
                    <a:pt x="91" y="62"/>
                  </a:cubicBezTo>
                  <a:cubicBezTo>
                    <a:pt x="89" y="61"/>
                    <a:pt x="86" y="60"/>
                    <a:pt x="85" y="58"/>
                  </a:cubicBezTo>
                  <a:cubicBezTo>
                    <a:pt x="84" y="57"/>
                    <a:pt x="83" y="55"/>
                    <a:pt x="83" y="55"/>
                  </a:cubicBezTo>
                  <a:cubicBezTo>
                    <a:pt x="82" y="54"/>
                    <a:pt x="80" y="54"/>
                    <a:pt x="79" y="53"/>
                  </a:cubicBezTo>
                  <a:cubicBezTo>
                    <a:pt x="78" y="52"/>
                    <a:pt x="76" y="50"/>
                    <a:pt x="75" y="49"/>
                  </a:cubicBezTo>
                  <a:cubicBezTo>
                    <a:pt x="74" y="48"/>
                    <a:pt x="73" y="48"/>
                    <a:pt x="73" y="46"/>
                  </a:cubicBezTo>
                  <a:cubicBezTo>
                    <a:pt x="73" y="45"/>
                    <a:pt x="74" y="45"/>
                    <a:pt x="75" y="44"/>
                  </a:cubicBezTo>
                  <a:cubicBezTo>
                    <a:pt x="78" y="43"/>
                    <a:pt x="77" y="41"/>
                    <a:pt x="76" y="39"/>
                  </a:cubicBezTo>
                  <a:cubicBezTo>
                    <a:pt x="74" y="37"/>
                    <a:pt x="73" y="37"/>
                    <a:pt x="70" y="36"/>
                  </a:cubicBezTo>
                  <a:cubicBezTo>
                    <a:pt x="67" y="36"/>
                    <a:pt x="65" y="36"/>
                    <a:pt x="62" y="34"/>
                  </a:cubicBezTo>
                  <a:cubicBezTo>
                    <a:pt x="60" y="33"/>
                    <a:pt x="58" y="33"/>
                    <a:pt x="58" y="30"/>
                  </a:cubicBezTo>
                  <a:cubicBezTo>
                    <a:pt x="57" y="28"/>
                    <a:pt x="59" y="27"/>
                    <a:pt x="58" y="25"/>
                  </a:cubicBezTo>
                  <a:cubicBezTo>
                    <a:pt x="57" y="22"/>
                    <a:pt x="55" y="22"/>
                    <a:pt x="53" y="20"/>
                  </a:cubicBezTo>
                  <a:cubicBezTo>
                    <a:pt x="52" y="18"/>
                    <a:pt x="51" y="15"/>
                    <a:pt x="52" y="13"/>
                  </a:cubicBezTo>
                  <a:cubicBezTo>
                    <a:pt x="52" y="12"/>
                    <a:pt x="55" y="6"/>
                    <a:pt x="55" y="3"/>
                  </a:cubicBezTo>
                  <a:cubicBezTo>
                    <a:pt x="51" y="2"/>
                    <a:pt x="47" y="4"/>
                    <a:pt x="43" y="5"/>
                  </a:cubicBezTo>
                  <a:cubicBezTo>
                    <a:pt x="40" y="6"/>
                    <a:pt x="39" y="3"/>
                    <a:pt x="35" y="3"/>
                  </a:cubicBezTo>
                  <a:cubicBezTo>
                    <a:pt x="31" y="3"/>
                    <a:pt x="33" y="2"/>
                    <a:pt x="29" y="1"/>
                  </a:cubicBezTo>
                  <a:cubicBezTo>
                    <a:pt x="24" y="1"/>
                    <a:pt x="23" y="0"/>
                    <a:pt x="20" y="2"/>
                  </a:cubicBezTo>
                  <a:cubicBezTo>
                    <a:pt x="17" y="4"/>
                    <a:pt x="16" y="5"/>
                    <a:pt x="11" y="6"/>
                  </a:cubicBezTo>
                  <a:cubicBezTo>
                    <a:pt x="6" y="7"/>
                    <a:pt x="10" y="7"/>
                    <a:pt x="10" y="12"/>
                  </a:cubicBezTo>
                  <a:cubicBezTo>
                    <a:pt x="10" y="17"/>
                    <a:pt x="9" y="14"/>
                    <a:pt x="7" y="18"/>
                  </a:cubicBezTo>
                  <a:cubicBezTo>
                    <a:pt x="6" y="22"/>
                    <a:pt x="8" y="22"/>
                    <a:pt x="4" y="24"/>
                  </a:cubicBezTo>
                  <a:cubicBezTo>
                    <a:pt x="0" y="25"/>
                    <a:pt x="3" y="28"/>
                    <a:pt x="7" y="30"/>
                  </a:cubicBezTo>
                  <a:cubicBezTo>
                    <a:pt x="12" y="32"/>
                    <a:pt x="14" y="25"/>
                    <a:pt x="16" y="21"/>
                  </a:cubicBezTo>
                  <a:cubicBezTo>
                    <a:pt x="18" y="18"/>
                    <a:pt x="20" y="11"/>
                    <a:pt x="22" y="8"/>
                  </a:cubicBezTo>
                  <a:cubicBezTo>
                    <a:pt x="24" y="6"/>
                    <a:pt x="26" y="10"/>
                    <a:pt x="29" y="13"/>
                  </a:cubicBezTo>
                  <a:cubicBezTo>
                    <a:pt x="31" y="16"/>
                    <a:pt x="29" y="19"/>
                    <a:pt x="26" y="23"/>
                  </a:cubicBezTo>
                  <a:cubicBezTo>
                    <a:pt x="24" y="27"/>
                    <a:pt x="24" y="26"/>
                    <a:pt x="30" y="27"/>
                  </a:cubicBezTo>
                  <a:cubicBezTo>
                    <a:pt x="35" y="29"/>
                    <a:pt x="34" y="28"/>
                    <a:pt x="36" y="30"/>
                  </a:cubicBezTo>
                  <a:cubicBezTo>
                    <a:pt x="38" y="32"/>
                    <a:pt x="37" y="33"/>
                    <a:pt x="41" y="36"/>
                  </a:cubicBezTo>
                  <a:cubicBezTo>
                    <a:pt x="44" y="39"/>
                    <a:pt x="48" y="39"/>
                    <a:pt x="48" y="43"/>
                  </a:cubicBezTo>
                  <a:cubicBezTo>
                    <a:pt x="48" y="48"/>
                    <a:pt x="51" y="45"/>
                    <a:pt x="53" y="49"/>
                  </a:cubicBezTo>
                  <a:cubicBezTo>
                    <a:pt x="56" y="54"/>
                    <a:pt x="56" y="53"/>
                    <a:pt x="61" y="52"/>
                  </a:cubicBezTo>
                  <a:cubicBezTo>
                    <a:pt x="65" y="51"/>
                    <a:pt x="65" y="52"/>
                    <a:pt x="70" y="54"/>
                  </a:cubicBezTo>
                  <a:cubicBezTo>
                    <a:pt x="75" y="56"/>
                    <a:pt x="76" y="59"/>
                    <a:pt x="76" y="63"/>
                  </a:cubicBezTo>
                  <a:cubicBezTo>
                    <a:pt x="76" y="68"/>
                    <a:pt x="73" y="68"/>
                    <a:pt x="73" y="72"/>
                  </a:cubicBezTo>
                  <a:cubicBezTo>
                    <a:pt x="72" y="77"/>
                    <a:pt x="78" y="79"/>
                    <a:pt x="81" y="82"/>
                  </a:cubicBezTo>
                  <a:cubicBezTo>
                    <a:pt x="84" y="86"/>
                    <a:pt x="83" y="86"/>
                    <a:pt x="79" y="86"/>
                  </a:cubicBezTo>
                  <a:cubicBezTo>
                    <a:pt x="75" y="85"/>
                    <a:pt x="73" y="82"/>
                    <a:pt x="70" y="81"/>
                  </a:cubicBezTo>
                  <a:cubicBezTo>
                    <a:pt x="67" y="79"/>
                    <a:pt x="65" y="83"/>
                    <a:pt x="63" y="85"/>
                  </a:cubicBezTo>
                  <a:cubicBezTo>
                    <a:pt x="61" y="87"/>
                    <a:pt x="59" y="83"/>
                    <a:pt x="57" y="80"/>
                  </a:cubicBezTo>
                  <a:cubicBezTo>
                    <a:pt x="55" y="77"/>
                    <a:pt x="58" y="72"/>
                    <a:pt x="59" y="69"/>
                  </a:cubicBezTo>
                  <a:cubicBezTo>
                    <a:pt x="60" y="65"/>
                    <a:pt x="59" y="63"/>
                    <a:pt x="57" y="61"/>
                  </a:cubicBezTo>
                  <a:cubicBezTo>
                    <a:pt x="55" y="59"/>
                    <a:pt x="53" y="59"/>
                    <a:pt x="50" y="59"/>
                  </a:cubicBezTo>
                  <a:cubicBezTo>
                    <a:pt x="48" y="59"/>
                    <a:pt x="48" y="54"/>
                    <a:pt x="47" y="52"/>
                  </a:cubicBezTo>
                  <a:cubicBezTo>
                    <a:pt x="46" y="50"/>
                    <a:pt x="44" y="47"/>
                    <a:pt x="40" y="47"/>
                  </a:cubicBezTo>
                  <a:cubicBezTo>
                    <a:pt x="39" y="46"/>
                    <a:pt x="41" y="51"/>
                    <a:pt x="40" y="54"/>
                  </a:cubicBezTo>
                  <a:cubicBezTo>
                    <a:pt x="39" y="58"/>
                    <a:pt x="37" y="56"/>
                    <a:pt x="35" y="63"/>
                  </a:cubicBezTo>
                  <a:cubicBezTo>
                    <a:pt x="34" y="71"/>
                    <a:pt x="33" y="67"/>
                    <a:pt x="35" y="71"/>
                  </a:cubicBezTo>
                  <a:cubicBezTo>
                    <a:pt x="36" y="74"/>
                    <a:pt x="37" y="74"/>
                    <a:pt x="39" y="78"/>
                  </a:cubicBezTo>
                  <a:cubicBezTo>
                    <a:pt x="40" y="83"/>
                    <a:pt x="43" y="86"/>
                    <a:pt x="48" y="90"/>
                  </a:cubicBezTo>
                  <a:cubicBezTo>
                    <a:pt x="52" y="94"/>
                    <a:pt x="52" y="91"/>
                    <a:pt x="56" y="96"/>
                  </a:cubicBezTo>
                  <a:cubicBezTo>
                    <a:pt x="59" y="100"/>
                    <a:pt x="60" y="102"/>
                    <a:pt x="60" y="106"/>
                  </a:cubicBezTo>
                  <a:cubicBezTo>
                    <a:pt x="60" y="110"/>
                    <a:pt x="57" y="119"/>
                    <a:pt x="54" y="123"/>
                  </a:cubicBezTo>
                  <a:cubicBezTo>
                    <a:pt x="50" y="127"/>
                    <a:pt x="54" y="127"/>
                    <a:pt x="58" y="125"/>
                  </a:cubicBezTo>
                  <a:cubicBezTo>
                    <a:pt x="62" y="123"/>
                    <a:pt x="61" y="118"/>
                    <a:pt x="64" y="117"/>
                  </a:cubicBezTo>
                  <a:cubicBezTo>
                    <a:pt x="67" y="115"/>
                    <a:pt x="68" y="113"/>
                    <a:pt x="70" y="111"/>
                  </a:cubicBezTo>
                  <a:cubicBezTo>
                    <a:pt x="72" y="108"/>
                    <a:pt x="74" y="104"/>
                    <a:pt x="75" y="101"/>
                  </a:cubicBezTo>
                  <a:cubicBezTo>
                    <a:pt x="77" y="99"/>
                    <a:pt x="77" y="99"/>
                    <a:pt x="81" y="99"/>
                  </a:cubicBezTo>
                  <a:cubicBezTo>
                    <a:pt x="85" y="99"/>
                    <a:pt x="85" y="99"/>
                    <a:pt x="87" y="97"/>
                  </a:cubicBezTo>
                  <a:cubicBezTo>
                    <a:pt x="89" y="95"/>
                    <a:pt x="90" y="94"/>
                    <a:pt x="92" y="93"/>
                  </a:cubicBezTo>
                  <a:cubicBezTo>
                    <a:pt x="95" y="93"/>
                    <a:pt x="95" y="94"/>
                    <a:pt x="101" y="93"/>
                  </a:cubicBezTo>
                  <a:cubicBezTo>
                    <a:pt x="106" y="93"/>
                    <a:pt x="106" y="92"/>
                    <a:pt x="108" y="96"/>
                  </a:cubicBezTo>
                  <a:cubicBezTo>
                    <a:pt x="110" y="99"/>
                    <a:pt x="109" y="101"/>
                    <a:pt x="109" y="105"/>
                  </a:cubicBezTo>
                  <a:cubicBezTo>
                    <a:pt x="109" y="109"/>
                    <a:pt x="103" y="109"/>
                    <a:pt x="101" y="110"/>
                  </a:cubicBezTo>
                  <a:cubicBezTo>
                    <a:pt x="98" y="112"/>
                    <a:pt x="98" y="116"/>
                    <a:pt x="100" y="117"/>
                  </a:cubicBezTo>
                  <a:cubicBezTo>
                    <a:pt x="101" y="118"/>
                    <a:pt x="103" y="121"/>
                    <a:pt x="106" y="123"/>
                  </a:cubicBezTo>
                  <a:cubicBezTo>
                    <a:pt x="110" y="125"/>
                    <a:pt x="112" y="122"/>
                    <a:pt x="114" y="119"/>
                  </a:cubicBezTo>
                  <a:cubicBezTo>
                    <a:pt x="116" y="116"/>
                    <a:pt x="117" y="116"/>
                    <a:pt x="122" y="116"/>
                  </a:cubicBezTo>
                  <a:cubicBezTo>
                    <a:pt x="127" y="116"/>
                    <a:pt x="127" y="114"/>
                    <a:pt x="129" y="110"/>
                  </a:cubicBezTo>
                  <a:cubicBezTo>
                    <a:pt x="130" y="106"/>
                    <a:pt x="131" y="103"/>
                    <a:pt x="131" y="99"/>
                  </a:cubicBezTo>
                  <a:cubicBezTo>
                    <a:pt x="132" y="94"/>
                    <a:pt x="130" y="91"/>
                    <a:pt x="128" y="86"/>
                  </a:cubicBezTo>
                  <a:cubicBezTo>
                    <a:pt x="125" y="83"/>
                    <a:pt x="124" y="80"/>
                    <a:pt x="120" y="81"/>
                  </a:cubicBezTo>
                  <a:cubicBezTo>
                    <a:pt x="115" y="82"/>
                    <a:pt x="112" y="83"/>
                    <a:pt x="108" y="86"/>
                  </a:cubicBezTo>
                  <a:cubicBezTo>
                    <a:pt x="104" y="89"/>
                    <a:pt x="101" y="85"/>
                    <a:pt x="99" y="83"/>
                  </a:cubicBezTo>
                  <a:cubicBezTo>
                    <a:pt x="96" y="81"/>
                    <a:pt x="98" y="78"/>
                    <a:pt x="102" y="76"/>
                  </a:cubicBezTo>
                  <a:cubicBezTo>
                    <a:pt x="106" y="74"/>
                    <a:pt x="107" y="74"/>
                    <a:pt x="108" y="71"/>
                  </a:cubicBezTo>
                  <a:cubicBezTo>
                    <a:pt x="109" y="70"/>
                    <a:pt x="109" y="70"/>
                    <a:pt x="110" y="69"/>
                  </a:cubicBezTo>
                  <a:cubicBezTo>
                    <a:pt x="108" y="69"/>
                    <a:pt x="107" y="68"/>
                    <a:pt x="105" y="67"/>
                  </a:cubicBezTo>
                  <a:cubicBezTo>
                    <a:pt x="102" y="66"/>
                    <a:pt x="100" y="66"/>
                    <a:pt x="97" y="66"/>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3" name="Freeform 53">
              <a:extLst>
                <a:ext uri="{FF2B5EF4-FFF2-40B4-BE49-F238E27FC236}">
                  <a16:creationId xmlns:a16="http://schemas.microsoft.com/office/drawing/2014/main" id="{AD2114E5-7068-4027-8606-F34AA0C3A9A9}"/>
                </a:ext>
              </a:extLst>
            </p:cNvPr>
            <p:cNvSpPr>
              <a:spLocks/>
            </p:cNvSpPr>
            <p:nvPr/>
          </p:nvSpPr>
          <p:spPr bwMode="auto">
            <a:xfrm>
              <a:off x="942975" y="9482138"/>
              <a:ext cx="385763" cy="352425"/>
            </a:xfrm>
            <a:custGeom>
              <a:avLst/>
              <a:gdLst>
                <a:gd name="T0" fmla="*/ 77 w 103"/>
                <a:gd name="T1" fmla="*/ 54 h 94"/>
                <a:gd name="T2" fmla="*/ 84 w 103"/>
                <a:gd name="T3" fmla="*/ 47 h 94"/>
                <a:gd name="T4" fmla="*/ 88 w 103"/>
                <a:gd name="T5" fmla="*/ 45 h 94"/>
                <a:gd name="T6" fmla="*/ 91 w 103"/>
                <a:gd name="T7" fmla="*/ 42 h 94"/>
                <a:gd name="T8" fmla="*/ 95 w 103"/>
                <a:gd name="T9" fmla="*/ 37 h 94"/>
                <a:gd name="T10" fmla="*/ 100 w 103"/>
                <a:gd name="T11" fmla="*/ 33 h 94"/>
                <a:gd name="T12" fmla="*/ 102 w 103"/>
                <a:gd name="T13" fmla="*/ 28 h 94"/>
                <a:gd name="T14" fmla="*/ 102 w 103"/>
                <a:gd name="T15" fmla="*/ 21 h 94"/>
                <a:gd name="T16" fmla="*/ 98 w 103"/>
                <a:gd name="T17" fmla="*/ 17 h 94"/>
                <a:gd name="T18" fmla="*/ 93 w 103"/>
                <a:gd name="T19" fmla="*/ 18 h 94"/>
                <a:gd name="T20" fmla="*/ 88 w 103"/>
                <a:gd name="T21" fmla="*/ 23 h 94"/>
                <a:gd name="T22" fmla="*/ 84 w 103"/>
                <a:gd name="T23" fmla="*/ 20 h 94"/>
                <a:gd name="T24" fmla="*/ 73 w 103"/>
                <a:gd name="T25" fmla="*/ 14 h 94"/>
                <a:gd name="T26" fmla="*/ 70 w 103"/>
                <a:gd name="T27" fmla="*/ 12 h 94"/>
                <a:gd name="T28" fmla="*/ 67 w 103"/>
                <a:gd name="T29" fmla="*/ 11 h 94"/>
                <a:gd name="T30" fmla="*/ 60 w 103"/>
                <a:gd name="T31" fmla="*/ 11 h 94"/>
                <a:gd name="T32" fmla="*/ 46 w 103"/>
                <a:gd name="T33" fmla="*/ 12 h 94"/>
                <a:gd name="T34" fmla="*/ 40 w 103"/>
                <a:gd name="T35" fmla="*/ 12 h 94"/>
                <a:gd name="T36" fmla="*/ 38 w 103"/>
                <a:gd name="T37" fmla="*/ 10 h 94"/>
                <a:gd name="T38" fmla="*/ 37 w 103"/>
                <a:gd name="T39" fmla="*/ 9 h 94"/>
                <a:gd name="T40" fmla="*/ 36 w 103"/>
                <a:gd name="T41" fmla="*/ 15 h 94"/>
                <a:gd name="T42" fmla="*/ 29 w 103"/>
                <a:gd name="T43" fmla="*/ 16 h 94"/>
                <a:gd name="T44" fmla="*/ 26 w 103"/>
                <a:gd name="T45" fmla="*/ 8 h 94"/>
                <a:gd name="T46" fmla="*/ 24 w 103"/>
                <a:gd name="T47" fmla="*/ 1 h 94"/>
                <a:gd name="T48" fmla="*/ 13 w 103"/>
                <a:gd name="T49" fmla="*/ 4 h 94"/>
                <a:gd name="T50" fmla="*/ 11 w 103"/>
                <a:gd name="T51" fmla="*/ 11 h 94"/>
                <a:gd name="T52" fmla="*/ 8 w 103"/>
                <a:gd name="T53" fmla="*/ 19 h 94"/>
                <a:gd name="T54" fmla="*/ 14 w 103"/>
                <a:gd name="T55" fmla="*/ 25 h 94"/>
                <a:gd name="T56" fmla="*/ 4 w 103"/>
                <a:gd name="T57" fmla="*/ 28 h 94"/>
                <a:gd name="T58" fmla="*/ 4 w 103"/>
                <a:gd name="T59" fmla="*/ 28 h 94"/>
                <a:gd name="T60" fmla="*/ 1 w 103"/>
                <a:gd name="T61" fmla="*/ 38 h 94"/>
                <a:gd name="T62" fmla="*/ 2 w 103"/>
                <a:gd name="T63" fmla="*/ 45 h 94"/>
                <a:gd name="T64" fmla="*/ 7 w 103"/>
                <a:gd name="T65" fmla="*/ 50 h 94"/>
                <a:gd name="T66" fmla="*/ 7 w 103"/>
                <a:gd name="T67" fmla="*/ 55 h 94"/>
                <a:gd name="T68" fmla="*/ 11 w 103"/>
                <a:gd name="T69" fmla="*/ 59 h 94"/>
                <a:gd name="T70" fmla="*/ 19 w 103"/>
                <a:gd name="T71" fmla="*/ 61 h 94"/>
                <a:gd name="T72" fmla="*/ 25 w 103"/>
                <a:gd name="T73" fmla="*/ 64 h 94"/>
                <a:gd name="T74" fmla="*/ 24 w 103"/>
                <a:gd name="T75" fmla="*/ 69 h 94"/>
                <a:gd name="T76" fmla="*/ 22 w 103"/>
                <a:gd name="T77" fmla="*/ 71 h 94"/>
                <a:gd name="T78" fmla="*/ 24 w 103"/>
                <a:gd name="T79" fmla="*/ 74 h 94"/>
                <a:gd name="T80" fmla="*/ 28 w 103"/>
                <a:gd name="T81" fmla="*/ 78 h 94"/>
                <a:gd name="T82" fmla="*/ 32 w 103"/>
                <a:gd name="T83" fmla="*/ 80 h 94"/>
                <a:gd name="T84" fmla="*/ 34 w 103"/>
                <a:gd name="T85" fmla="*/ 83 h 94"/>
                <a:gd name="T86" fmla="*/ 40 w 103"/>
                <a:gd name="T87" fmla="*/ 87 h 94"/>
                <a:gd name="T88" fmla="*/ 46 w 103"/>
                <a:gd name="T89" fmla="*/ 91 h 94"/>
                <a:gd name="T90" fmla="*/ 54 w 103"/>
                <a:gd name="T91" fmla="*/ 92 h 94"/>
                <a:gd name="T92" fmla="*/ 59 w 103"/>
                <a:gd name="T93" fmla="*/ 94 h 94"/>
                <a:gd name="T94" fmla="*/ 61 w 103"/>
                <a:gd name="T95" fmla="*/ 93 h 94"/>
                <a:gd name="T96" fmla="*/ 58 w 103"/>
                <a:gd name="T97" fmla="*/ 87 h 94"/>
                <a:gd name="T98" fmla="*/ 52 w 103"/>
                <a:gd name="T99" fmla="*/ 76 h 94"/>
                <a:gd name="T100" fmla="*/ 50 w 103"/>
                <a:gd name="T101" fmla="*/ 69 h 94"/>
                <a:gd name="T102" fmla="*/ 59 w 103"/>
                <a:gd name="T103" fmla="*/ 62 h 94"/>
                <a:gd name="T104" fmla="*/ 66 w 103"/>
                <a:gd name="T105" fmla="*/ 57 h 94"/>
                <a:gd name="T106" fmla="*/ 71 w 103"/>
                <a:gd name="T107" fmla="*/ 63 h 94"/>
                <a:gd name="T108" fmla="*/ 79 w 103"/>
                <a:gd name="T109" fmla="*/ 64 h 94"/>
                <a:gd name="T110" fmla="*/ 77 w 103"/>
                <a:gd name="T111" fmla="*/ 61 h 94"/>
                <a:gd name="T112" fmla="*/ 77 w 103"/>
                <a:gd name="T113" fmla="*/ 5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3" h="94">
                  <a:moveTo>
                    <a:pt x="77" y="54"/>
                  </a:moveTo>
                  <a:cubicBezTo>
                    <a:pt x="78" y="51"/>
                    <a:pt x="81" y="49"/>
                    <a:pt x="84" y="47"/>
                  </a:cubicBezTo>
                  <a:cubicBezTo>
                    <a:pt x="85" y="46"/>
                    <a:pt x="87" y="46"/>
                    <a:pt x="88" y="45"/>
                  </a:cubicBezTo>
                  <a:cubicBezTo>
                    <a:pt x="89" y="44"/>
                    <a:pt x="90" y="43"/>
                    <a:pt x="91" y="42"/>
                  </a:cubicBezTo>
                  <a:cubicBezTo>
                    <a:pt x="92" y="40"/>
                    <a:pt x="93" y="38"/>
                    <a:pt x="95" y="37"/>
                  </a:cubicBezTo>
                  <a:cubicBezTo>
                    <a:pt x="97" y="35"/>
                    <a:pt x="99" y="35"/>
                    <a:pt x="100" y="33"/>
                  </a:cubicBezTo>
                  <a:cubicBezTo>
                    <a:pt x="102" y="31"/>
                    <a:pt x="102" y="30"/>
                    <a:pt x="102" y="28"/>
                  </a:cubicBezTo>
                  <a:cubicBezTo>
                    <a:pt x="102" y="26"/>
                    <a:pt x="103" y="23"/>
                    <a:pt x="102" y="21"/>
                  </a:cubicBezTo>
                  <a:cubicBezTo>
                    <a:pt x="102" y="19"/>
                    <a:pt x="100" y="17"/>
                    <a:pt x="98" y="17"/>
                  </a:cubicBezTo>
                  <a:cubicBezTo>
                    <a:pt x="96" y="17"/>
                    <a:pt x="94" y="17"/>
                    <a:pt x="93" y="18"/>
                  </a:cubicBezTo>
                  <a:cubicBezTo>
                    <a:pt x="91" y="19"/>
                    <a:pt x="91" y="23"/>
                    <a:pt x="88" y="23"/>
                  </a:cubicBezTo>
                  <a:cubicBezTo>
                    <a:pt x="86" y="24"/>
                    <a:pt x="86" y="21"/>
                    <a:pt x="84" y="20"/>
                  </a:cubicBezTo>
                  <a:cubicBezTo>
                    <a:pt x="81" y="18"/>
                    <a:pt x="77" y="16"/>
                    <a:pt x="73" y="14"/>
                  </a:cubicBezTo>
                  <a:cubicBezTo>
                    <a:pt x="72" y="13"/>
                    <a:pt x="71" y="13"/>
                    <a:pt x="70" y="12"/>
                  </a:cubicBezTo>
                  <a:cubicBezTo>
                    <a:pt x="69" y="12"/>
                    <a:pt x="68" y="12"/>
                    <a:pt x="67" y="11"/>
                  </a:cubicBezTo>
                  <a:cubicBezTo>
                    <a:pt x="65" y="11"/>
                    <a:pt x="62" y="11"/>
                    <a:pt x="60" y="11"/>
                  </a:cubicBezTo>
                  <a:cubicBezTo>
                    <a:pt x="56" y="12"/>
                    <a:pt x="51" y="12"/>
                    <a:pt x="46" y="12"/>
                  </a:cubicBezTo>
                  <a:cubicBezTo>
                    <a:pt x="45" y="12"/>
                    <a:pt x="42" y="14"/>
                    <a:pt x="40" y="12"/>
                  </a:cubicBezTo>
                  <a:cubicBezTo>
                    <a:pt x="39" y="12"/>
                    <a:pt x="39" y="11"/>
                    <a:pt x="38" y="10"/>
                  </a:cubicBezTo>
                  <a:cubicBezTo>
                    <a:pt x="38" y="10"/>
                    <a:pt x="37" y="10"/>
                    <a:pt x="37" y="9"/>
                  </a:cubicBezTo>
                  <a:cubicBezTo>
                    <a:pt x="37" y="11"/>
                    <a:pt x="37" y="13"/>
                    <a:pt x="36" y="15"/>
                  </a:cubicBezTo>
                  <a:cubicBezTo>
                    <a:pt x="35" y="18"/>
                    <a:pt x="32" y="17"/>
                    <a:pt x="29" y="16"/>
                  </a:cubicBezTo>
                  <a:cubicBezTo>
                    <a:pt x="27" y="15"/>
                    <a:pt x="26" y="11"/>
                    <a:pt x="26" y="8"/>
                  </a:cubicBezTo>
                  <a:cubicBezTo>
                    <a:pt x="26" y="4"/>
                    <a:pt x="26" y="3"/>
                    <a:pt x="24" y="1"/>
                  </a:cubicBezTo>
                  <a:cubicBezTo>
                    <a:pt x="22" y="0"/>
                    <a:pt x="17" y="1"/>
                    <a:pt x="13" y="4"/>
                  </a:cubicBezTo>
                  <a:cubicBezTo>
                    <a:pt x="9" y="7"/>
                    <a:pt x="13" y="9"/>
                    <a:pt x="11" y="11"/>
                  </a:cubicBezTo>
                  <a:cubicBezTo>
                    <a:pt x="9" y="14"/>
                    <a:pt x="8" y="13"/>
                    <a:pt x="8" y="19"/>
                  </a:cubicBezTo>
                  <a:cubicBezTo>
                    <a:pt x="7" y="24"/>
                    <a:pt x="11" y="20"/>
                    <a:pt x="14" y="25"/>
                  </a:cubicBezTo>
                  <a:cubicBezTo>
                    <a:pt x="17" y="29"/>
                    <a:pt x="7" y="29"/>
                    <a:pt x="4" y="28"/>
                  </a:cubicBezTo>
                  <a:cubicBezTo>
                    <a:pt x="4" y="28"/>
                    <a:pt x="4" y="28"/>
                    <a:pt x="4" y="28"/>
                  </a:cubicBezTo>
                  <a:cubicBezTo>
                    <a:pt x="4" y="31"/>
                    <a:pt x="1" y="37"/>
                    <a:pt x="1" y="38"/>
                  </a:cubicBezTo>
                  <a:cubicBezTo>
                    <a:pt x="0" y="40"/>
                    <a:pt x="1" y="43"/>
                    <a:pt x="2" y="45"/>
                  </a:cubicBezTo>
                  <a:cubicBezTo>
                    <a:pt x="4" y="47"/>
                    <a:pt x="6" y="47"/>
                    <a:pt x="7" y="50"/>
                  </a:cubicBezTo>
                  <a:cubicBezTo>
                    <a:pt x="8" y="52"/>
                    <a:pt x="6" y="53"/>
                    <a:pt x="7" y="55"/>
                  </a:cubicBezTo>
                  <a:cubicBezTo>
                    <a:pt x="7" y="58"/>
                    <a:pt x="9" y="58"/>
                    <a:pt x="11" y="59"/>
                  </a:cubicBezTo>
                  <a:cubicBezTo>
                    <a:pt x="14" y="61"/>
                    <a:pt x="16" y="61"/>
                    <a:pt x="19" y="61"/>
                  </a:cubicBezTo>
                  <a:cubicBezTo>
                    <a:pt x="22" y="62"/>
                    <a:pt x="23" y="62"/>
                    <a:pt x="25" y="64"/>
                  </a:cubicBezTo>
                  <a:cubicBezTo>
                    <a:pt x="26" y="66"/>
                    <a:pt x="27" y="68"/>
                    <a:pt x="24" y="69"/>
                  </a:cubicBezTo>
                  <a:cubicBezTo>
                    <a:pt x="23" y="70"/>
                    <a:pt x="22" y="70"/>
                    <a:pt x="22" y="71"/>
                  </a:cubicBezTo>
                  <a:cubicBezTo>
                    <a:pt x="22" y="73"/>
                    <a:pt x="23" y="73"/>
                    <a:pt x="24" y="74"/>
                  </a:cubicBezTo>
                  <a:cubicBezTo>
                    <a:pt x="25" y="75"/>
                    <a:pt x="27" y="77"/>
                    <a:pt x="28" y="78"/>
                  </a:cubicBezTo>
                  <a:cubicBezTo>
                    <a:pt x="29" y="79"/>
                    <a:pt x="31" y="79"/>
                    <a:pt x="32" y="80"/>
                  </a:cubicBezTo>
                  <a:cubicBezTo>
                    <a:pt x="32" y="80"/>
                    <a:pt x="33" y="82"/>
                    <a:pt x="34" y="83"/>
                  </a:cubicBezTo>
                  <a:cubicBezTo>
                    <a:pt x="35" y="85"/>
                    <a:pt x="38" y="86"/>
                    <a:pt x="40" y="87"/>
                  </a:cubicBezTo>
                  <a:cubicBezTo>
                    <a:pt x="42" y="88"/>
                    <a:pt x="44" y="90"/>
                    <a:pt x="46" y="91"/>
                  </a:cubicBezTo>
                  <a:cubicBezTo>
                    <a:pt x="49" y="91"/>
                    <a:pt x="51" y="91"/>
                    <a:pt x="54" y="92"/>
                  </a:cubicBezTo>
                  <a:cubicBezTo>
                    <a:pt x="56" y="93"/>
                    <a:pt x="57" y="94"/>
                    <a:pt x="59" y="94"/>
                  </a:cubicBezTo>
                  <a:cubicBezTo>
                    <a:pt x="59" y="94"/>
                    <a:pt x="60" y="94"/>
                    <a:pt x="61" y="93"/>
                  </a:cubicBezTo>
                  <a:cubicBezTo>
                    <a:pt x="64" y="91"/>
                    <a:pt x="61" y="89"/>
                    <a:pt x="58" y="87"/>
                  </a:cubicBezTo>
                  <a:cubicBezTo>
                    <a:pt x="55" y="84"/>
                    <a:pt x="54" y="79"/>
                    <a:pt x="52" y="76"/>
                  </a:cubicBezTo>
                  <a:cubicBezTo>
                    <a:pt x="50" y="72"/>
                    <a:pt x="48" y="72"/>
                    <a:pt x="50" y="69"/>
                  </a:cubicBezTo>
                  <a:cubicBezTo>
                    <a:pt x="52" y="66"/>
                    <a:pt x="56" y="63"/>
                    <a:pt x="59" y="62"/>
                  </a:cubicBezTo>
                  <a:cubicBezTo>
                    <a:pt x="61" y="60"/>
                    <a:pt x="61" y="58"/>
                    <a:pt x="66" y="57"/>
                  </a:cubicBezTo>
                  <a:cubicBezTo>
                    <a:pt x="68" y="57"/>
                    <a:pt x="69" y="63"/>
                    <a:pt x="71" y="63"/>
                  </a:cubicBezTo>
                  <a:cubicBezTo>
                    <a:pt x="73" y="64"/>
                    <a:pt x="76" y="63"/>
                    <a:pt x="79" y="64"/>
                  </a:cubicBezTo>
                  <a:cubicBezTo>
                    <a:pt x="79" y="63"/>
                    <a:pt x="78" y="62"/>
                    <a:pt x="77" y="61"/>
                  </a:cubicBezTo>
                  <a:cubicBezTo>
                    <a:pt x="76" y="59"/>
                    <a:pt x="76" y="56"/>
                    <a:pt x="77" y="54"/>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4" name="Freeform 54">
              <a:extLst>
                <a:ext uri="{FF2B5EF4-FFF2-40B4-BE49-F238E27FC236}">
                  <a16:creationId xmlns:a16="http://schemas.microsoft.com/office/drawing/2014/main" id="{818099F3-FA89-459C-9125-2A9AC627479D}"/>
                </a:ext>
              </a:extLst>
            </p:cNvPr>
            <p:cNvSpPr>
              <a:spLocks/>
            </p:cNvSpPr>
            <p:nvPr/>
          </p:nvSpPr>
          <p:spPr bwMode="auto">
            <a:xfrm>
              <a:off x="1082675" y="9234488"/>
              <a:ext cx="561975" cy="569913"/>
            </a:xfrm>
            <a:custGeom>
              <a:avLst/>
              <a:gdLst>
                <a:gd name="T0" fmla="*/ 105 w 150"/>
                <a:gd name="T1" fmla="*/ 120 h 152"/>
                <a:gd name="T2" fmla="*/ 104 w 150"/>
                <a:gd name="T3" fmla="*/ 113 h 152"/>
                <a:gd name="T4" fmla="*/ 108 w 150"/>
                <a:gd name="T5" fmla="*/ 102 h 152"/>
                <a:gd name="T6" fmla="*/ 107 w 150"/>
                <a:gd name="T7" fmla="*/ 96 h 152"/>
                <a:gd name="T8" fmla="*/ 116 w 150"/>
                <a:gd name="T9" fmla="*/ 79 h 152"/>
                <a:gd name="T10" fmla="*/ 128 w 150"/>
                <a:gd name="T11" fmla="*/ 72 h 152"/>
                <a:gd name="T12" fmla="*/ 149 w 150"/>
                <a:gd name="T13" fmla="*/ 71 h 152"/>
                <a:gd name="T14" fmla="*/ 150 w 150"/>
                <a:gd name="T15" fmla="*/ 62 h 152"/>
                <a:gd name="T16" fmla="*/ 149 w 150"/>
                <a:gd name="T17" fmla="*/ 55 h 152"/>
                <a:gd name="T18" fmla="*/ 135 w 150"/>
                <a:gd name="T19" fmla="*/ 51 h 152"/>
                <a:gd name="T20" fmla="*/ 122 w 150"/>
                <a:gd name="T21" fmla="*/ 23 h 152"/>
                <a:gd name="T22" fmla="*/ 128 w 150"/>
                <a:gd name="T23" fmla="*/ 6 h 152"/>
                <a:gd name="T24" fmla="*/ 115 w 150"/>
                <a:gd name="T25" fmla="*/ 11 h 152"/>
                <a:gd name="T26" fmla="*/ 93 w 150"/>
                <a:gd name="T27" fmla="*/ 5 h 152"/>
                <a:gd name="T28" fmla="*/ 72 w 150"/>
                <a:gd name="T29" fmla="*/ 13 h 152"/>
                <a:gd name="T30" fmla="*/ 57 w 150"/>
                <a:gd name="T31" fmla="*/ 32 h 152"/>
                <a:gd name="T32" fmla="*/ 47 w 150"/>
                <a:gd name="T33" fmla="*/ 47 h 152"/>
                <a:gd name="T34" fmla="*/ 38 w 150"/>
                <a:gd name="T35" fmla="*/ 58 h 152"/>
                <a:gd name="T36" fmla="*/ 25 w 150"/>
                <a:gd name="T37" fmla="*/ 49 h 152"/>
                <a:gd name="T38" fmla="*/ 16 w 150"/>
                <a:gd name="T39" fmla="*/ 57 h 152"/>
                <a:gd name="T40" fmla="*/ 13 w 150"/>
                <a:gd name="T41" fmla="*/ 65 h 152"/>
                <a:gd name="T42" fmla="*/ 2 w 150"/>
                <a:gd name="T43" fmla="*/ 73 h 152"/>
                <a:gd name="T44" fmla="*/ 1 w 150"/>
                <a:gd name="T45" fmla="*/ 76 h 152"/>
                <a:gd name="T46" fmla="*/ 9 w 150"/>
                <a:gd name="T47" fmla="*/ 78 h 152"/>
                <a:gd name="T48" fmla="*/ 30 w 150"/>
                <a:gd name="T49" fmla="*/ 77 h 152"/>
                <a:gd name="T50" fmla="*/ 36 w 150"/>
                <a:gd name="T51" fmla="*/ 80 h 152"/>
                <a:gd name="T52" fmla="*/ 51 w 150"/>
                <a:gd name="T53" fmla="*/ 89 h 152"/>
                <a:gd name="T54" fmla="*/ 61 w 150"/>
                <a:gd name="T55" fmla="*/ 83 h 152"/>
                <a:gd name="T56" fmla="*/ 65 w 150"/>
                <a:gd name="T57" fmla="*/ 94 h 152"/>
                <a:gd name="T58" fmla="*/ 58 w 150"/>
                <a:gd name="T59" fmla="*/ 103 h 152"/>
                <a:gd name="T60" fmla="*/ 51 w 150"/>
                <a:gd name="T61" fmla="*/ 111 h 152"/>
                <a:gd name="T62" fmla="*/ 40 w 150"/>
                <a:gd name="T63" fmla="*/ 120 h 152"/>
                <a:gd name="T64" fmla="*/ 42 w 150"/>
                <a:gd name="T65" fmla="*/ 130 h 152"/>
                <a:gd name="T66" fmla="*/ 47 w 150"/>
                <a:gd name="T67" fmla="*/ 137 h 152"/>
                <a:gd name="T68" fmla="*/ 59 w 150"/>
                <a:gd name="T69" fmla="*/ 151 h 152"/>
                <a:gd name="T70" fmla="*/ 64 w 150"/>
                <a:gd name="T71" fmla="*/ 141 h 152"/>
                <a:gd name="T72" fmla="*/ 82 w 150"/>
                <a:gd name="T73" fmla="*/ 133 h 152"/>
                <a:gd name="T74" fmla="*/ 93 w 150"/>
                <a:gd name="T75" fmla="*/ 129 h 152"/>
                <a:gd name="T76" fmla="*/ 103 w 150"/>
                <a:gd name="T77" fmla="*/ 133 h 152"/>
                <a:gd name="T78" fmla="*/ 109 w 150"/>
                <a:gd name="T79" fmla="*/ 12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0" h="152">
                  <a:moveTo>
                    <a:pt x="109" y="122"/>
                  </a:moveTo>
                  <a:cubicBezTo>
                    <a:pt x="108" y="121"/>
                    <a:pt x="106" y="121"/>
                    <a:pt x="105" y="120"/>
                  </a:cubicBezTo>
                  <a:cubicBezTo>
                    <a:pt x="105" y="119"/>
                    <a:pt x="106" y="117"/>
                    <a:pt x="105" y="116"/>
                  </a:cubicBezTo>
                  <a:cubicBezTo>
                    <a:pt x="105" y="115"/>
                    <a:pt x="104" y="115"/>
                    <a:pt x="104" y="113"/>
                  </a:cubicBezTo>
                  <a:cubicBezTo>
                    <a:pt x="104" y="111"/>
                    <a:pt x="106" y="112"/>
                    <a:pt x="107" y="111"/>
                  </a:cubicBezTo>
                  <a:cubicBezTo>
                    <a:pt x="108" y="109"/>
                    <a:pt x="109" y="104"/>
                    <a:pt x="108" y="102"/>
                  </a:cubicBezTo>
                  <a:cubicBezTo>
                    <a:pt x="107" y="101"/>
                    <a:pt x="106" y="101"/>
                    <a:pt x="105" y="99"/>
                  </a:cubicBezTo>
                  <a:cubicBezTo>
                    <a:pt x="105" y="97"/>
                    <a:pt x="105" y="97"/>
                    <a:pt x="107" y="96"/>
                  </a:cubicBezTo>
                  <a:cubicBezTo>
                    <a:pt x="109" y="94"/>
                    <a:pt x="111" y="92"/>
                    <a:pt x="111" y="88"/>
                  </a:cubicBezTo>
                  <a:cubicBezTo>
                    <a:pt x="111" y="85"/>
                    <a:pt x="113" y="82"/>
                    <a:pt x="116" y="79"/>
                  </a:cubicBezTo>
                  <a:cubicBezTo>
                    <a:pt x="118" y="78"/>
                    <a:pt x="120" y="76"/>
                    <a:pt x="122" y="74"/>
                  </a:cubicBezTo>
                  <a:cubicBezTo>
                    <a:pt x="123" y="73"/>
                    <a:pt x="126" y="72"/>
                    <a:pt x="128" y="72"/>
                  </a:cubicBezTo>
                  <a:cubicBezTo>
                    <a:pt x="134" y="71"/>
                    <a:pt x="139" y="72"/>
                    <a:pt x="145" y="72"/>
                  </a:cubicBezTo>
                  <a:cubicBezTo>
                    <a:pt x="146" y="72"/>
                    <a:pt x="148" y="72"/>
                    <a:pt x="149" y="71"/>
                  </a:cubicBezTo>
                  <a:cubicBezTo>
                    <a:pt x="150" y="69"/>
                    <a:pt x="148" y="67"/>
                    <a:pt x="148" y="65"/>
                  </a:cubicBezTo>
                  <a:cubicBezTo>
                    <a:pt x="148" y="64"/>
                    <a:pt x="150" y="63"/>
                    <a:pt x="150" y="62"/>
                  </a:cubicBezTo>
                  <a:cubicBezTo>
                    <a:pt x="150" y="60"/>
                    <a:pt x="148" y="59"/>
                    <a:pt x="148" y="57"/>
                  </a:cubicBezTo>
                  <a:cubicBezTo>
                    <a:pt x="148" y="56"/>
                    <a:pt x="149" y="56"/>
                    <a:pt x="149" y="55"/>
                  </a:cubicBezTo>
                  <a:cubicBezTo>
                    <a:pt x="147" y="55"/>
                    <a:pt x="146" y="54"/>
                    <a:pt x="145" y="54"/>
                  </a:cubicBezTo>
                  <a:cubicBezTo>
                    <a:pt x="140" y="53"/>
                    <a:pt x="139" y="55"/>
                    <a:pt x="135" y="51"/>
                  </a:cubicBezTo>
                  <a:cubicBezTo>
                    <a:pt x="132" y="48"/>
                    <a:pt x="128" y="38"/>
                    <a:pt x="126" y="33"/>
                  </a:cubicBezTo>
                  <a:cubicBezTo>
                    <a:pt x="124" y="28"/>
                    <a:pt x="123" y="25"/>
                    <a:pt x="122" y="23"/>
                  </a:cubicBezTo>
                  <a:cubicBezTo>
                    <a:pt x="122" y="20"/>
                    <a:pt x="124" y="19"/>
                    <a:pt x="124" y="16"/>
                  </a:cubicBezTo>
                  <a:cubicBezTo>
                    <a:pt x="124" y="14"/>
                    <a:pt x="125" y="10"/>
                    <a:pt x="128" y="6"/>
                  </a:cubicBezTo>
                  <a:cubicBezTo>
                    <a:pt x="131" y="1"/>
                    <a:pt x="126" y="0"/>
                    <a:pt x="122" y="2"/>
                  </a:cubicBezTo>
                  <a:cubicBezTo>
                    <a:pt x="117" y="5"/>
                    <a:pt x="118" y="7"/>
                    <a:pt x="115" y="11"/>
                  </a:cubicBezTo>
                  <a:cubicBezTo>
                    <a:pt x="113" y="13"/>
                    <a:pt x="109" y="8"/>
                    <a:pt x="104" y="6"/>
                  </a:cubicBezTo>
                  <a:cubicBezTo>
                    <a:pt x="100" y="5"/>
                    <a:pt x="95" y="6"/>
                    <a:pt x="93" y="5"/>
                  </a:cubicBezTo>
                  <a:cubicBezTo>
                    <a:pt x="91" y="5"/>
                    <a:pt x="84" y="5"/>
                    <a:pt x="83" y="8"/>
                  </a:cubicBezTo>
                  <a:cubicBezTo>
                    <a:pt x="81" y="11"/>
                    <a:pt x="77" y="13"/>
                    <a:pt x="72" y="13"/>
                  </a:cubicBezTo>
                  <a:cubicBezTo>
                    <a:pt x="67" y="14"/>
                    <a:pt x="63" y="16"/>
                    <a:pt x="60" y="19"/>
                  </a:cubicBezTo>
                  <a:cubicBezTo>
                    <a:pt x="57" y="21"/>
                    <a:pt x="56" y="27"/>
                    <a:pt x="57" y="32"/>
                  </a:cubicBezTo>
                  <a:cubicBezTo>
                    <a:pt x="57" y="38"/>
                    <a:pt x="50" y="41"/>
                    <a:pt x="47" y="44"/>
                  </a:cubicBezTo>
                  <a:cubicBezTo>
                    <a:pt x="44" y="46"/>
                    <a:pt x="44" y="48"/>
                    <a:pt x="47" y="47"/>
                  </a:cubicBezTo>
                  <a:cubicBezTo>
                    <a:pt x="50" y="47"/>
                    <a:pt x="49" y="50"/>
                    <a:pt x="48" y="53"/>
                  </a:cubicBezTo>
                  <a:cubicBezTo>
                    <a:pt x="47" y="56"/>
                    <a:pt x="43" y="58"/>
                    <a:pt x="38" y="58"/>
                  </a:cubicBezTo>
                  <a:cubicBezTo>
                    <a:pt x="33" y="58"/>
                    <a:pt x="28" y="57"/>
                    <a:pt x="27" y="56"/>
                  </a:cubicBezTo>
                  <a:cubicBezTo>
                    <a:pt x="26" y="55"/>
                    <a:pt x="26" y="52"/>
                    <a:pt x="25" y="49"/>
                  </a:cubicBezTo>
                  <a:cubicBezTo>
                    <a:pt x="24" y="46"/>
                    <a:pt x="22" y="50"/>
                    <a:pt x="20" y="52"/>
                  </a:cubicBezTo>
                  <a:cubicBezTo>
                    <a:pt x="18" y="54"/>
                    <a:pt x="17" y="55"/>
                    <a:pt x="16" y="57"/>
                  </a:cubicBezTo>
                  <a:cubicBezTo>
                    <a:pt x="15" y="58"/>
                    <a:pt x="11" y="58"/>
                    <a:pt x="10" y="60"/>
                  </a:cubicBezTo>
                  <a:cubicBezTo>
                    <a:pt x="8" y="61"/>
                    <a:pt x="10" y="64"/>
                    <a:pt x="13" y="65"/>
                  </a:cubicBezTo>
                  <a:cubicBezTo>
                    <a:pt x="16" y="67"/>
                    <a:pt x="13" y="68"/>
                    <a:pt x="12" y="70"/>
                  </a:cubicBezTo>
                  <a:cubicBezTo>
                    <a:pt x="11" y="72"/>
                    <a:pt x="5" y="72"/>
                    <a:pt x="2" y="73"/>
                  </a:cubicBezTo>
                  <a:cubicBezTo>
                    <a:pt x="1" y="74"/>
                    <a:pt x="0" y="75"/>
                    <a:pt x="0" y="75"/>
                  </a:cubicBezTo>
                  <a:cubicBezTo>
                    <a:pt x="0" y="76"/>
                    <a:pt x="1" y="76"/>
                    <a:pt x="1" y="76"/>
                  </a:cubicBezTo>
                  <a:cubicBezTo>
                    <a:pt x="2" y="77"/>
                    <a:pt x="2" y="78"/>
                    <a:pt x="3" y="78"/>
                  </a:cubicBezTo>
                  <a:cubicBezTo>
                    <a:pt x="5" y="80"/>
                    <a:pt x="8" y="78"/>
                    <a:pt x="9" y="78"/>
                  </a:cubicBezTo>
                  <a:cubicBezTo>
                    <a:pt x="14" y="78"/>
                    <a:pt x="19" y="78"/>
                    <a:pt x="23" y="77"/>
                  </a:cubicBezTo>
                  <a:cubicBezTo>
                    <a:pt x="25" y="77"/>
                    <a:pt x="28" y="77"/>
                    <a:pt x="30" y="77"/>
                  </a:cubicBezTo>
                  <a:cubicBezTo>
                    <a:pt x="31" y="78"/>
                    <a:pt x="32" y="78"/>
                    <a:pt x="33" y="78"/>
                  </a:cubicBezTo>
                  <a:cubicBezTo>
                    <a:pt x="34" y="79"/>
                    <a:pt x="35" y="79"/>
                    <a:pt x="36" y="80"/>
                  </a:cubicBezTo>
                  <a:cubicBezTo>
                    <a:pt x="40" y="82"/>
                    <a:pt x="44" y="84"/>
                    <a:pt x="47" y="86"/>
                  </a:cubicBezTo>
                  <a:cubicBezTo>
                    <a:pt x="49" y="87"/>
                    <a:pt x="49" y="90"/>
                    <a:pt x="51" y="89"/>
                  </a:cubicBezTo>
                  <a:cubicBezTo>
                    <a:pt x="54" y="89"/>
                    <a:pt x="54" y="85"/>
                    <a:pt x="56" y="84"/>
                  </a:cubicBezTo>
                  <a:cubicBezTo>
                    <a:pt x="57" y="83"/>
                    <a:pt x="59" y="83"/>
                    <a:pt x="61" y="83"/>
                  </a:cubicBezTo>
                  <a:cubicBezTo>
                    <a:pt x="63" y="83"/>
                    <a:pt x="65" y="85"/>
                    <a:pt x="65" y="87"/>
                  </a:cubicBezTo>
                  <a:cubicBezTo>
                    <a:pt x="66" y="89"/>
                    <a:pt x="65" y="92"/>
                    <a:pt x="65" y="94"/>
                  </a:cubicBezTo>
                  <a:cubicBezTo>
                    <a:pt x="65" y="96"/>
                    <a:pt x="65" y="97"/>
                    <a:pt x="63" y="99"/>
                  </a:cubicBezTo>
                  <a:cubicBezTo>
                    <a:pt x="62" y="101"/>
                    <a:pt x="60" y="101"/>
                    <a:pt x="58" y="103"/>
                  </a:cubicBezTo>
                  <a:cubicBezTo>
                    <a:pt x="56" y="104"/>
                    <a:pt x="55" y="106"/>
                    <a:pt x="54" y="108"/>
                  </a:cubicBezTo>
                  <a:cubicBezTo>
                    <a:pt x="53" y="109"/>
                    <a:pt x="52" y="110"/>
                    <a:pt x="51" y="111"/>
                  </a:cubicBezTo>
                  <a:cubicBezTo>
                    <a:pt x="50" y="112"/>
                    <a:pt x="48" y="112"/>
                    <a:pt x="47" y="113"/>
                  </a:cubicBezTo>
                  <a:cubicBezTo>
                    <a:pt x="44" y="115"/>
                    <a:pt x="41" y="117"/>
                    <a:pt x="40" y="120"/>
                  </a:cubicBezTo>
                  <a:cubicBezTo>
                    <a:pt x="39" y="122"/>
                    <a:pt x="39" y="125"/>
                    <a:pt x="40" y="127"/>
                  </a:cubicBezTo>
                  <a:cubicBezTo>
                    <a:pt x="41" y="128"/>
                    <a:pt x="42" y="129"/>
                    <a:pt x="42" y="130"/>
                  </a:cubicBezTo>
                  <a:cubicBezTo>
                    <a:pt x="42" y="130"/>
                    <a:pt x="42" y="130"/>
                    <a:pt x="43" y="130"/>
                  </a:cubicBezTo>
                  <a:cubicBezTo>
                    <a:pt x="46" y="131"/>
                    <a:pt x="45" y="133"/>
                    <a:pt x="47" y="137"/>
                  </a:cubicBezTo>
                  <a:cubicBezTo>
                    <a:pt x="49" y="140"/>
                    <a:pt x="50" y="146"/>
                    <a:pt x="51" y="152"/>
                  </a:cubicBezTo>
                  <a:cubicBezTo>
                    <a:pt x="55" y="152"/>
                    <a:pt x="58" y="152"/>
                    <a:pt x="59" y="151"/>
                  </a:cubicBezTo>
                  <a:cubicBezTo>
                    <a:pt x="61" y="150"/>
                    <a:pt x="61" y="147"/>
                    <a:pt x="61" y="145"/>
                  </a:cubicBezTo>
                  <a:cubicBezTo>
                    <a:pt x="61" y="142"/>
                    <a:pt x="61" y="142"/>
                    <a:pt x="64" y="141"/>
                  </a:cubicBezTo>
                  <a:cubicBezTo>
                    <a:pt x="68" y="138"/>
                    <a:pt x="70" y="134"/>
                    <a:pt x="76" y="134"/>
                  </a:cubicBezTo>
                  <a:cubicBezTo>
                    <a:pt x="79" y="134"/>
                    <a:pt x="81" y="135"/>
                    <a:pt x="82" y="133"/>
                  </a:cubicBezTo>
                  <a:cubicBezTo>
                    <a:pt x="85" y="130"/>
                    <a:pt x="82" y="130"/>
                    <a:pt x="83" y="127"/>
                  </a:cubicBezTo>
                  <a:cubicBezTo>
                    <a:pt x="86" y="126"/>
                    <a:pt x="91" y="127"/>
                    <a:pt x="93" y="129"/>
                  </a:cubicBezTo>
                  <a:cubicBezTo>
                    <a:pt x="95" y="129"/>
                    <a:pt x="96" y="131"/>
                    <a:pt x="98" y="132"/>
                  </a:cubicBezTo>
                  <a:cubicBezTo>
                    <a:pt x="99" y="133"/>
                    <a:pt x="101" y="133"/>
                    <a:pt x="103" y="133"/>
                  </a:cubicBezTo>
                  <a:cubicBezTo>
                    <a:pt x="104" y="134"/>
                    <a:pt x="105" y="135"/>
                    <a:pt x="106" y="135"/>
                  </a:cubicBezTo>
                  <a:cubicBezTo>
                    <a:pt x="109" y="131"/>
                    <a:pt x="110" y="125"/>
                    <a:pt x="109" y="122"/>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5" name="Freeform 55">
              <a:extLst>
                <a:ext uri="{FF2B5EF4-FFF2-40B4-BE49-F238E27FC236}">
                  <a16:creationId xmlns:a16="http://schemas.microsoft.com/office/drawing/2014/main" id="{4310E147-9B3A-4F4A-ADBC-BC2E2BBA725E}"/>
                </a:ext>
              </a:extLst>
            </p:cNvPr>
            <p:cNvSpPr>
              <a:spLocks/>
            </p:cNvSpPr>
            <p:nvPr/>
          </p:nvSpPr>
          <p:spPr bwMode="auto">
            <a:xfrm>
              <a:off x="1471613" y="9388476"/>
              <a:ext cx="588963" cy="565150"/>
            </a:xfrm>
            <a:custGeom>
              <a:avLst/>
              <a:gdLst>
                <a:gd name="T0" fmla="*/ 144 w 157"/>
                <a:gd name="T1" fmla="*/ 110 h 151"/>
                <a:gd name="T2" fmla="*/ 153 w 157"/>
                <a:gd name="T3" fmla="*/ 100 h 151"/>
                <a:gd name="T4" fmla="*/ 137 w 157"/>
                <a:gd name="T5" fmla="*/ 95 h 151"/>
                <a:gd name="T6" fmla="*/ 136 w 157"/>
                <a:gd name="T7" fmla="*/ 77 h 151"/>
                <a:gd name="T8" fmla="*/ 116 w 157"/>
                <a:gd name="T9" fmla="*/ 69 h 151"/>
                <a:gd name="T10" fmla="*/ 87 w 157"/>
                <a:gd name="T11" fmla="*/ 61 h 151"/>
                <a:gd name="T12" fmla="*/ 100 w 157"/>
                <a:gd name="T13" fmla="*/ 57 h 151"/>
                <a:gd name="T14" fmla="*/ 105 w 157"/>
                <a:gd name="T15" fmla="*/ 47 h 151"/>
                <a:gd name="T16" fmla="*/ 116 w 157"/>
                <a:gd name="T17" fmla="*/ 44 h 151"/>
                <a:gd name="T18" fmla="*/ 117 w 157"/>
                <a:gd name="T19" fmla="*/ 19 h 151"/>
                <a:gd name="T20" fmla="*/ 85 w 157"/>
                <a:gd name="T21" fmla="*/ 12 h 151"/>
                <a:gd name="T22" fmla="*/ 64 w 157"/>
                <a:gd name="T23" fmla="*/ 20 h 151"/>
                <a:gd name="T24" fmla="*/ 44 w 157"/>
                <a:gd name="T25" fmla="*/ 16 h 151"/>
                <a:gd name="T26" fmla="*/ 44 w 157"/>
                <a:gd name="T27" fmla="*/ 24 h 151"/>
                <a:gd name="T28" fmla="*/ 41 w 157"/>
                <a:gd name="T29" fmla="*/ 31 h 151"/>
                <a:gd name="T30" fmla="*/ 18 w 157"/>
                <a:gd name="T31" fmla="*/ 33 h 151"/>
                <a:gd name="T32" fmla="*/ 7 w 157"/>
                <a:gd name="T33" fmla="*/ 47 h 151"/>
                <a:gd name="T34" fmla="*/ 1 w 157"/>
                <a:gd name="T35" fmla="*/ 58 h 151"/>
                <a:gd name="T36" fmla="*/ 3 w 157"/>
                <a:gd name="T37" fmla="*/ 70 h 151"/>
                <a:gd name="T38" fmla="*/ 1 w 157"/>
                <a:gd name="T39" fmla="*/ 75 h 151"/>
                <a:gd name="T40" fmla="*/ 5 w 157"/>
                <a:gd name="T41" fmla="*/ 81 h 151"/>
                <a:gd name="T42" fmla="*/ 9 w 157"/>
                <a:gd name="T43" fmla="*/ 99 h 151"/>
                <a:gd name="T44" fmla="*/ 17 w 157"/>
                <a:gd name="T45" fmla="*/ 106 h 151"/>
                <a:gd name="T46" fmla="*/ 20 w 157"/>
                <a:gd name="T47" fmla="*/ 93 h 151"/>
                <a:gd name="T48" fmla="*/ 28 w 157"/>
                <a:gd name="T49" fmla="*/ 82 h 151"/>
                <a:gd name="T50" fmla="*/ 45 w 157"/>
                <a:gd name="T51" fmla="*/ 92 h 151"/>
                <a:gd name="T52" fmla="*/ 48 w 157"/>
                <a:gd name="T53" fmla="*/ 101 h 151"/>
                <a:gd name="T54" fmla="*/ 66 w 157"/>
                <a:gd name="T55" fmla="*/ 138 h 151"/>
                <a:gd name="T56" fmla="*/ 75 w 157"/>
                <a:gd name="T57" fmla="*/ 140 h 151"/>
                <a:gd name="T58" fmla="*/ 86 w 157"/>
                <a:gd name="T59" fmla="*/ 139 h 151"/>
                <a:gd name="T60" fmla="*/ 97 w 157"/>
                <a:gd name="T61" fmla="*/ 149 h 151"/>
                <a:gd name="T62" fmla="*/ 116 w 157"/>
                <a:gd name="T63" fmla="*/ 146 h 151"/>
                <a:gd name="T64" fmla="*/ 131 w 157"/>
                <a:gd name="T65" fmla="*/ 139 h 151"/>
                <a:gd name="T66" fmla="*/ 137 w 157"/>
                <a:gd name="T67" fmla="*/ 151 h 151"/>
                <a:gd name="T68" fmla="*/ 146 w 157"/>
                <a:gd name="T69" fmla="*/ 145 h 151"/>
                <a:gd name="T70" fmla="*/ 155 w 157"/>
                <a:gd name="T71" fmla="*/ 12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7" h="151">
                  <a:moveTo>
                    <a:pt x="152" y="119"/>
                  </a:moveTo>
                  <a:cubicBezTo>
                    <a:pt x="148" y="119"/>
                    <a:pt x="145" y="116"/>
                    <a:pt x="144" y="110"/>
                  </a:cubicBezTo>
                  <a:cubicBezTo>
                    <a:pt x="142" y="103"/>
                    <a:pt x="148" y="104"/>
                    <a:pt x="152" y="104"/>
                  </a:cubicBezTo>
                  <a:cubicBezTo>
                    <a:pt x="156" y="103"/>
                    <a:pt x="156" y="101"/>
                    <a:pt x="153" y="100"/>
                  </a:cubicBezTo>
                  <a:cubicBezTo>
                    <a:pt x="150" y="99"/>
                    <a:pt x="144" y="100"/>
                    <a:pt x="141" y="100"/>
                  </a:cubicBezTo>
                  <a:cubicBezTo>
                    <a:pt x="138" y="99"/>
                    <a:pt x="135" y="99"/>
                    <a:pt x="137" y="95"/>
                  </a:cubicBezTo>
                  <a:cubicBezTo>
                    <a:pt x="139" y="91"/>
                    <a:pt x="134" y="92"/>
                    <a:pt x="129" y="91"/>
                  </a:cubicBezTo>
                  <a:cubicBezTo>
                    <a:pt x="125" y="90"/>
                    <a:pt x="133" y="82"/>
                    <a:pt x="136" y="77"/>
                  </a:cubicBezTo>
                  <a:cubicBezTo>
                    <a:pt x="140" y="71"/>
                    <a:pt x="135" y="70"/>
                    <a:pt x="130" y="72"/>
                  </a:cubicBezTo>
                  <a:cubicBezTo>
                    <a:pt x="125" y="74"/>
                    <a:pt x="120" y="72"/>
                    <a:pt x="116" y="69"/>
                  </a:cubicBezTo>
                  <a:cubicBezTo>
                    <a:pt x="113" y="67"/>
                    <a:pt x="106" y="69"/>
                    <a:pt x="100" y="72"/>
                  </a:cubicBezTo>
                  <a:cubicBezTo>
                    <a:pt x="94" y="74"/>
                    <a:pt x="89" y="68"/>
                    <a:pt x="87" y="61"/>
                  </a:cubicBezTo>
                  <a:cubicBezTo>
                    <a:pt x="85" y="54"/>
                    <a:pt x="90" y="54"/>
                    <a:pt x="92" y="55"/>
                  </a:cubicBezTo>
                  <a:cubicBezTo>
                    <a:pt x="95" y="55"/>
                    <a:pt x="97" y="58"/>
                    <a:pt x="100" y="57"/>
                  </a:cubicBezTo>
                  <a:cubicBezTo>
                    <a:pt x="103" y="56"/>
                    <a:pt x="97" y="54"/>
                    <a:pt x="102" y="53"/>
                  </a:cubicBezTo>
                  <a:cubicBezTo>
                    <a:pt x="107" y="53"/>
                    <a:pt x="105" y="49"/>
                    <a:pt x="105" y="47"/>
                  </a:cubicBezTo>
                  <a:cubicBezTo>
                    <a:pt x="105" y="46"/>
                    <a:pt x="107" y="45"/>
                    <a:pt x="111" y="46"/>
                  </a:cubicBezTo>
                  <a:cubicBezTo>
                    <a:pt x="115" y="47"/>
                    <a:pt x="114" y="46"/>
                    <a:pt x="116" y="44"/>
                  </a:cubicBezTo>
                  <a:cubicBezTo>
                    <a:pt x="117" y="41"/>
                    <a:pt x="118" y="37"/>
                    <a:pt x="118" y="34"/>
                  </a:cubicBezTo>
                  <a:cubicBezTo>
                    <a:pt x="118" y="31"/>
                    <a:pt x="119" y="23"/>
                    <a:pt x="117" y="19"/>
                  </a:cubicBezTo>
                  <a:cubicBezTo>
                    <a:pt x="115" y="15"/>
                    <a:pt x="114" y="10"/>
                    <a:pt x="105" y="5"/>
                  </a:cubicBezTo>
                  <a:cubicBezTo>
                    <a:pt x="96" y="0"/>
                    <a:pt x="86" y="8"/>
                    <a:pt x="85" y="12"/>
                  </a:cubicBezTo>
                  <a:cubicBezTo>
                    <a:pt x="83" y="16"/>
                    <a:pt x="80" y="17"/>
                    <a:pt x="76" y="20"/>
                  </a:cubicBezTo>
                  <a:cubicBezTo>
                    <a:pt x="73" y="23"/>
                    <a:pt x="69" y="21"/>
                    <a:pt x="64" y="20"/>
                  </a:cubicBezTo>
                  <a:cubicBezTo>
                    <a:pt x="60" y="19"/>
                    <a:pt x="51" y="16"/>
                    <a:pt x="45" y="14"/>
                  </a:cubicBezTo>
                  <a:cubicBezTo>
                    <a:pt x="45" y="15"/>
                    <a:pt x="44" y="15"/>
                    <a:pt x="44" y="16"/>
                  </a:cubicBezTo>
                  <a:cubicBezTo>
                    <a:pt x="44" y="18"/>
                    <a:pt x="46" y="19"/>
                    <a:pt x="46" y="21"/>
                  </a:cubicBezTo>
                  <a:cubicBezTo>
                    <a:pt x="46" y="22"/>
                    <a:pt x="44" y="23"/>
                    <a:pt x="44" y="24"/>
                  </a:cubicBezTo>
                  <a:cubicBezTo>
                    <a:pt x="44" y="26"/>
                    <a:pt x="46" y="28"/>
                    <a:pt x="45" y="30"/>
                  </a:cubicBezTo>
                  <a:cubicBezTo>
                    <a:pt x="44" y="31"/>
                    <a:pt x="42" y="31"/>
                    <a:pt x="41" y="31"/>
                  </a:cubicBezTo>
                  <a:cubicBezTo>
                    <a:pt x="35" y="31"/>
                    <a:pt x="30" y="30"/>
                    <a:pt x="24" y="31"/>
                  </a:cubicBezTo>
                  <a:cubicBezTo>
                    <a:pt x="22" y="31"/>
                    <a:pt x="19" y="32"/>
                    <a:pt x="18" y="33"/>
                  </a:cubicBezTo>
                  <a:cubicBezTo>
                    <a:pt x="16" y="35"/>
                    <a:pt x="14" y="37"/>
                    <a:pt x="12" y="38"/>
                  </a:cubicBezTo>
                  <a:cubicBezTo>
                    <a:pt x="9" y="41"/>
                    <a:pt x="7" y="44"/>
                    <a:pt x="7" y="47"/>
                  </a:cubicBezTo>
                  <a:cubicBezTo>
                    <a:pt x="7" y="51"/>
                    <a:pt x="5" y="53"/>
                    <a:pt x="3" y="55"/>
                  </a:cubicBezTo>
                  <a:cubicBezTo>
                    <a:pt x="1" y="56"/>
                    <a:pt x="1" y="56"/>
                    <a:pt x="1" y="58"/>
                  </a:cubicBezTo>
                  <a:cubicBezTo>
                    <a:pt x="2" y="60"/>
                    <a:pt x="3" y="60"/>
                    <a:pt x="4" y="61"/>
                  </a:cubicBezTo>
                  <a:cubicBezTo>
                    <a:pt x="5" y="63"/>
                    <a:pt x="4" y="68"/>
                    <a:pt x="3" y="70"/>
                  </a:cubicBezTo>
                  <a:cubicBezTo>
                    <a:pt x="2" y="71"/>
                    <a:pt x="0" y="70"/>
                    <a:pt x="0" y="72"/>
                  </a:cubicBezTo>
                  <a:cubicBezTo>
                    <a:pt x="0" y="74"/>
                    <a:pt x="1" y="74"/>
                    <a:pt x="1" y="75"/>
                  </a:cubicBezTo>
                  <a:cubicBezTo>
                    <a:pt x="2" y="76"/>
                    <a:pt x="1" y="78"/>
                    <a:pt x="1" y="79"/>
                  </a:cubicBezTo>
                  <a:cubicBezTo>
                    <a:pt x="2" y="80"/>
                    <a:pt x="4" y="80"/>
                    <a:pt x="5" y="81"/>
                  </a:cubicBezTo>
                  <a:cubicBezTo>
                    <a:pt x="6" y="84"/>
                    <a:pt x="5" y="90"/>
                    <a:pt x="2" y="94"/>
                  </a:cubicBezTo>
                  <a:cubicBezTo>
                    <a:pt x="5" y="96"/>
                    <a:pt x="7" y="98"/>
                    <a:pt x="9" y="99"/>
                  </a:cubicBezTo>
                  <a:cubicBezTo>
                    <a:pt x="10" y="100"/>
                    <a:pt x="12" y="101"/>
                    <a:pt x="13" y="102"/>
                  </a:cubicBezTo>
                  <a:cubicBezTo>
                    <a:pt x="14" y="103"/>
                    <a:pt x="16" y="106"/>
                    <a:pt x="17" y="106"/>
                  </a:cubicBezTo>
                  <a:cubicBezTo>
                    <a:pt x="21" y="109"/>
                    <a:pt x="23" y="105"/>
                    <a:pt x="24" y="102"/>
                  </a:cubicBezTo>
                  <a:cubicBezTo>
                    <a:pt x="25" y="97"/>
                    <a:pt x="24" y="96"/>
                    <a:pt x="20" y="93"/>
                  </a:cubicBezTo>
                  <a:cubicBezTo>
                    <a:pt x="18" y="90"/>
                    <a:pt x="16" y="85"/>
                    <a:pt x="21" y="83"/>
                  </a:cubicBezTo>
                  <a:cubicBezTo>
                    <a:pt x="23" y="82"/>
                    <a:pt x="26" y="82"/>
                    <a:pt x="28" y="82"/>
                  </a:cubicBezTo>
                  <a:cubicBezTo>
                    <a:pt x="30" y="82"/>
                    <a:pt x="32" y="80"/>
                    <a:pt x="34" y="81"/>
                  </a:cubicBezTo>
                  <a:cubicBezTo>
                    <a:pt x="38" y="82"/>
                    <a:pt x="44" y="89"/>
                    <a:pt x="45" y="92"/>
                  </a:cubicBezTo>
                  <a:cubicBezTo>
                    <a:pt x="46" y="94"/>
                    <a:pt x="46" y="95"/>
                    <a:pt x="46" y="97"/>
                  </a:cubicBezTo>
                  <a:cubicBezTo>
                    <a:pt x="46" y="99"/>
                    <a:pt x="47" y="99"/>
                    <a:pt x="48" y="101"/>
                  </a:cubicBezTo>
                  <a:cubicBezTo>
                    <a:pt x="52" y="107"/>
                    <a:pt x="54" y="115"/>
                    <a:pt x="54" y="122"/>
                  </a:cubicBezTo>
                  <a:cubicBezTo>
                    <a:pt x="54" y="131"/>
                    <a:pt x="59" y="133"/>
                    <a:pt x="66" y="138"/>
                  </a:cubicBezTo>
                  <a:cubicBezTo>
                    <a:pt x="67" y="139"/>
                    <a:pt x="69" y="142"/>
                    <a:pt x="70" y="142"/>
                  </a:cubicBezTo>
                  <a:cubicBezTo>
                    <a:pt x="72" y="143"/>
                    <a:pt x="73" y="141"/>
                    <a:pt x="75" y="140"/>
                  </a:cubicBezTo>
                  <a:cubicBezTo>
                    <a:pt x="77" y="140"/>
                    <a:pt x="79" y="139"/>
                    <a:pt x="80" y="139"/>
                  </a:cubicBezTo>
                  <a:cubicBezTo>
                    <a:pt x="82" y="138"/>
                    <a:pt x="84" y="138"/>
                    <a:pt x="86" y="139"/>
                  </a:cubicBezTo>
                  <a:cubicBezTo>
                    <a:pt x="90" y="141"/>
                    <a:pt x="88" y="145"/>
                    <a:pt x="90" y="148"/>
                  </a:cubicBezTo>
                  <a:cubicBezTo>
                    <a:pt x="92" y="151"/>
                    <a:pt x="95" y="150"/>
                    <a:pt x="97" y="149"/>
                  </a:cubicBezTo>
                  <a:cubicBezTo>
                    <a:pt x="101" y="147"/>
                    <a:pt x="103" y="147"/>
                    <a:pt x="107" y="147"/>
                  </a:cubicBezTo>
                  <a:cubicBezTo>
                    <a:pt x="110" y="147"/>
                    <a:pt x="114" y="148"/>
                    <a:pt x="116" y="146"/>
                  </a:cubicBezTo>
                  <a:cubicBezTo>
                    <a:pt x="118" y="144"/>
                    <a:pt x="118" y="140"/>
                    <a:pt x="121" y="138"/>
                  </a:cubicBezTo>
                  <a:cubicBezTo>
                    <a:pt x="125" y="136"/>
                    <a:pt x="129" y="137"/>
                    <a:pt x="131" y="139"/>
                  </a:cubicBezTo>
                  <a:cubicBezTo>
                    <a:pt x="135" y="142"/>
                    <a:pt x="136" y="144"/>
                    <a:pt x="137" y="149"/>
                  </a:cubicBezTo>
                  <a:cubicBezTo>
                    <a:pt x="137" y="149"/>
                    <a:pt x="137" y="150"/>
                    <a:pt x="137" y="151"/>
                  </a:cubicBezTo>
                  <a:cubicBezTo>
                    <a:pt x="137" y="150"/>
                    <a:pt x="137" y="150"/>
                    <a:pt x="137" y="150"/>
                  </a:cubicBezTo>
                  <a:cubicBezTo>
                    <a:pt x="139" y="145"/>
                    <a:pt x="142" y="147"/>
                    <a:pt x="146" y="145"/>
                  </a:cubicBezTo>
                  <a:cubicBezTo>
                    <a:pt x="149" y="143"/>
                    <a:pt x="152" y="140"/>
                    <a:pt x="150" y="137"/>
                  </a:cubicBezTo>
                  <a:cubicBezTo>
                    <a:pt x="148" y="135"/>
                    <a:pt x="152" y="128"/>
                    <a:pt x="155" y="125"/>
                  </a:cubicBezTo>
                  <a:cubicBezTo>
                    <a:pt x="157" y="121"/>
                    <a:pt x="157" y="119"/>
                    <a:pt x="152" y="119"/>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6" name="Freeform 56">
              <a:extLst>
                <a:ext uri="{FF2B5EF4-FFF2-40B4-BE49-F238E27FC236}">
                  <a16:creationId xmlns:a16="http://schemas.microsoft.com/office/drawing/2014/main" id="{BC68F224-3A2E-45FD-A03A-B4D7E41C7F08}"/>
                </a:ext>
              </a:extLst>
            </p:cNvPr>
            <p:cNvSpPr>
              <a:spLocks/>
            </p:cNvSpPr>
            <p:nvPr/>
          </p:nvSpPr>
          <p:spPr bwMode="auto">
            <a:xfrm>
              <a:off x="6789738" y="10275888"/>
              <a:ext cx="344488" cy="442913"/>
            </a:xfrm>
            <a:custGeom>
              <a:avLst/>
              <a:gdLst>
                <a:gd name="T0" fmla="*/ 4 w 92"/>
                <a:gd name="T1" fmla="*/ 117 h 118"/>
                <a:gd name="T2" fmla="*/ 3 w 92"/>
                <a:gd name="T3" fmla="*/ 106 h 118"/>
                <a:gd name="T4" fmla="*/ 1 w 92"/>
                <a:gd name="T5" fmla="*/ 96 h 118"/>
                <a:gd name="T6" fmla="*/ 10 w 92"/>
                <a:gd name="T7" fmla="*/ 88 h 118"/>
                <a:gd name="T8" fmla="*/ 15 w 92"/>
                <a:gd name="T9" fmla="*/ 79 h 118"/>
                <a:gd name="T10" fmla="*/ 13 w 92"/>
                <a:gd name="T11" fmla="*/ 66 h 118"/>
                <a:gd name="T12" fmla="*/ 21 w 92"/>
                <a:gd name="T13" fmla="*/ 63 h 118"/>
                <a:gd name="T14" fmla="*/ 26 w 92"/>
                <a:gd name="T15" fmla="*/ 57 h 118"/>
                <a:gd name="T16" fmla="*/ 33 w 92"/>
                <a:gd name="T17" fmla="*/ 52 h 118"/>
                <a:gd name="T18" fmla="*/ 43 w 92"/>
                <a:gd name="T19" fmla="*/ 47 h 118"/>
                <a:gd name="T20" fmla="*/ 44 w 92"/>
                <a:gd name="T21" fmla="*/ 40 h 118"/>
                <a:gd name="T22" fmla="*/ 33 w 92"/>
                <a:gd name="T23" fmla="*/ 36 h 118"/>
                <a:gd name="T24" fmla="*/ 34 w 92"/>
                <a:gd name="T25" fmla="*/ 26 h 118"/>
                <a:gd name="T26" fmla="*/ 46 w 92"/>
                <a:gd name="T27" fmla="*/ 25 h 118"/>
                <a:gd name="T28" fmla="*/ 50 w 92"/>
                <a:gd name="T29" fmla="*/ 31 h 118"/>
                <a:gd name="T30" fmla="*/ 58 w 92"/>
                <a:gd name="T31" fmla="*/ 33 h 118"/>
                <a:gd name="T32" fmla="*/ 66 w 92"/>
                <a:gd name="T33" fmla="*/ 23 h 118"/>
                <a:gd name="T34" fmla="*/ 75 w 92"/>
                <a:gd name="T35" fmla="*/ 15 h 118"/>
                <a:gd name="T36" fmla="*/ 80 w 92"/>
                <a:gd name="T37" fmla="*/ 5 h 118"/>
                <a:gd name="T38" fmla="*/ 81 w 92"/>
                <a:gd name="T39" fmla="*/ 1 h 118"/>
                <a:gd name="T40" fmla="*/ 85 w 92"/>
                <a:gd name="T41" fmla="*/ 2 h 118"/>
                <a:gd name="T42" fmla="*/ 90 w 92"/>
                <a:gd name="T43" fmla="*/ 12 h 118"/>
                <a:gd name="T44" fmla="*/ 90 w 92"/>
                <a:gd name="T45" fmla="*/ 19 h 118"/>
                <a:gd name="T46" fmla="*/ 84 w 92"/>
                <a:gd name="T47" fmla="*/ 27 h 118"/>
                <a:gd name="T48" fmla="*/ 78 w 92"/>
                <a:gd name="T49" fmla="*/ 35 h 118"/>
                <a:gd name="T50" fmla="*/ 68 w 92"/>
                <a:gd name="T51" fmla="*/ 36 h 118"/>
                <a:gd name="T52" fmla="*/ 67 w 92"/>
                <a:gd name="T53" fmla="*/ 44 h 118"/>
                <a:gd name="T54" fmla="*/ 63 w 92"/>
                <a:gd name="T55" fmla="*/ 48 h 118"/>
                <a:gd name="T56" fmla="*/ 55 w 92"/>
                <a:gd name="T57" fmla="*/ 47 h 118"/>
                <a:gd name="T58" fmla="*/ 52 w 92"/>
                <a:gd name="T59" fmla="*/ 52 h 118"/>
                <a:gd name="T60" fmla="*/ 47 w 92"/>
                <a:gd name="T61" fmla="*/ 54 h 118"/>
                <a:gd name="T62" fmla="*/ 44 w 92"/>
                <a:gd name="T63" fmla="*/ 58 h 118"/>
                <a:gd name="T64" fmla="*/ 41 w 92"/>
                <a:gd name="T65" fmla="*/ 60 h 118"/>
                <a:gd name="T66" fmla="*/ 36 w 92"/>
                <a:gd name="T67" fmla="*/ 62 h 118"/>
                <a:gd name="T68" fmla="*/ 28 w 92"/>
                <a:gd name="T69" fmla="*/ 62 h 118"/>
                <a:gd name="T70" fmla="*/ 28 w 92"/>
                <a:gd name="T71" fmla="*/ 67 h 118"/>
                <a:gd name="T72" fmla="*/ 32 w 92"/>
                <a:gd name="T73" fmla="*/ 73 h 118"/>
                <a:gd name="T74" fmla="*/ 28 w 92"/>
                <a:gd name="T75" fmla="*/ 81 h 118"/>
                <a:gd name="T76" fmla="*/ 23 w 92"/>
                <a:gd name="T77" fmla="*/ 86 h 118"/>
                <a:gd name="T78" fmla="*/ 20 w 92"/>
                <a:gd name="T79" fmla="*/ 93 h 118"/>
                <a:gd name="T80" fmla="*/ 18 w 92"/>
                <a:gd name="T81" fmla="*/ 98 h 118"/>
                <a:gd name="T82" fmla="*/ 21 w 92"/>
                <a:gd name="T83" fmla="*/ 101 h 118"/>
                <a:gd name="T84" fmla="*/ 25 w 92"/>
                <a:gd name="T85" fmla="*/ 101 h 118"/>
                <a:gd name="T86" fmla="*/ 23 w 92"/>
                <a:gd name="T87" fmla="*/ 105 h 118"/>
                <a:gd name="T88" fmla="*/ 17 w 92"/>
                <a:gd name="T89" fmla="*/ 110 h 118"/>
                <a:gd name="T90" fmla="*/ 8 w 92"/>
                <a:gd name="T91" fmla="*/ 115 h 118"/>
                <a:gd name="T92" fmla="*/ 4 w 92"/>
                <a:gd name="T93" fmla="*/ 11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2" h="118">
                  <a:moveTo>
                    <a:pt x="4" y="117"/>
                  </a:moveTo>
                  <a:cubicBezTo>
                    <a:pt x="1" y="114"/>
                    <a:pt x="3" y="109"/>
                    <a:pt x="3" y="106"/>
                  </a:cubicBezTo>
                  <a:cubicBezTo>
                    <a:pt x="3" y="103"/>
                    <a:pt x="0" y="99"/>
                    <a:pt x="1" y="96"/>
                  </a:cubicBezTo>
                  <a:cubicBezTo>
                    <a:pt x="3" y="92"/>
                    <a:pt x="8" y="90"/>
                    <a:pt x="10" y="88"/>
                  </a:cubicBezTo>
                  <a:cubicBezTo>
                    <a:pt x="12" y="87"/>
                    <a:pt x="17" y="86"/>
                    <a:pt x="15" y="79"/>
                  </a:cubicBezTo>
                  <a:cubicBezTo>
                    <a:pt x="12" y="71"/>
                    <a:pt x="9" y="69"/>
                    <a:pt x="13" y="66"/>
                  </a:cubicBezTo>
                  <a:cubicBezTo>
                    <a:pt x="16" y="63"/>
                    <a:pt x="18" y="63"/>
                    <a:pt x="21" y="63"/>
                  </a:cubicBezTo>
                  <a:cubicBezTo>
                    <a:pt x="23" y="62"/>
                    <a:pt x="23" y="60"/>
                    <a:pt x="26" y="57"/>
                  </a:cubicBezTo>
                  <a:cubicBezTo>
                    <a:pt x="28" y="55"/>
                    <a:pt x="29" y="53"/>
                    <a:pt x="33" y="52"/>
                  </a:cubicBezTo>
                  <a:cubicBezTo>
                    <a:pt x="37" y="51"/>
                    <a:pt x="41" y="49"/>
                    <a:pt x="43" y="47"/>
                  </a:cubicBezTo>
                  <a:cubicBezTo>
                    <a:pt x="46" y="44"/>
                    <a:pt x="48" y="41"/>
                    <a:pt x="44" y="40"/>
                  </a:cubicBezTo>
                  <a:cubicBezTo>
                    <a:pt x="40" y="39"/>
                    <a:pt x="34" y="38"/>
                    <a:pt x="33" y="36"/>
                  </a:cubicBezTo>
                  <a:cubicBezTo>
                    <a:pt x="32" y="33"/>
                    <a:pt x="32" y="28"/>
                    <a:pt x="34" y="26"/>
                  </a:cubicBezTo>
                  <a:cubicBezTo>
                    <a:pt x="35" y="23"/>
                    <a:pt x="43" y="23"/>
                    <a:pt x="46" y="25"/>
                  </a:cubicBezTo>
                  <a:cubicBezTo>
                    <a:pt x="50" y="28"/>
                    <a:pt x="49" y="29"/>
                    <a:pt x="50" y="31"/>
                  </a:cubicBezTo>
                  <a:cubicBezTo>
                    <a:pt x="52" y="34"/>
                    <a:pt x="55" y="36"/>
                    <a:pt x="58" y="33"/>
                  </a:cubicBezTo>
                  <a:cubicBezTo>
                    <a:pt x="62" y="30"/>
                    <a:pt x="63" y="26"/>
                    <a:pt x="66" y="23"/>
                  </a:cubicBezTo>
                  <a:cubicBezTo>
                    <a:pt x="69" y="21"/>
                    <a:pt x="73" y="18"/>
                    <a:pt x="75" y="15"/>
                  </a:cubicBezTo>
                  <a:cubicBezTo>
                    <a:pt x="76" y="13"/>
                    <a:pt x="80" y="7"/>
                    <a:pt x="80" y="5"/>
                  </a:cubicBezTo>
                  <a:cubicBezTo>
                    <a:pt x="80" y="4"/>
                    <a:pt x="79" y="2"/>
                    <a:pt x="81" y="1"/>
                  </a:cubicBezTo>
                  <a:cubicBezTo>
                    <a:pt x="82" y="0"/>
                    <a:pt x="83" y="0"/>
                    <a:pt x="85" y="2"/>
                  </a:cubicBezTo>
                  <a:cubicBezTo>
                    <a:pt x="87" y="4"/>
                    <a:pt x="90" y="10"/>
                    <a:pt x="90" y="12"/>
                  </a:cubicBezTo>
                  <a:cubicBezTo>
                    <a:pt x="91" y="14"/>
                    <a:pt x="92" y="17"/>
                    <a:pt x="90" y="19"/>
                  </a:cubicBezTo>
                  <a:cubicBezTo>
                    <a:pt x="88" y="22"/>
                    <a:pt x="85" y="24"/>
                    <a:pt x="84" y="27"/>
                  </a:cubicBezTo>
                  <a:cubicBezTo>
                    <a:pt x="83" y="30"/>
                    <a:pt x="81" y="34"/>
                    <a:pt x="78" y="35"/>
                  </a:cubicBezTo>
                  <a:cubicBezTo>
                    <a:pt x="75" y="36"/>
                    <a:pt x="70" y="35"/>
                    <a:pt x="68" y="36"/>
                  </a:cubicBezTo>
                  <a:cubicBezTo>
                    <a:pt x="67" y="39"/>
                    <a:pt x="67" y="42"/>
                    <a:pt x="67" y="44"/>
                  </a:cubicBezTo>
                  <a:cubicBezTo>
                    <a:pt x="67" y="46"/>
                    <a:pt x="67" y="48"/>
                    <a:pt x="63" y="48"/>
                  </a:cubicBezTo>
                  <a:cubicBezTo>
                    <a:pt x="60" y="48"/>
                    <a:pt x="56" y="46"/>
                    <a:pt x="55" y="47"/>
                  </a:cubicBezTo>
                  <a:cubicBezTo>
                    <a:pt x="53" y="49"/>
                    <a:pt x="54" y="52"/>
                    <a:pt x="52" y="52"/>
                  </a:cubicBezTo>
                  <a:cubicBezTo>
                    <a:pt x="51" y="53"/>
                    <a:pt x="48" y="52"/>
                    <a:pt x="47" y="54"/>
                  </a:cubicBezTo>
                  <a:cubicBezTo>
                    <a:pt x="47" y="55"/>
                    <a:pt x="46" y="58"/>
                    <a:pt x="44" y="58"/>
                  </a:cubicBezTo>
                  <a:cubicBezTo>
                    <a:pt x="43" y="58"/>
                    <a:pt x="42" y="59"/>
                    <a:pt x="41" y="60"/>
                  </a:cubicBezTo>
                  <a:cubicBezTo>
                    <a:pt x="40" y="62"/>
                    <a:pt x="39" y="63"/>
                    <a:pt x="36" y="62"/>
                  </a:cubicBezTo>
                  <a:cubicBezTo>
                    <a:pt x="33" y="61"/>
                    <a:pt x="31" y="59"/>
                    <a:pt x="28" y="62"/>
                  </a:cubicBezTo>
                  <a:cubicBezTo>
                    <a:pt x="26" y="65"/>
                    <a:pt x="26" y="66"/>
                    <a:pt x="28" y="67"/>
                  </a:cubicBezTo>
                  <a:cubicBezTo>
                    <a:pt x="30" y="69"/>
                    <a:pt x="32" y="70"/>
                    <a:pt x="32" y="73"/>
                  </a:cubicBezTo>
                  <a:cubicBezTo>
                    <a:pt x="31" y="76"/>
                    <a:pt x="29" y="79"/>
                    <a:pt x="28" y="81"/>
                  </a:cubicBezTo>
                  <a:cubicBezTo>
                    <a:pt x="26" y="82"/>
                    <a:pt x="25" y="83"/>
                    <a:pt x="23" y="86"/>
                  </a:cubicBezTo>
                  <a:cubicBezTo>
                    <a:pt x="21" y="89"/>
                    <a:pt x="21" y="90"/>
                    <a:pt x="20" y="93"/>
                  </a:cubicBezTo>
                  <a:cubicBezTo>
                    <a:pt x="18" y="95"/>
                    <a:pt x="17" y="96"/>
                    <a:pt x="18" y="98"/>
                  </a:cubicBezTo>
                  <a:cubicBezTo>
                    <a:pt x="19" y="100"/>
                    <a:pt x="19" y="102"/>
                    <a:pt x="21" y="101"/>
                  </a:cubicBezTo>
                  <a:cubicBezTo>
                    <a:pt x="23" y="100"/>
                    <a:pt x="25" y="99"/>
                    <a:pt x="25" y="101"/>
                  </a:cubicBezTo>
                  <a:cubicBezTo>
                    <a:pt x="25" y="103"/>
                    <a:pt x="26" y="105"/>
                    <a:pt x="23" y="105"/>
                  </a:cubicBezTo>
                  <a:cubicBezTo>
                    <a:pt x="21" y="106"/>
                    <a:pt x="20" y="108"/>
                    <a:pt x="17" y="110"/>
                  </a:cubicBezTo>
                  <a:cubicBezTo>
                    <a:pt x="14" y="111"/>
                    <a:pt x="9" y="114"/>
                    <a:pt x="8" y="115"/>
                  </a:cubicBezTo>
                  <a:cubicBezTo>
                    <a:pt x="7" y="116"/>
                    <a:pt x="6" y="118"/>
                    <a:pt x="4" y="117"/>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7" name="Freeform 57">
              <a:extLst>
                <a:ext uri="{FF2B5EF4-FFF2-40B4-BE49-F238E27FC236}">
                  <a16:creationId xmlns:a16="http://schemas.microsoft.com/office/drawing/2014/main" id="{EBBE685A-1405-4BF4-92F5-D78DDEFCFF51}"/>
                </a:ext>
              </a:extLst>
            </p:cNvPr>
            <p:cNvSpPr>
              <a:spLocks/>
            </p:cNvSpPr>
            <p:nvPr/>
          </p:nvSpPr>
          <p:spPr bwMode="auto">
            <a:xfrm>
              <a:off x="7224713" y="9958388"/>
              <a:ext cx="100013" cy="63500"/>
            </a:xfrm>
            <a:custGeom>
              <a:avLst/>
              <a:gdLst>
                <a:gd name="T0" fmla="*/ 7 w 27"/>
                <a:gd name="T1" fmla="*/ 17 h 17"/>
                <a:gd name="T2" fmla="*/ 0 w 27"/>
                <a:gd name="T3" fmla="*/ 9 h 17"/>
                <a:gd name="T4" fmla="*/ 7 w 27"/>
                <a:gd name="T5" fmla="*/ 6 h 17"/>
                <a:gd name="T6" fmla="*/ 20 w 27"/>
                <a:gd name="T7" fmla="*/ 2 h 17"/>
                <a:gd name="T8" fmla="*/ 21 w 27"/>
                <a:gd name="T9" fmla="*/ 5 h 17"/>
                <a:gd name="T10" fmla="*/ 14 w 27"/>
                <a:gd name="T11" fmla="*/ 13 h 17"/>
                <a:gd name="T12" fmla="*/ 7 w 27"/>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7" y="17"/>
                  </a:moveTo>
                  <a:cubicBezTo>
                    <a:pt x="3" y="17"/>
                    <a:pt x="0" y="13"/>
                    <a:pt x="0" y="9"/>
                  </a:cubicBezTo>
                  <a:cubicBezTo>
                    <a:pt x="0" y="5"/>
                    <a:pt x="4" y="6"/>
                    <a:pt x="7" y="6"/>
                  </a:cubicBezTo>
                  <a:cubicBezTo>
                    <a:pt x="10" y="6"/>
                    <a:pt x="17" y="4"/>
                    <a:pt x="20" y="2"/>
                  </a:cubicBezTo>
                  <a:cubicBezTo>
                    <a:pt x="23" y="0"/>
                    <a:pt x="27" y="2"/>
                    <a:pt x="21" y="5"/>
                  </a:cubicBezTo>
                  <a:cubicBezTo>
                    <a:pt x="15" y="9"/>
                    <a:pt x="16" y="12"/>
                    <a:pt x="14" y="13"/>
                  </a:cubicBezTo>
                  <a:cubicBezTo>
                    <a:pt x="12" y="14"/>
                    <a:pt x="11" y="17"/>
                    <a:pt x="7" y="17"/>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8" name="Freeform 58">
              <a:extLst>
                <a:ext uri="{FF2B5EF4-FFF2-40B4-BE49-F238E27FC236}">
                  <a16:creationId xmlns:a16="http://schemas.microsoft.com/office/drawing/2014/main" id="{D47FE77C-551E-4D1A-AD77-A3A3EC0491A4}"/>
                </a:ext>
              </a:extLst>
            </p:cNvPr>
            <p:cNvSpPr>
              <a:spLocks/>
            </p:cNvSpPr>
            <p:nvPr/>
          </p:nvSpPr>
          <p:spPr bwMode="auto">
            <a:xfrm>
              <a:off x="7400925" y="9702801"/>
              <a:ext cx="77788" cy="134938"/>
            </a:xfrm>
            <a:custGeom>
              <a:avLst/>
              <a:gdLst>
                <a:gd name="T0" fmla="*/ 12 w 21"/>
                <a:gd name="T1" fmla="*/ 35 h 36"/>
                <a:gd name="T2" fmla="*/ 5 w 21"/>
                <a:gd name="T3" fmla="*/ 31 h 36"/>
                <a:gd name="T4" fmla="*/ 1 w 21"/>
                <a:gd name="T5" fmla="*/ 29 h 36"/>
                <a:gd name="T6" fmla="*/ 3 w 21"/>
                <a:gd name="T7" fmla="*/ 23 h 36"/>
                <a:gd name="T8" fmla="*/ 1 w 21"/>
                <a:gd name="T9" fmla="*/ 15 h 36"/>
                <a:gd name="T10" fmla="*/ 1 w 21"/>
                <a:gd name="T11" fmla="*/ 8 h 36"/>
                <a:gd name="T12" fmla="*/ 4 w 21"/>
                <a:gd name="T13" fmla="*/ 1 h 36"/>
                <a:gd name="T14" fmla="*/ 12 w 21"/>
                <a:gd name="T15" fmla="*/ 1 h 36"/>
                <a:gd name="T16" fmla="*/ 13 w 21"/>
                <a:gd name="T17" fmla="*/ 6 h 36"/>
                <a:gd name="T18" fmla="*/ 15 w 21"/>
                <a:gd name="T19" fmla="*/ 14 h 36"/>
                <a:gd name="T20" fmla="*/ 21 w 21"/>
                <a:gd name="T21" fmla="*/ 20 h 36"/>
                <a:gd name="T22" fmla="*/ 18 w 21"/>
                <a:gd name="T23" fmla="*/ 27 h 36"/>
                <a:gd name="T24" fmla="*/ 12 w 21"/>
                <a:gd name="T25" fmla="*/ 3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36">
                  <a:moveTo>
                    <a:pt x="12" y="35"/>
                  </a:moveTo>
                  <a:cubicBezTo>
                    <a:pt x="8" y="36"/>
                    <a:pt x="6" y="33"/>
                    <a:pt x="5" y="31"/>
                  </a:cubicBezTo>
                  <a:cubicBezTo>
                    <a:pt x="5" y="30"/>
                    <a:pt x="2" y="31"/>
                    <a:pt x="1" y="29"/>
                  </a:cubicBezTo>
                  <a:cubicBezTo>
                    <a:pt x="0" y="27"/>
                    <a:pt x="3" y="26"/>
                    <a:pt x="3" y="23"/>
                  </a:cubicBezTo>
                  <a:cubicBezTo>
                    <a:pt x="3" y="20"/>
                    <a:pt x="1" y="18"/>
                    <a:pt x="1" y="15"/>
                  </a:cubicBezTo>
                  <a:cubicBezTo>
                    <a:pt x="1" y="13"/>
                    <a:pt x="1" y="12"/>
                    <a:pt x="1" y="8"/>
                  </a:cubicBezTo>
                  <a:cubicBezTo>
                    <a:pt x="1" y="5"/>
                    <a:pt x="1" y="2"/>
                    <a:pt x="4" y="1"/>
                  </a:cubicBezTo>
                  <a:cubicBezTo>
                    <a:pt x="6" y="1"/>
                    <a:pt x="9" y="0"/>
                    <a:pt x="12" y="1"/>
                  </a:cubicBezTo>
                  <a:cubicBezTo>
                    <a:pt x="14" y="2"/>
                    <a:pt x="13" y="3"/>
                    <a:pt x="13" y="6"/>
                  </a:cubicBezTo>
                  <a:cubicBezTo>
                    <a:pt x="12" y="9"/>
                    <a:pt x="13" y="11"/>
                    <a:pt x="15" y="14"/>
                  </a:cubicBezTo>
                  <a:cubicBezTo>
                    <a:pt x="17" y="16"/>
                    <a:pt x="21" y="18"/>
                    <a:pt x="21" y="20"/>
                  </a:cubicBezTo>
                  <a:cubicBezTo>
                    <a:pt x="21" y="23"/>
                    <a:pt x="19" y="24"/>
                    <a:pt x="18" y="27"/>
                  </a:cubicBezTo>
                  <a:cubicBezTo>
                    <a:pt x="18" y="30"/>
                    <a:pt x="17" y="34"/>
                    <a:pt x="12" y="35"/>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9" name="Freeform 59">
              <a:extLst>
                <a:ext uri="{FF2B5EF4-FFF2-40B4-BE49-F238E27FC236}">
                  <a16:creationId xmlns:a16="http://schemas.microsoft.com/office/drawing/2014/main" id="{A5C07273-6264-49BD-BA11-D50EBB232269}"/>
                </a:ext>
              </a:extLst>
            </p:cNvPr>
            <p:cNvSpPr>
              <a:spLocks/>
            </p:cNvSpPr>
            <p:nvPr/>
          </p:nvSpPr>
          <p:spPr bwMode="auto">
            <a:xfrm>
              <a:off x="7539038" y="9353551"/>
              <a:ext cx="285750" cy="233363"/>
            </a:xfrm>
            <a:custGeom>
              <a:avLst/>
              <a:gdLst>
                <a:gd name="T0" fmla="*/ 62 w 76"/>
                <a:gd name="T1" fmla="*/ 16 h 62"/>
                <a:gd name="T2" fmla="*/ 59 w 76"/>
                <a:gd name="T3" fmla="*/ 21 h 62"/>
                <a:gd name="T4" fmla="*/ 53 w 76"/>
                <a:gd name="T5" fmla="*/ 29 h 62"/>
                <a:gd name="T6" fmla="*/ 47 w 76"/>
                <a:gd name="T7" fmla="*/ 34 h 62"/>
                <a:gd name="T8" fmla="*/ 40 w 76"/>
                <a:gd name="T9" fmla="*/ 34 h 62"/>
                <a:gd name="T10" fmla="*/ 39 w 76"/>
                <a:gd name="T11" fmla="*/ 37 h 62"/>
                <a:gd name="T12" fmla="*/ 38 w 76"/>
                <a:gd name="T13" fmla="*/ 41 h 62"/>
                <a:gd name="T14" fmla="*/ 37 w 76"/>
                <a:gd name="T15" fmla="*/ 45 h 62"/>
                <a:gd name="T16" fmla="*/ 40 w 76"/>
                <a:gd name="T17" fmla="*/ 48 h 62"/>
                <a:gd name="T18" fmla="*/ 34 w 76"/>
                <a:gd name="T19" fmla="*/ 51 h 62"/>
                <a:gd name="T20" fmla="*/ 31 w 76"/>
                <a:gd name="T21" fmla="*/ 55 h 62"/>
                <a:gd name="T22" fmla="*/ 28 w 76"/>
                <a:gd name="T23" fmla="*/ 60 h 62"/>
                <a:gd name="T24" fmla="*/ 21 w 76"/>
                <a:gd name="T25" fmla="*/ 62 h 62"/>
                <a:gd name="T26" fmla="*/ 18 w 76"/>
                <a:gd name="T27" fmla="*/ 58 h 62"/>
                <a:gd name="T28" fmla="*/ 13 w 76"/>
                <a:gd name="T29" fmla="*/ 45 h 62"/>
                <a:gd name="T30" fmla="*/ 5 w 76"/>
                <a:gd name="T31" fmla="*/ 43 h 62"/>
                <a:gd name="T32" fmla="*/ 4 w 76"/>
                <a:gd name="T33" fmla="*/ 39 h 62"/>
                <a:gd name="T34" fmla="*/ 10 w 76"/>
                <a:gd name="T35" fmla="*/ 33 h 62"/>
                <a:gd name="T36" fmla="*/ 17 w 76"/>
                <a:gd name="T37" fmla="*/ 30 h 62"/>
                <a:gd name="T38" fmla="*/ 25 w 76"/>
                <a:gd name="T39" fmla="*/ 25 h 62"/>
                <a:gd name="T40" fmla="*/ 36 w 76"/>
                <a:gd name="T41" fmla="*/ 20 h 62"/>
                <a:gd name="T42" fmla="*/ 43 w 76"/>
                <a:gd name="T43" fmla="*/ 18 h 62"/>
                <a:gd name="T44" fmla="*/ 47 w 76"/>
                <a:gd name="T45" fmla="*/ 14 h 62"/>
                <a:gd name="T46" fmla="*/ 55 w 76"/>
                <a:gd name="T47" fmla="*/ 10 h 62"/>
                <a:gd name="T48" fmla="*/ 61 w 76"/>
                <a:gd name="T49" fmla="*/ 8 h 62"/>
                <a:gd name="T50" fmla="*/ 62 w 76"/>
                <a:gd name="T51" fmla="*/ 12 h 62"/>
                <a:gd name="T52" fmla="*/ 64 w 76"/>
                <a:gd name="T53" fmla="*/ 11 h 62"/>
                <a:gd name="T54" fmla="*/ 64 w 76"/>
                <a:gd name="T55" fmla="*/ 5 h 62"/>
                <a:gd name="T56" fmla="*/ 70 w 76"/>
                <a:gd name="T57" fmla="*/ 0 h 62"/>
                <a:gd name="T58" fmla="*/ 72 w 76"/>
                <a:gd name="T59" fmla="*/ 5 h 62"/>
                <a:gd name="T60" fmla="*/ 74 w 76"/>
                <a:gd name="T61" fmla="*/ 12 h 62"/>
                <a:gd name="T62" fmla="*/ 68 w 76"/>
                <a:gd name="T63" fmla="*/ 17 h 62"/>
                <a:gd name="T64" fmla="*/ 62 w 76"/>
                <a:gd name="T65" fmla="*/ 1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6" h="62">
                  <a:moveTo>
                    <a:pt x="62" y="16"/>
                  </a:moveTo>
                  <a:cubicBezTo>
                    <a:pt x="61" y="18"/>
                    <a:pt x="62" y="16"/>
                    <a:pt x="59" y="21"/>
                  </a:cubicBezTo>
                  <a:cubicBezTo>
                    <a:pt x="56" y="25"/>
                    <a:pt x="57" y="25"/>
                    <a:pt x="53" y="29"/>
                  </a:cubicBezTo>
                  <a:cubicBezTo>
                    <a:pt x="50" y="32"/>
                    <a:pt x="51" y="33"/>
                    <a:pt x="47" y="34"/>
                  </a:cubicBezTo>
                  <a:cubicBezTo>
                    <a:pt x="43" y="35"/>
                    <a:pt x="41" y="34"/>
                    <a:pt x="40" y="34"/>
                  </a:cubicBezTo>
                  <a:cubicBezTo>
                    <a:pt x="39" y="35"/>
                    <a:pt x="39" y="35"/>
                    <a:pt x="39" y="37"/>
                  </a:cubicBezTo>
                  <a:cubicBezTo>
                    <a:pt x="39" y="40"/>
                    <a:pt x="40" y="40"/>
                    <a:pt x="38" y="41"/>
                  </a:cubicBezTo>
                  <a:cubicBezTo>
                    <a:pt x="36" y="43"/>
                    <a:pt x="35" y="44"/>
                    <a:pt x="37" y="45"/>
                  </a:cubicBezTo>
                  <a:cubicBezTo>
                    <a:pt x="39" y="46"/>
                    <a:pt x="42" y="47"/>
                    <a:pt x="40" y="48"/>
                  </a:cubicBezTo>
                  <a:cubicBezTo>
                    <a:pt x="38" y="50"/>
                    <a:pt x="37" y="50"/>
                    <a:pt x="34" y="51"/>
                  </a:cubicBezTo>
                  <a:cubicBezTo>
                    <a:pt x="32" y="53"/>
                    <a:pt x="32" y="54"/>
                    <a:pt x="31" y="55"/>
                  </a:cubicBezTo>
                  <a:cubicBezTo>
                    <a:pt x="30" y="57"/>
                    <a:pt x="33" y="58"/>
                    <a:pt x="28" y="60"/>
                  </a:cubicBezTo>
                  <a:cubicBezTo>
                    <a:pt x="24" y="62"/>
                    <a:pt x="22" y="62"/>
                    <a:pt x="21" y="62"/>
                  </a:cubicBezTo>
                  <a:cubicBezTo>
                    <a:pt x="20" y="62"/>
                    <a:pt x="18" y="58"/>
                    <a:pt x="18" y="58"/>
                  </a:cubicBezTo>
                  <a:cubicBezTo>
                    <a:pt x="14" y="54"/>
                    <a:pt x="16" y="45"/>
                    <a:pt x="13" y="45"/>
                  </a:cubicBezTo>
                  <a:cubicBezTo>
                    <a:pt x="9" y="44"/>
                    <a:pt x="8" y="46"/>
                    <a:pt x="5" y="43"/>
                  </a:cubicBezTo>
                  <a:cubicBezTo>
                    <a:pt x="2" y="41"/>
                    <a:pt x="0" y="41"/>
                    <a:pt x="4" y="39"/>
                  </a:cubicBezTo>
                  <a:cubicBezTo>
                    <a:pt x="8" y="38"/>
                    <a:pt x="9" y="35"/>
                    <a:pt x="10" y="33"/>
                  </a:cubicBezTo>
                  <a:cubicBezTo>
                    <a:pt x="12" y="31"/>
                    <a:pt x="13" y="32"/>
                    <a:pt x="17" y="30"/>
                  </a:cubicBezTo>
                  <a:cubicBezTo>
                    <a:pt x="20" y="28"/>
                    <a:pt x="20" y="26"/>
                    <a:pt x="25" y="25"/>
                  </a:cubicBezTo>
                  <a:cubicBezTo>
                    <a:pt x="30" y="24"/>
                    <a:pt x="33" y="21"/>
                    <a:pt x="36" y="20"/>
                  </a:cubicBezTo>
                  <a:cubicBezTo>
                    <a:pt x="39" y="19"/>
                    <a:pt x="40" y="17"/>
                    <a:pt x="43" y="18"/>
                  </a:cubicBezTo>
                  <a:cubicBezTo>
                    <a:pt x="46" y="18"/>
                    <a:pt x="45" y="16"/>
                    <a:pt x="47" y="14"/>
                  </a:cubicBezTo>
                  <a:cubicBezTo>
                    <a:pt x="50" y="12"/>
                    <a:pt x="52" y="12"/>
                    <a:pt x="55" y="10"/>
                  </a:cubicBezTo>
                  <a:cubicBezTo>
                    <a:pt x="57" y="9"/>
                    <a:pt x="60" y="7"/>
                    <a:pt x="61" y="8"/>
                  </a:cubicBezTo>
                  <a:cubicBezTo>
                    <a:pt x="61" y="9"/>
                    <a:pt x="61" y="11"/>
                    <a:pt x="62" y="12"/>
                  </a:cubicBezTo>
                  <a:cubicBezTo>
                    <a:pt x="62" y="13"/>
                    <a:pt x="64" y="13"/>
                    <a:pt x="64" y="11"/>
                  </a:cubicBezTo>
                  <a:cubicBezTo>
                    <a:pt x="65" y="9"/>
                    <a:pt x="62" y="8"/>
                    <a:pt x="64" y="5"/>
                  </a:cubicBezTo>
                  <a:cubicBezTo>
                    <a:pt x="67" y="1"/>
                    <a:pt x="69" y="0"/>
                    <a:pt x="70" y="0"/>
                  </a:cubicBezTo>
                  <a:cubicBezTo>
                    <a:pt x="70" y="0"/>
                    <a:pt x="71" y="3"/>
                    <a:pt x="72" y="5"/>
                  </a:cubicBezTo>
                  <a:cubicBezTo>
                    <a:pt x="74" y="8"/>
                    <a:pt x="76" y="9"/>
                    <a:pt x="74" y="12"/>
                  </a:cubicBezTo>
                  <a:cubicBezTo>
                    <a:pt x="72" y="14"/>
                    <a:pt x="71" y="16"/>
                    <a:pt x="68" y="17"/>
                  </a:cubicBezTo>
                  <a:cubicBezTo>
                    <a:pt x="66" y="17"/>
                    <a:pt x="63" y="18"/>
                    <a:pt x="62" y="16"/>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0" name="Freeform 60">
              <a:extLst>
                <a:ext uri="{FF2B5EF4-FFF2-40B4-BE49-F238E27FC236}">
                  <a16:creationId xmlns:a16="http://schemas.microsoft.com/office/drawing/2014/main" id="{63847D02-6214-44D1-9275-09AF3651C679}"/>
                </a:ext>
              </a:extLst>
            </p:cNvPr>
            <p:cNvSpPr>
              <a:spLocks/>
            </p:cNvSpPr>
            <p:nvPr/>
          </p:nvSpPr>
          <p:spPr bwMode="auto">
            <a:xfrm>
              <a:off x="7910513" y="9436101"/>
              <a:ext cx="63500" cy="57150"/>
            </a:xfrm>
            <a:custGeom>
              <a:avLst/>
              <a:gdLst>
                <a:gd name="T0" fmla="*/ 2 w 17"/>
                <a:gd name="T1" fmla="*/ 9 h 15"/>
                <a:gd name="T2" fmla="*/ 8 w 17"/>
                <a:gd name="T3" fmla="*/ 6 h 15"/>
                <a:gd name="T4" fmla="*/ 15 w 17"/>
                <a:gd name="T5" fmla="*/ 1 h 15"/>
                <a:gd name="T6" fmla="*/ 15 w 17"/>
                <a:gd name="T7" fmla="*/ 5 h 15"/>
                <a:gd name="T8" fmla="*/ 11 w 17"/>
                <a:gd name="T9" fmla="*/ 10 h 15"/>
                <a:gd name="T10" fmla="*/ 7 w 17"/>
                <a:gd name="T11" fmla="*/ 14 h 15"/>
                <a:gd name="T12" fmla="*/ 0 w 17"/>
                <a:gd name="T13" fmla="*/ 14 h 15"/>
                <a:gd name="T14" fmla="*/ 2 w 17"/>
                <a:gd name="T15" fmla="*/ 9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2" y="9"/>
                  </a:moveTo>
                  <a:cubicBezTo>
                    <a:pt x="3" y="7"/>
                    <a:pt x="4" y="9"/>
                    <a:pt x="8" y="6"/>
                  </a:cubicBezTo>
                  <a:cubicBezTo>
                    <a:pt x="11" y="2"/>
                    <a:pt x="14" y="0"/>
                    <a:pt x="15" y="1"/>
                  </a:cubicBezTo>
                  <a:cubicBezTo>
                    <a:pt x="16" y="1"/>
                    <a:pt x="17" y="4"/>
                    <a:pt x="15" y="5"/>
                  </a:cubicBezTo>
                  <a:cubicBezTo>
                    <a:pt x="13" y="7"/>
                    <a:pt x="12" y="8"/>
                    <a:pt x="11" y="10"/>
                  </a:cubicBezTo>
                  <a:cubicBezTo>
                    <a:pt x="9" y="12"/>
                    <a:pt x="11" y="14"/>
                    <a:pt x="7" y="14"/>
                  </a:cubicBezTo>
                  <a:cubicBezTo>
                    <a:pt x="3" y="15"/>
                    <a:pt x="1" y="15"/>
                    <a:pt x="0" y="14"/>
                  </a:cubicBezTo>
                  <a:cubicBezTo>
                    <a:pt x="0" y="13"/>
                    <a:pt x="0" y="11"/>
                    <a:pt x="2" y="9"/>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cxnSp>
        <p:nvCxnSpPr>
          <p:cNvPr id="7" name="直線矢印コネクタ 6">
            <a:extLst>
              <a:ext uri="{FF2B5EF4-FFF2-40B4-BE49-F238E27FC236}">
                <a16:creationId xmlns:a16="http://schemas.microsoft.com/office/drawing/2014/main" id="{12211805-EFC3-49DC-A3CC-E1C0730059A1}"/>
              </a:ext>
            </a:extLst>
          </p:cNvPr>
          <p:cNvCxnSpPr>
            <a:cxnSpLocks/>
          </p:cNvCxnSpPr>
          <p:nvPr/>
        </p:nvCxnSpPr>
        <p:spPr>
          <a:xfrm flipH="1">
            <a:off x="2735630" y="2763646"/>
            <a:ext cx="7666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1" name="直線矢印コネクタ 130">
            <a:extLst>
              <a:ext uri="{FF2B5EF4-FFF2-40B4-BE49-F238E27FC236}">
                <a16:creationId xmlns:a16="http://schemas.microsoft.com/office/drawing/2014/main" id="{E15052BC-8607-4058-9144-CDD8D4A09499}"/>
              </a:ext>
            </a:extLst>
          </p:cNvPr>
          <p:cNvCxnSpPr/>
          <p:nvPr/>
        </p:nvCxnSpPr>
        <p:spPr>
          <a:xfrm>
            <a:off x="2735630" y="3287737"/>
            <a:ext cx="7666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8" name="グループ化 7">
            <a:extLst>
              <a:ext uri="{FF2B5EF4-FFF2-40B4-BE49-F238E27FC236}">
                <a16:creationId xmlns:a16="http://schemas.microsoft.com/office/drawing/2014/main" id="{2FC34F7D-D901-41DC-883F-3B96212B50CD}"/>
              </a:ext>
            </a:extLst>
          </p:cNvPr>
          <p:cNvGrpSpPr/>
          <p:nvPr/>
        </p:nvGrpSpPr>
        <p:grpSpPr>
          <a:xfrm>
            <a:off x="310335" y="1871154"/>
            <a:ext cx="2359610" cy="1734506"/>
            <a:chOff x="286832" y="2041412"/>
            <a:chExt cx="2359610" cy="1734506"/>
          </a:xfrm>
        </p:grpSpPr>
        <p:sp>
          <p:nvSpPr>
            <p:cNvPr id="2" name="四角形: 角を丸くする 1">
              <a:extLst>
                <a:ext uri="{FF2B5EF4-FFF2-40B4-BE49-F238E27FC236}">
                  <a16:creationId xmlns:a16="http://schemas.microsoft.com/office/drawing/2014/main" id="{C9C9F644-75A2-4CD3-AF16-06FE3E667245}"/>
                </a:ext>
              </a:extLst>
            </p:cNvPr>
            <p:cNvSpPr/>
            <p:nvPr/>
          </p:nvSpPr>
          <p:spPr>
            <a:xfrm>
              <a:off x="286832" y="2041412"/>
              <a:ext cx="2359610" cy="305010"/>
            </a:xfrm>
            <a:prstGeom prst="roundRect">
              <a:avLst>
                <a:gd name="adj" fmla="val 0"/>
              </a:avLst>
            </a:prstGeom>
            <a:solidFill>
              <a:schemeClr val="accent1">
                <a:lumMod val="40000"/>
                <a:lumOff val="60000"/>
              </a:schemeClr>
            </a:solidFill>
            <a:ln>
              <a:solidFill>
                <a:srgbClr val="B4C7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研究会</a:t>
              </a:r>
            </a:p>
          </p:txBody>
        </p:sp>
        <p:sp>
          <p:nvSpPr>
            <p:cNvPr id="132" name="四角形: 角を丸くする 131">
              <a:extLst>
                <a:ext uri="{FF2B5EF4-FFF2-40B4-BE49-F238E27FC236}">
                  <a16:creationId xmlns:a16="http://schemas.microsoft.com/office/drawing/2014/main" id="{68DD7B9A-A332-496D-A7DA-3EC092611482}"/>
                </a:ext>
              </a:extLst>
            </p:cNvPr>
            <p:cNvSpPr/>
            <p:nvPr/>
          </p:nvSpPr>
          <p:spPr>
            <a:xfrm>
              <a:off x="286832" y="2349079"/>
              <a:ext cx="2359610" cy="1426839"/>
            </a:xfrm>
            <a:prstGeom prst="roundRect">
              <a:avLst>
                <a:gd name="adj" fmla="val 0"/>
              </a:avLst>
            </a:prstGeom>
            <a:noFill/>
            <a:ln>
              <a:solidFill>
                <a:srgbClr val="B4C7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dirty="0">
                <a:solidFill>
                  <a:schemeClr val="tx1"/>
                </a:solidFill>
              </a:endParaRPr>
            </a:p>
          </p:txBody>
        </p:sp>
      </p:grpSp>
      <p:grpSp>
        <p:nvGrpSpPr>
          <p:cNvPr id="133" name="グループ化 132">
            <a:extLst>
              <a:ext uri="{FF2B5EF4-FFF2-40B4-BE49-F238E27FC236}">
                <a16:creationId xmlns:a16="http://schemas.microsoft.com/office/drawing/2014/main" id="{CDD53799-60AB-435E-84F3-35C796940675}"/>
              </a:ext>
            </a:extLst>
          </p:cNvPr>
          <p:cNvGrpSpPr/>
          <p:nvPr/>
        </p:nvGrpSpPr>
        <p:grpSpPr>
          <a:xfrm>
            <a:off x="3571279" y="1871154"/>
            <a:ext cx="2359610" cy="1734512"/>
            <a:chOff x="286832" y="2041412"/>
            <a:chExt cx="2359610" cy="1734512"/>
          </a:xfrm>
        </p:grpSpPr>
        <p:sp>
          <p:nvSpPr>
            <p:cNvPr id="134" name="四角形: 角を丸くする 133">
              <a:extLst>
                <a:ext uri="{FF2B5EF4-FFF2-40B4-BE49-F238E27FC236}">
                  <a16:creationId xmlns:a16="http://schemas.microsoft.com/office/drawing/2014/main" id="{80BF1AA7-C208-4E0D-A86C-46669288305C}"/>
                </a:ext>
              </a:extLst>
            </p:cNvPr>
            <p:cNvSpPr/>
            <p:nvPr/>
          </p:nvSpPr>
          <p:spPr>
            <a:xfrm>
              <a:off x="286832" y="2041412"/>
              <a:ext cx="2359610" cy="305010"/>
            </a:xfrm>
            <a:prstGeom prst="roundRect">
              <a:avLst>
                <a:gd name="adj" fmla="val 0"/>
              </a:avLst>
            </a:prstGeom>
            <a:solidFill>
              <a:schemeClr val="accent1">
                <a:lumMod val="40000"/>
                <a:lumOff val="60000"/>
              </a:schemeClr>
            </a:solidFill>
            <a:ln>
              <a:solidFill>
                <a:srgbClr val="B4C7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rPr>
                <a:t>各自治体</a:t>
              </a:r>
              <a:endParaRPr kumimoji="1" lang="ja-JP" altLang="en-US" sz="1600" b="1" dirty="0">
                <a:solidFill>
                  <a:schemeClr val="tx1"/>
                </a:solidFill>
              </a:endParaRPr>
            </a:p>
          </p:txBody>
        </p:sp>
        <p:sp>
          <p:nvSpPr>
            <p:cNvPr id="135" name="四角形: 角を丸くする 134">
              <a:extLst>
                <a:ext uri="{FF2B5EF4-FFF2-40B4-BE49-F238E27FC236}">
                  <a16:creationId xmlns:a16="http://schemas.microsoft.com/office/drawing/2014/main" id="{2F8BD327-5D41-4CF8-9A20-2B1CB4092C0D}"/>
                </a:ext>
              </a:extLst>
            </p:cNvPr>
            <p:cNvSpPr/>
            <p:nvPr/>
          </p:nvSpPr>
          <p:spPr>
            <a:xfrm>
              <a:off x="286832" y="2349079"/>
              <a:ext cx="2359610" cy="1426845"/>
            </a:xfrm>
            <a:prstGeom prst="roundRect">
              <a:avLst>
                <a:gd name="adj" fmla="val 0"/>
              </a:avLst>
            </a:prstGeom>
            <a:noFill/>
            <a:ln>
              <a:solidFill>
                <a:srgbClr val="B4C7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dirty="0">
                <a:solidFill>
                  <a:schemeClr val="tx1"/>
                </a:solidFill>
              </a:endParaRPr>
            </a:p>
          </p:txBody>
        </p:sp>
      </p:grpSp>
      <p:sp>
        <p:nvSpPr>
          <p:cNvPr id="138" name="四角形: 角を丸くする 137">
            <a:extLst>
              <a:ext uri="{FF2B5EF4-FFF2-40B4-BE49-F238E27FC236}">
                <a16:creationId xmlns:a16="http://schemas.microsoft.com/office/drawing/2014/main" id="{A77900AF-71F9-4B47-879B-FB21A4D476A6}"/>
              </a:ext>
            </a:extLst>
          </p:cNvPr>
          <p:cNvSpPr/>
          <p:nvPr/>
        </p:nvSpPr>
        <p:spPr>
          <a:xfrm>
            <a:off x="1358029" y="2565528"/>
            <a:ext cx="1152000" cy="272250"/>
          </a:xfrm>
          <a:prstGeom prst="roundRect">
            <a:avLst>
              <a:gd name="adj" fmla="val 1832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事例</a:t>
            </a:r>
            <a:r>
              <a:rPr kumimoji="1" lang="ja-JP" altLang="en-US" sz="1200" b="1" dirty="0">
                <a:solidFill>
                  <a:schemeClr val="tx1"/>
                </a:solidFill>
              </a:rPr>
              <a:t>展開</a:t>
            </a:r>
          </a:p>
        </p:txBody>
      </p:sp>
      <p:sp>
        <p:nvSpPr>
          <p:cNvPr id="139" name="四角形: 角を丸くする 138">
            <a:extLst>
              <a:ext uri="{FF2B5EF4-FFF2-40B4-BE49-F238E27FC236}">
                <a16:creationId xmlns:a16="http://schemas.microsoft.com/office/drawing/2014/main" id="{0923ED67-FD37-4242-B039-E22EE2A227AC}"/>
              </a:ext>
            </a:extLst>
          </p:cNvPr>
          <p:cNvSpPr/>
          <p:nvPr/>
        </p:nvSpPr>
        <p:spPr>
          <a:xfrm>
            <a:off x="1358029" y="2914986"/>
            <a:ext cx="1152000" cy="272250"/>
          </a:xfrm>
          <a:prstGeom prst="roundRect">
            <a:avLst>
              <a:gd name="adj" fmla="val 1832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共同検討</a:t>
            </a:r>
            <a:endParaRPr kumimoji="1" lang="ja-JP" altLang="en-US" sz="1200" b="1" dirty="0">
              <a:solidFill>
                <a:schemeClr val="tx1"/>
              </a:solidFill>
            </a:endParaRPr>
          </a:p>
        </p:txBody>
      </p:sp>
      <p:sp>
        <p:nvSpPr>
          <p:cNvPr id="140" name="四角形: 角を丸くする 139">
            <a:extLst>
              <a:ext uri="{FF2B5EF4-FFF2-40B4-BE49-F238E27FC236}">
                <a16:creationId xmlns:a16="http://schemas.microsoft.com/office/drawing/2014/main" id="{3E6A93AA-41C5-40E0-AD38-490F23711D96}"/>
              </a:ext>
            </a:extLst>
          </p:cNvPr>
          <p:cNvSpPr/>
          <p:nvPr/>
        </p:nvSpPr>
        <p:spPr>
          <a:xfrm>
            <a:off x="1358029" y="3264444"/>
            <a:ext cx="1152000" cy="272250"/>
          </a:xfrm>
          <a:prstGeom prst="roundRect">
            <a:avLst>
              <a:gd name="adj" fmla="val 1832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情報収集</a:t>
            </a:r>
            <a:endParaRPr kumimoji="1" lang="ja-JP" altLang="en-US" sz="1200" b="1" dirty="0">
              <a:solidFill>
                <a:schemeClr val="tx1"/>
              </a:solidFill>
            </a:endParaRPr>
          </a:p>
        </p:txBody>
      </p:sp>
      <p:sp>
        <p:nvSpPr>
          <p:cNvPr id="141" name="四角形: 角を丸くする 140">
            <a:extLst>
              <a:ext uri="{FF2B5EF4-FFF2-40B4-BE49-F238E27FC236}">
                <a16:creationId xmlns:a16="http://schemas.microsoft.com/office/drawing/2014/main" id="{2EF0010A-C2DF-46DD-99D3-5C2827460EDF}"/>
              </a:ext>
            </a:extLst>
          </p:cNvPr>
          <p:cNvSpPr/>
          <p:nvPr/>
        </p:nvSpPr>
        <p:spPr>
          <a:xfrm>
            <a:off x="4609204" y="2565528"/>
            <a:ext cx="1152000" cy="272250"/>
          </a:xfrm>
          <a:prstGeom prst="roundRect">
            <a:avLst>
              <a:gd name="adj" fmla="val 1832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サービス実証</a:t>
            </a:r>
            <a:endParaRPr kumimoji="1" lang="ja-JP" altLang="en-US" sz="1200" b="1" dirty="0">
              <a:solidFill>
                <a:schemeClr val="tx1"/>
              </a:solidFill>
            </a:endParaRPr>
          </a:p>
        </p:txBody>
      </p:sp>
      <p:sp>
        <p:nvSpPr>
          <p:cNvPr id="142" name="四角形: 角を丸くする 141">
            <a:extLst>
              <a:ext uri="{FF2B5EF4-FFF2-40B4-BE49-F238E27FC236}">
                <a16:creationId xmlns:a16="http://schemas.microsoft.com/office/drawing/2014/main" id="{B764DCD9-4D4C-4C62-AF76-2E322CFD60B7}"/>
              </a:ext>
            </a:extLst>
          </p:cNvPr>
          <p:cNvSpPr/>
          <p:nvPr/>
        </p:nvSpPr>
        <p:spPr>
          <a:xfrm>
            <a:off x="4609204" y="2914986"/>
            <a:ext cx="1152000" cy="272250"/>
          </a:xfrm>
          <a:prstGeom prst="roundRect">
            <a:avLst>
              <a:gd name="adj" fmla="val 1832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共同利用実装</a:t>
            </a:r>
            <a:endParaRPr kumimoji="1" lang="ja-JP" altLang="en-US" sz="1200" b="1" dirty="0">
              <a:solidFill>
                <a:schemeClr val="tx1"/>
              </a:solidFill>
            </a:endParaRPr>
          </a:p>
        </p:txBody>
      </p:sp>
      <p:sp>
        <p:nvSpPr>
          <p:cNvPr id="143" name="四角形: 角を丸くする 142">
            <a:extLst>
              <a:ext uri="{FF2B5EF4-FFF2-40B4-BE49-F238E27FC236}">
                <a16:creationId xmlns:a16="http://schemas.microsoft.com/office/drawing/2014/main" id="{6A8173B2-42CB-4CCC-926C-1D7D27159071}"/>
              </a:ext>
            </a:extLst>
          </p:cNvPr>
          <p:cNvSpPr/>
          <p:nvPr/>
        </p:nvSpPr>
        <p:spPr>
          <a:xfrm>
            <a:off x="4609204" y="3264444"/>
            <a:ext cx="1152000" cy="272250"/>
          </a:xfrm>
          <a:prstGeom prst="roundRect">
            <a:avLst>
              <a:gd name="adj" fmla="val 1832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基盤運営</a:t>
            </a:r>
          </a:p>
        </p:txBody>
      </p:sp>
      <p:sp>
        <p:nvSpPr>
          <p:cNvPr id="144" name="四角形: 角を丸くする 143">
            <a:extLst>
              <a:ext uri="{FF2B5EF4-FFF2-40B4-BE49-F238E27FC236}">
                <a16:creationId xmlns:a16="http://schemas.microsoft.com/office/drawing/2014/main" id="{CC6EAE96-E54A-4BBA-B67F-A3706EB38BC2}"/>
              </a:ext>
            </a:extLst>
          </p:cNvPr>
          <p:cNvSpPr/>
          <p:nvPr/>
        </p:nvSpPr>
        <p:spPr>
          <a:xfrm>
            <a:off x="2660875" y="2455604"/>
            <a:ext cx="909780" cy="282569"/>
          </a:xfrm>
          <a:prstGeom prst="roundRect">
            <a:avLst>
              <a:gd name="adj" fmla="val 1832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取組共有</a:t>
            </a:r>
          </a:p>
        </p:txBody>
      </p:sp>
      <p:sp>
        <p:nvSpPr>
          <p:cNvPr id="145" name="四角形: 角を丸くする 144">
            <a:extLst>
              <a:ext uri="{FF2B5EF4-FFF2-40B4-BE49-F238E27FC236}">
                <a16:creationId xmlns:a16="http://schemas.microsoft.com/office/drawing/2014/main" id="{38BC3F1C-7BC1-4E3D-8563-C1AF929EEB1E}"/>
              </a:ext>
            </a:extLst>
          </p:cNvPr>
          <p:cNvSpPr/>
          <p:nvPr/>
        </p:nvSpPr>
        <p:spPr>
          <a:xfrm>
            <a:off x="2504119" y="3008155"/>
            <a:ext cx="1177057" cy="282569"/>
          </a:xfrm>
          <a:prstGeom prst="roundRect">
            <a:avLst>
              <a:gd name="adj" fmla="val 1832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各地域活用</a:t>
            </a:r>
            <a:endParaRPr kumimoji="1" lang="ja-JP" altLang="en-US" sz="1200" b="1" dirty="0">
              <a:solidFill>
                <a:schemeClr val="tx1"/>
              </a:solidFill>
            </a:endParaRPr>
          </a:p>
        </p:txBody>
      </p:sp>
      <p:sp>
        <p:nvSpPr>
          <p:cNvPr id="146" name="四角形: 角を丸くする 145">
            <a:extLst>
              <a:ext uri="{FF2B5EF4-FFF2-40B4-BE49-F238E27FC236}">
                <a16:creationId xmlns:a16="http://schemas.microsoft.com/office/drawing/2014/main" id="{A5579B96-926A-46D5-9879-9DD1914724DE}"/>
              </a:ext>
            </a:extLst>
          </p:cNvPr>
          <p:cNvSpPr/>
          <p:nvPr/>
        </p:nvSpPr>
        <p:spPr>
          <a:xfrm>
            <a:off x="309710" y="2207779"/>
            <a:ext cx="2359610" cy="282569"/>
          </a:xfrm>
          <a:prstGeom prst="roundRect">
            <a:avLst>
              <a:gd name="adj" fmla="val 1832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共同利用に関する検討コミュニティ</a:t>
            </a:r>
          </a:p>
        </p:txBody>
      </p:sp>
      <p:sp>
        <p:nvSpPr>
          <p:cNvPr id="147" name="四角形: 角を丸くする 146">
            <a:extLst>
              <a:ext uri="{FF2B5EF4-FFF2-40B4-BE49-F238E27FC236}">
                <a16:creationId xmlns:a16="http://schemas.microsoft.com/office/drawing/2014/main" id="{7D0D276C-107C-4223-B132-B50E181C880E}"/>
              </a:ext>
            </a:extLst>
          </p:cNvPr>
          <p:cNvSpPr/>
          <p:nvPr/>
        </p:nvSpPr>
        <p:spPr>
          <a:xfrm>
            <a:off x="3561585" y="2207931"/>
            <a:ext cx="2359610" cy="282569"/>
          </a:xfrm>
          <a:prstGeom prst="roundRect">
            <a:avLst>
              <a:gd name="adj" fmla="val 1832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研究会内容を各地域で活用</a:t>
            </a:r>
          </a:p>
        </p:txBody>
      </p:sp>
      <p:sp>
        <p:nvSpPr>
          <p:cNvPr id="151" name="正方形/長方形 150">
            <a:extLst>
              <a:ext uri="{FF2B5EF4-FFF2-40B4-BE49-F238E27FC236}">
                <a16:creationId xmlns:a16="http://schemas.microsoft.com/office/drawing/2014/main" id="{8A419D94-407A-457A-BDFF-7E1EE59791FF}"/>
              </a:ext>
            </a:extLst>
          </p:cNvPr>
          <p:cNvSpPr/>
          <p:nvPr/>
        </p:nvSpPr>
        <p:spPr>
          <a:xfrm>
            <a:off x="4336588" y="5714076"/>
            <a:ext cx="1113144" cy="913393"/>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b="1" dirty="0">
                <a:solidFill>
                  <a:schemeClr val="tx1"/>
                </a:solidFill>
              </a:rPr>
              <a:t>D</a:t>
            </a:r>
            <a:r>
              <a:rPr lang="ja-JP" altLang="en-US" sz="1000" b="1" dirty="0">
                <a:solidFill>
                  <a:schemeClr val="tx1"/>
                </a:solidFill>
              </a:rPr>
              <a:t>県</a:t>
            </a:r>
            <a:endParaRPr lang="en-US" altLang="ja-JP" sz="1000" b="1" dirty="0">
              <a:solidFill>
                <a:schemeClr val="tx1"/>
              </a:solidFill>
            </a:endParaRPr>
          </a:p>
          <a:p>
            <a:pPr algn="ctr"/>
            <a:endParaRPr lang="en-US" altLang="ja-JP" sz="100" b="1" dirty="0">
              <a:solidFill>
                <a:schemeClr val="tx1"/>
              </a:solidFill>
            </a:endParaRPr>
          </a:p>
          <a:p>
            <a:pPr algn="ctr"/>
            <a:endParaRPr lang="en-US" altLang="ja-JP" sz="900" dirty="0">
              <a:solidFill>
                <a:schemeClr val="tx1"/>
              </a:solidFill>
            </a:endParaRPr>
          </a:p>
          <a:p>
            <a:pPr algn="ctr"/>
            <a:endParaRPr lang="en-US" altLang="ja-JP" sz="900" dirty="0">
              <a:solidFill>
                <a:schemeClr val="tx1"/>
              </a:solidFill>
            </a:endParaRPr>
          </a:p>
          <a:p>
            <a:pPr algn="ctr"/>
            <a:endParaRPr kumimoji="1" lang="en-US" altLang="ja-JP" sz="900" dirty="0">
              <a:solidFill>
                <a:schemeClr val="tx1"/>
              </a:solidFill>
            </a:endParaRPr>
          </a:p>
          <a:p>
            <a:pPr algn="ctr"/>
            <a:endParaRPr lang="en-US" altLang="ja-JP" sz="900" dirty="0">
              <a:solidFill>
                <a:schemeClr val="tx1"/>
              </a:solidFill>
            </a:endParaRPr>
          </a:p>
          <a:p>
            <a:pPr algn="ctr"/>
            <a:endParaRPr kumimoji="1" lang="ja-JP" altLang="en-US" sz="900" dirty="0">
              <a:solidFill>
                <a:schemeClr val="tx1"/>
              </a:solidFill>
            </a:endParaRPr>
          </a:p>
        </p:txBody>
      </p:sp>
      <p:sp>
        <p:nvSpPr>
          <p:cNvPr id="152" name="正方形/長方形 151">
            <a:extLst>
              <a:ext uri="{FF2B5EF4-FFF2-40B4-BE49-F238E27FC236}">
                <a16:creationId xmlns:a16="http://schemas.microsoft.com/office/drawing/2014/main" id="{5446FFA7-AC88-4E8F-A0E1-11F06E6842C9}"/>
              </a:ext>
            </a:extLst>
          </p:cNvPr>
          <p:cNvSpPr/>
          <p:nvPr/>
        </p:nvSpPr>
        <p:spPr>
          <a:xfrm>
            <a:off x="3133548" y="5711008"/>
            <a:ext cx="1113144" cy="913393"/>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b="1" dirty="0">
                <a:solidFill>
                  <a:schemeClr val="tx1"/>
                </a:solidFill>
              </a:rPr>
              <a:t>C</a:t>
            </a:r>
            <a:r>
              <a:rPr lang="ja-JP" altLang="en-US" sz="1000" b="1" dirty="0">
                <a:solidFill>
                  <a:schemeClr val="tx1"/>
                </a:solidFill>
              </a:rPr>
              <a:t>県</a:t>
            </a:r>
            <a:endParaRPr lang="en-US" altLang="ja-JP" sz="900" b="1" dirty="0">
              <a:solidFill>
                <a:schemeClr val="tx1"/>
              </a:solidFill>
            </a:endParaRPr>
          </a:p>
          <a:p>
            <a:pPr algn="ctr"/>
            <a:endParaRPr lang="en-US" altLang="ja-JP" sz="400" dirty="0">
              <a:solidFill>
                <a:schemeClr val="tx1"/>
              </a:solidFill>
            </a:endParaRPr>
          </a:p>
          <a:p>
            <a:pPr algn="ctr"/>
            <a:endParaRPr lang="en-US" altLang="ja-JP" sz="800" dirty="0">
              <a:solidFill>
                <a:schemeClr val="tx1"/>
              </a:solidFill>
            </a:endParaRPr>
          </a:p>
          <a:p>
            <a:pPr algn="ctr"/>
            <a:endParaRPr lang="en-US" altLang="ja-JP" sz="900" dirty="0">
              <a:solidFill>
                <a:schemeClr val="tx1"/>
              </a:solidFill>
            </a:endParaRPr>
          </a:p>
          <a:p>
            <a:pPr algn="ctr"/>
            <a:endParaRPr kumimoji="1" lang="en-US" altLang="ja-JP" sz="900" dirty="0">
              <a:solidFill>
                <a:schemeClr val="tx1"/>
              </a:solidFill>
            </a:endParaRPr>
          </a:p>
          <a:p>
            <a:pPr algn="ctr"/>
            <a:endParaRPr lang="en-US" altLang="ja-JP" sz="900" dirty="0">
              <a:solidFill>
                <a:schemeClr val="tx1"/>
              </a:solidFill>
            </a:endParaRPr>
          </a:p>
          <a:p>
            <a:pPr algn="ctr"/>
            <a:endParaRPr kumimoji="1" lang="ja-JP" altLang="en-US" sz="900" dirty="0">
              <a:solidFill>
                <a:schemeClr val="tx1"/>
              </a:solidFill>
            </a:endParaRPr>
          </a:p>
        </p:txBody>
      </p:sp>
      <p:sp>
        <p:nvSpPr>
          <p:cNvPr id="153" name="正方形/長方形 152">
            <a:extLst>
              <a:ext uri="{FF2B5EF4-FFF2-40B4-BE49-F238E27FC236}">
                <a16:creationId xmlns:a16="http://schemas.microsoft.com/office/drawing/2014/main" id="{1C7AE742-249F-4F3D-8AF5-78B5E0F91332}"/>
              </a:ext>
            </a:extLst>
          </p:cNvPr>
          <p:cNvSpPr/>
          <p:nvPr/>
        </p:nvSpPr>
        <p:spPr>
          <a:xfrm>
            <a:off x="1915616" y="5711008"/>
            <a:ext cx="1113144" cy="913393"/>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b="1" dirty="0">
                <a:solidFill>
                  <a:schemeClr val="tx1"/>
                </a:solidFill>
              </a:rPr>
              <a:t>B</a:t>
            </a:r>
            <a:r>
              <a:rPr lang="ja-JP" altLang="en-US" sz="1000" b="1" dirty="0">
                <a:solidFill>
                  <a:schemeClr val="tx1"/>
                </a:solidFill>
              </a:rPr>
              <a:t>県</a:t>
            </a:r>
            <a:endParaRPr lang="en-US" altLang="ja-JP" sz="1000" b="1" dirty="0">
              <a:solidFill>
                <a:schemeClr val="tx1"/>
              </a:solidFill>
            </a:endParaRPr>
          </a:p>
          <a:p>
            <a:pPr algn="ctr"/>
            <a:endParaRPr lang="en-US" altLang="ja-JP" sz="700" b="1" dirty="0">
              <a:solidFill>
                <a:schemeClr val="tx1"/>
              </a:solidFill>
            </a:endParaRPr>
          </a:p>
          <a:p>
            <a:pPr algn="ctr"/>
            <a:endParaRPr lang="en-US" altLang="ja-JP" sz="700" dirty="0">
              <a:solidFill>
                <a:schemeClr val="tx1"/>
              </a:solidFill>
            </a:endParaRPr>
          </a:p>
          <a:p>
            <a:pPr algn="ctr"/>
            <a:endParaRPr lang="en-US" altLang="ja-JP" sz="900" dirty="0">
              <a:solidFill>
                <a:schemeClr val="tx1"/>
              </a:solidFill>
            </a:endParaRPr>
          </a:p>
          <a:p>
            <a:pPr algn="ctr"/>
            <a:endParaRPr kumimoji="1" lang="en-US" altLang="ja-JP" sz="900" dirty="0">
              <a:solidFill>
                <a:schemeClr val="tx1"/>
              </a:solidFill>
            </a:endParaRPr>
          </a:p>
          <a:p>
            <a:pPr algn="ctr"/>
            <a:endParaRPr lang="en-US" altLang="ja-JP" sz="900" dirty="0">
              <a:solidFill>
                <a:schemeClr val="tx1"/>
              </a:solidFill>
            </a:endParaRPr>
          </a:p>
          <a:p>
            <a:pPr algn="ctr"/>
            <a:endParaRPr kumimoji="1" lang="ja-JP" altLang="en-US" sz="900" dirty="0">
              <a:solidFill>
                <a:schemeClr val="tx1"/>
              </a:solidFill>
            </a:endParaRPr>
          </a:p>
        </p:txBody>
      </p:sp>
      <p:sp>
        <p:nvSpPr>
          <p:cNvPr id="154" name="正方形/長方形 153">
            <a:extLst>
              <a:ext uri="{FF2B5EF4-FFF2-40B4-BE49-F238E27FC236}">
                <a16:creationId xmlns:a16="http://schemas.microsoft.com/office/drawing/2014/main" id="{7FB09CC3-AEDF-44D8-9E5A-39D96B6FD4A2}"/>
              </a:ext>
            </a:extLst>
          </p:cNvPr>
          <p:cNvSpPr/>
          <p:nvPr/>
        </p:nvSpPr>
        <p:spPr>
          <a:xfrm>
            <a:off x="695268" y="5714129"/>
            <a:ext cx="1113144" cy="913393"/>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b="1" dirty="0">
                <a:solidFill>
                  <a:schemeClr val="tx1"/>
                </a:solidFill>
              </a:rPr>
              <a:t>A</a:t>
            </a:r>
            <a:r>
              <a:rPr lang="ja-JP" altLang="en-US" sz="1000" b="1" dirty="0">
                <a:solidFill>
                  <a:schemeClr val="tx1"/>
                </a:solidFill>
              </a:rPr>
              <a:t>県</a:t>
            </a:r>
            <a:endParaRPr lang="en-US" altLang="ja-JP" sz="1000" b="1" dirty="0">
              <a:solidFill>
                <a:schemeClr val="tx1"/>
              </a:solidFill>
            </a:endParaRPr>
          </a:p>
          <a:p>
            <a:pPr algn="ctr"/>
            <a:endParaRPr lang="en-US" altLang="ja-JP" sz="600" b="1" dirty="0">
              <a:solidFill>
                <a:schemeClr val="tx1"/>
              </a:solidFill>
            </a:endParaRPr>
          </a:p>
          <a:p>
            <a:pPr algn="ctr"/>
            <a:endParaRPr lang="en-US" altLang="ja-JP" sz="700" dirty="0">
              <a:solidFill>
                <a:schemeClr val="tx1"/>
              </a:solidFill>
            </a:endParaRPr>
          </a:p>
          <a:p>
            <a:pPr algn="ctr"/>
            <a:endParaRPr lang="en-US" altLang="ja-JP" sz="900" dirty="0">
              <a:solidFill>
                <a:schemeClr val="tx1"/>
              </a:solidFill>
            </a:endParaRPr>
          </a:p>
          <a:p>
            <a:pPr algn="ctr"/>
            <a:endParaRPr kumimoji="1" lang="en-US" altLang="ja-JP" sz="900" dirty="0">
              <a:solidFill>
                <a:schemeClr val="tx1"/>
              </a:solidFill>
            </a:endParaRPr>
          </a:p>
          <a:p>
            <a:pPr algn="ctr"/>
            <a:endParaRPr lang="en-US" altLang="ja-JP" sz="900" dirty="0">
              <a:solidFill>
                <a:schemeClr val="tx1"/>
              </a:solidFill>
            </a:endParaRPr>
          </a:p>
          <a:p>
            <a:pPr algn="ctr"/>
            <a:endParaRPr kumimoji="1" lang="ja-JP" altLang="en-US" sz="900" dirty="0">
              <a:solidFill>
                <a:schemeClr val="tx1"/>
              </a:solidFill>
            </a:endParaRPr>
          </a:p>
        </p:txBody>
      </p:sp>
      <p:sp>
        <p:nvSpPr>
          <p:cNvPr id="155" name="正方形/長方形 154">
            <a:extLst>
              <a:ext uri="{FF2B5EF4-FFF2-40B4-BE49-F238E27FC236}">
                <a16:creationId xmlns:a16="http://schemas.microsoft.com/office/drawing/2014/main" id="{B70BFFBC-4D0A-4374-9503-DBBD9FA597D5}"/>
              </a:ext>
            </a:extLst>
          </p:cNvPr>
          <p:cNvSpPr/>
          <p:nvPr/>
        </p:nvSpPr>
        <p:spPr>
          <a:xfrm>
            <a:off x="206117" y="5977556"/>
            <a:ext cx="5750533" cy="559880"/>
          </a:xfrm>
          <a:prstGeom prst="rect">
            <a:avLst/>
          </a:prstGeom>
          <a:solidFill>
            <a:schemeClr val="tx1">
              <a:lumMod val="65000"/>
              <a:lumOff val="3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sp>
        <p:nvSpPr>
          <p:cNvPr id="156" name="テキスト ボックス 155">
            <a:extLst>
              <a:ext uri="{FF2B5EF4-FFF2-40B4-BE49-F238E27FC236}">
                <a16:creationId xmlns:a16="http://schemas.microsoft.com/office/drawing/2014/main" id="{910D15B6-E151-4F1F-8CFC-E897C5C49EDF}"/>
              </a:ext>
            </a:extLst>
          </p:cNvPr>
          <p:cNvSpPr txBox="1"/>
          <p:nvPr/>
        </p:nvSpPr>
        <p:spPr>
          <a:xfrm>
            <a:off x="810967" y="5119377"/>
            <a:ext cx="795411" cy="246221"/>
          </a:xfrm>
          <a:prstGeom prst="rect">
            <a:avLst/>
          </a:prstGeom>
          <a:noFill/>
        </p:spPr>
        <p:txBody>
          <a:bodyPr wrap="none" rtlCol="0">
            <a:spAutoFit/>
          </a:bodyPr>
          <a:lstStyle/>
          <a:p>
            <a:r>
              <a:rPr kumimoji="1" lang="ja-JP" altLang="en-US" sz="1000" b="1" dirty="0"/>
              <a:t>フルセット型</a:t>
            </a:r>
          </a:p>
        </p:txBody>
      </p:sp>
      <p:sp>
        <p:nvSpPr>
          <p:cNvPr id="157" name="テキスト ボックス 156">
            <a:extLst>
              <a:ext uri="{FF2B5EF4-FFF2-40B4-BE49-F238E27FC236}">
                <a16:creationId xmlns:a16="http://schemas.microsoft.com/office/drawing/2014/main" id="{993D49F3-D259-4954-B5AB-E151CBCB7028}"/>
              </a:ext>
            </a:extLst>
          </p:cNvPr>
          <p:cNvSpPr txBox="1"/>
          <p:nvPr/>
        </p:nvSpPr>
        <p:spPr>
          <a:xfrm>
            <a:off x="1915616" y="5110065"/>
            <a:ext cx="1087335" cy="246221"/>
          </a:xfrm>
          <a:prstGeom prst="rect">
            <a:avLst/>
          </a:prstGeom>
          <a:noFill/>
        </p:spPr>
        <p:txBody>
          <a:bodyPr wrap="square" rtlCol="0">
            <a:spAutoFit/>
          </a:bodyPr>
          <a:lstStyle/>
          <a:p>
            <a:pPr algn="ctr"/>
            <a:r>
              <a:rPr kumimoji="1" lang="en-US" altLang="ja-JP" sz="1000" b="1" dirty="0"/>
              <a:t>ID/</a:t>
            </a:r>
            <a:r>
              <a:rPr kumimoji="1" lang="ja-JP" altLang="en-US" sz="1000" b="1" dirty="0"/>
              <a:t>ポータル型</a:t>
            </a:r>
          </a:p>
        </p:txBody>
      </p:sp>
      <p:sp>
        <p:nvSpPr>
          <p:cNvPr id="158" name="テキスト ボックス 157">
            <a:extLst>
              <a:ext uri="{FF2B5EF4-FFF2-40B4-BE49-F238E27FC236}">
                <a16:creationId xmlns:a16="http://schemas.microsoft.com/office/drawing/2014/main" id="{14BF43F4-6A70-40C4-A615-F3E53B5F85C8}"/>
              </a:ext>
            </a:extLst>
          </p:cNvPr>
          <p:cNvSpPr txBox="1"/>
          <p:nvPr/>
        </p:nvSpPr>
        <p:spPr>
          <a:xfrm>
            <a:off x="3048442" y="5109597"/>
            <a:ext cx="1140344" cy="246221"/>
          </a:xfrm>
          <a:prstGeom prst="rect">
            <a:avLst/>
          </a:prstGeom>
          <a:noFill/>
        </p:spPr>
        <p:txBody>
          <a:bodyPr wrap="square" rtlCol="0">
            <a:spAutoFit/>
          </a:bodyPr>
          <a:lstStyle/>
          <a:p>
            <a:pPr algn="ctr"/>
            <a:r>
              <a:rPr kumimoji="1" lang="ja-JP" altLang="en-US" sz="1000" b="1" dirty="0"/>
              <a:t>データ</a:t>
            </a:r>
            <a:r>
              <a:rPr kumimoji="1" lang="en-US" altLang="ja-JP" sz="1000" b="1" dirty="0"/>
              <a:t>/</a:t>
            </a:r>
            <a:r>
              <a:rPr kumimoji="1" lang="ja-JP" altLang="en-US" sz="1000" b="1" dirty="0"/>
              <a:t>カタログ</a:t>
            </a:r>
            <a:r>
              <a:rPr lang="ja-JP" altLang="en-US" sz="1000" b="1" dirty="0"/>
              <a:t>型</a:t>
            </a:r>
            <a:endParaRPr kumimoji="1" lang="ja-JP" altLang="en-US" sz="1000" b="1" dirty="0"/>
          </a:p>
        </p:txBody>
      </p:sp>
      <p:sp>
        <p:nvSpPr>
          <p:cNvPr id="159" name="右中かっこ 158">
            <a:extLst>
              <a:ext uri="{FF2B5EF4-FFF2-40B4-BE49-F238E27FC236}">
                <a16:creationId xmlns:a16="http://schemas.microsoft.com/office/drawing/2014/main" id="{8C5A90A4-BB9A-4EC3-B9E6-133E07B14D76}"/>
              </a:ext>
            </a:extLst>
          </p:cNvPr>
          <p:cNvSpPr/>
          <p:nvPr/>
        </p:nvSpPr>
        <p:spPr>
          <a:xfrm rot="16200000" flipV="1">
            <a:off x="3019303" y="2715055"/>
            <a:ext cx="85523" cy="4730862"/>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sz="1050"/>
          </a:p>
        </p:txBody>
      </p:sp>
      <p:cxnSp>
        <p:nvCxnSpPr>
          <p:cNvPr id="160" name="直線コネクタ 159">
            <a:extLst>
              <a:ext uri="{FF2B5EF4-FFF2-40B4-BE49-F238E27FC236}">
                <a16:creationId xmlns:a16="http://schemas.microsoft.com/office/drawing/2014/main" id="{110D6F3E-C916-430D-9614-35961C10C66A}"/>
              </a:ext>
            </a:extLst>
          </p:cNvPr>
          <p:cNvCxnSpPr>
            <a:cxnSpLocks/>
          </p:cNvCxnSpPr>
          <p:nvPr/>
        </p:nvCxnSpPr>
        <p:spPr>
          <a:xfrm>
            <a:off x="983070" y="5579116"/>
            <a:ext cx="0" cy="491759"/>
          </a:xfrm>
          <a:prstGeom prst="line">
            <a:avLst/>
          </a:prstGeom>
          <a:ln w="19050"/>
        </p:spPr>
        <p:style>
          <a:lnRef idx="1">
            <a:schemeClr val="dk1"/>
          </a:lnRef>
          <a:fillRef idx="0">
            <a:schemeClr val="dk1"/>
          </a:fillRef>
          <a:effectRef idx="0">
            <a:schemeClr val="dk1"/>
          </a:effectRef>
          <a:fontRef idx="minor">
            <a:schemeClr val="tx1"/>
          </a:fontRef>
        </p:style>
      </p:cxnSp>
      <p:cxnSp>
        <p:nvCxnSpPr>
          <p:cNvPr id="161" name="直線コネクタ 160">
            <a:extLst>
              <a:ext uri="{FF2B5EF4-FFF2-40B4-BE49-F238E27FC236}">
                <a16:creationId xmlns:a16="http://schemas.microsoft.com/office/drawing/2014/main" id="{08B3E088-1C53-4525-A5C6-906CC570F916}"/>
              </a:ext>
            </a:extLst>
          </p:cNvPr>
          <p:cNvCxnSpPr>
            <a:cxnSpLocks/>
          </p:cNvCxnSpPr>
          <p:nvPr/>
        </p:nvCxnSpPr>
        <p:spPr>
          <a:xfrm>
            <a:off x="1493125" y="5579116"/>
            <a:ext cx="0" cy="491759"/>
          </a:xfrm>
          <a:prstGeom prst="line">
            <a:avLst/>
          </a:prstGeom>
          <a:ln w="19050"/>
        </p:spPr>
        <p:style>
          <a:lnRef idx="1">
            <a:schemeClr val="dk1"/>
          </a:lnRef>
          <a:fillRef idx="0">
            <a:schemeClr val="dk1"/>
          </a:fillRef>
          <a:effectRef idx="0">
            <a:schemeClr val="dk1"/>
          </a:effectRef>
          <a:fontRef idx="minor">
            <a:schemeClr val="tx1"/>
          </a:fontRef>
        </p:style>
      </p:cxnSp>
      <p:cxnSp>
        <p:nvCxnSpPr>
          <p:cNvPr id="162" name="直線コネクタ 161">
            <a:extLst>
              <a:ext uri="{FF2B5EF4-FFF2-40B4-BE49-F238E27FC236}">
                <a16:creationId xmlns:a16="http://schemas.microsoft.com/office/drawing/2014/main" id="{7CE522B4-6B87-4FA1-94DD-B432B36C6422}"/>
              </a:ext>
            </a:extLst>
          </p:cNvPr>
          <p:cNvCxnSpPr>
            <a:cxnSpLocks/>
          </p:cNvCxnSpPr>
          <p:nvPr/>
        </p:nvCxnSpPr>
        <p:spPr>
          <a:xfrm>
            <a:off x="2210628" y="5579116"/>
            <a:ext cx="0" cy="491759"/>
          </a:xfrm>
          <a:prstGeom prst="line">
            <a:avLst/>
          </a:prstGeom>
          <a:ln w="19050"/>
        </p:spPr>
        <p:style>
          <a:lnRef idx="1">
            <a:schemeClr val="dk1"/>
          </a:lnRef>
          <a:fillRef idx="0">
            <a:schemeClr val="dk1"/>
          </a:fillRef>
          <a:effectRef idx="0">
            <a:schemeClr val="dk1"/>
          </a:effectRef>
          <a:fontRef idx="minor">
            <a:schemeClr val="tx1"/>
          </a:fontRef>
        </p:style>
      </p:cxnSp>
      <p:sp>
        <p:nvSpPr>
          <p:cNvPr id="163" name="四角形: 角を丸くする 162">
            <a:extLst>
              <a:ext uri="{FF2B5EF4-FFF2-40B4-BE49-F238E27FC236}">
                <a16:creationId xmlns:a16="http://schemas.microsoft.com/office/drawing/2014/main" id="{60674CC9-10E4-4C9B-A368-6BFABDBD564C}"/>
              </a:ext>
            </a:extLst>
          </p:cNvPr>
          <p:cNvSpPr/>
          <p:nvPr/>
        </p:nvSpPr>
        <p:spPr>
          <a:xfrm>
            <a:off x="777008" y="5399751"/>
            <a:ext cx="417429" cy="218203"/>
          </a:xfrm>
          <a:prstGeom prst="roundRect">
            <a:avLst/>
          </a:prstGeom>
          <a:solidFill>
            <a:schemeClr val="accent4">
              <a:lumMod val="20000"/>
              <a:lumOff val="80000"/>
            </a:schemeClr>
          </a:solidFill>
          <a:ln>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wrap="none" rtlCol="0" anchor="ctr"/>
          <a:lstStyle/>
          <a:p>
            <a:pPr algn="ctr"/>
            <a:r>
              <a:rPr kumimoji="1" lang="ja-JP" altLang="en-US" sz="700" dirty="0">
                <a:solidFill>
                  <a:schemeClr val="tx1"/>
                </a:solidFill>
              </a:rPr>
              <a:t>ポータル</a:t>
            </a:r>
          </a:p>
        </p:txBody>
      </p:sp>
      <p:sp>
        <p:nvSpPr>
          <p:cNvPr id="164" name="四角形: 角を丸くする 163">
            <a:extLst>
              <a:ext uri="{FF2B5EF4-FFF2-40B4-BE49-F238E27FC236}">
                <a16:creationId xmlns:a16="http://schemas.microsoft.com/office/drawing/2014/main" id="{EDCE4B1B-5FD3-4F00-9CEC-74AEABF38A6F}"/>
              </a:ext>
            </a:extLst>
          </p:cNvPr>
          <p:cNvSpPr/>
          <p:nvPr/>
        </p:nvSpPr>
        <p:spPr>
          <a:xfrm>
            <a:off x="1287062" y="5399751"/>
            <a:ext cx="417429" cy="218203"/>
          </a:xfrm>
          <a:prstGeom prst="roundRect">
            <a:avLst/>
          </a:prstGeom>
          <a:solidFill>
            <a:schemeClr val="accent4">
              <a:lumMod val="20000"/>
              <a:lumOff val="80000"/>
            </a:schemeClr>
          </a:solidFill>
          <a:ln>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wrap="none" rtlCol="0" anchor="ctr"/>
          <a:lstStyle/>
          <a:p>
            <a:pPr algn="ctr"/>
            <a:r>
              <a:rPr kumimoji="1" lang="ja-JP" altLang="en-US" sz="700" dirty="0">
                <a:solidFill>
                  <a:schemeClr val="tx1"/>
                </a:solidFill>
              </a:rPr>
              <a:t>カタログ</a:t>
            </a:r>
          </a:p>
        </p:txBody>
      </p:sp>
      <p:sp>
        <p:nvSpPr>
          <p:cNvPr id="165" name="四角形: 角を丸くする 164">
            <a:extLst>
              <a:ext uri="{FF2B5EF4-FFF2-40B4-BE49-F238E27FC236}">
                <a16:creationId xmlns:a16="http://schemas.microsoft.com/office/drawing/2014/main" id="{C77ED84B-820D-4CD6-AE20-366E3B2490E3}"/>
              </a:ext>
            </a:extLst>
          </p:cNvPr>
          <p:cNvSpPr/>
          <p:nvPr/>
        </p:nvSpPr>
        <p:spPr>
          <a:xfrm>
            <a:off x="2001913" y="5399751"/>
            <a:ext cx="417429" cy="218203"/>
          </a:xfrm>
          <a:prstGeom prst="roundRect">
            <a:avLst/>
          </a:prstGeom>
          <a:solidFill>
            <a:schemeClr val="accent4">
              <a:lumMod val="20000"/>
              <a:lumOff val="80000"/>
            </a:schemeClr>
          </a:solidFill>
          <a:ln>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wrap="none" rtlCol="0" anchor="ctr"/>
          <a:lstStyle/>
          <a:p>
            <a:pPr algn="ctr"/>
            <a:r>
              <a:rPr kumimoji="1" lang="ja-JP" altLang="en-US" sz="700" dirty="0">
                <a:solidFill>
                  <a:schemeClr val="tx1"/>
                </a:solidFill>
              </a:rPr>
              <a:t>ポータル</a:t>
            </a:r>
          </a:p>
        </p:txBody>
      </p:sp>
      <p:sp>
        <p:nvSpPr>
          <p:cNvPr id="166" name="四角形: 角を丸くする 165">
            <a:extLst>
              <a:ext uri="{FF2B5EF4-FFF2-40B4-BE49-F238E27FC236}">
                <a16:creationId xmlns:a16="http://schemas.microsoft.com/office/drawing/2014/main" id="{70C8D1FA-A302-4FF2-8984-479BD6204FB4}"/>
              </a:ext>
            </a:extLst>
          </p:cNvPr>
          <p:cNvSpPr/>
          <p:nvPr/>
        </p:nvSpPr>
        <p:spPr>
          <a:xfrm>
            <a:off x="655643" y="6072614"/>
            <a:ext cx="538794" cy="406236"/>
          </a:xfrm>
          <a:prstGeom prst="roundRect">
            <a:avLst/>
          </a:prstGeom>
          <a:solidFill>
            <a:schemeClr val="bg1">
              <a:lumMod val="95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800" dirty="0">
                <a:solidFill>
                  <a:schemeClr val="tx1"/>
                </a:solidFill>
              </a:rPr>
              <a:t>ID</a:t>
            </a:r>
            <a:r>
              <a:rPr kumimoji="1" lang="ja-JP" altLang="en-US" sz="800" dirty="0">
                <a:solidFill>
                  <a:schemeClr val="tx1"/>
                </a:solidFill>
              </a:rPr>
              <a:t>連携</a:t>
            </a:r>
            <a:endParaRPr kumimoji="1" lang="en-US" altLang="ja-JP" sz="800" dirty="0">
              <a:solidFill>
                <a:schemeClr val="tx1"/>
              </a:solidFill>
            </a:endParaRPr>
          </a:p>
          <a:p>
            <a:pPr algn="ctr"/>
            <a:r>
              <a:rPr kumimoji="1" lang="ja-JP" altLang="en-US" sz="800" dirty="0">
                <a:solidFill>
                  <a:schemeClr val="tx1"/>
                </a:solidFill>
              </a:rPr>
              <a:t>基盤</a:t>
            </a:r>
          </a:p>
        </p:txBody>
      </p:sp>
      <p:sp>
        <p:nvSpPr>
          <p:cNvPr id="167" name="四角形: 角を丸くする 166">
            <a:extLst>
              <a:ext uri="{FF2B5EF4-FFF2-40B4-BE49-F238E27FC236}">
                <a16:creationId xmlns:a16="http://schemas.microsoft.com/office/drawing/2014/main" id="{A2E59B45-0CAA-4C4F-A163-D33A96A61942}"/>
              </a:ext>
            </a:extLst>
          </p:cNvPr>
          <p:cNvSpPr/>
          <p:nvPr/>
        </p:nvSpPr>
        <p:spPr>
          <a:xfrm>
            <a:off x="1227036" y="6068327"/>
            <a:ext cx="657543" cy="406236"/>
          </a:xfrm>
          <a:prstGeom prst="roundRect">
            <a:avLst/>
          </a:prstGeom>
          <a:solidFill>
            <a:schemeClr val="bg1">
              <a:lumMod val="95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800" dirty="0">
                <a:solidFill>
                  <a:schemeClr val="tx1"/>
                </a:solidFill>
              </a:rPr>
              <a:t>データ</a:t>
            </a:r>
            <a:endParaRPr lang="en-US" altLang="ja-JP" sz="800" dirty="0">
              <a:solidFill>
                <a:schemeClr val="tx1"/>
              </a:solidFill>
            </a:endParaRPr>
          </a:p>
          <a:p>
            <a:pPr algn="ctr"/>
            <a:r>
              <a:rPr lang="ja-JP" altLang="en-US" sz="800" dirty="0">
                <a:solidFill>
                  <a:schemeClr val="tx1"/>
                </a:solidFill>
              </a:rPr>
              <a:t>連携</a:t>
            </a:r>
            <a:r>
              <a:rPr kumimoji="1" lang="ja-JP" altLang="en-US" sz="800" dirty="0">
                <a:solidFill>
                  <a:schemeClr val="tx1"/>
                </a:solidFill>
              </a:rPr>
              <a:t>基盤</a:t>
            </a:r>
          </a:p>
        </p:txBody>
      </p:sp>
      <p:cxnSp>
        <p:nvCxnSpPr>
          <p:cNvPr id="168" name="直線コネクタ 167">
            <a:extLst>
              <a:ext uri="{FF2B5EF4-FFF2-40B4-BE49-F238E27FC236}">
                <a16:creationId xmlns:a16="http://schemas.microsoft.com/office/drawing/2014/main" id="{82182841-CC13-4ECC-826B-D6BB42207E9B}"/>
              </a:ext>
            </a:extLst>
          </p:cNvPr>
          <p:cNvCxnSpPr>
            <a:cxnSpLocks/>
          </p:cNvCxnSpPr>
          <p:nvPr/>
        </p:nvCxnSpPr>
        <p:spPr>
          <a:xfrm>
            <a:off x="697177" y="5334877"/>
            <a:ext cx="1078358" cy="0"/>
          </a:xfrm>
          <a:prstGeom prst="line">
            <a:avLst/>
          </a:prstGeom>
        </p:spPr>
        <p:style>
          <a:lnRef idx="1">
            <a:schemeClr val="dk1"/>
          </a:lnRef>
          <a:fillRef idx="0">
            <a:schemeClr val="dk1"/>
          </a:fillRef>
          <a:effectRef idx="0">
            <a:schemeClr val="dk1"/>
          </a:effectRef>
          <a:fontRef idx="minor">
            <a:schemeClr val="tx1"/>
          </a:fontRef>
        </p:style>
      </p:cxnSp>
      <p:cxnSp>
        <p:nvCxnSpPr>
          <p:cNvPr id="169" name="直線コネクタ 168">
            <a:extLst>
              <a:ext uri="{FF2B5EF4-FFF2-40B4-BE49-F238E27FC236}">
                <a16:creationId xmlns:a16="http://schemas.microsoft.com/office/drawing/2014/main" id="{AB022FA6-B2B2-4BEC-87D1-62DA639BB06F}"/>
              </a:ext>
            </a:extLst>
          </p:cNvPr>
          <p:cNvCxnSpPr>
            <a:cxnSpLocks/>
          </p:cNvCxnSpPr>
          <p:nvPr/>
        </p:nvCxnSpPr>
        <p:spPr>
          <a:xfrm>
            <a:off x="1918920" y="5334877"/>
            <a:ext cx="1078358" cy="0"/>
          </a:xfrm>
          <a:prstGeom prst="line">
            <a:avLst/>
          </a:prstGeom>
        </p:spPr>
        <p:style>
          <a:lnRef idx="1">
            <a:schemeClr val="dk1"/>
          </a:lnRef>
          <a:fillRef idx="0">
            <a:schemeClr val="dk1"/>
          </a:fillRef>
          <a:effectRef idx="0">
            <a:schemeClr val="dk1"/>
          </a:effectRef>
          <a:fontRef idx="minor">
            <a:schemeClr val="tx1"/>
          </a:fontRef>
        </p:style>
      </p:cxnSp>
      <p:cxnSp>
        <p:nvCxnSpPr>
          <p:cNvPr id="170" name="直線コネクタ 169">
            <a:extLst>
              <a:ext uri="{FF2B5EF4-FFF2-40B4-BE49-F238E27FC236}">
                <a16:creationId xmlns:a16="http://schemas.microsoft.com/office/drawing/2014/main" id="{7282F304-254C-41C5-BF96-475A67620EEF}"/>
              </a:ext>
            </a:extLst>
          </p:cNvPr>
          <p:cNvCxnSpPr>
            <a:cxnSpLocks/>
          </p:cNvCxnSpPr>
          <p:nvPr/>
        </p:nvCxnSpPr>
        <p:spPr>
          <a:xfrm>
            <a:off x="3118884" y="5334877"/>
            <a:ext cx="1078358" cy="0"/>
          </a:xfrm>
          <a:prstGeom prst="line">
            <a:avLst/>
          </a:prstGeom>
        </p:spPr>
        <p:style>
          <a:lnRef idx="1">
            <a:schemeClr val="dk1"/>
          </a:lnRef>
          <a:fillRef idx="0">
            <a:schemeClr val="dk1"/>
          </a:fillRef>
          <a:effectRef idx="0">
            <a:schemeClr val="dk1"/>
          </a:effectRef>
          <a:fontRef idx="minor">
            <a:schemeClr val="tx1"/>
          </a:fontRef>
        </p:style>
      </p:cxnSp>
      <p:sp>
        <p:nvSpPr>
          <p:cNvPr id="171" name="テキスト ボックス 170">
            <a:extLst>
              <a:ext uri="{FF2B5EF4-FFF2-40B4-BE49-F238E27FC236}">
                <a16:creationId xmlns:a16="http://schemas.microsoft.com/office/drawing/2014/main" id="{A7878BBD-5CD0-4040-AEF8-7E650DDE0AF6}"/>
              </a:ext>
            </a:extLst>
          </p:cNvPr>
          <p:cNvSpPr txBox="1"/>
          <p:nvPr/>
        </p:nvSpPr>
        <p:spPr>
          <a:xfrm>
            <a:off x="1024877" y="4736031"/>
            <a:ext cx="4072704" cy="276999"/>
          </a:xfrm>
          <a:prstGeom prst="rect">
            <a:avLst/>
          </a:prstGeom>
          <a:noFill/>
        </p:spPr>
        <p:txBody>
          <a:bodyPr wrap="square">
            <a:spAutoFit/>
          </a:bodyPr>
          <a:lstStyle/>
          <a:p>
            <a:r>
              <a:rPr kumimoji="1" lang="ja-JP" altLang="en-US" sz="1200" b="1" dirty="0"/>
              <a:t>各自治体のニーズに応じた基盤の共同利用を提供予定</a:t>
            </a:r>
            <a:endParaRPr kumimoji="1" lang="ja-JP" altLang="en-US" sz="1200" b="1" baseline="30000" dirty="0"/>
          </a:p>
        </p:txBody>
      </p:sp>
      <p:sp>
        <p:nvSpPr>
          <p:cNvPr id="172" name="テキスト ボックス 171">
            <a:extLst>
              <a:ext uri="{FF2B5EF4-FFF2-40B4-BE49-F238E27FC236}">
                <a16:creationId xmlns:a16="http://schemas.microsoft.com/office/drawing/2014/main" id="{25E6730C-8A61-4042-916B-6B2AAF20D63C}"/>
              </a:ext>
            </a:extLst>
          </p:cNvPr>
          <p:cNvSpPr txBox="1"/>
          <p:nvPr/>
        </p:nvSpPr>
        <p:spPr>
          <a:xfrm>
            <a:off x="4311886" y="5114723"/>
            <a:ext cx="1247457" cy="246221"/>
          </a:xfrm>
          <a:prstGeom prst="rect">
            <a:avLst/>
          </a:prstGeom>
          <a:noFill/>
        </p:spPr>
        <p:txBody>
          <a:bodyPr wrap="none" rtlCol="0">
            <a:spAutoFit/>
          </a:bodyPr>
          <a:lstStyle/>
          <a:p>
            <a:r>
              <a:rPr kumimoji="1" lang="ja-JP" altLang="en-US" sz="1000" b="1" dirty="0"/>
              <a:t>データ連携基盤のみ</a:t>
            </a:r>
          </a:p>
        </p:txBody>
      </p:sp>
      <p:cxnSp>
        <p:nvCxnSpPr>
          <p:cNvPr id="173" name="直線コネクタ 172">
            <a:extLst>
              <a:ext uri="{FF2B5EF4-FFF2-40B4-BE49-F238E27FC236}">
                <a16:creationId xmlns:a16="http://schemas.microsoft.com/office/drawing/2014/main" id="{13E6F211-A3AD-44E0-BD8C-A31A945E9F88}"/>
              </a:ext>
            </a:extLst>
          </p:cNvPr>
          <p:cNvCxnSpPr>
            <a:cxnSpLocks/>
          </p:cNvCxnSpPr>
          <p:nvPr/>
        </p:nvCxnSpPr>
        <p:spPr>
          <a:xfrm>
            <a:off x="5271487" y="5609443"/>
            <a:ext cx="0" cy="491759"/>
          </a:xfrm>
          <a:prstGeom prst="line">
            <a:avLst/>
          </a:prstGeom>
          <a:ln w="19050"/>
        </p:spPr>
        <p:style>
          <a:lnRef idx="1">
            <a:schemeClr val="dk1"/>
          </a:lnRef>
          <a:fillRef idx="0">
            <a:schemeClr val="dk1"/>
          </a:fillRef>
          <a:effectRef idx="0">
            <a:schemeClr val="dk1"/>
          </a:effectRef>
          <a:fontRef idx="minor">
            <a:schemeClr val="tx1"/>
          </a:fontRef>
        </p:style>
      </p:cxnSp>
      <p:sp>
        <p:nvSpPr>
          <p:cNvPr id="174" name="四角形: 角を丸くする 173">
            <a:extLst>
              <a:ext uri="{FF2B5EF4-FFF2-40B4-BE49-F238E27FC236}">
                <a16:creationId xmlns:a16="http://schemas.microsoft.com/office/drawing/2014/main" id="{6154B28D-879D-431B-95B4-3998CD879120}"/>
              </a:ext>
            </a:extLst>
          </p:cNvPr>
          <p:cNvSpPr/>
          <p:nvPr/>
        </p:nvSpPr>
        <p:spPr>
          <a:xfrm>
            <a:off x="5027986" y="5410490"/>
            <a:ext cx="417429" cy="210533"/>
          </a:xfrm>
          <a:prstGeom prst="roundRect">
            <a:avLst/>
          </a:prstGeom>
          <a:solidFill>
            <a:schemeClr val="bg1"/>
          </a:solid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wrap="none" rtlCol="0" anchor="ctr"/>
          <a:lstStyle/>
          <a:p>
            <a:pPr algn="ctr"/>
            <a:r>
              <a:rPr kumimoji="1" lang="en-US" altLang="ja-JP" sz="700" dirty="0">
                <a:solidFill>
                  <a:schemeClr val="tx1"/>
                </a:solidFill>
              </a:rPr>
              <a:t>D</a:t>
            </a:r>
            <a:r>
              <a:rPr lang="ja-JP" altLang="en-US" sz="700" dirty="0">
                <a:solidFill>
                  <a:schemeClr val="tx1"/>
                </a:solidFill>
              </a:rPr>
              <a:t>県</a:t>
            </a:r>
            <a:endParaRPr lang="en-US" altLang="ja-JP" sz="700" dirty="0">
              <a:solidFill>
                <a:schemeClr val="tx1"/>
              </a:solidFill>
            </a:endParaRPr>
          </a:p>
          <a:p>
            <a:pPr algn="ctr"/>
            <a:r>
              <a:rPr kumimoji="1" lang="ja-JP" altLang="en-US" sz="700" dirty="0">
                <a:solidFill>
                  <a:schemeClr val="tx1"/>
                </a:solidFill>
              </a:rPr>
              <a:t>サービス</a:t>
            </a:r>
            <a:endParaRPr kumimoji="1" lang="en-US" altLang="ja-JP" sz="700" dirty="0">
              <a:solidFill>
                <a:schemeClr val="tx1"/>
              </a:solidFill>
            </a:endParaRPr>
          </a:p>
        </p:txBody>
      </p:sp>
      <p:cxnSp>
        <p:nvCxnSpPr>
          <p:cNvPr id="175" name="直線コネクタ 174">
            <a:extLst>
              <a:ext uri="{FF2B5EF4-FFF2-40B4-BE49-F238E27FC236}">
                <a16:creationId xmlns:a16="http://schemas.microsoft.com/office/drawing/2014/main" id="{8C56B6B3-0EE5-4DCC-B95E-5EE48987B3B6}"/>
              </a:ext>
            </a:extLst>
          </p:cNvPr>
          <p:cNvCxnSpPr>
            <a:cxnSpLocks/>
          </p:cNvCxnSpPr>
          <p:nvPr/>
        </p:nvCxnSpPr>
        <p:spPr>
          <a:xfrm>
            <a:off x="4321924" y="5337945"/>
            <a:ext cx="1078358" cy="0"/>
          </a:xfrm>
          <a:prstGeom prst="line">
            <a:avLst/>
          </a:prstGeom>
        </p:spPr>
        <p:style>
          <a:lnRef idx="1">
            <a:schemeClr val="dk1"/>
          </a:lnRef>
          <a:fillRef idx="0">
            <a:schemeClr val="dk1"/>
          </a:fillRef>
          <a:effectRef idx="0">
            <a:schemeClr val="dk1"/>
          </a:effectRef>
          <a:fontRef idx="minor">
            <a:schemeClr val="tx1"/>
          </a:fontRef>
        </p:style>
      </p:cxnSp>
      <p:cxnSp>
        <p:nvCxnSpPr>
          <p:cNvPr id="177" name="直線コネクタ 176">
            <a:extLst>
              <a:ext uri="{FF2B5EF4-FFF2-40B4-BE49-F238E27FC236}">
                <a16:creationId xmlns:a16="http://schemas.microsoft.com/office/drawing/2014/main" id="{09350C99-BFC6-47B3-810F-79ECAAE6E3D6}"/>
              </a:ext>
            </a:extLst>
          </p:cNvPr>
          <p:cNvCxnSpPr>
            <a:cxnSpLocks/>
          </p:cNvCxnSpPr>
          <p:nvPr/>
        </p:nvCxnSpPr>
        <p:spPr>
          <a:xfrm>
            <a:off x="3946622" y="5586787"/>
            <a:ext cx="0" cy="491759"/>
          </a:xfrm>
          <a:prstGeom prst="line">
            <a:avLst/>
          </a:prstGeom>
          <a:ln w="19050"/>
        </p:spPr>
        <p:style>
          <a:lnRef idx="1">
            <a:schemeClr val="dk1"/>
          </a:lnRef>
          <a:fillRef idx="0">
            <a:schemeClr val="dk1"/>
          </a:fillRef>
          <a:effectRef idx="0">
            <a:schemeClr val="dk1"/>
          </a:effectRef>
          <a:fontRef idx="minor">
            <a:schemeClr val="tx1"/>
          </a:fontRef>
        </p:style>
      </p:cxnSp>
      <p:sp>
        <p:nvSpPr>
          <p:cNvPr id="178" name="四角形: 角を丸くする 177">
            <a:extLst>
              <a:ext uri="{FF2B5EF4-FFF2-40B4-BE49-F238E27FC236}">
                <a16:creationId xmlns:a16="http://schemas.microsoft.com/office/drawing/2014/main" id="{61BE5C74-9142-45BF-9B3F-35142EC65FC6}"/>
              </a:ext>
            </a:extLst>
          </p:cNvPr>
          <p:cNvSpPr/>
          <p:nvPr/>
        </p:nvSpPr>
        <p:spPr>
          <a:xfrm>
            <a:off x="3770511" y="5407422"/>
            <a:ext cx="417429" cy="218203"/>
          </a:xfrm>
          <a:prstGeom prst="roundRect">
            <a:avLst/>
          </a:prstGeom>
          <a:solidFill>
            <a:schemeClr val="accent4">
              <a:lumMod val="20000"/>
              <a:lumOff val="80000"/>
            </a:schemeClr>
          </a:solidFill>
          <a:ln>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wrap="none" rtlCol="0" anchor="ctr"/>
          <a:lstStyle/>
          <a:p>
            <a:pPr algn="ctr"/>
            <a:r>
              <a:rPr kumimoji="1" lang="ja-JP" altLang="en-US" sz="700" dirty="0">
                <a:solidFill>
                  <a:schemeClr val="tx1"/>
                </a:solidFill>
              </a:rPr>
              <a:t>カタログ</a:t>
            </a:r>
          </a:p>
        </p:txBody>
      </p:sp>
      <p:sp>
        <p:nvSpPr>
          <p:cNvPr id="179" name="テキスト ボックス 178">
            <a:extLst>
              <a:ext uri="{FF2B5EF4-FFF2-40B4-BE49-F238E27FC236}">
                <a16:creationId xmlns:a16="http://schemas.microsoft.com/office/drawing/2014/main" id="{3400A4B4-88EF-42C6-B15D-5615E7F8AE18}"/>
              </a:ext>
            </a:extLst>
          </p:cNvPr>
          <p:cNvSpPr txBox="1"/>
          <p:nvPr/>
        </p:nvSpPr>
        <p:spPr>
          <a:xfrm>
            <a:off x="5485457" y="5690727"/>
            <a:ext cx="396262" cy="261610"/>
          </a:xfrm>
          <a:prstGeom prst="rect">
            <a:avLst/>
          </a:prstGeom>
          <a:noFill/>
        </p:spPr>
        <p:txBody>
          <a:bodyPr wrap="none" rtlCol="0">
            <a:spAutoFit/>
          </a:bodyPr>
          <a:lstStyle/>
          <a:p>
            <a:r>
              <a:rPr lang="ja-JP" altLang="en-US" sz="1050" dirty="0"/>
              <a:t>・・・</a:t>
            </a:r>
            <a:endParaRPr kumimoji="1" lang="ja-JP" altLang="en-US" sz="1050" dirty="0"/>
          </a:p>
        </p:txBody>
      </p:sp>
      <p:sp>
        <p:nvSpPr>
          <p:cNvPr id="180" name="四角形: 角を丸くする 179">
            <a:extLst>
              <a:ext uri="{FF2B5EF4-FFF2-40B4-BE49-F238E27FC236}">
                <a16:creationId xmlns:a16="http://schemas.microsoft.com/office/drawing/2014/main" id="{A3A35FEF-9E38-4570-BD68-A5D927017FAE}"/>
              </a:ext>
            </a:extLst>
          </p:cNvPr>
          <p:cNvSpPr/>
          <p:nvPr/>
        </p:nvSpPr>
        <p:spPr>
          <a:xfrm>
            <a:off x="1974433" y="6078546"/>
            <a:ext cx="538794" cy="406236"/>
          </a:xfrm>
          <a:prstGeom prst="roundRect">
            <a:avLst/>
          </a:prstGeom>
          <a:solidFill>
            <a:schemeClr val="bg1">
              <a:lumMod val="95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800" dirty="0">
                <a:solidFill>
                  <a:schemeClr val="tx1"/>
                </a:solidFill>
              </a:rPr>
              <a:t>ID</a:t>
            </a:r>
            <a:r>
              <a:rPr kumimoji="1" lang="ja-JP" altLang="en-US" sz="800" dirty="0">
                <a:solidFill>
                  <a:schemeClr val="tx1"/>
                </a:solidFill>
              </a:rPr>
              <a:t>連携</a:t>
            </a:r>
            <a:endParaRPr kumimoji="1" lang="en-US" altLang="ja-JP" sz="800" dirty="0">
              <a:solidFill>
                <a:schemeClr val="tx1"/>
              </a:solidFill>
            </a:endParaRPr>
          </a:p>
          <a:p>
            <a:pPr algn="ctr"/>
            <a:r>
              <a:rPr kumimoji="1" lang="ja-JP" altLang="en-US" sz="800" dirty="0">
                <a:solidFill>
                  <a:schemeClr val="tx1"/>
                </a:solidFill>
              </a:rPr>
              <a:t>基盤</a:t>
            </a:r>
          </a:p>
        </p:txBody>
      </p:sp>
      <p:sp>
        <p:nvSpPr>
          <p:cNvPr id="181" name="四角形: 角を丸くする 180">
            <a:extLst>
              <a:ext uri="{FF2B5EF4-FFF2-40B4-BE49-F238E27FC236}">
                <a16:creationId xmlns:a16="http://schemas.microsoft.com/office/drawing/2014/main" id="{6D9B21F4-BC76-47FA-A5B1-9C1016971C86}"/>
              </a:ext>
            </a:extLst>
          </p:cNvPr>
          <p:cNvSpPr/>
          <p:nvPr/>
        </p:nvSpPr>
        <p:spPr>
          <a:xfrm>
            <a:off x="3637698" y="6087399"/>
            <a:ext cx="657543" cy="406236"/>
          </a:xfrm>
          <a:prstGeom prst="roundRect">
            <a:avLst/>
          </a:prstGeom>
          <a:solidFill>
            <a:schemeClr val="bg1">
              <a:lumMod val="95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800" dirty="0">
                <a:solidFill>
                  <a:schemeClr val="tx1"/>
                </a:solidFill>
              </a:rPr>
              <a:t>データ</a:t>
            </a:r>
            <a:endParaRPr lang="en-US" altLang="ja-JP" sz="800" dirty="0">
              <a:solidFill>
                <a:schemeClr val="tx1"/>
              </a:solidFill>
            </a:endParaRPr>
          </a:p>
          <a:p>
            <a:pPr algn="ctr"/>
            <a:r>
              <a:rPr lang="ja-JP" altLang="en-US" sz="800" dirty="0">
                <a:solidFill>
                  <a:schemeClr val="tx1"/>
                </a:solidFill>
              </a:rPr>
              <a:t>連携</a:t>
            </a:r>
            <a:r>
              <a:rPr kumimoji="1" lang="ja-JP" altLang="en-US" sz="800" dirty="0">
                <a:solidFill>
                  <a:schemeClr val="tx1"/>
                </a:solidFill>
              </a:rPr>
              <a:t>基盤</a:t>
            </a:r>
          </a:p>
        </p:txBody>
      </p:sp>
      <p:sp>
        <p:nvSpPr>
          <p:cNvPr id="182" name="四角形: 角を丸くする 181">
            <a:extLst>
              <a:ext uri="{FF2B5EF4-FFF2-40B4-BE49-F238E27FC236}">
                <a16:creationId xmlns:a16="http://schemas.microsoft.com/office/drawing/2014/main" id="{39C9B2C1-9A04-40A5-8F68-132F99E25055}"/>
              </a:ext>
            </a:extLst>
          </p:cNvPr>
          <p:cNvSpPr/>
          <p:nvPr/>
        </p:nvSpPr>
        <p:spPr>
          <a:xfrm>
            <a:off x="4976162" y="6103608"/>
            <a:ext cx="657543" cy="406236"/>
          </a:xfrm>
          <a:prstGeom prst="roundRect">
            <a:avLst/>
          </a:prstGeom>
          <a:solidFill>
            <a:schemeClr val="bg1">
              <a:lumMod val="95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800" dirty="0">
                <a:solidFill>
                  <a:schemeClr val="tx1"/>
                </a:solidFill>
              </a:rPr>
              <a:t>データ</a:t>
            </a:r>
            <a:endParaRPr lang="en-US" altLang="ja-JP" sz="800" dirty="0">
              <a:solidFill>
                <a:schemeClr val="tx1"/>
              </a:solidFill>
            </a:endParaRPr>
          </a:p>
          <a:p>
            <a:pPr algn="ctr"/>
            <a:r>
              <a:rPr lang="ja-JP" altLang="en-US" sz="800" dirty="0">
                <a:solidFill>
                  <a:schemeClr val="tx1"/>
                </a:solidFill>
              </a:rPr>
              <a:t>連携</a:t>
            </a:r>
            <a:r>
              <a:rPr kumimoji="1" lang="ja-JP" altLang="en-US" sz="800" dirty="0">
                <a:solidFill>
                  <a:schemeClr val="tx1"/>
                </a:solidFill>
              </a:rPr>
              <a:t>基盤</a:t>
            </a:r>
          </a:p>
        </p:txBody>
      </p:sp>
      <p:sp>
        <p:nvSpPr>
          <p:cNvPr id="183" name="テキスト ボックス 182">
            <a:extLst>
              <a:ext uri="{FF2B5EF4-FFF2-40B4-BE49-F238E27FC236}">
                <a16:creationId xmlns:a16="http://schemas.microsoft.com/office/drawing/2014/main" id="{AC7EF251-47C5-405B-A945-A4B6BFA153FE}"/>
              </a:ext>
            </a:extLst>
          </p:cNvPr>
          <p:cNvSpPr txBox="1"/>
          <p:nvPr/>
        </p:nvSpPr>
        <p:spPr>
          <a:xfrm>
            <a:off x="191353" y="5977347"/>
            <a:ext cx="338554" cy="579646"/>
          </a:xfrm>
          <a:prstGeom prst="rect">
            <a:avLst/>
          </a:prstGeom>
          <a:noFill/>
        </p:spPr>
        <p:txBody>
          <a:bodyPr vert="vert270" wrap="none" rtlCol="0">
            <a:spAutoFit/>
          </a:bodyPr>
          <a:lstStyle/>
          <a:p>
            <a:r>
              <a:rPr kumimoji="1" lang="en-US" altLang="ja-JP" sz="1000" b="1" dirty="0">
                <a:solidFill>
                  <a:schemeClr val="bg1"/>
                </a:solidFill>
              </a:rPr>
              <a:t>ORDEN</a:t>
            </a:r>
            <a:endParaRPr kumimoji="1" lang="ja-JP" altLang="en-US" sz="1000" b="1" dirty="0">
              <a:solidFill>
                <a:schemeClr val="bg1"/>
              </a:solidFill>
            </a:endParaRPr>
          </a:p>
        </p:txBody>
      </p:sp>
      <p:sp>
        <p:nvSpPr>
          <p:cNvPr id="184" name="テキスト ボックス 183">
            <a:extLst>
              <a:ext uri="{FF2B5EF4-FFF2-40B4-BE49-F238E27FC236}">
                <a16:creationId xmlns:a16="http://schemas.microsoft.com/office/drawing/2014/main" id="{50E4907F-24E5-4CBD-884E-CBB1228BD3C8}"/>
              </a:ext>
            </a:extLst>
          </p:cNvPr>
          <p:cNvSpPr txBox="1"/>
          <p:nvPr/>
        </p:nvSpPr>
        <p:spPr>
          <a:xfrm>
            <a:off x="163774" y="4244624"/>
            <a:ext cx="5822299" cy="621942"/>
          </a:xfrm>
          <a:prstGeom prst="rect">
            <a:avLst/>
          </a:prstGeom>
          <a:noFill/>
          <a:ln>
            <a:noFill/>
          </a:ln>
        </p:spPr>
        <p:txBody>
          <a:bodyPr wrap="square" rtlCol="0">
            <a:noAutofit/>
          </a:bodyPr>
          <a:lstStyle/>
          <a:p>
            <a:r>
              <a:rPr lang="ja-JP" altLang="en-US" sz="1200" dirty="0"/>
              <a:t>他自治体との</a:t>
            </a:r>
            <a:r>
              <a:rPr lang="en-US" altLang="ja-JP" sz="1200" dirty="0"/>
              <a:t>ORDEN</a:t>
            </a:r>
            <a:r>
              <a:rPr lang="ja-JP" altLang="en-US" sz="1200" dirty="0"/>
              <a:t>共同利用を実現する。自治体ニーズに合わせてサービス・機能を分解し提供することで、共同利用しやすい環境を構築する。</a:t>
            </a:r>
            <a:endParaRPr kumimoji="1" lang="en-US" altLang="ja-JP" sz="1200" dirty="0"/>
          </a:p>
        </p:txBody>
      </p:sp>
      <p:sp>
        <p:nvSpPr>
          <p:cNvPr id="185" name="テキスト ボックス 184">
            <a:extLst>
              <a:ext uri="{FF2B5EF4-FFF2-40B4-BE49-F238E27FC236}">
                <a16:creationId xmlns:a16="http://schemas.microsoft.com/office/drawing/2014/main" id="{1201220C-5923-48D7-A86D-EFB730FED991}"/>
              </a:ext>
            </a:extLst>
          </p:cNvPr>
          <p:cNvSpPr txBox="1"/>
          <p:nvPr/>
        </p:nvSpPr>
        <p:spPr>
          <a:xfrm>
            <a:off x="6268423" y="1175960"/>
            <a:ext cx="5822299" cy="621942"/>
          </a:xfrm>
          <a:prstGeom prst="rect">
            <a:avLst/>
          </a:prstGeom>
          <a:noFill/>
          <a:ln>
            <a:noFill/>
          </a:ln>
        </p:spPr>
        <p:txBody>
          <a:bodyPr wrap="square" rtlCol="0">
            <a:noAutofit/>
          </a:bodyPr>
          <a:lstStyle/>
          <a:p>
            <a:r>
              <a:rPr lang="en-US" altLang="ja-JP" sz="1200" dirty="0"/>
              <a:t>2025</a:t>
            </a:r>
            <a:r>
              <a:rPr lang="ja-JP" altLang="en-US" sz="1200" dirty="0"/>
              <a:t>年度における広域観光実証事業の実績を踏まえ、広域でデータ利活用の価値が生まれるユースケースに取り組む。（防災分野など）</a:t>
            </a:r>
            <a:endParaRPr kumimoji="1" lang="en-US" altLang="ja-JP" sz="1200" dirty="0"/>
          </a:p>
        </p:txBody>
      </p:sp>
      <p:sp>
        <p:nvSpPr>
          <p:cNvPr id="242" name="四角形: 角を丸くする 241">
            <a:extLst>
              <a:ext uri="{FF2B5EF4-FFF2-40B4-BE49-F238E27FC236}">
                <a16:creationId xmlns:a16="http://schemas.microsoft.com/office/drawing/2014/main" id="{2E031D8D-9385-4C75-A189-0CF447556D57}"/>
              </a:ext>
            </a:extLst>
          </p:cNvPr>
          <p:cNvSpPr/>
          <p:nvPr/>
        </p:nvSpPr>
        <p:spPr>
          <a:xfrm>
            <a:off x="6477149" y="1871155"/>
            <a:ext cx="5494634" cy="311104"/>
          </a:xfrm>
          <a:prstGeom prst="roundRect">
            <a:avLst>
              <a:gd name="adj" fmla="val 0"/>
            </a:avLst>
          </a:prstGeom>
          <a:solidFill>
            <a:srgbClr val="B4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広域データ利活用で価値が生まれやすい分野</a:t>
            </a:r>
          </a:p>
        </p:txBody>
      </p:sp>
      <p:pic>
        <p:nvPicPr>
          <p:cNvPr id="243" name="図 242">
            <a:extLst>
              <a:ext uri="{FF2B5EF4-FFF2-40B4-BE49-F238E27FC236}">
                <a16:creationId xmlns:a16="http://schemas.microsoft.com/office/drawing/2014/main" id="{AA715DB6-37B4-45B6-AEE4-61AC33A73E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7413" y="2761206"/>
            <a:ext cx="711339" cy="491257"/>
          </a:xfrm>
          <a:prstGeom prst="rect">
            <a:avLst/>
          </a:prstGeom>
        </p:spPr>
      </p:pic>
      <p:grpSp>
        <p:nvGrpSpPr>
          <p:cNvPr id="10" name="グループ化 9">
            <a:extLst>
              <a:ext uri="{FF2B5EF4-FFF2-40B4-BE49-F238E27FC236}">
                <a16:creationId xmlns:a16="http://schemas.microsoft.com/office/drawing/2014/main" id="{EA252E06-4AA4-45E8-850E-6ECCF788E857}"/>
              </a:ext>
            </a:extLst>
          </p:cNvPr>
          <p:cNvGrpSpPr/>
          <p:nvPr/>
        </p:nvGrpSpPr>
        <p:grpSpPr>
          <a:xfrm>
            <a:off x="6531192" y="2471989"/>
            <a:ext cx="4279848" cy="272250"/>
            <a:chOff x="6587071" y="2506371"/>
            <a:chExt cx="5150111" cy="272250"/>
          </a:xfrm>
        </p:grpSpPr>
        <p:sp>
          <p:nvSpPr>
            <p:cNvPr id="244" name="四角形: 角を丸くする 243">
              <a:extLst>
                <a:ext uri="{FF2B5EF4-FFF2-40B4-BE49-F238E27FC236}">
                  <a16:creationId xmlns:a16="http://schemas.microsoft.com/office/drawing/2014/main" id="{07107F37-B3A3-4268-BEBA-6B6455C93E90}"/>
                </a:ext>
              </a:extLst>
            </p:cNvPr>
            <p:cNvSpPr/>
            <p:nvPr/>
          </p:nvSpPr>
          <p:spPr>
            <a:xfrm>
              <a:off x="6587071" y="2506371"/>
              <a:ext cx="2484000" cy="272250"/>
            </a:xfrm>
            <a:prstGeom prst="roundRect">
              <a:avLst>
                <a:gd name="adj" fmla="val 1832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広域観光</a:t>
              </a:r>
            </a:p>
          </p:txBody>
        </p:sp>
        <p:sp>
          <p:nvSpPr>
            <p:cNvPr id="245" name="四角形: 角を丸くする 244">
              <a:extLst>
                <a:ext uri="{FF2B5EF4-FFF2-40B4-BE49-F238E27FC236}">
                  <a16:creationId xmlns:a16="http://schemas.microsoft.com/office/drawing/2014/main" id="{DDDF8AEB-00AC-414D-B218-856EEE3455F9}"/>
                </a:ext>
              </a:extLst>
            </p:cNvPr>
            <p:cNvSpPr/>
            <p:nvPr/>
          </p:nvSpPr>
          <p:spPr>
            <a:xfrm>
              <a:off x="9253182" y="2506371"/>
              <a:ext cx="2484000" cy="272250"/>
            </a:xfrm>
            <a:prstGeom prst="roundRect">
              <a:avLst>
                <a:gd name="adj" fmla="val 1832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広域防災</a:t>
              </a:r>
              <a:endParaRPr kumimoji="1" lang="ja-JP" altLang="en-US" sz="1200" b="1" dirty="0">
                <a:solidFill>
                  <a:schemeClr val="tx1"/>
                </a:solidFill>
              </a:endParaRPr>
            </a:p>
          </p:txBody>
        </p:sp>
      </p:grpSp>
      <p:sp>
        <p:nvSpPr>
          <p:cNvPr id="316" name="テキスト ボックス 315">
            <a:extLst>
              <a:ext uri="{FF2B5EF4-FFF2-40B4-BE49-F238E27FC236}">
                <a16:creationId xmlns:a16="http://schemas.microsoft.com/office/drawing/2014/main" id="{A3E3C5A3-17AF-41E1-9E1F-ED8EDF4BC89A}"/>
              </a:ext>
            </a:extLst>
          </p:cNvPr>
          <p:cNvSpPr txBox="1"/>
          <p:nvPr/>
        </p:nvSpPr>
        <p:spPr>
          <a:xfrm>
            <a:off x="6505568" y="2771352"/>
            <a:ext cx="2239927" cy="830997"/>
          </a:xfrm>
          <a:prstGeom prst="rect">
            <a:avLst/>
          </a:prstGeom>
          <a:noFill/>
        </p:spPr>
        <p:txBody>
          <a:bodyPr wrap="square" rtlCol="0">
            <a:spAutoFit/>
          </a:bodyPr>
          <a:lstStyle/>
          <a:p>
            <a:r>
              <a:rPr lang="ja-JP" altLang="en-US" sz="1200" dirty="0"/>
              <a:t>広域周遊の実現をめざし、</a:t>
            </a:r>
            <a:r>
              <a:rPr lang="en-US" altLang="ja-JP" sz="1200" dirty="0"/>
              <a:t>2025</a:t>
            </a:r>
            <a:r>
              <a:rPr lang="ja-JP" altLang="en-US" sz="1200" dirty="0"/>
              <a:t>年度に広域観光実証事業として、広域版</a:t>
            </a:r>
            <a:r>
              <a:rPr lang="en-US" altLang="ja-JP" sz="1200" dirty="0"/>
              <a:t>AI</a:t>
            </a:r>
            <a:r>
              <a:rPr lang="ja-JP" altLang="en-US" sz="1200" dirty="0"/>
              <a:t>観光案内サービスを６府県と実施。</a:t>
            </a:r>
            <a:endParaRPr lang="en-US" altLang="ja-JP" sz="1200" dirty="0"/>
          </a:p>
        </p:txBody>
      </p:sp>
      <p:sp>
        <p:nvSpPr>
          <p:cNvPr id="318" name="テキスト ボックス 317">
            <a:extLst>
              <a:ext uri="{FF2B5EF4-FFF2-40B4-BE49-F238E27FC236}">
                <a16:creationId xmlns:a16="http://schemas.microsoft.com/office/drawing/2014/main" id="{6C3E03CF-D251-4861-9CF2-A6900BE4B702}"/>
              </a:ext>
            </a:extLst>
          </p:cNvPr>
          <p:cNvSpPr txBox="1"/>
          <p:nvPr/>
        </p:nvSpPr>
        <p:spPr>
          <a:xfrm>
            <a:off x="8748052" y="2777929"/>
            <a:ext cx="2085919" cy="830997"/>
          </a:xfrm>
          <a:prstGeom prst="rect">
            <a:avLst/>
          </a:prstGeom>
          <a:noFill/>
        </p:spPr>
        <p:txBody>
          <a:bodyPr wrap="square" rtlCol="0">
            <a:spAutoFit/>
          </a:bodyPr>
          <a:lstStyle/>
          <a:p>
            <a:r>
              <a:rPr lang="ja-JP" altLang="en-US" sz="1200" dirty="0"/>
              <a:t>災害発生時の広域での被災状況把握や自治体間情報連携などを実現。（</a:t>
            </a:r>
            <a:r>
              <a:rPr lang="en-US" altLang="ja-JP" sz="1200" dirty="0"/>
              <a:t>2026</a:t>
            </a:r>
            <a:r>
              <a:rPr lang="ja-JP" altLang="en-US" sz="1200" dirty="0"/>
              <a:t>年度実施予定）</a:t>
            </a:r>
            <a:endParaRPr lang="en-US" altLang="ja-JP" sz="1200" dirty="0"/>
          </a:p>
        </p:txBody>
      </p:sp>
      <p:sp>
        <p:nvSpPr>
          <p:cNvPr id="13" name="左大かっこ 12">
            <a:extLst>
              <a:ext uri="{FF2B5EF4-FFF2-40B4-BE49-F238E27FC236}">
                <a16:creationId xmlns:a16="http://schemas.microsoft.com/office/drawing/2014/main" id="{E0F0A065-65C5-4432-A755-7B895AEBE165}"/>
              </a:ext>
            </a:extLst>
          </p:cNvPr>
          <p:cNvSpPr/>
          <p:nvPr/>
        </p:nvSpPr>
        <p:spPr>
          <a:xfrm rot="5400000">
            <a:off x="8629785" y="246145"/>
            <a:ext cx="82659" cy="4279850"/>
          </a:xfrm>
          <a:prstGeom prst="leftBracket">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19" name="四角形: 角を丸くする 318">
            <a:extLst>
              <a:ext uri="{FF2B5EF4-FFF2-40B4-BE49-F238E27FC236}">
                <a16:creationId xmlns:a16="http://schemas.microsoft.com/office/drawing/2014/main" id="{7873E321-6A39-4DAA-8E8D-D170A08690E7}"/>
              </a:ext>
            </a:extLst>
          </p:cNvPr>
          <p:cNvSpPr/>
          <p:nvPr/>
        </p:nvSpPr>
        <p:spPr>
          <a:xfrm>
            <a:off x="7675795" y="2234127"/>
            <a:ext cx="2359609" cy="218114"/>
          </a:xfrm>
          <a:prstGeom prst="roundRect">
            <a:avLst>
              <a:gd name="adj" fmla="val 183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a:solidFill>
                  <a:schemeClr val="accent1">
                    <a:lumMod val="75000"/>
                  </a:schemeClr>
                </a:solidFill>
              </a:rPr>
              <a:t>研究会で特に意見の多い分野</a:t>
            </a:r>
            <a:endParaRPr kumimoji="1" lang="ja-JP" altLang="en-US" sz="1100" b="1" dirty="0">
              <a:solidFill>
                <a:schemeClr val="accent1">
                  <a:lumMod val="75000"/>
                </a:schemeClr>
              </a:solidFill>
            </a:endParaRPr>
          </a:p>
        </p:txBody>
      </p:sp>
      <p:sp>
        <p:nvSpPr>
          <p:cNvPr id="322" name="四角形: 角を丸くする 321">
            <a:extLst>
              <a:ext uri="{FF2B5EF4-FFF2-40B4-BE49-F238E27FC236}">
                <a16:creationId xmlns:a16="http://schemas.microsoft.com/office/drawing/2014/main" id="{122433F1-4CF1-4A78-ADE7-608DBDFBD955}"/>
              </a:ext>
            </a:extLst>
          </p:cNvPr>
          <p:cNvSpPr/>
          <p:nvPr/>
        </p:nvSpPr>
        <p:spPr>
          <a:xfrm>
            <a:off x="10939656" y="2477503"/>
            <a:ext cx="1032128" cy="272250"/>
          </a:xfrm>
          <a:prstGeom prst="roundRect">
            <a:avLst>
              <a:gd name="adj" fmla="val 1832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その他分野</a:t>
            </a:r>
            <a:endParaRPr kumimoji="1" lang="ja-JP" altLang="en-US" sz="1200" b="1" dirty="0">
              <a:solidFill>
                <a:schemeClr val="tx1"/>
              </a:solidFill>
            </a:endParaRPr>
          </a:p>
        </p:txBody>
      </p:sp>
      <p:sp>
        <p:nvSpPr>
          <p:cNvPr id="323" name="テキスト ボックス 322">
            <a:extLst>
              <a:ext uri="{FF2B5EF4-FFF2-40B4-BE49-F238E27FC236}">
                <a16:creationId xmlns:a16="http://schemas.microsoft.com/office/drawing/2014/main" id="{044E7D82-BA2B-44D1-B652-4B0F7323F3FA}"/>
              </a:ext>
            </a:extLst>
          </p:cNvPr>
          <p:cNvSpPr txBox="1"/>
          <p:nvPr/>
        </p:nvSpPr>
        <p:spPr>
          <a:xfrm>
            <a:off x="10919024" y="2771056"/>
            <a:ext cx="1052759" cy="830997"/>
          </a:xfrm>
          <a:prstGeom prst="rect">
            <a:avLst/>
          </a:prstGeom>
          <a:noFill/>
        </p:spPr>
        <p:txBody>
          <a:bodyPr wrap="square" rtlCol="0">
            <a:spAutoFit/>
          </a:bodyPr>
          <a:lstStyle/>
          <a:p>
            <a:r>
              <a:rPr lang="ja-JP" altLang="en-US" sz="1200" dirty="0"/>
              <a:t>研究会活動等を通して、</a:t>
            </a:r>
            <a:endParaRPr lang="en-US" altLang="ja-JP" sz="1200" dirty="0"/>
          </a:p>
          <a:p>
            <a:r>
              <a:rPr lang="ja-JP" altLang="en-US" sz="1200" dirty="0"/>
              <a:t>新たな分野の検討も行う。</a:t>
            </a:r>
            <a:endParaRPr lang="en-US" altLang="ja-JP" sz="1200" dirty="0"/>
          </a:p>
        </p:txBody>
      </p:sp>
      <p:sp>
        <p:nvSpPr>
          <p:cNvPr id="324" name="テキスト ボックス 323">
            <a:extLst>
              <a:ext uri="{FF2B5EF4-FFF2-40B4-BE49-F238E27FC236}">
                <a16:creationId xmlns:a16="http://schemas.microsoft.com/office/drawing/2014/main" id="{E6524A6C-98D3-4676-AC81-8064ACB9FB34}"/>
              </a:ext>
            </a:extLst>
          </p:cNvPr>
          <p:cNvSpPr txBox="1"/>
          <p:nvPr/>
        </p:nvSpPr>
        <p:spPr>
          <a:xfrm>
            <a:off x="6212801" y="4244624"/>
            <a:ext cx="5822299" cy="621942"/>
          </a:xfrm>
          <a:prstGeom prst="rect">
            <a:avLst/>
          </a:prstGeom>
          <a:noFill/>
          <a:ln>
            <a:noFill/>
          </a:ln>
        </p:spPr>
        <p:txBody>
          <a:bodyPr wrap="square" rtlCol="0">
            <a:noAutofit/>
          </a:bodyPr>
          <a:lstStyle/>
          <a:p>
            <a:r>
              <a:rPr kumimoji="1" lang="ja-JP" altLang="en-US" sz="1200" dirty="0"/>
              <a:t>共同利用の推進に向けて、「研究会の継続運営・参画団体拡大」「</a:t>
            </a:r>
            <a:r>
              <a:rPr kumimoji="1" lang="en-US" altLang="ja-JP" sz="1200" dirty="0"/>
              <a:t>ORDEN</a:t>
            </a:r>
            <a:r>
              <a:rPr kumimoji="1" lang="ja-JP" altLang="en-US" sz="1200" dirty="0"/>
              <a:t>共同利用の実現・共同利用自治体の拡大」「新たな分野での共同利用ユースケースの創出」に取り組む。</a:t>
            </a:r>
            <a:endParaRPr kumimoji="1" lang="en-US" altLang="ja-JP" sz="1200" dirty="0"/>
          </a:p>
        </p:txBody>
      </p:sp>
      <p:graphicFrame>
        <p:nvGraphicFramePr>
          <p:cNvPr id="325" name="表 19">
            <a:extLst>
              <a:ext uri="{FF2B5EF4-FFF2-40B4-BE49-F238E27FC236}">
                <a16:creationId xmlns:a16="http://schemas.microsoft.com/office/drawing/2014/main" id="{ED71F798-6234-45CA-A458-6D90A8B2E2FA}"/>
              </a:ext>
            </a:extLst>
          </p:cNvPr>
          <p:cNvGraphicFramePr>
            <a:graphicFrameLocks noGrp="1"/>
          </p:cNvGraphicFramePr>
          <p:nvPr/>
        </p:nvGraphicFramePr>
        <p:xfrm>
          <a:off x="6237762" y="4941638"/>
          <a:ext cx="5859743" cy="1703500"/>
        </p:xfrm>
        <a:graphic>
          <a:graphicData uri="http://schemas.openxmlformats.org/drawingml/2006/table">
            <a:tbl>
              <a:tblPr firstRow="1" bandRow="1">
                <a:tableStyleId>{5940675A-B579-460E-94D1-54222C63F5DA}</a:tableStyleId>
              </a:tblPr>
              <a:tblGrid>
                <a:gridCol w="488158">
                  <a:extLst>
                    <a:ext uri="{9D8B030D-6E8A-4147-A177-3AD203B41FA5}">
                      <a16:colId xmlns:a16="http://schemas.microsoft.com/office/drawing/2014/main" val="2211717707"/>
                    </a:ext>
                  </a:extLst>
                </a:gridCol>
                <a:gridCol w="1117600">
                  <a:extLst>
                    <a:ext uri="{9D8B030D-6E8A-4147-A177-3AD203B41FA5}">
                      <a16:colId xmlns:a16="http://schemas.microsoft.com/office/drawing/2014/main" val="481855050"/>
                    </a:ext>
                  </a:extLst>
                </a:gridCol>
                <a:gridCol w="1417995">
                  <a:extLst>
                    <a:ext uri="{9D8B030D-6E8A-4147-A177-3AD203B41FA5}">
                      <a16:colId xmlns:a16="http://schemas.microsoft.com/office/drawing/2014/main" val="3542294581"/>
                    </a:ext>
                  </a:extLst>
                </a:gridCol>
                <a:gridCol w="1417995">
                  <a:extLst>
                    <a:ext uri="{9D8B030D-6E8A-4147-A177-3AD203B41FA5}">
                      <a16:colId xmlns:a16="http://schemas.microsoft.com/office/drawing/2014/main" val="1289801523"/>
                    </a:ext>
                  </a:extLst>
                </a:gridCol>
                <a:gridCol w="1417995">
                  <a:extLst>
                    <a:ext uri="{9D8B030D-6E8A-4147-A177-3AD203B41FA5}">
                      <a16:colId xmlns:a16="http://schemas.microsoft.com/office/drawing/2014/main" val="1087351789"/>
                    </a:ext>
                  </a:extLst>
                </a:gridCol>
              </a:tblGrid>
              <a:tr h="344653">
                <a:tc>
                  <a:txBody>
                    <a:bodyPr/>
                    <a:lstStyle/>
                    <a:p>
                      <a:pPr algn="ctr"/>
                      <a:r>
                        <a:rPr kumimoji="1" lang="ja-JP" altLang="en-US" sz="1100" b="1" dirty="0">
                          <a:solidFill>
                            <a:schemeClr val="tx1"/>
                          </a:solidFill>
                        </a:rPr>
                        <a:t>項番</a:t>
                      </a:r>
                    </a:p>
                  </a:txBody>
                  <a:tcPr>
                    <a:solidFill>
                      <a:schemeClr val="accent5">
                        <a:lumMod val="20000"/>
                        <a:lumOff val="80000"/>
                      </a:schemeClr>
                    </a:solidFill>
                  </a:tcPr>
                </a:tc>
                <a:tc>
                  <a:txBody>
                    <a:bodyPr/>
                    <a:lstStyle/>
                    <a:p>
                      <a:pPr algn="ctr"/>
                      <a:r>
                        <a:rPr kumimoji="1" lang="en-US" altLang="ja-JP" sz="1100" b="1" dirty="0">
                          <a:solidFill>
                            <a:schemeClr val="tx1"/>
                          </a:solidFill>
                        </a:rPr>
                        <a:t>2025</a:t>
                      </a:r>
                      <a:r>
                        <a:rPr kumimoji="1" lang="ja-JP" altLang="en-US" sz="1100" b="1" dirty="0">
                          <a:solidFill>
                            <a:schemeClr val="tx1"/>
                          </a:solidFill>
                        </a:rPr>
                        <a:t>年度</a:t>
                      </a:r>
                    </a:p>
                  </a:txBody>
                  <a:tcPr>
                    <a:solidFill>
                      <a:schemeClr val="accent5">
                        <a:lumMod val="20000"/>
                        <a:lumOff val="80000"/>
                      </a:schemeClr>
                    </a:solidFill>
                  </a:tcPr>
                </a:tc>
                <a:tc>
                  <a:txBody>
                    <a:bodyPr/>
                    <a:lstStyle/>
                    <a:p>
                      <a:pPr algn="ctr"/>
                      <a:r>
                        <a:rPr kumimoji="1" lang="en-US" altLang="ja-JP" sz="1100" b="1" dirty="0">
                          <a:solidFill>
                            <a:schemeClr val="tx1"/>
                          </a:solidFill>
                        </a:rPr>
                        <a:t>2026</a:t>
                      </a:r>
                      <a:r>
                        <a:rPr kumimoji="1" lang="ja-JP" altLang="en-US" sz="1100" b="1" dirty="0">
                          <a:solidFill>
                            <a:schemeClr val="tx1"/>
                          </a:solidFill>
                        </a:rPr>
                        <a:t>年度</a:t>
                      </a:r>
                    </a:p>
                  </a:txBody>
                  <a:tcPr>
                    <a:solidFill>
                      <a:schemeClr val="accent5">
                        <a:lumMod val="40000"/>
                        <a:lumOff val="60000"/>
                      </a:schemeClr>
                    </a:solidFill>
                  </a:tcPr>
                </a:tc>
                <a:tc>
                  <a:txBody>
                    <a:bodyPr/>
                    <a:lstStyle/>
                    <a:p>
                      <a:pPr algn="ctr"/>
                      <a:r>
                        <a:rPr kumimoji="1" lang="en-US" altLang="ja-JP" sz="1100" b="1" dirty="0">
                          <a:solidFill>
                            <a:schemeClr val="tx1"/>
                          </a:solidFill>
                        </a:rPr>
                        <a:t>2027</a:t>
                      </a:r>
                      <a:r>
                        <a:rPr kumimoji="1" lang="ja-JP" altLang="en-US" sz="1100" b="1" dirty="0">
                          <a:solidFill>
                            <a:schemeClr val="tx1"/>
                          </a:solidFill>
                        </a:rPr>
                        <a:t>年度</a:t>
                      </a:r>
                    </a:p>
                  </a:txBody>
                  <a:tcPr>
                    <a:solidFill>
                      <a:schemeClr val="accent5">
                        <a:lumMod val="60000"/>
                        <a:lumOff val="40000"/>
                      </a:schemeClr>
                    </a:solidFill>
                  </a:tcPr>
                </a:tc>
                <a:tc>
                  <a:txBody>
                    <a:bodyPr/>
                    <a:lstStyle/>
                    <a:p>
                      <a:pPr algn="ctr"/>
                      <a:r>
                        <a:rPr kumimoji="1" lang="en-US" altLang="ja-JP" sz="1100" b="1" dirty="0">
                          <a:solidFill>
                            <a:schemeClr val="tx1"/>
                          </a:solidFill>
                        </a:rPr>
                        <a:t>2028</a:t>
                      </a:r>
                      <a:r>
                        <a:rPr kumimoji="1" lang="ja-JP" altLang="en-US" sz="1100" b="1" dirty="0">
                          <a:solidFill>
                            <a:schemeClr val="tx1"/>
                          </a:solidFill>
                        </a:rPr>
                        <a:t>年度</a:t>
                      </a:r>
                    </a:p>
                  </a:txBody>
                  <a:tcPr>
                    <a:solidFill>
                      <a:srgbClr val="74A9DA"/>
                    </a:solidFill>
                  </a:tcPr>
                </a:tc>
                <a:extLst>
                  <a:ext uri="{0D108BD9-81ED-4DB2-BD59-A6C34878D82A}">
                    <a16:rowId xmlns:a16="http://schemas.microsoft.com/office/drawing/2014/main" val="1855497143"/>
                  </a:ext>
                </a:extLst>
              </a:tr>
              <a:tr h="452949">
                <a:tc>
                  <a:txBody>
                    <a:bodyPr/>
                    <a:lstStyle/>
                    <a:p>
                      <a:pPr algn="ctr"/>
                      <a:r>
                        <a:rPr kumimoji="1" lang="ja-JP" altLang="en-US" sz="1050" dirty="0"/>
                        <a:t>①</a:t>
                      </a:r>
                    </a:p>
                  </a:txBody>
                  <a:tcPr anchor="ctr"/>
                </a:tc>
                <a:tc>
                  <a:txBody>
                    <a:bodyPr/>
                    <a:lstStyle/>
                    <a:p>
                      <a:pPr algn="ctr"/>
                      <a:endParaRPr kumimoji="1" lang="ja-JP" altLang="en-US" sz="1050" dirty="0"/>
                    </a:p>
                  </a:txBody>
                  <a:tcPr/>
                </a:tc>
                <a:tc>
                  <a:txBody>
                    <a:bodyPr/>
                    <a:lstStyle/>
                    <a:p>
                      <a:pPr algn="ctr"/>
                      <a:endParaRPr kumimoji="1" lang="ja-JP" altLang="en-US" sz="1050" dirty="0"/>
                    </a:p>
                  </a:txBody>
                  <a:tcPr/>
                </a:tc>
                <a:tc>
                  <a:txBody>
                    <a:bodyPr/>
                    <a:lstStyle/>
                    <a:p>
                      <a:pPr algn="ctr"/>
                      <a:endParaRPr kumimoji="1" lang="ja-JP" altLang="en-US" sz="1050" dirty="0"/>
                    </a:p>
                  </a:txBody>
                  <a:tcPr/>
                </a:tc>
                <a:tc>
                  <a:txBody>
                    <a:bodyPr/>
                    <a:lstStyle/>
                    <a:p>
                      <a:pPr algn="ctr"/>
                      <a:endParaRPr kumimoji="1" lang="ja-JP" altLang="en-US" sz="1050" dirty="0"/>
                    </a:p>
                  </a:txBody>
                  <a:tcPr/>
                </a:tc>
                <a:extLst>
                  <a:ext uri="{0D108BD9-81ED-4DB2-BD59-A6C34878D82A}">
                    <a16:rowId xmlns:a16="http://schemas.microsoft.com/office/drawing/2014/main" val="293444298"/>
                  </a:ext>
                </a:extLst>
              </a:tr>
              <a:tr h="452949">
                <a:tc>
                  <a:txBody>
                    <a:bodyPr/>
                    <a:lstStyle/>
                    <a:p>
                      <a:pPr algn="ctr"/>
                      <a:r>
                        <a:rPr kumimoji="1" lang="ja-JP" altLang="en-US" sz="1050" dirty="0"/>
                        <a:t>②</a:t>
                      </a:r>
                    </a:p>
                  </a:txBody>
                  <a:tcPr anchor="ctr"/>
                </a:tc>
                <a:tc>
                  <a:txBody>
                    <a:bodyPr/>
                    <a:lstStyle/>
                    <a:p>
                      <a:pPr algn="ctr"/>
                      <a:endParaRPr kumimoji="1" lang="ja-JP" altLang="en-US" sz="1050" dirty="0"/>
                    </a:p>
                  </a:txBody>
                  <a:tcPr/>
                </a:tc>
                <a:tc>
                  <a:txBody>
                    <a:bodyPr/>
                    <a:lstStyle/>
                    <a:p>
                      <a:pPr algn="ctr"/>
                      <a:endParaRPr kumimoji="1" lang="ja-JP" altLang="en-US" sz="1050" dirty="0"/>
                    </a:p>
                  </a:txBody>
                  <a:tcPr/>
                </a:tc>
                <a:tc>
                  <a:txBody>
                    <a:bodyPr/>
                    <a:lstStyle/>
                    <a:p>
                      <a:pPr algn="ctr"/>
                      <a:endParaRPr kumimoji="1" lang="ja-JP" altLang="en-US" sz="1050" dirty="0"/>
                    </a:p>
                  </a:txBody>
                  <a:tcPr/>
                </a:tc>
                <a:tc>
                  <a:txBody>
                    <a:bodyPr/>
                    <a:lstStyle/>
                    <a:p>
                      <a:pPr algn="ctr"/>
                      <a:endParaRPr kumimoji="1" lang="ja-JP" altLang="en-US" sz="1050" dirty="0"/>
                    </a:p>
                  </a:txBody>
                  <a:tcPr/>
                </a:tc>
                <a:extLst>
                  <a:ext uri="{0D108BD9-81ED-4DB2-BD59-A6C34878D82A}">
                    <a16:rowId xmlns:a16="http://schemas.microsoft.com/office/drawing/2014/main" val="227228413"/>
                  </a:ext>
                </a:extLst>
              </a:tr>
              <a:tr h="452949">
                <a:tc>
                  <a:txBody>
                    <a:bodyPr/>
                    <a:lstStyle/>
                    <a:p>
                      <a:pPr algn="ctr"/>
                      <a:r>
                        <a:rPr kumimoji="1" lang="ja-JP" altLang="en-US" sz="1050" dirty="0"/>
                        <a:t>③</a:t>
                      </a:r>
                    </a:p>
                  </a:txBody>
                  <a:tcPr anchor="ctr"/>
                </a:tc>
                <a:tc>
                  <a:txBody>
                    <a:bodyPr/>
                    <a:lstStyle/>
                    <a:p>
                      <a:pPr algn="ctr"/>
                      <a:endParaRPr kumimoji="1" lang="ja-JP" altLang="en-US" sz="1050" dirty="0"/>
                    </a:p>
                  </a:txBody>
                  <a:tcPr/>
                </a:tc>
                <a:tc>
                  <a:txBody>
                    <a:bodyPr/>
                    <a:lstStyle/>
                    <a:p>
                      <a:pPr algn="ctr"/>
                      <a:endParaRPr kumimoji="1" lang="ja-JP" altLang="en-US" sz="1050" dirty="0"/>
                    </a:p>
                  </a:txBody>
                  <a:tcPr/>
                </a:tc>
                <a:tc>
                  <a:txBody>
                    <a:bodyPr/>
                    <a:lstStyle/>
                    <a:p>
                      <a:pPr algn="ctr"/>
                      <a:endParaRPr kumimoji="1" lang="ja-JP" altLang="en-US" sz="1050" dirty="0"/>
                    </a:p>
                  </a:txBody>
                  <a:tcPr/>
                </a:tc>
                <a:tc>
                  <a:txBody>
                    <a:bodyPr/>
                    <a:lstStyle/>
                    <a:p>
                      <a:pPr algn="ctr"/>
                      <a:endParaRPr kumimoji="1" lang="ja-JP" altLang="en-US" sz="1050" dirty="0"/>
                    </a:p>
                  </a:txBody>
                  <a:tcPr/>
                </a:tc>
                <a:extLst>
                  <a:ext uri="{0D108BD9-81ED-4DB2-BD59-A6C34878D82A}">
                    <a16:rowId xmlns:a16="http://schemas.microsoft.com/office/drawing/2014/main" val="2182728453"/>
                  </a:ext>
                </a:extLst>
              </a:tr>
            </a:tbl>
          </a:graphicData>
        </a:graphic>
      </p:graphicFrame>
      <p:sp>
        <p:nvSpPr>
          <p:cNvPr id="14" name="矢印: 五方向 13">
            <a:extLst>
              <a:ext uri="{FF2B5EF4-FFF2-40B4-BE49-F238E27FC236}">
                <a16:creationId xmlns:a16="http://schemas.microsoft.com/office/drawing/2014/main" id="{1CD59597-C3C7-47E3-94A9-F62B6A7FFCBB}"/>
              </a:ext>
            </a:extLst>
          </p:cNvPr>
          <p:cNvSpPr/>
          <p:nvPr/>
        </p:nvSpPr>
        <p:spPr>
          <a:xfrm>
            <a:off x="6744495" y="5350903"/>
            <a:ext cx="5299314" cy="324000"/>
          </a:xfrm>
          <a:prstGeom prst="homePlat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a:solidFill>
                  <a:schemeClr val="tx1"/>
                </a:solidFill>
              </a:rPr>
              <a:t>自治体データ連携基盤共用化研究会などの共同推進体制</a:t>
            </a:r>
            <a:endParaRPr kumimoji="1" lang="ja-JP" altLang="en-US" sz="1050" b="1" dirty="0">
              <a:solidFill>
                <a:schemeClr val="tx1"/>
              </a:solidFill>
            </a:endParaRPr>
          </a:p>
        </p:txBody>
      </p:sp>
      <p:sp>
        <p:nvSpPr>
          <p:cNvPr id="326" name="矢印: 五方向 325">
            <a:extLst>
              <a:ext uri="{FF2B5EF4-FFF2-40B4-BE49-F238E27FC236}">
                <a16:creationId xmlns:a16="http://schemas.microsoft.com/office/drawing/2014/main" id="{23D73D1B-3235-4A5D-BFC1-CF2A2C91C24C}"/>
              </a:ext>
            </a:extLst>
          </p:cNvPr>
          <p:cNvSpPr/>
          <p:nvPr/>
        </p:nvSpPr>
        <p:spPr>
          <a:xfrm>
            <a:off x="6735787" y="5794371"/>
            <a:ext cx="1097574" cy="330088"/>
          </a:xfrm>
          <a:prstGeom prst="homePlat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ORDEN</a:t>
            </a:r>
            <a:r>
              <a:rPr lang="ja-JP" altLang="en-US" sz="1050" b="1" dirty="0">
                <a:solidFill>
                  <a:schemeClr val="tx1"/>
                </a:solidFill>
              </a:rPr>
              <a:t>共同利用具体検討</a:t>
            </a:r>
            <a:endParaRPr kumimoji="1" lang="ja-JP" altLang="en-US" sz="1050" b="1" dirty="0">
              <a:solidFill>
                <a:schemeClr val="tx1"/>
              </a:solidFill>
            </a:endParaRPr>
          </a:p>
        </p:txBody>
      </p:sp>
      <p:sp>
        <p:nvSpPr>
          <p:cNvPr id="327" name="矢印: 五方向 326">
            <a:extLst>
              <a:ext uri="{FF2B5EF4-FFF2-40B4-BE49-F238E27FC236}">
                <a16:creationId xmlns:a16="http://schemas.microsoft.com/office/drawing/2014/main" id="{37DD9E3C-2A59-4DDF-A10F-4B91F8BE0918}"/>
              </a:ext>
            </a:extLst>
          </p:cNvPr>
          <p:cNvSpPr/>
          <p:nvPr/>
        </p:nvSpPr>
        <p:spPr>
          <a:xfrm>
            <a:off x="7898772" y="5794371"/>
            <a:ext cx="1319656" cy="330088"/>
          </a:xfrm>
          <a:prstGeom prst="homePlat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ORDEN</a:t>
            </a:r>
            <a:r>
              <a:rPr lang="ja-JP" altLang="en-US" sz="1050" b="1" dirty="0">
                <a:solidFill>
                  <a:schemeClr val="tx1"/>
                </a:solidFill>
              </a:rPr>
              <a:t>共同利用</a:t>
            </a:r>
            <a:endParaRPr lang="en-US" altLang="ja-JP" sz="1050" b="1" dirty="0">
              <a:solidFill>
                <a:schemeClr val="tx1"/>
              </a:solidFill>
            </a:endParaRPr>
          </a:p>
          <a:p>
            <a:pPr algn="ctr"/>
            <a:r>
              <a:rPr lang="ja-JP" altLang="en-US" sz="1050" b="1" dirty="0">
                <a:solidFill>
                  <a:schemeClr val="tx1"/>
                </a:solidFill>
              </a:rPr>
              <a:t>実現（１団体）</a:t>
            </a:r>
            <a:endParaRPr lang="en-US" altLang="ja-JP" sz="1050" b="1" dirty="0">
              <a:solidFill>
                <a:schemeClr val="tx1"/>
              </a:solidFill>
            </a:endParaRPr>
          </a:p>
        </p:txBody>
      </p:sp>
      <p:sp>
        <p:nvSpPr>
          <p:cNvPr id="328" name="矢印: 五方向 327">
            <a:extLst>
              <a:ext uri="{FF2B5EF4-FFF2-40B4-BE49-F238E27FC236}">
                <a16:creationId xmlns:a16="http://schemas.microsoft.com/office/drawing/2014/main" id="{5CC62B5B-C946-4D41-9B7B-18467079014C}"/>
              </a:ext>
            </a:extLst>
          </p:cNvPr>
          <p:cNvSpPr/>
          <p:nvPr/>
        </p:nvSpPr>
        <p:spPr>
          <a:xfrm>
            <a:off x="9321544" y="5793388"/>
            <a:ext cx="1319656" cy="330088"/>
          </a:xfrm>
          <a:prstGeom prst="homePlat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ORDEN</a:t>
            </a:r>
            <a:r>
              <a:rPr lang="ja-JP" altLang="en-US" sz="1050" b="1" dirty="0">
                <a:solidFill>
                  <a:schemeClr val="tx1"/>
                </a:solidFill>
              </a:rPr>
              <a:t>共同利用</a:t>
            </a:r>
            <a:endParaRPr lang="en-US" altLang="ja-JP" sz="1050" b="1" dirty="0">
              <a:solidFill>
                <a:schemeClr val="tx1"/>
              </a:solidFill>
            </a:endParaRPr>
          </a:p>
          <a:p>
            <a:pPr algn="ctr"/>
            <a:r>
              <a:rPr lang="ja-JP" altLang="en-US" sz="1050" b="1" dirty="0">
                <a:solidFill>
                  <a:schemeClr val="tx1"/>
                </a:solidFill>
              </a:rPr>
              <a:t>実現（</a:t>
            </a:r>
            <a:r>
              <a:rPr lang="en-US" altLang="ja-JP" sz="1050" b="1" dirty="0">
                <a:solidFill>
                  <a:schemeClr val="tx1"/>
                </a:solidFill>
              </a:rPr>
              <a:t>4</a:t>
            </a:r>
            <a:r>
              <a:rPr lang="ja-JP" altLang="en-US" sz="1050" b="1" dirty="0">
                <a:solidFill>
                  <a:schemeClr val="tx1"/>
                </a:solidFill>
              </a:rPr>
              <a:t>団体）</a:t>
            </a:r>
            <a:endParaRPr lang="en-US" altLang="ja-JP" sz="1050" b="1" dirty="0">
              <a:solidFill>
                <a:schemeClr val="tx1"/>
              </a:solidFill>
            </a:endParaRPr>
          </a:p>
        </p:txBody>
      </p:sp>
      <p:sp>
        <p:nvSpPr>
          <p:cNvPr id="329" name="矢印: 五方向 328">
            <a:extLst>
              <a:ext uri="{FF2B5EF4-FFF2-40B4-BE49-F238E27FC236}">
                <a16:creationId xmlns:a16="http://schemas.microsoft.com/office/drawing/2014/main" id="{2A289A50-6980-44CF-BD7B-18B683776020}"/>
              </a:ext>
            </a:extLst>
          </p:cNvPr>
          <p:cNvSpPr/>
          <p:nvPr/>
        </p:nvSpPr>
        <p:spPr>
          <a:xfrm>
            <a:off x="10723404" y="5793388"/>
            <a:ext cx="1319656" cy="330088"/>
          </a:xfrm>
          <a:prstGeom prst="homePlat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ORDEN</a:t>
            </a:r>
            <a:r>
              <a:rPr lang="ja-JP" altLang="en-US" sz="1050" b="1" dirty="0">
                <a:solidFill>
                  <a:schemeClr val="tx1"/>
                </a:solidFill>
              </a:rPr>
              <a:t>共同利用</a:t>
            </a:r>
            <a:endParaRPr lang="en-US" altLang="ja-JP" sz="1050" b="1" dirty="0">
              <a:solidFill>
                <a:schemeClr val="tx1"/>
              </a:solidFill>
            </a:endParaRPr>
          </a:p>
          <a:p>
            <a:pPr algn="ctr"/>
            <a:r>
              <a:rPr lang="ja-JP" altLang="en-US" sz="1050" b="1" dirty="0">
                <a:solidFill>
                  <a:schemeClr val="tx1"/>
                </a:solidFill>
              </a:rPr>
              <a:t>実現（</a:t>
            </a:r>
            <a:r>
              <a:rPr lang="en-US" altLang="ja-JP" sz="1050" b="1" dirty="0">
                <a:solidFill>
                  <a:schemeClr val="tx1"/>
                </a:solidFill>
              </a:rPr>
              <a:t>6</a:t>
            </a:r>
            <a:r>
              <a:rPr lang="ja-JP" altLang="en-US" sz="1050" b="1" dirty="0">
                <a:solidFill>
                  <a:schemeClr val="tx1"/>
                </a:solidFill>
              </a:rPr>
              <a:t>団体）</a:t>
            </a:r>
            <a:endParaRPr lang="en-US" altLang="ja-JP" sz="1050" b="1" dirty="0">
              <a:solidFill>
                <a:schemeClr val="tx1"/>
              </a:solidFill>
            </a:endParaRPr>
          </a:p>
        </p:txBody>
      </p:sp>
      <p:sp>
        <p:nvSpPr>
          <p:cNvPr id="331" name="矢印: 五方向 330">
            <a:extLst>
              <a:ext uri="{FF2B5EF4-FFF2-40B4-BE49-F238E27FC236}">
                <a16:creationId xmlns:a16="http://schemas.microsoft.com/office/drawing/2014/main" id="{54510A0F-DE32-47E9-B633-B9FA9BFC7E45}"/>
              </a:ext>
            </a:extLst>
          </p:cNvPr>
          <p:cNvSpPr/>
          <p:nvPr/>
        </p:nvSpPr>
        <p:spPr>
          <a:xfrm>
            <a:off x="6735787" y="6251782"/>
            <a:ext cx="1097574" cy="330088"/>
          </a:xfrm>
          <a:prstGeom prst="homePlat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a:solidFill>
                  <a:schemeClr val="tx1"/>
                </a:solidFill>
              </a:rPr>
              <a:t>広域観光実証</a:t>
            </a:r>
            <a:endParaRPr kumimoji="1" lang="ja-JP" altLang="en-US" sz="1050" b="1" dirty="0">
              <a:solidFill>
                <a:schemeClr val="tx1"/>
              </a:solidFill>
            </a:endParaRPr>
          </a:p>
        </p:txBody>
      </p:sp>
      <p:sp>
        <p:nvSpPr>
          <p:cNvPr id="332" name="矢印: 五方向 331">
            <a:extLst>
              <a:ext uri="{FF2B5EF4-FFF2-40B4-BE49-F238E27FC236}">
                <a16:creationId xmlns:a16="http://schemas.microsoft.com/office/drawing/2014/main" id="{DCC67511-2104-4B05-8389-FCB2258D9E80}"/>
              </a:ext>
            </a:extLst>
          </p:cNvPr>
          <p:cNvSpPr/>
          <p:nvPr/>
        </p:nvSpPr>
        <p:spPr>
          <a:xfrm>
            <a:off x="7898772" y="6251782"/>
            <a:ext cx="1319656" cy="330088"/>
          </a:xfrm>
          <a:prstGeom prst="homePlat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a:solidFill>
                  <a:schemeClr val="tx1"/>
                </a:solidFill>
              </a:rPr>
              <a:t>広域防災検討</a:t>
            </a:r>
            <a:endParaRPr lang="en-US" altLang="ja-JP" sz="1050" b="1" dirty="0">
              <a:solidFill>
                <a:schemeClr val="tx1"/>
              </a:solidFill>
            </a:endParaRPr>
          </a:p>
        </p:txBody>
      </p:sp>
      <p:sp>
        <p:nvSpPr>
          <p:cNvPr id="333" name="矢印: 五方向 332">
            <a:extLst>
              <a:ext uri="{FF2B5EF4-FFF2-40B4-BE49-F238E27FC236}">
                <a16:creationId xmlns:a16="http://schemas.microsoft.com/office/drawing/2014/main" id="{F9D75E80-BE95-4048-806A-4765661A46D8}"/>
              </a:ext>
            </a:extLst>
          </p:cNvPr>
          <p:cNvSpPr/>
          <p:nvPr/>
        </p:nvSpPr>
        <p:spPr>
          <a:xfrm>
            <a:off x="9311858" y="6251782"/>
            <a:ext cx="2723242" cy="330088"/>
          </a:xfrm>
          <a:prstGeom prst="homePlat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a:solidFill>
                  <a:schemeClr val="tx1"/>
                </a:solidFill>
              </a:rPr>
              <a:t>新たな分野の検討</a:t>
            </a:r>
            <a:endParaRPr lang="en-US" altLang="ja-JP" sz="1050" b="1" dirty="0">
              <a:solidFill>
                <a:schemeClr val="tx1"/>
              </a:solidFill>
            </a:endParaRPr>
          </a:p>
        </p:txBody>
      </p:sp>
      <p:sp>
        <p:nvSpPr>
          <p:cNvPr id="149" name="四角形: 角を丸くする 148">
            <a:extLst>
              <a:ext uri="{FF2B5EF4-FFF2-40B4-BE49-F238E27FC236}">
                <a16:creationId xmlns:a16="http://schemas.microsoft.com/office/drawing/2014/main" id="{6721EFC1-F5E4-44FF-A6CE-C3D6AF0BF773}"/>
              </a:ext>
            </a:extLst>
          </p:cNvPr>
          <p:cNvSpPr/>
          <p:nvPr/>
        </p:nvSpPr>
        <p:spPr>
          <a:xfrm>
            <a:off x="10735905" y="494502"/>
            <a:ext cx="1309738" cy="233002"/>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50" b="1" dirty="0">
                <a:solidFill>
                  <a:schemeClr val="tx1"/>
                </a:solidFill>
              </a:rPr>
              <a:t>【3】 </a:t>
            </a:r>
            <a:r>
              <a:rPr lang="ja-JP" altLang="en-US" sz="1050" b="1" dirty="0">
                <a:solidFill>
                  <a:schemeClr val="tx1"/>
                </a:solidFill>
              </a:rPr>
              <a:t>共創による加速</a:t>
            </a:r>
            <a:endParaRPr kumimoji="1" lang="ja-JP" altLang="en-US" sz="1050" b="1" dirty="0">
              <a:solidFill>
                <a:schemeClr val="tx1"/>
              </a:solidFill>
            </a:endParaRPr>
          </a:p>
        </p:txBody>
      </p:sp>
      <p:sp>
        <p:nvSpPr>
          <p:cNvPr id="148" name="スライド番号プレースホルダー 3">
            <a:extLst>
              <a:ext uri="{FF2B5EF4-FFF2-40B4-BE49-F238E27FC236}">
                <a16:creationId xmlns:a16="http://schemas.microsoft.com/office/drawing/2014/main" id="{42EFB72A-9526-41DD-ADF4-400ADD7EBAB0}"/>
              </a:ext>
            </a:extLst>
          </p:cNvPr>
          <p:cNvSpPr>
            <a:spLocks noGrp="1"/>
          </p:cNvSpPr>
          <p:nvPr>
            <p:ph type="sldNum" sz="quarter" idx="12"/>
          </p:nvPr>
        </p:nvSpPr>
        <p:spPr>
          <a:xfrm>
            <a:off x="9354305" y="6563226"/>
            <a:ext cx="2743200" cy="365125"/>
          </a:xfrm>
        </p:spPr>
        <p:txBody>
          <a:bodyPr/>
          <a:lstStyle/>
          <a:p>
            <a:fld id="{63C598F0-0FE0-4076-80A3-C96A98F7321E}" type="slidenum">
              <a:rPr kumimoji="1" lang="ja-JP" altLang="en-US" smtClean="0"/>
              <a:t>51</a:t>
            </a:fld>
            <a:endParaRPr kumimoji="1" lang="ja-JP" altLang="en-US" dirty="0"/>
          </a:p>
        </p:txBody>
      </p:sp>
    </p:spTree>
    <p:extLst>
      <p:ext uri="{BB962C8B-B14F-4D97-AF65-F5344CB8AC3E}">
        <p14:creationId xmlns:p14="http://schemas.microsoft.com/office/powerpoint/2010/main" val="30757724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0BB66-CB32-97D6-6BAF-1721871E9278}"/>
            </a:ext>
          </a:extLst>
        </p:cNvPr>
        <p:cNvGrpSpPr/>
        <p:nvPr/>
      </p:nvGrpSpPr>
      <p:grpSpPr>
        <a:xfrm>
          <a:off x="0" y="0"/>
          <a:ext cx="0" cy="0"/>
          <a:chOff x="0" y="0"/>
          <a:chExt cx="0" cy="0"/>
        </a:xfrm>
      </p:grpSpPr>
      <p:sp>
        <p:nvSpPr>
          <p:cNvPr id="48" name="テキスト ボックス 47">
            <a:extLst>
              <a:ext uri="{FF2B5EF4-FFF2-40B4-BE49-F238E27FC236}">
                <a16:creationId xmlns:a16="http://schemas.microsoft.com/office/drawing/2014/main" id="{F5ACE9FE-8D6D-980D-1D71-F98DCEAD39BB}"/>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4-2-1.  【</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大阪市</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次世代型スマートシティ</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OSAKA』 </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の基本方針に基づく大阪市の取組</a:t>
            </a:r>
            <a:endParaRPr kumimoji="1" lang="en-US" altLang="ja-JP" sz="20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7" name="スライド番号プレースホルダー 3">
            <a:extLst>
              <a:ext uri="{FF2B5EF4-FFF2-40B4-BE49-F238E27FC236}">
                <a16:creationId xmlns:a16="http://schemas.microsoft.com/office/drawing/2014/main" id="{F6145B7C-7D61-CD89-30EA-6A7455816370}"/>
              </a:ext>
            </a:extLst>
          </p:cNvPr>
          <p:cNvSpPr>
            <a:spLocks noGrp="1"/>
          </p:cNvSpPr>
          <p:nvPr>
            <p:ph type="sldNum" sz="quarter" idx="12"/>
          </p:nvPr>
        </p:nvSpPr>
        <p:spPr>
          <a:xfrm>
            <a:off x="9411362" y="6418246"/>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5" name="テキスト ボックス 14">
            <a:extLst>
              <a:ext uri="{FF2B5EF4-FFF2-40B4-BE49-F238E27FC236}">
                <a16:creationId xmlns:a16="http://schemas.microsoft.com/office/drawing/2014/main" id="{1E8848C2-7D8C-9BE2-1991-E93CBCA773ED}"/>
              </a:ext>
            </a:extLst>
          </p:cNvPr>
          <p:cNvSpPr txBox="1"/>
          <p:nvPr/>
        </p:nvSpPr>
        <p:spPr>
          <a:xfrm>
            <a:off x="3741" y="409696"/>
            <a:ext cx="12188259" cy="369332"/>
          </a:xfrm>
          <a:prstGeom prst="rect">
            <a:avLst/>
          </a:prstGeom>
          <a:noFill/>
        </p:spPr>
        <p:txBody>
          <a:bodyPr wrap="square" rtlCol="0">
            <a:spAutoFit/>
          </a:bodyPr>
          <a:lstStyle/>
          <a:p>
            <a:pPr marL="182563" marR="0" lvl="0" indent="-182563"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次世代型スマートシティ</a:t>
            </a:r>
            <a:r>
              <a:rPr kumimoji="1" lang="en-US" altLang="ja-JP"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OSAKA』 </a:t>
            </a:r>
            <a:r>
              <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の基本方針に</a:t>
            </a:r>
            <a:r>
              <a:rPr lang="ja-JP" altLang="en-US">
                <a:solidFill>
                  <a:prstClr val="black"/>
                </a:solidFill>
                <a:latin typeface="Meiryo UI" panose="020B0604030504040204" pitchFamily="50" charset="-128"/>
                <a:ea typeface="Meiryo UI" panose="020B0604030504040204" pitchFamily="50" charset="-128"/>
              </a:rPr>
              <a:t>基づき、</a:t>
            </a:r>
            <a:r>
              <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大阪市は次のとおり取り組み、基礎自治体としての役割を果たしていく。</a:t>
            </a:r>
          </a:p>
        </p:txBody>
      </p:sp>
      <p:sp>
        <p:nvSpPr>
          <p:cNvPr id="28" name="テキスト ボックス 27">
            <a:extLst>
              <a:ext uri="{FF2B5EF4-FFF2-40B4-BE49-F238E27FC236}">
                <a16:creationId xmlns:a16="http://schemas.microsoft.com/office/drawing/2014/main" id="{A9018C33-C969-A3C8-D853-EDD28DBA0808}"/>
              </a:ext>
            </a:extLst>
          </p:cNvPr>
          <p:cNvSpPr txBox="1"/>
          <p:nvPr/>
        </p:nvSpPr>
        <p:spPr>
          <a:xfrm>
            <a:off x="76882" y="764551"/>
            <a:ext cx="3960000" cy="360000"/>
          </a:xfrm>
          <a:prstGeom prst="rect">
            <a:avLst/>
          </a:prstGeom>
          <a:solidFill>
            <a:srgbClr val="0070C0"/>
          </a:solid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a:ln>
                  <a:noFill/>
                </a:ln>
                <a:solidFill>
                  <a:prstClr val="white"/>
                </a:solidFill>
                <a:effectLst/>
                <a:uLnTx/>
                <a:uFillTx/>
                <a:latin typeface="Meiryo UI"/>
                <a:ea typeface="Meiryo UI"/>
                <a:cs typeface="+mn-cs"/>
              </a:rPr>
              <a:t>１）住民</a:t>
            </a:r>
            <a:r>
              <a:rPr kumimoji="1" lang="en-US" altLang="ja-JP" sz="1500" b="1" i="0" u="none" strike="noStrike" kern="1200" cap="none" spc="0" normalizeH="0" baseline="0" noProof="0">
                <a:ln>
                  <a:noFill/>
                </a:ln>
                <a:solidFill>
                  <a:prstClr val="white"/>
                </a:solidFill>
                <a:effectLst/>
                <a:uLnTx/>
                <a:uFillTx/>
                <a:latin typeface="Meiryo UI"/>
                <a:ea typeface="Meiryo UI"/>
                <a:cs typeface="+mn-cs"/>
              </a:rPr>
              <a:t>QOL</a:t>
            </a:r>
            <a:r>
              <a:rPr kumimoji="1" lang="ja-JP" altLang="en-US" sz="1500" b="1" i="0" u="none" strike="noStrike" kern="1200" cap="none" spc="0" normalizeH="0" baseline="0" noProof="0">
                <a:ln>
                  <a:noFill/>
                </a:ln>
                <a:solidFill>
                  <a:prstClr val="white"/>
                </a:solidFill>
                <a:effectLst/>
                <a:uLnTx/>
                <a:uFillTx/>
                <a:latin typeface="Meiryo UI"/>
                <a:ea typeface="Meiryo UI"/>
                <a:cs typeface="+mn-cs"/>
              </a:rPr>
              <a:t>の向上</a:t>
            </a:r>
            <a:endParaRPr kumimoji="1" lang="ja-JP" altLang="en-US" sz="1200" b="1" i="0" u="none" strike="noStrike" kern="1200" cap="none" spc="0" normalizeH="0" baseline="0" noProof="0">
              <a:ln>
                <a:noFill/>
              </a:ln>
              <a:solidFill>
                <a:prstClr val="white"/>
              </a:solidFill>
              <a:effectLst/>
              <a:uLnTx/>
              <a:uFillTx/>
              <a:latin typeface="Meiryo UI"/>
              <a:ea typeface="Meiryo UI"/>
              <a:cs typeface="+mn-cs"/>
            </a:endParaRPr>
          </a:p>
        </p:txBody>
      </p:sp>
      <p:sp>
        <p:nvSpPr>
          <p:cNvPr id="36" name="テキスト ボックス 35">
            <a:extLst>
              <a:ext uri="{FF2B5EF4-FFF2-40B4-BE49-F238E27FC236}">
                <a16:creationId xmlns:a16="http://schemas.microsoft.com/office/drawing/2014/main" id="{0A229198-0110-1451-99C3-7A054AAE8FC4}"/>
              </a:ext>
            </a:extLst>
          </p:cNvPr>
          <p:cNvSpPr txBox="1"/>
          <p:nvPr/>
        </p:nvSpPr>
        <p:spPr>
          <a:xfrm>
            <a:off x="8179067" y="780759"/>
            <a:ext cx="3960000" cy="360000"/>
          </a:xfrm>
          <a:prstGeom prst="rect">
            <a:avLst/>
          </a:prstGeom>
          <a:solidFill>
            <a:schemeClr val="accent4">
              <a:lumMod val="75000"/>
            </a:schemeClr>
          </a:solid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a:ln>
                  <a:noFill/>
                </a:ln>
                <a:solidFill>
                  <a:prstClr val="white"/>
                </a:solidFill>
                <a:effectLst/>
                <a:uLnTx/>
                <a:uFillTx/>
                <a:latin typeface="Meiryo UI"/>
                <a:ea typeface="Meiryo UI"/>
                <a:cs typeface="+mn-cs"/>
              </a:rPr>
              <a:t>３）共創による次世代型スマート社会への加速</a:t>
            </a:r>
          </a:p>
        </p:txBody>
      </p:sp>
      <p:sp>
        <p:nvSpPr>
          <p:cNvPr id="38" name="テキスト ボックス 37">
            <a:extLst>
              <a:ext uri="{FF2B5EF4-FFF2-40B4-BE49-F238E27FC236}">
                <a16:creationId xmlns:a16="http://schemas.microsoft.com/office/drawing/2014/main" id="{F6AB3C1E-E7A6-C658-33FB-552441157EB0}"/>
              </a:ext>
            </a:extLst>
          </p:cNvPr>
          <p:cNvSpPr txBox="1"/>
          <p:nvPr/>
        </p:nvSpPr>
        <p:spPr>
          <a:xfrm>
            <a:off x="4132632" y="783250"/>
            <a:ext cx="3960000" cy="360000"/>
          </a:xfrm>
          <a:prstGeom prst="rect">
            <a:avLst/>
          </a:prstGeom>
          <a:solidFill>
            <a:schemeClr val="accent5">
              <a:lumMod val="75000"/>
            </a:schemeClr>
          </a:solid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a:ln>
                  <a:noFill/>
                </a:ln>
                <a:solidFill>
                  <a:prstClr val="white"/>
                </a:solidFill>
                <a:effectLst/>
                <a:uLnTx/>
                <a:uFillTx/>
                <a:latin typeface="Meiryo UI"/>
                <a:ea typeface="Meiryo UI"/>
                <a:cs typeface="+mn-cs"/>
              </a:rPr>
              <a:t>２）都市競争力の強化</a:t>
            </a:r>
            <a:endParaRPr kumimoji="1" lang="ja-JP" altLang="en-US" sz="1200" b="1" i="0" u="none" strike="noStrike" kern="1200" cap="none" spc="0" normalizeH="0" baseline="0" noProof="0">
              <a:ln>
                <a:noFill/>
              </a:ln>
              <a:solidFill>
                <a:prstClr val="white"/>
              </a:solidFill>
              <a:effectLst/>
              <a:uLnTx/>
              <a:uFillTx/>
              <a:latin typeface="Meiryo UI"/>
              <a:ea typeface="Meiryo UI"/>
              <a:cs typeface="+mn-cs"/>
            </a:endParaRPr>
          </a:p>
        </p:txBody>
      </p:sp>
      <p:sp>
        <p:nvSpPr>
          <p:cNvPr id="66" name="テキスト ボックス 65">
            <a:extLst>
              <a:ext uri="{FF2B5EF4-FFF2-40B4-BE49-F238E27FC236}">
                <a16:creationId xmlns:a16="http://schemas.microsoft.com/office/drawing/2014/main" id="{B398587B-8659-4D06-E39D-9BA9F184E9D3}"/>
              </a:ext>
            </a:extLst>
          </p:cNvPr>
          <p:cNvSpPr txBox="1"/>
          <p:nvPr/>
        </p:nvSpPr>
        <p:spPr>
          <a:xfrm>
            <a:off x="2520176" y="4989274"/>
            <a:ext cx="2700000" cy="1728000"/>
          </a:xfrm>
          <a:prstGeom prst="roundRect">
            <a:avLst>
              <a:gd name="adj" fmla="val 0"/>
            </a:avLst>
          </a:prstGeom>
          <a:solidFill>
            <a:srgbClr val="FFCCCC"/>
          </a:solidFill>
          <a:ln w="19050">
            <a:solidFill>
              <a:srgbClr val="FFCCCC"/>
            </a:solidFill>
          </a:ln>
        </p:spPr>
        <p:txBody>
          <a:bodyPr wrap="square" lIns="144000" tIns="108000" rIns="144000" bIns="108000" rtlCol="0" anchor="ctr">
            <a:no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1" lang="ja-JP" altLang="en-US" sz="1500" b="0" i="0" u="none" strike="noStrike" kern="1200" cap="none" spc="0" normalizeH="0" baseline="0" noProof="0">
                <a:ln>
                  <a:noFill/>
                </a:ln>
                <a:solidFill>
                  <a:prstClr val="black"/>
                </a:solidFill>
                <a:effectLst/>
                <a:uLnTx/>
                <a:uFillTx/>
                <a:latin typeface="Meiryo UI"/>
                <a:ea typeface="Meiryo UI"/>
                <a:cs typeface="+mn-cs"/>
              </a:rPr>
              <a:t>窓口でのリアルなコミュニケーションも大事にしながら、データやデジタル技術を活用した最適なフロントヤードを検討</a:t>
            </a:r>
            <a:endParaRPr kumimoji="1" lang="en-US" altLang="ja-JP" sz="1500" b="0" i="0" u="none" strike="noStrike" kern="1200" cap="none" spc="0" normalizeH="0" baseline="0" noProof="0">
              <a:ln>
                <a:noFill/>
              </a:ln>
              <a:solidFill>
                <a:prstClr val="black"/>
              </a:solidFill>
              <a:effectLst/>
              <a:uLnTx/>
              <a:uFillTx/>
              <a:latin typeface="Meiryo UI"/>
              <a:ea typeface="Meiryo UI"/>
              <a:cs typeface="+mn-cs"/>
            </a:endParaRPr>
          </a:p>
        </p:txBody>
      </p:sp>
      <p:sp>
        <p:nvSpPr>
          <p:cNvPr id="67" name="テキスト ボックス 66">
            <a:extLst>
              <a:ext uri="{FF2B5EF4-FFF2-40B4-BE49-F238E27FC236}">
                <a16:creationId xmlns:a16="http://schemas.microsoft.com/office/drawing/2014/main" id="{ED2B9E5E-AF30-B741-4189-B6DBED1F32F3}"/>
              </a:ext>
            </a:extLst>
          </p:cNvPr>
          <p:cNvSpPr txBox="1"/>
          <p:nvPr/>
        </p:nvSpPr>
        <p:spPr>
          <a:xfrm>
            <a:off x="5767420" y="5001590"/>
            <a:ext cx="2700000" cy="1728000"/>
          </a:xfrm>
          <a:prstGeom prst="roundRect">
            <a:avLst>
              <a:gd name="adj" fmla="val 0"/>
            </a:avLst>
          </a:prstGeom>
          <a:solidFill>
            <a:srgbClr val="FFCCCC"/>
          </a:solidFill>
          <a:ln w="19050">
            <a:solidFill>
              <a:srgbClr val="FFCCCC"/>
            </a:solidFill>
          </a:ln>
        </p:spPr>
        <p:txBody>
          <a:bodyPr wrap="square" lIns="144000" tIns="108000" rIns="144000" bIns="108000" rtlCol="0" anchor="ctr">
            <a:no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1" lang="ja-JP" altLang="en-US" sz="1500" b="0" i="0" u="none" strike="noStrike" kern="1200" cap="none" spc="0" normalizeH="0" baseline="0" noProof="0">
                <a:ln>
                  <a:noFill/>
                </a:ln>
                <a:solidFill>
                  <a:prstClr val="black"/>
                </a:solidFill>
                <a:effectLst/>
                <a:uLnTx/>
                <a:uFillTx/>
                <a:latin typeface="Meiryo UI"/>
                <a:ea typeface="Meiryo UI"/>
                <a:cs typeface="+mn-cs"/>
              </a:rPr>
              <a:t>都市・インフラ分野での生産性向上に向け、建設生産プロセス</a:t>
            </a:r>
            <a:r>
              <a:rPr kumimoji="1" lang="en-US" altLang="ja-JP" sz="1500" b="0" i="0" u="none" strike="noStrike" kern="1200" cap="none" spc="0" normalizeH="0" baseline="0" noProof="0">
                <a:ln>
                  <a:noFill/>
                </a:ln>
                <a:solidFill>
                  <a:prstClr val="black"/>
                </a:solidFill>
                <a:effectLst/>
                <a:uLnTx/>
                <a:uFillTx/>
                <a:latin typeface="Meiryo UI"/>
                <a:ea typeface="Meiryo UI"/>
                <a:cs typeface="+mn-cs"/>
              </a:rPr>
              <a:t>DX</a:t>
            </a:r>
            <a:r>
              <a:rPr kumimoji="1" lang="ja-JP" altLang="en-US" sz="1500" b="0" i="0" u="none" strike="noStrike" kern="1200" cap="none" spc="0" normalizeH="0" baseline="0" noProof="0">
                <a:ln>
                  <a:noFill/>
                </a:ln>
                <a:solidFill>
                  <a:prstClr val="black"/>
                </a:solidFill>
                <a:effectLst/>
                <a:uLnTx/>
                <a:uFillTx/>
                <a:latin typeface="Meiryo UI"/>
                <a:ea typeface="Meiryo UI"/>
                <a:cs typeface="+mn-cs"/>
              </a:rPr>
              <a:t>を推進し、データ駆動型でマネジメントする都市である</a:t>
            </a:r>
            <a:r>
              <a:rPr kumimoji="1" lang="en-US" altLang="ja-JP" sz="150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1500" b="0" i="0" u="none" strike="noStrike" kern="1200" cap="none" spc="0" normalizeH="0" baseline="0" noProof="0">
                <a:ln>
                  <a:noFill/>
                </a:ln>
                <a:solidFill>
                  <a:prstClr val="black"/>
                </a:solidFill>
                <a:effectLst/>
                <a:uLnTx/>
                <a:uFillTx/>
                <a:latin typeface="Meiryo UI"/>
                <a:ea typeface="Meiryo UI"/>
                <a:cs typeface="+mn-cs"/>
              </a:rPr>
              <a:t>データインフラ都市おおさか</a:t>
            </a:r>
            <a:r>
              <a:rPr kumimoji="1" lang="en-US" altLang="ja-JP" sz="150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1500" b="0" i="0" u="none" strike="noStrike" kern="1200" cap="none" spc="0" normalizeH="0" baseline="0" noProof="0">
                <a:ln>
                  <a:noFill/>
                </a:ln>
                <a:solidFill>
                  <a:prstClr val="black"/>
                </a:solidFill>
                <a:effectLst/>
                <a:uLnTx/>
                <a:uFillTx/>
                <a:latin typeface="Meiryo UI"/>
                <a:ea typeface="Meiryo UI"/>
                <a:cs typeface="+mn-cs"/>
              </a:rPr>
              <a:t>をめざす取組を推進</a:t>
            </a:r>
            <a:endParaRPr kumimoji="1" lang="en-US" altLang="ja-JP" sz="1500" b="0" i="0" u="none" strike="noStrike" kern="1200" cap="none" spc="0" normalizeH="0" baseline="0" noProof="0">
              <a:ln>
                <a:noFill/>
              </a:ln>
              <a:solidFill>
                <a:prstClr val="black"/>
              </a:solidFill>
              <a:effectLst/>
              <a:uLnTx/>
              <a:uFillTx/>
              <a:latin typeface="Meiryo UI"/>
              <a:ea typeface="Meiryo UI"/>
              <a:cs typeface="+mn-cs"/>
            </a:endParaRPr>
          </a:p>
        </p:txBody>
      </p:sp>
      <p:sp>
        <p:nvSpPr>
          <p:cNvPr id="68" name="テキスト ボックス 67">
            <a:extLst>
              <a:ext uri="{FF2B5EF4-FFF2-40B4-BE49-F238E27FC236}">
                <a16:creationId xmlns:a16="http://schemas.microsoft.com/office/drawing/2014/main" id="{27F5D71D-CF1C-3BD6-636C-6CBDE966A787}"/>
              </a:ext>
            </a:extLst>
          </p:cNvPr>
          <p:cNvSpPr txBox="1"/>
          <p:nvPr/>
        </p:nvSpPr>
        <p:spPr>
          <a:xfrm>
            <a:off x="9040018" y="5001149"/>
            <a:ext cx="2700000" cy="1728000"/>
          </a:xfrm>
          <a:prstGeom prst="roundRect">
            <a:avLst>
              <a:gd name="adj" fmla="val 0"/>
            </a:avLst>
          </a:prstGeom>
          <a:solidFill>
            <a:srgbClr val="FFCCCC"/>
          </a:solidFill>
          <a:ln w="19050">
            <a:solidFill>
              <a:srgbClr val="FFCCCC"/>
            </a:solidFill>
          </a:ln>
        </p:spPr>
        <p:txBody>
          <a:bodyPr wrap="square" lIns="144000" tIns="108000" rIns="144000" bIns="108000" rtlCol="0" anchor="ctr">
            <a:no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1" lang="ja-JP" altLang="en-US" sz="1500" b="0" i="0" u="none" strike="noStrike" kern="1200" cap="none" spc="0" normalizeH="0" baseline="0" noProof="0">
                <a:ln>
                  <a:noFill/>
                </a:ln>
                <a:solidFill>
                  <a:prstClr val="black"/>
                </a:solidFill>
                <a:effectLst/>
                <a:uLnTx/>
                <a:uFillTx/>
                <a:latin typeface="Meiryo UI"/>
                <a:ea typeface="Meiryo UI"/>
                <a:cs typeface="+mn-cs"/>
              </a:rPr>
              <a:t>制度横断的に検討する仕組みをつくり、全関係職員が全体最適を見据えた共通認識をもちながら、職員の生産性向上につながる取組を推進</a:t>
            </a:r>
            <a:endParaRPr kumimoji="1" lang="en-US" altLang="ja-JP" sz="1500" b="0" i="0" u="none" strike="noStrike" kern="1200" cap="none" spc="0" normalizeH="0" baseline="0" noProof="0">
              <a:ln>
                <a:noFill/>
              </a:ln>
              <a:solidFill>
                <a:prstClr val="black"/>
              </a:solidFill>
              <a:effectLst/>
              <a:uLnTx/>
              <a:uFillTx/>
              <a:latin typeface="Meiryo UI"/>
              <a:ea typeface="Meiryo UI"/>
              <a:cs typeface="+mn-cs"/>
            </a:endParaRPr>
          </a:p>
        </p:txBody>
      </p:sp>
      <p:sp>
        <p:nvSpPr>
          <p:cNvPr id="70" name="テキスト ボックス 69">
            <a:extLst>
              <a:ext uri="{FF2B5EF4-FFF2-40B4-BE49-F238E27FC236}">
                <a16:creationId xmlns:a16="http://schemas.microsoft.com/office/drawing/2014/main" id="{D93A4BB9-70E0-8316-B34D-70C612FE3605}"/>
              </a:ext>
            </a:extLst>
          </p:cNvPr>
          <p:cNvSpPr txBox="1"/>
          <p:nvPr/>
        </p:nvSpPr>
        <p:spPr>
          <a:xfrm>
            <a:off x="2102170" y="4990958"/>
            <a:ext cx="418006" cy="1728000"/>
          </a:xfrm>
          <a:prstGeom prst="rect">
            <a:avLst/>
          </a:prstGeom>
          <a:solidFill>
            <a:srgbClr val="AF1932"/>
          </a:solidFill>
          <a:ln>
            <a:noFill/>
          </a:ln>
        </p:spPr>
        <p:txBody>
          <a:bodyPr vert="eaVert" wrap="square" lIns="0" tIns="0" rIns="0" bIns="0" anchor="ctr">
            <a:noAutofit/>
          </a:bodyPr>
          <a:lstStyle>
            <a:defPPr>
              <a:defRPr lang="ja-JP"/>
            </a:defPPr>
            <a:lvl1pPr>
              <a:defRPr kumimoji="0" sz="1100" b="1" kern="0">
                <a:solidFill>
                  <a:srgbClr val="AF1932"/>
                </a:solidFill>
                <a:latin typeface="Avenir Next LT Pro"/>
                <a:ea typeface="Source Han Sans" panose="020B050000000000000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サービスＤＸ</a:t>
            </a:r>
          </a:p>
        </p:txBody>
      </p:sp>
      <p:sp>
        <p:nvSpPr>
          <p:cNvPr id="71" name="テキスト ボックス 70">
            <a:extLst>
              <a:ext uri="{FF2B5EF4-FFF2-40B4-BE49-F238E27FC236}">
                <a16:creationId xmlns:a16="http://schemas.microsoft.com/office/drawing/2014/main" id="{368EB833-452E-DA04-0D7B-1F8326931869}"/>
              </a:ext>
            </a:extLst>
          </p:cNvPr>
          <p:cNvSpPr txBox="1"/>
          <p:nvPr/>
        </p:nvSpPr>
        <p:spPr>
          <a:xfrm>
            <a:off x="5371162" y="5002922"/>
            <a:ext cx="418006" cy="1728000"/>
          </a:xfrm>
          <a:prstGeom prst="rect">
            <a:avLst/>
          </a:prstGeom>
          <a:solidFill>
            <a:srgbClr val="AF1932"/>
          </a:solidFill>
          <a:ln>
            <a:noFill/>
          </a:ln>
        </p:spPr>
        <p:txBody>
          <a:bodyPr vert="eaVert" wrap="square" lIns="0" tIns="0" rIns="0" bIns="0" anchor="ctr">
            <a:noAutofit/>
          </a:bodyPr>
          <a:lstStyle>
            <a:defPPr>
              <a:defRPr lang="ja-JP"/>
            </a:defPPr>
            <a:lvl1pPr>
              <a:defRPr kumimoji="0" sz="1100" b="1" kern="0">
                <a:solidFill>
                  <a:srgbClr val="AF1932"/>
                </a:solidFill>
                <a:latin typeface="Avenir Next LT Pro"/>
                <a:ea typeface="Source Han Sans" panose="020B050000000000000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都市・まちＤＸ</a:t>
            </a:r>
          </a:p>
        </p:txBody>
      </p:sp>
      <p:sp>
        <p:nvSpPr>
          <p:cNvPr id="72" name="テキスト ボックス 71">
            <a:extLst>
              <a:ext uri="{FF2B5EF4-FFF2-40B4-BE49-F238E27FC236}">
                <a16:creationId xmlns:a16="http://schemas.microsoft.com/office/drawing/2014/main" id="{F24214B1-FAB3-F7AA-C3D7-391023756120}"/>
              </a:ext>
            </a:extLst>
          </p:cNvPr>
          <p:cNvSpPr txBox="1"/>
          <p:nvPr/>
        </p:nvSpPr>
        <p:spPr>
          <a:xfrm>
            <a:off x="8622012" y="4998038"/>
            <a:ext cx="418006" cy="1728000"/>
          </a:xfrm>
          <a:prstGeom prst="rect">
            <a:avLst/>
          </a:prstGeom>
          <a:solidFill>
            <a:srgbClr val="AF1932"/>
          </a:solidFill>
          <a:ln>
            <a:noFill/>
          </a:ln>
        </p:spPr>
        <p:txBody>
          <a:bodyPr vert="eaVert" wrap="square" lIns="0" tIns="0" rIns="0" bIns="0" anchor="ctr">
            <a:noAutofit/>
          </a:bodyPr>
          <a:lstStyle>
            <a:defPPr>
              <a:defRPr lang="ja-JP"/>
            </a:defPPr>
            <a:lvl1pPr>
              <a:defRPr kumimoji="0" sz="1100" b="1" kern="0">
                <a:solidFill>
                  <a:srgbClr val="AF1932"/>
                </a:solidFill>
                <a:latin typeface="Avenir Next LT Pro"/>
                <a:ea typeface="Source Han Sans" panose="020B050000000000000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行政ＤＸ</a:t>
            </a:r>
          </a:p>
        </p:txBody>
      </p:sp>
      <p:sp>
        <p:nvSpPr>
          <p:cNvPr id="75" name="テキスト ボックス 74">
            <a:extLst>
              <a:ext uri="{FF2B5EF4-FFF2-40B4-BE49-F238E27FC236}">
                <a16:creationId xmlns:a16="http://schemas.microsoft.com/office/drawing/2014/main" id="{C3054F1C-C19B-E9CC-8885-5BABC33B89BA}"/>
              </a:ext>
            </a:extLst>
          </p:cNvPr>
          <p:cNvSpPr txBox="1"/>
          <p:nvPr/>
        </p:nvSpPr>
        <p:spPr>
          <a:xfrm>
            <a:off x="3741" y="4571472"/>
            <a:ext cx="12192000" cy="369332"/>
          </a:xfrm>
          <a:prstGeom prst="rect">
            <a:avLst/>
          </a:prstGeom>
          <a:solidFill>
            <a:srgbClr val="002060"/>
          </a:solid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white"/>
                </a:solidFill>
                <a:effectLst/>
                <a:uLnTx/>
                <a:uFillTx/>
                <a:latin typeface="Meiryo UI"/>
                <a:ea typeface="Meiryo UI" panose="020B0604030504040204" pitchFamily="50" charset="-128"/>
                <a:cs typeface="+mn-cs"/>
              </a:rPr>
              <a:t>　これまでの取組実績を踏まえた大阪市</a:t>
            </a:r>
            <a:r>
              <a:rPr kumimoji="1" lang="en-US" altLang="ja-JP" sz="2000" b="1" i="0" u="none" strike="noStrike" kern="1200" cap="none" spc="0" normalizeH="0" baseline="0" noProof="0">
                <a:ln>
                  <a:noFill/>
                </a:ln>
                <a:solidFill>
                  <a:prstClr val="white"/>
                </a:solidFill>
                <a:effectLst/>
                <a:uLnTx/>
                <a:uFillTx/>
                <a:latin typeface="Meiryo UI"/>
                <a:ea typeface="Meiryo UI" panose="020B0604030504040204" pitchFamily="50" charset="-128"/>
                <a:cs typeface="+mn-cs"/>
              </a:rPr>
              <a:t>DX</a:t>
            </a:r>
            <a:r>
              <a:rPr kumimoji="1" lang="ja-JP" altLang="en-US" sz="2000" b="1" i="0" u="none" strike="noStrike" kern="1200" cap="none" spc="0" normalizeH="0" baseline="0" noProof="0">
                <a:ln>
                  <a:noFill/>
                </a:ln>
                <a:solidFill>
                  <a:prstClr val="white"/>
                </a:solidFill>
                <a:effectLst/>
                <a:uLnTx/>
                <a:uFillTx/>
                <a:latin typeface="Meiryo UI"/>
                <a:ea typeface="Meiryo UI" panose="020B0604030504040204" pitchFamily="50" charset="-128"/>
                <a:cs typeface="+mn-cs"/>
              </a:rPr>
              <a:t>戦略の３つの視点による今後の取組の方向性</a:t>
            </a:r>
            <a:endParaRPr kumimoji="1" lang="ja-JP" altLang="en-US" sz="2000" b="1" i="0" u="none" strike="noStrike" kern="1200" cap="none" spc="0" normalizeH="0" baseline="0" noProof="0">
              <a:ln>
                <a:noFill/>
              </a:ln>
              <a:solidFill>
                <a:prstClr val="white"/>
              </a:solidFill>
              <a:effectLst/>
              <a:uLnTx/>
              <a:uFillTx/>
              <a:latin typeface="Meiryo UI"/>
              <a:ea typeface="Meiryo UI"/>
              <a:cs typeface="+mn-cs"/>
            </a:endParaRPr>
          </a:p>
        </p:txBody>
      </p:sp>
      <p:sp>
        <p:nvSpPr>
          <p:cNvPr id="78" name="テキスト ボックス 77">
            <a:extLst>
              <a:ext uri="{FF2B5EF4-FFF2-40B4-BE49-F238E27FC236}">
                <a16:creationId xmlns:a16="http://schemas.microsoft.com/office/drawing/2014/main" id="{D50D5D19-1B66-7B5C-3C55-E3270E0E2263}"/>
              </a:ext>
            </a:extLst>
          </p:cNvPr>
          <p:cNvSpPr txBox="1"/>
          <p:nvPr/>
        </p:nvSpPr>
        <p:spPr>
          <a:xfrm>
            <a:off x="94755" y="1109905"/>
            <a:ext cx="3929385" cy="2492990"/>
          </a:xfrm>
          <a:prstGeom prst="rect">
            <a:avLst/>
          </a:prstGeom>
          <a:solidFill>
            <a:schemeClr val="accent5">
              <a:lumMod val="20000"/>
              <a:lumOff val="80000"/>
            </a:schemeClr>
          </a:solidFill>
        </p:spPr>
        <p:txBody>
          <a:bodyPr wrap="square" lIns="54000" tIns="45720" rIns="54000" bIns="45720" rtlCol="0" anchor="t">
            <a:spAutoFit/>
          </a:bodyP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500" b="0" i="0" u="none" strike="noStrike" kern="1200" cap="none" spc="0" normalizeH="0" baseline="0" noProof="0">
                <a:ln>
                  <a:noFill/>
                </a:ln>
                <a:solidFill>
                  <a:prstClr val="black"/>
                </a:solidFill>
                <a:effectLst/>
                <a:uLnTx/>
                <a:uFillTx/>
                <a:latin typeface="Meiryo UI"/>
                <a:ea typeface="Meiryo UI"/>
                <a:cs typeface="+mn-cs"/>
              </a:rPr>
              <a:t>大阪市で生活、経済活動を行う多様な人々が、健康で豊かに（いのち輝く未来社会）、安全・安心に（セーフティ社会）、便利に（住民ファースト社会）、暮らせるまちをめざす。</a:t>
            </a:r>
            <a:endParaRPr kumimoji="1" lang="en-US" altLang="ja-JP" sz="15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5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3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a:ln>
                  <a:noFill/>
                </a:ln>
                <a:solidFill>
                  <a:prstClr val="black"/>
                </a:solidFill>
                <a:effectLst/>
                <a:uLnTx/>
                <a:uFillTx/>
                <a:latin typeface="Meiryo UI"/>
                <a:ea typeface="Meiryo UI"/>
                <a:cs typeface="+mn-cs"/>
              </a:rPr>
              <a:t>例</a:t>
            </a:r>
            <a:endParaRPr kumimoji="1" lang="en-US" altLang="ja-JP" sz="1300" b="0" i="0" u="none" strike="noStrike" kern="1200" cap="none" spc="0" normalizeH="0" baseline="0" noProof="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300" b="0" i="0" u="none" strike="noStrike" kern="1200" cap="none" spc="0" normalizeH="0" baseline="0" noProof="0">
                <a:ln>
                  <a:noFill/>
                </a:ln>
                <a:solidFill>
                  <a:prstClr val="black"/>
                </a:solidFill>
                <a:effectLst/>
                <a:uLnTx/>
                <a:uFillTx/>
                <a:latin typeface="Meiryo UI"/>
                <a:ea typeface="Meiryo UI"/>
                <a:cs typeface="+mn-cs"/>
              </a:rPr>
              <a:t>デジタル技術の活用によるライフステージに応じた子育て・教育・福祉などの行政サービスのスタイルの変革</a:t>
            </a:r>
            <a:endParaRPr kumimoji="1" lang="en-US" altLang="ja-JP" sz="1300" b="0" i="0" u="none" strike="noStrike" kern="1200" cap="none" spc="0" normalizeH="0" baseline="0" noProof="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300" b="0" i="0" u="none" strike="noStrike" kern="1200" cap="none" spc="0" normalizeH="0" baseline="0" noProof="0">
                <a:ln>
                  <a:noFill/>
                </a:ln>
                <a:solidFill>
                  <a:prstClr val="black"/>
                </a:solidFill>
                <a:effectLst/>
                <a:uLnTx/>
                <a:uFillTx/>
                <a:latin typeface="Meiryo UI"/>
                <a:ea typeface="Meiryo UI"/>
                <a:cs typeface="+mn-cs"/>
              </a:rPr>
              <a:t>AI</a:t>
            </a:r>
            <a:r>
              <a:rPr kumimoji="1" lang="ja-JP" altLang="en-US" sz="1300" b="0" i="0" u="none" strike="noStrike" kern="1200" cap="none" spc="0" normalizeH="0" baseline="0" noProof="0">
                <a:ln>
                  <a:noFill/>
                </a:ln>
                <a:solidFill>
                  <a:prstClr val="black"/>
                </a:solidFill>
                <a:effectLst/>
                <a:uLnTx/>
                <a:uFillTx/>
                <a:latin typeface="Meiryo UI"/>
                <a:ea typeface="Meiryo UI"/>
                <a:cs typeface="+mn-cs"/>
              </a:rPr>
              <a:t>・ビッグデータ等を活用した公共施設の機能維持・向上</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300" b="0" i="0" u="none" strike="noStrike" kern="1200" cap="none" spc="0" normalizeH="0" baseline="0" noProof="0">
                <a:ln>
                  <a:noFill/>
                </a:ln>
                <a:solidFill>
                  <a:prstClr val="black"/>
                </a:solidFill>
                <a:effectLst/>
                <a:uLnTx/>
                <a:uFillTx/>
                <a:latin typeface="Meiryo UI"/>
                <a:ea typeface="Meiryo UI"/>
                <a:cs typeface="+mn-cs"/>
              </a:rPr>
              <a:t>デジタル技術を活用した防災・減災のための対策</a:t>
            </a:r>
            <a:endParaRPr kumimoji="1" lang="ja-JP" altLang="en-US" sz="1400" b="0" i="0" u="none" strike="noStrike" kern="1200" cap="none" spc="0" normalizeH="0" baseline="0" noProof="0">
              <a:ln>
                <a:noFill/>
              </a:ln>
              <a:solidFill>
                <a:prstClr val="black"/>
              </a:solidFill>
              <a:effectLst/>
              <a:uLnTx/>
              <a:uFillTx/>
              <a:latin typeface="Meiryo UI"/>
              <a:ea typeface="Meiryo UI"/>
              <a:cs typeface="+mn-cs"/>
            </a:endParaRPr>
          </a:p>
        </p:txBody>
      </p:sp>
      <p:sp>
        <p:nvSpPr>
          <p:cNvPr id="83" name="テキスト ボックス 82">
            <a:extLst>
              <a:ext uri="{FF2B5EF4-FFF2-40B4-BE49-F238E27FC236}">
                <a16:creationId xmlns:a16="http://schemas.microsoft.com/office/drawing/2014/main" id="{220D8724-1195-6092-68ED-195F00CAA79B}"/>
              </a:ext>
            </a:extLst>
          </p:cNvPr>
          <p:cNvSpPr txBox="1"/>
          <p:nvPr/>
        </p:nvSpPr>
        <p:spPr>
          <a:xfrm>
            <a:off x="4148369" y="1148625"/>
            <a:ext cx="3929385" cy="2462213"/>
          </a:xfrm>
          <a:prstGeom prst="rect">
            <a:avLst/>
          </a:prstGeom>
          <a:solidFill>
            <a:schemeClr val="accent5">
              <a:lumMod val="20000"/>
              <a:lumOff val="80000"/>
            </a:schemeClr>
          </a:solidFill>
        </p:spPr>
        <p:txBody>
          <a:bodyPr wrap="square" lIns="54000" tIns="45720" rIns="54000" bIns="45720" rtlCol="0" anchor="t">
            <a:spAutoFit/>
          </a:bodyP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500" b="0" i="0" u="none" strike="noStrike" kern="1200" cap="none" spc="0" normalizeH="0" baseline="0" noProof="0">
                <a:ln>
                  <a:noFill/>
                </a:ln>
                <a:solidFill>
                  <a:prstClr val="black"/>
                </a:solidFill>
                <a:effectLst/>
                <a:uLnTx/>
                <a:uFillTx/>
                <a:latin typeface="Meiryo UI"/>
                <a:ea typeface="Meiryo UI"/>
                <a:cs typeface="+mn-cs"/>
              </a:rPr>
              <a:t>市民・企業・来訪者へ新たな価値・サービスを提供できるよう、都市機能の高度化をめざす。</a:t>
            </a:r>
            <a:endParaRPr kumimoji="1" lang="en-US" altLang="ja-JP" sz="1500" b="0" i="0" u="none" strike="noStrike" kern="1200" cap="none" spc="0" normalizeH="0" baseline="0" noProof="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500" b="0" i="0" u="none" strike="noStrike" kern="1200" cap="none" spc="0" normalizeH="0" baseline="0" noProof="0">
                <a:ln>
                  <a:noFill/>
                </a:ln>
                <a:solidFill>
                  <a:prstClr val="black"/>
                </a:solidFill>
                <a:effectLst/>
                <a:uLnTx/>
                <a:uFillTx/>
                <a:latin typeface="Meiryo UI"/>
                <a:ea typeface="Meiryo UI"/>
                <a:cs typeface="+mn-cs"/>
              </a:rPr>
              <a:t>データセンター等デジタルインフラの整備を促進し、</a:t>
            </a:r>
            <a:r>
              <a:rPr kumimoji="1" lang="en-US" altLang="ja-JP" sz="1500" b="0" i="0" u="none" strike="noStrike" kern="1200" cap="none" spc="0" normalizeH="0" baseline="0" noProof="0">
                <a:ln>
                  <a:noFill/>
                </a:ln>
                <a:solidFill>
                  <a:prstClr val="black"/>
                </a:solidFill>
                <a:effectLst/>
                <a:uLnTx/>
                <a:uFillTx/>
                <a:latin typeface="Meiryo UI"/>
                <a:ea typeface="Meiryo UI"/>
                <a:cs typeface="+mn-cs"/>
              </a:rPr>
              <a:t>AI</a:t>
            </a:r>
            <a:r>
              <a:rPr kumimoji="1" lang="ja-JP" altLang="en-US" sz="1500" b="0" i="0" u="none" strike="noStrike" kern="1200" cap="none" spc="0" normalizeH="0" baseline="0" noProof="0">
                <a:ln>
                  <a:noFill/>
                </a:ln>
                <a:solidFill>
                  <a:prstClr val="black"/>
                </a:solidFill>
                <a:effectLst/>
                <a:uLnTx/>
                <a:uFillTx/>
                <a:latin typeface="Meiryo UI"/>
                <a:ea typeface="Meiryo UI"/>
                <a:cs typeface="+mn-cs"/>
              </a:rPr>
              <a:t>とデータを最大限活用したまちづくりを進める。</a:t>
            </a:r>
            <a:endParaRPr kumimoji="1" lang="en-US" altLang="ja-JP" sz="1500" b="0" i="0" u="none" strike="noStrike" kern="1200" cap="none" spc="0" normalizeH="0" baseline="0" noProof="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15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a:ln>
                  <a:noFill/>
                </a:ln>
                <a:solidFill>
                  <a:prstClr val="black"/>
                </a:solidFill>
                <a:effectLst/>
                <a:uLnTx/>
                <a:uFillTx/>
                <a:latin typeface="Meiryo UI"/>
                <a:ea typeface="Meiryo UI"/>
                <a:cs typeface="+mn-cs"/>
              </a:rPr>
              <a:t>例</a:t>
            </a:r>
            <a:endParaRPr kumimoji="1" lang="en-US" altLang="ja-JP" sz="1300" b="0" i="0" u="none" strike="noStrike" kern="1200" cap="none" spc="0" normalizeH="0" baseline="0" noProof="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300" b="0" i="0" u="none" strike="noStrike" kern="1200" cap="none" spc="0" normalizeH="0" baseline="0" noProof="0">
                <a:ln>
                  <a:noFill/>
                </a:ln>
                <a:solidFill>
                  <a:prstClr val="black"/>
                </a:solidFill>
                <a:effectLst/>
                <a:uLnTx/>
                <a:uFillTx/>
                <a:latin typeface="Meiryo UI"/>
                <a:ea typeface="Meiryo UI"/>
                <a:cs typeface="+mn-cs"/>
              </a:rPr>
              <a:t>庁内業務のプロセス最適化による業務の生産性・効率性の向上</a:t>
            </a:r>
            <a:endParaRPr kumimoji="1" lang="en-US" altLang="ja-JP" sz="1300" b="0" i="0" u="none" strike="noStrike" kern="1200" cap="none" spc="0" normalizeH="0" baseline="0" noProof="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300" b="0" i="0" u="none" strike="noStrike" kern="1200" cap="none" spc="0" normalizeH="0" baseline="0" noProof="0">
                <a:ln>
                  <a:noFill/>
                </a:ln>
                <a:solidFill>
                  <a:prstClr val="black"/>
                </a:solidFill>
                <a:effectLst/>
                <a:uLnTx/>
                <a:uFillTx/>
                <a:latin typeface="Meiryo UI"/>
                <a:ea typeface="Meiryo UI"/>
                <a:cs typeface="+mn-cs"/>
              </a:rPr>
              <a:t>GX</a:t>
            </a:r>
            <a:r>
              <a:rPr kumimoji="1" lang="ja-JP" altLang="en-US" sz="1300" b="0" i="0" u="none" strike="noStrike" kern="1200" cap="none" spc="0" normalizeH="0" baseline="0" noProof="0">
                <a:ln>
                  <a:noFill/>
                </a:ln>
                <a:solidFill>
                  <a:prstClr val="black"/>
                </a:solidFill>
                <a:effectLst/>
                <a:uLnTx/>
                <a:uFillTx/>
                <a:latin typeface="Meiryo UI"/>
                <a:ea typeface="Meiryo UI"/>
                <a:cs typeface="+mn-cs"/>
              </a:rPr>
              <a:t>の推進による持続可能な社会への取組</a:t>
            </a:r>
            <a:endParaRPr kumimoji="1" lang="en-US" altLang="ja-JP" sz="1300" b="0" i="0" u="none" strike="noStrike" kern="1200" cap="none" spc="0" normalizeH="0" baseline="0" noProof="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300" b="0" i="0" u="none" strike="noStrike" kern="1200" cap="none" spc="0" normalizeH="0" baseline="0" noProof="0">
                <a:ln>
                  <a:noFill/>
                </a:ln>
                <a:solidFill>
                  <a:prstClr val="black"/>
                </a:solidFill>
                <a:effectLst/>
                <a:uLnTx/>
                <a:uFillTx/>
                <a:latin typeface="Meiryo UI"/>
                <a:ea typeface="Meiryo UI"/>
                <a:cs typeface="+mn-cs"/>
              </a:rPr>
              <a:t>ビッグデータを活用したデータ駆動型のまちづくりの推進</a:t>
            </a:r>
            <a:endParaRPr kumimoji="1" lang="en-US" altLang="ja-JP" sz="1300" b="0" i="0" u="none" strike="noStrike" kern="1200" cap="none" spc="0" normalizeH="0" baseline="0" noProof="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300" b="0" i="0" u="none" strike="noStrike" kern="1200" cap="none" spc="0" normalizeH="0" baseline="0" noProof="0">
                <a:ln>
                  <a:noFill/>
                </a:ln>
                <a:solidFill>
                  <a:prstClr val="black"/>
                </a:solidFill>
                <a:effectLst/>
                <a:uLnTx/>
                <a:uFillTx/>
                <a:latin typeface="Meiryo UI"/>
                <a:ea typeface="Meiryo UI"/>
                <a:cs typeface="+mn-cs"/>
              </a:rPr>
              <a:t>自動運転バスの社会実装に向けた官民の取組</a:t>
            </a:r>
            <a:endParaRPr kumimoji="1" lang="en-US" altLang="ja-JP" sz="600" b="0" i="0" u="none" strike="noStrike" kern="1200" cap="none" spc="0" normalizeH="0" baseline="0" noProof="0">
              <a:ln>
                <a:noFill/>
              </a:ln>
              <a:solidFill>
                <a:prstClr val="black"/>
              </a:solidFill>
              <a:effectLst/>
              <a:uLnTx/>
              <a:uFillTx/>
              <a:latin typeface="Meiryo UI"/>
              <a:ea typeface="Meiryo UI"/>
              <a:cs typeface="+mn-cs"/>
            </a:endParaRPr>
          </a:p>
        </p:txBody>
      </p:sp>
      <p:sp>
        <p:nvSpPr>
          <p:cNvPr id="84" name="テキスト ボックス 83">
            <a:extLst>
              <a:ext uri="{FF2B5EF4-FFF2-40B4-BE49-F238E27FC236}">
                <a16:creationId xmlns:a16="http://schemas.microsoft.com/office/drawing/2014/main" id="{F55B1454-9B4A-003C-55A0-971F0863099B}"/>
              </a:ext>
            </a:extLst>
          </p:cNvPr>
          <p:cNvSpPr txBox="1"/>
          <p:nvPr/>
        </p:nvSpPr>
        <p:spPr>
          <a:xfrm>
            <a:off x="8176499" y="1152988"/>
            <a:ext cx="3929385" cy="2462213"/>
          </a:xfrm>
          <a:prstGeom prst="rect">
            <a:avLst/>
          </a:prstGeom>
          <a:solidFill>
            <a:schemeClr val="accent4">
              <a:lumMod val="20000"/>
              <a:lumOff val="80000"/>
            </a:schemeClr>
          </a:solidFill>
        </p:spPr>
        <p:txBody>
          <a:bodyPr wrap="square" lIns="54000" tIns="45720" rIns="54000" bIns="45720" rtlCol="0" anchor="t">
            <a:spAutoFit/>
          </a:bodyP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500" b="0" i="0" u="none" strike="noStrike" kern="1200" cap="none" spc="0" normalizeH="0" baseline="0" noProof="0">
                <a:ln>
                  <a:noFill/>
                </a:ln>
                <a:solidFill>
                  <a:prstClr val="black"/>
                </a:solidFill>
                <a:effectLst/>
                <a:uLnTx/>
                <a:uFillTx/>
                <a:latin typeface="Meiryo UI"/>
                <a:ea typeface="Meiryo UI"/>
                <a:cs typeface="+mn-cs"/>
              </a:rPr>
              <a:t>地域が主体となり、行政もともに、地域の活性化に取り組む。</a:t>
            </a:r>
            <a:endParaRPr kumimoji="1" lang="en-US" altLang="ja-JP" sz="1500" b="0" i="0" u="none" strike="noStrike" kern="1200" cap="none" spc="0" normalizeH="0" baseline="0" noProof="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500" b="0" i="0" u="none" strike="noStrike" kern="1200" cap="none" spc="0" normalizeH="0" baseline="0" noProof="0">
                <a:ln>
                  <a:noFill/>
                </a:ln>
                <a:solidFill>
                  <a:prstClr val="black"/>
                </a:solidFill>
                <a:effectLst/>
                <a:uLnTx/>
                <a:uFillTx/>
                <a:latin typeface="Meiryo UI"/>
                <a:ea typeface="Meiryo UI"/>
                <a:cs typeface="+mn-cs"/>
              </a:rPr>
              <a:t>産学官の連携により、社会課題の解決やイノベーションの創出に取り組む。</a:t>
            </a:r>
            <a:endParaRPr kumimoji="1" lang="en-US" altLang="ja-JP" sz="1500" b="0" i="0" u="none" strike="noStrike" kern="1200" cap="none" spc="0" normalizeH="0" baseline="0" noProof="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15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a:ln>
                  <a:noFill/>
                </a:ln>
                <a:solidFill>
                  <a:prstClr val="black"/>
                </a:solidFill>
                <a:effectLst/>
                <a:uLnTx/>
                <a:uFillTx/>
                <a:latin typeface="Meiryo UI"/>
                <a:ea typeface="Meiryo UI"/>
                <a:cs typeface="+mn-cs"/>
              </a:rPr>
              <a:t>例</a:t>
            </a:r>
            <a:endParaRPr kumimoji="1" lang="en-US" altLang="ja-JP" sz="1300" b="0" i="0" u="none" strike="noStrike" kern="1200" cap="none" spc="0" normalizeH="0" baseline="0" noProof="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300" b="0" i="0" u="none" strike="noStrike" kern="1200" cap="none" spc="0" normalizeH="0" baseline="0" noProof="0">
                <a:ln>
                  <a:noFill/>
                </a:ln>
                <a:solidFill>
                  <a:prstClr val="black"/>
                </a:solidFill>
                <a:effectLst/>
                <a:uLnTx/>
                <a:uFillTx/>
                <a:latin typeface="Meiryo UI"/>
                <a:ea typeface="Meiryo UI"/>
                <a:cs typeface="+mn-cs"/>
              </a:rPr>
              <a:t>地域が主体となって進めるまちづくりをデジタルでサポート</a:t>
            </a:r>
            <a:endParaRPr kumimoji="1" lang="en-US" altLang="ja-JP" sz="1300" b="0" i="0" u="none" strike="noStrike" kern="1200" cap="none" spc="0" normalizeH="0" baseline="0" noProof="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300" b="0" i="0" u="none" strike="noStrike" kern="1200" cap="none" spc="0" normalizeH="0" baseline="0" noProof="0">
                <a:ln>
                  <a:noFill/>
                </a:ln>
                <a:solidFill>
                  <a:prstClr val="black"/>
                </a:solidFill>
                <a:effectLst/>
                <a:uLnTx/>
                <a:uFillTx/>
                <a:latin typeface="Meiryo UI"/>
                <a:ea typeface="Meiryo UI"/>
                <a:cs typeface="+mn-cs"/>
              </a:rPr>
              <a:t>オープンデータの充実による事業者等のデータ活用の推進</a:t>
            </a:r>
            <a:endParaRPr kumimoji="1" lang="en-US" altLang="ja-JP" sz="1300" b="0" i="0" u="none" strike="noStrike" kern="1200" cap="none" spc="0" normalizeH="0" baseline="0" noProof="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300" b="0" i="0" u="none" strike="noStrike" kern="1200" cap="none" spc="0" normalizeH="0" baseline="0" noProof="0">
                <a:ln>
                  <a:noFill/>
                </a:ln>
                <a:solidFill>
                  <a:prstClr val="black"/>
                </a:solidFill>
                <a:effectLst/>
                <a:uLnTx/>
                <a:uFillTx/>
                <a:latin typeface="Meiryo UI"/>
                <a:ea typeface="Meiryo UI"/>
                <a:cs typeface="+mn-cs"/>
              </a:rPr>
              <a:t>地元の大学・研究機関、事業者等との連携</a:t>
            </a:r>
            <a:endParaRPr kumimoji="1" lang="en-US" altLang="ja-JP" sz="13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3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3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300" b="0" i="0" u="none" strike="noStrike" kern="1200" cap="none" spc="0" normalizeH="0" baseline="0" noProof="0">
              <a:ln>
                <a:noFill/>
              </a:ln>
              <a:solidFill>
                <a:prstClr val="black"/>
              </a:solidFill>
              <a:effectLst/>
              <a:uLnTx/>
              <a:uFillTx/>
              <a:latin typeface="Meiryo UI"/>
              <a:ea typeface="Meiryo UI"/>
              <a:cs typeface="+mn-cs"/>
            </a:endParaRPr>
          </a:p>
        </p:txBody>
      </p:sp>
      <p:grpSp>
        <p:nvGrpSpPr>
          <p:cNvPr id="2" name="グループ化 1">
            <a:extLst>
              <a:ext uri="{FF2B5EF4-FFF2-40B4-BE49-F238E27FC236}">
                <a16:creationId xmlns:a16="http://schemas.microsoft.com/office/drawing/2014/main" id="{C954CA4D-F8B6-A63E-26CD-1869D4F4564D}"/>
              </a:ext>
            </a:extLst>
          </p:cNvPr>
          <p:cNvGrpSpPr/>
          <p:nvPr/>
        </p:nvGrpSpPr>
        <p:grpSpPr>
          <a:xfrm>
            <a:off x="-182322" y="4938180"/>
            <a:ext cx="2468040" cy="1859020"/>
            <a:chOff x="-182322" y="4938180"/>
            <a:chExt cx="2468040" cy="1859020"/>
          </a:xfrm>
        </p:grpSpPr>
        <p:pic>
          <p:nvPicPr>
            <p:cNvPr id="99" name="図 98">
              <a:extLst>
                <a:ext uri="{FF2B5EF4-FFF2-40B4-BE49-F238E27FC236}">
                  <a16:creationId xmlns:a16="http://schemas.microsoft.com/office/drawing/2014/main" id="{57CF5E59-7FF6-8EE4-832B-953A4ADFF0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65" y="4938180"/>
              <a:ext cx="2008558" cy="1859020"/>
            </a:xfrm>
            <a:prstGeom prst="rect">
              <a:avLst/>
            </a:prstGeom>
          </p:spPr>
        </p:pic>
        <p:sp>
          <p:nvSpPr>
            <p:cNvPr id="90" name="角丸四角形 36">
              <a:extLst>
                <a:ext uri="{FF2B5EF4-FFF2-40B4-BE49-F238E27FC236}">
                  <a16:creationId xmlns:a16="http://schemas.microsoft.com/office/drawing/2014/main" id="{86917384-16C0-B218-A69D-E3F8E61E7D32}"/>
                </a:ext>
              </a:extLst>
            </p:cNvPr>
            <p:cNvSpPr/>
            <p:nvPr/>
          </p:nvSpPr>
          <p:spPr>
            <a:xfrm>
              <a:off x="-182322" y="6392916"/>
              <a:ext cx="1512000" cy="366705"/>
            </a:xfrm>
            <a:prstGeom prst="roundRect">
              <a:avLst>
                <a:gd name="adj" fmla="val 20471"/>
              </a:avLst>
            </a:prstGeom>
            <a:noFill/>
            <a:ln w="6350" cap="flat" cmpd="sng" algn="ctr">
              <a:noFill/>
              <a:prstDash val="solid"/>
              <a:miter lim="800000"/>
            </a:ln>
            <a:effectLst/>
          </p:spPr>
          <p:txBody>
            <a:bodyPr lIns="0" tIns="0" rIns="0" bIns="0" rtlCol="0" anchor="ctr" anchorCtr="1"/>
            <a:lstStyle>
              <a:defPPr>
                <a:defRPr lang="ja-JP"/>
              </a:defPPr>
              <a:lvl1pPr algn="l" rtl="0" eaLnBrk="0" fontAlgn="base" hangingPunct="0">
                <a:spcBef>
                  <a:spcPct val="0"/>
                </a:spcBef>
                <a:spcAft>
                  <a:spcPct val="0"/>
                </a:spcAft>
                <a:defRPr kumimoji="1" kern="1200">
                  <a:solidFill>
                    <a:schemeClr val="dk1"/>
                  </a:solidFill>
                  <a:latin typeface="+mn-lt"/>
                  <a:ea typeface="+mn-ea"/>
                  <a:cs typeface="+mn-cs"/>
                </a:defRPr>
              </a:lvl1pPr>
              <a:lvl2pPr marL="382588" indent="-41275" algn="l" rtl="0" eaLnBrk="0" fontAlgn="base" hangingPunct="0">
                <a:spcBef>
                  <a:spcPct val="0"/>
                </a:spcBef>
                <a:spcAft>
                  <a:spcPct val="0"/>
                </a:spcAft>
                <a:defRPr kumimoji="1" kern="1200">
                  <a:solidFill>
                    <a:schemeClr val="dk1"/>
                  </a:solidFill>
                  <a:latin typeface="+mn-lt"/>
                  <a:ea typeface="+mn-ea"/>
                  <a:cs typeface="+mn-cs"/>
                </a:defRPr>
              </a:lvl2pPr>
              <a:lvl3pPr marL="773113" indent="-90488" algn="l" rtl="0" eaLnBrk="0" fontAlgn="base" hangingPunct="0">
                <a:spcBef>
                  <a:spcPct val="0"/>
                </a:spcBef>
                <a:spcAft>
                  <a:spcPct val="0"/>
                </a:spcAft>
                <a:defRPr kumimoji="1" kern="1200">
                  <a:solidFill>
                    <a:schemeClr val="dk1"/>
                  </a:solidFill>
                  <a:latin typeface="+mn-lt"/>
                  <a:ea typeface="+mn-ea"/>
                  <a:cs typeface="+mn-cs"/>
                </a:defRPr>
              </a:lvl3pPr>
              <a:lvl4pPr marL="1162050" indent="-138113" algn="l" rtl="0" eaLnBrk="0" fontAlgn="base" hangingPunct="0">
                <a:spcBef>
                  <a:spcPct val="0"/>
                </a:spcBef>
                <a:spcAft>
                  <a:spcPct val="0"/>
                </a:spcAft>
                <a:defRPr kumimoji="1" kern="1200">
                  <a:solidFill>
                    <a:schemeClr val="dk1"/>
                  </a:solidFill>
                  <a:latin typeface="+mn-lt"/>
                  <a:ea typeface="+mn-ea"/>
                  <a:cs typeface="+mn-cs"/>
                </a:defRPr>
              </a:lvl4pPr>
              <a:lvl5pPr marL="1552575" indent="-187325" algn="l" rtl="0" eaLnBrk="0" fontAlgn="base" hangingPunct="0">
                <a:spcBef>
                  <a:spcPct val="0"/>
                </a:spcBef>
                <a:spcAft>
                  <a:spcPct val="0"/>
                </a:spcAft>
                <a:defRPr kumimoji="1" kern="1200">
                  <a:solidFill>
                    <a:schemeClr val="dk1"/>
                  </a:solidFill>
                  <a:latin typeface="+mn-lt"/>
                  <a:ea typeface="+mn-ea"/>
                  <a:cs typeface="+mn-cs"/>
                </a:defRPr>
              </a:lvl5pPr>
              <a:lvl6pPr marL="2286000" algn="l" defTabSz="914400" rtl="0" eaLnBrk="1" latinLnBrk="0" hangingPunct="1">
                <a:defRPr kumimoji="1" kern="1200">
                  <a:solidFill>
                    <a:schemeClr val="dk1"/>
                  </a:solidFill>
                  <a:latin typeface="+mn-lt"/>
                  <a:ea typeface="+mn-ea"/>
                  <a:cs typeface="+mn-cs"/>
                </a:defRPr>
              </a:lvl6pPr>
              <a:lvl7pPr marL="2743200" algn="l" defTabSz="914400" rtl="0" eaLnBrk="1" latinLnBrk="0" hangingPunct="1">
                <a:defRPr kumimoji="1" kern="1200">
                  <a:solidFill>
                    <a:schemeClr val="dk1"/>
                  </a:solidFill>
                  <a:latin typeface="+mn-lt"/>
                  <a:ea typeface="+mn-ea"/>
                  <a:cs typeface="+mn-cs"/>
                </a:defRPr>
              </a:lvl7pPr>
              <a:lvl8pPr marL="3200400" algn="l" defTabSz="914400" rtl="0" eaLnBrk="1" latinLnBrk="0" hangingPunct="1">
                <a:defRPr kumimoji="1" kern="1200">
                  <a:solidFill>
                    <a:schemeClr val="dk1"/>
                  </a:solidFill>
                  <a:latin typeface="+mn-lt"/>
                  <a:ea typeface="+mn-ea"/>
                  <a:cs typeface="+mn-cs"/>
                </a:defRPr>
              </a:lvl8pPr>
              <a:lvl9pPr marL="3657600" algn="l" defTabSz="914400" rtl="0" eaLnBrk="1" latinLnBrk="0" hangingPunct="1">
                <a:defRPr kumimoji="1" kern="1200">
                  <a:solidFill>
                    <a:schemeClr val="dk1"/>
                  </a:solidFill>
                  <a:latin typeface="+mn-lt"/>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1" lang="ja-JP" altLang="en-US" sz="1300" b="1" i="0" u="none" strike="noStrike" kern="1200" cap="none" spc="133"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都市・まち</a:t>
              </a:r>
              <a:endParaRPr kumimoji="1" lang="en-US" altLang="ja-JP" sz="1300" b="1" i="0" u="none" strike="noStrike" kern="1200" cap="none" spc="133"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1" lang="en-US" altLang="ja-JP" sz="1300" b="1" i="0" u="none" strike="noStrike" kern="1200" cap="none" spc="133"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DX</a:t>
              </a:r>
            </a:p>
          </p:txBody>
        </p:sp>
        <p:sp>
          <p:nvSpPr>
            <p:cNvPr id="89" name="角丸四角形 36">
              <a:extLst>
                <a:ext uri="{FF2B5EF4-FFF2-40B4-BE49-F238E27FC236}">
                  <a16:creationId xmlns:a16="http://schemas.microsoft.com/office/drawing/2014/main" id="{2DD178FB-79D4-BEFF-E2CA-41009B7E76A0}"/>
                </a:ext>
              </a:extLst>
            </p:cNvPr>
            <p:cNvSpPr/>
            <p:nvPr/>
          </p:nvSpPr>
          <p:spPr>
            <a:xfrm>
              <a:off x="310176" y="5397987"/>
              <a:ext cx="1512000" cy="366705"/>
            </a:xfrm>
            <a:prstGeom prst="roundRect">
              <a:avLst>
                <a:gd name="adj" fmla="val 20471"/>
              </a:avLst>
            </a:prstGeom>
            <a:noFill/>
            <a:ln w="6350" cap="flat" cmpd="sng" algn="ctr">
              <a:noFill/>
              <a:prstDash val="solid"/>
              <a:miter lim="800000"/>
            </a:ln>
            <a:effectLst/>
          </p:spPr>
          <p:txBody>
            <a:bodyPr lIns="0" tIns="0" rIns="0" bIns="0" rtlCol="0" anchor="ctr" anchorCtr="1"/>
            <a:lstStyle>
              <a:defPPr>
                <a:defRPr lang="ja-JP"/>
              </a:defPPr>
              <a:lvl1pPr algn="l" rtl="0" eaLnBrk="0" fontAlgn="base" hangingPunct="0">
                <a:spcBef>
                  <a:spcPct val="0"/>
                </a:spcBef>
                <a:spcAft>
                  <a:spcPct val="0"/>
                </a:spcAft>
                <a:defRPr kumimoji="1" kern="1200">
                  <a:solidFill>
                    <a:schemeClr val="dk1"/>
                  </a:solidFill>
                  <a:latin typeface="+mn-lt"/>
                  <a:ea typeface="+mn-ea"/>
                  <a:cs typeface="+mn-cs"/>
                </a:defRPr>
              </a:lvl1pPr>
              <a:lvl2pPr marL="382588" indent="-41275" algn="l" rtl="0" eaLnBrk="0" fontAlgn="base" hangingPunct="0">
                <a:spcBef>
                  <a:spcPct val="0"/>
                </a:spcBef>
                <a:spcAft>
                  <a:spcPct val="0"/>
                </a:spcAft>
                <a:defRPr kumimoji="1" kern="1200">
                  <a:solidFill>
                    <a:schemeClr val="dk1"/>
                  </a:solidFill>
                  <a:latin typeface="+mn-lt"/>
                  <a:ea typeface="+mn-ea"/>
                  <a:cs typeface="+mn-cs"/>
                </a:defRPr>
              </a:lvl2pPr>
              <a:lvl3pPr marL="773113" indent="-90488" algn="l" rtl="0" eaLnBrk="0" fontAlgn="base" hangingPunct="0">
                <a:spcBef>
                  <a:spcPct val="0"/>
                </a:spcBef>
                <a:spcAft>
                  <a:spcPct val="0"/>
                </a:spcAft>
                <a:defRPr kumimoji="1" kern="1200">
                  <a:solidFill>
                    <a:schemeClr val="dk1"/>
                  </a:solidFill>
                  <a:latin typeface="+mn-lt"/>
                  <a:ea typeface="+mn-ea"/>
                  <a:cs typeface="+mn-cs"/>
                </a:defRPr>
              </a:lvl3pPr>
              <a:lvl4pPr marL="1162050" indent="-138113" algn="l" rtl="0" eaLnBrk="0" fontAlgn="base" hangingPunct="0">
                <a:spcBef>
                  <a:spcPct val="0"/>
                </a:spcBef>
                <a:spcAft>
                  <a:spcPct val="0"/>
                </a:spcAft>
                <a:defRPr kumimoji="1" kern="1200">
                  <a:solidFill>
                    <a:schemeClr val="dk1"/>
                  </a:solidFill>
                  <a:latin typeface="+mn-lt"/>
                  <a:ea typeface="+mn-ea"/>
                  <a:cs typeface="+mn-cs"/>
                </a:defRPr>
              </a:lvl4pPr>
              <a:lvl5pPr marL="1552575" indent="-187325" algn="l" rtl="0" eaLnBrk="0" fontAlgn="base" hangingPunct="0">
                <a:spcBef>
                  <a:spcPct val="0"/>
                </a:spcBef>
                <a:spcAft>
                  <a:spcPct val="0"/>
                </a:spcAft>
                <a:defRPr kumimoji="1" kern="1200">
                  <a:solidFill>
                    <a:schemeClr val="dk1"/>
                  </a:solidFill>
                  <a:latin typeface="+mn-lt"/>
                  <a:ea typeface="+mn-ea"/>
                  <a:cs typeface="+mn-cs"/>
                </a:defRPr>
              </a:lvl5pPr>
              <a:lvl6pPr marL="2286000" algn="l" defTabSz="914400" rtl="0" eaLnBrk="1" latinLnBrk="0" hangingPunct="1">
                <a:defRPr kumimoji="1" kern="1200">
                  <a:solidFill>
                    <a:schemeClr val="dk1"/>
                  </a:solidFill>
                  <a:latin typeface="+mn-lt"/>
                  <a:ea typeface="+mn-ea"/>
                  <a:cs typeface="+mn-cs"/>
                </a:defRPr>
              </a:lvl6pPr>
              <a:lvl7pPr marL="2743200" algn="l" defTabSz="914400" rtl="0" eaLnBrk="1" latinLnBrk="0" hangingPunct="1">
                <a:defRPr kumimoji="1" kern="1200">
                  <a:solidFill>
                    <a:schemeClr val="dk1"/>
                  </a:solidFill>
                  <a:latin typeface="+mn-lt"/>
                  <a:ea typeface="+mn-ea"/>
                  <a:cs typeface="+mn-cs"/>
                </a:defRPr>
              </a:lvl7pPr>
              <a:lvl8pPr marL="3200400" algn="l" defTabSz="914400" rtl="0" eaLnBrk="1" latinLnBrk="0" hangingPunct="1">
                <a:defRPr kumimoji="1" kern="1200">
                  <a:solidFill>
                    <a:schemeClr val="dk1"/>
                  </a:solidFill>
                  <a:latin typeface="+mn-lt"/>
                  <a:ea typeface="+mn-ea"/>
                  <a:cs typeface="+mn-cs"/>
                </a:defRPr>
              </a:lvl8pPr>
              <a:lvl9pPr marL="3657600" algn="l" defTabSz="914400" rtl="0" eaLnBrk="1" latinLnBrk="0" hangingPunct="1">
                <a:defRPr kumimoji="1" kern="1200">
                  <a:solidFill>
                    <a:schemeClr val="dk1"/>
                  </a:solidFill>
                  <a:latin typeface="+mn-lt"/>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1" lang="ja-JP" altLang="en-US" sz="1300" b="1" i="0" u="none" strike="noStrike" kern="1200" cap="none" spc="133"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サービス</a:t>
              </a:r>
              <a:r>
                <a:rPr kumimoji="1" lang="en-US" altLang="ja-JP" sz="1300" b="1" i="0" u="none" strike="noStrike" kern="1200" cap="none" spc="133"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DX</a:t>
              </a:r>
            </a:p>
          </p:txBody>
        </p:sp>
        <p:sp>
          <p:nvSpPr>
            <p:cNvPr id="91" name="角丸四角形 36">
              <a:extLst>
                <a:ext uri="{FF2B5EF4-FFF2-40B4-BE49-F238E27FC236}">
                  <a16:creationId xmlns:a16="http://schemas.microsoft.com/office/drawing/2014/main" id="{A505F1AD-7AE2-668C-6E00-1181773980F1}"/>
                </a:ext>
              </a:extLst>
            </p:cNvPr>
            <p:cNvSpPr/>
            <p:nvPr/>
          </p:nvSpPr>
          <p:spPr>
            <a:xfrm>
              <a:off x="773718" y="6296320"/>
              <a:ext cx="1512000" cy="366705"/>
            </a:xfrm>
            <a:prstGeom prst="roundRect">
              <a:avLst>
                <a:gd name="adj" fmla="val 20471"/>
              </a:avLst>
            </a:prstGeom>
            <a:noFill/>
            <a:ln w="6350" cap="flat" cmpd="sng" algn="ctr">
              <a:noFill/>
              <a:prstDash val="solid"/>
              <a:miter lim="800000"/>
            </a:ln>
            <a:effectLst/>
          </p:spPr>
          <p:txBody>
            <a:bodyPr lIns="0" tIns="0" rIns="0" bIns="0" rtlCol="0" anchor="ctr" anchorCtr="1"/>
            <a:lstStyle>
              <a:defPPr>
                <a:defRPr lang="ja-JP"/>
              </a:defPPr>
              <a:lvl1pPr algn="l" rtl="0" eaLnBrk="0" fontAlgn="base" hangingPunct="0">
                <a:spcBef>
                  <a:spcPct val="0"/>
                </a:spcBef>
                <a:spcAft>
                  <a:spcPct val="0"/>
                </a:spcAft>
                <a:defRPr kumimoji="1" kern="1200">
                  <a:solidFill>
                    <a:schemeClr val="dk1"/>
                  </a:solidFill>
                  <a:latin typeface="+mn-lt"/>
                  <a:ea typeface="+mn-ea"/>
                  <a:cs typeface="+mn-cs"/>
                </a:defRPr>
              </a:lvl1pPr>
              <a:lvl2pPr marL="382588" indent="-41275" algn="l" rtl="0" eaLnBrk="0" fontAlgn="base" hangingPunct="0">
                <a:spcBef>
                  <a:spcPct val="0"/>
                </a:spcBef>
                <a:spcAft>
                  <a:spcPct val="0"/>
                </a:spcAft>
                <a:defRPr kumimoji="1" kern="1200">
                  <a:solidFill>
                    <a:schemeClr val="dk1"/>
                  </a:solidFill>
                  <a:latin typeface="+mn-lt"/>
                  <a:ea typeface="+mn-ea"/>
                  <a:cs typeface="+mn-cs"/>
                </a:defRPr>
              </a:lvl2pPr>
              <a:lvl3pPr marL="773113" indent="-90488" algn="l" rtl="0" eaLnBrk="0" fontAlgn="base" hangingPunct="0">
                <a:spcBef>
                  <a:spcPct val="0"/>
                </a:spcBef>
                <a:spcAft>
                  <a:spcPct val="0"/>
                </a:spcAft>
                <a:defRPr kumimoji="1" kern="1200">
                  <a:solidFill>
                    <a:schemeClr val="dk1"/>
                  </a:solidFill>
                  <a:latin typeface="+mn-lt"/>
                  <a:ea typeface="+mn-ea"/>
                  <a:cs typeface="+mn-cs"/>
                </a:defRPr>
              </a:lvl3pPr>
              <a:lvl4pPr marL="1162050" indent="-138113" algn="l" rtl="0" eaLnBrk="0" fontAlgn="base" hangingPunct="0">
                <a:spcBef>
                  <a:spcPct val="0"/>
                </a:spcBef>
                <a:spcAft>
                  <a:spcPct val="0"/>
                </a:spcAft>
                <a:defRPr kumimoji="1" kern="1200">
                  <a:solidFill>
                    <a:schemeClr val="dk1"/>
                  </a:solidFill>
                  <a:latin typeface="+mn-lt"/>
                  <a:ea typeface="+mn-ea"/>
                  <a:cs typeface="+mn-cs"/>
                </a:defRPr>
              </a:lvl4pPr>
              <a:lvl5pPr marL="1552575" indent="-187325" algn="l" rtl="0" eaLnBrk="0" fontAlgn="base" hangingPunct="0">
                <a:spcBef>
                  <a:spcPct val="0"/>
                </a:spcBef>
                <a:spcAft>
                  <a:spcPct val="0"/>
                </a:spcAft>
                <a:defRPr kumimoji="1" kern="1200">
                  <a:solidFill>
                    <a:schemeClr val="dk1"/>
                  </a:solidFill>
                  <a:latin typeface="+mn-lt"/>
                  <a:ea typeface="+mn-ea"/>
                  <a:cs typeface="+mn-cs"/>
                </a:defRPr>
              </a:lvl5pPr>
              <a:lvl6pPr marL="2286000" algn="l" defTabSz="914400" rtl="0" eaLnBrk="1" latinLnBrk="0" hangingPunct="1">
                <a:defRPr kumimoji="1" kern="1200">
                  <a:solidFill>
                    <a:schemeClr val="dk1"/>
                  </a:solidFill>
                  <a:latin typeface="+mn-lt"/>
                  <a:ea typeface="+mn-ea"/>
                  <a:cs typeface="+mn-cs"/>
                </a:defRPr>
              </a:lvl6pPr>
              <a:lvl7pPr marL="2743200" algn="l" defTabSz="914400" rtl="0" eaLnBrk="1" latinLnBrk="0" hangingPunct="1">
                <a:defRPr kumimoji="1" kern="1200">
                  <a:solidFill>
                    <a:schemeClr val="dk1"/>
                  </a:solidFill>
                  <a:latin typeface="+mn-lt"/>
                  <a:ea typeface="+mn-ea"/>
                  <a:cs typeface="+mn-cs"/>
                </a:defRPr>
              </a:lvl7pPr>
              <a:lvl8pPr marL="3200400" algn="l" defTabSz="914400" rtl="0" eaLnBrk="1" latinLnBrk="0" hangingPunct="1">
                <a:defRPr kumimoji="1" kern="1200">
                  <a:solidFill>
                    <a:schemeClr val="dk1"/>
                  </a:solidFill>
                  <a:latin typeface="+mn-lt"/>
                  <a:ea typeface="+mn-ea"/>
                  <a:cs typeface="+mn-cs"/>
                </a:defRPr>
              </a:lvl8pPr>
              <a:lvl9pPr marL="3657600" algn="l" defTabSz="914400" rtl="0" eaLnBrk="1" latinLnBrk="0" hangingPunct="1">
                <a:defRPr kumimoji="1" kern="1200">
                  <a:solidFill>
                    <a:schemeClr val="dk1"/>
                  </a:solidFill>
                  <a:latin typeface="+mn-lt"/>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1" lang="ja-JP" altLang="en-US" sz="1300" b="1" i="0" u="none" strike="noStrike" kern="1200" cap="none" spc="133"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行政</a:t>
              </a:r>
              <a:r>
                <a:rPr kumimoji="1" lang="en-US" altLang="ja-JP" sz="1300" b="1" i="0" u="none" strike="noStrike" kern="1200" cap="none" spc="133"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DX</a:t>
              </a:r>
            </a:p>
          </p:txBody>
        </p:sp>
      </p:grpSp>
      <p:sp>
        <p:nvSpPr>
          <p:cNvPr id="4" name="テキスト ボックス 14">
            <a:extLst>
              <a:ext uri="{FF2B5EF4-FFF2-40B4-BE49-F238E27FC236}">
                <a16:creationId xmlns:a16="http://schemas.microsoft.com/office/drawing/2014/main" id="{1E8848C2-7D8C-9BE2-1991-E93CBCA773ED}"/>
              </a:ext>
            </a:extLst>
          </p:cNvPr>
          <p:cNvSpPr txBox="1"/>
          <p:nvPr/>
        </p:nvSpPr>
        <p:spPr>
          <a:xfrm>
            <a:off x="0" y="3925141"/>
            <a:ext cx="12139067" cy="646331"/>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82563" marR="0" lvl="0" indent="-182563"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上記の取組の実現に向け、 </a:t>
            </a:r>
            <a:r>
              <a:rPr kumimoji="1" lang="en-US" altLang="ja-JP"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次世代型スマートシティ</a:t>
            </a:r>
            <a:r>
              <a:rPr kumimoji="1" lang="en-US" altLang="ja-JP"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OSAKA』</a:t>
            </a:r>
            <a:r>
              <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の実践戦略として大阪市</a:t>
            </a:r>
            <a:r>
              <a:rPr kumimoji="1" lang="en-US" altLang="ja-JP"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戦略をアップデートしながらさらに推し進め、大阪市で生活、経済活動を行う多様な人々がそれぞれの幸せ </a:t>
            </a:r>
            <a:r>
              <a:rPr kumimoji="1" lang="en-US" altLang="ja-JP"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(Well-being)</a:t>
            </a:r>
            <a:r>
              <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を実感できる都市への成長・発展をめざしていく。</a:t>
            </a:r>
          </a:p>
        </p:txBody>
      </p:sp>
      <p:sp>
        <p:nvSpPr>
          <p:cNvPr id="5" name="二等辺三角形 4">
            <a:extLst>
              <a:ext uri="{FF2B5EF4-FFF2-40B4-BE49-F238E27FC236}">
                <a16:creationId xmlns:a16="http://schemas.microsoft.com/office/drawing/2014/main" id="{5EA96B72-A90F-3420-ECE6-71AAB46E989D}"/>
              </a:ext>
            </a:extLst>
          </p:cNvPr>
          <p:cNvSpPr/>
          <p:nvPr/>
        </p:nvSpPr>
        <p:spPr>
          <a:xfrm rot="10800000">
            <a:off x="2963286" y="3645901"/>
            <a:ext cx="6131718" cy="27912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Tree>
    <p:extLst>
      <p:ext uri="{BB962C8B-B14F-4D97-AF65-F5344CB8AC3E}">
        <p14:creationId xmlns:p14="http://schemas.microsoft.com/office/powerpoint/2010/main" val="15468141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C574D-2AD7-7D5C-6C78-315F3F5E86BE}"/>
            </a:ext>
          </a:extLst>
        </p:cNvPr>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72A8328E-1EC1-DB6A-07BA-69986E449568}"/>
              </a:ext>
            </a:extLst>
          </p:cNvPr>
          <p:cNvSpPr/>
          <p:nvPr/>
        </p:nvSpPr>
        <p:spPr>
          <a:xfrm>
            <a:off x="115613" y="927318"/>
            <a:ext cx="5661891" cy="387928"/>
          </a:xfrm>
          <a:prstGeom prst="roundRect">
            <a:avLst/>
          </a:prstGeom>
          <a:solidFill>
            <a:schemeClr val="bg1">
              <a:lumMod val="95000"/>
            </a:schemeClr>
          </a:solidFill>
          <a:effectLst>
            <a:outerShdw blurRad="25400" dist="50800" dir="2400000" algn="ctr" rotWithShape="0">
              <a:schemeClr val="bg1">
                <a:lumMod val="7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a:ln>
                  <a:noFill/>
                </a:ln>
                <a:solidFill>
                  <a:prstClr val="white"/>
                </a:solidFill>
                <a:effectLst/>
                <a:uLnTx/>
                <a:uFillTx/>
                <a:latin typeface="Meiryo UI"/>
                <a:ea typeface="Meiryo UI"/>
                <a:cs typeface="+mn-cs"/>
              </a:rPr>
              <a:t>\\\\\\</a:t>
            </a: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44" name="テキスト ボックス 43">
            <a:extLst>
              <a:ext uri="{FF2B5EF4-FFF2-40B4-BE49-F238E27FC236}">
                <a16:creationId xmlns:a16="http://schemas.microsoft.com/office/drawing/2014/main" id="{00134435-EEF6-4307-AA4E-98CDE2D850B6}"/>
              </a:ext>
            </a:extLst>
          </p:cNvPr>
          <p:cNvSpPr txBox="1"/>
          <p:nvPr/>
        </p:nvSpPr>
        <p:spPr>
          <a:xfrm>
            <a:off x="0" y="-1"/>
            <a:ext cx="12192000" cy="400110"/>
          </a:xfrm>
          <a:prstGeom prst="rect">
            <a:avLst/>
          </a:prstGeom>
          <a:solidFill>
            <a:schemeClr val="accent5">
              <a:lumMod val="40000"/>
              <a:lumOff val="60000"/>
            </a:schemeClr>
          </a:solid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4-2-2.  【</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大阪市</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　取組の方向性</a:t>
            </a:r>
            <a:endParaRPr kumimoji="1" lang="en-US" altLang="ja-JP" sz="20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7" name="テキスト ボックス 6">
            <a:extLst>
              <a:ext uri="{FF2B5EF4-FFF2-40B4-BE49-F238E27FC236}">
                <a16:creationId xmlns:a16="http://schemas.microsoft.com/office/drawing/2014/main" id="{024A04BF-95A6-ABBA-15CC-DDB0A63A4E6B}"/>
              </a:ext>
            </a:extLst>
          </p:cNvPr>
          <p:cNvSpPr txBox="1"/>
          <p:nvPr/>
        </p:nvSpPr>
        <p:spPr>
          <a:xfrm>
            <a:off x="141013" y="1364863"/>
            <a:ext cx="565265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リアルとデジタルをつなぐ地域コミュニケーションを充実し、年齢、性別、</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国籍、障がいの有無や、ずっと前から住んでいる人も最近引っ越してきた人も誰もが繋がれる地域社会をめざす</a:t>
            </a:r>
          </a:p>
        </p:txBody>
      </p:sp>
      <p:sp>
        <p:nvSpPr>
          <p:cNvPr id="8" name="テキスト ボックス 7">
            <a:extLst>
              <a:ext uri="{FF2B5EF4-FFF2-40B4-BE49-F238E27FC236}">
                <a16:creationId xmlns:a16="http://schemas.microsoft.com/office/drawing/2014/main" id="{6C3E34E2-D5EA-545B-62EA-C069B1C9A52C}"/>
              </a:ext>
            </a:extLst>
          </p:cNvPr>
          <p:cNvSpPr txBox="1"/>
          <p:nvPr/>
        </p:nvSpPr>
        <p:spPr>
          <a:xfrm>
            <a:off x="250138" y="952005"/>
            <a:ext cx="549503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市民と地域と職員がつながり、共に創る豊かな地域社会</a:t>
            </a:r>
          </a:p>
        </p:txBody>
      </p:sp>
      <p:sp>
        <p:nvSpPr>
          <p:cNvPr id="10" name="四角形: 角を丸くする 9">
            <a:extLst>
              <a:ext uri="{FF2B5EF4-FFF2-40B4-BE49-F238E27FC236}">
                <a16:creationId xmlns:a16="http://schemas.microsoft.com/office/drawing/2014/main" id="{36B980F7-710F-43B6-FD53-C598313BA5F0}"/>
              </a:ext>
            </a:extLst>
          </p:cNvPr>
          <p:cNvSpPr/>
          <p:nvPr/>
        </p:nvSpPr>
        <p:spPr>
          <a:xfrm rot="10800000" flipV="1">
            <a:off x="92522" y="452938"/>
            <a:ext cx="1968279" cy="413495"/>
          </a:xfrm>
          <a:prstGeom prst="roundRect">
            <a:avLst>
              <a:gd name="adj" fmla="val 47835"/>
            </a:avLst>
          </a:prstGeom>
          <a:solidFill>
            <a:srgbClr val="AF1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white"/>
                </a:solidFill>
                <a:effectLst/>
                <a:uLnTx/>
                <a:uFillTx/>
                <a:latin typeface="Meiryo UI"/>
                <a:ea typeface="Meiryo UI"/>
                <a:cs typeface="+mn-cs"/>
              </a:rPr>
              <a:t>サービス</a:t>
            </a:r>
            <a:r>
              <a:rPr kumimoji="1" lang="en-US" altLang="ja-JP" sz="1800" b="1" i="0" u="none" strike="noStrike" kern="1200" cap="none" spc="0" normalizeH="0" baseline="0" noProof="0">
                <a:ln>
                  <a:noFill/>
                </a:ln>
                <a:solidFill>
                  <a:prstClr val="white"/>
                </a:solidFill>
                <a:effectLst/>
                <a:uLnTx/>
                <a:uFillTx/>
                <a:latin typeface="Meiryo UI"/>
                <a:ea typeface="Meiryo UI"/>
                <a:cs typeface="+mn-cs"/>
              </a:rPr>
              <a:t>DX</a:t>
            </a:r>
            <a:endParaRPr kumimoji="1" lang="ja-JP" altLang="en-US" sz="1800" b="1" i="0" u="none" strike="noStrike" kern="1200" cap="none" spc="0" normalizeH="0" baseline="0" noProof="0">
              <a:ln>
                <a:noFill/>
              </a:ln>
              <a:solidFill>
                <a:prstClr val="white"/>
              </a:solidFill>
              <a:effectLst/>
              <a:uLnTx/>
              <a:uFillTx/>
              <a:latin typeface="Meiryo UI"/>
              <a:ea typeface="Meiryo UI"/>
              <a:cs typeface="+mn-cs"/>
            </a:endParaRPr>
          </a:p>
        </p:txBody>
      </p:sp>
      <p:sp>
        <p:nvSpPr>
          <p:cNvPr id="11" name="テキスト ボックス 10">
            <a:extLst>
              <a:ext uri="{FF2B5EF4-FFF2-40B4-BE49-F238E27FC236}">
                <a16:creationId xmlns:a16="http://schemas.microsoft.com/office/drawing/2014/main" id="{1067C655-49C3-4EFB-ED3D-831A2A9A3004}"/>
              </a:ext>
            </a:extLst>
          </p:cNvPr>
          <p:cNvSpPr txBox="1"/>
          <p:nvPr/>
        </p:nvSpPr>
        <p:spPr>
          <a:xfrm>
            <a:off x="2050473" y="511139"/>
            <a:ext cx="825730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利用者目線でデザインされた便利・快適な行政サービスのスピーディな提供の実現</a:t>
            </a:r>
            <a:endParaRPr kumimoji="1" lang="en-US" altLang="ja-JP" sz="1600" b="1" i="0" u="none" strike="noStrike" kern="1200" cap="none" spc="0" normalizeH="0" baseline="0" noProof="0">
              <a:ln>
                <a:noFill/>
              </a:ln>
              <a:solidFill>
                <a:prstClr val="black"/>
              </a:solidFill>
              <a:effectLst/>
              <a:uLnTx/>
              <a:uFillTx/>
              <a:latin typeface="Meiryo UI"/>
              <a:ea typeface="Meiryo UI"/>
              <a:cs typeface="+mn-cs"/>
            </a:endParaRPr>
          </a:p>
        </p:txBody>
      </p:sp>
      <p:sp>
        <p:nvSpPr>
          <p:cNvPr id="14" name="Rectangle 13">
            <a:extLst>
              <a:ext uri="{FF2B5EF4-FFF2-40B4-BE49-F238E27FC236}">
                <a16:creationId xmlns:a16="http://schemas.microsoft.com/office/drawing/2014/main" id="{D084FB83-D88D-18FE-4A4F-DF706747B03F}"/>
              </a:ext>
            </a:extLst>
          </p:cNvPr>
          <p:cNvSpPr/>
          <p:nvPr/>
        </p:nvSpPr>
        <p:spPr>
          <a:xfrm>
            <a:off x="100273" y="2384735"/>
            <a:ext cx="11957798" cy="4427439"/>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5" name="テキスト ボックス 14">
            <a:extLst>
              <a:ext uri="{FF2B5EF4-FFF2-40B4-BE49-F238E27FC236}">
                <a16:creationId xmlns:a16="http://schemas.microsoft.com/office/drawing/2014/main" id="{08438545-926E-AD05-42B8-7EB00F4FAB47}"/>
              </a:ext>
            </a:extLst>
          </p:cNvPr>
          <p:cNvSpPr txBox="1"/>
          <p:nvPr/>
        </p:nvSpPr>
        <p:spPr>
          <a:xfrm>
            <a:off x="1416494" y="6504982"/>
            <a:ext cx="2911621" cy="257369"/>
          </a:xfrm>
          <a:prstGeom prst="rect">
            <a:avLst/>
          </a:prstGeom>
          <a:noFill/>
        </p:spPr>
        <p:txBody>
          <a:bodyPr wrap="none" lIns="36000" tIns="36000" rIns="36000" bIns="36000" anchor="ctr" anchorCtr="0">
            <a:spAutoFit/>
          </a:bodyPr>
          <a:lstStyle>
            <a:defPPr>
              <a:defRPr lang="ja-JP"/>
            </a:defPPr>
            <a:lvl1pPr marR="0" lvl="0" indent="0" algn="ctr" fontAlgn="auto">
              <a:lnSpc>
                <a:spcPct val="100000"/>
              </a:lnSpc>
              <a:spcBef>
                <a:spcPts val="1500"/>
              </a:spcBef>
              <a:spcAft>
                <a:spcPts val="0"/>
              </a:spcAft>
              <a:buClrTx/>
              <a:buSzTx/>
              <a:buFontTx/>
              <a:buNone/>
              <a:tabLst/>
              <a:defRPr sz="1200" b="1" i="0" u="sng" strike="noStrike" cap="none" spc="-50" normalizeH="0" baseline="0">
                <a:ln>
                  <a:noFill/>
                </a:ln>
                <a:solidFill>
                  <a:prstClr val="black"/>
                </a:solidFill>
                <a:effectLst/>
                <a:uLnTx/>
                <a:uFillTx/>
                <a:latin typeface="BIZ UDPゴシック" panose="020B0400000000000000" pitchFamily="50" charset="-128"/>
                <a:ea typeface="BIZ UDPゴシック" panose="020B0400000000000000" pitchFamily="50" charset="-128"/>
              </a:defRPr>
            </a:lvl1pPr>
          </a:lstStyle>
          <a:p>
            <a:pPr marL="0" marR="0" lvl="0" indent="0" algn="ctr" defTabSz="914400" rtl="0" eaLnBrk="1" fontAlgn="auto" latinLnBrk="0" hangingPunct="1">
              <a:lnSpc>
                <a:spcPct val="100000"/>
              </a:lnSpc>
              <a:spcBef>
                <a:spcPts val="1500"/>
              </a:spcBef>
              <a:spcAft>
                <a:spcPts val="0"/>
              </a:spcAft>
              <a:buClrTx/>
              <a:buSzTx/>
              <a:buFontTx/>
              <a:buNone/>
              <a:tabLst/>
              <a:defRPr/>
            </a:pPr>
            <a:r>
              <a:rPr kumimoji="1" lang="ja-JP" altLang="en-US" sz="1200" b="1" i="0" u="sng" strike="noStrike" kern="1200" cap="none" spc="-5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区役所の将来のイメージ（</a:t>
            </a:r>
            <a:r>
              <a:rPr kumimoji="1" lang="en-US" altLang="ja-JP" sz="1200" b="1" i="0" u="sng" strike="noStrike" kern="1200" cap="none" spc="-5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200" b="1" i="0" u="sng" strike="noStrike" kern="1200" cap="none" spc="-5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年ビジョン）</a:t>
            </a:r>
            <a:endParaRPr kumimoji="1" lang="en-US" altLang="ja-JP" sz="1200" b="1" i="0" u="sng" strike="noStrike" kern="1200" cap="none" spc="-5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pic>
        <p:nvPicPr>
          <p:cNvPr id="16" name="図 15" descr="ダイアグラム, 設計図&#10;&#10;AI 生成コンテンツは間違っている可能性があります。">
            <a:extLst>
              <a:ext uri="{FF2B5EF4-FFF2-40B4-BE49-F238E27FC236}">
                <a16:creationId xmlns:a16="http://schemas.microsoft.com/office/drawing/2014/main" id="{F66A529E-4178-E340-6CF9-6EA7851C09A5}"/>
              </a:ext>
            </a:extLst>
          </p:cNvPr>
          <p:cNvPicPr>
            <a:picLocks noChangeAspect="1"/>
          </p:cNvPicPr>
          <p:nvPr/>
        </p:nvPicPr>
        <p:blipFill>
          <a:blip r:embed="rId3" cstate="screen">
            <a:extLst>
              <a:ext uri="{28A0092B-C50C-407E-A947-70E740481C1C}">
                <a14:useLocalDpi xmlns:a14="http://schemas.microsoft.com/office/drawing/2010/main"/>
              </a:ext>
            </a:extLst>
          </a:blip>
          <a:srcRect l="-766" r="-1341"/>
          <a:stretch>
            <a:fillRect/>
          </a:stretch>
        </p:blipFill>
        <p:spPr>
          <a:xfrm>
            <a:off x="250139" y="3174813"/>
            <a:ext cx="5399783" cy="3224161"/>
          </a:xfrm>
          <a:prstGeom prst="rect">
            <a:avLst/>
          </a:prstGeom>
        </p:spPr>
      </p:pic>
      <p:sp>
        <p:nvSpPr>
          <p:cNvPr id="13" name="四角形: 角を丸くする 12">
            <a:extLst>
              <a:ext uri="{FF2B5EF4-FFF2-40B4-BE49-F238E27FC236}">
                <a16:creationId xmlns:a16="http://schemas.microsoft.com/office/drawing/2014/main" id="{4D0079EC-6949-A356-BDE8-41F2D3D3C9AC}"/>
              </a:ext>
            </a:extLst>
          </p:cNvPr>
          <p:cNvSpPr/>
          <p:nvPr/>
        </p:nvSpPr>
        <p:spPr>
          <a:xfrm>
            <a:off x="6229177" y="928191"/>
            <a:ext cx="5661891" cy="387928"/>
          </a:xfrm>
          <a:prstGeom prst="roundRect">
            <a:avLst/>
          </a:prstGeom>
          <a:solidFill>
            <a:schemeClr val="bg1">
              <a:lumMod val="95000"/>
            </a:schemeClr>
          </a:solidFill>
          <a:effectLst>
            <a:outerShdw blurRad="25400" dist="50800" dir="2400000" algn="ctr" rotWithShape="0">
              <a:schemeClr val="bg1">
                <a:lumMod val="7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7" name="テキスト ボックス 16">
            <a:extLst>
              <a:ext uri="{FF2B5EF4-FFF2-40B4-BE49-F238E27FC236}">
                <a16:creationId xmlns:a16="http://schemas.microsoft.com/office/drawing/2014/main" id="{BD7CB80B-3729-86B9-80E6-4E06C1939EC1}"/>
              </a:ext>
            </a:extLst>
          </p:cNvPr>
          <p:cNvSpPr txBox="1"/>
          <p:nvPr/>
        </p:nvSpPr>
        <p:spPr>
          <a:xfrm>
            <a:off x="7629453" y="6524123"/>
            <a:ext cx="2887576" cy="257369"/>
          </a:xfrm>
          <a:prstGeom prst="rect">
            <a:avLst/>
          </a:prstGeom>
          <a:noFill/>
        </p:spPr>
        <p:txBody>
          <a:bodyPr wrap="none" lIns="36000" tIns="36000" rIns="36000" bIns="36000" anchor="ctr" anchorCtr="0">
            <a:spAutoFit/>
          </a:bodyPr>
          <a:lstStyle/>
          <a:p>
            <a:pPr marL="0" marR="0" lvl="0" indent="0" algn="ctr" defTabSz="914400" rtl="0" eaLnBrk="1" fontAlgn="auto" latinLnBrk="0" hangingPunct="1">
              <a:lnSpc>
                <a:spcPct val="100000"/>
              </a:lnSpc>
              <a:spcBef>
                <a:spcPts val="1500"/>
              </a:spcBef>
              <a:spcAft>
                <a:spcPts val="0"/>
              </a:spcAft>
              <a:buClrTx/>
              <a:buSzTx/>
              <a:buFontTx/>
              <a:buNone/>
              <a:tabLst/>
              <a:defRPr/>
            </a:pPr>
            <a:r>
              <a:rPr kumimoji="1" lang="ja-JP" altLang="en-US" sz="1200" b="1" i="0" u="sng" strike="noStrike" kern="1200" cap="none" spc="-5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サービス</a:t>
            </a:r>
            <a:r>
              <a:rPr kumimoji="1" lang="en-US" altLang="ja-JP" sz="1200" b="1" i="0" u="sng" strike="noStrike" kern="1200" cap="none" spc="-5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DX</a:t>
            </a:r>
            <a:r>
              <a:rPr kumimoji="1" lang="ja-JP" altLang="en-US" sz="1200" b="1" i="0" u="sng" strike="noStrike" kern="1200" cap="none" spc="-5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のめざす姿（</a:t>
            </a:r>
            <a:r>
              <a:rPr kumimoji="1" lang="en-US" altLang="ja-JP" sz="1200" b="1" i="0" u="sng" strike="noStrike" kern="1200" cap="none" spc="-5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2040</a:t>
            </a:r>
            <a:r>
              <a:rPr kumimoji="1" lang="ja-JP" altLang="en-US" sz="1200" b="1" i="0" u="sng" strike="noStrike" kern="1200" cap="none" spc="-5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年ビジョン）</a:t>
            </a:r>
            <a:endParaRPr kumimoji="1" lang="en-US" altLang="ja-JP" sz="1200" b="0" i="0" u="sng" strike="noStrike" kern="1200" cap="none" spc="-5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8" name="テキスト ボックス 17">
            <a:extLst>
              <a:ext uri="{FF2B5EF4-FFF2-40B4-BE49-F238E27FC236}">
                <a16:creationId xmlns:a16="http://schemas.microsoft.com/office/drawing/2014/main" id="{4B9602DE-1C1D-C7A1-CF72-5F359AD249D0}"/>
              </a:ext>
            </a:extLst>
          </p:cNvPr>
          <p:cNvSpPr txBox="1"/>
          <p:nvPr/>
        </p:nvSpPr>
        <p:spPr>
          <a:xfrm>
            <a:off x="6206087" y="1365736"/>
            <a:ext cx="565265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多様化する市民ニーズや社会ニーズにあわせ、行政と住民との接点（フロントヤード）を、デジタル技術やデータを活用して様々なライフステージに応じた提供スタイルへとアップデートし、便利な行政サービスの提供をめざす</a:t>
            </a:r>
          </a:p>
        </p:txBody>
      </p:sp>
      <p:sp>
        <p:nvSpPr>
          <p:cNvPr id="19" name="テキスト ボックス 18">
            <a:extLst>
              <a:ext uri="{FF2B5EF4-FFF2-40B4-BE49-F238E27FC236}">
                <a16:creationId xmlns:a16="http://schemas.microsoft.com/office/drawing/2014/main" id="{002A1AE8-57DC-30FB-5DB4-EC817CA22D09}"/>
              </a:ext>
            </a:extLst>
          </p:cNvPr>
          <p:cNvSpPr txBox="1"/>
          <p:nvPr/>
        </p:nvSpPr>
        <p:spPr>
          <a:xfrm>
            <a:off x="6297295" y="952878"/>
            <a:ext cx="565265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いつでもどこでも誰にでも、より便利な行政サービス</a:t>
            </a:r>
          </a:p>
        </p:txBody>
      </p:sp>
      <p:pic>
        <p:nvPicPr>
          <p:cNvPr id="20" name="図 19">
            <a:extLst>
              <a:ext uri="{FF2B5EF4-FFF2-40B4-BE49-F238E27FC236}">
                <a16:creationId xmlns:a16="http://schemas.microsoft.com/office/drawing/2014/main" id="{1192B572-F33A-7E19-6E40-1D05DF7180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90307" y="2662633"/>
            <a:ext cx="6020474" cy="3820200"/>
          </a:xfrm>
          <a:prstGeom prst="rect">
            <a:avLst/>
          </a:prstGeom>
        </p:spPr>
      </p:pic>
      <p:sp>
        <p:nvSpPr>
          <p:cNvPr id="21" name="スライド番号プレースホルダー 3">
            <a:extLst>
              <a:ext uri="{FF2B5EF4-FFF2-40B4-BE49-F238E27FC236}">
                <a16:creationId xmlns:a16="http://schemas.microsoft.com/office/drawing/2014/main" id="{E4D4BDBD-5D2E-4811-B9B1-0F5F5B8BC314}"/>
              </a:ext>
            </a:extLst>
          </p:cNvPr>
          <p:cNvSpPr txBox="1">
            <a:spLocks/>
          </p:cNvSpPr>
          <p:nvPr/>
        </p:nvSpPr>
        <p:spPr>
          <a:xfrm>
            <a:off x="9333727" y="6470002"/>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63C598F0-0FE0-4076-80A3-C96A98F7321E}" type="slidenum">
              <a:rPr lang="ja-JP" altLang="en-US" smtClean="0">
                <a:solidFill>
                  <a:prstClr val="black">
                    <a:tint val="75000"/>
                  </a:prstClr>
                </a:solidFill>
                <a:latin typeface="Meiryo UI"/>
                <a:ea typeface="Meiryo UI"/>
              </a:rPr>
              <a:pPr>
                <a:defRPr/>
              </a:pPr>
              <a:t>53</a:t>
            </a:fld>
            <a:endParaRPr lang="ja-JP" altLang="en-US" dirty="0">
              <a:solidFill>
                <a:prstClr val="black">
                  <a:tint val="75000"/>
                </a:prstClr>
              </a:solidFill>
              <a:latin typeface="Meiryo UI"/>
              <a:ea typeface="Meiryo UI"/>
            </a:endParaRPr>
          </a:p>
        </p:txBody>
      </p:sp>
    </p:spTree>
    <p:extLst>
      <p:ext uri="{BB962C8B-B14F-4D97-AF65-F5344CB8AC3E}">
        <p14:creationId xmlns:p14="http://schemas.microsoft.com/office/powerpoint/2010/main" val="34013280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F8093-08A0-8A6F-9E4A-4714BBBE796B}"/>
            </a:ext>
          </a:extLst>
        </p:cNvPr>
        <p:cNvGrpSpPr/>
        <p:nvPr/>
      </p:nvGrpSpPr>
      <p:grpSpPr>
        <a:xfrm>
          <a:off x="0" y="0"/>
          <a:ext cx="0" cy="0"/>
          <a:chOff x="0" y="0"/>
          <a:chExt cx="0" cy="0"/>
        </a:xfrm>
      </p:grpSpPr>
      <p:pic>
        <p:nvPicPr>
          <p:cNvPr id="124" name="図 123">
            <a:extLst>
              <a:ext uri="{FF2B5EF4-FFF2-40B4-BE49-F238E27FC236}">
                <a16:creationId xmlns:a16="http://schemas.microsoft.com/office/drawing/2014/main" id="{4DF8FE10-A55F-28C2-E258-7E18DD2A3A0C}"/>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5625" l="3596" r="99251">
                        <a14:foregroundMark x1="3670" y1="45625" x2="3670" y2="45625"/>
                        <a14:foregroundMark x1="56255" y1="95625" x2="56255" y2="95625"/>
                        <a14:foregroundMark x1="55281" y1="12500" x2="55281" y2="12500"/>
                        <a14:foregroundMark x1="95281" y1="48750" x2="95281" y2="48750"/>
                        <a14:foregroundMark x1="99251" y1="55625" x2="99251" y2="55625"/>
                      </a14:backgroundRemoval>
                    </a14:imgEffect>
                  </a14:imgLayer>
                </a14:imgProps>
              </a:ext>
              <a:ext uri="{28A0092B-C50C-407E-A947-70E740481C1C}">
                <a14:useLocalDpi xmlns:a14="http://schemas.microsoft.com/office/drawing/2010/main"/>
              </a:ext>
            </a:extLst>
          </a:blip>
          <a:stretch>
            <a:fillRect/>
          </a:stretch>
        </p:blipFill>
        <p:spPr>
          <a:xfrm>
            <a:off x="902087" y="4066489"/>
            <a:ext cx="4224471" cy="633939"/>
          </a:xfrm>
          <a:prstGeom prst="rect">
            <a:avLst/>
          </a:prstGeom>
        </p:spPr>
      </p:pic>
      <p:sp>
        <p:nvSpPr>
          <p:cNvPr id="47" name="四角形: 角を丸くする 46">
            <a:extLst>
              <a:ext uri="{FF2B5EF4-FFF2-40B4-BE49-F238E27FC236}">
                <a16:creationId xmlns:a16="http://schemas.microsoft.com/office/drawing/2014/main" id="{04CC755E-60DB-17B4-C27D-470865413DF7}"/>
              </a:ext>
            </a:extLst>
          </p:cNvPr>
          <p:cNvSpPr/>
          <p:nvPr/>
        </p:nvSpPr>
        <p:spPr>
          <a:xfrm>
            <a:off x="357985" y="1485070"/>
            <a:ext cx="5344541" cy="1856921"/>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kumimoji="1" lang="ja-JP" altLang="en-US">
              <a:solidFill>
                <a:schemeClr val="tx1"/>
              </a:solidFill>
            </a:endParaRPr>
          </a:p>
        </p:txBody>
      </p:sp>
      <p:sp>
        <p:nvSpPr>
          <p:cNvPr id="44" name="テキスト ボックス 43">
            <a:extLst>
              <a:ext uri="{FF2B5EF4-FFF2-40B4-BE49-F238E27FC236}">
                <a16:creationId xmlns:a16="http://schemas.microsoft.com/office/drawing/2014/main" id="{9A6B73D7-8F47-AA07-BC95-685E1554ECFD}"/>
              </a:ext>
            </a:extLst>
          </p:cNvPr>
          <p:cNvSpPr txBox="1"/>
          <p:nvPr/>
        </p:nvSpPr>
        <p:spPr>
          <a:xfrm>
            <a:off x="0" y="-1"/>
            <a:ext cx="12192000" cy="400110"/>
          </a:xfrm>
          <a:prstGeom prst="rect">
            <a:avLst/>
          </a:prstGeom>
          <a:solidFill>
            <a:schemeClr val="accent5">
              <a:lumMod val="40000"/>
              <a:lumOff val="60000"/>
            </a:schemeClr>
          </a:solidFill>
        </p:spPr>
        <p:txBody>
          <a:bodyPr wrap="square" lIns="91440" tIns="45720" rIns="91440" bIns="45720" anchor="t">
            <a:spAutoFit/>
          </a:bodyPr>
          <a:lstStyle/>
          <a:p>
            <a:pPr lvl="0">
              <a:defRPr/>
            </a:pPr>
            <a:r>
              <a:rPr lang="en-US" altLang="ja-JP" sz="2000" b="1">
                <a:solidFill>
                  <a:prstClr val="black"/>
                </a:solidFill>
              </a:rPr>
              <a:t>4-2-3.  </a:t>
            </a:r>
            <a:r>
              <a:rPr kumimoji="1" lang="en-US" altLang="ja-JP" sz="2000" b="1" i="0" u="none" strike="noStrike" kern="1200" cap="none" spc="0" normalizeH="0" baseline="0" noProof="0">
                <a:ln>
                  <a:noFill/>
                </a:ln>
                <a:solidFill>
                  <a:prstClr val="black"/>
                </a:solidFill>
                <a:effectLst/>
                <a:uLnTx/>
                <a:uFillTx/>
                <a:latin typeface="Meiryo UI"/>
                <a:ea typeface="Meiryo UI"/>
                <a:cs typeface="+mn-cs"/>
              </a:rPr>
              <a:t>【</a:t>
            </a:r>
            <a:r>
              <a:rPr kumimoji="1" lang="ja-JP" altLang="en-US" sz="2000" b="1" i="0" u="none" strike="noStrike" kern="1200" cap="none" spc="0" normalizeH="0" baseline="0" noProof="0">
                <a:ln>
                  <a:noFill/>
                </a:ln>
                <a:solidFill>
                  <a:prstClr val="black"/>
                </a:solidFill>
                <a:effectLst/>
                <a:uLnTx/>
                <a:uFillTx/>
                <a:latin typeface="Meiryo UI"/>
                <a:ea typeface="Meiryo UI"/>
                <a:cs typeface="+mn-cs"/>
              </a:rPr>
              <a:t>大阪市</a:t>
            </a:r>
            <a:r>
              <a:rPr kumimoji="1" lang="en-US" altLang="ja-JP" sz="2000" b="1" i="0" u="none" strike="noStrike" kern="1200" cap="none" spc="0" normalizeH="0" baseline="0" noProof="0">
                <a:ln>
                  <a:noFill/>
                </a:ln>
                <a:solidFill>
                  <a:prstClr val="black"/>
                </a:solidFill>
                <a:effectLst/>
                <a:uLnTx/>
                <a:uFillTx/>
                <a:latin typeface="Meiryo UI"/>
                <a:ea typeface="Meiryo UI"/>
                <a:cs typeface="+mn-cs"/>
              </a:rPr>
              <a:t>】</a:t>
            </a:r>
            <a:r>
              <a:rPr kumimoji="1" lang="ja-JP" altLang="en-US" sz="2000" b="1" i="0" u="none" strike="noStrike" kern="1200" cap="none" spc="0" normalizeH="0" baseline="0" noProof="0">
                <a:ln>
                  <a:noFill/>
                </a:ln>
                <a:solidFill>
                  <a:prstClr val="black"/>
                </a:solidFill>
                <a:effectLst/>
                <a:uLnTx/>
                <a:uFillTx/>
                <a:latin typeface="Meiryo UI"/>
                <a:ea typeface="Meiryo UI"/>
                <a:cs typeface="+mn-cs"/>
              </a:rPr>
              <a:t>　取組の方向性</a:t>
            </a:r>
            <a:endParaRPr kumimoji="1" lang="en-US" altLang="ja-JP" sz="2000" b="1" i="0" u="none" strike="noStrike" kern="1200" cap="none" spc="0" normalizeH="0" baseline="0" noProof="0">
              <a:ln>
                <a:noFill/>
              </a:ln>
              <a:solidFill>
                <a:prstClr val="black"/>
              </a:solidFill>
              <a:effectLst/>
              <a:uLnTx/>
              <a:uFillTx/>
              <a:latin typeface="Meiryo UI"/>
              <a:ea typeface="Meiryo UI"/>
              <a:cs typeface="+mn-cs"/>
            </a:endParaRPr>
          </a:p>
        </p:txBody>
      </p:sp>
      <p:sp>
        <p:nvSpPr>
          <p:cNvPr id="8" name="スライド番号プレースホルダー 3">
            <a:extLst>
              <a:ext uri="{FF2B5EF4-FFF2-40B4-BE49-F238E27FC236}">
                <a16:creationId xmlns:a16="http://schemas.microsoft.com/office/drawing/2014/main" id="{717E2312-1C4C-BDCD-5D93-78EC38E1F38A}"/>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9" name="四角形: 角を丸くする 8">
            <a:extLst>
              <a:ext uri="{FF2B5EF4-FFF2-40B4-BE49-F238E27FC236}">
                <a16:creationId xmlns:a16="http://schemas.microsoft.com/office/drawing/2014/main" id="{57CE6D2B-1434-2EE2-A907-18233A2F8812}"/>
              </a:ext>
            </a:extLst>
          </p:cNvPr>
          <p:cNvSpPr/>
          <p:nvPr/>
        </p:nvSpPr>
        <p:spPr>
          <a:xfrm rot="10800000" flipV="1">
            <a:off x="100989" y="465348"/>
            <a:ext cx="1968279" cy="413495"/>
          </a:xfrm>
          <a:prstGeom prst="roundRect">
            <a:avLst>
              <a:gd name="adj" fmla="val 47835"/>
            </a:avLst>
          </a:prstGeom>
          <a:solidFill>
            <a:srgbClr val="AF1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white"/>
                </a:solidFill>
                <a:effectLst/>
                <a:uLnTx/>
                <a:uFillTx/>
                <a:latin typeface="Meiryo UI"/>
                <a:ea typeface="Meiryo UI"/>
                <a:cs typeface="+mn-cs"/>
              </a:rPr>
              <a:t>都市・まち</a:t>
            </a:r>
            <a:r>
              <a:rPr kumimoji="1" lang="en-US" altLang="ja-JP" sz="2000" b="1" i="0" u="none" strike="noStrike" kern="1200" cap="none" spc="0" normalizeH="0" baseline="0" noProof="0">
                <a:ln>
                  <a:noFill/>
                </a:ln>
                <a:solidFill>
                  <a:prstClr val="white"/>
                </a:solidFill>
                <a:effectLst/>
                <a:uLnTx/>
                <a:uFillTx/>
                <a:latin typeface="Meiryo UI"/>
                <a:ea typeface="Meiryo UI"/>
                <a:cs typeface="+mn-cs"/>
              </a:rPr>
              <a:t>DX</a:t>
            </a:r>
            <a:endParaRPr kumimoji="1" lang="ja-JP" altLang="en-US" sz="2000" b="1" i="0" u="none" strike="noStrike" kern="1200" cap="none" spc="0" normalizeH="0" baseline="0" noProof="0">
              <a:ln>
                <a:noFill/>
              </a:ln>
              <a:solidFill>
                <a:prstClr val="white"/>
              </a:solidFill>
              <a:effectLst/>
              <a:uLnTx/>
              <a:uFillTx/>
              <a:latin typeface="Meiryo UI"/>
              <a:ea typeface="Meiryo UI"/>
              <a:cs typeface="+mn-cs"/>
            </a:endParaRPr>
          </a:p>
        </p:txBody>
      </p:sp>
      <p:sp>
        <p:nvSpPr>
          <p:cNvPr id="11" name="テキスト ボックス 10">
            <a:extLst>
              <a:ext uri="{FF2B5EF4-FFF2-40B4-BE49-F238E27FC236}">
                <a16:creationId xmlns:a16="http://schemas.microsoft.com/office/drawing/2014/main" id="{56566B79-66CB-6A7D-2A6F-826447C85B9C}"/>
              </a:ext>
            </a:extLst>
          </p:cNvPr>
          <p:cNvSpPr txBox="1"/>
          <p:nvPr/>
        </p:nvSpPr>
        <p:spPr>
          <a:xfrm>
            <a:off x="242560" y="851952"/>
            <a:ext cx="116792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４つの分野（まちづくり、環境・エネルギー、防災・減災、交通）を切り口に将来像を設定し、「公共施設の機能維持向上」の取組を進めることで整備されるデータをはじめ、様々な都市・インフラ関連データを活用するなど、新たな手法・機能・デジタルインフラの導入に官民で取り組む</a:t>
            </a:r>
          </a:p>
        </p:txBody>
      </p:sp>
      <p:sp>
        <p:nvSpPr>
          <p:cNvPr id="15" name="テキスト ボックス 14">
            <a:extLst>
              <a:ext uri="{FF2B5EF4-FFF2-40B4-BE49-F238E27FC236}">
                <a16:creationId xmlns:a16="http://schemas.microsoft.com/office/drawing/2014/main" id="{BE1EC6D2-34CB-D337-44F1-D0B357A55BA8}"/>
              </a:ext>
            </a:extLst>
          </p:cNvPr>
          <p:cNvSpPr txBox="1"/>
          <p:nvPr/>
        </p:nvSpPr>
        <p:spPr>
          <a:xfrm>
            <a:off x="6278174" y="6471748"/>
            <a:ext cx="565265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i="0" u="none" strike="noStrike" kern="1200" cap="none" spc="0" normalizeH="0" baseline="0" noProof="0">
                <a:ln>
                  <a:noFill/>
                </a:ln>
                <a:solidFill>
                  <a:prstClr val="black"/>
                </a:solidFill>
                <a:effectLst/>
                <a:uLnTx/>
                <a:uFillTx/>
                <a:latin typeface="Meiryo UI"/>
                <a:ea typeface="Meiryo UI"/>
                <a:cs typeface="+mn-cs"/>
              </a:rPr>
              <a:t>都市・まち</a:t>
            </a:r>
            <a:r>
              <a:rPr kumimoji="1" lang="en-US" altLang="ja-JP" sz="1400" i="0" u="none" strike="noStrike" kern="1200" cap="none" spc="0" normalizeH="0" baseline="0" noProof="0">
                <a:ln>
                  <a:noFill/>
                </a:ln>
                <a:solidFill>
                  <a:prstClr val="black"/>
                </a:solidFill>
                <a:effectLst/>
                <a:uLnTx/>
                <a:uFillTx/>
                <a:latin typeface="Meiryo UI"/>
                <a:ea typeface="Meiryo UI"/>
                <a:cs typeface="+mn-cs"/>
              </a:rPr>
              <a:t>DX</a:t>
            </a:r>
            <a:r>
              <a:rPr kumimoji="1" lang="ja-JP" altLang="en-US" sz="1400" i="0" u="none" strike="noStrike" kern="1200" cap="none" spc="0" normalizeH="0" baseline="0" noProof="0">
                <a:ln>
                  <a:noFill/>
                </a:ln>
                <a:solidFill>
                  <a:prstClr val="black"/>
                </a:solidFill>
                <a:effectLst/>
                <a:uLnTx/>
                <a:uFillTx/>
                <a:latin typeface="Meiryo UI"/>
                <a:ea typeface="Meiryo UI"/>
                <a:cs typeface="+mn-cs"/>
              </a:rPr>
              <a:t>の推進で実現する将来イメージ</a:t>
            </a:r>
          </a:p>
        </p:txBody>
      </p:sp>
      <p:sp>
        <p:nvSpPr>
          <p:cNvPr id="16" name="テキスト ボックス 15">
            <a:extLst>
              <a:ext uri="{FF2B5EF4-FFF2-40B4-BE49-F238E27FC236}">
                <a16:creationId xmlns:a16="http://schemas.microsoft.com/office/drawing/2014/main" id="{45156880-34C7-58AA-E51E-43D92FFE0283}"/>
              </a:ext>
            </a:extLst>
          </p:cNvPr>
          <p:cNvSpPr txBox="1"/>
          <p:nvPr/>
        </p:nvSpPr>
        <p:spPr>
          <a:xfrm>
            <a:off x="2181523" y="537879"/>
            <a:ext cx="565265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便利・安心・安全に暮らせる、魅力・活力あるまちの実現</a:t>
            </a:r>
          </a:p>
        </p:txBody>
      </p:sp>
      <p:sp>
        <p:nvSpPr>
          <p:cNvPr id="98" name="楕円 383">
            <a:extLst>
              <a:ext uri="{FF2B5EF4-FFF2-40B4-BE49-F238E27FC236}">
                <a16:creationId xmlns:a16="http://schemas.microsoft.com/office/drawing/2014/main" id="{00C1CE9B-989D-78C5-AF47-9F5D74F50ED7}"/>
              </a:ext>
            </a:extLst>
          </p:cNvPr>
          <p:cNvSpPr/>
          <p:nvPr/>
        </p:nvSpPr>
        <p:spPr bwMode="gray">
          <a:xfrm>
            <a:off x="2154027" y="4497311"/>
            <a:ext cx="1800000" cy="723130"/>
          </a:xfrm>
          <a:prstGeom prst="ellipse">
            <a:avLst/>
          </a:prstGeom>
          <a:solidFill>
            <a:srgbClr val="D0D0CE">
              <a:lumMod val="90000"/>
            </a:srgbClr>
          </a:solidFill>
          <a:ln w="12700" cap="rnd" cmpd="sng">
            <a:solidFill>
              <a:sysClr val="window" lastClr="FFFFFF">
                <a:lumMod val="95000"/>
              </a:sysClr>
            </a:solidFill>
            <a:round/>
            <a:headEnd type="none" w="sm" len="sm"/>
            <a:tailEnd type="none" w="sm" len="sm"/>
          </a:ln>
          <a:scene3d>
            <a:camera prst="orthographicFront">
              <a:rot lat="17399987" lon="0" rev="0"/>
            </a:camera>
            <a:lightRig rig="threePt" dir="t"/>
          </a:scene3d>
          <a:sp3d>
            <a:bevelT w="0" h="1828800"/>
          </a:sp3d>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mn-lt"/>
            </a:endParaRPr>
          </a:p>
        </p:txBody>
      </p:sp>
      <p:sp>
        <p:nvSpPr>
          <p:cNvPr id="99" name="Freeform 15">
            <a:extLst>
              <a:ext uri="{FF2B5EF4-FFF2-40B4-BE49-F238E27FC236}">
                <a16:creationId xmlns:a16="http://schemas.microsoft.com/office/drawing/2014/main" id="{BCBCDAA9-B57D-DA97-266A-00D57B7A597C}"/>
              </a:ext>
            </a:extLst>
          </p:cNvPr>
          <p:cNvSpPr>
            <a:spLocks/>
          </p:cNvSpPr>
          <p:nvPr/>
        </p:nvSpPr>
        <p:spPr bwMode="gray">
          <a:xfrm>
            <a:off x="1738355" y="6018199"/>
            <a:ext cx="2563677" cy="741579"/>
          </a:xfrm>
          <a:custGeom>
            <a:avLst/>
            <a:gdLst/>
            <a:ahLst/>
            <a:cxnLst>
              <a:cxn ang="0">
                <a:pos x="1060" y="0"/>
              </a:cxn>
              <a:cxn ang="0">
                <a:pos x="935" y="417"/>
              </a:cxn>
              <a:cxn ang="0">
                <a:pos x="526" y="531"/>
              </a:cxn>
              <a:cxn ang="0">
                <a:pos x="123" y="415"/>
              </a:cxn>
              <a:cxn ang="0">
                <a:pos x="0" y="1"/>
              </a:cxn>
              <a:cxn ang="0">
                <a:pos x="528" y="130"/>
              </a:cxn>
              <a:cxn ang="0">
                <a:pos x="1060" y="0"/>
              </a:cxn>
            </a:cxnLst>
            <a:rect l="0" t="0" r="r" b="b"/>
            <a:pathLst>
              <a:path w="1060" h="531">
                <a:moveTo>
                  <a:pt x="1060" y="0"/>
                </a:moveTo>
                <a:cubicBezTo>
                  <a:pt x="1028" y="54"/>
                  <a:pt x="954" y="342"/>
                  <a:pt x="935" y="417"/>
                </a:cubicBezTo>
                <a:cubicBezTo>
                  <a:pt x="843" y="505"/>
                  <a:pt x="661" y="531"/>
                  <a:pt x="526" y="531"/>
                </a:cubicBezTo>
                <a:cubicBezTo>
                  <a:pt x="391" y="531"/>
                  <a:pt x="221" y="515"/>
                  <a:pt x="123" y="415"/>
                </a:cubicBezTo>
                <a:cubicBezTo>
                  <a:pt x="110" y="349"/>
                  <a:pt x="29" y="59"/>
                  <a:pt x="0" y="1"/>
                </a:cubicBezTo>
                <a:cubicBezTo>
                  <a:pt x="97" y="111"/>
                  <a:pt x="351" y="130"/>
                  <a:pt x="528" y="130"/>
                </a:cubicBezTo>
                <a:cubicBezTo>
                  <a:pt x="705" y="130"/>
                  <a:pt x="959" y="101"/>
                  <a:pt x="1060" y="0"/>
                </a:cubicBezTo>
                <a:close/>
              </a:path>
            </a:pathLst>
          </a:custGeom>
          <a:solidFill>
            <a:srgbClr val="D7F4D0">
              <a:alpha val="74000"/>
            </a:srgbClr>
          </a:solidFill>
          <a:ln w="9525" cap="flat" cmpd="sng">
            <a:noFill/>
            <a:prstDash val="solid"/>
            <a:round/>
            <a:headEnd type="none" w="med" len="med"/>
            <a:tailEnd type="none" w="med" len="med"/>
          </a:ln>
          <a:effectLst/>
        </p:spPr>
        <p:txBody>
          <a:bodyPr wrap="none" lIns="0" tIns="0" rIns="0" bIns="0" anchor="ct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590088" rtl="0" eaLnBrk="1" fontAlgn="base" latinLnBrk="0" hangingPunct="1">
              <a:lnSpc>
                <a:spcPct val="100000"/>
              </a:lnSpc>
              <a:spcBef>
                <a:spcPts val="0"/>
              </a:spcBef>
              <a:spcAft>
                <a:spcPct val="0"/>
              </a:spcAft>
              <a:buClr>
                <a:srgbClr val="313131"/>
              </a:buClr>
              <a:buSzTx/>
              <a:buFontTx/>
              <a:buNone/>
              <a:tabLst/>
              <a:defRPr/>
            </a:pPr>
            <a:endParaRPr kumimoji="1" lang="en-US" altLang="ja-JP" sz="1100" b="1" i="0" u="none" strike="noStrike" kern="1200" cap="none" spc="0" normalizeH="0" baseline="0" noProof="0">
              <a:ln>
                <a:noFill/>
              </a:ln>
              <a:solidFill>
                <a:prstClr val="white"/>
              </a:solidFill>
              <a:effectLst>
                <a:glow rad="127000">
                  <a:prstClr val="white">
                    <a:lumMod val="50000"/>
                  </a:prstClr>
                </a:glow>
              </a:effectLst>
              <a:uLnTx/>
              <a:uFillTx/>
              <a:latin typeface="UD Digi Kyokasho NK-R" panose="02020400000000000000" pitchFamily="18" charset="-128"/>
              <a:ea typeface="UD Digi Kyokasho NK-R" panose="02020400000000000000" pitchFamily="18" charset="-128"/>
              <a:cs typeface="Arial" charset="0"/>
              <a:sym typeface="Helvetica Light"/>
            </a:endParaRPr>
          </a:p>
          <a:p>
            <a:pPr marL="0" marR="0" lvl="0" indent="0" algn="ctr" defTabSz="590088" rtl="0" eaLnBrk="1" fontAlgn="base" latinLnBrk="0" hangingPunct="1">
              <a:lnSpc>
                <a:spcPct val="100000"/>
              </a:lnSpc>
              <a:spcBef>
                <a:spcPts val="0"/>
              </a:spcBef>
              <a:spcAft>
                <a:spcPct val="0"/>
              </a:spcAft>
              <a:buClr>
                <a:srgbClr val="313131"/>
              </a:buClr>
              <a:buSzTx/>
              <a:buFontTx/>
              <a:buNone/>
              <a:tabLst/>
              <a:defRPr/>
            </a:pPr>
            <a:endParaRPr kumimoji="1" lang="en-US" altLang="ja-JP" sz="1100" b="1" i="0" u="none" strike="noStrike" kern="1200" cap="none" spc="0" normalizeH="0" baseline="0" noProof="0">
              <a:ln>
                <a:noFill/>
              </a:ln>
              <a:solidFill>
                <a:prstClr val="white"/>
              </a:solidFill>
              <a:effectLst>
                <a:glow rad="127000">
                  <a:prstClr val="white">
                    <a:lumMod val="50000"/>
                  </a:prstClr>
                </a:glow>
              </a:effectLst>
              <a:uLnTx/>
              <a:uFillTx/>
              <a:latin typeface="UD Digi Kyokasho NK-R" panose="02020400000000000000" pitchFamily="18" charset="-128"/>
              <a:ea typeface="UD Digi Kyokasho NK-R" panose="02020400000000000000" pitchFamily="18" charset="-128"/>
              <a:cs typeface="Arial" charset="0"/>
              <a:sym typeface="Helvetica Light"/>
            </a:endParaRPr>
          </a:p>
          <a:p>
            <a:pPr marL="0" marR="0" lvl="0" indent="0" algn="ctr" defTabSz="590088" rtl="0" eaLnBrk="1" fontAlgn="base" latinLnBrk="0" hangingPunct="1">
              <a:lnSpc>
                <a:spcPct val="100000"/>
              </a:lnSpc>
              <a:spcBef>
                <a:spcPts val="0"/>
              </a:spcBef>
              <a:spcAft>
                <a:spcPct val="0"/>
              </a:spcAft>
              <a:buClr>
                <a:srgbClr val="313131"/>
              </a:buClr>
              <a:buSzTx/>
              <a:buFontTx/>
              <a:buNone/>
              <a:tabLst/>
              <a:defRPr/>
            </a:pPr>
            <a:endParaRPr kumimoji="1" lang="en-US" altLang="ja-JP" sz="600" b="1" i="0" u="none" strike="noStrike" kern="1200" cap="none" spc="0" normalizeH="0" baseline="0" noProof="0">
              <a:ln>
                <a:noFill/>
              </a:ln>
              <a:solidFill>
                <a:prstClr val="white"/>
              </a:solidFill>
              <a:effectLst/>
              <a:uLnTx/>
              <a:uFillTx/>
              <a:latin typeface="UD Digi Kyokasho NK-R" panose="02020400000000000000" pitchFamily="18" charset="-128"/>
              <a:ea typeface="UD Digi Kyokasho NK-R" panose="02020400000000000000" pitchFamily="18" charset="-128"/>
              <a:cs typeface="Arial" charset="0"/>
              <a:sym typeface="Helvetica Light"/>
            </a:endParaRPr>
          </a:p>
          <a:p>
            <a:pPr marL="0" marR="0" lvl="0" indent="0" algn="ctr" defTabSz="590088" rtl="0" eaLnBrk="1" fontAlgn="base" latinLnBrk="0" hangingPunct="1">
              <a:lnSpc>
                <a:spcPct val="100000"/>
              </a:lnSpc>
              <a:spcBef>
                <a:spcPts val="0"/>
              </a:spcBef>
              <a:spcAft>
                <a:spcPct val="0"/>
              </a:spcAft>
              <a:buClr>
                <a:srgbClr val="313131"/>
              </a:buClr>
              <a:buSzTx/>
              <a:buFontTx/>
              <a:buNone/>
              <a:tabLst/>
              <a:defRPr/>
            </a:pPr>
            <a:endParaRPr kumimoji="1" lang="en-US" altLang="ja-JP" sz="800" b="1" i="0" u="none" strike="noStrike" kern="1200" cap="none" spc="0" normalizeH="0" baseline="0" noProof="0">
              <a:ln>
                <a:noFill/>
              </a:ln>
              <a:solidFill>
                <a:prstClr val="white"/>
              </a:solidFill>
              <a:effectLst/>
              <a:uLnTx/>
              <a:uFillTx/>
              <a:latin typeface="UD Digi Kyokasho NK-R" panose="02020400000000000000" pitchFamily="18" charset="-128"/>
              <a:ea typeface="UD Digi Kyokasho NK-R" panose="02020400000000000000" pitchFamily="18" charset="-128"/>
              <a:cs typeface="Arial" charset="0"/>
              <a:sym typeface="Helvetica Light"/>
            </a:endParaRPr>
          </a:p>
        </p:txBody>
      </p:sp>
      <p:sp>
        <p:nvSpPr>
          <p:cNvPr id="100" name="Freeform 12">
            <a:extLst>
              <a:ext uri="{FF2B5EF4-FFF2-40B4-BE49-F238E27FC236}">
                <a16:creationId xmlns:a16="http://schemas.microsoft.com/office/drawing/2014/main" id="{994803AD-1661-04E1-992B-515388742895}"/>
              </a:ext>
            </a:extLst>
          </p:cNvPr>
          <p:cNvSpPr>
            <a:spLocks/>
          </p:cNvSpPr>
          <p:nvPr/>
        </p:nvSpPr>
        <p:spPr bwMode="gray">
          <a:xfrm flipH="1">
            <a:off x="879176" y="4834144"/>
            <a:ext cx="4273583" cy="766996"/>
          </a:xfrm>
          <a:custGeom>
            <a:avLst/>
            <a:gdLst/>
            <a:ahLst/>
            <a:cxnLst>
              <a:cxn ang="0">
                <a:pos x="0" y="0"/>
              </a:cxn>
              <a:cxn ang="0">
                <a:pos x="209" y="417"/>
              </a:cxn>
              <a:cxn ang="0">
                <a:pos x="890" y="531"/>
              </a:cxn>
              <a:cxn ang="0">
                <a:pos x="1561" y="417"/>
              </a:cxn>
              <a:cxn ang="0">
                <a:pos x="1768" y="1"/>
              </a:cxn>
              <a:cxn ang="0">
                <a:pos x="887" y="130"/>
              </a:cxn>
              <a:cxn ang="0">
                <a:pos x="0" y="0"/>
              </a:cxn>
            </a:cxnLst>
            <a:rect l="0" t="0" r="r" b="b"/>
            <a:pathLst>
              <a:path w="1768" h="531">
                <a:moveTo>
                  <a:pt x="0" y="0"/>
                </a:moveTo>
                <a:cubicBezTo>
                  <a:pt x="53" y="54"/>
                  <a:pt x="177" y="342"/>
                  <a:pt x="209" y="417"/>
                </a:cubicBezTo>
                <a:cubicBezTo>
                  <a:pt x="358" y="504"/>
                  <a:pt x="665" y="531"/>
                  <a:pt x="890" y="531"/>
                </a:cubicBezTo>
                <a:cubicBezTo>
                  <a:pt x="1115" y="531"/>
                  <a:pt x="1415" y="505"/>
                  <a:pt x="1561" y="417"/>
                </a:cubicBezTo>
                <a:cubicBezTo>
                  <a:pt x="1583" y="351"/>
                  <a:pt x="1719" y="59"/>
                  <a:pt x="1768" y="1"/>
                </a:cubicBezTo>
                <a:cubicBezTo>
                  <a:pt x="1606" y="111"/>
                  <a:pt x="1182" y="130"/>
                  <a:pt x="887" y="130"/>
                </a:cubicBezTo>
                <a:cubicBezTo>
                  <a:pt x="592" y="130"/>
                  <a:pt x="145" y="103"/>
                  <a:pt x="0" y="0"/>
                </a:cubicBezTo>
                <a:close/>
              </a:path>
            </a:pathLst>
          </a:custGeom>
          <a:solidFill>
            <a:srgbClr val="43B02A">
              <a:alpha val="70000"/>
            </a:srgbClr>
          </a:solidFill>
          <a:ln w="9525" cap="flat" cmpd="sng">
            <a:noFill/>
            <a:prstDash val="solid"/>
            <a:round/>
            <a:headEnd type="none" w="med" len="med"/>
            <a:tailEnd type="none" w="med" len="med"/>
          </a:ln>
          <a:effectLst/>
        </p:spPr>
        <p:txBody>
          <a:bodyPr wrap="none" lIns="0" tIns="0" rIns="0" bIns="0" anchor="ctr" anchorCtr="0"/>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685800" rtl="0" eaLnBrk="1" fontAlgn="base" latinLnBrk="0" hangingPunct="1">
              <a:lnSpc>
                <a:spcPct val="100000"/>
              </a:lnSpc>
              <a:spcBef>
                <a:spcPct val="50000"/>
              </a:spcBef>
              <a:spcAft>
                <a:spcPct val="0"/>
              </a:spcAft>
              <a:buClrTx/>
              <a:buSzTx/>
              <a:buFontTx/>
              <a:buNone/>
              <a:tabLst/>
              <a:defRPr/>
            </a:pPr>
            <a:endParaRPr kumimoji="0" lang="en-US" altLang="ja-JP" sz="900" b="0" i="0" u="none" strike="noStrike" kern="1200" cap="none" spc="0" normalizeH="0" baseline="0" noProof="0">
              <a:ln>
                <a:noFill/>
              </a:ln>
              <a:solidFill>
                <a:prstClr val="white"/>
              </a:solidFill>
              <a:effectLst/>
              <a:uLnTx/>
              <a:uFillTx/>
              <a:latin typeface="UD Digi Kyokasho NK-R" panose="02020400000000000000" pitchFamily="18" charset="-128"/>
              <a:ea typeface="UD Digi Kyokasho NK-R" panose="02020400000000000000" pitchFamily="18" charset="-128"/>
              <a:cs typeface="Arial" charset="0"/>
              <a:sym typeface="+mn-lt"/>
            </a:endParaRPr>
          </a:p>
        </p:txBody>
      </p:sp>
      <p:sp>
        <p:nvSpPr>
          <p:cNvPr id="101" name="Freeform 14">
            <a:extLst>
              <a:ext uri="{FF2B5EF4-FFF2-40B4-BE49-F238E27FC236}">
                <a16:creationId xmlns:a16="http://schemas.microsoft.com/office/drawing/2014/main" id="{6E6EDC86-7235-40CC-DE26-5A868441F328}"/>
              </a:ext>
            </a:extLst>
          </p:cNvPr>
          <p:cNvSpPr>
            <a:spLocks/>
          </p:cNvSpPr>
          <p:nvPr/>
        </p:nvSpPr>
        <p:spPr bwMode="gray">
          <a:xfrm>
            <a:off x="1361109" y="5411186"/>
            <a:ext cx="3311948" cy="790975"/>
          </a:xfrm>
          <a:custGeom>
            <a:avLst/>
            <a:gdLst/>
            <a:ahLst/>
            <a:cxnLst>
              <a:cxn ang="0">
                <a:pos x="1366" y="0"/>
              </a:cxn>
              <a:cxn ang="0">
                <a:pos x="1205" y="417"/>
              </a:cxn>
              <a:cxn ang="0">
                <a:pos x="678" y="531"/>
              </a:cxn>
              <a:cxn ang="0">
                <a:pos x="160" y="417"/>
              </a:cxn>
              <a:cxn ang="0">
                <a:pos x="0" y="1"/>
              </a:cxn>
              <a:cxn ang="0">
                <a:pos x="681" y="130"/>
              </a:cxn>
              <a:cxn ang="0">
                <a:pos x="1366" y="0"/>
              </a:cxn>
            </a:cxnLst>
            <a:rect l="0" t="0" r="r" b="b"/>
            <a:pathLst>
              <a:path w="1366" h="531">
                <a:moveTo>
                  <a:pt x="1366" y="0"/>
                </a:moveTo>
                <a:cubicBezTo>
                  <a:pt x="1325" y="54"/>
                  <a:pt x="1229" y="342"/>
                  <a:pt x="1205" y="417"/>
                </a:cubicBezTo>
                <a:cubicBezTo>
                  <a:pt x="1088" y="507"/>
                  <a:pt x="852" y="531"/>
                  <a:pt x="678" y="531"/>
                </a:cubicBezTo>
                <a:cubicBezTo>
                  <a:pt x="505" y="531"/>
                  <a:pt x="272" y="511"/>
                  <a:pt x="160" y="417"/>
                </a:cubicBezTo>
                <a:cubicBezTo>
                  <a:pt x="143" y="351"/>
                  <a:pt x="38" y="59"/>
                  <a:pt x="0" y="1"/>
                </a:cubicBezTo>
                <a:cubicBezTo>
                  <a:pt x="130" y="103"/>
                  <a:pt x="453" y="130"/>
                  <a:pt x="681" y="130"/>
                </a:cubicBezTo>
                <a:cubicBezTo>
                  <a:pt x="909" y="130"/>
                  <a:pt x="1250" y="93"/>
                  <a:pt x="1366" y="0"/>
                </a:cubicBezTo>
                <a:close/>
              </a:path>
            </a:pathLst>
          </a:custGeom>
          <a:solidFill>
            <a:srgbClr val="AEE8A1">
              <a:alpha val="74000"/>
            </a:srgbClr>
          </a:solidFill>
          <a:ln w="9525" cap="flat" cmpd="sng">
            <a:noFill/>
            <a:prstDash val="solid"/>
            <a:round/>
            <a:headEnd type="none" w="med" len="med"/>
            <a:tailEnd type="none" w="med" len="med"/>
          </a:ln>
          <a:effectLst/>
        </p:spPr>
        <p:txBody>
          <a:bodyPr wrap="none" lIns="0" tIns="0" rIns="0" bIns="0" anchor="ct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685800" rtl="0" eaLnBrk="1" fontAlgn="base" latinLnBrk="0" hangingPunct="1">
              <a:lnSpc>
                <a:spcPct val="100000"/>
              </a:lnSpc>
              <a:spcBef>
                <a:spcPct val="50000"/>
              </a:spcBef>
              <a:spcAft>
                <a:spcPct val="0"/>
              </a:spcAft>
              <a:buClrTx/>
              <a:buSzTx/>
              <a:buFontTx/>
              <a:buNone/>
              <a:tabLst/>
              <a:defRPr/>
            </a:pPr>
            <a:endParaRPr kumimoji="0" lang="ja-JP" altLang="en-US" sz="900" b="0" i="0" u="none" strike="noStrike" kern="1200" cap="none" spc="0" normalizeH="0" baseline="0" noProof="0">
              <a:ln>
                <a:noFill/>
              </a:ln>
              <a:solidFill>
                <a:prstClr val="white"/>
              </a:solidFill>
              <a:effectLst/>
              <a:uLnTx/>
              <a:uFillTx/>
              <a:latin typeface="UD Digi Kyokasho NK-R" panose="02020400000000000000" pitchFamily="18" charset="-128"/>
              <a:ea typeface="UD Digi Kyokasho NK-R" panose="02020400000000000000" pitchFamily="18" charset="-128"/>
              <a:cs typeface="Arial" charset="0"/>
              <a:sym typeface="+mn-lt"/>
            </a:endParaRPr>
          </a:p>
        </p:txBody>
      </p:sp>
      <p:pic>
        <p:nvPicPr>
          <p:cNvPr id="104" name="図 103">
            <a:extLst>
              <a:ext uri="{FF2B5EF4-FFF2-40B4-BE49-F238E27FC236}">
                <a16:creationId xmlns:a16="http://schemas.microsoft.com/office/drawing/2014/main" id="{256AA396-C545-940B-A1F5-C4ABE63EBA52}"/>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5625" l="3596" r="99251">
                        <a14:foregroundMark x1="3670" y1="45625" x2="3670" y2="45625"/>
                        <a14:foregroundMark x1="56255" y1="95625" x2="56255" y2="95625"/>
                        <a14:foregroundMark x1="55281" y1="12500" x2="55281" y2="12500"/>
                        <a14:foregroundMark x1="95281" y1="48750" x2="95281" y2="48750"/>
                        <a14:foregroundMark x1="99251" y1="55625" x2="99251" y2="55625"/>
                      </a14:backgroundRemoval>
                    </a14:imgEffect>
                  </a14:imgLayer>
                </a14:imgProps>
              </a:ext>
              <a:ext uri="{28A0092B-C50C-407E-A947-70E740481C1C}">
                <a14:useLocalDpi xmlns:a14="http://schemas.microsoft.com/office/drawing/2010/main"/>
              </a:ext>
            </a:extLst>
          </a:blip>
          <a:stretch>
            <a:fillRect/>
          </a:stretch>
        </p:blipFill>
        <p:spPr>
          <a:xfrm>
            <a:off x="941791" y="2663955"/>
            <a:ext cx="4224471" cy="632459"/>
          </a:xfrm>
          <a:prstGeom prst="rect">
            <a:avLst/>
          </a:prstGeom>
        </p:spPr>
      </p:pic>
      <p:sp>
        <p:nvSpPr>
          <p:cNvPr id="105" name="楕円 437">
            <a:extLst>
              <a:ext uri="{FF2B5EF4-FFF2-40B4-BE49-F238E27FC236}">
                <a16:creationId xmlns:a16="http://schemas.microsoft.com/office/drawing/2014/main" id="{786BDB33-556D-389D-6461-189963317A69}"/>
              </a:ext>
            </a:extLst>
          </p:cNvPr>
          <p:cNvSpPr/>
          <p:nvPr/>
        </p:nvSpPr>
        <p:spPr bwMode="gray">
          <a:xfrm>
            <a:off x="902087" y="2704236"/>
            <a:ext cx="4224471" cy="662303"/>
          </a:xfrm>
          <a:prstGeom prst="ellipse">
            <a:avLst/>
          </a:prstGeom>
          <a:solidFill>
            <a:srgbClr val="0D8390">
              <a:lumMod val="20000"/>
              <a:lumOff val="80000"/>
              <a:alpha val="58000"/>
            </a:srgbClr>
          </a:solidFill>
          <a:ln w="12700" cap="rnd">
            <a:noFill/>
            <a:round/>
            <a:headEnd type="none" w="sm" len="sm"/>
            <a:tailEnd type="none" w="sm" len="sm"/>
          </a:ln>
        </p:spPr>
        <p:txBody>
          <a:bodyPr lIns="82296" tIns="41148" rIns="82296" bIns="41148" rtlCol="0" anchor="ct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mn-lt"/>
            </a:endParaRPr>
          </a:p>
        </p:txBody>
      </p:sp>
      <p:sp>
        <p:nvSpPr>
          <p:cNvPr id="106" name="二等辺三角形 438">
            <a:extLst>
              <a:ext uri="{FF2B5EF4-FFF2-40B4-BE49-F238E27FC236}">
                <a16:creationId xmlns:a16="http://schemas.microsoft.com/office/drawing/2014/main" id="{6C95DD81-1CD1-9603-5C45-2800A5255C97}"/>
              </a:ext>
            </a:extLst>
          </p:cNvPr>
          <p:cNvSpPr/>
          <p:nvPr/>
        </p:nvSpPr>
        <p:spPr bwMode="gray">
          <a:xfrm rot="13030136">
            <a:off x="4698891" y="4669042"/>
            <a:ext cx="102648" cy="2160831"/>
          </a:xfrm>
          <a:prstGeom prst="triangle">
            <a:avLst/>
          </a:prstGeom>
          <a:gradFill flip="none" rotWithShape="1">
            <a:gsLst>
              <a:gs pos="39000">
                <a:srgbClr val="86BC25">
                  <a:lumMod val="20000"/>
                  <a:lumOff val="80000"/>
                </a:srgbClr>
              </a:gs>
              <a:gs pos="100000">
                <a:srgbClr val="43B02A"/>
              </a:gs>
              <a:gs pos="100000">
                <a:srgbClr val="43B02A">
                  <a:lumMod val="30000"/>
                  <a:lumOff val="70000"/>
                </a:srgbClr>
              </a:gs>
            </a:gsLst>
            <a:lin ang="5400000" scaled="1"/>
            <a:tileRect/>
          </a:gradFill>
          <a:ln w="12700" algn="ctr">
            <a:noFill/>
            <a:miter lim="800000"/>
            <a:headEnd/>
            <a:tailEnd/>
          </a:ln>
        </p:spPr>
        <p:txBody>
          <a:bodyPr rot="0" spcFirstLastPara="0" vertOverflow="overflow" horzOverflow="overflow" vert="horz" wrap="square" lIns="38856" tIns="38856" rIns="38856" bIns="38856" numCol="1" spcCol="0" rtlCol="0" fromWordArt="0" anchor="ctr" anchorCtr="0" forceAA="0" compatLnSpc="1">
            <a:prstTxWarp prst="textNoShape">
              <a:avLst/>
            </a:prstTxWarp>
            <a:noAutofit/>
          </a:bodyPr>
          <a:lstStyle/>
          <a:p>
            <a:pPr marL="0" marR="0" lvl="0" indent="0" algn="ctr" defTabSz="986912"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Helvetica Light"/>
            </a:endParaRPr>
          </a:p>
        </p:txBody>
      </p:sp>
      <p:sp>
        <p:nvSpPr>
          <p:cNvPr id="107" name="二等辺三角形 440">
            <a:extLst>
              <a:ext uri="{FF2B5EF4-FFF2-40B4-BE49-F238E27FC236}">
                <a16:creationId xmlns:a16="http://schemas.microsoft.com/office/drawing/2014/main" id="{C7716E59-EFF2-94BD-A5F2-2928A7AAE3DA}"/>
              </a:ext>
            </a:extLst>
          </p:cNvPr>
          <p:cNvSpPr/>
          <p:nvPr/>
        </p:nvSpPr>
        <p:spPr bwMode="gray">
          <a:xfrm rot="13012262" flipV="1">
            <a:off x="5417863" y="4661370"/>
            <a:ext cx="223129" cy="299926"/>
          </a:xfrm>
          <a:prstGeom prst="triangle">
            <a:avLst>
              <a:gd name="adj" fmla="val 100000"/>
            </a:avLst>
          </a:prstGeom>
          <a:solidFill>
            <a:srgbClr val="43B02A"/>
          </a:solidFill>
          <a:ln w="12700" algn="ctr">
            <a:noFill/>
            <a:miter lim="800000"/>
            <a:headEnd/>
            <a:tailEnd/>
          </a:ln>
        </p:spPr>
        <p:txBody>
          <a:bodyPr rot="0" spcFirstLastPara="0" vertOverflow="overflow" horzOverflow="overflow" vert="horz" wrap="square" lIns="38856" tIns="38856" rIns="38856" bIns="38856" numCol="1" spcCol="0" rtlCol="0" fromWordArt="0" anchor="ctr" anchorCtr="0" forceAA="0" compatLnSpc="1">
            <a:prstTxWarp prst="textNoShape">
              <a:avLst/>
            </a:prstTxWarp>
            <a:noAutofit/>
          </a:bodyPr>
          <a:lstStyle/>
          <a:p>
            <a:pPr marL="0" marR="0" lvl="0" indent="0" algn="ctr" defTabSz="986912"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Helvetica Light"/>
            </a:endParaRPr>
          </a:p>
        </p:txBody>
      </p:sp>
      <p:sp>
        <p:nvSpPr>
          <p:cNvPr id="108" name="テキスト ボックス 16">
            <a:extLst>
              <a:ext uri="{FF2B5EF4-FFF2-40B4-BE49-F238E27FC236}">
                <a16:creationId xmlns:a16="http://schemas.microsoft.com/office/drawing/2014/main" id="{94A4504B-3129-B00D-8990-C60751F568C7}"/>
              </a:ext>
            </a:extLst>
          </p:cNvPr>
          <p:cNvSpPr txBox="1"/>
          <p:nvPr/>
        </p:nvSpPr>
        <p:spPr bwMode="gray">
          <a:xfrm>
            <a:off x="1990620" y="5148283"/>
            <a:ext cx="2126814" cy="215444"/>
          </a:xfrm>
          <a:prstGeom prst="rect">
            <a:avLst/>
          </a:prstGeom>
          <a:noFill/>
          <a:effectLst>
            <a:outerShdw dir="5400000" algn="ctr" rotWithShape="0">
              <a:srgbClr val="43B02A">
                <a:lumMod val="40000"/>
                <a:lumOff val="60000"/>
              </a:srgbClr>
            </a:outerShdw>
          </a:effectLst>
        </p:spPr>
        <p:txBody>
          <a:bodyPr wrap="square" lIns="0" tIns="0" rIns="0" bIns="0" rtlCol="0">
            <a:sp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1" lang="ja-JP" altLang="en-US" sz="1400" b="1" i="0" u="none" strike="noStrike" kern="1200" cap="none" spc="0" normalizeH="0" baseline="0" noProof="0">
                <a:ln>
                  <a:noFill/>
                </a:ln>
                <a:solidFill>
                  <a:prstClr val="white"/>
                </a:solidFill>
                <a:effectLst>
                  <a:glow rad="127000">
                    <a:srgbClr val="26890D"/>
                  </a:glow>
                </a:effectLst>
                <a:uLnTx/>
                <a:uFillTx/>
                <a:latin typeface="UD Digi Kyokasho NK-R" panose="02020400000000000000" pitchFamily="18" charset="-128"/>
                <a:ea typeface="UD Digi Kyokasho NK-R" panose="02020400000000000000" pitchFamily="18" charset="-128"/>
                <a:cs typeface="Arial" charset="0"/>
                <a:sym typeface="Helvetica Light"/>
              </a:rPr>
              <a:t>都市機能の高度化</a:t>
            </a:r>
          </a:p>
        </p:txBody>
      </p:sp>
      <p:sp>
        <p:nvSpPr>
          <p:cNvPr id="109" name="テキスト ボックス 29">
            <a:extLst>
              <a:ext uri="{FF2B5EF4-FFF2-40B4-BE49-F238E27FC236}">
                <a16:creationId xmlns:a16="http://schemas.microsoft.com/office/drawing/2014/main" id="{0EF5D59A-77F7-3E18-D526-CFE139579704}"/>
              </a:ext>
            </a:extLst>
          </p:cNvPr>
          <p:cNvSpPr txBox="1"/>
          <p:nvPr/>
        </p:nvSpPr>
        <p:spPr bwMode="gray">
          <a:xfrm>
            <a:off x="1732206" y="5737563"/>
            <a:ext cx="2643642" cy="215444"/>
          </a:xfrm>
          <a:prstGeom prst="rect">
            <a:avLst/>
          </a:prstGeom>
          <a:noFill/>
        </p:spPr>
        <p:txBody>
          <a:bodyPr wrap="square" lIns="0" tIns="0" rIns="0" bIns="0" rtlCol="0" anchor="ctr">
            <a:sp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1" lang="ja-JP" altLang="en-US" sz="1400" b="1" i="0" u="none" strike="noStrike" kern="1200" cap="none" spc="0" normalizeH="0" baseline="0" noProof="0">
                <a:ln>
                  <a:noFill/>
                </a:ln>
                <a:solidFill>
                  <a:prstClr val="white"/>
                </a:solidFill>
                <a:effectLst>
                  <a:glow rad="127000">
                    <a:srgbClr val="43B02A"/>
                  </a:glow>
                </a:effectLst>
                <a:uLnTx/>
                <a:uFillTx/>
                <a:latin typeface="UD Digi Kyokasho NK-R" panose="02020400000000000000" pitchFamily="18" charset="-128"/>
                <a:ea typeface="UD Digi Kyokasho NK-R" panose="02020400000000000000" pitchFamily="18" charset="-128"/>
                <a:cs typeface="Arial" charset="0"/>
                <a:sym typeface="Helvetica Light"/>
              </a:rPr>
              <a:t>公共施設の機能維持向上</a:t>
            </a:r>
          </a:p>
        </p:txBody>
      </p:sp>
      <p:sp>
        <p:nvSpPr>
          <p:cNvPr id="110" name="テキスト ボックス 109">
            <a:extLst>
              <a:ext uri="{FF2B5EF4-FFF2-40B4-BE49-F238E27FC236}">
                <a16:creationId xmlns:a16="http://schemas.microsoft.com/office/drawing/2014/main" id="{02643E0F-33FD-AB52-E348-375702796C51}"/>
              </a:ext>
            </a:extLst>
          </p:cNvPr>
          <p:cNvSpPr txBox="1"/>
          <p:nvPr/>
        </p:nvSpPr>
        <p:spPr bwMode="gray">
          <a:xfrm>
            <a:off x="2312128" y="6372576"/>
            <a:ext cx="1483799" cy="184666"/>
          </a:xfrm>
          <a:prstGeom prst="rect">
            <a:avLst/>
          </a:prstGeom>
          <a:noFill/>
        </p:spPr>
        <p:txBody>
          <a:bodyPr wrap="square" lIns="0" tIns="0" rIns="0" bIns="0" rtlCol="0">
            <a:spAutoFit/>
          </a:bodyPr>
          <a:lstStyle/>
          <a:p>
            <a:pPr marL="0" marR="0" lvl="0" indent="0" algn="l" defTabSz="990564" rtl="0" eaLnBrk="1" fontAlgn="auto" latinLnBrk="0" hangingPunct="1">
              <a:lnSpc>
                <a:spcPct val="100000"/>
              </a:lnSpc>
              <a:spcBef>
                <a:spcPts val="0"/>
              </a:spcBef>
              <a:spcAft>
                <a:spcPts val="0"/>
              </a:spcAft>
              <a:buClrTx/>
              <a:buSzPct val="100000"/>
              <a:buFontTx/>
              <a:buNone/>
              <a:tabLst/>
              <a:defRPr/>
            </a:pPr>
            <a:r>
              <a:rPr kumimoji="1" lang="ja-JP" altLang="en-US" sz="1200" b="1" i="0" u="none" strike="noStrike" kern="1200" cap="none" spc="0" normalizeH="0" baseline="0" noProof="0">
                <a:ln>
                  <a:noFill/>
                </a:ln>
                <a:solidFill>
                  <a:prstClr val="white"/>
                </a:solidFill>
                <a:effectLst>
                  <a:glow rad="127000">
                    <a:srgbClr val="2BC53C"/>
                  </a:glow>
                </a:effectLst>
                <a:uLnTx/>
                <a:uFillTx/>
                <a:latin typeface="UD Digi Kyokasho NK-R" panose="02020400000000000000" pitchFamily="18" charset="-128"/>
                <a:ea typeface="UD Digi Kyokasho NK-R" panose="02020400000000000000" pitchFamily="18" charset="-128"/>
                <a:cs typeface="Arial" charset="0"/>
                <a:sym typeface="Helvetica Light"/>
              </a:rPr>
              <a:t>人材育成／環境整備</a:t>
            </a:r>
            <a:endParaRPr kumimoji="1" lang="ja-JP" altLang="en-US" sz="12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Helvetica Light"/>
            </a:endParaRPr>
          </a:p>
        </p:txBody>
      </p:sp>
      <p:sp>
        <p:nvSpPr>
          <p:cNvPr id="111" name="フローチャート: 結合子 110">
            <a:extLst>
              <a:ext uri="{FF2B5EF4-FFF2-40B4-BE49-F238E27FC236}">
                <a16:creationId xmlns:a16="http://schemas.microsoft.com/office/drawing/2014/main" id="{5610F206-E8DA-41D3-8834-8F94630D53E8}"/>
              </a:ext>
            </a:extLst>
          </p:cNvPr>
          <p:cNvSpPr/>
          <p:nvPr/>
        </p:nvSpPr>
        <p:spPr bwMode="gray">
          <a:xfrm>
            <a:off x="3705242" y="5218646"/>
            <a:ext cx="799812" cy="383157"/>
          </a:xfrm>
          <a:prstGeom prst="flowChartConnector">
            <a:avLst/>
          </a:prstGeom>
          <a:solidFill>
            <a:sysClr val="window" lastClr="FFFFFF"/>
          </a:solidFill>
          <a:ln w="11430" algn="ctr">
            <a:solidFill>
              <a:srgbClr val="43B02A"/>
            </a:solidFill>
            <a:miter lim="800000"/>
            <a:headEnd/>
            <a:tailEnd/>
          </a:ln>
          <a:effectLst>
            <a:outerShdw blurRad="50800" dist="38100" dir="2700000" algn="tl" rotWithShape="0">
              <a:prstClr val="black">
                <a:alpha val="40000"/>
              </a:prstClr>
            </a:outerShdw>
          </a:effectLst>
        </p:spPr>
        <p:txBody>
          <a:bodyPr rot="0" spcFirstLastPara="0" vert="horz" wrap="none" lIns="64800" tIns="0" rIns="6480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50000"/>
              </a:lnSpc>
              <a:spcBef>
                <a:spcPts val="0"/>
              </a:spcBef>
              <a:spcAft>
                <a:spcPts val="0"/>
              </a:spcAft>
              <a:buClrTx/>
              <a:buSzPct val="100000"/>
              <a:buFontTx/>
              <a:buNone/>
              <a:tabLst/>
              <a:defRPr/>
            </a:pPr>
            <a:r>
              <a:rPr kumimoji="1" lang="ja-JP" altLang="en-US" sz="900" b="1"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Helvetica Light"/>
              </a:rPr>
              <a:t>防災・減災</a:t>
            </a:r>
            <a:endParaRPr kumimoji="0" lang="en-US" altLang="ja-JP" sz="8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Helvetica Light"/>
            </a:endParaRPr>
          </a:p>
        </p:txBody>
      </p:sp>
      <p:sp>
        <p:nvSpPr>
          <p:cNvPr id="112" name="フローチャート: 結合子 111">
            <a:extLst>
              <a:ext uri="{FF2B5EF4-FFF2-40B4-BE49-F238E27FC236}">
                <a16:creationId xmlns:a16="http://schemas.microsoft.com/office/drawing/2014/main" id="{6C636421-A920-4B79-2DE4-BDF5B5F47C66}"/>
              </a:ext>
            </a:extLst>
          </p:cNvPr>
          <p:cNvSpPr/>
          <p:nvPr/>
        </p:nvSpPr>
        <p:spPr bwMode="gray">
          <a:xfrm>
            <a:off x="1412596" y="5212177"/>
            <a:ext cx="932819" cy="401735"/>
          </a:xfrm>
          <a:prstGeom prst="flowChartConnector">
            <a:avLst/>
          </a:prstGeom>
          <a:solidFill>
            <a:sysClr val="window" lastClr="FFFFFF"/>
          </a:solidFill>
          <a:ln w="11430" algn="ctr">
            <a:solidFill>
              <a:srgbClr val="43B02A"/>
            </a:solidFill>
            <a:miter lim="800000"/>
            <a:headEnd/>
            <a:tailEnd/>
          </a:ln>
          <a:effectLst>
            <a:outerShdw blurRad="50800" dist="38100" dir="2700000" algn="tl" rotWithShape="0">
              <a:prstClr val="black">
                <a:alpha val="40000"/>
              </a:prstClr>
            </a:outerShdw>
          </a:effectLst>
        </p:spPr>
        <p:txBody>
          <a:bodyPr rot="0" spcFirstLastPara="0" vert="horz" wrap="none" lIns="64800" tIns="0" rIns="6480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50000"/>
              </a:lnSpc>
              <a:spcBef>
                <a:spcPts val="0"/>
              </a:spcBef>
              <a:spcAft>
                <a:spcPts val="0"/>
              </a:spcAft>
              <a:buClrTx/>
              <a:buSzPct val="100000"/>
              <a:buFontTx/>
              <a:buNone/>
              <a:tabLst/>
              <a:defRPr/>
            </a:pPr>
            <a:r>
              <a:rPr kumimoji="1" lang="ja-JP" altLang="en-US" sz="900" b="1"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Helvetica Light"/>
              </a:rPr>
              <a:t>環境・エネルギー</a:t>
            </a:r>
            <a:endParaRPr kumimoji="1" lang="en-US" altLang="ja-JP" sz="800" b="1"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Helvetica Light"/>
            </a:endParaRPr>
          </a:p>
        </p:txBody>
      </p:sp>
      <p:sp>
        <p:nvSpPr>
          <p:cNvPr id="113" name="正方形/長方形 112">
            <a:extLst>
              <a:ext uri="{FF2B5EF4-FFF2-40B4-BE49-F238E27FC236}">
                <a16:creationId xmlns:a16="http://schemas.microsoft.com/office/drawing/2014/main" id="{9EDCFA8D-DB50-A79B-338B-C5667F0C3A1A}"/>
              </a:ext>
            </a:extLst>
          </p:cNvPr>
          <p:cNvSpPr/>
          <p:nvPr/>
        </p:nvSpPr>
        <p:spPr bwMode="gray">
          <a:xfrm rot="20673750">
            <a:off x="873232" y="2848466"/>
            <a:ext cx="470023" cy="127861"/>
          </a:xfrm>
          <a:prstGeom prst="rect">
            <a:avLst/>
          </a:prstGeom>
          <a:noFill/>
          <a:ln w="12700" cap="flat" cmpd="sng" algn="ctr">
            <a:noFill/>
            <a:prstDash val="solid"/>
            <a:miter lim="800000"/>
            <a:headEnd type="none" w="med" len="med"/>
            <a:tailEnd type="none" w="med" len="med"/>
          </a:ln>
          <a:extLst>
            <a:ext uri="{909E8E84-426E-40DD-AFC4-6F175D3DCCD1}">
              <a14:hiddenFill xmlns:a14="http://schemas.microsoft.com/office/drawing/2010/main">
                <a:solidFill>
                  <a:srgbClr val="BBBCBC"/>
                </a:solidFill>
              </a14:hiddenFill>
            </a:ext>
            <a:ext uri="{91240B29-F687-4F45-9708-019B960494DF}">
              <a14:hiddenLine xmlns:a14="http://schemas.microsoft.com/office/drawing/2010/main" w="12700" cap="flat" cmpd="sng" algn="ctr">
                <a:solidFill>
                  <a:schemeClr val="tx1"/>
                </a:solidFill>
                <a:prstDash val="solid"/>
                <a:miter lim="800000"/>
                <a:headEnd type="none" w="med" len="med"/>
                <a:tailEnd type="none" w="med" len="med"/>
              </a14:hiddenLine>
            </a:ext>
          </a:extLst>
        </p:spPr>
        <p:txBody>
          <a:bodyPr rot="0" spcFirstLastPara="1" vert="horz" wrap="square" lIns="0" tIns="0" rIns="0" bIns="0" numCol="1" spcCol="0" rtlCol="0" fromWordArt="0" anchor="ctr" anchorCtr="0" forceAA="0" compatLnSpc="1">
            <a:prstTxWarp prst="textArchUp">
              <a:avLst/>
            </a:prstTxWarp>
            <a:sp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defRPr/>
            </a:pPr>
            <a:r>
              <a:rPr kumimoji="1" lang="ja-JP" altLang="en-US" sz="800" b="1"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Calibri" panose="020F0502020204030204" pitchFamily="34" charset="0"/>
                <a:sym typeface="Helvetica Light"/>
              </a:rPr>
              <a:t>デジタル空間</a:t>
            </a:r>
          </a:p>
        </p:txBody>
      </p:sp>
      <p:sp>
        <p:nvSpPr>
          <p:cNvPr id="114" name="フリーフォーム: 図形 479">
            <a:extLst>
              <a:ext uri="{FF2B5EF4-FFF2-40B4-BE49-F238E27FC236}">
                <a16:creationId xmlns:a16="http://schemas.microsoft.com/office/drawing/2014/main" id="{3EC13FFD-0AC3-3D91-23A7-1CF77A64F614}"/>
              </a:ext>
            </a:extLst>
          </p:cNvPr>
          <p:cNvSpPr/>
          <p:nvPr/>
        </p:nvSpPr>
        <p:spPr bwMode="gray">
          <a:xfrm rot="16200000" flipH="1">
            <a:off x="-269688" y="3531787"/>
            <a:ext cx="1997017" cy="188256"/>
          </a:xfrm>
          <a:custGeom>
            <a:avLst/>
            <a:gdLst>
              <a:gd name="connsiteX0" fmla="*/ 0 w 606425"/>
              <a:gd name="connsiteY0" fmla="*/ 206374 h 320674"/>
              <a:gd name="connsiteX1" fmla="*/ 109537 w 606425"/>
              <a:gd name="connsiteY1" fmla="*/ 320674 h 320674"/>
              <a:gd name="connsiteX2" fmla="*/ 219075 w 606425"/>
              <a:gd name="connsiteY2" fmla="*/ 206374 h 320674"/>
              <a:gd name="connsiteX3" fmla="*/ 171920 w 606425"/>
              <a:gd name="connsiteY3" fmla="*/ 206374 h 320674"/>
              <a:gd name="connsiteX4" fmla="*/ 181929 w 606425"/>
              <a:gd name="connsiteY4" fmla="*/ 168648 h 320674"/>
              <a:gd name="connsiteX5" fmla="*/ 236548 w 606425"/>
              <a:gd name="connsiteY5" fmla="*/ 113572 h 320674"/>
              <a:gd name="connsiteX6" fmla="*/ 387553 w 606425"/>
              <a:gd name="connsiteY6" fmla="*/ 115598 h 320674"/>
              <a:gd name="connsiteX7" fmla="*/ 440695 w 606425"/>
              <a:gd name="connsiteY7" fmla="*/ 172086 h 320674"/>
              <a:gd name="connsiteX8" fmla="*/ 448851 w 606425"/>
              <a:gd name="connsiteY8" fmla="*/ 206373 h 320674"/>
              <a:gd name="connsiteX9" fmla="*/ 387350 w 606425"/>
              <a:gd name="connsiteY9" fmla="*/ 206373 h 320674"/>
              <a:gd name="connsiteX10" fmla="*/ 496887 w 606425"/>
              <a:gd name="connsiteY10" fmla="*/ 320673 h 320674"/>
              <a:gd name="connsiteX11" fmla="*/ 606425 w 606425"/>
              <a:gd name="connsiteY11" fmla="*/ 206373 h 320674"/>
              <a:gd name="connsiteX12" fmla="*/ 547703 w 606425"/>
              <a:gd name="connsiteY12" fmla="*/ 206373 h 320674"/>
              <a:gd name="connsiteX13" fmla="*/ 545569 w 606425"/>
              <a:gd name="connsiteY13" fmla="*/ 186235 h 320674"/>
              <a:gd name="connsiteX14" fmla="*/ 435802 w 606425"/>
              <a:gd name="connsiteY14" fmla="*/ 35316 h 320674"/>
              <a:gd name="connsiteX15" fmla="*/ 190431 w 606425"/>
              <a:gd name="connsiteY15" fmla="*/ 32049 h 320674"/>
              <a:gd name="connsiteX16" fmla="*/ 76733 w 606425"/>
              <a:gd name="connsiteY16" fmla="*/ 180048 h 320674"/>
              <a:gd name="connsiteX17" fmla="*/ 73251 w 606425"/>
              <a:gd name="connsiteY17" fmla="*/ 206374 h 32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6425" h="320674">
                <a:moveTo>
                  <a:pt x="0" y="206374"/>
                </a:moveTo>
                <a:lnTo>
                  <a:pt x="109537" y="320674"/>
                </a:lnTo>
                <a:lnTo>
                  <a:pt x="219075" y="206374"/>
                </a:lnTo>
                <a:lnTo>
                  <a:pt x="171920" y="206374"/>
                </a:lnTo>
                <a:lnTo>
                  <a:pt x="181929" y="168648"/>
                </a:lnTo>
                <a:cubicBezTo>
                  <a:pt x="194816" y="146117"/>
                  <a:pt x="213471" y="126973"/>
                  <a:pt x="236548" y="113572"/>
                </a:cubicBezTo>
                <a:cubicBezTo>
                  <a:pt x="283486" y="86316"/>
                  <a:pt x="341344" y="87092"/>
                  <a:pt x="387553" y="115598"/>
                </a:cubicBezTo>
                <a:cubicBezTo>
                  <a:pt x="410260" y="129606"/>
                  <a:pt x="428402" y="149231"/>
                  <a:pt x="440695" y="172086"/>
                </a:cubicBezTo>
                <a:lnTo>
                  <a:pt x="448851" y="206373"/>
                </a:lnTo>
                <a:lnTo>
                  <a:pt x="387350" y="206373"/>
                </a:lnTo>
                <a:lnTo>
                  <a:pt x="496887" y="320673"/>
                </a:lnTo>
                <a:lnTo>
                  <a:pt x="606425" y="206373"/>
                </a:lnTo>
                <a:lnTo>
                  <a:pt x="547703" y="206373"/>
                </a:lnTo>
                <a:lnTo>
                  <a:pt x="545569" y="186235"/>
                </a:lnTo>
                <a:cubicBezTo>
                  <a:pt x="530528" y="124062"/>
                  <a:pt x="491562" y="69369"/>
                  <a:pt x="435802" y="35316"/>
                </a:cubicBezTo>
                <a:cubicBezTo>
                  <a:pt x="360659" y="-10574"/>
                  <a:pt x="266750" y="-11825"/>
                  <a:pt x="190431" y="32049"/>
                </a:cubicBezTo>
                <a:cubicBezTo>
                  <a:pt x="133781" y="64616"/>
                  <a:pt x="93389" y="118275"/>
                  <a:pt x="76733" y="180048"/>
                </a:cubicBezTo>
                <a:lnTo>
                  <a:pt x="73251" y="206374"/>
                </a:lnTo>
                <a:close/>
              </a:path>
            </a:pathLst>
          </a:custGeom>
          <a:solidFill>
            <a:srgbClr val="00ABAB"/>
          </a:solidFill>
          <a:ln w="11430" cap="rnd" cmpd="sng" algn="ctr">
            <a:solidFill>
              <a:sysClr val="window" lastClr="FFFFFF"/>
            </a:solidFill>
            <a:prstDash val="solid"/>
            <a:round/>
            <a:headEnd type="none" w="sm" len="sm"/>
            <a:tailEnd type="none" w="sm" len="sm"/>
          </a:ln>
        </p:spPr>
        <p:txBody>
          <a:bodyPr wrap="square" lIns="82296" tIns="41148" rIns="82296" bIns="41148" rtlCol="0" anchor="ctr">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mn-lt"/>
            </a:endParaRPr>
          </a:p>
        </p:txBody>
      </p:sp>
      <p:sp>
        <p:nvSpPr>
          <p:cNvPr id="115" name="テキスト ボックス 114">
            <a:extLst>
              <a:ext uri="{FF2B5EF4-FFF2-40B4-BE49-F238E27FC236}">
                <a16:creationId xmlns:a16="http://schemas.microsoft.com/office/drawing/2014/main" id="{DC72C84E-2B59-B924-A66F-E3CF232661EF}"/>
              </a:ext>
            </a:extLst>
          </p:cNvPr>
          <p:cNvSpPr txBox="1"/>
          <p:nvPr/>
        </p:nvSpPr>
        <p:spPr bwMode="gray">
          <a:xfrm rot="18519623">
            <a:off x="3775756" y="5524889"/>
            <a:ext cx="2149957" cy="461665"/>
          </a:xfrm>
          <a:prstGeom prst="rect">
            <a:avLst/>
          </a:prstGeom>
          <a:noFill/>
        </p:spPr>
        <p:txBody>
          <a:bodyPr wrap="square" lIns="0" tIns="0" rIns="0" bIns="0" rtlCol="0">
            <a:spAutoFit/>
          </a:body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br>
              <a:rPr kumimoji="1" lang="en-US" altLang="ja-JP" sz="10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Calibri" panose="020F0502020204030204" pitchFamily="34" charset="0"/>
                <a:sym typeface="+mn-lt"/>
              </a:rPr>
            </a:br>
            <a:r>
              <a:rPr kumimoji="1" lang="ja-JP" altLang="ja-JP" sz="10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Calibri" panose="020F0502020204030204" pitchFamily="34" charset="0"/>
                <a:sym typeface="+mn-lt"/>
              </a:rPr>
              <a:t>市民</a:t>
            </a:r>
            <a:r>
              <a:rPr kumimoji="1" lang="ja-JP" altLang="en-US" sz="10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Calibri" panose="020F0502020204030204" pitchFamily="34" charset="0"/>
                <a:sym typeface="+mn-lt"/>
              </a:rPr>
              <a:t>・</a:t>
            </a:r>
            <a:r>
              <a:rPr kumimoji="1" lang="ja-JP" altLang="ja-JP" sz="10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Calibri" panose="020F0502020204030204" pitchFamily="34" charset="0"/>
                <a:sym typeface="+mn-lt"/>
              </a:rPr>
              <a:t>都市</a:t>
            </a:r>
            <a:r>
              <a:rPr kumimoji="1" lang="ja-JP" altLang="en-US" sz="10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Calibri" panose="020F0502020204030204" pitchFamily="34" charset="0"/>
                <a:sym typeface="+mn-lt"/>
              </a:rPr>
              <a:t>に対する</a:t>
            </a:r>
            <a:r>
              <a:rPr kumimoji="1" lang="ja-JP" altLang="ja-JP" sz="10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Calibri" panose="020F0502020204030204" pitchFamily="34" charset="0"/>
                <a:sym typeface="+mn-lt"/>
              </a:rPr>
              <a:t>提供</a:t>
            </a:r>
            <a:r>
              <a:rPr kumimoji="1" lang="ja-JP" altLang="en-US" sz="10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Calibri" panose="020F0502020204030204" pitchFamily="34" charset="0"/>
                <a:sym typeface="+mn-lt"/>
              </a:rPr>
              <a:t>価値も拡大</a:t>
            </a:r>
            <a:br>
              <a:rPr kumimoji="1" lang="en-US" altLang="ja-JP" sz="10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Calibri" panose="020F0502020204030204" pitchFamily="34" charset="0"/>
                <a:sym typeface="+mn-lt"/>
              </a:rPr>
            </a:br>
            <a:endParaRPr kumimoji="1" lang="ja-JP" altLang="en-US" sz="10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Calibri" panose="020F0502020204030204" pitchFamily="34" charset="0"/>
              <a:sym typeface="+mn-lt"/>
            </a:endParaRPr>
          </a:p>
        </p:txBody>
      </p:sp>
      <p:sp>
        <p:nvSpPr>
          <p:cNvPr id="116" name="楕円 481">
            <a:extLst>
              <a:ext uri="{FF2B5EF4-FFF2-40B4-BE49-F238E27FC236}">
                <a16:creationId xmlns:a16="http://schemas.microsoft.com/office/drawing/2014/main" id="{2C8BB9E0-A37C-2A09-F4B8-CE76394210EB}"/>
              </a:ext>
            </a:extLst>
          </p:cNvPr>
          <p:cNvSpPr/>
          <p:nvPr/>
        </p:nvSpPr>
        <p:spPr bwMode="gray">
          <a:xfrm>
            <a:off x="902658" y="4604952"/>
            <a:ext cx="4223900" cy="412762"/>
          </a:xfrm>
          <a:prstGeom prst="ellipse">
            <a:avLst/>
          </a:prstGeom>
          <a:solidFill>
            <a:sysClr val="window" lastClr="FFFFFF">
              <a:lumMod val="50000"/>
              <a:alpha val="70000"/>
            </a:sysClr>
          </a:solidFill>
          <a:ln w="9525" cap="flat" cmpd="sng">
            <a:noFill/>
            <a:prstDash val="solid"/>
            <a:round/>
            <a:headEnd type="none" w="med" len="med"/>
            <a:tailEnd type="none" w="med" len="med"/>
          </a:ln>
          <a:effectLst/>
        </p:spPr>
        <p:txBody>
          <a:bodyPr wrap="none" lIns="0" tIns="0" rIns="0" bIns="0" anchor="ctr" anchorCtr="0"/>
          <a:lstStyle/>
          <a:p>
            <a:pPr marL="0" marR="0" lvl="0" indent="0" algn="ctr" defTabSz="685800" rtl="0" eaLnBrk="1" fontAlgn="base" latinLnBrk="0" hangingPunct="1">
              <a:lnSpc>
                <a:spcPct val="100000"/>
              </a:lnSpc>
              <a:spcBef>
                <a:spcPct val="50000"/>
              </a:spcBef>
              <a:spcAft>
                <a:spcPct val="0"/>
              </a:spcAft>
              <a:buClrTx/>
              <a:buSzTx/>
              <a:buFontTx/>
              <a:buNone/>
              <a:tabLst/>
              <a:defRPr/>
            </a:pPr>
            <a:endParaRPr kumimoji="0" lang="ja-JP" altLang="en-US" sz="900" b="0" i="0" u="none" strike="noStrike" kern="1200" cap="none" spc="0" normalizeH="0" baseline="0" noProof="0">
              <a:ln>
                <a:noFill/>
              </a:ln>
              <a:solidFill>
                <a:prstClr val="white"/>
              </a:solidFill>
              <a:effectLst/>
              <a:uLnTx/>
              <a:uFillTx/>
              <a:latin typeface="UD Digi Kyokasho NK-R" panose="02020400000000000000" pitchFamily="18" charset="-128"/>
              <a:ea typeface="UD Digi Kyokasho NK-R" panose="02020400000000000000" pitchFamily="18" charset="-128"/>
              <a:cs typeface="Arial" charset="0"/>
              <a:sym typeface="+mn-lt"/>
            </a:endParaRPr>
          </a:p>
        </p:txBody>
      </p:sp>
      <p:sp>
        <p:nvSpPr>
          <p:cNvPr id="117" name="楕円 482">
            <a:extLst>
              <a:ext uri="{FF2B5EF4-FFF2-40B4-BE49-F238E27FC236}">
                <a16:creationId xmlns:a16="http://schemas.microsoft.com/office/drawing/2014/main" id="{58BA9C7D-FED2-86BC-394B-50BB0AFFFDD3}"/>
              </a:ext>
            </a:extLst>
          </p:cNvPr>
          <p:cNvSpPr/>
          <p:nvPr/>
        </p:nvSpPr>
        <p:spPr bwMode="gray">
          <a:xfrm>
            <a:off x="2154027" y="4739793"/>
            <a:ext cx="1800000" cy="229281"/>
          </a:xfrm>
          <a:prstGeom prst="ellipse">
            <a:avLst/>
          </a:prstGeom>
          <a:solidFill>
            <a:sysClr val="window" lastClr="FFFFFF">
              <a:lumMod val="95000"/>
              <a:alpha val="70000"/>
            </a:sysClr>
          </a:solidFill>
          <a:ln w="9525" cap="flat" cmpd="sng">
            <a:noFill/>
            <a:prstDash val="solid"/>
            <a:round/>
            <a:headEnd type="none" w="med" len="med"/>
            <a:tailEnd type="none" w="med" len="med"/>
          </a:ln>
          <a:effectLst/>
        </p:spPr>
        <p:txBody>
          <a:bodyPr wrap="none" lIns="0" tIns="0" rIns="0" bIns="0" anchor="ctr" anchorCtr="0"/>
          <a:lstStyle/>
          <a:p>
            <a:pPr marL="0" marR="0" lvl="0" indent="0" algn="ctr" defTabSz="685800" rtl="0" eaLnBrk="1" fontAlgn="base" latinLnBrk="0" hangingPunct="1">
              <a:lnSpc>
                <a:spcPct val="100000"/>
              </a:lnSpc>
              <a:spcBef>
                <a:spcPct val="50000"/>
              </a:spcBef>
              <a:spcAft>
                <a:spcPct val="0"/>
              </a:spcAft>
              <a:buClrTx/>
              <a:buSzTx/>
              <a:buFontTx/>
              <a:buNone/>
              <a:tabLst/>
              <a:defRPr/>
            </a:pPr>
            <a:endParaRPr kumimoji="0" lang="ja-JP" altLang="en-US" sz="900" b="0" i="0" u="none" strike="noStrike" kern="1200" cap="none" spc="0" normalizeH="0" baseline="0" noProof="0">
              <a:ln>
                <a:noFill/>
              </a:ln>
              <a:solidFill>
                <a:prstClr val="white"/>
              </a:solidFill>
              <a:effectLst/>
              <a:uLnTx/>
              <a:uFillTx/>
              <a:latin typeface="UD Digi Kyokasho NK-R" panose="02020400000000000000" pitchFamily="18" charset="-128"/>
              <a:ea typeface="UD Digi Kyokasho NK-R" panose="02020400000000000000" pitchFamily="18" charset="-128"/>
              <a:cs typeface="Arial" charset="0"/>
              <a:sym typeface="+mn-lt"/>
            </a:endParaRPr>
          </a:p>
        </p:txBody>
      </p:sp>
      <p:sp>
        <p:nvSpPr>
          <p:cNvPr id="118" name="矢印: 左右 483">
            <a:extLst>
              <a:ext uri="{FF2B5EF4-FFF2-40B4-BE49-F238E27FC236}">
                <a16:creationId xmlns:a16="http://schemas.microsoft.com/office/drawing/2014/main" id="{A332C86C-36EA-73ED-036D-50659A71D6C7}"/>
              </a:ext>
            </a:extLst>
          </p:cNvPr>
          <p:cNvSpPr/>
          <p:nvPr/>
        </p:nvSpPr>
        <p:spPr bwMode="gray">
          <a:xfrm>
            <a:off x="2010095" y="4771466"/>
            <a:ext cx="372688" cy="147500"/>
          </a:xfrm>
          <a:prstGeom prst="leftRightArrow">
            <a:avLst/>
          </a:prstGeom>
          <a:solidFill>
            <a:srgbClr val="43B02A"/>
          </a:solidFill>
          <a:ln w="12700" cap="rnd">
            <a:noFill/>
            <a:round/>
            <a:headEnd type="none" w="sm" len="sm"/>
            <a:tailEnd type="none" w="sm" len="sm"/>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mn-lt"/>
            </a:endParaRPr>
          </a:p>
        </p:txBody>
      </p:sp>
      <p:sp>
        <p:nvSpPr>
          <p:cNvPr id="119" name="矢印: 左右 484">
            <a:extLst>
              <a:ext uri="{FF2B5EF4-FFF2-40B4-BE49-F238E27FC236}">
                <a16:creationId xmlns:a16="http://schemas.microsoft.com/office/drawing/2014/main" id="{E69BEE01-A5F3-B508-B46F-D14AA801C952}"/>
              </a:ext>
            </a:extLst>
          </p:cNvPr>
          <p:cNvSpPr/>
          <p:nvPr/>
        </p:nvSpPr>
        <p:spPr bwMode="gray">
          <a:xfrm>
            <a:off x="3744746" y="4771466"/>
            <a:ext cx="372688" cy="147500"/>
          </a:xfrm>
          <a:prstGeom prst="leftRightArrow">
            <a:avLst/>
          </a:prstGeom>
          <a:solidFill>
            <a:srgbClr val="43B02A"/>
          </a:solidFill>
          <a:ln w="12700" cap="rnd">
            <a:noFill/>
            <a:round/>
            <a:headEnd type="none" w="sm" len="sm"/>
            <a:tailEnd type="none" w="sm" len="sm"/>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mn-lt"/>
            </a:endParaRPr>
          </a:p>
        </p:txBody>
      </p:sp>
      <p:sp>
        <p:nvSpPr>
          <p:cNvPr id="120" name="テキスト ボックス 119">
            <a:extLst>
              <a:ext uri="{FF2B5EF4-FFF2-40B4-BE49-F238E27FC236}">
                <a16:creationId xmlns:a16="http://schemas.microsoft.com/office/drawing/2014/main" id="{FA4EA422-2284-2404-C0E9-B373465E2164}"/>
              </a:ext>
            </a:extLst>
          </p:cNvPr>
          <p:cNvSpPr txBox="1"/>
          <p:nvPr/>
        </p:nvSpPr>
        <p:spPr bwMode="gray">
          <a:xfrm>
            <a:off x="2716792" y="4768272"/>
            <a:ext cx="674471" cy="153888"/>
          </a:xfrm>
          <a:prstGeom prst="rect">
            <a:avLst/>
          </a:prstGeom>
          <a:noFill/>
        </p:spPr>
        <p:txBody>
          <a:bodyPr wrap="square" lIns="0" tIns="0" rIns="0" bIns="0" rtlCol="0">
            <a:spAutoFit/>
          </a:bodyPr>
          <a:lstStyle/>
          <a:p>
            <a:pPr marL="0" marR="0" lvl="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defRPr/>
            </a:pPr>
            <a:r>
              <a:rPr kumimoji="1" lang="ja-JP" altLang="en-US" sz="10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Helvetica Light"/>
              </a:rPr>
              <a:t>官の取組</a:t>
            </a:r>
          </a:p>
        </p:txBody>
      </p:sp>
      <p:sp>
        <p:nvSpPr>
          <p:cNvPr id="121" name="テキスト ボックス 120">
            <a:extLst>
              <a:ext uri="{FF2B5EF4-FFF2-40B4-BE49-F238E27FC236}">
                <a16:creationId xmlns:a16="http://schemas.microsoft.com/office/drawing/2014/main" id="{DDC38F7F-DAB2-6C13-213A-14952ED06391}"/>
              </a:ext>
            </a:extLst>
          </p:cNvPr>
          <p:cNvSpPr txBox="1"/>
          <p:nvPr/>
        </p:nvSpPr>
        <p:spPr bwMode="gray">
          <a:xfrm>
            <a:off x="1522977" y="4768272"/>
            <a:ext cx="674471" cy="153888"/>
          </a:xfrm>
          <a:prstGeom prst="rect">
            <a:avLst/>
          </a:prstGeom>
          <a:noFill/>
        </p:spPr>
        <p:txBody>
          <a:bodyPr wrap="square" lIns="0" tIns="0" rIns="0" bIns="0" rtlCol="0">
            <a:spAutoFit/>
          </a:bodyPr>
          <a:lstStyle/>
          <a:p>
            <a:pPr marL="0" marR="0" lvl="0" indent="0" algn="l" defTabSz="990564" rtl="0" eaLnBrk="1" fontAlgn="auto" latinLnBrk="0" hangingPunct="1">
              <a:lnSpc>
                <a:spcPct val="100000"/>
              </a:lnSpc>
              <a:spcBef>
                <a:spcPts val="0"/>
              </a:spcBef>
              <a:spcAft>
                <a:spcPts val="0"/>
              </a:spcAft>
              <a:buClrTx/>
              <a:buSzPct val="100000"/>
              <a:buFont typeface="Wingdings" panose="05000000000000000000" pitchFamily="2" charset="2"/>
              <a:buNone/>
              <a:tabLst/>
              <a:defRPr/>
            </a:pPr>
            <a:r>
              <a:rPr kumimoji="1" lang="ja-JP" altLang="en-US" sz="10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Helvetica Light"/>
              </a:rPr>
              <a:t>民の取組</a:t>
            </a:r>
          </a:p>
        </p:txBody>
      </p:sp>
      <p:sp>
        <p:nvSpPr>
          <p:cNvPr id="122" name="テキスト ボックス 121">
            <a:extLst>
              <a:ext uri="{FF2B5EF4-FFF2-40B4-BE49-F238E27FC236}">
                <a16:creationId xmlns:a16="http://schemas.microsoft.com/office/drawing/2014/main" id="{2F641103-C9EE-C67E-AFB3-22ECC8FBE2ED}"/>
              </a:ext>
            </a:extLst>
          </p:cNvPr>
          <p:cNvSpPr txBox="1"/>
          <p:nvPr/>
        </p:nvSpPr>
        <p:spPr bwMode="gray">
          <a:xfrm>
            <a:off x="4105264" y="4768272"/>
            <a:ext cx="674471" cy="153888"/>
          </a:xfrm>
          <a:prstGeom prst="rect">
            <a:avLst/>
          </a:prstGeom>
          <a:noFill/>
        </p:spPr>
        <p:txBody>
          <a:bodyPr wrap="square" lIns="0" tIns="0" rIns="0" bIns="0" rtlCol="0">
            <a:spAutoFit/>
          </a:bodyPr>
          <a:lstStyle/>
          <a:p>
            <a:pPr marL="0" marR="0" lvl="0" indent="0" algn="l" defTabSz="990564" rtl="0" eaLnBrk="1" fontAlgn="auto" latinLnBrk="0" hangingPunct="1">
              <a:lnSpc>
                <a:spcPct val="100000"/>
              </a:lnSpc>
              <a:spcBef>
                <a:spcPts val="0"/>
              </a:spcBef>
              <a:spcAft>
                <a:spcPts val="0"/>
              </a:spcAft>
              <a:buClrTx/>
              <a:buSzPct val="100000"/>
              <a:buFont typeface="Wingdings" panose="05000000000000000000" pitchFamily="2" charset="2"/>
              <a:buNone/>
              <a:tabLst/>
              <a:defRPr/>
            </a:pPr>
            <a:r>
              <a:rPr kumimoji="1" lang="ja-JP" altLang="en-US" sz="10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Helvetica Light"/>
              </a:rPr>
              <a:t>民の取組</a:t>
            </a:r>
          </a:p>
        </p:txBody>
      </p:sp>
      <p:sp>
        <p:nvSpPr>
          <p:cNvPr id="123" name="正方形/長方形 122">
            <a:extLst>
              <a:ext uri="{FF2B5EF4-FFF2-40B4-BE49-F238E27FC236}">
                <a16:creationId xmlns:a16="http://schemas.microsoft.com/office/drawing/2014/main" id="{1AA594F4-3BFB-EB42-337C-D181595560C9}"/>
              </a:ext>
            </a:extLst>
          </p:cNvPr>
          <p:cNvSpPr/>
          <p:nvPr/>
        </p:nvSpPr>
        <p:spPr bwMode="gray">
          <a:xfrm rot="20673750">
            <a:off x="843570" y="4252253"/>
            <a:ext cx="466793" cy="127861"/>
          </a:xfrm>
          <a:prstGeom prst="rect">
            <a:avLst/>
          </a:prstGeom>
          <a:noFill/>
          <a:ln w="12700" cap="flat" cmpd="sng" algn="ctr">
            <a:noFill/>
            <a:prstDash val="solid"/>
            <a:miter lim="800000"/>
            <a:headEnd type="none" w="med" len="med"/>
            <a:tailEnd type="none" w="med" len="med"/>
          </a:ln>
          <a:extLst>
            <a:ext uri="{909E8E84-426E-40DD-AFC4-6F175D3DCCD1}">
              <a14:hiddenFill xmlns:a14="http://schemas.microsoft.com/office/drawing/2010/main">
                <a:solidFill>
                  <a:srgbClr val="BBBCBC"/>
                </a:solidFill>
              </a14:hiddenFill>
            </a:ext>
            <a:ext uri="{91240B29-F687-4F45-9708-019B960494DF}">
              <a14:hiddenLine xmlns:a14="http://schemas.microsoft.com/office/drawing/2010/main" w="12700" cap="flat" cmpd="sng" algn="ctr">
                <a:solidFill>
                  <a:schemeClr val="tx1"/>
                </a:solidFill>
                <a:prstDash val="solid"/>
                <a:miter lim="800000"/>
                <a:headEnd type="none" w="med" len="med"/>
                <a:tailEnd type="none" w="med" len="med"/>
              </a14:hiddenLine>
            </a:ext>
          </a:extLst>
        </p:spPr>
        <p:txBody>
          <a:bodyPr rot="0" spcFirstLastPara="1" vert="horz" wrap="square" lIns="0" tIns="0" rIns="0" bIns="0" numCol="1" spcCol="0" rtlCol="0" fromWordArt="0" anchor="ctr" anchorCtr="0" forceAA="0" compatLnSpc="1">
            <a:prstTxWarp prst="textArchUp">
              <a:avLst/>
            </a:prstTxWarp>
            <a:sp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defRPr/>
            </a:pPr>
            <a:r>
              <a:rPr kumimoji="1" lang="ja-JP" altLang="en-US" sz="800" b="1"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Calibri" panose="020F0502020204030204" pitchFamily="34" charset="0"/>
                <a:sym typeface="Helvetica Light"/>
              </a:rPr>
              <a:t>リアル空間</a:t>
            </a:r>
          </a:p>
        </p:txBody>
      </p:sp>
      <p:sp>
        <p:nvSpPr>
          <p:cNvPr id="125" name="フローチャート: 結合子 124">
            <a:extLst>
              <a:ext uri="{FF2B5EF4-FFF2-40B4-BE49-F238E27FC236}">
                <a16:creationId xmlns:a16="http://schemas.microsoft.com/office/drawing/2014/main" id="{C9310AB6-0841-650E-4F66-F88C914B8D53}"/>
              </a:ext>
            </a:extLst>
          </p:cNvPr>
          <p:cNvSpPr/>
          <p:nvPr/>
        </p:nvSpPr>
        <p:spPr bwMode="gray">
          <a:xfrm>
            <a:off x="4286589" y="4892805"/>
            <a:ext cx="799812" cy="383157"/>
          </a:xfrm>
          <a:prstGeom prst="flowChartConnector">
            <a:avLst/>
          </a:prstGeom>
          <a:solidFill>
            <a:sysClr val="window" lastClr="FFFFFF"/>
          </a:solidFill>
          <a:ln w="11430" algn="ctr">
            <a:solidFill>
              <a:srgbClr val="43B02A"/>
            </a:solidFill>
            <a:miter lim="800000"/>
            <a:headEnd/>
            <a:tailEnd/>
          </a:ln>
          <a:effectLst>
            <a:outerShdw blurRad="50800" dist="38100" dir="2700000" algn="tl" rotWithShape="0">
              <a:prstClr val="black">
                <a:alpha val="40000"/>
              </a:prstClr>
            </a:outerShdw>
          </a:effectLst>
        </p:spPr>
        <p:txBody>
          <a:bodyPr rot="0" spcFirstLastPara="0" vert="horz" wrap="none" lIns="64800" tIns="0" rIns="6480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50000"/>
              </a:lnSpc>
              <a:spcBef>
                <a:spcPts val="0"/>
              </a:spcBef>
              <a:spcAft>
                <a:spcPts val="0"/>
              </a:spcAft>
              <a:buClrTx/>
              <a:buSzPct val="100000"/>
              <a:buFont typeface="Wingdings" panose="05000000000000000000" pitchFamily="2" charset="2"/>
              <a:buNone/>
              <a:tabLst/>
              <a:defRPr/>
            </a:pPr>
            <a:r>
              <a:rPr kumimoji="1" lang="ja-JP" altLang="en-US" sz="900" b="1"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Helvetica Light"/>
              </a:rPr>
              <a:t>交通</a:t>
            </a:r>
            <a:endParaRPr kumimoji="1" lang="en-US" altLang="ja-JP" sz="800" b="1"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Helvetica Light"/>
            </a:endParaRPr>
          </a:p>
        </p:txBody>
      </p:sp>
      <p:sp>
        <p:nvSpPr>
          <p:cNvPr id="126" name="フローチャート: 結合子 125">
            <a:extLst>
              <a:ext uri="{FF2B5EF4-FFF2-40B4-BE49-F238E27FC236}">
                <a16:creationId xmlns:a16="http://schemas.microsoft.com/office/drawing/2014/main" id="{C12598EE-67EF-1697-0BC0-AA6B78A91DF6}"/>
              </a:ext>
            </a:extLst>
          </p:cNvPr>
          <p:cNvSpPr/>
          <p:nvPr/>
        </p:nvSpPr>
        <p:spPr bwMode="gray">
          <a:xfrm>
            <a:off x="862963" y="4892805"/>
            <a:ext cx="799812" cy="383157"/>
          </a:xfrm>
          <a:prstGeom prst="flowChartConnector">
            <a:avLst/>
          </a:prstGeom>
          <a:solidFill>
            <a:sysClr val="window" lastClr="FFFFFF"/>
          </a:solidFill>
          <a:ln w="11430" algn="ctr">
            <a:solidFill>
              <a:srgbClr val="43B02A"/>
            </a:solidFill>
            <a:miter lim="800000"/>
            <a:headEnd/>
            <a:tailEnd/>
          </a:ln>
          <a:effectLst>
            <a:outerShdw blurRad="50800" dist="38100" dir="2700000" algn="tl" rotWithShape="0">
              <a:prstClr val="black">
                <a:alpha val="40000"/>
              </a:prstClr>
            </a:outerShdw>
          </a:effectLst>
        </p:spPr>
        <p:txBody>
          <a:bodyPr rot="0" spcFirstLastPara="0" vert="horz" wrap="none" lIns="64800" tIns="0" rIns="6480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50000"/>
              </a:lnSpc>
              <a:spcBef>
                <a:spcPts val="0"/>
              </a:spcBef>
              <a:spcAft>
                <a:spcPts val="0"/>
              </a:spcAft>
              <a:buClrTx/>
              <a:buSzPct val="100000"/>
              <a:buFontTx/>
              <a:buNone/>
              <a:tabLst/>
              <a:defRPr/>
            </a:pPr>
            <a:r>
              <a:rPr kumimoji="1" lang="ja-JP" altLang="en-US" sz="900" b="1"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Helvetica Light"/>
              </a:rPr>
              <a:t>まちづくり</a:t>
            </a:r>
            <a:endParaRPr kumimoji="1" lang="en-US" altLang="ja-JP" sz="800" b="1"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Helvetica Light"/>
            </a:endParaRPr>
          </a:p>
        </p:txBody>
      </p:sp>
      <p:sp>
        <p:nvSpPr>
          <p:cNvPr id="128" name="テキスト ボックス 5">
            <a:extLst>
              <a:ext uri="{FF2B5EF4-FFF2-40B4-BE49-F238E27FC236}">
                <a16:creationId xmlns:a16="http://schemas.microsoft.com/office/drawing/2014/main" id="{89827D40-DBBD-98C1-4033-36BB287AE07D}"/>
              </a:ext>
            </a:extLst>
          </p:cNvPr>
          <p:cNvSpPr txBox="1"/>
          <p:nvPr/>
        </p:nvSpPr>
        <p:spPr bwMode="gray">
          <a:xfrm>
            <a:off x="1346220" y="3770164"/>
            <a:ext cx="3181488" cy="400110"/>
          </a:xfrm>
          <a:prstGeom prst="rect">
            <a:avLst/>
          </a:prstGeom>
          <a:solidFill>
            <a:sysClr val="window" lastClr="FFFFFF">
              <a:alpha val="30000"/>
            </a:sysClr>
          </a:solidFill>
        </p:spPr>
        <p:txBody>
          <a:bodyPr wrap="square">
            <a:sp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1100" b="1" i="0" u="none" strike="noStrike" kern="1200" cap="none" spc="50" normalizeH="0" baseline="0" noProof="0">
                <a:ln>
                  <a:noFill/>
                </a:ln>
                <a:solidFill>
                  <a:srgbClr val="26890D"/>
                </a:solidFill>
                <a:effectLst>
                  <a:outerShdw blurRad="50800" dist="50800" dir="5400000" algn="ctr" rotWithShape="0">
                    <a:prstClr val="white">
                      <a:lumMod val="75000"/>
                    </a:prstClr>
                  </a:outerShdw>
                </a:effectLst>
                <a:uLnTx/>
                <a:uFillTx/>
                <a:latin typeface="UD Digi Kyokasho NK-R" panose="02020400000000000000" pitchFamily="18" charset="-128"/>
                <a:ea typeface="UD Digi Kyokasho NK-R" panose="02020400000000000000" pitchFamily="18" charset="-128"/>
                <a:cs typeface="Arial" charset="0"/>
                <a:sym typeface="Helvetica Light"/>
              </a:rPr>
              <a:t>“</a:t>
            </a:r>
            <a:r>
              <a:rPr kumimoji="0" lang="ja-JP" altLang="en-US" sz="1100" b="1" i="0" u="none" strike="noStrike" kern="1200" cap="none" spc="50" normalizeH="0" baseline="0" noProof="0">
                <a:ln>
                  <a:noFill/>
                </a:ln>
                <a:solidFill>
                  <a:srgbClr val="26890D"/>
                </a:solidFill>
                <a:effectLst>
                  <a:outerShdw blurRad="50800" dist="50800" dir="5400000" algn="ctr" rotWithShape="0">
                    <a:prstClr val="white">
                      <a:lumMod val="75000"/>
                    </a:prstClr>
                  </a:outerShdw>
                </a:effectLst>
                <a:uLnTx/>
                <a:uFillTx/>
                <a:latin typeface="UD Digi Kyokasho NK-R" panose="02020400000000000000" pitchFamily="18" charset="-128"/>
                <a:ea typeface="UD Digi Kyokasho NK-R" panose="02020400000000000000" pitchFamily="18" charset="-128"/>
                <a:cs typeface="Arial" charset="0"/>
                <a:sym typeface="Helvetica Light"/>
              </a:rPr>
              <a:t>データインフラ都市おおさか</a:t>
            </a:r>
            <a:r>
              <a:rPr kumimoji="0" lang="en-US" altLang="ja-JP" sz="1100" b="1" i="0" u="none" strike="noStrike" kern="1200" cap="none" spc="50" normalizeH="0" baseline="0" noProof="0">
                <a:ln>
                  <a:noFill/>
                </a:ln>
                <a:solidFill>
                  <a:srgbClr val="26890D"/>
                </a:solidFill>
                <a:effectLst>
                  <a:outerShdw blurRad="50800" dist="50800" dir="5400000" algn="ctr" rotWithShape="0">
                    <a:prstClr val="white">
                      <a:lumMod val="75000"/>
                    </a:prstClr>
                  </a:outerShdw>
                </a:effectLst>
                <a:uLnTx/>
                <a:uFillTx/>
                <a:latin typeface="UD Digi Kyokasho NK-R" panose="02020400000000000000" pitchFamily="18" charset="-128"/>
                <a:ea typeface="UD Digi Kyokasho NK-R" panose="02020400000000000000" pitchFamily="18" charset="-128"/>
                <a:cs typeface="Arial" charset="0"/>
                <a:sym typeface="Helvetica Light"/>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900" b="1" i="0" u="none" strike="noStrike" kern="1200" cap="none" spc="50" normalizeH="0" baseline="0" noProof="0">
                <a:ln>
                  <a:noFill/>
                </a:ln>
                <a:solidFill>
                  <a:srgbClr val="26890D"/>
                </a:solidFill>
                <a:effectLst/>
                <a:uLnTx/>
                <a:uFillTx/>
                <a:latin typeface="UD Digi Kyokasho NK-R" panose="02020400000000000000" pitchFamily="18" charset="-128"/>
                <a:ea typeface="UD Digi Kyokasho NK-R" panose="02020400000000000000" pitchFamily="18" charset="-128"/>
                <a:cs typeface="Arial" charset="0"/>
                <a:sym typeface="Helvetica Light"/>
              </a:rPr>
              <a:t>便利・安心・安全に暮らせる、魅力・活力のあるまちの実現</a:t>
            </a:r>
          </a:p>
        </p:txBody>
      </p:sp>
      <p:sp>
        <p:nvSpPr>
          <p:cNvPr id="38" name="フローチャート: 結合子 37">
            <a:extLst>
              <a:ext uri="{FF2B5EF4-FFF2-40B4-BE49-F238E27FC236}">
                <a16:creationId xmlns:a16="http://schemas.microsoft.com/office/drawing/2014/main" id="{E9972B61-2B25-6D87-888D-8999856A3D66}"/>
              </a:ext>
            </a:extLst>
          </p:cNvPr>
          <p:cNvSpPr/>
          <p:nvPr/>
        </p:nvSpPr>
        <p:spPr bwMode="gray">
          <a:xfrm>
            <a:off x="3586720" y="2924664"/>
            <a:ext cx="720000" cy="720000"/>
          </a:xfrm>
          <a:prstGeom prst="flowChartConnector">
            <a:avLst/>
          </a:prstGeom>
          <a:solidFill>
            <a:srgbClr val="26890D">
              <a:lumMod val="60000"/>
              <a:lumOff val="40000"/>
            </a:srgbClr>
          </a:solidFill>
          <a:ln w="12700" algn="ctr">
            <a:noFill/>
            <a:miter lim="800000"/>
            <a:headEnd/>
            <a:tailEnd/>
          </a:ln>
          <a:effectLst>
            <a:innerShdw blurRad="63500" dist="50800">
              <a:prstClr val="black">
                <a:alpha val="50000"/>
              </a:prstClr>
            </a:innerShdw>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0" lang="ja-JP" altLang="en-US" sz="1200" b="1">
                <a:solidFill>
                  <a:prstClr val="white"/>
                </a:solidFill>
                <a:latin typeface="Calibri"/>
                <a:ea typeface="Yu Gothic UI"/>
                <a:cs typeface="Calibri" panose="020F0502020204030204" pitchFamily="34" charset="0"/>
              </a:rPr>
              <a:t>セキュリティ</a:t>
            </a:r>
            <a:endParaRPr kumimoji="0" lang="ja-JP" altLang="en-US" sz="12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endParaRPr>
          </a:p>
        </p:txBody>
      </p:sp>
      <p:sp>
        <p:nvSpPr>
          <p:cNvPr id="1879" name="フローチャート: 結合子 1878">
            <a:extLst>
              <a:ext uri="{FF2B5EF4-FFF2-40B4-BE49-F238E27FC236}">
                <a16:creationId xmlns:a16="http://schemas.microsoft.com/office/drawing/2014/main" id="{248ABD75-CB8A-42BC-726D-FDCA51CE5916}"/>
              </a:ext>
            </a:extLst>
          </p:cNvPr>
          <p:cNvSpPr/>
          <p:nvPr/>
        </p:nvSpPr>
        <p:spPr bwMode="gray">
          <a:xfrm>
            <a:off x="1759118" y="3156764"/>
            <a:ext cx="360000" cy="360000"/>
          </a:xfrm>
          <a:prstGeom prst="flowChartConnector">
            <a:avLst/>
          </a:prstGeom>
          <a:solidFill>
            <a:schemeClr val="tx1">
              <a:lumMod val="65000"/>
              <a:lumOff val="35000"/>
            </a:schemeClr>
          </a:solidFill>
          <a:ln w="12700" algn="ctr">
            <a:noFill/>
            <a:miter lim="800000"/>
            <a:headEnd/>
            <a:tailEnd/>
          </a:ln>
          <a:effectLst>
            <a:innerShdw blurRad="63500" dist="50800">
              <a:prstClr val="black">
                <a:alpha val="50000"/>
              </a:prstClr>
            </a:innerShdw>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1" lang="en-US" altLang="ja-JP" sz="9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5G/</a:t>
            </a:r>
          </a:p>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1" lang="en-US" altLang="ja-JP" sz="9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6G</a:t>
            </a:r>
            <a:endParaRPr kumimoji="1" lang="ja-JP" altLang="en-US" sz="9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endParaRPr>
          </a:p>
        </p:txBody>
      </p:sp>
      <p:sp>
        <p:nvSpPr>
          <p:cNvPr id="1880" name="フローチャート: 結合子 1879">
            <a:extLst>
              <a:ext uri="{FF2B5EF4-FFF2-40B4-BE49-F238E27FC236}">
                <a16:creationId xmlns:a16="http://schemas.microsoft.com/office/drawing/2014/main" id="{EB36C075-8F18-9D27-AA44-3D6AA00BA62B}"/>
              </a:ext>
            </a:extLst>
          </p:cNvPr>
          <p:cNvSpPr/>
          <p:nvPr/>
        </p:nvSpPr>
        <p:spPr bwMode="gray">
          <a:xfrm>
            <a:off x="855598" y="3166682"/>
            <a:ext cx="360000" cy="360000"/>
          </a:xfrm>
          <a:prstGeom prst="flowChartConnector">
            <a:avLst/>
          </a:prstGeom>
          <a:solidFill>
            <a:schemeClr val="tx1">
              <a:lumMod val="65000"/>
              <a:lumOff val="35000"/>
            </a:schemeClr>
          </a:solidFill>
          <a:ln w="12700" algn="ctr">
            <a:noFill/>
            <a:miter lim="800000"/>
            <a:headEnd/>
            <a:tailEnd/>
          </a:ln>
          <a:effectLst>
            <a:innerShdw blurRad="63500" dist="50800">
              <a:prstClr val="black">
                <a:alpha val="50000"/>
              </a:prstClr>
            </a:innerShdw>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1" lang="ja-JP" altLang="en-US" sz="9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クラ</a:t>
            </a:r>
            <a:endParaRPr kumimoji="1" lang="en-US" altLang="ja-JP" sz="9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endParaRPr>
          </a:p>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1" lang="ja-JP" altLang="en-US" sz="9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ウド</a:t>
            </a:r>
          </a:p>
        </p:txBody>
      </p:sp>
      <p:sp>
        <p:nvSpPr>
          <p:cNvPr id="1893" name="フローチャート: 結合子 1892">
            <a:extLst>
              <a:ext uri="{FF2B5EF4-FFF2-40B4-BE49-F238E27FC236}">
                <a16:creationId xmlns:a16="http://schemas.microsoft.com/office/drawing/2014/main" id="{01CBCC6C-4033-38AF-024D-F97FC1382299}"/>
              </a:ext>
            </a:extLst>
          </p:cNvPr>
          <p:cNvSpPr/>
          <p:nvPr/>
        </p:nvSpPr>
        <p:spPr bwMode="gray">
          <a:xfrm>
            <a:off x="2234342" y="3163078"/>
            <a:ext cx="360000" cy="360000"/>
          </a:xfrm>
          <a:prstGeom prst="flowChartConnector">
            <a:avLst/>
          </a:prstGeom>
          <a:solidFill>
            <a:schemeClr val="tx1">
              <a:lumMod val="65000"/>
              <a:lumOff val="35000"/>
            </a:schemeClr>
          </a:solidFill>
          <a:ln w="12700" algn="ctr">
            <a:noFill/>
            <a:miter lim="800000"/>
            <a:headEnd/>
            <a:tailEnd/>
          </a:ln>
          <a:effectLst>
            <a:innerShdw blurRad="63500" dist="50800">
              <a:prstClr val="black">
                <a:alpha val="50000"/>
              </a:prstClr>
            </a:innerShdw>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1" lang="en-US" altLang="ja-JP" sz="9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Web</a:t>
            </a:r>
          </a:p>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1" lang="en-US" altLang="ja-JP" sz="9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3.0</a:t>
            </a:r>
            <a:endParaRPr kumimoji="1" lang="ja-JP" altLang="en-US" sz="9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endParaRPr>
          </a:p>
        </p:txBody>
      </p:sp>
      <p:sp>
        <p:nvSpPr>
          <p:cNvPr id="1878" name="フローチャート: 結合子 1877">
            <a:extLst>
              <a:ext uri="{FF2B5EF4-FFF2-40B4-BE49-F238E27FC236}">
                <a16:creationId xmlns:a16="http://schemas.microsoft.com/office/drawing/2014/main" id="{76A9C67B-9322-9DB1-F8A0-FAC3409BFBC1}"/>
              </a:ext>
            </a:extLst>
          </p:cNvPr>
          <p:cNvSpPr/>
          <p:nvPr/>
        </p:nvSpPr>
        <p:spPr bwMode="gray">
          <a:xfrm>
            <a:off x="1285264" y="3150228"/>
            <a:ext cx="360000" cy="360000"/>
          </a:xfrm>
          <a:prstGeom prst="flowChartConnector">
            <a:avLst/>
          </a:prstGeom>
          <a:solidFill>
            <a:schemeClr val="tx1">
              <a:lumMod val="65000"/>
              <a:lumOff val="35000"/>
            </a:schemeClr>
          </a:solidFill>
          <a:ln w="12700" algn="ctr">
            <a:noFill/>
            <a:miter lim="800000"/>
            <a:headEnd/>
            <a:tailEnd/>
          </a:ln>
          <a:effectLst>
            <a:innerShdw blurRad="63500" dist="50800">
              <a:prstClr val="black">
                <a:alpha val="50000"/>
              </a:prstClr>
            </a:innerShdw>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1" lang="en-US" altLang="ja-JP" sz="9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IoT</a:t>
            </a:r>
            <a:endParaRPr kumimoji="1" lang="ja-JP" altLang="en-US" sz="9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endParaRPr>
          </a:p>
        </p:txBody>
      </p:sp>
      <p:sp>
        <p:nvSpPr>
          <p:cNvPr id="1891" name="フローチャート: 結合子 1890">
            <a:extLst>
              <a:ext uri="{FF2B5EF4-FFF2-40B4-BE49-F238E27FC236}">
                <a16:creationId xmlns:a16="http://schemas.microsoft.com/office/drawing/2014/main" id="{4CF3D51A-91AD-A063-4306-8157F5D9D57E}"/>
              </a:ext>
            </a:extLst>
          </p:cNvPr>
          <p:cNvSpPr/>
          <p:nvPr/>
        </p:nvSpPr>
        <p:spPr bwMode="gray">
          <a:xfrm>
            <a:off x="4431715" y="3147250"/>
            <a:ext cx="360000" cy="360000"/>
          </a:xfrm>
          <a:prstGeom prst="flowChartConnector">
            <a:avLst/>
          </a:prstGeom>
          <a:solidFill>
            <a:schemeClr val="tx1">
              <a:lumMod val="65000"/>
              <a:lumOff val="35000"/>
            </a:schemeClr>
          </a:solidFill>
          <a:ln w="12700" algn="ctr">
            <a:noFill/>
            <a:miter lim="800000"/>
            <a:headEnd/>
            <a:tailEnd/>
          </a:ln>
          <a:effectLst>
            <a:innerShdw blurRad="63500" dist="50800">
              <a:prstClr val="black">
                <a:alpha val="50000"/>
              </a:prstClr>
            </a:innerShdw>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1" lang="ja-JP" altLang="en-US" sz="8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メタバース</a:t>
            </a:r>
          </a:p>
        </p:txBody>
      </p:sp>
      <p:sp>
        <p:nvSpPr>
          <p:cNvPr id="48" name="フローチャート: 結合子 47">
            <a:extLst>
              <a:ext uri="{FF2B5EF4-FFF2-40B4-BE49-F238E27FC236}">
                <a16:creationId xmlns:a16="http://schemas.microsoft.com/office/drawing/2014/main" id="{968AFEDD-E6DC-6C3E-D3E8-69C99CE69B08}"/>
              </a:ext>
            </a:extLst>
          </p:cNvPr>
          <p:cNvSpPr/>
          <p:nvPr/>
        </p:nvSpPr>
        <p:spPr bwMode="gray">
          <a:xfrm>
            <a:off x="5305991" y="3132808"/>
            <a:ext cx="360000" cy="360000"/>
          </a:xfrm>
          <a:prstGeom prst="flowChartConnector">
            <a:avLst/>
          </a:prstGeom>
          <a:solidFill>
            <a:schemeClr val="tx1">
              <a:lumMod val="65000"/>
              <a:lumOff val="35000"/>
            </a:schemeClr>
          </a:solidFill>
          <a:ln w="12700" algn="ctr">
            <a:noFill/>
            <a:miter lim="800000"/>
            <a:headEnd/>
            <a:tailEnd/>
          </a:ln>
          <a:effectLst>
            <a:innerShdw blurRad="63500" dist="50800">
              <a:prstClr val="black">
                <a:alpha val="50000"/>
              </a:prstClr>
            </a:innerShdw>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1" lang="en-US" altLang="ja-JP" sz="9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GIS</a:t>
            </a:r>
          </a:p>
        </p:txBody>
      </p:sp>
      <p:sp>
        <p:nvSpPr>
          <p:cNvPr id="39" name="フローチャート: 結合子 38">
            <a:extLst>
              <a:ext uri="{FF2B5EF4-FFF2-40B4-BE49-F238E27FC236}">
                <a16:creationId xmlns:a16="http://schemas.microsoft.com/office/drawing/2014/main" id="{D8211126-7C6E-869C-F21B-6AED60C7547E}"/>
              </a:ext>
            </a:extLst>
          </p:cNvPr>
          <p:cNvSpPr/>
          <p:nvPr/>
        </p:nvSpPr>
        <p:spPr bwMode="gray">
          <a:xfrm>
            <a:off x="4872398" y="3147699"/>
            <a:ext cx="360000" cy="360000"/>
          </a:xfrm>
          <a:prstGeom prst="flowChartConnector">
            <a:avLst/>
          </a:prstGeom>
          <a:solidFill>
            <a:schemeClr val="tx1">
              <a:lumMod val="65000"/>
              <a:lumOff val="35000"/>
            </a:schemeClr>
          </a:solidFill>
          <a:ln w="12700" algn="ctr">
            <a:noFill/>
            <a:miter lim="800000"/>
            <a:headEnd/>
            <a:tailEnd/>
          </a:ln>
          <a:effectLst>
            <a:innerShdw blurRad="63500" dist="50800">
              <a:prstClr val="black">
                <a:alpha val="50000"/>
              </a:prstClr>
            </a:innerShdw>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1" lang="en-US" altLang="ja-JP" sz="9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XR</a:t>
            </a:r>
            <a:endParaRPr kumimoji="1" lang="ja-JP" altLang="en-US" sz="9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endParaRPr>
          </a:p>
        </p:txBody>
      </p:sp>
      <p:sp>
        <p:nvSpPr>
          <p:cNvPr id="41" name="フローチャート: 結合子 40">
            <a:extLst>
              <a:ext uri="{FF2B5EF4-FFF2-40B4-BE49-F238E27FC236}">
                <a16:creationId xmlns:a16="http://schemas.microsoft.com/office/drawing/2014/main" id="{80796772-1F35-23B3-5B56-A40469C383E0}"/>
              </a:ext>
            </a:extLst>
          </p:cNvPr>
          <p:cNvSpPr/>
          <p:nvPr/>
        </p:nvSpPr>
        <p:spPr bwMode="gray">
          <a:xfrm>
            <a:off x="2748114" y="2990534"/>
            <a:ext cx="720000" cy="720000"/>
          </a:xfrm>
          <a:prstGeom prst="flowChartConnector">
            <a:avLst/>
          </a:prstGeom>
          <a:solidFill>
            <a:srgbClr val="26890D">
              <a:lumMod val="60000"/>
              <a:lumOff val="40000"/>
            </a:srgbClr>
          </a:solidFill>
          <a:ln w="12700" algn="ctr">
            <a:noFill/>
            <a:miter lim="800000"/>
            <a:headEnd/>
            <a:tailEnd/>
          </a:ln>
          <a:effectLst>
            <a:innerShdw blurRad="63500" dist="50800">
              <a:prstClr val="black">
                <a:alpha val="50000"/>
              </a:prstClr>
            </a:innerShdw>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0" lang="en-US" altLang="ja-JP" sz="12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AI</a:t>
            </a:r>
            <a:endParaRPr kumimoji="0" lang="ja-JP" altLang="en-US" sz="12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endParaRPr>
          </a:p>
        </p:txBody>
      </p:sp>
      <p:sp>
        <p:nvSpPr>
          <p:cNvPr id="43" name="フローチャート: 結合子 42">
            <a:extLst>
              <a:ext uri="{FF2B5EF4-FFF2-40B4-BE49-F238E27FC236}">
                <a16:creationId xmlns:a16="http://schemas.microsoft.com/office/drawing/2014/main" id="{413BDCB7-33C6-4219-644D-C51A2E03536C}"/>
              </a:ext>
            </a:extLst>
          </p:cNvPr>
          <p:cNvSpPr/>
          <p:nvPr/>
        </p:nvSpPr>
        <p:spPr bwMode="gray">
          <a:xfrm>
            <a:off x="1089555" y="1711751"/>
            <a:ext cx="538978" cy="546623"/>
          </a:xfrm>
          <a:prstGeom prst="flowChartConnector">
            <a:avLst/>
          </a:prstGeom>
          <a:solidFill>
            <a:srgbClr val="6FC2B4"/>
          </a:solidFill>
          <a:ln w="3175" cap="flat" cmpd="sng" algn="ctr">
            <a:noFill/>
            <a:prstDash val="solid"/>
            <a:miter lim="800000"/>
            <a:headEnd type="none" w="med" len="med"/>
            <a:tailEnd type="none" w="med" len="med"/>
          </a:ln>
          <a:effectLst>
            <a:innerShdw blurRad="63500" dist="50800">
              <a:prstClr val="black">
                <a:alpha val="50000"/>
              </a:prstClr>
            </a:innerShdw>
          </a:effectLst>
        </p:spPr>
        <p:txBody>
          <a:bodyPr rot="0" spcFirstLastPara="0" vert="horz" wrap="none" lIns="0" tIns="0" rIns="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1" lang="ja-JP" altLang="en-US" sz="9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オープン</a:t>
            </a:r>
            <a:br>
              <a:rPr kumimoji="1" lang="en-US" altLang="ja-JP" sz="9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br>
            <a:r>
              <a:rPr kumimoji="1" lang="ja-JP" altLang="en-US" sz="9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データ</a:t>
            </a:r>
          </a:p>
        </p:txBody>
      </p:sp>
      <p:sp>
        <p:nvSpPr>
          <p:cNvPr id="45" name="フローチャート: 結合子 44">
            <a:extLst>
              <a:ext uri="{FF2B5EF4-FFF2-40B4-BE49-F238E27FC236}">
                <a16:creationId xmlns:a16="http://schemas.microsoft.com/office/drawing/2014/main" id="{BC356F66-8FA6-9A68-35F0-E0CCB03F927B}"/>
              </a:ext>
            </a:extLst>
          </p:cNvPr>
          <p:cNvSpPr/>
          <p:nvPr/>
        </p:nvSpPr>
        <p:spPr bwMode="gray">
          <a:xfrm>
            <a:off x="2129892" y="1485586"/>
            <a:ext cx="538978" cy="546623"/>
          </a:xfrm>
          <a:prstGeom prst="flowChartConnector">
            <a:avLst/>
          </a:prstGeom>
          <a:solidFill>
            <a:srgbClr val="6FC2B4"/>
          </a:solidFill>
          <a:ln w="3175" cap="flat" cmpd="sng" algn="ctr">
            <a:noFill/>
            <a:prstDash val="solid"/>
            <a:miter lim="800000"/>
            <a:headEnd type="none" w="med" len="med"/>
            <a:tailEnd type="none" w="med" len="med"/>
          </a:ln>
          <a:effectLst>
            <a:innerShdw blurRad="63500" dist="50800">
              <a:prstClr val="black">
                <a:alpha val="50000"/>
              </a:prstClr>
            </a:innerShdw>
          </a:effectLst>
        </p:spPr>
        <p:txBody>
          <a:bodyPr rot="0" spcFirstLastPara="0" vert="horz" wrap="none" lIns="0" tIns="0" rIns="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1" lang="ja-JP" altLang="en-US" sz="9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産業</a:t>
            </a:r>
            <a:endParaRPr kumimoji="1" lang="en-US" altLang="ja-JP" sz="9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endParaRPr>
          </a:p>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1" lang="ja-JP" altLang="en-US" sz="9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データ</a:t>
            </a:r>
            <a:endParaRPr kumimoji="1" lang="en-US" altLang="ja-JP" sz="9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endParaRPr>
          </a:p>
        </p:txBody>
      </p:sp>
      <p:sp>
        <p:nvSpPr>
          <p:cNvPr id="46" name="フローチャート: 結合子 45">
            <a:extLst>
              <a:ext uri="{FF2B5EF4-FFF2-40B4-BE49-F238E27FC236}">
                <a16:creationId xmlns:a16="http://schemas.microsoft.com/office/drawing/2014/main" id="{69F8BC5B-2C6C-52AC-C8AF-86B0E91A93AE}"/>
              </a:ext>
            </a:extLst>
          </p:cNvPr>
          <p:cNvSpPr/>
          <p:nvPr/>
        </p:nvSpPr>
        <p:spPr bwMode="gray">
          <a:xfrm>
            <a:off x="3725648" y="2101565"/>
            <a:ext cx="538978" cy="546623"/>
          </a:xfrm>
          <a:prstGeom prst="flowChartConnector">
            <a:avLst/>
          </a:prstGeom>
          <a:solidFill>
            <a:srgbClr val="6FC2B4"/>
          </a:solidFill>
          <a:ln w="3175" cap="flat" cmpd="sng" algn="ctr">
            <a:noFill/>
            <a:prstDash val="solid"/>
            <a:miter lim="800000"/>
            <a:headEnd type="none" w="med" len="med"/>
            <a:tailEnd type="none" w="med" len="med"/>
          </a:ln>
          <a:effectLst>
            <a:innerShdw blurRad="63500" dist="50800">
              <a:prstClr val="black">
                <a:alpha val="50000"/>
              </a:prstClr>
            </a:innerShdw>
          </a:effectLst>
        </p:spPr>
        <p:txBody>
          <a:bodyPr rot="0" spcFirstLastPara="0" vert="horz" wrap="none" lIns="0" tIns="0" rIns="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1" lang="ja-JP" altLang="en-US" sz="9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パーソナル</a:t>
            </a:r>
            <a:br>
              <a:rPr kumimoji="1" lang="en-US" altLang="ja-JP" sz="9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br>
            <a:r>
              <a:rPr kumimoji="1" lang="ja-JP" altLang="en-US" sz="9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データ</a:t>
            </a:r>
          </a:p>
        </p:txBody>
      </p:sp>
      <p:sp>
        <p:nvSpPr>
          <p:cNvPr id="1875" name="フローチャート: 結合子 1874">
            <a:extLst>
              <a:ext uri="{FF2B5EF4-FFF2-40B4-BE49-F238E27FC236}">
                <a16:creationId xmlns:a16="http://schemas.microsoft.com/office/drawing/2014/main" id="{559F8366-A65D-4F0D-92AF-CEC6580A1903}"/>
              </a:ext>
            </a:extLst>
          </p:cNvPr>
          <p:cNvSpPr/>
          <p:nvPr/>
        </p:nvSpPr>
        <p:spPr bwMode="gray">
          <a:xfrm>
            <a:off x="4885519" y="2193060"/>
            <a:ext cx="756000" cy="756000"/>
          </a:xfrm>
          <a:prstGeom prst="flowChartConnector">
            <a:avLst/>
          </a:prstGeom>
          <a:solidFill>
            <a:srgbClr val="007CB0"/>
          </a:solidFill>
          <a:ln w="3175" cap="flat" cmpd="sng" algn="ctr">
            <a:noFill/>
            <a:prstDash val="solid"/>
            <a:miter lim="800000"/>
            <a:headEnd type="none" w="med" len="med"/>
            <a:tailEnd type="none" w="med" len="med"/>
          </a:ln>
          <a:effectLst>
            <a:innerShdw blurRad="63500" dist="50800">
              <a:prstClr val="black">
                <a:alpha val="50000"/>
              </a:prstClr>
            </a:innerShdw>
          </a:effectLst>
          <a:extLst>
            <a:ext uri="{91240B29-F687-4F45-9708-019B960494DF}">
              <a14:hiddenLine xmlns:a14="http://schemas.microsoft.com/office/drawing/2010/main" w="3175" cap="flat" cmpd="sng" algn="ctr">
                <a:solidFill>
                  <a:schemeClr val="bg1"/>
                </a:solidFill>
                <a:prstDash val="solid"/>
                <a:miter lim="800000"/>
                <a:headEnd type="none" w="med" len="med"/>
                <a:tailEnd type="none" w="med" len="med"/>
              </a14:hiddenLine>
            </a:ext>
          </a:ex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0" lang="ja-JP" altLang="en-US" sz="105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交通</a:t>
            </a:r>
            <a:br>
              <a:rPr kumimoji="0" lang="en-US" altLang="ja-JP" sz="105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br>
            <a:r>
              <a:rPr kumimoji="0" lang="ja-JP" altLang="en-US" sz="105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データ</a:t>
            </a:r>
          </a:p>
        </p:txBody>
      </p:sp>
      <p:sp>
        <p:nvSpPr>
          <p:cNvPr id="1876" name="フローチャート: 結合子 1875">
            <a:extLst>
              <a:ext uri="{FF2B5EF4-FFF2-40B4-BE49-F238E27FC236}">
                <a16:creationId xmlns:a16="http://schemas.microsoft.com/office/drawing/2014/main" id="{57A91DA0-FBB9-B422-C80D-561CEF9A76C6}"/>
              </a:ext>
            </a:extLst>
          </p:cNvPr>
          <p:cNvSpPr/>
          <p:nvPr/>
        </p:nvSpPr>
        <p:spPr bwMode="gray">
          <a:xfrm>
            <a:off x="1616672" y="1948442"/>
            <a:ext cx="756000" cy="756000"/>
          </a:xfrm>
          <a:prstGeom prst="flowChartConnector">
            <a:avLst/>
          </a:prstGeom>
          <a:solidFill>
            <a:srgbClr val="007CB0"/>
          </a:solidFill>
          <a:ln w="3175" cap="flat" cmpd="sng" algn="ctr">
            <a:noFill/>
            <a:prstDash val="solid"/>
            <a:miter lim="800000"/>
            <a:headEnd type="none" w="med" len="med"/>
            <a:tailEnd type="none" w="med" len="med"/>
          </a:ln>
          <a:effectLst>
            <a:innerShdw blurRad="63500" dist="50800">
              <a:prstClr val="black">
                <a:alpha val="50000"/>
              </a:prstClr>
            </a:innerShdw>
          </a:effectLst>
          <a:extLst>
            <a:ext uri="{91240B29-F687-4F45-9708-019B960494DF}">
              <a14:hiddenLine xmlns:a14="http://schemas.microsoft.com/office/drawing/2010/main" w="3175" cap="flat" cmpd="sng" algn="ctr">
                <a:solidFill>
                  <a:schemeClr val="bg1"/>
                </a:solidFill>
                <a:prstDash val="solid"/>
                <a:miter lim="800000"/>
                <a:headEnd type="none" w="med" len="med"/>
                <a:tailEnd type="none" w="med" len="med"/>
              </a14:hiddenLine>
            </a:ext>
          </a:extLst>
        </p:spPr>
        <p:txBody>
          <a:bodyPr rot="0" spcFirstLastPara="0" vert="horz" wrap="none" lIns="0" tIns="0" rIns="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0" lang="ja-JP" altLang="en-US" sz="105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環境・</a:t>
            </a:r>
            <a:endParaRPr kumimoji="0" lang="en-US" altLang="ja-JP" sz="105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endParaRPr>
          </a:p>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0" lang="ja-JP" altLang="en-US" sz="105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エネルギー</a:t>
            </a:r>
            <a:endParaRPr kumimoji="0" lang="en-US" altLang="ja-JP" sz="105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endParaRPr>
          </a:p>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0" lang="ja-JP" altLang="en-US" sz="105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データ</a:t>
            </a:r>
          </a:p>
        </p:txBody>
      </p:sp>
      <p:sp>
        <p:nvSpPr>
          <p:cNvPr id="1877" name="フローチャート: 結合子 1876">
            <a:extLst>
              <a:ext uri="{FF2B5EF4-FFF2-40B4-BE49-F238E27FC236}">
                <a16:creationId xmlns:a16="http://schemas.microsoft.com/office/drawing/2014/main" id="{B894B6C3-5BF8-BDC8-108A-042BE2CC688F}"/>
              </a:ext>
            </a:extLst>
          </p:cNvPr>
          <p:cNvSpPr/>
          <p:nvPr/>
        </p:nvSpPr>
        <p:spPr bwMode="gray">
          <a:xfrm>
            <a:off x="4297576" y="1510789"/>
            <a:ext cx="756000" cy="756000"/>
          </a:xfrm>
          <a:prstGeom prst="flowChartConnector">
            <a:avLst/>
          </a:prstGeom>
          <a:solidFill>
            <a:srgbClr val="007CB0"/>
          </a:solidFill>
          <a:ln w="3175" cap="flat" cmpd="sng" algn="ctr">
            <a:noFill/>
            <a:prstDash val="solid"/>
            <a:miter lim="800000"/>
            <a:headEnd type="none" w="med" len="med"/>
            <a:tailEnd type="none" w="med" len="med"/>
          </a:ln>
          <a:effectLst>
            <a:innerShdw blurRad="63500" dist="50800">
              <a:prstClr val="black">
                <a:alpha val="50000"/>
              </a:prstClr>
            </a:innerShdw>
          </a:effectLst>
          <a:extLst>
            <a:ext uri="{91240B29-F687-4F45-9708-019B960494DF}">
              <a14:hiddenLine xmlns:a14="http://schemas.microsoft.com/office/drawing/2010/main" w="3175" cap="flat" cmpd="sng" algn="ctr">
                <a:solidFill>
                  <a:schemeClr val="bg1"/>
                </a:solidFill>
                <a:prstDash val="solid"/>
                <a:miter lim="800000"/>
                <a:headEnd type="none" w="med" len="med"/>
                <a:tailEnd type="none" w="med" len="med"/>
              </a14:hiddenLine>
            </a:ext>
          </a:ex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0" lang="ja-JP" altLang="en-US" sz="105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防災・</a:t>
            </a:r>
            <a:endParaRPr kumimoji="0" lang="en-US" altLang="ja-JP" sz="105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endParaRPr>
          </a:p>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0" lang="ja-JP" altLang="en-US" sz="105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減災関連</a:t>
            </a:r>
            <a:endParaRPr kumimoji="0" lang="en-US" altLang="ja-JP" sz="105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endParaRPr>
          </a:p>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0" lang="ja-JP" altLang="en-US" sz="105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データ</a:t>
            </a:r>
          </a:p>
        </p:txBody>
      </p:sp>
      <p:sp>
        <p:nvSpPr>
          <p:cNvPr id="1881" name="フローチャート: 結合子 1880">
            <a:extLst>
              <a:ext uri="{FF2B5EF4-FFF2-40B4-BE49-F238E27FC236}">
                <a16:creationId xmlns:a16="http://schemas.microsoft.com/office/drawing/2014/main" id="{F9FD7089-5739-938F-C5A9-3345BB14A78D}"/>
              </a:ext>
            </a:extLst>
          </p:cNvPr>
          <p:cNvSpPr/>
          <p:nvPr/>
        </p:nvSpPr>
        <p:spPr bwMode="gray">
          <a:xfrm>
            <a:off x="2701765" y="1678464"/>
            <a:ext cx="934481" cy="896636"/>
          </a:xfrm>
          <a:prstGeom prst="flowChartConnector">
            <a:avLst/>
          </a:prstGeom>
          <a:solidFill>
            <a:srgbClr val="007CB0"/>
          </a:solidFill>
          <a:ln w="3175" cap="flat" cmpd="sng" algn="ctr">
            <a:noFill/>
            <a:prstDash val="solid"/>
            <a:miter lim="800000"/>
            <a:headEnd type="none" w="med" len="med"/>
            <a:tailEnd type="none" w="med" len="med"/>
          </a:ln>
          <a:effectLst>
            <a:innerShdw blurRad="63500" dist="50800">
              <a:prstClr val="black">
                <a:alpha val="50000"/>
              </a:prstClr>
            </a:innerShdw>
          </a:effectLst>
          <a:extLst>
            <a:ext uri="{91240B29-F687-4F45-9708-019B960494DF}">
              <a14:hiddenLine xmlns:a14="http://schemas.microsoft.com/office/drawing/2010/main" w="3175" cap="flat" cmpd="sng" algn="ctr">
                <a:solidFill>
                  <a:schemeClr val="bg1"/>
                </a:solidFill>
                <a:prstDash val="solid"/>
                <a:miter lim="800000"/>
                <a:headEnd type="none" w="med" len="med"/>
                <a:tailEnd type="none" w="med" len="med"/>
              </a14:hiddenLine>
            </a:ext>
          </a:ex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0" lang="ja-JP" altLang="en-US" sz="12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都市</a:t>
            </a:r>
            <a:endParaRPr kumimoji="0" lang="en-US" altLang="ja-JP" sz="12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endParaRPr>
          </a:p>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0" lang="ja-JP" altLang="en-US" sz="12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インフラ</a:t>
            </a:r>
            <a:endParaRPr kumimoji="0" lang="en-US" altLang="ja-JP" sz="12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endParaRPr>
          </a:p>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0" lang="ja-JP" altLang="en-US" sz="12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データ</a:t>
            </a:r>
          </a:p>
        </p:txBody>
      </p:sp>
      <p:sp>
        <p:nvSpPr>
          <p:cNvPr id="1874" name="フローチャート: 結合子 1873">
            <a:extLst>
              <a:ext uri="{FF2B5EF4-FFF2-40B4-BE49-F238E27FC236}">
                <a16:creationId xmlns:a16="http://schemas.microsoft.com/office/drawing/2014/main" id="{9E6AFBD8-8E03-1013-BFE4-88C648B69FB6}"/>
              </a:ext>
            </a:extLst>
          </p:cNvPr>
          <p:cNvSpPr/>
          <p:nvPr/>
        </p:nvSpPr>
        <p:spPr bwMode="gray">
          <a:xfrm>
            <a:off x="392590" y="1971989"/>
            <a:ext cx="756000" cy="756000"/>
          </a:xfrm>
          <a:prstGeom prst="flowChartConnector">
            <a:avLst/>
          </a:prstGeom>
          <a:solidFill>
            <a:srgbClr val="007CB0"/>
          </a:solidFill>
          <a:ln w="3175" cap="flat" cmpd="sng" algn="ctr">
            <a:noFill/>
            <a:prstDash val="solid"/>
            <a:miter lim="800000"/>
            <a:headEnd type="none" w="med" len="med"/>
            <a:tailEnd type="none" w="med" len="med"/>
          </a:ln>
          <a:effectLst>
            <a:innerShdw blurRad="63500" dist="50800">
              <a:prstClr val="black">
                <a:alpha val="50000"/>
              </a:prstClr>
            </a:innerShdw>
          </a:effectLst>
          <a:extLst>
            <a:ext uri="{91240B29-F687-4F45-9708-019B960494DF}">
              <a14:hiddenLine xmlns:a14="http://schemas.microsoft.com/office/drawing/2010/main" w="3175" cap="flat" cmpd="sng" algn="ctr">
                <a:solidFill>
                  <a:schemeClr val="bg1"/>
                </a:solidFill>
                <a:prstDash val="solid"/>
                <a:miter lim="800000"/>
                <a:headEnd type="none" w="med" len="med"/>
                <a:tailEnd type="none" w="med" len="med"/>
              </a14:hiddenLine>
            </a:ext>
          </a:extLst>
        </p:spPr>
        <p:txBody>
          <a:bodyPr rot="0" spcFirstLastPara="0" vert="horz" wrap="none" lIns="0" tIns="0" rIns="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0" lang="ja-JP" altLang="en-US" sz="105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まち</a:t>
            </a:r>
            <a:endParaRPr kumimoji="0" lang="en-US" altLang="ja-JP" sz="105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endParaRPr>
          </a:p>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0" lang="ja-JP" altLang="en-US" sz="105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関連データ</a:t>
            </a:r>
          </a:p>
        </p:txBody>
      </p:sp>
      <p:sp>
        <p:nvSpPr>
          <p:cNvPr id="49" name="Rectangle 10">
            <a:extLst>
              <a:ext uri="{FF2B5EF4-FFF2-40B4-BE49-F238E27FC236}">
                <a16:creationId xmlns:a16="http://schemas.microsoft.com/office/drawing/2014/main" id="{0577F67F-A275-3E0B-EC0D-B2E5444F5949}"/>
              </a:ext>
            </a:extLst>
          </p:cNvPr>
          <p:cNvSpPr>
            <a:spLocks noChangeArrowheads="1"/>
          </p:cNvSpPr>
          <p:nvPr/>
        </p:nvSpPr>
        <p:spPr bwMode="gray">
          <a:xfrm rot="10800000" flipV="1">
            <a:off x="473809" y="1553955"/>
            <a:ext cx="1169331" cy="168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nchorCtr="0">
            <a:sp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536575" rtl="0" eaLnBrk="0" fontAlgn="base" latinLnBrk="0" hangingPunct="0">
              <a:lnSpc>
                <a:spcPct val="90000"/>
              </a:lnSpc>
              <a:spcBef>
                <a:spcPct val="0"/>
              </a:spcBef>
              <a:spcAft>
                <a:spcPct val="0"/>
              </a:spcAft>
              <a:buClrTx/>
              <a:buSzTx/>
              <a:buFontTx/>
              <a:buNone/>
              <a:tabLst/>
              <a:defRPr/>
            </a:pPr>
            <a:r>
              <a:rPr kumimoji="0" lang="ja-JP" altLang="en-US" sz="1200" b="1"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sym typeface="+mn-lt"/>
              </a:rPr>
              <a:t>データセンター</a:t>
            </a:r>
          </a:p>
        </p:txBody>
      </p:sp>
      <p:sp>
        <p:nvSpPr>
          <p:cNvPr id="102" name="Rectangle 10">
            <a:extLst>
              <a:ext uri="{FF2B5EF4-FFF2-40B4-BE49-F238E27FC236}">
                <a16:creationId xmlns:a16="http://schemas.microsoft.com/office/drawing/2014/main" id="{C666E180-C0C7-80DB-0765-F4C887C3D5F8}"/>
              </a:ext>
            </a:extLst>
          </p:cNvPr>
          <p:cNvSpPr>
            <a:spLocks noChangeArrowheads="1"/>
          </p:cNvSpPr>
          <p:nvPr/>
        </p:nvSpPr>
        <p:spPr bwMode="gray">
          <a:xfrm rot="10800000" flipV="1">
            <a:off x="34515" y="3728326"/>
            <a:ext cx="600176" cy="223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nchorCtr="0">
            <a:sp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536575" rtl="0" eaLnBrk="0" fontAlgn="base" latinLnBrk="0" hangingPunct="0">
              <a:lnSpc>
                <a:spcPct val="90000"/>
              </a:lnSpc>
              <a:spcBef>
                <a:spcPct val="0"/>
              </a:spcBef>
              <a:spcAft>
                <a:spcPct val="0"/>
              </a:spcAft>
              <a:buClrTx/>
              <a:buSzTx/>
              <a:buFontTx/>
              <a:buNone/>
              <a:tabLst/>
              <a:defRPr/>
            </a:pPr>
            <a:r>
              <a:rPr kumimoji="0" lang="ja-JP" altLang="en-US" sz="800" b="1"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mn-lt"/>
              </a:rPr>
              <a:t>都市・インフラ</a:t>
            </a:r>
            <a:endParaRPr kumimoji="0" lang="en-US" altLang="ja-JP" sz="600" b="1"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mn-lt"/>
            </a:endParaRPr>
          </a:p>
          <a:p>
            <a:pPr marL="0" marR="0" lvl="0" indent="0" algn="ctr" defTabSz="536575" rtl="0" eaLnBrk="0" fontAlgn="base" latinLnBrk="0" hangingPunct="0">
              <a:lnSpc>
                <a:spcPct val="90000"/>
              </a:lnSpc>
              <a:spcBef>
                <a:spcPct val="0"/>
              </a:spcBef>
              <a:spcAft>
                <a:spcPct val="0"/>
              </a:spcAft>
              <a:buClrTx/>
              <a:buSzTx/>
              <a:buFontTx/>
              <a:buNone/>
              <a:tabLst/>
              <a:defRPr/>
            </a:pPr>
            <a:r>
              <a:rPr kumimoji="0" lang="ja-JP" altLang="en-US" sz="800" b="1"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mn-lt"/>
              </a:rPr>
              <a:t>データ</a:t>
            </a:r>
          </a:p>
        </p:txBody>
      </p:sp>
      <p:pic>
        <p:nvPicPr>
          <p:cNvPr id="50" name="図 49">
            <a:extLst>
              <a:ext uri="{FF2B5EF4-FFF2-40B4-BE49-F238E27FC236}">
                <a16:creationId xmlns:a16="http://schemas.microsoft.com/office/drawing/2014/main" id="{F072F1F8-2121-61E2-522C-523F57A7EDB0}"/>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856265" y="2137089"/>
            <a:ext cx="6144651" cy="3895297"/>
          </a:xfrm>
          <a:prstGeom prst="rect">
            <a:avLst/>
          </a:prstGeom>
          <a:ln w="9525" cap="flat" cmpd="sng" algn="ctr">
            <a:noFill/>
            <a:prstDash val="solid"/>
            <a:round/>
            <a:headEnd type="none" w="med" len="med"/>
            <a:tailEnd type="none" w="med" len="med"/>
          </a:ln>
          <a:extLst>
            <a:ext uri="{91240B29-F687-4F45-9708-019B960494DF}">
              <a14:hiddenLine xmlns:a14="http://schemas.microsoft.com/office/drawing/2010/main" w="9525" cap="flat" cmpd="sng" algn="ctr">
                <a:solidFill>
                  <a:schemeClr val="bg2"/>
                </a:solidFill>
                <a:prstDash val="solid"/>
                <a:round/>
                <a:headEnd type="none" w="med" len="med"/>
                <a:tailEnd type="none" w="med" len="med"/>
              </a14:hiddenLine>
            </a:ext>
          </a:extLst>
        </p:spPr>
      </p:pic>
      <p:sp>
        <p:nvSpPr>
          <p:cNvPr id="59" name="正方形/長方形 58">
            <a:extLst>
              <a:ext uri="{FF2B5EF4-FFF2-40B4-BE49-F238E27FC236}">
                <a16:creationId xmlns:a16="http://schemas.microsoft.com/office/drawing/2014/main" id="{FB0F4A3D-1275-1203-6F9D-BED433F5B8A8}"/>
              </a:ext>
            </a:extLst>
          </p:cNvPr>
          <p:cNvSpPr/>
          <p:nvPr/>
        </p:nvSpPr>
        <p:spPr bwMode="gray">
          <a:xfrm>
            <a:off x="7475625" y="6047060"/>
            <a:ext cx="1352939" cy="324914"/>
          </a:xfrm>
          <a:prstGeom prst="rect">
            <a:avLst/>
          </a:prstGeom>
          <a:noFill/>
          <a:ln w="12700" cap="rnd">
            <a:noFill/>
            <a:round/>
            <a:headEnd type="none" w="sm" len="sm"/>
            <a:tailEnd type="none" w="sm" len="sm"/>
          </a:ln>
          <a:extLst>
            <a:ext uri="{909E8E84-426E-40DD-AFC4-6F175D3DCCD1}">
              <a14:hiddenFill xmlns:a14="http://schemas.microsoft.com/office/drawing/2010/main">
                <a:solidFill>
                  <a:schemeClr val="bg1"/>
                </a:solidFill>
              </a14:hiddenFill>
            </a:ext>
          </a:extLst>
        </p:spPr>
        <p:txBody>
          <a:bodyPr rtlCol="0" anchor="ctr"/>
          <a:lstStyle/>
          <a:p>
            <a:pPr algn="ctr" fontAlgn="base">
              <a:spcBef>
                <a:spcPct val="0"/>
              </a:spcBef>
              <a:spcAft>
                <a:spcPct val="0"/>
              </a:spcAft>
              <a:defRPr/>
            </a:pPr>
            <a:r>
              <a:rPr lang="ja-JP" altLang="en-US" sz="1000" b="1">
                <a:solidFill>
                  <a:srgbClr val="046A38"/>
                </a:solidFill>
                <a:latin typeface="Meiryo UI" panose="020B0604030504040204" pitchFamily="50" charset="-128"/>
                <a:ea typeface="Meiryo UI" panose="020B0604030504040204" pitchFamily="50" charset="-128"/>
                <a:cs typeface="Arial" charset="0"/>
                <a:sym typeface="+mn-lt"/>
              </a:rPr>
              <a:t>遠隔臨場による</a:t>
            </a:r>
            <a:br>
              <a:rPr lang="en-US" altLang="ja-JP" sz="1000" b="1">
                <a:solidFill>
                  <a:srgbClr val="046A38"/>
                </a:solidFill>
                <a:latin typeface="Meiryo UI" panose="020B0604030504040204" pitchFamily="50" charset="-128"/>
                <a:ea typeface="Meiryo UI" panose="020B0604030504040204" pitchFamily="50" charset="-128"/>
                <a:cs typeface="Arial" charset="0"/>
                <a:sym typeface="+mn-lt"/>
              </a:rPr>
            </a:br>
            <a:r>
              <a:rPr lang="ja-JP" altLang="en-US" sz="1000" b="1">
                <a:solidFill>
                  <a:srgbClr val="046A38"/>
                </a:solidFill>
                <a:latin typeface="Meiryo UI" panose="020B0604030504040204" pitchFamily="50" charset="-128"/>
                <a:ea typeface="Meiryo UI" panose="020B0604030504040204" pitchFamily="50" charset="-128"/>
                <a:cs typeface="Arial" charset="0"/>
                <a:sym typeface="+mn-lt"/>
              </a:rPr>
              <a:t>現場確認の迅速化</a:t>
            </a:r>
          </a:p>
        </p:txBody>
      </p:sp>
      <p:sp>
        <p:nvSpPr>
          <p:cNvPr id="60" name="正方形/長方形 59">
            <a:extLst>
              <a:ext uri="{FF2B5EF4-FFF2-40B4-BE49-F238E27FC236}">
                <a16:creationId xmlns:a16="http://schemas.microsoft.com/office/drawing/2014/main" id="{41AD2934-CDB3-BCE6-20E9-FECB8613C0B0}"/>
              </a:ext>
            </a:extLst>
          </p:cNvPr>
          <p:cNvSpPr/>
          <p:nvPr/>
        </p:nvSpPr>
        <p:spPr bwMode="gray">
          <a:xfrm>
            <a:off x="6460469" y="1619298"/>
            <a:ext cx="1188000" cy="504000"/>
          </a:xfrm>
          <a:prstGeom prst="rect">
            <a:avLst/>
          </a:prstGeom>
          <a:noFill/>
          <a:ln w="12700" cap="rnd">
            <a:noFill/>
            <a:round/>
            <a:headEnd type="none" w="sm" len="sm"/>
            <a:tailEnd type="none" w="sm" len="sm"/>
          </a:ln>
          <a:extLst>
            <a:ext uri="{909E8E84-426E-40DD-AFC4-6F175D3DCCD1}">
              <a14:hiddenFill xmlns:a14="http://schemas.microsoft.com/office/drawing/2010/main">
                <a:solidFill>
                  <a:schemeClr val="tx1"/>
                </a:solidFill>
              </a14:hiddenFill>
            </a:ext>
          </a:extLst>
        </p:spPr>
        <p:txBody>
          <a:bodyPr rtlCol="0" anchor="ctr"/>
          <a:lstStyle/>
          <a:p>
            <a:pPr algn="ctr" fontAlgn="base">
              <a:spcBef>
                <a:spcPct val="0"/>
              </a:spcBef>
              <a:spcAft>
                <a:spcPct val="0"/>
              </a:spcAft>
              <a:defRPr/>
            </a:pPr>
            <a:r>
              <a:rPr lang="en-US" altLang="ja-JP" sz="1000" b="1">
                <a:solidFill>
                  <a:srgbClr val="046A38"/>
                </a:solidFill>
                <a:latin typeface="Meiryo UI" panose="020B0604030504040204" pitchFamily="50" charset="-128"/>
                <a:ea typeface="Meiryo UI" panose="020B0604030504040204" pitchFamily="50" charset="-128"/>
                <a:cs typeface="Arial" charset="0"/>
                <a:sym typeface="+mn-lt"/>
              </a:rPr>
              <a:t>AI</a:t>
            </a:r>
            <a:r>
              <a:rPr lang="ja-JP" altLang="en-US" sz="1000" b="1">
                <a:solidFill>
                  <a:srgbClr val="046A38"/>
                </a:solidFill>
                <a:latin typeface="Meiryo UI" panose="020B0604030504040204" pitchFamily="50" charset="-128"/>
                <a:ea typeface="Meiryo UI" panose="020B0604030504040204" pitchFamily="50" charset="-128"/>
                <a:cs typeface="Arial" charset="0"/>
                <a:sym typeface="+mn-lt"/>
              </a:rPr>
              <a:t>カメラによる</a:t>
            </a:r>
            <a:br>
              <a:rPr lang="en-US" altLang="ja-JP" sz="1000" b="1">
                <a:solidFill>
                  <a:srgbClr val="046A38"/>
                </a:solidFill>
                <a:latin typeface="Meiryo UI" panose="020B0604030504040204" pitchFamily="50" charset="-128"/>
                <a:ea typeface="Meiryo UI" panose="020B0604030504040204" pitchFamily="50" charset="-128"/>
                <a:cs typeface="Arial" charset="0"/>
                <a:sym typeface="+mn-lt"/>
              </a:rPr>
            </a:br>
            <a:r>
              <a:rPr lang="ja-JP" altLang="en-US" sz="1000" b="1">
                <a:solidFill>
                  <a:srgbClr val="046A38"/>
                </a:solidFill>
                <a:latin typeface="Meiryo UI" panose="020B0604030504040204" pitchFamily="50" charset="-128"/>
                <a:ea typeface="Meiryo UI" panose="020B0604030504040204" pitchFamily="50" charset="-128"/>
                <a:cs typeface="Arial" charset="0"/>
                <a:sym typeface="+mn-lt"/>
              </a:rPr>
              <a:t>エリア活性化</a:t>
            </a:r>
            <a:endParaRPr lang="en-US" altLang="ja-JP" sz="1000" b="1">
              <a:solidFill>
                <a:srgbClr val="046A38"/>
              </a:solidFill>
              <a:latin typeface="Meiryo UI" panose="020B0604030504040204" pitchFamily="50" charset="-128"/>
              <a:ea typeface="Meiryo UI" panose="020B0604030504040204" pitchFamily="50" charset="-128"/>
              <a:cs typeface="Arial" charset="0"/>
              <a:sym typeface="+mn-lt"/>
            </a:endParaRPr>
          </a:p>
        </p:txBody>
      </p:sp>
      <p:sp>
        <p:nvSpPr>
          <p:cNvPr id="61" name="正方形/長方形 60">
            <a:extLst>
              <a:ext uri="{FF2B5EF4-FFF2-40B4-BE49-F238E27FC236}">
                <a16:creationId xmlns:a16="http://schemas.microsoft.com/office/drawing/2014/main" id="{EFFBFCD0-7011-9534-7A21-66DFBA2A2BE2}"/>
              </a:ext>
            </a:extLst>
          </p:cNvPr>
          <p:cNvSpPr/>
          <p:nvPr/>
        </p:nvSpPr>
        <p:spPr bwMode="gray">
          <a:xfrm>
            <a:off x="7688179" y="1624770"/>
            <a:ext cx="1245596" cy="504000"/>
          </a:xfrm>
          <a:prstGeom prst="rect">
            <a:avLst/>
          </a:prstGeom>
          <a:noFill/>
          <a:ln w="12700" cap="rnd">
            <a:noFill/>
            <a:round/>
            <a:headEnd type="none" w="sm" len="sm"/>
            <a:tailEnd type="none" w="sm" len="sm"/>
          </a:ln>
          <a:extLst>
            <a:ext uri="{909E8E84-426E-40DD-AFC4-6F175D3DCCD1}">
              <a14:hiddenFill xmlns:a14="http://schemas.microsoft.com/office/drawing/2010/main">
                <a:solidFill>
                  <a:schemeClr val="tx1"/>
                </a:solidFill>
              </a14:hiddenFill>
            </a:ext>
          </a:extLst>
        </p:spPr>
        <p:txBody>
          <a:bodyPr rtlCol="0" anchor="ctr"/>
          <a:lstStyle/>
          <a:p>
            <a:pPr algn="ctr" fontAlgn="base">
              <a:spcBef>
                <a:spcPct val="0"/>
              </a:spcBef>
              <a:spcAft>
                <a:spcPct val="0"/>
              </a:spcAft>
              <a:defRPr/>
            </a:pPr>
            <a:r>
              <a:rPr lang="ja-JP" altLang="en-US" sz="1000" b="1">
                <a:solidFill>
                  <a:srgbClr val="046A38"/>
                </a:solidFill>
                <a:latin typeface="Meiryo UI" panose="020B0604030504040204" pitchFamily="50" charset="-128"/>
                <a:ea typeface="Meiryo UI" panose="020B0604030504040204" pitchFamily="50" charset="-128"/>
                <a:cs typeface="Arial" charset="0"/>
                <a:sym typeface="+mn-lt"/>
              </a:rPr>
              <a:t>グリーンテクノロジー</a:t>
            </a:r>
            <a:endParaRPr lang="en-US" altLang="ja-JP" sz="1000" b="1">
              <a:solidFill>
                <a:srgbClr val="046A38"/>
              </a:solidFill>
              <a:latin typeface="Meiryo UI" panose="020B0604030504040204" pitchFamily="50" charset="-128"/>
              <a:ea typeface="Meiryo UI" panose="020B0604030504040204" pitchFamily="50" charset="-128"/>
              <a:cs typeface="Arial" charset="0"/>
              <a:sym typeface="+mn-lt"/>
            </a:endParaRPr>
          </a:p>
          <a:p>
            <a:pPr algn="ctr" fontAlgn="base">
              <a:spcBef>
                <a:spcPct val="0"/>
              </a:spcBef>
              <a:spcAft>
                <a:spcPct val="0"/>
              </a:spcAft>
              <a:defRPr/>
            </a:pPr>
            <a:r>
              <a:rPr lang="ja-JP" altLang="en-US" sz="1000" b="1">
                <a:solidFill>
                  <a:srgbClr val="046A38"/>
                </a:solidFill>
                <a:latin typeface="Meiryo UI" panose="020B0604030504040204" pitchFamily="50" charset="-128"/>
                <a:ea typeface="Meiryo UI" panose="020B0604030504040204" pitchFamily="50" charset="-128"/>
                <a:cs typeface="Arial" charset="0"/>
                <a:sym typeface="+mn-lt"/>
              </a:rPr>
              <a:t>によるエネルギー利用の最適化</a:t>
            </a:r>
            <a:endParaRPr lang="en-US" altLang="ja-JP" sz="1000" b="1">
              <a:solidFill>
                <a:srgbClr val="046A38"/>
              </a:solidFill>
              <a:latin typeface="Meiryo UI" panose="020B0604030504040204" pitchFamily="50" charset="-128"/>
              <a:ea typeface="Meiryo UI" panose="020B0604030504040204" pitchFamily="50" charset="-128"/>
              <a:cs typeface="Arial" charset="0"/>
              <a:sym typeface="+mn-lt"/>
            </a:endParaRPr>
          </a:p>
        </p:txBody>
      </p:sp>
      <p:sp>
        <p:nvSpPr>
          <p:cNvPr id="62" name="正方形/長方形 61">
            <a:extLst>
              <a:ext uri="{FF2B5EF4-FFF2-40B4-BE49-F238E27FC236}">
                <a16:creationId xmlns:a16="http://schemas.microsoft.com/office/drawing/2014/main" id="{65E9EE2A-AB2E-B335-5346-338E72D11D9A}"/>
              </a:ext>
            </a:extLst>
          </p:cNvPr>
          <p:cNvSpPr/>
          <p:nvPr/>
        </p:nvSpPr>
        <p:spPr bwMode="gray">
          <a:xfrm>
            <a:off x="8996204" y="1612070"/>
            <a:ext cx="1188000" cy="504000"/>
          </a:xfrm>
          <a:prstGeom prst="rect">
            <a:avLst/>
          </a:prstGeom>
          <a:noFill/>
          <a:ln w="12700" cap="rnd">
            <a:noFill/>
            <a:round/>
            <a:headEnd type="none" w="sm" len="sm"/>
            <a:tailEnd type="none" w="sm" len="sm"/>
          </a:ln>
          <a:extLst>
            <a:ext uri="{909E8E84-426E-40DD-AFC4-6F175D3DCCD1}">
              <a14:hiddenFill xmlns:a14="http://schemas.microsoft.com/office/drawing/2010/main">
                <a:solidFill>
                  <a:schemeClr val="tx1"/>
                </a:solidFill>
              </a14:hiddenFill>
            </a:ext>
          </a:extLst>
        </p:spPr>
        <p:txBody>
          <a:bodyPr rtlCol="0" anchor="ctr"/>
          <a:lstStyle/>
          <a:p>
            <a:pPr algn="ctr" fontAlgn="base">
              <a:spcBef>
                <a:spcPct val="0"/>
              </a:spcBef>
              <a:spcAft>
                <a:spcPct val="0"/>
              </a:spcAft>
              <a:defRPr/>
            </a:pPr>
            <a:r>
              <a:rPr lang="ja-JP" altLang="en-US" sz="1000" b="1">
                <a:solidFill>
                  <a:srgbClr val="046A38"/>
                </a:solidFill>
                <a:latin typeface="Meiryo UI" panose="020B0604030504040204" pitchFamily="50" charset="-128"/>
                <a:ea typeface="Meiryo UI" panose="020B0604030504040204" pitchFamily="50" charset="-128"/>
                <a:cs typeface="Arial" charset="0"/>
                <a:sym typeface="+mn-lt"/>
              </a:rPr>
              <a:t>デジタルサイネージによる平時・災害時の防災情報共有</a:t>
            </a:r>
            <a:endParaRPr lang="en-US" altLang="ja-JP" sz="1000" b="1">
              <a:solidFill>
                <a:srgbClr val="046A38"/>
              </a:solidFill>
              <a:latin typeface="Meiryo UI" panose="020B0604030504040204" pitchFamily="50" charset="-128"/>
              <a:ea typeface="Meiryo UI" panose="020B0604030504040204" pitchFamily="50" charset="-128"/>
              <a:cs typeface="Arial" charset="0"/>
              <a:sym typeface="+mn-lt"/>
            </a:endParaRPr>
          </a:p>
        </p:txBody>
      </p:sp>
      <p:sp>
        <p:nvSpPr>
          <p:cNvPr id="63" name="正方形/長方形 62">
            <a:extLst>
              <a:ext uri="{FF2B5EF4-FFF2-40B4-BE49-F238E27FC236}">
                <a16:creationId xmlns:a16="http://schemas.microsoft.com/office/drawing/2014/main" id="{FE74E398-E281-FF0A-D6AD-8532C58BC313}"/>
              </a:ext>
            </a:extLst>
          </p:cNvPr>
          <p:cNvSpPr/>
          <p:nvPr/>
        </p:nvSpPr>
        <p:spPr bwMode="gray">
          <a:xfrm>
            <a:off x="9016344" y="6045562"/>
            <a:ext cx="1352939" cy="288926"/>
          </a:xfrm>
          <a:prstGeom prst="rect">
            <a:avLst/>
          </a:prstGeom>
          <a:noFill/>
          <a:ln w="12700" cap="rnd">
            <a:noFill/>
            <a:round/>
            <a:headEnd type="none" w="sm" len="sm"/>
            <a:tailEnd type="none" w="sm" len="sm"/>
          </a:ln>
          <a:extLst>
            <a:ext uri="{909E8E84-426E-40DD-AFC4-6F175D3DCCD1}">
              <a14:hiddenFill xmlns:a14="http://schemas.microsoft.com/office/drawing/2010/main">
                <a:solidFill>
                  <a:schemeClr val="bg1"/>
                </a:solidFill>
              </a14:hiddenFill>
            </a:ext>
          </a:extLst>
        </p:spPr>
        <p:txBody>
          <a:bodyPr rtlCol="0" anchor="ctr"/>
          <a:lstStyle/>
          <a:p>
            <a:pPr algn="ctr" fontAlgn="base">
              <a:spcBef>
                <a:spcPct val="0"/>
              </a:spcBef>
              <a:spcAft>
                <a:spcPct val="0"/>
              </a:spcAft>
              <a:defRPr/>
            </a:pPr>
            <a:r>
              <a:rPr lang="en-US" altLang="ja-JP" sz="1000" b="1">
                <a:solidFill>
                  <a:srgbClr val="046A38"/>
                </a:solidFill>
                <a:latin typeface="Meiryo UI" panose="020B0604030504040204" pitchFamily="50" charset="-128"/>
                <a:ea typeface="Meiryo UI" panose="020B0604030504040204" pitchFamily="50" charset="-128"/>
                <a:cs typeface="Arial" charset="0"/>
                <a:sym typeface="+mn-lt"/>
              </a:rPr>
              <a:t>AI</a:t>
            </a:r>
            <a:r>
              <a:rPr lang="ja-JP" altLang="en-US" sz="1000" b="1">
                <a:solidFill>
                  <a:srgbClr val="046A38"/>
                </a:solidFill>
                <a:latin typeface="Meiryo UI" panose="020B0604030504040204" pitchFamily="50" charset="-128"/>
                <a:ea typeface="Meiryo UI" panose="020B0604030504040204" pitchFamily="50" charset="-128"/>
                <a:cs typeface="Arial" charset="0"/>
                <a:sym typeface="+mn-lt"/>
              </a:rPr>
              <a:t>による業務効率化</a:t>
            </a:r>
          </a:p>
        </p:txBody>
      </p:sp>
      <p:sp>
        <p:nvSpPr>
          <p:cNvPr id="1856" name="正方形/長方形 1855">
            <a:extLst>
              <a:ext uri="{FF2B5EF4-FFF2-40B4-BE49-F238E27FC236}">
                <a16:creationId xmlns:a16="http://schemas.microsoft.com/office/drawing/2014/main" id="{A215183C-3084-6E3F-8393-2EC3B52618CD}"/>
              </a:ext>
            </a:extLst>
          </p:cNvPr>
          <p:cNvSpPr/>
          <p:nvPr/>
        </p:nvSpPr>
        <p:spPr bwMode="gray">
          <a:xfrm>
            <a:off x="6080418" y="6059760"/>
            <a:ext cx="1352939" cy="324914"/>
          </a:xfrm>
          <a:prstGeom prst="rect">
            <a:avLst/>
          </a:prstGeom>
          <a:noFill/>
          <a:ln w="12700" cap="rnd">
            <a:noFill/>
            <a:round/>
            <a:headEnd type="none" w="sm" len="sm"/>
            <a:tailEnd type="none" w="sm" len="sm"/>
          </a:ln>
          <a:extLst>
            <a:ext uri="{909E8E84-426E-40DD-AFC4-6F175D3DCCD1}">
              <a14:hiddenFill xmlns:a14="http://schemas.microsoft.com/office/drawing/2010/main">
                <a:solidFill>
                  <a:schemeClr val="bg1"/>
                </a:solidFill>
              </a14:hiddenFill>
            </a:ext>
          </a:extLst>
        </p:spPr>
        <p:txBody>
          <a:bodyPr rtlCol="0" anchor="ctr"/>
          <a:lstStyle/>
          <a:p>
            <a:pPr algn="ctr" fontAlgn="base">
              <a:spcBef>
                <a:spcPct val="0"/>
              </a:spcBef>
              <a:spcAft>
                <a:spcPct val="0"/>
              </a:spcAft>
              <a:defRPr/>
            </a:pPr>
            <a:r>
              <a:rPr lang="ja-JP" altLang="en-US" sz="1000" b="1">
                <a:solidFill>
                  <a:srgbClr val="046A38"/>
                </a:solidFill>
                <a:latin typeface="Meiryo UI" panose="020B0604030504040204" pitchFamily="50" charset="-128"/>
                <a:ea typeface="Meiryo UI" panose="020B0604030504040204" pitchFamily="50" charset="-128"/>
                <a:cs typeface="Arial" charset="0"/>
                <a:sym typeface="+mn-lt"/>
              </a:rPr>
              <a:t>ドローンによる</a:t>
            </a:r>
            <a:endParaRPr lang="en-US" altLang="ja-JP" sz="1000" b="1">
              <a:solidFill>
                <a:srgbClr val="046A38"/>
              </a:solidFill>
              <a:latin typeface="Meiryo UI" panose="020B0604030504040204" pitchFamily="50" charset="-128"/>
              <a:ea typeface="Meiryo UI" panose="020B0604030504040204" pitchFamily="50" charset="-128"/>
              <a:cs typeface="Arial" charset="0"/>
              <a:sym typeface="+mn-lt"/>
            </a:endParaRPr>
          </a:p>
          <a:p>
            <a:pPr algn="ctr" fontAlgn="base">
              <a:spcBef>
                <a:spcPct val="0"/>
              </a:spcBef>
              <a:spcAft>
                <a:spcPct val="0"/>
              </a:spcAft>
              <a:defRPr/>
            </a:pPr>
            <a:r>
              <a:rPr lang="ja-JP" altLang="en-US" sz="1000" b="1">
                <a:solidFill>
                  <a:srgbClr val="046A38"/>
                </a:solidFill>
                <a:latin typeface="Meiryo UI" panose="020B0604030504040204" pitchFamily="50" charset="-128"/>
                <a:ea typeface="Meiryo UI" panose="020B0604030504040204" pitchFamily="50" charset="-128"/>
                <a:cs typeface="Arial" charset="0"/>
                <a:sym typeface="+mn-lt"/>
              </a:rPr>
              <a:t>効率的なインフラ点検</a:t>
            </a:r>
          </a:p>
        </p:txBody>
      </p:sp>
      <p:sp>
        <p:nvSpPr>
          <p:cNvPr id="1857" name="正方形/長方形 1856">
            <a:extLst>
              <a:ext uri="{FF2B5EF4-FFF2-40B4-BE49-F238E27FC236}">
                <a16:creationId xmlns:a16="http://schemas.microsoft.com/office/drawing/2014/main" id="{ACBDAA1D-C481-8283-584D-16EDE694B24D}"/>
              </a:ext>
            </a:extLst>
          </p:cNvPr>
          <p:cNvSpPr/>
          <p:nvPr/>
        </p:nvSpPr>
        <p:spPr bwMode="gray">
          <a:xfrm>
            <a:off x="10236674" y="1629815"/>
            <a:ext cx="1694154" cy="471750"/>
          </a:xfrm>
          <a:prstGeom prst="rect">
            <a:avLst/>
          </a:prstGeom>
          <a:noFill/>
          <a:ln w="12700" cap="rnd">
            <a:noFill/>
            <a:round/>
            <a:headEnd type="none" w="sm" len="sm"/>
            <a:tailEnd type="none" w="sm" len="sm"/>
          </a:ln>
          <a:extLst>
            <a:ext uri="{909E8E84-426E-40DD-AFC4-6F175D3DCCD1}">
              <a14:hiddenFill xmlns:a14="http://schemas.microsoft.com/office/drawing/2010/main">
                <a:solidFill>
                  <a:schemeClr val="tx1"/>
                </a:solidFill>
              </a14:hiddenFill>
            </a:ext>
          </a:extLst>
        </p:spPr>
        <p:txBody>
          <a:bodyPr rtlCol="0" anchor="ctr"/>
          <a:lstStyle/>
          <a:p>
            <a:pPr algn="ctr" fontAlgn="base">
              <a:spcBef>
                <a:spcPct val="0"/>
              </a:spcBef>
              <a:spcAft>
                <a:spcPct val="0"/>
              </a:spcAft>
              <a:defRPr/>
            </a:pPr>
            <a:r>
              <a:rPr lang="en-US" altLang="ja-JP" sz="1000" b="1" err="1">
                <a:solidFill>
                  <a:srgbClr val="046A38"/>
                </a:solidFill>
                <a:latin typeface="Meiryo UI" panose="020B0604030504040204" pitchFamily="50" charset="-128"/>
                <a:ea typeface="Meiryo UI" panose="020B0604030504040204" pitchFamily="50" charset="-128"/>
                <a:cs typeface="Arial" charset="0"/>
                <a:sym typeface="+mn-lt"/>
              </a:rPr>
              <a:t>MaaS</a:t>
            </a:r>
            <a:r>
              <a:rPr lang="ja-JP" altLang="en-US" sz="1000" b="1">
                <a:solidFill>
                  <a:srgbClr val="046A38"/>
                </a:solidFill>
                <a:latin typeface="Meiryo UI" panose="020B0604030504040204" pitchFamily="50" charset="-128"/>
                <a:ea typeface="Meiryo UI" panose="020B0604030504040204" pitchFamily="50" charset="-128"/>
                <a:cs typeface="Arial" charset="0"/>
                <a:sym typeface="+mn-lt"/>
              </a:rPr>
              <a:t>など多様な</a:t>
            </a:r>
            <a:endParaRPr lang="en-US" altLang="ja-JP" sz="1000" b="1">
              <a:solidFill>
                <a:srgbClr val="046A38"/>
              </a:solidFill>
              <a:latin typeface="Meiryo UI" panose="020B0604030504040204" pitchFamily="50" charset="-128"/>
              <a:ea typeface="Meiryo UI" panose="020B0604030504040204" pitchFamily="50" charset="-128"/>
              <a:cs typeface="Arial" charset="0"/>
              <a:sym typeface="+mn-lt"/>
            </a:endParaRPr>
          </a:p>
          <a:p>
            <a:pPr algn="ctr" fontAlgn="base">
              <a:spcBef>
                <a:spcPct val="0"/>
              </a:spcBef>
              <a:spcAft>
                <a:spcPct val="0"/>
              </a:spcAft>
              <a:defRPr/>
            </a:pPr>
            <a:r>
              <a:rPr lang="ja-JP" altLang="en-US" sz="1000" b="1">
                <a:solidFill>
                  <a:srgbClr val="046A38"/>
                </a:solidFill>
                <a:latin typeface="Meiryo UI" panose="020B0604030504040204" pitchFamily="50" charset="-128"/>
                <a:ea typeface="Meiryo UI" panose="020B0604030504040204" pitchFamily="50" charset="-128"/>
                <a:cs typeface="Arial" charset="0"/>
                <a:sym typeface="+mn-lt"/>
              </a:rPr>
              <a:t>移動手段の選択肢による</a:t>
            </a:r>
            <a:endParaRPr lang="en-US" altLang="ja-JP" sz="1000" b="1">
              <a:solidFill>
                <a:srgbClr val="046A38"/>
              </a:solidFill>
              <a:latin typeface="Meiryo UI" panose="020B0604030504040204" pitchFamily="50" charset="-128"/>
              <a:ea typeface="Meiryo UI" panose="020B0604030504040204" pitchFamily="50" charset="-128"/>
              <a:cs typeface="Arial" charset="0"/>
              <a:sym typeface="+mn-lt"/>
            </a:endParaRPr>
          </a:p>
          <a:p>
            <a:pPr algn="ctr" fontAlgn="base">
              <a:spcBef>
                <a:spcPct val="0"/>
              </a:spcBef>
              <a:spcAft>
                <a:spcPct val="0"/>
              </a:spcAft>
              <a:defRPr/>
            </a:pPr>
            <a:r>
              <a:rPr lang="ja-JP" altLang="en-US" sz="1000" b="1">
                <a:solidFill>
                  <a:srgbClr val="046A38"/>
                </a:solidFill>
                <a:latin typeface="Meiryo UI" panose="020B0604030504040204" pitchFamily="50" charset="-128"/>
                <a:ea typeface="Meiryo UI" panose="020B0604030504040204" pitchFamily="50" charset="-128"/>
                <a:cs typeface="Arial" charset="0"/>
                <a:sym typeface="+mn-lt"/>
              </a:rPr>
              <a:t>移動の効率化</a:t>
            </a:r>
            <a:r>
              <a:rPr lang="en-US" altLang="ja-JP" sz="1000" b="1">
                <a:solidFill>
                  <a:srgbClr val="046A38"/>
                </a:solidFill>
                <a:latin typeface="Meiryo UI" panose="020B0604030504040204" pitchFamily="50" charset="-128"/>
                <a:ea typeface="Meiryo UI" panose="020B0604030504040204" pitchFamily="50" charset="-128"/>
                <a:cs typeface="Arial" charset="0"/>
                <a:sym typeface="+mn-lt"/>
              </a:rPr>
              <a:t>/</a:t>
            </a:r>
            <a:r>
              <a:rPr lang="ja-JP" altLang="en-US" sz="1000" b="1">
                <a:solidFill>
                  <a:srgbClr val="046A38"/>
                </a:solidFill>
                <a:latin typeface="Meiryo UI" panose="020B0604030504040204" pitchFamily="50" charset="-128"/>
                <a:ea typeface="Meiryo UI" panose="020B0604030504040204" pitchFamily="50" charset="-128"/>
                <a:cs typeface="Arial" charset="0"/>
                <a:sym typeface="+mn-lt"/>
              </a:rPr>
              <a:t>スムーズ化</a:t>
            </a:r>
            <a:endParaRPr lang="en-US" altLang="ja-JP" sz="1000" b="1">
              <a:solidFill>
                <a:srgbClr val="046A38"/>
              </a:solidFill>
              <a:latin typeface="Meiryo UI" panose="020B0604030504040204" pitchFamily="50" charset="-128"/>
              <a:ea typeface="Meiryo UI" panose="020B0604030504040204" pitchFamily="50" charset="-128"/>
              <a:cs typeface="Arial" charset="0"/>
              <a:sym typeface="+mn-lt"/>
            </a:endParaRPr>
          </a:p>
        </p:txBody>
      </p:sp>
      <p:sp>
        <p:nvSpPr>
          <p:cNvPr id="1858" name="正方形/長方形 1857">
            <a:extLst>
              <a:ext uri="{FF2B5EF4-FFF2-40B4-BE49-F238E27FC236}">
                <a16:creationId xmlns:a16="http://schemas.microsoft.com/office/drawing/2014/main" id="{0AF09530-2084-1305-74D5-8407A16D50D8}"/>
              </a:ext>
            </a:extLst>
          </p:cNvPr>
          <p:cNvSpPr/>
          <p:nvPr/>
        </p:nvSpPr>
        <p:spPr bwMode="gray">
          <a:xfrm>
            <a:off x="10416032" y="6063660"/>
            <a:ext cx="1352796" cy="288926"/>
          </a:xfrm>
          <a:prstGeom prst="rect">
            <a:avLst/>
          </a:prstGeom>
          <a:noFill/>
          <a:ln w="12700" cap="rnd">
            <a:noFill/>
            <a:round/>
            <a:headEnd type="none" w="sm" len="sm"/>
            <a:tailEnd type="none" w="sm" len="sm"/>
          </a:ln>
          <a:extLst>
            <a:ext uri="{909E8E84-426E-40DD-AFC4-6F175D3DCCD1}">
              <a14:hiddenFill xmlns:a14="http://schemas.microsoft.com/office/drawing/2010/main">
                <a:solidFill>
                  <a:schemeClr val="bg1"/>
                </a:solidFill>
              </a14:hiddenFill>
            </a:ext>
          </a:extLst>
        </p:spPr>
        <p:txBody>
          <a:bodyPr rtlCol="0" anchor="ctr"/>
          <a:lstStyle/>
          <a:p>
            <a:pPr algn="ctr" fontAlgn="base">
              <a:spcBef>
                <a:spcPct val="0"/>
              </a:spcBef>
              <a:spcAft>
                <a:spcPct val="0"/>
              </a:spcAft>
              <a:defRPr/>
            </a:pPr>
            <a:r>
              <a:rPr lang="en-US" altLang="ja-JP" sz="1000" b="1">
                <a:solidFill>
                  <a:srgbClr val="046A38"/>
                </a:solidFill>
                <a:latin typeface="Meiryo UI" panose="020B0604030504040204" pitchFamily="50" charset="-128"/>
                <a:ea typeface="Meiryo UI" panose="020B0604030504040204" pitchFamily="50" charset="-128"/>
                <a:cs typeface="Arial" charset="0"/>
                <a:sym typeface="+mn-lt"/>
              </a:rPr>
              <a:t>3</a:t>
            </a:r>
            <a:r>
              <a:rPr lang="ja-JP" altLang="en-US" sz="1000" b="1">
                <a:solidFill>
                  <a:srgbClr val="046A38"/>
                </a:solidFill>
                <a:latin typeface="Meiryo UI" panose="020B0604030504040204" pitchFamily="50" charset="-128"/>
                <a:ea typeface="Meiryo UI" panose="020B0604030504040204" pitchFamily="50" charset="-128"/>
                <a:cs typeface="Arial" charset="0"/>
                <a:sym typeface="+mn-lt"/>
              </a:rPr>
              <a:t>次元データによる</a:t>
            </a:r>
            <a:endParaRPr lang="en-US" altLang="ja-JP" sz="1000" b="1">
              <a:solidFill>
                <a:srgbClr val="046A38"/>
              </a:solidFill>
              <a:latin typeface="Meiryo UI" panose="020B0604030504040204" pitchFamily="50" charset="-128"/>
              <a:ea typeface="Meiryo UI" panose="020B0604030504040204" pitchFamily="50" charset="-128"/>
              <a:cs typeface="Arial" charset="0"/>
              <a:sym typeface="+mn-lt"/>
            </a:endParaRPr>
          </a:p>
          <a:p>
            <a:pPr algn="ctr" fontAlgn="base">
              <a:spcBef>
                <a:spcPct val="0"/>
              </a:spcBef>
              <a:spcAft>
                <a:spcPct val="0"/>
              </a:spcAft>
              <a:defRPr/>
            </a:pPr>
            <a:r>
              <a:rPr lang="ja-JP" altLang="en-US" sz="1000" b="1">
                <a:solidFill>
                  <a:srgbClr val="046A38"/>
                </a:solidFill>
                <a:latin typeface="Meiryo UI" panose="020B0604030504040204" pitchFamily="50" charset="-128"/>
                <a:ea typeface="Meiryo UI" panose="020B0604030504040204" pitchFamily="50" charset="-128"/>
                <a:cs typeface="Arial" charset="0"/>
                <a:sym typeface="+mn-lt"/>
              </a:rPr>
              <a:t>工事計画の具体化</a:t>
            </a:r>
            <a:endParaRPr lang="en-US" altLang="ja-JP" sz="1000" b="1">
              <a:solidFill>
                <a:srgbClr val="046A38"/>
              </a:solidFill>
              <a:latin typeface="Meiryo UI" panose="020B0604030504040204" pitchFamily="50" charset="-128"/>
              <a:ea typeface="Meiryo UI" panose="020B0604030504040204" pitchFamily="50" charset="-128"/>
              <a:cs typeface="Arial" charset="0"/>
              <a:sym typeface="+mn-lt"/>
            </a:endParaRPr>
          </a:p>
        </p:txBody>
      </p:sp>
    </p:spTree>
    <p:extLst>
      <p:ext uri="{BB962C8B-B14F-4D97-AF65-F5344CB8AC3E}">
        <p14:creationId xmlns:p14="http://schemas.microsoft.com/office/powerpoint/2010/main" val="27855045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52777-9272-050C-EEC4-A657133275EB}"/>
            </a:ext>
          </a:extLst>
        </p:cNvPr>
        <p:cNvGrpSpPr/>
        <p:nvPr/>
      </p:nvGrpSpPr>
      <p:grpSpPr>
        <a:xfrm>
          <a:off x="0" y="0"/>
          <a:ext cx="0" cy="0"/>
          <a:chOff x="0" y="0"/>
          <a:chExt cx="0" cy="0"/>
        </a:xfrm>
      </p:grpSpPr>
      <p:sp>
        <p:nvSpPr>
          <p:cNvPr id="44" name="テキスト ボックス 43">
            <a:extLst>
              <a:ext uri="{FF2B5EF4-FFF2-40B4-BE49-F238E27FC236}">
                <a16:creationId xmlns:a16="http://schemas.microsoft.com/office/drawing/2014/main" id="{AA65748A-178E-3B25-F8EF-F570DE6E92F0}"/>
              </a:ext>
            </a:extLst>
          </p:cNvPr>
          <p:cNvSpPr txBox="1"/>
          <p:nvPr/>
        </p:nvSpPr>
        <p:spPr>
          <a:xfrm>
            <a:off x="0" y="0"/>
            <a:ext cx="12192000" cy="400110"/>
          </a:xfrm>
          <a:prstGeom prst="rect">
            <a:avLst/>
          </a:prstGeom>
          <a:solidFill>
            <a:schemeClr val="accent5">
              <a:lumMod val="40000"/>
              <a:lumOff val="60000"/>
            </a:schemeClr>
          </a:solid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a:ln>
                  <a:noFill/>
                </a:ln>
                <a:solidFill>
                  <a:prstClr val="black"/>
                </a:solidFill>
                <a:effectLst/>
                <a:uLnTx/>
                <a:uFillTx/>
                <a:latin typeface="Meiryo UI"/>
                <a:ea typeface="Meiryo UI"/>
                <a:cs typeface="+mn-cs"/>
              </a:rPr>
              <a:t>4-2-4.  【</a:t>
            </a:r>
            <a:r>
              <a:rPr kumimoji="1" lang="ja-JP" altLang="en-US" sz="2000" b="1" i="0" u="none" strike="noStrike" kern="1200" cap="none" spc="0" normalizeH="0" baseline="0" noProof="0">
                <a:ln>
                  <a:noFill/>
                </a:ln>
                <a:solidFill>
                  <a:prstClr val="black"/>
                </a:solidFill>
                <a:effectLst/>
                <a:uLnTx/>
                <a:uFillTx/>
                <a:latin typeface="Meiryo UI"/>
                <a:ea typeface="Meiryo UI"/>
                <a:cs typeface="+mn-cs"/>
              </a:rPr>
              <a:t>大阪市</a:t>
            </a:r>
            <a:r>
              <a:rPr kumimoji="1" lang="en-US" altLang="ja-JP" sz="2000" b="1" i="0" u="none" strike="noStrike" kern="1200" cap="none" spc="0" normalizeH="0" baseline="0" noProof="0">
                <a:ln>
                  <a:noFill/>
                </a:ln>
                <a:solidFill>
                  <a:prstClr val="black"/>
                </a:solidFill>
                <a:effectLst/>
                <a:uLnTx/>
                <a:uFillTx/>
                <a:latin typeface="Meiryo UI"/>
                <a:ea typeface="Meiryo UI"/>
                <a:cs typeface="+mn-cs"/>
              </a:rPr>
              <a:t>】</a:t>
            </a:r>
            <a:r>
              <a:rPr kumimoji="1" lang="ja-JP" altLang="en-US" sz="2000" b="1" i="0" u="none" strike="noStrike" kern="1200" cap="none" spc="0" normalizeH="0" baseline="0" noProof="0">
                <a:ln>
                  <a:noFill/>
                </a:ln>
                <a:solidFill>
                  <a:prstClr val="black"/>
                </a:solidFill>
                <a:effectLst/>
                <a:uLnTx/>
                <a:uFillTx/>
                <a:latin typeface="Meiryo UI"/>
                <a:ea typeface="Meiryo UI"/>
                <a:cs typeface="+mn-cs"/>
              </a:rPr>
              <a:t>　取組の方向性</a:t>
            </a:r>
            <a:endParaRPr kumimoji="1" lang="en-US" altLang="ja-JP" sz="2000" b="1" i="0" u="none" strike="noStrike" kern="1200" cap="none" spc="0" normalizeH="0" baseline="0" noProof="0">
              <a:ln>
                <a:noFill/>
              </a:ln>
              <a:solidFill>
                <a:prstClr val="black"/>
              </a:solidFill>
              <a:effectLst/>
              <a:uLnTx/>
              <a:uFillTx/>
              <a:latin typeface="Meiryo UI"/>
              <a:ea typeface="Meiryo UI"/>
              <a:cs typeface="+mn-cs"/>
            </a:endParaRPr>
          </a:p>
        </p:txBody>
      </p:sp>
      <p:sp>
        <p:nvSpPr>
          <p:cNvPr id="5" name="テキスト ボックス 6">
            <a:extLst>
              <a:ext uri="{FF2B5EF4-FFF2-40B4-BE49-F238E27FC236}">
                <a16:creationId xmlns:a16="http://schemas.microsoft.com/office/drawing/2014/main" id="{E462C2F3-16DC-988D-A305-E335F14660C4}"/>
              </a:ext>
            </a:extLst>
          </p:cNvPr>
          <p:cNvSpPr txBox="1"/>
          <p:nvPr/>
        </p:nvSpPr>
        <p:spPr>
          <a:xfrm>
            <a:off x="3624450" y="6567157"/>
            <a:ext cx="500202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バックオフィス業務・システムのイメージ</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p:txBody>
      </p:sp>
      <p:sp>
        <p:nvSpPr>
          <p:cNvPr id="9" name="四角形: 角を丸くする 8">
            <a:extLst>
              <a:ext uri="{FF2B5EF4-FFF2-40B4-BE49-F238E27FC236}">
                <a16:creationId xmlns:a16="http://schemas.microsoft.com/office/drawing/2014/main" id="{D75AF34E-01D4-71FA-440A-35BE0CCC6CD1}"/>
              </a:ext>
            </a:extLst>
          </p:cNvPr>
          <p:cNvSpPr/>
          <p:nvPr/>
        </p:nvSpPr>
        <p:spPr>
          <a:xfrm rot="10800000" flipV="1">
            <a:off x="75588" y="436493"/>
            <a:ext cx="1968279" cy="413495"/>
          </a:xfrm>
          <a:prstGeom prst="roundRect">
            <a:avLst>
              <a:gd name="adj" fmla="val 47835"/>
            </a:avLst>
          </a:prstGeom>
          <a:solidFill>
            <a:srgbClr val="AF1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white"/>
                </a:solidFill>
                <a:effectLst/>
                <a:uLnTx/>
                <a:uFillTx/>
                <a:latin typeface="Meiryo UI"/>
                <a:ea typeface="Meiryo UI"/>
                <a:cs typeface="+mn-cs"/>
              </a:rPr>
              <a:t>行政</a:t>
            </a:r>
            <a:r>
              <a:rPr kumimoji="1" lang="en-US" altLang="ja-JP" sz="2000" b="1" i="0" u="none" strike="noStrike" kern="1200" cap="none" spc="0" normalizeH="0" baseline="0" noProof="0">
                <a:ln>
                  <a:noFill/>
                </a:ln>
                <a:solidFill>
                  <a:prstClr val="white"/>
                </a:solidFill>
                <a:effectLst/>
                <a:uLnTx/>
                <a:uFillTx/>
                <a:latin typeface="Meiryo UI"/>
                <a:ea typeface="Meiryo UI"/>
                <a:cs typeface="+mn-cs"/>
              </a:rPr>
              <a:t>DX</a:t>
            </a:r>
            <a:endParaRPr kumimoji="1" lang="ja-JP" altLang="en-US" sz="2000" b="1" i="0" u="none" strike="noStrike" kern="1200" cap="none" spc="0" normalizeH="0" baseline="0" noProof="0">
              <a:ln>
                <a:noFill/>
              </a:ln>
              <a:solidFill>
                <a:prstClr val="white"/>
              </a:solidFill>
              <a:effectLst/>
              <a:uLnTx/>
              <a:uFillTx/>
              <a:latin typeface="Meiryo UI"/>
              <a:ea typeface="Meiryo UI"/>
              <a:cs typeface="+mn-cs"/>
            </a:endParaRPr>
          </a:p>
        </p:txBody>
      </p:sp>
      <p:sp>
        <p:nvSpPr>
          <p:cNvPr id="10" name="四角形: 角を丸くする 9">
            <a:extLst>
              <a:ext uri="{FF2B5EF4-FFF2-40B4-BE49-F238E27FC236}">
                <a16:creationId xmlns:a16="http://schemas.microsoft.com/office/drawing/2014/main" id="{AAFDC4D8-E010-4DB3-246A-A61D96586D3E}"/>
              </a:ext>
            </a:extLst>
          </p:cNvPr>
          <p:cNvSpPr/>
          <p:nvPr/>
        </p:nvSpPr>
        <p:spPr>
          <a:xfrm>
            <a:off x="297872" y="1063724"/>
            <a:ext cx="5661891" cy="387928"/>
          </a:xfrm>
          <a:prstGeom prst="roundRect">
            <a:avLst/>
          </a:prstGeom>
          <a:solidFill>
            <a:schemeClr val="bg1">
              <a:lumMod val="95000"/>
            </a:schemeClr>
          </a:solidFill>
          <a:effectLst>
            <a:outerShdw blurRad="25400" dist="50800" dir="2400000" algn="ctr" rotWithShape="0">
              <a:schemeClr val="bg1">
                <a:lumMod val="7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1" name="テキスト ボックス 10">
            <a:extLst>
              <a:ext uri="{FF2B5EF4-FFF2-40B4-BE49-F238E27FC236}">
                <a16:creationId xmlns:a16="http://schemas.microsoft.com/office/drawing/2014/main" id="{01C740CD-D938-F114-C75C-23203B96A46B}"/>
              </a:ext>
            </a:extLst>
          </p:cNvPr>
          <p:cNvSpPr txBox="1"/>
          <p:nvPr/>
        </p:nvSpPr>
        <p:spPr>
          <a:xfrm>
            <a:off x="249382" y="1501269"/>
            <a:ext cx="565265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システム・ルール・組織体制のすべてを見直し、バックオフィスを根本から変革。アナログ業務の撤廃、データの利活用、システムの最適化により業務効率を高め、人間中心の設計で、使いやすく効率的なバックオフィス業務を実現</a:t>
            </a:r>
          </a:p>
        </p:txBody>
      </p:sp>
      <p:sp>
        <p:nvSpPr>
          <p:cNvPr id="12" name="テキスト ボックス 11">
            <a:extLst>
              <a:ext uri="{FF2B5EF4-FFF2-40B4-BE49-F238E27FC236}">
                <a16:creationId xmlns:a16="http://schemas.microsoft.com/office/drawing/2014/main" id="{D41EE812-6B4F-8D03-0571-FA34414FEE95}"/>
              </a:ext>
            </a:extLst>
          </p:cNvPr>
          <p:cNvSpPr txBox="1"/>
          <p:nvPr/>
        </p:nvSpPr>
        <p:spPr>
          <a:xfrm>
            <a:off x="302490" y="1088411"/>
            <a:ext cx="565265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システム・ルール・組織体制から抜本的に改革</a:t>
            </a:r>
          </a:p>
        </p:txBody>
      </p:sp>
      <p:sp>
        <p:nvSpPr>
          <p:cNvPr id="13" name="四角形: 角を丸くする 12">
            <a:extLst>
              <a:ext uri="{FF2B5EF4-FFF2-40B4-BE49-F238E27FC236}">
                <a16:creationId xmlns:a16="http://schemas.microsoft.com/office/drawing/2014/main" id="{9408915E-C4B4-AB08-15A0-48DD72C639D4}"/>
              </a:ext>
            </a:extLst>
          </p:cNvPr>
          <p:cNvSpPr/>
          <p:nvPr/>
        </p:nvSpPr>
        <p:spPr>
          <a:xfrm>
            <a:off x="6317672" y="1055257"/>
            <a:ext cx="5661891" cy="387928"/>
          </a:xfrm>
          <a:prstGeom prst="roundRect">
            <a:avLst/>
          </a:prstGeom>
          <a:solidFill>
            <a:schemeClr val="bg1">
              <a:lumMod val="95000"/>
            </a:schemeClr>
          </a:solidFill>
          <a:effectLst>
            <a:outerShdw blurRad="25400" dist="50800" dir="2400000" algn="ctr" rotWithShape="0">
              <a:schemeClr val="bg1">
                <a:lumMod val="7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4" name="テキスト ボックス 13">
            <a:extLst>
              <a:ext uri="{FF2B5EF4-FFF2-40B4-BE49-F238E27FC236}">
                <a16:creationId xmlns:a16="http://schemas.microsoft.com/office/drawing/2014/main" id="{74781B36-ABF8-AA37-1CBC-D23519DA54DF}"/>
              </a:ext>
            </a:extLst>
          </p:cNvPr>
          <p:cNvSpPr txBox="1"/>
          <p:nvPr/>
        </p:nvSpPr>
        <p:spPr>
          <a:xfrm>
            <a:off x="6269182" y="1492802"/>
            <a:ext cx="570576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次世代のしごと・働き方で、時間や場所にとらわれない柔軟な働き方を実現。最新デジタル技術の導入により、定型業務を効率化し、職員一人ひとりの創造的な仕事を支援し、働きがいのある職場をめざす</a:t>
            </a:r>
          </a:p>
        </p:txBody>
      </p:sp>
      <p:sp>
        <p:nvSpPr>
          <p:cNvPr id="15" name="テキスト ボックス 14">
            <a:extLst>
              <a:ext uri="{FF2B5EF4-FFF2-40B4-BE49-F238E27FC236}">
                <a16:creationId xmlns:a16="http://schemas.microsoft.com/office/drawing/2014/main" id="{3B0EA0F5-F2F8-72EE-17EE-4EA77C5C97F5}"/>
              </a:ext>
            </a:extLst>
          </p:cNvPr>
          <p:cNvSpPr txBox="1"/>
          <p:nvPr/>
        </p:nvSpPr>
        <p:spPr>
          <a:xfrm>
            <a:off x="6322290" y="1079944"/>
            <a:ext cx="5652654" cy="338554"/>
          </a:xfrm>
          <a:prstGeom prst="rect">
            <a:avLst/>
          </a:prstGeom>
          <a:noFill/>
        </p:spPr>
        <p:txBody>
          <a:bodyPr wrap="square" lIns="91440" tIns="45720" rIns="91440" bIns="45720" rtlCol="0" anchor="t">
            <a:spAutoFit/>
          </a:bodyPr>
          <a:lstStyle/>
          <a:p>
            <a:pPr algn="ctr">
              <a:defRPr/>
            </a:pP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次世代のしごと・働き方で、いきい</a:t>
            </a:r>
            <a:r>
              <a:rPr lang="ja-JP" altLang="en-US" sz="1600" b="1">
                <a:solidFill>
                  <a:prstClr val="black"/>
                </a:solidFill>
                <a:latin typeface="Meiryo UI"/>
                <a:ea typeface="Meiryo UI"/>
              </a:rPr>
              <a:t>き</a:t>
            </a: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働く職員へ</a:t>
            </a:r>
            <a:endParaRPr lang="ja-JP">
              <a:solidFill>
                <a:prstClr val="black"/>
              </a:solidFill>
            </a:endParaRPr>
          </a:p>
        </p:txBody>
      </p:sp>
      <p:sp>
        <p:nvSpPr>
          <p:cNvPr id="16" name="四角形: 角を丸くする 15">
            <a:extLst>
              <a:ext uri="{FF2B5EF4-FFF2-40B4-BE49-F238E27FC236}">
                <a16:creationId xmlns:a16="http://schemas.microsoft.com/office/drawing/2014/main" id="{D7DF6230-CF48-3390-FA4D-73CB414F36AF}"/>
              </a:ext>
            </a:extLst>
          </p:cNvPr>
          <p:cNvSpPr/>
          <p:nvPr/>
        </p:nvSpPr>
        <p:spPr>
          <a:xfrm rot="10800000" flipV="1">
            <a:off x="75588" y="461893"/>
            <a:ext cx="1968279" cy="413495"/>
          </a:xfrm>
          <a:prstGeom prst="roundRect">
            <a:avLst>
              <a:gd name="adj" fmla="val 47835"/>
            </a:avLst>
          </a:prstGeom>
          <a:solidFill>
            <a:srgbClr val="AF1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white"/>
                </a:solidFill>
                <a:effectLst/>
                <a:uLnTx/>
                <a:uFillTx/>
                <a:latin typeface="Meiryo UI"/>
                <a:ea typeface="Meiryo UI"/>
                <a:cs typeface="+mn-cs"/>
              </a:rPr>
              <a:t>行政</a:t>
            </a:r>
            <a:r>
              <a:rPr kumimoji="1" lang="en-US" altLang="ja-JP" sz="2000" b="1" i="0" u="none" strike="noStrike" kern="1200" cap="none" spc="0" normalizeH="0" baseline="0" noProof="0">
                <a:ln>
                  <a:noFill/>
                </a:ln>
                <a:solidFill>
                  <a:prstClr val="white"/>
                </a:solidFill>
                <a:effectLst/>
                <a:uLnTx/>
                <a:uFillTx/>
                <a:latin typeface="Meiryo UI"/>
                <a:ea typeface="Meiryo UI"/>
                <a:cs typeface="+mn-cs"/>
              </a:rPr>
              <a:t>DX</a:t>
            </a:r>
            <a:endParaRPr kumimoji="1" lang="ja-JP" altLang="en-US" sz="2000" b="1" i="0" u="none" strike="noStrike" kern="1200" cap="none" spc="0" normalizeH="0" baseline="0" noProof="0">
              <a:ln>
                <a:noFill/>
              </a:ln>
              <a:solidFill>
                <a:prstClr val="white"/>
              </a:solidFill>
              <a:effectLst/>
              <a:uLnTx/>
              <a:uFillTx/>
              <a:latin typeface="Meiryo UI"/>
              <a:ea typeface="Meiryo UI"/>
              <a:cs typeface="+mn-cs"/>
            </a:endParaRPr>
          </a:p>
        </p:txBody>
      </p:sp>
      <p:sp>
        <p:nvSpPr>
          <p:cNvPr id="17" name="テキスト ボックス 16">
            <a:extLst>
              <a:ext uri="{FF2B5EF4-FFF2-40B4-BE49-F238E27FC236}">
                <a16:creationId xmlns:a16="http://schemas.microsoft.com/office/drawing/2014/main" id="{DA32AD25-ACD2-1FE1-F825-51DE4273E293}"/>
              </a:ext>
            </a:extLst>
          </p:cNvPr>
          <p:cNvSpPr txBox="1"/>
          <p:nvPr/>
        </p:nvSpPr>
        <p:spPr>
          <a:xfrm>
            <a:off x="2050473" y="483431"/>
            <a:ext cx="565265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効率的かつ質の高い組織・業務運営の実現</a:t>
            </a:r>
          </a:p>
        </p:txBody>
      </p:sp>
      <p:grpSp>
        <p:nvGrpSpPr>
          <p:cNvPr id="379" name="グループ化 378">
            <a:extLst>
              <a:ext uri="{FF2B5EF4-FFF2-40B4-BE49-F238E27FC236}">
                <a16:creationId xmlns:a16="http://schemas.microsoft.com/office/drawing/2014/main" id="{76C2F68E-282C-0887-0184-C7A2A58FE8AE}"/>
              </a:ext>
            </a:extLst>
          </p:cNvPr>
          <p:cNvGrpSpPr/>
          <p:nvPr/>
        </p:nvGrpSpPr>
        <p:grpSpPr>
          <a:xfrm>
            <a:off x="705111" y="2658536"/>
            <a:ext cx="10706395" cy="3960190"/>
            <a:chOff x="1362713" y="2940974"/>
            <a:chExt cx="9416352" cy="3483016"/>
          </a:xfrm>
        </p:grpSpPr>
        <p:sp>
          <p:nvSpPr>
            <p:cNvPr id="197" name="四角形: 角を丸くする 196">
              <a:extLst>
                <a:ext uri="{FF2B5EF4-FFF2-40B4-BE49-F238E27FC236}">
                  <a16:creationId xmlns:a16="http://schemas.microsoft.com/office/drawing/2014/main" id="{2BC10DB3-DBD9-686F-6FF8-70FE89145DF4}"/>
                </a:ext>
              </a:extLst>
            </p:cNvPr>
            <p:cNvSpPr/>
            <p:nvPr/>
          </p:nvSpPr>
          <p:spPr>
            <a:xfrm>
              <a:off x="3685573" y="2945555"/>
              <a:ext cx="4787175" cy="2525107"/>
            </a:xfrm>
            <a:prstGeom prst="roundRect">
              <a:avLst>
                <a:gd name="adj" fmla="val 0"/>
              </a:avLst>
            </a:prstGeom>
            <a:solidFill>
              <a:schemeClr val="bg1">
                <a:lumMod val="95000"/>
              </a:schemeClr>
            </a:solidFill>
            <a:ln w="19050">
              <a:noFill/>
            </a:ln>
          </p:spPr>
          <p:txBody>
            <a:bodyPr wrap="none" lIns="36000" tIns="0" rIns="36000" bIns="36000" rtlCol="0" anchor="t">
              <a:no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endParaRPr kumimoji="1" lang="ja-JP" altLang="en-US" sz="1200" b="0" i="0" u="sng"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Meiryo UI"/>
                <a:ea typeface="Meiryo UI"/>
                <a:cs typeface="+mn-cs"/>
              </a:endParaRPr>
            </a:p>
          </p:txBody>
        </p:sp>
        <p:sp>
          <p:nvSpPr>
            <p:cNvPr id="210" name="四角形: 角を丸くする 209">
              <a:extLst>
                <a:ext uri="{FF2B5EF4-FFF2-40B4-BE49-F238E27FC236}">
                  <a16:creationId xmlns:a16="http://schemas.microsoft.com/office/drawing/2014/main" id="{6C0829F8-2C00-2B5B-3AE2-552FE25FB61E}"/>
                </a:ext>
              </a:extLst>
            </p:cNvPr>
            <p:cNvSpPr/>
            <p:nvPr/>
          </p:nvSpPr>
          <p:spPr>
            <a:xfrm>
              <a:off x="1380110" y="2962814"/>
              <a:ext cx="2287510" cy="1679309"/>
            </a:xfrm>
            <a:prstGeom prst="roundRect">
              <a:avLst>
                <a:gd name="adj" fmla="val 0"/>
              </a:avLst>
            </a:prstGeom>
            <a:noFill/>
            <a:ln w="19050">
              <a:solidFill>
                <a:schemeClr val="bg1">
                  <a:lumMod val="75000"/>
                </a:schemeClr>
              </a:solidFill>
            </a:ln>
          </p:spPr>
          <p:txBody>
            <a:bodyPr wrap="square" lIns="36000" tIns="36000" rIns="36000" bIns="36000" rtlCol="0" anchor="t">
              <a:no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kumimoji="1" lang="ja-JP" altLang="en-US" sz="1200" b="0" i="0" u="sng"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UD デジタル 教科書体 NP-R" panose="02020400000000000000" pitchFamily="18" charset="-128"/>
                  <a:ea typeface="UD デジタル 教科書体 NP-R" panose="02020400000000000000" pitchFamily="18" charset="-128"/>
                  <a:cs typeface="+mn-cs"/>
                </a:rPr>
                <a:t>出先の作業場所</a:t>
              </a:r>
              <a:r>
                <a:rPr kumimoji="1" lang="en-US" altLang="ja-JP" sz="1200" b="0" i="0" u="sng"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UD デジタル 教科書体 NP-R" panose="02020400000000000000" pitchFamily="18" charset="-128"/>
                  <a:ea typeface="UD デジタル 教科書体 NP-R" panose="02020400000000000000" pitchFamily="18" charset="-128"/>
                  <a:cs typeface="+mn-cs"/>
                </a:rPr>
                <a:t>/</a:t>
              </a:r>
              <a:r>
                <a:rPr kumimoji="1" lang="ja-JP" altLang="en-US" sz="1200" b="0" i="0" u="sng"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UD デジタル 教科書体 NP-R" panose="02020400000000000000" pitchFamily="18" charset="-128"/>
                  <a:ea typeface="UD デジタル 教科書体 NP-R" panose="02020400000000000000" pitchFamily="18" charset="-128"/>
                  <a:cs typeface="+mn-cs"/>
                </a:rPr>
                <a:t>自宅</a:t>
              </a:r>
            </a:p>
          </p:txBody>
        </p:sp>
        <p:sp>
          <p:nvSpPr>
            <p:cNvPr id="211" name="四角形: 角を丸くする 210">
              <a:extLst>
                <a:ext uri="{FF2B5EF4-FFF2-40B4-BE49-F238E27FC236}">
                  <a16:creationId xmlns:a16="http://schemas.microsoft.com/office/drawing/2014/main" id="{062CDD97-D092-ED53-A89F-4387BB1426EE}"/>
                </a:ext>
              </a:extLst>
            </p:cNvPr>
            <p:cNvSpPr/>
            <p:nvPr/>
          </p:nvSpPr>
          <p:spPr>
            <a:xfrm>
              <a:off x="8474126" y="2940974"/>
              <a:ext cx="2297866" cy="1686518"/>
            </a:xfrm>
            <a:prstGeom prst="roundRect">
              <a:avLst>
                <a:gd name="adj" fmla="val 387"/>
              </a:avLst>
            </a:prstGeom>
            <a:noFill/>
            <a:ln w="19050">
              <a:solidFill>
                <a:srgbClr val="F1E43B"/>
              </a:solidFill>
            </a:ln>
          </p:spPr>
          <p:txBody>
            <a:bodyPr wrap="square" lIns="36000" tIns="36000" rIns="36000" bIns="36000" rtlCol="0" anchor="t">
              <a:no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kumimoji="1" lang="ja-JP" altLang="en-US" sz="1200" b="0" i="0" u="sng"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UD デジタル 教科書体 NP-R" panose="02020400000000000000" pitchFamily="18" charset="-128"/>
                  <a:ea typeface="UD デジタル 教科書体 NP-R" panose="02020400000000000000" pitchFamily="18" charset="-128"/>
                  <a:cs typeface="+mn-cs"/>
                </a:rPr>
                <a:t>事業者</a:t>
              </a:r>
            </a:p>
          </p:txBody>
        </p:sp>
        <p:grpSp>
          <p:nvGrpSpPr>
            <p:cNvPr id="212" name="グループ化 211">
              <a:extLst>
                <a:ext uri="{FF2B5EF4-FFF2-40B4-BE49-F238E27FC236}">
                  <a16:creationId xmlns:a16="http://schemas.microsoft.com/office/drawing/2014/main" id="{66072286-4CFA-A5D7-B9A5-C314ABFA799B}"/>
                </a:ext>
              </a:extLst>
            </p:cNvPr>
            <p:cNvGrpSpPr/>
            <p:nvPr/>
          </p:nvGrpSpPr>
          <p:grpSpPr>
            <a:xfrm>
              <a:off x="10244820" y="4652342"/>
              <a:ext cx="534245" cy="555015"/>
              <a:chOff x="9331318" y="4641506"/>
              <a:chExt cx="534245" cy="555015"/>
            </a:xfrm>
          </p:grpSpPr>
          <p:sp>
            <p:nvSpPr>
              <p:cNvPr id="213" name="楕円 212">
                <a:extLst>
                  <a:ext uri="{FF2B5EF4-FFF2-40B4-BE49-F238E27FC236}">
                    <a16:creationId xmlns:a16="http://schemas.microsoft.com/office/drawing/2014/main" id="{2CD8D2BA-6263-E4B1-010D-CC35122798DC}"/>
                  </a:ext>
                </a:extLst>
              </p:cNvPr>
              <p:cNvSpPr/>
              <p:nvPr/>
            </p:nvSpPr>
            <p:spPr>
              <a:xfrm>
                <a:off x="9331318" y="4996841"/>
                <a:ext cx="534245" cy="199680"/>
              </a:xfrm>
              <a:prstGeom prst="ellipse">
                <a:avLst/>
              </a:prstGeom>
              <a:solidFill>
                <a:schemeClr val="bg1">
                  <a:lumMod val="95000"/>
                </a:schemeClr>
              </a:solidFill>
              <a:ln>
                <a:noFill/>
              </a:ln>
            </p:spPr>
            <p:txBody>
              <a:bodyPr wrap="square" lIns="36000" tIns="36000" rIns="36000" bIns="36000" rtlCol="0" anchor="b">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grpSp>
            <p:nvGrpSpPr>
              <p:cNvPr id="214" name="グループ化 213">
                <a:extLst>
                  <a:ext uri="{FF2B5EF4-FFF2-40B4-BE49-F238E27FC236}">
                    <a16:creationId xmlns:a16="http://schemas.microsoft.com/office/drawing/2014/main" id="{9AFE6A86-5C2B-B42F-99AC-F9D5A7929545}"/>
                  </a:ext>
                </a:extLst>
              </p:cNvPr>
              <p:cNvGrpSpPr/>
              <p:nvPr/>
            </p:nvGrpSpPr>
            <p:grpSpPr>
              <a:xfrm>
                <a:off x="9335310" y="4641506"/>
                <a:ext cx="526261" cy="505807"/>
                <a:chOff x="3832092" y="4685252"/>
                <a:chExt cx="687003" cy="687003"/>
              </a:xfrm>
            </p:grpSpPr>
            <p:sp>
              <p:nvSpPr>
                <p:cNvPr id="215" name="正方形/長方形 214">
                  <a:extLst>
                    <a:ext uri="{FF2B5EF4-FFF2-40B4-BE49-F238E27FC236}">
                      <a16:creationId xmlns:a16="http://schemas.microsoft.com/office/drawing/2014/main" id="{831C114C-743E-F4F4-096F-959C80AC91C0}"/>
                    </a:ext>
                  </a:extLst>
                </p:cNvPr>
                <p:cNvSpPr/>
                <p:nvPr/>
              </p:nvSpPr>
              <p:spPr>
                <a:xfrm>
                  <a:off x="4076653" y="4810540"/>
                  <a:ext cx="201197" cy="497090"/>
                </a:xfrm>
                <a:prstGeom prst="rect">
                  <a:avLst/>
                </a:prstGeom>
                <a:solidFill>
                  <a:schemeClr val="bg1"/>
                </a:solidFill>
                <a:ln>
                  <a:noFill/>
                </a:ln>
              </p:spPr>
              <p:txBody>
                <a:bodyPr wrap="square" lIns="36000" tIns="36000" rIns="36000" bIns="36000" rtlCol="0" anchor="t">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pic>
              <p:nvPicPr>
                <p:cNvPr id="216" name="グラフィックス 215" descr="オフィス ワーカー (女性) 単色塗りつぶし">
                  <a:extLst>
                    <a:ext uri="{FF2B5EF4-FFF2-40B4-BE49-F238E27FC236}">
                      <a16:creationId xmlns:a16="http://schemas.microsoft.com/office/drawing/2014/main" id="{19EC6337-CB83-C52C-BB2B-23377D980D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32092" y="4685252"/>
                  <a:ext cx="687003" cy="687003"/>
                </a:xfrm>
                <a:prstGeom prst="rect">
                  <a:avLst/>
                </a:prstGeom>
              </p:spPr>
            </p:pic>
          </p:grpSp>
        </p:grpSp>
        <p:grpSp>
          <p:nvGrpSpPr>
            <p:cNvPr id="217" name="グループ化 216">
              <a:extLst>
                <a:ext uri="{FF2B5EF4-FFF2-40B4-BE49-F238E27FC236}">
                  <a16:creationId xmlns:a16="http://schemas.microsoft.com/office/drawing/2014/main" id="{E7E35B63-5B49-B6A9-24FC-93A85BB1F939}"/>
                </a:ext>
              </a:extLst>
            </p:cNvPr>
            <p:cNvGrpSpPr/>
            <p:nvPr/>
          </p:nvGrpSpPr>
          <p:grpSpPr>
            <a:xfrm>
              <a:off x="1647798" y="5235699"/>
              <a:ext cx="592091" cy="477922"/>
              <a:chOff x="679110" y="2833613"/>
              <a:chExt cx="634025" cy="511771"/>
            </a:xfrm>
          </p:grpSpPr>
          <p:sp>
            <p:nvSpPr>
              <p:cNvPr id="218" name="楕円 217">
                <a:extLst>
                  <a:ext uri="{FF2B5EF4-FFF2-40B4-BE49-F238E27FC236}">
                    <a16:creationId xmlns:a16="http://schemas.microsoft.com/office/drawing/2014/main" id="{385B8828-74A7-CB0C-5549-426BD75E0B4D}"/>
                  </a:ext>
                </a:extLst>
              </p:cNvPr>
              <p:cNvSpPr/>
              <p:nvPr/>
            </p:nvSpPr>
            <p:spPr>
              <a:xfrm>
                <a:off x="679110" y="3129436"/>
                <a:ext cx="634025" cy="215948"/>
              </a:xfrm>
              <a:prstGeom prst="ellipse">
                <a:avLst/>
              </a:prstGeom>
              <a:solidFill>
                <a:schemeClr val="bg1">
                  <a:lumMod val="95000"/>
                </a:schemeClr>
              </a:solidFill>
              <a:ln>
                <a:noFill/>
              </a:ln>
            </p:spPr>
            <p:txBody>
              <a:bodyPr wrap="square" lIns="36000" tIns="36000" rIns="36000" bIns="36000" rtlCol="0" anchor="b">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grpSp>
            <p:nvGrpSpPr>
              <p:cNvPr id="219" name="グループ化 218">
                <a:extLst>
                  <a:ext uri="{FF2B5EF4-FFF2-40B4-BE49-F238E27FC236}">
                    <a16:creationId xmlns:a16="http://schemas.microsoft.com/office/drawing/2014/main" id="{25330B3E-8B1C-B14C-111A-9A043CE56854}"/>
                  </a:ext>
                </a:extLst>
              </p:cNvPr>
              <p:cNvGrpSpPr>
                <a:grpSpLocks/>
              </p:cNvGrpSpPr>
              <p:nvPr/>
            </p:nvGrpSpPr>
            <p:grpSpPr>
              <a:xfrm>
                <a:off x="732485" y="2833613"/>
                <a:ext cx="498839" cy="498843"/>
                <a:chOff x="6830764" y="6954522"/>
                <a:chExt cx="498839" cy="435864"/>
              </a:xfrm>
            </p:grpSpPr>
            <p:sp>
              <p:nvSpPr>
                <p:cNvPr id="220" name="四角形: 角を丸くする 219">
                  <a:extLst>
                    <a:ext uri="{FF2B5EF4-FFF2-40B4-BE49-F238E27FC236}">
                      <a16:creationId xmlns:a16="http://schemas.microsoft.com/office/drawing/2014/main" id="{BD9216AF-32D0-FF57-2BF1-8FC48E507F9B}"/>
                    </a:ext>
                  </a:extLst>
                </p:cNvPr>
                <p:cNvSpPr/>
                <p:nvPr/>
              </p:nvSpPr>
              <p:spPr>
                <a:xfrm>
                  <a:off x="6984460" y="7005326"/>
                  <a:ext cx="180296" cy="170044"/>
                </a:xfrm>
                <a:prstGeom prst="roundRect">
                  <a:avLst/>
                </a:prstGeom>
                <a:solidFill>
                  <a:schemeClr val="bg1"/>
                </a:solidFill>
                <a:ln>
                  <a:noFill/>
                </a:ln>
              </p:spPr>
              <p:txBody>
                <a:bodyPr wrap="square" lIns="36000" tIns="36000" rIns="36000" bIns="36000" rtlCol="0" anchor="t">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221" name="四角形: 角を丸くする 220">
                  <a:extLst>
                    <a:ext uri="{FF2B5EF4-FFF2-40B4-BE49-F238E27FC236}">
                      <a16:creationId xmlns:a16="http://schemas.microsoft.com/office/drawing/2014/main" id="{D0B4BAA3-F800-B8AE-DBB5-749BE2D30479}"/>
                    </a:ext>
                  </a:extLst>
                </p:cNvPr>
                <p:cNvSpPr/>
                <p:nvPr/>
              </p:nvSpPr>
              <p:spPr>
                <a:xfrm>
                  <a:off x="7014599" y="7016622"/>
                  <a:ext cx="117245" cy="170044"/>
                </a:xfrm>
                <a:prstGeom prst="roundRect">
                  <a:avLst/>
                </a:prstGeom>
                <a:solidFill>
                  <a:schemeClr val="bg1"/>
                </a:solidFill>
                <a:ln>
                  <a:noFill/>
                </a:ln>
              </p:spPr>
              <p:txBody>
                <a:bodyPr wrap="square" lIns="36000" tIns="36000" rIns="36000" bIns="36000" rtlCol="0" anchor="t">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pic>
              <p:nvPicPr>
                <p:cNvPr id="222" name="グラフィックス 221" descr="オフィス ワーカー (男性) 単色塗りつぶし">
                  <a:extLst>
                    <a:ext uri="{FF2B5EF4-FFF2-40B4-BE49-F238E27FC236}">
                      <a16:creationId xmlns:a16="http://schemas.microsoft.com/office/drawing/2014/main" id="{0E46397B-674B-D6B5-8714-57605307BF0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830764" y="6954522"/>
                  <a:ext cx="498839" cy="435864"/>
                </a:xfrm>
                <a:prstGeom prst="rect">
                  <a:avLst/>
                </a:prstGeom>
              </p:spPr>
            </p:pic>
          </p:grpSp>
        </p:grpSp>
        <p:grpSp>
          <p:nvGrpSpPr>
            <p:cNvPr id="223" name="Group 89">
              <a:extLst>
                <a:ext uri="{FF2B5EF4-FFF2-40B4-BE49-F238E27FC236}">
                  <a16:creationId xmlns:a16="http://schemas.microsoft.com/office/drawing/2014/main" id="{C512B5ED-47F6-B563-D866-CC33B9869945}"/>
                </a:ext>
              </a:extLst>
            </p:cNvPr>
            <p:cNvGrpSpPr>
              <a:grpSpLocks noChangeAspect="1"/>
            </p:cNvGrpSpPr>
            <p:nvPr/>
          </p:nvGrpSpPr>
          <p:grpSpPr bwMode="auto">
            <a:xfrm>
              <a:off x="2551171" y="5304010"/>
              <a:ext cx="365265" cy="349009"/>
              <a:chOff x="1375" y="1729"/>
              <a:chExt cx="427" cy="408"/>
            </a:xfrm>
            <a:solidFill>
              <a:srgbClr val="AF1932"/>
            </a:solidFill>
          </p:grpSpPr>
          <p:sp>
            <p:nvSpPr>
              <p:cNvPr id="224" name="Freeform 90">
                <a:extLst>
                  <a:ext uri="{FF2B5EF4-FFF2-40B4-BE49-F238E27FC236}">
                    <a16:creationId xmlns:a16="http://schemas.microsoft.com/office/drawing/2014/main" id="{69918C8A-4907-2787-68F5-56B3CE926775}"/>
                  </a:ext>
                </a:extLst>
              </p:cNvPr>
              <p:cNvSpPr>
                <a:spLocks noEditPoints="1"/>
              </p:cNvSpPr>
              <p:nvPr/>
            </p:nvSpPr>
            <p:spPr bwMode="auto">
              <a:xfrm>
                <a:off x="1509" y="2013"/>
                <a:ext cx="159" cy="53"/>
              </a:xfrm>
              <a:custGeom>
                <a:avLst/>
                <a:gdLst>
                  <a:gd name="T0" fmla="*/ 102 w 108"/>
                  <a:gd name="T1" fmla="*/ 36 h 36"/>
                  <a:gd name="T2" fmla="*/ 6 w 108"/>
                  <a:gd name="T3" fmla="*/ 36 h 36"/>
                  <a:gd name="T4" fmla="*/ 1 w 108"/>
                  <a:gd name="T5" fmla="*/ 34 h 36"/>
                  <a:gd name="T6" fmla="*/ 0 w 108"/>
                  <a:gd name="T7" fmla="*/ 29 h 36"/>
                  <a:gd name="T8" fmla="*/ 6 w 108"/>
                  <a:gd name="T9" fmla="*/ 5 h 36"/>
                  <a:gd name="T10" fmla="*/ 12 w 108"/>
                  <a:gd name="T11" fmla="*/ 0 h 36"/>
                  <a:gd name="T12" fmla="*/ 96 w 108"/>
                  <a:gd name="T13" fmla="*/ 0 h 36"/>
                  <a:gd name="T14" fmla="*/ 102 w 108"/>
                  <a:gd name="T15" fmla="*/ 5 h 36"/>
                  <a:gd name="T16" fmla="*/ 108 w 108"/>
                  <a:gd name="T17" fmla="*/ 29 h 36"/>
                  <a:gd name="T18" fmla="*/ 107 w 108"/>
                  <a:gd name="T19" fmla="*/ 34 h 36"/>
                  <a:gd name="T20" fmla="*/ 102 w 108"/>
                  <a:gd name="T21" fmla="*/ 36 h 36"/>
                  <a:gd name="T22" fmla="*/ 14 w 108"/>
                  <a:gd name="T23" fmla="*/ 24 h 36"/>
                  <a:gd name="T24" fmla="*/ 94 w 108"/>
                  <a:gd name="T25" fmla="*/ 24 h 36"/>
                  <a:gd name="T26" fmla="*/ 91 w 108"/>
                  <a:gd name="T27" fmla="*/ 12 h 36"/>
                  <a:gd name="T28" fmla="*/ 17 w 108"/>
                  <a:gd name="T29" fmla="*/ 12 h 36"/>
                  <a:gd name="T30" fmla="*/ 14 w 108"/>
                  <a:gd name="T31" fmla="*/ 2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8" h="36">
                    <a:moveTo>
                      <a:pt x="102" y="36"/>
                    </a:moveTo>
                    <a:cubicBezTo>
                      <a:pt x="6" y="36"/>
                      <a:pt x="6" y="36"/>
                      <a:pt x="6" y="36"/>
                    </a:cubicBezTo>
                    <a:cubicBezTo>
                      <a:pt x="4" y="36"/>
                      <a:pt x="2" y="36"/>
                      <a:pt x="1" y="34"/>
                    </a:cubicBezTo>
                    <a:cubicBezTo>
                      <a:pt x="0" y="33"/>
                      <a:pt x="0" y="31"/>
                      <a:pt x="0" y="29"/>
                    </a:cubicBezTo>
                    <a:cubicBezTo>
                      <a:pt x="6" y="5"/>
                      <a:pt x="6" y="5"/>
                      <a:pt x="6" y="5"/>
                    </a:cubicBezTo>
                    <a:cubicBezTo>
                      <a:pt x="7" y="2"/>
                      <a:pt x="9" y="0"/>
                      <a:pt x="12" y="0"/>
                    </a:cubicBezTo>
                    <a:cubicBezTo>
                      <a:pt x="96" y="0"/>
                      <a:pt x="96" y="0"/>
                      <a:pt x="96" y="0"/>
                    </a:cubicBezTo>
                    <a:cubicBezTo>
                      <a:pt x="99" y="0"/>
                      <a:pt x="101" y="2"/>
                      <a:pt x="102" y="5"/>
                    </a:cubicBezTo>
                    <a:cubicBezTo>
                      <a:pt x="108" y="29"/>
                      <a:pt x="108" y="29"/>
                      <a:pt x="108" y="29"/>
                    </a:cubicBezTo>
                    <a:cubicBezTo>
                      <a:pt x="108" y="31"/>
                      <a:pt x="108" y="33"/>
                      <a:pt x="107" y="34"/>
                    </a:cubicBezTo>
                    <a:cubicBezTo>
                      <a:pt x="105" y="36"/>
                      <a:pt x="104" y="36"/>
                      <a:pt x="102" y="36"/>
                    </a:cubicBezTo>
                    <a:close/>
                    <a:moveTo>
                      <a:pt x="14" y="24"/>
                    </a:moveTo>
                    <a:cubicBezTo>
                      <a:pt x="94" y="24"/>
                      <a:pt x="94" y="24"/>
                      <a:pt x="94" y="24"/>
                    </a:cubicBezTo>
                    <a:cubicBezTo>
                      <a:pt x="91" y="12"/>
                      <a:pt x="91" y="12"/>
                      <a:pt x="91" y="12"/>
                    </a:cubicBezTo>
                    <a:cubicBezTo>
                      <a:pt x="17" y="12"/>
                      <a:pt x="17" y="12"/>
                      <a:pt x="17" y="12"/>
                    </a:cubicBezTo>
                    <a:lnTo>
                      <a:pt x="1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898989"/>
                  </a:solidFill>
                  <a:effectLst/>
                  <a:uLnTx/>
                  <a:uFillTx/>
                  <a:latin typeface="Calibri"/>
                  <a:ea typeface="Meiryo UI"/>
                  <a:cs typeface="Arial" charset="0"/>
                </a:endParaRPr>
              </a:p>
            </p:txBody>
          </p:sp>
          <p:sp>
            <p:nvSpPr>
              <p:cNvPr id="225" name="Freeform 91">
                <a:extLst>
                  <a:ext uri="{FF2B5EF4-FFF2-40B4-BE49-F238E27FC236}">
                    <a16:creationId xmlns:a16="http://schemas.microsoft.com/office/drawing/2014/main" id="{FCBD3A90-6959-FE29-BBEC-133447DC060F}"/>
                  </a:ext>
                </a:extLst>
              </p:cNvPr>
              <p:cNvSpPr>
                <a:spLocks noEditPoints="1"/>
              </p:cNvSpPr>
              <p:nvPr/>
            </p:nvSpPr>
            <p:spPr bwMode="auto">
              <a:xfrm>
                <a:off x="1375" y="1729"/>
                <a:ext cx="427" cy="408"/>
              </a:xfrm>
              <a:custGeom>
                <a:avLst/>
                <a:gdLst>
                  <a:gd name="T0" fmla="*/ 264 w 288"/>
                  <a:gd name="T1" fmla="*/ 276 h 276"/>
                  <a:gd name="T2" fmla="*/ 24 w 288"/>
                  <a:gd name="T3" fmla="*/ 276 h 276"/>
                  <a:gd name="T4" fmla="*/ 0 w 288"/>
                  <a:gd name="T5" fmla="*/ 252 h 276"/>
                  <a:gd name="T6" fmla="*/ 0 w 288"/>
                  <a:gd name="T7" fmla="*/ 246 h 276"/>
                  <a:gd name="T8" fmla="*/ 0 w 288"/>
                  <a:gd name="T9" fmla="*/ 245 h 276"/>
                  <a:gd name="T10" fmla="*/ 24 w 288"/>
                  <a:gd name="T11" fmla="*/ 162 h 276"/>
                  <a:gd name="T12" fmla="*/ 24 w 288"/>
                  <a:gd name="T13" fmla="*/ 24 h 276"/>
                  <a:gd name="T14" fmla="*/ 48 w 288"/>
                  <a:gd name="T15" fmla="*/ 0 h 276"/>
                  <a:gd name="T16" fmla="*/ 240 w 288"/>
                  <a:gd name="T17" fmla="*/ 0 h 276"/>
                  <a:gd name="T18" fmla="*/ 264 w 288"/>
                  <a:gd name="T19" fmla="*/ 24 h 276"/>
                  <a:gd name="T20" fmla="*/ 264 w 288"/>
                  <a:gd name="T21" fmla="*/ 156 h 276"/>
                  <a:gd name="T22" fmla="*/ 288 w 288"/>
                  <a:gd name="T23" fmla="*/ 245 h 276"/>
                  <a:gd name="T24" fmla="*/ 288 w 288"/>
                  <a:gd name="T25" fmla="*/ 246 h 276"/>
                  <a:gd name="T26" fmla="*/ 288 w 288"/>
                  <a:gd name="T27" fmla="*/ 252 h 276"/>
                  <a:gd name="T28" fmla="*/ 264 w 288"/>
                  <a:gd name="T29" fmla="*/ 276 h 276"/>
                  <a:gd name="T30" fmla="*/ 12 w 288"/>
                  <a:gd name="T31" fmla="*/ 247 h 276"/>
                  <a:gd name="T32" fmla="*/ 12 w 288"/>
                  <a:gd name="T33" fmla="*/ 252 h 276"/>
                  <a:gd name="T34" fmla="*/ 24 w 288"/>
                  <a:gd name="T35" fmla="*/ 264 h 276"/>
                  <a:gd name="T36" fmla="*/ 264 w 288"/>
                  <a:gd name="T37" fmla="*/ 264 h 276"/>
                  <a:gd name="T38" fmla="*/ 276 w 288"/>
                  <a:gd name="T39" fmla="*/ 252 h 276"/>
                  <a:gd name="T40" fmla="*/ 276 w 288"/>
                  <a:gd name="T41" fmla="*/ 247 h 276"/>
                  <a:gd name="T42" fmla="*/ 252 w 288"/>
                  <a:gd name="T43" fmla="*/ 158 h 276"/>
                  <a:gd name="T44" fmla="*/ 252 w 288"/>
                  <a:gd name="T45" fmla="*/ 156 h 276"/>
                  <a:gd name="T46" fmla="*/ 252 w 288"/>
                  <a:gd name="T47" fmla="*/ 24 h 276"/>
                  <a:gd name="T48" fmla="*/ 240 w 288"/>
                  <a:gd name="T49" fmla="*/ 12 h 276"/>
                  <a:gd name="T50" fmla="*/ 48 w 288"/>
                  <a:gd name="T51" fmla="*/ 12 h 276"/>
                  <a:gd name="T52" fmla="*/ 36 w 288"/>
                  <a:gd name="T53" fmla="*/ 24 h 276"/>
                  <a:gd name="T54" fmla="*/ 36 w 288"/>
                  <a:gd name="T55" fmla="*/ 162 h 276"/>
                  <a:gd name="T56" fmla="*/ 36 w 288"/>
                  <a:gd name="T57" fmla="*/ 164 h 276"/>
                  <a:gd name="T58" fmla="*/ 12 w 288"/>
                  <a:gd name="T59" fmla="*/ 24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8" h="276">
                    <a:moveTo>
                      <a:pt x="264" y="276"/>
                    </a:moveTo>
                    <a:cubicBezTo>
                      <a:pt x="24" y="276"/>
                      <a:pt x="24" y="276"/>
                      <a:pt x="24" y="276"/>
                    </a:cubicBezTo>
                    <a:cubicBezTo>
                      <a:pt x="11" y="276"/>
                      <a:pt x="0" y="266"/>
                      <a:pt x="0" y="252"/>
                    </a:cubicBezTo>
                    <a:cubicBezTo>
                      <a:pt x="0" y="246"/>
                      <a:pt x="0" y="246"/>
                      <a:pt x="0" y="246"/>
                    </a:cubicBezTo>
                    <a:cubicBezTo>
                      <a:pt x="0" y="246"/>
                      <a:pt x="0" y="245"/>
                      <a:pt x="0" y="245"/>
                    </a:cubicBezTo>
                    <a:cubicBezTo>
                      <a:pt x="24" y="162"/>
                      <a:pt x="24" y="162"/>
                      <a:pt x="24" y="162"/>
                    </a:cubicBezTo>
                    <a:cubicBezTo>
                      <a:pt x="24" y="24"/>
                      <a:pt x="24" y="24"/>
                      <a:pt x="24" y="24"/>
                    </a:cubicBezTo>
                    <a:cubicBezTo>
                      <a:pt x="24" y="11"/>
                      <a:pt x="35" y="0"/>
                      <a:pt x="48" y="0"/>
                    </a:cubicBezTo>
                    <a:cubicBezTo>
                      <a:pt x="240" y="0"/>
                      <a:pt x="240" y="0"/>
                      <a:pt x="240" y="0"/>
                    </a:cubicBezTo>
                    <a:cubicBezTo>
                      <a:pt x="253" y="0"/>
                      <a:pt x="264" y="11"/>
                      <a:pt x="264" y="24"/>
                    </a:cubicBezTo>
                    <a:cubicBezTo>
                      <a:pt x="264" y="156"/>
                      <a:pt x="264" y="156"/>
                      <a:pt x="264" y="156"/>
                    </a:cubicBezTo>
                    <a:cubicBezTo>
                      <a:pt x="288" y="245"/>
                      <a:pt x="288" y="245"/>
                      <a:pt x="288" y="245"/>
                    </a:cubicBezTo>
                    <a:cubicBezTo>
                      <a:pt x="288" y="245"/>
                      <a:pt x="288" y="246"/>
                      <a:pt x="288" y="246"/>
                    </a:cubicBezTo>
                    <a:cubicBezTo>
                      <a:pt x="288" y="252"/>
                      <a:pt x="288" y="252"/>
                      <a:pt x="288" y="252"/>
                    </a:cubicBezTo>
                    <a:cubicBezTo>
                      <a:pt x="288" y="266"/>
                      <a:pt x="277" y="276"/>
                      <a:pt x="264" y="276"/>
                    </a:cubicBezTo>
                    <a:close/>
                    <a:moveTo>
                      <a:pt x="12" y="247"/>
                    </a:moveTo>
                    <a:cubicBezTo>
                      <a:pt x="12" y="252"/>
                      <a:pt x="12" y="252"/>
                      <a:pt x="12" y="252"/>
                    </a:cubicBezTo>
                    <a:cubicBezTo>
                      <a:pt x="12" y="259"/>
                      <a:pt x="17" y="264"/>
                      <a:pt x="24" y="264"/>
                    </a:cubicBezTo>
                    <a:cubicBezTo>
                      <a:pt x="264" y="264"/>
                      <a:pt x="264" y="264"/>
                      <a:pt x="264" y="264"/>
                    </a:cubicBezTo>
                    <a:cubicBezTo>
                      <a:pt x="270" y="264"/>
                      <a:pt x="276" y="259"/>
                      <a:pt x="276" y="252"/>
                    </a:cubicBezTo>
                    <a:cubicBezTo>
                      <a:pt x="276" y="247"/>
                      <a:pt x="276" y="247"/>
                      <a:pt x="276" y="247"/>
                    </a:cubicBezTo>
                    <a:cubicBezTo>
                      <a:pt x="252" y="158"/>
                      <a:pt x="252" y="158"/>
                      <a:pt x="252" y="158"/>
                    </a:cubicBezTo>
                    <a:cubicBezTo>
                      <a:pt x="252" y="157"/>
                      <a:pt x="252" y="157"/>
                      <a:pt x="252" y="156"/>
                    </a:cubicBezTo>
                    <a:cubicBezTo>
                      <a:pt x="252" y="24"/>
                      <a:pt x="252" y="24"/>
                      <a:pt x="252" y="24"/>
                    </a:cubicBezTo>
                    <a:cubicBezTo>
                      <a:pt x="252" y="18"/>
                      <a:pt x="246" y="12"/>
                      <a:pt x="240" y="12"/>
                    </a:cubicBezTo>
                    <a:cubicBezTo>
                      <a:pt x="48" y="12"/>
                      <a:pt x="48" y="12"/>
                      <a:pt x="48" y="12"/>
                    </a:cubicBezTo>
                    <a:cubicBezTo>
                      <a:pt x="41" y="12"/>
                      <a:pt x="36" y="18"/>
                      <a:pt x="36" y="24"/>
                    </a:cubicBezTo>
                    <a:cubicBezTo>
                      <a:pt x="36" y="162"/>
                      <a:pt x="36" y="162"/>
                      <a:pt x="36" y="162"/>
                    </a:cubicBezTo>
                    <a:cubicBezTo>
                      <a:pt x="36" y="163"/>
                      <a:pt x="36" y="164"/>
                      <a:pt x="36" y="164"/>
                    </a:cubicBezTo>
                    <a:lnTo>
                      <a:pt x="12" y="2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898989"/>
                  </a:solidFill>
                  <a:effectLst/>
                  <a:uLnTx/>
                  <a:uFillTx/>
                  <a:latin typeface="Calibri"/>
                  <a:ea typeface="Meiryo UI"/>
                  <a:cs typeface="Arial" charset="0"/>
                </a:endParaRPr>
              </a:p>
            </p:txBody>
          </p:sp>
          <p:sp>
            <p:nvSpPr>
              <p:cNvPr id="226" name="Rectangle 92">
                <a:extLst>
                  <a:ext uri="{FF2B5EF4-FFF2-40B4-BE49-F238E27FC236}">
                    <a16:creationId xmlns:a16="http://schemas.microsoft.com/office/drawing/2014/main" id="{4E99A126-1C30-90A4-1970-21D3C2F48424}"/>
                  </a:ext>
                </a:extLst>
              </p:cNvPr>
              <p:cNvSpPr>
                <a:spLocks noChangeArrowheads="1"/>
              </p:cNvSpPr>
              <p:nvPr/>
            </p:nvSpPr>
            <p:spPr bwMode="auto">
              <a:xfrm>
                <a:off x="1420" y="1960"/>
                <a:ext cx="337"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898989"/>
                  </a:solidFill>
                  <a:effectLst/>
                  <a:uLnTx/>
                  <a:uFillTx/>
                  <a:latin typeface="Calibri"/>
                  <a:ea typeface="Meiryo UI"/>
                  <a:cs typeface="Arial" charset="0"/>
                </a:endParaRPr>
              </a:p>
            </p:txBody>
          </p:sp>
          <p:sp>
            <p:nvSpPr>
              <p:cNvPr id="227" name="Rectangle 93">
                <a:extLst>
                  <a:ext uri="{FF2B5EF4-FFF2-40B4-BE49-F238E27FC236}">
                    <a16:creationId xmlns:a16="http://schemas.microsoft.com/office/drawing/2014/main" id="{1F74E6BB-5021-E200-6D2E-2358ECB45D00}"/>
                  </a:ext>
                </a:extLst>
              </p:cNvPr>
              <p:cNvSpPr>
                <a:spLocks noChangeArrowheads="1"/>
              </p:cNvSpPr>
              <p:nvPr/>
            </p:nvSpPr>
            <p:spPr bwMode="auto">
              <a:xfrm>
                <a:off x="1384" y="2084"/>
                <a:ext cx="409"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898989"/>
                  </a:solidFill>
                  <a:effectLst/>
                  <a:uLnTx/>
                  <a:uFillTx/>
                  <a:latin typeface="Calibri"/>
                  <a:ea typeface="Meiryo UI"/>
                  <a:cs typeface="Arial" charset="0"/>
                </a:endParaRPr>
              </a:p>
            </p:txBody>
          </p:sp>
          <p:sp>
            <p:nvSpPr>
              <p:cNvPr id="228" name="Freeform 94">
                <a:extLst>
                  <a:ext uri="{FF2B5EF4-FFF2-40B4-BE49-F238E27FC236}">
                    <a16:creationId xmlns:a16="http://schemas.microsoft.com/office/drawing/2014/main" id="{14A42ECE-9B01-564C-B23E-EF42F7B484F9}"/>
                  </a:ext>
                </a:extLst>
              </p:cNvPr>
              <p:cNvSpPr>
                <a:spLocks noEditPoints="1"/>
              </p:cNvSpPr>
              <p:nvPr/>
            </p:nvSpPr>
            <p:spPr bwMode="auto">
              <a:xfrm>
                <a:off x="1446" y="1765"/>
                <a:ext cx="285" cy="177"/>
              </a:xfrm>
              <a:custGeom>
                <a:avLst/>
                <a:gdLst>
                  <a:gd name="T0" fmla="*/ 186 w 192"/>
                  <a:gd name="T1" fmla="*/ 120 h 120"/>
                  <a:gd name="T2" fmla="*/ 6 w 192"/>
                  <a:gd name="T3" fmla="*/ 120 h 120"/>
                  <a:gd name="T4" fmla="*/ 0 w 192"/>
                  <a:gd name="T5" fmla="*/ 114 h 120"/>
                  <a:gd name="T6" fmla="*/ 0 w 192"/>
                  <a:gd name="T7" fmla="*/ 6 h 120"/>
                  <a:gd name="T8" fmla="*/ 6 w 192"/>
                  <a:gd name="T9" fmla="*/ 0 h 120"/>
                  <a:gd name="T10" fmla="*/ 186 w 192"/>
                  <a:gd name="T11" fmla="*/ 0 h 120"/>
                  <a:gd name="T12" fmla="*/ 192 w 192"/>
                  <a:gd name="T13" fmla="*/ 6 h 120"/>
                  <a:gd name="T14" fmla="*/ 192 w 192"/>
                  <a:gd name="T15" fmla="*/ 114 h 120"/>
                  <a:gd name="T16" fmla="*/ 186 w 192"/>
                  <a:gd name="T17" fmla="*/ 120 h 120"/>
                  <a:gd name="T18" fmla="*/ 12 w 192"/>
                  <a:gd name="T19" fmla="*/ 108 h 120"/>
                  <a:gd name="T20" fmla="*/ 180 w 192"/>
                  <a:gd name="T21" fmla="*/ 108 h 120"/>
                  <a:gd name="T22" fmla="*/ 180 w 192"/>
                  <a:gd name="T23" fmla="*/ 12 h 120"/>
                  <a:gd name="T24" fmla="*/ 12 w 192"/>
                  <a:gd name="T25" fmla="*/ 12 h 120"/>
                  <a:gd name="T26" fmla="*/ 12 w 192"/>
                  <a:gd name="T27" fmla="*/ 10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 h="120">
                    <a:moveTo>
                      <a:pt x="186" y="120"/>
                    </a:moveTo>
                    <a:cubicBezTo>
                      <a:pt x="6" y="120"/>
                      <a:pt x="6" y="120"/>
                      <a:pt x="6" y="120"/>
                    </a:cubicBezTo>
                    <a:cubicBezTo>
                      <a:pt x="3" y="120"/>
                      <a:pt x="0" y="118"/>
                      <a:pt x="0" y="114"/>
                    </a:cubicBezTo>
                    <a:cubicBezTo>
                      <a:pt x="0" y="6"/>
                      <a:pt x="0" y="6"/>
                      <a:pt x="0" y="6"/>
                    </a:cubicBezTo>
                    <a:cubicBezTo>
                      <a:pt x="0" y="3"/>
                      <a:pt x="3" y="0"/>
                      <a:pt x="6" y="0"/>
                    </a:cubicBezTo>
                    <a:cubicBezTo>
                      <a:pt x="186" y="0"/>
                      <a:pt x="186" y="0"/>
                      <a:pt x="186" y="0"/>
                    </a:cubicBezTo>
                    <a:cubicBezTo>
                      <a:pt x="189" y="0"/>
                      <a:pt x="192" y="3"/>
                      <a:pt x="192" y="6"/>
                    </a:cubicBezTo>
                    <a:cubicBezTo>
                      <a:pt x="192" y="114"/>
                      <a:pt x="192" y="114"/>
                      <a:pt x="192" y="114"/>
                    </a:cubicBezTo>
                    <a:cubicBezTo>
                      <a:pt x="192" y="118"/>
                      <a:pt x="189" y="120"/>
                      <a:pt x="186" y="120"/>
                    </a:cubicBezTo>
                    <a:close/>
                    <a:moveTo>
                      <a:pt x="12" y="108"/>
                    </a:moveTo>
                    <a:cubicBezTo>
                      <a:pt x="180" y="108"/>
                      <a:pt x="180" y="108"/>
                      <a:pt x="180" y="108"/>
                    </a:cubicBezTo>
                    <a:cubicBezTo>
                      <a:pt x="180" y="12"/>
                      <a:pt x="180" y="12"/>
                      <a:pt x="180" y="12"/>
                    </a:cubicBezTo>
                    <a:cubicBezTo>
                      <a:pt x="12" y="12"/>
                      <a:pt x="12" y="12"/>
                      <a:pt x="12" y="12"/>
                    </a:cubicBezTo>
                    <a:lnTo>
                      <a:pt x="12"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898989"/>
                  </a:solidFill>
                  <a:effectLst/>
                  <a:uLnTx/>
                  <a:uFillTx/>
                  <a:latin typeface="Calibri"/>
                  <a:ea typeface="Meiryo UI"/>
                  <a:cs typeface="Arial" charset="0"/>
                </a:endParaRPr>
              </a:p>
            </p:txBody>
          </p:sp>
        </p:grpSp>
        <p:sp>
          <p:nvSpPr>
            <p:cNvPr id="229" name="矢印: 右 228">
              <a:extLst>
                <a:ext uri="{FF2B5EF4-FFF2-40B4-BE49-F238E27FC236}">
                  <a16:creationId xmlns:a16="http://schemas.microsoft.com/office/drawing/2014/main" id="{0E494243-C794-7BF3-2C84-DF6B1097675D}"/>
                </a:ext>
              </a:extLst>
            </p:cNvPr>
            <p:cNvSpPr/>
            <p:nvPr/>
          </p:nvSpPr>
          <p:spPr>
            <a:xfrm>
              <a:off x="2166800" y="5312569"/>
              <a:ext cx="315105" cy="294037"/>
            </a:xfrm>
            <a:prstGeom prst="rightArrow">
              <a:avLst/>
            </a:prstGeom>
            <a:solidFill>
              <a:schemeClr val="bg1">
                <a:lumMod val="85000"/>
              </a:schemeClr>
            </a:solidFill>
            <a:ln>
              <a:solidFill>
                <a:schemeClr val="bg1">
                  <a:lumMod val="95000"/>
                </a:schemeClr>
              </a:solidFill>
            </a:ln>
          </p:spPr>
          <p:txBody>
            <a:bodyPr wrap="square" lIns="36000" tIns="36000" rIns="36000" bIns="36000" rtlCol="0" anchor="ctr">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grpSp>
          <p:nvGrpSpPr>
            <p:cNvPr id="230" name="グループ化 229">
              <a:extLst>
                <a:ext uri="{FF2B5EF4-FFF2-40B4-BE49-F238E27FC236}">
                  <a16:creationId xmlns:a16="http://schemas.microsoft.com/office/drawing/2014/main" id="{978F268A-F39D-4923-62AB-03896C529AAB}"/>
                </a:ext>
              </a:extLst>
            </p:cNvPr>
            <p:cNvGrpSpPr/>
            <p:nvPr/>
          </p:nvGrpSpPr>
          <p:grpSpPr>
            <a:xfrm>
              <a:off x="8506155" y="4686153"/>
              <a:ext cx="587670" cy="519554"/>
              <a:chOff x="7944458" y="4776441"/>
              <a:chExt cx="587670" cy="519554"/>
            </a:xfrm>
          </p:grpSpPr>
          <p:sp>
            <p:nvSpPr>
              <p:cNvPr id="231" name="楕円 230">
                <a:extLst>
                  <a:ext uri="{FF2B5EF4-FFF2-40B4-BE49-F238E27FC236}">
                    <a16:creationId xmlns:a16="http://schemas.microsoft.com/office/drawing/2014/main" id="{4A5E4290-DE42-2372-DB86-8AA6AF3671DA}"/>
                  </a:ext>
                </a:extLst>
              </p:cNvPr>
              <p:cNvSpPr/>
              <p:nvPr/>
            </p:nvSpPr>
            <p:spPr>
              <a:xfrm>
                <a:off x="7944458" y="5054382"/>
                <a:ext cx="587670" cy="241613"/>
              </a:xfrm>
              <a:prstGeom prst="ellipse">
                <a:avLst/>
              </a:prstGeom>
              <a:solidFill>
                <a:schemeClr val="bg1">
                  <a:lumMod val="95000"/>
                </a:schemeClr>
              </a:solidFill>
              <a:ln>
                <a:noFill/>
              </a:ln>
            </p:spPr>
            <p:txBody>
              <a:bodyPr wrap="square" lIns="36000" tIns="36000" rIns="36000" bIns="36000" rtlCol="0" anchor="b">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grpSp>
            <p:nvGrpSpPr>
              <p:cNvPr id="232" name="グループ化 231">
                <a:extLst>
                  <a:ext uri="{FF2B5EF4-FFF2-40B4-BE49-F238E27FC236}">
                    <a16:creationId xmlns:a16="http://schemas.microsoft.com/office/drawing/2014/main" id="{321DB438-C0D1-F07A-E7F3-149C88E4CC78}"/>
                  </a:ext>
                </a:extLst>
              </p:cNvPr>
              <p:cNvGrpSpPr/>
              <p:nvPr/>
            </p:nvGrpSpPr>
            <p:grpSpPr>
              <a:xfrm>
                <a:off x="7970465" y="4776441"/>
                <a:ext cx="526262" cy="505807"/>
                <a:chOff x="3832092" y="4685252"/>
                <a:chExt cx="687003" cy="687003"/>
              </a:xfrm>
            </p:grpSpPr>
            <p:sp>
              <p:nvSpPr>
                <p:cNvPr id="233" name="正方形/長方形 232">
                  <a:extLst>
                    <a:ext uri="{FF2B5EF4-FFF2-40B4-BE49-F238E27FC236}">
                      <a16:creationId xmlns:a16="http://schemas.microsoft.com/office/drawing/2014/main" id="{711EC87D-914E-EB32-5985-474784AA34B8}"/>
                    </a:ext>
                  </a:extLst>
                </p:cNvPr>
                <p:cNvSpPr/>
                <p:nvPr/>
              </p:nvSpPr>
              <p:spPr>
                <a:xfrm>
                  <a:off x="4076653" y="4810539"/>
                  <a:ext cx="201197" cy="497090"/>
                </a:xfrm>
                <a:prstGeom prst="rect">
                  <a:avLst/>
                </a:prstGeom>
                <a:solidFill>
                  <a:schemeClr val="bg1"/>
                </a:solidFill>
                <a:ln>
                  <a:noFill/>
                </a:ln>
              </p:spPr>
              <p:txBody>
                <a:bodyPr wrap="square" lIns="36000" tIns="36000" rIns="36000" bIns="36000" rtlCol="0" anchor="t">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pic>
              <p:nvPicPr>
                <p:cNvPr id="234" name="グラフィックス 233" descr="オフィス ワーカー (女性) 単色塗りつぶし">
                  <a:extLst>
                    <a:ext uri="{FF2B5EF4-FFF2-40B4-BE49-F238E27FC236}">
                      <a16:creationId xmlns:a16="http://schemas.microsoft.com/office/drawing/2014/main" id="{AA6BDF6F-A2EA-1095-D145-D9E5F79689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32092" y="4685252"/>
                  <a:ext cx="687003" cy="687003"/>
                </a:xfrm>
                <a:prstGeom prst="rect">
                  <a:avLst/>
                </a:prstGeom>
              </p:spPr>
            </p:pic>
          </p:grpSp>
        </p:grpSp>
        <p:grpSp>
          <p:nvGrpSpPr>
            <p:cNvPr id="235" name="Group 89">
              <a:extLst>
                <a:ext uri="{FF2B5EF4-FFF2-40B4-BE49-F238E27FC236}">
                  <a16:creationId xmlns:a16="http://schemas.microsoft.com/office/drawing/2014/main" id="{9A73548C-6D02-4370-6FFF-715B9345C876}"/>
                </a:ext>
              </a:extLst>
            </p:cNvPr>
            <p:cNvGrpSpPr>
              <a:grpSpLocks noChangeAspect="1"/>
            </p:cNvGrpSpPr>
            <p:nvPr/>
          </p:nvGrpSpPr>
          <p:grpSpPr bwMode="auto">
            <a:xfrm>
              <a:off x="8994190" y="4749857"/>
              <a:ext cx="339525" cy="324414"/>
              <a:chOff x="1375" y="1729"/>
              <a:chExt cx="427" cy="408"/>
            </a:xfrm>
            <a:solidFill>
              <a:srgbClr val="C00000"/>
            </a:solidFill>
          </p:grpSpPr>
          <p:sp>
            <p:nvSpPr>
              <p:cNvPr id="236" name="Freeform 90">
                <a:extLst>
                  <a:ext uri="{FF2B5EF4-FFF2-40B4-BE49-F238E27FC236}">
                    <a16:creationId xmlns:a16="http://schemas.microsoft.com/office/drawing/2014/main" id="{9802BADE-5F77-5648-1E22-5F8D7514A002}"/>
                  </a:ext>
                </a:extLst>
              </p:cNvPr>
              <p:cNvSpPr>
                <a:spLocks noEditPoints="1"/>
              </p:cNvSpPr>
              <p:nvPr/>
            </p:nvSpPr>
            <p:spPr bwMode="auto">
              <a:xfrm>
                <a:off x="1509" y="2013"/>
                <a:ext cx="159" cy="53"/>
              </a:xfrm>
              <a:custGeom>
                <a:avLst/>
                <a:gdLst>
                  <a:gd name="T0" fmla="*/ 102 w 108"/>
                  <a:gd name="T1" fmla="*/ 36 h 36"/>
                  <a:gd name="T2" fmla="*/ 6 w 108"/>
                  <a:gd name="T3" fmla="*/ 36 h 36"/>
                  <a:gd name="T4" fmla="*/ 1 w 108"/>
                  <a:gd name="T5" fmla="*/ 34 h 36"/>
                  <a:gd name="T6" fmla="*/ 0 w 108"/>
                  <a:gd name="T7" fmla="*/ 29 h 36"/>
                  <a:gd name="T8" fmla="*/ 6 w 108"/>
                  <a:gd name="T9" fmla="*/ 5 h 36"/>
                  <a:gd name="T10" fmla="*/ 12 w 108"/>
                  <a:gd name="T11" fmla="*/ 0 h 36"/>
                  <a:gd name="T12" fmla="*/ 96 w 108"/>
                  <a:gd name="T13" fmla="*/ 0 h 36"/>
                  <a:gd name="T14" fmla="*/ 102 w 108"/>
                  <a:gd name="T15" fmla="*/ 5 h 36"/>
                  <a:gd name="T16" fmla="*/ 108 w 108"/>
                  <a:gd name="T17" fmla="*/ 29 h 36"/>
                  <a:gd name="T18" fmla="*/ 107 w 108"/>
                  <a:gd name="T19" fmla="*/ 34 h 36"/>
                  <a:gd name="T20" fmla="*/ 102 w 108"/>
                  <a:gd name="T21" fmla="*/ 36 h 36"/>
                  <a:gd name="T22" fmla="*/ 14 w 108"/>
                  <a:gd name="T23" fmla="*/ 24 h 36"/>
                  <a:gd name="T24" fmla="*/ 94 w 108"/>
                  <a:gd name="T25" fmla="*/ 24 h 36"/>
                  <a:gd name="T26" fmla="*/ 91 w 108"/>
                  <a:gd name="T27" fmla="*/ 12 h 36"/>
                  <a:gd name="T28" fmla="*/ 17 w 108"/>
                  <a:gd name="T29" fmla="*/ 12 h 36"/>
                  <a:gd name="T30" fmla="*/ 14 w 108"/>
                  <a:gd name="T31" fmla="*/ 2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8" h="36">
                    <a:moveTo>
                      <a:pt x="102" y="36"/>
                    </a:moveTo>
                    <a:cubicBezTo>
                      <a:pt x="6" y="36"/>
                      <a:pt x="6" y="36"/>
                      <a:pt x="6" y="36"/>
                    </a:cubicBezTo>
                    <a:cubicBezTo>
                      <a:pt x="4" y="36"/>
                      <a:pt x="2" y="36"/>
                      <a:pt x="1" y="34"/>
                    </a:cubicBezTo>
                    <a:cubicBezTo>
                      <a:pt x="0" y="33"/>
                      <a:pt x="0" y="31"/>
                      <a:pt x="0" y="29"/>
                    </a:cubicBezTo>
                    <a:cubicBezTo>
                      <a:pt x="6" y="5"/>
                      <a:pt x="6" y="5"/>
                      <a:pt x="6" y="5"/>
                    </a:cubicBezTo>
                    <a:cubicBezTo>
                      <a:pt x="7" y="2"/>
                      <a:pt x="9" y="0"/>
                      <a:pt x="12" y="0"/>
                    </a:cubicBezTo>
                    <a:cubicBezTo>
                      <a:pt x="96" y="0"/>
                      <a:pt x="96" y="0"/>
                      <a:pt x="96" y="0"/>
                    </a:cubicBezTo>
                    <a:cubicBezTo>
                      <a:pt x="99" y="0"/>
                      <a:pt x="101" y="2"/>
                      <a:pt x="102" y="5"/>
                    </a:cubicBezTo>
                    <a:cubicBezTo>
                      <a:pt x="108" y="29"/>
                      <a:pt x="108" y="29"/>
                      <a:pt x="108" y="29"/>
                    </a:cubicBezTo>
                    <a:cubicBezTo>
                      <a:pt x="108" y="31"/>
                      <a:pt x="108" y="33"/>
                      <a:pt x="107" y="34"/>
                    </a:cubicBezTo>
                    <a:cubicBezTo>
                      <a:pt x="105" y="36"/>
                      <a:pt x="104" y="36"/>
                      <a:pt x="102" y="36"/>
                    </a:cubicBezTo>
                    <a:close/>
                    <a:moveTo>
                      <a:pt x="14" y="24"/>
                    </a:moveTo>
                    <a:cubicBezTo>
                      <a:pt x="94" y="24"/>
                      <a:pt x="94" y="24"/>
                      <a:pt x="94" y="24"/>
                    </a:cubicBezTo>
                    <a:cubicBezTo>
                      <a:pt x="91" y="12"/>
                      <a:pt x="91" y="12"/>
                      <a:pt x="91" y="12"/>
                    </a:cubicBezTo>
                    <a:cubicBezTo>
                      <a:pt x="17" y="12"/>
                      <a:pt x="17" y="12"/>
                      <a:pt x="17" y="12"/>
                    </a:cubicBezTo>
                    <a:lnTo>
                      <a:pt x="1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898989"/>
                  </a:solidFill>
                  <a:effectLst/>
                  <a:uLnTx/>
                  <a:uFillTx/>
                  <a:latin typeface="Calibri"/>
                  <a:ea typeface="Meiryo UI"/>
                  <a:cs typeface="Arial" charset="0"/>
                </a:endParaRPr>
              </a:p>
            </p:txBody>
          </p:sp>
          <p:sp>
            <p:nvSpPr>
              <p:cNvPr id="237" name="Freeform 91">
                <a:extLst>
                  <a:ext uri="{FF2B5EF4-FFF2-40B4-BE49-F238E27FC236}">
                    <a16:creationId xmlns:a16="http://schemas.microsoft.com/office/drawing/2014/main" id="{E14E2F87-A8B2-84CB-BAAF-9BF152F9D475}"/>
                  </a:ext>
                </a:extLst>
              </p:cNvPr>
              <p:cNvSpPr>
                <a:spLocks noEditPoints="1"/>
              </p:cNvSpPr>
              <p:nvPr/>
            </p:nvSpPr>
            <p:spPr bwMode="auto">
              <a:xfrm>
                <a:off x="1375" y="1729"/>
                <a:ext cx="427" cy="408"/>
              </a:xfrm>
              <a:custGeom>
                <a:avLst/>
                <a:gdLst>
                  <a:gd name="T0" fmla="*/ 264 w 288"/>
                  <a:gd name="T1" fmla="*/ 276 h 276"/>
                  <a:gd name="T2" fmla="*/ 24 w 288"/>
                  <a:gd name="T3" fmla="*/ 276 h 276"/>
                  <a:gd name="T4" fmla="*/ 0 w 288"/>
                  <a:gd name="T5" fmla="*/ 252 h 276"/>
                  <a:gd name="T6" fmla="*/ 0 w 288"/>
                  <a:gd name="T7" fmla="*/ 246 h 276"/>
                  <a:gd name="T8" fmla="*/ 0 w 288"/>
                  <a:gd name="T9" fmla="*/ 245 h 276"/>
                  <a:gd name="T10" fmla="*/ 24 w 288"/>
                  <a:gd name="T11" fmla="*/ 162 h 276"/>
                  <a:gd name="T12" fmla="*/ 24 w 288"/>
                  <a:gd name="T13" fmla="*/ 24 h 276"/>
                  <a:gd name="T14" fmla="*/ 48 w 288"/>
                  <a:gd name="T15" fmla="*/ 0 h 276"/>
                  <a:gd name="T16" fmla="*/ 240 w 288"/>
                  <a:gd name="T17" fmla="*/ 0 h 276"/>
                  <a:gd name="T18" fmla="*/ 264 w 288"/>
                  <a:gd name="T19" fmla="*/ 24 h 276"/>
                  <a:gd name="T20" fmla="*/ 264 w 288"/>
                  <a:gd name="T21" fmla="*/ 156 h 276"/>
                  <a:gd name="T22" fmla="*/ 288 w 288"/>
                  <a:gd name="T23" fmla="*/ 245 h 276"/>
                  <a:gd name="T24" fmla="*/ 288 w 288"/>
                  <a:gd name="T25" fmla="*/ 246 h 276"/>
                  <a:gd name="T26" fmla="*/ 288 w 288"/>
                  <a:gd name="T27" fmla="*/ 252 h 276"/>
                  <a:gd name="T28" fmla="*/ 264 w 288"/>
                  <a:gd name="T29" fmla="*/ 276 h 276"/>
                  <a:gd name="T30" fmla="*/ 12 w 288"/>
                  <a:gd name="T31" fmla="*/ 247 h 276"/>
                  <a:gd name="T32" fmla="*/ 12 w 288"/>
                  <a:gd name="T33" fmla="*/ 252 h 276"/>
                  <a:gd name="T34" fmla="*/ 24 w 288"/>
                  <a:gd name="T35" fmla="*/ 264 h 276"/>
                  <a:gd name="T36" fmla="*/ 264 w 288"/>
                  <a:gd name="T37" fmla="*/ 264 h 276"/>
                  <a:gd name="T38" fmla="*/ 276 w 288"/>
                  <a:gd name="T39" fmla="*/ 252 h 276"/>
                  <a:gd name="T40" fmla="*/ 276 w 288"/>
                  <a:gd name="T41" fmla="*/ 247 h 276"/>
                  <a:gd name="T42" fmla="*/ 252 w 288"/>
                  <a:gd name="T43" fmla="*/ 158 h 276"/>
                  <a:gd name="T44" fmla="*/ 252 w 288"/>
                  <a:gd name="T45" fmla="*/ 156 h 276"/>
                  <a:gd name="T46" fmla="*/ 252 w 288"/>
                  <a:gd name="T47" fmla="*/ 24 h 276"/>
                  <a:gd name="T48" fmla="*/ 240 w 288"/>
                  <a:gd name="T49" fmla="*/ 12 h 276"/>
                  <a:gd name="T50" fmla="*/ 48 w 288"/>
                  <a:gd name="T51" fmla="*/ 12 h 276"/>
                  <a:gd name="T52" fmla="*/ 36 w 288"/>
                  <a:gd name="T53" fmla="*/ 24 h 276"/>
                  <a:gd name="T54" fmla="*/ 36 w 288"/>
                  <a:gd name="T55" fmla="*/ 162 h 276"/>
                  <a:gd name="T56" fmla="*/ 36 w 288"/>
                  <a:gd name="T57" fmla="*/ 164 h 276"/>
                  <a:gd name="T58" fmla="*/ 12 w 288"/>
                  <a:gd name="T59" fmla="*/ 24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8" h="276">
                    <a:moveTo>
                      <a:pt x="264" y="276"/>
                    </a:moveTo>
                    <a:cubicBezTo>
                      <a:pt x="24" y="276"/>
                      <a:pt x="24" y="276"/>
                      <a:pt x="24" y="276"/>
                    </a:cubicBezTo>
                    <a:cubicBezTo>
                      <a:pt x="11" y="276"/>
                      <a:pt x="0" y="266"/>
                      <a:pt x="0" y="252"/>
                    </a:cubicBezTo>
                    <a:cubicBezTo>
                      <a:pt x="0" y="246"/>
                      <a:pt x="0" y="246"/>
                      <a:pt x="0" y="246"/>
                    </a:cubicBezTo>
                    <a:cubicBezTo>
                      <a:pt x="0" y="246"/>
                      <a:pt x="0" y="245"/>
                      <a:pt x="0" y="245"/>
                    </a:cubicBezTo>
                    <a:cubicBezTo>
                      <a:pt x="24" y="162"/>
                      <a:pt x="24" y="162"/>
                      <a:pt x="24" y="162"/>
                    </a:cubicBezTo>
                    <a:cubicBezTo>
                      <a:pt x="24" y="24"/>
                      <a:pt x="24" y="24"/>
                      <a:pt x="24" y="24"/>
                    </a:cubicBezTo>
                    <a:cubicBezTo>
                      <a:pt x="24" y="11"/>
                      <a:pt x="35" y="0"/>
                      <a:pt x="48" y="0"/>
                    </a:cubicBezTo>
                    <a:cubicBezTo>
                      <a:pt x="240" y="0"/>
                      <a:pt x="240" y="0"/>
                      <a:pt x="240" y="0"/>
                    </a:cubicBezTo>
                    <a:cubicBezTo>
                      <a:pt x="253" y="0"/>
                      <a:pt x="264" y="11"/>
                      <a:pt x="264" y="24"/>
                    </a:cubicBezTo>
                    <a:cubicBezTo>
                      <a:pt x="264" y="156"/>
                      <a:pt x="264" y="156"/>
                      <a:pt x="264" y="156"/>
                    </a:cubicBezTo>
                    <a:cubicBezTo>
                      <a:pt x="288" y="245"/>
                      <a:pt x="288" y="245"/>
                      <a:pt x="288" y="245"/>
                    </a:cubicBezTo>
                    <a:cubicBezTo>
                      <a:pt x="288" y="245"/>
                      <a:pt x="288" y="246"/>
                      <a:pt x="288" y="246"/>
                    </a:cubicBezTo>
                    <a:cubicBezTo>
                      <a:pt x="288" y="252"/>
                      <a:pt x="288" y="252"/>
                      <a:pt x="288" y="252"/>
                    </a:cubicBezTo>
                    <a:cubicBezTo>
                      <a:pt x="288" y="266"/>
                      <a:pt x="277" y="276"/>
                      <a:pt x="264" y="276"/>
                    </a:cubicBezTo>
                    <a:close/>
                    <a:moveTo>
                      <a:pt x="12" y="247"/>
                    </a:moveTo>
                    <a:cubicBezTo>
                      <a:pt x="12" y="252"/>
                      <a:pt x="12" y="252"/>
                      <a:pt x="12" y="252"/>
                    </a:cubicBezTo>
                    <a:cubicBezTo>
                      <a:pt x="12" y="259"/>
                      <a:pt x="17" y="264"/>
                      <a:pt x="24" y="264"/>
                    </a:cubicBezTo>
                    <a:cubicBezTo>
                      <a:pt x="264" y="264"/>
                      <a:pt x="264" y="264"/>
                      <a:pt x="264" y="264"/>
                    </a:cubicBezTo>
                    <a:cubicBezTo>
                      <a:pt x="270" y="264"/>
                      <a:pt x="276" y="259"/>
                      <a:pt x="276" y="252"/>
                    </a:cubicBezTo>
                    <a:cubicBezTo>
                      <a:pt x="276" y="247"/>
                      <a:pt x="276" y="247"/>
                      <a:pt x="276" y="247"/>
                    </a:cubicBezTo>
                    <a:cubicBezTo>
                      <a:pt x="252" y="158"/>
                      <a:pt x="252" y="158"/>
                      <a:pt x="252" y="158"/>
                    </a:cubicBezTo>
                    <a:cubicBezTo>
                      <a:pt x="252" y="157"/>
                      <a:pt x="252" y="157"/>
                      <a:pt x="252" y="156"/>
                    </a:cubicBezTo>
                    <a:cubicBezTo>
                      <a:pt x="252" y="24"/>
                      <a:pt x="252" y="24"/>
                      <a:pt x="252" y="24"/>
                    </a:cubicBezTo>
                    <a:cubicBezTo>
                      <a:pt x="252" y="18"/>
                      <a:pt x="246" y="12"/>
                      <a:pt x="240" y="12"/>
                    </a:cubicBezTo>
                    <a:cubicBezTo>
                      <a:pt x="48" y="12"/>
                      <a:pt x="48" y="12"/>
                      <a:pt x="48" y="12"/>
                    </a:cubicBezTo>
                    <a:cubicBezTo>
                      <a:pt x="41" y="12"/>
                      <a:pt x="36" y="18"/>
                      <a:pt x="36" y="24"/>
                    </a:cubicBezTo>
                    <a:cubicBezTo>
                      <a:pt x="36" y="162"/>
                      <a:pt x="36" y="162"/>
                      <a:pt x="36" y="162"/>
                    </a:cubicBezTo>
                    <a:cubicBezTo>
                      <a:pt x="36" y="163"/>
                      <a:pt x="36" y="164"/>
                      <a:pt x="36" y="164"/>
                    </a:cubicBezTo>
                    <a:lnTo>
                      <a:pt x="12" y="2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898989"/>
                  </a:solidFill>
                  <a:effectLst/>
                  <a:uLnTx/>
                  <a:uFillTx/>
                  <a:latin typeface="Calibri"/>
                  <a:ea typeface="Meiryo UI"/>
                  <a:cs typeface="Arial" charset="0"/>
                </a:endParaRPr>
              </a:p>
            </p:txBody>
          </p:sp>
          <p:sp>
            <p:nvSpPr>
              <p:cNvPr id="238" name="Rectangle 92">
                <a:extLst>
                  <a:ext uri="{FF2B5EF4-FFF2-40B4-BE49-F238E27FC236}">
                    <a16:creationId xmlns:a16="http://schemas.microsoft.com/office/drawing/2014/main" id="{8345E67F-0D2B-CEF9-0C83-D7BA395D4027}"/>
                  </a:ext>
                </a:extLst>
              </p:cNvPr>
              <p:cNvSpPr>
                <a:spLocks noChangeArrowheads="1"/>
              </p:cNvSpPr>
              <p:nvPr/>
            </p:nvSpPr>
            <p:spPr bwMode="auto">
              <a:xfrm>
                <a:off x="1420" y="1960"/>
                <a:ext cx="337"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898989"/>
                  </a:solidFill>
                  <a:effectLst/>
                  <a:uLnTx/>
                  <a:uFillTx/>
                  <a:latin typeface="Calibri"/>
                  <a:ea typeface="Meiryo UI"/>
                  <a:cs typeface="Arial" charset="0"/>
                </a:endParaRPr>
              </a:p>
            </p:txBody>
          </p:sp>
          <p:sp>
            <p:nvSpPr>
              <p:cNvPr id="239" name="Rectangle 93">
                <a:extLst>
                  <a:ext uri="{FF2B5EF4-FFF2-40B4-BE49-F238E27FC236}">
                    <a16:creationId xmlns:a16="http://schemas.microsoft.com/office/drawing/2014/main" id="{E936634E-40FE-CAB1-4BDF-17358B44511D}"/>
                  </a:ext>
                </a:extLst>
              </p:cNvPr>
              <p:cNvSpPr>
                <a:spLocks noChangeArrowheads="1"/>
              </p:cNvSpPr>
              <p:nvPr/>
            </p:nvSpPr>
            <p:spPr bwMode="auto">
              <a:xfrm>
                <a:off x="1384" y="2084"/>
                <a:ext cx="409"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898989"/>
                  </a:solidFill>
                  <a:effectLst/>
                  <a:uLnTx/>
                  <a:uFillTx/>
                  <a:latin typeface="Calibri"/>
                  <a:ea typeface="Meiryo UI"/>
                  <a:cs typeface="Arial" charset="0"/>
                </a:endParaRPr>
              </a:p>
            </p:txBody>
          </p:sp>
          <p:sp>
            <p:nvSpPr>
              <p:cNvPr id="240" name="Freeform 94">
                <a:extLst>
                  <a:ext uri="{FF2B5EF4-FFF2-40B4-BE49-F238E27FC236}">
                    <a16:creationId xmlns:a16="http://schemas.microsoft.com/office/drawing/2014/main" id="{85F1E09C-9013-8A0C-E566-A3D53D58AA96}"/>
                  </a:ext>
                </a:extLst>
              </p:cNvPr>
              <p:cNvSpPr>
                <a:spLocks noEditPoints="1"/>
              </p:cNvSpPr>
              <p:nvPr/>
            </p:nvSpPr>
            <p:spPr bwMode="auto">
              <a:xfrm>
                <a:off x="1446" y="1765"/>
                <a:ext cx="285" cy="177"/>
              </a:xfrm>
              <a:custGeom>
                <a:avLst/>
                <a:gdLst>
                  <a:gd name="T0" fmla="*/ 186 w 192"/>
                  <a:gd name="T1" fmla="*/ 120 h 120"/>
                  <a:gd name="T2" fmla="*/ 6 w 192"/>
                  <a:gd name="T3" fmla="*/ 120 h 120"/>
                  <a:gd name="T4" fmla="*/ 0 w 192"/>
                  <a:gd name="T5" fmla="*/ 114 h 120"/>
                  <a:gd name="T6" fmla="*/ 0 w 192"/>
                  <a:gd name="T7" fmla="*/ 6 h 120"/>
                  <a:gd name="T8" fmla="*/ 6 w 192"/>
                  <a:gd name="T9" fmla="*/ 0 h 120"/>
                  <a:gd name="T10" fmla="*/ 186 w 192"/>
                  <a:gd name="T11" fmla="*/ 0 h 120"/>
                  <a:gd name="T12" fmla="*/ 192 w 192"/>
                  <a:gd name="T13" fmla="*/ 6 h 120"/>
                  <a:gd name="T14" fmla="*/ 192 w 192"/>
                  <a:gd name="T15" fmla="*/ 114 h 120"/>
                  <a:gd name="T16" fmla="*/ 186 w 192"/>
                  <a:gd name="T17" fmla="*/ 120 h 120"/>
                  <a:gd name="T18" fmla="*/ 12 w 192"/>
                  <a:gd name="T19" fmla="*/ 108 h 120"/>
                  <a:gd name="T20" fmla="*/ 180 w 192"/>
                  <a:gd name="T21" fmla="*/ 108 h 120"/>
                  <a:gd name="T22" fmla="*/ 180 w 192"/>
                  <a:gd name="T23" fmla="*/ 12 h 120"/>
                  <a:gd name="T24" fmla="*/ 12 w 192"/>
                  <a:gd name="T25" fmla="*/ 12 h 120"/>
                  <a:gd name="T26" fmla="*/ 12 w 192"/>
                  <a:gd name="T27" fmla="*/ 10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 h="120">
                    <a:moveTo>
                      <a:pt x="186" y="120"/>
                    </a:moveTo>
                    <a:cubicBezTo>
                      <a:pt x="6" y="120"/>
                      <a:pt x="6" y="120"/>
                      <a:pt x="6" y="120"/>
                    </a:cubicBezTo>
                    <a:cubicBezTo>
                      <a:pt x="3" y="120"/>
                      <a:pt x="0" y="118"/>
                      <a:pt x="0" y="114"/>
                    </a:cubicBezTo>
                    <a:cubicBezTo>
                      <a:pt x="0" y="6"/>
                      <a:pt x="0" y="6"/>
                      <a:pt x="0" y="6"/>
                    </a:cubicBezTo>
                    <a:cubicBezTo>
                      <a:pt x="0" y="3"/>
                      <a:pt x="3" y="0"/>
                      <a:pt x="6" y="0"/>
                    </a:cubicBezTo>
                    <a:cubicBezTo>
                      <a:pt x="186" y="0"/>
                      <a:pt x="186" y="0"/>
                      <a:pt x="186" y="0"/>
                    </a:cubicBezTo>
                    <a:cubicBezTo>
                      <a:pt x="189" y="0"/>
                      <a:pt x="192" y="3"/>
                      <a:pt x="192" y="6"/>
                    </a:cubicBezTo>
                    <a:cubicBezTo>
                      <a:pt x="192" y="114"/>
                      <a:pt x="192" y="114"/>
                      <a:pt x="192" y="114"/>
                    </a:cubicBezTo>
                    <a:cubicBezTo>
                      <a:pt x="192" y="118"/>
                      <a:pt x="189" y="120"/>
                      <a:pt x="186" y="120"/>
                    </a:cubicBezTo>
                    <a:close/>
                    <a:moveTo>
                      <a:pt x="12" y="108"/>
                    </a:moveTo>
                    <a:cubicBezTo>
                      <a:pt x="180" y="108"/>
                      <a:pt x="180" y="108"/>
                      <a:pt x="180" y="108"/>
                    </a:cubicBezTo>
                    <a:cubicBezTo>
                      <a:pt x="180" y="12"/>
                      <a:pt x="180" y="12"/>
                      <a:pt x="180" y="12"/>
                    </a:cubicBezTo>
                    <a:cubicBezTo>
                      <a:pt x="12" y="12"/>
                      <a:pt x="12" y="12"/>
                      <a:pt x="12" y="12"/>
                    </a:cubicBezTo>
                    <a:lnTo>
                      <a:pt x="12"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898989"/>
                  </a:solidFill>
                  <a:effectLst/>
                  <a:uLnTx/>
                  <a:uFillTx/>
                  <a:latin typeface="Calibri"/>
                  <a:ea typeface="Meiryo UI"/>
                  <a:cs typeface="Arial" charset="0"/>
                </a:endParaRPr>
              </a:p>
            </p:txBody>
          </p:sp>
        </p:grpSp>
        <p:grpSp>
          <p:nvGrpSpPr>
            <p:cNvPr id="241" name="Group 89">
              <a:extLst>
                <a:ext uri="{FF2B5EF4-FFF2-40B4-BE49-F238E27FC236}">
                  <a16:creationId xmlns:a16="http://schemas.microsoft.com/office/drawing/2014/main" id="{37FCBBF5-B97B-3D0E-E4CD-CAE04AA0C8E7}"/>
                </a:ext>
              </a:extLst>
            </p:cNvPr>
            <p:cNvGrpSpPr>
              <a:grpSpLocks noChangeAspect="1"/>
            </p:cNvGrpSpPr>
            <p:nvPr/>
          </p:nvGrpSpPr>
          <p:grpSpPr bwMode="auto">
            <a:xfrm>
              <a:off x="9447492" y="3035381"/>
              <a:ext cx="427680" cy="408646"/>
              <a:chOff x="1375" y="1729"/>
              <a:chExt cx="427" cy="408"/>
            </a:xfrm>
            <a:solidFill>
              <a:srgbClr val="07997D"/>
            </a:solidFill>
          </p:grpSpPr>
          <p:sp>
            <p:nvSpPr>
              <p:cNvPr id="242" name="Freeform 90">
                <a:extLst>
                  <a:ext uri="{FF2B5EF4-FFF2-40B4-BE49-F238E27FC236}">
                    <a16:creationId xmlns:a16="http://schemas.microsoft.com/office/drawing/2014/main" id="{C759A0BB-51DB-AE7A-FCF7-FB22499BCC7F}"/>
                  </a:ext>
                </a:extLst>
              </p:cNvPr>
              <p:cNvSpPr>
                <a:spLocks noEditPoints="1"/>
              </p:cNvSpPr>
              <p:nvPr/>
            </p:nvSpPr>
            <p:spPr bwMode="auto">
              <a:xfrm>
                <a:off x="1509" y="2013"/>
                <a:ext cx="159" cy="53"/>
              </a:xfrm>
              <a:custGeom>
                <a:avLst/>
                <a:gdLst>
                  <a:gd name="T0" fmla="*/ 102 w 108"/>
                  <a:gd name="T1" fmla="*/ 36 h 36"/>
                  <a:gd name="T2" fmla="*/ 6 w 108"/>
                  <a:gd name="T3" fmla="*/ 36 h 36"/>
                  <a:gd name="T4" fmla="*/ 1 w 108"/>
                  <a:gd name="T5" fmla="*/ 34 h 36"/>
                  <a:gd name="T6" fmla="*/ 0 w 108"/>
                  <a:gd name="T7" fmla="*/ 29 h 36"/>
                  <a:gd name="T8" fmla="*/ 6 w 108"/>
                  <a:gd name="T9" fmla="*/ 5 h 36"/>
                  <a:gd name="T10" fmla="*/ 12 w 108"/>
                  <a:gd name="T11" fmla="*/ 0 h 36"/>
                  <a:gd name="T12" fmla="*/ 96 w 108"/>
                  <a:gd name="T13" fmla="*/ 0 h 36"/>
                  <a:gd name="T14" fmla="*/ 102 w 108"/>
                  <a:gd name="T15" fmla="*/ 5 h 36"/>
                  <a:gd name="T16" fmla="*/ 108 w 108"/>
                  <a:gd name="T17" fmla="*/ 29 h 36"/>
                  <a:gd name="T18" fmla="*/ 107 w 108"/>
                  <a:gd name="T19" fmla="*/ 34 h 36"/>
                  <a:gd name="T20" fmla="*/ 102 w 108"/>
                  <a:gd name="T21" fmla="*/ 36 h 36"/>
                  <a:gd name="T22" fmla="*/ 14 w 108"/>
                  <a:gd name="T23" fmla="*/ 24 h 36"/>
                  <a:gd name="T24" fmla="*/ 94 w 108"/>
                  <a:gd name="T25" fmla="*/ 24 h 36"/>
                  <a:gd name="T26" fmla="*/ 91 w 108"/>
                  <a:gd name="T27" fmla="*/ 12 h 36"/>
                  <a:gd name="T28" fmla="*/ 17 w 108"/>
                  <a:gd name="T29" fmla="*/ 12 h 36"/>
                  <a:gd name="T30" fmla="*/ 14 w 108"/>
                  <a:gd name="T31" fmla="*/ 2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8" h="36">
                    <a:moveTo>
                      <a:pt x="102" y="36"/>
                    </a:moveTo>
                    <a:cubicBezTo>
                      <a:pt x="6" y="36"/>
                      <a:pt x="6" y="36"/>
                      <a:pt x="6" y="36"/>
                    </a:cubicBezTo>
                    <a:cubicBezTo>
                      <a:pt x="4" y="36"/>
                      <a:pt x="2" y="36"/>
                      <a:pt x="1" y="34"/>
                    </a:cubicBezTo>
                    <a:cubicBezTo>
                      <a:pt x="0" y="33"/>
                      <a:pt x="0" y="31"/>
                      <a:pt x="0" y="29"/>
                    </a:cubicBezTo>
                    <a:cubicBezTo>
                      <a:pt x="6" y="5"/>
                      <a:pt x="6" y="5"/>
                      <a:pt x="6" y="5"/>
                    </a:cubicBezTo>
                    <a:cubicBezTo>
                      <a:pt x="7" y="2"/>
                      <a:pt x="9" y="0"/>
                      <a:pt x="12" y="0"/>
                    </a:cubicBezTo>
                    <a:cubicBezTo>
                      <a:pt x="96" y="0"/>
                      <a:pt x="96" y="0"/>
                      <a:pt x="96" y="0"/>
                    </a:cubicBezTo>
                    <a:cubicBezTo>
                      <a:pt x="99" y="0"/>
                      <a:pt x="101" y="2"/>
                      <a:pt x="102" y="5"/>
                    </a:cubicBezTo>
                    <a:cubicBezTo>
                      <a:pt x="108" y="29"/>
                      <a:pt x="108" y="29"/>
                      <a:pt x="108" y="29"/>
                    </a:cubicBezTo>
                    <a:cubicBezTo>
                      <a:pt x="108" y="31"/>
                      <a:pt x="108" y="33"/>
                      <a:pt x="107" y="34"/>
                    </a:cubicBezTo>
                    <a:cubicBezTo>
                      <a:pt x="105" y="36"/>
                      <a:pt x="104" y="36"/>
                      <a:pt x="102" y="36"/>
                    </a:cubicBezTo>
                    <a:close/>
                    <a:moveTo>
                      <a:pt x="14" y="24"/>
                    </a:moveTo>
                    <a:cubicBezTo>
                      <a:pt x="94" y="24"/>
                      <a:pt x="94" y="24"/>
                      <a:pt x="94" y="24"/>
                    </a:cubicBezTo>
                    <a:cubicBezTo>
                      <a:pt x="91" y="12"/>
                      <a:pt x="91" y="12"/>
                      <a:pt x="91" y="12"/>
                    </a:cubicBezTo>
                    <a:cubicBezTo>
                      <a:pt x="17" y="12"/>
                      <a:pt x="17" y="12"/>
                      <a:pt x="17" y="12"/>
                    </a:cubicBezTo>
                    <a:lnTo>
                      <a:pt x="14" y="24"/>
                    </a:lnTo>
                    <a:close/>
                  </a:path>
                </a:pathLst>
              </a:custGeom>
              <a:solidFill>
                <a:srgbClr val="7400C0"/>
              </a:solidFill>
              <a:ln w="4366" cap="flat">
                <a:noFill/>
                <a:prstDash val="solid"/>
                <a:miter/>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898989"/>
                  </a:solidFill>
                  <a:effectLst/>
                  <a:uLnTx/>
                  <a:uFillTx/>
                  <a:latin typeface="Calibri"/>
                  <a:ea typeface="Meiryo UI"/>
                  <a:cs typeface="Arial" charset="0"/>
                </a:endParaRPr>
              </a:p>
            </p:txBody>
          </p:sp>
          <p:sp>
            <p:nvSpPr>
              <p:cNvPr id="243" name="Freeform 91">
                <a:extLst>
                  <a:ext uri="{FF2B5EF4-FFF2-40B4-BE49-F238E27FC236}">
                    <a16:creationId xmlns:a16="http://schemas.microsoft.com/office/drawing/2014/main" id="{1097174E-99B5-BA92-9066-71FEC1F8A945}"/>
                  </a:ext>
                </a:extLst>
              </p:cNvPr>
              <p:cNvSpPr>
                <a:spLocks noEditPoints="1"/>
              </p:cNvSpPr>
              <p:nvPr/>
            </p:nvSpPr>
            <p:spPr bwMode="auto">
              <a:xfrm>
                <a:off x="1375" y="1729"/>
                <a:ext cx="427" cy="408"/>
              </a:xfrm>
              <a:custGeom>
                <a:avLst/>
                <a:gdLst>
                  <a:gd name="T0" fmla="*/ 264 w 288"/>
                  <a:gd name="T1" fmla="*/ 276 h 276"/>
                  <a:gd name="T2" fmla="*/ 24 w 288"/>
                  <a:gd name="T3" fmla="*/ 276 h 276"/>
                  <a:gd name="T4" fmla="*/ 0 w 288"/>
                  <a:gd name="T5" fmla="*/ 252 h 276"/>
                  <a:gd name="T6" fmla="*/ 0 w 288"/>
                  <a:gd name="T7" fmla="*/ 246 h 276"/>
                  <a:gd name="T8" fmla="*/ 0 w 288"/>
                  <a:gd name="T9" fmla="*/ 245 h 276"/>
                  <a:gd name="T10" fmla="*/ 24 w 288"/>
                  <a:gd name="T11" fmla="*/ 162 h 276"/>
                  <a:gd name="T12" fmla="*/ 24 w 288"/>
                  <a:gd name="T13" fmla="*/ 24 h 276"/>
                  <a:gd name="T14" fmla="*/ 48 w 288"/>
                  <a:gd name="T15" fmla="*/ 0 h 276"/>
                  <a:gd name="T16" fmla="*/ 240 w 288"/>
                  <a:gd name="T17" fmla="*/ 0 h 276"/>
                  <a:gd name="T18" fmla="*/ 264 w 288"/>
                  <a:gd name="T19" fmla="*/ 24 h 276"/>
                  <a:gd name="T20" fmla="*/ 264 w 288"/>
                  <a:gd name="T21" fmla="*/ 156 h 276"/>
                  <a:gd name="T22" fmla="*/ 288 w 288"/>
                  <a:gd name="T23" fmla="*/ 245 h 276"/>
                  <a:gd name="T24" fmla="*/ 288 w 288"/>
                  <a:gd name="T25" fmla="*/ 246 h 276"/>
                  <a:gd name="T26" fmla="*/ 288 w 288"/>
                  <a:gd name="T27" fmla="*/ 252 h 276"/>
                  <a:gd name="T28" fmla="*/ 264 w 288"/>
                  <a:gd name="T29" fmla="*/ 276 h 276"/>
                  <a:gd name="T30" fmla="*/ 12 w 288"/>
                  <a:gd name="T31" fmla="*/ 247 h 276"/>
                  <a:gd name="T32" fmla="*/ 12 w 288"/>
                  <a:gd name="T33" fmla="*/ 252 h 276"/>
                  <a:gd name="T34" fmla="*/ 24 w 288"/>
                  <a:gd name="T35" fmla="*/ 264 h 276"/>
                  <a:gd name="T36" fmla="*/ 264 w 288"/>
                  <a:gd name="T37" fmla="*/ 264 h 276"/>
                  <a:gd name="T38" fmla="*/ 276 w 288"/>
                  <a:gd name="T39" fmla="*/ 252 h 276"/>
                  <a:gd name="T40" fmla="*/ 276 w 288"/>
                  <a:gd name="T41" fmla="*/ 247 h 276"/>
                  <a:gd name="T42" fmla="*/ 252 w 288"/>
                  <a:gd name="T43" fmla="*/ 158 h 276"/>
                  <a:gd name="T44" fmla="*/ 252 w 288"/>
                  <a:gd name="T45" fmla="*/ 156 h 276"/>
                  <a:gd name="T46" fmla="*/ 252 w 288"/>
                  <a:gd name="T47" fmla="*/ 24 h 276"/>
                  <a:gd name="T48" fmla="*/ 240 w 288"/>
                  <a:gd name="T49" fmla="*/ 12 h 276"/>
                  <a:gd name="T50" fmla="*/ 48 w 288"/>
                  <a:gd name="T51" fmla="*/ 12 h 276"/>
                  <a:gd name="T52" fmla="*/ 36 w 288"/>
                  <a:gd name="T53" fmla="*/ 24 h 276"/>
                  <a:gd name="T54" fmla="*/ 36 w 288"/>
                  <a:gd name="T55" fmla="*/ 162 h 276"/>
                  <a:gd name="T56" fmla="*/ 36 w 288"/>
                  <a:gd name="T57" fmla="*/ 164 h 276"/>
                  <a:gd name="T58" fmla="*/ 12 w 288"/>
                  <a:gd name="T59" fmla="*/ 24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8" h="276">
                    <a:moveTo>
                      <a:pt x="264" y="276"/>
                    </a:moveTo>
                    <a:cubicBezTo>
                      <a:pt x="24" y="276"/>
                      <a:pt x="24" y="276"/>
                      <a:pt x="24" y="276"/>
                    </a:cubicBezTo>
                    <a:cubicBezTo>
                      <a:pt x="11" y="276"/>
                      <a:pt x="0" y="266"/>
                      <a:pt x="0" y="252"/>
                    </a:cubicBezTo>
                    <a:cubicBezTo>
                      <a:pt x="0" y="246"/>
                      <a:pt x="0" y="246"/>
                      <a:pt x="0" y="246"/>
                    </a:cubicBezTo>
                    <a:cubicBezTo>
                      <a:pt x="0" y="246"/>
                      <a:pt x="0" y="245"/>
                      <a:pt x="0" y="245"/>
                    </a:cubicBezTo>
                    <a:cubicBezTo>
                      <a:pt x="24" y="162"/>
                      <a:pt x="24" y="162"/>
                      <a:pt x="24" y="162"/>
                    </a:cubicBezTo>
                    <a:cubicBezTo>
                      <a:pt x="24" y="24"/>
                      <a:pt x="24" y="24"/>
                      <a:pt x="24" y="24"/>
                    </a:cubicBezTo>
                    <a:cubicBezTo>
                      <a:pt x="24" y="11"/>
                      <a:pt x="35" y="0"/>
                      <a:pt x="48" y="0"/>
                    </a:cubicBezTo>
                    <a:cubicBezTo>
                      <a:pt x="240" y="0"/>
                      <a:pt x="240" y="0"/>
                      <a:pt x="240" y="0"/>
                    </a:cubicBezTo>
                    <a:cubicBezTo>
                      <a:pt x="253" y="0"/>
                      <a:pt x="264" y="11"/>
                      <a:pt x="264" y="24"/>
                    </a:cubicBezTo>
                    <a:cubicBezTo>
                      <a:pt x="264" y="156"/>
                      <a:pt x="264" y="156"/>
                      <a:pt x="264" y="156"/>
                    </a:cubicBezTo>
                    <a:cubicBezTo>
                      <a:pt x="288" y="245"/>
                      <a:pt x="288" y="245"/>
                      <a:pt x="288" y="245"/>
                    </a:cubicBezTo>
                    <a:cubicBezTo>
                      <a:pt x="288" y="245"/>
                      <a:pt x="288" y="246"/>
                      <a:pt x="288" y="246"/>
                    </a:cubicBezTo>
                    <a:cubicBezTo>
                      <a:pt x="288" y="252"/>
                      <a:pt x="288" y="252"/>
                      <a:pt x="288" y="252"/>
                    </a:cubicBezTo>
                    <a:cubicBezTo>
                      <a:pt x="288" y="266"/>
                      <a:pt x="277" y="276"/>
                      <a:pt x="264" y="276"/>
                    </a:cubicBezTo>
                    <a:close/>
                    <a:moveTo>
                      <a:pt x="12" y="247"/>
                    </a:moveTo>
                    <a:cubicBezTo>
                      <a:pt x="12" y="252"/>
                      <a:pt x="12" y="252"/>
                      <a:pt x="12" y="252"/>
                    </a:cubicBezTo>
                    <a:cubicBezTo>
                      <a:pt x="12" y="259"/>
                      <a:pt x="17" y="264"/>
                      <a:pt x="24" y="264"/>
                    </a:cubicBezTo>
                    <a:cubicBezTo>
                      <a:pt x="264" y="264"/>
                      <a:pt x="264" y="264"/>
                      <a:pt x="264" y="264"/>
                    </a:cubicBezTo>
                    <a:cubicBezTo>
                      <a:pt x="270" y="264"/>
                      <a:pt x="276" y="259"/>
                      <a:pt x="276" y="252"/>
                    </a:cubicBezTo>
                    <a:cubicBezTo>
                      <a:pt x="276" y="247"/>
                      <a:pt x="276" y="247"/>
                      <a:pt x="276" y="247"/>
                    </a:cubicBezTo>
                    <a:cubicBezTo>
                      <a:pt x="252" y="158"/>
                      <a:pt x="252" y="158"/>
                      <a:pt x="252" y="158"/>
                    </a:cubicBezTo>
                    <a:cubicBezTo>
                      <a:pt x="252" y="157"/>
                      <a:pt x="252" y="157"/>
                      <a:pt x="252" y="156"/>
                    </a:cubicBezTo>
                    <a:cubicBezTo>
                      <a:pt x="252" y="24"/>
                      <a:pt x="252" y="24"/>
                      <a:pt x="252" y="24"/>
                    </a:cubicBezTo>
                    <a:cubicBezTo>
                      <a:pt x="252" y="18"/>
                      <a:pt x="246" y="12"/>
                      <a:pt x="240" y="12"/>
                    </a:cubicBezTo>
                    <a:cubicBezTo>
                      <a:pt x="48" y="12"/>
                      <a:pt x="48" y="12"/>
                      <a:pt x="48" y="12"/>
                    </a:cubicBezTo>
                    <a:cubicBezTo>
                      <a:pt x="41" y="12"/>
                      <a:pt x="36" y="18"/>
                      <a:pt x="36" y="24"/>
                    </a:cubicBezTo>
                    <a:cubicBezTo>
                      <a:pt x="36" y="162"/>
                      <a:pt x="36" y="162"/>
                      <a:pt x="36" y="162"/>
                    </a:cubicBezTo>
                    <a:cubicBezTo>
                      <a:pt x="36" y="163"/>
                      <a:pt x="36" y="164"/>
                      <a:pt x="36" y="164"/>
                    </a:cubicBezTo>
                    <a:lnTo>
                      <a:pt x="12" y="247"/>
                    </a:lnTo>
                    <a:close/>
                  </a:path>
                </a:pathLst>
              </a:custGeom>
              <a:solidFill>
                <a:srgbClr val="7400C0"/>
              </a:solidFill>
              <a:ln w="4366" cap="flat">
                <a:noFill/>
                <a:prstDash val="solid"/>
                <a:miter/>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898989"/>
                  </a:solidFill>
                  <a:effectLst/>
                  <a:uLnTx/>
                  <a:uFillTx/>
                  <a:latin typeface="Calibri"/>
                  <a:ea typeface="Meiryo UI"/>
                  <a:cs typeface="Arial" charset="0"/>
                </a:endParaRPr>
              </a:p>
            </p:txBody>
          </p:sp>
          <p:sp>
            <p:nvSpPr>
              <p:cNvPr id="244" name="Rectangle 92">
                <a:extLst>
                  <a:ext uri="{FF2B5EF4-FFF2-40B4-BE49-F238E27FC236}">
                    <a16:creationId xmlns:a16="http://schemas.microsoft.com/office/drawing/2014/main" id="{6448EEF1-2058-A55C-EF3B-A75D8F7E3B18}"/>
                  </a:ext>
                </a:extLst>
              </p:cNvPr>
              <p:cNvSpPr>
                <a:spLocks noChangeArrowheads="1"/>
              </p:cNvSpPr>
              <p:nvPr/>
            </p:nvSpPr>
            <p:spPr bwMode="auto">
              <a:xfrm>
                <a:off x="1420" y="1960"/>
                <a:ext cx="337" cy="18"/>
              </a:xfrm>
              <a:prstGeom prst="rect">
                <a:avLst/>
              </a:prstGeom>
              <a:solidFill>
                <a:srgbClr val="7400C0"/>
              </a:solidFill>
              <a:ln w="4366" cap="flat">
                <a:noFill/>
                <a:prstDash val="solid"/>
                <a:miter/>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898989"/>
                  </a:solidFill>
                  <a:effectLst/>
                  <a:uLnTx/>
                  <a:uFillTx/>
                  <a:latin typeface="Calibri"/>
                  <a:ea typeface="Meiryo UI"/>
                  <a:cs typeface="Arial" charset="0"/>
                </a:endParaRPr>
              </a:p>
            </p:txBody>
          </p:sp>
          <p:sp>
            <p:nvSpPr>
              <p:cNvPr id="245" name="Rectangle 93">
                <a:extLst>
                  <a:ext uri="{FF2B5EF4-FFF2-40B4-BE49-F238E27FC236}">
                    <a16:creationId xmlns:a16="http://schemas.microsoft.com/office/drawing/2014/main" id="{2B33DE40-D8E4-21A4-078B-A33EED9DBF6A}"/>
                  </a:ext>
                </a:extLst>
              </p:cNvPr>
              <p:cNvSpPr>
                <a:spLocks noChangeArrowheads="1"/>
              </p:cNvSpPr>
              <p:nvPr/>
            </p:nvSpPr>
            <p:spPr bwMode="auto">
              <a:xfrm>
                <a:off x="1384" y="2084"/>
                <a:ext cx="409" cy="18"/>
              </a:xfrm>
              <a:prstGeom prst="rect">
                <a:avLst/>
              </a:prstGeom>
              <a:solidFill>
                <a:srgbClr val="7400C0"/>
              </a:solidFill>
              <a:ln w="4366" cap="flat">
                <a:noFill/>
                <a:prstDash val="solid"/>
                <a:miter/>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898989"/>
                  </a:solidFill>
                  <a:effectLst/>
                  <a:uLnTx/>
                  <a:uFillTx/>
                  <a:latin typeface="Calibri"/>
                  <a:ea typeface="Meiryo UI"/>
                  <a:cs typeface="Arial" charset="0"/>
                </a:endParaRPr>
              </a:p>
            </p:txBody>
          </p:sp>
          <p:sp>
            <p:nvSpPr>
              <p:cNvPr id="246" name="Freeform 94">
                <a:extLst>
                  <a:ext uri="{FF2B5EF4-FFF2-40B4-BE49-F238E27FC236}">
                    <a16:creationId xmlns:a16="http://schemas.microsoft.com/office/drawing/2014/main" id="{B9033948-D87F-EFC5-FA1E-75F3B3A17081}"/>
                  </a:ext>
                </a:extLst>
              </p:cNvPr>
              <p:cNvSpPr>
                <a:spLocks noEditPoints="1"/>
              </p:cNvSpPr>
              <p:nvPr/>
            </p:nvSpPr>
            <p:spPr bwMode="auto">
              <a:xfrm>
                <a:off x="1446" y="1765"/>
                <a:ext cx="285" cy="177"/>
              </a:xfrm>
              <a:custGeom>
                <a:avLst/>
                <a:gdLst>
                  <a:gd name="T0" fmla="*/ 186 w 192"/>
                  <a:gd name="T1" fmla="*/ 120 h 120"/>
                  <a:gd name="T2" fmla="*/ 6 w 192"/>
                  <a:gd name="T3" fmla="*/ 120 h 120"/>
                  <a:gd name="T4" fmla="*/ 0 w 192"/>
                  <a:gd name="T5" fmla="*/ 114 h 120"/>
                  <a:gd name="T6" fmla="*/ 0 w 192"/>
                  <a:gd name="T7" fmla="*/ 6 h 120"/>
                  <a:gd name="T8" fmla="*/ 6 w 192"/>
                  <a:gd name="T9" fmla="*/ 0 h 120"/>
                  <a:gd name="T10" fmla="*/ 186 w 192"/>
                  <a:gd name="T11" fmla="*/ 0 h 120"/>
                  <a:gd name="T12" fmla="*/ 192 w 192"/>
                  <a:gd name="T13" fmla="*/ 6 h 120"/>
                  <a:gd name="T14" fmla="*/ 192 w 192"/>
                  <a:gd name="T15" fmla="*/ 114 h 120"/>
                  <a:gd name="T16" fmla="*/ 186 w 192"/>
                  <a:gd name="T17" fmla="*/ 120 h 120"/>
                  <a:gd name="T18" fmla="*/ 12 w 192"/>
                  <a:gd name="T19" fmla="*/ 108 h 120"/>
                  <a:gd name="T20" fmla="*/ 180 w 192"/>
                  <a:gd name="T21" fmla="*/ 108 h 120"/>
                  <a:gd name="T22" fmla="*/ 180 w 192"/>
                  <a:gd name="T23" fmla="*/ 12 h 120"/>
                  <a:gd name="T24" fmla="*/ 12 w 192"/>
                  <a:gd name="T25" fmla="*/ 12 h 120"/>
                  <a:gd name="T26" fmla="*/ 12 w 192"/>
                  <a:gd name="T27" fmla="*/ 10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 h="120">
                    <a:moveTo>
                      <a:pt x="186" y="120"/>
                    </a:moveTo>
                    <a:cubicBezTo>
                      <a:pt x="6" y="120"/>
                      <a:pt x="6" y="120"/>
                      <a:pt x="6" y="120"/>
                    </a:cubicBezTo>
                    <a:cubicBezTo>
                      <a:pt x="3" y="120"/>
                      <a:pt x="0" y="118"/>
                      <a:pt x="0" y="114"/>
                    </a:cubicBezTo>
                    <a:cubicBezTo>
                      <a:pt x="0" y="6"/>
                      <a:pt x="0" y="6"/>
                      <a:pt x="0" y="6"/>
                    </a:cubicBezTo>
                    <a:cubicBezTo>
                      <a:pt x="0" y="3"/>
                      <a:pt x="3" y="0"/>
                      <a:pt x="6" y="0"/>
                    </a:cubicBezTo>
                    <a:cubicBezTo>
                      <a:pt x="186" y="0"/>
                      <a:pt x="186" y="0"/>
                      <a:pt x="186" y="0"/>
                    </a:cubicBezTo>
                    <a:cubicBezTo>
                      <a:pt x="189" y="0"/>
                      <a:pt x="192" y="3"/>
                      <a:pt x="192" y="6"/>
                    </a:cubicBezTo>
                    <a:cubicBezTo>
                      <a:pt x="192" y="114"/>
                      <a:pt x="192" y="114"/>
                      <a:pt x="192" y="114"/>
                    </a:cubicBezTo>
                    <a:cubicBezTo>
                      <a:pt x="192" y="118"/>
                      <a:pt x="189" y="120"/>
                      <a:pt x="186" y="120"/>
                    </a:cubicBezTo>
                    <a:close/>
                    <a:moveTo>
                      <a:pt x="12" y="108"/>
                    </a:moveTo>
                    <a:cubicBezTo>
                      <a:pt x="180" y="108"/>
                      <a:pt x="180" y="108"/>
                      <a:pt x="180" y="108"/>
                    </a:cubicBezTo>
                    <a:cubicBezTo>
                      <a:pt x="180" y="12"/>
                      <a:pt x="180" y="12"/>
                      <a:pt x="180" y="12"/>
                    </a:cubicBezTo>
                    <a:cubicBezTo>
                      <a:pt x="12" y="12"/>
                      <a:pt x="12" y="12"/>
                      <a:pt x="12" y="12"/>
                    </a:cubicBezTo>
                    <a:lnTo>
                      <a:pt x="12" y="108"/>
                    </a:lnTo>
                    <a:close/>
                  </a:path>
                </a:pathLst>
              </a:custGeom>
              <a:solidFill>
                <a:srgbClr val="7400C0"/>
              </a:solidFill>
              <a:ln w="4366" cap="flat">
                <a:noFill/>
                <a:prstDash val="solid"/>
                <a:miter/>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898989"/>
                  </a:solidFill>
                  <a:effectLst/>
                  <a:uLnTx/>
                  <a:uFillTx/>
                  <a:latin typeface="Calibri"/>
                  <a:ea typeface="Meiryo UI"/>
                  <a:cs typeface="Arial" charset="0"/>
                </a:endParaRPr>
              </a:p>
            </p:txBody>
          </p:sp>
        </p:grpSp>
        <p:grpSp>
          <p:nvGrpSpPr>
            <p:cNvPr id="247" name="グループ化 246">
              <a:extLst>
                <a:ext uri="{FF2B5EF4-FFF2-40B4-BE49-F238E27FC236}">
                  <a16:creationId xmlns:a16="http://schemas.microsoft.com/office/drawing/2014/main" id="{B08F7239-B448-C2B3-CDFE-244D9719E5CC}"/>
                </a:ext>
              </a:extLst>
            </p:cNvPr>
            <p:cNvGrpSpPr/>
            <p:nvPr/>
          </p:nvGrpSpPr>
          <p:grpSpPr>
            <a:xfrm>
              <a:off x="4501054" y="5842765"/>
              <a:ext cx="535332" cy="555102"/>
              <a:chOff x="3601258" y="5708355"/>
              <a:chExt cx="698845" cy="724650"/>
            </a:xfrm>
          </p:grpSpPr>
          <p:sp>
            <p:nvSpPr>
              <p:cNvPr id="248" name="楕円 247">
                <a:extLst>
                  <a:ext uri="{FF2B5EF4-FFF2-40B4-BE49-F238E27FC236}">
                    <a16:creationId xmlns:a16="http://schemas.microsoft.com/office/drawing/2014/main" id="{595CB105-CDB6-CA19-AD50-E09814B8CAF9}"/>
                  </a:ext>
                </a:extLst>
              </p:cNvPr>
              <p:cNvSpPr/>
              <p:nvPr/>
            </p:nvSpPr>
            <p:spPr>
              <a:xfrm>
                <a:off x="3602677" y="6146268"/>
                <a:ext cx="697426" cy="286737"/>
              </a:xfrm>
              <a:prstGeom prst="ellipse">
                <a:avLst/>
              </a:prstGeom>
              <a:solidFill>
                <a:schemeClr val="bg1">
                  <a:lumMod val="95000"/>
                </a:schemeClr>
              </a:solidFill>
              <a:ln>
                <a:noFill/>
              </a:ln>
            </p:spPr>
            <p:txBody>
              <a:bodyPr wrap="square" lIns="36000" tIns="36000" rIns="36000" bIns="36000" rtlCol="0" anchor="b">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pic>
            <p:nvPicPr>
              <p:cNvPr id="249" name="グラフィックス 248" descr="オフィス ワーカー (男性) 単色塗りつぶし">
                <a:extLst>
                  <a:ext uri="{FF2B5EF4-FFF2-40B4-BE49-F238E27FC236}">
                    <a16:creationId xmlns:a16="http://schemas.microsoft.com/office/drawing/2014/main" id="{E5623604-317A-8F9E-5FAA-CB52EC491E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01258" y="5708355"/>
                <a:ext cx="687002" cy="687009"/>
              </a:xfrm>
              <a:prstGeom prst="rect">
                <a:avLst/>
              </a:prstGeom>
            </p:spPr>
          </p:pic>
        </p:grpSp>
        <p:grpSp>
          <p:nvGrpSpPr>
            <p:cNvPr id="250" name="グループ化 249">
              <a:extLst>
                <a:ext uri="{FF2B5EF4-FFF2-40B4-BE49-F238E27FC236}">
                  <a16:creationId xmlns:a16="http://schemas.microsoft.com/office/drawing/2014/main" id="{0AE93333-A7C8-491F-8E03-47CFC0A38D9C}"/>
                </a:ext>
              </a:extLst>
            </p:cNvPr>
            <p:cNvGrpSpPr>
              <a:grpSpLocks noChangeAspect="1"/>
            </p:cNvGrpSpPr>
            <p:nvPr/>
          </p:nvGrpSpPr>
          <p:grpSpPr>
            <a:xfrm>
              <a:off x="1529364" y="3201125"/>
              <a:ext cx="630481" cy="602916"/>
              <a:chOff x="891178" y="2630604"/>
              <a:chExt cx="539795" cy="516197"/>
            </a:xfrm>
          </p:grpSpPr>
          <p:pic>
            <p:nvPicPr>
              <p:cNvPr id="251" name="図 250" descr="アイコン&#10;&#10;自動的に生成された説明">
                <a:extLst>
                  <a:ext uri="{FF2B5EF4-FFF2-40B4-BE49-F238E27FC236}">
                    <a16:creationId xmlns:a16="http://schemas.microsoft.com/office/drawing/2014/main" id="{EB6671B6-769E-7993-AC86-9A7FC81F4966}"/>
                  </a:ext>
                </a:extLst>
              </p:cNvPr>
              <p:cNvPicPr/>
              <p:nvPr/>
            </p:nvPicPr>
            <p:blipFill>
              <a:blip r:embed="rId7" cstate="screen">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a:off x="891178" y="2676240"/>
                <a:ext cx="539795" cy="470561"/>
              </a:xfrm>
              <a:prstGeom prst="rect">
                <a:avLst/>
              </a:prstGeom>
            </p:spPr>
          </p:pic>
          <p:pic>
            <p:nvPicPr>
              <p:cNvPr id="252" name="図 251">
                <a:extLst>
                  <a:ext uri="{FF2B5EF4-FFF2-40B4-BE49-F238E27FC236}">
                    <a16:creationId xmlns:a16="http://schemas.microsoft.com/office/drawing/2014/main" id="{5386BE05-5227-F00B-E6E8-658F1F8D0894}"/>
                  </a:ext>
                </a:extLst>
              </p:cNvPr>
              <p:cNvPicPr>
                <a:picLocks noChangeAspect="1"/>
              </p:cNvPicPr>
              <p:nvPr/>
            </p:nvPicPr>
            <p:blipFill>
              <a:blip r:embed="rId8" cstate="screen">
                <a:clrChange>
                  <a:clrFrom>
                    <a:srgbClr val="FFFFFF"/>
                  </a:clrFrom>
                  <a:clrTo>
                    <a:srgbClr val="FFFFFF">
                      <a:alpha val="0"/>
                    </a:srgbClr>
                  </a:clrTo>
                </a:clrChange>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a:off x="1214093" y="2630604"/>
                <a:ext cx="116273" cy="117653"/>
              </a:xfrm>
              <a:prstGeom prst="rect">
                <a:avLst/>
              </a:prstGeom>
            </p:spPr>
          </p:pic>
          <p:pic>
            <p:nvPicPr>
              <p:cNvPr id="253" name="図 252">
                <a:extLst>
                  <a:ext uri="{FF2B5EF4-FFF2-40B4-BE49-F238E27FC236}">
                    <a16:creationId xmlns:a16="http://schemas.microsoft.com/office/drawing/2014/main" id="{EB4BC229-EFF0-22C3-FED0-9F67BE473BA9}"/>
                  </a:ext>
                </a:extLst>
              </p:cNvPr>
              <p:cNvPicPr>
                <a:picLocks noChangeAspect="1"/>
              </p:cNvPicPr>
              <p:nvPr/>
            </p:nvPicPr>
            <p:blipFill>
              <a:blip r:embed="rId8" cstate="screen">
                <a:clrChange>
                  <a:clrFrom>
                    <a:srgbClr val="FFFFFF"/>
                  </a:clrFrom>
                  <a:clrTo>
                    <a:srgbClr val="FFFFFF">
                      <a:alpha val="0"/>
                    </a:srgbClr>
                  </a:clrTo>
                </a:clrChange>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a:off x="1307268" y="2783633"/>
                <a:ext cx="116273" cy="117653"/>
              </a:xfrm>
              <a:prstGeom prst="rect">
                <a:avLst/>
              </a:prstGeom>
            </p:spPr>
          </p:pic>
          <p:pic>
            <p:nvPicPr>
              <p:cNvPr id="254" name="図 253">
                <a:extLst>
                  <a:ext uri="{FF2B5EF4-FFF2-40B4-BE49-F238E27FC236}">
                    <a16:creationId xmlns:a16="http://schemas.microsoft.com/office/drawing/2014/main" id="{39C91ED2-EF58-427A-7ADE-12F3E2556C59}"/>
                  </a:ext>
                </a:extLst>
              </p:cNvPr>
              <p:cNvPicPr>
                <a:picLocks noChangeAspect="1"/>
              </p:cNvPicPr>
              <p:nvPr/>
            </p:nvPicPr>
            <p:blipFill>
              <a:blip r:embed="rId8" cstate="screen">
                <a:clrChange>
                  <a:clrFrom>
                    <a:srgbClr val="FFFFFF"/>
                  </a:clrFrom>
                  <a:clrTo>
                    <a:srgbClr val="FFFFFF">
                      <a:alpha val="0"/>
                    </a:srgbClr>
                  </a:clrTo>
                </a:clrChange>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a:off x="1059422" y="2638369"/>
                <a:ext cx="116273" cy="117653"/>
              </a:xfrm>
              <a:prstGeom prst="rect">
                <a:avLst/>
              </a:prstGeom>
            </p:spPr>
          </p:pic>
        </p:grpSp>
        <p:pic>
          <p:nvPicPr>
            <p:cNvPr id="255" name="図 254" descr="アイコン&#10;&#10;自動的に生成された説明">
              <a:extLst>
                <a:ext uri="{FF2B5EF4-FFF2-40B4-BE49-F238E27FC236}">
                  <a16:creationId xmlns:a16="http://schemas.microsoft.com/office/drawing/2014/main" id="{48024B6A-714B-7712-E4D2-D96F3707C725}"/>
                </a:ext>
              </a:extLst>
            </p:cNvPr>
            <p:cNvPicPr>
              <a:picLocks noChangeAspect="1"/>
            </p:cNvPicPr>
            <p:nvPr/>
          </p:nvPicPr>
          <p:blipFill>
            <a:blip r:embed="rId9" cstate="screen">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a:off x="2613665" y="3949564"/>
              <a:ext cx="435797" cy="503939"/>
            </a:xfrm>
            <a:prstGeom prst="rect">
              <a:avLst/>
            </a:prstGeom>
            <a:solidFill>
              <a:schemeClr val="bg1"/>
            </a:solidFill>
          </p:spPr>
        </p:pic>
        <p:pic>
          <p:nvPicPr>
            <p:cNvPr id="256" name="図 255" descr="アイコン&#10;&#10;自動的に生成された説明">
              <a:extLst>
                <a:ext uri="{FF2B5EF4-FFF2-40B4-BE49-F238E27FC236}">
                  <a16:creationId xmlns:a16="http://schemas.microsoft.com/office/drawing/2014/main" id="{79E0059F-EFB1-3AE2-42DE-EE21703CE31A}"/>
                </a:ext>
              </a:extLst>
            </p:cNvPr>
            <p:cNvPicPr>
              <a:picLocks noChangeAspect="1"/>
            </p:cNvPicPr>
            <p:nvPr/>
          </p:nvPicPr>
          <p:blipFill>
            <a:blip r:embed="rId10" cstate="screen">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a:off x="3099854" y="3965048"/>
              <a:ext cx="206565" cy="502095"/>
            </a:xfrm>
            <a:prstGeom prst="rect">
              <a:avLst/>
            </a:prstGeom>
          </p:spPr>
        </p:pic>
        <p:pic>
          <p:nvPicPr>
            <p:cNvPr id="257" name="図 256">
              <a:extLst>
                <a:ext uri="{FF2B5EF4-FFF2-40B4-BE49-F238E27FC236}">
                  <a16:creationId xmlns:a16="http://schemas.microsoft.com/office/drawing/2014/main" id="{EE7E0518-9248-FF0D-A4CC-9646378E1BEE}"/>
                </a:ext>
              </a:extLst>
            </p:cNvPr>
            <p:cNvPicPr>
              <a:picLocks noChangeAspect="1"/>
            </p:cNvPicPr>
            <p:nvPr/>
          </p:nvPicPr>
          <p:blipFill>
            <a:blip r:embed="rId11" cstate="screen">
              <a:clrChange>
                <a:clrFrom>
                  <a:srgbClr val="FFFFFF"/>
                </a:clrFrom>
                <a:clrTo>
                  <a:srgbClr val="FFFFFF">
                    <a:alpha val="0"/>
                  </a:srgbClr>
                </a:clrTo>
              </a:clrChange>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a:off x="2817534" y="3773372"/>
              <a:ext cx="124027" cy="125998"/>
            </a:xfrm>
            <a:prstGeom prst="rect">
              <a:avLst/>
            </a:prstGeom>
          </p:spPr>
        </p:pic>
        <p:pic>
          <p:nvPicPr>
            <p:cNvPr id="258" name="図 257">
              <a:extLst>
                <a:ext uri="{FF2B5EF4-FFF2-40B4-BE49-F238E27FC236}">
                  <a16:creationId xmlns:a16="http://schemas.microsoft.com/office/drawing/2014/main" id="{3A5F81BE-7498-E9A3-046B-9EF255A5204E}"/>
                </a:ext>
              </a:extLst>
            </p:cNvPr>
            <p:cNvPicPr>
              <a:picLocks noChangeAspect="1"/>
            </p:cNvPicPr>
            <p:nvPr/>
          </p:nvPicPr>
          <p:blipFill>
            <a:blip r:embed="rId11" cstate="screen">
              <a:clrChange>
                <a:clrFrom>
                  <a:srgbClr val="FFFFFF"/>
                </a:clrFrom>
                <a:clrTo>
                  <a:srgbClr val="FFFFFF">
                    <a:alpha val="0"/>
                  </a:srgbClr>
                </a:clrTo>
              </a:clrChange>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a:off x="2618287" y="3869714"/>
              <a:ext cx="124027" cy="125998"/>
            </a:xfrm>
            <a:prstGeom prst="rect">
              <a:avLst/>
            </a:prstGeom>
          </p:spPr>
        </p:pic>
        <p:pic>
          <p:nvPicPr>
            <p:cNvPr id="259" name="図 258">
              <a:extLst>
                <a:ext uri="{FF2B5EF4-FFF2-40B4-BE49-F238E27FC236}">
                  <a16:creationId xmlns:a16="http://schemas.microsoft.com/office/drawing/2014/main" id="{AE1DD082-C10B-22B5-E116-FDB99F9A01C6}"/>
                </a:ext>
              </a:extLst>
            </p:cNvPr>
            <p:cNvPicPr>
              <a:picLocks noChangeAspect="1"/>
            </p:cNvPicPr>
            <p:nvPr/>
          </p:nvPicPr>
          <p:blipFill>
            <a:blip r:embed="rId11" cstate="screen">
              <a:clrChange>
                <a:clrFrom>
                  <a:srgbClr val="FFFFFF"/>
                </a:clrFrom>
                <a:clrTo>
                  <a:srgbClr val="FFFFFF">
                    <a:alpha val="0"/>
                  </a:srgbClr>
                </a:clrTo>
              </a:clrChange>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a:off x="3227438" y="3891583"/>
              <a:ext cx="124027" cy="125998"/>
            </a:xfrm>
            <a:prstGeom prst="rect">
              <a:avLst/>
            </a:prstGeom>
          </p:spPr>
        </p:pic>
        <p:pic>
          <p:nvPicPr>
            <p:cNvPr id="260" name="コンテンツ プレースホルダー 737" descr="建物 単色塗りつぶし">
              <a:extLst>
                <a:ext uri="{FF2B5EF4-FFF2-40B4-BE49-F238E27FC236}">
                  <a16:creationId xmlns:a16="http://schemas.microsoft.com/office/drawing/2014/main" id="{FCB5E54A-46AD-A71C-2ED6-864A3087E1F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944904" y="3292408"/>
              <a:ext cx="553253" cy="553253"/>
            </a:xfrm>
            <a:prstGeom prst="rect">
              <a:avLst/>
            </a:prstGeom>
          </p:spPr>
        </p:pic>
        <p:pic>
          <p:nvPicPr>
            <p:cNvPr id="261" name="グラフィックス 260" descr="雲 単色塗りつぶし">
              <a:extLst>
                <a:ext uri="{FF2B5EF4-FFF2-40B4-BE49-F238E27FC236}">
                  <a16:creationId xmlns:a16="http://schemas.microsoft.com/office/drawing/2014/main" id="{23B513DF-15FC-A823-DDB4-6035F52DB5DE}"/>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2464599" y="3381746"/>
              <a:ext cx="298133" cy="298133"/>
            </a:xfrm>
            <a:prstGeom prst="rect">
              <a:avLst/>
            </a:prstGeom>
          </p:spPr>
        </p:pic>
        <p:sp>
          <p:nvSpPr>
            <p:cNvPr id="262" name="フリーフォーム 16">
              <a:extLst>
                <a:ext uri="{FF2B5EF4-FFF2-40B4-BE49-F238E27FC236}">
                  <a16:creationId xmlns:a16="http://schemas.microsoft.com/office/drawing/2014/main" id="{5F55666F-AAF1-5E45-58CB-959B6DDE2AFF}"/>
                </a:ext>
              </a:extLst>
            </p:cNvPr>
            <p:cNvSpPr>
              <a:spLocks noChangeAspect="1"/>
            </p:cNvSpPr>
            <p:nvPr/>
          </p:nvSpPr>
          <p:spPr bwMode="gray">
            <a:xfrm rot="17093198" flipH="1">
              <a:off x="2861637" y="3428123"/>
              <a:ext cx="101588" cy="247221"/>
            </a:xfrm>
            <a:custGeom>
              <a:avLst/>
              <a:gdLst>
                <a:gd name="connsiteX0" fmla="*/ 374073 w 374073"/>
                <a:gd name="connsiteY0" fmla="*/ 0 h 665018"/>
                <a:gd name="connsiteX1" fmla="*/ 27709 w 374073"/>
                <a:gd name="connsiteY1" fmla="*/ 346364 h 665018"/>
                <a:gd name="connsiteX2" fmla="*/ 318654 w 374073"/>
                <a:gd name="connsiteY2" fmla="*/ 346364 h 665018"/>
                <a:gd name="connsiteX3" fmla="*/ 0 w 374073"/>
                <a:gd name="connsiteY3" fmla="*/ 665018 h 665018"/>
              </a:gdLst>
              <a:ahLst/>
              <a:cxnLst>
                <a:cxn ang="0">
                  <a:pos x="connsiteX0" y="connsiteY0"/>
                </a:cxn>
                <a:cxn ang="0">
                  <a:pos x="connsiteX1" y="connsiteY1"/>
                </a:cxn>
                <a:cxn ang="0">
                  <a:pos x="connsiteX2" y="connsiteY2"/>
                </a:cxn>
                <a:cxn ang="0">
                  <a:pos x="connsiteX3" y="connsiteY3"/>
                </a:cxn>
              </a:cxnLst>
              <a:rect l="l" t="t" r="r" b="b"/>
              <a:pathLst>
                <a:path w="374073" h="665018">
                  <a:moveTo>
                    <a:pt x="374073" y="0"/>
                  </a:moveTo>
                  <a:lnTo>
                    <a:pt x="27709" y="346364"/>
                  </a:lnTo>
                  <a:lnTo>
                    <a:pt x="318654" y="346364"/>
                  </a:lnTo>
                  <a:lnTo>
                    <a:pt x="0" y="665018"/>
                  </a:lnTo>
                </a:path>
              </a:pathLst>
            </a:custGeom>
            <a:noFill/>
            <a:ln w="38100" cap="flat" cmpd="sng" algn="ctr">
              <a:solidFill>
                <a:srgbClr val="AF1932"/>
              </a:solidFill>
              <a:prstDash val="solid"/>
              <a:round/>
              <a:headEnd type="none" w="med" len="med"/>
              <a:tailEnd type="none" w="med" len="med"/>
            </a:ln>
            <a:effectLst/>
          </p:spPr>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263" name="フリーフォーム 16">
              <a:extLst>
                <a:ext uri="{FF2B5EF4-FFF2-40B4-BE49-F238E27FC236}">
                  <a16:creationId xmlns:a16="http://schemas.microsoft.com/office/drawing/2014/main" id="{CC06E348-9AE7-046C-F80C-E1234FA413C3}"/>
                </a:ext>
              </a:extLst>
            </p:cNvPr>
            <p:cNvSpPr>
              <a:spLocks noChangeAspect="1"/>
            </p:cNvSpPr>
            <p:nvPr/>
          </p:nvSpPr>
          <p:spPr bwMode="gray">
            <a:xfrm rot="17093198" flipH="1">
              <a:off x="2285177" y="3418598"/>
              <a:ext cx="101588" cy="247221"/>
            </a:xfrm>
            <a:custGeom>
              <a:avLst/>
              <a:gdLst>
                <a:gd name="connsiteX0" fmla="*/ 374073 w 374073"/>
                <a:gd name="connsiteY0" fmla="*/ 0 h 665018"/>
                <a:gd name="connsiteX1" fmla="*/ 27709 w 374073"/>
                <a:gd name="connsiteY1" fmla="*/ 346364 h 665018"/>
                <a:gd name="connsiteX2" fmla="*/ 318654 w 374073"/>
                <a:gd name="connsiteY2" fmla="*/ 346364 h 665018"/>
                <a:gd name="connsiteX3" fmla="*/ 0 w 374073"/>
                <a:gd name="connsiteY3" fmla="*/ 665018 h 665018"/>
              </a:gdLst>
              <a:ahLst/>
              <a:cxnLst>
                <a:cxn ang="0">
                  <a:pos x="connsiteX0" y="connsiteY0"/>
                </a:cxn>
                <a:cxn ang="0">
                  <a:pos x="connsiteX1" y="connsiteY1"/>
                </a:cxn>
                <a:cxn ang="0">
                  <a:pos x="connsiteX2" y="connsiteY2"/>
                </a:cxn>
                <a:cxn ang="0">
                  <a:pos x="connsiteX3" y="connsiteY3"/>
                </a:cxn>
              </a:cxnLst>
              <a:rect l="l" t="t" r="r" b="b"/>
              <a:pathLst>
                <a:path w="374073" h="665018">
                  <a:moveTo>
                    <a:pt x="374073" y="0"/>
                  </a:moveTo>
                  <a:lnTo>
                    <a:pt x="27709" y="346364"/>
                  </a:lnTo>
                  <a:lnTo>
                    <a:pt x="318654" y="346364"/>
                  </a:lnTo>
                  <a:lnTo>
                    <a:pt x="0" y="665018"/>
                  </a:lnTo>
                </a:path>
              </a:pathLst>
            </a:custGeom>
            <a:noFill/>
            <a:ln w="38100" cap="flat" cmpd="sng" algn="ctr">
              <a:solidFill>
                <a:srgbClr val="AF1932"/>
              </a:solidFill>
              <a:prstDash val="solid"/>
              <a:round/>
              <a:headEnd type="none" w="med" len="med"/>
              <a:tailEnd type="none" w="med" len="med"/>
            </a:ln>
            <a:effectLst/>
          </p:spPr>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pic>
          <p:nvPicPr>
            <p:cNvPr id="264" name="グラフィックス 263" descr="データベース 単色塗りつぶし">
              <a:extLst>
                <a:ext uri="{FF2B5EF4-FFF2-40B4-BE49-F238E27FC236}">
                  <a16:creationId xmlns:a16="http://schemas.microsoft.com/office/drawing/2014/main" id="{76B97F1B-F784-63FC-9C8D-D6424A2FDB82}"/>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2596869" y="5824888"/>
              <a:ext cx="264322" cy="264322"/>
            </a:xfrm>
            <a:prstGeom prst="rect">
              <a:avLst/>
            </a:prstGeom>
          </p:spPr>
        </p:pic>
        <p:pic>
          <p:nvPicPr>
            <p:cNvPr id="265" name="グラフィックス 264" descr="データベース 単色塗りつぶし">
              <a:extLst>
                <a:ext uri="{FF2B5EF4-FFF2-40B4-BE49-F238E27FC236}">
                  <a16:creationId xmlns:a16="http://schemas.microsoft.com/office/drawing/2014/main" id="{BDE94C93-68FB-302C-E946-F0F90C048AA7}"/>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2855912" y="5824888"/>
              <a:ext cx="264322" cy="264322"/>
            </a:xfrm>
            <a:prstGeom prst="rect">
              <a:avLst/>
            </a:prstGeom>
          </p:spPr>
        </p:pic>
        <p:pic>
          <p:nvPicPr>
            <p:cNvPr id="266" name="グラフィックス 265" descr="データベース 単色塗りつぶし">
              <a:extLst>
                <a:ext uri="{FF2B5EF4-FFF2-40B4-BE49-F238E27FC236}">
                  <a16:creationId xmlns:a16="http://schemas.microsoft.com/office/drawing/2014/main" id="{1CE4E6E2-471A-DCCE-9482-95EF20A08CE4}"/>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2329225" y="5824888"/>
              <a:ext cx="264322" cy="264322"/>
            </a:xfrm>
            <a:prstGeom prst="rect">
              <a:avLst/>
            </a:prstGeom>
          </p:spPr>
        </p:pic>
        <p:cxnSp>
          <p:nvCxnSpPr>
            <p:cNvPr id="267" name="直線コネクタ 266">
              <a:extLst>
                <a:ext uri="{FF2B5EF4-FFF2-40B4-BE49-F238E27FC236}">
                  <a16:creationId xmlns:a16="http://schemas.microsoft.com/office/drawing/2014/main" id="{53875FE0-317E-AD24-0EB7-60CE444E18E6}"/>
                </a:ext>
              </a:extLst>
            </p:cNvPr>
            <p:cNvCxnSpPr>
              <a:cxnSpLocks/>
              <a:endCxn id="265" idx="0"/>
            </p:cNvCxnSpPr>
            <p:nvPr/>
          </p:nvCxnSpPr>
          <p:spPr bwMode="auto">
            <a:xfrm>
              <a:off x="2725947" y="5650140"/>
              <a:ext cx="262126" cy="174748"/>
            </a:xfrm>
            <a:prstGeom prst="line">
              <a:avLst/>
            </a:prstGeom>
            <a:solidFill>
              <a:schemeClr val="bg1"/>
            </a:solidFill>
            <a:ln w="19050" cap="flat" cmpd="sng" algn="ctr">
              <a:solidFill>
                <a:srgbClr val="AF1932"/>
              </a:solidFill>
              <a:prstDash val="solid"/>
              <a:round/>
              <a:headEnd type="none" w="med" len="med"/>
              <a:tailEnd type="none" w="med" len="med"/>
            </a:ln>
            <a:effectLst/>
          </p:spPr>
        </p:cxnSp>
        <p:cxnSp>
          <p:nvCxnSpPr>
            <p:cNvPr id="268" name="直線コネクタ 267">
              <a:extLst>
                <a:ext uri="{FF2B5EF4-FFF2-40B4-BE49-F238E27FC236}">
                  <a16:creationId xmlns:a16="http://schemas.microsoft.com/office/drawing/2014/main" id="{6B9723F0-D0FC-E454-2302-3CA6C9175752}"/>
                </a:ext>
              </a:extLst>
            </p:cNvPr>
            <p:cNvCxnSpPr>
              <a:cxnSpLocks/>
              <a:stCxn id="227" idx="2"/>
              <a:endCxn id="264" idx="0"/>
            </p:cNvCxnSpPr>
            <p:nvPr/>
          </p:nvCxnSpPr>
          <p:spPr bwMode="auto">
            <a:xfrm flipH="1">
              <a:off x="2729031" y="5623078"/>
              <a:ext cx="4773" cy="201810"/>
            </a:xfrm>
            <a:prstGeom prst="line">
              <a:avLst/>
            </a:prstGeom>
            <a:solidFill>
              <a:schemeClr val="bg1"/>
            </a:solidFill>
            <a:ln w="19050" cap="flat" cmpd="sng" algn="ctr">
              <a:solidFill>
                <a:srgbClr val="AF1932"/>
              </a:solidFill>
              <a:prstDash val="solid"/>
              <a:round/>
              <a:headEnd type="none" w="med" len="med"/>
              <a:tailEnd type="none" w="med" len="med"/>
            </a:ln>
            <a:effectLst/>
          </p:spPr>
        </p:cxnSp>
        <p:cxnSp>
          <p:nvCxnSpPr>
            <p:cNvPr id="269" name="直線コネクタ 268">
              <a:extLst>
                <a:ext uri="{FF2B5EF4-FFF2-40B4-BE49-F238E27FC236}">
                  <a16:creationId xmlns:a16="http://schemas.microsoft.com/office/drawing/2014/main" id="{B9957D56-776F-9D80-36E6-B7BEF6BB96F4}"/>
                </a:ext>
              </a:extLst>
            </p:cNvPr>
            <p:cNvCxnSpPr>
              <a:cxnSpLocks/>
              <a:endCxn id="266" idx="0"/>
            </p:cNvCxnSpPr>
            <p:nvPr/>
          </p:nvCxnSpPr>
          <p:spPr bwMode="auto">
            <a:xfrm flipH="1">
              <a:off x="2461386" y="5644364"/>
              <a:ext cx="270030" cy="180524"/>
            </a:xfrm>
            <a:prstGeom prst="line">
              <a:avLst/>
            </a:prstGeom>
            <a:solidFill>
              <a:schemeClr val="bg1"/>
            </a:solidFill>
            <a:ln w="19050" cap="flat" cmpd="sng" algn="ctr">
              <a:solidFill>
                <a:srgbClr val="AF1932"/>
              </a:solidFill>
              <a:prstDash val="solid"/>
              <a:round/>
              <a:headEnd type="none" w="med" len="med"/>
              <a:tailEnd type="none" w="med" len="med"/>
            </a:ln>
            <a:effectLst/>
          </p:spPr>
        </p:cxnSp>
        <p:cxnSp>
          <p:nvCxnSpPr>
            <p:cNvPr id="270" name="直線矢印コネクタ 269">
              <a:extLst>
                <a:ext uri="{FF2B5EF4-FFF2-40B4-BE49-F238E27FC236}">
                  <a16:creationId xmlns:a16="http://schemas.microsoft.com/office/drawing/2014/main" id="{DDC87A3C-4F77-788D-6E13-1362255CF6DD}"/>
                </a:ext>
              </a:extLst>
            </p:cNvPr>
            <p:cNvCxnSpPr>
              <a:cxnSpLocks/>
            </p:cNvCxnSpPr>
            <p:nvPr/>
          </p:nvCxnSpPr>
          <p:spPr bwMode="auto">
            <a:xfrm flipV="1">
              <a:off x="5018220" y="6085451"/>
              <a:ext cx="132937" cy="125954"/>
            </a:xfrm>
            <a:prstGeom prst="straightConnector1">
              <a:avLst/>
            </a:prstGeom>
            <a:solidFill>
              <a:schemeClr val="bg1"/>
            </a:solidFill>
            <a:ln w="19050" cap="flat" cmpd="sng" algn="ctr">
              <a:solidFill>
                <a:srgbClr val="AF1932"/>
              </a:solidFill>
              <a:prstDash val="solid"/>
              <a:round/>
              <a:headEnd type="none" w="med" len="med"/>
              <a:tailEnd type="triangle"/>
            </a:ln>
            <a:effectLst/>
          </p:spPr>
        </p:cxnSp>
        <p:cxnSp>
          <p:nvCxnSpPr>
            <p:cNvPr id="271" name="直線矢印コネクタ 270">
              <a:extLst>
                <a:ext uri="{FF2B5EF4-FFF2-40B4-BE49-F238E27FC236}">
                  <a16:creationId xmlns:a16="http://schemas.microsoft.com/office/drawing/2014/main" id="{EE562A72-FC3D-B75F-A813-B848D12019D4}"/>
                </a:ext>
              </a:extLst>
            </p:cNvPr>
            <p:cNvCxnSpPr>
              <a:cxnSpLocks/>
            </p:cNvCxnSpPr>
            <p:nvPr/>
          </p:nvCxnSpPr>
          <p:spPr bwMode="auto">
            <a:xfrm flipH="1" flipV="1">
              <a:off x="5902294" y="6085452"/>
              <a:ext cx="163341" cy="120865"/>
            </a:xfrm>
            <a:prstGeom prst="straightConnector1">
              <a:avLst/>
            </a:prstGeom>
            <a:solidFill>
              <a:schemeClr val="bg1"/>
            </a:solidFill>
            <a:ln w="19050" cap="flat" cmpd="sng" algn="ctr">
              <a:solidFill>
                <a:srgbClr val="AF1932"/>
              </a:solidFill>
              <a:prstDash val="solid"/>
              <a:round/>
              <a:headEnd type="none" w="med" len="med"/>
              <a:tailEnd type="triangle"/>
            </a:ln>
            <a:effectLst/>
          </p:spPr>
        </p:cxnSp>
        <p:pic>
          <p:nvPicPr>
            <p:cNvPr id="272" name="グラフィックス 271" descr="データベース 枠線">
              <a:extLst>
                <a:ext uri="{FF2B5EF4-FFF2-40B4-BE49-F238E27FC236}">
                  <a16:creationId xmlns:a16="http://schemas.microsoft.com/office/drawing/2014/main" id="{83FDDB51-3DED-BA42-AAFE-E5488B7A4AD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098889" y="5908442"/>
              <a:ext cx="576318" cy="488002"/>
            </a:xfrm>
            <a:prstGeom prst="rect">
              <a:avLst/>
            </a:prstGeom>
          </p:spPr>
        </p:pic>
        <p:pic>
          <p:nvPicPr>
            <p:cNvPr id="273" name="グラフィックス 272" descr="雲 単色塗りつぶし">
              <a:extLst>
                <a:ext uri="{FF2B5EF4-FFF2-40B4-BE49-F238E27FC236}">
                  <a16:creationId xmlns:a16="http://schemas.microsoft.com/office/drawing/2014/main" id="{586146DA-A71C-6422-CEC9-D15635B55548}"/>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7486320" y="6058062"/>
              <a:ext cx="365928" cy="365928"/>
            </a:xfrm>
            <a:prstGeom prst="rect">
              <a:avLst/>
            </a:prstGeom>
          </p:spPr>
        </p:pic>
        <p:grpSp>
          <p:nvGrpSpPr>
            <p:cNvPr id="274" name="グループ化 273">
              <a:extLst>
                <a:ext uri="{FF2B5EF4-FFF2-40B4-BE49-F238E27FC236}">
                  <a16:creationId xmlns:a16="http://schemas.microsoft.com/office/drawing/2014/main" id="{C4361966-50E2-18E4-A57B-3009B441E51F}"/>
                </a:ext>
              </a:extLst>
            </p:cNvPr>
            <p:cNvGrpSpPr/>
            <p:nvPr/>
          </p:nvGrpSpPr>
          <p:grpSpPr>
            <a:xfrm>
              <a:off x="5179615" y="5871925"/>
              <a:ext cx="694221" cy="496785"/>
              <a:chOff x="10883984" y="4576005"/>
              <a:chExt cx="694221" cy="496785"/>
            </a:xfrm>
            <a:noFill/>
          </p:grpSpPr>
          <p:pic>
            <p:nvPicPr>
              <p:cNvPr id="275" name="図 274">
                <a:extLst>
                  <a:ext uri="{FF2B5EF4-FFF2-40B4-BE49-F238E27FC236}">
                    <a16:creationId xmlns:a16="http://schemas.microsoft.com/office/drawing/2014/main" id="{F42D1163-89D0-CEE8-459E-3FF18967AC9C}"/>
                  </a:ext>
                </a:extLst>
              </p:cNvPr>
              <p:cNvPicPr>
                <a:picLocks noChangeAspect="1" noChangeArrowheads="1"/>
              </p:cNvPicPr>
              <p:nvPr/>
            </p:nvPicPr>
            <p:blipFill>
              <a:blip r:embed="rId20" cstate="screen">
                <a:clrChange>
                  <a:clrFrom>
                    <a:srgbClr val="FFFFFF"/>
                  </a:clrFrom>
                  <a:clrTo>
                    <a:srgbClr val="FFFFFF">
                      <a:alpha val="0"/>
                    </a:srgbClr>
                  </a:clrTo>
                </a:clrChange>
                <a:duotone>
                  <a:prstClr val="black"/>
                  <a:srgbClr val="FF1B09">
                    <a:tint val="45000"/>
                    <a:satMod val="400000"/>
                  </a:srgbClr>
                </a:duotone>
                <a:extLst>
                  <a:ext uri="{28A0092B-C50C-407E-A947-70E740481C1C}">
                    <a14:useLocalDpi xmlns:a14="http://schemas.microsoft.com/office/drawing/2010/main"/>
                  </a:ext>
                </a:extLst>
              </a:blip>
              <a:srcRect/>
              <a:stretch>
                <a:fillRect/>
              </a:stretch>
            </p:blipFill>
            <p:spPr bwMode="auto">
              <a:xfrm>
                <a:off x="10883984" y="4576005"/>
                <a:ext cx="694221" cy="496785"/>
              </a:xfrm>
              <a:prstGeom prst="rect">
                <a:avLst/>
              </a:prstGeom>
              <a:solidFill>
                <a:srgbClr val="FFFFFF"/>
              </a:solidFill>
              <a:ln>
                <a:noFill/>
              </a:ln>
            </p:spPr>
          </p:pic>
          <p:sp>
            <p:nvSpPr>
              <p:cNvPr id="276" name="吹き出し: 角を丸めた四角形 275">
                <a:extLst>
                  <a:ext uri="{FF2B5EF4-FFF2-40B4-BE49-F238E27FC236}">
                    <a16:creationId xmlns:a16="http://schemas.microsoft.com/office/drawing/2014/main" id="{A38B800F-01F9-5F5F-501F-A6645AE7CB83}"/>
                  </a:ext>
                </a:extLst>
              </p:cNvPr>
              <p:cNvSpPr/>
              <p:nvPr/>
            </p:nvSpPr>
            <p:spPr>
              <a:xfrm>
                <a:off x="10969520" y="4636155"/>
                <a:ext cx="515385" cy="177964"/>
              </a:xfrm>
              <a:prstGeom prst="wedgeRoundRectCallout">
                <a:avLst>
                  <a:gd name="adj1" fmla="val -24533"/>
                  <a:gd name="adj2" fmla="val -22742"/>
                  <a:gd name="adj3" fmla="val 16667"/>
                </a:avLst>
              </a:prstGeom>
              <a:grpFill/>
              <a:ln>
                <a:noFill/>
              </a:ln>
            </p:spPr>
            <p:txBody>
              <a:bodyPr wrap="none" lIns="0" tIns="0" rIns="0" bIns="0" rtlCol="0" anchor="ctr">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a:ln>
                      <a:noFill/>
                    </a:ln>
                    <a:solidFill>
                      <a:srgbClr val="FFFFFF"/>
                    </a:solidFill>
                    <a:effectLst/>
                    <a:uLnTx/>
                    <a:uFillTx/>
                    <a:latin typeface="UD デジタル 教科書体 NP-R" panose="02020400000000000000" pitchFamily="18" charset="-128"/>
                    <a:ea typeface="UD デジタル 教科書体 NP-R" panose="02020400000000000000" pitchFamily="18" charset="-128"/>
                    <a:cs typeface="+mn-cs"/>
                  </a:rPr>
                  <a:t>○○規則</a:t>
                </a:r>
                <a:endParaRPr kumimoji="1" lang="en-US" altLang="ja-JP" sz="700" b="1" i="0" u="none" strike="noStrike" kern="1200" cap="none" spc="0" normalizeH="0" baseline="0" noProof="0">
                  <a:ln>
                    <a:noFill/>
                  </a:ln>
                  <a:solidFill>
                    <a:srgbClr val="FFFFFF"/>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277" name="吹き出し: 角を丸めた四角形 276">
                <a:extLst>
                  <a:ext uri="{FF2B5EF4-FFF2-40B4-BE49-F238E27FC236}">
                    <a16:creationId xmlns:a16="http://schemas.microsoft.com/office/drawing/2014/main" id="{2669AFE1-E897-54A5-7978-68E688C990F6}"/>
                  </a:ext>
                </a:extLst>
              </p:cNvPr>
              <p:cNvSpPr/>
              <p:nvPr/>
            </p:nvSpPr>
            <p:spPr>
              <a:xfrm>
                <a:off x="10968022" y="4781573"/>
                <a:ext cx="515385" cy="177964"/>
              </a:xfrm>
              <a:prstGeom prst="wedgeRoundRectCallout">
                <a:avLst>
                  <a:gd name="adj1" fmla="val -24533"/>
                  <a:gd name="adj2" fmla="val -22742"/>
                  <a:gd name="adj3" fmla="val 16667"/>
                </a:avLst>
              </a:prstGeom>
              <a:grpFill/>
              <a:ln>
                <a:noFill/>
              </a:ln>
            </p:spPr>
            <p:txBody>
              <a:bodyPr wrap="none" lIns="0" tIns="0" rIns="0" bIns="0" rtlCol="0" anchor="ctr">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r>
                  <a:rPr kumimoji="1" lang="en-US" altLang="ja-JP" sz="700" b="1" i="0" u="none" strike="noStrike" kern="1200" cap="none" spc="0" normalizeH="0" baseline="0" noProof="0">
                    <a:ln>
                      <a:noFill/>
                    </a:ln>
                    <a:solidFill>
                      <a:srgbClr val="FFFFFF"/>
                    </a:solidFill>
                    <a:effectLst/>
                    <a:uLnTx/>
                    <a:uFillTx/>
                    <a:latin typeface="UD デジタル 教科書体 NP-R" panose="02020400000000000000" pitchFamily="18" charset="-128"/>
                    <a:ea typeface="UD デジタル 教科書体 NP-R" panose="02020400000000000000" pitchFamily="18" charset="-128"/>
                    <a:cs typeface="+mn-cs"/>
                  </a:rPr>
                  <a:t>××</a:t>
                </a:r>
                <a:r>
                  <a:rPr kumimoji="1" lang="ja-JP" altLang="en-US" sz="700" b="1" i="0" u="none" strike="noStrike" kern="1200" cap="none" spc="0" normalizeH="0" baseline="0" noProof="0">
                    <a:ln>
                      <a:noFill/>
                    </a:ln>
                    <a:solidFill>
                      <a:srgbClr val="FFFFFF"/>
                    </a:solidFill>
                    <a:effectLst/>
                    <a:uLnTx/>
                    <a:uFillTx/>
                    <a:latin typeface="UD デジタル 教科書体 NP-R" panose="02020400000000000000" pitchFamily="18" charset="-128"/>
                    <a:ea typeface="UD デジタル 教科書体 NP-R" panose="02020400000000000000" pitchFamily="18" charset="-128"/>
                    <a:cs typeface="+mn-cs"/>
                  </a:rPr>
                  <a:t>規則</a:t>
                </a:r>
                <a:endParaRPr kumimoji="1" lang="en-US" altLang="ja-JP" sz="700" b="1" i="0" u="none" strike="noStrike" kern="1200" cap="none" spc="0" normalizeH="0" baseline="0" noProof="0">
                  <a:ln>
                    <a:noFill/>
                  </a:ln>
                  <a:solidFill>
                    <a:srgbClr val="FFFFFF"/>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grpSp>
        <p:grpSp>
          <p:nvGrpSpPr>
            <p:cNvPr id="278" name="グループ化 277">
              <a:extLst>
                <a:ext uri="{FF2B5EF4-FFF2-40B4-BE49-F238E27FC236}">
                  <a16:creationId xmlns:a16="http://schemas.microsoft.com/office/drawing/2014/main" id="{53141809-2B22-5367-98E8-6B0152D4DB12}"/>
                </a:ext>
              </a:extLst>
            </p:cNvPr>
            <p:cNvGrpSpPr/>
            <p:nvPr/>
          </p:nvGrpSpPr>
          <p:grpSpPr>
            <a:xfrm>
              <a:off x="9855813" y="2984626"/>
              <a:ext cx="476273" cy="492523"/>
              <a:chOff x="9946677" y="2245634"/>
              <a:chExt cx="579524" cy="599297"/>
            </a:xfrm>
          </p:grpSpPr>
          <p:sp>
            <p:nvSpPr>
              <p:cNvPr id="279" name="楕円 278">
                <a:extLst>
                  <a:ext uri="{FF2B5EF4-FFF2-40B4-BE49-F238E27FC236}">
                    <a16:creationId xmlns:a16="http://schemas.microsoft.com/office/drawing/2014/main" id="{7F9EA10B-3E90-5950-ED37-1BAE1B047767}"/>
                  </a:ext>
                </a:extLst>
              </p:cNvPr>
              <p:cNvSpPr/>
              <p:nvPr/>
            </p:nvSpPr>
            <p:spPr>
              <a:xfrm>
                <a:off x="9960442" y="2629501"/>
                <a:ext cx="523986" cy="215430"/>
              </a:xfrm>
              <a:prstGeom prst="ellipse">
                <a:avLst/>
              </a:prstGeom>
              <a:solidFill>
                <a:schemeClr val="bg1">
                  <a:lumMod val="95000"/>
                </a:schemeClr>
              </a:solidFill>
              <a:ln>
                <a:noFill/>
              </a:ln>
            </p:spPr>
            <p:txBody>
              <a:bodyPr wrap="square" lIns="36000" tIns="36000" rIns="36000" bIns="36000" rtlCol="0" anchor="b">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grpSp>
            <p:nvGrpSpPr>
              <p:cNvPr id="280" name="グループ化 279">
                <a:extLst>
                  <a:ext uri="{FF2B5EF4-FFF2-40B4-BE49-F238E27FC236}">
                    <a16:creationId xmlns:a16="http://schemas.microsoft.com/office/drawing/2014/main" id="{45160811-3509-0335-3DA3-1C99048AE2DE}"/>
                  </a:ext>
                </a:extLst>
              </p:cNvPr>
              <p:cNvGrpSpPr>
                <a:grpSpLocks/>
              </p:cNvGrpSpPr>
              <p:nvPr/>
            </p:nvGrpSpPr>
            <p:grpSpPr>
              <a:xfrm>
                <a:off x="9946677" y="2245634"/>
                <a:ext cx="579524" cy="579527"/>
                <a:chOff x="6797111" y="6962215"/>
                <a:chExt cx="579524" cy="506362"/>
              </a:xfrm>
            </p:grpSpPr>
            <p:sp>
              <p:nvSpPr>
                <p:cNvPr id="281" name="正方形/長方形 280">
                  <a:extLst>
                    <a:ext uri="{FF2B5EF4-FFF2-40B4-BE49-F238E27FC236}">
                      <a16:creationId xmlns:a16="http://schemas.microsoft.com/office/drawing/2014/main" id="{890705C7-6F08-7B9D-2F32-CF500B276098}"/>
                    </a:ext>
                  </a:extLst>
                </p:cNvPr>
                <p:cNvSpPr/>
                <p:nvPr/>
              </p:nvSpPr>
              <p:spPr>
                <a:xfrm>
                  <a:off x="6907405" y="7238303"/>
                  <a:ext cx="334406" cy="176626"/>
                </a:xfrm>
                <a:prstGeom prst="rect">
                  <a:avLst/>
                </a:prstGeom>
                <a:solidFill>
                  <a:schemeClr val="bg1"/>
                </a:solidFill>
                <a:ln>
                  <a:noFill/>
                </a:ln>
              </p:spPr>
              <p:txBody>
                <a:bodyPr wrap="square" lIns="36000" tIns="36000" rIns="36000" bIns="36000" rtlCol="0" anchor="t">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282" name="正方形/長方形 281">
                  <a:extLst>
                    <a:ext uri="{FF2B5EF4-FFF2-40B4-BE49-F238E27FC236}">
                      <a16:creationId xmlns:a16="http://schemas.microsoft.com/office/drawing/2014/main" id="{B0A7C138-C524-346C-4456-278B341DF2F9}"/>
                    </a:ext>
                  </a:extLst>
                </p:cNvPr>
                <p:cNvSpPr/>
                <p:nvPr/>
              </p:nvSpPr>
              <p:spPr>
                <a:xfrm>
                  <a:off x="6964480" y="7378344"/>
                  <a:ext cx="220256" cy="68566"/>
                </a:xfrm>
                <a:prstGeom prst="rect">
                  <a:avLst/>
                </a:prstGeom>
                <a:solidFill>
                  <a:schemeClr val="bg1"/>
                </a:solidFill>
                <a:ln>
                  <a:noFill/>
                </a:ln>
              </p:spPr>
              <p:txBody>
                <a:bodyPr wrap="square" lIns="36000" tIns="36000" rIns="36000" bIns="36000" rtlCol="0" anchor="t">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283" name="四角形: 角を丸くする 282">
                  <a:extLst>
                    <a:ext uri="{FF2B5EF4-FFF2-40B4-BE49-F238E27FC236}">
                      <a16:creationId xmlns:a16="http://schemas.microsoft.com/office/drawing/2014/main" id="{F9707D8F-ACF2-04E7-32E6-1A54C39D61A0}"/>
                    </a:ext>
                  </a:extLst>
                </p:cNvPr>
                <p:cNvSpPr/>
                <p:nvPr/>
              </p:nvSpPr>
              <p:spPr>
                <a:xfrm>
                  <a:off x="6995408" y="7197962"/>
                  <a:ext cx="158400" cy="176626"/>
                </a:xfrm>
                <a:prstGeom prst="roundRect">
                  <a:avLst/>
                </a:prstGeom>
                <a:solidFill>
                  <a:schemeClr val="bg1"/>
                </a:solidFill>
                <a:ln>
                  <a:noFill/>
                </a:ln>
              </p:spPr>
              <p:txBody>
                <a:bodyPr wrap="square" lIns="36000" tIns="36000" rIns="36000" bIns="36000" rtlCol="0" anchor="t">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284" name="四角形: 角を丸くする 283">
                  <a:extLst>
                    <a:ext uri="{FF2B5EF4-FFF2-40B4-BE49-F238E27FC236}">
                      <a16:creationId xmlns:a16="http://schemas.microsoft.com/office/drawing/2014/main" id="{F24A510B-A795-9E74-0B73-0FC3CD808BBF}"/>
                    </a:ext>
                  </a:extLst>
                </p:cNvPr>
                <p:cNvSpPr/>
                <p:nvPr/>
              </p:nvSpPr>
              <p:spPr>
                <a:xfrm>
                  <a:off x="6984460" y="7005326"/>
                  <a:ext cx="180296" cy="170044"/>
                </a:xfrm>
                <a:prstGeom prst="roundRect">
                  <a:avLst/>
                </a:prstGeom>
                <a:solidFill>
                  <a:schemeClr val="bg1"/>
                </a:solidFill>
                <a:ln>
                  <a:noFill/>
                </a:ln>
              </p:spPr>
              <p:txBody>
                <a:bodyPr wrap="square" lIns="36000" tIns="36000" rIns="36000" bIns="36000" rtlCol="0" anchor="t">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285" name="四角形: 角を丸くする 284">
                  <a:extLst>
                    <a:ext uri="{FF2B5EF4-FFF2-40B4-BE49-F238E27FC236}">
                      <a16:creationId xmlns:a16="http://schemas.microsoft.com/office/drawing/2014/main" id="{9D3A10C0-AE14-C75A-4D84-138563F780D0}"/>
                    </a:ext>
                  </a:extLst>
                </p:cNvPr>
                <p:cNvSpPr/>
                <p:nvPr/>
              </p:nvSpPr>
              <p:spPr>
                <a:xfrm>
                  <a:off x="7014599" y="7016622"/>
                  <a:ext cx="117245" cy="170044"/>
                </a:xfrm>
                <a:prstGeom prst="roundRect">
                  <a:avLst/>
                </a:prstGeom>
                <a:solidFill>
                  <a:schemeClr val="bg1"/>
                </a:solidFill>
                <a:ln>
                  <a:noFill/>
                </a:ln>
              </p:spPr>
              <p:txBody>
                <a:bodyPr wrap="square" lIns="36000" tIns="36000" rIns="36000" bIns="36000" rtlCol="0" anchor="t">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286" name="正方形/長方形 285">
                  <a:extLst>
                    <a:ext uri="{FF2B5EF4-FFF2-40B4-BE49-F238E27FC236}">
                      <a16:creationId xmlns:a16="http://schemas.microsoft.com/office/drawing/2014/main" id="{F8FC5168-7672-3909-C5A8-522BE0B3F3BC}"/>
                    </a:ext>
                  </a:extLst>
                </p:cNvPr>
                <p:cNvSpPr/>
                <p:nvPr/>
              </p:nvSpPr>
              <p:spPr>
                <a:xfrm>
                  <a:off x="6992982" y="7381290"/>
                  <a:ext cx="160826" cy="68566"/>
                </a:xfrm>
                <a:prstGeom prst="rect">
                  <a:avLst/>
                </a:prstGeom>
                <a:solidFill>
                  <a:schemeClr val="bg1"/>
                </a:solidFill>
                <a:ln>
                  <a:noFill/>
                </a:ln>
              </p:spPr>
              <p:txBody>
                <a:bodyPr wrap="square" lIns="36000" tIns="36000" rIns="36000" bIns="36000" rtlCol="0" anchor="t">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pic>
              <p:nvPicPr>
                <p:cNvPr id="287" name="グラフィックス 286" descr="オフィス ワーカー (男性) 単色塗りつぶし">
                  <a:extLst>
                    <a:ext uri="{FF2B5EF4-FFF2-40B4-BE49-F238E27FC236}">
                      <a16:creationId xmlns:a16="http://schemas.microsoft.com/office/drawing/2014/main" id="{38A30FD4-DC2F-2607-58DB-56D0EC83AD24}"/>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6797111" y="6962215"/>
                  <a:ext cx="579524" cy="506362"/>
                </a:xfrm>
                <a:prstGeom prst="rect">
                  <a:avLst/>
                </a:prstGeom>
              </p:spPr>
            </p:pic>
          </p:grpSp>
        </p:grpSp>
        <p:pic>
          <p:nvPicPr>
            <p:cNvPr id="288" name="グラフィックス 287" descr="データベース 枠線">
              <a:extLst>
                <a:ext uri="{FF2B5EF4-FFF2-40B4-BE49-F238E27FC236}">
                  <a16:creationId xmlns:a16="http://schemas.microsoft.com/office/drawing/2014/main" id="{96F76E4D-1122-43CA-D1DD-98E55E5E4CA0}"/>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10322772" y="3899820"/>
              <a:ext cx="373021" cy="373021"/>
            </a:xfrm>
            <a:prstGeom prst="rect">
              <a:avLst/>
            </a:prstGeom>
          </p:spPr>
        </p:pic>
        <p:pic>
          <p:nvPicPr>
            <p:cNvPr id="289" name="グラフィックス 288" descr="ブロックチェーン 単色塗りつぶし">
              <a:extLst>
                <a:ext uri="{FF2B5EF4-FFF2-40B4-BE49-F238E27FC236}">
                  <a16:creationId xmlns:a16="http://schemas.microsoft.com/office/drawing/2014/main" id="{FF70DDD9-5DAA-D20C-A7CA-C8078A0A8782}"/>
                </a:ext>
              </a:extLst>
            </p:cNvPr>
            <p:cNvPicPr>
              <a:picLocks noChangeAspect="1"/>
            </p:cNvPicPr>
            <p:nvPr/>
          </p:nvPicPr>
          <p:blipFill>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10090945" y="3743091"/>
              <a:ext cx="298756" cy="298756"/>
            </a:xfrm>
            <a:prstGeom prst="rect">
              <a:avLst/>
            </a:prstGeom>
          </p:spPr>
        </p:pic>
        <p:cxnSp>
          <p:nvCxnSpPr>
            <p:cNvPr id="290" name="コネクタ: カギ線 289">
              <a:extLst>
                <a:ext uri="{FF2B5EF4-FFF2-40B4-BE49-F238E27FC236}">
                  <a16:creationId xmlns:a16="http://schemas.microsoft.com/office/drawing/2014/main" id="{DB47E64E-5747-83D0-80DC-3EE54CC8D476}"/>
                </a:ext>
              </a:extLst>
            </p:cNvPr>
            <p:cNvCxnSpPr>
              <a:cxnSpLocks/>
              <a:endCxn id="298" idx="1"/>
            </p:cNvCxnSpPr>
            <p:nvPr/>
          </p:nvCxnSpPr>
          <p:spPr bwMode="auto">
            <a:xfrm rot="16200000" flipH="1">
              <a:off x="9707933" y="3493471"/>
              <a:ext cx="241108" cy="209771"/>
            </a:xfrm>
            <a:prstGeom prst="bentConnector2">
              <a:avLst/>
            </a:prstGeom>
            <a:solidFill>
              <a:schemeClr val="bg1"/>
            </a:solidFill>
            <a:ln w="19050" cap="flat" cmpd="sng" algn="ctr">
              <a:solidFill>
                <a:srgbClr val="7400C0"/>
              </a:solidFill>
              <a:prstDash val="solid"/>
              <a:round/>
              <a:headEnd type="none" w="med" len="med"/>
              <a:tailEnd type="triangle"/>
            </a:ln>
            <a:effectLst/>
          </p:spPr>
        </p:cxnSp>
        <p:cxnSp>
          <p:nvCxnSpPr>
            <p:cNvPr id="291" name="コネクタ: カギ線 290">
              <a:extLst>
                <a:ext uri="{FF2B5EF4-FFF2-40B4-BE49-F238E27FC236}">
                  <a16:creationId xmlns:a16="http://schemas.microsoft.com/office/drawing/2014/main" id="{0CE16EB2-DCFD-EF5E-91B3-BF6315CB0AE9}"/>
                </a:ext>
              </a:extLst>
            </p:cNvPr>
            <p:cNvCxnSpPr>
              <a:cxnSpLocks/>
              <a:stCxn id="298" idx="3"/>
              <a:endCxn id="288" idx="0"/>
            </p:cNvCxnSpPr>
            <p:nvPr/>
          </p:nvCxnSpPr>
          <p:spPr bwMode="auto">
            <a:xfrm>
              <a:off x="10316704" y="3692859"/>
              <a:ext cx="192579" cy="206960"/>
            </a:xfrm>
            <a:prstGeom prst="bentConnector2">
              <a:avLst/>
            </a:prstGeom>
            <a:solidFill>
              <a:schemeClr val="bg1"/>
            </a:solidFill>
            <a:ln w="19050" cap="flat" cmpd="sng" algn="ctr">
              <a:solidFill>
                <a:srgbClr val="7400C0"/>
              </a:solidFill>
              <a:prstDash val="solid"/>
              <a:round/>
              <a:headEnd type="none" w="med" len="med"/>
              <a:tailEnd type="triangle"/>
            </a:ln>
            <a:effectLst/>
          </p:spPr>
        </p:cxnSp>
        <p:grpSp>
          <p:nvGrpSpPr>
            <p:cNvPr id="292" name="グループ化 291">
              <a:extLst>
                <a:ext uri="{FF2B5EF4-FFF2-40B4-BE49-F238E27FC236}">
                  <a16:creationId xmlns:a16="http://schemas.microsoft.com/office/drawing/2014/main" id="{5D886026-D897-D438-9C79-1F3D9E781ABB}"/>
                </a:ext>
              </a:extLst>
            </p:cNvPr>
            <p:cNvGrpSpPr/>
            <p:nvPr/>
          </p:nvGrpSpPr>
          <p:grpSpPr>
            <a:xfrm>
              <a:off x="10012995" y="4688169"/>
              <a:ext cx="379071" cy="302071"/>
              <a:chOff x="10551339" y="4455908"/>
              <a:chExt cx="520681" cy="416083"/>
            </a:xfrm>
          </p:grpSpPr>
          <p:sp>
            <p:nvSpPr>
              <p:cNvPr id="293" name="正方形/長方形 292">
                <a:extLst>
                  <a:ext uri="{FF2B5EF4-FFF2-40B4-BE49-F238E27FC236}">
                    <a16:creationId xmlns:a16="http://schemas.microsoft.com/office/drawing/2014/main" id="{64B34518-5DD1-FCDD-9E86-0ED909209107}"/>
                  </a:ext>
                </a:extLst>
              </p:cNvPr>
              <p:cNvSpPr/>
              <p:nvPr/>
            </p:nvSpPr>
            <p:spPr>
              <a:xfrm>
                <a:off x="10551339" y="4625468"/>
                <a:ext cx="416083" cy="223808"/>
              </a:xfrm>
              <a:prstGeom prst="rect">
                <a:avLst/>
              </a:prstGeom>
              <a:noFill/>
              <a:ln w="41275">
                <a:solidFill>
                  <a:srgbClr val="C00000"/>
                </a:solidFill>
              </a:ln>
            </p:spPr>
            <p:txBody>
              <a:bodyPr wrap="square" lIns="36000" tIns="36000" rIns="36000" bIns="36000" rtlCol="0" anchor="ctr">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0000"/>
                  </a:solidFill>
                  <a:effectLst/>
                  <a:uLnTx/>
                  <a:uFillTx/>
                  <a:latin typeface="Meiryo UI"/>
                  <a:ea typeface="Meiryo UI"/>
                  <a:cs typeface="+mn-cs"/>
                </a:endParaRPr>
              </a:p>
            </p:txBody>
          </p:sp>
          <p:sp>
            <p:nvSpPr>
              <p:cNvPr id="294" name="正方形/長方形 293">
                <a:extLst>
                  <a:ext uri="{FF2B5EF4-FFF2-40B4-BE49-F238E27FC236}">
                    <a16:creationId xmlns:a16="http://schemas.microsoft.com/office/drawing/2014/main" id="{057E1E3A-3649-3CE0-CB94-436FF5C92693}"/>
                  </a:ext>
                </a:extLst>
              </p:cNvPr>
              <p:cNvSpPr/>
              <p:nvPr/>
            </p:nvSpPr>
            <p:spPr>
              <a:xfrm>
                <a:off x="10918630" y="4596434"/>
                <a:ext cx="85949" cy="187390"/>
              </a:xfrm>
              <a:prstGeom prst="rect">
                <a:avLst/>
              </a:prstGeom>
              <a:solidFill>
                <a:schemeClr val="bg1"/>
              </a:solidFill>
              <a:ln>
                <a:noFill/>
              </a:ln>
            </p:spPr>
            <p:txBody>
              <a:bodyPr wrap="square" lIns="36000" tIns="36000" rIns="36000" bIns="36000" rtlCol="0" anchor="ctr">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0000"/>
                  </a:solidFill>
                  <a:effectLst/>
                  <a:uLnTx/>
                  <a:uFillTx/>
                  <a:latin typeface="Meiryo UI"/>
                  <a:ea typeface="Meiryo UI"/>
                  <a:cs typeface="+mn-cs"/>
                </a:endParaRPr>
              </a:p>
            </p:txBody>
          </p:sp>
          <p:pic>
            <p:nvPicPr>
              <p:cNvPr id="295" name="グラフィックス 294" descr="署名 単色塗りつぶし">
                <a:extLst>
                  <a:ext uri="{FF2B5EF4-FFF2-40B4-BE49-F238E27FC236}">
                    <a16:creationId xmlns:a16="http://schemas.microsoft.com/office/drawing/2014/main" id="{E39FCCE7-8DFB-626C-68E6-56556552C4D3}"/>
                  </a:ext>
                </a:extLst>
              </p:cNvPr>
              <p:cNvPicPr>
                <a:picLocks noChangeAspect="1"/>
              </p:cNvPicPr>
              <p:nvPr/>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10655937" y="4455908"/>
                <a:ext cx="416083" cy="416083"/>
              </a:xfrm>
              <a:prstGeom prst="rect">
                <a:avLst/>
              </a:prstGeom>
            </p:spPr>
          </p:pic>
        </p:grpSp>
        <p:pic>
          <p:nvPicPr>
            <p:cNvPr id="296" name="グラフィックス 295" descr="歯車 1 つ 単色塗りつぶし">
              <a:extLst>
                <a:ext uri="{FF2B5EF4-FFF2-40B4-BE49-F238E27FC236}">
                  <a16:creationId xmlns:a16="http://schemas.microsoft.com/office/drawing/2014/main" id="{ABE0EFA3-D9F4-D832-35C7-8BEB8B4E2171}"/>
                </a:ext>
              </a:extLst>
            </p:cNvPr>
            <p:cNvPicPr>
              <a:picLocks noChangeAspect="1"/>
            </p:cNvPicPr>
            <p:nvPr/>
          </p:nvPicPr>
          <p:blipFill>
            <a:blip r:embed="rId29" cstate="screen">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8586023" y="3882700"/>
              <a:ext cx="435860" cy="435860"/>
            </a:xfrm>
            <a:prstGeom prst="rect">
              <a:avLst/>
            </a:prstGeom>
          </p:spPr>
        </p:pic>
        <p:cxnSp>
          <p:nvCxnSpPr>
            <p:cNvPr id="297" name="コネクタ: カギ線 296">
              <a:extLst>
                <a:ext uri="{FF2B5EF4-FFF2-40B4-BE49-F238E27FC236}">
                  <a16:creationId xmlns:a16="http://schemas.microsoft.com/office/drawing/2014/main" id="{15CCB0AD-8B52-F997-C5D7-B4DD69646F4F}"/>
                </a:ext>
              </a:extLst>
            </p:cNvPr>
            <p:cNvCxnSpPr>
              <a:cxnSpLocks/>
              <a:endCxn id="299" idx="3"/>
            </p:cNvCxnSpPr>
            <p:nvPr/>
          </p:nvCxnSpPr>
          <p:spPr bwMode="auto">
            <a:xfrm rot="10800000" flipV="1">
              <a:off x="9354950" y="3470017"/>
              <a:ext cx="248367" cy="240901"/>
            </a:xfrm>
            <a:prstGeom prst="bentConnector3">
              <a:avLst>
                <a:gd name="adj1" fmla="val -3691"/>
              </a:avLst>
            </a:prstGeom>
            <a:solidFill>
              <a:schemeClr val="bg1"/>
            </a:solidFill>
            <a:ln w="19050" cap="flat" cmpd="sng" algn="ctr">
              <a:solidFill>
                <a:srgbClr val="7400C0"/>
              </a:solidFill>
              <a:prstDash val="solid"/>
              <a:round/>
              <a:headEnd type="none" w="med" len="med"/>
              <a:tailEnd type="triangle"/>
            </a:ln>
            <a:effectLst/>
          </p:spPr>
        </p:cxnSp>
        <p:pic>
          <p:nvPicPr>
            <p:cNvPr id="298" name="グラフィックス 297" descr="ドキュメント 単色塗りつぶし">
              <a:extLst>
                <a:ext uri="{FF2B5EF4-FFF2-40B4-BE49-F238E27FC236}">
                  <a16:creationId xmlns:a16="http://schemas.microsoft.com/office/drawing/2014/main" id="{3C44E1D5-6303-31EC-A984-E60BE22BF121}"/>
                </a:ext>
              </a:extLst>
            </p:cNvPr>
            <p:cNvPicPr>
              <a:picLocks noChangeAspect="1"/>
            </p:cNvPicPr>
            <p:nvPr/>
          </p:nvPicPr>
          <p:blipFill>
            <a:blip r:embed="rId31" cstate="screen">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a:xfrm>
              <a:off x="9933373" y="3501194"/>
              <a:ext cx="383330" cy="383330"/>
            </a:xfrm>
            <a:prstGeom prst="rect">
              <a:avLst/>
            </a:prstGeom>
          </p:spPr>
        </p:pic>
        <p:pic>
          <p:nvPicPr>
            <p:cNvPr id="299" name="グラフィックス 298" descr="契約 単色塗りつぶし">
              <a:extLst>
                <a:ext uri="{FF2B5EF4-FFF2-40B4-BE49-F238E27FC236}">
                  <a16:creationId xmlns:a16="http://schemas.microsoft.com/office/drawing/2014/main" id="{A5A4A506-516C-9396-F6B3-E868241551FB}"/>
                </a:ext>
              </a:extLst>
            </p:cNvPr>
            <p:cNvPicPr>
              <a:picLocks noChangeAspect="1"/>
            </p:cNvPicPr>
            <p:nvPr/>
          </p:nvPicPr>
          <p:blipFill>
            <a:blip r:embed="rId33" cstate="screen">
              <a:extLst>
                <a:ext uri="{28A0092B-C50C-407E-A947-70E740481C1C}">
                  <a14:useLocalDpi xmlns:a14="http://schemas.microsoft.com/office/drawing/2010/main"/>
                </a:ext>
                <a:ext uri="{96DAC541-7B7A-43D3-8B79-37D633B846F1}">
                  <asvg:svgBlip xmlns:asvg="http://schemas.microsoft.com/office/drawing/2016/SVG/main" r:embed="rId34"/>
                </a:ext>
              </a:extLst>
            </a:blip>
            <a:stretch>
              <a:fillRect/>
            </a:stretch>
          </p:blipFill>
          <p:spPr>
            <a:xfrm>
              <a:off x="8950490" y="3487034"/>
              <a:ext cx="395667" cy="395667"/>
            </a:xfrm>
            <a:prstGeom prst="rect">
              <a:avLst/>
            </a:prstGeom>
          </p:spPr>
        </p:pic>
        <p:cxnSp>
          <p:nvCxnSpPr>
            <p:cNvPr id="300" name="コネクタ: カギ線 299">
              <a:extLst>
                <a:ext uri="{FF2B5EF4-FFF2-40B4-BE49-F238E27FC236}">
                  <a16:creationId xmlns:a16="http://schemas.microsoft.com/office/drawing/2014/main" id="{EB64B3EE-4B26-A129-C0DC-5C17DBA03C87}"/>
                </a:ext>
              </a:extLst>
            </p:cNvPr>
            <p:cNvCxnSpPr>
              <a:cxnSpLocks/>
              <a:stCxn id="299" idx="1"/>
              <a:endCxn id="296" idx="0"/>
            </p:cNvCxnSpPr>
            <p:nvPr/>
          </p:nvCxnSpPr>
          <p:spPr bwMode="auto">
            <a:xfrm rot="10800000" flipV="1">
              <a:off x="8803953" y="3684867"/>
              <a:ext cx="146536" cy="197833"/>
            </a:xfrm>
            <a:prstGeom prst="bentConnector2">
              <a:avLst/>
            </a:prstGeom>
            <a:solidFill>
              <a:schemeClr val="bg1"/>
            </a:solidFill>
            <a:ln w="19050" cap="flat" cmpd="sng" algn="ctr">
              <a:solidFill>
                <a:srgbClr val="7400C0"/>
              </a:solidFill>
              <a:prstDash val="solid"/>
              <a:round/>
              <a:headEnd type="none" w="med" len="med"/>
              <a:tailEnd type="triangle"/>
            </a:ln>
            <a:effectLst/>
          </p:spPr>
        </p:cxnSp>
        <p:pic>
          <p:nvPicPr>
            <p:cNvPr id="301" name="グラフィックス 300" descr="ドキュメント 単色塗りつぶし">
              <a:extLst>
                <a:ext uri="{FF2B5EF4-FFF2-40B4-BE49-F238E27FC236}">
                  <a16:creationId xmlns:a16="http://schemas.microsoft.com/office/drawing/2014/main" id="{36E25A8A-9176-46D7-489E-8EF6C64FFE10}"/>
                </a:ext>
              </a:extLst>
            </p:cNvPr>
            <p:cNvPicPr>
              <a:picLocks noChangeAspect="1"/>
            </p:cNvPicPr>
            <p:nvPr/>
          </p:nvPicPr>
          <p:blipFill>
            <a:blip r:embed="rId35" cstate="screen">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a:off x="6959417" y="5531622"/>
              <a:ext cx="383330" cy="383330"/>
            </a:xfrm>
            <a:prstGeom prst="rect">
              <a:avLst/>
            </a:prstGeom>
          </p:spPr>
        </p:pic>
        <p:pic>
          <p:nvPicPr>
            <p:cNvPr id="302" name="グラフィックス 301" descr="契約 単色塗りつぶし">
              <a:extLst>
                <a:ext uri="{FF2B5EF4-FFF2-40B4-BE49-F238E27FC236}">
                  <a16:creationId xmlns:a16="http://schemas.microsoft.com/office/drawing/2014/main" id="{E388ED5D-B362-0C43-1CFB-C88790BFA5CE}"/>
                </a:ext>
              </a:extLst>
            </p:cNvPr>
            <p:cNvPicPr>
              <a:picLocks noChangeAspect="1"/>
            </p:cNvPicPr>
            <p:nvPr/>
          </p:nvPicPr>
          <p:blipFill>
            <a:blip r:embed="rId37" cstate="screen">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6682181" y="5883279"/>
              <a:ext cx="395667" cy="395667"/>
            </a:xfrm>
            <a:prstGeom prst="rect">
              <a:avLst/>
            </a:prstGeom>
          </p:spPr>
        </p:pic>
        <p:pic>
          <p:nvPicPr>
            <p:cNvPr id="303" name="グラフィックス 302" descr="ドキュメント 単色塗りつぶし">
              <a:extLst>
                <a:ext uri="{FF2B5EF4-FFF2-40B4-BE49-F238E27FC236}">
                  <a16:creationId xmlns:a16="http://schemas.microsoft.com/office/drawing/2014/main" id="{02A4326A-7C28-791F-FE20-EE64FFEA2DB3}"/>
                </a:ext>
              </a:extLst>
            </p:cNvPr>
            <p:cNvPicPr>
              <a:picLocks noChangeAspect="1"/>
            </p:cNvPicPr>
            <p:nvPr/>
          </p:nvPicPr>
          <p:blipFill>
            <a:blip r:embed="rId35" cstate="screen">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a:off x="7754135" y="5883278"/>
              <a:ext cx="383330" cy="383330"/>
            </a:xfrm>
            <a:prstGeom prst="rect">
              <a:avLst/>
            </a:prstGeom>
          </p:spPr>
        </p:pic>
        <p:pic>
          <p:nvPicPr>
            <p:cNvPr id="304" name="グラフィックス 303" descr="契約 単色塗りつぶし">
              <a:extLst>
                <a:ext uri="{FF2B5EF4-FFF2-40B4-BE49-F238E27FC236}">
                  <a16:creationId xmlns:a16="http://schemas.microsoft.com/office/drawing/2014/main" id="{F795B486-9362-94AB-D532-B38E6D25ACCE}"/>
                </a:ext>
              </a:extLst>
            </p:cNvPr>
            <p:cNvPicPr>
              <a:picLocks noChangeAspect="1"/>
            </p:cNvPicPr>
            <p:nvPr/>
          </p:nvPicPr>
          <p:blipFill>
            <a:blip r:embed="rId37" cstate="screen">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7353159" y="5523971"/>
              <a:ext cx="395667" cy="395667"/>
            </a:xfrm>
            <a:prstGeom prst="rect">
              <a:avLst/>
            </a:prstGeom>
          </p:spPr>
        </p:pic>
        <p:sp>
          <p:nvSpPr>
            <p:cNvPr id="305" name="正方形/長方形 304">
              <a:extLst>
                <a:ext uri="{FF2B5EF4-FFF2-40B4-BE49-F238E27FC236}">
                  <a16:creationId xmlns:a16="http://schemas.microsoft.com/office/drawing/2014/main" id="{FBB9CE63-82D7-DB3E-2636-1727A95A3FBF}"/>
                </a:ext>
              </a:extLst>
            </p:cNvPr>
            <p:cNvSpPr/>
            <p:nvPr/>
          </p:nvSpPr>
          <p:spPr>
            <a:xfrm>
              <a:off x="7316102" y="5953562"/>
              <a:ext cx="63079" cy="60076"/>
            </a:xfrm>
            <a:prstGeom prst="rect">
              <a:avLst/>
            </a:prstGeom>
            <a:noFill/>
            <a:ln>
              <a:noFill/>
            </a:ln>
          </p:spPr>
          <p:txBody>
            <a:bodyPr wrap="square" lIns="36000" tIns="36000" rIns="36000" bIns="36000" rtlCol="0" anchor="ctr">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0000"/>
                </a:solidFill>
                <a:effectLst/>
                <a:uLnTx/>
                <a:uFillTx/>
                <a:latin typeface="Meiryo UI"/>
                <a:ea typeface="Meiryo UI"/>
                <a:cs typeface="+mn-cs"/>
              </a:endParaRPr>
            </a:p>
          </p:txBody>
        </p:sp>
        <p:cxnSp>
          <p:nvCxnSpPr>
            <p:cNvPr id="306" name="直線矢印コネクタ 305">
              <a:extLst>
                <a:ext uri="{FF2B5EF4-FFF2-40B4-BE49-F238E27FC236}">
                  <a16:creationId xmlns:a16="http://schemas.microsoft.com/office/drawing/2014/main" id="{176566EA-5365-7FBD-4616-795453E85776}"/>
                </a:ext>
              </a:extLst>
            </p:cNvPr>
            <p:cNvCxnSpPr>
              <a:cxnSpLocks/>
            </p:cNvCxnSpPr>
            <p:nvPr/>
          </p:nvCxnSpPr>
          <p:spPr bwMode="auto">
            <a:xfrm>
              <a:off x="6987934" y="6068061"/>
              <a:ext cx="220131" cy="313"/>
            </a:xfrm>
            <a:prstGeom prst="straightConnector1">
              <a:avLst/>
            </a:prstGeom>
            <a:solidFill>
              <a:schemeClr val="bg1"/>
            </a:solidFill>
            <a:ln w="19050" cap="flat" cmpd="sng" algn="ctr">
              <a:solidFill>
                <a:srgbClr val="AF1932"/>
              </a:solidFill>
              <a:prstDash val="solid"/>
              <a:round/>
              <a:headEnd type="none" w="med" len="med"/>
              <a:tailEnd type="triangle"/>
            </a:ln>
            <a:effectLst/>
          </p:spPr>
        </p:cxnSp>
        <p:cxnSp>
          <p:nvCxnSpPr>
            <p:cNvPr id="307" name="直線矢印コネクタ 306">
              <a:extLst>
                <a:ext uri="{FF2B5EF4-FFF2-40B4-BE49-F238E27FC236}">
                  <a16:creationId xmlns:a16="http://schemas.microsoft.com/office/drawing/2014/main" id="{B0106D38-0974-7050-646F-FF9E9794EAB9}"/>
                </a:ext>
              </a:extLst>
            </p:cNvPr>
            <p:cNvCxnSpPr>
              <a:cxnSpLocks/>
            </p:cNvCxnSpPr>
            <p:nvPr/>
          </p:nvCxnSpPr>
          <p:spPr bwMode="auto">
            <a:xfrm>
              <a:off x="7235584" y="5885181"/>
              <a:ext cx="83059" cy="105207"/>
            </a:xfrm>
            <a:prstGeom prst="straightConnector1">
              <a:avLst/>
            </a:prstGeom>
            <a:solidFill>
              <a:schemeClr val="bg1"/>
            </a:solidFill>
            <a:ln w="19050" cap="flat" cmpd="sng" algn="ctr">
              <a:solidFill>
                <a:srgbClr val="AF1932"/>
              </a:solidFill>
              <a:prstDash val="solid"/>
              <a:round/>
              <a:headEnd type="none" w="med" len="med"/>
              <a:tailEnd type="triangle"/>
            </a:ln>
            <a:effectLst/>
          </p:spPr>
        </p:cxnSp>
        <p:cxnSp>
          <p:nvCxnSpPr>
            <p:cNvPr id="308" name="直線矢印コネクタ 307">
              <a:extLst>
                <a:ext uri="{FF2B5EF4-FFF2-40B4-BE49-F238E27FC236}">
                  <a16:creationId xmlns:a16="http://schemas.microsoft.com/office/drawing/2014/main" id="{D0E7A0B6-F461-D80F-5758-565DDB7E7920}"/>
                </a:ext>
              </a:extLst>
            </p:cNvPr>
            <p:cNvCxnSpPr>
              <a:cxnSpLocks/>
            </p:cNvCxnSpPr>
            <p:nvPr/>
          </p:nvCxnSpPr>
          <p:spPr bwMode="auto">
            <a:xfrm flipH="1">
              <a:off x="7403267" y="5881371"/>
              <a:ext cx="76157" cy="120447"/>
            </a:xfrm>
            <a:prstGeom prst="straightConnector1">
              <a:avLst/>
            </a:prstGeom>
            <a:solidFill>
              <a:schemeClr val="bg1"/>
            </a:solidFill>
            <a:ln w="19050" cap="flat" cmpd="sng" algn="ctr">
              <a:solidFill>
                <a:srgbClr val="AF1932"/>
              </a:solidFill>
              <a:prstDash val="solid"/>
              <a:round/>
              <a:headEnd type="none" w="med" len="med"/>
              <a:tailEnd type="triangle"/>
            </a:ln>
            <a:effectLst/>
          </p:spPr>
        </p:cxnSp>
        <p:cxnSp>
          <p:nvCxnSpPr>
            <p:cNvPr id="309" name="直線矢印コネクタ 308">
              <a:extLst>
                <a:ext uri="{FF2B5EF4-FFF2-40B4-BE49-F238E27FC236}">
                  <a16:creationId xmlns:a16="http://schemas.microsoft.com/office/drawing/2014/main" id="{2A3C9DBA-309A-699B-3CB8-5AF8C2EC605F}"/>
                </a:ext>
              </a:extLst>
            </p:cNvPr>
            <p:cNvCxnSpPr>
              <a:cxnSpLocks/>
            </p:cNvCxnSpPr>
            <p:nvPr/>
          </p:nvCxnSpPr>
          <p:spPr bwMode="auto">
            <a:xfrm flipH="1">
              <a:off x="7555623" y="6064250"/>
              <a:ext cx="285750" cy="0"/>
            </a:xfrm>
            <a:prstGeom prst="straightConnector1">
              <a:avLst/>
            </a:prstGeom>
            <a:solidFill>
              <a:schemeClr val="bg1"/>
            </a:solidFill>
            <a:ln w="19050" cap="flat" cmpd="sng" algn="ctr">
              <a:solidFill>
                <a:srgbClr val="AF1932"/>
              </a:solidFill>
              <a:prstDash val="solid"/>
              <a:round/>
              <a:headEnd type="none" w="med" len="med"/>
              <a:tailEnd type="triangle"/>
            </a:ln>
            <a:effectLst/>
          </p:spPr>
        </p:cxnSp>
        <p:sp>
          <p:nvSpPr>
            <p:cNvPr id="310" name="四角形: 角を丸くする 309">
              <a:extLst>
                <a:ext uri="{FF2B5EF4-FFF2-40B4-BE49-F238E27FC236}">
                  <a16:creationId xmlns:a16="http://schemas.microsoft.com/office/drawing/2014/main" id="{D0ABE64C-17A9-1642-9727-6C646F3CFEAC}"/>
                </a:ext>
              </a:extLst>
            </p:cNvPr>
            <p:cNvSpPr/>
            <p:nvPr/>
          </p:nvSpPr>
          <p:spPr>
            <a:xfrm>
              <a:off x="3674970" y="2952766"/>
              <a:ext cx="1301560" cy="228167"/>
            </a:xfrm>
            <a:prstGeom prst="roundRect">
              <a:avLst>
                <a:gd name="adj" fmla="val 0"/>
              </a:avLst>
            </a:prstGeom>
            <a:noFill/>
            <a:ln w="19050">
              <a:noFill/>
            </a:ln>
          </p:spPr>
          <p:txBody>
            <a:bodyPr wrap="square" lIns="36000" tIns="36000" rIns="36000" bIns="36000" rtlCol="0" anchor="t">
              <a:no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kumimoji="1" lang="ja-JP" altLang="en-US" sz="1200" b="0" i="0" u="sng"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UD デジタル 教科書体 NP-R" panose="02020400000000000000" pitchFamily="18" charset="-128"/>
                  <a:ea typeface="UD デジタル 教科書体 NP-R" panose="02020400000000000000" pitchFamily="18" charset="-128"/>
                  <a:cs typeface="+mn-cs"/>
                </a:rPr>
                <a:t>システム・機能</a:t>
              </a:r>
            </a:p>
          </p:txBody>
        </p:sp>
        <p:sp>
          <p:nvSpPr>
            <p:cNvPr id="311" name="フリーフォーム: 図形 310">
              <a:extLst>
                <a:ext uri="{FF2B5EF4-FFF2-40B4-BE49-F238E27FC236}">
                  <a16:creationId xmlns:a16="http://schemas.microsoft.com/office/drawing/2014/main" id="{BEFBE976-896A-3045-439D-FAF91CD092E8}"/>
                </a:ext>
              </a:extLst>
            </p:cNvPr>
            <p:cNvSpPr/>
            <p:nvPr/>
          </p:nvSpPr>
          <p:spPr>
            <a:xfrm>
              <a:off x="1381782" y="4640394"/>
              <a:ext cx="9389556" cy="1762277"/>
            </a:xfrm>
            <a:custGeom>
              <a:avLst/>
              <a:gdLst>
                <a:gd name="connsiteX0" fmla="*/ 0 w 11735362"/>
                <a:gd name="connsiteY0" fmla="*/ 0 h 2820495"/>
                <a:gd name="connsiteX1" fmla="*/ 2821867 w 11735362"/>
                <a:gd name="connsiteY1" fmla="*/ 0 h 2820495"/>
                <a:gd name="connsiteX2" fmla="*/ 2821867 w 11735362"/>
                <a:gd name="connsiteY2" fmla="*/ 1293314 h 2820495"/>
                <a:gd name="connsiteX3" fmla="*/ 8913495 w 11735362"/>
                <a:gd name="connsiteY3" fmla="*/ 1293314 h 2820495"/>
                <a:gd name="connsiteX4" fmla="*/ 8913495 w 11735362"/>
                <a:gd name="connsiteY4" fmla="*/ 0 h 2820495"/>
                <a:gd name="connsiteX5" fmla="*/ 11735362 w 11735362"/>
                <a:gd name="connsiteY5" fmla="*/ 0 h 2820495"/>
                <a:gd name="connsiteX6" fmla="*/ 11735362 w 11735362"/>
                <a:gd name="connsiteY6" fmla="*/ 1293314 h 2820495"/>
                <a:gd name="connsiteX7" fmla="*/ 11735362 w 11735362"/>
                <a:gd name="connsiteY7" fmla="*/ 2315002 h 2820495"/>
                <a:gd name="connsiteX8" fmla="*/ 11735362 w 11735362"/>
                <a:gd name="connsiteY8" fmla="*/ 2820495 h 2820495"/>
                <a:gd name="connsiteX9" fmla="*/ 0 w 11735362"/>
                <a:gd name="connsiteY9" fmla="*/ 2820495 h 2820495"/>
                <a:gd name="connsiteX10" fmla="*/ 0 w 11735362"/>
                <a:gd name="connsiteY10" fmla="*/ 2315002 h 2820495"/>
                <a:gd name="connsiteX11" fmla="*/ 0 w 11735362"/>
                <a:gd name="connsiteY11" fmla="*/ 1293314 h 2820495"/>
                <a:gd name="connsiteX0" fmla="*/ 0 w 11735362"/>
                <a:gd name="connsiteY0" fmla="*/ 6972 h 2827467"/>
                <a:gd name="connsiteX1" fmla="*/ 2821867 w 11735362"/>
                <a:gd name="connsiteY1" fmla="*/ 6972 h 2827467"/>
                <a:gd name="connsiteX2" fmla="*/ 2821867 w 11735362"/>
                <a:gd name="connsiteY2" fmla="*/ 1300286 h 2827467"/>
                <a:gd name="connsiteX3" fmla="*/ 8913495 w 11735362"/>
                <a:gd name="connsiteY3" fmla="*/ 1300286 h 2827467"/>
                <a:gd name="connsiteX4" fmla="*/ 8851428 w 11735362"/>
                <a:gd name="connsiteY4" fmla="*/ 0 h 2827467"/>
                <a:gd name="connsiteX5" fmla="*/ 11735362 w 11735362"/>
                <a:gd name="connsiteY5" fmla="*/ 6972 h 2827467"/>
                <a:gd name="connsiteX6" fmla="*/ 11735362 w 11735362"/>
                <a:gd name="connsiteY6" fmla="*/ 1300286 h 2827467"/>
                <a:gd name="connsiteX7" fmla="*/ 11735362 w 11735362"/>
                <a:gd name="connsiteY7" fmla="*/ 2321974 h 2827467"/>
                <a:gd name="connsiteX8" fmla="*/ 11735362 w 11735362"/>
                <a:gd name="connsiteY8" fmla="*/ 2827467 h 2827467"/>
                <a:gd name="connsiteX9" fmla="*/ 0 w 11735362"/>
                <a:gd name="connsiteY9" fmla="*/ 2827467 h 2827467"/>
                <a:gd name="connsiteX10" fmla="*/ 0 w 11735362"/>
                <a:gd name="connsiteY10" fmla="*/ 2321974 h 2827467"/>
                <a:gd name="connsiteX11" fmla="*/ 0 w 11735362"/>
                <a:gd name="connsiteY11" fmla="*/ 1300286 h 2827467"/>
                <a:gd name="connsiteX12" fmla="*/ 0 w 11735362"/>
                <a:gd name="connsiteY12" fmla="*/ 6972 h 2827467"/>
                <a:gd name="connsiteX0" fmla="*/ 0 w 11735362"/>
                <a:gd name="connsiteY0" fmla="*/ 6972 h 2827467"/>
                <a:gd name="connsiteX1" fmla="*/ 2821867 w 11735362"/>
                <a:gd name="connsiteY1" fmla="*/ 6972 h 2827467"/>
                <a:gd name="connsiteX2" fmla="*/ 2821867 w 11735362"/>
                <a:gd name="connsiteY2" fmla="*/ 1300286 h 2827467"/>
                <a:gd name="connsiteX3" fmla="*/ 8861228 w 11735362"/>
                <a:gd name="connsiteY3" fmla="*/ 1296800 h 2827467"/>
                <a:gd name="connsiteX4" fmla="*/ 8851428 w 11735362"/>
                <a:gd name="connsiteY4" fmla="*/ 0 h 2827467"/>
                <a:gd name="connsiteX5" fmla="*/ 11735362 w 11735362"/>
                <a:gd name="connsiteY5" fmla="*/ 6972 h 2827467"/>
                <a:gd name="connsiteX6" fmla="*/ 11735362 w 11735362"/>
                <a:gd name="connsiteY6" fmla="*/ 1300286 h 2827467"/>
                <a:gd name="connsiteX7" fmla="*/ 11735362 w 11735362"/>
                <a:gd name="connsiteY7" fmla="*/ 2321974 h 2827467"/>
                <a:gd name="connsiteX8" fmla="*/ 11735362 w 11735362"/>
                <a:gd name="connsiteY8" fmla="*/ 2827467 h 2827467"/>
                <a:gd name="connsiteX9" fmla="*/ 0 w 11735362"/>
                <a:gd name="connsiteY9" fmla="*/ 2827467 h 2827467"/>
                <a:gd name="connsiteX10" fmla="*/ 0 w 11735362"/>
                <a:gd name="connsiteY10" fmla="*/ 2321974 h 2827467"/>
                <a:gd name="connsiteX11" fmla="*/ 0 w 11735362"/>
                <a:gd name="connsiteY11" fmla="*/ 1300286 h 2827467"/>
                <a:gd name="connsiteX12" fmla="*/ 0 w 11735362"/>
                <a:gd name="connsiteY12" fmla="*/ 6972 h 2827467"/>
                <a:gd name="connsiteX0" fmla="*/ 0 w 11735362"/>
                <a:gd name="connsiteY0" fmla="*/ 6972 h 2827467"/>
                <a:gd name="connsiteX1" fmla="*/ 2821867 w 11735362"/>
                <a:gd name="connsiteY1" fmla="*/ 6972 h 2827467"/>
                <a:gd name="connsiteX2" fmla="*/ 2821867 w 11735362"/>
                <a:gd name="connsiteY2" fmla="*/ 1300286 h 2827467"/>
                <a:gd name="connsiteX3" fmla="*/ 8848162 w 11735362"/>
                <a:gd name="connsiteY3" fmla="*/ 1296800 h 2827467"/>
                <a:gd name="connsiteX4" fmla="*/ 8851428 w 11735362"/>
                <a:gd name="connsiteY4" fmla="*/ 0 h 2827467"/>
                <a:gd name="connsiteX5" fmla="*/ 11735362 w 11735362"/>
                <a:gd name="connsiteY5" fmla="*/ 6972 h 2827467"/>
                <a:gd name="connsiteX6" fmla="*/ 11735362 w 11735362"/>
                <a:gd name="connsiteY6" fmla="*/ 1300286 h 2827467"/>
                <a:gd name="connsiteX7" fmla="*/ 11735362 w 11735362"/>
                <a:gd name="connsiteY7" fmla="*/ 2321974 h 2827467"/>
                <a:gd name="connsiteX8" fmla="*/ 11735362 w 11735362"/>
                <a:gd name="connsiteY8" fmla="*/ 2827467 h 2827467"/>
                <a:gd name="connsiteX9" fmla="*/ 0 w 11735362"/>
                <a:gd name="connsiteY9" fmla="*/ 2827467 h 2827467"/>
                <a:gd name="connsiteX10" fmla="*/ 0 w 11735362"/>
                <a:gd name="connsiteY10" fmla="*/ 2321974 h 2827467"/>
                <a:gd name="connsiteX11" fmla="*/ 0 w 11735362"/>
                <a:gd name="connsiteY11" fmla="*/ 1300286 h 2827467"/>
                <a:gd name="connsiteX12" fmla="*/ 0 w 11735362"/>
                <a:gd name="connsiteY12" fmla="*/ 6972 h 2827467"/>
                <a:gd name="connsiteX0" fmla="*/ 0 w 11735362"/>
                <a:gd name="connsiteY0" fmla="*/ 6972 h 2827467"/>
                <a:gd name="connsiteX1" fmla="*/ 2821867 w 11735362"/>
                <a:gd name="connsiteY1" fmla="*/ 6972 h 2827467"/>
                <a:gd name="connsiteX2" fmla="*/ 2821867 w 11735362"/>
                <a:gd name="connsiteY2" fmla="*/ 1038756 h 2827467"/>
                <a:gd name="connsiteX3" fmla="*/ 8848162 w 11735362"/>
                <a:gd name="connsiteY3" fmla="*/ 1296800 h 2827467"/>
                <a:gd name="connsiteX4" fmla="*/ 8851428 w 11735362"/>
                <a:gd name="connsiteY4" fmla="*/ 0 h 2827467"/>
                <a:gd name="connsiteX5" fmla="*/ 11735362 w 11735362"/>
                <a:gd name="connsiteY5" fmla="*/ 6972 h 2827467"/>
                <a:gd name="connsiteX6" fmla="*/ 11735362 w 11735362"/>
                <a:gd name="connsiteY6" fmla="*/ 1300286 h 2827467"/>
                <a:gd name="connsiteX7" fmla="*/ 11735362 w 11735362"/>
                <a:gd name="connsiteY7" fmla="*/ 2321974 h 2827467"/>
                <a:gd name="connsiteX8" fmla="*/ 11735362 w 11735362"/>
                <a:gd name="connsiteY8" fmla="*/ 2827467 h 2827467"/>
                <a:gd name="connsiteX9" fmla="*/ 0 w 11735362"/>
                <a:gd name="connsiteY9" fmla="*/ 2827467 h 2827467"/>
                <a:gd name="connsiteX10" fmla="*/ 0 w 11735362"/>
                <a:gd name="connsiteY10" fmla="*/ 2321974 h 2827467"/>
                <a:gd name="connsiteX11" fmla="*/ 0 w 11735362"/>
                <a:gd name="connsiteY11" fmla="*/ 1300286 h 2827467"/>
                <a:gd name="connsiteX12" fmla="*/ 0 w 11735362"/>
                <a:gd name="connsiteY12" fmla="*/ 6972 h 2827467"/>
                <a:gd name="connsiteX0" fmla="*/ 0 w 11735362"/>
                <a:gd name="connsiteY0" fmla="*/ 6972 h 2827467"/>
                <a:gd name="connsiteX1" fmla="*/ 2821867 w 11735362"/>
                <a:gd name="connsiteY1" fmla="*/ 6972 h 2827467"/>
                <a:gd name="connsiteX2" fmla="*/ 2821867 w 11735362"/>
                <a:gd name="connsiteY2" fmla="*/ 1038756 h 2827467"/>
                <a:gd name="connsiteX3" fmla="*/ 8840256 w 11735362"/>
                <a:gd name="connsiteY3" fmla="*/ 1039488 h 2827467"/>
                <a:gd name="connsiteX4" fmla="*/ 8851428 w 11735362"/>
                <a:gd name="connsiteY4" fmla="*/ 0 h 2827467"/>
                <a:gd name="connsiteX5" fmla="*/ 11735362 w 11735362"/>
                <a:gd name="connsiteY5" fmla="*/ 6972 h 2827467"/>
                <a:gd name="connsiteX6" fmla="*/ 11735362 w 11735362"/>
                <a:gd name="connsiteY6" fmla="*/ 1300286 h 2827467"/>
                <a:gd name="connsiteX7" fmla="*/ 11735362 w 11735362"/>
                <a:gd name="connsiteY7" fmla="*/ 2321974 h 2827467"/>
                <a:gd name="connsiteX8" fmla="*/ 11735362 w 11735362"/>
                <a:gd name="connsiteY8" fmla="*/ 2827467 h 2827467"/>
                <a:gd name="connsiteX9" fmla="*/ 0 w 11735362"/>
                <a:gd name="connsiteY9" fmla="*/ 2827467 h 2827467"/>
                <a:gd name="connsiteX10" fmla="*/ 0 w 11735362"/>
                <a:gd name="connsiteY10" fmla="*/ 2321974 h 2827467"/>
                <a:gd name="connsiteX11" fmla="*/ 0 w 11735362"/>
                <a:gd name="connsiteY11" fmla="*/ 1300286 h 2827467"/>
                <a:gd name="connsiteX12" fmla="*/ 0 w 11735362"/>
                <a:gd name="connsiteY12" fmla="*/ 6972 h 2827467"/>
                <a:gd name="connsiteX0" fmla="*/ 0 w 11735362"/>
                <a:gd name="connsiteY0" fmla="*/ 6972 h 2827467"/>
                <a:gd name="connsiteX1" fmla="*/ 2821867 w 11735362"/>
                <a:gd name="connsiteY1" fmla="*/ 6972 h 2827467"/>
                <a:gd name="connsiteX2" fmla="*/ 2833725 w 11735362"/>
                <a:gd name="connsiteY2" fmla="*/ 1170253 h 2827467"/>
                <a:gd name="connsiteX3" fmla="*/ 8840256 w 11735362"/>
                <a:gd name="connsiteY3" fmla="*/ 1039488 h 2827467"/>
                <a:gd name="connsiteX4" fmla="*/ 8851428 w 11735362"/>
                <a:gd name="connsiteY4" fmla="*/ 0 h 2827467"/>
                <a:gd name="connsiteX5" fmla="*/ 11735362 w 11735362"/>
                <a:gd name="connsiteY5" fmla="*/ 6972 h 2827467"/>
                <a:gd name="connsiteX6" fmla="*/ 11735362 w 11735362"/>
                <a:gd name="connsiteY6" fmla="*/ 1300286 h 2827467"/>
                <a:gd name="connsiteX7" fmla="*/ 11735362 w 11735362"/>
                <a:gd name="connsiteY7" fmla="*/ 2321974 h 2827467"/>
                <a:gd name="connsiteX8" fmla="*/ 11735362 w 11735362"/>
                <a:gd name="connsiteY8" fmla="*/ 2827467 h 2827467"/>
                <a:gd name="connsiteX9" fmla="*/ 0 w 11735362"/>
                <a:gd name="connsiteY9" fmla="*/ 2827467 h 2827467"/>
                <a:gd name="connsiteX10" fmla="*/ 0 w 11735362"/>
                <a:gd name="connsiteY10" fmla="*/ 2321974 h 2827467"/>
                <a:gd name="connsiteX11" fmla="*/ 0 w 11735362"/>
                <a:gd name="connsiteY11" fmla="*/ 1300286 h 2827467"/>
                <a:gd name="connsiteX12" fmla="*/ 0 w 11735362"/>
                <a:gd name="connsiteY12" fmla="*/ 6972 h 2827467"/>
                <a:gd name="connsiteX0" fmla="*/ 0 w 11735362"/>
                <a:gd name="connsiteY0" fmla="*/ 6972 h 2827467"/>
                <a:gd name="connsiteX1" fmla="*/ 2821867 w 11735362"/>
                <a:gd name="connsiteY1" fmla="*/ 6972 h 2827467"/>
                <a:gd name="connsiteX2" fmla="*/ 2833725 w 11735362"/>
                <a:gd name="connsiteY2" fmla="*/ 1170253 h 2827467"/>
                <a:gd name="connsiteX3" fmla="*/ 8844209 w 11735362"/>
                <a:gd name="connsiteY3" fmla="*/ 1190466 h 2827467"/>
                <a:gd name="connsiteX4" fmla="*/ 8851428 w 11735362"/>
                <a:gd name="connsiteY4" fmla="*/ 0 h 2827467"/>
                <a:gd name="connsiteX5" fmla="*/ 11735362 w 11735362"/>
                <a:gd name="connsiteY5" fmla="*/ 6972 h 2827467"/>
                <a:gd name="connsiteX6" fmla="*/ 11735362 w 11735362"/>
                <a:gd name="connsiteY6" fmla="*/ 1300286 h 2827467"/>
                <a:gd name="connsiteX7" fmla="*/ 11735362 w 11735362"/>
                <a:gd name="connsiteY7" fmla="*/ 2321974 h 2827467"/>
                <a:gd name="connsiteX8" fmla="*/ 11735362 w 11735362"/>
                <a:gd name="connsiteY8" fmla="*/ 2827467 h 2827467"/>
                <a:gd name="connsiteX9" fmla="*/ 0 w 11735362"/>
                <a:gd name="connsiteY9" fmla="*/ 2827467 h 2827467"/>
                <a:gd name="connsiteX10" fmla="*/ 0 w 11735362"/>
                <a:gd name="connsiteY10" fmla="*/ 2321974 h 2827467"/>
                <a:gd name="connsiteX11" fmla="*/ 0 w 11735362"/>
                <a:gd name="connsiteY11" fmla="*/ 1300286 h 2827467"/>
                <a:gd name="connsiteX12" fmla="*/ 0 w 11735362"/>
                <a:gd name="connsiteY12" fmla="*/ 6972 h 2827467"/>
                <a:gd name="connsiteX0" fmla="*/ 0 w 11735362"/>
                <a:gd name="connsiteY0" fmla="*/ 6972 h 2827467"/>
                <a:gd name="connsiteX1" fmla="*/ 2821867 w 11735362"/>
                <a:gd name="connsiteY1" fmla="*/ 6972 h 2827467"/>
                <a:gd name="connsiteX2" fmla="*/ 2821965 w 11735362"/>
                <a:gd name="connsiteY2" fmla="*/ 1309065 h 2827467"/>
                <a:gd name="connsiteX3" fmla="*/ 8844209 w 11735362"/>
                <a:gd name="connsiteY3" fmla="*/ 1190466 h 2827467"/>
                <a:gd name="connsiteX4" fmla="*/ 8851428 w 11735362"/>
                <a:gd name="connsiteY4" fmla="*/ 0 h 2827467"/>
                <a:gd name="connsiteX5" fmla="*/ 11735362 w 11735362"/>
                <a:gd name="connsiteY5" fmla="*/ 6972 h 2827467"/>
                <a:gd name="connsiteX6" fmla="*/ 11735362 w 11735362"/>
                <a:gd name="connsiteY6" fmla="*/ 1300286 h 2827467"/>
                <a:gd name="connsiteX7" fmla="*/ 11735362 w 11735362"/>
                <a:gd name="connsiteY7" fmla="*/ 2321974 h 2827467"/>
                <a:gd name="connsiteX8" fmla="*/ 11735362 w 11735362"/>
                <a:gd name="connsiteY8" fmla="*/ 2827467 h 2827467"/>
                <a:gd name="connsiteX9" fmla="*/ 0 w 11735362"/>
                <a:gd name="connsiteY9" fmla="*/ 2827467 h 2827467"/>
                <a:gd name="connsiteX10" fmla="*/ 0 w 11735362"/>
                <a:gd name="connsiteY10" fmla="*/ 2321974 h 2827467"/>
                <a:gd name="connsiteX11" fmla="*/ 0 w 11735362"/>
                <a:gd name="connsiteY11" fmla="*/ 1300286 h 2827467"/>
                <a:gd name="connsiteX12" fmla="*/ 0 w 11735362"/>
                <a:gd name="connsiteY12" fmla="*/ 6972 h 2827467"/>
                <a:gd name="connsiteX0" fmla="*/ 0 w 11735362"/>
                <a:gd name="connsiteY0" fmla="*/ 6972 h 2827467"/>
                <a:gd name="connsiteX1" fmla="*/ 2821867 w 11735362"/>
                <a:gd name="connsiteY1" fmla="*/ 6972 h 2827467"/>
                <a:gd name="connsiteX2" fmla="*/ 2821965 w 11735362"/>
                <a:gd name="connsiteY2" fmla="*/ 1309065 h 2827467"/>
                <a:gd name="connsiteX3" fmla="*/ 8844209 w 11735362"/>
                <a:gd name="connsiteY3" fmla="*/ 1190466 h 2827467"/>
                <a:gd name="connsiteX4" fmla="*/ 8851428 w 11735362"/>
                <a:gd name="connsiteY4" fmla="*/ 0 h 2827467"/>
                <a:gd name="connsiteX5" fmla="*/ 11735362 w 11735362"/>
                <a:gd name="connsiteY5" fmla="*/ 6972 h 2827467"/>
                <a:gd name="connsiteX6" fmla="*/ 11735362 w 11735362"/>
                <a:gd name="connsiteY6" fmla="*/ 1300286 h 2827467"/>
                <a:gd name="connsiteX7" fmla="*/ 11735362 w 11735362"/>
                <a:gd name="connsiteY7" fmla="*/ 2321974 h 2827467"/>
                <a:gd name="connsiteX8" fmla="*/ 11735362 w 11735362"/>
                <a:gd name="connsiteY8" fmla="*/ 2827467 h 2827467"/>
                <a:gd name="connsiteX9" fmla="*/ 0 w 11735362"/>
                <a:gd name="connsiteY9" fmla="*/ 2827467 h 2827467"/>
                <a:gd name="connsiteX10" fmla="*/ 0 w 11735362"/>
                <a:gd name="connsiteY10" fmla="*/ 2321974 h 2827467"/>
                <a:gd name="connsiteX11" fmla="*/ 0 w 11735362"/>
                <a:gd name="connsiteY11" fmla="*/ 1300286 h 2827467"/>
                <a:gd name="connsiteX12" fmla="*/ 0 w 11735362"/>
                <a:gd name="connsiteY12" fmla="*/ 6972 h 2827467"/>
                <a:gd name="connsiteX0" fmla="*/ 0 w 11735362"/>
                <a:gd name="connsiteY0" fmla="*/ 6972 h 2827467"/>
                <a:gd name="connsiteX1" fmla="*/ 2821867 w 11735362"/>
                <a:gd name="connsiteY1" fmla="*/ 6972 h 2827467"/>
                <a:gd name="connsiteX2" fmla="*/ 2821965 w 11735362"/>
                <a:gd name="connsiteY2" fmla="*/ 1309065 h 2827467"/>
                <a:gd name="connsiteX3" fmla="*/ 8844209 w 11735362"/>
                <a:gd name="connsiteY3" fmla="*/ 1298912 h 2827467"/>
                <a:gd name="connsiteX4" fmla="*/ 8851428 w 11735362"/>
                <a:gd name="connsiteY4" fmla="*/ 0 h 2827467"/>
                <a:gd name="connsiteX5" fmla="*/ 11735362 w 11735362"/>
                <a:gd name="connsiteY5" fmla="*/ 6972 h 2827467"/>
                <a:gd name="connsiteX6" fmla="*/ 11735362 w 11735362"/>
                <a:gd name="connsiteY6" fmla="*/ 1300286 h 2827467"/>
                <a:gd name="connsiteX7" fmla="*/ 11735362 w 11735362"/>
                <a:gd name="connsiteY7" fmla="*/ 2321974 h 2827467"/>
                <a:gd name="connsiteX8" fmla="*/ 11735362 w 11735362"/>
                <a:gd name="connsiteY8" fmla="*/ 2827467 h 2827467"/>
                <a:gd name="connsiteX9" fmla="*/ 0 w 11735362"/>
                <a:gd name="connsiteY9" fmla="*/ 2827467 h 2827467"/>
                <a:gd name="connsiteX10" fmla="*/ 0 w 11735362"/>
                <a:gd name="connsiteY10" fmla="*/ 2321974 h 2827467"/>
                <a:gd name="connsiteX11" fmla="*/ 0 w 11735362"/>
                <a:gd name="connsiteY11" fmla="*/ 1300286 h 2827467"/>
                <a:gd name="connsiteX12" fmla="*/ 0 w 11735362"/>
                <a:gd name="connsiteY12" fmla="*/ 6972 h 2827467"/>
                <a:gd name="connsiteX0" fmla="*/ 0 w 11735362"/>
                <a:gd name="connsiteY0" fmla="*/ 15648 h 2836143"/>
                <a:gd name="connsiteX1" fmla="*/ 2821867 w 11735362"/>
                <a:gd name="connsiteY1" fmla="*/ 15648 h 2836143"/>
                <a:gd name="connsiteX2" fmla="*/ 2821965 w 11735362"/>
                <a:gd name="connsiteY2" fmla="*/ 1317741 h 2836143"/>
                <a:gd name="connsiteX3" fmla="*/ 8844209 w 11735362"/>
                <a:gd name="connsiteY3" fmla="*/ 1307588 h 2836143"/>
                <a:gd name="connsiteX4" fmla="*/ 8847508 w 11735362"/>
                <a:gd name="connsiteY4" fmla="*/ 0 h 2836143"/>
                <a:gd name="connsiteX5" fmla="*/ 11735362 w 11735362"/>
                <a:gd name="connsiteY5" fmla="*/ 15648 h 2836143"/>
                <a:gd name="connsiteX6" fmla="*/ 11735362 w 11735362"/>
                <a:gd name="connsiteY6" fmla="*/ 1308962 h 2836143"/>
                <a:gd name="connsiteX7" fmla="*/ 11735362 w 11735362"/>
                <a:gd name="connsiteY7" fmla="*/ 2330650 h 2836143"/>
                <a:gd name="connsiteX8" fmla="*/ 11735362 w 11735362"/>
                <a:gd name="connsiteY8" fmla="*/ 2836143 h 2836143"/>
                <a:gd name="connsiteX9" fmla="*/ 0 w 11735362"/>
                <a:gd name="connsiteY9" fmla="*/ 2836143 h 2836143"/>
                <a:gd name="connsiteX10" fmla="*/ 0 w 11735362"/>
                <a:gd name="connsiteY10" fmla="*/ 2330650 h 2836143"/>
                <a:gd name="connsiteX11" fmla="*/ 0 w 11735362"/>
                <a:gd name="connsiteY11" fmla="*/ 1308962 h 2836143"/>
                <a:gd name="connsiteX12" fmla="*/ 0 w 11735362"/>
                <a:gd name="connsiteY12" fmla="*/ 15648 h 2836143"/>
                <a:gd name="connsiteX0" fmla="*/ 0 w 11735362"/>
                <a:gd name="connsiteY0" fmla="*/ 15648 h 2836143"/>
                <a:gd name="connsiteX1" fmla="*/ 2821867 w 11735362"/>
                <a:gd name="connsiteY1" fmla="*/ 15648 h 2836143"/>
                <a:gd name="connsiteX2" fmla="*/ 2821965 w 11735362"/>
                <a:gd name="connsiteY2" fmla="*/ 1317741 h 2836143"/>
                <a:gd name="connsiteX3" fmla="*/ 8844209 w 11735362"/>
                <a:gd name="connsiteY3" fmla="*/ 1307588 h 2836143"/>
                <a:gd name="connsiteX4" fmla="*/ 8847508 w 11735362"/>
                <a:gd name="connsiteY4" fmla="*/ 0 h 2836143"/>
                <a:gd name="connsiteX5" fmla="*/ 11735362 w 11735362"/>
                <a:gd name="connsiteY5" fmla="*/ 15648 h 2836143"/>
                <a:gd name="connsiteX6" fmla="*/ 11735362 w 11735362"/>
                <a:gd name="connsiteY6" fmla="*/ 2330650 h 2836143"/>
                <a:gd name="connsiteX7" fmla="*/ 11735362 w 11735362"/>
                <a:gd name="connsiteY7" fmla="*/ 2836143 h 2836143"/>
                <a:gd name="connsiteX8" fmla="*/ 0 w 11735362"/>
                <a:gd name="connsiteY8" fmla="*/ 2836143 h 2836143"/>
                <a:gd name="connsiteX9" fmla="*/ 0 w 11735362"/>
                <a:gd name="connsiteY9" fmla="*/ 2330650 h 2836143"/>
                <a:gd name="connsiteX10" fmla="*/ 0 w 11735362"/>
                <a:gd name="connsiteY10" fmla="*/ 1308962 h 2836143"/>
                <a:gd name="connsiteX11" fmla="*/ 0 w 11735362"/>
                <a:gd name="connsiteY11" fmla="*/ 15648 h 2836143"/>
                <a:gd name="connsiteX0" fmla="*/ 0 w 11735362"/>
                <a:gd name="connsiteY0" fmla="*/ 15648 h 2836143"/>
                <a:gd name="connsiteX1" fmla="*/ 2821867 w 11735362"/>
                <a:gd name="connsiteY1" fmla="*/ 15648 h 2836143"/>
                <a:gd name="connsiteX2" fmla="*/ 2821965 w 11735362"/>
                <a:gd name="connsiteY2" fmla="*/ 1317741 h 2836143"/>
                <a:gd name="connsiteX3" fmla="*/ 8844209 w 11735362"/>
                <a:gd name="connsiteY3" fmla="*/ 1307588 h 2836143"/>
                <a:gd name="connsiteX4" fmla="*/ 8847508 w 11735362"/>
                <a:gd name="connsiteY4" fmla="*/ 0 h 2836143"/>
                <a:gd name="connsiteX5" fmla="*/ 11735362 w 11735362"/>
                <a:gd name="connsiteY5" fmla="*/ 15648 h 2836143"/>
                <a:gd name="connsiteX6" fmla="*/ 11735362 w 11735362"/>
                <a:gd name="connsiteY6" fmla="*/ 2836143 h 2836143"/>
                <a:gd name="connsiteX7" fmla="*/ 0 w 11735362"/>
                <a:gd name="connsiteY7" fmla="*/ 2836143 h 2836143"/>
                <a:gd name="connsiteX8" fmla="*/ 0 w 11735362"/>
                <a:gd name="connsiteY8" fmla="*/ 2330650 h 2836143"/>
                <a:gd name="connsiteX9" fmla="*/ 0 w 11735362"/>
                <a:gd name="connsiteY9" fmla="*/ 1308962 h 2836143"/>
                <a:gd name="connsiteX10" fmla="*/ 0 w 11735362"/>
                <a:gd name="connsiteY10" fmla="*/ 15648 h 2836143"/>
                <a:gd name="connsiteX0" fmla="*/ 0 w 11735362"/>
                <a:gd name="connsiteY0" fmla="*/ 4803 h 2825298"/>
                <a:gd name="connsiteX1" fmla="*/ 2821867 w 11735362"/>
                <a:gd name="connsiteY1" fmla="*/ 4803 h 2825298"/>
                <a:gd name="connsiteX2" fmla="*/ 2821965 w 11735362"/>
                <a:gd name="connsiteY2" fmla="*/ 1306896 h 2825298"/>
                <a:gd name="connsiteX3" fmla="*/ 8844209 w 11735362"/>
                <a:gd name="connsiteY3" fmla="*/ 1296743 h 2825298"/>
                <a:gd name="connsiteX4" fmla="*/ 8847508 w 11735362"/>
                <a:gd name="connsiteY4" fmla="*/ 0 h 2825298"/>
                <a:gd name="connsiteX5" fmla="*/ 11735362 w 11735362"/>
                <a:gd name="connsiteY5" fmla="*/ 4803 h 2825298"/>
                <a:gd name="connsiteX6" fmla="*/ 11735362 w 11735362"/>
                <a:gd name="connsiteY6" fmla="*/ 2825298 h 2825298"/>
                <a:gd name="connsiteX7" fmla="*/ 0 w 11735362"/>
                <a:gd name="connsiteY7" fmla="*/ 2825298 h 2825298"/>
                <a:gd name="connsiteX8" fmla="*/ 0 w 11735362"/>
                <a:gd name="connsiteY8" fmla="*/ 2319805 h 2825298"/>
                <a:gd name="connsiteX9" fmla="*/ 0 w 11735362"/>
                <a:gd name="connsiteY9" fmla="*/ 1298117 h 2825298"/>
                <a:gd name="connsiteX10" fmla="*/ 0 w 11735362"/>
                <a:gd name="connsiteY10" fmla="*/ 4803 h 2825298"/>
                <a:gd name="connsiteX0" fmla="*/ 0 w 11735362"/>
                <a:gd name="connsiteY0" fmla="*/ 6116 h 2826611"/>
                <a:gd name="connsiteX1" fmla="*/ 2836061 w 11735362"/>
                <a:gd name="connsiteY1" fmla="*/ 0 h 2826611"/>
                <a:gd name="connsiteX2" fmla="*/ 2821965 w 11735362"/>
                <a:gd name="connsiteY2" fmla="*/ 1308209 h 2826611"/>
                <a:gd name="connsiteX3" fmla="*/ 8844209 w 11735362"/>
                <a:gd name="connsiteY3" fmla="*/ 1298056 h 2826611"/>
                <a:gd name="connsiteX4" fmla="*/ 8847508 w 11735362"/>
                <a:gd name="connsiteY4" fmla="*/ 1313 h 2826611"/>
                <a:gd name="connsiteX5" fmla="*/ 11735362 w 11735362"/>
                <a:gd name="connsiteY5" fmla="*/ 6116 h 2826611"/>
                <a:gd name="connsiteX6" fmla="*/ 11735362 w 11735362"/>
                <a:gd name="connsiteY6" fmla="*/ 2826611 h 2826611"/>
                <a:gd name="connsiteX7" fmla="*/ 0 w 11735362"/>
                <a:gd name="connsiteY7" fmla="*/ 2826611 h 2826611"/>
                <a:gd name="connsiteX8" fmla="*/ 0 w 11735362"/>
                <a:gd name="connsiteY8" fmla="*/ 2321118 h 2826611"/>
                <a:gd name="connsiteX9" fmla="*/ 0 w 11735362"/>
                <a:gd name="connsiteY9" fmla="*/ 1299430 h 2826611"/>
                <a:gd name="connsiteX10" fmla="*/ 0 w 11735362"/>
                <a:gd name="connsiteY10" fmla="*/ 6116 h 2826611"/>
                <a:gd name="connsiteX0" fmla="*/ 0 w 11735362"/>
                <a:gd name="connsiteY0" fmla="*/ 6116 h 2826611"/>
                <a:gd name="connsiteX1" fmla="*/ 2836061 w 11735362"/>
                <a:gd name="connsiteY1" fmla="*/ 0 h 2826611"/>
                <a:gd name="connsiteX2" fmla="*/ 2821966 w 11735362"/>
                <a:gd name="connsiteY2" fmla="*/ 1308208 h 2826611"/>
                <a:gd name="connsiteX3" fmla="*/ 8844209 w 11735362"/>
                <a:gd name="connsiteY3" fmla="*/ 1298056 h 2826611"/>
                <a:gd name="connsiteX4" fmla="*/ 8847508 w 11735362"/>
                <a:gd name="connsiteY4" fmla="*/ 1313 h 2826611"/>
                <a:gd name="connsiteX5" fmla="*/ 11735362 w 11735362"/>
                <a:gd name="connsiteY5" fmla="*/ 6116 h 2826611"/>
                <a:gd name="connsiteX6" fmla="*/ 11735362 w 11735362"/>
                <a:gd name="connsiteY6" fmla="*/ 2826611 h 2826611"/>
                <a:gd name="connsiteX7" fmla="*/ 0 w 11735362"/>
                <a:gd name="connsiteY7" fmla="*/ 2826611 h 2826611"/>
                <a:gd name="connsiteX8" fmla="*/ 0 w 11735362"/>
                <a:gd name="connsiteY8" fmla="*/ 2321118 h 2826611"/>
                <a:gd name="connsiteX9" fmla="*/ 0 w 11735362"/>
                <a:gd name="connsiteY9" fmla="*/ 1299430 h 2826611"/>
                <a:gd name="connsiteX10" fmla="*/ 0 w 11735362"/>
                <a:gd name="connsiteY10" fmla="*/ 6116 h 2826611"/>
                <a:gd name="connsiteX0" fmla="*/ 0 w 11735362"/>
                <a:gd name="connsiteY0" fmla="*/ 6116 h 2826611"/>
                <a:gd name="connsiteX1" fmla="*/ 2836061 w 11735362"/>
                <a:gd name="connsiteY1" fmla="*/ 0 h 2826611"/>
                <a:gd name="connsiteX2" fmla="*/ 2821966 w 11735362"/>
                <a:gd name="connsiteY2" fmla="*/ 1308208 h 2826611"/>
                <a:gd name="connsiteX3" fmla="*/ 8844209 w 11735362"/>
                <a:gd name="connsiteY3" fmla="*/ 1298056 h 2826611"/>
                <a:gd name="connsiteX4" fmla="*/ 8771810 w 11735362"/>
                <a:gd name="connsiteY4" fmla="*/ 1313 h 2826611"/>
                <a:gd name="connsiteX5" fmla="*/ 11735362 w 11735362"/>
                <a:gd name="connsiteY5" fmla="*/ 6116 h 2826611"/>
                <a:gd name="connsiteX6" fmla="*/ 11735362 w 11735362"/>
                <a:gd name="connsiteY6" fmla="*/ 2826611 h 2826611"/>
                <a:gd name="connsiteX7" fmla="*/ 0 w 11735362"/>
                <a:gd name="connsiteY7" fmla="*/ 2826611 h 2826611"/>
                <a:gd name="connsiteX8" fmla="*/ 0 w 11735362"/>
                <a:gd name="connsiteY8" fmla="*/ 2321118 h 2826611"/>
                <a:gd name="connsiteX9" fmla="*/ 0 w 11735362"/>
                <a:gd name="connsiteY9" fmla="*/ 1299430 h 2826611"/>
                <a:gd name="connsiteX10" fmla="*/ 0 w 11735362"/>
                <a:gd name="connsiteY10" fmla="*/ 6116 h 2826611"/>
                <a:gd name="connsiteX0" fmla="*/ 0 w 11735362"/>
                <a:gd name="connsiteY0" fmla="*/ 6116 h 2826611"/>
                <a:gd name="connsiteX1" fmla="*/ 2836061 w 11735362"/>
                <a:gd name="connsiteY1" fmla="*/ 0 h 2826611"/>
                <a:gd name="connsiteX2" fmla="*/ 2821966 w 11735362"/>
                <a:gd name="connsiteY2" fmla="*/ 1308208 h 2826611"/>
                <a:gd name="connsiteX3" fmla="*/ 8844209 w 11735362"/>
                <a:gd name="connsiteY3" fmla="*/ 1298056 h 2826611"/>
                <a:gd name="connsiteX4" fmla="*/ 8781273 w 11735362"/>
                <a:gd name="connsiteY4" fmla="*/ 1313 h 2826611"/>
                <a:gd name="connsiteX5" fmla="*/ 11735362 w 11735362"/>
                <a:gd name="connsiteY5" fmla="*/ 6116 h 2826611"/>
                <a:gd name="connsiteX6" fmla="*/ 11735362 w 11735362"/>
                <a:gd name="connsiteY6" fmla="*/ 2826611 h 2826611"/>
                <a:gd name="connsiteX7" fmla="*/ 0 w 11735362"/>
                <a:gd name="connsiteY7" fmla="*/ 2826611 h 2826611"/>
                <a:gd name="connsiteX8" fmla="*/ 0 w 11735362"/>
                <a:gd name="connsiteY8" fmla="*/ 2321118 h 2826611"/>
                <a:gd name="connsiteX9" fmla="*/ 0 w 11735362"/>
                <a:gd name="connsiteY9" fmla="*/ 1299430 h 2826611"/>
                <a:gd name="connsiteX10" fmla="*/ 0 w 11735362"/>
                <a:gd name="connsiteY10" fmla="*/ 6116 h 2826611"/>
                <a:gd name="connsiteX0" fmla="*/ 0 w 11735362"/>
                <a:gd name="connsiteY0" fmla="*/ 6116 h 2826611"/>
                <a:gd name="connsiteX1" fmla="*/ 2836061 w 11735362"/>
                <a:gd name="connsiteY1" fmla="*/ 0 h 2826611"/>
                <a:gd name="connsiteX2" fmla="*/ 2821966 w 11735362"/>
                <a:gd name="connsiteY2" fmla="*/ 1308208 h 2826611"/>
                <a:gd name="connsiteX3" fmla="*/ 8782705 w 11735362"/>
                <a:gd name="connsiteY3" fmla="*/ 1285825 h 2826611"/>
                <a:gd name="connsiteX4" fmla="*/ 8781273 w 11735362"/>
                <a:gd name="connsiteY4" fmla="*/ 1313 h 2826611"/>
                <a:gd name="connsiteX5" fmla="*/ 11735362 w 11735362"/>
                <a:gd name="connsiteY5" fmla="*/ 6116 h 2826611"/>
                <a:gd name="connsiteX6" fmla="*/ 11735362 w 11735362"/>
                <a:gd name="connsiteY6" fmla="*/ 2826611 h 2826611"/>
                <a:gd name="connsiteX7" fmla="*/ 0 w 11735362"/>
                <a:gd name="connsiteY7" fmla="*/ 2826611 h 2826611"/>
                <a:gd name="connsiteX8" fmla="*/ 0 w 11735362"/>
                <a:gd name="connsiteY8" fmla="*/ 2321118 h 2826611"/>
                <a:gd name="connsiteX9" fmla="*/ 0 w 11735362"/>
                <a:gd name="connsiteY9" fmla="*/ 1299430 h 2826611"/>
                <a:gd name="connsiteX10" fmla="*/ 0 w 11735362"/>
                <a:gd name="connsiteY10" fmla="*/ 6116 h 2826611"/>
                <a:gd name="connsiteX0" fmla="*/ 0 w 11735362"/>
                <a:gd name="connsiteY0" fmla="*/ 8154 h 2828649"/>
                <a:gd name="connsiteX1" fmla="*/ 2836061 w 11735362"/>
                <a:gd name="connsiteY1" fmla="*/ 2038 h 2828649"/>
                <a:gd name="connsiteX2" fmla="*/ 2821966 w 11735362"/>
                <a:gd name="connsiteY2" fmla="*/ 1310246 h 2828649"/>
                <a:gd name="connsiteX3" fmla="*/ 8782705 w 11735362"/>
                <a:gd name="connsiteY3" fmla="*/ 1287863 h 2828649"/>
                <a:gd name="connsiteX4" fmla="*/ 8781273 w 11735362"/>
                <a:gd name="connsiteY4" fmla="*/ 3351 h 2828649"/>
                <a:gd name="connsiteX5" fmla="*/ 11659664 w 11735362"/>
                <a:gd name="connsiteY5" fmla="*/ 0 h 2828649"/>
                <a:gd name="connsiteX6" fmla="*/ 11735362 w 11735362"/>
                <a:gd name="connsiteY6" fmla="*/ 2828649 h 2828649"/>
                <a:gd name="connsiteX7" fmla="*/ 0 w 11735362"/>
                <a:gd name="connsiteY7" fmla="*/ 2828649 h 2828649"/>
                <a:gd name="connsiteX8" fmla="*/ 0 w 11735362"/>
                <a:gd name="connsiteY8" fmla="*/ 2323156 h 2828649"/>
                <a:gd name="connsiteX9" fmla="*/ 0 w 11735362"/>
                <a:gd name="connsiteY9" fmla="*/ 1301468 h 2828649"/>
                <a:gd name="connsiteX10" fmla="*/ 0 w 11735362"/>
                <a:gd name="connsiteY10" fmla="*/ 8154 h 2828649"/>
                <a:gd name="connsiteX0" fmla="*/ 0 w 11659664"/>
                <a:gd name="connsiteY0" fmla="*/ 8154 h 2828649"/>
                <a:gd name="connsiteX1" fmla="*/ 2836061 w 11659664"/>
                <a:gd name="connsiteY1" fmla="*/ 2038 h 2828649"/>
                <a:gd name="connsiteX2" fmla="*/ 2821966 w 11659664"/>
                <a:gd name="connsiteY2" fmla="*/ 1310246 h 2828649"/>
                <a:gd name="connsiteX3" fmla="*/ 8782705 w 11659664"/>
                <a:gd name="connsiteY3" fmla="*/ 1287863 h 2828649"/>
                <a:gd name="connsiteX4" fmla="*/ 8781273 w 11659664"/>
                <a:gd name="connsiteY4" fmla="*/ 3351 h 2828649"/>
                <a:gd name="connsiteX5" fmla="*/ 11659664 w 11659664"/>
                <a:gd name="connsiteY5" fmla="*/ 0 h 2828649"/>
                <a:gd name="connsiteX6" fmla="*/ 11659664 w 11659664"/>
                <a:gd name="connsiteY6" fmla="*/ 2828649 h 2828649"/>
                <a:gd name="connsiteX7" fmla="*/ 0 w 11659664"/>
                <a:gd name="connsiteY7" fmla="*/ 2828649 h 2828649"/>
                <a:gd name="connsiteX8" fmla="*/ 0 w 11659664"/>
                <a:gd name="connsiteY8" fmla="*/ 2323156 h 2828649"/>
                <a:gd name="connsiteX9" fmla="*/ 0 w 11659664"/>
                <a:gd name="connsiteY9" fmla="*/ 1301468 h 2828649"/>
                <a:gd name="connsiteX10" fmla="*/ 0 w 11659664"/>
                <a:gd name="connsiteY10" fmla="*/ 8154 h 2828649"/>
                <a:gd name="connsiteX0" fmla="*/ 0 w 11659664"/>
                <a:gd name="connsiteY0" fmla="*/ 8154 h 2828649"/>
                <a:gd name="connsiteX1" fmla="*/ 2836061 w 11659664"/>
                <a:gd name="connsiteY1" fmla="*/ 2038 h 2828649"/>
                <a:gd name="connsiteX2" fmla="*/ 2834582 w 11659664"/>
                <a:gd name="connsiteY2" fmla="*/ 1310247 h 2828649"/>
                <a:gd name="connsiteX3" fmla="*/ 8782705 w 11659664"/>
                <a:gd name="connsiteY3" fmla="*/ 1287863 h 2828649"/>
                <a:gd name="connsiteX4" fmla="*/ 8781273 w 11659664"/>
                <a:gd name="connsiteY4" fmla="*/ 3351 h 2828649"/>
                <a:gd name="connsiteX5" fmla="*/ 11659664 w 11659664"/>
                <a:gd name="connsiteY5" fmla="*/ 0 h 2828649"/>
                <a:gd name="connsiteX6" fmla="*/ 11659664 w 11659664"/>
                <a:gd name="connsiteY6" fmla="*/ 2828649 h 2828649"/>
                <a:gd name="connsiteX7" fmla="*/ 0 w 11659664"/>
                <a:gd name="connsiteY7" fmla="*/ 2828649 h 2828649"/>
                <a:gd name="connsiteX8" fmla="*/ 0 w 11659664"/>
                <a:gd name="connsiteY8" fmla="*/ 2323156 h 2828649"/>
                <a:gd name="connsiteX9" fmla="*/ 0 w 11659664"/>
                <a:gd name="connsiteY9" fmla="*/ 1301468 h 2828649"/>
                <a:gd name="connsiteX10" fmla="*/ 0 w 11659664"/>
                <a:gd name="connsiteY10" fmla="*/ 8154 h 2828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59664" h="2828649">
                  <a:moveTo>
                    <a:pt x="0" y="8154"/>
                  </a:moveTo>
                  <a:lnTo>
                    <a:pt x="2836061" y="2038"/>
                  </a:lnTo>
                  <a:cubicBezTo>
                    <a:pt x="2836094" y="436069"/>
                    <a:pt x="2834549" y="876216"/>
                    <a:pt x="2834582" y="1310247"/>
                  </a:cubicBezTo>
                  <a:lnTo>
                    <a:pt x="8782705" y="1287863"/>
                  </a:lnTo>
                  <a:cubicBezTo>
                    <a:pt x="8779438" y="855596"/>
                    <a:pt x="8784540" y="435618"/>
                    <a:pt x="8781273" y="3351"/>
                  </a:cubicBezTo>
                  <a:lnTo>
                    <a:pt x="11659664" y="0"/>
                  </a:lnTo>
                  <a:lnTo>
                    <a:pt x="11659664" y="2828649"/>
                  </a:lnTo>
                  <a:lnTo>
                    <a:pt x="0" y="2828649"/>
                  </a:lnTo>
                  <a:lnTo>
                    <a:pt x="0" y="2323156"/>
                  </a:lnTo>
                  <a:lnTo>
                    <a:pt x="0" y="1301468"/>
                  </a:lnTo>
                  <a:lnTo>
                    <a:pt x="0" y="8154"/>
                  </a:lnTo>
                  <a:close/>
                </a:path>
              </a:pathLst>
            </a:custGeom>
            <a:noFill/>
            <a:ln w="19050">
              <a:solidFill>
                <a:schemeClr val="bg1">
                  <a:lumMod val="75000"/>
                </a:schemeClr>
              </a:solidFill>
            </a:ln>
          </p:spPr>
          <p:txBody>
            <a:bodyPr wrap="square" lIns="36000" tIns="36000" rIns="36000" bIns="36000" rtlCol="0" anchor="t">
              <a:no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kumimoji="1" lang="ja-JP" altLang="en-US" sz="1200" b="0" i="0" u="sng"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UD デジタル 教科書体 NP-R" panose="02020400000000000000" pitchFamily="18" charset="-128"/>
                  <a:ea typeface="UD デジタル 教科書体 NP-R" panose="02020400000000000000" pitchFamily="18" charset="-128"/>
                  <a:cs typeface="+mn-cs"/>
                </a:rPr>
                <a:t>庁内</a:t>
              </a:r>
            </a:p>
          </p:txBody>
        </p:sp>
        <p:sp>
          <p:nvSpPr>
            <p:cNvPr id="312" name="フリーフォーム: 図形 311">
              <a:extLst>
                <a:ext uri="{FF2B5EF4-FFF2-40B4-BE49-F238E27FC236}">
                  <a16:creationId xmlns:a16="http://schemas.microsoft.com/office/drawing/2014/main" id="{9B4DEBA7-93AA-05D7-4341-F157E3C7ABD4}"/>
                </a:ext>
              </a:extLst>
            </p:cNvPr>
            <p:cNvSpPr/>
            <p:nvPr/>
          </p:nvSpPr>
          <p:spPr>
            <a:xfrm>
              <a:off x="1362713" y="2941240"/>
              <a:ext cx="9410923" cy="3473349"/>
            </a:xfrm>
            <a:custGeom>
              <a:avLst/>
              <a:gdLst>
                <a:gd name="connsiteX0" fmla="*/ 0 w 11411144"/>
                <a:gd name="connsiteY0" fmla="*/ 0 h 4906747"/>
                <a:gd name="connsiteX1" fmla="*/ 8601140 w 11411144"/>
                <a:gd name="connsiteY1" fmla="*/ 0 h 4906747"/>
                <a:gd name="connsiteX2" fmla="*/ 8601140 w 11411144"/>
                <a:gd name="connsiteY2" fmla="*/ 2268446 h 4906747"/>
                <a:gd name="connsiteX3" fmla="*/ 11411144 w 11411144"/>
                <a:gd name="connsiteY3" fmla="*/ 2268446 h 4906747"/>
                <a:gd name="connsiteX4" fmla="*/ 11411144 w 11411144"/>
                <a:gd name="connsiteY4" fmla="*/ 4906747 h 4906747"/>
                <a:gd name="connsiteX5" fmla="*/ 8601140 w 11411144"/>
                <a:gd name="connsiteY5" fmla="*/ 4906747 h 4906747"/>
                <a:gd name="connsiteX6" fmla="*/ 0 w 11411144"/>
                <a:gd name="connsiteY6" fmla="*/ 4906747 h 4906747"/>
                <a:gd name="connsiteX7" fmla="*/ 0 w 11411144"/>
                <a:gd name="connsiteY7" fmla="*/ 2268446 h 4906747"/>
                <a:gd name="connsiteX0" fmla="*/ 0 w 11411144"/>
                <a:gd name="connsiteY0" fmla="*/ 0 h 4906747"/>
                <a:gd name="connsiteX1" fmla="*/ 8601140 w 11411144"/>
                <a:gd name="connsiteY1" fmla="*/ 0 h 4906747"/>
                <a:gd name="connsiteX2" fmla="*/ 8585772 w 11411144"/>
                <a:gd name="connsiteY2" fmla="*/ 2416309 h 4906747"/>
                <a:gd name="connsiteX3" fmla="*/ 11411144 w 11411144"/>
                <a:gd name="connsiteY3" fmla="*/ 2268446 h 4906747"/>
                <a:gd name="connsiteX4" fmla="*/ 11411144 w 11411144"/>
                <a:gd name="connsiteY4" fmla="*/ 4906747 h 4906747"/>
                <a:gd name="connsiteX5" fmla="*/ 8601140 w 11411144"/>
                <a:gd name="connsiteY5" fmla="*/ 4906747 h 4906747"/>
                <a:gd name="connsiteX6" fmla="*/ 0 w 11411144"/>
                <a:gd name="connsiteY6" fmla="*/ 4906747 h 4906747"/>
                <a:gd name="connsiteX7" fmla="*/ 0 w 11411144"/>
                <a:gd name="connsiteY7" fmla="*/ 2268446 h 4906747"/>
                <a:gd name="connsiteX8" fmla="*/ 0 w 11411144"/>
                <a:gd name="connsiteY8" fmla="*/ 0 h 4906747"/>
                <a:gd name="connsiteX0" fmla="*/ 0 w 11411144"/>
                <a:gd name="connsiteY0" fmla="*/ 0 h 4906747"/>
                <a:gd name="connsiteX1" fmla="*/ 8601140 w 11411144"/>
                <a:gd name="connsiteY1" fmla="*/ 0 h 4906747"/>
                <a:gd name="connsiteX2" fmla="*/ 8581930 w 11411144"/>
                <a:gd name="connsiteY2" fmla="*/ 2428982 h 4906747"/>
                <a:gd name="connsiteX3" fmla="*/ 11411144 w 11411144"/>
                <a:gd name="connsiteY3" fmla="*/ 2268446 h 4906747"/>
                <a:gd name="connsiteX4" fmla="*/ 11411144 w 11411144"/>
                <a:gd name="connsiteY4" fmla="*/ 4906747 h 4906747"/>
                <a:gd name="connsiteX5" fmla="*/ 8601140 w 11411144"/>
                <a:gd name="connsiteY5" fmla="*/ 4906747 h 4906747"/>
                <a:gd name="connsiteX6" fmla="*/ 0 w 11411144"/>
                <a:gd name="connsiteY6" fmla="*/ 4906747 h 4906747"/>
                <a:gd name="connsiteX7" fmla="*/ 0 w 11411144"/>
                <a:gd name="connsiteY7" fmla="*/ 2268446 h 4906747"/>
                <a:gd name="connsiteX8" fmla="*/ 0 w 11411144"/>
                <a:gd name="connsiteY8" fmla="*/ 0 h 4906747"/>
                <a:gd name="connsiteX0" fmla="*/ 0 w 11411144"/>
                <a:gd name="connsiteY0" fmla="*/ 0 h 4906747"/>
                <a:gd name="connsiteX1" fmla="*/ 8601140 w 11411144"/>
                <a:gd name="connsiteY1" fmla="*/ 0 h 4906747"/>
                <a:gd name="connsiteX2" fmla="*/ 8581930 w 11411144"/>
                <a:gd name="connsiteY2" fmla="*/ 2428982 h 4906747"/>
                <a:gd name="connsiteX3" fmla="*/ 11399618 w 11411144"/>
                <a:gd name="connsiteY3" fmla="*/ 2479677 h 4906747"/>
                <a:gd name="connsiteX4" fmla="*/ 11411144 w 11411144"/>
                <a:gd name="connsiteY4" fmla="*/ 4906747 h 4906747"/>
                <a:gd name="connsiteX5" fmla="*/ 8601140 w 11411144"/>
                <a:gd name="connsiteY5" fmla="*/ 4906747 h 4906747"/>
                <a:gd name="connsiteX6" fmla="*/ 0 w 11411144"/>
                <a:gd name="connsiteY6" fmla="*/ 4906747 h 4906747"/>
                <a:gd name="connsiteX7" fmla="*/ 0 w 11411144"/>
                <a:gd name="connsiteY7" fmla="*/ 2268446 h 4906747"/>
                <a:gd name="connsiteX8" fmla="*/ 0 w 11411144"/>
                <a:gd name="connsiteY8" fmla="*/ 0 h 4906747"/>
                <a:gd name="connsiteX0" fmla="*/ 0 w 11411144"/>
                <a:gd name="connsiteY0" fmla="*/ 0 h 4906747"/>
                <a:gd name="connsiteX1" fmla="*/ 8601140 w 11411144"/>
                <a:gd name="connsiteY1" fmla="*/ 0 h 4906747"/>
                <a:gd name="connsiteX2" fmla="*/ 8581930 w 11411144"/>
                <a:gd name="connsiteY2" fmla="*/ 2428982 h 4906747"/>
                <a:gd name="connsiteX3" fmla="*/ 11399618 w 11411144"/>
                <a:gd name="connsiteY3" fmla="*/ 2467003 h 4906747"/>
                <a:gd name="connsiteX4" fmla="*/ 11411144 w 11411144"/>
                <a:gd name="connsiteY4" fmla="*/ 4906747 h 4906747"/>
                <a:gd name="connsiteX5" fmla="*/ 8601140 w 11411144"/>
                <a:gd name="connsiteY5" fmla="*/ 4906747 h 4906747"/>
                <a:gd name="connsiteX6" fmla="*/ 0 w 11411144"/>
                <a:gd name="connsiteY6" fmla="*/ 4906747 h 4906747"/>
                <a:gd name="connsiteX7" fmla="*/ 0 w 11411144"/>
                <a:gd name="connsiteY7" fmla="*/ 2268446 h 4906747"/>
                <a:gd name="connsiteX8" fmla="*/ 0 w 11411144"/>
                <a:gd name="connsiteY8" fmla="*/ 0 h 4906747"/>
                <a:gd name="connsiteX0" fmla="*/ 0 w 11411144"/>
                <a:gd name="connsiteY0" fmla="*/ 0 h 4906747"/>
                <a:gd name="connsiteX1" fmla="*/ 8601140 w 11411144"/>
                <a:gd name="connsiteY1" fmla="*/ 0 h 4906747"/>
                <a:gd name="connsiteX2" fmla="*/ 8581930 w 11411144"/>
                <a:gd name="connsiteY2" fmla="*/ 2428982 h 4906747"/>
                <a:gd name="connsiteX3" fmla="*/ 11401999 w 11411144"/>
                <a:gd name="connsiteY3" fmla="*/ 2456529 h 4906747"/>
                <a:gd name="connsiteX4" fmla="*/ 11411144 w 11411144"/>
                <a:gd name="connsiteY4" fmla="*/ 4906747 h 4906747"/>
                <a:gd name="connsiteX5" fmla="*/ 8601140 w 11411144"/>
                <a:gd name="connsiteY5" fmla="*/ 4906747 h 4906747"/>
                <a:gd name="connsiteX6" fmla="*/ 0 w 11411144"/>
                <a:gd name="connsiteY6" fmla="*/ 4906747 h 4906747"/>
                <a:gd name="connsiteX7" fmla="*/ 0 w 11411144"/>
                <a:gd name="connsiteY7" fmla="*/ 2268446 h 4906747"/>
                <a:gd name="connsiteX8" fmla="*/ 0 w 11411144"/>
                <a:gd name="connsiteY8" fmla="*/ 0 h 4906747"/>
                <a:gd name="connsiteX0" fmla="*/ 0 w 11411144"/>
                <a:gd name="connsiteY0" fmla="*/ 0 h 4906747"/>
                <a:gd name="connsiteX1" fmla="*/ 8601140 w 11411144"/>
                <a:gd name="connsiteY1" fmla="*/ 0 h 4906747"/>
                <a:gd name="connsiteX2" fmla="*/ 8581930 w 11411144"/>
                <a:gd name="connsiteY2" fmla="*/ 2428982 h 4906747"/>
                <a:gd name="connsiteX3" fmla="*/ 11406761 w 11411144"/>
                <a:gd name="connsiteY3" fmla="*/ 2443438 h 4906747"/>
                <a:gd name="connsiteX4" fmla="*/ 11411144 w 11411144"/>
                <a:gd name="connsiteY4" fmla="*/ 4906747 h 4906747"/>
                <a:gd name="connsiteX5" fmla="*/ 8601140 w 11411144"/>
                <a:gd name="connsiteY5" fmla="*/ 4906747 h 4906747"/>
                <a:gd name="connsiteX6" fmla="*/ 0 w 11411144"/>
                <a:gd name="connsiteY6" fmla="*/ 4906747 h 4906747"/>
                <a:gd name="connsiteX7" fmla="*/ 0 w 11411144"/>
                <a:gd name="connsiteY7" fmla="*/ 2268446 h 4906747"/>
                <a:gd name="connsiteX8" fmla="*/ 0 w 11411144"/>
                <a:gd name="connsiteY8" fmla="*/ 0 h 4906747"/>
                <a:gd name="connsiteX0" fmla="*/ 0 w 11411144"/>
                <a:gd name="connsiteY0" fmla="*/ 0 h 4906747"/>
                <a:gd name="connsiteX1" fmla="*/ 8601140 w 11411144"/>
                <a:gd name="connsiteY1" fmla="*/ 0 h 4906747"/>
                <a:gd name="connsiteX2" fmla="*/ 8596217 w 11411144"/>
                <a:gd name="connsiteY2" fmla="*/ 2442074 h 4906747"/>
                <a:gd name="connsiteX3" fmla="*/ 11406761 w 11411144"/>
                <a:gd name="connsiteY3" fmla="*/ 2443438 h 4906747"/>
                <a:gd name="connsiteX4" fmla="*/ 11411144 w 11411144"/>
                <a:gd name="connsiteY4" fmla="*/ 4906747 h 4906747"/>
                <a:gd name="connsiteX5" fmla="*/ 8601140 w 11411144"/>
                <a:gd name="connsiteY5" fmla="*/ 4906747 h 4906747"/>
                <a:gd name="connsiteX6" fmla="*/ 0 w 11411144"/>
                <a:gd name="connsiteY6" fmla="*/ 4906747 h 4906747"/>
                <a:gd name="connsiteX7" fmla="*/ 0 w 11411144"/>
                <a:gd name="connsiteY7" fmla="*/ 2268446 h 4906747"/>
                <a:gd name="connsiteX8" fmla="*/ 0 w 11411144"/>
                <a:gd name="connsiteY8" fmla="*/ 0 h 4906747"/>
                <a:gd name="connsiteX0" fmla="*/ 0 w 11411144"/>
                <a:gd name="connsiteY0" fmla="*/ 0 h 4906747"/>
                <a:gd name="connsiteX1" fmla="*/ 8601140 w 11411144"/>
                <a:gd name="connsiteY1" fmla="*/ 0 h 4906747"/>
                <a:gd name="connsiteX2" fmla="*/ 8596217 w 11411144"/>
                <a:gd name="connsiteY2" fmla="*/ 2442074 h 4906747"/>
                <a:gd name="connsiteX3" fmla="*/ 11406761 w 11411144"/>
                <a:gd name="connsiteY3" fmla="*/ 2369521 h 4906747"/>
                <a:gd name="connsiteX4" fmla="*/ 11411144 w 11411144"/>
                <a:gd name="connsiteY4" fmla="*/ 4906747 h 4906747"/>
                <a:gd name="connsiteX5" fmla="*/ 8601140 w 11411144"/>
                <a:gd name="connsiteY5" fmla="*/ 4906747 h 4906747"/>
                <a:gd name="connsiteX6" fmla="*/ 0 w 11411144"/>
                <a:gd name="connsiteY6" fmla="*/ 4906747 h 4906747"/>
                <a:gd name="connsiteX7" fmla="*/ 0 w 11411144"/>
                <a:gd name="connsiteY7" fmla="*/ 2268446 h 4906747"/>
                <a:gd name="connsiteX8" fmla="*/ 0 w 11411144"/>
                <a:gd name="connsiteY8" fmla="*/ 0 h 4906747"/>
                <a:gd name="connsiteX0" fmla="*/ 0 w 11411522"/>
                <a:gd name="connsiteY0" fmla="*/ 0 h 4906747"/>
                <a:gd name="connsiteX1" fmla="*/ 8601140 w 11411522"/>
                <a:gd name="connsiteY1" fmla="*/ 0 h 4906747"/>
                <a:gd name="connsiteX2" fmla="*/ 8596217 w 11411522"/>
                <a:gd name="connsiteY2" fmla="*/ 2442074 h 4906747"/>
                <a:gd name="connsiteX3" fmla="*/ 11410571 w 11411522"/>
                <a:gd name="connsiteY3" fmla="*/ 2360825 h 4906747"/>
                <a:gd name="connsiteX4" fmla="*/ 11411144 w 11411522"/>
                <a:gd name="connsiteY4" fmla="*/ 4906747 h 4906747"/>
                <a:gd name="connsiteX5" fmla="*/ 8601140 w 11411522"/>
                <a:gd name="connsiteY5" fmla="*/ 4906747 h 4906747"/>
                <a:gd name="connsiteX6" fmla="*/ 0 w 11411522"/>
                <a:gd name="connsiteY6" fmla="*/ 4906747 h 4906747"/>
                <a:gd name="connsiteX7" fmla="*/ 0 w 11411522"/>
                <a:gd name="connsiteY7" fmla="*/ 2268446 h 4906747"/>
                <a:gd name="connsiteX8" fmla="*/ 0 w 11411522"/>
                <a:gd name="connsiteY8" fmla="*/ 0 h 4906747"/>
                <a:gd name="connsiteX0" fmla="*/ 0 w 11411522"/>
                <a:gd name="connsiteY0" fmla="*/ 0 h 4906747"/>
                <a:gd name="connsiteX1" fmla="*/ 8601140 w 11411522"/>
                <a:gd name="connsiteY1" fmla="*/ 0 h 4906747"/>
                <a:gd name="connsiteX2" fmla="*/ 8596217 w 11411522"/>
                <a:gd name="connsiteY2" fmla="*/ 2342069 h 4906747"/>
                <a:gd name="connsiteX3" fmla="*/ 11410571 w 11411522"/>
                <a:gd name="connsiteY3" fmla="*/ 2360825 h 4906747"/>
                <a:gd name="connsiteX4" fmla="*/ 11411144 w 11411522"/>
                <a:gd name="connsiteY4" fmla="*/ 4906747 h 4906747"/>
                <a:gd name="connsiteX5" fmla="*/ 8601140 w 11411522"/>
                <a:gd name="connsiteY5" fmla="*/ 4906747 h 4906747"/>
                <a:gd name="connsiteX6" fmla="*/ 0 w 11411522"/>
                <a:gd name="connsiteY6" fmla="*/ 4906747 h 4906747"/>
                <a:gd name="connsiteX7" fmla="*/ 0 w 11411522"/>
                <a:gd name="connsiteY7" fmla="*/ 2268446 h 4906747"/>
                <a:gd name="connsiteX8" fmla="*/ 0 w 11411522"/>
                <a:gd name="connsiteY8" fmla="*/ 0 h 4906747"/>
                <a:gd name="connsiteX0" fmla="*/ 0 w 11411522"/>
                <a:gd name="connsiteY0" fmla="*/ 0 h 4906747"/>
                <a:gd name="connsiteX1" fmla="*/ 8601140 w 11411522"/>
                <a:gd name="connsiteY1" fmla="*/ 0 h 4906747"/>
                <a:gd name="connsiteX2" fmla="*/ 8596217 w 11411522"/>
                <a:gd name="connsiteY2" fmla="*/ 2355113 h 4906747"/>
                <a:gd name="connsiteX3" fmla="*/ 11410571 w 11411522"/>
                <a:gd name="connsiteY3" fmla="*/ 2360825 h 4906747"/>
                <a:gd name="connsiteX4" fmla="*/ 11411144 w 11411522"/>
                <a:gd name="connsiteY4" fmla="*/ 4906747 h 4906747"/>
                <a:gd name="connsiteX5" fmla="*/ 8601140 w 11411522"/>
                <a:gd name="connsiteY5" fmla="*/ 4906747 h 4906747"/>
                <a:gd name="connsiteX6" fmla="*/ 0 w 11411522"/>
                <a:gd name="connsiteY6" fmla="*/ 4906747 h 4906747"/>
                <a:gd name="connsiteX7" fmla="*/ 0 w 11411522"/>
                <a:gd name="connsiteY7" fmla="*/ 2268446 h 4906747"/>
                <a:gd name="connsiteX8" fmla="*/ 0 w 11411522"/>
                <a:gd name="connsiteY8" fmla="*/ 0 h 4906747"/>
                <a:gd name="connsiteX0" fmla="*/ 0 w 11411522"/>
                <a:gd name="connsiteY0" fmla="*/ 0 h 4906747"/>
                <a:gd name="connsiteX1" fmla="*/ 8601140 w 11411522"/>
                <a:gd name="connsiteY1" fmla="*/ 0 h 4906747"/>
                <a:gd name="connsiteX2" fmla="*/ 8596217 w 11411522"/>
                <a:gd name="connsiteY2" fmla="*/ 2355114 h 4906747"/>
                <a:gd name="connsiteX3" fmla="*/ 11410571 w 11411522"/>
                <a:gd name="connsiteY3" fmla="*/ 2360825 h 4906747"/>
                <a:gd name="connsiteX4" fmla="*/ 11411144 w 11411522"/>
                <a:gd name="connsiteY4" fmla="*/ 4906747 h 4906747"/>
                <a:gd name="connsiteX5" fmla="*/ 8601140 w 11411522"/>
                <a:gd name="connsiteY5" fmla="*/ 4906747 h 4906747"/>
                <a:gd name="connsiteX6" fmla="*/ 0 w 11411522"/>
                <a:gd name="connsiteY6" fmla="*/ 4906747 h 4906747"/>
                <a:gd name="connsiteX7" fmla="*/ 0 w 11411522"/>
                <a:gd name="connsiteY7" fmla="*/ 2268446 h 4906747"/>
                <a:gd name="connsiteX8" fmla="*/ 0 w 11411522"/>
                <a:gd name="connsiteY8" fmla="*/ 0 h 4906747"/>
                <a:gd name="connsiteX0" fmla="*/ 0 w 11411522"/>
                <a:gd name="connsiteY0" fmla="*/ 0 h 4906747"/>
                <a:gd name="connsiteX1" fmla="*/ 8601140 w 11411522"/>
                <a:gd name="connsiteY1" fmla="*/ 0 h 4906747"/>
                <a:gd name="connsiteX2" fmla="*/ 8598122 w 11411522"/>
                <a:gd name="connsiteY2" fmla="*/ 2215048 h 4906747"/>
                <a:gd name="connsiteX3" fmla="*/ 11410571 w 11411522"/>
                <a:gd name="connsiteY3" fmla="*/ 2360825 h 4906747"/>
                <a:gd name="connsiteX4" fmla="*/ 11411144 w 11411522"/>
                <a:gd name="connsiteY4" fmla="*/ 4906747 h 4906747"/>
                <a:gd name="connsiteX5" fmla="*/ 8601140 w 11411522"/>
                <a:gd name="connsiteY5" fmla="*/ 4906747 h 4906747"/>
                <a:gd name="connsiteX6" fmla="*/ 0 w 11411522"/>
                <a:gd name="connsiteY6" fmla="*/ 4906747 h 4906747"/>
                <a:gd name="connsiteX7" fmla="*/ 0 w 11411522"/>
                <a:gd name="connsiteY7" fmla="*/ 2268446 h 4906747"/>
                <a:gd name="connsiteX8" fmla="*/ 0 w 11411522"/>
                <a:gd name="connsiteY8" fmla="*/ 0 h 4906747"/>
                <a:gd name="connsiteX0" fmla="*/ 0 w 11411522"/>
                <a:gd name="connsiteY0" fmla="*/ 0 h 4906747"/>
                <a:gd name="connsiteX1" fmla="*/ 8601140 w 11411522"/>
                <a:gd name="connsiteY1" fmla="*/ 0 h 4906747"/>
                <a:gd name="connsiteX2" fmla="*/ 8598122 w 11411522"/>
                <a:gd name="connsiteY2" fmla="*/ 2215048 h 4906747"/>
                <a:gd name="connsiteX3" fmla="*/ 11410571 w 11411522"/>
                <a:gd name="connsiteY3" fmla="*/ 2226939 h 4906747"/>
                <a:gd name="connsiteX4" fmla="*/ 11411144 w 11411522"/>
                <a:gd name="connsiteY4" fmla="*/ 4906747 h 4906747"/>
                <a:gd name="connsiteX5" fmla="*/ 8601140 w 11411522"/>
                <a:gd name="connsiteY5" fmla="*/ 4906747 h 4906747"/>
                <a:gd name="connsiteX6" fmla="*/ 0 w 11411522"/>
                <a:gd name="connsiteY6" fmla="*/ 4906747 h 4906747"/>
                <a:gd name="connsiteX7" fmla="*/ 0 w 11411522"/>
                <a:gd name="connsiteY7" fmla="*/ 2268446 h 4906747"/>
                <a:gd name="connsiteX8" fmla="*/ 0 w 11411522"/>
                <a:gd name="connsiteY8" fmla="*/ 0 h 4906747"/>
                <a:gd name="connsiteX0" fmla="*/ 0 w 11411522"/>
                <a:gd name="connsiteY0" fmla="*/ 0 h 4906747"/>
                <a:gd name="connsiteX1" fmla="*/ 8601140 w 11411522"/>
                <a:gd name="connsiteY1" fmla="*/ 0 h 4906747"/>
                <a:gd name="connsiteX2" fmla="*/ 8598122 w 11411522"/>
                <a:gd name="connsiteY2" fmla="*/ 2215048 h 4906747"/>
                <a:gd name="connsiteX3" fmla="*/ 11410571 w 11411522"/>
                <a:gd name="connsiteY3" fmla="*/ 2226939 h 4906747"/>
                <a:gd name="connsiteX4" fmla="*/ 11411144 w 11411522"/>
                <a:gd name="connsiteY4" fmla="*/ 4906747 h 4906747"/>
                <a:gd name="connsiteX5" fmla="*/ 0 w 11411522"/>
                <a:gd name="connsiteY5" fmla="*/ 4906747 h 4906747"/>
                <a:gd name="connsiteX6" fmla="*/ 0 w 11411522"/>
                <a:gd name="connsiteY6" fmla="*/ 2268446 h 4906747"/>
                <a:gd name="connsiteX7" fmla="*/ 0 w 11411522"/>
                <a:gd name="connsiteY7" fmla="*/ 0 h 4906747"/>
                <a:gd name="connsiteX0" fmla="*/ 0 w 11411522"/>
                <a:gd name="connsiteY0" fmla="*/ 0 h 4906747"/>
                <a:gd name="connsiteX1" fmla="*/ 8601140 w 11411522"/>
                <a:gd name="connsiteY1" fmla="*/ 0 h 4906747"/>
                <a:gd name="connsiteX2" fmla="*/ 8598122 w 11411522"/>
                <a:gd name="connsiteY2" fmla="*/ 2215048 h 4906747"/>
                <a:gd name="connsiteX3" fmla="*/ 11410571 w 11411522"/>
                <a:gd name="connsiteY3" fmla="*/ 2226939 h 4906747"/>
                <a:gd name="connsiteX4" fmla="*/ 11411144 w 11411522"/>
                <a:gd name="connsiteY4" fmla="*/ 4906747 h 4906747"/>
                <a:gd name="connsiteX5" fmla="*/ 0 w 11411522"/>
                <a:gd name="connsiteY5" fmla="*/ 4906747 h 4906747"/>
                <a:gd name="connsiteX6" fmla="*/ 0 w 11411522"/>
                <a:gd name="connsiteY6" fmla="*/ 0 h 4906747"/>
                <a:gd name="connsiteX0" fmla="*/ 0 w 11411522"/>
                <a:gd name="connsiteY0" fmla="*/ 0 h 4906747"/>
                <a:gd name="connsiteX1" fmla="*/ 8601140 w 11411522"/>
                <a:gd name="connsiteY1" fmla="*/ 0 h 4906747"/>
                <a:gd name="connsiteX2" fmla="*/ 8598122 w 11411522"/>
                <a:gd name="connsiteY2" fmla="*/ 2227407 h 4906747"/>
                <a:gd name="connsiteX3" fmla="*/ 11410571 w 11411522"/>
                <a:gd name="connsiteY3" fmla="*/ 2226939 h 4906747"/>
                <a:gd name="connsiteX4" fmla="*/ 11411144 w 11411522"/>
                <a:gd name="connsiteY4" fmla="*/ 4906747 h 4906747"/>
                <a:gd name="connsiteX5" fmla="*/ 0 w 11411522"/>
                <a:gd name="connsiteY5" fmla="*/ 4906747 h 4906747"/>
                <a:gd name="connsiteX6" fmla="*/ 0 w 11411522"/>
                <a:gd name="connsiteY6" fmla="*/ 0 h 4906747"/>
                <a:gd name="connsiteX0" fmla="*/ 0 w 11411522"/>
                <a:gd name="connsiteY0" fmla="*/ 0 h 4906747"/>
                <a:gd name="connsiteX1" fmla="*/ 8601140 w 11411522"/>
                <a:gd name="connsiteY1" fmla="*/ 0 h 4906747"/>
                <a:gd name="connsiteX2" fmla="*/ 8598122 w 11411522"/>
                <a:gd name="connsiteY2" fmla="*/ 2227407 h 4906747"/>
                <a:gd name="connsiteX3" fmla="*/ 11410571 w 11411522"/>
                <a:gd name="connsiteY3" fmla="*/ 2226939 h 4906747"/>
                <a:gd name="connsiteX4" fmla="*/ 11411144 w 11411522"/>
                <a:gd name="connsiteY4" fmla="*/ 4906747 h 4906747"/>
                <a:gd name="connsiteX5" fmla="*/ 6160 w 11411522"/>
                <a:gd name="connsiteY5" fmla="*/ 4553758 h 4906747"/>
                <a:gd name="connsiteX6" fmla="*/ 0 w 11411522"/>
                <a:gd name="connsiteY6" fmla="*/ 0 h 4906747"/>
                <a:gd name="connsiteX0" fmla="*/ 0 w 11411083"/>
                <a:gd name="connsiteY0" fmla="*/ 0 h 4553758"/>
                <a:gd name="connsiteX1" fmla="*/ 8601140 w 11411083"/>
                <a:gd name="connsiteY1" fmla="*/ 0 h 4553758"/>
                <a:gd name="connsiteX2" fmla="*/ 8598122 w 11411083"/>
                <a:gd name="connsiteY2" fmla="*/ 2227407 h 4553758"/>
                <a:gd name="connsiteX3" fmla="*/ 11410571 w 11411083"/>
                <a:gd name="connsiteY3" fmla="*/ 2226939 h 4553758"/>
                <a:gd name="connsiteX4" fmla="*/ 11404984 w 11411083"/>
                <a:gd name="connsiteY4" fmla="*/ 4533778 h 4553758"/>
                <a:gd name="connsiteX5" fmla="*/ 6160 w 11411083"/>
                <a:gd name="connsiteY5" fmla="*/ 4553758 h 4553758"/>
                <a:gd name="connsiteX6" fmla="*/ 0 w 11411083"/>
                <a:gd name="connsiteY6" fmla="*/ 0 h 455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11083" h="4553758">
                  <a:moveTo>
                    <a:pt x="0" y="0"/>
                  </a:moveTo>
                  <a:lnTo>
                    <a:pt x="8601140" y="0"/>
                  </a:lnTo>
                  <a:cubicBezTo>
                    <a:pt x="8596017" y="805436"/>
                    <a:pt x="8603245" y="1421971"/>
                    <a:pt x="8598122" y="2227407"/>
                  </a:cubicBezTo>
                  <a:lnTo>
                    <a:pt x="11410571" y="2226939"/>
                  </a:lnTo>
                  <a:cubicBezTo>
                    <a:pt x="11413619" y="3043678"/>
                    <a:pt x="11401936" y="3717039"/>
                    <a:pt x="11404984" y="4533778"/>
                  </a:cubicBezTo>
                  <a:lnTo>
                    <a:pt x="6160" y="4553758"/>
                  </a:lnTo>
                  <a:cubicBezTo>
                    <a:pt x="4107" y="3035839"/>
                    <a:pt x="2053" y="1517919"/>
                    <a:pt x="0" y="0"/>
                  </a:cubicBezTo>
                  <a:close/>
                </a:path>
              </a:pathLst>
            </a:custGeom>
            <a:noFill/>
            <a:ln w="19050">
              <a:solidFill>
                <a:srgbClr val="AF1932"/>
              </a:solidFill>
            </a:ln>
          </p:spPr>
          <p:txBody>
            <a:bodyPr wrap="square" lIns="36000" tIns="36000" rIns="36000" bIns="36000" rtlCol="0" anchor="ctr">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0000"/>
                </a:solidFill>
                <a:effectLst/>
                <a:uLnTx/>
                <a:uFillTx/>
                <a:latin typeface="Meiryo UI"/>
                <a:ea typeface="Meiryo UI"/>
                <a:cs typeface="+mn-cs"/>
              </a:endParaRPr>
            </a:p>
          </p:txBody>
        </p:sp>
        <p:sp>
          <p:nvSpPr>
            <p:cNvPr id="313" name="矢印: 右 312">
              <a:extLst>
                <a:ext uri="{FF2B5EF4-FFF2-40B4-BE49-F238E27FC236}">
                  <a16:creationId xmlns:a16="http://schemas.microsoft.com/office/drawing/2014/main" id="{10B016D2-D335-F5FC-4B9D-2DF5C07C5057}"/>
                </a:ext>
              </a:extLst>
            </p:cNvPr>
            <p:cNvSpPr/>
            <p:nvPr/>
          </p:nvSpPr>
          <p:spPr>
            <a:xfrm rot="5400000">
              <a:off x="8632522" y="4361183"/>
              <a:ext cx="320352" cy="267306"/>
            </a:xfrm>
            <a:prstGeom prst="rightArrow">
              <a:avLst/>
            </a:prstGeom>
            <a:solidFill>
              <a:schemeClr val="bg1">
                <a:lumMod val="85000"/>
              </a:schemeClr>
            </a:solidFill>
            <a:ln>
              <a:solidFill>
                <a:schemeClr val="bg1">
                  <a:lumMod val="95000"/>
                </a:schemeClr>
              </a:solidFill>
            </a:ln>
          </p:spPr>
          <p:txBody>
            <a:bodyPr wrap="square" lIns="36000" tIns="36000" rIns="36000" bIns="36000" rtlCol="0" anchor="ctr">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grpSp>
          <p:nvGrpSpPr>
            <p:cNvPr id="314" name="グループ化 313">
              <a:extLst>
                <a:ext uri="{FF2B5EF4-FFF2-40B4-BE49-F238E27FC236}">
                  <a16:creationId xmlns:a16="http://schemas.microsoft.com/office/drawing/2014/main" id="{6CFB439B-238B-7CEC-3442-67C151AA381A}"/>
                </a:ext>
              </a:extLst>
            </p:cNvPr>
            <p:cNvGrpSpPr/>
            <p:nvPr/>
          </p:nvGrpSpPr>
          <p:grpSpPr>
            <a:xfrm>
              <a:off x="8406754" y="3174385"/>
              <a:ext cx="771888" cy="286977"/>
              <a:chOff x="10813932" y="2633040"/>
              <a:chExt cx="771888" cy="286977"/>
            </a:xfrm>
          </p:grpSpPr>
          <p:pic>
            <p:nvPicPr>
              <p:cNvPr id="315" name="グラフィックス 314" descr="雲 単色塗りつぶし">
                <a:extLst>
                  <a:ext uri="{FF2B5EF4-FFF2-40B4-BE49-F238E27FC236}">
                    <a16:creationId xmlns:a16="http://schemas.microsoft.com/office/drawing/2014/main" id="{B00CEAFD-DC04-45D8-5F01-C1FF5EC3DD10}"/>
                  </a:ext>
                </a:extLst>
              </p:cNvPr>
              <p:cNvPicPr>
                <a:picLocks noChangeAspect="1"/>
              </p:cNvPicPr>
              <p:nvPr/>
            </p:nvPicPr>
            <p:blipFill>
              <a:blip r:embed="rId39" cstate="screen">
                <a:extLst>
                  <a:ext uri="{28A0092B-C50C-407E-A947-70E740481C1C}">
                    <a14:useLocalDpi xmlns:a14="http://schemas.microsoft.com/office/drawing/2010/main"/>
                  </a:ext>
                  <a:ext uri="{96DAC541-7B7A-43D3-8B79-37D633B846F1}">
                    <asvg:svgBlip xmlns:asvg="http://schemas.microsoft.com/office/drawing/2016/SVG/main" r:embed="rId40"/>
                  </a:ext>
                </a:extLst>
              </a:blip>
              <a:stretch>
                <a:fillRect/>
              </a:stretch>
            </p:blipFill>
            <p:spPr>
              <a:xfrm>
                <a:off x="11060471" y="2633040"/>
                <a:ext cx="286977" cy="286977"/>
              </a:xfrm>
              <a:prstGeom prst="rect">
                <a:avLst/>
              </a:prstGeom>
            </p:spPr>
          </p:pic>
          <p:sp>
            <p:nvSpPr>
              <p:cNvPr id="316" name="フリーフォーム 16">
                <a:extLst>
                  <a:ext uri="{FF2B5EF4-FFF2-40B4-BE49-F238E27FC236}">
                    <a16:creationId xmlns:a16="http://schemas.microsoft.com/office/drawing/2014/main" id="{C91071FF-8C66-1EDD-E2F0-5C4A0368C85C}"/>
                  </a:ext>
                </a:extLst>
              </p:cNvPr>
              <p:cNvSpPr/>
              <p:nvPr/>
            </p:nvSpPr>
            <p:spPr bwMode="gray">
              <a:xfrm rot="17093198" flipH="1">
                <a:off x="11417940" y="2669636"/>
                <a:ext cx="97787" cy="237972"/>
              </a:xfrm>
              <a:custGeom>
                <a:avLst/>
                <a:gdLst>
                  <a:gd name="connsiteX0" fmla="*/ 374073 w 374073"/>
                  <a:gd name="connsiteY0" fmla="*/ 0 h 665018"/>
                  <a:gd name="connsiteX1" fmla="*/ 27709 w 374073"/>
                  <a:gd name="connsiteY1" fmla="*/ 346364 h 665018"/>
                  <a:gd name="connsiteX2" fmla="*/ 318654 w 374073"/>
                  <a:gd name="connsiteY2" fmla="*/ 346364 h 665018"/>
                  <a:gd name="connsiteX3" fmla="*/ 0 w 374073"/>
                  <a:gd name="connsiteY3" fmla="*/ 665018 h 665018"/>
                </a:gdLst>
                <a:ahLst/>
                <a:cxnLst>
                  <a:cxn ang="0">
                    <a:pos x="connsiteX0" y="connsiteY0"/>
                  </a:cxn>
                  <a:cxn ang="0">
                    <a:pos x="connsiteX1" y="connsiteY1"/>
                  </a:cxn>
                  <a:cxn ang="0">
                    <a:pos x="connsiteX2" y="connsiteY2"/>
                  </a:cxn>
                  <a:cxn ang="0">
                    <a:pos x="connsiteX3" y="connsiteY3"/>
                  </a:cxn>
                </a:cxnLst>
                <a:rect l="l" t="t" r="r" b="b"/>
                <a:pathLst>
                  <a:path w="374073" h="665018">
                    <a:moveTo>
                      <a:pt x="374073" y="0"/>
                    </a:moveTo>
                    <a:lnTo>
                      <a:pt x="27709" y="346364"/>
                    </a:lnTo>
                    <a:lnTo>
                      <a:pt x="318654" y="346364"/>
                    </a:lnTo>
                    <a:lnTo>
                      <a:pt x="0" y="665018"/>
                    </a:lnTo>
                  </a:path>
                </a:pathLst>
              </a:custGeom>
              <a:noFill/>
              <a:ln w="38100" cap="flat" cmpd="sng" algn="ctr">
                <a:solidFill>
                  <a:srgbClr val="7400C0"/>
                </a:solidFill>
                <a:prstDash val="solid"/>
                <a:round/>
                <a:headEnd type="none" w="med" len="med"/>
                <a:tailEnd type="none" w="med" len="med"/>
              </a:ln>
              <a:effectLst/>
            </p:spPr>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317" name="フリーフォーム 16">
                <a:extLst>
                  <a:ext uri="{FF2B5EF4-FFF2-40B4-BE49-F238E27FC236}">
                    <a16:creationId xmlns:a16="http://schemas.microsoft.com/office/drawing/2014/main" id="{720EDA62-69DC-6327-6706-35FDA24A2E4B}"/>
                  </a:ext>
                </a:extLst>
              </p:cNvPr>
              <p:cNvSpPr/>
              <p:nvPr/>
            </p:nvSpPr>
            <p:spPr bwMode="gray">
              <a:xfrm rot="17093198" flipH="1">
                <a:off x="10884024" y="2667851"/>
                <a:ext cx="97787" cy="237972"/>
              </a:xfrm>
              <a:custGeom>
                <a:avLst/>
                <a:gdLst>
                  <a:gd name="connsiteX0" fmla="*/ 374073 w 374073"/>
                  <a:gd name="connsiteY0" fmla="*/ 0 h 665018"/>
                  <a:gd name="connsiteX1" fmla="*/ 27709 w 374073"/>
                  <a:gd name="connsiteY1" fmla="*/ 346364 h 665018"/>
                  <a:gd name="connsiteX2" fmla="*/ 318654 w 374073"/>
                  <a:gd name="connsiteY2" fmla="*/ 346364 h 665018"/>
                  <a:gd name="connsiteX3" fmla="*/ 0 w 374073"/>
                  <a:gd name="connsiteY3" fmla="*/ 665018 h 665018"/>
                </a:gdLst>
                <a:ahLst/>
                <a:cxnLst>
                  <a:cxn ang="0">
                    <a:pos x="connsiteX0" y="connsiteY0"/>
                  </a:cxn>
                  <a:cxn ang="0">
                    <a:pos x="connsiteX1" y="connsiteY1"/>
                  </a:cxn>
                  <a:cxn ang="0">
                    <a:pos x="connsiteX2" y="connsiteY2"/>
                  </a:cxn>
                  <a:cxn ang="0">
                    <a:pos x="connsiteX3" y="connsiteY3"/>
                  </a:cxn>
                </a:cxnLst>
                <a:rect l="l" t="t" r="r" b="b"/>
                <a:pathLst>
                  <a:path w="374073" h="665018">
                    <a:moveTo>
                      <a:pt x="374073" y="0"/>
                    </a:moveTo>
                    <a:lnTo>
                      <a:pt x="27709" y="346364"/>
                    </a:lnTo>
                    <a:lnTo>
                      <a:pt x="318654" y="346364"/>
                    </a:lnTo>
                    <a:lnTo>
                      <a:pt x="0" y="665018"/>
                    </a:lnTo>
                  </a:path>
                </a:pathLst>
              </a:custGeom>
              <a:noFill/>
              <a:ln w="38100" cap="flat" cmpd="sng" algn="ctr">
                <a:solidFill>
                  <a:srgbClr val="7400C0"/>
                </a:solidFill>
                <a:prstDash val="solid"/>
                <a:round/>
                <a:headEnd type="none" w="med" len="med"/>
                <a:tailEnd type="none" w="med" len="med"/>
              </a:ln>
              <a:effectLst/>
            </p:spPr>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grpSp>
        <p:sp>
          <p:nvSpPr>
            <p:cNvPr id="331" name="矢印: 右 330">
              <a:extLst>
                <a:ext uri="{FF2B5EF4-FFF2-40B4-BE49-F238E27FC236}">
                  <a16:creationId xmlns:a16="http://schemas.microsoft.com/office/drawing/2014/main" id="{214EF742-941C-20EE-9712-FA2C33137F76}"/>
                </a:ext>
              </a:extLst>
            </p:cNvPr>
            <p:cNvSpPr/>
            <p:nvPr/>
          </p:nvSpPr>
          <p:spPr>
            <a:xfrm rot="5400000">
              <a:off x="10344402" y="4381279"/>
              <a:ext cx="320352" cy="267306"/>
            </a:xfrm>
            <a:prstGeom prst="rightArrow">
              <a:avLst>
                <a:gd name="adj1" fmla="val 50000"/>
                <a:gd name="adj2" fmla="val 61277"/>
              </a:avLst>
            </a:prstGeom>
            <a:solidFill>
              <a:schemeClr val="bg1">
                <a:lumMod val="85000"/>
              </a:schemeClr>
            </a:solidFill>
            <a:ln>
              <a:solidFill>
                <a:schemeClr val="bg1">
                  <a:lumMod val="95000"/>
                </a:schemeClr>
              </a:solidFill>
            </a:ln>
          </p:spPr>
          <p:txBody>
            <a:bodyPr wrap="square" lIns="36000" tIns="36000" rIns="36000" bIns="36000" rtlCol="0" anchor="ctr">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332" name="フローチャート: 端子 331">
              <a:extLst>
                <a:ext uri="{FF2B5EF4-FFF2-40B4-BE49-F238E27FC236}">
                  <a16:creationId xmlns:a16="http://schemas.microsoft.com/office/drawing/2014/main" id="{139E45DF-B4A5-FCBE-FFB2-EC6991D97690}"/>
                </a:ext>
              </a:extLst>
            </p:cNvPr>
            <p:cNvSpPr/>
            <p:nvPr/>
          </p:nvSpPr>
          <p:spPr>
            <a:xfrm>
              <a:off x="1593109" y="3955488"/>
              <a:ext cx="872146" cy="410321"/>
            </a:xfrm>
            <a:prstGeom prst="flowChartTerminator">
              <a:avLst/>
            </a:prstGeom>
            <a:solidFill>
              <a:srgbClr val="F19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a:ea typeface="Meiryo UI"/>
                  <a:cs typeface="+mn-cs"/>
                </a:rPr>
                <a:t>柔軟な</a:t>
              </a:r>
              <a:endParaRPr kumimoji="1" lang="en-US" altLang="ja-JP" sz="1200" b="1" i="0" u="none" strike="noStrike" kern="1200" cap="none" spc="0" normalizeH="0" baseline="0" noProof="0">
                <a:ln>
                  <a:noFill/>
                </a:ln>
                <a:solidFill>
                  <a:prstClr val="white"/>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a:ea typeface="Meiryo UI"/>
                  <a:cs typeface="+mn-cs"/>
                </a:rPr>
                <a:t>働き方</a:t>
              </a:r>
            </a:p>
          </p:txBody>
        </p:sp>
        <p:sp>
          <p:nvSpPr>
            <p:cNvPr id="333" name="フローチャート: 端子 332">
              <a:extLst>
                <a:ext uri="{FF2B5EF4-FFF2-40B4-BE49-F238E27FC236}">
                  <a16:creationId xmlns:a16="http://schemas.microsoft.com/office/drawing/2014/main" id="{62F2046C-47AC-3749-1DBB-C8AEC14B64F0}"/>
                </a:ext>
              </a:extLst>
            </p:cNvPr>
            <p:cNvSpPr/>
            <p:nvPr/>
          </p:nvSpPr>
          <p:spPr>
            <a:xfrm>
              <a:off x="1928650" y="5039089"/>
              <a:ext cx="1276910" cy="231615"/>
            </a:xfrm>
            <a:prstGeom prst="flowChartTerminator">
              <a:avLst/>
            </a:prstGeom>
            <a:solidFill>
              <a:srgbClr val="F19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a:ea typeface="Meiryo UI"/>
                  <a:cs typeface="+mn-cs"/>
                </a:rPr>
                <a:t>多重入力解消</a:t>
              </a:r>
            </a:p>
          </p:txBody>
        </p:sp>
        <p:grpSp>
          <p:nvGrpSpPr>
            <p:cNvPr id="334" name="グループ化 333">
              <a:extLst>
                <a:ext uri="{FF2B5EF4-FFF2-40B4-BE49-F238E27FC236}">
                  <a16:creationId xmlns:a16="http://schemas.microsoft.com/office/drawing/2014/main" id="{7B245925-8942-F086-20E5-E19A03A18B95}"/>
                </a:ext>
              </a:extLst>
            </p:cNvPr>
            <p:cNvGrpSpPr/>
            <p:nvPr/>
          </p:nvGrpSpPr>
          <p:grpSpPr>
            <a:xfrm>
              <a:off x="3408988" y="5863351"/>
              <a:ext cx="534245" cy="515311"/>
              <a:chOff x="2216501" y="4104865"/>
              <a:chExt cx="697426" cy="672709"/>
            </a:xfrm>
          </p:grpSpPr>
          <p:sp>
            <p:nvSpPr>
              <p:cNvPr id="335" name="楕円 334">
                <a:extLst>
                  <a:ext uri="{FF2B5EF4-FFF2-40B4-BE49-F238E27FC236}">
                    <a16:creationId xmlns:a16="http://schemas.microsoft.com/office/drawing/2014/main" id="{F44932F2-5F19-5B4F-73D7-343842799812}"/>
                  </a:ext>
                </a:extLst>
              </p:cNvPr>
              <p:cNvSpPr/>
              <p:nvPr/>
            </p:nvSpPr>
            <p:spPr>
              <a:xfrm>
                <a:off x="2216501" y="4516902"/>
                <a:ext cx="697426" cy="260672"/>
              </a:xfrm>
              <a:prstGeom prst="ellipse">
                <a:avLst/>
              </a:prstGeom>
              <a:solidFill>
                <a:schemeClr val="bg1">
                  <a:lumMod val="95000"/>
                </a:schemeClr>
              </a:solidFill>
              <a:ln>
                <a:noFill/>
              </a:ln>
            </p:spPr>
            <p:txBody>
              <a:bodyPr wrap="square" lIns="36000" tIns="36000" rIns="36000" bIns="36000" rtlCol="0" anchor="b">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grpSp>
            <p:nvGrpSpPr>
              <p:cNvPr id="336" name="グループ化 335">
                <a:extLst>
                  <a:ext uri="{FF2B5EF4-FFF2-40B4-BE49-F238E27FC236}">
                    <a16:creationId xmlns:a16="http://schemas.microsoft.com/office/drawing/2014/main" id="{457D2216-B297-FFC0-73C5-B8072F6F0295}"/>
                  </a:ext>
                </a:extLst>
              </p:cNvPr>
              <p:cNvGrpSpPr/>
              <p:nvPr/>
            </p:nvGrpSpPr>
            <p:grpSpPr>
              <a:xfrm>
                <a:off x="2221714" y="4104865"/>
                <a:ext cx="687003" cy="660300"/>
                <a:chOff x="3832092" y="4685252"/>
                <a:chExt cx="687003" cy="687003"/>
              </a:xfrm>
            </p:grpSpPr>
            <p:sp>
              <p:nvSpPr>
                <p:cNvPr id="337" name="正方形/長方形 336">
                  <a:extLst>
                    <a:ext uri="{FF2B5EF4-FFF2-40B4-BE49-F238E27FC236}">
                      <a16:creationId xmlns:a16="http://schemas.microsoft.com/office/drawing/2014/main" id="{4BE7E68F-F7F2-DBBA-D882-63B80EC1C467}"/>
                    </a:ext>
                  </a:extLst>
                </p:cNvPr>
                <p:cNvSpPr/>
                <p:nvPr/>
              </p:nvSpPr>
              <p:spPr>
                <a:xfrm>
                  <a:off x="4076653" y="4810540"/>
                  <a:ext cx="201197" cy="497090"/>
                </a:xfrm>
                <a:prstGeom prst="rect">
                  <a:avLst/>
                </a:prstGeom>
                <a:solidFill>
                  <a:schemeClr val="bg1"/>
                </a:solidFill>
                <a:ln>
                  <a:noFill/>
                </a:ln>
              </p:spPr>
              <p:txBody>
                <a:bodyPr wrap="square" lIns="36000" tIns="36000" rIns="36000" bIns="36000" rtlCol="0" anchor="t">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pic>
              <p:nvPicPr>
                <p:cNvPr id="338" name="グラフィックス 337" descr="オフィス ワーカー (女性) 単色塗りつぶし">
                  <a:extLst>
                    <a:ext uri="{FF2B5EF4-FFF2-40B4-BE49-F238E27FC236}">
                      <a16:creationId xmlns:a16="http://schemas.microsoft.com/office/drawing/2014/main" id="{B32DAFF4-42FE-E7D5-1D9B-8E6EF83C4FE0}"/>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3832092" y="4685252"/>
                  <a:ext cx="687003" cy="687003"/>
                </a:xfrm>
                <a:prstGeom prst="rect">
                  <a:avLst/>
                </a:prstGeom>
              </p:spPr>
            </p:pic>
          </p:grpSp>
        </p:grpSp>
        <p:pic>
          <p:nvPicPr>
            <p:cNvPr id="339" name="グラフィックス 338" descr="在庫検索 単色塗りつぶし">
              <a:extLst>
                <a:ext uri="{FF2B5EF4-FFF2-40B4-BE49-F238E27FC236}">
                  <a16:creationId xmlns:a16="http://schemas.microsoft.com/office/drawing/2014/main" id="{BF2CBF6F-4FAD-BF8D-28D3-46B8C8F61F19}"/>
                </a:ext>
              </a:extLst>
            </p:cNvPr>
            <p:cNvPicPr>
              <a:picLocks noChangeAspect="1"/>
            </p:cNvPicPr>
            <p:nvPr/>
          </p:nvPicPr>
          <p:blipFill>
            <a:blip r:embed="rId43" cstate="screen">
              <a:extLst>
                <a:ext uri="{28A0092B-C50C-407E-A947-70E740481C1C}">
                  <a14:useLocalDpi xmlns:a14="http://schemas.microsoft.com/office/drawing/2010/main"/>
                </a:ext>
                <a:ext uri="{96DAC541-7B7A-43D3-8B79-37D633B846F1}">
                  <asvg:svgBlip xmlns:asvg="http://schemas.microsoft.com/office/drawing/2016/SVG/main" r:embed="rId44"/>
                </a:ext>
              </a:extLst>
            </a:blip>
            <a:stretch>
              <a:fillRect/>
            </a:stretch>
          </p:blipFill>
          <p:spPr>
            <a:xfrm>
              <a:off x="3767760" y="5748786"/>
              <a:ext cx="443785" cy="443785"/>
            </a:xfrm>
            <a:prstGeom prst="rect">
              <a:avLst/>
            </a:prstGeom>
          </p:spPr>
        </p:pic>
        <p:sp>
          <p:nvSpPr>
            <p:cNvPr id="340" name="フローチャート: 端子 339">
              <a:extLst>
                <a:ext uri="{FF2B5EF4-FFF2-40B4-BE49-F238E27FC236}">
                  <a16:creationId xmlns:a16="http://schemas.microsoft.com/office/drawing/2014/main" id="{09692E30-653A-21AD-BA22-F20D3B909806}"/>
                </a:ext>
              </a:extLst>
            </p:cNvPr>
            <p:cNvSpPr/>
            <p:nvPr/>
          </p:nvSpPr>
          <p:spPr>
            <a:xfrm>
              <a:off x="3331948" y="5525310"/>
              <a:ext cx="1172794" cy="265927"/>
            </a:xfrm>
            <a:prstGeom prst="flowChartTerminator">
              <a:avLst/>
            </a:prstGeom>
            <a:solidFill>
              <a:srgbClr val="F19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a:ea typeface="Meiryo UI"/>
                  <a:cs typeface="+mn-cs"/>
                </a:rPr>
                <a:t>ナレッジ活用</a:t>
              </a:r>
            </a:p>
          </p:txBody>
        </p:sp>
        <p:grpSp>
          <p:nvGrpSpPr>
            <p:cNvPr id="341" name="グループ化 340">
              <a:extLst>
                <a:ext uri="{FF2B5EF4-FFF2-40B4-BE49-F238E27FC236}">
                  <a16:creationId xmlns:a16="http://schemas.microsoft.com/office/drawing/2014/main" id="{AAD51441-37BC-5D0D-2741-D742D51AAD07}"/>
                </a:ext>
              </a:extLst>
            </p:cNvPr>
            <p:cNvGrpSpPr/>
            <p:nvPr/>
          </p:nvGrpSpPr>
          <p:grpSpPr>
            <a:xfrm flipH="1">
              <a:off x="6027575" y="5842765"/>
              <a:ext cx="535332" cy="555102"/>
              <a:chOff x="3601258" y="5708355"/>
              <a:chExt cx="698845" cy="724650"/>
            </a:xfrm>
          </p:grpSpPr>
          <p:sp>
            <p:nvSpPr>
              <p:cNvPr id="342" name="楕円 341">
                <a:extLst>
                  <a:ext uri="{FF2B5EF4-FFF2-40B4-BE49-F238E27FC236}">
                    <a16:creationId xmlns:a16="http://schemas.microsoft.com/office/drawing/2014/main" id="{81BF2F8F-F86D-77DD-89A8-CB3A46AC556D}"/>
                  </a:ext>
                </a:extLst>
              </p:cNvPr>
              <p:cNvSpPr/>
              <p:nvPr/>
            </p:nvSpPr>
            <p:spPr>
              <a:xfrm>
                <a:off x="3602677" y="6146268"/>
                <a:ext cx="697426" cy="286737"/>
              </a:xfrm>
              <a:prstGeom prst="ellipse">
                <a:avLst/>
              </a:prstGeom>
              <a:solidFill>
                <a:schemeClr val="bg1">
                  <a:lumMod val="95000"/>
                </a:schemeClr>
              </a:solidFill>
              <a:ln>
                <a:noFill/>
              </a:ln>
            </p:spPr>
            <p:txBody>
              <a:bodyPr wrap="square" lIns="36000" tIns="36000" rIns="36000" bIns="36000" rtlCol="0" anchor="b">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pic>
            <p:nvPicPr>
              <p:cNvPr id="343" name="グラフィックス 342" descr="オフィス ワーカー (男性) 単色塗りつぶし">
                <a:extLst>
                  <a:ext uri="{FF2B5EF4-FFF2-40B4-BE49-F238E27FC236}">
                    <a16:creationId xmlns:a16="http://schemas.microsoft.com/office/drawing/2014/main" id="{6B505AF2-4439-A485-94FD-FF92660C4D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01258" y="5708355"/>
                <a:ext cx="687002" cy="687009"/>
              </a:xfrm>
              <a:prstGeom prst="rect">
                <a:avLst/>
              </a:prstGeom>
            </p:spPr>
          </p:pic>
        </p:grpSp>
        <p:sp>
          <p:nvSpPr>
            <p:cNvPr id="344" name="フローチャート: 端子 343">
              <a:extLst>
                <a:ext uri="{FF2B5EF4-FFF2-40B4-BE49-F238E27FC236}">
                  <a16:creationId xmlns:a16="http://schemas.microsoft.com/office/drawing/2014/main" id="{B50BC98E-1CA3-BF73-2A2C-5C2186A57854}"/>
                </a:ext>
              </a:extLst>
            </p:cNvPr>
            <p:cNvSpPr/>
            <p:nvPr/>
          </p:nvSpPr>
          <p:spPr>
            <a:xfrm>
              <a:off x="5062282" y="5619023"/>
              <a:ext cx="1055297" cy="231615"/>
            </a:xfrm>
            <a:prstGeom prst="flowChartTerminator">
              <a:avLst/>
            </a:prstGeom>
            <a:solidFill>
              <a:srgbClr val="F19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a:ea typeface="Meiryo UI"/>
                  <a:cs typeface="+mn-cs"/>
                </a:rPr>
                <a:t>業務標準化</a:t>
              </a:r>
            </a:p>
          </p:txBody>
        </p:sp>
        <p:sp>
          <p:nvSpPr>
            <p:cNvPr id="345" name="フローチャート: 端子 344">
              <a:extLst>
                <a:ext uri="{FF2B5EF4-FFF2-40B4-BE49-F238E27FC236}">
                  <a16:creationId xmlns:a16="http://schemas.microsoft.com/office/drawing/2014/main" id="{1CF3C498-CB0F-5871-2D9E-33CC8B9E4CF4}"/>
                </a:ext>
              </a:extLst>
            </p:cNvPr>
            <p:cNvSpPr/>
            <p:nvPr/>
          </p:nvSpPr>
          <p:spPr>
            <a:xfrm>
              <a:off x="7777074" y="5496791"/>
              <a:ext cx="720782" cy="373020"/>
            </a:xfrm>
            <a:prstGeom prst="flowChartTerminator">
              <a:avLst/>
            </a:prstGeom>
            <a:solidFill>
              <a:srgbClr val="F19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a:ea typeface="Meiryo UI"/>
                  <a:cs typeface="+mn-cs"/>
                </a:rPr>
                <a:t>公文書</a:t>
              </a:r>
              <a:endParaRPr kumimoji="1" lang="en-US" altLang="ja-JP" sz="1200" b="1" i="0" u="none" strike="noStrike" kern="1200" cap="none" spc="0" normalizeH="0" baseline="0" noProof="0">
                <a:ln>
                  <a:noFill/>
                </a:ln>
                <a:solidFill>
                  <a:prstClr val="white"/>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a:ea typeface="Meiryo UI"/>
                  <a:cs typeface="+mn-cs"/>
                </a:rPr>
                <a:t>管理</a:t>
              </a:r>
            </a:p>
          </p:txBody>
        </p:sp>
        <p:sp>
          <p:nvSpPr>
            <p:cNvPr id="346" name="楕円 345">
              <a:extLst>
                <a:ext uri="{FF2B5EF4-FFF2-40B4-BE49-F238E27FC236}">
                  <a16:creationId xmlns:a16="http://schemas.microsoft.com/office/drawing/2014/main" id="{E012D296-F4D8-0601-5E5F-6DA373841607}"/>
                </a:ext>
              </a:extLst>
            </p:cNvPr>
            <p:cNvSpPr/>
            <p:nvPr/>
          </p:nvSpPr>
          <p:spPr>
            <a:xfrm>
              <a:off x="8768668" y="6112887"/>
              <a:ext cx="782189" cy="292351"/>
            </a:xfrm>
            <a:prstGeom prst="ellipse">
              <a:avLst/>
            </a:prstGeom>
            <a:solidFill>
              <a:schemeClr val="bg1">
                <a:lumMod val="95000"/>
              </a:schemeClr>
            </a:solidFill>
            <a:ln>
              <a:noFill/>
            </a:ln>
          </p:spPr>
          <p:txBody>
            <a:bodyPr wrap="square" lIns="36000" tIns="36000" rIns="36000" bIns="36000" rtlCol="0" anchor="b">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347" name="円弧 346">
              <a:extLst>
                <a:ext uri="{FF2B5EF4-FFF2-40B4-BE49-F238E27FC236}">
                  <a16:creationId xmlns:a16="http://schemas.microsoft.com/office/drawing/2014/main" id="{3DAF1B58-8401-DE2A-8E20-96553EF940CE}"/>
                </a:ext>
              </a:extLst>
            </p:cNvPr>
            <p:cNvSpPr/>
            <p:nvPr/>
          </p:nvSpPr>
          <p:spPr bwMode="auto">
            <a:xfrm rot="16200000">
              <a:off x="9172924" y="5347503"/>
              <a:ext cx="907857" cy="907856"/>
            </a:xfrm>
            <a:prstGeom prst="arc">
              <a:avLst>
                <a:gd name="adj1" fmla="val 16200000"/>
                <a:gd name="adj2" fmla="val 16182613"/>
              </a:avLst>
            </a:prstGeom>
            <a:noFill/>
            <a:ln w="76200" cap="flat" cmpd="sng" algn="ctr">
              <a:solidFill>
                <a:srgbClr val="F7C5CD"/>
              </a:solid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50" b="0" i="0" u="none" strike="noStrike" kern="1200" cap="none" spc="0" normalizeH="0" baseline="0" noProof="0">
                <a:ln>
                  <a:noFill/>
                </a:ln>
                <a:solidFill>
                  <a:srgbClr val="000000"/>
                </a:solidFill>
                <a:effectLst/>
                <a:uLnTx/>
                <a:uFillTx/>
                <a:latin typeface="ＭＳ Ｐゴシック" pitchFamily="50" charset="-128"/>
                <a:ea typeface="ＭＳ Ｐゴシック" pitchFamily="50" charset="-128"/>
                <a:cs typeface="+mn-cs"/>
              </a:endParaRPr>
            </a:p>
          </p:txBody>
        </p:sp>
        <p:grpSp>
          <p:nvGrpSpPr>
            <p:cNvPr id="348" name="Group 226">
              <a:extLst>
                <a:ext uri="{FF2B5EF4-FFF2-40B4-BE49-F238E27FC236}">
                  <a16:creationId xmlns:a16="http://schemas.microsoft.com/office/drawing/2014/main" id="{2D7FCF52-0047-9816-F42F-238AEAD7A21B}"/>
                </a:ext>
              </a:extLst>
            </p:cNvPr>
            <p:cNvGrpSpPr>
              <a:grpSpLocks noChangeAspect="1"/>
            </p:cNvGrpSpPr>
            <p:nvPr/>
          </p:nvGrpSpPr>
          <p:grpSpPr bwMode="auto">
            <a:xfrm>
              <a:off x="9049993" y="5309166"/>
              <a:ext cx="310333" cy="339973"/>
              <a:chOff x="2437" y="456"/>
              <a:chExt cx="356" cy="390"/>
            </a:xfrm>
            <a:solidFill>
              <a:srgbClr val="C00000"/>
            </a:solidFill>
          </p:grpSpPr>
          <p:sp>
            <p:nvSpPr>
              <p:cNvPr id="349" name="Freeform 227">
                <a:extLst>
                  <a:ext uri="{FF2B5EF4-FFF2-40B4-BE49-F238E27FC236}">
                    <a16:creationId xmlns:a16="http://schemas.microsoft.com/office/drawing/2014/main" id="{F9CA2D3C-E929-33CE-4A0A-A0B0D9E294CB}"/>
                  </a:ext>
                </a:extLst>
              </p:cNvPr>
              <p:cNvSpPr>
                <a:spLocks noEditPoints="1"/>
              </p:cNvSpPr>
              <p:nvPr/>
            </p:nvSpPr>
            <p:spPr bwMode="auto">
              <a:xfrm>
                <a:off x="2437" y="456"/>
                <a:ext cx="356" cy="160"/>
              </a:xfrm>
              <a:custGeom>
                <a:avLst/>
                <a:gdLst>
                  <a:gd name="T0" fmla="*/ 120 w 240"/>
                  <a:gd name="T1" fmla="*/ 108 h 108"/>
                  <a:gd name="T2" fmla="*/ 0 w 240"/>
                  <a:gd name="T3" fmla="*/ 54 h 108"/>
                  <a:gd name="T4" fmla="*/ 120 w 240"/>
                  <a:gd name="T5" fmla="*/ 0 h 108"/>
                  <a:gd name="T6" fmla="*/ 240 w 240"/>
                  <a:gd name="T7" fmla="*/ 54 h 108"/>
                  <a:gd name="T8" fmla="*/ 120 w 240"/>
                  <a:gd name="T9" fmla="*/ 108 h 108"/>
                  <a:gd name="T10" fmla="*/ 120 w 240"/>
                  <a:gd name="T11" fmla="*/ 12 h 108"/>
                  <a:gd name="T12" fmla="*/ 12 w 240"/>
                  <a:gd name="T13" fmla="*/ 54 h 108"/>
                  <a:gd name="T14" fmla="*/ 120 w 240"/>
                  <a:gd name="T15" fmla="*/ 96 h 108"/>
                  <a:gd name="T16" fmla="*/ 228 w 240"/>
                  <a:gd name="T17" fmla="*/ 54 h 108"/>
                  <a:gd name="T18" fmla="*/ 120 w 240"/>
                  <a:gd name="T19" fmla="*/ 1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108">
                    <a:moveTo>
                      <a:pt x="120" y="108"/>
                    </a:moveTo>
                    <a:cubicBezTo>
                      <a:pt x="52" y="108"/>
                      <a:pt x="0" y="84"/>
                      <a:pt x="0" y="54"/>
                    </a:cubicBezTo>
                    <a:cubicBezTo>
                      <a:pt x="0" y="23"/>
                      <a:pt x="52" y="0"/>
                      <a:pt x="120" y="0"/>
                    </a:cubicBezTo>
                    <a:cubicBezTo>
                      <a:pt x="187" y="0"/>
                      <a:pt x="240" y="23"/>
                      <a:pt x="240" y="54"/>
                    </a:cubicBezTo>
                    <a:cubicBezTo>
                      <a:pt x="240" y="84"/>
                      <a:pt x="187" y="108"/>
                      <a:pt x="120" y="108"/>
                    </a:cubicBezTo>
                    <a:close/>
                    <a:moveTo>
                      <a:pt x="120" y="12"/>
                    </a:moveTo>
                    <a:cubicBezTo>
                      <a:pt x="56" y="12"/>
                      <a:pt x="12" y="34"/>
                      <a:pt x="12" y="54"/>
                    </a:cubicBezTo>
                    <a:cubicBezTo>
                      <a:pt x="12" y="74"/>
                      <a:pt x="56" y="96"/>
                      <a:pt x="120" y="96"/>
                    </a:cubicBezTo>
                    <a:cubicBezTo>
                      <a:pt x="183" y="96"/>
                      <a:pt x="228" y="74"/>
                      <a:pt x="228" y="54"/>
                    </a:cubicBezTo>
                    <a:cubicBezTo>
                      <a:pt x="228" y="34"/>
                      <a:pt x="183" y="12"/>
                      <a:pt x="120" y="12"/>
                    </a:cubicBezTo>
                    <a:close/>
                  </a:path>
                </a:pathLst>
              </a:custGeom>
              <a:grpFill/>
              <a:ln w="7867" cap="flat">
                <a:noFill/>
                <a:prstDash val="solid"/>
                <a:miter/>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050" b="1" i="0" u="none" strike="noStrike" kern="0" cap="none" spc="0" normalizeH="0" baseline="0" noProof="0">
                  <a:ln>
                    <a:noFill/>
                  </a:ln>
                  <a:solidFill>
                    <a:srgbClr val="898989"/>
                  </a:solidFill>
                  <a:effectLst/>
                  <a:uLnTx/>
                  <a:uFillTx/>
                  <a:latin typeface="UD デジタル 教科書体 NP-R" panose="02020400000000000000" pitchFamily="18" charset="-128"/>
                  <a:ea typeface="UD デジタル 教科書体 NP-R" panose="02020400000000000000" pitchFamily="18" charset="-128"/>
                  <a:cs typeface="Arial" charset="0"/>
                </a:endParaRPr>
              </a:p>
            </p:txBody>
          </p:sp>
          <p:sp>
            <p:nvSpPr>
              <p:cNvPr id="350" name="Freeform 228">
                <a:extLst>
                  <a:ext uri="{FF2B5EF4-FFF2-40B4-BE49-F238E27FC236}">
                    <a16:creationId xmlns:a16="http://schemas.microsoft.com/office/drawing/2014/main" id="{4D7B5658-2FE6-7F0B-422D-9CEDCCC2DF21}"/>
                  </a:ext>
                </a:extLst>
              </p:cNvPr>
              <p:cNvSpPr>
                <a:spLocks/>
              </p:cNvSpPr>
              <p:nvPr/>
            </p:nvSpPr>
            <p:spPr bwMode="auto">
              <a:xfrm>
                <a:off x="2437" y="598"/>
                <a:ext cx="356" cy="89"/>
              </a:xfrm>
              <a:custGeom>
                <a:avLst/>
                <a:gdLst>
                  <a:gd name="T0" fmla="*/ 120 w 240"/>
                  <a:gd name="T1" fmla="*/ 60 h 60"/>
                  <a:gd name="T2" fmla="*/ 0 w 240"/>
                  <a:gd name="T3" fmla="*/ 6 h 60"/>
                  <a:gd name="T4" fmla="*/ 6 w 240"/>
                  <a:gd name="T5" fmla="*/ 0 h 60"/>
                  <a:gd name="T6" fmla="*/ 12 w 240"/>
                  <a:gd name="T7" fmla="*/ 6 h 60"/>
                  <a:gd name="T8" fmla="*/ 120 w 240"/>
                  <a:gd name="T9" fmla="*/ 48 h 60"/>
                  <a:gd name="T10" fmla="*/ 228 w 240"/>
                  <a:gd name="T11" fmla="*/ 6 h 60"/>
                  <a:gd name="T12" fmla="*/ 234 w 240"/>
                  <a:gd name="T13" fmla="*/ 0 h 60"/>
                  <a:gd name="T14" fmla="*/ 240 w 240"/>
                  <a:gd name="T15" fmla="*/ 6 h 60"/>
                  <a:gd name="T16" fmla="*/ 120 w 240"/>
                  <a:gd name="T1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60">
                    <a:moveTo>
                      <a:pt x="120" y="60"/>
                    </a:moveTo>
                    <a:cubicBezTo>
                      <a:pt x="52" y="60"/>
                      <a:pt x="0" y="36"/>
                      <a:pt x="0" y="6"/>
                    </a:cubicBezTo>
                    <a:cubicBezTo>
                      <a:pt x="0" y="2"/>
                      <a:pt x="2" y="0"/>
                      <a:pt x="6" y="0"/>
                    </a:cubicBezTo>
                    <a:cubicBezTo>
                      <a:pt x="9" y="0"/>
                      <a:pt x="12" y="2"/>
                      <a:pt x="12" y="6"/>
                    </a:cubicBezTo>
                    <a:cubicBezTo>
                      <a:pt x="12" y="26"/>
                      <a:pt x="56" y="48"/>
                      <a:pt x="120" y="48"/>
                    </a:cubicBezTo>
                    <a:cubicBezTo>
                      <a:pt x="183" y="48"/>
                      <a:pt x="228" y="26"/>
                      <a:pt x="228" y="6"/>
                    </a:cubicBezTo>
                    <a:cubicBezTo>
                      <a:pt x="228" y="2"/>
                      <a:pt x="230" y="0"/>
                      <a:pt x="234" y="0"/>
                    </a:cubicBezTo>
                    <a:cubicBezTo>
                      <a:pt x="237" y="0"/>
                      <a:pt x="240" y="2"/>
                      <a:pt x="240" y="6"/>
                    </a:cubicBezTo>
                    <a:cubicBezTo>
                      <a:pt x="240" y="36"/>
                      <a:pt x="187" y="60"/>
                      <a:pt x="120" y="60"/>
                    </a:cubicBezTo>
                    <a:close/>
                  </a:path>
                </a:pathLst>
              </a:custGeom>
              <a:grpFill/>
              <a:ln w="7867" cap="flat">
                <a:noFill/>
                <a:prstDash val="solid"/>
                <a:miter/>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050" b="1" i="0" u="none" strike="noStrike" kern="0" cap="none" spc="0" normalizeH="0" baseline="0" noProof="0">
                  <a:ln>
                    <a:noFill/>
                  </a:ln>
                  <a:solidFill>
                    <a:srgbClr val="898989"/>
                  </a:solidFill>
                  <a:effectLst/>
                  <a:uLnTx/>
                  <a:uFillTx/>
                  <a:latin typeface="UD デジタル 教科書体 NP-R" panose="02020400000000000000" pitchFamily="18" charset="-128"/>
                  <a:ea typeface="UD デジタル 教科書体 NP-R" panose="02020400000000000000" pitchFamily="18" charset="-128"/>
                  <a:cs typeface="Arial" charset="0"/>
                </a:endParaRPr>
              </a:p>
            </p:txBody>
          </p:sp>
          <p:sp>
            <p:nvSpPr>
              <p:cNvPr id="351" name="Freeform 229">
                <a:extLst>
                  <a:ext uri="{FF2B5EF4-FFF2-40B4-BE49-F238E27FC236}">
                    <a16:creationId xmlns:a16="http://schemas.microsoft.com/office/drawing/2014/main" id="{B9EF07DA-E6E5-16C8-661B-328B9D12F5CC}"/>
                  </a:ext>
                </a:extLst>
              </p:cNvPr>
              <p:cNvSpPr>
                <a:spLocks/>
              </p:cNvSpPr>
              <p:nvPr/>
            </p:nvSpPr>
            <p:spPr bwMode="auto">
              <a:xfrm>
                <a:off x="2437" y="678"/>
                <a:ext cx="356" cy="88"/>
              </a:xfrm>
              <a:custGeom>
                <a:avLst/>
                <a:gdLst>
                  <a:gd name="T0" fmla="*/ 120 w 240"/>
                  <a:gd name="T1" fmla="*/ 60 h 60"/>
                  <a:gd name="T2" fmla="*/ 0 w 240"/>
                  <a:gd name="T3" fmla="*/ 6 h 60"/>
                  <a:gd name="T4" fmla="*/ 6 w 240"/>
                  <a:gd name="T5" fmla="*/ 0 h 60"/>
                  <a:gd name="T6" fmla="*/ 12 w 240"/>
                  <a:gd name="T7" fmla="*/ 6 h 60"/>
                  <a:gd name="T8" fmla="*/ 120 w 240"/>
                  <a:gd name="T9" fmla="*/ 48 h 60"/>
                  <a:gd name="T10" fmla="*/ 228 w 240"/>
                  <a:gd name="T11" fmla="*/ 6 h 60"/>
                  <a:gd name="T12" fmla="*/ 234 w 240"/>
                  <a:gd name="T13" fmla="*/ 0 h 60"/>
                  <a:gd name="T14" fmla="*/ 240 w 240"/>
                  <a:gd name="T15" fmla="*/ 6 h 60"/>
                  <a:gd name="T16" fmla="*/ 120 w 240"/>
                  <a:gd name="T1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60">
                    <a:moveTo>
                      <a:pt x="120" y="60"/>
                    </a:moveTo>
                    <a:cubicBezTo>
                      <a:pt x="52" y="60"/>
                      <a:pt x="0" y="36"/>
                      <a:pt x="0" y="6"/>
                    </a:cubicBezTo>
                    <a:cubicBezTo>
                      <a:pt x="0" y="2"/>
                      <a:pt x="2" y="0"/>
                      <a:pt x="6" y="0"/>
                    </a:cubicBezTo>
                    <a:cubicBezTo>
                      <a:pt x="9" y="0"/>
                      <a:pt x="12" y="2"/>
                      <a:pt x="12" y="6"/>
                    </a:cubicBezTo>
                    <a:cubicBezTo>
                      <a:pt x="12" y="26"/>
                      <a:pt x="56" y="48"/>
                      <a:pt x="120" y="48"/>
                    </a:cubicBezTo>
                    <a:cubicBezTo>
                      <a:pt x="183" y="48"/>
                      <a:pt x="228" y="26"/>
                      <a:pt x="228" y="6"/>
                    </a:cubicBezTo>
                    <a:cubicBezTo>
                      <a:pt x="228" y="2"/>
                      <a:pt x="230" y="0"/>
                      <a:pt x="234" y="0"/>
                    </a:cubicBezTo>
                    <a:cubicBezTo>
                      <a:pt x="237" y="0"/>
                      <a:pt x="240" y="2"/>
                      <a:pt x="240" y="6"/>
                    </a:cubicBezTo>
                    <a:cubicBezTo>
                      <a:pt x="240" y="36"/>
                      <a:pt x="187" y="60"/>
                      <a:pt x="120" y="60"/>
                    </a:cubicBezTo>
                    <a:close/>
                  </a:path>
                </a:pathLst>
              </a:custGeom>
              <a:grpFill/>
              <a:ln w="7867" cap="flat">
                <a:noFill/>
                <a:prstDash val="solid"/>
                <a:miter/>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050" b="1" i="0" u="none" strike="noStrike" kern="0" cap="none" spc="0" normalizeH="0" baseline="0" noProof="0">
                  <a:ln>
                    <a:noFill/>
                  </a:ln>
                  <a:solidFill>
                    <a:srgbClr val="898989"/>
                  </a:solidFill>
                  <a:effectLst/>
                  <a:uLnTx/>
                  <a:uFillTx/>
                  <a:latin typeface="UD デジタル 教科書体 NP-R" panose="02020400000000000000" pitchFamily="18" charset="-128"/>
                  <a:ea typeface="UD デジタル 教科書体 NP-R" panose="02020400000000000000" pitchFamily="18" charset="-128"/>
                  <a:cs typeface="Arial" charset="0"/>
                </a:endParaRPr>
              </a:p>
            </p:txBody>
          </p:sp>
          <p:sp>
            <p:nvSpPr>
              <p:cNvPr id="352" name="Freeform 230">
                <a:extLst>
                  <a:ext uri="{FF2B5EF4-FFF2-40B4-BE49-F238E27FC236}">
                    <a16:creationId xmlns:a16="http://schemas.microsoft.com/office/drawing/2014/main" id="{B8CE1FEF-88B9-998A-050D-B8F83B325574}"/>
                  </a:ext>
                </a:extLst>
              </p:cNvPr>
              <p:cNvSpPr>
                <a:spLocks/>
              </p:cNvSpPr>
              <p:nvPr/>
            </p:nvSpPr>
            <p:spPr bwMode="auto">
              <a:xfrm>
                <a:off x="2437" y="527"/>
                <a:ext cx="356" cy="319"/>
              </a:xfrm>
              <a:custGeom>
                <a:avLst/>
                <a:gdLst>
                  <a:gd name="T0" fmla="*/ 120 w 240"/>
                  <a:gd name="T1" fmla="*/ 216 h 216"/>
                  <a:gd name="T2" fmla="*/ 0 w 240"/>
                  <a:gd name="T3" fmla="*/ 162 h 216"/>
                  <a:gd name="T4" fmla="*/ 0 w 240"/>
                  <a:gd name="T5" fmla="*/ 6 h 216"/>
                  <a:gd name="T6" fmla="*/ 6 w 240"/>
                  <a:gd name="T7" fmla="*/ 0 h 216"/>
                  <a:gd name="T8" fmla="*/ 12 w 240"/>
                  <a:gd name="T9" fmla="*/ 6 h 216"/>
                  <a:gd name="T10" fmla="*/ 12 w 240"/>
                  <a:gd name="T11" fmla="*/ 162 h 216"/>
                  <a:gd name="T12" fmla="*/ 120 w 240"/>
                  <a:gd name="T13" fmla="*/ 204 h 216"/>
                  <a:gd name="T14" fmla="*/ 228 w 240"/>
                  <a:gd name="T15" fmla="*/ 162 h 216"/>
                  <a:gd name="T16" fmla="*/ 228 w 240"/>
                  <a:gd name="T17" fmla="*/ 6 h 216"/>
                  <a:gd name="T18" fmla="*/ 234 w 240"/>
                  <a:gd name="T19" fmla="*/ 0 h 216"/>
                  <a:gd name="T20" fmla="*/ 240 w 240"/>
                  <a:gd name="T21" fmla="*/ 6 h 216"/>
                  <a:gd name="T22" fmla="*/ 240 w 240"/>
                  <a:gd name="T23" fmla="*/ 162 h 216"/>
                  <a:gd name="T24" fmla="*/ 120 w 240"/>
                  <a:gd name="T25"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216">
                    <a:moveTo>
                      <a:pt x="120" y="216"/>
                    </a:moveTo>
                    <a:cubicBezTo>
                      <a:pt x="52" y="216"/>
                      <a:pt x="0" y="192"/>
                      <a:pt x="0" y="162"/>
                    </a:cubicBezTo>
                    <a:cubicBezTo>
                      <a:pt x="0" y="6"/>
                      <a:pt x="0" y="6"/>
                      <a:pt x="0" y="6"/>
                    </a:cubicBezTo>
                    <a:cubicBezTo>
                      <a:pt x="0" y="2"/>
                      <a:pt x="2" y="0"/>
                      <a:pt x="6" y="0"/>
                    </a:cubicBezTo>
                    <a:cubicBezTo>
                      <a:pt x="9" y="0"/>
                      <a:pt x="12" y="2"/>
                      <a:pt x="12" y="6"/>
                    </a:cubicBezTo>
                    <a:cubicBezTo>
                      <a:pt x="12" y="162"/>
                      <a:pt x="12" y="162"/>
                      <a:pt x="12" y="162"/>
                    </a:cubicBezTo>
                    <a:cubicBezTo>
                      <a:pt x="12" y="182"/>
                      <a:pt x="56" y="204"/>
                      <a:pt x="120" y="204"/>
                    </a:cubicBezTo>
                    <a:cubicBezTo>
                      <a:pt x="183" y="204"/>
                      <a:pt x="228" y="182"/>
                      <a:pt x="228" y="162"/>
                    </a:cubicBezTo>
                    <a:cubicBezTo>
                      <a:pt x="228" y="6"/>
                      <a:pt x="228" y="6"/>
                      <a:pt x="228" y="6"/>
                    </a:cubicBezTo>
                    <a:cubicBezTo>
                      <a:pt x="228" y="2"/>
                      <a:pt x="230" y="0"/>
                      <a:pt x="234" y="0"/>
                    </a:cubicBezTo>
                    <a:cubicBezTo>
                      <a:pt x="237" y="0"/>
                      <a:pt x="240" y="2"/>
                      <a:pt x="240" y="6"/>
                    </a:cubicBezTo>
                    <a:cubicBezTo>
                      <a:pt x="240" y="162"/>
                      <a:pt x="240" y="162"/>
                      <a:pt x="240" y="162"/>
                    </a:cubicBezTo>
                    <a:cubicBezTo>
                      <a:pt x="240" y="192"/>
                      <a:pt x="187" y="216"/>
                      <a:pt x="120" y="216"/>
                    </a:cubicBezTo>
                    <a:close/>
                  </a:path>
                </a:pathLst>
              </a:custGeom>
              <a:grpFill/>
              <a:ln w="7867" cap="flat">
                <a:noFill/>
                <a:prstDash val="solid"/>
                <a:miter/>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050" b="1" i="0" u="none" strike="noStrike" kern="0" cap="none" spc="0" normalizeH="0" baseline="0" noProof="0">
                  <a:ln>
                    <a:noFill/>
                  </a:ln>
                  <a:solidFill>
                    <a:srgbClr val="898989"/>
                  </a:solidFill>
                  <a:effectLst/>
                  <a:uLnTx/>
                  <a:uFillTx/>
                  <a:latin typeface="UD デジタル 教科書体 NP-R" panose="02020400000000000000" pitchFamily="18" charset="-128"/>
                  <a:ea typeface="UD デジタル 教科書体 NP-R" panose="02020400000000000000" pitchFamily="18" charset="-128"/>
                  <a:cs typeface="Arial" charset="0"/>
                </a:endParaRPr>
              </a:p>
            </p:txBody>
          </p:sp>
        </p:grpSp>
        <p:pic>
          <p:nvPicPr>
            <p:cNvPr id="353" name="グラフィックス 610" descr="雲 単色塗りつぶし">
              <a:extLst>
                <a:ext uri="{FF2B5EF4-FFF2-40B4-BE49-F238E27FC236}">
                  <a16:creationId xmlns:a16="http://schemas.microsoft.com/office/drawing/2014/main" id="{4C24B69F-3323-A078-8B94-51AC5D0A8AAD}"/>
                </a:ext>
              </a:extLst>
            </p:cNvPr>
            <p:cNvPicPr>
              <a:picLocks noChangeAspect="1"/>
            </p:cNvPicPr>
            <p:nvPr/>
          </p:nvPicPr>
          <p:blipFill>
            <a:blip r:embed="rId45" cstate="screen">
              <a:extLst>
                <a:ext uri="{28A0092B-C50C-407E-A947-70E740481C1C}">
                  <a14:useLocalDpi xmlns:a14="http://schemas.microsoft.com/office/drawing/2010/main"/>
                </a:ext>
                <a:ext uri="{96DAC541-7B7A-43D3-8B79-37D633B846F1}">
                  <asvg:svgBlip xmlns:asvg="http://schemas.microsoft.com/office/drawing/2016/SVG/main" r:embed="rId46"/>
                </a:ext>
              </a:extLst>
            </a:blip>
            <a:stretch>
              <a:fillRect/>
            </a:stretch>
          </p:blipFill>
          <p:spPr>
            <a:xfrm>
              <a:off x="8858788" y="5406302"/>
              <a:ext cx="362957" cy="370675"/>
            </a:xfrm>
            <a:prstGeom prst="rect">
              <a:avLst/>
            </a:prstGeom>
          </p:spPr>
        </p:pic>
        <p:sp>
          <p:nvSpPr>
            <p:cNvPr id="354" name="正方形/長方形 353">
              <a:extLst>
                <a:ext uri="{FF2B5EF4-FFF2-40B4-BE49-F238E27FC236}">
                  <a16:creationId xmlns:a16="http://schemas.microsoft.com/office/drawing/2014/main" id="{FD9433EF-278A-6D5D-A667-9818C54F8870}"/>
                </a:ext>
              </a:extLst>
            </p:cNvPr>
            <p:cNvSpPr/>
            <p:nvPr/>
          </p:nvSpPr>
          <p:spPr>
            <a:xfrm>
              <a:off x="9211527" y="6214631"/>
              <a:ext cx="221536" cy="133918"/>
            </a:xfrm>
            <a:prstGeom prst="rect">
              <a:avLst/>
            </a:prstGeom>
            <a:solidFill>
              <a:schemeClr val="bg1"/>
            </a:solidFill>
            <a:ln>
              <a:noFill/>
            </a:ln>
          </p:spPr>
          <p:txBody>
            <a:bodyPr wrap="square" lIns="36000" tIns="36000" rIns="36000" bIns="36000" rtlCol="0" anchor="t">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355" name="正方形/長方形 354">
              <a:extLst>
                <a:ext uri="{FF2B5EF4-FFF2-40B4-BE49-F238E27FC236}">
                  <a16:creationId xmlns:a16="http://schemas.microsoft.com/office/drawing/2014/main" id="{C6F19466-72E2-7EC2-8CB4-5F8A3ED66A32}"/>
                </a:ext>
              </a:extLst>
            </p:cNvPr>
            <p:cNvSpPr/>
            <p:nvPr/>
          </p:nvSpPr>
          <p:spPr>
            <a:xfrm>
              <a:off x="9249338" y="6320811"/>
              <a:ext cx="145914" cy="51987"/>
            </a:xfrm>
            <a:prstGeom prst="rect">
              <a:avLst/>
            </a:prstGeom>
            <a:solidFill>
              <a:schemeClr val="bg1"/>
            </a:solidFill>
            <a:ln>
              <a:noFill/>
            </a:ln>
          </p:spPr>
          <p:txBody>
            <a:bodyPr wrap="square" lIns="36000" tIns="36000" rIns="36000" bIns="36000" rtlCol="0" anchor="t">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356" name="四角形: 角を丸くする 355">
              <a:extLst>
                <a:ext uri="{FF2B5EF4-FFF2-40B4-BE49-F238E27FC236}">
                  <a16:creationId xmlns:a16="http://schemas.microsoft.com/office/drawing/2014/main" id="{CA325581-FF60-F16A-8A43-0B3172896592}"/>
                </a:ext>
              </a:extLst>
            </p:cNvPr>
            <p:cNvSpPr/>
            <p:nvPr/>
          </p:nvSpPr>
          <p:spPr>
            <a:xfrm>
              <a:off x="9269827" y="6184044"/>
              <a:ext cx="104936" cy="133918"/>
            </a:xfrm>
            <a:prstGeom prst="roundRect">
              <a:avLst/>
            </a:prstGeom>
            <a:solidFill>
              <a:schemeClr val="bg1"/>
            </a:solidFill>
            <a:ln>
              <a:noFill/>
            </a:ln>
          </p:spPr>
          <p:txBody>
            <a:bodyPr wrap="square" lIns="36000" tIns="36000" rIns="36000" bIns="36000" rtlCol="0" anchor="t">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357" name="四角形: 角を丸くする 356">
              <a:extLst>
                <a:ext uri="{FF2B5EF4-FFF2-40B4-BE49-F238E27FC236}">
                  <a16:creationId xmlns:a16="http://schemas.microsoft.com/office/drawing/2014/main" id="{9BBE6737-7589-B54A-0ECB-4D9184C50EFD}"/>
                </a:ext>
              </a:extLst>
            </p:cNvPr>
            <p:cNvSpPr/>
            <p:nvPr/>
          </p:nvSpPr>
          <p:spPr>
            <a:xfrm>
              <a:off x="9262574" y="6037987"/>
              <a:ext cx="119442" cy="128928"/>
            </a:xfrm>
            <a:prstGeom prst="roundRect">
              <a:avLst/>
            </a:prstGeom>
            <a:solidFill>
              <a:schemeClr val="bg1"/>
            </a:solidFill>
            <a:ln>
              <a:noFill/>
            </a:ln>
          </p:spPr>
          <p:txBody>
            <a:bodyPr wrap="square" lIns="36000" tIns="36000" rIns="36000" bIns="36000" rtlCol="0" anchor="t">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358" name="四角形: 角を丸くする 357">
              <a:extLst>
                <a:ext uri="{FF2B5EF4-FFF2-40B4-BE49-F238E27FC236}">
                  <a16:creationId xmlns:a16="http://schemas.microsoft.com/office/drawing/2014/main" id="{0CFF67CD-17A3-04B7-B630-26D81F263C96}"/>
                </a:ext>
              </a:extLst>
            </p:cNvPr>
            <p:cNvSpPr/>
            <p:nvPr/>
          </p:nvSpPr>
          <p:spPr>
            <a:xfrm>
              <a:off x="9282540" y="6046552"/>
              <a:ext cx="77672" cy="128928"/>
            </a:xfrm>
            <a:prstGeom prst="roundRect">
              <a:avLst/>
            </a:prstGeom>
            <a:solidFill>
              <a:schemeClr val="bg1"/>
            </a:solidFill>
            <a:ln>
              <a:noFill/>
            </a:ln>
          </p:spPr>
          <p:txBody>
            <a:bodyPr wrap="square" lIns="36000" tIns="36000" rIns="36000" bIns="36000" rtlCol="0" anchor="t">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359" name="正方形/長方形 358">
              <a:extLst>
                <a:ext uri="{FF2B5EF4-FFF2-40B4-BE49-F238E27FC236}">
                  <a16:creationId xmlns:a16="http://schemas.microsoft.com/office/drawing/2014/main" id="{647D5BFC-9F0B-A2BA-0B3B-5306D04B1EEB}"/>
                </a:ext>
              </a:extLst>
            </p:cNvPr>
            <p:cNvSpPr/>
            <p:nvPr/>
          </p:nvSpPr>
          <p:spPr>
            <a:xfrm>
              <a:off x="9268221" y="6323045"/>
              <a:ext cx="106543" cy="51987"/>
            </a:xfrm>
            <a:prstGeom prst="rect">
              <a:avLst/>
            </a:prstGeom>
            <a:solidFill>
              <a:schemeClr val="bg1"/>
            </a:solidFill>
            <a:ln>
              <a:noFill/>
            </a:ln>
          </p:spPr>
          <p:txBody>
            <a:bodyPr wrap="square" lIns="36000" tIns="36000" rIns="36000" bIns="36000" rtlCol="0" anchor="t">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pic>
          <p:nvPicPr>
            <p:cNvPr id="360" name="グラフィックス 359" descr="オフィス ワーカー (男性) 単色塗りつぶし">
              <a:extLst>
                <a:ext uri="{FF2B5EF4-FFF2-40B4-BE49-F238E27FC236}">
                  <a16:creationId xmlns:a16="http://schemas.microsoft.com/office/drawing/2014/main" id="{15FBCAF6-EEF7-3404-C71C-38BBD8466BBD}"/>
                </a:ext>
              </a:extLst>
            </p:cNvPr>
            <p:cNvPicPr>
              <a:picLocks noChangeAspect="1"/>
            </p:cNvPicPr>
            <p:nvPr/>
          </p:nvPicPr>
          <p:blipFill>
            <a:blip r:embed="rId47" cstate="screen">
              <a:extLst>
                <a:ext uri="{28A0092B-C50C-407E-A947-70E740481C1C}">
                  <a14:useLocalDpi xmlns:a14="http://schemas.microsoft.com/office/drawing/2010/main"/>
                </a:ext>
                <a:ext uri="{96DAC541-7B7A-43D3-8B79-37D633B846F1}">
                  <asvg:svgBlip xmlns:asvg="http://schemas.microsoft.com/office/drawing/2016/SVG/main" r:embed="rId48"/>
                </a:ext>
              </a:extLst>
            </a:blip>
            <a:stretch>
              <a:fillRect/>
            </a:stretch>
          </p:blipFill>
          <p:spPr>
            <a:xfrm>
              <a:off x="9067189" y="5919903"/>
              <a:ext cx="455123" cy="455129"/>
            </a:xfrm>
            <a:prstGeom prst="rect">
              <a:avLst/>
            </a:prstGeom>
          </p:spPr>
        </p:pic>
        <p:grpSp>
          <p:nvGrpSpPr>
            <p:cNvPr id="361" name="Group 89">
              <a:extLst>
                <a:ext uri="{FF2B5EF4-FFF2-40B4-BE49-F238E27FC236}">
                  <a16:creationId xmlns:a16="http://schemas.microsoft.com/office/drawing/2014/main" id="{972FCFF7-4D37-93A4-9651-5C99A988F38C}"/>
                </a:ext>
              </a:extLst>
            </p:cNvPr>
            <p:cNvGrpSpPr>
              <a:grpSpLocks noChangeAspect="1"/>
            </p:cNvGrpSpPr>
            <p:nvPr/>
          </p:nvGrpSpPr>
          <p:grpSpPr bwMode="auto">
            <a:xfrm>
              <a:off x="8862673" y="5990056"/>
              <a:ext cx="279832" cy="267381"/>
              <a:chOff x="1375" y="1729"/>
              <a:chExt cx="427" cy="408"/>
            </a:xfrm>
            <a:solidFill>
              <a:srgbClr val="C00000"/>
            </a:solidFill>
          </p:grpSpPr>
          <p:sp>
            <p:nvSpPr>
              <p:cNvPr id="362" name="Freeform 90">
                <a:extLst>
                  <a:ext uri="{FF2B5EF4-FFF2-40B4-BE49-F238E27FC236}">
                    <a16:creationId xmlns:a16="http://schemas.microsoft.com/office/drawing/2014/main" id="{0F86E0AA-2B1C-567A-3CA6-B8183C65E1DC}"/>
                  </a:ext>
                </a:extLst>
              </p:cNvPr>
              <p:cNvSpPr>
                <a:spLocks noEditPoints="1"/>
              </p:cNvSpPr>
              <p:nvPr/>
            </p:nvSpPr>
            <p:spPr bwMode="auto">
              <a:xfrm>
                <a:off x="1509" y="2013"/>
                <a:ext cx="159" cy="53"/>
              </a:xfrm>
              <a:custGeom>
                <a:avLst/>
                <a:gdLst>
                  <a:gd name="T0" fmla="*/ 102 w 108"/>
                  <a:gd name="T1" fmla="*/ 36 h 36"/>
                  <a:gd name="T2" fmla="*/ 6 w 108"/>
                  <a:gd name="T3" fmla="*/ 36 h 36"/>
                  <a:gd name="T4" fmla="*/ 1 w 108"/>
                  <a:gd name="T5" fmla="*/ 34 h 36"/>
                  <a:gd name="T6" fmla="*/ 0 w 108"/>
                  <a:gd name="T7" fmla="*/ 29 h 36"/>
                  <a:gd name="T8" fmla="*/ 6 w 108"/>
                  <a:gd name="T9" fmla="*/ 5 h 36"/>
                  <a:gd name="T10" fmla="*/ 12 w 108"/>
                  <a:gd name="T11" fmla="*/ 0 h 36"/>
                  <a:gd name="T12" fmla="*/ 96 w 108"/>
                  <a:gd name="T13" fmla="*/ 0 h 36"/>
                  <a:gd name="T14" fmla="*/ 102 w 108"/>
                  <a:gd name="T15" fmla="*/ 5 h 36"/>
                  <a:gd name="T16" fmla="*/ 108 w 108"/>
                  <a:gd name="T17" fmla="*/ 29 h 36"/>
                  <a:gd name="T18" fmla="*/ 107 w 108"/>
                  <a:gd name="T19" fmla="*/ 34 h 36"/>
                  <a:gd name="T20" fmla="*/ 102 w 108"/>
                  <a:gd name="T21" fmla="*/ 36 h 36"/>
                  <a:gd name="T22" fmla="*/ 14 w 108"/>
                  <a:gd name="T23" fmla="*/ 24 h 36"/>
                  <a:gd name="T24" fmla="*/ 94 w 108"/>
                  <a:gd name="T25" fmla="*/ 24 h 36"/>
                  <a:gd name="T26" fmla="*/ 91 w 108"/>
                  <a:gd name="T27" fmla="*/ 12 h 36"/>
                  <a:gd name="T28" fmla="*/ 17 w 108"/>
                  <a:gd name="T29" fmla="*/ 12 h 36"/>
                  <a:gd name="T30" fmla="*/ 14 w 108"/>
                  <a:gd name="T31" fmla="*/ 2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8" h="36">
                    <a:moveTo>
                      <a:pt x="102" y="36"/>
                    </a:moveTo>
                    <a:cubicBezTo>
                      <a:pt x="6" y="36"/>
                      <a:pt x="6" y="36"/>
                      <a:pt x="6" y="36"/>
                    </a:cubicBezTo>
                    <a:cubicBezTo>
                      <a:pt x="4" y="36"/>
                      <a:pt x="2" y="36"/>
                      <a:pt x="1" y="34"/>
                    </a:cubicBezTo>
                    <a:cubicBezTo>
                      <a:pt x="0" y="33"/>
                      <a:pt x="0" y="31"/>
                      <a:pt x="0" y="29"/>
                    </a:cubicBezTo>
                    <a:cubicBezTo>
                      <a:pt x="6" y="5"/>
                      <a:pt x="6" y="5"/>
                      <a:pt x="6" y="5"/>
                    </a:cubicBezTo>
                    <a:cubicBezTo>
                      <a:pt x="7" y="2"/>
                      <a:pt x="9" y="0"/>
                      <a:pt x="12" y="0"/>
                    </a:cubicBezTo>
                    <a:cubicBezTo>
                      <a:pt x="96" y="0"/>
                      <a:pt x="96" y="0"/>
                      <a:pt x="96" y="0"/>
                    </a:cubicBezTo>
                    <a:cubicBezTo>
                      <a:pt x="99" y="0"/>
                      <a:pt x="101" y="2"/>
                      <a:pt x="102" y="5"/>
                    </a:cubicBezTo>
                    <a:cubicBezTo>
                      <a:pt x="108" y="29"/>
                      <a:pt x="108" y="29"/>
                      <a:pt x="108" y="29"/>
                    </a:cubicBezTo>
                    <a:cubicBezTo>
                      <a:pt x="108" y="31"/>
                      <a:pt x="108" y="33"/>
                      <a:pt x="107" y="34"/>
                    </a:cubicBezTo>
                    <a:cubicBezTo>
                      <a:pt x="105" y="36"/>
                      <a:pt x="104" y="36"/>
                      <a:pt x="102" y="36"/>
                    </a:cubicBezTo>
                    <a:close/>
                    <a:moveTo>
                      <a:pt x="14" y="24"/>
                    </a:moveTo>
                    <a:cubicBezTo>
                      <a:pt x="94" y="24"/>
                      <a:pt x="94" y="24"/>
                      <a:pt x="94" y="24"/>
                    </a:cubicBezTo>
                    <a:cubicBezTo>
                      <a:pt x="91" y="12"/>
                      <a:pt x="91" y="12"/>
                      <a:pt x="91" y="12"/>
                    </a:cubicBezTo>
                    <a:cubicBezTo>
                      <a:pt x="17" y="12"/>
                      <a:pt x="17" y="12"/>
                      <a:pt x="17" y="12"/>
                    </a:cubicBezTo>
                    <a:lnTo>
                      <a:pt x="1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050" b="0" i="0" u="none" strike="noStrike" kern="0" cap="none" spc="0" normalizeH="0" baseline="0" noProof="0">
                  <a:ln>
                    <a:noFill/>
                  </a:ln>
                  <a:solidFill>
                    <a:srgbClr val="898989"/>
                  </a:solidFill>
                  <a:effectLst/>
                  <a:uLnTx/>
                  <a:uFillTx/>
                  <a:latin typeface="UD デジタル 教科書体 NP-R" panose="02020400000000000000" pitchFamily="18" charset="-128"/>
                  <a:ea typeface="UD デジタル 教科書体 NP-R" panose="02020400000000000000" pitchFamily="18" charset="-128"/>
                  <a:cs typeface="Arial" charset="0"/>
                </a:endParaRPr>
              </a:p>
            </p:txBody>
          </p:sp>
          <p:sp>
            <p:nvSpPr>
              <p:cNvPr id="363" name="Freeform 91">
                <a:extLst>
                  <a:ext uri="{FF2B5EF4-FFF2-40B4-BE49-F238E27FC236}">
                    <a16:creationId xmlns:a16="http://schemas.microsoft.com/office/drawing/2014/main" id="{30D7C7CB-D4F9-8EF5-DE92-2A7BAEA5C6FA}"/>
                  </a:ext>
                </a:extLst>
              </p:cNvPr>
              <p:cNvSpPr>
                <a:spLocks noEditPoints="1"/>
              </p:cNvSpPr>
              <p:nvPr/>
            </p:nvSpPr>
            <p:spPr bwMode="auto">
              <a:xfrm>
                <a:off x="1375" y="1729"/>
                <a:ext cx="427" cy="408"/>
              </a:xfrm>
              <a:custGeom>
                <a:avLst/>
                <a:gdLst>
                  <a:gd name="T0" fmla="*/ 264 w 288"/>
                  <a:gd name="T1" fmla="*/ 276 h 276"/>
                  <a:gd name="T2" fmla="*/ 24 w 288"/>
                  <a:gd name="T3" fmla="*/ 276 h 276"/>
                  <a:gd name="T4" fmla="*/ 0 w 288"/>
                  <a:gd name="T5" fmla="*/ 252 h 276"/>
                  <a:gd name="T6" fmla="*/ 0 w 288"/>
                  <a:gd name="T7" fmla="*/ 246 h 276"/>
                  <a:gd name="T8" fmla="*/ 0 w 288"/>
                  <a:gd name="T9" fmla="*/ 245 h 276"/>
                  <a:gd name="T10" fmla="*/ 24 w 288"/>
                  <a:gd name="T11" fmla="*/ 162 h 276"/>
                  <a:gd name="T12" fmla="*/ 24 w 288"/>
                  <a:gd name="T13" fmla="*/ 24 h 276"/>
                  <a:gd name="T14" fmla="*/ 48 w 288"/>
                  <a:gd name="T15" fmla="*/ 0 h 276"/>
                  <a:gd name="T16" fmla="*/ 240 w 288"/>
                  <a:gd name="T17" fmla="*/ 0 h 276"/>
                  <a:gd name="T18" fmla="*/ 264 w 288"/>
                  <a:gd name="T19" fmla="*/ 24 h 276"/>
                  <a:gd name="T20" fmla="*/ 264 w 288"/>
                  <a:gd name="T21" fmla="*/ 156 h 276"/>
                  <a:gd name="T22" fmla="*/ 288 w 288"/>
                  <a:gd name="T23" fmla="*/ 245 h 276"/>
                  <a:gd name="T24" fmla="*/ 288 w 288"/>
                  <a:gd name="T25" fmla="*/ 246 h 276"/>
                  <a:gd name="T26" fmla="*/ 288 w 288"/>
                  <a:gd name="T27" fmla="*/ 252 h 276"/>
                  <a:gd name="T28" fmla="*/ 264 w 288"/>
                  <a:gd name="T29" fmla="*/ 276 h 276"/>
                  <a:gd name="T30" fmla="*/ 12 w 288"/>
                  <a:gd name="T31" fmla="*/ 247 h 276"/>
                  <a:gd name="T32" fmla="*/ 12 w 288"/>
                  <a:gd name="T33" fmla="*/ 252 h 276"/>
                  <a:gd name="T34" fmla="*/ 24 w 288"/>
                  <a:gd name="T35" fmla="*/ 264 h 276"/>
                  <a:gd name="T36" fmla="*/ 264 w 288"/>
                  <a:gd name="T37" fmla="*/ 264 h 276"/>
                  <a:gd name="T38" fmla="*/ 276 w 288"/>
                  <a:gd name="T39" fmla="*/ 252 h 276"/>
                  <a:gd name="T40" fmla="*/ 276 w 288"/>
                  <a:gd name="T41" fmla="*/ 247 h 276"/>
                  <a:gd name="T42" fmla="*/ 252 w 288"/>
                  <a:gd name="T43" fmla="*/ 158 h 276"/>
                  <a:gd name="T44" fmla="*/ 252 w 288"/>
                  <a:gd name="T45" fmla="*/ 156 h 276"/>
                  <a:gd name="T46" fmla="*/ 252 w 288"/>
                  <a:gd name="T47" fmla="*/ 24 h 276"/>
                  <a:gd name="T48" fmla="*/ 240 w 288"/>
                  <a:gd name="T49" fmla="*/ 12 h 276"/>
                  <a:gd name="T50" fmla="*/ 48 w 288"/>
                  <a:gd name="T51" fmla="*/ 12 h 276"/>
                  <a:gd name="T52" fmla="*/ 36 w 288"/>
                  <a:gd name="T53" fmla="*/ 24 h 276"/>
                  <a:gd name="T54" fmla="*/ 36 w 288"/>
                  <a:gd name="T55" fmla="*/ 162 h 276"/>
                  <a:gd name="T56" fmla="*/ 36 w 288"/>
                  <a:gd name="T57" fmla="*/ 164 h 276"/>
                  <a:gd name="T58" fmla="*/ 12 w 288"/>
                  <a:gd name="T59" fmla="*/ 24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8" h="276">
                    <a:moveTo>
                      <a:pt x="264" y="276"/>
                    </a:moveTo>
                    <a:cubicBezTo>
                      <a:pt x="24" y="276"/>
                      <a:pt x="24" y="276"/>
                      <a:pt x="24" y="276"/>
                    </a:cubicBezTo>
                    <a:cubicBezTo>
                      <a:pt x="11" y="276"/>
                      <a:pt x="0" y="266"/>
                      <a:pt x="0" y="252"/>
                    </a:cubicBezTo>
                    <a:cubicBezTo>
                      <a:pt x="0" y="246"/>
                      <a:pt x="0" y="246"/>
                      <a:pt x="0" y="246"/>
                    </a:cubicBezTo>
                    <a:cubicBezTo>
                      <a:pt x="0" y="246"/>
                      <a:pt x="0" y="245"/>
                      <a:pt x="0" y="245"/>
                    </a:cubicBezTo>
                    <a:cubicBezTo>
                      <a:pt x="24" y="162"/>
                      <a:pt x="24" y="162"/>
                      <a:pt x="24" y="162"/>
                    </a:cubicBezTo>
                    <a:cubicBezTo>
                      <a:pt x="24" y="24"/>
                      <a:pt x="24" y="24"/>
                      <a:pt x="24" y="24"/>
                    </a:cubicBezTo>
                    <a:cubicBezTo>
                      <a:pt x="24" y="11"/>
                      <a:pt x="35" y="0"/>
                      <a:pt x="48" y="0"/>
                    </a:cubicBezTo>
                    <a:cubicBezTo>
                      <a:pt x="240" y="0"/>
                      <a:pt x="240" y="0"/>
                      <a:pt x="240" y="0"/>
                    </a:cubicBezTo>
                    <a:cubicBezTo>
                      <a:pt x="253" y="0"/>
                      <a:pt x="264" y="11"/>
                      <a:pt x="264" y="24"/>
                    </a:cubicBezTo>
                    <a:cubicBezTo>
                      <a:pt x="264" y="156"/>
                      <a:pt x="264" y="156"/>
                      <a:pt x="264" y="156"/>
                    </a:cubicBezTo>
                    <a:cubicBezTo>
                      <a:pt x="288" y="245"/>
                      <a:pt x="288" y="245"/>
                      <a:pt x="288" y="245"/>
                    </a:cubicBezTo>
                    <a:cubicBezTo>
                      <a:pt x="288" y="245"/>
                      <a:pt x="288" y="246"/>
                      <a:pt x="288" y="246"/>
                    </a:cubicBezTo>
                    <a:cubicBezTo>
                      <a:pt x="288" y="252"/>
                      <a:pt x="288" y="252"/>
                      <a:pt x="288" y="252"/>
                    </a:cubicBezTo>
                    <a:cubicBezTo>
                      <a:pt x="288" y="266"/>
                      <a:pt x="277" y="276"/>
                      <a:pt x="264" y="276"/>
                    </a:cubicBezTo>
                    <a:close/>
                    <a:moveTo>
                      <a:pt x="12" y="247"/>
                    </a:moveTo>
                    <a:cubicBezTo>
                      <a:pt x="12" y="252"/>
                      <a:pt x="12" y="252"/>
                      <a:pt x="12" y="252"/>
                    </a:cubicBezTo>
                    <a:cubicBezTo>
                      <a:pt x="12" y="259"/>
                      <a:pt x="17" y="264"/>
                      <a:pt x="24" y="264"/>
                    </a:cubicBezTo>
                    <a:cubicBezTo>
                      <a:pt x="264" y="264"/>
                      <a:pt x="264" y="264"/>
                      <a:pt x="264" y="264"/>
                    </a:cubicBezTo>
                    <a:cubicBezTo>
                      <a:pt x="270" y="264"/>
                      <a:pt x="276" y="259"/>
                      <a:pt x="276" y="252"/>
                    </a:cubicBezTo>
                    <a:cubicBezTo>
                      <a:pt x="276" y="247"/>
                      <a:pt x="276" y="247"/>
                      <a:pt x="276" y="247"/>
                    </a:cubicBezTo>
                    <a:cubicBezTo>
                      <a:pt x="252" y="158"/>
                      <a:pt x="252" y="158"/>
                      <a:pt x="252" y="158"/>
                    </a:cubicBezTo>
                    <a:cubicBezTo>
                      <a:pt x="252" y="157"/>
                      <a:pt x="252" y="157"/>
                      <a:pt x="252" y="156"/>
                    </a:cubicBezTo>
                    <a:cubicBezTo>
                      <a:pt x="252" y="24"/>
                      <a:pt x="252" y="24"/>
                      <a:pt x="252" y="24"/>
                    </a:cubicBezTo>
                    <a:cubicBezTo>
                      <a:pt x="252" y="18"/>
                      <a:pt x="246" y="12"/>
                      <a:pt x="240" y="12"/>
                    </a:cubicBezTo>
                    <a:cubicBezTo>
                      <a:pt x="48" y="12"/>
                      <a:pt x="48" y="12"/>
                      <a:pt x="48" y="12"/>
                    </a:cubicBezTo>
                    <a:cubicBezTo>
                      <a:pt x="41" y="12"/>
                      <a:pt x="36" y="18"/>
                      <a:pt x="36" y="24"/>
                    </a:cubicBezTo>
                    <a:cubicBezTo>
                      <a:pt x="36" y="162"/>
                      <a:pt x="36" y="162"/>
                      <a:pt x="36" y="162"/>
                    </a:cubicBezTo>
                    <a:cubicBezTo>
                      <a:pt x="36" y="163"/>
                      <a:pt x="36" y="164"/>
                      <a:pt x="36" y="164"/>
                    </a:cubicBezTo>
                    <a:lnTo>
                      <a:pt x="12" y="2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050" b="0" i="0" u="none" strike="noStrike" kern="0" cap="none" spc="0" normalizeH="0" baseline="0" noProof="0">
                  <a:ln>
                    <a:noFill/>
                  </a:ln>
                  <a:solidFill>
                    <a:srgbClr val="898989"/>
                  </a:solidFill>
                  <a:effectLst/>
                  <a:uLnTx/>
                  <a:uFillTx/>
                  <a:latin typeface="UD デジタル 教科書体 NP-R" panose="02020400000000000000" pitchFamily="18" charset="-128"/>
                  <a:ea typeface="UD デジタル 教科書体 NP-R" panose="02020400000000000000" pitchFamily="18" charset="-128"/>
                  <a:cs typeface="Arial" charset="0"/>
                </a:endParaRPr>
              </a:p>
            </p:txBody>
          </p:sp>
          <p:sp>
            <p:nvSpPr>
              <p:cNvPr id="364" name="Rectangle 92">
                <a:extLst>
                  <a:ext uri="{FF2B5EF4-FFF2-40B4-BE49-F238E27FC236}">
                    <a16:creationId xmlns:a16="http://schemas.microsoft.com/office/drawing/2014/main" id="{764BF315-D0A4-2769-C03B-4BB443B1293B}"/>
                  </a:ext>
                </a:extLst>
              </p:cNvPr>
              <p:cNvSpPr>
                <a:spLocks noChangeArrowheads="1"/>
              </p:cNvSpPr>
              <p:nvPr/>
            </p:nvSpPr>
            <p:spPr bwMode="auto">
              <a:xfrm>
                <a:off x="1420" y="1960"/>
                <a:ext cx="337"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050" b="0" i="0" u="none" strike="noStrike" kern="0" cap="none" spc="0" normalizeH="0" baseline="0" noProof="0">
                  <a:ln>
                    <a:noFill/>
                  </a:ln>
                  <a:solidFill>
                    <a:srgbClr val="898989"/>
                  </a:solidFill>
                  <a:effectLst/>
                  <a:uLnTx/>
                  <a:uFillTx/>
                  <a:latin typeface="UD デジタル 教科書体 NP-R" panose="02020400000000000000" pitchFamily="18" charset="-128"/>
                  <a:ea typeface="UD デジタル 教科書体 NP-R" panose="02020400000000000000" pitchFamily="18" charset="-128"/>
                  <a:cs typeface="Arial" charset="0"/>
                </a:endParaRPr>
              </a:p>
            </p:txBody>
          </p:sp>
          <p:sp>
            <p:nvSpPr>
              <p:cNvPr id="365" name="Rectangle 93">
                <a:extLst>
                  <a:ext uri="{FF2B5EF4-FFF2-40B4-BE49-F238E27FC236}">
                    <a16:creationId xmlns:a16="http://schemas.microsoft.com/office/drawing/2014/main" id="{8486293F-13FB-F5D9-4EE0-E0713F309AB8}"/>
                  </a:ext>
                </a:extLst>
              </p:cNvPr>
              <p:cNvSpPr>
                <a:spLocks noChangeArrowheads="1"/>
              </p:cNvSpPr>
              <p:nvPr/>
            </p:nvSpPr>
            <p:spPr bwMode="auto">
              <a:xfrm>
                <a:off x="1384" y="2084"/>
                <a:ext cx="409"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050" b="0" i="0" u="none" strike="noStrike" kern="0" cap="none" spc="0" normalizeH="0" baseline="0" noProof="0">
                  <a:ln>
                    <a:noFill/>
                  </a:ln>
                  <a:solidFill>
                    <a:srgbClr val="898989"/>
                  </a:solidFill>
                  <a:effectLst/>
                  <a:uLnTx/>
                  <a:uFillTx/>
                  <a:latin typeface="UD デジタル 教科書体 NP-R" panose="02020400000000000000" pitchFamily="18" charset="-128"/>
                  <a:ea typeface="UD デジタル 教科書体 NP-R" panose="02020400000000000000" pitchFamily="18" charset="-128"/>
                  <a:cs typeface="Arial" charset="0"/>
                </a:endParaRPr>
              </a:p>
            </p:txBody>
          </p:sp>
          <p:sp>
            <p:nvSpPr>
              <p:cNvPr id="366" name="Freeform 94">
                <a:extLst>
                  <a:ext uri="{FF2B5EF4-FFF2-40B4-BE49-F238E27FC236}">
                    <a16:creationId xmlns:a16="http://schemas.microsoft.com/office/drawing/2014/main" id="{0D1F7281-60CA-42FA-9376-F5E0EDA6CBA9}"/>
                  </a:ext>
                </a:extLst>
              </p:cNvPr>
              <p:cNvSpPr>
                <a:spLocks noEditPoints="1"/>
              </p:cNvSpPr>
              <p:nvPr/>
            </p:nvSpPr>
            <p:spPr bwMode="auto">
              <a:xfrm>
                <a:off x="1446" y="1765"/>
                <a:ext cx="285" cy="177"/>
              </a:xfrm>
              <a:custGeom>
                <a:avLst/>
                <a:gdLst>
                  <a:gd name="T0" fmla="*/ 186 w 192"/>
                  <a:gd name="T1" fmla="*/ 120 h 120"/>
                  <a:gd name="T2" fmla="*/ 6 w 192"/>
                  <a:gd name="T3" fmla="*/ 120 h 120"/>
                  <a:gd name="T4" fmla="*/ 0 w 192"/>
                  <a:gd name="T5" fmla="*/ 114 h 120"/>
                  <a:gd name="T6" fmla="*/ 0 w 192"/>
                  <a:gd name="T7" fmla="*/ 6 h 120"/>
                  <a:gd name="T8" fmla="*/ 6 w 192"/>
                  <a:gd name="T9" fmla="*/ 0 h 120"/>
                  <a:gd name="T10" fmla="*/ 186 w 192"/>
                  <a:gd name="T11" fmla="*/ 0 h 120"/>
                  <a:gd name="T12" fmla="*/ 192 w 192"/>
                  <a:gd name="T13" fmla="*/ 6 h 120"/>
                  <a:gd name="T14" fmla="*/ 192 w 192"/>
                  <a:gd name="T15" fmla="*/ 114 h 120"/>
                  <a:gd name="T16" fmla="*/ 186 w 192"/>
                  <a:gd name="T17" fmla="*/ 120 h 120"/>
                  <a:gd name="T18" fmla="*/ 12 w 192"/>
                  <a:gd name="T19" fmla="*/ 108 h 120"/>
                  <a:gd name="T20" fmla="*/ 180 w 192"/>
                  <a:gd name="T21" fmla="*/ 108 h 120"/>
                  <a:gd name="T22" fmla="*/ 180 w 192"/>
                  <a:gd name="T23" fmla="*/ 12 h 120"/>
                  <a:gd name="T24" fmla="*/ 12 w 192"/>
                  <a:gd name="T25" fmla="*/ 12 h 120"/>
                  <a:gd name="T26" fmla="*/ 12 w 192"/>
                  <a:gd name="T27" fmla="*/ 10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 h="120">
                    <a:moveTo>
                      <a:pt x="186" y="120"/>
                    </a:moveTo>
                    <a:cubicBezTo>
                      <a:pt x="6" y="120"/>
                      <a:pt x="6" y="120"/>
                      <a:pt x="6" y="120"/>
                    </a:cubicBezTo>
                    <a:cubicBezTo>
                      <a:pt x="3" y="120"/>
                      <a:pt x="0" y="118"/>
                      <a:pt x="0" y="114"/>
                    </a:cubicBezTo>
                    <a:cubicBezTo>
                      <a:pt x="0" y="6"/>
                      <a:pt x="0" y="6"/>
                      <a:pt x="0" y="6"/>
                    </a:cubicBezTo>
                    <a:cubicBezTo>
                      <a:pt x="0" y="3"/>
                      <a:pt x="3" y="0"/>
                      <a:pt x="6" y="0"/>
                    </a:cubicBezTo>
                    <a:cubicBezTo>
                      <a:pt x="186" y="0"/>
                      <a:pt x="186" y="0"/>
                      <a:pt x="186" y="0"/>
                    </a:cubicBezTo>
                    <a:cubicBezTo>
                      <a:pt x="189" y="0"/>
                      <a:pt x="192" y="3"/>
                      <a:pt x="192" y="6"/>
                    </a:cubicBezTo>
                    <a:cubicBezTo>
                      <a:pt x="192" y="114"/>
                      <a:pt x="192" y="114"/>
                      <a:pt x="192" y="114"/>
                    </a:cubicBezTo>
                    <a:cubicBezTo>
                      <a:pt x="192" y="118"/>
                      <a:pt x="189" y="120"/>
                      <a:pt x="186" y="120"/>
                    </a:cubicBezTo>
                    <a:close/>
                    <a:moveTo>
                      <a:pt x="12" y="108"/>
                    </a:moveTo>
                    <a:cubicBezTo>
                      <a:pt x="180" y="108"/>
                      <a:pt x="180" y="108"/>
                      <a:pt x="180" y="108"/>
                    </a:cubicBezTo>
                    <a:cubicBezTo>
                      <a:pt x="180" y="12"/>
                      <a:pt x="180" y="12"/>
                      <a:pt x="180" y="12"/>
                    </a:cubicBezTo>
                    <a:cubicBezTo>
                      <a:pt x="12" y="12"/>
                      <a:pt x="12" y="12"/>
                      <a:pt x="12" y="12"/>
                    </a:cubicBezTo>
                    <a:lnTo>
                      <a:pt x="12"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050" b="0" i="0" u="none" strike="noStrike" kern="0" cap="none" spc="0" normalizeH="0" baseline="0" noProof="0">
                  <a:ln>
                    <a:noFill/>
                  </a:ln>
                  <a:solidFill>
                    <a:srgbClr val="898989"/>
                  </a:solidFill>
                  <a:effectLst/>
                  <a:uLnTx/>
                  <a:uFillTx/>
                  <a:latin typeface="UD デジタル 教科書体 NP-R" panose="02020400000000000000" pitchFamily="18" charset="-128"/>
                  <a:ea typeface="UD デジタル 教科書体 NP-R" panose="02020400000000000000" pitchFamily="18" charset="-128"/>
                  <a:cs typeface="Arial" charset="0"/>
                </a:endParaRPr>
              </a:p>
            </p:txBody>
          </p:sp>
        </p:grpSp>
        <p:sp>
          <p:nvSpPr>
            <p:cNvPr id="367" name="円弧 366">
              <a:extLst>
                <a:ext uri="{FF2B5EF4-FFF2-40B4-BE49-F238E27FC236}">
                  <a16:creationId xmlns:a16="http://schemas.microsoft.com/office/drawing/2014/main" id="{13E9C016-5188-A6EF-4964-953B20F2E933}"/>
                </a:ext>
              </a:extLst>
            </p:cNvPr>
            <p:cNvSpPr/>
            <p:nvPr/>
          </p:nvSpPr>
          <p:spPr bwMode="auto">
            <a:xfrm rot="2160469">
              <a:off x="9483295" y="5359333"/>
              <a:ext cx="698350" cy="698352"/>
            </a:xfrm>
            <a:prstGeom prst="arc">
              <a:avLst>
                <a:gd name="adj1" fmla="val 16200000"/>
                <a:gd name="adj2" fmla="val 19030577"/>
              </a:avLst>
            </a:prstGeom>
            <a:noFill/>
            <a:ln w="57150" cap="flat" cmpd="sng" algn="ctr">
              <a:solidFill>
                <a:srgbClr val="F7C5CD"/>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50" b="0" i="0" u="none" strike="noStrike" kern="1200" cap="none" spc="0" normalizeH="0" baseline="0" noProof="0">
                <a:ln>
                  <a:noFill/>
                </a:ln>
                <a:solidFill>
                  <a:srgbClr val="000000"/>
                </a:solidFill>
                <a:effectLst/>
                <a:uLnTx/>
                <a:uFillTx/>
                <a:latin typeface="ＭＳ Ｐゴシック" pitchFamily="50" charset="-128"/>
                <a:ea typeface="ＭＳ Ｐゴシック" pitchFamily="50" charset="-128"/>
                <a:cs typeface="+mn-cs"/>
              </a:endParaRPr>
            </a:p>
          </p:txBody>
        </p:sp>
        <p:pic>
          <p:nvPicPr>
            <p:cNvPr id="368" name="グラフィックス 367" descr="繰り返し 単色塗りつぶし">
              <a:extLst>
                <a:ext uri="{FF2B5EF4-FFF2-40B4-BE49-F238E27FC236}">
                  <a16:creationId xmlns:a16="http://schemas.microsoft.com/office/drawing/2014/main" id="{52C08795-E006-542A-958E-BA00E71406AE}"/>
                </a:ext>
              </a:extLst>
            </p:cNvPr>
            <p:cNvPicPr>
              <a:picLocks noChangeAspect="1"/>
            </p:cNvPicPr>
            <p:nvPr/>
          </p:nvPicPr>
          <p:blipFill>
            <a:blip r:embed="rId49" cstate="screen">
              <a:extLst>
                <a:ext uri="{28A0092B-C50C-407E-A947-70E740481C1C}">
                  <a14:useLocalDpi xmlns:a14="http://schemas.microsoft.com/office/drawing/2010/main"/>
                </a:ext>
                <a:ext uri="{96DAC541-7B7A-43D3-8B79-37D633B846F1}">
                  <asvg:svgBlip xmlns:asvg="http://schemas.microsoft.com/office/drawing/2016/SVG/main" r:embed="rId50"/>
                </a:ext>
              </a:extLst>
            </a:blip>
            <a:stretch>
              <a:fillRect/>
            </a:stretch>
          </p:blipFill>
          <p:spPr>
            <a:xfrm>
              <a:off x="9971848" y="5437057"/>
              <a:ext cx="232783" cy="232785"/>
            </a:xfrm>
            <a:prstGeom prst="rect">
              <a:avLst/>
            </a:prstGeom>
          </p:spPr>
        </p:pic>
        <p:grpSp>
          <p:nvGrpSpPr>
            <p:cNvPr id="369" name="グループ化 368">
              <a:extLst>
                <a:ext uri="{FF2B5EF4-FFF2-40B4-BE49-F238E27FC236}">
                  <a16:creationId xmlns:a16="http://schemas.microsoft.com/office/drawing/2014/main" id="{221B179D-0EFE-E0EE-9A58-0DA85C1E423A}"/>
                </a:ext>
              </a:extLst>
            </p:cNvPr>
            <p:cNvGrpSpPr/>
            <p:nvPr/>
          </p:nvGrpSpPr>
          <p:grpSpPr>
            <a:xfrm>
              <a:off x="10194304" y="5374493"/>
              <a:ext cx="279341" cy="279341"/>
              <a:chOff x="10968000" y="4867080"/>
              <a:chExt cx="288000" cy="288000"/>
            </a:xfrm>
          </p:grpSpPr>
          <p:sp>
            <p:nvSpPr>
              <p:cNvPr id="370" name="楕円 369">
                <a:extLst>
                  <a:ext uri="{FF2B5EF4-FFF2-40B4-BE49-F238E27FC236}">
                    <a16:creationId xmlns:a16="http://schemas.microsoft.com/office/drawing/2014/main" id="{A39568C9-C52E-9F56-11DA-7E05D5141923}"/>
                  </a:ext>
                </a:extLst>
              </p:cNvPr>
              <p:cNvSpPr/>
              <p:nvPr/>
            </p:nvSpPr>
            <p:spPr>
              <a:xfrm>
                <a:off x="10968000" y="4867080"/>
                <a:ext cx="288000" cy="288000"/>
              </a:xfrm>
              <a:prstGeom prst="ellipse">
                <a:avLst/>
              </a:prstGeom>
              <a:solidFill>
                <a:srgbClr val="C00000"/>
              </a:solidFill>
              <a:ln>
                <a:noFill/>
              </a:ln>
            </p:spPr>
            <p:txBody>
              <a:bodyPr wrap="square" lIns="36000" tIns="36000" rIns="36000" bIns="36000" rtlCol="0" anchor="ctr">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srgbClr val="000000"/>
                  </a:solidFill>
                  <a:effectLst/>
                  <a:uLnTx/>
                  <a:uFillTx/>
                  <a:latin typeface="Meiryo UI"/>
                  <a:ea typeface="Meiryo UI"/>
                  <a:cs typeface="+mn-cs"/>
                </a:endParaRPr>
              </a:p>
            </p:txBody>
          </p:sp>
          <p:pic>
            <p:nvPicPr>
              <p:cNvPr id="371" name="グラフィックス 370" descr="ツール 単色塗りつぶし">
                <a:extLst>
                  <a:ext uri="{FF2B5EF4-FFF2-40B4-BE49-F238E27FC236}">
                    <a16:creationId xmlns:a16="http://schemas.microsoft.com/office/drawing/2014/main" id="{8D8B0EB3-27B2-1F1A-6B6E-ACDB88A42991}"/>
                  </a:ext>
                </a:extLst>
              </p:cNvPr>
              <p:cNvPicPr>
                <a:picLocks noChangeAspect="1"/>
              </p:cNvPicPr>
              <p:nvPr/>
            </p:nvPicPr>
            <p:blipFill>
              <a:blip r:embed="rId51" cstate="screen">
                <a:extLst>
                  <a:ext uri="{28A0092B-C50C-407E-A947-70E740481C1C}">
                    <a14:useLocalDpi xmlns:a14="http://schemas.microsoft.com/office/drawing/2010/main"/>
                  </a:ext>
                  <a:ext uri="{96DAC541-7B7A-43D3-8B79-37D633B846F1}">
                    <asvg:svgBlip xmlns:asvg="http://schemas.microsoft.com/office/drawing/2016/SVG/main" r:embed="rId52"/>
                  </a:ext>
                </a:extLst>
              </a:blip>
              <a:stretch>
                <a:fillRect/>
              </a:stretch>
            </p:blipFill>
            <p:spPr>
              <a:xfrm>
                <a:off x="11031486" y="4924389"/>
                <a:ext cx="167943" cy="167943"/>
              </a:xfrm>
              <a:prstGeom prst="rect">
                <a:avLst/>
              </a:prstGeom>
            </p:spPr>
          </p:pic>
        </p:grpSp>
        <p:sp>
          <p:nvSpPr>
            <p:cNvPr id="372" name="円弧 371">
              <a:extLst>
                <a:ext uri="{FF2B5EF4-FFF2-40B4-BE49-F238E27FC236}">
                  <a16:creationId xmlns:a16="http://schemas.microsoft.com/office/drawing/2014/main" id="{C9972D9D-A536-8FBA-5C10-2033DF7154EA}"/>
                </a:ext>
              </a:extLst>
            </p:cNvPr>
            <p:cNvSpPr/>
            <p:nvPr/>
          </p:nvSpPr>
          <p:spPr bwMode="auto">
            <a:xfrm rot="6243301">
              <a:off x="9474355" y="5542862"/>
              <a:ext cx="698352" cy="698350"/>
            </a:xfrm>
            <a:prstGeom prst="arc">
              <a:avLst>
                <a:gd name="adj1" fmla="val 16200000"/>
                <a:gd name="adj2" fmla="val 18829117"/>
              </a:avLst>
            </a:prstGeom>
            <a:noFill/>
            <a:ln w="57150" cap="flat" cmpd="sng" algn="ctr">
              <a:solidFill>
                <a:srgbClr val="F7C5CD"/>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50" b="0" i="0" u="none" strike="noStrike" kern="1200" cap="none" spc="0" normalizeH="0" baseline="0" noProof="0">
                <a:ln>
                  <a:noFill/>
                </a:ln>
                <a:solidFill>
                  <a:srgbClr val="000000"/>
                </a:solidFill>
                <a:effectLst/>
                <a:uLnTx/>
                <a:uFillTx/>
                <a:latin typeface="ＭＳ Ｐゴシック" pitchFamily="50" charset="-128"/>
                <a:ea typeface="ＭＳ Ｐゴシック" pitchFamily="50" charset="-128"/>
                <a:cs typeface="+mn-cs"/>
              </a:endParaRPr>
            </a:p>
          </p:txBody>
        </p:sp>
        <p:pic>
          <p:nvPicPr>
            <p:cNvPr id="373" name="グラフィックス 372" descr="繰り返し 単色塗りつぶし">
              <a:extLst>
                <a:ext uri="{FF2B5EF4-FFF2-40B4-BE49-F238E27FC236}">
                  <a16:creationId xmlns:a16="http://schemas.microsoft.com/office/drawing/2014/main" id="{BB3D6A4A-3E5E-2846-B780-7E14B506E8AA}"/>
                </a:ext>
              </a:extLst>
            </p:cNvPr>
            <p:cNvPicPr>
              <a:picLocks noChangeAspect="1"/>
            </p:cNvPicPr>
            <p:nvPr/>
          </p:nvPicPr>
          <p:blipFill>
            <a:blip r:embed="rId49" cstate="screen">
              <a:extLst>
                <a:ext uri="{28A0092B-C50C-407E-A947-70E740481C1C}">
                  <a14:useLocalDpi xmlns:a14="http://schemas.microsoft.com/office/drawing/2010/main"/>
                </a:ext>
                <a:ext uri="{96DAC541-7B7A-43D3-8B79-37D633B846F1}">
                  <asvg:svgBlip xmlns:asvg="http://schemas.microsoft.com/office/drawing/2016/SVG/main" r:embed="rId50"/>
                </a:ext>
              </a:extLst>
            </a:blip>
            <a:stretch>
              <a:fillRect/>
            </a:stretch>
          </p:blipFill>
          <p:spPr>
            <a:xfrm>
              <a:off x="9928873" y="5925505"/>
              <a:ext cx="232783" cy="232785"/>
            </a:xfrm>
            <a:prstGeom prst="rect">
              <a:avLst/>
            </a:prstGeom>
          </p:spPr>
        </p:pic>
        <p:grpSp>
          <p:nvGrpSpPr>
            <p:cNvPr id="374" name="グループ化 373">
              <a:extLst>
                <a:ext uri="{FF2B5EF4-FFF2-40B4-BE49-F238E27FC236}">
                  <a16:creationId xmlns:a16="http://schemas.microsoft.com/office/drawing/2014/main" id="{FC35796A-E05F-54C4-C6FA-50DF18031BEF}"/>
                </a:ext>
              </a:extLst>
            </p:cNvPr>
            <p:cNvGrpSpPr/>
            <p:nvPr/>
          </p:nvGrpSpPr>
          <p:grpSpPr>
            <a:xfrm>
              <a:off x="10210998" y="6039072"/>
              <a:ext cx="279341" cy="279341"/>
              <a:chOff x="11136000" y="5349000"/>
              <a:chExt cx="288000" cy="288000"/>
            </a:xfrm>
          </p:grpSpPr>
          <p:sp>
            <p:nvSpPr>
              <p:cNvPr id="375" name="楕円 374">
                <a:extLst>
                  <a:ext uri="{FF2B5EF4-FFF2-40B4-BE49-F238E27FC236}">
                    <a16:creationId xmlns:a16="http://schemas.microsoft.com/office/drawing/2014/main" id="{BB19BFF4-CB7B-C805-7DA9-43B6A906C06A}"/>
                  </a:ext>
                </a:extLst>
              </p:cNvPr>
              <p:cNvSpPr/>
              <p:nvPr/>
            </p:nvSpPr>
            <p:spPr>
              <a:xfrm>
                <a:off x="11136000" y="5349000"/>
                <a:ext cx="288000" cy="288000"/>
              </a:xfrm>
              <a:prstGeom prst="ellipse">
                <a:avLst/>
              </a:prstGeom>
              <a:solidFill>
                <a:srgbClr val="C00000"/>
              </a:solidFill>
              <a:ln>
                <a:noFill/>
              </a:ln>
            </p:spPr>
            <p:txBody>
              <a:bodyPr wrap="square" lIns="36000" tIns="36000" rIns="36000" bIns="36000" rtlCol="0" anchor="ctr">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srgbClr val="000000"/>
                  </a:solidFill>
                  <a:effectLst/>
                  <a:uLnTx/>
                  <a:uFillTx/>
                  <a:latin typeface="Meiryo UI"/>
                  <a:ea typeface="Meiryo UI"/>
                  <a:cs typeface="+mn-cs"/>
                </a:endParaRPr>
              </a:p>
            </p:txBody>
          </p:sp>
          <p:pic>
            <p:nvPicPr>
              <p:cNvPr id="376" name="グラフィックス 375" descr="本 単色塗りつぶし">
                <a:extLst>
                  <a:ext uri="{FF2B5EF4-FFF2-40B4-BE49-F238E27FC236}">
                    <a16:creationId xmlns:a16="http://schemas.microsoft.com/office/drawing/2014/main" id="{5D393A4E-73D9-52B9-6402-B704B466A945}"/>
                  </a:ext>
                </a:extLst>
              </p:cNvPr>
              <p:cNvPicPr>
                <a:picLocks noChangeAspect="1"/>
              </p:cNvPicPr>
              <p:nvPr/>
            </p:nvPicPr>
            <p:blipFill>
              <a:blip r:embed="rId53" cstate="screen">
                <a:extLst>
                  <a:ext uri="{28A0092B-C50C-407E-A947-70E740481C1C}">
                    <a14:useLocalDpi xmlns:a14="http://schemas.microsoft.com/office/drawing/2010/main"/>
                  </a:ext>
                  <a:ext uri="{96DAC541-7B7A-43D3-8B79-37D633B846F1}">
                    <asvg:svgBlip xmlns:asvg="http://schemas.microsoft.com/office/drawing/2016/SVG/main" r:embed="rId54"/>
                  </a:ext>
                </a:extLst>
              </a:blip>
              <a:stretch>
                <a:fillRect/>
              </a:stretch>
            </p:blipFill>
            <p:spPr>
              <a:xfrm>
                <a:off x="11191360" y="5394200"/>
                <a:ext cx="180000" cy="180000"/>
              </a:xfrm>
              <a:prstGeom prst="rect">
                <a:avLst/>
              </a:prstGeom>
            </p:spPr>
          </p:pic>
        </p:grpSp>
        <p:sp>
          <p:nvSpPr>
            <p:cNvPr id="377" name="フローチャート: 端子 376">
              <a:extLst>
                <a:ext uri="{FF2B5EF4-FFF2-40B4-BE49-F238E27FC236}">
                  <a16:creationId xmlns:a16="http://schemas.microsoft.com/office/drawing/2014/main" id="{42FFA49D-1B12-24D6-557B-A97CF1F136B6}"/>
                </a:ext>
              </a:extLst>
            </p:cNvPr>
            <p:cNvSpPr/>
            <p:nvPr/>
          </p:nvSpPr>
          <p:spPr>
            <a:xfrm>
              <a:off x="9356243" y="5623397"/>
              <a:ext cx="541534" cy="373020"/>
            </a:xfrm>
            <a:prstGeom prst="flowChartTerminator">
              <a:avLst/>
            </a:prstGeom>
            <a:solidFill>
              <a:srgbClr val="F19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a:ea typeface="Meiryo UI"/>
                  <a:cs typeface="+mn-cs"/>
                </a:rPr>
                <a:t>内部</a:t>
              </a:r>
              <a:endParaRPr kumimoji="1" lang="en-US" altLang="ja-JP" sz="1200" b="1" i="0" u="none" strike="noStrike" kern="1200" cap="none" spc="0" normalizeH="0" baseline="0" noProof="0">
                <a:ln>
                  <a:noFill/>
                </a:ln>
                <a:solidFill>
                  <a:prstClr val="white"/>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a:ea typeface="Meiryo UI"/>
                  <a:cs typeface="+mn-cs"/>
                </a:rPr>
                <a:t>統制</a:t>
              </a:r>
            </a:p>
          </p:txBody>
        </p:sp>
        <p:sp>
          <p:nvSpPr>
            <p:cNvPr id="378" name="フローチャート: 端子 377">
              <a:extLst>
                <a:ext uri="{FF2B5EF4-FFF2-40B4-BE49-F238E27FC236}">
                  <a16:creationId xmlns:a16="http://schemas.microsoft.com/office/drawing/2014/main" id="{5B934407-232C-9C22-D0CD-9B3925287734}"/>
                </a:ext>
              </a:extLst>
            </p:cNvPr>
            <p:cNvSpPr/>
            <p:nvPr/>
          </p:nvSpPr>
          <p:spPr>
            <a:xfrm>
              <a:off x="9180538" y="4379689"/>
              <a:ext cx="1053026" cy="384480"/>
            </a:xfrm>
            <a:prstGeom prst="flowChartTerminator">
              <a:avLst/>
            </a:prstGeom>
            <a:solidFill>
              <a:srgbClr val="F19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a:ea typeface="Meiryo UI"/>
                  <a:cs typeface="+mn-cs"/>
                </a:rPr>
                <a:t>ペーパーレス</a:t>
              </a:r>
              <a:endParaRPr kumimoji="1" lang="en-US" altLang="ja-JP" sz="1200" b="1" i="0" u="none" strike="noStrike" kern="1200" cap="none" spc="0" normalizeH="0" baseline="0" noProof="0">
                <a:ln>
                  <a:noFill/>
                </a:ln>
                <a:solidFill>
                  <a:prstClr val="white"/>
                </a:solidFill>
                <a:effectLst/>
                <a:uLnTx/>
                <a:uFillTx/>
                <a:latin typeface="Meiryo UI"/>
                <a:ea typeface="Meiryo UI"/>
                <a:cs typeface="+mn-cs"/>
              </a:endParaRPr>
            </a:p>
          </p:txBody>
        </p:sp>
      </p:grpSp>
      <p:grpSp>
        <p:nvGrpSpPr>
          <p:cNvPr id="62" name="グループ化 61">
            <a:extLst>
              <a:ext uri="{FF2B5EF4-FFF2-40B4-BE49-F238E27FC236}">
                <a16:creationId xmlns:a16="http://schemas.microsoft.com/office/drawing/2014/main" id="{51D83C54-B6E5-A7AD-2197-CDC523E72ADE}"/>
              </a:ext>
            </a:extLst>
          </p:cNvPr>
          <p:cNvGrpSpPr/>
          <p:nvPr/>
        </p:nvGrpSpPr>
        <p:grpSpPr>
          <a:xfrm>
            <a:off x="3529860" y="2922305"/>
            <a:ext cx="5327045" cy="2507166"/>
            <a:chOff x="3329801" y="2903983"/>
            <a:chExt cx="6366505" cy="2795790"/>
          </a:xfrm>
        </p:grpSpPr>
        <p:sp>
          <p:nvSpPr>
            <p:cNvPr id="7" name="正方形/長方形 6">
              <a:extLst>
                <a:ext uri="{FF2B5EF4-FFF2-40B4-BE49-F238E27FC236}">
                  <a16:creationId xmlns:a16="http://schemas.microsoft.com/office/drawing/2014/main" id="{541C921D-2027-0539-6085-459E1F0F341D}"/>
                </a:ext>
              </a:extLst>
            </p:cNvPr>
            <p:cNvSpPr/>
            <p:nvPr/>
          </p:nvSpPr>
          <p:spPr>
            <a:xfrm>
              <a:off x="5432883" y="2903983"/>
              <a:ext cx="718056" cy="506427"/>
            </a:xfrm>
            <a:prstGeom prst="rect">
              <a:avLst/>
            </a:prstGeom>
            <a:solidFill>
              <a:srgbClr val="FCEAED"/>
            </a:solidFill>
            <a:ln>
              <a:solidFill>
                <a:schemeClr val="bg2">
                  <a:lumMod val="90000"/>
                </a:schemeClr>
              </a:solidFill>
            </a:ln>
          </p:spPr>
          <p:style>
            <a:lnRef idx="0">
              <a:scrgbClr r="0" g="0" b="0"/>
            </a:lnRef>
            <a:fillRef idx="0">
              <a:scrgbClr r="0" g="0" b="0"/>
            </a:fillRef>
            <a:effectRef idx="0">
              <a:scrgbClr r="0" g="0" b="0"/>
            </a:effectRef>
            <a:fontRef idx="minor">
              <a:schemeClr val="lt1"/>
            </a:fontRef>
          </p:style>
          <p:txBody>
            <a:bodyPr wrap="none" tIns="36000" bIns="0" rtlCol="0" anchor="ctr"/>
            <a:lstStyle/>
            <a:p>
              <a:pPr marL="0" marR="0" lvl="0" indent="0" algn="ctr" defTabSz="914357" rtl="0" eaLnBrk="1" fontAlgn="auto" latinLnBrk="0" hangingPunct="1">
                <a:lnSpc>
                  <a:spcPct val="9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調達・契約</a:t>
              </a:r>
              <a:endParaRPr kumimoji="1" lang="en-US" altLang="ja-JP" sz="11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8" name="正方形/長方形 7">
              <a:extLst>
                <a:ext uri="{FF2B5EF4-FFF2-40B4-BE49-F238E27FC236}">
                  <a16:creationId xmlns:a16="http://schemas.microsoft.com/office/drawing/2014/main" id="{2567828D-2AD9-1F25-8FD3-1BC401DFB42B}"/>
                </a:ext>
              </a:extLst>
            </p:cNvPr>
            <p:cNvSpPr/>
            <p:nvPr/>
          </p:nvSpPr>
          <p:spPr>
            <a:xfrm>
              <a:off x="7476539" y="3133446"/>
              <a:ext cx="720001" cy="343208"/>
            </a:xfrm>
            <a:prstGeom prst="rect">
              <a:avLst/>
            </a:prstGeom>
            <a:solidFill>
              <a:srgbClr val="FCEAED"/>
            </a:solidFill>
            <a:ln>
              <a:solidFill>
                <a:schemeClr val="bg2">
                  <a:lumMod val="90000"/>
                </a:schemeClr>
              </a:solidFill>
            </a:ln>
          </p:spPr>
          <p:style>
            <a:lnRef idx="0">
              <a:scrgbClr r="0" g="0" b="0"/>
            </a:lnRef>
            <a:fillRef idx="0">
              <a:scrgbClr r="0" g="0" b="0"/>
            </a:fillRef>
            <a:effectRef idx="0">
              <a:scrgbClr r="0" g="0" b="0"/>
            </a:effectRef>
            <a:fontRef idx="minor">
              <a:schemeClr val="lt1"/>
            </a:fontRef>
          </p:style>
          <p:txBody>
            <a:bodyPr wrap="none" tIns="36000" bIns="0" rtlCol="0" anchor="ctr"/>
            <a:lstStyle/>
            <a:p>
              <a:pPr marL="0" marR="0" lvl="0" indent="0" algn="ctr" defTabSz="914357" rtl="0" eaLnBrk="1" fontAlgn="auto" latinLnBrk="0" hangingPunct="1">
                <a:lnSpc>
                  <a:spcPct val="8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総務事務</a:t>
              </a:r>
              <a:endParaRPr kumimoji="1" lang="en-US" altLang="ja-JP" sz="1100" b="0" i="0" u="none" strike="noStrike" kern="1200" cap="none" spc="-250" normalizeH="0" baseline="0" noProof="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18" name="正方形/長方形 17">
              <a:extLst>
                <a:ext uri="{FF2B5EF4-FFF2-40B4-BE49-F238E27FC236}">
                  <a16:creationId xmlns:a16="http://schemas.microsoft.com/office/drawing/2014/main" id="{CA255473-4864-51BB-19A7-9BD9F92AFF77}"/>
                </a:ext>
              </a:extLst>
            </p:cNvPr>
            <p:cNvSpPr/>
            <p:nvPr/>
          </p:nvSpPr>
          <p:spPr>
            <a:xfrm>
              <a:off x="3865476" y="5199881"/>
              <a:ext cx="2411195" cy="487782"/>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35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FFFFFF"/>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19" name="正方形/長方形 18">
              <a:extLst>
                <a:ext uri="{FF2B5EF4-FFF2-40B4-BE49-F238E27FC236}">
                  <a16:creationId xmlns:a16="http://schemas.microsoft.com/office/drawing/2014/main" id="{7D0F9890-2E6E-EADD-BEE8-D3CD39283856}"/>
                </a:ext>
              </a:extLst>
            </p:cNvPr>
            <p:cNvSpPr/>
            <p:nvPr/>
          </p:nvSpPr>
          <p:spPr>
            <a:xfrm>
              <a:off x="4429200" y="2903983"/>
              <a:ext cx="718056" cy="506427"/>
            </a:xfrm>
            <a:prstGeom prst="rect">
              <a:avLst/>
            </a:prstGeom>
            <a:solidFill>
              <a:srgbClr val="FCEAED"/>
            </a:solidFill>
            <a:ln>
              <a:solidFill>
                <a:schemeClr val="bg2">
                  <a:lumMod val="90000"/>
                </a:schemeClr>
              </a:solidFill>
            </a:ln>
          </p:spPr>
          <p:style>
            <a:lnRef idx="0">
              <a:scrgbClr r="0" g="0" b="0"/>
            </a:lnRef>
            <a:fillRef idx="0">
              <a:scrgbClr r="0" g="0" b="0"/>
            </a:fillRef>
            <a:effectRef idx="0">
              <a:scrgbClr r="0" g="0" b="0"/>
            </a:effectRef>
            <a:fontRef idx="minor">
              <a:schemeClr val="lt1"/>
            </a:fontRef>
          </p:style>
          <p:txBody>
            <a:bodyPr wrap="none" tIns="36000" bIns="0" rtlCol="0" anchor="ctr"/>
            <a:lstStyle/>
            <a:p>
              <a:pPr marL="0" marR="0" lvl="0" indent="0" algn="ctr" defTabSz="914357" rtl="0" eaLnBrk="1" fontAlgn="auto" latinLnBrk="0" hangingPunct="1">
                <a:lnSpc>
                  <a:spcPct val="9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予算編成</a:t>
              </a:r>
              <a:endParaRPr kumimoji="1" lang="en-US" altLang="ja-JP" sz="11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23" name="正方形/長方形 22">
              <a:extLst>
                <a:ext uri="{FF2B5EF4-FFF2-40B4-BE49-F238E27FC236}">
                  <a16:creationId xmlns:a16="http://schemas.microsoft.com/office/drawing/2014/main" id="{47BF8749-56EF-6A74-706F-222D0D93D187}"/>
                </a:ext>
              </a:extLst>
            </p:cNvPr>
            <p:cNvSpPr/>
            <p:nvPr/>
          </p:nvSpPr>
          <p:spPr>
            <a:xfrm>
              <a:off x="3893101" y="3490260"/>
              <a:ext cx="1749219" cy="548366"/>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35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FFFFFF"/>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24" name="正方形/長方形 23">
              <a:extLst>
                <a:ext uri="{FF2B5EF4-FFF2-40B4-BE49-F238E27FC236}">
                  <a16:creationId xmlns:a16="http://schemas.microsoft.com/office/drawing/2014/main" id="{99BD3970-EAFB-8332-BD9F-2733D514B30E}"/>
                </a:ext>
              </a:extLst>
            </p:cNvPr>
            <p:cNvSpPr/>
            <p:nvPr/>
          </p:nvSpPr>
          <p:spPr>
            <a:xfrm>
              <a:off x="3564976" y="3776230"/>
              <a:ext cx="5579162" cy="926661"/>
            </a:xfrm>
            <a:prstGeom prst="rect">
              <a:avLst/>
            </a:prstGeom>
            <a:solidFill>
              <a:srgbClr val="C00000"/>
            </a:solidFill>
            <a:ln>
              <a:solidFill>
                <a:schemeClr val="bg2">
                  <a:lumMod val="90000"/>
                </a:schemeClr>
              </a:solidFill>
            </a:ln>
          </p:spPr>
          <p:style>
            <a:lnRef idx="0">
              <a:scrgbClr r="0" g="0" b="0"/>
            </a:lnRef>
            <a:fillRef idx="0">
              <a:scrgbClr r="0" g="0" b="0"/>
            </a:fillRef>
            <a:effectRef idx="0">
              <a:scrgbClr r="0" g="0" b="0"/>
            </a:effectRef>
            <a:fontRef idx="minor">
              <a:schemeClr val="lt1"/>
            </a:fontRef>
          </p:style>
          <p:txBody>
            <a:bodyPr lIns="36000" tIns="0" rIns="36000" bIns="0" rtlCol="0" anchor="b"/>
            <a:lstStyle/>
            <a:p>
              <a:pPr marL="0" marR="0" lvl="0" indent="0" algn="r" defTabSz="914357"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a:ln>
                    <a:noFill/>
                  </a:ln>
                  <a:solidFill>
                    <a:srgbClr val="FFFFFF"/>
                  </a:solidFill>
                  <a:effectLst/>
                  <a:uLnTx/>
                  <a:uFillTx/>
                  <a:latin typeface="UD デジタル 教科書体 NP-R" panose="02020400000000000000" pitchFamily="18" charset="-128"/>
                  <a:ea typeface="UD デジタル 教科書体 NP-R" panose="02020400000000000000" pitchFamily="18" charset="-128"/>
                  <a:cs typeface="+mn-cs"/>
                </a:rPr>
                <a:t>統合プラットフォーム</a:t>
              </a:r>
              <a:endParaRPr kumimoji="1" lang="en-US" altLang="ja-JP" sz="1500" b="0" i="0" u="none" strike="noStrike" kern="1200" cap="none" spc="0" normalizeH="0" baseline="0" noProof="0">
                <a:ln>
                  <a:noFill/>
                </a:ln>
                <a:solidFill>
                  <a:srgbClr val="FFFFFF"/>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25" name="正方形/長方形 24">
              <a:extLst>
                <a:ext uri="{FF2B5EF4-FFF2-40B4-BE49-F238E27FC236}">
                  <a16:creationId xmlns:a16="http://schemas.microsoft.com/office/drawing/2014/main" id="{7B1EBAED-CACB-C7F1-9A4D-13C63DB17E08}"/>
                </a:ext>
              </a:extLst>
            </p:cNvPr>
            <p:cNvSpPr/>
            <p:nvPr/>
          </p:nvSpPr>
          <p:spPr>
            <a:xfrm>
              <a:off x="3541970" y="5146523"/>
              <a:ext cx="5605605" cy="553250"/>
            </a:xfrm>
            <a:prstGeom prst="rect">
              <a:avLst/>
            </a:prstGeom>
            <a:solidFill>
              <a:srgbClr val="C00000"/>
            </a:solidFill>
            <a:ln>
              <a:solidFill>
                <a:schemeClr val="bg2">
                  <a:lumMod val="90000"/>
                </a:schemeClr>
              </a:solidFill>
            </a:ln>
          </p:spPr>
          <p:style>
            <a:lnRef idx="0">
              <a:scrgbClr r="0" g="0" b="0"/>
            </a:lnRef>
            <a:fillRef idx="0">
              <a:scrgbClr r="0" g="0" b="0"/>
            </a:fillRef>
            <a:effectRef idx="0">
              <a:scrgbClr r="0" g="0" b="0"/>
            </a:effectRef>
            <a:fontRef idx="minor">
              <a:schemeClr val="lt1"/>
            </a:fontRef>
          </p:style>
          <p:txBody>
            <a:bodyPr bIns="36000" rtlCol="0" anchor="b"/>
            <a:lstStyle/>
            <a:p>
              <a:pPr marL="0" marR="0" lvl="0" indent="0" algn="ctr" defTabSz="914357"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a:ln>
                    <a:noFill/>
                  </a:ln>
                  <a:solidFill>
                    <a:srgbClr val="FFFFFF"/>
                  </a:solidFill>
                  <a:effectLst/>
                  <a:uLnTx/>
                  <a:uFillTx/>
                  <a:latin typeface="UD デジタル 教科書体 NP-R" panose="02020400000000000000" pitchFamily="18" charset="-128"/>
                  <a:ea typeface="UD デジタル 教科書体 NP-R" panose="02020400000000000000" pitchFamily="18" charset="-128"/>
                  <a:cs typeface="+mn-cs"/>
                </a:rPr>
                <a:t>汎用オンラインストレージ</a:t>
              </a:r>
            </a:p>
          </p:txBody>
        </p:sp>
        <p:sp>
          <p:nvSpPr>
            <p:cNvPr id="26" name="正方形/長方形 25">
              <a:extLst>
                <a:ext uri="{FF2B5EF4-FFF2-40B4-BE49-F238E27FC236}">
                  <a16:creationId xmlns:a16="http://schemas.microsoft.com/office/drawing/2014/main" id="{3AC178C6-C4C2-2C58-901E-5AFDE8CC1A9C}"/>
                </a:ext>
              </a:extLst>
            </p:cNvPr>
            <p:cNvSpPr/>
            <p:nvPr/>
          </p:nvSpPr>
          <p:spPr>
            <a:xfrm>
              <a:off x="4794630" y="4951120"/>
              <a:ext cx="3048409" cy="377528"/>
            </a:xfrm>
            <a:prstGeom prst="rect">
              <a:avLst/>
            </a:prstGeom>
            <a:solidFill>
              <a:srgbClr val="FCEAED"/>
            </a:solidFill>
            <a:ln>
              <a:solidFill>
                <a:schemeClr val="bg2">
                  <a:lumMod val="90000"/>
                </a:schemeClr>
              </a:solidFill>
            </a:ln>
          </p:spPr>
          <p:style>
            <a:lnRef idx="0">
              <a:scrgbClr r="0" g="0" b="0"/>
            </a:lnRef>
            <a:fillRef idx="0">
              <a:scrgbClr r="0" g="0" b="0"/>
            </a:fillRef>
            <a:effectRef idx="0">
              <a:scrgbClr r="0" g="0" b="0"/>
            </a:effectRef>
            <a:fontRef idx="minor">
              <a:schemeClr val="lt1"/>
            </a:fontRef>
          </p:style>
          <p:txBody>
            <a:bodyPr lIns="0" tIns="36000" rIns="0" bIns="0" rtlCol="0" anchor="ctr" anchorCtr="0"/>
            <a:lstStyle/>
            <a:p>
              <a:pPr marL="0" marR="0" lvl="0" indent="0" algn="ctr" defTabSz="91435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共通公文書管理サービス</a:t>
              </a:r>
              <a:endParaRPr kumimoji="1" lang="en-US" altLang="ja-JP" sz="14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ctr" defTabSz="914357"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（決裁・供覧・保管・情報公開・電子署名）</a:t>
              </a:r>
            </a:p>
          </p:txBody>
        </p:sp>
        <p:sp>
          <p:nvSpPr>
            <p:cNvPr id="27" name="正方形/長方形 26">
              <a:extLst>
                <a:ext uri="{FF2B5EF4-FFF2-40B4-BE49-F238E27FC236}">
                  <a16:creationId xmlns:a16="http://schemas.microsoft.com/office/drawing/2014/main" id="{C7A7048A-E59C-A58F-4A5D-EFE6C6AE6E66}"/>
                </a:ext>
              </a:extLst>
            </p:cNvPr>
            <p:cNvSpPr/>
            <p:nvPr/>
          </p:nvSpPr>
          <p:spPr>
            <a:xfrm>
              <a:off x="6951027" y="3877222"/>
              <a:ext cx="1800000" cy="458047"/>
            </a:xfrm>
            <a:prstGeom prst="rect">
              <a:avLst/>
            </a:prstGeom>
            <a:solidFill>
              <a:srgbClr val="FCEAED"/>
            </a:solidFill>
            <a:ln>
              <a:solidFill>
                <a:schemeClr val="bg2">
                  <a:lumMod val="90000"/>
                </a:schemeClr>
              </a:solidFill>
            </a:ln>
          </p:spPr>
          <p:style>
            <a:lnRef idx="0">
              <a:scrgbClr r="0" g="0" b="0"/>
            </a:lnRef>
            <a:fillRef idx="0">
              <a:scrgbClr r="0" g="0" b="0"/>
            </a:fillRef>
            <a:effectRef idx="0">
              <a:scrgbClr r="0" g="0" b="0"/>
            </a:effectRef>
            <a:fontRef idx="minor">
              <a:schemeClr val="lt1"/>
            </a:fontRef>
          </p:style>
          <p:txBody>
            <a:bodyPr wrap="none" rtlCol="0" anchor="ctr"/>
            <a:lstStyle/>
            <a:p>
              <a:pPr marL="0" marR="0" lvl="0" indent="0" algn="ctr" defTabSz="91435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FF0000"/>
                  </a:solidFill>
                  <a:effectLst/>
                  <a:uLnTx/>
                  <a:uFillTx/>
                  <a:latin typeface="UD デジタル 教科書体 NP-R" panose="02020400000000000000" pitchFamily="18" charset="-128"/>
                  <a:ea typeface="UD デジタル 教科書体 NP-R" panose="02020400000000000000" pitchFamily="18" charset="-128"/>
                  <a:cs typeface="+mn-cs"/>
                </a:rPr>
                <a:t>・・・</a:t>
              </a:r>
              <a:endParaRPr kumimoji="1" lang="en-US" altLang="ja-JP" sz="1400" b="0" i="0" u="none" strike="noStrike" kern="1200" cap="none" spc="0" normalizeH="0" baseline="0" noProof="0">
                <a:ln>
                  <a:noFill/>
                </a:ln>
                <a:solidFill>
                  <a:srgbClr val="FF0000"/>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ctr" defTabSz="914357"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srgbClr val="FF0000"/>
                  </a:solidFill>
                  <a:effectLst/>
                  <a:uLnTx/>
                  <a:uFillTx/>
                  <a:latin typeface="UD デジタル 教科書体 NP-R" panose="02020400000000000000" pitchFamily="18" charset="-128"/>
                  <a:ea typeface="UD デジタル 教科書体 NP-R" panose="02020400000000000000" pitchFamily="18" charset="-128"/>
                  <a:cs typeface="+mn-cs"/>
                </a:rPr>
                <a:t>（アプリケーション）</a:t>
              </a:r>
            </a:p>
          </p:txBody>
        </p:sp>
        <p:sp>
          <p:nvSpPr>
            <p:cNvPr id="28" name="正方形/長方形 27">
              <a:extLst>
                <a:ext uri="{FF2B5EF4-FFF2-40B4-BE49-F238E27FC236}">
                  <a16:creationId xmlns:a16="http://schemas.microsoft.com/office/drawing/2014/main" id="{B1CDD172-4E67-C71B-B4FA-28476FAE9E5F}"/>
                </a:ext>
              </a:extLst>
            </p:cNvPr>
            <p:cNvSpPr/>
            <p:nvPr/>
          </p:nvSpPr>
          <p:spPr>
            <a:xfrm>
              <a:off x="6638483" y="3966219"/>
              <a:ext cx="1800000" cy="458047"/>
            </a:xfrm>
            <a:prstGeom prst="rect">
              <a:avLst/>
            </a:prstGeom>
            <a:solidFill>
              <a:srgbClr val="FCEAED"/>
            </a:solidFill>
            <a:ln>
              <a:solidFill>
                <a:schemeClr val="bg2">
                  <a:lumMod val="90000"/>
                </a:schemeClr>
              </a:solidFill>
            </a:ln>
          </p:spPr>
          <p:style>
            <a:lnRef idx="0">
              <a:scrgbClr r="0" g="0" b="0"/>
            </a:lnRef>
            <a:fillRef idx="0">
              <a:scrgbClr r="0" g="0" b="0"/>
            </a:fillRef>
            <a:effectRef idx="0">
              <a:scrgbClr r="0" g="0" b="0"/>
            </a:effectRef>
            <a:fontRef idx="minor">
              <a:schemeClr val="lt1"/>
            </a:fontRef>
          </p:style>
          <p:txBody>
            <a:bodyPr wrap="none" rtlCol="0" anchor="ctr"/>
            <a:lstStyle/>
            <a:p>
              <a:pPr marL="0" marR="0" lvl="0" indent="0" algn="ctr" defTabSz="91435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○○サービス</a:t>
              </a:r>
              <a:endParaRPr kumimoji="1" lang="en-US" altLang="ja-JP" sz="1400" b="0" i="0" u="none" strike="noStrike" kern="1200" cap="none" spc="0" normalizeH="0" baseline="0" noProof="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ctr" defTabSz="914357"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（アプリケーション）</a:t>
              </a:r>
            </a:p>
          </p:txBody>
        </p:sp>
        <p:sp>
          <p:nvSpPr>
            <p:cNvPr id="29" name="吹き出し: 角を丸めた四角形 28">
              <a:extLst>
                <a:ext uri="{FF2B5EF4-FFF2-40B4-BE49-F238E27FC236}">
                  <a16:creationId xmlns:a16="http://schemas.microsoft.com/office/drawing/2014/main" id="{D6E3DA14-D682-659D-0977-F57AEA1F7C34}"/>
                </a:ext>
              </a:extLst>
            </p:cNvPr>
            <p:cNvSpPr/>
            <p:nvPr/>
          </p:nvSpPr>
          <p:spPr>
            <a:xfrm>
              <a:off x="7861181" y="4944710"/>
              <a:ext cx="1835125" cy="580835"/>
            </a:xfrm>
            <a:prstGeom prst="wedgeRoundRectCallout">
              <a:avLst>
                <a:gd name="adj1" fmla="val -32705"/>
                <a:gd name="adj2" fmla="val -101215"/>
                <a:gd name="adj3" fmla="val 16667"/>
              </a:avLst>
            </a:prstGeom>
            <a:solidFill>
              <a:srgbClr val="F1E43B"/>
            </a:solidFill>
            <a:ln w="6350">
              <a:solidFill>
                <a:schemeClr val="bg1"/>
              </a:solidFill>
            </a:ln>
            <a:effectLst/>
          </p:spPr>
          <p:txBody>
            <a:bodyPr wrap="square" lIns="18000" tIns="36000" rIns="18000" bIns="36000" rtlCol="0" anchor="ctr">
              <a:no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a:ln>
                    <a:noFill/>
                  </a:ln>
                  <a:effectLst/>
                  <a:uLnTx/>
                  <a:uFillTx/>
                  <a:latin typeface="UD デジタル 教科書体 NP-R" panose="02020400000000000000" pitchFamily="18" charset="-128"/>
                  <a:ea typeface="UD デジタル 教科書体 NP-R" panose="02020400000000000000" pitchFamily="18" charset="-128"/>
                  <a:cs typeface="Arial" charset="0"/>
                </a:rPr>
                <a:t>複数業務を一気通貫で束ねるシームレスな</a:t>
              </a:r>
              <a:r>
                <a:rPr kumimoji="1" lang="en-US" altLang="ja-JP" sz="1000" b="1" i="0" u="none" strike="noStrike" kern="1200" cap="none" spc="0" normalizeH="0" baseline="0" noProof="0">
                  <a:ln>
                    <a:noFill/>
                  </a:ln>
                  <a:effectLst/>
                  <a:uLnTx/>
                  <a:uFillTx/>
                  <a:latin typeface="UD デジタル 教科書体 NP-R" panose="02020400000000000000" pitchFamily="18" charset="-128"/>
                  <a:ea typeface="UD デジタル 教科書体 NP-R" panose="02020400000000000000" pitchFamily="18" charset="-128"/>
                  <a:cs typeface="Arial" charset="0"/>
                </a:rPr>
                <a:t>UX/</a:t>
              </a:r>
              <a:r>
                <a:rPr kumimoji="1" lang="ja-JP" altLang="en-US" sz="1000" b="1" i="0" u="none" strike="noStrike" kern="1200" cap="none" spc="0" normalizeH="0" baseline="0" noProof="0">
                  <a:ln>
                    <a:noFill/>
                  </a:ln>
                  <a:effectLst/>
                  <a:uLnTx/>
                  <a:uFillTx/>
                  <a:latin typeface="UD デジタル 教科書体 NP-R" panose="02020400000000000000" pitchFamily="18" charset="-128"/>
                  <a:ea typeface="UD デジタル 教科書体 NP-R" panose="02020400000000000000" pitchFamily="18" charset="-128"/>
                  <a:cs typeface="Arial" charset="0"/>
                </a:rPr>
                <a:t>共通機能の一元化を実現</a:t>
              </a:r>
              <a:endParaRPr kumimoji="1" lang="en-US" altLang="ja-JP" sz="1000" b="1" i="0" u="none" strike="noStrike" kern="1200" cap="none" spc="0" normalizeH="0" baseline="0" noProof="0">
                <a:ln>
                  <a:noFill/>
                </a:ln>
                <a:effectLst/>
                <a:uLnTx/>
                <a:uFillTx/>
                <a:latin typeface="UD デジタル 教科書体 NP-R" panose="02020400000000000000" pitchFamily="18" charset="-128"/>
                <a:ea typeface="UD デジタル 教科書体 NP-R" panose="02020400000000000000" pitchFamily="18" charset="-128"/>
                <a:cs typeface="Arial" charset="0"/>
              </a:endParaRPr>
            </a:p>
          </p:txBody>
        </p:sp>
        <p:cxnSp>
          <p:nvCxnSpPr>
            <p:cNvPr id="32" name="コネクタ: カギ線 31">
              <a:extLst>
                <a:ext uri="{FF2B5EF4-FFF2-40B4-BE49-F238E27FC236}">
                  <a16:creationId xmlns:a16="http://schemas.microsoft.com/office/drawing/2014/main" id="{E188566E-EAB1-0D03-B13E-D4BAF46D21C2}"/>
                </a:ext>
              </a:extLst>
            </p:cNvPr>
            <p:cNvCxnSpPr>
              <a:cxnSpLocks/>
            </p:cNvCxnSpPr>
            <p:nvPr/>
          </p:nvCxnSpPr>
          <p:spPr bwMode="auto">
            <a:xfrm rot="10800000" flipV="1">
              <a:off x="3532769" y="4263501"/>
              <a:ext cx="12699" cy="1210818"/>
            </a:xfrm>
            <a:prstGeom prst="bentConnector3">
              <a:avLst>
                <a:gd name="adj1" fmla="val 1800000"/>
              </a:avLst>
            </a:prstGeom>
            <a:solidFill>
              <a:schemeClr val="bg1"/>
            </a:solidFill>
            <a:ln w="69850" cap="flat" cmpd="sng" algn="ctr">
              <a:solidFill>
                <a:schemeClr val="bg1">
                  <a:lumMod val="75000"/>
                </a:schemeClr>
              </a:solidFill>
              <a:prstDash val="solid"/>
              <a:round/>
              <a:headEnd type="none" w="med" len="med"/>
              <a:tailEnd type="none" w="med" len="med"/>
            </a:ln>
            <a:effectLst/>
          </p:spPr>
        </p:cxnSp>
        <p:sp>
          <p:nvSpPr>
            <p:cNvPr id="33" name="吹き出し: 角を丸めた四角形 32">
              <a:extLst>
                <a:ext uri="{FF2B5EF4-FFF2-40B4-BE49-F238E27FC236}">
                  <a16:creationId xmlns:a16="http://schemas.microsoft.com/office/drawing/2014/main" id="{C6EE9D68-0599-48EE-F304-B4314EBDC0AB}"/>
                </a:ext>
              </a:extLst>
            </p:cNvPr>
            <p:cNvSpPr/>
            <p:nvPr/>
          </p:nvSpPr>
          <p:spPr>
            <a:xfrm>
              <a:off x="3410325" y="5216852"/>
              <a:ext cx="1250678" cy="343209"/>
            </a:xfrm>
            <a:prstGeom prst="wedgeRoundRectCallout">
              <a:avLst>
                <a:gd name="adj1" fmla="val 66748"/>
                <a:gd name="adj2" fmla="val 22777"/>
                <a:gd name="adj3" fmla="val 16667"/>
              </a:avLst>
            </a:prstGeom>
            <a:solidFill>
              <a:srgbClr val="F1E43B"/>
            </a:solidFill>
            <a:ln w="6350">
              <a:solidFill>
                <a:schemeClr val="bg1"/>
              </a:solidFill>
            </a:ln>
            <a:effectLst/>
          </p:spPr>
          <p:txBody>
            <a:bodyPr wrap="square" lIns="36000" tIns="36000" rIns="36000" bIns="36000" rtlCol="0" anchor="ctr">
              <a:no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a:ln>
                    <a:noFill/>
                  </a:ln>
                  <a:effectLst/>
                  <a:uLnTx/>
                  <a:uFillTx/>
                  <a:latin typeface="UD デジタル 教科書体 NP-R" panose="02020400000000000000" pitchFamily="18" charset="-128"/>
                  <a:ea typeface="UD デジタル 教科書体 NP-R" panose="02020400000000000000" pitchFamily="18" charset="-128"/>
                  <a:cs typeface="Arial" charset="0"/>
                </a:rPr>
                <a:t>より適切な公文書管理を実現</a:t>
              </a:r>
            </a:p>
          </p:txBody>
        </p:sp>
        <p:cxnSp>
          <p:nvCxnSpPr>
            <p:cNvPr id="34" name="コネクタ: カギ線 33">
              <a:extLst>
                <a:ext uri="{FF2B5EF4-FFF2-40B4-BE49-F238E27FC236}">
                  <a16:creationId xmlns:a16="http://schemas.microsoft.com/office/drawing/2014/main" id="{945725C0-B25E-521C-A04D-99CB12DC8177}"/>
                </a:ext>
              </a:extLst>
            </p:cNvPr>
            <p:cNvCxnSpPr>
              <a:cxnSpLocks/>
            </p:cNvCxnSpPr>
            <p:nvPr/>
          </p:nvCxnSpPr>
          <p:spPr bwMode="auto">
            <a:xfrm rot="16200000" flipH="1">
              <a:off x="6223206" y="4725147"/>
              <a:ext cx="216690" cy="193644"/>
            </a:xfrm>
            <a:prstGeom prst="bentConnector3">
              <a:avLst>
                <a:gd name="adj1" fmla="val 50000"/>
              </a:avLst>
            </a:prstGeom>
            <a:solidFill>
              <a:schemeClr val="bg1"/>
            </a:solidFill>
            <a:ln w="69850" cap="flat" cmpd="sng" algn="ctr">
              <a:solidFill>
                <a:schemeClr val="bg1">
                  <a:lumMod val="75000"/>
                </a:schemeClr>
              </a:solidFill>
              <a:prstDash val="solid"/>
              <a:round/>
              <a:headEnd type="none" w="med" len="med"/>
              <a:tailEnd type="none" w="med" len="med"/>
            </a:ln>
            <a:effectLst/>
          </p:spPr>
        </p:cxnSp>
        <p:sp>
          <p:nvSpPr>
            <p:cNvPr id="36" name="正方形/長方形 35">
              <a:extLst>
                <a:ext uri="{FF2B5EF4-FFF2-40B4-BE49-F238E27FC236}">
                  <a16:creationId xmlns:a16="http://schemas.microsoft.com/office/drawing/2014/main" id="{53279147-AAF0-8E36-AEB1-7445A61E3BA2}"/>
                </a:ext>
              </a:extLst>
            </p:cNvPr>
            <p:cNvSpPr/>
            <p:nvPr/>
          </p:nvSpPr>
          <p:spPr>
            <a:xfrm>
              <a:off x="3693826" y="4129812"/>
              <a:ext cx="2796770" cy="458047"/>
            </a:xfrm>
            <a:prstGeom prst="rect">
              <a:avLst/>
            </a:prstGeom>
            <a:solidFill>
              <a:srgbClr val="FCEAED"/>
            </a:solidFill>
            <a:ln w="12700">
              <a:solidFill>
                <a:schemeClr val="bg2">
                  <a:lumMod val="90000"/>
                </a:schemeClr>
              </a:solidFill>
            </a:ln>
          </p:spPr>
          <p:style>
            <a:lnRef idx="0">
              <a:scrgbClr r="0" g="0" b="0"/>
            </a:lnRef>
            <a:fillRef idx="0">
              <a:scrgbClr r="0" g="0" b="0"/>
            </a:fillRef>
            <a:effectRef idx="0">
              <a:scrgbClr r="0" g="0" b="0"/>
            </a:effectRef>
            <a:fontRef idx="minor">
              <a:schemeClr val="lt1"/>
            </a:fontRef>
          </p:style>
          <p:txBody>
            <a:bodyPr wrap="none" lIns="0" tIns="0" rIns="0" bIns="0" rtlCol="0" anchor="ctr"/>
            <a:lstStyle/>
            <a:p>
              <a:pPr marL="0" marR="0" lvl="0" indent="0" algn="ctr" defTabSz="91435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案件管理・連携サービス</a:t>
              </a:r>
            </a:p>
            <a:p>
              <a:pPr marL="0" marR="0" lvl="0" indent="0" algn="ctr" defTabSz="914357"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（案件進捗管理・案件情報可視化）</a:t>
              </a:r>
            </a:p>
          </p:txBody>
        </p:sp>
        <p:sp>
          <p:nvSpPr>
            <p:cNvPr id="39" name="正方形/長方形 38">
              <a:extLst>
                <a:ext uri="{FF2B5EF4-FFF2-40B4-BE49-F238E27FC236}">
                  <a16:creationId xmlns:a16="http://schemas.microsoft.com/office/drawing/2014/main" id="{FCC6D14A-75F4-45A9-89E1-91481374B32B}"/>
                </a:ext>
              </a:extLst>
            </p:cNvPr>
            <p:cNvSpPr/>
            <p:nvPr/>
          </p:nvSpPr>
          <p:spPr>
            <a:xfrm>
              <a:off x="6434571" y="2904454"/>
              <a:ext cx="718056" cy="506427"/>
            </a:xfrm>
            <a:prstGeom prst="rect">
              <a:avLst/>
            </a:prstGeom>
            <a:solidFill>
              <a:srgbClr val="FCEAED"/>
            </a:solidFill>
            <a:ln>
              <a:solidFill>
                <a:schemeClr val="bg2">
                  <a:lumMod val="90000"/>
                </a:schemeClr>
              </a:solidFill>
            </a:ln>
          </p:spPr>
          <p:style>
            <a:lnRef idx="0">
              <a:scrgbClr r="0" g="0" b="0"/>
            </a:lnRef>
            <a:fillRef idx="0">
              <a:scrgbClr r="0" g="0" b="0"/>
            </a:fillRef>
            <a:effectRef idx="0">
              <a:scrgbClr r="0" g="0" b="0"/>
            </a:effectRef>
            <a:fontRef idx="minor">
              <a:schemeClr val="lt1"/>
            </a:fontRef>
          </p:style>
          <p:txBody>
            <a:bodyPr wrap="none" tIns="36000" bIns="0" rtlCol="0" anchor="ctr"/>
            <a:lstStyle/>
            <a:p>
              <a:pPr marL="0" marR="0" lvl="0" indent="0" algn="ctr" defTabSz="914357" rtl="0" eaLnBrk="1" fontAlgn="auto" latinLnBrk="0" hangingPunct="1">
                <a:lnSpc>
                  <a:spcPct val="9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財務会計</a:t>
              </a:r>
              <a:endParaRPr kumimoji="1" lang="en-US" altLang="ja-JP" sz="11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cxnSp>
          <p:nvCxnSpPr>
            <p:cNvPr id="40" name="コネクタ: カギ線 39">
              <a:extLst>
                <a:ext uri="{FF2B5EF4-FFF2-40B4-BE49-F238E27FC236}">
                  <a16:creationId xmlns:a16="http://schemas.microsoft.com/office/drawing/2014/main" id="{C2CA0E93-B793-38E7-BD52-03512AB8C422}"/>
                </a:ext>
              </a:extLst>
            </p:cNvPr>
            <p:cNvCxnSpPr>
              <a:cxnSpLocks/>
              <a:stCxn id="19" idx="2"/>
              <a:endCxn id="24" idx="0"/>
            </p:cNvCxnSpPr>
            <p:nvPr/>
          </p:nvCxnSpPr>
          <p:spPr bwMode="auto">
            <a:xfrm rot="16200000" flipH="1">
              <a:off x="5388483" y="2810156"/>
              <a:ext cx="365819" cy="1566329"/>
            </a:xfrm>
            <a:prstGeom prst="bentConnector3">
              <a:avLst>
                <a:gd name="adj1" fmla="val 50000"/>
              </a:avLst>
            </a:prstGeom>
            <a:solidFill>
              <a:schemeClr val="bg1"/>
            </a:solidFill>
            <a:ln w="69850" cap="flat" cmpd="sng" algn="ctr">
              <a:solidFill>
                <a:schemeClr val="bg1">
                  <a:lumMod val="75000"/>
                </a:schemeClr>
              </a:solidFill>
              <a:prstDash val="solid"/>
              <a:round/>
              <a:headEnd type="none" w="med" len="med"/>
              <a:tailEnd type="none" w="med" len="med"/>
            </a:ln>
            <a:effectLst/>
          </p:spPr>
        </p:cxnSp>
        <p:cxnSp>
          <p:nvCxnSpPr>
            <p:cNvPr id="41" name="コネクタ: カギ線 40">
              <a:extLst>
                <a:ext uri="{FF2B5EF4-FFF2-40B4-BE49-F238E27FC236}">
                  <a16:creationId xmlns:a16="http://schemas.microsoft.com/office/drawing/2014/main" id="{9DF0AED6-B42A-A0BF-AD4D-AE1FCDE3E6B4}"/>
                </a:ext>
              </a:extLst>
            </p:cNvPr>
            <p:cNvCxnSpPr>
              <a:cxnSpLocks/>
              <a:stCxn id="7" idx="2"/>
              <a:endCxn id="24" idx="0"/>
            </p:cNvCxnSpPr>
            <p:nvPr/>
          </p:nvCxnSpPr>
          <p:spPr bwMode="auto">
            <a:xfrm rot="16200000" flipH="1">
              <a:off x="5890325" y="3311997"/>
              <a:ext cx="365819" cy="562645"/>
            </a:xfrm>
            <a:prstGeom prst="bentConnector3">
              <a:avLst>
                <a:gd name="adj1" fmla="val 50000"/>
              </a:avLst>
            </a:prstGeom>
            <a:solidFill>
              <a:schemeClr val="bg1"/>
            </a:solidFill>
            <a:ln w="69850" cap="flat" cmpd="sng" algn="ctr">
              <a:solidFill>
                <a:schemeClr val="bg1">
                  <a:lumMod val="75000"/>
                </a:schemeClr>
              </a:solidFill>
              <a:prstDash val="solid"/>
              <a:round/>
              <a:headEnd type="none" w="med" len="med"/>
              <a:tailEnd type="none" w="med" len="med"/>
            </a:ln>
            <a:effectLst/>
          </p:spPr>
        </p:cxnSp>
        <p:cxnSp>
          <p:nvCxnSpPr>
            <p:cNvPr id="42" name="コネクタ: カギ線 41">
              <a:extLst>
                <a:ext uri="{FF2B5EF4-FFF2-40B4-BE49-F238E27FC236}">
                  <a16:creationId xmlns:a16="http://schemas.microsoft.com/office/drawing/2014/main" id="{9AE32341-B3F8-47BA-2046-278A15CAD9A7}"/>
                </a:ext>
              </a:extLst>
            </p:cNvPr>
            <p:cNvCxnSpPr>
              <a:cxnSpLocks/>
              <a:stCxn id="39" idx="2"/>
              <a:endCxn id="24" idx="0"/>
            </p:cNvCxnSpPr>
            <p:nvPr/>
          </p:nvCxnSpPr>
          <p:spPr bwMode="auto">
            <a:xfrm rot="5400000">
              <a:off x="6391404" y="3374034"/>
              <a:ext cx="365349" cy="439043"/>
            </a:xfrm>
            <a:prstGeom prst="bentConnector3">
              <a:avLst>
                <a:gd name="adj1" fmla="val 50000"/>
              </a:avLst>
            </a:prstGeom>
            <a:solidFill>
              <a:schemeClr val="bg1"/>
            </a:solidFill>
            <a:ln w="69850" cap="flat" cmpd="sng" algn="ctr">
              <a:solidFill>
                <a:schemeClr val="bg1">
                  <a:lumMod val="75000"/>
                </a:schemeClr>
              </a:solidFill>
              <a:prstDash val="solid"/>
              <a:round/>
              <a:headEnd type="none" w="med" len="med"/>
              <a:tailEnd type="none" w="med" len="med"/>
            </a:ln>
            <a:effectLst/>
          </p:spPr>
        </p:cxnSp>
        <p:cxnSp>
          <p:nvCxnSpPr>
            <p:cNvPr id="43" name="コネクタ: カギ線 42">
              <a:extLst>
                <a:ext uri="{FF2B5EF4-FFF2-40B4-BE49-F238E27FC236}">
                  <a16:creationId xmlns:a16="http://schemas.microsoft.com/office/drawing/2014/main" id="{308149FE-D1A4-2F35-899F-D682F19C2A58}"/>
                </a:ext>
              </a:extLst>
            </p:cNvPr>
            <p:cNvCxnSpPr>
              <a:cxnSpLocks/>
              <a:stCxn id="8" idx="2"/>
              <a:endCxn id="24" idx="0"/>
            </p:cNvCxnSpPr>
            <p:nvPr/>
          </p:nvCxnSpPr>
          <p:spPr bwMode="auto">
            <a:xfrm rot="5400000">
              <a:off x="6945762" y="2885450"/>
              <a:ext cx="299576" cy="1481982"/>
            </a:xfrm>
            <a:prstGeom prst="bentConnector3">
              <a:avLst>
                <a:gd name="adj1" fmla="val 50000"/>
              </a:avLst>
            </a:prstGeom>
            <a:solidFill>
              <a:schemeClr val="bg1"/>
            </a:solidFill>
            <a:ln w="69850" cap="flat" cmpd="sng" algn="ctr">
              <a:solidFill>
                <a:schemeClr val="bg1">
                  <a:lumMod val="75000"/>
                </a:schemeClr>
              </a:solidFill>
              <a:prstDash val="solid"/>
              <a:round/>
              <a:headEnd type="none" w="med" len="med"/>
              <a:tailEnd type="none" w="med" len="med"/>
            </a:ln>
            <a:effectLst/>
          </p:spPr>
        </p:cxnSp>
        <p:sp>
          <p:nvSpPr>
            <p:cNvPr id="45" name="四角形: 角を丸くする 44">
              <a:extLst>
                <a:ext uri="{FF2B5EF4-FFF2-40B4-BE49-F238E27FC236}">
                  <a16:creationId xmlns:a16="http://schemas.microsoft.com/office/drawing/2014/main" id="{36670BA2-9352-0CB5-DE65-D483BE6EAF66}"/>
                </a:ext>
              </a:extLst>
            </p:cNvPr>
            <p:cNvSpPr/>
            <p:nvPr/>
          </p:nvSpPr>
          <p:spPr>
            <a:xfrm>
              <a:off x="4070075" y="3566224"/>
              <a:ext cx="4680000" cy="140329"/>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5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データ連携（</a:t>
              </a:r>
              <a:r>
                <a:rPr kumimoji="1" lang="en-US" altLang="ja-JP" sz="1400" b="0" i="0" u="none" strike="noStrike" kern="1200" cap="none" spc="0" normalizeH="0" baseline="0" noProof="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API</a:t>
              </a:r>
              <a:r>
                <a:rPr kumimoji="1" lang="ja-JP" altLang="en-US" sz="1400" b="0" i="0" u="none" strike="noStrike" kern="1200" cap="none" spc="0" normalizeH="0" baseline="0" noProof="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等）</a:t>
              </a:r>
              <a:endParaRPr kumimoji="1" lang="ja-JP" altLang="en-US" sz="1400" b="0" i="0" u="none" strike="sngStrike" kern="1200" cap="none" spc="0" normalizeH="0" baseline="0" noProof="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47" name="正方形/長方形 46">
              <a:extLst>
                <a:ext uri="{FF2B5EF4-FFF2-40B4-BE49-F238E27FC236}">
                  <a16:creationId xmlns:a16="http://schemas.microsoft.com/office/drawing/2014/main" id="{F8426CC3-0EAE-10A7-944D-9B1805A150B7}"/>
                </a:ext>
              </a:extLst>
            </p:cNvPr>
            <p:cNvSpPr/>
            <p:nvPr/>
          </p:nvSpPr>
          <p:spPr>
            <a:xfrm>
              <a:off x="7476388" y="2923932"/>
              <a:ext cx="720001" cy="265132"/>
            </a:xfrm>
            <a:prstGeom prst="rect">
              <a:avLst/>
            </a:prstGeom>
            <a:solidFill>
              <a:srgbClr val="FCEAED"/>
            </a:solidFill>
            <a:ln>
              <a:solidFill>
                <a:schemeClr val="bg2">
                  <a:lumMod val="90000"/>
                </a:schemeClr>
              </a:solidFill>
            </a:ln>
          </p:spPr>
          <p:style>
            <a:lnRef idx="0">
              <a:scrgbClr r="0" g="0" b="0"/>
            </a:lnRef>
            <a:fillRef idx="0">
              <a:scrgbClr r="0" g="0" b="0"/>
            </a:fillRef>
            <a:effectRef idx="0">
              <a:scrgbClr r="0" g="0" b="0"/>
            </a:effectRef>
            <a:fontRef idx="minor">
              <a:schemeClr val="lt1"/>
            </a:fontRef>
          </p:style>
          <p:txBody>
            <a:bodyPr wrap="none" tIns="36000" bIns="0" rtlCol="0" anchor="ctr"/>
            <a:lstStyle/>
            <a:p>
              <a:pPr marL="0" marR="0" lvl="0" indent="0" algn="ctr" defTabSz="914357" rtl="0" eaLnBrk="1" fontAlgn="auto" latinLnBrk="0" hangingPunct="1">
                <a:lnSpc>
                  <a:spcPct val="80000"/>
                </a:lnSpc>
                <a:spcBef>
                  <a:spcPts val="0"/>
                </a:spcBef>
                <a:spcAft>
                  <a:spcPts val="0"/>
                </a:spcAft>
                <a:buClrTx/>
                <a:buSzTx/>
                <a:buFontTx/>
                <a:buNone/>
                <a:tabLst/>
                <a:defRPr/>
              </a:pPr>
              <a:r>
                <a:rPr kumimoji="1" lang="ja-JP" altLang="en-US" sz="1100" b="0" i="0" u="none" strike="noStrike" kern="1200" cap="none" spc="-25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タレント</a:t>
              </a:r>
              <a:endParaRPr kumimoji="1" lang="en-US" altLang="ja-JP" sz="1100" b="0" i="0" u="none" strike="noStrike" kern="1200" cap="none" spc="-25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ctr" defTabSz="914357" rtl="0" eaLnBrk="1" fontAlgn="auto" latinLnBrk="0" hangingPunct="1">
                <a:lnSpc>
                  <a:spcPct val="80000"/>
                </a:lnSpc>
                <a:spcBef>
                  <a:spcPts val="0"/>
                </a:spcBef>
                <a:spcAft>
                  <a:spcPts val="0"/>
                </a:spcAft>
                <a:buClrTx/>
                <a:buSzTx/>
                <a:buFontTx/>
                <a:buNone/>
                <a:tabLst/>
                <a:defRPr/>
              </a:pPr>
              <a:r>
                <a:rPr kumimoji="1" lang="ja-JP" altLang="en-US" sz="1100" b="0" i="0" u="none" strike="noStrike" kern="1200" cap="none" spc="-25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マネジメント</a:t>
              </a:r>
              <a:endParaRPr kumimoji="1" lang="en-US" altLang="ja-JP" sz="1100" b="0" i="0" u="none" strike="noStrike" kern="1200" cap="none" spc="-25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51" name="吹き出し: 角を丸めた四角形 50">
              <a:extLst>
                <a:ext uri="{FF2B5EF4-FFF2-40B4-BE49-F238E27FC236}">
                  <a16:creationId xmlns:a16="http://schemas.microsoft.com/office/drawing/2014/main" id="{00C01DED-E7BE-CEB4-5FB5-7BE2A8AF2034}"/>
                </a:ext>
              </a:extLst>
            </p:cNvPr>
            <p:cNvSpPr/>
            <p:nvPr/>
          </p:nvSpPr>
          <p:spPr>
            <a:xfrm>
              <a:off x="3329801" y="3363344"/>
              <a:ext cx="1052201" cy="343208"/>
            </a:xfrm>
            <a:prstGeom prst="wedgeRoundRectCallout">
              <a:avLst>
                <a:gd name="adj1" fmla="val 108541"/>
                <a:gd name="adj2" fmla="val 23199"/>
                <a:gd name="adj3" fmla="val 16667"/>
              </a:avLst>
            </a:prstGeom>
            <a:solidFill>
              <a:srgbClr val="F1E43B"/>
            </a:solidFill>
            <a:ln w="6350">
              <a:solidFill>
                <a:schemeClr val="bg1"/>
              </a:solidFill>
            </a:ln>
            <a:effectLst/>
          </p:spPr>
          <p:txBody>
            <a:bodyPr wrap="square" lIns="36000" tIns="36000" rIns="36000" bIns="36000" rtlCol="0" anchor="ctr">
              <a:no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a:ln>
                    <a:noFill/>
                  </a:ln>
                  <a:effectLst/>
                  <a:uLnTx/>
                  <a:uFillTx/>
                  <a:latin typeface="UD デジタル 教科書体 NP-R" panose="02020400000000000000" pitchFamily="18" charset="-128"/>
                  <a:ea typeface="UD デジタル 教科書体 NP-R" panose="02020400000000000000" pitchFamily="18" charset="-128"/>
                  <a:cs typeface="Arial" charset="0"/>
                </a:rPr>
                <a:t>多重入力の</a:t>
              </a:r>
              <a:endParaRPr kumimoji="1" lang="en-US" altLang="ja-JP" sz="1000" b="1" i="0" u="none" strike="noStrike" kern="1200" cap="none" spc="0" normalizeH="0" baseline="0" noProof="0">
                <a:ln>
                  <a:noFill/>
                </a:ln>
                <a:effectLst/>
                <a:uLnTx/>
                <a:uFillTx/>
                <a:latin typeface="UD デジタル 教科書体 NP-R" panose="02020400000000000000" pitchFamily="18" charset="-128"/>
                <a:ea typeface="UD デジタル 教科書体 NP-R" panose="02020400000000000000" pitchFamily="18" charset="-128"/>
                <a:cs typeface="Arial" charset="0"/>
              </a:endParaRPr>
            </a:p>
            <a:p>
              <a:pPr marL="0" marR="0" lvl="0" indent="0" algn="l" defTabSz="914357"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a:ln>
                    <a:noFill/>
                  </a:ln>
                  <a:effectLst/>
                  <a:uLnTx/>
                  <a:uFillTx/>
                  <a:latin typeface="UD デジタル 教科書体 NP-R" panose="02020400000000000000" pitchFamily="18" charset="-128"/>
                  <a:ea typeface="UD デジタル 教科書体 NP-R" panose="02020400000000000000" pitchFamily="18" charset="-128"/>
                  <a:cs typeface="Arial" charset="0"/>
                </a:rPr>
                <a:t>解消を実現</a:t>
              </a:r>
            </a:p>
          </p:txBody>
        </p:sp>
      </p:grpSp>
      <p:sp>
        <p:nvSpPr>
          <p:cNvPr id="195" name="スライド番号プレースホルダー 3">
            <a:extLst>
              <a:ext uri="{FF2B5EF4-FFF2-40B4-BE49-F238E27FC236}">
                <a16:creationId xmlns:a16="http://schemas.microsoft.com/office/drawing/2014/main" id="{7E0C8945-89DD-417A-AF32-1CEBF4ABF23D}"/>
              </a:ext>
            </a:extLst>
          </p:cNvPr>
          <p:cNvSpPr>
            <a:spLocks noGrp="1"/>
          </p:cNvSpPr>
          <p:nvPr>
            <p:ph type="sldNum" sz="quarter" idx="12"/>
          </p:nvPr>
        </p:nvSpPr>
        <p:spPr>
          <a:xfrm>
            <a:off x="9445551" y="6483763"/>
            <a:ext cx="2743200" cy="365125"/>
          </a:xfrm>
        </p:spPr>
        <p:txBody>
          <a:bodyPr/>
          <a:lstStyle/>
          <a:p>
            <a:fld id="{63C598F0-0FE0-4076-80A3-C96A98F7321E}" type="slidenum">
              <a:rPr kumimoji="1" lang="ja-JP" altLang="en-US" smtClean="0"/>
              <a:t>55</a:t>
            </a:fld>
            <a:endParaRPr kumimoji="1" lang="ja-JP" altLang="en-US"/>
          </a:p>
        </p:txBody>
      </p:sp>
    </p:spTree>
    <p:extLst>
      <p:ext uri="{BB962C8B-B14F-4D97-AF65-F5344CB8AC3E}">
        <p14:creationId xmlns:p14="http://schemas.microsoft.com/office/powerpoint/2010/main" val="40786683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テキスト ボックス 38">
            <a:extLst>
              <a:ext uri="{FF2B5EF4-FFF2-40B4-BE49-F238E27FC236}">
                <a16:creationId xmlns:a16="http://schemas.microsoft.com/office/drawing/2014/main" id="{534D0D60-9A7E-4E8A-82DE-A9232B5120A2}"/>
              </a:ext>
            </a:extLst>
          </p:cNvPr>
          <p:cNvSpPr txBox="1"/>
          <p:nvPr/>
        </p:nvSpPr>
        <p:spPr>
          <a:xfrm>
            <a:off x="336000" y="3147418"/>
            <a:ext cx="11520000" cy="2600239"/>
          </a:xfrm>
          <a:prstGeom prst="rect">
            <a:avLst/>
          </a:prstGeom>
          <a:ln/>
        </p:spPr>
        <p:style>
          <a:lnRef idx="2">
            <a:schemeClr val="dk1"/>
          </a:lnRef>
          <a:fillRef idx="1">
            <a:schemeClr val="lt1"/>
          </a:fillRef>
          <a:effectRef idx="0">
            <a:schemeClr val="dk1"/>
          </a:effectRef>
          <a:fontRef idx="minor">
            <a:schemeClr val="dk1"/>
          </a:fontRef>
        </p:style>
        <p:txBody>
          <a:bodyPr wrap="square" lIns="72000" tIns="72000" rIns="72000" bIns="36000" rtlCol="0">
            <a:noAutofit/>
          </a:bodyPr>
          <a:lstStyle>
            <a:defPPr>
              <a:defRPr lang="ja-JP"/>
            </a:defPPr>
            <a:lvl1pPr marL="285750" indent="-285750">
              <a:buFont typeface="Wingdings" panose="05000000000000000000" pitchFamily="2" charset="2"/>
              <a:buChar char="Ø"/>
              <a:defRPr sz="1400"/>
            </a:lvl1pPr>
          </a:lstStyle>
          <a:p>
            <a:pPr marL="0" indent="0">
              <a:buNone/>
            </a:pPr>
            <a:r>
              <a:rPr lang="ja-JP" altLang="en-US" sz="1200" dirty="0">
                <a:solidFill>
                  <a:schemeClr val="tx1"/>
                </a:solidFill>
              </a:rPr>
              <a:t>  ➢ 新たにスーパーシティの取組を希望するフィールド・企業等を大阪府・市が募集・選定し、選定したフィールド・企業等による規制改革や先端的サービスの実装に向け、支援するための</a:t>
            </a:r>
            <a:br>
              <a:rPr lang="en-US" altLang="ja-JP" sz="1200" dirty="0">
                <a:solidFill>
                  <a:schemeClr val="tx1"/>
                </a:solidFill>
              </a:rPr>
            </a:br>
            <a:r>
              <a:rPr lang="ja-JP" altLang="en-US" sz="1200" dirty="0">
                <a:solidFill>
                  <a:schemeClr val="tx1"/>
                </a:solidFill>
              </a:rPr>
              <a:t>　　サポートを提供。この新たな「仕組み」の運用は</a:t>
            </a:r>
            <a:r>
              <a:rPr lang="en-US" altLang="ja-JP" sz="1200" dirty="0">
                <a:solidFill>
                  <a:schemeClr val="tx1"/>
                </a:solidFill>
              </a:rPr>
              <a:t>2026</a:t>
            </a:r>
            <a:r>
              <a:rPr lang="ja-JP" altLang="en-US" sz="1200" dirty="0">
                <a:solidFill>
                  <a:schemeClr val="tx1"/>
                </a:solidFill>
              </a:rPr>
              <a:t>年度中に開始。 </a:t>
            </a:r>
            <a:endParaRPr lang="en-US" altLang="ja-JP" sz="1200" dirty="0">
              <a:solidFill>
                <a:schemeClr val="tx1"/>
              </a:solidFill>
            </a:endParaRPr>
          </a:p>
          <a:p>
            <a:pPr marL="0" indent="0">
              <a:spcBef>
                <a:spcPts val="50"/>
              </a:spcBef>
              <a:buNone/>
            </a:pPr>
            <a:r>
              <a:rPr lang="ja-JP" altLang="en-US" sz="1200" dirty="0"/>
              <a:t> ➢ スーパーシティの取組で得られた成果の府域展開を促進するため、資金面での支援方策等についても検討。</a:t>
            </a:r>
            <a:endParaRPr lang="en-US" altLang="ja-JP" sz="1200" dirty="0"/>
          </a:p>
        </p:txBody>
      </p:sp>
      <p:sp>
        <p:nvSpPr>
          <p:cNvPr id="9" name="テキスト ボックス 8">
            <a:extLst>
              <a:ext uri="{FF2B5EF4-FFF2-40B4-BE49-F238E27FC236}">
                <a16:creationId xmlns:a16="http://schemas.microsoft.com/office/drawing/2014/main" id="{0DD8AE9F-7748-4CD1-85B5-60F78AEA5DE3}"/>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solidFill>
                  <a:prstClr val="black"/>
                </a:solidFill>
              </a:rPr>
              <a:t>4-3.  </a:t>
            </a:r>
            <a:r>
              <a:rPr lang="en-US" altLang="ja-JP" sz="2000" b="1" dirty="0"/>
              <a:t>【</a:t>
            </a:r>
            <a:r>
              <a:rPr lang="ja-JP" altLang="en-US" sz="2000" b="1" dirty="0"/>
              <a:t>大阪府市</a:t>
            </a:r>
            <a:r>
              <a:rPr lang="en-US" altLang="ja-JP" sz="2000" b="1" dirty="0"/>
              <a:t>】</a:t>
            </a:r>
            <a:r>
              <a:rPr lang="ja-JP" altLang="en-US" sz="2000" b="1" dirty="0"/>
              <a:t>　</a:t>
            </a:r>
            <a:r>
              <a:rPr kumimoji="1" lang="ja-JP" altLang="en-US" sz="2000" b="1" dirty="0"/>
              <a:t>取組</a:t>
            </a:r>
            <a:endParaRPr kumimoji="1" lang="en-US" altLang="ja-JP" sz="2000" b="1" dirty="0"/>
          </a:p>
        </p:txBody>
      </p:sp>
      <p:sp>
        <p:nvSpPr>
          <p:cNvPr id="58" name="正方形/長方形 57">
            <a:extLst>
              <a:ext uri="{FF2B5EF4-FFF2-40B4-BE49-F238E27FC236}">
                <a16:creationId xmlns:a16="http://schemas.microsoft.com/office/drawing/2014/main" id="{1810551B-A6EB-4D20-80FA-D2406F7E72E4}"/>
              </a:ext>
            </a:extLst>
          </p:cNvPr>
          <p:cNvSpPr/>
          <p:nvPr/>
        </p:nvSpPr>
        <p:spPr>
          <a:xfrm>
            <a:off x="120000" y="493220"/>
            <a:ext cx="11952000" cy="288000"/>
          </a:xfrm>
          <a:prstGeom prst="rect">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lang="ja-JP" altLang="en-US" sz="1400" b="1" dirty="0"/>
              <a:t>スーパーシティ型国家戦略特区のさらなる活用</a:t>
            </a:r>
            <a:endParaRPr kumimoji="1" lang="ja-JP" altLang="en-US" sz="1400" b="1" dirty="0"/>
          </a:p>
        </p:txBody>
      </p:sp>
      <p:sp>
        <p:nvSpPr>
          <p:cNvPr id="18" name="スライド番号プレースホルダー 3">
            <a:extLst>
              <a:ext uri="{FF2B5EF4-FFF2-40B4-BE49-F238E27FC236}">
                <a16:creationId xmlns:a16="http://schemas.microsoft.com/office/drawing/2014/main" id="{7D40442F-5056-4DDA-906B-2920866B2DBF}"/>
              </a:ext>
            </a:extLst>
          </p:cNvPr>
          <p:cNvSpPr>
            <a:spLocks noGrp="1"/>
          </p:cNvSpPr>
          <p:nvPr>
            <p:ph type="sldNum" sz="quarter" idx="12"/>
          </p:nvPr>
        </p:nvSpPr>
        <p:spPr>
          <a:xfrm>
            <a:off x="9420027" y="6460557"/>
            <a:ext cx="2743200" cy="365125"/>
          </a:xfrm>
        </p:spPr>
        <p:txBody>
          <a:bodyPr/>
          <a:lstStyle/>
          <a:p>
            <a:fld id="{63C598F0-0FE0-4076-80A3-C96A98F7321E}" type="slidenum">
              <a:rPr kumimoji="1" lang="ja-JP" altLang="en-US" smtClean="0"/>
              <a:t>56</a:t>
            </a:fld>
            <a:endParaRPr kumimoji="1" lang="ja-JP" altLang="en-US" dirty="0"/>
          </a:p>
        </p:txBody>
      </p:sp>
      <p:sp>
        <p:nvSpPr>
          <p:cNvPr id="38" name="テキスト ボックス 37">
            <a:extLst>
              <a:ext uri="{FF2B5EF4-FFF2-40B4-BE49-F238E27FC236}">
                <a16:creationId xmlns:a16="http://schemas.microsoft.com/office/drawing/2014/main" id="{B2DB3F89-E46F-464C-A4E5-911F1325BD19}"/>
              </a:ext>
            </a:extLst>
          </p:cNvPr>
          <p:cNvSpPr txBox="1"/>
          <p:nvPr/>
        </p:nvSpPr>
        <p:spPr>
          <a:xfrm>
            <a:off x="336000" y="2194030"/>
            <a:ext cx="11520000" cy="459362"/>
          </a:xfrm>
          <a:prstGeom prst="rect">
            <a:avLst/>
          </a:prstGeom>
          <a:ln/>
        </p:spPr>
        <p:style>
          <a:lnRef idx="2">
            <a:schemeClr val="dk1"/>
          </a:lnRef>
          <a:fillRef idx="1">
            <a:schemeClr val="lt1"/>
          </a:fillRef>
          <a:effectRef idx="0">
            <a:schemeClr val="dk1"/>
          </a:effectRef>
          <a:fontRef idx="minor">
            <a:schemeClr val="dk1"/>
          </a:fontRef>
        </p:style>
        <p:txBody>
          <a:bodyPr wrap="square" lIns="72000" tIns="72000" rIns="72000" bIns="36000" rtlCol="0" anchor="ctr">
            <a:noAutofit/>
          </a:bodyPr>
          <a:lstStyle>
            <a:defPPr>
              <a:defRPr lang="ja-JP"/>
            </a:defPPr>
            <a:lvl1pPr marL="285750" indent="-285750">
              <a:buFont typeface="Wingdings" panose="05000000000000000000" pitchFamily="2" charset="2"/>
              <a:buChar char="Ø"/>
              <a:defRPr sz="600"/>
            </a:lvl1pPr>
          </a:lstStyle>
          <a:p>
            <a:pPr marL="0" indent="0">
              <a:buNone/>
            </a:pPr>
            <a:r>
              <a:rPr lang="ja-JP" altLang="en-US" sz="1200" dirty="0"/>
              <a:t> ➢ 万博後の未来社会の実現に向けた規制改革に係る新規提案やプロジェクトで実現した先端的サービスの展開促進を図る。</a:t>
            </a:r>
            <a:endParaRPr lang="en-US" altLang="ja-JP" sz="1200" dirty="0"/>
          </a:p>
        </p:txBody>
      </p:sp>
      <p:sp>
        <p:nvSpPr>
          <p:cNvPr id="5" name="テキスト ボックス 4">
            <a:extLst>
              <a:ext uri="{FF2B5EF4-FFF2-40B4-BE49-F238E27FC236}">
                <a16:creationId xmlns:a16="http://schemas.microsoft.com/office/drawing/2014/main" id="{80431861-3AC6-4997-89CC-88E2E00AE478}"/>
              </a:ext>
            </a:extLst>
          </p:cNvPr>
          <p:cNvSpPr txBox="1"/>
          <p:nvPr/>
        </p:nvSpPr>
        <p:spPr>
          <a:xfrm>
            <a:off x="426000" y="828926"/>
            <a:ext cx="11430000" cy="972397"/>
          </a:xfrm>
          <a:prstGeom prst="rect">
            <a:avLst/>
          </a:prstGeom>
          <a:noFill/>
        </p:spPr>
        <p:txBody>
          <a:bodyPr wrap="square" lIns="72000" tIns="36000" rIns="72000" bIns="72000" rtlCol="0" anchor="t" anchorCtr="0">
            <a:noAutofit/>
          </a:bodyPr>
          <a:lstStyle/>
          <a:p>
            <a:pPr>
              <a:spcBef>
                <a:spcPts val="300"/>
              </a:spcBef>
            </a:pPr>
            <a:r>
              <a:rPr lang="ja-JP" altLang="en-US" sz="1400" b="1" dirty="0"/>
              <a:t>データ連携と規制改革を進めるとともに、「夢洲」「うめきた２期」及びその他のフィールドにおいても、先端的サービスが継続的に創出される仕組みを構築し、その社会実装に結びつける好循環により、更なる住民</a:t>
            </a:r>
            <a:r>
              <a:rPr lang="en-US" altLang="ja-JP" sz="1400" b="1" dirty="0"/>
              <a:t>QOL</a:t>
            </a:r>
            <a:r>
              <a:rPr lang="ja-JP" altLang="en-US" sz="1400" b="1" dirty="0"/>
              <a:t>の向上と都市競争力の強化を図る</a:t>
            </a:r>
            <a:endParaRPr lang="en-US" altLang="ja-JP" sz="1400" b="1" dirty="0"/>
          </a:p>
          <a:p>
            <a:pPr>
              <a:spcBef>
                <a:spcPts val="300"/>
              </a:spcBef>
            </a:pPr>
            <a:r>
              <a:rPr lang="ja-JP" altLang="en-US" sz="1400" b="1" dirty="0"/>
              <a:t> ☑ </a:t>
            </a:r>
            <a:r>
              <a:rPr lang="en-US" altLang="ja-JP" sz="1400" b="1" dirty="0"/>
              <a:t>2022</a:t>
            </a:r>
            <a:r>
              <a:rPr lang="ja-JP" altLang="en-US" sz="1400" b="1" dirty="0"/>
              <a:t>年４月に大阪市域が区域指定され、</a:t>
            </a:r>
            <a:r>
              <a:rPr kumimoji="1" lang="en-US" altLang="ja-JP"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j-cs"/>
              </a:rPr>
              <a:t>2025</a:t>
            </a:r>
            <a:r>
              <a:rPr kumimoji="1" lang="ja-JP" altLang="en-US"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j-cs"/>
              </a:rPr>
              <a:t>年大阪・関西万博をマイルストーンとして、「夢洲」「うめきた２期」においてプロジェクトを推進</a:t>
            </a:r>
            <a:endParaRPr kumimoji="1" lang="en-US" altLang="ja-JP"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j-cs"/>
            </a:endParaRPr>
          </a:p>
          <a:p>
            <a:pPr>
              <a:spcBef>
                <a:spcPts val="300"/>
              </a:spcBef>
            </a:pPr>
            <a:r>
              <a:rPr kumimoji="1" lang="ja-JP" altLang="en-US"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j-cs"/>
              </a:rPr>
              <a:t> ☑ 万博後における新たな展開に係る府市の方針等を具体化し、大阪スーパーシティの取組を持続的に発展させる</a:t>
            </a:r>
          </a:p>
        </p:txBody>
      </p:sp>
      <p:sp>
        <p:nvSpPr>
          <p:cNvPr id="34" name="正方形/長方形 33">
            <a:extLst>
              <a:ext uri="{FF2B5EF4-FFF2-40B4-BE49-F238E27FC236}">
                <a16:creationId xmlns:a16="http://schemas.microsoft.com/office/drawing/2014/main" id="{0F6655F8-B3F8-4078-857C-4B5C63D11907}"/>
              </a:ext>
            </a:extLst>
          </p:cNvPr>
          <p:cNvSpPr/>
          <p:nvPr/>
        </p:nvSpPr>
        <p:spPr>
          <a:xfrm>
            <a:off x="336000" y="1910869"/>
            <a:ext cx="11520000" cy="288000"/>
          </a:xfrm>
          <a:prstGeom prst="rect">
            <a:avLst/>
          </a:prstGeom>
          <a:solidFill>
            <a:schemeClr val="bg1">
              <a:lumMod val="7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chemeClr val="tx1"/>
                </a:solidFill>
              </a:rPr>
              <a:t>１　「夢洲」「うめきた２期」におけるさらなる展開</a:t>
            </a:r>
          </a:p>
        </p:txBody>
      </p:sp>
      <p:sp>
        <p:nvSpPr>
          <p:cNvPr id="35" name="正方形/長方形 34">
            <a:extLst>
              <a:ext uri="{FF2B5EF4-FFF2-40B4-BE49-F238E27FC236}">
                <a16:creationId xmlns:a16="http://schemas.microsoft.com/office/drawing/2014/main" id="{F5430399-5C5B-4C0B-B267-A7D0338B2979}"/>
              </a:ext>
            </a:extLst>
          </p:cNvPr>
          <p:cNvSpPr/>
          <p:nvPr/>
        </p:nvSpPr>
        <p:spPr>
          <a:xfrm>
            <a:off x="336000" y="2858536"/>
            <a:ext cx="11520000" cy="288000"/>
          </a:xfrm>
          <a:prstGeom prst="rect">
            <a:avLst/>
          </a:prstGeom>
          <a:solidFill>
            <a:schemeClr val="bg1">
              <a:lumMod val="7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chemeClr val="tx1"/>
                </a:solidFill>
              </a:rPr>
              <a:t>２　新たなフィールドへの展開</a:t>
            </a:r>
          </a:p>
        </p:txBody>
      </p:sp>
      <p:sp>
        <p:nvSpPr>
          <p:cNvPr id="42" name="正方形/長方形 41">
            <a:extLst>
              <a:ext uri="{FF2B5EF4-FFF2-40B4-BE49-F238E27FC236}">
                <a16:creationId xmlns:a16="http://schemas.microsoft.com/office/drawing/2014/main" id="{FF7EDC31-B1ED-43B5-9306-4C803D854F76}"/>
              </a:ext>
            </a:extLst>
          </p:cNvPr>
          <p:cNvSpPr/>
          <p:nvPr/>
        </p:nvSpPr>
        <p:spPr>
          <a:xfrm>
            <a:off x="336000" y="5886738"/>
            <a:ext cx="11520000" cy="288000"/>
          </a:xfrm>
          <a:prstGeom prst="rect">
            <a:avLst/>
          </a:prstGeom>
          <a:solidFill>
            <a:schemeClr val="bg1">
              <a:lumMod val="7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chemeClr val="tx1"/>
                </a:solidFill>
              </a:rPr>
              <a:t>３　データ連携基盤の利活用推進と共同利用展開</a:t>
            </a:r>
            <a:endParaRPr lang="ja-JP" altLang="en-US" sz="1400" dirty="0">
              <a:solidFill>
                <a:schemeClr val="tx1"/>
              </a:solidFill>
            </a:endParaRPr>
          </a:p>
        </p:txBody>
      </p:sp>
      <p:sp>
        <p:nvSpPr>
          <p:cNvPr id="51" name="テキスト ボックス 50">
            <a:extLst>
              <a:ext uri="{FF2B5EF4-FFF2-40B4-BE49-F238E27FC236}">
                <a16:creationId xmlns:a16="http://schemas.microsoft.com/office/drawing/2014/main" id="{C01F2F30-253E-417E-824D-A73611003703}"/>
              </a:ext>
            </a:extLst>
          </p:cNvPr>
          <p:cNvSpPr txBox="1"/>
          <p:nvPr/>
        </p:nvSpPr>
        <p:spPr>
          <a:xfrm>
            <a:off x="336000" y="6173931"/>
            <a:ext cx="11520000" cy="448881"/>
          </a:xfrm>
          <a:prstGeom prst="rect">
            <a:avLst/>
          </a:prstGeom>
          <a:ln/>
        </p:spPr>
        <p:style>
          <a:lnRef idx="2">
            <a:schemeClr val="dk1"/>
          </a:lnRef>
          <a:fillRef idx="1">
            <a:schemeClr val="lt1"/>
          </a:fillRef>
          <a:effectRef idx="0">
            <a:schemeClr val="dk1"/>
          </a:effectRef>
          <a:fontRef idx="minor">
            <a:schemeClr val="dk1"/>
          </a:fontRef>
        </p:style>
        <p:txBody>
          <a:bodyPr wrap="square" lIns="72000" tIns="72000" rIns="72000" bIns="36000" rtlCol="0" anchor="ctr">
            <a:noAutofit/>
          </a:bodyPr>
          <a:lstStyle>
            <a:defPPr>
              <a:defRPr lang="ja-JP"/>
            </a:defPPr>
            <a:lvl1pPr marL="285750" indent="-285750">
              <a:buFont typeface="Wingdings" panose="05000000000000000000" pitchFamily="2" charset="2"/>
              <a:buChar char="Ø"/>
              <a:defRPr sz="600"/>
            </a:lvl1pPr>
          </a:lstStyle>
          <a:p>
            <a:pPr marL="0" indent="0">
              <a:buNone/>
            </a:pPr>
            <a:r>
              <a:rPr lang="ja-JP" altLang="en-US" sz="1200" dirty="0"/>
              <a:t> ➢ 大阪広域データ連携基盤（</a:t>
            </a:r>
            <a:r>
              <a:rPr lang="en-US" altLang="ja-JP" sz="1200" dirty="0"/>
              <a:t>ORDEN</a:t>
            </a:r>
            <a:r>
              <a:rPr lang="ja-JP" altLang="en-US" sz="1200" dirty="0"/>
              <a:t>）を活用し</a:t>
            </a:r>
            <a:r>
              <a:rPr lang="ja-JP" altLang="en-US" sz="1200" dirty="0">
                <a:solidFill>
                  <a:schemeClr val="tx1"/>
                </a:solidFill>
              </a:rPr>
              <a:t>、データ利活用推進と地方公共団体間における共同利用展開を一層推進。</a:t>
            </a:r>
            <a:endParaRPr lang="en-US" altLang="ja-JP" sz="1200" dirty="0">
              <a:solidFill>
                <a:schemeClr val="tx1"/>
              </a:solidFill>
            </a:endParaRPr>
          </a:p>
        </p:txBody>
      </p:sp>
      <p:sp>
        <p:nvSpPr>
          <p:cNvPr id="31" name="テキスト ボックス 30">
            <a:extLst>
              <a:ext uri="{FF2B5EF4-FFF2-40B4-BE49-F238E27FC236}">
                <a16:creationId xmlns:a16="http://schemas.microsoft.com/office/drawing/2014/main" id="{6053E43B-78D7-4538-A129-73E1ED9879DA}"/>
              </a:ext>
            </a:extLst>
          </p:cNvPr>
          <p:cNvSpPr txBox="1"/>
          <p:nvPr/>
        </p:nvSpPr>
        <p:spPr>
          <a:xfrm>
            <a:off x="2994152" y="4053539"/>
            <a:ext cx="4814884" cy="271607"/>
          </a:xfrm>
          <a:prstGeom prst="rect">
            <a:avLst/>
          </a:prstGeom>
          <a:noFill/>
        </p:spPr>
        <p:txBody>
          <a:bodyPr wrap="square" lIns="36000" tIns="36000" rIns="72000" bIns="72000" rtlCol="0">
            <a:noAutofit/>
          </a:bodyPr>
          <a:lstStyle/>
          <a:p>
            <a:r>
              <a:rPr kumimoji="1" lang="ja-JP" altLang="en-US" sz="1200" dirty="0">
                <a:latin typeface="Meiryo UI" panose="020B0604030504040204" pitchFamily="50" charset="-128"/>
                <a:ea typeface="Meiryo UI" panose="020B0604030504040204" pitchFamily="50" charset="-128"/>
              </a:rPr>
              <a:t>○ 取組の実現を支援するため、以下のサポートを実施</a:t>
            </a:r>
          </a:p>
        </p:txBody>
      </p:sp>
      <p:sp>
        <p:nvSpPr>
          <p:cNvPr id="32" name="テキスト ボックス 31">
            <a:extLst>
              <a:ext uri="{FF2B5EF4-FFF2-40B4-BE49-F238E27FC236}">
                <a16:creationId xmlns:a16="http://schemas.microsoft.com/office/drawing/2014/main" id="{5C7E43A5-17FB-4CC0-9D21-961061815E08}"/>
              </a:ext>
            </a:extLst>
          </p:cNvPr>
          <p:cNvSpPr txBox="1"/>
          <p:nvPr/>
        </p:nvSpPr>
        <p:spPr>
          <a:xfrm>
            <a:off x="1050080" y="4824390"/>
            <a:ext cx="5836743" cy="360000"/>
          </a:xfrm>
          <a:prstGeom prst="rect">
            <a:avLst/>
          </a:prstGeom>
          <a:noFill/>
          <a:ln w="6350">
            <a:solidFill>
              <a:sysClr val="window" lastClr="FFFFFF">
                <a:lumMod val="50000"/>
              </a:sysClr>
            </a:solidFill>
            <a:prstDash val="sysDash"/>
          </a:ln>
        </p:spPr>
        <p:txBody>
          <a:bodyPr wrap="square" lIns="72000" tIns="72000" rIns="72000" bIns="72000" rtlCol="0" anchor="ctr" anchorCtr="0">
            <a:noAutofit/>
          </a:bodyPr>
          <a:lstStyle>
            <a:defPPr>
              <a:defRPr lang="en-US"/>
            </a:defPPr>
            <a:lvl1pPr marR="0" lvl="0" indent="0" fontAlgn="auto">
              <a:lnSpc>
                <a:spcPct val="100000"/>
              </a:lnSpc>
              <a:spcBef>
                <a:spcPts val="0"/>
              </a:spcBef>
              <a:spcAft>
                <a:spcPts val="0"/>
              </a:spcAft>
              <a:buClrTx/>
              <a:buSzTx/>
              <a:buFontTx/>
              <a:buNone/>
              <a:tabLst/>
              <a:defRPr kumimoji="1" sz="900" i="0" u="none" strike="noStrike" cap="none" spc="0" normalizeH="0" baseline="0">
                <a:ln>
                  <a:noFill/>
                </a:ln>
                <a:solidFill>
                  <a:prstClr val="black"/>
                </a:solidFill>
                <a:effectLst/>
                <a:uLnTx/>
                <a:uFillTx/>
                <a:latin typeface="ＭＳ ゴシック" panose="020B0609070205080204" pitchFamily="49" charset="-128"/>
                <a:ea typeface="ＭＳ ゴシック" panose="020B0609070205080204" pitchFamily="49" charset="-128"/>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 規制改革提案への専門的サポート </a:t>
            </a:r>
            <a:endParaRPr kumimoji="1"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47E44E5C-3AFF-4401-B595-C30869BC0BBC}"/>
              </a:ext>
            </a:extLst>
          </p:cNvPr>
          <p:cNvSpPr txBox="1"/>
          <p:nvPr/>
        </p:nvSpPr>
        <p:spPr>
          <a:xfrm>
            <a:off x="1050080" y="5230429"/>
            <a:ext cx="5836743" cy="360000"/>
          </a:xfrm>
          <a:prstGeom prst="rect">
            <a:avLst/>
          </a:prstGeom>
          <a:noFill/>
          <a:ln w="6350">
            <a:solidFill>
              <a:sysClr val="window" lastClr="FFFFFF">
                <a:lumMod val="50000"/>
              </a:sysClr>
            </a:solidFill>
            <a:prstDash val="sysDash"/>
          </a:ln>
        </p:spPr>
        <p:txBody>
          <a:bodyPr wrap="square" lIns="72000" tIns="72000" rIns="72000" bIns="72000" rtlCol="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取組の付加価値向上等を図るブランディングサポート</a:t>
            </a:r>
            <a:endParaRPr kumimoji="1"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36" name="テキスト ボックス 35">
            <a:extLst>
              <a:ext uri="{FF2B5EF4-FFF2-40B4-BE49-F238E27FC236}">
                <a16:creationId xmlns:a16="http://schemas.microsoft.com/office/drawing/2014/main" id="{79524FBA-89D3-448D-B8D8-9037B15BDF79}"/>
              </a:ext>
            </a:extLst>
          </p:cNvPr>
          <p:cNvSpPr txBox="1"/>
          <p:nvPr/>
        </p:nvSpPr>
        <p:spPr>
          <a:xfrm>
            <a:off x="1052231" y="4427898"/>
            <a:ext cx="5836743" cy="360000"/>
          </a:xfrm>
          <a:prstGeom prst="rect">
            <a:avLst/>
          </a:prstGeom>
          <a:noFill/>
          <a:ln w="6350">
            <a:solidFill>
              <a:sysClr val="window" lastClr="FFFFFF">
                <a:lumMod val="50000"/>
              </a:sysClr>
            </a:solidFill>
            <a:prstDash val="sysDash"/>
          </a:ln>
        </p:spPr>
        <p:txBody>
          <a:bodyPr wrap="square" lIns="72000" tIns="72000" rIns="72000" bIns="72000" rtlCol="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 </a:t>
            </a:r>
            <a:r>
              <a:rPr kumimoji="1" lang="ja-JP" altLang="en-US" sz="1200" kern="0" dirty="0">
                <a:solidFill>
                  <a:prstClr val="black"/>
                </a:solidFill>
                <a:latin typeface="Meiryo UI" panose="020B0604030504040204" pitchFamily="50" charset="-128"/>
                <a:ea typeface="Meiryo UI" panose="020B0604030504040204" pitchFamily="50" charset="-128"/>
              </a:rPr>
              <a:t>先端的サービスの府域展開への伴走支援 </a:t>
            </a:r>
            <a:endParaRPr kumimoji="1"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48" name="四角形: メモ 47">
            <a:extLst>
              <a:ext uri="{FF2B5EF4-FFF2-40B4-BE49-F238E27FC236}">
                <a16:creationId xmlns:a16="http://schemas.microsoft.com/office/drawing/2014/main" id="{CCC95C3F-7289-4D8B-81C0-A33814B4FB09}"/>
              </a:ext>
            </a:extLst>
          </p:cNvPr>
          <p:cNvSpPr/>
          <p:nvPr/>
        </p:nvSpPr>
        <p:spPr>
          <a:xfrm>
            <a:off x="706832" y="3996923"/>
            <a:ext cx="2217644" cy="328223"/>
          </a:xfrm>
          <a:prstGeom prst="foldedCorner">
            <a:avLst>
              <a:gd name="adj" fmla="val 4889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44000" rIns="72000" bIns="36000" rtlCol="0" anchor="ctr"/>
          <a:lstStyle/>
          <a:p>
            <a:pPr algn="ctr"/>
            <a:r>
              <a:rPr kumimoji="1" lang="ja-JP" altLang="en-US" sz="1400" b="1" dirty="0">
                <a:solidFill>
                  <a:schemeClr val="tx1"/>
                </a:solidFill>
              </a:rPr>
              <a:t>サポートについて</a:t>
            </a:r>
          </a:p>
        </p:txBody>
      </p:sp>
      <p:sp>
        <p:nvSpPr>
          <p:cNvPr id="20" name="四角形: メモ 19">
            <a:extLst>
              <a:ext uri="{FF2B5EF4-FFF2-40B4-BE49-F238E27FC236}">
                <a16:creationId xmlns:a16="http://schemas.microsoft.com/office/drawing/2014/main" id="{2D9993FE-95C4-4A4B-B70B-24AF03249F34}"/>
              </a:ext>
            </a:extLst>
          </p:cNvPr>
          <p:cNvSpPr/>
          <p:nvPr/>
        </p:nvSpPr>
        <p:spPr>
          <a:xfrm>
            <a:off x="7424514" y="3996923"/>
            <a:ext cx="2217644" cy="328223"/>
          </a:xfrm>
          <a:prstGeom prst="foldedCorner">
            <a:avLst>
              <a:gd name="adj" fmla="val 4889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44000" rIns="72000" bIns="36000" rtlCol="0" anchor="ctr"/>
          <a:lstStyle/>
          <a:p>
            <a:pPr algn="ctr"/>
            <a:r>
              <a:rPr kumimoji="1" lang="ja-JP" altLang="en-US" sz="1400" b="1" dirty="0">
                <a:solidFill>
                  <a:schemeClr val="tx1"/>
                </a:solidFill>
              </a:rPr>
              <a:t>想定スケジュール</a:t>
            </a:r>
          </a:p>
        </p:txBody>
      </p:sp>
      <p:sp>
        <p:nvSpPr>
          <p:cNvPr id="21" name="四角形: 角を丸くする 20">
            <a:extLst>
              <a:ext uri="{FF2B5EF4-FFF2-40B4-BE49-F238E27FC236}">
                <a16:creationId xmlns:a16="http://schemas.microsoft.com/office/drawing/2014/main" id="{5687D95E-6DE6-4159-99B0-D221D63AD2EE}"/>
              </a:ext>
            </a:extLst>
          </p:cNvPr>
          <p:cNvSpPr/>
          <p:nvPr/>
        </p:nvSpPr>
        <p:spPr>
          <a:xfrm>
            <a:off x="10690051" y="520466"/>
            <a:ext cx="1309738" cy="233002"/>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50" b="1" dirty="0">
                <a:solidFill>
                  <a:schemeClr val="tx1"/>
                </a:solidFill>
              </a:rPr>
              <a:t>【3】 </a:t>
            </a:r>
            <a:r>
              <a:rPr lang="ja-JP" altLang="en-US" sz="1050" b="1" dirty="0">
                <a:solidFill>
                  <a:schemeClr val="tx1"/>
                </a:solidFill>
              </a:rPr>
              <a:t>共創による加速</a:t>
            </a:r>
            <a:endParaRPr kumimoji="1" lang="ja-JP" altLang="en-US" sz="1050" b="1" dirty="0">
              <a:solidFill>
                <a:schemeClr val="tx1"/>
              </a:solidFill>
            </a:endParaRPr>
          </a:p>
        </p:txBody>
      </p:sp>
      <p:pic>
        <p:nvPicPr>
          <p:cNvPr id="2" name="図 1">
            <a:extLst>
              <a:ext uri="{FF2B5EF4-FFF2-40B4-BE49-F238E27FC236}">
                <a16:creationId xmlns:a16="http://schemas.microsoft.com/office/drawing/2014/main" id="{C62B7E54-CEC9-4299-A080-2B69636A656F}"/>
              </a:ext>
            </a:extLst>
          </p:cNvPr>
          <p:cNvPicPr>
            <a:picLocks noChangeAspect="1"/>
          </p:cNvPicPr>
          <p:nvPr/>
        </p:nvPicPr>
        <p:blipFill>
          <a:blip r:embed="rId3"/>
          <a:stretch>
            <a:fillRect/>
          </a:stretch>
        </p:blipFill>
        <p:spPr>
          <a:xfrm>
            <a:off x="7780074" y="4425076"/>
            <a:ext cx="3724167" cy="1222651"/>
          </a:xfrm>
          <a:prstGeom prst="rect">
            <a:avLst/>
          </a:prstGeom>
        </p:spPr>
      </p:pic>
    </p:spTree>
    <p:extLst>
      <p:ext uri="{BB962C8B-B14F-4D97-AF65-F5344CB8AC3E}">
        <p14:creationId xmlns:p14="http://schemas.microsoft.com/office/powerpoint/2010/main" val="38574186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262FF1B8-C7D5-43BC-B696-AEFBEA1F8B66}"/>
              </a:ext>
            </a:extLst>
          </p:cNvPr>
          <p:cNvSpPr txBox="1"/>
          <p:nvPr/>
        </p:nvSpPr>
        <p:spPr>
          <a:xfrm>
            <a:off x="157016" y="3851562"/>
            <a:ext cx="5721438" cy="461665"/>
          </a:xfrm>
          <a:prstGeom prst="rect">
            <a:avLst/>
          </a:prstGeom>
          <a:noFill/>
        </p:spPr>
        <p:txBody>
          <a:bodyPr wrap="none" rtlCol="0">
            <a:spAutoFit/>
          </a:bodyPr>
          <a:lstStyle/>
          <a:p>
            <a:r>
              <a:rPr kumimoji="1" lang="en-US" altLang="ja-JP" sz="2400" b="1" dirty="0"/>
              <a:t>【</a:t>
            </a:r>
            <a:r>
              <a:rPr kumimoji="1" lang="ja-JP" altLang="en-US" sz="2400" b="1" dirty="0"/>
              <a:t>参考</a:t>
            </a:r>
            <a:r>
              <a:rPr kumimoji="1" lang="en-US" altLang="ja-JP" sz="2400" b="1" dirty="0"/>
              <a:t>】</a:t>
            </a:r>
            <a:r>
              <a:rPr kumimoji="1" lang="ja-JP" altLang="en-US" sz="2400" b="1" dirty="0"/>
              <a:t>　スマートシティの実証・実装エリア例</a:t>
            </a:r>
            <a:endParaRPr kumimoji="1" lang="en-US" altLang="ja-JP" sz="2400" b="1" dirty="0"/>
          </a:p>
        </p:txBody>
      </p:sp>
      <p:cxnSp>
        <p:nvCxnSpPr>
          <p:cNvPr id="6" name="直線コネクタ 5">
            <a:extLst>
              <a:ext uri="{FF2B5EF4-FFF2-40B4-BE49-F238E27FC236}">
                <a16:creationId xmlns:a16="http://schemas.microsoft.com/office/drawing/2014/main" id="{F7A5F823-D356-4346-AEC0-3F930D84E252}"/>
              </a:ext>
            </a:extLst>
          </p:cNvPr>
          <p:cNvCxnSpPr>
            <a:cxnSpLocks/>
          </p:cNvCxnSpPr>
          <p:nvPr/>
        </p:nvCxnSpPr>
        <p:spPr>
          <a:xfrm>
            <a:off x="175490" y="4376138"/>
            <a:ext cx="9902042" cy="0"/>
          </a:xfrm>
          <a:prstGeom prst="line">
            <a:avLst/>
          </a:prstGeom>
        </p:spPr>
        <p:style>
          <a:lnRef idx="1">
            <a:schemeClr val="dk1"/>
          </a:lnRef>
          <a:fillRef idx="0">
            <a:schemeClr val="dk1"/>
          </a:fillRef>
          <a:effectRef idx="0">
            <a:schemeClr val="dk1"/>
          </a:effectRef>
          <a:fontRef idx="minor">
            <a:schemeClr val="tx1"/>
          </a:fontRef>
        </p:style>
      </p:cxnSp>
      <p:sp>
        <p:nvSpPr>
          <p:cNvPr id="7" name="スライド番号プレースホルダー 3">
            <a:extLst>
              <a:ext uri="{FF2B5EF4-FFF2-40B4-BE49-F238E27FC236}">
                <a16:creationId xmlns:a16="http://schemas.microsoft.com/office/drawing/2014/main" id="{FA76A18B-8F46-49B3-824B-4605B4727CC8}"/>
              </a:ext>
            </a:extLst>
          </p:cNvPr>
          <p:cNvSpPr>
            <a:spLocks noGrp="1"/>
          </p:cNvSpPr>
          <p:nvPr>
            <p:ph type="sldNum" sz="quarter" idx="12"/>
          </p:nvPr>
        </p:nvSpPr>
        <p:spPr>
          <a:xfrm>
            <a:off x="9448800" y="6492875"/>
            <a:ext cx="2743200" cy="365125"/>
          </a:xfrm>
        </p:spPr>
        <p:txBody>
          <a:bodyPr/>
          <a:lstStyle/>
          <a:p>
            <a:fld id="{63C598F0-0FE0-4076-80A3-C96A98F7321E}" type="slidenum">
              <a:rPr kumimoji="1" lang="ja-JP" altLang="en-US" smtClean="0"/>
              <a:t>57</a:t>
            </a:fld>
            <a:endParaRPr kumimoji="1" lang="ja-JP" altLang="en-US" dirty="0"/>
          </a:p>
        </p:txBody>
      </p:sp>
    </p:spTree>
    <p:extLst>
      <p:ext uri="{BB962C8B-B14F-4D97-AF65-F5344CB8AC3E}">
        <p14:creationId xmlns:p14="http://schemas.microsoft.com/office/powerpoint/2010/main" val="1834248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F16D1-51E3-ACC8-C1CB-395F4BFE6B31}"/>
            </a:ext>
          </a:extLst>
        </p:cNvPr>
        <p:cNvGrpSpPr/>
        <p:nvPr/>
      </p:nvGrpSpPr>
      <p:grpSpPr>
        <a:xfrm>
          <a:off x="0" y="0"/>
          <a:ext cx="0" cy="0"/>
          <a:chOff x="0" y="0"/>
          <a:chExt cx="0" cy="0"/>
        </a:xfrm>
      </p:grpSpPr>
      <p:sp>
        <p:nvSpPr>
          <p:cNvPr id="48" name="テキスト ボックス 47">
            <a:extLst>
              <a:ext uri="{FF2B5EF4-FFF2-40B4-BE49-F238E27FC236}">
                <a16:creationId xmlns:a16="http://schemas.microsoft.com/office/drawing/2014/main" id="{6B0D7838-0FC4-9657-0116-E69120726F81}"/>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kumimoji="1" lang="en-US" altLang="ja-JP" sz="2000" b="1" dirty="0"/>
              <a:t>【</a:t>
            </a:r>
            <a:r>
              <a:rPr kumimoji="1" lang="ja-JP" altLang="en-US" sz="2000" b="1" dirty="0"/>
              <a:t>参考</a:t>
            </a:r>
            <a:r>
              <a:rPr kumimoji="1" lang="en-US" altLang="ja-JP" sz="2000" b="1" dirty="0"/>
              <a:t>】</a:t>
            </a:r>
            <a:r>
              <a:rPr kumimoji="1" lang="ja-JP" altLang="en-US" sz="2000" b="1" dirty="0"/>
              <a:t>　スマートシティの実証・実装エリア例</a:t>
            </a:r>
            <a:endParaRPr kumimoji="1" lang="en-US" altLang="ja-JP" sz="2000" b="1" dirty="0"/>
          </a:p>
        </p:txBody>
      </p:sp>
      <p:sp>
        <p:nvSpPr>
          <p:cNvPr id="20" name="正方形/長方形 19">
            <a:extLst>
              <a:ext uri="{FF2B5EF4-FFF2-40B4-BE49-F238E27FC236}">
                <a16:creationId xmlns:a16="http://schemas.microsoft.com/office/drawing/2014/main" id="{DCF01783-6464-4AA6-996E-4DFE01B6780A}"/>
              </a:ext>
            </a:extLst>
          </p:cNvPr>
          <p:cNvSpPr/>
          <p:nvPr/>
        </p:nvSpPr>
        <p:spPr>
          <a:xfrm>
            <a:off x="6181725" y="467834"/>
            <a:ext cx="5869976" cy="285612"/>
          </a:xfrm>
          <a:prstGeom prst="rect">
            <a:avLst/>
          </a:prstGeom>
          <a:solidFill>
            <a:schemeClr val="tx1">
              <a:lumMod val="75000"/>
              <a:lumOff val="25000"/>
            </a:schemeClr>
          </a:solidFill>
          <a:ln>
            <a:solidFill>
              <a:schemeClr val="tx1">
                <a:lumMod val="95000"/>
                <a:lumOff val="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285750" indent="-285750">
              <a:buFont typeface="Wingdings" panose="05000000000000000000" pitchFamily="2" charset="2"/>
              <a:buChar char="n"/>
            </a:pPr>
            <a:r>
              <a:rPr lang="ja-JP" altLang="en-US" sz="1400" b="1" dirty="0"/>
              <a:t>夢洲</a:t>
            </a:r>
            <a:endParaRPr lang="ja-JP" altLang="ja-JP" sz="1400" b="1" dirty="0"/>
          </a:p>
        </p:txBody>
      </p:sp>
      <p:sp>
        <p:nvSpPr>
          <p:cNvPr id="21" name="テキスト ボックス 20">
            <a:extLst>
              <a:ext uri="{FF2B5EF4-FFF2-40B4-BE49-F238E27FC236}">
                <a16:creationId xmlns:a16="http://schemas.microsoft.com/office/drawing/2014/main" id="{154C7520-8E22-4594-9457-FE8D78233F8F}"/>
              </a:ext>
            </a:extLst>
          </p:cNvPr>
          <p:cNvSpPr txBox="1"/>
          <p:nvPr/>
        </p:nvSpPr>
        <p:spPr>
          <a:xfrm>
            <a:off x="6164176" y="778634"/>
            <a:ext cx="5869976" cy="1277273"/>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夢洲では、</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SMART RESORT CITY</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夢と創造に出会える未来都市）をコンセプトとして「リゾート」と「シティ」の要素を融合させた空間を形成し、「スマート」な取組によって、まち全体の連携を高度化し、国際観光拠点機能の強化を図る。</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185738" marR="0" lvl="0" indent="-1857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effectLst/>
                <a:uLnTx/>
                <a:uFillTx/>
                <a:latin typeface="Meiryo UI"/>
                <a:ea typeface="Meiryo UI"/>
                <a:cs typeface="+mn-cs"/>
              </a:rPr>
              <a:t>また、大阪・関西万博の跡地である夢洲第</a:t>
            </a:r>
            <a:r>
              <a:rPr kumimoji="1" lang="en-US" altLang="ja-JP" sz="1200" b="0" i="0" u="none" strike="noStrike" kern="1200" cap="none" spc="0" normalizeH="0" baseline="0" noProof="0" dirty="0">
                <a:ln>
                  <a:noFill/>
                </a:ln>
                <a:effectLst/>
                <a:uLnTx/>
                <a:uFillTx/>
                <a:latin typeface="Meiryo UI"/>
                <a:ea typeface="Meiryo UI"/>
                <a:cs typeface="+mn-cs"/>
              </a:rPr>
              <a:t>2</a:t>
            </a:r>
            <a:r>
              <a:rPr kumimoji="1" lang="ja-JP" altLang="en-US" sz="1200" b="0" i="0" u="none" strike="noStrike" kern="1200" cap="none" spc="0" normalizeH="0" baseline="0" noProof="0" dirty="0">
                <a:ln>
                  <a:noFill/>
                </a:ln>
                <a:effectLst/>
                <a:uLnTx/>
                <a:uFillTx/>
                <a:latin typeface="Meiryo UI"/>
                <a:ea typeface="Meiryo UI"/>
                <a:cs typeface="+mn-cs"/>
              </a:rPr>
              <a:t>期区域では、「いのち輝く未来社会のデザイン」をテーマとした大阪・関西万博の理念を継承し、次世代技術の実証や未来社会のショーケースである万博で実施された最先端技術を実践、さらには、実装に向けた取組を実施。</a:t>
            </a:r>
            <a:endParaRPr kumimoji="1" lang="en-US" altLang="ja-JP" sz="1200" b="0" i="0" u="none" strike="noStrike" kern="1200" cap="none" spc="0" normalizeH="0" baseline="0" noProof="0" dirty="0">
              <a:ln>
                <a:noFill/>
              </a:ln>
              <a:effectLst/>
              <a:uLnTx/>
              <a:uFillTx/>
              <a:latin typeface="Meiryo UI"/>
              <a:ea typeface="Meiryo UI"/>
              <a:cs typeface="+mn-cs"/>
            </a:endParaRPr>
          </a:p>
        </p:txBody>
      </p:sp>
      <p:grpSp>
        <p:nvGrpSpPr>
          <p:cNvPr id="22" name="グループ化 21">
            <a:extLst>
              <a:ext uri="{FF2B5EF4-FFF2-40B4-BE49-F238E27FC236}">
                <a16:creationId xmlns:a16="http://schemas.microsoft.com/office/drawing/2014/main" id="{B76ACDA3-E582-4CEC-AC1A-B9DB0B7B72CE}"/>
              </a:ext>
            </a:extLst>
          </p:cNvPr>
          <p:cNvGrpSpPr/>
          <p:nvPr/>
        </p:nvGrpSpPr>
        <p:grpSpPr>
          <a:xfrm>
            <a:off x="6164175" y="2174232"/>
            <a:ext cx="5808659" cy="2337738"/>
            <a:chOff x="5464106" y="3076835"/>
            <a:chExt cx="5152149" cy="2174648"/>
          </a:xfrm>
        </p:grpSpPr>
        <p:sp>
          <p:nvSpPr>
            <p:cNvPr id="23" name="正方形/長方形 22">
              <a:extLst>
                <a:ext uri="{FF2B5EF4-FFF2-40B4-BE49-F238E27FC236}">
                  <a16:creationId xmlns:a16="http://schemas.microsoft.com/office/drawing/2014/main" id="{CAB83AD0-3EAD-434D-88BE-3E8CD008AB43}"/>
                </a:ext>
              </a:extLst>
            </p:cNvPr>
            <p:cNvSpPr/>
            <p:nvPr/>
          </p:nvSpPr>
          <p:spPr>
            <a:xfrm>
              <a:off x="5484874" y="3076835"/>
              <a:ext cx="3960079" cy="286305"/>
            </a:xfrm>
            <a:prstGeom prst="rect">
              <a:avLst/>
            </a:prstGeom>
            <a:solidFill>
              <a:schemeClr val="bg1">
                <a:lumMod val="75000"/>
              </a:schemeClr>
            </a:solidFill>
          </p:spPr>
          <p:txBody>
            <a:bodyPr wrap="square">
              <a:spAutoFit/>
            </a:bodyPr>
            <a:lstStyle/>
            <a:p>
              <a:pPr marL="0" marR="0" lvl="0" indent="0" algn="l" defTabSz="1075334"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rPr>
                <a:t>▶夢洲におけるスマートなまちづくりの方向性</a:t>
              </a:r>
            </a:p>
          </p:txBody>
        </p:sp>
        <p:sp>
          <p:nvSpPr>
            <p:cNvPr id="24" name="正方形/長方形 23">
              <a:extLst>
                <a:ext uri="{FF2B5EF4-FFF2-40B4-BE49-F238E27FC236}">
                  <a16:creationId xmlns:a16="http://schemas.microsoft.com/office/drawing/2014/main" id="{EFECFF42-A021-4254-BBD0-B31904129481}"/>
                </a:ext>
              </a:extLst>
            </p:cNvPr>
            <p:cNvSpPr/>
            <p:nvPr/>
          </p:nvSpPr>
          <p:spPr>
            <a:xfrm>
              <a:off x="5518494" y="3408526"/>
              <a:ext cx="5097761" cy="601240"/>
            </a:xfrm>
            <a:prstGeom prst="rect">
              <a:avLst/>
            </a:prstGeom>
          </p:spPr>
          <p:txBody>
            <a:bodyPr wrap="square">
              <a:spAutoFit/>
            </a:bodyPr>
            <a:lstStyle/>
            <a:p>
              <a:pPr marL="87313" marR="0" lvl="0" indent="-87313" algn="l" defTabSz="1075334" rtl="0" eaLnBrk="1" fontAlgn="auto" latinLnBrk="0" hangingPunct="1">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j-lt"/>
                  <a:ea typeface="Meiryo UI" panose="020B0604030504040204" pitchFamily="50" charset="-128"/>
                  <a:cs typeface="+mn-cs"/>
                </a:rPr>
                <a:t>・国際観光拠点機能の強化には、「観光客数の増加（競争力向上）」と「滞在期間の長期化（滞在型観光）」をめざす取組が重要である。</a:t>
              </a:r>
            </a:p>
            <a:p>
              <a:pPr marL="87313" marR="0" lvl="0" indent="-87313" algn="l" defTabSz="1075334" rtl="0" eaLnBrk="1" fontAlgn="auto" latinLnBrk="0" hangingPunct="1">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j-lt"/>
                  <a:ea typeface="Meiryo UI" panose="020B0604030504040204" pitchFamily="50" charset="-128"/>
                  <a:cs typeface="+mn-cs"/>
                </a:rPr>
                <a:t>・夢洲においては、各街区と公共空間等が連携し、まち全体で</a:t>
              </a:r>
              <a:endParaRPr kumimoji="0" lang="ja-JP" altLang="en-US" sz="1100" b="0" i="0" u="none" strike="noStrike" kern="1200" cap="none" spc="0" normalizeH="0" baseline="0" noProof="0" dirty="0">
                <a:ln>
                  <a:noFill/>
                </a:ln>
                <a:solidFill>
                  <a:prstClr val="black"/>
                </a:solidFill>
                <a:effectLst/>
                <a:uLnTx/>
                <a:uFillTx/>
                <a:latin typeface="+mj-lt"/>
                <a:ea typeface="Meiryo UI" panose="020B0604030504040204" pitchFamily="50" charset="-128"/>
                <a:cs typeface="+mn-cs"/>
              </a:endParaRPr>
            </a:p>
          </p:txBody>
        </p:sp>
        <p:sp>
          <p:nvSpPr>
            <p:cNvPr id="25" name="正方形/長方形 24">
              <a:extLst>
                <a:ext uri="{FF2B5EF4-FFF2-40B4-BE49-F238E27FC236}">
                  <a16:creationId xmlns:a16="http://schemas.microsoft.com/office/drawing/2014/main" id="{7290EB76-4113-4131-B4B2-F3206FCE81BA}"/>
                </a:ext>
              </a:extLst>
            </p:cNvPr>
            <p:cNvSpPr/>
            <p:nvPr/>
          </p:nvSpPr>
          <p:spPr>
            <a:xfrm>
              <a:off x="5464106" y="3944276"/>
              <a:ext cx="3878030" cy="837441"/>
            </a:xfrm>
            <a:prstGeom prst="rect">
              <a:avLst/>
            </a:prstGeom>
          </p:spPr>
          <p:txBody>
            <a:bodyPr wrap="square">
              <a:spAutoFit/>
            </a:bodyPr>
            <a:lstStyle/>
            <a:p>
              <a:pPr marL="0" marR="0" lvl="0" indent="0" algn="l" defTabSz="1075334" rtl="0" eaLnBrk="1" fontAlgn="auto" latinLnBrk="0" hangingPunct="1">
                <a:lnSpc>
                  <a:spcPct val="15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4472C4"/>
                  </a:solidFill>
                  <a:effectLst/>
                  <a:uLnTx/>
                  <a:uFillTx/>
                  <a:latin typeface="Meiryo UI"/>
                  <a:ea typeface="Meiryo UI"/>
                  <a:cs typeface="+mn-cs"/>
                </a:rPr>
                <a:t>　 </a:t>
              </a:r>
              <a:r>
                <a:rPr kumimoji="0" lang="ja-JP" altLang="en-US" sz="1200" b="1" i="0" u="none" strike="noStrike" kern="1200" cap="none" spc="0" normalizeH="0" baseline="0" noProof="0" dirty="0">
                  <a:ln>
                    <a:noFill/>
                  </a:ln>
                  <a:solidFill>
                    <a:srgbClr val="4472C4"/>
                  </a:solidFill>
                  <a:effectLst/>
                  <a:uLnTx/>
                  <a:uFillTx/>
                  <a:latin typeface="Meiryo UI"/>
                  <a:ea typeface="Meiryo UI" panose="020B0604030504040204" pitchFamily="50" charset="-128"/>
                  <a:cs typeface="+mn-cs"/>
                </a:rPr>
                <a:t>「安全・安心なまちの実現」</a:t>
              </a:r>
            </a:p>
            <a:p>
              <a:pPr marL="0" marR="0" lvl="0" indent="0" algn="l" defTabSz="1075334" rtl="0" eaLnBrk="1" fontAlgn="auto" latinLnBrk="0" hangingPunct="1">
                <a:lnSpc>
                  <a:spcPct val="15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4472C4"/>
                  </a:solidFill>
                  <a:effectLst/>
                  <a:uLnTx/>
                  <a:uFillTx/>
                  <a:latin typeface="Meiryo UI"/>
                  <a:ea typeface="Meiryo UI" panose="020B0604030504040204" pitchFamily="50" charset="-128"/>
                  <a:cs typeface="+mn-cs"/>
                </a:rPr>
                <a:t>　「円滑で利便性の高いサービスの提供」</a:t>
              </a:r>
            </a:p>
            <a:p>
              <a:pPr marL="0" marR="0" lvl="0" indent="0" algn="l" defTabSz="1075334" rtl="0" eaLnBrk="1" fontAlgn="auto" latinLnBrk="0" hangingPunct="1">
                <a:lnSpc>
                  <a:spcPct val="15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4472C4"/>
                  </a:solidFill>
                  <a:effectLst/>
                  <a:uLnTx/>
                  <a:uFillTx/>
                  <a:latin typeface="Meiryo UI"/>
                  <a:ea typeface="Meiryo UI" panose="020B0604030504040204" pitchFamily="50" charset="-128"/>
                  <a:cs typeface="+mn-cs"/>
                </a:rPr>
                <a:t>　「環境と共生した持続可能なまちの実現」</a:t>
              </a:r>
              <a:r>
                <a:rPr kumimoji="0" lang="ja-JP" altLang="en-US" sz="1200" b="1" i="0" u="none" strike="noStrike" kern="1200" cap="none" spc="0" normalizeH="0" baseline="0" noProof="0" dirty="0">
                  <a:ln>
                    <a:noFill/>
                  </a:ln>
                  <a:solidFill>
                    <a:srgbClr val="4472C4"/>
                  </a:solidFill>
                  <a:effectLst/>
                  <a:uLnTx/>
                  <a:uFillTx/>
                  <a:latin typeface="Meiryo UI"/>
                  <a:ea typeface="Meiryo UI"/>
                  <a:cs typeface="+mn-cs"/>
                </a:rPr>
                <a:t>　</a:t>
              </a:r>
              <a:r>
                <a:rPr kumimoji="0" lang="ja-JP" altLang="en-US" sz="1200" b="0" i="0" u="none" strike="noStrike" kern="1200" cap="none" spc="0" normalizeH="0" baseline="0" noProof="0" dirty="0">
                  <a:ln>
                    <a:noFill/>
                  </a:ln>
                  <a:solidFill>
                    <a:srgbClr val="4472C4"/>
                  </a:solidFill>
                  <a:effectLst/>
                  <a:uLnTx/>
                  <a:uFillTx/>
                  <a:latin typeface="Meiryo UI"/>
                  <a:ea typeface="HGP創英角ｺﾞｼｯｸUB" panose="020B0900000000000000" pitchFamily="50" charset="-128"/>
                  <a:cs typeface="+mn-cs"/>
                </a:rPr>
                <a:t>　</a:t>
              </a:r>
            </a:p>
          </p:txBody>
        </p:sp>
        <p:sp>
          <p:nvSpPr>
            <p:cNvPr id="26" name="正方形/長方形 25">
              <a:extLst>
                <a:ext uri="{FF2B5EF4-FFF2-40B4-BE49-F238E27FC236}">
                  <a16:creationId xmlns:a16="http://schemas.microsoft.com/office/drawing/2014/main" id="{2C0D9AB4-72D7-4C04-B312-53A1D7294BB9}"/>
                </a:ext>
              </a:extLst>
            </p:cNvPr>
            <p:cNvSpPr/>
            <p:nvPr/>
          </p:nvSpPr>
          <p:spPr>
            <a:xfrm>
              <a:off x="7912818" y="4489090"/>
              <a:ext cx="537327" cy="276999"/>
            </a:xfrm>
            <a:prstGeom prst="rect">
              <a:avLst/>
            </a:prstGeom>
          </p:spPr>
          <p:txBody>
            <a:bodyPr wrap="none">
              <a:spAutoFit/>
            </a:bodyPr>
            <a:lstStyle/>
            <a:p>
              <a:pPr marL="0" marR="0" lvl="0" indent="0" algn="l" defTabSz="1075334"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による</a:t>
              </a:r>
            </a:p>
          </p:txBody>
        </p:sp>
        <p:sp>
          <p:nvSpPr>
            <p:cNvPr id="27" name="楕円 26">
              <a:extLst>
                <a:ext uri="{FF2B5EF4-FFF2-40B4-BE49-F238E27FC236}">
                  <a16:creationId xmlns:a16="http://schemas.microsoft.com/office/drawing/2014/main" id="{9A3C81EB-6497-46E2-8377-1C48D8F9D109}"/>
                </a:ext>
              </a:extLst>
            </p:cNvPr>
            <p:cNvSpPr/>
            <p:nvPr/>
          </p:nvSpPr>
          <p:spPr>
            <a:xfrm>
              <a:off x="5595532" y="4841378"/>
              <a:ext cx="2448261" cy="410105"/>
            </a:xfrm>
            <a:prstGeom prst="ellipse">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Meiryo UI"/>
                <a:ea typeface="Meiryo UI"/>
                <a:cs typeface="+mn-cs"/>
              </a:endParaRPr>
            </a:p>
          </p:txBody>
        </p:sp>
        <p:sp>
          <p:nvSpPr>
            <p:cNvPr id="28" name="正方形/長方形 27">
              <a:extLst>
                <a:ext uri="{FF2B5EF4-FFF2-40B4-BE49-F238E27FC236}">
                  <a16:creationId xmlns:a16="http://schemas.microsoft.com/office/drawing/2014/main" id="{DFD68948-1453-4E83-9E8A-389F7AD434EA}"/>
                </a:ext>
              </a:extLst>
            </p:cNvPr>
            <p:cNvSpPr/>
            <p:nvPr/>
          </p:nvSpPr>
          <p:spPr>
            <a:xfrm>
              <a:off x="5751936" y="4844362"/>
              <a:ext cx="2269332" cy="369525"/>
            </a:xfrm>
            <a:prstGeom prst="rect">
              <a:avLst/>
            </a:prstGeom>
          </p:spPr>
          <p:txBody>
            <a:bodyPr wrap="square">
              <a:spAutoFit/>
            </a:bodyPr>
            <a:lstStyle/>
            <a:p>
              <a:pPr marL="0" marR="0" lvl="0" indent="0" algn="l" defTabSz="1075334"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a:ln>
                    <a:solidFill>
                      <a:prstClr val="black">
                        <a:lumMod val="65000"/>
                        <a:lumOff val="35000"/>
                      </a:prstClr>
                    </a:solidFill>
                  </a:ln>
                  <a:solidFill>
                    <a:prstClr val="black">
                      <a:lumMod val="65000"/>
                      <a:lumOff val="35000"/>
                    </a:prstClr>
                  </a:solidFill>
                  <a:effectLst/>
                  <a:uLnTx/>
                  <a:uFillTx/>
                  <a:latin typeface="Meiryo UI"/>
                  <a:ea typeface="HGP創英角ｺﾞｼｯｸUB" panose="020B0900000000000000" pitchFamily="50" charset="-128"/>
                  <a:cs typeface="+mn-cs"/>
                </a:rPr>
                <a:t>　</a:t>
              </a:r>
              <a:r>
                <a:rPr kumimoji="0" lang="ja-JP" altLang="en-US" sz="1400" b="1" i="0" u="none" strike="noStrike" kern="1200" cap="none" spc="0" normalizeH="0" baseline="0" noProof="0" dirty="0">
                  <a:ln>
                    <a:noFill/>
                  </a:ln>
                  <a:solidFill>
                    <a:prstClr val="black">
                      <a:lumMod val="65000"/>
                      <a:lumOff val="35000"/>
                    </a:prstClr>
                  </a:solidFill>
                  <a:effectLst/>
                  <a:uLnTx/>
                  <a:uFillTx/>
                  <a:latin typeface="Meiryo UI"/>
                  <a:ea typeface="Meiryo UI"/>
                  <a:cs typeface="+mn-cs"/>
                </a:rPr>
                <a:t>国際観光拠点機能の強化</a:t>
              </a:r>
            </a:p>
          </p:txBody>
        </p:sp>
        <p:sp>
          <p:nvSpPr>
            <p:cNvPr id="29" name="正方形/長方形 28">
              <a:extLst>
                <a:ext uri="{FF2B5EF4-FFF2-40B4-BE49-F238E27FC236}">
                  <a16:creationId xmlns:a16="http://schemas.microsoft.com/office/drawing/2014/main" id="{82CCA52B-27B5-4290-B9F8-F07DEB1B3204}"/>
                </a:ext>
              </a:extLst>
            </p:cNvPr>
            <p:cNvSpPr/>
            <p:nvPr/>
          </p:nvSpPr>
          <p:spPr>
            <a:xfrm>
              <a:off x="8013752" y="4919893"/>
              <a:ext cx="776175" cy="276999"/>
            </a:xfrm>
            <a:prstGeom prst="rect">
              <a:avLst/>
            </a:prstGeom>
          </p:spPr>
          <p:txBody>
            <a:bodyPr wrap="none">
              <a:spAutoFit/>
            </a:bodyPr>
            <a:lstStyle/>
            <a:p>
              <a:pPr marL="0" marR="0" lvl="0" indent="0" algn="l" defTabSz="1075334"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をめざす。</a:t>
              </a:r>
            </a:p>
          </p:txBody>
        </p:sp>
      </p:grpSp>
      <p:pic>
        <p:nvPicPr>
          <p:cNvPr id="30" name="図 29">
            <a:extLst>
              <a:ext uri="{FF2B5EF4-FFF2-40B4-BE49-F238E27FC236}">
                <a16:creationId xmlns:a16="http://schemas.microsoft.com/office/drawing/2014/main" id="{1C9D997B-D816-400F-9D0A-349119121F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98445" y="3071985"/>
            <a:ext cx="2495071" cy="2070130"/>
          </a:xfrm>
          <a:prstGeom prst="rect">
            <a:avLst/>
          </a:prstGeom>
        </p:spPr>
      </p:pic>
      <p:sp>
        <p:nvSpPr>
          <p:cNvPr id="31" name="角丸四角形 236">
            <a:extLst>
              <a:ext uri="{FF2B5EF4-FFF2-40B4-BE49-F238E27FC236}">
                <a16:creationId xmlns:a16="http://schemas.microsoft.com/office/drawing/2014/main" id="{3FF956B0-7922-4BBD-AFD4-A0014B0D7B39}"/>
              </a:ext>
            </a:extLst>
          </p:cNvPr>
          <p:cNvSpPr/>
          <p:nvPr/>
        </p:nvSpPr>
        <p:spPr>
          <a:xfrm>
            <a:off x="6308453" y="5082430"/>
            <a:ext cx="5705477" cy="1693933"/>
          </a:xfrm>
          <a:prstGeom prst="roundRect">
            <a:avLst>
              <a:gd name="adj" fmla="val 6202"/>
            </a:avLst>
          </a:prstGeom>
          <a:solidFill>
            <a:schemeClr val="bg1">
              <a:lumMod val="95000"/>
            </a:schemeClr>
          </a:solidFill>
          <a:ln w="12700" cap="flat" cmpd="sng" algn="ctr">
            <a:solidFill>
              <a:schemeClr val="bg1">
                <a:lumMod val="50000"/>
              </a:schemeClr>
            </a:solidFill>
            <a:prstDash val="solid"/>
            <a:miter lim="800000"/>
          </a:ln>
          <a:effectLst/>
        </p:spPr>
        <p:txBody>
          <a:bodyPr rot="0" spcFirstLastPara="0" vertOverflow="overflow" horzOverflow="overflow" vert="horz" wrap="square" lIns="101827" tIns="50913" rIns="101827" bIns="50913" numCol="1" spcCol="0" rtlCol="0" fromWordArt="0" anchor="ctr" anchorCtr="0" forceAA="0" compatLnSpc="1">
            <a:prstTxWarp prst="textNoShape">
              <a:avLst/>
            </a:prstTxWarp>
            <a:noAutofit/>
          </a:bodyPr>
          <a:lstStyle/>
          <a:p>
            <a:pPr marL="0" marR="0" lvl="0" indent="0" algn="ctr" defTabSz="1197492" rtl="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prstClr val="white"/>
              </a:solidFill>
              <a:effectLst/>
              <a:uLnTx/>
              <a:uFillTx/>
              <a:latin typeface="Meiryo UI"/>
              <a:ea typeface="ＭＳ Ｐゴシック" panose="020B0600070205080204" pitchFamily="50" charset="-128"/>
              <a:cs typeface="+mn-cs"/>
            </a:endParaRPr>
          </a:p>
        </p:txBody>
      </p:sp>
      <p:sp>
        <p:nvSpPr>
          <p:cNvPr id="32" name="正方形/長方形 31">
            <a:extLst>
              <a:ext uri="{FF2B5EF4-FFF2-40B4-BE49-F238E27FC236}">
                <a16:creationId xmlns:a16="http://schemas.microsoft.com/office/drawing/2014/main" id="{936CB7FD-D875-4D87-AE71-A51117737EF8}"/>
              </a:ext>
            </a:extLst>
          </p:cNvPr>
          <p:cNvSpPr/>
          <p:nvPr/>
        </p:nvSpPr>
        <p:spPr>
          <a:xfrm>
            <a:off x="6362733" y="5416313"/>
            <a:ext cx="1311040" cy="430887"/>
          </a:xfrm>
          <a:prstGeom prst="rect">
            <a:avLst/>
          </a:prstGeom>
          <a:solidFill>
            <a:srgbClr val="0070C0"/>
          </a:solidFill>
        </p:spPr>
        <p:txBody>
          <a:bodyPr wrap="square">
            <a:spAutoFit/>
          </a:bodyPr>
          <a:lstStyle/>
          <a:p>
            <a:pPr marL="0" marR="0" lvl="0" indent="0" algn="ctr" defTabSz="1197492"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white"/>
                </a:solidFill>
                <a:effectLst/>
                <a:uLnTx/>
                <a:uFillTx/>
                <a:latin typeface="Meiryo UI"/>
                <a:ea typeface="Meiryo UI"/>
                <a:cs typeface="+mn-cs"/>
              </a:rPr>
              <a:t>安全・安心な</a:t>
            </a:r>
            <a:endParaRPr kumimoji="0" lang="en-US" altLang="ja-JP" sz="1050" b="1" i="0" u="none" strike="noStrike" kern="0" cap="none" spc="0" normalizeH="0" baseline="0" noProof="0" dirty="0">
              <a:ln>
                <a:noFill/>
              </a:ln>
              <a:solidFill>
                <a:prstClr val="white"/>
              </a:solidFill>
              <a:effectLst/>
              <a:uLnTx/>
              <a:uFillTx/>
              <a:latin typeface="Meiryo UI"/>
              <a:ea typeface="Meiryo UI"/>
              <a:cs typeface="+mn-cs"/>
            </a:endParaRPr>
          </a:p>
          <a:p>
            <a:pPr marL="0" marR="0" lvl="0" indent="0" algn="ctr" defTabSz="1197492"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white"/>
                </a:solidFill>
                <a:effectLst/>
                <a:uLnTx/>
                <a:uFillTx/>
                <a:latin typeface="Meiryo UI"/>
                <a:ea typeface="Meiryo UI"/>
                <a:cs typeface="+mn-cs"/>
              </a:rPr>
              <a:t>まちの実現</a:t>
            </a:r>
          </a:p>
        </p:txBody>
      </p:sp>
      <p:sp>
        <p:nvSpPr>
          <p:cNvPr id="33" name="正方形/長方形 32">
            <a:extLst>
              <a:ext uri="{FF2B5EF4-FFF2-40B4-BE49-F238E27FC236}">
                <a16:creationId xmlns:a16="http://schemas.microsoft.com/office/drawing/2014/main" id="{E6D7A36B-9408-4BFA-BF66-9B9181DE3F1F}"/>
              </a:ext>
            </a:extLst>
          </p:cNvPr>
          <p:cNvSpPr/>
          <p:nvPr/>
        </p:nvSpPr>
        <p:spPr>
          <a:xfrm>
            <a:off x="8342413" y="5407848"/>
            <a:ext cx="1433795" cy="430887"/>
          </a:xfrm>
          <a:prstGeom prst="rect">
            <a:avLst/>
          </a:prstGeom>
          <a:solidFill>
            <a:srgbClr val="0070C0"/>
          </a:solidFill>
        </p:spPr>
        <p:txBody>
          <a:bodyPr wrap="square">
            <a:spAutoFit/>
          </a:bodyPr>
          <a:lstStyle/>
          <a:p>
            <a:pPr marL="0" marR="0" lvl="0" indent="0" algn="ctr" defTabSz="1197492"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white"/>
                </a:solidFill>
                <a:effectLst/>
                <a:uLnTx/>
                <a:uFillTx/>
                <a:latin typeface="Meiryo UI"/>
                <a:ea typeface="Meiryo UI"/>
                <a:cs typeface="+mn-cs"/>
              </a:rPr>
              <a:t>円滑で利便性の</a:t>
            </a:r>
            <a:endParaRPr kumimoji="0" lang="en-US" altLang="ja-JP" sz="1050" b="1" i="0" u="none" strike="noStrike" kern="0" cap="none" spc="0" normalizeH="0" baseline="0" noProof="0" dirty="0">
              <a:ln>
                <a:noFill/>
              </a:ln>
              <a:solidFill>
                <a:prstClr val="white"/>
              </a:solidFill>
              <a:effectLst/>
              <a:uLnTx/>
              <a:uFillTx/>
              <a:latin typeface="Meiryo UI"/>
              <a:ea typeface="Meiryo UI"/>
              <a:cs typeface="+mn-cs"/>
            </a:endParaRPr>
          </a:p>
          <a:p>
            <a:pPr marL="0" marR="0" lvl="0" indent="0" algn="ctr" defTabSz="1197492"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white"/>
                </a:solidFill>
                <a:effectLst/>
                <a:uLnTx/>
                <a:uFillTx/>
                <a:latin typeface="Meiryo UI"/>
                <a:ea typeface="Meiryo UI"/>
                <a:cs typeface="+mn-cs"/>
              </a:rPr>
              <a:t>高いサービスの提供</a:t>
            </a:r>
          </a:p>
        </p:txBody>
      </p:sp>
      <p:sp>
        <p:nvSpPr>
          <p:cNvPr id="34" name="正方形/長方形 33">
            <a:extLst>
              <a:ext uri="{FF2B5EF4-FFF2-40B4-BE49-F238E27FC236}">
                <a16:creationId xmlns:a16="http://schemas.microsoft.com/office/drawing/2014/main" id="{DB92DFA8-DEAC-4710-A45C-5CC033E343F8}"/>
              </a:ext>
            </a:extLst>
          </p:cNvPr>
          <p:cNvSpPr/>
          <p:nvPr/>
        </p:nvSpPr>
        <p:spPr>
          <a:xfrm>
            <a:off x="10328702" y="5407848"/>
            <a:ext cx="1297905" cy="430887"/>
          </a:xfrm>
          <a:prstGeom prst="rect">
            <a:avLst/>
          </a:prstGeom>
          <a:solidFill>
            <a:srgbClr val="0070C0"/>
          </a:solidFill>
        </p:spPr>
        <p:txBody>
          <a:bodyPr wrap="square">
            <a:spAutoFit/>
          </a:bodyPr>
          <a:lstStyle/>
          <a:p>
            <a:pPr marL="0" marR="0" lvl="0" indent="0" algn="ctr" defTabSz="1197492"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white"/>
                </a:solidFill>
                <a:effectLst/>
                <a:uLnTx/>
                <a:uFillTx/>
                <a:latin typeface="Meiryo UI"/>
                <a:ea typeface="Meiryo UI"/>
                <a:cs typeface="+mn-cs"/>
              </a:rPr>
              <a:t>環境と共生した持続</a:t>
            </a:r>
            <a:endParaRPr kumimoji="0" lang="en-US" altLang="ja-JP" sz="1050" b="1" i="0" u="none" strike="noStrike" kern="0" cap="none" spc="0" normalizeH="0" baseline="0" noProof="0" dirty="0">
              <a:ln>
                <a:noFill/>
              </a:ln>
              <a:solidFill>
                <a:prstClr val="white"/>
              </a:solidFill>
              <a:effectLst/>
              <a:uLnTx/>
              <a:uFillTx/>
              <a:latin typeface="Meiryo UI"/>
              <a:ea typeface="Meiryo UI"/>
              <a:cs typeface="+mn-cs"/>
            </a:endParaRPr>
          </a:p>
          <a:p>
            <a:pPr marL="0" marR="0" lvl="0" indent="0" algn="ctr" defTabSz="1197492"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white"/>
                </a:solidFill>
                <a:effectLst/>
                <a:uLnTx/>
                <a:uFillTx/>
                <a:latin typeface="Meiryo UI"/>
                <a:ea typeface="Meiryo UI"/>
                <a:cs typeface="+mn-cs"/>
              </a:rPr>
              <a:t>可能なまちの実現</a:t>
            </a:r>
          </a:p>
        </p:txBody>
      </p:sp>
      <p:sp>
        <p:nvSpPr>
          <p:cNvPr id="35" name="正方形/長方形 34">
            <a:extLst>
              <a:ext uri="{FF2B5EF4-FFF2-40B4-BE49-F238E27FC236}">
                <a16:creationId xmlns:a16="http://schemas.microsoft.com/office/drawing/2014/main" id="{E4456ED5-A6CB-45A7-B89D-041C05BB9453}"/>
              </a:ext>
            </a:extLst>
          </p:cNvPr>
          <p:cNvSpPr/>
          <p:nvPr/>
        </p:nvSpPr>
        <p:spPr>
          <a:xfrm>
            <a:off x="6335938" y="5125442"/>
            <a:ext cx="1993219" cy="261610"/>
          </a:xfrm>
          <a:prstGeom prst="rect">
            <a:avLst/>
          </a:prstGeom>
          <a:noFill/>
        </p:spPr>
        <p:txBody>
          <a:bodyPr wrap="square">
            <a:spAutoFit/>
          </a:bodyPr>
          <a:lstStyle/>
          <a:p>
            <a:pPr marL="0" marR="0" lvl="0" indent="0" algn="l" defTabSz="1075334"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■取組のイメージ（例）</a:t>
            </a:r>
            <a:endParaRPr kumimoji="0"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6" name="正方形/長方形 35">
            <a:extLst>
              <a:ext uri="{FF2B5EF4-FFF2-40B4-BE49-F238E27FC236}">
                <a16:creationId xmlns:a16="http://schemas.microsoft.com/office/drawing/2014/main" id="{ACF72A7F-72EE-48E0-B05B-3B5F937266AB}"/>
              </a:ext>
            </a:extLst>
          </p:cNvPr>
          <p:cNvSpPr/>
          <p:nvPr/>
        </p:nvSpPr>
        <p:spPr>
          <a:xfrm>
            <a:off x="8269202" y="5836457"/>
            <a:ext cx="2446813" cy="1015663"/>
          </a:xfrm>
          <a:prstGeom prst="rect">
            <a:avLst/>
          </a:prstGeom>
        </p:spPr>
        <p:txBody>
          <a:bodyPr wrap="square">
            <a:spAutoFit/>
          </a:bodyPr>
          <a:lstStyle/>
          <a:p>
            <a:pPr marL="0" marR="0" lvl="0" indent="0" algn="l" defTabSz="1197492"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a:ea typeface="Meiryo UI"/>
                <a:cs typeface="+mn-cs"/>
              </a:rPr>
              <a:t>（取組例）</a:t>
            </a:r>
            <a:endParaRPr kumimoji="0" lang="en-US" altLang="ja-JP" sz="1000" b="0" i="0" u="none" strike="noStrike" kern="0" cap="none" spc="0" normalizeH="0" baseline="0" noProof="0" dirty="0">
              <a:ln>
                <a:noFill/>
              </a:ln>
              <a:solidFill>
                <a:prstClr val="black"/>
              </a:solidFill>
              <a:effectLst/>
              <a:uLnTx/>
              <a:uFillTx/>
              <a:latin typeface="Meiryo UI"/>
              <a:ea typeface="Meiryo UI"/>
              <a:cs typeface="+mn-cs"/>
            </a:endParaRPr>
          </a:p>
          <a:p>
            <a:pPr marL="0" marR="0" lvl="0" indent="0" algn="l" defTabSz="1197492"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a:ea typeface="Meiryo UI"/>
                <a:cs typeface="+mn-cs"/>
              </a:rPr>
              <a:t>・ラストワンマイルの移動サービス</a:t>
            </a:r>
            <a:endParaRPr kumimoji="0" lang="en-US" altLang="ja-JP" sz="1000" b="0" i="0" u="none" strike="noStrike" kern="0" cap="none" spc="0" normalizeH="0" baseline="0" noProof="0" dirty="0">
              <a:ln>
                <a:noFill/>
              </a:ln>
              <a:solidFill>
                <a:prstClr val="black"/>
              </a:solidFill>
              <a:effectLst/>
              <a:uLnTx/>
              <a:uFillTx/>
              <a:latin typeface="Meiryo UI"/>
              <a:ea typeface="Meiryo UI"/>
              <a:cs typeface="+mn-cs"/>
            </a:endParaRPr>
          </a:p>
          <a:p>
            <a:pPr marL="0" marR="0" lvl="0" indent="0" algn="l" defTabSz="1197492"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a:ea typeface="Meiryo UI"/>
                <a:cs typeface="+mn-cs"/>
              </a:rPr>
              <a:t>・シームレスなキャッシュレス</a:t>
            </a:r>
            <a:endParaRPr kumimoji="0" lang="en-US" altLang="ja-JP" sz="1000" b="0" i="0" u="none" strike="noStrike" kern="0" cap="none" spc="0" normalizeH="0" baseline="0" noProof="0" dirty="0">
              <a:ln>
                <a:noFill/>
              </a:ln>
              <a:solidFill>
                <a:prstClr val="black"/>
              </a:solidFill>
              <a:effectLst/>
              <a:uLnTx/>
              <a:uFillTx/>
              <a:latin typeface="Meiryo UI"/>
              <a:ea typeface="Meiryo UI"/>
              <a:cs typeface="+mn-cs"/>
            </a:endParaRPr>
          </a:p>
          <a:p>
            <a:pPr marL="87313" marR="0" lvl="0" indent="-87313" algn="l" defTabSz="1197492"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a:ea typeface="Meiryo UI"/>
                <a:cs typeface="+mn-cs"/>
              </a:rPr>
              <a:t>・駐車場予約システム等による観光</a:t>
            </a:r>
            <a:endParaRPr kumimoji="0" lang="en-US" altLang="ja-JP" sz="1000" b="0" i="0" u="none" strike="noStrike" kern="0" cap="none" spc="0" normalizeH="0" baseline="0" noProof="0" dirty="0">
              <a:ln>
                <a:noFill/>
              </a:ln>
              <a:solidFill>
                <a:prstClr val="black"/>
              </a:solidFill>
              <a:effectLst/>
              <a:uLnTx/>
              <a:uFillTx/>
              <a:latin typeface="Meiryo UI"/>
              <a:ea typeface="Meiryo UI"/>
              <a:cs typeface="+mn-cs"/>
            </a:endParaRPr>
          </a:p>
          <a:p>
            <a:pPr marL="87313" marR="0" lvl="0" indent="-87313" algn="l" defTabSz="1197492"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a:ea typeface="Meiryo UI"/>
                <a:cs typeface="+mn-cs"/>
              </a:rPr>
              <a:t>　渋滞の緩和</a:t>
            </a:r>
            <a:endParaRPr kumimoji="0" lang="en-US" altLang="ja-JP" sz="1000" b="0" i="0" u="none" strike="noStrike" kern="0" cap="none" spc="0" normalizeH="0" baseline="0" noProof="0" dirty="0">
              <a:ln>
                <a:noFill/>
              </a:ln>
              <a:solidFill>
                <a:prstClr val="black"/>
              </a:solidFill>
              <a:effectLst/>
              <a:uLnTx/>
              <a:uFillTx/>
              <a:latin typeface="Meiryo UI"/>
              <a:ea typeface="Meiryo UI"/>
              <a:cs typeface="+mn-cs"/>
            </a:endParaRPr>
          </a:p>
          <a:p>
            <a:pPr marL="0" marR="0" lvl="0" indent="0" algn="l" defTabSz="1197492" rtl="0" eaLnBrk="1" fontAlgn="auto" latinLnBrk="0" hangingPunct="1">
              <a:lnSpc>
                <a:spcPct val="100000"/>
              </a:lnSpc>
              <a:spcBef>
                <a:spcPts val="0"/>
              </a:spcBef>
              <a:spcAft>
                <a:spcPts val="0"/>
              </a:spcAft>
              <a:buClrTx/>
              <a:buSzTx/>
              <a:buFontTx/>
              <a:buNone/>
              <a:tabLst/>
              <a:defRPr/>
            </a:pPr>
            <a:endParaRPr kumimoji="0" lang="en-US" altLang="ja-JP" sz="1000" b="0" i="0" u="none" strike="noStrike" kern="0" cap="none" spc="0" normalizeH="0" baseline="0" noProof="0" dirty="0">
              <a:ln>
                <a:noFill/>
              </a:ln>
              <a:solidFill>
                <a:prstClr val="black"/>
              </a:solidFill>
              <a:effectLst/>
              <a:uLnTx/>
              <a:uFillTx/>
              <a:latin typeface="Meiryo UI"/>
              <a:ea typeface="Meiryo UI"/>
              <a:cs typeface="+mn-cs"/>
            </a:endParaRPr>
          </a:p>
        </p:txBody>
      </p:sp>
      <p:sp>
        <p:nvSpPr>
          <p:cNvPr id="38" name="正方形/長方形 37">
            <a:extLst>
              <a:ext uri="{FF2B5EF4-FFF2-40B4-BE49-F238E27FC236}">
                <a16:creationId xmlns:a16="http://schemas.microsoft.com/office/drawing/2014/main" id="{2BF4143D-FD4E-4C48-9F7F-F77C8BEA3BEC}"/>
              </a:ext>
            </a:extLst>
          </p:cNvPr>
          <p:cNvSpPr/>
          <p:nvPr/>
        </p:nvSpPr>
        <p:spPr>
          <a:xfrm>
            <a:off x="6282694" y="5852817"/>
            <a:ext cx="2059719" cy="553998"/>
          </a:xfrm>
          <a:prstGeom prst="rect">
            <a:avLst/>
          </a:prstGeom>
        </p:spPr>
        <p:txBody>
          <a:bodyPr wrap="square">
            <a:spAutoFit/>
          </a:bodyPr>
          <a:lstStyle/>
          <a:p>
            <a:pPr marL="0" marR="0" lvl="0" indent="0" algn="l" defTabSz="1197492"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a:ea typeface="Meiryo UI"/>
                <a:cs typeface="+mn-cs"/>
              </a:rPr>
              <a:t>（取組例）</a:t>
            </a:r>
            <a:endParaRPr kumimoji="0" lang="en-US" altLang="ja-JP" sz="1000" b="0" i="0" u="none" strike="noStrike" kern="0" cap="none" spc="0" normalizeH="0" baseline="0" noProof="0" dirty="0">
              <a:ln>
                <a:noFill/>
              </a:ln>
              <a:solidFill>
                <a:prstClr val="black"/>
              </a:solidFill>
              <a:effectLst/>
              <a:uLnTx/>
              <a:uFillTx/>
              <a:latin typeface="Meiryo UI"/>
              <a:ea typeface="Meiryo UI"/>
              <a:cs typeface="+mn-cs"/>
            </a:endParaRPr>
          </a:p>
          <a:p>
            <a:pPr marL="0" marR="0" lvl="0" indent="0" algn="l" defTabSz="1197492"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a:ea typeface="Meiryo UI"/>
                <a:cs typeface="+mn-cs"/>
              </a:rPr>
              <a:t>・災害リスクの見える化</a:t>
            </a:r>
            <a:endParaRPr kumimoji="0" lang="en-US" altLang="ja-JP" sz="1000" b="0" i="0" u="none" strike="noStrike" kern="0" cap="none" spc="0" normalizeH="0" baseline="0" noProof="0" dirty="0">
              <a:ln>
                <a:noFill/>
              </a:ln>
              <a:solidFill>
                <a:prstClr val="black"/>
              </a:solidFill>
              <a:effectLst/>
              <a:uLnTx/>
              <a:uFillTx/>
              <a:latin typeface="Meiryo UI"/>
              <a:ea typeface="Meiryo UI"/>
              <a:cs typeface="+mn-cs"/>
            </a:endParaRPr>
          </a:p>
          <a:p>
            <a:pPr marL="0" marR="0" lvl="0" indent="0" algn="l" defTabSz="1197492"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a:ea typeface="Meiryo UI"/>
                <a:cs typeface="+mn-cs"/>
              </a:rPr>
              <a:t>・気象データの利活用・連携</a:t>
            </a:r>
            <a:endParaRPr kumimoji="0" lang="en-US" altLang="ja-JP" sz="1000" b="0" i="0" u="none" strike="noStrike" kern="0" cap="none" spc="0" normalizeH="0" baseline="0" noProof="0" dirty="0">
              <a:ln>
                <a:noFill/>
              </a:ln>
              <a:solidFill>
                <a:prstClr val="black"/>
              </a:solidFill>
              <a:effectLst/>
              <a:uLnTx/>
              <a:uFillTx/>
              <a:latin typeface="Meiryo UI"/>
              <a:ea typeface="Meiryo UI"/>
              <a:cs typeface="+mn-cs"/>
            </a:endParaRPr>
          </a:p>
        </p:txBody>
      </p:sp>
      <p:sp>
        <p:nvSpPr>
          <p:cNvPr id="39" name="正方形/長方形 38">
            <a:extLst>
              <a:ext uri="{FF2B5EF4-FFF2-40B4-BE49-F238E27FC236}">
                <a16:creationId xmlns:a16="http://schemas.microsoft.com/office/drawing/2014/main" id="{53F494F5-CB43-470D-AF74-FF078851A47A}"/>
              </a:ext>
            </a:extLst>
          </p:cNvPr>
          <p:cNvSpPr/>
          <p:nvPr/>
        </p:nvSpPr>
        <p:spPr>
          <a:xfrm>
            <a:off x="10259594" y="5844352"/>
            <a:ext cx="2247403" cy="861774"/>
          </a:xfrm>
          <a:prstGeom prst="rect">
            <a:avLst/>
          </a:prstGeom>
        </p:spPr>
        <p:txBody>
          <a:bodyPr wrap="square">
            <a:spAutoFit/>
          </a:bodyPr>
          <a:lstStyle/>
          <a:p>
            <a:pPr marL="0" marR="0" lvl="0" indent="0" algn="l" defTabSz="1197492"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a:ea typeface="Meiryo UI"/>
                <a:cs typeface="+mn-cs"/>
              </a:rPr>
              <a:t>（取組例）</a:t>
            </a:r>
            <a:endParaRPr kumimoji="0" lang="en-US" altLang="ja-JP" sz="1000" b="0" i="0" u="none" strike="noStrike" kern="0" cap="none" spc="0" normalizeH="0" baseline="0" noProof="0" dirty="0">
              <a:ln>
                <a:noFill/>
              </a:ln>
              <a:solidFill>
                <a:prstClr val="black"/>
              </a:solidFill>
              <a:effectLst/>
              <a:uLnTx/>
              <a:uFillTx/>
              <a:latin typeface="Meiryo UI"/>
              <a:ea typeface="Meiryo UI"/>
              <a:cs typeface="+mn-cs"/>
            </a:endParaRPr>
          </a:p>
          <a:p>
            <a:pPr marL="87313" marR="0" lvl="0" indent="-87313" algn="l" defTabSz="1197492"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a:ea typeface="Meiryo UI"/>
                <a:cs typeface="+mn-cs"/>
              </a:rPr>
              <a:t>・再生可能エネルギーによる持</a:t>
            </a:r>
            <a:endParaRPr kumimoji="0" lang="en-US" altLang="ja-JP" sz="1000" b="0" i="0" u="none" strike="noStrike" kern="0" cap="none" spc="0" normalizeH="0" baseline="0" noProof="0" dirty="0">
              <a:ln>
                <a:noFill/>
              </a:ln>
              <a:solidFill>
                <a:prstClr val="black"/>
              </a:solidFill>
              <a:effectLst/>
              <a:uLnTx/>
              <a:uFillTx/>
              <a:latin typeface="Meiryo UI"/>
              <a:ea typeface="Meiryo UI"/>
              <a:cs typeface="+mn-cs"/>
            </a:endParaRPr>
          </a:p>
          <a:p>
            <a:pPr marL="87313" marR="0" lvl="0" indent="-87313" algn="l" defTabSz="1197492"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a:ea typeface="Meiryo UI"/>
                <a:cs typeface="+mn-cs"/>
              </a:rPr>
              <a:t>　続可能なまち</a:t>
            </a:r>
            <a:endParaRPr kumimoji="0" lang="en-US" altLang="ja-JP" sz="1000" b="0" i="0" u="none" strike="noStrike" kern="0" cap="none" spc="0" normalizeH="0" baseline="0" noProof="0" dirty="0">
              <a:ln>
                <a:noFill/>
              </a:ln>
              <a:solidFill>
                <a:prstClr val="black"/>
              </a:solidFill>
              <a:effectLst/>
              <a:uLnTx/>
              <a:uFillTx/>
              <a:latin typeface="Meiryo UI"/>
              <a:ea typeface="Meiryo UI"/>
              <a:cs typeface="+mn-cs"/>
            </a:endParaRPr>
          </a:p>
          <a:p>
            <a:pPr marL="87313" marR="0" lvl="0" indent="-87313" algn="l" defTabSz="1197492"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a:ea typeface="Meiryo UI"/>
                <a:cs typeface="+mn-cs"/>
              </a:rPr>
              <a:t>・グリーンインフラの活用による</a:t>
            </a:r>
            <a:endParaRPr kumimoji="0" lang="en-US" altLang="ja-JP" sz="1000" b="0" i="0" u="none" strike="noStrike" kern="0" cap="none" spc="0" normalizeH="0" baseline="0" noProof="0" dirty="0">
              <a:ln>
                <a:noFill/>
              </a:ln>
              <a:solidFill>
                <a:prstClr val="black"/>
              </a:solidFill>
              <a:effectLst/>
              <a:uLnTx/>
              <a:uFillTx/>
              <a:latin typeface="Meiryo UI"/>
              <a:ea typeface="Meiryo UI"/>
              <a:cs typeface="+mn-cs"/>
            </a:endParaRPr>
          </a:p>
          <a:p>
            <a:pPr marL="87313" marR="0" lvl="0" indent="-87313" algn="l" defTabSz="1197492" rtl="0" eaLnBrk="1" fontAlgn="auto" latinLnBrk="0" hangingPunct="1">
              <a:lnSpc>
                <a:spcPct val="100000"/>
              </a:lnSpc>
              <a:spcBef>
                <a:spcPts val="0"/>
              </a:spcBef>
              <a:spcAft>
                <a:spcPts val="0"/>
              </a:spcAft>
              <a:buClrTx/>
              <a:buSzTx/>
              <a:buFontTx/>
              <a:buNone/>
              <a:tabLst/>
              <a:defRPr/>
            </a:pPr>
            <a:r>
              <a:rPr kumimoji="0" lang="en-US" altLang="ja-JP" sz="1000" b="0" i="0" u="none" strike="noStrike" kern="0" cap="none" spc="0" normalizeH="0" baseline="0" noProof="0" dirty="0">
                <a:ln>
                  <a:noFill/>
                </a:ln>
                <a:solidFill>
                  <a:prstClr val="black"/>
                </a:solidFill>
                <a:effectLst/>
                <a:uLnTx/>
                <a:uFillTx/>
                <a:latin typeface="Meiryo UI"/>
                <a:ea typeface="Meiryo UI"/>
                <a:cs typeface="+mn-cs"/>
              </a:rPr>
              <a:t> SDGs</a:t>
            </a:r>
            <a:r>
              <a:rPr kumimoji="0" lang="ja-JP" altLang="en-US" sz="1000" b="0" i="0" u="none" strike="noStrike" kern="0" cap="none" spc="0" normalizeH="0" baseline="0" noProof="0" dirty="0">
                <a:ln>
                  <a:noFill/>
                </a:ln>
                <a:solidFill>
                  <a:prstClr val="black"/>
                </a:solidFill>
                <a:effectLst/>
                <a:uLnTx/>
                <a:uFillTx/>
                <a:latin typeface="Meiryo UI"/>
                <a:ea typeface="Meiryo UI"/>
                <a:cs typeface="+mn-cs"/>
              </a:rPr>
              <a:t>の推進</a:t>
            </a:r>
            <a:endParaRPr kumimoji="0" lang="en-US" altLang="ja-JP" sz="1000" b="0" i="0" u="none" strike="noStrike" kern="0" cap="none" spc="0" normalizeH="0" baseline="0" noProof="0" dirty="0">
              <a:ln>
                <a:noFill/>
              </a:ln>
              <a:solidFill>
                <a:prstClr val="black"/>
              </a:solidFill>
              <a:effectLst/>
              <a:uLnTx/>
              <a:uFillTx/>
              <a:latin typeface="Meiryo UI"/>
              <a:ea typeface="Meiryo UI"/>
              <a:cs typeface="+mn-cs"/>
            </a:endParaRPr>
          </a:p>
        </p:txBody>
      </p:sp>
      <p:sp>
        <p:nvSpPr>
          <p:cNvPr id="41" name="正方形/長方形 40">
            <a:extLst>
              <a:ext uri="{FF2B5EF4-FFF2-40B4-BE49-F238E27FC236}">
                <a16:creationId xmlns:a16="http://schemas.microsoft.com/office/drawing/2014/main" id="{84B10285-6633-4583-92C5-8493323186E0}"/>
              </a:ext>
            </a:extLst>
          </p:cNvPr>
          <p:cNvSpPr/>
          <p:nvPr/>
        </p:nvSpPr>
        <p:spPr>
          <a:xfrm>
            <a:off x="140299" y="462026"/>
            <a:ext cx="5869976" cy="285612"/>
          </a:xfrm>
          <a:prstGeom prst="rect">
            <a:avLst/>
          </a:prstGeom>
          <a:solidFill>
            <a:schemeClr val="tx1">
              <a:lumMod val="75000"/>
              <a:lumOff val="25000"/>
            </a:schemeClr>
          </a:solidFill>
          <a:ln>
            <a:solidFill>
              <a:schemeClr val="tx1">
                <a:lumMod val="95000"/>
                <a:lumOff val="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285750" indent="-285750">
              <a:buFont typeface="Wingdings" panose="05000000000000000000" pitchFamily="2" charset="2"/>
              <a:buChar char="n"/>
            </a:pPr>
            <a:r>
              <a:rPr lang="ja-JP" altLang="en-US" sz="1400" b="1" dirty="0"/>
              <a:t>うめきた２期</a:t>
            </a:r>
            <a:endParaRPr lang="ja-JP" altLang="ja-JP" sz="1400" b="1" dirty="0"/>
          </a:p>
        </p:txBody>
      </p:sp>
      <p:sp>
        <p:nvSpPr>
          <p:cNvPr id="42" name="テキスト ボックス 41">
            <a:extLst>
              <a:ext uri="{FF2B5EF4-FFF2-40B4-BE49-F238E27FC236}">
                <a16:creationId xmlns:a16="http://schemas.microsoft.com/office/drawing/2014/main" id="{CB95D3BE-9461-4959-8ECC-025E3E93B453}"/>
              </a:ext>
            </a:extLst>
          </p:cNvPr>
          <p:cNvSpPr txBox="1"/>
          <p:nvPr/>
        </p:nvSpPr>
        <p:spPr>
          <a:xfrm>
            <a:off x="296867" y="3942439"/>
            <a:ext cx="5528200" cy="2754600"/>
          </a:xfrm>
          <a:prstGeom prst="rect">
            <a:avLst/>
          </a:prstGeom>
          <a:noFill/>
          <a:ln>
            <a:solidFill>
              <a:schemeClr val="tx1"/>
            </a:solidFill>
          </a:ln>
        </p:spPr>
        <p:txBody>
          <a:bodyPr wrap="square" rtlCol="0">
            <a:spAutoFit/>
          </a:bodyPr>
          <a:lstStyle/>
          <a:p>
            <a:pPr defTabSz="457200">
              <a:defRPr/>
            </a:pP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defTabSz="457200">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将来的なうめきた</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期地区での実装の検討に向けて、うめきた</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期開発事業者が中心となり、パートナー事業者と連携して</a:t>
            </a:r>
            <a:r>
              <a:rPr lang="en-US" altLang="ja-JP" sz="1200" dirty="0">
                <a:latin typeface="Meiryo UI" panose="020B0604030504040204" pitchFamily="50" charset="-128"/>
                <a:ea typeface="Meiryo UI" panose="020B0604030504040204" pitchFamily="50" charset="-128"/>
              </a:rPr>
              <a:t>2024</a:t>
            </a:r>
            <a:r>
              <a:rPr kumimoji="0"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年度から継続して以下の</a:t>
            </a:r>
            <a:r>
              <a:rPr kumimoji="0" lang="en-US"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2</a:t>
            </a:r>
            <a:r>
              <a:rPr kumimoji="0"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項目の実証実験を実施</a:t>
            </a:r>
            <a:endParaRPr kumimoji="0" lang="en-US" altLang="ja-JP" sz="1200" dirty="0">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defTabSz="457200">
              <a:defRPr/>
            </a:pPr>
            <a:r>
              <a:rPr kumimoji="0" lang="ja-JP" altLang="en-US" sz="11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①</a:t>
            </a:r>
            <a:r>
              <a:rPr kumimoji="0" lang="en-US" altLang="ja-JP" sz="11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AI</a:t>
            </a:r>
            <a:r>
              <a:rPr kumimoji="0" lang="ja-JP" altLang="en-US" sz="11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カメラ活用による公園内等</a:t>
            </a:r>
            <a:r>
              <a:rPr kumimoji="0" lang="ja-JP" altLang="en-US" sz="1100" dirty="0">
                <a:latin typeface="Meiryo UI" panose="020B0604030504040204" pitchFamily="50" charset="-128"/>
                <a:ea typeface="Meiryo UI" panose="020B0604030504040204" pitchFamily="50" charset="-128"/>
              </a:rPr>
              <a:t>　　　　　　　　　②</a:t>
            </a:r>
            <a:r>
              <a:rPr kumimoji="0" lang="en-US" altLang="ja-JP" sz="1100" dirty="0">
                <a:latin typeface="Meiryo UI" panose="020B0604030504040204" pitchFamily="50" charset="-128"/>
                <a:ea typeface="Meiryo UI" panose="020B0604030504040204" pitchFamily="50" charset="-128"/>
              </a:rPr>
              <a:t>3D</a:t>
            </a:r>
            <a:r>
              <a:rPr kumimoji="0" lang="ja-JP" altLang="en-US" sz="1100" dirty="0">
                <a:latin typeface="Meiryo UI" panose="020B0604030504040204" pitchFamily="50" charset="-128"/>
                <a:ea typeface="Meiryo UI" panose="020B0604030504040204" pitchFamily="50" charset="-128"/>
              </a:rPr>
              <a:t>モデル活用による官民連携</a:t>
            </a:r>
            <a:endParaRPr kumimoji="0" lang="en-US" altLang="ja-JP" sz="1100" dirty="0">
              <a:latin typeface="Meiryo UI" panose="020B0604030504040204" pitchFamily="50" charset="-128"/>
              <a:ea typeface="Meiryo UI" panose="020B0604030504040204" pitchFamily="50" charset="-128"/>
            </a:endParaRPr>
          </a:p>
          <a:p>
            <a:pPr defTabSz="457200">
              <a:defRPr/>
            </a:pPr>
            <a:r>
              <a:rPr kumimoji="0" lang="ja-JP" altLang="en-US" sz="1100" dirty="0">
                <a:latin typeface="Meiryo UI" panose="020B0604030504040204" pitchFamily="50" charset="-128"/>
                <a:ea typeface="Meiryo UI" panose="020B0604030504040204" pitchFamily="50" charset="-128"/>
              </a:rPr>
              <a:t>　　管理の</a:t>
            </a:r>
            <a:r>
              <a:rPr kumimoji="0" lang="ja-JP" altLang="en-US" sz="11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効率化　　　　　　　　　　　　　　　　　　　　</a:t>
            </a:r>
            <a:r>
              <a:rPr kumimoji="0" lang="ja-JP" altLang="en-US" sz="1100" dirty="0">
                <a:latin typeface="Meiryo UI" panose="020B0604030504040204" pitchFamily="50" charset="-128"/>
                <a:ea typeface="Meiryo UI" panose="020B0604030504040204" pitchFamily="50" charset="-128"/>
              </a:rPr>
              <a:t>公園の</a:t>
            </a:r>
            <a:r>
              <a:rPr kumimoji="0" lang="ja-JP" altLang="en-US" sz="11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可視化</a:t>
            </a:r>
          </a:p>
          <a:p>
            <a:pPr defTabSz="457200">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dirty="0">
              <a:solidFill>
                <a:prstClr val="black"/>
              </a:solidFill>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altLang="zh-CN" sz="800" dirty="0">
              <a:solidFill>
                <a:prstClr val="black"/>
              </a:solidFill>
              <a:latin typeface="Meiryo UI" panose="020B0604030504040204" pitchFamily="50" charset="-128"/>
              <a:ea typeface="Meiryo UI" panose="020B0604030504040204" pitchFamily="50"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altLang="zh-CN" sz="800" noProof="0" dirty="0">
              <a:solidFill>
                <a:prstClr val="black"/>
              </a:solidFill>
              <a:latin typeface="Meiryo UI" panose="020B0604030504040204" pitchFamily="50" charset="-128"/>
              <a:ea typeface="Meiryo UI" panose="020B0604030504040204" pitchFamily="50"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altLang="zh-CN" sz="800" noProof="0" dirty="0">
              <a:solidFill>
                <a:prstClr val="black"/>
              </a:solidFill>
              <a:latin typeface="Meiryo UI" panose="020B0604030504040204" pitchFamily="50" charset="-128"/>
              <a:ea typeface="Meiryo UI" panose="020B0604030504040204"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zh-CN"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（出典：国土交通省</a:t>
            </a:r>
            <a:r>
              <a:rPr kumimoji="0" lang="en-US" altLang="zh-CN"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HP</a:t>
            </a:r>
            <a:r>
              <a:rPr kumimoji="0" lang="zh-CN"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43" name="図 42">
            <a:extLst>
              <a:ext uri="{FF2B5EF4-FFF2-40B4-BE49-F238E27FC236}">
                <a16:creationId xmlns:a16="http://schemas.microsoft.com/office/drawing/2014/main" id="{57E12C36-0F46-4163-8C2A-FEB6A17912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09242" y="5255986"/>
            <a:ext cx="1569904" cy="1176517"/>
          </a:xfrm>
          <a:prstGeom prst="rect">
            <a:avLst/>
          </a:prstGeom>
        </p:spPr>
      </p:pic>
      <p:pic>
        <p:nvPicPr>
          <p:cNvPr id="44" name="図 43">
            <a:extLst>
              <a:ext uri="{FF2B5EF4-FFF2-40B4-BE49-F238E27FC236}">
                <a16:creationId xmlns:a16="http://schemas.microsoft.com/office/drawing/2014/main" id="{885A719B-625A-42B8-86D8-A4D9CA33F82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38068" y="5256247"/>
            <a:ext cx="893652" cy="1189461"/>
          </a:xfrm>
          <a:prstGeom prst="rect">
            <a:avLst/>
          </a:prstGeom>
        </p:spPr>
      </p:pic>
      <p:pic>
        <p:nvPicPr>
          <p:cNvPr id="45" name="図 44">
            <a:extLst>
              <a:ext uri="{FF2B5EF4-FFF2-40B4-BE49-F238E27FC236}">
                <a16:creationId xmlns:a16="http://schemas.microsoft.com/office/drawing/2014/main" id="{7B5584AF-D6F4-45FE-9516-696557E3117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6541" y="5243042"/>
            <a:ext cx="2101380" cy="1189461"/>
          </a:xfrm>
          <a:prstGeom prst="rect">
            <a:avLst/>
          </a:prstGeom>
        </p:spPr>
      </p:pic>
      <p:pic>
        <p:nvPicPr>
          <p:cNvPr id="46" name="図 45">
            <a:extLst>
              <a:ext uri="{FF2B5EF4-FFF2-40B4-BE49-F238E27FC236}">
                <a16:creationId xmlns:a16="http://schemas.microsoft.com/office/drawing/2014/main" id="{4C637395-CD9A-47A0-95BD-25DA647BDBD9}"/>
              </a:ext>
            </a:extLst>
          </p:cNvPr>
          <p:cNvPicPr>
            <a:picLocks noChangeAspect="1"/>
          </p:cNvPicPr>
          <p:nvPr/>
        </p:nvPicPr>
        <p:blipFill>
          <a:blip r:embed="rId7"/>
          <a:stretch>
            <a:fillRect/>
          </a:stretch>
        </p:blipFill>
        <p:spPr>
          <a:xfrm>
            <a:off x="271108" y="1442565"/>
            <a:ext cx="5553959" cy="2411194"/>
          </a:xfrm>
          <a:prstGeom prst="rect">
            <a:avLst/>
          </a:prstGeom>
        </p:spPr>
      </p:pic>
      <p:sp>
        <p:nvSpPr>
          <p:cNvPr id="2" name="テキスト ボックス 1">
            <a:extLst>
              <a:ext uri="{FF2B5EF4-FFF2-40B4-BE49-F238E27FC236}">
                <a16:creationId xmlns:a16="http://schemas.microsoft.com/office/drawing/2014/main" id="{C6C41B4F-82A1-480E-8C7C-38AD5925E64E}"/>
              </a:ext>
            </a:extLst>
          </p:cNvPr>
          <p:cNvSpPr txBox="1"/>
          <p:nvPr/>
        </p:nvSpPr>
        <p:spPr>
          <a:xfrm>
            <a:off x="140299" y="778047"/>
            <a:ext cx="5869975" cy="646331"/>
          </a:xfrm>
          <a:prstGeom prst="rect">
            <a:avLst/>
          </a:prstGeom>
          <a:noFill/>
        </p:spPr>
        <p:txBody>
          <a:bodyPr wrap="square" rtlCol="0">
            <a:spAutoFit/>
          </a:bodyPr>
          <a:lstStyle/>
          <a:p>
            <a:r>
              <a:rPr kumimoji="1" lang="ja-JP" altLang="en-US" sz="1200" dirty="0"/>
              <a:t>うめきた２期では、最先端技術の導入・実証実験の実施を行いやすいグリーンフィールドとしての特性を活かし、豊富なデータの利活用を実現するプラットフォームを整備し、“事業創出”・“市民の</a:t>
            </a:r>
            <a:r>
              <a:rPr kumimoji="1" lang="en-US" altLang="ja-JP" sz="1200" dirty="0"/>
              <a:t>QOL</a:t>
            </a:r>
            <a:r>
              <a:rPr kumimoji="1" lang="ja-JP" altLang="en-US" sz="1200" dirty="0"/>
              <a:t>向上”・“マネジメントの高度化”に資する施策に官民の枠を超えて取り組む。</a:t>
            </a:r>
          </a:p>
        </p:txBody>
      </p:sp>
      <p:sp>
        <p:nvSpPr>
          <p:cNvPr id="47" name="正方形/長方形 46">
            <a:extLst>
              <a:ext uri="{FF2B5EF4-FFF2-40B4-BE49-F238E27FC236}">
                <a16:creationId xmlns:a16="http://schemas.microsoft.com/office/drawing/2014/main" id="{8E4CCB34-6BC7-4D63-AFB8-2EC12BE5AD45}"/>
              </a:ext>
            </a:extLst>
          </p:cNvPr>
          <p:cNvSpPr/>
          <p:nvPr/>
        </p:nvSpPr>
        <p:spPr>
          <a:xfrm>
            <a:off x="296867" y="3835758"/>
            <a:ext cx="5544000" cy="307777"/>
          </a:xfrm>
          <a:prstGeom prst="rect">
            <a:avLst/>
          </a:prstGeom>
          <a:solidFill>
            <a:schemeClr val="bg1">
              <a:lumMod val="75000"/>
            </a:schemeClr>
          </a:solidFill>
        </p:spPr>
        <p:txBody>
          <a:bodyPr wrap="square">
            <a:spAutoFit/>
          </a:bodyPr>
          <a:lstStyle/>
          <a:p>
            <a:pPr defTabSz="1075334">
              <a:defRPr/>
            </a:pPr>
            <a:r>
              <a:rPr kumimoji="0" lang="ja-JP" altLang="en-US" sz="1400" b="1"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uLnTx/>
                <a:uFillTx/>
                <a:latin typeface="Meiryo UI" panose="020B0604030504040204" pitchFamily="50" charset="-128"/>
                <a:ea typeface="Meiryo UI" panose="020B0604030504040204" pitchFamily="50" charset="-128"/>
                <a:cs typeface="+mn-cs"/>
              </a:rPr>
              <a:t>国土交通省　</a:t>
            </a:r>
            <a:r>
              <a:rPr kumimoji="0" lang="ja-JP" altLang="en-US" sz="1400" b="1" i="0" u="none" strike="noStrike" kern="1200" cap="none" spc="0" normalizeH="0" baseline="0" noProof="0" dirty="0">
                <a:ln>
                  <a:noFill/>
                </a:ln>
                <a:uLnTx/>
                <a:uFillTx/>
                <a:latin typeface="Meiryo UI" panose="020B0604030504040204" pitchFamily="50" charset="-128"/>
                <a:ea typeface="Meiryo UI" panose="020B0604030504040204" pitchFamily="50" charset="-128"/>
                <a:cs typeface="+mn-cs"/>
              </a:rPr>
              <a:t>スマートシティ</a:t>
            </a:r>
            <a:r>
              <a:rPr kumimoji="0" lang="ja-JP" altLang="en-US" sz="1400" b="1" i="0" u="none" kern="1200" cap="none" spc="0" normalizeH="0" baseline="0" noProof="0" dirty="0">
                <a:ln>
                  <a:noFill/>
                </a:ln>
                <a:uLnTx/>
                <a:uFillTx/>
                <a:latin typeface="Meiryo UI" panose="020B0604030504040204" pitchFamily="50" charset="-128"/>
                <a:ea typeface="Meiryo UI" panose="020B0604030504040204" pitchFamily="50" charset="-128"/>
                <a:cs typeface="+mn-cs"/>
              </a:rPr>
              <a:t>実装化支援事業による実装の検討</a:t>
            </a:r>
            <a:endParaRPr kumimoji="0" lang="en-US" altLang="ja-JP" sz="1400" b="1" i="0" u="none" kern="1200" cap="none" spc="0" normalizeH="0" baseline="0" noProof="0" dirty="0">
              <a:ln>
                <a:noFill/>
              </a:ln>
              <a:uLnTx/>
              <a:uFillTx/>
              <a:latin typeface="Meiryo UI" panose="020B0604030504040204" pitchFamily="50" charset="-128"/>
              <a:ea typeface="Meiryo UI" panose="020B0604030504040204" pitchFamily="50" charset="-128"/>
              <a:cs typeface="+mn-cs"/>
            </a:endParaRPr>
          </a:p>
        </p:txBody>
      </p:sp>
      <p:cxnSp>
        <p:nvCxnSpPr>
          <p:cNvPr id="49" name="直線コネクタ 48">
            <a:extLst>
              <a:ext uri="{FF2B5EF4-FFF2-40B4-BE49-F238E27FC236}">
                <a16:creationId xmlns:a16="http://schemas.microsoft.com/office/drawing/2014/main" id="{12C1EA63-CF76-472B-8C89-FA096CD92255}"/>
              </a:ext>
            </a:extLst>
          </p:cNvPr>
          <p:cNvCxnSpPr/>
          <p:nvPr/>
        </p:nvCxnSpPr>
        <p:spPr>
          <a:xfrm>
            <a:off x="6091707" y="439730"/>
            <a:ext cx="0" cy="64048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スライド番号プレースホルダー 3">
            <a:extLst>
              <a:ext uri="{FF2B5EF4-FFF2-40B4-BE49-F238E27FC236}">
                <a16:creationId xmlns:a16="http://schemas.microsoft.com/office/drawing/2014/main" id="{AB6D7493-E932-4072-A814-BE5860565106}"/>
              </a:ext>
            </a:extLst>
          </p:cNvPr>
          <p:cNvSpPr>
            <a:spLocks noGrp="1"/>
          </p:cNvSpPr>
          <p:nvPr>
            <p:ph type="sldNum" sz="quarter" idx="12"/>
          </p:nvPr>
        </p:nvSpPr>
        <p:spPr>
          <a:xfrm>
            <a:off x="9229634" y="6432503"/>
            <a:ext cx="2743200" cy="365125"/>
          </a:xfrm>
        </p:spPr>
        <p:txBody>
          <a:bodyPr/>
          <a:lstStyle/>
          <a:p>
            <a:fld id="{63C598F0-0FE0-4076-80A3-C96A98F7321E}" type="slidenum">
              <a:rPr kumimoji="1" lang="ja-JP" altLang="en-US" smtClean="0"/>
              <a:t>58</a:t>
            </a:fld>
            <a:endParaRPr kumimoji="1" lang="ja-JP" altLang="en-US" dirty="0"/>
          </a:p>
        </p:txBody>
      </p:sp>
    </p:spTree>
    <p:extLst>
      <p:ext uri="{BB962C8B-B14F-4D97-AF65-F5344CB8AC3E}">
        <p14:creationId xmlns:p14="http://schemas.microsoft.com/office/powerpoint/2010/main" val="38099548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F16D1-51E3-ACC8-C1CB-395F4BFE6B31}"/>
            </a:ext>
          </a:extLst>
        </p:cNvPr>
        <p:cNvGrpSpPr/>
        <p:nvPr/>
      </p:nvGrpSpPr>
      <p:grpSpPr>
        <a:xfrm>
          <a:off x="0" y="0"/>
          <a:ext cx="0" cy="0"/>
          <a:chOff x="0" y="0"/>
          <a:chExt cx="0" cy="0"/>
        </a:xfrm>
      </p:grpSpPr>
      <p:sp>
        <p:nvSpPr>
          <p:cNvPr id="48" name="テキスト ボックス 47">
            <a:extLst>
              <a:ext uri="{FF2B5EF4-FFF2-40B4-BE49-F238E27FC236}">
                <a16:creationId xmlns:a16="http://schemas.microsoft.com/office/drawing/2014/main" id="{6B0D7838-0FC4-9657-0116-E69120726F81}"/>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kumimoji="1" lang="en-US" altLang="ja-JP" sz="2000" b="1" dirty="0"/>
              <a:t>【</a:t>
            </a:r>
            <a:r>
              <a:rPr kumimoji="1" lang="ja-JP" altLang="en-US" sz="2000" b="1" dirty="0"/>
              <a:t>参考</a:t>
            </a:r>
            <a:r>
              <a:rPr kumimoji="1" lang="en-US" altLang="ja-JP" sz="2000" b="1" dirty="0"/>
              <a:t>】</a:t>
            </a:r>
            <a:r>
              <a:rPr kumimoji="1" lang="ja-JP" altLang="en-US" sz="2000" b="1" dirty="0"/>
              <a:t>　スマートシティの実証・実装エリア例</a:t>
            </a:r>
            <a:endParaRPr kumimoji="1" lang="en-US" altLang="ja-JP" sz="2000" b="1" dirty="0"/>
          </a:p>
        </p:txBody>
      </p:sp>
      <p:sp>
        <p:nvSpPr>
          <p:cNvPr id="24" name="正方形/長方形 23">
            <a:extLst>
              <a:ext uri="{FF2B5EF4-FFF2-40B4-BE49-F238E27FC236}">
                <a16:creationId xmlns:a16="http://schemas.microsoft.com/office/drawing/2014/main" id="{83F35818-761F-4B90-89BF-5CA11B02BD3B}"/>
              </a:ext>
            </a:extLst>
          </p:cNvPr>
          <p:cNvSpPr/>
          <p:nvPr/>
        </p:nvSpPr>
        <p:spPr>
          <a:xfrm>
            <a:off x="0" y="1791197"/>
            <a:ext cx="6052645" cy="830463"/>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lIns="180000" rIns="180000" rtlCol="0" anchor="t"/>
          <a:lstStyle/>
          <a:p>
            <a:pPr marL="171450" lvl="1" indent="-171450">
              <a:buFont typeface="Arial" panose="020B0604020202020204" pitchFamily="34" charset="0"/>
              <a:buChar char="•"/>
            </a:pPr>
            <a:r>
              <a:rPr lang="ja-JP" altLang="en-US" sz="1200" dirty="0">
                <a:solidFill>
                  <a:schemeClr val="tx1"/>
                </a:solidFill>
              </a:rPr>
              <a:t>市町村の担当者と大学によるワーキンググループを設置し、行政職員・学生・社会人などが参加できる「データ連携ワークショップ」を通じ、データ活用・連携の実践ケースを体験的に修得</a:t>
            </a:r>
            <a:endParaRPr lang="en-US" altLang="ja-JP" sz="1200" dirty="0">
              <a:solidFill>
                <a:schemeClr val="tx1"/>
              </a:solidFill>
            </a:endParaRPr>
          </a:p>
          <a:p>
            <a:pPr marL="171450" lvl="1" indent="-171450">
              <a:buFont typeface="Arial" panose="020B0604020202020204" pitchFamily="34" charset="0"/>
              <a:buChar char="•"/>
            </a:pPr>
            <a:r>
              <a:rPr lang="ja-JP" altLang="en-US" sz="1200" dirty="0">
                <a:solidFill>
                  <a:schemeClr val="tx1"/>
                </a:solidFill>
              </a:rPr>
              <a:t>データサイエンティスト・スマートシティエンジニア養成のための教育プログラムの実施</a:t>
            </a:r>
            <a:endParaRPr lang="en-US" altLang="ja-JP" sz="1200" dirty="0">
              <a:solidFill>
                <a:schemeClr val="tx1"/>
              </a:solidFill>
            </a:endParaRPr>
          </a:p>
          <a:p>
            <a:pPr marL="0" lvl="1"/>
            <a:endParaRPr lang="en-US" altLang="ja-JP" sz="1200" dirty="0">
              <a:solidFill>
                <a:schemeClr val="tx1"/>
              </a:solidFill>
            </a:endParaRPr>
          </a:p>
        </p:txBody>
      </p:sp>
      <p:sp>
        <p:nvSpPr>
          <p:cNvPr id="25" name="正方形/長方形 24">
            <a:extLst>
              <a:ext uri="{FF2B5EF4-FFF2-40B4-BE49-F238E27FC236}">
                <a16:creationId xmlns:a16="http://schemas.microsoft.com/office/drawing/2014/main" id="{749A4D61-A4EC-4DAB-B042-5B02F3EF13F9}"/>
              </a:ext>
            </a:extLst>
          </p:cNvPr>
          <p:cNvSpPr/>
          <p:nvPr/>
        </p:nvSpPr>
        <p:spPr>
          <a:xfrm>
            <a:off x="104974" y="463496"/>
            <a:ext cx="5869976" cy="285612"/>
          </a:xfrm>
          <a:prstGeom prst="rect">
            <a:avLst/>
          </a:prstGeom>
          <a:solidFill>
            <a:schemeClr val="tx1">
              <a:lumMod val="75000"/>
              <a:lumOff val="25000"/>
            </a:schemeClr>
          </a:solidFill>
          <a:ln>
            <a:solidFill>
              <a:schemeClr val="tx1">
                <a:lumMod val="95000"/>
                <a:lumOff val="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285750" indent="-285750">
              <a:buFont typeface="Wingdings" panose="05000000000000000000" pitchFamily="2" charset="2"/>
              <a:buChar char="n"/>
            </a:pPr>
            <a:r>
              <a:rPr lang="ja-JP" altLang="en-US" sz="1400" b="1" dirty="0"/>
              <a:t>森之宮（大阪城東部地区）</a:t>
            </a:r>
            <a:endParaRPr lang="ja-JP" altLang="ja-JP" sz="1400" b="1" dirty="0"/>
          </a:p>
        </p:txBody>
      </p:sp>
      <p:pic>
        <p:nvPicPr>
          <p:cNvPr id="26" name="Picture 2">
            <a:extLst>
              <a:ext uri="{FF2B5EF4-FFF2-40B4-BE49-F238E27FC236}">
                <a16:creationId xmlns:a16="http://schemas.microsoft.com/office/drawing/2014/main" id="{A87A9958-3CE2-4162-A579-E08D5A8CD72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83409" y="5083065"/>
            <a:ext cx="2346902" cy="1382538"/>
          </a:xfrm>
          <a:prstGeom prst="rect">
            <a:avLst/>
          </a:prstGeom>
          <a:noFill/>
          <a:extLst>
            <a:ext uri="{909E8E84-426E-40DD-AFC4-6F175D3DCCD1}">
              <a14:hiddenFill xmlns:a14="http://schemas.microsoft.com/office/drawing/2010/main">
                <a:solidFill>
                  <a:srgbClr val="FFFFFF"/>
                </a:solidFill>
              </a14:hiddenFill>
            </a:ext>
          </a:extLst>
        </p:spPr>
      </p:pic>
      <p:pic>
        <p:nvPicPr>
          <p:cNvPr id="27" name="図 26">
            <a:extLst>
              <a:ext uri="{FF2B5EF4-FFF2-40B4-BE49-F238E27FC236}">
                <a16:creationId xmlns:a16="http://schemas.microsoft.com/office/drawing/2014/main" id="{495A5A10-1484-4466-85F4-E4BB0342B87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5433" y="5148947"/>
            <a:ext cx="1946614" cy="1382538"/>
          </a:xfrm>
          <a:prstGeom prst="rect">
            <a:avLst/>
          </a:prstGeom>
        </p:spPr>
      </p:pic>
      <p:sp>
        <p:nvSpPr>
          <p:cNvPr id="28" name="テキスト ボックス 27">
            <a:extLst>
              <a:ext uri="{FF2B5EF4-FFF2-40B4-BE49-F238E27FC236}">
                <a16:creationId xmlns:a16="http://schemas.microsoft.com/office/drawing/2014/main" id="{E6EA6D68-2F5D-4F93-932B-0D659B9CD7F2}"/>
              </a:ext>
            </a:extLst>
          </p:cNvPr>
          <p:cNvSpPr txBox="1"/>
          <p:nvPr/>
        </p:nvSpPr>
        <p:spPr>
          <a:xfrm>
            <a:off x="2883408" y="6481601"/>
            <a:ext cx="2895599" cy="123111"/>
          </a:xfrm>
          <a:prstGeom prst="rect">
            <a:avLst/>
          </a:prstGeom>
          <a:noFill/>
          <a:ln>
            <a:noFill/>
          </a:ln>
        </p:spPr>
        <p:txBody>
          <a:bodyPr wrap="square" lIns="0" tIns="0" rIns="36000" bIns="0">
            <a:spAutoFit/>
          </a:bodyPr>
          <a:lstStyle/>
          <a:p>
            <a:pPr marL="87313" indent="-87313">
              <a:buFont typeface="Meiryo UI" panose="020B0604030504040204" pitchFamily="50" charset="-128"/>
              <a:buChar char="※"/>
            </a:pPr>
            <a:r>
              <a:rPr lang="ja-JP" altLang="en-US" sz="800" dirty="0">
                <a:latin typeface="Meiryo UI" panose="020B0604030504040204" pitchFamily="50" charset="-128"/>
                <a:ea typeface="Meiryo UI" panose="020B0604030504040204" pitchFamily="50" charset="-128"/>
              </a:rPr>
              <a:t>今後の検討や関係先との協議等により変更する場合があります</a:t>
            </a:r>
          </a:p>
        </p:txBody>
      </p:sp>
      <p:sp>
        <p:nvSpPr>
          <p:cNvPr id="29" name="テキスト ボックス 28">
            <a:extLst>
              <a:ext uri="{FF2B5EF4-FFF2-40B4-BE49-F238E27FC236}">
                <a16:creationId xmlns:a16="http://schemas.microsoft.com/office/drawing/2014/main" id="{A8759FD1-B92A-4974-902A-2CE3B9057094}"/>
              </a:ext>
            </a:extLst>
          </p:cNvPr>
          <p:cNvSpPr txBox="1"/>
          <p:nvPr/>
        </p:nvSpPr>
        <p:spPr>
          <a:xfrm>
            <a:off x="4156867" y="6303396"/>
            <a:ext cx="1073444" cy="123111"/>
          </a:xfrm>
          <a:prstGeom prst="rect">
            <a:avLst/>
          </a:prstGeom>
          <a:noFill/>
          <a:ln>
            <a:noFill/>
          </a:ln>
        </p:spPr>
        <p:txBody>
          <a:bodyPr wrap="square" lIns="0" tIns="0" rIns="36000" bIns="0">
            <a:spAutoFit/>
          </a:bodyPr>
          <a:lstStyle/>
          <a:p>
            <a:pPr algn="r"/>
            <a:r>
              <a:rPr lang="ja-JP" altLang="en-US" sz="800" dirty="0">
                <a:effectLst>
                  <a:glow rad="63500">
                    <a:schemeClr val="bg1"/>
                  </a:glow>
                </a:effectLst>
                <a:latin typeface="Meiryo UI" panose="020B0604030504040204" pitchFamily="50" charset="-128"/>
                <a:ea typeface="Meiryo UI" panose="020B0604030504040204" pitchFamily="50" charset="-128"/>
              </a:rPr>
              <a:t>提供：</a:t>
            </a:r>
            <a:r>
              <a:rPr lang="en-US" altLang="ja-JP" sz="800" dirty="0">
                <a:effectLst>
                  <a:glow rad="63500">
                    <a:schemeClr val="bg1"/>
                  </a:glow>
                </a:effectLst>
                <a:latin typeface="Meiryo UI" panose="020B0604030504040204" pitchFamily="50" charset="-128"/>
                <a:ea typeface="Meiryo UI" panose="020B0604030504040204" pitchFamily="50" charset="-128"/>
              </a:rPr>
              <a:t>Osaka Metro</a:t>
            </a:r>
            <a:endParaRPr lang="ja-JP" altLang="en-US" sz="800" dirty="0">
              <a:effectLst>
                <a:glow rad="63500">
                  <a:schemeClr val="bg1"/>
                </a:glow>
              </a:effectLst>
              <a:latin typeface="Meiryo UI" panose="020B0604030504040204" pitchFamily="50" charset="-128"/>
              <a:ea typeface="Meiryo UI" panose="020B0604030504040204" pitchFamily="50" charset="-128"/>
            </a:endParaRPr>
          </a:p>
        </p:txBody>
      </p:sp>
      <p:sp>
        <p:nvSpPr>
          <p:cNvPr id="30" name="テキスト ボックス 29">
            <a:extLst>
              <a:ext uri="{FF2B5EF4-FFF2-40B4-BE49-F238E27FC236}">
                <a16:creationId xmlns:a16="http://schemas.microsoft.com/office/drawing/2014/main" id="{D5AE8C14-94A7-4334-996E-B678558C67B5}"/>
              </a:ext>
            </a:extLst>
          </p:cNvPr>
          <p:cNvSpPr txBox="1"/>
          <p:nvPr/>
        </p:nvSpPr>
        <p:spPr>
          <a:xfrm>
            <a:off x="1407016" y="6364952"/>
            <a:ext cx="1158668" cy="123111"/>
          </a:xfrm>
          <a:prstGeom prst="rect">
            <a:avLst/>
          </a:prstGeom>
          <a:noFill/>
          <a:ln>
            <a:noFill/>
          </a:ln>
        </p:spPr>
        <p:txBody>
          <a:bodyPr wrap="square" lIns="0" tIns="0" rIns="36000" bIns="0">
            <a:spAutoFit/>
          </a:bodyPr>
          <a:lstStyle/>
          <a:p>
            <a:pPr algn="r"/>
            <a:r>
              <a:rPr lang="ja-JP" altLang="en-US" sz="800" dirty="0">
                <a:effectLst>
                  <a:glow rad="63500">
                    <a:schemeClr val="bg1"/>
                  </a:glow>
                </a:effectLst>
                <a:latin typeface="Meiryo UI" panose="020B0604030504040204" pitchFamily="50" charset="-128"/>
                <a:ea typeface="Meiryo UI" panose="020B0604030504040204" pitchFamily="50" charset="-128"/>
              </a:rPr>
              <a:t>提供：公立大学法人大阪</a:t>
            </a:r>
          </a:p>
        </p:txBody>
      </p:sp>
      <p:sp>
        <p:nvSpPr>
          <p:cNvPr id="31" name="テキスト ボックス 30">
            <a:extLst>
              <a:ext uri="{FF2B5EF4-FFF2-40B4-BE49-F238E27FC236}">
                <a16:creationId xmlns:a16="http://schemas.microsoft.com/office/drawing/2014/main" id="{0C8A8531-1B66-4B4A-B53C-148D83C6062E}"/>
              </a:ext>
            </a:extLst>
          </p:cNvPr>
          <p:cNvSpPr txBox="1"/>
          <p:nvPr/>
        </p:nvSpPr>
        <p:spPr>
          <a:xfrm>
            <a:off x="2910013" y="5171971"/>
            <a:ext cx="1892965" cy="123111"/>
          </a:xfrm>
          <a:prstGeom prst="rect">
            <a:avLst/>
          </a:prstGeom>
          <a:noFill/>
          <a:ln>
            <a:noFill/>
          </a:ln>
        </p:spPr>
        <p:txBody>
          <a:bodyPr wrap="square" lIns="0" tIns="0" rIns="36000" bIns="0">
            <a:spAutoFit/>
          </a:bodyPr>
          <a:lstStyle/>
          <a:p>
            <a:r>
              <a:rPr lang="ja-JP" altLang="en-US" sz="800" dirty="0">
                <a:effectLst>
                  <a:glow rad="63500">
                    <a:schemeClr val="bg1"/>
                  </a:glow>
                </a:effectLst>
                <a:latin typeface="Meiryo UI" panose="020B0604030504040204" pitchFamily="50" charset="-128"/>
                <a:ea typeface="Meiryo UI" panose="020B0604030504040204" pitchFamily="50" charset="-128"/>
              </a:rPr>
              <a:t>新駅・駅ビル、駅前空間のデザインパース</a:t>
            </a:r>
          </a:p>
        </p:txBody>
      </p:sp>
      <p:sp>
        <p:nvSpPr>
          <p:cNvPr id="32" name="テキスト ボックス 31">
            <a:extLst>
              <a:ext uri="{FF2B5EF4-FFF2-40B4-BE49-F238E27FC236}">
                <a16:creationId xmlns:a16="http://schemas.microsoft.com/office/drawing/2014/main" id="{DD285B67-8A67-4BEB-AA1D-EEC1BD9764D5}"/>
              </a:ext>
            </a:extLst>
          </p:cNvPr>
          <p:cNvSpPr txBox="1"/>
          <p:nvPr/>
        </p:nvSpPr>
        <p:spPr>
          <a:xfrm>
            <a:off x="672173" y="5171972"/>
            <a:ext cx="1469687" cy="123111"/>
          </a:xfrm>
          <a:prstGeom prst="rect">
            <a:avLst/>
          </a:prstGeom>
          <a:noFill/>
          <a:ln>
            <a:noFill/>
          </a:ln>
        </p:spPr>
        <p:txBody>
          <a:bodyPr wrap="square" lIns="0" tIns="0" rIns="36000" bIns="0">
            <a:spAutoFit/>
          </a:bodyPr>
          <a:lstStyle/>
          <a:p>
            <a:r>
              <a:rPr lang="ja-JP" altLang="en-US" sz="800" dirty="0">
                <a:effectLst>
                  <a:glow rad="63500">
                    <a:schemeClr val="bg1"/>
                  </a:glow>
                </a:effectLst>
                <a:latin typeface="Meiryo UI" panose="020B0604030504040204" pitchFamily="50" charset="-128"/>
                <a:ea typeface="Meiryo UI" panose="020B0604030504040204" pitchFamily="50" charset="-128"/>
              </a:rPr>
              <a:t>大阪公立大学森之宮キャンパス</a:t>
            </a:r>
          </a:p>
        </p:txBody>
      </p:sp>
      <p:sp>
        <p:nvSpPr>
          <p:cNvPr id="33" name="正方形/長方形 32">
            <a:extLst>
              <a:ext uri="{FF2B5EF4-FFF2-40B4-BE49-F238E27FC236}">
                <a16:creationId xmlns:a16="http://schemas.microsoft.com/office/drawing/2014/main" id="{C205D07B-0753-45AA-9DBD-F39A76F689FD}"/>
              </a:ext>
            </a:extLst>
          </p:cNvPr>
          <p:cNvSpPr/>
          <p:nvPr/>
        </p:nvSpPr>
        <p:spPr>
          <a:xfrm>
            <a:off x="114765" y="767809"/>
            <a:ext cx="5869976" cy="700373"/>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lIns="180000" rIns="180000" rtlCol="0" anchor="t"/>
          <a:lstStyle/>
          <a:p>
            <a:pPr marL="0" lvl="1"/>
            <a:r>
              <a:rPr lang="ja-JP" altLang="en-US" sz="1400" b="1" dirty="0">
                <a:solidFill>
                  <a:schemeClr val="tx1"/>
                </a:solidFill>
                <a:latin typeface="+mj-lt"/>
              </a:rPr>
              <a:t>大阪公立大学を先導役とした</a:t>
            </a:r>
            <a:r>
              <a:rPr lang="en-US" altLang="ja-JP" sz="1400" b="1" dirty="0">
                <a:solidFill>
                  <a:schemeClr val="tx1"/>
                </a:solidFill>
                <a:latin typeface="+mj-lt"/>
              </a:rPr>
              <a:t>､</a:t>
            </a:r>
            <a:r>
              <a:rPr lang="ja-JP" altLang="en-US" sz="1400" b="1" dirty="0">
                <a:solidFill>
                  <a:schemeClr val="tx1"/>
                </a:solidFill>
                <a:latin typeface="+mj-lt"/>
              </a:rPr>
              <a:t>観光集客･健康医療･人材育成･居住機能等の集積による</a:t>
            </a:r>
            <a:r>
              <a:rPr lang="en-US" altLang="ja-JP" sz="1400" b="1" dirty="0">
                <a:solidFill>
                  <a:schemeClr val="tx1"/>
                </a:solidFill>
                <a:latin typeface="+mj-lt"/>
              </a:rPr>
              <a:t>､</a:t>
            </a:r>
            <a:r>
              <a:rPr lang="ja-JP" altLang="en-US" sz="1400" b="1" dirty="0">
                <a:solidFill>
                  <a:schemeClr val="tx1"/>
                </a:solidFill>
                <a:latin typeface="+mj-lt"/>
              </a:rPr>
              <a:t>多世代・多様な人が集い、 交流する国際色あるまちづくりの推進</a:t>
            </a:r>
            <a:endParaRPr lang="en-US" altLang="ja-JP" sz="1400" b="1" dirty="0">
              <a:solidFill>
                <a:schemeClr val="tx1"/>
              </a:solidFill>
              <a:latin typeface="+mj-lt"/>
            </a:endParaRPr>
          </a:p>
        </p:txBody>
      </p:sp>
      <p:sp>
        <p:nvSpPr>
          <p:cNvPr id="34" name="正方形/長方形 33">
            <a:extLst>
              <a:ext uri="{FF2B5EF4-FFF2-40B4-BE49-F238E27FC236}">
                <a16:creationId xmlns:a16="http://schemas.microsoft.com/office/drawing/2014/main" id="{FED9818C-7504-4989-8BB5-3FFBF94E9C75}"/>
              </a:ext>
            </a:extLst>
          </p:cNvPr>
          <p:cNvSpPr/>
          <p:nvPr/>
        </p:nvSpPr>
        <p:spPr>
          <a:xfrm>
            <a:off x="114765" y="1495239"/>
            <a:ext cx="5869976" cy="276999"/>
          </a:xfrm>
          <a:prstGeom prst="rect">
            <a:avLst/>
          </a:prstGeom>
          <a:solidFill>
            <a:schemeClr val="bg1">
              <a:lumMod val="75000"/>
            </a:schemeClr>
          </a:solidFill>
        </p:spPr>
        <p:txBody>
          <a:bodyPr wrap="square">
            <a:spAutoFit/>
          </a:bodyPr>
          <a:lstStyle/>
          <a:p>
            <a:pPr defTabSz="1075334">
              <a:defRPr/>
            </a:pPr>
            <a:r>
              <a:rPr kumimoji="0" lang="ja-JP" altLang="en-US" sz="1200" b="1" dirty="0">
                <a:solidFill>
                  <a:prstClr val="black"/>
                </a:solidFill>
                <a:latin typeface="Meiryo UI"/>
                <a:ea typeface="Meiryo UI" panose="020B0604030504040204" pitchFamily="50" charset="-128"/>
              </a:rPr>
              <a:t>１．</a:t>
            </a:r>
            <a:r>
              <a:rPr lang="ja-JP" altLang="en-US" sz="1200" b="1" dirty="0">
                <a:solidFill>
                  <a:schemeClr val="tx1"/>
                </a:solidFill>
              </a:rPr>
              <a:t>「データ連携」を通じたスマートシティ協業の推進と学びの継続</a:t>
            </a:r>
            <a:endParaRPr lang="en-US" altLang="ja-JP" sz="1200" b="1" dirty="0">
              <a:solidFill>
                <a:schemeClr val="tx1"/>
              </a:solidFill>
              <a:highlight>
                <a:srgbClr val="FFFF00"/>
              </a:highlight>
            </a:endParaRPr>
          </a:p>
        </p:txBody>
      </p:sp>
      <p:sp>
        <p:nvSpPr>
          <p:cNvPr id="35" name="正方形/長方形 34">
            <a:extLst>
              <a:ext uri="{FF2B5EF4-FFF2-40B4-BE49-F238E27FC236}">
                <a16:creationId xmlns:a16="http://schemas.microsoft.com/office/drawing/2014/main" id="{1E9133C8-2E91-488B-873F-E49AF0865B1B}"/>
              </a:ext>
            </a:extLst>
          </p:cNvPr>
          <p:cNvSpPr/>
          <p:nvPr/>
        </p:nvSpPr>
        <p:spPr>
          <a:xfrm>
            <a:off x="114765" y="2474004"/>
            <a:ext cx="5869976" cy="276999"/>
          </a:xfrm>
          <a:prstGeom prst="rect">
            <a:avLst/>
          </a:prstGeom>
          <a:solidFill>
            <a:schemeClr val="bg1">
              <a:lumMod val="75000"/>
            </a:schemeClr>
          </a:solidFill>
        </p:spPr>
        <p:txBody>
          <a:bodyPr wrap="square">
            <a:spAutoFit/>
          </a:bodyPr>
          <a:lstStyle/>
          <a:p>
            <a:pPr defTabSz="1075334">
              <a:defRPr/>
            </a:pPr>
            <a:r>
              <a:rPr kumimoji="0" lang="ja-JP" altLang="en-US" sz="1200" b="1" dirty="0">
                <a:solidFill>
                  <a:prstClr val="black"/>
                </a:solidFill>
                <a:latin typeface="Meiryo UI"/>
                <a:ea typeface="Meiryo UI" panose="020B0604030504040204" pitchFamily="50" charset="-128"/>
              </a:rPr>
              <a:t>２．</a:t>
            </a:r>
            <a:r>
              <a:rPr lang="ja-JP" altLang="en-US" sz="1200" b="1" dirty="0">
                <a:solidFill>
                  <a:schemeClr val="tx1"/>
                </a:solidFill>
              </a:rPr>
              <a:t>森之宮キャンパスを使った「スマートシティの実証・実装フィールド」</a:t>
            </a:r>
            <a:r>
              <a:rPr lang="en-US" altLang="ja-JP" sz="1200" b="1" dirty="0">
                <a:solidFill>
                  <a:schemeClr val="tx1"/>
                </a:solidFill>
              </a:rPr>
              <a:t> </a:t>
            </a:r>
            <a:endParaRPr lang="en-US" altLang="ja-JP" sz="1200" b="1" dirty="0">
              <a:solidFill>
                <a:schemeClr val="tx1"/>
              </a:solidFill>
              <a:highlight>
                <a:srgbClr val="FFFF00"/>
              </a:highlight>
            </a:endParaRPr>
          </a:p>
        </p:txBody>
      </p:sp>
      <p:sp>
        <p:nvSpPr>
          <p:cNvPr id="36" name="正方形/長方形 35">
            <a:extLst>
              <a:ext uri="{FF2B5EF4-FFF2-40B4-BE49-F238E27FC236}">
                <a16:creationId xmlns:a16="http://schemas.microsoft.com/office/drawing/2014/main" id="{3FECD87E-8835-4B44-99D6-1D443642B11E}"/>
              </a:ext>
            </a:extLst>
          </p:cNvPr>
          <p:cNvSpPr/>
          <p:nvPr/>
        </p:nvSpPr>
        <p:spPr>
          <a:xfrm>
            <a:off x="114765" y="3448929"/>
            <a:ext cx="5869976" cy="276999"/>
          </a:xfrm>
          <a:prstGeom prst="rect">
            <a:avLst/>
          </a:prstGeom>
          <a:solidFill>
            <a:schemeClr val="bg1">
              <a:lumMod val="75000"/>
            </a:schemeClr>
          </a:solidFill>
        </p:spPr>
        <p:txBody>
          <a:bodyPr wrap="square">
            <a:spAutoFit/>
          </a:bodyPr>
          <a:lstStyle/>
          <a:p>
            <a:pPr defTabSz="1075334">
              <a:defRPr/>
            </a:pPr>
            <a:r>
              <a:rPr kumimoji="0" lang="ja-JP" altLang="en-US" sz="1200" b="1" dirty="0">
                <a:solidFill>
                  <a:prstClr val="black"/>
                </a:solidFill>
                <a:latin typeface="Meiryo UI"/>
                <a:ea typeface="Meiryo UI" panose="020B0604030504040204" pitchFamily="50" charset="-128"/>
              </a:rPr>
              <a:t>３．</a:t>
            </a:r>
            <a:r>
              <a:rPr lang="ja-JP" altLang="en-US" sz="1200" b="1" dirty="0">
                <a:solidFill>
                  <a:schemeClr val="tx1"/>
                </a:solidFill>
              </a:rPr>
              <a:t>大学における研究成果の社会展開</a:t>
            </a:r>
            <a:endParaRPr lang="en-US" altLang="ja-JP" sz="1200" b="1" dirty="0">
              <a:solidFill>
                <a:schemeClr val="tx1"/>
              </a:solidFill>
              <a:highlight>
                <a:srgbClr val="FFFF00"/>
              </a:highlight>
            </a:endParaRPr>
          </a:p>
        </p:txBody>
      </p:sp>
      <p:sp>
        <p:nvSpPr>
          <p:cNvPr id="38" name="正方形/長方形 37">
            <a:extLst>
              <a:ext uri="{FF2B5EF4-FFF2-40B4-BE49-F238E27FC236}">
                <a16:creationId xmlns:a16="http://schemas.microsoft.com/office/drawing/2014/main" id="{1B993E52-A547-4399-987C-9C65B6E2B72C}"/>
              </a:ext>
            </a:extLst>
          </p:cNvPr>
          <p:cNvSpPr/>
          <p:nvPr/>
        </p:nvSpPr>
        <p:spPr>
          <a:xfrm>
            <a:off x="114764" y="4221542"/>
            <a:ext cx="5869975" cy="276999"/>
          </a:xfrm>
          <a:prstGeom prst="rect">
            <a:avLst/>
          </a:prstGeom>
          <a:solidFill>
            <a:schemeClr val="bg1">
              <a:lumMod val="75000"/>
            </a:schemeClr>
          </a:solidFill>
        </p:spPr>
        <p:txBody>
          <a:bodyPr wrap="square">
            <a:spAutoFit/>
          </a:bodyPr>
          <a:lstStyle/>
          <a:p>
            <a:pPr defTabSz="1075334">
              <a:defRPr/>
            </a:pPr>
            <a:r>
              <a:rPr kumimoji="0" lang="ja-JP" altLang="en-US" sz="1200" b="1" dirty="0">
                <a:solidFill>
                  <a:prstClr val="black"/>
                </a:solidFill>
                <a:latin typeface="Meiryo UI"/>
                <a:ea typeface="Meiryo UI" panose="020B0604030504040204" pitchFamily="50" charset="-128"/>
              </a:rPr>
              <a:t>４．</a:t>
            </a:r>
            <a:r>
              <a:rPr lang="ja-JP" altLang="en-US" sz="1200" b="1" dirty="0">
                <a:solidFill>
                  <a:schemeClr val="tx1"/>
                </a:solidFill>
              </a:rPr>
              <a:t>新駅整備にあわせた次世代モビリティの導入</a:t>
            </a:r>
            <a:endParaRPr lang="en-US" altLang="ja-JP" sz="1200" b="1" dirty="0">
              <a:solidFill>
                <a:schemeClr val="tx1"/>
              </a:solidFill>
              <a:highlight>
                <a:srgbClr val="FFFF00"/>
              </a:highlight>
            </a:endParaRPr>
          </a:p>
        </p:txBody>
      </p:sp>
      <p:sp>
        <p:nvSpPr>
          <p:cNvPr id="39" name="正方形/長方形 38">
            <a:extLst>
              <a:ext uri="{FF2B5EF4-FFF2-40B4-BE49-F238E27FC236}">
                <a16:creationId xmlns:a16="http://schemas.microsoft.com/office/drawing/2014/main" id="{42C693E0-435D-4379-95D8-0D71683179A1}"/>
              </a:ext>
            </a:extLst>
          </p:cNvPr>
          <p:cNvSpPr/>
          <p:nvPr/>
        </p:nvSpPr>
        <p:spPr>
          <a:xfrm>
            <a:off x="0" y="2757353"/>
            <a:ext cx="6095999" cy="662158"/>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lIns="180000" rIns="180000" rtlCol="0" anchor="t"/>
          <a:lstStyle/>
          <a:p>
            <a:pPr marL="171450" lvl="1" indent="-171450">
              <a:buFont typeface="Arial" panose="020B0604020202020204" pitchFamily="34" charset="0"/>
              <a:buChar char="•"/>
            </a:pPr>
            <a:r>
              <a:rPr lang="ja-JP" altLang="en-US" sz="1200" dirty="0">
                <a:solidFill>
                  <a:schemeClr val="tx1"/>
                </a:solidFill>
              </a:rPr>
              <a:t>社会課題解決のためのさまざまなアプリケーション実装を容易に実現できる仕組みを整備しキャンパスにおけるデータセンシングとそれらを活用したキャンパスのスマート化技術を実践的に修得</a:t>
            </a:r>
            <a:endParaRPr lang="en-US" altLang="ja-JP" sz="1200" dirty="0">
              <a:solidFill>
                <a:schemeClr val="tx1"/>
              </a:solidFill>
            </a:endParaRPr>
          </a:p>
          <a:p>
            <a:pPr marL="171450" lvl="1" indent="-171450">
              <a:buFont typeface="Arial" panose="020B0604020202020204" pitchFamily="34" charset="0"/>
              <a:buChar char="•"/>
            </a:pPr>
            <a:r>
              <a:rPr lang="ja-JP" altLang="en-US" sz="1200" dirty="0">
                <a:solidFill>
                  <a:schemeClr val="tx1"/>
                </a:solidFill>
              </a:rPr>
              <a:t>カーボン・ニュートラルをめざした持続可能なキャンパスの実現</a:t>
            </a:r>
            <a:endParaRPr lang="en-US" altLang="ja-JP" sz="1200" dirty="0">
              <a:solidFill>
                <a:schemeClr val="tx1"/>
              </a:solidFill>
            </a:endParaRPr>
          </a:p>
        </p:txBody>
      </p:sp>
      <p:sp>
        <p:nvSpPr>
          <p:cNvPr id="40" name="正方形/長方形 39">
            <a:extLst>
              <a:ext uri="{FF2B5EF4-FFF2-40B4-BE49-F238E27FC236}">
                <a16:creationId xmlns:a16="http://schemas.microsoft.com/office/drawing/2014/main" id="{E142C506-DC7A-45CC-8163-C56336275910}"/>
              </a:ext>
            </a:extLst>
          </p:cNvPr>
          <p:cNvSpPr/>
          <p:nvPr/>
        </p:nvSpPr>
        <p:spPr>
          <a:xfrm>
            <a:off x="430" y="3752413"/>
            <a:ext cx="5663161" cy="44223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lIns="180000" rIns="180000" rtlCol="0" anchor="t"/>
          <a:lstStyle/>
          <a:p>
            <a:pPr marL="171450" lvl="1" indent="-171450">
              <a:buFont typeface="Arial" panose="020B0604020202020204" pitchFamily="34" charset="0"/>
              <a:buChar char="•"/>
            </a:pPr>
            <a:r>
              <a:rPr lang="ja-JP" altLang="en-US" sz="1200" dirty="0">
                <a:solidFill>
                  <a:schemeClr val="tx1"/>
                </a:solidFill>
              </a:rPr>
              <a:t>大学と、健康医療機関、</a:t>
            </a:r>
            <a:r>
              <a:rPr lang="en-US" altLang="ja-JP" sz="1200" dirty="0">
                <a:solidFill>
                  <a:schemeClr val="tx1"/>
                </a:solidFill>
              </a:rPr>
              <a:t>UR</a:t>
            </a:r>
            <a:r>
              <a:rPr lang="ja-JP" altLang="en-US" sz="1200" dirty="0">
                <a:solidFill>
                  <a:schemeClr val="tx1"/>
                </a:solidFill>
              </a:rPr>
              <a:t>、企業等が連携し「健康寿命の延伸」「</a:t>
            </a:r>
            <a:r>
              <a:rPr lang="en-US" altLang="ja-JP" sz="1200" dirty="0">
                <a:solidFill>
                  <a:schemeClr val="tx1"/>
                </a:solidFill>
              </a:rPr>
              <a:t>QOL</a:t>
            </a:r>
            <a:r>
              <a:rPr lang="ja-JP" altLang="en-US" sz="1200" dirty="0">
                <a:solidFill>
                  <a:schemeClr val="tx1"/>
                </a:solidFill>
              </a:rPr>
              <a:t>の向上」「住み続けられる住環境の形成」に先導的に取り組むまち</a:t>
            </a:r>
            <a:endParaRPr lang="en-US" altLang="ja-JP" sz="1200" dirty="0">
              <a:solidFill>
                <a:schemeClr val="tx1"/>
              </a:solidFill>
            </a:endParaRPr>
          </a:p>
        </p:txBody>
      </p:sp>
      <p:sp>
        <p:nvSpPr>
          <p:cNvPr id="41" name="正方形/長方形 40">
            <a:extLst>
              <a:ext uri="{FF2B5EF4-FFF2-40B4-BE49-F238E27FC236}">
                <a16:creationId xmlns:a16="http://schemas.microsoft.com/office/drawing/2014/main" id="{78F4B4F3-F6D2-44A5-9669-B111C8157ED6}"/>
              </a:ext>
            </a:extLst>
          </p:cNvPr>
          <p:cNvSpPr/>
          <p:nvPr/>
        </p:nvSpPr>
        <p:spPr>
          <a:xfrm>
            <a:off x="0" y="4514694"/>
            <a:ext cx="5833967" cy="469196"/>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lIns="180000" rIns="180000" rtlCol="0" anchor="t"/>
          <a:lstStyle/>
          <a:p>
            <a:pPr marL="171450" lvl="1" indent="-171450">
              <a:buFont typeface="Arial" panose="020B0604020202020204" pitchFamily="34" charset="0"/>
              <a:buChar char="•"/>
            </a:pPr>
            <a:r>
              <a:rPr lang="en-US" altLang="ja-JP" sz="1200" dirty="0">
                <a:solidFill>
                  <a:schemeClr val="tx1"/>
                </a:solidFill>
              </a:rPr>
              <a:t>Osaka Metro</a:t>
            </a:r>
            <a:r>
              <a:rPr lang="ja-JP" altLang="en-US" sz="1200" dirty="0">
                <a:solidFill>
                  <a:schemeClr val="tx1"/>
                </a:solidFill>
              </a:rPr>
              <a:t>による、都市型</a:t>
            </a:r>
            <a:r>
              <a:rPr lang="en-US" altLang="ja-JP" sz="1200" dirty="0" err="1">
                <a:solidFill>
                  <a:schemeClr val="tx1"/>
                </a:solidFill>
              </a:rPr>
              <a:t>MaaS</a:t>
            </a:r>
            <a:r>
              <a:rPr lang="ja-JP" altLang="en-US" sz="1200" dirty="0">
                <a:solidFill>
                  <a:schemeClr val="tx1"/>
                </a:solidFill>
              </a:rPr>
              <a:t>構想を実現する交通結節点づくり（多様なモビリティのベストミックス化）</a:t>
            </a:r>
            <a:endParaRPr lang="en-US" altLang="ja-JP" sz="1200" dirty="0">
              <a:solidFill>
                <a:schemeClr val="tx1"/>
              </a:solidFill>
            </a:endParaRPr>
          </a:p>
          <a:p>
            <a:pPr marL="0" lvl="1"/>
            <a:endParaRPr lang="en-US" altLang="ja-JP" sz="1400" dirty="0"/>
          </a:p>
        </p:txBody>
      </p:sp>
      <p:cxnSp>
        <p:nvCxnSpPr>
          <p:cNvPr id="43" name="直線コネクタ 42">
            <a:extLst>
              <a:ext uri="{FF2B5EF4-FFF2-40B4-BE49-F238E27FC236}">
                <a16:creationId xmlns:a16="http://schemas.microsoft.com/office/drawing/2014/main" id="{F032139B-4396-4248-93C9-DF332AF3E6DB}"/>
              </a:ext>
            </a:extLst>
          </p:cNvPr>
          <p:cNvCxnSpPr/>
          <p:nvPr/>
        </p:nvCxnSpPr>
        <p:spPr>
          <a:xfrm>
            <a:off x="6040905" y="422796"/>
            <a:ext cx="0" cy="64048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スライド番号プレースホルダー 3">
            <a:extLst>
              <a:ext uri="{FF2B5EF4-FFF2-40B4-BE49-F238E27FC236}">
                <a16:creationId xmlns:a16="http://schemas.microsoft.com/office/drawing/2014/main" id="{C033A803-3409-4C67-BAA4-0FE1C8417A6B}"/>
              </a:ext>
            </a:extLst>
          </p:cNvPr>
          <p:cNvSpPr>
            <a:spLocks noGrp="1"/>
          </p:cNvSpPr>
          <p:nvPr>
            <p:ph type="sldNum" sz="quarter" idx="12"/>
          </p:nvPr>
        </p:nvSpPr>
        <p:spPr>
          <a:xfrm>
            <a:off x="9424886" y="6498175"/>
            <a:ext cx="2743200" cy="365125"/>
          </a:xfrm>
        </p:spPr>
        <p:txBody>
          <a:bodyPr/>
          <a:lstStyle/>
          <a:p>
            <a:fld id="{63C598F0-0FE0-4076-80A3-C96A98F7321E}" type="slidenum">
              <a:rPr kumimoji="1" lang="ja-JP" altLang="en-US" smtClean="0"/>
              <a:t>59</a:t>
            </a:fld>
            <a:endParaRPr kumimoji="1" lang="ja-JP" altLang="en-US" dirty="0"/>
          </a:p>
        </p:txBody>
      </p:sp>
      <p:sp>
        <p:nvSpPr>
          <p:cNvPr id="44" name="正方形/長方形 43">
            <a:extLst>
              <a:ext uri="{FF2B5EF4-FFF2-40B4-BE49-F238E27FC236}">
                <a16:creationId xmlns:a16="http://schemas.microsoft.com/office/drawing/2014/main" id="{92D36F72-05CC-4D06-9610-296FFBB9E8F4}"/>
              </a:ext>
            </a:extLst>
          </p:cNvPr>
          <p:cNvSpPr/>
          <p:nvPr/>
        </p:nvSpPr>
        <p:spPr>
          <a:xfrm>
            <a:off x="6136611" y="470357"/>
            <a:ext cx="5869976" cy="275877"/>
          </a:xfrm>
          <a:prstGeom prst="rect">
            <a:avLst/>
          </a:prstGeom>
          <a:solidFill>
            <a:schemeClr val="tx1">
              <a:lumMod val="75000"/>
              <a:lumOff val="25000"/>
            </a:schemeClr>
          </a:solidFill>
          <a:ln>
            <a:solidFill>
              <a:schemeClr val="tx1">
                <a:lumMod val="95000"/>
                <a:lumOff val="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285750" indent="-285750">
              <a:buFont typeface="Wingdings" panose="05000000000000000000" pitchFamily="2" charset="2"/>
              <a:buChar char="n"/>
            </a:pPr>
            <a:r>
              <a:rPr lang="ja-JP" altLang="en-US" sz="1400" b="1" dirty="0"/>
              <a:t>泉北ニュータウン地域</a:t>
            </a:r>
            <a:endParaRPr lang="ja-JP" altLang="ja-JP" sz="1400" b="1" dirty="0"/>
          </a:p>
        </p:txBody>
      </p:sp>
      <p:sp>
        <p:nvSpPr>
          <p:cNvPr id="45" name="正方形/長方形 44">
            <a:extLst>
              <a:ext uri="{FF2B5EF4-FFF2-40B4-BE49-F238E27FC236}">
                <a16:creationId xmlns:a16="http://schemas.microsoft.com/office/drawing/2014/main" id="{6EA64A39-73D0-47DC-B24E-B8F5391828A4}"/>
              </a:ext>
            </a:extLst>
          </p:cNvPr>
          <p:cNvSpPr/>
          <p:nvPr/>
        </p:nvSpPr>
        <p:spPr>
          <a:xfrm>
            <a:off x="6151096" y="781225"/>
            <a:ext cx="5759088" cy="1200329"/>
          </a:xfrm>
          <a:prstGeom prst="rect">
            <a:avLst/>
          </a:prstGeom>
        </p:spPr>
        <p:txBody>
          <a:bodyPr wrap="square">
            <a:spAutoFit/>
          </a:bodyPr>
          <a:lstStyle/>
          <a:p>
            <a:pPr marL="188913" indent="-188913">
              <a:buFont typeface="Arial" panose="020B0604020202020204" pitchFamily="34" charset="0"/>
              <a:buChar char="•"/>
            </a:pPr>
            <a:r>
              <a:rPr lang="ja-JP" altLang="en-US" sz="1200" dirty="0"/>
              <a:t>堺市泉北ニュータウン地域は、課題解決型スマートシティ推進のチャレンジフィールドとして位置付け。</a:t>
            </a:r>
            <a:endParaRPr lang="en-US" altLang="ja-JP" sz="1200" dirty="0"/>
          </a:p>
          <a:p>
            <a:pPr marL="188913" indent="-188913">
              <a:buFont typeface="Arial" panose="020B0604020202020204" pitchFamily="34" charset="0"/>
              <a:buChar char="•"/>
            </a:pPr>
            <a:r>
              <a:rPr lang="ja-JP" altLang="en-US" sz="1200" dirty="0"/>
              <a:t>大阪府・堺市が共同で、スマートシティを軸に、 「持続発展可能なまち」に向けた取組を展開。</a:t>
            </a:r>
            <a:endParaRPr lang="en-US" altLang="ja-JP" sz="1200" dirty="0"/>
          </a:p>
          <a:p>
            <a:r>
              <a:rPr lang="ja-JP" altLang="en-US" sz="1200" dirty="0"/>
              <a:t>・　大阪広域データ連携基盤（</a:t>
            </a:r>
            <a:r>
              <a:rPr lang="en-US" altLang="ja-JP" sz="1200" dirty="0"/>
              <a:t>ORDEN</a:t>
            </a:r>
            <a:r>
              <a:rPr lang="ja-JP" altLang="en-US" sz="1200" dirty="0"/>
              <a:t>）を活用し、社会実装を加速させるシンボリックな</a:t>
            </a:r>
            <a:endParaRPr lang="en-US" altLang="ja-JP" sz="1200" dirty="0"/>
          </a:p>
          <a:p>
            <a:r>
              <a:rPr lang="ja-JP" altLang="en-US" sz="1200" dirty="0"/>
              <a:t>　　事例を生み出し、定着させていく。</a:t>
            </a:r>
            <a:endParaRPr lang="en-US" altLang="ja-JP" sz="1200" dirty="0"/>
          </a:p>
        </p:txBody>
      </p:sp>
      <p:sp>
        <p:nvSpPr>
          <p:cNvPr id="46" name="正方形/長方形 45">
            <a:extLst>
              <a:ext uri="{FF2B5EF4-FFF2-40B4-BE49-F238E27FC236}">
                <a16:creationId xmlns:a16="http://schemas.microsoft.com/office/drawing/2014/main" id="{FF4B3725-ADC2-4E99-A2A5-5673A6268969}"/>
              </a:ext>
            </a:extLst>
          </p:cNvPr>
          <p:cNvSpPr/>
          <p:nvPr/>
        </p:nvSpPr>
        <p:spPr>
          <a:xfrm>
            <a:off x="6574122" y="2568245"/>
            <a:ext cx="1060751" cy="292388"/>
          </a:xfrm>
          <a:prstGeom prst="rect">
            <a:avLst/>
          </a:prstGeom>
        </p:spPr>
        <p:txBody>
          <a:bodyPr wrap="square">
            <a:spAutoFit/>
          </a:bodyPr>
          <a:lstStyle/>
          <a:p>
            <a:r>
              <a:rPr lang="ja-JP" altLang="en-US" sz="1300" dirty="0"/>
              <a:t>戦略・指針</a:t>
            </a:r>
          </a:p>
        </p:txBody>
      </p:sp>
      <p:sp>
        <p:nvSpPr>
          <p:cNvPr id="47" name="正方形/長方形 46">
            <a:extLst>
              <a:ext uri="{FF2B5EF4-FFF2-40B4-BE49-F238E27FC236}">
                <a16:creationId xmlns:a16="http://schemas.microsoft.com/office/drawing/2014/main" id="{FFEE5325-7F9D-46DF-A0B1-40011C7BDAEA}"/>
              </a:ext>
            </a:extLst>
          </p:cNvPr>
          <p:cNvSpPr/>
          <p:nvPr/>
        </p:nvSpPr>
        <p:spPr>
          <a:xfrm>
            <a:off x="6718452" y="5794124"/>
            <a:ext cx="5316713" cy="738664"/>
          </a:xfrm>
          <a:prstGeom prst="rect">
            <a:avLst/>
          </a:prstGeom>
        </p:spPr>
        <p:txBody>
          <a:bodyPr wrap="square">
            <a:spAutoFit/>
          </a:bodyPr>
          <a:lstStyle/>
          <a:p>
            <a:r>
              <a:rPr lang="ja-JP" altLang="en-US" sz="1400" b="1" dirty="0">
                <a:solidFill>
                  <a:srgbClr val="002060"/>
                </a:solidFill>
              </a:rPr>
              <a:t>従前の住宅ストックの整備、魅力発信等取組に加え「スマートシティサービスが生まれ、住民のウェルビーイング向上が継続的に実現される」</a:t>
            </a:r>
            <a:endParaRPr lang="en-US" altLang="ja-JP" sz="1400" b="1" dirty="0">
              <a:solidFill>
                <a:srgbClr val="002060"/>
              </a:solidFill>
            </a:endParaRPr>
          </a:p>
          <a:p>
            <a:r>
              <a:rPr lang="ja-JP" altLang="en-US" sz="1400" b="1" dirty="0">
                <a:solidFill>
                  <a:srgbClr val="002060"/>
                </a:solidFill>
              </a:rPr>
              <a:t>エリアを形成</a:t>
            </a:r>
          </a:p>
        </p:txBody>
      </p:sp>
      <p:sp>
        <p:nvSpPr>
          <p:cNvPr id="49" name="右矢印 58">
            <a:extLst>
              <a:ext uri="{FF2B5EF4-FFF2-40B4-BE49-F238E27FC236}">
                <a16:creationId xmlns:a16="http://schemas.microsoft.com/office/drawing/2014/main" id="{58DDE772-D651-4974-938F-612DA0B7340E}"/>
              </a:ext>
            </a:extLst>
          </p:cNvPr>
          <p:cNvSpPr/>
          <p:nvPr/>
        </p:nvSpPr>
        <p:spPr>
          <a:xfrm>
            <a:off x="6273602" y="5941538"/>
            <a:ext cx="401547" cy="388468"/>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50" name="正方形/長方形 49">
            <a:extLst>
              <a:ext uri="{FF2B5EF4-FFF2-40B4-BE49-F238E27FC236}">
                <a16:creationId xmlns:a16="http://schemas.microsoft.com/office/drawing/2014/main" id="{9F37DDFC-0992-49BA-9B8C-157AA66D37A6}"/>
              </a:ext>
            </a:extLst>
          </p:cNvPr>
          <p:cNvSpPr/>
          <p:nvPr/>
        </p:nvSpPr>
        <p:spPr>
          <a:xfrm>
            <a:off x="6418220" y="2060011"/>
            <a:ext cx="5409358" cy="338554"/>
          </a:xfrm>
          <a:prstGeom prst="rect">
            <a:avLst/>
          </a:prstGeom>
          <a:solidFill>
            <a:schemeClr val="bg1">
              <a:lumMod val="75000"/>
            </a:schemeClr>
          </a:solidFill>
          <a:ln>
            <a:noFill/>
          </a:ln>
        </p:spPr>
        <p:txBody>
          <a:bodyPr wrap="square">
            <a:spAutoFit/>
          </a:bodyPr>
          <a:lstStyle/>
          <a:p>
            <a:r>
              <a:rPr lang="ja-JP" altLang="en-US" sz="1600" dirty="0"/>
              <a:t>泉北ニュータウン地域での大阪府・堺市の連携による取組を推進</a:t>
            </a:r>
          </a:p>
        </p:txBody>
      </p:sp>
      <p:sp>
        <p:nvSpPr>
          <p:cNvPr id="51" name="正方形/長方形 50">
            <a:extLst>
              <a:ext uri="{FF2B5EF4-FFF2-40B4-BE49-F238E27FC236}">
                <a16:creationId xmlns:a16="http://schemas.microsoft.com/office/drawing/2014/main" id="{18E41518-A0B5-4A75-8F2B-289DA1E6384B}"/>
              </a:ext>
            </a:extLst>
          </p:cNvPr>
          <p:cNvSpPr/>
          <p:nvPr/>
        </p:nvSpPr>
        <p:spPr>
          <a:xfrm>
            <a:off x="6418220" y="2497626"/>
            <a:ext cx="5409358" cy="302655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2" name="正方形/長方形 51">
            <a:extLst>
              <a:ext uri="{FF2B5EF4-FFF2-40B4-BE49-F238E27FC236}">
                <a16:creationId xmlns:a16="http://schemas.microsoft.com/office/drawing/2014/main" id="{944B685F-0C70-46ED-900B-AEA243A36A0F}"/>
              </a:ext>
            </a:extLst>
          </p:cNvPr>
          <p:cNvSpPr/>
          <p:nvPr/>
        </p:nvSpPr>
        <p:spPr>
          <a:xfrm>
            <a:off x="6454771" y="2986758"/>
            <a:ext cx="5372807" cy="2308324"/>
          </a:xfrm>
          <a:prstGeom prst="rect">
            <a:avLst/>
          </a:prstGeom>
        </p:spPr>
        <p:txBody>
          <a:bodyPr wrap="square">
            <a:spAutoFit/>
          </a:bodyPr>
          <a:lstStyle/>
          <a:p>
            <a:pPr marL="188913" indent="-188913">
              <a:buFont typeface="Arial" panose="020B0604020202020204" pitchFamily="34" charset="0"/>
              <a:buChar char="•"/>
            </a:pPr>
            <a:r>
              <a:rPr lang="en-US" altLang="ja-JP" sz="1200" dirty="0"/>
              <a:t>SENBOKU New Design</a:t>
            </a:r>
            <a:r>
              <a:rPr lang="ja-JP" altLang="en-US" sz="1200" dirty="0"/>
              <a:t>：「持続発展可能なまち」をめざす</a:t>
            </a:r>
            <a:r>
              <a:rPr lang="en-US" altLang="ja-JP" sz="1200" dirty="0"/>
              <a:t>12</a:t>
            </a:r>
            <a:r>
              <a:rPr lang="ja-JP" altLang="en-US" sz="1200" dirty="0"/>
              <a:t>分野の取組方針を策定</a:t>
            </a:r>
            <a:endParaRPr lang="en-US" altLang="ja-JP" sz="1200" dirty="0"/>
          </a:p>
          <a:p>
            <a:pPr marL="188913" indent="-188913">
              <a:buFont typeface="Arial" panose="020B0604020202020204" pitchFamily="34" charset="0"/>
              <a:buChar char="•"/>
            </a:pPr>
            <a:r>
              <a:rPr lang="en-US" altLang="ja-JP" sz="1200" dirty="0"/>
              <a:t>SENBOKU</a:t>
            </a:r>
            <a:r>
              <a:rPr lang="ja-JP" altLang="en-US" sz="1200" dirty="0"/>
              <a:t>スマートシティ構想：「</a:t>
            </a:r>
            <a:r>
              <a:rPr lang="en-US" altLang="ja-JP" sz="1200" dirty="0"/>
              <a:t>Live SMART,</a:t>
            </a:r>
            <a:r>
              <a:rPr lang="ja-JP" altLang="en-US" sz="1200" dirty="0"/>
              <a:t> </a:t>
            </a:r>
            <a:r>
              <a:rPr lang="en-US" altLang="ja-JP" sz="1200" dirty="0"/>
              <a:t>Play SENBOKU</a:t>
            </a:r>
            <a:r>
              <a:rPr lang="ja-JP" altLang="en-US" sz="1200" dirty="0"/>
              <a:t>」のコンセプトのもと</a:t>
            </a:r>
            <a:r>
              <a:rPr lang="en-US" altLang="ja-JP" sz="1200" dirty="0"/>
              <a:t>5</a:t>
            </a:r>
            <a:r>
              <a:rPr lang="ja-JP" altLang="en-US" sz="1200" dirty="0"/>
              <a:t>つの重点取組テーマプロジェクトを展開</a:t>
            </a:r>
            <a:endParaRPr lang="en-US" altLang="ja-JP" sz="1200" dirty="0"/>
          </a:p>
          <a:p>
            <a:pPr marL="188913" indent="-188913">
              <a:buFont typeface="Arial" panose="020B0604020202020204" pitchFamily="34" charset="0"/>
              <a:buChar char="•"/>
            </a:pPr>
            <a:r>
              <a:rPr lang="en-US" altLang="ja-JP" sz="1200" dirty="0"/>
              <a:t>IZUMIGAOKA Next Design</a:t>
            </a:r>
            <a:r>
              <a:rPr lang="ja-JP" altLang="en-US" sz="1200" dirty="0"/>
              <a:t> （泉ヶ丘ネクストデザイン）：「未来の世代まで豊かに暮らしやすい泉ヶ丘」を将来像とし、新たな機能導入・価値創造の拠点となる「コア」を配置し有機的につなぐことで、快適に回遊できる魅力的な駅前　空間をめざす。</a:t>
            </a:r>
          </a:p>
          <a:p>
            <a:pPr marL="171450" indent="-171450">
              <a:buFont typeface="Arial" panose="020B0604020202020204" pitchFamily="34" charset="0"/>
              <a:buChar char="•"/>
            </a:pPr>
            <a:r>
              <a:rPr lang="ja-JP" altLang="en-US" sz="1200" dirty="0"/>
              <a:t>スマートシティ推進母体の</a:t>
            </a:r>
            <a:r>
              <a:rPr lang="en-US" altLang="ja-JP" sz="1200" dirty="0"/>
              <a:t>SENBOKU</a:t>
            </a:r>
            <a:r>
              <a:rPr lang="ja-JP" altLang="en-US" sz="1200" dirty="0"/>
              <a:t>スマートシティコンソーシアム（</a:t>
            </a:r>
            <a:r>
              <a:rPr lang="en-US" altLang="ja-JP" sz="1200" dirty="0"/>
              <a:t>2022</a:t>
            </a:r>
            <a:r>
              <a:rPr lang="ja-JP" altLang="en-US" sz="1200" dirty="0"/>
              <a:t>年</a:t>
            </a:r>
            <a:r>
              <a:rPr lang="en-US" altLang="ja-JP" sz="1200" dirty="0"/>
              <a:t>6</a:t>
            </a:r>
          </a:p>
          <a:p>
            <a:r>
              <a:rPr lang="ja-JP" altLang="en-US" sz="1200" dirty="0"/>
              <a:t>　　月設立）は、これまでの活動（</a:t>
            </a:r>
            <a:r>
              <a:rPr lang="en-US" altLang="ja-JP" sz="1200" dirty="0"/>
              <a:t>39</a:t>
            </a:r>
            <a:r>
              <a:rPr lang="ja-JP" altLang="en-US" sz="1200" dirty="0"/>
              <a:t>事業）を振り返り課題を整理。「</a:t>
            </a:r>
            <a:r>
              <a:rPr lang="en-US" altLang="ja-JP" sz="1200" dirty="0"/>
              <a:t>SENBOKU</a:t>
            </a:r>
          </a:p>
          <a:p>
            <a:r>
              <a:rPr lang="ja-JP" altLang="en-US" sz="1200" dirty="0"/>
              <a:t>　　スマートシティ推進ビジョン」では、スマートシティを実現するための取組テーマとして</a:t>
            </a:r>
            <a:endParaRPr lang="en-US" altLang="ja-JP" sz="1200" dirty="0"/>
          </a:p>
          <a:p>
            <a:r>
              <a:rPr lang="ja-JP" altLang="en-US" sz="1200" dirty="0"/>
              <a:t>　　「交通移動支援サービス」「健康維持・予防支援」「デジタル連携／安全・安心」</a:t>
            </a:r>
            <a:endParaRPr lang="en-US" altLang="ja-JP" sz="1200" dirty="0"/>
          </a:p>
          <a:p>
            <a:r>
              <a:rPr lang="ja-JP" altLang="en-US" sz="1200" dirty="0"/>
              <a:t>　　を設定し、実装事業数</a:t>
            </a:r>
            <a:r>
              <a:rPr lang="en-US" altLang="ja-JP" sz="1200" dirty="0"/>
              <a:t>5</a:t>
            </a:r>
            <a:r>
              <a:rPr lang="ja-JP" altLang="en-US" sz="1200" dirty="0"/>
              <a:t>件（</a:t>
            </a:r>
            <a:r>
              <a:rPr lang="en-US" altLang="ja-JP" sz="1200" dirty="0"/>
              <a:t>2030</a:t>
            </a:r>
            <a:r>
              <a:rPr lang="ja-JP" altLang="en-US" sz="1200" dirty="0"/>
              <a:t>年度）。</a:t>
            </a:r>
            <a:endParaRPr lang="en-US" altLang="ja-JP" sz="1200" dirty="0"/>
          </a:p>
        </p:txBody>
      </p:sp>
    </p:spTree>
    <p:extLst>
      <p:ext uri="{BB962C8B-B14F-4D97-AF65-F5344CB8AC3E}">
        <p14:creationId xmlns:p14="http://schemas.microsoft.com/office/powerpoint/2010/main" val="4067626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2943F50-CC32-4585-B239-A0DFDC71F977}"/>
              </a:ext>
            </a:extLst>
          </p:cNvPr>
          <p:cNvSpPr>
            <a:spLocks noGrp="1"/>
          </p:cNvSpPr>
          <p:nvPr>
            <p:ph type="sldNum" sz="quarter" idx="12"/>
          </p:nvPr>
        </p:nvSpPr>
        <p:spPr>
          <a:xfrm>
            <a:off x="9448800" y="6492875"/>
            <a:ext cx="2743200" cy="365125"/>
          </a:xfrm>
        </p:spPr>
        <p:txBody>
          <a:bodyPr/>
          <a:lstStyle/>
          <a:p>
            <a:fld id="{63C598F0-0FE0-4076-80A3-C96A98F7321E}" type="slidenum">
              <a:rPr kumimoji="1" lang="ja-JP" altLang="en-US" smtClean="0"/>
              <a:t>6</a:t>
            </a:fld>
            <a:endParaRPr kumimoji="1" lang="ja-JP" altLang="en-US" dirty="0"/>
          </a:p>
        </p:txBody>
      </p:sp>
      <p:pic>
        <p:nvPicPr>
          <p:cNvPr id="5" name="図 4">
            <a:extLst>
              <a:ext uri="{FF2B5EF4-FFF2-40B4-BE49-F238E27FC236}">
                <a16:creationId xmlns:a16="http://schemas.microsoft.com/office/drawing/2014/main" id="{C242AB8B-1FA7-4E63-B629-444ED866490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6956" y="158958"/>
            <a:ext cx="8712468" cy="6540083"/>
          </a:xfrm>
          <a:prstGeom prst="rect">
            <a:avLst/>
          </a:prstGeom>
        </p:spPr>
      </p:pic>
      <p:sp>
        <p:nvSpPr>
          <p:cNvPr id="6" name="テキスト ボックス 5">
            <a:extLst>
              <a:ext uri="{FF2B5EF4-FFF2-40B4-BE49-F238E27FC236}">
                <a16:creationId xmlns:a16="http://schemas.microsoft.com/office/drawing/2014/main" id="{ADE5EB58-E123-4F93-BD92-21801E5A0164}"/>
              </a:ext>
            </a:extLst>
          </p:cNvPr>
          <p:cNvSpPr txBox="1"/>
          <p:nvPr/>
        </p:nvSpPr>
        <p:spPr>
          <a:xfrm>
            <a:off x="162433" y="304990"/>
            <a:ext cx="2756780" cy="646331"/>
          </a:xfrm>
          <a:prstGeom prst="rect">
            <a:avLst/>
          </a:prstGeom>
          <a:noFill/>
        </p:spPr>
        <p:txBody>
          <a:bodyPr wrap="none" rtlCol="0">
            <a:spAutoFit/>
          </a:bodyPr>
          <a:lstStyle/>
          <a:p>
            <a:r>
              <a:rPr kumimoji="1" lang="ja-JP" altLang="en-US" b="1" dirty="0"/>
              <a:t>（参考）</a:t>
            </a:r>
            <a:endParaRPr kumimoji="1" lang="en-US" altLang="ja-JP" b="1" dirty="0"/>
          </a:p>
          <a:p>
            <a:r>
              <a:rPr lang="ja-JP" altLang="en-US" b="1" dirty="0"/>
              <a:t>スマートシティ戦略</a:t>
            </a:r>
            <a:r>
              <a:rPr lang="en-US" altLang="ja-JP" b="1" dirty="0"/>
              <a:t>ver.2.0</a:t>
            </a:r>
            <a:endParaRPr kumimoji="1" lang="ja-JP" altLang="en-US" b="1" dirty="0"/>
          </a:p>
        </p:txBody>
      </p:sp>
    </p:spTree>
    <p:extLst>
      <p:ext uri="{BB962C8B-B14F-4D97-AF65-F5344CB8AC3E}">
        <p14:creationId xmlns:p14="http://schemas.microsoft.com/office/powerpoint/2010/main" val="30222944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262FF1B8-C7D5-43BC-B696-AEFBEA1F8B66}"/>
              </a:ext>
            </a:extLst>
          </p:cNvPr>
          <p:cNvSpPr txBox="1"/>
          <p:nvPr/>
        </p:nvSpPr>
        <p:spPr>
          <a:xfrm>
            <a:off x="157016" y="3851562"/>
            <a:ext cx="8471806" cy="461665"/>
          </a:xfrm>
          <a:prstGeom prst="rect">
            <a:avLst/>
          </a:prstGeom>
          <a:noFill/>
        </p:spPr>
        <p:txBody>
          <a:bodyPr wrap="none" rtlCol="0">
            <a:spAutoFit/>
          </a:bodyPr>
          <a:lstStyle/>
          <a:p>
            <a:r>
              <a:rPr lang="en-US" altLang="ja-JP" sz="2400" b="1" dirty="0"/>
              <a:t>【</a:t>
            </a:r>
            <a:r>
              <a:rPr kumimoji="1" lang="ja-JP" altLang="en-US" sz="2400" b="1" dirty="0"/>
              <a:t>参考</a:t>
            </a:r>
            <a:r>
              <a:rPr lang="en-US" altLang="ja-JP" sz="2400" b="1" dirty="0"/>
              <a:t>】</a:t>
            </a:r>
            <a:r>
              <a:rPr lang="ja-JP" altLang="en-US" sz="2400" b="1" dirty="0"/>
              <a:t>　</a:t>
            </a:r>
            <a:r>
              <a:rPr kumimoji="1" lang="en-US" altLang="ja-JP" sz="2400" b="1" dirty="0"/>
              <a:t>『</a:t>
            </a:r>
            <a:r>
              <a:rPr kumimoji="1" lang="ja-JP" altLang="en-US" sz="2400" b="1" dirty="0"/>
              <a:t>次世代型スマートシティ</a:t>
            </a:r>
            <a:r>
              <a:rPr kumimoji="1" lang="en-US" altLang="ja-JP" sz="2400" b="1" dirty="0"/>
              <a:t>OSAKA』</a:t>
            </a:r>
            <a:r>
              <a:rPr kumimoji="1" lang="ja-JP" altLang="en-US" sz="2400" b="1" dirty="0"/>
              <a:t>関連施策（大阪府）</a:t>
            </a:r>
            <a:endParaRPr kumimoji="1" lang="en-US" altLang="ja-JP" sz="2400" b="1" dirty="0"/>
          </a:p>
        </p:txBody>
      </p:sp>
      <p:cxnSp>
        <p:nvCxnSpPr>
          <p:cNvPr id="6" name="直線コネクタ 5">
            <a:extLst>
              <a:ext uri="{FF2B5EF4-FFF2-40B4-BE49-F238E27FC236}">
                <a16:creationId xmlns:a16="http://schemas.microsoft.com/office/drawing/2014/main" id="{F7A5F823-D356-4346-AEC0-3F930D84E252}"/>
              </a:ext>
            </a:extLst>
          </p:cNvPr>
          <p:cNvCxnSpPr>
            <a:cxnSpLocks/>
          </p:cNvCxnSpPr>
          <p:nvPr/>
        </p:nvCxnSpPr>
        <p:spPr>
          <a:xfrm>
            <a:off x="175490" y="4376138"/>
            <a:ext cx="9902042" cy="0"/>
          </a:xfrm>
          <a:prstGeom prst="line">
            <a:avLst/>
          </a:prstGeom>
        </p:spPr>
        <p:style>
          <a:lnRef idx="1">
            <a:schemeClr val="dk1"/>
          </a:lnRef>
          <a:fillRef idx="0">
            <a:schemeClr val="dk1"/>
          </a:fillRef>
          <a:effectRef idx="0">
            <a:schemeClr val="dk1"/>
          </a:effectRef>
          <a:fontRef idx="minor">
            <a:schemeClr val="tx1"/>
          </a:fontRef>
        </p:style>
      </p:cxnSp>
      <p:sp>
        <p:nvSpPr>
          <p:cNvPr id="7" name="スライド番号プレースホルダー 3">
            <a:extLst>
              <a:ext uri="{FF2B5EF4-FFF2-40B4-BE49-F238E27FC236}">
                <a16:creationId xmlns:a16="http://schemas.microsoft.com/office/drawing/2014/main" id="{FA76A18B-8F46-49B3-824B-4605B4727CC8}"/>
              </a:ext>
            </a:extLst>
          </p:cNvPr>
          <p:cNvSpPr>
            <a:spLocks noGrp="1"/>
          </p:cNvSpPr>
          <p:nvPr>
            <p:ph type="sldNum" sz="quarter" idx="12"/>
          </p:nvPr>
        </p:nvSpPr>
        <p:spPr>
          <a:xfrm>
            <a:off x="9448800" y="6492875"/>
            <a:ext cx="2743200" cy="365125"/>
          </a:xfrm>
        </p:spPr>
        <p:txBody>
          <a:bodyPr/>
          <a:lstStyle/>
          <a:p>
            <a:fld id="{63C598F0-0FE0-4076-80A3-C96A98F7321E}" type="slidenum">
              <a:rPr kumimoji="1" lang="ja-JP" altLang="en-US" smtClean="0"/>
              <a:t>60</a:t>
            </a:fld>
            <a:endParaRPr kumimoji="1" lang="ja-JP" altLang="en-US" dirty="0"/>
          </a:p>
        </p:txBody>
      </p:sp>
    </p:spTree>
    <p:extLst>
      <p:ext uri="{BB962C8B-B14F-4D97-AF65-F5344CB8AC3E}">
        <p14:creationId xmlns:p14="http://schemas.microsoft.com/office/powerpoint/2010/main" val="31860432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32443-09F5-8536-8C7C-220AA4F6DDF4}"/>
            </a:ext>
          </a:extLst>
        </p:cNvPr>
        <p:cNvGrpSpPr/>
        <p:nvPr/>
      </p:nvGrpSpPr>
      <p:grpSpPr>
        <a:xfrm>
          <a:off x="0" y="0"/>
          <a:ext cx="0" cy="0"/>
          <a:chOff x="0" y="0"/>
          <a:chExt cx="0" cy="0"/>
        </a:xfrm>
      </p:grpSpPr>
      <p:sp>
        <p:nvSpPr>
          <p:cNvPr id="48" name="テキスト ボックス 47">
            <a:extLst>
              <a:ext uri="{FF2B5EF4-FFF2-40B4-BE49-F238E27FC236}">
                <a16:creationId xmlns:a16="http://schemas.microsoft.com/office/drawing/2014/main" id="{B1BF1B13-A1BD-C91B-5858-16640633028F}"/>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t>【</a:t>
            </a:r>
            <a:r>
              <a:rPr kumimoji="1" lang="ja-JP" altLang="en-US" sz="2000" b="1" dirty="0"/>
              <a:t>参考</a:t>
            </a:r>
            <a:r>
              <a:rPr lang="en-US" altLang="ja-JP" sz="2000" b="1" dirty="0"/>
              <a:t>】</a:t>
            </a:r>
            <a:r>
              <a:rPr lang="ja-JP" altLang="en-US" sz="2000" b="1" dirty="0"/>
              <a:t>　</a:t>
            </a:r>
            <a:r>
              <a:rPr kumimoji="1" lang="en-US" altLang="ja-JP" sz="2000" b="1" dirty="0"/>
              <a:t>『</a:t>
            </a:r>
            <a:r>
              <a:rPr kumimoji="1" lang="ja-JP" altLang="en-US" sz="2000" b="1" dirty="0"/>
              <a:t>次世代型スマートシティ</a:t>
            </a:r>
            <a:r>
              <a:rPr kumimoji="1" lang="en-US" altLang="ja-JP" sz="2000" b="1" dirty="0"/>
              <a:t>OSAKA』</a:t>
            </a:r>
            <a:r>
              <a:rPr kumimoji="1" lang="ja-JP" altLang="en-US" sz="2000" b="1" dirty="0"/>
              <a:t>関連施策（大阪府）</a:t>
            </a:r>
            <a:r>
              <a:rPr kumimoji="1" lang="en-US" altLang="ja-JP" sz="2000" b="1" dirty="0"/>
              <a:t>【</a:t>
            </a:r>
            <a:r>
              <a:rPr kumimoji="1" lang="ja-JP" altLang="en-US" sz="2000" b="1" dirty="0"/>
              <a:t>１</a:t>
            </a:r>
            <a:r>
              <a:rPr kumimoji="1" lang="en-US" altLang="ja-JP" sz="2000" b="1" dirty="0"/>
              <a:t>】</a:t>
            </a:r>
            <a:endParaRPr lang="en-US" altLang="ja-JP" sz="2000" b="1" dirty="0"/>
          </a:p>
        </p:txBody>
      </p:sp>
      <p:sp>
        <p:nvSpPr>
          <p:cNvPr id="37" name="スライド番号プレースホルダー 3">
            <a:extLst>
              <a:ext uri="{FF2B5EF4-FFF2-40B4-BE49-F238E27FC236}">
                <a16:creationId xmlns:a16="http://schemas.microsoft.com/office/drawing/2014/main" id="{338ECBB5-0F1A-3B28-F94A-93FFA610CB89}"/>
              </a:ext>
            </a:extLst>
          </p:cNvPr>
          <p:cNvSpPr>
            <a:spLocks noGrp="1"/>
          </p:cNvSpPr>
          <p:nvPr>
            <p:ph type="sldNum" sz="quarter" idx="12"/>
          </p:nvPr>
        </p:nvSpPr>
        <p:spPr>
          <a:xfrm>
            <a:off x="9425726" y="6481785"/>
            <a:ext cx="2743200" cy="365125"/>
          </a:xfrm>
        </p:spPr>
        <p:txBody>
          <a:bodyPr/>
          <a:lstStyle/>
          <a:p>
            <a:fld id="{63C598F0-0FE0-4076-80A3-C96A98F7321E}" type="slidenum">
              <a:rPr kumimoji="1" lang="ja-JP" altLang="en-US" smtClean="0"/>
              <a:t>61</a:t>
            </a:fld>
            <a:endParaRPr kumimoji="1" lang="ja-JP" altLang="en-US" dirty="0"/>
          </a:p>
        </p:txBody>
      </p:sp>
      <p:sp>
        <p:nvSpPr>
          <p:cNvPr id="20" name="正方形/長方形 19">
            <a:extLst>
              <a:ext uri="{FF2B5EF4-FFF2-40B4-BE49-F238E27FC236}">
                <a16:creationId xmlns:a16="http://schemas.microsoft.com/office/drawing/2014/main" id="{73ADD348-A329-4E52-895D-90E99FF3B76C}"/>
              </a:ext>
            </a:extLst>
          </p:cNvPr>
          <p:cNvSpPr/>
          <p:nvPr/>
        </p:nvSpPr>
        <p:spPr>
          <a:xfrm>
            <a:off x="6069511" y="462809"/>
            <a:ext cx="5971661" cy="276501"/>
          </a:xfrm>
          <a:prstGeom prst="rect">
            <a:avLst/>
          </a:prstGeom>
          <a:solidFill>
            <a:schemeClr val="tx1">
              <a:lumMod val="75000"/>
              <a:lumOff val="2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lang="ja-JP" altLang="en-US" sz="1400" b="1" dirty="0">
                <a:solidFill>
                  <a:schemeClr val="bg1"/>
                </a:solidFill>
              </a:rPr>
              <a:t>データヘルス分野における未病・予防施策の展開​</a:t>
            </a:r>
            <a:endParaRPr lang="en-US" altLang="ja-JP" sz="1400" b="1" dirty="0">
              <a:solidFill>
                <a:schemeClr val="bg1"/>
              </a:solidFill>
            </a:endParaRPr>
          </a:p>
        </p:txBody>
      </p:sp>
      <p:cxnSp>
        <p:nvCxnSpPr>
          <p:cNvPr id="25" name="直線コネクタ 24">
            <a:extLst>
              <a:ext uri="{FF2B5EF4-FFF2-40B4-BE49-F238E27FC236}">
                <a16:creationId xmlns:a16="http://schemas.microsoft.com/office/drawing/2014/main" id="{FD464E27-D0F0-4947-A5C6-4EAC5D3E488B}"/>
              </a:ext>
            </a:extLst>
          </p:cNvPr>
          <p:cNvCxnSpPr>
            <a:cxnSpLocks/>
          </p:cNvCxnSpPr>
          <p:nvPr/>
        </p:nvCxnSpPr>
        <p:spPr>
          <a:xfrm>
            <a:off x="6027418" y="454420"/>
            <a:ext cx="0" cy="6372000"/>
          </a:xfrm>
          <a:prstGeom prst="line">
            <a:avLst/>
          </a:prstGeom>
        </p:spPr>
        <p:style>
          <a:lnRef idx="1">
            <a:schemeClr val="dk1"/>
          </a:lnRef>
          <a:fillRef idx="0">
            <a:schemeClr val="dk1"/>
          </a:fillRef>
          <a:effectRef idx="0">
            <a:schemeClr val="dk1"/>
          </a:effectRef>
          <a:fontRef idx="minor">
            <a:schemeClr val="tx1"/>
          </a:fontRef>
        </p:style>
      </p:cxnSp>
      <p:sp>
        <p:nvSpPr>
          <p:cNvPr id="12" name="正方形/長方形 11">
            <a:extLst>
              <a:ext uri="{FF2B5EF4-FFF2-40B4-BE49-F238E27FC236}">
                <a16:creationId xmlns:a16="http://schemas.microsoft.com/office/drawing/2014/main" id="{5733B321-DF54-4645-A3F5-5C3BF931FC7F}"/>
              </a:ext>
            </a:extLst>
          </p:cNvPr>
          <p:cNvSpPr/>
          <p:nvPr/>
        </p:nvSpPr>
        <p:spPr>
          <a:xfrm>
            <a:off x="140290" y="467035"/>
            <a:ext cx="5829305" cy="288000"/>
          </a:xfrm>
          <a:prstGeom prst="rect">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kumimoji="1" lang="ja-JP" altLang="en-US" sz="1400" b="1" dirty="0"/>
              <a:t>大阪依存症対策センター</a:t>
            </a:r>
            <a:r>
              <a:rPr kumimoji="1" lang="en-US" altLang="ja-JP" sz="1400" b="1" dirty="0"/>
              <a:t>[</a:t>
            </a:r>
            <a:r>
              <a:rPr kumimoji="1" lang="ja-JP" altLang="en-US" sz="1400" b="1" dirty="0"/>
              <a:t>仮称</a:t>
            </a:r>
            <a:r>
              <a:rPr kumimoji="1" lang="en-US" altLang="ja-JP" sz="1400" b="1" dirty="0"/>
              <a:t>]</a:t>
            </a:r>
            <a:r>
              <a:rPr kumimoji="1" lang="ja-JP" altLang="en-US" sz="1400" b="1" dirty="0"/>
              <a:t>設置準備</a:t>
            </a:r>
          </a:p>
        </p:txBody>
      </p:sp>
      <p:sp>
        <p:nvSpPr>
          <p:cNvPr id="17" name="正方形/長方形 16">
            <a:extLst>
              <a:ext uri="{FF2B5EF4-FFF2-40B4-BE49-F238E27FC236}">
                <a16:creationId xmlns:a16="http://schemas.microsoft.com/office/drawing/2014/main" id="{AC5E4833-8A80-4679-923D-AC611C9FA206}"/>
              </a:ext>
            </a:extLst>
          </p:cNvPr>
          <p:cNvSpPr/>
          <p:nvPr/>
        </p:nvSpPr>
        <p:spPr>
          <a:xfrm>
            <a:off x="6096000" y="3926281"/>
            <a:ext cx="5940000" cy="288000"/>
          </a:xfrm>
          <a:prstGeom prst="rect">
            <a:avLst/>
          </a:prstGeom>
          <a:solidFill>
            <a:schemeClr val="tx1">
              <a:lumMod val="75000"/>
              <a:lumOff val="2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lang="ja-JP" altLang="en-US" sz="1400" b="1" dirty="0"/>
              <a:t>健康アプリ　アスマイル</a:t>
            </a:r>
            <a:endParaRPr lang="en-US" altLang="ja-JP" sz="1400" b="1" dirty="0"/>
          </a:p>
        </p:txBody>
      </p:sp>
      <p:sp>
        <p:nvSpPr>
          <p:cNvPr id="32" name="正方形/長方形 31">
            <a:extLst>
              <a:ext uri="{FF2B5EF4-FFF2-40B4-BE49-F238E27FC236}">
                <a16:creationId xmlns:a16="http://schemas.microsoft.com/office/drawing/2014/main" id="{6A4FC843-3840-41FA-AE9F-028AF3218DD6}"/>
              </a:ext>
            </a:extLst>
          </p:cNvPr>
          <p:cNvSpPr/>
          <p:nvPr/>
        </p:nvSpPr>
        <p:spPr>
          <a:xfrm>
            <a:off x="6436444" y="4619686"/>
            <a:ext cx="5316518" cy="92669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marL="0" lvl="1" algn="ctr"/>
            <a:endParaRPr lang="ja-JP" altLang="ja-JP" sz="1400" dirty="0">
              <a:solidFill>
                <a:schemeClr val="tx1"/>
              </a:solidFill>
            </a:endParaRPr>
          </a:p>
        </p:txBody>
      </p:sp>
      <p:sp>
        <p:nvSpPr>
          <p:cNvPr id="33" name="正方形/長方形 32">
            <a:extLst>
              <a:ext uri="{FF2B5EF4-FFF2-40B4-BE49-F238E27FC236}">
                <a16:creationId xmlns:a16="http://schemas.microsoft.com/office/drawing/2014/main" id="{2C8C947C-7483-4264-8621-4E5B9FA7466A}"/>
              </a:ext>
            </a:extLst>
          </p:cNvPr>
          <p:cNvSpPr/>
          <p:nvPr/>
        </p:nvSpPr>
        <p:spPr>
          <a:xfrm>
            <a:off x="6091974" y="4280812"/>
            <a:ext cx="5316518" cy="24206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marL="0" lvl="1" algn="ctr"/>
            <a:r>
              <a:rPr lang="ja-JP" altLang="en-US" sz="1400" b="1" dirty="0">
                <a:solidFill>
                  <a:schemeClr val="tx1"/>
                </a:solidFill>
              </a:rPr>
              <a:t>健康情報を見える化し、継続的な健康づくり活動の促進を図る</a:t>
            </a:r>
            <a:endParaRPr lang="ja-JP" altLang="ja-JP" sz="1400" b="1" dirty="0">
              <a:solidFill>
                <a:schemeClr val="tx1"/>
              </a:solidFill>
            </a:endParaRPr>
          </a:p>
        </p:txBody>
      </p:sp>
      <p:sp>
        <p:nvSpPr>
          <p:cNvPr id="34" name="正方形/長方形 33">
            <a:extLst>
              <a:ext uri="{FF2B5EF4-FFF2-40B4-BE49-F238E27FC236}">
                <a16:creationId xmlns:a16="http://schemas.microsoft.com/office/drawing/2014/main" id="{A57EED2C-BFB2-4542-B5C5-62862DE44FF7}"/>
              </a:ext>
            </a:extLst>
          </p:cNvPr>
          <p:cNvSpPr/>
          <p:nvPr/>
        </p:nvSpPr>
        <p:spPr>
          <a:xfrm>
            <a:off x="6436443" y="5584556"/>
            <a:ext cx="5316519" cy="116347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marL="0" lvl="1"/>
            <a:endParaRPr kumimoji="1" lang="en-US" altLang="ja-JP" sz="1050" dirty="0">
              <a:solidFill>
                <a:schemeClr val="tx1"/>
              </a:solidFill>
              <a:latin typeface="+mn-ea"/>
            </a:endParaRPr>
          </a:p>
        </p:txBody>
      </p:sp>
      <p:pic>
        <p:nvPicPr>
          <p:cNvPr id="3" name="図 2">
            <a:extLst>
              <a:ext uri="{FF2B5EF4-FFF2-40B4-BE49-F238E27FC236}">
                <a16:creationId xmlns:a16="http://schemas.microsoft.com/office/drawing/2014/main" id="{890CC4E5-408E-4AB1-BCE5-7988A04F53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8884" y="4719485"/>
            <a:ext cx="319736" cy="658980"/>
          </a:xfrm>
          <a:prstGeom prst="rect">
            <a:avLst/>
          </a:prstGeom>
        </p:spPr>
      </p:pic>
      <p:pic>
        <p:nvPicPr>
          <p:cNvPr id="5" name="図 4">
            <a:extLst>
              <a:ext uri="{FF2B5EF4-FFF2-40B4-BE49-F238E27FC236}">
                <a16:creationId xmlns:a16="http://schemas.microsoft.com/office/drawing/2014/main" id="{F7757064-9E41-4120-86CF-3FFE086C93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96280" y="4710248"/>
            <a:ext cx="417046" cy="713925"/>
          </a:xfrm>
          <a:prstGeom prst="rect">
            <a:avLst/>
          </a:prstGeom>
        </p:spPr>
      </p:pic>
      <p:sp>
        <p:nvSpPr>
          <p:cNvPr id="36" name="正方形/長方形 35">
            <a:extLst>
              <a:ext uri="{FF2B5EF4-FFF2-40B4-BE49-F238E27FC236}">
                <a16:creationId xmlns:a16="http://schemas.microsoft.com/office/drawing/2014/main" id="{3CDC0692-049F-4E66-BBC8-84F5EEFDECAC}"/>
              </a:ext>
            </a:extLst>
          </p:cNvPr>
          <p:cNvSpPr/>
          <p:nvPr/>
        </p:nvSpPr>
        <p:spPr>
          <a:xfrm>
            <a:off x="7513326" y="4706641"/>
            <a:ext cx="4039951" cy="67968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marL="0" lvl="1"/>
            <a:r>
              <a:rPr lang="ja-JP" altLang="en-US" sz="1100" dirty="0">
                <a:solidFill>
                  <a:schemeClr val="tx1"/>
                </a:solidFill>
              </a:rPr>
              <a:t>歩く、朝食をとるなど、毎日の簡単な健康づくり活動を記録することでポイントを貯め、毎週・毎月行われる抽選に参加。当選すると電子マネーやデジタルギフトなどの特典がもらえる。</a:t>
            </a:r>
            <a:endParaRPr lang="en-US" altLang="ja-JP" sz="1100" dirty="0">
              <a:solidFill>
                <a:schemeClr val="tx1"/>
              </a:solidFill>
            </a:endParaRPr>
          </a:p>
        </p:txBody>
      </p:sp>
      <p:sp>
        <p:nvSpPr>
          <p:cNvPr id="38" name="正方形/長方形 37">
            <a:extLst>
              <a:ext uri="{FF2B5EF4-FFF2-40B4-BE49-F238E27FC236}">
                <a16:creationId xmlns:a16="http://schemas.microsoft.com/office/drawing/2014/main" id="{20FC17E4-0B1B-4E81-90D0-C780CA192788}"/>
              </a:ext>
            </a:extLst>
          </p:cNvPr>
          <p:cNvSpPr/>
          <p:nvPr/>
        </p:nvSpPr>
        <p:spPr>
          <a:xfrm>
            <a:off x="6162432" y="790717"/>
            <a:ext cx="5306308" cy="2469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marL="0" lvl="1"/>
            <a:r>
              <a:rPr lang="ja-JP" altLang="en-US" sz="1400" b="1" dirty="0">
                <a:solidFill>
                  <a:schemeClr val="tx1"/>
                </a:solidFill>
              </a:rPr>
              <a:t>地域における健康寿命延伸に向けた事業の加速化</a:t>
            </a:r>
            <a:endParaRPr lang="ja-JP" altLang="ja-JP" sz="1400" b="1" dirty="0">
              <a:solidFill>
                <a:schemeClr val="tx1"/>
              </a:solidFill>
            </a:endParaRPr>
          </a:p>
        </p:txBody>
      </p:sp>
      <p:sp>
        <p:nvSpPr>
          <p:cNvPr id="39" name="正方形/長方形 38">
            <a:extLst>
              <a:ext uri="{FF2B5EF4-FFF2-40B4-BE49-F238E27FC236}">
                <a16:creationId xmlns:a16="http://schemas.microsoft.com/office/drawing/2014/main" id="{A844E5EE-28B7-480F-AD2B-1785B6122A4C}"/>
              </a:ext>
            </a:extLst>
          </p:cNvPr>
          <p:cNvSpPr/>
          <p:nvPr/>
        </p:nvSpPr>
        <p:spPr>
          <a:xfrm>
            <a:off x="6446835" y="3425065"/>
            <a:ext cx="5306308" cy="39748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marL="0" lvl="1"/>
            <a:r>
              <a:rPr lang="ja-JP" altLang="en-US" sz="1100" dirty="0">
                <a:solidFill>
                  <a:schemeClr val="tx1"/>
                </a:solidFill>
              </a:rPr>
              <a:t>市町村のマッチング等に向けて効果的な活用策の検討ができるよう毎年度本ダッシュボードをブラッシュアップ予定</a:t>
            </a:r>
            <a:endParaRPr lang="en-US" altLang="ja-JP" sz="1100" dirty="0">
              <a:solidFill>
                <a:schemeClr val="tx1"/>
              </a:solidFill>
            </a:endParaRPr>
          </a:p>
        </p:txBody>
      </p:sp>
      <p:sp>
        <p:nvSpPr>
          <p:cNvPr id="42" name="正方形/長方形 41">
            <a:extLst>
              <a:ext uri="{FF2B5EF4-FFF2-40B4-BE49-F238E27FC236}">
                <a16:creationId xmlns:a16="http://schemas.microsoft.com/office/drawing/2014/main" id="{E6C09977-4125-4F0B-9E25-4E5A62D302C3}"/>
              </a:ext>
            </a:extLst>
          </p:cNvPr>
          <p:cNvSpPr/>
          <p:nvPr/>
        </p:nvSpPr>
        <p:spPr>
          <a:xfrm>
            <a:off x="6251228" y="1098274"/>
            <a:ext cx="5784767" cy="21904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t"/>
          <a:lstStyle/>
          <a:p>
            <a:pPr marL="0" lvl="1"/>
            <a:r>
              <a:rPr lang="ja-JP" altLang="en-US" sz="1100" dirty="0">
                <a:solidFill>
                  <a:schemeClr val="tx1"/>
                </a:solidFill>
              </a:rPr>
              <a:t>地域における健康づくり事業を推進するため、万博出展企業等が保有するヘルスケア技術やノウハウ等を最大限活用し、市町村ごとの健康課題に応じて、企業とのマッチングから実証・事業化まで　を支援。　</a:t>
            </a:r>
            <a:endParaRPr lang="en-US" altLang="ja-JP" sz="1100" dirty="0">
              <a:solidFill>
                <a:schemeClr val="tx1"/>
              </a:solidFill>
            </a:endParaRPr>
          </a:p>
          <a:p>
            <a:pPr marL="0" lvl="1"/>
            <a:r>
              <a:rPr lang="ja-JP" altLang="en-US" sz="1100" dirty="0">
                <a:solidFill>
                  <a:schemeClr val="tx1"/>
                </a:solidFill>
              </a:rPr>
              <a:t>　（府内市町村の健康課題を可視化した「大阪府健康データダッシュボード」を活用）</a:t>
            </a:r>
            <a:endParaRPr lang="en-US" altLang="ja-JP" sz="1100" dirty="0">
              <a:solidFill>
                <a:schemeClr val="tx1"/>
              </a:solidFill>
            </a:endParaRPr>
          </a:p>
          <a:p>
            <a:pPr marL="0" lvl="1"/>
            <a:endParaRPr lang="en-US" altLang="ja-JP" sz="1100" dirty="0">
              <a:solidFill>
                <a:schemeClr val="tx1"/>
              </a:solidFill>
            </a:endParaRPr>
          </a:p>
          <a:p>
            <a:pPr marL="171450" lvl="1" indent="-171450">
              <a:buFont typeface="Arial" panose="020B0604020202020204" pitchFamily="34" charset="0"/>
              <a:buChar char="•"/>
            </a:pPr>
            <a:endParaRPr lang="en-US" altLang="ja-JP" sz="1100" dirty="0">
              <a:solidFill>
                <a:schemeClr val="tx1"/>
              </a:solidFill>
            </a:endParaRPr>
          </a:p>
          <a:p>
            <a:pPr marL="171450" lvl="1" indent="-171450">
              <a:buFont typeface="Arial" panose="020B0604020202020204" pitchFamily="34" charset="0"/>
              <a:buChar char="•"/>
            </a:pPr>
            <a:endParaRPr lang="en-US" altLang="ja-JP" sz="1100" dirty="0">
              <a:solidFill>
                <a:schemeClr val="tx1"/>
              </a:solidFill>
            </a:endParaRPr>
          </a:p>
          <a:p>
            <a:pPr marL="171450" lvl="1" indent="-171450">
              <a:buFont typeface="Arial" panose="020B0604020202020204" pitchFamily="34" charset="0"/>
              <a:buChar char="•"/>
            </a:pPr>
            <a:endParaRPr lang="en-US" altLang="ja-JP" sz="1100" dirty="0">
              <a:solidFill>
                <a:schemeClr val="tx1"/>
              </a:solidFill>
            </a:endParaRPr>
          </a:p>
          <a:p>
            <a:pPr marL="171450" lvl="1" indent="-171450">
              <a:buFont typeface="Arial" panose="020B0604020202020204" pitchFamily="34" charset="0"/>
              <a:buChar char="•"/>
            </a:pPr>
            <a:endParaRPr lang="en-US" altLang="ja-JP" sz="1100" dirty="0">
              <a:solidFill>
                <a:schemeClr val="tx1"/>
              </a:solidFill>
            </a:endParaRPr>
          </a:p>
          <a:p>
            <a:pPr marL="171450" lvl="1" indent="-171450">
              <a:buFont typeface="Arial" panose="020B0604020202020204" pitchFamily="34" charset="0"/>
              <a:buChar char="•"/>
            </a:pPr>
            <a:endParaRPr lang="en-US" altLang="ja-JP" sz="1100" dirty="0">
              <a:solidFill>
                <a:schemeClr val="tx1"/>
              </a:solidFill>
            </a:endParaRPr>
          </a:p>
          <a:p>
            <a:pPr marL="0" lvl="1"/>
            <a:endParaRPr lang="en-US" altLang="ja-JP" sz="1100" dirty="0">
              <a:solidFill>
                <a:schemeClr val="tx1"/>
              </a:solidFill>
            </a:endParaRPr>
          </a:p>
          <a:p>
            <a:pPr marL="0" lvl="1"/>
            <a:endParaRPr lang="en-US" altLang="ja-JP" sz="1100" dirty="0">
              <a:solidFill>
                <a:schemeClr val="tx1"/>
              </a:solidFill>
            </a:endParaRPr>
          </a:p>
        </p:txBody>
      </p:sp>
      <p:pic>
        <p:nvPicPr>
          <p:cNvPr id="10" name="図 9">
            <a:extLst>
              <a:ext uri="{FF2B5EF4-FFF2-40B4-BE49-F238E27FC236}">
                <a16:creationId xmlns:a16="http://schemas.microsoft.com/office/drawing/2014/main" id="{0ACAC795-887D-4762-8280-8B8BF25A47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60661" y="1969012"/>
            <a:ext cx="3610678" cy="1336396"/>
          </a:xfrm>
          <a:prstGeom prst="rect">
            <a:avLst/>
          </a:prstGeom>
        </p:spPr>
      </p:pic>
      <p:sp>
        <p:nvSpPr>
          <p:cNvPr id="77" name="正方形/長方形 76">
            <a:extLst>
              <a:ext uri="{FF2B5EF4-FFF2-40B4-BE49-F238E27FC236}">
                <a16:creationId xmlns:a16="http://schemas.microsoft.com/office/drawing/2014/main" id="{13E186B6-D377-47A9-960C-358A26C9A690}"/>
              </a:ext>
            </a:extLst>
          </p:cNvPr>
          <p:cNvSpPr/>
          <p:nvPr/>
        </p:nvSpPr>
        <p:spPr>
          <a:xfrm>
            <a:off x="6436443" y="5567896"/>
            <a:ext cx="5159169" cy="12155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marL="0" lvl="1"/>
            <a:r>
              <a:rPr lang="ja-JP" altLang="en-US" sz="1050" dirty="0">
                <a:solidFill>
                  <a:schemeClr val="tx1"/>
                </a:solidFill>
                <a:latin typeface="+mn-ea"/>
              </a:rPr>
              <a:t>〇</a:t>
            </a:r>
            <a:r>
              <a:rPr lang="en-US" altLang="ja-JP" sz="1050" dirty="0">
                <a:solidFill>
                  <a:schemeClr val="tx1"/>
                </a:solidFill>
                <a:latin typeface="+mn-ea"/>
              </a:rPr>
              <a:t>2027</a:t>
            </a:r>
            <a:r>
              <a:rPr lang="ja-JP" altLang="en-US" sz="1050" dirty="0">
                <a:solidFill>
                  <a:schemeClr val="tx1"/>
                </a:solidFill>
                <a:latin typeface="+mn-ea"/>
              </a:rPr>
              <a:t>年</a:t>
            </a:r>
            <a:r>
              <a:rPr lang="en-US" altLang="ja-JP" sz="1050" dirty="0">
                <a:solidFill>
                  <a:schemeClr val="tx1"/>
                </a:solidFill>
                <a:latin typeface="+mn-ea"/>
              </a:rPr>
              <a:t>2</a:t>
            </a:r>
            <a:r>
              <a:rPr lang="ja-JP" altLang="en-US" sz="1050" dirty="0">
                <a:solidFill>
                  <a:schemeClr val="tx1"/>
                </a:solidFill>
                <a:latin typeface="+mn-ea"/>
              </a:rPr>
              <a:t>月にアプリをリニューアル予定</a:t>
            </a:r>
            <a:endParaRPr kumimoji="1" lang="en-US" altLang="ja-JP" sz="1050" dirty="0">
              <a:solidFill>
                <a:schemeClr val="tx1"/>
              </a:solidFill>
              <a:latin typeface="+mn-ea"/>
            </a:endParaRPr>
          </a:p>
          <a:p>
            <a:pPr>
              <a:lnSpc>
                <a:spcPts val="1800"/>
              </a:lnSpc>
            </a:pPr>
            <a:r>
              <a:rPr kumimoji="1" lang="ja-JP" altLang="en-US" sz="1050" dirty="0">
                <a:solidFill>
                  <a:schemeClr val="tx1"/>
                </a:solidFill>
                <a:latin typeface="+mn-ea"/>
              </a:rPr>
              <a:t>　▼ 搭載予定機能</a:t>
            </a:r>
            <a:endParaRPr kumimoji="1" lang="en-US" altLang="ja-JP" sz="1050" dirty="0">
              <a:solidFill>
                <a:schemeClr val="tx1"/>
              </a:solidFill>
              <a:latin typeface="+mn-ea"/>
            </a:endParaRPr>
          </a:p>
          <a:p>
            <a:pPr>
              <a:lnSpc>
                <a:spcPts val="1800"/>
              </a:lnSpc>
            </a:pPr>
            <a:r>
              <a:rPr kumimoji="1" lang="ja-JP" altLang="en-US" sz="1050" dirty="0">
                <a:solidFill>
                  <a:schemeClr val="tx1"/>
                </a:solidFill>
                <a:latin typeface="+mn-ea"/>
              </a:rPr>
              <a:t>　　①メールアドレスによる初期登録不要</a:t>
            </a:r>
            <a:r>
              <a:rPr kumimoji="1" lang="en-US" altLang="ja-JP" sz="1050" dirty="0">
                <a:solidFill>
                  <a:schemeClr val="tx1"/>
                </a:solidFill>
                <a:latin typeface="+mn-ea"/>
              </a:rPr>
              <a:t>	</a:t>
            </a:r>
            <a:r>
              <a:rPr kumimoji="1" lang="ja-JP" altLang="en-US" sz="1050" dirty="0">
                <a:solidFill>
                  <a:schemeClr val="tx1"/>
                </a:solidFill>
                <a:latin typeface="+mn-ea"/>
              </a:rPr>
              <a:t>⇒　ダウンロード後、即利用可能</a:t>
            </a:r>
            <a:endParaRPr kumimoji="1" lang="en-US" altLang="ja-JP" sz="1050" dirty="0">
              <a:solidFill>
                <a:schemeClr val="tx1"/>
              </a:solidFill>
              <a:latin typeface="+mn-ea"/>
            </a:endParaRPr>
          </a:p>
          <a:p>
            <a:pPr>
              <a:lnSpc>
                <a:spcPts val="1800"/>
              </a:lnSpc>
            </a:pPr>
            <a:r>
              <a:rPr kumimoji="1" lang="ja-JP" altLang="en-US" sz="1050" dirty="0">
                <a:solidFill>
                  <a:schemeClr val="tx1"/>
                </a:solidFill>
                <a:latin typeface="+mn-ea"/>
              </a:rPr>
              <a:t>　　②マイナンバーカード認証による本人確認</a:t>
            </a:r>
            <a:r>
              <a:rPr kumimoji="1" lang="en-US" altLang="ja-JP" sz="1050" dirty="0">
                <a:solidFill>
                  <a:schemeClr val="tx1"/>
                </a:solidFill>
                <a:latin typeface="+mn-ea"/>
              </a:rPr>
              <a:t>	</a:t>
            </a:r>
            <a:r>
              <a:rPr kumimoji="1" lang="ja-JP" altLang="en-US" sz="1050" dirty="0">
                <a:solidFill>
                  <a:schemeClr val="tx1"/>
                </a:solidFill>
                <a:latin typeface="+mn-ea"/>
              </a:rPr>
              <a:t>⇒　簡便性・即時性の実現</a:t>
            </a:r>
            <a:endParaRPr kumimoji="1" lang="en-US" altLang="ja-JP" sz="1050" dirty="0">
              <a:solidFill>
                <a:schemeClr val="tx1"/>
              </a:solidFill>
              <a:latin typeface="+mn-ea"/>
            </a:endParaRPr>
          </a:p>
          <a:p>
            <a:pPr>
              <a:lnSpc>
                <a:spcPts val="1800"/>
              </a:lnSpc>
            </a:pPr>
            <a:r>
              <a:rPr kumimoji="1" lang="ja-JP" altLang="en-US" sz="1050" dirty="0">
                <a:solidFill>
                  <a:schemeClr val="tx1"/>
                </a:solidFill>
                <a:latin typeface="+mn-ea"/>
              </a:rPr>
              <a:t>　　③貯めたポイントでサービス利用　　　　　　</a:t>
            </a:r>
            <a:r>
              <a:rPr kumimoji="1" lang="en-US" altLang="ja-JP" sz="1050" dirty="0">
                <a:solidFill>
                  <a:schemeClr val="tx1"/>
                </a:solidFill>
                <a:latin typeface="+mn-ea"/>
              </a:rPr>
              <a:t>	</a:t>
            </a:r>
            <a:r>
              <a:rPr kumimoji="1" lang="ja-JP" altLang="en-US" sz="1050" dirty="0">
                <a:solidFill>
                  <a:schemeClr val="tx1"/>
                </a:solidFill>
                <a:latin typeface="+mn-ea"/>
              </a:rPr>
              <a:t>⇒　協賛店との連携強化</a:t>
            </a:r>
            <a:endParaRPr kumimoji="1" lang="en-US" altLang="ja-JP" sz="1050" dirty="0">
              <a:solidFill>
                <a:schemeClr val="tx1"/>
              </a:solidFill>
              <a:latin typeface="+mn-ea"/>
            </a:endParaRPr>
          </a:p>
        </p:txBody>
      </p:sp>
      <p:sp>
        <p:nvSpPr>
          <p:cNvPr id="27" name="正方形/長方形 26">
            <a:extLst>
              <a:ext uri="{FF2B5EF4-FFF2-40B4-BE49-F238E27FC236}">
                <a16:creationId xmlns:a16="http://schemas.microsoft.com/office/drawing/2014/main" id="{AEACD18E-1069-4864-946B-E9F117F5CB69}"/>
              </a:ext>
            </a:extLst>
          </p:cNvPr>
          <p:cNvSpPr/>
          <p:nvPr/>
        </p:nvSpPr>
        <p:spPr>
          <a:xfrm>
            <a:off x="107151" y="790717"/>
            <a:ext cx="5791538"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marL="0" lvl="1"/>
            <a:r>
              <a:rPr lang="ja-JP" altLang="en-US" sz="1400" b="1" dirty="0">
                <a:solidFill>
                  <a:schemeClr val="tx1"/>
                </a:solidFill>
              </a:rPr>
              <a:t>大阪依存症対策センター</a:t>
            </a:r>
            <a:r>
              <a:rPr lang="en-US" altLang="ja-JP" sz="1400" b="1" dirty="0">
                <a:solidFill>
                  <a:schemeClr val="tx1"/>
                </a:solidFill>
              </a:rPr>
              <a:t>[</a:t>
            </a:r>
            <a:r>
              <a:rPr lang="ja-JP" altLang="en-US" sz="1400" b="1" dirty="0">
                <a:solidFill>
                  <a:schemeClr val="tx1"/>
                </a:solidFill>
              </a:rPr>
              <a:t>仮称</a:t>
            </a:r>
            <a:r>
              <a:rPr lang="en-US" altLang="ja-JP" sz="1400" b="1" dirty="0">
                <a:solidFill>
                  <a:schemeClr val="tx1"/>
                </a:solidFill>
              </a:rPr>
              <a:t>]</a:t>
            </a:r>
            <a:r>
              <a:rPr lang="ja-JP" altLang="en-US" sz="1400" b="1" dirty="0">
                <a:solidFill>
                  <a:schemeClr val="tx1"/>
                </a:solidFill>
              </a:rPr>
              <a:t>を設置して府民の依存症対策を推進</a:t>
            </a:r>
            <a:endParaRPr lang="ja-JP" altLang="ja-JP" sz="1400" b="1" dirty="0">
              <a:solidFill>
                <a:schemeClr val="tx1"/>
              </a:solidFill>
            </a:endParaRPr>
          </a:p>
        </p:txBody>
      </p:sp>
      <p:sp>
        <p:nvSpPr>
          <p:cNvPr id="29" name="正方形/長方形 28">
            <a:extLst>
              <a:ext uri="{FF2B5EF4-FFF2-40B4-BE49-F238E27FC236}">
                <a16:creationId xmlns:a16="http://schemas.microsoft.com/office/drawing/2014/main" id="{8910FC5C-2AC6-4A4F-BBE5-0826C89A651E}"/>
              </a:ext>
            </a:extLst>
          </p:cNvPr>
          <p:cNvSpPr/>
          <p:nvPr/>
        </p:nvSpPr>
        <p:spPr>
          <a:xfrm>
            <a:off x="168399" y="6389804"/>
            <a:ext cx="5780364" cy="32748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marL="0" lvl="1"/>
            <a:r>
              <a:rPr lang="en-US" altLang="ja-JP" sz="1100" dirty="0">
                <a:solidFill>
                  <a:schemeClr val="tx1"/>
                </a:solidFill>
                <a:latin typeface="+mn-ea"/>
              </a:rPr>
              <a:t>2029</a:t>
            </a:r>
            <a:r>
              <a:rPr lang="ja-JP" altLang="en-US" sz="1100" dirty="0">
                <a:solidFill>
                  <a:schemeClr val="tx1"/>
                </a:solidFill>
                <a:latin typeface="+mn-ea"/>
              </a:rPr>
              <a:t>年度のセンター開設に向けて、段階的に試行実施を進める予定</a:t>
            </a:r>
            <a:endParaRPr lang="en-US" altLang="ja-JP" sz="1100" dirty="0">
              <a:solidFill>
                <a:schemeClr val="tx1"/>
              </a:solidFill>
              <a:latin typeface="+mn-ea"/>
            </a:endParaRPr>
          </a:p>
        </p:txBody>
      </p:sp>
      <p:sp>
        <p:nvSpPr>
          <p:cNvPr id="30" name="正方形/長方形 29">
            <a:extLst>
              <a:ext uri="{FF2B5EF4-FFF2-40B4-BE49-F238E27FC236}">
                <a16:creationId xmlns:a16="http://schemas.microsoft.com/office/drawing/2014/main" id="{9FF8BCEA-B8BC-4061-BBB2-31DA492E2F27}"/>
              </a:ext>
            </a:extLst>
          </p:cNvPr>
          <p:cNvSpPr/>
          <p:nvPr/>
        </p:nvSpPr>
        <p:spPr>
          <a:xfrm>
            <a:off x="450621" y="2597387"/>
            <a:ext cx="2740737" cy="58056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endParaRPr kumimoji="1" lang="en-US" altLang="ja-JP" sz="1100" dirty="0">
              <a:latin typeface="+mn-ea"/>
            </a:endParaRPr>
          </a:p>
        </p:txBody>
      </p:sp>
      <p:sp>
        <p:nvSpPr>
          <p:cNvPr id="31" name="テキスト ボックス 30">
            <a:extLst>
              <a:ext uri="{FF2B5EF4-FFF2-40B4-BE49-F238E27FC236}">
                <a16:creationId xmlns:a16="http://schemas.microsoft.com/office/drawing/2014/main" id="{458B1BC1-2FFD-46A6-B07B-21CDE0830018}"/>
              </a:ext>
            </a:extLst>
          </p:cNvPr>
          <p:cNvSpPr txBox="1"/>
          <p:nvPr/>
        </p:nvSpPr>
        <p:spPr>
          <a:xfrm>
            <a:off x="1713545" y="1139637"/>
            <a:ext cx="2803677"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dirty="0">
                <a:latin typeface="+mn-ea"/>
              </a:rPr>
              <a:t>※</a:t>
            </a:r>
            <a:r>
              <a:rPr lang="en-US" altLang="ja-JP" sz="800" dirty="0">
                <a:latin typeface="+mn-ea"/>
              </a:rPr>
              <a:t>2024.</a:t>
            </a:r>
            <a:r>
              <a:rPr kumimoji="1" lang="en-US" altLang="ja-JP" sz="800" dirty="0">
                <a:latin typeface="+mn-ea"/>
              </a:rPr>
              <a:t>12</a:t>
            </a:r>
            <a:r>
              <a:rPr kumimoji="1" lang="ja-JP" altLang="en-US" sz="800" dirty="0">
                <a:latin typeface="+mn-ea"/>
              </a:rPr>
              <a:t> （仮称）大阪依存症センター機能とりまとめ等</a:t>
            </a:r>
          </a:p>
        </p:txBody>
      </p:sp>
      <p:sp>
        <p:nvSpPr>
          <p:cNvPr id="40" name="テキスト ボックス 39">
            <a:extLst>
              <a:ext uri="{FF2B5EF4-FFF2-40B4-BE49-F238E27FC236}">
                <a16:creationId xmlns:a16="http://schemas.microsoft.com/office/drawing/2014/main" id="{F26C3D26-A403-41EF-99F9-BA87C2D46D87}"/>
              </a:ext>
            </a:extLst>
          </p:cNvPr>
          <p:cNvSpPr txBox="1"/>
          <p:nvPr/>
        </p:nvSpPr>
        <p:spPr>
          <a:xfrm>
            <a:off x="195500" y="3878411"/>
            <a:ext cx="5614840" cy="2462213"/>
          </a:xfrm>
          <a:prstGeom prst="rect">
            <a:avLst/>
          </a:prstGeom>
          <a:noFill/>
        </p:spPr>
        <p:txBody>
          <a:bodyPr wrap="square">
            <a:spAutoFit/>
          </a:bodyPr>
          <a:lstStyle/>
          <a:p>
            <a:r>
              <a:rPr lang="ja-JP" altLang="en-US" sz="1100" b="1" dirty="0">
                <a:latin typeface="+mn-ea"/>
              </a:rPr>
              <a:t>○</a:t>
            </a:r>
            <a:r>
              <a:rPr kumimoji="1" lang="ja-JP" altLang="en-US" sz="1100" b="1" dirty="0">
                <a:latin typeface="+mn-ea"/>
              </a:rPr>
              <a:t>相談支援</a:t>
            </a:r>
            <a:endParaRPr kumimoji="1" lang="en-US" altLang="ja-JP" sz="1100" b="1" dirty="0">
              <a:latin typeface="+mn-ea"/>
            </a:endParaRPr>
          </a:p>
          <a:p>
            <a:r>
              <a:rPr kumimoji="1" lang="ja-JP" altLang="en-US" sz="1100" dirty="0">
                <a:latin typeface="+mn-ea"/>
              </a:rPr>
              <a:t>・ 非対面相談システムの活用による相談体制の充実・強化を図るため、</a:t>
            </a:r>
            <a:endParaRPr kumimoji="1" lang="en-US" altLang="ja-JP" sz="1100" dirty="0">
              <a:latin typeface="+mn-ea"/>
            </a:endParaRPr>
          </a:p>
          <a:p>
            <a:r>
              <a:rPr lang="en-US" altLang="ja-JP" sz="1100" dirty="0">
                <a:latin typeface="+mn-ea"/>
              </a:rPr>
              <a:t>  </a:t>
            </a:r>
            <a:r>
              <a:rPr kumimoji="1" lang="ja-JP" altLang="en-US" sz="1100" dirty="0">
                <a:latin typeface="+mn-ea"/>
              </a:rPr>
              <a:t>生成</a:t>
            </a:r>
            <a:r>
              <a:rPr kumimoji="1" lang="en-US" altLang="ja-JP" sz="1100" dirty="0">
                <a:latin typeface="+mn-ea"/>
              </a:rPr>
              <a:t>AI</a:t>
            </a:r>
            <a:r>
              <a:rPr kumimoji="1" lang="ja-JP" altLang="en-US" sz="1100" dirty="0">
                <a:latin typeface="+mn-ea"/>
              </a:rPr>
              <a:t>を組み込んだ新たなチャットボットシステムやバーチャル・アバター等</a:t>
            </a:r>
            <a:endParaRPr kumimoji="1" lang="en-US" altLang="ja-JP" sz="1100" dirty="0">
              <a:latin typeface="+mn-ea"/>
            </a:endParaRPr>
          </a:p>
          <a:p>
            <a:r>
              <a:rPr lang="en-US" altLang="ja-JP" sz="1100" dirty="0">
                <a:latin typeface="+mn-ea"/>
              </a:rPr>
              <a:t>  </a:t>
            </a:r>
            <a:r>
              <a:rPr kumimoji="1" lang="ja-JP" altLang="en-US" sz="1100" dirty="0">
                <a:latin typeface="+mn-ea"/>
              </a:rPr>
              <a:t>による相談環境を構築し、試行実施を推進</a:t>
            </a:r>
            <a:endParaRPr kumimoji="1" lang="en-US" altLang="ja-JP" sz="1100" dirty="0">
              <a:latin typeface="+mn-ea"/>
            </a:endParaRPr>
          </a:p>
          <a:p>
            <a:pPr algn="l"/>
            <a:r>
              <a:rPr kumimoji="1" lang="ja-JP" altLang="en-US" sz="1100" dirty="0">
                <a:latin typeface="+mn-ea"/>
              </a:rPr>
              <a:t>・ 弁護士等の専門家や民間団体などと、依存症本人・家族をオンラインでつなぐワンス</a:t>
            </a:r>
            <a:endParaRPr kumimoji="1" lang="en-US" altLang="ja-JP" sz="1100" dirty="0">
              <a:latin typeface="+mn-ea"/>
            </a:endParaRPr>
          </a:p>
          <a:p>
            <a:pPr algn="l"/>
            <a:r>
              <a:rPr lang="ja-JP" altLang="en-US" sz="1100" dirty="0">
                <a:latin typeface="+mn-ea"/>
              </a:rPr>
              <a:t>　</a:t>
            </a:r>
            <a:r>
              <a:rPr kumimoji="1" lang="ja-JP" altLang="en-US" sz="1100" dirty="0">
                <a:latin typeface="+mn-ea"/>
              </a:rPr>
              <a:t>トップ相談の試行実施を推進</a:t>
            </a:r>
            <a:endParaRPr kumimoji="1" lang="en-US" altLang="ja-JP" sz="1100" dirty="0">
              <a:latin typeface="+mn-ea"/>
            </a:endParaRPr>
          </a:p>
          <a:p>
            <a:r>
              <a:rPr kumimoji="1" lang="ja-JP" altLang="en-US" sz="1100" b="1" dirty="0">
                <a:latin typeface="+mn-ea"/>
              </a:rPr>
              <a:t>○調査分析</a:t>
            </a:r>
            <a:endParaRPr kumimoji="1" lang="en-US" altLang="ja-JP" sz="1100" b="1" dirty="0">
              <a:latin typeface="+mn-ea"/>
            </a:endParaRPr>
          </a:p>
          <a:p>
            <a:r>
              <a:rPr kumimoji="1" lang="ja-JP" altLang="en-US" sz="1100" dirty="0">
                <a:latin typeface="+mn-ea"/>
              </a:rPr>
              <a:t>・ デジタルで相談支援等の記録を収集・蓄積し、データ分析等を行うためのシステム</a:t>
            </a:r>
            <a:endParaRPr kumimoji="1" lang="en-US" altLang="ja-JP" sz="1100" dirty="0">
              <a:latin typeface="+mn-ea"/>
            </a:endParaRPr>
          </a:p>
          <a:p>
            <a:r>
              <a:rPr lang="ja-JP" altLang="en-US" sz="1100" dirty="0">
                <a:latin typeface="+mn-ea"/>
              </a:rPr>
              <a:t>　</a:t>
            </a:r>
            <a:r>
              <a:rPr kumimoji="1" lang="ja-JP" altLang="en-US" sz="1100" dirty="0">
                <a:latin typeface="+mn-ea"/>
              </a:rPr>
              <a:t>構築に向け、企画検討を実施</a:t>
            </a:r>
            <a:endParaRPr kumimoji="1" lang="en-US" altLang="ja-JP" sz="1100" dirty="0">
              <a:latin typeface="+mn-ea"/>
            </a:endParaRPr>
          </a:p>
          <a:p>
            <a:r>
              <a:rPr lang="ja-JP" altLang="en-US" sz="1100" dirty="0">
                <a:latin typeface="+mn-ea"/>
              </a:rPr>
              <a:t>○</a:t>
            </a:r>
            <a:r>
              <a:rPr kumimoji="1" lang="ja-JP" altLang="en-US" sz="1100" b="1" dirty="0">
                <a:latin typeface="+mn-ea"/>
              </a:rPr>
              <a:t>情報発信・普及啓発</a:t>
            </a:r>
            <a:endParaRPr lang="ja-JP" altLang="en-US" sz="1100" dirty="0">
              <a:latin typeface="+mn-ea"/>
            </a:endParaRPr>
          </a:p>
          <a:p>
            <a:r>
              <a:rPr kumimoji="1" lang="ja-JP" altLang="en-US" sz="1100" dirty="0">
                <a:latin typeface="+mn-ea"/>
              </a:rPr>
              <a:t>・ センターにおける情報発信のあり方や</a:t>
            </a:r>
            <a:r>
              <a:rPr kumimoji="1" lang="en-US" altLang="ja-JP" sz="1100" dirty="0">
                <a:latin typeface="+mn-ea"/>
              </a:rPr>
              <a:t>SNS</a:t>
            </a:r>
            <a:r>
              <a:rPr kumimoji="1" lang="ja-JP" altLang="en-US" sz="1100" dirty="0">
                <a:latin typeface="+mn-ea"/>
              </a:rPr>
              <a:t>の効果的な活用等、発信方法・内容を検討</a:t>
            </a:r>
            <a:endParaRPr kumimoji="1" lang="en-US" altLang="ja-JP" sz="1100" dirty="0">
              <a:latin typeface="+mn-ea"/>
            </a:endParaRPr>
          </a:p>
          <a:p>
            <a:r>
              <a:rPr kumimoji="1" lang="ja-JP" altLang="en-US" sz="1100" b="1" dirty="0">
                <a:latin typeface="+mn-ea"/>
              </a:rPr>
              <a:t>○人材養成</a:t>
            </a:r>
          </a:p>
          <a:p>
            <a:r>
              <a:rPr kumimoji="1" lang="ja-JP" altLang="en-US" sz="1100" dirty="0">
                <a:latin typeface="+mn-ea"/>
              </a:rPr>
              <a:t>・ 大学に寄附講座を設置し、予防・早期介入に関するプログラムの開発や、センター運営</a:t>
            </a:r>
            <a:endParaRPr kumimoji="1" lang="en-US" altLang="ja-JP" sz="1100" dirty="0">
              <a:latin typeface="+mn-ea"/>
            </a:endParaRPr>
          </a:p>
          <a:p>
            <a:r>
              <a:rPr lang="en-US" altLang="ja-JP" sz="1100" dirty="0">
                <a:latin typeface="+mn-ea"/>
              </a:rPr>
              <a:t>  </a:t>
            </a:r>
            <a:r>
              <a:rPr kumimoji="1" lang="ja-JP" altLang="en-US" sz="1100" dirty="0">
                <a:latin typeface="+mn-ea"/>
              </a:rPr>
              <a:t>に必要な医師等の確保・養成を推進</a:t>
            </a:r>
            <a:endParaRPr kumimoji="1" lang="en-US" altLang="ja-JP" sz="1100" dirty="0">
              <a:latin typeface="+mn-ea"/>
            </a:endParaRPr>
          </a:p>
        </p:txBody>
      </p:sp>
      <p:sp>
        <p:nvSpPr>
          <p:cNvPr id="41" name="テキスト ボックス 40">
            <a:extLst>
              <a:ext uri="{FF2B5EF4-FFF2-40B4-BE49-F238E27FC236}">
                <a16:creationId xmlns:a16="http://schemas.microsoft.com/office/drawing/2014/main" id="{9169AC7C-3D39-49D5-8DE3-6CC48FA98399}"/>
              </a:ext>
            </a:extLst>
          </p:cNvPr>
          <p:cNvSpPr txBox="1"/>
          <p:nvPr/>
        </p:nvSpPr>
        <p:spPr>
          <a:xfrm>
            <a:off x="202436" y="1382345"/>
            <a:ext cx="2894609" cy="769441"/>
          </a:xfrm>
          <a:prstGeom prst="rect">
            <a:avLst/>
          </a:prstGeom>
          <a:noFill/>
        </p:spPr>
        <p:txBody>
          <a:bodyPr wrap="square">
            <a:spAutoFit/>
          </a:bodyPr>
          <a:lstStyle/>
          <a:p>
            <a:r>
              <a:rPr kumimoji="1" lang="ja-JP" altLang="en-US" sz="1100" b="1" dirty="0">
                <a:latin typeface="+mn-ea"/>
              </a:rPr>
              <a:t>○相談・医療・回復ワンストップ支援</a:t>
            </a:r>
            <a:endParaRPr kumimoji="1" lang="en-US" altLang="ja-JP" sz="1100" b="1" dirty="0">
              <a:latin typeface="+mn-ea"/>
            </a:endParaRPr>
          </a:p>
          <a:p>
            <a:r>
              <a:rPr lang="ja-JP" altLang="en-US" sz="1100" dirty="0">
                <a:latin typeface="+mn-ea"/>
              </a:rPr>
              <a:t> </a:t>
            </a:r>
            <a:r>
              <a:rPr kumimoji="1" lang="ja-JP" altLang="en-US" sz="1100" dirty="0">
                <a:solidFill>
                  <a:schemeClr val="tx1"/>
                </a:solidFill>
                <a:latin typeface="+mn-ea"/>
              </a:rPr>
              <a:t>・ 多職種による相談体制</a:t>
            </a:r>
            <a:endParaRPr kumimoji="1" lang="en-US" altLang="ja-JP" sz="1100" dirty="0">
              <a:solidFill>
                <a:schemeClr val="tx1"/>
              </a:solidFill>
              <a:latin typeface="+mn-ea"/>
            </a:endParaRPr>
          </a:p>
          <a:p>
            <a:r>
              <a:rPr kumimoji="1" lang="ja-JP" altLang="en-US" sz="1100" dirty="0">
                <a:solidFill>
                  <a:schemeClr val="tx1"/>
                </a:solidFill>
                <a:latin typeface="+mn-ea"/>
              </a:rPr>
              <a:t> ・ 民間支援団体等との連携強化</a:t>
            </a:r>
            <a:endParaRPr kumimoji="1" lang="en-US" altLang="ja-JP" sz="1100" dirty="0">
              <a:solidFill>
                <a:schemeClr val="tx1"/>
              </a:solidFill>
              <a:latin typeface="+mn-ea"/>
            </a:endParaRPr>
          </a:p>
          <a:p>
            <a:r>
              <a:rPr kumimoji="1" lang="ja-JP" altLang="en-US" sz="1100" dirty="0">
                <a:solidFill>
                  <a:schemeClr val="tx1"/>
                </a:solidFill>
                <a:latin typeface="+mn-ea"/>
              </a:rPr>
              <a:t> ・ 気軽に必要な支援が受けられる環境整備</a:t>
            </a:r>
            <a:endParaRPr kumimoji="1" lang="en-US" altLang="ja-JP" sz="1100" dirty="0">
              <a:solidFill>
                <a:schemeClr val="tx1"/>
              </a:solidFill>
              <a:latin typeface="+mn-ea"/>
            </a:endParaRPr>
          </a:p>
        </p:txBody>
      </p:sp>
      <p:sp>
        <p:nvSpPr>
          <p:cNvPr id="43" name="テキスト ボックス 42">
            <a:extLst>
              <a:ext uri="{FF2B5EF4-FFF2-40B4-BE49-F238E27FC236}">
                <a16:creationId xmlns:a16="http://schemas.microsoft.com/office/drawing/2014/main" id="{612FF594-9528-4894-A507-4BAFAD575662}"/>
              </a:ext>
            </a:extLst>
          </p:cNvPr>
          <p:cNvSpPr txBox="1"/>
          <p:nvPr/>
        </p:nvSpPr>
        <p:spPr>
          <a:xfrm>
            <a:off x="207014" y="2121398"/>
            <a:ext cx="2955245" cy="600164"/>
          </a:xfrm>
          <a:prstGeom prst="rect">
            <a:avLst/>
          </a:prstGeom>
          <a:noFill/>
        </p:spPr>
        <p:txBody>
          <a:bodyPr wrap="square">
            <a:spAutoFit/>
          </a:bodyPr>
          <a:lstStyle/>
          <a:p>
            <a:r>
              <a:rPr lang="ja-JP" altLang="en-US" sz="1100" b="1" dirty="0">
                <a:latin typeface="+mn-ea"/>
              </a:rPr>
              <a:t>○</a:t>
            </a:r>
            <a:r>
              <a:rPr kumimoji="1" lang="ja-JP" altLang="en-US" sz="1100" b="1" dirty="0">
                <a:latin typeface="+mn-ea"/>
              </a:rPr>
              <a:t>普及啓発・情報発信</a:t>
            </a:r>
            <a:endParaRPr kumimoji="1" lang="en-US" altLang="ja-JP" sz="1100" b="1" dirty="0">
              <a:latin typeface="+mn-ea"/>
            </a:endParaRPr>
          </a:p>
          <a:p>
            <a:r>
              <a:rPr lang="ja-JP" altLang="en-US" sz="1100" dirty="0">
                <a:latin typeface="+mn-ea"/>
              </a:rPr>
              <a:t> </a:t>
            </a:r>
            <a:r>
              <a:rPr kumimoji="1" lang="ja-JP" altLang="en-US" sz="1100" dirty="0">
                <a:solidFill>
                  <a:schemeClr val="tx1"/>
                </a:solidFill>
                <a:latin typeface="+mn-ea"/>
              </a:rPr>
              <a:t>・ 予防・早期発見から回復支援までの幅広い</a:t>
            </a:r>
            <a:endParaRPr kumimoji="1" lang="en-US" altLang="ja-JP" sz="1100" dirty="0">
              <a:solidFill>
                <a:schemeClr val="tx1"/>
              </a:solidFill>
              <a:latin typeface="+mn-ea"/>
            </a:endParaRPr>
          </a:p>
          <a:p>
            <a:r>
              <a:rPr lang="en-US" altLang="ja-JP" sz="1100" dirty="0">
                <a:latin typeface="+mn-ea"/>
              </a:rPr>
              <a:t>   </a:t>
            </a:r>
            <a:r>
              <a:rPr kumimoji="1" lang="ja-JP" altLang="en-US" sz="1100" dirty="0">
                <a:solidFill>
                  <a:schemeClr val="tx1"/>
                </a:solidFill>
                <a:latin typeface="+mn-ea"/>
              </a:rPr>
              <a:t>啓発・情報発信</a:t>
            </a:r>
            <a:endParaRPr kumimoji="1" lang="en-US" altLang="ja-JP" sz="1100" dirty="0">
              <a:solidFill>
                <a:schemeClr val="tx1"/>
              </a:solidFill>
              <a:latin typeface="+mn-ea"/>
            </a:endParaRPr>
          </a:p>
        </p:txBody>
      </p:sp>
      <p:sp>
        <p:nvSpPr>
          <p:cNvPr id="44" name="テキスト ボックス 43">
            <a:extLst>
              <a:ext uri="{FF2B5EF4-FFF2-40B4-BE49-F238E27FC236}">
                <a16:creationId xmlns:a16="http://schemas.microsoft.com/office/drawing/2014/main" id="{E787404D-2B15-4E8D-A787-4EA06050DADF}"/>
              </a:ext>
            </a:extLst>
          </p:cNvPr>
          <p:cNvSpPr txBox="1"/>
          <p:nvPr/>
        </p:nvSpPr>
        <p:spPr>
          <a:xfrm>
            <a:off x="2988154" y="1361325"/>
            <a:ext cx="2547549" cy="600164"/>
          </a:xfrm>
          <a:prstGeom prst="rect">
            <a:avLst/>
          </a:prstGeom>
          <a:noFill/>
        </p:spPr>
        <p:txBody>
          <a:bodyPr wrap="square">
            <a:spAutoFit/>
          </a:bodyPr>
          <a:lstStyle/>
          <a:p>
            <a:r>
              <a:rPr lang="ja-JP" altLang="en-US" sz="1100" b="1" dirty="0">
                <a:latin typeface="+mn-ea"/>
              </a:rPr>
              <a:t>○</a:t>
            </a:r>
            <a:r>
              <a:rPr kumimoji="1" lang="ja-JP" altLang="en-US" sz="1100" b="1" dirty="0">
                <a:latin typeface="+mn-ea"/>
              </a:rPr>
              <a:t>調査分析</a:t>
            </a:r>
            <a:endParaRPr kumimoji="1" lang="en-US" altLang="ja-JP" sz="1100" b="1" dirty="0">
              <a:latin typeface="+mn-ea"/>
            </a:endParaRPr>
          </a:p>
          <a:p>
            <a:r>
              <a:rPr kumimoji="1" lang="ja-JP" altLang="en-US" sz="1100" dirty="0">
                <a:latin typeface="+mn-ea"/>
              </a:rPr>
              <a:t> ・ 依存症対策の分析に必要なデータの</a:t>
            </a:r>
            <a:endParaRPr kumimoji="1" lang="en-US" altLang="ja-JP" sz="1100" dirty="0">
              <a:latin typeface="+mn-ea"/>
            </a:endParaRPr>
          </a:p>
          <a:p>
            <a:r>
              <a:rPr kumimoji="1" lang="ja-JP" altLang="en-US" sz="1100" dirty="0">
                <a:latin typeface="+mn-ea"/>
              </a:rPr>
              <a:t>   収集分析</a:t>
            </a:r>
            <a:endParaRPr kumimoji="1" lang="en-US" altLang="ja-JP" sz="1100" dirty="0">
              <a:latin typeface="+mn-ea"/>
            </a:endParaRPr>
          </a:p>
        </p:txBody>
      </p:sp>
      <p:sp>
        <p:nvSpPr>
          <p:cNvPr id="45" name="テキスト ボックス 44">
            <a:extLst>
              <a:ext uri="{FF2B5EF4-FFF2-40B4-BE49-F238E27FC236}">
                <a16:creationId xmlns:a16="http://schemas.microsoft.com/office/drawing/2014/main" id="{1DFEA014-9EB1-46A1-9397-D355F5370BCD}"/>
              </a:ext>
            </a:extLst>
          </p:cNvPr>
          <p:cNvSpPr txBox="1"/>
          <p:nvPr/>
        </p:nvSpPr>
        <p:spPr>
          <a:xfrm>
            <a:off x="3007539" y="2125461"/>
            <a:ext cx="2507144" cy="600164"/>
          </a:xfrm>
          <a:prstGeom prst="rect">
            <a:avLst/>
          </a:prstGeom>
          <a:noFill/>
        </p:spPr>
        <p:txBody>
          <a:bodyPr wrap="square">
            <a:spAutoFit/>
          </a:bodyPr>
          <a:lstStyle/>
          <a:p>
            <a:r>
              <a:rPr kumimoji="1" lang="ja-JP" altLang="en-US" sz="1100" b="1" dirty="0">
                <a:ea typeface="Meiryo UI" panose="020B0604030504040204" pitchFamily="50" charset="-128"/>
              </a:rPr>
              <a:t>○人材養成</a:t>
            </a:r>
            <a:endParaRPr kumimoji="1" lang="en-US" altLang="ja-JP" sz="1100" b="1" dirty="0">
              <a:ea typeface="Meiryo UI" panose="020B0604030504040204" pitchFamily="50" charset="-128"/>
            </a:endParaRPr>
          </a:p>
          <a:p>
            <a:r>
              <a:rPr kumimoji="1" lang="ja-JP" altLang="en-US" sz="1100" dirty="0">
                <a:latin typeface="+mn-ea"/>
              </a:rPr>
              <a:t> ・ 中核を担う医師の確保</a:t>
            </a:r>
          </a:p>
          <a:p>
            <a:r>
              <a:rPr kumimoji="1" lang="ja-JP" altLang="en-US" sz="1100" dirty="0">
                <a:latin typeface="+mn-ea"/>
              </a:rPr>
              <a:t> ・ 高度医療人材の養成</a:t>
            </a:r>
          </a:p>
        </p:txBody>
      </p:sp>
      <p:pic>
        <p:nvPicPr>
          <p:cNvPr id="46" name="図 45">
            <a:extLst>
              <a:ext uri="{FF2B5EF4-FFF2-40B4-BE49-F238E27FC236}">
                <a16:creationId xmlns:a16="http://schemas.microsoft.com/office/drawing/2014/main" id="{F0FA175A-715C-4CD1-9C55-52DC1C8CC1A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40423" y="3785372"/>
            <a:ext cx="1008727" cy="720289"/>
          </a:xfrm>
          <a:prstGeom prst="rect">
            <a:avLst/>
          </a:prstGeom>
        </p:spPr>
      </p:pic>
      <p:sp>
        <p:nvSpPr>
          <p:cNvPr id="53" name="四角形: 角を丸くする 52">
            <a:extLst>
              <a:ext uri="{FF2B5EF4-FFF2-40B4-BE49-F238E27FC236}">
                <a16:creationId xmlns:a16="http://schemas.microsoft.com/office/drawing/2014/main" id="{D23F3483-2744-4E3E-AF9A-02F7E2900957}"/>
              </a:ext>
            </a:extLst>
          </p:cNvPr>
          <p:cNvSpPr/>
          <p:nvPr/>
        </p:nvSpPr>
        <p:spPr>
          <a:xfrm>
            <a:off x="4589067" y="491029"/>
            <a:ext cx="1260000" cy="23300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00" b="1" dirty="0">
                <a:solidFill>
                  <a:schemeClr val="tx1"/>
                </a:solidFill>
              </a:rPr>
              <a:t>【1】 </a:t>
            </a:r>
            <a:r>
              <a:rPr lang="ja-JP" altLang="en-US" sz="1000" b="1" dirty="0">
                <a:solidFill>
                  <a:schemeClr val="tx1"/>
                </a:solidFill>
              </a:rPr>
              <a:t>住民</a:t>
            </a:r>
            <a:r>
              <a:rPr lang="en-US" altLang="ja-JP" sz="1000" b="1" dirty="0">
                <a:solidFill>
                  <a:schemeClr val="tx1"/>
                </a:solidFill>
              </a:rPr>
              <a:t>QOL</a:t>
            </a:r>
            <a:r>
              <a:rPr lang="ja-JP" altLang="en-US" sz="1000" b="1" dirty="0">
                <a:solidFill>
                  <a:schemeClr val="tx1"/>
                </a:solidFill>
              </a:rPr>
              <a:t>の向上</a:t>
            </a:r>
            <a:endParaRPr kumimoji="1" lang="ja-JP" altLang="en-US" sz="1000" b="1" dirty="0">
              <a:solidFill>
                <a:schemeClr val="tx1"/>
              </a:solidFill>
            </a:endParaRPr>
          </a:p>
        </p:txBody>
      </p:sp>
      <p:sp>
        <p:nvSpPr>
          <p:cNvPr id="54" name="テキスト ボックス 53">
            <a:extLst>
              <a:ext uri="{FF2B5EF4-FFF2-40B4-BE49-F238E27FC236}">
                <a16:creationId xmlns:a16="http://schemas.microsoft.com/office/drawing/2014/main" id="{BFFC1073-E99A-40B0-81A3-A7710194A4FA}"/>
              </a:ext>
            </a:extLst>
          </p:cNvPr>
          <p:cNvSpPr txBox="1"/>
          <p:nvPr/>
        </p:nvSpPr>
        <p:spPr>
          <a:xfrm>
            <a:off x="191946" y="1146007"/>
            <a:ext cx="1521599" cy="239878"/>
          </a:xfrm>
          <a:prstGeom prst="roundRect">
            <a:avLst/>
          </a:prstGeom>
          <a:solidFill>
            <a:schemeClr val="bg1">
              <a:lumMod val="75000"/>
            </a:schemeClr>
          </a:solidFill>
          <a:ln>
            <a:noFill/>
          </a:ln>
        </p:spPr>
        <p:txBody>
          <a:bodyPr wrap="square" rtlCol="0" anchor="ctr" anchorCtr="0">
            <a:noAutofit/>
          </a:bodyPr>
          <a:lstStyle/>
          <a:p>
            <a:pPr marL="0" lvl="1"/>
            <a:r>
              <a:rPr lang="ja-JP" altLang="en-US" sz="1200" b="1" dirty="0"/>
              <a:t>センターの主な機能</a:t>
            </a:r>
            <a:endParaRPr lang="en-US" altLang="ja-JP" sz="1200" b="1" dirty="0"/>
          </a:p>
        </p:txBody>
      </p:sp>
      <p:sp>
        <p:nvSpPr>
          <p:cNvPr id="55" name="テキスト ボックス 54">
            <a:extLst>
              <a:ext uri="{FF2B5EF4-FFF2-40B4-BE49-F238E27FC236}">
                <a16:creationId xmlns:a16="http://schemas.microsoft.com/office/drawing/2014/main" id="{E4DB8BA7-045F-43C7-91A8-31C621D6FBEF}"/>
              </a:ext>
            </a:extLst>
          </p:cNvPr>
          <p:cNvSpPr txBox="1"/>
          <p:nvPr/>
        </p:nvSpPr>
        <p:spPr>
          <a:xfrm>
            <a:off x="186441" y="2837522"/>
            <a:ext cx="2378491" cy="210757"/>
          </a:xfrm>
          <a:prstGeom prst="roundRect">
            <a:avLst/>
          </a:prstGeom>
          <a:solidFill>
            <a:schemeClr val="bg1">
              <a:lumMod val="75000"/>
            </a:schemeClr>
          </a:solidFill>
          <a:ln>
            <a:noFill/>
          </a:ln>
        </p:spPr>
        <p:txBody>
          <a:bodyPr wrap="square" rtlCol="0" anchor="ctr" anchorCtr="0">
            <a:noAutofit/>
          </a:bodyPr>
          <a:lstStyle/>
          <a:p>
            <a:pPr marL="0" lvl="1"/>
            <a:r>
              <a:rPr lang="ja-JP" altLang="en-US" sz="1200" b="1" dirty="0"/>
              <a:t>基本構想・計画、機能企画推進</a:t>
            </a:r>
            <a:endParaRPr lang="en-US" altLang="ja-JP" sz="1200" b="1" dirty="0"/>
          </a:p>
        </p:txBody>
      </p:sp>
      <p:sp>
        <p:nvSpPr>
          <p:cNvPr id="56" name="テキスト ボックス 55">
            <a:extLst>
              <a:ext uri="{FF2B5EF4-FFF2-40B4-BE49-F238E27FC236}">
                <a16:creationId xmlns:a16="http://schemas.microsoft.com/office/drawing/2014/main" id="{2C20C248-A3D8-4792-A47F-C9BA98FE4CD5}"/>
              </a:ext>
            </a:extLst>
          </p:cNvPr>
          <p:cNvSpPr txBox="1"/>
          <p:nvPr/>
        </p:nvSpPr>
        <p:spPr>
          <a:xfrm>
            <a:off x="194734" y="3682855"/>
            <a:ext cx="2387070" cy="203345"/>
          </a:xfrm>
          <a:prstGeom prst="roundRect">
            <a:avLst/>
          </a:prstGeom>
          <a:solidFill>
            <a:schemeClr val="bg1">
              <a:lumMod val="75000"/>
            </a:schemeClr>
          </a:solidFill>
          <a:ln>
            <a:noFill/>
          </a:ln>
        </p:spPr>
        <p:txBody>
          <a:bodyPr wrap="square" rtlCol="0" anchor="ctr" anchorCtr="0">
            <a:noAutofit/>
          </a:bodyPr>
          <a:lstStyle/>
          <a:p>
            <a:pPr marL="0" lvl="1"/>
            <a:r>
              <a:rPr lang="ja-JP" altLang="en-US" sz="1200" b="1" dirty="0"/>
              <a:t>機能の構築・試行実施</a:t>
            </a:r>
            <a:endParaRPr lang="en-US" altLang="ja-JP" sz="1200" b="1" dirty="0"/>
          </a:p>
        </p:txBody>
      </p:sp>
      <p:sp>
        <p:nvSpPr>
          <p:cNvPr id="57" name="テキスト ボックス 56">
            <a:extLst>
              <a:ext uri="{FF2B5EF4-FFF2-40B4-BE49-F238E27FC236}">
                <a16:creationId xmlns:a16="http://schemas.microsoft.com/office/drawing/2014/main" id="{CE61E3D6-FAA1-4729-A580-E9DD7802208E}"/>
              </a:ext>
            </a:extLst>
          </p:cNvPr>
          <p:cNvSpPr txBox="1"/>
          <p:nvPr/>
        </p:nvSpPr>
        <p:spPr>
          <a:xfrm>
            <a:off x="251161" y="3026189"/>
            <a:ext cx="5614840" cy="692497"/>
          </a:xfrm>
          <a:prstGeom prst="rect">
            <a:avLst/>
          </a:prstGeom>
          <a:noFill/>
        </p:spPr>
        <p:txBody>
          <a:bodyPr wrap="square">
            <a:spAutoFit/>
          </a:bodyPr>
          <a:lstStyle/>
          <a:p>
            <a:r>
              <a:rPr kumimoji="1" lang="ja-JP" altLang="en-US" sz="1100" dirty="0">
                <a:latin typeface="+mn-ea"/>
              </a:rPr>
              <a:t>・ センターの開設に向けて、各機能等についての検討を踏まえ、施設の基本構想・計画を作成</a:t>
            </a:r>
          </a:p>
          <a:p>
            <a:r>
              <a:rPr kumimoji="1" lang="ja-JP" altLang="en-US" sz="1100" dirty="0">
                <a:latin typeface="+mn-ea"/>
              </a:rPr>
              <a:t>・ 交通至便な場所における、相談支援や情報発信等の実証実験により、基本構想・計画の</a:t>
            </a:r>
            <a:endParaRPr kumimoji="1" lang="en-US" altLang="ja-JP" sz="1100" dirty="0">
              <a:latin typeface="+mn-ea"/>
            </a:endParaRPr>
          </a:p>
          <a:p>
            <a:r>
              <a:rPr lang="en-US" altLang="ja-JP" sz="1100" dirty="0">
                <a:latin typeface="+mn-ea"/>
              </a:rPr>
              <a:t>  </a:t>
            </a:r>
            <a:r>
              <a:rPr kumimoji="1" lang="ja-JP" altLang="en-US" sz="1100" dirty="0">
                <a:latin typeface="+mn-ea"/>
              </a:rPr>
              <a:t>作成に必要な検討・分析</a:t>
            </a:r>
            <a:r>
              <a:rPr lang="ja-JP" altLang="en-US" sz="1100" dirty="0">
                <a:latin typeface="+mn-ea"/>
              </a:rPr>
              <a:t>を実施</a:t>
            </a:r>
            <a:endParaRPr kumimoji="1" lang="en-US" altLang="ja-JP" sz="1100" dirty="0">
              <a:latin typeface="+mn-ea"/>
            </a:endParaRPr>
          </a:p>
          <a:p>
            <a:endParaRPr kumimoji="1" lang="ja-JP" altLang="en-US" sz="600" dirty="0">
              <a:latin typeface="+mn-ea"/>
            </a:endParaRPr>
          </a:p>
        </p:txBody>
      </p:sp>
      <p:sp>
        <p:nvSpPr>
          <p:cNvPr id="58" name="四角形: 角を丸くする 57">
            <a:extLst>
              <a:ext uri="{FF2B5EF4-FFF2-40B4-BE49-F238E27FC236}">
                <a16:creationId xmlns:a16="http://schemas.microsoft.com/office/drawing/2014/main" id="{BE57F381-EB7A-406C-B19B-E872CD6D74A0}"/>
              </a:ext>
            </a:extLst>
          </p:cNvPr>
          <p:cNvSpPr/>
          <p:nvPr/>
        </p:nvSpPr>
        <p:spPr>
          <a:xfrm>
            <a:off x="10699800" y="479487"/>
            <a:ext cx="1260000" cy="23300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00" b="1" dirty="0">
                <a:solidFill>
                  <a:schemeClr val="tx1"/>
                </a:solidFill>
              </a:rPr>
              <a:t>【1】 </a:t>
            </a:r>
            <a:r>
              <a:rPr lang="ja-JP" altLang="en-US" sz="1000" b="1" dirty="0">
                <a:solidFill>
                  <a:schemeClr val="tx1"/>
                </a:solidFill>
              </a:rPr>
              <a:t>住民</a:t>
            </a:r>
            <a:r>
              <a:rPr lang="en-US" altLang="ja-JP" sz="1000" b="1" dirty="0">
                <a:solidFill>
                  <a:schemeClr val="tx1"/>
                </a:solidFill>
              </a:rPr>
              <a:t>QOL</a:t>
            </a:r>
            <a:r>
              <a:rPr lang="ja-JP" altLang="en-US" sz="1000" b="1" dirty="0">
                <a:solidFill>
                  <a:schemeClr val="tx1"/>
                </a:solidFill>
              </a:rPr>
              <a:t>の向上</a:t>
            </a:r>
            <a:endParaRPr kumimoji="1" lang="ja-JP" altLang="en-US" sz="1000" b="1" dirty="0">
              <a:solidFill>
                <a:schemeClr val="tx1"/>
              </a:solidFill>
            </a:endParaRPr>
          </a:p>
        </p:txBody>
      </p:sp>
      <p:sp>
        <p:nvSpPr>
          <p:cNvPr id="59" name="四角形: 角を丸くする 58">
            <a:extLst>
              <a:ext uri="{FF2B5EF4-FFF2-40B4-BE49-F238E27FC236}">
                <a16:creationId xmlns:a16="http://schemas.microsoft.com/office/drawing/2014/main" id="{C540C588-50CF-4FC7-87D7-4FE2A407ABE4}"/>
              </a:ext>
            </a:extLst>
          </p:cNvPr>
          <p:cNvSpPr/>
          <p:nvPr/>
        </p:nvSpPr>
        <p:spPr>
          <a:xfrm>
            <a:off x="10699800" y="3957762"/>
            <a:ext cx="1260000" cy="23300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00" b="1" dirty="0">
                <a:solidFill>
                  <a:schemeClr val="tx1"/>
                </a:solidFill>
              </a:rPr>
              <a:t>【1】 </a:t>
            </a:r>
            <a:r>
              <a:rPr lang="ja-JP" altLang="en-US" sz="1000" b="1" dirty="0">
                <a:solidFill>
                  <a:schemeClr val="tx1"/>
                </a:solidFill>
              </a:rPr>
              <a:t>住民</a:t>
            </a:r>
            <a:r>
              <a:rPr lang="en-US" altLang="ja-JP" sz="1000" b="1" dirty="0">
                <a:solidFill>
                  <a:schemeClr val="tx1"/>
                </a:solidFill>
              </a:rPr>
              <a:t>QOL</a:t>
            </a:r>
            <a:r>
              <a:rPr lang="ja-JP" altLang="en-US" sz="1000" b="1" dirty="0">
                <a:solidFill>
                  <a:schemeClr val="tx1"/>
                </a:solidFill>
              </a:rPr>
              <a:t>の向上</a:t>
            </a:r>
            <a:endParaRPr kumimoji="1" lang="ja-JP" altLang="en-US" sz="1000" b="1" dirty="0">
              <a:solidFill>
                <a:schemeClr val="tx1"/>
              </a:solidFill>
            </a:endParaRPr>
          </a:p>
        </p:txBody>
      </p:sp>
      <p:cxnSp>
        <p:nvCxnSpPr>
          <p:cNvPr id="47" name="直線コネクタ 46">
            <a:extLst>
              <a:ext uri="{FF2B5EF4-FFF2-40B4-BE49-F238E27FC236}">
                <a16:creationId xmlns:a16="http://schemas.microsoft.com/office/drawing/2014/main" id="{951C4FFD-559F-45E5-BA6C-4B11ED1F9CCC}"/>
              </a:ext>
            </a:extLst>
          </p:cNvPr>
          <p:cNvCxnSpPr>
            <a:cxnSpLocks/>
          </p:cNvCxnSpPr>
          <p:nvPr/>
        </p:nvCxnSpPr>
        <p:spPr>
          <a:xfrm>
            <a:off x="207014" y="1179685"/>
            <a:ext cx="14914" cy="1465454"/>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169FAEA8-4757-4758-B465-0A31297B8F28}"/>
              </a:ext>
            </a:extLst>
          </p:cNvPr>
          <p:cNvCxnSpPr>
            <a:cxnSpLocks/>
          </p:cNvCxnSpPr>
          <p:nvPr/>
        </p:nvCxnSpPr>
        <p:spPr>
          <a:xfrm>
            <a:off x="202436" y="2887667"/>
            <a:ext cx="0" cy="693942"/>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DB0CB3F5-74AA-499B-890B-A70BF2F17808}"/>
              </a:ext>
            </a:extLst>
          </p:cNvPr>
          <p:cNvCxnSpPr>
            <a:cxnSpLocks/>
          </p:cNvCxnSpPr>
          <p:nvPr/>
        </p:nvCxnSpPr>
        <p:spPr>
          <a:xfrm>
            <a:off x="212223" y="3718686"/>
            <a:ext cx="5207" cy="259200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82757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32443-09F5-8536-8C7C-220AA4F6DDF4}"/>
            </a:ext>
          </a:extLst>
        </p:cNvPr>
        <p:cNvGrpSpPr/>
        <p:nvPr/>
      </p:nvGrpSpPr>
      <p:grpSpPr>
        <a:xfrm>
          <a:off x="0" y="0"/>
          <a:ext cx="0" cy="0"/>
          <a:chOff x="0" y="0"/>
          <a:chExt cx="0" cy="0"/>
        </a:xfrm>
      </p:grpSpPr>
      <p:sp>
        <p:nvSpPr>
          <p:cNvPr id="48" name="テキスト ボックス 47">
            <a:extLst>
              <a:ext uri="{FF2B5EF4-FFF2-40B4-BE49-F238E27FC236}">
                <a16:creationId xmlns:a16="http://schemas.microsoft.com/office/drawing/2014/main" id="{B1BF1B13-A1BD-C91B-5858-16640633028F}"/>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t>【</a:t>
            </a:r>
            <a:r>
              <a:rPr kumimoji="1" lang="ja-JP" altLang="en-US" sz="2000" b="1" dirty="0"/>
              <a:t>参考</a:t>
            </a:r>
            <a:r>
              <a:rPr lang="en-US" altLang="ja-JP" sz="2000" b="1" dirty="0"/>
              <a:t>】</a:t>
            </a:r>
            <a:r>
              <a:rPr lang="ja-JP" altLang="en-US" sz="2000" b="1" dirty="0"/>
              <a:t>　</a:t>
            </a:r>
            <a:r>
              <a:rPr kumimoji="1" lang="en-US" altLang="ja-JP" sz="2000" b="1" dirty="0"/>
              <a:t>『</a:t>
            </a:r>
            <a:r>
              <a:rPr kumimoji="1" lang="ja-JP" altLang="en-US" sz="2000" b="1" dirty="0"/>
              <a:t>次世代型スマートシティ</a:t>
            </a:r>
            <a:r>
              <a:rPr kumimoji="1" lang="en-US" altLang="ja-JP" sz="2000" b="1" dirty="0"/>
              <a:t>OSAKA』</a:t>
            </a:r>
            <a:r>
              <a:rPr kumimoji="1" lang="ja-JP" altLang="en-US" sz="2000" b="1" dirty="0"/>
              <a:t>関連施策（大阪府）</a:t>
            </a:r>
            <a:r>
              <a:rPr kumimoji="1" lang="en-US" altLang="ja-JP" sz="2000" b="1" dirty="0"/>
              <a:t> 【</a:t>
            </a:r>
            <a:r>
              <a:rPr kumimoji="1" lang="ja-JP" altLang="en-US" sz="2000" b="1" dirty="0"/>
              <a:t>２</a:t>
            </a:r>
            <a:r>
              <a:rPr kumimoji="1" lang="en-US" altLang="ja-JP" sz="2000" b="1" dirty="0"/>
              <a:t>】</a:t>
            </a:r>
            <a:endParaRPr lang="en-US" altLang="ja-JP" sz="2000" b="1" dirty="0"/>
          </a:p>
        </p:txBody>
      </p:sp>
      <p:sp>
        <p:nvSpPr>
          <p:cNvPr id="37" name="スライド番号プレースホルダー 3">
            <a:extLst>
              <a:ext uri="{FF2B5EF4-FFF2-40B4-BE49-F238E27FC236}">
                <a16:creationId xmlns:a16="http://schemas.microsoft.com/office/drawing/2014/main" id="{338ECBB5-0F1A-3B28-F94A-93FFA610CB89}"/>
              </a:ext>
            </a:extLst>
          </p:cNvPr>
          <p:cNvSpPr>
            <a:spLocks noGrp="1"/>
          </p:cNvSpPr>
          <p:nvPr>
            <p:ph type="sldNum" sz="quarter" idx="12"/>
          </p:nvPr>
        </p:nvSpPr>
        <p:spPr>
          <a:xfrm>
            <a:off x="9443317" y="6479949"/>
            <a:ext cx="2743200" cy="365125"/>
          </a:xfrm>
        </p:spPr>
        <p:txBody>
          <a:bodyPr/>
          <a:lstStyle/>
          <a:p>
            <a:fld id="{63C598F0-0FE0-4076-80A3-C96A98F7321E}" type="slidenum">
              <a:rPr kumimoji="1" lang="ja-JP" altLang="en-US" smtClean="0"/>
              <a:t>62</a:t>
            </a:fld>
            <a:endParaRPr kumimoji="1" lang="ja-JP" altLang="en-US" dirty="0"/>
          </a:p>
        </p:txBody>
      </p:sp>
      <p:sp>
        <p:nvSpPr>
          <p:cNvPr id="16" name="正方形/長方形 15">
            <a:extLst>
              <a:ext uri="{FF2B5EF4-FFF2-40B4-BE49-F238E27FC236}">
                <a16:creationId xmlns:a16="http://schemas.microsoft.com/office/drawing/2014/main" id="{BA413AEB-9650-4DEB-9C57-3DEA6EB3F39B}"/>
              </a:ext>
            </a:extLst>
          </p:cNvPr>
          <p:cNvSpPr/>
          <p:nvPr/>
        </p:nvSpPr>
        <p:spPr>
          <a:xfrm>
            <a:off x="-58981" y="1176403"/>
            <a:ext cx="5927125" cy="1533878"/>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lIns="180000" rIns="180000" rtlCol="0" anchor="t"/>
          <a:lstStyle/>
          <a:p>
            <a:pPr marL="0" lvl="1"/>
            <a:r>
              <a:rPr lang="ja-JP" altLang="en-US" sz="1200" dirty="0"/>
              <a:t>　○</a:t>
            </a:r>
            <a:r>
              <a:rPr lang="ja-JP" altLang="en-US" sz="1200" b="1" u="sng" dirty="0"/>
              <a:t>大阪府介護生産性向上支援センターでの支援</a:t>
            </a:r>
            <a:endParaRPr lang="en-US" altLang="ja-JP" sz="1200" b="1" u="sng" dirty="0"/>
          </a:p>
          <a:p>
            <a:pPr marL="0" lvl="1"/>
            <a:r>
              <a:rPr lang="ja-JP" altLang="en-US" sz="1100" b="1" dirty="0"/>
              <a:t>　　</a:t>
            </a:r>
            <a:r>
              <a:rPr lang="ja-JP" altLang="en-US" sz="1150" dirty="0">
                <a:latin typeface="+mn-ea"/>
              </a:rPr>
              <a:t>－</a:t>
            </a:r>
            <a:r>
              <a:rPr lang="ja-JP" altLang="en-US" sz="1150" dirty="0"/>
              <a:t>介護現場の業務改善、効率化を進め、働きやすい職場づくりを支援するためのワンストップ窓口。</a:t>
            </a:r>
            <a:endParaRPr lang="en-US" altLang="ja-JP" sz="1150" dirty="0"/>
          </a:p>
          <a:p>
            <a:pPr marL="0" lvl="1"/>
            <a:r>
              <a:rPr lang="ja-JP" altLang="en-US" sz="1150" dirty="0"/>
              <a:t>　　   介護現場の⽣産性向上や⼈材確保等に関する相談への対応や、介護テクノロジーの導⼊・活⽤</a:t>
            </a:r>
            <a:endParaRPr lang="en-US" altLang="ja-JP" sz="1150" dirty="0"/>
          </a:p>
          <a:p>
            <a:pPr marL="0" lvl="1"/>
            <a:r>
              <a:rPr lang="en-US" altLang="ja-JP" sz="1150" dirty="0"/>
              <a:t>   </a:t>
            </a:r>
            <a:r>
              <a:rPr lang="ja-JP" altLang="en-US" sz="1150" dirty="0"/>
              <a:t>　　にかかる伴⾛⽀援型研修等を実施し、</a:t>
            </a:r>
            <a:r>
              <a:rPr lang="ja-JP" altLang="en-US" sz="1150" b="1" dirty="0"/>
              <a:t>介護事業者の⽣産性向上等の取組を⽀援</a:t>
            </a:r>
            <a:r>
              <a:rPr lang="ja-JP" altLang="en-US" sz="1150" dirty="0"/>
              <a:t>。</a:t>
            </a:r>
            <a:endParaRPr lang="en-US" altLang="ja-JP" sz="1150" dirty="0"/>
          </a:p>
          <a:p>
            <a:pPr marL="0" lvl="1"/>
            <a:endParaRPr lang="en-US" altLang="ja-JP" sz="1100" dirty="0"/>
          </a:p>
          <a:p>
            <a:pPr marL="0" lvl="1"/>
            <a:r>
              <a:rPr lang="ja-JP" altLang="en-US" sz="1200" dirty="0"/>
              <a:t>　○</a:t>
            </a:r>
            <a:r>
              <a:rPr lang="ja-JP" altLang="en-US" sz="1200" b="1" u="sng" dirty="0"/>
              <a:t>介護現場革新会議の実施</a:t>
            </a:r>
            <a:endParaRPr lang="en-US" altLang="ja-JP" sz="1200" b="1" u="sng" dirty="0"/>
          </a:p>
          <a:p>
            <a:pPr marL="0" lvl="1"/>
            <a:r>
              <a:rPr lang="ja-JP" altLang="en-US" sz="1200" b="1" dirty="0"/>
              <a:t>　　</a:t>
            </a:r>
            <a:r>
              <a:rPr lang="ja-JP" altLang="en-US" sz="1150" dirty="0">
                <a:latin typeface="+mn-ea"/>
              </a:rPr>
              <a:t>－</a:t>
            </a:r>
            <a:r>
              <a:rPr lang="ja-JP" altLang="en-US" sz="1150" b="1" dirty="0">
                <a:latin typeface="+mn-ea"/>
              </a:rPr>
              <a:t>「大阪府介護生産性向上支援センター」の運営方針</a:t>
            </a:r>
            <a:r>
              <a:rPr lang="ja-JP" altLang="en-US" sz="1150" dirty="0">
                <a:latin typeface="+mn-ea"/>
              </a:rPr>
              <a:t>や、地域における介護現場の課題に即した</a:t>
            </a:r>
            <a:endParaRPr lang="en-US" altLang="ja-JP" sz="1150" dirty="0">
              <a:latin typeface="+mn-ea"/>
            </a:endParaRPr>
          </a:p>
          <a:p>
            <a:pPr marL="0" lvl="1"/>
            <a:r>
              <a:rPr lang="ja-JP" altLang="en-US" sz="1150" dirty="0">
                <a:latin typeface="+mn-ea"/>
              </a:rPr>
              <a:t>　　　</a:t>
            </a:r>
            <a:r>
              <a:rPr lang="ja-JP" altLang="en-US" sz="1150" dirty="0">
                <a:solidFill>
                  <a:schemeClr val="tx1"/>
                </a:solidFill>
                <a:latin typeface="+mn-ea"/>
              </a:rPr>
              <a:t>支援策を協議</a:t>
            </a:r>
            <a:r>
              <a:rPr lang="ja-JP" altLang="en-US" sz="1150" dirty="0">
                <a:latin typeface="+mn-ea"/>
              </a:rPr>
              <a:t>するため、介護・福祉関係者や学識等有識者など、多様な関係者からなる</a:t>
            </a:r>
            <a:endParaRPr lang="en-US" altLang="ja-JP" sz="1150" dirty="0">
              <a:latin typeface="+mn-ea"/>
            </a:endParaRPr>
          </a:p>
          <a:p>
            <a:pPr marL="0" lvl="1"/>
            <a:r>
              <a:rPr lang="en-US" altLang="ja-JP" sz="1150" dirty="0">
                <a:latin typeface="+mn-ea"/>
              </a:rPr>
              <a:t>       </a:t>
            </a:r>
            <a:r>
              <a:rPr lang="ja-JP" altLang="en-US" sz="1150" dirty="0">
                <a:latin typeface="+mn-ea"/>
              </a:rPr>
              <a:t>「大阪府介護現場革新会議」を設置</a:t>
            </a:r>
            <a:endParaRPr lang="ja-JP" altLang="en-US" sz="1150" b="1" dirty="0"/>
          </a:p>
        </p:txBody>
      </p:sp>
      <p:sp>
        <p:nvSpPr>
          <p:cNvPr id="15" name="正方形/長方形 14">
            <a:extLst>
              <a:ext uri="{FF2B5EF4-FFF2-40B4-BE49-F238E27FC236}">
                <a16:creationId xmlns:a16="http://schemas.microsoft.com/office/drawing/2014/main" id="{D8814B76-B9F2-4C2C-B0B3-D5F6B2C0867F}"/>
              </a:ext>
            </a:extLst>
          </p:cNvPr>
          <p:cNvSpPr/>
          <p:nvPr/>
        </p:nvSpPr>
        <p:spPr>
          <a:xfrm>
            <a:off x="73625" y="460509"/>
            <a:ext cx="5940000" cy="288000"/>
          </a:xfrm>
          <a:prstGeom prst="rect">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kumimoji="1" lang="ja-JP" altLang="en-US" sz="1300" b="1" dirty="0"/>
              <a:t>介護現場の生産性向上の推進、介護テクノロジー導入支援</a:t>
            </a:r>
          </a:p>
        </p:txBody>
      </p:sp>
      <p:sp>
        <p:nvSpPr>
          <p:cNvPr id="20" name="正方形/長方形 19">
            <a:extLst>
              <a:ext uri="{FF2B5EF4-FFF2-40B4-BE49-F238E27FC236}">
                <a16:creationId xmlns:a16="http://schemas.microsoft.com/office/drawing/2014/main" id="{73ADD348-A329-4E52-895D-90E99FF3B76C}"/>
              </a:ext>
            </a:extLst>
          </p:cNvPr>
          <p:cNvSpPr/>
          <p:nvPr/>
        </p:nvSpPr>
        <p:spPr>
          <a:xfrm>
            <a:off x="6099667" y="450894"/>
            <a:ext cx="6018708" cy="288000"/>
          </a:xfrm>
          <a:prstGeom prst="rect">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t>■　子育てへの社会的気運の醸成</a:t>
            </a:r>
          </a:p>
        </p:txBody>
      </p:sp>
      <p:grpSp>
        <p:nvGrpSpPr>
          <p:cNvPr id="14" name="グループ化 13">
            <a:extLst>
              <a:ext uri="{FF2B5EF4-FFF2-40B4-BE49-F238E27FC236}">
                <a16:creationId xmlns:a16="http://schemas.microsoft.com/office/drawing/2014/main" id="{41576E69-6AB7-4D21-AFA2-17A8F045C674}"/>
              </a:ext>
            </a:extLst>
          </p:cNvPr>
          <p:cNvGrpSpPr/>
          <p:nvPr/>
        </p:nvGrpSpPr>
        <p:grpSpPr>
          <a:xfrm>
            <a:off x="146334" y="2959329"/>
            <a:ext cx="3401657" cy="1084931"/>
            <a:chOff x="327286" y="2090442"/>
            <a:chExt cx="3401657" cy="1084931"/>
          </a:xfrm>
        </p:grpSpPr>
        <p:sp>
          <p:nvSpPr>
            <p:cNvPr id="22" name="テキスト ボックス 21">
              <a:extLst>
                <a:ext uri="{FF2B5EF4-FFF2-40B4-BE49-F238E27FC236}">
                  <a16:creationId xmlns:a16="http://schemas.microsoft.com/office/drawing/2014/main" id="{CDA8565A-E435-4DFF-B0FB-9FDBAB924B56}"/>
                </a:ext>
              </a:extLst>
            </p:cNvPr>
            <p:cNvSpPr txBox="1"/>
            <p:nvPr/>
          </p:nvSpPr>
          <p:spPr>
            <a:xfrm>
              <a:off x="327286" y="2090442"/>
              <a:ext cx="3401657" cy="252000"/>
            </a:xfrm>
            <a:prstGeom prst="roundRect">
              <a:avLst/>
            </a:prstGeom>
            <a:solidFill>
              <a:schemeClr val="bg1">
                <a:lumMod val="75000"/>
              </a:schemeClr>
            </a:solidFill>
            <a:ln>
              <a:noFill/>
            </a:ln>
          </p:spPr>
          <p:txBody>
            <a:bodyPr wrap="square" rtlCol="0" anchor="ctr" anchorCtr="0">
              <a:noAutofit/>
            </a:bodyPr>
            <a:lstStyle/>
            <a:p>
              <a:pPr marL="0" lvl="1"/>
              <a:r>
                <a:rPr lang="en-US" altLang="ja-JP" sz="1200" b="1" dirty="0">
                  <a:latin typeface="+mn-ea"/>
                </a:rPr>
                <a:t>【</a:t>
              </a:r>
              <a:r>
                <a:rPr lang="ja-JP" altLang="en-US" sz="1200" b="1" dirty="0">
                  <a:latin typeface="+mn-ea"/>
                </a:rPr>
                <a:t>２</a:t>
              </a:r>
              <a:r>
                <a:rPr lang="en-US" altLang="ja-JP" sz="1200" b="1" dirty="0">
                  <a:latin typeface="+mn-ea"/>
                </a:rPr>
                <a:t>】</a:t>
              </a:r>
              <a:r>
                <a:rPr lang="ja-JP" altLang="en-US" sz="1200" b="1" dirty="0">
                  <a:latin typeface="+mn-ea"/>
                </a:rPr>
                <a:t>介護テクノロジー導入支援事業</a:t>
              </a:r>
              <a:endParaRPr lang="en-US" altLang="ja-JP" sz="1200" b="1" dirty="0">
                <a:latin typeface="+mn-ea"/>
              </a:endParaRPr>
            </a:p>
          </p:txBody>
        </p:sp>
        <p:cxnSp>
          <p:nvCxnSpPr>
            <p:cNvPr id="7" name="直線コネクタ 6">
              <a:extLst>
                <a:ext uri="{FF2B5EF4-FFF2-40B4-BE49-F238E27FC236}">
                  <a16:creationId xmlns:a16="http://schemas.microsoft.com/office/drawing/2014/main" id="{DB7EF619-DAC5-4758-8254-5AFB996DD045}"/>
                </a:ext>
              </a:extLst>
            </p:cNvPr>
            <p:cNvCxnSpPr>
              <a:cxnSpLocks/>
            </p:cNvCxnSpPr>
            <p:nvPr/>
          </p:nvCxnSpPr>
          <p:spPr>
            <a:xfrm>
              <a:off x="327286" y="2090442"/>
              <a:ext cx="0" cy="1084931"/>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4" name="グループ化 23">
            <a:extLst>
              <a:ext uri="{FF2B5EF4-FFF2-40B4-BE49-F238E27FC236}">
                <a16:creationId xmlns:a16="http://schemas.microsoft.com/office/drawing/2014/main" id="{A452A481-538C-49C9-8015-D8719A468C09}"/>
              </a:ext>
            </a:extLst>
          </p:cNvPr>
          <p:cNvGrpSpPr/>
          <p:nvPr/>
        </p:nvGrpSpPr>
        <p:grpSpPr>
          <a:xfrm>
            <a:off x="146334" y="897760"/>
            <a:ext cx="3430683" cy="1807821"/>
            <a:chOff x="299942" y="997537"/>
            <a:chExt cx="3430683" cy="1807821"/>
          </a:xfrm>
        </p:grpSpPr>
        <p:sp>
          <p:nvSpPr>
            <p:cNvPr id="21" name="テキスト ボックス 20">
              <a:extLst>
                <a:ext uri="{FF2B5EF4-FFF2-40B4-BE49-F238E27FC236}">
                  <a16:creationId xmlns:a16="http://schemas.microsoft.com/office/drawing/2014/main" id="{82AF86B3-B39F-4FBF-8358-349EC6AB2DE1}"/>
                </a:ext>
              </a:extLst>
            </p:cNvPr>
            <p:cNvSpPr txBox="1"/>
            <p:nvPr/>
          </p:nvSpPr>
          <p:spPr>
            <a:xfrm>
              <a:off x="299942" y="997537"/>
              <a:ext cx="3430683" cy="252000"/>
            </a:xfrm>
            <a:prstGeom prst="roundRect">
              <a:avLst/>
            </a:prstGeom>
            <a:solidFill>
              <a:schemeClr val="bg1">
                <a:lumMod val="75000"/>
              </a:schemeClr>
            </a:solidFill>
            <a:ln>
              <a:noFill/>
            </a:ln>
          </p:spPr>
          <p:txBody>
            <a:bodyPr wrap="square" rtlCol="0" anchor="ctr" anchorCtr="0">
              <a:noAutofit/>
            </a:bodyPr>
            <a:lstStyle/>
            <a:p>
              <a:pPr marL="0" lvl="1"/>
              <a:r>
                <a:rPr lang="en-US" altLang="ja-JP" sz="1200" b="1" dirty="0"/>
                <a:t>【</a:t>
              </a:r>
              <a:r>
                <a:rPr lang="ja-JP" altLang="en-US" sz="1200" b="1" dirty="0"/>
                <a:t>１</a:t>
              </a:r>
              <a:r>
                <a:rPr lang="en-US" altLang="ja-JP" sz="1200" b="1" dirty="0"/>
                <a:t>】</a:t>
              </a:r>
              <a:r>
                <a:rPr lang="ja-JP" altLang="en-US" sz="1200" b="1" dirty="0"/>
                <a:t>介護生産性向上推進総合事業</a:t>
              </a:r>
              <a:endParaRPr lang="en-US" altLang="ja-JP" sz="1200" b="1" dirty="0"/>
            </a:p>
          </p:txBody>
        </p:sp>
        <p:cxnSp>
          <p:nvCxnSpPr>
            <p:cNvPr id="26" name="直線コネクタ 25">
              <a:extLst>
                <a:ext uri="{FF2B5EF4-FFF2-40B4-BE49-F238E27FC236}">
                  <a16:creationId xmlns:a16="http://schemas.microsoft.com/office/drawing/2014/main" id="{3EDF28CB-F230-4CD5-A047-A0629C6FCDBE}"/>
                </a:ext>
              </a:extLst>
            </p:cNvPr>
            <p:cNvCxnSpPr>
              <a:cxnSpLocks/>
            </p:cNvCxnSpPr>
            <p:nvPr/>
          </p:nvCxnSpPr>
          <p:spPr>
            <a:xfrm>
              <a:off x="313614" y="999743"/>
              <a:ext cx="0" cy="180561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0" name="テキスト ボックス 29">
            <a:extLst>
              <a:ext uri="{FF2B5EF4-FFF2-40B4-BE49-F238E27FC236}">
                <a16:creationId xmlns:a16="http://schemas.microsoft.com/office/drawing/2014/main" id="{B81E1208-A87E-4F53-8C41-15AF2EBA51FF}"/>
              </a:ext>
            </a:extLst>
          </p:cNvPr>
          <p:cNvSpPr txBox="1"/>
          <p:nvPr/>
        </p:nvSpPr>
        <p:spPr>
          <a:xfrm>
            <a:off x="101467" y="4042852"/>
            <a:ext cx="1433944" cy="276999"/>
          </a:xfrm>
          <a:prstGeom prst="rect">
            <a:avLst/>
          </a:prstGeom>
          <a:noFill/>
        </p:spPr>
        <p:txBody>
          <a:bodyPr wrap="square" rtlCol="0">
            <a:spAutoFit/>
          </a:bodyPr>
          <a:lstStyle/>
          <a:p>
            <a:r>
              <a:rPr kumimoji="1" lang="ja-JP" altLang="en-US" sz="1200" b="1" dirty="0"/>
              <a:t>＜事業イメージ＞</a:t>
            </a:r>
          </a:p>
        </p:txBody>
      </p:sp>
      <p:grpSp>
        <p:nvGrpSpPr>
          <p:cNvPr id="60" name="グループ化 59">
            <a:extLst>
              <a:ext uri="{FF2B5EF4-FFF2-40B4-BE49-F238E27FC236}">
                <a16:creationId xmlns:a16="http://schemas.microsoft.com/office/drawing/2014/main" id="{0519AA4C-D08C-45B1-A817-DFE1D3DCC834}"/>
              </a:ext>
            </a:extLst>
          </p:cNvPr>
          <p:cNvGrpSpPr/>
          <p:nvPr/>
        </p:nvGrpSpPr>
        <p:grpSpPr>
          <a:xfrm>
            <a:off x="134932" y="4111969"/>
            <a:ext cx="5878693" cy="2456332"/>
            <a:chOff x="118026" y="4325467"/>
            <a:chExt cx="5878693" cy="2456332"/>
          </a:xfrm>
        </p:grpSpPr>
        <p:sp>
          <p:nvSpPr>
            <p:cNvPr id="32" name="フローチャート: 端子 31">
              <a:extLst>
                <a:ext uri="{FF2B5EF4-FFF2-40B4-BE49-F238E27FC236}">
                  <a16:creationId xmlns:a16="http://schemas.microsoft.com/office/drawing/2014/main" id="{1FC91BAE-5DEF-4EC6-A5B8-D44344AB6E45}"/>
                </a:ext>
              </a:extLst>
            </p:cNvPr>
            <p:cNvSpPr/>
            <p:nvPr/>
          </p:nvSpPr>
          <p:spPr>
            <a:xfrm>
              <a:off x="301283" y="4662961"/>
              <a:ext cx="1694751" cy="488373"/>
            </a:xfrm>
            <a:prstGeom prst="flowChartTerminator">
              <a:avLst/>
            </a:prstGeom>
            <a:solidFill>
              <a:schemeClr val="tx1">
                <a:lumMod val="50000"/>
                <a:lumOff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bg1"/>
                  </a:solidFill>
                </a:rPr>
                <a:t>大阪府介護生産性　　</a:t>
              </a:r>
              <a:br>
                <a:rPr lang="en-US" altLang="ja-JP" sz="1200" b="1" dirty="0">
                  <a:solidFill>
                    <a:schemeClr val="bg1"/>
                  </a:solidFill>
                </a:rPr>
              </a:br>
              <a:r>
                <a:rPr lang="ja-JP" altLang="en-US" sz="1200" b="1" dirty="0">
                  <a:solidFill>
                    <a:schemeClr val="bg1"/>
                  </a:solidFill>
                </a:rPr>
                <a:t>　　向上支援センター</a:t>
              </a:r>
              <a:endParaRPr kumimoji="1" lang="ja-JP" altLang="en-US" sz="1200" dirty="0">
                <a:solidFill>
                  <a:schemeClr val="bg1"/>
                </a:solidFill>
              </a:endParaRPr>
            </a:p>
          </p:txBody>
        </p:sp>
        <p:sp>
          <p:nvSpPr>
            <p:cNvPr id="38" name="矢印: 下 37">
              <a:extLst>
                <a:ext uri="{FF2B5EF4-FFF2-40B4-BE49-F238E27FC236}">
                  <a16:creationId xmlns:a16="http://schemas.microsoft.com/office/drawing/2014/main" id="{7372ED17-452D-40B4-8FD1-6BD58C157304}"/>
                </a:ext>
              </a:extLst>
            </p:cNvPr>
            <p:cNvSpPr/>
            <p:nvPr/>
          </p:nvSpPr>
          <p:spPr>
            <a:xfrm rot="10800000">
              <a:off x="984272" y="5252223"/>
              <a:ext cx="339518" cy="797630"/>
            </a:xfrm>
            <a:prstGeom prst="downArrow">
              <a:avLst/>
            </a:prstGeom>
            <a:solidFill>
              <a:schemeClr val="bg2">
                <a:lumMod val="9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1" name="フローチャート: 端子 40">
              <a:extLst>
                <a:ext uri="{FF2B5EF4-FFF2-40B4-BE49-F238E27FC236}">
                  <a16:creationId xmlns:a16="http://schemas.microsoft.com/office/drawing/2014/main" id="{8D9A90C3-5EC6-4264-BE60-3D8BD3C069B9}"/>
                </a:ext>
              </a:extLst>
            </p:cNvPr>
            <p:cNvSpPr/>
            <p:nvPr/>
          </p:nvSpPr>
          <p:spPr>
            <a:xfrm>
              <a:off x="3314526" y="6357945"/>
              <a:ext cx="1800529" cy="369677"/>
            </a:xfrm>
            <a:prstGeom prst="flowChartTerminator">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tx1"/>
                  </a:solidFill>
                </a:rPr>
                <a:t>【</a:t>
              </a:r>
              <a:r>
                <a:rPr lang="ja-JP" altLang="en-US" sz="1200" b="1" dirty="0">
                  <a:solidFill>
                    <a:schemeClr val="tx1"/>
                  </a:solidFill>
                </a:rPr>
                <a:t>２</a:t>
              </a:r>
              <a:r>
                <a:rPr lang="en-US" altLang="ja-JP" sz="1200" b="1" dirty="0">
                  <a:solidFill>
                    <a:schemeClr val="tx1"/>
                  </a:solidFill>
                </a:rPr>
                <a:t>】</a:t>
              </a:r>
              <a:r>
                <a:rPr lang="ja-JP" altLang="en-US" sz="1200" b="1" dirty="0">
                  <a:solidFill>
                    <a:schemeClr val="tx1"/>
                  </a:solidFill>
                </a:rPr>
                <a:t>介護テクノロジー</a:t>
              </a:r>
              <a:endParaRPr lang="en-US" altLang="ja-JP" sz="1200" b="1" dirty="0">
                <a:solidFill>
                  <a:schemeClr val="tx1"/>
                </a:solidFill>
              </a:endParaRPr>
            </a:p>
            <a:p>
              <a:pPr algn="ctr"/>
              <a:r>
                <a:rPr lang="ja-JP" altLang="en-US" sz="1200" b="1" dirty="0">
                  <a:solidFill>
                    <a:schemeClr val="tx1"/>
                  </a:solidFill>
                </a:rPr>
                <a:t>導入支援事業</a:t>
              </a:r>
              <a:endParaRPr kumimoji="1" lang="ja-JP" altLang="en-US" sz="1200" dirty="0">
                <a:solidFill>
                  <a:schemeClr val="tx1"/>
                </a:solidFill>
              </a:endParaRPr>
            </a:p>
          </p:txBody>
        </p:sp>
        <p:sp>
          <p:nvSpPr>
            <p:cNvPr id="40" name="二等辺三角形 39">
              <a:extLst>
                <a:ext uri="{FF2B5EF4-FFF2-40B4-BE49-F238E27FC236}">
                  <a16:creationId xmlns:a16="http://schemas.microsoft.com/office/drawing/2014/main" id="{77F010F8-0F06-4364-A658-8DD7BD4143F8}"/>
                </a:ext>
              </a:extLst>
            </p:cNvPr>
            <p:cNvSpPr/>
            <p:nvPr/>
          </p:nvSpPr>
          <p:spPr>
            <a:xfrm rot="16200000">
              <a:off x="2109910" y="6390911"/>
              <a:ext cx="258460" cy="284732"/>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2" name="四角形: 角を丸くする 41">
              <a:extLst>
                <a:ext uri="{FF2B5EF4-FFF2-40B4-BE49-F238E27FC236}">
                  <a16:creationId xmlns:a16="http://schemas.microsoft.com/office/drawing/2014/main" id="{050076D4-2B2F-433B-B44B-90A70799728F}"/>
                </a:ext>
              </a:extLst>
            </p:cNvPr>
            <p:cNvSpPr/>
            <p:nvPr/>
          </p:nvSpPr>
          <p:spPr>
            <a:xfrm>
              <a:off x="118026" y="4521192"/>
              <a:ext cx="5878693" cy="1724155"/>
            </a:xfrm>
            <a:prstGeom prst="roundRect">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4" name="フローチャート: 端子 43">
              <a:extLst>
                <a:ext uri="{FF2B5EF4-FFF2-40B4-BE49-F238E27FC236}">
                  <a16:creationId xmlns:a16="http://schemas.microsoft.com/office/drawing/2014/main" id="{030664C1-DE9E-4B70-B89E-7ED397772C90}"/>
                </a:ext>
              </a:extLst>
            </p:cNvPr>
            <p:cNvSpPr/>
            <p:nvPr/>
          </p:nvSpPr>
          <p:spPr>
            <a:xfrm>
              <a:off x="3326315" y="4678213"/>
              <a:ext cx="1694751" cy="488373"/>
            </a:xfrm>
            <a:prstGeom prst="flowChartTerminator">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介護現場革新会議</a:t>
              </a:r>
              <a:endParaRPr kumimoji="1" lang="ja-JP" altLang="en-US" sz="1200" dirty="0">
                <a:solidFill>
                  <a:schemeClr val="tx1"/>
                </a:solidFill>
              </a:endParaRPr>
            </a:p>
          </p:txBody>
        </p:sp>
        <p:sp>
          <p:nvSpPr>
            <p:cNvPr id="43" name="四角形: 角を丸くする 42">
              <a:extLst>
                <a:ext uri="{FF2B5EF4-FFF2-40B4-BE49-F238E27FC236}">
                  <a16:creationId xmlns:a16="http://schemas.microsoft.com/office/drawing/2014/main" id="{D074428B-BB9A-40DD-BFD0-068F0D97AA03}"/>
                </a:ext>
              </a:extLst>
            </p:cNvPr>
            <p:cNvSpPr/>
            <p:nvPr/>
          </p:nvSpPr>
          <p:spPr>
            <a:xfrm>
              <a:off x="1842425" y="4325467"/>
              <a:ext cx="2522621" cy="276998"/>
            </a:xfrm>
            <a:prstGeom prst="roundRect">
              <a:avLst/>
            </a:prstGeom>
            <a:solidFill>
              <a:schemeClr val="bg1">
                <a:lumMod val="7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solidFill>
                    <a:schemeClr val="tx1"/>
                  </a:solidFill>
                </a:rPr>
                <a:t>【</a:t>
              </a:r>
              <a:r>
                <a:rPr lang="ja-JP" altLang="en-US" sz="1200" b="1" dirty="0">
                  <a:solidFill>
                    <a:schemeClr val="tx1"/>
                  </a:solidFill>
                </a:rPr>
                <a:t>１</a:t>
              </a:r>
              <a:r>
                <a:rPr kumimoji="1" lang="en-US" altLang="ja-JP" sz="1200" b="1" dirty="0">
                  <a:solidFill>
                    <a:schemeClr val="tx1"/>
                  </a:solidFill>
                </a:rPr>
                <a:t>】</a:t>
              </a:r>
              <a:r>
                <a:rPr kumimoji="1" lang="ja-JP" altLang="en-US" sz="1200" b="1" dirty="0">
                  <a:solidFill>
                    <a:schemeClr val="tx1"/>
                  </a:solidFill>
                </a:rPr>
                <a:t>介護生産性向上推進総合事業</a:t>
              </a:r>
            </a:p>
          </p:txBody>
        </p:sp>
        <p:sp>
          <p:nvSpPr>
            <p:cNvPr id="46" name="四角形: 角を丸くする 45">
              <a:extLst>
                <a:ext uri="{FF2B5EF4-FFF2-40B4-BE49-F238E27FC236}">
                  <a16:creationId xmlns:a16="http://schemas.microsoft.com/office/drawing/2014/main" id="{AE7A9DC8-25C9-46AC-A008-C9DCBB77A32C}"/>
                </a:ext>
              </a:extLst>
            </p:cNvPr>
            <p:cNvSpPr/>
            <p:nvPr/>
          </p:nvSpPr>
          <p:spPr>
            <a:xfrm>
              <a:off x="2354461" y="6410903"/>
              <a:ext cx="1066431" cy="2946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導入費補助</a:t>
              </a:r>
              <a:endParaRPr kumimoji="1" lang="ja-JP" altLang="en-US" sz="1200" dirty="0">
                <a:solidFill>
                  <a:schemeClr val="tx1"/>
                </a:solidFill>
              </a:endParaRPr>
            </a:p>
          </p:txBody>
        </p:sp>
        <p:sp>
          <p:nvSpPr>
            <p:cNvPr id="47" name="二等辺三角形 46">
              <a:extLst>
                <a:ext uri="{FF2B5EF4-FFF2-40B4-BE49-F238E27FC236}">
                  <a16:creationId xmlns:a16="http://schemas.microsoft.com/office/drawing/2014/main" id="{02D6D8BA-FCDA-400C-9B50-92D58E4544C0}"/>
                </a:ext>
              </a:extLst>
            </p:cNvPr>
            <p:cNvSpPr/>
            <p:nvPr/>
          </p:nvSpPr>
          <p:spPr>
            <a:xfrm rot="16200000">
              <a:off x="2109910" y="4780034"/>
              <a:ext cx="258460" cy="284732"/>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9" name="四角形: 角を丸くする 48">
              <a:extLst>
                <a:ext uri="{FF2B5EF4-FFF2-40B4-BE49-F238E27FC236}">
                  <a16:creationId xmlns:a16="http://schemas.microsoft.com/office/drawing/2014/main" id="{E805145B-BD96-4C79-AE99-BB5133BD8F29}"/>
                </a:ext>
              </a:extLst>
            </p:cNvPr>
            <p:cNvSpPr/>
            <p:nvPr/>
          </p:nvSpPr>
          <p:spPr>
            <a:xfrm>
              <a:off x="2327939" y="4794050"/>
              <a:ext cx="1066431" cy="2946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運営方針</a:t>
              </a:r>
              <a:endParaRPr kumimoji="1" lang="en-US" altLang="ja-JP" sz="1200" dirty="0">
                <a:solidFill>
                  <a:schemeClr val="tx1"/>
                </a:solidFill>
              </a:endParaRPr>
            </a:p>
            <a:p>
              <a:pPr algn="ctr"/>
              <a:r>
                <a:rPr kumimoji="1" lang="ja-JP" altLang="en-US" sz="1200" dirty="0">
                  <a:solidFill>
                    <a:schemeClr val="tx1"/>
                  </a:solidFill>
                </a:rPr>
                <a:t>の整理</a:t>
              </a:r>
            </a:p>
          </p:txBody>
        </p:sp>
        <p:sp>
          <p:nvSpPr>
            <p:cNvPr id="50" name="矢印: 下 49">
              <a:extLst>
                <a:ext uri="{FF2B5EF4-FFF2-40B4-BE49-F238E27FC236}">
                  <a16:creationId xmlns:a16="http://schemas.microsoft.com/office/drawing/2014/main" id="{69B644AA-0EEA-4701-AD97-6B534807C003}"/>
                </a:ext>
              </a:extLst>
            </p:cNvPr>
            <p:cNvSpPr/>
            <p:nvPr/>
          </p:nvSpPr>
          <p:spPr>
            <a:xfrm>
              <a:off x="1323790" y="5273937"/>
              <a:ext cx="339518" cy="797630"/>
            </a:xfrm>
            <a:prstGeom prst="downArrow">
              <a:avLst/>
            </a:prstGeom>
            <a:solidFill>
              <a:schemeClr val="bg2">
                <a:lumMod val="9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51" name="図 50">
              <a:extLst>
                <a:ext uri="{FF2B5EF4-FFF2-40B4-BE49-F238E27FC236}">
                  <a16:creationId xmlns:a16="http://schemas.microsoft.com/office/drawing/2014/main" id="{737ACF92-2BA7-4EA6-A694-2174C294E5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0571" y="5354826"/>
              <a:ext cx="708566" cy="646581"/>
            </a:xfrm>
            <a:prstGeom prst="rect">
              <a:avLst/>
            </a:prstGeom>
          </p:spPr>
        </p:pic>
        <p:pic>
          <p:nvPicPr>
            <p:cNvPr id="53" name="図 52">
              <a:extLst>
                <a:ext uri="{FF2B5EF4-FFF2-40B4-BE49-F238E27FC236}">
                  <a16:creationId xmlns:a16="http://schemas.microsoft.com/office/drawing/2014/main" id="{C9CC0F88-41FE-4F7D-B176-B7A8C8FBE5B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36128" y="4563431"/>
              <a:ext cx="655783" cy="717936"/>
            </a:xfrm>
            <a:prstGeom prst="rect">
              <a:avLst/>
            </a:prstGeom>
          </p:spPr>
        </p:pic>
        <p:pic>
          <p:nvPicPr>
            <p:cNvPr id="55" name="図 54">
              <a:extLst>
                <a:ext uri="{FF2B5EF4-FFF2-40B4-BE49-F238E27FC236}">
                  <a16:creationId xmlns:a16="http://schemas.microsoft.com/office/drawing/2014/main" id="{667001AC-8684-4AD0-9299-D6610893B1A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25571" y="6258760"/>
              <a:ext cx="557589" cy="523039"/>
            </a:xfrm>
            <a:prstGeom prst="rect">
              <a:avLst/>
            </a:prstGeom>
          </p:spPr>
        </p:pic>
      </p:grpSp>
      <p:sp>
        <p:nvSpPr>
          <p:cNvPr id="62" name="フローチャート: 代替処理 61">
            <a:extLst>
              <a:ext uri="{FF2B5EF4-FFF2-40B4-BE49-F238E27FC236}">
                <a16:creationId xmlns:a16="http://schemas.microsoft.com/office/drawing/2014/main" id="{007892FB-B46E-469C-96A8-C1A61774692E}"/>
              </a:ext>
            </a:extLst>
          </p:cNvPr>
          <p:cNvSpPr/>
          <p:nvPr/>
        </p:nvSpPr>
        <p:spPr>
          <a:xfrm>
            <a:off x="393156" y="6118828"/>
            <a:ext cx="1558766" cy="380671"/>
          </a:xfrm>
          <a:prstGeom prst="flowChartAlternateProcess">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介護事業所等</a:t>
            </a:r>
            <a:endParaRPr kumimoji="1" lang="ja-JP" altLang="en-US" sz="1200" b="1" dirty="0">
              <a:solidFill>
                <a:schemeClr val="tx1"/>
              </a:solidFill>
            </a:endParaRPr>
          </a:p>
        </p:txBody>
      </p:sp>
      <p:sp>
        <p:nvSpPr>
          <p:cNvPr id="45" name="吹き出し: 折線 44">
            <a:extLst>
              <a:ext uri="{FF2B5EF4-FFF2-40B4-BE49-F238E27FC236}">
                <a16:creationId xmlns:a16="http://schemas.microsoft.com/office/drawing/2014/main" id="{C5F03D2C-3BFF-470C-8B73-7B6BF8EACA50}"/>
              </a:ext>
            </a:extLst>
          </p:cNvPr>
          <p:cNvSpPr/>
          <p:nvPr/>
        </p:nvSpPr>
        <p:spPr>
          <a:xfrm>
            <a:off x="2575367" y="5182844"/>
            <a:ext cx="2359217" cy="582042"/>
          </a:xfrm>
          <a:prstGeom prst="borderCallout2">
            <a:avLst>
              <a:gd name="adj1" fmla="val 18750"/>
              <a:gd name="adj2" fmla="val 400"/>
              <a:gd name="adj3" fmla="val 18750"/>
              <a:gd name="adj4" fmla="val -16667"/>
              <a:gd name="adj5" fmla="val 30378"/>
              <a:gd name="adj6" fmla="val -53335"/>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endParaRPr lang="en-US" altLang="ja-JP" sz="1000" dirty="0">
              <a:solidFill>
                <a:schemeClr val="tx1"/>
              </a:solidFill>
            </a:endParaRPr>
          </a:p>
          <a:p>
            <a:pPr marL="0" lvl="1"/>
            <a:r>
              <a:rPr lang="ja-JP" altLang="en-US" sz="1000" dirty="0">
                <a:solidFill>
                  <a:schemeClr val="tx1"/>
                </a:solidFill>
              </a:rPr>
              <a:t>・相談対応</a:t>
            </a:r>
          </a:p>
          <a:p>
            <a:pPr marL="0" lvl="1"/>
            <a:r>
              <a:rPr lang="ja-JP" altLang="en-US" sz="1000" dirty="0">
                <a:solidFill>
                  <a:schemeClr val="tx1"/>
                </a:solidFill>
              </a:rPr>
              <a:t>・介護テクノロジーの体験展示、試用貸出</a:t>
            </a:r>
          </a:p>
          <a:p>
            <a:pPr marL="0" lvl="1"/>
            <a:r>
              <a:rPr lang="ja-JP" altLang="en-US" sz="1000" dirty="0">
                <a:solidFill>
                  <a:schemeClr val="tx1"/>
                </a:solidFill>
              </a:rPr>
              <a:t>・セミナー、伴走支援型の研修</a:t>
            </a:r>
          </a:p>
          <a:p>
            <a:pPr algn="ctr"/>
            <a:endParaRPr kumimoji="1" lang="ja-JP" altLang="en-US" sz="1000" dirty="0"/>
          </a:p>
        </p:txBody>
      </p:sp>
      <p:cxnSp>
        <p:nvCxnSpPr>
          <p:cNvPr id="52" name="直線コネクタ 51">
            <a:extLst>
              <a:ext uri="{FF2B5EF4-FFF2-40B4-BE49-F238E27FC236}">
                <a16:creationId xmlns:a16="http://schemas.microsoft.com/office/drawing/2014/main" id="{4808CD70-5843-49E6-BB7A-6AB9E86E7200}"/>
              </a:ext>
            </a:extLst>
          </p:cNvPr>
          <p:cNvCxnSpPr>
            <a:endCxn id="45" idx="2"/>
          </p:cNvCxnSpPr>
          <p:nvPr/>
        </p:nvCxnSpPr>
        <p:spPr>
          <a:xfrm flipV="1">
            <a:off x="1680214" y="5473865"/>
            <a:ext cx="895153" cy="564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図 2">
            <a:extLst>
              <a:ext uri="{FF2B5EF4-FFF2-40B4-BE49-F238E27FC236}">
                <a16:creationId xmlns:a16="http://schemas.microsoft.com/office/drawing/2014/main" id="{E2310975-E868-4677-AF12-3BA6C59B4B0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98309" y="5121002"/>
            <a:ext cx="917667" cy="762130"/>
          </a:xfrm>
          <a:prstGeom prst="rect">
            <a:avLst/>
          </a:prstGeom>
        </p:spPr>
      </p:pic>
      <p:grpSp>
        <p:nvGrpSpPr>
          <p:cNvPr id="57" name="グループ化 56">
            <a:extLst>
              <a:ext uri="{FF2B5EF4-FFF2-40B4-BE49-F238E27FC236}">
                <a16:creationId xmlns:a16="http://schemas.microsoft.com/office/drawing/2014/main" id="{B5B6694F-4F55-406E-8F54-6A3CBD8E8F28}"/>
              </a:ext>
            </a:extLst>
          </p:cNvPr>
          <p:cNvGrpSpPr/>
          <p:nvPr/>
        </p:nvGrpSpPr>
        <p:grpSpPr>
          <a:xfrm>
            <a:off x="6335566" y="2826114"/>
            <a:ext cx="5656525" cy="2531622"/>
            <a:chOff x="6585624" y="2619308"/>
            <a:chExt cx="5656525" cy="2531622"/>
          </a:xfrm>
        </p:grpSpPr>
        <p:sp>
          <p:nvSpPr>
            <p:cNvPr id="58" name="正方形/長方形 57">
              <a:extLst>
                <a:ext uri="{FF2B5EF4-FFF2-40B4-BE49-F238E27FC236}">
                  <a16:creationId xmlns:a16="http://schemas.microsoft.com/office/drawing/2014/main" id="{3B732843-16A2-42CC-80B8-90D11B73E3FD}"/>
                </a:ext>
              </a:extLst>
            </p:cNvPr>
            <p:cNvSpPr/>
            <p:nvPr/>
          </p:nvSpPr>
          <p:spPr>
            <a:xfrm>
              <a:off x="9891627" y="2836827"/>
              <a:ext cx="1908000" cy="540000"/>
            </a:xfrm>
            <a:prstGeom prst="rect">
              <a:avLst/>
            </a:prstGeom>
            <a:solidFill>
              <a:srgbClr val="F4B18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600" b="1" dirty="0">
                <a:solidFill>
                  <a:schemeClr val="tx1"/>
                </a:solidFill>
                <a:latin typeface="Meiryo UI" panose="020B0604030504040204" pitchFamily="50" charset="-128"/>
                <a:ea typeface="Meiryo UI" panose="020B0604030504040204" pitchFamily="50" charset="-128"/>
              </a:endParaRPr>
            </a:p>
          </p:txBody>
        </p:sp>
        <p:sp>
          <p:nvSpPr>
            <p:cNvPr id="59" name="テキスト ボックス 58">
              <a:extLst>
                <a:ext uri="{FF2B5EF4-FFF2-40B4-BE49-F238E27FC236}">
                  <a16:creationId xmlns:a16="http://schemas.microsoft.com/office/drawing/2014/main" id="{8361AF62-FFF6-4ADB-B877-6AFA29913B53}"/>
                </a:ext>
              </a:extLst>
            </p:cNvPr>
            <p:cNvSpPr txBox="1"/>
            <p:nvPr/>
          </p:nvSpPr>
          <p:spPr>
            <a:xfrm>
              <a:off x="10268963" y="2958730"/>
              <a:ext cx="1973186" cy="276999"/>
            </a:xfrm>
            <a:prstGeom prst="rect">
              <a:avLst/>
            </a:prstGeom>
            <a:noFill/>
          </p:spPr>
          <p:txBody>
            <a:bodyPr wrap="square" rtlCol="0">
              <a:spAutoFit/>
            </a:bodyPr>
            <a:lstStyle/>
            <a:p>
              <a:r>
                <a:rPr kumimoji="1" lang="ja-JP" altLang="en-US" sz="1200" b="1" dirty="0">
                  <a:latin typeface="Meiryo UI" panose="020B0604030504040204" pitchFamily="50" charset="-128"/>
                  <a:ea typeface="Meiryo UI" panose="020B0604030504040204" pitchFamily="50" charset="-128"/>
                </a:rPr>
                <a:t>約８</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５００店舗</a:t>
              </a:r>
              <a:r>
                <a:rPr kumimoji="1" lang="ja-JP" altLang="en-US" sz="800" b="1" dirty="0">
                  <a:latin typeface="Meiryo UI" panose="020B0604030504040204" pitchFamily="50" charset="-128"/>
                  <a:ea typeface="Meiryo UI" panose="020B0604030504040204" pitchFamily="50" charset="-128"/>
                </a:rPr>
                <a:t>（</a:t>
              </a:r>
              <a:r>
                <a:rPr kumimoji="1" lang="en-US" altLang="ja-JP" sz="800" b="1" dirty="0">
                  <a:latin typeface="Meiryo UI" panose="020B0604030504040204" pitchFamily="50" charset="-128"/>
                  <a:ea typeface="Meiryo UI" panose="020B0604030504040204" pitchFamily="50" charset="-128"/>
                </a:rPr>
                <a:t>※</a:t>
              </a:r>
              <a:r>
                <a:rPr kumimoji="1" lang="ja-JP" altLang="en-US" sz="8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p:txBody>
        </p:sp>
        <p:pic>
          <p:nvPicPr>
            <p:cNvPr id="61" name="図 60">
              <a:extLst>
                <a:ext uri="{FF2B5EF4-FFF2-40B4-BE49-F238E27FC236}">
                  <a16:creationId xmlns:a16="http://schemas.microsoft.com/office/drawing/2014/main" id="{7FC973CA-FF53-4128-98F9-408D568BAE7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41301" y="2795806"/>
              <a:ext cx="576775" cy="590400"/>
            </a:xfrm>
            <a:prstGeom prst="rect">
              <a:avLst/>
            </a:prstGeom>
          </p:spPr>
        </p:pic>
        <p:sp>
          <p:nvSpPr>
            <p:cNvPr id="63" name="正方形/長方形 62">
              <a:extLst>
                <a:ext uri="{FF2B5EF4-FFF2-40B4-BE49-F238E27FC236}">
                  <a16:creationId xmlns:a16="http://schemas.microsoft.com/office/drawing/2014/main" id="{1ECEBA08-E512-410A-AD48-A1541F5D4A6F}"/>
                </a:ext>
              </a:extLst>
            </p:cNvPr>
            <p:cNvSpPr/>
            <p:nvPr/>
          </p:nvSpPr>
          <p:spPr>
            <a:xfrm>
              <a:off x="6585624" y="2837529"/>
              <a:ext cx="1908000" cy="540000"/>
            </a:xfrm>
            <a:prstGeom prst="rect">
              <a:avLst/>
            </a:prstGeom>
            <a:solidFill>
              <a:srgbClr val="37C9E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600" b="1" dirty="0">
                <a:solidFill>
                  <a:schemeClr val="tx1"/>
                </a:solidFill>
                <a:latin typeface="Meiryo UI" panose="020B0604030504040204" pitchFamily="50" charset="-128"/>
                <a:ea typeface="Meiryo UI" panose="020B0604030504040204" pitchFamily="50" charset="-128"/>
              </a:endParaRPr>
            </a:p>
          </p:txBody>
        </p:sp>
        <p:sp>
          <p:nvSpPr>
            <p:cNvPr id="64" name="テキスト ボックス 63">
              <a:extLst>
                <a:ext uri="{FF2B5EF4-FFF2-40B4-BE49-F238E27FC236}">
                  <a16:creationId xmlns:a16="http://schemas.microsoft.com/office/drawing/2014/main" id="{5CF75BBD-61A1-4F51-A839-718598B814D7}"/>
                </a:ext>
              </a:extLst>
            </p:cNvPr>
            <p:cNvSpPr txBox="1"/>
            <p:nvPr/>
          </p:nvSpPr>
          <p:spPr>
            <a:xfrm>
              <a:off x="6836354" y="2877893"/>
              <a:ext cx="1478234" cy="438582"/>
            </a:xfrm>
            <a:prstGeom prst="rect">
              <a:avLst/>
            </a:prstGeom>
            <a:noFill/>
          </p:spPr>
          <p:txBody>
            <a:bodyPr wrap="square" rtlCol="0">
              <a:spAutoFit/>
            </a:bodyPr>
            <a:lstStyle/>
            <a:p>
              <a:r>
                <a:rPr kumimoji="1" lang="ja-JP" altLang="en-US" sz="1200" b="1" dirty="0">
                  <a:latin typeface="Meiryo UI" panose="020B0604030504040204" pitchFamily="50" charset="-128"/>
                  <a:ea typeface="Meiryo UI" panose="020B0604030504040204" pitchFamily="50" charset="-128"/>
                </a:rPr>
                <a:t>約３３万人</a:t>
              </a:r>
              <a:r>
                <a:rPr kumimoji="1" lang="ja-JP" altLang="en-US" sz="800" b="1" dirty="0">
                  <a:latin typeface="Meiryo UI" panose="020B0604030504040204" pitchFamily="50" charset="-128"/>
                  <a:ea typeface="Meiryo UI" panose="020B0604030504040204" pitchFamily="50" charset="-128"/>
                </a:rPr>
                <a:t>（</a:t>
              </a:r>
              <a:r>
                <a:rPr kumimoji="1" lang="en-US" altLang="ja-JP" sz="800" b="1" dirty="0">
                  <a:latin typeface="Meiryo UI" panose="020B0604030504040204" pitchFamily="50" charset="-128"/>
                  <a:ea typeface="Meiryo UI" panose="020B0604030504040204" pitchFamily="50" charset="-128"/>
                </a:rPr>
                <a:t>※</a:t>
              </a:r>
              <a:r>
                <a:rPr kumimoji="1" lang="ja-JP" altLang="en-US" sz="800" b="1" dirty="0">
                  <a:latin typeface="Meiryo UI" panose="020B0604030504040204" pitchFamily="50" charset="-128"/>
                  <a:ea typeface="Meiryo UI" panose="020B0604030504040204" pitchFamily="50" charset="-128"/>
                </a:rPr>
                <a:t>）</a:t>
              </a:r>
              <a:endParaRPr kumimoji="1" lang="en-US" altLang="ja-JP" sz="800" b="1" dirty="0">
                <a:latin typeface="Meiryo UI" panose="020B0604030504040204" pitchFamily="50" charset="-128"/>
                <a:ea typeface="Meiryo UI" panose="020B0604030504040204" pitchFamily="50" charset="-128"/>
              </a:endParaRPr>
            </a:p>
            <a:p>
              <a:r>
                <a:rPr lang="en-US" altLang="ja-JP" sz="800" b="1" dirty="0">
                  <a:latin typeface="Meiryo UI" panose="020B0604030504040204" pitchFamily="50" charset="-128"/>
                  <a:ea typeface="Meiryo UI" panose="020B0604030504040204" pitchFamily="50" charset="-128"/>
                </a:rPr>
                <a:t> </a:t>
              </a:r>
              <a:r>
                <a:rPr lang="ja-JP" altLang="en-US" sz="800" b="1" dirty="0">
                  <a:latin typeface="Meiryo UI" panose="020B0604030504040204" pitchFamily="50" charset="-128"/>
                  <a:ea typeface="Meiryo UI" panose="020B0604030504040204" pitchFamily="50" charset="-128"/>
                </a:rPr>
                <a:t>　　</a:t>
              </a:r>
              <a:r>
                <a:rPr lang="ja-JP" altLang="en-US" sz="1050" b="1" dirty="0">
                  <a:solidFill>
                    <a:srgbClr val="FF0000"/>
                  </a:solidFill>
                  <a:latin typeface="Meiryo UI" panose="020B0604030504040204" pitchFamily="50" charset="-128"/>
                  <a:ea typeface="Meiryo UI" panose="020B0604030504040204" pitchFamily="50" charset="-128"/>
                </a:rPr>
                <a:t>（登録無料）</a:t>
              </a:r>
              <a:endParaRPr kumimoji="1" lang="ja-JP" altLang="en-US" sz="1200" b="1" dirty="0">
                <a:solidFill>
                  <a:srgbClr val="FF0000"/>
                </a:solidFill>
                <a:latin typeface="Meiryo UI" panose="020B0604030504040204" pitchFamily="50" charset="-128"/>
                <a:ea typeface="Meiryo UI" panose="020B0604030504040204" pitchFamily="50" charset="-128"/>
              </a:endParaRPr>
            </a:p>
          </p:txBody>
        </p:sp>
        <p:cxnSp>
          <p:nvCxnSpPr>
            <p:cNvPr id="65" name="直線矢印コネクタ 64">
              <a:extLst>
                <a:ext uri="{FF2B5EF4-FFF2-40B4-BE49-F238E27FC236}">
                  <a16:creationId xmlns:a16="http://schemas.microsoft.com/office/drawing/2014/main" id="{80CCDCBB-369C-4086-B137-908421A76DB8}"/>
                </a:ext>
              </a:extLst>
            </p:cNvPr>
            <p:cNvCxnSpPr>
              <a:cxnSpLocks/>
            </p:cNvCxnSpPr>
            <p:nvPr/>
          </p:nvCxnSpPr>
          <p:spPr>
            <a:xfrm>
              <a:off x="8513948" y="3046893"/>
              <a:ext cx="1224000" cy="1497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テキスト ボックス 65">
              <a:extLst>
                <a:ext uri="{FF2B5EF4-FFF2-40B4-BE49-F238E27FC236}">
                  <a16:creationId xmlns:a16="http://schemas.microsoft.com/office/drawing/2014/main" id="{1BA10CA3-206F-4094-BC2C-414F15A2A3AE}"/>
                </a:ext>
              </a:extLst>
            </p:cNvPr>
            <p:cNvSpPr txBox="1"/>
            <p:nvPr/>
          </p:nvSpPr>
          <p:spPr>
            <a:xfrm>
              <a:off x="8242598" y="2619308"/>
              <a:ext cx="1611926" cy="415498"/>
            </a:xfrm>
            <a:prstGeom prst="rect">
              <a:avLst/>
            </a:prstGeom>
            <a:noFill/>
          </p:spPr>
          <p:txBody>
            <a:bodyPr wrap="square" rtlCol="0">
              <a:spAutoFit/>
            </a:bodyPr>
            <a:lstStyle/>
            <a:p>
              <a:pPr algn="ctr"/>
              <a:r>
                <a:rPr kumimoji="1" lang="ja-JP" altLang="en-US" sz="1050" b="1" dirty="0">
                  <a:latin typeface="Meiryo UI" panose="020B0604030504040204" pitchFamily="50" charset="-128"/>
                  <a:ea typeface="Meiryo UI" panose="020B0604030504040204" pitchFamily="50" charset="-128"/>
                </a:rPr>
                <a:t>スマホ画面</a:t>
              </a:r>
              <a:endParaRPr kumimoji="1" lang="en-US" altLang="ja-JP" sz="1050" b="1" dirty="0">
                <a:latin typeface="Meiryo UI" panose="020B0604030504040204" pitchFamily="50" charset="-128"/>
                <a:ea typeface="Meiryo UI" panose="020B0604030504040204" pitchFamily="50" charset="-128"/>
              </a:endParaRPr>
            </a:p>
            <a:p>
              <a:pPr algn="ctr"/>
              <a:r>
                <a:rPr lang="ja-JP" altLang="en-US" sz="1050" b="1" dirty="0">
                  <a:latin typeface="Meiryo UI" panose="020B0604030504040204" pitchFamily="50" charset="-128"/>
                  <a:ea typeface="Meiryo UI" panose="020B0604030504040204" pitchFamily="50" charset="-128"/>
                </a:rPr>
                <a:t>を</a:t>
              </a:r>
              <a:r>
                <a:rPr kumimoji="1" lang="ja-JP" altLang="en-US" sz="1050" b="1" dirty="0">
                  <a:latin typeface="Meiryo UI" panose="020B0604030504040204" pitchFamily="50" charset="-128"/>
                  <a:ea typeface="Meiryo UI" panose="020B0604030504040204" pitchFamily="50" charset="-128"/>
                </a:rPr>
                <a:t>提示</a:t>
              </a:r>
            </a:p>
          </p:txBody>
        </p:sp>
        <p:sp>
          <p:nvSpPr>
            <p:cNvPr id="67" name="テキスト ボックス 66">
              <a:extLst>
                <a:ext uri="{FF2B5EF4-FFF2-40B4-BE49-F238E27FC236}">
                  <a16:creationId xmlns:a16="http://schemas.microsoft.com/office/drawing/2014/main" id="{FD2D8611-66F6-4DB6-9ABA-69910BDDC788}"/>
                </a:ext>
              </a:extLst>
            </p:cNvPr>
            <p:cNvSpPr txBox="1"/>
            <p:nvPr/>
          </p:nvSpPr>
          <p:spPr>
            <a:xfrm>
              <a:off x="8433717" y="3291321"/>
              <a:ext cx="1323843" cy="500137"/>
            </a:xfrm>
            <a:prstGeom prst="rect">
              <a:avLst/>
            </a:prstGeom>
            <a:noFill/>
          </p:spPr>
          <p:txBody>
            <a:bodyPr wrap="square" rtlCol="0">
              <a:spAutoFit/>
            </a:bodyPr>
            <a:lstStyle/>
            <a:p>
              <a:pPr algn="ctr"/>
              <a:r>
                <a:rPr kumimoji="1" lang="ja-JP" altLang="en-US" sz="1050" b="1" dirty="0">
                  <a:latin typeface="Meiryo UI" panose="020B0604030504040204" pitchFamily="50" charset="-128"/>
                  <a:ea typeface="Meiryo UI" panose="020B0604030504040204" pitchFamily="50" charset="-128"/>
                </a:rPr>
                <a:t>サービス提供</a:t>
              </a:r>
              <a:endParaRPr kumimoji="1" lang="en-US" altLang="ja-JP" sz="1050" b="1" dirty="0">
                <a:latin typeface="Meiryo UI" panose="020B0604030504040204" pitchFamily="50" charset="-128"/>
                <a:ea typeface="Meiryo UI" panose="020B0604030504040204" pitchFamily="50" charset="-128"/>
              </a:endParaRPr>
            </a:p>
            <a:p>
              <a:pPr algn="ctr"/>
              <a:r>
                <a:rPr lang="ja-JP" altLang="en-US" sz="800" b="1" dirty="0">
                  <a:latin typeface="Meiryo UI" panose="020B0604030504040204" pitchFamily="50" charset="-128"/>
                  <a:ea typeface="Meiryo UI" panose="020B0604030504040204" pitchFamily="50" charset="-128"/>
                </a:rPr>
                <a:t>（割引・ポイント付与</a:t>
              </a:r>
              <a:endParaRPr lang="en-US" altLang="ja-JP" sz="800" b="1" dirty="0">
                <a:latin typeface="Meiryo UI" panose="020B0604030504040204" pitchFamily="50" charset="-128"/>
                <a:ea typeface="Meiryo UI" panose="020B0604030504040204" pitchFamily="50" charset="-128"/>
              </a:endParaRPr>
            </a:p>
            <a:p>
              <a:pPr algn="ctr"/>
              <a:r>
                <a:rPr lang="ja-JP" altLang="en-US" sz="800" b="1" dirty="0">
                  <a:latin typeface="Meiryo UI" panose="020B0604030504040204" pitchFamily="50" charset="-128"/>
                  <a:ea typeface="Meiryo UI" panose="020B0604030504040204" pitchFamily="50" charset="-128"/>
                </a:rPr>
                <a:t>・無料サービス等）</a:t>
              </a:r>
              <a:endParaRPr kumimoji="1" lang="ja-JP" altLang="en-US" sz="800" b="1" dirty="0">
                <a:latin typeface="Meiryo UI" panose="020B0604030504040204" pitchFamily="50" charset="-128"/>
                <a:ea typeface="Meiryo UI" panose="020B0604030504040204" pitchFamily="50" charset="-128"/>
              </a:endParaRPr>
            </a:p>
          </p:txBody>
        </p:sp>
        <p:cxnSp>
          <p:nvCxnSpPr>
            <p:cNvPr id="68" name="直線矢印コネクタ 67">
              <a:extLst>
                <a:ext uri="{FF2B5EF4-FFF2-40B4-BE49-F238E27FC236}">
                  <a16:creationId xmlns:a16="http://schemas.microsoft.com/office/drawing/2014/main" id="{D597ACEC-5434-4619-B2FB-550AACBD7C10}"/>
                </a:ext>
              </a:extLst>
            </p:cNvPr>
            <p:cNvCxnSpPr>
              <a:cxnSpLocks/>
            </p:cNvCxnSpPr>
            <p:nvPr/>
          </p:nvCxnSpPr>
          <p:spPr>
            <a:xfrm flipV="1">
              <a:off x="8498750" y="3205407"/>
              <a:ext cx="1224000" cy="1682"/>
            </a:xfrm>
            <a:prstGeom prst="straightConnector1">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9" name="四角形: 角を丸くする 68">
              <a:extLst>
                <a:ext uri="{FF2B5EF4-FFF2-40B4-BE49-F238E27FC236}">
                  <a16:creationId xmlns:a16="http://schemas.microsoft.com/office/drawing/2014/main" id="{2360CAFE-E396-44B3-B4B0-3E84A4FDB527}"/>
                </a:ext>
              </a:extLst>
            </p:cNvPr>
            <p:cNvSpPr/>
            <p:nvPr/>
          </p:nvSpPr>
          <p:spPr>
            <a:xfrm>
              <a:off x="8039332" y="4261256"/>
              <a:ext cx="2196000" cy="555817"/>
            </a:xfrm>
            <a:prstGeom prst="roundRect">
              <a:avLst/>
            </a:prstGeom>
            <a:solidFill>
              <a:srgbClr val="4AB1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bg1"/>
                  </a:solidFill>
                  <a:latin typeface="Meiryo UI" panose="020B0604030504040204" pitchFamily="50" charset="-128"/>
                  <a:ea typeface="Meiryo UI" panose="020B0604030504040204" pitchFamily="50" charset="-128"/>
                </a:rPr>
                <a:t>大阪府</a:t>
              </a:r>
              <a:endParaRPr kumimoji="1" lang="ja-JP" altLang="en-US" sz="1000" b="1" dirty="0">
                <a:solidFill>
                  <a:schemeClr val="bg1"/>
                </a:solidFill>
                <a:latin typeface="Meiryo UI" panose="020B0604030504040204" pitchFamily="50" charset="-128"/>
                <a:ea typeface="Meiryo UI" panose="020B0604030504040204" pitchFamily="50" charset="-128"/>
              </a:endParaRPr>
            </a:p>
          </p:txBody>
        </p:sp>
        <p:cxnSp>
          <p:nvCxnSpPr>
            <p:cNvPr id="70" name="直線矢印コネクタ 69">
              <a:extLst>
                <a:ext uri="{FF2B5EF4-FFF2-40B4-BE49-F238E27FC236}">
                  <a16:creationId xmlns:a16="http://schemas.microsoft.com/office/drawing/2014/main" id="{A1FA2ED6-82C8-4718-BA55-4DC365E9777C}"/>
                </a:ext>
              </a:extLst>
            </p:cNvPr>
            <p:cNvCxnSpPr>
              <a:cxnSpLocks/>
            </p:cNvCxnSpPr>
            <p:nvPr/>
          </p:nvCxnSpPr>
          <p:spPr>
            <a:xfrm flipV="1">
              <a:off x="9891053" y="3376861"/>
              <a:ext cx="608400" cy="6336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テキスト ボックス 70">
              <a:extLst>
                <a:ext uri="{FF2B5EF4-FFF2-40B4-BE49-F238E27FC236}">
                  <a16:creationId xmlns:a16="http://schemas.microsoft.com/office/drawing/2014/main" id="{3D0D3368-8908-4975-82B7-E36B268B24F6}"/>
                </a:ext>
              </a:extLst>
            </p:cNvPr>
            <p:cNvSpPr txBox="1"/>
            <p:nvPr/>
          </p:nvSpPr>
          <p:spPr>
            <a:xfrm rot="2813740">
              <a:off x="9848261" y="3372350"/>
              <a:ext cx="346249" cy="482854"/>
            </a:xfrm>
            <a:prstGeom prst="rect">
              <a:avLst/>
            </a:prstGeom>
            <a:noFill/>
          </p:spPr>
          <p:txBody>
            <a:bodyPr vert="eaVert" wrap="square" rtlCol="0">
              <a:spAutoFit/>
            </a:bodyPr>
            <a:lstStyle/>
            <a:p>
              <a:r>
                <a:rPr kumimoji="1" lang="ja-JP" altLang="en-US" sz="1050" b="1" dirty="0">
                  <a:latin typeface="Meiryo UI" panose="020B0604030504040204" pitchFamily="50" charset="-128"/>
                  <a:ea typeface="Meiryo UI" panose="020B0604030504040204" pitchFamily="50" charset="-128"/>
                </a:rPr>
                <a:t>募集</a:t>
              </a:r>
            </a:p>
          </p:txBody>
        </p:sp>
        <p:sp>
          <p:nvSpPr>
            <p:cNvPr id="72" name="テキスト ボックス 71">
              <a:extLst>
                <a:ext uri="{FF2B5EF4-FFF2-40B4-BE49-F238E27FC236}">
                  <a16:creationId xmlns:a16="http://schemas.microsoft.com/office/drawing/2014/main" id="{0DB7AB29-7203-42C2-8802-114693A40188}"/>
                </a:ext>
              </a:extLst>
            </p:cNvPr>
            <p:cNvSpPr txBox="1"/>
            <p:nvPr/>
          </p:nvSpPr>
          <p:spPr>
            <a:xfrm rot="2779349">
              <a:off x="10377349" y="3631177"/>
              <a:ext cx="346249" cy="651684"/>
            </a:xfrm>
            <a:prstGeom prst="rect">
              <a:avLst/>
            </a:prstGeom>
            <a:noFill/>
          </p:spPr>
          <p:txBody>
            <a:bodyPr vert="eaVert" wrap="square" rtlCol="0">
              <a:spAutoFit/>
            </a:bodyPr>
            <a:lstStyle/>
            <a:p>
              <a:r>
                <a:rPr lang="ja-JP" altLang="en-US" sz="1050" b="1" dirty="0">
                  <a:latin typeface="Meiryo UI" panose="020B0604030504040204" pitchFamily="50" charset="-128"/>
                  <a:ea typeface="Meiryo UI" panose="020B0604030504040204" pitchFamily="50" charset="-128"/>
                </a:rPr>
                <a:t>協賛申込</a:t>
              </a:r>
              <a:endParaRPr kumimoji="1" lang="ja-JP" altLang="en-US" sz="1050" b="1" dirty="0">
                <a:latin typeface="Meiryo UI" panose="020B0604030504040204" pitchFamily="50" charset="-128"/>
                <a:ea typeface="Meiryo UI" panose="020B0604030504040204" pitchFamily="50" charset="-128"/>
              </a:endParaRPr>
            </a:p>
          </p:txBody>
        </p:sp>
        <p:grpSp>
          <p:nvGrpSpPr>
            <p:cNvPr id="73" name="グループ化 72">
              <a:extLst>
                <a:ext uri="{FF2B5EF4-FFF2-40B4-BE49-F238E27FC236}">
                  <a16:creationId xmlns:a16="http://schemas.microsoft.com/office/drawing/2014/main" id="{9FF9A735-F892-4D75-927C-5F709D597306}"/>
                </a:ext>
              </a:extLst>
            </p:cNvPr>
            <p:cNvGrpSpPr/>
            <p:nvPr/>
          </p:nvGrpSpPr>
          <p:grpSpPr>
            <a:xfrm>
              <a:off x="7536965" y="3298047"/>
              <a:ext cx="812093" cy="1045419"/>
              <a:chOff x="7536965" y="3298047"/>
              <a:chExt cx="812093" cy="1045419"/>
            </a:xfrm>
          </p:grpSpPr>
          <p:cxnSp>
            <p:nvCxnSpPr>
              <p:cNvPr id="77" name="直線矢印コネクタ 76">
                <a:extLst>
                  <a:ext uri="{FF2B5EF4-FFF2-40B4-BE49-F238E27FC236}">
                    <a16:creationId xmlns:a16="http://schemas.microsoft.com/office/drawing/2014/main" id="{A3F445CC-8F35-49E7-9C0A-FF36E33383F4}"/>
                  </a:ext>
                </a:extLst>
              </p:cNvPr>
              <p:cNvCxnSpPr>
                <a:cxnSpLocks/>
              </p:cNvCxnSpPr>
              <p:nvPr/>
            </p:nvCxnSpPr>
            <p:spPr>
              <a:xfrm flipH="1" flipV="1">
                <a:off x="7728058" y="3406199"/>
                <a:ext cx="607290" cy="6317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テキスト ボックス 77">
                <a:extLst>
                  <a:ext uri="{FF2B5EF4-FFF2-40B4-BE49-F238E27FC236}">
                    <a16:creationId xmlns:a16="http://schemas.microsoft.com/office/drawing/2014/main" id="{87A210B8-4B9E-43F4-9D12-875D9B35FA8D}"/>
                  </a:ext>
                </a:extLst>
              </p:cNvPr>
              <p:cNvSpPr txBox="1"/>
              <p:nvPr/>
            </p:nvSpPr>
            <p:spPr>
              <a:xfrm rot="18977144">
                <a:off x="8002809" y="3298047"/>
                <a:ext cx="346249" cy="660348"/>
              </a:xfrm>
              <a:prstGeom prst="rect">
                <a:avLst/>
              </a:prstGeom>
              <a:noFill/>
            </p:spPr>
            <p:txBody>
              <a:bodyPr vert="eaVert" wrap="square" rtlCol="0">
                <a:spAutoFit/>
              </a:bodyPr>
              <a:lstStyle/>
              <a:p>
                <a:pPr algn="ctr"/>
                <a:r>
                  <a:rPr kumimoji="1" lang="ja-JP" altLang="en-US" sz="1050" b="1" dirty="0">
                    <a:latin typeface="Meiryo UI" panose="020B0604030504040204" pitchFamily="50" charset="-128"/>
                    <a:ea typeface="Meiryo UI" panose="020B0604030504040204" pitchFamily="50" charset="-128"/>
                  </a:rPr>
                  <a:t>承認</a:t>
                </a:r>
              </a:p>
            </p:txBody>
          </p:sp>
          <p:sp>
            <p:nvSpPr>
              <p:cNvPr id="79" name="テキスト ボックス 78">
                <a:extLst>
                  <a:ext uri="{FF2B5EF4-FFF2-40B4-BE49-F238E27FC236}">
                    <a16:creationId xmlns:a16="http://schemas.microsoft.com/office/drawing/2014/main" id="{377FA853-D53B-4FE9-B2CE-56DC923969C4}"/>
                  </a:ext>
                </a:extLst>
              </p:cNvPr>
              <p:cNvSpPr txBox="1"/>
              <p:nvPr/>
            </p:nvSpPr>
            <p:spPr>
              <a:xfrm rot="19037607">
                <a:off x="7536965" y="3629552"/>
                <a:ext cx="346249" cy="713914"/>
              </a:xfrm>
              <a:prstGeom prst="rect">
                <a:avLst/>
              </a:prstGeom>
              <a:noFill/>
            </p:spPr>
            <p:txBody>
              <a:bodyPr vert="eaVert" wrap="square" rtlCol="0">
                <a:spAutoFit/>
              </a:bodyPr>
              <a:lstStyle/>
              <a:p>
                <a:r>
                  <a:rPr kumimoji="1" lang="ja-JP" altLang="en-US" sz="1050" b="1" dirty="0">
                    <a:latin typeface="Meiryo UI" panose="020B0604030504040204" pitchFamily="50" charset="-128"/>
                    <a:ea typeface="Meiryo UI" panose="020B0604030504040204" pitchFamily="50" charset="-128"/>
                  </a:rPr>
                  <a:t>登録申込</a:t>
                </a:r>
                <a:endParaRPr kumimoji="1" lang="en-US" altLang="ja-JP" sz="1050" b="1" dirty="0">
                  <a:latin typeface="Meiryo UI" panose="020B0604030504040204" pitchFamily="50" charset="-128"/>
                  <a:ea typeface="Meiryo UI" panose="020B0604030504040204" pitchFamily="50" charset="-128"/>
                </a:endParaRPr>
              </a:p>
            </p:txBody>
          </p:sp>
          <p:cxnSp>
            <p:nvCxnSpPr>
              <p:cNvPr id="80" name="直線矢印コネクタ 79">
                <a:extLst>
                  <a:ext uri="{FF2B5EF4-FFF2-40B4-BE49-F238E27FC236}">
                    <a16:creationId xmlns:a16="http://schemas.microsoft.com/office/drawing/2014/main" id="{C1717640-5511-4922-AB1B-9E25B4994A6A}"/>
                  </a:ext>
                </a:extLst>
              </p:cNvPr>
              <p:cNvCxnSpPr>
                <a:cxnSpLocks/>
              </p:cNvCxnSpPr>
              <p:nvPr/>
            </p:nvCxnSpPr>
            <p:spPr>
              <a:xfrm flipH="1" flipV="1">
                <a:off x="7547824" y="3539772"/>
                <a:ext cx="607290" cy="631760"/>
              </a:xfrm>
              <a:prstGeom prst="straightConnector1">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74" name="直線矢印コネクタ 73">
              <a:extLst>
                <a:ext uri="{FF2B5EF4-FFF2-40B4-BE49-F238E27FC236}">
                  <a16:creationId xmlns:a16="http://schemas.microsoft.com/office/drawing/2014/main" id="{5C10C761-B24F-4C67-BC8A-D8F7DC16509C}"/>
                </a:ext>
              </a:extLst>
            </p:cNvPr>
            <p:cNvCxnSpPr>
              <a:cxnSpLocks/>
            </p:cNvCxnSpPr>
            <p:nvPr/>
          </p:nvCxnSpPr>
          <p:spPr>
            <a:xfrm flipV="1">
              <a:off x="10073579" y="3568550"/>
              <a:ext cx="608400" cy="633600"/>
            </a:xfrm>
            <a:prstGeom prst="straightConnector1">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75" name="テキスト ボックス 74">
              <a:extLst>
                <a:ext uri="{FF2B5EF4-FFF2-40B4-BE49-F238E27FC236}">
                  <a16:creationId xmlns:a16="http://schemas.microsoft.com/office/drawing/2014/main" id="{EA266BA9-A087-4F13-8CAE-A3A994DB62C6}"/>
                </a:ext>
              </a:extLst>
            </p:cNvPr>
            <p:cNvSpPr txBox="1"/>
            <p:nvPr/>
          </p:nvSpPr>
          <p:spPr>
            <a:xfrm>
              <a:off x="7207199" y="4904709"/>
              <a:ext cx="3528000" cy="246221"/>
            </a:xfrm>
            <a:prstGeom prst="rect">
              <a:avLst/>
            </a:prstGeom>
            <a:noFill/>
          </p:spPr>
          <p:txBody>
            <a:bodyPr wrap="square">
              <a:spAutoFit/>
            </a:bodyPr>
            <a:lstStyle/>
            <a:p>
              <a:r>
                <a:rPr kumimoji="1" lang="ja-JP" altLang="en-US" sz="1000" b="1" dirty="0">
                  <a:latin typeface="Meiryo UI" panose="020B0604030504040204" pitchFamily="50" charset="-128"/>
                  <a:ea typeface="Meiryo UI" panose="020B0604030504040204" pitchFamily="50" charset="-128"/>
                </a:rPr>
                <a:t>（</a:t>
              </a:r>
              <a:r>
                <a:rPr kumimoji="1" lang="en-US" altLang="ja-JP" sz="1000" b="1" dirty="0">
                  <a:latin typeface="Meiryo UI" panose="020B0604030504040204" pitchFamily="50" charset="-128"/>
                  <a:ea typeface="Meiryo UI" panose="020B0604030504040204" pitchFamily="50" charset="-128"/>
                </a:rPr>
                <a:t>※</a:t>
              </a:r>
              <a:r>
                <a:rPr kumimoji="1" lang="ja-JP" altLang="en-US" sz="1000" b="1" dirty="0">
                  <a:latin typeface="Meiryo UI" panose="020B0604030504040204" pitchFamily="50" charset="-128"/>
                  <a:ea typeface="Meiryo UI" panose="020B0604030504040204" pitchFamily="50" charset="-128"/>
                </a:rPr>
                <a:t>）会員数・協賛店舗数は</a:t>
              </a:r>
              <a:r>
                <a:rPr kumimoji="1" lang="en-US" altLang="ja-JP" sz="1000" b="1" dirty="0">
                  <a:latin typeface="Meiryo UI" panose="020B0604030504040204" pitchFamily="50" charset="-128"/>
                  <a:ea typeface="Meiryo UI" panose="020B0604030504040204" pitchFamily="50" charset="-128"/>
                </a:rPr>
                <a:t>2025</a:t>
              </a:r>
              <a:r>
                <a:rPr kumimoji="1" lang="ja-JP" altLang="en-US" sz="1000" b="1" dirty="0">
                  <a:latin typeface="Meiryo UI" panose="020B0604030504040204" pitchFamily="50" charset="-128"/>
                  <a:ea typeface="Meiryo UI" panose="020B0604030504040204" pitchFamily="50" charset="-128"/>
                </a:rPr>
                <a:t>年</a:t>
              </a:r>
              <a:r>
                <a:rPr kumimoji="1" lang="en-US" altLang="ja-JP" sz="1000" b="1" dirty="0">
                  <a:latin typeface="Meiryo UI" panose="020B0604030504040204" pitchFamily="50" charset="-128"/>
                  <a:ea typeface="Meiryo UI" panose="020B0604030504040204" pitchFamily="50" charset="-128"/>
                </a:rPr>
                <a:t>11</a:t>
              </a:r>
              <a:r>
                <a:rPr kumimoji="1" lang="ja-JP" altLang="en-US" sz="1000" b="1" dirty="0">
                  <a:latin typeface="Meiryo UI" panose="020B0604030504040204" pitchFamily="50" charset="-128"/>
                  <a:ea typeface="Meiryo UI" panose="020B0604030504040204" pitchFamily="50" charset="-128"/>
                </a:rPr>
                <a:t>月末時点での登録数</a:t>
              </a:r>
              <a:endParaRPr lang="ja-JP" altLang="en-US" sz="1000" dirty="0"/>
            </a:p>
          </p:txBody>
        </p:sp>
        <p:pic>
          <p:nvPicPr>
            <p:cNvPr id="76" name="図 75">
              <a:extLst>
                <a:ext uri="{FF2B5EF4-FFF2-40B4-BE49-F238E27FC236}">
                  <a16:creationId xmlns:a16="http://schemas.microsoft.com/office/drawing/2014/main" id="{ACD25F8C-822B-4D03-A399-252F25ADE07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663915" y="4325015"/>
              <a:ext cx="1277572" cy="432000"/>
            </a:xfrm>
            <a:prstGeom prst="rect">
              <a:avLst/>
            </a:prstGeom>
          </p:spPr>
        </p:pic>
      </p:grpSp>
      <p:sp>
        <p:nvSpPr>
          <p:cNvPr id="81" name="四角形: 角を丸くする 80">
            <a:extLst>
              <a:ext uri="{FF2B5EF4-FFF2-40B4-BE49-F238E27FC236}">
                <a16:creationId xmlns:a16="http://schemas.microsoft.com/office/drawing/2014/main" id="{DDD2C532-72BA-4DEE-A931-EFC2CCCE7747}"/>
              </a:ext>
            </a:extLst>
          </p:cNvPr>
          <p:cNvSpPr/>
          <p:nvPr/>
        </p:nvSpPr>
        <p:spPr>
          <a:xfrm>
            <a:off x="10098928" y="943969"/>
            <a:ext cx="684000" cy="396000"/>
          </a:xfrm>
          <a:prstGeom prst="roundRect">
            <a:avLst>
              <a:gd name="adj" fmla="val 50000"/>
            </a:avLst>
          </a:prstGeom>
          <a:solidFill>
            <a:schemeClr val="accent2"/>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WEB</a:t>
            </a:r>
          </a:p>
          <a:p>
            <a:pPr algn="ctr"/>
            <a:r>
              <a:rPr kumimoji="1" lang="ja-JP" altLang="en-US"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アプリ</a:t>
            </a:r>
          </a:p>
        </p:txBody>
      </p:sp>
      <p:sp>
        <p:nvSpPr>
          <p:cNvPr id="82" name="四角形: 角を丸くする 81">
            <a:extLst>
              <a:ext uri="{FF2B5EF4-FFF2-40B4-BE49-F238E27FC236}">
                <a16:creationId xmlns:a16="http://schemas.microsoft.com/office/drawing/2014/main" id="{091DA342-EB95-43B5-8E59-1AF436956524}"/>
              </a:ext>
            </a:extLst>
          </p:cNvPr>
          <p:cNvSpPr/>
          <p:nvPr/>
        </p:nvSpPr>
        <p:spPr>
          <a:xfrm>
            <a:off x="10840975" y="933984"/>
            <a:ext cx="936000" cy="396000"/>
          </a:xfrm>
          <a:prstGeom prst="roundRect">
            <a:avLst>
              <a:gd name="adj" fmla="val 50000"/>
            </a:avLst>
          </a:prstGeom>
          <a:solidFill>
            <a:srgbClr val="4472C4"/>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全国共通で</a:t>
            </a:r>
            <a:endParaRPr lang="en-US" altLang="ja-JP"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algn="ctr"/>
            <a:r>
              <a:rPr lang="ja-JP" altLang="en-US"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利用可能</a:t>
            </a:r>
            <a:endParaRPr kumimoji="1" lang="ja-JP" altLang="en-US"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85" name="テキスト ボックス 84">
            <a:extLst>
              <a:ext uri="{FF2B5EF4-FFF2-40B4-BE49-F238E27FC236}">
                <a16:creationId xmlns:a16="http://schemas.microsoft.com/office/drawing/2014/main" id="{A2AF7C38-BD28-410A-A14A-3AB1DA6413CE}"/>
              </a:ext>
            </a:extLst>
          </p:cNvPr>
          <p:cNvSpPr txBox="1"/>
          <p:nvPr/>
        </p:nvSpPr>
        <p:spPr>
          <a:xfrm>
            <a:off x="37959" y="3224472"/>
            <a:ext cx="9023465" cy="461665"/>
          </a:xfrm>
          <a:prstGeom prst="rect">
            <a:avLst/>
          </a:prstGeom>
          <a:noFill/>
        </p:spPr>
        <p:txBody>
          <a:bodyPr wrap="square">
            <a:spAutoFit/>
          </a:bodyPr>
          <a:lstStyle/>
          <a:p>
            <a:pPr marL="0" lvl="1"/>
            <a:r>
              <a:rPr lang="ja-JP" altLang="en-US" sz="1200" dirty="0">
                <a:latin typeface="+mn-ea"/>
              </a:rPr>
              <a:t>　○介護現場の生産性向上による職場環境の改善を図ることを目的として、介護事業者が</a:t>
            </a:r>
            <a:endParaRPr lang="en-US" altLang="ja-JP" sz="1200" dirty="0">
              <a:latin typeface="+mn-ea"/>
            </a:endParaRPr>
          </a:p>
          <a:p>
            <a:pPr marL="0" lvl="1"/>
            <a:r>
              <a:rPr lang="ja-JP" altLang="en-US" sz="1200" dirty="0">
                <a:latin typeface="+mn-ea"/>
              </a:rPr>
              <a:t>　　　それぞれの課題に沿った</a:t>
            </a:r>
            <a:r>
              <a:rPr lang="ja-JP" altLang="en-US" sz="1200" b="1" dirty="0">
                <a:latin typeface="+mn-ea"/>
              </a:rPr>
              <a:t>介護テクノロジー等を導入する費用の一部を助成</a:t>
            </a:r>
            <a:r>
              <a:rPr lang="ja-JP" altLang="en-US" sz="1200" dirty="0">
                <a:latin typeface="+mn-ea"/>
              </a:rPr>
              <a:t>する。</a:t>
            </a:r>
            <a:endParaRPr lang="en-US" altLang="ja-JP" sz="1200" dirty="0">
              <a:latin typeface="+mn-ea"/>
            </a:endParaRPr>
          </a:p>
        </p:txBody>
      </p:sp>
      <p:sp>
        <p:nvSpPr>
          <p:cNvPr id="86" name="テキスト ボックス 85">
            <a:extLst>
              <a:ext uri="{FF2B5EF4-FFF2-40B4-BE49-F238E27FC236}">
                <a16:creationId xmlns:a16="http://schemas.microsoft.com/office/drawing/2014/main" id="{BE57349C-0296-46C5-82E7-AD41A3DD3C79}"/>
              </a:ext>
            </a:extLst>
          </p:cNvPr>
          <p:cNvSpPr txBox="1"/>
          <p:nvPr/>
        </p:nvSpPr>
        <p:spPr>
          <a:xfrm>
            <a:off x="6198200" y="901479"/>
            <a:ext cx="3637114" cy="252000"/>
          </a:xfrm>
          <a:prstGeom prst="roundRect">
            <a:avLst/>
          </a:prstGeom>
          <a:solidFill>
            <a:schemeClr val="bg1">
              <a:lumMod val="75000"/>
            </a:schemeClr>
          </a:solidFill>
          <a:ln>
            <a:noFill/>
          </a:ln>
        </p:spPr>
        <p:txBody>
          <a:bodyPr wrap="square" rtlCol="0" anchor="ctr" anchorCtr="0">
            <a:noAutofit/>
          </a:bodyPr>
          <a:lstStyle/>
          <a:p>
            <a:r>
              <a:rPr lang="ja-JP" altLang="en-US" sz="1200" b="1" dirty="0"/>
              <a:t>子育て応援パスポート（まいど子でもカード）</a:t>
            </a:r>
          </a:p>
        </p:txBody>
      </p:sp>
      <p:sp>
        <p:nvSpPr>
          <p:cNvPr id="88" name="四角形: 角を丸くする 87">
            <a:extLst>
              <a:ext uri="{FF2B5EF4-FFF2-40B4-BE49-F238E27FC236}">
                <a16:creationId xmlns:a16="http://schemas.microsoft.com/office/drawing/2014/main" id="{4CC45268-3C5F-415A-8CD9-F6F827230601}"/>
              </a:ext>
            </a:extLst>
          </p:cNvPr>
          <p:cNvSpPr/>
          <p:nvPr/>
        </p:nvSpPr>
        <p:spPr>
          <a:xfrm>
            <a:off x="4680296" y="483078"/>
            <a:ext cx="1260000" cy="23300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00" b="1" dirty="0">
                <a:solidFill>
                  <a:schemeClr val="tx1"/>
                </a:solidFill>
              </a:rPr>
              <a:t>【1】 </a:t>
            </a:r>
            <a:r>
              <a:rPr lang="ja-JP" altLang="en-US" sz="1000" b="1" dirty="0">
                <a:solidFill>
                  <a:schemeClr val="tx1"/>
                </a:solidFill>
              </a:rPr>
              <a:t>住民</a:t>
            </a:r>
            <a:r>
              <a:rPr lang="en-US" altLang="ja-JP" sz="1000" b="1" dirty="0">
                <a:solidFill>
                  <a:schemeClr val="tx1"/>
                </a:solidFill>
              </a:rPr>
              <a:t>QOL</a:t>
            </a:r>
            <a:r>
              <a:rPr lang="ja-JP" altLang="en-US" sz="1000" b="1" dirty="0">
                <a:solidFill>
                  <a:schemeClr val="tx1"/>
                </a:solidFill>
              </a:rPr>
              <a:t>の向上</a:t>
            </a:r>
            <a:endParaRPr kumimoji="1" lang="ja-JP" altLang="en-US" sz="1000" b="1" dirty="0">
              <a:solidFill>
                <a:schemeClr val="tx1"/>
              </a:solidFill>
            </a:endParaRPr>
          </a:p>
        </p:txBody>
      </p:sp>
      <p:sp>
        <p:nvSpPr>
          <p:cNvPr id="89" name="四角形: 角を丸くする 88">
            <a:extLst>
              <a:ext uri="{FF2B5EF4-FFF2-40B4-BE49-F238E27FC236}">
                <a16:creationId xmlns:a16="http://schemas.microsoft.com/office/drawing/2014/main" id="{210F3F12-9DAB-49F7-8BA5-0A383AE81391}"/>
              </a:ext>
            </a:extLst>
          </p:cNvPr>
          <p:cNvSpPr/>
          <p:nvPr/>
        </p:nvSpPr>
        <p:spPr>
          <a:xfrm>
            <a:off x="10606236" y="472809"/>
            <a:ext cx="1401316" cy="23300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50" b="1" dirty="0">
                <a:solidFill>
                  <a:schemeClr val="tx1"/>
                </a:solidFill>
              </a:rPr>
              <a:t>【1】 </a:t>
            </a:r>
            <a:r>
              <a:rPr lang="ja-JP" altLang="en-US" sz="1050" b="1" dirty="0">
                <a:solidFill>
                  <a:schemeClr val="tx1"/>
                </a:solidFill>
              </a:rPr>
              <a:t>住民</a:t>
            </a:r>
            <a:r>
              <a:rPr lang="en-US" altLang="ja-JP" sz="1050" b="1" dirty="0">
                <a:solidFill>
                  <a:schemeClr val="tx1"/>
                </a:solidFill>
              </a:rPr>
              <a:t>QOL</a:t>
            </a:r>
            <a:r>
              <a:rPr lang="ja-JP" altLang="en-US" sz="1050" b="1" dirty="0">
                <a:solidFill>
                  <a:schemeClr val="tx1"/>
                </a:solidFill>
              </a:rPr>
              <a:t>の向上</a:t>
            </a:r>
            <a:endParaRPr kumimoji="1" lang="ja-JP" altLang="en-US" sz="1050" b="1" dirty="0">
              <a:solidFill>
                <a:schemeClr val="tx1"/>
              </a:solidFill>
            </a:endParaRPr>
          </a:p>
        </p:txBody>
      </p:sp>
      <p:sp>
        <p:nvSpPr>
          <p:cNvPr id="90" name="テキスト ボックス 89">
            <a:extLst>
              <a:ext uri="{FF2B5EF4-FFF2-40B4-BE49-F238E27FC236}">
                <a16:creationId xmlns:a16="http://schemas.microsoft.com/office/drawing/2014/main" id="{DF7AAC5A-D155-439D-9F89-255E03F93205}"/>
              </a:ext>
            </a:extLst>
          </p:cNvPr>
          <p:cNvSpPr txBox="1"/>
          <p:nvPr/>
        </p:nvSpPr>
        <p:spPr>
          <a:xfrm>
            <a:off x="6239521" y="5654626"/>
            <a:ext cx="5572408" cy="646331"/>
          </a:xfrm>
          <a:prstGeom prst="rect">
            <a:avLst/>
          </a:prstGeom>
          <a:noFill/>
        </p:spPr>
        <p:txBody>
          <a:bodyPr wrap="square">
            <a:spAutoFit/>
          </a:bodyPr>
          <a:lstStyle/>
          <a:p>
            <a:pPr marL="0" lvl="1"/>
            <a:r>
              <a:rPr lang="en-US" altLang="ja-JP" sz="1200" b="1" dirty="0"/>
              <a:t>【</a:t>
            </a:r>
            <a:r>
              <a:rPr lang="ja-JP" altLang="en-US" sz="1200" b="1" dirty="0"/>
              <a:t>子育て応援（支援）パスポート事業の全国展開</a:t>
            </a:r>
            <a:r>
              <a:rPr lang="en-US" altLang="ja-JP" sz="1200" b="1" dirty="0"/>
              <a:t>】</a:t>
            </a:r>
          </a:p>
          <a:p>
            <a:pPr marL="171450" lvl="1" indent="-171450">
              <a:buFont typeface="Wingdings" panose="05000000000000000000" pitchFamily="2" charset="2"/>
              <a:buChar char="Ø"/>
            </a:pPr>
            <a:r>
              <a:rPr lang="ja-JP" altLang="en-US" sz="1200" dirty="0"/>
              <a:t>国を中心に各都道府県と協力し、</a:t>
            </a:r>
            <a:r>
              <a:rPr lang="en-US" altLang="ja-JP" sz="1200" dirty="0"/>
              <a:t>47</a:t>
            </a:r>
            <a:r>
              <a:rPr lang="ja-JP" altLang="en-US" sz="1200" dirty="0"/>
              <a:t>都道府県で相互利用が可能となり、全国の他地域でもサービス</a:t>
            </a:r>
            <a:r>
              <a:rPr lang="ja-JP" altLang="en-US" sz="1200"/>
              <a:t>が受けられる。　　　</a:t>
            </a:r>
            <a:endParaRPr lang="en-US" altLang="ja-JP" sz="1200" dirty="0"/>
          </a:p>
        </p:txBody>
      </p:sp>
      <p:cxnSp>
        <p:nvCxnSpPr>
          <p:cNvPr id="83" name="直線コネクタ 82">
            <a:extLst>
              <a:ext uri="{FF2B5EF4-FFF2-40B4-BE49-F238E27FC236}">
                <a16:creationId xmlns:a16="http://schemas.microsoft.com/office/drawing/2014/main" id="{30B12D9A-7E5E-463B-8CD0-1C8A46681664}"/>
              </a:ext>
            </a:extLst>
          </p:cNvPr>
          <p:cNvCxnSpPr/>
          <p:nvPr/>
        </p:nvCxnSpPr>
        <p:spPr>
          <a:xfrm>
            <a:off x="6055960" y="456542"/>
            <a:ext cx="0" cy="64048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テキスト ボックス 83">
            <a:extLst>
              <a:ext uri="{FF2B5EF4-FFF2-40B4-BE49-F238E27FC236}">
                <a16:creationId xmlns:a16="http://schemas.microsoft.com/office/drawing/2014/main" id="{26A6B63A-F973-497D-9652-0473E2A147F6}"/>
              </a:ext>
            </a:extLst>
          </p:cNvPr>
          <p:cNvSpPr txBox="1"/>
          <p:nvPr/>
        </p:nvSpPr>
        <p:spPr>
          <a:xfrm>
            <a:off x="6198200" y="1190879"/>
            <a:ext cx="5595042" cy="1569660"/>
          </a:xfrm>
          <a:prstGeom prst="rect">
            <a:avLst/>
          </a:prstGeom>
          <a:noFill/>
        </p:spPr>
        <p:txBody>
          <a:bodyPr wrap="square">
            <a:spAutoFit/>
          </a:bodyPr>
          <a:lstStyle/>
          <a:p>
            <a:pPr marL="0" lvl="1"/>
            <a:r>
              <a:rPr lang="en-US" altLang="ja-JP" sz="1200" b="1" dirty="0">
                <a:latin typeface="+mj-ea"/>
                <a:ea typeface="+mj-ea"/>
              </a:rPr>
              <a:t>【</a:t>
            </a:r>
            <a:r>
              <a:rPr lang="ja-JP" altLang="en-US" sz="1200" b="1" dirty="0">
                <a:latin typeface="+mj-ea"/>
                <a:ea typeface="+mj-ea"/>
              </a:rPr>
              <a:t>事業目的・内容</a:t>
            </a:r>
            <a:r>
              <a:rPr lang="en-US" altLang="ja-JP" sz="1200" b="1" dirty="0">
                <a:latin typeface="+mj-ea"/>
                <a:ea typeface="+mj-ea"/>
              </a:rPr>
              <a:t>】</a:t>
            </a:r>
            <a:r>
              <a:rPr lang="ja-JP" altLang="en-US" sz="1200" dirty="0">
                <a:latin typeface="+mj-ea"/>
                <a:ea typeface="+mj-ea"/>
              </a:rPr>
              <a:t> </a:t>
            </a:r>
            <a:endParaRPr lang="en-US" altLang="ja-JP" sz="1200" dirty="0">
              <a:latin typeface="+mj-ea"/>
              <a:ea typeface="+mj-ea"/>
            </a:endParaRPr>
          </a:p>
          <a:p>
            <a:pPr marL="171450" lvl="1" indent="-171450">
              <a:buFont typeface="Wingdings" panose="05000000000000000000" pitchFamily="2" charset="2"/>
              <a:buChar char="Ø"/>
            </a:pPr>
            <a:r>
              <a:rPr lang="ja-JP" altLang="en-US" sz="1200" dirty="0">
                <a:latin typeface="+mj-ea"/>
                <a:ea typeface="+mj-ea"/>
              </a:rPr>
              <a:t>社会全体で子育て世帯を応援する気運の醸成のため、</a:t>
            </a:r>
            <a:r>
              <a:rPr lang="en-US" altLang="ja-JP" sz="1200" dirty="0">
                <a:latin typeface="+mj-ea"/>
                <a:ea typeface="+mj-ea"/>
              </a:rPr>
              <a:t>18</a:t>
            </a:r>
            <a:r>
              <a:rPr lang="ja-JP" altLang="en-US" sz="1200" dirty="0">
                <a:latin typeface="+mj-ea"/>
                <a:ea typeface="+mj-ea"/>
              </a:rPr>
              <a:t>歳未満の子どもを育てている世帯（妊娠中の方がいる世帯や祖父母も含む）を対象に、企業等の協賛により、「まいど子でもカード」を店舗で提示することで、割引・特典などのサービスが受けられる子育て応援パスポート事業を実施。</a:t>
            </a:r>
            <a:endParaRPr lang="en-US" altLang="ja-JP" sz="1200" dirty="0">
              <a:latin typeface="+mj-ea"/>
              <a:ea typeface="+mj-ea"/>
            </a:endParaRPr>
          </a:p>
          <a:p>
            <a:pPr marL="171450" lvl="1" indent="-171450">
              <a:buFont typeface="Wingdings" panose="05000000000000000000" pitchFamily="2" charset="2"/>
              <a:buChar char="Ø"/>
            </a:pPr>
            <a:endParaRPr lang="en-US" altLang="ja-JP" sz="600" dirty="0">
              <a:latin typeface="+mj-ea"/>
              <a:ea typeface="+mj-ea"/>
            </a:endParaRPr>
          </a:p>
          <a:p>
            <a:pPr marL="171450" lvl="1" indent="-171450">
              <a:buFont typeface="Wingdings" panose="05000000000000000000" pitchFamily="2" charset="2"/>
              <a:buChar char="Ø"/>
            </a:pPr>
            <a:r>
              <a:rPr lang="en-US" altLang="ja-JP" sz="1200" dirty="0">
                <a:latin typeface="+mj-ea"/>
                <a:ea typeface="+mj-ea"/>
              </a:rPr>
              <a:t>WEB</a:t>
            </a:r>
            <a:r>
              <a:rPr lang="ja-JP" altLang="en-US" sz="1200" dirty="0">
                <a:latin typeface="+mj-ea"/>
                <a:ea typeface="+mj-ea"/>
              </a:rPr>
              <a:t>アプリ上で府及び市町村における「子育て・妊娠・出産 お役立ち情報」も発信。</a:t>
            </a:r>
            <a:endParaRPr lang="en-US" altLang="ja-JP" sz="1200" dirty="0">
              <a:latin typeface="+mj-ea"/>
              <a:ea typeface="+mj-ea"/>
            </a:endParaRPr>
          </a:p>
          <a:p>
            <a:pPr marL="171450" lvl="1" indent="-171450">
              <a:buFont typeface="Wingdings" panose="05000000000000000000" pitchFamily="2" charset="2"/>
              <a:buChar char="Ø"/>
            </a:pPr>
            <a:endParaRPr lang="en-US" altLang="ja-JP" sz="600" dirty="0">
              <a:latin typeface="+mj-ea"/>
              <a:ea typeface="+mj-ea"/>
            </a:endParaRPr>
          </a:p>
          <a:p>
            <a:pPr marL="171450" lvl="1" indent="-171450">
              <a:buFont typeface="Wingdings" panose="05000000000000000000" pitchFamily="2" charset="2"/>
              <a:buChar char="Ø"/>
            </a:pPr>
            <a:r>
              <a:rPr lang="en-US" altLang="ja-JP" sz="1200" dirty="0">
                <a:latin typeface="+mj-ea"/>
                <a:ea typeface="+mj-ea"/>
              </a:rPr>
              <a:t>2026</a:t>
            </a:r>
            <a:r>
              <a:rPr lang="ja-JP" altLang="en-US" sz="1200" dirty="0">
                <a:latin typeface="+mj-ea"/>
                <a:ea typeface="+mj-ea"/>
              </a:rPr>
              <a:t>年度以降については、「共育て」を応援する仕組みの導入予定。</a:t>
            </a:r>
          </a:p>
        </p:txBody>
      </p:sp>
    </p:spTree>
    <p:extLst>
      <p:ext uri="{BB962C8B-B14F-4D97-AF65-F5344CB8AC3E}">
        <p14:creationId xmlns:p14="http://schemas.microsoft.com/office/powerpoint/2010/main" val="11510025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765C6-FABF-2D87-584D-1FC02E7C730D}"/>
            </a:ext>
          </a:extLst>
        </p:cNvPr>
        <p:cNvGrpSpPr/>
        <p:nvPr/>
      </p:nvGrpSpPr>
      <p:grpSpPr>
        <a:xfrm>
          <a:off x="0" y="0"/>
          <a:ext cx="0" cy="0"/>
          <a:chOff x="0" y="0"/>
          <a:chExt cx="0" cy="0"/>
        </a:xfrm>
      </p:grpSpPr>
      <p:sp>
        <p:nvSpPr>
          <p:cNvPr id="48" name="テキスト ボックス 47">
            <a:extLst>
              <a:ext uri="{FF2B5EF4-FFF2-40B4-BE49-F238E27FC236}">
                <a16:creationId xmlns:a16="http://schemas.microsoft.com/office/drawing/2014/main" id="{C7814E02-1A2D-58F9-0C3E-866884D2DE23}"/>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t>【</a:t>
            </a:r>
            <a:r>
              <a:rPr kumimoji="1" lang="ja-JP" altLang="en-US" sz="2000" b="1" dirty="0"/>
              <a:t>参考</a:t>
            </a:r>
            <a:r>
              <a:rPr lang="en-US" altLang="ja-JP" sz="2000" b="1" dirty="0"/>
              <a:t>】</a:t>
            </a:r>
            <a:r>
              <a:rPr lang="ja-JP" altLang="en-US" sz="2000" b="1" dirty="0"/>
              <a:t>　</a:t>
            </a:r>
            <a:r>
              <a:rPr kumimoji="1" lang="en-US" altLang="ja-JP" sz="2000" b="1" dirty="0"/>
              <a:t>『</a:t>
            </a:r>
            <a:r>
              <a:rPr kumimoji="1" lang="ja-JP" altLang="en-US" sz="2000" b="1" dirty="0"/>
              <a:t>次世代型スマートシティ</a:t>
            </a:r>
            <a:r>
              <a:rPr kumimoji="1" lang="en-US" altLang="ja-JP" sz="2000" b="1" dirty="0"/>
              <a:t>OSAKA』</a:t>
            </a:r>
            <a:r>
              <a:rPr kumimoji="1" lang="ja-JP" altLang="en-US" sz="2000" b="1" dirty="0"/>
              <a:t>関連施策（大阪府）</a:t>
            </a:r>
            <a:r>
              <a:rPr kumimoji="1" lang="en-US" altLang="ja-JP" sz="2000" b="1" dirty="0"/>
              <a:t> 【</a:t>
            </a:r>
            <a:r>
              <a:rPr lang="ja-JP" altLang="en-US" sz="2000" b="1" dirty="0"/>
              <a:t>３</a:t>
            </a:r>
            <a:r>
              <a:rPr kumimoji="1" lang="en-US" altLang="ja-JP" sz="2000" b="1" dirty="0"/>
              <a:t>】</a:t>
            </a:r>
            <a:endParaRPr lang="en-US" altLang="ja-JP" sz="2000" b="1" dirty="0"/>
          </a:p>
        </p:txBody>
      </p:sp>
      <p:sp>
        <p:nvSpPr>
          <p:cNvPr id="37" name="スライド番号プレースホルダー 3">
            <a:extLst>
              <a:ext uri="{FF2B5EF4-FFF2-40B4-BE49-F238E27FC236}">
                <a16:creationId xmlns:a16="http://schemas.microsoft.com/office/drawing/2014/main" id="{A0BA7CF3-F6D5-7B0B-6753-776373F6FF15}"/>
              </a:ext>
            </a:extLst>
          </p:cNvPr>
          <p:cNvSpPr>
            <a:spLocks noGrp="1"/>
          </p:cNvSpPr>
          <p:nvPr>
            <p:ph type="sldNum" sz="quarter" idx="12"/>
          </p:nvPr>
        </p:nvSpPr>
        <p:spPr>
          <a:xfrm>
            <a:off x="9448800" y="6509049"/>
            <a:ext cx="2743200" cy="365125"/>
          </a:xfrm>
        </p:spPr>
        <p:txBody>
          <a:bodyPr/>
          <a:lstStyle/>
          <a:p>
            <a:fld id="{63C598F0-0FE0-4076-80A3-C96A98F7321E}" type="slidenum">
              <a:rPr kumimoji="1" lang="ja-JP" altLang="en-US" smtClean="0"/>
              <a:t>63</a:t>
            </a:fld>
            <a:endParaRPr kumimoji="1" lang="ja-JP" altLang="en-US" dirty="0"/>
          </a:p>
        </p:txBody>
      </p:sp>
      <p:sp>
        <p:nvSpPr>
          <p:cNvPr id="22" name="正方形/長方形 21">
            <a:extLst>
              <a:ext uri="{FF2B5EF4-FFF2-40B4-BE49-F238E27FC236}">
                <a16:creationId xmlns:a16="http://schemas.microsoft.com/office/drawing/2014/main" id="{3DADE627-3E8B-40E3-B852-783529317C64}"/>
              </a:ext>
            </a:extLst>
          </p:cNvPr>
          <p:cNvSpPr/>
          <p:nvPr/>
        </p:nvSpPr>
        <p:spPr>
          <a:xfrm>
            <a:off x="0" y="800158"/>
            <a:ext cx="5725622" cy="5133974"/>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lIns="180000" rIns="180000" rtlCol="0" anchor="t"/>
          <a:lstStyle/>
          <a:p>
            <a:pPr marL="0" lvl="1"/>
            <a:endParaRPr lang="en-US" altLang="ja-JP" sz="1200" dirty="0"/>
          </a:p>
          <a:p>
            <a:pPr marL="0" lvl="1"/>
            <a:endParaRPr lang="en-US" altLang="ja-JP" sz="1200" dirty="0"/>
          </a:p>
          <a:p>
            <a:pPr marL="0" lvl="1"/>
            <a:r>
              <a:rPr lang="ja-JP" altLang="en-US" sz="1200" dirty="0"/>
              <a:t>世界に類のない最先端技術を活用した取組と、府域全体で先端技術の利便性を住民に</a:t>
            </a:r>
            <a:endParaRPr lang="en-US" altLang="ja-JP" sz="1200" dirty="0"/>
          </a:p>
          <a:p>
            <a:pPr marL="0" lvl="1"/>
            <a:r>
              <a:rPr lang="ja-JP" altLang="en-US" sz="1200" dirty="0"/>
              <a:t>実感してもらえるような取組を両輪として、「大阪モデル」のスマートシティの実現をめざしている。</a:t>
            </a:r>
            <a:endParaRPr lang="en-US" altLang="ja-JP" sz="1200" dirty="0"/>
          </a:p>
          <a:p>
            <a:pPr marL="0" lvl="1"/>
            <a:r>
              <a:rPr lang="ja-JP" altLang="en-US" sz="1200" dirty="0"/>
              <a:t>また、小学校では、</a:t>
            </a:r>
            <a:r>
              <a:rPr lang="en-US" altLang="ja-JP" sz="1200" dirty="0"/>
              <a:t>2020</a:t>
            </a:r>
            <a:r>
              <a:rPr lang="ja-JP" altLang="en-US" sz="1200" dirty="0"/>
              <a:t>年度からプログラミング教育が必修化され、次期学習指導要領に</a:t>
            </a:r>
            <a:endParaRPr lang="en-US" altLang="ja-JP" sz="1200" dirty="0"/>
          </a:p>
          <a:p>
            <a:pPr marL="0" lvl="1"/>
            <a:r>
              <a:rPr lang="ja-JP" altLang="en-US" sz="1200" dirty="0"/>
              <a:t>むけて情報活用能力の抜本的向上の必要性が強調されるなかで、子どもたちのプログラミング</a:t>
            </a:r>
            <a:endParaRPr lang="en-US" altLang="ja-JP" sz="1200" dirty="0"/>
          </a:p>
          <a:p>
            <a:pPr marL="0" lvl="1"/>
            <a:r>
              <a:rPr lang="ja-JP" altLang="en-US" sz="1200" dirty="0"/>
              <a:t>に対する興味・関心を高め、大阪のスマートシティを支える次世代人材の育成に資する。</a:t>
            </a:r>
            <a:endParaRPr lang="en-US" altLang="ja-JP" sz="1200" dirty="0"/>
          </a:p>
          <a:p>
            <a:pPr marL="0" lvl="1"/>
            <a:endParaRPr lang="en-US" altLang="ja-JP" sz="1200" b="1" dirty="0"/>
          </a:p>
          <a:p>
            <a:pPr marL="0" lvl="1"/>
            <a:endParaRPr lang="en-US" altLang="ja-JP" sz="1200" b="1" dirty="0"/>
          </a:p>
          <a:p>
            <a:pPr marL="0" lvl="1"/>
            <a:endParaRPr lang="en-US" altLang="ja-JP" sz="1200" b="1" dirty="0"/>
          </a:p>
          <a:p>
            <a:pPr marL="0" lvl="1"/>
            <a:r>
              <a:rPr lang="ja-JP" altLang="en-US" sz="1200" dirty="0"/>
              <a:t> 大阪府、大阪府教育委員会が株式会社</a:t>
            </a:r>
            <a:r>
              <a:rPr lang="en-US" altLang="ja-JP" sz="1200" dirty="0"/>
              <a:t>CA</a:t>
            </a:r>
            <a:r>
              <a:rPr lang="ja-JP" altLang="en-US" sz="1200" dirty="0"/>
              <a:t> </a:t>
            </a:r>
            <a:r>
              <a:rPr lang="en-US" altLang="ja-JP" sz="1200" dirty="0"/>
              <a:t>Tech Kids</a:t>
            </a:r>
            <a:r>
              <a:rPr lang="ja-JP" altLang="en-US" sz="1200" dirty="0"/>
              <a:t>と連携し、プログラミング</a:t>
            </a:r>
            <a:endParaRPr lang="en-US" altLang="ja-JP" sz="1200" dirty="0"/>
          </a:p>
          <a:p>
            <a:pPr marL="0" lvl="1"/>
            <a:r>
              <a:rPr lang="ja-JP" altLang="en-US" sz="1200" dirty="0"/>
              <a:t> コンテストを開催。</a:t>
            </a:r>
            <a:endParaRPr lang="en-US" altLang="ja-JP" sz="1200" dirty="0"/>
          </a:p>
          <a:p>
            <a:pPr marL="0" lvl="1"/>
            <a:endParaRPr lang="en-US" altLang="ja-JP" sz="1200" dirty="0"/>
          </a:p>
          <a:p>
            <a:pPr marL="0" lvl="1"/>
            <a:r>
              <a:rPr lang="ja-JP" altLang="en-US" sz="1200" dirty="0"/>
              <a:t> 応募資格：大阪府内在住または大阪府内の学校に通う小学</a:t>
            </a:r>
            <a:r>
              <a:rPr lang="en-US" altLang="ja-JP" sz="1200" dirty="0"/>
              <a:t>1</a:t>
            </a:r>
            <a:r>
              <a:rPr lang="ja-JP" altLang="en-US" sz="1200" dirty="0"/>
              <a:t>年生～</a:t>
            </a:r>
            <a:r>
              <a:rPr lang="en-US" altLang="ja-JP" sz="1200" dirty="0"/>
              <a:t>6</a:t>
            </a:r>
            <a:r>
              <a:rPr lang="ja-JP" altLang="en-US" sz="1200" dirty="0"/>
              <a:t>年生</a:t>
            </a:r>
            <a:endParaRPr lang="en-US" altLang="ja-JP" sz="1200" dirty="0"/>
          </a:p>
          <a:p>
            <a:pPr marL="0" lvl="1"/>
            <a:r>
              <a:rPr lang="ja-JP" altLang="en-US" sz="1200" dirty="0"/>
              <a:t> 募集作品：</a:t>
            </a:r>
            <a:r>
              <a:rPr lang="ja-JP" altLang="en-US" sz="1200" spc="-50" dirty="0"/>
              <a:t>テーマに基づき、コンピュータプログラミングを使って制作したオリジナル作品</a:t>
            </a:r>
            <a:endParaRPr lang="en-US" altLang="ja-JP" sz="1200" spc="-50" dirty="0"/>
          </a:p>
          <a:p>
            <a:pPr marL="0" lvl="1"/>
            <a:r>
              <a:rPr lang="ja-JP" altLang="en-US" sz="1200" dirty="0"/>
              <a:t> 募集期間：毎年７月上旬～９月下旬</a:t>
            </a:r>
            <a:endParaRPr lang="en-US" altLang="ja-JP" sz="1200" dirty="0"/>
          </a:p>
          <a:p>
            <a:pPr marL="0" lvl="1"/>
            <a:r>
              <a:rPr lang="ja-JP" altLang="en-US" sz="1200" dirty="0"/>
              <a:t> 応募方法：専用</a:t>
            </a:r>
            <a:r>
              <a:rPr lang="en-US" altLang="ja-JP" sz="1200" dirty="0"/>
              <a:t>WEB</a:t>
            </a:r>
            <a:r>
              <a:rPr lang="ja-JP" altLang="en-US" sz="1200" dirty="0"/>
              <a:t>エントリーフォームから応募</a:t>
            </a:r>
            <a:endParaRPr lang="en-US" altLang="ja-JP" sz="1200" dirty="0"/>
          </a:p>
          <a:p>
            <a:pPr marL="0" lvl="1"/>
            <a:r>
              <a:rPr lang="ja-JP" altLang="en-US" sz="1200" dirty="0"/>
              <a:t> 表　　　彰：最優秀賞（</a:t>
            </a:r>
            <a:r>
              <a:rPr lang="en-US" altLang="ja-JP" sz="1200" dirty="0"/>
              <a:t>1</a:t>
            </a:r>
            <a:r>
              <a:rPr lang="ja-JP" altLang="en-US" sz="1200" dirty="0"/>
              <a:t>名）、優秀賞（</a:t>
            </a:r>
            <a:r>
              <a:rPr lang="en-US" altLang="ja-JP" sz="1200" dirty="0"/>
              <a:t>10</a:t>
            </a:r>
            <a:r>
              <a:rPr lang="ja-JP" altLang="en-US" sz="1200" dirty="0"/>
              <a:t>名程度）の作品に賞状及び</a:t>
            </a:r>
            <a:endParaRPr lang="en-US" altLang="ja-JP" sz="1200" dirty="0"/>
          </a:p>
          <a:p>
            <a:pPr marL="0" lvl="1"/>
            <a:r>
              <a:rPr lang="ja-JP" altLang="en-US" sz="1200" dirty="0"/>
              <a:t>　　　　　　　  副賞を授与。</a:t>
            </a:r>
            <a:endParaRPr lang="en-US" altLang="ja-JP" sz="1200" dirty="0"/>
          </a:p>
          <a:p>
            <a:pPr marL="0" lvl="1"/>
            <a:endParaRPr lang="en-US" altLang="ja-JP" sz="1200" dirty="0"/>
          </a:p>
          <a:p>
            <a:pPr marL="0" lvl="1"/>
            <a:endParaRPr lang="en-US" altLang="ja-JP" sz="1200" dirty="0"/>
          </a:p>
          <a:p>
            <a:pPr marL="0" lvl="1"/>
            <a:endParaRPr lang="en-US" altLang="ja-JP" sz="1200" dirty="0"/>
          </a:p>
          <a:p>
            <a:pPr marL="0" lvl="1"/>
            <a:endParaRPr lang="en-US" altLang="ja-JP" sz="1200" dirty="0"/>
          </a:p>
          <a:p>
            <a:pPr marL="0" lvl="1"/>
            <a:r>
              <a:rPr lang="ja-JP" altLang="en-US" sz="1200" dirty="0"/>
              <a:t> 次期学習指導要領にむけた情報活用能力の抜本的向上に係る文部科学省の動向を</a:t>
            </a:r>
            <a:endParaRPr lang="en-US" altLang="ja-JP" sz="1200" dirty="0"/>
          </a:p>
          <a:p>
            <a:pPr marL="0" lvl="1"/>
            <a:r>
              <a:rPr lang="ja-JP" altLang="en-US" sz="1200" dirty="0"/>
              <a:t> 踏まえつつ、多くの児童・生徒がプログラミングを体験したり、身近な課題をプログラミングを</a:t>
            </a:r>
            <a:endParaRPr lang="en-US" altLang="ja-JP" sz="1200" dirty="0"/>
          </a:p>
          <a:p>
            <a:pPr marL="0" lvl="1"/>
            <a:r>
              <a:rPr lang="ja-JP" altLang="en-US" sz="1200" dirty="0"/>
              <a:t> 用いて解決するような機会を創出していきたい。</a:t>
            </a:r>
            <a:endParaRPr lang="en-US" altLang="ja-JP" sz="1200" dirty="0"/>
          </a:p>
        </p:txBody>
      </p:sp>
      <p:sp>
        <p:nvSpPr>
          <p:cNvPr id="23" name="正方形/長方形 22">
            <a:extLst>
              <a:ext uri="{FF2B5EF4-FFF2-40B4-BE49-F238E27FC236}">
                <a16:creationId xmlns:a16="http://schemas.microsoft.com/office/drawing/2014/main" id="{BC639C5C-C78C-4998-A8FF-DE6AE00EECD1}"/>
              </a:ext>
            </a:extLst>
          </p:cNvPr>
          <p:cNvSpPr/>
          <p:nvPr/>
        </p:nvSpPr>
        <p:spPr>
          <a:xfrm>
            <a:off x="84126" y="458650"/>
            <a:ext cx="5725622" cy="276087"/>
          </a:xfrm>
          <a:prstGeom prst="rect">
            <a:avLst/>
          </a:prstGeom>
          <a:solidFill>
            <a:schemeClr val="tx1">
              <a:lumMod val="75000"/>
              <a:lumOff val="25000"/>
            </a:schemeClr>
          </a:solidFill>
          <a:ln>
            <a:solidFill>
              <a:schemeClr val="tx1">
                <a:lumMod val="95000"/>
                <a:lumOff val="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285750" indent="-285750">
              <a:buFont typeface="Wingdings" panose="05000000000000000000" pitchFamily="2" charset="2"/>
              <a:buChar char="n"/>
            </a:pPr>
            <a:r>
              <a:rPr lang="en-US" altLang="ja-JP" sz="1400" b="1" dirty="0"/>
              <a:t>OSAKA</a:t>
            </a:r>
            <a:r>
              <a:rPr lang="ja-JP" altLang="en-US" sz="1400" b="1" dirty="0"/>
              <a:t>キッズプログラミングコンテスト</a:t>
            </a:r>
          </a:p>
        </p:txBody>
      </p:sp>
      <p:sp>
        <p:nvSpPr>
          <p:cNvPr id="10" name="正方形/長方形 9">
            <a:extLst>
              <a:ext uri="{FF2B5EF4-FFF2-40B4-BE49-F238E27FC236}">
                <a16:creationId xmlns:a16="http://schemas.microsoft.com/office/drawing/2014/main" id="{37C71B71-F381-4A4B-9B03-2AB17360939C}"/>
              </a:ext>
            </a:extLst>
          </p:cNvPr>
          <p:cNvSpPr/>
          <p:nvPr/>
        </p:nvSpPr>
        <p:spPr>
          <a:xfrm>
            <a:off x="5962649" y="800158"/>
            <a:ext cx="6200577" cy="5726478"/>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lIns="180000" rIns="180000" rtlCol="0" anchor="t"/>
          <a:lstStyle/>
          <a:p>
            <a:pPr marL="0" lvl="1"/>
            <a:endParaRPr lang="en-US" altLang="ja-JP" sz="1200" dirty="0">
              <a:solidFill>
                <a:schemeClr val="tx1"/>
              </a:solidFill>
            </a:endParaRPr>
          </a:p>
          <a:p>
            <a:pPr marL="0" lvl="1"/>
            <a:endParaRPr lang="en-US" altLang="ja-JP" sz="1200" dirty="0">
              <a:solidFill>
                <a:schemeClr val="tx1"/>
              </a:solidFill>
            </a:endParaRPr>
          </a:p>
          <a:p>
            <a:pPr marL="0" lvl="1"/>
            <a:r>
              <a:rPr lang="ja-JP" altLang="en-US" sz="1200" dirty="0">
                <a:solidFill>
                  <a:schemeClr val="tx1"/>
                </a:solidFill>
              </a:rPr>
              <a:t>誰一人取り残すことのない「個別最適な学び」と「協働的な学び」を一体的に実現する</a:t>
            </a:r>
            <a:r>
              <a:rPr lang="ja-JP" altLang="en-US" sz="1200" dirty="0"/>
              <a:t>。</a:t>
            </a:r>
            <a:endParaRPr lang="en-US" altLang="ja-JP" sz="1200" dirty="0"/>
          </a:p>
          <a:p>
            <a:pPr marL="0" lvl="1"/>
            <a:endParaRPr lang="en-US" altLang="ja-JP" sz="1200" b="1" dirty="0"/>
          </a:p>
          <a:p>
            <a:pPr marL="0" lvl="1"/>
            <a:endParaRPr lang="en-US" altLang="ja-JP" sz="1200" b="1" dirty="0"/>
          </a:p>
          <a:p>
            <a:pPr marL="0" lvl="1"/>
            <a:endParaRPr lang="en-US" altLang="ja-JP" sz="1200" b="1" dirty="0"/>
          </a:p>
          <a:p>
            <a:pPr marL="0" lvl="1"/>
            <a:endParaRPr lang="en-US" altLang="ja-JP" sz="1200" b="1" dirty="0"/>
          </a:p>
          <a:p>
            <a:pPr marL="0" lvl="1"/>
            <a:r>
              <a:rPr lang="ja-JP" altLang="en-US" sz="1200" dirty="0"/>
              <a:t>○デジタルコンテンツを用いた学びの質向上（視覚・音声教材・データ活用等）</a:t>
            </a:r>
          </a:p>
          <a:p>
            <a:pPr marL="0" lvl="1"/>
            <a:r>
              <a:rPr lang="ja-JP" altLang="en-US" sz="1200" dirty="0"/>
              <a:t>○対話的・協働的な学びの充実（意見集約・発表活動）</a:t>
            </a:r>
          </a:p>
          <a:p>
            <a:pPr marL="0" lvl="1"/>
            <a:r>
              <a:rPr lang="ja-JP" altLang="en-US" sz="1200" dirty="0"/>
              <a:t>○学習の効率化（時短・反復）</a:t>
            </a:r>
          </a:p>
          <a:p>
            <a:pPr marL="0" lvl="1"/>
            <a:r>
              <a:rPr lang="ja-JP" altLang="en-US" sz="1200" dirty="0"/>
              <a:t>○時間や空間の柔軟化（共同編集・同時双方向）</a:t>
            </a:r>
          </a:p>
          <a:p>
            <a:pPr marL="0" lvl="1"/>
            <a:r>
              <a:rPr lang="ja-JP" altLang="en-US" sz="1200" dirty="0"/>
              <a:t>○資料のアーカイブ化（教材の蓄積等）　</a:t>
            </a:r>
          </a:p>
          <a:p>
            <a:pPr marL="0" lvl="1"/>
            <a:endParaRPr lang="en-US" altLang="ja-JP" sz="1200" dirty="0"/>
          </a:p>
          <a:p>
            <a:pPr marL="0" lvl="1"/>
            <a:endParaRPr lang="en-US" altLang="ja-JP" sz="1200" dirty="0"/>
          </a:p>
          <a:p>
            <a:pPr marL="0" lvl="1"/>
            <a:endParaRPr lang="en-US" altLang="ja-JP" sz="1200" dirty="0"/>
          </a:p>
          <a:p>
            <a:pPr marL="0" lvl="1"/>
            <a:endParaRPr lang="en-US" altLang="ja-JP" sz="1200" dirty="0"/>
          </a:p>
          <a:p>
            <a:pPr marL="0" lvl="1"/>
            <a:endParaRPr lang="en-US" altLang="ja-JP" sz="1200" dirty="0"/>
          </a:p>
          <a:p>
            <a:pPr marL="0" lvl="1"/>
            <a:endParaRPr lang="en-US" altLang="ja-JP" sz="1200" dirty="0"/>
          </a:p>
          <a:p>
            <a:pPr marL="0" lvl="1"/>
            <a:endParaRPr lang="en-US" altLang="ja-JP" sz="1200" dirty="0"/>
          </a:p>
          <a:p>
            <a:pPr marL="0" lvl="1"/>
            <a:endParaRPr lang="en-US" altLang="ja-JP" sz="1200" dirty="0"/>
          </a:p>
          <a:p>
            <a:pPr marL="0" lvl="1"/>
            <a:endParaRPr lang="en-US" altLang="ja-JP" sz="1200" dirty="0"/>
          </a:p>
          <a:p>
            <a:pPr marL="0" lvl="1"/>
            <a:endParaRPr lang="en-US" altLang="ja-JP" sz="1200" dirty="0"/>
          </a:p>
          <a:p>
            <a:pPr marL="0" lvl="1"/>
            <a:endParaRPr lang="en-US" altLang="ja-JP" sz="1200" dirty="0"/>
          </a:p>
          <a:p>
            <a:pPr marL="0" lvl="1"/>
            <a:endParaRPr lang="en-US" altLang="ja-JP" sz="1200" dirty="0"/>
          </a:p>
          <a:p>
            <a:pPr marL="0" lvl="1"/>
            <a:endParaRPr lang="en-US" altLang="ja-JP" sz="1200" dirty="0"/>
          </a:p>
          <a:p>
            <a:pPr marL="0" lvl="1"/>
            <a:endParaRPr lang="en-US" altLang="ja-JP" sz="1200" dirty="0"/>
          </a:p>
          <a:p>
            <a:pPr marL="0" lvl="1"/>
            <a:endParaRPr lang="en-US" altLang="ja-JP" sz="1200" dirty="0"/>
          </a:p>
          <a:p>
            <a:pPr marL="0" lvl="1"/>
            <a:endParaRPr lang="en-US" altLang="ja-JP" sz="1200" dirty="0"/>
          </a:p>
          <a:p>
            <a:pPr marL="0" lvl="1"/>
            <a:r>
              <a:rPr lang="ja-JP" altLang="en-US" sz="1200" dirty="0"/>
              <a:t>・</a:t>
            </a:r>
            <a:r>
              <a:rPr lang="en-US" altLang="ja-JP" sz="1200" dirty="0"/>
              <a:t>2027</a:t>
            </a:r>
            <a:r>
              <a:rPr lang="ja-JP" altLang="en-US" sz="1200" dirty="0"/>
              <a:t>年１月　支援学校において端末等更新</a:t>
            </a:r>
          </a:p>
          <a:p>
            <a:pPr marL="0" lvl="1"/>
            <a:r>
              <a:rPr lang="ja-JP" altLang="en-US" sz="1200" dirty="0"/>
              <a:t>・</a:t>
            </a:r>
            <a:r>
              <a:rPr lang="en-US" altLang="ja-JP" sz="1200" dirty="0"/>
              <a:t>2027</a:t>
            </a:r>
            <a:r>
              <a:rPr lang="ja-JP" altLang="en-US" sz="1200" dirty="0"/>
              <a:t>年３月　高等学校・中学校において端末等更新</a:t>
            </a:r>
          </a:p>
        </p:txBody>
      </p:sp>
      <p:sp>
        <p:nvSpPr>
          <p:cNvPr id="11" name="正方形/長方形 10">
            <a:extLst>
              <a:ext uri="{FF2B5EF4-FFF2-40B4-BE49-F238E27FC236}">
                <a16:creationId xmlns:a16="http://schemas.microsoft.com/office/drawing/2014/main" id="{78619080-35DB-4088-9C06-8DF431BD9C57}"/>
              </a:ext>
            </a:extLst>
          </p:cNvPr>
          <p:cNvSpPr/>
          <p:nvPr/>
        </p:nvSpPr>
        <p:spPr>
          <a:xfrm>
            <a:off x="5962648" y="452606"/>
            <a:ext cx="6145217" cy="276087"/>
          </a:xfrm>
          <a:prstGeom prst="rect">
            <a:avLst/>
          </a:prstGeom>
          <a:solidFill>
            <a:schemeClr val="tx1">
              <a:lumMod val="75000"/>
              <a:lumOff val="25000"/>
            </a:schemeClr>
          </a:solidFill>
          <a:ln>
            <a:solidFill>
              <a:schemeClr val="tx1">
                <a:lumMod val="95000"/>
                <a:lumOff val="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285750" indent="-285750">
              <a:buFont typeface="Wingdings" panose="05000000000000000000" pitchFamily="2" charset="2"/>
              <a:buChar char="n"/>
            </a:pPr>
            <a:r>
              <a:rPr lang="ja-JP" altLang="en-US" sz="1400" b="1" dirty="0"/>
              <a:t>府立学校における生徒一人一台端末整備</a:t>
            </a:r>
          </a:p>
        </p:txBody>
      </p:sp>
      <p:pic>
        <p:nvPicPr>
          <p:cNvPr id="12" name="図 11">
            <a:extLst>
              <a:ext uri="{FF2B5EF4-FFF2-40B4-BE49-F238E27FC236}">
                <a16:creationId xmlns:a16="http://schemas.microsoft.com/office/drawing/2014/main" id="{E958DAB3-F59A-4117-B6CD-3E51734B77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38850" y="3255149"/>
            <a:ext cx="3648173" cy="2037350"/>
          </a:xfrm>
          <a:prstGeom prst="rect">
            <a:avLst/>
          </a:prstGeom>
        </p:spPr>
      </p:pic>
      <p:sp>
        <p:nvSpPr>
          <p:cNvPr id="14" name="四角形: 角を丸くする 13">
            <a:extLst>
              <a:ext uri="{FF2B5EF4-FFF2-40B4-BE49-F238E27FC236}">
                <a16:creationId xmlns:a16="http://schemas.microsoft.com/office/drawing/2014/main" id="{6B0EDFC7-8457-4604-90B6-040CDE52F718}"/>
              </a:ext>
            </a:extLst>
          </p:cNvPr>
          <p:cNvSpPr/>
          <p:nvPr/>
        </p:nvSpPr>
        <p:spPr>
          <a:xfrm>
            <a:off x="10669572" y="474148"/>
            <a:ext cx="1260000" cy="23300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00" b="1" dirty="0">
                <a:solidFill>
                  <a:schemeClr val="tx1"/>
                </a:solidFill>
              </a:rPr>
              <a:t>【1】 </a:t>
            </a:r>
            <a:r>
              <a:rPr lang="ja-JP" altLang="en-US" sz="1000" b="1" dirty="0">
                <a:solidFill>
                  <a:schemeClr val="tx1"/>
                </a:solidFill>
              </a:rPr>
              <a:t>住民</a:t>
            </a:r>
            <a:r>
              <a:rPr lang="en-US" altLang="ja-JP" sz="1000" b="1" dirty="0">
                <a:solidFill>
                  <a:schemeClr val="tx1"/>
                </a:solidFill>
              </a:rPr>
              <a:t>QOL</a:t>
            </a:r>
            <a:r>
              <a:rPr lang="ja-JP" altLang="en-US" sz="1000" b="1" dirty="0">
                <a:solidFill>
                  <a:schemeClr val="tx1"/>
                </a:solidFill>
              </a:rPr>
              <a:t>の向上</a:t>
            </a:r>
            <a:endParaRPr kumimoji="1" lang="ja-JP" altLang="en-US" sz="1000" b="1" dirty="0">
              <a:solidFill>
                <a:schemeClr val="tx1"/>
              </a:solidFill>
            </a:endParaRPr>
          </a:p>
        </p:txBody>
      </p:sp>
      <p:sp>
        <p:nvSpPr>
          <p:cNvPr id="15" name="四角形: 角を丸くする 14">
            <a:extLst>
              <a:ext uri="{FF2B5EF4-FFF2-40B4-BE49-F238E27FC236}">
                <a16:creationId xmlns:a16="http://schemas.microsoft.com/office/drawing/2014/main" id="{22E3B2A5-1E1F-4524-9B60-1A06EBAE24F8}"/>
              </a:ext>
            </a:extLst>
          </p:cNvPr>
          <p:cNvSpPr/>
          <p:nvPr/>
        </p:nvSpPr>
        <p:spPr>
          <a:xfrm>
            <a:off x="4409728" y="484394"/>
            <a:ext cx="1260000" cy="23300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00" b="1" dirty="0">
                <a:solidFill>
                  <a:schemeClr val="tx1"/>
                </a:solidFill>
              </a:rPr>
              <a:t>【1】 </a:t>
            </a:r>
            <a:r>
              <a:rPr lang="ja-JP" altLang="en-US" sz="1000" b="1" dirty="0">
                <a:solidFill>
                  <a:schemeClr val="tx1"/>
                </a:solidFill>
              </a:rPr>
              <a:t>住民</a:t>
            </a:r>
            <a:r>
              <a:rPr lang="en-US" altLang="ja-JP" sz="1000" b="1" dirty="0">
                <a:solidFill>
                  <a:schemeClr val="tx1"/>
                </a:solidFill>
              </a:rPr>
              <a:t>QOL</a:t>
            </a:r>
            <a:r>
              <a:rPr lang="ja-JP" altLang="en-US" sz="1000" b="1" dirty="0">
                <a:solidFill>
                  <a:schemeClr val="tx1"/>
                </a:solidFill>
              </a:rPr>
              <a:t>の向上</a:t>
            </a:r>
            <a:endParaRPr kumimoji="1" lang="ja-JP" altLang="en-US" sz="1000" b="1" dirty="0">
              <a:solidFill>
                <a:schemeClr val="tx1"/>
              </a:solidFill>
            </a:endParaRPr>
          </a:p>
        </p:txBody>
      </p:sp>
      <p:cxnSp>
        <p:nvCxnSpPr>
          <p:cNvPr id="16" name="直線コネクタ 15">
            <a:extLst>
              <a:ext uri="{FF2B5EF4-FFF2-40B4-BE49-F238E27FC236}">
                <a16:creationId xmlns:a16="http://schemas.microsoft.com/office/drawing/2014/main" id="{8E76E1C0-6765-434F-9B8C-F0A8504CC2FE}"/>
              </a:ext>
            </a:extLst>
          </p:cNvPr>
          <p:cNvCxnSpPr>
            <a:cxnSpLocks/>
          </p:cNvCxnSpPr>
          <p:nvPr/>
        </p:nvCxnSpPr>
        <p:spPr>
          <a:xfrm>
            <a:off x="5878061" y="452606"/>
            <a:ext cx="0" cy="6372000"/>
          </a:xfrm>
          <a:prstGeom prst="line">
            <a:avLst/>
          </a:prstGeom>
        </p:spPr>
        <p:style>
          <a:lnRef idx="1">
            <a:schemeClr val="dk1"/>
          </a:lnRef>
          <a:fillRef idx="0">
            <a:schemeClr val="dk1"/>
          </a:fillRef>
          <a:effectRef idx="0">
            <a:schemeClr val="dk1"/>
          </a:effectRef>
          <a:fontRef idx="minor">
            <a:schemeClr val="tx1"/>
          </a:fontRef>
        </p:style>
      </p:cxnSp>
      <p:sp>
        <p:nvSpPr>
          <p:cNvPr id="13" name="テキスト ボックス 12">
            <a:extLst>
              <a:ext uri="{FF2B5EF4-FFF2-40B4-BE49-F238E27FC236}">
                <a16:creationId xmlns:a16="http://schemas.microsoft.com/office/drawing/2014/main" id="{37536A03-61A9-41AB-B3DA-87E255E52731}"/>
              </a:ext>
            </a:extLst>
          </p:cNvPr>
          <p:cNvSpPr txBox="1"/>
          <p:nvPr/>
        </p:nvSpPr>
        <p:spPr>
          <a:xfrm>
            <a:off x="151239" y="923868"/>
            <a:ext cx="872218" cy="276086"/>
          </a:xfrm>
          <a:prstGeom prst="roundRect">
            <a:avLst/>
          </a:prstGeom>
          <a:solidFill>
            <a:schemeClr val="bg1">
              <a:lumMod val="75000"/>
            </a:schemeClr>
          </a:solidFill>
          <a:ln>
            <a:noFill/>
          </a:ln>
        </p:spPr>
        <p:txBody>
          <a:bodyPr wrap="square" rtlCol="0" anchor="ctr" anchorCtr="0">
            <a:noAutofit/>
          </a:bodyPr>
          <a:lstStyle/>
          <a:p>
            <a:pPr marL="0" lvl="1"/>
            <a:r>
              <a:rPr lang="ja-JP" altLang="en-US" sz="1200" b="1" dirty="0"/>
              <a:t>事業目的</a:t>
            </a:r>
            <a:endParaRPr lang="en-US" altLang="ja-JP" sz="1200" b="1" dirty="0"/>
          </a:p>
        </p:txBody>
      </p:sp>
      <p:sp>
        <p:nvSpPr>
          <p:cNvPr id="18" name="テキスト ボックス 17">
            <a:extLst>
              <a:ext uri="{FF2B5EF4-FFF2-40B4-BE49-F238E27FC236}">
                <a16:creationId xmlns:a16="http://schemas.microsoft.com/office/drawing/2014/main" id="{8C5DFC01-FE81-40F2-BFCF-82A3A033ECA5}"/>
              </a:ext>
            </a:extLst>
          </p:cNvPr>
          <p:cNvSpPr txBox="1"/>
          <p:nvPr/>
        </p:nvSpPr>
        <p:spPr>
          <a:xfrm>
            <a:off x="151239" y="2375277"/>
            <a:ext cx="872218" cy="276086"/>
          </a:xfrm>
          <a:prstGeom prst="roundRect">
            <a:avLst/>
          </a:prstGeom>
          <a:solidFill>
            <a:schemeClr val="bg1">
              <a:lumMod val="75000"/>
            </a:schemeClr>
          </a:solidFill>
          <a:ln>
            <a:noFill/>
          </a:ln>
        </p:spPr>
        <p:txBody>
          <a:bodyPr wrap="square" rtlCol="0" anchor="ctr" anchorCtr="0">
            <a:noAutofit/>
          </a:bodyPr>
          <a:lstStyle/>
          <a:p>
            <a:pPr marL="0" lvl="1"/>
            <a:r>
              <a:rPr lang="ja-JP" altLang="en-US" sz="1200" b="1" dirty="0"/>
              <a:t>事業内容</a:t>
            </a:r>
            <a:endParaRPr lang="en-US" altLang="ja-JP" sz="1200" b="1" dirty="0"/>
          </a:p>
        </p:txBody>
      </p:sp>
      <p:sp>
        <p:nvSpPr>
          <p:cNvPr id="19" name="テキスト ボックス 18">
            <a:extLst>
              <a:ext uri="{FF2B5EF4-FFF2-40B4-BE49-F238E27FC236}">
                <a16:creationId xmlns:a16="http://schemas.microsoft.com/office/drawing/2014/main" id="{D519031D-593F-4835-BAC3-047E72BE8268}"/>
              </a:ext>
            </a:extLst>
          </p:cNvPr>
          <p:cNvSpPr txBox="1"/>
          <p:nvPr/>
        </p:nvSpPr>
        <p:spPr>
          <a:xfrm>
            <a:off x="151239" y="4740063"/>
            <a:ext cx="1189602" cy="276086"/>
          </a:xfrm>
          <a:prstGeom prst="roundRect">
            <a:avLst/>
          </a:prstGeom>
          <a:solidFill>
            <a:schemeClr val="bg1">
              <a:lumMod val="75000"/>
            </a:schemeClr>
          </a:solidFill>
          <a:ln>
            <a:noFill/>
          </a:ln>
        </p:spPr>
        <p:txBody>
          <a:bodyPr wrap="square" rtlCol="0" anchor="ctr" anchorCtr="0">
            <a:noAutofit/>
          </a:bodyPr>
          <a:lstStyle/>
          <a:p>
            <a:pPr marL="0" lvl="1"/>
            <a:r>
              <a:rPr lang="ja-JP" altLang="en-US" sz="1200" b="1" dirty="0"/>
              <a:t>今後の方向性</a:t>
            </a:r>
            <a:endParaRPr lang="en-US" altLang="ja-JP" sz="1200" b="1" dirty="0"/>
          </a:p>
        </p:txBody>
      </p:sp>
      <p:sp>
        <p:nvSpPr>
          <p:cNvPr id="20" name="テキスト ボックス 19">
            <a:extLst>
              <a:ext uri="{FF2B5EF4-FFF2-40B4-BE49-F238E27FC236}">
                <a16:creationId xmlns:a16="http://schemas.microsoft.com/office/drawing/2014/main" id="{350C4EAB-D611-4968-A68F-3B0DD8FB9787}"/>
              </a:ext>
            </a:extLst>
          </p:cNvPr>
          <p:cNvSpPr txBox="1"/>
          <p:nvPr/>
        </p:nvSpPr>
        <p:spPr>
          <a:xfrm>
            <a:off x="6047279" y="917831"/>
            <a:ext cx="872218" cy="276086"/>
          </a:xfrm>
          <a:prstGeom prst="roundRect">
            <a:avLst/>
          </a:prstGeom>
          <a:solidFill>
            <a:schemeClr val="bg1">
              <a:lumMod val="75000"/>
            </a:schemeClr>
          </a:solidFill>
          <a:ln>
            <a:noFill/>
          </a:ln>
        </p:spPr>
        <p:txBody>
          <a:bodyPr wrap="square" rtlCol="0" anchor="ctr" anchorCtr="0">
            <a:noAutofit/>
          </a:bodyPr>
          <a:lstStyle/>
          <a:p>
            <a:pPr marL="0" lvl="1"/>
            <a:r>
              <a:rPr lang="ja-JP" altLang="en-US" sz="1200" b="1" dirty="0"/>
              <a:t>事業目的</a:t>
            </a:r>
            <a:endParaRPr lang="en-US" altLang="ja-JP" sz="1200" b="1" dirty="0"/>
          </a:p>
        </p:txBody>
      </p:sp>
      <p:sp>
        <p:nvSpPr>
          <p:cNvPr id="21" name="テキスト ボックス 20">
            <a:extLst>
              <a:ext uri="{FF2B5EF4-FFF2-40B4-BE49-F238E27FC236}">
                <a16:creationId xmlns:a16="http://schemas.microsoft.com/office/drawing/2014/main" id="{C1D8E0A4-6F3F-4E96-96D0-9A969EEDF87C}"/>
              </a:ext>
            </a:extLst>
          </p:cNvPr>
          <p:cNvSpPr txBox="1"/>
          <p:nvPr/>
        </p:nvSpPr>
        <p:spPr>
          <a:xfrm>
            <a:off x="6077802" y="1791874"/>
            <a:ext cx="872218" cy="276086"/>
          </a:xfrm>
          <a:prstGeom prst="roundRect">
            <a:avLst/>
          </a:prstGeom>
          <a:solidFill>
            <a:schemeClr val="bg1">
              <a:lumMod val="75000"/>
            </a:schemeClr>
          </a:solidFill>
          <a:ln>
            <a:noFill/>
          </a:ln>
        </p:spPr>
        <p:txBody>
          <a:bodyPr wrap="square" rtlCol="0" anchor="ctr" anchorCtr="0">
            <a:noAutofit/>
          </a:bodyPr>
          <a:lstStyle/>
          <a:p>
            <a:pPr marL="0" lvl="1"/>
            <a:r>
              <a:rPr lang="ja-JP" altLang="en-US" sz="1200" b="1" dirty="0"/>
              <a:t>事業内容</a:t>
            </a:r>
            <a:endParaRPr lang="en-US" altLang="ja-JP" sz="1200" b="1" dirty="0"/>
          </a:p>
        </p:txBody>
      </p:sp>
      <p:sp>
        <p:nvSpPr>
          <p:cNvPr id="24" name="テキスト ボックス 23">
            <a:extLst>
              <a:ext uri="{FF2B5EF4-FFF2-40B4-BE49-F238E27FC236}">
                <a16:creationId xmlns:a16="http://schemas.microsoft.com/office/drawing/2014/main" id="{F2E98A91-0E21-40F4-980A-EBD2BC6D0338}"/>
              </a:ext>
            </a:extLst>
          </p:cNvPr>
          <p:cNvSpPr txBox="1"/>
          <p:nvPr/>
        </p:nvSpPr>
        <p:spPr>
          <a:xfrm>
            <a:off x="6077802" y="5643745"/>
            <a:ext cx="1010895" cy="276086"/>
          </a:xfrm>
          <a:prstGeom prst="roundRect">
            <a:avLst>
              <a:gd name="adj" fmla="val 22744"/>
            </a:avLst>
          </a:prstGeom>
          <a:solidFill>
            <a:schemeClr val="bg1">
              <a:lumMod val="75000"/>
            </a:schemeClr>
          </a:solidFill>
          <a:ln>
            <a:noFill/>
          </a:ln>
        </p:spPr>
        <p:txBody>
          <a:bodyPr wrap="square" rtlCol="0" anchor="ctr" anchorCtr="0">
            <a:noAutofit/>
          </a:bodyPr>
          <a:lstStyle/>
          <a:p>
            <a:pPr marL="0" lvl="1"/>
            <a:r>
              <a:rPr lang="ja-JP" altLang="en-US" sz="1200" b="1" dirty="0"/>
              <a:t>スケジュール</a:t>
            </a:r>
            <a:endParaRPr lang="en-US" altLang="ja-JP" sz="1200" b="1" dirty="0"/>
          </a:p>
        </p:txBody>
      </p:sp>
      <p:sp>
        <p:nvSpPr>
          <p:cNvPr id="25" name="フレーム 24">
            <a:extLst>
              <a:ext uri="{FF2B5EF4-FFF2-40B4-BE49-F238E27FC236}">
                <a16:creationId xmlns:a16="http://schemas.microsoft.com/office/drawing/2014/main" id="{439A8F12-068F-400D-9D04-F7895A0B009E}"/>
              </a:ext>
            </a:extLst>
          </p:cNvPr>
          <p:cNvSpPr/>
          <p:nvPr/>
        </p:nvSpPr>
        <p:spPr>
          <a:xfrm>
            <a:off x="6077802" y="1791873"/>
            <a:ext cx="5953369" cy="3619025"/>
          </a:xfrm>
          <a:prstGeom prst="frame">
            <a:avLst>
              <a:gd name="adj1" fmla="val 559"/>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6" name="フレーム 25">
            <a:extLst>
              <a:ext uri="{FF2B5EF4-FFF2-40B4-BE49-F238E27FC236}">
                <a16:creationId xmlns:a16="http://schemas.microsoft.com/office/drawing/2014/main" id="{24A813CC-A14C-4A93-87A2-DA30D2F3CA3B}"/>
              </a:ext>
            </a:extLst>
          </p:cNvPr>
          <p:cNvSpPr/>
          <p:nvPr/>
        </p:nvSpPr>
        <p:spPr>
          <a:xfrm>
            <a:off x="160830" y="2377687"/>
            <a:ext cx="5564792" cy="2070562"/>
          </a:xfrm>
          <a:prstGeom prst="frame">
            <a:avLst>
              <a:gd name="adj1" fmla="val 791"/>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8" name="フレーム 27">
            <a:extLst>
              <a:ext uri="{FF2B5EF4-FFF2-40B4-BE49-F238E27FC236}">
                <a16:creationId xmlns:a16="http://schemas.microsoft.com/office/drawing/2014/main" id="{ACAAC751-D290-4357-9B7F-039373381E5F}"/>
              </a:ext>
            </a:extLst>
          </p:cNvPr>
          <p:cNvSpPr/>
          <p:nvPr/>
        </p:nvSpPr>
        <p:spPr>
          <a:xfrm>
            <a:off x="151238" y="4746507"/>
            <a:ext cx="5564791" cy="958007"/>
          </a:xfrm>
          <a:prstGeom prst="frame">
            <a:avLst>
              <a:gd name="adj1" fmla="val 1667"/>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9" name="フレーム 28">
            <a:extLst>
              <a:ext uri="{FF2B5EF4-FFF2-40B4-BE49-F238E27FC236}">
                <a16:creationId xmlns:a16="http://schemas.microsoft.com/office/drawing/2014/main" id="{4C1EAC6B-8458-4091-B674-B73CE7153552}"/>
              </a:ext>
            </a:extLst>
          </p:cNvPr>
          <p:cNvSpPr/>
          <p:nvPr/>
        </p:nvSpPr>
        <p:spPr>
          <a:xfrm>
            <a:off x="6077802" y="5643746"/>
            <a:ext cx="5953369" cy="882890"/>
          </a:xfrm>
          <a:prstGeom prst="frame">
            <a:avLst>
              <a:gd name="adj1" fmla="val 2618"/>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26458120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765C6-FABF-2D87-584D-1FC02E7C730D}"/>
            </a:ext>
          </a:extLst>
        </p:cNvPr>
        <p:cNvGrpSpPr/>
        <p:nvPr/>
      </p:nvGrpSpPr>
      <p:grpSpPr>
        <a:xfrm>
          <a:off x="0" y="0"/>
          <a:ext cx="0" cy="0"/>
          <a:chOff x="0" y="0"/>
          <a:chExt cx="0" cy="0"/>
        </a:xfrm>
      </p:grpSpPr>
      <p:sp>
        <p:nvSpPr>
          <p:cNvPr id="48" name="テキスト ボックス 47">
            <a:extLst>
              <a:ext uri="{FF2B5EF4-FFF2-40B4-BE49-F238E27FC236}">
                <a16:creationId xmlns:a16="http://schemas.microsoft.com/office/drawing/2014/main" id="{C7814E02-1A2D-58F9-0C3E-866884D2DE23}"/>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t>【</a:t>
            </a:r>
            <a:r>
              <a:rPr kumimoji="1" lang="ja-JP" altLang="en-US" sz="2000" b="1" dirty="0"/>
              <a:t>参考</a:t>
            </a:r>
            <a:r>
              <a:rPr lang="en-US" altLang="ja-JP" sz="2000" b="1" dirty="0"/>
              <a:t>】</a:t>
            </a:r>
            <a:r>
              <a:rPr lang="ja-JP" altLang="en-US" sz="2000" b="1" dirty="0"/>
              <a:t>　</a:t>
            </a:r>
            <a:r>
              <a:rPr kumimoji="1" lang="en-US" altLang="ja-JP" sz="2000" b="1" dirty="0"/>
              <a:t>『</a:t>
            </a:r>
            <a:r>
              <a:rPr kumimoji="1" lang="ja-JP" altLang="en-US" sz="2000" b="1" dirty="0"/>
              <a:t>次世代型スマートシティ</a:t>
            </a:r>
            <a:r>
              <a:rPr kumimoji="1" lang="en-US" altLang="ja-JP" sz="2000" b="1" dirty="0"/>
              <a:t>OSAKA』</a:t>
            </a:r>
            <a:r>
              <a:rPr kumimoji="1" lang="ja-JP" altLang="en-US" sz="2000" b="1" dirty="0"/>
              <a:t>関連施策（大阪府）</a:t>
            </a:r>
            <a:r>
              <a:rPr kumimoji="1" lang="en-US" altLang="ja-JP" sz="2000" b="1" dirty="0"/>
              <a:t> 【</a:t>
            </a:r>
            <a:r>
              <a:rPr lang="ja-JP" altLang="en-US" sz="2000" b="1" dirty="0"/>
              <a:t>４</a:t>
            </a:r>
            <a:r>
              <a:rPr kumimoji="1" lang="en-US" altLang="ja-JP" sz="2000" b="1" dirty="0"/>
              <a:t>】</a:t>
            </a:r>
            <a:endParaRPr lang="en-US" altLang="ja-JP" sz="2000" b="1" dirty="0"/>
          </a:p>
        </p:txBody>
      </p:sp>
      <p:sp>
        <p:nvSpPr>
          <p:cNvPr id="37" name="スライド番号プレースホルダー 3">
            <a:extLst>
              <a:ext uri="{FF2B5EF4-FFF2-40B4-BE49-F238E27FC236}">
                <a16:creationId xmlns:a16="http://schemas.microsoft.com/office/drawing/2014/main" id="{A0BA7CF3-F6D5-7B0B-6753-776373F6FF15}"/>
              </a:ext>
            </a:extLst>
          </p:cNvPr>
          <p:cNvSpPr>
            <a:spLocks noGrp="1"/>
          </p:cNvSpPr>
          <p:nvPr>
            <p:ph type="sldNum" sz="quarter" idx="12"/>
          </p:nvPr>
        </p:nvSpPr>
        <p:spPr>
          <a:xfrm>
            <a:off x="9341305" y="6413010"/>
            <a:ext cx="2743200" cy="365125"/>
          </a:xfrm>
        </p:spPr>
        <p:txBody>
          <a:bodyPr/>
          <a:lstStyle/>
          <a:p>
            <a:fld id="{63C598F0-0FE0-4076-80A3-C96A98F7321E}" type="slidenum">
              <a:rPr kumimoji="1" lang="ja-JP" altLang="en-US" smtClean="0"/>
              <a:t>64</a:t>
            </a:fld>
            <a:endParaRPr kumimoji="1" lang="ja-JP" altLang="en-US" dirty="0"/>
          </a:p>
        </p:txBody>
      </p:sp>
      <p:sp>
        <p:nvSpPr>
          <p:cNvPr id="22" name="正方形/長方形 21">
            <a:extLst>
              <a:ext uri="{FF2B5EF4-FFF2-40B4-BE49-F238E27FC236}">
                <a16:creationId xmlns:a16="http://schemas.microsoft.com/office/drawing/2014/main" id="{3DADE627-3E8B-40E3-B852-783529317C64}"/>
              </a:ext>
            </a:extLst>
          </p:cNvPr>
          <p:cNvSpPr/>
          <p:nvPr/>
        </p:nvSpPr>
        <p:spPr>
          <a:xfrm>
            <a:off x="4777" y="796946"/>
            <a:ext cx="5983382" cy="593200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lIns="180000" rIns="180000" rtlCol="0" anchor="t"/>
          <a:lstStyle/>
          <a:p>
            <a:pPr marL="0" lvl="1"/>
            <a:r>
              <a:rPr lang="ja-JP" altLang="en-US" sz="1200" dirty="0">
                <a:solidFill>
                  <a:schemeClr val="tx1"/>
                </a:solidFill>
              </a:rPr>
              <a:t>都市連動型メタバース「バーチャル大阪」と連動した府立学校プラットフォーム「大阪府立バー</a:t>
            </a:r>
            <a:endParaRPr lang="en-US" altLang="ja-JP" sz="1200" dirty="0">
              <a:solidFill>
                <a:schemeClr val="tx1"/>
              </a:solidFill>
            </a:endParaRPr>
          </a:p>
          <a:p>
            <a:pPr marL="0" lvl="1"/>
            <a:r>
              <a:rPr lang="ja-JP" altLang="en-US" sz="1200" dirty="0">
                <a:solidFill>
                  <a:schemeClr val="tx1"/>
                </a:solidFill>
              </a:rPr>
              <a:t>チャル高校（愛称：</a:t>
            </a:r>
            <a:r>
              <a:rPr lang="en-US" altLang="ja-JP" sz="1200" dirty="0" err="1">
                <a:solidFill>
                  <a:schemeClr val="tx1"/>
                </a:solidFill>
              </a:rPr>
              <a:t>EEnen</a:t>
            </a:r>
            <a:r>
              <a:rPr lang="ja-JP" altLang="en-US" sz="1200" dirty="0">
                <a:solidFill>
                  <a:schemeClr val="tx1"/>
                </a:solidFill>
              </a:rPr>
              <a:t>）」を活用し、府立高校等の生徒と、国内外の小中高生等による</a:t>
            </a:r>
            <a:endParaRPr lang="en-US" altLang="ja-JP" sz="1200" dirty="0">
              <a:solidFill>
                <a:schemeClr val="tx1"/>
              </a:solidFill>
            </a:endParaRPr>
          </a:p>
          <a:p>
            <a:pPr marL="0" lvl="1"/>
            <a:r>
              <a:rPr lang="ja-JP" altLang="en-US" sz="1200" dirty="0">
                <a:solidFill>
                  <a:schemeClr val="tx1"/>
                </a:solidFill>
              </a:rPr>
              <a:t>大阪・関西万博のテーマ「いのち輝く未来社会のデザイン」の実現に向けた意見交流等を実施。</a:t>
            </a:r>
            <a:endParaRPr lang="en-US" altLang="ja-JP" sz="1200" dirty="0">
              <a:solidFill>
                <a:schemeClr val="tx1"/>
              </a:solidFill>
            </a:endParaRPr>
          </a:p>
          <a:p>
            <a:pPr marL="0" lvl="1"/>
            <a:endParaRPr lang="en-US" altLang="ja-JP" sz="1200" dirty="0">
              <a:solidFill>
                <a:schemeClr val="tx1"/>
              </a:solidFill>
            </a:endParaRPr>
          </a:p>
          <a:p>
            <a:pPr marL="0" lvl="1"/>
            <a:r>
              <a:rPr lang="ja-JP" altLang="en-US" sz="1000" dirty="0"/>
              <a:t>　　　　　　　　　　（</a:t>
            </a:r>
            <a:r>
              <a:rPr lang="en-US" altLang="ja-JP" sz="1000" dirty="0"/>
              <a:t>2025</a:t>
            </a:r>
            <a:r>
              <a:rPr lang="ja-JP" altLang="en-US" sz="1000" dirty="0"/>
              <a:t>年度実績）</a:t>
            </a:r>
            <a:endParaRPr lang="en-US" altLang="ja-JP" sz="1000" dirty="0"/>
          </a:p>
          <a:p>
            <a:pPr marL="0" lvl="1"/>
            <a:r>
              <a:rPr lang="ja-JP" altLang="en-US" sz="1200" b="1" dirty="0"/>
              <a:t>　Ａ．メタバース空間でのステージイベント</a:t>
            </a:r>
            <a:endParaRPr lang="en-US" altLang="ja-JP" sz="1200" b="1" dirty="0"/>
          </a:p>
          <a:p>
            <a:pPr marL="0" lvl="1"/>
            <a:r>
              <a:rPr lang="ja-JP" altLang="en-US" sz="1200" dirty="0"/>
              <a:t>　　</a:t>
            </a:r>
            <a:r>
              <a:rPr lang="ja-JP" altLang="en-US" sz="1200" dirty="0">
                <a:solidFill>
                  <a:schemeClr val="tx1"/>
                </a:solidFill>
              </a:rPr>
              <a:t>１．万博会場と連動した発表</a:t>
            </a:r>
            <a:endParaRPr lang="en-US" altLang="ja-JP" sz="1200" dirty="0">
              <a:solidFill>
                <a:schemeClr val="tx1"/>
              </a:solidFill>
            </a:endParaRPr>
          </a:p>
          <a:p>
            <a:pPr marL="0" lvl="1"/>
            <a:r>
              <a:rPr lang="ja-JP" altLang="en-US" sz="1200" dirty="0"/>
              <a:t>　　　　　　大阪・関西万博「</a:t>
            </a:r>
            <a:r>
              <a:rPr lang="en-US" altLang="ja-JP" sz="1200" dirty="0"/>
              <a:t>SDGs</a:t>
            </a:r>
            <a:r>
              <a:rPr lang="ja-JP" altLang="en-US" sz="1200" dirty="0"/>
              <a:t>ビジネスサミット」（</a:t>
            </a:r>
            <a:r>
              <a:rPr lang="en-US" altLang="ja-JP" sz="1200" dirty="0"/>
              <a:t>2025</a:t>
            </a:r>
            <a:r>
              <a:rPr lang="ja-JP" altLang="en-US" sz="1200" dirty="0"/>
              <a:t>年</a:t>
            </a:r>
            <a:r>
              <a:rPr lang="en-US" altLang="ja-JP" sz="1200" dirty="0"/>
              <a:t>7</a:t>
            </a:r>
            <a:r>
              <a:rPr lang="ja-JP" altLang="en-US" sz="1200" dirty="0"/>
              <a:t>月</a:t>
            </a:r>
            <a:r>
              <a:rPr lang="en-US" altLang="ja-JP" sz="1200" dirty="0"/>
              <a:t>30</a:t>
            </a:r>
            <a:r>
              <a:rPr lang="ja-JP" altLang="en-US" sz="1200" dirty="0"/>
              <a:t>日）</a:t>
            </a:r>
            <a:endParaRPr lang="en-US" altLang="ja-JP" sz="1200" dirty="0"/>
          </a:p>
          <a:p>
            <a:pPr marL="0" lvl="1"/>
            <a:r>
              <a:rPr lang="ja-JP" altLang="en-US" sz="1200" dirty="0"/>
              <a:t>　　　　　　会場のギャラリー</a:t>
            </a:r>
            <a:r>
              <a:rPr lang="en-US" altLang="ja-JP" sz="1200" dirty="0"/>
              <a:t>EAST</a:t>
            </a:r>
            <a:r>
              <a:rPr lang="ja-JP" altLang="en-US" sz="1200" dirty="0"/>
              <a:t>ステージとメタバース空間とを相互に連動させ、</a:t>
            </a:r>
            <a:endParaRPr lang="en-US" altLang="ja-JP" sz="1200" dirty="0"/>
          </a:p>
          <a:p>
            <a:pPr marL="0" lvl="1"/>
            <a:r>
              <a:rPr lang="en-US" altLang="ja-JP" sz="1200" dirty="0"/>
              <a:t>           SDGs</a:t>
            </a:r>
            <a:r>
              <a:rPr lang="ja-JP" altLang="en-US" sz="1200" dirty="0"/>
              <a:t>の取組に関する発表を実施</a:t>
            </a:r>
            <a:endParaRPr lang="en-US" altLang="ja-JP" sz="1200" dirty="0"/>
          </a:p>
          <a:p>
            <a:pPr marL="0" lvl="1"/>
            <a:r>
              <a:rPr lang="ja-JP" altLang="en-US" sz="1050" dirty="0"/>
              <a:t>　　　　 大阪市立中泉尾小学校・枚方市立樟葉西中学校・大阪府立淀商業高校・立命館大学</a:t>
            </a:r>
            <a:r>
              <a:rPr lang="en-US" altLang="ja-JP" sz="1050" dirty="0"/>
              <a:t>(</a:t>
            </a:r>
            <a:r>
              <a:rPr lang="ja-JP" altLang="en-US" sz="1050" dirty="0"/>
              <a:t>会場</a:t>
            </a:r>
            <a:r>
              <a:rPr lang="en-US" altLang="ja-JP" sz="1050" dirty="0"/>
              <a:t>)</a:t>
            </a:r>
          </a:p>
          <a:p>
            <a:pPr marL="0" lvl="1"/>
            <a:r>
              <a:rPr lang="ja-JP" altLang="en-US" sz="1050" dirty="0"/>
              <a:t>　　　　 枚方市立東香里小学校</a:t>
            </a:r>
            <a:r>
              <a:rPr lang="en-US" altLang="ja-JP" sz="1050" dirty="0"/>
              <a:t>(</a:t>
            </a:r>
            <a:r>
              <a:rPr lang="ja-JP" altLang="en-US" sz="1050" dirty="0"/>
              <a:t>メタバース空間から発表</a:t>
            </a:r>
            <a:r>
              <a:rPr lang="en-US" altLang="ja-JP" sz="1050" dirty="0"/>
              <a:t>)</a:t>
            </a:r>
          </a:p>
          <a:p>
            <a:pPr marL="0" lvl="1"/>
            <a:r>
              <a:rPr lang="ja-JP" altLang="en-US" sz="400" dirty="0"/>
              <a:t>　　</a:t>
            </a:r>
            <a:endParaRPr lang="en-US" altLang="ja-JP" sz="400" dirty="0"/>
          </a:p>
          <a:p>
            <a:pPr marL="0" lvl="1"/>
            <a:r>
              <a:rPr lang="ja-JP" altLang="en-US" sz="1200" dirty="0"/>
              <a:t>　　２．メタバースファッションショー</a:t>
            </a:r>
            <a:endParaRPr lang="en-US" altLang="ja-JP" sz="1200" dirty="0"/>
          </a:p>
          <a:p>
            <a:pPr marL="0" lvl="1"/>
            <a:r>
              <a:rPr lang="ja-JP" altLang="en-US" sz="1200" dirty="0"/>
              <a:t>　　　　　　府立泉尾工業高校　（</a:t>
            </a:r>
            <a:r>
              <a:rPr lang="en-US" altLang="ja-JP" sz="1200" dirty="0"/>
              <a:t>2025</a:t>
            </a:r>
            <a:r>
              <a:rPr lang="ja-JP" altLang="en-US" sz="1200" dirty="0"/>
              <a:t>年</a:t>
            </a:r>
            <a:r>
              <a:rPr lang="en-US" altLang="ja-JP" sz="1200" dirty="0"/>
              <a:t>9</a:t>
            </a:r>
            <a:r>
              <a:rPr lang="ja-JP" altLang="en-US" sz="1200" dirty="0"/>
              <a:t>月</a:t>
            </a:r>
            <a:r>
              <a:rPr lang="en-US" altLang="ja-JP" sz="1200" dirty="0"/>
              <a:t>29</a:t>
            </a:r>
            <a:r>
              <a:rPr lang="ja-JP" altLang="en-US" sz="1200" dirty="0"/>
              <a:t>日）</a:t>
            </a:r>
            <a:endParaRPr lang="en-US" altLang="ja-JP" sz="1200" dirty="0"/>
          </a:p>
          <a:p>
            <a:pPr marL="0" lvl="1"/>
            <a:r>
              <a:rPr lang="ja-JP" altLang="en-US" sz="1200" dirty="0"/>
              <a:t>　　　　　　ファッション工学科の生徒が実際に製作した衣装をもとにメタバース空間でアバターが</a:t>
            </a:r>
            <a:endParaRPr lang="en-US" altLang="ja-JP" sz="1200" dirty="0"/>
          </a:p>
          <a:p>
            <a:pPr marL="0" lvl="1"/>
            <a:r>
              <a:rPr lang="ja-JP" altLang="en-US" sz="1200" dirty="0"/>
              <a:t>　　　　　　着用してファッションショーを実施</a:t>
            </a:r>
            <a:endParaRPr lang="en-US" altLang="ja-JP" sz="1200" dirty="0"/>
          </a:p>
          <a:p>
            <a:pPr marL="0" lvl="1"/>
            <a:endParaRPr lang="en-US" altLang="ja-JP" sz="400" dirty="0"/>
          </a:p>
          <a:p>
            <a:pPr marL="0" lvl="1"/>
            <a:r>
              <a:rPr lang="ja-JP" altLang="en-US" sz="1200" dirty="0"/>
              <a:t>　　３．</a:t>
            </a:r>
            <a:r>
              <a:rPr lang="en-US" altLang="ja-JP" sz="1200" dirty="0" err="1"/>
              <a:t>Art×Design×Craft</a:t>
            </a:r>
            <a:r>
              <a:rPr lang="ja-JP" altLang="en-US" sz="1200" dirty="0"/>
              <a:t>　メタバースイベント</a:t>
            </a:r>
            <a:endParaRPr lang="en-US" altLang="ja-JP" sz="1200" dirty="0"/>
          </a:p>
          <a:p>
            <a:pPr marL="0" lvl="1"/>
            <a:r>
              <a:rPr lang="ja-JP" altLang="en-US" sz="1200" dirty="0"/>
              <a:t>　　　　　　府立工芸高校（</a:t>
            </a:r>
            <a:r>
              <a:rPr lang="en-US" altLang="ja-JP" sz="1200" dirty="0"/>
              <a:t>2025</a:t>
            </a:r>
            <a:r>
              <a:rPr lang="ja-JP" altLang="en-US" sz="1200" dirty="0"/>
              <a:t>年</a:t>
            </a:r>
            <a:r>
              <a:rPr lang="en-US" altLang="ja-JP" sz="1200" dirty="0"/>
              <a:t>10</a:t>
            </a:r>
            <a:r>
              <a:rPr lang="ja-JP" altLang="en-US" sz="1200" dirty="0"/>
              <a:t>月</a:t>
            </a:r>
            <a:r>
              <a:rPr lang="en-US" altLang="ja-JP" sz="1200" dirty="0"/>
              <a:t>31</a:t>
            </a:r>
            <a:r>
              <a:rPr lang="ja-JP" altLang="en-US" sz="1200" dirty="0"/>
              <a:t>日）</a:t>
            </a:r>
            <a:endParaRPr lang="en-US" altLang="ja-JP" sz="1200" dirty="0"/>
          </a:p>
          <a:p>
            <a:pPr marL="0" lvl="1"/>
            <a:r>
              <a:rPr lang="ja-JP" altLang="en-US" sz="1200" dirty="0"/>
              <a:t>　　　　　　インテリアデザイン科の生徒による万博や校内での取組をメタバース空間で発表</a:t>
            </a:r>
            <a:endParaRPr lang="en-US" altLang="ja-JP" sz="1200" dirty="0"/>
          </a:p>
          <a:p>
            <a:pPr marL="0" lvl="1"/>
            <a:endParaRPr lang="en-US" altLang="ja-JP" sz="400" dirty="0"/>
          </a:p>
          <a:p>
            <a:pPr marL="0" lvl="1"/>
            <a:r>
              <a:rPr lang="ja-JP" altLang="en-US" sz="1200" dirty="0"/>
              <a:t>　　４．農芸クイズ！メタバースイベント</a:t>
            </a:r>
            <a:endParaRPr lang="en-US" altLang="ja-JP" sz="1200" dirty="0"/>
          </a:p>
          <a:p>
            <a:pPr marL="0" lvl="1"/>
            <a:r>
              <a:rPr lang="ja-JP" altLang="en-US" sz="1200" dirty="0"/>
              <a:t>　　　　　　府立農芸高校（</a:t>
            </a:r>
            <a:r>
              <a:rPr lang="en-US" altLang="ja-JP" sz="1200" dirty="0"/>
              <a:t>2025</a:t>
            </a:r>
            <a:r>
              <a:rPr lang="ja-JP" altLang="en-US" sz="1200" dirty="0"/>
              <a:t>年</a:t>
            </a:r>
            <a:r>
              <a:rPr lang="en-US" altLang="ja-JP" sz="1200" dirty="0"/>
              <a:t>12</a:t>
            </a:r>
            <a:r>
              <a:rPr lang="ja-JP" altLang="en-US" sz="1200" dirty="0"/>
              <a:t>月</a:t>
            </a:r>
            <a:r>
              <a:rPr lang="en-US" altLang="ja-JP" sz="1200" dirty="0"/>
              <a:t>23</a:t>
            </a:r>
            <a:r>
              <a:rPr lang="ja-JP" altLang="en-US" sz="1200" dirty="0"/>
              <a:t>日）</a:t>
            </a:r>
            <a:endParaRPr lang="en-US" altLang="ja-JP" sz="1200" dirty="0"/>
          </a:p>
          <a:p>
            <a:pPr marL="0" lvl="1"/>
            <a:r>
              <a:rPr lang="ja-JP" altLang="en-US" sz="1200" dirty="0"/>
              <a:t>　　　　　　府立農芸高校生徒による、学びや地域との取組発表</a:t>
            </a:r>
            <a:endParaRPr lang="en-US" altLang="ja-JP" sz="1200" dirty="0"/>
          </a:p>
          <a:p>
            <a:pPr marL="0" lvl="1"/>
            <a:endParaRPr lang="en-US" altLang="ja-JP" sz="400" dirty="0"/>
          </a:p>
          <a:p>
            <a:pPr marL="0" lvl="1"/>
            <a:r>
              <a:rPr lang="ja-JP" altLang="en-US" sz="1200" dirty="0"/>
              <a:t>　　５．エネルギー問題に向けた取組</a:t>
            </a:r>
            <a:endParaRPr lang="en-US" altLang="ja-JP" sz="1200" dirty="0"/>
          </a:p>
          <a:p>
            <a:pPr marL="0" lvl="1"/>
            <a:r>
              <a:rPr lang="ja-JP" altLang="en-US" sz="1200" dirty="0"/>
              <a:t>　　　　　　府立城東工科高校（</a:t>
            </a:r>
            <a:r>
              <a:rPr lang="en-US" altLang="ja-JP" sz="1200" dirty="0"/>
              <a:t>2026</a:t>
            </a:r>
            <a:r>
              <a:rPr lang="ja-JP" altLang="en-US" sz="1200" dirty="0"/>
              <a:t>年１月</a:t>
            </a:r>
            <a:r>
              <a:rPr lang="en-US" altLang="ja-JP" sz="1200" dirty="0"/>
              <a:t>23</a:t>
            </a:r>
            <a:r>
              <a:rPr lang="ja-JP" altLang="en-US" sz="1200" dirty="0"/>
              <a:t>日）</a:t>
            </a:r>
            <a:endParaRPr lang="en-US" altLang="ja-JP" sz="1200" dirty="0"/>
          </a:p>
          <a:p>
            <a:pPr marL="0" lvl="1"/>
            <a:r>
              <a:rPr lang="ja-JP" altLang="en-US" sz="1200" dirty="0"/>
              <a:t>　　　　　　府立城東工科高校生徒による建物への工夫で環境問題に挑むメタバースイベント</a:t>
            </a:r>
            <a:endParaRPr lang="en-US" altLang="ja-JP" sz="1200" dirty="0"/>
          </a:p>
          <a:p>
            <a:pPr marL="0" lvl="1"/>
            <a:r>
              <a:rPr lang="ja-JP" altLang="en-US" sz="400" dirty="0">
                <a:solidFill>
                  <a:srgbClr val="FF0000"/>
                </a:solidFill>
              </a:rPr>
              <a:t>　　</a:t>
            </a:r>
            <a:endParaRPr lang="en-US" altLang="ja-JP" sz="400" dirty="0">
              <a:solidFill>
                <a:srgbClr val="FF0000"/>
              </a:solidFill>
            </a:endParaRPr>
          </a:p>
          <a:p>
            <a:pPr marL="0" lvl="1"/>
            <a:endParaRPr lang="en-US" altLang="ja-JP" sz="400" dirty="0"/>
          </a:p>
          <a:p>
            <a:pPr marL="0" lvl="1"/>
            <a:r>
              <a:rPr lang="ja-JP" altLang="en-US" sz="1200" b="1" dirty="0"/>
              <a:t>　Ｂ．メタバース空間での展示イベント</a:t>
            </a:r>
            <a:endParaRPr lang="en-US" altLang="ja-JP" sz="1200" b="1" dirty="0"/>
          </a:p>
          <a:p>
            <a:pPr marL="0" lvl="1"/>
            <a:r>
              <a:rPr lang="ja-JP" altLang="en-US" sz="1200" dirty="0"/>
              <a:t>　　大阪・関西万博における府立学校生徒のワークショップ発表で使用したポスター展示</a:t>
            </a:r>
            <a:endParaRPr lang="en-US" altLang="ja-JP" sz="1200" dirty="0"/>
          </a:p>
          <a:p>
            <a:pPr marL="0" lvl="1"/>
            <a:r>
              <a:rPr lang="ja-JP" altLang="en-US" sz="1200" dirty="0"/>
              <a:t>　　府立学校</a:t>
            </a:r>
            <a:r>
              <a:rPr lang="en-US" altLang="ja-JP" sz="1200" dirty="0"/>
              <a:t>12</a:t>
            </a:r>
            <a:r>
              <a:rPr lang="ja-JP" altLang="en-US" sz="1200" dirty="0"/>
              <a:t>校</a:t>
            </a:r>
            <a:r>
              <a:rPr lang="en-US" altLang="ja-JP" sz="1200" dirty="0"/>
              <a:t>15</a:t>
            </a:r>
            <a:r>
              <a:rPr lang="ja-JP" altLang="en-US" sz="1200" dirty="0"/>
              <a:t>チーム（</a:t>
            </a:r>
            <a:r>
              <a:rPr lang="en-US" altLang="ja-JP" sz="1200" dirty="0"/>
              <a:t>2025</a:t>
            </a:r>
            <a:r>
              <a:rPr lang="ja-JP" altLang="en-US" sz="1200" dirty="0"/>
              <a:t>年</a:t>
            </a:r>
            <a:r>
              <a:rPr lang="en-US" altLang="ja-JP" sz="1200" dirty="0"/>
              <a:t>6</a:t>
            </a:r>
            <a:r>
              <a:rPr lang="ja-JP" altLang="en-US" sz="1200" dirty="0"/>
              <a:t>月～）</a:t>
            </a:r>
            <a:endParaRPr lang="en-US" altLang="ja-JP" sz="1050" dirty="0"/>
          </a:p>
          <a:p>
            <a:pPr marL="0" lvl="1"/>
            <a:r>
              <a:rPr lang="ja-JP" altLang="en-US" sz="1050" dirty="0"/>
              <a:t>　　 </a:t>
            </a:r>
            <a:r>
              <a:rPr lang="ja-JP" altLang="en-US" sz="1000" dirty="0"/>
              <a:t>夕陽丘高校、茨木西高校、交野高校、富田林高校、園芸高校、泉尾工業高校、工芸高校、</a:t>
            </a:r>
            <a:endParaRPr lang="en-US" altLang="ja-JP" sz="1000" dirty="0"/>
          </a:p>
          <a:p>
            <a:pPr marL="0" lvl="1"/>
            <a:r>
              <a:rPr lang="ja-JP" altLang="en-US" sz="1000" dirty="0"/>
              <a:t>　　 大阪ビジネスフロンティア高校、水都国際高校、桜和高校、門真なみはや高校、だいせん聴覚高等支援学校</a:t>
            </a:r>
            <a:endParaRPr lang="en-US" altLang="ja-JP" sz="1000" dirty="0"/>
          </a:p>
          <a:p>
            <a:pPr marL="0" lvl="1"/>
            <a:endParaRPr lang="en-US" altLang="ja-JP" sz="1200" dirty="0"/>
          </a:p>
          <a:p>
            <a:pPr marL="0" lvl="1"/>
            <a:r>
              <a:rPr lang="ja-JP" altLang="en-US" sz="1200" dirty="0"/>
              <a:t>　</a:t>
            </a:r>
          </a:p>
          <a:p>
            <a:pPr marL="0" lvl="1"/>
            <a:endParaRPr lang="en-US" altLang="ja-JP" sz="1200" dirty="0"/>
          </a:p>
        </p:txBody>
      </p:sp>
      <p:sp>
        <p:nvSpPr>
          <p:cNvPr id="23" name="正方形/長方形 22">
            <a:extLst>
              <a:ext uri="{FF2B5EF4-FFF2-40B4-BE49-F238E27FC236}">
                <a16:creationId xmlns:a16="http://schemas.microsoft.com/office/drawing/2014/main" id="{BC639C5C-C78C-4998-A8FF-DE6AE00EECD1}"/>
              </a:ext>
            </a:extLst>
          </p:cNvPr>
          <p:cNvSpPr/>
          <p:nvPr/>
        </p:nvSpPr>
        <p:spPr>
          <a:xfrm>
            <a:off x="107490" y="442517"/>
            <a:ext cx="5746194" cy="288000"/>
          </a:xfrm>
          <a:prstGeom prst="rect">
            <a:avLst/>
          </a:prstGeom>
          <a:solidFill>
            <a:schemeClr val="tx1">
              <a:lumMod val="75000"/>
              <a:lumOff val="25000"/>
            </a:schemeClr>
          </a:solidFill>
          <a:ln>
            <a:solidFill>
              <a:schemeClr val="tx1">
                <a:lumMod val="95000"/>
                <a:lumOff val="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285750" indent="-285750">
              <a:buFont typeface="Wingdings" panose="05000000000000000000" pitchFamily="2" charset="2"/>
              <a:buChar char="n"/>
            </a:pPr>
            <a:r>
              <a:rPr lang="ja-JP" altLang="en-US" sz="1400" b="1" dirty="0"/>
              <a:t>メタバース空間「大阪府立バーチャル高校」の活用</a:t>
            </a:r>
          </a:p>
        </p:txBody>
      </p:sp>
      <p:sp>
        <p:nvSpPr>
          <p:cNvPr id="10" name="正方形/長方形 9">
            <a:extLst>
              <a:ext uri="{FF2B5EF4-FFF2-40B4-BE49-F238E27FC236}">
                <a16:creationId xmlns:a16="http://schemas.microsoft.com/office/drawing/2014/main" id="{13C11DF7-E5E8-4B4E-A444-942A52D62B1F}"/>
              </a:ext>
            </a:extLst>
          </p:cNvPr>
          <p:cNvSpPr/>
          <p:nvPr/>
        </p:nvSpPr>
        <p:spPr>
          <a:xfrm>
            <a:off x="6023938" y="1509217"/>
            <a:ext cx="5874512" cy="19458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t"/>
          <a:lstStyle/>
          <a:p>
            <a:pPr marL="0" lvl="1" algn="just">
              <a:lnSpc>
                <a:spcPts val="1600"/>
              </a:lnSpc>
            </a:pPr>
            <a:endParaRPr lang="en-US" altLang="ja-JP" sz="1200" dirty="0">
              <a:solidFill>
                <a:schemeClr val="tx1"/>
              </a:solidFill>
            </a:endParaRPr>
          </a:p>
          <a:p>
            <a:pPr marL="0" lvl="1" algn="just">
              <a:lnSpc>
                <a:spcPts val="1600"/>
              </a:lnSpc>
            </a:pPr>
            <a:r>
              <a:rPr lang="ja-JP" altLang="en-US" sz="1200" dirty="0">
                <a:solidFill>
                  <a:schemeClr val="tx1"/>
                </a:solidFill>
              </a:rPr>
              <a:t>　①</a:t>
            </a:r>
            <a:r>
              <a:rPr lang="ja-JP" altLang="en-US" sz="1200" u="sng" dirty="0">
                <a:solidFill>
                  <a:schemeClr val="tx1"/>
                </a:solidFill>
              </a:rPr>
              <a:t>府立高校専用の</a:t>
            </a:r>
            <a:r>
              <a:rPr lang="en-US" altLang="ja-JP" sz="1200" u="sng" dirty="0">
                <a:solidFill>
                  <a:schemeClr val="tx1"/>
                </a:solidFill>
              </a:rPr>
              <a:t>AI</a:t>
            </a:r>
            <a:r>
              <a:rPr lang="ja-JP" altLang="en-US" sz="1200" u="sng" dirty="0">
                <a:solidFill>
                  <a:schemeClr val="tx1"/>
                </a:solidFill>
              </a:rPr>
              <a:t>環境</a:t>
            </a:r>
          </a:p>
          <a:p>
            <a:pPr marL="0" lvl="1" algn="just">
              <a:lnSpc>
                <a:spcPts val="1600"/>
              </a:lnSpc>
            </a:pPr>
            <a:r>
              <a:rPr lang="ja-JP" altLang="en-US" sz="1200" dirty="0">
                <a:solidFill>
                  <a:schemeClr val="tx1"/>
                </a:solidFill>
              </a:rPr>
              <a:t>　　　府立高校だけのテナントで、生徒や教員が円滑に活用。</a:t>
            </a:r>
            <a:endParaRPr lang="en-US" altLang="ja-JP" sz="1200" dirty="0">
              <a:solidFill>
                <a:schemeClr val="tx1"/>
              </a:solidFill>
            </a:endParaRPr>
          </a:p>
          <a:p>
            <a:pPr marL="0" lvl="1" algn="just">
              <a:lnSpc>
                <a:spcPts val="1600"/>
              </a:lnSpc>
            </a:pPr>
            <a:r>
              <a:rPr lang="ja-JP" altLang="en-US" sz="1200" dirty="0">
                <a:solidFill>
                  <a:schemeClr val="tx1"/>
                </a:solidFill>
              </a:rPr>
              <a:t>　②</a:t>
            </a:r>
            <a:r>
              <a:rPr lang="ja-JP" altLang="en-US" sz="1200" u="sng" dirty="0">
                <a:solidFill>
                  <a:schemeClr val="tx1"/>
                </a:solidFill>
              </a:rPr>
              <a:t>安心・安全の</a:t>
            </a:r>
            <a:r>
              <a:rPr lang="en-US" altLang="ja-JP" sz="1200" u="sng" dirty="0">
                <a:solidFill>
                  <a:schemeClr val="tx1"/>
                </a:solidFill>
              </a:rPr>
              <a:t>AI</a:t>
            </a:r>
            <a:r>
              <a:rPr lang="ja-JP" altLang="en-US" sz="1200" u="sng" dirty="0">
                <a:solidFill>
                  <a:schemeClr val="tx1"/>
                </a:solidFill>
              </a:rPr>
              <a:t>環境</a:t>
            </a:r>
            <a:endParaRPr lang="en-US" altLang="ja-JP" sz="1200" u="sng" dirty="0">
              <a:solidFill>
                <a:schemeClr val="tx1"/>
              </a:solidFill>
            </a:endParaRPr>
          </a:p>
          <a:p>
            <a:pPr marL="0" lvl="1" algn="just">
              <a:lnSpc>
                <a:spcPts val="1600"/>
              </a:lnSpc>
            </a:pPr>
            <a:r>
              <a:rPr lang="ja-JP" altLang="en-US" sz="1200" dirty="0">
                <a:solidFill>
                  <a:schemeClr val="tx1"/>
                </a:solidFill>
              </a:rPr>
              <a:t>　　　</a:t>
            </a:r>
            <a:r>
              <a:rPr lang="en-US" altLang="ja-JP" sz="1200" dirty="0">
                <a:solidFill>
                  <a:schemeClr val="tx1"/>
                </a:solidFill>
              </a:rPr>
              <a:t>AI</a:t>
            </a:r>
            <a:r>
              <a:rPr lang="ja-JP" altLang="en-US" sz="1200" dirty="0">
                <a:solidFill>
                  <a:schemeClr val="tx1"/>
                </a:solidFill>
              </a:rPr>
              <a:t>に入力された内容は学習せず、不適切な内容はフィルタリング。</a:t>
            </a:r>
            <a:endParaRPr lang="en-US" altLang="ja-JP" sz="1200" dirty="0">
              <a:solidFill>
                <a:schemeClr val="tx1"/>
              </a:solidFill>
            </a:endParaRPr>
          </a:p>
          <a:p>
            <a:pPr marL="0" lvl="1" algn="just">
              <a:lnSpc>
                <a:spcPts val="1600"/>
              </a:lnSpc>
            </a:pPr>
            <a:r>
              <a:rPr lang="ja-JP" altLang="en-US" sz="1200" dirty="0">
                <a:solidFill>
                  <a:schemeClr val="tx1"/>
                </a:solidFill>
              </a:rPr>
              <a:t>　③</a:t>
            </a:r>
            <a:r>
              <a:rPr lang="ja-JP" altLang="en-US" sz="1200" u="sng" dirty="0">
                <a:solidFill>
                  <a:schemeClr val="tx1"/>
                </a:solidFill>
              </a:rPr>
              <a:t>優秀・最適な</a:t>
            </a:r>
            <a:r>
              <a:rPr lang="en-US" altLang="ja-JP" sz="1200" u="sng" dirty="0">
                <a:solidFill>
                  <a:schemeClr val="tx1"/>
                </a:solidFill>
              </a:rPr>
              <a:t>AI</a:t>
            </a:r>
            <a:r>
              <a:rPr lang="ja-JP" altLang="en-US" sz="1200" u="sng" dirty="0">
                <a:solidFill>
                  <a:schemeClr val="tx1"/>
                </a:solidFill>
              </a:rPr>
              <a:t>環境</a:t>
            </a:r>
          </a:p>
          <a:p>
            <a:pPr marL="0" lvl="1" algn="just">
              <a:lnSpc>
                <a:spcPts val="1600"/>
              </a:lnSpc>
            </a:pPr>
            <a:r>
              <a:rPr lang="ja-JP" altLang="en-US" sz="1200" dirty="0">
                <a:solidFill>
                  <a:schemeClr val="tx1"/>
                </a:solidFill>
              </a:rPr>
              <a:t>　　　調査研究に基づき、府立高校生の活用に適した生成</a:t>
            </a:r>
            <a:r>
              <a:rPr lang="en-US" altLang="ja-JP" sz="1200" dirty="0">
                <a:solidFill>
                  <a:schemeClr val="tx1"/>
                </a:solidFill>
              </a:rPr>
              <a:t>AI</a:t>
            </a:r>
            <a:r>
              <a:rPr lang="ja-JP" altLang="en-US" sz="1200" dirty="0">
                <a:solidFill>
                  <a:schemeClr val="tx1"/>
                </a:solidFill>
              </a:rPr>
              <a:t>を採用。</a:t>
            </a:r>
            <a:endParaRPr lang="en-US" altLang="ja-JP" sz="1200" dirty="0">
              <a:solidFill>
                <a:schemeClr val="tx1"/>
              </a:solidFill>
            </a:endParaRPr>
          </a:p>
          <a:p>
            <a:pPr marL="0" lvl="1" algn="just">
              <a:lnSpc>
                <a:spcPts val="1600"/>
              </a:lnSpc>
            </a:pPr>
            <a:r>
              <a:rPr lang="ja-JP" altLang="en-US" sz="1200" dirty="0">
                <a:solidFill>
                  <a:schemeClr val="tx1"/>
                </a:solidFill>
              </a:rPr>
              <a:t>　④</a:t>
            </a:r>
            <a:r>
              <a:rPr lang="ja-JP" altLang="en-US" sz="1200" u="sng" dirty="0">
                <a:solidFill>
                  <a:schemeClr val="tx1"/>
                </a:solidFill>
              </a:rPr>
              <a:t>柔軟・拡張の</a:t>
            </a:r>
            <a:r>
              <a:rPr lang="en-US" altLang="ja-JP" sz="1200" u="sng" dirty="0">
                <a:solidFill>
                  <a:schemeClr val="tx1"/>
                </a:solidFill>
              </a:rPr>
              <a:t>AI</a:t>
            </a:r>
            <a:r>
              <a:rPr lang="ja-JP" altLang="en-US" sz="1200" u="sng" dirty="0">
                <a:solidFill>
                  <a:schemeClr val="tx1"/>
                </a:solidFill>
              </a:rPr>
              <a:t>環境</a:t>
            </a:r>
            <a:endParaRPr lang="en-US" altLang="ja-JP" sz="1200" u="sng" dirty="0">
              <a:solidFill>
                <a:schemeClr val="tx1"/>
              </a:solidFill>
            </a:endParaRPr>
          </a:p>
          <a:p>
            <a:pPr marL="0" lvl="1" algn="just">
              <a:lnSpc>
                <a:spcPts val="1600"/>
              </a:lnSpc>
            </a:pPr>
            <a:r>
              <a:rPr lang="ja-JP" altLang="en-US" sz="1200" dirty="0">
                <a:solidFill>
                  <a:schemeClr val="tx1"/>
                </a:solidFill>
              </a:rPr>
              <a:t>　　　学習活動や活用状況に応じてカスタマイズを実施。</a:t>
            </a:r>
            <a:endParaRPr lang="ja-JP" altLang="en-US" sz="1050" dirty="0">
              <a:solidFill>
                <a:schemeClr val="tx1"/>
              </a:solidFill>
            </a:endParaRPr>
          </a:p>
          <a:p>
            <a:pPr marL="0" lvl="1" algn="just"/>
            <a:endParaRPr lang="ja-JP" altLang="ja-JP" sz="1050" dirty="0">
              <a:solidFill>
                <a:schemeClr val="tx1"/>
              </a:solidFill>
            </a:endParaRPr>
          </a:p>
        </p:txBody>
      </p:sp>
      <p:sp>
        <p:nvSpPr>
          <p:cNvPr id="11" name="正方形/長方形 10">
            <a:extLst>
              <a:ext uri="{FF2B5EF4-FFF2-40B4-BE49-F238E27FC236}">
                <a16:creationId xmlns:a16="http://schemas.microsoft.com/office/drawing/2014/main" id="{4D5A2BC7-A295-4775-8A75-773C50133150}"/>
              </a:ext>
            </a:extLst>
          </p:cNvPr>
          <p:cNvSpPr/>
          <p:nvPr/>
        </p:nvSpPr>
        <p:spPr>
          <a:xfrm>
            <a:off x="5931224" y="689378"/>
            <a:ext cx="6064322" cy="8303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marL="0" lvl="1" algn="just"/>
            <a:r>
              <a:rPr lang="ja-JP" altLang="en-US" sz="1200" dirty="0">
                <a:solidFill>
                  <a:schemeClr val="tx1"/>
                </a:solidFill>
              </a:rPr>
              <a:t>現代的な社会課題に対応できる探究的な学習の充実をはじめとする新たな学びを創発する教育環境の整備を目的に、１人１台端末で活用できる</a:t>
            </a:r>
            <a:r>
              <a:rPr lang="ja-JP" altLang="en-US" sz="1200" b="1" u="sng" dirty="0">
                <a:solidFill>
                  <a:schemeClr val="tx1"/>
                </a:solidFill>
              </a:rPr>
              <a:t>生成</a:t>
            </a:r>
            <a:r>
              <a:rPr lang="en-US" altLang="ja-JP" sz="1200" b="1" u="sng" dirty="0">
                <a:solidFill>
                  <a:schemeClr val="tx1"/>
                </a:solidFill>
              </a:rPr>
              <a:t>AI</a:t>
            </a:r>
            <a:r>
              <a:rPr lang="ja-JP" altLang="en-US" sz="1200" b="1" u="sng" dirty="0">
                <a:solidFill>
                  <a:schemeClr val="tx1"/>
                </a:solidFill>
              </a:rPr>
              <a:t>利用サービスを構築し、府立高校生が利用できる環境を整備</a:t>
            </a:r>
            <a:r>
              <a:rPr lang="ja-JP" altLang="en-US" sz="1200" dirty="0">
                <a:solidFill>
                  <a:schemeClr val="tx1"/>
                </a:solidFill>
              </a:rPr>
              <a:t>する。</a:t>
            </a:r>
            <a:endParaRPr lang="ja-JP" altLang="ja-JP" sz="1200" dirty="0">
              <a:solidFill>
                <a:schemeClr val="tx1"/>
              </a:solidFill>
            </a:endParaRPr>
          </a:p>
        </p:txBody>
      </p:sp>
      <p:sp>
        <p:nvSpPr>
          <p:cNvPr id="12" name="正方形/長方形 11">
            <a:extLst>
              <a:ext uri="{FF2B5EF4-FFF2-40B4-BE49-F238E27FC236}">
                <a16:creationId xmlns:a16="http://schemas.microsoft.com/office/drawing/2014/main" id="{9DC32813-A4BD-4212-BA59-D4F2D84DBE22}"/>
              </a:ext>
            </a:extLst>
          </p:cNvPr>
          <p:cNvSpPr/>
          <p:nvPr/>
        </p:nvSpPr>
        <p:spPr>
          <a:xfrm>
            <a:off x="5931224" y="5039129"/>
            <a:ext cx="6012000" cy="17390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t"/>
          <a:lstStyle/>
          <a:p>
            <a:pPr marL="0" lvl="1" algn="just"/>
            <a:r>
              <a:rPr lang="ja-JP" altLang="en-US" sz="1200" b="1" dirty="0">
                <a:solidFill>
                  <a:schemeClr val="tx1"/>
                </a:solidFill>
              </a:rPr>
              <a:t>□</a:t>
            </a:r>
            <a:r>
              <a:rPr lang="en-US" altLang="ja-JP" sz="1200" b="1" dirty="0">
                <a:solidFill>
                  <a:schemeClr val="tx1"/>
                </a:solidFill>
              </a:rPr>
              <a:t>2026</a:t>
            </a:r>
            <a:r>
              <a:rPr lang="ja-JP" altLang="en-US" sz="1200" b="1" dirty="0">
                <a:solidFill>
                  <a:schemeClr val="tx1"/>
                </a:solidFill>
              </a:rPr>
              <a:t>年度：生成</a:t>
            </a:r>
            <a:r>
              <a:rPr lang="en-US" altLang="ja-JP" sz="1200" b="1" dirty="0">
                <a:solidFill>
                  <a:schemeClr val="tx1"/>
                </a:solidFill>
              </a:rPr>
              <a:t>AI</a:t>
            </a:r>
            <a:r>
              <a:rPr lang="ja-JP" altLang="en-US" sz="1200" b="1" dirty="0">
                <a:solidFill>
                  <a:schemeClr val="tx1"/>
                </a:solidFill>
              </a:rPr>
              <a:t>に係る調査研究の実施</a:t>
            </a:r>
            <a:r>
              <a:rPr lang="en-US" altLang="ja-JP" sz="1200" b="1" dirty="0">
                <a:solidFill>
                  <a:schemeClr val="tx1"/>
                </a:solidFill>
              </a:rPr>
              <a:t>【</a:t>
            </a:r>
            <a:r>
              <a:rPr lang="ja-JP" altLang="en-US" sz="1200" b="1" dirty="0">
                <a:solidFill>
                  <a:schemeClr val="tx1"/>
                </a:solidFill>
              </a:rPr>
              <a:t>前期</a:t>
            </a:r>
            <a:r>
              <a:rPr lang="en-US" altLang="ja-JP" sz="1200" b="1" dirty="0">
                <a:solidFill>
                  <a:schemeClr val="tx1"/>
                </a:solidFill>
              </a:rPr>
              <a:t>】</a:t>
            </a:r>
          </a:p>
          <a:p>
            <a:pPr marL="0" lvl="1" algn="just"/>
            <a:r>
              <a:rPr lang="ja-JP" altLang="en-US" sz="1200" dirty="0">
                <a:solidFill>
                  <a:schemeClr val="tx1"/>
                </a:solidFill>
              </a:rPr>
              <a:t>　　＜対象＞パイロット校を指定</a:t>
            </a:r>
            <a:endParaRPr lang="en-US" altLang="ja-JP" sz="1200" dirty="0">
              <a:solidFill>
                <a:schemeClr val="tx1"/>
              </a:solidFill>
            </a:endParaRPr>
          </a:p>
          <a:p>
            <a:pPr marL="0" lvl="1" algn="just"/>
            <a:r>
              <a:rPr lang="ja-JP" altLang="en-US" sz="1200" dirty="0">
                <a:solidFill>
                  <a:schemeClr val="tx1"/>
                </a:solidFill>
              </a:rPr>
              <a:t>　　＜内容＞府立高校における生成</a:t>
            </a:r>
            <a:r>
              <a:rPr lang="en-US" altLang="ja-JP" sz="1200" dirty="0">
                <a:solidFill>
                  <a:schemeClr val="tx1"/>
                </a:solidFill>
              </a:rPr>
              <a:t>AI</a:t>
            </a:r>
            <a:r>
              <a:rPr lang="ja-JP" altLang="en-US" sz="1200" dirty="0">
                <a:solidFill>
                  <a:schemeClr val="tx1"/>
                </a:solidFill>
              </a:rPr>
              <a:t>環境導入に向けた取組に係る調査研究</a:t>
            </a:r>
            <a:endParaRPr lang="en-US" altLang="ja-JP" sz="1200" dirty="0">
              <a:solidFill>
                <a:schemeClr val="tx1"/>
              </a:solidFill>
            </a:endParaRPr>
          </a:p>
          <a:p>
            <a:pPr marL="0" lvl="1" algn="just"/>
            <a:r>
              <a:rPr lang="ja-JP" altLang="en-US" sz="1200" b="1" dirty="0">
                <a:solidFill>
                  <a:schemeClr val="tx1"/>
                </a:solidFill>
              </a:rPr>
              <a:t>□</a:t>
            </a:r>
            <a:r>
              <a:rPr lang="en-US" altLang="ja-JP" sz="1200" b="1" dirty="0">
                <a:solidFill>
                  <a:schemeClr val="tx1"/>
                </a:solidFill>
              </a:rPr>
              <a:t>2027</a:t>
            </a:r>
            <a:r>
              <a:rPr lang="ja-JP" altLang="en-US" sz="1200" b="1" dirty="0">
                <a:solidFill>
                  <a:schemeClr val="tx1"/>
                </a:solidFill>
              </a:rPr>
              <a:t>年度：生成</a:t>
            </a:r>
            <a:r>
              <a:rPr lang="en-US" altLang="ja-JP" sz="1200" b="1" dirty="0">
                <a:solidFill>
                  <a:schemeClr val="tx1"/>
                </a:solidFill>
              </a:rPr>
              <a:t>AI</a:t>
            </a:r>
            <a:r>
              <a:rPr lang="ja-JP" altLang="en-US" sz="1200" b="1" dirty="0">
                <a:solidFill>
                  <a:schemeClr val="tx1"/>
                </a:solidFill>
              </a:rPr>
              <a:t>に係る調査研究の実施</a:t>
            </a:r>
            <a:r>
              <a:rPr lang="en-US" altLang="ja-JP" sz="1200" b="1" dirty="0">
                <a:solidFill>
                  <a:schemeClr val="tx1"/>
                </a:solidFill>
              </a:rPr>
              <a:t>【</a:t>
            </a:r>
            <a:r>
              <a:rPr lang="ja-JP" altLang="en-US" sz="1200" b="1" dirty="0">
                <a:solidFill>
                  <a:schemeClr val="tx1"/>
                </a:solidFill>
              </a:rPr>
              <a:t>後期</a:t>
            </a:r>
            <a:r>
              <a:rPr lang="en-US" altLang="ja-JP" sz="1200" b="1" dirty="0">
                <a:solidFill>
                  <a:schemeClr val="tx1"/>
                </a:solidFill>
              </a:rPr>
              <a:t>】</a:t>
            </a:r>
          </a:p>
          <a:p>
            <a:pPr marL="0" lvl="1" algn="just"/>
            <a:r>
              <a:rPr lang="ja-JP" altLang="en-US" sz="1200" dirty="0">
                <a:solidFill>
                  <a:schemeClr val="tx1"/>
                </a:solidFill>
              </a:rPr>
              <a:t>　　＜対象＞パイロット校を指定</a:t>
            </a:r>
          </a:p>
          <a:p>
            <a:pPr marL="0" lvl="1" algn="just"/>
            <a:r>
              <a:rPr lang="ja-JP" altLang="en-US" sz="1200" dirty="0">
                <a:solidFill>
                  <a:schemeClr val="tx1"/>
                </a:solidFill>
              </a:rPr>
              <a:t>　　＜内容＞府立高校における生成</a:t>
            </a:r>
            <a:r>
              <a:rPr lang="en-US" altLang="ja-JP" sz="1200" dirty="0">
                <a:solidFill>
                  <a:schemeClr val="tx1"/>
                </a:solidFill>
              </a:rPr>
              <a:t>AI</a:t>
            </a:r>
            <a:r>
              <a:rPr lang="ja-JP" altLang="en-US" sz="1200" dirty="0">
                <a:solidFill>
                  <a:schemeClr val="tx1"/>
                </a:solidFill>
              </a:rPr>
              <a:t>環境活用に向けた取組に係る調査研究</a:t>
            </a:r>
            <a:endParaRPr lang="en-US" altLang="ja-JP" sz="1200" dirty="0">
              <a:solidFill>
                <a:schemeClr val="tx1"/>
              </a:solidFill>
            </a:endParaRPr>
          </a:p>
          <a:p>
            <a:pPr marL="0" lvl="1" algn="just"/>
            <a:r>
              <a:rPr lang="ja-JP" altLang="en-US" sz="1200" b="1" dirty="0">
                <a:solidFill>
                  <a:schemeClr val="tx1"/>
                </a:solidFill>
              </a:rPr>
              <a:t>□</a:t>
            </a:r>
            <a:r>
              <a:rPr lang="en-US" altLang="ja-JP" sz="1200" b="1" dirty="0">
                <a:solidFill>
                  <a:schemeClr val="tx1"/>
                </a:solidFill>
              </a:rPr>
              <a:t>2028</a:t>
            </a:r>
            <a:r>
              <a:rPr lang="ja-JP" altLang="en-US" sz="1200" b="1" dirty="0">
                <a:solidFill>
                  <a:schemeClr val="tx1"/>
                </a:solidFill>
              </a:rPr>
              <a:t>年度：調査研究結果を見極めたうえ、全校導入を検討</a:t>
            </a:r>
            <a:endParaRPr lang="en-US" altLang="ja-JP" sz="1200" b="1" dirty="0">
              <a:solidFill>
                <a:schemeClr val="tx1"/>
              </a:solidFill>
            </a:endParaRPr>
          </a:p>
          <a:p>
            <a:pPr marL="0" lvl="1" algn="just"/>
            <a:r>
              <a:rPr lang="ja-JP" altLang="en-US" sz="1200" dirty="0">
                <a:solidFill>
                  <a:schemeClr val="tx1"/>
                </a:solidFill>
              </a:rPr>
              <a:t>　　＜対象＞府立高校全校</a:t>
            </a:r>
          </a:p>
          <a:p>
            <a:pPr marL="0" lvl="1" algn="just"/>
            <a:r>
              <a:rPr lang="ja-JP" altLang="en-US" sz="1200" dirty="0">
                <a:solidFill>
                  <a:schemeClr val="tx1"/>
                </a:solidFill>
              </a:rPr>
              <a:t>　　＜内容＞全府立高校において生成</a:t>
            </a:r>
            <a:r>
              <a:rPr lang="en-US" altLang="ja-JP" sz="1200" dirty="0">
                <a:solidFill>
                  <a:schemeClr val="tx1"/>
                </a:solidFill>
              </a:rPr>
              <a:t>AI</a:t>
            </a:r>
            <a:r>
              <a:rPr lang="ja-JP" altLang="en-US" sz="1200" dirty="0">
                <a:solidFill>
                  <a:schemeClr val="tx1"/>
                </a:solidFill>
              </a:rPr>
              <a:t>環境を活用</a:t>
            </a:r>
            <a:endParaRPr lang="ja-JP" altLang="ja-JP" sz="1200" dirty="0">
              <a:solidFill>
                <a:schemeClr val="tx1"/>
              </a:solidFill>
            </a:endParaRPr>
          </a:p>
        </p:txBody>
      </p:sp>
      <p:graphicFrame>
        <p:nvGraphicFramePr>
          <p:cNvPr id="13" name="表 2">
            <a:extLst>
              <a:ext uri="{FF2B5EF4-FFF2-40B4-BE49-F238E27FC236}">
                <a16:creationId xmlns:a16="http://schemas.microsoft.com/office/drawing/2014/main" id="{7996DDE2-72C5-4069-8DF1-8AC16E8FCC53}"/>
              </a:ext>
            </a:extLst>
          </p:cNvPr>
          <p:cNvGraphicFramePr>
            <a:graphicFrameLocks noGrp="1"/>
          </p:cNvGraphicFramePr>
          <p:nvPr/>
        </p:nvGraphicFramePr>
        <p:xfrm>
          <a:off x="6811011" y="3516868"/>
          <a:ext cx="4572000" cy="984769"/>
        </p:xfrm>
        <a:graphic>
          <a:graphicData uri="http://schemas.openxmlformats.org/drawingml/2006/table">
            <a:tbl>
              <a:tblPr firstRow="1" bandRow="1">
                <a:tableStyleId>{5940675A-B579-460E-94D1-54222C63F5DA}</a:tableStyleId>
              </a:tblPr>
              <a:tblGrid>
                <a:gridCol w="4572000">
                  <a:extLst>
                    <a:ext uri="{9D8B030D-6E8A-4147-A177-3AD203B41FA5}">
                      <a16:colId xmlns:a16="http://schemas.microsoft.com/office/drawing/2014/main" val="1812836306"/>
                    </a:ext>
                  </a:extLst>
                </a:gridCol>
              </a:tblGrid>
              <a:tr h="984769">
                <a:tc>
                  <a:txBody>
                    <a:bodyPr/>
                    <a:lstStyle/>
                    <a:p>
                      <a:endParaRPr kumimoji="1" lang="ja-JP" altLang="en-US" dirty="0"/>
                    </a:p>
                  </a:txBody>
                  <a:tcPr>
                    <a:solidFill>
                      <a:schemeClr val="bg1"/>
                    </a:solidFill>
                  </a:tcPr>
                </a:tc>
                <a:extLst>
                  <a:ext uri="{0D108BD9-81ED-4DB2-BD59-A6C34878D82A}">
                    <a16:rowId xmlns:a16="http://schemas.microsoft.com/office/drawing/2014/main" val="1600151010"/>
                  </a:ext>
                </a:extLst>
              </a:tr>
            </a:tbl>
          </a:graphicData>
        </a:graphic>
      </p:graphicFrame>
      <p:grpSp>
        <p:nvGrpSpPr>
          <p:cNvPr id="17" name="グループ化 16">
            <a:extLst>
              <a:ext uri="{FF2B5EF4-FFF2-40B4-BE49-F238E27FC236}">
                <a16:creationId xmlns:a16="http://schemas.microsoft.com/office/drawing/2014/main" id="{87F2D685-0CF3-43C1-977C-D6F478E606D6}"/>
              </a:ext>
            </a:extLst>
          </p:cNvPr>
          <p:cNvGrpSpPr/>
          <p:nvPr/>
        </p:nvGrpSpPr>
        <p:grpSpPr>
          <a:xfrm>
            <a:off x="6840112" y="3582522"/>
            <a:ext cx="4513797" cy="857861"/>
            <a:chOff x="6856450" y="2325646"/>
            <a:chExt cx="4513797" cy="857861"/>
          </a:xfrm>
        </p:grpSpPr>
        <p:grpSp>
          <p:nvGrpSpPr>
            <p:cNvPr id="18" name="グループ化 17">
              <a:extLst>
                <a:ext uri="{FF2B5EF4-FFF2-40B4-BE49-F238E27FC236}">
                  <a16:creationId xmlns:a16="http://schemas.microsoft.com/office/drawing/2014/main" id="{64F9A71C-A287-41F6-B4CD-1D8328B8E136}"/>
                </a:ext>
              </a:extLst>
            </p:cNvPr>
            <p:cNvGrpSpPr/>
            <p:nvPr/>
          </p:nvGrpSpPr>
          <p:grpSpPr>
            <a:xfrm>
              <a:off x="6856450" y="2325646"/>
              <a:ext cx="675444" cy="780400"/>
              <a:chOff x="8906724" y="2165275"/>
              <a:chExt cx="675444" cy="1030704"/>
            </a:xfrm>
          </p:grpSpPr>
          <p:pic>
            <p:nvPicPr>
              <p:cNvPr id="40" name="図 39">
                <a:extLst>
                  <a:ext uri="{FF2B5EF4-FFF2-40B4-BE49-F238E27FC236}">
                    <a16:creationId xmlns:a16="http://schemas.microsoft.com/office/drawing/2014/main" id="{B9921426-AD63-4C3B-A064-E67704D759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06724" y="2214474"/>
                <a:ext cx="675444" cy="981505"/>
              </a:xfrm>
              <a:prstGeom prst="rect">
                <a:avLst/>
              </a:prstGeom>
            </p:spPr>
          </p:pic>
          <p:sp>
            <p:nvSpPr>
              <p:cNvPr id="41" name="テキスト ボックス 40">
                <a:extLst>
                  <a:ext uri="{FF2B5EF4-FFF2-40B4-BE49-F238E27FC236}">
                    <a16:creationId xmlns:a16="http://schemas.microsoft.com/office/drawing/2014/main" id="{6ED0AEC8-C9CF-4EA7-818F-E463DF6451F3}"/>
                  </a:ext>
                </a:extLst>
              </p:cNvPr>
              <p:cNvSpPr txBox="1"/>
              <p:nvPr/>
            </p:nvSpPr>
            <p:spPr>
              <a:xfrm>
                <a:off x="8928216" y="2165275"/>
                <a:ext cx="638712" cy="215444"/>
              </a:xfrm>
              <a:prstGeom prst="rect">
                <a:avLst/>
              </a:prstGeom>
              <a:noFill/>
            </p:spPr>
            <p:txBody>
              <a:bodyPr wrap="square" rtlCol="0">
                <a:spAutoFit/>
              </a:bodyPr>
              <a:lstStyle/>
              <a:p>
                <a:pPr algn="ctr"/>
                <a:r>
                  <a:rPr kumimoji="1" lang="ja-JP" altLang="en-US" sz="800" b="1" dirty="0"/>
                  <a:t>府教育庁</a:t>
                </a:r>
                <a:endParaRPr kumimoji="1" lang="ja-JP" altLang="en-US" sz="2800" b="1" dirty="0"/>
              </a:p>
            </p:txBody>
          </p:sp>
        </p:grpSp>
        <p:grpSp>
          <p:nvGrpSpPr>
            <p:cNvPr id="19" name="グループ化 18">
              <a:extLst>
                <a:ext uri="{FF2B5EF4-FFF2-40B4-BE49-F238E27FC236}">
                  <a16:creationId xmlns:a16="http://schemas.microsoft.com/office/drawing/2014/main" id="{C4B0216B-2207-4659-AB3B-6ED0B5CA8B39}"/>
                </a:ext>
              </a:extLst>
            </p:cNvPr>
            <p:cNvGrpSpPr/>
            <p:nvPr/>
          </p:nvGrpSpPr>
          <p:grpSpPr>
            <a:xfrm>
              <a:off x="8332624" y="2361559"/>
              <a:ext cx="1124095" cy="730085"/>
              <a:chOff x="1770529" y="4695206"/>
              <a:chExt cx="1124095" cy="730085"/>
            </a:xfrm>
          </p:grpSpPr>
          <p:sp>
            <p:nvSpPr>
              <p:cNvPr id="36" name="四角形: 角を丸くする 35">
                <a:extLst>
                  <a:ext uri="{FF2B5EF4-FFF2-40B4-BE49-F238E27FC236}">
                    <a16:creationId xmlns:a16="http://schemas.microsoft.com/office/drawing/2014/main" id="{CB2A461A-4E09-493F-9F99-C748B5DFB4C6}"/>
                  </a:ext>
                </a:extLst>
              </p:cNvPr>
              <p:cNvSpPr/>
              <p:nvPr/>
            </p:nvSpPr>
            <p:spPr>
              <a:xfrm>
                <a:off x="1772749" y="4695206"/>
                <a:ext cx="1114283" cy="730085"/>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D5B9DBD3-FC39-45ED-ABA0-4082D2474DA3}"/>
                  </a:ext>
                </a:extLst>
              </p:cNvPr>
              <p:cNvSpPr txBox="1"/>
              <p:nvPr/>
            </p:nvSpPr>
            <p:spPr>
              <a:xfrm>
                <a:off x="1770529" y="4756166"/>
                <a:ext cx="1124095" cy="246221"/>
              </a:xfrm>
              <a:prstGeom prst="rect">
                <a:avLst/>
              </a:prstGeom>
              <a:noFill/>
            </p:spPr>
            <p:txBody>
              <a:bodyPr wrap="square" rtlCol="0">
                <a:spAutoFit/>
              </a:bodyPr>
              <a:lstStyle/>
              <a:p>
                <a:pPr algn="ctr"/>
                <a:r>
                  <a:rPr kumimoji="1" lang="ja-JP" altLang="en-US" sz="1000" b="1" dirty="0"/>
                  <a:t>府対話型生成</a:t>
                </a:r>
                <a:r>
                  <a:rPr kumimoji="1" lang="en-US" altLang="ja-JP" sz="1000" b="1" dirty="0"/>
                  <a:t>AI</a:t>
                </a:r>
                <a:endParaRPr kumimoji="1" lang="ja-JP" altLang="en-US" sz="4000" b="1" dirty="0"/>
              </a:p>
            </p:txBody>
          </p:sp>
          <p:pic>
            <p:nvPicPr>
              <p:cNvPr id="39" name="図 38">
                <a:extLst>
                  <a:ext uri="{FF2B5EF4-FFF2-40B4-BE49-F238E27FC236}">
                    <a16:creationId xmlns:a16="http://schemas.microsoft.com/office/drawing/2014/main" id="{93E805EB-753F-4815-908C-BBBD9FEF499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90629" y="5094899"/>
                <a:ext cx="278522" cy="270057"/>
              </a:xfrm>
              <a:prstGeom prst="rect">
                <a:avLst/>
              </a:prstGeom>
            </p:spPr>
          </p:pic>
        </p:grpSp>
        <p:grpSp>
          <p:nvGrpSpPr>
            <p:cNvPr id="20" name="グループ化 19">
              <a:extLst>
                <a:ext uri="{FF2B5EF4-FFF2-40B4-BE49-F238E27FC236}">
                  <a16:creationId xmlns:a16="http://schemas.microsoft.com/office/drawing/2014/main" id="{0E310DCB-3F76-4AC8-8A2A-8B193D611DD7}"/>
                </a:ext>
              </a:extLst>
            </p:cNvPr>
            <p:cNvGrpSpPr/>
            <p:nvPr/>
          </p:nvGrpSpPr>
          <p:grpSpPr>
            <a:xfrm>
              <a:off x="10238890" y="2398751"/>
              <a:ext cx="1131357" cy="784756"/>
              <a:chOff x="3676795" y="4732398"/>
              <a:chExt cx="1131357" cy="784756"/>
            </a:xfrm>
          </p:grpSpPr>
          <p:sp>
            <p:nvSpPr>
              <p:cNvPr id="32" name="四角形: 角を丸くする 31">
                <a:extLst>
                  <a:ext uri="{FF2B5EF4-FFF2-40B4-BE49-F238E27FC236}">
                    <a16:creationId xmlns:a16="http://schemas.microsoft.com/office/drawing/2014/main" id="{624A9A3B-998A-4D4F-9CF0-AB83EA234E75}"/>
                  </a:ext>
                </a:extLst>
              </p:cNvPr>
              <p:cNvSpPr/>
              <p:nvPr/>
            </p:nvSpPr>
            <p:spPr>
              <a:xfrm>
                <a:off x="3676795" y="4732398"/>
                <a:ext cx="1114283" cy="7072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 name="図 32">
                <a:extLst>
                  <a:ext uri="{FF2B5EF4-FFF2-40B4-BE49-F238E27FC236}">
                    <a16:creationId xmlns:a16="http://schemas.microsoft.com/office/drawing/2014/main" id="{EDA8E76F-4D24-41FB-A15C-6A59E4F7537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762738" y="5205580"/>
                <a:ext cx="272700" cy="311569"/>
              </a:xfrm>
              <a:prstGeom prst="rect">
                <a:avLst/>
              </a:prstGeom>
            </p:spPr>
          </p:pic>
          <p:pic>
            <p:nvPicPr>
              <p:cNvPr id="34" name="図 33">
                <a:extLst>
                  <a:ext uri="{FF2B5EF4-FFF2-40B4-BE49-F238E27FC236}">
                    <a16:creationId xmlns:a16="http://schemas.microsoft.com/office/drawing/2014/main" id="{D3B6082D-906A-4E2A-A7F7-BA858C204AD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481812" y="5205585"/>
                <a:ext cx="252048" cy="311569"/>
              </a:xfrm>
              <a:prstGeom prst="rect">
                <a:avLst/>
              </a:prstGeom>
            </p:spPr>
          </p:pic>
          <p:sp>
            <p:nvSpPr>
              <p:cNvPr id="35" name="テキスト ボックス 34">
                <a:extLst>
                  <a:ext uri="{FF2B5EF4-FFF2-40B4-BE49-F238E27FC236}">
                    <a16:creationId xmlns:a16="http://schemas.microsoft.com/office/drawing/2014/main" id="{FA68FA14-C427-4B2C-989C-B8AE09F12789}"/>
                  </a:ext>
                </a:extLst>
              </p:cNvPr>
              <p:cNvSpPr txBox="1"/>
              <p:nvPr/>
            </p:nvSpPr>
            <p:spPr>
              <a:xfrm>
                <a:off x="3693868" y="4732398"/>
                <a:ext cx="1114284" cy="600164"/>
              </a:xfrm>
              <a:prstGeom prst="rect">
                <a:avLst/>
              </a:prstGeom>
              <a:noFill/>
            </p:spPr>
            <p:txBody>
              <a:bodyPr wrap="square" bIns="0" rtlCol="0">
                <a:spAutoFit/>
              </a:bodyPr>
              <a:lstStyle/>
              <a:p>
                <a:pPr algn="ctr"/>
                <a:r>
                  <a:rPr kumimoji="1" lang="ja-JP" altLang="en-US" sz="900" b="1" dirty="0"/>
                  <a:t>生成</a:t>
                </a:r>
                <a:r>
                  <a:rPr kumimoji="1" lang="en-US" altLang="ja-JP" sz="900" b="1" dirty="0"/>
                  <a:t>AI</a:t>
                </a:r>
                <a:r>
                  <a:rPr kumimoji="1" lang="ja-JP" altLang="en-US" sz="900" b="1" dirty="0"/>
                  <a:t>を</a:t>
                </a:r>
                <a:endParaRPr kumimoji="1" lang="en-US" altLang="ja-JP" sz="900" b="1" dirty="0"/>
              </a:p>
              <a:p>
                <a:pPr algn="ctr"/>
                <a:r>
                  <a:rPr kumimoji="1" lang="ja-JP" altLang="en-US" sz="900" b="1" dirty="0"/>
                  <a:t>効果的に活用し</a:t>
                </a:r>
                <a:endParaRPr kumimoji="1" lang="en-US" altLang="ja-JP" sz="900" b="1" dirty="0"/>
              </a:p>
              <a:p>
                <a:pPr algn="ctr"/>
                <a:r>
                  <a:rPr kumimoji="1" lang="ja-JP" altLang="en-US" sz="900" b="1" dirty="0"/>
                  <a:t>教育活動の</a:t>
                </a:r>
                <a:endParaRPr kumimoji="1" lang="en-US" altLang="ja-JP" sz="900" b="1" dirty="0"/>
              </a:p>
              <a:p>
                <a:pPr algn="ctr"/>
                <a:r>
                  <a:rPr kumimoji="1" lang="ja-JP" altLang="en-US" sz="900" b="1" dirty="0"/>
                  <a:t>質を向上</a:t>
                </a:r>
                <a:endParaRPr kumimoji="1" lang="en-US" altLang="ja-JP" sz="900" b="1" dirty="0"/>
              </a:p>
            </p:txBody>
          </p:sp>
        </p:grpSp>
        <p:grpSp>
          <p:nvGrpSpPr>
            <p:cNvPr id="24" name="グループ化 23">
              <a:extLst>
                <a:ext uri="{FF2B5EF4-FFF2-40B4-BE49-F238E27FC236}">
                  <a16:creationId xmlns:a16="http://schemas.microsoft.com/office/drawing/2014/main" id="{3FEFA2E4-6801-441B-A005-1C61ED2E4CF3}"/>
                </a:ext>
              </a:extLst>
            </p:cNvPr>
            <p:cNvGrpSpPr/>
            <p:nvPr/>
          </p:nvGrpSpPr>
          <p:grpSpPr>
            <a:xfrm>
              <a:off x="7433388" y="2435001"/>
              <a:ext cx="1013144" cy="703437"/>
              <a:chOff x="871293" y="4768648"/>
              <a:chExt cx="1013144" cy="703437"/>
            </a:xfrm>
          </p:grpSpPr>
          <p:sp>
            <p:nvSpPr>
              <p:cNvPr id="30" name="矢印: 上下 29">
                <a:extLst>
                  <a:ext uri="{FF2B5EF4-FFF2-40B4-BE49-F238E27FC236}">
                    <a16:creationId xmlns:a16="http://schemas.microsoft.com/office/drawing/2014/main" id="{81676860-D250-4D86-85C6-298D159CAC4B}"/>
                  </a:ext>
                </a:extLst>
              </p:cNvPr>
              <p:cNvSpPr/>
              <p:nvPr/>
            </p:nvSpPr>
            <p:spPr>
              <a:xfrm rot="5400000">
                <a:off x="1259116" y="4570648"/>
                <a:ext cx="216000" cy="6120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44CF6E50-326D-402B-BC96-C8EE43B45C27}"/>
                  </a:ext>
                </a:extLst>
              </p:cNvPr>
              <p:cNvSpPr txBox="1"/>
              <p:nvPr/>
            </p:nvSpPr>
            <p:spPr>
              <a:xfrm>
                <a:off x="871293" y="5010420"/>
                <a:ext cx="1013144" cy="461665"/>
              </a:xfrm>
              <a:prstGeom prst="rect">
                <a:avLst/>
              </a:prstGeom>
              <a:noFill/>
            </p:spPr>
            <p:txBody>
              <a:bodyPr wrap="square" rtlCol="0">
                <a:spAutoFit/>
              </a:bodyPr>
              <a:lstStyle/>
              <a:p>
                <a:pPr algn="ctr"/>
                <a:r>
                  <a:rPr kumimoji="1" lang="ja-JP" altLang="en-US" sz="800" b="1" dirty="0"/>
                  <a:t>生徒の</a:t>
                </a:r>
                <a:endParaRPr kumimoji="1" lang="en-US" altLang="ja-JP" sz="800" b="1" dirty="0"/>
              </a:p>
              <a:p>
                <a:pPr algn="ctr"/>
                <a:r>
                  <a:rPr kumimoji="1" lang="ja-JP" altLang="en-US" sz="800" b="1" dirty="0"/>
                  <a:t>活用に合わせて</a:t>
                </a:r>
                <a:endParaRPr kumimoji="1" lang="en-US" altLang="ja-JP" sz="800" b="1" dirty="0"/>
              </a:p>
              <a:p>
                <a:pPr algn="ctr"/>
                <a:r>
                  <a:rPr kumimoji="1" lang="ja-JP" altLang="en-US" sz="800" b="1" dirty="0"/>
                  <a:t>管理・運用</a:t>
                </a:r>
                <a:endParaRPr kumimoji="1" lang="ja-JP" altLang="en-US" sz="2800" b="1" dirty="0"/>
              </a:p>
            </p:txBody>
          </p:sp>
        </p:grpSp>
        <p:grpSp>
          <p:nvGrpSpPr>
            <p:cNvPr id="25" name="グループ化 24">
              <a:extLst>
                <a:ext uri="{FF2B5EF4-FFF2-40B4-BE49-F238E27FC236}">
                  <a16:creationId xmlns:a16="http://schemas.microsoft.com/office/drawing/2014/main" id="{5455E84B-3432-4461-B839-4FEDE59CBEC8}"/>
                </a:ext>
              </a:extLst>
            </p:cNvPr>
            <p:cNvGrpSpPr/>
            <p:nvPr/>
          </p:nvGrpSpPr>
          <p:grpSpPr>
            <a:xfrm>
              <a:off x="9544580" y="2389018"/>
              <a:ext cx="616895" cy="772452"/>
              <a:chOff x="2982485" y="4722665"/>
              <a:chExt cx="616895" cy="772452"/>
            </a:xfrm>
          </p:grpSpPr>
          <p:sp>
            <p:nvSpPr>
              <p:cNvPr id="26" name="矢印: 左 25">
                <a:extLst>
                  <a:ext uri="{FF2B5EF4-FFF2-40B4-BE49-F238E27FC236}">
                    <a16:creationId xmlns:a16="http://schemas.microsoft.com/office/drawing/2014/main" id="{F3FBACDD-F45C-4B50-A0A8-4E2E08C0A23A}"/>
                  </a:ext>
                </a:extLst>
              </p:cNvPr>
              <p:cNvSpPr/>
              <p:nvPr/>
            </p:nvSpPr>
            <p:spPr>
              <a:xfrm>
                <a:off x="2982485" y="4885929"/>
                <a:ext cx="612000" cy="216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矢印: 左 26">
                <a:extLst>
                  <a:ext uri="{FF2B5EF4-FFF2-40B4-BE49-F238E27FC236}">
                    <a16:creationId xmlns:a16="http://schemas.microsoft.com/office/drawing/2014/main" id="{ACDB8C27-3699-4750-89E8-F200CE0B7927}"/>
                  </a:ext>
                </a:extLst>
              </p:cNvPr>
              <p:cNvSpPr/>
              <p:nvPr/>
            </p:nvSpPr>
            <p:spPr>
              <a:xfrm rot="10800000">
                <a:off x="2987380" y="5121928"/>
                <a:ext cx="612000" cy="216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16ABE53D-8AE3-4DD2-BFE9-C069696A4585}"/>
                  </a:ext>
                </a:extLst>
              </p:cNvPr>
              <p:cNvSpPr txBox="1"/>
              <p:nvPr/>
            </p:nvSpPr>
            <p:spPr>
              <a:xfrm>
                <a:off x="3092491" y="4722665"/>
                <a:ext cx="391993" cy="215444"/>
              </a:xfrm>
              <a:prstGeom prst="rect">
                <a:avLst/>
              </a:prstGeom>
              <a:noFill/>
            </p:spPr>
            <p:txBody>
              <a:bodyPr wrap="square" rtlCol="0">
                <a:spAutoFit/>
              </a:bodyPr>
              <a:lstStyle/>
              <a:p>
                <a:pPr algn="ctr"/>
                <a:r>
                  <a:rPr kumimoji="1" lang="ja-JP" altLang="en-US" sz="800" b="1" dirty="0"/>
                  <a:t>入力</a:t>
                </a:r>
                <a:endParaRPr kumimoji="1" lang="ja-JP" altLang="en-US" sz="2800" b="1" dirty="0"/>
              </a:p>
            </p:txBody>
          </p:sp>
          <p:sp>
            <p:nvSpPr>
              <p:cNvPr id="29" name="テキスト ボックス 28">
                <a:extLst>
                  <a:ext uri="{FF2B5EF4-FFF2-40B4-BE49-F238E27FC236}">
                    <a16:creationId xmlns:a16="http://schemas.microsoft.com/office/drawing/2014/main" id="{523EDB07-3A52-4F60-98C6-99694BD8777E}"/>
                  </a:ext>
                </a:extLst>
              </p:cNvPr>
              <p:cNvSpPr txBox="1"/>
              <p:nvPr/>
            </p:nvSpPr>
            <p:spPr>
              <a:xfrm>
                <a:off x="3092491" y="5279673"/>
                <a:ext cx="391993" cy="215444"/>
              </a:xfrm>
              <a:prstGeom prst="rect">
                <a:avLst/>
              </a:prstGeom>
              <a:noFill/>
            </p:spPr>
            <p:txBody>
              <a:bodyPr wrap="square" rtlCol="0">
                <a:spAutoFit/>
              </a:bodyPr>
              <a:lstStyle/>
              <a:p>
                <a:pPr algn="ctr"/>
                <a:r>
                  <a:rPr kumimoji="1" lang="ja-JP" altLang="en-US" sz="800" b="1" dirty="0"/>
                  <a:t>応答</a:t>
                </a:r>
                <a:endParaRPr kumimoji="1" lang="ja-JP" altLang="en-US" sz="2800" b="1" dirty="0"/>
              </a:p>
            </p:txBody>
          </p:sp>
        </p:grpSp>
      </p:grpSp>
      <p:sp>
        <p:nvSpPr>
          <p:cNvPr id="42" name="正方形/長方形 41">
            <a:extLst>
              <a:ext uri="{FF2B5EF4-FFF2-40B4-BE49-F238E27FC236}">
                <a16:creationId xmlns:a16="http://schemas.microsoft.com/office/drawing/2014/main" id="{49EB14FF-23E5-434E-8D27-92B6E379C679}"/>
              </a:ext>
            </a:extLst>
          </p:cNvPr>
          <p:cNvSpPr/>
          <p:nvPr/>
        </p:nvSpPr>
        <p:spPr>
          <a:xfrm>
            <a:off x="5979269" y="424337"/>
            <a:ext cx="6105236" cy="306180"/>
          </a:xfrm>
          <a:prstGeom prst="rect">
            <a:avLst/>
          </a:prstGeom>
          <a:solidFill>
            <a:schemeClr val="tx1">
              <a:lumMod val="75000"/>
              <a:lumOff val="25000"/>
            </a:schemeClr>
          </a:solidFill>
          <a:ln>
            <a:solidFill>
              <a:schemeClr val="tx1">
                <a:lumMod val="95000"/>
                <a:lumOff val="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285750" indent="-285750">
              <a:buFont typeface="Wingdings" panose="05000000000000000000" pitchFamily="2" charset="2"/>
              <a:buChar char="n"/>
            </a:pPr>
            <a:r>
              <a:rPr lang="ja-JP" altLang="en-US" sz="1400" b="1" dirty="0"/>
              <a:t>府立学校における生成</a:t>
            </a:r>
            <a:r>
              <a:rPr lang="en-US" altLang="ja-JP" sz="1400" b="1" dirty="0"/>
              <a:t>AI</a:t>
            </a:r>
            <a:r>
              <a:rPr lang="ja-JP" altLang="en-US" sz="1400" b="1" dirty="0"/>
              <a:t>の利用環境整備</a:t>
            </a:r>
          </a:p>
        </p:txBody>
      </p:sp>
      <p:sp>
        <p:nvSpPr>
          <p:cNvPr id="45" name="四角形: 角を丸くする 44">
            <a:extLst>
              <a:ext uri="{FF2B5EF4-FFF2-40B4-BE49-F238E27FC236}">
                <a16:creationId xmlns:a16="http://schemas.microsoft.com/office/drawing/2014/main" id="{7C17EA6F-06B1-4677-BD94-46D8B3B389AC}"/>
              </a:ext>
            </a:extLst>
          </p:cNvPr>
          <p:cNvSpPr/>
          <p:nvPr/>
        </p:nvSpPr>
        <p:spPr>
          <a:xfrm>
            <a:off x="10690954" y="469797"/>
            <a:ext cx="1260000" cy="23300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00" b="1" dirty="0">
                <a:solidFill>
                  <a:schemeClr val="tx1"/>
                </a:solidFill>
              </a:rPr>
              <a:t>【1】 </a:t>
            </a:r>
            <a:r>
              <a:rPr lang="ja-JP" altLang="en-US" sz="1000" b="1" dirty="0">
                <a:solidFill>
                  <a:schemeClr val="tx1"/>
                </a:solidFill>
              </a:rPr>
              <a:t>住民</a:t>
            </a:r>
            <a:r>
              <a:rPr lang="en-US" altLang="ja-JP" sz="1000" b="1" dirty="0">
                <a:solidFill>
                  <a:schemeClr val="tx1"/>
                </a:solidFill>
              </a:rPr>
              <a:t>QOL</a:t>
            </a:r>
            <a:r>
              <a:rPr lang="ja-JP" altLang="en-US" sz="1000" b="1" dirty="0">
                <a:solidFill>
                  <a:schemeClr val="tx1"/>
                </a:solidFill>
              </a:rPr>
              <a:t>の向上</a:t>
            </a:r>
            <a:endParaRPr kumimoji="1" lang="ja-JP" altLang="en-US" sz="1000" b="1" dirty="0">
              <a:solidFill>
                <a:schemeClr val="tx1"/>
              </a:solidFill>
            </a:endParaRPr>
          </a:p>
        </p:txBody>
      </p:sp>
      <p:sp>
        <p:nvSpPr>
          <p:cNvPr id="46" name="四角形: 角を丸くする 45">
            <a:extLst>
              <a:ext uri="{FF2B5EF4-FFF2-40B4-BE49-F238E27FC236}">
                <a16:creationId xmlns:a16="http://schemas.microsoft.com/office/drawing/2014/main" id="{6AAEF9D6-2391-4E68-A17B-5B315EAEB6A6}"/>
              </a:ext>
            </a:extLst>
          </p:cNvPr>
          <p:cNvSpPr/>
          <p:nvPr/>
        </p:nvSpPr>
        <p:spPr>
          <a:xfrm>
            <a:off x="4409728" y="475927"/>
            <a:ext cx="1260000" cy="23300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00" b="1" dirty="0">
                <a:solidFill>
                  <a:schemeClr val="tx1"/>
                </a:solidFill>
              </a:rPr>
              <a:t>【1】 </a:t>
            </a:r>
            <a:r>
              <a:rPr lang="ja-JP" altLang="en-US" sz="1000" b="1" dirty="0">
                <a:solidFill>
                  <a:schemeClr val="tx1"/>
                </a:solidFill>
              </a:rPr>
              <a:t>住民</a:t>
            </a:r>
            <a:r>
              <a:rPr lang="en-US" altLang="ja-JP" sz="1000" b="1" dirty="0">
                <a:solidFill>
                  <a:schemeClr val="tx1"/>
                </a:solidFill>
              </a:rPr>
              <a:t>QOL</a:t>
            </a:r>
            <a:r>
              <a:rPr lang="ja-JP" altLang="en-US" sz="1000" b="1" dirty="0">
                <a:solidFill>
                  <a:schemeClr val="tx1"/>
                </a:solidFill>
              </a:rPr>
              <a:t>の向上</a:t>
            </a:r>
            <a:endParaRPr kumimoji="1" lang="ja-JP" altLang="en-US" sz="1000" b="1" dirty="0">
              <a:solidFill>
                <a:schemeClr val="tx1"/>
              </a:solidFill>
            </a:endParaRPr>
          </a:p>
        </p:txBody>
      </p:sp>
      <p:cxnSp>
        <p:nvCxnSpPr>
          <p:cNvPr id="47" name="直線コネクタ 46">
            <a:extLst>
              <a:ext uri="{FF2B5EF4-FFF2-40B4-BE49-F238E27FC236}">
                <a16:creationId xmlns:a16="http://schemas.microsoft.com/office/drawing/2014/main" id="{8E0284FB-286A-497B-B5B4-199D64C7C2C4}"/>
              </a:ext>
            </a:extLst>
          </p:cNvPr>
          <p:cNvCxnSpPr>
            <a:cxnSpLocks/>
          </p:cNvCxnSpPr>
          <p:nvPr/>
        </p:nvCxnSpPr>
        <p:spPr>
          <a:xfrm>
            <a:off x="5914758" y="434128"/>
            <a:ext cx="0" cy="6372000"/>
          </a:xfrm>
          <a:prstGeom prst="line">
            <a:avLst/>
          </a:prstGeom>
        </p:spPr>
        <p:style>
          <a:lnRef idx="1">
            <a:schemeClr val="dk1"/>
          </a:lnRef>
          <a:fillRef idx="0">
            <a:schemeClr val="dk1"/>
          </a:fillRef>
          <a:effectRef idx="0">
            <a:schemeClr val="dk1"/>
          </a:effectRef>
          <a:fontRef idx="minor">
            <a:schemeClr val="tx1"/>
          </a:fontRef>
        </p:style>
      </p:cxnSp>
      <p:sp>
        <p:nvSpPr>
          <p:cNvPr id="50" name="テキスト ボックス 49">
            <a:extLst>
              <a:ext uri="{FF2B5EF4-FFF2-40B4-BE49-F238E27FC236}">
                <a16:creationId xmlns:a16="http://schemas.microsoft.com/office/drawing/2014/main" id="{E416A1D6-3B63-4CAE-BECD-2FF30819E774}"/>
              </a:ext>
            </a:extLst>
          </p:cNvPr>
          <p:cNvSpPr txBox="1"/>
          <p:nvPr/>
        </p:nvSpPr>
        <p:spPr>
          <a:xfrm>
            <a:off x="90713" y="1426129"/>
            <a:ext cx="883311" cy="301071"/>
          </a:xfrm>
          <a:prstGeom prst="roundRect">
            <a:avLst/>
          </a:prstGeom>
          <a:solidFill>
            <a:schemeClr val="bg1">
              <a:lumMod val="75000"/>
            </a:schemeClr>
          </a:solidFill>
          <a:ln>
            <a:noFill/>
          </a:ln>
        </p:spPr>
        <p:txBody>
          <a:bodyPr wrap="square" rtlCol="0" anchor="ctr" anchorCtr="0">
            <a:noAutofit/>
          </a:bodyPr>
          <a:lstStyle/>
          <a:p>
            <a:pPr marL="0" lvl="1" algn="ctr"/>
            <a:r>
              <a:rPr lang="ja-JP" altLang="en-US" sz="1200" b="1" dirty="0"/>
              <a:t>実施概要</a:t>
            </a:r>
            <a:endParaRPr lang="en-US" altLang="ja-JP" sz="1200" b="1" dirty="0"/>
          </a:p>
        </p:txBody>
      </p:sp>
      <p:sp>
        <p:nvSpPr>
          <p:cNvPr id="51" name="テキスト ボックス 50">
            <a:extLst>
              <a:ext uri="{FF2B5EF4-FFF2-40B4-BE49-F238E27FC236}">
                <a16:creationId xmlns:a16="http://schemas.microsoft.com/office/drawing/2014/main" id="{CA30CE73-806B-4CA7-93B7-3D739E80C45C}"/>
              </a:ext>
            </a:extLst>
          </p:cNvPr>
          <p:cNvSpPr txBox="1"/>
          <p:nvPr/>
        </p:nvSpPr>
        <p:spPr>
          <a:xfrm>
            <a:off x="6005395" y="1457529"/>
            <a:ext cx="4084529" cy="278632"/>
          </a:xfrm>
          <a:prstGeom prst="roundRect">
            <a:avLst/>
          </a:prstGeom>
          <a:solidFill>
            <a:schemeClr val="bg1">
              <a:lumMod val="75000"/>
            </a:schemeClr>
          </a:solidFill>
          <a:ln>
            <a:noFill/>
          </a:ln>
        </p:spPr>
        <p:txBody>
          <a:bodyPr wrap="square" rtlCol="0" anchor="ctr" anchorCtr="0">
            <a:noAutofit/>
          </a:bodyPr>
          <a:lstStyle/>
          <a:p>
            <a:pPr marL="0" lvl="1" algn="just"/>
            <a:r>
              <a:rPr lang="ja-JP" altLang="en-US" sz="1200" b="1" dirty="0">
                <a:solidFill>
                  <a:schemeClr val="tx1"/>
                </a:solidFill>
              </a:rPr>
              <a:t>生徒や教員が簡単・安全に活用できる生成</a:t>
            </a:r>
            <a:r>
              <a:rPr lang="en-US" altLang="ja-JP" sz="1200" b="1" dirty="0">
                <a:solidFill>
                  <a:schemeClr val="tx1"/>
                </a:solidFill>
              </a:rPr>
              <a:t>AI</a:t>
            </a:r>
            <a:r>
              <a:rPr lang="ja-JP" altLang="en-US" sz="1200" b="1" dirty="0">
                <a:solidFill>
                  <a:schemeClr val="tx1"/>
                </a:solidFill>
              </a:rPr>
              <a:t>サービスを構築</a:t>
            </a:r>
            <a:endParaRPr lang="en-US" altLang="ja-JP" sz="1200" b="1" dirty="0">
              <a:solidFill>
                <a:schemeClr val="tx1"/>
              </a:solidFill>
            </a:endParaRPr>
          </a:p>
        </p:txBody>
      </p:sp>
      <p:sp>
        <p:nvSpPr>
          <p:cNvPr id="2" name="フレーム 1">
            <a:extLst>
              <a:ext uri="{FF2B5EF4-FFF2-40B4-BE49-F238E27FC236}">
                <a16:creationId xmlns:a16="http://schemas.microsoft.com/office/drawing/2014/main" id="{BC86F335-B425-4584-ACAF-247929B0B44A}"/>
              </a:ext>
            </a:extLst>
          </p:cNvPr>
          <p:cNvSpPr/>
          <p:nvPr/>
        </p:nvSpPr>
        <p:spPr>
          <a:xfrm>
            <a:off x="5988159" y="1448819"/>
            <a:ext cx="6098024" cy="3247211"/>
          </a:xfrm>
          <a:prstGeom prst="frame">
            <a:avLst>
              <a:gd name="adj1" fmla="val 791"/>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4" name="フレーム 43">
            <a:extLst>
              <a:ext uri="{FF2B5EF4-FFF2-40B4-BE49-F238E27FC236}">
                <a16:creationId xmlns:a16="http://schemas.microsoft.com/office/drawing/2014/main" id="{817C7B6D-6CE0-4534-8CEA-DD33625E5ED0}"/>
              </a:ext>
            </a:extLst>
          </p:cNvPr>
          <p:cNvSpPr/>
          <p:nvPr/>
        </p:nvSpPr>
        <p:spPr>
          <a:xfrm>
            <a:off x="82317" y="1426129"/>
            <a:ext cx="5771367" cy="5378134"/>
          </a:xfrm>
          <a:prstGeom prst="frame">
            <a:avLst>
              <a:gd name="adj1" fmla="val 468"/>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9" name="テキスト ボックス 48">
            <a:extLst>
              <a:ext uri="{FF2B5EF4-FFF2-40B4-BE49-F238E27FC236}">
                <a16:creationId xmlns:a16="http://schemas.microsoft.com/office/drawing/2014/main" id="{9AC8E79F-4705-4909-A812-1488A3AC3AE1}"/>
              </a:ext>
            </a:extLst>
          </p:cNvPr>
          <p:cNvSpPr txBox="1"/>
          <p:nvPr/>
        </p:nvSpPr>
        <p:spPr>
          <a:xfrm>
            <a:off x="5988159" y="4775955"/>
            <a:ext cx="1010895" cy="276086"/>
          </a:xfrm>
          <a:prstGeom prst="roundRect">
            <a:avLst/>
          </a:prstGeom>
          <a:solidFill>
            <a:schemeClr val="bg1">
              <a:lumMod val="75000"/>
            </a:schemeClr>
          </a:solidFill>
          <a:ln>
            <a:noFill/>
          </a:ln>
        </p:spPr>
        <p:txBody>
          <a:bodyPr wrap="square" rtlCol="0" anchor="ctr" anchorCtr="0">
            <a:noAutofit/>
          </a:bodyPr>
          <a:lstStyle/>
          <a:p>
            <a:pPr marL="0" lvl="1"/>
            <a:r>
              <a:rPr lang="ja-JP" altLang="en-US" sz="1200" b="1" dirty="0"/>
              <a:t>スケジュール</a:t>
            </a:r>
            <a:endParaRPr lang="en-US" altLang="ja-JP" sz="1200" b="1" dirty="0"/>
          </a:p>
        </p:txBody>
      </p:sp>
      <p:sp>
        <p:nvSpPr>
          <p:cNvPr id="53" name="フレーム 52">
            <a:extLst>
              <a:ext uri="{FF2B5EF4-FFF2-40B4-BE49-F238E27FC236}">
                <a16:creationId xmlns:a16="http://schemas.microsoft.com/office/drawing/2014/main" id="{1EDDCD7D-C754-4F87-8DD9-98AB1B0B782F}"/>
              </a:ext>
            </a:extLst>
          </p:cNvPr>
          <p:cNvSpPr/>
          <p:nvPr/>
        </p:nvSpPr>
        <p:spPr>
          <a:xfrm>
            <a:off x="5988159" y="4773212"/>
            <a:ext cx="6098024" cy="2022119"/>
          </a:xfrm>
          <a:prstGeom prst="frame">
            <a:avLst>
              <a:gd name="adj1" fmla="val 120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16144386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32443-09F5-8536-8C7C-220AA4F6DDF4}"/>
            </a:ext>
          </a:extLst>
        </p:cNvPr>
        <p:cNvGrpSpPr/>
        <p:nvPr/>
      </p:nvGrpSpPr>
      <p:grpSpPr>
        <a:xfrm>
          <a:off x="0" y="0"/>
          <a:ext cx="0" cy="0"/>
          <a:chOff x="0" y="0"/>
          <a:chExt cx="0" cy="0"/>
        </a:xfrm>
      </p:grpSpPr>
      <p:sp>
        <p:nvSpPr>
          <p:cNvPr id="48" name="テキスト ボックス 47">
            <a:extLst>
              <a:ext uri="{FF2B5EF4-FFF2-40B4-BE49-F238E27FC236}">
                <a16:creationId xmlns:a16="http://schemas.microsoft.com/office/drawing/2014/main" id="{B1BF1B13-A1BD-C91B-5858-16640633028F}"/>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t>【</a:t>
            </a:r>
            <a:r>
              <a:rPr kumimoji="1" lang="ja-JP" altLang="en-US" sz="2000" b="1" dirty="0"/>
              <a:t>参考</a:t>
            </a:r>
            <a:r>
              <a:rPr lang="en-US" altLang="ja-JP" sz="2000" b="1" dirty="0"/>
              <a:t>】</a:t>
            </a:r>
            <a:r>
              <a:rPr lang="ja-JP" altLang="en-US" sz="2000" b="1" dirty="0"/>
              <a:t>　</a:t>
            </a:r>
            <a:r>
              <a:rPr kumimoji="1" lang="en-US" altLang="ja-JP" sz="2000" b="1" dirty="0"/>
              <a:t>『</a:t>
            </a:r>
            <a:r>
              <a:rPr kumimoji="1" lang="ja-JP" altLang="en-US" sz="2000" b="1" dirty="0"/>
              <a:t>次世代型スマートシティ</a:t>
            </a:r>
            <a:r>
              <a:rPr kumimoji="1" lang="en-US" altLang="ja-JP" sz="2000" b="1" dirty="0"/>
              <a:t>OSAKA』</a:t>
            </a:r>
            <a:r>
              <a:rPr kumimoji="1" lang="ja-JP" altLang="en-US" sz="2000" b="1" dirty="0"/>
              <a:t>関連施策（大阪府）</a:t>
            </a:r>
            <a:r>
              <a:rPr kumimoji="1" lang="en-US" altLang="ja-JP" sz="2000" b="1" dirty="0"/>
              <a:t> 【</a:t>
            </a:r>
            <a:r>
              <a:rPr lang="ja-JP" altLang="en-US" sz="2000" b="1" dirty="0"/>
              <a:t>５</a:t>
            </a:r>
            <a:r>
              <a:rPr kumimoji="1" lang="en-US" altLang="ja-JP" sz="2000" b="1" dirty="0"/>
              <a:t>】</a:t>
            </a:r>
            <a:endParaRPr lang="en-US" altLang="ja-JP" sz="2000" b="1" dirty="0"/>
          </a:p>
        </p:txBody>
      </p:sp>
      <p:sp>
        <p:nvSpPr>
          <p:cNvPr id="37" name="スライド番号プレースホルダー 3">
            <a:extLst>
              <a:ext uri="{FF2B5EF4-FFF2-40B4-BE49-F238E27FC236}">
                <a16:creationId xmlns:a16="http://schemas.microsoft.com/office/drawing/2014/main" id="{338ECBB5-0F1A-3B28-F94A-93FFA610CB89}"/>
              </a:ext>
            </a:extLst>
          </p:cNvPr>
          <p:cNvSpPr>
            <a:spLocks noGrp="1"/>
          </p:cNvSpPr>
          <p:nvPr>
            <p:ph type="sldNum" sz="quarter" idx="12"/>
          </p:nvPr>
        </p:nvSpPr>
        <p:spPr>
          <a:xfrm>
            <a:off x="9448800" y="6486699"/>
            <a:ext cx="2743200" cy="365125"/>
          </a:xfrm>
        </p:spPr>
        <p:txBody>
          <a:bodyPr/>
          <a:lstStyle/>
          <a:p>
            <a:fld id="{63C598F0-0FE0-4076-80A3-C96A98F7321E}" type="slidenum">
              <a:rPr kumimoji="1" lang="ja-JP" altLang="en-US" smtClean="0"/>
              <a:t>65</a:t>
            </a:fld>
            <a:endParaRPr kumimoji="1" lang="ja-JP" altLang="en-US" dirty="0"/>
          </a:p>
        </p:txBody>
      </p:sp>
      <p:sp>
        <p:nvSpPr>
          <p:cNvPr id="20" name="正方形/長方形 19">
            <a:extLst>
              <a:ext uri="{FF2B5EF4-FFF2-40B4-BE49-F238E27FC236}">
                <a16:creationId xmlns:a16="http://schemas.microsoft.com/office/drawing/2014/main" id="{73ADD348-A329-4E52-895D-90E99FF3B76C}"/>
              </a:ext>
            </a:extLst>
          </p:cNvPr>
          <p:cNvSpPr/>
          <p:nvPr/>
        </p:nvSpPr>
        <p:spPr>
          <a:xfrm>
            <a:off x="149824" y="467918"/>
            <a:ext cx="11955308" cy="315708"/>
          </a:xfrm>
          <a:prstGeom prst="rect">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lang="ja-JP" altLang="en-US" sz="1400" b="1" dirty="0"/>
              <a:t>大阪農業</a:t>
            </a:r>
            <a:r>
              <a:rPr lang="en-US" altLang="ja-JP" sz="1400" b="1" dirty="0"/>
              <a:t>DX</a:t>
            </a:r>
            <a:r>
              <a:rPr lang="ja-JP" altLang="en-US" sz="1400" b="1" dirty="0"/>
              <a:t>推進　　　　　　　　　　　　　　　　　　　　　　</a:t>
            </a:r>
            <a:endParaRPr kumimoji="1" lang="ja-JP" altLang="en-US" sz="1300" b="1" dirty="0"/>
          </a:p>
        </p:txBody>
      </p:sp>
      <p:pic>
        <p:nvPicPr>
          <p:cNvPr id="24" name="図 23">
            <a:extLst>
              <a:ext uri="{FF2B5EF4-FFF2-40B4-BE49-F238E27FC236}">
                <a16:creationId xmlns:a16="http://schemas.microsoft.com/office/drawing/2014/main" id="{02263090-E00A-4853-B1BC-EEB1459427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5978" y="880884"/>
            <a:ext cx="1046884" cy="885825"/>
          </a:xfrm>
          <a:prstGeom prst="rect">
            <a:avLst/>
          </a:prstGeom>
        </p:spPr>
      </p:pic>
      <p:pic>
        <p:nvPicPr>
          <p:cNvPr id="25" name="図 24">
            <a:extLst>
              <a:ext uri="{FF2B5EF4-FFF2-40B4-BE49-F238E27FC236}">
                <a16:creationId xmlns:a16="http://schemas.microsoft.com/office/drawing/2014/main" id="{778DFC86-6CC7-4002-A5FC-DBE34ABE7A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60072" y="1557810"/>
            <a:ext cx="1182104" cy="885825"/>
          </a:xfrm>
          <a:prstGeom prst="rect">
            <a:avLst/>
          </a:prstGeom>
        </p:spPr>
      </p:pic>
      <p:pic>
        <p:nvPicPr>
          <p:cNvPr id="17" name="図 16">
            <a:extLst>
              <a:ext uri="{FF2B5EF4-FFF2-40B4-BE49-F238E27FC236}">
                <a16:creationId xmlns:a16="http://schemas.microsoft.com/office/drawing/2014/main" id="{2E7ED40F-8D37-4ED6-A15E-D69AD2B2C2B1}"/>
              </a:ext>
            </a:extLst>
          </p:cNvPr>
          <p:cNvPicPr>
            <a:picLocks noChangeAspect="1"/>
          </p:cNvPicPr>
          <p:nvPr/>
        </p:nvPicPr>
        <p:blipFill>
          <a:blip r:embed="rId5"/>
          <a:stretch>
            <a:fillRect/>
          </a:stretch>
        </p:blipFill>
        <p:spPr>
          <a:xfrm>
            <a:off x="10314413" y="3771312"/>
            <a:ext cx="768449" cy="830997"/>
          </a:xfrm>
          <a:prstGeom prst="rect">
            <a:avLst/>
          </a:prstGeom>
        </p:spPr>
      </p:pic>
      <p:pic>
        <p:nvPicPr>
          <p:cNvPr id="19" name="図 18">
            <a:extLst>
              <a:ext uri="{FF2B5EF4-FFF2-40B4-BE49-F238E27FC236}">
                <a16:creationId xmlns:a16="http://schemas.microsoft.com/office/drawing/2014/main" id="{78C0B942-9E94-4A9B-A9CE-C4F4FDCE248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941461" y="4087574"/>
            <a:ext cx="1134941" cy="851206"/>
          </a:xfrm>
          <a:prstGeom prst="rect">
            <a:avLst/>
          </a:prstGeom>
        </p:spPr>
      </p:pic>
      <p:pic>
        <p:nvPicPr>
          <p:cNvPr id="21" name="図 20">
            <a:extLst>
              <a:ext uri="{FF2B5EF4-FFF2-40B4-BE49-F238E27FC236}">
                <a16:creationId xmlns:a16="http://schemas.microsoft.com/office/drawing/2014/main" id="{8A572E67-A6B3-4B18-ACA9-48684FE8C0F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41469" y="5517528"/>
            <a:ext cx="988062" cy="1097674"/>
          </a:xfrm>
          <a:prstGeom prst="rect">
            <a:avLst/>
          </a:prstGeom>
        </p:spPr>
      </p:pic>
      <p:pic>
        <p:nvPicPr>
          <p:cNvPr id="36" name="図 35">
            <a:extLst>
              <a:ext uri="{FF2B5EF4-FFF2-40B4-BE49-F238E27FC236}">
                <a16:creationId xmlns:a16="http://schemas.microsoft.com/office/drawing/2014/main" id="{4BF1BE1F-7283-4D23-AE44-A5DF5EBA5E1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243581" y="2593112"/>
            <a:ext cx="1096091" cy="1096091"/>
          </a:xfrm>
          <a:prstGeom prst="rect">
            <a:avLst/>
          </a:prstGeom>
        </p:spPr>
      </p:pic>
      <p:pic>
        <p:nvPicPr>
          <p:cNvPr id="38" name="図 37">
            <a:extLst>
              <a:ext uri="{FF2B5EF4-FFF2-40B4-BE49-F238E27FC236}">
                <a16:creationId xmlns:a16="http://schemas.microsoft.com/office/drawing/2014/main" id="{02B80B82-B35A-43ED-97B9-BF934710452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154134" y="2956398"/>
            <a:ext cx="882999" cy="966819"/>
          </a:xfrm>
          <a:prstGeom prst="rect">
            <a:avLst/>
          </a:prstGeom>
        </p:spPr>
      </p:pic>
      <p:pic>
        <p:nvPicPr>
          <p:cNvPr id="12" name="図 11">
            <a:extLst>
              <a:ext uri="{FF2B5EF4-FFF2-40B4-BE49-F238E27FC236}">
                <a16:creationId xmlns:a16="http://schemas.microsoft.com/office/drawing/2014/main" id="{D67C4BCE-8698-4906-BC33-68E970DD604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903775" y="5081008"/>
            <a:ext cx="1047648" cy="873040"/>
          </a:xfrm>
          <a:prstGeom prst="rect">
            <a:avLst/>
          </a:prstGeom>
        </p:spPr>
      </p:pic>
      <p:pic>
        <p:nvPicPr>
          <p:cNvPr id="29" name="図 28">
            <a:extLst>
              <a:ext uri="{FF2B5EF4-FFF2-40B4-BE49-F238E27FC236}">
                <a16:creationId xmlns:a16="http://schemas.microsoft.com/office/drawing/2014/main" id="{5666A35F-2FDE-4E0E-876E-103A83B0DF55}"/>
              </a:ext>
            </a:extLst>
          </p:cNvPr>
          <p:cNvPicPr>
            <a:picLocks noChangeAspect="1"/>
          </p:cNvPicPr>
          <p:nvPr/>
        </p:nvPicPr>
        <p:blipFill>
          <a:blip r:embed="rId11" cstate="screen">
            <a:extLst>
              <a:ext uri="{BEBA8EAE-BF5A-486C-A8C5-ECC9F3942E4B}">
                <a14:imgProps xmlns:a14="http://schemas.microsoft.com/office/drawing/2010/main">
                  <a14:imgLayer r:embed="rId12">
                    <a14:imgEffect>
                      <a14:backgroundRemoval t="4388" b="92449" l="3886" r="97304">
                        <a14:foregroundMark x1="57732" y1="7347" x2="69151" y2="5306"/>
                        <a14:foregroundMark x1="69151" y1="5306" x2="77637" y2="7755"/>
                        <a14:foregroundMark x1="77637" y1="7755" x2="91277" y2="21531"/>
                        <a14:foregroundMark x1="91277" y1="21531" x2="93973" y2="29286"/>
                        <a14:foregroundMark x1="93973" y1="29286" x2="93894" y2="42653"/>
                        <a14:foregroundMark x1="93894" y1="42653" x2="91911" y2="46735"/>
                        <a14:foregroundMark x1="8644" y1="53776" x2="9437" y2="72143"/>
                        <a14:foregroundMark x1="9437" y1="72143" x2="10706" y2="76020"/>
                        <a14:foregroundMark x1="4203" y1="65918" x2="4203" y2="65918"/>
                        <a14:foregroundMark x1="5155" y1="58265" x2="9040" y2="47653"/>
                        <a14:foregroundMark x1="14988" y1="41327" x2="11499" y2="44286"/>
                        <a14:foregroundMark x1="21491" y1="90204" x2="30849" y2="92653"/>
                        <a14:foregroundMark x1="30849" y1="92653" x2="44013" y2="91837"/>
                        <a14:foregroundMark x1="64948" y1="5102" x2="72006" y2="4388"/>
                        <a14:foregroundMark x1="72006" y1="4388" x2="72958" y2="4388"/>
                        <a14:foregroundMark x1="97224" y1="33469" x2="97304" y2="39388"/>
                        <a14:foregroundMark x1="93497" y1="19184" x2="93735" y2="19796"/>
                        <a14:foregroundMark x1="94528" y1="20816" x2="95163" y2="22347"/>
                        <a14:foregroundMark x1="95956" y1="24490" x2="96352" y2="26633"/>
                        <a14:foregroundMark x1="3886" y1="65714" x2="4362" y2="66531"/>
                      </a14:backgroundRemoval>
                    </a14:imgEffect>
                  </a14:imgLayer>
                </a14:imgProps>
              </a:ext>
              <a:ext uri="{28A0092B-C50C-407E-A947-70E740481C1C}">
                <a14:useLocalDpi xmlns:a14="http://schemas.microsoft.com/office/drawing/2010/main"/>
              </a:ext>
            </a:extLst>
          </a:blip>
          <a:stretch>
            <a:fillRect/>
          </a:stretch>
        </p:blipFill>
        <p:spPr>
          <a:xfrm>
            <a:off x="11114476" y="6030776"/>
            <a:ext cx="752002" cy="584426"/>
          </a:xfrm>
          <a:prstGeom prst="rect">
            <a:avLst/>
          </a:prstGeom>
        </p:spPr>
      </p:pic>
      <p:sp>
        <p:nvSpPr>
          <p:cNvPr id="23" name="四角形: 角を丸くする 22">
            <a:extLst>
              <a:ext uri="{FF2B5EF4-FFF2-40B4-BE49-F238E27FC236}">
                <a16:creationId xmlns:a16="http://schemas.microsoft.com/office/drawing/2014/main" id="{8D3584FB-3D5E-4CE5-B615-38A4E0415F96}"/>
              </a:ext>
            </a:extLst>
          </p:cNvPr>
          <p:cNvSpPr/>
          <p:nvPr/>
        </p:nvSpPr>
        <p:spPr>
          <a:xfrm>
            <a:off x="10771172" y="501735"/>
            <a:ext cx="1260000" cy="23300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00" b="1" dirty="0">
                <a:solidFill>
                  <a:schemeClr val="tx1"/>
                </a:solidFill>
              </a:rPr>
              <a:t>【1】 </a:t>
            </a:r>
            <a:r>
              <a:rPr lang="ja-JP" altLang="en-US" sz="1000" b="1" dirty="0">
                <a:solidFill>
                  <a:schemeClr val="tx1"/>
                </a:solidFill>
              </a:rPr>
              <a:t>住民</a:t>
            </a:r>
            <a:r>
              <a:rPr lang="en-US" altLang="ja-JP" sz="1000" b="1" dirty="0">
                <a:solidFill>
                  <a:schemeClr val="tx1"/>
                </a:solidFill>
              </a:rPr>
              <a:t>QOL</a:t>
            </a:r>
            <a:r>
              <a:rPr lang="ja-JP" altLang="en-US" sz="1000" b="1" dirty="0">
                <a:solidFill>
                  <a:schemeClr val="tx1"/>
                </a:solidFill>
              </a:rPr>
              <a:t>の向上</a:t>
            </a:r>
            <a:endParaRPr kumimoji="1" lang="ja-JP" altLang="en-US" sz="1000" b="1" dirty="0">
              <a:solidFill>
                <a:schemeClr val="tx1"/>
              </a:solidFill>
            </a:endParaRPr>
          </a:p>
        </p:txBody>
      </p:sp>
      <p:sp>
        <p:nvSpPr>
          <p:cNvPr id="26" name="テキスト ボックス 25">
            <a:extLst>
              <a:ext uri="{FF2B5EF4-FFF2-40B4-BE49-F238E27FC236}">
                <a16:creationId xmlns:a16="http://schemas.microsoft.com/office/drawing/2014/main" id="{B314B95E-56C8-45EF-981F-CFE722127469}"/>
              </a:ext>
            </a:extLst>
          </p:cNvPr>
          <p:cNvSpPr txBox="1"/>
          <p:nvPr/>
        </p:nvSpPr>
        <p:spPr>
          <a:xfrm>
            <a:off x="132890" y="2453448"/>
            <a:ext cx="2813509" cy="329728"/>
          </a:xfrm>
          <a:prstGeom prst="roundRect">
            <a:avLst/>
          </a:prstGeom>
          <a:noFill/>
          <a:ln>
            <a:noFill/>
          </a:ln>
        </p:spPr>
        <p:txBody>
          <a:bodyPr wrap="square" rtlCol="0" anchor="ctr" anchorCtr="0">
            <a:noAutofit/>
          </a:bodyPr>
          <a:lstStyle/>
          <a:p>
            <a:pPr marL="0" lvl="1"/>
            <a:r>
              <a:rPr lang="ja-JP" altLang="en-US" sz="1200" b="1" dirty="0"/>
              <a:t>１．施設園芸での更なる収益力の向上</a:t>
            </a:r>
          </a:p>
        </p:txBody>
      </p:sp>
      <p:sp>
        <p:nvSpPr>
          <p:cNvPr id="2" name="テキスト ボックス 1">
            <a:extLst>
              <a:ext uri="{FF2B5EF4-FFF2-40B4-BE49-F238E27FC236}">
                <a16:creationId xmlns:a16="http://schemas.microsoft.com/office/drawing/2014/main" id="{3497C4E9-FA89-440C-8AED-6D838DF187B8}"/>
              </a:ext>
            </a:extLst>
          </p:cNvPr>
          <p:cNvSpPr txBox="1"/>
          <p:nvPr/>
        </p:nvSpPr>
        <p:spPr>
          <a:xfrm>
            <a:off x="133377" y="1168130"/>
            <a:ext cx="4474635" cy="954107"/>
          </a:xfrm>
          <a:prstGeom prst="rect">
            <a:avLst/>
          </a:prstGeom>
          <a:noFill/>
        </p:spPr>
        <p:txBody>
          <a:bodyPr wrap="square" rtlCol="0">
            <a:spAutoFit/>
          </a:bodyPr>
          <a:lstStyle/>
          <a:p>
            <a:r>
              <a:rPr lang="ja-JP" altLang="en-US" sz="1400" b="1" dirty="0"/>
              <a:t>生産性の向上に加え、担い手確保・経営強化につながる</a:t>
            </a:r>
          </a:p>
          <a:p>
            <a:r>
              <a:rPr lang="ja-JP" altLang="en-US" sz="1400" b="1" dirty="0"/>
              <a:t>大阪農業の変革をめざし、「大阪府スマート農業推進指針」を改定・改称し「大阪府農業</a:t>
            </a:r>
            <a:r>
              <a:rPr lang="en-US" altLang="ja-JP" sz="1400" b="1" dirty="0"/>
              <a:t>DX</a:t>
            </a:r>
            <a:r>
              <a:rPr lang="ja-JP" altLang="en-US" sz="1400" b="1" dirty="0"/>
              <a:t>推進戦略」を</a:t>
            </a:r>
            <a:r>
              <a:rPr lang="en-US" altLang="ja-JP" sz="1400" b="1" dirty="0"/>
              <a:t>2026</a:t>
            </a:r>
            <a:r>
              <a:rPr lang="ja-JP" altLang="en-US" sz="1400" b="1" dirty="0"/>
              <a:t>年</a:t>
            </a:r>
            <a:r>
              <a:rPr lang="en-US" altLang="ja-JP" sz="1400" b="1" dirty="0"/>
              <a:t>3</a:t>
            </a:r>
            <a:r>
              <a:rPr lang="ja-JP" altLang="en-US" sz="1400" b="1" dirty="0"/>
              <a:t>月に策定</a:t>
            </a:r>
          </a:p>
        </p:txBody>
      </p:sp>
      <p:sp>
        <p:nvSpPr>
          <p:cNvPr id="28" name="テキスト ボックス 27">
            <a:extLst>
              <a:ext uri="{FF2B5EF4-FFF2-40B4-BE49-F238E27FC236}">
                <a16:creationId xmlns:a16="http://schemas.microsoft.com/office/drawing/2014/main" id="{722B3932-35BB-47CF-AA9C-1B8CCABC09F9}"/>
              </a:ext>
            </a:extLst>
          </p:cNvPr>
          <p:cNvSpPr txBox="1"/>
          <p:nvPr/>
        </p:nvSpPr>
        <p:spPr>
          <a:xfrm>
            <a:off x="149824" y="2077830"/>
            <a:ext cx="1278953" cy="329728"/>
          </a:xfrm>
          <a:prstGeom prst="roundRect">
            <a:avLst/>
          </a:prstGeom>
          <a:solidFill>
            <a:schemeClr val="bg1">
              <a:lumMod val="85000"/>
            </a:schemeClr>
          </a:solidFill>
          <a:ln>
            <a:noFill/>
          </a:ln>
        </p:spPr>
        <p:txBody>
          <a:bodyPr wrap="square" rtlCol="0" anchor="ctr" anchorCtr="0">
            <a:noAutofit/>
          </a:bodyPr>
          <a:lstStyle/>
          <a:p>
            <a:pPr marL="0" lvl="1"/>
            <a:r>
              <a:rPr lang="en-US" altLang="ja-JP" sz="1200" b="1" dirty="0"/>
              <a:t>3</a:t>
            </a:r>
            <a:r>
              <a:rPr lang="ja-JP" altLang="en-US" sz="1200" b="1" dirty="0"/>
              <a:t>つの取組の柱</a:t>
            </a:r>
            <a:endParaRPr lang="en-US" altLang="ja-JP" sz="1200" b="1" dirty="0"/>
          </a:p>
        </p:txBody>
      </p:sp>
      <p:sp>
        <p:nvSpPr>
          <p:cNvPr id="30" name="テキスト ボックス 29">
            <a:extLst>
              <a:ext uri="{FF2B5EF4-FFF2-40B4-BE49-F238E27FC236}">
                <a16:creationId xmlns:a16="http://schemas.microsoft.com/office/drawing/2014/main" id="{A10A2367-2129-4511-BF3A-F5F28CE3803C}"/>
              </a:ext>
            </a:extLst>
          </p:cNvPr>
          <p:cNvSpPr txBox="1"/>
          <p:nvPr/>
        </p:nvSpPr>
        <p:spPr>
          <a:xfrm>
            <a:off x="277102" y="2716583"/>
            <a:ext cx="4330910" cy="646331"/>
          </a:xfrm>
          <a:prstGeom prst="rect">
            <a:avLst/>
          </a:prstGeom>
          <a:noFill/>
        </p:spPr>
        <p:txBody>
          <a:bodyPr wrap="square" rtlCol="0">
            <a:spAutoFit/>
          </a:bodyPr>
          <a:lstStyle/>
          <a:p>
            <a:pPr marL="0" lvl="1"/>
            <a:r>
              <a:rPr lang="ja-JP" altLang="en-US" sz="1200" dirty="0"/>
              <a:t>○高収益作物への重点投資</a:t>
            </a:r>
          </a:p>
          <a:p>
            <a:pPr marL="0" lvl="1"/>
            <a:r>
              <a:rPr lang="ja-JP" altLang="en-US" sz="1200" dirty="0"/>
              <a:t>　　・環境制御指標の策定、水なす・いちご等で高収量・高品質化</a:t>
            </a:r>
          </a:p>
          <a:p>
            <a:pPr marL="0" lvl="1"/>
            <a:r>
              <a:rPr lang="ja-JP" altLang="en-US" sz="1200" dirty="0"/>
              <a:t>　　・気候変動対策と組み合わせ、安定収益を確立</a:t>
            </a:r>
          </a:p>
        </p:txBody>
      </p:sp>
      <p:sp>
        <p:nvSpPr>
          <p:cNvPr id="31" name="テキスト ボックス 30">
            <a:extLst>
              <a:ext uri="{FF2B5EF4-FFF2-40B4-BE49-F238E27FC236}">
                <a16:creationId xmlns:a16="http://schemas.microsoft.com/office/drawing/2014/main" id="{643AEC10-66C3-4F8B-B042-380EA6B0D607}"/>
              </a:ext>
            </a:extLst>
          </p:cNvPr>
          <p:cNvSpPr txBox="1"/>
          <p:nvPr/>
        </p:nvSpPr>
        <p:spPr>
          <a:xfrm>
            <a:off x="149824" y="867075"/>
            <a:ext cx="4361103" cy="307777"/>
          </a:xfrm>
          <a:prstGeom prst="rect">
            <a:avLst/>
          </a:prstGeom>
          <a:solidFill>
            <a:schemeClr val="bg1">
              <a:lumMod val="75000"/>
            </a:schemeClr>
          </a:solidFill>
          <a:ln>
            <a:noFill/>
          </a:ln>
        </p:spPr>
        <p:txBody>
          <a:bodyPr wrap="square" rtlCol="0">
            <a:spAutoFit/>
          </a:bodyPr>
          <a:lstStyle/>
          <a:p>
            <a:pPr marL="0" lvl="1"/>
            <a:r>
              <a:rPr lang="ja-JP" altLang="en-US" sz="1400" b="1" dirty="0"/>
              <a:t>大阪農業</a:t>
            </a:r>
            <a:r>
              <a:rPr lang="en-US" altLang="ja-JP" sz="1400" b="1" dirty="0"/>
              <a:t>DX</a:t>
            </a:r>
            <a:r>
              <a:rPr lang="ja-JP" altLang="en-US" sz="1400" b="1" dirty="0"/>
              <a:t>推進戦略</a:t>
            </a:r>
            <a:endParaRPr lang="en-US" altLang="ja-JP" sz="1400" b="1" dirty="0"/>
          </a:p>
        </p:txBody>
      </p:sp>
      <p:sp>
        <p:nvSpPr>
          <p:cNvPr id="32" name="テキスト ボックス 31">
            <a:extLst>
              <a:ext uri="{FF2B5EF4-FFF2-40B4-BE49-F238E27FC236}">
                <a16:creationId xmlns:a16="http://schemas.microsoft.com/office/drawing/2014/main" id="{1B5F605D-0A12-4106-83DC-83A04C0150E2}"/>
              </a:ext>
            </a:extLst>
          </p:cNvPr>
          <p:cNvSpPr txBox="1"/>
          <p:nvPr/>
        </p:nvSpPr>
        <p:spPr>
          <a:xfrm>
            <a:off x="166755" y="3647252"/>
            <a:ext cx="2813509" cy="329728"/>
          </a:xfrm>
          <a:prstGeom prst="roundRect">
            <a:avLst/>
          </a:prstGeom>
          <a:noFill/>
          <a:ln>
            <a:noFill/>
          </a:ln>
        </p:spPr>
        <p:txBody>
          <a:bodyPr wrap="square" rtlCol="0" anchor="ctr" anchorCtr="0">
            <a:noAutofit/>
          </a:bodyPr>
          <a:lstStyle/>
          <a:p>
            <a:pPr marL="0" lvl="1"/>
            <a:r>
              <a:rPr lang="ja-JP" altLang="en-US" sz="1200" b="1" dirty="0"/>
              <a:t>２．持続的成長を支える</a:t>
            </a:r>
            <a:r>
              <a:rPr lang="en-US" altLang="ja-JP" sz="1200" b="1" dirty="0"/>
              <a:t>DX</a:t>
            </a:r>
            <a:r>
              <a:rPr lang="ja-JP" altLang="en-US" sz="1200" b="1" dirty="0"/>
              <a:t>の展開</a:t>
            </a:r>
          </a:p>
        </p:txBody>
      </p:sp>
      <p:sp>
        <p:nvSpPr>
          <p:cNvPr id="33" name="テキスト ボックス 32">
            <a:extLst>
              <a:ext uri="{FF2B5EF4-FFF2-40B4-BE49-F238E27FC236}">
                <a16:creationId xmlns:a16="http://schemas.microsoft.com/office/drawing/2014/main" id="{7B7980AF-D029-4C65-9918-7CD688B11517}"/>
              </a:ext>
            </a:extLst>
          </p:cNvPr>
          <p:cNvSpPr txBox="1"/>
          <p:nvPr/>
        </p:nvSpPr>
        <p:spPr>
          <a:xfrm>
            <a:off x="277102" y="3929299"/>
            <a:ext cx="4716458" cy="1015663"/>
          </a:xfrm>
          <a:prstGeom prst="rect">
            <a:avLst/>
          </a:prstGeom>
          <a:noFill/>
        </p:spPr>
        <p:txBody>
          <a:bodyPr wrap="square" rtlCol="0">
            <a:spAutoFit/>
          </a:bodyPr>
          <a:lstStyle/>
          <a:p>
            <a:pPr marL="0" lvl="1"/>
            <a:r>
              <a:rPr lang="ja-JP" altLang="en-US" sz="1200" dirty="0"/>
              <a:t>○経営全体への</a:t>
            </a:r>
            <a:r>
              <a:rPr lang="en-US" altLang="ja-JP" sz="1200" dirty="0"/>
              <a:t>DX</a:t>
            </a:r>
            <a:r>
              <a:rPr lang="ja-JP" altLang="en-US" sz="1200" dirty="0"/>
              <a:t>普及で持続・発展力を強化</a:t>
            </a:r>
          </a:p>
          <a:p>
            <a:pPr marL="0" lvl="1"/>
            <a:r>
              <a:rPr lang="ja-JP" altLang="en-US" sz="1200" dirty="0"/>
              <a:t>　　・経営全般の</a:t>
            </a:r>
            <a:r>
              <a:rPr lang="en-US" altLang="ja-JP" sz="1200" dirty="0"/>
              <a:t>DX</a:t>
            </a:r>
            <a:r>
              <a:rPr lang="ja-JP" altLang="en-US" sz="1200" dirty="0"/>
              <a:t>をサポートし</a:t>
            </a:r>
            <a:r>
              <a:rPr lang="en-US" altLang="ja-JP" sz="1200" dirty="0"/>
              <a:t>､</a:t>
            </a:r>
            <a:r>
              <a:rPr lang="ja-JP" altLang="en-US" sz="1200" dirty="0"/>
              <a:t>業務プロセス刷新に活用</a:t>
            </a:r>
          </a:p>
          <a:p>
            <a:pPr marL="0" lvl="1"/>
            <a:r>
              <a:rPr lang="ja-JP" altLang="en-US" sz="1200" dirty="0"/>
              <a:t>　　・省力化技術の拡大により持続可能な農業・地域経営を支援</a:t>
            </a:r>
          </a:p>
          <a:p>
            <a:pPr marL="0" lvl="1"/>
            <a:r>
              <a:rPr lang="ja-JP" altLang="en-US" sz="1200" dirty="0"/>
              <a:t>　　・</a:t>
            </a:r>
            <a:r>
              <a:rPr lang="en-US" altLang="ja-JP" sz="1200" dirty="0"/>
              <a:t>DX</a:t>
            </a:r>
            <a:r>
              <a:rPr lang="ja-JP" altLang="en-US" sz="1200" dirty="0"/>
              <a:t>で熟練技をデジタル継承、新規就農者の経営発展を早期化 </a:t>
            </a:r>
            <a:endParaRPr lang="en-US" altLang="ja-JP" sz="1200" dirty="0"/>
          </a:p>
          <a:p>
            <a:pPr marL="0" lvl="1"/>
            <a:r>
              <a:rPr lang="ja-JP" altLang="en-US" sz="1200" dirty="0"/>
              <a:t>　　　など</a:t>
            </a:r>
          </a:p>
        </p:txBody>
      </p:sp>
      <p:sp>
        <p:nvSpPr>
          <p:cNvPr id="39" name="テキスト ボックス 38">
            <a:extLst>
              <a:ext uri="{FF2B5EF4-FFF2-40B4-BE49-F238E27FC236}">
                <a16:creationId xmlns:a16="http://schemas.microsoft.com/office/drawing/2014/main" id="{5ABAF1CD-FCBA-486D-90D8-0FE35C78110D}"/>
              </a:ext>
            </a:extLst>
          </p:cNvPr>
          <p:cNvSpPr txBox="1"/>
          <p:nvPr/>
        </p:nvSpPr>
        <p:spPr>
          <a:xfrm>
            <a:off x="188451" y="5140037"/>
            <a:ext cx="3714026" cy="329728"/>
          </a:xfrm>
          <a:prstGeom prst="roundRect">
            <a:avLst/>
          </a:prstGeom>
          <a:noFill/>
          <a:ln>
            <a:noFill/>
          </a:ln>
        </p:spPr>
        <p:txBody>
          <a:bodyPr wrap="square" rtlCol="0" anchor="ctr" anchorCtr="0">
            <a:noAutofit/>
          </a:bodyPr>
          <a:lstStyle/>
          <a:p>
            <a:pPr marL="0" lvl="1"/>
            <a:r>
              <a:rPr lang="ja-JP" altLang="en-US" sz="1200" b="1" dirty="0"/>
              <a:t>３．生産体制全般にわたる大阪型農業</a:t>
            </a:r>
            <a:r>
              <a:rPr lang="en-US" altLang="ja-JP" sz="1200" b="1" dirty="0"/>
              <a:t>DX</a:t>
            </a:r>
            <a:r>
              <a:rPr lang="ja-JP" altLang="en-US" sz="1200" b="1" dirty="0"/>
              <a:t>の構築</a:t>
            </a:r>
          </a:p>
        </p:txBody>
      </p:sp>
      <p:sp>
        <p:nvSpPr>
          <p:cNvPr id="40" name="テキスト ボックス 39">
            <a:extLst>
              <a:ext uri="{FF2B5EF4-FFF2-40B4-BE49-F238E27FC236}">
                <a16:creationId xmlns:a16="http://schemas.microsoft.com/office/drawing/2014/main" id="{B4AC0911-4D80-4059-8047-EFDC7D651C41}"/>
              </a:ext>
            </a:extLst>
          </p:cNvPr>
          <p:cNvSpPr txBox="1"/>
          <p:nvPr/>
        </p:nvSpPr>
        <p:spPr>
          <a:xfrm>
            <a:off x="240577" y="5401930"/>
            <a:ext cx="4391301" cy="1015663"/>
          </a:xfrm>
          <a:prstGeom prst="rect">
            <a:avLst/>
          </a:prstGeom>
          <a:noFill/>
        </p:spPr>
        <p:txBody>
          <a:bodyPr wrap="square" rtlCol="0">
            <a:spAutoFit/>
          </a:bodyPr>
          <a:lstStyle/>
          <a:p>
            <a:pPr marL="0" lvl="1"/>
            <a:r>
              <a:rPr lang="ja-JP" altLang="en-US" sz="1200" dirty="0"/>
              <a:t>　 ○大阪独自の</a:t>
            </a:r>
            <a:r>
              <a:rPr lang="en-US" altLang="ja-JP" sz="1200" dirty="0"/>
              <a:t>DX</a:t>
            </a:r>
            <a:r>
              <a:rPr lang="ja-JP" altLang="en-US" sz="1200" dirty="0"/>
              <a:t>モデル構築へ拡張</a:t>
            </a:r>
          </a:p>
          <a:p>
            <a:pPr marL="0" lvl="1"/>
            <a:r>
              <a:rPr lang="ja-JP" altLang="en-US" sz="1200" dirty="0"/>
              <a:t>　　・都市農業を活かす食味での高品質化など、</a:t>
            </a:r>
            <a:endParaRPr lang="en-US" altLang="ja-JP" sz="1200" dirty="0"/>
          </a:p>
          <a:p>
            <a:pPr marL="0" lvl="1"/>
            <a:r>
              <a:rPr lang="ja-JP" altLang="en-US" sz="1200" dirty="0"/>
              <a:t>　　　先進技術の検討・実装を拡大</a:t>
            </a:r>
          </a:p>
          <a:p>
            <a:pPr marL="0" lvl="1"/>
            <a:r>
              <a:rPr lang="ja-JP" altLang="en-US" sz="1200" dirty="0"/>
              <a:t>　  ・産学官民の共創で先端</a:t>
            </a:r>
            <a:r>
              <a:rPr lang="en-US" altLang="ja-JP" sz="1200" dirty="0"/>
              <a:t>DX</a:t>
            </a:r>
            <a:r>
              <a:rPr lang="ja-JP" altLang="en-US" sz="1200" dirty="0"/>
              <a:t>を実証・実装</a:t>
            </a:r>
            <a:endParaRPr lang="en-US" altLang="ja-JP" sz="1200" dirty="0"/>
          </a:p>
          <a:p>
            <a:pPr marL="0" lvl="1"/>
            <a:r>
              <a:rPr lang="en-US" altLang="ja-JP" sz="1200" dirty="0"/>
              <a:t>    </a:t>
            </a:r>
            <a:r>
              <a:rPr lang="ja-JP" altLang="en-US" sz="1200" dirty="0"/>
              <a:t>・先進企業誘致による農業</a:t>
            </a:r>
            <a:r>
              <a:rPr lang="en-US" altLang="ja-JP" sz="1200" dirty="0"/>
              <a:t>DX</a:t>
            </a:r>
            <a:r>
              <a:rPr lang="ja-JP" altLang="en-US" sz="1200" dirty="0"/>
              <a:t>参入モデルの創出 など</a:t>
            </a:r>
          </a:p>
        </p:txBody>
      </p:sp>
      <p:sp>
        <p:nvSpPr>
          <p:cNvPr id="41" name="テキスト ボックス 40">
            <a:extLst>
              <a:ext uri="{FF2B5EF4-FFF2-40B4-BE49-F238E27FC236}">
                <a16:creationId xmlns:a16="http://schemas.microsoft.com/office/drawing/2014/main" id="{D223E41A-780D-46DD-8FD3-6BF89A1D98C1}"/>
              </a:ext>
            </a:extLst>
          </p:cNvPr>
          <p:cNvSpPr txBox="1"/>
          <p:nvPr/>
        </p:nvSpPr>
        <p:spPr>
          <a:xfrm>
            <a:off x="4724399" y="867075"/>
            <a:ext cx="3093208" cy="329728"/>
          </a:xfrm>
          <a:prstGeom prst="roundRect">
            <a:avLst/>
          </a:prstGeom>
          <a:solidFill>
            <a:schemeClr val="bg1">
              <a:lumMod val="85000"/>
            </a:schemeClr>
          </a:solidFill>
          <a:ln>
            <a:noFill/>
          </a:ln>
        </p:spPr>
        <p:txBody>
          <a:bodyPr wrap="square" rtlCol="0" anchor="ctr" anchorCtr="0">
            <a:noAutofit/>
          </a:bodyPr>
          <a:lstStyle/>
          <a:p>
            <a:pPr marL="0" lvl="1"/>
            <a:r>
              <a:rPr lang="en-US" altLang="ja-JP" sz="1200" b="1" dirty="0"/>
              <a:t>2026</a:t>
            </a:r>
            <a:r>
              <a:rPr lang="ja-JP" altLang="en-US" sz="1200" b="1" dirty="0"/>
              <a:t>年度の主な事業・取組内容（予定） 　　　　　　　　　　　　　　　　　　　　　　　　</a:t>
            </a:r>
            <a:endParaRPr lang="en-US" altLang="ja-JP" sz="1200" b="1" dirty="0"/>
          </a:p>
        </p:txBody>
      </p:sp>
      <p:sp>
        <p:nvSpPr>
          <p:cNvPr id="42" name="テキスト ボックス 41">
            <a:extLst>
              <a:ext uri="{FF2B5EF4-FFF2-40B4-BE49-F238E27FC236}">
                <a16:creationId xmlns:a16="http://schemas.microsoft.com/office/drawing/2014/main" id="{903BBBFA-534E-477B-B615-138368DBA353}"/>
              </a:ext>
            </a:extLst>
          </p:cNvPr>
          <p:cNvSpPr txBox="1"/>
          <p:nvPr/>
        </p:nvSpPr>
        <p:spPr>
          <a:xfrm>
            <a:off x="4689245" y="1212812"/>
            <a:ext cx="2813509" cy="329728"/>
          </a:xfrm>
          <a:prstGeom prst="roundRect">
            <a:avLst/>
          </a:prstGeom>
          <a:noFill/>
          <a:ln>
            <a:noFill/>
          </a:ln>
        </p:spPr>
        <p:txBody>
          <a:bodyPr wrap="square" rtlCol="0" anchor="ctr" anchorCtr="0">
            <a:noAutofit/>
          </a:bodyPr>
          <a:lstStyle/>
          <a:p>
            <a:pPr marL="0" lvl="1"/>
            <a:r>
              <a:rPr lang="ja-JP" altLang="en-US" sz="1200" b="1" dirty="0"/>
              <a:t>１．施設園芸での更なる収益力の向上</a:t>
            </a:r>
          </a:p>
        </p:txBody>
      </p:sp>
      <p:sp>
        <p:nvSpPr>
          <p:cNvPr id="43" name="テキスト ボックス 42">
            <a:extLst>
              <a:ext uri="{FF2B5EF4-FFF2-40B4-BE49-F238E27FC236}">
                <a16:creationId xmlns:a16="http://schemas.microsoft.com/office/drawing/2014/main" id="{FC02098F-9A93-4EF0-8A37-43D349270AB8}"/>
              </a:ext>
            </a:extLst>
          </p:cNvPr>
          <p:cNvSpPr txBox="1"/>
          <p:nvPr/>
        </p:nvSpPr>
        <p:spPr>
          <a:xfrm>
            <a:off x="4913560" y="1476065"/>
            <a:ext cx="5263373" cy="1015663"/>
          </a:xfrm>
          <a:prstGeom prst="rect">
            <a:avLst/>
          </a:prstGeom>
          <a:noFill/>
        </p:spPr>
        <p:txBody>
          <a:bodyPr wrap="square" rtlCol="0">
            <a:spAutoFit/>
          </a:bodyPr>
          <a:lstStyle/>
          <a:p>
            <a:pPr marL="0" lvl="1"/>
            <a:r>
              <a:rPr lang="ja-JP" altLang="en-US" sz="1200" dirty="0"/>
              <a:t>○高度スマート農業技術実装促進事業（新規）</a:t>
            </a:r>
            <a:endParaRPr lang="en-US" altLang="ja-JP" sz="1200" dirty="0"/>
          </a:p>
          <a:p>
            <a:pPr marL="0" lvl="1"/>
            <a:r>
              <a:rPr lang="ja-JP" altLang="en-US" sz="1200" dirty="0"/>
              <a:t>　　・大阪農業の重点品目である水なす・いちご等の生産性の大幅な向上を目的に、</a:t>
            </a:r>
            <a:endParaRPr lang="en-US" altLang="ja-JP" sz="1200" dirty="0"/>
          </a:p>
          <a:p>
            <a:pPr marL="0" lvl="1"/>
            <a:r>
              <a:rPr lang="ja-JP" altLang="en-US" sz="1200" dirty="0"/>
              <a:t>　　　</a:t>
            </a:r>
            <a:r>
              <a:rPr lang="en-US" altLang="ja-JP" sz="1200" dirty="0"/>
              <a:t>AI</a:t>
            </a:r>
            <a:r>
              <a:rPr lang="ja-JP" altLang="en-US" sz="1200" dirty="0"/>
              <a:t>・</a:t>
            </a:r>
            <a:r>
              <a:rPr lang="en-US" altLang="ja-JP" sz="1200" dirty="0"/>
              <a:t>IoT</a:t>
            </a:r>
            <a:r>
              <a:rPr lang="ja-JP" altLang="en-US" sz="1200" dirty="0"/>
              <a:t>等を活用した高度環境制御・自動化技術の導入を支援</a:t>
            </a:r>
            <a:endParaRPr lang="en-US" altLang="ja-JP" sz="1200" dirty="0"/>
          </a:p>
          <a:p>
            <a:pPr marL="0" lvl="1"/>
            <a:r>
              <a:rPr lang="ja-JP" altLang="en-US" sz="1200" dirty="0"/>
              <a:t>　　・導入事例の効果データ・ノウハウを府内全域に共有し、収益性向上・担い手確</a:t>
            </a:r>
            <a:endParaRPr lang="en-US" altLang="ja-JP" sz="1200" dirty="0"/>
          </a:p>
          <a:p>
            <a:pPr marL="0" lvl="1"/>
            <a:r>
              <a:rPr lang="ja-JP" altLang="en-US" sz="1200" dirty="0"/>
              <a:t>　　　保を図る</a:t>
            </a:r>
          </a:p>
        </p:txBody>
      </p:sp>
      <p:sp>
        <p:nvSpPr>
          <p:cNvPr id="44" name="テキスト ボックス 43">
            <a:extLst>
              <a:ext uri="{FF2B5EF4-FFF2-40B4-BE49-F238E27FC236}">
                <a16:creationId xmlns:a16="http://schemas.microsoft.com/office/drawing/2014/main" id="{893B9817-40F6-41F2-9FA1-6434E80F8EEF}"/>
              </a:ext>
            </a:extLst>
          </p:cNvPr>
          <p:cNvSpPr txBox="1"/>
          <p:nvPr/>
        </p:nvSpPr>
        <p:spPr>
          <a:xfrm>
            <a:off x="4689245" y="2570082"/>
            <a:ext cx="2813509" cy="329728"/>
          </a:xfrm>
          <a:prstGeom prst="roundRect">
            <a:avLst/>
          </a:prstGeom>
          <a:noFill/>
          <a:ln>
            <a:noFill/>
          </a:ln>
        </p:spPr>
        <p:txBody>
          <a:bodyPr wrap="square" rtlCol="0" anchor="ctr" anchorCtr="0">
            <a:noAutofit/>
          </a:bodyPr>
          <a:lstStyle/>
          <a:p>
            <a:pPr marL="0" lvl="1"/>
            <a:r>
              <a:rPr lang="ja-JP" altLang="en-US" sz="1200" b="1" dirty="0"/>
              <a:t>２．持続的成長を支える</a:t>
            </a:r>
            <a:r>
              <a:rPr lang="en-US" altLang="ja-JP" sz="1200" b="1" dirty="0"/>
              <a:t>DX</a:t>
            </a:r>
            <a:r>
              <a:rPr lang="ja-JP" altLang="en-US" sz="1200" b="1" dirty="0"/>
              <a:t>の展開</a:t>
            </a:r>
          </a:p>
        </p:txBody>
      </p:sp>
      <p:sp>
        <p:nvSpPr>
          <p:cNvPr id="45" name="テキスト ボックス 44">
            <a:extLst>
              <a:ext uri="{FF2B5EF4-FFF2-40B4-BE49-F238E27FC236}">
                <a16:creationId xmlns:a16="http://schemas.microsoft.com/office/drawing/2014/main" id="{3C90920B-F6F4-4F20-848B-41E14F8EC806}"/>
              </a:ext>
            </a:extLst>
          </p:cNvPr>
          <p:cNvSpPr txBox="1"/>
          <p:nvPr/>
        </p:nvSpPr>
        <p:spPr>
          <a:xfrm>
            <a:off x="4851770" y="2827746"/>
            <a:ext cx="5683730" cy="2380139"/>
          </a:xfrm>
          <a:prstGeom prst="rect">
            <a:avLst/>
          </a:prstGeom>
          <a:noFill/>
        </p:spPr>
        <p:txBody>
          <a:bodyPr wrap="square" rtlCol="0">
            <a:spAutoFit/>
          </a:bodyPr>
          <a:lstStyle/>
          <a:p>
            <a:pPr marL="0" lvl="1"/>
            <a:r>
              <a:rPr lang="ja-JP" altLang="en-US" sz="1200" dirty="0"/>
              <a:t>　 ○経営全体の</a:t>
            </a:r>
            <a:r>
              <a:rPr lang="en-US" altLang="ja-JP" sz="1200" dirty="0"/>
              <a:t>DX</a:t>
            </a:r>
            <a:r>
              <a:rPr lang="ja-JP" altLang="en-US" sz="1200" dirty="0"/>
              <a:t>による業務プロセス刷新をサポート</a:t>
            </a:r>
          </a:p>
          <a:p>
            <a:pPr marL="0" lvl="1"/>
            <a:r>
              <a:rPr lang="ja-JP" altLang="en-US" sz="1200" dirty="0"/>
              <a:t>　　　・ほ場・出荷・流通・労務管理の効率化など業務プロセス刷新への</a:t>
            </a:r>
            <a:r>
              <a:rPr lang="en-US" altLang="ja-JP" sz="1200" dirty="0"/>
              <a:t>DX</a:t>
            </a:r>
            <a:r>
              <a:rPr lang="ja-JP" altLang="en-US" sz="1200" dirty="0"/>
              <a:t>活用を支援</a:t>
            </a:r>
          </a:p>
          <a:p>
            <a:pPr marL="0" lvl="1"/>
            <a:r>
              <a:rPr lang="ja-JP" altLang="en-US" sz="1200" dirty="0"/>
              <a:t>　　　・環境センシングデータ、生育データを出荷・収量予測に活用、有利販売に展開	</a:t>
            </a:r>
          </a:p>
          <a:p>
            <a:pPr marL="0" lvl="1"/>
            <a:r>
              <a:rPr lang="ja-JP" altLang="en-US" sz="1200" dirty="0"/>
              <a:t>　　　・スマートフードチェーンなど流通</a:t>
            </a:r>
            <a:r>
              <a:rPr lang="en-US" altLang="ja-JP" sz="1200" dirty="0"/>
              <a:t>DX</a:t>
            </a:r>
            <a:r>
              <a:rPr lang="ja-JP" altLang="en-US" sz="1200" dirty="0"/>
              <a:t>との連携体制の拡大</a:t>
            </a:r>
          </a:p>
          <a:p>
            <a:pPr marL="0" lvl="1">
              <a:lnSpc>
                <a:spcPts val="1000"/>
              </a:lnSpc>
            </a:pPr>
            <a:endParaRPr lang="en-US" altLang="ja-JP" sz="1200" dirty="0"/>
          </a:p>
          <a:p>
            <a:pPr marL="0" lvl="1"/>
            <a:r>
              <a:rPr lang="ja-JP" altLang="en-US" sz="1200" dirty="0"/>
              <a:t>　 ○省力化技術の拡大による持続性確保</a:t>
            </a:r>
          </a:p>
          <a:p>
            <a:pPr marL="0" lvl="1"/>
            <a:r>
              <a:rPr lang="ja-JP" altLang="en-US" sz="1200" dirty="0"/>
              <a:t>　　　・ドローンや環境センシング等の活用、農業サービス事業体へのスマート農機導入など、</a:t>
            </a:r>
            <a:endParaRPr lang="en-US" altLang="ja-JP" sz="1200" dirty="0"/>
          </a:p>
          <a:p>
            <a:pPr marL="0" lvl="1"/>
            <a:r>
              <a:rPr lang="ja-JP" altLang="en-US" sz="1200" dirty="0"/>
              <a:t>　　　　持続可能な農業・地域経営に向けた省力化技術の活用を拡大</a:t>
            </a:r>
            <a:endParaRPr lang="en-US" altLang="ja-JP" sz="1200" dirty="0"/>
          </a:p>
          <a:p>
            <a:pPr marL="0" lvl="1">
              <a:lnSpc>
                <a:spcPts val="1000"/>
              </a:lnSpc>
            </a:pPr>
            <a:endParaRPr lang="en-US" altLang="ja-JP" sz="1200" dirty="0"/>
          </a:p>
          <a:p>
            <a:pPr marL="0" lvl="1"/>
            <a:r>
              <a:rPr lang="ja-JP" altLang="en-US" sz="1200" dirty="0"/>
              <a:t>　 ○</a:t>
            </a:r>
            <a:r>
              <a:rPr lang="ja-JP" altLang="en-US" sz="1200" spc="-100" dirty="0"/>
              <a:t>高度生産技術早期習得のためのデジタルトランスファー拡張事業（新規）</a:t>
            </a:r>
            <a:endParaRPr lang="en-US" altLang="ja-JP" sz="1200" spc="-100" dirty="0"/>
          </a:p>
          <a:p>
            <a:pPr marL="0" lvl="1"/>
            <a:r>
              <a:rPr lang="ja-JP" altLang="en-US" sz="1200" dirty="0"/>
              <a:t>　　　・新規就農者等に熟練技を継承・府内拡張するため、重要生産工程の映像化・</a:t>
            </a:r>
            <a:endParaRPr lang="en-US" altLang="ja-JP" sz="1200" dirty="0"/>
          </a:p>
          <a:p>
            <a:pPr marL="0" lvl="1"/>
            <a:r>
              <a:rPr lang="ja-JP" altLang="en-US" sz="1200" dirty="0"/>
              <a:t>　　　　整理合理化･</a:t>
            </a:r>
            <a:r>
              <a:rPr lang="en-US" altLang="ja-JP" sz="1200" dirty="0"/>
              <a:t>ICT</a:t>
            </a:r>
            <a:r>
              <a:rPr lang="ja-JP" altLang="en-US" sz="1200" dirty="0"/>
              <a:t>配信を行い、</a:t>
            </a:r>
            <a:r>
              <a:rPr lang="en-US" altLang="ja-JP" sz="1200" dirty="0"/>
              <a:t>DX</a:t>
            </a:r>
            <a:r>
              <a:rPr lang="ja-JP" altLang="en-US" sz="1200" dirty="0"/>
              <a:t>による早期習得により、早期の経営発展をめざす</a:t>
            </a:r>
            <a:endParaRPr lang="en-US" altLang="ja-JP" sz="1200" dirty="0"/>
          </a:p>
          <a:p>
            <a:pPr marL="0" lvl="1"/>
            <a:endParaRPr lang="ja-JP" altLang="en-US" sz="1200" dirty="0"/>
          </a:p>
        </p:txBody>
      </p:sp>
      <p:sp>
        <p:nvSpPr>
          <p:cNvPr id="46" name="テキスト ボックス 45">
            <a:extLst>
              <a:ext uri="{FF2B5EF4-FFF2-40B4-BE49-F238E27FC236}">
                <a16:creationId xmlns:a16="http://schemas.microsoft.com/office/drawing/2014/main" id="{73D3C9F2-A330-4469-8202-A8F6EE949451}"/>
              </a:ext>
            </a:extLst>
          </p:cNvPr>
          <p:cNvSpPr txBox="1"/>
          <p:nvPr/>
        </p:nvSpPr>
        <p:spPr>
          <a:xfrm>
            <a:off x="4724399" y="5112253"/>
            <a:ext cx="3714026" cy="329728"/>
          </a:xfrm>
          <a:prstGeom prst="roundRect">
            <a:avLst/>
          </a:prstGeom>
          <a:noFill/>
          <a:ln>
            <a:noFill/>
          </a:ln>
        </p:spPr>
        <p:txBody>
          <a:bodyPr wrap="square" rtlCol="0" anchor="ctr" anchorCtr="0">
            <a:noAutofit/>
          </a:bodyPr>
          <a:lstStyle/>
          <a:p>
            <a:pPr marL="0" lvl="1"/>
            <a:r>
              <a:rPr lang="ja-JP" altLang="en-US" sz="1200" b="1" dirty="0"/>
              <a:t>３．生産体制全般にわたる大阪型農業</a:t>
            </a:r>
            <a:r>
              <a:rPr lang="en-US" altLang="ja-JP" sz="1200" b="1" dirty="0"/>
              <a:t>DX</a:t>
            </a:r>
            <a:r>
              <a:rPr lang="ja-JP" altLang="en-US" sz="1200" b="1" dirty="0"/>
              <a:t>の構築</a:t>
            </a:r>
          </a:p>
        </p:txBody>
      </p:sp>
      <p:sp>
        <p:nvSpPr>
          <p:cNvPr id="47" name="テキスト ボックス 46">
            <a:extLst>
              <a:ext uri="{FF2B5EF4-FFF2-40B4-BE49-F238E27FC236}">
                <a16:creationId xmlns:a16="http://schemas.microsoft.com/office/drawing/2014/main" id="{6FB40DD8-0F01-4538-AB88-9BA68978C85D}"/>
              </a:ext>
            </a:extLst>
          </p:cNvPr>
          <p:cNvSpPr txBox="1"/>
          <p:nvPr/>
        </p:nvSpPr>
        <p:spPr>
          <a:xfrm>
            <a:off x="4913560" y="5374419"/>
            <a:ext cx="4967040" cy="1015663"/>
          </a:xfrm>
          <a:prstGeom prst="rect">
            <a:avLst/>
          </a:prstGeom>
          <a:noFill/>
        </p:spPr>
        <p:txBody>
          <a:bodyPr wrap="square" rtlCol="0">
            <a:spAutoFit/>
          </a:bodyPr>
          <a:lstStyle/>
          <a:p>
            <a:pPr marL="0" lvl="1"/>
            <a:r>
              <a:rPr lang="ja-JP" altLang="en-US" sz="1200" dirty="0"/>
              <a:t>　 ○統合型リゾート開業等に来訪される方々へ食の都大阪の豊かな農産物を</a:t>
            </a:r>
            <a:endParaRPr lang="en-US" altLang="ja-JP" sz="1200" dirty="0"/>
          </a:p>
          <a:p>
            <a:pPr marL="0" lvl="1"/>
            <a:r>
              <a:rPr lang="ja-JP" altLang="en-US" sz="1200" dirty="0"/>
              <a:t>　　　提供するため、高度な最先端技術を導入し生産力を飛躍的に向上させる</a:t>
            </a:r>
            <a:endParaRPr lang="en-US" altLang="ja-JP" sz="1200" dirty="0"/>
          </a:p>
          <a:p>
            <a:pPr marL="0" lvl="1"/>
            <a:r>
              <a:rPr lang="ja-JP" altLang="en-US" sz="1200" dirty="0"/>
              <a:t>　　　</a:t>
            </a:r>
            <a:r>
              <a:rPr lang="en-US" altLang="ja-JP" sz="1200" dirty="0"/>
              <a:t>-</a:t>
            </a:r>
            <a:r>
              <a:rPr lang="ja-JP" altLang="en-US" sz="1200" dirty="0"/>
              <a:t> ロボットや高度な環境制御での生産を行う企業の探索</a:t>
            </a:r>
            <a:endParaRPr lang="en-US" altLang="ja-JP" sz="1200" dirty="0"/>
          </a:p>
          <a:p>
            <a:pPr marL="0" lvl="1"/>
            <a:r>
              <a:rPr lang="ja-JP" altLang="en-US" sz="1200" dirty="0"/>
              <a:t>　　　</a:t>
            </a:r>
            <a:r>
              <a:rPr lang="en-US" altLang="ja-JP" sz="1200" dirty="0"/>
              <a:t>-</a:t>
            </a:r>
            <a:r>
              <a:rPr lang="ja-JP" altLang="en-US" sz="1200" dirty="0"/>
              <a:t> 生産性向上に向けたスマート農業ハウスを産地へ導入</a:t>
            </a:r>
          </a:p>
          <a:p>
            <a:pPr marL="0" lvl="1"/>
            <a:r>
              <a:rPr lang="ja-JP" altLang="en-US" sz="1200" dirty="0"/>
              <a:t>　　　</a:t>
            </a:r>
            <a:r>
              <a:rPr lang="en-US" altLang="ja-JP" sz="1200" dirty="0"/>
              <a:t>-</a:t>
            </a:r>
            <a:r>
              <a:rPr lang="ja-JP" altLang="en-US" sz="1200" dirty="0"/>
              <a:t> 次世代フルーツ産地創出</a:t>
            </a:r>
            <a:endParaRPr lang="ja-JP" altLang="en-US" sz="1400" dirty="0"/>
          </a:p>
        </p:txBody>
      </p:sp>
      <p:cxnSp>
        <p:nvCxnSpPr>
          <p:cNvPr id="35" name="直線コネクタ 34">
            <a:extLst>
              <a:ext uri="{FF2B5EF4-FFF2-40B4-BE49-F238E27FC236}">
                <a16:creationId xmlns:a16="http://schemas.microsoft.com/office/drawing/2014/main" id="{6AB5C243-3D6B-4A3E-87FA-896700BDB5F7}"/>
              </a:ext>
            </a:extLst>
          </p:cNvPr>
          <p:cNvCxnSpPr>
            <a:cxnSpLocks/>
          </p:cNvCxnSpPr>
          <p:nvPr/>
        </p:nvCxnSpPr>
        <p:spPr>
          <a:xfrm>
            <a:off x="156691" y="2135214"/>
            <a:ext cx="14914" cy="45360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DBB8AA05-4127-46C1-AA21-79816BF04921}"/>
              </a:ext>
            </a:extLst>
          </p:cNvPr>
          <p:cNvCxnSpPr>
            <a:cxnSpLocks/>
          </p:cNvCxnSpPr>
          <p:nvPr/>
        </p:nvCxnSpPr>
        <p:spPr>
          <a:xfrm>
            <a:off x="4737912" y="932078"/>
            <a:ext cx="14914" cy="57240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52697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32443-09F5-8536-8C7C-220AA4F6DDF4}"/>
            </a:ext>
          </a:extLst>
        </p:cNvPr>
        <p:cNvGrpSpPr/>
        <p:nvPr/>
      </p:nvGrpSpPr>
      <p:grpSpPr>
        <a:xfrm>
          <a:off x="0" y="0"/>
          <a:ext cx="0" cy="0"/>
          <a:chOff x="0" y="0"/>
          <a:chExt cx="0" cy="0"/>
        </a:xfrm>
      </p:grpSpPr>
      <p:sp>
        <p:nvSpPr>
          <p:cNvPr id="48" name="テキスト ボックス 47">
            <a:extLst>
              <a:ext uri="{FF2B5EF4-FFF2-40B4-BE49-F238E27FC236}">
                <a16:creationId xmlns:a16="http://schemas.microsoft.com/office/drawing/2014/main" id="{B1BF1B13-A1BD-C91B-5858-16640633028F}"/>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t>【</a:t>
            </a:r>
            <a:r>
              <a:rPr kumimoji="1" lang="ja-JP" altLang="en-US" sz="2000" b="1" dirty="0"/>
              <a:t>参考</a:t>
            </a:r>
            <a:r>
              <a:rPr lang="en-US" altLang="ja-JP" sz="2000" b="1" dirty="0"/>
              <a:t>】</a:t>
            </a:r>
            <a:r>
              <a:rPr lang="ja-JP" altLang="en-US" sz="2000" b="1" dirty="0"/>
              <a:t>　</a:t>
            </a:r>
            <a:r>
              <a:rPr kumimoji="1" lang="en-US" altLang="ja-JP" sz="2000" b="1" dirty="0"/>
              <a:t>『</a:t>
            </a:r>
            <a:r>
              <a:rPr kumimoji="1" lang="ja-JP" altLang="en-US" sz="2000" b="1" dirty="0"/>
              <a:t>次世代型スマートシティ</a:t>
            </a:r>
            <a:r>
              <a:rPr kumimoji="1" lang="en-US" altLang="ja-JP" sz="2000" b="1" dirty="0"/>
              <a:t>OSAKA』</a:t>
            </a:r>
            <a:r>
              <a:rPr kumimoji="1" lang="ja-JP" altLang="en-US" sz="2000" b="1" dirty="0"/>
              <a:t>関連施策（大阪府）</a:t>
            </a:r>
            <a:r>
              <a:rPr kumimoji="1" lang="en-US" altLang="ja-JP" sz="2000" b="1" dirty="0"/>
              <a:t> 【</a:t>
            </a:r>
            <a:r>
              <a:rPr lang="ja-JP" altLang="en-US" sz="2000" b="1" dirty="0"/>
              <a:t>６</a:t>
            </a:r>
            <a:r>
              <a:rPr kumimoji="1" lang="en-US" altLang="ja-JP" sz="2000" b="1" dirty="0"/>
              <a:t>】</a:t>
            </a:r>
            <a:endParaRPr lang="en-US" altLang="ja-JP" sz="2000" b="1" dirty="0"/>
          </a:p>
        </p:txBody>
      </p:sp>
      <p:sp>
        <p:nvSpPr>
          <p:cNvPr id="37" name="スライド番号プレースホルダー 3">
            <a:extLst>
              <a:ext uri="{FF2B5EF4-FFF2-40B4-BE49-F238E27FC236}">
                <a16:creationId xmlns:a16="http://schemas.microsoft.com/office/drawing/2014/main" id="{338ECBB5-0F1A-3B28-F94A-93FFA610CB89}"/>
              </a:ext>
            </a:extLst>
          </p:cNvPr>
          <p:cNvSpPr>
            <a:spLocks noGrp="1"/>
          </p:cNvSpPr>
          <p:nvPr>
            <p:ph type="sldNum" sz="quarter" idx="12"/>
          </p:nvPr>
        </p:nvSpPr>
        <p:spPr>
          <a:xfrm>
            <a:off x="9448800" y="6492875"/>
            <a:ext cx="2743200" cy="365125"/>
          </a:xfrm>
        </p:spPr>
        <p:txBody>
          <a:bodyPr/>
          <a:lstStyle/>
          <a:p>
            <a:fld id="{63C598F0-0FE0-4076-80A3-C96A98F7321E}" type="slidenum">
              <a:rPr kumimoji="1" lang="ja-JP" altLang="en-US" smtClean="0"/>
              <a:t>66</a:t>
            </a:fld>
            <a:endParaRPr kumimoji="1" lang="ja-JP" altLang="en-US" dirty="0"/>
          </a:p>
        </p:txBody>
      </p:sp>
      <p:sp>
        <p:nvSpPr>
          <p:cNvPr id="14" name="テキスト ボックス 13">
            <a:extLst>
              <a:ext uri="{FF2B5EF4-FFF2-40B4-BE49-F238E27FC236}">
                <a16:creationId xmlns:a16="http://schemas.microsoft.com/office/drawing/2014/main" id="{D6399DFA-2963-4396-BD97-2CE7399425A7}"/>
              </a:ext>
            </a:extLst>
          </p:cNvPr>
          <p:cNvSpPr txBox="1"/>
          <p:nvPr/>
        </p:nvSpPr>
        <p:spPr>
          <a:xfrm>
            <a:off x="6069428" y="1183328"/>
            <a:ext cx="5633160" cy="646331"/>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1200" dirty="0"/>
              <a:t>能登半島地震の振り返りを踏まえた災害対応力の強化が必要</a:t>
            </a:r>
            <a:endParaRPr kumimoji="1" lang="en-US" altLang="ja-JP" sz="1200" dirty="0"/>
          </a:p>
          <a:p>
            <a:pPr marL="285750" indent="-285750">
              <a:buFont typeface="Arial" panose="020B0604020202020204" pitchFamily="34" charset="0"/>
              <a:buChar char="•"/>
            </a:pPr>
            <a:r>
              <a:rPr lang="ja-JP" altLang="en-US" sz="1200" dirty="0"/>
              <a:t>広域避難者の把握、一元的な避難者台帳の作成を目的とする避難所運営システムの構築を検討している。</a:t>
            </a:r>
            <a:endParaRPr kumimoji="1" lang="en-US" altLang="ja-JP" sz="1200" dirty="0"/>
          </a:p>
        </p:txBody>
      </p:sp>
      <p:pic>
        <p:nvPicPr>
          <p:cNvPr id="15" name="図 14">
            <a:extLst>
              <a:ext uri="{FF2B5EF4-FFF2-40B4-BE49-F238E27FC236}">
                <a16:creationId xmlns:a16="http://schemas.microsoft.com/office/drawing/2014/main" id="{0ECF675E-BDB5-4CAD-8E29-0FB81C49E2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5376" y="2091083"/>
            <a:ext cx="3964145" cy="1386032"/>
          </a:xfrm>
          <a:prstGeom prst="rect">
            <a:avLst/>
          </a:prstGeom>
        </p:spPr>
      </p:pic>
      <p:sp>
        <p:nvSpPr>
          <p:cNvPr id="17" name="フローチャート: 磁気ディスク 2">
            <a:extLst>
              <a:ext uri="{FF2B5EF4-FFF2-40B4-BE49-F238E27FC236}">
                <a16:creationId xmlns:a16="http://schemas.microsoft.com/office/drawing/2014/main" id="{49487A26-7A7A-474F-8917-FE1D18086968}"/>
              </a:ext>
            </a:extLst>
          </p:cNvPr>
          <p:cNvSpPr/>
          <p:nvPr/>
        </p:nvSpPr>
        <p:spPr>
          <a:xfrm>
            <a:off x="10627925" y="2464323"/>
            <a:ext cx="1138643" cy="639553"/>
          </a:xfrm>
          <a:prstGeom prst="flowChartMagneticDisk">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j-lt"/>
                <a:ea typeface="游ゴシック" panose="020B0400000000000000" pitchFamily="50" charset="-128"/>
                <a:cs typeface="+mn-cs"/>
              </a:rPr>
              <a:t>大阪府</a:t>
            </a:r>
            <a:endParaRPr kumimoji="1" lang="en-US" altLang="ja-JP" sz="1050" b="1" i="0" u="none" strike="noStrike" kern="1200" cap="none" spc="0" normalizeH="0" baseline="0" noProof="0" dirty="0">
              <a:ln>
                <a:noFill/>
              </a:ln>
              <a:solidFill>
                <a:prstClr val="black"/>
              </a:solidFill>
              <a:effectLst/>
              <a:uLnTx/>
              <a:uFillTx/>
              <a:latin typeface="+mj-lt"/>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j-lt"/>
                <a:ea typeface="游ゴシック" panose="020B0400000000000000" pitchFamily="50" charset="-128"/>
                <a:cs typeface="+mn-cs"/>
              </a:rPr>
              <a:t>避難者台帳</a:t>
            </a:r>
            <a:endParaRPr kumimoji="1" lang="en-US" sz="1050" b="1" i="0" u="none" strike="noStrike" kern="1200" cap="none" spc="0" normalizeH="0" baseline="0" noProof="0" dirty="0">
              <a:ln>
                <a:noFill/>
              </a:ln>
              <a:solidFill>
                <a:prstClr val="black"/>
              </a:solidFill>
              <a:effectLst/>
              <a:uLnTx/>
              <a:uFillTx/>
              <a:latin typeface="+mj-lt"/>
              <a:ea typeface="游ゴシック" panose="020B0400000000000000" pitchFamily="50" charset="-128"/>
              <a:cs typeface="+mn-cs"/>
            </a:endParaRPr>
          </a:p>
        </p:txBody>
      </p:sp>
      <p:sp>
        <p:nvSpPr>
          <p:cNvPr id="2" name="矢印: 右 1">
            <a:extLst>
              <a:ext uri="{FF2B5EF4-FFF2-40B4-BE49-F238E27FC236}">
                <a16:creationId xmlns:a16="http://schemas.microsoft.com/office/drawing/2014/main" id="{6C49209F-E16B-4BD0-8563-5F6777630B4C}"/>
              </a:ext>
            </a:extLst>
          </p:cNvPr>
          <p:cNvSpPr/>
          <p:nvPr/>
        </p:nvSpPr>
        <p:spPr>
          <a:xfrm>
            <a:off x="10219165" y="2630211"/>
            <a:ext cx="361741" cy="307776"/>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a:extLst>
              <a:ext uri="{FF2B5EF4-FFF2-40B4-BE49-F238E27FC236}">
                <a16:creationId xmlns:a16="http://schemas.microsoft.com/office/drawing/2014/main" id="{A62C2537-0565-4413-8BD1-B8310B90628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5056" y="1284591"/>
            <a:ext cx="1185972" cy="2466553"/>
          </a:xfrm>
          <a:prstGeom prst="rect">
            <a:avLst/>
          </a:prstGeom>
        </p:spPr>
      </p:pic>
      <p:sp>
        <p:nvSpPr>
          <p:cNvPr id="21" name="テキスト ボックス 20">
            <a:extLst>
              <a:ext uri="{FF2B5EF4-FFF2-40B4-BE49-F238E27FC236}">
                <a16:creationId xmlns:a16="http://schemas.microsoft.com/office/drawing/2014/main" id="{8F1E900A-28EA-4C0B-93FA-78E61A796A00}"/>
              </a:ext>
            </a:extLst>
          </p:cNvPr>
          <p:cNvSpPr txBox="1"/>
          <p:nvPr/>
        </p:nvSpPr>
        <p:spPr>
          <a:xfrm>
            <a:off x="1653426" y="1346815"/>
            <a:ext cx="3925221" cy="646331"/>
          </a:xfrm>
          <a:prstGeom prst="rect">
            <a:avLst/>
          </a:prstGeom>
          <a:noFill/>
        </p:spPr>
        <p:txBody>
          <a:bodyPr wrap="square" rtlCol="0">
            <a:spAutoFit/>
          </a:bodyPr>
          <a:lstStyle/>
          <a:p>
            <a:pPr marL="0" lvl="1"/>
            <a:r>
              <a:rPr lang="ja-JP" altLang="en-US" sz="1200" dirty="0"/>
              <a:t>大阪府域や各市町村の気象注意報や警報、</a:t>
            </a:r>
            <a:endParaRPr lang="en-US" altLang="ja-JP" sz="1200" dirty="0"/>
          </a:p>
          <a:p>
            <a:pPr marL="0" lvl="1"/>
            <a:r>
              <a:rPr lang="ja-JP" altLang="en-US" sz="1200" dirty="0"/>
              <a:t>地震・津波・台風に加え、自治体からの避難情報等、多様な防災情報を提供する防災アプリ。</a:t>
            </a:r>
            <a:endParaRPr lang="en-US" altLang="ja-JP" sz="1200" dirty="0"/>
          </a:p>
        </p:txBody>
      </p:sp>
      <p:sp>
        <p:nvSpPr>
          <p:cNvPr id="22" name="テキスト ボックス 21">
            <a:extLst>
              <a:ext uri="{FF2B5EF4-FFF2-40B4-BE49-F238E27FC236}">
                <a16:creationId xmlns:a16="http://schemas.microsoft.com/office/drawing/2014/main" id="{2E9DA582-8413-40E6-90E3-E1C1C43FBA14}"/>
              </a:ext>
            </a:extLst>
          </p:cNvPr>
          <p:cNvSpPr txBox="1"/>
          <p:nvPr/>
        </p:nvSpPr>
        <p:spPr>
          <a:xfrm>
            <a:off x="1677694" y="2412078"/>
            <a:ext cx="4163588" cy="1200329"/>
          </a:xfrm>
          <a:prstGeom prst="rect">
            <a:avLst/>
          </a:prstGeom>
          <a:noFill/>
        </p:spPr>
        <p:txBody>
          <a:bodyPr wrap="square" rtlCol="0">
            <a:spAutoFit/>
          </a:bodyPr>
          <a:lstStyle>
            <a:defPPr>
              <a:defRPr lang="ja-JP"/>
            </a:defPPr>
            <a:lvl2pPr marL="0" lvl="1">
              <a:defRPr sz="1400"/>
            </a:lvl2pPr>
          </a:lstStyle>
          <a:p>
            <a:pPr marL="285750" indent="-285750">
              <a:buFont typeface="Wingdings" panose="05000000000000000000" pitchFamily="2" charset="2"/>
              <a:buChar char="Ø"/>
            </a:pPr>
            <a:r>
              <a:rPr lang="ja-JP" altLang="en-US" sz="1200" dirty="0"/>
              <a:t>地震・津波情報</a:t>
            </a:r>
          </a:p>
          <a:p>
            <a:pPr marL="285750" indent="-285750">
              <a:buFont typeface="Wingdings" panose="05000000000000000000" pitchFamily="2" charset="2"/>
              <a:buChar char="Ø"/>
            </a:pPr>
            <a:r>
              <a:rPr lang="ja-JP" altLang="en-US" sz="1200" dirty="0"/>
              <a:t>各種気象警報、注意報等</a:t>
            </a:r>
          </a:p>
          <a:p>
            <a:pPr marL="285750" indent="-285750">
              <a:buFont typeface="Wingdings" panose="05000000000000000000" pitchFamily="2" charset="2"/>
              <a:buChar char="Ø"/>
            </a:pPr>
            <a:r>
              <a:rPr lang="ja-JP" altLang="en-US" sz="1200" dirty="0"/>
              <a:t>避難情報や避難所までの経路等</a:t>
            </a:r>
          </a:p>
          <a:p>
            <a:pPr marL="285750" indent="-285750">
              <a:buFont typeface="Wingdings" panose="05000000000000000000" pitchFamily="2" charset="2"/>
              <a:buChar char="Ø"/>
            </a:pPr>
            <a:r>
              <a:rPr lang="ja-JP" altLang="en-US" sz="1200" dirty="0"/>
              <a:t>災害が想定される区域を確認できる防災マップ</a:t>
            </a:r>
            <a:endParaRPr lang="en-US" altLang="ja-JP" sz="1200" dirty="0"/>
          </a:p>
          <a:p>
            <a:pPr marL="269875"/>
            <a:r>
              <a:rPr lang="ja-JP" altLang="en-US" sz="1200" dirty="0"/>
              <a:t>（ハザードマップ）</a:t>
            </a:r>
            <a:endParaRPr lang="en-US" altLang="ja-JP" sz="1200" dirty="0"/>
          </a:p>
          <a:p>
            <a:pPr marL="285750" indent="-285750">
              <a:buFont typeface="Wingdings" panose="05000000000000000000" pitchFamily="2" charset="2"/>
              <a:buChar char="Ø"/>
            </a:pPr>
            <a:r>
              <a:rPr lang="ja-JP" altLang="en-US" sz="1200" dirty="0"/>
              <a:t>国民保護情報（</a:t>
            </a:r>
            <a:r>
              <a:rPr lang="ja-JP" altLang="en-US" sz="1200" b="0" i="0" dirty="0">
                <a:effectLst/>
                <a:latin typeface="underscore"/>
              </a:rPr>
              <a:t>弾道ミサイル情報</a:t>
            </a:r>
            <a:r>
              <a:rPr lang="ja-JP" altLang="en-US" sz="1200" dirty="0"/>
              <a:t>等）等</a:t>
            </a:r>
          </a:p>
        </p:txBody>
      </p:sp>
      <p:sp>
        <p:nvSpPr>
          <p:cNvPr id="23" name="タイトル 1">
            <a:extLst>
              <a:ext uri="{FF2B5EF4-FFF2-40B4-BE49-F238E27FC236}">
                <a16:creationId xmlns:a16="http://schemas.microsoft.com/office/drawing/2014/main" id="{92CF0A32-E235-4D02-9047-6372CEECA279}"/>
              </a:ext>
            </a:extLst>
          </p:cNvPr>
          <p:cNvSpPr txBox="1">
            <a:spLocks/>
          </p:cNvSpPr>
          <p:nvPr/>
        </p:nvSpPr>
        <p:spPr>
          <a:xfrm>
            <a:off x="2267393" y="2036963"/>
            <a:ext cx="3298850" cy="522392"/>
          </a:xfrm>
          <a:prstGeom prst="rect">
            <a:avLst/>
          </a:prstGeom>
        </p:spPr>
        <p:txBody>
          <a:bodyPr rtlCol="0">
            <a:noAutofit/>
          </a:bodyPr>
          <a:lstStyle>
            <a:lvl1pPr algn="l" defTabSz="742950" rtl="0" eaLnBrk="1" latinLnBrk="0" hangingPunct="1">
              <a:lnSpc>
                <a:spcPct val="90000"/>
              </a:lnSpc>
              <a:spcBef>
                <a:spcPct val="0"/>
              </a:spcBef>
              <a:buNone/>
              <a:defRPr kumimoji="1" sz="2600" b="1" kern="1200">
                <a:solidFill>
                  <a:schemeClr val="accent1">
                    <a:lumMod val="75000"/>
                  </a:schemeClr>
                </a:solidFill>
                <a:latin typeface="Meiryo UI" panose="020B0604030504040204" pitchFamily="50" charset="-128"/>
                <a:ea typeface="Meiryo UI" panose="020B0604030504040204" pitchFamily="50" charset="-128"/>
                <a:cs typeface="+mj-cs"/>
              </a:defRPr>
            </a:lvl1pPr>
          </a:lstStyle>
          <a:p>
            <a:pPr>
              <a:lnSpc>
                <a:spcPct val="150000"/>
              </a:lnSpc>
            </a:pPr>
            <a:endParaRPr lang="en-US" altLang="ja-JP" sz="1200" spc="300" dirty="0">
              <a:solidFill>
                <a:schemeClr val="tx1"/>
              </a:solidFill>
              <a:latin typeface="+mn-ea"/>
              <a:ea typeface="+mn-ea"/>
            </a:endParaRPr>
          </a:p>
        </p:txBody>
      </p:sp>
      <p:pic>
        <p:nvPicPr>
          <p:cNvPr id="26" name="図 25">
            <a:extLst>
              <a:ext uri="{FF2B5EF4-FFF2-40B4-BE49-F238E27FC236}">
                <a16:creationId xmlns:a16="http://schemas.microsoft.com/office/drawing/2014/main" id="{9876440D-650D-4288-9204-FE528C8DFCE5}"/>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03215" y="4463105"/>
            <a:ext cx="967744" cy="2102069"/>
          </a:xfrm>
          <a:prstGeom prst="rect">
            <a:avLst/>
          </a:prstGeom>
          <a:ln w="19050">
            <a:solidFill>
              <a:schemeClr val="tx1">
                <a:lumMod val="95000"/>
                <a:lumOff val="5000"/>
              </a:schemeClr>
            </a:solidFill>
          </a:ln>
        </p:spPr>
      </p:pic>
      <p:sp>
        <p:nvSpPr>
          <p:cNvPr id="27" name="タイトル 1">
            <a:extLst>
              <a:ext uri="{FF2B5EF4-FFF2-40B4-BE49-F238E27FC236}">
                <a16:creationId xmlns:a16="http://schemas.microsoft.com/office/drawing/2014/main" id="{9657A454-1B56-4570-BEB8-123FD6FACF8F}"/>
              </a:ext>
            </a:extLst>
          </p:cNvPr>
          <p:cNvSpPr txBox="1">
            <a:spLocks/>
          </p:cNvSpPr>
          <p:nvPr/>
        </p:nvSpPr>
        <p:spPr>
          <a:xfrm>
            <a:off x="1361760" y="4472832"/>
            <a:ext cx="1903493" cy="424732"/>
          </a:xfrm>
          <a:prstGeom prst="rect">
            <a:avLst/>
          </a:prstGeom>
          <a:noFill/>
        </p:spPr>
        <p:txBody>
          <a:bodyPr wrap="square" rtlCol="0">
            <a:spAutoFit/>
          </a:bodyPr>
          <a:lstStyle>
            <a:defPPr>
              <a:defRPr lang="ja-JP"/>
            </a:defPPr>
            <a:lvl1pPr algn="l" defTabSz="742950" rtl="0" eaLnBrk="1" latinLnBrk="0" hangingPunct="1">
              <a:lnSpc>
                <a:spcPct val="90000"/>
              </a:lnSpc>
              <a:spcBef>
                <a:spcPct val="0"/>
              </a:spcBef>
              <a:buNone/>
              <a:defRPr kumimoji="1" sz="2600" b="1" kern="1200">
                <a:solidFill>
                  <a:schemeClr val="accent1">
                    <a:lumMod val="75000"/>
                  </a:schemeClr>
                </a:solidFill>
                <a:latin typeface="Meiryo UI" panose="020B0604030504040204" pitchFamily="50" charset="-128"/>
                <a:ea typeface="Meiryo UI" panose="020B0604030504040204" pitchFamily="50" charset="-128"/>
                <a:cs typeface="+mj-cs"/>
              </a:defRPr>
            </a:lvl1pPr>
            <a:lvl2pPr marL="0" lvl="1">
              <a:defRPr sz="1400" b="1"/>
            </a:lvl2pPr>
          </a:lstStyle>
          <a:p>
            <a:r>
              <a:rPr lang="ja-JP" altLang="en-US" sz="1200" dirty="0">
                <a:solidFill>
                  <a:schemeClr val="tx1"/>
                </a:solidFill>
              </a:rPr>
              <a:t>フリー</a:t>
            </a:r>
            <a:r>
              <a:rPr lang="en-US" altLang="ja-JP" sz="1200" dirty="0">
                <a:solidFill>
                  <a:schemeClr val="tx1"/>
                </a:solidFill>
              </a:rPr>
              <a:t>Wi-Fi</a:t>
            </a:r>
            <a:r>
              <a:rPr lang="ja-JP" altLang="en-US" sz="1200" dirty="0">
                <a:solidFill>
                  <a:schemeClr val="tx1"/>
                </a:solidFill>
              </a:rPr>
              <a:t>スポットの</a:t>
            </a:r>
            <a:endParaRPr lang="en-US" altLang="ja-JP" sz="1200" dirty="0">
              <a:solidFill>
                <a:schemeClr val="tx1"/>
              </a:solidFill>
            </a:endParaRPr>
          </a:p>
          <a:p>
            <a:r>
              <a:rPr lang="ja-JP" altLang="en-US" sz="1200" dirty="0">
                <a:solidFill>
                  <a:schemeClr val="tx1"/>
                </a:solidFill>
              </a:rPr>
              <a:t>表示機能の追加</a:t>
            </a:r>
          </a:p>
        </p:txBody>
      </p:sp>
      <p:sp>
        <p:nvSpPr>
          <p:cNvPr id="29" name="正方形/長方形 28">
            <a:extLst>
              <a:ext uri="{FF2B5EF4-FFF2-40B4-BE49-F238E27FC236}">
                <a16:creationId xmlns:a16="http://schemas.microsoft.com/office/drawing/2014/main" id="{E8646F05-9F96-45C4-AFA4-EAF9A1DD2867}"/>
              </a:ext>
            </a:extLst>
          </p:cNvPr>
          <p:cNvSpPr/>
          <p:nvPr/>
        </p:nvSpPr>
        <p:spPr>
          <a:xfrm>
            <a:off x="93625" y="4001126"/>
            <a:ext cx="5660342" cy="307175"/>
          </a:xfrm>
          <a:prstGeom prst="rect">
            <a:avLst/>
          </a:prstGeom>
          <a:solidFill>
            <a:schemeClr val="bg1">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200" b="1" dirty="0">
                <a:solidFill>
                  <a:schemeClr val="tx1"/>
                </a:solidFill>
              </a:rPr>
              <a:t>　機能</a:t>
            </a:r>
            <a:r>
              <a:rPr kumimoji="1" lang="ja-JP" altLang="en-US" sz="1200" b="1" dirty="0">
                <a:solidFill>
                  <a:schemeClr val="tx1"/>
                </a:solidFill>
              </a:rPr>
              <a:t>の充実（</a:t>
            </a:r>
            <a:r>
              <a:rPr lang="en-US" altLang="ja-JP" sz="1200" b="1" dirty="0">
                <a:solidFill>
                  <a:schemeClr val="tx1"/>
                </a:solidFill>
              </a:rPr>
              <a:t>2025</a:t>
            </a:r>
            <a:r>
              <a:rPr kumimoji="1" lang="ja-JP" altLang="en-US" sz="1200" b="1" dirty="0">
                <a:solidFill>
                  <a:schemeClr val="tx1"/>
                </a:solidFill>
              </a:rPr>
              <a:t>年</a:t>
            </a:r>
            <a:r>
              <a:rPr kumimoji="1" lang="en-US" altLang="ja-JP" sz="1200" b="1" dirty="0">
                <a:solidFill>
                  <a:schemeClr val="tx1"/>
                </a:solidFill>
              </a:rPr>
              <a:t>3</a:t>
            </a:r>
            <a:r>
              <a:rPr kumimoji="1" lang="ja-JP" altLang="en-US" sz="1200" b="1" dirty="0">
                <a:solidFill>
                  <a:schemeClr val="tx1"/>
                </a:solidFill>
              </a:rPr>
              <a:t>月追加改修）</a:t>
            </a:r>
          </a:p>
        </p:txBody>
      </p:sp>
      <p:pic>
        <p:nvPicPr>
          <p:cNvPr id="4" name="図 3">
            <a:extLst>
              <a:ext uri="{FF2B5EF4-FFF2-40B4-BE49-F238E27FC236}">
                <a16:creationId xmlns:a16="http://schemas.microsoft.com/office/drawing/2014/main" id="{B99DC811-D346-4819-8D13-90AB61D4390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32418" y="4463105"/>
            <a:ext cx="969616" cy="2102070"/>
          </a:xfrm>
          <a:prstGeom prst="rect">
            <a:avLst/>
          </a:prstGeom>
          <a:ln w="19050">
            <a:solidFill>
              <a:schemeClr val="tx1"/>
            </a:solidFill>
          </a:ln>
        </p:spPr>
      </p:pic>
      <p:sp>
        <p:nvSpPr>
          <p:cNvPr id="30" name="正方形/長方形 29">
            <a:extLst>
              <a:ext uri="{FF2B5EF4-FFF2-40B4-BE49-F238E27FC236}">
                <a16:creationId xmlns:a16="http://schemas.microsoft.com/office/drawing/2014/main" id="{DFF71060-D4BE-4567-995D-C5E320BBD466}"/>
              </a:ext>
            </a:extLst>
          </p:cNvPr>
          <p:cNvSpPr/>
          <p:nvPr/>
        </p:nvSpPr>
        <p:spPr>
          <a:xfrm>
            <a:off x="93624" y="794262"/>
            <a:ext cx="5717669" cy="307175"/>
          </a:xfrm>
          <a:prstGeom prst="rect">
            <a:avLst/>
          </a:prstGeom>
          <a:solidFill>
            <a:schemeClr val="bg1">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200" b="1" dirty="0">
                <a:solidFill>
                  <a:schemeClr val="tx1"/>
                </a:solidFill>
              </a:rPr>
              <a:t>　大阪防災アプリ（</a:t>
            </a:r>
            <a:r>
              <a:rPr lang="en-US" altLang="ja-JP" sz="1200" b="1" dirty="0">
                <a:solidFill>
                  <a:schemeClr val="tx1"/>
                </a:solidFill>
              </a:rPr>
              <a:t>2024</a:t>
            </a:r>
            <a:r>
              <a:rPr lang="ja-JP" altLang="en-US" sz="1200" b="1" dirty="0">
                <a:solidFill>
                  <a:schemeClr val="tx1"/>
                </a:solidFill>
              </a:rPr>
              <a:t>年</a:t>
            </a:r>
            <a:r>
              <a:rPr lang="en-US" altLang="ja-JP" sz="1200" b="1" dirty="0">
                <a:solidFill>
                  <a:schemeClr val="tx1"/>
                </a:solidFill>
              </a:rPr>
              <a:t>1</a:t>
            </a:r>
            <a:r>
              <a:rPr lang="ja-JP" altLang="en-US" sz="1200" b="1" dirty="0">
                <a:solidFill>
                  <a:schemeClr val="tx1"/>
                </a:solidFill>
              </a:rPr>
              <a:t>月提供開始）</a:t>
            </a:r>
            <a:endParaRPr lang="en-US" altLang="ja-JP" sz="1200" b="1" dirty="0">
              <a:solidFill>
                <a:schemeClr val="tx1"/>
              </a:solidFill>
            </a:endParaRPr>
          </a:p>
        </p:txBody>
      </p:sp>
      <p:sp>
        <p:nvSpPr>
          <p:cNvPr id="31" name="テキスト ボックス 30">
            <a:extLst>
              <a:ext uri="{FF2B5EF4-FFF2-40B4-BE49-F238E27FC236}">
                <a16:creationId xmlns:a16="http://schemas.microsoft.com/office/drawing/2014/main" id="{42B422F7-5579-4C65-9B6E-E2C34B06943E}"/>
              </a:ext>
            </a:extLst>
          </p:cNvPr>
          <p:cNvSpPr txBox="1"/>
          <p:nvPr/>
        </p:nvSpPr>
        <p:spPr>
          <a:xfrm>
            <a:off x="1653426" y="2094890"/>
            <a:ext cx="2223060" cy="276999"/>
          </a:xfrm>
          <a:prstGeom prst="rect">
            <a:avLst/>
          </a:prstGeom>
          <a:noFill/>
        </p:spPr>
        <p:txBody>
          <a:bodyPr wrap="square" rtlCol="0">
            <a:spAutoFit/>
          </a:bodyPr>
          <a:lstStyle/>
          <a:p>
            <a:pPr marL="0" lvl="1"/>
            <a:r>
              <a:rPr lang="ja-JP" altLang="en-US" sz="1200" b="1" dirty="0"/>
              <a:t>主な提供情報</a:t>
            </a:r>
          </a:p>
        </p:txBody>
      </p:sp>
      <p:sp>
        <p:nvSpPr>
          <p:cNvPr id="33" name="タイトル 1">
            <a:extLst>
              <a:ext uri="{FF2B5EF4-FFF2-40B4-BE49-F238E27FC236}">
                <a16:creationId xmlns:a16="http://schemas.microsoft.com/office/drawing/2014/main" id="{CD09A787-7773-4A08-B19D-BED94356AFD7}"/>
              </a:ext>
            </a:extLst>
          </p:cNvPr>
          <p:cNvSpPr txBox="1">
            <a:spLocks/>
          </p:cNvSpPr>
          <p:nvPr/>
        </p:nvSpPr>
        <p:spPr>
          <a:xfrm>
            <a:off x="1457606" y="5105641"/>
            <a:ext cx="1965164" cy="729951"/>
          </a:xfrm>
          <a:prstGeom prst="rect">
            <a:avLst/>
          </a:prstGeom>
        </p:spPr>
        <p:txBody>
          <a:bodyPr rtlCol="0">
            <a:noAutofit/>
          </a:bodyPr>
          <a:lstStyle>
            <a:lvl1pPr algn="l" defTabSz="742950" rtl="0" eaLnBrk="1" latinLnBrk="0" hangingPunct="1">
              <a:lnSpc>
                <a:spcPct val="90000"/>
              </a:lnSpc>
              <a:spcBef>
                <a:spcPct val="0"/>
              </a:spcBef>
              <a:buNone/>
              <a:defRPr kumimoji="1" sz="2600" b="1" kern="1200">
                <a:solidFill>
                  <a:schemeClr val="accent1">
                    <a:lumMod val="75000"/>
                  </a:schemeClr>
                </a:solidFill>
                <a:latin typeface="Meiryo UI" panose="020B0604030504040204" pitchFamily="50" charset="-128"/>
                <a:ea typeface="Meiryo UI" panose="020B0604030504040204" pitchFamily="50" charset="-128"/>
                <a:cs typeface="+mj-cs"/>
              </a:defRPr>
            </a:lvl1pPr>
          </a:lstStyle>
          <a:p>
            <a:pPr>
              <a:lnSpc>
                <a:spcPct val="100000"/>
              </a:lnSpc>
            </a:pPr>
            <a:endParaRPr lang="ja-JP" altLang="en-US" sz="1200" spc="300" dirty="0">
              <a:solidFill>
                <a:schemeClr val="tx1"/>
              </a:solidFill>
            </a:endParaRPr>
          </a:p>
        </p:txBody>
      </p:sp>
      <p:sp>
        <p:nvSpPr>
          <p:cNvPr id="34" name="タイトル 1">
            <a:extLst>
              <a:ext uri="{FF2B5EF4-FFF2-40B4-BE49-F238E27FC236}">
                <a16:creationId xmlns:a16="http://schemas.microsoft.com/office/drawing/2014/main" id="{46A67629-BD18-4EBD-A5C8-607EF273363A}"/>
              </a:ext>
            </a:extLst>
          </p:cNvPr>
          <p:cNvSpPr txBox="1">
            <a:spLocks/>
          </p:cNvSpPr>
          <p:nvPr/>
        </p:nvSpPr>
        <p:spPr>
          <a:xfrm>
            <a:off x="4164113" y="4446291"/>
            <a:ext cx="1797496" cy="590931"/>
          </a:xfrm>
          <a:prstGeom prst="rect">
            <a:avLst/>
          </a:prstGeom>
          <a:noFill/>
        </p:spPr>
        <p:txBody>
          <a:bodyPr wrap="square" rtlCol="0">
            <a:spAutoFit/>
          </a:bodyPr>
          <a:lstStyle>
            <a:defPPr>
              <a:defRPr lang="ja-JP"/>
            </a:defPPr>
            <a:lvl1pPr algn="l" defTabSz="742950" rtl="0" eaLnBrk="1" latinLnBrk="0" hangingPunct="1">
              <a:lnSpc>
                <a:spcPct val="90000"/>
              </a:lnSpc>
              <a:spcBef>
                <a:spcPct val="0"/>
              </a:spcBef>
              <a:buNone/>
              <a:defRPr kumimoji="1" sz="2600" b="1" kern="1200">
                <a:solidFill>
                  <a:schemeClr val="accent1">
                    <a:lumMod val="75000"/>
                  </a:schemeClr>
                </a:solidFill>
                <a:latin typeface="Meiryo UI" panose="020B0604030504040204" pitchFamily="50" charset="-128"/>
                <a:ea typeface="Meiryo UI" panose="020B0604030504040204" pitchFamily="50" charset="-128"/>
                <a:cs typeface="+mj-cs"/>
              </a:defRPr>
            </a:lvl1pPr>
            <a:lvl2pPr marL="0" lvl="1">
              <a:defRPr sz="1400" b="1"/>
            </a:lvl2pPr>
          </a:lstStyle>
          <a:p>
            <a:r>
              <a:rPr lang="ja-JP" altLang="en-US" sz="1200" dirty="0">
                <a:solidFill>
                  <a:schemeClr val="tx1"/>
                </a:solidFill>
              </a:rPr>
              <a:t>光化学スモッグ情報及び</a:t>
            </a:r>
            <a:r>
              <a:rPr lang="en-US" altLang="ja-JP" sz="1200" dirty="0">
                <a:solidFill>
                  <a:schemeClr val="tx1"/>
                </a:solidFill>
              </a:rPr>
              <a:t>PM2.5</a:t>
            </a:r>
            <a:r>
              <a:rPr lang="ja-JP" altLang="en-US" sz="1200" dirty="0">
                <a:solidFill>
                  <a:schemeClr val="tx1"/>
                </a:solidFill>
              </a:rPr>
              <a:t>情報表示機能の追加</a:t>
            </a:r>
          </a:p>
        </p:txBody>
      </p:sp>
      <p:sp>
        <p:nvSpPr>
          <p:cNvPr id="35" name="テキスト ボックス 34">
            <a:extLst>
              <a:ext uri="{FF2B5EF4-FFF2-40B4-BE49-F238E27FC236}">
                <a16:creationId xmlns:a16="http://schemas.microsoft.com/office/drawing/2014/main" id="{89D713DD-7831-4B9F-A6FD-9F31CF521C11}"/>
              </a:ext>
            </a:extLst>
          </p:cNvPr>
          <p:cNvSpPr txBox="1"/>
          <p:nvPr/>
        </p:nvSpPr>
        <p:spPr>
          <a:xfrm>
            <a:off x="1302108" y="5037222"/>
            <a:ext cx="1841687" cy="900246"/>
          </a:xfrm>
          <a:prstGeom prst="rect">
            <a:avLst/>
          </a:prstGeom>
          <a:noFill/>
        </p:spPr>
        <p:txBody>
          <a:bodyPr wrap="square" rtlCol="0">
            <a:spAutoFit/>
          </a:bodyPr>
          <a:lstStyle/>
          <a:p>
            <a:pPr marL="0" lvl="1"/>
            <a:r>
              <a:rPr lang="ja-JP" altLang="en-US" sz="1050" dirty="0"/>
              <a:t>公衆無線</a:t>
            </a:r>
            <a:r>
              <a:rPr lang="en-US" altLang="ja-JP" sz="1050" dirty="0"/>
              <a:t>LAN</a:t>
            </a:r>
            <a:r>
              <a:rPr lang="ja-JP" altLang="en-US" sz="1050" dirty="0"/>
              <a:t>情報と連携し、通信がつながりにくい場合に</a:t>
            </a:r>
            <a:endParaRPr lang="en-US" altLang="ja-JP" sz="1050" dirty="0"/>
          </a:p>
          <a:p>
            <a:pPr marL="0" lvl="1"/>
            <a:r>
              <a:rPr lang="ja-JP" altLang="en-US" sz="1050" dirty="0"/>
              <a:t>備えて、公衆無線</a:t>
            </a:r>
            <a:r>
              <a:rPr lang="en-US" altLang="ja-JP" sz="1050" dirty="0"/>
              <a:t>LAN</a:t>
            </a:r>
            <a:r>
              <a:rPr lang="ja-JP" altLang="en-US" sz="1050" dirty="0"/>
              <a:t>（フリー</a:t>
            </a:r>
            <a:r>
              <a:rPr lang="en-US" altLang="ja-JP" sz="1050" dirty="0"/>
              <a:t>Wi-Fi</a:t>
            </a:r>
            <a:r>
              <a:rPr lang="ja-JP" altLang="en-US" sz="1050" dirty="0"/>
              <a:t>スポット）の表示機能を追加。</a:t>
            </a:r>
          </a:p>
        </p:txBody>
      </p:sp>
      <p:sp>
        <p:nvSpPr>
          <p:cNvPr id="36" name="テキスト ボックス 35">
            <a:extLst>
              <a:ext uri="{FF2B5EF4-FFF2-40B4-BE49-F238E27FC236}">
                <a16:creationId xmlns:a16="http://schemas.microsoft.com/office/drawing/2014/main" id="{DD8B339E-0FD2-48F2-8E3B-7D86C7C77C8A}"/>
              </a:ext>
            </a:extLst>
          </p:cNvPr>
          <p:cNvSpPr txBox="1"/>
          <p:nvPr/>
        </p:nvSpPr>
        <p:spPr>
          <a:xfrm>
            <a:off x="4147785" y="5037222"/>
            <a:ext cx="1871150" cy="738664"/>
          </a:xfrm>
          <a:prstGeom prst="rect">
            <a:avLst/>
          </a:prstGeom>
          <a:noFill/>
        </p:spPr>
        <p:txBody>
          <a:bodyPr wrap="square" rtlCol="0">
            <a:spAutoFit/>
          </a:bodyPr>
          <a:lstStyle/>
          <a:p>
            <a:pPr marL="0" lvl="1"/>
            <a:r>
              <a:rPr lang="zh-TW" altLang="en-US" sz="1050" dirty="0"/>
              <a:t>大気環境情報</a:t>
            </a:r>
            <a:r>
              <a:rPr lang="ja-JP" altLang="en-US" sz="1050" dirty="0"/>
              <a:t>と連携し、</a:t>
            </a:r>
            <a:endParaRPr lang="en-US" altLang="ja-JP" sz="1050" dirty="0"/>
          </a:p>
          <a:p>
            <a:pPr marL="0" lvl="1"/>
            <a:r>
              <a:rPr lang="ja-JP" altLang="en-US" sz="1050" dirty="0"/>
              <a:t>光化学スモッグ発令状況、</a:t>
            </a:r>
            <a:endParaRPr lang="en-US" altLang="ja-JP" sz="1050" dirty="0"/>
          </a:p>
          <a:p>
            <a:pPr marL="0" lvl="1"/>
            <a:r>
              <a:rPr lang="en-US" altLang="ja-JP" sz="1050" dirty="0"/>
              <a:t>PM2.5</a:t>
            </a:r>
            <a:r>
              <a:rPr lang="ja-JP" altLang="en-US" sz="1050" dirty="0"/>
              <a:t>濃度状況及び注意喚起の表示機能を追加。</a:t>
            </a:r>
          </a:p>
        </p:txBody>
      </p:sp>
      <p:sp>
        <p:nvSpPr>
          <p:cNvPr id="38" name="正方形/長方形 37">
            <a:extLst>
              <a:ext uri="{FF2B5EF4-FFF2-40B4-BE49-F238E27FC236}">
                <a16:creationId xmlns:a16="http://schemas.microsoft.com/office/drawing/2014/main" id="{4D82CD1D-1B1F-4F91-92F3-66058426FAE5}"/>
              </a:ext>
            </a:extLst>
          </p:cNvPr>
          <p:cNvSpPr/>
          <p:nvPr/>
        </p:nvSpPr>
        <p:spPr>
          <a:xfrm>
            <a:off x="93624" y="466073"/>
            <a:ext cx="5717669" cy="288000"/>
          </a:xfrm>
          <a:prstGeom prst="rect">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kumimoji="1" lang="ja-JP" altLang="en-US" sz="1400" b="1" dirty="0"/>
              <a:t>平時より利用可能な防災アプリの提供</a:t>
            </a:r>
          </a:p>
        </p:txBody>
      </p:sp>
      <p:sp>
        <p:nvSpPr>
          <p:cNvPr id="39" name="正方形/長方形 38">
            <a:extLst>
              <a:ext uri="{FF2B5EF4-FFF2-40B4-BE49-F238E27FC236}">
                <a16:creationId xmlns:a16="http://schemas.microsoft.com/office/drawing/2014/main" id="{C2490FA1-19FA-449A-ADF1-03918E12BE4F}"/>
              </a:ext>
            </a:extLst>
          </p:cNvPr>
          <p:cNvSpPr/>
          <p:nvPr/>
        </p:nvSpPr>
        <p:spPr>
          <a:xfrm>
            <a:off x="5961608" y="455036"/>
            <a:ext cx="6136768" cy="288000"/>
          </a:xfrm>
          <a:prstGeom prst="rect">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kumimoji="1" lang="ja-JP" altLang="en-US" sz="1400" b="1" dirty="0"/>
              <a:t>災害時における避難所運営の効率化に向けた検討</a:t>
            </a:r>
          </a:p>
        </p:txBody>
      </p:sp>
      <p:sp>
        <p:nvSpPr>
          <p:cNvPr id="41" name="テキスト ボックス 40">
            <a:extLst>
              <a:ext uri="{FF2B5EF4-FFF2-40B4-BE49-F238E27FC236}">
                <a16:creationId xmlns:a16="http://schemas.microsoft.com/office/drawing/2014/main" id="{AAB0F179-AD9C-4BA7-B085-636DFDB5DE19}"/>
              </a:ext>
            </a:extLst>
          </p:cNvPr>
          <p:cNvSpPr txBox="1"/>
          <p:nvPr/>
        </p:nvSpPr>
        <p:spPr>
          <a:xfrm>
            <a:off x="5992187" y="855432"/>
            <a:ext cx="5067413" cy="307777"/>
          </a:xfrm>
          <a:prstGeom prst="rect">
            <a:avLst/>
          </a:prstGeom>
          <a:noFill/>
        </p:spPr>
        <p:txBody>
          <a:bodyPr wrap="none" rtlCol="0">
            <a:spAutoFit/>
          </a:bodyPr>
          <a:lstStyle/>
          <a:p>
            <a:r>
              <a:rPr lang="ja-JP" altLang="en-US" sz="1400" b="1" dirty="0"/>
              <a:t>避難者情報等の一元化を図るシステムの導入を市町村と検討中</a:t>
            </a:r>
          </a:p>
        </p:txBody>
      </p:sp>
      <p:cxnSp>
        <p:nvCxnSpPr>
          <p:cNvPr id="42" name="直線コネクタ 41">
            <a:extLst>
              <a:ext uri="{FF2B5EF4-FFF2-40B4-BE49-F238E27FC236}">
                <a16:creationId xmlns:a16="http://schemas.microsoft.com/office/drawing/2014/main" id="{BDAA3160-6467-4FD8-BEFE-FEEC20BD89EE}"/>
              </a:ext>
            </a:extLst>
          </p:cNvPr>
          <p:cNvCxnSpPr>
            <a:cxnSpLocks/>
          </p:cNvCxnSpPr>
          <p:nvPr/>
        </p:nvCxnSpPr>
        <p:spPr>
          <a:xfrm>
            <a:off x="5886450" y="458650"/>
            <a:ext cx="0" cy="6372000"/>
          </a:xfrm>
          <a:prstGeom prst="line">
            <a:avLst/>
          </a:prstGeom>
        </p:spPr>
        <p:style>
          <a:lnRef idx="1">
            <a:schemeClr val="dk1"/>
          </a:lnRef>
          <a:fillRef idx="0">
            <a:schemeClr val="dk1"/>
          </a:fillRef>
          <a:effectRef idx="0">
            <a:schemeClr val="dk1"/>
          </a:effectRef>
          <a:fontRef idx="minor">
            <a:schemeClr val="tx1"/>
          </a:fontRef>
        </p:style>
      </p:cxnSp>
      <p:sp>
        <p:nvSpPr>
          <p:cNvPr id="43" name="四角形: 角を丸くする 42">
            <a:extLst>
              <a:ext uri="{FF2B5EF4-FFF2-40B4-BE49-F238E27FC236}">
                <a16:creationId xmlns:a16="http://schemas.microsoft.com/office/drawing/2014/main" id="{21858797-2131-4801-829A-5007AF450448}"/>
              </a:ext>
            </a:extLst>
          </p:cNvPr>
          <p:cNvSpPr/>
          <p:nvPr/>
        </p:nvSpPr>
        <p:spPr>
          <a:xfrm>
            <a:off x="10690954" y="486731"/>
            <a:ext cx="1260000" cy="23300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00" b="1" dirty="0">
                <a:solidFill>
                  <a:schemeClr val="tx1"/>
                </a:solidFill>
              </a:rPr>
              <a:t>【1】 </a:t>
            </a:r>
            <a:r>
              <a:rPr lang="ja-JP" altLang="en-US" sz="1000" b="1" dirty="0">
                <a:solidFill>
                  <a:schemeClr val="tx1"/>
                </a:solidFill>
              </a:rPr>
              <a:t>住民</a:t>
            </a:r>
            <a:r>
              <a:rPr lang="en-US" altLang="ja-JP" sz="1000" b="1" dirty="0">
                <a:solidFill>
                  <a:schemeClr val="tx1"/>
                </a:solidFill>
              </a:rPr>
              <a:t>QOL</a:t>
            </a:r>
            <a:r>
              <a:rPr lang="ja-JP" altLang="en-US" sz="1000" b="1" dirty="0">
                <a:solidFill>
                  <a:schemeClr val="tx1"/>
                </a:solidFill>
              </a:rPr>
              <a:t>の向上</a:t>
            </a:r>
            <a:endParaRPr kumimoji="1" lang="ja-JP" altLang="en-US" sz="1000" b="1" dirty="0">
              <a:solidFill>
                <a:schemeClr val="tx1"/>
              </a:solidFill>
            </a:endParaRPr>
          </a:p>
        </p:txBody>
      </p:sp>
      <p:sp>
        <p:nvSpPr>
          <p:cNvPr id="44" name="四角形: 角を丸くする 43">
            <a:extLst>
              <a:ext uri="{FF2B5EF4-FFF2-40B4-BE49-F238E27FC236}">
                <a16:creationId xmlns:a16="http://schemas.microsoft.com/office/drawing/2014/main" id="{9439D73B-78DC-48DA-9E18-F8F97B98DE79}"/>
              </a:ext>
            </a:extLst>
          </p:cNvPr>
          <p:cNvSpPr/>
          <p:nvPr/>
        </p:nvSpPr>
        <p:spPr>
          <a:xfrm>
            <a:off x="4409728" y="492861"/>
            <a:ext cx="1260000" cy="23300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00" b="1" dirty="0">
                <a:solidFill>
                  <a:schemeClr val="tx1"/>
                </a:solidFill>
              </a:rPr>
              <a:t>【1】 </a:t>
            </a:r>
            <a:r>
              <a:rPr lang="ja-JP" altLang="en-US" sz="1000" b="1" dirty="0">
                <a:solidFill>
                  <a:schemeClr val="tx1"/>
                </a:solidFill>
              </a:rPr>
              <a:t>住民</a:t>
            </a:r>
            <a:r>
              <a:rPr lang="en-US" altLang="ja-JP" sz="1000" b="1" dirty="0">
                <a:solidFill>
                  <a:schemeClr val="tx1"/>
                </a:solidFill>
              </a:rPr>
              <a:t>QOL</a:t>
            </a:r>
            <a:r>
              <a:rPr lang="ja-JP" altLang="en-US" sz="1000" b="1" dirty="0">
                <a:solidFill>
                  <a:schemeClr val="tx1"/>
                </a:solidFill>
              </a:rPr>
              <a:t>の向上</a:t>
            </a:r>
            <a:endParaRPr kumimoji="1" lang="ja-JP" altLang="en-US" sz="1000" b="1" dirty="0">
              <a:solidFill>
                <a:schemeClr val="tx1"/>
              </a:solidFill>
            </a:endParaRPr>
          </a:p>
        </p:txBody>
      </p:sp>
    </p:spTree>
    <p:extLst>
      <p:ext uri="{BB962C8B-B14F-4D97-AF65-F5344CB8AC3E}">
        <p14:creationId xmlns:p14="http://schemas.microsoft.com/office/powerpoint/2010/main" val="411521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32443-09F5-8536-8C7C-220AA4F6DDF4}"/>
            </a:ext>
          </a:extLst>
        </p:cNvPr>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18CFDE5B-31AA-4BBA-9F82-933726A0F383}"/>
              </a:ext>
            </a:extLst>
          </p:cNvPr>
          <p:cNvSpPr/>
          <p:nvPr/>
        </p:nvSpPr>
        <p:spPr>
          <a:xfrm>
            <a:off x="162774" y="4612193"/>
            <a:ext cx="5615321" cy="2013437"/>
          </a:xfrm>
          <a:prstGeom prst="rect">
            <a:avLst/>
          </a:prstGeom>
          <a:solidFill>
            <a:schemeClr val="bg1"/>
          </a:solid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B1BF1B13-A1BD-C91B-5858-16640633028F}"/>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t>【</a:t>
            </a:r>
            <a:r>
              <a:rPr kumimoji="1" lang="ja-JP" altLang="en-US" sz="2000" b="1" dirty="0"/>
              <a:t>参考</a:t>
            </a:r>
            <a:r>
              <a:rPr lang="en-US" altLang="ja-JP" sz="2000" b="1" dirty="0"/>
              <a:t>】</a:t>
            </a:r>
            <a:r>
              <a:rPr lang="ja-JP" altLang="en-US" sz="2000" b="1" dirty="0"/>
              <a:t>　</a:t>
            </a:r>
            <a:r>
              <a:rPr kumimoji="1" lang="en-US" altLang="ja-JP" sz="2000" b="1" dirty="0"/>
              <a:t>『</a:t>
            </a:r>
            <a:r>
              <a:rPr kumimoji="1" lang="ja-JP" altLang="en-US" sz="2000" b="1" dirty="0"/>
              <a:t>次世代型スマートシティ</a:t>
            </a:r>
            <a:r>
              <a:rPr kumimoji="1" lang="en-US" altLang="ja-JP" sz="2000" b="1" dirty="0"/>
              <a:t>OSAKA』</a:t>
            </a:r>
            <a:r>
              <a:rPr kumimoji="1" lang="ja-JP" altLang="en-US" sz="2000" b="1" dirty="0"/>
              <a:t>関連施策（大阪府）</a:t>
            </a:r>
            <a:r>
              <a:rPr kumimoji="1" lang="en-US" altLang="ja-JP" sz="2000" b="1" dirty="0"/>
              <a:t> 【</a:t>
            </a:r>
            <a:r>
              <a:rPr lang="ja-JP" altLang="en-US" sz="2000" b="1" dirty="0"/>
              <a:t>７</a:t>
            </a:r>
            <a:r>
              <a:rPr kumimoji="1" lang="en-US" altLang="ja-JP" sz="2000" b="1" dirty="0"/>
              <a:t>】</a:t>
            </a:r>
            <a:endParaRPr lang="en-US" altLang="ja-JP" sz="2000" b="1" dirty="0"/>
          </a:p>
        </p:txBody>
      </p:sp>
      <p:sp>
        <p:nvSpPr>
          <p:cNvPr id="37" name="スライド番号プレースホルダー 3">
            <a:extLst>
              <a:ext uri="{FF2B5EF4-FFF2-40B4-BE49-F238E27FC236}">
                <a16:creationId xmlns:a16="http://schemas.microsoft.com/office/drawing/2014/main" id="{338ECBB5-0F1A-3B28-F94A-93FFA610CB89}"/>
              </a:ext>
            </a:extLst>
          </p:cNvPr>
          <p:cNvSpPr>
            <a:spLocks noGrp="1"/>
          </p:cNvSpPr>
          <p:nvPr>
            <p:ph type="sldNum" sz="quarter" idx="12"/>
          </p:nvPr>
        </p:nvSpPr>
        <p:spPr>
          <a:xfrm>
            <a:off x="9434314" y="6500930"/>
            <a:ext cx="2743200" cy="365125"/>
          </a:xfrm>
        </p:spPr>
        <p:txBody>
          <a:bodyPr/>
          <a:lstStyle/>
          <a:p>
            <a:fld id="{63C598F0-0FE0-4076-80A3-C96A98F7321E}" type="slidenum">
              <a:rPr kumimoji="1" lang="ja-JP" altLang="en-US" smtClean="0"/>
              <a:t>67</a:t>
            </a:fld>
            <a:endParaRPr kumimoji="1" lang="ja-JP" altLang="en-US" dirty="0"/>
          </a:p>
        </p:txBody>
      </p:sp>
      <p:sp>
        <p:nvSpPr>
          <p:cNvPr id="20" name="正方形/長方形 19">
            <a:extLst>
              <a:ext uri="{FF2B5EF4-FFF2-40B4-BE49-F238E27FC236}">
                <a16:creationId xmlns:a16="http://schemas.microsoft.com/office/drawing/2014/main" id="{73ADD348-A329-4E52-895D-90E99FF3B76C}"/>
              </a:ext>
            </a:extLst>
          </p:cNvPr>
          <p:cNvSpPr/>
          <p:nvPr/>
        </p:nvSpPr>
        <p:spPr>
          <a:xfrm>
            <a:off x="124424" y="467918"/>
            <a:ext cx="5658309" cy="285612"/>
          </a:xfrm>
          <a:prstGeom prst="rect">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lang="ja-JP" altLang="en-US" sz="1400" b="1" dirty="0"/>
              <a:t>おおさかユニバーサルデザインマップ</a:t>
            </a:r>
            <a:endParaRPr lang="ja-JP" altLang="ja-JP" sz="1400" b="1" dirty="0"/>
          </a:p>
        </p:txBody>
      </p:sp>
      <p:sp>
        <p:nvSpPr>
          <p:cNvPr id="2" name="正方形/長方形 1">
            <a:extLst>
              <a:ext uri="{FF2B5EF4-FFF2-40B4-BE49-F238E27FC236}">
                <a16:creationId xmlns:a16="http://schemas.microsoft.com/office/drawing/2014/main" id="{FD8A3CD1-8B7C-4632-998C-33326ACA68A3}"/>
              </a:ext>
            </a:extLst>
          </p:cNvPr>
          <p:cNvSpPr/>
          <p:nvPr/>
        </p:nvSpPr>
        <p:spPr>
          <a:xfrm>
            <a:off x="80433" y="798397"/>
            <a:ext cx="5658309" cy="7483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ja-JP" altLang="en-US" sz="1200" dirty="0">
                <a:solidFill>
                  <a:schemeClr val="tx1"/>
                </a:solidFill>
              </a:rPr>
              <a:t>高齢者、障がい者など配慮を要する方々が、利用できる施設を探しやすい、選びやすい環境を整備するため、宿泊施設や公共施設等の</a:t>
            </a:r>
            <a:r>
              <a:rPr lang="ja-JP" altLang="en-US" sz="1200" u="sng" dirty="0">
                <a:solidFill>
                  <a:srgbClr val="FF0000"/>
                </a:solidFill>
              </a:rPr>
              <a:t>バリアフリー情報を一元的に発信する「おおさかユニバーサルデザインマップ」を構築</a:t>
            </a:r>
            <a:endParaRPr lang="en-US" altLang="ja-JP" sz="1200" dirty="0">
              <a:solidFill>
                <a:schemeClr val="tx1"/>
              </a:solidFill>
            </a:endParaRPr>
          </a:p>
        </p:txBody>
      </p:sp>
      <p:sp>
        <p:nvSpPr>
          <p:cNvPr id="28" name="矢印: 下 27">
            <a:extLst>
              <a:ext uri="{FF2B5EF4-FFF2-40B4-BE49-F238E27FC236}">
                <a16:creationId xmlns:a16="http://schemas.microsoft.com/office/drawing/2014/main" id="{E7209758-2EF4-4EBF-8246-53EA43796E24}"/>
              </a:ext>
            </a:extLst>
          </p:cNvPr>
          <p:cNvSpPr/>
          <p:nvPr/>
        </p:nvSpPr>
        <p:spPr>
          <a:xfrm>
            <a:off x="2694979" y="4227169"/>
            <a:ext cx="713490" cy="138985"/>
          </a:xfrm>
          <a:prstGeom prst="downArrow">
            <a:avLst>
              <a:gd name="adj1" fmla="val 100000"/>
              <a:gd name="adj2" fmla="val 10000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B320E740-8CB7-412D-9BD3-7CA0DEF5E765}"/>
              </a:ext>
            </a:extLst>
          </p:cNvPr>
          <p:cNvSpPr/>
          <p:nvPr/>
        </p:nvSpPr>
        <p:spPr>
          <a:xfrm>
            <a:off x="3153513" y="495275"/>
            <a:ext cx="900000" cy="2237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a:solidFill>
                  <a:schemeClr val="tx1"/>
                </a:solidFill>
              </a:rPr>
              <a:t>2026.3</a:t>
            </a:r>
            <a:r>
              <a:rPr kumimoji="1" lang="ja-JP" altLang="en-US" sz="1000" dirty="0">
                <a:solidFill>
                  <a:schemeClr val="tx1"/>
                </a:solidFill>
              </a:rPr>
              <a:t>公開</a:t>
            </a:r>
          </a:p>
        </p:txBody>
      </p:sp>
      <p:pic>
        <p:nvPicPr>
          <p:cNvPr id="5" name="図 4">
            <a:extLst>
              <a:ext uri="{FF2B5EF4-FFF2-40B4-BE49-F238E27FC236}">
                <a16:creationId xmlns:a16="http://schemas.microsoft.com/office/drawing/2014/main" id="{B65CA102-F4BC-4257-B166-F40C322FDB3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0512" y="1880766"/>
            <a:ext cx="2631781" cy="2106221"/>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7" name="四角形: 角を丸くする 6">
            <a:extLst>
              <a:ext uri="{FF2B5EF4-FFF2-40B4-BE49-F238E27FC236}">
                <a16:creationId xmlns:a16="http://schemas.microsoft.com/office/drawing/2014/main" id="{8C62CC09-FA13-47A6-8E88-A5C6319BCA00}"/>
              </a:ext>
            </a:extLst>
          </p:cNvPr>
          <p:cNvSpPr/>
          <p:nvPr/>
        </p:nvSpPr>
        <p:spPr>
          <a:xfrm>
            <a:off x="205130" y="1658819"/>
            <a:ext cx="1805605" cy="407142"/>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mn-ea"/>
              </a:rPr>
              <a:t>目的、行き先等に応じて</a:t>
            </a:r>
            <a:endParaRPr kumimoji="1" lang="en-US" altLang="ja-JP" sz="1200" b="1" dirty="0">
              <a:solidFill>
                <a:schemeClr val="tx1"/>
              </a:solidFill>
              <a:latin typeface="+mn-ea"/>
            </a:endParaRPr>
          </a:p>
          <a:p>
            <a:pPr algn="ctr"/>
            <a:r>
              <a:rPr kumimoji="1" lang="ja-JP" altLang="en-US" sz="1200" b="1" dirty="0">
                <a:solidFill>
                  <a:schemeClr val="tx1"/>
                </a:solidFill>
                <a:latin typeface="+mn-ea"/>
              </a:rPr>
              <a:t>施設を検索</a:t>
            </a:r>
          </a:p>
        </p:txBody>
      </p:sp>
      <p:pic>
        <p:nvPicPr>
          <p:cNvPr id="12" name="図 11">
            <a:extLst>
              <a:ext uri="{FF2B5EF4-FFF2-40B4-BE49-F238E27FC236}">
                <a16:creationId xmlns:a16="http://schemas.microsoft.com/office/drawing/2014/main" id="{E386D3F5-1F8C-4410-A2F8-0D9B62F9F92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962740" y="1902254"/>
            <a:ext cx="2821854" cy="1883768"/>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52" name="四角形: 角を丸くする 51">
            <a:extLst>
              <a:ext uri="{FF2B5EF4-FFF2-40B4-BE49-F238E27FC236}">
                <a16:creationId xmlns:a16="http://schemas.microsoft.com/office/drawing/2014/main" id="{A0E43254-7C01-4B23-9B1B-4ACA2C5FF4DB}"/>
              </a:ext>
            </a:extLst>
          </p:cNvPr>
          <p:cNvSpPr/>
          <p:nvPr/>
        </p:nvSpPr>
        <p:spPr>
          <a:xfrm>
            <a:off x="3009384" y="1655430"/>
            <a:ext cx="1346051" cy="407142"/>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mn-ea"/>
              </a:rPr>
              <a:t>地図上からも</a:t>
            </a:r>
            <a:endParaRPr kumimoji="1" lang="en-US" altLang="ja-JP" sz="1200" b="1" dirty="0">
              <a:solidFill>
                <a:schemeClr val="tx1"/>
              </a:solidFill>
              <a:latin typeface="+mn-ea"/>
            </a:endParaRPr>
          </a:p>
          <a:p>
            <a:pPr algn="ctr"/>
            <a:r>
              <a:rPr kumimoji="1" lang="ja-JP" altLang="en-US" sz="1200" b="1" dirty="0">
                <a:solidFill>
                  <a:schemeClr val="tx1"/>
                </a:solidFill>
                <a:latin typeface="+mn-ea"/>
              </a:rPr>
              <a:t>検索が可能</a:t>
            </a:r>
          </a:p>
        </p:txBody>
      </p:sp>
      <p:sp>
        <p:nvSpPr>
          <p:cNvPr id="53" name="四角形: 角を丸くする 52">
            <a:extLst>
              <a:ext uri="{FF2B5EF4-FFF2-40B4-BE49-F238E27FC236}">
                <a16:creationId xmlns:a16="http://schemas.microsoft.com/office/drawing/2014/main" id="{E4CD92EC-C784-4780-B12D-BAEC9C85F65A}"/>
              </a:ext>
            </a:extLst>
          </p:cNvPr>
          <p:cNvSpPr/>
          <p:nvPr/>
        </p:nvSpPr>
        <p:spPr>
          <a:xfrm>
            <a:off x="150361" y="4314223"/>
            <a:ext cx="2188226" cy="407142"/>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mn-ea"/>
              </a:rPr>
              <a:t>ピクトグラムで</a:t>
            </a:r>
            <a:endParaRPr kumimoji="1" lang="en-US" altLang="ja-JP" sz="1200" b="1" dirty="0">
              <a:solidFill>
                <a:schemeClr val="tx1"/>
              </a:solidFill>
              <a:latin typeface="+mn-ea"/>
            </a:endParaRPr>
          </a:p>
          <a:p>
            <a:pPr algn="ctr"/>
            <a:r>
              <a:rPr kumimoji="1" lang="ja-JP" altLang="en-US" sz="1200" b="1" dirty="0">
                <a:solidFill>
                  <a:schemeClr val="tx1"/>
                </a:solidFill>
                <a:latin typeface="+mn-ea"/>
              </a:rPr>
              <a:t>施設のバリアフリー情報を確認</a:t>
            </a:r>
          </a:p>
        </p:txBody>
      </p:sp>
      <p:pic>
        <p:nvPicPr>
          <p:cNvPr id="6" name="図 5">
            <a:extLst>
              <a:ext uri="{FF2B5EF4-FFF2-40B4-BE49-F238E27FC236}">
                <a16:creationId xmlns:a16="http://schemas.microsoft.com/office/drawing/2014/main" id="{045911BC-37BA-4C50-8D51-A9529154749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68972" y="4739872"/>
            <a:ext cx="2188227" cy="920940"/>
          </a:xfrm>
          <a:prstGeom prst="rect">
            <a:avLst/>
          </a:prstGeom>
          <a:noFill/>
          <a:ln>
            <a:noFill/>
          </a:ln>
          <a:effectLst/>
        </p:spPr>
      </p:pic>
      <p:pic>
        <p:nvPicPr>
          <p:cNvPr id="51" name="図 50">
            <a:extLst>
              <a:ext uri="{FF2B5EF4-FFF2-40B4-BE49-F238E27FC236}">
                <a16:creationId xmlns:a16="http://schemas.microsoft.com/office/drawing/2014/main" id="{42AF0242-04CA-48EB-B41E-6C7AD767C2E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68971" y="5598535"/>
            <a:ext cx="2751083" cy="866068"/>
          </a:xfrm>
          <a:prstGeom prst="rect">
            <a:avLst/>
          </a:prstGeom>
          <a:noFill/>
          <a:ln>
            <a:noFill/>
          </a:ln>
          <a:effectLst/>
        </p:spPr>
      </p:pic>
      <p:pic>
        <p:nvPicPr>
          <p:cNvPr id="54" name="図 53">
            <a:extLst>
              <a:ext uri="{FF2B5EF4-FFF2-40B4-BE49-F238E27FC236}">
                <a16:creationId xmlns:a16="http://schemas.microsoft.com/office/drawing/2014/main" id="{58599841-843F-405C-8A7D-45E95030989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792918" y="5620172"/>
            <a:ext cx="2751083" cy="930950"/>
          </a:xfrm>
          <a:prstGeom prst="rect">
            <a:avLst/>
          </a:prstGeom>
          <a:ln>
            <a:noFill/>
          </a:ln>
          <a:effectLst/>
        </p:spPr>
      </p:pic>
      <p:pic>
        <p:nvPicPr>
          <p:cNvPr id="55" name="図 54">
            <a:extLst>
              <a:ext uri="{FF2B5EF4-FFF2-40B4-BE49-F238E27FC236}">
                <a16:creationId xmlns:a16="http://schemas.microsoft.com/office/drawing/2014/main" id="{E7EFAEEA-0D6F-41F9-92AD-E7704A79BBC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632654" y="4730619"/>
            <a:ext cx="4136974" cy="920939"/>
          </a:xfrm>
          <a:prstGeom prst="rect">
            <a:avLst/>
          </a:prstGeom>
          <a:noFill/>
          <a:ln>
            <a:noFill/>
          </a:ln>
          <a:effectLst/>
        </p:spPr>
      </p:pic>
      <p:sp>
        <p:nvSpPr>
          <p:cNvPr id="22" name="四角形: 角を丸くする 21">
            <a:extLst>
              <a:ext uri="{FF2B5EF4-FFF2-40B4-BE49-F238E27FC236}">
                <a16:creationId xmlns:a16="http://schemas.microsoft.com/office/drawing/2014/main" id="{E58CE673-5329-4079-9C2B-944546413D1D}"/>
              </a:ext>
            </a:extLst>
          </p:cNvPr>
          <p:cNvSpPr/>
          <p:nvPr/>
        </p:nvSpPr>
        <p:spPr>
          <a:xfrm>
            <a:off x="6134486" y="3261487"/>
            <a:ext cx="5700301" cy="3308329"/>
          </a:xfrm>
          <a:prstGeom prst="roundRect">
            <a:avLst>
              <a:gd name="adj" fmla="val 6630"/>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3" name="正方形/長方形 22">
            <a:extLst>
              <a:ext uri="{FF2B5EF4-FFF2-40B4-BE49-F238E27FC236}">
                <a16:creationId xmlns:a16="http://schemas.microsoft.com/office/drawing/2014/main" id="{F12ED7D3-3E73-418F-B8A8-C5AC13ABE0D6}"/>
              </a:ext>
            </a:extLst>
          </p:cNvPr>
          <p:cNvSpPr/>
          <p:nvPr/>
        </p:nvSpPr>
        <p:spPr>
          <a:xfrm>
            <a:off x="6007120" y="464734"/>
            <a:ext cx="6060451" cy="285612"/>
          </a:xfrm>
          <a:prstGeom prst="rect">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lang="ja-JP" altLang="en-US" sz="1400" b="1" dirty="0"/>
              <a:t>ビッグデータを活用した渋滞対策</a:t>
            </a:r>
            <a:endParaRPr lang="ja-JP" altLang="ja-JP" sz="1400" b="1" dirty="0"/>
          </a:p>
        </p:txBody>
      </p:sp>
      <p:sp>
        <p:nvSpPr>
          <p:cNvPr id="25" name="矢印: 五方向 24">
            <a:extLst>
              <a:ext uri="{FF2B5EF4-FFF2-40B4-BE49-F238E27FC236}">
                <a16:creationId xmlns:a16="http://schemas.microsoft.com/office/drawing/2014/main" id="{6D84186C-112B-4064-9A20-97F4D60D7C80}"/>
              </a:ext>
            </a:extLst>
          </p:cNvPr>
          <p:cNvSpPr/>
          <p:nvPr/>
        </p:nvSpPr>
        <p:spPr bwMode="auto">
          <a:xfrm>
            <a:off x="10157809" y="1860232"/>
            <a:ext cx="1589532" cy="607602"/>
          </a:xfrm>
          <a:prstGeom prst="homePlate">
            <a:avLst>
              <a:gd name="adj" fmla="val 33345"/>
            </a:avLst>
          </a:prstGeom>
          <a:solidFill>
            <a:schemeClr val="bg1">
              <a:lumMod val="85000"/>
            </a:schemeClr>
          </a:solidFill>
          <a:ln w="6350" cmpd="dbl">
            <a:solidFill>
              <a:schemeClr val="tx1"/>
            </a:solidFill>
            <a:prstDash val="solid"/>
            <a:round/>
            <a:headEnd/>
            <a:tailEnd/>
          </a:ln>
        </p:spPr>
        <p:txBody>
          <a:bodyPr wrap="square" lIns="36000" rIns="36000" rtlCol="0" anchor="ctr" anchorCtr="0">
            <a:spAutoFit/>
          </a:bodyPr>
          <a:lstStyle/>
          <a:p>
            <a:pPr>
              <a:lnSpc>
                <a:spcPct val="150000"/>
              </a:lnSpc>
              <a:spcBef>
                <a:spcPct val="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・対策試行実施</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spcBef>
                <a:spcPct val="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・効果検証</a:t>
            </a:r>
          </a:p>
        </p:txBody>
      </p:sp>
      <p:sp>
        <p:nvSpPr>
          <p:cNvPr id="26" name="矢印: 五方向 25">
            <a:extLst>
              <a:ext uri="{FF2B5EF4-FFF2-40B4-BE49-F238E27FC236}">
                <a16:creationId xmlns:a16="http://schemas.microsoft.com/office/drawing/2014/main" id="{BD26606F-C93C-4DCC-BB97-DBF12439060B}"/>
              </a:ext>
            </a:extLst>
          </p:cNvPr>
          <p:cNvSpPr/>
          <p:nvPr/>
        </p:nvSpPr>
        <p:spPr bwMode="auto">
          <a:xfrm>
            <a:off x="6082405" y="1858186"/>
            <a:ext cx="1689290" cy="607602"/>
          </a:xfrm>
          <a:prstGeom prst="homePlate">
            <a:avLst>
              <a:gd name="adj" fmla="val 33345"/>
            </a:avLst>
          </a:prstGeom>
          <a:solidFill>
            <a:schemeClr val="bg1">
              <a:lumMod val="85000"/>
            </a:schemeClr>
          </a:solidFill>
          <a:ln w="6350" cmpd="dbl">
            <a:solidFill>
              <a:schemeClr val="tx1"/>
            </a:solidFill>
            <a:prstDash val="solid"/>
            <a:round/>
            <a:headEnd/>
            <a:tailEnd/>
          </a:ln>
        </p:spPr>
        <p:txBody>
          <a:bodyPr wrap="square" lIns="36000" rIns="36000" rtlCol="0" anchor="ctr" anchorCtr="0">
            <a:spAutoFit/>
          </a:bodyPr>
          <a:lstStyle/>
          <a:p>
            <a:pPr eaLnBrk="1" hangingPunct="1">
              <a:lnSpc>
                <a:spcPct val="150000"/>
              </a:lnSpc>
              <a:spcBef>
                <a:spcPct val="0"/>
              </a:spcBef>
              <a:buFontTx/>
              <a:buNone/>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・ビックデータの取得</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・府内の交通流を分析</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矢印: 五方向 26">
            <a:extLst>
              <a:ext uri="{FF2B5EF4-FFF2-40B4-BE49-F238E27FC236}">
                <a16:creationId xmlns:a16="http://schemas.microsoft.com/office/drawing/2014/main" id="{63349FAD-9FA5-4224-A096-3C99D6E1D392}"/>
              </a:ext>
            </a:extLst>
          </p:cNvPr>
          <p:cNvSpPr/>
          <p:nvPr/>
        </p:nvSpPr>
        <p:spPr bwMode="auto">
          <a:xfrm>
            <a:off x="7794550" y="1860571"/>
            <a:ext cx="2324775" cy="607602"/>
          </a:xfrm>
          <a:prstGeom prst="homePlate">
            <a:avLst>
              <a:gd name="adj" fmla="val 33345"/>
            </a:avLst>
          </a:prstGeom>
          <a:solidFill>
            <a:schemeClr val="bg1">
              <a:lumMod val="85000"/>
            </a:schemeClr>
          </a:solidFill>
          <a:ln w="6350" cmpd="dbl">
            <a:solidFill>
              <a:schemeClr val="tx1"/>
            </a:solidFill>
            <a:prstDash val="solid"/>
            <a:round/>
            <a:headEnd/>
            <a:tailEnd/>
          </a:ln>
        </p:spPr>
        <p:txBody>
          <a:bodyPr wrap="square" lIns="36000" rIns="36000" rtlCol="0" anchor="ctr" anchorCtr="0">
            <a:spAutoFit/>
          </a:bodyPr>
          <a:lstStyle/>
          <a:p>
            <a:pPr eaLnBrk="1" hangingPunct="1">
              <a:lnSpc>
                <a:spcPct val="150000"/>
              </a:lnSpc>
              <a:spcBef>
                <a:spcPct val="0"/>
              </a:spcBef>
              <a:buFontTx/>
              <a:buNone/>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・渋滞要因の分析</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・対策内容の検討（モデル区間）</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a:extLst>
              <a:ext uri="{FF2B5EF4-FFF2-40B4-BE49-F238E27FC236}">
                <a16:creationId xmlns:a16="http://schemas.microsoft.com/office/drawing/2014/main" id="{3FE84ED4-E8F6-4ED6-8F78-8C9F43F2E928}"/>
              </a:ext>
            </a:extLst>
          </p:cNvPr>
          <p:cNvSpPr txBox="1"/>
          <p:nvPr/>
        </p:nvSpPr>
        <p:spPr>
          <a:xfrm>
            <a:off x="5988307" y="850549"/>
            <a:ext cx="5717309" cy="523220"/>
          </a:xfrm>
          <a:prstGeom prst="rect">
            <a:avLst/>
          </a:prstGeom>
          <a:noFill/>
        </p:spPr>
        <p:txBody>
          <a:bodyPr wrap="square" rtlCol="0">
            <a:spAutoFit/>
          </a:bodyPr>
          <a:lstStyle/>
          <a:p>
            <a:r>
              <a:rPr kumimoji="1" lang="ja-JP" altLang="en-US" sz="1400" b="1" dirty="0">
                <a:latin typeface="+mn-ea"/>
              </a:rPr>
              <a:t>ビッグデータを活用し、時間帯・区間毎の旅行速度や移動経路等を可視化することで、地域の交通事情に応じた効果的・効率的な渋滞対策に取り組む。</a:t>
            </a:r>
          </a:p>
        </p:txBody>
      </p:sp>
      <p:sp>
        <p:nvSpPr>
          <p:cNvPr id="30" name="テキスト ボックス 29">
            <a:extLst>
              <a:ext uri="{FF2B5EF4-FFF2-40B4-BE49-F238E27FC236}">
                <a16:creationId xmlns:a16="http://schemas.microsoft.com/office/drawing/2014/main" id="{3DEE294F-E763-4AA3-BF66-9201CC1E2224}"/>
              </a:ext>
            </a:extLst>
          </p:cNvPr>
          <p:cNvSpPr txBox="1"/>
          <p:nvPr/>
        </p:nvSpPr>
        <p:spPr>
          <a:xfrm>
            <a:off x="6056622" y="1536395"/>
            <a:ext cx="1617099" cy="307777"/>
          </a:xfrm>
          <a:prstGeom prst="rect">
            <a:avLst/>
          </a:prstGeom>
          <a:noFill/>
          <a:ln>
            <a:noFill/>
          </a:ln>
        </p:spPr>
        <p:txBody>
          <a:bodyPr wrap="square" rtlCol="0">
            <a:spAutoFit/>
          </a:bodyPr>
          <a:lstStyle/>
          <a:p>
            <a:pPr algn="ctr"/>
            <a:r>
              <a:rPr lang="en-US" altLang="ja-JP" sz="1400" b="1" dirty="0">
                <a:latin typeface="Meiryo UI" panose="020B0604030504040204" pitchFamily="50" charset="-128"/>
                <a:ea typeface="Meiryo UI" panose="020B0604030504040204" pitchFamily="50" charset="-128"/>
              </a:rPr>
              <a:t>2025</a:t>
            </a:r>
            <a:r>
              <a:rPr kumimoji="1" lang="ja-JP" altLang="en-US" sz="1200" b="1" dirty="0">
                <a:latin typeface="Meiryo UI" panose="020B0604030504040204" pitchFamily="50" charset="-128"/>
                <a:ea typeface="Meiryo UI" panose="020B0604030504040204" pitchFamily="50" charset="-128"/>
              </a:rPr>
              <a:t>年度</a:t>
            </a:r>
          </a:p>
        </p:txBody>
      </p:sp>
      <p:sp>
        <p:nvSpPr>
          <p:cNvPr id="31" name="テキスト ボックス 30">
            <a:extLst>
              <a:ext uri="{FF2B5EF4-FFF2-40B4-BE49-F238E27FC236}">
                <a16:creationId xmlns:a16="http://schemas.microsoft.com/office/drawing/2014/main" id="{60E7A884-4D07-4562-B1AE-C0D9C8F25549}"/>
              </a:ext>
            </a:extLst>
          </p:cNvPr>
          <p:cNvSpPr txBox="1"/>
          <p:nvPr/>
        </p:nvSpPr>
        <p:spPr>
          <a:xfrm>
            <a:off x="7673721" y="1532780"/>
            <a:ext cx="4073620" cy="307777"/>
          </a:xfrm>
          <a:prstGeom prst="rect">
            <a:avLst/>
          </a:prstGeom>
          <a:noFill/>
          <a:ln>
            <a:noFill/>
          </a:ln>
        </p:spPr>
        <p:txBody>
          <a:bodyPr wrap="square" rtlCol="0">
            <a:spAutoFit/>
          </a:bodyPr>
          <a:lstStyle/>
          <a:p>
            <a:pPr algn="ctr"/>
            <a:r>
              <a:rPr lang="en-US" altLang="ja-JP" sz="1400" b="1" dirty="0">
                <a:latin typeface="Meiryo UI" panose="020B0604030504040204" pitchFamily="50" charset="-128"/>
                <a:ea typeface="Meiryo UI" panose="020B0604030504040204" pitchFamily="50" charset="-128"/>
              </a:rPr>
              <a:t>2026</a:t>
            </a:r>
            <a:r>
              <a:rPr kumimoji="1" lang="ja-JP" altLang="en-US" sz="1200" b="1" dirty="0">
                <a:latin typeface="Meiryo UI" panose="020B0604030504040204" pitchFamily="50" charset="-128"/>
                <a:ea typeface="Meiryo UI" panose="020B0604030504040204" pitchFamily="50" charset="-128"/>
              </a:rPr>
              <a:t>年度～</a:t>
            </a:r>
          </a:p>
        </p:txBody>
      </p:sp>
      <p:sp>
        <p:nvSpPr>
          <p:cNvPr id="32" name="テキスト ボックス 31">
            <a:extLst>
              <a:ext uri="{FF2B5EF4-FFF2-40B4-BE49-F238E27FC236}">
                <a16:creationId xmlns:a16="http://schemas.microsoft.com/office/drawing/2014/main" id="{B9FCE02A-A5FD-44B6-8DDC-886DC6955347}"/>
              </a:ext>
            </a:extLst>
          </p:cNvPr>
          <p:cNvSpPr txBox="1"/>
          <p:nvPr/>
        </p:nvSpPr>
        <p:spPr>
          <a:xfrm>
            <a:off x="6088291" y="2845302"/>
            <a:ext cx="3247826" cy="340519"/>
          </a:xfrm>
          <a:prstGeom prst="roundRect">
            <a:avLst/>
          </a:prstGeom>
          <a:noFill/>
          <a:ln w="19050">
            <a:noFill/>
          </a:ln>
        </p:spPr>
        <p:txBody>
          <a:bodyPr wrap="square" rtlCol="0">
            <a:spAutoFit/>
          </a:bodyPr>
          <a:lstStyle/>
          <a:p>
            <a:r>
              <a:rPr kumimoji="1" lang="ja-JP" altLang="en-US" sz="1400" b="1" dirty="0"/>
              <a:t>交通流の分析・対策イメージ</a:t>
            </a:r>
            <a:endParaRPr kumimoji="1" lang="en-US" altLang="ja-JP" sz="1400" b="1" dirty="0"/>
          </a:p>
        </p:txBody>
      </p:sp>
      <p:cxnSp>
        <p:nvCxnSpPr>
          <p:cNvPr id="33" name="直線コネクタ 32">
            <a:extLst>
              <a:ext uri="{FF2B5EF4-FFF2-40B4-BE49-F238E27FC236}">
                <a16:creationId xmlns:a16="http://schemas.microsoft.com/office/drawing/2014/main" id="{8C258DDC-9826-47CF-923D-D07BD06D9054}"/>
              </a:ext>
            </a:extLst>
          </p:cNvPr>
          <p:cNvCxnSpPr>
            <a:cxnSpLocks/>
          </p:cNvCxnSpPr>
          <p:nvPr/>
        </p:nvCxnSpPr>
        <p:spPr>
          <a:xfrm>
            <a:off x="6048109" y="3172570"/>
            <a:ext cx="5738622"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4" name="テキスト ボックス 38">
            <a:extLst>
              <a:ext uri="{FF2B5EF4-FFF2-40B4-BE49-F238E27FC236}">
                <a16:creationId xmlns:a16="http://schemas.microsoft.com/office/drawing/2014/main" id="{CE662549-C5ED-4282-91FE-2AFE371AA76B}"/>
              </a:ext>
            </a:extLst>
          </p:cNvPr>
          <p:cNvSpPr txBox="1"/>
          <p:nvPr/>
        </p:nvSpPr>
        <p:spPr>
          <a:xfrm>
            <a:off x="6134485" y="3274700"/>
            <a:ext cx="5700301" cy="715089"/>
          </a:xfrm>
          <a:prstGeom prst="roundRect">
            <a:avLst>
              <a:gd name="adj" fmla="val 30745"/>
            </a:avLst>
          </a:prstGeom>
          <a:noFill/>
          <a:ln w="19050">
            <a:solidFill>
              <a:schemeClr val="bg1">
                <a:lumMod val="50000"/>
              </a:schemeClr>
            </a:solidFill>
          </a:ln>
        </p:spPr>
        <p:txBody>
          <a:bodyPr wrap="square" rtlCol="0">
            <a:spAutoFit/>
          </a:bodyPr>
          <a:lstStyle/>
          <a:p>
            <a:pPr algn="ctr"/>
            <a:r>
              <a:rPr lang="ja-JP" altLang="en-US" sz="1200" kern="1200" dirty="0">
                <a:effectLst/>
                <a:latin typeface="+mn-ea"/>
                <a:cs typeface="Times New Roman" panose="02020603050405020304" pitchFamily="18" charset="0"/>
              </a:rPr>
              <a:t>渋滞箇所を</a:t>
            </a:r>
            <a:r>
              <a:rPr lang="ja-JP" sz="1200" kern="1200" dirty="0">
                <a:effectLst/>
                <a:latin typeface="+mn-ea"/>
                <a:cs typeface="Times New Roman" panose="02020603050405020304" pitchFamily="18" charset="0"/>
              </a:rPr>
              <a:t>通過した自動車の</a:t>
            </a:r>
            <a:r>
              <a:rPr lang="ja-JP" altLang="en-US" sz="1200" kern="1200" dirty="0">
                <a:effectLst/>
                <a:latin typeface="+mn-ea"/>
                <a:cs typeface="Times New Roman" panose="02020603050405020304" pitchFamily="18" charset="0"/>
              </a:rPr>
              <a:t>交通量や</a:t>
            </a:r>
            <a:r>
              <a:rPr lang="ja-JP" sz="1200" kern="1200" dirty="0">
                <a:effectLst/>
                <a:latin typeface="+mn-ea"/>
                <a:cs typeface="Times New Roman" panose="02020603050405020304" pitchFamily="18" charset="0"/>
              </a:rPr>
              <a:t>移動経路を可視化し、交通需要を把握</a:t>
            </a:r>
            <a:endParaRPr lang="en-US" altLang="ja-JP" sz="1200" kern="1200" dirty="0">
              <a:effectLst/>
              <a:latin typeface="+mn-ea"/>
              <a:cs typeface="Times New Roman" panose="02020603050405020304" pitchFamily="18" charset="0"/>
            </a:endParaRPr>
          </a:p>
          <a:p>
            <a:pPr algn="ctr"/>
            <a:r>
              <a:rPr lang="ja-JP" altLang="en-US" sz="1200" dirty="0">
                <a:latin typeface="+mn-ea"/>
                <a:cs typeface="Times New Roman" panose="02020603050405020304" pitchFamily="18" charset="0"/>
              </a:rPr>
              <a:t>⇩</a:t>
            </a:r>
            <a:endParaRPr lang="en-US" altLang="ja-JP" sz="1200" dirty="0">
              <a:latin typeface="+mn-ea"/>
              <a:cs typeface="Times New Roman" panose="02020603050405020304" pitchFamily="18" charset="0"/>
            </a:endParaRPr>
          </a:p>
          <a:p>
            <a:pPr algn="ctr"/>
            <a:r>
              <a:rPr lang="ja-JP" altLang="en-US" sz="1200" kern="1200" dirty="0">
                <a:effectLst/>
                <a:latin typeface="+mn-ea"/>
                <a:cs typeface="Times New Roman" panose="02020603050405020304" pitchFamily="18" charset="0"/>
              </a:rPr>
              <a:t>他路線への誘導等により渋滞を緩和</a:t>
            </a:r>
            <a:endParaRPr lang="en-US" altLang="ja-JP" sz="1200" kern="1200" dirty="0">
              <a:effectLst/>
              <a:latin typeface="+mn-ea"/>
              <a:cs typeface="Times New Roman" panose="02020603050405020304" pitchFamily="18" charset="0"/>
            </a:endParaRPr>
          </a:p>
        </p:txBody>
      </p:sp>
      <p:sp>
        <p:nvSpPr>
          <p:cNvPr id="35" name="吹き出し: 角を丸めた四角形 34">
            <a:extLst>
              <a:ext uri="{FF2B5EF4-FFF2-40B4-BE49-F238E27FC236}">
                <a16:creationId xmlns:a16="http://schemas.microsoft.com/office/drawing/2014/main" id="{33F9B970-D0E4-44B9-8D99-0376C2BA3DE9}"/>
              </a:ext>
            </a:extLst>
          </p:cNvPr>
          <p:cNvSpPr/>
          <p:nvPr/>
        </p:nvSpPr>
        <p:spPr>
          <a:xfrm>
            <a:off x="8989670" y="4049407"/>
            <a:ext cx="2777356" cy="2361337"/>
          </a:xfrm>
          <a:prstGeom prst="wedgeRoundRectCallout">
            <a:avLst>
              <a:gd name="adj1" fmla="val -66309"/>
              <a:gd name="adj2" fmla="val 26039"/>
              <a:gd name="adj3" fmla="val 1666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36" name="図 35">
            <a:extLst>
              <a:ext uri="{FF2B5EF4-FFF2-40B4-BE49-F238E27FC236}">
                <a16:creationId xmlns:a16="http://schemas.microsoft.com/office/drawing/2014/main" id="{5AA6762E-0B24-4242-992D-6A336B2653F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65066" y="4328769"/>
            <a:ext cx="1124269" cy="1737507"/>
          </a:xfrm>
          <a:prstGeom prst="rect">
            <a:avLst/>
          </a:prstGeom>
        </p:spPr>
      </p:pic>
      <p:sp>
        <p:nvSpPr>
          <p:cNvPr id="38" name="テキスト ボックス 37">
            <a:extLst>
              <a:ext uri="{FF2B5EF4-FFF2-40B4-BE49-F238E27FC236}">
                <a16:creationId xmlns:a16="http://schemas.microsoft.com/office/drawing/2014/main" id="{22EC2B94-1937-4DB5-A5B6-4FBF0070581D}"/>
              </a:ext>
            </a:extLst>
          </p:cNvPr>
          <p:cNvSpPr txBox="1"/>
          <p:nvPr/>
        </p:nvSpPr>
        <p:spPr>
          <a:xfrm>
            <a:off x="9816213" y="4019096"/>
            <a:ext cx="1124269" cy="276999"/>
          </a:xfrm>
          <a:prstGeom prst="rect">
            <a:avLst/>
          </a:prstGeom>
          <a:noFill/>
          <a:ln>
            <a:noFill/>
          </a:ln>
        </p:spPr>
        <p:txBody>
          <a:bodyPr wrap="square" rtlCol="0">
            <a:spAutoFit/>
          </a:bodyPr>
          <a:lstStyle/>
          <a:p>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迂回誘導例</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p:txBody>
      </p:sp>
      <p:pic>
        <p:nvPicPr>
          <p:cNvPr id="39" name="図 38">
            <a:extLst>
              <a:ext uri="{FF2B5EF4-FFF2-40B4-BE49-F238E27FC236}">
                <a16:creationId xmlns:a16="http://schemas.microsoft.com/office/drawing/2014/main" id="{710BC28B-E671-4DF1-AC80-E1DE6736886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283902" y="4108267"/>
            <a:ext cx="2545838" cy="2429223"/>
          </a:xfrm>
          <a:prstGeom prst="rect">
            <a:avLst/>
          </a:prstGeom>
        </p:spPr>
      </p:pic>
      <p:cxnSp>
        <p:nvCxnSpPr>
          <p:cNvPr id="40" name="直線コネクタ 39">
            <a:extLst>
              <a:ext uri="{FF2B5EF4-FFF2-40B4-BE49-F238E27FC236}">
                <a16:creationId xmlns:a16="http://schemas.microsoft.com/office/drawing/2014/main" id="{84AAE748-0E19-49E2-9FB5-EBD45FF75A35}"/>
              </a:ext>
            </a:extLst>
          </p:cNvPr>
          <p:cNvCxnSpPr>
            <a:cxnSpLocks/>
          </p:cNvCxnSpPr>
          <p:nvPr/>
        </p:nvCxnSpPr>
        <p:spPr>
          <a:xfrm>
            <a:off x="6082405" y="1503743"/>
            <a:ext cx="0" cy="304592"/>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C8152DCA-2E2E-4CD4-90F8-4544F7E4C368}"/>
              </a:ext>
            </a:extLst>
          </p:cNvPr>
          <p:cNvCxnSpPr>
            <a:cxnSpLocks/>
          </p:cNvCxnSpPr>
          <p:nvPr/>
        </p:nvCxnSpPr>
        <p:spPr>
          <a:xfrm>
            <a:off x="7771695" y="1809779"/>
            <a:ext cx="3983515"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74D3623F-06EF-4FD2-AF0C-FFFEDD6F0C7B}"/>
              </a:ext>
            </a:extLst>
          </p:cNvPr>
          <p:cNvCxnSpPr>
            <a:cxnSpLocks/>
          </p:cNvCxnSpPr>
          <p:nvPr/>
        </p:nvCxnSpPr>
        <p:spPr>
          <a:xfrm>
            <a:off x="6073892" y="2876694"/>
            <a:ext cx="0" cy="304592"/>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3C57C8E3-14FD-4EF7-B34B-8B91D201F557}"/>
              </a:ext>
            </a:extLst>
          </p:cNvPr>
          <p:cNvCxnSpPr>
            <a:cxnSpLocks/>
          </p:cNvCxnSpPr>
          <p:nvPr/>
        </p:nvCxnSpPr>
        <p:spPr>
          <a:xfrm>
            <a:off x="7794550" y="1503743"/>
            <a:ext cx="0" cy="304592"/>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18944BA5-4E5E-4538-ACF2-7D697306ABE7}"/>
              </a:ext>
            </a:extLst>
          </p:cNvPr>
          <p:cNvCxnSpPr>
            <a:cxnSpLocks/>
          </p:cNvCxnSpPr>
          <p:nvPr/>
        </p:nvCxnSpPr>
        <p:spPr>
          <a:xfrm>
            <a:off x="6056622" y="1809779"/>
            <a:ext cx="1655582"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F90D0162-0A81-4CF2-B494-02DA60F46AA7}"/>
              </a:ext>
            </a:extLst>
          </p:cNvPr>
          <p:cNvSpPr txBox="1"/>
          <p:nvPr/>
        </p:nvSpPr>
        <p:spPr>
          <a:xfrm>
            <a:off x="9154838" y="6078326"/>
            <a:ext cx="1124269" cy="276999"/>
          </a:xfrm>
          <a:prstGeom prst="rect">
            <a:avLst/>
          </a:prstGeom>
          <a:noFill/>
          <a:ln>
            <a:noFill/>
          </a:ln>
        </p:spPr>
        <p:txBody>
          <a:bodyPr wrap="square" rtlCol="0">
            <a:spAutoFit/>
          </a:bodyPr>
          <a:lstStyle/>
          <a:p>
            <a:r>
              <a:rPr lang="ja-JP" altLang="en-US" sz="1200" dirty="0">
                <a:latin typeface="Meiryo UI" panose="020B0604030504040204" pitchFamily="50" charset="-128"/>
                <a:ea typeface="Meiryo UI" panose="020B0604030504040204" pitchFamily="50" charset="-128"/>
              </a:rPr>
              <a:t>プッシュ型通知</a:t>
            </a:r>
            <a:endParaRPr kumimoji="1" lang="ja-JP" altLang="en-US" sz="1200" dirty="0">
              <a:latin typeface="Meiryo UI" panose="020B0604030504040204" pitchFamily="50" charset="-128"/>
              <a:ea typeface="Meiryo UI" panose="020B0604030504040204" pitchFamily="50" charset="-128"/>
            </a:endParaRPr>
          </a:p>
        </p:txBody>
      </p:sp>
      <p:pic>
        <p:nvPicPr>
          <p:cNvPr id="46" name="図 45">
            <a:extLst>
              <a:ext uri="{FF2B5EF4-FFF2-40B4-BE49-F238E27FC236}">
                <a16:creationId xmlns:a16="http://schemas.microsoft.com/office/drawing/2014/main" id="{5BB61B53-3656-454A-BD9E-8159C197236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368211" y="4735689"/>
            <a:ext cx="1411228" cy="1275905"/>
          </a:xfrm>
          <a:prstGeom prst="rect">
            <a:avLst/>
          </a:prstGeom>
        </p:spPr>
      </p:pic>
      <p:sp>
        <p:nvSpPr>
          <p:cNvPr id="47" name="テキスト ボックス 46">
            <a:extLst>
              <a:ext uri="{FF2B5EF4-FFF2-40B4-BE49-F238E27FC236}">
                <a16:creationId xmlns:a16="http://schemas.microsoft.com/office/drawing/2014/main" id="{D4913D48-0099-429C-9154-7E34FF4090F4}"/>
              </a:ext>
            </a:extLst>
          </p:cNvPr>
          <p:cNvSpPr txBox="1"/>
          <p:nvPr/>
        </p:nvSpPr>
        <p:spPr>
          <a:xfrm>
            <a:off x="10563563" y="6065465"/>
            <a:ext cx="1234575" cy="276999"/>
          </a:xfrm>
          <a:prstGeom prst="rect">
            <a:avLst/>
          </a:prstGeom>
          <a:noFill/>
          <a:ln>
            <a:noFill/>
          </a:ln>
        </p:spPr>
        <p:txBody>
          <a:bodyPr wrap="square" rtlCol="0">
            <a:spAutoFit/>
          </a:bodyPr>
          <a:lstStyle/>
          <a:p>
            <a:r>
              <a:rPr lang="ja-JP" altLang="en-US" sz="1200" dirty="0">
                <a:latin typeface="Meiryo UI" panose="020B0604030504040204" pitchFamily="50" charset="-128"/>
                <a:ea typeface="Meiryo UI" panose="020B0604030504040204" pitchFamily="50" charset="-128"/>
              </a:rPr>
              <a:t>標識</a:t>
            </a:r>
            <a:r>
              <a:rPr kumimoji="1" lang="ja-JP" altLang="en-US" sz="1200" dirty="0">
                <a:latin typeface="Meiryo UI" panose="020B0604030504040204" pitchFamily="50" charset="-128"/>
                <a:ea typeface="Meiryo UI" panose="020B0604030504040204" pitchFamily="50" charset="-128"/>
              </a:rPr>
              <a:t>による誘導</a:t>
            </a:r>
          </a:p>
        </p:txBody>
      </p:sp>
      <p:sp>
        <p:nvSpPr>
          <p:cNvPr id="56" name="四角形: 角を丸くする 55">
            <a:extLst>
              <a:ext uri="{FF2B5EF4-FFF2-40B4-BE49-F238E27FC236}">
                <a16:creationId xmlns:a16="http://schemas.microsoft.com/office/drawing/2014/main" id="{DBC4324A-14C2-4F1A-B6E0-A12E13742E18}"/>
              </a:ext>
            </a:extLst>
          </p:cNvPr>
          <p:cNvSpPr/>
          <p:nvPr/>
        </p:nvSpPr>
        <p:spPr>
          <a:xfrm>
            <a:off x="4412855" y="489540"/>
            <a:ext cx="1260000" cy="23300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00" b="1" dirty="0">
                <a:solidFill>
                  <a:schemeClr val="tx1"/>
                </a:solidFill>
              </a:rPr>
              <a:t>【1】 </a:t>
            </a:r>
            <a:r>
              <a:rPr lang="ja-JP" altLang="en-US" sz="1000" b="1" dirty="0">
                <a:solidFill>
                  <a:schemeClr val="tx1"/>
                </a:solidFill>
              </a:rPr>
              <a:t>住民</a:t>
            </a:r>
            <a:r>
              <a:rPr lang="en-US" altLang="ja-JP" sz="1000" b="1" dirty="0">
                <a:solidFill>
                  <a:schemeClr val="tx1"/>
                </a:solidFill>
              </a:rPr>
              <a:t>QOL</a:t>
            </a:r>
            <a:r>
              <a:rPr lang="ja-JP" altLang="en-US" sz="1000" b="1" dirty="0">
                <a:solidFill>
                  <a:schemeClr val="tx1"/>
                </a:solidFill>
              </a:rPr>
              <a:t>の向上</a:t>
            </a:r>
            <a:endParaRPr kumimoji="1" lang="ja-JP" altLang="en-US" sz="1000" b="1" dirty="0">
              <a:solidFill>
                <a:schemeClr val="tx1"/>
              </a:solidFill>
            </a:endParaRPr>
          </a:p>
        </p:txBody>
      </p:sp>
      <p:sp>
        <p:nvSpPr>
          <p:cNvPr id="57" name="四角形: 角を丸くする 56">
            <a:extLst>
              <a:ext uri="{FF2B5EF4-FFF2-40B4-BE49-F238E27FC236}">
                <a16:creationId xmlns:a16="http://schemas.microsoft.com/office/drawing/2014/main" id="{B6389F20-DCF7-4364-A66A-2BE1DBA585D3}"/>
              </a:ext>
            </a:extLst>
          </p:cNvPr>
          <p:cNvSpPr/>
          <p:nvPr/>
        </p:nvSpPr>
        <p:spPr>
          <a:xfrm>
            <a:off x="10690135" y="486070"/>
            <a:ext cx="1260000" cy="23300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00" b="1" dirty="0">
                <a:solidFill>
                  <a:schemeClr val="tx1"/>
                </a:solidFill>
              </a:rPr>
              <a:t>【1】 </a:t>
            </a:r>
            <a:r>
              <a:rPr lang="ja-JP" altLang="en-US" sz="1000" b="1" dirty="0">
                <a:solidFill>
                  <a:schemeClr val="tx1"/>
                </a:solidFill>
              </a:rPr>
              <a:t>住民</a:t>
            </a:r>
            <a:r>
              <a:rPr lang="en-US" altLang="ja-JP" sz="1000" b="1" dirty="0">
                <a:solidFill>
                  <a:schemeClr val="tx1"/>
                </a:solidFill>
              </a:rPr>
              <a:t>QOL</a:t>
            </a:r>
            <a:r>
              <a:rPr lang="ja-JP" altLang="en-US" sz="1000" b="1" dirty="0">
                <a:solidFill>
                  <a:schemeClr val="tx1"/>
                </a:solidFill>
              </a:rPr>
              <a:t>の向上</a:t>
            </a:r>
            <a:endParaRPr kumimoji="1" lang="ja-JP" altLang="en-US" sz="1000" b="1" dirty="0">
              <a:solidFill>
                <a:schemeClr val="tx1"/>
              </a:solidFill>
            </a:endParaRPr>
          </a:p>
        </p:txBody>
      </p:sp>
      <p:cxnSp>
        <p:nvCxnSpPr>
          <p:cNvPr id="58" name="直線コネクタ 57">
            <a:extLst>
              <a:ext uri="{FF2B5EF4-FFF2-40B4-BE49-F238E27FC236}">
                <a16:creationId xmlns:a16="http://schemas.microsoft.com/office/drawing/2014/main" id="{FF366714-DAD0-494F-B304-336E5453325F}"/>
              </a:ext>
            </a:extLst>
          </p:cNvPr>
          <p:cNvCxnSpPr>
            <a:cxnSpLocks/>
          </p:cNvCxnSpPr>
          <p:nvPr/>
        </p:nvCxnSpPr>
        <p:spPr>
          <a:xfrm>
            <a:off x="5886450" y="458650"/>
            <a:ext cx="0" cy="6372000"/>
          </a:xfrm>
          <a:prstGeom prst="line">
            <a:avLst/>
          </a:prstGeom>
        </p:spPr>
        <p:style>
          <a:lnRef idx="1">
            <a:schemeClr val="dk1"/>
          </a:lnRef>
          <a:fillRef idx="0">
            <a:schemeClr val="dk1"/>
          </a:fillRef>
          <a:effectRef idx="0">
            <a:schemeClr val="dk1"/>
          </a:effectRef>
          <a:fontRef idx="minor">
            <a:schemeClr val="tx1"/>
          </a:fontRef>
        </p:style>
      </p:cxnSp>
      <p:pic>
        <p:nvPicPr>
          <p:cNvPr id="49" name="図 48">
            <a:extLst>
              <a:ext uri="{FF2B5EF4-FFF2-40B4-BE49-F238E27FC236}">
                <a16:creationId xmlns:a16="http://schemas.microsoft.com/office/drawing/2014/main" id="{C078EB62-B485-4B03-95DF-62E6C70F4CED}"/>
              </a:ext>
            </a:extLst>
          </p:cNvPr>
          <p:cNvPicPr/>
          <p:nvPr/>
        </p:nvPicPr>
        <p:blipFill rotWithShape="1">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rcRect t="4240" b="1238"/>
          <a:stretch/>
        </p:blipFill>
        <p:spPr bwMode="auto">
          <a:xfrm>
            <a:off x="6250211" y="4080349"/>
            <a:ext cx="1124269" cy="745146"/>
          </a:xfrm>
          <a:prstGeom prst="rect">
            <a:avLst/>
          </a:prstGeom>
          <a:solidFill>
            <a:schemeClr val="bg1"/>
          </a:solidFill>
          <a:ln>
            <a:noFill/>
          </a:ln>
        </p:spPr>
      </p:pic>
      <p:sp>
        <p:nvSpPr>
          <p:cNvPr id="50" name="矢印: 右 2">
            <a:extLst>
              <a:ext uri="{FF2B5EF4-FFF2-40B4-BE49-F238E27FC236}">
                <a16:creationId xmlns:a16="http://schemas.microsoft.com/office/drawing/2014/main" id="{C34917C8-070B-4FCF-8FBA-5D14B8186011}"/>
              </a:ext>
            </a:extLst>
          </p:cNvPr>
          <p:cNvSpPr/>
          <p:nvPr/>
        </p:nvSpPr>
        <p:spPr>
          <a:xfrm rot="19726870">
            <a:off x="7645639" y="5374414"/>
            <a:ext cx="773913" cy="462532"/>
          </a:xfrm>
          <a:custGeom>
            <a:avLst/>
            <a:gdLst>
              <a:gd name="connsiteX0" fmla="*/ 0 w 1135788"/>
              <a:gd name="connsiteY0" fmla="*/ 101024 h 404096"/>
              <a:gd name="connsiteX1" fmla="*/ 933740 w 1135788"/>
              <a:gd name="connsiteY1" fmla="*/ 101024 h 404096"/>
              <a:gd name="connsiteX2" fmla="*/ 933740 w 1135788"/>
              <a:gd name="connsiteY2" fmla="*/ 0 h 404096"/>
              <a:gd name="connsiteX3" fmla="*/ 1135788 w 1135788"/>
              <a:gd name="connsiteY3" fmla="*/ 202048 h 404096"/>
              <a:gd name="connsiteX4" fmla="*/ 933740 w 1135788"/>
              <a:gd name="connsiteY4" fmla="*/ 404096 h 404096"/>
              <a:gd name="connsiteX5" fmla="*/ 933740 w 1135788"/>
              <a:gd name="connsiteY5" fmla="*/ 303072 h 404096"/>
              <a:gd name="connsiteX6" fmla="*/ 0 w 1135788"/>
              <a:gd name="connsiteY6" fmla="*/ 303072 h 404096"/>
              <a:gd name="connsiteX7" fmla="*/ 0 w 1135788"/>
              <a:gd name="connsiteY7" fmla="*/ 101024 h 404096"/>
              <a:gd name="connsiteX0" fmla="*/ 0 w 1135788"/>
              <a:gd name="connsiteY0" fmla="*/ 303072 h 404096"/>
              <a:gd name="connsiteX1" fmla="*/ 933740 w 1135788"/>
              <a:gd name="connsiteY1" fmla="*/ 101024 h 404096"/>
              <a:gd name="connsiteX2" fmla="*/ 933740 w 1135788"/>
              <a:gd name="connsiteY2" fmla="*/ 0 h 404096"/>
              <a:gd name="connsiteX3" fmla="*/ 1135788 w 1135788"/>
              <a:gd name="connsiteY3" fmla="*/ 202048 h 404096"/>
              <a:gd name="connsiteX4" fmla="*/ 933740 w 1135788"/>
              <a:gd name="connsiteY4" fmla="*/ 404096 h 404096"/>
              <a:gd name="connsiteX5" fmla="*/ 933740 w 1135788"/>
              <a:gd name="connsiteY5" fmla="*/ 303072 h 404096"/>
              <a:gd name="connsiteX6" fmla="*/ 0 w 1135788"/>
              <a:gd name="connsiteY6" fmla="*/ 303072 h 404096"/>
              <a:gd name="connsiteX0" fmla="*/ 0 w 1393753"/>
              <a:gd name="connsiteY0" fmla="*/ 303072 h 404096"/>
              <a:gd name="connsiteX1" fmla="*/ 933740 w 1393753"/>
              <a:gd name="connsiteY1" fmla="*/ 101024 h 404096"/>
              <a:gd name="connsiteX2" fmla="*/ 933740 w 1393753"/>
              <a:gd name="connsiteY2" fmla="*/ 0 h 404096"/>
              <a:gd name="connsiteX3" fmla="*/ 1393754 w 1393753"/>
              <a:gd name="connsiteY3" fmla="*/ 187041 h 404096"/>
              <a:gd name="connsiteX4" fmla="*/ 933740 w 1393753"/>
              <a:gd name="connsiteY4" fmla="*/ 404096 h 404096"/>
              <a:gd name="connsiteX5" fmla="*/ 933740 w 1393753"/>
              <a:gd name="connsiteY5" fmla="*/ 303072 h 404096"/>
              <a:gd name="connsiteX6" fmla="*/ 0 w 1393753"/>
              <a:gd name="connsiteY6" fmla="*/ 303072 h 40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3753" h="404096">
                <a:moveTo>
                  <a:pt x="0" y="303072"/>
                </a:moveTo>
                <a:lnTo>
                  <a:pt x="933740" y="101024"/>
                </a:lnTo>
                <a:lnTo>
                  <a:pt x="933740" y="0"/>
                </a:lnTo>
                <a:lnTo>
                  <a:pt x="1393754" y="187041"/>
                </a:lnTo>
                <a:lnTo>
                  <a:pt x="933740" y="404096"/>
                </a:lnTo>
                <a:lnTo>
                  <a:pt x="933740" y="303072"/>
                </a:lnTo>
                <a:lnTo>
                  <a:pt x="0" y="303072"/>
                </a:lnTo>
                <a:close/>
              </a:path>
            </a:pathLst>
          </a:custGeom>
          <a:solidFill>
            <a:schemeClr val="accent1"/>
          </a:solid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59" name="テキスト ボックス 58">
            <a:extLst>
              <a:ext uri="{FF2B5EF4-FFF2-40B4-BE49-F238E27FC236}">
                <a16:creationId xmlns:a16="http://schemas.microsoft.com/office/drawing/2014/main" id="{D3080E80-1460-4668-A75D-12C9BD01544D}"/>
              </a:ext>
            </a:extLst>
          </p:cNvPr>
          <p:cNvSpPr txBox="1"/>
          <p:nvPr/>
        </p:nvSpPr>
        <p:spPr>
          <a:xfrm rot="19190691">
            <a:off x="7785396" y="5400530"/>
            <a:ext cx="831226" cy="230832"/>
          </a:xfrm>
          <a:prstGeom prst="rect">
            <a:avLst/>
          </a:prstGeom>
          <a:noFill/>
          <a:ln>
            <a:noFill/>
          </a:ln>
        </p:spPr>
        <p:txBody>
          <a:bodyPr wrap="square" rtlCol="0">
            <a:spAutoFit/>
          </a:bodyPr>
          <a:lstStyle/>
          <a:p>
            <a:r>
              <a:rPr kumimoji="1" lang="ja-JP" altLang="en-US" sz="900" b="1" dirty="0">
                <a:solidFill>
                  <a:schemeClr val="bg1"/>
                </a:solidFill>
                <a:latin typeface="Meiryo UI" panose="020B0604030504040204" pitchFamily="50" charset="-128"/>
                <a:ea typeface="Meiryo UI" panose="020B0604030504040204" pitchFamily="50" charset="-128"/>
              </a:rPr>
              <a:t>迂回誘導</a:t>
            </a:r>
          </a:p>
        </p:txBody>
      </p:sp>
    </p:spTree>
    <p:extLst>
      <p:ext uri="{BB962C8B-B14F-4D97-AF65-F5344CB8AC3E}">
        <p14:creationId xmlns:p14="http://schemas.microsoft.com/office/powerpoint/2010/main" val="5979893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EA0E3-BC96-E013-6BCD-F18150984E6D}"/>
            </a:ext>
          </a:extLst>
        </p:cNvPr>
        <p:cNvGrpSpPr/>
        <p:nvPr/>
      </p:nvGrpSpPr>
      <p:grpSpPr>
        <a:xfrm>
          <a:off x="0" y="0"/>
          <a:ext cx="0" cy="0"/>
          <a:chOff x="0" y="0"/>
          <a:chExt cx="0" cy="0"/>
        </a:xfrm>
      </p:grpSpPr>
      <p:sp>
        <p:nvSpPr>
          <p:cNvPr id="48" name="テキスト ボックス 47">
            <a:extLst>
              <a:ext uri="{FF2B5EF4-FFF2-40B4-BE49-F238E27FC236}">
                <a16:creationId xmlns:a16="http://schemas.microsoft.com/office/drawing/2014/main" id="{8078A7D3-761D-07BC-E036-645FE56E0597}"/>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t>【</a:t>
            </a:r>
            <a:r>
              <a:rPr kumimoji="1" lang="ja-JP" altLang="en-US" sz="2000" b="1" dirty="0"/>
              <a:t>参考</a:t>
            </a:r>
            <a:r>
              <a:rPr lang="en-US" altLang="ja-JP" sz="2000" b="1" dirty="0"/>
              <a:t>】</a:t>
            </a:r>
            <a:r>
              <a:rPr lang="ja-JP" altLang="en-US" sz="2000" b="1" dirty="0"/>
              <a:t>　</a:t>
            </a:r>
            <a:r>
              <a:rPr kumimoji="1" lang="en-US" altLang="ja-JP" sz="2000" b="1" dirty="0"/>
              <a:t>『</a:t>
            </a:r>
            <a:r>
              <a:rPr kumimoji="1" lang="ja-JP" altLang="en-US" sz="2000" b="1" dirty="0"/>
              <a:t>次世代型スマートシティ</a:t>
            </a:r>
            <a:r>
              <a:rPr kumimoji="1" lang="en-US" altLang="ja-JP" sz="2000" b="1" dirty="0"/>
              <a:t>OSAKA』</a:t>
            </a:r>
            <a:r>
              <a:rPr kumimoji="1" lang="ja-JP" altLang="en-US" sz="2000" b="1" dirty="0"/>
              <a:t>関連施策（大阪府） </a:t>
            </a:r>
            <a:r>
              <a:rPr kumimoji="1" lang="en-US" altLang="ja-JP" sz="2000" b="1" dirty="0"/>
              <a:t>【</a:t>
            </a:r>
            <a:r>
              <a:rPr kumimoji="1" lang="ja-JP" altLang="en-US" sz="2000" b="1" dirty="0"/>
              <a:t>８</a:t>
            </a:r>
            <a:r>
              <a:rPr kumimoji="1" lang="en-US" altLang="ja-JP" sz="2000" b="1" dirty="0"/>
              <a:t>】</a:t>
            </a:r>
            <a:endParaRPr kumimoji="1" lang="ja-JP" altLang="en-US" sz="2000" b="1" i="0" u="none" strike="noStrike" kern="1200" cap="none" spc="0" normalizeH="0" baseline="0" noProof="0" dirty="0">
              <a:ln>
                <a:noFill/>
              </a:ln>
              <a:solidFill>
                <a:schemeClr val="tx1"/>
              </a:solidFill>
              <a:effectLst/>
              <a:uLnTx/>
              <a:uFillTx/>
              <a:latin typeface="Meiryo UI"/>
              <a:ea typeface="Meiryo UI"/>
              <a:cs typeface="+mn-cs"/>
            </a:endParaRPr>
          </a:p>
        </p:txBody>
      </p:sp>
      <p:sp>
        <p:nvSpPr>
          <p:cNvPr id="37" name="スライド番号プレースホルダー 3">
            <a:extLst>
              <a:ext uri="{FF2B5EF4-FFF2-40B4-BE49-F238E27FC236}">
                <a16:creationId xmlns:a16="http://schemas.microsoft.com/office/drawing/2014/main" id="{70A7BB6A-FB79-7FF9-6A96-DB22776A1396}"/>
              </a:ext>
            </a:extLst>
          </p:cNvPr>
          <p:cNvSpPr>
            <a:spLocks noGrp="1"/>
          </p:cNvSpPr>
          <p:nvPr>
            <p:ph type="sldNum" sz="quarter" idx="12"/>
          </p:nvPr>
        </p:nvSpPr>
        <p:spPr>
          <a:xfrm>
            <a:off x="9448800" y="6479363"/>
            <a:ext cx="2743200" cy="365125"/>
          </a:xfrm>
        </p:spPr>
        <p:txBody>
          <a:bodyPr/>
          <a:lstStyle/>
          <a:p>
            <a:fld id="{63C598F0-0FE0-4076-80A3-C96A98F7321E}" type="slidenum">
              <a:rPr kumimoji="1" lang="ja-JP" altLang="en-US" smtClean="0"/>
              <a:t>68</a:t>
            </a:fld>
            <a:endParaRPr kumimoji="1" lang="ja-JP" altLang="en-US" dirty="0"/>
          </a:p>
        </p:txBody>
      </p:sp>
      <p:sp>
        <p:nvSpPr>
          <p:cNvPr id="10" name="正方形/長方形 9">
            <a:extLst>
              <a:ext uri="{FF2B5EF4-FFF2-40B4-BE49-F238E27FC236}">
                <a16:creationId xmlns:a16="http://schemas.microsoft.com/office/drawing/2014/main" id="{6BEAC291-4780-4A70-963D-B3E0B260BC85}"/>
              </a:ext>
            </a:extLst>
          </p:cNvPr>
          <p:cNvSpPr/>
          <p:nvPr/>
        </p:nvSpPr>
        <p:spPr>
          <a:xfrm>
            <a:off x="133425" y="760789"/>
            <a:ext cx="11925149" cy="6072984"/>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lIns="180000" rIns="180000" rtlCol="0" anchor="t"/>
          <a:lstStyle/>
          <a:p>
            <a:pPr marL="0" lvl="1"/>
            <a:r>
              <a:rPr lang="ja-JP" altLang="en-US" sz="1400" b="1" dirty="0">
                <a:solidFill>
                  <a:schemeClr val="tx1"/>
                </a:solidFill>
              </a:rPr>
              <a:t>路線バスの撤退により、喫緊の交通課題を抱える南河内地域において、万博のレガシーとして自動運転バスの実証実験を行い、その結果やノウハウを</a:t>
            </a:r>
            <a:endParaRPr lang="en-US" altLang="ja-JP" sz="1400" b="1" dirty="0">
              <a:solidFill>
                <a:schemeClr val="tx1"/>
              </a:solidFill>
            </a:endParaRPr>
          </a:p>
          <a:p>
            <a:pPr marL="0" lvl="1"/>
            <a:r>
              <a:rPr lang="ja-JP" altLang="en-US" sz="1400" b="1" dirty="0">
                <a:solidFill>
                  <a:schemeClr val="tx1"/>
                </a:solidFill>
              </a:rPr>
              <a:t>南河内地域をはじめとした府内市町村にフィードバックすることで自動運転バスの社会実装に向けた市町村の取組につなげていく。</a:t>
            </a:r>
            <a:endParaRPr lang="en-US" altLang="ja-JP" sz="1400" b="1" dirty="0">
              <a:solidFill>
                <a:schemeClr val="tx1"/>
              </a:solidFill>
            </a:endParaRPr>
          </a:p>
          <a:p>
            <a:pPr marL="0" lvl="1"/>
            <a:endParaRPr lang="ja-JP" altLang="en-US" sz="1200" dirty="0">
              <a:solidFill>
                <a:schemeClr val="tx1"/>
              </a:solidFill>
            </a:endParaRPr>
          </a:p>
          <a:p>
            <a:pPr marL="0" lvl="1"/>
            <a:endParaRPr lang="en-US" altLang="ja-JP" sz="1200" dirty="0">
              <a:solidFill>
                <a:schemeClr val="tx1"/>
              </a:solidFill>
            </a:endParaRPr>
          </a:p>
          <a:p>
            <a:pPr marL="0" lvl="1"/>
            <a:endParaRPr lang="en-US" altLang="ja-JP" sz="1200" dirty="0">
              <a:solidFill>
                <a:schemeClr val="tx1"/>
              </a:solidFill>
            </a:endParaRPr>
          </a:p>
          <a:p>
            <a:pPr marL="0" lvl="1"/>
            <a:r>
              <a:rPr lang="ja-JP" altLang="en-US" sz="1200" dirty="0">
                <a:solidFill>
                  <a:schemeClr val="tx1"/>
                </a:solidFill>
              </a:rPr>
              <a:t>　○</a:t>
            </a:r>
            <a:r>
              <a:rPr lang="en-US" altLang="ja-JP" sz="1200" dirty="0">
                <a:solidFill>
                  <a:schemeClr val="tx1"/>
                </a:solidFill>
              </a:rPr>
              <a:t>Osaka Metro</a:t>
            </a:r>
            <a:r>
              <a:rPr lang="ja-JP" altLang="en-US" sz="1200" dirty="0">
                <a:solidFill>
                  <a:schemeClr val="tx1"/>
                </a:solidFill>
              </a:rPr>
              <a:t>が万博で蓄積した自動運転技術を活用し、</a:t>
            </a:r>
          </a:p>
          <a:p>
            <a:pPr marL="0" lvl="1"/>
            <a:r>
              <a:rPr lang="ja-JP" altLang="en-US" sz="1200" dirty="0">
                <a:solidFill>
                  <a:schemeClr val="tx1"/>
                </a:solidFill>
              </a:rPr>
              <a:t>　　　南河内地域において、先導的モデルとして実証実験を実施</a:t>
            </a:r>
          </a:p>
          <a:p>
            <a:pPr marL="0" lvl="1"/>
            <a:r>
              <a:rPr lang="ja-JP" altLang="en-US" sz="1200" dirty="0">
                <a:solidFill>
                  <a:schemeClr val="tx1"/>
                </a:solidFill>
              </a:rPr>
              <a:t>　○</a:t>
            </a:r>
            <a:r>
              <a:rPr lang="en-US" altLang="ja-JP" sz="1200" dirty="0">
                <a:solidFill>
                  <a:schemeClr val="tx1"/>
                </a:solidFill>
              </a:rPr>
              <a:t>2026</a:t>
            </a:r>
            <a:r>
              <a:rPr lang="ja-JP" altLang="en-US" sz="1200" dirty="0">
                <a:solidFill>
                  <a:schemeClr val="tx1"/>
                </a:solidFill>
              </a:rPr>
              <a:t>年度から３か年程度、一般利用者を乗せて実証実験を繰り返し、</a:t>
            </a:r>
            <a:endParaRPr lang="en-US" altLang="ja-JP" sz="1200" dirty="0">
              <a:solidFill>
                <a:schemeClr val="tx1"/>
              </a:solidFill>
            </a:endParaRPr>
          </a:p>
          <a:p>
            <a:pPr marL="0" lvl="1"/>
            <a:r>
              <a:rPr lang="ja-JP" altLang="en-US" sz="1200" dirty="0">
                <a:solidFill>
                  <a:schemeClr val="tx1"/>
                </a:solidFill>
              </a:rPr>
              <a:t>　　　段階的に全ての実証運行区間において、自動運行レベル４の到達をめざす</a:t>
            </a:r>
            <a:endParaRPr lang="en-US" altLang="ja-JP" sz="1200" dirty="0">
              <a:solidFill>
                <a:schemeClr val="tx1"/>
              </a:solidFill>
            </a:endParaRPr>
          </a:p>
          <a:p>
            <a:pPr marL="0" lvl="1"/>
            <a:r>
              <a:rPr lang="ja-JP" altLang="en-US" sz="1200" dirty="0">
                <a:solidFill>
                  <a:schemeClr val="tx1"/>
                </a:solidFill>
              </a:rPr>
              <a:t>　○自動運転に関する地域理解を深めるため、継続して広報活動や機運醸成にも取り組む</a:t>
            </a:r>
            <a:endParaRPr lang="en-US" altLang="ja-JP" sz="1200" dirty="0">
              <a:solidFill>
                <a:schemeClr val="tx1"/>
              </a:solidFill>
            </a:endParaRPr>
          </a:p>
          <a:p>
            <a:pPr marL="0" lvl="1"/>
            <a:r>
              <a:rPr lang="ja-JP" altLang="en-US" sz="1200" dirty="0">
                <a:solidFill>
                  <a:schemeClr val="tx1"/>
                </a:solidFill>
              </a:rPr>
              <a:t>　○実証実験で得たデータやノウハウについては、南河内地域をはじめとした</a:t>
            </a:r>
            <a:endParaRPr lang="en-US" altLang="ja-JP" sz="1200" dirty="0">
              <a:solidFill>
                <a:schemeClr val="tx1"/>
              </a:solidFill>
            </a:endParaRPr>
          </a:p>
          <a:p>
            <a:pPr marL="0" lvl="1"/>
            <a:r>
              <a:rPr lang="ja-JP" altLang="en-US" sz="1200" dirty="0">
                <a:solidFill>
                  <a:schemeClr val="tx1"/>
                </a:solidFill>
              </a:rPr>
              <a:t>　　　府内市町村にフィードバックすることで、自動運転バスの社会実装に向けた市町村の取組を支援</a:t>
            </a:r>
            <a:endParaRPr lang="en-US" altLang="ja-JP" sz="1200" dirty="0">
              <a:solidFill>
                <a:schemeClr val="tx1"/>
              </a:solidFill>
            </a:endParaRPr>
          </a:p>
          <a:p>
            <a:pPr marL="0" lvl="1"/>
            <a:endParaRPr lang="en-US" altLang="ja-JP" sz="1200" b="1" dirty="0">
              <a:solidFill>
                <a:schemeClr val="tx1"/>
              </a:solidFill>
            </a:endParaRPr>
          </a:p>
          <a:p>
            <a:pPr marL="0" lvl="1"/>
            <a:endParaRPr lang="en-US" altLang="ja-JP" sz="1200" dirty="0">
              <a:solidFill>
                <a:schemeClr val="tx1"/>
              </a:solidFill>
            </a:endParaRPr>
          </a:p>
          <a:p>
            <a:pPr marL="0" lvl="1"/>
            <a:r>
              <a:rPr lang="ja-JP" altLang="en-US" sz="1200" dirty="0">
                <a:solidFill>
                  <a:schemeClr val="tx1"/>
                </a:solidFill>
              </a:rPr>
              <a:t>　　　　　　　　　　　　　　　　　　　　　　目標年次：</a:t>
            </a:r>
            <a:r>
              <a:rPr lang="en-US" altLang="ja-JP" sz="1200" dirty="0">
                <a:solidFill>
                  <a:schemeClr val="tx1"/>
                </a:solidFill>
              </a:rPr>
              <a:t>2028</a:t>
            </a:r>
            <a:r>
              <a:rPr lang="ja-JP" altLang="en-US" sz="1200" dirty="0">
                <a:solidFill>
                  <a:schemeClr val="tx1"/>
                </a:solidFill>
              </a:rPr>
              <a:t>年度</a:t>
            </a:r>
            <a:endParaRPr lang="en-US" altLang="ja-JP" sz="1200" dirty="0">
              <a:solidFill>
                <a:schemeClr val="tx1"/>
              </a:solidFill>
            </a:endParaRPr>
          </a:p>
          <a:p>
            <a:pPr marL="0" lvl="1"/>
            <a:endParaRPr lang="en-US" altLang="ja-JP" sz="1200" dirty="0">
              <a:solidFill>
                <a:schemeClr val="tx1"/>
              </a:solidFill>
            </a:endParaRPr>
          </a:p>
          <a:p>
            <a:pPr marL="0" lvl="1"/>
            <a:r>
              <a:rPr lang="ja-JP" altLang="en-US" sz="1200" dirty="0">
                <a:solidFill>
                  <a:schemeClr val="tx1"/>
                </a:solidFill>
              </a:rPr>
              <a:t>　○</a:t>
            </a:r>
            <a:r>
              <a:rPr lang="en-US" altLang="ja-JP" sz="1200" dirty="0">
                <a:solidFill>
                  <a:schemeClr val="tx1"/>
                </a:solidFill>
              </a:rPr>
              <a:t>2026</a:t>
            </a:r>
            <a:r>
              <a:rPr lang="ja-JP" altLang="en-US" sz="1200" dirty="0">
                <a:solidFill>
                  <a:schemeClr val="tx1"/>
                </a:solidFill>
              </a:rPr>
              <a:t>年度から、段階的に自動運転区間を延伸していき、 全ての運行区間において</a:t>
            </a:r>
            <a:endParaRPr lang="en-US" altLang="ja-JP" sz="1200" dirty="0">
              <a:solidFill>
                <a:schemeClr val="tx1"/>
              </a:solidFill>
            </a:endParaRPr>
          </a:p>
          <a:p>
            <a:pPr marL="0" lvl="1"/>
            <a:r>
              <a:rPr lang="ja-JP" altLang="en-US" sz="1200" dirty="0">
                <a:solidFill>
                  <a:schemeClr val="tx1"/>
                </a:solidFill>
              </a:rPr>
              <a:t>　　　自動運転レベル４（特定条件下の完全自動運転 手動介入率 ０％） をめざす</a:t>
            </a:r>
            <a:endParaRPr lang="en-US" altLang="ja-JP" sz="1200" dirty="0">
              <a:solidFill>
                <a:schemeClr val="tx1"/>
              </a:solidFill>
            </a:endParaRPr>
          </a:p>
          <a:p>
            <a:pPr marL="0" lvl="1"/>
            <a:r>
              <a:rPr lang="ja-JP" altLang="en-US" sz="1200" dirty="0">
                <a:solidFill>
                  <a:schemeClr val="tx1"/>
                </a:solidFill>
              </a:rPr>
              <a:t>　　　　　　　　　　　　　　　　　　　　　</a:t>
            </a:r>
            <a:r>
              <a:rPr lang="en-US" altLang="ja-JP" sz="1200" dirty="0">
                <a:solidFill>
                  <a:schemeClr val="tx1"/>
                </a:solidFill>
              </a:rPr>
              <a:t>※</a:t>
            </a:r>
            <a:r>
              <a:rPr lang="ja-JP" altLang="en-US" sz="1200" dirty="0">
                <a:solidFill>
                  <a:schemeClr val="tx1"/>
                </a:solidFill>
              </a:rPr>
              <a:t>「手動介入率」＝「手動介入していた時間」／ 「走行時間」　</a:t>
            </a:r>
            <a:endParaRPr lang="en-US" altLang="ja-JP" sz="1200" dirty="0">
              <a:solidFill>
                <a:schemeClr val="tx1"/>
              </a:solidFill>
            </a:endParaRPr>
          </a:p>
        </p:txBody>
      </p:sp>
      <p:sp>
        <p:nvSpPr>
          <p:cNvPr id="11" name="正方形/長方形 10">
            <a:extLst>
              <a:ext uri="{FF2B5EF4-FFF2-40B4-BE49-F238E27FC236}">
                <a16:creationId xmlns:a16="http://schemas.microsoft.com/office/drawing/2014/main" id="{0C061579-4263-4CC5-9EFA-7A7DC5094AB7}"/>
              </a:ext>
            </a:extLst>
          </p:cNvPr>
          <p:cNvSpPr/>
          <p:nvPr/>
        </p:nvSpPr>
        <p:spPr>
          <a:xfrm>
            <a:off x="149825" y="453685"/>
            <a:ext cx="11925149" cy="288000"/>
          </a:xfrm>
          <a:prstGeom prst="rect">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lang="ja-JP" altLang="en-US" sz="1400" b="1" dirty="0"/>
              <a:t>南河内新モビリティプロジェクト</a:t>
            </a:r>
            <a:endParaRPr lang="ja-JP" altLang="ja-JP" sz="1400" b="1" dirty="0"/>
          </a:p>
        </p:txBody>
      </p:sp>
      <p:sp>
        <p:nvSpPr>
          <p:cNvPr id="4" name="テキスト ボックス 3">
            <a:extLst>
              <a:ext uri="{FF2B5EF4-FFF2-40B4-BE49-F238E27FC236}">
                <a16:creationId xmlns:a16="http://schemas.microsoft.com/office/drawing/2014/main" id="{737AF0C5-D4DE-43F0-BE74-ACFC4274B6B4}"/>
              </a:ext>
            </a:extLst>
          </p:cNvPr>
          <p:cNvSpPr txBox="1"/>
          <p:nvPr/>
        </p:nvSpPr>
        <p:spPr>
          <a:xfrm>
            <a:off x="2549085" y="5581616"/>
            <a:ext cx="1079142" cy="461665"/>
          </a:xfrm>
          <a:prstGeom prst="rect">
            <a:avLst/>
          </a:prstGeom>
          <a:noFill/>
        </p:spPr>
        <p:txBody>
          <a:bodyPr wrap="none" rtlCol="0">
            <a:spAutoFit/>
          </a:bodyPr>
          <a:lstStyle/>
          <a:p>
            <a:r>
              <a:rPr kumimoji="1" lang="ja-JP" altLang="en-US" sz="1200" dirty="0">
                <a:latin typeface="+mn-ea"/>
              </a:rPr>
              <a:t>◀実証実験の</a:t>
            </a:r>
            <a:endParaRPr kumimoji="1" lang="en-US" altLang="ja-JP" sz="1200" dirty="0">
              <a:latin typeface="+mn-ea"/>
            </a:endParaRPr>
          </a:p>
          <a:p>
            <a:r>
              <a:rPr lang="ja-JP" altLang="en-US" sz="1200" dirty="0">
                <a:latin typeface="+mn-ea"/>
              </a:rPr>
              <a:t>　 ロゴマーク</a:t>
            </a:r>
            <a:endParaRPr kumimoji="1" lang="en-US" altLang="ja-JP" sz="1200" dirty="0">
              <a:latin typeface="+mn-ea"/>
            </a:endParaRPr>
          </a:p>
        </p:txBody>
      </p:sp>
      <p:sp>
        <p:nvSpPr>
          <p:cNvPr id="17" name="四角形: 角を丸くする 16">
            <a:extLst>
              <a:ext uri="{FF2B5EF4-FFF2-40B4-BE49-F238E27FC236}">
                <a16:creationId xmlns:a16="http://schemas.microsoft.com/office/drawing/2014/main" id="{50B0B4AF-C4EF-4124-9722-FB7D08C7AD73}"/>
              </a:ext>
            </a:extLst>
          </p:cNvPr>
          <p:cNvSpPr/>
          <p:nvPr/>
        </p:nvSpPr>
        <p:spPr>
          <a:xfrm>
            <a:off x="9420027" y="485828"/>
            <a:ext cx="1260000" cy="23300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00" b="1" dirty="0">
                <a:solidFill>
                  <a:schemeClr val="tx1"/>
                </a:solidFill>
              </a:rPr>
              <a:t>【1】 </a:t>
            </a:r>
            <a:r>
              <a:rPr lang="ja-JP" altLang="en-US" sz="1000" b="1" dirty="0">
                <a:solidFill>
                  <a:schemeClr val="tx1"/>
                </a:solidFill>
              </a:rPr>
              <a:t>住民</a:t>
            </a:r>
            <a:r>
              <a:rPr lang="en-US" altLang="ja-JP" sz="1000" b="1" dirty="0">
                <a:solidFill>
                  <a:schemeClr val="tx1"/>
                </a:solidFill>
              </a:rPr>
              <a:t>QOL</a:t>
            </a:r>
            <a:r>
              <a:rPr lang="ja-JP" altLang="en-US" sz="1000" b="1" dirty="0">
                <a:solidFill>
                  <a:schemeClr val="tx1"/>
                </a:solidFill>
              </a:rPr>
              <a:t>の向上</a:t>
            </a:r>
            <a:endParaRPr kumimoji="1" lang="ja-JP" altLang="en-US" sz="1000" b="1" dirty="0">
              <a:solidFill>
                <a:schemeClr val="tx1"/>
              </a:solidFill>
            </a:endParaRPr>
          </a:p>
        </p:txBody>
      </p:sp>
      <p:sp>
        <p:nvSpPr>
          <p:cNvPr id="16" name="テキスト ボックス 15">
            <a:extLst>
              <a:ext uri="{FF2B5EF4-FFF2-40B4-BE49-F238E27FC236}">
                <a16:creationId xmlns:a16="http://schemas.microsoft.com/office/drawing/2014/main" id="{48F8F2CA-F692-4873-8986-F795CA1C59B0}"/>
              </a:ext>
            </a:extLst>
          </p:cNvPr>
          <p:cNvSpPr txBox="1"/>
          <p:nvPr/>
        </p:nvSpPr>
        <p:spPr>
          <a:xfrm>
            <a:off x="323765" y="1326995"/>
            <a:ext cx="878018" cy="353759"/>
          </a:xfrm>
          <a:prstGeom prst="roundRect">
            <a:avLst/>
          </a:prstGeom>
          <a:solidFill>
            <a:schemeClr val="bg1">
              <a:lumMod val="75000"/>
            </a:schemeClr>
          </a:solidFill>
          <a:ln>
            <a:noFill/>
          </a:ln>
        </p:spPr>
        <p:txBody>
          <a:bodyPr wrap="square" rtlCol="0" anchor="ctr" anchorCtr="0">
            <a:noAutofit/>
          </a:bodyPr>
          <a:lstStyle/>
          <a:p>
            <a:pPr marL="0" lvl="1"/>
            <a:r>
              <a:rPr lang="ja-JP" altLang="en-US" sz="1200" b="1" dirty="0"/>
              <a:t>事業内容</a:t>
            </a:r>
            <a:endParaRPr lang="en-US" altLang="ja-JP" sz="1200" b="1" dirty="0"/>
          </a:p>
        </p:txBody>
      </p:sp>
      <p:sp>
        <p:nvSpPr>
          <p:cNvPr id="21" name="フレーム 20">
            <a:extLst>
              <a:ext uri="{FF2B5EF4-FFF2-40B4-BE49-F238E27FC236}">
                <a16:creationId xmlns:a16="http://schemas.microsoft.com/office/drawing/2014/main" id="{5EDA4743-F317-40E2-B6A5-737C570CF8D6}"/>
              </a:ext>
            </a:extLst>
          </p:cNvPr>
          <p:cNvSpPr/>
          <p:nvPr/>
        </p:nvSpPr>
        <p:spPr>
          <a:xfrm>
            <a:off x="315056" y="1326261"/>
            <a:ext cx="6336756" cy="1896868"/>
          </a:xfrm>
          <a:prstGeom prst="frame">
            <a:avLst>
              <a:gd name="adj1" fmla="val 2618"/>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2" name="図 1">
            <a:extLst>
              <a:ext uri="{FF2B5EF4-FFF2-40B4-BE49-F238E27FC236}">
                <a16:creationId xmlns:a16="http://schemas.microsoft.com/office/drawing/2014/main" id="{08B30181-04A0-40AE-B02F-C6BD77972F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95452" y="1111330"/>
            <a:ext cx="4305480" cy="5630681"/>
          </a:xfrm>
          <a:prstGeom prst="rect">
            <a:avLst/>
          </a:prstGeom>
        </p:spPr>
      </p:pic>
      <p:sp>
        <p:nvSpPr>
          <p:cNvPr id="18" name="テキスト ボックス 17">
            <a:extLst>
              <a:ext uri="{FF2B5EF4-FFF2-40B4-BE49-F238E27FC236}">
                <a16:creationId xmlns:a16="http://schemas.microsoft.com/office/drawing/2014/main" id="{C4B0F241-A544-4361-B661-02AA21A3F03D}"/>
              </a:ext>
            </a:extLst>
          </p:cNvPr>
          <p:cNvSpPr txBox="1"/>
          <p:nvPr/>
        </p:nvSpPr>
        <p:spPr>
          <a:xfrm>
            <a:off x="323765" y="3322069"/>
            <a:ext cx="2015521" cy="353759"/>
          </a:xfrm>
          <a:prstGeom prst="roundRect">
            <a:avLst/>
          </a:prstGeom>
          <a:solidFill>
            <a:schemeClr val="bg1">
              <a:lumMod val="75000"/>
            </a:schemeClr>
          </a:solidFill>
          <a:ln>
            <a:noFill/>
          </a:ln>
        </p:spPr>
        <p:txBody>
          <a:bodyPr wrap="square" rtlCol="0" anchor="ctr" anchorCtr="0">
            <a:noAutofit/>
          </a:bodyPr>
          <a:lstStyle/>
          <a:p>
            <a:pPr marL="0" lvl="1"/>
            <a:r>
              <a:rPr lang="ja-JP" altLang="en-US" sz="1200" b="1" dirty="0"/>
              <a:t>実証実験における到達目標</a:t>
            </a:r>
            <a:endParaRPr lang="en-US" altLang="ja-JP" sz="1200" b="1" dirty="0"/>
          </a:p>
        </p:txBody>
      </p:sp>
      <p:sp>
        <p:nvSpPr>
          <p:cNvPr id="19" name="フレーム 18">
            <a:extLst>
              <a:ext uri="{FF2B5EF4-FFF2-40B4-BE49-F238E27FC236}">
                <a16:creationId xmlns:a16="http://schemas.microsoft.com/office/drawing/2014/main" id="{7E6C38D0-CFF2-42BC-B3D6-99A9703D9379}"/>
              </a:ext>
            </a:extLst>
          </p:cNvPr>
          <p:cNvSpPr/>
          <p:nvPr/>
        </p:nvSpPr>
        <p:spPr>
          <a:xfrm>
            <a:off x="315056" y="3321335"/>
            <a:ext cx="6336756" cy="1155622"/>
          </a:xfrm>
          <a:prstGeom prst="frame">
            <a:avLst>
              <a:gd name="adj1" fmla="val 2618"/>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pic>
        <p:nvPicPr>
          <p:cNvPr id="5" name="図 4">
            <a:extLst>
              <a:ext uri="{FF2B5EF4-FFF2-40B4-BE49-F238E27FC236}">
                <a16:creationId xmlns:a16="http://schemas.microsoft.com/office/drawing/2014/main" id="{DFCDFB77-D4A6-42B9-94E9-3CB93A3A98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34508" y="4670684"/>
            <a:ext cx="2407626" cy="2008808"/>
          </a:xfrm>
          <a:prstGeom prst="rect">
            <a:avLst/>
          </a:prstGeom>
          <a:ln>
            <a:solidFill>
              <a:schemeClr val="tx1"/>
            </a:solidFill>
          </a:ln>
        </p:spPr>
      </p:pic>
      <p:sp>
        <p:nvSpPr>
          <p:cNvPr id="75" name="テキスト ボックス 74">
            <a:extLst>
              <a:ext uri="{FF2B5EF4-FFF2-40B4-BE49-F238E27FC236}">
                <a16:creationId xmlns:a16="http://schemas.microsoft.com/office/drawing/2014/main" id="{C359A036-CFCE-46CF-A009-168655B3EBB4}"/>
              </a:ext>
            </a:extLst>
          </p:cNvPr>
          <p:cNvSpPr txBox="1"/>
          <p:nvPr/>
        </p:nvSpPr>
        <p:spPr>
          <a:xfrm>
            <a:off x="3096050" y="4900392"/>
            <a:ext cx="1104790" cy="461665"/>
          </a:xfrm>
          <a:prstGeom prst="rect">
            <a:avLst/>
          </a:prstGeom>
          <a:noFill/>
        </p:spPr>
        <p:txBody>
          <a:bodyPr wrap="none" rtlCol="0">
            <a:spAutoFit/>
          </a:bodyPr>
          <a:lstStyle/>
          <a:p>
            <a:r>
              <a:rPr lang="ja-JP" altLang="en-US" sz="1200" dirty="0">
                <a:latin typeface="+mn-ea"/>
              </a:rPr>
              <a:t>▶</a:t>
            </a:r>
            <a:r>
              <a:rPr kumimoji="1" lang="ja-JP" altLang="en-US" sz="1200" dirty="0">
                <a:latin typeface="+mn-ea"/>
              </a:rPr>
              <a:t>自動運転</a:t>
            </a:r>
            <a:r>
              <a:rPr lang="ja-JP" altLang="en-US" sz="1200" dirty="0">
                <a:latin typeface="+mn-ea"/>
              </a:rPr>
              <a:t>の</a:t>
            </a:r>
            <a:endParaRPr lang="en-US" altLang="ja-JP" sz="1200" dirty="0">
              <a:latin typeface="+mn-ea"/>
            </a:endParaRPr>
          </a:p>
          <a:p>
            <a:r>
              <a:rPr lang="ja-JP" altLang="en-US" sz="1200" dirty="0">
                <a:latin typeface="+mn-ea"/>
              </a:rPr>
              <a:t>　 ５つのレベル</a:t>
            </a:r>
            <a:endParaRPr lang="en-US" altLang="ja-JP" sz="1200" dirty="0">
              <a:latin typeface="+mn-ea"/>
            </a:endParaRPr>
          </a:p>
        </p:txBody>
      </p:sp>
      <p:sp>
        <p:nvSpPr>
          <p:cNvPr id="22" name="テキスト ボックス 21">
            <a:extLst>
              <a:ext uri="{FF2B5EF4-FFF2-40B4-BE49-F238E27FC236}">
                <a16:creationId xmlns:a16="http://schemas.microsoft.com/office/drawing/2014/main" id="{BB02D5CE-C6FB-419D-BC72-90C07DA9831B}"/>
              </a:ext>
            </a:extLst>
          </p:cNvPr>
          <p:cNvSpPr txBox="1"/>
          <p:nvPr/>
        </p:nvSpPr>
        <p:spPr>
          <a:xfrm>
            <a:off x="6833443" y="1326261"/>
            <a:ext cx="928732" cy="353759"/>
          </a:xfrm>
          <a:prstGeom prst="roundRect">
            <a:avLst/>
          </a:prstGeom>
          <a:solidFill>
            <a:schemeClr val="bg1">
              <a:lumMod val="75000"/>
            </a:schemeClr>
          </a:solidFill>
          <a:ln>
            <a:noFill/>
          </a:ln>
        </p:spPr>
        <p:txBody>
          <a:bodyPr wrap="square" rtlCol="0" anchor="ctr" anchorCtr="0">
            <a:noAutofit/>
          </a:bodyPr>
          <a:lstStyle/>
          <a:p>
            <a:pPr marL="0" lvl="1"/>
            <a:r>
              <a:rPr lang="ja-JP" altLang="en-US" sz="1200" b="1" dirty="0"/>
              <a:t>運行ルート</a:t>
            </a:r>
            <a:endParaRPr lang="en-US" altLang="ja-JP" sz="1200" b="1" dirty="0"/>
          </a:p>
        </p:txBody>
      </p:sp>
      <p:sp>
        <p:nvSpPr>
          <p:cNvPr id="39" name="四角形: 角を丸くする 38">
            <a:extLst>
              <a:ext uri="{FF2B5EF4-FFF2-40B4-BE49-F238E27FC236}">
                <a16:creationId xmlns:a16="http://schemas.microsoft.com/office/drawing/2014/main" id="{F66F773F-3A44-4839-9DDA-CDCD84AD9BA1}"/>
              </a:ext>
            </a:extLst>
          </p:cNvPr>
          <p:cNvSpPr/>
          <p:nvPr/>
        </p:nvSpPr>
        <p:spPr>
          <a:xfrm>
            <a:off x="10755953" y="485828"/>
            <a:ext cx="1260000" cy="233002"/>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00" b="1" dirty="0">
                <a:solidFill>
                  <a:schemeClr val="tx1"/>
                </a:solidFill>
              </a:rPr>
              <a:t>【</a:t>
            </a:r>
            <a:r>
              <a:rPr lang="ja-JP" altLang="en-US" sz="1000" b="1" dirty="0">
                <a:solidFill>
                  <a:schemeClr val="tx1"/>
                </a:solidFill>
              </a:rPr>
              <a:t>３</a:t>
            </a:r>
            <a:r>
              <a:rPr lang="en-US" altLang="ja-JP" sz="1000" b="1" dirty="0">
                <a:solidFill>
                  <a:schemeClr val="tx1"/>
                </a:solidFill>
              </a:rPr>
              <a:t>】</a:t>
            </a:r>
            <a:r>
              <a:rPr lang="ja-JP" altLang="en-US" sz="1000" b="1" dirty="0">
                <a:solidFill>
                  <a:schemeClr val="tx1"/>
                </a:solidFill>
              </a:rPr>
              <a:t>共創による加速</a:t>
            </a:r>
            <a:endParaRPr kumimoji="1" lang="ja-JP" altLang="en-US" sz="1000" b="1" dirty="0">
              <a:solidFill>
                <a:schemeClr val="tx1"/>
              </a:solidFill>
            </a:endParaRPr>
          </a:p>
        </p:txBody>
      </p:sp>
      <p:pic>
        <p:nvPicPr>
          <p:cNvPr id="7" name="図 6">
            <a:extLst>
              <a:ext uri="{FF2B5EF4-FFF2-40B4-BE49-F238E27FC236}">
                <a16:creationId xmlns:a16="http://schemas.microsoft.com/office/drawing/2014/main" id="{B1EC55AA-B17F-46F4-81CD-5A595C5980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3053" y="4051806"/>
            <a:ext cx="2595355" cy="3666592"/>
          </a:xfrm>
          <a:prstGeom prst="rect">
            <a:avLst/>
          </a:prstGeom>
        </p:spPr>
      </p:pic>
    </p:spTree>
    <p:extLst>
      <p:ext uri="{BB962C8B-B14F-4D97-AF65-F5344CB8AC3E}">
        <p14:creationId xmlns:p14="http://schemas.microsoft.com/office/powerpoint/2010/main" val="28076658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32443-09F5-8536-8C7C-220AA4F6DDF4}"/>
            </a:ext>
          </a:extLst>
        </p:cNvPr>
        <p:cNvGrpSpPr/>
        <p:nvPr/>
      </p:nvGrpSpPr>
      <p:grpSpPr>
        <a:xfrm>
          <a:off x="0" y="0"/>
          <a:ext cx="0" cy="0"/>
          <a:chOff x="0" y="0"/>
          <a:chExt cx="0" cy="0"/>
        </a:xfrm>
      </p:grpSpPr>
      <p:sp>
        <p:nvSpPr>
          <p:cNvPr id="48" name="テキスト ボックス 47">
            <a:extLst>
              <a:ext uri="{FF2B5EF4-FFF2-40B4-BE49-F238E27FC236}">
                <a16:creationId xmlns:a16="http://schemas.microsoft.com/office/drawing/2014/main" id="{B1BF1B13-A1BD-C91B-5858-16640633028F}"/>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t>【</a:t>
            </a:r>
            <a:r>
              <a:rPr kumimoji="1" lang="ja-JP" altLang="en-US" sz="2000" b="1" dirty="0"/>
              <a:t>参考</a:t>
            </a:r>
            <a:r>
              <a:rPr lang="en-US" altLang="ja-JP" sz="2000" b="1" dirty="0"/>
              <a:t>】</a:t>
            </a:r>
            <a:r>
              <a:rPr lang="ja-JP" altLang="en-US" sz="2000" b="1" dirty="0"/>
              <a:t>　</a:t>
            </a:r>
            <a:r>
              <a:rPr kumimoji="1" lang="en-US" altLang="ja-JP" sz="2000" b="1" dirty="0"/>
              <a:t>『</a:t>
            </a:r>
            <a:r>
              <a:rPr kumimoji="1" lang="ja-JP" altLang="en-US" sz="2000" b="1" dirty="0"/>
              <a:t>次世代型スマートシティ</a:t>
            </a:r>
            <a:r>
              <a:rPr kumimoji="1" lang="en-US" altLang="ja-JP" sz="2000" b="1" dirty="0"/>
              <a:t>OSAKA』</a:t>
            </a:r>
            <a:r>
              <a:rPr kumimoji="1" lang="ja-JP" altLang="en-US" sz="2000" b="1" dirty="0"/>
              <a:t>関連施策（大阪府）</a:t>
            </a:r>
            <a:r>
              <a:rPr kumimoji="1" lang="en-US" altLang="ja-JP" sz="2000" b="1" dirty="0"/>
              <a:t> 【</a:t>
            </a:r>
            <a:r>
              <a:rPr lang="ja-JP" altLang="en-US" sz="2000" b="1" dirty="0"/>
              <a:t>９</a:t>
            </a:r>
            <a:r>
              <a:rPr kumimoji="1" lang="en-US" altLang="ja-JP" sz="2000" b="1" dirty="0"/>
              <a:t>】</a:t>
            </a:r>
            <a:endParaRPr lang="en-US" altLang="ja-JP" sz="2000" b="1" dirty="0"/>
          </a:p>
        </p:txBody>
      </p:sp>
      <p:sp>
        <p:nvSpPr>
          <p:cNvPr id="37" name="スライド番号プレースホルダー 3">
            <a:extLst>
              <a:ext uri="{FF2B5EF4-FFF2-40B4-BE49-F238E27FC236}">
                <a16:creationId xmlns:a16="http://schemas.microsoft.com/office/drawing/2014/main" id="{338ECBB5-0F1A-3B28-F94A-93FFA610CB89}"/>
              </a:ext>
            </a:extLst>
          </p:cNvPr>
          <p:cNvSpPr>
            <a:spLocks noGrp="1"/>
          </p:cNvSpPr>
          <p:nvPr>
            <p:ph type="sldNum" sz="quarter" idx="12"/>
          </p:nvPr>
        </p:nvSpPr>
        <p:spPr>
          <a:xfrm>
            <a:off x="9426878" y="6491126"/>
            <a:ext cx="2743200" cy="365125"/>
          </a:xfrm>
        </p:spPr>
        <p:txBody>
          <a:bodyPr/>
          <a:lstStyle/>
          <a:p>
            <a:fld id="{63C598F0-0FE0-4076-80A3-C96A98F7321E}" type="slidenum">
              <a:rPr kumimoji="1" lang="ja-JP" altLang="en-US" smtClean="0"/>
              <a:t>69</a:t>
            </a:fld>
            <a:endParaRPr kumimoji="1" lang="ja-JP" altLang="en-US" dirty="0"/>
          </a:p>
        </p:txBody>
      </p:sp>
      <p:sp>
        <p:nvSpPr>
          <p:cNvPr id="20" name="正方形/長方形 19">
            <a:extLst>
              <a:ext uri="{FF2B5EF4-FFF2-40B4-BE49-F238E27FC236}">
                <a16:creationId xmlns:a16="http://schemas.microsoft.com/office/drawing/2014/main" id="{73ADD348-A329-4E52-895D-90E99FF3B76C}"/>
              </a:ext>
            </a:extLst>
          </p:cNvPr>
          <p:cNvSpPr/>
          <p:nvPr/>
        </p:nvSpPr>
        <p:spPr>
          <a:xfrm>
            <a:off x="111308" y="467577"/>
            <a:ext cx="11940393" cy="285612"/>
          </a:xfrm>
          <a:prstGeom prst="rect">
            <a:avLst/>
          </a:prstGeom>
          <a:solidFill>
            <a:schemeClr val="tx1">
              <a:lumMod val="75000"/>
              <a:lumOff val="25000"/>
            </a:schemeClr>
          </a:solidFill>
          <a:ln>
            <a:solidFill>
              <a:schemeClr val="tx1">
                <a:lumMod val="95000"/>
                <a:lumOff val="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285750" indent="-285750">
              <a:buFont typeface="Wingdings" panose="05000000000000000000" pitchFamily="2" charset="2"/>
              <a:buChar char="n"/>
            </a:pPr>
            <a:r>
              <a:rPr lang="ja-JP" altLang="en-US" sz="1400" b="1" dirty="0">
                <a:latin typeface="Meiryo UI" panose="020B0604030504040204" pitchFamily="50" charset="-128"/>
                <a:ea typeface="Meiryo UI" panose="020B0604030504040204" pitchFamily="50" charset="-128"/>
              </a:rPr>
              <a:t>公金収納事務のキャッシュレス化　　　　～多様な公金収納方法の提供による府民の利便性等の向上及び収納事務の効率化等に向けて～</a:t>
            </a:r>
            <a:endParaRPr lang="ja-JP" altLang="ja-JP" sz="1400" b="1" dirty="0">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1495063F-34DB-4D69-B085-9EDD8882A0FB}"/>
              </a:ext>
            </a:extLst>
          </p:cNvPr>
          <p:cNvSpPr/>
          <p:nvPr/>
        </p:nvSpPr>
        <p:spPr>
          <a:xfrm>
            <a:off x="61982" y="845028"/>
            <a:ext cx="5877113" cy="403469"/>
          </a:xfrm>
          <a:prstGeom prst="rect">
            <a:avLst/>
          </a:prstGeom>
          <a:noFill/>
          <a:ln w="6350">
            <a:noFill/>
            <a:prstDash val="dash"/>
          </a:ln>
        </p:spPr>
        <p:style>
          <a:lnRef idx="2">
            <a:schemeClr val="accent1">
              <a:shade val="15000"/>
            </a:schemeClr>
          </a:lnRef>
          <a:fillRef idx="1">
            <a:schemeClr val="accent1"/>
          </a:fillRef>
          <a:effectRef idx="0">
            <a:schemeClr val="accent1"/>
          </a:effectRef>
          <a:fontRef idx="minor">
            <a:schemeClr val="lt1"/>
          </a:fontRef>
        </p:style>
        <p:txBody>
          <a:bodyPr lIns="0" tIns="0" rIns="72000" bIns="0" rtlCol="0" anchor="ctr"/>
          <a:lstStyle/>
          <a:p>
            <a:pPr marL="84138" lvl="1" indent="1588"/>
            <a:r>
              <a:rPr lang="ja-JP" altLang="en-US" sz="1400" b="1" dirty="0">
                <a:solidFill>
                  <a:schemeClr val="tx1"/>
                </a:solidFill>
                <a:latin typeface="Meiryo UI" panose="020B0604030504040204" pitchFamily="50" charset="-128"/>
                <a:ea typeface="Meiryo UI" panose="020B0604030504040204" pitchFamily="50" charset="-128"/>
              </a:rPr>
              <a:t>利便性の向上や収納事務の効率化等を図るため、多様な公金の収納方法を推進し、公金収納事務のデジタル化の取組を進める</a:t>
            </a:r>
            <a:endParaRPr lang="en-US" altLang="ja-JP" sz="1400" b="1" dirty="0">
              <a:solidFill>
                <a:schemeClr val="tx1"/>
              </a:solidFill>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A247C978-14D6-47CC-9A91-4C93C7E46593}"/>
              </a:ext>
            </a:extLst>
          </p:cNvPr>
          <p:cNvSpPr txBox="1"/>
          <p:nvPr/>
        </p:nvSpPr>
        <p:spPr>
          <a:xfrm>
            <a:off x="1446416" y="4250724"/>
            <a:ext cx="3354124" cy="577081"/>
          </a:xfrm>
          <a:prstGeom prst="rect">
            <a:avLst/>
          </a:prstGeom>
          <a:noFill/>
        </p:spPr>
        <p:txBody>
          <a:bodyPr wrap="square" rtlCol="0">
            <a:spAutoFit/>
          </a:bodyPr>
          <a:lstStyle/>
          <a:p>
            <a:r>
              <a:rPr kumimoji="1" lang="ja-JP" altLang="en-US" sz="1050" dirty="0">
                <a:latin typeface="Meiryo UI" panose="020B0604030504040204" pitchFamily="50" charset="-128"/>
                <a:ea typeface="Meiryo UI" panose="020B0604030504040204" pitchFamily="50" charset="-128"/>
              </a:rPr>
              <a:t>・</a:t>
            </a:r>
            <a:r>
              <a:rPr lang="en-US" altLang="ja-JP" sz="1050" dirty="0">
                <a:latin typeface="Meiryo UI" panose="020B0604030504040204" pitchFamily="50" charset="-128"/>
                <a:ea typeface="Meiryo UI" panose="020B0604030504040204" pitchFamily="50" charset="-128"/>
              </a:rPr>
              <a:t>2020</a:t>
            </a:r>
            <a:r>
              <a:rPr kumimoji="1" lang="en-US" altLang="ja-JP" sz="1050" dirty="0">
                <a:latin typeface="Meiryo UI" panose="020B0604030504040204" pitchFamily="50" charset="-128"/>
                <a:ea typeface="Meiryo UI" panose="020B0604030504040204" pitchFamily="50" charset="-128"/>
              </a:rPr>
              <a:t>.12</a:t>
            </a:r>
            <a:r>
              <a:rPr kumimoji="1"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VISA</a:t>
            </a:r>
            <a:r>
              <a:rPr kumimoji="1" lang="ja-JP" altLang="en-US" sz="1050" dirty="0">
                <a:latin typeface="Meiryo UI" panose="020B0604030504040204" pitchFamily="50" charset="-128"/>
                <a:ea typeface="Meiryo UI" panose="020B0604030504040204" pitchFamily="50" charset="-128"/>
              </a:rPr>
              <a:t>・マスターなど５ブランドで開始　　　　　 </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a:t>
            </a:r>
            <a:r>
              <a:rPr kumimoji="1" lang="en-US" altLang="ja-JP" sz="1050" dirty="0">
                <a:latin typeface="Meiryo UI" panose="020B0604030504040204" pitchFamily="50" charset="-128"/>
                <a:ea typeface="Meiryo UI" panose="020B0604030504040204" pitchFamily="50" charset="-128"/>
              </a:rPr>
              <a:t>2024.10</a:t>
            </a:r>
            <a:r>
              <a:rPr kumimoji="1"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19</a:t>
            </a:r>
            <a:r>
              <a:rPr kumimoji="1" lang="ja-JP" altLang="en-US" sz="1050" dirty="0">
                <a:latin typeface="Meiryo UI" panose="020B0604030504040204" pitchFamily="50" charset="-128"/>
                <a:ea typeface="Meiryo UI" panose="020B0604030504040204" pitchFamily="50" charset="-128"/>
              </a:rPr>
              <a:t>ブランドに拡充</a:t>
            </a:r>
            <a:endParaRPr kumimoji="1"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a:t>
            </a:r>
            <a:r>
              <a:rPr lang="en-US" altLang="ja-JP" sz="1050" dirty="0">
                <a:latin typeface="Meiryo UI" panose="020B0604030504040204" pitchFamily="50" charset="-128"/>
                <a:ea typeface="Meiryo UI" panose="020B0604030504040204" pitchFamily="50" charset="-128"/>
              </a:rPr>
              <a:t>2026.6</a:t>
            </a:r>
            <a:r>
              <a:rPr lang="ja-JP" altLang="en-US" sz="1050" dirty="0">
                <a:latin typeface="Meiryo UI" panose="020B0604030504040204" pitchFamily="50" charset="-128"/>
                <a:ea typeface="Meiryo UI" panose="020B0604030504040204" pitchFamily="50" charset="-128"/>
              </a:rPr>
              <a:t>　　出先</a:t>
            </a:r>
            <a:r>
              <a:rPr lang="en-US" altLang="ja-JP" sz="1050" dirty="0">
                <a:latin typeface="Meiryo UI" panose="020B0604030504040204" pitchFamily="50" charset="-128"/>
                <a:ea typeface="Meiryo UI" panose="020B0604030504040204" pitchFamily="50" charset="-128"/>
              </a:rPr>
              <a:t>15</a:t>
            </a:r>
            <a:r>
              <a:rPr lang="ja-JP" altLang="en-US" sz="1050" dirty="0">
                <a:latin typeface="Meiryo UI" panose="020B0604030504040204" pitchFamily="50" charset="-128"/>
                <a:ea typeface="Meiryo UI" panose="020B0604030504040204" pitchFamily="50" charset="-128"/>
              </a:rPr>
              <a:t>か所に拡大</a:t>
            </a:r>
            <a:endParaRPr kumimoji="1" lang="en-US" altLang="ja-JP" sz="1050" dirty="0">
              <a:latin typeface="Meiryo UI" panose="020B0604030504040204" pitchFamily="50" charset="-128"/>
              <a:ea typeface="Meiryo UI" panose="020B0604030504040204" pitchFamily="50" charset="-128"/>
            </a:endParaRPr>
          </a:p>
        </p:txBody>
      </p:sp>
      <p:pic>
        <p:nvPicPr>
          <p:cNvPr id="22" name="図 1">
            <a:extLst>
              <a:ext uri="{FF2B5EF4-FFF2-40B4-BE49-F238E27FC236}">
                <a16:creationId xmlns:a16="http://schemas.microsoft.com/office/drawing/2014/main" id="{58FC09A0-52CF-4043-BC33-969EB9EC0C4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24071" y="2229931"/>
            <a:ext cx="1925979" cy="1173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図 16">
            <a:extLst>
              <a:ext uri="{FF2B5EF4-FFF2-40B4-BE49-F238E27FC236}">
                <a16:creationId xmlns:a16="http://schemas.microsoft.com/office/drawing/2014/main" id="{6EB644AC-8858-4003-ADF3-8ADF82FE51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6472" y="4018220"/>
            <a:ext cx="968363" cy="851118"/>
          </a:xfrm>
          <a:prstGeom prst="rect">
            <a:avLst/>
          </a:prstGeom>
          <a:ln>
            <a:noFill/>
          </a:ln>
          <a:effectLst>
            <a:softEdge rad="112500"/>
          </a:effectLst>
        </p:spPr>
      </p:pic>
      <p:sp>
        <p:nvSpPr>
          <p:cNvPr id="4" name="テキスト ボックス 3">
            <a:extLst>
              <a:ext uri="{FF2B5EF4-FFF2-40B4-BE49-F238E27FC236}">
                <a16:creationId xmlns:a16="http://schemas.microsoft.com/office/drawing/2014/main" id="{B9128AF8-E732-42D4-A1A1-A435270CCE3C}"/>
              </a:ext>
            </a:extLst>
          </p:cNvPr>
          <p:cNvSpPr txBox="1"/>
          <p:nvPr/>
        </p:nvSpPr>
        <p:spPr>
          <a:xfrm>
            <a:off x="86869" y="1684898"/>
            <a:ext cx="6100577" cy="461665"/>
          </a:xfrm>
          <a:prstGeom prst="rect">
            <a:avLst/>
          </a:prstGeom>
          <a:noFill/>
        </p:spPr>
        <p:txBody>
          <a:bodyPr wrap="square" rtlCol="0">
            <a:spAutoFit/>
          </a:bodyPr>
          <a:lstStyle/>
          <a:p>
            <a:pPr marL="0" lvl="1">
              <a:tabLst>
                <a:tab pos="0" algn="l"/>
                <a:tab pos="4935538" algn="l"/>
              </a:tabLst>
            </a:pPr>
            <a:r>
              <a:rPr lang="ja-JP" altLang="en-US" sz="1200" dirty="0">
                <a:latin typeface="Meiryo UI" panose="020B0604030504040204" pitchFamily="50" charset="-128"/>
                <a:ea typeface="Meiryo UI" panose="020B0604030504040204" pitchFamily="50" charset="-128"/>
              </a:rPr>
              <a:t>○府庁本館、別館、咲洲庁舎の</a:t>
            </a:r>
            <a:r>
              <a:rPr lang="en-US" altLang="ja-JP" sz="1200" dirty="0">
                <a:latin typeface="Meiryo UI" panose="020B0604030504040204" pitchFamily="50" charset="-128"/>
                <a:ea typeface="Meiryo UI" panose="020B0604030504040204" pitchFamily="50" charset="-128"/>
              </a:rPr>
              <a:t>3</a:t>
            </a:r>
            <a:r>
              <a:rPr lang="ja-JP" altLang="en-US" sz="1200" dirty="0">
                <a:latin typeface="Meiryo UI" panose="020B0604030504040204" pitchFamily="50" charset="-128"/>
                <a:ea typeface="Meiryo UI" panose="020B0604030504040204" pitchFamily="50" charset="-128"/>
              </a:rPr>
              <a:t>か所に設置する手数料納付窓口では、</a:t>
            </a:r>
            <a:r>
              <a:rPr lang="en-US" altLang="ja-JP" sz="1200" dirty="0">
                <a:latin typeface="Meiryo UI" panose="020B0604030504040204" pitchFamily="50" charset="-128"/>
                <a:ea typeface="Meiryo UI" panose="020B0604030504040204" pitchFamily="50" charset="-128"/>
              </a:rPr>
              <a:t>2020</a:t>
            </a:r>
            <a:r>
              <a:rPr lang="ja-JP" altLang="en-US" sz="1200" dirty="0">
                <a:latin typeface="Meiryo UI" panose="020B0604030504040204" pitchFamily="50" charset="-128"/>
                <a:ea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rPr>
              <a:t>12</a:t>
            </a:r>
            <a:r>
              <a:rPr lang="ja-JP" altLang="en-US" sz="1200" dirty="0">
                <a:latin typeface="Meiryo UI" panose="020B0604030504040204" pitchFamily="50" charset="-128"/>
                <a:ea typeface="Meiryo UI" panose="020B0604030504040204" pitchFamily="50" charset="-128"/>
              </a:rPr>
              <a:t>月</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より、クレジットカードや電子マネーでのキャッシュレス決済を導入している。</a:t>
            </a:r>
            <a:r>
              <a:rPr lang="en-US" altLang="ja-JP" sz="1200" dirty="0">
                <a:latin typeface="Meiryo UI" panose="020B0604030504040204" pitchFamily="50" charset="-128"/>
                <a:ea typeface="Meiryo UI" panose="020B0604030504040204" pitchFamily="50" charset="-128"/>
              </a:rPr>
              <a:t> </a:t>
            </a:r>
          </a:p>
        </p:txBody>
      </p:sp>
      <p:sp>
        <p:nvSpPr>
          <p:cNvPr id="5" name="テキスト ボックス 4">
            <a:extLst>
              <a:ext uri="{FF2B5EF4-FFF2-40B4-BE49-F238E27FC236}">
                <a16:creationId xmlns:a16="http://schemas.microsoft.com/office/drawing/2014/main" id="{748F07DE-AABD-49DA-BBA8-E8E659FF0A47}"/>
              </a:ext>
            </a:extLst>
          </p:cNvPr>
          <p:cNvSpPr txBox="1"/>
          <p:nvPr/>
        </p:nvSpPr>
        <p:spPr>
          <a:xfrm>
            <a:off x="89009" y="2198918"/>
            <a:ext cx="3990500" cy="830997"/>
          </a:xfrm>
          <a:prstGeom prst="rect">
            <a:avLst/>
          </a:prstGeom>
          <a:noFill/>
        </p:spPr>
        <p:txBody>
          <a:bodyPr wrap="square" rtlCol="0">
            <a:spAutoFit/>
          </a:bodyPr>
          <a:lstStyle/>
          <a:p>
            <a:pPr marL="0" lvl="1">
              <a:tabLst>
                <a:tab pos="4935538" algn="l"/>
              </a:tabLst>
            </a:pP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2024</a:t>
            </a:r>
            <a:r>
              <a:rPr lang="ja-JP" altLang="en-US" sz="1200" dirty="0">
                <a:latin typeface="Meiryo UI" panose="020B0604030504040204" pitchFamily="50" charset="-128"/>
                <a:ea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月からは、さらなる利便性の向上を図る</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ため、取扱ブランドを合計</a:t>
            </a:r>
            <a:r>
              <a:rPr lang="en-US" altLang="ja-JP" sz="1200" dirty="0">
                <a:latin typeface="Meiryo UI" panose="020B0604030504040204" pitchFamily="50" charset="-128"/>
                <a:ea typeface="Meiryo UI" panose="020B0604030504040204" pitchFamily="50" charset="-128"/>
              </a:rPr>
              <a:t>19</a:t>
            </a:r>
            <a:r>
              <a:rPr lang="ja-JP" altLang="en-US" sz="1200" dirty="0">
                <a:latin typeface="Meiryo UI" panose="020B0604030504040204" pitchFamily="50" charset="-128"/>
                <a:ea typeface="Meiryo UI" panose="020B0604030504040204" pitchFamily="50" charset="-128"/>
              </a:rPr>
              <a:t>種類に拡充し、民間事業者と</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同水準の決済を行っている。　　</a:t>
            </a:r>
            <a:endParaRPr lang="en-US" altLang="ja-JP" sz="1200" dirty="0">
              <a:latin typeface="Meiryo UI" panose="020B0604030504040204" pitchFamily="50" charset="-128"/>
              <a:ea typeface="Meiryo UI" panose="020B0604030504040204" pitchFamily="50" charset="-128"/>
            </a:endParaRPr>
          </a:p>
          <a:p>
            <a:pPr marL="177800" lvl="1" indent="-177800">
              <a:tabLst>
                <a:tab pos="4935538" algn="l"/>
              </a:tabLst>
            </a:pPr>
            <a:r>
              <a:rPr lang="ja-JP" altLang="en-US" sz="1200"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（クレジットカード</a:t>
            </a:r>
            <a:r>
              <a:rPr lang="en-US" altLang="ja-JP" sz="1000" dirty="0">
                <a:latin typeface="Meiryo UI" panose="020B0604030504040204" pitchFamily="50" charset="-128"/>
                <a:ea typeface="Meiryo UI" panose="020B0604030504040204" pitchFamily="50" charset="-128"/>
              </a:rPr>
              <a:t>6</a:t>
            </a:r>
            <a:r>
              <a:rPr lang="ja-JP" altLang="en-US" sz="1000" dirty="0">
                <a:latin typeface="Meiryo UI" panose="020B0604030504040204" pitchFamily="50" charset="-128"/>
                <a:ea typeface="Meiryo UI" panose="020B0604030504040204" pitchFamily="50" charset="-128"/>
              </a:rPr>
              <a:t>種類／電子マネー</a:t>
            </a:r>
            <a:r>
              <a:rPr lang="en-US" altLang="ja-JP" sz="1000" dirty="0">
                <a:latin typeface="Meiryo UI" panose="020B0604030504040204" pitchFamily="50" charset="-128"/>
                <a:ea typeface="Meiryo UI" panose="020B0604030504040204" pitchFamily="50" charset="-128"/>
              </a:rPr>
              <a:t>6</a:t>
            </a:r>
            <a:r>
              <a:rPr lang="ja-JP" altLang="en-US" sz="1000" dirty="0">
                <a:latin typeface="Meiryo UI" panose="020B0604030504040204" pitchFamily="50" charset="-128"/>
                <a:ea typeface="Meiryo UI" panose="020B0604030504040204" pitchFamily="50" charset="-128"/>
              </a:rPr>
              <a:t>種類／コード決済</a:t>
            </a:r>
            <a:r>
              <a:rPr lang="en-US" altLang="ja-JP" sz="1000" dirty="0">
                <a:latin typeface="Meiryo UI" panose="020B0604030504040204" pitchFamily="50" charset="-128"/>
                <a:ea typeface="Meiryo UI" panose="020B0604030504040204" pitchFamily="50" charset="-128"/>
              </a:rPr>
              <a:t>7</a:t>
            </a:r>
            <a:r>
              <a:rPr lang="ja-JP" altLang="en-US" sz="1000" dirty="0">
                <a:latin typeface="Meiryo UI" panose="020B0604030504040204" pitchFamily="50" charset="-128"/>
                <a:ea typeface="Meiryo UI" panose="020B0604030504040204" pitchFamily="50" charset="-128"/>
              </a:rPr>
              <a:t>種類）</a:t>
            </a:r>
            <a:endParaRPr lang="en-US" altLang="ja-JP" sz="1000" dirty="0">
              <a:latin typeface="Meiryo UI" panose="020B0604030504040204" pitchFamily="50" charset="-128"/>
              <a:ea typeface="Meiryo UI" panose="020B0604030504040204" pitchFamily="50" charset="-128"/>
            </a:endParaRPr>
          </a:p>
        </p:txBody>
      </p:sp>
      <p:sp>
        <p:nvSpPr>
          <p:cNvPr id="25" name="図形 24">
            <a:extLst>
              <a:ext uri="{FF2B5EF4-FFF2-40B4-BE49-F238E27FC236}">
                <a16:creationId xmlns:a16="http://schemas.microsoft.com/office/drawing/2014/main" id="{7F89D342-47AC-4591-9E64-45003F4EC485}"/>
              </a:ext>
            </a:extLst>
          </p:cNvPr>
          <p:cNvSpPr/>
          <p:nvPr/>
        </p:nvSpPr>
        <p:spPr>
          <a:xfrm rot="18118554" flipV="1">
            <a:off x="3698650" y="3669634"/>
            <a:ext cx="1777232" cy="1665201"/>
          </a:xfrm>
          <a:prstGeom prst="swooshArrow">
            <a:avLst>
              <a:gd name="adj1" fmla="val 16126"/>
              <a:gd name="adj2" fmla="val 10070"/>
            </a:avLst>
          </a:prstGeom>
          <a:solidFill>
            <a:srgbClr val="FFC000"/>
          </a:solidFill>
          <a:scene3d>
            <a:camera prst="orthographicFront"/>
            <a:lightRig rig="flat" dir="t"/>
          </a:scene3d>
          <a:sp3d z="-190500" extrusionH="12700" prstMaterial="plastic">
            <a:bevelT w="50800" h="50800"/>
          </a:sp3d>
        </p:spPr>
        <p:style>
          <a:lnRef idx="0">
            <a:schemeClr val="accent1">
              <a:hueOff val="0"/>
              <a:satOff val="0"/>
              <a:lumOff val="0"/>
              <a:alphaOff val="0"/>
            </a:schemeClr>
          </a:lnRef>
          <a:fillRef idx="3">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ja-JP" altLang="en-US" dirty="0"/>
          </a:p>
        </p:txBody>
      </p:sp>
      <p:sp>
        <p:nvSpPr>
          <p:cNvPr id="18" name="テキスト ボックス 17">
            <a:extLst>
              <a:ext uri="{FF2B5EF4-FFF2-40B4-BE49-F238E27FC236}">
                <a16:creationId xmlns:a16="http://schemas.microsoft.com/office/drawing/2014/main" id="{F10AFB67-A0DC-410F-BB1A-20054C77FEDD}"/>
              </a:ext>
            </a:extLst>
          </p:cNvPr>
          <p:cNvSpPr txBox="1"/>
          <p:nvPr/>
        </p:nvSpPr>
        <p:spPr>
          <a:xfrm>
            <a:off x="104287" y="3102089"/>
            <a:ext cx="5443075" cy="646331"/>
          </a:xfrm>
          <a:prstGeom prst="rect">
            <a:avLst/>
          </a:prstGeom>
          <a:noFill/>
        </p:spPr>
        <p:txBody>
          <a:bodyPr wrap="square" rtlCol="0">
            <a:spAutoFit/>
          </a:bodyPr>
          <a:lstStyle/>
          <a:p>
            <a:pPr marL="177800" lvl="1" indent="-177800">
              <a:tabLst>
                <a:tab pos="4935538" algn="l"/>
              </a:tabLst>
            </a:pP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2026</a:t>
            </a:r>
            <a:r>
              <a:rPr lang="ja-JP" altLang="en-US" sz="1200" dirty="0">
                <a:latin typeface="Meiryo UI" panose="020B0604030504040204" pitchFamily="50" charset="-128"/>
                <a:ea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rPr>
              <a:t>6</a:t>
            </a:r>
            <a:r>
              <a:rPr lang="ja-JP" altLang="en-US" sz="1200" dirty="0">
                <a:latin typeface="Meiryo UI" panose="020B0604030504040204" pitchFamily="50" charset="-128"/>
                <a:ea typeface="Meiryo UI" panose="020B0604030504040204" pitchFamily="50" charset="-128"/>
              </a:rPr>
              <a:t>月から</a:t>
            </a:r>
            <a:r>
              <a:rPr lang="ja-JP" altLang="en-US" sz="1200" dirty="0">
                <a:solidFill>
                  <a:schemeClr val="tx1"/>
                </a:solidFill>
                <a:latin typeface="Meiryo UI" panose="020B0604030504040204" pitchFamily="50" charset="-128"/>
                <a:ea typeface="Meiryo UI" panose="020B0604030504040204" pitchFamily="50" charset="-128"/>
              </a:rPr>
              <a:t>出先機関</a:t>
            </a:r>
            <a:r>
              <a:rPr lang="en-US" altLang="ja-JP" sz="900" dirty="0">
                <a:solidFill>
                  <a:schemeClr val="tx1"/>
                </a:solidFill>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においてキャッシュレス</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決済を開始する。</a:t>
            </a:r>
            <a:endParaRPr lang="en-US" altLang="ja-JP" sz="1200" dirty="0">
              <a:latin typeface="Meiryo UI" panose="020B0604030504040204" pitchFamily="50" charset="-128"/>
              <a:ea typeface="Meiryo UI" panose="020B0604030504040204" pitchFamily="50" charset="-128"/>
            </a:endParaRPr>
          </a:p>
          <a:p>
            <a:pPr marL="177800" lvl="1" indent="-177800">
              <a:tabLst>
                <a:tab pos="4935538" algn="l"/>
              </a:tabLst>
            </a:pPr>
            <a:r>
              <a:rPr lang="ja-JP" altLang="en-US" sz="1200"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保健所／</a:t>
            </a:r>
            <a:r>
              <a:rPr lang="zh-TW" altLang="en-US" sz="1000" dirty="0">
                <a:latin typeface="Meiryo UI" panose="020B0604030504040204" pitchFamily="50" charset="-128"/>
                <a:ea typeface="Meiryo UI" panose="020B0604030504040204" pitchFamily="50" charset="-128"/>
              </a:rPr>
              <a:t>監察医事務所</a:t>
            </a:r>
            <a:r>
              <a:rPr lang="ja-JP" altLang="en-US" sz="1000" dirty="0">
                <a:latin typeface="Meiryo UI" panose="020B0604030504040204" pitchFamily="50" charset="-128"/>
                <a:ea typeface="Meiryo UI" panose="020B0604030504040204" pitchFamily="50" charset="-128"/>
              </a:rPr>
              <a:t>／</a:t>
            </a:r>
            <a:r>
              <a:rPr lang="zh-TW" altLang="en-US" sz="1000" dirty="0">
                <a:solidFill>
                  <a:schemeClr val="tx1"/>
                </a:solidFill>
                <a:latin typeface="Meiryo UI" panose="020B0604030504040204" pitchFamily="50" charset="-128"/>
                <a:ea typeface="Meiryo UI" panose="020B0604030504040204" pitchFamily="50" charset="-128"/>
              </a:rPr>
              <a:t>動物愛護管理</a:t>
            </a:r>
            <a:r>
              <a:rPr lang="ja-JP" altLang="en-US" sz="1000" dirty="0">
                <a:solidFill>
                  <a:schemeClr val="tx1"/>
                </a:solidFill>
                <a:latin typeface="Meiryo UI" panose="020B0604030504040204" pitchFamily="50" charset="-128"/>
                <a:ea typeface="Meiryo UI" panose="020B0604030504040204" pitchFamily="50" charset="-128"/>
              </a:rPr>
              <a:t>センター／</a:t>
            </a:r>
            <a:r>
              <a:rPr lang="zh-TW" altLang="en-US" sz="1000" dirty="0">
                <a:solidFill>
                  <a:schemeClr val="tx1"/>
                </a:solidFill>
                <a:latin typeface="Meiryo UI" panose="020B0604030504040204" pitchFamily="50" charset="-128"/>
                <a:ea typeface="Meiryo UI" panose="020B0604030504040204" pitchFamily="50" charset="-128"/>
              </a:rPr>
              <a:t>家畜保健衛生所</a:t>
            </a:r>
            <a:r>
              <a:rPr lang="ja-JP" altLang="en-US" sz="1000" dirty="0">
                <a:latin typeface="Meiryo UI" panose="020B0604030504040204" pitchFamily="50" charset="-128"/>
                <a:ea typeface="Meiryo UI" panose="020B0604030504040204" pitchFamily="50" charset="-128"/>
              </a:rPr>
              <a:t>）</a:t>
            </a:r>
            <a:endParaRPr lang="en-US" altLang="ja-JP" sz="1000" dirty="0">
              <a:latin typeface="Meiryo UI" panose="020B0604030504040204" pitchFamily="50" charset="-128"/>
              <a:ea typeface="Meiryo UI" panose="020B0604030504040204" pitchFamily="50" charset="-128"/>
            </a:endParaRPr>
          </a:p>
        </p:txBody>
      </p:sp>
      <p:sp>
        <p:nvSpPr>
          <p:cNvPr id="19" name="正方形/長方形 18">
            <a:extLst>
              <a:ext uri="{FF2B5EF4-FFF2-40B4-BE49-F238E27FC236}">
                <a16:creationId xmlns:a16="http://schemas.microsoft.com/office/drawing/2014/main" id="{C7A5E822-9471-43A8-8CB9-0810B59BBCDD}"/>
              </a:ext>
            </a:extLst>
          </p:cNvPr>
          <p:cNvSpPr/>
          <p:nvPr/>
        </p:nvSpPr>
        <p:spPr>
          <a:xfrm>
            <a:off x="1190257" y="3801372"/>
            <a:ext cx="3839513" cy="369332"/>
          </a:xfrm>
          <a:prstGeom prst="rect">
            <a:avLst/>
          </a:prstGeom>
          <a:noFill/>
        </p:spPr>
        <p:txBody>
          <a:bodyPr wrap="none" lIns="91440" tIns="45720" rIns="91440" bIns="45720">
            <a:spAutoFit/>
          </a:bodyPr>
          <a:lstStyle/>
          <a:p>
            <a:pPr algn="ctr"/>
            <a:r>
              <a:rPr lang="ja-JP" altLang="en-US" sz="1600" b="1" dirty="0">
                <a:ln w="9525">
                  <a:solidFill>
                    <a:schemeClr val="accent4">
                      <a:lumMod val="40000"/>
                      <a:lumOff val="60000"/>
                    </a:schemeClr>
                  </a:solidFill>
                  <a:prstDash val="solid"/>
                </a:ln>
                <a:solidFill>
                  <a:srgbClr val="CC0099"/>
                </a:solidFill>
                <a:latin typeface="Meiryo UI" panose="020B0604030504040204" pitchFamily="50" charset="-128"/>
                <a:ea typeface="Meiryo UI" panose="020B0604030504040204" pitchFamily="50" charset="-128"/>
              </a:rPr>
              <a:t>キャッシュレス決済の利用割合は</a:t>
            </a:r>
            <a:r>
              <a:rPr lang="ja-JP" altLang="en-US" b="1" dirty="0">
                <a:ln w="9525">
                  <a:solidFill>
                    <a:schemeClr val="accent4">
                      <a:lumMod val="40000"/>
                      <a:lumOff val="60000"/>
                    </a:schemeClr>
                  </a:solidFill>
                  <a:prstDash val="solid"/>
                </a:ln>
                <a:solidFill>
                  <a:srgbClr val="CC0099"/>
                </a:solidFill>
                <a:effectLst>
                  <a:outerShdw blurRad="12700" dist="38100" dir="2700000" algn="tl" rotWithShape="0">
                    <a:schemeClr val="accent5">
                      <a:lumMod val="60000"/>
                      <a:lumOff val="40000"/>
                    </a:schemeClr>
                  </a:outerShdw>
                </a:effectLst>
                <a:latin typeface="Meiryo UI" panose="020B0604030504040204" pitchFamily="50" charset="-128"/>
                <a:ea typeface="Meiryo UI" panose="020B0604030504040204" pitchFamily="50" charset="-128"/>
              </a:rPr>
              <a:t>年々上昇</a:t>
            </a:r>
          </a:p>
        </p:txBody>
      </p:sp>
      <p:graphicFrame>
        <p:nvGraphicFramePr>
          <p:cNvPr id="23" name="表 26">
            <a:extLst>
              <a:ext uri="{FF2B5EF4-FFF2-40B4-BE49-F238E27FC236}">
                <a16:creationId xmlns:a16="http://schemas.microsoft.com/office/drawing/2014/main" id="{90EB243A-4D89-4A46-882A-042C72B4DD9B}"/>
              </a:ext>
            </a:extLst>
          </p:cNvPr>
          <p:cNvGraphicFramePr>
            <a:graphicFrameLocks noGrp="1"/>
          </p:cNvGraphicFramePr>
          <p:nvPr/>
        </p:nvGraphicFramePr>
        <p:xfrm>
          <a:off x="958871" y="4887739"/>
          <a:ext cx="4282431" cy="684060"/>
        </p:xfrm>
        <a:graphic>
          <a:graphicData uri="http://schemas.openxmlformats.org/drawingml/2006/table">
            <a:tbl>
              <a:tblPr>
                <a:tableStyleId>{F5AB1C69-6EDB-4FF4-983F-18BD219EF322}</a:tableStyleId>
              </a:tblPr>
              <a:tblGrid>
                <a:gridCol w="578707">
                  <a:extLst>
                    <a:ext uri="{9D8B030D-6E8A-4147-A177-3AD203B41FA5}">
                      <a16:colId xmlns:a16="http://schemas.microsoft.com/office/drawing/2014/main" val="294377633"/>
                    </a:ext>
                  </a:extLst>
                </a:gridCol>
                <a:gridCol w="925931">
                  <a:extLst>
                    <a:ext uri="{9D8B030D-6E8A-4147-A177-3AD203B41FA5}">
                      <a16:colId xmlns:a16="http://schemas.microsoft.com/office/drawing/2014/main" val="131053718"/>
                    </a:ext>
                  </a:extLst>
                </a:gridCol>
                <a:gridCol w="925931">
                  <a:extLst>
                    <a:ext uri="{9D8B030D-6E8A-4147-A177-3AD203B41FA5}">
                      <a16:colId xmlns:a16="http://schemas.microsoft.com/office/drawing/2014/main" val="1596669977"/>
                    </a:ext>
                  </a:extLst>
                </a:gridCol>
                <a:gridCol w="925931">
                  <a:extLst>
                    <a:ext uri="{9D8B030D-6E8A-4147-A177-3AD203B41FA5}">
                      <a16:colId xmlns:a16="http://schemas.microsoft.com/office/drawing/2014/main" val="1124100666"/>
                    </a:ext>
                  </a:extLst>
                </a:gridCol>
                <a:gridCol w="925931">
                  <a:extLst>
                    <a:ext uri="{9D8B030D-6E8A-4147-A177-3AD203B41FA5}">
                      <a16:colId xmlns:a16="http://schemas.microsoft.com/office/drawing/2014/main" val="3303310232"/>
                    </a:ext>
                  </a:extLst>
                </a:gridCol>
              </a:tblGrid>
              <a:tr h="200282">
                <a:tc>
                  <a:txBody>
                    <a:bodyPr/>
                    <a:lstStyle/>
                    <a:p>
                      <a:pPr algn="ctr">
                        <a:lnSpc>
                          <a:spcPts val="1400"/>
                        </a:lnSpc>
                      </a:pPr>
                      <a:endParaRPr kumimoji="1" lang="ja-JP" altLang="en-US" sz="900" dirty="0">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ts val="1400"/>
                        </a:lnSpc>
                      </a:pPr>
                      <a:r>
                        <a:rPr kumimoji="1" lang="en-US" altLang="ja-JP" sz="900" dirty="0">
                          <a:latin typeface="Meiryo UI" panose="020B0604030504040204" pitchFamily="50" charset="-128"/>
                          <a:ea typeface="Meiryo UI" panose="020B0604030504040204" pitchFamily="50" charset="-128"/>
                        </a:rPr>
                        <a:t>2021</a:t>
                      </a:r>
                      <a:r>
                        <a:rPr kumimoji="1" lang="ja-JP" altLang="en-US" sz="900" dirty="0">
                          <a:latin typeface="Meiryo UI" panose="020B0604030504040204" pitchFamily="50" charset="-128"/>
                          <a:ea typeface="Meiryo UI" panose="020B0604030504040204" pitchFamily="50" charset="-128"/>
                        </a:rPr>
                        <a:t>年</a:t>
                      </a: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ts val="1400"/>
                        </a:lnSpc>
                      </a:pPr>
                      <a:r>
                        <a:rPr kumimoji="1" lang="en-US" altLang="ja-JP" sz="900" dirty="0">
                          <a:latin typeface="Meiryo UI" panose="020B0604030504040204" pitchFamily="50" charset="-128"/>
                          <a:ea typeface="Meiryo UI" panose="020B0604030504040204" pitchFamily="50" charset="-128"/>
                        </a:rPr>
                        <a:t>2022</a:t>
                      </a:r>
                      <a:r>
                        <a:rPr kumimoji="1" lang="ja-JP" altLang="en-US" sz="900" dirty="0">
                          <a:latin typeface="Meiryo UI" panose="020B0604030504040204" pitchFamily="50" charset="-128"/>
                          <a:ea typeface="Meiryo UI" panose="020B0604030504040204" pitchFamily="50" charset="-128"/>
                        </a:rPr>
                        <a:t>年</a:t>
                      </a: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ts val="1400"/>
                        </a:lnSpc>
                      </a:pPr>
                      <a:r>
                        <a:rPr kumimoji="1" lang="en-US" altLang="ja-JP" sz="900" dirty="0">
                          <a:latin typeface="Meiryo UI" panose="020B0604030504040204" pitchFamily="50" charset="-128"/>
                          <a:ea typeface="Meiryo UI" panose="020B0604030504040204" pitchFamily="50" charset="-128"/>
                        </a:rPr>
                        <a:t>2023</a:t>
                      </a:r>
                      <a:r>
                        <a:rPr kumimoji="1" lang="ja-JP" altLang="en-US" sz="900" dirty="0">
                          <a:latin typeface="Meiryo UI" panose="020B0604030504040204" pitchFamily="50" charset="-128"/>
                          <a:ea typeface="Meiryo UI" panose="020B0604030504040204" pitchFamily="50" charset="-128"/>
                        </a:rPr>
                        <a:t>年</a:t>
                      </a: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ts val="1400"/>
                        </a:lnSpc>
                      </a:pPr>
                      <a:r>
                        <a:rPr kumimoji="1" lang="en-US" altLang="ja-JP" sz="900" dirty="0">
                          <a:latin typeface="Meiryo UI" panose="020B0604030504040204" pitchFamily="50" charset="-128"/>
                          <a:ea typeface="Meiryo UI" panose="020B0604030504040204" pitchFamily="50" charset="-128"/>
                        </a:rPr>
                        <a:t>2024</a:t>
                      </a:r>
                      <a:r>
                        <a:rPr kumimoji="1" lang="ja-JP" altLang="en-US" sz="900" dirty="0">
                          <a:latin typeface="Meiryo UI" panose="020B0604030504040204" pitchFamily="50" charset="-128"/>
                          <a:ea typeface="Meiryo UI" panose="020B0604030504040204" pitchFamily="50" charset="-128"/>
                        </a:rPr>
                        <a:t>年</a:t>
                      </a:r>
                    </a:p>
                  </a:txBody>
                  <a:tcPr marT="36000" marB="3600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90327"/>
                  </a:ext>
                </a:extLst>
              </a:tr>
              <a:tr h="200282">
                <a:tc>
                  <a:txBody>
                    <a:bodyPr/>
                    <a:lstStyle/>
                    <a:p>
                      <a:pPr algn="ctr">
                        <a:lnSpc>
                          <a:spcPts val="1400"/>
                        </a:lnSpc>
                      </a:pPr>
                      <a:r>
                        <a:rPr kumimoji="1" lang="ja-JP" altLang="en-US" sz="900" dirty="0">
                          <a:solidFill>
                            <a:schemeClr val="tx1"/>
                          </a:solidFill>
                          <a:latin typeface="Meiryo UI" panose="020B0604030504040204" pitchFamily="50" charset="-128"/>
                          <a:ea typeface="Meiryo UI" panose="020B0604030504040204" pitchFamily="50" charset="-128"/>
                        </a:rPr>
                        <a:t>決済額</a:t>
                      </a:r>
                    </a:p>
                  </a:txBody>
                  <a:tcPr marT="36000" marB="3600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a:lnSpc>
                          <a:spcPts val="1400"/>
                        </a:lnSpc>
                      </a:pPr>
                      <a:r>
                        <a:rPr kumimoji="1" lang="en-US" altLang="ja-JP" sz="900" dirty="0">
                          <a:latin typeface="Meiryo UI" panose="020B0604030504040204" pitchFamily="50" charset="-128"/>
                          <a:ea typeface="Meiryo UI" panose="020B0604030504040204" pitchFamily="50" charset="-128"/>
                        </a:rPr>
                        <a:t>2</a:t>
                      </a:r>
                      <a:r>
                        <a:rPr kumimoji="1" lang="ja-JP" altLang="en-US" sz="900" dirty="0">
                          <a:latin typeface="Meiryo UI" panose="020B0604030504040204" pitchFamily="50" charset="-128"/>
                          <a:ea typeface="Meiryo UI" panose="020B0604030504040204" pitchFamily="50" charset="-128"/>
                        </a:rPr>
                        <a:t>億</a:t>
                      </a:r>
                      <a:r>
                        <a:rPr kumimoji="1" lang="en-US" altLang="ja-JP" sz="900" dirty="0">
                          <a:latin typeface="Meiryo UI" panose="020B0604030504040204" pitchFamily="50" charset="-128"/>
                          <a:ea typeface="Meiryo UI" panose="020B0604030504040204" pitchFamily="50" charset="-128"/>
                        </a:rPr>
                        <a:t>4,043</a:t>
                      </a:r>
                      <a:r>
                        <a:rPr kumimoji="1" lang="ja-JP" altLang="en-US" sz="900" dirty="0">
                          <a:latin typeface="Meiryo UI" panose="020B0604030504040204" pitchFamily="50" charset="-128"/>
                          <a:ea typeface="Meiryo UI" panose="020B0604030504040204" pitchFamily="50" charset="-128"/>
                        </a:rPr>
                        <a:t>万円</a:t>
                      </a:r>
                      <a:endParaRPr kumimoji="1" lang="en-US" altLang="ja-JP" sz="900" dirty="0">
                        <a:latin typeface="Meiryo UI" panose="020B0604030504040204" pitchFamily="50" charset="-128"/>
                        <a:ea typeface="Meiryo UI" panose="020B0604030504040204" pitchFamily="50" charset="-128"/>
                      </a:endParaRP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a:lnSpc>
                          <a:spcPts val="1400"/>
                        </a:lnSpc>
                      </a:pPr>
                      <a:r>
                        <a:rPr kumimoji="1" lang="en-US" altLang="ja-JP" sz="900" dirty="0">
                          <a:latin typeface="Meiryo UI" panose="020B0604030504040204" pitchFamily="50" charset="-128"/>
                          <a:ea typeface="Meiryo UI" panose="020B0604030504040204" pitchFamily="50" charset="-128"/>
                        </a:rPr>
                        <a:t>3</a:t>
                      </a:r>
                      <a:r>
                        <a:rPr kumimoji="1" lang="ja-JP" altLang="en-US" sz="900" dirty="0">
                          <a:latin typeface="Meiryo UI" panose="020B0604030504040204" pitchFamily="50" charset="-128"/>
                          <a:ea typeface="Meiryo UI" panose="020B0604030504040204" pitchFamily="50" charset="-128"/>
                        </a:rPr>
                        <a:t>億</a:t>
                      </a:r>
                      <a:r>
                        <a:rPr kumimoji="1" lang="en-US" altLang="ja-JP" sz="900" dirty="0">
                          <a:latin typeface="Meiryo UI" panose="020B0604030504040204" pitchFamily="50" charset="-128"/>
                          <a:ea typeface="Meiryo UI" panose="020B0604030504040204" pitchFamily="50" charset="-128"/>
                        </a:rPr>
                        <a:t>2,587</a:t>
                      </a:r>
                      <a:r>
                        <a:rPr kumimoji="1" lang="ja-JP" altLang="en-US" sz="900" dirty="0">
                          <a:latin typeface="Meiryo UI" panose="020B0604030504040204" pitchFamily="50" charset="-128"/>
                          <a:ea typeface="Meiryo UI" panose="020B0604030504040204" pitchFamily="50" charset="-128"/>
                        </a:rPr>
                        <a:t>万円</a:t>
                      </a:r>
                      <a:endParaRPr kumimoji="1" lang="en-US" altLang="ja-JP" sz="900" dirty="0">
                        <a:latin typeface="Meiryo UI" panose="020B0604030504040204" pitchFamily="50" charset="-128"/>
                        <a:ea typeface="Meiryo UI" panose="020B0604030504040204" pitchFamily="50" charset="-128"/>
                      </a:endParaRP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a:lnSpc>
                          <a:spcPts val="1400"/>
                        </a:lnSpc>
                      </a:pPr>
                      <a:r>
                        <a:rPr kumimoji="1" lang="en-US" altLang="ja-JP" sz="900" dirty="0">
                          <a:latin typeface="Meiryo UI" panose="020B0604030504040204" pitchFamily="50" charset="-128"/>
                          <a:ea typeface="Meiryo UI" panose="020B0604030504040204" pitchFamily="50" charset="-128"/>
                        </a:rPr>
                        <a:t>3</a:t>
                      </a:r>
                      <a:r>
                        <a:rPr kumimoji="1" lang="ja-JP" altLang="en-US" sz="900" dirty="0">
                          <a:latin typeface="Meiryo UI" panose="020B0604030504040204" pitchFamily="50" charset="-128"/>
                          <a:ea typeface="Meiryo UI" panose="020B0604030504040204" pitchFamily="50" charset="-128"/>
                        </a:rPr>
                        <a:t>億</a:t>
                      </a:r>
                      <a:r>
                        <a:rPr kumimoji="1" lang="en-US" altLang="ja-JP" sz="900" dirty="0">
                          <a:latin typeface="Meiryo UI" panose="020B0604030504040204" pitchFamily="50" charset="-128"/>
                          <a:ea typeface="Meiryo UI" panose="020B0604030504040204" pitchFamily="50" charset="-128"/>
                        </a:rPr>
                        <a:t>7,257</a:t>
                      </a:r>
                      <a:r>
                        <a:rPr kumimoji="1" lang="ja-JP" altLang="en-US" sz="900" dirty="0">
                          <a:latin typeface="Meiryo UI" panose="020B0604030504040204" pitchFamily="50" charset="-128"/>
                          <a:ea typeface="Meiryo UI" panose="020B0604030504040204" pitchFamily="50" charset="-128"/>
                        </a:rPr>
                        <a:t>万円</a:t>
                      </a:r>
                      <a:endParaRPr kumimoji="1" lang="en-US" altLang="ja-JP" sz="900" dirty="0">
                        <a:latin typeface="Meiryo UI" panose="020B0604030504040204" pitchFamily="50" charset="-128"/>
                        <a:ea typeface="Meiryo UI" panose="020B0604030504040204" pitchFamily="50" charset="-128"/>
                      </a:endParaRP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ts val="1400"/>
                        </a:lnSpc>
                        <a:spcBef>
                          <a:spcPts val="0"/>
                        </a:spcBef>
                        <a:spcAft>
                          <a:spcPts val="0"/>
                        </a:spcAft>
                        <a:buClrTx/>
                        <a:buSzTx/>
                        <a:buFontTx/>
                        <a:buNone/>
                        <a:tabLst/>
                        <a:defRPr/>
                      </a:pPr>
                      <a:r>
                        <a:rPr kumimoji="1" lang="en-US" altLang="ja-JP" sz="900" dirty="0">
                          <a:latin typeface="Meiryo UI" panose="020B0604030504040204" pitchFamily="50" charset="-128"/>
                          <a:ea typeface="Meiryo UI" panose="020B0604030504040204" pitchFamily="50" charset="-128"/>
                        </a:rPr>
                        <a:t>4</a:t>
                      </a:r>
                      <a:r>
                        <a:rPr kumimoji="1" lang="ja-JP" altLang="en-US" sz="900" dirty="0">
                          <a:latin typeface="Meiryo UI" panose="020B0604030504040204" pitchFamily="50" charset="-128"/>
                          <a:ea typeface="Meiryo UI" panose="020B0604030504040204" pitchFamily="50" charset="-128"/>
                        </a:rPr>
                        <a:t>億</a:t>
                      </a:r>
                      <a:r>
                        <a:rPr kumimoji="1" lang="en-US" altLang="ja-JP" sz="900" dirty="0">
                          <a:latin typeface="Meiryo UI" panose="020B0604030504040204" pitchFamily="50" charset="-128"/>
                          <a:ea typeface="Meiryo UI" panose="020B0604030504040204" pitchFamily="50" charset="-128"/>
                        </a:rPr>
                        <a:t>6,587</a:t>
                      </a:r>
                      <a:r>
                        <a:rPr kumimoji="1" lang="ja-JP" altLang="en-US" sz="900" dirty="0">
                          <a:latin typeface="Meiryo UI" panose="020B0604030504040204" pitchFamily="50" charset="-128"/>
                          <a:ea typeface="Meiryo UI" panose="020B0604030504040204" pitchFamily="50" charset="-128"/>
                        </a:rPr>
                        <a:t>万円</a:t>
                      </a:r>
                    </a:p>
                  </a:txBody>
                  <a:tcPr marT="36000" marB="3600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47744479"/>
                  </a:ext>
                </a:extLst>
              </a:tr>
              <a:tr h="200282">
                <a:tc>
                  <a:txBody>
                    <a:bodyPr/>
                    <a:lstStyle/>
                    <a:p>
                      <a:pPr algn="ctr">
                        <a:lnSpc>
                          <a:spcPts val="1400"/>
                        </a:lnSpc>
                      </a:pPr>
                      <a:r>
                        <a:rPr kumimoji="1" lang="ja-JP" altLang="en-US" sz="900" dirty="0">
                          <a:solidFill>
                            <a:schemeClr val="tx1"/>
                          </a:solidFill>
                          <a:latin typeface="Meiryo UI" panose="020B0604030504040204" pitchFamily="50" charset="-128"/>
                          <a:ea typeface="Meiryo UI" panose="020B0604030504040204" pitchFamily="50" charset="-128"/>
                        </a:rPr>
                        <a:t>比率</a:t>
                      </a:r>
                    </a:p>
                  </a:txBody>
                  <a:tcPr marT="36000" marB="3600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400"/>
                        </a:lnSpc>
                      </a:pPr>
                      <a:r>
                        <a:rPr kumimoji="1" lang="en-US" altLang="ja-JP" sz="900" dirty="0">
                          <a:latin typeface="Meiryo UI" panose="020B0604030504040204" pitchFamily="50" charset="-128"/>
                          <a:ea typeface="Meiryo UI" panose="020B0604030504040204" pitchFamily="50" charset="-128"/>
                        </a:rPr>
                        <a:t>16.8%</a:t>
                      </a:r>
                      <a:endParaRPr kumimoji="1" lang="ja-JP" altLang="en-US" sz="900" dirty="0">
                        <a:latin typeface="Meiryo UI" panose="020B0604030504040204" pitchFamily="50" charset="-128"/>
                        <a:ea typeface="Meiryo UI" panose="020B0604030504040204" pitchFamily="50" charset="-128"/>
                      </a:endParaRP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400"/>
                        </a:lnSpc>
                      </a:pPr>
                      <a:r>
                        <a:rPr kumimoji="1" lang="en-US" altLang="ja-JP" sz="900" dirty="0">
                          <a:latin typeface="Meiryo UI" panose="020B0604030504040204" pitchFamily="50" charset="-128"/>
                          <a:ea typeface="Meiryo UI" panose="020B0604030504040204" pitchFamily="50" charset="-128"/>
                        </a:rPr>
                        <a:t>24.5%</a:t>
                      </a:r>
                      <a:endParaRPr kumimoji="1" lang="ja-JP" altLang="en-US" sz="900" dirty="0">
                        <a:latin typeface="Meiryo UI" panose="020B0604030504040204" pitchFamily="50" charset="-128"/>
                        <a:ea typeface="Meiryo UI" panose="020B0604030504040204" pitchFamily="50" charset="-128"/>
                      </a:endParaRP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400"/>
                        </a:lnSpc>
                      </a:pPr>
                      <a:r>
                        <a:rPr kumimoji="1" lang="en-US" altLang="ja-JP" sz="900" dirty="0">
                          <a:latin typeface="Meiryo UI" panose="020B0604030504040204" pitchFamily="50" charset="-128"/>
                          <a:ea typeface="Meiryo UI" panose="020B0604030504040204" pitchFamily="50" charset="-128"/>
                        </a:rPr>
                        <a:t>30.5%</a:t>
                      </a:r>
                      <a:endParaRPr kumimoji="1" lang="ja-JP" altLang="en-US" sz="900" dirty="0">
                        <a:latin typeface="Meiryo UI" panose="020B0604030504040204" pitchFamily="50" charset="-128"/>
                        <a:ea typeface="Meiryo UI" panose="020B0604030504040204" pitchFamily="50" charset="-128"/>
                      </a:endParaRP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400"/>
                        </a:lnSpc>
                      </a:pPr>
                      <a:r>
                        <a:rPr kumimoji="1" lang="en-US" altLang="ja-JP" sz="900" dirty="0">
                          <a:solidFill>
                            <a:schemeClr val="tx1"/>
                          </a:solidFill>
                          <a:latin typeface="Meiryo UI" panose="020B0604030504040204" pitchFamily="50" charset="-128"/>
                          <a:ea typeface="Meiryo UI" panose="020B0604030504040204" pitchFamily="50" charset="-128"/>
                        </a:rPr>
                        <a:t>36.1%</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T="36000" marB="3600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93957531"/>
                  </a:ext>
                </a:extLst>
              </a:tr>
            </a:tbl>
          </a:graphicData>
        </a:graphic>
      </p:graphicFrame>
      <p:sp>
        <p:nvSpPr>
          <p:cNvPr id="26" name="テキスト ボックス 25">
            <a:extLst>
              <a:ext uri="{FF2B5EF4-FFF2-40B4-BE49-F238E27FC236}">
                <a16:creationId xmlns:a16="http://schemas.microsoft.com/office/drawing/2014/main" id="{79E27465-3F20-46E8-955D-F3A20C6F9D44}"/>
              </a:ext>
            </a:extLst>
          </p:cNvPr>
          <p:cNvSpPr txBox="1"/>
          <p:nvPr/>
        </p:nvSpPr>
        <p:spPr>
          <a:xfrm>
            <a:off x="-7596" y="6068505"/>
            <a:ext cx="5848937" cy="646331"/>
          </a:xfrm>
          <a:prstGeom prst="rect">
            <a:avLst/>
          </a:prstGeom>
          <a:noFill/>
        </p:spPr>
        <p:txBody>
          <a:bodyPr wrap="square" rtlCol="0">
            <a:spAutoFit/>
          </a:bodyPr>
          <a:lstStyle/>
          <a:p>
            <a:pPr marL="84138" lvl="1" indent="-84138">
              <a:tabLst>
                <a:tab pos="4935538" algn="l"/>
              </a:tabLst>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2026</a:t>
            </a:r>
            <a:r>
              <a:rPr lang="ja-JP" altLang="en-US" sz="1200" dirty="0">
                <a:latin typeface="Meiryo UI" panose="020B0604030504040204" pitchFamily="50" charset="-128"/>
                <a:ea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rPr>
              <a:t>9</a:t>
            </a:r>
            <a:r>
              <a:rPr lang="ja-JP" altLang="en-US" sz="1200" dirty="0">
                <a:latin typeface="Meiryo UI" panose="020B0604030504040204" pitchFamily="50" charset="-128"/>
                <a:ea typeface="Meiryo UI" panose="020B0604030504040204" pitchFamily="50" charset="-128"/>
              </a:rPr>
              <a:t>月からは、納入通知書等へ</a:t>
            </a:r>
            <a:r>
              <a:rPr lang="en-US" altLang="ja-JP" sz="1200" dirty="0" err="1">
                <a:latin typeface="Meiryo UI" panose="020B0604030504040204" pitchFamily="50" charset="-128"/>
                <a:ea typeface="Meiryo UI" panose="020B0604030504040204" pitchFamily="50" charset="-128"/>
              </a:rPr>
              <a:t>eL</a:t>
            </a:r>
            <a:r>
              <a:rPr lang="en-US" altLang="ja-JP" sz="1200" dirty="0">
                <a:latin typeface="Meiryo UI" panose="020B0604030504040204" pitchFamily="50" charset="-128"/>
                <a:ea typeface="Meiryo UI" panose="020B0604030504040204" pitchFamily="50" charset="-128"/>
              </a:rPr>
              <a:t>‐QR</a:t>
            </a:r>
            <a:r>
              <a:rPr lang="ja-JP" altLang="en-US" sz="1200" dirty="0">
                <a:latin typeface="Meiryo UI" panose="020B0604030504040204" pitchFamily="50" charset="-128"/>
                <a:ea typeface="Meiryo UI" panose="020B0604030504040204" pitchFamily="50" charset="-128"/>
              </a:rPr>
              <a:t>コードを印字し、</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全国の金融機関での納付や、スマホ決済・ネットバンク・クレジットカードを</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通じたキャッシュレス決済を推進する。</a:t>
            </a:r>
            <a:endParaRPr lang="en-US" altLang="ja-JP" sz="1200" dirty="0">
              <a:latin typeface="Meiryo UI" panose="020B0604030504040204" pitchFamily="50" charset="-128"/>
              <a:ea typeface="Meiryo UI" panose="020B0604030504040204" pitchFamily="50" charset="-128"/>
            </a:endParaRPr>
          </a:p>
        </p:txBody>
      </p:sp>
      <p:pic>
        <p:nvPicPr>
          <p:cNvPr id="8" name="図 7">
            <a:extLst>
              <a:ext uri="{FF2B5EF4-FFF2-40B4-BE49-F238E27FC236}">
                <a16:creationId xmlns:a16="http://schemas.microsoft.com/office/drawing/2014/main" id="{FA7A5344-1F26-4368-A4B5-8C66847F196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012286" y="5691130"/>
            <a:ext cx="826506" cy="849464"/>
          </a:xfrm>
          <a:prstGeom prst="rect">
            <a:avLst/>
          </a:prstGeom>
        </p:spPr>
      </p:pic>
      <p:pic>
        <p:nvPicPr>
          <p:cNvPr id="11" name="図 10">
            <a:extLst>
              <a:ext uri="{FF2B5EF4-FFF2-40B4-BE49-F238E27FC236}">
                <a16:creationId xmlns:a16="http://schemas.microsoft.com/office/drawing/2014/main" id="{2B7F8BBB-F455-45E2-88EE-E5EA9AB6317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24619" y="5902380"/>
            <a:ext cx="351841" cy="404616"/>
          </a:xfrm>
          <a:prstGeom prst="rect">
            <a:avLst/>
          </a:prstGeom>
        </p:spPr>
      </p:pic>
      <p:grpSp>
        <p:nvGrpSpPr>
          <p:cNvPr id="28" name="グループ化 27">
            <a:extLst>
              <a:ext uri="{FF2B5EF4-FFF2-40B4-BE49-F238E27FC236}">
                <a16:creationId xmlns:a16="http://schemas.microsoft.com/office/drawing/2014/main" id="{D0BDDAA7-199F-4F63-8769-BC7723509E52}"/>
              </a:ext>
            </a:extLst>
          </p:cNvPr>
          <p:cNvGrpSpPr/>
          <p:nvPr/>
        </p:nvGrpSpPr>
        <p:grpSpPr>
          <a:xfrm>
            <a:off x="6159799" y="1661588"/>
            <a:ext cx="5953973" cy="5138656"/>
            <a:chOff x="6217365" y="1639980"/>
            <a:chExt cx="5788192" cy="5234958"/>
          </a:xfrm>
        </p:grpSpPr>
        <p:pic>
          <p:nvPicPr>
            <p:cNvPr id="31" name="図 30">
              <a:extLst>
                <a:ext uri="{FF2B5EF4-FFF2-40B4-BE49-F238E27FC236}">
                  <a16:creationId xmlns:a16="http://schemas.microsoft.com/office/drawing/2014/main" id="{D42F7C2A-882F-44B8-BE22-FBE8EA653FC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01550" y="1639980"/>
              <a:ext cx="4306694" cy="1961170"/>
            </a:xfrm>
            <a:prstGeom prst="rect">
              <a:avLst/>
            </a:prstGeom>
          </p:spPr>
        </p:pic>
        <p:pic>
          <p:nvPicPr>
            <p:cNvPr id="32" name="図 31">
              <a:extLst>
                <a:ext uri="{FF2B5EF4-FFF2-40B4-BE49-F238E27FC236}">
                  <a16:creationId xmlns:a16="http://schemas.microsoft.com/office/drawing/2014/main" id="{35549C31-E0B7-4F3C-81CC-367EB4ED365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217365" y="4771254"/>
              <a:ext cx="5788192" cy="2103684"/>
            </a:xfrm>
            <a:prstGeom prst="rect">
              <a:avLst/>
            </a:prstGeom>
          </p:spPr>
        </p:pic>
      </p:grpSp>
      <p:sp>
        <p:nvSpPr>
          <p:cNvPr id="34" name="四角形: 角を丸くする 33">
            <a:extLst>
              <a:ext uri="{FF2B5EF4-FFF2-40B4-BE49-F238E27FC236}">
                <a16:creationId xmlns:a16="http://schemas.microsoft.com/office/drawing/2014/main" id="{496F9CB9-7EAE-482E-9206-44216EEC9E22}"/>
              </a:ext>
            </a:extLst>
          </p:cNvPr>
          <p:cNvSpPr/>
          <p:nvPr/>
        </p:nvSpPr>
        <p:spPr>
          <a:xfrm>
            <a:off x="10690135" y="494537"/>
            <a:ext cx="1260000" cy="23300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00" b="1" dirty="0">
                <a:solidFill>
                  <a:schemeClr val="tx1"/>
                </a:solidFill>
              </a:rPr>
              <a:t>【1】 </a:t>
            </a:r>
            <a:r>
              <a:rPr lang="ja-JP" altLang="en-US" sz="1000" b="1" dirty="0">
                <a:solidFill>
                  <a:schemeClr val="tx1"/>
                </a:solidFill>
              </a:rPr>
              <a:t>住民</a:t>
            </a:r>
            <a:r>
              <a:rPr lang="en-US" altLang="ja-JP" sz="1000" b="1" dirty="0">
                <a:solidFill>
                  <a:schemeClr val="tx1"/>
                </a:solidFill>
              </a:rPr>
              <a:t>QOL</a:t>
            </a:r>
            <a:r>
              <a:rPr lang="ja-JP" altLang="en-US" sz="1000" b="1" dirty="0">
                <a:solidFill>
                  <a:schemeClr val="tx1"/>
                </a:solidFill>
              </a:rPr>
              <a:t>の向上</a:t>
            </a:r>
            <a:endParaRPr kumimoji="1" lang="ja-JP" altLang="en-US" sz="1000" b="1" dirty="0">
              <a:solidFill>
                <a:schemeClr val="tx1"/>
              </a:solidFill>
            </a:endParaRPr>
          </a:p>
        </p:txBody>
      </p:sp>
      <p:sp>
        <p:nvSpPr>
          <p:cNvPr id="36" name="テキスト ボックス 35">
            <a:extLst>
              <a:ext uri="{FF2B5EF4-FFF2-40B4-BE49-F238E27FC236}">
                <a16:creationId xmlns:a16="http://schemas.microsoft.com/office/drawing/2014/main" id="{2863C1D7-D8DB-480E-98F5-21DEF76E56E1}"/>
              </a:ext>
            </a:extLst>
          </p:cNvPr>
          <p:cNvSpPr txBox="1"/>
          <p:nvPr/>
        </p:nvSpPr>
        <p:spPr>
          <a:xfrm>
            <a:off x="111308" y="1376510"/>
            <a:ext cx="2228860" cy="289987"/>
          </a:xfrm>
          <a:prstGeom prst="roundRect">
            <a:avLst/>
          </a:prstGeom>
          <a:solidFill>
            <a:schemeClr val="bg1">
              <a:lumMod val="75000"/>
            </a:schemeClr>
          </a:solidFill>
          <a:ln>
            <a:noFill/>
          </a:ln>
        </p:spPr>
        <p:txBody>
          <a:bodyPr wrap="square" rtlCol="0" anchor="ctr" anchorCtr="0">
            <a:noAutofit/>
          </a:bodyPr>
          <a:lstStyle/>
          <a:p>
            <a:pPr marL="0" lvl="1"/>
            <a:r>
              <a:rPr lang="ja-JP" altLang="en-US" sz="1200" b="1" dirty="0">
                <a:latin typeface="Meiryo UI" panose="020B0604030504040204" pitchFamily="50" charset="-128"/>
                <a:ea typeface="Meiryo UI" panose="020B0604030504040204" pitchFamily="50" charset="-128"/>
              </a:rPr>
              <a:t>手数料収納のキャッシュレス化</a:t>
            </a:r>
            <a:endParaRPr lang="en-US" altLang="ja-JP" sz="1200" b="1" dirty="0"/>
          </a:p>
        </p:txBody>
      </p:sp>
      <p:sp>
        <p:nvSpPr>
          <p:cNvPr id="38" name="テキスト ボックス 37">
            <a:extLst>
              <a:ext uri="{FF2B5EF4-FFF2-40B4-BE49-F238E27FC236}">
                <a16:creationId xmlns:a16="http://schemas.microsoft.com/office/drawing/2014/main" id="{B400D41A-6343-4644-9584-1317F9839767}"/>
              </a:ext>
            </a:extLst>
          </p:cNvPr>
          <p:cNvSpPr txBox="1"/>
          <p:nvPr/>
        </p:nvSpPr>
        <p:spPr>
          <a:xfrm>
            <a:off x="131277" y="5732867"/>
            <a:ext cx="4282431" cy="313385"/>
          </a:xfrm>
          <a:prstGeom prst="roundRect">
            <a:avLst/>
          </a:prstGeom>
          <a:solidFill>
            <a:schemeClr val="bg1">
              <a:lumMod val="75000"/>
            </a:schemeClr>
          </a:solidFill>
          <a:ln>
            <a:noFill/>
          </a:ln>
        </p:spPr>
        <p:txBody>
          <a:bodyPr wrap="square" rtlCol="0" anchor="ctr" anchorCtr="0">
            <a:noAutofit/>
          </a:bodyPr>
          <a:lstStyle/>
          <a:p>
            <a:pPr marL="0" lvl="1"/>
            <a:r>
              <a:rPr lang="ja-JP" altLang="en-US" sz="1200" b="1" dirty="0">
                <a:latin typeface="Meiryo UI" panose="020B0604030504040204" pitchFamily="50" charset="-128"/>
                <a:ea typeface="Meiryo UI" panose="020B0604030504040204" pitchFamily="50" charset="-128"/>
              </a:rPr>
              <a:t>公金収納における</a:t>
            </a:r>
            <a:r>
              <a:rPr lang="en-US" altLang="ja-JP" sz="1200" b="1" dirty="0" err="1">
                <a:latin typeface="Meiryo UI" panose="020B0604030504040204" pitchFamily="50" charset="-128"/>
                <a:ea typeface="Meiryo UI" panose="020B0604030504040204" pitchFamily="50" charset="-128"/>
              </a:rPr>
              <a:t>eLTAX</a:t>
            </a:r>
            <a:r>
              <a:rPr lang="ja-JP" altLang="en-US" sz="1200" b="1" dirty="0">
                <a:latin typeface="Meiryo UI" panose="020B0604030504040204" pitchFamily="50" charset="-128"/>
                <a:ea typeface="Meiryo UI" panose="020B0604030504040204" pitchFamily="50" charset="-128"/>
              </a:rPr>
              <a:t> （地方税ポータルシステム）との連動</a:t>
            </a:r>
            <a:endParaRPr lang="en-US" altLang="ja-JP" sz="1200" b="1" dirty="0"/>
          </a:p>
        </p:txBody>
      </p:sp>
      <p:sp>
        <p:nvSpPr>
          <p:cNvPr id="39" name="テキスト ボックス 38">
            <a:extLst>
              <a:ext uri="{FF2B5EF4-FFF2-40B4-BE49-F238E27FC236}">
                <a16:creationId xmlns:a16="http://schemas.microsoft.com/office/drawing/2014/main" id="{66EBCA05-7893-404D-8247-49C7E757F74B}"/>
              </a:ext>
            </a:extLst>
          </p:cNvPr>
          <p:cNvSpPr txBox="1"/>
          <p:nvPr/>
        </p:nvSpPr>
        <p:spPr>
          <a:xfrm>
            <a:off x="5975105" y="781749"/>
            <a:ext cx="3309225" cy="285612"/>
          </a:xfrm>
          <a:prstGeom prst="roundRect">
            <a:avLst>
              <a:gd name="adj" fmla="val 19716"/>
            </a:avLst>
          </a:prstGeom>
          <a:solidFill>
            <a:schemeClr val="bg1">
              <a:lumMod val="75000"/>
            </a:schemeClr>
          </a:solidFill>
          <a:ln>
            <a:noFill/>
          </a:ln>
        </p:spPr>
        <p:txBody>
          <a:bodyPr wrap="square" rtlCol="0" anchor="ctr" anchorCtr="0">
            <a:noAutofit/>
          </a:bodyPr>
          <a:lstStyle/>
          <a:p>
            <a:pPr marL="0" marR="0" lvl="1" indent="0"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prstClr val="black"/>
                </a:solidFill>
                <a:effectLst/>
                <a:uLnTx/>
                <a:uFillTx/>
                <a:latin typeface="Meiryo UI"/>
                <a:ea typeface="Meiryo UI"/>
                <a:cs typeface="+mn-cs"/>
              </a:rPr>
              <a:t>放置違反金納付におけるスマホ決済アプリ導入</a:t>
            </a:r>
            <a:endParaRPr kumimoji="0" lang="en-US" altLang="ja-JP" sz="1200" b="1" i="0" u="none" strike="noStrike" kern="0" cap="none" spc="0" normalizeH="0" baseline="0" noProof="0" dirty="0">
              <a:ln>
                <a:noFill/>
              </a:ln>
              <a:solidFill>
                <a:prstClr val="black"/>
              </a:solidFill>
              <a:effectLst/>
              <a:uLnTx/>
              <a:uFillTx/>
              <a:latin typeface="Meiryo UI"/>
              <a:ea typeface="Meiryo UI"/>
              <a:cs typeface="+mn-cs"/>
            </a:endParaRPr>
          </a:p>
        </p:txBody>
      </p:sp>
      <p:sp>
        <p:nvSpPr>
          <p:cNvPr id="40" name="テキスト ボックス 39">
            <a:extLst>
              <a:ext uri="{FF2B5EF4-FFF2-40B4-BE49-F238E27FC236}">
                <a16:creationId xmlns:a16="http://schemas.microsoft.com/office/drawing/2014/main" id="{69317172-DB07-4F2C-BCA7-8C064C73B11B}"/>
              </a:ext>
            </a:extLst>
          </p:cNvPr>
          <p:cNvSpPr txBox="1"/>
          <p:nvPr/>
        </p:nvSpPr>
        <p:spPr>
          <a:xfrm>
            <a:off x="5975105" y="3625636"/>
            <a:ext cx="2694762" cy="319337"/>
          </a:xfrm>
          <a:prstGeom prst="roundRect">
            <a:avLst/>
          </a:prstGeom>
          <a:solidFill>
            <a:schemeClr val="bg1">
              <a:lumMod val="75000"/>
            </a:schemeClr>
          </a:solidFill>
          <a:ln>
            <a:noFill/>
          </a:ln>
        </p:spPr>
        <p:txBody>
          <a:bodyPr wrap="square" rtlCol="0" anchor="ctr" anchorCtr="0">
            <a:noAutofit/>
          </a:bodyPr>
          <a:lstStyle/>
          <a:p>
            <a:pPr marL="0" marR="0" lvl="1" indent="0"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prstClr val="black"/>
                </a:solidFill>
                <a:effectLst/>
                <a:uLnTx/>
                <a:uFillTx/>
                <a:latin typeface="Meiryo UI"/>
                <a:ea typeface="Meiryo UI"/>
                <a:cs typeface="+mn-cs"/>
              </a:rPr>
              <a:t>放置違反金納付における</a:t>
            </a:r>
            <a:r>
              <a:rPr kumimoji="0" lang="en-US" altLang="ja-JP" sz="1200" b="1" i="0" u="none" strike="noStrike" kern="0" cap="none" spc="0" normalizeH="0" baseline="0" noProof="0" dirty="0" err="1">
                <a:ln>
                  <a:noFill/>
                </a:ln>
                <a:solidFill>
                  <a:prstClr val="black"/>
                </a:solidFill>
                <a:effectLst/>
                <a:uLnTx/>
                <a:uFillTx/>
                <a:latin typeface="Meiryo UI"/>
                <a:ea typeface="Meiryo UI"/>
                <a:cs typeface="+mn-cs"/>
              </a:rPr>
              <a:t>eLTAX</a:t>
            </a:r>
            <a:r>
              <a:rPr kumimoji="0" lang="ja-JP" altLang="en-US" sz="1200" b="1" i="0" u="none" strike="noStrike" kern="0" cap="none" spc="0" normalizeH="0" baseline="0" noProof="0" dirty="0">
                <a:ln>
                  <a:noFill/>
                </a:ln>
                <a:solidFill>
                  <a:prstClr val="black"/>
                </a:solidFill>
                <a:effectLst/>
                <a:uLnTx/>
                <a:uFillTx/>
                <a:latin typeface="Meiryo UI"/>
                <a:ea typeface="Meiryo UI"/>
                <a:cs typeface="+mn-cs"/>
              </a:rPr>
              <a:t>導入</a:t>
            </a:r>
            <a:endParaRPr kumimoji="0" lang="en-US" altLang="ja-JP" sz="1200" b="1" i="0" u="none" strike="noStrike" kern="0" cap="none" spc="0" normalizeH="0" baseline="0" noProof="0" dirty="0">
              <a:ln>
                <a:noFill/>
              </a:ln>
              <a:solidFill>
                <a:prstClr val="black"/>
              </a:solidFill>
              <a:effectLst/>
              <a:uLnTx/>
              <a:uFillTx/>
              <a:latin typeface="Meiryo UI"/>
              <a:ea typeface="Meiryo UI"/>
              <a:cs typeface="+mn-cs"/>
            </a:endParaRPr>
          </a:p>
        </p:txBody>
      </p:sp>
      <p:sp>
        <p:nvSpPr>
          <p:cNvPr id="6" name="テキスト ボックス 5">
            <a:extLst>
              <a:ext uri="{FF2B5EF4-FFF2-40B4-BE49-F238E27FC236}">
                <a16:creationId xmlns:a16="http://schemas.microsoft.com/office/drawing/2014/main" id="{0961FA53-CC2A-44D8-904D-6B1783E37039}"/>
              </a:ext>
            </a:extLst>
          </p:cNvPr>
          <p:cNvSpPr txBox="1"/>
          <p:nvPr/>
        </p:nvSpPr>
        <p:spPr>
          <a:xfrm>
            <a:off x="6086498" y="3942832"/>
            <a:ext cx="6100576" cy="830997"/>
          </a:xfrm>
          <a:prstGeom prst="rect">
            <a:avLst/>
          </a:prstGeom>
          <a:noFill/>
        </p:spPr>
        <p:txBody>
          <a:bodyPr wrap="square" rtlCol="0">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更なる府民生活の利便性向上を図るべく、スマホ決済アプリ導入に加え、</a:t>
            </a:r>
            <a:r>
              <a:rPr kumimoji="0" lang="en-US" altLang="ja-JP" sz="1200" b="0" i="0" u="none" strike="noStrike" kern="0" cap="none" spc="0" normalizeH="0" baseline="0" noProof="0" dirty="0">
                <a:ln>
                  <a:noFill/>
                </a:ln>
                <a:solidFill>
                  <a:prstClr val="black"/>
                </a:solidFill>
                <a:effectLst/>
                <a:uLnTx/>
                <a:uFillTx/>
                <a:latin typeface="Meiryo UI"/>
                <a:ea typeface="Meiryo UI"/>
                <a:cs typeface="+mn-cs"/>
              </a:rPr>
              <a:t>2027</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年</a:t>
            </a:r>
            <a:r>
              <a:rPr kumimoji="0" lang="en-US" altLang="ja-JP" sz="1200" b="0" i="0" u="none" strike="noStrike" kern="0" cap="none" spc="0" normalizeH="0" baseline="0" noProof="0" dirty="0">
                <a:ln>
                  <a:noFill/>
                </a:ln>
                <a:solidFill>
                  <a:prstClr val="black"/>
                </a:solidFill>
                <a:effectLst/>
                <a:uLnTx/>
                <a:uFillTx/>
                <a:latin typeface="Meiryo UI"/>
                <a:ea typeface="Meiryo UI"/>
                <a:cs typeface="+mn-cs"/>
              </a:rPr>
              <a:t>1</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月から</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地方税ポータルシステム「</a:t>
            </a:r>
            <a:r>
              <a:rPr kumimoji="0" lang="en-US" altLang="ja-JP" sz="1200" b="0" i="0" u="none" strike="noStrike" kern="0" cap="none" spc="0" normalizeH="0" baseline="0" noProof="0" dirty="0" err="1">
                <a:ln>
                  <a:noFill/>
                </a:ln>
                <a:solidFill>
                  <a:prstClr val="black"/>
                </a:solidFill>
                <a:effectLst/>
                <a:uLnTx/>
                <a:uFillTx/>
                <a:latin typeface="Meiryo UI"/>
                <a:ea typeface="Meiryo UI"/>
                <a:cs typeface="+mn-cs"/>
              </a:rPr>
              <a:t>eLTAX</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」と連動して、納入通知書に</a:t>
            </a:r>
            <a:r>
              <a:rPr kumimoji="0" lang="en-US" altLang="ja-JP" sz="1200" b="0" i="0" u="none" strike="noStrike" kern="0" cap="none" spc="0" normalizeH="0" baseline="0" noProof="0" dirty="0" err="1">
                <a:ln>
                  <a:noFill/>
                </a:ln>
                <a:solidFill>
                  <a:prstClr val="black"/>
                </a:solidFill>
                <a:effectLst/>
                <a:uLnTx/>
                <a:uFillTx/>
                <a:latin typeface="Meiryo UI"/>
                <a:ea typeface="Meiryo UI"/>
                <a:cs typeface="+mn-cs"/>
              </a:rPr>
              <a:t>eL</a:t>
            </a:r>
            <a:r>
              <a:rPr kumimoji="0" lang="en-US" altLang="ja-JP" sz="1200" b="0" i="0" u="none" strike="noStrike" kern="0" cap="none" spc="0" normalizeH="0" baseline="0" noProof="0" dirty="0">
                <a:ln>
                  <a:noFill/>
                </a:ln>
                <a:solidFill>
                  <a:prstClr val="black"/>
                </a:solidFill>
                <a:effectLst/>
                <a:uLnTx/>
                <a:uFillTx/>
                <a:latin typeface="Meiryo UI"/>
                <a:ea typeface="Meiryo UI"/>
                <a:cs typeface="+mn-cs"/>
              </a:rPr>
              <a:t>-QR</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コードの印字を行い、新たに</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ネットバンク・クレジットカードを通じたキャッシュレス決済を導入することで、納付方法を拡大し、</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納付率と府民生活の利便性の向上を図る。</a:t>
            </a:r>
            <a:endParaRPr kumimoji="0" lang="ja-JP" altLang="ja-JP" sz="1200" b="0" i="0" u="none" strike="noStrike" kern="0" cap="none" spc="0" normalizeH="0" baseline="0" noProof="0" dirty="0">
              <a:ln>
                <a:noFill/>
              </a:ln>
              <a:solidFill>
                <a:prstClr val="black"/>
              </a:solidFill>
              <a:effectLst/>
              <a:uLnTx/>
              <a:uFillTx/>
              <a:latin typeface="Meiryo UI"/>
              <a:ea typeface="Meiryo UI"/>
              <a:cs typeface="+mn-cs"/>
            </a:endParaRPr>
          </a:p>
        </p:txBody>
      </p:sp>
      <p:sp>
        <p:nvSpPr>
          <p:cNvPr id="7" name="テキスト ボックス 6">
            <a:extLst>
              <a:ext uri="{FF2B5EF4-FFF2-40B4-BE49-F238E27FC236}">
                <a16:creationId xmlns:a16="http://schemas.microsoft.com/office/drawing/2014/main" id="{DBF2C05A-09C8-4AE7-B812-CEFF59F272CE}"/>
              </a:ext>
            </a:extLst>
          </p:cNvPr>
          <p:cNvSpPr txBox="1"/>
          <p:nvPr/>
        </p:nvSpPr>
        <p:spPr>
          <a:xfrm>
            <a:off x="6069502" y="867144"/>
            <a:ext cx="6100576" cy="830997"/>
          </a:xfrm>
          <a:prstGeom prst="rect">
            <a:avLst/>
          </a:prstGeom>
          <a:noFill/>
        </p:spPr>
        <p:txBody>
          <a:bodyPr wrap="square" rtlCol="0">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現在、放置違反金は金融機関窓口やコンビニエンスストアでの現金納付となっているところ、</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社会全体のデジタル化が進む中、スマートフォン決済アプリを</a:t>
            </a:r>
            <a:r>
              <a:rPr kumimoji="0" lang="en-US" altLang="ja-JP" sz="1200" b="0" i="0" u="none" strike="noStrike" kern="0" cap="none" spc="0" normalizeH="0" baseline="0" noProof="0" dirty="0">
                <a:ln>
                  <a:noFill/>
                </a:ln>
                <a:solidFill>
                  <a:prstClr val="black"/>
                </a:solidFill>
                <a:effectLst/>
                <a:uLnTx/>
                <a:uFillTx/>
                <a:latin typeface="Meiryo UI"/>
                <a:ea typeface="Meiryo UI"/>
                <a:cs typeface="+mn-cs"/>
              </a:rPr>
              <a:t>2025</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年</a:t>
            </a:r>
            <a:r>
              <a:rPr kumimoji="0" lang="en-US" altLang="ja-JP" sz="1200" b="0" i="0" u="none" strike="noStrike" kern="0" cap="none" spc="0" normalizeH="0" baseline="0" noProof="0" dirty="0">
                <a:ln>
                  <a:noFill/>
                </a:ln>
                <a:solidFill>
                  <a:prstClr val="black"/>
                </a:solidFill>
                <a:effectLst/>
                <a:uLnTx/>
                <a:uFillTx/>
                <a:latin typeface="Meiryo UI"/>
                <a:ea typeface="Meiryo UI"/>
                <a:cs typeface="+mn-cs"/>
              </a:rPr>
              <a:t>12</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月に導入したことにより、</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納付方法を拡大して、キャッシュレス化に対応することで納付率と府民生活の利便性の向上を図る。</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p:txBody>
      </p:sp>
      <p:cxnSp>
        <p:nvCxnSpPr>
          <p:cNvPr id="35" name="直線コネクタ 34">
            <a:extLst>
              <a:ext uri="{FF2B5EF4-FFF2-40B4-BE49-F238E27FC236}">
                <a16:creationId xmlns:a16="http://schemas.microsoft.com/office/drawing/2014/main" id="{DAA4285B-5C39-4AF6-8FE6-B6DBCBFD8F21}"/>
              </a:ext>
            </a:extLst>
          </p:cNvPr>
          <p:cNvCxnSpPr>
            <a:cxnSpLocks/>
          </p:cNvCxnSpPr>
          <p:nvPr/>
        </p:nvCxnSpPr>
        <p:spPr>
          <a:xfrm>
            <a:off x="131277" y="1409977"/>
            <a:ext cx="14914" cy="421200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56283CCE-2435-4FB1-BE05-87FF5A82DFBF}"/>
              </a:ext>
            </a:extLst>
          </p:cNvPr>
          <p:cNvCxnSpPr>
            <a:cxnSpLocks/>
          </p:cNvCxnSpPr>
          <p:nvPr/>
        </p:nvCxnSpPr>
        <p:spPr>
          <a:xfrm>
            <a:off x="146191" y="5812417"/>
            <a:ext cx="14914" cy="90000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7EF723E0-7E01-492B-B5E4-095733CEBDE3}"/>
              </a:ext>
            </a:extLst>
          </p:cNvPr>
          <p:cNvCxnSpPr>
            <a:cxnSpLocks/>
          </p:cNvCxnSpPr>
          <p:nvPr/>
        </p:nvCxnSpPr>
        <p:spPr>
          <a:xfrm>
            <a:off x="5995334" y="830104"/>
            <a:ext cx="14914" cy="273600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D57F01B3-AD4D-4E13-9D62-D744F2A0F129}"/>
              </a:ext>
            </a:extLst>
          </p:cNvPr>
          <p:cNvCxnSpPr>
            <a:cxnSpLocks/>
          </p:cNvCxnSpPr>
          <p:nvPr/>
        </p:nvCxnSpPr>
        <p:spPr>
          <a:xfrm>
            <a:off x="5991256" y="3666712"/>
            <a:ext cx="14914" cy="313200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3408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39F0F-09B5-A7DA-B467-336E78323377}"/>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3A41D9DD-0D63-0BA1-E863-F17913123164}"/>
              </a:ext>
            </a:extLst>
          </p:cNvPr>
          <p:cNvSpPr txBox="1"/>
          <p:nvPr/>
        </p:nvSpPr>
        <p:spPr>
          <a:xfrm>
            <a:off x="0" y="-1"/>
            <a:ext cx="12192000" cy="400110"/>
          </a:xfrm>
          <a:prstGeom prst="rect">
            <a:avLst/>
          </a:prstGeom>
          <a:solidFill>
            <a:schemeClr val="accent5">
              <a:lumMod val="40000"/>
              <a:lumOff val="60000"/>
            </a:schemeClr>
          </a:solidFill>
        </p:spPr>
        <p:txBody>
          <a:bodyPr wrap="square" lIns="91440" tIns="45720" rIns="91440" bIns="45720" anchor="t">
            <a:spAutoFit/>
          </a:bodyPr>
          <a:lstStyle/>
          <a:p>
            <a:pPr>
              <a:defRPr/>
            </a:pPr>
            <a:r>
              <a:rPr lang="en-US" altLang="ja-JP" sz="2000" b="1" dirty="0">
                <a:latin typeface="+mj-ea"/>
              </a:rPr>
              <a:t>1-2.  </a:t>
            </a:r>
            <a:r>
              <a:rPr lang="ja-JP" altLang="en-US" sz="2000" b="1" dirty="0">
                <a:latin typeface="+mj-ea"/>
              </a:rPr>
              <a:t>大阪スマートシティネクストステージについて</a:t>
            </a:r>
            <a:endParaRPr lang="en-US" altLang="ja-JP" sz="2000" b="1" dirty="0">
              <a:solidFill>
                <a:prstClr val="black"/>
              </a:solidFill>
            </a:endParaRPr>
          </a:p>
        </p:txBody>
      </p:sp>
      <p:sp>
        <p:nvSpPr>
          <p:cNvPr id="4" name="スライド番号プレースホルダー 3">
            <a:extLst>
              <a:ext uri="{FF2B5EF4-FFF2-40B4-BE49-F238E27FC236}">
                <a16:creationId xmlns:a16="http://schemas.microsoft.com/office/drawing/2014/main" id="{A48730C0-22D9-46CE-CA44-483E4EF9298C}"/>
              </a:ext>
            </a:extLst>
          </p:cNvPr>
          <p:cNvSpPr>
            <a:spLocks noGrp="1"/>
          </p:cNvSpPr>
          <p:nvPr>
            <p:ph type="sldNum" sz="quarter" idx="12"/>
          </p:nvPr>
        </p:nvSpPr>
        <p:spPr>
          <a:xfrm>
            <a:off x="9444418" y="6465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7" name="テキスト ボックス 6">
            <a:extLst>
              <a:ext uri="{FF2B5EF4-FFF2-40B4-BE49-F238E27FC236}">
                <a16:creationId xmlns:a16="http://schemas.microsoft.com/office/drawing/2014/main" id="{10144282-7057-C83A-F65F-69262C194F32}"/>
              </a:ext>
            </a:extLst>
          </p:cNvPr>
          <p:cNvSpPr txBox="1"/>
          <p:nvPr/>
        </p:nvSpPr>
        <p:spPr>
          <a:xfrm>
            <a:off x="306865" y="435845"/>
            <a:ext cx="11572875" cy="64633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solidFill>
                  <a:srgbClr val="000000"/>
                </a:solidFill>
                <a:latin typeface="Meiryo UI"/>
                <a:ea typeface="Meiryo UI"/>
              </a:rPr>
              <a:t>スマートシティ戦略</a:t>
            </a:r>
            <a:r>
              <a:rPr lang="en-US" altLang="ja-JP" dirty="0">
                <a:solidFill>
                  <a:srgbClr val="000000"/>
                </a:solidFill>
                <a:latin typeface="Meiryo UI"/>
                <a:ea typeface="Meiryo UI"/>
              </a:rPr>
              <a:t>Ver.1.0</a:t>
            </a:r>
            <a:r>
              <a:rPr lang="ja-JP" altLang="en-US" dirty="0">
                <a:solidFill>
                  <a:srgbClr val="000000"/>
                </a:solidFill>
                <a:latin typeface="Meiryo UI"/>
                <a:ea typeface="Meiryo UI"/>
              </a:rPr>
              <a:t>及び</a:t>
            </a:r>
            <a:r>
              <a:rPr lang="en-US" altLang="ja-JP" dirty="0">
                <a:solidFill>
                  <a:srgbClr val="000000"/>
                </a:solidFill>
                <a:latin typeface="Meiryo UI"/>
                <a:ea typeface="Meiryo UI"/>
              </a:rPr>
              <a:t>ver.2.0</a:t>
            </a:r>
            <a:r>
              <a:rPr lang="ja-JP" altLang="en-US" dirty="0">
                <a:solidFill>
                  <a:srgbClr val="000000"/>
                </a:solidFill>
                <a:latin typeface="Meiryo UI"/>
                <a:ea typeface="Meiryo UI"/>
              </a:rPr>
              <a:t>に基づき推進してきた取組は、一定の成果を挙げてきた。一方、この</a:t>
            </a:r>
            <a:r>
              <a:rPr lang="en-US" altLang="ja-JP" dirty="0">
                <a:solidFill>
                  <a:srgbClr val="000000"/>
                </a:solidFill>
                <a:latin typeface="Meiryo UI"/>
                <a:ea typeface="Meiryo UI"/>
              </a:rPr>
              <a:t>5</a:t>
            </a:r>
            <a:r>
              <a:rPr lang="ja-JP" altLang="en-US" dirty="0">
                <a:solidFill>
                  <a:srgbClr val="000000"/>
                </a:solidFill>
                <a:latin typeface="Meiryo UI"/>
                <a:ea typeface="Meiryo UI"/>
              </a:rPr>
              <a:t>年間で大阪府市を取り巻く環境は大きく変化しており、こうした変化に適応する新たな段階として、</a:t>
            </a:r>
            <a:r>
              <a:rPr lang="ja-JP" altLang="en-US" dirty="0">
                <a:solidFill>
                  <a:srgbClr val="FF0000"/>
                </a:solidFill>
                <a:latin typeface="Meiryo UI"/>
                <a:ea typeface="Meiryo UI"/>
              </a:rPr>
              <a:t>次期スマートシティ戦略</a:t>
            </a:r>
            <a:r>
              <a:rPr lang="ja-JP" altLang="en-US" dirty="0">
                <a:solidFill>
                  <a:srgbClr val="000000"/>
                </a:solidFill>
                <a:latin typeface="Meiryo UI"/>
                <a:ea typeface="Meiryo UI"/>
              </a:rPr>
              <a:t>を策定する。</a:t>
            </a:r>
          </a:p>
        </p:txBody>
      </p:sp>
      <p:sp>
        <p:nvSpPr>
          <p:cNvPr id="21" name="テキスト ボックス 20">
            <a:extLst>
              <a:ext uri="{FF2B5EF4-FFF2-40B4-BE49-F238E27FC236}">
                <a16:creationId xmlns:a16="http://schemas.microsoft.com/office/drawing/2014/main" id="{EFA0B6EF-852F-272F-9C37-A14C1BFB2789}"/>
              </a:ext>
            </a:extLst>
          </p:cNvPr>
          <p:cNvSpPr txBox="1"/>
          <p:nvPr/>
        </p:nvSpPr>
        <p:spPr>
          <a:xfrm>
            <a:off x="7499719" y="4599745"/>
            <a:ext cx="1906733" cy="584775"/>
          </a:xfrm>
          <a:prstGeom prst="rect">
            <a:avLst/>
          </a:prstGeom>
          <a:noFill/>
        </p:spPr>
        <p:txBody>
          <a:bodyPr wrap="square" rtlCol="0">
            <a:spAutoFit/>
          </a:bodyPr>
          <a:lstStyle/>
          <a:p>
            <a:pPr algn="ctr"/>
            <a:r>
              <a:rPr kumimoji="1" lang="ja-JP" altLang="en-US" sz="1600" dirty="0"/>
              <a:t>環境の変化に適応</a:t>
            </a:r>
            <a:r>
              <a:rPr lang="ja-JP" altLang="en-US" sz="1600" dirty="0"/>
              <a:t>し、</a:t>
            </a:r>
            <a:endParaRPr lang="en-US" altLang="ja-JP" sz="1600" dirty="0"/>
          </a:p>
          <a:p>
            <a:pPr algn="ctr"/>
            <a:r>
              <a:rPr kumimoji="1" lang="ja-JP" altLang="en-US" sz="1600" dirty="0"/>
              <a:t>新しいステージへ</a:t>
            </a:r>
            <a:endParaRPr kumimoji="1" lang="en-US" altLang="ja-JP" sz="1600" dirty="0"/>
          </a:p>
        </p:txBody>
      </p:sp>
      <p:sp>
        <p:nvSpPr>
          <p:cNvPr id="23" name="テキスト ボックス 22">
            <a:extLst>
              <a:ext uri="{FF2B5EF4-FFF2-40B4-BE49-F238E27FC236}">
                <a16:creationId xmlns:a16="http://schemas.microsoft.com/office/drawing/2014/main" id="{00666ADE-2A5B-0100-8539-AEDC5BC635B7}"/>
              </a:ext>
            </a:extLst>
          </p:cNvPr>
          <p:cNvSpPr txBox="1"/>
          <p:nvPr/>
        </p:nvSpPr>
        <p:spPr>
          <a:xfrm>
            <a:off x="5635322" y="2907438"/>
            <a:ext cx="2083392" cy="523220"/>
          </a:xfrm>
          <a:prstGeom prst="rect">
            <a:avLst/>
          </a:prstGeom>
          <a:noFill/>
        </p:spPr>
        <p:txBody>
          <a:bodyPr wrap="square" rtlCol="0">
            <a:spAutoFit/>
          </a:bodyPr>
          <a:lstStyle/>
          <a:p>
            <a:pPr algn="ctr"/>
            <a:r>
              <a:rPr kumimoji="1" lang="ja-JP" altLang="en-US" sz="1400" dirty="0"/>
              <a:t>一定の</a:t>
            </a:r>
            <a:br>
              <a:rPr kumimoji="1" lang="en-US" altLang="ja-JP" sz="1400" dirty="0"/>
            </a:br>
            <a:r>
              <a:rPr kumimoji="1" lang="ja-JP" altLang="en-US" sz="1400" dirty="0"/>
              <a:t>成果を確認</a:t>
            </a:r>
          </a:p>
        </p:txBody>
      </p:sp>
      <p:sp>
        <p:nvSpPr>
          <p:cNvPr id="26" name="正方形/長方形 25">
            <a:extLst>
              <a:ext uri="{FF2B5EF4-FFF2-40B4-BE49-F238E27FC236}">
                <a16:creationId xmlns:a16="http://schemas.microsoft.com/office/drawing/2014/main" id="{BAE3E58B-F444-2EB5-A609-3039D111F958}"/>
              </a:ext>
            </a:extLst>
          </p:cNvPr>
          <p:cNvSpPr/>
          <p:nvPr/>
        </p:nvSpPr>
        <p:spPr>
          <a:xfrm>
            <a:off x="219435" y="2885247"/>
            <a:ext cx="520231" cy="1152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lang="ja-JP" altLang="en-US" sz="1600" b="1" dirty="0"/>
              <a:t>大阪府</a:t>
            </a:r>
          </a:p>
        </p:txBody>
      </p:sp>
      <p:sp>
        <p:nvSpPr>
          <p:cNvPr id="27" name="正方形/長方形 26">
            <a:extLst>
              <a:ext uri="{FF2B5EF4-FFF2-40B4-BE49-F238E27FC236}">
                <a16:creationId xmlns:a16="http://schemas.microsoft.com/office/drawing/2014/main" id="{0A56A8C6-B001-BBDD-744A-8947CF6072C9}"/>
              </a:ext>
            </a:extLst>
          </p:cNvPr>
          <p:cNvSpPr/>
          <p:nvPr/>
        </p:nvSpPr>
        <p:spPr>
          <a:xfrm>
            <a:off x="219435" y="4183428"/>
            <a:ext cx="520231" cy="1152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lang="ja-JP" altLang="en-US" sz="1600" b="1" dirty="0"/>
              <a:t>大阪市</a:t>
            </a:r>
          </a:p>
        </p:txBody>
      </p:sp>
      <p:sp>
        <p:nvSpPr>
          <p:cNvPr id="28" name="正方形/長方形 27">
            <a:extLst>
              <a:ext uri="{FF2B5EF4-FFF2-40B4-BE49-F238E27FC236}">
                <a16:creationId xmlns:a16="http://schemas.microsoft.com/office/drawing/2014/main" id="{8DDD9051-E22E-CA3D-FF33-4F2FAA2A98CB}"/>
              </a:ext>
            </a:extLst>
          </p:cNvPr>
          <p:cNvSpPr/>
          <p:nvPr/>
        </p:nvSpPr>
        <p:spPr>
          <a:xfrm>
            <a:off x="869353" y="2885248"/>
            <a:ext cx="5061947" cy="1152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300"/>
              </a:spcAft>
            </a:pPr>
            <a:r>
              <a:rPr kumimoji="1" lang="ja-JP" altLang="en-US" sz="1400" b="1" u="sng" dirty="0">
                <a:solidFill>
                  <a:schemeClr val="tx1"/>
                </a:solidFill>
              </a:rPr>
              <a:t>スマートシティの基盤作り</a:t>
            </a:r>
            <a:r>
              <a:rPr kumimoji="1" lang="en-US" altLang="ja-JP" sz="1400" b="1" u="sng" dirty="0">
                <a:solidFill>
                  <a:schemeClr val="tx1"/>
                </a:solidFill>
              </a:rPr>
              <a:t>×</a:t>
            </a:r>
            <a:r>
              <a:rPr kumimoji="1" lang="ja-JP" altLang="en-US" sz="1400" b="1" u="sng" dirty="0">
                <a:solidFill>
                  <a:schemeClr val="tx1"/>
                </a:solidFill>
              </a:rPr>
              <a:t>府域全体の</a:t>
            </a:r>
            <a:r>
              <a:rPr kumimoji="1" lang="en-US" altLang="ja-JP" sz="1400" b="1" u="sng" dirty="0">
                <a:solidFill>
                  <a:schemeClr val="tx1"/>
                </a:solidFill>
              </a:rPr>
              <a:t>DX</a:t>
            </a:r>
            <a:r>
              <a:rPr kumimoji="1" lang="ja-JP" altLang="en-US" sz="1400" b="1" u="sng" dirty="0">
                <a:solidFill>
                  <a:schemeClr val="tx1"/>
                </a:solidFill>
              </a:rPr>
              <a:t>推進</a:t>
            </a:r>
            <a:endParaRPr kumimoji="1" lang="en-US" altLang="ja-JP" sz="1400" b="1" u="sng" dirty="0">
              <a:solidFill>
                <a:schemeClr val="tx1"/>
              </a:solidFill>
            </a:endParaRPr>
          </a:p>
          <a:p>
            <a:pPr marL="285750" indent="-285750">
              <a:spcAft>
                <a:spcPts val="300"/>
              </a:spcAft>
              <a:buFont typeface="Wingdings" panose="05000000000000000000" pitchFamily="2" charset="2"/>
              <a:buChar char="ü"/>
            </a:pPr>
            <a:r>
              <a:rPr kumimoji="1" lang="en-US" altLang="ja-JP" sz="1400" dirty="0">
                <a:solidFill>
                  <a:schemeClr val="tx1"/>
                </a:solidFill>
              </a:rPr>
              <a:t>OSPF</a:t>
            </a:r>
            <a:r>
              <a:rPr kumimoji="1" lang="ja-JP" altLang="en-US" sz="1400" dirty="0">
                <a:solidFill>
                  <a:schemeClr val="tx1"/>
                </a:solidFill>
              </a:rPr>
              <a:t>を通じた公民連携の強化</a:t>
            </a:r>
            <a:endParaRPr kumimoji="1" lang="en-US" altLang="ja-JP" sz="1400" dirty="0">
              <a:solidFill>
                <a:schemeClr val="tx1"/>
              </a:solidFill>
            </a:endParaRPr>
          </a:p>
          <a:p>
            <a:pPr marL="285750" indent="-285750">
              <a:spcAft>
                <a:spcPts val="300"/>
              </a:spcAft>
              <a:buFont typeface="Wingdings" panose="05000000000000000000" pitchFamily="2" charset="2"/>
              <a:buChar char="ü"/>
            </a:pPr>
            <a:r>
              <a:rPr lang="ja-JP" altLang="en-US" sz="1400" dirty="0">
                <a:solidFill>
                  <a:schemeClr val="tx1"/>
                </a:solidFill>
              </a:rPr>
              <a:t>市町村</a:t>
            </a:r>
            <a:r>
              <a:rPr lang="en-US" altLang="ja-JP" sz="1400" dirty="0">
                <a:solidFill>
                  <a:schemeClr val="tx1"/>
                </a:solidFill>
              </a:rPr>
              <a:t>DX</a:t>
            </a:r>
            <a:r>
              <a:rPr lang="ja-JP" altLang="en-US" sz="1400" dirty="0">
                <a:solidFill>
                  <a:schemeClr val="tx1"/>
                </a:solidFill>
              </a:rPr>
              <a:t>の包括的支援（</a:t>
            </a:r>
            <a:r>
              <a:rPr lang="en-US" altLang="ja-JP" sz="1400" dirty="0">
                <a:solidFill>
                  <a:schemeClr val="tx1"/>
                </a:solidFill>
              </a:rPr>
              <a:t>GovTech</a:t>
            </a:r>
            <a:r>
              <a:rPr lang="ja-JP" altLang="en-US" sz="1400" dirty="0">
                <a:solidFill>
                  <a:schemeClr val="tx1"/>
                </a:solidFill>
              </a:rPr>
              <a:t>大阪）</a:t>
            </a:r>
            <a:endParaRPr lang="en-US" altLang="ja-JP" sz="1400" dirty="0">
              <a:solidFill>
                <a:schemeClr val="tx1"/>
              </a:solidFill>
            </a:endParaRPr>
          </a:p>
          <a:p>
            <a:pPr marL="285750" indent="-285750">
              <a:spcAft>
                <a:spcPts val="300"/>
              </a:spcAft>
              <a:buFont typeface="Wingdings" panose="05000000000000000000" pitchFamily="2" charset="2"/>
              <a:buChar char="ü"/>
            </a:pPr>
            <a:r>
              <a:rPr lang="ja-JP" altLang="en-US" sz="1400" dirty="0">
                <a:solidFill>
                  <a:schemeClr val="tx1"/>
                </a:solidFill>
              </a:rPr>
              <a:t>大阪広域データ連携基盤（</a:t>
            </a:r>
            <a:r>
              <a:rPr lang="en-US" altLang="ja-JP" sz="1400" dirty="0">
                <a:solidFill>
                  <a:schemeClr val="tx1"/>
                </a:solidFill>
              </a:rPr>
              <a:t>ORDEN</a:t>
            </a:r>
            <a:r>
              <a:rPr lang="ja-JP" altLang="en-US" sz="1400" dirty="0">
                <a:solidFill>
                  <a:schemeClr val="tx1"/>
                </a:solidFill>
              </a:rPr>
              <a:t>）の構築と運用</a:t>
            </a:r>
            <a:endParaRPr lang="en-US" altLang="ja-JP" sz="1400" dirty="0">
              <a:solidFill>
                <a:schemeClr val="tx1"/>
              </a:solidFill>
            </a:endParaRPr>
          </a:p>
        </p:txBody>
      </p:sp>
      <p:sp>
        <p:nvSpPr>
          <p:cNvPr id="29" name="正方形/長方形 28">
            <a:extLst>
              <a:ext uri="{FF2B5EF4-FFF2-40B4-BE49-F238E27FC236}">
                <a16:creationId xmlns:a16="http://schemas.microsoft.com/office/drawing/2014/main" id="{613DBF90-18FA-5EBC-DDDF-EBD6C86344DB}"/>
              </a:ext>
            </a:extLst>
          </p:cNvPr>
          <p:cNvSpPr/>
          <p:nvPr/>
        </p:nvSpPr>
        <p:spPr>
          <a:xfrm>
            <a:off x="869352" y="4183430"/>
            <a:ext cx="5061947" cy="1152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300"/>
              </a:spcAft>
            </a:pPr>
            <a:r>
              <a:rPr kumimoji="1" lang="ja-JP" altLang="en-US" sz="1400" b="1" u="sng" dirty="0">
                <a:solidFill>
                  <a:schemeClr val="tx1"/>
                </a:solidFill>
              </a:rPr>
              <a:t>大阪市</a:t>
            </a:r>
            <a:r>
              <a:rPr kumimoji="1" lang="en-US" altLang="ja-JP" sz="1400" b="1" u="sng" dirty="0">
                <a:solidFill>
                  <a:schemeClr val="tx1"/>
                </a:solidFill>
              </a:rPr>
              <a:t>DX</a:t>
            </a:r>
            <a:r>
              <a:rPr kumimoji="1" lang="ja-JP" altLang="en-US" sz="1400" b="1" u="sng" dirty="0">
                <a:solidFill>
                  <a:schemeClr val="tx1"/>
                </a:solidFill>
              </a:rPr>
              <a:t>戦略に基づくスマートシティ推進</a:t>
            </a:r>
            <a:endParaRPr kumimoji="1" lang="en-US" altLang="ja-JP" sz="1400" b="1" u="sng" dirty="0">
              <a:solidFill>
                <a:schemeClr val="tx1"/>
              </a:solidFill>
            </a:endParaRPr>
          </a:p>
          <a:p>
            <a:pPr marL="285750" indent="-285750">
              <a:spcAft>
                <a:spcPts val="300"/>
              </a:spcAft>
              <a:buFont typeface="Wingdings" panose="05000000000000000000" pitchFamily="2" charset="2"/>
              <a:buChar char="ü"/>
            </a:pPr>
            <a:r>
              <a:rPr lang="ja-JP" altLang="en-US" sz="1400" dirty="0">
                <a:solidFill>
                  <a:schemeClr val="tx1"/>
                </a:solidFill>
              </a:rPr>
              <a:t>サービス</a:t>
            </a:r>
            <a:r>
              <a:rPr lang="en-US" altLang="ja-JP" sz="1400" dirty="0">
                <a:solidFill>
                  <a:schemeClr val="tx1"/>
                </a:solidFill>
              </a:rPr>
              <a:t>DX</a:t>
            </a:r>
            <a:r>
              <a:rPr lang="ja-JP" altLang="en-US" sz="1400" dirty="0">
                <a:solidFill>
                  <a:schemeClr val="tx1"/>
                </a:solidFill>
              </a:rPr>
              <a:t>：行政手続のオンライン化、サービス・機能の拡充</a:t>
            </a:r>
            <a:endParaRPr kumimoji="1" lang="en-US" altLang="ja-JP" sz="1400" dirty="0">
              <a:solidFill>
                <a:schemeClr val="tx1"/>
              </a:solidFill>
            </a:endParaRPr>
          </a:p>
          <a:p>
            <a:pPr marL="285750" indent="-285750">
              <a:spcAft>
                <a:spcPts val="300"/>
              </a:spcAft>
              <a:buFont typeface="Wingdings" panose="05000000000000000000" pitchFamily="2" charset="2"/>
              <a:buChar char="ü"/>
            </a:pPr>
            <a:r>
              <a:rPr lang="ja-JP" altLang="en-US" sz="1400" dirty="0">
                <a:solidFill>
                  <a:schemeClr val="tx1"/>
                </a:solidFill>
              </a:rPr>
              <a:t>都市・まち</a:t>
            </a:r>
            <a:r>
              <a:rPr lang="en-US" altLang="ja-JP" sz="1400" dirty="0">
                <a:solidFill>
                  <a:schemeClr val="tx1"/>
                </a:solidFill>
              </a:rPr>
              <a:t>DX</a:t>
            </a:r>
            <a:r>
              <a:rPr lang="ja-JP" altLang="en-US" sz="1400" dirty="0">
                <a:solidFill>
                  <a:schemeClr val="tx1"/>
                </a:solidFill>
              </a:rPr>
              <a:t>：設計・工事監理業務の効率化、脱炭素化</a:t>
            </a:r>
            <a:endParaRPr lang="en-US" altLang="ja-JP" sz="1400" dirty="0">
              <a:solidFill>
                <a:schemeClr val="tx1"/>
              </a:solidFill>
            </a:endParaRPr>
          </a:p>
          <a:p>
            <a:pPr marL="285750" indent="-285750">
              <a:spcAft>
                <a:spcPts val="300"/>
              </a:spcAft>
              <a:buFont typeface="Wingdings" panose="05000000000000000000" pitchFamily="2" charset="2"/>
              <a:buChar char="ü"/>
            </a:pPr>
            <a:r>
              <a:rPr lang="ja-JP" altLang="en-US" sz="1400" dirty="0">
                <a:solidFill>
                  <a:schemeClr val="tx1"/>
                </a:solidFill>
              </a:rPr>
              <a:t>行政</a:t>
            </a:r>
            <a:r>
              <a:rPr lang="en-US" altLang="ja-JP" sz="1400" dirty="0">
                <a:solidFill>
                  <a:schemeClr val="tx1"/>
                </a:solidFill>
              </a:rPr>
              <a:t>DX</a:t>
            </a:r>
            <a:r>
              <a:rPr lang="ja-JP" altLang="en-US" sz="1400" dirty="0">
                <a:solidFill>
                  <a:schemeClr val="tx1"/>
                </a:solidFill>
              </a:rPr>
              <a:t>：バックオフィス</a:t>
            </a:r>
            <a:r>
              <a:rPr lang="en-US" altLang="ja-JP" sz="1400" dirty="0">
                <a:solidFill>
                  <a:schemeClr val="tx1"/>
                </a:solidFill>
              </a:rPr>
              <a:t>DX</a:t>
            </a:r>
            <a:r>
              <a:rPr lang="ja-JP" altLang="en-US" sz="1400" dirty="0">
                <a:solidFill>
                  <a:schemeClr val="tx1"/>
                </a:solidFill>
              </a:rPr>
              <a:t>、生成</a:t>
            </a:r>
            <a:r>
              <a:rPr lang="en-US" altLang="ja-JP" sz="1400" dirty="0">
                <a:solidFill>
                  <a:schemeClr val="tx1"/>
                </a:solidFill>
              </a:rPr>
              <a:t>AI</a:t>
            </a:r>
            <a:r>
              <a:rPr lang="ja-JP" altLang="en-US" sz="1400" dirty="0">
                <a:solidFill>
                  <a:schemeClr val="tx1"/>
                </a:solidFill>
              </a:rPr>
              <a:t>を活用した業務効率化</a:t>
            </a:r>
            <a:endParaRPr lang="en-US" altLang="ja-JP" sz="1400" dirty="0">
              <a:solidFill>
                <a:schemeClr val="tx1"/>
              </a:solidFill>
            </a:endParaRPr>
          </a:p>
        </p:txBody>
      </p:sp>
      <p:sp>
        <p:nvSpPr>
          <p:cNvPr id="30" name="正方形/長方形 29">
            <a:extLst>
              <a:ext uri="{FF2B5EF4-FFF2-40B4-BE49-F238E27FC236}">
                <a16:creationId xmlns:a16="http://schemas.microsoft.com/office/drawing/2014/main" id="{5EC6E273-4ED6-33E8-4A72-B5E79A3883D7}"/>
              </a:ext>
            </a:extLst>
          </p:cNvPr>
          <p:cNvSpPr/>
          <p:nvPr/>
        </p:nvSpPr>
        <p:spPr>
          <a:xfrm>
            <a:off x="9475442" y="1802920"/>
            <a:ext cx="2083392" cy="4948625"/>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ltLang="ja-JP" sz="1600" dirty="0">
              <a:solidFill>
                <a:schemeClr val="tx1"/>
              </a:solidFill>
            </a:endParaRPr>
          </a:p>
        </p:txBody>
      </p:sp>
      <p:sp>
        <p:nvSpPr>
          <p:cNvPr id="35" name="テキスト ボックス 34">
            <a:extLst>
              <a:ext uri="{FF2B5EF4-FFF2-40B4-BE49-F238E27FC236}">
                <a16:creationId xmlns:a16="http://schemas.microsoft.com/office/drawing/2014/main" id="{0BE9D125-1893-E6C6-A691-6C14037A0460}"/>
              </a:ext>
            </a:extLst>
          </p:cNvPr>
          <p:cNvSpPr txBox="1"/>
          <p:nvPr/>
        </p:nvSpPr>
        <p:spPr>
          <a:xfrm>
            <a:off x="9854129" y="4960801"/>
            <a:ext cx="1440000" cy="588266"/>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defRPr sz="2000" b="1">
                <a:solidFill>
                  <a:schemeClr val="lt1"/>
                </a:solidFill>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ja-JP" altLang="en-US" sz="1400" dirty="0"/>
              <a:t>住民</a:t>
            </a:r>
            <a:r>
              <a:rPr lang="en-US" altLang="ja-JP" sz="1400" dirty="0"/>
              <a:t>QOL</a:t>
            </a:r>
            <a:br>
              <a:rPr lang="en-US" altLang="ja-JP" sz="1400" dirty="0"/>
            </a:br>
            <a:r>
              <a:rPr lang="ja-JP" altLang="en-US" sz="1400" dirty="0"/>
              <a:t>の向上</a:t>
            </a:r>
          </a:p>
        </p:txBody>
      </p:sp>
      <p:sp>
        <p:nvSpPr>
          <p:cNvPr id="36" name="テキスト ボックス 35">
            <a:extLst>
              <a:ext uri="{FF2B5EF4-FFF2-40B4-BE49-F238E27FC236}">
                <a16:creationId xmlns:a16="http://schemas.microsoft.com/office/drawing/2014/main" id="{3BC3AF12-7B93-B649-3E1A-10B05A6199E8}"/>
              </a:ext>
            </a:extLst>
          </p:cNvPr>
          <p:cNvSpPr txBox="1"/>
          <p:nvPr/>
        </p:nvSpPr>
        <p:spPr>
          <a:xfrm>
            <a:off x="9854129" y="5645756"/>
            <a:ext cx="1440000" cy="5868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ja-JP"/>
            </a:defPPr>
            <a:lvl1pPr>
              <a:defRPr sz="2000" b="1">
                <a:solidFill>
                  <a:schemeClr val="lt1"/>
                </a:solidFill>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ja-JP" altLang="en-US" sz="1400" dirty="0"/>
              <a:t>都市競争力</a:t>
            </a:r>
            <a:endParaRPr lang="en-US" altLang="ja-JP" sz="1400" dirty="0"/>
          </a:p>
          <a:p>
            <a:pPr algn="ctr"/>
            <a:r>
              <a:rPr lang="ja-JP" altLang="en-US" sz="1400" dirty="0"/>
              <a:t>の強化</a:t>
            </a:r>
          </a:p>
        </p:txBody>
      </p:sp>
      <p:sp>
        <p:nvSpPr>
          <p:cNvPr id="37" name="テキスト ボックス 36">
            <a:extLst>
              <a:ext uri="{FF2B5EF4-FFF2-40B4-BE49-F238E27FC236}">
                <a16:creationId xmlns:a16="http://schemas.microsoft.com/office/drawing/2014/main" id="{53DEF3F6-6D6A-CE7D-3686-4629C6AFEAF7}"/>
              </a:ext>
            </a:extLst>
          </p:cNvPr>
          <p:cNvSpPr txBox="1"/>
          <p:nvPr/>
        </p:nvSpPr>
        <p:spPr>
          <a:xfrm>
            <a:off x="9412743" y="4350753"/>
            <a:ext cx="2244209" cy="584775"/>
          </a:xfrm>
          <a:prstGeom prst="rect">
            <a:avLst/>
          </a:prstGeom>
          <a:noFill/>
        </p:spPr>
        <p:txBody>
          <a:bodyPr wrap="square" rtlCol="0">
            <a:spAutoFit/>
          </a:bodyPr>
          <a:lstStyle/>
          <a:p>
            <a:pPr algn="ctr"/>
            <a:r>
              <a:rPr kumimoji="1" lang="ja-JP" altLang="en-US" sz="1600" dirty="0">
                <a:solidFill>
                  <a:srgbClr val="FF0000"/>
                </a:solidFill>
              </a:rPr>
              <a:t>スマートシティ戦略の</a:t>
            </a:r>
            <a:endParaRPr kumimoji="1" lang="en-US" altLang="ja-JP" sz="1600" dirty="0">
              <a:solidFill>
                <a:srgbClr val="FF0000"/>
              </a:solidFill>
            </a:endParaRPr>
          </a:p>
          <a:p>
            <a:pPr algn="ctr"/>
            <a:r>
              <a:rPr kumimoji="1" lang="ja-JP" altLang="en-US" sz="1600" dirty="0">
                <a:solidFill>
                  <a:srgbClr val="FF0000"/>
                </a:solidFill>
              </a:rPr>
              <a:t>新たなステージとして</a:t>
            </a:r>
          </a:p>
        </p:txBody>
      </p:sp>
      <p:pic>
        <p:nvPicPr>
          <p:cNvPr id="41" name="グラフィックス 40" descr="山形の矢印 単色塗りつぶし">
            <a:extLst>
              <a:ext uri="{FF2B5EF4-FFF2-40B4-BE49-F238E27FC236}">
                <a16:creationId xmlns:a16="http://schemas.microsoft.com/office/drawing/2014/main" id="{43D94ACE-2A65-E3B7-B5A4-1BE37F3DE5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56173" y="3807244"/>
            <a:ext cx="649551" cy="649551"/>
          </a:xfrm>
          <a:prstGeom prst="rect">
            <a:avLst/>
          </a:prstGeom>
        </p:spPr>
      </p:pic>
      <p:sp>
        <p:nvSpPr>
          <p:cNvPr id="42" name="正方形/長方形 41">
            <a:extLst>
              <a:ext uri="{FF2B5EF4-FFF2-40B4-BE49-F238E27FC236}">
                <a16:creationId xmlns:a16="http://schemas.microsoft.com/office/drawing/2014/main" id="{03766EBD-46FF-2EEC-2DC7-860EE1E03178}"/>
              </a:ext>
            </a:extLst>
          </p:cNvPr>
          <p:cNvSpPr/>
          <p:nvPr/>
        </p:nvSpPr>
        <p:spPr>
          <a:xfrm>
            <a:off x="219435" y="5481610"/>
            <a:ext cx="520231" cy="1202479"/>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600" b="1" dirty="0"/>
              <a:t>環境の変化</a:t>
            </a:r>
          </a:p>
        </p:txBody>
      </p:sp>
      <p:sp>
        <p:nvSpPr>
          <p:cNvPr id="43" name="正方形/長方形 42">
            <a:extLst>
              <a:ext uri="{FF2B5EF4-FFF2-40B4-BE49-F238E27FC236}">
                <a16:creationId xmlns:a16="http://schemas.microsoft.com/office/drawing/2014/main" id="{7D07A2EE-459F-BB59-712A-CB80CFDF52D1}"/>
              </a:ext>
            </a:extLst>
          </p:cNvPr>
          <p:cNvSpPr/>
          <p:nvPr/>
        </p:nvSpPr>
        <p:spPr>
          <a:xfrm>
            <a:off x="869352" y="5481610"/>
            <a:ext cx="5061947" cy="120247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spcAft>
                <a:spcPts val="300"/>
              </a:spcAft>
              <a:buFont typeface="Wingdings" panose="05000000000000000000" pitchFamily="2" charset="2"/>
              <a:buChar char="ü"/>
            </a:pPr>
            <a:r>
              <a:rPr kumimoji="1" lang="ja-JP" altLang="en-US" sz="1400" b="1" dirty="0">
                <a:solidFill>
                  <a:schemeClr val="tx1"/>
                </a:solidFill>
              </a:rPr>
              <a:t>テクノロジーの変化</a:t>
            </a:r>
            <a:r>
              <a:rPr kumimoji="1" lang="ja-JP" altLang="en-US" sz="1400" dirty="0">
                <a:solidFill>
                  <a:schemeClr val="tx1"/>
                </a:solidFill>
              </a:rPr>
              <a:t>（</a:t>
            </a:r>
            <a:r>
              <a:rPr kumimoji="1" lang="en-US" altLang="ja-JP" sz="1400" dirty="0">
                <a:solidFill>
                  <a:schemeClr val="tx1"/>
                </a:solidFill>
              </a:rPr>
              <a:t>AI</a:t>
            </a:r>
            <a:r>
              <a:rPr kumimoji="1" lang="ja-JP" altLang="en-US" sz="1400" dirty="0">
                <a:solidFill>
                  <a:schemeClr val="tx1"/>
                </a:solidFill>
              </a:rPr>
              <a:t>の飛躍的進化、通信インフラの高度化、</a:t>
            </a:r>
            <a:r>
              <a:rPr lang="ja-JP" altLang="en-US" sz="1400" dirty="0">
                <a:solidFill>
                  <a:schemeClr val="tx1"/>
                </a:solidFill>
              </a:rPr>
              <a:t>データ駆動型社会の進展</a:t>
            </a:r>
            <a:r>
              <a:rPr kumimoji="1" lang="ja-JP" altLang="en-US" sz="1400" dirty="0">
                <a:solidFill>
                  <a:schemeClr val="tx1"/>
                </a:solidFill>
              </a:rPr>
              <a:t>　など）</a:t>
            </a:r>
            <a:endParaRPr kumimoji="1" lang="en-US" altLang="ja-JP" sz="1400" dirty="0">
              <a:solidFill>
                <a:schemeClr val="tx1"/>
              </a:solidFill>
            </a:endParaRPr>
          </a:p>
          <a:p>
            <a:pPr marL="285750" indent="-285750">
              <a:spcAft>
                <a:spcPts val="300"/>
              </a:spcAft>
              <a:buFont typeface="Wingdings" panose="05000000000000000000" pitchFamily="2" charset="2"/>
              <a:buChar char="ü"/>
            </a:pPr>
            <a:r>
              <a:rPr lang="ja-JP" altLang="en-US" sz="1400" b="1" dirty="0">
                <a:solidFill>
                  <a:schemeClr val="tx1"/>
                </a:solidFill>
              </a:rPr>
              <a:t>社会環境の変化</a:t>
            </a:r>
            <a:r>
              <a:rPr lang="ja-JP" altLang="en-US" sz="1400" dirty="0">
                <a:solidFill>
                  <a:schemeClr val="tx1"/>
                </a:solidFill>
              </a:rPr>
              <a:t>（人口構造の不可逆的な変化、都市課題の</a:t>
            </a:r>
            <a:br>
              <a:rPr lang="en-US" altLang="ja-JP" sz="1400" dirty="0">
                <a:solidFill>
                  <a:schemeClr val="tx1"/>
                </a:solidFill>
              </a:rPr>
            </a:br>
            <a:r>
              <a:rPr lang="ja-JP" altLang="en-US" sz="1400" dirty="0">
                <a:solidFill>
                  <a:schemeClr val="tx1"/>
                </a:solidFill>
              </a:rPr>
              <a:t>深刻化、ライフスタイルと価値観の変化　など）</a:t>
            </a:r>
            <a:endParaRPr kumimoji="1" lang="en-US" altLang="ja-JP" sz="1400" dirty="0">
              <a:solidFill>
                <a:schemeClr val="tx1"/>
              </a:solidFill>
            </a:endParaRPr>
          </a:p>
        </p:txBody>
      </p:sp>
      <p:pic>
        <p:nvPicPr>
          <p:cNvPr id="46" name="グラフィックス 45" descr="的中 単色塗りつぶし">
            <a:extLst>
              <a:ext uri="{FF2B5EF4-FFF2-40B4-BE49-F238E27FC236}">
                <a16:creationId xmlns:a16="http://schemas.microsoft.com/office/drawing/2014/main" id="{A816212D-CCA3-942D-DA4C-5D4C3BDE00F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669888" y="4500584"/>
            <a:ext cx="520231" cy="520231"/>
          </a:xfrm>
          <a:prstGeom prst="rect">
            <a:avLst/>
          </a:prstGeom>
        </p:spPr>
      </p:pic>
      <p:cxnSp>
        <p:nvCxnSpPr>
          <p:cNvPr id="48" name="コネクタ: カギ線 47">
            <a:extLst>
              <a:ext uri="{FF2B5EF4-FFF2-40B4-BE49-F238E27FC236}">
                <a16:creationId xmlns:a16="http://schemas.microsoft.com/office/drawing/2014/main" id="{78E03AB9-15E1-771B-695C-31BD4F6596A2}"/>
              </a:ext>
            </a:extLst>
          </p:cNvPr>
          <p:cNvCxnSpPr>
            <a:cxnSpLocks/>
            <a:stCxn id="45" idx="3"/>
            <a:endCxn id="58" idx="1"/>
          </p:cNvCxnSpPr>
          <p:nvPr/>
        </p:nvCxnSpPr>
        <p:spPr>
          <a:xfrm>
            <a:off x="6190119" y="3428321"/>
            <a:ext cx="1593518" cy="702830"/>
          </a:xfrm>
          <a:prstGeom prst="bentConnector3">
            <a:avLst>
              <a:gd name="adj1" fmla="val 68725"/>
            </a:avLst>
          </a:prstGeom>
          <a:ln>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コネクタ: カギ線 49">
            <a:extLst>
              <a:ext uri="{FF2B5EF4-FFF2-40B4-BE49-F238E27FC236}">
                <a16:creationId xmlns:a16="http://schemas.microsoft.com/office/drawing/2014/main" id="{AB25CB63-C9B0-F6D9-5085-B67E018B8718}"/>
              </a:ext>
            </a:extLst>
          </p:cNvPr>
          <p:cNvCxnSpPr>
            <a:cxnSpLocks/>
            <a:stCxn id="46" idx="3"/>
            <a:endCxn id="58" idx="1"/>
          </p:cNvCxnSpPr>
          <p:nvPr/>
        </p:nvCxnSpPr>
        <p:spPr>
          <a:xfrm flipV="1">
            <a:off x="6190119" y="4131151"/>
            <a:ext cx="1593518" cy="629549"/>
          </a:xfrm>
          <a:prstGeom prst="bentConnector3">
            <a:avLst>
              <a:gd name="adj1" fmla="val 68725"/>
            </a:avLst>
          </a:prstGeom>
          <a:ln>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6" name="テキスト ボックス 55">
            <a:extLst>
              <a:ext uri="{FF2B5EF4-FFF2-40B4-BE49-F238E27FC236}">
                <a16:creationId xmlns:a16="http://schemas.microsoft.com/office/drawing/2014/main" id="{DE914CBB-D849-7F89-C1F0-219E8CF2BA47}"/>
              </a:ext>
            </a:extLst>
          </p:cNvPr>
          <p:cNvSpPr txBox="1"/>
          <p:nvPr/>
        </p:nvSpPr>
        <p:spPr>
          <a:xfrm>
            <a:off x="5635322" y="4239584"/>
            <a:ext cx="2083392" cy="523220"/>
          </a:xfrm>
          <a:prstGeom prst="rect">
            <a:avLst/>
          </a:prstGeom>
          <a:noFill/>
        </p:spPr>
        <p:txBody>
          <a:bodyPr wrap="square" rtlCol="0">
            <a:spAutoFit/>
          </a:bodyPr>
          <a:lstStyle/>
          <a:p>
            <a:pPr algn="ctr"/>
            <a:r>
              <a:rPr kumimoji="1" lang="ja-JP" altLang="en-US" sz="1400" dirty="0"/>
              <a:t>一定の</a:t>
            </a:r>
            <a:br>
              <a:rPr kumimoji="1" lang="en-US" altLang="ja-JP" sz="1400" dirty="0"/>
            </a:br>
            <a:r>
              <a:rPr kumimoji="1" lang="ja-JP" altLang="en-US" sz="1400" dirty="0"/>
              <a:t>成果を確認</a:t>
            </a:r>
          </a:p>
        </p:txBody>
      </p:sp>
      <p:sp>
        <p:nvSpPr>
          <p:cNvPr id="57" name="楕円 56">
            <a:extLst>
              <a:ext uri="{FF2B5EF4-FFF2-40B4-BE49-F238E27FC236}">
                <a16:creationId xmlns:a16="http://schemas.microsoft.com/office/drawing/2014/main" id="{5296A5CB-5863-EC5A-EF71-798930A4665B}"/>
              </a:ext>
            </a:extLst>
          </p:cNvPr>
          <p:cNvSpPr/>
          <p:nvPr/>
        </p:nvSpPr>
        <p:spPr>
          <a:xfrm>
            <a:off x="7986130" y="3861645"/>
            <a:ext cx="576000" cy="575733"/>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8" name="図 57">
            <a:extLst>
              <a:ext uri="{FF2B5EF4-FFF2-40B4-BE49-F238E27FC236}">
                <a16:creationId xmlns:a16="http://schemas.microsoft.com/office/drawing/2014/main" id="{351C9E39-CC76-4DB4-7937-B5441E40B460}"/>
              </a:ext>
            </a:extLst>
          </p:cNvPr>
          <p:cNvPicPr>
            <a:picLocks noChangeAspect="1"/>
          </p:cNvPicPr>
          <p:nvPr/>
        </p:nvPicPr>
        <p:blipFill>
          <a:blip r:embed="rId7" cstate="screen">
            <a:extLst>
              <a:ext uri="{BEBA8EAE-BF5A-486C-A8C5-ECC9F3942E4B}">
                <a14:imgProps xmlns:a14="http://schemas.microsoft.com/office/drawing/2010/main">
                  <a14:imgLayer r:embed="rId8">
                    <a14:imgEffect>
                      <a14:backgroundRemoval t="9851" b="89851" l="9786" r="90214">
                        <a14:foregroundMark x1="53823" y1="29254" x2="53823" y2="29254"/>
                        <a14:foregroundMark x1="75841" y1="57612" x2="75841" y2="57612"/>
                        <a14:foregroundMark x1="90214" y1="43284" x2="90214" y2="43284"/>
                        <a14:foregroundMark x1="64526" y1="45373" x2="64526" y2="45373"/>
                      </a14:backgroundRemoval>
                    </a14:imgEffect>
                  </a14:imgLayer>
                </a14:imgProps>
              </a:ext>
              <a:ext uri="{28A0092B-C50C-407E-A947-70E740481C1C}">
                <a14:useLocalDpi xmlns:a14="http://schemas.microsoft.com/office/drawing/2010/main"/>
              </a:ext>
            </a:extLst>
          </a:blip>
          <a:stretch>
            <a:fillRect/>
          </a:stretch>
        </p:blipFill>
        <p:spPr>
          <a:xfrm>
            <a:off x="7783637" y="3665952"/>
            <a:ext cx="908179" cy="930397"/>
          </a:xfrm>
          <a:prstGeom prst="rect">
            <a:avLst/>
          </a:prstGeom>
        </p:spPr>
      </p:pic>
      <p:cxnSp>
        <p:nvCxnSpPr>
          <p:cNvPr id="64" name="コネクタ: カギ線 63">
            <a:extLst>
              <a:ext uri="{FF2B5EF4-FFF2-40B4-BE49-F238E27FC236}">
                <a16:creationId xmlns:a16="http://schemas.microsoft.com/office/drawing/2014/main" id="{5A01C009-C065-8F07-56B2-A8F0F4F612EA}"/>
              </a:ext>
            </a:extLst>
          </p:cNvPr>
          <p:cNvCxnSpPr>
            <a:cxnSpLocks/>
            <a:stCxn id="81" idx="3"/>
            <a:endCxn id="58" idx="1"/>
          </p:cNvCxnSpPr>
          <p:nvPr/>
        </p:nvCxnSpPr>
        <p:spPr>
          <a:xfrm flipV="1">
            <a:off x="6191003" y="4131151"/>
            <a:ext cx="1592634" cy="1952366"/>
          </a:xfrm>
          <a:prstGeom prst="bentConnector3">
            <a:avLst>
              <a:gd name="adj1" fmla="val 68735"/>
            </a:avLst>
          </a:prstGeom>
          <a:ln>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8" name="矢印: 山形 77">
            <a:extLst>
              <a:ext uri="{FF2B5EF4-FFF2-40B4-BE49-F238E27FC236}">
                <a16:creationId xmlns:a16="http://schemas.microsoft.com/office/drawing/2014/main" id="{232FEB99-CA47-6C4E-ECD7-0ABBB0FB5235}"/>
              </a:ext>
            </a:extLst>
          </p:cNvPr>
          <p:cNvSpPr/>
          <p:nvPr/>
        </p:nvSpPr>
        <p:spPr>
          <a:xfrm>
            <a:off x="869352" y="1197291"/>
            <a:ext cx="5061947" cy="504000"/>
          </a:xfrm>
          <a:prstGeom prst="chevro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a:solidFill>
                  <a:schemeClr val="bg1">
                    <a:lumMod val="95000"/>
                  </a:schemeClr>
                </a:solidFill>
              </a:rPr>
              <a:t>Ver.1.0</a:t>
            </a:r>
            <a:r>
              <a:rPr lang="ja-JP" altLang="en-US" sz="1600" b="1" dirty="0">
                <a:solidFill>
                  <a:schemeClr val="bg1">
                    <a:lumMod val="95000"/>
                  </a:schemeClr>
                </a:solidFill>
              </a:rPr>
              <a:t>、</a:t>
            </a:r>
            <a:r>
              <a:rPr lang="en-US" altLang="ja-JP" sz="1600" b="1" dirty="0">
                <a:solidFill>
                  <a:schemeClr val="bg1">
                    <a:lumMod val="95000"/>
                  </a:schemeClr>
                </a:solidFill>
              </a:rPr>
              <a:t>v</a:t>
            </a:r>
            <a:r>
              <a:rPr kumimoji="1" lang="en-US" altLang="ja-JP" sz="1600" b="1" dirty="0">
                <a:solidFill>
                  <a:schemeClr val="bg1">
                    <a:lumMod val="95000"/>
                  </a:schemeClr>
                </a:solidFill>
              </a:rPr>
              <a:t>er.2.0</a:t>
            </a:r>
            <a:r>
              <a:rPr kumimoji="1" lang="ja-JP" altLang="en-US" sz="1600" b="1" dirty="0">
                <a:solidFill>
                  <a:schemeClr val="bg1">
                    <a:lumMod val="95000"/>
                  </a:schemeClr>
                </a:solidFill>
              </a:rPr>
              <a:t>における取組</a:t>
            </a:r>
          </a:p>
        </p:txBody>
      </p:sp>
      <p:sp>
        <p:nvSpPr>
          <p:cNvPr id="79" name="矢印: 山形 78">
            <a:extLst>
              <a:ext uri="{FF2B5EF4-FFF2-40B4-BE49-F238E27FC236}">
                <a16:creationId xmlns:a16="http://schemas.microsoft.com/office/drawing/2014/main" id="{A6C2CF8C-072D-F89E-63CA-B98368FFAF92}"/>
              </a:ext>
            </a:extLst>
          </p:cNvPr>
          <p:cNvSpPr/>
          <p:nvPr/>
        </p:nvSpPr>
        <p:spPr>
          <a:xfrm>
            <a:off x="9475442" y="1197291"/>
            <a:ext cx="2083392" cy="504000"/>
          </a:xfrm>
          <a:prstGeom prst="chevron">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a:solidFill>
                  <a:schemeClr val="bg1">
                    <a:lumMod val="95000"/>
                  </a:schemeClr>
                </a:solidFill>
              </a:rPr>
              <a:t>大阪スマートシティ</a:t>
            </a:r>
            <a:endParaRPr kumimoji="1" lang="en-US" altLang="ja-JP" sz="1600" b="1" dirty="0">
              <a:solidFill>
                <a:schemeClr val="bg1">
                  <a:lumMod val="95000"/>
                </a:schemeClr>
              </a:solidFill>
            </a:endParaRPr>
          </a:p>
          <a:p>
            <a:pPr algn="ctr"/>
            <a:r>
              <a:rPr kumimoji="1" lang="ja-JP" altLang="en-US" sz="1600" b="1" dirty="0">
                <a:solidFill>
                  <a:schemeClr val="bg1">
                    <a:lumMod val="95000"/>
                  </a:schemeClr>
                </a:solidFill>
              </a:rPr>
              <a:t>ネクストステージ</a:t>
            </a:r>
          </a:p>
        </p:txBody>
      </p:sp>
      <p:pic>
        <p:nvPicPr>
          <p:cNvPr id="81" name="グラフィックス 80" descr="環状の矢印 枠線">
            <a:extLst>
              <a:ext uri="{FF2B5EF4-FFF2-40B4-BE49-F238E27FC236}">
                <a16:creationId xmlns:a16="http://schemas.microsoft.com/office/drawing/2014/main" id="{6585E096-1F26-6DBF-6C00-CDFE1DA8471B}"/>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669003" y="5822517"/>
            <a:ext cx="522000" cy="522000"/>
          </a:xfrm>
          <a:prstGeom prst="rect">
            <a:avLst/>
          </a:prstGeom>
        </p:spPr>
      </p:pic>
      <p:sp>
        <p:nvSpPr>
          <p:cNvPr id="102" name="テキスト ボックス 101">
            <a:extLst>
              <a:ext uri="{FF2B5EF4-FFF2-40B4-BE49-F238E27FC236}">
                <a16:creationId xmlns:a16="http://schemas.microsoft.com/office/drawing/2014/main" id="{CD2C3927-7ED4-E368-96EE-5588A63860D5}"/>
              </a:ext>
            </a:extLst>
          </p:cNvPr>
          <p:cNvSpPr txBox="1"/>
          <p:nvPr/>
        </p:nvSpPr>
        <p:spPr>
          <a:xfrm>
            <a:off x="9814847" y="1998459"/>
            <a:ext cx="1440000" cy="5868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ja-JP"/>
            </a:defPPr>
            <a:lvl1pPr>
              <a:defRPr sz="2000" b="1">
                <a:solidFill>
                  <a:schemeClr val="lt1"/>
                </a:solidFill>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altLang="ja-JP" sz="1400" dirty="0"/>
              <a:t>Ver.1.0/ver.2.0</a:t>
            </a:r>
          </a:p>
          <a:p>
            <a:pPr algn="ctr"/>
            <a:r>
              <a:rPr lang="ja-JP" altLang="en-US" sz="1400" dirty="0"/>
              <a:t>の取組成果</a:t>
            </a:r>
          </a:p>
        </p:txBody>
      </p:sp>
      <p:sp>
        <p:nvSpPr>
          <p:cNvPr id="103" name="テキスト ボックス 102">
            <a:extLst>
              <a:ext uri="{FF2B5EF4-FFF2-40B4-BE49-F238E27FC236}">
                <a16:creationId xmlns:a16="http://schemas.microsoft.com/office/drawing/2014/main" id="{3A7374A4-22DD-B8A2-53AE-56C636A07F4D}"/>
              </a:ext>
            </a:extLst>
          </p:cNvPr>
          <p:cNvSpPr txBox="1"/>
          <p:nvPr/>
        </p:nvSpPr>
        <p:spPr>
          <a:xfrm>
            <a:off x="9797138" y="2984339"/>
            <a:ext cx="1440000" cy="5868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ja-JP"/>
            </a:defPPr>
            <a:lvl1pPr>
              <a:defRPr sz="2000" b="1">
                <a:solidFill>
                  <a:schemeClr val="lt1"/>
                </a:solidFill>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ja-JP" altLang="en-US" sz="1400" dirty="0"/>
              <a:t>急速に変化する</a:t>
            </a:r>
            <a:endParaRPr lang="en-US" altLang="ja-JP" sz="1400" dirty="0"/>
          </a:p>
          <a:p>
            <a:pPr algn="ctr"/>
            <a:r>
              <a:rPr lang="ja-JP" altLang="en-US" sz="1400" dirty="0"/>
              <a:t>環境への適応</a:t>
            </a:r>
          </a:p>
        </p:txBody>
      </p:sp>
      <p:sp>
        <p:nvSpPr>
          <p:cNvPr id="104" name="乗算記号 103">
            <a:extLst>
              <a:ext uri="{FF2B5EF4-FFF2-40B4-BE49-F238E27FC236}">
                <a16:creationId xmlns:a16="http://schemas.microsoft.com/office/drawing/2014/main" id="{5D7A659C-A598-2D8E-4F79-235592775962}"/>
              </a:ext>
            </a:extLst>
          </p:cNvPr>
          <p:cNvSpPr/>
          <p:nvPr/>
        </p:nvSpPr>
        <p:spPr>
          <a:xfrm>
            <a:off x="10318849" y="2567942"/>
            <a:ext cx="432000" cy="432000"/>
          </a:xfrm>
          <a:prstGeom prst="mathMultiply">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5" name="グラフィックス 104" descr="山形の矢印 単色塗りつぶし">
            <a:extLst>
              <a:ext uri="{FF2B5EF4-FFF2-40B4-BE49-F238E27FC236}">
                <a16:creationId xmlns:a16="http://schemas.microsoft.com/office/drawing/2014/main" id="{DFC49D27-F358-7502-F6E1-4230E0208C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10210073" y="3705711"/>
            <a:ext cx="649551" cy="649551"/>
          </a:xfrm>
          <a:prstGeom prst="rect">
            <a:avLst/>
          </a:prstGeom>
        </p:spPr>
      </p:pic>
      <p:sp>
        <p:nvSpPr>
          <p:cNvPr id="106" name="テキスト ボックス 105">
            <a:extLst>
              <a:ext uri="{FF2B5EF4-FFF2-40B4-BE49-F238E27FC236}">
                <a16:creationId xmlns:a16="http://schemas.microsoft.com/office/drawing/2014/main" id="{B16709C4-DB79-49E0-3A64-DBB4B1E1D7D5}"/>
              </a:ext>
            </a:extLst>
          </p:cNvPr>
          <p:cNvSpPr txBox="1"/>
          <p:nvPr/>
        </p:nvSpPr>
        <p:spPr>
          <a:xfrm>
            <a:off x="9983103" y="6277095"/>
            <a:ext cx="1103490" cy="338554"/>
          </a:xfrm>
          <a:prstGeom prst="rect">
            <a:avLst/>
          </a:prstGeom>
          <a:noFill/>
        </p:spPr>
        <p:txBody>
          <a:bodyPr wrap="square" rtlCol="0">
            <a:spAutoFit/>
          </a:bodyPr>
          <a:lstStyle/>
          <a:p>
            <a:pPr algn="ctr"/>
            <a:r>
              <a:rPr lang="ja-JP" altLang="en-US" sz="1600" dirty="0"/>
              <a:t>の</a:t>
            </a:r>
            <a:r>
              <a:rPr kumimoji="1" lang="ja-JP" altLang="en-US" sz="1600" dirty="0"/>
              <a:t>実現へ</a:t>
            </a:r>
          </a:p>
        </p:txBody>
      </p:sp>
      <p:sp>
        <p:nvSpPr>
          <p:cNvPr id="3" name="正方形/長方形 2">
            <a:extLst>
              <a:ext uri="{FF2B5EF4-FFF2-40B4-BE49-F238E27FC236}">
                <a16:creationId xmlns:a16="http://schemas.microsoft.com/office/drawing/2014/main" id="{74CE0B66-E402-CEB3-3D73-205E96CE332F}"/>
              </a:ext>
            </a:extLst>
          </p:cNvPr>
          <p:cNvSpPr/>
          <p:nvPr/>
        </p:nvSpPr>
        <p:spPr>
          <a:xfrm>
            <a:off x="219435" y="1815037"/>
            <a:ext cx="520231" cy="92402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lang="ja-JP" altLang="en-US" sz="1600" b="1" dirty="0"/>
              <a:t>大阪府市</a:t>
            </a:r>
          </a:p>
        </p:txBody>
      </p:sp>
      <p:sp>
        <p:nvSpPr>
          <p:cNvPr id="6" name="正方形/長方形 5">
            <a:extLst>
              <a:ext uri="{FF2B5EF4-FFF2-40B4-BE49-F238E27FC236}">
                <a16:creationId xmlns:a16="http://schemas.microsoft.com/office/drawing/2014/main" id="{DBBA88B0-F4B0-9841-2D44-F6101B824630}"/>
              </a:ext>
            </a:extLst>
          </p:cNvPr>
          <p:cNvSpPr/>
          <p:nvPr/>
        </p:nvSpPr>
        <p:spPr>
          <a:xfrm>
            <a:off x="869352" y="1815037"/>
            <a:ext cx="5061947" cy="924029"/>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spcAft>
                <a:spcPts val="300"/>
              </a:spcAft>
              <a:buFont typeface="Wingdings" panose="05000000000000000000" pitchFamily="2" charset="2"/>
              <a:buChar char="ü"/>
            </a:pPr>
            <a:r>
              <a:rPr lang="ja-JP" altLang="en-US" sz="1400" dirty="0">
                <a:solidFill>
                  <a:schemeClr val="tx1"/>
                </a:solidFill>
              </a:rPr>
              <a:t>スーパーシティ型国家戦略特区を活用した先端的サービスの</a:t>
            </a:r>
            <a:endParaRPr lang="en-US" altLang="ja-JP" sz="1400" dirty="0">
              <a:solidFill>
                <a:schemeClr val="tx1"/>
              </a:solidFill>
            </a:endParaRPr>
          </a:p>
          <a:p>
            <a:pPr>
              <a:spcAft>
                <a:spcPts val="300"/>
              </a:spcAft>
            </a:pPr>
            <a:r>
              <a:rPr lang="ja-JP" altLang="en-US" sz="1400" dirty="0">
                <a:solidFill>
                  <a:schemeClr val="tx1"/>
                </a:solidFill>
              </a:rPr>
              <a:t>　　 実装と規制改革</a:t>
            </a:r>
            <a:endParaRPr lang="en-US" altLang="ja-JP" sz="1400" dirty="0">
              <a:solidFill>
                <a:schemeClr val="tx1"/>
              </a:solidFill>
            </a:endParaRPr>
          </a:p>
        </p:txBody>
      </p:sp>
      <p:pic>
        <p:nvPicPr>
          <p:cNvPr id="45" name="グラフィックス 44" descr="的中 単色塗りつぶし">
            <a:extLst>
              <a:ext uri="{FF2B5EF4-FFF2-40B4-BE49-F238E27FC236}">
                <a16:creationId xmlns:a16="http://schemas.microsoft.com/office/drawing/2014/main" id="{E62270AE-ED16-B0A1-0473-4B12466A963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669888" y="3168205"/>
            <a:ext cx="520231" cy="520231"/>
          </a:xfrm>
          <a:prstGeom prst="rect">
            <a:avLst/>
          </a:prstGeom>
        </p:spPr>
      </p:pic>
      <p:pic>
        <p:nvPicPr>
          <p:cNvPr id="12" name="グラフィックス 11" descr="的中 単色塗りつぶし">
            <a:extLst>
              <a:ext uri="{FF2B5EF4-FFF2-40B4-BE49-F238E27FC236}">
                <a16:creationId xmlns:a16="http://schemas.microsoft.com/office/drawing/2014/main" id="{18B38ACD-56CD-A1B7-CA18-B9697EEE790E}"/>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681014" y="2005392"/>
            <a:ext cx="520231" cy="520231"/>
          </a:xfrm>
          <a:prstGeom prst="rect">
            <a:avLst/>
          </a:prstGeom>
        </p:spPr>
      </p:pic>
      <p:cxnSp>
        <p:nvCxnSpPr>
          <p:cNvPr id="16" name="コネクタ: カギ線 15">
            <a:extLst>
              <a:ext uri="{FF2B5EF4-FFF2-40B4-BE49-F238E27FC236}">
                <a16:creationId xmlns:a16="http://schemas.microsoft.com/office/drawing/2014/main" id="{DADB753C-F29D-17BD-D934-9C81244C3587}"/>
              </a:ext>
            </a:extLst>
          </p:cNvPr>
          <p:cNvCxnSpPr>
            <a:cxnSpLocks/>
            <a:stCxn id="12" idx="3"/>
            <a:endCxn id="58" idx="1"/>
          </p:cNvCxnSpPr>
          <p:nvPr/>
        </p:nvCxnSpPr>
        <p:spPr>
          <a:xfrm>
            <a:off x="6201245" y="2265508"/>
            <a:ext cx="1582392" cy="1865643"/>
          </a:xfrm>
          <a:prstGeom prst="bentConnector3">
            <a:avLst>
              <a:gd name="adj1" fmla="val 68856"/>
            </a:avLst>
          </a:prstGeom>
          <a:ln>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C9FDEE50-BCAB-1C50-4F6F-32C998BDD41B}"/>
              </a:ext>
            </a:extLst>
          </p:cNvPr>
          <p:cNvSpPr txBox="1"/>
          <p:nvPr/>
        </p:nvSpPr>
        <p:spPr>
          <a:xfrm>
            <a:off x="5635322" y="1740102"/>
            <a:ext cx="2083392" cy="523220"/>
          </a:xfrm>
          <a:prstGeom prst="rect">
            <a:avLst/>
          </a:prstGeom>
          <a:noFill/>
        </p:spPr>
        <p:txBody>
          <a:bodyPr wrap="square" rtlCol="0">
            <a:spAutoFit/>
          </a:bodyPr>
          <a:lstStyle/>
          <a:p>
            <a:pPr algn="ctr"/>
            <a:r>
              <a:rPr kumimoji="1" lang="ja-JP" altLang="en-US" sz="1400" dirty="0"/>
              <a:t>一定の</a:t>
            </a:r>
            <a:br>
              <a:rPr kumimoji="1" lang="en-US" altLang="ja-JP" sz="1400" dirty="0"/>
            </a:br>
            <a:r>
              <a:rPr kumimoji="1" lang="ja-JP" altLang="en-US" sz="1400" dirty="0"/>
              <a:t>成果を確認</a:t>
            </a:r>
          </a:p>
        </p:txBody>
      </p:sp>
    </p:spTree>
    <p:extLst>
      <p:ext uri="{BB962C8B-B14F-4D97-AF65-F5344CB8AC3E}">
        <p14:creationId xmlns:p14="http://schemas.microsoft.com/office/powerpoint/2010/main" val="35106612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32443-09F5-8536-8C7C-220AA4F6DDF4}"/>
            </a:ext>
          </a:extLst>
        </p:cNvPr>
        <p:cNvGrpSpPr/>
        <p:nvPr/>
      </p:nvGrpSpPr>
      <p:grpSpPr>
        <a:xfrm>
          <a:off x="0" y="0"/>
          <a:ext cx="0" cy="0"/>
          <a:chOff x="0" y="0"/>
          <a:chExt cx="0" cy="0"/>
        </a:xfrm>
      </p:grpSpPr>
      <p:sp>
        <p:nvSpPr>
          <p:cNvPr id="48" name="テキスト ボックス 47">
            <a:extLst>
              <a:ext uri="{FF2B5EF4-FFF2-40B4-BE49-F238E27FC236}">
                <a16:creationId xmlns:a16="http://schemas.microsoft.com/office/drawing/2014/main" id="{B1BF1B13-A1BD-C91B-5858-16640633028F}"/>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t>【</a:t>
            </a:r>
            <a:r>
              <a:rPr kumimoji="1" lang="ja-JP" altLang="en-US" sz="2000" b="1" dirty="0"/>
              <a:t>参考</a:t>
            </a:r>
            <a:r>
              <a:rPr lang="en-US" altLang="ja-JP" sz="2000" b="1" dirty="0"/>
              <a:t>】</a:t>
            </a:r>
            <a:r>
              <a:rPr lang="ja-JP" altLang="en-US" sz="2000" b="1" dirty="0"/>
              <a:t>　</a:t>
            </a:r>
            <a:r>
              <a:rPr kumimoji="1" lang="en-US" altLang="ja-JP" sz="2000" b="1" dirty="0"/>
              <a:t>『</a:t>
            </a:r>
            <a:r>
              <a:rPr kumimoji="1" lang="ja-JP" altLang="en-US" sz="2000" b="1" dirty="0"/>
              <a:t>次世代型スマートシティ</a:t>
            </a:r>
            <a:r>
              <a:rPr kumimoji="1" lang="en-US" altLang="ja-JP" sz="2000" b="1" dirty="0"/>
              <a:t>OSAKA』</a:t>
            </a:r>
            <a:r>
              <a:rPr kumimoji="1" lang="ja-JP" altLang="en-US" sz="2000" b="1" dirty="0"/>
              <a:t>関連施策（大阪府）</a:t>
            </a:r>
            <a:r>
              <a:rPr kumimoji="1" lang="en-US" altLang="ja-JP" sz="2000" b="1" dirty="0"/>
              <a:t> 【</a:t>
            </a:r>
            <a:r>
              <a:rPr lang="en-US" altLang="ja-JP" sz="2000" b="1" dirty="0"/>
              <a:t>10</a:t>
            </a:r>
            <a:r>
              <a:rPr kumimoji="1" lang="en-US" altLang="ja-JP" sz="2000" b="1" dirty="0"/>
              <a:t>】</a:t>
            </a:r>
            <a:endParaRPr lang="en-US" altLang="ja-JP" sz="2000" b="1" dirty="0"/>
          </a:p>
        </p:txBody>
      </p:sp>
      <p:sp>
        <p:nvSpPr>
          <p:cNvPr id="37" name="スライド番号プレースホルダー 3">
            <a:extLst>
              <a:ext uri="{FF2B5EF4-FFF2-40B4-BE49-F238E27FC236}">
                <a16:creationId xmlns:a16="http://schemas.microsoft.com/office/drawing/2014/main" id="{338ECBB5-0F1A-3B28-F94A-93FFA610CB89}"/>
              </a:ext>
            </a:extLst>
          </p:cNvPr>
          <p:cNvSpPr>
            <a:spLocks noGrp="1"/>
          </p:cNvSpPr>
          <p:nvPr>
            <p:ph type="sldNum" sz="quarter" idx="12"/>
          </p:nvPr>
        </p:nvSpPr>
        <p:spPr>
          <a:xfrm>
            <a:off x="9448800" y="6472750"/>
            <a:ext cx="2743200" cy="365125"/>
          </a:xfrm>
        </p:spPr>
        <p:txBody>
          <a:bodyPr/>
          <a:lstStyle/>
          <a:p>
            <a:fld id="{63C598F0-0FE0-4076-80A3-C96A98F7321E}" type="slidenum">
              <a:rPr kumimoji="1" lang="ja-JP" altLang="en-US" smtClean="0"/>
              <a:t>70</a:t>
            </a:fld>
            <a:endParaRPr kumimoji="1" lang="ja-JP" altLang="en-US" dirty="0"/>
          </a:p>
        </p:txBody>
      </p:sp>
      <p:sp>
        <p:nvSpPr>
          <p:cNvPr id="18" name="正方形/長方形 17">
            <a:extLst>
              <a:ext uri="{FF2B5EF4-FFF2-40B4-BE49-F238E27FC236}">
                <a16:creationId xmlns:a16="http://schemas.microsoft.com/office/drawing/2014/main" id="{B044CCC2-CE98-45AF-8947-D4878D0A03F2}"/>
              </a:ext>
            </a:extLst>
          </p:cNvPr>
          <p:cNvSpPr/>
          <p:nvPr/>
        </p:nvSpPr>
        <p:spPr>
          <a:xfrm>
            <a:off x="935944" y="801797"/>
            <a:ext cx="11106122" cy="45505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lIns="180000" rIns="180000" rtlCol="0" anchor="t"/>
          <a:lstStyle/>
          <a:p>
            <a:pPr marL="0" lvl="1"/>
            <a:r>
              <a:rPr lang="ja-JP" altLang="en-US" sz="1200" dirty="0">
                <a:solidFill>
                  <a:schemeClr val="tx1"/>
                </a:solidFill>
              </a:rPr>
              <a:t>従来、紙ベースで行ってきた医療機関や福祉施設等の立入検査や許認可業務について、業務運用上の課題を改善し、医療機関や福祉施設等の利便性向上と職員の事務負担</a:t>
            </a:r>
            <a:endParaRPr lang="en-US" altLang="ja-JP" sz="1200" dirty="0">
              <a:solidFill>
                <a:schemeClr val="tx1"/>
              </a:solidFill>
            </a:endParaRPr>
          </a:p>
          <a:p>
            <a:pPr marL="0" lvl="1"/>
            <a:r>
              <a:rPr lang="ja-JP" altLang="en-US" sz="1200" dirty="0">
                <a:solidFill>
                  <a:schemeClr val="tx1"/>
                </a:solidFill>
              </a:rPr>
              <a:t>軽減を図ることにより、医療・福祉などの行政サービスの質の向上につなげる。</a:t>
            </a:r>
            <a:endParaRPr lang="en-US" altLang="ja-JP" sz="1200" dirty="0">
              <a:solidFill>
                <a:schemeClr val="tx1"/>
              </a:solidFill>
            </a:endParaRPr>
          </a:p>
        </p:txBody>
      </p:sp>
      <p:sp>
        <p:nvSpPr>
          <p:cNvPr id="20" name="正方形/長方形 19">
            <a:extLst>
              <a:ext uri="{FF2B5EF4-FFF2-40B4-BE49-F238E27FC236}">
                <a16:creationId xmlns:a16="http://schemas.microsoft.com/office/drawing/2014/main" id="{73ADD348-A329-4E52-895D-90E99FF3B76C}"/>
              </a:ext>
            </a:extLst>
          </p:cNvPr>
          <p:cNvSpPr/>
          <p:nvPr/>
        </p:nvSpPr>
        <p:spPr>
          <a:xfrm>
            <a:off x="149824" y="467918"/>
            <a:ext cx="11925149" cy="288000"/>
          </a:xfrm>
          <a:prstGeom prst="rect">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lang="ja-JP" altLang="en-US" sz="1400" b="1" dirty="0"/>
              <a:t>許認可・立入検査／指導監査等業務</a:t>
            </a:r>
            <a:r>
              <a:rPr lang="en-US" altLang="ja-JP" sz="1400" b="1" dirty="0"/>
              <a:t>DX</a:t>
            </a:r>
            <a:r>
              <a:rPr lang="ja-JP" altLang="en-US" sz="1400" b="1" dirty="0"/>
              <a:t>プラットフォームの構築</a:t>
            </a:r>
            <a:endParaRPr lang="ja-JP" altLang="ja-JP" sz="1400" b="1" dirty="0"/>
          </a:p>
        </p:txBody>
      </p:sp>
      <p:sp>
        <p:nvSpPr>
          <p:cNvPr id="11" name="正方形/長方形 10">
            <a:extLst>
              <a:ext uri="{FF2B5EF4-FFF2-40B4-BE49-F238E27FC236}">
                <a16:creationId xmlns:a16="http://schemas.microsoft.com/office/drawing/2014/main" id="{3CBF1351-AA73-4889-A820-50274D60BC47}"/>
              </a:ext>
            </a:extLst>
          </p:cNvPr>
          <p:cNvSpPr/>
          <p:nvPr/>
        </p:nvSpPr>
        <p:spPr>
          <a:xfrm>
            <a:off x="3484122" y="1795218"/>
            <a:ext cx="8585958" cy="3975600"/>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marL="0" lvl="1" algn="ctr"/>
            <a:endParaRPr lang="ja-JP" altLang="ja-JP" sz="2000">
              <a:solidFill>
                <a:schemeClr val="tx1"/>
              </a:solidFill>
            </a:endParaRPr>
          </a:p>
        </p:txBody>
      </p:sp>
      <p:sp>
        <p:nvSpPr>
          <p:cNvPr id="16" name="正方形/長方形 15">
            <a:extLst>
              <a:ext uri="{FF2B5EF4-FFF2-40B4-BE49-F238E27FC236}">
                <a16:creationId xmlns:a16="http://schemas.microsoft.com/office/drawing/2014/main" id="{9360D272-24BC-4119-8363-98B4D644EF4E}"/>
              </a:ext>
            </a:extLst>
          </p:cNvPr>
          <p:cNvSpPr/>
          <p:nvPr/>
        </p:nvSpPr>
        <p:spPr bwMode="gray">
          <a:xfrm>
            <a:off x="10508121" y="2615810"/>
            <a:ext cx="1350028" cy="1201254"/>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lIns="72000" tIns="72000" rIns="7200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buClr>
                <a:srgbClr val="000000"/>
              </a:buClr>
              <a:defRPr/>
            </a:pPr>
            <a:r>
              <a:rPr lang="ja-JP" altLang="en-US" sz="1400" b="1" kern="0" dirty="0">
                <a:solidFill>
                  <a:sysClr val="windowText" lastClr="000000"/>
                </a:solidFill>
                <a:latin typeface="Meiryo UI" panose="020B0604030504040204" pitchFamily="50" charset="-128"/>
                <a:ea typeface="Meiryo UI" panose="020B0604030504040204" pitchFamily="50" charset="-128"/>
              </a:rPr>
              <a:t>大阪府</a:t>
            </a:r>
            <a:endParaRPr lang="en-US" altLang="ja-JP" sz="1400" b="1" kern="0" dirty="0">
              <a:solidFill>
                <a:sysClr val="windowText" lastClr="000000"/>
              </a:solidFill>
              <a:latin typeface="Meiryo UI" panose="020B0604030504040204" pitchFamily="50" charset="-128"/>
              <a:ea typeface="Meiryo UI" panose="020B0604030504040204" pitchFamily="50" charset="-128"/>
            </a:endParaRPr>
          </a:p>
        </p:txBody>
      </p:sp>
      <p:sp>
        <p:nvSpPr>
          <p:cNvPr id="21" name="正方形/長方形 20">
            <a:extLst>
              <a:ext uri="{FF2B5EF4-FFF2-40B4-BE49-F238E27FC236}">
                <a16:creationId xmlns:a16="http://schemas.microsoft.com/office/drawing/2014/main" id="{B20909AA-7E66-4C3B-B1B9-95A003E0BE74}"/>
              </a:ext>
            </a:extLst>
          </p:cNvPr>
          <p:cNvSpPr/>
          <p:nvPr/>
        </p:nvSpPr>
        <p:spPr bwMode="gray">
          <a:xfrm>
            <a:off x="6205305" y="2477999"/>
            <a:ext cx="3056036" cy="2070342"/>
          </a:xfrm>
          <a:prstGeom prst="rect">
            <a:avLst/>
          </a:prstGeom>
          <a:solidFill>
            <a:schemeClr val="bg1"/>
          </a:solidFill>
          <a:ln w="28575" algn="ctr">
            <a:solidFill>
              <a:srgbClr val="006664"/>
            </a:solidFill>
            <a:miter lim="800000"/>
            <a:headEnd/>
            <a:tailEnd/>
          </a:ln>
          <a:effectLst>
            <a:outerShdw blurRad="50800" dist="38100" dir="2700000" algn="tl" rotWithShape="0">
              <a:prstClr val="black">
                <a:alpha val="40000"/>
              </a:prstClr>
            </a:outerShdw>
          </a:effectLst>
        </p:spPr>
        <p:txBody>
          <a:bodyPr wrap="none" lIns="72000" tIns="36000" rIns="72000" bIns="36000" rtlCol="0" anchor="t"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buClr>
                <a:srgbClr val="000000"/>
              </a:buClr>
              <a:defRPr/>
            </a:pPr>
            <a:r>
              <a:rPr lang="ja-JP" altLang="en-US" sz="1500" b="1" dirty="0">
                <a:solidFill>
                  <a:prstClr val="black"/>
                </a:solidFill>
                <a:latin typeface="Meiryo UI" panose="020B0604030504040204" pitchFamily="50" charset="-128"/>
                <a:ea typeface="Meiryo UI" panose="020B0604030504040204" pitchFamily="50" charset="-128"/>
              </a:rPr>
              <a:t>許認可・立入検査</a:t>
            </a:r>
            <a:r>
              <a:rPr lang="en-US" altLang="ja-JP" sz="1500" b="1" dirty="0">
                <a:solidFill>
                  <a:prstClr val="black"/>
                </a:solidFill>
                <a:latin typeface="Meiryo UI" panose="020B0604030504040204" pitchFamily="50" charset="-128"/>
                <a:ea typeface="Meiryo UI" panose="020B0604030504040204" pitchFamily="50" charset="-128"/>
              </a:rPr>
              <a:t>/</a:t>
            </a:r>
            <a:r>
              <a:rPr lang="ja-JP" altLang="en-US" sz="1500" b="1" dirty="0">
                <a:solidFill>
                  <a:prstClr val="black"/>
                </a:solidFill>
                <a:latin typeface="Meiryo UI" panose="020B0604030504040204" pitchFamily="50" charset="-128"/>
                <a:ea typeface="Meiryo UI" panose="020B0604030504040204" pitchFamily="50" charset="-128"/>
              </a:rPr>
              <a:t>指導監査</a:t>
            </a:r>
            <a:endParaRPr lang="en-US" altLang="ja-JP" sz="1500" b="1" dirty="0">
              <a:solidFill>
                <a:prstClr val="black"/>
              </a:solidFill>
              <a:latin typeface="Meiryo UI" panose="020B0604030504040204" pitchFamily="50" charset="-128"/>
              <a:ea typeface="Meiryo UI" panose="020B0604030504040204" pitchFamily="50" charset="-128"/>
            </a:endParaRPr>
          </a:p>
          <a:p>
            <a:pPr algn="ctr">
              <a:buClr>
                <a:srgbClr val="000000"/>
              </a:buClr>
              <a:defRPr/>
            </a:pPr>
            <a:r>
              <a:rPr lang="ja-JP" altLang="en-US" sz="1500" b="1" dirty="0">
                <a:solidFill>
                  <a:prstClr val="black"/>
                </a:solidFill>
                <a:latin typeface="Meiryo UI" panose="020B0604030504040204" pitchFamily="50" charset="-128"/>
                <a:ea typeface="Meiryo UI" panose="020B0604030504040204" pitchFamily="50" charset="-128"/>
              </a:rPr>
              <a:t>ＤＸプラットフォーム</a:t>
            </a:r>
            <a:endParaRPr lang="en-US" altLang="ja-JP" sz="1500" kern="0" dirty="0">
              <a:solidFill>
                <a:sysClr val="windowText" lastClr="000000"/>
              </a:solidFill>
              <a:latin typeface="Meiryo UI" panose="020B0604030504040204" pitchFamily="50" charset="-128"/>
              <a:ea typeface="Meiryo UI" panose="020B0604030504040204" pitchFamily="50" charset="-128"/>
            </a:endParaRPr>
          </a:p>
        </p:txBody>
      </p:sp>
      <p:sp>
        <p:nvSpPr>
          <p:cNvPr id="22" name="正方形/長方形 21">
            <a:extLst>
              <a:ext uri="{FF2B5EF4-FFF2-40B4-BE49-F238E27FC236}">
                <a16:creationId xmlns:a16="http://schemas.microsoft.com/office/drawing/2014/main" id="{56DE4DA6-7221-48EA-A7B7-18AF1C13B22C}"/>
              </a:ext>
            </a:extLst>
          </p:cNvPr>
          <p:cNvSpPr/>
          <p:nvPr/>
        </p:nvSpPr>
        <p:spPr bwMode="gray">
          <a:xfrm>
            <a:off x="3588459" y="2575244"/>
            <a:ext cx="1383628" cy="1202400"/>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lIns="72000" tIns="72000" rIns="72000" bIns="0" rtlCol="0" anchor="t">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buClr>
                <a:srgbClr val="000000"/>
              </a:buClr>
              <a:defRPr/>
            </a:pPr>
            <a:r>
              <a:rPr lang="ja-JP" altLang="en-US" sz="1400" b="1" kern="0" dirty="0">
                <a:solidFill>
                  <a:sysClr val="windowText" lastClr="000000"/>
                </a:solidFill>
                <a:latin typeface="Meiryo UI" panose="020B0604030504040204" pitchFamily="50" charset="-128"/>
                <a:ea typeface="Meiryo UI" panose="020B0604030504040204" pitchFamily="50" charset="-128"/>
              </a:rPr>
              <a:t>事業者</a:t>
            </a:r>
            <a:endParaRPr lang="en-US" altLang="ja-JP" sz="1400" b="1" kern="0" dirty="0">
              <a:solidFill>
                <a:sysClr val="windowText" lastClr="000000"/>
              </a:solidFill>
              <a:latin typeface="Meiryo UI" panose="020B0604030504040204" pitchFamily="50" charset="-128"/>
              <a:ea typeface="Meiryo UI" panose="020B0604030504040204" pitchFamily="50" charset="-128"/>
            </a:endParaRPr>
          </a:p>
        </p:txBody>
      </p:sp>
      <p:grpSp>
        <p:nvGrpSpPr>
          <p:cNvPr id="6" name="グループ化 5">
            <a:extLst>
              <a:ext uri="{FF2B5EF4-FFF2-40B4-BE49-F238E27FC236}">
                <a16:creationId xmlns:a16="http://schemas.microsoft.com/office/drawing/2014/main" id="{C9C3FF94-A005-44B0-93C7-A47AA39E8F3A}"/>
              </a:ext>
            </a:extLst>
          </p:cNvPr>
          <p:cNvGrpSpPr/>
          <p:nvPr/>
        </p:nvGrpSpPr>
        <p:grpSpPr>
          <a:xfrm>
            <a:off x="3696874" y="3067084"/>
            <a:ext cx="1100377" cy="593808"/>
            <a:chOff x="2043043" y="3914330"/>
            <a:chExt cx="1100377" cy="593808"/>
          </a:xfrm>
        </p:grpSpPr>
        <p:sp>
          <p:nvSpPr>
            <p:cNvPr id="24" name="テキスト ボックス 23">
              <a:extLst>
                <a:ext uri="{FF2B5EF4-FFF2-40B4-BE49-F238E27FC236}">
                  <a16:creationId xmlns:a16="http://schemas.microsoft.com/office/drawing/2014/main" id="{493AA4B9-4519-4F7B-B4C2-68A9628CD488}"/>
                </a:ext>
              </a:extLst>
            </p:cNvPr>
            <p:cNvSpPr txBox="1"/>
            <p:nvPr/>
          </p:nvSpPr>
          <p:spPr>
            <a:xfrm>
              <a:off x="2102664" y="3914330"/>
              <a:ext cx="1040756" cy="127002"/>
            </a:xfrm>
            <a:prstGeom prst="rect">
              <a:avLst/>
            </a:prstGeom>
            <a:noFill/>
          </p:spPr>
          <p:txBody>
            <a:bodyPr wrap="non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buSzPct val="100000"/>
                <a:defRPr/>
              </a:pPr>
              <a:r>
                <a:rPr lang="ja-JP" altLang="en-US" sz="1000" kern="0" dirty="0">
                  <a:latin typeface="Meiryo UI" panose="020B0604030504040204" pitchFamily="50" charset="-128"/>
                  <a:ea typeface="Meiryo UI" panose="020B0604030504040204" pitchFamily="50" charset="-128"/>
                </a:rPr>
                <a:t>医療機関や福祉施設等</a:t>
              </a:r>
              <a:endParaRPr lang="en-US" altLang="ja-JP" sz="1000" kern="0" dirty="0">
                <a:latin typeface="Meiryo UI" panose="020B0604030504040204" pitchFamily="50" charset="-128"/>
                <a:ea typeface="Meiryo UI" panose="020B0604030504040204" pitchFamily="50" charset="-128"/>
              </a:endParaRPr>
            </a:p>
          </p:txBody>
        </p:sp>
        <p:pic>
          <p:nvPicPr>
            <p:cNvPr id="25" name="グラフィックス 24" descr="病院 単色塗りつぶし">
              <a:extLst>
                <a:ext uri="{FF2B5EF4-FFF2-40B4-BE49-F238E27FC236}">
                  <a16:creationId xmlns:a16="http://schemas.microsoft.com/office/drawing/2014/main" id="{CD132556-D5D1-4E58-BD42-20536508EB4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043043" y="4080843"/>
              <a:ext cx="537158" cy="427295"/>
            </a:xfrm>
            <a:prstGeom prst="rect">
              <a:avLst/>
            </a:prstGeom>
          </p:spPr>
        </p:pic>
      </p:grpSp>
      <p:pic>
        <p:nvPicPr>
          <p:cNvPr id="26" name="グラフィックス 25" descr="ホーム 1 単色塗りつぶし">
            <a:extLst>
              <a:ext uri="{FF2B5EF4-FFF2-40B4-BE49-F238E27FC236}">
                <a16:creationId xmlns:a16="http://schemas.microsoft.com/office/drawing/2014/main" id="{8DC0C81C-DCDF-4FE2-B2F5-6E94D297AD7D}"/>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292827" y="3226079"/>
            <a:ext cx="537159" cy="427296"/>
          </a:xfrm>
          <a:prstGeom prst="rect">
            <a:avLst/>
          </a:prstGeom>
        </p:spPr>
      </p:pic>
      <p:sp>
        <p:nvSpPr>
          <p:cNvPr id="27" name="矢印: 左右 26">
            <a:extLst>
              <a:ext uri="{FF2B5EF4-FFF2-40B4-BE49-F238E27FC236}">
                <a16:creationId xmlns:a16="http://schemas.microsoft.com/office/drawing/2014/main" id="{57CB2F66-A35C-4C2E-9623-8FD97260FE6B}"/>
              </a:ext>
            </a:extLst>
          </p:cNvPr>
          <p:cNvSpPr/>
          <p:nvPr/>
        </p:nvSpPr>
        <p:spPr bwMode="gray">
          <a:xfrm>
            <a:off x="4992920" y="3113851"/>
            <a:ext cx="1152000" cy="213831"/>
          </a:xfrm>
          <a:prstGeom prst="leftRightArrow">
            <a:avLst>
              <a:gd name="adj1" fmla="val 42808"/>
              <a:gd name="adj2" fmla="val 50000"/>
            </a:avLst>
          </a:prstGeom>
          <a:solidFill>
            <a:srgbClr val="75787B"/>
          </a:solidFill>
          <a:ln w="12700" algn="ctr">
            <a:solidFill>
              <a:srgbClr val="75787B"/>
            </a:solidFill>
            <a:miter lim="800000"/>
            <a:headEnd/>
            <a:tailEnd/>
          </a:ln>
        </p:spPr>
        <p:txBody>
          <a:bodyPr wrap="square" lIns="36000" tIns="36000" rIns="36000" bIns="36000" rtlCol="0" anchor="ctr"/>
          <a:lstStyle/>
          <a:p>
            <a:pPr algn="ctr" fontAlgn="base">
              <a:spcBef>
                <a:spcPct val="0"/>
              </a:spcBef>
              <a:spcAft>
                <a:spcPct val="0"/>
              </a:spcAft>
              <a:defRPr/>
            </a:pPr>
            <a:endParaRPr lang="ja-JP" altLang="en-US" sz="1200">
              <a:solidFill>
                <a:prstClr val="black"/>
              </a:solidFill>
              <a:latin typeface="Yu Gothic UI" panose="020B0500000000000000" pitchFamily="50" charset="-128"/>
              <a:ea typeface="Yu Gothic UI" panose="020B0500000000000000" pitchFamily="50" charset="-128"/>
            </a:endParaRPr>
          </a:p>
        </p:txBody>
      </p:sp>
      <p:sp>
        <p:nvSpPr>
          <p:cNvPr id="28" name="矢印: 右 27">
            <a:extLst>
              <a:ext uri="{FF2B5EF4-FFF2-40B4-BE49-F238E27FC236}">
                <a16:creationId xmlns:a16="http://schemas.microsoft.com/office/drawing/2014/main" id="{7D4D3809-CF76-4658-9E12-D43DCE356EE4}"/>
              </a:ext>
            </a:extLst>
          </p:cNvPr>
          <p:cNvSpPr/>
          <p:nvPr/>
        </p:nvSpPr>
        <p:spPr bwMode="gray">
          <a:xfrm>
            <a:off x="4992920" y="2611104"/>
            <a:ext cx="1152000" cy="215445"/>
          </a:xfrm>
          <a:prstGeom prst="rightArrow">
            <a:avLst>
              <a:gd name="adj1" fmla="val 50000"/>
              <a:gd name="adj2" fmla="val 78295"/>
            </a:avLst>
          </a:prstGeom>
          <a:solidFill>
            <a:srgbClr val="1F497D"/>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90564">
              <a:buSzPct val="100000"/>
            </a:pPr>
            <a:endParaRPr lang="ja-JP" altLang="en-US" sz="1200" b="1">
              <a:solidFill>
                <a:schemeClr val="bg1"/>
              </a:solidFill>
              <a:latin typeface="Yu Gothic UI" panose="020B0500000000000000" pitchFamily="50" charset="-128"/>
              <a:ea typeface="Yu Gothic UI" panose="020B0500000000000000" pitchFamily="50" charset="-128"/>
            </a:endParaRPr>
          </a:p>
        </p:txBody>
      </p:sp>
      <p:sp>
        <p:nvSpPr>
          <p:cNvPr id="29" name="正方形/長方形 28">
            <a:extLst>
              <a:ext uri="{FF2B5EF4-FFF2-40B4-BE49-F238E27FC236}">
                <a16:creationId xmlns:a16="http://schemas.microsoft.com/office/drawing/2014/main" id="{3B9774A2-B659-4DD4-8590-60B31623CA16}"/>
              </a:ext>
            </a:extLst>
          </p:cNvPr>
          <p:cNvSpPr/>
          <p:nvPr/>
        </p:nvSpPr>
        <p:spPr bwMode="gray">
          <a:xfrm>
            <a:off x="6273911" y="5004250"/>
            <a:ext cx="2954272" cy="663970"/>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lIns="72000" tIns="36000" rIns="72000" bIns="0" rtlCol="0" anchor="t">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150000"/>
              </a:lnSpc>
              <a:buClr>
                <a:srgbClr val="000000"/>
              </a:buClr>
              <a:defRPr/>
            </a:pPr>
            <a:r>
              <a:rPr lang="ja-JP" altLang="en-US" sz="1400" b="1" kern="0" dirty="0">
                <a:latin typeface="Meiryo UI" panose="020B0604030504040204" pitchFamily="50" charset="-128"/>
                <a:ea typeface="Meiryo UI" panose="020B0604030504040204" pitchFamily="50" charset="-128"/>
              </a:rPr>
              <a:t>国及び府等のシステム</a:t>
            </a:r>
          </a:p>
          <a:p>
            <a:pPr algn="ctr">
              <a:lnSpc>
                <a:spcPct val="150000"/>
              </a:lnSpc>
              <a:buClr>
                <a:srgbClr val="000000"/>
              </a:buClr>
              <a:defRPr/>
            </a:pPr>
            <a:r>
              <a:rPr lang="ja-JP" altLang="en-US" kern="0" dirty="0">
                <a:latin typeface="Meiryo UI" panose="020B0604030504040204" pitchFamily="50" charset="-128"/>
                <a:ea typeface="Meiryo UI" panose="020B0604030504040204" pitchFamily="50" charset="-128"/>
              </a:rPr>
              <a:t>（申請・台帳情報、検査結果、決済情報など）</a:t>
            </a:r>
          </a:p>
        </p:txBody>
      </p:sp>
      <p:sp>
        <p:nvSpPr>
          <p:cNvPr id="30" name="テキスト ボックス 29">
            <a:extLst>
              <a:ext uri="{FF2B5EF4-FFF2-40B4-BE49-F238E27FC236}">
                <a16:creationId xmlns:a16="http://schemas.microsoft.com/office/drawing/2014/main" id="{D638F33D-19D5-4118-839A-7823AAF0224E}"/>
              </a:ext>
            </a:extLst>
          </p:cNvPr>
          <p:cNvSpPr txBox="1"/>
          <p:nvPr/>
        </p:nvSpPr>
        <p:spPr>
          <a:xfrm>
            <a:off x="6309672" y="2957944"/>
            <a:ext cx="1275411" cy="1556330"/>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algn="ctr"/>
            <a:r>
              <a:rPr lang="ja-JP" altLang="en-US" sz="105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事業者等ポータル</a:t>
            </a:r>
          </a:p>
        </p:txBody>
      </p:sp>
      <p:sp>
        <p:nvSpPr>
          <p:cNvPr id="31" name="矢印: 右 30">
            <a:extLst>
              <a:ext uri="{FF2B5EF4-FFF2-40B4-BE49-F238E27FC236}">
                <a16:creationId xmlns:a16="http://schemas.microsoft.com/office/drawing/2014/main" id="{28FDEC07-33C1-4207-8F7A-E70572F77D1F}"/>
              </a:ext>
            </a:extLst>
          </p:cNvPr>
          <p:cNvSpPr/>
          <p:nvPr/>
        </p:nvSpPr>
        <p:spPr bwMode="gray">
          <a:xfrm rot="2249098">
            <a:off x="4666000" y="4283784"/>
            <a:ext cx="1765474" cy="226016"/>
          </a:xfrm>
          <a:prstGeom prst="rightArrow">
            <a:avLst>
              <a:gd name="adj1" fmla="val 50000"/>
              <a:gd name="adj2" fmla="val 87825"/>
            </a:avLst>
          </a:prstGeom>
          <a:solidFill>
            <a:srgbClr val="1F497D"/>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90564">
              <a:buSzPct val="100000"/>
            </a:pPr>
            <a:endParaRPr lang="ja-JP" altLang="en-US" sz="1200" b="1">
              <a:solidFill>
                <a:schemeClr val="bg1"/>
              </a:solidFill>
              <a:latin typeface="Yu Gothic UI" panose="020B0500000000000000" pitchFamily="50" charset="-128"/>
              <a:ea typeface="Yu Gothic UI" panose="020B0500000000000000" pitchFamily="50" charset="-128"/>
            </a:endParaRPr>
          </a:p>
        </p:txBody>
      </p:sp>
      <p:sp>
        <p:nvSpPr>
          <p:cNvPr id="32" name="矢印: 左右 31">
            <a:extLst>
              <a:ext uri="{FF2B5EF4-FFF2-40B4-BE49-F238E27FC236}">
                <a16:creationId xmlns:a16="http://schemas.microsoft.com/office/drawing/2014/main" id="{F38B0673-0FDD-40C1-A1AD-5A26F8A78760}"/>
              </a:ext>
            </a:extLst>
          </p:cNvPr>
          <p:cNvSpPr/>
          <p:nvPr/>
        </p:nvSpPr>
        <p:spPr bwMode="gray">
          <a:xfrm rot="19852569">
            <a:off x="8966073" y="4309446"/>
            <a:ext cx="1894632" cy="220261"/>
          </a:xfrm>
          <a:prstGeom prst="leftRightArrow">
            <a:avLst/>
          </a:prstGeom>
          <a:solidFill>
            <a:srgbClr val="75787B"/>
          </a:solidFill>
          <a:ln w="12700" algn="ctr">
            <a:solidFill>
              <a:srgbClr val="75787B"/>
            </a:solidFill>
            <a:miter lim="800000"/>
            <a:headEnd/>
            <a:tailEnd/>
          </a:ln>
        </p:spPr>
        <p:txBody>
          <a:bodyPr wrap="square" lIns="36000" tIns="36000" rIns="36000" bIns="36000" rtlCol="0" anchor="ctr"/>
          <a:lstStyle/>
          <a:p>
            <a:pPr algn="ctr" fontAlgn="base">
              <a:spcBef>
                <a:spcPct val="0"/>
              </a:spcBef>
              <a:spcAft>
                <a:spcPct val="0"/>
              </a:spcAft>
              <a:defRPr/>
            </a:pPr>
            <a:endParaRPr lang="ja-JP" altLang="en-US" sz="1200">
              <a:solidFill>
                <a:prstClr val="black"/>
              </a:solidFill>
              <a:latin typeface="Yu Gothic UI" panose="020B0500000000000000" pitchFamily="50" charset="-128"/>
              <a:ea typeface="Yu Gothic UI" panose="020B0500000000000000" pitchFamily="50" charset="-128"/>
            </a:endParaRPr>
          </a:p>
        </p:txBody>
      </p:sp>
      <p:sp>
        <p:nvSpPr>
          <p:cNvPr id="33" name="テキスト ボックス 32">
            <a:extLst>
              <a:ext uri="{FF2B5EF4-FFF2-40B4-BE49-F238E27FC236}">
                <a16:creationId xmlns:a16="http://schemas.microsoft.com/office/drawing/2014/main" id="{ABA9C936-2B35-433F-AECB-6928D867CC66}"/>
              </a:ext>
            </a:extLst>
          </p:cNvPr>
          <p:cNvSpPr txBox="1"/>
          <p:nvPr/>
        </p:nvSpPr>
        <p:spPr>
          <a:xfrm>
            <a:off x="7884847" y="2952475"/>
            <a:ext cx="1275411" cy="1556330"/>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algn="ctr"/>
            <a:r>
              <a:rPr lang="ja-JP" altLang="en-US" sz="105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職員利用システム</a:t>
            </a:r>
          </a:p>
        </p:txBody>
      </p:sp>
      <p:sp>
        <p:nvSpPr>
          <p:cNvPr id="34" name="四角形: 角を丸くする 33">
            <a:extLst>
              <a:ext uri="{FF2B5EF4-FFF2-40B4-BE49-F238E27FC236}">
                <a16:creationId xmlns:a16="http://schemas.microsoft.com/office/drawing/2014/main" id="{E5C6FB84-E747-4F7D-BCCD-7A485BF48B8C}"/>
              </a:ext>
            </a:extLst>
          </p:cNvPr>
          <p:cNvSpPr/>
          <p:nvPr/>
        </p:nvSpPr>
        <p:spPr bwMode="gray">
          <a:xfrm>
            <a:off x="6406005" y="3229195"/>
            <a:ext cx="1082742" cy="280854"/>
          </a:xfrm>
          <a:prstGeom prst="roundRect">
            <a:avLst/>
          </a:prstGeom>
          <a:solidFill>
            <a:schemeClr val="bg1"/>
          </a:solidFill>
          <a:ln w="28575" algn="ctr">
            <a:solidFill>
              <a:srgbClr val="006664"/>
            </a:solidFill>
            <a:miter lim="800000"/>
            <a:headEnd/>
            <a:tailEnd/>
          </a:ln>
        </p:spPr>
        <p:txBody>
          <a:bodyPr wrap="square" lIns="0" tIns="54000" rIns="0" bIns="36000" rtlCol="0" anchor="ctr"/>
          <a:lstStyle/>
          <a:p>
            <a:pPr algn="ctr"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認証：</a:t>
            </a:r>
            <a:r>
              <a:rPr lang="en-US" altLang="ja-JP" sz="1000" dirty="0">
                <a:solidFill>
                  <a:prstClr val="black"/>
                </a:solidFill>
                <a:latin typeface="Meiryo UI" panose="020B0604030504040204" pitchFamily="50" charset="-128"/>
                <a:ea typeface="Meiryo UI" panose="020B0604030504040204" pitchFamily="50" charset="-128"/>
              </a:rPr>
              <a:t>G</a:t>
            </a:r>
            <a:r>
              <a:rPr lang="ja-JP" altLang="en-US" sz="1000" dirty="0">
                <a:solidFill>
                  <a:prstClr val="black"/>
                </a:solidFill>
                <a:latin typeface="Meiryo UI" panose="020B0604030504040204" pitchFamily="50" charset="-128"/>
                <a:ea typeface="Meiryo UI" panose="020B0604030504040204" pitchFamily="50" charset="-128"/>
              </a:rPr>
              <a:t>ビズ</a:t>
            </a:r>
            <a:r>
              <a:rPr lang="en-US" altLang="ja-JP" sz="1000" dirty="0">
                <a:solidFill>
                  <a:prstClr val="black"/>
                </a:solidFill>
                <a:latin typeface="Meiryo UI" panose="020B0604030504040204" pitchFamily="50" charset="-128"/>
                <a:ea typeface="Meiryo UI" panose="020B0604030504040204" pitchFamily="50" charset="-128"/>
              </a:rPr>
              <a:t>ID</a:t>
            </a:r>
            <a:r>
              <a:rPr lang="ja-JP" altLang="en-US" sz="1000" dirty="0">
                <a:solidFill>
                  <a:prstClr val="black"/>
                </a:solidFill>
                <a:latin typeface="Meiryo UI" panose="020B0604030504040204" pitchFamily="50" charset="-128"/>
                <a:ea typeface="Meiryo UI" panose="020B0604030504040204" pitchFamily="50" charset="-128"/>
              </a:rPr>
              <a:t>等</a:t>
            </a:r>
            <a:endParaRPr lang="en-US" altLang="ja-JP" sz="1000" dirty="0">
              <a:solidFill>
                <a:prstClr val="black"/>
              </a:solidFill>
              <a:latin typeface="Meiryo UI" panose="020B0604030504040204" pitchFamily="50" charset="-128"/>
              <a:ea typeface="Meiryo UI" panose="020B0604030504040204" pitchFamily="50" charset="-128"/>
            </a:endParaRPr>
          </a:p>
        </p:txBody>
      </p:sp>
      <p:sp>
        <p:nvSpPr>
          <p:cNvPr id="35" name="四角形: 角を丸くする 34">
            <a:extLst>
              <a:ext uri="{FF2B5EF4-FFF2-40B4-BE49-F238E27FC236}">
                <a16:creationId xmlns:a16="http://schemas.microsoft.com/office/drawing/2014/main" id="{8D8ACDA3-BC24-42BA-9941-61C4F4C9EAF9}"/>
              </a:ext>
            </a:extLst>
          </p:cNvPr>
          <p:cNvSpPr/>
          <p:nvPr/>
        </p:nvSpPr>
        <p:spPr bwMode="gray">
          <a:xfrm>
            <a:off x="7981180" y="3231666"/>
            <a:ext cx="1082742" cy="415788"/>
          </a:xfrm>
          <a:prstGeom prst="roundRect">
            <a:avLst/>
          </a:prstGeom>
          <a:solidFill>
            <a:schemeClr val="bg1"/>
          </a:solidFill>
          <a:ln w="28575" algn="ctr">
            <a:solidFill>
              <a:srgbClr val="006664"/>
            </a:solidFill>
            <a:miter lim="800000"/>
            <a:headEnd/>
            <a:tailEnd/>
          </a:ln>
        </p:spPr>
        <p:txBody>
          <a:bodyPr wrap="square" lIns="72000" tIns="72000" rIns="0" bIns="36000" rtlCol="0" anchor="ctr"/>
          <a:lstStyle/>
          <a:p>
            <a:pPr algn="ctr"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立入検査／</a:t>
            </a:r>
            <a:endParaRPr lang="en-US" altLang="ja-JP" sz="1000" dirty="0">
              <a:solidFill>
                <a:prstClr val="black"/>
              </a:solidFill>
              <a:latin typeface="Meiryo UI" panose="020B0604030504040204" pitchFamily="50" charset="-128"/>
              <a:ea typeface="Meiryo UI" panose="020B0604030504040204" pitchFamily="50" charset="-128"/>
            </a:endParaRPr>
          </a:p>
          <a:p>
            <a:pPr algn="ctr"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指導監査</a:t>
            </a:r>
            <a:r>
              <a:rPr lang="ja-JP" altLang="en-US" sz="900" dirty="0">
                <a:solidFill>
                  <a:prstClr val="black"/>
                </a:solidFill>
                <a:latin typeface="Meiryo UI" panose="020B0604030504040204" pitchFamily="50" charset="-128"/>
                <a:ea typeface="Meiryo UI" panose="020B0604030504040204" pitchFamily="50" charset="-128"/>
              </a:rPr>
              <a:t>（履歴）</a:t>
            </a:r>
            <a:endParaRPr lang="ja-JP" altLang="en-US" sz="1000" dirty="0">
              <a:solidFill>
                <a:prstClr val="black"/>
              </a:solidFill>
              <a:latin typeface="Meiryo UI" panose="020B0604030504040204" pitchFamily="50" charset="-128"/>
              <a:ea typeface="Meiryo UI" panose="020B0604030504040204" pitchFamily="50" charset="-128"/>
            </a:endParaRPr>
          </a:p>
        </p:txBody>
      </p:sp>
      <p:sp>
        <p:nvSpPr>
          <p:cNvPr id="36" name="四角形: 角を丸くする 35">
            <a:extLst>
              <a:ext uri="{FF2B5EF4-FFF2-40B4-BE49-F238E27FC236}">
                <a16:creationId xmlns:a16="http://schemas.microsoft.com/office/drawing/2014/main" id="{7364C25B-9837-4B71-BEA8-71CBD61DD9E7}"/>
              </a:ext>
            </a:extLst>
          </p:cNvPr>
          <p:cNvSpPr/>
          <p:nvPr/>
        </p:nvSpPr>
        <p:spPr bwMode="gray">
          <a:xfrm>
            <a:off x="6406005" y="3586310"/>
            <a:ext cx="1082742" cy="397598"/>
          </a:xfrm>
          <a:prstGeom prst="roundRect">
            <a:avLst/>
          </a:prstGeom>
          <a:solidFill>
            <a:schemeClr val="bg1"/>
          </a:solidFill>
          <a:ln w="28575" algn="ctr">
            <a:solidFill>
              <a:srgbClr val="006664"/>
            </a:solidFill>
            <a:miter lim="800000"/>
            <a:headEnd/>
            <a:tailEnd/>
          </a:ln>
        </p:spPr>
        <p:txBody>
          <a:bodyPr wrap="square" lIns="36000" tIns="72000" rIns="36000" bIns="36000" rtlCol="0" anchor="ctr"/>
          <a:lstStyle/>
          <a:p>
            <a:pPr algn="ctr"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法人・事業者</a:t>
            </a:r>
            <a:endParaRPr lang="en-US" altLang="ja-JP" sz="1000" dirty="0">
              <a:solidFill>
                <a:prstClr val="black"/>
              </a:solidFill>
              <a:latin typeface="Meiryo UI" panose="020B0604030504040204" pitchFamily="50" charset="-128"/>
              <a:ea typeface="Meiryo UI" panose="020B0604030504040204" pitchFamily="50" charset="-128"/>
            </a:endParaRPr>
          </a:p>
          <a:p>
            <a:pPr algn="ctr"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台帳</a:t>
            </a:r>
          </a:p>
        </p:txBody>
      </p:sp>
      <p:sp>
        <p:nvSpPr>
          <p:cNvPr id="38" name="四角形: 角を丸くする 37">
            <a:extLst>
              <a:ext uri="{FF2B5EF4-FFF2-40B4-BE49-F238E27FC236}">
                <a16:creationId xmlns:a16="http://schemas.microsoft.com/office/drawing/2014/main" id="{412FBF0C-9D5B-4A7D-8E93-4DB400B10E33}"/>
              </a:ext>
            </a:extLst>
          </p:cNvPr>
          <p:cNvSpPr/>
          <p:nvPr/>
        </p:nvSpPr>
        <p:spPr bwMode="gray">
          <a:xfrm>
            <a:off x="7981180" y="3931187"/>
            <a:ext cx="1082742" cy="397598"/>
          </a:xfrm>
          <a:prstGeom prst="roundRect">
            <a:avLst/>
          </a:prstGeom>
          <a:solidFill>
            <a:schemeClr val="bg1"/>
          </a:solidFill>
          <a:ln w="28575" algn="ctr">
            <a:solidFill>
              <a:srgbClr val="006664"/>
            </a:solidFill>
            <a:miter lim="800000"/>
            <a:headEnd/>
            <a:tailEnd/>
          </a:ln>
        </p:spPr>
        <p:txBody>
          <a:bodyPr wrap="square" lIns="36000" tIns="72000" rIns="36000" bIns="36000" rtlCol="0" anchor="ctr"/>
          <a:lstStyle/>
          <a:p>
            <a:pPr algn="ctr"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許認可管理</a:t>
            </a:r>
            <a:endParaRPr lang="en-US" altLang="ja-JP" sz="1000" dirty="0">
              <a:solidFill>
                <a:prstClr val="black"/>
              </a:solidFill>
              <a:latin typeface="Meiryo UI" panose="020B0604030504040204" pitchFamily="50" charset="-128"/>
              <a:ea typeface="Meiryo UI" panose="020B0604030504040204" pitchFamily="50" charset="-128"/>
            </a:endParaRPr>
          </a:p>
          <a:p>
            <a:pPr algn="ctr" fontAlgn="base">
              <a:spcBef>
                <a:spcPct val="0"/>
              </a:spcBef>
              <a:spcAft>
                <a:spcPct val="0"/>
              </a:spcAft>
              <a:defRPr/>
            </a:pPr>
            <a:r>
              <a:rPr lang="ja-JP" altLang="en-US" sz="900" dirty="0">
                <a:solidFill>
                  <a:prstClr val="black"/>
                </a:solidFill>
                <a:latin typeface="Meiryo UI" panose="020B0604030504040204" pitchFamily="50" charset="-128"/>
                <a:ea typeface="Meiryo UI" panose="020B0604030504040204" pitchFamily="50" charset="-128"/>
              </a:rPr>
              <a:t>（履歴）</a:t>
            </a:r>
          </a:p>
        </p:txBody>
      </p:sp>
      <p:sp>
        <p:nvSpPr>
          <p:cNvPr id="39" name="矢印: 右 38">
            <a:extLst>
              <a:ext uri="{FF2B5EF4-FFF2-40B4-BE49-F238E27FC236}">
                <a16:creationId xmlns:a16="http://schemas.microsoft.com/office/drawing/2014/main" id="{15851615-D67D-432E-8788-FF33F922C742}"/>
              </a:ext>
            </a:extLst>
          </p:cNvPr>
          <p:cNvSpPr/>
          <p:nvPr/>
        </p:nvSpPr>
        <p:spPr bwMode="gray">
          <a:xfrm rot="16200000">
            <a:off x="6977098" y="4179863"/>
            <a:ext cx="372910" cy="1210817"/>
          </a:xfrm>
          <a:prstGeom prst="rightArrow">
            <a:avLst>
              <a:gd name="adj1" fmla="val 46501"/>
              <a:gd name="adj2" fmla="val 100000"/>
            </a:avLst>
          </a:prstGeom>
          <a:solidFill>
            <a:srgbClr val="1F497D"/>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90564">
              <a:buSzPct val="100000"/>
            </a:pPr>
            <a:endParaRPr lang="ja-JP" altLang="en-US" sz="1200" b="1">
              <a:latin typeface="Yu Gothic UI" panose="020B0500000000000000" pitchFamily="50" charset="-128"/>
              <a:ea typeface="Yu Gothic UI" panose="020B0500000000000000" pitchFamily="50" charset="-128"/>
            </a:endParaRPr>
          </a:p>
        </p:txBody>
      </p:sp>
      <p:sp>
        <p:nvSpPr>
          <p:cNvPr id="40" name="矢印: 右 39">
            <a:extLst>
              <a:ext uri="{FF2B5EF4-FFF2-40B4-BE49-F238E27FC236}">
                <a16:creationId xmlns:a16="http://schemas.microsoft.com/office/drawing/2014/main" id="{25E5D1AC-3D49-4CE5-AAD1-5EB1A7676266}"/>
              </a:ext>
            </a:extLst>
          </p:cNvPr>
          <p:cNvSpPr/>
          <p:nvPr/>
        </p:nvSpPr>
        <p:spPr bwMode="gray">
          <a:xfrm rot="5400000">
            <a:off x="8178809" y="4181215"/>
            <a:ext cx="374400" cy="1209600"/>
          </a:xfrm>
          <a:prstGeom prst="rightArrow">
            <a:avLst>
              <a:gd name="adj1" fmla="val 46501"/>
              <a:gd name="adj2" fmla="val 100000"/>
            </a:avLst>
          </a:prstGeom>
          <a:solidFill>
            <a:srgbClr val="1F497D"/>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90564">
              <a:buSzPct val="100000"/>
            </a:pPr>
            <a:endParaRPr lang="ja-JP" altLang="en-US" sz="1200" b="1">
              <a:latin typeface="Yu Gothic UI" panose="020B0500000000000000" pitchFamily="50" charset="-128"/>
              <a:ea typeface="Yu Gothic UI" panose="020B0500000000000000" pitchFamily="50" charset="-128"/>
            </a:endParaRPr>
          </a:p>
        </p:txBody>
      </p:sp>
      <p:sp>
        <p:nvSpPr>
          <p:cNvPr id="41" name="テキスト ボックス 63">
            <a:extLst>
              <a:ext uri="{FF2B5EF4-FFF2-40B4-BE49-F238E27FC236}">
                <a16:creationId xmlns:a16="http://schemas.microsoft.com/office/drawing/2014/main" id="{EAB50FD1-7450-4DF4-B36C-4996398417FE}"/>
              </a:ext>
            </a:extLst>
          </p:cNvPr>
          <p:cNvSpPr txBox="1"/>
          <p:nvPr/>
        </p:nvSpPr>
        <p:spPr>
          <a:xfrm>
            <a:off x="6605327" y="4697009"/>
            <a:ext cx="2292849" cy="180000"/>
          </a:xfrm>
          <a:prstGeom prst="rect">
            <a:avLst/>
          </a:prstGeom>
          <a:solidFill>
            <a:srgbClr val="CFE0ED">
              <a:alpha val="58000"/>
            </a:srgbClr>
          </a:solidFill>
        </p:spPr>
        <p:txBody>
          <a:bodyPr wrap="non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buSzPct val="100000"/>
              <a:defRPr/>
            </a:pPr>
            <a:r>
              <a:rPr lang="ja-JP" altLang="en-US" sz="1200" kern="0" dirty="0">
                <a:latin typeface="Meiryo UI" panose="020B0604030504040204" pitchFamily="50" charset="-128"/>
                <a:ea typeface="Meiryo UI" panose="020B0604030504040204" pitchFamily="50" charset="-128"/>
              </a:rPr>
              <a:t>関係システムへのデータ取込・反映</a:t>
            </a:r>
            <a:endParaRPr lang="en-US" altLang="ja-JP" sz="1200" kern="0" dirty="0">
              <a:latin typeface="Meiryo UI" panose="020B0604030504040204" pitchFamily="50" charset="-128"/>
              <a:ea typeface="Meiryo UI" panose="020B0604030504040204" pitchFamily="50" charset="-128"/>
            </a:endParaRPr>
          </a:p>
        </p:txBody>
      </p:sp>
      <p:sp>
        <p:nvSpPr>
          <p:cNvPr id="42" name="テキスト ボックス 63">
            <a:extLst>
              <a:ext uri="{FF2B5EF4-FFF2-40B4-BE49-F238E27FC236}">
                <a16:creationId xmlns:a16="http://schemas.microsoft.com/office/drawing/2014/main" id="{7A1A3F5E-1764-40CF-BD4F-B61D29681645}"/>
              </a:ext>
            </a:extLst>
          </p:cNvPr>
          <p:cNvSpPr txBox="1"/>
          <p:nvPr/>
        </p:nvSpPr>
        <p:spPr>
          <a:xfrm>
            <a:off x="5036592" y="2311725"/>
            <a:ext cx="1064659" cy="402455"/>
          </a:xfrm>
          <a:prstGeom prst="rect">
            <a:avLst/>
          </a:prstGeom>
          <a:noFill/>
        </p:spPr>
        <p:txBody>
          <a:bodyPr wrap="non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900"/>
              </a:lnSpc>
              <a:buSzPct val="100000"/>
              <a:defRPr/>
            </a:pPr>
            <a:r>
              <a:rPr lang="ja-JP" altLang="en-US" sz="900" kern="0" dirty="0">
                <a:solidFill>
                  <a:sysClr val="windowText" lastClr="000000"/>
                </a:solidFill>
                <a:latin typeface="Meiryo UI" panose="020B0604030504040204" pitchFamily="50" charset="-128"/>
                <a:ea typeface="Meiryo UI" panose="020B0604030504040204" pitchFamily="50" charset="-128"/>
              </a:rPr>
              <a:t>・オンライン申請</a:t>
            </a:r>
            <a:endParaRPr lang="en-US" altLang="ja-JP" sz="900" kern="0" dirty="0">
              <a:solidFill>
                <a:sysClr val="windowText" lastClr="000000"/>
              </a:solidFill>
              <a:latin typeface="Meiryo UI" panose="020B0604030504040204" pitchFamily="50" charset="-128"/>
              <a:ea typeface="Meiryo UI" panose="020B0604030504040204" pitchFamily="50" charset="-128"/>
            </a:endParaRPr>
          </a:p>
          <a:p>
            <a:pPr>
              <a:lnSpc>
                <a:spcPts val="900"/>
              </a:lnSpc>
              <a:buSzPct val="100000"/>
              <a:defRPr/>
            </a:pPr>
            <a:r>
              <a:rPr lang="ja-JP" altLang="en-US" sz="900" kern="0" dirty="0">
                <a:solidFill>
                  <a:sysClr val="windowText" lastClr="000000"/>
                </a:solidFill>
                <a:latin typeface="Meiryo UI" panose="020B0604030504040204" pitchFamily="50" charset="-128"/>
                <a:ea typeface="Meiryo UI" panose="020B0604030504040204" pitchFamily="50" charset="-128"/>
              </a:rPr>
              <a:t>・検査資料作成</a:t>
            </a:r>
            <a:r>
              <a:rPr lang="en-US" altLang="ja-JP" sz="900" kern="0" dirty="0">
                <a:solidFill>
                  <a:sysClr val="windowText" lastClr="000000"/>
                </a:solidFill>
                <a:latin typeface="Meiryo UI" panose="020B0604030504040204" pitchFamily="50" charset="-128"/>
                <a:ea typeface="Meiryo UI" panose="020B0604030504040204" pitchFamily="50" charset="-128"/>
              </a:rPr>
              <a:t>/</a:t>
            </a:r>
            <a:r>
              <a:rPr lang="ja-JP" altLang="en-US" sz="900" kern="0" dirty="0">
                <a:solidFill>
                  <a:sysClr val="windowText" lastClr="000000"/>
                </a:solidFill>
                <a:latin typeface="Meiryo UI" panose="020B0604030504040204" pitchFamily="50" charset="-128"/>
                <a:ea typeface="Meiryo UI" panose="020B0604030504040204" pitchFamily="50" charset="-128"/>
              </a:rPr>
              <a:t>提出</a:t>
            </a:r>
            <a:endParaRPr lang="en-US" altLang="ja-JP" sz="900" kern="0" dirty="0">
              <a:solidFill>
                <a:sysClr val="windowText" lastClr="000000"/>
              </a:solidFill>
              <a:latin typeface="Meiryo UI" panose="020B0604030504040204" pitchFamily="50" charset="-128"/>
              <a:ea typeface="Meiryo UI" panose="020B0604030504040204" pitchFamily="50" charset="-128"/>
            </a:endParaRPr>
          </a:p>
        </p:txBody>
      </p:sp>
      <p:sp>
        <p:nvSpPr>
          <p:cNvPr id="43" name="テキスト ボックス 63">
            <a:extLst>
              <a:ext uri="{FF2B5EF4-FFF2-40B4-BE49-F238E27FC236}">
                <a16:creationId xmlns:a16="http://schemas.microsoft.com/office/drawing/2014/main" id="{40ECBCB9-DA14-45AB-B046-FC51CF1306BF}"/>
              </a:ext>
            </a:extLst>
          </p:cNvPr>
          <p:cNvSpPr txBox="1"/>
          <p:nvPr/>
        </p:nvSpPr>
        <p:spPr>
          <a:xfrm>
            <a:off x="5034019" y="2799571"/>
            <a:ext cx="1069802" cy="394513"/>
          </a:xfrm>
          <a:prstGeom prst="rect">
            <a:avLst/>
          </a:prstGeom>
          <a:noFill/>
        </p:spPr>
        <p:txBody>
          <a:bodyPr wrap="non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900"/>
              </a:lnSpc>
              <a:buSzPct val="100000"/>
              <a:defRPr/>
            </a:pPr>
            <a:r>
              <a:rPr lang="ja-JP" altLang="en-US" sz="900" kern="0" dirty="0">
                <a:solidFill>
                  <a:sysClr val="windowText" lastClr="000000"/>
                </a:solidFill>
                <a:latin typeface="Meiryo UI" panose="020B0604030504040204" pitchFamily="50" charset="-128"/>
                <a:ea typeface="Meiryo UI" panose="020B0604030504040204" pitchFamily="50" charset="-128"/>
              </a:rPr>
              <a:t>各種情報参照</a:t>
            </a:r>
            <a:endParaRPr lang="en-US" altLang="ja-JP" sz="900" kern="0" dirty="0">
              <a:solidFill>
                <a:sysClr val="windowText" lastClr="000000"/>
              </a:solidFill>
              <a:latin typeface="Meiryo UI" panose="020B0604030504040204" pitchFamily="50" charset="-128"/>
              <a:ea typeface="Meiryo UI" panose="020B0604030504040204" pitchFamily="50" charset="-128"/>
            </a:endParaRPr>
          </a:p>
          <a:p>
            <a:pPr algn="ctr">
              <a:lnSpc>
                <a:spcPts val="900"/>
              </a:lnSpc>
              <a:buSzPct val="100000"/>
              <a:defRPr/>
            </a:pPr>
            <a:r>
              <a:rPr lang="ja-JP" altLang="en-US" sz="900" kern="0" dirty="0">
                <a:solidFill>
                  <a:sysClr val="windowText" lastClr="000000"/>
                </a:solidFill>
                <a:latin typeface="Meiryo UI" panose="020B0604030504040204" pitchFamily="50" charset="-128"/>
                <a:ea typeface="Meiryo UI" panose="020B0604030504040204" pitchFamily="50" charset="-128"/>
              </a:rPr>
              <a:t>（過去の申請内容、</a:t>
            </a:r>
            <a:endParaRPr lang="en-US" altLang="ja-JP" sz="900" kern="0" dirty="0">
              <a:solidFill>
                <a:sysClr val="windowText" lastClr="000000"/>
              </a:solidFill>
              <a:latin typeface="Meiryo UI" panose="020B0604030504040204" pitchFamily="50" charset="-128"/>
              <a:ea typeface="Meiryo UI" panose="020B0604030504040204" pitchFamily="50" charset="-128"/>
            </a:endParaRPr>
          </a:p>
          <a:p>
            <a:pPr algn="ctr">
              <a:lnSpc>
                <a:spcPts val="900"/>
              </a:lnSpc>
              <a:buSzPct val="100000"/>
              <a:defRPr/>
            </a:pPr>
            <a:r>
              <a:rPr lang="ja-JP" altLang="en-US" sz="900" kern="0" dirty="0">
                <a:solidFill>
                  <a:sysClr val="windowText" lastClr="000000"/>
                </a:solidFill>
                <a:latin typeface="Meiryo UI" panose="020B0604030504040204" pitchFamily="50" charset="-128"/>
                <a:ea typeface="Meiryo UI" panose="020B0604030504040204" pitchFamily="50" charset="-128"/>
              </a:rPr>
              <a:t>指摘事項等</a:t>
            </a:r>
            <a:r>
              <a:rPr lang="ja-JP" altLang="en-US" sz="800" b="1" kern="0" dirty="0">
                <a:solidFill>
                  <a:sysClr val="windowText" lastClr="000000"/>
                </a:solidFill>
                <a:latin typeface="Meiryo UI" panose="020B0604030504040204" pitchFamily="50" charset="-128"/>
                <a:ea typeface="Meiryo UI" panose="020B0604030504040204" pitchFamily="50" charset="-128"/>
              </a:rPr>
              <a:t>）</a:t>
            </a:r>
            <a:endParaRPr lang="en-US" altLang="ja-JP" sz="800" b="1" kern="0" dirty="0">
              <a:solidFill>
                <a:sysClr val="windowText" lastClr="000000"/>
              </a:solidFill>
              <a:latin typeface="Meiryo UI" panose="020B0604030504040204" pitchFamily="50" charset="-128"/>
              <a:ea typeface="Meiryo UI" panose="020B0604030504040204" pitchFamily="50" charset="-128"/>
            </a:endParaRPr>
          </a:p>
        </p:txBody>
      </p:sp>
      <p:sp>
        <p:nvSpPr>
          <p:cNvPr id="44" name="テキスト ボックス 63">
            <a:extLst>
              <a:ext uri="{FF2B5EF4-FFF2-40B4-BE49-F238E27FC236}">
                <a16:creationId xmlns:a16="http://schemas.microsoft.com/office/drawing/2014/main" id="{293B4DAF-3D2B-4F36-924E-B56B5675064E}"/>
              </a:ext>
            </a:extLst>
          </p:cNvPr>
          <p:cNvSpPr txBox="1"/>
          <p:nvPr/>
        </p:nvSpPr>
        <p:spPr>
          <a:xfrm>
            <a:off x="5065214" y="3389527"/>
            <a:ext cx="1007415" cy="443838"/>
          </a:xfrm>
          <a:prstGeom prst="rect">
            <a:avLst/>
          </a:prstGeom>
          <a:noFill/>
        </p:spPr>
        <p:txBody>
          <a:bodyPr wrap="non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900"/>
              </a:lnSpc>
              <a:buSzPct val="100000"/>
              <a:defRPr/>
            </a:pPr>
            <a:r>
              <a:rPr lang="ja-JP" altLang="en-US" sz="900" kern="0" dirty="0">
                <a:solidFill>
                  <a:sysClr val="windowText" lastClr="000000"/>
                </a:solidFill>
                <a:latin typeface="Meiryo UI" panose="020B0604030504040204" pitchFamily="50" charset="-128"/>
                <a:ea typeface="Meiryo UI" panose="020B0604030504040204" pitchFamily="50" charset="-128"/>
              </a:rPr>
              <a:t>更新案内等、情報発信</a:t>
            </a:r>
            <a:endParaRPr lang="en-US" altLang="ja-JP" sz="900" kern="0" dirty="0">
              <a:solidFill>
                <a:sysClr val="windowText" lastClr="000000"/>
              </a:solidFill>
              <a:latin typeface="Meiryo UI" panose="020B0604030504040204" pitchFamily="50" charset="-128"/>
              <a:ea typeface="Meiryo UI" panose="020B0604030504040204" pitchFamily="50" charset="-128"/>
            </a:endParaRPr>
          </a:p>
          <a:p>
            <a:pPr algn="ctr">
              <a:lnSpc>
                <a:spcPts val="900"/>
              </a:lnSpc>
              <a:buSzPct val="100000"/>
              <a:defRPr/>
            </a:pPr>
            <a:r>
              <a:rPr lang="ja-JP" altLang="en-US" sz="900" kern="0" dirty="0">
                <a:solidFill>
                  <a:sysClr val="windowText" lastClr="000000"/>
                </a:solidFill>
                <a:latin typeface="Meiryo UI" panose="020B0604030504040204" pitchFamily="50" charset="-128"/>
                <a:ea typeface="Meiryo UI" panose="020B0604030504040204" pitchFamily="50" charset="-128"/>
              </a:rPr>
              <a:t>（プッシュ型通知</a:t>
            </a:r>
            <a:r>
              <a:rPr lang="ja-JP" altLang="en-US" sz="800" b="1" kern="0" dirty="0">
                <a:solidFill>
                  <a:sysClr val="windowText" lastClr="000000"/>
                </a:solidFill>
                <a:latin typeface="Meiryo UI" panose="020B0604030504040204" pitchFamily="50" charset="-128"/>
                <a:ea typeface="Meiryo UI" panose="020B0604030504040204" pitchFamily="50" charset="-128"/>
              </a:rPr>
              <a:t>）</a:t>
            </a:r>
            <a:endParaRPr lang="en-US" altLang="ja-JP" sz="800" b="1" kern="0" dirty="0">
              <a:solidFill>
                <a:sysClr val="windowText" lastClr="000000"/>
              </a:solidFill>
              <a:latin typeface="Meiryo UI" panose="020B0604030504040204" pitchFamily="50" charset="-128"/>
              <a:ea typeface="Meiryo UI" panose="020B0604030504040204" pitchFamily="50" charset="-128"/>
            </a:endParaRPr>
          </a:p>
        </p:txBody>
      </p:sp>
      <p:sp>
        <p:nvSpPr>
          <p:cNvPr id="45" name="テキスト ボックス 63">
            <a:extLst>
              <a:ext uri="{FF2B5EF4-FFF2-40B4-BE49-F238E27FC236}">
                <a16:creationId xmlns:a16="http://schemas.microsoft.com/office/drawing/2014/main" id="{15AC6D11-15C3-48C0-822C-0D4F28B7E512}"/>
              </a:ext>
            </a:extLst>
          </p:cNvPr>
          <p:cNvSpPr txBox="1"/>
          <p:nvPr/>
        </p:nvSpPr>
        <p:spPr>
          <a:xfrm>
            <a:off x="5160430" y="3959898"/>
            <a:ext cx="1164718" cy="329671"/>
          </a:xfrm>
          <a:prstGeom prst="rect">
            <a:avLst/>
          </a:prstGeom>
          <a:noFill/>
        </p:spPr>
        <p:txBody>
          <a:bodyPr wrap="non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buSzPct val="100000"/>
              <a:defRPr/>
            </a:pPr>
            <a:r>
              <a:rPr lang="ja-JP" altLang="en-US" sz="900" kern="0" dirty="0">
                <a:solidFill>
                  <a:sysClr val="windowText" lastClr="000000"/>
                </a:solidFill>
                <a:latin typeface="Meiryo UI" panose="020B0604030504040204" pitchFamily="50" charset="-128"/>
                <a:ea typeface="Meiryo UI" panose="020B0604030504040204" pitchFamily="50" charset="-128"/>
              </a:rPr>
              <a:t>オンライン申請</a:t>
            </a:r>
            <a:endParaRPr lang="en-US" altLang="ja-JP" sz="900" kern="0" dirty="0">
              <a:solidFill>
                <a:sysClr val="windowText" lastClr="000000"/>
              </a:solidFill>
              <a:latin typeface="Meiryo UI" panose="020B0604030504040204" pitchFamily="50" charset="-128"/>
              <a:ea typeface="Meiryo UI" panose="020B0604030504040204" pitchFamily="50" charset="-128"/>
            </a:endParaRPr>
          </a:p>
        </p:txBody>
      </p:sp>
      <p:sp>
        <p:nvSpPr>
          <p:cNvPr id="46" name="テキスト ボックス 63">
            <a:extLst>
              <a:ext uri="{FF2B5EF4-FFF2-40B4-BE49-F238E27FC236}">
                <a16:creationId xmlns:a16="http://schemas.microsoft.com/office/drawing/2014/main" id="{BCF7AB79-2FCB-4DCE-B349-62F22F2CEE76}"/>
              </a:ext>
            </a:extLst>
          </p:cNvPr>
          <p:cNvSpPr txBox="1"/>
          <p:nvPr/>
        </p:nvSpPr>
        <p:spPr>
          <a:xfrm>
            <a:off x="9325006" y="2314422"/>
            <a:ext cx="1152000" cy="428011"/>
          </a:xfrm>
          <a:prstGeom prst="rect">
            <a:avLst/>
          </a:prstGeom>
          <a:noFill/>
        </p:spPr>
        <p:txBody>
          <a:bodyPr wrap="non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900"/>
              </a:lnSpc>
              <a:buSzPct val="100000"/>
              <a:defRPr/>
            </a:pPr>
            <a:r>
              <a:rPr lang="ja-JP" altLang="en-US" sz="900" kern="0" dirty="0">
                <a:solidFill>
                  <a:sysClr val="windowText" lastClr="000000"/>
                </a:solidFill>
                <a:latin typeface="Meiryo UI" panose="020B0604030504040204" pitchFamily="50" charset="-128"/>
                <a:ea typeface="Meiryo UI" panose="020B0604030504040204" pitchFamily="50" charset="-128"/>
              </a:rPr>
              <a:t>モバイル端末を用いた</a:t>
            </a:r>
            <a:br>
              <a:rPr lang="en-US" altLang="ja-JP" sz="900" kern="0" dirty="0">
                <a:solidFill>
                  <a:sysClr val="windowText" lastClr="000000"/>
                </a:solidFill>
                <a:latin typeface="Meiryo UI" panose="020B0604030504040204" pitchFamily="50" charset="-128"/>
                <a:ea typeface="Meiryo UI" panose="020B0604030504040204" pitchFamily="50" charset="-128"/>
              </a:rPr>
            </a:br>
            <a:r>
              <a:rPr lang="ja-JP" altLang="en-US" sz="900" kern="0" dirty="0">
                <a:solidFill>
                  <a:sysClr val="windowText" lastClr="000000"/>
                </a:solidFill>
                <a:latin typeface="Meiryo UI" panose="020B0604030504040204" pitchFamily="50" charset="-128"/>
                <a:ea typeface="Meiryo UI" panose="020B0604030504040204" pitchFamily="50" charset="-128"/>
              </a:rPr>
              <a:t>現地での検査・</a:t>
            </a:r>
            <a:endParaRPr lang="en-US" altLang="ja-JP" sz="900" kern="0" dirty="0">
              <a:solidFill>
                <a:sysClr val="windowText" lastClr="000000"/>
              </a:solidFill>
              <a:latin typeface="Meiryo UI" panose="020B0604030504040204" pitchFamily="50" charset="-128"/>
              <a:ea typeface="Meiryo UI" panose="020B0604030504040204" pitchFamily="50" charset="-128"/>
            </a:endParaRPr>
          </a:p>
          <a:p>
            <a:pPr algn="ctr">
              <a:lnSpc>
                <a:spcPts val="900"/>
              </a:lnSpc>
              <a:buSzPct val="100000"/>
              <a:defRPr/>
            </a:pPr>
            <a:r>
              <a:rPr lang="ja-JP" altLang="en-US" sz="900" kern="0" dirty="0">
                <a:solidFill>
                  <a:sysClr val="windowText" lastClr="000000"/>
                </a:solidFill>
                <a:latin typeface="Meiryo UI" panose="020B0604030504040204" pitchFamily="50" charset="-128"/>
                <a:ea typeface="Meiryo UI" panose="020B0604030504040204" pitchFamily="50" charset="-128"/>
              </a:rPr>
              <a:t>データ登録</a:t>
            </a:r>
            <a:endParaRPr lang="en-US" altLang="ja-JP" sz="800" kern="0" dirty="0">
              <a:solidFill>
                <a:sysClr val="windowText" lastClr="000000"/>
              </a:solidFill>
              <a:latin typeface="Meiryo UI" panose="020B0604030504040204" pitchFamily="50" charset="-128"/>
              <a:ea typeface="Meiryo UI" panose="020B0604030504040204" pitchFamily="50" charset="-128"/>
            </a:endParaRPr>
          </a:p>
        </p:txBody>
      </p:sp>
      <p:sp>
        <p:nvSpPr>
          <p:cNvPr id="47" name="テキスト ボックス 63">
            <a:extLst>
              <a:ext uri="{FF2B5EF4-FFF2-40B4-BE49-F238E27FC236}">
                <a16:creationId xmlns:a16="http://schemas.microsoft.com/office/drawing/2014/main" id="{7CAC7742-6C99-4D7E-83A1-DEA8F82B041A}"/>
              </a:ext>
            </a:extLst>
          </p:cNvPr>
          <p:cNvSpPr txBox="1"/>
          <p:nvPr/>
        </p:nvSpPr>
        <p:spPr>
          <a:xfrm>
            <a:off x="9356008" y="2896409"/>
            <a:ext cx="1089996" cy="329671"/>
          </a:xfrm>
          <a:prstGeom prst="rect">
            <a:avLst/>
          </a:prstGeom>
          <a:noFill/>
        </p:spPr>
        <p:txBody>
          <a:bodyPr wrap="non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900"/>
              </a:lnSpc>
              <a:buSzPct val="100000"/>
              <a:defRPr/>
            </a:pPr>
            <a:r>
              <a:rPr lang="ja-JP" altLang="en-US" sz="900" kern="0" dirty="0">
                <a:solidFill>
                  <a:sysClr val="windowText" lastClr="000000"/>
                </a:solidFill>
                <a:latin typeface="Meiryo UI" panose="020B0604030504040204" pitchFamily="50" charset="-128"/>
                <a:ea typeface="Meiryo UI" panose="020B0604030504040204" pitchFamily="50" charset="-128"/>
              </a:rPr>
              <a:t>事業者に紐づく</a:t>
            </a:r>
            <a:br>
              <a:rPr lang="en-US" altLang="ja-JP" sz="900" kern="0" dirty="0">
                <a:solidFill>
                  <a:sysClr val="windowText" lastClr="000000"/>
                </a:solidFill>
                <a:latin typeface="Meiryo UI" panose="020B0604030504040204" pitchFamily="50" charset="-128"/>
                <a:ea typeface="Meiryo UI" panose="020B0604030504040204" pitchFamily="50" charset="-128"/>
              </a:rPr>
            </a:br>
            <a:r>
              <a:rPr lang="ja-JP" altLang="en-US" sz="900" kern="0" dirty="0">
                <a:solidFill>
                  <a:sysClr val="windowText" lastClr="000000"/>
                </a:solidFill>
                <a:latin typeface="Meiryo UI" panose="020B0604030504040204" pitchFamily="50" charset="-128"/>
                <a:ea typeface="Meiryo UI" panose="020B0604030504040204" pitchFamily="50" charset="-128"/>
              </a:rPr>
              <a:t>各種情報共有</a:t>
            </a:r>
            <a:endParaRPr lang="en-US" altLang="ja-JP" sz="900" kern="0" dirty="0">
              <a:solidFill>
                <a:sysClr val="windowText" lastClr="000000"/>
              </a:solidFill>
              <a:latin typeface="Meiryo UI" panose="020B0604030504040204" pitchFamily="50" charset="-128"/>
              <a:ea typeface="Meiryo UI" panose="020B0604030504040204" pitchFamily="50" charset="-128"/>
            </a:endParaRPr>
          </a:p>
        </p:txBody>
      </p:sp>
      <p:sp>
        <p:nvSpPr>
          <p:cNvPr id="49" name="テキスト ボックス 63">
            <a:extLst>
              <a:ext uri="{FF2B5EF4-FFF2-40B4-BE49-F238E27FC236}">
                <a16:creationId xmlns:a16="http://schemas.microsoft.com/office/drawing/2014/main" id="{B093909A-B345-41DC-A3BF-25B39A0EDE3C}"/>
              </a:ext>
            </a:extLst>
          </p:cNvPr>
          <p:cNvSpPr txBox="1"/>
          <p:nvPr/>
        </p:nvSpPr>
        <p:spPr>
          <a:xfrm>
            <a:off x="9405595" y="3296484"/>
            <a:ext cx="990822" cy="527016"/>
          </a:xfrm>
          <a:prstGeom prst="rect">
            <a:avLst/>
          </a:prstGeom>
          <a:noFill/>
        </p:spPr>
        <p:txBody>
          <a:bodyPr wrap="non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900"/>
              </a:lnSpc>
              <a:buSzPct val="100000"/>
              <a:defRPr/>
            </a:pPr>
            <a:r>
              <a:rPr lang="ja-JP" altLang="en-US" sz="900" kern="0" dirty="0">
                <a:solidFill>
                  <a:sysClr val="windowText" lastClr="000000"/>
                </a:solidFill>
                <a:latin typeface="Meiryo UI" panose="020B0604030504040204" pitchFamily="50" charset="-128"/>
                <a:ea typeface="Meiryo UI" panose="020B0604030504040204" pitchFamily="50" charset="-128"/>
              </a:rPr>
              <a:t>各種法に基づく監査</a:t>
            </a:r>
            <a:br>
              <a:rPr lang="en-US" altLang="ja-JP" sz="900" kern="0" dirty="0">
                <a:solidFill>
                  <a:sysClr val="windowText" lastClr="000000"/>
                </a:solidFill>
                <a:latin typeface="Meiryo UI" panose="020B0604030504040204" pitchFamily="50" charset="-128"/>
                <a:ea typeface="Meiryo UI" panose="020B0604030504040204" pitchFamily="50" charset="-128"/>
              </a:rPr>
            </a:br>
            <a:r>
              <a:rPr lang="ja-JP" altLang="en-US" sz="900" kern="0" dirty="0">
                <a:solidFill>
                  <a:sysClr val="windowText" lastClr="000000"/>
                </a:solidFill>
                <a:latin typeface="Meiryo UI" panose="020B0604030504040204" pitchFamily="50" charset="-128"/>
                <a:ea typeface="Meiryo UI" panose="020B0604030504040204" pitchFamily="50" charset="-128"/>
              </a:rPr>
              <a:t>チェックリスト更新</a:t>
            </a:r>
            <a:endParaRPr lang="en-US" altLang="ja-JP" sz="900" kern="0" dirty="0">
              <a:solidFill>
                <a:sysClr val="windowText" lastClr="000000"/>
              </a:solidFill>
              <a:latin typeface="Meiryo UI" panose="020B0604030504040204" pitchFamily="50" charset="-128"/>
              <a:ea typeface="Meiryo UI" panose="020B0604030504040204" pitchFamily="50" charset="-128"/>
            </a:endParaRPr>
          </a:p>
          <a:p>
            <a:pPr algn="ctr">
              <a:lnSpc>
                <a:spcPts val="900"/>
              </a:lnSpc>
              <a:buSzPct val="100000"/>
              <a:defRPr/>
            </a:pPr>
            <a:r>
              <a:rPr lang="ja-JP" altLang="en-US" sz="900" kern="0" dirty="0">
                <a:solidFill>
                  <a:sysClr val="windowText" lastClr="000000"/>
                </a:solidFill>
                <a:latin typeface="Meiryo UI" panose="020B0604030504040204" pitchFamily="50" charset="-128"/>
                <a:ea typeface="Meiryo UI" panose="020B0604030504040204" pitchFamily="50" charset="-128"/>
              </a:rPr>
              <a:t>（容易なメンテナンス）</a:t>
            </a:r>
            <a:endParaRPr lang="en-US" altLang="ja-JP" sz="800" kern="0" dirty="0">
              <a:solidFill>
                <a:sysClr val="windowText" lastClr="000000"/>
              </a:solidFill>
              <a:latin typeface="Meiryo UI" panose="020B0604030504040204" pitchFamily="50" charset="-128"/>
              <a:ea typeface="Meiryo UI" panose="020B0604030504040204" pitchFamily="50" charset="-128"/>
            </a:endParaRPr>
          </a:p>
        </p:txBody>
      </p:sp>
      <p:sp>
        <p:nvSpPr>
          <p:cNvPr id="50" name="テキスト ボックス 49">
            <a:extLst>
              <a:ext uri="{FF2B5EF4-FFF2-40B4-BE49-F238E27FC236}">
                <a16:creationId xmlns:a16="http://schemas.microsoft.com/office/drawing/2014/main" id="{98C0FCF0-5126-4745-802B-E936558A6ABC}"/>
              </a:ext>
            </a:extLst>
          </p:cNvPr>
          <p:cNvSpPr txBox="1"/>
          <p:nvPr/>
        </p:nvSpPr>
        <p:spPr bwMode="gray">
          <a:xfrm>
            <a:off x="3434518" y="2041694"/>
            <a:ext cx="8607548" cy="230832"/>
          </a:xfrm>
          <a:prstGeom prst="rect">
            <a:avLst/>
          </a:prstGeom>
          <a:noFill/>
        </p:spPr>
        <p:txBody>
          <a:bodyPr wrap="square" lIns="0" tIns="0" rIns="0" bIns="0" rtlCol="0">
            <a:spAutoFit/>
          </a:bodyPr>
          <a:lstStyle/>
          <a:p>
            <a:pPr algn="ctr" defTabSz="990564">
              <a:buSzPct val="100000"/>
            </a:pPr>
            <a:r>
              <a:rPr lang="ja-JP" altLang="en-US" sz="1500" b="1" u="sng" dirty="0">
                <a:latin typeface="Meiryo UI" panose="020B0604030504040204" pitchFamily="50" charset="-128"/>
                <a:ea typeface="Meiryo UI" panose="020B0604030504040204" pitchFamily="50" charset="-128"/>
              </a:rPr>
              <a:t>集約された各種データを活用した立入検査等業務の効率化、関係者間での迅速な情報共有を実現</a:t>
            </a:r>
          </a:p>
        </p:txBody>
      </p:sp>
      <p:sp>
        <p:nvSpPr>
          <p:cNvPr id="51" name="矢印: 右 50">
            <a:extLst>
              <a:ext uri="{FF2B5EF4-FFF2-40B4-BE49-F238E27FC236}">
                <a16:creationId xmlns:a16="http://schemas.microsoft.com/office/drawing/2014/main" id="{A44FD16C-E910-4A21-95CE-3A5BF8B0836F}"/>
              </a:ext>
            </a:extLst>
          </p:cNvPr>
          <p:cNvSpPr/>
          <p:nvPr/>
        </p:nvSpPr>
        <p:spPr bwMode="gray">
          <a:xfrm flipH="1">
            <a:off x="4992920" y="3679185"/>
            <a:ext cx="1152000" cy="215445"/>
          </a:xfrm>
          <a:prstGeom prst="rightArrow">
            <a:avLst>
              <a:gd name="adj1" fmla="val 50000"/>
              <a:gd name="adj2" fmla="val 78295"/>
            </a:avLst>
          </a:prstGeom>
          <a:solidFill>
            <a:srgbClr val="1F497D"/>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90564">
              <a:buSzPct val="100000"/>
            </a:pPr>
            <a:endParaRPr lang="ja-JP" altLang="en-US" sz="1200" b="1">
              <a:solidFill>
                <a:schemeClr val="bg1"/>
              </a:solidFill>
              <a:latin typeface="Yu Gothic UI" panose="020B0500000000000000" pitchFamily="50" charset="-128"/>
              <a:ea typeface="Yu Gothic UI" panose="020B0500000000000000" pitchFamily="50" charset="-128"/>
            </a:endParaRPr>
          </a:p>
        </p:txBody>
      </p:sp>
      <p:sp>
        <p:nvSpPr>
          <p:cNvPr id="52" name="矢印: 左右 51">
            <a:extLst>
              <a:ext uri="{FF2B5EF4-FFF2-40B4-BE49-F238E27FC236}">
                <a16:creationId xmlns:a16="http://schemas.microsoft.com/office/drawing/2014/main" id="{F589FBCF-3051-48ED-AD07-7D23A6013DC1}"/>
              </a:ext>
            </a:extLst>
          </p:cNvPr>
          <p:cNvSpPr/>
          <p:nvPr/>
        </p:nvSpPr>
        <p:spPr bwMode="gray">
          <a:xfrm flipH="1">
            <a:off x="9325006" y="3140449"/>
            <a:ext cx="1152000" cy="213831"/>
          </a:xfrm>
          <a:prstGeom prst="leftRightArrow">
            <a:avLst>
              <a:gd name="adj1" fmla="val 42808"/>
              <a:gd name="adj2" fmla="val 50000"/>
            </a:avLst>
          </a:prstGeom>
          <a:solidFill>
            <a:srgbClr val="75787B"/>
          </a:solidFill>
          <a:ln w="12700" algn="ctr">
            <a:solidFill>
              <a:srgbClr val="75787B"/>
            </a:solidFill>
            <a:miter lim="800000"/>
            <a:headEnd/>
            <a:tailEnd/>
          </a:ln>
        </p:spPr>
        <p:txBody>
          <a:bodyPr wrap="square" lIns="36000" tIns="36000" rIns="36000" bIns="36000" rtlCol="0" anchor="ctr"/>
          <a:lstStyle/>
          <a:p>
            <a:pPr algn="ctr" fontAlgn="base">
              <a:spcBef>
                <a:spcPct val="0"/>
              </a:spcBef>
              <a:spcAft>
                <a:spcPct val="0"/>
              </a:spcAft>
              <a:defRPr/>
            </a:pPr>
            <a:endParaRPr lang="ja-JP" altLang="en-US" sz="1200">
              <a:solidFill>
                <a:prstClr val="black"/>
              </a:solidFill>
              <a:latin typeface="Yu Gothic UI" panose="020B0500000000000000" pitchFamily="50" charset="-128"/>
              <a:ea typeface="Yu Gothic UI" panose="020B0500000000000000" pitchFamily="50" charset="-128"/>
            </a:endParaRPr>
          </a:p>
        </p:txBody>
      </p:sp>
      <p:sp>
        <p:nvSpPr>
          <p:cNvPr id="53" name="矢印: 右 52">
            <a:extLst>
              <a:ext uri="{FF2B5EF4-FFF2-40B4-BE49-F238E27FC236}">
                <a16:creationId xmlns:a16="http://schemas.microsoft.com/office/drawing/2014/main" id="{A2973106-2EEB-4E44-B41F-8B5CFEC6D8F0}"/>
              </a:ext>
            </a:extLst>
          </p:cNvPr>
          <p:cNvSpPr/>
          <p:nvPr/>
        </p:nvSpPr>
        <p:spPr bwMode="gray">
          <a:xfrm flipH="1">
            <a:off x="9325006" y="2637702"/>
            <a:ext cx="1152000" cy="215445"/>
          </a:xfrm>
          <a:prstGeom prst="rightArrow">
            <a:avLst>
              <a:gd name="adj1" fmla="val 50000"/>
              <a:gd name="adj2" fmla="val 78295"/>
            </a:avLst>
          </a:prstGeom>
          <a:solidFill>
            <a:srgbClr val="1F497D"/>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90564">
              <a:buSzPct val="100000"/>
            </a:pPr>
            <a:endParaRPr lang="ja-JP" altLang="en-US" sz="1200" b="1">
              <a:solidFill>
                <a:schemeClr val="bg1"/>
              </a:solidFill>
              <a:latin typeface="Yu Gothic UI" panose="020B0500000000000000" pitchFamily="50" charset="-128"/>
              <a:ea typeface="Yu Gothic UI" panose="020B0500000000000000" pitchFamily="50" charset="-128"/>
            </a:endParaRPr>
          </a:p>
        </p:txBody>
      </p:sp>
      <p:sp>
        <p:nvSpPr>
          <p:cNvPr id="54" name="矢印: 右 53">
            <a:extLst>
              <a:ext uri="{FF2B5EF4-FFF2-40B4-BE49-F238E27FC236}">
                <a16:creationId xmlns:a16="http://schemas.microsoft.com/office/drawing/2014/main" id="{6B5B1189-879E-4DF5-B34D-76A6569A95C4}"/>
              </a:ext>
            </a:extLst>
          </p:cNvPr>
          <p:cNvSpPr/>
          <p:nvPr/>
        </p:nvSpPr>
        <p:spPr bwMode="gray">
          <a:xfrm>
            <a:off x="9325006" y="3705783"/>
            <a:ext cx="1152000" cy="215445"/>
          </a:xfrm>
          <a:prstGeom prst="rightArrow">
            <a:avLst>
              <a:gd name="adj1" fmla="val 50000"/>
              <a:gd name="adj2" fmla="val 78295"/>
            </a:avLst>
          </a:prstGeom>
          <a:solidFill>
            <a:srgbClr val="1F497D"/>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90564">
              <a:buSzPct val="100000"/>
            </a:pPr>
            <a:endParaRPr lang="ja-JP" altLang="en-US" sz="1200" b="1">
              <a:solidFill>
                <a:schemeClr val="bg1"/>
              </a:solidFill>
              <a:latin typeface="Yu Gothic UI" panose="020B0500000000000000" pitchFamily="50" charset="-128"/>
              <a:ea typeface="Yu Gothic UI" panose="020B0500000000000000" pitchFamily="50" charset="-128"/>
            </a:endParaRPr>
          </a:p>
        </p:txBody>
      </p:sp>
      <p:sp>
        <p:nvSpPr>
          <p:cNvPr id="55" name="四角形: 角を丸くする 54">
            <a:extLst>
              <a:ext uri="{FF2B5EF4-FFF2-40B4-BE49-F238E27FC236}">
                <a16:creationId xmlns:a16="http://schemas.microsoft.com/office/drawing/2014/main" id="{CFC7AB34-52DC-4DF3-96B2-34EBD43A3BD6}"/>
              </a:ext>
            </a:extLst>
          </p:cNvPr>
          <p:cNvSpPr/>
          <p:nvPr/>
        </p:nvSpPr>
        <p:spPr bwMode="gray">
          <a:xfrm>
            <a:off x="6406005" y="4066202"/>
            <a:ext cx="1082742" cy="397598"/>
          </a:xfrm>
          <a:prstGeom prst="roundRect">
            <a:avLst/>
          </a:prstGeom>
          <a:solidFill>
            <a:schemeClr val="bg1"/>
          </a:solidFill>
          <a:ln w="28575" algn="ctr">
            <a:solidFill>
              <a:srgbClr val="006664"/>
            </a:solidFill>
            <a:miter lim="800000"/>
            <a:headEnd/>
            <a:tailEnd/>
          </a:ln>
        </p:spPr>
        <p:txBody>
          <a:bodyPr wrap="square" lIns="36000" tIns="72000" rIns="36000" bIns="36000" rtlCol="0" anchor="ctr"/>
          <a:lstStyle/>
          <a:p>
            <a:pPr algn="ctr" fontAlgn="base">
              <a:spcBef>
                <a:spcPct val="0"/>
              </a:spcBef>
              <a:spcAft>
                <a:spcPct val="0"/>
              </a:spcAft>
              <a:defRPr/>
            </a:pPr>
            <a:r>
              <a:rPr lang="ja-JP" altLang="en-US" sz="900" dirty="0">
                <a:solidFill>
                  <a:prstClr val="black"/>
                </a:solidFill>
                <a:latin typeface="Meiryo UI" panose="020B0604030504040204" pitchFamily="50" charset="-128"/>
                <a:ea typeface="Meiryo UI" panose="020B0604030504040204" pitchFamily="50" charset="-128"/>
              </a:rPr>
              <a:t>申請・審査・検査</a:t>
            </a:r>
            <a:br>
              <a:rPr lang="en-US" altLang="ja-JP" sz="900" dirty="0">
                <a:solidFill>
                  <a:prstClr val="black"/>
                </a:solidFill>
                <a:latin typeface="Meiryo UI" panose="020B0604030504040204" pitchFamily="50" charset="-128"/>
                <a:ea typeface="Meiryo UI" panose="020B0604030504040204" pitchFamily="50" charset="-128"/>
              </a:rPr>
            </a:br>
            <a:r>
              <a:rPr lang="ja-JP" altLang="en-US" sz="900" dirty="0">
                <a:solidFill>
                  <a:prstClr val="black"/>
                </a:solidFill>
                <a:latin typeface="Meiryo UI" panose="020B0604030504040204" pitchFamily="50" charset="-128"/>
                <a:ea typeface="Meiryo UI" panose="020B0604030504040204" pitchFamily="50" charset="-128"/>
              </a:rPr>
              <a:t>状況照会（履歴）</a:t>
            </a:r>
            <a:endParaRPr lang="en-US" altLang="ja-JP" sz="900" dirty="0">
              <a:solidFill>
                <a:prstClr val="black"/>
              </a:solidFill>
              <a:latin typeface="Meiryo UI" panose="020B0604030504040204" pitchFamily="50" charset="-128"/>
              <a:ea typeface="Meiryo UI" panose="020B0604030504040204" pitchFamily="50" charset="-128"/>
            </a:endParaRPr>
          </a:p>
        </p:txBody>
      </p:sp>
      <p:sp>
        <p:nvSpPr>
          <p:cNvPr id="56" name="矢印: 左右 55">
            <a:extLst>
              <a:ext uri="{FF2B5EF4-FFF2-40B4-BE49-F238E27FC236}">
                <a16:creationId xmlns:a16="http://schemas.microsoft.com/office/drawing/2014/main" id="{5B2D15CA-F5C9-4567-AAB6-D71E01588939}"/>
              </a:ext>
            </a:extLst>
          </p:cNvPr>
          <p:cNvSpPr/>
          <p:nvPr/>
        </p:nvSpPr>
        <p:spPr>
          <a:xfrm>
            <a:off x="7533753" y="3256813"/>
            <a:ext cx="425171" cy="1005229"/>
          </a:xfrm>
          <a:prstGeom prst="leftRightArrow">
            <a:avLst>
              <a:gd name="adj1" fmla="val 50000"/>
              <a:gd name="adj2" fmla="val 34876"/>
            </a:avLst>
          </a:prstGeom>
          <a:solidFill>
            <a:srgbClr val="006664"/>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lang="ja-JP" altLang="en-US" sz="1050" b="1" dirty="0">
              <a:solidFill>
                <a:schemeClr val="tx1"/>
              </a:solidFill>
              <a:latin typeface="Meiryo UI" panose="020B0604030504040204" pitchFamily="50" charset="-128"/>
              <a:ea typeface="Meiryo UI" panose="020B0604030504040204" pitchFamily="50" charset="-128"/>
            </a:endParaRPr>
          </a:p>
        </p:txBody>
      </p:sp>
      <p:graphicFrame>
        <p:nvGraphicFramePr>
          <p:cNvPr id="57" name="表 6">
            <a:extLst>
              <a:ext uri="{FF2B5EF4-FFF2-40B4-BE49-F238E27FC236}">
                <a16:creationId xmlns:a16="http://schemas.microsoft.com/office/drawing/2014/main" id="{6E2B3D11-5CFF-4822-B863-E56746C98CEB}"/>
              </a:ext>
            </a:extLst>
          </p:cNvPr>
          <p:cNvGraphicFramePr>
            <a:graphicFrameLocks noGrp="1"/>
          </p:cNvGraphicFramePr>
          <p:nvPr/>
        </p:nvGraphicFramePr>
        <p:xfrm>
          <a:off x="3567517" y="4823920"/>
          <a:ext cx="2340000" cy="859622"/>
        </p:xfrm>
        <a:graphic>
          <a:graphicData uri="http://schemas.openxmlformats.org/drawingml/2006/table">
            <a:tbl>
              <a:tblPr>
                <a:tableStyleId>{5C22544A-7EE6-4342-B048-85BDC9FD1C3A}</a:tableStyleId>
              </a:tblPr>
              <a:tblGrid>
                <a:gridCol w="2340000">
                  <a:extLst>
                    <a:ext uri="{9D8B030D-6E8A-4147-A177-3AD203B41FA5}">
                      <a16:colId xmlns:a16="http://schemas.microsoft.com/office/drawing/2014/main" val="3070221375"/>
                    </a:ext>
                  </a:extLst>
                </a:gridCol>
              </a:tblGrid>
              <a:tr h="859622">
                <a:tc>
                  <a:txBody>
                    <a:bodyPr/>
                    <a:lstStyle/>
                    <a:p>
                      <a:pPr marL="90488" indent="-90488">
                        <a:buFont typeface="Arial" panose="020B0604020202020204" pitchFamily="34" charset="0"/>
                        <a:buChar char="•"/>
                      </a:pPr>
                      <a:r>
                        <a:rPr kumimoji="1" lang="ja-JP" altLang="en-US" sz="1100" b="0" dirty="0">
                          <a:solidFill>
                            <a:schemeClr val="tx1"/>
                          </a:solidFill>
                          <a:latin typeface="Meiryo UI" panose="020B0604030504040204" pitchFamily="50" charset="-128"/>
                          <a:ea typeface="Meiryo UI" panose="020B0604030504040204" pitchFamily="50" charset="-128"/>
                        </a:rPr>
                        <a:t>ポータルサイトの提供による事業者の利便性の向上</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90488" indent="-90488">
                        <a:buFont typeface="Arial" panose="020B0604020202020204" pitchFamily="34" charset="0"/>
                        <a:buChar char="•"/>
                      </a:pPr>
                      <a:r>
                        <a:rPr kumimoji="1" lang="ja-JP" altLang="en-US" sz="1100" b="0" dirty="0">
                          <a:solidFill>
                            <a:schemeClr val="tx1"/>
                          </a:solidFill>
                          <a:latin typeface="Meiryo UI" panose="020B0604030504040204" pitchFamily="50" charset="-128"/>
                          <a:ea typeface="Meiryo UI" panose="020B0604030504040204" pitchFamily="50" charset="-128"/>
                        </a:rPr>
                        <a:t>過去の監査状況等の共有等、情報の見える化</a:t>
                      </a:r>
                    </a:p>
                  </a:txBody>
                  <a:tcPr marL="36000" marR="36000" marT="360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2328423474"/>
                  </a:ext>
                </a:extLst>
              </a:tr>
            </a:tbl>
          </a:graphicData>
        </a:graphic>
      </p:graphicFrame>
      <p:graphicFrame>
        <p:nvGraphicFramePr>
          <p:cNvPr id="58" name="表 6">
            <a:extLst>
              <a:ext uri="{FF2B5EF4-FFF2-40B4-BE49-F238E27FC236}">
                <a16:creationId xmlns:a16="http://schemas.microsoft.com/office/drawing/2014/main" id="{073B6D53-AA7D-4CBC-AFBF-B594D854FC68}"/>
              </a:ext>
            </a:extLst>
          </p:cNvPr>
          <p:cNvGraphicFramePr>
            <a:graphicFrameLocks noGrp="1"/>
          </p:cNvGraphicFramePr>
          <p:nvPr/>
        </p:nvGraphicFramePr>
        <p:xfrm>
          <a:off x="9552208" y="4767787"/>
          <a:ext cx="2340000" cy="915755"/>
        </p:xfrm>
        <a:graphic>
          <a:graphicData uri="http://schemas.openxmlformats.org/drawingml/2006/table">
            <a:tbl>
              <a:tblPr>
                <a:tableStyleId>{5C22544A-7EE6-4342-B048-85BDC9FD1C3A}</a:tableStyleId>
              </a:tblPr>
              <a:tblGrid>
                <a:gridCol w="2340000">
                  <a:extLst>
                    <a:ext uri="{9D8B030D-6E8A-4147-A177-3AD203B41FA5}">
                      <a16:colId xmlns:a16="http://schemas.microsoft.com/office/drawing/2014/main" val="3070221375"/>
                    </a:ext>
                  </a:extLst>
                </a:gridCol>
              </a:tblGrid>
              <a:tr h="915755">
                <a:tc>
                  <a:txBody>
                    <a:bodyPr/>
                    <a:lstStyle/>
                    <a:p>
                      <a:pPr marL="90488" indent="-90488">
                        <a:lnSpc>
                          <a:spcPct val="100000"/>
                        </a:lnSpc>
                        <a:buFont typeface="Arial" panose="020B0604020202020204" pitchFamily="34" charset="0"/>
                        <a:buChar char="•"/>
                      </a:pPr>
                      <a:r>
                        <a:rPr kumimoji="1" lang="ja-JP" altLang="en-US" sz="1100" b="0" dirty="0">
                          <a:solidFill>
                            <a:schemeClr val="tx1"/>
                          </a:solidFill>
                          <a:latin typeface="Meiryo UI" panose="020B0604030504040204" pitchFamily="50" charset="-128"/>
                          <a:ea typeface="Meiryo UI" panose="020B0604030504040204" pitchFamily="50" charset="-128"/>
                        </a:rPr>
                        <a:t>ペーパーレス化等による職員の生産性向上</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90488" indent="-90488">
                        <a:lnSpc>
                          <a:spcPct val="100000"/>
                        </a:lnSpc>
                        <a:buFont typeface="Arial" panose="020B0604020202020204" pitchFamily="34" charset="0"/>
                        <a:buChar char="•"/>
                      </a:pPr>
                      <a:r>
                        <a:rPr kumimoji="1" lang="ja-JP" altLang="en-US" sz="1100" b="0" dirty="0">
                          <a:solidFill>
                            <a:schemeClr val="tx1"/>
                          </a:solidFill>
                          <a:latin typeface="Meiryo UI" panose="020B0604030504040204" pitchFamily="50" charset="-128"/>
                          <a:ea typeface="Meiryo UI" panose="020B0604030504040204" pitchFamily="50" charset="-128"/>
                        </a:rPr>
                        <a:t>データ</a:t>
                      </a:r>
                      <a:r>
                        <a:rPr kumimoji="1" lang="en-US" altLang="ja-JP" sz="1100" b="0" dirty="0">
                          <a:solidFill>
                            <a:schemeClr val="tx1"/>
                          </a:solidFill>
                          <a:latin typeface="Meiryo UI" panose="020B0604030504040204" pitchFamily="50" charset="-128"/>
                          <a:ea typeface="Meiryo UI" panose="020B0604030504040204" pitchFamily="50" charset="-128"/>
                        </a:rPr>
                        <a:t>/</a:t>
                      </a:r>
                      <a:r>
                        <a:rPr kumimoji="1" lang="ja-JP" altLang="en-US" sz="1100" b="0" dirty="0">
                          <a:solidFill>
                            <a:schemeClr val="tx1"/>
                          </a:solidFill>
                          <a:latin typeface="Meiryo UI" panose="020B0604030504040204" pitchFamily="50" charset="-128"/>
                          <a:ea typeface="Meiryo UI" panose="020B0604030504040204" pitchFamily="50" charset="-128"/>
                        </a:rPr>
                        <a:t>ノウハウ活用による指導監査の質と量の向上（現地対応時間の短縮や実施件数の増加）</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L="36000" marR="36000" marT="360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2328423474"/>
                  </a:ext>
                </a:extLst>
              </a:tr>
            </a:tbl>
          </a:graphicData>
        </a:graphic>
      </p:graphicFrame>
      <p:sp>
        <p:nvSpPr>
          <p:cNvPr id="60" name="二等辺三角形 59">
            <a:extLst>
              <a:ext uri="{FF2B5EF4-FFF2-40B4-BE49-F238E27FC236}">
                <a16:creationId xmlns:a16="http://schemas.microsoft.com/office/drawing/2014/main" id="{4D2437B4-22E4-4C26-9839-36E224A5F379}"/>
              </a:ext>
            </a:extLst>
          </p:cNvPr>
          <p:cNvSpPr/>
          <p:nvPr/>
        </p:nvSpPr>
        <p:spPr>
          <a:xfrm rot="16200000" flipV="1">
            <a:off x="1945328" y="3811454"/>
            <a:ext cx="2846155" cy="155715"/>
          </a:xfrm>
          <a:prstGeom prst="triangle">
            <a:avLst/>
          </a:prstGeom>
          <a:solidFill>
            <a:srgbClr val="92D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lang="ja-JP" altLang="en-US" sz="1050" b="1" dirty="0">
              <a:solidFill>
                <a:schemeClr val="tx1"/>
              </a:solidFill>
              <a:latin typeface="Meiryo UI" panose="020B0604030504040204" pitchFamily="50" charset="-128"/>
              <a:ea typeface="Meiryo UI" panose="020B0604030504040204" pitchFamily="50" charset="-128"/>
            </a:endParaRPr>
          </a:p>
        </p:txBody>
      </p:sp>
      <p:grpSp>
        <p:nvGrpSpPr>
          <p:cNvPr id="74" name="グループ化 73">
            <a:extLst>
              <a:ext uri="{FF2B5EF4-FFF2-40B4-BE49-F238E27FC236}">
                <a16:creationId xmlns:a16="http://schemas.microsoft.com/office/drawing/2014/main" id="{AF666B00-0D41-4C8D-8DFF-6F9FAB39665E}"/>
              </a:ext>
            </a:extLst>
          </p:cNvPr>
          <p:cNvGrpSpPr/>
          <p:nvPr/>
        </p:nvGrpSpPr>
        <p:grpSpPr>
          <a:xfrm>
            <a:off x="172055" y="1825705"/>
            <a:ext cx="3046294" cy="3975600"/>
            <a:chOff x="-2692071" y="3770617"/>
            <a:chExt cx="3046294" cy="3975600"/>
          </a:xfrm>
        </p:grpSpPr>
        <p:sp>
          <p:nvSpPr>
            <p:cNvPr id="61" name="正方形/長方形 60">
              <a:extLst>
                <a:ext uri="{FF2B5EF4-FFF2-40B4-BE49-F238E27FC236}">
                  <a16:creationId xmlns:a16="http://schemas.microsoft.com/office/drawing/2014/main" id="{EA443CEE-B1DC-4AEC-BB76-F6C9AA46F446}"/>
                </a:ext>
              </a:extLst>
            </p:cNvPr>
            <p:cNvSpPr/>
            <p:nvPr/>
          </p:nvSpPr>
          <p:spPr>
            <a:xfrm>
              <a:off x="-2692071" y="3770617"/>
              <a:ext cx="3046294" cy="3975600"/>
            </a:xfrm>
            <a:prstGeom prst="rect">
              <a:avLst/>
            </a:prstGeom>
            <a:solidFill>
              <a:schemeClr val="accent2">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endParaRPr lang="en-US" altLang="ja-JP" sz="1200" b="1" dirty="0">
                <a:solidFill>
                  <a:schemeClr val="tx1"/>
                </a:solidFill>
                <a:latin typeface="Meiryo UI" panose="020B0604030504040204" pitchFamily="50" charset="-128"/>
                <a:ea typeface="Meiryo UI" panose="020B0604030504040204" pitchFamily="50" charset="-128"/>
              </a:endParaRPr>
            </a:p>
          </p:txBody>
        </p:sp>
        <p:sp>
          <p:nvSpPr>
            <p:cNvPr id="62" name="正方形/長方形 61">
              <a:extLst>
                <a:ext uri="{FF2B5EF4-FFF2-40B4-BE49-F238E27FC236}">
                  <a16:creationId xmlns:a16="http://schemas.microsoft.com/office/drawing/2014/main" id="{AF85C09D-09D8-484E-92B6-534BED3A948E}"/>
                </a:ext>
              </a:extLst>
            </p:cNvPr>
            <p:cNvSpPr/>
            <p:nvPr/>
          </p:nvSpPr>
          <p:spPr>
            <a:xfrm>
              <a:off x="-2499132" y="4496770"/>
              <a:ext cx="2703648" cy="185817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endParaRPr lang="en-US" altLang="ja-JP" sz="1200" b="1" dirty="0">
                <a:solidFill>
                  <a:schemeClr val="tx1"/>
                </a:solidFill>
                <a:latin typeface="Meiryo UI" panose="020B0604030504040204" pitchFamily="50" charset="-128"/>
                <a:ea typeface="Meiryo UI" panose="020B0604030504040204" pitchFamily="50" charset="-128"/>
              </a:endParaRPr>
            </a:p>
          </p:txBody>
        </p:sp>
        <p:pic>
          <p:nvPicPr>
            <p:cNvPr id="63" name="図 62">
              <a:extLst>
                <a:ext uri="{FF2B5EF4-FFF2-40B4-BE49-F238E27FC236}">
                  <a16:creationId xmlns:a16="http://schemas.microsoft.com/office/drawing/2014/main" id="{F466A60E-0D72-4753-8F7E-4734D4A2435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7366" y="3898969"/>
              <a:ext cx="779201" cy="620656"/>
            </a:xfrm>
            <a:prstGeom prst="rect">
              <a:avLst/>
            </a:prstGeom>
          </p:spPr>
        </p:pic>
        <p:sp>
          <p:nvSpPr>
            <p:cNvPr id="64" name="テキスト ボックス 63">
              <a:extLst>
                <a:ext uri="{FF2B5EF4-FFF2-40B4-BE49-F238E27FC236}">
                  <a16:creationId xmlns:a16="http://schemas.microsoft.com/office/drawing/2014/main" id="{C62CD7D5-B0FD-4A1F-A3FA-2654D12A963F}"/>
                </a:ext>
              </a:extLst>
            </p:cNvPr>
            <p:cNvSpPr txBox="1"/>
            <p:nvPr/>
          </p:nvSpPr>
          <p:spPr bwMode="gray">
            <a:xfrm>
              <a:off x="-2531637" y="3928136"/>
              <a:ext cx="2022752" cy="430887"/>
            </a:xfrm>
            <a:prstGeom prst="rect">
              <a:avLst/>
            </a:prstGeom>
            <a:noFill/>
          </p:spPr>
          <p:txBody>
            <a:bodyPr wrap="square" lIns="0" tIns="0" rIns="0" bIns="0" rtlCol="0">
              <a:spAutoFit/>
            </a:bodyPr>
            <a:lstStyle/>
            <a:p>
              <a:pPr defTabSz="990564">
                <a:buSzPct val="100000"/>
              </a:pPr>
              <a:r>
                <a:rPr lang="ja-JP" altLang="en-US" sz="1400" b="1" dirty="0">
                  <a:solidFill>
                    <a:prstClr val="black"/>
                  </a:solidFill>
                  <a:latin typeface="Meiryo UI" panose="020B0604030504040204" pitchFamily="50" charset="-128"/>
                  <a:ea typeface="Meiryo UI" panose="020B0604030504040204" pitchFamily="50" charset="-128"/>
                </a:rPr>
                <a:t>立入検査や許認可業務に</a:t>
              </a:r>
              <a:endParaRPr lang="en-US" altLang="ja-JP" sz="1400" b="1" dirty="0">
                <a:solidFill>
                  <a:prstClr val="black"/>
                </a:solidFill>
                <a:latin typeface="Meiryo UI" panose="020B0604030504040204" pitchFamily="50" charset="-128"/>
                <a:ea typeface="Meiryo UI" panose="020B0604030504040204" pitchFamily="50" charset="-128"/>
              </a:endParaRPr>
            </a:p>
            <a:p>
              <a:pPr defTabSz="990564">
                <a:buSzPct val="100000"/>
              </a:pPr>
              <a:r>
                <a:rPr lang="ja-JP" altLang="en-US" sz="1400" b="1" dirty="0">
                  <a:solidFill>
                    <a:prstClr val="black"/>
                  </a:solidFill>
                  <a:latin typeface="Meiryo UI" panose="020B0604030504040204" pitchFamily="50" charset="-128"/>
                  <a:ea typeface="Meiryo UI" panose="020B0604030504040204" pitchFamily="50" charset="-128"/>
                </a:rPr>
                <a:t>かかる業務運用上の課題</a:t>
              </a:r>
              <a:endParaRPr lang="en-US" altLang="ja-JP" sz="1400" b="1" dirty="0">
                <a:solidFill>
                  <a:prstClr val="black"/>
                </a:solidFill>
                <a:latin typeface="Meiryo UI" panose="020B0604030504040204" pitchFamily="50" charset="-128"/>
                <a:ea typeface="Meiryo UI" panose="020B0604030504040204" pitchFamily="50" charset="-128"/>
              </a:endParaRPr>
            </a:p>
          </p:txBody>
        </p:sp>
        <p:sp>
          <p:nvSpPr>
            <p:cNvPr id="65" name="正方形/長方形 64">
              <a:extLst>
                <a:ext uri="{FF2B5EF4-FFF2-40B4-BE49-F238E27FC236}">
                  <a16:creationId xmlns:a16="http://schemas.microsoft.com/office/drawing/2014/main" id="{412AA465-8D43-4582-AA9B-DBFE8CE4E7F5}"/>
                </a:ext>
              </a:extLst>
            </p:cNvPr>
            <p:cNvSpPr/>
            <p:nvPr/>
          </p:nvSpPr>
          <p:spPr>
            <a:xfrm>
              <a:off x="-2499131" y="6439624"/>
              <a:ext cx="2703648" cy="118883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endParaRPr lang="en-US" altLang="ja-JP" sz="1050" b="1" dirty="0">
                <a:solidFill>
                  <a:schemeClr val="tx1"/>
                </a:solidFill>
                <a:latin typeface="Meiryo UI" panose="020B0604030504040204" pitchFamily="50" charset="-128"/>
                <a:ea typeface="Meiryo UI" panose="020B0604030504040204" pitchFamily="50" charset="-128"/>
              </a:endParaRPr>
            </a:p>
          </p:txBody>
        </p:sp>
        <p:sp>
          <p:nvSpPr>
            <p:cNvPr id="66" name="正方形/長方形 65">
              <a:extLst>
                <a:ext uri="{FF2B5EF4-FFF2-40B4-BE49-F238E27FC236}">
                  <a16:creationId xmlns:a16="http://schemas.microsoft.com/office/drawing/2014/main" id="{26A44746-2671-402D-BD96-DEE7C2AB2A5E}"/>
                </a:ext>
              </a:extLst>
            </p:cNvPr>
            <p:cNvSpPr/>
            <p:nvPr/>
          </p:nvSpPr>
          <p:spPr bwMode="gray">
            <a:xfrm>
              <a:off x="-2417902" y="6739816"/>
              <a:ext cx="1268402" cy="741958"/>
            </a:xfrm>
            <a:prstGeom prst="rect">
              <a:avLst/>
            </a:prstGeom>
            <a:solidFill>
              <a:schemeClr val="accent2">
                <a:lumMod val="40000"/>
                <a:lumOff val="60000"/>
              </a:schemeClr>
            </a:solidFill>
            <a:ln w="12700" algn="ctr">
              <a:noFill/>
              <a:prstDash val="sysDash"/>
              <a:miter lim="800000"/>
              <a:headEnd/>
              <a:tailEnd/>
            </a:ln>
          </p:spPr>
          <p:txBody>
            <a:bodyPr wrap="square" lIns="0" tIns="36000" rIns="0" bIns="36000" rtlCol="0" anchor="ctr"/>
            <a:lstStyle/>
            <a:p>
              <a:pPr algn="ctr" fontAlgn="base">
                <a:spcBef>
                  <a:spcPct val="0"/>
                </a:spcBef>
                <a:spcAft>
                  <a:spcPct val="0"/>
                </a:spcAft>
                <a:defRPr/>
              </a:pPr>
              <a:r>
                <a:rPr lang="ja-JP" altLang="en-US" sz="1050" dirty="0">
                  <a:latin typeface="Meiryo UI" panose="020B0604030504040204" pitchFamily="50" charset="-128"/>
                  <a:ea typeface="Meiryo UI" panose="020B0604030504040204" pitchFamily="50" charset="-128"/>
                </a:rPr>
                <a:t>ベテラン職員の減少</a:t>
              </a:r>
              <a:endParaRPr lang="en-US" altLang="ja-JP" sz="1050" dirty="0">
                <a:latin typeface="Meiryo UI" panose="020B0604030504040204" pitchFamily="50" charset="-128"/>
                <a:ea typeface="Meiryo UI" panose="020B0604030504040204" pitchFamily="50" charset="-128"/>
              </a:endParaRPr>
            </a:p>
            <a:p>
              <a:pPr algn="ctr" fontAlgn="base">
                <a:spcBef>
                  <a:spcPct val="0"/>
                </a:spcBef>
                <a:spcAft>
                  <a:spcPct val="0"/>
                </a:spcAft>
                <a:defRPr/>
              </a:pPr>
              <a:r>
                <a:rPr lang="ja-JP" altLang="en-US" sz="1050" dirty="0">
                  <a:latin typeface="Meiryo UI" panose="020B0604030504040204" pitchFamily="50" charset="-128"/>
                  <a:ea typeface="Meiryo UI" panose="020B0604030504040204" pitchFamily="50" charset="-128"/>
                </a:rPr>
                <a:t>（知識・ノウハウの</a:t>
              </a:r>
              <a:endParaRPr lang="en-US" altLang="ja-JP" sz="1050" dirty="0">
                <a:latin typeface="Meiryo UI" panose="020B0604030504040204" pitchFamily="50" charset="-128"/>
                <a:ea typeface="Meiryo UI" panose="020B0604030504040204" pitchFamily="50" charset="-128"/>
              </a:endParaRPr>
            </a:p>
            <a:p>
              <a:pPr algn="ctr" fontAlgn="base">
                <a:spcBef>
                  <a:spcPct val="0"/>
                </a:spcBef>
                <a:spcAft>
                  <a:spcPct val="0"/>
                </a:spcAft>
                <a:defRPr/>
              </a:pPr>
              <a:r>
                <a:rPr lang="ja-JP" altLang="en-US" sz="1050" dirty="0">
                  <a:latin typeface="Meiryo UI" panose="020B0604030504040204" pitchFamily="50" charset="-128"/>
                  <a:ea typeface="Meiryo UI" panose="020B0604030504040204" pitchFamily="50" charset="-128"/>
                </a:rPr>
                <a:t>継承に課題）</a:t>
              </a:r>
            </a:p>
          </p:txBody>
        </p:sp>
        <p:sp>
          <p:nvSpPr>
            <p:cNvPr id="67" name="正方形/長方形 66">
              <a:extLst>
                <a:ext uri="{FF2B5EF4-FFF2-40B4-BE49-F238E27FC236}">
                  <a16:creationId xmlns:a16="http://schemas.microsoft.com/office/drawing/2014/main" id="{4469702E-3BFA-4E86-BAE7-F85F56A50726}"/>
                </a:ext>
              </a:extLst>
            </p:cNvPr>
            <p:cNvSpPr/>
            <p:nvPr/>
          </p:nvSpPr>
          <p:spPr bwMode="gray">
            <a:xfrm>
              <a:off x="-1045607" y="6729656"/>
              <a:ext cx="1093145" cy="741958"/>
            </a:xfrm>
            <a:prstGeom prst="rect">
              <a:avLst/>
            </a:prstGeom>
            <a:solidFill>
              <a:schemeClr val="accent2">
                <a:lumMod val="40000"/>
                <a:lumOff val="60000"/>
              </a:schemeClr>
            </a:solidFill>
            <a:ln w="12700" algn="ctr">
              <a:noFill/>
              <a:prstDash val="sysDash"/>
              <a:miter lim="800000"/>
              <a:headEnd/>
              <a:tailEnd/>
            </a:ln>
          </p:spPr>
          <p:txBody>
            <a:bodyPr wrap="square" lIns="36000" tIns="36000" rIns="36000" bIns="36000" rtlCol="0" anchor="ctr"/>
            <a:lstStyle/>
            <a:p>
              <a:pPr algn="ctr" fontAlgn="base">
                <a:spcBef>
                  <a:spcPct val="0"/>
                </a:spcBef>
                <a:spcAft>
                  <a:spcPct val="0"/>
                </a:spcAft>
                <a:defRPr/>
              </a:pPr>
              <a:r>
                <a:rPr lang="ja-JP" altLang="en-US" sz="1050" dirty="0">
                  <a:latin typeface="Meiryo UI" panose="020B0604030504040204" pitchFamily="50" charset="-128"/>
                  <a:ea typeface="Meiryo UI" panose="020B0604030504040204" pitchFamily="50" charset="-128"/>
                </a:rPr>
                <a:t>臨時立入検査の</a:t>
              </a:r>
              <a:endParaRPr lang="en-US" altLang="ja-JP" sz="1050" dirty="0">
                <a:latin typeface="Meiryo UI" panose="020B0604030504040204" pitchFamily="50" charset="-128"/>
                <a:ea typeface="Meiryo UI" panose="020B0604030504040204" pitchFamily="50" charset="-128"/>
              </a:endParaRPr>
            </a:p>
            <a:p>
              <a:pPr algn="ctr" fontAlgn="base">
                <a:spcBef>
                  <a:spcPct val="0"/>
                </a:spcBef>
                <a:spcAft>
                  <a:spcPct val="0"/>
                </a:spcAft>
                <a:defRPr/>
              </a:pPr>
              <a:r>
                <a:rPr lang="ja-JP" altLang="en-US" sz="1050" dirty="0">
                  <a:latin typeface="Meiryo UI" panose="020B0604030504040204" pitchFamily="50" charset="-128"/>
                  <a:ea typeface="Meiryo UI" panose="020B0604030504040204" pitchFamily="50" charset="-128"/>
                </a:rPr>
                <a:t>件数が増加傾向</a:t>
              </a:r>
            </a:p>
          </p:txBody>
        </p:sp>
        <p:sp>
          <p:nvSpPr>
            <p:cNvPr id="68" name="テキスト ボックス 67">
              <a:extLst>
                <a:ext uri="{FF2B5EF4-FFF2-40B4-BE49-F238E27FC236}">
                  <a16:creationId xmlns:a16="http://schemas.microsoft.com/office/drawing/2014/main" id="{AAB5A6CD-19BD-4879-943F-EBD8F398411D}"/>
                </a:ext>
              </a:extLst>
            </p:cNvPr>
            <p:cNvSpPr txBox="1"/>
            <p:nvPr/>
          </p:nvSpPr>
          <p:spPr bwMode="gray">
            <a:xfrm>
              <a:off x="-2399814" y="6497255"/>
              <a:ext cx="1476000" cy="215444"/>
            </a:xfrm>
            <a:prstGeom prst="rect">
              <a:avLst/>
            </a:prstGeom>
            <a:noFill/>
          </p:spPr>
          <p:txBody>
            <a:bodyPr wrap="square" lIns="0" tIns="0" rIns="0" bIns="0" rtlCol="0">
              <a:spAutoFit/>
            </a:bodyPr>
            <a:lstStyle/>
            <a:p>
              <a:pPr defTabSz="990564">
                <a:buSzPct val="100000"/>
              </a:pPr>
              <a:r>
                <a:rPr lang="ja-JP" altLang="en-US" sz="1400" b="1" dirty="0">
                  <a:solidFill>
                    <a:prstClr val="black"/>
                  </a:solidFill>
                  <a:latin typeface="Meiryo UI" panose="020B0604030504040204" pitchFamily="50" charset="-128"/>
                  <a:ea typeface="Meiryo UI" panose="020B0604030504040204" pitchFamily="50" charset="-128"/>
                </a:rPr>
                <a:t>業務環境の変化</a:t>
              </a:r>
              <a:endParaRPr lang="en-US" altLang="ja-JP" sz="1400" b="1" dirty="0">
                <a:solidFill>
                  <a:prstClr val="black"/>
                </a:solidFill>
                <a:latin typeface="Meiryo UI" panose="020B0604030504040204" pitchFamily="50" charset="-128"/>
                <a:ea typeface="Meiryo UI" panose="020B0604030504040204" pitchFamily="50" charset="-128"/>
              </a:endParaRPr>
            </a:p>
          </p:txBody>
        </p:sp>
        <p:sp>
          <p:nvSpPr>
            <p:cNvPr id="69" name="テキスト ボックス 68">
              <a:extLst>
                <a:ext uri="{FF2B5EF4-FFF2-40B4-BE49-F238E27FC236}">
                  <a16:creationId xmlns:a16="http://schemas.microsoft.com/office/drawing/2014/main" id="{817A4DA6-3EB3-4980-B8BD-5742FC986F05}"/>
                </a:ext>
              </a:extLst>
            </p:cNvPr>
            <p:cNvSpPr txBox="1"/>
            <p:nvPr/>
          </p:nvSpPr>
          <p:spPr bwMode="gray">
            <a:xfrm>
              <a:off x="-2433208" y="4549471"/>
              <a:ext cx="2268000" cy="215444"/>
            </a:xfrm>
            <a:prstGeom prst="rect">
              <a:avLst/>
            </a:prstGeom>
            <a:noFill/>
          </p:spPr>
          <p:txBody>
            <a:bodyPr wrap="square" lIns="0" tIns="0" rIns="0" bIns="0" rtlCol="0">
              <a:spAutoFit/>
            </a:bodyPr>
            <a:lstStyle/>
            <a:p>
              <a:pPr defTabSz="990564">
                <a:buSzPct val="100000"/>
              </a:pPr>
              <a:r>
                <a:rPr lang="ja-JP" altLang="en-US" sz="1400" b="1" dirty="0">
                  <a:solidFill>
                    <a:prstClr val="black"/>
                  </a:solidFill>
                  <a:latin typeface="Meiryo UI" panose="020B0604030504040204" pitchFamily="50" charset="-128"/>
                  <a:ea typeface="Meiryo UI" panose="020B0604030504040204" pitchFamily="50" charset="-128"/>
                </a:rPr>
                <a:t>紙ベースでの業務</a:t>
              </a:r>
              <a:endParaRPr lang="en-US" altLang="ja-JP" sz="1400" b="1" dirty="0">
                <a:solidFill>
                  <a:prstClr val="black"/>
                </a:solidFill>
                <a:latin typeface="Meiryo UI" panose="020B0604030504040204" pitchFamily="50" charset="-128"/>
                <a:ea typeface="Meiryo UI" panose="020B0604030504040204" pitchFamily="50" charset="-128"/>
              </a:endParaRPr>
            </a:p>
          </p:txBody>
        </p:sp>
        <p:sp>
          <p:nvSpPr>
            <p:cNvPr id="70" name="正方形/長方形 69">
              <a:extLst>
                <a:ext uri="{FF2B5EF4-FFF2-40B4-BE49-F238E27FC236}">
                  <a16:creationId xmlns:a16="http://schemas.microsoft.com/office/drawing/2014/main" id="{2621FC84-2DB0-4F46-A43B-236EC75FABF6}"/>
                </a:ext>
              </a:extLst>
            </p:cNvPr>
            <p:cNvSpPr/>
            <p:nvPr/>
          </p:nvSpPr>
          <p:spPr bwMode="gray">
            <a:xfrm>
              <a:off x="-2412823" y="4742060"/>
              <a:ext cx="1175289" cy="741958"/>
            </a:xfrm>
            <a:prstGeom prst="rect">
              <a:avLst/>
            </a:prstGeom>
            <a:solidFill>
              <a:schemeClr val="accent2">
                <a:lumMod val="40000"/>
                <a:lumOff val="60000"/>
              </a:schemeClr>
            </a:solidFill>
            <a:ln w="12700" algn="ctr">
              <a:noFill/>
              <a:prstDash val="sysDash"/>
              <a:miter lim="800000"/>
              <a:headEnd/>
              <a:tailEnd/>
            </a:ln>
          </p:spPr>
          <p:txBody>
            <a:bodyPr wrap="square" lIns="36000" tIns="36000" rIns="36000" bIns="36000" rtlCol="0" anchor="ctr"/>
            <a:lstStyle/>
            <a:p>
              <a:pPr algn="ctr" fontAlgn="base">
                <a:spcBef>
                  <a:spcPct val="0"/>
                </a:spcBef>
                <a:spcAft>
                  <a:spcPct val="0"/>
                </a:spcAft>
                <a:defRPr/>
              </a:pPr>
              <a:r>
                <a:rPr lang="ja-JP" altLang="en-US" sz="1050" dirty="0">
                  <a:latin typeface="Meiryo UI" panose="020B0604030504040204" pitchFamily="50" charset="-128"/>
                  <a:ea typeface="Meiryo UI" panose="020B0604030504040204" pitchFamily="50" charset="-128"/>
                </a:rPr>
                <a:t>資料の紛失や</a:t>
              </a:r>
              <a:endParaRPr lang="en-US" altLang="ja-JP" sz="1050" dirty="0">
                <a:latin typeface="Meiryo UI" panose="020B0604030504040204" pitchFamily="50" charset="-128"/>
                <a:ea typeface="Meiryo UI" panose="020B0604030504040204" pitchFamily="50" charset="-128"/>
              </a:endParaRPr>
            </a:p>
            <a:p>
              <a:pPr algn="ctr" fontAlgn="base">
                <a:spcBef>
                  <a:spcPct val="0"/>
                </a:spcBef>
                <a:spcAft>
                  <a:spcPct val="0"/>
                </a:spcAft>
                <a:defRPr/>
              </a:pPr>
              <a:r>
                <a:rPr lang="ja-JP" altLang="en-US" sz="1050" dirty="0">
                  <a:latin typeface="Meiryo UI" panose="020B0604030504040204" pitchFamily="50" charset="-128"/>
                  <a:ea typeface="Meiryo UI" panose="020B0604030504040204" pitchFamily="50" charset="-128"/>
                </a:rPr>
                <a:t>誤送付等のリスク</a:t>
              </a:r>
              <a:endParaRPr lang="ja-JP" altLang="en-US" sz="900" dirty="0">
                <a:latin typeface="Meiryo UI" panose="020B0604030504040204" pitchFamily="50" charset="-128"/>
                <a:ea typeface="Meiryo UI" panose="020B0604030504040204" pitchFamily="50" charset="-128"/>
              </a:endParaRPr>
            </a:p>
          </p:txBody>
        </p:sp>
        <p:sp>
          <p:nvSpPr>
            <p:cNvPr id="71" name="正方形/長方形 70">
              <a:extLst>
                <a:ext uri="{FF2B5EF4-FFF2-40B4-BE49-F238E27FC236}">
                  <a16:creationId xmlns:a16="http://schemas.microsoft.com/office/drawing/2014/main" id="{2BDE144D-84D3-44F1-A503-CA2876CAAD34}"/>
                </a:ext>
              </a:extLst>
            </p:cNvPr>
            <p:cNvSpPr/>
            <p:nvPr/>
          </p:nvSpPr>
          <p:spPr bwMode="gray">
            <a:xfrm>
              <a:off x="-2417903" y="5540812"/>
              <a:ext cx="1439957" cy="741958"/>
            </a:xfrm>
            <a:prstGeom prst="rect">
              <a:avLst/>
            </a:prstGeom>
            <a:solidFill>
              <a:schemeClr val="accent2">
                <a:lumMod val="40000"/>
                <a:lumOff val="60000"/>
              </a:schemeClr>
            </a:solidFill>
            <a:ln w="12700" algn="ctr">
              <a:noFill/>
              <a:prstDash val="sysDash"/>
              <a:miter lim="800000"/>
              <a:headEnd/>
              <a:tailEnd/>
            </a:ln>
          </p:spPr>
          <p:txBody>
            <a:bodyPr wrap="square" lIns="36000" tIns="36000" rIns="36000" bIns="36000" rtlCol="0" anchor="ctr"/>
            <a:lstStyle/>
            <a:p>
              <a:pPr algn="ctr" fontAlgn="base">
                <a:spcBef>
                  <a:spcPct val="0"/>
                </a:spcBef>
                <a:spcAft>
                  <a:spcPct val="0"/>
                </a:spcAft>
                <a:defRPr/>
              </a:pPr>
              <a:r>
                <a:rPr lang="ja-JP" altLang="en-US" sz="1050" dirty="0">
                  <a:latin typeface="Meiryo UI" panose="020B0604030504040204" pitchFamily="50" charset="-128"/>
                  <a:ea typeface="Meiryo UI" panose="020B0604030504040204" pitchFamily="50" charset="-128"/>
                </a:rPr>
                <a:t>資料の持ち運びやデータ登録に係る業務負担</a:t>
              </a:r>
            </a:p>
          </p:txBody>
        </p:sp>
        <p:sp>
          <p:nvSpPr>
            <p:cNvPr id="72" name="正方形/長方形 71">
              <a:extLst>
                <a:ext uri="{FF2B5EF4-FFF2-40B4-BE49-F238E27FC236}">
                  <a16:creationId xmlns:a16="http://schemas.microsoft.com/office/drawing/2014/main" id="{FB118993-F61C-4471-A025-0F4934EAFA51}"/>
                </a:ext>
              </a:extLst>
            </p:cNvPr>
            <p:cNvSpPr/>
            <p:nvPr/>
          </p:nvSpPr>
          <p:spPr bwMode="gray">
            <a:xfrm>
              <a:off x="-913339" y="5522713"/>
              <a:ext cx="960877" cy="741958"/>
            </a:xfrm>
            <a:prstGeom prst="rect">
              <a:avLst/>
            </a:prstGeom>
            <a:solidFill>
              <a:schemeClr val="accent2">
                <a:lumMod val="40000"/>
                <a:lumOff val="60000"/>
              </a:schemeClr>
            </a:solidFill>
            <a:ln w="12700" algn="ctr">
              <a:noFill/>
              <a:prstDash val="sysDash"/>
              <a:miter lim="800000"/>
              <a:headEnd/>
              <a:tailEnd/>
            </a:ln>
          </p:spPr>
          <p:txBody>
            <a:bodyPr wrap="square" lIns="36000" tIns="36000" rIns="36000" bIns="36000" rtlCol="0" anchor="ctr"/>
            <a:lstStyle/>
            <a:p>
              <a:pPr algn="ctr" fontAlgn="base">
                <a:spcBef>
                  <a:spcPct val="0"/>
                </a:spcBef>
                <a:spcAft>
                  <a:spcPct val="0"/>
                </a:spcAft>
                <a:defRPr/>
              </a:pPr>
              <a:r>
                <a:rPr lang="ja-JP" altLang="en-US" sz="1050" dirty="0">
                  <a:latin typeface="Meiryo UI" panose="020B0604030504040204" pitchFamily="50" charset="-128"/>
                  <a:ea typeface="Meiryo UI" panose="020B0604030504040204" pitchFamily="50" charset="-128"/>
                </a:rPr>
                <a:t>資料保管場所</a:t>
              </a:r>
              <a:endParaRPr lang="en-US" altLang="ja-JP" sz="1050" dirty="0">
                <a:latin typeface="Meiryo UI" panose="020B0604030504040204" pitchFamily="50" charset="-128"/>
                <a:ea typeface="Meiryo UI" panose="020B0604030504040204" pitchFamily="50" charset="-128"/>
              </a:endParaRPr>
            </a:p>
            <a:p>
              <a:pPr algn="ctr" fontAlgn="base">
                <a:spcBef>
                  <a:spcPct val="0"/>
                </a:spcBef>
                <a:spcAft>
                  <a:spcPct val="0"/>
                </a:spcAft>
                <a:defRPr/>
              </a:pPr>
              <a:r>
                <a:rPr lang="ja-JP" altLang="en-US" sz="1050" dirty="0">
                  <a:latin typeface="Meiryo UI" panose="020B0604030504040204" pitchFamily="50" charset="-128"/>
                  <a:ea typeface="Meiryo UI" panose="020B0604030504040204" pitchFamily="50" charset="-128"/>
                </a:rPr>
                <a:t>の圧迫等</a:t>
              </a:r>
              <a:endParaRPr lang="ja-JP" altLang="en-US" sz="900" dirty="0">
                <a:latin typeface="Meiryo UI" panose="020B0604030504040204" pitchFamily="50" charset="-128"/>
                <a:ea typeface="Meiryo UI" panose="020B0604030504040204" pitchFamily="50" charset="-128"/>
              </a:endParaRPr>
            </a:p>
          </p:txBody>
        </p:sp>
        <p:sp>
          <p:nvSpPr>
            <p:cNvPr id="73" name="正方形/長方形 72">
              <a:extLst>
                <a:ext uri="{FF2B5EF4-FFF2-40B4-BE49-F238E27FC236}">
                  <a16:creationId xmlns:a16="http://schemas.microsoft.com/office/drawing/2014/main" id="{C4123278-A0B8-4B41-84DD-07F1587F77C2}"/>
                </a:ext>
              </a:extLst>
            </p:cNvPr>
            <p:cNvSpPr/>
            <p:nvPr/>
          </p:nvSpPr>
          <p:spPr bwMode="gray">
            <a:xfrm>
              <a:off x="-1149501" y="4734666"/>
              <a:ext cx="1197039" cy="741958"/>
            </a:xfrm>
            <a:prstGeom prst="rect">
              <a:avLst/>
            </a:prstGeom>
            <a:solidFill>
              <a:schemeClr val="accent2">
                <a:lumMod val="40000"/>
                <a:lumOff val="60000"/>
              </a:schemeClr>
            </a:solidFill>
            <a:ln w="12700" algn="ctr">
              <a:noFill/>
              <a:prstDash val="sysDash"/>
              <a:miter lim="800000"/>
              <a:headEnd/>
              <a:tailEnd/>
            </a:ln>
          </p:spPr>
          <p:txBody>
            <a:bodyPr wrap="square" lIns="36000" tIns="36000" rIns="36000" bIns="36000" rtlCol="0" anchor="ctr"/>
            <a:lstStyle/>
            <a:p>
              <a:pPr algn="ctr" fontAlgn="base">
                <a:spcBef>
                  <a:spcPct val="0"/>
                </a:spcBef>
                <a:spcAft>
                  <a:spcPct val="0"/>
                </a:spcAft>
                <a:defRPr/>
              </a:pPr>
              <a:r>
                <a:rPr lang="ja-JP" altLang="en-US" sz="1050" dirty="0">
                  <a:latin typeface="Meiryo UI" panose="020B0604030504040204" pitchFamily="50" charset="-128"/>
                  <a:ea typeface="Meiryo UI" panose="020B0604030504040204" pitchFamily="50" charset="-128"/>
                </a:rPr>
                <a:t>審査事務やデータ入力作業の負担</a:t>
              </a:r>
            </a:p>
          </p:txBody>
        </p:sp>
      </p:grpSp>
      <p:sp>
        <p:nvSpPr>
          <p:cNvPr id="77" name="正方形/長方形 76">
            <a:extLst>
              <a:ext uri="{FF2B5EF4-FFF2-40B4-BE49-F238E27FC236}">
                <a16:creationId xmlns:a16="http://schemas.microsoft.com/office/drawing/2014/main" id="{92F8715C-FABD-46F8-826E-D0FB8AF15FBF}"/>
              </a:ext>
            </a:extLst>
          </p:cNvPr>
          <p:cNvSpPr/>
          <p:nvPr/>
        </p:nvSpPr>
        <p:spPr>
          <a:xfrm>
            <a:off x="1774974" y="5952755"/>
            <a:ext cx="8364528" cy="36181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lIns="180000" rIns="180000" rtlCol="0" anchor="t"/>
          <a:lstStyle/>
          <a:p>
            <a:pPr marL="0" lvl="1"/>
            <a:r>
              <a:rPr lang="ja-JP" altLang="en-US" sz="1200" dirty="0">
                <a:solidFill>
                  <a:schemeClr val="tx1"/>
                </a:solidFill>
              </a:rPr>
              <a:t>将来的には、複数の行政サービスでの横展開を考慮し、汎用性・拡張性の高いシステムを構築・運用していく。</a:t>
            </a:r>
            <a:endParaRPr lang="en-US" altLang="ja-JP" sz="1200" dirty="0">
              <a:solidFill>
                <a:schemeClr val="tx1"/>
              </a:solidFill>
            </a:endParaRPr>
          </a:p>
        </p:txBody>
      </p:sp>
      <p:sp>
        <p:nvSpPr>
          <p:cNvPr id="76" name="四角形: 角を丸くする 75">
            <a:extLst>
              <a:ext uri="{FF2B5EF4-FFF2-40B4-BE49-F238E27FC236}">
                <a16:creationId xmlns:a16="http://schemas.microsoft.com/office/drawing/2014/main" id="{B8D1436F-539F-4AA6-BD06-8038EE2E9D68}"/>
              </a:ext>
            </a:extLst>
          </p:cNvPr>
          <p:cNvSpPr/>
          <p:nvPr/>
        </p:nvSpPr>
        <p:spPr>
          <a:xfrm>
            <a:off x="10690135" y="494537"/>
            <a:ext cx="1260000" cy="23300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00" b="1" dirty="0">
                <a:solidFill>
                  <a:schemeClr val="tx1"/>
                </a:solidFill>
              </a:rPr>
              <a:t>【1】 </a:t>
            </a:r>
            <a:r>
              <a:rPr lang="ja-JP" altLang="en-US" sz="1000" b="1" dirty="0">
                <a:solidFill>
                  <a:schemeClr val="tx1"/>
                </a:solidFill>
              </a:rPr>
              <a:t>住民</a:t>
            </a:r>
            <a:r>
              <a:rPr lang="en-US" altLang="ja-JP" sz="1000" b="1" dirty="0">
                <a:solidFill>
                  <a:schemeClr val="tx1"/>
                </a:solidFill>
              </a:rPr>
              <a:t>QOL</a:t>
            </a:r>
            <a:r>
              <a:rPr lang="ja-JP" altLang="en-US" sz="1000" b="1" dirty="0">
                <a:solidFill>
                  <a:schemeClr val="tx1"/>
                </a:solidFill>
              </a:rPr>
              <a:t>の向上</a:t>
            </a:r>
            <a:endParaRPr kumimoji="1" lang="ja-JP" altLang="en-US" sz="1000" b="1" dirty="0">
              <a:solidFill>
                <a:schemeClr val="tx1"/>
              </a:solidFill>
            </a:endParaRPr>
          </a:p>
        </p:txBody>
      </p:sp>
      <p:sp>
        <p:nvSpPr>
          <p:cNvPr id="75" name="テキスト ボックス 74">
            <a:extLst>
              <a:ext uri="{FF2B5EF4-FFF2-40B4-BE49-F238E27FC236}">
                <a16:creationId xmlns:a16="http://schemas.microsoft.com/office/drawing/2014/main" id="{FF8A0E0B-04A5-4A96-A5AE-8397195BADEF}"/>
              </a:ext>
            </a:extLst>
          </p:cNvPr>
          <p:cNvSpPr txBox="1"/>
          <p:nvPr/>
        </p:nvSpPr>
        <p:spPr>
          <a:xfrm>
            <a:off x="181070" y="794250"/>
            <a:ext cx="864000" cy="468000"/>
          </a:xfrm>
          <a:prstGeom prst="roundRect">
            <a:avLst/>
          </a:prstGeom>
          <a:solidFill>
            <a:schemeClr val="bg1">
              <a:lumMod val="75000"/>
            </a:schemeClr>
          </a:solidFill>
          <a:ln>
            <a:noFill/>
          </a:ln>
        </p:spPr>
        <p:txBody>
          <a:bodyPr wrap="square" rtlCol="0" anchor="ctr" anchorCtr="0">
            <a:noAutofit/>
          </a:bodyPr>
          <a:lstStyle/>
          <a:p>
            <a:pPr marL="0" lvl="1"/>
            <a:r>
              <a:rPr lang="ja-JP" altLang="en-US" sz="1200" b="1" dirty="0"/>
              <a:t>事業目的</a:t>
            </a:r>
            <a:endParaRPr lang="en-US" altLang="ja-JP" sz="1200" b="1" dirty="0"/>
          </a:p>
        </p:txBody>
      </p:sp>
      <p:sp>
        <p:nvSpPr>
          <p:cNvPr id="78" name="正方形/長方形 77">
            <a:extLst>
              <a:ext uri="{FF2B5EF4-FFF2-40B4-BE49-F238E27FC236}">
                <a16:creationId xmlns:a16="http://schemas.microsoft.com/office/drawing/2014/main" id="{6E244888-D21A-49BF-BAC9-B44F2BFBD295}"/>
              </a:ext>
            </a:extLst>
          </p:cNvPr>
          <p:cNvSpPr/>
          <p:nvPr/>
        </p:nvSpPr>
        <p:spPr>
          <a:xfrm>
            <a:off x="947741" y="1397587"/>
            <a:ext cx="11134136" cy="27272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lIns="180000" rIns="180000" rtlCol="0" anchor="t"/>
          <a:lstStyle/>
          <a:p>
            <a:pPr marL="0" lvl="1"/>
            <a:r>
              <a:rPr lang="ja-JP" altLang="en-US" sz="1400" b="1" dirty="0">
                <a:solidFill>
                  <a:schemeClr val="tx1"/>
                </a:solidFill>
              </a:rPr>
              <a:t>申請から許認可、立入検査・指導監査までの手続きをオンライン化する「許認可・立入検査／指導監査等業務</a:t>
            </a:r>
            <a:r>
              <a:rPr lang="en-US" altLang="ja-JP" sz="1400" b="1" dirty="0">
                <a:solidFill>
                  <a:schemeClr val="tx1"/>
                </a:solidFill>
              </a:rPr>
              <a:t>DX</a:t>
            </a:r>
            <a:r>
              <a:rPr lang="ja-JP" altLang="en-US" sz="1400" b="1" dirty="0">
                <a:solidFill>
                  <a:schemeClr val="tx1"/>
                </a:solidFill>
              </a:rPr>
              <a:t>プラットフォーム」システムを構築・運用</a:t>
            </a:r>
            <a:endParaRPr lang="en-US" altLang="ja-JP" sz="1400" b="1" dirty="0">
              <a:solidFill>
                <a:schemeClr val="tx1"/>
              </a:solidFill>
            </a:endParaRPr>
          </a:p>
        </p:txBody>
      </p:sp>
      <p:sp>
        <p:nvSpPr>
          <p:cNvPr id="79" name="テキスト ボックス 78">
            <a:extLst>
              <a:ext uri="{FF2B5EF4-FFF2-40B4-BE49-F238E27FC236}">
                <a16:creationId xmlns:a16="http://schemas.microsoft.com/office/drawing/2014/main" id="{14F24E78-C070-44B5-93C4-FDD10DD8B732}"/>
              </a:ext>
            </a:extLst>
          </p:cNvPr>
          <p:cNvSpPr txBox="1"/>
          <p:nvPr/>
        </p:nvSpPr>
        <p:spPr>
          <a:xfrm>
            <a:off x="181070" y="1316398"/>
            <a:ext cx="864000" cy="468000"/>
          </a:xfrm>
          <a:prstGeom prst="roundRect">
            <a:avLst/>
          </a:prstGeom>
          <a:solidFill>
            <a:schemeClr val="bg1">
              <a:lumMod val="75000"/>
            </a:schemeClr>
          </a:solidFill>
          <a:ln>
            <a:noFill/>
          </a:ln>
        </p:spPr>
        <p:txBody>
          <a:bodyPr wrap="square" rtlCol="0" anchor="ctr" anchorCtr="0">
            <a:noAutofit/>
          </a:bodyPr>
          <a:lstStyle/>
          <a:p>
            <a:pPr marL="0" lvl="1"/>
            <a:r>
              <a:rPr lang="ja-JP" altLang="en-US" sz="1200" b="1" dirty="0"/>
              <a:t>事業内容</a:t>
            </a:r>
            <a:endParaRPr lang="en-US" altLang="ja-JP" sz="1200" b="1" dirty="0"/>
          </a:p>
        </p:txBody>
      </p:sp>
      <p:sp>
        <p:nvSpPr>
          <p:cNvPr id="81" name="テキスト ボックス 80">
            <a:extLst>
              <a:ext uri="{FF2B5EF4-FFF2-40B4-BE49-F238E27FC236}">
                <a16:creationId xmlns:a16="http://schemas.microsoft.com/office/drawing/2014/main" id="{296A6471-0B4A-4FF1-95E7-FD50FC3D4B82}"/>
              </a:ext>
            </a:extLst>
          </p:cNvPr>
          <p:cNvSpPr txBox="1"/>
          <p:nvPr/>
        </p:nvSpPr>
        <p:spPr>
          <a:xfrm>
            <a:off x="174946" y="5841782"/>
            <a:ext cx="1634864" cy="468000"/>
          </a:xfrm>
          <a:prstGeom prst="roundRect">
            <a:avLst/>
          </a:prstGeom>
          <a:solidFill>
            <a:schemeClr val="bg1">
              <a:lumMod val="75000"/>
            </a:schemeClr>
          </a:solidFill>
          <a:ln>
            <a:noFill/>
          </a:ln>
        </p:spPr>
        <p:txBody>
          <a:bodyPr wrap="square" rtlCol="0" anchor="ctr" anchorCtr="0">
            <a:noAutofit/>
          </a:bodyPr>
          <a:lstStyle/>
          <a:p>
            <a:pPr marL="0" lvl="1"/>
            <a:r>
              <a:rPr lang="ja-JP" altLang="en-US" sz="1200" b="1" dirty="0"/>
              <a:t>今後の方向性</a:t>
            </a:r>
            <a:endParaRPr lang="en-US" altLang="ja-JP" sz="1200" b="1" dirty="0"/>
          </a:p>
        </p:txBody>
      </p:sp>
      <p:sp>
        <p:nvSpPr>
          <p:cNvPr id="82" name="テキスト ボックス 81">
            <a:extLst>
              <a:ext uri="{FF2B5EF4-FFF2-40B4-BE49-F238E27FC236}">
                <a16:creationId xmlns:a16="http://schemas.microsoft.com/office/drawing/2014/main" id="{229AC8C3-9D1D-469B-88B4-0D3649D77C0F}"/>
              </a:ext>
            </a:extLst>
          </p:cNvPr>
          <p:cNvSpPr txBox="1"/>
          <p:nvPr/>
        </p:nvSpPr>
        <p:spPr>
          <a:xfrm>
            <a:off x="183655" y="6363303"/>
            <a:ext cx="1634864" cy="468000"/>
          </a:xfrm>
          <a:prstGeom prst="roundRect">
            <a:avLst/>
          </a:prstGeom>
          <a:solidFill>
            <a:schemeClr val="bg1">
              <a:lumMod val="75000"/>
            </a:schemeClr>
          </a:solidFill>
          <a:ln>
            <a:noFill/>
          </a:ln>
        </p:spPr>
        <p:txBody>
          <a:bodyPr wrap="square" rtlCol="0" anchor="ctr" anchorCtr="0">
            <a:noAutofit/>
          </a:bodyPr>
          <a:lstStyle/>
          <a:p>
            <a:pPr marL="0" lvl="1"/>
            <a:r>
              <a:rPr lang="ja-JP" altLang="en-US" sz="1200" b="1" dirty="0"/>
              <a:t>スケジュール（予定）</a:t>
            </a:r>
            <a:endParaRPr lang="en-US" altLang="ja-JP" sz="1200" b="1" dirty="0"/>
          </a:p>
        </p:txBody>
      </p:sp>
      <p:sp>
        <p:nvSpPr>
          <p:cNvPr id="83" name="正方形/長方形 82">
            <a:extLst>
              <a:ext uri="{FF2B5EF4-FFF2-40B4-BE49-F238E27FC236}">
                <a16:creationId xmlns:a16="http://schemas.microsoft.com/office/drawing/2014/main" id="{E8297D44-6828-4406-B5AA-8E975585464A}"/>
              </a:ext>
            </a:extLst>
          </p:cNvPr>
          <p:cNvSpPr/>
          <p:nvPr/>
        </p:nvSpPr>
        <p:spPr>
          <a:xfrm>
            <a:off x="1807745" y="6395315"/>
            <a:ext cx="9789398" cy="36181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lIns="180000" rIns="180000" rtlCol="0" anchor="t"/>
          <a:lstStyle/>
          <a:p>
            <a:pPr marL="0" lvl="1"/>
            <a:r>
              <a:rPr lang="ja-JP" altLang="en-US" sz="1200" dirty="0">
                <a:solidFill>
                  <a:schemeClr val="tx1"/>
                </a:solidFill>
              </a:rPr>
              <a:t>⊳</a:t>
            </a:r>
            <a:r>
              <a:rPr lang="en-US" altLang="ja-JP" sz="1200" dirty="0">
                <a:solidFill>
                  <a:schemeClr val="tx1"/>
                </a:solidFill>
              </a:rPr>
              <a:t>2025</a:t>
            </a:r>
            <a:r>
              <a:rPr lang="ja-JP" altLang="en-US" sz="1200" dirty="0">
                <a:solidFill>
                  <a:schemeClr val="tx1"/>
                </a:solidFill>
              </a:rPr>
              <a:t>年度　医療機関・福祉施設等システム　　⊳</a:t>
            </a:r>
            <a:r>
              <a:rPr lang="en-US" altLang="ja-JP" sz="1200" dirty="0">
                <a:solidFill>
                  <a:schemeClr val="tx1"/>
                </a:solidFill>
              </a:rPr>
              <a:t>2026</a:t>
            </a:r>
            <a:r>
              <a:rPr lang="ja-JP" altLang="en-US" sz="1200" dirty="0">
                <a:solidFill>
                  <a:schemeClr val="tx1"/>
                </a:solidFill>
              </a:rPr>
              <a:t>年度～　類似業務（</a:t>
            </a:r>
            <a:r>
              <a:rPr lang="zh-TW" altLang="en-US" sz="1200" dirty="0">
                <a:solidFill>
                  <a:schemeClr val="tx1"/>
                </a:solidFill>
              </a:rPr>
              <a:t>薬務</a:t>
            </a:r>
            <a:r>
              <a:rPr lang="en-US" altLang="zh-TW" sz="1200" dirty="0">
                <a:solidFill>
                  <a:schemeClr val="tx1"/>
                </a:solidFill>
              </a:rPr>
              <a:t>/</a:t>
            </a:r>
            <a:r>
              <a:rPr lang="zh-TW" altLang="en-US" sz="1200" dirty="0">
                <a:solidFill>
                  <a:schemeClr val="tx1"/>
                </a:solidFill>
              </a:rPr>
              <a:t>環境</a:t>
            </a:r>
            <a:r>
              <a:rPr lang="en-US" altLang="zh-TW" sz="1200" dirty="0">
                <a:solidFill>
                  <a:schemeClr val="tx1"/>
                </a:solidFill>
              </a:rPr>
              <a:t>/</a:t>
            </a:r>
            <a:r>
              <a:rPr lang="zh-TW" altLang="en-US" sz="1200" dirty="0">
                <a:solidFill>
                  <a:schemeClr val="tx1"/>
                </a:solidFill>
              </a:rPr>
              <a:t>食品</a:t>
            </a:r>
            <a:r>
              <a:rPr lang="ja-JP" altLang="en-US" sz="1200" dirty="0">
                <a:solidFill>
                  <a:schemeClr val="tx1"/>
                </a:solidFill>
              </a:rPr>
              <a:t>）システム</a:t>
            </a:r>
            <a:r>
              <a:rPr lang="ja-JP" altLang="ja-JP" sz="1200" dirty="0">
                <a:solidFill>
                  <a:schemeClr val="tx1"/>
                </a:solidFill>
                <a:effectLst/>
                <a:latin typeface="+mn-ea"/>
                <a:cs typeface="ＭＳ Ｐゴシック" panose="020B0600070205080204" pitchFamily="50" charset="-128"/>
              </a:rPr>
              <a:t>、補助金申請業務（医療機関等）への拡張等</a:t>
            </a:r>
            <a:endParaRPr lang="ja-JP" altLang="en-US" sz="1200" dirty="0">
              <a:solidFill>
                <a:schemeClr val="tx1"/>
              </a:solidFill>
              <a:latin typeface="+mn-ea"/>
            </a:endParaRPr>
          </a:p>
        </p:txBody>
      </p:sp>
    </p:spTree>
    <p:extLst>
      <p:ext uri="{BB962C8B-B14F-4D97-AF65-F5344CB8AC3E}">
        <p14:creationId xmlns:p14="http://schemas.microsoft.com/office/powerpoint/2010/main" val="934780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765C6-FABF-2D87-584D-1FC02E7C730D}"/>
            </a:ext>
          </a:extLst>
        </p:cNvPr>
        <p:cNvGrpSpPr/>
        <p:nvPr/>
      </p:nvGrpSpPr>
      <p:grpSpPr>
        <a:xfrm>
          <a:off x="0" y="0"/>
          <a:ext cx="0" cy="0"/>
          <a:chOff x="0" y="0"/>
          <a:chExt cx="0" cy="0"/>
        </a:xfrm>
      </p:grpSpPr>
      <p:sp>
        <p:nvSpPr>
          <p:cNvPr id="48" name="テキスト ボックス 47">
            <a:extLst>
              <a:ext uri="{FF2B5EF4-FFF2-40B4-BE49-F238E27FC236}">
                <a16:creationId xmlns:a16="http://schemas.microsoft.com/office/drawing/2014/main" id="{C7814E02-1A2D-58F9-0C3E-866884D2DE23}"/>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b="1" dirty="0"/>
              <a:t>【</a:t>
            </a:r>
            <a:r>
              <a:rPr kumimoji="1" lang="ja-JP" altLang="en-US" sz="2000" b="1" dirty="0"/>
              <a:t>参考</a:t>
            </a:r>
            <a:r>
              <a:rPr lang="en-US" altLang="ja-JP" sz="2000" b="1" dirty="0"/>
              <a:t>】</a:t>
            </a:r>
            <a:r>
              <a:rPr lang="ja-JP" altLang="en-US" sz="2000" b="1" dirty="0"/>
              <a:t>　</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次世代型スマートシティ</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OSAKA』</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関連施策（大阪府） </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【11】</a:t>
            </a:r>
            <a:endParaRPr kumimoji="1" lang="ja-JP" altLang="en-US" sz="20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7" name="スライド番号プレースホルダー 3">
            <a:extLst>
              <a:ext uri="{FF2B5EF4-FFF2-40B4-BE49-F238E27FC236}">
                <a16:creationId xmlns:a16="http://schemas.microsoft.com/office/drawing/2014/main" id="{A0BA7CF3-F6D5-7B0B-6753-776373F6FF15}"/>
              </a:ext>
            </a:extLst>
          </p:cNvPr>
          <p:cNvSpPr>
            <a:spLocks noGrp="1"/>
          </p:cNvSpPr>
          <p:nvPr>
            <p:ph type="sldNum" sz="quarter" idx="12"/>
          </p:nvPr>
        </p:nvSpPr>
        <p:spPr>
          <a:xfrm>
            <a:off x="9448800" y="655074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22" name="正方形/長方形 21">
            <a:extLst>
              <a:ext uri="{FF2B5EF4-FFF2-40B4-BE49-F238E27FC236}">
                <a16:creationId xmlns:a16="http://schemas.microsoft.com/office/drawing/2014/main" id="{32435E91-6942-406F-BE1B-C6A854071FEE}"/>
              </a:ext>
            </a:extLst>
          </p:cNvPr>
          <p:cNvSpPr/>
          <p:nvPr/>
        </p:nvSpPr>
        <p:spPr>
          <a:xfrm>
            <a:off x="66635" y="782260"/>
            <a:ext cx="5836139" cy="107555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lIns="180000" rIns="180000" rtlCol="0" anchor="t"/>
          <a:lstStyle/>
          <a:p>
            <a:pPr marL="0" marR="0" lvl="1"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来阪者のリピーター確保に繋げるため、市町村が有する観光コンテンツを（公財）大阪観光</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局と連携し、国内外へ情報発信するとともに、</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を活用し、旅行者の行動や嗜好に沿った情</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報を提供することで、より効果的な誘客促進を図る。</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3" name="正方形/長方形 22">
            <a:extLst>
              <a:ext uri="{FF2B5EF4-FFF2-40B4-BE49-F238E27FC236}">
                <a16:creationId xmlns:a16="http://schemas.microsoft.com/office/drawing/2014/main" id="{3AF31F64-A9B7-4FDB-B4DE-3AB187FD22D4}"/>
              </a:ext>
            </a:extLst>
          </p:cNvPr>
          <p:cNvSpPr/>
          <p:nvPr/>
        </p:nvSpPr>
        <p:spPr>
          <a:xfrm>
            <a:off x="110035" y="462625"/>
            <a:ext cx="5836138" cy="285612"/>
          </a:xfrm>
          <a:prstGeom prst="rect">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en-US" altLang="ja-JP" sz="1400" b="1" i="0" u="none" strike="noStrike" kern="1200" cap="none" spc="0" normalizeH="0" baseline="0" noProof="0" dirty="0">
                <a:ln>
                  <a:noFill/>
                </a:ln>
                <a:solidFill>
                  <a:prstClr val="white"/>
                </a:solidFill>
                <a:effectLst/>
                <a:uLnTx/>
                <a:uFillTx/>
                <a:latin typeface="Meiryo UI"/>
                <a:ea typeface="Meiryo UI"/>
                <a:cs typeface="+mn-cs"/>
              </a:rPr>
              <a:t>AI</a:t>
            </a:r>
            <a:r>
              <a:rPr kumimoji="1" lang="ja-JP" altLang="en-US" sz="1400" b="1" i="0" u="none" strike="noStrike" kern="1200" cap="none" spc="0" normalizeH="0" baseline="0" noProof="0" dirty="0">
                <a:ln>
                  <a:noFill/>
                </a:ln>
                <a:solidFill>
                  <a:prstClr val="white"/>
                </a:solidFill>
                <a:effectLst/>
                <a:uLnTx/>
                <a:uFillTx/>
                <a:latin typeface="Meiryo UI"/>
                <a:ea typeface="Meiryo UI"/>
                <a:cs typeface="+mn-cs"/>
              </a:rPr>
              <a:t>を活用した府内観光コンテンツのプロモーション推進</a:t>
            </a:r>
            <a:endParaRPr kumimoji="1" lang="ja-JP" altLang="ja-JP" sz="14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25" name="正方形/長方形 24">
            <a:extLst>
              <a:ext uri="{FF2B5EF4-FFF2-40B4-BE49-F238E27FC236}">
                <a16:creationId xmlns:a16="http://schemas.microsoft.com/office/drawing/2014/main" id="{799716F1-A444-4317-ACD7-A6A6CDAE0748}"/>
              </a:ext>
            </a:extLst>
          </p:cNvPr>
          <p:cNvSpPr/>
          <p:nvPr/>
        </p:nvSpPr>
        <p:spPr>
          <a:xfrm>
            <a:off x="6056246" y="462044"/>
            <a:ext cx="6025719" cy="285612"/>
          </a:xfrm>
          <a:prstGeom prst="rect">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400" b="1" i="0" u="none" strike="noStrike" kern="1200" cap="none" spc="0" normalizeH="0" baseline="0" noProof="0" dirty="0">
                <a:ln>
                  <a:noFill/>
                </a:ln>
                <a:solidFill>
                  <a:prstClr val="white"/>
                </a:solidFill>
                <a:effectLst/>
                <a:uLnTx/>
                <a:uFillTx/>
                <a:latin typeface="Meiryo UI"/>
                <a:ea typeface="Meiryo UI"/>
                <a:cs typeface="+mn-cs"/>
              </a:rPr>
              <a:t>府域一体の観光データマーケティング基盤整備</a:t>
            </a:r>
            <a:endParaRPr kumimoji="1" lang="ja-JP" altLang="ja-JP" sz="14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27" name="正方形/長方形 26">
            <a:extLst>
              <a:ext uri="{FF2B5EF4-FFF2-40B4-BE49-F238E27FC236}">
                <a16:creationId xmlns:a16="http://schemas.microsoft.com/office/drawing/2014/main" id="{EE9BCCD3-66C0-4D91-89F6-EAEAA70B699A}"/>
              </a:ext>
            </a:extLst>
          </p:cNvPr>
          <p:cNvSpPr/>
          <p:nvPr/>
        </p:nvSpPr>
        <p:spPr>
          <a:xfrm>
            <a:off x="6046751" y="1176377"/>
            <a:ext cx="5902774" cy="68143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lIns="180000" rIns="180000" rtlCol="0" anchor="t"/>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市町村が、来阪旅行者の観光消費額や滞在データ等に基づく適切な観光地経営を実施</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できるよう（公財）大阪観光局と連携し、府域一体のデータマーケティング基盤を整備する。</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また、各市町村での効果的な基盤活用を促進するため、市町村職員を支援する</a:t>
            </a:r>
            <a:r>
              <a:rPr lang="ja-JP" altLang="en-US" sz="1200" dirty="0">
                <a:solidFill>
                  <a:prstClr val="black"/>
                </a:solidFill>
                <a:latin typeface="Meiryo UI"/>
                <a:ea typeface="Meiryo UI"/>
              </a:rPr>
              <a:t>。</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grpSp>
        <p:nvGrpSpPr>
          <p:cNvPr id="7" name="グループ化 6">
            <a:extLst>
              <a:ext uri="{FF2B5EF4-FFF2-40B4-BE49-F238E27FC236}">
                <a16:creationId xmlns:a16="http://schemas.microsoft.com/office/drawing/2014/main" id="{DA76BCB1-BB0B-4BDB-9B30-43F0EF6CD87E}"/>
              </a:ext>
            </a:extLst>
          </p:cNvPr>
          <p:cNvGrpSpPr/>
          <p:nvPr/>
        </p:nvGrpSpPr>
        <p:grpSpPr>
          <a:xfrm>
            <a:off x="279835" y="3963215"/>
            <a:ext cx="5989553" cy="2703464"/>
            <a:chOff x="6279192" y="4474029"/>
            <a:chExt cx="6781997" cy="2186985"/>
          </a:xfrm>
        </p:grpSpPr>
        <p:pic>
          <p:nvPicPr>
            <p:cNvPr id="29" name="図 28">
              <a:extLst>
                <a:ext uri="{FF2B5EF4-FFF2-40B4-BE49-F238E27FC236}">
                  <a16:creationId xmlns:a16="http://schemas.microsoft.com/office/drawing/2014/main" id="{96184FB0-7337-4C75-8B51-E7C142423A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71744" y="4474029"/>
              <a:ext cx="1678347" cy="1295486"/>
            </a:xfrm>
            <a:prstGeom prst="rect">
              <a:avLst/>
            </a:prstGeom>
          </p:spPr>
        </p:pic>
        <p:pic>
          <p:nvPicPr>
            <p:cNvPr id="30" name="図 29">
              <a:extLst>
                <a:ext uri="{FF2B5EF4-FFF2-40B4-BE49-F238E27FC236}">
                  <a16:creationId xmlns:a16="http://schemas.microsoft.com/office/drawing/2014/main" id="{097D154D-98F1-4F94-871A-4BFFC5E3B4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34743" y="5566110"/>
              <a:ext cx="1806046" cy="892292"/>
            </a:xfrm>
            <a:prstGeom prst="rect">
              <a:avLst/>
            </a:prstGeom>
          </p:spPr>
        </p:pic>
        <p:sp>
          <p:nvSpPr>
            <p:cNvPr id="31" name="テキスト ボックス 30">
              <a:extLst>
                <a:ext uri="{FF2B5EF4-FFF2-40B4-BE49-F238E27FC236}">
                  <a16:creationId xmlns:a16="http://schemas.microsoft.com/office/drawing/2014/main" id="{54AD9480-AE48-4834-9827-CEB11DFF1EA7}"/>
                </a:ext>
              </a:extLst>
            </p:cNvPr>
            <p:cNvSpPr txBox="1"/>
            <p:nvPr/>
          </p:nvSpPr>
          <p:spPr>
            <a:xfrm>
              <a:off x="6279192" y="5845235"/>
              <a:ext cx="2584580" cy="2026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rPr>
                <a:t>新規</a:t>
              </a:r>
              <a:r>
                <a:rPr kumimoji="1" lang="en-US" altLang="ja-JP"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rPr>
                <a:t>WEB</a:t>
              </a:r>
              <a:r>
                <a:rPr kumimoji="1" lang="ja-JP" altLang="en-US"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rPr>
                <a:t>サイトの掲載ページ例</a:t>
              </a:r>
            </a:p>
          </p:txBody>
        </p:sp>
        <p:sp>
          <p:nvSpPr>
            <p:cNvPr id="32" name="テキスト ボックス 31">
              <a:extLst>
                <a:ext uri="{FF2B5EF4-FFF2-40B4-BE49-F238E27FC236}">
                  <a16:creationId xmlns:a16="http://schemas.microsoft.com/office/drawing/2014/main" id="{CCAFA6C8-32A9-4F4E-824E-B7BFAB1D5105}"/>
                </a:ext>
              </a:extLst>
            </p:cNvPr>
            <p:cNvSpPr txBox="1"/>
            <p:nvPr/>
          </p:nvSpPr>
          <p:spPr>
            <a:xfrm>
              <a:off x="9080086" y="6458402"/>
              <a:ext cx="2584580" cy="2026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rPr>
                <a:t>海外</a:t>
              </a:r>
              <a:r>
                <a:rPr kumimoji="1" lang="en-US" altLang="ja-JP"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rPr>
                <a:t>OTA</a:t>
              </a:r>
              <a:r>
                <a:rPr kumimoji="1" lang="ja-JP" altLang="en-US"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rPr>
                <a:t>掲載ページ例</a:t>
              </a:r>
            </a:p>
          </p:txBody>
        </p:sp>
        <p:sp>
          <p:nvSpPr>
            <p:cNvPr id="33" name="テキスト ボックス 32">
              <a:extLst>
                <a:ext uri="{FF2B5EF4-FFF2-40B4-BE49-F238E27FC236}">
                  <a16:creationId xmlns:a16="http://schemas.microsoft.com/office/drawing/2014/main" id="{667E3B35-8125-4D1C-8A16-93FCC4BCF60F}"/>
                </a:ext>
              </a:extLst>
            </p:cNvPr>
            <p:cNvSpPr txBox="1"/>
            <p:nvPr/>
          </p:nvSpPr>
          <p:spPr>
            <a:xfrm>
              <a:off x="10476609" y="5363498"/>
              <a:ext cx="2584580" cy="2026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rPr>
                <a:t>新規</a:t>
              </a:r>
              <a:r>
                <a:rPr kumimoji="1" lang="en-US" altLang="ja-JP"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rPr>
                <a:t>WEB</a:t>
              </a:r>
              <a:r>
                <a:rPr kumimoji="1" lang="ja-JP" altLang="en-US"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rPr>
                <a:t>サイトのテーマ別ページ</a:t>
              </a:r>
            </a:p>
          </p:txBody>
        </p:sp>
      </p:grpSp>
      <p:grpSp>
        <p:nvGrpSpPr>
          <p:cNvPr id="8" name="グループ化 7">
            <a:extLst>
              <a:ext uri="{FF2B5EF4-FFF2-40B4-BE49-F238E27FC236}">
                <a16:creationId xmlns:a16="http://schemas.microsoft.com/office/drawing/2014/main" id="{B6DB10AE-5D70-46D4-AD5F-33F2692011AB}"/>
              </a:ext>
            </a:extLst>
          </p:cNvPr>
          <p:cNvGrpSpPr/>
          <p:nvPr/>
        </p:nvGrpSpPr>
        <p:grpSpPr>
          <a:xfrm>
            <a:off x="6411318" y="4578229"/>
            <a:ext cx="5728236" cy="2160032"/>
            <a:chOff x="670573" y="5001131"/>
            <a:chExt cx="5472016" cy="1693061"/>
          </a:xfrm>
        </p:grpSpPr>
        <p:pic>
          <p:nvPicPr>
            <p:cNvPr id="10" name="Picture 3">
              <a:extLst>
                <a:ext uri="{FF2B5EF4-FFF2-40B4-BE49-F238E27FC236}">
                  <a16:creationId xmlns:a16="http://schemas.microsoft.com/office/drawing/2014/main" id="{58261D98-4A1A-4F33-9DF9-49336B4370C7}"/>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70573" y="5001131"/>
              <a:ext cx="2215260" cy="1439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テキスト ボックス 11">
              <a:extLst>
                <a:ext uri="{FF2B5EF4-FFF2-40B4-BE49-F238E27FC236}">
                  <a16:creationId xmlns:a16="http://schemas.microsoft.com/office/drawing/2014/main" id="{C82076B0-CB97-446E-A7AA-F6A6970013F0}"/>
                </a:ext>
              </a:extLst>
            </p:cNvPr>
            <p:cNvSpPr txBox="1"/>
            <p:nvPr/>
          </p:nvSpPr>
          <p:spPr>
            <a:xfrm>
              <a:off x="3558009" y="6319902"/>
              <a:ext cx="25845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rPr>
                <a:t>ダッシュボード</a:t>
              </a:r>
              <a:endParaRPr kumimoji="1" lang="en-US" altLang="ja-JP"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rPr>
                <a:t>「大阪観光データハブ」のイメージ</a:t>
              </a:r>
            </a:p>
          </p:txBody>
        </p:sp>
        <p:sp>
          <p:nvSpPr>
            <p:cNvPr id="13" name="テキスト ボックス 12">
              <a:extLst>
                <a:ext uri="{FF2B5EF4-FFF2-40B4-BE49-F238E27FC236}">
                  <a16:creationId xmlns:a16="http://schemas.microsoft.com/office/drawing/2014/main" id="{C287FA2C-0C76-43FC-942E-D66BAB040EC4}"/>
                </a:ext>
              </a:extLst>
            </p:cNvPr>
            <p:cNvSpPr txBox="1"/>
            <p:nvPr/>
          </p:nvSpPr>
          <p:spPr>
            <a:xfrm>
              <a:off x="1581993" y="6463360"/>
              <a:ext cx="258458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rPr>
                <a:t>市町村職員研修の様子</a:t>
              </a:r>
            </a:p>
          </p:txBody>
        </p:sp>
        <p:pic>
          <p:nvPicPr>
            <p:cNvPr id="3" name="図 2">
              <a:extLst>
                <a:ext uri="{FF2B5EF4-FFF2-40B4-BE49-F238E27FC236}">
                  <a16:creationId xmlns:a16="http://schemas.microsoft.com/office/drawing/2014/main" id="{80CE30EB-A41F-46C3-B1D7-197035C9A7D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27722" y="5227386"/>
              <a:ext cx="2215260" cy="986916"/>
            </a:xfrm>
            <a:prstGeom prst="rect">
              <a:avLst/>
            </a:prstGeom>
          </p:spPr>
        </p:pic>
      </p:grpSp>
      <p:sp>
        <p:nvSpPr>
          <p:cNvPr id="26" name="四角形: 角を丸くする 25">
            <a:extLst>
              <a:ext uri="{FF2B5EF4-FFF2-40B4-BE49-F238E27FC236}">
                <a16:creationId xmlns:a16="http://schemas.microsoft.com/office/drawing/2014/main" id="{4FE4D473-781F-47F5-AF73-158DB3CC866F}"/>
              </a:ext>
            </a:extLst>
          </p:cNvPr>
          <p:cNvSpPr/>
          <p:nvPr/>
        </p:nvSpPr>
        <p:spPr>
          <a:xfrm>
            <a:off x="4505963" y="490641"/>
            <a:ext cx="1366192" cy="230046"/>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prstClr val="black"/>
                </a:solidFill>
                <a:effectLst/>
                <a:uLnTx/>
                <a:uFillTx/>
                <a:latin typeface="Meiryo UI"/>
                <a:ea typeface="Meiryo UI"/>
                <a:cs typeface="+mn-cs"/>
              </a:rPr>
              <a:t>【2】 </a:t>
            </a:r>
            <a:r>
              <a:rPr kumimoji="1" lang="ja-JP" altLang="en-US" sz="1000" b="1" i="0" u="none" strike="noStrike" kern="1200" cap="none" spc="0" normalizeH="0" baseline="0" noProof="0" dirty="0">
                <a:ln>
                  <a:noFill/>
                </a:ln>
                <a:solidFill>
                  <a:prstClr val="black"/>
                </a:solidFill>
                <a:effectLst/>
                <a:uLnTx/>
                <a:uFillTx/>
                <a:latin typeface="Meiryo UI"/>
                <a:ea typeface="Meiryo UI"/>
                <a:cs typeface="+mn-cs"/>
              </a:rPr>
              <a:t>都市競争力の強化</a:t>
            </a:r>
          </a:p>
        </p:txBody>
      </p:sp>
      <p:cxnSp>
        <p:nvCxnSpPr>
          <p:cNvPr id="35" name="直線コネクタ 34">
            <a:extLst>
              <a:ext uri="{FF2B5EF4-FFF2-40B4-BE49-F238E27FC236}">
                <a16:creationId xmlns:a16="http://schemas.microsoft.com/office/drawing/2014/main" id="{87EBD1CD-48DD-4E38-80E4-0C7C38BBB14B}"/>
              </a:ext>
            </a:extLst>
          </p:cNvPr>
          <p:cNvCxnSpPr>
            <a:cxnSpLocks/>
          </p:cNvCxnSpPr>
          <p:nvPr/>
        </p:nvCxnSpPr>
        <p:spPr>
          <a:xfrm>
            <a:off x="6001209" y="462044"/>
            <a:ext cx="0" cy="6372000"/>
          </a:xfrm>
          <a:prstGeom prst="line">
            <a:avLst/>
          </a:prstGeom>
        </p:spPr>
        <p:style>
          <a:lnRef idx="1">
            <a:schemeClr val="dk1"/>
          </a:lnRef>
          <a:fillRef idx="0">
            <a:schemeClr val="dk1"/>
          </a:fillRef>
          <a:effectRef idx="0">
            <a:schemeClr val="dk1"/>
          </a:effectRef>
          <a:fontRef idx="minor">
            <a:schemeClr val="tx1"/>
          </a:fontRef>
        </p:style>
      </p:cxnSp>
      <p:sp>
        <p:nvSpPr>
          <p:cNvPr id="39" name="四角形: 角を丸くする 38">
            <a:extLst>
              <a:ext uri="{FF2B5EF4-FFF2-40B4-BE49-F238E27FC236}">
                <a16:creationId xmlns:a16="http://schemas.microsoft.com/office/drawing/2014/main" id="{C338B27A-ECDA-4EF1-9C5D-8EA43B526982}"/>
              </a:ext>
            </a:extLst>
          </p:cNvPr>
          <p:cNvSpPr/>
          <p:nvPr/>
        </p:nvSpPr>
        <p:spPr>
          <a:xfrm>
            <a:off x="10647804" y="489827"/>
            <a:ext cx="1366192" cy="230046"/>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prstClr val="black"/>
                </a:solidFill>
                <a:effectLst/>
                <a:uLnTx/>
                <a:uFillTx/>
                <a:latin typeface="Meiryo UI"/>
                <a:ea typeface="Meiryo UI"/>
                <a:cs typeface="+mn-cs"/>
              </a:rPr>
              <a:t>【2】 </a:t>
            </a:r>
            <a:r>
              <a:rPr kumimoji="1" lang="ja-JP" altLang="en-US" sz="1000" b="1" i="0" u="none" strike="noStrike" kern="1200" cap="none" spc="0" normalizeH="0" baseline="0" noProof="0" dirty="0">
                <a:ln>
                  <a:noFill/>
                </a:ln>
                <a:solidFill>
                  <a:prstClr val="black"/>
                </a:solidFill>
                <a:effectLst/>
                <a:uLnTx/>
                <a:uFillTx/>
                <a:latin typeface="Meiryo UI"/>
                <a:ea typeface="Meiryo UI"/>
                <a:cs typeface="+mn-cs"/>
              </a:rPr>
              <a:t>都市競争力の強化</a:t>
            </a:r>
          </a:p>
        </p:txBody>
      </p:sp>
      <p:sp>
        <p:nvSpPr>
          <p:cNvPr id="24" name="テキスト ボックス 23">
            <a:extLst>
              <a:ext uri="{FF2B5EF4-FFF2-40B4-BE49-F238E27FC236}">
                <a16:creationId xmlns:a16="http://schemas.microsoft.com/office/drawing/2014/main" id="{7942D845-89E7-44C2-A268-246EED3ED33E}"/>
              </a:ext>
            </a:extLst>
          </p:cNvPr>
          <p:cNvSpPr txBox="1"/>
          <p:nvPr/>
        </p:nvSpPr>
        <p:spPr>
          <a:xfrm>
            <a:off x="158020" y="863950"/>
            <a:ext cx="872218" cy="276086"/>
          </a:xfrm>
          <a:prstGeom prst="roundRect">
            <a:avLst/>
          </a:prstGeom>
          <a:solidFill>
            <a:schemeClr val="bg1">
              <a:lumMod val="75000"/>
            </a:schemeClr>
          </a:solidFill>
          <a:ln>
            <a:noFill/>
          </a:ln>
        </p:spPr>
        <p:txBody>
          <a:bodyPr wrap="square" rtlCol="0" anchor="ctr" anchorCtr="0">
            <a:no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事業目的</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6" name="テキスト ボックス 35">
            <a:extLst>
              <a:ext uri="{FF2B5EF4-FFF2-40B4-BE49-F238E27FC236}">
                <a16:creationId xmlns:a16="http://schemas.microsoft.com/office/drawing/2014/main" id="{F180378E-F8C9-4233-ACA8-1C3A48254297}"/>
              </a:ext>
            </a:extLst>
          </p:cNvPr>
          <p:cNvSpPr txBox="1"/>
          <p:nvPr/>
        </p:nvSpPr>
        <p:spPr>
          <a:xfrm>
            <a:off x="6096000" y="863950"/>
            <a:ext cx="872218" cy="276086"/>
          </a:xfrm>
          <a:prstGeom prst="roundRect">
            <a:avLst/>
          </a:prstGeom>
          <a:solidFill>
            <a:schemeClr val="bg1">
              <a:lumMod val="75000"/>
            </a:schemeClr>
          </a:solidFill>
          <a:ln>
            <a:noFill/>
          </a:ln>
        </p:spPr>
        <p:txBody>
          <a:bodyPr wrap="square" rtlCol="0" anchor="ctr" anchorCtr="0">
            <a:no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事業目的</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8" name="テキスト ボックス 37">
            <a:extLst>
              <a:ext uri="{FF2B5EF4-FFF2-40B4-BE49-F238E27FC236}">
                <a16:creationId xmlns:a16="http://schemas.microsoft.com/office/drawing/2014/main" id="{CFAAD8CE-2C2D-4841-93BD-312ECFE4B614}"/>
              </a:ext>
            </a:extLst>
          </p:cNvPr>
          <p:cNvSpPr txBox="1"/>
          <p:nvPr/>
        </p:nvSpPr>
        <p:spPr>
          <a:xfrm>
            <a:off x="166729" y="1969859"/>
            <a:ext cx="872218" cy="276086"/>
          </a:xfrm>
          <a:prstGeom prst="roundRect">
            <a:avLst/>
          </a:prstGeom>
          <a:solidFill>
            <a:schemeClr val="bg1">
              <a:lumMod val="75000"/>
            </a:schemeClr>
          </a:solidFill>
          <a:ln>
            <a:noFill/>
          </a:ln>
        </p:spPr>
        <p:txBody>
          <a:bodyPr wrap="square" rtlCol="0" anchor="ctr" anchorCtr="0">
            <a:no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事業内容</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0" name="テキスト ボックス 39">
            <a:extLst>
              <a:ext uri="{FF2B5EF4-FFF2-40B4-BE49-F238E27FC236}">
                <a16:creationId xmlns:a16="http://schemas.microsoft.com/office/drawing/2014/main" id="{9644A4D0-9A14-4058-BAB0-2144551207A3}"/>
              </a:ext>
            </a:extLst>
          </p:cNvPr>
          <p:cNvSpPr txBox="1"/>
          <p:nvPr/>
        </p:nvSpPr>
        <p:spPr>
          <a:xfrm>
            <a:off x="6153895" y="1950339"/>
            <a:ext cx="872218" cy="276086"/>
          </a:xfrm>
          <a:prstGeom prst="roundRect">
            <a:avLst/>
          </a:prstGeom>
          <a:solidFill>
            <a:schemeClr val="bg1">
              <a:lumMod val="75000"/>
            </a:schemeClr>
          </a:solidFill>
          <a:ln>
            <a:noFill/>
          </a:ln>
        </p:spPr>
        <p:txBody>
          <a:bodyPr wrap="square" rtlCol="0" anchor="ctr" anchorCtr="0">
            <a:no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事業内容</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 name="テキスト ボックス 3">
            <a:extLst>
              <a:ext uri="{FF2B5EF4-FFF2-40B4-BE49-F238E27FC236}">
                <a16:creationId xmlns:a16="http://schemas.microsoft.com/office/drawing/2014/main" id="{AEC0852D-EBD2-4A62-A43C-0A357E20C774}"/>
              </a:ext>
            </a:extLst>
          </p:cNvPr>
          <p:cNvSpPr txBox="1"/>
          <p:nvPr/>
        </p:nvSpPr>
        <p:spPr>
          <a:xfrm>
            <a:off x="210273" y="1981975"/>
            <a:ext cx="5119374" cy="1508105"/>
          </a:xfrm>
          <a:prstGeom prst="rect">
            <a:avLst/>
          </a:prstGeom>
          <a:noFill/>
        </p:spPr>
        <p:txBody>
          <a:bodyPr wrap="square" rtlCol="0">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1000" b="0" i="0" u="none" strike="noStrike" kern="1200" cap="none" spc="0" normalizeH="0" baseline="0" noProof="0" dirty="0">
                <a:ln>
                  <a:noFill/>
                </a:ln>
                <a:solidFill>
                  <a:prstClr val="black"/>
                </a:solidFill>
                <a:effectLst/>
                <a:uLnTx/>
                <a:uFillTx/>
                <a:latin typeface="Meiryo UI"/>
                <a:ea typeface="Meiryo UI"/>
                <a:cs typeface="+mn-cs"/>
              </a:rPr>
              <a:t>2025</a:t>
            </a: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年度実績）</a:t>
            </a:r>
            <a:endParaRPr kumimoji="1" lang="en-US" altLang="ja-JP" sz="1000" b="0" i="0" u="none" strike="noStrike" kern="1200" cap="none" spc="0" normalizeH="0" baseline="0" noProof="0" dirty="0">
              <a:ln>
                <a:noFill/>
              </a:ln>
              <a:solidFill>
                <a:prstClr val="black"/>
              </a:solidFill>
              <a:effectLst/>
              <a:uLnTx/>
              <a:uFillTx/>
              <a:latin typeface="Meiryo UI"/>
              <a:ea typeface="Meiryo UI"/>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　</a:t>
            </a:r>
            <a:endParaRPr kumimoji="1" lang="en-US" altLang="ja-JP" sz="1000" b="0" i="0" u="none" strike="noStrike" kern="1200" cap="none" spc="0" normalizeH="0" baseline="0" noProof="0" dirty="0">
              <a:ln>
                <a:noFill/>
              </a:ln>
              <a:solidFill>
                <a:prstClr val="black"/>
              </a:solidFill>
              <a:effectLst/>
              <a:uLnTx/>
              <a:uFillTx/>
              <a:latin typeface="Meiryo UI"/>
              <a:ea typeface="Meiryo UI"/>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（１）グローバルな視点での新規</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WEB</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サイトの構築　　</a:t>
            </a:r>
          </a:p>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（２）</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レコメンドシステムの構築　　　</a:t>
            </a:r>
          </a:p>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（３）嗜好に合わせたコンテンツの造成</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・市町村コンテンツ（参画</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26</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市町村と連携した記事制作・商品造成）</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・テーマ型コンテンツ（</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5</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テーマの特集ページ作成、動画作成）</a:t>
            </a:r>
          </a:p>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（４）</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CRM</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システムの構築</a:t>
            </a:r>
          </a:p>
        </p:txBody>
      </p:sp>
      <p:sp>
        <p:nvSpPr>
          <p:cNvPr id="5" name="テキスト ボックス 4">
            <a:extLst>
              <a:ext uri="{FF2B5EF4-FFF2-40B4-BE49-F238E27FC236}">
                <a16:creationId xmlns:a16="http://schemas.microsoft.com/office/drawing/2014/main" id="{3E73F72C-159F-4FE7-AE94-229AF84C0F87}"/>
              </a:ext>
            </a:extLst>
          </p:cNvPr>
          <p:cNvSpPr txBox="1"/>
          <p:nvPr/>
        </p:nvSpPr>
        <p:spPr>
          <a:xfrm>
            <a:off x="6008262" y="1978641"/>
            <a:ext cx="6436286" cy="2246769"/>
          </a:xfrm>
          <a:prstGeom prst="rect">
            <a:avLst/>
          </a:prstGeom>
          <a:noFill/>
        </p:spPr>
        <p:txBody>
          <a:bodyPr wrap="square" rtlCol="0">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1000" b="0" i="0" u="none" strike="noStrike" kern="1200" cap="none" spc="0" normalizeH="0" baseline="0" noProof="0" dirty="0">
                <a:ln>
                  <a:noFill/>
                </a:ln>
                <a:solidFill>
                  <a:prstClr val="black"/>
                </a:solidFill>
                <a:effectLst/>
                <a:uLnTx/>
                <a:uFillTx/>
                <a:latin typeface="Meiryo UI"/>
                <a:ea typeface="Meiryo UI"/>
                <a:cs typeface="+mn-cs"/>
              </a:rPr>
              <a:t>2025</a:t>
            </a: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年度実績）　</a:t>
            </a:r>
            <a:endParaRPr kumimoji="1" lang="en-US" altLang="ja-JP" sz="1000" b="0" i="0" u="none" strike="noStrike" kern="1200" cap="none" spc="0" normalizeH="0" baseline="0" noProof="0" dirty="0">
              <a:ln>
                <a:noFill/>
              </a:ln>
              <a:solidFill>
                <a:prstClr val="black"/>
              </a:solidFill>
              <a:effectLst/>
              <a:uLnTx/>
              <a:uFillTx/>
              <a:latin typeface="Meiryo UI"/>
              <a:ea typeface="Meiryo UI"/>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a:ln>
                <a:noFill/>
              </a:ln>
              <a:solidFill>
                <a:prstClr val="black"/>
              </a:solidFill>
              <a:effectLst/>
              <a:uLnTx/>
              <a:uFillTx/>
              <a:latin typeface="Meiryo UI"/>
              <a:ea typeface="Meiryo UI"/>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（１）観光データの購入及びアンケート調査の実施</a:t>
            </a:r>
          </a:p>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・消費決済データ（国内・海外）の購入 </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・人流滞在データ（国内・海外）の購入 </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・旅行市場調査 （国内・海外）の実施 </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（２）観光データを分析・可視化するためのシステム環境整備</a:t>
            </a:r>
          </a:p>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（３）観光データに基づく観光概況の分析・可視化</a:t>
            </a:r>
          </a:p>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・ダッシュボードの構築（</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43</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市町村の観光実態等の閲覧が可能）</a:t>
            </a:r>
          </a:p>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（４）観光地経営を担う市町村職員の支援</a:t>
            </a:r>
          </a:p>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・観光データ利活用のファーストステップ研修（全</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8</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回）の開催</a:t>
            </a:r>
          </a:p>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・ヘルプデスクの設置</a:t>
            </a: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1" name="フレーム 40">
            <a:extLst>
              <a:ext uri="{FF2B5EF4-FFF2-40B4-BE49-F238E27FC236}">
                <a16:creationId xmlns:a16="http://schemas.microsoft.com/office/drawing/2014/main" id="{B9E160DD-5DD1-467E-B5E6-E3F336D3C83A}"/>
              </a:ext>
            </a:extLst>
          </p:cNvPr>
          <p:cNvSpPr/>
          <p:nvPr/>
        </p:nvSpPr>
        <p:spPr>
          <a:xfrm>
            <a:off x="158019" y="1951879"/>
            <a:ext cx="5653171" cy="1613313"/>
          </a:xfrm>
          <a:prstGeom prst="frame">
            <a:avLst>
              <a:gd name="adj1" fmla="val 791"/>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42" name="フレーム 41">
            <a:extLst>
              <a:ext uri="{FF2B5EF4-FFF2-40B4-BE49-F238E27FC236}">
                <a16:creationId xmlns:a16="http://schemas.microsoft.com/office/drawing/2014/main" id="{BE92A826-F818-4151-84A7-B2E06CC4DB43}"/>
              </a:ext>
            </a:extLst>
          </p:cNvPr>
          <p:cNvSpPr/>
          <p:nvPr/>
        </p:nvSpPr>
        <p:spPr>
          <a:xfrm>
            <a:off x="6145187" y="1946386"/>
            <a:ext cx="5888794" cy="2314091"/>
          </a:xfrm>
          <a:prstGeom prst="frame">
            <a:avLst>
              <a:gd name="adj1" fmla="val 791"/>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pic>
        <p:nvPicPr>
          <p:cNvPr id="9" name="図 8">
            <a:extLst>
              <a:ext uri="{FF2B5EF4-FFF2-40B4-BE49-F238E27FC236}">
                <a16:creationId xmlns:a16="http://schemas.microsoft.com/office/drawing/2014/main" id="{5D938D32-F506-44EF-A7E2-A7CCB026066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929984" y="4071025"/>
            <a:ext cx="857369" cy="963801"/>
          </a:xfrm>
          <a:prstGeom prst="rect">
            <a:avLst/>
          </a:prstGeom>
        </p:spPr>
      </p:pic>
      <p:pic>
        <p:nvPicPr>
          <p:cNvPr id="14" name="図 13">
            <a:extLst>
              <a:ext uri="{FF2B5EF4-FFF2-40B4-BE49-F238E27FC236}">
                <a16:creationId xmlns:a16="http://schemas.microsoft.com/office/drawing/2014/main" id="{CB34312B-AD6E-4B69-8C26-7CC5F84B953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787353" y="4057899"/>
            <a:ext cx="893491" cy="990051"/>
          </a:xfrm>
          <a:prstGeom prst="rect">
            <a:avLst/>
          </a:prstGeom>
        </p:spPr>
      </p:pic>
      <p:pic>
        <p:nvPicPr>
          <p:cNvPr id="18" name="図 17">
            <a:extLst>
              <a:ext uri="{FF2B5EF4-FFF2-40B4-BE49-F238E27FC236}">
                <a16:creationId xmlns:a16="http://schemas.microsoft.com/office/drawing/2014/main" id="{CA58A198-7400-4B16-BAD0-430DF2C05F4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061824" y="4072690"/>
            <a:ext cx="877739" cy="990051"/>
          </a:xfrm>
          <a:prstGeom prst="rect">
            <a:avLst/>
          </a:prstGeom>
        </p:spPr>
      </p:pic>
    </p:spTree>
    <p:extLst>
      <p:ext uri="{BB962C8B-B14F-4D97-AF65-F5344CB8AC3E}">
        <p14:creationId xmlns:p14="http://schemas.microsoft.com/office/powerpoint/2010/main" val="36297247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32443-09F5-8536-8C7C-220AA4F6DDF4}"/>
            </a:ext>
          </a:extLst>
        </p:cNvPr>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709E434F-DAEF-49C8-B7DA-3CC379BE4855}"/>
              </a:ext>
            </a:extLst>
          </p:cNvPr>
          <p:cNvSpPr/>
          <p:nvPr/>
        </p:nvSpPr>
        <p:spPr>
          <a:xfrm>
            <a:off x="6104170" y="1096492"/>
            <a:ext cx="5902774" cy="522514"/>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lIns="180000" rIns="180000" rtlCol="0" anchor="t"/>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大阪府労働相談センターでは労働者や使用者から労働に関する労働相談を受けており、</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外国人</a:t>
            </a:r>
            <a:r>
              <a:rPr kumimoji="1" lang="ja-JP" altLang="en-US" sz="1200" b="0" i="0" u="none" strike="noStrike" kern="1200" cap="none" spc="0" normalizeH="0" baseline="0" noProof="0" dirty="0">
                <a:ln>
                  <a:noFill/>
                </a:ln>
                <a:solidFill>
                  <a:schemeClr val="tx1"/>
                </a:solidFill>
                <a:effectLst/>
                <a:uLnTx/>
                <a:uFillTx/>
                <a:latin typeface="Meiryo UI"/>
                <a:ea typeface="Meiryo UI"/>
                <a:cs typeface="+mn-cs"/>
              </a:rPr>
              <a:t>を含む府民</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の方がいつでも相談できるように労働相談体制を整備する。</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lvl="1"/>
            <a:endParaRPr lang="ja-JP" altLang="ja-JP" sz="1400" dirty="0"/>
          </a:p>
        </p:txBody>
      </p:sp>
      <p:sp>
        <p:nvSpPr>
          <p:cNvPr id="48" name="テキスト ボックス 47">
            <a:extLst>
              <a:ext uri="{FF2B5EF4-FFF2-40B4-BE49-F238E27FC236}">
                <a16:creationId xmlns:a16="http://schemas.microsoft.com/office/drawing/2014/main" id="{B1BF1B13-A1BD-C91B-5858-16640633028F}"/>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t>【</a:t>
            </a:r>
            <a:r>
              <a:rPr kumimoji="1" lang="ja-JP" altLang="en-US" sz="2000" b="1" dirty="0"/>
              <a:t>参考</a:t>
            </a:r>
            <a:r>
              <a:rPr lang="en-US" altLang="ja-JP" sz="2000" b="1" dirty="0"/>
              <a:t>】</a:t>
            </a:r>
            <a:r>
              <a:rPr lang="ja-JP" altLang="en-US" sz="2000" b="1" dirty="0"/>
              <a:t>　</a:t>
            </a:r>
            <a:r>
              <a:rPr kumimoji="1" lang="en-US" altLang="ja-JP" sz="2000" b="1" dirty="0"/>
              <a:t>『</a:t>
            </a:r>
            <a:r>
              <a:rPr kumimoji="1" lang="ja-JP" altLang="en-US" sz="2000" b="1" dirty="0"/>
              <a:t>次世代型スマートシティ</a:t>
            </a:r>
            <a:r>
              <a:rPr kumimoji="1" lang="en-US" altLang="ja-JP" sz="2000" b="1" dirty="0"/>
              <a:t>OSAKA』</a:t>
            </a:r>
            <a:r>
              <a:rPr kumimoji="1" lang="ja-JP" altLang="en-US" sz="2000" b="1" dirty="0"/>
              <a:t>関連施策（大阪府） </a:t>
            </a:r>
            <a:r>
              <a:rPr kumimoji="1" lang="en-US" altLang="ja-JP" sz="2000" b="1" dirty="0"/>
              <a:t>【12】</a:t>
            </a:r>
            <a:endParaRPr lang="en-US" altLang="ja-JP" sz="2000" b="1" dirty="0"/>
          </a:p>
        </p:txBody>
      </p:sp>
      <p:sp>
        <p:nvSpPr>
          <p:cNvPr id="37" name="スライド番号プレースホルダー 3">
            <a:extLst>
              <a:ext uri="{FF2B5EF4-FFF2-40B4-BE49-F238E27FC236}">
                <a16:creationId xmlns:a16="http://schemas.microsoft.com/office/drawing/2014/main" id="{338ECBB5-0F1A-3B28-F94A-93FFA610CB89}"/>
              </a:ext>
            </a:extLst>
          </p:cNvPr>
          <p:cNvSpPr>
            <a:spLocks noGrp="1"/>
          </p:cNvSpPr>
          <p:nvPr>
            <p:ph type="sldNum" sz="quarter" idx="12"/>
          </p:nvPr>
        </p:nvSpPr>
        <p:spPr>
          <a:xfrm>
            <a:off x="9448800" y="6547104"/>
            <a:ext cx="2743200" cy="365125"/>
          </a:xfrm>
        </p:spPr>
        <p:txBody>
          <a:bodyPr/>
          <a:lstStyle/>
          <a:p>
            <a:fld id="{63C598F0-0FE0-4076-80A3-C96A98F7321E}" type="slidenum">
              <a:rPr kumimoji="1" lang="ja-JP" altLang="en-US" smtClean="0"/>
              <a:t>72</a:t>
            </a:fld>
            <a:endParaRPr kumimoji="1" lang="ja-JP" altLang="en-US" dirty="0"/>
          </a:p>
        </p:txBody>
      </p:sp>
      <p:sp>
        <p:nvSpPr>
          <p:cNvPr id="20" name="正方形/長方形 19">
            <a:extLst>
              <a:ext uri="{FF2B5EF4-FFF2-40B4-BE49-F238E27FC236}">
                <a16:creationId xmlns:a16="http://schemas.microsoft.com/office/drawing/2014/main" id="{73ADD348-A329-4E52-895D-90E99FF3B76C}"/>
              </a:ext>
            </a:extLst>
          </p:cNvPr>
          <p:cNvSpPr/>
          <p:nvPr/>
        </p:nvSpPr>
        <p:spPr>
          <a:xfrm>
            <a:off x="6069511" y="462809"/>
            <a:ext cx="6057171" cy="288000"/>
          </a:xfrm>
          <a:prstGeom prst="rect">
            <a:avLst/>
          </a:prstGeom>
          <a:solidFill>
            <a:schemeClr val="tx1">
              <a:lumMod val="75000"/>
              <a:lumOff val="2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kumimoji="1" lang="en-US" altLang="ja-JP" sz="1400" b="1" i="0" u="none" strike="noStrike" kern="1200" cap="none" spc="0" normalizeH="0" baseline="0" noProof="0" dirty="0">
                <a:ln>
                  <a:noFill/>
                </a:ln>
                <a:solidFill>
                  <a:prstClr val="white"/>
                </a:solidFill>
                <a:effectLst/>
                <a:uLnTx/>
                <a:uFillTx/>
                <a:latin typeface="Meiryo UI"/>
                <a:ea typeface="Meiryo UI"/>
                <a:cs typeface="+mn-cs"/>
              </a:rPr>
              <a:t>AI</a:t>
            </a:r>
            <a:r>
              <a:rPr kumimoji="1" lang="ja-JP" altLang="en-US" sz="1400" b="1" i="0" u="none" strike="noStrike" kern="1200" cap="none" spc="0" normalizeH="0" baseline="0" noProof="0" dirty="0">
                <a:ln>
                  <a:noFill/>
                </a:ln>
                <a:solidFill>
                  <a:prstClr val="white"/>
                </a:solidFill>
                <a:effectLst/>
                <a:uLnTx/>
                <a:uFillTx/>
                <a:latin typeface="Meiryo UI"/>
                <a:ea typeface="Meiryo UI"/>
                <a:cs typeface="+mn-cs"/>
              </a:rPr>
              <a:t>を活用した労働相談体制の強化</a:t>
            </a:r>
            <a:r>
              <a:rPr kumimoji="1" lang="ja-JP" altLang="en-US" sz="1100" b="1" i="0" u="none" strike="noStrike" kern="1200" cap="none" spc="0" normalizeH="0" baseline="0" noProof="0" dirty="0">
                <a:ln>
                  <a:noFill/>
                </a:ln>
                <a:solidFill>
                  <a:prstClr val="white"/>
                </a:solidFill>
                <a:effectLst/>
                <a:uLnTx/>
                <a:uFillTx/>
                <a:latin typeface="Meiryo UI"/>
                <a:ea typeface="Meiryo UI"/>
                <a:cs typeface="+mn-cs"/>
              </a:rPr>
              <a:t>（</a:t>
            </a:r>
            <a:r>
              <a:rPr kumimoji="1" lang="en-US" altLang="ja-JP" sz="1100" b="1" i="0" u="none" strike="noStrike" kern="1200" cap="none" spc="0" normalizeH="0" baseline="0" noProof="0" dirty="0">
                <a:ln>
                  <a:noFill/>
                </a:ln>
                <a:solidFill>
                  <a:prstClr val="white"/>
                </a:solidFill>
                <a:effectLst/>
                <a:uLnTx/>
                <a:uFillTx/>
                <a:latin typeface="Meiryo UI"/>
                <a:ea typeface="Meiryo UI"/>
                <a:cs typeface="+mn-cs"/>
              </a:rPr>
              <a:t>24</a:t>
            </a:r>
            <a:r>
              <a:rPr kumimoji="1" lang="ja-JP" altLang="en-US" sz="1100" b="1" i="0" u="none" strike="noStrike" kern="1200" cap="none" spc="0" normalizeH="0" baseline="0" noProof="0" dirty="0">
                <a:ln>
                  <a:noFill/>
                </a:ln>
                <a:solidFill>
                  <a:prstClr val="white"/>
                </a:solidFill>
                <a:effectLst/>
                <a:uLnTx/>
                <a:uFillTx/>
                <a:latin typeface="Meiryo UI"/>
                <a:ea typeface="Meiryo UI"/>
                <a:cs typeface="+mn-cs"/>
              </a:rPr>
              <a:t>時間・多言語化対応）</a:t>
            </a:r>
            <a:r>
              <a:rPr lang="ja-JP" altLang="en-US" sz="1400" b="1" dirty="0">
                <a:solidFill>
                  <a:schemeClr val="bg1"/>
                </a:solidFill>
              </a:rPr>
              <a:t>​</a:t>
            </a:r>
            <a:endParaRPr lang="en-US" altLang="ja-JP" sz="1400" b="1" dirty="0">
              <a:solidFill>
                <a:schemeClr val="bg1"/>
              </a:solidFill>
            </a:endParaRPr>
          </a:p>
        </p:txBody>
      </p:sp>
      <p:cxnSp>
        <p:nvCxnSpPr>
          <p:cNvPr id="25" name="直線コネクタ 24">
            <a:extLst>
              <a:ext uri="{FF2B5EF4-FFF2-40B4-BE49-F238E27FC236}">
                <a16:creationId xmlns:a16="http://schemas.microsoft.com/office/drawing/2014/main" id="{FD464E27-D0F0-4947-A5C6-4EAC5D3E488B}"/>
              </a:ext>
            </a:extLst>
          </p:cNvPr>
          <p:cNvCxnSpPr>
            <a:cxnSpLocks/>
          </p:cNvCxnSpPr>
          <p:nvPr/>
        </p:nvCxnSpPr>
        <p:spPr>
          <a:xfrm>
            <a:off x="6027418" y="454420"/>
            <a:ext cx="0" cy="6372000"/>
          </a:xfrm>
          <a:prstGeom prst="line">
            <a:avLst/>
          </a:prstGeom>
        </p:spPr>
        <p:style>
          <a:lnRef idx="1">
            <a:schemeClr val="dk1"/>
          </a:lnRef>
          <a:fillRef idx="0">
            <a:schemeClr val="dk1"/>
          </a:fillRef>
          <a:effectRef idx="0">
            <a:schemeClr val="dk1"/>
          </a:effectRef>
          <a:fontRef idx="minor">
            <a:schemeClr val="tx1"/>
          </a:fontRef>
        </p:style>
      </p:cxnSp>
      <p:sp>
        <p:nvSpPr>
          <p:cNvPr id="12" name="正方形/長方形 11">
            <a:extLst>
              <a:ext uri="{FF2B5EF4-FFF2-40B4-BE49-F238E27FC236}">
                <a16:creationId xmlns:a16="http://schemas.microsoft.com/office/drawing/2014/main" id="{5733B321-DF54-4645-A3F5-5C3BF931FC7F}"/>
              </a:ext>
            </a:extLst>
          </p:cNvPr>
          <p:cNvSpPr/>
          <p:nvPr/>
        </p:nvSpPr>
        <p:spPr>
          <a:xfrm>
            <a:off x="140290" y="467035"/>
            <a:ext cx="5829305" cy="288000"/>
          </a:xfrm>
          <a:prstGeom prst="rect">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kumimoji="1" lang="ja-JP" altLang="en-US" sz="1400" b="1" dirty="0">
                <a:solidFill>
                  <a:schemeClr val="bg1"/>
                </a:solidFill>
                <a:latin typeface="Meiryo UI" panose="020B0604030504040204" pitchFamily="50" charset="-128"/>
                <a:ea typeface="Meiryo UI" panose="020B0604030504040204" pitchFamily="50" charset="-128"/>
              </a:rPr>
              <a:t>成長特区税制の支援対象の拡大</a:t>
            </a:r>
          </a:p>
        </p:txBody>
      </p:sp>
      <p:sp>
        <p:nvSpPr>
          <p:cNvPr id="17" name="正方形/長方形 16">
            <a:extLst>
              <a:ext uri="{FF2B5EF4-FFF2-40B4-BE49-F238E27FC236}">
                <a16:creationId xmlns:a16="http://schemas.microsoft.com/office/drawing/2014/main" id="{AC5E4833-8A80-4679-923D-AC611C9FA206}"/>
              </a:ext>
            </a:extLst>
          </p:cNvPr>
          <p:cNvSpPr/>
          <p:nvPr/>
        </p:nvSpPr>
        <p:spPr>
          <a:xfrm>
            <a:off x="6095999" y="3926281"/>
            <a:ext cx="6030683" cy="288000"/>
          </a:xfrm>
          <a:prstGeom prst="rect">
            <a:avLst/>
          </a:prstGeom>
          <a:solidFill>
            <a:schemeClr val="tx1">
              <a:lumMod val="75000"/>
              <a:lumOff val="2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lang="ja-JP" altLang="en-US" sz="1400" b="1" dirty="0"/>
              <a:t>大阪府</a:t>
            </a:r>
            <a:r>
              <a:rPr lang="en-US" altLang="ja-JP" sz="1400" b="1" dirty="0"/>
              <a:t>DX</a:t>
            </a:r>
            <a:r>
              <a:rPr lang="ja-JP" altLang="en-US" sz="1400" b="1" dirty="0"/>
              <a:t>推進パートナーズ</a:t>
            </a:r>
            <a:endParaRPr lang="ja-JP" altLang="ja-JP" sz="1400" b="1" dirty="0"/>
          </a:p>
        </p:txBody>
      </p:sp>
      <p:sp>
        <p:nvSpPr>
          <p:cNvPr id="42" name="正方形/長方形 41">
            <a:extLst>
              <a:ext uri="{FF2B5EF4-FFF2-40B4-BE49-F238E27FC236}">
                <a16:creationId xmlns:a16="http://schemas.microsoft.com/office/drawing/2014/main" id="{E6C09977-4125-4F0B-9E25-4E5A62D302C3}"/>
              </a:ext>
            </a:extLst>
          </p:cNvPr>
          <p:cNvSpPr/>
          <p:nvPr/>
        </p:nvSpPr>
        <p:spPr>
          <a:xfrm>
            <a:off x="6161312" y="1621971"/>
            <a:ext cx="3407232" cy="21553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・労働法令や労働相談等に関する情報を発信しているホームページを、</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2026</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年度以降、</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自動翻訳を導入することにより、対応言語数を</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6</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言語から</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12</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言語に拡充し、より適時に情報発信を行う。</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・労働法令への質問や労働トラブルを抱える質問者が、手軽に</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24</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時間いつでも相談できる</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による「労働相談チャットボットシステム」を運用しており、</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2026</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年度以降、ホームページと同様に</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12</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言語に拡充する。</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3" name="四角形: 角を丸くする 52">
            <a:extLst>
              <a:ext uri="{FF2B5EF4-FFF2-40B4-BE49-F238E27FC236}">
                <a16:creationId xmlns:a16="http://schemas.microsoft.com/office/drawing/2014/main" id="{D23F3483-2744-4E3E-AF9A-02F7E2900957}"/>
              </a:ext>
            </a:extLst>
          </p:cNvPr>
          <p:cNvSpPr/>
          <p:nvPr/>
        </p:nvSpPr>
        <p:spPr>
          <a:xfrm>
            <a:off x="4458789" y="508447"/>
            <a:ext cx="1407696" cy="205657"/>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00" b="1" dirty="0">
                <a:solidFill>
                  <a:schemeClr val="tx1"/>
                </a:solidFill>
              </a:rPr>
              <a:t>【</a:t>
            </a:r>
            <a:r>
              <a:rPr lang="ja-JP" altLang="en-US" sz="1000" b="1" dirty="0">
                <a:solidFill>
                  <a:schemeClr val="tx1"/>
                </a:solidFill>
              </a:rPr>
              <a:t>２</a:t>
            </a:r>
            <a:r>
              <a:rPr lang="en-US" altLang="ja-JP" sz="1000" b="1" dirty="0">
                <a:solidFill>
                  <a:schemeClr val="tx1"/>
                </a:solidFill>
              </a:rPr>
              <a:t>】 </a:t>
            </a:r>
            <a:r>
              <a:rPr lang="ja-JP" altLang="en-US" sz="1000" b="1" dirty="0">
                <a:solidFill>
                  <a:schemeClr val="tx1"/>
                </a:solidFill>
              </a:rPr>
              <a:t>都市競争力の強化</a:t>
            </a:r>
            <a:endParaRPr kumimoji="1" lang="ja-JP" altLang="en-US" sz="1000" b="1" dirty="0">
              <a:solidFill>
                <a:schemeClr val="tx1"/>
              </a:solidFill>
            </a:endParaRPr>
          </a:p>
        </p:txBody>
      </p:sp>
      <p:sp>
        <p:nvSpPr>
          <p:cNvPr id="58" name="四角形: 角を丸くする 57">
            <a:extLst>
              <a:ext uri="{FF2B5EF4-FFF2-40B4-BE49-F238E27FC236}">
                <a16:creationId xmlns:a16="http://schemas.microsoft.com/office/drawing/2014/main" id="{BE57F381-EB7A-406C-B19B-E872CD6D74A0}"/>
              </a:ext>
            </a:extLst>
          </p:cNvPr>
          <p:cNvSpPr/>
          <p:nvPr/>
        </p:nvSpPr>
        <p:spPr>
          <a:xfrm>
            <a:off x="10784710" y="490373"/>
            <a:ext cx="1260000" cy="23300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00" b="1" dirty="0">
                <a:solidFill>
                  <a:schemeClr val="tx1"/>
                </a:solidFill>
              </a:rPr>
              <a:t>【1】 </a:t>
            </a:r>
            <a:r>
              <a:rPr lang="ja-JP" altLang="en-US" sz="1000" b="1" dirty="0">
                <a:solidFill>
                  <a:schemeClr val="tx1"/>
                </a:solidFill>
              </a:rPr>
              <a:t>住民</a:t>
            </a:r>
            <a:r>
              <a:rPr lang="en-US" altLang="ja-JP" sz="1000" b="1" dirty="0">
                <a:solidFill>
                  <a:schemeClr val="tx1"/>
                </a:solidFill>
              </a:rPr>
              <a:t>QOL</a:t>
            </a:r>
            <a:r>
              <a:rPr lang="ja-JP" altLang="en-US" sz="1000" b="1" dirty="0">
                <a:solidFill>
                  <a:schemeClr val="tx1"/>
                </a:solidFill>
              </a:rPr>
              <a:t>の向上</a:t>
            </a:r>
            <a:endParaRPr kumimoji="1" lang="ja-JP" altLang="en-US" sz="1000" b="1" dirty="0">
              <a:solidFill>
                <a:schemeClr val="tx1"/>
              </a:solidFill>
            </a:endParaRPr>
          </a:p>
        </p:txBody>
      </p:sp>
      <p:sp>
        <p:nvSpPr>
          <p:cNvPr id="59" name="四角形: 角を丸くする 58">
            <a:extLst>
              <a:ext uri="{FF2B5EF4-FFF2-40B4-BE49-F238E27FC236}">
                <a16:creationId xmlns:a16="http://schemas.microsoft.com/office/drawing/2014/main" id="{C540C588-50CF-4FC7-87D7-4FE2A407ABE4}"/>
              </a:ext>
            </a:extLst>
          </p:cNvPr>
          <p:cNvSpPr/>
          <p:nvPr/>
        </p:nvSpPr>
        <p:spPr>
          <a:xfrm>
            <a:off x="10786888" y="3957762"/>
            <a:ext cx="1260000" cy="233002"/>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00" b="1" dirty="0">
                <a:solidFill>
                  <a:schemeClr val="tx1"/>
                </a:solidFill>
              </a:rPr>
              <a:t>【</a:t>
            </a:r>
            <a:r>
              <a:rPr lang="ja-JP" altLang="en-US" sz="1000" b="1" dirty="0">
                <a:solidFill>
                  <a:schemeClr val="tx1"/>
                </a:solidFill>
              </a:rPr>
              <a:t>３</a:t>
            </a:r>
            <a:r>
              <a:rPr lang="en-US" altLang="ja-JP" sz="1000" b="1" dirty="0">
                <a:solidFill>
                  <a:schemeClr val="tx1"/>
                </a:solidFill>
              </a:rPr>
              <a:t>】</a:t>
            </a:r>
            <a:r>
              <a:rPr lang="ja-JP" altLang="en-US" sz="1000" b="1" dirty="0">
                <a:solidFill>
                  <a:schemeClr val="tx1"/>
                </a:solidFill>
              </a:rPr>
              <a:t>共創による加速</a:t>
            </a:r>
            <a:endParaRPr kumimoji="1" lang="ja-JP" altLang="en-US" sz="1000" b="1" dirty="0">
              <a:solidFill>
                <a:schemeClr val="tx1"/>
              </a:solidFill>
            </a:endParaRPr>
          </a:p>
        </p:txBody>
      </p:sp>
      <p:sp>
        <p:nvSpPr>
          <p:cNvPr id="22" name="テキスト ボックス 21">
            <a:extLst>
              <a:ext uri="{FF2B5EF4-FFF2-40B4-BE49-F238E27FC236}">
                <a16:creationId xmlns:a16="http://schemas.microsoft.com/office/drawing/2014/main" id="{58CBA5A6-3C7D-4816-B56B-9EFC10DB45E8}"/>
              </a:ext>
            </a:extLst>
          </p:cNvPr>
          <p:cNvSpPr txBox="1"/>
          <p:nvPr/>
        </p:nvSpPr>
        <p:spPr>
          <a:xfrm>
            <a:off x="6128657" y="820406"/>
            <a:ext cx="872218" cy="276086"/>
          </a:xfrm>
          <a:prstGeom prst="roundRect">
            <a:avLst/>
          </a:prstGeom>
          <a:solidFill>
            <a:schemeClr val="bg1">
              <a:lumMod val="75000"/>
            </a:schemeClr>
          </a:solidFill>
          <a:ln>
            <a:noFill/>
          </a:ln>
        </p:spPr>
        <p:txBody>
          <a:bodyPr wrap="square" rtlCol="0" anchor="ctr" anchorCtr="0">
            <a:noAutofit/>
          </a:bodyPr>
          <a:lstStyle/>
          <a:p>
            <a:pPr marL="0" lvl="1"/>
            <a:r>
              <a:rPr lang="ja-JP" altLang="en-US" sz="1200" b="1" dirty="0"/>
              <a:t>事業目的</a:t>
            </a:r>
            <a:endParaRPr lang="en-US" altLang="ja-JP" sz="1200" b="1" dirty="0"/>
          </a:p>
        </p:txBody>
      </p:sp>
      <p:sp>
        <p:nvSpPr>
          <p:cNvPr id="24" name="テキスト ボックス 23">
            <a:extLst>
              <a:ext uri="{FF2B5EF4-FFF2-40B4-BE49-F238E27FC236}">
                <a16:creationId xmlns:a16="http://schemas.microsoft.com/office/drawing/2014/main" id="{308FF780-7F1C-4623-8C4F-2DBDCFB6DA56}"/>
              </a:ext>
            </a:extLst>
          </p:cNvPr>
          <p:cNvSpPr txBox="1"/>
          <p:nvPr/>
        </p:nvSpPr>
        <p:spPr>
          <a:xfrm>
            <a:off x="6143009" y="1580224"/>
            <a:ext cx="872218" cy="276086"/>
          </a:xfrm>
          <a:prstGeom prst="roundRect">
            <a:avLst/>
          </a:prstGeom>
          <a:solidFill>
            <a:schemeClr val="bg1">
              <a:lumMod val="75000"/>
            </a:schemeClr>
          </a:solidFill>
          <a:ln>
            <a:noFill/>
          </a:ln>
        </p:spPr>
        <p:txBody>
          <a:bodyPr wrap="square" rtlCol="0" anchor="ctr" anchorCtr="0">
            <a:noAutofit/>
          </a:bodyPr>
          <a:lstStyle/>
          <a:p>
            <a:pPr marL="0" lvl="1"/>
            <a:r>
              <a:rPr lang="ja-JP" altLang="en-US" sz="1200" b="1" dirty="0"/>
              <a:t>事業内容</a:t>
            </a:r>
            <a:endParaRPr lang="en-US" altLang="ja-JP" sz="1200" b="1" dirty="0"/>
          </a:p>
        </p:txBody>
      </p:sp>
      <p:pic>
        <p:nvPicPr>
          <p:cNvPr id="26" name="図 25">
            <a:extLst>
              <a:ext uri="{FF2B5EF4-FFF2-40B4-BE49-F238E27FC236}">
                <a16:creationId xmlns:a16="http://schemas.microsoft.com/office/drawing/2014/main" id="{62FB2261-1E84-4340-AE2A-E17EFBF8DE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69284" y="2847371"/>
            <a:ext cx="1671787" cy="1002092"/>
          </a:xfrm>
          <a:prstGeom prst="rect">
            <a:avLst/>
          </a:prstGeom>
          <a:ln>
            <a:solidFill>
              <a:schemeClr val="tx1"/>
            </a:solidFill>
          </a:ln>
        </p:spPr>
      </p:pic>
      <p:pic>
        <p:nvPicPr>
          <p:cNvPr id="27" name="図 26">
            <a:extLst>
              <a:ext uri="{FF2B5EF4-FFF2-40B4-BE49-F238E27FC236}">
                <a16:creationId xmlns:a16="http://schemas.microsoft.com/office/drawing/2014/main" id="{F1D7B299-5D1D-4A85-BFBE-D091CFE6F5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78886" y="1658160"/>
            <a:ext cx="996243" cy="1003775"/>
          </a:xfrm>
          <a:prstGeom prst="rect">
            <a:avLst/>
          </a:prstGeom>
          <a:ln>
            <a:solidFill>
              <a:schemeClr val="bg2">
                <a:lumMod val="75000"/>
              </a:schemeClr>
            </a:solidFill>
          </a:ln>
        </p:spPr>
      </p:pic>
      <p:sp>
        <p:nvSpPr>
          <p:cNvPr id="28" name="フレーム 27">
            <a:extLst>
              <a:ext uri="{FF2B5EF4-FFF2-40B4-BE49-F238E27FC236}">
                <a16:creationId xmlns:a16="http://schemas.microsoft.com/office/drawing/2014/main" id="{30BD8F63-16FE-4BC7-B1C2-0235A1DC32A5}"/>
              </a:ext>
            </a:extLst>
          </p:cNvPr>
          <p:cNvSpPr/>
          <p:nvPr/>
        </p:nvSpPr>
        <p:spPr>
          <a:xfrm>
            <a:off x="6150430" y="1578429"/>
            <a:ext cx="3407228" cy="2090057"/>
          </a:xfrm>
          <a:prstGeom prst="frame">
            <a:avLst>
              <a:gd name="adj1" fmla="val 791"/>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29" name="図 28">
            <a:extLst>
              <a:ext uri="{FF2B5EF4-FFF2-40B4-BE49-F238E27FC236}">
                <a16:creationId xmlns:a16="http://schemas.microsoft.com/office/drawing/2014/main" id="{2FA570BB-ADC6-45B6-8480-E409E827D1D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66268" y="5219952"/>
            <a:ext cx="2604431" cy="1196067"/>
          </a:xfrm>
          <a:prstGeom prst="rect">
            <a:avLst/>
          </a:prstGeom>
        </p:spPr>
      </p:pic>
      <p:sp>
        <p:nvSpPr>
          <p:cNvPr id="31" name="正方形/長方形 30">
            <a:extLst>
              <a:ext uri="{FF2B5EF4-FFF2-40B4-BE49-F238E27FC236}">
                <a16:creationId xmlns:a16="http://schemas.microsoft.com/office/drawing/2014/main" id="{18789408-DE25-4FFB-9008-47B2885E8242}"/>
              </a:ext>
            </a:extLst>
          </p:cNvPr>
          <p:cNvSpPr/>
          <p:nvPr/>
        </p:nvSpPr>
        <p:spPr>
          <a:xfrm>
            <a:off x="6104170" y="4528456"/>
            <a:ext cx="6022516" cy="653143"/>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lIns="180000" rIns="180000" rtlCol="0" anchor="t"/>
          <a:lstStyle/>
          <a:p>
            <a:pPr marL="0" lvl="1"/>
            <a:r>
              <a:rPr lang="ja-JP" altLang="en-US" sz="1200" dirty="0"/>
              <a:t>府内中小企業の</a:t>
            </a:r>
            <a:r>
              <a:rPr lang="en-US" altLang="ja-JP" sz="1200" dirty="0"/>
              <a:t>DX</a:t>
            </a:r>
            <a:r>
              <a:rPr lang="ja-JP" altLang="en-US" sz="1200" dirty="0"/>
              <a:t>推進に向けて、企業が抱える業務上の課題に対し、データやデジタル技術を</a:t>
            </a:r>
            <a:endParaRPr lang="en-US" altLang="ja-JP" sz="1200" dirty="0"/>
          </a:p>
          <a:p>
            <a:pPr marL="0" lvl="1"/>
            <a:r>
              <a:rPr lang="ja-JP" altLang="en-US" sz="1200" dirty="0"/>
              <a:t>活用した解決策を提案できる企業とのマッチングを行うプラットフォーム。</a:t>
            </a:r>
            <a:endParaRPr lang="en-US" altLang="ja-JP" sz="1200" dirty="0"/>
          </a:p>
          <a:p>
            <a:pPr marL="0" lvl="1"/>
            <a:r>
              <a:rPr lang="en-US" altLang="ja-JP" sz="1200" dirty="0"/>
              <a:t>126</a:t>
            </a:r>
            <a:r>
              <a:rPr lang="ja-JP" altLang="en-US" sz="1200" dirty="0"/>
              <a:t>社のパートナーズ企業と連携協定を締結（</a:t>
            </a:r>
            <a:r>
              <a:rPr lang="en-US" altLang="ja-JP" sz="1200" dirty="0"/>
              <a:t>2026</a:t>
            </a:r>
            <a:r>
              <a:rPr lang="ja-JP" altLang="en-US" sz="1200" dirty="0"/>
              <a:t>年</a:t>
            </a:r>
            <a:r>
              <a:rPr lang="en-US" altLang="ja-JP" sz="1200" dirty="0"/>
              <a:t>1</a:t>
            </a:r>
            <a:r>
              <a:rPr lang="ja-JP" altLang="en-US" sz="1200" dirty="0"/>
              <a:t>月時点）</a:t>
            </a:r>
          </a:p>
        </p:txBody>
      </p:sp>
      <p:sp>
        <p:nvSpPr>
          <p:cNvPr id="30" name="テキスト ボックス 29">
            <a:extLst>
              <a:ext uri="{FF2B5EF4-FFF2-40B4-BE49-F238E27FC236}">
                <a16:creationId xmlns:a16="http://schemas.microsoft.com/office/drawing/2014/main" id="{F407E2D0-9B58-4CB9-B2DE-DF4ECA4D79D8}"/>
              </a:ext>
            </a:extLst>
          </p:cNvPr>
          <p:cNvSpPr txBox="1"/>
          <p:nvPr/>
        </p:nvSpPr>
        <p:spPr>
          <a:xfrm>
            <a:off x="6215743" y="4282064"/>
            <a:ext cx="872218" cy="276086"/>
          </a:xfrm>
          <a:prstGeom prst="roundRect">
            <a:avLst/>
          </a:prstGeom>
          <a:solidFill>
            <a:schemeClr val="bg1">
              <a:lumMod val="75000"/>
            </a:schemeClr>
          </a:solidFill>
          <a:ln>
            <a:noFill/>
          </a:ln>
        </p:spPr>
        <p:txBody>
          <a:bodyPr wrap="square" rtlCol="0" anchor="ctr" anchorCtr="0">
            <a:noAutofit/>
          </a:bodyPr>
          <a:lstStyle/>
          <a:p>
            <a:pPr marL="0" lvl="1"/>
            <a:r>
              <a:rPr lang="ja-JP" altLang="en-US" sz="1200" b="1" dirty="0"/>
              <a:t>事業概要</a:t>
            </a:r>
            <a:endParaRPr lang="en-US" altLang="ja-JP" sz="1200" b="1" dirty="0"/>
          </a:p>
        </p:txBody>
      </p:sp>
      <p:sp>
        <p:nvSpPr>
          <p:cNvPr id="35" name="正方形/長方形 34">
            <a:extLst>
              <a:ext uri="{FF2B5EF4-FFF2-40B4-BE49-F238E27FC236}">
                <a16:creationId xmlns:a16="http://schemas.microsoft.com/office/drawing/2014/main" id="{FEB3CA5C-62E7-4227-9884-50300FFF24D4}"/>
              </a:ext>
            </a:extLst>
          </p:cNvPr>
          <p:cNvSpPr/>
          <p:nvPr/>
        </p:nvSpPr>
        <p:spPr>
          <a:xfrm>
            <a:off x="6161313" y="5301343"/>
            <a:ext cx="3167745" cy="16002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・中小企業から提出されたお困りごとに応じて、パートナーズ企業より</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推進に資するソリューションを提案（お困りごとヒアリングシート）</a:t>
            </a:r>
          </a:p>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・府内市町村、商工会・商工会議所等と連携し、事業の周知やセミナー・イベント等を開催</a:t>
            </a:r>
          </a:p>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Facebook</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や</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YouTube</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を活用し、本事業に関する情報や他機関のイベント案内を発信</a:t>
            </a:r>
          </a:p>
        </p:txBody>
      </p:sp>
      <p:sp>
        <p:nvSpPr>
          <p:cNvPr id="40" name="テキスト ボックス 39">
            <a:extLst>
              <a:ext uri="{FF2B5EF4-FFF2-40B4-BE49-F238E27FC236}">
                <a16:creationId xmlns:a16="http://schemas.microsoft.com/office/drawing/2014/main" id="{8CE7D48C-10C5-408B-9CD8-D316C9DD2FBC}"/>
              </a:ext>
            </a:extLst>
          </p:cNvPr>
          <p:cNvSpPr txBox="1"/>
          <p:nvPr/>
        </p:nvSpPr>
        <p:spPr>
          <a:xfrm>
            <a:off x="6197439" y="5216052"/>
            <a:ext cx="872218" cy="276086"/>
          </a:xfrm>
          <a:prstGeom prst="roundRect">
            <a:avLst/>
          </a:prstGeom>
          <a:solidFill>
            <a:schemeClr val="bg1">
              <a:lumMod val="75000"/>
            </a:schemeClr>
          </a:solidFill>
          <a:ln>
            <a:noFill/>
          </a:ln>
        </p:spPr>
        <p:txBody>
          <a:bodyPr wrap="square" rtlCol="0" anchor="ctr" anchorCtr="0">
            <a:noAutofit/>
          </a:bodyPr>
          <a:lstStyle/>
          <a:p>
            <a:pPr marL="0" lvl="1"/>
            <a:r>
              <a:rPr lang="ja-JP" altLang="en-US" sz="1200" b="1" dirty="0"/>
              <a:t>事業内容</a:t>
            </a:r>
            <a:endParaRPr lang="en-US" altLang="ja-JP" sz="1200" b="1" dirty="0"/>
          </a:p>
        </p:txBody>
      </p:sp>
      <p:sp>
        <p:nvSpPr>
          <p:cNvPr id="41" name="フレーム 40">
            <a:extLst>
              <a:ext uri="{FF2B5EF4-FFF2-40B4-BE49-F238E27FC236}">
                <a16:creationId xmlns:a16="http://schemas.microsoft.com/office/drawing/2014/main" id="{3F830AF8-42F6-4067-BD42-11BD9ACE28D5}"/>
              </a:ext>
            </a:extLst>
          </p:cNvPr>
          <p:cNvSpPr/>
          <p:nvPr/>
        </p:nvSpPr>
        <p:spPr>
          <a:xfrm>
            <a:off x="6193975" y="5214256"/>
            <a:ext cx="3124198" cy="1556657"/>
          </a:xfrm>
          <a:prstGeom prst="frame">
            <a:avLst>
              <a:gd name="adj1" fmla="val 791"/>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 name="テキスト ボックス 1">
            <a:extLst>
              <a:ext uri="{FF2B5EF4-FFF2-40B4-BE49-F238E27FC236}">
                <a16:creationId xmlns:a16="http://schemas.microsoft.com/office/drawing/2014/main" id="{68FE95C6-BBCD-444E-8FC3-BD6E4C27E27C}"/>
              </a:ext>
            </a:extLst>
          </p:cNvPr>
          <p:cNvSpPr txBox="1"/>
          <p:nvPr/>
        </p:nvSpPr>
        <p:spPr>
          <a:xfrm>
            <a:off x="9405257" y="6450038"/>
            <a:ext cx="2786743" cy="261610"/>
          </a:xfrm>
          <a:prstGeom prst="rect">
            <a:avLst/>
          </a:prstGeom>
          <a:noFill/>
        </p:spPr>
        <p:txBody>
          <a:bodyPr wrap="square" rtlCol="0">
            <a:spAutoFit/>
          </a:bodyPr>
          <a:lstStyle/>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お困りごとヒアリングシートによる対応イメージ</a:t>
            </a:r>
            <a:endParaRPr kumimoji="1" lang="ja-JP" altLang="en-US" sz="1100" dirty="0">
              <a:latin typeface="Meiryo UI" panose="020B0604030504040204" pitchFamily="50" charset="-128"/>
              <a:ea typeface="Meiryo UI" panose="020B0604030504040204" pitchFamily="50" charset="-128"/>
            </a:endParaRPr>
          </a:p>
        </p:txBody>
      </p:sp>
      <p:sp>
        <p:nvSpPr>
          <p:cNvPr id="32" name="正方形/長方形 31">
            <a:extLst>
              <a:ext uri="{FF2B5EF4-FFF2-40B4-BE49-F238E27FC236}">
                <a16:creationId xmlns:a16="http://schemas.microsoft.com/office/drawing/2014/main" id="{343222C4-2E4D-4ADE-BB1A-A2CE1BE5DDD9}"/>
              </a:ext>
            </a:extLst>
          </p:cNvPr>
          <p:cNvSpPr/>
          <p:nvPr/>
        </p:nvSpPr>
        <p:spPr>
          <a:xfrm>
            <a:off x="36212" y="1131983"/>
            <a:ext cx="5970160" cy="522514"/>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lIns="180000" rIns="180000" rtlCol="0" anchor="t"/>
          <a:lstStyle/>
          <a:p>
            <a:pPr marL="0" lvl="1"/>
            <a:r>
              <a:rPr lang="ja-JP" altLang="en-US" sz="1200" dirty="0">
                <a:latin typeface="Meiryo UI" panose="020B0604030504040204" pitchFamily="50" charset="-128"/>
                <a:ea typeface="Meiryo UI" panose="020B0604030504040204" pitchFamily="50" charset="-128"/>
              </a:rPr>
              <a:t>・「成長特区税制」は、成長産業の集積・国際競争力の強化を目的とする制度</a:t>
            </a:r>
          </a:p>
          <a:p>
            <a:pPr marL="0" lvl="1"/>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AI</a:t>
            </a:r>
            <a:r>
              <a:rPr lang="ja-JP" altLang="en-US" sz="1200" dirty="0">
                <a:latin typeface="Meiryo UI" panose="020B0604030504040204" pitchFamily="50" charset="-128"/>
                <a:ea typeface="Meiryo UI" panose="020B0604030504040204" pitchFamily="50" charset="-128"/>
              </a:rPr>
              <a:t>など新たな分野に対応するため、「イノベーションの創出に資する先端的な基盤技術」を追加</a:t>
            </a:r>
            <a:endParaRPr lang="en-US" altLang="ja-JP" sz="1200" dirty="0">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AE65EBD6-FAF0-4E02-9072-B90A323109B9}"/>
              </a:ext>
            </a:extLst>
          </p:cNvPr>
          <p:cNvSpPr txBox="1"/>
          <p:nvPr/>
        </p:nvSpPr>
        <p:spPr>
          <a:xfrm>
            <a:off x="140289" y="828177"/>
            <a:ext cx="1273398" cy="308335"/>
          </a:xfrm>
          <a:prstGeom prst="roundRect">
            <a:avLst/>
          </a:prstGeom>
          <a:solidFill>
            <a:schemeClr val="bg1">
              <a:lumMod val="75000"/>
            </a:schemeClr>
          </a:solidFill>
          <a:ln>
            <a:noFill/>
          </a:ln>
        </p:spPr>
        <p:txBody>
          <a:bodyPr wrap="square" rtlCol="0" anchor="ctr" anchorCtr="0">
            <a:noAutofit/>
          </a:bodyPr>
          <a:lstStyle/>
          <a:p>
            <a:pPr marL="0" lvl="1"/>
            <a:r>
              <a:rPr lang="ja-JP" altLang="en-US" sz="1200" b="1" dirty="0"/>
              <a:t>制度の改正概要</a:t>
            </a:r>
            <a:endParaRPr lang="en-US" altLang="ja-JP" sz="1200" b="1" dirty="0"/>
          </a:p>
        </p:txBody>
      </p:sp>
      <p:sp>
        <p:nvSpPr>
          <p:cNvPr id="34" name="テキスト ボックス 33">
            <a:extLst>
              <a:ext uri="{FF2B5EF4-FFF2-40B4-BE49-F238E27FC236}">
                <a16:creationId xmlns:a16="http://schemas.microsoft.com/office/drawing/2014/main" id="{058BA371-9DF1-469C-9FFB-9D50CCB8560A}"/>
              </a:ext>
            </a:extLst>
          </p:cNvPr>
          <p:cNvSpPr txBox="1"/>
          <p:nvPr/>
        </p:nvSpPr>
        <p:spPr>
          <a:xfrm>
            <a:off x="157950" y="5267728"/>
            <a:ext cx="5747450" cy="1461939"/>
          </a:xfrm>
          <a:prstGeom prst="rect">
            <a:avLst/>
          </a:prstGeom>
          <a:noFill/>
          <a:ln>
            <a:noFill/>
          </a:ln>
        </p:spPr>
        <p:txBody>
          <a:bodyPr wrap="square">
            <a:spAutoFit/>
          </a:bodyPr>
          <a:lstStyle/>
          <a:p>
            <a:pPr marR="0" lvl="0" algn="l" defTabSz="715609" rtl="0" eaLnBrk="1" fontAlgn="auto" latinLnBrk="0" hangingPunct="1">
              <a:spcBef>
                <a:spcPts val="0"/>
              </a:spcBef>
              <a:spcAft>
                <a:spcPts val="0"/>
              </a:spcAft>
              <a:buClrTx/>
              <a:buSzTx/>
              <a:tabLst>
                <a:tab pos="1257300" algn="l"/>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「イノベーションの創出に資する先端的な基盤技術」</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R="0" lvl="0" algn="l" defTabSz="715609" rtl="0" eaLnBrk="1" fontAlgn="auto" latinLnBrk="0" hangingPunct="1">
              <a:spcBef>
                <a:spcPts val="0"/>
              </a:spcBef>
              <a:spcAft>
                <a:spcPts val="0"/>
              </a:spcAft>
              <a:buClrTx/>
              <a:buSzTx/>
              <a:tabLst>
                <a:tab pos="1257300" algn="l"/>
              </a:tabLst>
              <a:defRPr/>
            </a:pPr>
            <a:endParaRPr lang="en-US" altLang="ja-JP" sz="1100" dirty="0">
              <a:solidFill>
                <a:prstClr val="black"/>
              </a:solidFill>
              <a:latin typeface="Meiryo UI" panose="020B0604030504040204" pitchFamily="50" charset="-128"/>
              <a:ea typeface="Meiryo UI" panose="020B0604030504040204" pitchFamily="50" charset="-128"/>
            </a:endParaRPr>
          </a:p>
          <a:p>
            <a:pPr marL="171450" marR="0" lvl="0" indent="-171450" algn="l" defTabSz="715609" rtl="0" eaLnBrk="1" fontAlgn="auto" latinLnBrk="0" hangingPunct="1">
              <a:spcBef>
                <a:spcPts val="0"/>
              </a:spcBef>
              <a:spcAft>
                <a:spcPts val="0"/>
              </a:spcAft>
              <a:buClrTx/>
              <a:buSzTx/>
              <a:buFont typeface="Arial" panose="020B0604020202020204" pitchFamily="34" charset="0"/>
              <a:buChar char="•"/>
              <a:tabLst>
                <a:tab pos="1257300" algn="l"/>
              </a:tabLst>
              <a:defRPr/>
            </a:pPr>
            <a:r>
              <a:rPr kumimoji="1" lang="en-US" altLang="ja-JP" sz="11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AI</a:t>
            </a:r>
            <a:r>
              <a:rPr kumimoji="1" lang="ja-JP" altLang="en-US" sz="11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技術：</a:t>
            </a:r>
            <a:r>
              <a:rPr kumimoji="1" lang="en-US" altLang="ja-JP" sz="1100" dirty="0">
                <a:latin typeface="Meiryo UI" panose="020B0604030504040204" pitchFamily="50" charset="-128"/>
                <a:ea typeface="Meiryo UI" panose="020B0604030504040204" pitchFamily="50" charset="-128"/>
              </a:rPr>
              <a:t>AI</a:t>
            </a:r>
            <a:r>
              <a:rPr kumimoji="1" lang="ja-JP" altLang="en-US" sz="1100" dirty="0">
                <a:latin typeface="Meiryo UI" panose="020B0604030504040204" pitchFamily="50" charset="-128"/>
                <a:ea typeface="Meiryo UI" panose="020B0604030504040204" pitchFamily="50" charset="-128"/>
              </a:rPr>
              <a:t>システムのプログラミング、カスタマイズ</a:t>
            </a:r>
            <a:r>
              <a:rPr kumimoji="1" lang="ja-JP" altLang="en-US" sz="1100" dirty="0">
                <a:solidFill>
                  <a:srgbClr val="FFC000"/>
                </a:solidFill>
                <a:latin typeface="Meiryo UI" panose="020B0604030504040204" pitchFamily="50" charset="-128"/>
                <a:ea typeface="Meiryo UI" panose="020B0604030504040204" pitchFamily="50" charset="-128"/>
              </a:rPr>
              <a:t>、</a:t>
            </a:r>
            <a:r>
              <a:rPr kumimoji="1" lang="en-US" altLang="ja-JP" sz="1100" dirty="0">
                <a:latin typeface="Meiryo UI" panose="020B0604030504040204" pitchFamily="50" charset="-128"/>
                <a:ea typeface="Meiryo UI" panose="020B0604030504040204" pitchFamily="50" charset="-128"/>
              </a:rPr>
              <a:t>AI</a:t>
            </a:r>
            <a:r>
              <a:rPr kumimoji="1" lang="ja-JP" altLang="en-US" sz="1100" dirty="0">
                <a:latin typeface="Meiryo UI" panose="020B0604030504040204" pitchFamily="50" charset="-128"/>
                <a:ea typeface="Meiryo UI" panose="020B0604030504040204" pitchFamily="50" charset="-128"/>
              </a:rPr>
              <a:t>技術に資するデジタルインフラ（</a:t>
            </a:r>
            <a:r>
              <a:rPr kumimoji="1" lang="en-US" altLang="ja-JP" sz="1100" dirty="0">
                <a:latin typeface="Meiryo UI" panose="020B0604030504040204" pitchFamily="50" charset="-128"/>
                <a:ea typeface="Meiryo UI" panose="020B0604030504040204" pitchFamily="50" charset="-128"/>
              </a:rPr>
              <a:t>AI</a:t>
            </a:r>
            <a:r>
              <a:rPr kumimoji="1" lang="ja-JP" altLang="en-US" sz="1100" dirty="0">
                <a:latin typeface="Meiryo UI" panose="020B0604030504040204" pitchFamily="50" charset="-128"/>
                <a:ea typeface="Meiryo UI" panose="020B0604030504040204" pitchFamily="50" charset="-128"/>
              </a:rPr>
              <a:t>データセンター等）　など</a:t>
            </a:r>
            <a:endParaRPr kumimoji="1" lang="en-US" altLang="ja-JP" sz="11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tabLst>
                <a:tab pos="1257300" algn="l"/>
              </a:tabLst>
            </a:pPr>
            <a:r>
              <a:rPr kumimoji="1" lang="ja-JP" altLang="en-US" sz="1100" dirty="0">
                <a:latin typeface="Meiryo UI" panose="020B0604030504040204" pitchFamily="50" charset="-128"/>
                <a:ea typeface="Meiryo UI" panose="020B0604030504040204" pitchFamily="50" charset="-128"/>
              </a:rPr>
              <a:t>量子技術：量子コンピュータ・量子シミュレーション、量子計測・センシング、量子通信・暗号、量子マテリアル　など</a:t>
            </a:r>
            <a:endParaRPr kumimoji="1" lang="en-US" altLang="ja-JP" sz="11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tabLst>
                <a:tab pos="1257300" algn="l"/>
              </a:tabLst>
            </a:pPr>
            <a:r>
              <a:rPr kumimoji="1" lang="ja-JP" altLang="en-US" sz="1100" dirty="0">
                <a:latin typeface="Meiryo UI" panose="020B0604030504040204" pitchFamily="50" charset="-128"/>
                <a:ea typeface="Meiryo UI" panose="020B0604030504040204" pitchFamily="50" charset="-128"/>
              </a:rPr>
              <a:t>産業用電子機器</a:t>
            </a:r>
            <a:r>
              <a:rPr kumimoji="1" lang="en-US" altLang="ja-JP" sz="1100" dirty="0">
                <a:latin typeface="Meiryo UI" panose="020B0604030504040204" pitchFamily="50" charset="-128"/>
                <a:ea typeface="Meiryo UI" panose="020B0604030504040204" pitchFamily="50" charset="-128"/>
              </a:rPr>
              <a:t>	</a:t>
            </a:r>
            <a:r>
              <a:rPr kumimoji="1" lang="ja-JP" altLang="en-US" sz="1100" dirty="0">
                <a:latin typeface="Meiryo UI" panose="020B0604030504040204" pitchFamily="50" charset="-128"/>
                <a:ea typeface="Meiryo UI" panose="020B0604030504040204" pitchFamily="50" charset="-128"/>
              </a:rPr>
              <a:t>：半導体関連（半導体素子、集積回路、コンデンサー、フィルター）、センサ　</a:t>
            </a:r>
            <a:r>
              <a:rPr lang="ja-JP" altLang="en-US" sz="1100" dirty="0">
                <a:latin typeface="Meiryo UI" panose="020B0604030504040204" pitchFamily="50" charset="-128"/>
                <a:ea typeface="Meiryo UI" panose="020B0604030504040204" pitchFamily="50" charset="-128"/>
              </a:rPr>
              <a:t>など</a:t>
            </a:r>
            <a:endParaRPr kumimoji="1" lang="en-US" altLang="ja-JP" sz="1100" dirty="0">
              <a:latin typeface="Meiryo UI" panose="020B0604030504040204" pitchFamily="50" charset="-128"/>
              <a:ea typeface="Meiryo UI" panose="020B0604030504040204" pitchFamily="50" charset="-128"/>
            </a:endParaRPr>
          </a:p>
        </p:txBody>
      </p:sp>
      <p:sp>
        <p:nvSpPr>
          <p:cNvPr id="36" name="テキスト ボックス 35">
            <a:extLst>
              <a:ext uri="{FF2B5EF4-FFF2-40B4-BE49-F238E27FC236}">
                <a16:creationId xmlns:a16="http://schemas.microsoft.com/office/drawing/2014/main" id="{7F78A6CD-227D-44C5-8F95-4A9FA37EFC23}"/>
              </a:ext>
            </a:extLst>
          </p:cNvPr>
          <p:cNvSpPr txBox="1"/>
          <p:nvPr/>
        </p:nvSpPr>
        <p:spPr>
          <a:xfrm>
            <a:off x="141513" y="4931458"/>
            <a:ext cx="1643744" cy="292834"/>
          </a:xfrm>
          <a:prstGeom prst="roundRect">
            <a:avLst/>
          </a:prstGeom>
          <a:solidFill>
            <a:schemeClr val="bg1">
              <a:lumMod val="75000"/>
            </a:schemeClr>
          </a:solidFill>
          <a:ln>
            <a:noFill/>
          </a:ln>
        </p:spPr>
        <p:txBody>
          <a:bodyPr wrap="square" rtlCol="0" anchor="ctr" anchorCtr="0">
            <a:noAutofit/>
          </a:bodyPr>
          <a:lstStyle/>
          <a:p>
            <a:pPr marL="0" lvl="1"/>
            <a:r>
              <a:rPr lang="ja-JP" altLang="en-US" sz="1200" b="1" dirty="0"/>
              <a:t>新たな支援対象事業</a:t>
            </a:r>
            <a:endParaRPr lang="en-US" altLang="ja-JP" sz="1200" b="1" dirty="0"/>
          </a:p>
        </p:txBody>
      </p:sp>
      <p:sp>
        <p:nvSpPr>
          <p:cNvPr id="38" name="フレーム 37">
            <a:extLst>
              <a:ext uri="{FF2B5EF4-FFF2-40B4-BE49-F238E27FC236}">
                <a16:creationId xmlns:a16="http://schemas.microsoft.com/office/drawing/2014/main" id="{80394253-CB38-4CBA-A100-D2035C319FC4}"/>
              </a:ext>
            </a:extLst>
          </p:cNvPr>
          <p:cNvSpPr/>
          <p:nvPr/>
        </p:nvSpPr>
        <p:spPr>
          <a:xfrm>
            <a:off x="140289" y="4931458"/>
            <a:ext cx="5749917" cy="1843357"/>
          </a:xfrm>
          <a:prstGeom prst="frame">
            <a:avLst>
              <a:gd name="adj1" fmla="val 791"/>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43" name="図 42">
            <a:extLst>
              <a:ext uri="{FF2B5EF4-FFF2-40B4-BE49-F238E27FC236}">
                <a16:creationId xmlns:a16="http://schemas.microsoft.com/office/drawing/2014/main" id="{FA344326-4D49-4BE4-B3B0-DB67DD2DBB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0289" y="1632856"/>
            <a:ext cx="5760296" cy="3127764"/>
          </a:xfrm>
          <a:prstGeom prst="rect">
            <a:avLst/>
          </a:prstGeom>
        </p:spPr>
      </p:pic>
    </p:spTree>
    <p:extLst>
      <p:ext uri="{BB962C8B-B14F-4D97-AF65-F5344CB8AC3E}">
        <p14:creationId xmlns:p14="http://schemas.microsoft.com/office/powerpoint/2010/main" val="911715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楕円 38">
            <a:extLst>
              <a:ext uri="{FF2B5EF4-FFF2-40B4-BE49-F238E27FC236}">
                <a16:creationId xmlns:a16="http://schemas.microsoft.com/office/drawing/2014/main" id="{52FABE37-81CD-4DFF-8C7E-42893B4C15AF}"/>
              </a:ext>
            </a:extLst>
          </p:cNvPr>
          <p:cNvSpPr/>
          <p:nvPr/>
        </p:nvSpPr>
        <p:spPr>
          <a:xfrm rot="20305095">
            <a:off x="7092014" y="1886012"/>
            <a:ext cx="4962444" cy="3427810"/>
          </a:xfrm>
          <a:prstGeom prst="ellipse">
            <a:avLst/>
          </a:prstGeom>
          <a:solidFill>
            <a:schemeClr val="accent4">
              <a:lumMod val="20000"/>
              <a:lumOff val="8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E4F7EAC6-05DB-4F75-AC1D-2804B7A0CA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04108" y="1546853"/>
            <a:ext cx="3725403" cy="4531359"/>
          </a:xfrm>
          <a:prstGeom prst="rect">
            <a:avLst/>
          </a:prstGeom>
        </p:spPr>
      </p:pic>
      <p:sp>
        <p:nvSpPr>
          <p:cNvPr id="8" name="テキスト ボックス 7">
            <a:extLst>
              <a:ext uri="{FF2B5EF4-FFF2-40B4-BE49-F238E27FC236}">
                <a16:creationId xmlns:a16="http://schemas.microsoft.com/office/drawing/2014/main" id="{23E1C134-635C-4AD5-AD5E-DACAC3E65910}"/>
              </a:ext>
            </a:extLst>
          </p:cNvPr>
          <p:cNvSpPr txBox="1"/>
          <p:nvPr/>
        </p:nvSpPr>
        <p:spPr>
          <a:xfrm>
            <a:off x="0" y="-35170"/>
            <a:ext cx="12192000" cy="400110"/>
          </a:xfrm>
          <a:prstGeom prst="rect">
            <a:avLst/>
          </a:prstGeom>
          <a:solidFill>
            <a:schemeClr val="accent5">
              <a:lumMod val="40000"/>
              <a:lumOff val="60000"/>
            </a:schemeClr>
          </a:solidFill>
        </p:spPr>
        <p:txBody>
          <a:bodyPr wrap="square">
            <a:spAutoFit/>
          </a:bodyPr>
          <a:lstStyle/>
          <a:p>
            <a:r>
              <a:rPr lang="en-US" altLang="ja-JP" sz="2000" b="1" dirty="0"/>
              <a:t>1-3.  </a:t>
            </a:r>
            <a:r>
              <a:rPr lang="ja-JP" altLang="en-US" sz="2000" b="1" dirty="0"/>
              <a:t>戦略における府市の役割</a:t>
            </a:r>
            <a:endParaRPr kumimoji="1" lang="en-US" altLang="ja-JP" sz="2000" b="1" dirty="0"/>
          </a:p>
        </p:txBody>
      </p:sp>
      <p:sp>
        <p:nvSpPr>
          <p:cNvPr id="27" name="テキスト ボックス 26">
            <a:extLst>
              <a:ext uri="{FF2B5EF4-FFF2-40B4-BE49-F238E27FC236}">
                <a16:creationId xmlns:a16="http://schemas.microsoft.com/office/drawing/2014/main" id="{02FC34D2-6366-41D7-AD9A-1A1D291F85A0}"/>
              </a:ext>
            </a:extLst>
          </p:cNvPr>
          <p:cNvSpPr txBox="1"/>
          <p:nvPr/>
        </p:nvSpPr>
        <p:spPr>
          <a:xfrm>
            <a:off x="115530" y="932845"/>
            <a:ext cx="6393758" cy="461665"/>
          </a:xfrm>
          <a:prstGeom prst="rect">
            <a:avLst/>
          </a:prstGeom>
          <a:solidFill>
            <a:schemeClr val="accent5">
              <a:lumMod val="20000"/>
              <a:lumOff val="80000"/>
            </a:schemeClr>
          </a:solid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1" i="0" u="none" strike="noStrike" kern="1200" cap="none" spc="0" normalizeH="0" baseline="0" noProof="0" dirty="0">
                <a:ln>
                  <a:noFill/>
                </a:ln>
                <a:effectLst/>
                <a:uLnTx/>
                <a:uFillTx/>
                <a:latin typeface="Meiryo UI"/>
                <a:ea typeface="Meiryo UI"/>
                <a:cs typeface="+mn-cs"/>
              </a:rPr>
              <a:t>大阪府は</a:t>
            </a:r>
            <a:r>
              <a:rPr kumimoji="1" lang="en-US" altLang="ja-JP" sz="1200" b="1" dirty="0">
                <a:latin typeface="Meiryo UI"/>
                <a:ea typeface="Meiryo UI"/>
              </a:rPr>
              <a:t>OSPF</a:t>
            </a:r>
            <a:r>
              <a:rPr kumimoji="1" lang="en-US" altLang="ja-JP" sz="1200" b="1" baseline="30000" dirty="0">
                <a:latin typeface="Meiryo UI"/>
                <a:ea typeface="Meiryo UI"/>
              </a:rPr>
              <a:t>*1</a:t>
            </a:r>
            <a:r>
              <a:rPr kumimoji="1" lang="ja-JP" altLang="en-US" sz="1200" b="1" i="0" u="none" strike="noStrike" kern="1200" cap="none" spc="0" normalizeH="0" baseline="0" noProof="0" dirty="0">
                <a:ln>
                  <a:noFill/>
                </a:ln>
                <a:effectLst/>
                <a:uLnTx/>
                <a:uFillTx/>
                <a:latin typeface="Meiryo UI"/>
                <a:ea typeface="Meiryo UI"/>
                <a:cs typeface="+mn-cs"/>
              </a:rPr>
              <a:t>や</a:t>
            </a:r>
            <a:r>
              <a:rPr kumimoji="1" lang="en-US" altLang="ja-JP" sz="1200" b="1" i="0" u="none" strike="noStrike" kern="1200" cap="none" spc="0" normalizeH="0" baseline="0" noProof="0" dirty="0">
                <a:ln>
                  <a:noFill/>
                </a:ln>
                <a:effectLst/>
                <a:uLnTx/>
                <a:uFillTx/>
                <a:latin typeface="Meiryo UI"/>
                <a:ea typeface="Meiryo UI"/>
                <a:cs typeface="+mn-cs"/>
              </a:rPr>
              <a:t>ORDEN</a:t>
            </a:r>
            <a:r>
              <a:rPr kumimoji="1" lang="en-US" altLang="ja-JP" sz="1200" b="1" i="0" u="none" kern="1200" cap="none" spc="0" normalizeH="0" baseline="30000" noProof="0" dirty="0">
                <a:ln>
                  <a:noFill/>
                </a:ln>
                <a:effectLst/>
                <a:uLnTx/>
                <a:uFillTx/>
                <a:latin typeface="Meiryo UI"/>
                <a:ea typeface="Meiryo UI"/>
                <a:cs typeface="+mn-cs"/>
              </a:rPr>
              <a:t>*2</a:t>
            </a:r>
            <a:r>
              <a:rPr kumimoji="1" lang="ja-JP" altLang="en-US" sz="1200" b="1" i="0" u="none" strike="noStrike" kern="1200" cap="none" spc="0" normalizeH="0" baseline="0" noProof="0" dirty="0">
                <a:ln>
                  <a:noFill/>
                </a:ln>
                <a:effectLst/>
                <a:uLnTx/>
                <a:uFillTx/>
                <a:latin typeface="Meiryo UI"/>
                <a:ea typeface="Meiryo UI"/>
                <a:cs typeface="+mn-cs"/>
              </a:rPr>
              <a:t>などのインフラ構築と、市町村</a:t>
            </a:r>
            <a:r>
              <a:rPr kumimoji="1" lang="en-US" altLang="ja-JP" sz="1200" b="1" i="0" u="none" strike="noStrike" kern="1200" cap="none" spc="0" normalizeH="0" baseline="0" noProof="0" dirty="0">
                <a:ln>
                  <a:noFill/>
                </a:ln>
                <a:effectLst/>
                <a:uLnTx/>
                <a:uFillTx/>
                <a:latin typeface="Meiryo UI"/>
                <a:ea typeface="Meiryo UI"/>
                <a:cs typeface="+mn-cs"/>
              </a:rPr>
              <a:t>DX</a:t>
            </a:r>
            <a:r>
              <a:rPr kumimoji="1" lang="ja-JP" altLang="en-US" sz="1200" b="1" i="0" u="none" strike="noStrike" kern="1200" cap="none" spc="0" normalizeH="0" baseline="0" noProof="0" dirty="0">
                <a:ln>
                  <a:noFill/>
                </a:ln>
                <a:effectLst/>
                <a:uLnTx/>
                <a:uFillTx/>
                <a:latin typeface="Meiryo UI"/>
                <a:ea typeface="Meiryo UI"/>
                <a:cs typeface="+mn-cs"/>
              </a:rPr>
              <a:t>支援などにより、府域の</a:t>
            </a:r>
            <a:r>
              <a:rPr kumimoji="1" lang="en-US" altLang="ja-JP" sz="1200" b="1" i="0" u="none" strike="noStrike" kern="1200" cap="none" spc="0" normalizeH="0" baseline="0" noProof="0" dirty="0">
                <a:ln>
                  <a:noFill/>
                </a:ln>
                <a:effectLst/>
                <a:uLnTx/>
                <a:uFillTx/>
                <a:latin typeface="Meiryo UI"/>
                <a:ea typeface="Meiryo UI"/>
                <a:cs typeface="+mn-cs"/>
              </a:rPr>
              <a:t>DX</a:t>
            </a:r>
            <a:r>
              <a:rPr kumimoji="1" lang="ja-JP" altLang="en-US" sz="1200" b="1" dirty="0">
                <a:latin typeface="Meiryo UI"/>
                <a:ea typeface="Meiryo UI"/>
              </a:rPr>
              <a:t>を推進し、大阪市は大阪府と連携した先導役として、府内市町村の行政</a:t>
            </a:r>
            <a:r>
              <a:rPr kumimoji="1" lang="en-US" altLang="ja-JP" sz="1200" b="1" dirty="0">
                <a:latin typeface="Meiryo UI"/>
                <a:ea typeface="Meiryo UI"/>
              </a:rPr>
              <a:t>DX</a:t>
            </a:r>
            <a:r>
              <a:rPr kumimoji="1" lang="ja-JP" altLang="en-US" sz="1200" b="1" dirty="0">
                <a:latin typeface="Meiryo UI"/>
                <a:ea typeface="Meiryo UI"/>
              </a:rPr>
              <a:t>推進をリードする。</a:t>
            </a:r>
            <a:endParaRPr kumimoji="1" lang="ja-JP" altLang="en-US" sz="1200" b="1" i="0" u="none" strike="noStrike" kern="1200" cap="none" spc="0" normalizeH="0" baseline="0" noProof="0" dirty="0">
              <a:ln>
                <a:noFill/>
              </a:ln>
              <a:effectLst/>
              <a:uLnTx/>
              <a:uFillTx/>
              <a:latin typeface="Meiryo UI"/>
              <a:ea typeface="Meiryo UI"/>
            </a:endParaRPr>
          </a:p>
        </p:txBody>
      </p:sp>
      <p:pic>
        <p:nvPicPr>
          <p:cNvPr id="30" name="図 29">
            <a:extLst>
              <a:ext uri="{FF2B5EF4-FFF2-40B4-BE49-F238E27FC236}">
                <a16:creationId xmlns:a16="http://schemas.microsoft.com/office/drawing/2014/main" id="{314E55BF-DEBD-4F08-BCCE-17A0C19735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2105" y="1590396"/>
            <a:ext cx="2941767" cy="4377748"/>
          </a:xfrm>
          <a:prstGeom prst="rect">
            <a:avLst/>
          </a:prstGeom>
        </p:spPr>
      </p:pic>
      <p:sp>
        <p:nvSpPr>
          <p:cNvPr id="34" name="正方形/長方形 33">
            <a:extLst>
              <a:ext uri="{FF2B5EF4-FFF2-40B4-BE49-F238E27FC236}">
                <a16:creationId xmlns:a16="http://schemas.microsoft.com/office/drawing/2014/main" id="{8FFD42E6-2895-46F3-B9B8-14CB218C9A5B}"/>
              </a:ext>
            </a:extLst>
          </p:cNvPr>
          <p:cNvSpPr/>
          <p:nvPr/>
        </p:nvSpPr>
        <p:spPr>
          <a:xfrm>
            <a:off x="123954" y="928891"/>
            <a:ext cx="6393083" cy="5309177"/>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ADAA614D-3C2D-4AB8-9DE2-9994D93217B4}"/>
              </a:ext>
            </a:extLst>
          </p:cNvPr>
          <p:cNvSpPr/>
          <p:nvPr/>
        </p:nvSpPr>
        <p:spPr>
          <a:xfrm>
            <a:off x="88073" y="671745"/>
            <a:ext cx="6444000" cy="2624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a:t>大阪スマートシティ戦略における府市の役割（枠組み）</a:t>
            </a:r>
          </a:p>
        </p:txBody>
      </p:sp>
      <p:sp>
        <p:nvSpPr>
          <p:cNvPr id="37" name="二等辺三角形 36">
            <a:extLst>
              <a:ext uri="{FF2B5EF4-FFF2-40B4-BE49-F238E27FC236}">
                <a16:creationId xmlns:a16="http://schemas.microsoft.com/office/drawing/2014/main" id="{6025374A-60A6-43B2-9263-C924AD4BA61C}"/>
              </a:ext>
            </a:extLst>
          </p:cNvPr>
          <p:cNvSpPr/>
          <p:nvPr/>
        </p:nvSpPr>
        <p:spPr>
          <a:xfrm rot="5400000">
            <a:off x="6098520" y="3409021"/>
            <a:ext cx="1329267" cy="29633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092B3FD5-BF98-4C74-B134-EF69D6A169B1}"/>
              </a:ext>
            </a:extLst>
          </p:cNvPr>
          <p:cNvSpPr txBox="1"/>
          <p:nvPr/>
        </p:nvSpPr>
        <p:spPr>
          <a:xfrm>
            <a:off x="7049931" y="721501"/>
            <a:ext cx="4852767" cy="400110"/>
          </a:xfrm>
          <a:prstGeom prst="rect">
            <a:avLst/>
          </a:prstGeom>
          <a:noFill/>
          <a:ln w="28575">
            <a:solidFill>
              <a:schemeClr val="accent1"/>
            </a:solidFill>
          </a:ln>
        </p:spPr>
        <p:txBody>
          <a:bodyPr wrap="square" rtlCol="0">
            <a:spAutoFit/>
          </a:bodyPr>
          <a:lstStyle/>
          <a:p>
            <a:pPr algn="ctr"/>
            <a:r>
              <a:rPr kumimoji="1" lang="ja-JP" altLang="en-US" sz="2000" b="1" dirty="0"/>
              <a:t>大阪スマートシティ戦略</a:t>
            </a:r>
            <a:r>
              <a:rPr lang="ja-JP" altLang="en-US" sz="2000" b="1" dirty="0"/>
              <a:t>　ネクスト</a:t>
            </a:r>
            <a:r>
              <a:rPr kumimoji="1" lang="ja-JP" altLang="en-US" sz="2000" b="1" dirty="0"/>
              <a:t>ステージ</a:t>
            </a:r>
          </a:p>
        </p:txBody>
      </p:sp>
      <p:sp>
        <p:nvSpPr>
          <p:cNvPr id="14" name="テキスト ボックス 13">
            <a:extLst>
              <a:ext uri="{FF2B5EF4-FFF2-40B4-BE49-F238E27FC236}">
                <a16:creationId xmlns:a16="http://schemas.microsoft.com/office/drawing/2014/main" id="{0A93A16A-BEC4-4B55-9D58-D90E2F3C1ABE}"/>
              </a:ext>
            </a:extLst>
          </p:cNvPr>
          <p:cNvSpPr txBox="1"/>
          <p:nvPr/>
        </p:nvSpPr>
        <p:spPr>
          <a:xfrm>
            <a:off x="7368476" y="2245331"/>
            <a:ext cx="4395602" cy="2784865"/>
          </a:xfrm>
          <a:prstGeom prst="rect">
            <a:avLst/>
          </a:prstGeom>
          <a:noFill/>
        </p:spPr>
        <p:txBody>
          <a:bodyPr wrap="square" rtlCol="0">
            <a:spAutoFit/>
          </a:bodyPr>
          <a:lstStyle/>
          <a:p>
            <a:pPr algn="ctr">
              <a:lnSpc>
                <a:spcPct val="150000"/>
              </a:lnSpc>
            </a:pPr>
            <a:r>
              <a:rPr kumimoji="1" lang="ja-JP" altLang="en-US" sz="2400" b="1" dirty="0"/>
              <a:t>スーパーシティによる</a:t>
            </a:r>
            <a:br>
              <a:rPr kumimoji="1" lang="en-US" altLang="ja-JP" sz="2400" b="1" dirty="0"/>
            </a:br>
            <a:r>
              <a:rPr kumimoji="1" lang="ja-JP" altLang="en-US" sz="2400" b="1" dirty="0"/>
              <a:t>先進取組など、府市が進めてきた</a:t>
            </a:r>
            <a:endParaRPr kumimoji="1" lang="en-US" altLang="ja-JP" sz="2400" b="1" dirty="0"/>
          </a:p>
          <a:p>
            <a:pPr algn="ctr">
              <a:lnSpc>
                <a:spcPct val="150000"/>
              </a:lnSpc>
            </a:pPr>
            <a:r>
              <a:rPr kumimoji="1" lang="ja-JP" altLang="en-US" sz="2400" b="1" dirty="0"/>
              <a:t>大阪モデルのスマートシティは</a:t>
            </a:r>
            <a:endParaRPr kumimoji="1" lang="en-US" altLang="ja-JP" sz="2400" b="1" dirty="0"/>
          </a:p>
          <a:p>
            <a:pPr algn="ctr">
              <a:lnSpc>
                <a:spcPct val="150000"/>
              </a:lnSpc>
            </a:pPr>
            <a:r>
              <a:rPr kumimoji="1" lang="ja-JP" altLang="en-US" sz="2400" b="1" dirty="0"/>
              <a:t>これまで果たしてきた役割を継承し</a:t>
            </a:r>
            <a:endParaRPr kumimoji="1" lang="en-US" altLang="ja-JP" sz="2400" b="1" dirty="0"/>
          </a:p>
          <a:p>
            <a:pPr algn="ctr">
              <a:lnSpc>
                <a:spcPct val="150000"/>
              </a:lnSpc>
            </a:pPr>
            <a:r>
              <a:rPr lang="ja-JP" altLang="en-US" sz="2400" b="1" dirty="0"/>
              <a:t>さらなる発展をめざす</a:t>
            </a:r>
            <a:endParaRPr kumimoji="1" lang="ja-JP" altLang="en-US" sz="2400" b="1" dirty="0"/>
          </a:p>
        </p:txBody>
      </p:sp>
      <p:sp>
        <p:nvSpPr>
          <p:cNvPr id="15" name="スライド番号プレースホルダー 3">
            <a:extLst>
              <a:ext uri="{FF2B5EF4-FFF2-40B4-BE49-F238E27FC236}">
                <a16:creationId xmlns:a16="http://schemas.microsoft.com/office/drawing/2014/main" id="{8A7DD6B7-9361-4004-B47E-06E0AD2F05F0}"/>
              </a:ext>
            </a:extLst>
          </p:cNvPr>
          <p:cNvSpPr>
            <a:spLocks noGrp="1"/>
          </p:cNvSpPr>
          <p:nvPr>
            <p:ph type="sldNum" sz="quarter" idx="12"/>
          </p:nvPr>
        </p:nvSpPr>
        <p:spPr>
          <a:xfrm>
            <a:off x="9448800" y="6492875"/>
            <a:ext cx="2743200" cy="365125"/>
          </a:xfrm>
        </p:spPr>
        <p:txBody>
          <a:bodyPr/>
          <a:lstStyle/>
          <a:p>
            <a:fld id="{63C598F0-0FE0-4076-80A3-C96A98F7321E}" type="slidenum">
              <a:rPr kumimoji="1" lang="ja-JP" altLang="en-US" smtClean="0"/>
              <a:t>8</a:t>
            </a:fld>
            <a:endParaRPr kumimoji="1" lang="ja-JP" altLang="en-US" dirty="0"/>
          </a:p>
        </p:txBody>
      </p:sp>
      <p:sp>
        <p:nvSpPr>
          <p:cNvPr id="16" name="正方形/長方形 15">
            <a:extLst>
              <a:ext uri="{FF2B5EF4-FFF2-40B4-BE49-F238E27FC236}">
                <a16:creationId xmlns:a16="http://schemas.microsoft.com/office/drawing/2014/main" id="{26770297-D5CE-46E5-900D-002621DE1D7B}"/>
              </a:ext>
            </a:extLst>
          </p:cNvPr>
          <p:cNvSpPr/>
          <p:nvPr/>
        </p:nvSpPr>
        <p:spPr>
          <a:xfrm>
            <a:off x="1542037" y="2705713"/>
            <a:ext cx="312907" cy="215444"/>
          </a:xfrm>
          <a:prstGeom prst="rect">
            <a:avLst/>
          </a:prstGeom>
          <a:noFill/>
        </p:spPr>
        <p:txBody>
          <a:bodyPr wrap="none" lIns="91440" tIns="45720" rIns="91440" bIns="45720">
            <a:spAutoFit/>
          </a:bodyPr>
          <a:lstStyle/>
          <a:p>
            <a:pPr algn="ctr"/>
            <a:r>
              <a:rPr lang="en-US" altLang="ja-JP" sz="800" dirty="0"/>
              <a:t>*3</a:t>
            </a:r>
            <a:endParaRPr lang="ja-JP" altLang="en-US" sz="800" b="0" cap="none" spc="0" dirty="0">
              <a:ln w="0"/>
              <a:effectLst>
                <a:outerShdw blurRad="38100" dist="19050" dir="2700000" algn="tl" rotWithShape="0">
                  <a:schemeClr val="dk1">
                    <a:alpha val="40000"/>
                  </a:schemeClr>
                </a:outerShdw>
              </a:effectLst>
            </a:endParaRPr>
          </a:p>
        </p:txBody>
      </p:sp>
      <p:sp>
        <p:nvSpPr>
          <p:cNvPr id="17" name="テキスト ボックス 16">
            <a:extLst>
              <a:ext uri="{FF2B5EF4-FFF2-40B4-BE49-F238E27FC236}">
                <a16:creationId xmlns:a16="http://schemas.microsoft.com/office/drawing/2014/main" id="{D53B1DA1-9669-45DF-B85A-05B1C929BA76}"/>
              </a:ext>
            </a:extLst>
          </p:cNvPr>
          <p:cNvSpPr txBox="1"/>
          <p:nvPr/>
        </p:nvSpPr>
        <p:spPr>
          <a:xfrm>
            <a:off x="107359" y="6278867"/>
            <a:ext cx="6665400" cy="707886"/>
          </a:xfrm>
          <a:prstGeom prst="rect">
            <a:avLst/>
          </a:prstGeom>
          <a:noFill/>
        </p:spPr>
        <p:txBody>
          <a:bodyPr wrap="square">
            <a:spAutoFit/>
          </a:bodyPr>
          <a:lstStyle/>
          <a:p>
            <a:r>
              <a:rPr lang="ja-JP" altLang="en-US" sz="800" dirty="0"/>
              <a:t>出典：大阪スマートシティ戦略</a:t>
            </a:r>
            <a:r>
              <a:rPr lang="en-US" altLang="ja-JP" sz="800" dirty="0"/>
              <a:t>ver.2.0</a:t>
            </a:r>
            <a:r>
              <a:rPr lang="ja-JP" altLang="en-US" sz="800" dirty="0"/>
              <a:t>　「今後の取組方針」　より</a:t>
            </a:r>
            <a:endParaRPr lang="en-US" altLang="ja-JP" sz="800" dirty="0"/>
          </a:p>
          <a:p>
            <a:endParaRPr lang="en-US" altLang="ja-JP" sz="800" dirty="0"/>
          </a:p>
          <a:p>
            <a:r>
              <a:rPr lang="en-US" altLang="ja-JP" sz="800" dirty="0"/>
              <a:t>*1 OSPF</a:t>
            </a:r>
            <a:r>
              <a:rPr lang="ja-JP" altLang="en-US" sz="800" dirty="0"/>
              <a:t>・・・ 大阪スマートシティパートナーズフォーラム　　　</a:t>
            </a:r>
            <a:r>
              <a:rPr lang="en-US" altLang="ja-JP" sz="800" dirty="0"/>
              <a:t>*2</a:t>
            </a:r>
            <a:r>
              <a:rPr lang="ja-JP" altLang="en-US" sz="800" dirty="0"/>
              <a:t>　</a:t>
            </a:r>
            <a:r>
              <a:rPr lang="en-US" altLang="ja-JP" sz="800" dirty="0"/>
              <a:t>ORDEN</a:t>
            </a:r>
            <a:r>
              <a:rPr lang="ja-JP" altLang="en-US" sz="800" dirty="0"/>
              <a:t>・・・　大阪広域データ連携基盤（</a:t>
            </a:r>
            <a:r>
              <a:rPr lang="en-US" altLang="ja-JP" sz="800" dirty="0"/>
              <a:t>Osaka Regional Data Exchange Network</a:t>
            </a:r>
            <a:r>
              <a:rPr lang="ja-JP" altLang="en-US" sz="800" dirty="0"/>
              <a:t>）</a:t>
            </a:r>
            <a:br>
              <a:rPr lang="en-US" altLang="ja-JP" sz="800" dirty="0"/>
            </a:br>
            <a:r>
              <a:rPr lang="en-US" altLang="ja-JP" sz="800" dirty="0"/>
              <a:t>*3</a:t>
            </a:r>
            <a:r>
              <a:rPr lang="ja-JP" altLang="en-US" sz="800" dirty="0"/>
              <a:t> </a:t>
            </a:r>
            <a:r>
              <a:rPr kumimoji="1" lang="en-US" altLang="ja-JP" sz="800" dirty="0"/>
              <a:t>GovTech</a:t>
            </a:r>
            <a:r>
              <a:rPr kumimoji="1" lang="ja-JP" altLang="en-US" sz="800" dirty="0"/>
              <a:t>大阪・・・</a:t>
            </a:r>
            <a:r>
              <a:rPr kumimoji="0" lang="ja-JP" altLang="en-US" sz="800" b="0" i="0" u="none" strike="noStrike" kern="1200" cap="none" spc="0" normalizeH="0" baseline="0" noProof="0" dirty="0">
                <a:ln>
                  <a:noFill/>
                </a:ln>
                <a:effectLst/>
                <a:uLnTx/>
                <a:uFillTx/>
                <a:latin typeface="Meiryo UI 本文"/>
                <a:ea typeface="Meiryo UI" panose="020B0604030504040204" pitchFamily="50" charset="-128"/>
              </a:rPr>
              <a:t>大阪市町村スマートシティ推進連絡会議</a:t>
            </a:r>
            <a:endParaRPr lang="ja-JP" altLang="en-US" sz="800" b="0" cap="none" spc="0" dirty="0">
              <a:ln w="0"/>
              <a:effectLst>
                <a:outerShdw blurRad="38100" dist="19050" dir="2700000" algn="tl" rotWithShape="0">
                  <a:schemeClr val="dk1">
                    <a:alpha val="40000"/>
                  </a:schemeClr>
                </a:outerShdw>
              </a:effectLst>
              <a:latin typeface="Meiryo UI 本文"/>
            </a:endParaRPr>
          </a:p>
          <a:p>
            <a:endParaRPr lang="en-US" altLang="ja-JP" sz="800" dirty="0"/>
          </a:p>
        </p:txBody>
      </p:sp>
    </p:spTree>
    <p:extLst>
      <p:ext uri="{BB962C8B-B14F-4D97-AF65-F5344CB8AC3E}">
        <p14:creationId xmlns:p14="http://schemas.microsoft.com/office/powerpoint/2010/main" val="3529223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FF4D4E86-5ECD-4BE0-9223-BA26ACC9C959}"/>
              </a:ext>
            </a:extLst>
          </p:cNvPr>
          <p:cNvSpPr/>
          <p:nvPr/>
        </p:nvSpPr>
        <p:spPr>
          <a:xfrm>
            <a:off x="2806262" y="4116617"/>
            <a:ext cx="8607972" cy="2091424"/>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4" name="スライド番号プレースホルダー 3">
            <a:extLst>
              <a:ext uri="{FF2B5EF4-FFF2-40B4-BE49-F238E27FC236}">
                <a16:creationId xmlns:a16="http://schemas.microsoft.com/office/drawing/2014/main" id="{E90ECB3D-C652-4191-B3B9-0E79F056F0E3}"/>
              </a:ext>
            </a:extLst>
          </p:cNvPr>
          <p:cNvSpPr>
            <a:spLocks noGrp="1"/>
          </p:cNvSpPr>
          <p:nvPr>
            <p:ph type="sldNum" sz="quarter" idx="12"/>
          </p:nvPr>
        </p:nvSpPr>
        <p:spPr>
          <a:xfrm>
            <a:off x="10863743" y="6482366"/>
            <a:ext cx="130990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pic>
        <p:nvPicPr>
          <p:cNvPr id="2" name="図 1">
            <a:extLst>
              <a:ext uri="{FF2B5EF4-FFF2-40B4-BE49-F238E27FC236}">
                <a16:creationId xmlns:a16="http://schemas.microsoft.com/office/drawing/2014/main" id="{5972831B-4AC4-483D-85BB-C7A903ED1330}"/>
              </a:ext>
            </a:extLst>
          </p:cNvPr>
          <p:cNvPicPr>
            <a:picLocks noChangeAspect="1"/>
          </p:cNvPicPr>
          <p:nvPr/>
        </p:nvPicPr>
        <p:blipFill>
          <a:blip r:embed="rId3"/>
          <a:stretch>
            <a:fillRect/>
          </a:stretch>
        </p:blipFill>
        <p:spPr>
          <a:xfrm>
            <a:off x="2678420" y="1660636"/>
            <a:ext cx="8789344" cy="1755227"/>
          </a:xfrm>
          <a:prstGeom prst="rect">
            <a:avLst/>
          </a:prstGeom>
        </p:spPr>
      </p:pic>
      <p:sp>
        <p:nvSpPr>
          <p:cNvPr id="3" name="四角形: 角を丸くする 2">
            <a:extLst>
              <a:ext uri="{FF2B5EF4-FFF2-40B4-BE49-F238E27FC236}">
                <a16:creationId xmlns:a16="http://schemas.microsoft.com/office/drawing/2014/main" id="{EB29F174-87FC-4433-8A61-C66FBAECFBCB}"/>
              </a:ext>
            </a:extLst>
          </p:cNvPr>
          <p:cNvSpPr/>
          <p:nvPr/>
        </p:nvSpPr>
        <p:spPr>
          <a:xfrm>
            <a:off x="739682" y="1734208"/>
            <a:ext cx="1720159" cy="1618592"/>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UI"/>
                <a:ea typeface="Meiryo UI"/>
                <a:cs typeface="+mn-cs"/>
              </a:rPr>
              <a:t>めざすべき</a:t>
            </a:r>
            <a:endParaRPr kumimoji="1" lang="en-US" altLang="ja-JP" sz="18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UI"/>
                <a:ea typeface="Meiryo UI"/>
                <a:cs typeface="+mn-cs"/>
              </a:rPr>
              <a:t>副首都の姿</a:t>
            </a:r>
          </a:p>
        </p:txBody>
      </p:sp>
      <p:sp>
        <p:nvSpPr>
          <p:cNvPr id="14" name="四角形: 角を丸くする 13">
            <a:extLst>
              <a:ext uri="{FF2B5EF4-FFF2-40B4-BE49-F238E27FC236}">
                <a16:creationId xmlns:a16="http://schemas.microsoft.com/office/drawing/2014/main" id="{1E2E4C90-64AD-47E0-A9DB-0596000FB118}"/>
              </a:ext>
            </a:extLst>
          </p:cNvPr>
          <p:cNvSpPr/>
          <p:nvPr/>
        </p:nvSpPr>
        <p:spPr>
          <a:xfrm>
            <a:off x="6900590" y="4708673"/>
            <a:ext cx="4212000" cy="540000"/>
          </a:xfrm>
          <a:prstGeom prst="roundRect">
            <a:avLst>
              <a:gd name="adj" fmla="val 500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HG創英角ｺﾞｼｯｸUB" panose="020B0909000000000000" pitchFamily="49" charset="-128"/>
                <a:ea typeface="HG創英角ｺﾞｼｯｸUB" panose="020B0909000000000000" pitchFamily="49" charset="-128"/>
                <a:cs typeface="+mn-cs"/>
              </a:rPr>
              <a:t>デジタルインフラの整備</a:t>
            </a:r>
          </a:p>
        </p:txBody>
      </p:sp>
      <p:sp>
        <p:nvSpPr>
          <p:cNvPr id="13" name="四角形: 角を丸くする 12">
            <a:extLst>
              <a:ext uri="{FF2B5EF4-FFF2-40B4-BE49-F238E27FC236}">
                <a16:creationId xmlns:a16="http://schemas.microsoft.com/office/drawing/2014/main" id="{7A148111-2E60-48C0-8525-B11F01D18D64}"/>
              </a:ext>
            </a:extLst>
          </p:cNvPr>
          <p:cNvSpPr/>
          <p:nvPr/>
        </p:nvSpPr>
        <p:spPr>
          <a:xfrm>
            <a:off x="3013535" y="4708673"/>
            <a:ext cx="4212000" cy="540000"/>
          </a:xfrm>
          <a:prstGeom prst="roundRect">
            <a:avLst>
              <a:gd name="adj" fmla="val 47965"/>
            </a:avLst>
          </a:prstGeom>
          <a:solidFill>
            <a:schemeClr val="accent4">
              <a:lumMod val="40000"/>
              <a:lumOff val="60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HG創英角ｺﾞｼｯｸUB" panose="020B0909000000000000" pitchFamily="49" charset="-128"/>
                <a:ea typeface="HG創英角ｺﾞｼｯｸUB" panose="020B0909000000000000" pitchFamily="49" charset="-128"/>
                <a:cs typeface="+mn-cs"/>
              </a:rPr>
              <a:t>次世代デジタルサービスの発展</a:t>
            </a:r>
            <a:endParaRPr kumimoji="1" lang="ja-JP" altLang="en-US" sz="1800" b="1" i="0" u="none" strike="noStrike" kern="1200" cap="none" spc="0" normalizeH="0" baseline="0" noProof="0" dirty="0">
              <a:ln>
                <a:noFill/>
              </a:ln>
              <a:solidFill>
                <a:prstClr val="black"/>
              </a:solidFill>
              <a:effectLst/>
              <a:uLnTx/>
              <a:uFillTx/>
              <a:latin typeface="HG創英角ｺﾞｼｯｸUB" panose="020B0909000000000000" pitchFamily="49" charset="-128"/>
              <a:ea typeface="HG創英角ｺﾞｼｯｸUB" panose="020B0909000000000000" pitchFamily="49" charset="-128"/>
              <a:cs typeface="+mn-cs"/>
            </a:endParaRPr>
          </a:p>
        </p:txBody>
      </p:sp>
      <p:sp>
        <p:nvSpPr>
          <p:cNvPr id="21" name="矢印: 上下 20">
            <a:extLst>
              <a:ext uri="{FF2B5EF4-FFF2-40B4-BE49-F238E27FC236}">
                <a16:creationId xmlns:a16="http://schemas.microsoft.com/office/drawing/2014/main" id="{5E416523-6512-4423-95FA-E2776026B867}"/>
              </a:ext>
            </a:extLst>
          </p:cNvPr>
          <p:cNvSpPr/>
          <p:nvPr/>
        </p:nvSpPr>
        <p:spPr>
          <a:xfrm>
            <a:off x="6155180" y="3440083"/>
            <a:ext cx="1608265" cy="602539"/>
          </a:xfrm>
          <a:prstGeom prst="upDownArrow">
            <a:avLst>
              <a:gd name="adj1" fmla="val 50000"/>
              <a:gd name="adj2" fmla="val 26923"/>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7" name="テキスト ボックス 16">
            <a:extLst>
              <a:ext uri="{FF2B5EF4-FFF2-40B4-BE49-F238E27FC236}">
                <a16:creationId xmlns:a16="http://schemas.microsoft.com/office/drawing/2014/main" id="{D0E4A54D-34C0-4516-8267-D0B2852F8961}"/>
              </a:ext>
            </a:extLst>
          </p:cNvPr>
          <p:cNvSpPr txBox="1"/>
          <p:nvPr/>
        </p:nvSpPr>
        <p:spPr>
          <a:xfrm>
            <a:off x="3906486" y="4351460"/>
            <a:ext cx="6407523"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成長エンジンとしてのデジタルサービスと、バックアップを担うデジタルインフラの充実を加速する</a:t>
            </a:r>
          </a:p>
        </p:txBody>
      </p:sp>
      <p:sp>
        <p:nvSpPr>
          <p:cNvPr id="6" name="テキスト ボックス 5">
            <a:extLst>
              <a:ext uri="{FF2B5EF4-FFF2-40B4-BE49-F238E27FC236}">
                <a16:creationId xmlns:a16="http://schemas.microsoft.com/office/drawing/2014/main" id="{44AD4ED5-24E8-4AAA-98ED-B94B33AC8436}"/>
              </a:ext>
            </a:extLst>
          </p:cNvPr>
          <p:cNvSpPr txBox="1"/>
          <p:nvPr/>
        </p:nvSpPr>
        <p:spPr>
          <a:xfrm>
            <a:off x="9475840" y="3449253"/>
            <a:ext cx="199125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出典：</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副首都構想について</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　　　　　第</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19</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回副首都推進本部会議資料</a:t>
            </a:r>
          </a:p>
        </p:txBody>
      </p:sp>
      <p:sp>
        <p:nvSpPr>
          <p:cNvPr id="9" name="四角形: 角を丸くする 8">
            <a:extLst>
              <a:ext uri="{FF2B5EF4-FFF2-40B4-BE49-F238E27FC236}">
                <a16:creationId xmlns:a16="http://schemas.microsoft.com/office/drawing/2014/main" id="{4A48A41B-B3B0-4245-8EC6-40E306421549}"/>
              </a:ext>
            </a:extLst>
          </p:cNvPr>
          <p:cNvSpPr/>
          <p:nvPr/>
        </p:nvSpPr>
        <p:spPr>
          <a:xfrm>
            <a:off x="3151942" y="5445063"/>
            <a:ext cx="1258432" cy="540000"/>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産業・</a:t>
            </a:r>
            <a:endParaRPr kumimoji="1" lang="en-US" altLang="ja-JP" sz="13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サービス</a:t>
            </a:r>
          </a:p>
        </p:txBody>
      </p:sp>
      <p:sp>
        <p:nvSpPr>
          <p:cNvPr id="24" name="四角形: 角を丸くする 23">
            <a:extLst>
              <a:ext uri="{FF2B5EF4-FFF2-40B4-BE49-F238E27FC236}">
                <a16:creationId xmlns:a16="http://schemas.microsoft.com/office/drawing/2014/main" id="{998B664A-248C-4E3F-B2AC-EED827B80A97}"/>
              </a:ext>
            </a:extLst>
          </p:cNvPr>
          <p:cNvSpPr/>
          <p:nvPr/>
        </p:nvSpPr>
        <p:spPr>
          <a:xfrm>
            <a:off x="6051916" y="5445063"/>
            <a:ext cx="1258432" cy="540000"/>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基幹システム</a:t>
            </a:r>
            <a:endParaRPr kumimoji="1" lang="en-US" altLang="ja-JP" sz="13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バックアップ</a:t>
            </a:r>
          </a:p>
        </p:txBody>
      </p:sp>
      <p:sp>
        <p:nvSpPr>
          <p:cNvPr id="25" name="四角形: 角を丸くする 24">
            <a:extLst>
              <a:ext uri="{FF2B5EF4-FFF2-40B4-BE49-F238E27FC236}">
                <a16:creationId xmlns:a16="http://schemas.microsoft.com/office/drawing/2014/main" id="{A3B20606-CBDA-4A36-B749-15D3FF900258}"/>
              </a:ext>
            </a:extLst>
          </p:cNvPr>
          <p:cNvSpPr/>
          <p:nvPr/>
        </p:nvSpPr>
        <p:spPr>
          <a:xfrm>
            <a:off x="4580884" y="5445063"/>
            <a:ext cx="1258432" cy="540000"/>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次世代都市型</a:t>
            </a:r>
            <a:endParaRPr kumimoji="1" lang="en-US" altLang="ja-JP" sz="13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産業・サービス</a:t>
            </a:r>
          </a:p>
        </p:txBody>
      </p:sp>
      <p:sp>
        <p:nvSpPr>
          <p:cNvPr id="26" name="四角形: 角を丸くする 25">
            <a:extLst>
              <a:ext uri="{FF2B5EF4-FFF2-40B4-BE49-F238E27FC236}">
                <a16:creationId xmlns:a16="http://schemas.microsoft.com/office/drawing/2014/main" id="{DE86B641-360C-43F1-9DD1-51CE98F05BF9}"/>
              </a:ext>
            </a:extLst>
          </p:cNvPr>
          <p:cNvSpPr/>
          <p:nvPr/>
        </p:nvSpPr>
        <p:spPr>
          <a:xfrm>
            <a:off x="7500418" y="5445063"/>
            <a:ext cx="1044000" cy="540000"/>
          </a:xfrm>
          <a:prstGeom prst="roundRect">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通信</a:t>
            </a:r>
            <a:endParaRPr kumimoji="1" lang="en-US" altLang="ja-JP" sz="13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インフラ</a:t>
            </a:r>
          </a:p>
        </p:txBody>
      </p:sp>
      <p:sp>
        <p:nvSpPr>
          <p:cNvPr id="27" name="四角形: 角を丸くする 26">
            <a:extLst>
              <a:ext uri="{FF2B5EF4-FFF2-40B4-BE49-F238E27FC236}">
                <a16:creationId xmlns:a16="http://schemas.microsoft.com/office/drawing/2014/main" id="{48AA984A-2A20-411E-B113-B0940709CBED}"/>
              </a:ext>
            </a:extLst>
          </p:cNvPr>
          <p:cNvSpPr/>
          <p:nvPr/>
        </p:nvSpPr>
        <p:spPr>
          <a:xfrm>
            <a:off x="8714410" y="5445064"/>
            <a:ext cx="1044000" cy="540000"/>
          </a:xfrm>
          <a:prstGeom prst="roundRect">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データ</a:t>
            </a:r>
            <a:endParaRPr kumimoji="1" lang="en-US" altLang="ja-JP" sz="13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センター</a:t>
            </a:r>
          </a:p>
        </p:txBody>
      </p:sp>
      <p:sp>
        <p:nvSpPr>
          <p:cNvPr id="28" name="四角形: 角を丸くする 27">
            <a:extLst>
              <a:ext uri="{FF2B5EF4-FFF2-40B4-BE49-F238E27FC236}">
                <a16:creationId xmlns:a16="http://schemas.microsoft.com/office/drawing/2014/main" id="{CAA949DF-D313-4671-8638-5505509F908B}"/>
              </a:ext>
            </a:extLst>
          </p:cNvPr>
          <p:cNvSpPr/>
          <p:nvPr/>
        </p:nvSpPr>
        <p:spPr>
          <a:xfrm>
            <a:off x="9937411" y="5434502"/>
            <a:ext cx="1044000" cy="540000"/>
          </a:xfrm>
          <a:prstGeom prst="roundRect">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電力供給</a:t>
            </a:r>
            <a:endParaRPr kumimoji="1" lang="en-US" altLang="ja-JP" sz="13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3" name="四角形: 角を丸くする 22">
            <a:extLst>
              <a:ext uri="{FF2B5EF4-FFF2-40B4-BE49-F238E27FC236}">
                <a16:creationId xmlns:a16="http://schemas.microsoft.com/office/drawing/2014/main" id="{5D409FD6-487D-4126-B47E-F56712FD19F7}"/>
              </a:ext>
            </a:extLst>
          </p:cNvPr>
          <p:cNvSpPr/>
          <p:nvPr/>
        </p:nvSpPr>
        <p:spPr>
          <a:xfrm>
            <a:off x="739682" y="4116617"/>
            <a:ext cx="1720159" cy="2091424"/>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UI"/>
                <a:ea typeface="Meiryo UI"/>
                <a:cs typeface="+mn-cs"/>
              </a:rPr>
              <a:t>スマートシティ</a:t>
            </a:r>
            <a:endParaRPr kumimoji="1" lang="en-US" altLang="ja-JP" sz="18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UI"/>
                <a:ea typeface="Meiryo UI"/>
                <a:cs typeface="+mn-cs"/>
              </a:rPr>
              <a:t>新戦略</a:t>
            </a:r>
          </a:p>
        </p:txBody>
      </p:sp>
      <p:sp>
        <p:nvSpPr>
          <p:cNvPr id="30" name="テキスト ボックス 29">
            <a:extLst>
              <a:ext uri="{FF2B5EF4-FFF2-40B4-BE49-F238E27FC236}">
                <a16:creationId xmlns:a16="http://schemas.microsoft.com/office/drawing/2014/main" id="{F1AB25E0-4455-4A93-ACE7-4ACC7C9FC315}"/>
              </a:ext>
            </a:extLst>
          </p:cNvPr>
          <p:cNvSpPr txBox="1"/>
          <p:nvPr/>
        </p:nvSpPr>
        <p:spPr>
          <a:xfrm>
            <a:off x="0" y="-6269"/>
            <a:ext cx="12192000" cy="400110"/>
          </a:xfrm>
          <a:prstGeom prst="rect">
            <a:avLst/>
          </a:prstGeom>
          <a:solidFill>
            <a:schemeClr val="accent5">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b="1" dirty="0"/>
              <a:t>1-4.  </a:t>
            </a:r>
            <a:r>
              <a:rPr kumimoji="1" lang="en-US" altLang="ja-JP" sz="20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副首都構想</a:t>
            </a:r>
            <a:r>
              <a:rPr kumimoji="1" lang="en-US" altLang="ja-JP" sz="20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と</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の関係</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2" name="テキスト ボックス 31">
            <a:extLst>
              <a:ext uri="{FF2B5EF4-FFF2-40B4-BE49-F238E27FC236}">
                <a16:creationId xmlns:a16="http://schemas.microsoft.com/office/drawing/2014/main" id="{A37B5FA2-3850-477E-9CD4-4D662483348A}"/>
              </a:ext>
            </a:extLst>
          </p:cNvPr>
          <p:cNvSpPr txBox="1"/>
          <p:nvPr/>
        </p:nvSpPr>
        <p:spPr>
          <a:xfrm>
            <a:off x="685930" y="658706"/>
            <a:ext cx="107268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800" b="0" i="0" u="none" strike="noStrike" kern="1200" cap="none" spc="0" normalizeH="0" baseline="0" noProof="0" dirty="0">
                <a:ln>
                  <a:noFill/>
                </a:ln>
                <a:solidFill>
                  <a:prstClr val="black"/>
                </a:solidFill>
                <a:effectLst/>
                <a:uLnTx/>
                <a:uFillTx/>
                <a:latin typeface="Meiryo UI"/>
                <a:ea typeface="Meiryo UI"/>
                <a:cs typeface="+mn-cs"/>
              </a:rPr>
              <a:t>次世代型スマートシティ</a:t>
            </a: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OSAKA</a:t>
            </a:r>
            <a:r>
              <a:rPr kumimoji="1" lang="ja-JP" altLang="en-US" sz="1800" b="0" i="0" u="none" strike="noStrike" kern="1200" cap="none" spc="0" normalizeH="0" baseline="0" noProof="0" dirty="0">
                <a:ln>
                  <a:noFill/>
                </a:ln>
                <a:solidFill>
                  <a:prstClr val="black"/>
                </a:solidFill>
                <a:effectLst/>
                <a:uLnTx/>
                <a:uFillTx/>
                <a:latin typeface="Meiryo UI"/>
                <a:ea typeface="Meiryo UI"/>
                <a:cs typeface="+mn-cs"/>
              </a:rPr>
              <a:t>（スマートシティ新戦略）</a:t>
            </a: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800" b="0" i="0" u="none" strike="noStrike" kern="1200" cap="none" spc="0" normalizeH="0" baseline="0" noProof="0" dirty="0">
                <a:ln>
                  <a:noFill/>
                </a:ln>
                <a:solidFill>
                  <a:prstClr val="black"/>
                </a:solidFill>
                <a:effectLst/>
                <a:uLnTx/>
                <a:uFillTx/>
                <a:latin typeface="Meiryo UI"/>
                <a:ea typeface="Meiryo UI"/>
                <a:cs typeface="+mn-cs"/>
              </a:rPr>
              <a:t>では、 「平時の成長エンジン」と「首都機能のバックアップ」を目標とする大阪府市の「副首都構想」と連携し、デジタル分野における「成長」と「バックアップ」を担う取組を推進する。</a:t>
            </a:r>
          </a:p>
        </p:txBody>
      </p:sp>
    </p:spTree>
    <p:extLst>
      <p:ext uri="{BB962C8B-B14F-4D97-AF65-F5344CB8AC3E}">
        <p14:creationId xmlns:p14="http://schemas.microsoft.com/office/powerpoint/2010/main" val="1164332136"/>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eiryo UI">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24647</Words>
  <Application>Microsoft Office PowerPoint</Application>
  <PresentationFormat>ワイド画面</PresentationFormat>
  <Paragraphs>3113</Paragraphs>
  <Slides>72</Slides>
  <Notes>54</Notes>
  <HiddenSlides>0</HiddenSlides>
  <MMClips>0</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72</vt:i4>
      </vt:variant>
    </vt:vector>
  </HeadingPairs>
  <TitlesOfParts>
    <vt:vector size="89" baseType="lpstr">
      <vt:lpstr>BIZ UDPゴシック</vt:lpstr>
      <vt:lpstr>HG丸ｺﾞｼｯｸM-PRO</vt:lpstr>
      <vt:lpstr>HG創英角ｺﾞｼｯｸUB</vt:lpstr>
      <vt:lpstr>Meiryo UI</vt:lpstr>
      <vt:lpstr>Meiryo UI 本文</vt:lpstr>
      <vt:lpstr>ＭＳ Ｐゴシック</vt:lpstr>
      <vt:lpstr>UD Digi Kyokasho NK-R</vt:lpstr>
      <vt:lpstr>UD デジタル 教科書体 NP-R</vt:lpstr>
      <vt:lpstr>underscore</vt:lpstr>
      <vt:lpstr>Wingdings,Sans-Serif</vt:lpstr>
      <vt:lpstr>Yu Gothic UI</vt:lpstr>
      <vt:lpstr>游ゴシック</vt:lpstr>
      <vt:lpstr>Arial</vt:lpstr>
      <vt:lpstr>Calibri</vt:lpstr>
      <vt:lpstr>Segoe UI</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2025-09-16T04:34:45Z</dcterms:created>
  <dcterms:modified xsi:type="dcterms:W3CDTF">2026-03-27T00:29:38Z</dcterms:modified>
</cp:coreProperties>
</file>