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1"/>
  </p:sldMasterIdLst>
  <p:notesMasterIdLst>
    <p:notesMasterId r:id="rId19"/>
  </p:notesMasterIdLst>
  <p:sldIdLst>
    <p:sldId id="257" r:id="rId2"/>
    <p:sldId id="259" r:id="rId3"/>
    <p:sldId id="258" r:id="rId4"/>
    <p:sldId id="263" r:id="rId5"/>
    <p:sldId id="267" r:id="rId6"/>
    <p:sldId id="268" r:id="rId7"/>
    <p:sldId id="269" r:id="rId8"/>
    <p:sldId id="270" r:id="rId9"/>
    <p:sldId id="272" r:id="rId10"/>
    <p:sldId id="273" r:id="rId11"/>
    <p:sldId id="274" r:id="rId12"/>
    <p:sldId id="276" r:id="rId13"/>
    <p:sldId id="275" r:id="rId14"/>
    <p:sldId id="277" r:id="rId15"/>
    <p:sldId id="278" r:id="rId16"/>
    <p:sldId id="279" r:id="rId17"/>
    <p:sldId id="281" r:id="rId18"/>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A5A6E"/>
    <a:srgbClr val="6F4864"/>
    <a:srgbClr val="A0C3A0"/>
    <a:srgbClr val="00A87A"/>
    <a:srgbClr val="ECA26D"/>
    <a:srgbClr val="8A8A6B"/>
    <a:srgbClr val="E57459"/>
    <a:srgbClr val="E77D90"/>
    <a:srgbClr val="FF9CA0"/>
    <a:srgbClr val="FF6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24"/>
    <p:restoredTop sz="91020" autoAdjust="0"/>
  </p:normalViewPr>
  <p:slideViewPr>
    <p:cSldViewPr snapToGrid="0">
      <p:cViewPr varScale="1">
        <p:scale>
          <a:sx n="77" d="100"/>
          <a:sy n="77" d="100"/>
        </p:scale>
        <p:origin x="1589" y="77"/>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124" d="100"/>
          <a:sy n="124" d="100"/>
        </p:scale>
        <p:origin x="441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3278E1-37A4-ED43-9891-A256E76ECDC3}" type="datetimeFigureOut">
              <a:rPr kumimoji="1" lang="ja-JP" altLang="en-US" smtClean="0"/>
              <a:t>2026/4/3</a:t>
            </a:fld>
            <a:endParaRPr kumimoji="1" lang="ja-JP" altLang="en-US"/>
          </a:p>
        </p:txBody>
      </p:sp>
      <p:sp>
        <p:nvSpPr>
          <p:cNvPr id="4" name="スライド イメージ プレースホルダー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BDE250-9C74-674D-8FE6-F75A91C87A5C}" type="slidenum">
              <a:rPr kumimoji="1" lang="ja-JP" altLang="en-US" smtClean="0"/>
              <a:t>‹#›</a:t>
            </a:fld>
            <a:endParaRPr kumimoji="1" lang="ja-JP" altLang="en-US"/>
          </a:p>
        </p:txBody>
      </p:sp>
    </p:spTree>
    <p:extLst>
      <p:ext uri="{BB962C8B-B14F-4D97-AF65-F5344CB8AC3E}">
        <p14:creationId xmlns:p14="http://schemas.microsoft.com/office/powerpoint/2010/main" val="2641391370"/>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BDE250-9C74-674D-8FE6-F75A91C87A5C}" type="slidenum">
              <a:rPr kumimoji="1" lang="ja-JP" altLang="en-US" smtClean="0"/>
              <a:t>2</a:t>
            </a:fld>
            <a:endParaRPr kumimoji="1" lang="ja-JP" altLang="en-US"/>
          </a:p>
        </p:txBody>
      </p:sp>
    </p:spTree>
    <p:extLst>
      <p:ext uri="{BB962C8B-B14F-4D97-AF65-F5344CB8AC3E}">
        <p14:creationId xmlns:p14="http://schemas.microsoft.com/office/powerpoint/2010/main" val="297104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BDE250-9C74-674D-8FE6-F75A91C87A5C}" type="slidenum">
              <a:rPr kumimoji="1" lang="ja-JP" altLang="en-US" smtClean="0"/>
              <a:t>17</a:t>
            </a:fld>
            <a:endParaRPr kumimoji="1" lang="ja-JP" altLang="en-US"/>
          </a:p>
        </p:txBody>
      </p:sp>
    </p:spTree>
    <p:extLst>
      <p:ext uri="{BB962C8B-B14F-4D97-AF65-F5344CB8AC3E}">
        <p14:creationId xmlns:p14="http://schemas.microsoft.com/office/powerpoint/2010/main" val="107839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BDE250-9C74-674D-8FE6-F75A91C87A5C}" type="slidenum">
              <a:rPr kumimoji="1" lang="ja-JP" altLang="en-US" smtClean="0"/>
              <a:t>3</a:t>
            </a:fld>
            <a:endParaRPr kumimoji="1" lang="ja-JP" altLang="en-US"/>
          </a:p>
        </p:txBody>
      </p:sp>
    </p:spTree>
    <p:extLst>
      <p:ext uri="{BB962C8B-B14F-4D97-AF65-F5344CB8AC3E}">
        <p14:creationId xmlns:p14="http://schemas.microsoft.com/office/powerpoint/2010/main" val="83320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BDE250-9C74-674D-8FE6-F75A91C87A5C}" type="slidenum">
              <a:rPr kumimoji="1" lang="ja-JP" altLang="en-US" smtClean="0"/>
              <a:t>4</a:t>
            </a:fld>
            <a:endParaRPr kumimoji="1" lang="ja-JP" altLang="en-US"/>
          </a:p>
        </p:txBody>
      </p:sp>
    </p:spTree>
    <p:extLst>
      <p:ext uri="{BB962C8B-B14F-4D97-AF65-F5344CB8AC3E}">
        <p14:creationId xmlns:p14="http://schemas.microsoft.com/office/powerpoint/2010/main" val="120480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BDE250-9C74-674D-8FE6-F75A91C87A5C}" type="slidenum">
              <a:rPr kumimoji="1" lang="ja-JP" altLang="en-US" smtClean="0"/>
              <a:t>6</a:t>
            </a:fld>
            <a:endParaRPr kumimoji="1" lang="ja-JP" altLang="en-US"/>
          </a:p>
        </p:txBody>
      </p:sp>
    </p:spTree>
    <p:extLst>
      <p:ext uri="{BB962C8B-B14F-4D97-AF65-F5344CB8AC3E}">
        <p14:creationId xmlns:p14="http://schemas.microsoft.com/office/powerpoint/2010/main" val="336388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BDE250-9C74-674D-8FE6-F75A91C87A5C}" type="slidenum">
              <a:rPr kumimoji="1" lang="ja-JP" altLang="en-US" smtClean="0"/>
              <a:t>7</a:t>
            </a:fld>
            <a:endParaRPr kumimoji="1" lang="ja-JP" altLang="en-US"/>
          </a:p>
        </p:txBody>
      </p:sp>
    </p:spTree>
    <p:extLst>
      <p:ext uri="{BB962C8B-B14F-4D97-AF65-F5344CB8AC3E}">
        <p14:creationId xmlns:p14="http://schemas.microsoft.com/office/powerpoint/2010/main" val="416733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BDE250-9C74-674D-8FE6-F75A91C87A5C}" type="slidenum">
              <a:rPr kumimoji="1" lang="ja-JP" altLang="en-US" smtClean="0"/>
              <a:t>8</a:t>
            </a:fld>
            <a:endParaRPr kumimoji="1" lang="ja-JP" altLang="en-US"/>
          </a:p>
        </p:txBody>
      </p:sp>
    </p:spTree>
    <p:extLst>
      <p:ext uri="{BB962C8B-B14F-4D97-AF65-F5344CB8AC3E}">
        <p14:creationId xmlns:p14="http://schemas.microsoft.com/office/powerpoint/2010/main" val="233414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BDE250-9C74-674D-8FE6-F75A91C87A5C}" type="slidenum">
              <a:rPr kumimoji="1" lang="ja-JP" altLang="en-US" smtClean="0"/>
              <a:t>9</a:t>
            </a:fld>
            <a:endParaRPr kumimoji="1" lang="ja-JP" altLang="en-US"/>
          </a:p>
        </p:txBody>
      </p:sp>
    </p:spTree>
    <p:extLst>
      <p:ext uri="{BB962C8B-B14F-4D97-AF65-F5344CB8AC3E}">
        <p14:creationId xmlns:p14="http://schemas.microsoft.com/office/powerpoint/2010/main" val="96157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EBDE250-9C74-674D-8FE6-F75A91C87A5C}" type="slidenum">
              <a:rPr kumimoji="1" lang="ja-JP" altLang="en-US" smtClean="0"/>
              <a:t>10</a:t>
            </a:fld>
            <a:endParaRPr kumimoji="1" lang="ja-JP" altLang="en-US"/>
          </a:p>
        </p:txBody>
      </p:sp>
    </p:spTree>
    <p:extLst>
      <p:ext uri="{BB962C8B-B14F-4D97-AF65-F5344CB8AC3E}">
        <p14:creationId xmlns:p14="http://schemas.microsoft.com/office/powerpoint/2010/main" val="283238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BDE250-9C74-674D-8FE6-F75A91C87A5C}" type="slidenum">
              <a:rPr kumimoji="1" lang="ja-JP" altLang="en-US" smtClean="0"/>
              <a:t>15</a:t>
            </a:fld>
            <a:endParaRPr kumimoji="1" lang="ja-JP" altLang="en-US"/>
          </a:p>
        </p:txBody>
      </p:sp>
    </p:spTree>
    <p:extLst>
      <p:ext uri="{BB962C8B-B14F-4D97-AF65-F5344CB8AC3E}">
        <p14:creationId xmlns:p14="http://schemas.microsoft.com/office/powerpoint/2010/main" val="3604363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8" name="図 7" descr="花の絵&#10;&#10;AI 生成コンテンツは誤りを含む可能性があります。">
            <a:extLst>
              <a:ext uri="{FF2B5EF4-FFF2-40B4-BE49-F238E27FC236}">
                <a16:creationId xmlns:a16="http://schemas.microsoft.com/office/drawing/2014/main" id="{AD5354E9-DFAE-821F-1183-BCB2CAE54A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0680700" cy="7556500"/>
          </a:xfrm>
          <a:prstGeom prst="rect">
            <a:avLst/>
          </a:prstGeom>
        </p:spPr>
      </p:pic>
      <p:sp>
        <p:nvSpPr>
          <p:cNvPr id="9" name="Title 1">
            <a:extLst>
              <a:ext uri="{FF2B5EF4-FFF2-40B4-BE49-F238E27FC236}">
                <a16:creationId xmlns:a16="http://schemas.microsoft.com/office/drawing/2014/main" id="{0A48922C-3D17-920C-E0A4-3C7FF5EEBCE6}"/>
              </a:ext>
            </a:extLst>
          </p:cNvPr>
          <p:cNvSpPr>
            <a:spLocks noGrp="1"/>
          </p:cNvSpPr>
          <p:nvPr>
            <p:ph type="ctrTitle"/>
          </p:nvPr>
        </p:nvSpPr>
        <p:spPr>
          <a:xfrm>
            <a:off x="2308792" y="2756060"/>
            <a:ext cx="6074228" cy="2044380"/>
          </a:xfrm>
        </p:spPr>
        <p:txBody>
          <a:bodyPr anchor="b"/>
          <a:lstStyle>
            <a:lvl1pPr algn="ctr">
              <a:defRPr sz="6614"/>
            </a:lvl1pPr>
          </a:lstStyle>
          <a:p>
            <a:r>
              <a:rPr lang="ja-JP" altLang="en-US"/>
              <a:t>マスター タイトルの書式設定</a:t>
            </a:r>
            <a:endParaRPr lang="en-US" dirty="0"/>
          </a:p>
        </p:txBody>
      </p:sp>
    </p:spTree>
    <p:extLst>
      <p:ext uri="{BB962C8B-B14F-4D97-AF65-F5344CB8AC3E}">
        <p14:creationId xmlns:p14="http://schemas.microsoft.com/office/powerpoint/2010/main" val="276905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735062" y="7006700"/>
            <a:ext cx="2405658" cy="402483"/>
          </a:xfrm>
          <a:prstGeom prst="rect">
            <a:avLst/>
          </a:prstGeom>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90EBB-D665-DF45-A028-AEF9E2BB63F5}" type="slidenum">
              <a:rPr kumimoji="1" lang="ja-JP" altLang="en-US" smtClean="0"/>
              <a:t>‹#›</a:t>
            </a:fld>
            <a:endParaRPr kumimoji="1" lang="ja-JP" altLang="en-US"/>
          </a:p>
        </p:txBody>
      </p:sp>
    </p:spTree>
    <p:extLst>
      <p:ext uri="{BB962C8B-B14F-4D97-AF65-F5344CB8AC3E}">
        <p14:creationId xmlns:p14="http://schemas.microsoft.com/office/powerpoint/2010/main" val="16685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006700"/>
            <a:ext cx="2405658" cy="402483"/>
          </a:xfrm>
          <a:prstGeom prst="rect">
            <a:avLst/>
          </a:prstGeom>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90EBB-D665-DF45-A028-AEF9E2BB63F5}" type="slidenum">
              <a:rPr kumimoji="1" lang="ja-JP" altLang="en-US" smtClean="0"/>
              <a:t>‹#›</a:t>
            </a:fld>
            <a:endParaRPr kumimoji="1" lang="ja-JP" altLang="en-US"/>
          </a:p>
        </p:txBody>
      </p:sp>
    </p:spTree>
    <p:extLst>
      <p:ext uri="{BB962C8B-B14F-4D97-AF65-F5344CB8AC3E}">
        <p14:creationId xmlns:p14="http://schemas.microsoft.com/office/powerpoint/2010/main" val="230811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90EBB-D665-DF45-A028-AEF9E2BB63F5}" type="slidenum">
              <a:rPr kumimoji="1" lang="ja-JP" altLang="en-US" smtClean="0"/>
              <a:t>‹#›</a:t>
            </a:fld>
            <a:endParaRPr kumimoji="1" lang="ja-JP" altLang="en-US"/>
          </a:p>
        </p:txBody>
      </p:sp>
    </p:spTree>
    <p:extLst>
      <p:ext uri="{BB962C8B-B14F-4D97-AF65-F5344CB8AC3E}">
        <p14:creationId xmlns:p14="http://schemas.microsoft.com/office/powerpoint/2010/main" val="1580166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90EBB-D665-DF45-A028-AEF9E2BB63F5}" type="slidenum">
              <a:rPr kumimoji="1" lang="ja-JP" altLang="en-US" smtClean="0"/>
              <a:t>‹#›</a:t>
            </a:fld>
            <a:endParaRPr kumimoji="1" lang="ja-JP" altLang="en-US"/>
          </a:p>
        </p:txBody>
      </p:sp>
    </p:spTree>
    <p:extLst>
      <p:ext uri="{BB962C8B-B14F-4D97-AF65-F5344CB8AC3E}">
        <p14:creationId xmlns:p14="http://schemas.microsoft.com/office/powerpoint/2010/main" val="6244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90EBB-D665-DF45-A028-AEF9E2BB63F5}" type="slidenum">
              <a:rPr kumimoji="1" lang="ja-JP" altLang="en-US" smtClean="0"/>
              <a:t>‹#›</a:t>
            </a:fld>
            <a:endParaRPr kumimoji="1" lang="ja-JP" altLang="en-US"/>
          </a:p>
        </p:txBody>
      </p:sp>
    </p:spTree>
    <p:extLst>
      <p:ext uri="{BB962C8B-B14F-4D97-AF65-F5344CB8AC3E}">
        <p14:creationId xmlns:p14="http://schemas.microsoft.com/office/powerpoint/2010/main" val="59029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90EBB-D665-DF45-A028-AEF9E2BB63F5}" type="slidenum">
              <a:rPr kumimoji="1" lang="ja-JP" altLang="en-US" smtClean="0"/>
              <a:t>‹#›</a:t>
            </a:fld>
            <a:endParaRPr kumimoji="1" lang="ja-JP" altLang="en-US"/>
          </a:p>
        </p:txBody>
      </p:sp>
    </p:spTree>
    <p:extLst>
      <p:ext uri="{BB962C8B-B14F-4D97-AF65-F5344CB8AC3E}">
        <p14:creationId xmlns:p14="http://schemas.microsoft.com/office/powerpoint/2010/main" val="44003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FC044C3-BBEE-DDF3-E31C-B321293BA9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878" y="-1"/>
            <a:ext cx="10674007" cy="7568149"/>
          </a:xfrm>
          <a:prstGeom prst="rect">
            <a:avLst/>
          </a:prstGeom>
        </p:spPr>
      </p:pic>
      <p:sp>
        <p:nvSpPr>
          <p:cNvPr id="10" name="Content Placeholder 2">
            <a:extLst>
              <a:ext uri="{FF2B5EF4-FFF2-40B4-BE49-F238E27FC236}">
                <a16:creationId xmlns:a16="http://schemas.microsoft.com/office/drawing/2014/main" id="{9A00E70F-EA0D-52A7-F59E-248CE42CFC03}"/>
              </a:ext>
            </a:extLst>
          </p:cNvPr>
          <p:cNvSpPr>
            <a:spLocks noGrp="1"/>
          </p:cNvSpPr>
          <p:nvPr>
            <p:ph idx="1"/>
          </p:nvPr>
        </p:nvSpPr>
        <p:spPr>
          <a:xfrm>
            <a:off x="304800" y="1508350"/>
            <a:ext cx="10089662" cy="5347857"/>
          </a:xfrm>
        </p:spPr>
        <p:txBody>
          <a:bodyPr lIns="0" tIns="0" rIns="0" bIns="0">
            <a:noAutofit/>
          </a:bodyPr>
          <a:lstStyle>
            <a:lvl1pPr algn="just">
              <a:lnSpc>
                <a:spcPct val="130000"/>
              </a:lnSpc>
              <a:buNone/>
              <a:defRPr sz="2200" b="0" i="0">
                <a:latin typeface="Yu Gothic Medium" panose="020B0400000000000000" pitchFamily="34" charset="-128"/>
                <a:ea typeface="Yu Gothic Medium" panose="020B0400000000000000" pitchFamily="34" charset="-128"/>
              </a:defRPr>
            </a:lvl1pPr>
            <a:lvl2pPr algn="just">
              <a:lnSpc>
                <a:spcPct val="130000"/>
              </a:lnSpc>
              <a:defRPr sz="1400" b="0" i="0">
                <a:latin typeface="Yu Gothic" panose="020B0400000000000000" pitchFamily="34" charset="-128"/>
                <a:ea typeface="Yu Gothic" panose="020B0400000000000000" pitchFamily="34" charset="-128"/>
              </a:defRPr>
            </a:lvl2pPr>
            <a:lvl3pPr algn="just">
              <a:lnSpc>
                <a:spcPct val="130000"/>
              </a:lnSpc>
              <a:defRPr sz="1400" b="0" i="0">
                <a:latin typeface="Yu Gothic" panose="020B0400000000000000" pitchFamily="34" charset="-128"/>
                <a:ea typeface="Yu Gothic" panose="020B0400000000000000" pitchFamily="34" charset="-128"/>
              </a:defRPr>
            </a:lvl3pPr>
            <a:lvl4pPr algn="just">
              <a:lnSpc>
                <a:spcPct val="130000"/>
              </a:lnSpc>
              <a:defRPr sz="1400" b="0" i="0">
                <a:latin typeface="Yu Gothic" panose="020B0400000000000000" pitchFamily="34" charset="-128"/>
                <a:ea typeface="Yu Gothic" panose="020B0400000000000000" pitchFamily="34" charset="-128"/>
              </a:defRPr>
            </a:lvl4pPr>
            <a:lvl5pPr algn="just">
              <a:lnSpc>
                <a:spcPct val="130000"/>
              </a:lnSpc>
              <a:defRPr sz="1400" b="0" i="0">
                <a:latin typeface="Yu Gothic" panose="020B0400000000000000" pitchFamily="34" charset="-128"/>
                <a:ea typeface="Yu Gothic" panose="020B0400000000000000"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12" name="Slide Number Placeholder 5">
            <a:extLst>
              <a:ext uri="{FF2B5EF4-FFF2-40B4-BE49-F238E27FC236}">
                <a16:creationId xmlns:a16="http://schemas.microsoft.com/office/drawing/2014/main" id="{D6E73625-C6CB-58B9-D84C-11701630320F}"/>
              </a:ext>
            </a:extLst>
          </p:cNvPr>
          <p:cNvSpPr>
            <a:spLocks noGrp="1"/>
          </p:cNvSpPr>
          <p:nvPr>
            <p:ph type="sldNum" sz="quarter" idx="12"/>
          </p:nvPr>
        </p:nvSpPr>
        <p:spPr>
          <a:xfrm>
            <a:off x="7717576" y="7006699"/>
            <a:ext cx="2405658" cy="402483"/>
          </a:xfrm>
        </p:spPr>
        <p:txBody>
          <a:bodyPr/>
          <a:lstStyle/>
          <a:p>
            <a:fld id="{9D190EBB-D665-DF45-A028-AEF9E2BB63F5}" type="slidenum">
              <a:rPr kumimoji="1" lang="ja-JP" altLang="en-US" smtClean="0"/>
              <a:t>‹#›</a:t>
            </a:fld>
            <a:endParaRPr kumimoji="1" lang="ja-JP" altLang="en-US"/>
          </a:p>
        </p:txBody>
      </p:sp>
      <p:sp>
        <p:nvSpPr>
          <p:cNvPr id="15" name="Title 1">
            <a:extLst>
              <a:ext uri="{FF2B5EF4-FFF2-40B4-BE49-F238E27FC236}">
                <a16:creationId xmlns:a16="http://schemas.microsoft.com/office/drawing/2014/main" id="{B80A238C-632E-604D-55DC-5A89C6B37996}"/>
              </a:ext>
            </a:extLst>
          </p:cNvPr>
          <p:cNvSpPr>
            <a:spLocks noGrp="1"/>
          </p:cNvSpPr>
          <p:nvPr>
            <p:ph type="title"/>
          </p:nvPr>
        </p:nvSpPr>
        <p:spPr>
          <a:xfrm>
            <a:off x="545306" y="314357"/>
            <a:ext cx="9577927" cy="642544"/>
          </a:xfrm>
        </p:spPr>
        <p:txBody>
          <a:bodyPr/>
          <a:lstStyle>
            <a:lvl1pPr algn="l">
              <a:defRPr sz="2400" b="0" i="0">
                <a:solidFill>
                  <a:schemeClr val="bg1"/>
                </a:solidFill>
                <a:latin typeface="Yu Gothic Medium" panose="020B0400000000000000" pitchFamily="34" charset="-128"/>
                <a:ea typeface="Yu Gothic Medium" panose="020B0400000000000000" pitchFamily="34"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59258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7" name="図 6" descr="背景パターン&#10;&#10;AI 生成コンテンツは誤りを含む可能性があります。">
            <a:extLst>
              <a:ext uri="{FF2B5EF4-FFF2-40B4-BE49-F238E27FC236}">
                <a16:creationId xmlns:a16="http://schemas.microsoft.com/office/drawing/2014/main" id="{157C08E3-27DC-9186-61C4-EFC7240CA9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0691813" cy="7580774"/>
          </a:xfrm>
          <a:prstGeom prst="rect">
            <a:avLst/>
          </a:prstGeom>
        </p:spPr>
      </p:pic>
      <p:sp>
        <p:nvSpPr>
          <p:cNvPr id="12" name="Slide Number Placeholder 5">
            <a:extLst>
              <a:ext uri="{FF2B5EF4-FFF2-40B4-BE49-F238E27FC236}">
                <a16:creationId xmlns:a16="http://schemas.microsoft.com/office/drawing/2014/main" id="{D6E73625-C6CB-58B9-D84C-11701630320F}"/>
              </a:ext>
            </a:extLst>
          </p:cNvPr>
          <p:cNvSpPr>
            <a:spLocks noGrp="1"/>
          </p:cNvSpPr>
          <p:nvPr>
            <p:ph type="sldNum" sz="quarter" idx="12"/>
          </p:nvPr>
        </p:nvSpPr>
        <p:spPr>
          <a:xfrm>
            <a:off x="7717576" y="7006699"/>
            <a:ext cx="2405658" cy="402483"/>
          </a:xfrm>
        </p:spPr>
        <p:txBody>
          <a:bodyPr/>
          <a:lstStyle/>
          <a:p>
            <a:fld id="{9D190EBB-D665-DF45-A028-AEF9E2BB63F5}" type="slidenum">
              <a:rPr kumimoji="1" lang="ja-JP" altLang="en-US" smtClean="0"/>
              <a:t>‹#›</a:t>
            </a:fld>
            <a:endParaRPr kumimoji="1" lang="ja-JP" altLang="en-US"/>
          </a:p>
        </p:txBody>
      </p:sp>
      <p:sp>
        <p:nvSpPr>
          <p:cNvPr id="15" name="Title 1">
            <a:extLst>
              <a:ext uri="{FF2B5EF4-FFF2-40B4-BE49-F238E27FC236}">
                <a16:creationId xmlns:a16="http://schemas.microsoft.com/office/drawing/2014/main" id="{B80A238C-632E-604D-55DC-5A89C6B37996}"/>
              </a:ext>
            </a:extLst>
          </p:cNvPr>
          <p:cNvSpPr>
            <a:spLocks noGrp="1"/>
          </p:cNvSpPr>
          <p:nvPr>
            <p:ph type="title"/>
          </p:nvPr>
        </p:nvSpPr>
        <p:spPr>
          <a:xfrm>
            <a:off x="2775098" y="314357"/>
            <a:ext cx="7371407" cy="389111"/>
          </a:xfrm>
        </p:spPr>
        <p:txBody>
          <a:bodyPr lIns="90000" tIns="0" bIns="0"/>
          <a:lstStyle>
            <a:lvl1pPr algn="r">
              <a:defRPr sz="1400" b="1">
                <a:latin typeface="+mj-ea"/>
                <a:ea typeface="+mj-ea"/>
              </a:defRPr>
            </a:lvl1pPr>
          </a:lstStyle>
          <a:p>
            <a:r>
              <a:rPr lang="ja-JP" altLang="en-US"/>
              <a:t>マスター タイトルの書式設定</a:t>
            </a:r>
            <a:endParaRPr lang="en-US" dirty="0"/>
          </a:p>
        </p:txBody>
      </p:sp>
      <p:sp>
        <p:nvSpPr>
          <p:cNvPr id="2" name="Content Placeholder 2">
            <a:extLst>
              <a:ext uri="{FF2B5EF4-FFF2-40B4-BE49-F238E27FC236}">
                <a16:creationId xmlns:a16="http://schemas.microsoft.com/office/drawing/2014/main" id="{96011E0B-32D0-FCAA-2F29-414AE16E0735}"/>
              </a:ext>
            </a:extLst>
          </p:cNvPr>
          <p:cNvSpPr>
            <a:spLocks noGrp="1"/>
          </p:cNvSpPr>
          <p:nvPr>
            <p:ph idx="13"/>
          </p:nvPr>
        </p:nvSpPr>
        <p:spPr>
          <a:xfrm>
            <a:off x="545306" y="914400"/>
            <a:ext cx="9601200" cy="5847907"/>
          </a:xfrm>
        </p:spPr>
        <p:txBody>
          <a:bodyPr lIns="0" tIns="0" rIns="0" bIns="0">
            <a:noAutofit/>
          </a:bodyPr>
          <a:lstStyle>
            <a:lvl1pPr algn="just">
              <a:lnSpc>
                <a:spcPct val="130000"/>
              </a:lnSpc>
              <a:buNone/>
              <a:defRPr sz="2200" b="0" i="0">
                <a:latin typeface="Yu Gothic Medium" panose="020B0400000000000000" pitchFamily="34" charset="-128"/>
                <a:ea typeface="Yu Gothic Medium" panose="020B0400000000000000" pitchFamily="34" charset="-128"/>
              </a:defRPr>
            </a:lvl1pPr>
            <a:lvl2pPr algn="just">
              <a:lnSpc>
                <a:spcPct val="130000"/>
              </a:lnSpc>
              <a:defRPr sz="1400" b="0" i="0">
                <a:latin typeface="Yu Gothic" panose="020B0400000000000000" pitchFamily="34" charset="-128"/>
                <a:ea typeface="Yu Gothic" panose="020B0400000000000000" pitchFamily="34" charset="-128"/>
              </a:defRPr>
            </a:lvl2pPr>
            <a:lvl3pPr algn="just">
              <a:lnSpc>
                <a:spcPct val="130000"/>
              </a:lnSpc>
              <a:defRPr sz="1400" b="0" i="0">
                <a:latin typeface="Yu Gothic" panose="020B0400000000000000" pitchFamily="34" charset="-128"/>
                <a:ea typeface="Yu Gothic" panose="020B0400000000000000" pitchFamily="34" charset="-128"/>
              </a:defRPr>
            </a:lvl3pPr>
            <a:lvl4pPr algn="just">
              <a:lnSpc>
                <a:spcPct val="130000"/>
              </a:lnSpc>
              <a:defRPr sz="1400" b="0" i="0">
                <a:latin typeface="Yu Gothic" panose="020B0400000000000000" pitchFamily="34" charset="-128"/>
                <a:ea typeface="Yu Gothic" panose="020B0400000000000000" pitchFamily="34" charset="-128"/>
              </a:defRPr>
            </a:lvl4pPr>
            <a:lvl5pPr algn="just">
              <a:lnSpc>
                <a:spcPct val="130000"/>
              </a:lnSpc>
              <a:defRPr sz="1400" b="0" i="0">
                <a:latin typeface="Yu Gothic" panose="020B0400000000000000" pitchFamily="34" charset="-128"/>
                <a:ea typeface="Yu Gothic" panose="020B0400000000000000"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Tree>
    <p:extLst>
      <p:ext uri="{BB962C8B-B14F-4D97-AF65-F5344CB8AC3E}">
        <p14:creationId xmlns:p14="http://schemas.microsoft.com/office/powerpoint/2010/main" val="83205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pic>
        <p:nvPicPr>
          <p:cNvPr id="4" name="図 3" descr="背景パターン&#10;&#10;AI 生成コンテンツは誤りを含む可能性があります。">
            <a:extLst>
              <a:ext uri="{FF2B5EF4-FFF2-40B4-BE49-F238E27FC236}">
                <a16:creationId xmlns:a16="http://schemas.microsoft.com/office/drawing/2014/main" id="{399DEA31-56CD-1BFC-A3CA-B48E040148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148"/>
            <a:ext cx="10691813" cy="7555379"/>
          </a:xfrm>
          <a:prstGeom prst="rect">
            <a:avLst/>
          </a:prstGeom>
        </p:spPr>
      </p:pic>
      <p:sp>
        <p:nvSpPr>
          <p:cNvPr id="12" name="Slide Number Placeholder 5">
            <a:extLst>
              <a:ext uri="{FF2B5EF4-FFF2-40B4-BE49-F238E27FC236}">
                <a16:creationId xmlns:a16="http://schemas.microsoft.com/office/drawing/2014/main" id="{D6E73625-C6CB-58B9-D84C-11701630320F}"/>
              </a:ext>
            </a:extLst>
          </p:cNvPr>
          <p:cNvSpPr>
            <a:spLocks noGrp="1"/>
          </p:cNvSpPr>
          <p:nvPr>
            <p:ph type="sldNum" sz="quarter" idx="12"/>
          </p:nvPr>
        </p:nvSpPr>
        <p:spPr>
          <a:xfrm>
            <a:off x="7717576" y="7006699"/>
            <a:ext cx="2405658" cy="402483"/>
          </a:xfrm>
        </p:spPr>
        <p:txBody>
          <a:bodyPr/>
          <a:lstStyle/>
          <a:p>
            <a:fld id="{9D190EBB-D665-DF45-A028-AEF9E2BB63F5}" type="slidenum">
              <a:rPr kumimoji="1" lang="ja-JP" altLang="en-US" smtClean="0"/>
              <a:t>‹#›</a:t>
            </a:fld>
            <a:endParaRPr kumimoji="1" lang="ja-JP" altLang="en-US"/>
          </a:p>
        </p:txBody>
      </p:sp>
      <p:sp>
        <p:nvSpPr>
          <p:cNvPr id="15" name="Title 1">
            <a:extLst>
              <a:ext uri="{FF2B5EF4-FFF2-40B4-BE49-F238E27FC236}">
                <a16:creationId xmlns:a16="http://schemas.microsoft.com/office/drawing/2014/main" id="{B80A238C-632E-604D-55DC-5A89C6B37996}"/>
              </a:ext>
            </a:extLst>
          </p:cNvPr>
          <p:cNvSpPr>
            <a:spLocks noGrp="1"/>
          </p:cNvSpPr>
          <p:nvPr>
            <p:ph type="title"/>
          </p:nvPr>
        </p:nvSpPr>
        <p:spPr>
          <a:xfrm>
            <a:off x="2775098" y="314357"/>
            <a:ext cx="7371407" cy="389111"/>
          </a:xfrm>
        </p:spPr>
        <p:txBody>
          <a:bodyPr lIns="90000" tIns="0" bIns="0"/>
          <a:lstStyle>
            <a:lvl1pPr algn="r">
              <a:defRPr sz="1400" b="1">
                <a:latin typeface="+mj-ea"/>
                <a:ea typeface="+mj-ea"/>
              </a:defRPr>
            </a:lvl1pPr>
          </a:lstStyle>
          <a:p>
            <a:r>
              <a:rPr lang="ja-JP" altLang="en-US"/>
              <a:t>マスター タイトルの書式設定</a:t>
            </a:r>
            <a:endParaRPr lang="en-US" dirty="0"/>
          </a:p>
        </p:txBody>
      </p:sp>
      <p:sp>
        <p:nvSpPr>
          <p:cNvPr id="2" name="Content Placeholder 2">
            <a:extLst>
              <a:ext uri="{FF2B5EF4-FFF2-40B4-BE49-F238E27FC236}">
                <a16:creationId xmlns:a16="http://schemas.microsoft.com/office/drawing/2014/main" id="{96011E0B-32D0-FCAA-2F29-414AE16E0735}"/>
              </a:ext>
            </a:extLst>
          </p:cNvPr>
          <p:cNvSpPr>
            <a:spLocks noGrp="1"/>
          </p:cNvSpPr>
          <p:nvPr>
            <p:ph idx="13"/>
          </p:nvPr>
        </p:nvSpPr>
        <p:spPr>
          <a:xfrm>
            <a:off x="545306" y="914400"/>
            <a:ext cx="9601200" cy="5847907"/>
          </a:xfrm>
        </p:spPr>
        <p:txBody>
          <a:bodyPr lIns="0" tIns="0" rIns="0" bIns="0">
            <a:noAutofit/>
          </a:bodyPr>
          <a:lstStyle>
            <a:lvl1pPr algn="just">
              <a:lnSpc>
                <a:spcPct val="130000"/>
              </a:lnSpc>
              <a:buNone/>
              <a:defRPr sz="2200" b="0" i="0">
                <a:latin typeface="Yu Gothic Medium" panose="020B0400000000000000" pitchFamily="34" charset="-128"/>
                <a:ea typeface="Yu Gothic Medium" panose="020B0400000000000000" pitchFamily="34" charset="-128"/>
              </a:defRPr>
            </a:lvl1pPr>
            <a:lvl2pPr algn="just">
              <a:lnSpc>
                <a:spcPct val="130000"/>
              </a:lnSpc>
              <a:defRPr sz="1400" b="0" i="0">
                <a:latin typeface="Yu Gothic" panose="020B0400000000000000" pitchFamily="34" charset="-128"/>
                <a:ea typeface="Yu Gothic" panose="020B0400000000000000" pitchFamily="34" charset="-128"/>
              </a:defRPr>
            </a:lvl2pPr>
            <a:lvl3pPr algn="just">
              <a:lnSpc>
                <a:spcPct val="130000"/>
              </a:lnSpc>
              <a:defRPr sz="1400" b="0" i="0">
                <a:latin typeface="Yu Gothic" panose="020B0400000000000000" pitchFamily="34" charset="-128"/>
                <a:ea typeface="Yu Gothic" panose="020B0400000000000000" pitchFamily="34" charset="-128"/>
              </a:defRPr>
            </a:lvl3pPr>
            <a:lvl4pPr algn="just">
              <a:lnSpc>
                <a:spcPct val="130000"/>
              </a:lnSpc>
              <a:defRPr sz="1400" b="0" i="0">
                <a:latin typeface="Yu Gothic" panose="020B0400000000000000" pitchFamily="34" charset="-128"/>
                <a:ea typeface="Yu Gothic" panose="020B0400000000000000" pitchFamily="34" charset="-128"/>
              </a:defRPr>
            </a:lvl4pPr>
            <a:lvl5pPr algn="just">
              <a:lnSpc>
                <a:spcPct val="130000"/>
              </a:lnSpc>
              <a:defRPr sz="1400" b="0" i="0">
                <a:latin typeface="Yu Gothic" panose="020B0400000000000000" pitchFamily="34" charset="-128"/>
                <a:ea typeface="Yu Gothic" panose="020B0400000000000000"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Tree>
    <p:extLst>
      <p:ext uri="{BB962C8B-B14F-4D97-AF65-F5344CB8AC3E}">
        <p14:creationId xmlns:p14="http://schemas.microsoft.com/office/powerpoint/2010/main" val="106382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292DB9-48F3-1356-950A-88D27FF169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0693400" cy="7559675"/>
          </a:xfrm>
          <a:prstGeom prst="rect">
            <a:avLst/>
          </a:prstGeom>
        </p:spPr>
      </p:pic>
    </p:spTree>
    <p:extLst>
      <p:ext uri="{BB962C8B-B14F-4D97-AF65-F5344CB8AC3E}">
        <p14:creationId xmlns:p14="http://schemas.microsoft.com/office/powerpoint/2010/main" val="106593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D6E73625-C6CB-58B9-D84C-11701630320F}"/>
              </a:ext>
            </a:extLst>
          </p:cNvPr>
          <p:cNvSpPr>
            <a:spLocks noGrp="1"/>
          </p:cNvSpPr>
          <p:nvPr>
            <p:ph type="sldNum" sz="quarter" idx="12"/>
          </p:nvPr>
        </p:nvSpPr>
        <p:spPr>
          <a:xfrm>
            <a:off x="7717576" y="7006699"/>
            <a:ext cx="2405658" cy="402483"/>
          </a:xfrm>
        </p:spPr>
        <p:txBody>
          <a:bodyPr/>
          <a:lstStyle/>
          <a:p>
            <a:fld id="{9D190EBB-D665-DF45-A028-AEF9E2BB63F5}" type="slidenum">
              <a:rPr kumimoji="1" lang="ja-JP" altLang="en-US" smtClean="0"/>
              <a:t>‹#›</a:t>
            </a:fld>
            <a:endParaRPr kumimoji="1" lang="ja-JP" altLang="en-US"/>
          </a:p>
        </p:txBody>
      </p:sp>
      <p:sp>
        <p:nvSpPr>
          <p:cNvPr id="15" name="Title 1">
            <a:extLst>
              <a:ext uri="{FF2B5EF4-FFF2-40B4-BE49-F238E27FC236}">
                <a16:creationId xmlns:a16="http://schemas.microsoft.com/office/drawing/2014/main" id="{B80A238C-632E-604D-55DC-5A89C6B37996}"/>
              </a:ext>
            </a:extLst>
          </p:cNvPr>
          <p:cNvSpPr>
            <a:spLocks noGrp="1"/>
          </p:cNvSpPr>
          <p:nvPr>
            <p:ph type="title"/>
          </p:nvPr>
        </p:nvSpPr>
        <p:spPr>
          <a:xfrm>
            <a:off x="2775098" y="314357"/>
            <a:ext cx="7371407" cy="389111"/>
          </a:xfrm>
        </p:spPr>
        <p:txBody>
          <a:bodyPr lIns="90000" tIns="0" bIns="0"/>
          <a:lstStyle>
            <a:lvl1pPr algn="r">
              <a:defRPr sz="1400" b="1">
                <a:latin typeface="+mj-ea"/>
                <a:ea typeface="+mj-ea"/>
              </a:defRPr>
            </a:lvl1pPr>
          </a:lstStyle>
          <a:p>
            <a:r>
              <a:rPr lang="ja-JP" altLang="en-US"/>
              <a:t>マスター タイトルの書式設定</a:t>
            </a:r>
            <a:endParaRPr lang="en-US" dirty="0"/>
          </a:p>
        </p:txBody>
      </p:sp>
      <p:sp>
        <p:nvSpPr>
          <p:cNvPr id="2" name="Content Placeholder 2">
            <a:extLst>
              <a:ext uri="{FF2B5EF4-FFF2-40B4-BE49-F238E27FC236}">
                <a16:creationId xmlns:a16="http://schemas.microsoft.com/office/drawing/2014/main" id="{96011E0B-32D0-FCAA-2F29-414AE16E0735}"/>
              </a:ext>
            </a:extLst>
          </p:cNvPr>
          <p:cNvSpPr>
            <a:spLocks noGrp="1"/>
          </p:cNvSpPr>
          <p:nvPr>
            <p:ph idx="13"/>
          </p:nvPr>
        </p:nvSpPr>
        <p:spPr>
          <a:xfrm>
            <a:off x="545306" y="914400"/>
            <a:ext cx="9601200" cy="5847907"/>
          </a:xfrm>
        </p:spPr>
        <p:txBody>
          <a:bodyPr lIns="0" tIns="0" rIns="0" bIns="0">
            <a:noAutofit/>
          </a:bodyPr>
          <a:lstStyle>
            <a:lvl1pPr algn="just">
              <a:lnSpc>
                <a:spcPct val="130000"/>
              </a:lnSpc>
              <a:buNone/>
              <a:defRPr sz="2200" b="0" i="0">
                <a:latin typeface="Yu Gothic Medium" panose="020B0400000000000000" pitchFamily="34" charset="-128"/>
                <a:ea typeface="Yu Gothic Medium" panose="020B0400000000000000" pitchFamily="34" charset="-128"/>
              </a:defRPr>
            </a:lvl1pPr>
            <a:lvl2pPr algn="just">
              <a:lnSpc>
                <a:spcPct val="130000"/>
              </a:lnSpc>
              <a:defRPr sz="1400" b="0" i="0">
                <a:latin typeface="Yu Gothic" panose="020B0400000000000000" pitchFamily="34" charset="-128"/>
                <a:ea typeface="Yu Gothic" panose="020B0400000000000000" pitchFamily="34" charset="-128"/>
              </a:defRPr>
            </a:lvl2pPr>
            <a:lvl3pPr algn="just">
              <a:lnSpc>
                <a:spcPct val="130000"/>
              </a:lnSpc>
              <a:defRPr sz="1400" b="0" i="0">
                <a:latin typeface="Yu Gothic" panose="020B0400000000000000" pitchFamily="34" charset="-128"/>
                <a:ea typeface="Yu Gothic" panose="020B0400000000000000" pitchFamily="34" charset="-128"/>
              </a:defRPr>
            </a:lvl3pPr>
            <a:lvl4pPr algn="just">
              <a:lnSpc>
                <a:spcPct val="130000"/>
              </a:lnSpc>
              <a:defRPr sz="1400" b="0" i="0">
                <a:latin typeface="Yu Gothic" panose="020B0400000000000000" pitchFamily="34" charset="-128"/>
                <a:ea typeface="Yu Gothic" panose="020B0400000000000000" pitchFamily="34" charset="-128"/>
              </a:defRPr>
            </a:lvl4pPr>
            <a:lvl5pPr algn="just">
              <a:lnSpc>
                <a:spcPct val="130000"/>
              </a:lnSpc>
              <a:defRPr sz="1400" b="0" i="0">
                <a:latin typeface="Yu Gothic" panose="020B0400000000000000" pitchFamily="34" charset="-128"/>
                <a:ea typeface="Yu Gothic" panose="020B0400000000000000"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pic>
        <p:nvPicPr>
          <p:cNvPr id="9" name="図 8" descr="絵と文字の加工写真&#10;&#10;AI 生成コンテンツは誤りを含む可能性があります。">
            <a:extLst>
              <a:ext uri="{FF2B5EF4-FFF2-40B4-BE49-F238E27FC236}">
                <a16:creationId xmlns:a16="http://schemas.microsoft.com/office/drawing/2014/main" id="{D6CCAB90-9869-E678-BE25-DC3B771DC0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172" y="-113811"/>
            <a:ext cx="10898917" cy="7774052"/>
          </a:xfrm>
          <a:prstGeom prst="rect">
            <a:avLst/>
          </a:prstGeom>
        </p:spPr>
      </p:pic>
    </p:spTree>
    <p:extLst>
      <p:ext uri="{BB962C8B-B14F-4D97-AF65-F5344CB8AC3E}">
        <p14:creationId xmlns:p14="http://schemas.microsoft.com/office/powerpoint/2010/main" val="373598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テレビゲームのキャラクター&#10;&#10;AI 生成コンテンツは誤りを含む可能性があります。">
            <a:extLst>
              <a:ext uri="{FF2B5EF4-FFF2-40B4-BE49-F238E27FC236}">
                <a16:creationId xmlns:a16="http://schemas.microsoft.com/office/drawing/2014/main" id="{AA6EBF55-4D5A-37FE-CF43-845759FF22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746" y="-105507"/>
            <a:ext cx="10884273" cy="7763607"/>
          </a:xfrm>
          <a:prstGeom prst="rect">
            <a:avLst/>
          </a:prstGeom>
        </p:spPr>
      </p:pic>
    </p:spTree>
    <p:extLst>
      <p:ext uri="{BB962C8B-B14F-4D97-AF65-F5344CB8AC3E}">
        <p14:creationId xmlns:p14="http://schemas.microsoft.com/office/powerpoint/2010/main" val="351377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735062" y="7006700"/>
            <a:ext cx="2405658" cy="402483"/>
          </a:xfrm>
          <a:prstGeom prst="rect">
            <a:avLst/>
          </a:prstGeom>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90EBB-D665-DF45-A028-AEF9E2BB63F5}" type="slidenum">
              <a:rPr kumimoji="1" lang="ja-JP" altLang="en-US" smtClean="0"/>
              <a:t>‹#›</a:t>
            </a:fld>
            <a:endParaRPr kumimoji="1" lang="ja-JP" altLang="en-US"/>
          </a:p>
        </p:txBody>
      </p:sp>
    </p:spTree>
    <p:extLst>
      <p:ext uri="{BB962C8B-B14F-4D97-AF65-F5344CB8AC3E}">
        <p14:creationId xmlns:p14="http://schemas.microsoft.com/office/powerpoint/2010/main" val="154470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735062" y="7006700"/>
            <a:ext cx="2405658" cy="402483"/>
          </a:xfrm>
          <a:prstGeom prst="rect">
            <a:avLst/>
          </a:prstGeom>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90EBB-D665-DF45-A028-AEF9E2BB63F5}" type="slidenum">
              <a:rPr kumimoji="1" lang="ja-JP" altLang="en-US" smtClean="0"/>
              <a:t>‹#›</a:t>
            </a:fld>
            <a:endParaRPr kumimoji="1" lang="ja-JP" altLang="en-US"/>
          </a:p>
        </p:txBody>
      </p:sp>
    </p:spTree>
    <p:extLst>
      <p:ext uri="{BB962C8B-B14F-4D97-AF65-F5344CB8AC3E}">
        <p14:creationId xmlns:p14="http://schemas.microsoft.com/office/powerpoint/2010/main" val="212583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82000"/>
                  </a:schemeClr>
                </a:solidFill>
              </a:defRPr>
            </a:lvl1pPr>
          </a:lstStyle>
          <a:p>
            <a:fld id="{9D190EBB-D665-DF45-A028-AEF9E2BB63F5}" type="slidenum">
              <a:rPr kumimoji="1" lang="ja-JP" altLang="en-US" smtClean="0"/>
              <a:t>‹#›</a:t>
            </a:fld>
            <a:endParaRPr kumimoji="1" lang="ja-JP" altLang="en-US"/>
          </a:p>
        </p:txBody>
      </p:sp>
    </p:spTree>
    <p:extLst>
      <p:ext uri="{BB962C8B-B14F-4D97-AF65-F5344CB8AC3E}">
        <p14:creationId xmlns:p14="http://schemas.microsoft.com/office/powerpoint/2010/main" val="3146653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7" r:id="rId4"/>
    <p:sldLayoutId id="2147483685" r:id="rId5"/>
    <p:sldLayoutId id="2147483686"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E8A157-07E3-3CF0-8B35-C74D4D19AC74}"/>
              </a:ext>
            </a:extLst>
          </p:cNvPr>
          <p:cNvSpPr>
            <a:spLocks noGrp="1"/>
          </p:cNvSpPr>
          <p:nvPr>
            <p:ph type="ctrTitle" idx="4294967295"/>
          </p:nvPr>
        </p:nvSpPr>
        <p:spPr>
          <a:xfrm>
            <a:off x="2544116" y="5631061"/>
            <a:ext cx="7983447" cy="482888"/>
          </a:xfrm>
        </p:spPr>
        <p:txBody>
          <a:bodyPr anchor="ctr">
            <a:noAutofit/>
          </a:bodyPr>
          <a:lstStyle/>
          <a:p>
            <a:pPr algn="ctr"/>
            <a:r>
              <a:rPr kumimoji="1" lang="ja-JP" altLang="en-US" sz="3200" dirty="0">
                <a:latin typeface="Yu Gothic Medium" panose="020B0400000000000000" pitchFamily="34" charset="-128"/>
                <a:ea typeface="Yu Gothic Medium" panose="020B0400000000000000" pitchFamily="34" charset="-128"/>
              </a:rPr>
              <a:t>千早赤阪村農と緑の活性化ビジョン（案）</a:t>
            </a:r>
          </a:p>
        </p:txBody>
      </p:sp>
      <p:sp>
        <p:nvSpPr>
          <p:cNvPr id="3" name="タイトル 1">
            <a:extLst>
              <a:ext uri="{FF2B5EF4-FFF2-40B4-BE49-F238E27FC236}">
                <a16:creationId xmlns:a16="http://schemas.microsoft.com/office/drawing/2014/main" id="{08D582FF-E9A7-0E83-D563-552991210A73}"/>
              </a:ext>
            </a:extLst>
          </p:cNvPr>
          <p:cNvSpPr txBox="1">
            <a:spLocks/>
          </p:cNvSpPr>
          <p:nvPr/>
        </p:nvSpPr>
        <p:spPr>
          <a:xfrm>
            <a:off x="3506020" y="6113949"/>
            <a:ext cx="5756736" cy="748147"/>
          </a:xfrm>
          <a:prstGeom prst="rect">
            <a:avLst/>
          </a:prstGeom>
        </p:spPr>
        <p:txBody>
          <a:bodyPr vert="horz" lIns="91440" tIns="45720" rIns="91440" bIns="45720" rtlCol="0" anchor="ctr">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nSpc>
                <a:spcPct val="120000"/>
              </a:lnSpc>
            </a:pPr>
            <a:r>
              <a:rPr lang="en-US" altLang="ja-JP" sz="1800" dirty="0">
                <a:latin typeface="Yu Gothic Medium" panose="020B0400000000000000" pitchFamily="34" charset="-128"/>
                <a:ea typeface="Yu Gothic Medium" panose="020B0400000000000000" pitchFamily="34" charset="-128"/>
              </a:rPr>
              <a:t>2026</a:t>
            </a:r>
            <a:r>
              <a:rPr lang="ja-JP" altLang="en-US" sz="1800" dirty="0">
                <a:latin typeface="Yu Gothic Medium" panose="020B0400000000000000" pitchFamily="34" charset="-128"/>
                <a:ea typeface="Yu Gothic Medium" panose="020B0400000000000000" pitchFamily="34" charset="-128"/>
              </a:rPr>
              <a:t>（令和</a:t>
            </a:r>
            <a:r>
              <a:rPr lang="en-US" altLang="ja-JP" sz="1800" dirty="0">
                <a:latin typeface="Yu Gothic Medium" panose="020B0400000000000000" pitchFamily="34" charset="-128"/>
                <a:ea typeface="Yu Gothic Medium" panose="020B0400000000000000" pitchFamily="34" charset="-128"/>
              </a:rPr>
              <a:t>8</a:t>
            </a:r>
            <a:r>
              <a:rPr lang="ja-JP" altLang="en-US" sz="1800" dirty="0">
                <a:latin typeface="Yu Gothic Medium" panose="020B0400000000000000" pitchFamily="34" charset="-128"/>
                <a:ea typeface="Yu Gothic Medium" panose="020B0400000000000000" pitchFamily="34" charset="-128"/>
              </a:rPr>
              <a:t>）年</a:t>
            </a:r>
            <a:r>
              <a:rPr lang="en-US" altLang="ja-JP" sz="1800" dirty="0">
                <a:latin typeface="Yu Gothic Medium" panose="020B0400000000000000" pitchFamily="34" charset="-128"/>
                <a:ea typeface="Yu Gothic Medium" panose="020B0400000000000000" pitchFamily="34" charset="-128"/>
              </a:rPr>
              <a:t>3</a:t>
            </a:r>
            <a:r>
              <a:rPr lang="ja-JP" altLang="en-US" sz="1800" dirty="0">
                <a:latin typeface="Yu Gothic Medium" panose="020B0400000000000000" pitchFamily="34" charset="-128"/>
                <a:ea typeface="Yu Gothic Medium" panose="020B0400000000000000" pitchFamily="34" charset="-128"/>
              </a:rPr>
              <a:t>月</a:t>
            </a:r>
            <a:r>
              <a:rPr lang="en-US" altLang="ja-JP" sz="1800" dirty="0">
                <a:latin typeface="Yu Gothic Medium" panose="020B0400000000000000" pitchFamily="34" charset="-128"/>
                <a:ea typeface="Yu Gothic Medium" panose="020B0400000000000000" pitchFamily="34" charset="-128"/>
              </a:rPr>
              <a:t>27</a:t>
            </a:r>
            <a:r>
              <a:rPr lang="ja-JP" altLang="en-US" sz="1800" dirty="0">
                <a:latin typeface="Yu Gothic Medium" panose="020B0400000000000000" pitchFamily="34" charset="-128"/>
                <a:ea typeface="Yu Gothic Medium" panose="020B0400000000000000" pitchFamily="34" charset="-128"/>
              </a:rPr>
              <a:t>日</a:t>
            </a:r>
            <a:endParaRPr lang="en-US" altLang="ja-JP" sz="1800" dirty="0">
              <a:latin typeface="Yu Gothic Medium" panose="020B0400000000000000" pitchFamily="34" charset="-128"/>
              <a:ea typeface="Yu Gothic Medium" panose="020B0400000000000000" pitchFamily="34" charset="-128"/>
            </a:endParaRPr>
          </a:p>
          <a:p>
            <a:pPr>
              <a:lnSpc>
                <a:spcPct val="120000"/>
              </a:lnSpc>
            </a:pPr>
            <a:r>
              <a:rPr lang="ja-JP" altLang="en-US" sz="1800" dirty="0">
                <a:latin typeface="Yu Gothic Medium" panose="020B0400000000000000" pitchFamily="34" charset="-128"/>
                <a:ea typeface="Yu Gothic Medium" panose="020B0400000000000000" pitchFamily="34" charset="-128"/>
              </a:rPr>
              <a:t>千早赤阪村農と緑の活性化推進会議</a:t>
            </a:r>
          </a:p>
        </p:txBody>
      </p:sp>
      <p:pic>
        <p:nvPicPr>
          <p:cNvPr id="7" name="図 6">
            <a:extLst>
              <a:ext uri="{FF2B5EF4-FFF2-40B4-BE49-F238E27FC236}">
                <a16:creationId xmlns:a16="http://schemas.microsoft.com/office/drawing/2014/main" id="{100269C6-A413-49F4-34D3-01D657C68E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12875" y="6826416"/>
            <a:ext cx="2307083" cy="733259"/>
          </a:xfrm>
          <a:prstGeom prst="rect">
            <a:avLst/>
          </a:prstGeom>
        </p:spPr>
      </p:pic>
      <p:sp>
        <p:nvSpPr>
          <p:cNvPr id="4" name="テキスト ボックス 3">
            <a:extLst>
              <a:ext uri="{FF2B5EF4-FFF2-40B4-BE49-F238E27FC236}">
                <a16:creationId xmlns:a16="http://schemas.microsoft.com/office/drawing/2014/main" id="{94DC95E1-658B-9FE1-A939-9A677375D982}"/>
              </a:ext>
            </a:extLst>
          </p:cNvPr>
          <p:cNvSpPr txBox="1"/>
          <p:nvPr/>
        </p:nvSpPr>
        <p:spPr>
          <a:xfrm>
            <a:off x="10270156" y="4427621"/>
            <a:ext cx="0" cy="0"/>
          </a:xfrm>
          <a:prstGeom prst="rect">
            <a:avLst/>
          </a:prstGeom>
        </p:spPr>
        <p:txBody>
          <a:bodyPr vert="horz" wrap="none" lIns="91440" tIns="45720" rIns="91440" bIns="45720" rtlCol="0" anchor="ctr">
            <a:normAutofit fontScale="25000" lnSpcReduction="20000"/>
          </a:bodyPr>
          <a:lstStyle/>
          <a:p>
            <a:pPr algn="l"/>
            <a:endParaRPr kumimoji="1" lang="ja-JP" altLang="en-US"/>
          </a:p>
        </p:txBody>
      </p:sp>
    </p:spTree>
    <p:extLst>
      <p:ext uri="{BB962C8B-B14F-4D97-AF65-F5344CB8AC3E}">
        <p14:creationId xmlns:p14="http://schemas.microsoft.com/office/powerpoint/2010/main" val="83497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A138E5-897C-1924-74FE-79B2709F8082}"/>
              </a:ext>
            </a:extLst>
          </p:cNvPr>
          <p:cNvSpPr>
            <a:spLocks noGrp="1"/>
          </p:cNvSpPr>
          <p:nvPr>
            <p:ph type="sldNum" sz="quarter" idx="12"/>
          </p:nvPr>
        </p:nvSpPr>
        <p:spPr>
          <a:xfrm>
            <a:off x="8286155" y="7157192"/>
            <a:ext cx="2405658" cy="402483"/>
          </a:xfrm>
        </p:spPr>
        <p:txBody>
          <a:bodyPr/>
          <a:lstStyle/>
          <a:p>
            <a:fld id="{9D190EBB-D665-DF45-A028-AEF9E2BB63F5}" type="slidenum">
              <a:rPr kumimoji="1" lang="ja-JP" altLang="en-US" smtClean="0"/>
              <a:t>10</a:t>
            </a:fld>
            <a:endParaRPr kumimoji="1" lang="ja-JP" altLang="en-US" dirty="0"/>
          </a:p>
        </p:txBody>
      </p:sp>
      <p:sp>
        <p:nvSpPr>
          <p:cNvPr id="3" name="タイトル 2">
            <a:extLst>
              <a:ext uri="{FF2B5EF4-FFF2-40B4-BE49-F238E27FC236}">
                <a16:creationId xmlns:a16="http://schemas.microsoft.com/office/drawing/2014/main" id="{2ED84DEB-7CA1-9953-4FDE-128FB48F961E}"/>
              </a:ext>
            </a:extLst>
          </p:cNvPr>
          <p:cNvSpPr>
            <a:spLocks noGrp="1"/>
          </p:cNvSpPr>
          <p:nvPr>
            <p:ph type="title"/>
          </p:nvPr>
        </p:nvSpPr>
        <p:spPr>
          <a:xfrm>
            <a:off x="6000177" y="-1813"/>
            <a:ext cx="4691636" cy="389111"/>
          </a:xfrm>
        </p:spPr>
        <p:txBody>
          <a:bodyPr/>
          <a:lstStyle/>
          <a:p>
            <a:r>
              <a:rPr lang="ja-JP" altLang="en-US"/>
              <a:t>第</a:t>
            </a:r>
            <a:r>
              <a:rPr lang="en-US" altLang="ja-JP" dirty="0"/>
              <a:t>4</a:t>
            </a:r>
            <a:r>
              <a:rPr lang="ja-JP" altLang="en-US"/>
              <a:t>章</a:t>
            </a:r>
            <a:r>
              <a:rPr lang="ja-JP" altLang="en-US" dirty="0"/>
              <a:t>｜</a:t>
            </a:r>
            <a:r>
              <a:rPr lang="ja-JP" altLang="ja-JP" b="1" dirty="0"/>
              <a:t>活性化</a:t>
            </a:r>
            <a:r>
              <a:rPr lang="ja-JP" altLang="en-US" b="1" dirty="0"/>
              <a:t>に向けた</a:t>
            </a:r>
            <a:r>
              <a:rPr lang="ja-JP" altLang="ja-JP" b="1" dirty="0"/>
              <a:t>具体的な取組</a:t>
            </a:r>
            <a:endParaRPr lang="ja-JP" altLang="en-US" dirty="0"/>
          </a:p>
        </p:txBody>
      </p:sp>
      <p:sp>
        <p:nvSpPr>
          <p:cNvPr id="14" name="コンテンツ プレースホルダー 1">
            <a:extLst>
              <a:ext uri="{FF2B5EF4-FFF2-40B4-BE49-F238E27FC236}">
                <a16:creationId xmlns:a16="http://schemas.microsoft.com/office/drawing/2014/main" id="{14BD3609-98CB-B113-349E-B536DEBD0E82}"/>
              </a:ext>
            </a:extLst>
          </p:cNvPr>
          <p:cNvSpPr txBox="1">
            <a:spLocks/>
          </p:cNvSpPr>
          <p:nvPr/>
        </p:nvSpPr>
        <p:spPr>
          <a:xfrm>
            <a:off x="359274" y="1582038"/>
            <a:ext cx="7621334" cy="254000"/>
          </a:xfrm>
          <a:prstGeom prst="rect">
            <a:avLst/>
          </a:prstGeom>
        </p:spPr>
        <p:txBody>
          <a:bodyPr lIns="0" tIns="0" rIns="0" bIns="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2200" b="1">
                <a:solidFill>
                  <a:schemeClr val="bg2">
                    <a:lumMod val="25000"/>
                  </a:schemeClr>
                </a:solidFill>
                <a:latin typeface="Yu Gothic Medium" panose="020B0400000000000000" pitchFamily="34" charset="-128"/>
                <a:ea typeface="Yu Gothic Medium" panose="020B0400000000000000" pitchFamily="34" charset="-128"/>
              </a:rPr>
              <a:t>（</a:t>
            </a:r>
            <a:r>
              <a:rPr lang="en-US" altLang="ja-JP" sz="2200" b="1" dirty="0">
                <a:solidFill>
                  <a:schemeClr val="bg2">
                    <a:lumMod val="25000"/>
                  </a:schemeClr>
                </a:solidFill>
                <a:latin typeface="Yu Gothic Medium" panose="020B0400000000000000" pitchFamily="34" charset="-128"/>
                <a:ea typeface="Yu Gothic Medium" panose="020B0400000000000000" pitchFamily="34" charset="-128"/>
              </a:rPr>
              <a:t>1</a:t>
            </a:r>
            <a:r>
              <a:rPr lang="ja-JP" altLang="en-US" sz="2200" b="1">
                <a:solidFill>
                  <a:schemeClr val="bg2">
                    <a:lumMod val="25000"/>
                  </a:schemeClr>
                </a:solidFill>
                <a:latin typeface="Yu Gothic Medium" panose="020B0400000000000000" pitchFamily="34" charset="-128"/>
                <a:ea typeface="Yu Gothic Medium" panose="020B0400000000000000" pitchFamily="34" charset="-128"/>
              </a:rPr>
              <a:t>）</a:t>
            </a:r>
            <a:r>
              <a:rPr lang="ja-JP" altLang="en-US" sz="2200" b="1" dirty="0">
                <a:solidFill>
                  <a:schemeClr val="bg2">
                    <a:lumMod val="25000"/>
                  </a:schemeClr>
                </a:solidFill>
                <a:latin typeface="Yu Gothic Medium" panose="020B0400000000000000" pitchFamily="34" charset="-128"/>
                <a:ea typeface="Yu Gothic Medium" panose="020B0400000000000000" pitchFamily="34" charset="-128"/>
              </a:rPr>
              <a:t>大阪で一番のいちご産地の形成 </a:t>
            </a:r>
            <a:endParaRPr lang="ja-JP" altLang="ja-JP" sz="2200" b="1" dirty="0">
              <a:solidFill>
                <a:schemeClr val="bg2">
                  <a:lumMod val="25000"/>
                </a:schemeClr>
              </a:solidFill>
              <a:latin typeface="Yu Gothic Medium" panose="020B0400000000000000" pitchFamily="34" charset="-128"/>
              <a:ea typeface="Yu Gothic Medium" panose="020B0400000000000000" pitchFamily="34" charset="-128"/>
            </a:endParaRPr>
          </a:p>
        </p:txBody>
      </p:sp>
      <p:sp>
        <p:nvSpPr>
          <p:cNvPr id="15" name="コンテンツ プレースホルダー 1">
            <a:extLst>
              <a:ext uri="{FF2B5EF4-FFF2-40B4-BE49-F238E27FC236}">
                <a16:creationId xmlns:a16="http://schemas.microsoft.com/office/drawing/2014/main" id="{28D13DB3-0DD1-7470-8264-45B1C5B29A3B}"/>
              </a:ext>
            </a:extLst>
          </p:cNvPr>
          <p:cNvSpPr txBox="1">
            <a:spLocks/>
          </p:cNvSpPr>
          <p:nvPr/>
        </p:nvSpPr>
        <p:spPr>
          <a:xfrm>
            <a:off x="545306" y="3649648"/>
            <a:ext cx="7621333" cy="812691"/>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①</a:t>
            </a:r>
            <a:r>
              <a:rPr lang="ja-JP" altLang="en-US" sz="1600" dirty="0">
                <a:latin typeface="Yu Gothic" panose="020B0400000000000000" pitchFamily="34" charset="-128"/>
                <a:ea typeface="Yu Gothic" panose="020B0400000000000000" pitchFamily="34" charset="-128"/>
              </a:rPr>
              <a:t>いちごアカデミーによる担い手の確保・育成</a:t>
            </a:r>
            <a:endParaRPr lang="en-US" altLang="ja-JP" sz="1600" dirty="0">
              <a:latin typeface="Yu Gothic" panose="020B0400000000000000" pitchFamily="34" charset="-128"/>
              <a:ea typeface="Yu Gothic" panose="020B0400000000000000" pitchFamily="34" charset="-128"/>
            </a:endParaRPr>
          </a:p>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②</a:t>
            </a:r>
            <a:r>
              <a:rPr lang="ja-JP" altLang="en-US" sz="1600" dirty="0">
                <a:latin typeface="Yu Gothic" panose="020B0400000000000000" pitchFamily="34" charset="-128"/>
                <a:ea typeface="Yu Gothic" panose="020B0400000000000000" pitchFamily="34" charset="-128"/>
              </a:rPr>
              <a:t>観光農園の開園支援（農地確保、駐車場・トイレの確保など）</a:t>
            </a:r>
          </a:p>
        </p:txBody>
      </p:sp>
      <p:cxnSp>
        <p:nvCxnSpPr>
          <p:cNvPr id="17" name="直線コネクタ 16">
            <a:extLst>
              <a:ext uri="{FF2B5EF4-FFF2-40B4-BE49-F238E27FC236}">
                <a16:creationId xmlns:a16="http://schemas.microsoft.com/office/drawing/2014/main" id="{76992D66-EE2F-FDD9-4F6A-880DB97A3EDA}"/>
              </a:ext>
            </a:extLst>
          </p:cNvPr>
          <p:cNvCxnSpPr>
            <a:cxnSpLocks/>
          </p:cNvCxnSpPr>
          <p:nvPr/>
        </p:nvCxnSpPr>
        <p:spPr>
          <a:xfrm>
            <a:off x="622307" y="1968027"/>
            <a:ext cx="7095269"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0" name="コンテンツ プレースホルダー 1">
            <a:extLst>
              <a:ext uri="{FF2B5EF4-FFF2-40B4-BE49-F238E27FC236}">
                <a16:creationId xmlns:a16="http://schemas.microsoft.com/office/drawing/2014/main" id="{A7770760-69F6-277C-53D7-06D28F243932}"/>
              </a:ext>
            </a:extLst>
          </p:cNvPr>
          <p:cNvSpPr txBox="1">
            <a:spLocks/>
          </p:cNvSpPr>
          <p:nvPr/>
        </p:nvSpPr>
        <p:spPr>
          <a:xfrm>
            <a:off x="622307" y="2061921"/>
            <a:ext cx="7095269" cy="1030062"/>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just">
              <a:lnSpc>
                <a:spcPct val="130000"/>
              </a:lnSpc>
              <a:buNone/>
            </a:pPr>
            <a:r>
              <a:rPr lang="ja-JP" altLang="en-US" sz="1600" dirty="0">
                <a:latin typeface="Yu Gothic" panose="020B0400000000000000" pitchFamily="34" charset="-128"/>
                <a:ea typeface="Yu Gothic" panose="020B0400000000000000" pitchFamily="34" charset="-128"/>
              </a:rPr>
              <a:t>　大阪で一番のいちご産地の形成を目指し、担い手の確保・育成、農地・駐車場の確保などの観光農園開園の支援、企業参入の促進、オリジナル品種の育成といった取組を一体的に推進する。</a:t>
            </a:r>
            <a:endParaRPr lang="ja-JP" altLang="ja-JP" sz="1600" dirty="0">
              <a:latin typeface="Yu Gothic" panose="020B0400000000000000" pitchFamily="34" charset="-128"/>
              <a:ea typeface="Yu Gothic" panose="020B0400000000000000" pitchFamily="34" charset="-128"/>
            </a:endParaRPr>
          </a:p>
        </p:txBody>
      </p:sp>
      <p:sp>
        <p:nvSpPr>
          <p:cNvPr id="21" name="ホームベース 20">
            <a:extLst>
              <a:ext uri="{FF2B5EF4-FFF2-40B4-BE49-F238E27FC236}">
                <a16:creationId xmlns:a16="http://schemas.microsoft.com/office/drawing/2014/main" id="{FE007039-0209-005C-7D8D-01AD06FAA794}"/>
              </a:ext>
            </a:extLst>
          </p:cNvPr>
          <p:cNvSpPr/>
          <p:nvPr/>
        </p:nvSpPr>
        <p:spPr>
          <a:xfrm>
            <a:off x="545306" y="4628205"/>
            <a:ext cx="2844004" cy="352524"/>
          </a:xfrm>
          <a:prstGeom prst="homePlate">
            <a:avLst>
              <a:gd name="adj" fmla="val 29580"/>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a:solidFill>
                  <a:schemeClr val="bg1"/>
                </a:solidFill>
                <a:latin typeface="Yu Gothic" panose="020B0400000000000000" pitchFamily="34" charset="-128"/>
                <a:ea typeface="Yu Gothic" panose="020B0400000000000000" pitchFamily="34" charset="-128"/>
              </a:rPr>
              <a:t>中期</a:t>
            </a:r>
            <a:r>
              <a:rPr kumimoji="1" lang="ja-JP" altLang="en-US" sz="1200" b="1" spc="-20">
                <a:solidFill>
                  <a:schemeClr val="bg1"/>
                </a:solidFill>
                <a:latin typeface="Yu Gothic" panose="020B0400000000000000" pitchFamily="34" charset="-128"/>
                <a:ea typeface="Yu Gothic" panose="020B0400000000000000" pitchFamily="34" charset="-128"/>
              </a:rPr>
              <a:t>（</a:t>
            </a:r>
            <a:r>
              <a:rPr lang="ja-JP" altLang="en-US" sz="1200" b="1" spc="-20">
                <a:solidFill>
                  <a:schemeClr val="bg1"/>
                </a:solidFill>
                <a:latin typeface="Yu Gothic" panose="020B0400000000000000" pitchFamily="34" charset="-128"/>
                <a:ea typeface="Yu Gothic" panose="020B0400000000000000" pitchFamily="34" charset="-128"/>
              </a:rPr>
              <a:t>令和</a:t>
            </a:r>
            <a:r>
              <a:rPr lang="en-US" altLang="ja-JP" sz="1200" b="1" spc="-20" dirty="0">
                <a:solidFill>
                  <a:schemeClr val="bg1"/>
                </a:solidFill>
                <a:latin typeface="Yu Gothic" panose="020B0400000000000000" pitchFamily="34" charset="-128"/>
                <a:ea typeface="Yu Gothic" panose="020B0400000000000000" pitchFamily="34" charset="-128"/>
              </a:rPr>
              <a:t>10</a:t>
            </a:r>
            <a:r>
              <a:rPr lang="ja-JP" altLang="en-US" sz="1200" b="1" spc="-20">
                <a:solidFill>
                  <a:schemeClr val="bg1"/>
                </a:solidFill>
                <a:latin typeface="Yu Gothic" panose="020B0400000000000000" pitchFamily="34" charset="-128"/>
                <a:ea typeface="Yu Gothic" panose="020B0400000000000000" pitchFamily="34" charset="-128"/>
              </a:rPr>
              <a:t>～</a:t>
            </a:r>
            <a:r>
              <a:rPr lang="en-US" altLang="ja-JP" sz="1200" b="1" spc="-20" dirty="0">
                <a:solidFill>
                  <a:schemeClr val="bg1"/>
                </a:solidFill>
                <a:latin typeface="Yu Gothic" panose="020B0400000000000000" pitchFamily="34" charset="-128"/>
                <a:ea typeface="Yu Gothic" panose="020B0400000000000000" pitchFamily="34" charset="-128"/>
              </a:rPr>
              <a:t>12</a:t>
            </a:r>
            <a:r>
              <a:rPr lang="ja-JP" altLang="en-US" sz="1200" b="1" spc="-20">
                <a:solidFill>
                  <a:schemeClr val="bg1"/>
                </a:solidFill>
                <a:latin typeface="Yu Gothic" panose="020B0400000000000000" pitchFamily="34" charset="-128"/>
                <a:ea typeface="Yu Gothic" panose="020B0400000000000000" pitchFamily="34" charset="-128"/>
              </a:rPr>
              <a:t>年度）</a:t>
            </a:r>
            <a:endParaRPr kumimoji="1" lang="ja-JP" altLang="en-US" sz="1200" b="1">
              <a:solidFill>
                <a:schemeClr val="bg1"/>
              </a:solidFill>
              <a:latin typeface="Yu Gothic" panose="020B0400000000000000" pitchFamily="34" charset="-128"/>
              <a:ea typeface="Yu Gothic" panose="020B0400000000000000" pitchFamily="34" charset="-128"/>
            </a:endParaRPr>
          </a:p>
        </p:txBody>
      </p:sp>
      <p:sp>
        <p:nvSpPr>
          <p:cNvPr id="22" name="ホームベース 21">
            <a:extLst>
              <a:ext uri="{FF2B5EF4-FFF2-40B4-BE49-F238E27FC236}">
                <a16:creationId xmlns:a16="http://schemas.microsoft.com/office/drawing/2014/main" id="{22DFA964-0249-3507-0BF6-4FEBDDB87B91}"/>
              </a:ext>
            </a:extLst>
          </p:cNvPr>
          <p:cNvSpPr/>
          <p:nvPr/>
        </p:nvSpPr>
        <p:spPr>
          <a:xfrm>
            <a:off x="545306" y="3221477"/>
            <a:ext cx="2844004" cy="352524"/>
          </a:xfrm>
          <a:prstGeom prst="homePlate">
            <a:avLst>
              <a:gd name="adj" fmla="val 29580"/>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短期</a:t>
            </a:r>
            <a:r>
              <a:rPr kumimoji="1" lang="ja-JP" altLang="en-US" sz="1200" b="1" spc="-20" dirty="0">
                <a:solidFill>
                  <a:schemeClr val="bg1"/>
                </a:solidFill>
                <a:latin typeface="Yu Gothic" panose="020B0400000000000000" pitchFamily="34" charset="-128"/>
                <a:ea typeface="Yu Gothic" panose="020B0400000000000000" pitchFamily="34" charset="-128"/>
              </a:rPr>
              <a:t>（令和</a:t>
            </a:r>
            <a:r>
              <a:rPr kumimoji="1" lang="en-US" altLang="ja-JP" sz="1200" b="1" spc="-20" dirty="0">
                <a:solidFill>
                  <a:schemeClr val="bg1"/>
                </a:solidFill>
                <a:latin typeface="Yu Gothic" panose="020B0400000000000000" pitchFamily="34" charset="-128"/>
                <a:ea typeface="Yu Gothic" panose="020B0400000000000000" pitchFamily="34" charset="-128"/>
              </a:rPr>
              <a:t>8</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kumimoji="1" lang="en-US" altLang="ja-JP" sz="1200" b="1" spc="-20" dirty="0">
                <a:solidFill>
                  <a:schemeClr val="bg1"/>
                </a:solidFill>
                <a:latin typeface="Yu Gothic" panose="020B0400000000000000" pitchFamily="34" charset="-128"/>
                <a:ea typeface="Yu Gothic" panose="020B0400000000000000" pitchFamily="34" charset="-128"/>
              </a:rPr>
              <a:t>9</a:t>
            </a:r>
            <a:r>
              <a:rPr kumimoji="1" lang="ja-JP" altLang="en-US" sz="1200" b="1" spc="-20" dirty="0">
                <a:solidFill>
                  <a:schemeClr val="bg1"/>
                </a:solidFill>
                <a:latin typeface="Yu Gothic" panose="020B0400000000000000" pitchFamily="34" charset="-128"/>
                <a:ea typeface="Yu Gothic" panose="020B0400000000000000" pitchFamily="34" charset="-128"/>
              </a:rPr>
              <a:t>年度） </a:t>
            </a:r>
          </a:p>
        </p:txBody>
      </p:sp>
      <p:sp>
        <p:nvSpPr>
          <p:cNvPr id="25" name="コンテンツ プレースホルダー 1">
            <a:extLst>
              <a:ext uri="{FF2B5EF4-FFF2-40B4-BE49-F238E27FC236}">
                <a16:creationId xmlns:a16="http://schemas.microsoft.com/office/drawing/2014/main" id="{E5490331-9484-6FAA-0104-F988C4D0F675}"/>
              </a:ext>
            </a:extLst>
          </p:cNvPr>
          <p:cNvSpPr txBox="1">
            <a:spLocks/>
          </p:cNvSpPr>
          <p:nvPr/>
        </p:nvSpPr>
        <p:spPr>
          <a:xfrm>
            <a:off x="545306" y="5087210"/>
            <a:ext cx="7621333" cy="325139"/>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ja-JP" altLang="en-US" sz="1600" dirty="0">
                <a:latin typeface="Yu Gothic" panose="020B0400000000000000" pitchFamily="34" charset="-128"/>
                <a:ea typeface="Yu Gothic" panose="020B0400000000000000" pitchFamily="34" charset="-128"/>
              </a:rPr>
              <a:t>③農業法人（企業など）の参入 </a:t>
            </a:r>
          </a:p>
        </p:txBody>
      </p:sp>
      <p:sp>
        <p:nvSpPr>
          <p:cNvPr id="24" name="ホームベース 18">
            <a:extLst>
              <a:ext uri="{FF2B5EF4-FFF2-40B4-BE49-F238E27FC236}">
                <a16:creationId xmlns:a16="http://schemas.microsoft.com/office/drawing/2014/main" id="{6A89C6DB-B2BC-4EA9-A917-AC83E380BADA}"/>
              </a:ext>
            </a:extLst>
          </p:cNvPr>
          <p:cNvSpPr/>
          <p:nvPr/>
        </p:nvSpPr>
        <p:spPr>
          <a:xfrm>
            <a:off x="545306" y="5671338"/>
            <a:ext cx="2844004" cy="352524"/>
          </a:xfrm>
          <a:prstGeom prst="homePlate">
            <a:avLst>
              <a:gd name="adj" fmla="val 29580"/>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長期</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lang="ja-JP" altLang="en-US" sz="1200" b="1" spc="-20" dirty="0">
                <a:solidFill>
                  <a:schemeClr val="bg1"/>
                </a:solidFill>
                <a:latin typeface="Yu Gothic" panose="020B0400000000000000" pitchFamily="34" charset="-128"/>
                <a:ea typeface="Yu Gothic" panose="020B0400000000000000" pitchFamily="34" charset="-128"/>
              </a:rPr>
              <a:t>令和</a:t>
            </a:r>
            <a:r>
              <a:rPr lang="en-US" altLang="ja-JP" sz="1200" b="1" spc="-20" dirty="0">
                <a:solidFill>
                  <a:schemeClr val="bg1"/>
                </a:solidFill>
                <a:latin typeface="Yu Gothic" panose="020B0400000000000000" pitchFamily="34" charset="-128"/>
                <a:ea typeface="Yu Gothic" panose="020B0400000000000000" pitchFamily="34" charset="-128"/>
              </a:rPr>
              <a:t>13</a:t>
            </a:r>
            <a:r>
              <a:rPr lang="ja-JP" altLang="en-US" sz="1200" b="1" spc="-20" dirty="0">
                <a:solidFill>
                  <a:schemeClr val="bg1"/>
                </a:solidFill>
                <a:latin typeface="Yu Gothic" panose="020B0400000000000000" pitchFamily="34" charset="-128"/>
                <a:ea typeface="Yu Gothic" panose="020B0400000000000000" pitchFamily="34" charset="-128"/>
              </a:rPr>
              <a:t>年度以降）</a:t>
            </a:r>
            <a:endParaRPr kumimoji="1" lang="ja-JP" altLang="en-US" sz="1200" b="1" dirty="0">
              <a:solidFill>
                <a:schemeClr val="bg1"/>
              </a:solidFill>
              <a:latin typeface="Yu Gothic" panose="020B0400000000000000" pitchFamily="34" charset="-128"/>
              <a:ea typeface="Yu Gothic" panose="020B0400000000000000" pitchFamily="34" charset="-128"/>
            </a:endParaRPr>
          </a:p>
        </p:txBody>
      </p:sp>
      <p:sp>
        <p:nvSpPr>
          <p:cNvPr id="26" name="コンテンツ プレースホルダー 1">
            <a:extLst>
              <a:ext uri="{FF2B5EF4-FFF2-40B4-BE49-F238E27FC236}">
                <a16:creationId xmlns:a16="http://schemas.microsoft.com/office/drawing/2014/main" id="{568555CD-5A60-4240-9DAC-B7599EDE494D}"/>
              </a:ext>
            </a:extLst>
          </p:cNvPr>
          <p:cNvSpPr txBox="1">
            <a:spLocks/>
          </p:cNvSpPr>
          <p:nvPr/>
        </p:nvSpPr>
        <p:spPr>
          <a:xfrm>
            <a:off x="545306" y="6125838"/>
            <a:ext cx="3667891" cy="325139"/>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ja-JP" altLang="en-US" sz="1600" dirty="0">
                <a:latin typeface="Yu Gothic" panose="020B0400000000000000" pitchFamily="34" charset="-128"/>
                <a:ea typeface="Yu Gothic" panose="020B0400000000000000" pitchFamily="34" charset="-128"/>
              </a:rPr>
              <a:t>④いちごのオリジナル品種の育成</a:t>
            </a:r>
          </a:p>
        </p:txBody>
      </p:sp>
      <p:grpSp>
        <p:nvGrpSpPr>
          <p:cNvPr id="29" name="グループ化 28">
            <a:extLst>
              <a:ext uri="{FF2B5EF4-FFF2-40B4-BE49-F238E27FC236}">
                <a16:creationId xmlns:a16="http://schemas.microsoft.com/office/drawing/2014/main" id="{A5904082-0848-44CE-8E8C-81F9622AEA7F}"/>
              </a:ext>
            </a:extLst>
          </p:cNvPr>
          <p:cNvGrpSpPr/>
          <p:nvPr/>
        </p:nvGrpSpPr>
        <p:grpSpPr>
          <a:xfrm>
            <a:off x="8150354" y="1085845"/>
            <a:ext cx="2073508" cy="1912420"/>
            <a:chOff x="198975" y="1810436"/>
            <a:chExt cx="2073508" cy="1912420"/>
          </a:xfrm>
        </p:grpSpPr>
        <p:sp>
          <p:nvSpPr>
            <p:cNvPr id="31" name="字幕 2">
              <a:extLst>
                <a:ext uri="{FF2B5EF4-FFF2-40B4-BE49-F238E27FC236}">
                  <a16:creationId xmlns:a16="http://schemas.microsoft.com/office/drawing/2014/main" id="{81FB43AC-4CA4-4094-A35B-7E9EF9C6ADA6}"/>
                </a:ext>
              </a:extLst>
            </p:cNvPr>
            <p:cNvSpPr txBox="1">
              <a:spLocks/>
            </p:cNvSpPr>
            <p:nvPr/>
          </p:nvSpPr>
          <p:spPr>
            <a:xfrm>
              <a:off x="568423" y="1968059"/>
              <a:ext cx="1552476" cy="633058"/>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nSpc>
                  <a:spcPct val="70000"/>
                </a:lnSpc>
                <a:spcBef>
                  <a:spcPts val="1000"/>
                </a:spcBef>
              </a:pPr>
              <a:r>
                <a:rPr lang="ja-JP" altLang="en-US" sz="2400" b="1" spc="200" dirty="0">
                  <a:solidFill>
                    <a:schemeClr val="bg1"/>
                  </a:solidFill>
                  <a:latin typeface="Yu Gothic Medium" panose="020B0400000000000000" pitchFamily="34" charset="-128"/>
                  <a:ea typeface="Yu Gothic Medium" panose="020B0400000000000000" pitchFamily="34" charset="-128"/>
                </a:rPr>
                <a:t>ヒト</a:t>
              </a:r>
              <a:endParaRPr lang="en-US" altLang="ja-JP" sz="2400" b="1" spc="200" dirty="0">
                <a:solidFill>
                  <a:schemeClr val="bg1"/>
                </a:solidFill>
                <a:latin typeface="Yu Gothic Medium" panose="020B0400000000000000" pitchFamily="34" charset="-128"/>
                <a:ea typeface="Yu Gothic Medium" panose="020B0400000000000000" pitchFamily="34" charset="-128"/>
              </a:endParaRPr>
            </a:p>
            <a:p>
              <a:pPr>
                <a:lnSpc>
                  <a:spcPct val="70000"/>
                </a:lnSpc>
                <a:spcBef>
                  <a:spcPts val="1000"/>
                </a:spcBef>
              </a:pPr>
              <a:r>
                <a:rPr lang="ja-JP" altLang="en-US" sz="2400" b="1" spc="200" dirty="0">
                  <a:solidFill>
                    <a:schemeClr val="bg1"/>
                  </a:solidFill>
                  <a:latin typeface="Yu Gothic Medium" panose="020B0400000000000000" pitchFamily="34" charset="-128"/>
                  <a:ea typeface="Yu Gothic Medium" panose="020B0400000000000000" pitchFamily="34" charset="-128"/>
                </a:rPr>
                <a:t>づく</a:t>
              </a:r>
            </a:p>
          </p:txBody>
        </p:sp>
        <p:grpSp>
          <p:nvGrpSpPr>
            <p:cNvPr id="32" name="グループ化 31">
              <a:extLst>
                <a:ext uri="{FF2B5EF4-FFF2-40B4-BE49-F238E27FC236}">
                  <a16:creationId xmlns:a16="http://schemas.microsoft.com/office/drawing/2014/main" id="{34780474-CF30-4152-A32C-7E6C5EF5CC5F}"/>
                </a:ext>
              </a:extLst>
            </p:cNvPr>
            <p:cNvGrpSpPr/>
            <p:nvPr/>
          </p:nvGrpSpPr>
          <p:grpSpPr>
            <a:xfrm>
              <a:off x="689412" y="1810436"/>
              <a:ext cx="1127074" cy="1127073"/>
              <a:chOff x="1882011" y="3641231"/>
              <a:chExt cx="1552477" cy="1552476"/>
            </a:xfrm>
          </p:grpSpPr>
          <p:sp>
            <p:nvSpPr>
              <p:cNvPr id="39" name="円/楕円 9">
                <a:extLst>
                  <a:ext uri="{FF2B5EF4-FFF2-40B4-BE49-F238E27FC236}">
                    <a16:creationId xmlns:a16="http://schemas.microsoft.com/office/drawing/2014/main" id="{0AA4F641-2E4F-42D3-99CA-B57CCD5C8F25}"/>
                  </a:ext>
                </a:extLst>
              </p:cNvPr>
              <p:cNvSpPr/>
              <p:nvPr/>
            </p:nvSpPr>
            <p:spPr>
              <a:xfrm>
                <a:off x="1882012" y="3641231"/>
                <a:ext cx="1552476" cy="1552476"/>
              </a:xfrm>
              <a:prstGeom prst="ellipse">
                <a:avLst/>
              </a:prstGeom>
              <a:solidFill>
                <a:srgbClr val="EFA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字幕 2">
                <a:extLst>
                  <a:ext uri="{FF2B5EF4-FFF2-40B4-BE49-F238E27FC236}">
                    <a16:creationId xmlns:a16="http://schemas.microsoft.com/office/drawing/2014/main" id="{D3505BFC-6DDE-4DFF-BC31-DA15CAB1FE43}"/>
                  </a:ext>
                </a:extLst>
              </p:cNvPr>
              <p:cNvSpPr txBox="1">
                <a:spLocks/>
              </p:cNvSpPr>
              <p:nvPr/>
            </p:nvSpPr>
            <p:spPr>
              <a:xfrm>
                <a:off x="1882011" y="4111939"/>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a:solidFill>
                      <a:schemeClr val="bg1"/>
                    </a:solidFill>
                    <a:latin typeface="Yu Gothic Medium" panose="020B0400000000000000" pitchFamily="34" charset="-128"/>
                    <a:ea typeface="Yu Gothic Medium" panose="020B0400000000000000" pitchFamily="34" charset="-128"/>
                  </a:rPr>
                  <a:t>ヒト</a:t>
                </a:r>
              </a:p>
            </p:txBody>
          </p:sp>
        </p:grpSp>
        <p:grpSp>
          <p:nvGrpSpPr>
            <p:cNvPr id="33" name="グループ化 32">
              <a:extLst>
                <a:ext uri="{FF2B5EF4-FFF2-40B4-BE49-F238E27FC236}">
                  <a16:creationId xmlns:a16="http://schemas.microsoft.com/office/drawing/2014/main" id="{80C2B53D-73CE-42F5-9396-9F62062BF989}"/>
                </a:ext>
              </a:extLst>
            </p:cNvPr>
            <p:cNvGrpSpPr/>
            <p:nvPr/>
          </p:nvGrpSpPr>
          <p:grpSpPr>
            <a:xfrm>
              <a:off x="198975" y="2595782"/>
              <a:ext cx="1127074" cy="1127073"/>
              <a:chOff x="1003240" y="5058859"/>
              <a:chExt cx="1552477" cy="1552476"/>
            </a:xfrm>
          </p:grpSpPr>
          <p:sp>
            <p:nvSpPr>
              <p:cNvPr id="37" name="円/楕円 17">
                <a:extLst>
                  <a:ext uri="{FF2B5EF4-FFF2-40B4-BE49-F238E27FC236}">
                    <a16:creationId xmlns:a16="http://schemas.microsoft.com/office/drawing/2014/main" id="{61A8E1E6-C20A-4492-B6A3-481DE3A567E5}"/>
                  </a:ext>
                </a:extLst>
              </p:cNvPr>
              <p:cNvSpPr/>
              <p:nvPr/>
            </p:nvSpPr>
            <p:spPr>
              <a:xfrm>
                <a:off x="1003241" y="5058859"/>
                <a:ext cx="1552476" cy="1552476"/>
              </a:xfrm>
              <a:prstGeom prst="ellipse">
                <a:avLst/>
              </a:prstGeom>
              <a:solidFill>
                <a:srgbClr val="E77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字幕 2">
                <a:extLst>
                  <a:ext uri="{FF2B5EF4-FFF2-40B4-BE49-F238E27FC236}">
                    <a16:creationId xmlns:a16="http://schemas.microsoft.com/office/drawing/2014/main" id="{8B19D861-BDB2-4E02-AC0E-C0F77C6C1F2F}"/>
                  </a:ext>
                </a:extLst>
              </p:cNvPr>
              <p:cNvSpPr txBox="1">
                <a:spLocks/>
              </p:cNvSpPr>
              <p:nvPr/>
            </p:nvSpPr>
            <p:spPr>
              <a:xfrm>
                <a:off x="1003240" y="5568702"/>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a:solidFill>
                      <a:schemeClr val="bg1"/>
                    </a:solidFill>
                    <a:latin typeface="Yu Gothic Medium" panose="020B0400000000000000" pitchFamily="34" charset="-128"/>
                    <a:ea typeface="Yu Gothic Medium" panose="020B0400000000000000" pitchFamily="34" charset="-128"/>
                  </a:rPr>
                  <a:t>モノ</a:t>
                </a:r>
              </a:p>
            </p:txBody>
          </p:sp>
        </p:grpSp>
        <p:grpSp>
          <p:nvGrpSpPr>
            <p:cNvPr id="34" name="グループ化 33">
              <a:extLst>
                <a:ext uri="{FF2B5EF4-FFF2-40B4-BE49-F238E27FC236}">
                  <a16:creationId xmlns:a16="http://schemas.microsoft.com/office/drawing/2014/main" id="{596568F4-B2EB-44A3-A540-96DE7A1DC060}"/>
                </a:ext>
              </a:extLst>
            </p:cNvPr>
            <p:cNvGrpSpPr/>
            <p:nvPr/>
          </p:nvGrpSpPr>
          <p:grpSpPr>
            <a:xfrm>
              <a:off x="1145408" y="2595783"/>
              <a:ext cx="1127075" cy="1127073"/>
              <a:chOff x="2550252" y="4873210"/>
              <a:chExt cx="1552479" cy="1552476"/>
            </a:xfrm>
          </p:grpSpPr>
          <p:sp>
            <p:nvSpPr>
              <p:cNvPr id="35" name="円/楕円 19">
                <a:extLst>
                  <a:ext uri="{FF2B5EF4-FFF2-40B4-BE49-F238E27FC236}">
                    <a16:creationId xmlns:a16="http://schemas.microsoft.com/office/drawing/2014/main" id="{A0DABFB5-31AD-4521-A27F-7CA40B7BC015}"/>
                  </a:ext>
                </a:extLst>
              </p:cNvPr>
              <p:cNvSpPr/>
              <p:nvPr/>
            </p:nvSpPr>
            <p:spPr>
              <a:xfrm>
                <a:off x="2550255" y="4873210"/>
                <a:ext cx="1552476" cy="1552476"/>
              </a:xfrm>
              <a:prstGeom prst="ellipse">
                <a:avLst/>
              </a:prstGeom>
              <a:solidFill>
                <a:srgbClr val="60B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字幕 2">
                <a:extLst>
                  <a:ext uri="{FF2B5EF4-FFF2-40B4-BE49-F238E27FC236}">
                    <a16:creationId xmlns:a16="http://schemas.microsoft.com/office/drawing/2014/main" id="{F7615B7D-A3DB-480B-9666-4130D2E8A23E}"/>
                  </a:ext>
                </a:extLst>
              </p:cNvPr>
              <p:cNvSpPr txBox="1">
                <a:spLocks/>
              </p:cNvSpPr>
              <p:nvPr/>
            </p:nvSpPr>
            <p:spPr>
              <a:xfrm>
                <a:off x="2550252" y="5383053"/>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dirty="0">
                    <a:solidFill>
                      <a:schemeClr val="bg1"/>
                    </a:solidFill>
                    <a:latin typeface="Yu Gothic Medium" panose="020B0400000000000000" pitchFamily="34" charset="-128"/>
                    <a:ea typeface="Yu Gothic Medium" panose="020B0400000000000000" pitchFamily="34" charset="-128"/>
                  </a:rPr>
                  <a:t>バ</a:t>
                </a:r>
              </a:p>
            </p:txBody>
          </p:sp>
        </p:grpSp>
      </p:grpSp>
      <p:grpSp>
        <p:nvGrpSpPr>
          <p:cNvPr id="8" name="グループ化 7">
            <a:extLst>
              <a:ext uri="{FF2B5EF4-FFF2-40B4-BE49-F238E27FC236}">
                <a16:creationId xmlns:a16="http://schemas.microsoft.com/office/drawing/2014/main" id="{30D8C89E-76C6-75AD-E1C5-AAB6552EDA7C}"/>
              </a:ext>
            </a:extLst>
          </p:cNvPr>
          <p:cNvGrpSpPr/>
          <p:nvPr/>
        </p:nvGrpSpPr>
        <p:grpSpPr>
          <a:xfrm>
            <a:off x="402963" y="722006"/>
            <a:ext cx="9669315" cy="320450"/>
            <a:chOff x="545306" y="100497"/>
            <a:chExt cx="9669315" cy="320450"/>
          </a:xfrm>
        </p:grpSpPr>
        <p:cxnSp>
          <p:nvCxnSpPr>
            <p:cNvPr id="4" name="直線コネクタ 3">
              <a:extLst>
                <a:ext uri="{FF2B5EF4-FFF2-40B4-BE49-F238E27FC236}">
                  <a16:creationId xmlns:a16="http://schemas.microsoft.com/office/drawing/2014/main" id="{1B845B5F-F558-5C8E-EF53-ED3D3CE67616}"/>
                </a:ext>
              </a:extLst>
            </p:cNvPr>
            <p:cNvCxnSpPr>
              <a:cxnSpLocks/>
            </p:cNvCxnSpPr>
            <p:nvPr/>
          </p:nvCxnSpPr>
          <p:spPr>
            <a:xfrm>
              <a:off x="545306" y="326698"/>
              <a:ext cx="4942943" cy="0"/>
            </a:xfrm>
            <a:prstGeom prst="line">
              <a:avLst/>
            </a:prstGeom>
            <a:ln w="254000" cmpd="sng">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5" name="コンテンツ プレースホルダー 1">
              <a:extLst>
                <a:ext uri="{FF2B5EF4-FFF2-40B4-BE49-F238E27FC236}">
                  <a16:creationId xmlns:a16="http://schemas.microsoft.com/office/drawing/2014/main" id="{266324B7-3122-44FC-FE98-B38D0240CCCB}"/>
                </a:ext>
              </a:extLst>
            </p:cNvPr>
            <p:cNvSpPr txBox="1">
              <a:spLocks/>
            </p:cNvSpPr>
            <p:nvPr/>
          </p:nvSpPr>
          <p:spPr>
            <a:xfrm>
              <a:off x="613420" y="100497"/>
              <a:ext cx="9601201" cy="320450"/>
            </a:xfrm>
            <a:prstGeom prst="rect">
              <a:avLst/>
            </a:prstGeom>
          </p:spPr>
          <p:txBody>
            <a:bodyPr lIns="0" tIns="0" rIns="0" bIns="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en-US" altLang="ja-JP" sz="2200" b="1" dirty="0">
                  <a:latin typeface="Yu Gothic Medium" panose="020B0400000000000000" pitchFamily="34" charset="-128"/>
                  <a:ea typeface="Yu Gothic Medium" panose="020B0400000000000000" pitchFamily="34" charset="-128"/>
                </a:rPr>
                <a:t>2</a:t>
              </a:r>
              <a:r>
                <a:rPr lang="ja-JP" altLang="en-US" sz="2200" b="1">
                  <a:latin typeface="Yu Gothic Medium" panose="020B0400000000000000" pitchFamily="34" charset="-128"/>
                  <a:ea typeface="Yu Gothic Medium" panose="020B0400000000000000" pitchFamily="34" charset="-128"/>
                </a:rPr>
                <a:t>．</a:t>
              </a:r>
              <a:r>
                <a:rPr lang="ja-JP" altLang="en-US" sz="2200" b="1" dirty="0">
                  <a:latin typeface="Yu Gothic Medium" panose="020B0400000000000000" pitchFamily="34" charset="-128"/>
                  <a:ea typeface="Yu Gothic Medium" panose="020B0400000000000000" pitchFamily="34" charset="-128"/>
                </a:rPr>
                <a:t>具体的な取組（村内・南河内広域）</a:t>
              </a:r>
              <a:endParaRPr lang="ja-JP" altLang="ja-JP" sz="2200" b="1" dirty="0">
                <a:latin typeface="Yu Gothic Medium" panose="020B0400000000000000" pitchFamily="34" charset="-128"/>
                <a:ea typeface="Yu Gothic Medium" panose="020B0400000000000000" pitchFamily="34" charset="-128"/>
              </a:endParaRPr>
            </a:p>
          </p:txBody>
        </p:sp>
      </p:grpSp>
      <p:sp>
        <p:nvSpPr>
          <p:cNvPr id="41" name="コンテンツ プレースホルダー 1">
            <a:extLst>
              <a:ext uri="{FF2B5EF4-FFF2-40B4-BE49-F238E27FC236}">
                <a16:creationId xmlns:a16="http://schemas.microsoft.com/office/drawing/2014/main" id="{D29EE45C-D7CB-47D7-BA4A-76AC96CEA0B9}"/>
              </a:ext>
            </a:extLst>
          </p:cNvPr>
          <p:cNvSpPr txBox="1">
            <a:spLocks/>
          </p:cNvSpPr>
          <p:nvPr/>
        </p:nvSpPr>
        <p:spPr>
          <a:xfrm>
            <a:off x="5564865" y="6202265"/>
            <a:ext cx="1632744"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1600" dirty="0">
                <a:latin typeface="Yu Gothic" panose="020B0400000000000000" pitchFamily="34" charset="-128"/>
                <a:ea typeface="Yu Gothic" panose="020B0400000000000000" pitchFamily="34" charset="-128"/>
              </a:rPr>
              <a:t>観光農園</a:t>
            </a:r>
            <a:endParaRPr lang="ja-JP" altLang="ja-JP" sz="1600" dirty="0">
              <a:latin typeface="Yu Gothic" panose="020B0400000000000000" pitchFamily="34" charset="-128"/>
              <a:ea typeface="Yu Gothic" panose="020B0400000000000000" pitchFamily="34" charset="-128"/>
            </a:endParaRPr>
          </a:p>
        </p:txBody>
      </p:sp>
      <p:sp>
        <p:nvSpPr>
          <p:cNvPr id="42" name="コンテンツ プレースホルダー 1">
            <a:extLst>
              <a:ext uri="{FF2B5EF4-FFF2-40B4-BE49-F238E27FC236}">
                <a16:creationId xmlns:a16="http://schemas.microsoft.com/office/drawing/2014/main" id="{E9AC796C-4498-4EC1-BF1B-9DBA5D18616E}"/>
              </a:ext>
            </a:extLst>
          </p:cNvPr>
          <p:cNvSpPr txBox="1">
            <a:spLocks/>
          </p:cNvSpPr>
          <p:nvPr/>
        </p:nvSpPr>
        <p:spPr>
          <a:xfrm>
            <a:off x="8135120" y="6218649"/>
            <a:ext cx="1632744"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1600" dirty="0">
                <a:latin typeface="Yu Gothic" panose="020B0400000000000000" pitchFamily="34" charset="-128"/>
                <a:ea typeface="Yu Gothic" panose="020B0400000000000000" pitchFamily="34" charset="-128"/>
              </a:rPr>
              <a:t>いちごハウス群</a:t>
            </a:r>
            <a:endParaRPr lang="ja-JP" altLang="ja-JP" sz="1600" dirty="0">
              <a:latin typeface="Yu Gothic" panose="020B0400000000000000" pitchFamily="34" charset="-128"/>
              <a:ea typeface="Yu Gothic" panose="020B0400000000000000" pitchFamily="34" charset="-128"/>
            </a:endParaRPr>
          </a:p>
        </p:txBody>
      </p:sp>
      <p:pic>
        <p:nvPicPr>
          <p:cNvPr id="10" name="図 9">
            <a:extLst>
              <a:ext uri="{FF2B5EF4-FFF2-40B4-BE49-F238E27FC236}">
                <a16:creationId xmlns:a16="http://schemas.microsoft.com/office/drawing/2014/main" id="{451B7D8E-FB74-468A-2879-AF9F27BE09C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221098" y="4653639"/>
            <a:ext cx="2320279" cy="1556496"/>
          </a:xfrm>
          <a:prstGeom prst="rect">
            <a:avLst/>
          </a:prstGeom>
        </p:spPr>
      </p:pic>
      <p:pic>
        <p:nvPicPr>
          <p:cNvPr id="12" name="図 11">
            <a:extLst>
              <a:ext uri="{FF2B5EF4-FFF2-40B4-BE49-F238E27FC236}">
                <a16:creationId xmlns:a16="http://schemas.microsoft.com/office/drawing/2014/main" id="{699B7344-DAF8-A1FE-1616-0F06C449AB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75837" y="4659032"/>
            <a:ext cx="2429168" cy="1556496"/>
          </a:xfrm>
          <a:prstGeom prst="rect">
            <a:avLst/>
          </a:prstGeom>
        </p:spPr>
      </p:pic>
    </p:spTree>
    <p:extLst>
      <p:ext uri="{BB962C8B-B14F-4D97-AF65-F5344CB8AC3E}">
        <p14:creationId xmlns:p14="http://schemas.microsoft.com/office/powerpoint/2010/main" val="345288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87C0-F200-590C-1CEF-239CF6E5B605}"/>
              </a:ext>
            </a:extLst>
          </p:cNvPr>
          <p:cNvSpPr>
            <a:spLocks noGrp="1"/>
          </p:cNvSpPr>
          <p:nvPr>
            <p:ph type="sldNum" sz="quarter" idx="12"/>
          </p:nvPr>
        </p:nvSpPr>
        <p:spPr>
          <a:xfrm>
            <a:off x="8282939" y="7157192"/>
            <a:ext cx="2405658" cy="402483"/>
          </a:xfrm>
        </p:spPr>
        <p:txBody>
          <a:bodyPr/>
          <a:lstStyle/>
          <a:p>
            <a:fld id="{9D190EBB-D665-DF45-A028-AEF9E2BB63F5}" type="slidenum">
              <a:rPr kumimoji="1" lang="ja-JP" altLang="en-US" smtClean="0"/>
              <a:t>11</a:t>
            </a:fld>
            <a:endParaRPr kumimoji="1" lang="ja-JP" altLang="en-US"/>
          </a:p>
        </p:txBody>
      </p:sp>
      <p:sp>
        <p:nvSpPr>
          <p:cNvPr id="3" name="タイトル 2">
            <a:extLst>
              <a:ext uri="{FF2B5EF4-FFF2-40B4-BE49-F238E27FC236}">
                <a16:creationId xmlns:a16="http://schemas.microsoft.com/office/drawing/2014/main" id="{D2D8D7B9-5B76-DF48-E822-B7E78EE1CBEE}"/>
              </a:ext>
            </a:extLst>
          </p:cNvPr>
          <p:cNvSpPr>
            <a:spLocks noGrp="1"/>
          </p:cNvSpPr>
          <p:nvPr>
            <p:ph type="title"/>
          </p:nvPr>
        </p:nvSpPr>
        <p:spPr>
          <a:xfrm>
            <a:off x="3320406" y="17472"/>
            <a:ext cx="7371407" cy="389111"/>
          </a:xfrm>
        </p:spPr>
        <p:txBody>
          <a:bodyPr/>
          <a:lstStyle/>
          <a:p>
            <a:r>
              <a:rPr lang="ja-JP" altLang="en-US"/>
              <a:t>第</a:t>
            </a:r>
            <a:r>
              <a:rPr lang="en-US" altLang="ja-JP" dirty="0"/>
              <a:t>4</a:t>
            </a:r>
            <a:r>
              <a:rPr lang="ja-JP" altLang="en-US"/>
              <a:t>章</a:t>
            </a:r>
            <a:r>
              <a:rPr lang="ja-JP" altLang="en-US" dirty="0"/>
              <a:t>｜</a:t>
            </a:r>
            <a:r>
              <a:rPr lang="ja-JP" altLang="ja-JP" b="1" dirty="0"/>
              <a:t>活性化</a:t>
            </a:r>
            <a:r>
              <a:rPr lang="ja-JP" altLang="en-US" b="1" dirty="0"/>
              <a:t>に向けた</a:t>
            </a:r>
            <a:r>
              <a:rPr lang="ja-JP" altLang="ja-JP" b="1" dirty="0"/>
              <a:t>具体的な取組</a:t>
            </a:r>
            <a:endParaRPr kumimoji="1" lang="ja-JP" altLang="en-US" dirty="0"/>
          </a:p>
        </p:txBody>
      </p:sp>
      <p:sp>
        <p:nvSpPr>
          <p:cNvPr id="9" name="コンテンツ プレースホルダー 1">
            <a:extLst>
              <a:ext uri="{FF2B5EF4-FFF2-40B4-BE49-F238E27FC236}">
                <a16:creationId xmlns:a16="http://schemas.microsoft.com/office/drawing/2014/main" id="{BD96C573-7990-D378-99D1-D7182E0C710D}"/>
              </a:ext>
            </a:extLst>
          </p:cNvPr>
          <p:cNvSpPr txBox="1">
            <a:spLocks/>
          </p:cNvSpPr>
          <p:nvPr/>
        </p:nvSpPr>
        <p:spPr>
          <a:xfrm>
            <a:off x="432804" y="937492"/>
            <a:ext cx="7868549" cy="242283"/>
          </a:xfrm>
          <a:prstGeom prst="rect">
            <a:avLst/>
          </a:prstGeom>
        </p:spPr>
        <p:txBody>
          <a:bodyPr lIns="0" tIns="0" rIns="0" bIns="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2200" b="1">
                <a:solidFill>
                  <a:schemeClr val="bg2">
                    <a:lumMod val="25000"/>
                  </a:schemeClr>
                </a:solidFill>
                <a:latin typeface="Yu Gothic Medium" panose="020B0400000000000000" pitchFamily="34" charset="-128"/>
                <a:ea typeface="Yu Gothic Medium" panose="020B0400000000000000" pitchFamily="34" charset="-128"/>
              </a:rPr>
              <a:t>（</a:t>
            </a:r>
            <a:r>
              <a:rPr lang="en-US" altLang="ja-JP" sz="2200" b="1" dirty="0">
                <a:solidFill>
                  <a:schemeClr val="bg2">
                    <a:lumMod val="25000"/>
                  </a:schemeClr>
                </a:solidFill>
                <a:latin typeface="Yu Gothic Medium" panose="020B0400000000000000" pitchFamily="34" charset="-128"/>
                <a:ea typeface="Yu Gothic Medium" panose="020B0400000000000000" pitchFamily="34" charset="-128"/>
              </a:rPr>
              <a:t>2</a:t>
            </a:r>
            <a:r>
              <a:rPr lang="ja-JP" altLang="en-US" sz="2200" b="1">
                <a:solidFill>
                  <a:schemeClr val="bg2">
                    <a:lumMod val="25000"/>
                  </a:schemeClr>
                </a:solidFill>
                <a:latin typeface="Yu Gothic Medium" panose="020B0400000000000000" pitchFamily="34" charset="-128"/>
                <a:ea typeface="Yu Gothic Medium" panose="020B0400000000000000" pitchFamily="34" charset="-128"/>
              </a:rPr>
              <a:t>）</a:t>
            </a:r>
            <a:r>
              <a:rPr lang="en-US" altLang="ja-JP" sz="2200" b="1" dirty="0">
                <a:solidFill>
                  <a:schemeClr val="bg2">
                    <a:lumMod val="25000"/>
                  </a:schemeClr>
                </a:solidFill>
                <a:latin typeface="Yu Gothic Medium" panose="020B0400000000000000" pitchFamily="34" charset="-128"/>
                <a:ea typeface="Yu Gothic Medium" panose="020B0400000000000000" pitchFamily="34" charset="-128"/>
              </a:rPr>
              <a:t> </a:t>
            </a:r>
            <a:r>
              <a:rPr lang="ja-JP" altLang="en-US" sz="2200" b="1" dirty="0">
                <a:solidFill>
                  <a:schemeClr val="bg2">
                    <a:lumMod val="25000"/>
                  </a:schemeClr>
                </a:solidFill>
                <a:latin typeface="Yu Gothic Medium" panose="020B0400000000000000" pitchFamily="34" charset="-128"/>
                <a:ea typeface="Yu Gothic Medium" panose="020B0400000000000000" pitchFamily="34" charset="-128"/>
              </a:rPr>
              <a:t>特産品を磨き、買いに訪れたくなる“村ブランド”の創出</a:t>
            </a:r>
            <a:endParaRPr lang="ja-JP" altLang="ja-JP" sz="2200" b="1" dirty="0">
              <a:solidFill>
                <a:schemeClr val="bg2">
                  <a:lumMod val="25000"/>
                </a:schemeClr>
              </a:solidFill>
              <a:latin typeface="Yu Gothic Medium" panose="020B0400000000000000" pitchFamily="34" charset="-128"/>
              <a:ea typeface="Yu Gothic Medium" panose="020B0400000000000000" pitchFamily="34" charset="-128"/>
            </a:endParaRPr>
          </a:p>
        </p:txBody>
      </p:sp>
      <p:sp>
        <p:nvSpPr>
          <p:cNvPr id="10" name="コンテンツ プレースホルダー 1">
            <a:extLst>
              <a:ext uri="{FF2B5EF4-FFF2-40B4-BE49-F238E27FC236}">
                <a16:creationId xmlns:a16="http://schemas.microsoft.com/office/drawing/2014/main" id="{60FD7175-50E9-50E6-8C6A-3980BE9E994E}"/>
              </a:ext>
            </a:extLst>
          </p:cNvPr>
          <p:cNvSpPr txBox="1">
            <a:spLocks/>
          </p:cNvSpPr>
          <p:nvPr/>
        </p:nvSpPr>
        <p:spPr>
          <a:xfrm>
            <a:off x="3923904" y="3018123"/>
            <a:ext cx="6930144" cy="176759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⑤</a:t>
            </a:r>
            <a:r>
              <a:rPr lang="ja-JP" altLang="en-US" sz="1600" dirty="0">
                <a:latin typeface="Yu Gothic" panose="020B0400000000000000" pitchFamily="34" charset="-128"/>
                <a:ea typeface="Yu Gothic" panose="020B0400000000000000" pitchFamily="34" charset="-128"/>
              </a:rPr>
              <a:t>間伐・河内材（村内産）利用促進（加工品など）</a:t>
            </a:r>
          </a:p>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⑥</a:t>
            </a:r>
            <a:r>
              <a:rPr lang="ja-JP" altLang="en-US" sz="1600" dirty="0">
                <a:latin typeface="Yu Gothic" panose="020B0400000000000000" pitchFamily="34" charset="-128"/>
                <a:ea typeface="Yu Gothic" panose="020B0400000000000000" pitchFamily="34" charset="-128"/>
              </a:rPr>
              <a:t>特産品の大阪市内などでの</a:t>
            </a:r>
            <a:r>
              <a:rPr lang="en-US" altLang="ja-JP" sz="1600" dirty="0">
                <a:latin typeface="Yu Gothic" panose="020B0400000000000000" pitchFamily="34" charset="-128"/>
                <a:ea typeface="Yu Gothic" panose="020B0400000000000000" pitchFamily="34" charset="-128"/>
              </a:rPr>
              <a:t>PR</a:t>
            </a:r>
            <a:r>
              <a:rPr lang="ja-JP" altLang="en-US" sz="1600" dirty="0">
                <a:latin typeface="Yu Gothic" panose="020B0400000000000000" pitchFamily="34" charset="-128"/>
                <a:ea typeface="Yu Gothic" panose="020B0400000000000000" pitchFamily="34" charset="-128"/>
              </a:rPr>
              <a:t>（マルシェなど）</a:t>
            </a:r>
          </a:p>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⑦</a:t>
            </a:r>
            <a:r>
              <a:rPr lang="ja-JP" altLang="en-US" sz="1600" dirty="0">
                <a:latin typeface="Yu Gothic" panose="020B0400000000000000" pitchFamily="34" charset="-128"/>
                <a:ea typeface="Yu Gothic" panose="020B0400000000000000" pitchFamily="34" charset="-128"/>
              </a:rPr>
              <a:t>森林カーボンクレジットの導入検討</a:t>
            </a:r>
            <a:endParaRPr lang="en-US" altLang="ja-JP" sz="1600" dirty="0">
              <a:latin typeface="Yu Gothic" panose="020B0400000000000000" pitchFamily="34" charset="-128"/>
              <a:ea typeface="Yu Gothic" panose="020B0400000000000000" pitchFamily="34" charset="-128"/>
            </a:endParaRPr>
          </a:p>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⑧</a:t>
            </a:r>
            <a:r>
              <a:rPr lang="ja-JP" altLang="en-US" sz="1600" dirty="0">
                <a:latin typeface="Yu Gothic" panose="020B0400000000000000" pitchFamily="34" charset="-128"/>
                <a:ea typeface="Yu Gothic" panose="020B0400000000000000" pitchFamily="34" charset="-128"/>
              </a:rPr>
              <a:t>省力化・低コスト化技術を導入した主伐・再造林の促進</a:t>
            </a:r>
            <a:endParaRPr lang="en-US" altLang="ja-JP" sz="1600" dirty="0">
              <a:latin typeface="Yu Gothic" panose="020B0400000000000000" pitchFamily="34" charset="-128"/>
              <a:ea typeface="Yu Gothic" panose="020B0400000000000000" pitchFamily="34" charset="-128"/>
            </a:endParaRPr>
          </a:p>
          <a:p>
            <a:pPr marL="177800" indent="-177800">
              <a:lnSpc>
                <a:spcPct val="130000"/>
              </a:lnSpc>
              <a:buNone/>
            </a:pPr>
            <a:endParaRPr lang="ja-JP" altLang="en-US" sz="1600" dirty="0">
              <a:latin typeface="Yu Gothic" panose="020B0400000000000000" pitchFamily="34" charset="-128"/>
              <a:ea typeface="Yu Gothic" panose="020B0400000000000000" pitchFamily="34" charset="-128"/>
            </a:endParaRPr>
          </a:p>
        </p:txBody>
      </p:sp>
      <p:cxnSp>
        <p:nvCxnSpPr>
          <p:cNvPr id="11" name="直線コネクタ 10">
            <a:extLst>
              <a:ext uri="{FF2B5EF4-FFF2-40B4-BE49-F238E27FC236}">
                <a16:creationId xmlns:a16="http://schemas.microsoft.com/office/drawing/2014/main" id="{9798E605-39B6-FB2F-B9B4-7919BD0164A8}"/>
              </a:ext>
            </a:extLst>
          </p:cNvPr>
          <p:cNvCxnSpPr>
            <a:cxnSpLocks/>
          </p:cNvCxnSpPr>
          <p:nvPr/>
        </p:nvCxnSpPr>
        <p:spPr>
          <a:xfrm>
            <a:off x="622308" y="1374109"/>
            <a:ext cx="7644604"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2" name="コンテンツ プレースホルダー 1">
            <a:extLst>
              <a:ext uri="{FF2B5EF4-FFF2-40B4-BE49-F238E27FC236}">
                <a16:creationId xmlns:a16="http://schemas.microsoft.com/office/drawing/2014/main" id="{A5BC511F-216C-B2E3-5183-00AD99A2B3E9}"/>
              </a:ext>
            </a:extLst>
          </p:cNvPr>
          <p:cNvSpPr txBox="1">
            <a:spLocks/>
          </p:cNvSpPr>
          <p:nvPr/>
        </p:nvSpPr>
        <p:spPr>
          <a:xfrm>
            <a:off x="622308" y="1462449"/>
            <a:ext cx="7521567" cy="953858"/>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just">
              <a:lnSpc>
                <a:spcPct val="130000"/>
              </a:lnSpc>
              <a:buNone/>
            </a:pPr>
            <a:r>
              <a:rPr lang="ja-JP" altLang="en-US" sz="1600" dirty="0">
                <a:latin typeface="Yu Gothic" panose="020B0400000000000000" pitchFamily="34" charset="-128"/>
                <a:ea typeface="Yu Gothic" panose="020B0400000000000000" pitchFamily="34" charset="-128"/>
              </a:rPr>
              <a:t>　“村ブランド”の創出に向け、間伐材の加工品への活用や良質な水と棚田を活かしたブランド米づくり、次世代フルーツやふるさと納税返礼品の開発、大阪市内などでの特産品</a:t>
            </a:r>
            <a:r>
              <a:rPr lang="en-US" altLang="ja-JP" sz="1600" dirty="0">
                <a:latin typeface="Yu Gothic" panose="020B0400000000000000" pitchFamily="34" charset="-128"/>
                <a:ea typeface="Yu Gothic" panose="020B0400000000000000" pitchFamily="34" charset="-128"/>
              </a:rPr>
              <a:t>PR</a:t>
            </a:r>
            <a:r>
              <a:rPr lang="ja-JP" altLang="en-US" sz="1600" dirty="0">
                <a:latin typeface="Yu Gothic" panose="020B0400000000000000" pitchFamily="34" charset="-128"/>
                <a:ea typeface="Yu Gothic" panose="020B0400000000000000" pitchFamily="34" charset="-128"/>
              </a:rPr>
              <a:t>を推進する。</a:t>
            </a:r>
            <a:endParaRPr lang="ja-JP" altLang="ja-JP" sz="1600" dirty="0">
              <a:latin typeface="Yu Gothic" panose="020B0400000000000000" pitchFamily="34" charset="-128"/>
              <a:ea typeface="Yu Gothic" panose="020B0400000000000000" pitchFamily="34" charset="-128"/>
            </a:endParaRPr>
          </a:p>
        </p:txBody>
      </p:sp>
      <p:sp>
        <p:nvSpPr>
          <p:cNvPr id="13" name="ホームベース 12">
            <a:extLst>
              <a:ext uri="{FF2B5EF4-FFF2-40B4-BE49-F238E27FC236}">
                <a16:creationId xmlns:a16="http://schemas.microsoft.com/office/drawing/2014/main" id="{F84F55E7-2408-E469-C42C-F9DC50FE37FA}"/>
              </a:ext>
            </a:extLst>
          </p:cNvPr>
          <p:cNvSpPr/>
          <p:nvPr/>
        </p:nvSpPr>
        <p:spPr>
          <a:xfrm>
            <a:off x="3923904" y="2587042"/>
            <a:ext cx="2844004" cy="352524"/>
          </a:xfrm>
          <a:prstGeom prst="homePlate">
            <a:avLst>
              <a:gd name="adj" fmla="val 29580"/>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短期</a:t>
            </a:r>
            <a:r>
              <a:rPr kumimoji="1" lang="ja-JP" altLang="en-US" sz="1200" b="1" spc="-20" dirty="0">
                <a:solidFill>
                  <a:schemeClr val="bg1"/>
                </a:solidFill>
                <a:latin typeface="Yu Gothic" panose="020B0400000000000000" pitchFamily="34" charset="-128"/>
                <a:ea typeface="Yu Gothic" panose="020B0400000000000000" pitchFamily="34" charset="-128"/>
              </a:rPr>
              <a:t>（令和</a:t>
            </a:r>
            <a:r>
              <a:rPr kumimoji="1" lang="en-US" altLang="ja-JP" sz="1200" b="1" spc="-20" dirty="0">
                <a:solidFill>
                  <a:schemeClr val="bg1"/>
                </a:solidFill>
                <a:latin typeface="Yu Gothic" panose="020B0400000000000000" pitchFamily="34" charset="-128"/>
                <a:ea typeface="Yu Gothic" panose="020B0400000000000000" pitchFamily="34" charset="-128"/>
              </a:rPr>
              <a:t>8</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kumimoji="1" lang="en-US" altLang="ja-JP" sz="1200" b="1" spc="-20" dirty="0">
                <a:solidFill>
                  <a:schemeClr val="bg1"/>
                </a:solidFill>
                <a:latin typeface="Yu Gothic" panose="020B0400000000000000" pitchFamily="34" charset="-128"/>
                <a:ea typeface="Yu Gothic" panose="020B0400000000000000" pitchFamily="34" charset="-128"/>
              </a:rPr>
              <a:t>9</a:t>
            </a:r>
            <a:r>
              <a:rPr kumimoji="1" lang="ja-JP" altLang="en-US" sz="1200" b="1" spc="-20" dirty="0">
                <a:solidFill>
                  <a:schemeClr val="bg1"/>
                </a:solidFill>
                <a:latin typeface="Yu Gothic" panose="020B0400000000000000" pitchFamily="34" charset="-128"/>
                <a:ea typeface="Yu Gothic" panose="020B0400000000000000" pitchFamily="34" charset="-128"/>
              </a:rPr>
              <a:t>年度） </a:t>
            </a:r>
          </a:p>
        </p:txBody>
      </p:sp>
      <p:sp>
        <p:nvSpPr>
          <p:cNvPr id="17" name="ホームベース 16">
            <a:extLst>
              <a:ext uri="{FF2B5EF4-FFF2-40B4-BE49-F238E27FC236}">
                <a16:creationId xmlns:a16="http://schemas.microsoft.com/office/drawing/2014/main" id="{B6B449B5-6B84-7DF3-68E7-D7B5CA3DC83C}"/>
              </a:ext>
            </a:extLst>
          </p:cNvPr>
          <p:cNvSpPr/>
          <p:nvPr/>
        </p:nvSpPr>
        <p:spPr>
          <a:xfrm>
            <a:off x="3923904" y="4918646"/>
            <a:ext cx="2844004" cy="352524"/>
          </a:xfrm>
          <a:prstGeom prst="homePlate">
            <a:avLst>
              <a:gd name="adj" fmla="val 29580"/>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中期</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lang="ja-JP" altLang="en-US" sz="1200" b="1" spc="-20" dirty="0">
                <a:solidFill>
                  <a:schemeClr val="bg1"/>
                </a:solidFill>
                <a:latin typeface="Yu Gothic" panose="020B0400000000000000" pitchFamily="34" charset="-128"/>
                <a:ea typeface="Yu Gothic" panose="020B0400000000000000" pitchFamily="34" charset="-128"/>
              </a:rPr>
              <a:t>令和</a:t>
            </a:r>
            <a:r>
              <a:rPr lang="en-US" altLang="ja-JP" sz="1200" b="1" spc="-20" dirty="0">
                <a:solidFill>
                  <a:schemeClr val="bg1"/>
                </a:solidFill>
                <a:latin typeface="Yu Gothic" panose="020B0400000000000000" pitchFamily="34" charset="-128"/>
                <a:ea typeface="Yu Gothic" panose="020B0400000000000000" pitchFamily="34" charset="-128"/>
              </a:rPr>
              <a:t>10</a:t>
            </a:r>
            <a:r>
              <a:rPr lang="ja-JP" altLang="en-US" sz="1200" b="1" spc="-20" dirty="0">
                <a:solidFill>
                  <a:schemeClr val="bg1"/>
                </a:solidFill>
                <a:latin typeface="Yu Gothic" panose="020B0400000000000000" pitchFamily="34" charset="-128"/>
                <a:ea typeface="Yu Gothic" panose="020B0400000000000000" pitchFamily="34" charset="-128"/>
              </a:rPr>
              <a:t>～</a:t>
            </a:r>
            <a:r>
              <a:rPr lang="en-US" altLang="ja-JP" sz="1200" b="1" spc="-20" dirty="0">
                <a:solidFill>
                  <a:schemeClr val="bg1"/>
                </a:solidFill>
                <a:latin typeface="Yu Gothic" panose="020B0400000000000000" pitchFamily="34" charset="-128"/>
                <a:ea typeface="Yu Gothic" panose="020B0400000000000000" pitchFamily="34" charset="-128"/>
              </a:rPr>
              <a:t>12</a:t>
            </a:r>
            <a:r>
              <a:rPr lang="ja-JP" altLang="en-US" sz="1200" b="1" spc="-20" dirty="0">
                <a:solidFill>
                  <a:schemeClr val="bg1"/>
                </a:solidFill>
                <a:latin typeface="Yu Gothic" panose="020B0400000000000000" pitchFamily="34" charset="-128"/>
                <a:ea typeface="Yu Gothic" panose="020B0400000000000000" pitchFamily="34" charset="-128"/>
              </a:rPr>
              <a:t>年度）</a:t>
            </a:r>
            <a:endParaRPr kumimoji="1" lang="ja-JP" altLang="en-US" sz="1200" b="1" dirty="0">
              <a:solidFill>
                <a:schemeClr val="bg1"/>
              </a:solidFill>
              <a:latin typeface="Yu Gothic" panose="020B0400000000000000" pitchFamily="34" charset="-128"/>
              <a:ea typeface="Yu Gothic" panose="020B0400000000000000" pitchFamily="34" charset="-128"/>
            </a:endParaRPr>
          </a:p>
        </p:txBody>
      </p:sp>
      <p:sp>
        <p:nvSpPr>
          <p:cNvPr id="18" name="コンテンツ プレースホルダー 1">
            <a:extLst>
              <a:ext uri="{FF2B5EF4-FFF2-40B4-BE49-F238E27FC236}">
                <a16:creationId xmlns:a16="http://schemas.microsoft.com/office/drawing/2014/main" id="{BE757833-3360-B06F-E165-6AA88AF07C84}"/>
              </a:ext>
            </a:extLst>
          </p:cNvPr>
          <p:cNvSpPr txBox="1">
            <a:spLocks/>
          </p:cNvSpPr>
          <p:nvPr/>
        </p:nvSpPr>
        <p:spPr>
          <a:xfrm>
            <a:off x="3947174" y="5358629"/>
            <a:ext cx="6744639" cy="1386556"/>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⑨</a:t>
            </a:r>
            <a:r>
              <a:rPr lang="ja-JP" altLang="en-US" sz="1600" dirty="0">
                <a:latin typeface="Yu Gothic" panose="020B0400000000000000" pitchFamily="34" charset="-128"/>
                <a:ea typeface="Yu Gothic" panose="020B0400000000000000" pitchFamily="34" charset="-128"/>
              </a:rPr>
              <a:t>良質な水と棚田の活用（ブランド米など）</a:t>
            </a:r>
            <a:endParaRPr lang="en-US" altLang="ja-JP" sz="1600" dirty="0">
              <a:latin typeface="Yu Gothic" panose="020B0400000000000000" pitchFamily="34" charset="-128"/>
              <a:ea typeface="Yu Gothic" panose="020B0400000000000000" pitchFamily="34" charset="-128"/>
            </a:endParaRPr>
          </a:p>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⑩</a:t>
            </a:r>
            <a:r>
              <a:rPr lang="ja-JP" altLang="en-US" sz="1600" dirty="0">
                <a:latin typeface="Yu Gothic" panose="020B0400000000000000" pitchFamily="34" charset="-128"/>
                <a:ea typeface="Yu Gothic" panose="020B0400000000000000" pitchFamily="34" charset="-128"/>
              </a:rPr>
              <a:t>次世代フルーツの創出（マンゴーなど）</a:t>
            </a:r>
          </a:p>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⑪</a:t>
            </a:r>
            <a:r>
              <a:rPr lang="ja-JP" altLang="en-US" sz="1600" dirty="0">
                <a:latin typeface="Yu Gothic" panose="020B0400000000000000" pitchFamily="34" charset="-128"/>
                <a:ea typeface="Yu Gothic" panose="020B0400000000000000" pitchFamily="34" charset="-128"/>
              </a:rPr>
              <a:t>ふるさと納税返礼品の開発（メロンなど）</a:t>
            </a:r>
          </a:p>
        </p:txBody>
      </p:sp>
      <p:pic>
        <p:nvPicPr>
          <p:cNvPr id="23" name="図 22">
            <a:extLst>
              <a:ext uri="{FF2B5EF4-FFF2-40B4-BE49-F238E27FC236}">
                <a16:creationId xmlns:a16="http://schemas.microsoft.com/office/drawing/2014/main" id="{EBC0C781-30AA-3FB3-E676-5D38FC7DDC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980" t="11297" r="2055" b="3473"/>
          <a:stretch>
            <a:fillRect/>
          </a:stretch>
        </p:blipFill>
        <p:spPr>
          <a:xfrm>
            <a:off x="646207" y="2587413"/>
            <a:ext cx="2830942" cy="1989763"/>
          </a:xfrm>
          <a:prstGeom prst="rect">
            <a:avLst/>
          </a:prstGeom>
        </p:spPr>
      </p:pic>
      <p:pic>
        <p:nvPicPr>
          <p:cNvPr id="24" name="図 23">
            <a:extLst>
              <a:ext uri="{FF2B5EF4-FFF2-40B4-BE49-F238E27FC236}">
                <a16:creationId xmlns:a16="http://schemas.microsoft.com/office/drawing/2014/main" id="{2BFF8271-8397-454B-87C6-AEAA574540C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9676" y="4918646"/>
            <a:ext cx="2844004" cy="2133001"/>
          </a:xfrm>
          <a:prstGeom prst="rect">
            <a:avLst/>
          </a:prstGeom>
        </p:spPr>
      </p:pic>
      <p:grpSp>
        <p:nvGrpSpPr>
          <p:cNvPr id="4" name="グループ化 3">
            <a:extLst>
              <a:ext uri="{FF2B5EF4-FFF2-40B4-BE49-F238E27FC236}">
                <a16:creationId xmlns:a16="http://schemas.microsoft.com/office/drawing/2014/main" id="{B802F7CB-E7F7-C393-9A97-A88169178FC7}"/>
              </a:ext>
            </a:extLst>
          </p:cNvPr>
          <p:cNvGrpSpPr/>
          <p:nvPr/>
        </p:nvGrpSpPr>
        <p:grpSpPr>
          <a:xfrm>
            <a:off x="8266912" y="1085845"/>
            <a:ext cx="2073508" cy="1912420"/>
            <a:chOff x="-2587718" y="1810436"/>
            <a:chExt cx="2073508" cy="1912420"/>
          </a:xfrm>
        </p:grpSpPr>
        <p:grpSp>
          <p:nvGrpSpPr>
            <p:cNvPr id="6" name="グループ化 5">
              <a:extLst>
                <a:ext uri="{FF2B5EF4-FFF2-40B4-BE49-F238E27FC236}">
                  <a16:creationId xmlns:a16="http://schemas.microsoft.com/office/drawing/2014/main" id="{1DAB1F75-911C-A4F7-10F0-AD525FD896E3}"/>
                </a:ext>
              </a:extLst>
            </p:cNvPr>
            <p:cNvGrpSpPr/>
            <p:nvPr/>
          </p:nvGrpSpPr>
          <p:grpSpPr>
            <a:xfrm>
              <a:off x="-2097281" y="1810436"/>
              <a:ext cx="1127074" cy="1127073"/>
              <a:chOff x="-1956491" y="3641231"/>
              <a:chExt cx="1552477" cy="1552476"/>
            </a:xfrm>
          </p:grpSpPr>
          <p:sp>
            <p:nvSpPr>
              <p:cNvPr id="29" name="円/楕円 9">
                <a:extLst>
                  <a:ext uri="{FF2B5EF4-FFF2-40B4-BE49-F238E27FC236}">
                    <a16:creationId xmlns:a16="http://schemas.microsoft.com/office/drawing/2014/main" id="{7194678C-4F9F-4903-2887-D26372132FDE}"/>
                  </a:ext>
                </a:extLst>
              </p:cNvPr>
              <p:cNvSpPr/>
              <p:nvPr/>
            </p:nvSpPr>
            <p:spPr>
              <a:xfrm>
                <a:off x="-1956490" y="3641231"/>
                <a:ext cx="1552476" cy="1552476"/>
              </a:xfrm>
              <a:prstGeom prst="ellipse">
                <a:avLst/>
              </a:prstGeom>
              <a:solidFill>
                <a:srgbClr val="EFA26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字幕 2">
                <a:extLst>
                  <a:ext uri="{FF2B5EF4-FFF2-40B4-BE49-F238E27FC236}">
                    <a16:creationId xmlns:a16="http://schemas.microsoft.com/office/drawing/2014/main" id="{57849C34-8854-696B-CB10-B390365561AE}"/>
                  </a:ext>
                </a:extLst>
              </p:cNvPr>
              <p:cNvSpPr txBox="1">
                <a:spLocks/>
              </p:cNvSpPr>
              <p:nvPr/>
            </p:nvSpPr>
            <p:spPr>
              <a:xfrm>
                <a:off x="-1956491" y="4111940"/>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spc="200" dirty="0">
                    <a:solidFill>
                      <a:schemeClr val="bg1"/>
                    </a:solidFill>
                    <a:latin typeface="Yu Gothic Medium" panose="020B0400000000000000" pitchFamily="34" charset="-128"/>
                    <a:ea typeface="Yu Gothic Medium" panose="020B0400000000000000" pitchFamily="34" charset="-128"/>
                  </a:rPr>
                  <a:t>ヒト</a:t>
                </a:r>
              </a:p>
            </p:txBody>
          </p:sp>
        </p:grpSp>
        <p:grpSp>
          <p:nvGrpSpPr>
            <p:cNvPr id="7" name="グループ化 6">
              <a:extLst>
                <a:ext uri="{FF2B5EF4-FFF2-40B4-BE49-F238E27FC236}">
                  <a16:creationId xmlns:a16="http://schemas.microsoft.com/office/drawing/2014/main" id="{390C9827-8C17-7955-75FB-F5F4301552CD}"/>
                </a:ext>
              </a:extLst>
            </p:cNvPr>
            <p:cNvGrpSpPr/>
            <p:nvPr/>
          </p:nvGrpSpPr>
          <p:grpSpPr>
            <a:xfrm>
              <a:off x="-2587718" y="2595782"/>
              <a:ext cx="1127074" cy="1127073"/>
              <a:chOff x="-2835263" y="5058859"/>
              <a:chExt cx="1552477" cy="1552476"/>
            </a:xfrm>
          </p:grpSpPr>
          <p:sp>
            <p:nvSpPr>
              <p:cNvPr id="27" name="円/楕円 17">
                <a:extLst>
                  <a:ext uri="{FF2B5EF4-FFF2-40B4-BE49-F238E27FC236}">
                    <a16:creationId xmlns:a16="http://schemas.microsoft.com/office/drawing/2014/main" id="{B0D2FF7E-3BDB-F172-766D-F221C37A1CBD}"/>
                  </a:ext>
                </a:extLst>
              </p:cNvPr>
              <p:cNvSpPr/>
              <p:nvPr/>
            </p:nvSpPr>
            <p:spPr>
              <a:xfrm>
                <a:off x="-2835262" y="5058859"/>
                <a:ext cx="1552476" cy="1552476"/>
              </a:xfrm>
              <a:prstGeom prst="ellipse">
                <a:avLst/>
              </a:prstGeom>
              <a:solidFill>
                <a:srgbClr val="E77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字幕 2">
                <a:extLst>
                  <a:ext uri="{FF2B5EF4-FFF2-40B4-BE49-F238E27FC236}">
                    <a16:creationId xmlns:a16="http://schemas.microsoft.com/office/drawing/2014/main" id="{348F8296-CAFE-561F-7115-6079923BBDD7}"/>
                  </a:ext>
                </a:extLst>
              </p:cNvPr>
              <p:cNvSpPr txBox="1">
                <a:spLocks/>
              </p:cNvSpPr>
              <p:nvPr/>
            </p:nvSpPr>
            <p:spPr>
              <a:xfrm>
                <a:off x="-2835263" y="5568702"/>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a:solidFill>
                      <a:schemeClr val="bg1"/>
                    </a:solidFill>
                    <a:latin typeface="Yu Gothic Medium" panose="020B0400000000000000" pitchFamily="34" charset="-128"/>
                    <a:ea typeface="Yu Gothic Medium" panose="020B0400000000000000" pitchFamily="34" charset="-128"/>
                  </a:rPr>
                  <a:t>モノ</a:t>
                </a:r>
              </a:p>
            </p:txBody>
          </p:sp>
        </p:grpSp>
        <p:grpSp>
          <p:nvGrpSpPr>
            <p:cNvPr id="8" name="グループ化 7">
              <a:extLst>
                <a:ext uri="{FF2B5EF4-FFF2-40B4-BE49-F238E27FC236}">
                  <a16:creationId xmlns:a16="http://schemas.microsoft.com/office/drawing/2014/main" id="{C2C4A62E-DEE7-25BD-3941-F0E2F7CAD333}"/>
                </a:ext>
              </a:extLst>
            </p:cNvPr>
            <p:cNvGrpSpPr/>
            <p:nvPr/>
          </p:nvGrpSpPr>
          <p:grpSpPr>
            <a:xfrm>
              <a:off x="-1641285" y="2595783"/>
              <a:ext cx="1127075" cy="1127073"/>
              <a:chOff x="-1288252" y="4873210"/>
              <a:chExt cx="1552479" cy="1552476"/>
            </a:xfrm>
          </p:grpSpPr>
          <p:sp>
            <p:nvSpPr>
              <p:cNvPr id="25" name="円/楕円 19">
                <a:extLst>
                  <a:ext uri="{FF2B5EF4-FFF2-40B4-BE49-F238E27FC236}">
                    <a16:creationId xmlns:a16="http://schemas.microsoft.com/office/drawing/2014/main" id="{8FC5EEB4-E89E-B1B4-6B71-4C0CC388A42C}"/>
                  </a:ext>
                </a:extLst>
              </p:cNvPr>
              <p:cNvSpPr/>
              <p:nvPr/>
            </p:nvSpPr>
            <p:spPr>
              <a:xfrm>
                <a:off x="-1288249" y="4873210"/>
                <a:ext cx="1552476" cy="1552476"/>
              </a:xfrm>
              <a:prstGeom prst="ellipse">
                <a:avLst/>
              </a:prstGeom>
              <a:solidFill>
                <a:srgbClr val="60BA9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alpha val="15000"/>
                    </a:schemeClr>
                  </a:solidFill>
                </a:endParaRPr>
              </a:p>
            </p:txBody>
          </p:sp>
          <p:sp>
            <p:nvSpPr>
              <p:cNvPr id="26" name="字幕 2">
                <a:extLst>
                  <a:ext uri="{FF2B5EF4-FFF2-40B4-BE49-F238E27FC236}">
                    <a16:creationId xmlns:a16="http://schemas.microsoft.com/office/drawing/2014/main" id="{F922FBA9-99AE-FF45-0D56-74130FC76BD5}"/>
                  </a:ext>
                </a:extLst>
              </p:cNvPr>
              <p:cNvSpPr txBox="1">
                <a:spLocks/>
              </p:cNvSpPr>
              <p:nvPr/>
            </p:nvSpPr>
            <p:spPr>
              <a:xfrm>
                <a:off x="-1288252" y="5383053"/>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spc="200" dirty="0">
                    <a:solidFill>
                      <a:schemeClr val="bg1"/>
                    </a:solidFill>
                    <a:latin typeface="Yu Gothic Medium" panose="020B0400000000000000" pitchFamily="34" charset="-128"/>
                    <a:ea typeface="Yu Gothic Medium" panose="020B0400000000000000" pitchFamily="34" charset="-128"/>
                  </a:rPr>
                  <a:t>バ</a:t>
                </a:r>
              </a:p>
            </p:txBody>
          </p:sp>
        </p:grpSp>
      </p:grpSp>
      <p:sp>
        <p:nvSpPr>
          <p:cNvPr id="31" name="コンテンツ プレースホルダー 1">
            <a:extLst>
              <a:ext uri="{FF2B5EF4-FFF2-40B4-BE49-F238E27FC236}">
                <a16:creationId xmlns:a16="http://schemas.microsoft.com/office/drawing/2014/main" id="{F8BA6FBC-C4C5-408F-AB8B-D21EF305B094}"/>
              </a:ext>
            </a:extLst>
          </p:cNvPr>
          <p:cNvSpPr txBox="1">
            <a:spLocks/>
          </p:cNvSpPr>
          <p:nvPr/>
        </p:nvSpPr>
        <p:spPr>
          <a:xfrm>
            <a:off x="1183318" y="4558643"/>
            <a:ext cx="1632744"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dist">
              <a:lnSpc>
                <a:spcPct val="130000"/>
              </a:lnSpc>
              <a:buNone/>
            </a:pPr>
            <a:r>
              <a:rPr lang="ja-JP" altLang="en-US" sz="1600" dirty="0">
                <a:latin typeface="Yu Gothic" panose="020B0400000000000000" pitchFamily="34" charset="-128"/>
                <a:ea typeface="Yu Gothic" panose="020B0400000000000000" pitchFamily="34" charset="-128"/>
              </a:rPr>
              <a:t>特産品マルシェ</a:t>
            </a:r>
            <a:endParaRPr lang="ja-JP" altLang="ja-JP" sz="1600" dirty="0">
              <a:latin typeface="Yu Gothic" panose="020B0400000000000000" pitchFamily="34" charset="-128"/>
              <a:ea typeface="Yu Gothic" panose="020B0400000000000000" pitchFamily="34" charset="-128"/>
            </a:endParaRPr>
          </a:p>
        </p:txBody>
      </p:sp>
      <p:sp>
        <p:nvSpPr>
          <p:cNvPr id="32" name="コンテンツ プレースホルダー 1">
            <a:extLst>
              <a:ext uri="{FF2B5EF4-FFF2-40B4-BE49-F238E27FC236}">
                <a16:creationId xmlns:a16="http://schemas.microsoft.com/office/drawing/2014/main" id="{3324E527-48E6-4396-B4D8-1758D9994F18}"/>
              </a:ext>
            </a:extLst>
          </p:cNvPr>
          <p:cNvSpPr txBox="1">
            <a:spLocks/>
          </p:cNvSpPr>
          <p:nvPr/>
        </p:nvSpPr>
        <p:spPr>
          <a:xfrm>
            <a:off x="1183318" y="7000355"/>
            <a:ext cx="1632744"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dist">
              <a:lnSpc>
                <a:spcPct val="130000"/>
              </a:lnSpc>
              <a:buNone/>
            </a:pPr>
            <a:r>
              <a:rPr lang="ja-JP" altLang="en-US" sz="1600" dirty="0">
                <a:latin typeface="Yu Gothic" panose="020B0400000000000000" pitchFamily="34" charset="-128"/>
                <a:ea typeface="Yu Gothic" panose="020B0400000000000000" pitchFamily="34" charset="-128"/>
              </a:rPr>
              <a:t>次世代フルーツ</a:t>
            </a:r>
            <a:endParaRPr lang="ja-JP" altLang="ja-JP" sz="16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3477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30DA2-5E70-E671-FCF2-8DFB83599020}"/>
            </a:ext>
          </a:extLst>
        </p:cNvPr>
        <p:cNvGrpSpPr/>
        <p:nvPr/>
      </p:nvGrpSpPr>
      <p:grpSpPr>
        <a:xfrm>
          <a:off x="0" y="0"/>
          <a:ext cx="0" cy="0"/>
          <a:chOff x="0" y="0"/>
          <a:chExt cx="0" cy="0"/>
        </a:xfrm>
      </p:grpSpPr>
      <p:sp>
        <p:nvSpPr>
          <p:cNvPr id="32" name="コンテンツ プレースホルダー 1">
            <a:extLst>
              <a:ext uri="{FF2B5EF4-FFF2-40B4-BE49-F238E27FC236}">
                <a16:creationId xmlns:a16="http://schemas.microsoft.com/office/drawing/2014/main" id="{3AD8D155-0BAD-D74E-EFD9-FF245AD562CD}"/>
              </a:ext>
            </a:extLst>
          </p:cNvPr>
          <p:cNvSpPr txBox="1">
            <a:spLocks/>
          </p:cNvSpPr>
          <p:nvPr/>
        </p:nvSpPr>
        <p:spPr>
          <a:xfrm>
            <a:off x="3908208" y="3221859"/>
            <a:ext cx="3410100" cy="2632321"/>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ja-JP" altLang="en-US" sz="1600" dirty="0">
                <a:latin typeface="Yu Gothic" panose="020B0400000000000000" pitchFamily="34" charset="-128"/>
                <a:ea typeface="Yu Gothic" panose="020B0400000000000000" pitchFamily="34" charset="-128"/>
              </a:rPr>
              <a:t>⑮道の駅の機能強化（直売所の</a:t>
            </a:r>
            <a:br>
              <a:rPr lang="en-US" altLang="ja-JP" sz="1600" dirty="0">
                <a:latin typeface="Yu Gothic" panose="020B0400000000000000" pitchFamily="34" charset="-128"/>
                <a:ea typeface="Yu Gothic" panose="020B0400000000000000" pitchFamily="34" charset="-128"/>
              </a:rPr>
            </a:br>
            <a:r>
              <a:rPr lang="ja-JP" altLang="en-US" sz="1600" dirty="0">
                <a:latin typeface="Yu Gothic" panose="020B0400000000000000" pitchFamily="34" charset="-128"/>
                <a:ea typeface="Yu Gothic" panose="020B0400000000000000" pitchFamily="34" charset="-128"/>
              </a:rPr>
              <a:t>充実・観光拠点化）</a:t>
            </a:r>
          </a:p>
          <a:p>
            <a:pPr marL="177800" indent="-177800">
              <a:lnSpc>
                <a:spcPct val="130000"/>
              </a:lnSpc>
              <a:buNone/>
            </a:pPr>
            <a:r>
              <a:rPr lang="ja-JP" altLang="en-US" sz="1600" dirty="0">
                <a:latin typeface="Yu Gothic" panose="020B0400000000000000" pitchFamily="34" charset="-128"/>
                <a:ea typeface="Yu Gothic" panose="020B0400000000000000" pitchFamily="34" charset="-128"/>
              </a:rPr>
              <a:t>⑯道の駅ちはやあかさか・ちはや園地の連携（一元的）管理</a:t>
            </a:r>
          </a:p>
          <a:p>
            <a:pPr marL="177800" indent="-177800">
              <a:lnSpc>
                <a:spcPct val="130000"/>
              </a:lnSpc>
              <a:buNone/>
            </a:pPr>
            <a:r>
              <a:rPr lang="ja-JP" altLang="en-US" sz="1600" dirty="0">
                <a:latin typeface="Yu Gothic" panose="020B0400000000000000" pitchFamily="34" charset="-128"/>
                <a:ea typeface="Yu Gothic" panose="020B0400000000000000" pitchFamily="34" charset="-128"/>
              </a:rPr>
              <a:t>⑰奉建塔、棚田などの道の駅周辺の観光スポットの魅力向上</a:t>
            </a:r>
          </a:p>
          <a:p>
            <a:pPr marL="177800" indent="-177800">
              <a:lnSpc>
                <a:spcPct val="130000"/>
              </a:lnSpc>
              <a:buNone/>
            </a:pPr>
            <a:r>
              <a:rPr lang="ja-JP" altLang="en-US" sz="1600" dirty="0">
                <a:latin typeface="Yu Gothic" panose="020B0400000000000000" pitchFamily="34" charset="-128"/>
                <a:ea typeface="Yu Gothic" panose="020B0400000000000000" pitchFamily="34" charset="-128"/>
              </a:rPr>
              <a:t>⑱分校跡地の有効活用</a:t>
            </a:r>
            <a:endParaRPr lang="en-US" altLang="ja-JP" sz="1600" dirty="0">
              <a:latin typeface="Yu Gothic" panose="020B0400000000000000" pitchFamily="34" charset="-128"/>
              <a:ea typeface="Yu Gothic" panose="020B0400000000000000" pitchFamily="34" charset="-128"/>
            </a:endParaRPr>
          </a:p>
        </p:txBody>
      </p:sp>
      <p:sp>
        <p:nvSpPr>
          <p:cNvPr id="2" name="スライド番号プレースホルダー 1">
            <a:extLst>
              <a:ext uri="{FF2B5EF4-FFF2-40B4-BE49-F238E27FC236}">
                <a16:creationId xmlns:a16="http://schemas.microsoft.com/office/drawing/2014/main" id="{FD1AC001-E14D-88BB-7F8C-48FB29A108D0}"/>
              </a:ext>
            </a:extLst>
          </p:cNvPr>
          <p:cNvSpPr>
            <a:spLocks noGrp="1"/>
          </p:cNvSpPr>
          <p:nvPr>
            <p:ph type="sldNum" sz="quarter" idx="12"/>
          </p:nvPr>
        </p:nvSpPr>
        <p:spPr>
          <a:xfrm>
            <a:off x="8286155" y="7139710"/>
            <a:ext cx="2405658" cy="402483"/>
          </a:xfrm>
        </p:spPr>
        <p:txBody>
          <a:bodyPr/>
          <a:lstStyle/>
          <a:p>
            <a:fld id="{9D190EBB-D665-DF45-A028-AEF9E2BB63F5}" type="slidenum">
              <a:rPr kumimoji="1" lang="ja-JP" altLang="en-US" smtClean="0"/>
              <a:t>12</a:t>
            </a:fld>
            <a:endParaRPr kumimoji="1" lang="ja-JP" altLang="en-US" dirty="0"/>
          </a:p>
        </p:txBody>
      </p:sp>
      <p:sp>
        <p:nvSpPr>
          <p:cNvPr id="3" name="タイトル 2">
            <a:extLst>
              <a:ext uri="{FF2B5EF4-FFF2-40B4-BE49-F238E27FC236}">
                <a16:creationId xmlns:a16="http://schemas.microsoft.com/office/drawing/2014/main" id="{E8628162-36E7-4F3F-76A5-905A0B3C3B12}"/>
              </a:ext>
            </a:extLst>
          </p:cNvPr>
          <p:cNvSpPr>
            <a:spLocks noGrp="1"/>
          </p:cNvSpPr>
          <p:nvPr>
            <p:ph type="title"/>
          </p:nvPr>
        </p:nvSpPr>
        <p:spPr>
          <a:xfrm>
            <a:off x="3309482" y="17482"/>
            <a:ext cx="7371407" cy="389111"/>
          </a:xfrm>
        </p:spPr>
        <p:txBody>
          <a:bodyPr/>
          <a:lstStyle/>
          <a:p>
            <a:r>
              <a:rPr lang="ja-JP" altLang="en-US"/>
              <a:t>第</a:t>
            </a:r>
            <a:r>
              <a:rPr lang="en-US" altLang="ja-JP" dirty="0"/>
              <a:t>4</a:t>
            </a:r>
            <a:r>
              <a:rPr lang="ja-JP" altLang="en-US"/>
              <a:t>章</a:t>
            </a:r>
            <a:r>
              <a:rPr lang="ja-JP" altLang="en-US" dirty="0"/>
              <a:t>｜</a:t>
            </a:r>
            <a:r>
              <a:rPr lang="ja-JP" altLang="ja-JP" b="1" dirty="0"/>
              <a:t>活性化</a:t>
            </a:r>
            <a:r>
              <a:rPr lang="ja-JP" altLang="en-US" b="1" dirty="0"/>
              <a:t>に向けた</a:t>
            </a:r>
            <a:r>
              <a:rPr lang="ja-JP" altLang="ja-JP" b="1" dirty="0"/>
              <a:t>具体的な取組</a:t>
            </a:r>
            <a:endParaRPr kumimoji="1" lang="ja-JP" altLang="en-US" dirty="0"/>
          </a:p>
        </p:txBody>
      </p:sp>
      <p:sp>
        <p:nvSpPr>
          <p:cNvPr id="6" name="コンテンツ プレースホルダー 1">
            <a:extLst>
              <a:ext uri="{FF2B5EF4-FFF2-40B4-BE49-F238E27FC236}">
                <a16:creationId xmlns:a16="http://schemas.microsoft.com/office/drawing/2014/main" id="{C9897810-8E9E-EA21-DFEA-732E745EF139}"/>
              </a:ext>
            </a:extLst>
          </p:cNvPr>
          <p:cNvSpPr txBox="1">
            <a:spLocks/>
          </p:cNvSpPr>
          <p:nvPr/>
        </p:nvSpPr>
        <p:spPr>
          <a:xfrm>
            <a:off x="386306" y="914399"/>
            <a:ext cx="7621334" cy="436099"/>
          </a:xfrm>
          <a:prstGeom prst="rect">
            <a:avLst/>
          </a:prstGeom>
        </p:spPr>
        <p:txBody>
          <a:bodyPr lIns="0" tIns="0" rIns="0" bIns="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2200" b="1">
                <a:solidFill>
                  <a:schemeClr val="bg2">
                    <a:lumMod val="25000"/>
                  </a:schemeClr>
                </a:solidFill>
                <a:latin typeface="Yu Gothic Medium" panose="020B0400000000000000" pitchFamily="34" charset="-128"/>
                <a:ea typeface="Yu Gothic Medium" panose="020B0400000000000000" pitchFamily="34" charset="-128"/>
              </a:rPr>
              <a:t>（</a:t>
            </a:r>
            <a:r>
              <a:rPr lang="en-US" altLang="ja-JP" sz="2200" b="1" dirty="0">
                <a:solidFill>
                  <a:schemeClr val="bg2">
                    <a:lumMod val="25000"/>
                  </a:schemeClr>
                </a:solidFill>
                <a:latin typeface="Yu Gothic Medium" panose="020B0400000000000000" pitchFamily="34" charset="-128"/>
                <a:ea typeface="Yu Gothic Medium" panose="020B0400000000000000" pitchFamily="34" charset="-128"/>
              </a:rPr>
              <a:t>3</a:t>
            </a:r>
            <a:r>
              <a:rPr lang="ja-JP" altLang="en-US" sz="2200" b="1">
                <a:solidFill>
                  <a:schemeClr val="bg2">
                    <a:lumMod val="25000"/>
                  </a:schemeClr>
                </a:solidFill>
                <a:latin typeface="Yu Gothic Medium" panose="020B0400000000000000" pitchFamily="34" charset="-128"/>
                <a:ea typeface="Yu Gothic Medium" panose="020B0400000000000000" pitchFamily="34" charset="-128"/>
              </a:rPr>
              <a:t>）</a:t>
            </a:r>
            <a:r>
              <a:rPr lang="en-US" altLang="ja-JP" sz="2200" b="1" dirty="0">
                <a:solidFill>
                  <a:schemeClr val="bg2">
                    <a:lumMod val="25000"/>
                  </a:schemeClr>
                </a:solidFill>
                <a:latin typeface="Yu Gothic Medium" panose="020B0400000000000000" pitchFamily="34" charset="-128"/>
                <a:ea typeface="Yu Gothic Medium" panose="020B0400000000000000" pitchFamily="34" charset="-128"/>
              </a:rPr>
              <a:t> </a:t>
            </a:r>
            <a:r>
              <a:rPr lang="ja-JP" altLang="en-US" sz="2200" b="1" dirty="0">
                <a:solidFill>
                  <a:schemeClr val="bg2">
                    <a:lumMod val="25000"/>
                  </a:schemeClr>
                </a:solidFill>
                <a:latin typeface="Yu Gothic Medium" panose="020B0400000000000000" pitchFamily="34" charset="-128"/>
                <a:ea typeface="Yu Gothic Medium" panose="020B0400000000000000" pitchFamily="34" charset="-128"/>
              </a:rPr>
              <a:t>道の駅と周辺観光資源を活かした拠点づくり </a:t>
            </a:r>
            <a:endParaRPr lang="ja-JP" altLang="ja-JP" sz="2200" b="1" dirty="0">
              <a:solidFill>
                <a:schemeClr val="bg2">
                  <a:lumMod val="25000"/>
                </a:schemeClr>
              </a:solidFill>
              <a:latin typeface="Yu Gothic Medium" panose="020B0400000000000000" pitchFamily="34" charset="-128"/>
              <a:ea typeface="Yu Gothic Medium" panose="020B0400000000000000" pitchFamily="34" charset="-128"/>
            </a:endParaRPr>
          </a:p>
        </p:txBody>
      </p:sp>
      <p:sp>
        <p:nvSpPr>
          <p:cNvPr id="7" name="コンテンツ プレースホルダー 1">
            <a:extLst>
              <a:ext uri="{FF2B5EF4-FFF2-40B4-BE49-F238E27FC236}">
                <a16:creationId xmlns:a16="http://schemas.microsoft.com/office/drawing/2014/main" id="{9FDC17FB-DCA1-D27B-6112-29CDDEFA01E0}"/>
              </a:ext>
            </a:extLst>
          </p:cNvPr>
          <p:cNvSpPr txBox="1">
            <a:spLocks/>
          </p:cNvSpPr>
          <p:nvPr/>
        </p:nvSpPr>
        <p:spPr>
          <a:xfrm>
            <a:off x="455910" y="3228063"/>
            <a:ext cx="2853572" cy="3307107"/>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⑫</a:t>
            </a:r>
            <a:r>
              <a:rPr lang="ja-JP" altLang="en-US" sz="1600" dirty="0">
                <a:latin typeface="Yu Gothic" panose="020B0400000000000000" pitchFamily="34" charset="-128"/>
                <a:ea typeface="Yu Gothic" panose="020B0400000000000000" pitchFamily="34" charset="-128"/>
              </a:rPr>
              <a:t>村ホームページの再構築などによる発信力の強化</a:t>
            </a:r>
          </a:p>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⑬</a:t>
            </a:r>
            <a:r>
              <a:rPr lang="ja-JP" altLang="en-US" sz="1600" dirty="0">
                <a:latin typeface="Yu Gothic" panose="020B0400000000000000" pitchFamily="34" charset="-128"/>
                <a:ea typeface="Yu Gothic" panose="020B0400000000000000" pitchFamily="34" charset="-128"/>
              </a:rPr>
              <a:t>機運醸成（村民ワークショップや各種イベントと連携した</a:t>
            </a:r>
            <a:r>
              <a:rPr lang="en-US" altLang="ja-JP" sz="1600" dirty="0">
                <a:latin typeface="Yu Gothic" panose="020B0400000000000000" pitchFamily="34" charset="-128"/>
                <a:ea typeface="Yu Gothic" panose="020B0400000000000000" pitchFamily="34" charset="-128"/>
              </a:rPr>
              <a:t>PR</a:t>
            </a:r>
            <a:r>
              <a:rPr lang="ja-JP" altLang="en-US" sz="1600" dirty="0">
                <a:latin typeface="Yu Gothic" panose="020B0400000000000000" pitchFamily="34" charset="-128"/>
                <a:ea typeface="Yu Gothic" panose="020B0400000000000000" pitchFamily="34" charset="-128"/>
              </a:rPr>
              <a:t>）</a:t>
            </a:r>
          </a:p>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⑭</a:t>
            </a:r>
            <a:r>
              <a:rPr lang="ja-JP" altLang="en-US" sz="1600" dirty="0">
                <a:latin typeface="Yu Gothic" panose="020B0400000000000000" pitchFamily="34" charset="-128"/>
                <a:ea typeface="Yu Gothic" panose="020B0400000000000000" pitchFamily="34" charset="-128"/>
              </a:rPr>
              <a:t>楠公誕生地周辺のサウンディング調査・構想図の作成</a:t>
            </a:r>
          </a:p>
          <a:p>
            <a:pPr marL="177800" indent="-177800">
              <a:lnSpc>
                <a:spcPct val="130000"/>
              </a:lnSpc>
              <a:buNone/>
            </a:pPr>
            <a:endParaRPr lang="ja-JP" altLang="en-US" sz="1600" dirty="0">
              <a:latin typeface="Yu Gothic" panose="020B0400000000000000" pitchFamily="34" charset="-128"/>
              <a:ea typeface="Yu Gothic" panose="020B0400000000000000" pitchFamily="34" charset="-128"/>
            </a:endParaRPr>
          </a:p>
        </p:txBody>
      </p:sp>
      <p:cxnSp>
        <p:nvCxnSpPr>
          <p:cNvPr id="8" name="直線コネクタ 7">
            <a:extLst>
              <a:ext uri="{FF2B5EF4-FFF2-40B4-BE49-F238E27FC236}">
                <a16:creationId xmlns:a16="http://schemas.microsoft.com/office/drawing/2014/main" id="{7FE2D307-A4BE-DB81-DC60-9CD3088FB998}"/>
              </a:ext>
            </a:extLst>
          </p:cNvPr>
          <p:cNvCxnSpPr>
            <a:cxnSpLocks/>
          </p:cNvCxnSpPr>
          <p:nvPr/>
        </p:nvCxnSpPr>
        <p:spPr>
          <a:xfrm>
            <a:off x="532447" y="1374109"/>
            <a:ext cx="7644604"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9" name="コンテンツ プレースホルダー 1">
            <a:extLst>
              <a:ext uri="{FF2B5EF4-FFF2-40B4-BE49-F238E27FC236}">
                <a16:creationId xmlns:a16="http://schemas.microsoft.com/office/drawing/2014/main" id="{BB27DFD6-AD3F-0960-EC6D-7ECE666EFCFB}"/>
              </a:ext>
            </a:extLst>
          </p:cNvPr>
          <p:cNvSpPr txBox="1">
            <a:spLocks/>
          </p:cNvSpPr>
          <p:nvPr/>
        </p:nvSpPr>
        <p:spPr>
          <a:xfrm>
            <a:off x="532604" y="1507052"/>
            <a:ext cx="7672640" cy="100975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just">
              <a:lnSpc>
                <a:spcPct val="130000"/>
              </a:lnSpc>
              <a:buNone/>
            </a:pPr>
            <a:r>
              <a:rPr lang="ja-JP" altLang="en-US" sz="1600" dirty="0">
                <a:latin typeface="Yu Gothic" panose="020B0400000000000000" pitchFamily="34" charset="-128"/>
                <a:ea typeface="Yu Gothic" panose="020B0400000000000000" pitchFamily="34" charset="-128"/>
              </a:rPr>
              <a:t>　村民の意識醸成を図りつつ、道の駅と周辺の観光資源を効果的に活用し、発信力の強化や住民参加の促進、ちはや園地との連携を進める。あわせて、道の駅の機能強化やアクセス改善、基盤整備による高収益型農業への転換を図る。</a:t>
            </a:r>
            <a:endParaRPr lang="ja-JP" altLang="ja-JP" sz="1600" dirty="0">
              <a:latin typeface="Yu Gothic" panose="020B0400000000000000" pitchFamily="34" charset="-128"/>
              <a:ea typeface="Yu Gothic" panose="020B0400000000000000" pitchFamily="34" charset="-128"/>
            </a:endParaRPr>
          </a:p>
        </p:txBody>
      </p:sp>
      <p:sp>
        <p:nvSpPr>
          <p:cNvPr id="10" name="ホームベース 9">
            <a:extLst>
              <a:ext uri="{FF2B5EF4-FFF2-40B4-BE49-F238E27FC236}">
                <a16:creationId xmlns:a16="http://schemas.microsoft.com/office/drawing/2014/main" id="{86509559-8719-8E9C-FCE6-15C347603F7E}"/>
              </a:ext>
            </a:extLst>
          </p:cNvPr>
          <p:cNvSpPr/>
          <p:nvPr/>
        </p:nvSpPr>
        <p:spPr>
          <a:xfrm>
            <a:off x="468023" y="2810164"/>
            <a:ext cx="2853572" cy="352524"/>
          </a:xfrm>
          <a:prstGeom prst="homePlate">
            <a:avLst>
              <a:gd name="adj" fmla="val 29580"/>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短期</a:t>
            </a:r>
            <a:r>
              <a:rPr kumimoji="1" lang="ja-JP" altLang="en-US" sz="1200" b="1" spc="-20" dirty="0">
                <a:solidFill>
                  <a:schemeClr val="bg1"/>
                </a:solidFill>
                <a:latin typeface="Yu Gothic" panose="020B0400000000000000" pitchFamily="34" charset="-128"/>
                <a:ea typeface="Yu Gothic" panose="020B0400000000000000" pitchFamily="34" charset="-128"/>
              </a:rPr>
              <a:t>（令和</a:t>
            </a:r>
            <a:r>
              <a:rPr kumimoji="1" lang="en-US" altLang="ja-JP" sz="1200" b="1" spc="-20" dirty="0">
                <a:solidFill>
                  <a:schemeClr val="bg1"/>
                </a:solidFill>
                <a:latin typeface="Yu Gothic" panose="020B0400000000000000" pitchFamily="34" charset="-128"/>
                <a:ea typeface="Yu Gothic" panose="020B0400000000000000" pitchFamily="34" charset="-128"/>
              </a:rPr>
              <a:t>8</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kumimoji="1" lang="en-US" altLang="ja-JP" sz="1200" b="1" spc="-20" dirty="0">
                <a:solidFill>
                  <a:schemeClr val="bg1"/>
                </a:solidFill>
                <a:latin typeface="Yu Gothic" panose="020B0400000000000000" pitchFamily="34" charset="-128"/>
                <a:ea typeface="Yu Gothic" panose="020B0400000000000000" pitchFamily="34" charset="-128"/>
              </a:rPr>
              <a:t>9</a:t>
            </a:r>
            <a:r>
              <a:rPr kumimoji="1" lang="ja-JP" altLang="en-US" sz="1200" b="1" spc="-20" dirty="0">
                <a:solidFill>
                  <a:schemeClr val="bg1"/>
                </a:solidFill>
                <a:latin typeface="Yu Gothic" panose="020B0400000000000000" pitchFamily="34" charset="-128"/>
                <a:ea typeface="Yu Gothic" panose="020B0400000000000000" pitchFamily="34" charset="-128"/>
              </a:rPr>
              <a:t>年度） </a:t>
            </a:r>
          </a:p>
        </p:txBody>
      </p:sp>
      <p:sp>
        <p:nvSpPr>
          <p:cNvPr id="19" name="ホームベース 18">
            <a:extLst>
              <a:ext uri="{FF2B5EF4-FFF2-40B4-BE49-F238E27FC236}">
                <a16:creationId xmlns:a16="http://schemas.microsoft.com/office/drawing/2014/main" id="{ACBB5030-263B-7A2B-E6FE-B97806588C22}"/>
              </a:ext>
            </a:extLst>
          </p:cNvPr>
          <p:cNvSpPr/>
          <p:nvPr/>
        </p:nvSpPr>
        <p:spPr>
          <a:xfrm>
            <a:off x="3871177" y="5935604"/>
            <a:ext cx="2844004" cy="352524"/>
          </a:xfrm>
          <a:prstGeom prst="homePlate">
            <a:avLst>
              <a:gd name="adj" fmla="val 29580"/>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長期</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lang="ja-JP" altLang="en-US" sz="1200" b="1" spc="-20" dirty="0">
                <a:solidFill>
                  <a:schemeClr val="bg1"/>
                </a:solidFill>
                <a:latin typeface="Yu Gothic" panose="020B0400000000000000" pitchFamily="34" charset="-128"/>
                <a:ea typeface="Yu Gothic" panose="020B0400000000000000" pitchFamily="34" charset="-128"/>
              </a:rPr>
              <a:t>令和</a:t>
            </a:r>
            <a:r>
              <a:rPr lang="en-US" altLang="ja-JP" sz="1200" b="1" spc="-20" dirty="0">
                <a:solidFill>
                  <a:schemeClr val="bg1"/>
                </a:solidFill>
                <a:latin typeface="Yu Gothic" panose="020B0400000000000000" pitchFamily="34" charset="-128"/>
                <a:ea typeface="Yu Gothic" panose="020B0400000000000000" pitchFamily="34" charset="-128"/>
              </a:rPr>
              <a:t>13</a:t>
            </a:r>
            <a:r>
              <a:rPr lang="ja-JP" altLang="en-US" sz="1200" b="1" spc="-20" dirty="0">
                <a:solidFill>
                  <a:schemeClr val="bg1"/>
                </a:solidFill>
                <a:latin typeface="Yu Gothic" panose="020B0400000000000000" pitchFamily="34" charset="-128"/>
                <a:ea typeface="Yu Gothic" panose="020B0400000000000000" pitchFamily="34" charset="-128"/>
              </a:rPr>
              <a:t>年度以降）</a:t>
            </a:r>
            <a:endParaRPr kumimoji="1" lang="ja-JP" altLang="en-US" sz="1200" b="1" dirty="0">
              <a:solidFill>
                <a:schemeClr val="bg1"/>
              </a:solidFill>
              <a:latin typeface="Yu Gothic" panose="020B0400000000000000" pitchFamily="34" charset="-128"/>
              <a:ea typeface="Yu Gothic" panose="020B0400000000000000" pitchFamily="34" charset="-128"/>
            </a:endParaRPr>
          </a:p>
        </p:txBody>
      </p:sp>
      <p:sp>
        <p:nvSpPr>
          <p:cNvPr id="20" name="コンテンツ プレースホルダー 1">
            <a:extLst>
              <a:ext uri="{FF2B5EF4-FFF2-40B4-BE49-F238E27FC236}">
                <a16:creationId xmlns:a16="http://schemas.microsoft.com/office/drawing/2014/main" id="{FAAF62E6-6AAE-8B1B-6BF6-ECAD235C9D65}"/>
              </a:ext>
            </a:extLst>
          </p:cNvPr>
          <p:cNvSpPr txBox="1">
            <a:spLocks/>
          </p:cNvSpPr>
          <p:nvPr/>
        </p:nvSpPr>
        <p:spPr>
          <a:xfrm>
            <a:off x="3908208" y="6350733"/>
            <a:ext cx="3410100" cy="1156400"/>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⑲</a:t>
            </a:r>
            <a:r>
              <a:rPr lang="ja-JP" altLang="en-US" sz="1600" dirty="0">
                <a:latin typeface="Yu Gothic" panose="020B0400000000000000" pitchFamily="34" charset="-128"/>
                <a:ea typeface="Yu Gothic" panose="020B0400000000000000" pitchFamily="34" charset="-128"/>
              </a:rPr>
              <a:t>ほ場整備、パイプライン化などの再整備による高収益農業への転換</a:t>
            </a:r>
          </a:p>
          <a:p>
            <a:pPr marL="177800" indent="-177800">
              <a:lnSpc>
                <a:spcPct val="130000"/>
              </a:lnSpc>
              <a:buNone/>
            </a:pPr>
            <a:r>
              <a:rPr lang="en-US" altLang="ja-JP" sz="1600" dirty="0">
                <a:latin typeface="Yu Gothic" panose="020B0400000000000000" pitchFamily="34" charset="-128"/>
                <a:ea typeface="Yu Gothic" panose="020B0400000000000000" pitchFamily="34" charset="-128"/>
              </a:rPr>
              <a:t>⑳</a:t>
            </a:r>
            <a:r>
              <a:rPr lang="ja-JP" altLang="en-US" sz="1600" dirty="0">
                <a:latin typeface="Yu Gothic" panose="020B0400000000000000" pitchFamily="34" charset="-128"/>
                <a:ea typeface="Yu Gothic" panose="020B0400000000000000" pitchFamily="34" charset="-128"/>
              </a:rPr>
              <a:t>道の駅周辺のアクセス改善</a:t>
            </a:r>
          </a:p>
        </p:txBody>
      </p:sp>
      <p:sp>
        <p:nvSpPr>
          <p:cNvPr id="22" name="ホームベース 13">
            <a:extLst>
              <a:ext uri="{FF2B5EF4-FFF2-40B4-BE49-F238E27FC236}">
                <a16:creationId xmlns:a16="http://schemas.microsoft.com/office/drawing/2014/main" id="{287C4128-4B17-46AD-AD51-0846E726AD86}"/>
              </a:ext>
            </a:extLst>
          </p:cNvPr>
          <p:cNvSpPr/>
          <p:nvPr/>
        </p:nvSpPr>
        <p:spPr>
          <a:xfrm>
            <a:off x="3816728" y="2819850"/>
            <a:ext cx="2844004" cy="352524"/>
          </a:xfrm>
          <a:prstGeom prst="homePlate">
            <a:avLst>
              <a:gd name="adj" fmla="val 29580"/>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中期</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lang="ja-JP" altLang="en-US" sz="1200" b="1" spc="-20" dirty="0">
                <a:solidFill>
                  <a:schemeClr val="bg1"/>
                </a:solidFill>
                <a:latin typeface="Yu Gothic" panose="020B0400000000000000" pitchFamily="34" charset="-128"/>
                <a:ea typeface="Yu Gothic" panose="020B0400000000000000" pitchFamily="34" charset="-128"/>
              </a:rPr>
              <a:t>令和</a:t>
            </a:r>
            <a:r>
              <a:rPr lang="en-US" altLang="ja-JP" sz="1200" b="1" spc="-20" dirty="0">
                <a:solidFill>
                  <a:schemeClr val="bg1"/>
                </a:solidFill>
                <a:latin typeface="Yu Gothic" panose="020B0400000000000000" pitchFamily="34" charset="-128"/>
                <a:ea typeface="Yu Gothic" panose="020B0400000000000000" pitchFamily="34" charset="-128"/>
              </a:rPr>
              <a:t>10</a:t>
            </a:r>
            <a:r>
              <a:rPr lang="ja-JP" altLang="en-US" sz="1200" b="1" spc="-20" dirty="0">
                <a:solidFill>
                  <a:schemeClr val="bg1"/>
                </a:solidFill>
                <a:latin typeface="Yu Gothic" panose="020B0400000000000000" pitchFamily="34" charset="-128"/>
                <a:ea typeface="Yu Gothic" panose="020B0400000000000000" pitchFamily="34" charset="-128"/>
              </a:rPr>
              <a:t>～</a:t>
            </a:r>
            <a:r>
              <a:rPr lang="en-US" altLang="ja-JP" sz="1200" b="1" spc="-20" dirty="0">
                <a:solidFill>
                  <a:schemeClr val="bg1"/>
                </a:solidFill>
                <a:latin typeface="Yu Gothic" panose="020B0400000000000000" pitchFamily="34" charset="-128"/>
                <a:ea typeface="Yu Gothic" panose="020B0400000000000000" pitchFamily="34" charset="-128"/>
              </a:rPr>
              <a:t>12</a:t>
            </a:r>
            <a:r>
              <a:rPr lang="ja-JP" altLang="en-US" sz="1200" b="1" spc="-20" dirty="0">
                <a:solidFill>
                  <a:schemeClr val="bg1"/>
                </a:solidFill>
                <a:latin typeface="Yu Gothic" panose="020B0400000000000000" pitchFamily="34" charset="-128"/>
                <a:ea typeface="Yu Gothic" panose="020B0400000000000000" pitchFamily="34" charset="-128"/>
              </a:rPr>
              <a:t>年度）</a:t>
            </a:r>
            <a:endParaRPr kumimoji="1" lang="ja-JP" altLang="en-US" sz="1200" b="1" dirty="0">
              <a:solidFill>
                <a:schemeClr val="bg1"/>
              </a:solidFill>
              <a:latin typeface="Yu Gothic" panose="020B0400000000000000" pitchFamily="34" charset="-128"/>
              <a:ea typeface="Yu Gothic" panose="020B0400000000000000" pitchFamily="34" charset="-128"/>
            </a:endParaRPr>
          </a:p>
        </p:txBody>
      </p:sp>
      <p:grpSp>
        <p:nvGrpSpPr>
          <p:cNvPr id="4" name="グループ化 3">
            <a:extLst>
              <a:ext uri="{FF2B5EF4-FFF2-40B4-BE49-F238E27FC236}">
                <a16:creationId xmlns:a16="http://schemas.microsoft.com/office/drawing/2014/main" id="{44CFFB79-3EDB-BBAB-B1EC-492248098520}"/>
              </a:ext>
            </a:extLst>
          </p:cNvPr>
          <p:cNvGrpSpPr/>
          <p:nvPr/>
        </p:nvGrpSpPr>
        <p:grpSpPr>
          <a:xfrm>
            <a:off x="8452230" y="721538"/>
            <a:ext cx="2073508" cy="1912420"/>
            <a:chOff x="198975" y="1810436"/>
            <a:chExt cx="2073508" cy="1912420"/>
          </a:xfrm>
        </p:grpSpPr>
        <p:sp>
          <p:nvSpPr>
            <p:cNvPr id="5" name="字幕 2">
              <a:extLst>
                <a:ext uri="{FF2B5EF4-FFF2-40B4-BE49-F238E27FC236}">
                  <a16:creationId xmlns:a16="http://schemas.microsoft.com/office/drawing/2014/main" id="{CE3DD82E-48BC-51CF-B598-0DE0BD37E45B}"/>
                </a:ext>
              </a:extLst>
            </p:cNvPr>
            <p:cNvSpPr txBox="1">
              <a:spLocks/>
            </p:cNvSpPr>
            <p:nvPr/>
          </p:nvSpPr>
          <p:spPr>
            <a:xfrm>
              <a:off x="568423" y="1968059"/>
              <a:ext cx="1552476" cy="633058"/>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nSpc>
                  <a:spcPct val="70000"/>
                </a:lnSpc>
                <a:spcBef>
                  <a:spcPts val="1000"/>
                </a:spcBef>
              </a:pPr>
              <a:r>
                <a:rPr lang="ja-JP" altLang="en-US" sz="2400" b="1" spc="200" dirty="0">
                  <a:solidFill>
                    <a:schemeClr val="bg1"/>
                  </a:solidFill>
                  <a:latin typeface="Yu Gothic Medium" panose="020B0400000000000000" pitchFamily="34" charset="-128"/>
                  <a:ea typeface="Yu Gothic Medium" panose="020B0400000000000000" pitchFamily="34" charset="-128"/>
                </a:rPr>
                <a:t>ヒト</a:t>
              </a:r>
              <a:endParaRPr lang="en-US" altLang="ja-JP" sz="2400" b="1" spc="200" dirty="0">
                <a:solidFill>
                  <a:schemeClr val="bg1"/>
                </a:solidFill>
                <a:latin typeface="Yu Gothic Medium" panose="020B0400000000000000" pitchFamily="34" charset="-128"/>
                <a:ea typeface="Yu Gothic Medium" panose="020B0400000000000000" pitchFamily="34" charset="-128"/>
              </a:endParaRPr>
            </a:p>
            <a:p>
              <a:pPr>
                <a:lnSpc>
                  <a:spcPct val="70000"/>
                </a:lnSpc>
                <a:spcBef>
                  <a:spcPts val="1000"/>
                </a:spcBef>
              </a:pPr>
              <a:r>
                <a:rPr lang="ja-JP" altLang="en-US" sz="2400" b="1" spc="200" dirty="0">
                  <a:solidFill>
                    <a:schemeClr val="bg1"/>
                  </a:solidFill>
                  <a:latin typeface="Yu Gothic Medium" panose="020B0400000000000000" pitchFamily="34" charset="-128"/>
                  <a:ea typeface="Yu Gothic Medium" panose="020B0400000000000000" pitchFamily="34" charset="-128"/>
                </a:rPr>
                <a:t>づく</a:t>
              </a:r>
            </a:p>
          </p:txBody>
        </p:sp>
        <p:grpSp>
          <p:nvGrpSpPr>
            <p:cNvPr id="11" name="グループ化 10">
              <a:extLst>
                <a:ext uri="{FF2B5EF4-FFF2-40B4-BE49-F238E27FC236}">
                  <a16:creationId xmlns:a16="http://schemas.microsoft.com/office/drawing/2014/main" id="{F73B86BE-F65E-D247-7EDF-350C21B56144}"/>
                </a:ext>
              </a:extLst>
            </p:cNvPr>
            <p:cNvGrpSpPr/>
            <p:nvPr/>
          </p:nvGrpSpPr>
          <p:grpSpPr>
            <a:xfrm>
              <a:off x="689412" y="1810436"/>
              <a:ext cx="1127074" cy="1127073"/>
              <a:chOff x="1882011" y="3641231"/>
              <a:chExt cx="1552477" cy="1552476"/>
            </a:xfrm>
          </p:grpSpPr>
          <p:sp>
            <p:nvSpPr>
              <p:cNvPr id="30" name="円/楕円 9">
                <a:extLst>
                  <a:ext uri="{FF2B5EF4-FFF2-40B4-BE49-F238E27FC236}">
                    <a16:creationId xmlns:a16="http://schemas.microsoft.com/office/drawing/2014/main" id="{3AA51B76-A6B6-456E-041D-7BBF53B8EA64}"/>
                  </a:ext>
                </a:extLst>
              </p:cNvPr>
              <p:cNvSpPr/>
              <p:nvPr/>
            </p:nvSpPr>
            <p:spPr>
              <a:xfrm>
                <a:off x="1882012" y="3641231"/>
                <a:ext cx="1552476" cy="1552476"/>
              </a:xfrm>
              <a:prstGeom prst="ellipse">
                <a:avLst/>
              </a:prstGeom>
              <a:solidFill>
                <a:srgbClr val="EFA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字幕 2">
                <a:extLst>
                  <a:ext uri="{FF2B5EF4-FFF2-40B4-BE49-F238E27FC236}">
                    <a16:creationId xmlns:a16="http://schemas.microsoft.com/office/drawing/2014/main" id="{FE97E7FB-6251-2A69-9D8E-18922ED25344}"/>
                  </a:ext>
                </a:extLst>
              </p:cNvPr>
              <p:cNvSpPr txBox="1">
                <a:spLocks/>
              </p:cNvSpPr>
              <p:nvPr/>
            </p:nvSpPr>
            <p:spPr>
              <a:xfrm>
                <a:off x="1882011" y="4111939"/>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a:solidFill>
                      <a:schemeClr val="bg1"/>
                    </a:solidFill>
                    <a:latin typeface="Yu Gothic Medium" panose="020B0400000000000000" pitchFamily="34" charset="-128"/>
                    <a:ea typeface="Yu Gothic Medium" panose="020B0400000000000000" pitchFamily="34" charset="-128"/>
                  </a:rPr>
                  <a:t>ヒト</a:t>
                </a:r>
              </a:p>
            </p:txBody>
          </p:sp>
        </p:grpSp>
        <p:grpSp>
          <p:nvGrpSpPr>
            <p:cNvPr id="14" name="グループ化 13">
              <a:extLst>
                <a:ext uri="{FF2B5EF4-FFF2-40B4-BE49-F238E27FC236}">
                  <a16:creationId xmlns:a16="http://schemas.microsoft.com/office/drawing/2014/main" id="{6E87DFD5-758F-58BC-D84B-7C9FFB694371}"/>
                </a:ext>
              </a:extLst>
            </p:cNvPr>
            <p:cNvGrpSpPr/>
            <p:nvPr/>
          </p:nvGrpSpPr>
          <p:grpSpPr>
            <a:xfrm>
              <a:off x="198975" y="2595782"/>
              <a:ext cx="1127074" cy="1127073"/>
              <a:chOff x="1003240" y="5058859"/>
              <a:chExt cx="1552477" cy="1552476"/>
            </a:xfrm>
          </p:grpSpPr>
          <p:sp>
            <p:nvSpPr>
              <p:cNvPr id="28" name="円/楕円 17">
                <a:extLst>
                  <a:ext uri="{FF2B5EF4-FFF2-40B4-BE49-F238E27FC236}">
                    <a16:creationId xmlns:a16="http://schemas.microsoft.com/office/drawing/2014/main" id="{BC5B388E-6463-20D3-EB67-6F75B0CA34D5}"/>
                  </a:ext>
                </a:extLst>
              </p:cNvPr>
              <p:cNvSpPr/>
              <p:nvPr/>
            </p:nvSpPr>
            <p:spPr>
              <a:xfrm>
                <a:off x="1003241" y="5058859"/>
                <a:ext cx="1552476" cy="1552476"/>
              </a:xfrm>
              <a:prstGeom prst="ellipse">
                <a:avLst/>
              </a:prstGeom>
              <a:solidFill>
                <a:srgbClr val="E77D9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字幕 2">
                <a:extLst>
                  <a:ext uri="{FF2B5EF4-FFF2-40B4-BE49-F238E27FC236}">
                    <a16:creationId xmlns:a16="http://schemas.microsoft.com/office/drawing/2014/main" id="{65742652-5B0C-62A7-F32D-42056C54793B}"/>
                  </a:ext>
                </a:extLst>
              </p:cNvPr>
              <p:cNvSpPr txBox="1">
                <a:spLocks/>
              </p:cNvSpPr>
              <p:nvPr/>
            </p:nvSpPr>
            <p:spPr>
              <a:xfrm>
                <a:off x="1003240" y="5568702"/>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spc="200" dirty="0">
                    <a:solidFill>
                      <a:schemeClr val="bg1"/>
                    </a:solidFill>
                    <a:latin typeface="Yu Gothic Medium" panose="020B0400000000000000" pitchFamily="34" charset="-128"/>
                    <a:ea typeface="Yu Gothic Medium" panose="020B0400000000000000" pitchFamily="34" charset="-128"/>
                  </a:rPr>
                  <a:t>モノ</a:t>
                </a:r>
              </a:p>
            </p:txBody>
          </p:sp>
        </p:grpSp>
        <p:grpSp>
          <p:nvGrpSpPr>
            <p:cNvPr id="15" name="グループ化 14">
              <a:extLst>
                <a:ext uri="{FF2B5EF4-FFF2-40B4-BE49-F238E27FC236}">
                  <a16:creationId xmlns:a16="http://schemas.microsoft.com/office/drawing/2014/main" id="{E0F98E21-D783-56C6-A553-197156EDED96}"/>
                </a:ext>
              </a:extLst>
            </p:cNvPr>
            <p:cNvGrpSpPr/>
            <p:nvPr/>
          </p:nvGrpSpPr>
          <p:grpSpPr>
            <a:xfrm>
              <a:off x="1145408" y="2595783"/>
              <a:ext cx="1127075" cy="1127073"/>
              <a:chOff x="2550252" y="4873210"/>
              <a:chExt cx="1552479" cy="1552476"/>
            </a:xfrm>
          </p:grpSpPr>
          <p:sp>
            <p:nvSpPr>
              <p:cNvPr id="24" name="円/楕円 19">
                <a:extLst>
                  <a:ext uri="{FF2B5EF4-FFF2-40B4-BE49-F238E27FC236}">
                    <a16:creationId xmlns:a16="http://schemas.microsoft.com/office/drawing/2014/main" id="{3AF9E682-5595-282A-BD0A-B2B8AE305993}"/>
                  </a:ext>
                </a:extLst>
              </p:cNvPr>
              <p:cNvSpPr/>
              <p:nvPr/>
            </p:nvSpPr>
            <p:spPr>
              <a:xfrm>
                <a:off x="2550255" y="4873210"/>
                <a:ext cx="1552476" cy="1552476"/>
              </a:xfrm>
              <a:prstGeom prst="ellipse">
                <a:avLst/>
              </a:prstGeom>
              <a:solidFill>
                <a:srgbClr val="60B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字幕 2">
                <a:extLst>
                  <a:ext uri="{FF2B5EF4-FFF2-40B4-BE49-F238E27FC236}">
                    <a16:creationId xmlns:a16="http://schemas.microsoft.com/office/drawing/2014/main" id="{0751E6C4-98F7-5A52-91C9-E6C1EC654AD3}"/>
                  </a:ext>
                </a:extLst>
              </p:cNvPr>
              <p:cNvSpPr txBox="1">
                <a:spLocks/>
              </p:cNvSpPr>
              <p:nvPr/>
            </p:nvSpPr>
            <p:spPr>
              <a:xfrm>
                <a:off x="2550252" y="5383053"/>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dirty="0">
                    <a:solidFill>
                      <a:schemeClr val="bg1"/>
                    </a:solidFill>
                    <a:latin typeface="Yu Gothic Medium" panose="020B0400000000000000" pitchFamily="34" charset="-128"/>
                    <a:ea typeface="Yu Gothic Medium" panose="020B0400000000000000" pitchFamily="34" charset="-128"/>
                  </a:rPr>
                  <a:t>バ</a:t>
                </a:r>
              </a:p>
            </p:txBody>
          </p:sp>
        </p:grpSp>
      </p:grpSp>
      <p:sp>
        <p:nvSpPr>
          <p:cNvPr id="27" name="コンテンツ プレースホルダー 1">
            <a:extLst>
              <a:ext uri="{FF2B5EF4-FFF2-40B4-BE49-F238E27FC236}">
                <a16:creationId xmlns:a16="http://schemas.microsoft.com/office/drawing/2014/main" id="{F7D9BFD9-DCB5-4FFB-9818-06420541E0EC}"/>
              </a:ext>
            </a:extLst>
          </p:cNvPr>
          <p:cNvSpPr txBox="1">
            <a:spLocks/>
          </p:cNvSpPr>
          <p:nvPr/>
        </p:nvSpPr>
        <p:spPr>
          <a:xfrm>
            <a:off x="8007640" y="4294083"/>
            <a:ext cx="2216150"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1600" dirty="0">
                <a:latin typeface="Yu Gothic" panose="020B0400000000000000" pitchFamily="34" charset="-128"/>
                <a:ea typeface="Yu Gothic" panose="020B0400000000000000" pitchFamily="34" charset="-128"/>
              </a:rPr>
              <a:t>道の駅ちはやあかさか</a:t>
            </a:r>
            <a:endParaRPr lang="ja-JP" altLang="ja-JP" sz="1600" dirty="0">
              <a:latin typeface="Yu Gothic" panose="020B0400000000000000" pitchFamily="34" charset="-128"/>
              <a:ea typeface="Yu Gothic" panose="020B0400000000000000" pitchFamily="34" charset="-128"/>
            </a:endParaRPr>
          </a:p>
        </p:txBody>
      </p:sp>
      <p:sp>
        <p:nvSpPr>
          <p:cNvPr id="34" name="コンテンツ プレースホルダー 1">
            <a:extLst>
              <a:ext uri="{FF2B5EF4-FFF2-40B4-BE49-F238E27FC236}">
                <a16:creationId xmlns:a16="http://schemas.microsoft.com/office/drawing/2014/main" id="{89006D58-7F38-4693-B87F-DBE265499FEC}"/>
              </a:ext>
            </a:extLst>
          </p:cNvPr>
          <p:cNvSpPr txBox="1">
            <a:spLocks/>
          </p:cNvSpPr>
          <p:nvPr/>
        </p:nvSpPr>
        <p:spPr>
          <a:xfrm>
            <a:off x="8007640" y="6193897"/>
            <a:ext cx="2109047"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1600" dirty="0">
                <a:latin typeface="Yu Gothic" panose="020B0400000000000000" pitchFamily="34" charset="-128"/>
                <a:ea typeface="Yu Gothic" panose="020B0400000000000000" pitchFamily="34" charset="-128"/>
              </a:rPr>
              <a:t>高収益農業への転換</a:t>
            </a:r>
            <a:endParaRPr lang="ja-JP" altLang="ja-JP" sz="1600" dirty="0">
              <a:latin typeface="Yu Gothic" panose="020B0400000000000000" pitchFamily="34" charset="-128"/>
              <a:ea typeface="Yu Gothic" panose="020B0400000000000000" pitchFamily="34" charset="-128"/>
            </a:endParaRPr>
          </a:p>
        </p:txBody>
      </p:sp>
      <p:pic>
        <p:nvPicPr>
          <p:cNvPr id="16" name="図 15">
            <a:extLst>
              <a:ext uri="{FF2B5EF4-FFF2-40B4-BE49-F238E27FC236}">
                <a16:creationId xmlns:a16="http://schemas.microsoft.com/office/drawing/2014/main" id="{2AE3E975-D0D2-2008-89F8-692A9094662F}"/>
              </a:ext>
            </a:extLst>
          </p:cNvPr>
          <p:cNvPicPr>
            <a:picLocks noChangeAspect="1"/>
          </p:cNvPicPr>
          <p:nvPr/>
        </p:nvPicPr>
        <p:blipFill>
          <a:blip r:embed="rId2" cstate="print">
            <a:extLst>
              <a:ext uri="{28A0092B-C50C-407E-A947-70E740481C1C}">
                <a14:useLocalDpi xmlns:a14="http://schemas.microsoft.com/office/drawing/2010/main"/>
              </a:ext>
            </a:extLst>
          </a:blip>
          <a:srcRect t="-1"/>
          <a:stretch>
            <a:fillRect/>
          </a:stretch>
        </p:blipFill>
        <p:spPr>
          <a:xfrm>
            <a:off x="7837714" y="2733601"/>
            <a:ext cx="2487436" cy="1578253"/>
          </a:xfrm>
          <a:prstGeom prst="rect">
            <a:avLst/>
          </a:prstGeom>
        </p:spPr>
      </p:pic>
      <p:pic>
        <p:nvPicPr>
          <p:cNvPr id="18" name="図 17">
            <a:extLst>
              <a:ext uri="{FF2B5EF4-FFF2-40B4-BE49-F238E27FC236}">
                <a16:creationId xmlns:a16="http://schemas.microsoft.com/office/drawing/2014/main" id="{CA14637D-B446-7107-4E13-4FB2B0A687C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835120" y="4625311"/>
            <a:ext cx="2498521" cy="1590426"/>
          </a:xfrm>
          <a:prstGeom prst="rect">
            <a:avLst/>
          </a:prstGeom>
        </p:spPr>
      </p:pic>
    </p:spTree>
    <p:extLst>
      <p:ext uri="{BB962C8B-B14F-4D97-AF65-F5344CB8AC3E}">
        <p14:creationId xmlns:p14="http://schemas.microsoft.com/office/powerpoint/2010/main" val="211191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庭でフリスビーをしている人たち&#10;&#10;AI 生成コンテンツは誤りを含む可能性があります。">
            <a:extLst>
              <a:ext uri="{FF2B5EF4-FFF2-40B4-BE49-F238E27FC236}">
                <a16:creationId xmlns:a16="http://schemas.microsoft.com/office/drawing/2014/main" id="{2AC47640-A6A1-A0A5-2AF9-9E06227324F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958849" y="2942718"/>
            <a:ext cx="2223760" cy="1573476"/>
          </a:xfrm>
          <a:prstGeom prst="rect">
            <a:avLst/>
          </a:prstGeom>
        </p:spPr>
      </p:pic>
      <p:sp>
        <p:nvSpPr>
          <p:cNvPr id="2" name="スライド番号プレースホルダー 1">
            <a:extLst>
              <a:ext uri="{FF2B5EF4-FFF2-40B4-BE49-F238E27FC236}">
                <a16:creationId xmlns:a16="http://schemas.microsoft.com/office/drawing/2014/main" id="{621B4C62-F612-B072-CC03-F8EB890051A6}"/>
              </a:ext>
            </a:extLst>
          </p:cNvPr>
          <p:cNvSpPr>
            <a:spLocks noGrp="1"/>
          </p:cNvSpPr>
          <p:nvPr>
            <p:ph type="sldNum" sz="quarter" idx="12"/>
          </p:nvPr>
        </p:nvSpPr>
        <p:spPr>
          <a:xfrm>
            <a:off x="8286155" y="7151053"/>
            <a:ext cx="2405658" cy="402483"/>
          </a:xfrm>
        </p:spPr>
        <p:txBody>
          <a:bodyPr/>
          <a:lstStyle/>
          <a:p>
            <a:fld id="{9D190EBB-D665-DF45-A028-AEF9E2BB63F5}" type="slidenum">
              <a:rPr kumimoji="1" lang="ja-JP" altLang="en-US" smtClean="0"/>
              <a:t>13</a:t>
            </a:fld>
            <a:endParaRPr kumimoji="1" lang="ja-JP" altLang="en-US"/>
          </a:p>
        </p:txBody>
      </p:sp>
      <p:sp>
        <p:nvSpPr>
          <p:cNvPr id="3" name="タイトル 2">
            <a:extLst>
              <a:ext uri="{FF2B5EF4-FFF2-40B4-BE49-F238E27FC236}">
                <a16:creationId xmlns:a16="http://schemas.microsoft.com/office/drawing/2014/main" id="{4125C3ED-97A6-22D4-3750-0BDCAA83D9E6}"/>
              </a:ext>
            </a:extLst>
          </p:cNvPr>
          <p:cNvSpPr>
            <a:spLocks noGrp="1"/>
          </p:cNvSpPr>
          <p:nvPr>
            <p:ph type="title"/>
          </p:nvPr>
        </p:nvSpPr>
        <p:spPr>
          <a:xfrm>
            <a:off x="3298515" y="6139"/>
            <a:ext cx="7371407" cy="389111"/>
          </a:xfrm>
        </p:spPr>
        <p:txBody>
          <a:bodyPr/>
          <a:lstStyle/>
          <a:p>
            <a:r>
              <a:rPr lang="ja-JP" altLang="en-US"/>
              <a:t>第</a:t>
            </a:r>
            <a:r>
              <a:rPr lang="en-US" altLang="ja-JP" dirty="0"/>
              <a:t>4</a:t>
            </a:r>
            <a:r>
              <a:rPr lang="ja-JP" altLang="en-US"/>
              <a:t>章</a:t>
            </a:r>
            <a:r>
              <a:rPr lang="ja-JP" altLang="en-US" dirty="0"/>
              <a:t>｜</a:t>
            </a:r>
            <a:r>
              <a:rPr lang="ja-JP" altLang="ja-JP" b="1" dirty="0"/>
              <a:t>活性化</a:t>
            </a:r>
            <a:r>
              <a:rPr lang="ja-JP" altLang="en-US" b="1" dirty="0"/>
              <a:t>に向けた</a:t>
            </a:r>
            <a:r>
              <a:rPr lang="ja-JP" altLang="ja-JP" b="1" dirty="0"/>
              <a:t>具体的な取組</a:t>
            </a:r>
            <a:endParaRPr kumimoji="1" lang="ja-JP" altLang="en-US" dirty="0"/>
          </a:p>
        </p:txBody>
      </p:sp>
      <p:sp>
        <p:nvSpPr>
          <p:cNvPr id="6" name="コンテンツ プレースホルダー 1">
            <a:extLst>
              <a:ext uri="{FF2B5EF4-FFF2-40B4-BE49-F238E27FC236}">
                <a16:creationId xmlns:a16="http://schemas.microsoft.com/office/drawing/2014/main" id="{DB342B54-2138-5CEB-CF9A-04566C40460B}"/>
              </a:ext>
            </a:extLst>
          </p:cNvPr>
          <p:cNvSpPr txBox="1">
            <a:spLocks/>
          </p:cNvSpPr>
          <p:nvPr/>
        </p:nvSpPr>
        <p:spPr>
          <a:xfrm>
            <a:off x="358663" y="905125"/>
            <a:ext cx="7882205" cy="322727"/>
          </a:xfrm>
          <a:prstGeom prst="rect">
            <a:avLst/>
          </a:prstGeom>
        </p:spPr>
        <p:txBody>
          <a:bodyPr lIns="0" tIns="0" rIns="0" bIns="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2200" b="1">
                <a:solidFill>
                  <a:schemeClr val="bg2">
                    <a:lumMod val="25000"/>
                  </a:schemeClr>
                </a:solidFill>
                <a:latin typeface="Yu Gothic Medium" panose="020B0400000000000000" pitchFamily="34" charset="-128"/>
                <a:ea typeface="Yu Gothic Medium" panose="020B0400000000000000" pitchFamily="34" charset="-128"/>
              </a:rPr>
              <a:t>（</a:t>
            </a:r>
            <a:r>
              <a:rPr lang="en-US" altLang="ja-JP" sz="2200" b="1" dirty="0">
                <a:solidFill>
                  <a:schemeClr val="bg2">
                    <a:lumMod val="25000"/>
                  </a:schemeClr>
                </a:solidFill>
                <a:latin typeface="Yu Gothic Medium" panose="020B0400000000000000" pitchFamily="34" charset="-128"/>
                <a:ea typeface="Yu Gothic Medium" panose="020B0400000000000000" pitchFamily="34" charset="-128"/>
              </a:rPr>
              <a:t>4</a:t>
            </a:r>
            <a:r>
              <a:rPr lang="ja-JP" altLang="en-US" sz="2200" b="1">
                <a:solidFill>
                  <a:schemeClr val="bg2">
                    <a:lumMod val="25000"/>
                  </a:schemeClr>
                </a:solidFill>
                <a:latin typeface="Yu Gothic Medium" panose="020B0400000000000000" pitchFamily="34" charset="-128"/>
                <a:ea typeface="Yu Gothic Medium" panose="020B0400000000000000" pitchFamily="34" charset="-128"/>
              </a:rPr>
              <a:t>）</a:t>
            </a:r>
            <a:r>
              <a:rPr lang="en-US" altLang="ja-JP" sz="2200" b="1" dirty="0">
                <a:solidFill>
                  <a:schemeClr val="bg2">
                    <a:lumMod val="25000"/>
                  </a:schemeClr>
                </a:solidFill>
                <a:latin typeface="Yu Gothic Medium" panose="020B0400000000000000" pitchFamily="34" charset="-128"/>
                <a:ea typeface="Yu Gothic Medium" panose="020B0400000000000000" pitchFamily="34" charset="-128"/>
              </a:rPr>
              <a:t> </a:t>
            </a:r>
            <a:r>
              <a:rPr lang="ja-JP" altLang="en-US" sz="2200" b="1" dirty="0">
                <a:solidFill>
                  <a:schemeClr val="bg2">
                    <a:lumMod val="25000"/>
                  </a:schemeClr>
                </a:solidFill>
                <a:latin typeface="Yu Gothic Medium" panose="020B0400000000000000" pitchFamily="34" charset="-128"/>
                <a:ea typeface="Yu Gothic Medium" panose="020B0400000000000000" pitchFamily="34" charset="-128"/>
              </a:rPr>
              <a:t>金剛山・ちはや園地の魅力向上と“心地よい滞在”の実現</a:t>
            </a:r>
            <a:endParaRPr lang="ja-JP" altLang="ja-JP" sz="2200" b="1" dirty="0">
              <a:solidFill>
                <a:schemeClr val="bg2">
                  <a:lumMod val="25000"/>
                </a:schemeClr>
              </a:solidFill>
              <a:latin typeface="Yu Gothic Medium" panose="020B0400000000000000" pitchFamily="34" charset="-128"/>
              <a:ea typeface="Yu Gothic Medium" panose="020B0400000000000000" pitchFamily="34" charset="-128"/>
            </a:endParaRPr>
          </a:p>
        </p:txBody>
      </p:sp>
      <p:sp>
        <p:nvSpPr>
          <p:cNvPr id="7" name="コンテンツ プレースホルダー 1">
            <a:extLst>
              <a:ext uri="{FF2B5EF4-FFF2-40B4-BE49-F238E27FC236}">
                <a16:creationId xmlns:a16="http://schemas.microsoft.com/office/drawing/2014/main" id="{3E47B8CE-290E-8EAD-D071-1AB0CC9AFB18}"/>
              </a:ext>
            </a:extLst>
          </p:cNvPr>
          <p:cNvSpPr txBox="1">
            <a:spLocks/>
          </p:cNvSpPr>
          <p:nvPr/>
        </p:nvSpPr>
        <p:spPr>
          <a:xfrm>
            <a:off x="489278" y="3397415"/>
            <a:ext cx="3343899" cy="3395272"/>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ja-JP" altLang="en-US" sz="1600" spc="-100" dirty="0">
                <a:latin typeface="Yu Gothic" panose="020B0400000000000000" pitchFamily="34" charset="-128"/>
                <a:ea typeface="Yu Gothic" panose="020B0400000000000000" pitchFamily="34" charset="-128"/>
              </a:rPr>
              <a:t>㉑ちはや園地のキャンプ場などの改修・新設（他に周遊マップの作成、多言語化道標の設置、アクセス林道の改修）</a:t>
            </a:r>
          </a:p>
          <a:p>
            <a:pPr marL="177800" indent="-177800">
              <a:lnSpc>
                <a:spcPct val="130000"/>
              </a:lnSpc>
              <a:buNone/>
            </a:pPr>
            <a:r>
              <a:rPr lang="ja-JP" altLang="en-US" sz="1600" spc="-100" dirty="0">
                <a:latin typeface="Yu Gothic" panose="020B0400000000000000" pitchFamily="34" charset="-128"/>
                <a:ea typeface="Yu Gothic" panose="020B0400000000000000" pitchFamily="34" charset="-128"/>
              </a:rPr>
              <a:t>㉒金剛山・ちはや園地の集客力強化（ちはや園地での万博レガシー（ミャクミャク）の森による賑わいづくり・周遊コースの設定、万博利用ベンチの設置）</a:t>
            </a:r>
          </a:p>
        </p:txBody>
      </p:sp>
      <p:cxnSp>
        <p:nvCxnSpPr>
          <p:cNvPr id="8" name="直線コネクタ 7">
            <a:extLst>
              <a:ext uri="{FF2B5EF4-FFF2-40B4-BE49-F238E27FC236}">
                <a16:creationId xmlns:a16="http://schemas.microsoft.com/office/drawing/2014/main" id="{7864646D-219A-4D2E-054D-BC30BA1D2669}"/>
              </a:ext>
            </a:extLst>
          </p:cNvPr>
          <p:cNvCxnSpPr>
            <a:cxnSpLocks/>
          </p:cNvCxnSpPr>
          <p:nvPr/>
        </p:nvCxnSpPr>
        <p:spPr>
          <a:xfrm>
            <a:off x="502786" y="1317335"/>
            <a:ext cx="7466393"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9" name="コンテンツ プレースホルダー 1">
            <a:extLst>
              <a:ext uri="{FF2B5EF4-FFF2-40B4-BE49-F238E27FC236}">
                <a16:creationId xmlns:a16="http://schemas.microsoft.com/office/drawing/2014/main" id="{65E6EB92-8567-5D34-C5E7-A0B0195121EF}"/>
              </a:ext>
            </a:extLst>
          </p:cNvPr>
          <p:cNvSpPr txBox="1">
            <a:spLocks/>
          </p:cNvSpPr>
          <p:nvPr/>
        </p:nvSpPr>
        <p:spPr>
          <a:xfrm>
            <a:off x="502786" y="1435933"/>
            <a:ext cx="7444270" cy="1273911"/>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just">
              <a:lnSpc>
                <a:spcPct val="130000"/>
              </a:lnSpc>
              <a:buNone/>
            </a:pPr>
            <a:r>
              <a:rPr lang="ja-JP" altLang="en-US" sz="1600" dirty="0">
                <a:latin typeface="Yu Gothic" panose="020B0400000000000000" pitchFamily="34" charset="-128"/>
                <a:ea typeface="Yu Gothic" panose="020B0400000000000000" pitchFamily="34" charset="-128"/>
              </a:rPr>
              <a:t>　訪れる人が心地よく滞在できる環境を整えるため、ちはや園地でのキャンプ場などの改修・新設、万博レガシー（ミャクミャク）の活用などを進める。あわせて、登山道・林道の計画的整備、回遊促進イベントの実施、アクセス改善など、多面的な取組を展開していく。</a:t>
            </a:r>
            <a:endParaRPr lang="ja-JP" altLang="ja-JP" sz="1600" dirty="0">
              <a:latin typeface="Yu Gothic" panose="020B0400000000000000" pitchFamily="34" charset="-128"/>
              <a:ea typeface="Yu Gothic" panose="020B0400000000000000" pitchFamily="34" charset="-128"/>
            </a:endParaRPr>
          </a:p>
        </p:txBody>
      </p:sp>
      <p:sp>
        <p:nvSpPr>
          <p:cNvPr id="10" name="ホームベース 9">
            <a:extLst>
              <a:ext uri="{FF2B5EF4-FFF2-40B4-BE49-F238E27FC236}">
                <a16:creationId xmlns:a16="http://schemas.microsoft.com/office/drawing/2014/main" id="{C2B119A3-D0A6-68F0-267B-F148BC89348C}"/>
              </a:ext>
            </a:extLst>
          </p:cNvPr>
          <p:cNvSpPr/>
          <p:nvPr/>
        </p:nvSpPr>
        <p:spPr>
          <a:xfrm>
            <a:off x="501153" y="2966468"/>
            <a:ext cx="2844003" cy="352524"/>
          </a:xfrm>
          <a:prstGeom prst="homePlate">
            <a:avLst>
              <a:gd name="adj" fmla="val 29580"/>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短期</a:t>
            </a:r>
            <a:r>
              <a:rPr kumimoji="1" lang="ja-JP" altLang="en-US" sz="1200" b="1" spc="-20" dirty="0">
                <a:solidFill>
                  <a:schemeClr val="bg1"/>
                </a:solidFill>
                <a:latin typeface="Yu Gothic" panose="020B0400000000000000" pitchFamily="34" charset="-128"/>
                <a:ea typeface="Yu Gothic" panose="020B0400000000000000" pitchFamily="34" charset="-128"/>
              </a:rPr>
              <a:t>（令和</a:t>
            </a:r>
            <a:r>
              <a:rPr kumimoji="1" lang="en-US" altLang="ja-JP" sz="1200" b="1" spc="-20" dirty="0">
                <a:solidFill>
                  <a:schemeClr val="bg1"/>
                </a:solidFill>
                <a:latin typeface="Yu Gothic" panose="020B0400000000000000" pitchFamily="34" charset="-128"/>
                <a:ea typeface="Yu Gothic" panose="020B0400000000000000" pitchFamily="34" charset="-128"/>
              </a:rPr>
              <a:t>8</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kumimoji="1" lang="en-US" altLang="ja-JP" sz="1200" b="1" spc="-20" dirty="0">
                <a:solidFill>
                  <a:schemeClr val="bg1"/>
                </a:solidFill>
                <a:latin typeface="Yu Gothic" panose="020B0400000000000000" pitchFamily="34" charset="-128"/>
                <a:ea typeface="Yu Gothic" panose="020B0400000000000000" pitchFamily="34" charset="-128"/>
              </a:rPr>
              <a:t>9</a:t>
            </a:r>
            <a:r>
              <a:rPr kumimoji="1" lang="ja-JP" altLang="en-US" sz="1200" b="1" spc="-20" dirty="0">
                <a:solidFill>
                  <a:schemeClr val="bg1"/>
                </a:solidFill>
                <a:latin typeface="Yu Gothic" panose="020B0400000000000000" pitchFamily="34" charset="-128"/>
                <a:ea typeface="Yu Gothic" panose="020B0400000000000000" pitchFamily="34" charset="-128"/>
              </a:rPr>
              <a:t>年度）</a:t>
            </a:r>
            <a:endParaRPr kumimoji="1" lang="ja-JP" altLang="en-US" sz="1600" b="1" spc="-20" dirty="0">
              <a:solidFill>
                <a:schemeClr val="bg1"/>
              </a:solidFill>
              <a:latin typeface="Yu Gothic" panose="020B0400000000000000" pitchFamily="34" charset="-128"/>
              <a:ea typeface="Yu Gothic" panose="020B0400000000000000" pitchFamily="34" charset="-128"/>
            </a:endParaRPr>
          </a:p>
        </p:txBody>
      </p:sp>
      <p:sp>
        <p:nvSpPr>
          <p:cNvPr id="14" name="ホームベース 13">
            <a:extLst>
              <a:ext uri="{FF2B5EF4-FFF2-40B4-BE49-F238E27FC236}">
                <a16:creationId xmlns:a16="http://schemas.microsoft.com/office/drawing/2014/main" id="{B2C90C95-71F2-7E8D-3D61-3D66BB64B02D}"/>
              </a:ext>
            </a:extLst>
          </p:cNvPr>
          <p:cNvSpPr/>
          <p:nvPr/>
        </p:nvSpPr>
        <p:spPr>
          <a:xfrm>
            <a:off x="4299765" y="2929680"/>
            <a:ext cx="2844003" cy="352524"/>
          </a:xfrm>
          <a:prstGeom prst="homePlate">
            <a:avLst>
              <a:gd name="adj" fmla="val 29580"/>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中期</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lang="ja-JP" altLang="en-US" sz="1200" b="1" spc="-20" dirty="0">
                <a:solidFill>
                  <a:schemeClr val="bg1"/>
                </a:solidFill>
                <a:latin typeface="Yu Gothic" panose="020B0400000000000000" pitchFamily="34" charset="-128"/>
                <a:ea typeface="Yu Gothic" panose="020B0400000000000000" pitchFamily="34" charset="-128"/>
              </a:rPr>
              <a:t>令和</a:t>
            </a:r>
            <a:r>
              <a:rPr lang="en-US" altLang="ja-JP" sz="1200" b="1" spc="-20" dirty="0">
                <a:solidFill>
                  <a:schemeClr val="bg1"/>
                </a:solidFill>
                <a:latin typeface="Yu Gothic" panose="020B0400000000000000" pitchFamily="34" charset="-128"/>
                <a:ea typeface="Yu Gothic" panose="020B0400000000000000" pitchFamily="34" charset="-128"/>
              </a:rPr>
              <a:t>10</a:t>
            </a:r>
            <a:r>
              <a:rPr lang="ja-JP" altLang="en-US" sz="1200" b="1" spc="-20" dirty="0">
                <a:solidFill>
                  <a:schemeClr val="bg1"/>
                </a:solidFill>
                <a:latin typeface="Yu Gothic" panose="020B0400000000000000" pitchFamily="34" charset="-128"/>
                <a:ea typeface="Yu Gothic" panose="020B0400000000000000" pitchFamily="34" charset="-128"/>
              </a:rPr>
              <a:t>～</a:t>
            </a:r>
            <a:r>
              <a:rPr lang="en-US" altLang="ja-JP" sz="1200" b="1" spc="-20" dirty="0">
                <a:solidFill>
                  <a:schemeClr val="bg1"/>
                </a:solidFill>
                <a:latin typeface="Yu Gothic" panose="020B0400000000000000" pitchFamily="34" charset="-128"/>
                <a:ea typeface="Yu Gothic" panose="020B0400000000000000" pitchFamily="34" charset="-128"/>
              </a:rPr>
              <a:t>12</a:t>
            </a:r>
            <a:r>
              <a:rPr lang="ja-JP" altLang="en-US" sz="1200" b="1" spc="-20" dirty="0">
                <a:solidFill>
                  <a:schemeClr val="bg1"/>
                </a:solidFill>
                <a:latin typeface="Yu Gothic" panose="020B0400000000000000" pitchFamily="34" charset="-128"/>
                <a:ea typeface="Yu Gothic" panose="020B0400000000000000" pitchFamily="34" charset="-128"/>
              </a:rPr>
              <a:t>年度）</a:t>
            </a:r>
            <a:endParaRPr kumimoji="1" lang="ja-JP" altLang="en-US" sz="1200" b="1" dirty="0">
              <a:solidFill>
                <a:schemeClr val="bg1"/>
              </a:solidFill>
              <a:latin typeface="Yu Gothic" panose="020B0400000000000000" pitchFamily="34" charset="-128"/>
              <a:ea typeface="Yu Gothic" panose="020B0400000000000000" pitchFamily="34" charset="-128"/>
            </a:endParaRPr>
          </a:p>
        </p:txBody>
      </p:sp>
      <p:sp>
        <p:nvSpPr>
          <p:cNvPr id="15" name="コンテンツ プレースホルダー 1">
            <a:extLst>
              <a:ext uri="{FF2B5EF4-FFF2-40B4-BE49-F238E27FC236}">
                <a16:creationId xmlns:a16="http://schemas.microsoft.com/office/drawing/2014/main" id="{8B661F29-7ED6-7093-EE14-12F7156F53B6}"/>
              </a:ext>
            </a:extLst>
          </p:cNvPr>
          <p:cNvSpPr txBox="1">
            <a:spLocks/>
          </p:cNvSpPr>
          <p:nvPr/>
        </p:nvSpPr>
        <p:spPr>
          <a:xfrm>
            <a:off x="4343262" y="3386574"/>
            <a:ext cx="3105502" cy="2531341"/>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ja-JP" altLang="en-US" sz="1600" spc="-100" dirty="0">
                <a:latin typeface="Yu Gothic" panose="020B0400000000000000" pitchFamily="34" charset="-128"/>
                <a:ea typeface="Yu Gothic" panose="020B0400000000000000" pitchFamily="34" charset="-128"/>
              </a:rPr>
              <a:t>⑯道の駅ちはやあかさか・ちはや園地の連携（一元的）管理    </a:t>
            </a:r>
            <a:r>
              <a:rPr lang="en-US" altLang="ja-JP" sz="1600" spc="-100" dirty="0">
                <a:latin typeface="Yu Gothic" panose="020B0400000000000000" pitchFamily="34" charset="-128"/>
                <a:ea typeface="Yu Gothic" panose="020B0400000000000000" pitchFamily="34" charset="-128"/>
              </a:rPr>
              <a:t>※</a:t>
            </a:r>
            <a:r>
              <a:rPr lang="ja-JP" altLang="en-US" sz="1600" spc="-100" dirty="0">
                <a:latin typeface="Yu Gothic" panose="020B0400000000000000" pitchFamily="34" charset="-128"/>
                <a:ea typeface="Yu Gothic" panose="020B0400000000000000" pitchFamily="34" charset="-128"/>
              </a:rPr>
              <a:t>再掲</a:t>
            </a:r>
            <a:endParaRPr lang="ja-JP" altLang="en-US" sz="1600" dirty="0">
              <a:latin typeface="Yu Gothic" panose="020B0400000000000000" pitchFamily="34" charset="-128"/>
              <a:ea typeface="Yu Gothic" panose="020B0400000000000000" pitchFamily="34" charset="-128"/>
            </a:endParaRPr>
          </a:p>
          <a:p>
            <a:pPr marL="177800" indent="-177800">
              <a:lnSpc>
                <a:spcPct val="130000"/>
              </a:lnSpc>
              <a:buNone/>
            </a:pPr>
            <a:r>
              <a:rPr lang="ja-JP" altLang="en-US" sz="1600" dirty="0">
                <a:latin typeface="Yu Gothic" panose="020B0400000000000000" pitchFamily="34" charset="-128"/>
                <a:ea typeface="Yu Gothic" panose="020B0400000000000000" pitchFamily="34" charset="-128"/>
              </a:rPr>
              <a:t>㉓登山道・林道の計画的な整備・改良</a:t>
            </a:r>
          </a:p>
          <a:p>
            <a:pPr marL="177800" indent="-177800">
              <a:lnSpc>
                <a:spcPct val="130000"/>
              </a:lnSpc>
              <a:buNone/>
            </a:pPr>
            <a:r>
              <a:rPr lang="ja-JP" altLang="en-US" sz="1600" dirty="0">
                <a:latin typeface="Yu Gothic" panose="020B0400000000000000" pitchFamily="34" charset="-128"/>
                <a:ea typeface="Yu Gothic" panose="020B0400000000000000" pitchFamily="34" charset="-128"/>
              </a:rPr>
              <a:t>㉔登山道活用イベント</a:t>
            </a:r>
            <a:endParaRPr lang="en-US" altLang="ja-JP" sz="1600" dirty="0">
              <a:latin typeface="Yu Gothic" panose="020B0400000000000000" pitchFamily="34" charset="-128"/>
              <a:ea typeface="Yu Gothic" panose="020B0400000000000000" pitchFamily="34" charset="-128"/>
            </a:endParaRPr>
          </a:p>
          <a:p>
            <a:pPr marL="177800" indent="-177800">
              <a:lnSpc>
                <a:spcPct val="130000"/>
              </a:lnSpc>
              <a:spcBef>
                <a:spcPts val="0"/>
              </a:spcBef>
              <a:buNone/>
            </a:pPr>
            <a:r>
              <a:rPr lang="ja-JP" altLang="en-US" sz="1600" dirty="0">
                <a:latin typeface="Yu Gothic" panose="020B0400000000000000" pitchFamily="34" charset="-128"/>
                <a:ea typeface="Yu Gothic" panose="020B0400000000000000" pitchFamily="34" charset="-128"/>
              </a:rPr>
              <a:t>（例）道の駅～金剛山頂トレイルラン</a:t>
            </a:r>
          </a:p>
        </p:txBody>
      </p:sp>
      <p:sp>
        <p:nvSpPr>
          <p:cNvPr id="19" name="ホームベース 18">
            <a:extLst>
              <a:ext uri="{FF2B5EF4-FFF2-40B4-BE49-F238E27FC236}">
                <a16:creationId xmlns:a16="http://schemas.microsoft.com/office/drawing/2014/main" id="{07C8A69C-06A4-DE49-78B1-81DC13B493A1}"/>
              </a:ext>
            </a:extLst>
          </p:cNvPr>
          <p:cNvSpPr/>
          <p:nvPr/>
        </p:nvSpPr>
        <p:spPr>
          <a:xfrm>
            <a:off x="4433317" y="5969684"/>
            <a:ext cx="2844004" cy="352524"/>
          </a:xfrm>
          <a:prstGeom prst="homePlate">
            <a:avLst>
              <a:gd name="adj" fmla="val 29580"/>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長期</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lang="ja-JP" altLang="en-US" sz="1200" b="1" spc="-20" dirty="0">
                <a:solidFill>
                  <a:schemeClr val="bg1"/>
                </a:solidFill>
                <a:latin typeface="Yu Gothic" panose="020B0400000000000000" pitchFamily="34" charset="-128"/>
                <a:ea typeface="Yu Gothic" panose="020B0400000000000000" pitchFamily="34" charset="-128"/>
              </a:rPr>
              <a:t>令和</a:t>
            </a:r>
            <a:r>
              <a:rPr lang="en-US" altLang="ja-JP" sz="1200" b="1" spc="-20" dirty="0">
                <a:solidFill>
                  <a:schemeClr val="bg1"/>
                </a:solidFill>
                <a:latin typeface="Yu Gothic" panose="020B0400000000000000" pitchFamily="34" charset="-128"/>
                <a:ea typeface="Yu Gothic" panose="020B0400000000000000" pitchFamily="34" charset="-128"/>
              </a:rPr>
              <a:t>13</a:t>
            </a:r>
            <a:r>
              <a:rPr lang="ja-JP" altLang="en-US" sz="1200" b="1" spc="-20" dirty="0">
                <a:solidFill>
                  <a:schemeClr val="bg1"/>
                </a:solidFill>
                <a:latin typeface="Yu Gothic" panose="020B0400000000000000" pitchFamily="34" charset="-128"/>
                <a:ea typeface="Yu Gothic" panose="020B0400000000000000" pitchFamily="34" charset="-128"/>
              </a:rPr>
              <a:t>年度以降）</a:t>
            </a:r>
            <a:endParaRPr kumimoji="1" lang="ja-JP" altLang="en-US" sz="1200" b="1" dirty="0">
              <a:solidFill>
                <a:schemeClr val="bg1"/>
              </a:solidFill>
              <a:latin typeface="Yu Gothic" panose="020B0400000000000000" pitchFamily="34" charset="-128"/>
              <a:ea typeface="Yu Gothic" panose="020B0400000000000000" pitchFamily="34" charset="-128"/>
            </a:endParaRPr>
          </a:p>
        </p:txBody>
      </p:sp>
      <p:sp>
        <p:nvSpPr>
          <p:cNvPr id="20" name="コンテンツ プレースホルダー 1">
            <a:extLst>
              <a:ext uri="{FF2B5EF4-FFF2-40B4-BE49-F238E27FC236}">
                <a16:creationId xmlns:a16="http://schemas.microsoft.com/office/drawing/2014/main" id="{A0A56759-FEFD-CC0C-4459-4A8A1E12671F}"/>
              </a:ext>
            </a:extLst>
          </p:cNvPr>
          <p:cNvSpPr txBox="1">
            <a:spLocks/>
          </p:cNvSpPr>
          <p:nvPr/>
        </p:nvSpPr>
        <p:spPr>
          <a:xfrm>
            <a:off x="4462174" y="6459022"/>
            <a:ext cx="3197327" cy="486124"/>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ja-JP" altLang="en-US" sz="1600" dirty="0">
                <a:latin typeface="Yu Gothic" panose="020B0400000000000000" pitchFamily="34" charset="-128"/>
                <a:ea typeface="Yu Gothic" panose="020B0400000000000000" pitchFamily="34" charset="-128"/>
              </a:rPr>
              <a:t>㉕ちはや園地へのアクセス改善 </a:t>
            </a:r>
          </a:p>
        </p:txBody>
      </p:sp>
      <p:grpSp>
        <p:nvGrpSpPr>
          <p:cNvPr id="11" name="グループ化 10">
            <a:extLst>
              <a:ext uri="{FF2B5EF4-FFF2-40B4-BE49-F238E27FC236}">
                <a16:creationId xmlns:a16="http://schemas.microsoft.com/office/drawing/2014/main" id="{1E4F3A14-48CB-C54A-9C5A-0EBCD1F4C94D}"/>
              </a:ext>
            </a:extLst>
          </p:cNvPr>
          <p:cNvGrpSpPr/>
          <p:nvPr/>
        </p:nvGrpSpPr>
        <p:grpSpPr>
          <a:xfrm>
            <a:off x="8240868" y="781154"/>
            <a:ext cx="2073508" cy="1912420"/>
            <a:chOff x="-2213315" y="1374768"/>
            <a:chExt cx="2073508" cy="1912420"/>
          </a:xfrm>
        </p:grpSpPr>
        <p:grpSp>
          <p:nvGrpSpPr>
            <p:cNvPr id="13" name="グループ化 12">
              <a:extLst>
                <a:ext uri="{FF2B5EF4-FFF2-40B4-BE49-F238E27FC236}">
                  <a16:creationId xmlns:a16="http://schemas.microsoft.com/office/drawing/2014/main" id="{838CD790-1FB2-38DB-4423-772F6D48AA85}"/>
                </a:ext>
              </a:extLst>
            </p:cNvPr>
            <p:cNvGrpSpPr/>
            <p:nvPr/>
          </p:nvGrpSpPr>
          <p:grpSpPr>
            <a:xfrm>
              <a:off x="-1722878" y="1374768"/>
              <a:ext cx="1127075" cy="1127073"/>
              <a:chOff x="-1440773" y="3041123"/>
              <a:chExt cx="1552478" cy="1552476"/>
            </a:xfrm>
          </p:grpSpPr>
          <p:sp>
            <p:nvSpPr>
              <p:cNvPr id="32" name="円/楕円 9">
                <a:extLst>
                  <a:ext uri="{FF2B5EF4-FFF2-40B4-BE49-F238E27FC236}">
                    <a16:creationId xmlns:a16="http://schemas.microsoft.com/office/drawing/2014/main" id="{CE1EDB09-E862-4A1C-A1D8-C33460CB1526}"/>
                  </a:ext>
                </a:extLst>
              </p:cNvPr>
              <p:cNvSpPr/>
              <p:nvPr/>
            </p:nvSpPr>
            <p:spPr>
              <a:xfrm>
                <a:off x="-1440772" y="3041123"/>
                <a:ext cx="1552477" cy="1552476"/>
              </a:xfrm>
              <a:prstGeom prst="ellipse">
                <a:avLst/>
              </a:prstGeom>
              <a:solidFill>
                <a:srgbClr val="EFA26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字幕 2">
                <a:extLst>
                  <a:ext uri="{FF2B5EF4-FFF2-40B4-BE49-F238E27FC236}">
                    <a16:creationId xmlns:a16="http://schemas.microsoft.com/office/drawing/2014/main" id="{5A43D665-4F6E-DDC3-AE91-96B915F963BA}"/>
                  </a:ext>
                </a:extLst>
              </p:cNvPr>
              <p:cNvSpPr txBox="1">
                <a:spLocks/>
              </p:cNvSpPr>
              <p:nvPr/>
            </p:nvSpPr>
            <p:spPr>
              <a:xfrm>
                <a:off x="-1440773" y="3511832"/>
                <a:ext cx="1552477"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spc="200" dirty="0">
                    <a:solidFill>
                      <a:schemeClr val="bg1"/>
                    </a:solidFill>
                    <a:latin typeface="Yu Gothic Medium" panose="020B0400000000000000" pitchFamily="34" charset="-128"/>
                    <a:ea typeface="Yu Gothic Medium" panose="020B0400000000000000" pitchFamily="34" charset="-128"/>
                  </a:rPr>
                  <a:t>ヒト</a:t>
                </a:r>
              </a:p>
            </p:txBody>
          </p:sp>
        </p:grpSp>
        <p:grpSp>
          <p:nvGrpSpPr>
            <p:cNvPr id="24" name="グループ化 23">
              <a:extLst>
                <a:ext uri="{FF2B5EF4-FFF2-40B4-BE49-F238E27FC236}">
                  <a16:creationId xmlns:a16="http://schemas.microsoft.com/office/drawing/2014/main" id="{30115053-1382-C83C-7F9C-054B2316B7C4}"/>
                </a:ext>
              </a:extLst>
            </p:cNvPr>
            <p:cNvGrpSpPr/>
            <p:nvPr/>
          </p:nvGrpSpPr>
          <p:grpSpPr>
            <a:xfrm>
              <a:off x="-2213315" y="2160114"/>
              <a:ext cx="1127074" cy="1127073"/>
              <a:chOff x="-2319545" y="4458753"/>
              <a:chExt cx="1552477" cy="1552476"/>
            </a:xfrm>
          </p:grpSpPr>
          <p:sp>
            <p:nvSpPr>
              <p:cNvPr id="30" name="円/楕円 17">
                <a:extLst>
                  <a:ext uri="{FF2B5EF4-FFF2-40B4-BE49-F238E27FC236}">
                    <a16:creationId xmlns:a16="http://schemas.microsoft.com/office/drawing/2014/main" id="{F543BD51-1BAC-08B1-93B3-B0CA6D0748EB}"/>
                  </a:ext>
                </a:extLst>
              </p:cNvPr>
              <p:cNvSpPr/>
              <p:nvPr/>
            </p:nvSpPr>
            <p:spPr>
              <a:xfrm>
                <a:off x="-2319544" y="4458753"/>
                <a:ext cx="1552476" cy="1552476"/>
              </a:xfrm>
              <a:prstGeom prst="ellipse">
                <a:avLst/>
              </a:prstGeom>
              <a:solidFill>
                <a:srgbClr val="E77D9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字幕 2">
                <a:extLst>
                  <a:ext uri="{FF2B5EF4-FFF2-40B4-BE49-F238E27FC236}">
                    <a16:creationId xmlns:a16="http://schemas.microsoft.com/office/drawing/2014/main" id="{35508A1B-A7BA-1D0F-16E5-221E0D96A246}"/>
                  </a:ext>
                </a:extLst>
              </p:cNvPr>
              <p:cNvSpPr txBox="1">
                <a:spLocks/>
              </p:cNvSpPr>
              <p:nvPr/>
            </p:nvSpPr>
            <p:spPr>
              <a:xfrm>
                <a:off x="-2319545" y="4968595"/>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spc="200" dirty="0">
                    <a:solidFill>
                      <a:schemeClr val="bg1"/>
                    </a:solidFill>
                    <a:latin typeface="Yu Gothic Medium" panose="020B0400000000000000" pitchFamily="34" charset="-128"/>
                    <a:ea typeface="Yu Gothic Medium" panose="020B0400000000000000" pitchFamily="34" charset="-128"/>
                  </a:rPr>
                  <a:t>モノ</a:t>
                </a:r>
              </a:p>
            </p:txBody>
          </p:sp>
        </p:grpSp>
        <p:grpSp>
          <p:nvGrpSpPr>
            <p:cNvPr id="26" name="グループ化 25">
              <a:extLst>
                <a:ext uri="{FF2B5EF4-FFF2-40B4-BE49-F238E27FC236}">
                  <a16:creationId xmlns:a16="http://schemas.microsoft.com/office/drawing/2014/main" id="{B677CFA0-04D4-6057-25F7-D6F8524468C4}"/>
                </a:ext>
              </a:extLst>
            </p:cNvPr>
            <p:cNvGrpSpPr/>
            <p:nvPr/>
          </p:nvGrpSpPr>
          <p:grpSpPr>
            <a:xfrm>
              <a:off x="-1266882" y="2160115"/>
              <a:ext cx="1127075" cy="1127073"/>
              <a:chOff x="-772535" y="4273103"/>
              <a:chExt cx="1552479" cy="1552476"/>
            </a:xfrm>
          </p:grpSpPr>
          <p:sp>
            <p:nvSpPr>
              <p:cNvPr id="28" name="円/楕円 19">
                <a:extLst>
                  <a:ext uri="{FF2B5EF4-FFF2-40B4-BE49-F238E27FC236}">
                    <a16:creationId xmlns:a16="http://schemas.microsoft.com/office/drawing/2014/main" id="{904219A9-4B01-609E-8621-2301A3F9DC8E}"/>
                  </a:ext>
                </a:extLst>
              </p:cNvPr>
              <p:cNvSpPr/>
              <p:nvPr/>
            </p:nvSpPr>
            <p:spPr>
              <a:xfrm>
                <a:off x="-772532" y="4273103"/>
                <a:ext cx="1552476" cy="1552476"/>
              </a:xfrm>
              <a:prstGeom prst="ellipse">
                <a:avLst/>
              </a:prstGeom>
              <a:solidFill>
                <a:srgbClr val="60B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字幕 2">
                <a:extLst>
                  <a:ext uri="{FF2B5EF4-FFF2-40B4-BE49-F238E27FC236}">
                    <a16:creationId xmlns:a16="http://schemas.microsoft.com/office/drawing/2014/main" id="{9E92158A-E916-979F-7D0A-F9A3C2EF1E72}"/>
                  </a:ext>
                </a:extLst>
              </p:cNvPr>
              <p:cNvSpPr txBox="1">
                <a:spLocks/>
              </p:cNvSpPr>
              <p:nvPr/>
            </p:nvSpPr>
            <p:spPr>
              <a:xfrm>
                <a:off x="-772535" y="4782946"/>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dirty="0">
                    <a:solidFill>
                      <a:schemeClr val="bg1"/>
                    </a:solidFill>
                    <a:latin typeface="Yu Gothic Medium" panose="020B0400000000000000" pitchFamily="34" charset="-128"/>
                    <a:ea typeface="Yu Gothic Medium" panose="020B0400000000000000" pitchFamily="34" charset="-128"/>
                  </a:rPr>
                  <a:t>バ</a:t>
                </a:r>
              </a:p>
            </p:txBody>
          </p:sp>
        </p:grpSp>
      </p:grpSp>
      <p:sp>
        <p:nvSpPr>
          <p:cNvPr id="34" name="コンテンツ プレースホルダー 1">
            <a:extLst>
              <a:ext uri="{FF2B5EF4-FFF2-40B4-BE49-F238E27FC236}">
                <a16:creationId xmlns:a16="http://schemas.microsoft.com/office/drawing/2014/main" id="{BBDB078D-A0DC-4E84-8B33-CDC75473A31F}"/>
              </a:ext>
            </a:extLst>
          </p:cNvPr>
          <p:cNvSpPr txBox="1">
            <a:spLocks/>
          </p:cNvSpPr>
          <p:nvPr/>
        </p:nvSpPr>
        <p:spPr>
          <a:xfrm>
            <a:off x="8063806" y="4473164"/>
            <a:ext cx="2058094"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1600" dirty="0">
                <a:latin typeface="Yu Gothic" panose="020B0400000000000000" pitchFamily="34" charset="-128"/>
                <a:ea typeface="Yu Gothic" panose="020B0400000000000000" pitchFamily="34" charset="-128"/>
              </a:rPr>
              <a:t>キャンプ場の機能強化</a:t>
            </a:r>
            <a:endParaRPr lang="ja-JP" altLang="ja-JP" sz="1600" dirty="0">
              <a:latin typeface="Yu Gothic" panose="020B0400000000000000" pitchFamily="34" charset="-128"/>
              <a:ea typeface="Yu Gothic" panose="020B0400000000000000" pitchFamily="34" charset="-128"/>
            </a:endParaRPr>
          </a:p>
        </p:txBody>
      </p:sp>
      <p:pic>
        <p:nvPicPr>
          <p:cNvPr id="5" name="図 4">
            <a:extLst>
              <a:ext uri="{FF2B5EF4-FFF2-40B4-BE49-F238E27FC236}">
                <a16:creationId xmlns:a16="http://schemas.microsoft.com/office/drawing/2014/main" id="{A0B2448F-A52C-4B41-A7E1-1CB1897CC541}"/>
              </a:ext>
            </a:extLst>
          </p:cNvPr>
          <p:cNvPicPr>
            <a:picLocks noChangeAspect="1"/>
          </p:cNvPicPr>
          <p:nvPr/>
        </p:nvPicPr>
        <p:blipFill>
          <a:blip r:embed="rId3"/>
          <a:stretch>
            <a:fillRect/>
          </a:stretch>
        </p:blipFill>
        <p:spPr>
          <a:xfrm>
            <a:off x="7970581" y="4765338"/>
            <a:ext cx="2220079" cy="1561218"/>
          </a:xfrm>
          <a:prstGeom prst="rect">
            <a:avLst/>
          </a:prstGeom>
        </p:spPr>
      </p:pic>
      <p:sp>
        <p:nvSpPr>
          <p:cNvPr id="36" name="コンテンツ プレースホルダー 1">
            <a:extLst>
              <a:ext uri="{FF2B5EF4-FFF2-40B4-BE49-F238E27FC236}">
                <a16:creationId xmlns:a16="http://schemas.microsoft.com/office/drawing/2014/main" id="{444F6878-DCB8-4AEC-AE2E-AD998BEC6E6E}"/>
              </a:ext>
            </a:extLst>
          </p:cNvPr>
          <p:cNvSpPr txBox="1">
            <a:spLocks/>
          </p:cNvSpPr>
          <p:nvPr/>
        </p:nvSpPr>
        <p:spPr>
          <a:xfrm>
            <a:off x="8041682" y="6302186"/>
            <a:ext cx="2058094"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1600" dirty="0">
                <a:latin typeface="Yu Gothic" panose="020B0400000000000000" pitchFamily="34" charset="-128"/>
                <a:ea typeface="Yu Gothic" panose="020B0400000000000000" pitchFamily="34" charset="-128"/>
              </a:rPr>
              <a:t>万博レガシーの活用</a:t>
            </a:r>
            <a:endParaRPr lang="ja-JP" altLang="ja-JP" sz="16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946166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丘の上にいる電車&#10;&#10;AI 生成コンテンツは誤りを含む可能性があります。">
            <a:extLst>
              <a:ext uri="{FF2B5EF4-FFF2-40B4-BE49-F238E27FC236}">
                <a16:creationId xmlns:a16="http://schemas.microsoft.com/office/drawing/2014/main" id="{BB403289-EB95-F8C6-6FCE-374A160FD3B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8301079" y="2832466"/>
            <a:ext cx="2079204" cy="1509323"/>
          </a:xfrm>
          <a:prstGeom prst="rect">
            <a:avLst/>
          </a:prstGeom>
        </p:spPr>
      </p:pic>
      <p:sp>
        <p:nvSpPr>
          <p:cNvPr id="3" name="スライド番号プレースホルダー 2">
            <a:extLst>
              <a:ext uri="{FF2B5EF4-FFF2-40B4-BE49-F238E27FC236}">
                <a16:creationId xmlns:a16="http://schemas.microsoft.com/office/drawing/2014/main" id="{05A551C7-8C40-8F1F-E06E-526BFE2021D7}"/>
              </a:ext>
            </a:extLst>
          </p:cNvPr>
          <p:cNvSpPr>
            <a:spLocks noGrp="1"/>
          </p:cNvSpPr>
          <p:nvPr>
            <p:ph type="sldNum" sz="quarter" idx="12"/>
          </p:nvPr>
        </p:nvSpPr>
        <p:spPr>
          <a:xfrm>
            <a:off x="8288014" y="7159208"/>
            <a:ext cx="2405658" cy="402483"/>
          </a:xfrm>
        </p:spPr>
        <p:txBody>
          <a:bodyPr/>
          <a:lstStyle/>
          <a:p>
            <a:fld id="{9D190EBB-D665-DF45-A028-AEF9E2BB63F5}" type="slidenum">
              <a:rPr kumimoji="1" lang="ja-JP" altLang="en-US" smtClean="0"/>
              <a:t>14</a:t>
            </a:fld>
            <a:endParaRPr kumimoji="1" lang="ja-JP" altLang="en-US" dirty="0"/>
          </a:p>
        </p:txBody>
      </p:sp>
      <p:sp>
        <p:nvSpPr>
          <p:cNvPr id="41" name="タイトル 40">
            <a:extLst>
              <a:ext uri="{FF2B5EF4-FFF2-40B4-BE49-F238E27FC236}">
                <a16:creationId xmlns:a16="http://schemas.microsoft.com/office/drawing/2014/main" id="{6113924D-08E7-54A4-9262-2E5205C4B464}"/>
              </a:ext>
            </a:extLst>
          </p:cNvPr>
          <p:cNvSpPr>
            <a:spLocks noGrp="1"/>
          </p:cNvSpPr>
          <p:nvPr>
            <p:ph type="title"/>
          </p:nvPr>
        </p:nvSpPr>
        <p:spPr>
          <a:xfrm>
            <a:off x="3320406" y="3102"/>
            <a:ext cx="7371407" cy="389111"/>
          </a:xfrm>
        </p:spPr>
        <p:txBody>
          <a:bodyPr/>
          <a:lstStyle/>
          <a:p>
            <a:r>
              <a:rPr lang="ja-JP" altLang="en-US"/>
              <a:t>第</a:t>
            </a:r>
            <a:r>
              <a:rPr lang="en-US" altLang="ja-JP" dirty="0"/>
              <a:t>4</a:t>
            </a:r>
            <a:r>
              <a:rPr lang="ja-JP" altLang="en-US"/>
              <a:t>章</a:t>
            </a:r>
            <a:r>
              <a:rPr lang="ja-JP" altLang="en-US" dirty="0"/>
              <a:t>｜</a:t>
            </a:r>
            <a:r>
              <a:rPr lang="ja-JP" altLang="ja-JP" dirty="0"/>
              <a:t>活性化</a:t>
            </a:r>
            <a:r>
              <a:rPr lang="ja-JP" altLang="en-US" dirty="0"/>
              <a:t>に向けた</a:t>
            </a:r>
            <a:r>
              <a:rPr lang="ja-JP" altLang="ja-JP" dirty="0"/>
              <a:t>具体的な取組</a:t>
            </a:r>
            <a:endParaRPr lang="ja-JP" altLang="en-US" dirty="0"/>
          </a:p>
        </p:txBody>
      </p:sp>
      <p:sp>
        <p:nvSpPr>
          <p:cNvPr id="9" name="コンテンツ プレースホルダー 1">
            <a:extLst>
              <a:ext uri="{FF2B5EF4-FFF2-40B4-BE49-F238E27FC236}">
                <a16:creationId xmlns:a16="http://schemas.microsoft.com/office/drawing/2014/main" id="{74F07F05-468B-C59C-28BC-D6CFAC39B4AF}"/>
              </a:ext>
            </a:extLst>
          </p:cNvPr>
          <p:cNvSpPr txBox="1">
            <a:spLocks/>
          </p:cNvSpPr>
          <p:nvPr/>
        </p:nvSpPr>
        <p:spPr>
          <a:xfrm>
            <a:off x="500617" y="925811"/>
            <a:ext cx="7621334" cy="254000"/>
          </a:xfrm>
          <a:prstGeom prst="rect">
            <a:avLst/>
          </a:prstGeom>
        </p:spPr>
        <p:txBody>
          <a:bodyPr lIns="0" tIns="0" rIns="0" bIns="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2200" b="1">
                <a:solidFill>
                  <a:schemeClr val="bg2">
                    <a:lumMod val="25000"/>
                  </a:schemeClr>
                </a:solidFill>
                <a:latin typeface="Yu Gothic Medium" panose="020B0400000000000000" pitchFamily="34" charset="-128"/>
                <a:ea typeface="Yu Gothic Medium" panose="020B0400000000000000" pitchFamily="34" charset="-128"/>
              </a:rPr>
              <a:t>（</a:t>
            </a:r>
            <a:r>
              <a:rPr lang="en-US" altLang="ja-JP" sz="2200" b="1" dirty="0">
                <a:solidFill>
                  <a:schemeClr val="bg2">
                    <a:lumMod val="25000"/>
                  </a:schemeClr>
                </a:solidFill>
                <a:latin typeface="Yu Gothic Medium" panose="020B0400000000000000" pitchFamily="34" charset="-128"/>
                <a:ea typeface="Yu Gothic Medium" panose="020B0400000000000000" pitchFamily="34" charset="-128"/>
              </a:rPr>
              <a:t>5</a:t>
            </a:r>
            <a:r>
              <a:rPr lang="ja-JP" altLang="en-US" sz="2200" b="1">
                <a:solidFill>
                  <a:schemeClr val="bg2">
                    <a:lumMod val="25000"/>
                  </a:schemeClr>
                </a:solidFill>
                <a:latin typeface="Yu Gothic Medium" panose="020B0400000000000000" pitchFamily="34" charset="-128"/>
                <a:ea typeface="Yu Gothic Medium" panose="020B0400000000000000" pitchFamily="34" charset="-128"/>
              </a:rPr>
              <a:t>）</a:t>
            </a:r>
            <a:r>
              <a:rPr lang="ja-JP" altLang="en-US" sz="2200" b="1" dirty="0">
                <a:solidFill>
                  <a:schemeClr val="bg2">
                    <a:lumMod val="25000"/>
                  </a:schemeClr>
                </a:solidFill>
                <a:latin typeface="Yu Gothic Medium" panose="020B0400000000000000" pitchFamily="34" charset="-128"/>
                <a:ea typeface="Yu Gothic Medium" panose="020B0400000000000000" pitchFamily="34" charset="-128"/>
              </a:rPr>
              <a:t>南河内でつながり、広域で魅力を高め合う地域へ</a:t>
            </a:r>
            <a:endParaRPr lang="ja-JP" altLang="ja-JP" sz="2200" b="1" dirty="0">
              <a:solidFill>
                <a:schemeClr val="bg2">
                  <a:lumMod val="25000"/>
                </a:schemeClr>
              </a:solidFill>
              <a:latin typeface="Yu Gothic Medium" panose="020B0400000000000000" pitchFamily="34" charset="-128"/>
              <a:ea typeface="Yu Gothic Medium" panose="020B0400000000000000" pitchFamily="34" charset="-128"/>
            </a:endParaRPr>
          </a:p>
        </p:txBody>
      </p:sp>
      <p:cxnSp>
        <p:nvCxnSpPr>
          <p:cNvPr id="10" name="直線コネクタ 9">
            <a:extLst>
              <a:ext uri="{FF2B5EF4-FFF2-40B4-BE49-F238E27FC236}">
                <a16:creationId xmlns:a16="http://schemas.microsoft.com/office/drawing/2014/main" id="{01FD6674-A64A-763C-CF7C-DE7E66DFD70E}"/>
              </a:ext>
            </a:extLst>
          </p:cNvPr>
          <p:cNvCxnSpPr>
            <a:cxnSpLocks/>
          </p:cNvCxnSpPr>
          <p:nvPr/>
        </p:nvCxnSpPr>
        <p:spPr>
          <a:xfrm>
            <a:off x="411436" y="1380309"/>
            <a:ext cx="7668783" cy="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1" name="コンテンツ プレースホルダー 1">
            <a:extLst>
              <a:ext uri="{FF2B5EF4-FFF2-40B4-BE49-F238E27FC236}">
                <a16:creationId xmlns:a16="http://schemas.microsoft.com/office/drawing/2014/main" id="{E1660EEC-53D2-60AB-179D-331D7E9A0118}"/>
              </a:ext>
            </a:extLst>
          </p:cNvPr>
          <p:cNvSpPr txBox="1">
            <a:spLocks/>
          </p:cNvSpPr>
          <p:nvPr/>
        </p:nvSpPr>
        <p:spPr>
          <a:xfrm>
            <a:off x="390569" y="1447247"/>
            <a:ext cx="7710515" cy="948971"/>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just">
              <a:lnSpc>
                <a:spcPct val="130000"/>
              </a:lnSpc>
              <a:buNone/>
            </a:pPr>
            <a:r>
              <a:rPr lang="ja-JP" altLang="en-US" sz="1600" dirty="0">
                <a:latin typeface="Yu Gothic" panose="020B0400000000000000" pitchFamily="34" charset="-128"/>
                <a:ea typeface="Yu Gothic" panose="020B0400000000000000" pitchFamily="34" charset="-128"/>
              </a:rPr>
              <a:t>　南河内全体で連携し、地域の魅力と活力を高め合うことで、村の活性化へとつなげていくため、広域イベントの開催や道の駅・直売所の連携、木材利用の促進、南河内フルーツロードの機能強化によるネットワーク化など、広域的な取組を進める。</a:t>
            </a:r>
          </a:p>
        </p:txBody>
      </p:sp>
      <p:sp>
        <p:nvSpPr>
          <p:cNvPr id="18" name="コンテンツ プレースホルダー 1">
            <a:extLst>
              <a:ext uri="{FF2B5EF4-FFF2-40B4-BE49-F238E27FC236}">
                <a16:creationId xmlns:a16="http://schemas.microsoft.com/office/drawing/2014/main" id="{61E66B2A-B130-5C79-C985-705DFF03A5F0}"/>
              </a:ext>
            </a:extLst>
          </p:cNvPr>
          <p:cNvSpPr txBox="1">
            <a:spLocks/>
          </p:cNvSpPr>
          <p:nvPr/>
        </p:nvSpPr>
        <p:spPr>
          <a:xfrm>
            <a:off x="411437" y="2964681"/>
            <a:ext cx="3889310" cy="4339886"/>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20000"/>
              </a:lnSpc>
              <a:buNone/>
            </a:pPr>
            <a:r>
              <a:rPr lang="ja-JP" altLang="en-US" sz="1600" dirty="0">
                <a:latin typeface="Yu Gothic" panose="020B0400000000000000" pitchFamily="34" charset="-128"/>
                <a:ea typeface="Yu Gothic" panose="020B0400000000000000" pitchFamily="34" charset="-128"/>
              </a:rPr>
              <a:t>㉖南河内フルーツの販売促進広域イベントの開催</a:t>
            </a:r>
          </a:p>
          <a:p>
            <a:pPr marL="177800" indent="-177800">
              <a:lnSpc>
                <a:spcPct val="120000"/>
              </a:lnSpc>
              <a:buNone/>
            </a:pPr>
            <a:r>
              <a:rPr lang="ja-JP" altLang="en-US" sz="1600" dirty="0">
                <a:latin typeface="Yu Gothic" panose="020B0400000000000000" pitchFamily="34" charset="-128"/>
                <a:ea typeface="Yu Gothic" panose="020B0400000000000000" pitchFamily="34" charset="-128"/>
              </a:rPr>
              <a:t>㉗ダイヤモンドトレール周遊促進イベントの開催（スタンプラリーなど）</a:t>
            </a:r>
          </a:p>
          <a:p>
            <a:pPr marL="177800" indent="-177800">
              <a:lnSpc>
                <a:spcPct val="120000"/>
              </a:lnSpc>
              <a:buNone/>
            </a:pPr>
            <a:r>
              <a:rPr lang="ja-JP" altLang="en-US" sz="1600" dirty="0">
                <a:latin typeface="Yu Gothic" panose="020B0400000000000000" pitchFamily="34" charset="-128"/>
                <a:ea typeface="Yu Gothic" panose="020B0400000000000000" pitchFamily="34" charset="-128"/>
              </a:rPr>
              <a:t>㉘府内市町村での村内産木材の利用促進、間伐促進</a:t>
            </a:r>
          </a:p>
          <a:p>
            <a:pPr marL="177800" indent="-177800">
              <a:lnSpc>
                <a:spcPct val="120000"/>
              </a:lnSpc>
              <a:buNone/>
            </a:pPr>
            <a:r>
              <a:rPr lang="ja-JP" altLang="en-US" sz="1600" dirty="0">
                <a:latin typeface="Yu Gothic" panose="020B0400000000000000" pitchFamily="34" charset="-128"/>
                <a:ea typeface="Yu Gothic" panose="020B0400000000000000" pitchFamily="34" charset="-128"/>
              </a:rPr>
              <a:t>㉙道の駅間の連携、差別化の検討</a:t>
            </a:r>
          </a:p>
          <a:p>
            <a:pPr marL="177800" indent="-177800">
              <a:lnSpc>
                <a:spcPct val="120000"/>
              </a:lnSpc>
              <a:buNone/>
            </a:pPr>
            <a:r>
              <a:rPr lang="ja-JP" altLang="en-US" sz="1600" dirty="0">
                <a:latin typeface="Yu Gothic" panose="020B0400000000000000" pitchFamily="34" charset="-128"/>
                <a:ea typeface="Yu Gothic" panose="020B0400000000000000" pitchFamily="34" charset="-128"/>
              </a:rPr>
              <a:t>㉚直売所広域マップの作成・更新</a:t>
            </a:r>
          </a:p>
          <a:p>
            <a:pPr marL="177800" indent="-177800">
              <a:lnSpc>
                <a:spcPct val="120000"/>
              </a:lnSpc>
              <a:buNone/>
            </a:pPr>
            <a:r>
              <a:rPr lang="ja-JP" altLang="en-US" sz="1600" dirty="0">
                <a:latin typeface="Yu Gothic" panose="020B0400000000000000" pitchFamily="34" charset="-128"/>
                <a:ea typeface="Yu Gothic" panose="020B0400000000000000" pitchFamily="34" charset="-128"/>
              </a:rPr>
              <a:t>㉛複数市町村での合同営農実習（いちごに続くアカデミーの検討・実施）</a:t>
            </a:r>
          </a:p>
          <a:p>
            <a:pPr marL="177800" indent="-177800">
              <a:lnSpc>
                <a:spcPct val="120000"/>
              </a:lnSpc>
              <a:buNone/>
            </a:pPr>
            <a:r>
              <a:rPr lang="ja-JP" altLang="en-US" sz="1600" dirty="0">
                <a:latin typeface="Yu Gothic" panose="020B0400000000000000" pitchFamily="34" charset="-128"/>
                <a:ea typeface="Yu Gothic" panose="020B0400000000000000" pitchFamily="34" charset="-128"/>
              </a:rPr>
              <a:t>㉜新モビリティの実証実験と連携した</a:t>
            </a:r>
            <a:r>
              <a:rPr lang="en" altLang="ja-JP" sz="1600" dirty="0">
                <a:latin typeface="Yu Gothic" panose="020B0400000000000000" pitchFamily="34" charset="-128"/>
                <a:ea typeface="Yu Gothic" panose="020B0400000000000000" pitchFamily="34" charset="-128"/>
              </a:rPr>
              <a:t>PR</a:t>
            </a:r>
            <a:r>
              <a:rPr lang="ja-JP" altLang="en-US" sz="1600" dirty="0">
                <a:latin typeface="Yu Gothic" panose="020B0400000000000000" pitchFamily="34" charset="-128"/>
                <a:ea typeface="Yu Gothic" panose="020B0400000000000000" pitchFamily="34" charset="-128"/>
              </a:rPr>
              <a:t>イベントの開催</a:t>
            </a:r>
          </a:p>
        </p:txBody>
      </p:sp>
      <p:sp>
        <p:nvSpPr>
          <p:cNvPr id="19" name="ホームベース 18">
            <a:extLst>
              <a:ext uri="{FF2B5EF4-FFF2-40B4-BE49-F238E27FC236}">
                <a16:creationId xmlns:a16="http://schemas.microsoft.com/office/drawing/2014/main" id="{4108E2A1-3B6E-F5CC-DD83-345167EFC987}"/>
              </a:ext>
            </a:extLst>
          </p:cNvPr>
          <p:cNvSpPr/>
          <p:nvPr/>
        </p:nvSpPr>
        <p:spPr>
          <a:xfrm>
            <a:off x="411436" y="2515980"/>
            <a:ext cx="2844004" cy="352524"/>
          </a:xfrm>
          <a:prstGeom prst="homePlate">
            <a:avLst>
              <a:gd name="adj" fmla="val 29580"/>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短期</a:t>
            </a:r>
            <a:r>
              <a:rPr kumimoji="1" lang="ja-JP" altLang="en-US" sz="1200" b="1" spc="-20" dirty="0">
                <a:solidFill>
                  <a:schemeClr val="bg1"/>
                </a:solidFill>
                <a:latin typeface="Yu Gothic" panose="020B0400000000000000" pitchFamily="34" charset="-128"/>
                <a:ea typeface="Yu Gothic" panose="020B0400000000000000" pitchFamily="34" charset="-128"/>
              </a:rPr>
              <a:t>（令和</a:t>
            </a:r>
            <a:r>
              <a:rPr kumimoji="1" lang="en-US" altLang="ja-JP" sz="1200" b="1" spc="-20" dirty="0">
                <a:solidFill>
                  <a:schemeClr val="bg1"/>
                </a:solidFill>
                <a:latin typeface="Yu Gothic" panose="020B0400000000000000" pitchFamily="34" charset="-128"/>
                <a:ea typeface="Yu Gothic" panose="020B0400000000000000" pitchFamily="34" charset="-128"/>
              </a:rPr>
              <a:t>8</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kumimoji="1" lang="en-US" altLang="ja-JP" sz="1200" b="1" spc="-20" dirty="0">
                <a:solidFill>
                  <a:schemeClr val="bg1"/>
                </a:solidFill>
                <a:latin typeface="Yu Gothic" panose="020B0400000000000000" pitchFamily="34" charset="-128"/>
                <a:ea typeface="Yu Gothic" panose="020B0400000000000000" pitchFamily="34" charset="-128"/>
              </a:rPr>
              <a:t>9</a:t>
            </a:r>
            <a:r>
              <a:rPr kumimoji="1" lang="ja-JP" altLang="en-US" sz="1200" b="1" spc="-20" dirty="0">
                <a:solidFill>
                  <a:schemeClr val="bg1"/>
                </a:solidFill>
                <a:latin typeface="Yu Gothic" panose="020B0400000000000000" pitchFamily="34" charset="-128"/>
                <a:ea typeface="Yu Gothic" panose="020B0400000000000000" pitchFamily="34" charset="-128"/>
              </a:rPr>
              <a:t>年度） </a:t>
            </a:r>
          </a:p>
        </p:txBody>
      </p:sp>
      <p:sp>
        <p:nvSpPr>
          <p:cNvPr id="20" name="ホームベース 19">
            <a:extLst>
              <a:ext uri="{FF2B5EF4-FFF2-40B4-BE49-F238E27FC236}">
                <a16:creationId xmlns:a16="http://schemas.microsoft.com/office/drawing/2014/main" id="{ECA53FEA-4FE1-EB2E-1838-4A7E7FA73C0C}"/>
              </a:ext>
            </a:extLst>
          </p:cNvPr>
          <p:cNvSpPr/>
          <p:nvPr/>
        </p:nvSpPr>
        <p:spPr>
          <a:xfrm>
            <a:off x="4873301" y="2515980"/>
            <a:ext cx="2844004" cy="352524"/>
          </a:xfrm>
          <a:prstGeom prst="homePlate">
            <a:avLst>
              <a:gd name="adj" fmla="val 29580"/>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中期</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lang="ja-JP" altLang="en-US" sz="1200" b="1" spc="-20" dirty="0">
                <a:solidFill>
                  <a:schemeClr val="bg1"/>
                </a:solidFill>
                <a:latin typeface="Yu Gothic" panose="020B0400000000000000" pitchFamily="34" charset="-128"/>
                <a:ea typeface="Yu Gothic" panose="020B0400000000000000" pitchFamily="34" charset="-128"/>
              </a:rPr>
              <a:t>令和</a:t>
            </a:r>
            <a:r>
              <a:rPr lang="en-US" altLang="ja-JP" sz="1200" b="1" spc="-20" dirty="0">
                <a:solidFill>
                  <a:schemeClr val="bg1"/>
                </a:solidFill>
                <a:latin typeface="Yu Gothic" panose="020B0400000000000000" pitchFamily="34" charset="-128"/>
                <a:ea typeface="Yu Gothic" panose="020B0400000000000000" pitchFamily="34" charset="-128"/>
              </a:rPr>
              <a:t>10</a:t>
            </a:r>
            <a:r>
              <a:rPr lang="ja-JP" altLang="en-US" sz="1200" b="1" spc="-20" dirty="0">
                <a:solidFill>
                  <a:schemeClr val="bg1"/>
                </a:solidFill>
                <a:latin typeface="Yu Gothic" panose="020B0400000000000000" pitchFamily="34" charset="-128"/>
                <a:ea typeface="Yu Gothic" panose="020B0400000000000000" pitchFamily="34" charset="-128"/>
              </a:rPr>
              <a:t>～</a:t>
            </a:r>
            <a:r>
              <a:rPr lang="en-US" altLang="ja-JP" sz="1200" b="1" spc="-20" dirty="0">
                <a:solidFill>
                  <a:schemeClr val="bg1"/>
                </a:solidFill>
                <a:latin typeface="Yu Gothic" panose="020B0400000000000000" pitchFamily="34" charset="-128"/>
                <a:ea typeface="Yu Gothic" panose="020B0400000000000000" pitchFamily="34" charset="-128"/>
              </a:rPr>
              <a:t>12</a:t>
            </a:r>
            <a:r>
              <a:rPr lang="ja-JP" altLang="en-US" sz="1200" b="1" spc="-20" dirty="0">
                <a:solidFill>
                  <a:schemeClr val="bg1"/>
                </a:solidFill>
                <a:latin typeface="Yu Gothic" panose="020B0400000000000000" pitchFamily="34" charset="-128"/>
                <a:ea typeface="Yu Gothic" panose="020B0400000000000000" pitchFamily="34" charset="-128"/>
              </a:rPr>
              <a:t>年度）</a:t>
            </a:r>
            <a:endParaRPr kumimoji="1" lang="ja-JP" altLang="en-US" sz="1200" b="1" dirty="0">
              <a:solidFill>
                <a:schemeClr val="bg1"/>
              </a:solidFill>
              <a:latin typeface="Yu Gothic" panose="020B0400000000000000" pitchFamily="34" charset="-128"/>
              <a:ea typeface="Yu Gothic" panose="020B0400000000000000" pitchFamily="34" charset="-128"/>
            </a:endParaRPr>
          </a:p>
        </p:txBody>
      </p:sp>
      <p:sp>
        <p:nvSpPr>
          <p:cNvPr id="21" name="コンテンツ プレースホルダー 1">
            <a:extLst>
              <a:ext uri="{FF2B5EF4-FFF2-40B4-BE49-F238E27FC236}">
                <a16:creationId xmlns:a16="http://schemas.microsoft.com/office/drawing/2014/main" id="{4C68A12E-AF29-ECFE-00A9-8C59E2FF6F28}"/>
              </a:ext>
            </a:extLst>
          </p:cNvPr>
          <p:cNvSpPr txBox="1">
            <a:spLocks/>
          </p:cNvSpPr>
          <p:nvPr/>
        </p:nvSpPr>
        <p:spPr>
          <a:xfrm>
            <a:off x="4884521" y="2935441"/>
            <a:ext cx="3237430" cy="1436347"/>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ja-JP" altLang="en-US" sz="1600" dirty="0">
                <a:latin typeface="Yu Gothic" panose="020B0400000000000000" pitchFamily="34" charset="-128"/>
                <a:ea typeface="Yu Gothic" panose="020B0400000000000000" pitchFamily="34" charset="-128"/>
              </a:rPr>
              <a:t>㉝農産物のブランド力強化・販売促進（ちはや姫（いちご）など</a:t>
            </a:r>
            <a:br>
              <a:rPr lang="en-US" altLang="ja-JP" sz="1600" dirty="0">
                <a:latin typeface="Yu Gothic" panose="020B0400000000000000" pitchFamily="34" charset="-128"/>
                <a:ea typeface="Yu Gothic" panose="020B0400000000000000" pitchFamily="34" charset="-128"/>
              </a:rPr>
            </a:br>
            <a:r>
              <a:rPr lang="ja-JP" altLang="en-US" sz="1600" dirty="0">
                <a:latin typeface="Yu Gothic" panose="020B0400000000000000" pitchFamily="34" charset="-128"/>
                <a:ea typeface="Yu Gothic" panose="020B0400000000000000" pitchFamily="34" charset="-128"/>
              </a:rPr>
              <a:t>地域ブランド農産物の合同</a:t>
            </a:r>
            <a:r>
              <a:rPr lang="en-US" altLang="ja-JP" sz="1600" dirty="0">
                <a:latin typeface="Yu Gothic" panose="020B0400000000000000" pitchFamily="34" charset="-128"/>
                <a:ea typeface="Yu Gothic" panose="020B0400000000000000" pitchFamily="34" charset="-128"/>
              </a:rPr>
              <a:t>PR</a:t>
            </a:r>
            <a:r>
              <a:rPr lang="ja-JP" altLang="en-US" sz="1600" dirty="0">
                <a:latin typeface="Yu Gothic" panose="020B0400000000000000" pitchFamily="34" charset="-128"/>
                <a:ea typeface="Yu Gothic" panose="020B0400000000000000" pitchFamily="34" charset="-128"/>
              </a:rPr>
              <a:t>）</a:t>
            </a:r>
          </a:p>
          <a:p>
            <a:pPr marL="177800" indent="-177800" algn="just">
              <a:lnSpc>
                <a:spcPct val="130000"/>
              </a:lnSpc>
              <a:buNone/>
            </a:pPr>
            <a:r>
              <a:rPr lang="ja-JP" altLang="en-US" sz="1600" dirty="0">
                <a:latin typeface="Yu Gothic" panose="020B0400000000000000" pitchFamily="34" charset="-128"/>
                <a:ea typeface="Yu Gothic" panose="020B0400000000000000" pitchFamily="34" charset="-128"/>
              </a:rPr>
              <a:t>㉞合同農地マッチング会の開催</a:t>
            </a:r>
          </a:p>
          <a:p>
            <a:pPr marL="177800" indent="-177800" algn="just">
              <a:lnSpc>
                <a:spcPct val="130000"/>
              </a:lnSpc>
              <a:buNone/>
            </a:pPr>
            <a:endParaRPr lang="ja-JP" altLang="en-US" sz="1600" dirty="0">
              <a:latin typeface="Yu Gothic" panose="020B0400000000000000" pitchFamily="34" charset="-128"/>
              <a:ea typeface="Yu Gothic" panose="020B0400000000000000" pitchFamily="34" charset="-128"/>
            </a:endParaRPr>
          </a:p>
        </p:txBody>
      </p:sp>
      <p:sp>
        <p:nvSpPr>
          <p:cNvPr id="22" name="ホームベース 21">
            <a:extLst>
              <a:ext uri="{FF2B5EF4-FFF2-40B4-BE49-F238E27FC236}">
                <a16:creationId xmlns:a16="http://schemas.microsoft.com/office/drawing/2014/main" id="{8E870F47-75B3-1742-5A4E-0708B52B77B6}"/>
              </a:ext>
            </a:extLst>
          </p:cNvPr>
          <p:cNvSpPr/>
          <p:nvPr/>
        </p:nvSpPr>
        <p:spPr>
          <a:xfrm>
            <a:off x="4873301" y="4691171"/>
            <a:ext cx="2844004" cy="352524"/>
          </a:xfrm>
          <a:prstGeom prst="homePlate">
            <a:avLst>
              <a:gd name="adj" fmla="val 29580"/>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長期</a:t>
            </a:r>
            <a:r>
              <a:rPr kumimoji="1" lang="ja-JP" altLang="en-US" sz="1200" b="1" spc="-20" dirty="0">
                <a:solidFill>
                  <a:schemeClr val="bg1"/>
                </a:solidFill>
                <a:latin typeface="Yu Gothic" panose="020B0400000000000000" pitchFamily="34" charset="-128"/>
                <a:ea typeface="Yu Gothic" panose="020B0400000000000000" pitchFamily="34" charset="-128"/>
              </a:rPr>
              <a:t>（</a:t>
            </a:r>
            <a:r>
              <a:rPr lang="ja-JP" altLang="en-US" sz="1200" b="1" spc="-20" dirty="0">
                <a:solidFill>
                  <a:schemeClr val="bg1"/>
                </a:solidFill>
                <a:latin typeface="Yu Gothic" panose="020B0400000000000000" pitchFamily="34" charset="-128"/>
                <a:ea typeface="Yu Gothic" panose="020B0400000000000000" pitchFamily="34" charset="-128"/>
              </a:rPr>
              <a:t>令和</a:t>
            </a:r>
            <a:r>
              <a:rPr lang="en-US" altLang="ja-JP" sz="1200" b="1" spc="-20" dirty="0">
                <a:solidFill>
                  <a:schemeClr val="bg1"/>
                </a:solidFill>
                <a:latin typeface="Yu Gothic" panose="020B0400000000000000" pitchFamily="34" charset="-128"/>
                <a:ea typeface="Yu Gothic" panose="020B0400000000000000" pitchFamily="34" charset="-128"/>
              </a:rPr>
              <a:t>13</a:t>
            </a:r>
            <a:r>
              <a:rPr lang="ja-JP" altLang="en-US" sz="1200" b="1" spc="-20" dirty="0">
                <a:solidFill>
                  <a:schemeClr val="bg1"/>
                </a:solidFill>
                <a:latin typeface="Yu Gothic" panose="020B0400000000000000" pitchFamily="34" charset="-128"/>
                <a:ea typeface="Yu Gothic" panose="020B0400000000000000" pitchFamily="34" charset="-128"/>
              </a:rPr>
              <a:t>年度以降）</a:t>
            </a:r>
            <a:endParaRPr kumimoji="1" lang="ja-JP" altLang="en-US" sz="1200" b="1" dirty="0">
              <a:solidFill>
                <a:schemeClr val="bg1"/>
              </a:solidFill>
              <a:latin typeface="Yu Gothic" panose="020B0400000000000000" pitchFamily="34" charset="-128"/>
              <a:ea typeface="Yu Gothic" panose="020B0400000000000000" pitchFamily="34" charset="-128"/>
            </a:endParaRPr>
          </a:p>
        </p:txBody>
      </p:sp>
      <p:sp>
        <p:nvSpPr>
          <p:cNvPr id="23" name="コンテンツ プレースホルダー 1">
            <a:extLst>
              <a:ext uri="{FF2B5EF4-FFF2-40B4-BE49-F238E27FC236}">
                <a16:creationId xmlns:a16="http://schemas.microsoft.com/office/drawing/2014/main" id="{F6F362B0-C2B7-9DC6-0C4D-909AE65CD42F}"/>
              </a:ext>
            </a:extLst>
          </p:cNvPr>
          <p:cNvSpPr txBox="1">
            <a:spLocks/>
          </p:cNvSpPr>
          <p:nvPr/>
        </p:nvSpPr>
        <p:spPr>
          <a:xfrm>
            <a:off x="4896572" y="5078752"/>
            <a:ext cx="3162974" cy="1856627"/>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ja-JP" altLang="en-US" sz="1600" dirty="0">
                <a:latin typeface="Yu Gothic" panose="020B0400000000000000" pitchFamily="34" charset="-128"/>
                <a:ea typeface="Yu Gothic" panose="020B0400000000000000" pitchFamily="34" charset="-128"/>
              </a:rPr>
              <a:t>㉟機械化・スマート農業の導入に適したほ場整備・パイプライン化などの推進</a:t>
            </a:r>
          </a:p>
          <a:p>
            <a:pPr marL="177800" indent="-177800">
              <a:lnSpc>
                <a:spcPct val="130000"/>
              </a:lnSpc>
              <a:buNone/>
            </a:pPr>
            <a:r>
              <a:rPr lang="ja-JP" altLang="en-US" sz="1600" dirty="0">
                <a:latin typeface="Yu Gothic" panose="020B0400000000000000" pitchFamily="34" charset="-128"/>
                <a:ea typeface="Yu Gothic" panose="020B0400000000000000" pitchFamily="34" charset="-128"/>
              </a:rPr>
              <a:t>㊱南河内フルーツロードの機能強化による広域ネットワーク化</a:t>
            </a:r>
          </a:p>
        </p:txBody>
      </p:sp>
      <p:grpSp>
        <p:nvGrpSpPr>
          <p:cNvPr id="51" name="グループ化 50">
            <a:extLst>
              <a:ext uri="{FF2B5EF4-FFF2-40B4-BE49-F238E27FC236}">
                <a16:creationId xmlns:a16="http://schemas.microsoft.com/office/drawing/2014/main" id="{26973481-82E6-4D52-AF0F-F506FB481FAD}"/>
              </a:ext>
            </a:extLst>
          </p:cNvPr>
          <p:cNvGrpSpPr/>
          <p:nvPr/>
        </p:nvGrpSpPr>
        <p:grpSpPr>
          <a:xfrm>
            <a:off x="8361275" y="730061"/>
            <a:ext cx="2073508" cy="1912421"/>
            <a:chOff x="-2863144" y="1810435"/>
            <a:chExt cx="2073508" cy="1912421"/>
          </a:xfrm>
        </p:grpSpPr>
        <p:grpSp>
          <p:nvGrpSpPr>
            <p:cNvPr id="53" name="グループ化 52">
              <a:extLst>
                <a:ext uri="{FF2B5EF4-FFF2-40B4-BE49-F238E27FC236}">
                  <a16:creationId xmlns:a16="http://schemas.microsoft.com/office/drawing/2014/main" id="{2E0FD8B3-59EB-8708-86E5-8E87486FD7F8}"/>
                </a:ext>
              </a:extLst>
            </p:cNvPr>
            <p:cNvGrpSpPr/>
            <p:nvPr/>
          </p:nvGrpSpPr>
          <p:grpSpPr>
            <a:xfrm>
              <a:off x="-2372707" y="1810435"/>
              <a:ext cx="1127074" cy="1127073"/>
              <a:chOff x="-2335875" y="3641230"/>
              <a:chExt cx="1552477" cy="1552476"/>
            </a:xfrm>
          </p:grpSpPr>
          <p:sp>
            <p:nvSpPr>
              <p:cNvPr id="60" name="円/楕円 9">
                <a:extLst>
                  <a:ext uri="{FF2B5EF4-FFF2-40B4-BE49-F238E27FC236}">
                    <a16:creationId xmlns:a16="http://schemas.microsoft.com/office/drawing/2014/main" id="{284746C0-BD8B-9246-4D57-B00EA9178536}"/>
                  </a:ext>
                </a:extLst>
              </p:cNvPr>
              <p:cNvSpPr/>
              <p:nvPr/>
            </p:nvSpPr>
            <p:spPr>
              <a:xfrm>
                <a:off x="-2335874" y="3641230"/>
                <a:ext cx="1552476" cy="1552476"/>
              </a:xfrm>
              <a:prstGeom prst="ellipse">
                <a:avLst/>
              </a:prstGeom>
              <a:solidFill>
                <a:srgbClr val="EFA26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字幕 2">
                <a:extLst>
                  <a:ext uri="{FF2B5EF4-FFF2-40B4-BE49-F238E27FC236}">
                    <a16:creationId xmlns:a16="http://schemas.microsoft.com/office/drawing/2014/main" id="{6A2323E8-0CB2-A234-2729-5AC3B91A16AC}"/>
                  </a:ext>
                </a:extLst>
              </p:cNvPr>
              <p:cNvSpPr txBox="1">
                <a:spLocks/>
              </p:cNvSpPr>
              <p:nvPr/>
            </p:nvSpPr>
            <p:spPr>
              <a:xfrm>
                <a:off x="-2335875" y="4111939"/>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spc="200" dirty="0">
                    <a:solidFill>
                      <a:schemeClr val="bg1"/>
                    </a:solidFill>
                    <a:latin typeface="Yu Gothic Medium" panose="020B0400000000000000" pitchFamily="34" charset="-128"/>
                    <a:ea typeface="Yu Gothic Medium" panose="020B0400000000000000" pitchFamily="34" charset="-128"/>
                  </a:rPr>
                  <a:t>ヒト</a:t>
                </a:r>
              </a:p>
            </p:txBody>
          </p:sp>
        </p:grpSp>
        <p:grpSp>
          <p:nvGrpSpPr>
            <p:cNvPr id="54" name="グループ化 53">
              <a:extLst>
                <a:ext uri="{FF2B5EF4-FFF2-40B4-BE49-F238E27FC236}">
                  <a16:creationId xmlns:a16="http://schemas.microsoft.com/office/drawing/2014/main" id="{CCD855DD-EA96-85ED-A3BC-6BD05CA55540}"/>
                </a:ext>
              </a:extLst>
            </p:cNvPr>
            <p:cNvGrpSpPr/>
            <p:nvPr/>
          </p:nvGrpSpPr>
          <p:grpSpPr>
            <a:xfrm>
              <a:off x="-2863144" y="2595782"/>
              <a:ext cx="1127074" cy="1127073"/>
              <a:chOff x="-3214646" y="5058859"/>
              <a:chExt cx="1552477" cy="1552476"/>
            </a:xfrm>
          </p:grpSpPr>
          <p:sp>
            <p:nvSpPr>
              <p:cNvPr id="58" name="円/楕円 17">
                <a:extLst>
                  <a:ext uri="{FF2B5EF4-FFF2-40B4-BE49-F238E27FC236}">
                    <a16:creationId xmlns:a16="http://schemas.microsoft.com/office/drawing/2014/main" id="{5AE15322-AE52-DAC0-112A-7627D63F3112}"/>
                  </a:ext>
                </a:extLst>
              </p:cNvPr>
              <p:cNvSpPr/>
              <p:nvPr/>
            </p:nvSpPr>
            <p:spPr>
              <a:xfrm>
                <a:off x="-3214645" y="5058859"/>
                <a:ext cx="1552476" cy="1552476"/>
              </a:xfrm>
              <a:prstGeom prst="ellipse">
                <a:avLst/>
              </a:prstGeom>
              <a:solidFill>
                <a:srgbClr val="E77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字幕 2">
                <a:extLst>
                  <a:ext uri="{FF2B5EF4-FFF2-40B4-BE49-F238E27FC236}">
                    <a16:creationId xmlns:a16="http://schemas.microsoft.com/office/drawing/2014/main" id="{561C2EB2-6CD7-9E7B-1525-09385CC2CA60}"/>
                  </a:ext>
                </a:extLst>
              </p:cNvPr>
              <p:cNvSpPr txBox="1">
                <a:spLocks/>
              </p:cNvSpPr>
              <p:nvPr/>
            </p:nvSpPr>
            <p:spPr>
              <a:xfrm>
                <a:off x="-3214646" y="5568702"/>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a:solidFill>
                      <a:schemeClr val="bg1"/>
                    </a:solidFill>
                    <a:latin typeface="Yu Gothic Medium" panose="020B0400000000000000" pitchFamily="34" charset="-128"/>
                    <a:ea typeface="Yu Gothic Medium" panose="020B0400000000000000" pitchFamily="34" charset="-128"/>
                  </a:rPr>
                  <a:t>モノ</a:t>
                </a:r>
              </a:p>
            </p:txBody>
          </p:sp>
        </p:grpSp>
        <p:grpSp>
          <p:nvGrpSpPr>
            <p:cNvPr id="55" name="グループ化 54">
              <a:extLst>
                <a:ext uri="{FF2B5EF4-FFF2-40B4-BE49-F238E27FC236}">
                  <a16:creationId xmlns:a16="http://schemas.microsoft.com/office/drawing/2014/main" id="{00F97505-2ACC-0BEE-8E9B-595D9BA8FE66}"/>
                </a:ext>
              </a:extLst>
            </p:cNvPr>
            <p:cNvGrpSpPr/>
            <p:nvPr/>
          </p:nvGrpSpPr>
          <p:grpSpPr>
            <a:xfrm>
              <a:off x="-1916711" y="2595783"/>
              <a:ext cx="1127075" cy="1127073"/>
              <a:chOff x="-1667635" y="4873210"/>
              <a:chExt cx="1552479" cy="1552476"/>
            </a:xfrm>
          </p:grpSpPr>
          <p:sp>
            <p:nvSpPr>
              <p:cNvPr id="56" name="円/楕円 19">
                <a:extLst>
                  <a:ext uri="{FF2B5EF4-FFF2-40B4-BE49-F238E27FC236}">
                    <a16:creationId xmlns:a16="http://schemas.microsoft.com/office/drawing/2014/main" id="{B344C324-9CA7-3BB5-3A78-E47022175379}"/>
                  </a:ext>
                </a:extLst>
              </p:cNvPr>
              <p:cNvSpPr/>
              <p:nvPr/>
            </p:nvSpPr>
            <p:spPr>
              <a:xfrm>
                <a:off x="-1667632" y="4873210"/>
                <a:ext cx="1552476" cy="1552476"/>
              </a:xfrm>
              <a:prstGeom prst="ellipse">
                <a:avLst/>
              </a:prstGeom>
              <a:solidFill>
                <a:srgbClr val="60B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字幕 2">
                <a:extLst>
                  <a:ext uri="{FF2B5EF4-FFF2-40B4-BE49-F238E27FC236}">
                    <a16:creationId xmlns:a16="http://schemas.microsoft.com/office/drawing/2014/main" id="{836007DB-46F2-0083-A877-B9461E0259DF}"/>
                  </a:ext>
                </a:extLst>
              </p:cNvPr>
              <p:cNvSpPr txBox="1">
                <a:spLocks/>
              </p:cNvSpPr>
              <p:nvPr/>
            </p:nvSpPr>
            <p:spPr>
              <a:xfrm>
                <a:off x="-1667635" y="5383053"/>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dirty="0">
                    <a:solidFill>
                      <a:schemeClr val="bg1"/>
                    </a:solidFill>
                    <a:latin typeface="Yu Gothic Medium" panose="020B0400000000000000" pitchFamily="34" charset="-128"/>
                    <a:ea typeface="Yu Gothic Medium" panose="020B0400000000000000" pitchFamily="34" charset="-128"/>
                  </a:rPr>
                  <a:t>バ</a:t>
                </a:r>
              </a:p>
            </p:txBody>
          </p:sp>
        </p:grpSp>
      </p:grpSp>
      <p:pic>
        <p:nvPicPr>
          <p:cNvPr id="67" name="図 66">
            <a:extLst>
              <a:ext uri="{FF2B5EF4-FFF2-40B4-BE49-F238E27FC236}">
                <a16:creationId xmlns:a16="http://schemas.microsoft.com/office/drawing/2014/main" id="{CDFD5061-F5F0-17C1-3201-1CFDA986E0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49097" y="4691171"/>
            <a:ext cx="2031186" cy="1523390"/>
          </a:xfrm>
          <a:prstGeom prst="rect">
            <a:avLst/>
          </a:prstGeom>
        </p:spPr>
      </p:pic>
      <p:pic>
        <p:nvPicPr>
          <p:cNvPr id="29" name="図 28">
            <a:extLst>
              <a:ext uri="{FF2B5EF4-FFF2-40B4-BE49-F238E27FC236}">
                <a16:creationId xmlns:a16="http://schemas.microsoft.com/office/drawing/2014/main" id="{FB476848-1796-9D66-0546-66EED28A65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5357" y="3647895"/>
            <a:ext cx="693894" cy="693894"/>
          </a:xfrm>
          <a:prstGeom prst="rect">
            <a:avLst/>
          </a:prstGeom>
          <a:effectLst>
            <a:softEdge rad="50800"/>
          </a:effectLst>
        </p:spPr>
      </p:pic>
      <p:sp>
        <p:nvSpPr>
          <p:cNvPr id="28" name="コンテンツ プレースホルダー 1">
            <a:extLst>
              <a:ext uri="{FF2B5EF4-FFF2-40B4-BE49-F238E27FC236}">
                <a16:creationId xmlns:a16="http://schemas.microsoft.com/office/drawing/2014/main" id="{3F4FD655-C25C-4277-89B7-B1772FA8B947}"/>
              </a:ext>
            </a:extLst>
          </p:cNvPr>
          <p:cNvSpPr txBox="1">
            <a:spLocks/>
          </p:cNvSpPr>
          <p:nvPr/>
        </p:nvSpPr>
        <p:spPr>
          <a:xfrm>
            <a:off x="8330047" y="4306005"/>
            <a:ext cx="2079204"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dist">
              <a:lnSpc>
                <a:spcPct val="130000"/>
              </a:lnSpc>
              <a:buNone/>
            </a:pPr>
            <a:r>
              <a:rPr lang="ja-JP" altLang="en-US" sz="1600" dirty="0">
                <a:latin typeface="Yu Gothic" panose="020B0400000000000000" pitchFamily="34" charset="-128"/>
                <a:ea typeface="Yu Gothic" panose="020B0400000000000000" pitchFamily="34" charset="-128"/>
              </a:rPr>
              <a:t>南河内フルーツロード</a:t>
            </a:r>
            <a:endParaRPr lang="ja-JP" altLang="ja-JP" sz="1600" dirty="0">
              <a:latin typeface="Yu Gothic" panose="020B0400000000000000" pitchFamily="34" charset="-128"/>
              <a:ea typeface="Yu Gothic" panose="020B0400000000000000" pitchFamily="34" charset="-128"/>
            </a:endParaRPr>
          </a:p>
        </p:txBody>
      </p:sp>
      <p:sp>
        <p:nvSpPr>
          <p:cNvPr id="30" name="コンテンツ プレースホルダー 1">
            <a:extLst>
              <a:ext uri="{FF2B5EF4-FFF2-40B4-BE49-F238E27FC236}">
                <a16:creationId xmlns:a16="http://schemas.microsoft.com/office/drawing/2014/main" id="{B2625C55-BB3B-4B7A-88F9-59296E6FBF10}"/>
              </a:ext>
            </a:extLst>
          </p:cNvPr>
          <p:cNvSpPr txBox="1">
            <a:spLocks/>
          </p:cNvSpPr>
          <p:nvPr/>
        </p:nvSpPr>
        <p:spPr>
          <a:xfrm>
            <a:off x="8611841" y="6187127"/>
            <a:ext cx="1514301"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dist">
              <a:lnSpc>
                <a:spcPct val="130000"/>
              </a:lnSpc>
              <a:buNone/>
            </a:pPr>
            <a:r>
              <a:rPr lang="ja-JP" altLang="en-US" sz="1600" dirty="0">
                <a:latin typeface="Yu Gothic" panose="020B0400000000000000" pitchFamily="34" charset="-128"/>
                <a:ea typeface="Yu Gothic" panose="020B0400000000000000" pitchFamily="34" charset="-128"/>
              </a:rPr>
              <a:t>いちごフェスタ</a:t>
            </a:r>
            <a:endParaRPr lang="ja-JP" altLang="ja-JP" sz="16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58075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2DD831F-9567-D055-EAC4-3DFB2331DD23}"/>
              </a:ext>
            </a:extLst>
          </p:cNvPr>
          <p:cNvSpPr>
            <a:spLocks noGrp="1"/>
          </p:cNvSpPr>
          <p:nvPr>
            <p:ph type="sldNum" sz="quarter" idx="12"/>
          </p:nvPr>
        </p:nvSpPr>
        <p:spPr>
          <a:xfrm>
            <a:off x="8299468" y="7149199"/>
            <a:ext cx="2405658" cy="402483"/>
          </a:xfrm>
        </p:spPr>
        <p:txBody>
          <a:bodyPr/>
          <a:lstStyle/>
          <a:p>
            <a:fld id="{9D190EBB-D665-DF45-A028-AEF9E2BB63F5}" type="slidenum">
              <a:rPr kumimoji="1" lang="ja-JP" altLang="en-US" smtClean="0"/>
              <a:t>15</a:t>
            </a:fld>
            <a:endParaRPr kumimoji="1" lang="ja-JP" altLang="en-US"/>
          </a:p>
        </p:txBody>
      </p:sp>
      <p:sp>
        <p:nvSpPr>
          <p:cNvPr id="4" name="タイトル 3">
            <a:extLst>
              <a:ext uri="{FF2B5EF4-FFF2-40B4-BE49-F238E27FC236}">
                <a16:creationId xmlns:a16="http://schemas.microsoft.com/office/drawing/2014/main" id="{7C6A52B0-D92A-24F5-C861-2B5B234B1B5A}"/>
              </a:ext>
            </a:extLst>
          </p:cNvPr>
          <p:cNvSpPr>
            <a:spLocks noGrp="1"/>
          </p:cNvSpPr>
          <p:nvPr>
            <p:ph type="title"/>
          </p:nvPr>
        </p:nvSpPr>
        <p:spPr/>
        <p:txBody>
          <a:bodyPr/>
          <a:lstStyle/>
          <a:p>
            <a:r>
              <a:rPr lang="ja-JP" altLang="en-US" dirty="0"/>
              <a:t>第</a:t>
            </a:r>
            <a:r>
              <a:rPr lang="en-US" altLang="ja-JP" dirty="0"/>
              <a:t>5</a:t>
            </a:r>
            <a:r>
              <a:rPr lang="ja-JP" altLang="en-US" dirty="0"/>
              <a:t>章｜</a:t>
            </a:r>
            <a:r>
              <a:rPr lang="ja-JP" altLang="ja-JP" b="1" dirty="0"/>
              <a:t>活性化ビジョン（案）の推進</a:t>
            </a:r>
            <a:endParaRPr kumimoji="1" lang="ja-JP" altLang="en-US" dirty="0"/>
          </a:p>
        </p:txBody>
      </p:sp>
      <p:sp>
        <p:nvSpPr>
          <p:cNvPr id="8" name="コンテンツ プレースホルダー 1">
            <a:extLst>
              <a:ext uri="{FF2B5EF4-FFF2-40B4-BE49-F238E27FC236}">
                <a16:creationId xmlns:a16="http://schemas.microsoft.com/office/drawing/2014/main" id="{CF0D1D24-9BA5-F2E1-3D2F-CFE0912DF79E}"/>
              </a:ext>
            </a:extLst>
          </p:cNvPr>
          <p:cNvSpPr txBox="1">
            <a:spLocks/>
          </p:cNvSpPr>
          <p:nvPr/>
        </p:nvSpPr>
        <p:spPr>
          <a:xfrm>
            <a:off x="370431" y="1472291"/>
            <a:ext cx="10139232" cy="3546659"/>
          </a:xfrm>
          <a:prstGeom prst="rect">
            <a:avLst/>
          </a:prstGeom>
        </p:spPr>
        <p:txBody>
          <a:bodyPr vert="horz" lIns="0" tIns="0" rIns="0" bIns="0" rtlCol="0">
            <a:noAutofit/>
          </a:bodyPr>
          <a:lstStyle>
            <a:lvl1pPr marL="251986" indent="-251986" algn="just" defTabSz="1007943" rtl="0" eaLnBrk="1" latinLnBrk="0" hangingPunct="1">
              <a:lnSpc>
                <a:spcPct val="130000"/>
              </a:lnSpc>
              <a:spcBef>
                <a:spcPts val="1102"/>
              </a:spcBef>
              <a:buFont typeface="Arial" panose="020B0604020202020204" pitchFamily="34" charset="0"/>
              <a:buNone/>
              <a:defRPr kumimoji="1" sz="2200" b="0" i="0" kern="1200">
                <a:solidFill>
                  <a:schemeClr val="tx1"/>
                </a:solidFill>
                <a:latin typeface="Yu Gothic Medium" panose="020B0400000000000000" pitchFamily="34" charset="-128"/>
                <a:ea typeface="Yu Gothic Medium" panose="020B0400000000000000" pitchFamily="34" charset="-128"/>
                <a:cs typeface="+mn-cs"/>
              </a:defRPr>
            </a:lvl1pPr>
            <a:lvl2pPr marL="755957"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259929"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3pPr>
            <a:lvl4pPr marL="1763900"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4pPr>
            <a:lvl5pPr marL="2267872"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6400" indent="-176400" algn="l">
              <a:lnSpc>
                <a:spcPct val="110000"/>
              </a:lnSpc>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令和</a:t>
            </a:r>
            <a:r>
              <a:rPr lang="en-US" altLang="ja-JP" sz="1600" dirty="0">
                <a:latin typeface="Yu Gothic" panose="020B0400000000000000" pitchFamily="34" charset="-128"/>
                <a:ea typeface="Yu Gothic" panose="020B0400000000000000" pitchFamily="34" charset="-128"/>
              </a:rPr>
              <a:t>8</a:t>
            </a:r>
            <a:r>
              <a:rPr lang="ja-JP" altLang="en-US" sz="1600" dirty="0">
                <a:latin typeface="Yu Gothic" panose="020B0400000000000000" pitchFamily="34" charset="-128"/>
                <a:ea typeface="Yu Gothic" panose="020B0400000000000000" pitchFamily="34" charset="-128"/>
              </a:rPr>
              <a:t>年度以降は、南河内基礎自治機能充実強化協議会（</a:t>
            </a:r>
            <a:r>
              <a:rPr lang="en-US" altLang="ja-JP" sz="1600" dirty="0">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での議論や村民の意向を踏まえつつ、実施可能な取組から順次着手する。中長期的な取組は、民間のマーケティングを活用など実効性のある事業スキームを検討していく。必要に応じて活性化ビジョン（案）の見直しを行いながら事業の実効性確保を図っていく。</a:t>
            </a:r>
            <a:endParaRPr lang="en-US" altLang="ja-JP" sz="1600" dirty="0">
              <a:latin typeface="Yu Gothic" panose="020B0400000000000000" pitchFamily="34" charset="-128"/>
              <a:ea typeface="Yu Gothic" panose="020B0400000000000000" pitchFamily="34" charset="-128"/>
            </a:endParaRPr>
          </a:p>
          <a:p>
            <a:pPr marL="176400" indent="-176400" algn="l">
              <a:lnSpc>
                <a:spcPct val="110000"/>
              </a:lnSpc>
              <a:spcBef>
                <a:spcPts val="0"/>
              </a:spcBef>
              <a:buNone/>
            </a:pPr>
            <a:r>
              <a:rPr lang="ja-JP" altLang="en-US" sz="1600" spc="-50" dirty="0">
                <a:latin typeface="Yu Gothic" panose="020B0400000000000000" pitchFamily="34" charset="-128"/>
                <a:ea typeface="Yu Gothic" panose="020B0400000000000000" pitchFamily="34" charset="-128"/>
              </a:rPr>
              <a:t>　   </a:t>
            </a:r>
            <a:r>
              <a:rPr lang="ja-JP" altLang="en-US" sz="1000" spc="-50" dirty="0">
                <a:latin typeface="Yu Gothic" panose="020B0400000000000000" pitchFamily="34" charset="-128"/>
                <a:ea typeface="Yu Gothic" panose="020B0400000000000000" pitchFamily="34" charset="-128"/>
              </a:rPr>
              <a:t>（</a:t>
            </a:r>
            <a:r>
              <a:rPr lang="en-US" altLang="ja-JP" sz="1000" spc="-50" dirty="0">
                <a:latin typeface="Yu Gothic" panose="020B0400000000000000" pitchFamily="34" charset="-128"/>
                <a:ea typeface="Yu Gothic" panose="020B0400000000000000" pitchFamily="34" charset="-128"/>
              </a:rPr>
              <a:t>※</a:t>
            </a:r>
            <a:r>
              <a:rPr lang="ja-JP" altLang="en-US" sz="1000" spc="-50" dirty="0">
                <a:latin typeface="Yu Gothic" panose="020B0400000000000000" pitchFamily="34" charset="-128"/>
                <a:ea typeface="Yu Gothic" panose="020B0400000000000000" pitchFamily="34" charset="-128"/>
              </a:rPr>
              <a:t>）南河内基礎自治機能充実強化協議会：南河内地域に位置する</a:t>
            </a:r>
            <a:r>
              <a:rPr lang="en-US" altLang="ja-JP" sz="1000" spc="-50" dirty="0">
                <a:latin typeface="Yu Gothic" panose="020B0400000000000000" pitchFamily="34" charset="-128"/>
                <a:ea typeface="Yu Gothic" panose="020B0400000000000000" pitchFamily="34" charset="-128"/>
              </a:rPr>
              <a:t>2</a:t>
            </a:r>
            <a:r>
              <a:rPr lang="ja-JP" altLang="en-US" sz="1000" spc="-50" dirty="0">
                <a:latin typeface="Yu Gothic" panose="020B0400000000000000" pitchFamily="34" charset="-128"/>
                <a:ea typeface="Yu Gothic" panose="020B0400000000000000" pitchFamily="34" charset="-128"/>
              </a:rPr>
              <a:t>市</a:t>
            </a:r>
            <a:r>
              <a:rPr lang="en-US" altLang="ja-JP" sz="1000" spc="-50" dirty="0">
                <a:latin typeface="Yu Gothic" panose="020B0400000000000000" pitchFamily="34" charset="-128"/>
                <a:ea typeface="Yu Gothic" panose="020B0400000000000000" pitchFamily="34" charset="-128"/>
              </a:rPr>
              <a:t>2</a:t>
            </a:r>
            <a:r>
              <a:rPr lang="ja-JP" altLang="en-US" sz="1000" spc="-50" dirty="0">
                <a:latin typeface="Yu Gothic" panose="020B0400000000000000" pitchFamily="34" charset="-128"/>
                <a:ea typeface="Yu Gothic" panose="020B0400000000000000" pitchFamily="34" charset="-128"/>
              </a:rPr>
              <a:t>町</a:t>
            </a:r>
            <a:r>
              <a:rPr lang="en-US" altLang="ja-JP" sz="1000" spc="-50" dirty="0">
                <a:latin typeface="Yu Gothic" panose="020B0400000000000000" pitchFamily="34" charset="-128"/>
                <a:ea typeface="Yu Gothic" panose="020B0400000000000000" pitchFamily="34" charset="-128"/>
              </a:rPr>
              <a:t>1</a:t>
            </a:r>
            <a:r>
              <a:rPr lang="ja-JP" altLang="en-US" sz="1000" spc="-50" dirty="0">
                <a:latin typeface="Yu Gothic" panose="020B0400000000000000" pitchFamily="34" charset="-128"/>
                <a:ea typeface="Yu Gothic" panose="020B0400000000000000" pitchFamily="34" charset="-128"/>
              </a:rPr>
              <a:t>村（羽曳野市・大阪狭山市・太子町・河南町・千早赤阪村）と大阪府により設置された組織</a:t>
            </a:r>
            <a:br>
              <a:rPr lang="en-US" altLang="ja-JP" sz="1000" spc="-50" dirty="0">
                <a:latin typeface="Yu Gothic" panose="020B0400000000000000" pitchFamily="34" charset="-128"/>
                <a:ea typeface="Yu Gothic" panose="020B0400000000000000" pitchFamily="34" charset="-128"/>
              </a:rPr>
            </a:br>
            <a:r>
              <a:rPr lang="ja-JP" altLang="en-US" sz="1000" spc="-50" dirty="0">
                <a:latin typeface="Yu Gothic" panose="020B0400000000000000" pitchFamily="34" charset="-128"/>
                <a:ea typeface="Yu Gothic" panose="020B0400000000000000" pitchFamily="34" charset="-128"/>
              </a:rPr>
              <a:t>　　　　　　　　　　　　　　　　　　　　　  地域のさらなる発展・成長に向け、将来のあり方などについて幅広い検討・議論を行う。   </a:t>
            </a:r>
            <a:endParaRPr lang="en-US" altLang="ja-JP" sz="1000" dirty="0">
              <a:solidFill>
                <a:srgbClr val="52B479"/>
              </a:solidFill>
              <a:latin typeface="Yu Gothic" panose="020B0400000000000000" pitchFamily="34" charset="-128"/>
              <a:ea typeface="Yu Gothic" panose="020B0400000000000000" pitchFamily="34" charset="-128"/>
            </a:endParaRPr>
          </a:p>
          <a:p>
            <a:pPr marL="182563" indent="-182563" algn="l">
              <a:lnSpc>
                <a:spcPct val="110000"/>
              </a:lnSpc>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活性化ビジョン（案）に基づく取組の進捗管理や精度を上げていくため、令和</a:t>
            </a:r>
            <a:r>
              <a:rPr lang="en-US" altLang="ja-JP" sz="1600" dirty="0">
                <a:latin typeface="Yu Gothic" panose="020B0400000000000000" pitchFamily="34" charset="-128"/>
                <a:ea typeface="Yu Gothic" panose="020B0400000000000000" pitchFamily="34" charset="-128"/>
              </a:rPr>
              <a:t>6</a:t>
            </a:r>
            <a:r>
              <a:rPr lang="ja-JP" altLang="en-US" sz="1600" dirty="0">
                <a:latin typeface="Yu Gothic" panose="020B0400000000000000" pitchFamily="34" charset="-128"/>
                <a:ea typeface="Yu Gothic" panose="020B0400000000000000" pitchFamily="34" charset="-128"/>
              </a:rPr>
              <a:t>年</a:t>
            </a:r>
            <a:r>
              <a:rPr lang="en-US" altLang="ja-JP" sz="1600" dirty="0">
                <a:latin typeface="Yu Gothic" panose="020B0400000000000000" pitchFamily="34" charset="-128"/>
                <a:ea typeface="Yu Gothic" panose="020B0400000000000000" pitchFamily="34" charset="-128"/>
              </a:rPr>
              <a:t>5</a:t>
            </a:r>
            <a:r>
              <a:rPr lang="ja-JP" altLang="en-US" sz="1600" dirty="0">
                <a:latin typeface="Yu Gothic" panose="020B0400000000000000" pitchFamily="34" charset="-128"/>
                <a:ea typeface="Yu Gothic" panose="020B0400000000000000" pitchFamily="34" charset="-128"/>
              </a:rPr>
              <a:t>月</a:t>
            </a:r>
            <a:r>
              <a:rPr lang="en-US" altLang="ja-JP" sz="1600" dirty="0">
                <a:latin typeface="Yu Gothic" panose="020B0400000000000000" pitchFamily="34" charset="-128"/>
                <a:ea typeface="Yu Gothic" panose="020B0400000000000000" pitchFamily="34" charset="-128"/>
              </a:rPr>
              <a:t>27</a:t>
            </a:r>
            <a:r>
              <a:rPr lang="ja-JP" altLang="en-US" sz="1600" dirty="0">
                <a:latin typeface="Yu Gothic" panose="020B0400000000000000" pitchFamily="34" charset="-128"/>
                <a:ea typeface="Yu Gothic" panose="020B0400000000000000" pitchFamily="34" charset="-128"/>
              </a:rPr>
              <a:t>日に設置した「千早赤阪村農と緑の活性化推進会議」を中心とした推進体制を維持しつつ、より効果的に活性化ビジョン（案）の実現を図るため、</a:t>
            </a:r>
            <a:r>
              <a:rPr lang="ja-JP" altLang="en-US" sz="1600" spc="-30" dirty="0">
                <a:latin typeface="Yu Gothic" panose="020B0400000000000000" pitchFamily="34" charset="-128"/>
                <a:ea typeface="Yu Gothic" panose="020B0400000000000000" pitchFamily="34" charset="-128"/>
              </a:rPr>
              <a:t>推進会議内に活性化実現ワーキングを立ち上げ</a:t>
            </a:r>
            <a:endParaRPr lang="ja-JP" altLang="en-US" sz="1600" dirty="0">
              <a:latin typeface="Yu Gothic" panose="020B0400000000000000" pitchFamily="34" charset="-128"/>
              <a:ea typeface="Yu Gothic" panose="020B0400000000000000" pitchFamily="34" charset="-128"/>
            </a:endParaRPr>
          </a:p>
          <a:p>
            <a:pPr marL="182563" indent="-182563" algn="l">
              <a:lnSpc>
                <a:spcPct val="110000"/>
              </a:lnSpc>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spc="-30" dirty="0">
                <a:latin typeface="Yu Gothic" panose="020B0400000000000000" pitchFamily="34" charset="-128"/>
                <a:ea typeface="Yu Gothic" panose="020B0400000000000000" pitchFamily="34" charset="-128"/>
              </a:rPr>
              <a:t>具体的な取組を実施する際には、村が村民の機運醸成・合意形成を図り、府が農林業などの専門技術の</a:t>
            </a:r>
            <a:br>
              <a:rPr lang="en-US" altLang="ja-JP" sz="1600" spc="-30" dirty="0">
                <a:latin typeface="Yu Gothic" panose="020B0400000000000000" pitchFamily="34" charset="-128"/>
                <a:ea typeface="Yu Gothic" panose="020B0400000000000000" pitchFamily="34" charset="-128"/>
              </a:rPr>
            </a:br>
            <a:r>
              <a:rPr lang="ja-JP" altLang="en-US" sz="1600" spc="-30" dirty="0">
                <a:latin typeface="Yu Gothic" panose="020B0400000000000000" pitchFamily="34" charset="-128"/>
                <a:ea typeface="Yu Gothic" panose="020B0400000000000000" pitchFamily="34" charset="-128"/>
              </a:rPr>
              <a:t>支援、国との調整や村の基礎自治機能を維持するための人的支援を行うなどの役割分担のもとで、各組織が</a:t>
            </a:r>
            <a:br>
              <a:rPr lang="en-US" altLang="ja-JP" sz="1600" spc="-30" dirty="0">
                <a:latin typeface="Yu Gothic" panose="020B0400000000000000" pitchFamily="34" charset="-128"/>
                <a:ea typeface="Yu Gothic" panose="020B0400000000000000" pitchFamily="34" charset="-128"/>
              </a:rPr>
            </a:br>
            <a:r>
              <a:rPr lang="ja-JP" altLang="en-US" sz="1600" spc="-30" dirty="0">
                <a:latin typeface="Yu Gothic" panose="020B0400000000000000" pitchFamily="34" charset="-128"/>
                <a:ea typeface="Yu Gothic" panose="020B0400000000000000" pitchFamily="34" charset="-128"/>
              </a:rPr>
              <a:t>連携・協力して取り組む。</a:t>
            </a:r>
          </a:p>
          <a:p>
            <a:pPr marL="182563" indent="-182563" algn="l">
              <a:lnSpc>
                <a:spcPct val="110000"/>
              </a:lnSpc>
            </a:pPr>
            <a:endParaRPr lang="en-US" altLang="ja-JP" sz="1600" spc="-30" dirty="0">
              <a:latin typeface="Yu Gothic" panose="020B0400000000000000" pitchFamily="34" charset="-128"/>
              <a:ea typeface="Yu Gothic" panose="020B0400000000000000" pitchFamily="34" charset="-128"/>
            </a:endParaRPr>
          </a:p>
        </p:txBody>
      </p:sp>
      <p:grpSp>
        <p:nvGrpSpPr>
          <p:cNvPr id="12" name="グループ化 11">
            <a:extLst>
              <a:ext uri="{FF2B5EF4-FFF2-40B4-BE49-F238E27FC236}">
                <a16:creationId xmlns:a16="http://schemas.microsoft.com/office/drawing/2014/main" id="{C722141B-D503-B355-8100-EE1B721F1E08}"/>
              </a:ext>
            </a:extLst>
          </p:cNvPr>
          <p:cNvGrpSpPr/>
          <p:nvPr/>
        </p:nvGrpSpPr>
        <p:grpSpPr>
          <a:xfrm>
            <a:off x="1118016" y="4865323"/>
            <a:ext cx="339081" cy="2196000"/>
            <a:chOff x="9082503" y="8756745"/>
            <a:chExt cx="281631" cy="1451087"/>
          </a:xfrm>
        </p:grpSpPr>
        <p:cxnSp>
          <p:nvCxnSpPr>
            <p:cNvPr id="14" name="カギ線コネクタ 13">
              <a:extLst>
                <a:ext uri="{FF2B5EF4-FFF2-40B4-BE49-F238E27FC236}">
                  <a16:creationId xmlns:a16="http://schemas.microsoft.com/office/drawing/2014/main" id="{5C266217-DB98-4DA1-682B-4DFF2DCC5D0A}"/>
                </a:ext>
              </a:extLst>
            </p:cNvPr>
            <p:cNvCxnSpPr>
              <a:cxnSpLocks/>
            </p:cNvCxnSpPr>
            <p:nvPr/>
          </p:nvCxnSpPr>
          <p:spPr>
            <a:xfrm rot="16200000" flipH="1">
              <a:off x="8884156" y="9201524"/>
              <a:ext cx="678318" cy="281624"/>
            </a:xfrm>
            <a:prstGeom prst="bentConnector2">
              <a:avLst/>
            </a:prstGeom>
            <a:ln w="19050">
              <a:solidFill>
                <a:srgbClr val="52B479"/>
              </a:solidFill>
            </a:ln>
          </p:spPr>
          <p:style>
            <a:lnRef idx="2">
              <a:schemeClr val="accent1"/>
            </a:lnRef>
            <a:fillRef idx="0">
              <a:schemeClr val="accent1"/>
            </a:fillRef>
            <a:effectRef idx="1">
              <a:schemeClr val="accent1"/>
            </a:effectRef>
            <a:fontRef idx="minor">
              <a:schemeClr val="tx1"/>
            </a:fontRef>
          </p:style>
        </p:cxnSp>
        <p:cxnSp>
          <p:nvCxnSpPr>
            <p:cNvPr id="15" name="カギ線コネクタ 14">
              <a:extLst>
                <a:ext uri="{FF2B5EF4-FFF2-40B4-BE49-F238E27FC236}">
                  <a16:creationId xmlns:a16="http://schemas.microsoft.com/office/drawing/2014/main" id="{FC3C5B55-5B41-B7C6-DDCA-B27B9147B470}"/>
                </a:ext>
              </a:extLst>
            </p:cNvPr>
            <p:cNvCxnSpPr>
              <a:cxnSpLocks/>
            </p:cNvCxnSpPr>
            <p:nvPr/>
          </p:nvCxnSpPr>
          <p:spPr>
            <a:xfrm rot="16200000" flipH="1">
              <a:off x="8884163" y="9460930"/>
              <a:ext cx="678318" cy="281624"/>
            </a:xfrm>
            <a:prstGeom prst="bentConnector2">
              <a:avLst/>
            </a:prstGeom>
            <a:ln w="19050">
              <a:solidFill>
                <a:srgbClr val="52B479"/>
              </a:solidFill>
            </a:ln>
          </p:spPr>
          <p:style>
            <a:lnRef idx="2">
              <a:schemeClr val="accent1"/>
            </a:lnRef>
            <a:fillRef idx="0">
              <a:schemeClr val="accent1"/>
            </a:fillRef>
            <a:effectRef idx="1">
              <a:schemeClr val="accent1"/>
            </a:effectRef>
            <a:fontRef idx="minor">
              <a:schemeClr val="tx1"/>
            </a:fontRef>
          </p:style>
        </p:cxnSp>
        <p:cxnSp>
          <p:nvCxnSpPr>
            <p:cNvPr id="16" name="カギ線コネクタ 15">
              <a:extLst>
                <a:ext uri="{FF2B5EF4-FFF2-40B4-BE49-F238E27FC236}">
                  <a16:creationId xmlns:a16="http://schemas.microsoft.com/office/drawing/2014/main" id="{9E2F2E73-E983-FE80-731E-C2F421DFC136}"/>
                </a:ext>
              </a:extLst>
            </p:cNvPr>
            <p:cNvCxnSpPr>
              <a:cxnSpLocks/>
            </p:cNvCxnSpPr>
            <p:nvPr/>
          </p:nvCxnSpPr>
          <p:spPr>
            <a:xfrm rot="16200000" flipH="1">
              <a:off x="8884163" y="8955092"/>
              <a:ext cx="678318" cy="281624"/>
            </a:xfrm>
            <a:prstGeom prst="bentConnector2">
              <a:avLst/>
            </a:prstGeom>
            <a:ln w="19050">
              <a:solidFill>
                <a:srgbClr val="52B479"/>
              </a:solidFill>
            </a:ln>
          </p:spPr>
          <p:style>
            <a:lnRef idx="2">
              <a:schemeClr val="accent1"/>
            </a:lnRef>
            <a:fillRef idx="0">
              <a:schemeClr val="accent1"/>
            </a:fillRef>
            <a:effectRef idx="1">
              <a:schemeClr val="accent1"/>
            </a:effectRef>
            <a:fontRef idx="minor">
              <a:schemeClr val="tx1"/>
            </a:fontRef>
          </p:style>
        </p:cxnSp>
        <p:cxnSp>
          <p:nvCxnSpPr>
            <p:cNvPr id="17" name="カギ線コネクタ 16">
              <a:extLst>
                <a:ext uri="{FF2B5EF4-FFF2-40B4-BE49-F238E27FC236}">
                  <a16:creationId xmlns:a16="http://schemas.microsoft.com/office/drawing/2014/main" id="{4BCE11CB-0B7C-9A11-40F9-1A9939A1D24E}"/>
                </a:ext>
              </a:extLst>
            </p:cNvPr>
            <p:cNvCxnSpPr>
              <a:cxnSpLocks/>
            </p:cNvCxnSpPr>
            <p:nvPr/>
          </p:nvCxnSpPr>
          <p:spPr>
            <a:xfrm rot="16200000" flipH="1">
              <a:off x="9024116" y="8855096"/>
              <a:ext cx="398414" cy="281622"/>
            </a:xfrm>
            <a:prstGeom prst="bentConnector3">
              <a:avLst>
                <a:gd name="adj1" fmla="val 100460"/>
              </a:avLst>
            </a:prstGeom>
            <a:ln w="19050">
              <a:solidFill>
                <a:srgbClr val="52B479"/>
              </a:solidFill>
            </a:ln>
          </p:spPr>
          <p:style>
            <a:lnRef idx="2">
              <a:schemeClr val="accent1"/>
            </a:lnRef>
            <a:fillRef idx="0">
              <a:schemeClr val="accent1"/>
            </a:fillRef>
            <a:effectRef idx="1">
              <a:schemeClr val="accent1"/>
            </a:effectRef>
            <a:fontRef idx="minor">
              <a:schemeClr val="tx1"/>
            </a:fontRef>
          </p:style>
        </p:cxnSp>
        <p:cxnSp>
          <p:nvCxnSpPr>
            <p:cNvPr id="18" name="カギ線コネクタ 17">
              <a:extLst>
                <a:ext uri="{FF2B5EF4-FFF2-40B4-BE49-F238E27FC236}">
                  <a16:creationId xmlns:a16="http://schemas.microsoft.com/office/drawing/2014/main" id="{7DFEEE80-7F8A-B575-0CBF-C63CEA387ED0}"/>
                </a:ext>
              </a:extLst>
            </p:cNvPr>
            <p:cNvCxnSpPr>
              <a:cxnSpLocks/>
            </p:cNvCxnSpPr>
            <p:nvPr/>
          </p:nvCxnSpPr>
          <p:spPr>
            <a:xfrm rot="16200000" flipH="1">
              <a:off x="8884163" y="9727861"/>
              <a:ext cx="678318" cy="281624"/>
            </a:xfrm>
            <a:prstGeom prst="bentConnector2">
              <a:avLst/>
            </a:prstGeom>
            <a:ln w="19050">
              <a:solidFill>
                <a:srgbClr val="52B479"/>
              </a:solidFill>
            </a:ln>
          </p:spPr>
          <p:style>
            <a:lnRef idx="2">
              <a:schemeClr val="accent1"/>
            </a:lnRef>
            <a:fillRef idx="0">
              <a:schemeClr val="accent1"/>
            </a:fillRef>
            <a:effectRef idx="1">
              <a:schemeClr val="accent1"/>
            </a:effectRef>
            <a:fontRef idx="minor">
              <a:schemeClr val="tx1"/>
            </a:fontRef>
          </p:style>
        </p:cxnSp>
      </p:grpSp>
      <p:sp>
        <p:nvSpPr>
          <p:cNvPr id="13" name="角丸四角形 12">
            <a:extLst>
              <a:ext uri="{FF2B5EF4-FFF2-40B4-BE49-F238E27FC236}">
                <a16:creationId xmlns:a16="http://schemas.microsoft.com/office/drawing/2014/main" id="{A58A9543-72F3-5C01-1201-4041A4ACF244}"/>
              </a:ext>
            </a:extLst>
          </p:cNvPr>
          <p:cNvSpPr/>
          <p:nvPr/>
        </p:nvSpPr>
        <p:spPr>
          <a:xfrm>
            <a:off x="932329" y="4842101"/>
            <a:ext cx="7236000" cy="360000"/>
          </a:xfrm>
          <a:prstGeom prst="roundRect">
            <a:avLst>
              <a:gd name="adj" fmla="val 5810"/>
            </a:avLst>
          </a:prstGeom>
          <a:solidFill>
            <a:srgbClr val="52B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300" b="1" dirty="0">
                <a:latin typeface="+mn-ea"/>
              </a:rPr>
              <a:t>千早赤阪村農と緑の活性化実現ワーキング　</a:t>
            </a:r>
            <a:r>
              <a:rPr kumimoji="1" lang="en-US" altLang="ja-JP" sz="1300" b="1" dirty="0">
                <a:latin typeface="+mn-ea"/>
              </a:rPr>
              <a:t>【</a:t>
            </a:r>
            <a:r>
              <a:rPr kumimoji="1" lang="ja-JP" altLang="en-US" sz="1300" b="1" dirty="0">
                <a:latin typeface="+mn-ea"/>
              </a:rPr>
              <a:t>事務局</a:t>
            </a:r>
            <a:r>
              <a:rPr kumimoji="1" lang="en-US" altLang="ja-JP" sz="1300" b="1" dirty="0">
                <a:latin typeface="+mn-ea"/>
              </a:rPr>
              <a:t>】</a:t>
            </a:r>
            <a:r>
              <a:rPr kumimoji="1" lang="ja-JP" altLang="en-US" sz="1300" b="1" dirty="0">
                <a:latin typeface="+mn-ea"/>
              </a:rPr>
              <a:t>大阪府南河内農と緑の総合事務所</a:t>
            </a:r>
            <a:endParaRPr kumimoji="1" lang="ja-JP" altLang="en-US" sz="1300" spc="-70" dirty="0">
              <a:latin typeface="+mn-ea"/>
            </a:endParaRPr>
          </a:p>
        </p:txBody>
      </p:sp>
      <p:sp>
        <p:nvSpPr>
          <p:cNvPr id="32" name="テキスト ボックス 31">
            <a:extLst>
              <a:ext uri="{FF2B5EF4-FFF2-40B4-BE49-F238E27FC236}">
                <a16:creationId xmlns:a16="http://schemas.microsoft.com/office/drawing/2014/main" id="{445F6D3C-D1C2-2399-EE67-865E77282425}"/>
              </a:ext>
            </a:extLst>
          </p:cNvPr>
          <p:cNvSpPr txBox="1"/>
          <p:nvPr/>
        </p:nvSpPr>
        <p:spPr>
          <a:xfrm>
            <a:off x="557179" y="4856594"/>
            <a:ext cx="324000" cy="2484000"/>
          </a:xfrm>
          <a:prstGeom prst="rect">
            <a:avLst/>
          </a:prstGeom>
          <a:solidFill>
            <a:schemeClr val="accent6">
              <a:lumMod val="20000"/>
              <a:lumOff val="80000"/>
            </a:schemeClr>
          </a:solidFill>
          <a:ln w="15875">
            <a:solidFill>
              <a:srgbClr val="52B479"/>
            </a:solidFill>
          </a:ln>
        </p:spPr>
        <p:txBody>
          <a:bodyPr vert="eaVert" wrap="square" lIns="91440" tIns="45720" rIns="91440" bIns="45720" rtlCol="0" anchor="ctr">
            <a:noAutofit/>
          </a:bodyPr>
          <a:lstStyle/>
          <a:p>
            <a:pPr algn="ctr"/>
            <a:r>
              <a:rPr kumimoji="1" lang="ja-JP" altLang="en-US" sz="1000" b="1" spc="300">
                <a:solidFill>
                  <a:srgbClr val="52B479"/>
                </a:solidFill>
              </a:rPr>
              <a:t>今後の推進体制</a:t>
            </a:r>
          </a:p>
        </p:txBody>
      </p:sp>
      <p:sp>
        <p:nvSpPr>
          <p:cNvPr id="27" name="角丸四角形 26">
            <a:extLst>
              <a:ext uri="{FF2B5EF4-FFF2-40B4-BE49-F238E27FC236}">
                <a16:creationId xmlns:a16="http://schemas.microsoft.com/office/drawing/2014/main" id="{DEE25993-B5D2-FB62-6A08-916F7442B951}"/>
              </a:ext>
            </a:extLst>
          </p:cNvPr>
          <p:cNvSpPr/>
          <p:nvPr/>
        </p:nvSpPr>
        <p:spPr>
          <a:xfrm>
            <a:off x="1315669" y="5283220"/>
            <a:ext cx="3568565" cy="360000"/>
          </a:xfrm>
          <a:prstGeom prst="roundRect">
            <a:avLst>
              <a:gd name="adj" fmla="val 5810"/>
            </a:avLst>
          </a:prstGeom>
          <a:solidFill>
            <a:schemeClr val="bg1"/>
          </a:solid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b="1" spc="20">
                <a:solidFill>
                  <a:srgbClr val="52B479"/>
                </a:solidFill>
                <a:latin typeface="+mn-ea"/>
              </a:rPr>
              <a:t>大阪で一番のいちご産地の形成</a:t>
            </a:r>
            <a:endParaRPr lang="en-US" altLang="ja-JP" sz="1000" b="1" spc="20" dirty="0">
              <a:solidFill>
                <a:srgbClr val="52B479"/>
              </a:solidFill>
              <a:latin typeface="+mn-ea"/>
            </a:endParaRPr>
          </a:p>
          <a:p>
            <a:r>
              <a:rPr lang="ja-JP" altLang="en-US" sz="1200" b="1" spc="20">
                <a:solidFill>
                  <a:schemeClr val="bg2">
                    <a:lumMod val="25000"/>
                  </a:schemeClr>
                </a:solidFill>
                <a:latin typeface="+mn-ea"/>
              </a:rPr>
              <a:t>道の駅周辺での観光農園開園プロジェクト</a:t>
            </a:r>
            <a:r>
              <a:rPr lang="ja-JP" altLang="ja-JP" sz="1200" b="1" spc="20">
                <a:solidFill>
                  <a:schemeClr val="bg2">
                    <a:lumMod val="25000"/>
                  </a:schemeClr>
                </a:solidFill>
                <a:latin typeface="+mn-ea"/>
              </a:rPr>
              <a:t> </a:t>
            </a:r>
            <a:endParaRPr kumimoji="1" lang="ja-JP" altLang="en-US" sz="1200" b="1" spc="20">
              <a:solidFill>
                <a:schemeClr val="bg2">
                  <a:lumMod val="25000"/>
                </a:schemeClr>
              </a:solidFill>
              <a:latin typeface="+mn-ea"/>
            </a:endParaRPr>
          </a:p>
        </p:txBody>
      </p:sp>
      <p:sp>
        <p:nvSpPr>
          <p:cNvPr id="43" name="角丸四角形 336">
            <a:extLst>
              <a:ext uri="{FF2B5EF4-FFF2-40B4-BE49-F238E27FC236}">
                <a16:creationId xmlns:a16="http://schemas.microsoft.com/office/drawing/2014/main" id="{3C6E71D5-9075-B35A-9BFB-3CD03F89EF4A}"/>
              </a:ext>
            </a:extLst>
          </p:cNvPr>
          <p:cNvSpPr/>
          <p:nvPr/>
        </p:nvSpPr>
        <p:spPr>
          <a:xfrm>
            <a:off x="6576836" y="5259469"/>
            <a:ext cx="1548000" cy="2052000"/>
          </a:xfrm>
          <a:prstGeom prst="roundRect">
            <a:avLst>
              <a:gd name="adj" fmla="val 2940"/>
            </a:avLst>
          </a:prstGeom>
          <a:solidFill>
            <a:schemeClr val="accent6">
              <a:lumMod val="20000"/>
              <a:lumOff val="80000"/>
            </a:schemeClr>
          </a:solidFill>
          <a:ln w="19050">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〇南河内</a:t>
            </a:r>
            <a:r>
              <a:rPr kumimoji="1" lang="ja-JP" altLang="en-US" sz="1200" b="1">
                <a:solidFill>
                  <a:schemeClr val="bg2">
                    <a:lumMod val="25000"/>
                  </a:schemeClr>
                </a:solidFill>
                <a:latin typeface="BIZ UDPゴシック" panose="020B0400000000000000" pitchFamily="50" charset="-128"/>
                <a:ea typeface="BIZ UDPゴシック" panose="020B0400000000000000" pitchFamily="50" charset="-128"/>
              </a:rPr>
              <a:t>基礎自治</a:t>
            </a:r>
            <a:endPar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1200" b="1">
                <a:solidFill>
                  <a:srgbClr val="52B479"/>
                </a:solidFill>
                <a:latin typeface="BIZ UDPゴシック" panose="020B0400000000000000" pitchFamily="50" charset="-128"/>
                <a:ea typeface="BIZ UDPゴシック" panose="020B0400000000000000" pitchFamily="50" charset="-128"/>
              </a:rPr>
              <a:t>　</a:t>
            </a:r>
            <a:r>
              <a:rPr kumimoji="1" lang="ja-JP" altLang="en-US" sz="1200" b="1">
                <a:solidFill>
                  <a:schemeClr val="bg2">
                    <a:lumMod val="25000"/>
                  </a:schemeClr>
                </a:solidFill>
                <a:latin typeface="BIZ UDPゴシック" panose="020B0400000000000000" pitchFamily="50" charset="-128"/>
                <a:ea typeface="BIZ UDPゴシック" panose="020B0400000000000000" pitchFamily="50" charset="-128"/>
              </a:rPr>
              <a:t>機能充実強化協議</a:t>
            </a:r>
            <a:endPar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1200" b="1">
                <a:solidFill>
                  <a:schemeClr val="bg2">
                    <a:lumMod val="25000"/>
                  </a:schemeClr>
                </a:solidFill>
                <a:latin typeface="BIZ UDPゴシック" panose="020B0400000000000000" pitchFamily="50" charset="-128"/>
                <a:ea typeface="BIZ UDPゴシック" panose="020B0400000000000000" pitchFamily="50" charset="-128"/>
              </a:rPr>
              <a:t>　会との整合チェック</a:t>
            </a:r>
            <a:endPar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endParaRPr>
          </a:p>
          <a:p>
            <a:endPar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rPr>
              <a:t>【</a:t>
            </a:r>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府市町村局</a:t>
            </a:r>
            <a:r>
              <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rPr>
              <a:t>】</a:t>
            </a:r>
          </a:p>
        </p:txBody>
      </p:sp>
      <p:sp>
        <p:nvSpPr>
          <p:cNvPr id="45" name="角丸四角形 336">
            <a:extLst>
              <a:ext uri="{FF2B5EF4-FFF2-40B4-BE49-F238E27FC236}">
                <a16:creationId xmlns:a16="http://schemas.microsoft.com/office/drawing/2014/main" id="{13983C20-D2A6-46A2-64E9-33190562BB87}"/>
              </a:ext>
            </a:extLst>
          </p:cNvPr>
          <p:cNvSpPr/>
          <p:nvPr/>
        </p:nvSpPr>
        <p:spPr>
          <a:xfrm>
            <a:off x="4978673" y="5259469"/>
            <a:ext cx="1548000" cy="2052000"/>
          </a:xfrm>
          <a:prstGeom prst="roundRect">
            <a:avLst>
              <a:gd name="adj" fmla="val 2940"/>
            </a:avLst>
          </a:prstGeom>
          <a:solidFill>
            <a:schemeClr val="bg1"/>
          </a:solidFill>
          <a:ln w="19050">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b="1" dirty="0">
              <a:solidFill>
                <a:srgbClr val="52B479"/>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〇府施策への</a:t>
            </a:r>
            <a:br>
              <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rPr>
            </a:br>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　位置付け・事業化</a:t>
            </a:r>
            <a:endPar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〇国などとの調整</a:t>
            </a:r>
            <a:endPar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endParaRPr>
          </a:p>
          <a:p>
            <a:endPar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rPr>
              <a:t>【</a:t>
            </a:r>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府本庁</a:t>
            </a:r>
            <a:r>
              <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rPr>
              <a:t>】</a:t>
            </a:r>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　</a:t>
            </a:r>
            <a:endPar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　みどり推進室</a:t>
            </a:r>
            <a:endParaRPr kumimoji="1" lang="en-US" altLang="ja-JP" sz="12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　農政室</a:t>
            </a:r>
            <a:endParaRPr kumimoji="1" lang="ja-JP" altLang="en-US" sz="1200" spc="-70" dirty="0">
              <a:solidFill>
                <a:schemeClr val="bg2">
                  <a:lumMod val="25000"/>
                </a:schemeClr>
              </a:solidFill>
            </a:endParaRPr>
          </a:p>
        </p:txBody>
      </p:sp>
      <p:sp>
        <p:nvSpPr>
          <p:cNvPr id="46" name="角丸四角形 45">
            <a:extLst>
              <a:ext uri="{FF2B5EF4-FFF2-40B4-BE49-F238E27FC236}">
                <a16:creationId xmlns:a16="http://schemas.microsoft.com/office/drawing/2014/main" id="{D6E2EDC8-EB69-BCD4-0AD9-C410CB74D6B5}"/>
              </a:ext>
            </a:extLst>
          </p:cNvPr>
          <p:cNvSpPr/>
          <p:nvPr/>
        </p:nvSpPr>
        <p:spPr>
          <a:xfrm>
            <a:off x="1315669" y="5698856"/>
            <a:ext cx="3568565" cy="360000"/>
          </a:xfrm>
          <a:prstGeom prst="roundRect">
            <a:avLst>
              <a:gd name="adj" fmla="val 5810"/>
            </a:avLst>
          </a:prstGeom>
          <a:solidFill>
            <a:schemeClr val="bg1"/>
          </a:solid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b="1" spc="20">
                <a:solidFill>
                  <a:srgbClr val="52B479"/>
                </a:solidFill>
                <a:latin typeface="+mn-ea"/>
              </a:rPr>
              <a:t>特産品を磨き、買いに訪れたくなる“村ブランド”の創出</a:t>
            </a:r>
            <a:endParaRPr lang="en-US" altLang="ja-JP" sz="1000" b="1" spc="20" dirty="0">
              <a:solidFill>
                <a:srgbClr val="52B479"/>
              </a:solidFill>
              <a:latin typeface="+mn-ea"/>
            </a:endParaRPr>
          </a:p>
          <a:p>
            <a:r>
              <a:rPr lang="ja-JP" altLang="en-US" sz="1200" b="1" spc="20">
                <a:solidFill>
                  <a:schemeClr val="bg2">
                    <a:lumMod val="25000"/>
                  </a:schemeClr>
                </a:solidFill>
                <a:latin typeface="+mn-ea"/>
              </a:rPr>
              <a:t>村の特産品開発・販売促進プロジェクト</a:t>
            </a:r>
            <a:endParaRPr kumimoji="1" lang="ja-JP" altLang="en-US" sz="1200" b="1" spc="20">
              <a:solidFill>
                <a:schemeClr val="bg2">
                  <a:lumMod val="25000"/>
                </a:schemeClr>
              </a:solidFill>
              <a:latin typeface="+mn-ea"/>
            </a:endParaRPr>
          </a:p>
        </p:txBody>
      </p:sp>
      <p:sp>
        <p:nvSpPr>
          <p:cNvPr id="47" name="角丸四角形 46">
            <a:extLst>
              <a:ext uri="{FF2B5EF4-FFF2-40B4-BE49-F238E27FC236}">
                <a16:creationId xmlns:a16="http://schemas.microsoft.com/office/drawing/2014/main" id="{4A235548-4D0D-D2D9-467A-E2858E42614F}"/>
              </a:ext>
            </a:extLst>
          </p:cNvPr>
          <p:cNvSpPr/>
          <p:nvPr/>
        </p:nvSpPr>
        <p:spPr>
          <a:xfrm>
            <a:off x="1315669" y="6108671"/>
            <a:ext cx="3568565" cy="360000"/>
          </a:xfrm>
          <a:prstGeom prst="roundRect">
            <a:avLst>
              <a:gd name="adj" fmla="val 5810"/>
            </a:avLst>
          </a:prstGeom>
          <a:solidFill>
            <a:schemeClr val="bg1"/>
          </a:solid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b="1" spc="20">
                <a:solidFill>
                  <a:srgbClr val="52B479"/>
                </a:solidFill>
                <a:latin typeface="+mn-ea"/>
              </a:rPr>
              <a:t>道の駅と周辺観光資源を活かした拠点づくり</a:t>
            </a:r>
            <a:endParaRPr lang="en-US" altLang="ja-JP" sz="1000" b="1" spc="20" dirty="0">
              <a:solidFill>
                <a:srgbClr val="52B479"/>
              </a:solidFill>
              <a:latin typeface="+mn-ea"/>
            </a:endParaRPr>
          </a:p>
          <a:p>
            <a:r>
              <a:rPr lang="ja-JP" altLang="en-US" sz="1200" b="1" spc="20">
                <a:solidFill>
                  <a:schemeClr val="bg2">
                    <a:lumMod val="25000"/>
                  </a:schemeClr>
                </a:solidFill>
                <a:latin typeface="+mn-ea"/>
              </a:rPr>
              <a:t>村民の機運醸成プロジェクト</a:t>
            </a:r>
            <a:endParaRPr kumimoji="1" lang="ja-JP" altLang="en-US" sz="1200" b="1" spc="20">
              <a:solidFill>
                <a:schemeClr val="bg2">
                  <a:lumMod val="25000"/>
                </a:schemeClr>
              </a:solidFill>
              <a:latin typeface="+mn-ea"/>
            </a:endParaRPr>
          </a:p>
        </p:txBody>
      </p:sp>
      <p:sp>
        <p:nvSpPr>
          <p:cNvPr id="48" name="角丸四角形 47">
            <a:extLst>
              <a:ext uri="{FF2B5EF4-FFF2-40B4-BE49-F238E27FC236}">
                <a16:creationId xmlns:a16="http://schemas.microsoft.com/office/drawing/2014/main" id="{2A81DE4E-59E2-ACD6-D35B-EAD3D9FB7DC8}"/>
              </a:ext>
            </a:extLst>
          </p:cNvPr>
          <p:cNvSpPr/>
          <p:nvPr/>
        </p:nvSpPr>
        <p:spPr>
          <a:xfrm>
            <a:off x="1315669" y="6518486"/>
            <a:ext cx="3568565" cy="360000"/>
          </a:xfrm>
          <a:prstGeom prst="roundRect">
            <a:avLst>
              <a:gd name="adj" fmla="val 5810"/>
            </a:avLst>
          </a:prstGeom>
          <a:solidFill>
            <a:schemeClr val="bg1"/>
          </a:solid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b="1" spc="20">
                <a:solidFill>
                  <a:srgbClr val="52B479"/>
                </a:solidFill>
                <a:latin typeface="+mn-ea"/>
              </a:rPr>
              <a:t>金剛山・ちはや園地の魅力向上と“心地よい滞在”の実現</a:t>
            </a:r>
            <a:endParaRPr lang="en-US" altLang="ja-JP" sz="1000" b="1" spc="20" dirty="0">
              <a:solidFill>
                <a:srgbClr val="52B479"/>
              </a:solidFill>
              <a:latin typeface="+mn-ea"/>
            </a:endParaRPr>
          </a:p>
          <a:p>
            <a:r>
              <a:rPr lang="ja-JP" altLang="en-US" sz="1200" b="1" spc="20">
                <a:solidFill>
                  <a:schemeClr val="bg2">
                    <a:lumMod val="25000"/>
                  </a:schemeClr>
                </a:solidFill>
                <a:latin typeface="+mn-ea"/>
              </a:rPr>
              <a:t>ちはや園地来客強化プロジェクト</a:t>
            </a:r>
            <a:endParaRPr kumimoji="1" lang="ja-JP" altLang="en-US" sz="1200" b="1" spc="20">
              <a:solidFill>
                <a:schemeClr val="bg2">
                  <a:lumMod val="25000"/>
                </a:schemeClr>
              </a:solidFill>
              <a:latin typeface="+mn-ea"/>
            </a:endParaRPr>
          </a:p>
        </p:txBody>
      </p:sp>
      <p:sp>
        <p:nvSpPr>
          <p:cNvPr id="49" name="角丸四角形 48">
            <a:extLst>
              <a:ext uri="{FF2B5EF4-FFF2-40B4-BE49-F238E27FC236}">
                <a16:creationId xmlns:a16="http://schemas.microsoft.com/office/drawing/2014/main" id="{1554964E-C91D-8FA3-C499-BA87D7993BD1}"/>
              </a:ext>
            </a:extLst>
          </p:cNvPr>
          <p:cNvSpPr/>
          <p:nvPr/>
        </p:nvSpPr>
        <p:spPr>
          <a:xfrm>
            <a:off x="1315669" y="6927196"/>
            <a:ext cx="3568565" cy="360000"/>
          </a:xfrm>
          <a:prstGeom prst="roundRect">
            <a:avLst>
              <a:gd name="adj" fmla="val 5810"/>
            </a:avLst>
          </a:prstGeom>
          <a:solidFill>
            <a:schemeClr val="bg1"/>
          </a:solid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b="1" spc="20">
                <a:solidFill>
                  <a:srgbClr val="52B479"/>
                </a:solidFill>
                <a:latin typeface="+mn-ea"/>
              </a:rPr>
              <a:t>南河内でつながり、広域で魅力を高め合う地域へ</a:t>
            </a:r>
            <a:endParaRPr lang="en-US" altLang="ja-JP" sz="1000" b="1" spc="20" dirty="0">
              <a:solidFill>
                <a:srgbClr val="52B479"/>
              </a:solidFill>
              <a:latin typeface="+mn-ea"/>
            </a:endParaRPr>
          </a:p>
          <a:p>
            <a:r>
              <a:rPr lang="ja-JP" altLang="en-US" sz="1200" b="1" spc="-100">
                <a:solidFill>
                  <a:schemeClr val="bg2">
                    <a:lumMod val="25000"/>
                  </a:schemeClr>
                </a:solidFill>
                <a:latin typeface="+mn-ea"/>
              </a:rPr>
              <a:t>南河内広域機能強化</a:t>
            </a:r>
            <a:r>
              <a:rPr lang="ja-JP" altLang="en-US" sz="1200" b="1" spc="20">
                <a:solidFill>
                  <a:schemeClr val="bg2">
                    <a:lumMod val="25000"/>
                  </a:schemeClr>
                </a:solidFill>
                <a:latin typeface="+mn-ea"/>
              </a:rPr>
              <a:t>プロジェクト</a:t>
            </a:r>
            <a:endParaRPr kumimoji="1" lang="ja-JP" altLang="en-US" sz="1200" b="1" spc="20">
              <a:solidFill>
                <a:schemeClr val="bg2">
                  <a:lumMod val="25000"/>
                </a:schemeClr>
              </a:solidFill>
              <a:latin typeface="+mn-ea"/>
            </a:endParaRPr>
          </a:p>
        </p:txBody>
      </p:sp>
      <p:sp>
        <p:nvSpPr>
          <p:cNvPr id="50" name="テキスト ボックス 49">
            <a:extLst>
              <a:ext uri="{FF2B5EF4-FFF2-40B4-BE49-F238E27FC236}">
                <a16:creationId xmlns:a16="http://schemas.microsoft.com/office/drawing/2014/main" id="{4E45EC85-9924-A536-2904-D854CEBF943B}"/>
              </a:ext>
            </a:extLst>
          </p:cNvPr>
          <p:cNvSpPr txBox="1"/>
          <p:nvPr/>
        </p:nvSpPr>
        <p:spPr>
          <a:xfrm>
            <a:off x="8168329" y="4842101"/>
            <a:ext cx="1922645" cy="236090"/>
          </a:xfrm>
          <a:prstGeom prst="rect">
            <a:avLst/>
          </a:prstGeom>
          <a:noFill/>
        </p:spPr>
        <p:txBody>
          <a:bodyPr wrap="square" rtlCol="0">
            <a:spAutoFit/>
          </a:bodyPr>
          <a:lstStyle/>
          <a:p>
            <a:pPr>
              <a:lnSpc>
                <a:spcPts val="1100"/>
              </a:lnSpc>
            </a:pPr>
            <a:r>
              <a:rPr kumimoji="1" lang="en-US" altLang="ja-JP" sz="1050" b="1" spc="-20" dirty="0">
                <a:solidFill>
                  <a:schemeClr val="bg2">
                    <a:lumMod val="25000"/>
                  </a:schemeClr>
                </a:solidFill>
                <a:latin typeface="+mn-ea"/>
              </a:rPr>
              <a:t>※</a:t>
            </a:r>
            <a:r>
              <a:rPr kumimoji="1" lang="ja-JP" altLang="en-US" sz="1050" b="1" spc="-20" dirty="0">
                <a:solidFill>
                  <a:schemeClr val="bg2">
                    <a:lumMod val="25000"/>
                  </a:schemeClr>
                </a:solidFill>
                <a:latin typeface="+mn-ea"/>
              </a:rPr>
              <a:t>体制は必要に応じて見直し</a:t>
            </a:r>
            <a:endParaRPr kumimoji="1" lang="ja-JP" altLang="en-US" sz="1050" b="1" dirty="0">
              <a:solidFill>
                <a:schemeClr val="bg2">
                  <a:lumMod val="25000"/>
                </a:schemeClr>
              </a:solidFill>
              <a:latin typeface="+mn-ea"/>
            </a:endParaRPr>
          </a:p>
        </p:txBody>
      </p:sp>
    </p:spTree>
    <p:extLst>
      <p:ext uri="{BB962C8B-B14F-4D97-AF65-F5344CB8AC3E}">
        <p14:creationId xmlns:p14="http://schemas.microsoft.com/office/powerpoint/2010/main" val="202943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6D2735-D44D-084D-2113-AE8E5275F84C}"/>
              </a:ext>
            </a:extLst>
          </p:cNvPr>
          <p:cNvSpPr>
            <a:spLocks noGrp="1"/>
          </p:cNvSpPr>
          <p:nvPr>
            <p:ph type="sldNum" sz="quarter" idx="12"/>
          </p:nvPr>
        </p:nvSpPr>
        <p:spPr>
          <a:xfrm>
            <a:off x="8253743" y="7111779"/>
            <a:ext cx="2405658" cy="402483"/>
          </a:xfrm>
        </p:spPr>
        <p:txBody>
          <a:bodyPr/>
          <a:lstStyle/>
          <a:p>
            <a:fld id="{9D190EBB-D665-DF45-A028-AEF9E2BB63F5}" type="slidenum">
              <a:rPr kumimoji="1" lang="ja-JP" altLang="en-US" smtClean="0"/>
              <a:t>16</a:t>
            </a:fld>
            <a:endParaRPr kumimoji="1" lang="ja-JP" altLang="en-US" dirty="0"/>
          </a:p>
        </p:txBody>
      </p:sp>
      <p:sp>
        <p:nvSpPr>
          <p:cNvPr id="3" name="タイトル 2">
            <a:extLst>
              <a:ext uri="{FF2B5EF4-FFF2-40B4-BE49-F238E27FC236}">
                <a16:creationId xmlns:a16="http://schemas.microsoft.com/office/drawing/2014/main" id="{8C712D97-EA14-2E36-71E2-D35B3AD01839}"/>
              </a:ext>
            </a:extLst>
          </p:cNvPr>
          <p:cNvSpPr>
            <a:spLocks noGrp="1"/>
          </p:cNvSpPr>
          <p:nvPr>
            <p:ph type="title"/>
          </p:nvPr>
        </p:nvSpPr>
        <p:spPr>
          <a:xfrm>
            <a:off x="545306" y="314357"/>
            <a:ext cx="9601199" cy="389111"/>
          </a:xfrm>
          <a:solidFill>
            <a:schemeClr val="bg1">
              <a:lumMod val="85000"/>
            </a:schemeClr>
          </a:solidFill>
        </p:spPr>
        <p:txBody>
          <a:bodyPr/>
          <a:lstStyle/>
          <a:p>
            <a:pPr algn="l"/>
            <a:r>
              <a:rPr lang="ja-JP" altLang="en-US" dirty="0">
                <a:latin typeface="+mn-ea"/>
                <a:ea typeface="+mn-ea"/>
              </a:rPr>
              <a:t>活性化に向けたロードマップ</a:t>
            </a:r>
            <a:endParaRPr kumimoji="1" lang="ja-JP" altLang="en-US" dirty="0">
              <a:latin typeface="+mn-ea"/>
              <a:ea typeface="+mn-ea"/>
            </a:endParaRPr>
          </a:p>
        </p:txBody>
      </p:sp>
      <p:graphicFrame>
        <p:nvGraphicFramePr>
          <p:cNvPr id="179" name="表 178">
            <a:extLst>
              <a:ext uri="{FF2B5EF4-FFF2-40B4-BE49-F238E27FC236}">
                <a16:creationId xmlns:a16="http://schemas.microsoft.com/office/drawing/2014/main" id="{02348EF6-D228-77E6-4971-3F58C693440D}"/>
              </a:ext>
            </a:extLst>
          </p:cNvPr>
          <p:cNvGraphicFramePr>
            <a:graphicFrameLocks noGrp="1"/>
          </p:cNvGraphicFramePr>
          <p:nvPr>
            <p:extLst>
              <p:ext uri="{D42A27DB-BD31-4B8C-83A1-F6EECF244321}">
                <p14:modId xmlns:p14="http://schemas.microsoft.com/office/powerpoint/2010/main" val="2900719345"/>
              </p:ext>
            </p:extLst>
          </p:nvPr>
        </p:nvGraphicFramePr>
        <p:xfrm>
          <a:off x="784051" y="6954036"/>
          <a:ext cx="9050079" cy="303041"/>
        </p:xfrm>
        <a:graphic>
          <a:graphicData uri="http://schemas.openxmlformats.org/drawingml/2006/table">
            <a:tbl>
              <a:tblPr firstRow="1" bandRow="1">
                <a:tableStyleId>{5940675A-B579-460E-94D1-54222C63F5DA}</a:tableStyleId>
              </a:tblPr>
              <a:tblGrid>
                <a:gridCol w="1031820">
                  <a:extLst>
                    <a:ext uri="{9D8B030D-6E8A-4147-A177-3AD203B41FA5}">
                      <a16:colId xmlns:a16="http://schemas.microsoft.com/office/drawing/2014/main" val="3428816770"/>
                    </a:ext>
                  </a:extLst>
                </a:gridCol>
                <a:gridCol w="945074">
                  <a:extLst>
                    <a:ext uri="{9D8B030D-6E8A-4147-A177-3AD203B41FA5}">
                      <a16:colId xmlns:a16="http://schemas.microsoft.com/office/drawing/2014/main" val="1284014325"/>
                    </a:ext>
                  </a:extLst>
                </a:gridCol>
                <a:gridCol w="2523083">
                  <a:extLst>
                    <a:ext uri="{9D8B030D-6E8A-4147-A177-3AD203B41FA5}">
                      <a16:colId xmlns:a16="http://schemas.microsoft.com/office/drawing/2014/main" val="1376254917"/>
                    </a:ext>
                  </a:extLst>
                </a:gridCol>
                <a:gridCol w="1526572">
                  <a:extLst>
                    <a:ext uri="{9D8B030D-6E8A-4147-A177-3AD203B41FA5}">
                      <a16:colId xmlns:a16="http://schemas.microsoft.com/office/drawing/2014/main" val="85327906"/>
                    </a:ext>
                  </a:extLst>
                </a:gridCol>
                <a:gridCol w="1441763">
                  <a:extLst>
                    <a:ext uri="{9D8B030D-6E8A-4147-A177-3AD203B41FA5}">
                      <a16:colId xmlns:a16="http://schemas.microsoft.com/office/drawing/2014/main" val="2311226101"/>
                    </a:ext>
                  </a:extLst>
                </a:gridCol>
                <a:gridCol w="1581767">
                  <a:extLst>
                    <a:ext uri="{9D8B030D-6E8A-4147-A177-3AD203B41FA5}">
                      <a16:colId xmlns:a16="http://schemas.microsoft.com/office/drawing/2014/main" val="2187214238"/>
                    </a:ext>
                  </a:extLst>
                </a:gridCol>
              </a:tblGrid>
              <a:tr h="303041">
                <a:tc>
                  <a:txBody>
                    <a:bodyPr/>
                    <a:lstStyle/>
                    <a:p>
                      <a:pPr algn="ctr"/>
                      <a:r>
                        <a:rPr kumimoji="1" lang="ja-JP" altLang="en-US" sz="1000" b="1" dirty="0"/>
                        <a:t>推進体制</a:t>
                      </a:r>
                    </a:p>
                  </a:txBody>
                  <a:tcPr marL="36000" marR="36000" marT="36000" marB="34290" anchor="ctr">
                    <a:solidFill>
                      <a:schemeClr val="accent6">
                        <a:lumMod val="20000"/>
                        <a:lumOff val="80000"/>
                        <a:alpha val="20000"/>
                      </a:schemeClr>
                    </a:solidFill>
                  </a:tcPr>
                </a:tc>
                <a:tc>
                  <a:txBody>
                    <a:bodyPr/>
                    <a:lstStyle/>
                    <a:p>
                      <a:pPr algn="l"/>
                      <a:endParaRPr kumimoji="1" lang="ja-JP" altLang="en-US" sz="1000"/>
                    </a:p>
                  </a:txBody>
                  <a:tcPr marL="68580" marR="68580" marT="34290" marB="34290">
                    <a:solidFill>
                      <a:schemeClr val="accent6">
                        <a:lumMod val="20000"/>
                        <a:lumOff val="80000"/>
                        <a:alpha val="20000"/>
                      </a:schemeClr>
                    </a:solidFill>
                  </a:tcPr>
                </a:tc>
                <a:tc>
                  <a:txBody>
                    <a:bodyPr/>
                    <a:lstStyle/>
                    <a:p>
                      <a:pPr algn="l"/>
                      <a:endParaRPr kumimoji="1" lang="ja-JP" altLang="en-US" sz="1000"/>
                    </a:p>
                  </a:txBody>
                  <a:tcPr marL="68580" marR="68580" marT="34290" marB="34290">
                    <a:solidFill>
                      <a:schemeClr val="accent6">
                        <a:lumMod val="20000"/>
                        <a:lumOff val="80000"/>
                        <a:alpha val="20000"/>
                      </a:schemeClr>
                    </a:solidFill>
                  </a:tcPr>
                </a:tc>
                <a:tc>
                  <a:txBody>
                    <a:bodyPr/>
                    <a:lstStyle/>
                    <a:p>
                      <a:endParaRPr kumimoji="1" lang="ja-JP" altLang="en-US" sz="1000"/>
                    </a:p>
                  </a:txBody>
                  <a:tcPr marL="68580" marR="68580" marT="34290" marB="34290">
                    <a:solidFill>
                      <a:schemeClr val="accent6">
                        <a:lumMod val="20000"/>
                        <a:lumOff val="80000"/>
                        <a:alpha val="20000"/>
                      </a:schemeClr>
                    </a:solidFill>
                  </a:tcPr>
                </a:tc>
                <a:tc>
                  <a:txBody>
                    <a:bodyPr/>
                    <a:lstStyle/>
                    <a:p>
                      <a:pPr algn="l"/>
                      <a:endParaRPr kumimoji="1" lang="ja-JP" altLang="en-US" sz="1000" dirty="0"/>
                    </a:p>
                  </a:txBody>
                  <a:tcPr marL="68580" marR="68580" marT="34290" marB="34290">
                    <a:solidFill>
                      <a:schemeClr val="accent6">
                        <a:lumMod val="20000"/>
                        <a:lumOff val="80000"/>
                        <a:alpha val="20000"/>
                      </a:schemeClr>
                    </a:solidFill>
                  </a:tcPr>
                </a:tc>
                <a:tc>
                  <a:txBody>
                    <a:bodyPr/>
                    <a:lstStyle/>
                    <a:p>
                      <a:pPr algn="l"/>
                      <a:endParaRPr kumimoji="1" lang="ja-JP" altLang="en-US" sz="1000" dirty="0"/>
                    </a:p>
                  </a:txBody>
                  <a:tcPr marL="68580" marR="68580" marT="34290" marB="34290">
                    <a:solidFill>
                      <a:schemeClr val="accent6">
                        <a:lumMod val="20000"/>
                        <a:lumOff val="80000"/>
                        <a:alpha val="20000"/>
                      </a:schemeClr>
                    </a:solidFill>
                  </a:tcPr>
                </a:tc>
                <a:extLst>
                  <a:ext uri="{0D108BD9-81ED-4DB2-BD59-A6C34878D82A}">
                    <a16:rowId xmlns:a16="http://schemas.microsoft.com/office/drawing/2014/main" val="1254531336"/>
                  </a:ext>
                </a:extLst>
              </a:tr>
            </a:tbl>
          </a:graphicData>
        </a:graphic>
      </p:graphicFrame>
      <p:graphicFrame>
        <p:nvGraphicFramePr>
          <p:cNvPr id="180" name="表 179">
            <a:extLst>
              <a:ext uri="{FF2B5EF4-FFF2-40B4-BE49-F238E27FC236}">
                <a16:creationId xmlns:a16="http://schemas.microsoft.com/office/drawing/2014/main" id="{5E65E570-4A60-4E4B-0FBD-444E12570928}"/>
              </a:ext>
            </a:extLst>
          </p:cNvPr>
          <p:cNvGraphicFramePr>
            <a:graphicFrameLocks noGrp="1"/>
          </p:cNvGraphicFramePr>
          <p:nvPr>
            <p:extLst>
              <p:ext uri="{D42A27DB-BD31-4B8C-83A1-F6EECF244321}">
                <p14:modId xmlns:p14="http://schemas.microsoft.com/office/powerpoint/2010/main" val="2356047024"/>
              </p:ext>
            </p:extLst>
          </p:nvPr>
        </p:nvGraphicFramePr>
        <p:xfrm>
          <a:off x="782806" y="786138"/>
          <a:ext cx="9050079" cy="6137891"/>
        </p:xfrm>
        <a:graphic>
          <a:graphicData uri="http://schemas.openxmlformats.org/drawingml/2006/table">
            <a:tbl>
              <a:tblPr firstRow="1" bandRow="1">
                <a:tableStyleId>{5940675A-B579-460E-94D1-54222C63F5DA}</a:tableStyleId>
              </a:tblPr>
              <a:tblGrid>
                <a:gridCol w="1034986">
                  <a:extLst>
                    <a:ext uri="{9D8B030D-6E8A-4147-A177-3AD203B41FA5}">
                      <a16:colId xmlns:a16="http://schemas.microsoft.com/office/drawing/2014/main" val="1171281560"/>
                    </a:ext>
                  </a:extLst>
                </a:gridCol>
                <a:gridCol w="941906">
                  <a:extLst>
                    <a:ext uri="{9D8B030D-6E8A-4147-A177-3AD203B41FA5}">
                      <a16:colId xmlns:a16="http://schemas.microsoft.com/office/drawing/2014/main" val="1506388943"/>
                    </a:ext>
                  </a:extLst>
                </a:gridCol>
                <a:gridCol w="2523084">
                  <a:extLst>
                    <a:ext uri="{9D8B030D-6E8A-4147-A177-3AD203B41FA5}">
                      <a16:colId xmlns:a16="http://schemas.microsoft.com/office/drawing/2014/main" val="425436253"/>
                    </a:ext>
                  </a:extLst>
                </a:gridCol>
                <a:gridCol w="1526572">
                  <a:extLst>
                    <a:ext uri="{9D8B030D-6E8A-4147-A177-3AD203B41FA5}">
                      <a16:colId xmlns:a16="http://schemas.microsoft.com/office/drawing/2014/main" val="253304945"/>
                    </a:ext>
                  </a:extLst>
                </a:gridCol>
                <a:gridCol w="1441764">
                  <a:extLst>
                    <a:ext uri="{9D8B030D-6E8A-4147-A177-3AD203B41FA5}">
                      <a16:colId xmlns:a16="http://schemas.microsoft.com/office/drawing/2014/main" val="657297793"/>
                    </a:ext>
                  </a:extLst>
                </a:gridCol>
                <a:gridCol w="1581767">
                  <a:extLst>
                    <a:ext uri="{9D8B030D-6E8A-4147-A177-3AD203B41FA5}">
                      <a16:colId xmlns:a16="http://schemas.microsoft.com/office/drawing/2014/main" val="760921649"/>
                    </a:ext>
                  </a:extLst>
                </a:gridCol>
              </a:tblGrid>
              <a:tr h="153871">
                <a:tc>
                  <a:txBody>
                    <a:bodyPr/>
                    <a:lstStyle/>
                    <a:p>
                      <a:pPr algn="l"/>
                      <a:endParaRPr kumimoji="1" lang="ja-JP" altLang="en-US" sz="1000">
                        <a:solidFill>
                          <a:schemeClr val="tx1"/>
                        </a:solidFill>
                      </a:endParaRPr>
                    </a:p>
                  </a:txBody>
                  <a:tcPr marL="0" marR="0" marT="0" marB="0" anchor="ctr">
                    <a:solidFill>
                      <a:srgbClr val="52B479"/>
                    </a:solidFill>
                  </a:tcPr>
                </a:tc>
                <a:tc>
                  <a:txBody>
                    <a:bodyPr/>
                    <a:lstStyle/>
                    <a:p>
                      <a:pPr algn="ctr"/>
                      <a:r>
                        <a:rPr kumimoji="1" lang="en-US" altLang="ja-JP" sz="1000" b="1" dirty="0">
                          <a:solidFill>
                            <a:schemeClr val="bg1"/>
                          </a:solidFill>
                          <a:latin typeface="+mn-ea"/>
                          <a:ea typeface="+mn-ea"/>
                        </a:rPr>
                        <a:t>R</a:t>
                      </a:r>
                      <a:r>
                        <a:rPr kumimoji="1" lang="ja-JP" altLang="en-US" sz="1000" b="1">
                          <a:solidFill>
                            <a:schemeClr val="bg1"/>
                          </a:solidFill>
                          <a:latin typeface="+mn-ea"/>
                          <a:ea typeface="+mn-ea"/>
                        </a:rPr>
                        <a:t>７年度まで</a:t>
                      </a:r>
                    </a:p>
                  </a:txBody>
                  <a:tcPr marL="0" marR="0" marT="0" marB="0" anchor="ctr">
                    <a:solidFill>
                      <a:srgbClr val="52B479"/>
                    </a:solidFill>
                  </a:tcPr>
                </a:tc>
                <a:tc>
                  <a:txBody>
                    <a:bodyPr/>
                    <a:lstStyle/>
                    <a:p>
                      <a:pPr algn="ctr"/>
                      <a:r>
                        <a:rPr kumimoji="1" lang="en-US" altLang="ja-JP" sz="1000" b="1" dirty="0">
                          <a:solidFill>
                            <a:schemeClr val="bg1"/>
                          </a:solidFill>
                          <a:latin typeface="+mn-ea"/>
                          <a:ea typeface="+mn-ea"/>
                        </a:rPr>
                        <a:t>R</a:t>
                      </a:r>
                      <a:r>
                        <a:rPr kumimoji="1" lang="ja-JP" altLang="en-US" sz="1000" b="1">
                          <a:solidFill>
                            <a:schemeClr val="bg1"/>
                          </a:solidFill>
                          <a:latin typeface="+mn-ea"/>
                          <a:ea typeface="+mn-ea"/>
                        </a:rPr>
                        <a:t>８年度</a:t>
                      </a:r>
                    </a:p>
                  </a:txBody>
                  <a:tcPr marL="0" marR="0" marT="0" marB="0" anchor="ctr">
                    <a:lnR w="12700" cap="flat" cmpd="sng" algn="ctr">
                      <a:solidFill>
                        <a:schemeClr val="tx1"/>
                      </a:solidFill>
                      <a:prstDash val="solid"/>
                      <a:round/>
                      <a:headEnd type="none" w="med" len="med"/>
                      <a:tailEnd type="none" w="med" len="med"/>
                    </a:lnR>
                    <a:solidFill>
                      <a:srgbClr val="52B479"/>
                    </a:solidFill>
                  </a:tcPr>
                </a:tc>
                <a:tc>
                  <a:txBody>
                    <a:bodyPr/>
                    <a:lstStyle/>
                    <a:p>
                      <a:pPr algn="ctr"/>
                      <a:r>
                        <a:rPr kumimoji="1" lang="en-US" altLang="ja-JP" sz="1000" b="1" dirty="0">
                          <a:solidFill>
                            <a:schemeClr val="bg1"/>
                          </a:solidFill>
                          <a:latin typeface="+mn-ea"/>
                          <a:ea typeface="+mn-ea"/>
                        </a:rPr>
                        <a:t>R</a:t>
                      </a:r>
                      <a:r>
                        <a:rPr kumimoji="1" lang="ja-JP" altLang="en-US" sz="1000" b="1">
                          <a:solidFill>
                            <a:schemeClr val="bg1"/>
                          </a:solidFill>
                          <a:latin typeface="+mn-ea"/>
                          <a:ea typeface="+mn-ea"/>
                        </a:rPr>
                        <a:t>９年度</a:t>
                      </a:r>
                    </a:p>
                  </a:txBody>
                  <a:tcPr marL="0" marR="0" marT="0" marB="0" anchor="ctr">
                    <a:lnL w="12700" cap="flat" cmpd="sng" algn="ctr">
                      <a:solidFill>
                        <a:schemeClr val="tx1"/>
                      </a:solidFill>
                      <a:prstDash val="solid"/>
                      <a:round/>
                      <a:headEnd type="none" w="med" len="med"/>
                      <a:tailEnd type="none" w="med" len="med"/>
                    </a:lnL>
                    <a:solidFill>
                      <a:srgbClr val="52B479"/>
                    </a:solidFill>
                  </a:tcPr>
                </a:tc>
                <a:tc>
                  <a:txBody>
                    <a:bodyPr/>
                    <a:lstStyle/>
                    <a:p>
                      <a:pPr algn="ctr"/>
                      <a:r>
                        <a:rPr kumimoji="1" lang="en-US" altLang="ja-JP" sz="1000" b="1" dirty="0">
                          <a:solidFill>
                            <a:schemeClr val="bg1"/>
                          </a:solidFill>
                          <a:latin typeface="+mn-ea"/>
                          <a:ea typeface="+mn-ea"/>
                        </a:rPr>
                        <a:t>R10</a:t>
                      </a:r>
                      <a:r>
                        <a:rPr kumimoji="1" lang="ja-JP" altLang="en-US" sz="1000" b="1">
                          <a:solidFill>
                            <a:schemeClr val="bg1"/>
                          </a:solidFill>
                          <a:latin typeface="+mn-ea"/>
                          <a:ea typeface="+mn-ea"/>
                        </a:rPr>
                        <a:t>・</a:t>
                      </a:r>
                      <a:r>
                        <a:rPr kumimoji="1" lang="en-US" altLang="ja-JP" sz="1000" b="1" dirty="0">
                          <a:solidFill>
                            <a:schemeClr val="bg1"/>
                          </a:solidFill>
                          <a:latin typeface="+mn-ea"/>
                          <a:ea typeface="+mn-ea"/>
                        </a:rPr>
                        <a:t>11</a:t>
                      </a:r>
                      <a:r>
                        <a:rPr kumimoji="1" lang="ja-JP" altLang="en-US" sz="1000" b="1">
                          <a:solidFill>
                            <a:schemeClr val="bg1"/>
                          </a:solidFill>
                          <a:latin typeface="+mn-ea"/>
                          <a:ea typeface="+mn-ea"/>
                        </a:rPr>
                        <a:t>・</a:t>
                      </a:r>
                      <a:r>
                        <a:rPr kumimoji="1" lang="en-US" altLang="ja-JP" sz="1000" b="1" dirty="0">
                          <a:solidFill>
                            <a:schemeClr val="bg1"/>
                          </a:solidFill>
                          <a:latin typeface="+mn-ea"/>
                          <a:ea typeface="+mn-ea"/>
                        </a:rPr>
                        <a:t>12</a:t>
                      </a:r>
                      <a:r>
                        <a:rPr kumimoji="1" lang="ja-JP" altLang="en-US" sz="1000" b="1">
                          <a:solidFill>
                            <a:schemeClr val="bg1"/>
                          </a:solidFill>
                          <a:latin typeface="+mn-ea"/>
                          <a:ea typeface="+mn-ea"/>
                        </a:rPr>
                        <a:t>年度</a:t>
                      </a:r>
                      <a:endParaRPr kumimoji="1" lang="en-US" altLang="ja-JP" sz="1000" b="1" dirty="0">
                        <a:solidFill>
                          <a:schemeClr val="bg1"/>
                        </a:solidFill>
                        <a:latin typeface="+mn-ea"/>
                        <a:ea typeface="+mn-ea"/>
                      </a:endParaRPr>
                    </a:p>
                  </a:txBody>
                  <a:tcPr marL="0" marR="0" marT="0" marB="0" anchor="ctr">
                    <a:solidFill>
                      <a:srgbClr val="52B479"/>
                    </a:solidFill>
                  </a:tcPr>
                </a:tc>
                <a:tc>
                  <a:txBody>
                    <a:bodyPr/>
                    <a:lstStyle/>
                    <a:p>
                      <a:pPr algn="ctr"/>
                      <a:r>
                        <a:rPr kumimoji="1" lang="ja-JP" altLang="en-US" sz="1000" b="1">
                          <a:solidFill>
                            <a:schemeClr val="bg1"/>
                          </a:solidFill>
                          <a:latin typeface="+mn-ea"/>
                          <a:ea typeface="+mn-ea"/>
                        </a:rPr>
                        <a:t>令和</a:t>
                      </a:r>
                      <a:r>
                        <a:rPr kumimoji="1" lang="en-US" altLang="ja-JP" sz="1000" b="1" dirty="0">
                          <a:solidFill>
                            <a:schemeClr val="bg1"/>
                          </a:solidFill>
                          <a:latin typeface="+mn-ea"/>
                          <a:ea typeface="+mn-ea"/>
                        </a:rPr>
                        <a:t>13</a:t>
                      </a:r>
                      <a:r>
                        <a:rPr kumimoji="1" lang="ja-JP" altLang="en-US" sz="1000" b="1">
                          <a:solidFill>
                            <a:schemeClr val="bg1"/>
                          </a:solidFill>
                          <a:latin typeface="+mn-ea"/>
                          <a:ea typeface="+mn-ea"/>
                        </a:rPr>
                        <a:t>年度以降～</a:t>
                      </a:r>
                      <a:endParaRPr kumimoji="1" lang="en-US" altLang="ja-JP" sz="1000" b="1" dirty="0">
                        <a:solidFill>
                          <a:schemeClr val="bg1"/>
                        </a:solidFill>
                        <a:latin typeface="+mn-ea"/>
                        <a:ea typeface="+mn-ea"/>
                      </a:endParaRPr>
                    </a:p>
                  </a:txBody>
                  <a:tcPr marL="0" marR="0" marT="0" marB="0" anchor="ctr">
                    <a:solidFill>
                      <a:srgbClr val="52B479"/>
                    </a:solidFill>
                  </a:tcPr>
                </a:tc>
                <a:extLst>
                  <a:ext uri="{0D108BD9-81ED-4DB2-BD59-A6C34878D82A}">
                    <a16:rowId xmlns:a16="http://schemas.microsoft.com/office/drawing/2014/main" val="500469652"/>
                  </a:ext>
                </a:extLst>
              </a:tr>
              <a:tr h="1949988">
                <a:tc>
                  <a:txBody>
                    <a:bodyPr/>
                    <a:lstStyle/>
                    <a:p>
                      <a:pPr algn="l"/>
                      <a:r>
                        <a:rPr kumimoji="1" lang="ja-JP" altLang="en-US" sz="800" b="0" dirty="0">
                          <a:solidFill>
                            <a:schemeClr val="tx1"/>
                          </a:solidFill>
                        </a:rPr>
                        <a:t>取組方針（１）</a:t>
                      </a:r>
                      <a:endParaRPr kumimoji="1" lang="en-US" altLang="ja-JP" sz="800" b="0" dirty="0">
                        <a:solidFill>
                          <a:schemeClr val="tx1"/>
                        </a:solidFill>
                      </a:endParaRPr>
                    </a:p>
                    <a:p>
                      <a:pPr algn="l"/>
                      <a:r>
                        <a:rPr kumimoji="1" lang="ja-JP" altLang="en-US" sz="1000" b="1" dirty="0">
                          <a:solidFill>
                            <a:schemeClr val="tx1"/>
                          </a:solidFill>
                        </a:rPr>
                        <a:t>農林業振興</a:t>
                      </a:r>
                      <a:endParaRPr kumimoji="1" lang="en-US" altLang="ja-JP" sz="1000" b="1" dirty="0">
                        <a:solidFill>
                          <a:schemeClr val="tx1"/>
                        </a:solidFill>
                      </a:endParaRPr>
                    </a:p>
                  </a:txBody>
                  <a:tcPr marL="36000" marR="36000" marT="36000" marB="34290" anchor="ctr">
                    <a:solidFill>
                      <a:schemeClr val="accent6">
                        <a:lumMod val="20000"/>
                        <a:lumOff val="80000"/>
                        <a:alpha val="50000"/>
                      </a:schemeClr>
                    </a:solidFill>
                  </a:tcPr>
                </a:tc>
                <a:tc>
                  <a:txBody>
                    <a:bodyPr/>
                    <a:lstStyle/>
                    <a:p>
                      <a:pPr algn="l"/>
                      <a:endParaRPr kumimoji="1" lang="ja-JP" altLang="en-US" sz="1000"/>
                    </a:p>
                  </a:txBody>
                  <a:tcPr marL="68580" marR="68580" marT="34290" marB="34290">
                    <a:solidFill>
                      <a:schemeClr val="accent6">
                        <a:lumMod val="20000"/>
                        <a:lumOff val="80000"/>
                        <a:alpha val="50000"/>
                      </a:schemeClr>
                    </a:solidFill>
                  </a:tcPr>
                </a:tc>
                <a:tc>
                  <a:txBody>
                    <a:bodyPr/>
                    <a:lstStyle/>
                    <a:p>
                      <a:pPr algn="l"/>
                      <a:endParaRPr kumimoji="1" lang="ja-JP" altLang="en-US" sz="1000" dirty="0"/>
                    </a:p>
                  </a:txBody>
                  <a:tcPr marL="68580" marR="68580" marT="34290" marB="34290">
                    <a:lnR w="12700" cap="flat" cmpd="sng" algn="ctr">
                      <a:solidFill>
                        <a:schemeClr val="tx1"/>
                      </a:solidFill>
                      <a:prstDash val="solid"/>
                      <a:round/>
                      <a:headEnd type="none" w="med" len="med"/>
                      <a:tailEnd type="none" w="med" len="med"/>
                    </a:lnR>
                    <a:solidFill>
                      <a:schemeClr val="accent6">
                        <a:lumMod val="20000"/>
                        <a:lumOff val="80000"/>
                        <a:alpha val="50000"/>
                      </a:schemeClr>
                    </a:solidFill>
                  </a:tcPr>
                </a:tc>
                <a:tc>
                  <a:txBody>
                    <a:bodyPr/>
                    <a:lstStyle/>
                    <a:p>
                      <a:endParaRPr kumimoji="1" lang="ja-JP" altLang="en-US" sz="1000" dirty="0"/>
                    </a:p>
                  </a:txBody>
                  <a:tcPr marL="68580" marR="68580" marT="34290" marB="34290">
                    <a:lnL w="12700" cap="flat" cmpd="sng" algn="ctr">
                      <a:solidFill>
                        <a:schemeClr val="tx1"/>
                      </a:solidFill>
                      <a:prstDash val="solid"/>
                      <a:round/>
                      <a:headEnd type="none" w="med" len="med"/>
                      <a:tailEnd type="none" w="med" len="med"/>
                    </a:lnL>
                    <a:solidFill>
                      <a:schemeClr val="accent6">
                        <a:lumMod val="20000"/>
                        <a:lumOff val="80000"/>
                        <a:alpha val="50000"/>
                      </a:schemeClr>
                    </a:solidFill>
                  </a:tcPr>
                </a:tc>
                <a:tc>
                  <a:txBody>
                    <a:bodyPr/>
                    <a:lstStyle/>
                    <a:p>
                      <a:pPr algn="l"/>
                      <a:endParaRPr kumimoji="1" lang="ja-JP" altLang="en-US" sz="1000" dirty="0"/>
                    </a:p>
                  </a:txBody>
                  <a:tcPr marL="68580" marR="68580" marT="34290" marB="34290">
                    <a:solidFill>
                      <a:schemeClr val="accent6">
                        <a:lumMod val="20000"/>
                        <a:lumOff val="80000"/>
                        <a:alpha val="50000"/>
                      </a:schemeClr>
                    </a:solidFill>
                  </a:tcPr>
                </a:tc>
                <a:tc>
                  <a:txBody>
                    <a:bodyPr/>
                    <a:lstStyle/>
                    <a:p>
                      <a:pPr algn="l"/>
                      <a:endParaRPr kumimoji="1" lang="ja-JP" altLang="en-US" sz="1000" dirty="0"/>
                    </a:p>
                  </a:txBody>
                  <a:tcPr marL="68580" marR="68580" marT="34290" marB="34290">
                    <a:solidFill>
                      <a:schemeClr val="accent6">
                        <a:lumMod val="20000"/>
                        <a:lumOff val="80000"/>
                        <a:alpha val="50000"/>
                      </a:schemeClr>
                    </a:solidFill>
                  </a:tcPr>
                </a:tc>
                <a:extLst>
                  <a:ext uri="{0D108BD9-81ED-4DB2-BD59-A6C34878D82A}">
                    <a16:rowId xmlns:a16="http://schemas.microsoft.com/office/drawing/2014/main" val="1950300499"/>
                  </a:ext>
                </a:extLst>
              </a:tr>
              <a:tr h="22704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rPr>
                        <a:t>取組方針（２）</a:t>
                      </a:r>
                      <a:endParaRPr kumimoji="1" lang="en-US" altLang="ja-JP" sz="800" b="0" dirty="0">
                        <a:solidFill>
                          <a:schemeClr val="tx1"/>
                        </a:solidFill>
                      </a:endParaRPr>
                    </a:p>
                    <a:p>
                      <a:pPr algn="l"/>
                      <a:r>
                        <a:rPr kumimoji="1" lang="ja-JP" altLang="en-US" sz="1000" b="1" dirty="0">
                          <a:solidFill>
                            <a:schemeClr val="tx1"/>
                          </a:solidFill>
                        </a:rPr>
                        <a:t>拠点づくりと　</a:t>
                      </a:r>
                      <a:endParaRPr kumimoji="1" lang="en-US" altLang="ja-JP" sz="1000" b="1" dirty="0">
                        <a:solidFill>
                          <a:schemeClr val="tx1"/>
                        </a:solidFill>
                      </a:endParaRPr>
                    </a:p>
                    <a:p>
                      <a:pPr algn="l"/>
                      <a:r>
                        <a:rPr kumimoji="1" lang="ja-JP" altLang="en-US" sz="1000" b="1" dirty="0">
                          <a:solidFill>
                            <a:schemeClr val="tx1"/>
                          </a:solidFill>
                        </a:rPr>
                        <a:t>回遊促進</a:t>
                      </a:r>
                      <a:endParaRPr kumimoji="1" lang="en-US" altLang="ja-JP" sz="1000" b="1" dirty="0">
                        <a:solidFill>
                          <a:schemeClr val="tx1"/>
                        </a:solidFill>
                      </a:endParaRPr>
                    </a:p>
                    <a:p>
                      <a:pPr algn="l"/>
                      <a:endParaRPr kumimoji="1" lang="en-US" altLang="ja-JP" sz="1000" b="1" dirty="0">
                        <a:solidFill>
                          <a:schemeClr val="tx1"/>
                        </a:solidFill>
                      </a:endParaRPr>
                    </a:p>
                    <a:p>
                      <a:pPr algn="l"/>
                      <a:endParaRPr kumimoji="1" lang="en-US" altLang="ja-JP" sz="1000" b="1" dirty="0">
                        <a:solidFill>
                          <a:schemeClr val="tx1"/>
                        </a:solidFill>
                      </a:endParaRPr>
                    </a:p>
                    <a:p>
                      <a:pPr algn="l"/>
                      <a:endParaRPr kumimoji="1" lang="en-US" altLang="ja-JP" sz="1000" b="1" dirty="0">
                        <a:solidFill>
                          <a:schemeClr val="tx1"/>
                        </a:solidFill>
                      </a:endParaRPr>
                    </a:p>
                    <a:p>
                      <a:pPr algn="l"/>
                      <a:endParaRPr kumimoji="1" lang="en-US" altLang="ja-JP" sz="1000" b="1" dirty="0">
                        <a:solidFill>
                          <a:schemeClr val="tx1"/>
                        </a:solidFill>
                      </a:endParaRPr>
                    </a:p>
                    <a:p>
                      <a:pPr algn="l"/>
                      <a:endParaRPr kumimoji="1" lang="en-US" altLang="ja-JP" sz="800"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rPr>
                        <a:t>取組方針（３）</a:t>
                      </a:r>
                      <a:endParaRPr kumimoji="1" lang="en-US" altLang="ja-JP" sz="800" b="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賑わいづくり</a:t>
                      </a:r>
                      <a:endParaRPr kumimoji="1" lang="en-US" altLang="ja-JP" sz="1000" b="1" dirty="0">
                        <a:solidFill>
                          <a:schemeClr val="tx1"/>
                        </a:solidFill>
                      </a:endParaRPr>
                    </a:p>
                    <a:p>
                      <a:pPr algn="l"/>
                      <a:endParaRPr kumimoji="1" lang="ja-JP" altLang="en-US" sz="1000" dirty="0">
                        <a:solidFill>
                          <a:srgbClr val="FF0000"/>
                        </a:solidFill>
                      </a:endParaRPr>
                    </a:p>
                    <a:p>
                      <a:pPr algn="l"/>
                      <a:endParaRPr kumimoji="1" lang="ja-JP" altLang="en-US" sz="1000" dirty="0"/>
                    </a:p>
                  </a:txBody>
                  <a:tcPr marL="36000" marR="36000" marT="36000" marB="34290">
                    <a:solidFill>
                      <a:schemeClr val="accent6">
                        <a:lumMod val="20000"/>
                        <a:lumOff val="80000"/>
                        <a:alpha val="50000"/>
                      </a:schemeClr>
                    </a:solidFill>
                  </a:tcPr>
                </a:tc>
                <a:tc>
                  <a:txBody>
                    <a:bodyPr/>
                    <a:lstStyle/>
                    <a:p>
                      <a:pPr algn="l"/>
                      <a:endParaRPr kumimoji="1" lang="ja-JP" altLang="en-US" sz="1000"/>
                    </a:p>
                  </a:txBody>
                  <a:tcPr marL="68580" marR="68580" marT="34290" marB="34290">
                    <a:solidFill>
                      <a:schemeClr val="accent6">
                        <a:lumMod val="20000"/>
                        <a:lumOff val="80000"/>
                        <a:alpha val="50000"/>
                      </a:schemeClr>
                    </a:solidFill>
                  </a:tcPr>
                </a:tc>
                <a:tc>
                  <a:txBody>
                    <a:bodyPr/>
                    <a:lstStyle/>
                    <a:p>
                      <a:pPr algn="l"/>
                      <a:endParaRPr kumimoji="1" lang="ja-JP" altLang="en-US" sz="1000" dirty="0"/>
                    </a:p>
                  </a:txBody>
                  <a:tcPr marL="68580" marR="68580" marT="34290" marB="34290">
                    <a:solidFill>
                      <a:schemeClr val="accent6">
                        <a:lumMod val="20000"/>
                        <a:lumOff val="80000"/>
                        <a:alpha val="50000"/>
                      </a:schemeClr>
                    </a:solidFill>
                  </a:tcPr>
                </a:tc>
                <a:tc>
                  <a:txBody>
                    <a:bodyPr/>
                    <a:lstStyle/>
                    <a:p>
                      <a:endParaRPr kumimoji="1" lang="ja-JP" altLang="en-US" sz="1000"/>
                    </a:p>
                  </a:txBody>
                  <a:tcPr marL="68580" marR="68580" marT="34290" marB="34290">
                    <a:solidFill>
                      <a:schemeClr val="accent6">
                        <a:lumMod val="20000"/>
                        <a:lumOff val="80000"/>
                        <a:alpha val="50000"/>
                      </a:schemeClr>
                    </a:solidFill>
                  </a:tcPr>
                </a:tc>
                <a:tc>
                  <a:txBody>
                    <a:bodyPr/>
                    <a:lstStyle/>
                    <a:p>
                      <a:pPr algn="l"/>
                      <a:endParaRPr kumimoji="1" lang="ja-JP" altLang="en-US" sz="1000" dirty="0"/>
                    </a:p>
                  </a:txBody>
                  <a:tcPr marL="68580" marR="68580" marT="34290" marB="34290">
                    <a:solidFill>
                      <a:schemeClr val="accent6">
                        <a:lumMod val="20000"/>
                        <a:lumOff val="80000"/>
                        <a:alpha val="50000"/>
                      </a:schemeClr>
                    </a:solidFill>
                  </a:tcPr>
                </a:tc>
                <a:tc>
                  <a:txBody>
                    <a:bodyPr/>
                    <a:lstStyle/>
                    <a:p>
                      <a:pPr algn="l"/>
                      <a:endParaRPr kumimoji="1" lang="ja-JP" altLang="en-US" sz="1000" dirty="0"/>
                    </a:p>
                  </a:txBody>
                  <a:tcPr marL="68580" marR="68580" marT="34290" marB="34290">
                    <a:solidFill>
                      <a:schemeClr val="accent6">
                        <a:lumMod val="20000"/>
                        <a:lumOff val="80000"/>
                        <a:alpha val="50000"/>
                      </a:schemeClr>
                    </a:solidFill>
                  </a:tcPr>
                </a:tc>
                <a:extLst>
                  <a:ext uri="{0D108BD9-81ED-4DB2-BD59-A6C34878D82A}">
                    <a16:rowId xmlns:a16="http://schemas.microsoft.com/office/drawing/2014/main" val="344497688"/>
                  </a:ext>
                </a:extLst>
              </a:tr>
              <a:tr h="17635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rPr>
                        <a:t>取組方針（４）</a:t>
                      </a:r>
                      <a:endParaRPr kumimoji="1" lang="en-US" altLang="ja-JP" sz="800" b="0" dirty="0">
                        <a:solidFill>
                          <a:schemeClr val="tx1"/>
                        </a:solidFill>
                      </a:endParaRPr>
                    </a:p>
                    <a:p>
                      <a:pPr algn="l"/>
                      <a:r>
                        <a:rPr kumimoji="1" lang="ja-JP" altLang="en-US" sz="1000" b="1" dirty="0"/>
                        <a:t>南河内広域の</a:t>
                      </a:r>
                      <a:br>
                        <a:rPr kumimoji="1" lang="en-US" altLang="ja-JP" sz="1000" b="1" dirty="0"/>
                      </a:br>
                      <a:r>
                        <a:rPr kumimoji="1" lang="ja-JP" altLang="en-US" sz="1000" b="1" dirty="0"/>
                        <a:t>連携</a:t>
                      </a:r>
                      <a:endParaRPr kumimoji="1" lang="en-US" altLang="ja-JP" sz="1000" b="1" dirty="0"/>
                    </a:p>
                    <a:p>
                      <a:pPr algn="l"/>
                      <a:endParaRPr kumimoji="1" lang="en-US" altLang="ja-JP" sz="1000" b="1" dirty="0"/>
                    </a:p>
                    <a:p>
                      <a:pPr algn="l"/>
                      <a:endParaRPr kumimoji="1" lang="en-US" altLang="ja-JP" sz="1000" b="1" dirty="0"/>
                    </a:p>
                    <a:p>
                      <a:pPr algn="l"/>
                      <a:endParaRPr kumimoji="1" lang="en-US" altLang="ja-JP" sz="1000" b="1" dirty="0"/>
                    </a:p>
                  </a:txBody>
                  <a:tcPr marL="36000" marR="36000" marT="36000" marB="34290" anchor="ctr">
                    <a:solidFill>
                      <a:schemeClr val="accent6">
                        <a:lumMod val="20000"/>
                        <a:lumOff val="80000"/>
                        <a:alpha val="50000"/>
                      </a:schemeClr>
                    </a:solidFill>
                  </a:tcPr>
                </a:tc>
                <a:tc>
                  <a:txBody>
                    <a:bodyPr/>
                    <a:lstStyle/>
                    <a:p>
                      <a:pPr algn="l"/>
                      <a:endParaRPr kumimoji="1" lang="ja-JP" altLang="en-US" sz="1000" dirty="0"/>
                    </a:p>
                  </a:txBody>
                  <a:tcPr marL="68580" marR="68580" marT="34290" marB="34290">
                    <a:solidFill>
                      <a:schemeClr val="accent6">
                        <a:lumMod val="20000"/>
                        <a:lumOff val="80000"/>
                        <a:alpha val="50000"/>
                      </a:schemeClr>
                    </a:solidFill>
                  </a:tcPr>
                </a:tc>
                <a:tc>
                  <a:txBody>
                    <a:bodyPr/>
                    <a:lstStyle/>
                    <a:p>
                      <a:pPr algn="l"/>
                      <a:endParaRPr kumimoji="1" lang="ja-JP" altLang="en-US" sz="1000"/>
                    </a:p>
                  </a:txBody>
                  <a:tcPr marL="68580" marR="68580" marT="34290" marB="34290">
                    <a:solidFill>
                      <a:schemeClr val="accent6">
                        <a:lumMod val="20000"/>
                        <a:lumOff val="80000"/>
                        <a:alpha val="50000"/>
                      </a:schemeClr>
                    </a:solidFill>
                  </a:tcPr>
                </a:tc>
                <a:tc>
                  <a:txBody>
                    <a:bodyPr/>
                    <a:lstStyle/>
                    <a:p>
                      <a:endParaRPr kumimoji="1" lang="ja-JP" altLang="en-US" sz="1000" dirty="0"/>
                    </a:p>
                  </a:txBody>
                  <a:tcPr marL="68580" marR="68580" marT="34290" marB="34290">
                    <a:solidFill>
                      <a:schemeClr val="accent6">
                        <a:lumMod val="20000"/>
                        <a:lumOff val="80000"/>
                        <a:alpha val="50000"/>
                      </a:schemeClr>
                    </a:solidFill>
                  </a:tcPr>
                </a:tc>
                <a:tc>
                  <a:txBody>
                    <a:bodyPr/>
                    <a:lstStyle/>
                    <a:p>
                      <a:pPr algn="l"/>
                      <a:endParaRPr kumimoji="1" lang="ja-JP" altLang="en-US" sz="1000"/>
                    </a:p>
                  </a:txBody>
                  <a:tcPr marL="68580" marR="68580" marT="34290" marB="34290">
                    <a:solidFill>
                      <a:schemeClr val="accent6">
                        <a:lumMod val="20000"/>
                        <a:lumOff val="80000"/>
                        <a:alpha val="50000"/>
                      </a:schemeClr>
                    </a:solidFill>
                  </a:tcPr>
                </a:tc>
                <a:tc>
                  <a:txBody>
                    <a:bodyPr/>
                    <a:lstStyle/>
                    <a:p>
                      <a:pPr algn="l"/>
                      <a:endParaRPr kumimoji="1" lang="ja-JP" altLang="en-US" sz="1000" dirty="0"/>
                    </a:p>
                  </a:txBody>
                  <a:tcPr marL="68580" marR="68580" marT="34290" marB="34290">
                    <a:solidFill>
                      <a:schemeClr val="accent6">
                        <a:lumMod val="20000"/>
                        <a:lumOff val="80000"/>
                        <a:alpha val="50000"/>
                      </a:schemeClr>
                    </a:solidFill>
                  </a:tcPr>
                </a:tc>
                <a:extLst>
                  <a:ext uri="{0D108BD9-81ED-4DB2-BD59-A6C34878D82A}">
                    <a16:rowId xmlns:a16="http://schemas.microsoft.com/office/drawing/2014/main" val="969450220"/>
                  </a:ext>
                </a:extLst>
              </a:tr>
            </a:tbl>
          </a:graphicData>
        </a:graphic>
      </p:graphicFrame>
      <p:grpSp>
        <p:nvGrpSpPr>
          <p:cNvPr id="183" name="グループ化 182">
            <a:extLst>
              <a:ext uri="{FF2B5EF4-FFF2-40B4-BE49-F238E27FC236}">
                <a16:creationId xmlns:a16="http://schemas.microsoft.com/office/drawing/2014/main" id="{FBCD5E00-6FF9-EF21-2F42-1B11D90724A5}"/>
              </a:ext>
            </a:extLst>
          </p:cNvPr>
          <p:cNvGrpSpPr/>
          <p:nvPr/>
        </p:nvGrpSpPr>
        <p:grpSpPr>
          <a:xfrm>
            <a:off x="1826329" y="6974223"/>
            <a:ext cx="4954905" cy="253243"/>
            <a:chOff x="1106770" y="647424"/>
            <a:chExt cx="4954905" cy="253243"/>
          </a:xfrm>
        </p:grpSpPr>
        <p:sp>
          <p:nvSpPr>
            <p:cNvPr id="184" name="ホームベース 183">
              <a:extLst>
                <a:ext uri="{FF2B5EF4-FFF2-40B4-BE49-F238E27FC236}">
                  <a16:creationId xmlns:a16="http://schemas.microsoft.com/office/drawing/2014/main" id="{A44EF2B6-B39D-1E24-63C4-52A8551403EE}"/>
                </a:ext>
              </a:extLst>
            </p:cNvPr>
            <p:cNvSpPr/>
            <p:nvPr/>
          </p:nvSpPr>
          <p:spPr>
            <a:xfrm>
              <a:off x="1106770" y="647424"/>
              <a:ext cx="915287" cy="252000"/>
            </a:xfrm>
            <a:prstGeom prst="homePlate">
              <a:avLst>
                <a:gd name="adj" fmla="val 14477"/>
              </a:avLst>
            </a:prstGeom>
            <a:solidFill>
              <a:srgbClr val="FFFFFF"/>
            </a:solidFill>
            <a:ln w="635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fromWordArt="0" anchor="ctr" anchorCtr="0" forceAA="0" compatLnSpc="1">
              <a:prstTxWarp prst="textNoShape">
                <a:avLst/>
              </a:prstTxWarp>
              <a:noAutofit/>
            </a:bodyPr>
            <a:lstStyle/>
            <a:p>
              <a:pPr defTabSz="685800">
                <a:lnSpc>
                  <a:spcPts val="900"/>
                </a:lnSpc>
              </a:pPr>
              <a:r>
                <a:rPr lang="ja-JP" altLang="en-US" sz="800" dirty="0">
                  <a:latin typeface="メイリオ" panose="020B0604030504040204" pitchFamily="50" charset="-128"/>
                  <a:ea typeface="メイリオ" panose="020B0604030504040204" pitchFamily="50" charset="-128"/>
                </a:rPr>
                <a:t>〇専任職員の配置</a:t>
              </a:r>
              <a:endParaRPr lang="en-US" altLang="ja-JP" sz="800" dirty="0">
                <a:latin typeface="メイリオ" panose="020B0604030504040204" pitchFamily="50" charset="-128"/>
                <a:ea typeface="メイリオ" panose="020B0604030504040204" pitchFamily="50" charset="-128"/>
              </a:endParaRPr>
            </a:p>
            <a:p>
              <a:pPr defTabSz="685800">
                <a:lnSpc>
                  <a:spcPts val="900"/>
                </a:lnSpc>
              </a:pPr>
              <a:r>
                <a:rPr lang="ja-JP" altLang="en-US" sz="800" dirty="0">
                  <a:latin typeface="メイリオ" panose="020B0604030504040204" pitchFamily="50" charset="-128"/>
                  <a:ea typeface="メイリオ" panose="020B0604030504040204" pitchFamily="50" charset="-128"/>
                </a:rPr>
                <a:t>〇推進会議の開催</a:t>
              </a:r>
              <a:endParaRPr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185" name="ホームベース 19">
              <a:extLst>
                <a:ext uri="{FF2B5EF4-FFF2-40B4-BE49-F238E27FC236}">
                  <a16:creationId xmlns:a16="http://schemas.microsoft.com/office/drawing/2014/main" id="{2EF0769A-D114-EE71-18EF-8589E6412628}"/>
                </a:ext>
              </a:extLst>
            </p:cNvPr>
            <p:cNvSpPr/>
            <p:nvPr/>
          </p:nvSpPr>
          <p:spPr>
            <a:xfrm>
              <a:off x="2059636" y="648667"/>
              <a:ext cx="4002039" cy="252000"/>
            </a:xfrm>
            <a:prstGeom prst="homePlate">
              <a:avLst>
                <a:gd name="adj" fmla="val 37919"/>
              </a:avLst>
            </a:prstGeom>
            <a:solidFill>
              <a:srgbClr val="FFFFFF"/>
            </a:solidFill>
            <a:ln w="635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fromWordArt="0" anchor="ctr" anchorCtr="0" forceAA="0" compatLnSpc="1">
              <a:prstTxWarp prst="textNoShape">
                <a:avLst/>
              </a:prstTxWarp>
              <a:noAutofit/>
            </a:bodyPr>
            <a:lstStyle/>
            <a:p>
              <a:pPr defTabSz="685800">
                <a:lnSpc>
                  <a:spcPts val="900"/>
                </a:lnSpc>
              </a:pPr>
              <a:r>
                <a:rPr lang="ja-JP" altLang="en-US" sz="800" dirty="0">
                  <a:latin typeface="メイリオ" panose="020B0604030504040204" pitchFamily="50" charset="-128"/>
                  <a:ea typeface="メイリオ" panose="020B0604030504040204" pitchFamily="50" charset="-128"/>
                </a:rPr>
                <a:t>〇専任職員の配置（技術系職員）</a:t>
              </a:r>
              <a:endParaRPr lang="en-US" altLang="ja-JP" sz="800" b="1" dirty="0">
                <a:highlight>
                  <a:srgbClr val="FFFF00"/>
                </a:highlight>
                <a:latin typeface="メイリオ" panose="020B0604030504040204" pitchFamily="50" charset="-128"/>
                <a:ea typeface="メイリオ" panose="020B0604030504040204" pitchFamily="50" charset="-128"/>
              </a:endParaRPr>
            </a:p>
            <a:p>
              <a:pPr defTabSz="685800">
                <a:lnSpc>
                  <a:spcPts val="900"/>
                </a:lnSpc>
              </a:pPr>
              <a:r>
                <a:rPr lang="ja-JP" altLang="en-US" sz="800" dirty="0">
                  <a:latin typeface="メイリオ" panose="020B0604030504040204" pitchFamily="50" charset="-128"/>
                  <a:ea typeface="メイリオ" panose="020B0604030504040204" pitchFamily="50" charset="-128"/>
                </a:rPr>
                <a:t>〇推進会議の開催  </a:t>
              </a:r>
              <a:r>
                <a:rPr lang="en-US" altLang="ja-JP" sz="800" dirty="0">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活性化ビジョン案の進捗管理</a:t>
              </a:r>
              <a:r>
                <a:rPr lang="ja-JP" altLang="en-US" sz="800" dirty="0">
                  <a:latin typeface="メイリオ" panose="020B0604030504040204" pitchFamily="50" charset="-128"/>
                  <a:ea typeface="メイリオ" panose="020B0604030504040204" pitchFamily="50" charset="-128"/>
                </a:rPr>
                <a:t>、見直し）</a:t>
              </a:r>
              <a:r>
                <a:rPr lang="ja-JP" altLang="en-US" sz="800" dirty="0">
                  <a:solidFill>
                    <a:schemeClr val="tx1"/>
                  </a:solidFill>
                  <a:latin typeface="メイリオ" panose="020B0604030504040204" pitchFamily="50" charset="-128"/>
                  <a:ea typeface="メイリオ" panose="020B0604030504040204" pitchFamily="50" charset="-128"/>
                </a:rPr>
                <a:t>　</a:t>
              </a:r>
            </a:p>
          </p:txBody>
        </p:sp>
      </p:grpSp>
      <p:sp>
        <p:nvSpPr>
          <p:cNvPr id="187" name="ホームベース 23">
            <a:extLst>
              <a:ext uri="{FF2B5EF4-FFF2-40B4-BE49-F238E27FC236}">
                <a16:creationId xmlns:a16="http://schemas.microsoft.com/office/drawing/2014/main" id="{394EEC89-B9AD-1D7F-49C7-463BB2BC21E6}"/>
              </a:ext>
            </a:extLst>
          </p:cNvPr>
          <p:cNvSpPr/>
          <p:nvPr/>
        </p:nvSpPr>
        <p:spPr>
          <a:xfrm>
            <a:off x="1849536" y="5215899"/>
            <a:ext cx="7951892" cy="1667618"/>
          </a:xfrm>
          <a:prstGeom prst="homePlate">
            <a:avLst>
              <a:gd name="adj" fmla="val 7719"/>
            </a:avLst>
          </a:prstGeom>
          <a:noFill/>
          <a:ln w="190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t" anchorCtr="0">
            <a:noAutofit/>
          </a:bodyPr>
          <a:lstStyle/>
          <a:p>
            <a:r>
              <a:rPr lang="ja-JP" altLang="en-US" sz="1000" b="1" dirty="0">
                <a:latin typeface="Meiryo UI" panose="020B0604030504040204" pitchFamily="50" charset="-128"/>
                <a:ea typeface="Meiryo UI" panose="020B0604030504040204" pitchFamily="50" charset="-128"/>
              </a:rPr>
              <a:t>■</a:t>
            </a:r>
            <a:r>
              <a:rPr lang="ja-JP" altLang="en-US" sz="1000" b="1" dirty="0">
                <a:solidFill>
                  <a:srgbClr val="FF0000"/>
                </a:solidFill>
                <a:latin typeface="Meiryo UI" panose="020B0604030504040204" pitchFamily="50" charset="-128"/>
                <a:ea typeface="Meiryo UI" panose="020B0604030504040204" pitchFamily="50" charset="-128"/>
              </a:rPr>
              <a:t>南河内でつがなり、広域で魅力を高め合う地域へ＜モノ・バづくり＞　　　　　　　　　　　　　　　</a:t>
            </a:r>
            <a:r>
              <a:rPr lang="en-US" altLang="ja-JP" sz="800" b="1" dirty="0">
                <a:latin typeface="Meiryo UI" panose="020B0604030504040204" pitchFamily="50" charset="-128"/>
                <a:ea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rPr>
              <a:t>南河内基礎自治機能充実強化協議会と連動して取り組む　　　　</a:t>
            </a:r>
            <a:endParaRPr lang="en-US" altLang="ja-JP" sz="800" b="1" dirty="0">
              <a:latin typeface="Meiryo UI" panose="020B0604030504040204" pitchFamily="50" charset="-128"/>
              <a:ea typeface="Meiryo UI" panose="020B0604030504040204" pitchFamily="50" charset="-128"/>
            </a:endParaRPr>
          </a:p>
          <a:p>
            <a:endParaRPr lang="en-US" altLang="ja-JP" sz="1000" b="1" dirty="0">
              <a:solidFill>
                <a:srgbClr val="FF0000"/>
              </a:solidFill>
              <a:latin typeface="Meiryo UI" panose="020B0604030504040204" pitchFamily="50" charset="-128"/>
              <a:ea typeface="Meiryo UI" panose="020B0604030504040204" pitchFamily="50" charset="-128"/>
            </a:endParaRPr>
          </a:p>
          <a:p>
            <a:endParaRPr lang="en-US" altLang="ja-JP" sz="1000" b="1" dirty="0">
              <a:solidFill>
                <a:srgbClr val="FF0000"/>
              </a:solidFill>
              <a:latin typeface="Meiryo UI" panose="020B0604030504040204" pitchFamily="50" charset="-128"/>
              <a:ea typeface="Meiryo UI" panose="020B0604030504040204" pitchFamily="50" charset="-128"/>
            </a:endParaRPr>
          </a:p>
          <a:p>
            <a:r>
              <a:rPr lang="ja-JP" altLang="en-US" sz="800" dirty="0">
                <a:solidFill>
                  <a:srgbClr val="FF0000"/>
                </a:solidFill>
                <a:latin typeface="メイリオ" panose="020B0604030504040204" pitchFamily="50" charset="-128"/>
                <a:ea typeface="メイリオ" panose="020B0604030504040204" pitchFamily="50" charset="-128"/>
              </a:rPr>
              <a:t>　</a:t>
            </a:r>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p:txBody>
      </p:sp>
      <p:sp>
        <p:nvSpPr>
          <p:cNvPr id="188" name="ホームベース 4">
            <a:extLst>
              <a:ext uri="{FF2B5EF4-FFF2-40B4-BE49-F238E27FC236}">
                <a16:creationId xmlns:a16="http://schemas.microsoft.com/office/drawing/2014/main" id="{8DCA42C7-586B-AB66-B1B7-1D3B6FF5746D}"/>
              </a:ext>
            </a:extLst>
          </p:cNvPr>
          <p:cNvSpPr/>
          <p:nvPr/>
        </p:nvSpPr>
        <p:spPr>
          <a:xfrm>
            <a:off x="2811600" y="6324330"/>
            <a:ext cx="6789498" cy="176068"/>
          </a:xfrm>
          <a:prstGeom prst="homePlate">
            <a:avLst>
              <a:gd name="adj" fmla="val 19066"/>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a:ea typeface="メイリオ"/>
              </a:rPr>
              <a:t>〇機械化・スマート農業の導入に適したほ場整備・パイプライン化などの推進</a:t>
            </a:r>
            <a:endParaRPr lang="en-US" altLang="ja-JP" sz="800" dirty="0">
              <a:latin typeface="メイリオ"/>
              <a:ea typeface="メイリオ"/>
            </a:endParaRPr>
          </a:p>
        </p:txBody>
      </p:sp>
      <p:sp>
        <p:nvSpPr>
          <p:cNvPr id="189" name="ホームベース 4">
            <a:extLst>
              <a:ext uri="{FF2B5EF4-FFF2-40B4-BE49-F238E27FC236}">
                <a16:creationId xmlns:a16="http://schemas.microsoft.com/office/drawing/2014/main" id="{867739A6-E32A-E8E4-DED2-4F0E269F7EE7}"/>
              </a:ext>
            </a:extLst>
          </p:cNvPr>
          <p:cNvSpPr/>
          <p:nvPr/>
        </p:nvSpPr>
        <p:spPr>
          <a:xfrm>
            <a:off x="2816358" y="6518149"/>
            <a:ext cx="6789497" cy="156757"/>
          </a:xfrm>
          <a:prstGeom prst="homePlate">
            <a:avLst>
              <a:gd name="adj" fmla="val 19066"/>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a:ea typeface="メイリオ"/>
              </a:rPr>
              <a:t>〇南河内フルーツロードの機能強化による広域ネットワーク化（事業手法の検討）</a:t>
            </a:r>
            <a:endParaRPr lang="en-US" altLang="ja-JP" sz="800" dirty="0">
              <a:latin typeface="メイリオ"/>
              <a:ea typeface="メイリオ"/>
            </a:endParaRPr>
          </a:p>
        </p:txBody>
      </p:sp>
      <p:sp>
        <p:nvSpPr>
          <p:cNvPr id="190" name="ホームベース 23">
            <a:extLst>
              <a:ext uri="{FF2B5EF4-FFF2-40B4-BE49-F238E27FC236}">
                <a16:creationId xmlns:a16="http://schemas.microsoft.com/office/drawing/2014/main" id="{2779C826-1362-E2E9-3357-2A26D9A4B1CF}"/>
              </a:ext>
            </a:extLst>
          </p:cNvPr>
          <p:cNvSpPr/>
          <p:nvPr/>
        </p:nvSpPr>
        <p:spPr>
          <a:xfrm>
            <a:off x="2807543" y="6144561"/>
            <a:ext cx="6789497" cy="159127"/>
          </a:xfrm>
          <a:prstGeom prst="homePlate">
            <a:avLst>
              <a:gd name="adj" fmla="val 29653"/>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〇直売所広域マップの作成・更新　〇農産物のブランド力強化・販売促進：ちはや姫（いちご）など地域ブランド農産物の合同</a:t>
            </a:r>
            <a:r>
              <a:rPr lang="en-US" altLang="ja-JP" sz="800" dirty="0">
                <a:latin typeface="メイリオ" panose="020B0604030504040204" pitchFamily="50" charset="-128"/>
                <a:ea typeface="メイリオ" panose="020B0604030504040204" pitchFamily="50" charset="-128"/>
              </a:rPr>
              <a:t>PR</a:t>
            </a:r>
            <a:endParaRPr lang="ja-JP" altLang="en-US" sz="800" dirty="0">
              <a:latin typeface="メイリオ" panose="020B0604030504040204" pitchFamily="50" charset="-128"/>
              <a:ea typeface="メイリオ" panose="020B0604030504040204" pitchFamily="50" charset="-128"/>
            </a:endParaRPr>
          </a:p>
        </p:txBody>
      </p:sp>
      <p:sp>
        <p:nvSpPr>
          <p:cNvPr id="191" name="ホームベース 4">
            <a:extLst>
              <a:ext uri="{FF2B5EF4-FFF2-40B4-BE49-F238E27FC236}">
                <a16:creationId xmlns:a16="http://schemas.microsoft.com/office/drawing/2014/main" id="{3500A2D3-963C-EC1E-6675-8587975C6EC0}"/>
              </a:ext>
            </a:extLst>
          </p:cNvPr>
          <p:cNvSpPr/>
          <p:nvPr/>
        </p:nvSpPr>
        <p:spPr>
          <a:xfrm>
            <a:off x="2031240" y="5394264"/>
            <a:ext cx="7596257" cy="169536"/>
          </a:xfrm>
          <a:prstGeom prst="homePlate">
            <a:avLst>
              <a:gd name="adj" fmla="val 26199"/>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〇南河内フルーツ・ダイヤモンドトレール関連イベントの定期的な実施　　</a:t>
            </a:r>
          </a:p>
        </p:txBody>
      </p:sp>
      <p:sp>
        <p:nvSpPr>
          <p:cNvPr id="192" name="ホームベース 4">
            <a:extLst>
              <a:ext uri="{FF2B5EF4-FFF2-40B4-BE49-F238E27FC236}">
                <a16:creationId xmlns:a16="http://schemas.microsoft.com/office/drawing/2014/main" id="{68CA579E-91B7-15AA-A796-8AFDD94DD9A8}"/>
              </a:ext>
            </a:extLst>
          </p:cNvPr>
          <p:cNvSpPr/>
          <p:nvPr/>
        </p:nvSpPr>
        <p:spPr>
          <a:xfrm>
            <a:off x="2031241" y="5785127"/>
            <a:ext cx="7610250" cy="159127"/>
          </a:xfrm>
          <a:prstGeom prst="homePlate">
            <a:avLst>
              <a:gd name="adj" fmla="val 26199"/>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〇府内市町での村内産木材の利用促進　　</a:t>
            </a:r>
            <a:r>
              <a:rPr lang="en-US" altLang="ja-JP" sz="8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〇間伐促進</a:t>
            </a:r>
          </a:p>
        </p:txBody>
      </p:sp>
      <p:sp>
        <p:nvSpPr>
          <p:cNvPr id="193" name="ホームベース 4">
            <a:extLst>
              <a:ext uri="{FF2B5EF4-FFF2-40B4-BE49-F238E27FC236}">
                <a16:creationId xmlns:a16="http://schemas.microsoft.com/office/drawing/2014/main" id="{DBF8A342-48BC-D180-82C2-1906894A4386}"/>
              </a:ext>
            </a:extLst>
          </p:cNvPr>
          <p:cNvSpPr/>
          <p:nvPr/>
        </p:nvSpPr>
        <p:spPr>
          <a:xfrm>
            <a:off x="2388790" y="6692680"/>
            <a:ext cx="7238707" cy="156757"/>
          </a:xfrm>
          <a:prstGeom prst="homePlate">
            <a:avLst>
              <a:gd name="adj" fmla="val 26199"/>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〇新モビリティの実証実験と連携したイベントの実施</a:t>
            </a:r>
          </a:p>
        </p:txBody>
      </p:sp>
      <p:sp>
        <p:nvSpPr>
          <p:cNvPr id="194" name="ホームベース 4">
            <a:extLst>
              <a:ext uri="{FF2B5EF4-FFF2-40B4-BE49-F238E27FC236}">
                <a16:creationId xmlns:a16="http://schemas.microsoft.com/office/drawing/2014/main" id="{3D838C36-65B7-84C8-8E58-D45786A8A753}"/>
              </a:ext>
            </a:extLst>
          </p:cNvPr>
          <p:cNvSpPr/>
          <p:nvPr/>
        </p:nvSpPr>
        <p:spPr>
          <a:xfrm>
            <a:off x="2799594" y="5959286"/>
            <a:ext cx="2453025" cy="168191"/>
          </a:xfrm>
          <a:prstGeom prst="homePlate">
            <a:avLst>
              <a:gd name="adj" fmla="val 19640"/>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a:ea typeface="メイリオ"/>
              </a:rPr>
              <a:t>〇道の駅間の連携・差別化の検討</a:t>
            </a:r>
            <a:endParaRPr lang="en-US" altLang="ja-JP" sz="800" dirty="0">
              <a:latin typeface="メイリオ"/>
              <a:ea typeface="メイリオ"/>
            </a:endParaRPr>
          </a:p>
        </p:txBody>
      </p:sp>
      <p:sp>
        <p:nvSpPr>
          <p:cNvPr id="195" name="ホームベース 23">
            <a:extLst>
              <a:ext uri="{FF2B5EF4-FFF2-40B4-BE49-F238E27FC236}">
                <a16:creationId xmlns:a16="http://schemas.microsoft.com/office/drawing/2014/main" id="{367D0C92-DF27-2C15-5EB4-76C9ADCCF1AE}"/>
              </a:ext>
            </a:extLst>
          </p:cNvPr>
          <p:cNvSpPr/>
          <p:nvPr/>
        </p:nvSpPr>
        <p:spPr>
          <a:xfrm>
            <a:off x="2032538" y="5577823"/>
            <a:ext cx="7594960" cy="178724"/>
          </a:xfrm>
          <a:prstGeom prst="homePlate">
            <a:avLst>
              <a:gd name="adj" fmla="val 26560"/>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r>
              <a:rPr lang="ja-JP" altLang="en-US" sz="800" dirty="0">
                <a:latin typeface="メイリオ" panose="020B0604030504040204" pitchFamily="50" charset="-128"/>
                <a:ea typeface="メイリオ" panose="020B0604030504040204" pitchFamily="50" charset="-128"/>
              </a:rPr>
              <a:t>〇複数市町村での合同営農実習（いちごに続くアカデミーの検討・実施）　〇合同農地見学会の開催（農地マッチングの促進）</a:t>
            </a:r>
          </a:p>
        </p:txBody>
      </p:sp>
      <p:sp>
        <p:nvSpPr>
          <p:cNvPr id="196" name="ホームベース 195">
            <a:extLst>
              <a:ext uri="{FF2B5EF4-FFF2-40B4-BE49-F238E27FC236}">
                <a16:creationId xmlns:a16="http://schemas.microsoft.com/office/drawing/2014/main" id="{B89E0074-E215-8462-3E07-B07BAF2CE676}"/>
              </a:ext>
            </a:extLst>
          </p:cNvPr>
          <p:cNvSpPr/>
          <p:nvPr/>
        </p:nvSpPr>
        <p:spPr>
          <a:xfrm>
            <a:off x="1837920" y="955699"/>
            <a:ext cx="7951892" cy="359839"/>
          </a:xfrm>
          <a:prstGeom prst="homePlate">
            <a:avLst>
              <a:gd name="adj" fmla="val 30727"/>
            </a:avLst>
          </a:prstGeom>
          <a:noFill/>
          <a:ln w="190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0" bIns="0" numCol="1" spcCol="38100" rtlCol="0" anchor="t">
            <a:noAutofit/>
          </a:bodyPr>
          <a:lstStyle/>
          <a:p>
            <a:r>
              <a:rPr lang="ja-JP" altLang="en-US" sz="1000" b="1" dirty="0">
                <a:latin typeface="メイリオ"/>
                <a:ea typeface="メイリオ"/>
              </a:rPr>
              <a:t>■</a:t>
            </a:r>
            <a:r>
              <a:rPr lang="ja-JP" altLang="en-US" sz="1000" b="1" dirty="0">
                <a:solidFill>
                  <a:srgbClr val="FF0000"/>
                </a:solidFill>
                <a:latin typeface="Meiryo UI" panose="020B0604030504040204" pitchFamily="50" charset="-128"/>
                <a:ea typeface="Meiryo UI" panose="020B0604030504040204" pitchFamily="50" charset="-128"/>
              </a:rPr>
              <a:t>大阪で一番のいちご産地の形成＜ヒト・モノ</a:t>
            </a:r>
            <a:r>
              <a:rPr lang="ja-JP" altLang="en-US" sz="1000" b="1">
                <a:solidFill>
                  <a:srgbClr val="FF0000"/>
                </a:solidFill>
                <a:latin typeface="Meiryo UI" panose="020B0604030504040204" pitchFamily="50" charset="-128"/>
                <a:ea typeface="Meiryo UI" panose="020B0604030504040204" pitchFamily="50" charset="-128"/>
              </a:rPr>
              <a:t>・バづくり＞</a:t>
            </a:r>
            <a:endParaRPr lang="en-US" altLang="ja-JP" sz="800" dirty="0">
              <a:solidFill>
                <a:srgbClr val="FF0000"/>
              </a:solidFill>
              <a:latin typeface="メイリオ"/>
              <a:ea typeface="メイリオ"/>
            </a:endParaRPr>
          </a:p>
        </p:txBody>
      </p:sp>
      <p:sp>
        <p:nvSpPr>
          <p:cNvPr id="197" name="ホームベース 4">
            <a:extLst>
              <a:ext uri="{FF2B5EF4-FFF2-40B4-BE49-F238E27FC236}">
                <a16:creationId xmlns:a16="http://schemas.microsoft.com/office/drawing/2014/main" id="{76131B99-0399-9F9B-B364-CBA75E55E85E}"/>
              </a:ext>
            </a:extLst>
          </p:cNvPr>
          <p:cNvSpPr/>
          <p:nvPr/>
        </p:nvSpPr>
        <p:spPr>
          <a:xfrm>
            <a:off x="2008942" y="1130137"/>
            <a:ext cx="7678221" cy="161386"/>
          </a:xfrm>
          <a:prstGeom prst="homePlate">
            <a:avLst>
              <a:gd name="adj" fmla="val 19066"/>
            </a:avLst>
          </a:prstGeom>
          <a:solidFill>
            <a:schemeClr val="bg1"/>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r>
              <a:rPr lang="ja-JP" altLang="en-US" sz="800" dirty="0">
                <a:latin typeface="メイリオ" panose="020B0604030504040204" pitchFamily="50" charset="-128"/>
                <a:ea typeface="メイリオ" panose="020B0604030504040204" pitchFamily="50" charset="-128"/>
              </a:rPr>
              <a:t>〇いちごｱｶﾃﾞﾐｰによる担い手の確保・育成</a:t>
            </a:r>
            <a:r>
              <a:rPr lang="ja-JP" altLang="en-US" sz="800" dirty="0">
                <a:solidFill>
                  <a:srgbClr val="FF0000"/>
                </a:solidFill>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〇観光農園の開園支援（農地確保など） 〇農業法人（企業など）の参入促進　〇いちごのオリジナル品種の育成</a:t>
            </a:r>
          </a:p>
        </p:txBody>
      </p:sp>
      <p:grpSp>
        <p:nvGrpSpPr>
          <p:cNvPr id="198" name="グループ化 197">
            <a:extLst>
              <a:ext uri="{FF2B5EF4-FFF2-40B4-BE49-F238E27FC236}">
                <a16:creationId xmlns:a16="http://schemas.microsoft.com/office/drawing/2014/main" id="{31C50D39-0D2B-A4F5-C49F-00F5784DAEE3}"/>
              </a:ext>
            </a:extLst>
          </p:cNvPr>
          <p:cNvGrpSpPr/>
          <p:nvPr/>
        </p:nvGrpSpPr>
        <p:grpSpPr>
          <a:xfrm>
            <a:off x="1854616" y="3741307"/>
            <a:ext cx="7937940" cy="1394325"/>
            <a:chOff x="1128808" y="1208545"/>
            <a:chExt cx="7937940" cy="1314798"/>
          </a:xfrm>
        </p:grpSpPr>
        <p:sp>
          <p:nvSpPr>
            <p:cNvPr id="199" name="ホームベース 23">
              <a:extLst>
                <a:ext uri="{FF2B5EF4-FFF2-40B4-BE49-F238E27FC236}">
                  <a16:creationId xmlns:a16="http://schemas.microsoft.com/office/drawing/2014/main" id="{A5DC1B9D-A036-FAD0-FCF7-C7542864E9CF}"/>
                </a:ext>
              </a:extLst>
            </p:cNvPr>
            <p:cNvSpPr/>
            <p:nvPr/>
          </p:nvSpPr>
          <p:spPr>
            <a:xfrm>
              <a:off x="1128808" y="1208545"/>
              <a:ext cx="7937940" cy="1314798"/>
            </a:xfrm>
            <a:prstGeom prst="homePlate">
              <a:avLst>
                <a:gd name="adj" fmla="val 6793"/>
              </a:avLst>
            </a:prstGeom>
            <a:noFill/>
            <a:ln w="190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0" bIns="0" numCol="1" spcCol="38100" rtlCol="0" anchor="t" anchorCtr="0">
              <a:noAutofit/>
            </a:bodyPr>
            <a:lstStyle/>
            <a:p>
              <a:r>
                <a:rPr lang="ja-JP" altLang="en-US" sz="1000" b="1" dirty="0">
                  <a:latin typeface="メイリオ"/>
                  <a:ea typeface="メイリオ"/>
                </a:rPr>
                <a:t>■</a:t>
              </a:r>
              <a:r>
                <a:rPr lang="ja-JP" altLang="en-US" sz="1000" b="1" dirty="0">
                  <a:solidFill>
                    <a:srgbClr val="FF0000"/>
                  </a:solidFill>
                  <a:latin typeface="Meiryo UI" panose="020B0604030504040204" pitchFamily="50" charset="-128"/>
                  <a:ea typeface="Meiryo UI" panose="020B0604030504040204" pitchFamily="50" charset="-128"/>
                </a:rPr>
                <a:t>金剛山・ちはや園地の魅力向上と“心地よい滞在”の実現＜バづくり＞</a:t>
              </a:r>
              <a:endParaRPr lang="en-US" altLang="ja-JP" sz="1000" b="1" dirty="0">
                <a:solidFill>
                  <a:srgbClr val="FF0000"/>
                </a:solidFill>
                <a:latin typeface="メイリオ"/>
                <a:ea typeface="メイリオ"/>
              </a:endParaRPr>
            </a:p>
            <a:p>
              <a:r>
                <a:rPr lang="ja-JP" altLang="en-US" sz="800" dirty="0">
                  <a:solidFill>
                    <a:srgbClr val="FF0000"/>
                  </a:solidFill>
                  <a:latin typeface="メイリオ" panose="020B0604030504040204" pitchFamily="50" charset="-128"/>
                  <a:ea typeface="メイリオ" panose="020B0604030504040204" pitchFamily="50" charset="-128"/>
                </a:rPr>
                <a:t>　</a:t>
              </a:r>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700" dirty="0">
                <a:solidFill>
                  <a:srgbClr val="FF0000"/>
                </a:solidFill>
                <a:latin typeface="メイリオ" panose="020B0604030504040204" pitchFamily="50" charset="-128"/>
                <a:ea typeface="メイリオ" panose="020B0604030504040204" pitchFamily="50" charset="-128"/>
              </a:endParaRPr>
            </a:p>
            <a:p>
              <a:endParaRPr lang="en-US" altLang="ja-JP" sz="7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7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p:txBody>
        </p:sp>
        <p:grpSp>
          <p:nvGrpSpPr>
            <p:cNvPr id="200" name="グループ化 199">
              <a:extLst>
                <a:ext uri="{FF2B5EF4-FFF2-40B4-BE49-F238E27FC236}">
                  <a16:creationId xmlns:a16="http://schemas.microsoft.com/office/drawing/2014/main" id="{CAD7A577-EEEE-5BFE-E76E-B0B7750D8FB5}"/>
                </a:ext>
              </a:extLst>
            </p:cNvPr>
            <p:cNvGrpSpPr/>
            <p:nvPr/>
          </p:nvGrpSpPr>
          <p:grpSpPr>
            <a:xfrm>
              <a:off x="1283134" y="1374640"/>
              <a:ext cx="7623917" cy="1102987"/>
              <a:chOff x="1324194" y="1349147"/>
              <a:chExt cx="7623917" cy="1102987"/>
            </a:xfrm>
          </p:grpSpPr>
          <p:sp>
            <p:nvSpPr>
              <p:cNvPr id="201" name="ホームベース 22">
                <a:extLst>
                  <a:ext uri="{FF2B5EF4-FFF2-40B4-BE49-F238E27FC236}">
                    <a16:creationId xmlns:a16="http://schemas.microsoft.com/office/drawing/2014/main" id="{CD71E8D3-820E-2F72-9285-71BC82365723}"/>
                  </a:ext>
                </a:extLst>
              </p:cNvPr>
              <p:cNvSpPr/>
              <p:nvPr/>
            </p:nvSpPr>
            <p:spPr>
              <a:xfrm>
                <a:off x="2146188" y="2140140"/>
                <a:ext cx="6801923" cy="133018"/>
              </a:xfrm>
              <a:prstGeom prst="homePlate">
                <a:avLst>
                  <a:gd name="adj" fmla="val 24022"/>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0" rIns="45719" bIns="0" numCol="1" spcCol="38100" rtlCol="0" anchor="ctr">
                <a:spAutoFit/>
              </a:bodyPr>
              <a:lstStyle/>
              <a:p>
                <a:pPr>
                  <a:lnSpc>
                    <a:spcPts val="1100"/>
                  </a:lnSpc>
                </a:pPr>
                <a:r>
                  <a:rPr lang="ja-JP" altLang="en-US" sz="800" dirty="0">
                    <a:latin typeface="メイリオ"/>
                    <a:ea typeface="メイリオ"/>
                  </a:rPr>
                  <a:t>〇ちはや園地へのアクセスの改善（アクセス手法の検討、検討手法の地権者との調整など）　〇計画的な登山道・林道の整備・改良</a:t>
                </a:r>
                <a:endParaRPr lang="en-US" altLang="ja-JP" sz="800" dirty="0">
                  <a:latin typeface="メイリオ" panose="020B0604030504040204" pitchFamily="50" charset="-128"/>
                  <a:ea typeface="メイリオ" panose="020B0604030504040204" pitchFamily="50" charset="-128"/>
                </a:endParaRPr>
              </a:p>
            </p:txBody>
          </p:sp>
          <p:sp>
            <p:nvSpPr>
              <p:cNvPr id="202" name="ホームベース 201">
                <a:extLst>
                  <a:ext uri="{FF2B5EF4-FFF2-40B4-BE49-F238E27FC236}">
                    <a16:creationId xmlns:a16="http://schemas.microsoft.com/office/drawing/2014/main" id="{2C92CE2D-9597-4195-248D-FCF62C3D11E1}"/>
                  </a:ext>
                </a:extLst>
              </p:cNvPr>
              <p:cNvSpPr/>
              <p:nvPr/>
            </p:nvSpPr>
            <p:spPr>
              <a:xfrm>
                <a:off x="1324194" y="1349147"/>
                <a:ext cx="3197381" cy="305005"/>
              </a:xfrm>
              <a:prstGeom prst="homePlate">
                <a:avLst>
                  <a:gd name="adj" fmla="val 21538"/>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〇ちはや園地のキャンプ場の機能強化　〇周遊ルートマップの作成</a:t>
                </a:r>
                <a:endParaRPr lang="en-US" altLang="ja-JP" sz="800" dirty="0">
                  <a:latin typeface="メイリオ" panose="020B0604030504040204" pitchFamily="50" charset="-128"/>
                  <a:ea typeface="メイリオ" panose="020B0604030504040204" pitchFamily="50" charset="-128"/>
                </a:endParaRPr>
              </a:p>
              <a:p>
                <a:pPr>
                  <a:lnSpc>
                    <a:spcPts val="1100"/>
                  </a:lnSpc>
                </a:pPr>
                <a:r>
                  <a:rPr lang="ja-JP" altLang="en-US" sz="800" dirty="0">
                    <a:latin typeface="メイリオ" panose="020B0604030504040204" pitchFamily="50" charset="-128"/>
                    <a:ea typeface="メイリオ" panose="020B0604030504040204" pitchFamily="50" charset="-128"/>
                  </a:rPr>
                  <a:t>〇道標の多言語表記 〇アクセス林道の改修</a:t>
                </a:r>
                <a:endParaRPr lang="en-US" altLang="ja-JP" sz="800" dirty="0">
                  <a:solidFill>
                    <a:srgbClr val="FF0000"/>
                  </a:solidFill>
                  <a:highlight>
                    <a:srgbClr val="00FF00"/>
                  </a:highlight>
                  <a:latin typeface="メイリオ" panose="020B0604030504040204" pitchFamily="50" charset="-128"/>
                  <a:ea typeface="メイリオ" panose="020B0604030504040204" pitchFamily="50" charset="-128"/>
                </a:endParaRPr>
              </a:p>
            </p:txBody>
          </p:sp>
          <p:sp>
            <p:nvSpPr>
              <p:cNvPr id="203" name="ホームベース 202">
                <a:extLst>
                  <a:ext uri="{FF2B5EF4-FFF2-40B4-BE49-F238E27FC236}">
                    <a16:creationId xmlns:a16="http://schemas.microsoft.com/office/drawing/2014/main" id="{91A19A25-1D73-AF25-670D-BAD11A588891}"/>
                  </a:ext>
                </a:extLst>
              </p:cNvPr>
              <p:cNvSpPr/>
              <p:nvPr/>
            </p:nvSpPr>
            <p:spPr>
              <a:xfrm>
                <a:off x="2148670" y="1680278"/>
                <a:ext cx="2419819" cy="436848"/>
              </a:xfrm>
              <a:prstGeom prst="homePlate">
                <a:avLst>
                  <a:gd name="adj" fmla="val 20436"/>
                </a:avLst>
              </a:prstGeom>
              <a:solidFill>
                <a:schemeClr val="bg1"/>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〇金剛山・ちはや園地の集客力強化</a:t>
                </a:r>
                <a:endParaRPr lang="en-US" altLang="ja-JP" sz="800" dirty="0">
                  <a:latin typeface="メイリオ" panose="020B0604030504040204" pitchFamily="50" charset="-128"/>
                  <a:ea typeface="メイリオ" panose="020B0604030504040204" pitchFamily="50" charset="-128"/>
                </a:endParaRPr>
              </a:p>
              <a:p>
                <a:pPr>
                  <a:lnSpc>
                    <a:spcPts val="1100"/>
                  </a:lnSpc>
                </a:pPr>
                <a:r>
                  <a:rPr lang="ja-JP" altLang="en-US" sz="8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万博レガシー（ミャクミャク）の森による賑わいづくり</a:t>
                </a:r>
                <a:endParaRPr lang="en-US" altLang="ja-JP" sz="700" dirty="0">
                  <a:latin typeface="メイリオ" panose="020B0604030504040204" pitchFamily="50" charset="-128"/>
                  <a:ea typeface="メイリオ" panose="020B0604030504040204" pitchFamily="50" charset="-128"/>
                </a:endParaRPr>
              </a:p>
              <a:p>
                <a:pPr>
                  <a:lnSpc>
                    <a:spcPts val="1100"/>
                  </a:lnSpc>
                </a:pPr>
                <a:r>
                  <a:rPr lang="ja-JP" altLang="en-US" sz="800" dirty="0">
                    <a:latin typeface="メイリオ" panose="020B0604030504040204" pitchFamily="50" charset="-128"/>
                    <a:ea typeface="メイリオ" panose="020B0604030504040204" pitchFamily="50" charset="-128"/>
                  </a:rPr>
                  <a:t>・周遊コースの設定、万博利用ベンチの設置</a:t>
                </a:r>
                <a:endParaRPr lang="en-US" altLang="ja-JP" sz="800" dirty="0">
                  <a:latin typeface="メイリオ" panose="020B0604030504040204" pitchFamily="50" charset="-128"/>
                  <a:ea typeface="メイリオ" panose="020B0604030504040204" pitchFamily="50" charset="-128"/>
                </a:endParaRPr>
              </a:p>
            </p:txBody>
          </p:sp>
          <p:sp>
            <p:nvSpPr>
              <p:cNvPr id="204" name="ホームベース 22">
                <a:extLst>
                  <a:ext uri="{FF2B5EF4-FFF2-40B4-BE49-F238E27FC236}">
                    <a16:creationId xmlns:a16="http://schemas.microsoft.com/office/drawing/2014/main" id="{703D8982-50D4-C1E9-795F-2C28EC43B1C8}"/>
                  </a:ext>
                </a:extLst>
              </p:cNvPr>
              <p:cNvSpPr/>
              <p:nvPr/>
            </p:nvSpPr>
            <p:spPr>
              <a:xfrm>
                <a:off x="2131693" y="2298382"/>
                <a:ext cx="3960000" cy="153752"/>
              </a:xfrm>
              <a:prstGeom prst="homePlate">
                <a:avLst>
                  <a:gd name="adj" fmla="val 35798"/>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〇道の駅・ちはや園地の連携（一元的）管理に向けた調整・調査、指定管理公募</a:t>
                </a:r>
                <a:endParaRPr lang="en-US" altLang="ja-JP" sz="800" dirty="0">
                  <a:latin typeface="メイリオ" panose="020B0604030504040204" pitchFamily="50" charset="-128"/>
                  <a:ea typeface="メイリオ" panose="020B0604030504040204" pitchFamily="50" charset="-128"/>
                </a:endParaRPr>
              </a:p>
            </p:txBody>
          </p:sp>
          <p:sp>
            <p:nvSpPr>
              <p:cNvPr id="205" name="ホームベース 22">
                <a:extLst>
                  <a:ext uri="{FF2B5EF4-FFF2-40B4-BE49-F238E27FC236}">
                    <a16:creationId xmlns:a16="http://schemas.microsoft.com/office/drawing/2014/main" id="{5CF6F5AC-0734-130C-D4FB-2F491970EABD}"/>
                  </a:ext>
                </a:extLst>
              </p:cNvPr>
              <p:cNvSpPr/>
              <p:nvPr/>
            </p:nvSpPr>
            <p:spPr>
              <a:xfrm>
                <a:off x="4637260" y="1358078"/>
                <a:ext cx="4298077" cy="238593"/>
              </a:xfrm>
              <a:prstGeom prst="homePlate">
                <a:avLst>
                  <a:gd name="adj" fmla="val 24022"/>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nSpc>
                    <a:spcPts val="1100"/>
                  </a:lnSpc>
                </a:pPr>
                <a:r>
                  <a:rPr lang="ja-JP" altLang="en-US" sz="800" dirty="0">
                    <a:latin typeface="メイリオ"/>
                    <a:ea typeface="メイリオ"/>
                  </a:rPr>
                  <a:t>〇登山道活用イベント　（例）道の駅～金剛山頂トレイルラン</a:t>
                </a:r>
                <a:r>
                  <a:rPr lang="ja-JP" altLang="en-US" sz="800" dirty="0">
                    <a:latin typeface="メイリオ" panose="020B0604030504040204" pitchFamily="50" charset="-128"/>
                    <a:ea typeface="メイリオ" panose="020B0604030504040204" pitchFamily="50" charset="-128"/>
                  </a:rPr>
                  <a:t>　</a:t>
                </a:r>
                <a:endParaRPr lang="ja-JP" altLang="en-US" sz="800" dirty="0">
                  <a:latin typeface="メイリオ"/>
                  <a:ea typeface="メイリオ"/>
                </a:endParaRPr>
              </a:p>
            </p:txBody>
          </p:sp>
        </p:grpSp>
      </p:grpSp>
      <p:sp>
        <p:nvSpPr>
          <p:cNvPr id="209" name="ホームベース 23">
            <a:extLst>
              <a:ext uri="{FF2B5EF4-FFF2-40B4-BE49-F238E27FC236}">
                <a16:creationId xmlns:a16="http://schemas.microsoft.com/office/drawing/2014/main" id="{634AD52E-8A1D-5EFC-A4CB-543C6245AB2F}"/>
              </a:ext>
            </a:extLst>
          </p:cNvPr>
          <p:cNvSpPr/>
          <p:nvPr/>
        </p:nvSpPr>
        <p:spPr>
          <a:xfrm>
            <a:off x="1849536" y="2283808"/>
            <a:ext cx="7958388" cy="1404001"/>
          </a:xfrm>
          <a:prstGeom prst="homePlate">
            <a:avLst>
              <a:gd name="adj" fmla="val 10247"/>
            </a:avLst>
          </a:prstGeom>
          <a:noFill/>
          <a:ln w="190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0" bIns="0" numCol="1" spcCol="38100" rtlCol="0" anchor="t" anchorCtr="0">
            <a:noAutofit/>
          </a:bodyPr>
          <a:lstStyle/>
          <a:p>
            <a:r>
              <a:rPr lang="ja-JP" altLang="en-US" sz="1000" b="1" dirty="0">
                <a:latin typeface="Meiryo UI" panose="020B0604030504040204" pitchFamily="50" charset="-128"/>
                <a:ea typeface="Meiryo UI" panose="020B0604030504040204" pitchFamily="50" charset="-128"/>
              </a:rPr>
              <a:t>■</a:t>
            </a:r>
            <a:r>
              <a:rPr lang="ja-JP" altLang="en-US" sz="1000" b="1" dirty="0">
                <a:solidFill>
                  <a:srgbClr val="FF0000"/>
                </a:solidFill>
                <a:latin typeface="Meiryo UI" panose="020B0604030504040204" pitchFamily="50" charset="-128"/>
                <a:ea typeface="Meiryo UI" panose="020B0604030504040204" pitchFamily="50" charset="-128"/>
              </a:rPr>
              <a:t>道の駅と周辺観光資源を活かした拠点づくり＜ヒト・バづくり＞</a:t>
            </a:r>
            <a:endParaRPr lang="en-US" altLang="ja-JP" sz="1000" b="1" dirty="0">
              <a:solidFill>
                <a:srgbClr val="FF0000"/>
              </a:solidFill>
              <a:latin typeface="Meiryo UI" panose="020B0604030504040204" pitchFamily="50" charset="-128"/>
              <a:ea typeface="Meiryo UI" panose="020B0604030504040204" pitchFamily="50" charset="-128"/>
            </a:endParaRPr>
          </a:p>
          <a:p>
            <a:endParaRPr lang="en-US" altLang="ja-JP" sz="1000" b="1" dirty="0">
              <a:solidFill>
                <a:srgbClr val="FF0000"/>
              </a:solidFill>
              <a:latin typeface="Meiryo UI" panose="020B0604030504040204" pitchFamily="50" charset="-128"/>
              <a:ea typeface="Meiryo UI" panose="020B0604030504040204" pitchFamily="50" charset="-128"/>
            </a:endParaRPr>
          </a:p>
          <a:p>
            <a:endParaRPr lang="en-US" altLang="ja-JP" sz="800" dirty="0">
              <a:solidFill>
                <a:srgbClr val="FF0000"/>
              </a:solidFill>
              <a:latin typeface="Meiryo UI" panose="020B0604030504040204" pitchFamily="50" charset="-128"/>
              <a:ea typeface="Meiryo UI" panose="020B0604030504040204" pitchFamily="50" charset="-128"/>
            </a:endParaRPr>
          </a:p>
          <a:p>
            <a:r>
              <a:rPr lang="ja-JP" altLang="en-US" sz="800" dirty="0">
                <a:solidFill>
                  <a:srgbClr val="FF0000"/>
                </a:solidFill>
                <a:latin typeface="メイリオ" panose="020B0604030504040204" pitchFamily="50" charset="-128"/>
                <a:ea typeface="メイリオ" panose="020B0604030504040204" pitchFamily="50" charset="-128"/>
              </a:rPr>
              <a:t>　</a:t>
            </a:r>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ja-JP" altLang="en-US" sz="800" dirty="0">
              <a:solidFill>
                <a:srgbClr val="FF0000"/>
              </a:solidFill>
              <a:latin typeface="メイリオ" panose="020B0604030504040204" pitchFamily="50" charset="-128"/>
              <a:ea typeface="メイリオ" panose="020B0604030504040204" pitchFamily="50" charset="-128"/>
            </a:endParaRPr>
          </a:p>
        </p:txBody>
      </p:sp>
      <p:grpSp>
        <p:nvGrpSpPr>
          <p:cNvPr id="210" name="グループ化 209">
            <a:extLst>
              <a:ext uri="{FF2B5EF4-FFF2-40B4-BE49-F238E27FC236}">
                <a16:creationId xmlns:a16="http://schemas.microsoft.com/office/drawing/2014/main" id="{F4483597-793E-BADE-93BC-A1BBAEE23766}"/>
              </a:ext>
            </a:extLst>
          </p:cNvPr>
          <p:cNvGrpSpPr/>
          <p:nvPr/>
        </p:nvGrpSpPr>
        <p:grpSpPr>
          <a:xfrm>
            <a:off x="2826538" y="3132170"/>
            <a:ext cx="6827090" cy="312497"/>
            <a:chOff x="4105189" y="3660104"/>
            <a:chExt cx="5411086" cy="366156"/>
          </a:xfrm>
        </p:grpSpPr>
        <p:sp>
          <p:nvSpPr>
            <p:cNvPr id="211" name="ホームベース 4">
              <a:extLst>
                <a:ext uri="{FF2B5EF4-FFF2-40B4-BE49-F238E27FC236}">
                  <a16:creationId xmlns:a16="http://schemas.microsoft.com/office/drawing/2014/main" id="{C6876991-DD02-0B1F-D428-63E3EBF32AB0}"/>
                </a:ext>
              </a:extLst>
            </p:cNvPr>
            <p:cNvSpPr/>
            <p:nvPr/>
          </p:nvSpPr>
          <p:spPr>
            <a:xfrm>
              <a:off x="4105189" y="3660104"/>
              <a:ext cx="5411086" cy="366156"/>
            </a:xfrm>
            <a:prstGeom prst="homePlate">
              <a:avLst>
                <a:gd name="adj" fmla="val 19066"/>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a:ea typeface="メイリオ"/>
                </a:rPr>
                <a:t>〇ほ場整備、パイプライン化などの再整備による高収益農業への転換</a:t>
              </a:r>
              <a:endParaRPr lang="en-US" altLang="ja-JP" sz="800" dirty="0">
                <a:latin typeface="メイリオ"/>
                <a:ea typeface="メイリオ"/>
              </a:endParaRPr>
            </a:p>
            <a:p>
              <a:pPr>
                <a:lnSpc>
                  <a:spcPts val="1100"/>
                </a:lnSpc>
              </a:pPr>
              <a:endParaRPr lang="en-US" altLang="ja-JP" sz="800" dirty="0">
                <a:latin typeface="メイリオ" panose="020B0604030504040204" pitchFamily="50" charset="-128"/>
                <a:ea typeface="メイリオ" panose="020B0604030504040204" pitchFamily="50" charset="-128"/>
              </a:endParaRPr>
            </a:p>
          </p:txBody>
        </p:sp>
        <p:sp>
          <p:nvSpPr>
            <p:cNvPr id="212" name="ホームベース 4">
              <a:extLst>
                <a:ext uri="{FF2B5EF4-FFF2-40B4-BE49-F238E27FC236}">
                  <a16:creationId xmlns:a16="http://schemas.microsoft.com/office/drawing/2014/main" id="{A26FF498-B446-D155-13E5-63F514C4BC02}"/>
                </a:ext>
              </a:extLst>
            </p:cNvPr>
            <p:cNvSpPr/>
            <p:nvPr/>
          </p:nvSpPr>
          <p:spPr>
            <a:xfrm>
              <a:off x="8102165" y="3852520"/>
              <a:ext cx="1356728" cy="143417"/>
            </a:xfrm>
            <a:prstGeom prst="homePlate">
              <a:avLst>
                <a:gd name="adj" fmla="val 19066"/>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　　　　　　　　　事業着手</a:t>
              </a:r>
              <a:endParaRPr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213" name="ホームベース 4">
              <a:extLst>
                <a:ext uri="{FF2B5EF4-FFF2-40B4-BE49-F238E27FC236}">
                  <a16:creationId xmlns:a16="http://schemas.microsoft.com/office/drawing/2014/main" id="{0AFEE01C-0409-E5E5-F5ED-940C1422EFA3}"/>
                </a:ext>
              </a:extLst>
            </p:cNvPr>
            <p:cNvSpPr/>
            <p:nvPr/>
          </p:nvSpPr>
          <p:spPr>
            <a:xfrm>
              <a:off x="6695653" y="3860716"/>
              <a:ext cx="1824014" cy="142437"/>
            </a:xfrm>
            <a:prstGeom prst="homePlate">
              <a:avLst>
                <a:gd name="adj" fmla="val 19066"/>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　　　　　　　　　　　国などとの調整</a:t>
              </a:r>
              <a:endParaRPr lang="ja-JP" altLang="en-US" sz="800" dirty="0">
                <a:solidFill>
                  <a:schemeClr val="tx1"/>
                </a:solidFill>
                <a:latin typeface="メイリオ" panose="020B0604030504040204" pitchFamily="50" charset="-128"/>
                <a:ea typeface="メイリオ" panose="020B0604030504040204" pitchFamily="50" charset="-128"/>
              </a:endParaRPr>
            </a:p>
          </p:txBody>
        </p:sp>
        <p:sp>
          <p:nvSpPr>
            <p:cNvPr id="214" name="ホームベース 4">
              <a:extLst>
                <a:ext uri="{FF2B5EF4-FFF2-40B4-BE49-F238E27FC236}">
                  <a16:creationId xmlns:a16="http://schemas.microsoft.com/office/drawing/2014/main" id="{CED9B6F0-0343-4757-C002-0DA2A21391C5}"/>
                </a:ext>
              </a:extLst>
            </p:cNvPr>
            <p:cNvSpPr/>
            <p:nvPr/>
          </p:nvSpPr>
          <p:spPr>
            <a:xfrm>
              <a:off x="4167834" y="3861212"/>
              <a:ext cx="3128132" cy="139199"/>
            </a:xfrm>
            <a:prstGeom prst="homePlate">
              <a:avLst>
                <a:gd name="adj" fmla="val 19066"/>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a:latin typeface="メイリオ" panose="020B0604030504040204" pitchFamily="50" charset="-128"/>
                  <a:ea typeface="メイリオ" panose="020B0604030504040204" pitchFamily="50" charset="-128"/>
                </a:rPr>
                <a:t>村民の機運醸成、合意形成</a:t>
              </a:r>
            </a:p>
          </p:txBody>
        </p:sp>
      </p:grpSp>
      <p:sp>
        <p:nvSpPr>
          <p:cNvPr id="215" name="ホームベース 214">
            <a:extLst>
              <a:ext uri="{FF2B5EF4-FFF2-40B4-BE49-F238E27FC236}">
                <a16:creationId xmlns:a16="http://schemas.microsoft.com/office/drawing/2014/main" id="{1E479A10-DBC9-2CFD-B9EC-50CC5894CC01}"/>
              </a:ext>
            </a:extLst>
          </p:cNvPr>
          <p:cNvSpPr/>
          <p:nvPr/>
        </p:nvSpPr>
        <p:spPr>
          <a:xfrm>
            <a:off x="5341753" y="2593683"/>
            <a:ext cx="4213409" cy="510296"/>
          </a:xfrm>
          <a:prstGeom prst="homePlate">
            <a:avLst>
              <a:gd name="adj" fmla="val 8587"/>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〇道の駅の機能強化（直売所の充実、観光拠点化など）</a:t>
            </a:r>
            <a:endParaRPr lang="en-US" altLang="ja-JP" sz="800" dirty="0">
              <a:latin typeface="メイリオ" panose="020B0604030504040204" pitchFamily="50" charset="-128"/>
              <a:ea typeface="メイリオ" panose="020B0604030504040204" pitchFamily="50" charset="-128"/>
            </a:endParaRPr>
          </a:p>
          <a:p>
            <a:pPr>
              <a:lnSpc>
                <a:spcPts val="1100"/>
              </a:lnSpc>
            </a:pPr>
            <a:r>
              <a:rPr lang="ja-JP" altLang="en-US" sz="800" dirty="0">
                <a:solidFill>
                  <a:schemeClr val="tx1"/>
                </a:solidFill>
                <a:latin typeface="メイリオ" panose="020B0604030504040204" pitchFamily="50" charset="-128"/>
                <a:ea typeface="メイリオ" panose="020B0604030504040204" pitchFamily="50" charset="-128"/>
              </a:rPr>
              <a:t>〇奉建塔、棚田などの道の駅周辺の観光スポットの魅力向上</a:t>
            </a:r>
            <a:endParaRPr lang="en-US" altLang="ja-JP" sz="800" dirty="0">
              <a:solidFill>
                <a:schemeClr val="tx1"/>
              </a:solidFill>
              <a:latin typeface="メイリオ" panose="020B0604030504040204" pitchFamily="50" charset="-128"/>
              <a:ea typeface="メイリオ" panose="020B0604030504040204" pitchFamily="50" charset="-128"/>
            </a:endParaRPr>
          </a:p>
          <a:p>
            <a:pPr>
              <a:lnSpc>
                <a:spcPts val="1100"/>
              </a:lnSpc>
            </a:pPr>
            <a:r>
              <a:rPr lang="ja-JP" altLang="en-US" sz="800" dirty="0">
                <a:latin typeface="メイリオ" panose="020B0604030504040204" pitchFamily="50" charset="-128"/>
                <a:ea typeface="メイリオ" panose="020B0604030504040204" pitchFamily="50" charset="-128"/>
              </a:rPr>
              <a:t>〇分校跡地の有効活用　　〇道の駅周辺のアクセス改善</a:t>
            </a:r>
            <a:endParaRPr lang="en-US" altLang="ja-JP" sz="800" dirty="0">
              <a:latin typeface="メイリオ" panose="020B0604030504040204" pitchFamily="50" charset="-128"/>
              <a:ea typeface="メイリオ" panose="020B0604030504040204" pitchFamily="50" charset="-128"/>
            </a:endParaRPr>
          </a:p>
        </p:txBody>
      </p:sp>
      <p:sp>
        <p:nvSpPr>
          <p:cNvPr id="216" name="ホームベース 4">
            <a:extLst>
              <a:ext uri="{FF2B5EF4-FFF2-40B4-BE49-F238E27FC236}">
                <a16:creationId xmlns:a16="http://schemas.microsoft.com/office/drawing/2014/main" id="{B72D0C3B-EA79-E453-8B2D-5D118BA3EB20}"/>
              </a:ext>
            </a:extLst>
          </p:cNvPr>
          <p:cNvSpPr/>
          <p:nvPr/>
        </p:nvSpPr>
        <p:spPr>
          <a:xfrm>
            <a:off x="2824862" y="2830798"/>
            <a:ext cx="2434727" cy="280669"/>
          </a:xfrm>
          <a:prstGeom prst="homePlate">
            <a:avLst>
              <a:gd name="adj" fmla="val 19066"/>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〇機運醸成（ワークショップ、各種イベントと</a:t>
            </a:r>
            <a:endParaRPr lang="en-US" altLang="ja-JP" sz="800" dirty="0">
              <a:latin typeface="メイリオ" panose="020B0604030504040204" pitchFamily="50" charset="-128"/>
              <a:ea typeface="メイリオ" panose="020B0604030504040204" pitchFamily="50" charset="-128"/>
            </a:endParaRPr>
          </a:p>
          <a:p>
            <a:pPr>
              <a:lnSpc>
                <a:spcPts val="1100"/>
              </a:lnSpc>
            </a:pPr>
            <a:r>
              <a:rPr lang="ja-JP" altLang="en-US" sz="800" dirty="0">
                <a:latin typeface="メイリオ" panose="020B0604030504040204" pitchFamily="50" charset="-128"/>
                <a:ea typeface="メイリオ" panose="020B0604030504040204" pitchFamily="50" charset="-128"/>
              </a:rPr>
              <a:t>　連携した</a:t>
            </a:r>
            <a:r>
              <a:rPr lang="en-US" altLang="ja-JP" sz="800" dirty="0">
                <a:latin typeface="メイリオ" panose="020B0604030504040204" pitchFamily="50" charset="-128"/>
                <a:ea typeface="メイリオ" panose="020B0604030504040204" pitchFamily="50" charset="-128"/>
              </a:rPr>
              <a:t>PR</a:t>
            </a:r>
            <a:r>
              <a:rPr lang="ja-JP" altLang="en-US" sz="800" dirty="0">
                <a:latin typeface="メイリオ" panose="020B0604030504040204" pitchFamily="50" charset="-128"/>
                <a:ea typeface="メイリオ" panose="020B0604030504040204" pitchFamily="50" charset="-128"/>
              </a:rPr>
              <a:t>）</a:t>
            </a:r>
            <a:endParaRPr lang="en-US" altLang="ja-JP" sz="800" dirty="0">
              <a:latin typeface="メイリオ" panose="020B0604030504040204" pitchFamily="50" charset="-128"/>
              <a:ea typeface="メイリオ" panose="020B0604030504040204" pitchFamily="50" charset="-128"/>
            </a:endParaRPr>
          </a:p>
        </p:txBody>
      </p:sp>
      <p:sp>
        <p:nvSpPr>
          <p:cNvPr id="217" name="ホームベース 4">
            <a:extLst>
              <a:ext uri="{FF2B5EF4-FFF2-40B4-BE49-F238E27FC236}">
                <a16:creationId xmlns:a16="http://schemas.microsoft.com/office/drawing/2014/main" id="{713DFAB7-7DB7-7561-DC13-936C02B98F8E}"/>
              </a:ext>
            </a:extLst>
          </p:cNvPr>
          <p:cNvSpPr/>
          <p:nvPr/>
        </p:nvSpPr>
        <p:spPr>
          <a:xfrm>
            <a:off x="2833418" y="2647888"/>
            <a:ext cx="2435176" cy="171486"/>
          </a:xfrm>
          <a:prstGeom prst="homePlate">
            <a:avLst>
              <a:gd name="adj" fmla="val 29006"/>
            </a:avLst>
          </a:prstGeom>
          <a:solidFill>
            <a:schemeClr val="bg1"/>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〇楠公誕生地周辺のｻｳﾝﾃﾞｨﾝｸﾞ調査・構想図の作成</a:t>
            </a:r>
            <a:endParaRPr lang="en-US" altLang="ja-JP" sz="800" dirty="0">
              <a:latin typeface="メイリオ" panose="020B0604030504040204" pitchFamily="50" charset="-128"/>
              <a:ea typeface="メイリオ" panose="020B0604030504040204" pitchFamily="50" charset="-128"/>
            </a:endParaRPr>
          </a:p>
        </p:txBody>
      </p:sp>
      <p:sp>
        <p:nvSpPr>
          <p:cNvPr id="218" name="ホームベース 19">
            <a:extLst>
              <a:ext uri="{FF2B5EF4-FFF2-40B4-BE49-F238E27FC236}">
                <a16:creationId xmlns:a16="http://schemas.microsoft.com/office/drawing/2014/main" id="{0BEAA30E-2B47-1AE0-F121-C5061FB49DEA}"/>
              </a:ext>
            </a:extLst>
          </p:cNvPr>
          <p:cNvSpPr/>
          <p:nvPr/>
        </p:nvSpPr>
        <p:spPr>
          <a:xfrm>
            <a:off x="2833418" y="2472912"/>
            <a:ext cx="2435176" cy="154334"/>
          </a:xfrm>
          <a:prstGeom prst="homePlate">
            <a:avLst>
              <a:gd name="adj" fmla="val 31871"/>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36000" tIns="0" rIns="0" bIns="0" numCol="1" spcCol="38100" rtlCol="0" fromWordArt="0" anchor="ctr" anchorCtr="0" forceAA="0" compatLnSpc="1">
            <a:prstTxWarp prst="textNoShape">
              <a:avLst/>
            </a:prstTxWarp>
            <a:noAutofit/>
          </a:bodyPr>
          <a:ls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a:lstStyle>
          <a:p>
            <a:pPr defTabSz="685814"/>
            <a:r>
              <a:rPr lang="ja-JP" altLang="en-US" sz="800" dirty="0">
                <a:latin typeface="メイリオ" panose="020B0604030504040204" pitchFamily="50" charset="-128"/>
                <a:ea typeface="メイリオ" panose="020B0604030504040204" pitchFamily="50" charset="-128"/>
              </a:rPr>
              <a:t>〇情報発信の改善（村</a:t>
            </a:r>
            <a:r>
              <a:rPr lang="en-US" altLang="ja-JP" sz="800" dirty="0">
                <a:latin typeface="メイリオ" panose="020B0604030504040204" pitchFamily="50" charset="-128"/>
                <a:ea typeface="メイリオ" panose="020B0604030504040204" pitchFamily="50" charset="-128"/>
              </a:rPr>
              <a:t>HP</a:t>
            </a:r>
            <a:r>
              <a:rPr lang="ja-JP" altLang="en-US" sz="800" dirty="0">
                <a:latin typeface="メイリオ" panose="020B0604030504040204" pitchFamily="50" charset="-128"/>
                <a:ea typeface="メイリオ" panose="020B0604030504040204" pitchFamily="50" charset="-128"/>
              </a:rPr>
              <a:t>の再構築など）</a:t>
            </a:r>
            <a:endParaRPr lang="en-US" altLang="ja-JP" sz="800" dirty="0">
              <a:latin typeface="メイリオ" panose="020B0604030504040204" pitchFamily="50" charset="-128"/>
              <a:ea typeface="メイリオ" panose="020B0604030504040204" pitchFamily="50" charset="-128"/>
            </a:endParaRPr>
          </a:p>
        </p:txBody>
      </p:sp>
      <p:sp>
        <p:nvSpPr>
          <p:cNvPr id="221" name="矢印: 山形 78">
            <a:extLst>
              <a:ext uri="{FF2B5EF4-FFF2-40B4-BE49-F238E27FC236}">
                <a16:creationId xmlns:a16="http://schemas.microsoft.com/office/drawing/2014/main" id="{97371857-D1DD-BFB4-D103-B669D2949F7C}"/>
              </a:ext>
            </a:extLst>
          </p:cNvPr>
          <p:cNvSpPr/>
          <p:nvPr/>
        </p:nvSpPr>
        <p:spPr>
          <a:xfrm>
            <a:off x="6720123" y="6975809"/>
            <a:ext cx="191367" cy="252000"/>
          </a:xfrm>
          <a:prstGeom prst="chevron">
            <a:avLst/>
          </a:prstGeom>
          <a:ln w="63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
        <p:nvSpPr>
          <p:cNvPr id="222" name="矢印: 山形 79">
            <a:extLst>
              <a:ext uri="{FF2B5EF4-FFF2-40B4-BE49-F238E27FC236}">
                <a16:creationId xmlns:a16="http://schemas.microsoft.com/office/drawing/2014/main" id="{66320B81-8E7A-5015-C273-DD54A4BDE227}"/>
              </a:ext>
            </a:extLst>
          </p:cNvPr>
          <p:cNvSpPr/>
          <p:nvPr/>
        </p:nvSpPr>
        <p:spPr>
          <a:xfrm>
            <a:off x="6857283" y="6975296"/>
            <a:ext cx="191367" cy="252000"/>
          </a:xfrm>
          <a:prstGeom prst="chevron">
            <a:avLst/>
          </a:prstGeom>
          <a:ln w="63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grpSp>
        <p:nvGrpSpPr>
          <p:cNvPr id="223" name="グループ化 222">
            <a:extLst>
              <a:ext uri="{FF2B5EF4-FFF2-40B4-BE49-F238E27FC236}">
                <a16:creationId xmlns:a16="http://schemas.microsoft.com/office/drawing/2014/main" id="{228C1564-A004-7E8F-CCB0-481BCB4006A6}"/>
              </a:ext>
            </a:extLst>
          </p:cNvPr>
          <p:cNvGrpSpPr/>
          <p:nvPr/>
        </p:nvGrpSpPr>
        <p:grpSpPr>
          <a:xfrm>
            <a:off x="1849537" y="1344598"/>
            <a:ext cx="7932451" cy="900000"/>
            <a:chOff x="-2432903" y="1848361"/>
            <a:chExt cx="7979218" cy="580090"/>
          </a:xfrm>
        </p:grpSpPr>
        <p:sp>
          <p:nvSpPr>
            <p:cNvPr id="224" name="ホームベース 23">
              <a:extLst>
                <a:ext uri="{FF2B5EF4-FFF2-40B4-BE49-F238E27FC236}">
                  <a16:creationId xmlns:a16="http://schemas.microsoft.com/office/drawing/2014/main" id="{5276C270-7DAF-DF5E-6336-B23FB19B2C75}"/>
                </a:ext>
              </a:extLst>
            </p:cNvPr>
            <p:cNvSpPr/>
            <p:nvPr/>
          </p:nvSpPr>
          <p:spPr>
            <a:xfrm>
              <a:off x="-2432903" y="1848361"/>
              <a:ext cx="7979218" cy="580090"/>
            </a:xfrm>
            <a:prstGeom prst="homePlate">
              <a:avLst>
                <a:gd name="adj" fmla="val 13989"/>
              </a:avLst>
            </a:prstGeom>
            <a:noFill/>
            <a:ln w="190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72000" rIns="0" bIns="0" numCol="1" spcCol="38100" rtlCol="0" anchor="ctr">
              <a:noAutofit/>
            </a:bodyPr>
            <a:lstStyle/>
            <a:p>
              <a:r>
                <a:rPr lang="ja-JP" altLang="en-US" sz="1000" b="1" dirty="0">
                  <a:latin typeface="Meiryo UI" panose="020B0604030504040204" pitchFamily="50" charset="-128"/>
                  <a:ea typeface="Meiryo UI" panose="020B0604030504040204" pitchFamily="50" charset="-128"/>
                </a:rPr>
                <a:t>■</a:t>
              </a:r>
              <a:r>
                <a:rPr lang="ja-JP" altLang="en-US" sz="1000" b="1" dirty="0">
                  <a:solidFill>
                    <a:srgbClr val="FF0000"/>
                  </a:solidFill>
                  <a:latin typeface="Meiryo UI" panose="020B0604030504040204" pitchFamily="50" charset="-128"/>
                  <a:ea typeface="Meiryo UI" panose="020B0604030504040204" pitchFamily="50" charset="-128"/>
                </a:rPr>
                <a:t>特産品を磨き、買いに訪れたくなる“村のブランド”の創出＜モノづくり＞</a:t>
              </a:r>
              <a:endParaRPr lang="en-US" altLang="ja-JP" sz="1000" b="1" dirty="0">
                <a:solidFill>
                  <a:srgbClr val="FF0000"/>
                </a:solidFill>
                <a:latin typeface="Meiryo UI" panose="020B0604030504040204" pitchFamily="50" charset="-128"/>
                <a:ea typeface="Meiryo UI" panose="020B0604030504040204" pitchFamily="50" charset="-128"/>
              </a:endParaRPr>
            </a:p>
            <a:p>
              <a:r>
                <a:rPr lang="ja-JP" altLang="en-US" sz="1000" b="1" dirty="0">
                  <a:solidFill>
                    <a:srgbClr val="FF0000"/>
                  </a:solidFill>
                  <a:latin typeface="Meiryo UI" panose="020B0604030504040204" pitchFamily="50" charset="-128"/>
                  <a:ea typeface="Meiryo UI" panose="020B0604030504040204" pitchFamily="50" charset="-128"/>
                </a:rPr>
                <a:t>　</a:t>
              </a:r>
              <a:endParaRPr lang="en-US" altLang="ja-JP" sz="1000" b="1" dirty="0">
                <a:solidFill>
                  <a:srgbClr val="FF0000"/>
                </a:solidFill>
                <a:latin typeface="Meiryo UI" panose="020B0604030504040204" pitchFamily="50" charset="-128"/>
                <a:ea typeface="Meiryo UI" panose="020B0604030504040204" pitchFamily="50" charset="-128"/>
              </a:endParaRPr>
            </a:p>
            <a:p>
              <a:endParaRPr lang="en-US" altLang="ja-JP" sz="1000" b="1" dirty="0">
                <a:solidFill>
                  <a:srgbClr val="FF0000"/>
                </a:solidFill>
                <a:latin typeface="Meiryo UI" panose="020B0604030504040204" pitchFamily="50" charset="-128"/>
                <a:ea typeface="Meiryo UI" panose="020B0604030504040204" pitchFamily="50" charset="-128"/>
              </a:endParaRPr>
            </a:p>
            <a:p>
              <a:endParaRPr lang="en-US" altLang="ja-JP" sz="9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a:p>
              <a:endParaRPr lang="en-US" altLang="ja-JP" sz="800" dirty="0">
                <a:solidFill>
                  <a:srgbClr val="FF0000"/>
                </a:solidFill>
                <a:latin typeface="メイリオ" panose="020B0604030504040204" pitchFamily="50" charset="-128"/>
                <a:ea typeface="メイリオ" panose="020B0604030504040204" pitchFamily="50" charset="-128"/>
              </a:endParaRPr>
            </a:p>
          </p:txBody>
        </p:sp>
        <p:sp>
          <p:nvSpPr>
            <p:cNvPr id="225" name="ホームベース 22">
              <a:extLst>
                <a:ext uri="{FF2B5EF4-FFF2-40B4-BE49-F238E27FC236}">
                  <a16:creationId xmlns:a16="http://schemas.microsoft.com/office/drawing/2014/main" id="{85657EC4-D587-CC52-6255-B3964CD86E01}"/>
                </a:ext>
              </a:extLst>
            </p:cNvPr>
            <p:cNvSpPr/>
            <p:nvPr/>
          </p:nvSpPr>
          <p:spPr>
            <a:xfrm>
              <a:off x="-1506823" y="2316724"/>
              <a:ext cx="6886583" cy="92815"/>
            </a:xfrm>
            <a:prstGeom prst="homePlate">
              <a:avLst>
                <a:gd name="adj" fmla="val 35798"/>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〇森林カーボンクレジット導入の検討　　</a:t>
              </a:r>
              <a:endParaRPr lang="ja-JP" altLang="en-US" sz="800" b="1" dirty="0">
                <a:solidFill>
                  <a:srgbClr val="FF0000"/>
                </a:solidFill>
                <a:highlight>
                  <a:srgbClr val="FFFF00"/>
                </a:highlight>
                <a:latin typeface="メイリオ" panose="020B0604030504040204" pitchFamily="50" charset="-128"/>
                <a:ea typeface="メイリオ" panose="020B0604030504040204" pitchFamily="50" charset="-128"/>
              </a:endParaRPr>
            </a:p>
          </p:txBody>
        </p:sp>
      </p:grpSp>
      <p:sp>
        <p:nvSpPr>
          <p:cNvPr id="226" name="ホームベース 22">
            <a:extLst>
              <a:ext uri="{FF2B5EF4-FFF2-40B4-BE49-F238E27FC236}">
                <a16:creationId xmlns:a16="http://schemas.microsoft.com/office/drawing/2014/main" id="{E225C46B-BE1F-D98D-4505-2B40651A795A}"/>
              </a:ext>
            </a:extLst>
          </p:cNvPr>
          <p:cNvSpPr/>
          <p:nvPr/>
        </p:nvSpPr>
        <p:spPr>
          <a:xfrm>
            <a:off x="2081414" y="1768353"/>
            <a:ext cx="7605749" cy="142133"/>
          </a:xfrm>
          <a:prstGeom prst="homePlate">
            <a:avLst>
              <a:gd name="adj" fmla="val 35798"/>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〇間伐・河内材（村内産）利用促進　　</a:t>
            </a:r>
            <a:endParaRPr lang="ja-JP" altLang="en-US" sz="800" b="1" dirty="0">
              <a:highlight>
                <a:srgbClr val="FFFF00"/>
              </a:highlight>
              <a:latin typeface="メイリオ" panose="020B0604030504040204" pitchFamily="50" charset="-128"/>
              <a:ea typeface="メイリオ" panose="020B0604030504040204" pitchFamily="50" charset="-128"/>
            </a:endParaRPr>
          </a:p>
        </p:txBody>
      </p:sp>
      <p:sp>
        <p:nvSpPr>
          <p:cNvPr id="227" name="ホームベース 22">
            <a:extLst>
              <a:ext uri="{FF2B5EF4-FFF2-40B4-BE49-F238E27FC236}">
                <a16:creationId xmlns:a16="http://schemas.microsoft.com/office/drawing/2014/main" id="{7761162D-0E78-85E1-4F23-BBD9924203C0}"/>
              </a:ext>
            </a:extLst>
          </p:cNvPr>
          <p:cNvSpPr/>
          <p:nvPr/>
        </p:nvSpPr>
        <p:spPr>
          <a:xfrm>
            <a:off x="2081414" y="1924170"/>
            <a:ext cx="4733227" cy="142133"/>
          </a:xfrm>
          <a:prstGeom prst="homePlate">
            <a:avLst>
              <a:gd name="adj" fmla="val 35798"/>
            </a:avLst>
          </a:prstGeom>
          <a:solidFill>
            <a:schemeClr val="bg1"/>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a:ea typeface="メイリオ"/>
              </a:rPr>
              <a:t>〇省力化・低コスト化技術を導入した主伐・再造林の促進</a:t>
            </a:r>
            <a:endParaRPr lang="en-US" altLang="ja-JP" sz="800" dirty="0">
              <a:latin typeface="メイリオ"/>
              <a:ea typeface="メイリオ"/>
            </a:endParaRPr>
          </a:p>
        </p:txBody>
      </p:sp>
      <p:sp>
        <p:nvSpPr>
          <p:cNvPr id="230" name="ホームベース 22">
            <a:extLst>
              <a:ext uri="{FF2B5EF4-FFF2-40B4-BE49-F238E27FC236}">
                <a16:creationId xmlns:a16="http://schemas.microsoft.com/office/drawing/2014/main" id="{D9CAF8EF-B53F-828E-5AA3-704F9DC7810C}"/>
              </a:ext>
            </a:extLst>
          </p:cNvPr>
          <p:cNvSpPr/>
          <p:nvPr/>
        </p:nvSpPr>
        <p:spPr>
          <a:xfrm>
            <a:off x="6852296" y="4916418"/>
            <a:ext cx="2696337" cy="170731"/>
          </a:xfrm>
          <a:prstGeom prst="homePlate">
            <a:avLst>
              <a:gd name="adj" fmla="val 35798"/>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〇次期指定管理スタート（</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期間未定）</a:t>
            </a:r>
            <a:endParaRPr lang="en-US" altLang="ja-JP" sz="800" dirty="0">
              <a:latin typeface="メイリオ" panose="020B0604030504040204" pitchFamily="50" charset="-128"/>
              <a:ea typeface="メイリオ" panose="020B0604030504040204" pitchFamily="50" charset="-128"/>
            </a:endParaRPr>
          </a:p>
        </p:txBody>
      </p:sp>
      <p:sp>
        <p:nvSpPr>
          <p:cNvPr id="231" name="矢印: 山形 72">
            <a:extLst>
              <a:ext uri="{FF2B5EF4-FFF2-40B4-BE49-F238E27FC236}">
                <a16:creationId xmlns:a16="http://schemas.microsoft.com/office/drawing/2014/main" id="{1B1E7233-92E9-F0B9-2DF4-03C0E6412A3A}"/>
              </a:ext>
            </a:extLst>
          </p:cNvPr>
          <p:cNvSpPr/>
          <p:nvPr/>
        </p:nvSpPr>
        <p:spPr>
          <a:xfrm>
            <a:off x="9502726" y="4916419"/>
            <a:ext cx="144000" cy="169200"/>
          </a:xfrm>
          <a:prstGeom prst="chevron">
            <a:avLst/>
          </a:prstGeom>
          <a:ln w="6350">
            <a:solidFill>
              <a:srgbClr val="52B47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
        <p:nvSpPr>
          <p:cNvPr id="232" name="ホームベース 22">
            <a:extLst>
              <a:ext uri="{FF2B5EF4-FFF2-40B4-BE49-F238E27FC236}">
                <a16:creationId xmlns:a16="http://schemas.microsoft.com/office/drawing/2014/main" id="{B28A032C-9618-E52F-E566-5854B379CD1D}"/>
              </a:ext>
            </a:extLst>
          </p:cNvPr>
          <p:cNvSpPr/>
          <p:nvPr/>
        </p:nvSpPr>
        <p:spPr>
          <a:xfrm>
            <a:off x="2824862" y="3476588"/>
            <a:ext cx="3960000" cy="163052"/>
          </a:xfrm>
          <a:prstGeom prst="homePlate">
            <a:avLst>
              <a:gd name="adj" fmla="val 35798"/>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〇道の駅・ちはや園地の連携（一元的）管理に向けた調整・調査、指定管理公募</a:t>
            </a:r>
            <a:endParaRPr lang="en-US" altLang="ja-JP" sz="800" dirty="0">
              <a:latin typeface="メイリオ" panose="020B0604030504040204" pitchFamily="50" charset="-128"/>
              <a:ea typeface="メイリオ" panose="020B0604030504040204" pitchFamily="50" charset="-128"/>
            </a:endParaRPr>
          </a:p>
        </p:txBody>
      </p:sp>
      <p:sp>
        <p:nvSpPr>
          <p:cNvPr id="233" name="矢印: 山形 92">
            <a:extLst>
              <a:ext uri="{FF2B5EF4-FFF2-40B4-BE49-F238E27FC236}">
                <a16:creationId xmlns:a16="http://schemas.microsoft.com/office/drawing/2014/main" id="{A2C59315-C3B1-0FCC-665D-8F0600B1E001}"/>
              </a:ext>
            </a:extLst>
          </p:cNvPr>
          <p:cNvSpPr/>
          <p:nvPr/>
        </p:nvSpPr>
        <p:spPr>
          <a:xfrm>
            <a:off x="9604324" y="4916413"/>
            <a:ext cx="144000" cy="169200"/>
          </a:xfrm>
          <a:prstGeom prst="chevron">
            <a:avLst/>
          </a:prstGeom>
          <a:ln w="6350">
            <a:solidFill>
              <a:srgbClr val="52B47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
        <p:nvSpPr>
          <p:cNvPr id="234" name="ホームベース 22">
            <a:extLst>
              <a:ext uri="{FF2B5EF4-FFF2-40B4-BE49-F238E27FC236}">
                <a16:creationId xmlns:a16="http://schemas.microsoft.com/office/drawing/2014/main" id="{5EC342E2-3A08-C07B-717F-30CC63EC7C1B}"/>
              </a:ext>
            </a:extLst>
          </p:cNvPr>
          <p:cNvSpPr/>
          <p:nvPr/>
        </p:nvSpPr>
        <p:spPr>
          <a:xfrm>
            <a:off x="6825384" y="3474714"/>
            <a:ext cx="2696337" cy="170731"/>
          </a:xfrm>
          <a:prstGeom prst="homePlate">
            <a:avLst>
              <a:gd name="adj" fmla="val 35798"/>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1100"/>
              </a:lnSpc>
            </a:pPr>
            <a:r>
              <a:rPr lang="ja-JP" altLang="en-US" sz="800" dirty="0">
                <a:latin typeface="メイリオ" panose="020B0604030504040204" pitchFamily="50" charset="-128"/>
                <a:ea typeface="メイリオ" panose="020B0604030504040204" pitchFamily="50" charset="-128"/>
              </a:rPr>
              <a:t>〇次期指定管理スタート（</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期間未定）</a:t>
            </a:r>
            <a:endParaRPr lang="en-US" altLang="ja-JP" sz="800" dirty="0">
              <a:latin typeface="メイリオ" panose="020B0604030504040204" pitchFamily="50" charset="-128"/>
              <a:ea typeface="メイリオ" panose="020B0604030504040204" pitchFamily="50" charset="-128"/>
            </a:endParaRPr>
          </a:p>
        </p:txBody>
      </p:sp>
      <p:sp>
        <p:nvSpPr>
          <p:cNvPr id="235" name="矢印: 山形 94">
            <a:extLst>
              <a:ext uri="{FF2B5EF4-FFF2-40B4-BE49-F238E27FC236}">
                <a16:creationId xmlns:a16="http://schemas.microsoft.com/office/drawing/2014/main" id="{C509EBFA-BB23-3F78-661D-68A01CDE2DEB}"/>
              </a:ext>
            </a:extLst>
          </p:cNvPr>
          <p:cNvSpPr/>
          <p:nvPr/>
        </p:nvSpPr>
        <p:spPr>
          <a:xfrm>
            <a:off x="9476085" y="3475010"/>
            <a:ext cx="144000" cy="169200"/>
          </a:xfrm>
          <a:prstGeom prst="chevron">
            <a:avLst/>
          </a:prstGeom>
          <a:ln w="6350">
            <a:solidFill>
              <a:srgbClr val="52B47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
        <p:nvSpPr>
          <p:cNvPr id="236" name="矢印: 山形 95">
            <a:extLst>
              <a:ext uri="{FF2B5EF4-FFF2-40B4-BE49-F238E27FC236}">
                <a16:creationId xmlns:a16="http://schemas.microsoft.com/office/drawing/2014/main" id="{C995308C-BC8D-76C4-2A2C-ADAA7BC562C4}"/>
              </a:ext>
            </a:extLst>
          </p:cNvPr>
          <p:cNvSpPr/>
          <p:nvPr/>
        </p:nvSpPr>
        <p:spPr>
          <a:xfrm>
            <a:off x="9581627" y="3473960"/>
            <a:ext cx="144000" cy="169200"/>
          </a:xfrm>
          <a:prstGeom prst="chevron">
            <a:avLst/>
          </a:prstGeom>
          <a:ln w="6350">
            <a:solidFill>
              <a:srgbClr val="52B47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
        <p:nvSpPr>
          <p:cNvPr id="237" name="ホームベース 23">
            <a:extLst>
              <a:ext uri="{FF2B5EF4-FFF2-40B4-BE49-F238E27FC236}">
                <a16:creationId xmlns:a16="http://schemas.microsoft.com/office/drawing/2014/main" id="{31F79A94-73C0-DA5B-7294-70197C751BE2}"/>
              </a:ext>
            </a:extLst>
          </p:cNvPr>
          <p:cNvSpPr/>
          <p:nvPr/>
        </p:nvSpPr>
        <p:spPr>
          <a:xfrm>
            <a:off x="2770189" y="1501795"/>
            <a:ext cx="6916974" cy="247379"/>
          </a:xfrm>
          <a:prstGeom prst="homePlate">
            <a:avLst>
              <a:gd name="adj" fmla="val 29653"/>
            </a:avLst>
          </a:prstGeom>
          <a:solidFill>
            <a:srgbClr val="FFFFFF"/>
          </a:solidFill>
          <a:ln w="6350" cap="flat">
            <a:solidFill>
              <a:srgbClr val="52B479"/>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0" rIns="0" bIns="0" numCol="1" spcCol="38100" rtlCol="0" anchor="ctr">
            <a:noAutofit/>
          </a:bodyPr>
          <a:lstStyle/>
          <a:p>
            <a:pPr>
              <a:lnSpc>
                <a:spcPts val="800"/>
              </a:lnSpc>
            </a:pPr>
            <a:r>
              <a:rPr lang="ja-JP" altLang="en-US" sz="800" dirty="0">
                <a:latin typeface="メイリオ" panose="020B0604030504040204" pitchFamily="50" charset="-128"/>
                <a:ea typeface="メイリオ" panose="020B0604030504040204" pitchFamily="50" charset="-128"/>
              </a:rPr>
              <a:t>〇特産品の大阪市内などでの</a:t>
            </a:r>
            <a:r>
              <a:rPr lang="en-US" altLang="ja-JP" sz="800" dirty="0">
                <a:latin typeface="メイリオ" panose="020B0604030504040204" pitchFamily="50" charset="-128"/>
                <a:ea typeface="メイリオ" panose="020B0604030504040204" pitchFamily="50" charset="-128"/>
              </a:rPr>
              <a:t>PR</a:t>
            </a:r>
            <a:r>
              <a:rPr lang="ja-JP" altLang="en-US" sz="800" dirty="0">
                <a:latin typeface="メイリオ" panose="020B0604030504040204" pitchFamily="50" charset="-128"/>
                <a:ea typeface="メイリオ" panose="020B0604030504040204" pitchFamily="50" charset="-128"/>
              </a:rPr>
              <a:t>　〇良質な水と棚田の活用（ブランド米など）　</a:t>
            </a:r>
            <a:endParaRPr lang="en-US" altLang="ja-JP" sz="800" dirty="0">
              <a:latin typeface="メイリオ" panose="020B0604030504040204" pitchFamily="50" charset="-128"/>
              <a:ea typeface="メイリオ" panose="020B0604030504040204" pitchFamily="50" charset="-128"/>
            </a:endParaRPr>
          </a:p>
          <a:p>
            <a:pPr>
              <a:lnSpc>
                <a:spcPts val="800"/>
              </a:lnSpc>
            </a:pPr>
            <a:r>
              <a:rPr lang="ja-JP" altLang="en-US" sz="800" dirty="0">
                <a:latin typeface="メイリオ" panose="020B0604030504040204" pitchFamily="50" charset="-128"/>
                <a:ea typeface="メイリオ" panose="020B0604030504040204" pitchFamily="50" charset="-128"/>
              </a:rPr>
              <a:t>〇次世代フルーツの創出（マンゴーなど</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　〇ふるさと納税返礼品の開発（メロンなど）</a:t>
            </a:r>
          </a:p>
        </p:txBody>
      </p:sp>
      <p:sp>
        <p:nvSpPr>
          <p:cNvPr id="4" name="正方形/長方形 3">
            <a:extLst>
              <a:ext uri="{FF2B5EF4-FFF2-40B4-BE49-F238E27FC236}">
                <a16:creationId xmlns:a16="http://schemas.microsoft.com/office/drawing/2014/main" id="{6B67AB58-C727-9F5C-8760-4E8C521F9346}"/>
              </a:ext>
            </a:extLst>
          </p:cNvPr>
          <p:cNvSpPr/>
          <p:nvPr/>
        </p:nvSpPr>
        <p:spPr>
          <a:xfrm>
            <a:off x="8831141" y="343874"/>
            <a:ext cx="1250861" cy="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lumMod val="25000"/>
                  </a:schemeClr>
                </a:solidFill>
              </a:rPr>
              <a:t>補足資料</a:t>
            </a:r>
          </a:p>
        </p:txBody>
      </p:sp>
    </p:spTree>
    <p:extLst>
      <p:ext uri="{BB962C8B-B14F-4D97-AF65-F5344CB8AC3E}">
        <p14:creationId xmlns:p14="http://schemas.microsoft.com/office/powerpoint/2010/main" val="162743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B65727F-9943-F879-20EC-5888FF088A88}"/>
              </a:ext>
            </a:extLst>
          </p:cNvPr>
          <p:cNvPicPr>
            <a:picLocks noChangeAspect="1"/>
          </p:cNvPicPr>
          <p:nvPr/>
        </p:nvPicPr>
        <p:blipFill>
          <a:blip r:embed="rId3" cstate="screen">
            <a:extLst>
              <a:ext uri="{28A0092B-C50C-407E-A947-70E740481C1C}">
                <a14:useLocalDpi xmlns:a14="http://schemas.microsoft.com/office/drawing/2010/main"/>
              </a:ext>
            </a:extLst>
          </a:blip>
          <a:srcRect l="12256" t="2999" r="12218" b="6479"/>
          <a:stretch>
            <a:fillRect/>
          </a:stretch>
        </p:blipFill>
        <p:spPr>
          <a:xfrm>
            <a:off x="1625601" y="880533"/>
            <a:ext cx="7665156" cy="5937956"/>
          </a:xfrm>
          <a:prstGeom prst="rect">
            <a:avLst/>
          </a:prstGeom>
        </p:spPr>
      </p:pic>
      <p:sp>
        <p:nvSpPr>
          <p:cNvPr id="10" name="テキスト ボックス 9">
            <a:extLst>
              <a:ext uri="{FF2B5EF4-FFF2-40B4-BE49-F238E27FC236}">
                <a16:creationId xmlns:a16="http://schemas.microsoft.com/office/drawing/2014/main" id="{EFEC02B7-DD6B-1A55-2FFF-A57F8A89978D}"/>
              </a:ext>
            </a:extLst>
          </p:cNvPr>
          <p:cNvSpPr txBox="1"/>
          <p:nvPr/>
        </p:nvSpPr>
        <p:spPr>
          <a:xfrm>
            <a:off x="2634579" y="5763463"/>
            <a:ext cx="3447284" cy="307777"/>
          </a:xfrm>
          <a:prstGeom prst="rect">
            <a:avLst/>
          </a:prstGeom>
          <a:noFill/>
        </p:spPr>
        <p:txBody>
          <a:bodyPr wrap="square">
            <a:spAutoFit/>
          </a:bodyPr>
          <a:lstStyle/>
          <a:p>
            <a:pPr algn="ctr"/>
            <a:r>
              <a:rPr lang="ja-JP" altLang="en-US" sz="1400" b="1" dirty="0">
                <a:solidFill>
                  <a:srgbClr val="52B479"/>
                </a:solidFill>
                <a:latin typeface="Yu Gothic" panose="020B0400000000000000" pitchFamily="34" charset="-128"/>
                <a:ea typeface="Yu Gothic" panose="020B0400000000000000" pitchFamily="34" charset="-128"/>
              </a:rPr>
              <a:t>金剛山周辺エリア</a:t>
            </a:r>
            <a:endParaRPr lang="ja-JP" altLang="en-US" sz="1400" b="1" dirty="0">
              <a:solidFill>
                <a:srgbClr val="52B479"/>
              </a:solidFill>
            </a:endParaRPr>
          </a:p>
        </p:txBody>
      </p:sp>
      <p:grpSp>
        <p:nvGrpSpPr>
          <p:cNvPr id="16" name="グループ化 15">
            <a:extLst>
              <a:ext uri="{FF2B5EF4-FFF2-40B4-BE49-F238E27FC236}">
                <a16:creationId xmlns:a16="http://schemas.microsoft.com/office/drawing/2014/main" id="{8F554239-28FE-F14A-AD8F-BDFBFB753062}"/>
              </a:ext>
            </a:extLst>
          </p:cNvPr>
          <p:cNvGrpSpPr/>
          <p:nvPr/>
        </p:nvGrpSpPr>
        <p:grpSpPr>
          <a:xfrm>
            <a:off x="3489680" y="2030880"/>
            <a:ext cx="819075" cy="261610"/>
            <a:chOff x="3559297" y="1904632"/>
            <a:chExt cx="937752" cy="261610"/>
          </a:xfrm>
        </p:grpSpPr>
        <p:sp>
          <p:nvSpPr>
            <p:cNvPr id="12" name="テキスト ボックス 11">
              <a:extLst>
                <a:ext uri="{FF2B5EF4-FFF2-40B4-BE49-F238E27FC236}">
                  <a16:creationId xmlns:a16="http://schemas.microsoft.com/office/drawing/2014/main" id="{AADAD9B0-7967-4D67-00B8-71FA449CC29E}"/>
                </a:ext>
              </a:extLst>
            </p:cNvPr>
            <p:cNvSpPr txBox="1"/>
            <p:nvPr/>
          </p:nvSpPr>
          <p:spPr>
            <a:xfrm>
              <a:off x="3559297" y="1904632"/>
              <a:ext cx="937752" cy="261610"/>
            </a:xfrm>
            <a:prstGeom prst="rect">
              <a:avLst/>
            </a:prstGeom>
            <a:noFill/>
          </p:spPr>
          <p:txBody>
            <a:bodyPr wrap="square">
              <a:spAutoFit/>
            </a:bodyPr>
            <a:lstStyle/>
            <a:p>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役場</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14" name="テキスト ボックス 13">
              <a:extLst>
                <a:ext uri="{FF2B5EF4-FFF2-40B4-BE49-F238E27FC236}">
                  <a16:creationId xmlns:a16="http://schemas.microsoft.com/office/drawing/2014/main" id="{2F5739C7-EEF5-70DE-A657-48FB440015D0}"/>
                </a:ext>
              </a:extLst>
            </p:cNvPr>
            <p:cNvSpPr txBox="1"/>
            <p:nvPr/>
          </p:nvSpPr>
          <p:spPr>
            <a:xfrm>
              <a:off x="3559297" y="1904632"/>
              <a:ext cx="541756" cy="261610"/>
            </a:xfrm>
            <a:prstGeom prst="rect">
              <a:avLst/>
            </a:prstGeom>
            <a:noFill/>
          </p:spPr>
          <p:txBody>
            <a:bodyPr wrap="square">
              <a:spAutoFit/>
            </a:bodyPr>
            <a:lstStyle/>
            <a:p>
              <a:r>
                <a:rPr lang="ja-JP" altLang="en-US" sz="1100" b="1">
                  <a:solidFill>
                    <a:srgbClr val="967869"/>
                  </a:solidFill>
                  <a:latin typeface="Yu Gothic" panose="020B0400000000000000" pitchFamily="34" charset="-128"/>
                  <a:ea typeface="Yu Gothic" panose="020B0400000000000000" pitchFamily="34" charset="-128"/>
                </a:rPr>
                <a:t>役場</a:t>
              </a:r>
              <a:endParaRPr lang="en-US" altLang="ja-JP" sz="1100" b="1" dirty="0">
                <a:solidFill>
                  <a:srgbClr val="967869"/>
                </a:solidFill>
                <a:latin typeface="Yu Gothic" panose="020B0400000000000000" pitchFamily="34" charset="-128"/>
                <a:ea typeface="Yu Gothic" panose="020B0400000000000000" pitchFamily="34" charset="-128"/>
              </a:endParaRPr>
            </a:p>
          </p:txBody>
        </p:sp>
      </p:grpSp>
      <p:sp>
        <p:nvSpPr>
          <p:cNvPr id="18" name="テキスト ボックス 17">
            <a:extLst>
              <a:ext uri="{FF2B5EF4-FFF2-40B4-BE49-F238E27FC236}">
                <a16:creationId xmlns:a16="http://schemas.microsoft.com/office/drawing/2014/main" id="{5E6A534C-59C5-CE08-72BF-F9700BA1F25D}"/>
              </a:ext>
            </a:extLst>
          </p:cNvPr>
          <p:cNvSpPr txBox="1"/>
          <p:nvPr/>
        </p:nvSpPr>
        <p:spPr>
          <a:xfrm>
            <a:off x="4043634" y="1710348"/>
            <a:ext cx="2127374" cy="600164"/>
          </a:xfrm>
          <a:prstGeom prst="rect">
            <a:avLst/>
          </a:prstGeom>
          <a:noFill/>
        </p:spPr>
        <p:txBody>
          <a:bodyPr wrap="square">
            <a:spAutoFit/>
          </a:bodyPr>
          <a:lstStyle/>
          <a:p>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道の駅ちはやあかさか</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a:p>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楠公誕生地</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a:p>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郷土資料館</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19" name="テキスト ボックス 18">
            <a:extLst>
              <a:ext uri="{FF2B5EF4-FFF2-40B4-BE49-F238E27FC236}">
                <a16:creationId xmlns:a16="http://schemas.microsoft.com/office/drawing/2014/main" id="{FACCA282-90C4-C484-DFFC-3E1EBC115309}"/>
              </a:ext>
            </a:extLst>
          </p:cNvPr>
          <p:cNvSpPr txBox="1"/>
          <p:nvPr/>
        </p:nvSpPr>
        <p:spPr>
          <a:xfrm flipH="1">
            <a:off x="4044470" y="1709063"/>
            <a:ext cx="1650068" cy="600164"/>
          </a:xfrm>
          <a:prstGeom prst="rect">
            <a:avLst/>
          </a:prstGeom>
          <a:noFill/>
        </p:spPr>
        <p:txBody>
          <a:bodyPr wrap="square">
            <a:spAutoFit/>
          </a:bodyPr>
          <a:lstStyle/>
          <a:p>
            <a:r>
              <a:rPr lang="ja-JP" altLang="en-US" sz="1100" b="1">
                <a:solidFill>
                  <a:srgbClr val="967869"/>
                </a:solidFill>
                <a:latin typeface="Yu Gothic" panose="020B0400000000000000" pitchFamily="34" charset="-128"/>
                <a:ea typeface="Yu Gothic" panose="020B0400000000000000" pitchFamily="34" charset="-128"/>
              </a:rPr>
              <a:t>道の駅ちはやあかさか</a:t>
            </a:r>
            <a:endParaRPr lang="en-US" altLang="ja-JP" sz="1100" b="1" dirty="0">
              <a:solidFill>
                <a:srgbClr val="967869"/>
              </a:solidFill>
              <a:latin typeface="Yu Gothic" panose="020B0400000000000000" pitchFamily="34" charset="-128"/>
              <a:ea typeface="Yu Gothic" panose="020B0400000000000000" pitchFamily="34" charset="-128"/>
            </a:endParaRPr>
          </a:p>
          <a:p>
            <a:r>
              <a:rPr lang="ja-JP" altLang="en-US" sz="1100" b="1">
                <a:solidFill>
                  <a:srgbClr val="967869"/>
                </a:solidFill>
                <a:latin typeface="Yu Gothic" panose="020B0400000000000000" pitchFamily="34" charset="-128"/>
                <a:ea typeface="Yu Gothic" panose="020B0400000000000000" pitchFamily="34" charset="-128"/>
              </a:rPr>
              <a:t>楠公誕生地</a:t>
            </a:r>
            <a:endParaRPr lang="en-US" altLang="ja-JP" sz="1100" b="1" dirty="0">
              <a:solidFill>
                <a:srgbClr val="967869"/>
              </a:solidFill>
              <a:latin typeface="Yu Gothic" panose="020B0400000000000000" pitchFamily="34" charset="-128"/>
              <a:ea typeface="Yu Gothic" panose="020B0400000000000000" pitchFamily="34" charset="-128"/>
            </a:endParaRPr>
          </a:p>
          <a:p>
            <a:r>
              <a:rPr lang="ja-JP" altLang="en-US" sz="1100" b="1">
                <a:solidFill>
                  <a:srgbClr val="967869"/>
                </a:solidFill>
                <a:latin typeface="Yu Gothic" panose="020B0400000000000000" pitchFamily="34" charset="-128"/>
                <a:ea typeface="Yu Gothic" panose="020B0400000000000000" pitchFamily="34" charset="-128"/>
              </a:rPr>
              <a:t>郷土資料館</a:t>
            </a:r>
            <a:endParaRPr lang="en-US" altLang="ja-JP" sz="1100" b="1" dirty="0">
              <a:solidFill>
                <a:srgbClr val="967869"/>
              </a:solidFill>
              <a:latin typeface="Yu Gothic" panose="020B0400000000000000" pitchFamily="34" charset="-128"/>
              <a:ea typeface="Yu Gothic" panose="020B0400000000000000" pitchFamily="34" charset="-128"/>
            </a:endParaRPr>
          </a:p>
        </p:txBody>
      </p:sp>
      <p:grpSp>
        <p:nvGrpSpPr>
          <p:cNvPr id="20" name="グループ化 19">
            <a:extLst>
              <a:ext uri="{FF2B5EF4-FFF2-40B4-BE49-F238E27FC236}">
                <a16:creationId xmlns:a16="http://schemas.microsoft.com/office/drawing/2014/main" id="{6B1A2396-F4B0-BF62-C6FB-58BDA9D36258}"/>
              </a:ext>
            </a:extLst>
          </p:cNvPr>
          <p:cNvGrpSpPr/>
          <p:nvPr/>
        </p:nvGrpSpPr>
        <p:grpSpPr>
          <a:xfrm>
            <a:off x="2958906" y="2558812"/>
            <a:ext cx="1089602" cy="432265"/>
            <a:chOff x="3657368" y="1818700"/>
            <a:chExt cx="1089602" cy="432265"/>
          </a:xfrm>
        </p:grpSpPr>
        <p:sp>
          <p:nvSpPr>
            <p:cNvPr id="21" name="テキスト ボックス 20">
              <a:extLst>
                <a:ext uri="{FF2B5EF4-FFF2-40B4-BE49-F238E27FC236}">
                  <a16:creationId xmlns:a16="http://schemas.microsoft.com/office/drawing/2014/main" id="{9D02FA3D-077A-BC18-A390-1BF6FDA3EFBA}"/>
                </a:ext>
              </a:extLst>
            </p:cNvPr>
            <p:cNvSpPr txBox="1"/>
            <p:nvPr/>
          </p:nvSpPr>
          <p:spPr>
            <a:xfrm>
              <a:off x="3657368" y="1818700"/>
              <a:ext cx="1089602" cy="430887"/>
            </a:xfrm>
            <a:prstGeom prst="rect">
              <a:avLst/>
            </a:prstGeom>
            <a:noFill/>
          </p:spPr>
          <p:txBody>
            <a:bodyPr wrap="square">
              <a:spAutoFit/>
            </a:bodyPr>
            <a:lstStyle/>
            <a:p>
              <a:pPr algn="ctr"/>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下赤坂の</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a:p>
              <a:pPr algn="ctr"/>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棚田</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E41B0D85-10E7-AD88-CD57-E64D62E3FBF8}"/>
                </a:ext>
              </a:extLst>
            </p:cNvPr>
            <p:cNvSpPr txBox="1"/>
            <p:nvPr/>
          </p:nvSpPr>
          <p:spPr>
            <a:xfrm>
              <a:off x="3823142" y="1820078"/>
              <a:ext cx="772274" cy="430887"/>
            </a:xfrm>
            <a:prstGeom prst="rect">
              <a:avLst/>
            </a:prstGeom>
            <a:noFill/>
          </p:spPr>
          <p:txBody>
            <a:bodyPr wrap="square">
              <a:spAutoFit/>
            </a:bodyPr>
            <a:lstStyle/>
            <a:p>
              <a:pPr algn="ctr"/>
              <a:r>
                <a:rPr lang="ja-JP" altLang="en-US" sz="1100" b="1">
                  <a:solidFill>
                    <a:srgbClr val="967869"/>
                  </a:solidFill>
                  <a:latin typeface="Yu Gothic" panose="020B0400000000000000" pitchFamily="34" charset="-128"/>
                  <a:ea typeface="Yu Gothic" panose="020B0400000000000000" pitchFamily="34" charset="-128"/>
                </a:rPr>
                <a:t>下赤阪の棚田</a:t>
              </a:r>
              <a:endParaRPr lang="en-US" altLang="ja-JP" sz="1100" b="1" dirty="0">
                <a:solidFill>
                  <a:srgbClr val="967869"/>
                </a:solidFill>
                <a:latin typeface="Yu Gothic" panose="020B0400000000000000" pitchFamily="34" charset="-128"/>
                <a:ea typeface="Yu Gothic" panose="020B0400000000000000" pitchFamily="34" charset="-128"/>
              </a:endParaRPr>
            </a:p>
          </p:txBody>
        </p:sp>
      </p:grpSp>
      <p:grpSp>
        <p:nvGrpSpPr>
          <p:cNvPr id="23" name="グループ化 22">
            <a:extLst>
              <a:ext uri="{FF2B5EF4-FFF2-40B4-BE49-F238E27FC236}">
                <a16:creationId xmlns:a16="http://schemas.microsoft.com/office/drawing/2014/main" id="{B01F0C89-49BA-A385-C97E-84FE968A4C25}"/>
              </a:ext>
            </a:extLst>
          </p:cNvPr>
          <p:cNvGrpSpPr/>
          <p:nvPr/>
        </p:nvGrpSpPr>
        <p:grpSpPr>
          <a:xfrm>
            <a:off x="6317732" y="4761638"/>
            <a:ext cx="1089602" cy="261610"/>
            <a:chOff x="3559297" y="1904632"/>
            <a:chExt cx="1089602" cy="261610"/>
          </a:xfrm>
        </p:grpSpPr>
        <p:sp>
          <p:nvSpPr>
            <p:cNvPr id="24" name="テキスト ボックス 23">
              <a:extLst>
                <a:ext uri="{FF2B5EF4-FFF2-40B4-BE49-F238E27FC236}">
                  <a16:creationId xmlns:a16="http://schemas.microsoft.com/office/drawing/2014/main" id="{78B974F1-4010-C8FB-56A2-13A085CBF2F1}"/>
                </a:ext>
              </a:extLst>
            </p:cNvPr>
            <p:cNvSpPr txBox="1"/>
            <p:nvPr/>
          </p:nvSpPr>
          <p:spPr>
            <a:xfrm>
              <a:off x="3559297" y="1904632"/>
              <a:ext cx="1089602" cy="261610"/>
            </a:xfrm>
            <a:prstGeom prst="rect">
              <a:avLst/>
            </a:prstGeom>
            <a:noFill/>
          </p:spPr>
          <p:txBody>
            <a:bodyPr wrap="square">
              <a:spAutoFit/>
            </a:bodyPr>
            <a:lstStyle/>
            <a:p>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金剛山</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25" name="テキスト ボックス 24">
              <a:extLst>
                <a:ext uri="{FF2B5EF4-FFF2-40B4-BE49-F238E27FC236}">
                  <a16:creationId xmlns:a16="http://schemas.microsoft.com/office/drawing/2014/main" id="{AE001E56-8A66-823D-B165-E39A3A69F06A}"/>
                </a:ext>
              </a:extLst>
            </p:cNvPr>
            <p:cNvSpPr txBox="1"/>
            <p:nvPr/>
          </p:nvSpPr>
          <p:spPr>
            <a:xfrm>
              <a:off x="3559297" y="1904632"/>
              <a:ext cx="772274" cy="261610"/>
            </a:xfrm>
            <a:prstGeom prst="rect">
              <a:avLst/>
            </a:prstGeom>
            <a:noFill/>
          </p:spPr>
          <p:txBody>
            <a:bodyPr wrap="square">
              <a:spAutoFit/>
            </a:bodyPr>
            <a:lstStyle/>
            <a:p>
              <a:r>
                <a:rPr lang="ja-JP" altLang="en-US" sz="1100" b="1">
                  <a:solidFill>
                    <a:srgbClr val="967869"/>
                  </a:solidFill>
                  <a:latin typeface="Yu Gothic" panose="020B0400000000000000" pitchFamily="34" charset="-128"/>
                  <a:ea typeface="Yu Gothic" panose="020B0400000000000000" pitchFamily="34" charset="-128"/>
                </a:rPr>
                <a:t>金剛山</a:t>
              </a:r>
              <a:endParaRPr lang="en-US" altLang="ja-JP" sz="1100" b="1" dirty="0">
                <a:solidFill>
                  <a:srgbClr val="967869"/>
                </a:solidFill>
                <a:latin typeface="Yu Gothic" panose="020B0400000000000000" pitchFamily="34" charset="-128"/>
                <a:ea typeface="Yu Gothic" panose="020B0400000000000000" pitchFamily="34" charset="-128"/>
              </a:endParaRPr>
            </a:p>
          </p:txBody>
        </p:sp>
      </p:grpSp>
      <p:grpSp>
        <p:nvGrpSpPr>
          <p:cNvPr id="27" name="グループ化 26">
            <a:extLst>
              <a:ext uri="{FF2B5EF4-FFF2-40B4-BE49-F238E27FC236}">
                <a16:creationId xmlns:a16="http://schemas.microsoft.com/office/drawing/2014/main" id="{D280C0AD-B130-2DDC-A19D-B38067B7D49A}"/>
              </a:ext>
            </a:extLst>
          </p:cNvPr>
          <p:cNvGrpSpPr/>
          <p:nvPr/>
        </p:nvGrpSpPr>
        <p:grpSpPr>
          <a:xfrm>
            <a:off x="4524787" y="5305968"/>
            <a:ext cx="1089602" cy="261610"/>
            <a:chOff x="3513721" y="1816161"/>
            <a:chExt cx="1089602" cy="261610"/>
          </a:xfrm>
        </p:grpSpPr>
        <p:sp>
          <p:nvSpPr>
            <p:cNvPr id="28" name="テキスト ボックス 27">
              <a:extLst>
                <a:ext uri="{FF2B5EF4-FFF2-40B4-BE49-F238E27FC236}">
                  <a16:creationId xmlns:a16="http://schemas.microsoft.com/office/drawing/2014/main" id="{414A8865-94C8-C1BB-1AAF-658CF7A44C10}"/>
                </a:ext>
              </a:extLst>
            </p:cNvPr>
            <p:cNvSpPr txBox="1"/>
            <p:nvPr/>
          </p:nvSpPr>
          <p:spPr>
            <a:xfrm>
              <a:off x="3513721" y="1816161"/>
              <a:ext cx="1089602" cy="261610"/>
            </a:xfrm>
            <a:prstGeom prst="rect">
              <a:avLst/>
            </a:prstGeom>
            <a:noFill/>
          </p:spPr>
          <p:txBody>
            <a:bodyPr wrap="square">
              <a:spAutoFit/>
            </a:bodyPr>
            <a:lstStyle/>
            <a:p>
              <a:pPr algn="ctr"/>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金剛登山口</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29" name="テキスト ボックス 28">
              <a:extLst>
                <a:ext uri="{FF2B5EF4-FFF2-40B4-BE49-F238E27FC236}">
                  <a16:creationId xmlns:a16="http://schemas.microsoft.com/office/drawing/2014/main" id="{3370A27D-08DE-6CBF-1817-FE6DDA8E6E40}"/>
                </a:ext>
              </a:extLst>
            </p:cNvPr>
            <p:cNvSpPr txBox="1"/>
            <p:nvPr/>
          </p:nvSpPr>
          <p:spPr>
            <a:xfrm>
              <a:off x="3592039" y="1816161"/>
              <a:ext cx="928148" cy="261610"/>
            </a:xfrm>
            <a:prstGeom prst="rect">
              <a:avLst/>
            </a:prstGeom>
            <a:noFill/>
          </p:spPr>
          <p:txBody>
            <a:bodyPr wrap="square">
              <a:spAutoFit/>
            </a:bodyPr>
            <a:lstStyle/>
            <a:p>
              <a:pPr algn="ctr"/>
              <a:r>
                <a:rPr lang="ja-JP" altLang="en-US" sz="1100" b="1">
                  <a:solidFill>
                    <a:srgbClr val="967869"/>
                  </a:solidFill>
                  <a:latin typeface="Yu Gothic" panose="020B0400000000000000" pitchFamily="34" charset="-128"/>
                  <a:ea typeface="Yu Gothic" panose="020B0400000000000000" pitchFamily="34" charset="-128"/>
                </a:rPr>
                <a:t>金剛登山口</a:t>
              </a:r>
              <a:endParaRPr lang="en-US" altLang="ja-JP" sz="1100" b="1" dirty="0">
                <a:solidFill>
                  <a:srgbClr val="967869"/>
                </a:solidFill>
                <a:latin typeface="Yu Gothic" panose="020B0400000000000000" pitchFamily="34" charset="-128"/>
                <a:ea typeface="Yu Gothic" panose="020B0400000000000000" pitchFamily="34" charset="-128"/>
              </a:endParaRPr>
            </a:p>
          </p:txBody>
        </p:sp>
      </p:grpSp>
      <p:grpSp>
        <p:nvGrpSpPr>
          <p:cNvPr id="30" name="グループ化 29">
            <a:extLst>
              <a:ext uri="{FF2B5EF4-FFF2-40B4-BE49-F238E27FC236}">
                <a16:creationId xmlns:a16="http://schemas.microsoft.com/office/drawing/2014/main" id="{BBAA45C2-4916-58BF-B0DD-A86EBCCCEB56}"/>
              </a:ext>
            </a:extLst>
          </p:cNvPr>
          <p:cNvGrpSpPr/>
          <p:nvPr/>
        </p:nvGrpSpPr>
        <p:grpSpPr>
          <a:xfrm>
            <a:off x="5542056" y="5919950"/>
            <a:ext cx="1226236" cy="430887"/>
            <a:chOff x="3296132" y="1789272"/>
            <a:chExt cx="1226236" cy="430887"/>
          </a:xfrm>
        </p:grpSpPr>
        <p:sp>
          <p:nvSpPr>
            <p:cNvPr id="31" name="テキスト ボックス 30">
              <a:extLst>
                <a:ext uri="{FF2B5EF4-FFF2-40B4-BE49-F238E27FC236}">
                  <a16:creationId xmlns:a16="http://schemas.microsoft.com/office/drawing/2014/main" id="{741A8665-27BB-8A20-BBB1-F39EB43A8AF9}"/>
                </a:ext>
              </a:extLst>
            </p:cNvPr>
            <p:cNvSpPr txBox="1"/>
            <p:nvPr/>
          </p:nvSpPr>
          <p:spPr>
            <a:xfrm>
              <a:off x="3296132" y="1789272"/>
              <a:ext cx="1226236" cy="430887"/>
            </a:xfrm>
            <a:prstGeom prst="rect">
              <a:avLst/>
            </a:prstGeom>
            <a:noFill/>
          </p:spPr>
          <p:txBody>
            <a:bodyPr wrap="square">
              <a:spAutoFit/>
            </a:bodyPr>
            <a:lstStyle/>
            <a:p>
              <a:pPr algn="ctr"/>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府立金剛登山道</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a:p>
              <a:pPr algn="ctr"/>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駐車場</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32" name="テキスト ボックス 31">
              <a:extLst>
                <a:ext uri="{FF2B5EF4-FFF2-40B4-BE49-F238E27FC236}">
                  <a16:creationId xmlns:a16="http://schemas.microsoft.com/office/drawing/2014/main" id="{EA9BCC0E-0040-D68D-FB92-94FAC164FDE5}"/>
                </a:ext>
              </a:extLst>
            </p:cNvPr>
            <p:cNvSpPr txBox="1"/>
            <p:nvPr/>
          </p:nvSpPr>
          <p:spPr>
            <a:xfrm>
              <a:off x="3307535" y="1789272"/>
              <a:ext cx="1208880" cy="430887"/>
            </a:xfrm>
            <a:prstGeom prst="rect">
              <a:avLst/>
            </a:prstGeom>
            <a:noFill/>
          </p:spPr>
          <p:txBody>
            <a:bodyPr wrap="square">
              <a:spAutoFit/>
            </a:bodyPr>
            <a:lstStyle/>
            <a:p>
              <a:pPr algn="ctr"/>
              <a:r>
                <a:rPr lang="ja-JP" altLang="en-US" sz="1100" b="1">
                  <a:solidFill>
                    <a:srgbClr val="967869"/>
                  </a:solidFill>
                  <a:latin typeface="Yu Gothic" panose="020B0400000000000000" pitchFamily="34" charset="-128"/>
                  <a:ea typeface="Yu Gothic" panose="020B0400000000000000" pitchFamily="34" charset="-128"/>
                </a:rPr>
                <a:t>府立金剛登山道駐車場</a:t>
              </a:r>
              <a:endParaRPr lang="en-US" altLang="ja-JP" sz="1100" b="1" dirty="0">
                <a:solidFill>
                  <a:srgbClr val="967869"/>
                </a:solidFill>
                <a:latin typeface="Yu Gothic" panose="020B0400000000000000" pitchFamily="34" charset="-128"/>
                <a:ea typeface="Yu Gothic" panose="020B0400000000000000" pitchFamily="34" charset="-128"/>
              </a:endParaRPr>
            </a:p>
          </p:txBody>
        </p:sp>
      </p:grpSp>
      <p:grpSp>
        <p:nvGrpSpPr>
          <p:cNvPr id="33" name="グループ化 32">
            <a:extLst>
              <a:ext uri="{FF2B5EF4-FFF2-40B4-BE49-F238E27FC236}">
                <a16:creationId xmlns:a16="http://schemas.microsoft.com/office/drawing/2014/main" id="{0B9F7A8F-B8FB-F399-37D7-9A89CB48AFE2}"/>
              </a:ext>
            </a:extLst>
          </p:cNvPr>
          <p:cNvGrpSpPr/>
          <p:nvPr/>
        </p:nvGrpSpPr>
        <p:grpSpPr>
          <a:xfrm>
            <a:off x="6822266" y="5182976"/>
            <a:ext cx="1226236" cy="389111"/>
            <a:chOff x="3422663" y="1903686"/>
            <a:chExt cx="1226236" cy="431833"/>
          </a:xfrm>
        </p:grpSpPr>
        <p:sp>
          <p:nvSpPr>
            <p:cNvPr id="34" name="テキスト ボックス 33">
              <a:extLst>
                <a:ext uri="{FF2B5EF4-FFF2-40B4-BE49-F238E27FC236}">
                  <a16:creationId xmlns:a16="http://schemas.microsoft.com/office/drawing/2014/main" id="{865B9138-0679-10B0-FE86-50412810F9BC}"/>
                </a:ext>
              </a:extLst>
            </p:cNvPr>
            <p:cNvSpPr txBox="1"/>
            <p:nvPr/>
          </p:nvSpPr>
          <p:spPr>
            <a:xfrm>
              <a:off x="3422663" y="1904632"/>
              <a:ext cx="1226236" cy="430887"/>
            </a:xfrm>
            <a:prstGeom prst="rect">
              <a:avLst/>
            </a:prstGeom>
            <a:noFill/>
          </p:spPr>
          <p:txBody>
            <a:bodyPr wrap="square">
              <a:spAutoFit/>
            </a:bodyPr>
            <a:lstStyle/>
            <a:p>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府民の森</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a:p>
              <a:r>
                <a:rPr lang="ja-JP" altLang="en-US" sz="1100" b="1">
                  <a:ln w="31750">
                    <a:solidFill>
                      <a:schemeClr val="bg1"/>
                    </a:solidFill>
                  </a:ln>
                  <a:solidFill>
                    <a:schemeClr val="bg1"/>
                  </a:solidFill>
                  <a:latin typeface="Yu Gothic" panose="020B0400000000000000" pitchFamily="34" charset="-128"/>
                  <a:ea typeface="Yu Gothic" panose="020B0400000000000000" pitchFamily="34" charset="-128"/>
                </a:rPr>
                <a:t>ちはや園地</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35" name="テキスト ボックス 34">
              <a:extLst>
                <a:ext uri="{FF2B5EF4-FFF2-40B4-BE49-F238E27FC236}">
                  <a16:creationId xmlns:a16="http://schemas.microsoft.com/office/drawing/2014/main" id="{8CDCAB8C-6ABB-7B37-F214-6AE6E1506E04}"/>
                </a:ext>
              </a:extLst>
            </p:cNvPr>
            <p:cNvSpPr txBox="1"/>
            <p:nvPr/>
          </p:nvSpPr>
          <p:spPr>
            <a:xfrm>
              <a:off x="3424991" y="1903686"/>
              <a:ext cx="1208880" cy="430887"/>
            </a:xfrm>
            <a:prstGeom prst="rect">
              <a:avLst/>
            </a:prstGeom>
            <a:noFill/>
          </p:spPr>
          <p:txBody>
            <a:bodyPr wrap="square">
              <a:spAutoFit/>
            </a:bodyPr>
            <a:lstStyle/>
            <a:p>
              <a:r>
                <a:rPr lang="ja-JP" altLang="en-US" sz="1100" b="1">
                  <a:solidFill>
                    <a:srgbClr val="967869"/>
                  </a:solidFill>
                  <a:latin typeface="Yu Gothic" panose="020B0400000000000000" pitchFamily="34" charset="-128"/>
                  <a:ea typeface="Yu Gothic" panose="020B0400000000000000" pitchFamily="34" charset="-128"/>
                </a:rPr>
                <a:t>府民の森</a:t>
              </a:r>
              <a:endParaRPr lang="en-US" altLang="ja-JP" sz="1100" b="1" dirty="0">
                <a:solidFill>
                  <a:srgbClr val="967869"/>
                </a:solidFill>
                <a:latin typeface="Yu Gothic" panose="020B0400000000000000" pitchFamily="34" charset="-128"/>
                <a:ea typeface="Yu Gothic" panose="020B0400000000000000" pitchFamily="34" charset="-128"/>
              </a:endParaRPr>
            </a:p>
            <a:p>
              <a:r>
                <a:rPr lang="ja-JP" altLang="en-US" sz="1100" b="1">
                  <a:solidFill>
                    <a:srgbClr val="967869"/>
                  </a:solidFill>
                  <a:latin typeface="Yu Gothic" panose="020B0400000000000000" pitchFamily="34" charset="-128"/>
                  <a:ea typeface="Yu Gothic" panose="020B0400000000000000" pitchFamily="34" charset="-128"/>
                </a:rPr>
                <a:t>ちはや園地</a:t>
              </a:r>
              <a:endParaRPr lang="en-US" altLang="ja-JP" sz="1100" b="1" dirty="0">
                <a:solidFill>
                  <a:srgbClr val="967869"/>
                </a:solidFill>
                <a:latin typeface="Yu Gothic" panose="020B0400000000000000" pitchFamily="34" charset="-128"/>
                <a:ea typeface="Yu Gothic" panose="020B0400000000000000" pitchFamily="34" charset="-128"/>
              </a:endParaRPr>
            </a:p>
          </p:txBody>
        </p:sp>
      </p:grpSp>
      <p:sp>
        <p:nvSpPr>
          <p:cNvPr id="47" name="テキスト ボックス 46">
            <a:extLst>
              <a:ext uri="{FF2B5EF4-FFF2-40B4-BE49-F238E27FC236}">
                <a16:creationId xmlns:a16="http://schemas.microsoft.com/office/drawing/2014/main" id="{4EA6F608-837A-4A90-1046-18F448E83E8B}"/>
              </a:ext>
            </a:extLst>
          </p:cNvPr>
          <p:cNvSpPr txBox="1"/>
          <p:nvPr/>
        </p:nvSpPr>
        <p:spPr>
          <a:xfrm>
            <a:off x="5456144" y="1463582"/>
            <a:ext cx="772274" cy="246221"/>
          </a:xfrm>
          <a:prstGeom prst="rect">
            <a:avLst/>
          </a:prstGeom>
          <a:noFill/>
        </p:spPr>
        <p:txBody>
          <a:bodyPr wrap="square">
            <a:spAutoFit/>
          </a:bodyPr>
          <a:lstStyle/>
          <a:p>
            <a:pPr algn="ctr"/>
            <a:r>
              <a:rPr lang="ja-JP" altLang="en-US" sz="1000" b="1">
                <a:solidFill>
                  <a:srgbClr val="B39882"/>
                </a:solidFill>
                <a:latin typeface="Yu Gothic" panose="020B0400000000000000" pitchFamily="34" charset="-128"/>
                <a:ea typeface="Yu Gothic" panose="020B0400000000000000" pitchFamily="34" charset="-128"/>
              </a:rPr>
              <a:t>河南町</a:t>
            </a:r>
            <a:endParaRPr lang="en-US" altLang="ja-JP" sz="1000" b="1" dirty="0">
              <a:solidFill>
                <a:srgbClr val="B39882"/>
              </a:solidFill>
              <a:latin typeface="Yu Gothic" panose="020B0400000000000000" pitchFamily="34" charset="-128"/>
              <a:ea typeface="Yu Gothic" panose="020B0400000000000000" pitchFamily="34" charset="-128"/>
            </a:endParaRPr>
          </a:p>
        </p:txBody>
      </p:sp>
      <p:sp>
        <p:nvSpPr>
          <p:cNvPr id="48" name="テキスト ボックス 47">
            <a:extLst>
              <a:ext uri="{FF2B5EF4-FFF2-40B4-BE49-F238E27FC236}">
                <a16:creationId xmlns:a16="http://schemas.microsoft.com/office/drawing/2014/main" id="{8A63B207-A393-95EF-B5FB-5649D68D7CDB}"/>
              </a:ext>
            </a:extLst>
          </p:cNvPr>
          <p:cNvSpPr txBox="1"/>
          <p:nvPr/>
        </p:nvSpPr>
        <p:spPr>
          <a:xfrm>
            <a:off x="7787812" y="2911292"/>
            <a:ext cx="772274" cy="246221"/>
          </a:xfrm>
          <a:prstGeom prst="rect">
            <a:avLst/>
          </a:prstGeom>
          <a:noFill/>
        </p:spPr>
        <p:txBody>
          <a:bodyPr wrap="square">
            <a:spAutoFit/>
          </a:bodyPr>
          <a:lstStyle/>
          <a:p>
            <a:pPr algn="ctr"/>
            <a:r>
              <a:rPr lang="ja-JP" altLang="en-US" sz="1000" b="1">
                <a:solidFill>
                  <a:srgbClr val="B39882"/>
                </a:solidFill>
                <a:latin typeface="Yu Gothic" panose="020B0400000000000000" pitchFamily="34" charset="-128"/>
                <a:ea typeface="Yu Gothic" panose="020B0400000000000000" pitchFamily="34" charset="-128"/>
              </a:rPr>
              <a:t>御所市</a:t>
            </a:r>
            <a:endParaRPr lang="en-US" altLang="ja-JP" sz="1000" b="1" dirty="0">
              <a:solidFill>
                <a:srgbClr val="B39882"/>
              </a:solidFill>
              <a:latin typeface="Yu Gothic" panose="020B0400000000000000" pitchFamily="34" charset="-128"/>
              <a:ea typeface="Yu Gothic" panose="020B0400000000000000" pitchFamily="34" charset="-128"/>
            </a:endParaRPr>
          </a:p>
        </p:txBody>
      </p:sp>
      <p:sp>
        <p:nvSpPr>
          <p:cNvPr id="49" name="テキスト ボックス 48">
            <a:extLst>
              <a:ext uri="{FF2B5EF4-FFF2-40B4-BE49-F238E27FC236}">
                <a16:creationId xmlns:a16="http://schemas.microsoft.com/office/drawing/2014/main" id="{5E23FECA-4DF7-976A-8F03-6F9B9CE9887F}"/>
              </a:ext>
            </a:extLst>
          </p:cNvPr>
          <p:cNvSpPr txBox="1"/>
          <p:nvPr/>
        </p:nvSpPr>
        <p:spPr>
          <a:xfrm>
            <a:off x="6772141" y="6431980"/>
            <a:ext cx="772274" cy="246221"/>
          </a:xfrm>
          <a:prstGeom prst="rect">
            <a:avLst/>
          </a:prstGeom>
          <a:noFill/>
        </p:spPr>
        <p:txBody>
          <a:bodyPr wrap="square">
            <a:spAutoFit/>
          </a:bodyPr>
          <a:lstStyle/>
          <a:p>
            <a:pPr algn="ctr"/>
            <a:r>
              <a:rPr lang="ja-JP" altLang="en-US" sz="1000" b="1">
                <a:solidFill>
                  <a:srgbClr val="B39882"/>
                </a:solidFill>
                <a:latin typeface="Yu Gothic" panose="020B0400000000000000" pitchFamily="34" charset="-128"/>
                <a:ea typeface="Yu Gothic" panose="020B0400000000000000" pitchFamily="34" charset="-128"/>
              </a:rPr>
              <a:t>五條市</a:t>
            </a:r>
            <a:endParaRPr lang="en-US" altLang="ja-JP" sz="1000" b="1" dirty="0">
              <a:solidFill>
                <a:srgbClr val="B39882"/>
              </a:solidFill>
              <a:latin typeface="Yu Gothic" panose="020B0400000000000000" pitchFamily="34" charset="-128"/>
              <a:ea typeface="Yu Gothic" panose="020B0400000000000000" pitchFamily="34" charset="-128"/>
            </a:endParaRPr>
          </a:p>
        </p:txBody>
      </p:sp>
      <p:sp>
        <p:nvSpPr>
          <p:cNvPr id="50" name="テキスト ボックス 49">
            <a:extLst>
              <a:ext uri="{FF2B5EF4-FFF2-40B4-BE49-F238E27FC236}">
                <a16:creationId xmlns:a16="http://schemas.microsoft.com/office/drawing/2014/main" id="{0BA3FB78-F4A3-9406-9EAF-8280A5066731}"/>
              </a:ext>
            </a:extLst>
          </p:cNvPr>
          <p:cNvSpPr txBox="1"/>
          <p:nvPr/>
        </p:nvSpPr>
        <p:spPr>
          <a:xfrm>
            <a:off x="2275269" y="5185366"/>
            <a:ext cx="958172" cy="246221"/>
          </a:xfrm>
          <a:prstGeom prst="rect">
            <a:avLst/>
          </a:prstGeom>
          <a:noFill/>
        </p:spPr>
        <p:txBody>
          <a:bodyPr wrap="square">
            <a:spAutoFit/>
          </a:bodyPr>
          <a:lstStyle/>
          <a:p>
            <a:pPr algn="ctr"/>
            <a:r>
              <a:rPr lang="ja-JP" altLang="en-US" sz="1000" b="1">
                <a:solidFill>
                  <a:srgbClr val="B39882"/>
                </a:solidFill>
                <a:latin typeface="Yu Gothic" panose="020B0400000000000000" pitchFamily="34" charset="-128"/>
                <a:ea typeface="Yu Gothic" panose="020B0400000000000000" pitchFamily="34" charset="-128"/>
              </a:rPr>
              <a:t>河内長野市</a:t>
            </a:r>
            <a:endParaRPr lang="en-US" altLang="ja-JP" sz="1000" b="1" dirty="0">
              <a:solidFill>
                <a:srgbClr val="B39882"/>
              </a:solidFill>
              <a:latin typeface="Yu Gothic" panose="020B0400000000000000" pitchFamily="34" charset="-128"/>
              <a:ea typeface="Yu Gothic" panose="020B0400000000000000" pitchFamily="34" charset="-128"/>
            </a:endParaRPr>
          </a:p>
        </p:txBody>
      </p:sp>
      <p:sp>
        <p:nvSpPr>
          <p:cNvPr id="51" name="テキスト ボックス 50">
            <a:extLst>
              <a:ext uri="{FF2B5EF4-FFF2-40B4-BE49-F238E27FC236}">
                <a16:creationId xmlns:a16="http://schemas.microsoft.com/office/drawing/2014/main" id="{F8D0BB76-D96D-7744-F25A-40A02350CA58}"/>
              </a:ext>
            </a:extLst>
          </p:cNvPr>
          <p:cNvSpPr txBox="1"/>
          <p:nvPr/>
        </p:nvSpPr>
        <p:spPr>
          <a:xfrm>
            <a:off x="1958104" y="1666697"/>
            <a:ext cx="958172" cy="246221"/>
          </a:xfrm>
          <a:prstGeom prst="rect">
            <a:avLst/>
          </a:prstGeom>
          <a:noFill/>
        </p:spPr>
        <p:txBody>
          <a:bodyPr wrap="square">
            <a:spAutoFit/>
          </a:bodyPr>
          <a:lstStyle/>
          <a:p>
            <a:pPr algn="ctr"/>
            <a:r>
              <a:rPr lang="ja-JP" altLang="en-US" sz="1000" b="1">
                <a:solidFill>
                  <a:srgbClr val="B39882"/>
                </a:solidFill>
                <a:latin typeface="Yu Gothic" panose="020B0400000000000000" pitchFamily="34" charset="-128"/>
                <a:ea typeface="Yu Gothic" panose="020B0400000000000000" pitchFamily="34" charset="-128"/>
              </a:rPr>
              <a:t>富田林市</a:t>
            </a:r>
            <a:endParaRPr lang="en-US" altLang="ja-JP" sz="1000" b="1" dirty="0">
              <a:solidFill>
                <a:srgbClr val="B39882"/>
              </a:solidFill>
              <a:latin typeface="Yu Gothic" panose="020B0400000000000000" pitchFamily="34" charset="-128"/>
              <a:ea typeface="Yu Gothic" panose="020B0400000000000000" pitchFamily="34" charset="-128"/>
            </a:endParaRPr>
          </a:p>
        </p:txBody>
      </p:sp>
      <p:sp>
        <p:nvSpPr>
          <p:cNvPr id="52" name="テキスト ボックス 51">
            <a:extLst>
              <a:ext uri="{FF2B5EF4-FFF2-40B4-BE49-F238E27FC236}">
                <a16:creationId xmlns:a16="http://schemas.microsoft.com/office/drawing/2014/main" id="{990A1D4E-5088-2E7C-8A5C-DD267B646A5C}"/>
              </a:ext>
            </a:extLst>
          </p:cNvPr>
          <p:cNvSpPr txBox="1"/>
          <p:nvPr/>
        </p:nvSpPr>
        <p:spPr>
          <a:xfrm>
            <a:off x="5960896" y="3709990"/>
            <a:ext cx="958172" cy="246221"/>
          </a:xfrm>
          <a:prstGeom prst="rect">
            <a:avLst/>
          </a:prstGeom>
          <a:noFill/>
        </p:spPr>
        <p:txBody>
          <a:bodyPr wrap="square">
            <a:spAutoFit/>
          </a:bodyPr>
          <a:lstStyle/>
          <a:p>
            <a:pPr algn="ctr"/>
            <a:r>
              <a:rPr lang="ja-JP" altLang="en-US" sz="1000" b="1">
                <a:solidFill>
                  <a:srgbClr val="B39882"/>
                </a:solidFill>
                <a:latin typeface="Yu Gothic" panose="020B0400000000000000" pitchFamily="34" charset="-128"/>
                <a:ea typeface="Yu Gothic" panose="020B0400000000000000" pitchFamily="34" charset="-128"/>
              </a:rPr>
              <a:t>千早赤阪村</a:t>
            </a:r>
            <a:endParaRPr lang="en-US" altLang="ja-JP" sz="1000" b="1" dirty="0">
              <a:solidFill>
                <a:srgbClr val="B39882"/>
              </a:solidFill>
              <a:latin typeface="Yu Gothic" panose="020B0400000000000000" pitchFamily="34" charset="-128"/>
              <a:ea typeface="Yu Gothic" panose="020B0400000000000000" pitchFamily="34" charset="-128"/>
            </a:endParaRPr>
          </a:p>
        </p:txBody>
      </p:sp>
      <p:sp>
        <p:nvSpPr>
          <p:cNvPr id="54" name="テキスト ボックス 53">
            <a:extLst>
              <a:ext uri="{FF2B5EF4-FFF2-40B4-BE49-F238E27FC236}">
                <a16:creationId xmlns:a16="http://schemas.microsoft.com/office/drawing/2014/main" id="{41AAA65C-4275-FF41-467D-F53A8F944307}"/>
              </a:ext>
            </a:extLst>
          </p:cNvPr>
          <p:cNvSpPr txBox="1"/>
          <p:nvPr/>
        </p:nvSpPr>
        <p:spPr>
          <a:xfrm>
            <a:off x="3559297" y="4648688"/>
            <a:ext cx="1390105" cy="246221"/>
          </a:xfrm>
          <a:prstGeom prst="rect">
            <a:avLst/>
          </a:prstGeom>
          <a:noFill/>
        </p:spPr>
        <p:txBody>
          <a:bodyPr wrap="square">
            <a:spAutoFit/>
          </a:bodyPr>
          <a:lstStyle/>
          <a:p>
            <a:pPr algn="ctr"/>
            <a:r>
              <a:rPr lang="ja-JP" altLang="en-US" sz="1000" b="1">
                <a:solidFill>
                  <a:srgbClr val="C88C32"/>
                </a:solidFill>
                <a:latin typeface="Yu Gothic" panose="020B0400000000000000" pitchFamily="34" charset="-128"/>
                <a:ea typeface="Yu Gothic" panose="020B0400000000000000" pitchFamily="34" charset="-128"/>
              </a:rPr>
              <a:t>府道富田林五条線</a:t>
            </a:r>
            <a:endParaRPr lang="en-US" altLang="ja-JP" sz="1000" b="1" dirty="0">
              <a:solidFill>
                <a:srgbClr val="C88C32"/>
              </a:solidFill>
              <a:latin typeface="Yu Gothic" panose="020B0400000000000000" pitchFamily="34" charset="-128"/>
              <a:ea typeface="Yu Gothic" panose="020B0400000000000000" pitchFamily="34" charset="-128"/>
            </a:endParaRPr>
          </a:p>
        </p:txBody>
      </p:sp>
      <p:sp>
        <p:nvSpPr>
          <p:cNvPr id="55" name="テキスト ボックス 54">
            <a:extLst>
              <a:ext uri="{FF2B5EF4-FFF2-40B4-BE49-F238E27FC236}">
                <a16:creationId xmlns:a16="http://schemas.microsoft.com/office/drawing/2014/main" id="{244EEDDB-B8ED-2029-1789-DB6B2098DB06}"/>
              </a:ext>
            </a:extLst>
          </p:cNvPr>
          <p:cNvSpPr txBox="1"/>
          <p:nvPr/>
        </p:nvSpPr>
        <p:spPr>
          <a:xfrm>
            <a:off x="3175647" y="4154893"/>
            <a:ext cx="1606265" cy="246221"/>
          </a:xfrm>
          <a:prstGeom prst="rect">
            <a:avLst/>
          </a:prstGeom>
          <a:noFill/>
        </p:spPr>
        <p:txBody>
          <a:bodyPr wrap="square">
            <a:spAutoFit/>
          </a:bodyPr>
          <a:lstStyle/>
          <a:p>
            <a:pPr algn="ctr"/>
            <a:r>
              <a:rPr lang="ja-JP" altLang="en-US" sz="1000" b="1">
                <a:ln w="31750">
                  <a:solidFill>
                    <a:schemeClr val="bg1"/>
                  </a:solidFill>
                </a:ln>
                <a:solidFill>
                  <a:schemeClr val="bg1"/>
                </a:solidFill>
                <a:latin typeface="Yu Gothic" panose="020B0400000000000000" pitchFamily="34" charset="-128"/>
                <a:ea typeface="Yu Gothic" panose="020B0400000000000000" pitchFamily="34" charset="-128"/>
              </a:rPr>
              <a:t>南河内フルーツロード</a:t>
            </a:r>
            <a:endParaRPr lang="en-US" altLang="ja-JP" sz="10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56" name="テキスト ボックス 55">
            <a:extLst>
              <a:ext uri="{FF2B5EF4-FFF2-40B4-BE49-F238E27FC236}">
                <a16:creationId xmlns:a16="http://schemas.microsoft.com/office/drawing/2014/main" id="{DB8261EF-004B-7767-CFBA-238A486F6B17}"/>
              </a:ext>
            </a:extLst>
          </p:cNvPr>
          <p:cNvSpPr txBox="1"/>
          <p:nvPr/>
        </p:nvSpPr>
        <p:spPr>
          <a:xfrm>
            <a:off x="6142474" y="3108429"/>
            <a:ext cx="1390105" cy="246221"/>
          </a:xfrm>
          <a:prstGeom prst="rect">
            <a:avLst/>
          </a:prstGeom>
          <a:noFill/>
        </p:spPr>
        <p:txBody>
          <a:bodyPr wrap="square">
            <a:spAutoFit/>
          </a:bodyPr>
          <a:lstStyle/>
          <a:p>
            <a:pPr algn="ctr"/>
            <a:r>
              <a:rPr lang="ja-JP" altLang="en-US" sz="1000" b="1">
                <a:solidFill>
                  <a:srgbClr val="465D6D"/>
                </a:solidFill>
                <a:latin typeface="Yu Gothic" panose="020B0400000000000000" pitchFamily="34" charset="-128"/>
                <a:ea typeface="Yu Gothic" panose="020B0400000000000000" pitchFamily="34" charset="-128"/>
              </a:rPr>
              <a:t>国道</a:t>
            </a:r>
            <a:r>
              <a:rPr lang="en-US" altLang="ja-JP" sz="1000" b="1" dirty="0">
                <a:solidFill>
                  <a:srgbClr val="465D6D"/>
                </a:solidFill>
                <a:latin typeface="Yu Gothic" panose="020B0400000000000000" pitchFamily="34" charset="-128"/>
                <a:ea typeface="Yu Gothic" panose="020B0400000000000000" pitchFamily="34" charset="-128"/>
              </a:rPr>
              <a:t>309</a:t>
            </a:r>
            <a:r>
              <a:rPr lang="ja-JP" altLang="en-US" sz="1000" b="1">
                <a:solidFill>
                  <a:srgbClr val="465D6D"/>
                </a:solidFill>
                <a:latin typeface="Yu Gothic" panose="020B0400000000000000" pitchFamily="34" charset="-128"/>
                <a:ea typeface="Yu Gothic" panose="020B0400000000000000" pitchFamily="34" charset="-128"/>
              </a:rPr>
              <a:t>号</a:t>
            </a:r>
            <a:endParaRPr lang="en-US" altLang="ja-JP" sz="1000" b="1" dirty="0">
              <a:solidFill>
                <a:srgbClr val="465D6D"/>
              </a:solidFill>
              <a:latin typeface="Yu Gothic" panose="020B0400000000000000" pitchFamily="34" charset="-128"/>
              <a:ea typeface="Yu Gothic" panose="020B0400000000000000" pitchFamily="34" charset="-128"/>
            </a:endParaRPr>
          </a:p>
        </p:txBody>
      </p:sp>
      <p:pic>
        <p:nvPicPr>
          <p:cNvPr id="57" name="図 56">
            <a:extLst>
              <a:ext uri="{FF2B5EF4-FFF2-40B4-BE49-F238E27FC236}">
                <a16:creationId xmlns:a16="http://schemas.microsoft.com/office/drawing/2014/main" id="{436B9A9C-4D40-0947-FE12-A560BB77B6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953" y="3473709"/>
            <a:ext cx="775117" cy="775117"/>
          </a:xfrm>
          <a:prstGeom prst="rect">
            <a:avLst/>
          </a:prstGeom>
          <a:effectLst>
            <a:softEdge rad="50800"/>
          </a:effectLst>
        </p:spPr>
      </p:pic>
      <p:sp>
        <p:nvSpPr>
          <p:cNvPr id="53" name="テキスト ボックス 52">
            <a:extLst>
              <a:ext uri="{FF2B5EF4-FFF2-40B4-BE49-F238E27FC236}">
                <a16:creationId xmlns:a16="http://schemas.microsoft.com/office/drawing/2014/main" id="{62E97FE3-6A9A-1451-E73E-36E1844748EE}"/>
              </a:ext>
            </a:extLst>
          </p:cNvPr>
          <p:cNvSpPr txBox="1"/>
          <p:nvPr/>
        </p:nvSpPr>
        <p:spPr>
          <a:xfrm>
            <a:off x="3175647" y="4154894"/>
            <a:ext cx="1606265" cy="246221"/>
          </a:xfrm>
          <a:prstGeom prst="rect">
            <a:avLst/>
          </a:prstGeom>
          <a:noFill/>
        </p:spPr>
        <p:txBody>
          <a:bodyPr wrap="square">
            <a:spAutoFit/>
          </a:bodyPr>
          <a:lstStyle/>
          <a:p>
            <a:pPr algn="ctr"/>
            <a:r>
              <a:rPr lang="ja-JP" altLang="en-US" sz="1000" b="1" dirty="0">
                <a:solidFill>
                  <a:srgbClr val="FF6975"/>
                </a:solidFill>
                <a:latin typeface="Yu Gothic" panose="020B0400000000000000" pitchFamily="34" charset="-128"/>
                <a:ea typeface="Yu Gothic" panose="020B0400000000000000" pitchFamily="34" charset="-128"/>
              </a:rPr>
              <a:t>南河内フルーツロード</a:t>
            </a:r>
            <a:endParaRPr lang="en-US" altLang="ja-JP" sz="1000" b="1" dirty="0">
              <a:solidFill>
                <a:srgbClr val="FF6975"/>
              </a:solidFill>
              <a:latin typeface="Yu Gothic" panose="020B0400000000000000" pitchFamily="34" charset="-128"/>
              <a:ea typeface="Yu Gothic" panose="020B0400000000000000" pitchFamily="34" charset="-128"/>
            </a:endParaRPr>
          </a:p>
        </p:txBody>
      </p:sp>
      <p:pic>
        <p:nvPicPr>
          <p:cNvPr id="4" name="図 3">
            <a:extLst>
              <a:ext uri="{FF2B5EF4-FFF2-40B4-BE49-F238E27FC236}">
                <a16:creationId xmlns:a16="http://schemas.microsoft.com/office/drawing/2014/main" id="{0DFB6302-3D7A-02D8-D1D9-25543A663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1066" y="1299070"/>
            <a:ext cx="775117" cy="775117"/>
          </a:xfrm>
          <a:prstGeom prst="rect">
            <a:avLst/>
          </a:prstGeom>
          <a:effectLst>
            <a:softEdge rad="50800"/>
          </a:effectLst>
        </p:spPr>
      </p:pic>
      <p:sp>
        <p:nvSpPr>
          <p:cNvPr id="9" name="テキスト ボックス 8">
            <a:extLst>
              <a:ext uri="{FF2B5EF4-FFF2-40B4-BE49-F238E27FC236}">
                <a16:creationId xmlns:a16="http://schemas.microsoft.com/office/drawing/2014/main" id="{CB3F3A88-D4AB-5AC4-5DA8-B265A78FAAEB}"/>
              </a:ext>
            </a:extLst>
          </p:cNvPr>
          <p:cNvSpPr txBox="1"/>
          <p:nvPr/>
        </p:nvSpPr>
        <p:spPr>
          <a:xfrm>
            <a:off x="3921256" y="2481894"/>
            <a:ext cx="645299" cy="261610"/>
          </a:xfrm>
          <a:prstGeom prst="rect">
            <a:avLst/>
          </a:prstGeom>
          <a:noFill/>
        </p:spPr>
        <p:txBody>
          <a:bodyPr wrap="square">
            <a:spAutoFit/>
          </a:bodyPr>
          <a:lstStyle/>
          <a:p>
            <a:r>
              <a:rPr lang="ja-JP" altLang="en-US" sz="1100" b="1" dirty="0">
                <a:ln w="31750">
                  <a:solidFill>
                    <a:schemeClr val="bg1"/>
                  </a:solidFill>
                </a:ln>
                <a:solidFill>
                  <a:schemeClr val="bg1"/>
                </a:solidFill>
                <a:latin typeface="Yu Gothic" panose="020B0400000000000000" pitchFamily="34" charset="-128"/>
                <a:ea typeface="Yu Gothic" panose="020B0400000000000000" pitchFamily="34" charset="-128"/>
              </a:rPr>
              <a:t>方検討</a:t>
            </a:r>
            <a:endParaRPr lang="en-US" altLang="ja-JP" sz="11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C420D9DE-7E71-D6DB-712D-3DA9AAE68C12}"/>
              </a:ext>
            </a:extLst>
          </p:cNvPr>
          <p:cNvSpPr txBox="1"/>
          <p:nvPr/>
        </p:nvSpPr>
        <p:spPr>
          <a:xfrm>
            <a:off x="3920111" y="2486677"/>
            <a:ext cx="645299" cy="261610"/>
          </a:xfrm>
          <a:prstGeom prst="rect">
            <a:avLst/>
          </a:prstGeom>
          <a:noFill/>
        </p:spPr>
        <p:txBody>
          <a:bodyPr wrap="square">
            <a:spAutoFit/>
          </a:bodyPr>
          <a:lstStyle/>
          <a:p>
            <a:r>
              <a:rPr lang="ja-JP" altLang="en-US" sz="1100" b="1" dirty="0">
                <a:solidFill>
                  <a:srgbClr val="967869"/>
                </a:solidFill>
                <a:latin typeface="Yu Gothic" panose="020B0400000000000000" pitchFamily="34" charset="-128"/>
                <a:ea typeface="Yu Gothic" panose="020B0400000000000000" pitchFamily="34" charset="-128"/>
              </a:rPr>
              <a:t>奉建塔</a:t>
            </a:r>
            <a:endParaRPr lang="en-US" altLang="ja-JP" sz="1100" b="1" dirty="0">
              <a:solidFill>
                <a:srgbClr val="967869"/>
              </a:solidFill>
              <a:latin typeface="Yu Gothic" panose="020B0400000000000000" pitchFamily="34" charset="-128"/>
              <a:ea typeface="Yu Gothic" panose="020B0400000000000000" pitchFamily="34" charset="-128"/>
            </a:endParaRPr>
          </a:p>
        </p:txBody>
      </p:sp>
      <p:sp>
        <p:nvSpPr>
          <p:cNvPr id="15" name="テキスト ボックス 14">
            <a:extLst>
              <a:ext uri="{FF2B5EF4-FFF2-40B4-BE49-F238E27FC236}">
                <a16:creationId xmlns:a16="http://schemas.microsoft.com/office/drawing/2014/main" id="{77E6EB73-A12C-0F6B-4B4C-3968AC0955E7}"/>
              </a:ext>
            </a:extLst>
          </p:cNvPr>
          <p:cNvSpPr txBox="1"/>
          <p:nvPr/>
        </p:nvSpPr>
        <p:spPr>
          <a:xfrm>
            <a:off x="6521854" y="5688372"/>
            <a:ext cx="1390105" cy="246221"/>
          </a:xfrm>
          <a:prstGeom prst="rect">
            <a:avLst/>
          </a:prstGeom>
          <a:noFill/>
          <a:ln w="25400">
            <a:noFill/>
          </a:ln>
        </p:spPr>
        <p:txBody>
          <a:bodyPr wrap="square">
            <a:spAutoFit/>
          </a:bodyPr>
          <a:lstStyle/>
          <a:p>
            <a:pPr algn="ctr"/>
            <a:r>
              <a:rPr lang="ja-JP" altLang="en-US" sz="1000" b="1">
                <a:ln w="31750">
                  <a:solidFill>
                    <a:schemeClr val="bg1"/>
                  </a:solidFill>
                </a:ln>
                <a:solidFill>
                  <a:schemeClr val="bg1"/>
                </a:solidFill>
                <a:latin typeface="Yu Gothic" panose="020B0400000000000000" pitchFamily="34" charset="-128"/>
                <a:ea typeface="Yu Gothic" panose="020B0400000000000000" pitchFamily="34" charset="-128"/>
              </a:rPr>
              <a:t>伏見林道・念仏坂</a:t>
            </a:r>
            <a:endParaRPr lang="en-US" altLang="ja-JP" sz="10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13" name="テキスト ボックス 12">
            <a:extLst>
              <a:ext uri="{FF2B5EF4-FFF2-40B4-BE49-F238E27FC236}">
                <a16:creationId xmlns:a16="http://schemas.microsoft.com/office/drawing/2014/main" id="{1C735F52-285C-E600-CF5A-CCB48B332919}"/>
              </a:ext>
            </a:extLst>
          </p:cNvPr>
          <p:cNvSpPr txBox="1"/>
          <p:nvPr/>
        </p:nvSpPr>
        <p:spPr>
          <a:xfrm>
            <a:off x="6521854" y="5688594"/>
            <a:ext cx="1390105" cy="246221"/>
          </a:xfrm>
          <a:prstGeom prst="rect">
            <a:avLst/>
          </a:prstGeom>
          <a:noFill/>
        </p:spPr>
        <p:txBody>
          <a:bodyPr wrap="square">
            <a:spAutoFit/>
          </a:bodyPr>
          <a:lstStyle/>
          <a:p>
            <a:pPr algn="ctr"/>
            <a:r>
              <a:rPr lang="ja-JP" altLang="en-US" sz="1000" b="1">
                <a:solidFill>
                  <a:srgbClr val="00A87A"/>
                </a:solidFill>
                <a:latin typeface="Yu Gothic" panose="020B0400000000000000" pitchFamily="34" charset="-128"/>
                <a:ea typeface="Yu Gothic" panose="020B0400000000000000" pitchFamily="34" charset="-128"/>
              </a:rPr>
              <a:t>伏見林道・念仏坂</a:t>
            </a:r>
            <a:endParaRPr lang="en-US" altLang="ja-JP" sz="1000" b="1" dirty="0">
              <a:solidFill>
                <a:srgbClr val="00A87A"/>
              </a:solidFill>
              <a:latin typeface="Yu Gothic" panose="020B0400000000000000" pitchFamily="34" charset="-128"/>
              <a:ea typeface="Yu Gothic" panose="020B0400000000000000" pitchFamily="34" charset="-128"/>
            </a:endParaRPr>
          </a:p>
        </p:txBody>
      </p:sp>
      <p:sp>
        <p:nvSpPr>
          <p:cNvPr id="43" name="テキスト ボックス 42">
            <a:extLst>
              <a:ext uri="{FF2B5EF4-FFF2-40B4-BE49-F238E27FC236}">
                <a16:creationId xmlns:a16="http://schemas.microsoft.com/office/drawing/2014/main" id="{1F5DBA83-A6AD-43ED-942E-83C386A37CDF}"/>
              </a:ext>
            </a:extLst>
          </p:cNvPr>
          <p:cNvSpPr txBox="1"/>
          <p:nvPr/>
        </p:nvSpPr>
        <p:spPr>
          <a:xfrm>
            <a:off x="5395170" y="1136045"/>
            <a:ext cx="1606265" cy="246221"/>
          </a:xfrm>
          <a:prstGeom prst="rect">
            <a:avLst/>
          </a:prstGeom>
          <a:noFill/>
        </p:spPr>
        <p:txBody>
          <a:bodyPr wrap="square">
            <a:spAutoFit/>
          </a:bodyPr>
          <a:lstStyle/>
          <a:p>
            <a:pPr algn="ctr"/>
            <a:r>
              <a:rPr lang="ja-JP" altLang="en-US" sz="1000" b="1" dirty="0">
                <a:solidFill>
                  <a:srgbClr val="FF6975"/>
                </a:solidFill>
                <a:latin typeface="Yu Gothic" panose="020B0400000000000000" pitchFamily="34" charset="-128"/>
                <a:ea typeface="Yu Gothic" panose="020B0400000000000000" pitchFamily="34" charset="-128"/>
              </a:rPr>
              <a:t>南河内フルーツロード</a:t>
            </a:r>
            <a:endParaRPr lang="en-US" altLang="ja-JP" sz="1000" b="1" dirty="0">
              <a:solidFill>
                <a:srgbClr val="FF6975"/>
              </a:solidFill>
              <a:latin typeface="Yu Gothic" panose="020B0400000000000000" pitchFamily="34" charset="-128"/>
              <a:ea typeface="Yu Gothic" panose="020B0400000000000000" pitchFamily="34" charset="-128"/>
            </a:endParaRPr>
          </a:p>
        </p:txBody>
      </p:sp>
      <p:sp>
        <p:nvSpPr>
          <p:cNvPr id="36" name="テキスト ボックス 35">
            <a:extLst>
              <a:ext uri="{FF2B5EF4-FFF2-40B4-BE49-F238E27FC236}">
                <a16:creationId xmlns:a16="http://schemas.microsoft.com/office/drawing/2014/main" id="{E9F47733-8C08-5858-518E-C4562A926CFE}"/>
              </a:ext>
            </a:extLst>
          </p:cNvPr>
          <p:cNvSpPr txBox="1"/>
          <p:nvPr/>
        </p:nvSpPr>
        <p:spPr>
          <a:xfrm>
            <a:off x="5099542" y="4863862"/>
            <a:ext cx="1390105" cy="246221"/>
          </a:xfrm>
          <a:prstGeom prst="rect">
            <a:avLst/>
          </a:prstGeom>
          <a:noFill/>
          <a:ln w="25400">
            <a:noFill/>
          </a:ln>
        </p:spPr>
        <p:txBody>
          <a:bodyPr wrap="square">
            <a:spAutoFit/>
          </a:bodyPr>
          <a:lstStyle/>
          <a:p>
            <a:pPr algn="ctr"/>
            <a:r>
              <a:rPr lang="ja-JP" altLang="en-US" sz="1000" b="1">
                <a:ln w="31750">
                  <a:solidFill>
                    <a:schemeClr val="bg1"/>
                  </a:solidFill>
                </a:ln>
                <a:solidFill>
                  <a:schemeClr val="bg1"/>
                </a:solidFill>
                <a:latin typeface="Yu Gothic" panose="020B0400000000000000" pitchFamily="34" charset="-128"/>
                <a:ea typeface="Yu Gothic" panose="020B0400000000000000" pitchFamily="34" charset="-128"/>
              </a:rPr>
              <a:t>千早本道</a:t>
            </a:r>
            <a:endParaRPr lang="en-US" altLang="ja-JP" sz="10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8" name="テキスト ボックス 7">
            <a:extLst>
              <a:ext uri="{FF2B5EF4-FFF2-40B4-BE49-F238E27FC236}">
                <a16:creationId xmlns:a16="http://schemas.microsoft.com/office/drawing/2014/main" id="{718A0D08-00D9-9B24-2338-EF8D452F2236}"/>
              </a:ext>
            </a:extLst>
          </p:cNvPr>
          <p:cNvSpPr txBox="1"/>
          <p:nvPr/>
        </p:nvSpPr>
        <p:spPr>
          <a:xfrm>
            <a:off x="5099543" y="4863862"/>
            <a:ext cx="1390105" cy="246221"/>
          </a:xfrm>
          <a:prstGeom prst="rect">
            <a:avLst/>
          </a:prstGeom>
          <a:noFill/>
        </p:spPr>
        <p:txBody>
          <a:bodyPr wrap="square">
            <a:spAutoFit/>
          </a:bodyPr>
          <a:lstStyle/>
          <a:p>
            <a:pPr algn="ctr"/>
            <a:r>
              <a:rPr lang="ja-JP" altLang="en-US" sz="1000" b="1">
                <a:solidFill>
                  <a:srgbClr val="7A5A6E"/>
                </a:solidFill>
                <a:latin typeface="Yu Gothic" panose="020B0400000000000000" pitchFamily="34" charset="-128"/>
                <a:ea typeface="Yu Gothic" panose="020B0400000000000000" pitchFamily="34" charset="-128"/>
              </a:rPr>
              <a:t>千早本道</a:t>
            </a:r>
            <a:endParaRPr lang="en-US" altLang="ja-JP" sz="1000" b="1" dirty="0">
              <a:solidFill>
                <a:srgbClr val="7A5A6E"/>
              </a:solidFill>
              <a:latin typeface="Yu Gothic" panose="020B0400000000000000" pitchFamily="34" charset="-128"/>
              <a:ea typeface="Yu Gothic" panose="020B0400000000000000" pitchFamily="34" charset="-128"/>
            </a:endParaRPr>
          </a:p>
        </p:txBody>
      </p:sp>
      <p:sp>
        <p:nvSpPr>
          <p:cNvPr id="38" name="テキスト ボックス 37">
            <a:extLst>
              <a:ext uri="{FF2B5EF4-FFF2-40B4-BE49-F238E27FC236}">
                <a16:creationId xmlns:a16="http://schemas.microsoft.com/office/drawing/2014/main" id="{12BCFD3D-5B35-E88B-3EEC-C976C1E8F74D}"/>
              </a:ext>
            </a:extLst>
          </p:cNvPr>
          <p:cNvSpPr txBox="1"/>
          <p:nvPr/>
        </p:nvSpPr>
        <p:spPr>
          <a:xfrm>
            <a:off x="7092094" y="1540815"/>
            <a:ext cx="1595084" cy="246221"/>
          </a:xfrm>
          <a:prstGeom prst="rect">
            <a:avLst/>
          </a:prstGeom>
          <a:noFill/>
          <a:ln w="25400">
            <a:noFill/>
          </a:ln>
        </p:spPr>
        <p:txBody>
          <a:bodyPr wrap="square">
            <a:spAutoFit/>
          </a:bodyPr>
          <a:lstStyle/>
          <a:p>
            <a:pPr algn="ctr"/>
            <a:r>
              <a:rPr lang="ja-JP" altLang="en-US" sz="1000" b="1">
                <a:ln w="31750">
                  <a:solidFill>
                    <a:schemeClr val="bg1"/>
                  </a:solidFill>
                </a:ln>
                <a:solidFill>
                  <a:schemeClr val="bg1"/>
                </a:solidFill>
                <a:latin typeface="Yu Gothic" panose="020B0400000000000000" pitchFamily="34" charset="-128"/>
                <a:ea typeface="Yu Gothic" panose="020B0400000000000000" pitchFamily="34" charset="-128"/>
              </a:rPr>
              <a:t>ダイヤモンドトレール</a:t>
            </a:r>
            <a:endParaRPr lang="en-US" altLang="ja-JP" sz="1000" b="1" dirty="0">
              <a:ln w="31750">
                <a:solidFill>
                  <a:schemeClr val="bg1"/>
                </a:solidFill>
              </a:ln>
              <a:solidFill>
                <a:schemeClr val="bg1"/>
              </a:solidFill>
              <a:latin typeface="Yu Gothic" panose="020B0400000000000000" pitchFamily="34" charset="-128"/>
              <a:ea typeface="Yu Gothic" panose="020B0400000000000000" pitchFamily="34" charset="-128"/>
            </a:endParaRPr>
          </a:p>
        </p:txBody>
      </p:sp>
      <p:sp>
        <p:nvSpPr>
          <p:cNvPr id="37" name="テキスト ボックス 36">
            <a:extLst>
              <a:ext uri="{FF2B5EF4-FFF2-40B4-BE49-F238E27FC236}">
                <a16:creationId xmlns:a16="http://schemas.microsoft.com/office/drawing/2014/main" id="{31871301-6EA0-90C4-794A-4649F7BB6A7D}"/>
              </a:ext>
            </a:extLst>
          </p:cNvPr>
          <p:cNvSpPr txBox="1"/>
          <p:nvPr/>
        </p:nvSpPr>
        <p:spPr>
          <a:xfrm>
            <a:off x="7133287" y="1540814"/>
            <a:ext cx="1512699" cy="246221"/>
          </a:xfrm>
          <a:prstGeom prst="rect">
            <a:avLst/>
          </a:prstGeom>
          <a:noFill/>
        </p:spPr>
        <p:txBody>
          <a:bodyPr wrap="square">
            <a:spAutoFit/>
          </a:bodyPr>
          <a:lstStyle/>
          <a:p>
            <a:pPr algn="ctr"/>
            <a:r>
              <a:rPr lang="ja-JP" altLang="en-US" sz="1000" b="1">
                <a:solidFill>
                  <a:srgbClr val="8A8A6B"/>
                </a:solidFill>
                <a:latin typeface="Yu Gothic" panose="020B0400000000000000" pitchFamily="34" charset="-128"/>
                <a:ea typeface="Yu Gothic" panose="020B0400000000000000" pitchFamily="34" charset="-128"/>
              </a:rPr>
              <a:t>ダイヤモンドトレール</a:t>
            </a:r>
            <a:endParaRPr lang="en-US" altLang="ja-JP" sz="1000" b="1" dirty="0">
              <a:solidFill>
                <a:srgbClr val="8A8A6B"/>
              </a:solidFill>
              <a:latin typeface="Yu Gothic" panose="020B0400000000000000" pitchFamily="34" charset="-128"/>
              <a:ea typeface="Yu Gothic" panose="020B0400000000000000" pitchFamily="34" charset="-128"/>
            </a:endParaRPr>
          </a:p>
        </p:txBody>
      </p:sp>
      <p:sp>
        <p:nvSpPr>
          <p:cNvPr id="2" name="スライド番号プレースホルダー 1">
            <a:extLst>
              <a:ext uri="{FF2B5EF4-FFF2-40B4-BE49-F238E27FC236}">
                <a16:creationId xmlns:a16="http://schemas.microsoft.com/office/drawing/2014/main" id="{D05C0404-98BC-BAC7-2E88-F57B60B40B5D}"/>
              </a:ext>
            </a:extLst>
          </p:cNvPr>
          <p:cNvSpPr>
            <a:spLocks noGrp="1"/>
          </p:cNvSpPr>
          <p:nvPr>
            <p:ph type="sldNum" sz="quarter" idx="12"/>
          </p:nvPr>
        </p:nvSpPr>
        <p:spPr/>
        <p:txBody>
          <a:bodyPr/>
          <a:lstStyle/>
          <a:p>
            <a:fld id="{9D190EBB-D665-DF45-A028-AEF9E2BB63F5}" type="slidenum">
              <a:rPr kumimoji="1" lang="ja-JP" altLang="en-US" smtClean="0"/>
              <a:t>17</a:t>
            </a:fld>
            <a:endParaRPr kumimoji="1" lang="ja-JP" altLang="en-US"/>
          </a:p>
        </p:txBody>
      </p:sp>
      <p:sp>
        <p:nvSpPr>
          <p:cNvPr id="5" name="タイトル 2">
            <a:extLst>
              <a:ext uri="{FF2B5EF4-FFF2-40B4-BE49-F238E27FC236}">
                <a16:creationId xmlns:a16="http://schemas.microsoft.com/office/drawing/2014/main" id="{EA731D7D-C0BA-9696-950D-A0B6ED6B4879}"/>
              </a:ext>
            </a:extLst>
          </p:cNvPr>
          <p:cNvSpPr>
            <a:spLocks noGrp="1"/>
          </p:cNvSpPr>
          <p:nvPr>
            <p:ph type="title"/>
          </p:nvPr>
        </p:nvSpPr>
        <p:spPr>
          <a:xfrm>
            <a:off x="545306" y="314357"/>
            <a:ext cx="9601199" cy="389111"/>
          </a:xfrm>
          <a:solidFill>
            <a:schemeClr val="bg1">
              <a:lumMod val="85000"/>
            </a:schemeClr>
          </a:solidFill>
        </p:spPr>
        <p:txBody>
          <a:bodyPr/>
          <a:lstStyle/>
          <a:p>
            <a:pPr algn="l"/>
            <a:r>
              <a:rPr kumimoji="1" lang="en-US" altLang="ja-JP" dirty="0">
                <a:latin typeface="+mn-ea"/>
                <a:ea typeface="+mn-ea"/>
              </a:rPr>
              <a:t>2</a:t>
            </a:r>
            <a:r>
              <a:rPr kumimoji="1" lang="ja-JP" altLang="en-US" dirty="0">
                <a:latin typeface="+mn-ea"/>
                <a:ea typeface="+mn-ea"/>
              </a:rPr>
              <a:t>拠点と回遊のイメージ図</a:t>
            </a:r>
          </a:p>
        </p:txBody>
      </p:sp>
      <p:sp>
        <p:nvSpPr>
          <p:cNvPr id="11" name="テキスト ボックス 10">
            <a:extLst>
              <a:ext uri="{FF2B5EF4-FFF2-40B4-BE49-F238E27FC236}">
                <a16:creationId xmlns:a16="http://schemas.microsoft.com/office/drawing/2014/main" id="{7AFA9474-8D80-3EA9-7740-375DED6CD155}"/>
              </a:ext>
            </a:extLst>
          </p:cNvPr>
          <p:cNvSpPr txBox="1"/>
          <p:nvPr/>
        </p:nvSpPr>
        <p:spPr>
          <a:xfrm>
            <a:off x="1507004" y="2200975"/>
            <a:ext cx="2255149" cy="523220"/>
          </a:xfrm>
          <a:prstGeom prst="rect">
            <a:avLst/>
          </a:prstGeom>
          <a:noFill/>
        </p:spPr>
        <p:txBody>
          <a:bodyPr wrap="square">
            <a:spAutoFit/>
          </a:bodyPr>
          <a:lstStyle/>
          <a:p>
            <a:pPr algn="ctr"/>
            <a:r>
              <a:rPr lang="ja-JP" altLang="en-US" sz="1400" b="1" dirty="0">
                <a:solidFill>
                  <a:srgbClr val="D39646"/>
                </a:solidFill>
                <a:latin typeface="Yu Gothic" panose="020B0400000000000000" pitchFamily="34" charset="-128"/>
                <a:ea typeface="Yu Gothic" panose="020B0400000000000000" pitchFamily="34" charset="-128"/>
              </a:rPr>
              <a:t>楠公誕生地</a:t>
            </a:r>
            <a:endParaRPr lang="en-US" altLang="ja-JP" sz="1400" b="1" dirty="0">
              <a:solidFill>
                <a:srgbClr val="D39646"/>
              </a:solidFill>
              <a:latin typeface="Yu Gothic" panose="020B0400000000000000" pitchFamily="34" charset="-128"/>
              <a:ea typeface="Yu Gothic" panose="020B0400000000000000" pitchFamily="34" charset="-128"/>
            </a:endParaRPr>
          </a:p>
          <a:p>
            <a:pPr algn="ctr"/>
            <a:r>
              <a:rPr lang="ja-JP" altLang="en-US" sz="1400" b="1" dirty="0">
                <a:solidFill>
                  <a:srgbClr val="D39646"/>
                </a:solidFill>
                <a:latin typeface="Yu Gothic" panose="020B0400000000000000" pitchFamily="34" charset="-128"/>
                <a:ea typeface="Yu Gothic" panose="020B0400000000000000" pitchFamily="34" charset="-128"/>
              </a:rPr>
              <a:t>周辺エリア</a:t>
            </a:r>
            <a:endParaRPr lang="ja-JP" altLang="en-US" sz="1400" b="1" dirty="0">
              <a:solidFill>
                <a:srgbClr val="D39646"/>
              </a:solidFill>
            </a:endParaRPr>
          </a:p>
        </p:txBody>
      </p:sp>
      <p:sp>
        <p:nvSpPr>
          <p:cNvPr id="3" name="正方形/長方形 2">
            <a:extLst>
              <a:ext uri="{FF2B5EF4-FFF2-40B4-BE49-F238E27FC236}">
                <a16:creationId xmlns:a16="http://schemas.microsoft.com/office/drawing/2014/main" id="{06D9916E-E77E-570F-229C-F9B162A7C07E}"/>
              </a:ext>
            </a:extLst>
          </p:cNvPr>
          <p:cNvSpPr/>
          <p:nvPr/>
        </p:nvSpPr>
        <p:spPr>
          <a:xfrm>
            <a:off x="8831141" y="343874"/>
            <a:ext cx="1250861" cy="319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lumMod val="25000"/>
                  </a:schemeClr>
                </a:solidFill>
              </a:rPr>
              <a:t>補足資料</a:t>
            </a:r>
          </a:p>
        </p:txBody>
      </p:sp>
      <p:sp>
        <p:nvSpPr>
          <p:cNvPr id="40" name="正方形/長方形 39">
            <a:extLst>
              <a:ext uri="{FF2B5EF4-FFF2-40B4-BE49-F238E27FC236}">
                <a16:creationId xmlns:a16="http://schemas.microsoft.com/office/drawing/2014/main" id="{ABDC548E-5290-EFCF-28DE-52DB613125A3}"/>
              </a:ext>
            </a:extLst>
          </p:cNvPr>
          <p:cNvSpPr/>
          <p:nvPr/>
        </p:nvSpPr>
        <p:spPr>
          <a:xfrm>
            <a:off x="4860876" y="3610711"/>
            <a:ext cx="1060369" cy="4159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300">
                <a:solidFill>
                  <a:schemeClr val="bg1"/>
                </a:solidFill>
              </a:rPr>
              <a:t>回遊</a:t>
            </a:r>
          </a:p>
        </p:txBody>
      </p:sp>
    </p:spTree>
    <p:extLst>
      <p:ext uri="{BB962C8B-B14F-4D97-AF65-F5344CB8AC3E}">
        <p14:creationId xmlns:p14="http://schemas.microsoft.com/office/powerpoint/2010/main" val="223768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8C6AF-4867-9689-DC0B-947EDC35034C}"/>
            </a:ext>
          </a:extLst>
        </p:cNvPr>
        <p:cNvGrpSpPr/>
        <p:nvPr/>
      </p:nvGrpSpPr>
      <p:grpSpPr>
        <a:xfrm>
          <a:off x="0" y="0"/>
          <a:ext cx="0" cy="0"/>
          <a:chOff x="0" y="0"/>
          <a:chExt cx="0" cy="0"/>
        </a:xfrm>
      </p:grpSpPr>
      <p:sp>
        <p:nvSpPr>
          <p:cNvPr id="4" name="タイトル 1">
            <a:extLst>
              <a:ext uri="{FF2B5EF4-FFF2-40B4-BE49-F238E27FC236}">
                <a16:creationId xmlns:a16="http://schemas.microsoft.com/office/drawing/2014/main" id="{73596A05-95DE-F2EC-9455-B500EEC86A04}"/>
              </a:ext>
            </a:extLst>
          </p:cNvPr>
          <p:cNvSpPr txBox="1">
            <a:spLocks/>
          </p:cNvSpPr>
          <p:nvPr/>
        </p:nvSpPr>
        <p:spPr>
          <a:xfrm>
            <a:off x="1639814" y="299797"/>
            <a:ext cx="7412181" cy="443287"/>
          </a:xfrm>
          <a:prstGeom prst="rect">
            <a:avLst/>
          </a:prstGeom>
        </p:spPr>
        <p:txBody>
          <a:bodyPr vert="horz" lIns="90000" tIns="45720" rIns="91440" bIns="45720" rtlCol="0" anchor="ctr" anchorCtr="0">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nSpc>
                <a:spcPct val="150000"/>
              </a:lnSpc>
            </a:pPr>
            <a:r>
              <a:rPr lang="ja-JP" altLang="ja-JP" sz="2400" spc="300" dirty="0">
                <a:latin typeface="Yu Gothic Medium" panose="020B0400000000000000" pitchFamily="34" charset="-128"/>
                <a:ea typeface="Yu Gothic Medium" panose="020B0400000000000000" pitchFamily="34" charset="-128"/>
              </a:rPr>
              <a:t>目次 </a:t>
            </a:r>
            <a:endParaRPr lang="ja-JP" altLang="en-US" sz="2400" spc="300" dirty="0">
              <a:latin typeface="Yu Gothic Medium" panose="020B0400000000000000" pitchFamily="34" charset="-128"/>
              <a:ea typeface="Yu Gothic Medium" panose="020B0400000000000000" pitchFamily="34" charset="-128"/>
            </a:endParaRPr>
          </a:p>
        </p:txBody>
      </p:sp>
      <p:cxnSp>
        <p:nvCxnSpPr>
          <p:cNvPr id="14" name="直線コネクタ 13">
            <a:extLst>
              <a:ext uri="{FF2B5EF4-FFF2-40B4-BE49-F238E27FC236}">
                <a16:creationId xmlns:a16="http://schemas.microsoft.com/office/drawing/2014/main" id="{D8A12669-5E3D-DD95-9A17-E1844A6AF317}"/>
              </a:ext>
            </a:extLst>
          </p:cNvPr>
          <p:cNvCxnSpPr>
            <a:cxnSpLocks/>
          </p:cNvCxnSpPr>
          <p:nvPr/>
        </p:nvCxnSpPr>
        <p:spPr>
          <a:xfrm>
            <a:off x="546129" y="808014"/>
            <a:ext cx="9599553" cy="0"/>
          </a:xfrm>
          <a:prstGeom prst="line">
            <a:avLst/>
          </a:prstGeom>
          <a:ln w="12700">
            <a:solidFill>
              <a:schemeClr val="tx1"/>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CBC81AD3-AB65-1E6C-968A-44BBC1461121}"/>
              </a:ext>
            </a:extLst>
          </p:cNvPr>
          <p:cNvSpPr txBox="1"/>
          <p:nvPr/>
        </p:nvSpPr>
        <p:spPr>
          <a:xfrm>
            <a:off x="7963786" y="2808233"/>
            <a:ext cx="2762182" cy="1938992"/>
          </a:xfrm>
          <a:prstGeom prst="rect">
            <a:avLst/>
          </a:prstGeom>
          <a:noFill/>
        </p:spPr>
        <p:txBody>
          <a:bodyPr wrap="square">
            <a:spAutoFit/>
          </a:bodyPr>
          <a:lstStyle/>
          <a:p>
            <a:r>
              <a:rPr lang="ja-JP" altLang="en-US" sz="1000" dirty="0"/>
              <a:t>①秋の金剛山  千早川マス釣場</a:t>
            </a:r>
            <a:endParaRPr lang="en-US" altLang="ja-JP" sz="1000" dirty="0"/>
          </a:p>
          <a:p>
            <a:r>
              <a:rPr lang="ja-JP" altLang="en-US" sz="1000" dirty="0"/>
              <a:t>②森林整備後（間伐材を利用した筋工）</a:t>
            </a:r>
            <a:endParaRPr lang="en-US" altLang="ja-JP" sz="1000" dirty="0"/>
          </a:p>
          <a:p>
            <a:r>
              <a:rPr lang="ja-JP" altLang="en-US" sz="1000" dirty="0"/>
              <a:t>③ブランドいちご「ちはや姫」</a:t>
            </a:r>
          </a:p>
          <a:p>
            <a:r>
              <a:rPr lang="ja-JP" altLang="en-US" sz="1000" dirty="0"/>
              <a:t>④冬の金剛山 ちはや園地の雪景色</a:t>
            </a:r>
            <a:endParaRPr lang="en-US" altLang="ja-JP" sz="1000" dirty="0"/>
          </a:p>
          <a:p>
            <a:r>
              <a:rPr lang="ja-JP" altLang="en-US" sz="1000" dirty="0"/>
              <a:t>⑤星空観測会（ちはや園地）</a:t>
            </a:r>
            <a:endParaRPr lang="en-US" altLang="ja-JP" sz="1000" dirty="0"/>
          </a:p>
          <a:p>
            <a:r>
              <a:rPr lang="ja-JP" altLang="en-US" sz="1000" dirty="0"/>
              <a:t>⑥夏の金剛山 ピクニック広場（ちはや園地）</a:t>
            </a:r>
            <a:endParaRPr lang="en-US" altLang="ja-JP" sz="1000" dirty="0"/>
          </a:p>
          <a:p>
            <a:r>
              <a:rPr lang="ja-JP" altLang="en-US" sz="1000" dirty="0"/>
              <a:t>⑦奉建塔</a:t>
            </a:r>
            <a:endParaRPr lang="en-US" altLang="ja-JP" sz="1000" dirty="0"/>
          </a:p>
          <a:p>
            <a:r>
              <a:rPr lang="ja-JP" altLang="en-US" sz="1000" dirty="0"/>
              <a:t>⑧亀寶山 西恩寺の紅葉</a:t>
            </a:r>
            <a:endParaRPr lang="en-US" altLang="ja-JP" sz="1000" dirty="0"/>
          </a:p>
          <a:p>
            <a:r>
              <a:rPr lang="ja-JP" altLang="en-US" sz="1000" dirty="0"/>
              <a:t>⑨いちごの観光農園</a:t>
            </a:r>
            <a:endParaRPr lang="en-US" altLang="ja-JP" sz="1000" dirty="0"/>
          </a:p>
          <a:p>
            <a:r>
              <a:rPr lang="ja-JP" altLang="en-US" sz="1000" dirty="0"/>
              <a:t>⑩春の金剛山 桜</a:t>
            </a:r>
            <a:endParaRPr lang="en-US" altLang="ja-JP" sz="1000" dirty="0"/>
          </a:p>
          <a:p>
            <a:r>
              <a:rPr lang="ja-JP" altLang="en-US" sz="1000" dirty="0"/>
              <a:t>⑪下赤阪の棚田</a:t>
            </a:r>
            <a:endParaRPr lang="en-US" altLang="ja-JP" sz="1000" dirty="0"/>
          </a:p>
          <a:p>
            <a:r>
              <a:rPr lang="ja-JP" altLang="en-US" sz="1000" dirty="0"/>
              <a:t>⑫奉建塔の水仙群</a:t>
            </a:r>
          </a:p>
        </p:txBody>
      </p:sp>
      <p:grpSp>
        <p:nvGrpSpPr>
          <p:cNvPr id="2" name="グループ化 1">
            <a:extLst>
              <a:ext uri="{FF2B5EF4-FFF2-40B4-BE49-F238E27FC236}">
                <a16:creationId xmlns:a16="http://schemas.microsoft.com/office/drawing/2014/main" id="{4BB992DC-7705-4D75-8258-4D14A5E6B848}"/>
              </a:ext>
            </a:extLst>
          </p:cNvPr>
          <p:cNvGrpSpPr/>
          <p:nvPr/>
        </p:nvGrpSpPr>
        <p:grpSpPr>
          <a:xfrm>
            <a:off x="7948747" y="1457941"/>
            <a:ext cx="2196935" cy="1536872"/>
            <a:chOff x="6390446" y="6266045"/>
            <a:chExt cx="1748635" cy="1160314"/>
          </a:xfrm>
        </p:grpSpPr>
        <p:pic>
          <p:nvPicPr>
            <p:cNvPr id="5" name="図 4">
              <a:extLst>
                <a:ext uri="{FF2B5EF4-FFF2-40B4-BE49-F238E27FC236}">
                  <a16:creationId xmlns:a16="http://schemas.microsoft.com/office/drawing/2014/main" id="{53ECF515-944A-F7B2-C17B-621F4DA1A2EA}"/>
                </a:ext>
              </a:extLst>
            </p:cNvPr>
            <p:cNvPicPr>
              <a:picLocks noChangeAspect="1"/>
            </p:cNvPicPr>
            <p:nvPr/>
          </p:nvPicPr>
          <p:blipFill>
            <a:blip r:embed="rId3" cstate="screen">
              <a:extLst>
                <a:ext uri="{28A0092B-C50C-407E-A947-70E740481C1C}">
                  <a14:useLocalDpi xmlns:a14="http://schemas.microsoft.com/office/drawing/2010/main"/>
                </a:ext>
              </a:extLst>
            </a:blip>
            <a:srcRect l="18834" t="27434" r="13256"/>
            <a:stretch>
              <a:fillRect/>
            </a:stretch>
          </p:blipFill>
          <p:spPr>
            <a:xfrm>
              <a:off x="6458553" y="6266045"/>
              <a:ext cx="1463040" cy="1046859"/>
            </a:xfrm>
            <a:prstGeom prst="rect">
              <a:avLst/>
            </a:prstGeom>
          </p:spPr>
        </p:pic>
        <p:sp>
          <p:nvSpPr>
            <p:cNvPr id="6" name="テキスト ボックス 5">
              <a:extLst>
                <a:ext uri="{FF2B5EF4-FFF2-40B4-BE49-F238E27FC236}">
                  <a16:creationId xmlns:a16="http://schemas.microsoft.com/office/drawing/2014/main" id="{BE606295-74E8-2BDF-FBF2-F4C3B6C7F81D}"/>
                </a:ext>
              </a:extLst>
            </p:cNvPr>
            <p:cNvSpPr txBox="1"/>
            <p:nvPr/>
          </p:nvSpPr>
          <p:spPr>
            <a:xfrm>
              <a:off x="6565622" y="7099684"/>
              <a:ext cx="434671" cy="326675"/>
            </a:xfrm>
            <a:prstGeom prst="rect">
              <a:avLst/>
            </a:prstGeom>
            <a:noFill/>
          </p:spPr>
          <p:txBody>
            <a:bodyPr wrap="square" rtlCol="0">
              <a:spAutoFit/>
            </a:bodyPr>
            <a:lstStyle/>
            <a:p>
              <a:r>
                <a:rPr lang="ja-JP" altLang="en-US" sz="1000" b="1" dirty="0">
                  <a:solidFill>
                    <a:schemeClr val="bg2">
                      <a:lumMod val="25000"/>
                    </a:schemeClr>
                  </a:solidFill>
                </a:rPr>
                <a:t>①</a:t>
              </a:r>
              <a:endParaRPr kumimoji="1" lang="ja-JP" altLang="en-US" sz="1000" dirty="0"/>
            </a:p>
          </p:txBody>
        </p:sp>
        <p:sp>
          <p:nvSpPr>
            <p:cNvPr id="12" name="テキスト ボックス 11">
              <a:extLst>
                <a:ext uri="{FF2B5EF4-FFF2-40B4-BE49-F238E27FC236}">
                  <a16:creationId xmlns:a16="http://schemas.microsoft.com/office/drawing/2014/main" id="{51D938DD-DE4D-C027-8DAF-FA2E046D8110}"/>
                </a:ext>
              </a:extLst>
            </p:cNvPr>
            <p:cNvSpPr txBox="1"/>
            <p:nvPr/>
          </p:nvSpPr>
          <p:spPr>
            <a:xfrm>
              <a:off x="6390446" y="6900064"/>
              <a:ext cx="434671" cy="246221"/>
            </a:xfrm>
            <a:prstGeom prst="rect">
              <a:avLst/>
            </a:prstGeom>
            <a:noFill/>
          </p:spPr>
          <p:txBody>
            <a:bodyPr wrap="square" rtlCol="0">
              <a:spAutoFit/>
            </a:bodyPr>
            <a:lstStyle/>
            <a:p>
              <a:r>
                <a:rPr lang="en-US" altLang="ja-JP" sz="1000" b="1" dirty="0">
                  <a:solidFill>
                    <a:schemeClr val="bg2">
                      <a:lumMod val="25000"/>
                    </a:schemeClr>
                  </a:solidFill>
                </a:rPr>
                <a:t>②</a:t>
              </a:r>
              <a:endParaRPr kumimoji="1" lang="ja-JP" altLang="en-US" sz="1000" dirty="0"/>
            </a:p>
          </p:txBody>
        </p:sp>
        <p:sp>
          <p:nvSpPr>
            <p:cNvPr id="13" name="テキスト ボックス 12">
              <a:extLst>
                <a:ext uri="{FF2B5EF4-FFF2-40B4-BE49-F238E27FC236}">
                  <a16:creationId xmlns:a16="http://schemas.microsoft.com/office/drawing/2014/main" id="{A2C7F133-E22E-652D-885E-80C671F13469}"/>
                </a:ext>
              </a:extLst>
            </p:cNvPr>
            <p:cNvSpPr txBox="1"/>
            <p:nvPr/>
          </p:nvSpPr>
          <p:spPr>
            <a:xfrm>
              <a:off x="6585474" y="6798374"/>
              <a:ext cx="434671" cy="246221"/>
            </a:xfrm>
            <a:prstGeom prst="rect">
              <a:avLst/>
            </a:prstGeom>
            <a:noFill/>
          </p:spPr>
          <p:txBody>
            <a:bodyPr wrap="square" rtlCol="0">
              <a:spAutoFit/>
            </a:bodyPr>
            <a:lstStyle/>
            <a:p>
              <a:r>
                <a:rPr lang="en-US" altLang="ja-JP" sz="1000" b="1" dirty="0">
                  <a:solidFill>
                    <a:schemeClr val="bg2">
                      <a:lumMod val="25000"/>
                    </a:schemeClr>
                  </a:solidFill>
                </a:rPr>
                <a:t>③</a:t>
              </a:r>
              <a:endParaRPr kumimoji="1" lang="ja-JP" altLang="en-US" sz="1000" dirty="0"/>
            </a:p>
          </p:txBody>
        </p:sp>
        <p:sp>
          <p:nvSpPr>
            <p:cNvPr id="15" name="テキスト ボックス 14">
              <a:extLst>
                <a:ext uri="{FF2B5EF4-FFF2-40B4-BE49-F238E27FC236}">
                  <a16:creationId xmlns:a16="http://schemas.microsoft.com/office/drawing/2014/main" id="{3FC41134-E7CB-2693-0DF3-689EAE90478A}"/>
                </a:ext>
              </a:extLst>
            </p:cNvPr>
            <p:cNvSpPr txBox="1"/>
            <p:nvPr/>
          </p:nvSpPr>
          <p:spPr>
            <a:xfrm>
              <a:off x="6436249" y="6487224"/>
              <a:ext cx="434671" cy="246221"/>
            </a:xfrm>
            <a:prstGeom prst="rect">
              <a:avLst/>
            </a:prstGeom>
            <a:noFill/>
          </p:spPr>
          <p:txBody>
            <a:bodyPr wrap="square" rtlCol="0">
              <a:spAutoFit/>
            </a:bodyPr>
            <a:lstStyle/>
            <a:p>
              <a:r>
                <a:rPr lang="en-US" altLang="ja-JP" sz="1000" b="1" dirty="0">
                  <a:solidFill>
                    <a:schemeClr val="bg2">
                      <a:lumMod val="25000"/>
                    </a:schemeClr>
                  </a:solidFill>
                </a:rPr>
                <a:t>④</a:t>
              </a:r>
              <a:endParaRPr kumimoji="1" lang="ja-JP" altLang="en-US" sz="1000" dirty="0"/>
            </a:p>
          </p:txBody>
        </p:sp>
        <p:sp>
          <p:nvSpPr>
            <p:cNvPr id="16" name="テキスト ボックス 15">
              <a:extLst>
                <a:ext uri="{FF2B5EF4-FFF2-40B4-BE49-F238E27FC236}">
                  <a16:creationId xmlns:a16="http://schemas.microsoft.com/office/drawing/2014/main" id="{1093008D-A5ED-236A-BBAD-D8C3E62846D4}"/>
                </a:ext>
              </a:extLst>
            </p:cNvPr>
            <p:cNvSpPr txBox="1"/>
            <p:nvPr/>
          </p:nvSpPr>
          <p:spPr>
            <a:xfrm>
              <a:off x="6725174" y="6277674"/>
              <a:ext cx="434671" cy="246221"/>
            </a:xfrm>
            <a:prstGeom prst="rect">
              <a:avLst/>
            </a:prstGeom>
            <a:noFill/>
          </p:spPr>
          <p:txBody>
            <a:bodyPr wrap="square" rtlCol="0">
              <a:spAutoFit/>
            </a:bodyPr>
            <a:lstStyle/>
            <a:p>
              <a:r>
                <a:rPr lang="en-US" altLang="ja-JP" sz="1000" b="1" dirty="0">
                  <a:solidFill>
                    <a:schemeClr val="bg2">
                      <a:lumMod val="25000"/>
                    </a:schemeClr>
                  </a:solidFill>
                </a:rPr>
                <a:t>⑤</a:t>
              </a:r>
              <a:endParaRPr kumimoji="1" lang="ja-JP" altLang="en-US" sz="1000" dirty="0"/>
            </a:p>
          </p:txBody>
        </p:sp>
        <p:sp>
          <p:nvSpPr>
            <p:cNvPr id="17" name="テキスト ボックス 16">
              <a:extLst>
                <a:ext uri="{FF2B5EF4-FFF2-40B4-BE49-F238E27FC236}">
                  <a16:creationId xmlns:a16="http://schemas.microsoft.com/office/drawing/2014/main" id="{AFEB2CDE-DDA0-E726-9052-C06F3EA90948}"/>
                </a:ext>
              </a:extLst>
            </p:cNvPr>
            <p:cNvSpPr txBox="1"/>
            <p:nvPr/>
          </p:nvSpPr>
          <p:spPr>
            <a:xfrm>
              <a:off x="6756924" y="6620574"/>
              <a:ext cx="434671" cy="246221"/>
            </a:xfrm>
            <a:prstGeom prst="rect">
              <a:avLst/>
            </a:prstGeom>
            <a:noFill/>
          </p:spPr>
          <p:txBody>
            <a:bodyPr wrap="square" rtlCol="0">
              <a:spAutoFit/>
            </a:bodyPr>
            <a:lstStyle/>
            <a:p>
              <a:r>
                <a:rPr lang="en-US" altLang="ja-JP" sz="1000" b="1" dirty="0">
                  <a:solidFill>
                    <a:schemeClr val="bg2">
                      <a:lumMod val="25000"/>
                    </a:schemeClr>
                  </a:solidFill>
                </a:rPr>
                <a:t>⑥</a:t>
              </a:r>
              <a:endParaRPr kumimoji="1" lang="ja-JP" altLang="en-US" sz="1000" dirty="0"/>
            </a:p>
          </p:txBody>
        </p:sp>
        <p:sp>
          <p:nvSpPr>
            <p:cNvPr id="18" name="テキスト ボックス 17">
              <a:extLst>
                <a:ext uri="{FF2B5EF4-FFF2-40B4-BE49-F238E27FC236}">
                  <a16:creationId xmlns:a16="http://schemas.microsoft.com/office/drawing/2014/main" id="{53AA3E14-903D-2440-3E96-49A6FA88B1AF}"/>
                </a:ext>
              </a:extLst>
            </p:cNvPr>
            <p:cNvSpPr txBox="1"/>
            <p:nvPr/>
          </p:nvSpPr>
          <p:spPr>
            <a:xfrm>
              <a:off x="6941074" y="6449124"/>
              <a:ext cx="434671" cy="246221"/>
            </a:xfrm>
            <a:prstGeom prst="rect">
              <a:avLst/>
            </a:prstGeom>
            <a:noFill/>
          </p:spPr>
          <p:txBody>
            <a:bodyPr wrap="square" rtlCol="0">
              <a:spAutoFit/>
            </a:bodyPr>
            <a:lstStyle/>
            <a:p>
              <a:r>
                <a:rPr lang="en-US" altLang="ja-JP" sz="1000" b="1" dirty="0">
                  <a:solidFill>
                    <a:schemeClr val="bg2">
                      <a:lumMod val="25000"/>
                    </a:schemeClr>
                  </a:solidFill>
                </a:rPr>
                <a:t>⑦</a:t>
              </a:r>
              <a:endParaRPr kumimoji="1" lang="ja-JP" altLang="en-US" sz="1000" dirty="0"/>
            </a:p>
          </p:txBody>
        </p:sp>
        <p:sp>
          <p:nvSpPr>
            <p:cNvPr id="19" name="テキスト ボックス 18">
              <a:extLst>
                <a:ext uri="{FF2B5EF4-FFF2-40B4-BE49-F238E27FC236}">
                  <a16:creationId xmlns:a16="http://schemas.microsoft.com/office/drawing/2014/main" id="{D0476817-F38B-6BE6-C71B-53FE2D5C27A4}"/>
                </a:ext>
              </a:extLst>
            </p:cNvPr>
            <p:cNvSpPr txBox="1"/>
            <p:nvPr/>
          </p:nvSpPr>
          <p:spPr>
            <a:xfrm>
              <a:off x="7106174" y="6280849"/>
              <a:ext cx="434671" cy="246221"/>
            </a:xfrm>
            <a:prstGeom prst="rect">
              <a:avLst/>
            </a:prstGeom>
            <a:noFill/>
          </p:spPr>
          <p:txBody>
            <a:bodyPr wrap="square" rtlCol="0">
              <a:spAutoFit/>
            </a:bodyPr>
            <a:lstStyle/>
            <a:p>
              <a:r>
                <a:rPr lang="en-US" altLang="ja-JP" sz="1000" b="1" dirty="0">
                  <a:solidFill>
                    <a:schemeClr val="bg2">
                      <a:lumMod val="25000"/>
                    </a:schemeClr>
                  </a:solidFill>
                </a:rPr>
                <a:t>⑧</a:t>
              </a:r>
              <a:endParaRPr kumimoji="1" lang="ja-JP" altLang="en-US" sz="1000" dirty="0"/>
            </a:p>
          </p:txBody>
        </p:sp>
        <p:sp>
          <p:nvSpPr>
            <p:cNvPr id="20" name="テキスト ボックス 19">
              <a:extLst>
                <a:ext uri="{FF2B5EF4-FFF2-40B4-BE49-F238E27FC236}">
                  <a16:creationId xmlns:a16="http://schemas.microsoft.com/office/drawing/2014/main" id="{F29A439A-2F68-A2DE-8EAB-EB99A6A1E531}"/>
                </a:ext>
              </a:extLst>
            </p:cNvPr>
            <p:cNvSpPr txBox="1"/>
            <p:nvPr/>
          </p:nvSpPr>
          <p:spPr>
            <a:xfrm>
              <a:off x="7020449" y="6699949"/>
              <a:ext cx="434671" cy="246221"/>
            </a:xfrm>
            <a:prstGeom prst="rect">
              <a:avLst/>
            </a:prstGeom>
            <a:noFill/>
          </p:spPr>
          <p:txBody>
            <a:bodyPr wrap="square" rtlCol="0">
              <a:spAutoFit/>
            </a:bodyPr>
            <a:lstStyle/>
            <a:p>
              <a:r>
                <a:rPr lang="en-US" altLang="ja-JP" sz="1000" b="1" dirty="0">
                  <a:solidFill>
                    <a:schemeClr val="bg2">
                      <a:lumMod val="25000"/>
                    </a:schemeClr>
                  </a:solidFill>
                </a:rPr>
                <a:t>⑨</a:t>
              </a:r>
            </a:p>
          </p:txBody>
        </p:sp>
        <p:sp>
          <p:nvSpPr>
            <p:cNvPr id="21" name="テキスト ボックス 20">
              <a:extLst>
                <a:ext uri="{FF2B5EF4-FFF2-40B4-BE49-F238E27FC236}">
                  <a16:creationId xmlns:a16="http://schemas.microsoft.com/office/drawing/2014/main" id="{EF40A65B-51D7-A18F-FE25-C5A64BBFC2F0}"/>
                </a:ext>
              </a:extLst>
            </p:cNvPr>
            <p:cNvSpPr txBox="1"/>
            <p:nvPr/>
          </p:nvSpPr>
          <p:spPr>
            <a:xfrm>
              <a:off x="7618406" y="6268829"/>
              <a:ext cx="434671" cy="246221"/>
            </a:xfrm>
            <a:prstGeom prst="rect">
              <a:avLst/>
            </a:prstGeom>
            <a:noFill/>
          </p:spPr>
          <p:txBody>
            <a:bodyPr wrap="square" rtlCol="0">
              <a:spAutoFit/>
            </a:bodyPr>
            <a:lstStyle/>
            <a:p>
              <a:r>
                <a:rPr lang="en-US" altLang="ja-JP" sz="1000" b="1" dirty="0">
                  <a:solidFill>
                    <a:schemeClr val="bg2">
                      <a:lumMod val="25000"/>
                    </a:schemeClr>
                  </a:solidFill>
                </a:rPr>
                <a:t>➉</a:t>
              </a:r>
            </a:p>
          </p:txBody>
        </p:sp>
        <p:sp>
          <p:nvSpPr>
            <p:cNvPr id="22" name="テキスト ボックス 21">
              <a:extLst>
                <a:ext uri="{FF2B5EF4-FFF2-40B4-BE49-F238E27FC236}">
                  <a16:creationId xmlns:a16="http://schemas.microsoft.com/office/drawing/2014/main" id="{080FBD97-ECAA-3766-6990-D0B4CEF71958}"/>
                </a:ext>
              </a:extLst>
            </p:cNvPr>
            <p:cNvSpPr txBox="1"/>
            <p:nvPr/>
          </p:nvSpPr>
          <p:spPr>
            <a:xfrm>
              <a:off x="7348835" y="6516139"/>
              <a:ext cx="434671" cy="246221"/>
            </a:xfrm>
            <a:prstGeom prst="rect">
              <a:avLst/>
            </a:prstGeom>
            <a:noFill/>
          </p:spPr>
          <p:txBody>
            <a:bodyPr wrap="square" rtlCol="0">
              <a:spAutoFit/>
            </a:bodyPr>
            <a:lstStyle/>
            <a:p>
              <a:r>
                <a:rPr lang="en-US" altLang="ja-JP" sz="1000" b="1" dirty="0">
                  <a:solidFill>
                    <a:schemeClr val="bg2">
                      <a:lumMod val="25000"/>
                    </a:schemeClr>
                  </a:solidFill>
                </a:rPr>
                <a:t>⑪</a:t>
              </a:r>
            </a:p>
          </p:txBody>
        </p:sp>
        <p:sp>
          <p:nvSpPr>
            <p:cNvPr id="23" name="テキスト ボックス 22">
              <a:extLst>
                <a:ext uri="{FF2B5EF4-FFF2-40B4-BE49-F238E27FC236}">
                  <a16:creationId xmlns:a16="http://schemas.microsoft.com/office/drawing/2014/main" id="{8EBCF6D5-81DA-10CE-14B3-1D183458F014}"/>
                </a:ext>
              </a:extLst>
            </p:cNvPr>
            <p:cNvSpPr txBox="1"/>
            <p:nvPr/>
          </p:nvSpPr>
          <p:spPr>
            <a:xfrm>
              <a:off x="7704410" y="6660521"/>
              <a:ext cx="434671" cy="246221"/>
            </a:xfrm>
            <a:prstGeom prst="rect">
              <a:avLst/>
            </a:prstGeom>
            <a:noFill/>
          </p:spPr>
          <p:txBody>
            <a:bodyPr wrap="square" rtlCol="0">
              <a:spAutoFit/>
            </a:bodyPr>
            <a:lstStyle/>
            <a:p>
              <a:r>
                <a:rPr lang="en-US" altLang="ja-JP" sz="1000" b="1" dirty="0">
                  <a:solidFill>
                    <a:schemeClr val="bg2">
                      <a:lumMod val="25000"/>
                    </a:schemeClr>
                  </a:solidFill>
                </a:rPr>
                <a:t>⑫</a:t>
              </a:r>
            </a:p>
          </p:txBody>
        </p:sp>
      </p:grpSp>
      <p:sp>
        <p:nvSpPr>
          <p:cNvPr id="24" name="タイトル 1">
            <a:extLst>
              <a:ext uri="{FF2B5EF4-FFF2-40B4-BE49-F238E27FC236}">
                <a16:creationId xmlns:a16="http://schemas.microsoft.com/office/drawing/2014/main" id="{A1562CE7-D297-48CB-BC7A-ACC37A7BD495}"/>
              </a:ext>
            </a:extLst>
          </p:cNvPr>
          <p:cNvSpPr txBox="1">
            <a:spLocks/>
          </p:cNvSpPr>
          <p:nvPr/>
        </p:nvSpPr>
        <p:spPr>
          <a:xfrm>
            <a:off x="414167" y="916321"/>
            <a:ext cx="7031666" cy="6343557"/>
          </a:xfrm>
          <a:prstGeom prst="rect">
            <a:avLst/>
          </a:prstGeom>
        </p:spPr>
        <p:txBody>
          <a:bodyPr vert="horz" lIns="90000" tIns="45720" rIns="91440" bIns="45720" rtlCol="0" anchor="ctr" anchorCtr="0">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marL="428625" indent="-428625" algn="just">
              <a:lnSpc>
                <a:spcPts val="1800"/>
              </a:lnSpc>
              <a:spcAft>
                <a:spcPts val="100"/>
              </a:spcAft>
            </a:pPr>
            <a:r>
              <a:rPr lang="ja-JP" altLang="en-US" sz="1800" b="1" dirty="0">
                <a:latin typeface="游ゴシック" panose="020B0400000000000000" pitchFamily="50" charset="-128"/>
                <a:ea typeface="游ゴシック" panose="020B0400000000000000" pitchFamily="50" charset="-128"/>
              </a:rPr>
              <a:t>  第</a:t>
            </a:r>
            <a:r>
              <a:rPr lang="en-US" altLang="ja-JP" sz="1800" b="1" dirty="0">
                <a:latin typeface="游ゴシック" panose="020B0400000000000000" pitchFamily="50" charset="-128"/>
                <a:ea typeface="游ゴシック" panose="020B0400000000000000" pitchFamily="50" charset="-128"/>
              </a:rPr>
              <a:t>1</a:t>
            </a:r>
            <a:r>
              <a:rPr lang="ja-JP" altLang="en-US" sz="1800" b="1" dirty="0">
                <a:latin typeface="游ゴシック" panose="020B0400000000000000" pitchFamily="50" charset="-128"/>
                <a:ea typeface="游ゴシック" panose="020B0400000000000000" pitchFamily="50" charset="-128"/>
              </a:rPr>
              <a:t>章</a:t>
            </a:r>
            <a:r>
              <a:rPr lang="en-US" altLang="ja-JP" sz="1800" b="1" dirty="0">
                <a:latin typeface="游ゴシック" panose="020B0400000000000000" pitchFamily="50" charset="-128"/>
                <a:ea typeface="游ゴシック" panose="020B0400000000000000" pitchFamily="50" charset="-128"/>
              </a:rPr>
              <a:t> </a:t>
            </a:r>
            <a:r>
              <a:rPr lang="ja-JP" altLang="en-US" sz="1800" b="1" dirty="0">
                <a:latin typeface="游ゴシック" panose="020B0400000000000000" pitchFamily="50" charset="-128"/>
                <a:ea typeface="游ゴシック" panose="020B0400000000000000" pitchFamily="50" charset="-128"/>
              </a:rPr>
              <a:t>千早赤阪村農と緑の活性化ビジョン（案）について</a:t>
            </a:r>
          </a:p>
          <a:p>
            <a:pPr marL="533400" indent="-533400" algn="just">
              <a:lnSpc>
                <a:spcPts val="1800"/>
              </a:lnSpc>
              <a:spcAft>
                <a:spcPts val="100"/>
              </a:spcAft>
            </a:pPr>
            <a:endParaRPr lang="en-US" altLang="ja-JP" sz="1800" dirty="0">
              <a:latin typeface="游ゴシック" panose="020B0400000000000000" pitchFamily="50" charset="-128"/>
              <a:ea typeface="游ゴシック" panose="020B0400000000000000" pitchFamily="50" charset="-128"/>
            </a:endParaRPr>
          </a:p>
          <a:p>
            <a:pPr marL="533400" indent="-533400" algn="just">
              <a:lnSpc>
                <a:spcPts val="1800"/>
              </a:lnSpc>
              <a:spcAft>
                <a:spcPts val="100"/>
              </a:spcAft>
            </a:pPr>
            <a:r>
              <a:rPr lang="ja-JP" altLang="en-US" sz="1800" b="1" dirty="0">
                <a:latin typeface="游ゴシック" panose="020B0400000000000000" pitchFamily="50" charset="-128"/>
                <a:ea typeface="游ゴシック" panose="020B0400000000000000" pitchFamily="50" charset="-128"/>
              </a:rPr>
              <a:t>  第</a:t>
            </a:r>
            <a:r>
              <a:rPr lang="en-US" altLang="ja-JP" sz="1800" b="1" dirty="0">
                <a:latin typeface="游ゴシック" panose="020B0400000000000000" pitchFamily="50" charset="-128"/>
                <a:ea typeface="游ゴシック" panose="020B0400000000000000" pitchFamily="50" charset="-128"/>
              </a:rPr>
              <a:t>2</a:t>
            </a:r>
            <a:r>
              <a:rPr lang="ja-JP" altLang="en-US" sz="1800" b="1" dirty="0">
                <a:latin typeface="游ゴシック" panose="020B0400000000000000" pitchFamily="50" charset="-128"/>
                <a:ea typeface="游ゴシック" panose="020B0400000000000000" pitchFamily="50" charset="-128"/>
              </a:rPr>
              <a:t>章</a:t>
            </a:r>
            <a:r>
              <a:rPr lang="en-US" altLang="ja-JP" sz="1800" b="1" dirty="0">
                <a:latin typeface="游ゴシック" panose="020B0400000000000000" pitchFamily="50" charset="-128"/>
                <a:ea typeface="游ゴシック" panose="020B0400000000000000" pitchFamily="50" charset="-128"/>
              </a:rPr>
              <a:t> </a:t>
            </a:r>
            <a:r>
              <a:rPr lang="ja-JP" altLang="en-US" sz="1800" b="1" dirty="0">
                <a:latin typeface="游ゴシック" panose="020B0400000000000000" pitchFamily="50" charset="-128"/>
                <a:ea typeface="游ゴシック" panose="020B0400000000000000" pitchFamily="50" charset="-128"/>
              </a:rPr>
              <a:t>千早赤阪村を取り巻く環境</a:t>
            </a:r>
          </a:p>
          <a:p>
            <a:pPr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１．千早赤阪村及び南河内の農と緑の現状</a:t>
            </a:r>
          </a:p>
          <a:p>
            <a:pPr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２．社会情勢</a:t>
            </a:r>
            <a:endParaRPr lang="en-US" altLang="ja-JP" sz="1600" dirty="0">
              <a:latin typeface="游ゴシック" panose="020B0400000000000000" pitchFamily="50" charset="-128"/>
              <a:ea typeface="游ゴシック" panose="020B0400000000000000" pitchFamily="50" charset="-128"/>
            </a:endParaRPr>
          </a:p>
          <a:p>
            <a:pPr algn="just">
              <a:lnSpc>
                <a:spcPts val="1800"/>
              </a:lnSpc>
              <a:spcAft>
                <a:spcPts val="100"/>
              </a:spcAft>
            </a:pPr>
            <a:endParaRPr lang="ja-JP" altLang="en-US" sz="1600" dirty="0">
              <a:latin typeface="游ゴシック" panose="020B0400000000000000" pitchFamily="50" charset="-128"/>
              <a:ea typeface="游ゴシック" panose="020B0400000000000000" pitchFamily="50" charset="-128"/>
            </a:endParaRPr>
          </a:p>
          <a:p>
            <a:pPr marL="533400" indent="-533400" algn="just">
              <a:lnSpc>
                <a:spcPts val="1800"/>
              </a:lnSpc>
              <a:spcAft>
                <a:spcPts val="100"/>
              </a:spcAft>
            </a:pPr>
            <a:r>
              <a:rPr lang="ja-JP" altLang="en-US" sz="1800" b="1" dirty="0">
                <a:latin typeface="游ゴシック" panose="020B0400000000000000" pitchFamily="50" charset="-128"/>
                <a:ea typeface="游ゴシック" panose="020B0400000000000000" pitchFamily="50" charset="-128"/>
              </a:rPr>
              <a:t>  第</a:t>
            </a:r>
            <a:r>
              <a:rPr lang="en-US" altLang="ja-JP" sz="1800" b="1" dirty="0">
                <a:latin typeface="游ゴシック" panose="020B0400000000000000" pitchFamily="50" charset="-128"/>
                <a:ea typeface="游ゴシック" panose="020B0400000000000000" pitchFamily="50" charset="-128"/>
              </a:rPr>
              <a:t>3</a:t>
            </a:r>
            <a:r>
              <a:rPr lang="ja-JP" altLang="en-US" sz="1800" b="1" dirty="0">
                <a:latin typeface="游ゴシック" panose="020B0400000000000000" pitchFamily="50" charset="-128"/>
                <a:ea typeface="游ゴシック" panose="020B0400000000000000" pitchFamily="50" charset="-128"/>
              </a:rPr>
              <a:t>章</a:t>
            </a:r>
            <a:r>
              <a:rPr lang="en-US" altLang="ja-JP" sz="1800" b="1" dirty="0">
                <a:latin typeface="游ゴシック" panose="020B0400000000000000" pitchFamily="50" charset="-128"/>
                <a:ea typeface="游ゴシック" panose="020B0400000000000000" pitchFamily="50" charset="-128"/>
              </a:rPr>
              <a:t> </a:t>
            </a:r>
            <a:r>
              <a:rPr lang="ja-JP" altLang="en-US" sz="1800" b="1" dirty="0">
                <a:latin typeface="游ゴシック" panose="020B0400000000000000" pitchFamily="50" charset="-128"/>
                <a:ea typeface="游ゴシック" panose="020B0400000000000000" pitchFamily="50" charset="-128"/>
              </a:rPr>
              <a:t>基本理念と目標設定</a:t>
            </a:r>
          </a:p>
          <a:p>
            <a:pPr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１．基本理念</a:t>
            </a:r>
            <a:endParaRPr lang="en-US" altLang="ja-JP" sz="1600" dirty="0">
              <a:latin typeface="游ゴシック" panose="020B0400000000000000" pitchFamily="50" charset="-128"/>
              <a:ea typeface="游ゴシック" panose="020B0400000000000000" pitchFamily="50" charset="-128"/>
            </a:endParaRPr>
          </a:p>
          <a:p>
            <a:pPr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２．取組方針</a:t>
            </a:r>
          </a:p>
          <a:p>
            <a:pPr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３．目標数値・計画期間</a:t>
            </a:r>
          </a:p>
          <a:p>
            <a:pPr algn="just">
              <a:lnSpc>
                <a:spcPts val="1800"/>
              </a:lnSpc>
              <a:spcAft>
                <a:spcPts val="100"/>
              </a:spcAft>
            </a:pPr>
            <a:endParaRPr lang="en-US" altLang="ja-JP" sz="1600" dirty="0">
              <a:latin typeface="游ゴシック" panose="020B0400000000000000" pitchFamily="50" charset="-128"/>
              <a:ea typeface="游ゴシック" panose="020B0400000000000000" pitchFamily="50" charset="-128"/>
            </a:endParaRPr>
          </a:p>
          <a:p>
            <a:pPr algn="just">
              <a:lnSpc>
                <a:spcPts val="1800"/>
              </a:lnSpc>
              <a:spcAft>
                <a:spcPts val="100"/>
              </a:spcAft>
            </a:pPr>
            <a:r>
              <a:rPr lang="ja-JP" altLang="en-US" sz="1800" b="1" dirty="0">
                <a:latin typeface="游ゴシック" panose="020B0400000000000000" pitchFamily="50" charset="-128"/>
                <a:ea typeface="游ゴシック" panose="020B0400000000000000" pitchFamily="50" charset="-128"/>
              </a:rPr>
              <a:t>  第</a:t>
            </a:r>
            <a:r>
              <a:rPr lang="en-US" altLang="ja-JP" sz="1800" b="1" dirty="0">
                <a:latin typeface="游ゴシック" panose="020B0400000000000000" pitchFamily="50" charset="-128"/>
                <a:ea typeface="游ゴシック" panose="020B0400000000000000" pitchFamily="50" charset="-128"/>
              </a:rPr>
              <a:t>4</a:t>
            </a:r>
            <a:r>
              <a:rPr lang="ja-JP" altLang="en-US" sz="1800" b="1" dirty="0">
                <a:latin typeface="游ゴシック" panose="020B0400000000000000" pitchFamily="50" charset="-128"/>
                <a:ea typeface="游ゴシック" panose="020B0400000000000000" pitchFamily="50" charset="-128"/>
              </a:rPr>
              <a:t>章</a:t>
            </a:r>
            <a:r>
              <a:rPr lang="en-US" altLang="ja-JP" sz="1800" b="1" dirty="0">
                <a:latin typeface="游ゴシック" panose="020B0400000000000000" pitchFamily="50" charset="-128"/>
                <a:ea typeface="游ゴシック" panose="020B0400000000000000" pitchFamily="50" charset="-128"/>
              </a:rPr>
              <a:t> </a:t>
            </a:r>
            <a:r>
              <a:rPr lang="ja-JP" altLang="en-US" sz="1800" b="1" dirty="0">
                <a:latin typeface="游ゴシック" panose="020B0400000000000000" pitchFamily="50" charset="-128"/>
                <a:ea typeface="游ゴシック" panose="020B0400000000000000" pitchFamily="50" charset="-128"/>
              </a:rPr>
              <a:t>活性化に向けた具体的な取組</a:t>
            </a:r>
            <a:endParaRPr lang="en-US" altLang="ja-JP" sz="1800" b="1" dirty="0">
              <a:latin typeface="游ゴシック" panose="020B0400000000000000" pitchFamily="50" charset="-128"/>
              <a:ea typeface="游ゴシック" panose="020B0400000000000000" pitchFamily="50" charset="-128"/>
            </a:endParaRPr>
          </a:p>
          <a:p>
            <a:pPr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１．取りまとめの視点</a:t>
            </a:r>
            <a:endParaRPr lang="en-US" altLang="ja-JP" sz="1600" dirty="0">
              <a:latin typeface="游ゴシック" panose="020B0400000000000000" pitchFamily="50" charset="-128"/>
              <a:ea typeface="游ゴシック" panose="020B0400000000000000" pitchFamily="50" charset="-128"/>
            </a:endParaRPr>
          </a:p>
          <a:p>
            <a:pPr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２．具体的な取組（村内・南河内広域）</a:t>
            </a:r>
            <a:endParaRPr lang="en-US" altLang="ja-JP" sz="1600" dirty="0">
              <a:latin typeface="游ゴシック" panose="020B0400000000000000" pitchFamily="50" charset="-128"/>
              <a:ea typeface="游ゴシック" panose="020B0400000000000000" pitchFamily="50" charset="-128"/>
            </a:endParaRPr>
          </a:p>
          <a:p>
            <a:pPr marL="900000" indent="-637200"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a:t>
            </a:r>
            <a:r>
              <a:rPr lang="en-US" altLang="ja-JP" sz="1600" dirty="0">
                <a:latin typeface="游ゴシック" panose="020B0400000000000000" pitchFamily="50" charset="-128"/>
                <a:ea typeface="游ゴシック" panose="020B0400000000000000" pitchFamily="50" charset="-128"/>
              </a:rPr>
              <a:t>1</a:t>
            </a:r>
            <a:r>
              <a:rPr lang="ja-JP" altLang="en-US" sz="1600" dirty="0">
                <a:latin typeface="游ゴシック" panose="020B0400000000000000" pitchFamily="50" charset="-128"/>
                <a:ea typeface="游ゴシック" panose="020B0400000000000000" pitchFamily="50" charset="-128"/>
              </a:rPr>
              <a:t>）大阪で一番のいちご産地の形成</a:t>
            </a:r>
            <a:endParaRPr lang="en-US" altLang="ja-JP" sz="1600" dirty="0">
              <a:latin typeface="游ゴシック" panose="020B0400000000000000" pitchFamily="50" charset="-128"/>
              <a:ea typeface="游ゴシック" panose="020B0400000000000000" pitchFamily="50" charset="-128"/>
            </a:endParaRPr>
          </a:p>
          <a:p>
            <a:pPr marL="900000" indent="-637200"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a:t>
            </a:r>
            <a:r>
              <a:rPr lang="en-US" altLang="ja-JP" sz="1600" dirty="0">
                <a:latin typeface="游ゴシック" panose="020B0400000000000000" pitchFamily="50" charset="-128"/>
                <a:ea typeface="游ゴシック" panose="020B0400000000000000" pitchFamily="50" charset="-128"/>
              </a:rPr>
              <a:t>2</a:t>
            </a:r>
            <a:r>
              <a:rPr lang="ja-JP" altLang="en-US" sz="1600" dirty="0">
                <a:latin typeface="游ゴシック" panose="020B0400000000000000" pitchFamily="50" charset="-128"/>
                <a:ea typeface="游ゴシック" panose="020B0400000000000000" pitchFamily="50" charset="-128"/>
              </a:rPr>
              <a:t>）特産品を磨き、買いに訪れたくなる“村ブランド”の創出　</a:t>
            </a:r>
          </a:p>
          <a:p>
            <a:pPr marL="900000" indent="-637200"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a:t>
            </a:r>
            <a:r>
              <a:rPr lang="en-US" altLang="ja-JP" sz="1600" dirty="0">
                <a:latin typeface="游ゴシック" panose="020B0400000000000000" pitchFamily="50" charset="-128"/>
                <a:ea typeface="游ゴシック" panose="020B0400000000000000" pitchFamily="50" charset="-128"/>
              </a:rPr>
              <a:t>3</a:t>
            </a:r>
            <a:r>
              <a:rPr lang="ja-JP" altLang="en-US" sz="1600" dirty="0">
                <a:latin typeface="游ゴシック" panose="020B0400000000000000" pitchFamily="50" charset="-128"/>
                <a:ea typeface="游ゴシック" panose="020B0400000000000000" pitchFamily="50" charset="-128"/>
              </a:rPr>
              <a:t>）道の駅と周辺観光資源を活かした拠点づくり</a:t>
            </a:r>
            <a:endParaRPr lang="en-US" altLang="ja-JP" sz="1600" dirty="0">
              <a:latin typeface="游ゴシック" panose="020B0400000000000000" pitchFamily="50" charset="-128"/>
              <a:ea typeface="游ゴシック" panose="020B0400000000000000" pitchFamily="50" charset="-128"/>
            </a:endParaRPr>
          </a:p>
          <a:p>
            <a:pPr marL="900000" indent="-637200"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a:t>
            </a:r>
            <a:r>
              <a:rPr lang="en-US" altLang="ja-JP" sz="1600" dirty="0">
                <a:latin typeface="游ゴシック" panose="020B0400000000000000" pitchFamily="50" charset="-128"/>
                <a:ea typeface="游ゴシック" panose="020B0400000000000000" pitchFamily="50" charset="-128"/>
              </a:rPr>
              <a:t>4</a:t>
            </a:r>
            <a:r>
              <a:rPr lang="ja-JP" altLang="en-US" sz="1600" dirty="0">
                <a:latin typeface="游ゴシック" panose="020B0400000000000000" pitchFamily="50" charset="-128"/>
                <a:ea typeface="游ゴシック" panose="020B0400000000000000" pitchFamily="50" charset="-128"/>
              </a:rPr>
              <a:t>）金剛山・ちはや園地の魅力向上と“心地よい滞在”の実現</a:t>
            </a:r>
            <a:endParaRPr lang="en-US" altLang="ja-JP" sz="1600" dirty="0">
              <a:latin typeface="游ゴシック" panose="020B0400000000000000" pitchFamily="50" charset="-128"/>
              <a:ea typeface="游ゴシック" panose="020B0400000000000000" pitchFamily="50" charset="-128"/>
            </a:endParaRPr>
          </a:p>
          <a:p>
            <a:pPr marL="900000" indent="-637200"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a:t>
            </a:r>
            <a:r>
              <a:rPr lang="en-US" altLang="ja-JP" sz="1600" dirty="0">
                <a:latin typeface="游ゴシック" panose="020B0400000000000000" pitchFamily="50" charset="-128"/>
                <a:ea typeface="游ゴシック" panose="020B0400000000000000" pitchFamily="50" charset="-128"/>
              </a:rPr>
              <a:t>5</a:t>
            </a:r>
            <a:r>
              <a:rPr lang="ja-JP" altLang="en-US" sz="1600" dirty="0">
                <a:latin typeface="游ゴシック" panose="020B0400000000000000" pitchFamily="50" charset="-128"/>
                <a:ea typeface="游ゴシック" panose="020B0400000000000000" pitchFamily="50" charset="-128"/>
              </a:rPr>
              <a:t>）南河内でつながり、広域で魅力を高め合う地域へ</a:t>
            </a:r>
          </a:p>
          <a:p>
            <a:pPr algn="just">
              <a:lnSpc>
                <a:spcPts val="1800"/>
              </a:lnSpc>
              <a:spcAft>
                <a:spcPts val="100"/>
              </a:spcAft>
            </a:pPr>
            <a:endParaRPr lang="ja-JP" altLang="en-US" sz="1600" dirty="0">
              <a:latin typeface="游ゴシック" panose="020B0400000000000000" pitchFamily="50" charset="-128"/>
              <a:ea typeface="游ゴシック" panose="020B0400000000000000" pitchFamily="50" charset="-128"/>
            </a:endParaRPr>
          </a:p>
          <a:p>
            <a:pPr algn="just">
              <a:lnSpc>
                <a:spcPts val="1800"/>
              </a:lnSpc>
              <a:spcAft>
                <a:spcPts val="100"/>
              </a:spcAft>
            </a:pPr>
            <a:r>
              <a:rPr lang="ja-JP" altLang="en-US" sz="1800" b="1" dirty="0">
                <a:latin typeface="游ゴシック" panose="020B0400000000000000" pitchFamily="50" charset="-128"/>
                <a:ea typeface="游ゴシック" panose="020B0400000000000000" pitchFamily="50" charset="-128"/>
              </a:rPr>
              <a:t>  第</a:t>
            </a:r>
            <a:r>
              <a:rPr lang="en-US" altLang="ja-JP" sz="1800" b="1" dirty="0">
                <a:latin typeface="游ゴシック" panose="020B0400000000000000" pitchFamily="50" charset="-128"/>
                <a:ea typeface="游ゴシック" panose="020B0400000000000000" pitchFamily="50" charset="-128"/>
              </a:rPr>
              <a:t>5</a:t>
            </a:r>
            <a:r>
              <a:rPr lang="ja-JP" altLang="en-US" sz="1800" b="1" dirty="0">
                <a:latin typeface="游ゴシック" panose="020B0400000000000000" pitchFamily="50" charset="-128"/>
                <a:ea typeface="游ゴシック" panose="020B0400000000000000" pitchFamily="50" charset="-128"/>
              </a:rPr>
              <a:t>章</a:t>
            </a:r>
            <a:r>
              <a:rPr lang="en-US" altLang="ja-JP" sz="1800" b="1" dirty="0">
                <a:latin typeface="游ゴシック" panose="020B0400000000000000" pitchFamily="50" charset="-128"/>
                <a:ea typeface="游ゴシック" panose="020B0400000000000000" pitchFamily="50" charset="-128"/>
              </a:rPr>
              <a:t> </a:t>
            </a:r>
            <a:r>
              <a:rPr lang="ja-JP" altLang="en-US" sz="1800" b="1" dirty="0">
                <a:latin typeface="游ゴシック" panose="020B0400000000000000" pitchFamily="50" charset="-128"/>
                <a:ea typeface="游ゴシック" panose="020B0400000000000000" pitchFamily="50" charset="-128"/>
              </a:rPr>
              <a:t>活性化ビジョン（案）の推進</a:t>
            </a:r>
          </a:p>
          <a:p>
            <a:pPr algn="just">
              <a:lnSpc>
                <a:spcPts val="1800"/>
              </a:lnSpc>
              <a:spcAft>
                <a:spcPts val="100"/>
              </a:spcAft>
            </a:pPr>
            <a:endParaRPr lang="en-US" altLang="ja-JP" sz="1600" dirty="0">
              <a:latin typeface="游ゴシック" panose="020B0400000000000000" pitchFamily="50" charset="-128"/>
              <a:ea typeface="游ゴシック" panose="020B0400000000000000" pitchFamily="50" charset="-128"/>
            </a:endParaRPr>
          </a:p>
          <a:p>
            <a:pPr algn="just">
              <a:lnSpc>
                <a:spcPts val="1800"/>
              </a:lnSpc>
              <a:spcAft>
                <a:spcPts val="100"/>
              </a:spcAft>
            </a:pPr>
            <a:r>
              <a:rPr lang="en-US" altLang="ja-JP" sz="1800" b="1" dirty="0">
                <a:latin typeface="游ゴシック" panose="020B0400000000000000" pitchFamily="50" charset="-128"/>
                <a:ea typeface="游ゴシック" panose="020B0400000000000000" pitchFamily="50" charset="-128"/>
              </a:rPr>
              <a:t>【</a:t>
            </a:r>
            <a:r>
              <a:rPr lang="ja-JP" altLang="en-US" sz="1800" b="1" dirty="0">
                <a:latin typeface="游ゴシック" panose="020B0400000000000000" pitchFamily="50" charset="-128"/>
                <a:ea typeface="游ゴシック" panose="020B0400000000000000" pitchFamily="50" charset="-128"/>
              </a:rPr>
              <a:t>補足資料</a:t>
            </a:r>
            <a:r>
              <a:rPr lang="en-US" altLang="ja-JP" sz="1800" b="1" dirty="0">
                <a:latin typeface="游ゴシック" panose="020B0400000000000000" pitchFamily="50" charset="-128"/>
                <a:ea typeface="游ゴシック" panose="020B0400000000000000" pitchFamily="50" charset="-128"/>
              </a:rPr>
              <a:t>】</a:t>
            </a:r>
            <a:r>
              <a:rPr lang="ja-JP" altLang="en-US" sz="1800" b="1" dirty="0">
                <a:latin typeface="游ゴシック" panose="020B0400000000000000" pitchFamily="50" charset="-128"/>
                <a:ea typeface="游ゴシック" panose="020B0400000000000000" pitchFamily="50" charset="-128"/>
              </a:rPr>
              <a:t>　</a:t>
            </a:r>
          </a:p>
          <a:p>
            <a:pPr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〇活性化に向けたロードマップ</a:t>
            </a:r>
          </a:p>
          <a:p>
            <a:pPr algn="just">
              <a:lnSpc>
                <a:spcPts val="1800"/>
              </a:lnSpc>
              <a:spcAft>
                <a:spcPts val="100"/>
              </a:spcAft>
            </a:pPr>
            <a:r>
              <a:rPr lang="ja-JP" altLang="en-US" sz="1600" dirty="0">
                <a:latin typeface="游ゴシック" panose="020B0400000000000000" pitchFamily="50" charset="-128"/>
                <a:ea typeface="游ゴシック" panose="020B0400000000000000" pitchFamily="50" charset="-128"/>
              </a:rPr>
              <a:t>　　 〇</a:t>
            </a:r>
            <a:r>
              <a:rPr lang="en-US" altLang="ja-JP" sz="1600" dirty="0">
                <a:latin typeface="游ゴシック" panose="020B0400000000000000" pitchFamily="50" charset="-128"/>
                <a:ea typeface="游ゴシック" panose="020B0400000000000000" pitchFamily="50" charset="-128"/>
              </a:rPr>
              <a:t>2</a:t>
            </a:r>
            <a:r>
              <a:rPr lang="ja-JP" altLang="en-US" sz="1600" dirty="0">
                <a:latin typeface="游ゴシック" panose="020B0400000000000000" pitchFamily="50" charset="-128"/>
                <a:ea typeface="游ゴシック" panose="020B0400000000000000" pitchFamily="50" charset="-128"/>
              </a:rPr>
              <a:t>拠点と回遊のイメージ図</a:t>
            </a:r>
            <a:endParaRPr lang="ja-JP" altLang="en-US" sz="1800" spc="300" dirty="0">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A83078BF-B29E-40E7-A638-1754E00B0C6C}"/>
              </a:ext>
            </a:extLst>
          </p:cNvPr>
          <p:cNvSpPr txBox="1"/>
          <p:nvPr/>
        </p:nvSpPr>
        <p:spPr>
          <a:xfrm>
            <a:off x="7930359" y="1185891"/>
            <a:ext cx="1569164" cy="246221"/>
          </a:xfrm>
          <a:prstGeom prst="rect">
            <a:avLst/>
          </a:prstGeom>
          <a:noFill/>
        </p:spPr>
        <p:txBody>
          <a:bodyPr wrap="square">
            <a:spAutoFit/>
          </a:bodyPr>
          <a:lstStyle/>
          <a:p>
            <a:r>
              <a:rPr lang="ja-JP" altLang="en-US" sz="1000" dirty="0"/>
              <a:t>表紙の写真</a:t>
            </a:r>
            <a:endParaRPr lang="en-US" altLang="ja-JP" sz="1000" dirty="0"/>
          </a:p>
        </p:txBody>
      </p:sp>
    </p:spTree>
    <p:extLst>
      <p:ext uri="{BB962C8B-B14F-4D97-AF65-F5344CB8AC3E}">
        <p14:creationId xmlns:p14="http://schemas.microsoft.com/office/powerpoint/2010/main" val="62085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B71BC1CC-B709-994C-2192-9CC3AF0A0B92}"/>
              </a:ext>
            </a:extLst>
          </p:cNvPr>
          <p:cNvSpPr/>
          <p:nvPr/>
        </p:nvSpPr>
        <p:spPr>
          <a:xfrm>
            <a:off x="6387458" y="1401732"/>
            <a:ext cx="4061916" cy="4683731"/>
          </a:xfrm>
          <a:prstGeom prst="roundRect">
            <a:avLst>
              <a:gd name="adj" fmla="val 3609"/>
            </a:avLst>
          </a:prstGeom>
          <a:solidFill>
            <a:schemeClr val="accent6">
              <a:lumMod val="20000"/>
              <a:lumOff val="80000"/>
              <a:alpha val="50000"/>
            </a:schemeClr>
          </a:solid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スライド番号プレースホルダー 8">
            <a:extLst>
              <a:ext uri="{FF2B5EF4-FFF2-40B4-BE49-F238E27FC236}">
                <a16:creationId xmlns:a16="http://schemas.microsoft.com/office/drawing/2014/main" id="{BA91670B-1966-1F38-B527-6E226632EC0C}"/>
              </a:ext>
            </a:extLst>
          </p:cNvPr>
          <p:cNvSpPr>
            <a:spLocks noGrp="1"/>
          </p:cNvSpPr>
          <p:nvPr>
            <p:ph type="sldNum" sz="quarter" idx="12"/>
          </p:nvPr>
        </p:nvSpPr>
        <p:spPr>
          <a:xfrm>
            <a:off x="8275710" y="7161074"/>
            <a:ext cx="2405658" cy="402483"/>
          </a:xfrm>
        </p:spPr>
        <p:txBody>
          <a:bodyPr/>
          <a:lstStyle/>
          <a:p>
            <a:fld id="{9D190EBB-D665-DF45-A028-AEF9E2BB63F5}" type="slidenum">
              <a:rPr kumimoji="1" lang="ja-JP" altLang="en-US" smtClean="0"/>
              <a:t>3</a:t>
            </a:fld>
            <a:endParaRPr kumimoji="1" lang="ja-JP" altLang="en-US"/>
          </a:p>
        </p:txBody>
      </p:sp>
      <p:sp>
        <p:nvSpPr>
          <p:cNvPr id="2" name="コンテンツ プレースホルダー 1">
            <a:extLst>
              <a:ext uri="{FF2B5EF4-FFF2-40B4-BE49-F238E27FC236}">
                <a16:creationId xmlns:a16="http://schemas.microsoft.com/office/drawing/2014/main" id="{FD1CE058-9504-C9BC-F02B-324CF786DAC4}"/>
              </a:ext>
            </a:extLst>
          </p:cNvPr>
          <p:cNvSpPr>
            <a:spLocks noGrp="1"/>
          </p:cNvSpPr>
          <p:nvPr>
            <p:ph idx="1"/>
          </p:nvPr>
        </p:nvSpPr>
        <p:spPr>
          <a:xfrm>
            <a:off x="390591" y="1401732"/>
            <a:ext cx="5010764" cy="351899"/>
          </a:xfrm>
        </p:spPr>
        <p:txBody>
          <a:bodyPr lIns="0" tIns="0" rIns="0" bIns="0">
            <a:noAutofit/>
          </a:bodyPr>
          <a:lstStyle/>
          <a:p>
            <a:pPr marL="0" lvl="0" indent="-215900" algn="just">
              <a:lnSpc>
                <a:spcPct val="130000"/>
              </a:lnSpc>
              <a:spcBef>
                <a:spcPts val="0"/>
              </a:spcBef>
              <a:buNone/>
            </a:pPr>
            <a:r>
              <a:rPr lang="ja-JP" altLang="en-US" sz="1800" b="1" spc="-20" dirty="0">
                <a:solidFill>
                  <a:srgbClr val="52B479"/>
                </a:solidFill>
                <a:latin typeface="Yu Gothic" panose="020B0400000000000000" pitchFamily="34" charset="-128"/>
                <a:ea typeface="Yu Gothic" panose="020B0400000000000000" pitchFamily="34" charset="-128"/>
              </a:rPr>
              <a:t>千早赤阪村農と緑の活性化ビジョン（案）とは</a:t>
            </a:r>
            <a:r>
              <a:rPr lang="en-US" altLang="ja-JP" sz="1800" b="1" spc="-20" dirty="0">
                <a:solidFill>
                  <a:srgbClr val="52B479"/>
                </a:solidFill>
                <a:latin typeface="Yu Gothic" panose="020B0400000000000000" pitchFamily="34" charset="-128"/>
                <a:ea typeface="Yu Gothic" panose="020B0400000000000000" pitchFamily="34" charset="-128"/>
              </a:rPr>
              <a:t>…</a:t>
            </a:r>
            <a:r>
              <a:rPr lang="ja-JP" altLang="en-US" sz="1800" spc="-20" dirty="0">
                <a:solidFill>
                  <a:srgbClr val="52B479"/>
                </a:solidFill>
                <a:highlight>
                  <a:srgbClr val="FFFF00"/>
                </a:highlight>
                <a:latin typeface="Yu Gothic" panose="020B0400000000000000" pitchFamily="34" charset="-128"/>
                <a:ea typeface="Yu Gothic" panose="020B0400000000000000" pitchFamily="34" charset="-128"/>
              </a:rPr>
              <a:t>　</a:t>
            </a:r>
            <a:endParaRPr lang="en-US" altLang="ja-JP" sz="1800" spc="-20" dirty="0">
              <a:solidFill>
                <a:srgbClr val="52B479"/>
              </a:solidFill>
              <a:highlight>
                <a:srgbClr val="FFFF00"/>
              </a:highlight>
              <a:latin typeface="Yu Gothic" panose="020B0400000000000000" pitchFamily="34" charset="-128"/>
              <a:ea typeface="Yu Gothic" panose="020B0400000000000000" pitchFamily="34" charset="-128"/>
            </a:endParaRPr>
          </a:p>
        </p:txBody>
      </p:sp>
      <p:sp>
        <p:nvSpPr>
          <p:cNvPr id="3" name="タイトル 2">
            <a:extLst>
              <a:ext uri="{FF2B5EF4-FFF2-40B4-BE49-F238E27FC236}">
                <a16:creationId xmlns:a16="http://schemas.microsoft.com/office/drawing/2014/main" id="{AEFD73AC-1D68-B591-D942-911D6AE4ED56}"/>
              </a:ext>
            </a:extLst>
          </p:cNvPr>
          <p:cNvSpPr>
            <a:spLocks noGrp="1"/>
          </p:cNvSpPr>
          <p:nvPr>
            <p:ph type="title"/>
          </p:nvPr>
        </p:nvSpPr>
        <p:spPr/>
        <p:txBody>
          <a:bodyPr/>
          <a:lstStyle/>
          <a:p>
            <a:r>
              <a:rPr kumimoji="1" lang="ja-JP" altLang="en-US">
                <a:solidFill>
                  <a:schemeClr val="bg1"/>
                </a:solidFill>
              </a:rPr>
              <a:t>第</a:t>
            </a:r>
            <a:r>
              <a:rPr lang="en-US" altLang="ja-JP" dirty="0">
                <a:solidFill>
                  <a:schemeClr val="bg1"/>
                </a:solidFill>
              </a:rPr>
              <a:t>1</a:t>
            </a:r>
            <a:r>
              <a:rPr lang="ja-JP" altLang="en-US">
                <a:solidFill>
                  <a:schemeClr val="bg1"/>
                </a:solidFill>
              </a:rPr>
              <a:t>章</a:t>
            </a:r>
            <a:r>
              <a:rPr lang="ja-JP" altLang="en-US" dirty="0">
                <a:solidFill>
                  <a:schemeClr val="bg1"/>
                </a:solidFill>
              </a:rPr>
              <a:t>｜</a:t>
            </a:r>
            <a:r>
              <a:rPr lang="ja-JP" altLang="ja-JP" b="1" dirty="0">
                <a:solidFill>
                  <a:schemeClr val="bg1"/>
                </a:solidFill>
              </a:rPr>
              <a:t>千早赤阪村農と緑の活性化ビジョン（案）について</a:t>
            </a:r>
            <a:r>
              <a:rPr lang="ja-JP" altLang="ja-JP" dirty="0">
                <a:solidFill>
                  <a:schemeClr val="bg1"/>
                </a:solidFill>
              </a:rPr>
              <a:t> </a:t>
            </a:r>
            <a:endParaRPr kumimoji="1" lang="ja-JP" altLang="en-US" dirty="0">
              <a:solidFill>
                <a:schemeClr val="bg1"/>
              </a:solidFill>
            </a:endParaRPr>
          </a:p>
        </p:txBody>
      </p:sp>
      <p:sp>
        <p:nvSpPr>
          <p:cNvPr id="4" name="コンテンツ プレースホルダー 1">
            <a:extLst>
              <a:ext uri="{FF2B5EF4-FFF2-40B4-BE49-F238E27FC236}">
                <a16:creationId xmlns:a16="http://schemas.microsoft.com/office/drawing/2014/main" id="{1A05BE1C-CC6E-65E8-E738-1779372A8B82}"/>
              </a:ext>
            </a:extLst>
          </p:cNvPr>
          <p:cNvSpPr txBox="1">
            <a:spLocks/>
          </p:cNvSpPr>
          <p:nvPr/>
        </p:nvSpPr>
        <p:spPr>
          <a:xfrm>
            <a:off x="6575661" y="1577681"/>
            <a:ext cx="3995786" cy="423085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indent="-177800">
              <a:lnSpc>
                <a:spcPct val="130000"/>
              </a:lnSpc>
              <a:buNone/>
            </a:pPr>
            <a:r>
              <a:rPr lang="ja-JP" altLang="en-US" sz="1500" b="1" dirty="0">
                <a:solidFill>
                  <a:srgbClr val="52B479"/>
                </a:solidFill>
                <a:latin typeface="Yu Gothic" panose="020B0400000000000000" pitchFamily="34" charset="-128"/>
                <a:ea typeface="Yu Gothic" panose="020B0400000000000000" pitchFamily="34" charset="-128"/>
              </a:rPr>
              <a:t>これまでの取組</a:t>
            </a:r>
            <a:endParaRPr lang="en-US" altLang="ja-JP" sz="1500" b="1" dirty="0">
              <a:solidFill>
                <a:srgbClr val="52B479"/>
              </a:solidFill>
              <a:latin typeface="Yu Gothic" panose="020B0400000000000000" pitchFamily="34" charset="-128"/>
              <a:ea typeface="Yu Gothic" panose="020B0400000000000000" pitchFamily="34" charset="-128"/>
            </a:endParaRPr>
          </a:p>
          <a:p>
            <a:pPr marL="177800" indent="-177800">
              <a:lnSpc>
                <a:spcPct val="130000"/>
              </a:lnSpc>
              <a:buNone/>
            </a:pPr>
            <a:r>
              <a:rPr lang="ja-JP" altLang="en-US" sz="1350" dirty="0">
                <a:solidFill>
                  <a:srgbClr val="52B479"/>
                </a:solidFill>
                <a:latin typeface="Yu Gothic" panose="020B0400000000000000" pitchFamily="34" charset="-128"/>
                <a:ea typeface="Yu Gothic" panose="020B0400000000000000" pitchFamily="34" charset="-128"/>
              </a:rPr>
              <a:t>●</a:t>
            </a:r>
            <a:r>
              <a:rPr lang="ja-JP" altLang="en-US" sz="1350" dirty="0">
                <a:latin typeface="Yu Gothic" panose="020B0400000000000000" pitchFamily="34" charset="-128"/>
                <a:ea typeface="Yu Gothic" panose="020B0400000000000000" pitchFamily="34" charset="-128"/>
              </a:rPr>
              <a:t>村営金剛山ロープウェイオープン（昭和</a:t>
            </a:r>
            <a:r>
              <a:rPr lang="en-US" altLang="ja-JP" sz="1350" dirty="0">
                <a:latin typeface="Yu Gothic" panose="020B0400000000000000" pitchFamily="34" charset="-128"/>
                <a:ea typeface="Yu Gothic" panose="020B0400000000000000" pitchFamily="34" charset="-128"/>
              </a:rPr>
              <a:t>41</a:t>
            </a:r>
            <a:r>
              <a:rPr lang="ja-JP" altLang="en-US" sz="1350" dirty="0">
                <a:latin typeface="Yu Gothic" panose="020B0400000000000000" pitchFamily="34" charset="-128"/>
                <a:ea typeface="Yu Gothic" panose="020B0400000000000000" pitchFamily="34" charset="-128"/>
              </a:rPr>
              <a:t>年）　　</a:t>
            </a:r>
            <a:r>
              <a:rPr lang="en-US" altLang="ja-JP" sz="1350" dirty="0">
                <a:latin typeface="Yu Gothic" panose="020B0400000000000000" pitchFamily="34" charset="-128"/>
                <a:ea typeface="Yu Gothic" panose="020B0400000000000000" pitchFamily="34" charset="-128"/>
              </a:rPr>
              <a:t>※</a:t>
            </a:r>
            <a:r>
              <a:rPr lang="ja-JP" altLang="en-US" sz="1350" dirty="0">
                <a:latin typeface="Yu Gothic" panose="020B0400000000000000" pitchFamily="34" charset="-128"/>
                <a:ea typeface="Yu Gothic" panose="020B0400000000000000" pitchFamily="34" charset="-128"/>
              </a:rPr>
              <a:t>現在廃止</a:t>
            </a:r>
          </a:p>
          <a:p>
            <a:pPr marL="177800" indent="-177800" algn="just">
              <a:lnSpc>
                <a:spcPct val="130000"/>
              </a:lnSpc>
              <a:buNone/>
            </a:pPr>
            <a:r>
              <a:rPr lang="ja-JP" altLang="en-US" sz="1350" dirty="0">
                <a:solidFill>
                  <a:srgbClr val="52B479"/>
                </a:solidFill>
                <a:latin typeface="Yu Gothic" panose="020B0400000000000000" pitchFamily="34" charset="-128"/>
                <a:ea typeface="Yu Gothic" panose="020B0400000000000000" pitchFamily="34" charset="-128"/>
              </a:rPr>
              <a:t>●</a:t>
            </a:r>
            <a:r>
              <a:rPr lang="ja-JP" altLang="en-US" sz="1350" dirty="0">
                <a:latin typeface="Yu Gothic" panose="020B0400000000000000" pitchFamily="34" charset="-128"/>
                <a:ea typeface="Yu Gothic" panose="020B0400000000000000" pitchFamily="34" charset="-128"/>
              </a:rPr>
              <a:t>香楠荘オープン（昭和</a:t>
            </a:r>
            <a:r>
              <a:rPr lang="en-US" altLang="ja-JP" sz="1350" dirty="0">
                <a:latin typeface="Yu Gothic" panose="020B0400000000000000" pitchFamily="34" charset="-128"/>
                <a:ea typeface="Yu Gothic" panose="020B0400000000000000" pitchFamily="34" charset="-128"/>
              </a:rPr>
              <a:t>45</a:t>
            </a:r>
            <a:r>
              <a:rPr lang="ja-JP" altLang="en-US" sz="1350" dirty="0">
                <a:latin typeface="Yu Gothic" panose="020B0400000000000000" pitchFamily="34" charset="-128"/>
                <a:ea typeface="Yu Gothic" panose="020B0400000000000000" pitchFamily="34" charset="-128"/>
              </a:rPr>
              <a:t>年） </a:t>
            </a:r>
            <a:r>
              <a:rPr lang="en-US" altLang="ja-JP" sz="1350" dirty="0">
                <a:latin typeface="Yu Gothic" panose="020B0400000000000000" pitchFamily="34" charset="-128"/>
                <a:ea typeface="Yu Gothic" panose="020B0400000000000000" pitchFamily="34" charset="-128"/>
              </a:rPr>
              <a:t>※</a:t>
            </a:r>
            <a:r>
              <a:rPr lang="ja-JP" altLang="en-US" sz="1350" dirty="0">
                <a:latin typeface="Yu Gothic" panose="020B0400000000000000" pitchFamily="34" charset="-128"/>
                <a:ea typeface="Yu Gothic" panose="020B0400000000000000" pitchFamily="34" charset="-128"/>
              </a:rPr>
              <a:t>現在廃止</a:t>
            </a:r>
          </a:p>
          <a:p>
            <a:pPr marL="177800" indent="-177800" algn="just">
              <a:lnSpc>
                <a:spcPct val="130000"/>
              </a:lnSpc>
              <a:buNone/>
            </a:pPr>
            <a:r>
              <a:rPr lang="ja-JP" altLang="en-US" sz="1350" dirty="0">
                <a:solidFill>
                  <a:srgbClr val="52B479"/>
                </a:solidFill>
                <a:latin typeface="Yu Gothic" panose="020B0400000000000000" pitchFamily="34" charset="-128"/>
                <a:ea typeface="Yu Gothic" panose="020B0400000000000000" pitchFamily="34" charset="-128"/>
              </a:rPr>
              <a:t>●</a:t>
            </a:r>
            <a:r>
              <a:rPr lang="ja-JP" altLang="en-US" sz="1350" dirty="0">
                <a:latin typeface="Yu Gothic" panose="020B0400000000000000" pitchFamily="34" charset="-128"/>
                <a:ea typeface="Yu Gothic" panose="020B0400000000000000" pitchFamily="34" charset="-128"/>
              </a:rPr>
              <a:t>ダイヤモンドトレール全線開通（昭和</a:t>
            </a:r>
            <a:r>
              <a:rPr lang="en-US" altLang="ja-JP" sz="1350" dirty="0">
                <a:latin typeface="Yu Gothic" panose="020B0400000000000000" pitchFamily="34" charset="-128"/>
                <a:ea typeface="Yu Gothic" panose="020B0400000000000000" pitchFamily="34" charset="-128"/>
              </a:rPr>
              <a:t>49</a:t>
            </a:r>
            <a:r>
              <a:rPr lang="ja-JP" altLang="en-US" sz="1350" dirty="0">
                <a:latin typeface="Yu Gothic" panose="020B0400000000000000" pitchFamily="34" charset="-128"/>
                <a:ea typeface="Yu Gothic" panose="020B0400000000000000" pitchFamily="34" charset="-128"/>
              </a:rPr>
              <a:t>年）</a:t>
            </a:r>
          </a:p>
          <a:p>
            <a:pPr marL="177800" indent="-177800" algn="just">
              <a:lnSpc>
                <a:spcPct val="130000"/>
              </a:lnSpc>
              <a:buNone/>
            </a:pPr>
            <a:r>
              <a:rPr lang="ja-JP" altLang="en-US" sz="1350" dirty="0">
                <a:solidFill>
                  <a:srgbClr val="52B479"/>
                </a:solidFill>
                <a:latin typeface="Yu Gothic" panose="020B0400000000000000" pitchFamily="34" charset="-128"/>
                <a:ea typeface="Yu Gothic" panose="020B0400000000000000" pitchFamily="34" charset="-128"/>
              </a:rPr>
              <a:t>●</a:t>
            </a:r>
            <a:r>
              <a:rPr lang="ja-JP" altLang="en-US" sz="1350" dirty="0">
                <a:latin typeface="Yu Gothic" panose="020B0400000000000000" pitchFamily="34" charset="-128"/>
                <a:ea typeface="Yu Gothic" panose="020B0400000000000000" pitchFamily="34" charset="-128"/>
              </a:rPr>
              <a:t>府民の森ちはや園地オープン（昭和</a:t>
            </a:r>
            <a:r>
              <a:rPr lang="en-US" altLang="ja-JP" sz="1350" dirty="0">
                <a:latin typeface="Yu Gothic" panose="020B0400000000000000" pitchFamily="34" charset="-128"/>
                <a:ea typeface="Yu Gothic" panose="020B0400000000000000" pitchFamily="34" charset="-128"/>
              </a:rPr>
              <a:t>59</a:t>
            </a:r>
            <a:r>
              <a:rPr lang="ja-JP" altLang="en-US" sz="1350" dirty="0">
                <a:latin typeface="Yu Gothic" panose="020B0400000000000000" pitchFamily="34" charset="-128"/>
                <a:ea typeface="Yu Gothic" panose="020B0400000000000000" pitchFamily="34" charset="-128"/>
              </a:rPr>
              <a:t>年）</a:t>
            </a:r>
          </a:p>
          <a:p>
            <a:pPr marL="177800" indent="-177800" algn="just">
              <a:lnSpc>
                <a:spcPct val="130000"/>
              </a:lnSpc>
              <a:buNone/>
            </a:pPr>
            <a:r>
              <a:rPr lang="ja-JP" altLang="en-US" sz="1350" dirty="0">
                <a:solidFill>
                  <a:srgbClr val="52B479"/>
                </a:solidFill>
                <a:latin typeface="Yu Gothic" panose="020B0400000000000000" pitchFamily="34" charset="-128"/>
                <a:ea typeface="Yu Gothic" panose="020B0400000000000000" pitchFamily="34" charset="-128"/>
              </a:rPr>
              <a:t>●</a:t>
            </a:r>
            <a:r>
              <a:rPr lang="ja-JP" altLang="en-US" sz="1350" dirty="0">
                <a:latin typeface="Yu Gothic" panose="020B0400000000000000" pitchFamily="34" charset="-128"/>
                <a:ea typeface="Yu Gothic" panose="020B0400000000000000" pitchFamily="34" charset="-128"/>
              </a:rPr>
              <a:t>南河内フルーツロード村内区間開通（平成</a:t>
            </a:r>
            <a:r>
              <a:rPr lang="en-US" altLang="ja-JP" sz="1350" dirty="0">
                <a:latin typeface="Yu Gothic" panose="020B0400000000000000" pitchFamily="34" charset="-128"/>
                <a:ea typeface="Yu Gothic" panose="020B0400000000000000" pitchFamily="34" charset="-128"/>
              </a:rPr>
              <a:t>8</a:t>
            </a:r>
            <a:r>
              <a:rPr lang="ja-JP" altLang="en-US" sz="1350" dirty="0">
                <a:latin typeface="Yu Gothic" panose="020B0400000000000000" pitchFamily="34" charset="-128"/>
                <a:ea typeface="Yu Gothic" panose="020B0400000000000000" pitchFamily="34" charset="-128"/>
              </a:rPr>
              <a:t>年）</a:t>
            </a:r>
          </a:p>
          <a:p>
            <a:pPr marL="177800" indent="-177800" algn="just">
              <a:lnSpc>
                <a:spcPct val="130000"/>
              </a:lnSpc>
              <a:buNone/>
            </a:pPr>
            <a:r>
              <a:rPr lang="ja-JP" altLang="en-US" sz="1350" dirty="0">
                <a:solidFill>
                  <a:srgbClr val="52B479"/>
                </a:solidFill>
                <a:latin typeface="Yu Gothic" panose="020B0400000000000000" pitchFamily="34" charset="-128"/>
                <a:ea typeface="Yu Gothic" panose="020B0400000000000000" pitchFamily="34" charset="-128"/>
              </a:rPr>
              <a:t>●</a:t>
            </a:r>
            <a:r>
              <a:rPr lang="ja-JP" altLang="en-US" sz="1350" dirty="0">
                <a:latin typeface="Yu Gothic" panose="020B0400000000000000" pitchFamily="34" charset="-128"/>
                <a:ea typeface="Yu Gothic" panose="020B0400000000000000" pitchFamily="34" charset="-128"/>
              </a:rPr>
              <a:t>水分地区ほ場整備完成（平成</a:t>
            </a:r>
            <a:r>
              <a:rPr lang="en-US" altLang="ja-JP" sz="1350" dirty="0">
                <a:latin typeface="Yu Gothic" panose="020B0400000000000000" pitchFamily="34" charset="-128"/>
                <a:ea typeface="Yu Gothic" panose="020B0400000000000000" pitchFamily="34" charset="-128"/>
              </a:rPr>
              <a:t>21</a:t>
            </a:r>
            <a:r>
              <a:rPr lang="ja-JP" altLang="en-US" sz="1350" dirty="0">
                <a:latin typeface="Yu Gothic" panose="020B0400000000000000" pitchFamily="34" charset="-128"/>
                <a:ea typeface="Yu Gothic" panose="020B0400000000000000" pitchFamily="34" charset="-128"/>
              </a:rPr>
              <a:t>年）</a:t>
            </a:r>
          </a:p>
          <a:p>
            <a:pPr marL="177800" indent="-177800" algn="just">
              <a:lnSpc>
                <a:spcPct val="130000"/>
              </a:lnSpc>
              <a:buNone/>
            </a:pPr>
            <a:r>
              <a:rPr lang="ja-JP" altLang="en-US" sz="1350" dirty="0">
                <a:solidFill>
                  <a:srgbClr val="52B479"/>
                </a:solidFill>
                <a:latin typeface="Yu Gothic" panose="020B0400000000000000" pitchFamily="34" charset="-128"/>
                <a:ea typeface="Yu Gothic" panose="020B0400000000000000" pitchFamily="34" charset="-128"/>
              </a:rPr>
              <a:t>●</a:t>
            </a:r>
            <a:r>
              <a:rPr lang="ja-JP" altLang="en-US" sz="1350" dirty="0">
                <a:latin typeface="Yu Gothic" panose="020B0400000000000000" pitchFamily="34" charset="-128"/>
                <a:ea typeface="Yu Gothic" panose="020B0400000000000000" pitchFamily="34" charset="-128"/>
              </a:rPr>
              <a:t>ダイトレサミット </a:t>
            </a:r>
            <a:r>
              <a:rPr lang="en" altLang="ja-JP" sz="1350" dirty="0">
                <a:latin typeface="Yu Gothic" panose="020B0400000000000000" pitchFamily="34" charset="-128"/>
                <a:ea typeface="Yu Gothic" panose="020B0400000000000000" pitchFamily="34" charset="-128"/>
              </a:rPr>
              <a:t>in </a:t>
            </a:r>
            <a:r>
              <a:rPr lang="ja-JP" altLang="en-US" sz="1350" dirty="0">
                <a:latin typeface="Yu Gothic" panose="020B0400000000000000" pitchFamily="34" charset="-128"/>
                <a:ea typeface="Yu Gothic" panose="020B0400000000000000" pitchFamily="34" charset="-128"/>
              </a:rPr>
              <a:t>金剛山開催（平成</a:t>
            </a:r>
            <a:r>
              <a:rPr lang="en-US" altLang="ja-JP" sz="1350" dirty="0">
                <a:latin typeface="Yu Gothic" panose="020B0400000000000000" pitchFamily="34" charset="-128"/>
                <a:ea typeface="Yu Gothic" panose="020B0400000000000000" pitchFamily="34" charset="-128"/>
              </a:rPr>
              <a:t>23</a:t>
            </a:r>
            <a:r>
              <a:rPr lang="ja-JP" altLang="en-US" sz="1350" dirty="0">
                <a:latin typeface="Yu Gothic" panose="020B0400000000000000" pitchFamily="34" charset="-128"/>
                <a:ea typeface="Yu Gothic" panose="020B0400000000000000" pitchFamily="34" charset="-128"/>
              </a:rPr>
              <a:t>年）</a:t>
            </a:r>
            <a:endParaRPr lang="en-US" altLang="ja-JP" sz="1350" dirty="0">
              <a:latin typeface="Yu Gothic" panose="020B0400000000000000" pitchFamily="34" charset="-128"/>
              <a:ea typeface="Yu Gothic" panose="020B0400000000000000" pitchFamily="34" charset="-128"/>
            </a:endParaRPr>
          </a:p>
          <a:p>
            <a:pPr marL="177800" indent="-177800" algn="just">
              <a:lnSpc>
                <a:spcPct val="130000"/>
              </a:lnSpc>
              <a:buNone/>
            </a:pPr>
            <a:r>
              <a:rPr lang="ja-JP" altLang="en-US" sz="1350" dirty="0">
                <a:solidFill>
                  <a:srgbClr val="52B479"/>
                </a:solidFill>
                <a:latin typeface="Yu Gothic" panose="020B0400000000000000" pitchFamily="34" charset="-128"/>
                <a:ea typeface="Yu Gothic" panose="020B0400000000000000" pitchFamily="34" charset="-128"/>
              </a:rPr>
              <a:t>●</a:t>
            </a:r>
            <a:r>
              <a:rPr lang="ja-JP" altLang="en-US" sz="1350" dirty="0">
                <a:latin typeface="Yu Gothic" panose="020B0400000000000000" pitchFamily="34" charset="-128"/>
                <a:ea typeface="Yu Gothic" panose="020B0400000000000000" pitchFamily="34" charset="-128"/>
              </a:rPr>
              <a:t>いちごアカデミー開講（平成</a:t>
            </a:r>
            <a:r>
              <a:rPr lang="en-US" altLang="ja-JP" sz="1350" dirty="0">
                <a:latin typeface="Yu Gothic" panose="020B0400000000000000" pitchFamily="34" charset="-128"/>
                <a:ea typeface="Yu Gothic" panose="020B0400000000000000" pitchFamily="34" charset="-128"/>
              </a:rPr>
              <a:t>30</a:t>
            </a:r>
            <a:r>
              <a:rPr lang="ja-JP" altLang="en-US" sz="1350" dirty="0">
                <a:latin typeface="Yu Gothic" panose="020B0400000000000000" pitchFamily="34" charset="-128"/>
                <a:ea typeface="Yu Gothic" panose="020B0400000000000000" pitchFamily="34" charset="-128"/>
              </a:rPr>
              <a:t>年）</a:t>
            </a:r>
          </a:p>
          <a:p>
            <a:pPr marL="177800" indent="-177800" algn="just">
              <a:lnSpc>
                <a:spcPct val="130000"/>
              </a:lnSpc>
              <a:buNone/>
            </a:pPr>
            <a:r>
              <a:rPr lang="ja-JP" altLang="en-US" sz="1350" dirty="0">
                <a:solidFill>
                  <a:srgbClr val="52B479"/>
                </a:solidFill>
                <a:latin typeface="Yu Gothic" panose="020B0400000000000000" pitchFamily="34" charset="-128"/>
                <a:ea typeface="Yu Gothic" panose="020B0400000000000000" pitchFamily="34" charset="-128"/>
              </a:rPr>
              <a:t>●</a:t>
            </a:r>
            <a:r>
              <a:rPr lang="ja-JP" altLang="en-US" sz="1350" dirty="0">
                <a:latin typeface="Yu Gothic" panose="020B0400000000000000" pitchFamily="34" charset="-128"/>
                <a:ea typeface="Yu Gothic" panose="020B0400000000000000" pitchFamily="34" charset="-128"/>
              </a:rPr>
              <a:t>ブランドいちご「ちはや姫」誕生（平成</a:t>
            </a:r>
            <a:r>
              <a:rPr lang="en-US" altLang="ja-JP" sz="1350" dirty="0">
                <a:latin typeface="Yu Gothic" panose="020B0400000000000000" pitchFamily="34" charset="-128"/>
                <a:ea typeface="Yu Gothic" panose="020B0400000000000000" pitchFamily="34" charset="-128"/>
              </a:rPr>
              <a:t>31</a:t>
            </a:r>
            <a:r>
              <a:rPr lang="ja-JP" altLang="en-US" sz="1350" dirty="0">
                <a:latin typeface="Yu Gothic" panose="020B0400000000000000" pitchFamily="34" charset="-128"/>
                <a:ea typeface="Yu Gothic" panose="020B0400000000000000" pitchFamily="34" charset="-128"/>
              </a:rPr>
              <a:t>年） </a:t>
            </a:r>
          </a:p>
        </p:txBody>
      </p:sp>
      <p:cxnSp>
        <p:nvCxnSpPr>
          <p:cNvPr id="17" name="直線コネクタ 16">
            <a:extLst>
              <a:ext uri="{FF2B5EF4-FFF2-40B4-BE49-F238E27FC236}">
                <a16:creationId xmlns:a16="http://schemas.microsoft.com/office/drawing/2014/main" id="{62D68EE4-B838-1942-159C-28BA80EA4EBA}"/>
              </a:ext>
            </a:extLst>
          </p:cNvPr>
          <p:cNvCxnSpPr>
            <a:cxnSpLocks/>
          </p:cNvCxnSpPr>
          <p:nvPr/>
        </p:nvCxnSpPr>
        <p:spPr>
          <a:xfrm>
            <a:off x="545306" y="4914489"/>
            <a:ext cx="1138628" cy="0"/>
          </a:xfrm>
          <a:prstGeom prst="line">
            <a:avLst/>
          </a:prstGeom>
          <a:ln w="127000" cmpd="sng">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B2068DF8-2CF0-BC52-9022-D55F13633179}"/>
              </a:ext>
            </a:extLst>
          </p:cNvPr>
          <p:cNvCxnSpPr>
            <a:cxnSpLocks/>
          </p:cNvCxnSpPr>
          <p:nvPr/>
        </p:nvCxnSpPr>
        <p:spPr>
          <a:xfrm>
            <a:off x="2623312" y="4639603"/>
            <a:ext cx="2072640" cy="0"/>
          </a:xfrm>
          <a:prstGeom prst="line">
            <a:avLst/>
          </a:prstGeom>
          <a:ln w="127000" cmpd="sng">
            <a:solidFill>
              <a:srgbClr val="FFFFB8"/>
            </a:solidFill>
          </a:ln>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9F42C6E8-EF26-9F44-C18A-807A73E71074}"/>
              </a:ext>
            </a:extLst>
          </p:cNvPr>
          <p:cNvCxnSpPr>
            <a:cxnSpLocks/>
          </p:cNvCxnSpPr>
          <p:nvPr/>
        </p:nvCxnSpPr>
        <p:spPr>
          <a:xfrm>
            <a:off x="5441873" y="4653632"/>
            <a:ext cx="606197" cy="0"/>
          </a:xfrm>
          <a:prstGeom prst="line">
            <a:avLst/>
          </a:prstGeom>
          <a:ln w="127000" cmpd="sng">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7" name="コンテンツ プレースホルダー 1">
            <a:extLst>
              <a:ext uri="{FF2B5EF4-FFF2-40B4-BE49-F238E27FC236}">
                <a16:creationId xmlns:a16="http://schemas.microsoft.com/office/drawing/2014/main" id="{11D77F99-3347-C017-DE71-022A7E292C01}"/>
              </a:ext>
            </a:extLst>
          </p:cNvPr>
          <p:cNvSpPr txBox="1">
            <a:spLocks/>
          </p:cNvSpPr>
          <p:nvPr/>
        </p:nvSpPr>
        <p:spPr>
          <a:xfrm>
            <a:off x="390590" y="1755446"/>
            <a:ext cx="5653950" cy="855909"/>
          </a:xfrm>
          <a:prstGeom prst="rect">
            <a:avLst/>
          </a:prstGeom>
        </p:spPr>
        <p:txBody>
          <a:bodyPr vert="horz" lIns="0" tIns="0" rIns="0" bIns="0" rtlCol="0">
            <a:noAutofit/>
          </a:bodyPr>
          <a:lstStyle>
            <a:lvl1pPr marL="251986" indent="-251986" algn="just" defTabSz="1007943" rtl="0" eaLnBrk="1" latinLnBrk="0" hangingPunct="1">
              <a:lnSpc>
                <a:spcPct val="130000"/>
              </a:lnSpc>
              <a:spcBef>
                <a:spcPts val="1102"/>
              </a:spcBef>
              <a:buFont typeface="Arial" panose="020B0604020202020204" pitchFamily="34" charset="0"/>
              <a:buNone/>
              <a:defRPr kumimoji="1" sz="2200" b="0" i="0" kern="1200">
                <a:solidFill>
                  <a:schemeClr val="tx1"/>
                </a:solidFill>
                <a:latin typeface="Yu Gothic Medium" panose="020B0400000000000000" pitchFamily="34" charset="-128"/>
                <a:ea typeface="Yu Gothic Medium" panose="020B0400000000000000" pitchFamily="34" charset="-128"/>
                <a:cs typeface="+mn-cs"/>
              </a:defRPr>
            </a:lvl1pPr>
            <a:lvl2pPr marL="755957"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259929"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3pPr>
            <a:lvl4pPr marL="1763900"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4pPr>
            <a:lvl5pPr marL="2267872"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20000"/>
              </a:lnSpc>
            </a:pPr>
            <a:r>
              <a:rPr lang="ja-JP" altLang="en-US" sz="1600" spc="-30" dirty="0">
                <a:latin typeface="Yu Gothic" panose="020B0400000000000000" pitchFamily="34" charset="-128"/>
                <a:ea typeface="Yu Gothic" panose="020B0400000000000000" pitchFamily="34" charset="-128"/>
              </a:rPr>
              <a:t>　農と緑の取組を通じて村全体の活性化を図るため、村と府がこの目標の実現に向けて連携しながら取り組んでいく内容を取りまとめたもの </a:t>
            </a:r>
            <a:r>
              <a:rPr lang="ja-JP" altLang="en-US" sz="1600" spc="-30" dirty="0">
                <a:highlight>
                  <a:srgbClr val="FFFF00"/>
                </a:highlight>
                <a:latin typeface="Yu Gothic" panose="020B0400000000000000" pitchFamily="34" charset="-128"/>
                <a:ea typeface="Yu Gothic" panose="020B0400000000000000" pitchFamily="34" charset="-128"/>
              </a:rPr>
              <a:t>　</a:t>
            </a:r>
            <a:endParaRPr lang="en-US" altLang="ja-JP" sz="1600" spc="-30" dirty="0">
              <a:highlight>
                <a:srgbClr val="FFFF00"/>
              </a:highlight>
              <a:latin typeface="Yu Gothic" panose="020B0400000000000000" pitchFamily="34" charset="-128"/>
              <a:ea typeface="Yu Gothic" panose="020B0400000000000000" pitchFamily="34" charset="-128"/>
            </a:endParaRPr>
          </a:p>
        </p:txBody>
      </p:sp>
      <p:grpSp>
        <p:nvGrpSpPr>
          <p:cNvPr id="5" name="グループ化 4">
            <a:extLst>
              <a:ext uri="{FF2B5EF4-FFF2-40B4-BE49-F238E27FC236}">
                <a16:creationId xmlns:a16="http://schemas.microsoft.com/office/drawing/2014/main" id="{AC8CF815-5541-49A4-B238-AEDD272CC294}"/>
              </a:ext>
            </a:extLst>
          </p:cNvPr>
          <p:cNvGrpSpPr/>
          <p:nvPr/>
        </p:nvGrpSpPr>
        <p:grpSpPr>
          <a:xfrm>
            <a:off x="879156" y="6230725"/>
            <a:ext cx="4792496" cy="1121972"/>
            <a:chOff x="4986423" y="5490339"/>
            <a:chExt cx="4792496" cy="1121972"/>
          </a:xfrm>
        </p:grpSpPr>
        <p:grpSp>
          <p:nvGrpSpPr>
            <p:cNvPr id="24" name="グループ化 23">
              <a:extLst>
                <a:ext uri="{FF2B5EF4-FFF2-40B4-BE49-F238E27FC236}">
                  <a16:creationId xmlns:a16="http://schemas.microsoft.com/office/drawing/2014/main" id="{025A7D71-B852-A977-224F-07CA1D0A554F}"/>
                </a:ext>
              </a:extLst>
            </p:cNvPr>
            <p:cNvGrpSpPr/>
            <p:nvPr/>
          </p:nvGrpSpPr>
          <p:grpSpPr>
            <a:xfrm>
              <a:off x="5791201" y="5490339"/>
              <a:ext cx="3182941" cy="1121972"/>
              <a:chOff x="5791201" y="5205257"/>
              <a:chExt cx="3182941" cy="1121972"/>
            </a:xfrm>
          </p:grpSpPr>
          <p:sp>
            <p:nvSpPr>
              <p:cNvPr id="6" name="円/楕円 5">
                <a:extLst>
                  <a:ext uri="{FF2B5EF4-FFF2-40B4-BE49-F238E27FC236}">
                    <a16:creationId xmlns:a16="http://schemas.microsoft.com/office/drawing/2014/main" id="{ADFB4BBA-1603-43C0-DA98-187A59BD715A}"/>
                  </a:ext>
                </a:extLst>
              </p:cNvPr>
              <p:cNvSpPr/>
              <p:nvPr/>
            </p:nvSpPr>
            <p:spPr>
              <a:xfrm>
                <a:off x="5791201" y="5205257"/>
                <a:ext cx="1122914" cy="1121972"/>
              </a:xfrm>
              <a:prstGeom prst="ellipse">
                <a:avLst/>
              </a:prstGeom>
              <a:solidFill>
                <a:srgbClr val="FFFF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C8D72962-6431-64A7-BF88-AF45C7BF49CA}"/>
                  </a:ext>
                </a:extLst>
              </p:cNvPr>
              <p:cNvSpPr/>
              <p:nvPr/>
            </p:nvSpPr>
            <p:spPr>
              <a:xfrm>
                <a:off x="7851228" y="5205257"/>
                <a:ext cx="1122914" cy="1121972"/>
              </a:xfrm>
              <a:prstGeom prst="ellipse">
                <a:avLst/>
              </a:prstGeom>
              <a:solidFill>
                <a:srgbClr val="AAE3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1">
                <a:extLst>
                  <a:ext uri="{FF2B5EF4-FFF2-40B4-BE49-F238E27FC236}">
                    <a16:creationId xmlns:a16="http://schemas.microsoft.com/office/drawing/2014/main" id="{53E17457-F2D2-B293-99CD-9D99AEC099AA}"/>
                  </a:ext>
                </a:extLst>
              </p:cNvPr>
              <p:cNvSpPr txBox="1">
                <a:spLocks/>
              </p:cNvSpPr>
              <p:nvPr/>
            </p:nvSpPr>
            <p:spPr>
              <a:xfrm>
                <a:off x="6829016" y="5515360"/>
                <a:ext cx="1082009" cy="548663"/>
              </a:xfrm>
              <a:prstGeom prst="rect">
                <a:avLst/>
              </a:prstGeom>
            </p:spPr>
            <p:txBody>
              <a:bodyPr vert="horz" lIns="0" tIns="0" rIns="0" bIns="0" rtlCol="0">
                <a:noAutofit/>
              </a:bodyPr>
              <a:lstStyle>
                <a:lvl1pPr marL="251986" indent="-251986" algn="just" defTabSz="1007943" rtl="0" eaLnBrk="1" latinLnBrk="0" hangingPunct="1">
                  <a:lnSpc>
                    <a:spcPct val="130000"/>
                  </a:lnSpc>
                  <a:spcBef>
                    <a:spcPts val="1102"/>
                  </a:spcBef>
                  <a:buFont typeface="Arial" panose="020B0604020202020204" pitchFamily="34" charset="0"/>
                  <a:buNone/>
                  <a:defRPr kumimoji="1" sz="2200" b="0" i="0" kern="1200">
                    <a:solidFill>
                      <a:schemeClr val="tx1"/>
                    </a:solidFill>
                    <a:latin typeface="Yu Gothic Medium" panose="020B0400000000000000" pitchFamily="34" charset="-128"/>
                    <a:ea typeface="Yu Gothic Medium" panose="020B0400000000000000" pitchFamily="34" charset="-128"/>
                    <a:cs typeface="+mn-cs"/>
                  </a:defRPr>
                </a:lvl1pPr>
                <a:lvl2pPr marL="755957"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259929"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3pPr>
                <a:lvl4pPr marL="1763900"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4pPr>
                <a:lvl5pPr marL="2267872"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spcBef>
                    <a:spcPts val="0"/>
                  </a:spcBef>
                </a:pPr>
                <a:r>
                  <a:rPr lang="ja-JP" altLang="en-US" sz="2000" b="1" dirty="0">
                    <a:latin typeface="Yu Gothic" panose="020B0400000000000000" pitchFamily="34" charset="-128"/>
                    <a:ea typeface="Yu Gothic" panose="020B0400000000000000" pitchFamily="34" charset="-128"/>
                  </a:rPr>
                  <a:t>✖️</a:t>
                </a:r>
                <a:endParaRPr lang="en-US" altLang="ja-JP" sz="2000" b="1" spc="-30" dirty="0">
                  <a:highlight>
                    <a:srgbClr val="FFFF00"/>
                  </a:highlight>
                  <a:latin typeface="Yu Gothic" panose="020B0400000000000000" pitchFamily="34" charset="-128"/>
                  <a:ea typeface="Yu Gothic" panose="020B0400000000000000" pitchFamily="34" charset="-128"/>
                </a:endParaRPr>
              </a:p>
            </p:txBody>
          </p:sp>
        </p:grpSp>
        <p:sp>
          <p:nvSpPr>
            <p:cNvPr id="13" name="コンテンツ プレースホルダー 1">
              <a:extLst>
                <a:ext uri="{FF2B5EF4-FFF2-40B4-BE49-F238E27FC236}">
                  <a16:creationId xmlns:a16="http://schemas.microsoft.com/office/drawing/2014/main" id="{D99CA7A0-65DF-8EC3-D375-1AADC428A53F}"/>
                </a:ext>
              </a:extLst>
            </p:cNvPr>
            <p:cNvSpPr txBox="1">
              <a:spLocks/>
            </p:cNvSpPr>
            <p:nvPr/>
          </p:nvSpPr>
          <p:spPr>
            <a:xfrm>
              <a:off x="4986423" y="5596942"/>
              <a:ext cx="2732469" cy="819289"/>
            </a:xfrm>
            <a:prstGeom prst="rect">
              <a:avLst/>
            </a:prstGeom>
          </p:spPr>
          <p:txBody>
            <a:bodyPr vert="horz" lIns="0" tIns="0" rIns="0" bIns="0" rtlCol="0">
              <a:noAutofit/>
            </a:bodyPr>
            <a:lstStyle>
              <a:lvl1pPr marL="251986" indent="-251986" algn="just" defTabSz="1007943" rtl="0" eaLnBrk="1" latinLnBrk="0" hangingPunct="1">
                <a:lnSpc>
                  <a:spcPct val="130000"/>
                </a:lnSpc>
                <a:spcBef>
                  <a:spcPts val="1102"/>
                </a:spcBef>
                <a:buFont typeface="Arial" panose="020B0604020202020204" pitchFamily="34" charset="0"/>
                <a:buNone/>
                <a:defRPr kumimoji="1" sz="2200" b="0" i="0" kern="1200">
                  <a:solidFill>
                    <a:schemeClr val="tx1"/>
                  </a:solidFill>
                  <a:latin typeface="Yu Gothic Medium" panose="020B0400000000000000" pitchFamily="34" charset="-128"/>
                  <a:ea typeface="Yu Gothic Medium" panose="020B0400000000000000" pitchFamily="34" charset="-128"/>
                  <a:cs typeface="+mn-cs"/>
                </a:defRPr>
              </a:lvl1pPr>
              <a:lvl2pPr marL="755957"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259929"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3pPr>
              <a:lvl4pPr marL="1763900"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4pPr>
              <a:lvl5pPr marL="2267872"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spcBef>
                  <a:spcPts val="0"/>
                </a:spcBef>
              </a:pPr>
              <a:r>
                <a:rPr lang="ja-JP" altLang="en-US" sz="1300" b="1" dirty="0">
                  <a:solidFill>
                    <a:schemeClr val="bg2">
                      <a:lumMod val="25000"/>
                    </a:schemeClr>
                  </a:solidFill>
                  <a:latin typeface="Yu Gothic" panose="020B0400000000000000" pitchFamily="34" charset="-128"/>
                  <a:ea typeface="Yu Gothic" panose="020B0400000000000000" pitchFamily="34" charset="-128"/>
                </a:rPr>
                <a:t>“農”</a:t>
              </a:r>
              <a:br>
                <a:rPr lang="en-US" altLang="ja-JP" sz="1300" b="1" dirty="0">
                  <a:solidFill>
                    <a:schemeClr val="bg2">
                      <a:lumMod val="25000"/>
                    </a:schemeClr>
                  </a:solidFill>
                  <a:latin typeface="Yu Gothic" panose="020B0400000000000000" pitchFamily="34" charset="-128"/>
                  <a:ea typeface="Yu Gothic" panose="020B0400000000000000" pitchFamily="34" charset="-128"/>
                </a:rPr>
              </a:br>
              <a:r>
                <a:rPr lang="ja-JP" altLang="en-US" sz="1300" b="1" dirty="0">
                  <a:solidFill>
                    <a:schemeClr val="bg2">
                      <a:lumMod val="25000"/>
                    </a:schemeClr>
                  </a:solidFill>
                  <a:latin typeface="Yu Gothic" panose="020B0400000000000000" pitchFamily="34" charset="-128"/>
                  <a:ea typeface="Yu Gothic" panose="020B0400000000000000" pitchFamily="34" charset="-128"/>
                </a:rPr>
                <a:t>楠公誕生地</a:t>
              </a:r>
              <a:endParaRPr lang="en-US" altLang="ja-JP" sz="1300" b="1" dirty="0">
                <a:solidFill>
                  <a:schemeClr val="bg2">
                    <a:lumMod val="25000"/>
                  </a:schemeClr>
                </a:solidFill>
                <a:latin typeface="Yu Gothic" panose="020B0400000000000000" pitchFamily="34" charset="-128"/>
                <a:ea typeface="Yu Gothic" panose="020B0400000000000000" pitchFamily="34" charset="-128"/>
              </a:endParaRPr>
            </a:p>
            <a:p>
              <a:pPr marL="0" indent="0" algn="ctr">
                <a:spcBef>
                  <a:spcPts val="0"/>
                </a:spcBef>
              </a:pPr>
              <a:r>
                <a:rPr lang="ja-JP" altLang="en-US" sz="1300" b="1" dirty="0">
                  <a:solidFill>
                    <a:schemeClr val="bg2">
                      <a:lumMod val="25000"/>
                    </a:schemeClr>
                  </a:solidFill>
                  <a:latin typeface="Yu Gothic" panose="020B0400000000000000" pitchFamily="34" charset="-128"/>
                  <a:ea typeface="Yu Gothic" panose="020B0400000000000000" pitchFamily="34" charset="-128"/>
                </a:rPr>
                <a:t>周辺エリア</a:t>
              </a:r>
              <a:endParaRPr lang="en-US" altLang="ja-JP" sz="1300" b="1" spc="-30" dirty="0">
                <a:solidFill>
                  <a:schemeClr val="bg2">
                    <a:lumMod val="25000"/>
                  </a:schemeClr>
                </a:solidFill>
                <a:highlight>
                  <a:srgbClr val="FFFF00"/>
                </a:highlight>
                <a:latin typeface="Yu Gothic" panose="020B0400000000000000" pitchFamily="34" charset="-128"/>
                <a:ea typeface="Yu Gothic" panose="020B0400000000000000" pitchFamily="34" charset="-128"/>
              </a:endParaRPr>
            </a:p>
          </p:txBody>
        </p:sp>
        <p:sp>
          <p:nvSpPr>
            <p:cNvPr id="21" name="コンテンツ プレースホルダー 1">
              <a:extLst>
                <a:ext uri="{FF2B5EF4-FFF2-40B4-BE49-F238E27FC236}">
                  <a16:creationId xmlns:a16="http://schemas.microsoft.com/office/drawing/2014/main" id="{E141E0E8-9FF0-C83E-8266-DA825AD723FE}"/>
                </a:ext>
              </a:extLst>
            </p:cNvPr>
            <p:cNvSpPr txBox="1">
              <a:spLocks/>
            </p:cNvSpPr>
            <p:nvPr/>
          </p:nvSpPr>
          <p:spPr>
            <a:xfrm>
              <a:off x="7046450" y="5592350"/>
              <a:ext cx="2732469" cy="516610"/>
            </a:xfrm>
            <a:prstGeom prst="rect">
              <a:avLst/>
            </a:prstGeom>
          </p:spPr>
          <p:txBody>
            <a:bodyPr vert="horz" lIns="0" tIns="0" rIns="0" bIns="0" rtlCol="0">
              <a:noAutofit/>
            </a:bodyPr>
            <a:lstStyle>
              <a:lvl1pPr marL="251986" indent="-251986" algn="just" defTabSz="1007943" rtl="0" eaLnBrk="1" latinLnBrk="0" hangingPunct="1">
                <a:lnSpc>
                  <a:spcPct val="130000"/>
                </a:lnSpc>
                <a:spcBef>
                  <a:spcPts val="1102"/>
                </a:spcBef>
                <a:buFont typeface="Arial" panose="020B0604020202020204" pitchFamily="34" charset="0"/>
                <a:buNone/>
                <a:defRPr kumimoji="1" sz="2200" b="0" i="0" kern="1200">
                  <a:solidFill>
                    <a:schemeClr val="tx1"/>
                  </a:solidFill>
                  <a:latin typeface="Yu Gothic Medium" panose="020B0400000000000000" pitchFamily="34" charset="-128"/>
                  <a:ea typeface="Yu Gothic Medium" panose="020B0400000000000000" pitchFamily="34" charset="-128"/>
                  <a:cs typeface="+mn-cs"/>
                </a:defRPr>
              </a:lvl1pPr>
              <a:lvl2pPr marL="755957"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259929"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3pPr>
              <a:lvl4pPr marL="1763900"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4pPr>
              <a:lvl5pPr marL="2267872"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spcBef>
                  <a:spcPts val="0"/>
                </a:spcBef>
              </a:pPr>
              <a:r>
                <a:rPr lang="ja-JP" altLang="en-US" sz="1300" b="1" dirty="0">
                  <a:solidFill>
                    <a:schemeClr val="bg2">
                      <a:lumMod val="25000"/>
                    </a:schemeClr>
                  </a:solidFill>
                  <a:latin typeface="Yu Gothic" panose="020B0400000000000000" pitchFamily="34" charset="-128"/>
                  <a:ea typeface="Yu Gothic" panose="020B0400000000000000" pitchFamily="34" charset="-128"/>
                </a:rPr>
                <a:t>“緑”</a:t>
              </a:r>
              <a:endParaRPr lang="en-US" altLang="ja-JP" sz="1300" b="1" dirty="0">
                <a:solidFill>
                  <a:schemeClr val="bg2">
                    <a:lumMod val="25000"/>
                  </a:schemeClr>
                </a:solidFill>
                <a:latin typeface="Yu Gothic" panose="020B0400000000000000" pitchFamily="34" charset="-128"/>
                <a:ea typeface="Yu Gothic" panose="020B0400000000000000" pitchFamily="34" charset="-128"/>
              </a:endParaRPr>
            </a:p>
            <a:p>
              <a:pPr marL="0" indent="0" algn="ctr">
                <a:spcBef>
                  <a:spcPts val="0"/>
                </a:spcBef>
              </a:pPr>
              <a:r>
                <a:rPr lang="ja-JP" altLang="en-US" sz="1300" b="1" dirty="0">
                  <a:solidFill>
                    <a:schemeClr val="bg2">
                      <a:lumMod val="25000"/>
                    </a:schemeClr>
                  </a:solidFill>
                  <a:latin typeface="Yu Gothic" panose="020B0400000000000000" pitchFamily="34" charset="-128"/>
                  <a:ea typeface="Yu Gothic" panose="020B0400000000000000" pitchFamily="34" charset="-128"/>
                </a:rPr>
                <a:t>金剛山</a:t>
              </a:r>
              <a:endParaRPr lang="en-US" altLang="ja-JP" sz="1300" b="1" dirty="0">
                <a:solidFill>
                  <a:schemeClr val="bg2">
                    <a:lumMod val="25000"/>
                  </a:schemeClr>
                </a:solidFill>
                <a:latin typeface="Yu Gothic" panose="020B0400000000000000" pitchFamily="34" charset="-128"/>
                <a:ea typeface="Yu Gothic" panose="020B0400000000000000" pitchFamily="34" charset="-128"/>
              </a:endParaRPr>
            </a:p>
            <a:p>
              <a:pPr marL="0" indent="0" algn="ctr">
                <a:spcBef>
                  <a:spcPts val="0"/>
                </a:spcBef>
              </a:pPr>
              <a:r>
                <a:rPr lang="ja-JP" altLang="en-US" sz="1300" b="1" dirty="0">
                  <a:solidFill>
                    <a:schemeClr val="bg2">
                      <a:lumMod val="25000"/>
                    </a:schemeClr>
                  </a:solidFill>
                  <a:latin typeface="Yu Gothic" panose="020B0400000000000000" pitchFamily="34" charset="-128"/>
                  <a:ea typeface="Yu Gothic" panose="020B0400000000000000" pitchFamily="34" charset="-128"/>
                </a:rPr>
                <a:t>周辺エリア</a:t>
              </a:r>
              <a:endParaRPr lang="en-US" altLang="ja-JP" sz="1300" b="1" spc="-30" dirty="0">
                <a:solidFill>
                  <a:schemeClr val="bg2">
                    <a:lumMod val="25000"/>
                  </a:schemeClr>
                </a:solidFill>
                <a:highlight>
                  <a:srgbClr val="FFFF00"/>
                </a:highlight>
                <a:latin typeface="Yu Gothic" panose="020B0400000000000000" pitchFamily="34" charset="-128"/>
                <a:ea typeface="Yu Gothic" panose="020B0400000000000000" pitchFamily="34" charset="-128"/>
              </a:endParaRPr>
            </a:p>
          </p:txBody>
        </p:sp>
      </p:grpSp>
      <p:sp>
        <p:nvSpPr>
          <p:cNvPr id="20" name="コンテンツ プレースホルダー 1">
            <a:extLst>
              <a:ext uri="{FF2B5EF4-FFF2-40B4-BE49-F238E27FC236}">
                <a16:creationId xmlns:a16="http://schemas.microsoft.com/office/drawing/2014/main" id="{033E7BC5-D751-4B8C-BC9E-C95BA54BE68B}"/>
              </a:ext>
            </a:extLst>
          </p:cNvPr>
          <p:cNvSpPr txBox="1">
            <a:spLocks/>
          </p:cNvSpPr>
          <p:nvPr/>
        </p:nvSpPr>
        <p:spPr>
          <a:xfrm>
            <a:off x="400629" y="2842074"/>
            <a:ext cx="5010764" cy="351899"/>
          </a:xfrm>
          <a:prstGeom prst="rect">
            <a:avLst/>
          </a:prstGeom>
        </p:spPr>
        <p:txBody>
          <a:bodyPr vert="horz" lIns="0" tIns="0" rIns="0" bIns="0" rtlCol="0">
            <a:noAutofit/>
          </a:bodyPr>
          <a:lstStyle>
            <a:lvl1pPr marL="251986" indent="-251986" algn="just" defTabSz="1007943" rtl="0" eaLnBrk="1" latinLnBrk="0" hangingPunct="1">
              <a:lnSpc>
                <a:spcPct val="130000"/>
              </a:lnSpc>
              <a:spcBef>
                <a:spcPts val="1102"/>
              </a:spcBef>
              <a:buFont typeface="Arial" panose="020B0604020202020204" pitchFamily="34" charset="0"/>
              <a:buNone/>
              <a:defRPr kumimoji="1" sz="2200" b="0" i="0" kern="1200">
                <a:solidFill>
                  <a:schemeClr val="tx1"/>
                </a:solidFill>
                <a:latin typeface="Yu Gothic Medium" panose="020B0400000000000000" pitchFamily="34" charset="-128"/>
                <a:ea typeface="Yu Gothic Medium" panose="020B0400000000000000" pitchFamily="34" charset="-128"/>
                <a:cs typeface="+mn-cs"/>
              </a:defRPr>
            </a:lvl1pPr>
            <a:lvl2pPr marL="755957"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259929"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3pPr>
            <a:lvl4pPr marL="1763900"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4pPr>
            <a:lvl5pPr marL="2267872"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215900">
              <a:spcBef>
                <a:spcPts val="0"/>
              </a:spcBef>
            </a:pPr>
            <a:r>
              <a:rPr lang="ja-JP" altLang="en-US" sz="1800" b="1" spc="-20" dirty="0">
                <a:solidFill>
                  <a:srgbClr val="52B479"/>
                </a:solidFill>
                <a:latin typeface="Yu Gothic" panose="020B0400000000000000" pitchFamily="34" charset="-128"/>
                <a:ea typeface="Yu Gothic" panose="020B0400000000000000" pitchFamily="34" charset="-128"/>
              </a:rPr>
              <a:t>活性化ビジョン（案）策定までの経過</a:t>
            </a:r>
            <a:endParaRPr lang="en-US" altLang="ja-JP" sz="1800" spc="-20" dirty="0">
              <a:solidFill>
                <a:srgbClr val="52B479"/>
              </a:solidFill>
              <a:highlight>
                <a:srgbClr val="FFFF00"/>
              </a:highlight>
              <a:latin typeface="Yu Gothic" panose="020B0400000000000000" pitchFamily="34" charset="-128"/>
              <a:ea typeface="Yu Gothic" panose="020B0400000000000000" pitchFamily="34" charset="-128"/>
            </a:endParaRPr>
          </a:p>
        </p:txBody>
      </p:sp>
      <p:sp>
        <p:nvSpPr>
          <p:cNvPr id="12" name="コンテンツ プレースホルダー 1">
            <a:extLst>
              <a:ext uri="{FF2B5EF4-FFF2-40B4-BE49-F238E27FC236}">
                <a16:creationId xmlns:a16="http://schemas.microsoft.com/office/drawing/2014/main" id="{AAFAEA38-F071-A04F-46F3-B8A3D21B0D2B}"/>
              </a:ext>
            </a:extLst>
          </p:cNvPr>
          <p:cNvSpPr txBox="1">
            <a:spLocks/>
          </p:cNvSpPr>
          <p:nvPr/>
        </p:nvSpPr>
        <p:spPr>
          <a:xfrm>
            <a:off x="423233" y="3216263"/>
            <a:ext cx="5842152" cy="3049348"/>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6400" indent="-176400" algn="just">
              <a:lnSpc>
                <a:spcPct val="110000"/>
              </a:lnSpc>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村営金剛山ロープウェイの廃止や人口減少など、村を取り巻く状況が一層厳しさを増す</a:t>
            </a:r>
            <a:r>
              <a:rPr lang="ja-JP" altLang="en-US" sz="1600">
                <a:latin typeface="Yu Gothic" panose="020B0400000000000000" pitchFamily="34" charset="-128"/>
                <a:ea typeface="Yu Gothic" panose="020B0400000000000000" pitchFamily="34" charset="-128"/>
              </a:rPr>
              <a:t>中、村</a:t>
            </a:r>
            <a:r>
              <a:rPr lang="ja-JP" altLang="en-US" sz="1600" dirty="0">
                <a:latin typeface="Yu Gothic" panose="020B0400000000000000" pitchFamily="34" charset="-128"/>
                <a:ea typeface="Yu Gothic" panose="020B0400000000000000" pitchFamily="34" charset="-128"/>
              </a:rPr>
              <a:t>の活性化に向けた取組の検討を開始</a:t>
            </a:r>
          </a:p>
          <a:p>
            <a:pPr marL="176400" indent="-176400" algn="just">
              <a:lnSpc>
                <a:spcPct val="110000"/>
              </a:lnSpc>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令和</a:t>
            </a:r>
            <a:r>
              <a:rPr lang="en-US" altLang="ja-JP" sz="1600" dirty="0">
                <a:latin typeface="Yu Gothic" panose="020B0400000000000000" pitchFamily="34" charset="-128"/>
                <a:ea typeface="Yu Gothic" panose="020B0400000000000000" pitchFamily="34" charset="-128"/>
              </a:rPr>
              <a:t>6</a:t>
            </a:r>
            <a:r>
              <a:rPr lang="ja-JP" altLang="en-US" sz="1600" dirty="0">
                <a:latin typeface="Yu Gothic" panose="020B0400000000000000" pitchFamily="34" charset="-128"/>
                <a:ea typeface="Yu Gothic" panose="020B0400000000000000" pitchFamily="34" charset="-128"/>
              </a:rPr>
              <a:t>年度には、村と府が設置した千早赤阪村農と緑の活性化推進会議において、「楠公誕生地周辺エリア」及び「金剛山周辺エリア」の魅力向上と相互回遊の促進を柱とする方向性を共有</a:t>
            </a:r>
          </a:p>
          <a:p>
            <a:pPr marL="176400" indent="-176400" algn="just">
              <a:lnSpc>
                <a:spcPct val="110000"/>
              </a:lnSpc>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令和</a:t>
            </a:r>
            <a:r>
              <a:rPr lang="en-US" altLang="ja-JP" sz="1600" dirty="0">
                <a:latin typeface="Yu Gothic" panose="020B0400000000000000" pitchFamily="34" charset="-128"/>
                <a:ea typeface="Yu Gothic" panose="020B0400000000000000" pitchFamily="34" charset="-128"/>
              </a:rPr>
              <a:t>8</a:t>
            </a:r>
            <a:r>
              <a:rPr lang="ja-JP" altLang="en-US" sz="1600" dirty="0">
                <a:latin typeface="Yu Gothic" panose="020B0400000000000000" pitchFamily="34" charset="-128"/>
                <a:ea typeface="Yu Gothic" panose="020B0400000000000000" pitchFamily="34" charset="-128"/>
              </a:rPr>
              <a:t>年</a:t>
            </a:r>
            <a:r>
              <a:rPr lang="en-US" altLang="ja-JP" sz="1600" dirty="0">
                <a:latin typeface="Yu Gothic" panose="020B0400000000000000" pitchFamily="34" charset="-128"/>
                <a:ea typeface="Yu Gothic" panose="020B0400000000000000" pitchFamily="34" charset="-128"/>
              </a:rPr>
              <a:t>3</a:t>
            </a:r>
            <a:r>
              <a:rPr lang="ja-JP" altLang="en-US" sz="1600" dirty="0">
                <a:latin typeface="Yu Gothic" panose="020B0400000000000000" pitchFamily="34" charset="-128"/>
                <a:ea typeface="Yu Gothic" panose="020B0400000000000000" pitchFamily="34" charset="-128"/>
              </a:rPr>
              <a:t>月、農と緑を通じた活性化を図るため、連携して取り組んでいく内容を「千早赤阪村農と緑の活性化ビジョン（案）」としてまとめた。</a:t>
            </a:r>
          </a:p>
          <a:p>
            <a:pPr marL="176400" indent="-176400" algn="just">
              <a:lnSpc>
                <a:spcPct val="110000"/>
              </a:lnSpc>
              <a:buNone/>
            </a:pPr>
            <a:endParaRPr lang="ja-JP" altLang="ja-JP" sz="1000" spc="-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96759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61597-EDE5-BA1C-BD3E-0AD50F1DBAF8}"/>
            </a:ext>
          </a:extLst>
        </p:cNvPr>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FC5B3D6-5940-6ECF-D573-0C55CEB7B4C1}"/>
              </a:ext>
            </a:extLst>
          </p:cNvPr>
          <p:cNvCxnSpPr>
            <a:cxnSpLocks/>
          </p:cNvCxnSpPr>
          <p:nvPr/>
        </p:nvCxnSpPr>
        <p:spPr>
          <a:xfrm>
            <a:off x="319679" y="1874964"/>
            <a:ext cx="5462330" cy="0"/>
          </a:xfrm>
          <a:prstGeom prst="line">
            <a:avLst/>
          </a:prstGeom>
          <a:ln w="254000" cmpd="sng">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6" name="コンテンツ プレースホルダー 1">
            <a:extLst>
              <a:ext uri="{FF2B5EF4-FFF2-40B4-BE49-F238E27FC236}">
                <a16:creationId xmlns:a16="http://schemas.microsoft.com/office/drawing/2014/main" id="{169582DF-2E8B-F318-F630-FFDCF754083F}"/>
              </a:ext>
            </a:extLst>
          </p:cNvPr>
          <p:cNvSpPr txBox="1">
            <a:spLocks/>
          </p:cNvSpPr>
          <p:nvPr/>
        </p:nvSpPr>
        <p:spPr>
          <a:xfrm>
            <a:off x="395477" y="1631092"/>
            <a:ext cx="5386532" cy="320450"/>
          </a:xfrm>
          <a:prstGeom prst="rect">
            <a:avLst/>
          </a:prstGeom>
        </p:spPr>
        <p:txBody>
          <a:bodyPr lIns="0" tIns="0" rIns="0" bIns="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en-US" altLang="ja-JP" sz="2200" b="1" dirty="0">
                <a:latin typeface="Yu Gothic Medium" panose="020B0400000000000000" pitchFamily="34" charset="-128"/>
                <a:ea typeface="Yu Gothic Medium" panose="020B0400000000000000" pitchFamily="34" charset="-128"/>
              </a:rPr>
              <a:t>1</a:t>
            </a:r>
            <a:r>
              <a:rPr lang="ja-JP" altLang="ja-JP" sz="2200" b="1" dirty="0">
                <a:latin typeface="Yu Gothic Medium" panose="020B0400000000000000" pitchFamily="34" charset="-128"/>
                <a:ea typeface="Yu Gothic Medium" panose="020B0400000000000000" pitchFamily="34" charset="-128"/>
              </a:rPr>
              <a:t> ．千早赤阪村</a:t>
            </a:r>
            <a:r>
              <a:rPr lang="ja-JP" altLang="en-US" sz="2200" b="1" dirty="0">
                <a:latin typeface="Yu Gothic Medium" panose="020B0400000000000000" pitchFamily="34" charset="-128"/>
                <a:ea typeface="Yu Gothic Medium" panose="020B0400000000000000" pitchFamily="34" charset="-128"/>
              </a:rPr>
              <a:t>及び南河内</a:t>
            </a:r>
            <a:r>
              <a:rPr lang="ja-JP" altLang="ja-JP" sz="2200" b="1" dirty="0">
                <a:latin typeface="Yu Gothic Medium" panose="020B0400000000000000" pitchFamily="34" charset="-128"/>
                <a:ea typeface="Yu Gothic Medium" panose="020B0400000000000000" pitchFamily="34" charset="-128"/>
              </a:rPr>
              <a:t>の</a:t>
            </a:r>
            <a:r>
              <a:rPr lang="ja-JP" altLang="en-US" sz="2200" b="1" dirty="0">
                <a:latin typeface="Yu Gothic Medium" panose="020B0400000000000000" pitchFamily="34" charset="-128"/>
                <a:ea typeface="Yu Gothic Medium" panose="020B0400000000000000" pitchFamily="34" charset="-128"/>
              </a:rPr>
              <a:t>農と緑の</a:t>
            </a:r>
            <a:r>
              <a:rPr lang="ja-JP" altLang="ja-JP" sz="2200" b="1" dirty="0">
                <a:latin typeface="Yu Gothic Medium" panose="020B0400000000000000" pitchFamily="34" charset="-128"/>
                <a:ea typeface="Yu Gothic Medium" panose="020B0400000000000000" pitchFamily="34" charset="-128"/>
              </a:rPr>
              <a:t>現状 </a:t>
            </a:r>
          </a:p>
        </p:txBody>
      </p:sp>
      <p:sp>
        <p:nvSpPr>
          <p:cNvPr id="9" name="スライド番号プレースホルダー 8">
            <a:extLst>
              <a:ext uri="{FF2B5EF4-FFF2-40B4-BE49-F238E27FC236}">
                <a16:creationId xmlns:a16="http://schemas.microsoft.com/office/drawing/2014/main" id="{5FC25AD4-BE58-D0B8-7137-B15D47162BBA}"/>
              </a:ext>
            </a:extLst>
          </p:cNvPr>
          <p:cNvSpPr>
            <a:spLocks noGrp="1"/>
          </p:cNvSpPr>
          <p:nvPr>
            <p:ph type="sldNum" sz="quarter" idx="12"/>
          </p:nvPr>
        </p:nvSpPr>
        <p:spPr>
          <a:xfrm>
            <a:off x="8287585" y="7149199"/>
            <a:ext cx="2405658" cy="402483"/>
          </a:xfrm>
        </p:spPr>
        <p:txBody>
          <a:bodyPr/>
          <a:lstStyle/>
          <a:p>
            <a:fld id="{9D190EBB-D665-DF45-A028-AEF9E2BB63F5}" type="slidenum">
              <a:rPr kumimoji="1" lang="ja-JP" altLang="en-US" smtClean="0"/>
              <a:t>4</a:t>
            </a:fld>
            <a:endParaRPr kumimoji="1" lang="ja-JP" altLang="en-US" dirty="0"/>
          </a:p>
        </p:txBody>
      </p:sp>
      <p:sp>
        <p:nvSpPr>
          <p:cNvPr id="3" name="タイトル 2">
            <a:extLst>
              <a:ext uri="{FF2B5EF4-FFF2-40B4-BE49-F238E27FC236}">
                <a16:creationId xmlns:a16="http://schemas.microsoft.com/office/drawing/2014/main" id="{8C923E7E-821D-A8C9-7E57-EB46C1D4078D}"/>
              </a:ext>
            </a:extLst>
          </p:cNvPr>
          <p:cNvSpPr>
            <a:spLocks noGrp="1"/>
          </p:cNvSpPr>
          <p:nvPr>
            <p:ph type="title"/>
          </p:nvPr>
        </p:nvSpPr>
        <p:spPr/>
        <p:txBody>
          <a:bodyPr/>
          <a:lstStyle/>
          <a:p>
            <a:r>
              <a:rPr kumimoji="1" lang="ja-JP" altLang="en-US" dirty="0">
                <a:solidFill>
                  <a:schemeClr val="bg1"/>
                </a:solidFill>
              </a:rPr>
              <a:t>第</a:t>
            </a:r>
            <a:r>
              <a:rPr lang="ja-JP" altLang="en-US" dirty="0">
                <a:solidFill>
                  <a:schemeClr val="bg1"/>
                </a:solidFill>
              </a:rPr>
              <a:t>２章｜</a:t>
            </a:r>
            <a:r>
              <a:rPr lang="ja-JP" altLang="ja-JP" b="1" dirty="0">
                <a:solidFill>
                  <a:schemeClr val="bg1"/>
                </a:solidFill>
              </a:rPr>
              <a:t>千早赤阪村を取り巻く環境</a:t>
            </a:r>
            <a:r>
              <a:rPr lang="ja-JP" altLang="ja-JP" dirty="0">
                <a:solidFill>
                  <a:schemeClr val="bg1"/>
                </a:solidFill>
              </a:rPr>
              <a:t> </a:t>
            </a:r>
            <a:endParaRPr kumimoji="1" lang="ja-JP" altLang="en-US" dirty="0">
              <a:solidFill>
                <a:schemeClr val="bg1"/>
              </a:solidFill>
            </a:endParaRPr>
          </a:p>
        </p:txBody>
      </p:sp>
      <p:sp>
        <p:nvSpPr>
          <p:cNvPr id="4" name="コンテンツ プレースホルダー 1">
            <a:extLst>
              <a:ext uri="{FF2B5EF4-FFF2-40B4-BE49-F238E27FC236}">
                <a16:creationId xmlns:a16="http://schemas.microsoft.com/office/drawing/2014/main" id="{9827679C-E8D3-92F8-CB2F-85884A928252}"/>
              </a:ext>
            </a:extLst>
          </p:cNvPr>
          <p:cNvSpPr txBox="1">
            <a:spLocks/>
          </p:cNvSpPr>
          <p:nvPr/>
        </p:nvSpPr>
        <p:spPr>
          <a:xfrm>
            <a:off x="1565029" y="3078396"/>
            <a:ext cx="4131855" cy="177167"/>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9388" indent="-179388" algn="just">
              <a:lnSpc>
                <a:spcPct val="110000"/>
              </a:lnSpc>
              <a:spcBef>
                <a:spcPts val="200"/>
              </a:spcBef>
              <a:buNone/>
            </a:pPr>
            <a:endParaRPr lang="ja-JP" altLang="en-US" sz="1400" dirty="0">
              <a:latin typeface="Yu Gothic" panose="020B0400000000000000" pitchFamily="34" charset="-128"/>
              <a:ea typeface="Yu Gothic" panose="020B0400000000000000" pitchFamily="34" charset="-128"/>
            </a:endParaRPr>
          </a:p>
        </p:txBody>
      </p:sp>
      <p:sp>
        <p:nvSpPr>
          <p:cNvPr id="13" name="コンテンツ プレースホルダー 1">
            <a:extLst>
              <a:ext uri="{FF2B5EF4-FFF2-40B4-BE49-F238E27FC236}">
                <a16:creationId xmlns:a16="http://schemas.microsoft.com/office/drawing/2014/main" id="{FF2CF89F-9015-0520-5556-80F3F75B0500}"/>
              </a:ext>
            </a:extLst>
          </p:cNvPr>
          <p:cNvSpPr txBox="1">
            <a:spLocks/>
          </p:cNvSpPr>
          <p:nvPr/>
        </p:nvSpPr>
        <p:spPr>
          <a:xfrm>
            <a:off x="336436" y="2550345"/>
            <a:ext cx="5125124" cy="4038524"/>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80000" indent="-180000" algn="just">
              <a:lnSpc>
                <a:spcPct val="120000"/>
              </a:lnSpc>
              <a:spcBef>
                <a:spcPts val="200"/>
              </a:spcBef>
              <a:buNone/>
            </a:pPr>
            <a:r>
              <a:rPr lang="ja-JP" altLang="en-US" sz="1500" spc="-20" dirty="0">
                <a:solidFill>
                  <a:srgbClr val="52B479"/>
                </a:solidFill>
              </a:rPr>
              <a:t>●</a:t>
            </a:r>
            <a:r>
              <a:rPr lang="ja-JP" altLang="en-US" sz="1500" dirty="0">
                <a:latin typeface="Yu Gothic" panose="020B0400000000000000" pitchFamily="34" charset="-128"/>
                <a:ea typeface="Yu Gothic" panose="020B0400000000000000" pitchFamily="34" charset="-128"/>
              </a:rPr>
              <a:t>大阪市内から近い立地</a:t>
            </a:r>
          </a:p>
          <a:p>
            <a:pPr marL="180000" indent="-180000" algn="just">
              <a:lnSpc>
                <a:spcPct val="120000"/>
              </a:lnSpc>
              <a:spcBef>
                <a:spcPts val="200"/>
              </a:spcBef>
              <a:buNone/>
            </a:pPr>
            <a:r>
              <a:rPr lang="ja-JP" altLang="en-US" sz="1500" spc="-20" dirty="0">
                <a:solidFill>
                  <a:srgbClr val="52B479"/>
                </a:solidFill>
              </a:rPr>
              <a:t>●</a:t>
            </a:r>
            <a:r>
              <a:rPr lang="ja-JP" altLang="en-US" sz="1500" dirty="0">
                <a:latin typeface="Yu Gothic" panose="020B0400000000000000" pitchFamily="34" charset="-128"/>
                <a:ea typeface="Yu Gothic" panose="020B0400000000000000" pitchFamily="34" charset="-128"/>
              </a:rPr>
              <a:t>「大阪唯一の村」という高いストーリー性</a:t>
            </a:r>
          </a:p>
          <a:p>
            <a:pPr marL="180000" indent="-180000" algn="just">
              <a:lnSpc>
                <a:spcPct val="120000"/>
              </a:lnSpc>
              <a:spcBef>
                <a:spcPts val="200"/>
              </a:spcBef>
              <a:buNone/>
            </a:pPr>
            <a:r>
              <a:rPr lang="ja-JP" altLang="en-US" sz="1500" spc="-20" dirty="0">
                <a:solidFill>
                  <a:srgbClr val="52B479"/>
                </a:solidFill>
              </a:rPr>
              <a:t>●</a:t>
            </a:r>
            <a:r>
              <a:rPr lang="ja-JP" altLang="en-US" sz="1500" dirty="0">
                <a:latin typeface="Yu Gothic" panose="020B0400000000000000" pitchFamily="34" charset="-128"/>
                <a:ea typeface="Yu Gothic" panose="020B0400000000000000" pitchFamily="34" charset="-128"/>
              </a:rPr>
              <a:t>金剛山を訪れる年間</a:t>
            </a:r>
            <a:r>
              <a:rPr lang="en-US" altLang="ja-JP" sz="1500" dirty="0">
                <a:latin typeface="Yu Gothic" panose="020B0400000000000000" pitchFamily="34" charset="-128"/>
                <a:ea typeface="Yu Gothic" panose="020B0400000000000000" pitchFamily="34" charset="-128"/>
              </a:rPr>
              <a:t>100</a:t>
            </a:r>
            <a:r>
              <a:rPr lang="ja-JP" altLang="en-US" sz="1500" dirty="0">
                <a:latin typeface="Yu Gothic" panose="020B0400000000000000" pitchFamily="34" charset="-128"/>
                <a:ea typeface="Yu Gothic" panose="020B0400000000000000" pitchFamily="34" charset="-128"/>
              </a:rPr>
              <a:t>万人とも言われる多くの登山者</a:t>
            </a:r>
            <a:endParaRPr lang="en-US" altLang="ja-JP" sz="1500" dirty="0">
              <a:latin typeface="Yu Gothic" panose="020B0400000000000000" pitchFamily="34" charset="-128"/>
              <a:ea typeface="Yu Gothic" panose="020B0400000000000000" pitchFamily="34" charset="-128"/>
            </a:endParaRPr>
          </a:p>
          <a:p>
            <a:pPr marL="180000" indent="-180000" algn="just">
              <a:lnSpc>
                <a:spcPct val="120000"/>
              </a:lnSpc>
              <a:spcBef>
                <a:spcPts val="200"/>
              </a:spcBef>
              <a:buNone/>
            </a:pPr>
            <a:r>
              <a:rPr lang="ja-JP" altLang="en-US" sz="1500" spc="-20" dirty="0">
                <a:solidFill>
                  <a:srgbClr val="52B479"/>
                </a:solidFill>
              </a:rPr>
              <a:t>●</a:t>
            </a:r>
            <a:r>
              <a:rPr lang="ja-JP" altLang="en-US" sz="1500" dirty="0">
                <a:latin typeface="Yu Gothic" panose="020B0400000000000000" pitchFamily="34" charset="-128"/>
                <a:ea typeface="Yu Gothic" panose="020B0400000000000000" pitchFamily="34" charset="-128"/>
              </a:rPr>
              <a:t>既存いちご農家による新規就農者の育成体制が存在</a:t>
            </a:r>
            <a:endParaRPr lang="en-US" altLang="ja-JP" sz="1500" dirty="0">
              <a:latin typeface="Yu Gothic" panose="020B0400000000000000" pitchFamily="34" charset="-128"/>
              <a:ea typeface="Yu Gothic" panose="020B0400000000000000" pitchFamily="34" charset="-128"/>
            </a:endParaRPr>
          </a:p>
          <a:p>
            <a:pPr marL="180000" indent="-180000" algn="just">
              <a:lnSpc>
                <a:spcPct val="120000"/>
              </a:lnSpc>
              <a:spcBef>
                <a:spcPts val="0"/>
              </a:spcBef>
              <a:buNone/>
            </a:pPr>
            <a:r>
              <a:rPr lang="ja-JP" altLang="en-US" sz="1500" spc="-20" dirty="0">
                <a:solidFill>
                  <a:srgbClr val="52B479"/>
                </a:solidFill>
              </a:rPr>
              <a:t>●</a:t>
            </a:r>
            <a:r>
              <a:rPr lang="ja-JP" altLang="en-US" sz="1500" spc="-80" dirty="0"/>
              <a:t>特産品の創出に活かせる良質で</a:t>
            </a:r>
            <a:r>
              <a:rPr lang="ja-JP" altLang="en-US" sz="1600" spc="-80" dirty="0"/>
              <a:t>豊富</a:t>
            </a:r>
            <a:r>
              <a:rPr lang="ja-JP" altLang="en-US" sz="1500" spc="-80" dirty="0"/>
              <a:t>な水資源</a:t>
            </a:r>
            <a:endParaRPr lang="en-US" altLang="ja-JP" sz="1500" spc="-80" dirty="0"/>
          </a:p>
          <a:p>
            <a:pPr marL="180000" indent="-180000">
              <a:lnSpc>
                <a:spcPct val="120000"/>
              </a:lnSpc>
              <a:spcBef>
                <a:spcPts val="0"/>
              </a:spcBef>
              <a:buNone/>
            </a:pPr>
            <a:r>
              <a:rPr lang="ja-JP" altLang="en-US" sz="1500" spc="-20" dirty="0">
                <a:solidFill>
                  <a:srgbClr val="52B479"/>
                </a:solidFill>
              </a:rPr>
              <a:t>●</a:t>
            </a:r>
            <a:r>
              <a:rPr lang="ja-JP" altLang="en-US" sz="1500" spc="-80" dirty="0"/>
              <a:t>豊かな森林資源、</a:t>
            </a:r>
            <a:r>
              <a:rPr lang="ja-JP" altLang="en-US" sz="1500" dirty="0">
                <a:latin typeface="Yu Gothic" panose="020B0400000000000000" pitchFamily="34" charset="-128"/>
                <a:ea typeface="Yu Gothic" panose="020B0400000000000000" pitchFamily="34" charset="-128"/>
              </a:rPr>
              <a:t>府内唯一の原木を扱う木材共販所が存在</a:t>
            </a:r>
            <a:endParaRPr lang="en-US" altLang="ja-JP" sz="1500" spc="-80" dirty="0"/>
          </a:p>
          <a:p>
            <a:pPr marL="180000" indent="-180000">
              <a:lnSpc>
                <a:spcPct val="120000"/>
              </a:lnSpc>
              <a:spcBef>
                <a:spcPts val="0"/>
              </a:spcBef>
              <a:buNone/>
            </a:pPr>
            <a:r>
              <a:rPr lang="ja-JP" altLang="en-US" sz="1500" spc="-20" dirty="0">
                <a:solidFill>
                  <a:srgbClr val="52B479"/>
                </a:solidFill>
              </a:rPr>
              <a:t>●</a:t>
            </a:r>
            <a:r>
              <a:rPr lang="ja-JP" altLang="en-US" sz="1500" spc="-20" dirty="0"/>
              <a:t>金剛山や楠木正成公ゆかりの史跡、日本棚田百選「下赤阪の棚田」、生態系など多様で質の高い自然・景観資源</a:t>
            </a:r>
            <a:endParaRPr lang="en-US" altLang="ja-JP" sz="1500" dirty="0">
              <a:latin typeface="Yu Gothic" panose="020B0400000000000000" pitchFamily="34" charset="-128"/>
              <a:ea typeface="Yu Gothic" panose="020B0400000000000000" pitchFamily="34" charset="-128"/>
            </a:endParaRPr>
          </a:p>
          <a:p>
            <a:pPr marL="179388" indent="-179388" algn="just">
              <a:lnSpc>
                <a:spcPct val="120000"/>
              </a:lnSpc>
              <a:spcBef>
                <a:spcPts val="200"/>
              </a:spcBef>
              <a:buNone/>
            </a:pPr>
            <a:r>
              <a:rPr lang="ja-JP" altLang="en-US" sz="1500" spc="-20" dirty="0">
                <a:solidFill>
                  <a:srgbClr val="D7E49E"/>
                </a:solidFill>
              </a:rPr>
              <a:t>▶︎</a:t>
            </a:r>
            <a:r>
              <a:rPr lang="ja-JP" altLang="en-US" sz="1500" dirty="0">
                <a:latin typeface="Yu Gothic" panose="020B0400000000000000" pitchFamily="34" charset="-128"/>
                <a:ea typeface="Yu Gothic" panose="020B0400000000000000" pitchFamily="34" charset="-128"/>
              </a:rPr>
              <a:t>多様な果物が年間を通じて生産される府内有数のフルーツ産地</a:t>
            </a:r>
          </a:p>
          <a:p>
            <a:pPr marL="179388" indent="-179388" algn="just">
              <a:lnSpc>
                <a:spcPct val="120000"/>
              </a:lnSpc>
              <a:spcBef>
                <a:spcPts val="200"/>
              </a:spcBef>
              <a:buNone/>
            </a:pPr>
            <a:r>
              <a:rPr lang="ja-JP" altLang="en-US" sz="1500" spc="-20" dirty="0">
                <a:solidFill>
                  <a:srgbClr val="D7E49E"/>
                </a:solidFill>
              </a:rPr>
              <a:t>▶︎</a:t>
            </a:r>
            <a:r>
              <a:rPr lang="ja-JP" altLang="en-US" sz="1500" dirty="0">
                <a:latin typeface="Yu Gothic" panose="020B0400000000000000" pitchFamily="34" charset="-128"/>
                <a:ea typeface="Yu Gothic" panose="020B0400000000000000" pitchFamily="34" charset="-128"/>
              </a:rPr>
              <a:t>道の駅や観光農園などの多様な集客施設</a:t>
            </a:r>
          </a:p>
          <a:p>
            <a:pPr marL="179388" indent="-179388" algn="just">
              <a:lnSpc>
                <a:spcPct val="120000"/>
              </a:lnSpc>
              <a:spcBef>
                <a:spcPts val="200"/>
              </a:spcBef>
              <a:buNone/>
            </a:pPr>
            <a:r>
              <a:rPr lang="ja-JP" altLang="en-US" sz="1500" spc="-20" dirty="0">
                <a:solidFill>
                  <a:srgbClr val="D7E49E"/>
                </a:solidFill>
              </a:rPr>
              <a:t>▶︎</a:t>
            </a:r>
            <a:r>
              <a:rPr lang="ja-JP" altLang="en-US" sz="1500" dirty="0">
                <a:latin typeface="Yu Gothic" panose="020B0400000000000000" pitchFamily="34" charset="-128"/>
                <a:ea typeface="Yu Gothic" panose="020B0400000000000000" pitchFamily="34" charset="-128"/>
              </a:rPr>
              <a:t>南河内フルーツロードによる広域的ネットワーク</a:t>
            </a:r>
          </a:p>
          <a:p>
            <a:pPr marL="179388" indent="-179388" algn="just">
              <a:lnSpc>
                <a:spcPct val="120000"/>
              </a:lnSpc>
              <a:spcBef>
                <a:spcPts val="200"/>
              </a:spcBef>
              <a:buNone/>
            </a:pPr>
            <a:r>
              <a:rPr lang="ja-JP" altLang="en-US" sz="1500" spc="-20" dirty="0">
                <a:solidFill>
                  <a:srgbClr val="D7E49E"/>
                </a:solidFill>
              </a:rPr>
              <a:t>▶︎</a:t>
            </a:r>
            <a:r>
              <a:rPr lang="ja-JP" altLang="en-US" sz="1500" dirty="0">
                <a:latin typeface="Yu Gothic" panose="020B0400000000000000" pitchFamily="34" charset="-128"/>
                <a:ea typeface="Yu Gothic" panose="020B0400000000000000" pitchFamily="34" charset="-128"/>
              </a:rPr>
              <a:t>新モビリティの実証実験運行という新たな取組</a:t>
            </a:r>
            <a:endParaRPr lang="en-US" altLang="ja-JP" sz="1500" spc="-20" dirty="0"/>
          </a:p>
          <a:p>
            <a:pPr marL="179388" indent="-179388" algn="just">
              <a:lnSpc>
                <a:spcPct val="110000"/>
              </a:lnSpc>
              <a:spcBef>
                <a:spcPts val="200"/>
              </a:spcBef>
              <a:buNone/>
            </a:pPr>
            <a:endParaRPr lang="ja-JP" altLang="en-US" sz="1500" dirty="0">
              <a:latin typeface="Yu Gothic" panose="020B0400000000000000" pitchFamily="34" charset="-128"/>
              <a:ea typeface="Yu Gothic" panose="020B0400000000000000" pitchFamily="34" charset="-128"/>
            </a:endParaRPr>
          </a:p>
        </p:txBody>
      </p:sp>
      <p:sp>
        <p:nvSpPr>
          <p:cNvPr id="37" name="コンテンツ プレースホルダー 1">
            <a:extLst>
              <a:ext uri="{FF2B5EF4-FFF2-40B4-BE49-F238E27FC236}">
                <a16:creationId xmlns:a16="http://schemas.microsoft.com/office/drawing/2014/main" id="{0798E36B-4CC6-9F2D-654B-1DE72D9FE501}"/>
              </a:ext>
            </a:extLst>
          </p:cNvPr>
          <p:cNvSpPr txBox="1">
            <a:spLocks/>
          </p:cNvSpPr>
          <p:nvPr/>
        </p:nvSpPr>
        <p:spPr>
          <a:xfrm>
            <a:off x="307807" y="2161809"/>
            <a:ext cx="5040000" cy="360000"/>
          </a:xfrm>
          <a:prstGeom prst="rect">
            <a:avLst/>
          </a:prstGeom>
          <a:solidFill>
            <a:srgbClr val="FBE3D6"/>
          </a:solidFill>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lvl="0" indent="0" algn="ctr">
              <a:lnSpc>
                <a:spcPct val="130000"/>
              </a:lnSpc>
              <a:buNone/>
            </a:pPr>
            <a:r>
              <a:rPr lang="ja-JP" altLang="en-US" sz="1800" b="1" dirty="0">
                <a:latin typeface="Yu Gothic Medium" panose="020B0400000000000000" pitchFamily="34" charset="-128"/>
                <a:ea typeface="Yu Gothic Medium" panose="020B0400000000000000" pitchFamily="34" charset="-128"/>
              </a:rPr>
              <a:t>強み・魅力</a:t>
            </a:r>
            <a:r>
              <a:rPr lang="ja-JP" altLang="ja-JP" sz="1800" b="1" dirty="0">
                <a:latin typeface="Yu Gothic Medium" panose="020B0400000000000000" pitchFamily="34" charset="-128"/>
                <a:ea typeface="Yu Gothic Medium" panose="020B0400000000000000" pitchFamily="34" charset="-128"/>
              </a:rPr>
              <a:t> </a:t>
            </a:r>
          </a:p>
        </p:txBody>
      </p:sp>
      <p:sp>
        <p:nvSpPr>
          <p:cNvPr id="7" name="コンテンツ プレースホルダー 1">
            <a:extLst>
              <a:ext uri="{FF2B5EF4-FFF2-40B4-BE49-F238E27FC236}">
                <a16:creationId xmlns:a16="http://schemas.microsoft.com/office/drawing/2014/main" id="{CCB491B3-E95D-B75E-988A-AFA0336AF6F4}"/>
              </a:ext>
            </a:extLst>
          </p:cNvPr>
          <p:cNvSpPr txBox="1">
            <a:spLocks/>
          </p:cNvSpPr>
          <p:nvPr/>
        </p:nvSpPr>
        <p:spPr>
          <a:xfrm>
            <a:off x="5547055" y="2156954"/>
            <a:ext cx="5040000" cy="360000"/>
          </a:xfrm>
          <a:prstGeom prst="rect">
            <a:avLst/>
          </a:prstGeom>
          <a:solidFill>
            <a:schemeClr val="accent4">
              <a:lumMod val="20000"/>
              <a:lumOff val="80000"/>
            </a:schemeClr>
          </a:solidFill>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lvl="0" indent="0" algn="ctr">
              <a:lnSpc>
                <a:spcPct val="130000"/>
              </a:lnSpc>
              <a:buNone/>
            </a:pPr>
            <a:r>
              <a:rPr lang="ja-JP" altLang="en-US" sz="1800" b="1">
                <a:latin typeface="Yu Gothic Medium" panose="020B0400000000000000" pitchFamily="34" charset="-128"/>
                <a:ea typeface="Yu Gothic Medium" panose="020B0400000000000000" pitchFamily="34" charset="-128"/>
              </a:rPr>
              <a:t>課題</a:t>
            </a:r>
            <a:r>
              <a:rPr lang="ja-JP" altLang="ja-JP" sz="1800" b="1">
                <a:latin typeface="Yu Gothic Medium" panose="020B0400000000000000" pitchFamily="34" charset="-128"/>
                <a:ea typeface="Yu Gothic Medium" panose="020B0400000000000000" pitchFamily="34" charset="-128"/>
              </a:rPr>
              <a:t> </a:t>
            </a:r>
          </a:p>
        </p:txBody>
      </p:sp>
      <p:sp>
        <p:nvSpPr>
          <p:cNvPr id="12" name="コンテンツ プレースホルダー 1">
            <a:extLst>
              <a:ext uri="{FF2B5EF4-FFF2-40B4-BE49-F238E27FC236}">
                <a16:creationId xmlns:a16="http://schemas.microsoft.com/office/drawing/2014/main" id="{F5267671-EC55-0EA6-9355-070F9D3666A6}"/>
              </a:ext>
            </a:extLst>
          </p:cNvPr>
          <p:cNvSpPr txBox="1">
            <a:spLocks/>
          </p:cNvSpPr>
          <p:nvPr/>
        </p:nvSpPr>
        <p:spPr>
          <a:xfrm>
            <a:off x="5594554" y="2551674"/>
            <a:ext cx="4926983" cy="2536914"/>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9388" indent="-179388" algn="just">
              <a:lnSpc>
                <a:spcPct val="120000"/>
              </a:lnSpc>
              <a:spcBef>
                <a:spcPts val="200"/>
              </a:spcBef>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歯止めが利かない人口減少・高齢化への対応</a:t>
            </a:r>
            <a:endParaRPr lang="en-US" altLang="ja-JP" sz="1600" dirty="0">
              <a:latin typeface="Yu Gothic" panose="020B0400000000000000" pitchFamily="34" charset="-128"/>
              <a:ea typeface="Yu Gothic" panose="020B0400000000000000" pitchFamily="34" charset="-128"/>
            </a:endParaRPr>
          </a:p>
          <a:p>
            <a:pPr marL="179388" indent="-179388" algn="just">
              <a:lnSpc>
                <a:spcPct val="120000"/>
              </a:lnSpc>
              <a:spcBef>
                <a:spcPts val="200"/>
              </a:spcBef>
              <a:buNone/>
            </a:pPr>
            <a:r>
              <a:rPr lang="ja-JP" altLang="en-US" sz="1600" dirty="0">
                <a:latin typeface="Yu Gothic" panose="020B0400000000000000" pitchFamily="34" charset="-128"/>
                <a:ea typeface="Yu Gothic" panose="020B0400000000000000" pitchFamily="34" charset="-128"/>
              </a:rPr>
              <a:t>　（高齢化率 </a:t>
            </a:r>
            <a:r>
              <a:rPr lang="en-US" altLang="ja-JP" sz="1600" dirty="0">
                <a:latin typeface="Yu Gothic" panose="020B0400000000000000" pitchFamily="34" charset="-128"/>
                <a:ea typeface="Yu Gothic" panose="020B0400000000000000" pitchFamily="34" charset="-128"/>
              </a:rPr>
              <a:t>48.2</a:t>
            </a:r>
            <a:r>
              <a:rPr lang="ja-JP" altLang="en-US" sz="1600" dirty="0">
                <a:latin typeface="Yu Gothic" panose="020B0400000000000000" pitchFamily="34" charset="-128"/>
                <a:ea typeface="Yu Gothic" panose="020B0400000000000000" pitchFamily="34" charset="-128"/>
              </a:rPr>
              <a:t>％</a:t>
            </a:r>
            <a:r>
              <a:rPr lang="en-US" altLang="ja-JP" sz="1600" dirty="0">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令和</a:t>
            </a:r>
            <a:r>
              <a:rPr lang="en-US" altLang="ja-JP" sz="1600" dirty="0">
                <a:latin typeface="Yu Gothic" panose="020B0400000000000000" pitchFamily="34" charset="-128"/>
                <a:ea typeface="Yu Gothic" panose="020B0400000000000000" pitchFamily="34" charset="-128"/>
              </a:rPr>
              <a:t>8</a:t>
            </a:r>
            <a:r>
              <a:rPr lang="ja-JP" altLang="en-US" sz="1600" dirty="0">
                <a:latin typeface="Yu Gothic" panose="020B0400000000000000" pitchFamily="34" charset="-128"/>
                <a:ea typeface="Yu Gothic" panose="020B0400000000000000" pitchFamily="34" charset="-128"/>
              </a:rPr>
              <a:t>年</a:t>
            </a:r>
            <a:r>
              <a:rPr lang="en-US" altLang="ja-JP" sz="1600" dirty="0">
                <a:latin typeface="Yu Gothic" panose="020B0400000000000000" pitchFamily="34" charset="-128"/>
                <a:ea typeface="Yu Gothic" panose="020B0400000000000000" pitchFamily="34" charset="-128"/>
              </a:rPr>
              <a:t>2</a:t>
            </a:r>
            <a:r>
              <a:rPr lang="ja-JP" altLang="en-US" sz="1600" dirty="0">
                <a:latin typeface="Yu Gothic" panose="020B0400000000000000" pitchFamily="34" charset="-128"/>
                <a:ea typeface="Yu Gothic" panose="020B0400000000000000" pitchFamily="34" charset="-128"/>
              </a:rPr>
              <a:t>月</a:t>
            </a:r>
            <a:r>
              <a:rPr lang="en-US" altLang="ja-JP" sz="1600" dirty="0">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a:t>
            </a:r>
            <a:endParaRPr lang="en-US" altLang="ja-JP" sz="1600" dirty="0">
              <a:latin typeface="Yu Gothic" panose="020B0400000000000000" pitchFamily="34" charset="-128"/>
              <a:ea typeface="Yu Gothic" panose="020B0400000000000000" pitchFamily="34" charset="-128"/>
            </a:endParaRPr>
          </a:p>
          <a:p>
            <a:pPr marL="179388" indent="-179388" algn="just">
              <a:lnSpc>
                <a:spcPct val="120000"/>
              </a:lnSpc>
              <a:spcBef>
                <a:spcPts val="200"/>
              </a:spcBef>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適切な森林管理</a:t>
            </a:r>
            <a:endParaRPr lang="en-US" altLang="ja-JP" sz="1600" dirty="0">
              <a:latin typeface="Yu Gothic" panose="020B0400000000000000" pitchFamily="34" charset="-128"/>
              <a:ea typeface="Yu Gothic" panose="020B0400000000000000" pitchFamily="34" charset="-128"/>
            </a:endParaRPr>
          </a:p>
          <a:p>
            <a:pPr marL="179388" indent="-179388" algn="just">
              <a:lnSpc>
                <a:spcPct val="120000"/>
              </a:lnSpc>
              <a:spcBef>
                <a:spcPts val="200"/>
              </a:spcBef>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特産品づくり、ブランド化、販売力向上</a:t>
            </a:r>
            <a:endParaRPr lang="en-US" altLang="ja-JP" sz="1600" dirty="0">
              <a:latin typeface="Yu Gothic" panose="020B0400000000000000" pitchFamily="34" charset="-128"/>
              <a:ea typeface="Yu Gothic" panose="020B0400000000000000" pitchFamily="34" charset="-128"/>
            </a:endParaRPr>
          </a:p>
          <a:p>
            <a:pPr marL="179388" indent="-179388" algn="just">
              <a:lnSpc>
                <a:spcPct val="120000"/>
              </a:lnSpc>
              <a:spcBef>
                <a:spcPts val="200"/>
              </a:spcBef>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農地の生産性向上・有効活用</a:t>
            </a:r>
          </a:p>
          <a:p>
            <a:pPr marL="179388" indent="-179388" algn="just">
              <a:lnSpc>
                <a:spcPct val="120000"/>
              </a:lnSpc>
              <a:spcBef>
                <a:spcPts val="200"/>
              </a:spcBef>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道の駅と周辺観光資源による集客力向上</a:t>
            </a:r>
            <a:endParaRPr lang="en-US" altLang="ja-JP" sz="1600" dirty="0">
              <a:latin typeface="Yu Gothic" panose="020B0400000000000000" pitchFamily="34" charset="-128"/>
              <a:ea typeface="Yu Gothic" panose="020B0400000000000000" pitchFamily="34" charset="-128"/>
            </a:endParaRPr>
          </a:p>
          <a:p>
            <a:pPr marL="179388" indent="-179388" algn="just">
              <a:lnSpc>
                <a:spcPct val="120000"/>
              </a:lnSpc>
              <a:spcBef>
                <a:spcPts val="200"/>
              </a:spcBef>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貸付農地の確保による農地マッチングの推進</a:t>
            </a:r>
          </a:p>
          <a:p>
            <a:pPr marL="179388" indent="-179388" algn="just">
              <a:lnSpc>
                <a:spcPct val="120000"/>
              </a:lnSpc>
              <a:spcBef>
                <a:spcPts val="200"/>
              </a:spcBef>
              <a:buNone/>
            </a:pPr>
            <a:r>
              <a:rPr lang="ja-JP" altLang="en-US" sz="1600">
                <a:solidFill>
                  <a:srgbClr val="52B479"/>
                </a:solidFill>
                <a:latin typeface="Yu Gothic" panose="020B0400000000000000" pitchFamily="34" charset="-128"/>
                <a:ea typeface="Yu Gothic" panose="020B0400000000000000" pitchFamily="34" charset="-128"/>
              </a:rPr>
              <a:t>●</a:t>
            </a:r>
            <a:r>
              <a:rPr lang="ja-JP" altLang="en-US" sz="1600" spc="-50">
                <a:latin typeface="Yu Gothic" panose="020B0400000000000000" pitchFamily="34" charset="-128"/>
                <a:ea typeface="Yu Gothic" panose="020B0400000000000000" pitchFamily="34" charset="-128"/>
              </a:rPr>
              <a:t>農業の新たな担い手の確保</a:t>
            </a:r>
            <a:endParaRPr lang="ja-JP" altLang="en-US" sz="1600" spc="-50" dirty="0">
              <a:latin typeface="Yu Gothic" panose="020B0400000000000000" pitchFamily="34" charset="-128"/>
              <a:ea typeface="Yu Gothic" panose="020B0400000000000000" pitchFamily="34" charset="-128"/>
            </a:endParaRPr>
          </a:p>
        </p:txBody>
      </p:sp>
      <p:sp>
        <p:nvSpPr>
          <p:cNvPr id="28" name="正方形/長方形 27">
            <a:extLst>
              <a:ext uri="{FF2B5EF4-FFF2-40B4-BE49-F238E27FC236}">
                <a16:creationId xmlns:a16="http://schemas.microsoft.com/office/drawing/2014/main" id="{28A0118A-3189-6A28-4936-E25B9C68ADB0}"/>
              </a:ext>
            </a:extLst>
          </p:cNvPr>
          <p:cNvSpPr/>
          <p:nvPr/>
        </p:nvSpPr>
        <p:spPr>
          <a:xfrm>
            <a:off x="5606430" y="5173361"/>
            <a:ext cx="4512564" cy="130657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C0E84D0-B6E7-046A-7E80-9A0F16275395}"/>
              </a:ext>
            </a:extLst>
          </p:cNvPr>
          <p:cNvSpPr txBox="1"/>
          <p:nvPr/>
        </p:nvSpPr>
        <p:spPr>
          <a:xfrm>
            <a:off x="5834846" y="5598639"/>
            <a:ext cx="1840371" cy="1015663"/>
          </a:xfrm>
          <a:prstGeom prst="rect">
            <a:avLst/>
          </a:prstGeom>
          <a:noFill/>
        </p:spPr>
        <p:txBody>
          <a:bodyPr wrap="square">
            <a:spAutoFit/>
          </a:bodyPr>
          <a:lstStyle/>
          <a:p>
            <a:r>
              <a:rPr lang="en-US" altLang="ja-JP" sz="1000" dirty="0">
                <a:solidFill>
                  <a:schemeClr val="bg2">
                    <a:lumMod val="25000"/>
                  </a:schemeClr>
                </a:solidFill>
              </a:rPr>
              <a:t>❶</a:t>
            </a:r>
            <a:r>
              <a:rPr lang="ja-JP" altLang="en-US" sz="1000" dirty="0">
                <a:solidFill>
                  <a:schemeClr val="bg2">
                    <a:lumMod val="25000"/>
                  </a:schemeClr>
                </a:solidFill>
              </a:rPr>
              <a:t>有り・世帯員（就農予定）</a:t>
            </a:r>
            <a:endParaRPr lang="en-US" altLang="ja-JP" sz="1000" dirty="0">
              <a:solidFill>
                <a:schemeClr val="bg2">
                  <a:lumMod val="25000"/>
                </a:schemeClr>
              </a:solidFill>
            </a:endParaRPr>
          </a:p>
          <a:p>
            <a:r>
              <a:rPr lang="en-US" altLang="ja-JP" sz="1000" dirty="0">
                <a:solidFill>
                  <a:schemeClr val="bg2">
                    <a:lumMod val="25000"/>
                  </a:schemeClr>
                </a:solidFill>
              </a:rPr>
              <a:t>❷</a:t>
            </a:r>
            <a:r>
              <a:rPr lang="ja-JP" altLang="en-US" sz="1000" dirty="0">
                <a:solidFill>
                  <a:schemeClr val="bg2">
                    <a:lumMod val="25000"/>
                  </a:schemeClr>
                </a:solidFill>
              </a:rPr>
              <a:t>有り・世帯外（就農予定</a:t>
            </a:r>
            <a:r>
              <a:rPr lang="ja-JP" altLang="en-US" sz="1000" b="1" dirty="0">
                <a:solidFill>
                  <a:schemeClr val="bg2">
                    <a:lumMod val="25000"/>
                  </a:schemeClr>
                </a:solidFill>
              </a:rPr>
              <a:t>）</a:t>
            </a:r>
          </a:p>
          <a:p>
            <a:r>
              <a:rPr lang="en-US" altLang="ja-JP" sz="1000" b="1" dirty="0">
                <a:solidFill>
                  <a:schemeClr val="bg2">
                    <a:lumMod val="25000"/>
                  </a:schemeClr>
                </a:solidFill>
              </a:rPr>
              <a:t>❸</a:t>
            </a:r>
            <a:r>
              <a:rPr lang="ja-JP" altLang="en-US" sz="1000" b="1" dirty="0">
                <a:solidFill>
                  <a:schemeClr val="bg2">
                    <a:lumMod val="25000"/>
                  </a:schemeClr>
                </a:solidFill>
              </a:rPr>
              <a:t>有だが就農は未定</a:t>
            </a:r>
          </a:p>
          <a:p>
            <a:r>
              <a:rPr lang="en-US" altLang="ja-JP" sz="1000" b="1" dirty="0">
                <a:solidFill>
                  <a:schemeClr val="bg2">
                    <a:lumMod val="25000"/>
                  </a:schemeClr>
                </a:solidFill>
              </a:rPr>
              <a:t>❹</a:t>
            </a:r>
            <a:r>
              <a:rPr lang="ja-JP" altLang="en-US" sz="1000" b="1" dirty="0">
                <a:solidFill>
                  <a:schemeClr val="bg2">
                    <a:lumMod val="25000"/>
                  </a:schemeClr>
                </a:solidFill>
              </a:rPr>
              <a:t>無し</a:t>
            </a:r>
            <a:endParaRPr lang="en-US" altLang="ja-JP" sz="1000" b="1" dirty="0">
              <a:solidFill>
                <a:schemeClr val="bg2">
                  <a:lumMod val="25000"/>
                </a:schemeClr>
              </a:solidFill>
            </a:endParaRPr>
          </a:p>
          <a:p>
            <a:endParaRPr lang="en-US" altLang="ja-JP" sz="1000" b="1" dirty="0">
              <a:solidFill>
                <a:schemeClr val="bg2">
                  <a:lumMod val="25000"/>
                </a:schemeClr>
              </a:solidFill>
            </a:endParaRPr>
          </a:p>
          <a:p>
            <a:endParaRPr lang="en-US" altLang="ja-JP" sz="1000" b="1" dirty="0">
              <a:solidFill>
                <a:schemeClr val="bg2">
                  <a:lumMod val="25000"/>
                </a:schemeClr>
              </a:solidFill>
            </a:endParaRPr>
          </a:p>
        </p:txBody>
      </p:sp>
      <p:sp>
        <p:nvSpPr>
          <p:cNvPr id="30" name="テキスト ボックス 29">
            <a:extLst>
              <a:ext uri="{FF2B5EF4-FFF2-40B4-BE49-F238E27FC236}">
                <a16:creationId xmlns:a16="http://schemas.microsoft.com/office/drawing/2014/main" id="{19188684-9A35-AEE2-8A6C-4C30B597031A}"/>
              </a:ext>
            </a:extLst>
          </p:cNvPr>
          <p:cNvSpPr txBox="1"/>
          <p:nvPr/>
        </p:nvSpPr>
        <p:spPr>
          <a:xfrm>
            <a:off x="5782009" y="5341940"/>
            <a:ext cx="1325856" cy="261610"/>
          </a:xfrm>
          <a:prstGeom prst="rect">
            <a:avLst/>
          </a:prstGeom>
          <a:noFill/>
        </p:spPr>
        <p:txBody>
          <a:bodyPr wrap="square">
            <a:spAutoFit/>
          </a:bodyPr>
          <a:lstStyle/>
          <a:p>
            <a:r>
              <a:rPr lang="en-US" altLang="ja-JP" sz="1100" b="1" dirty="0">
                <a:solidFill>
                  <a:schemeClr val="bg2">
                    <a:lumMod val="25000"/>
                  </a:schemeClr>
                </a:solidFill>
              </a:rPr>
              <a:t>【</a:t>
            </a:r>
            <a:r>
              <a:rPr lang="ja-JP" altLang="en-US" sz="1100" b="1" dirty="0">
                <a:solidFill>
                  <a:schemeClr val="bg2">
                    <a:lumMod val="25000"/>
                  </a:schemeClr>
                </a:solidFill>
              </a:rPr>
              <a:t>後継者の有無</a:t>
            </a:r>
            <a:r>
              <a:rPr lang="en-US" altLang="ja-JP" sz="1100" b="1" dirty="0">
                <a:solidFill>
                  <a:schemeClr val="bg2">
                    <a:lumMod val="25000"/>
                  </a:schemeClr>
                </a:solidFill>
              </a:rPr>
              <a:t>】</a:t>
            </a:r>
            <a:endParaRPr lang="ja-JP" altLang="en-US" sz="1100" b="1" dirty="0">
              <a:solidFill>
                <a:schemeClr val="bg2">
                  <a:lumMod val="25000"/>
                </a:schemeClr>
              </a:solidFill>
            </a:endParaRPr>
          </a:p>
        </p:txBody>
      </p:sp>
      <p:grpSp>
        <p:nvGrpSpPr>
          <p:cNvPr id="8" name="グループ化 7">
            <a:extLst>
              <a:ext uri="{FF2B5EF4-FFF2-40B4-BE49-F238E27FC236}">
                <a16:creationId xmlns:a16="http://schemas.microsoft.com/office/drawing/2014/main" id="{FDF4E19A-FA6D-D22F-1CB9-3DBA76B69D3A}"/>
              </a:ext>
            </a:extLst>
          </p:cNvPr>
          <p:cNvGrpSpPr/>
          <p:nvPr/>
        </p:nvGrpSpPr>
        <p:grpSpPr>
          <a:xfrm>
            <a:off x="7896673" y="5180153"/>
            <a:ext cx="1632805" cy="1131565"/>
            <a:chOff x="7436033" y="3505398"/>
            <a:chExt cx="1230672" cy="828228"/>
          </a:xfrm>
        </p:grpSpPr>
        <p:pic>
          <p:nvPicPr>
            <p:cNvPr id="10" name="図 9">
              <a:extLst>
                <a:ext uri="{FF2B5EF4-FFF2-40B4-BE49-F238E27FC236}">
                  <a16:creationId xmlns:a16="http://schemas.microsoft.com/office/drawing/2014/main" id="{8AB82A19-538C-474D-2479-70AD413AF03F}"/>
                </a:ext>
              </a:extLst>
            </p:cNvPr>
            <p:cNvPicPr>
              <a:picLocks noChangeAspect="1"/>
            </p:cNvPicPr>
            <p:nvPr/>
          </p:nvPicPr>
          <p:blipFill>
            <a:blip r:embed="rId3"/>
            <a:stretch>
              <a:fillRect/>
            </a:stretch>
          </p:blipFill>
          <p:spPr>
            <a:xfrm>
              <a:off x="7714542" y="3578783"/>
              <a:ext cx="754843" cy="754843"/>
            </a:xfrm>
            <a:prstGeom prst="rect">
              <a:avLst/>
            </a:prstGeom>
          </p:spPr>
        </p:pic>
        <p:sp>
          <p:nvSpPr>
            <p:cNvPr id="11" name="テキスト ボックス 10">
              <a:extLst>
                <a:ext uri="{FF2B5EF4-FFF2-40B4-BE49-F238E27FC236}">
                  <a16:creationId xmlns:a16="http://schemas.microsoft.com/office/drawing/2014/main" id="{FC1BB672-E5FE-6CA1-3E59-8D061D0A4608}"/>
                </a:ext>
              </a:extLst>
            </p:cNvPr>
            <p:cNvSpPr txBox="1"/>
            <p:nvPr/>
          </p:nvSpPr>
          <p:spPr>
            <a:xfrm>
              <a:off x="8026286" y="3577285"/>
              <a:ext cx="327619" cy="239104"/>
            </a:xfrm>
            <a:prstGeom prst="rect">
              <a:avLst/>
            </a:prstGeom>
            <a:noFill/>
          </p:spPr>
          <p:txBody>
            <a:bodyPr wrap="square" rtlCol="0">
              <a:spAutoFit/>
            </a:bodyPr>
            <a:lstStyle/>
            <a:p>
              <a:r>
                <a:rPr lang="ja-JP" altLang="en-US" sz="1000" b="1" dirty="0">
                  <a:solidFill>
                    <a:schemeClr val="bg2">
                      <a:lumMod val="25000"/>
                    </a:schemeClr>
                  </a:solidFill>
                </a:rPr>
                <a:t>①</a:t>
              </a:r>
              <a:endParaRPr kumimoji="1" lang="ja-JP" altLang="en-US" sz="1000" dirty="0"/>
            </a:p>
          </p:txBody>
        </p:sp>
        <p:sp>
          <p:nvSpPr>
            <p:cNvPr id="14" name="部分円 226">
              <a:extLst>
                <a:ext uri="{FF2B5EF4-FFF2-40B4-BE49-F238E27FC236}">
                  <a16:creationId xmlns:a16="http://schemas.microsoft.com/office/drawing/2014/main" id="{6BB30D2B-6CC3-0547-056B-F9CE57F990AD}"/>
                </a:ext>
              </a:extLst>
            </p:cNvPr>
            <p:cNvSpPr/>
            <p:nvPr/>
          </p:nvSpPr>
          <p:spPr>
            <a:xfrm>
              <a:off x="7715251" y="3576179"/>
              <a:ext cx="738893" cy="745150"/>
            </a:xfrm>
            <a:prstGeom prst="pie">
              <a:avLst>
                <a:gd name="adj1" fmla="val 19548429"/>
                <a:gd name="adj2" fmla="val 1620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ACF400E7-45D6-782D-8DE9-E97EF6876350}"/>
                </a:ext>
              </a:extLst>
            </p:cNvPr>
            <p:cNvSpPr txBox="1"/>
            <p:nvPr/>
          </p:nvSpPr>
          <p:spPr>
            <a:xfrm>
              <a:off x="7436033" y="3963399"/>
              <a:ext cx="378291" cy="215444"/>
            </a:xfrm>
            <a:prstGeom prst="rect">
              <a:avLst/>
            </a:prstGeom>
            <a:solidFill>
              <a:schemeClr val="bg1"/>
            </a:solidFill>
            <a:ln>
              <a:solidFill>
                <a:schemeClr val="bg2">
                  <a:lumMod val="25000"/>
                </a:schemeClr>
              </a:solidFill>
            </a:ln>
          </p:spPr>
          <p:txBody>
            <a:bodyPr wrap="square" lIns="0" tIns="0" rIns="0" bIns="0" rtlCol="0" anchor="ctr" anchorCtr="0">
              <a:spAutoFit/>
            </a:bodyPr>
            <a:lstStyle/>
            <a:p>
              <a:pPr algn="ctr"/>
              <a:r>
                <a:rPr lang="en-US" altLang="ja-JP" sz="1400" b="1" dirty="0">
                  <a:solidFill>
                    <a:schemeClr val="bg2">
                      <a:lumMod val="25000"/>
                    </a:schemeClr>
                  </a:solidFill>
                </a:rPr>
                <a:t>50%</a:t>
              </a:r>
            </a:p>
          </p:txBody>
        </p:sp>
        <p:sp>
          <p:nvSpPr>
            <p:cNvPr id="16" name="テキスト ボックス 15">
              <a:extLst>
                <a:ext uri="{FF2B5EF4-FFF2-40B4-BE49-F238E27FC236}">
                  <a16:creationId xmlns:a16="http://schemas.microsoft.com/office/drawing/2014/main" id="{FB5BD3BD-AE7D-E891-02B3-1301232CA165}"/>
                </a:ext>
              </a:extLst>
            </p:cNvPr>
            <p:cNvSpPr txBox="1"/>
            <p:nvPr/>
          </p:nvSpPr>
          <p:spPr>
            <a:xfrm>
              <a:off x="8110328" y="3977866"/>
              <a:ext cx="327619" cy="246221"/>
            </a:xfrm>
            <a:prstGeom prst="rect">
              <a:avLst/>
            </a:prstGeom>
            <a:noFill/>
          </p:spPr>
          <p:txBody>
            <a:bodyPr wrap="square" rtlCol="0">
              <a:spAutoFit/>
            </a:bodyPr>
            <a:lstStyle/>
            <a:p>
              <a:r>
                <a:rPr lang="en-US" altLang="ja-JP" sz="1000" b="1" dirty="0">
                  <a:solidFill>
                    <a:schemeClr val="bg2">
                      <a:lumMod val="25000"/>
                    </a:schemeClr>
                  </a:solidFill>
                </a:rPr>
                <a:t>❸</a:t>
              </a:r>
              <a:endParaRPr kumimoji="1" lang="ja-JP" altLang="en-US" sz="1000" dirty="0"/>
            </a:p>
          </p:txBody>
        </p:sp>
        <p:sp>
          <p:nvSpPr>
            <p:cNvPr id="17" name="テキスト ボックス 16">
              <a:extLst>
                <a:ext uri="{FF2B5EF4-FFF2-40B4-BE49-F238E27FC236}">
                  <a16:creationId xmlns:a16="http://schemas.microsoft.com/office/drawing/2014/main" id="{FE88F781-EAD1-4895-77A5-63087D744D70}"/>
                </a:ext>
              </a:extLst>
            </p:cNvPr>
            <p:cNvSpPr txBox="1"/>
            <p:nvPr/>
          </p:nvSpPr>
          <p:spPr>
            <a:xfrm>
              <a:off x="7740583" y="3853018"/>
              <a:ext cx="327619" cy="246221"/>
            </a:xfrm>
            <a:prstGeom prst="rect">
              <a:avLst/>
            </a:prstGeom>
            <a:noFill/>
          </p:spPr>
          <p:txBody>
            <a:bodyPr wrap="square" rtlCol="0">
              <a:spAutoFit/>
            </a:bodyPr>
            <a:lstStyle/>
            <a:p>
              <a:r>
                <a:rPr kumimoji="1" lang="en-US" altLang="ja-JP" sz="1000" b="1" dirty="0">
                  <a:solidFill>
                    <a:schemeClr val="bg2">
                      <a:lumMod val="25000"/>
                    </a:schemeClr>
                  </a:solidFill>
                </a:rPr>
                <a:t>❹</a:t>
              </a:r>
              <a:endParaRPr kumimoji="1" lang="ja-JP" altLang="en-US" sz="1000" dirty="0"/>
            </a:p>
          </p:txBody>
        </p:sp>
        <p:sp>
          <p:nvSpPr>
            <p:cNvPr id="33" name="テキスト ボックス 32">
              <a:extLst>
                <a:ext uri="{FF2B5EF4-FFF2-40B4-BE49-F238E27FC236}">
                  <a16:creationId xmlns:a16="http://schemas.microsoft.com/office/drawing/2014/main" id="{64B8599B-2B10-5C3A-74B2-116C6B05691B}"/>
                </a:ext>
              </a:extLst>
            </p:cNvPr>
            <p:cNvSpPr txBox="1"/>
            <p:nvPr/>
          </p:nvSpPr>
          <p:spPr>
            <a:xfrm>
              <a:off x="8125029" y="3654873"/>
              <a:ext cx="327619" cy="246221"/>
            </a:xfrm>
            <a:prstGeom prst="rect">
              <a:avLst/>
            </a:prstGeom>
            <a:noFill/>
          </p:spPr>
          <p:txBody>
            <a:bodyPr wrap="square" rtlCol="0">
              <a:spAutoFit/>
            </a:bodyPr>
            <a:lstStyle/>
            <a:p>
              <a:r>
                <a:rPr kumimoji="1" lang="ja-JP" altLang="en-US" sz="1000" b="1" dirty="0">
                  <a:solidFill>
                    <a:schemeClr val="bg2">
                      <a:lumMod val="25000"/>
                    </a:schemeClr>
                  </a:solidFill>
                </a:rPr>
                <a:t>②</a:t>
              </a:r>
              <a:endParaRPr kumimoji="1" lang="ja-JP" altLang="en-US" sz="1000" dirty="0"/>
            </a:p>
          </p:txBody>
        </p:sp>
        <p:sp>
          <p:nvSpPr>
            <p:cNvPr id="34" name="テキスト ボックス 33">
              <a:extLst>
                <a:ext uri="{FF2B5EF4-FFF2-40B4-BE49-F238E27FC236}">
                  <a16:creationId xmlns:a16="http://schemas.microsoft.com/office/drawing/2014/main" id="{21D2DCB5-170E-B957-5E7E-402E9FA2AA55}"/>
                </a:ext>
              </a:extLst>
            </p:cNvPr>
            <p:cNvSpPr txBox="1"/>
            <p:nvPr/>
          </p:nvSpPr>
          <p:spPr>
            <a:xfrm>
              <a:off x="8268258" y="3608181"/>
              <a:ext cx="304133" cy="123111"/>
            </a:xfrm>
            <a:prstGeom prst="rect">
              <a:avLst/>
            </a:prstGeom>
            <a:noFill/>
            <a:ln>
              <a:noFill/>
            </a:ln>
          </p:spPr>
          <p:txBody>
            <a:bodyPr wrap="square" lIns="0" tIns="0" rIns="0" bIns="0" rtlCol="0" anchor="ctr" anchorCtr="0">
              <a:spAutoFit/>
            </a:bodyPr>
            <a:lstStyle/>
            <a:p>
              <a:pPr algn="ctr"/>
              <a:r>
                <a:rPr lang="en-US" altLang="ja-JP" sz="800" dirty="0">
                  <a:solidFill>
                    <a:schemeClr val="bg2">
                      <a:lumMod val="25000"/>
                    </a:schemeClr>
                  </a:solidFill>
                </a:rPr>
                <a:t>4%</a:t>
              </a:r>
            </a:p>
          </p:txBody>
        </p:sp>
        <p:sp>
          <p:nvSpPr>
            <p:cNvPr id="35" name="テキスト ボックス 34">
              <a:extLst>
                <a:ext uri="{FF2B5EF4-FFF2-40B4-BE49-F238E27FC236}">
                  <a16:creationId xmlns:a16="http://schemas.microsoft.com/office/drawing/2014/main" id="{64236BF3-65A8-E8F5-FDE1-E27851A3FCCE}"/>
                </a:ext>
              </a:extLst>
            </p:cNvPr>
            <p:cNvSpPr txBox="1"/>
            <p:nvPr/>
          </p:nvSpPr>
          <p:spPr>
            <a:xfrm>
              <a:off x="8362572" y="4123519"/>
              <a:ext cx="304133" cy="165662"/>
            </a:xfrm>
            <a:prstGeom prst="rect">
              <a:avLst/>
            </a:prstGeom>
            <a:solidFill>
              <a:schemeClr val="bg1"/>
            </a:solidFill>
            <a:ln>
              <a:solidFill>
                <a:schemeClr val="bg2">
                  <a:lumMod val="25000"/>
                </a:schemeClr>
              </a:solidFill>
            </a:ln>
          </p:spPr>
          <p:txBody>
            <a:bodyPr wrap="square" lIns="0" tIns="0" rIns="0" bIns="0" rtlCol="0" anchor="ctr" anchorCtr="0">
              <a:spAutoFit/>
            </a:bodyPr>
            <a:lstStyle/>
            <a:p>
              <a:pPr algn="ctr"/>
              <a:r>
                <a:rPr lang="en-US" altLang="ja-JP" sz="1050" b="1" dirty="0">
                  <a:solidFill>
                    <a:schemeClr val="bg2">
                      <a:lumMod val="25000"/>
                    </a:schemeClr>
                  </a:solidFill>
                </a:rPr>
                <a:t>35%</a:t>
              </a:r>
            </a:p>
          </p:txBody>
        </p:sp>
        <p:sp>
          <p:nvSpPr>
            <p:cNvPr id="36" name="テキスト ボックス 35">
              <a:extLst>
                <a:ext uri="{FF2B5EF4-FFF2-40B4-BE49-F238E27FC236}">
                  <a16:creationId xmlns:a16="http://schemas.microsoft.com/office/drawing/2014/main" id="{BB102426-E431-7A46-C667-D6F4051EA5B5}"/>
                </a:ext>
              </a:extLst>
            </p:cNvPr>
            <p:cNvSpPr txBox="1"/>
            <p:nvPr/>
          </p:nvSpPr>
          <p:spPr>
            <a:xfrm>
              <a:off x="8143153" y="3505398"/>
              <a:ext cx="304133" cy="123111"/>
            </a:xfrm>
            <a:prstGeom prst="rect">
              <a:avLst/>
            </a:prstGeom>
            <a:noFill/>
            <a:ln>
              <a:noFill/>
            </a:ln>
          </p:spPr>
          <p:txBody>
            <a:bodyPr wrap="square" lIns="0" tIns="0" rIns="0" bIns="0" rtlCol="0" anchor="ctr" anchorCtr="0">
              <a:spAutoFit/>
            </a:bodyPr>
            <a:lstStyle/>
            <a:p>
              <a:pPr algn="ctr"/>
              <a:r>
                <a:rPr lang="en-US" altLang="ja-JP" sz="800" dirty="0">
                  <a:solidFill>
                    <a:schemeClr val="bg2">
                      <a:lumMod val="25000"/>
                    </a:schemeClr>
                  </a:solidFill>
                </a:rPr>
                <a:t>11%</a:t>
              </a:r>
            </a:p>
          </p:txBody>
        </p:sp>
      </p:grpSp>
      <p:sp>
        <p:nvSpPr>
          <p:cNvPr id="42" name="コンテンツ プレースホルダー 1">
            <a:extLst>
              <a:ext uri="{FF2B5EF4-FFF2-40B4-BE49-F238E27FC236}">
                <a16:creationId xmlns:a16="http://schemas.microsoft.com/office/drawing/2014/main" id="{B2DF2559-842E-4DD4-CDE5-9444D1657B3F}"/>
              </a:ext>
            </a:extLst>
          </p:cNvPr>
          <p:cNvSpPr txBox="1">
            <a:spLocks/>
          </p:cNvSpPr>
          <p:nvPr/>
        </p:nvSpPr>
        <p:spPr>
          <a:xfrm>
            <a:off x="9573985" y="1677823"/>
            <a:ext cx="1090017" cy="40248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9388" indent="-179388" algn="just">
              <a:lnSpc>
                <a:spcPct val="110000"/>
              </a:lnSpc>
              <a:spcBef>
                <a:spcPts val="200"/>
              </a:spcBef>
              <a:buNone/>
            </a:pPr>
            <a:r>
              <a:rPr lang="ja-JP" altLang="en-US" sz="1100" spc="-20" dirty="0">
                <a:solidFill>
                  <a:srgbClr val="52B479"/>
                </a:solidFill>
              </a:rPr>
              <a:t>●</a:t>
            </a:r>
            <a:r>
              <a:rPr lang="ja-JP" altLang="en-US" sz="1100" spc="-20" dirty="0">
                <a:solidFill>
                  <a:srgbClr val="52B479"/>
                </a:solidFill>
                <a:latin typeface="Yu Gothic" panose="020B0400000000000000" pitchFamily="34" charset="-128"/>
                <a:ea typeface="Yu Gothic" panose="020B0400000000000000" pitchFamily="34" charset="-128"/>
              </a:rPr>
              <a:t>　</a:t>
            </a:r>
            <a:r>
              <a:rPr lang="ja-JP" altLang="en-US" sz="1100" spc="-20" dirty="0">
                <a:latin typeface="Yu Gothic" panose="020B0400000000000000" pitchFamily="34" charset="-128"/>
                <a:ea typeface="Yu Gothic" panose="020B0400000000000000" pitchFamily="34" charset="-128"/>
              </a:rPr>
              <a:t>千早赤阪村</a:t>
            </a:r>
            <a:endParaRPr lang="en-US" altLang="ja-JP" sz="1100" spc="-20" dirty="0">
              <a:latin typeface="Yu Gothic" panose="020B0400000000000000" pitchFamily="34" charset="-128"/>
              <a:ea typeface="Yu Gothic" panose="020B0400000000000000" pitchFamily="34" charset="-128"/>
            </a:endParaRPr>
          </a:p>
          <a:p>
            <a:pPr marL="179388" indent="-179388" algn="just">
              <a:lnSpc>
                <a:spcPct val="110000"/>
              </a:lnSpc>
              <a:spcBef>
                <a:spcPts val="200"/>
              </a:spcBef>
              <a:buNone/>
            </a:pPr>
            <a:r>
              <a:rPr lang="ja-JP" altLang="en-US" sz="1100" spc="-20" dirty="0">
                <a:solidFill>
                  <a:srgbClr val="D7E49E"/>
                </a:solidFill>
              </a:rPr>
              <a:t>▶︎　</a:t>
            </a:r>
            <a:r>
              <a:rPr lang="ja-JP" altLang="en-US" sz="1100" spc="-20" dirty="0"/>
              <a:t>南河内広域</a:t>
            </a:r>
            <a:endParaRPr lang="en-US" altLang="ja-JP" sz="1100" spc="-20" dirty="0"/>
          </a:p>
        </p:txBody>
      </p:sp>
      <p:sp>
        <p:nvSpPr>
          <p:cNvPr id="26" name="字幕 2">
            <a:extLst>
              <a:ext uri="{FF2B5EF4-FFF2-40B4-BE49-F238E27FC236}">
                <a16:creationId xmlns:a16="http://schemas.microsoft.com/office/drawing/2014/main" id="{E0B85DCF-8591-4B59-A05C-DFCA38196D7C}"/>
              </a:ext>
            </a:extLst>
          </p:cNvPr>
          <p:cNvSpPr txBox="1">
            <a:spLocks/>
          </p:cNvSpPr>
          <p:nvPr/>
        </p:nvSpPr>
        <p:spPr>
          <a:xfrm>
            <a:off x="6694420" y="6170184"/>
            <a:ext cx="1309971" cy="338072"/>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l">
              <a:spcBef>
                <a:spcPts val="1000"/>
              </a:spcBef>
            </a:pPr>
            <a:r>
              <a:rPr lang="ja-JP" altLang="en-US" sz="800" spc="-20" dirty="0"/>
              <a:t>地域計画策定に係る</a:t>
            </a:r>
            <a:br>
              <a:rPr lang="en-US" altLang="ja-JP" sz="800" spc="-20" dirty="0"/>
            </a:br>
            <a:r>
              <a:rPr lang="en-US" altLang="ja-JP" sz="800" spc="-20" dirty="0"/>
              <a:t>R5.9</a:t>
            </a:r>
            <a:r>
              <a:rPr lang="ja-JP" altLang="en-US" sz="800" spc="-20" dirty="0"/>
              <a:t>意向調査結果より</a:t>
            </a:r>
          </a:p>
        </p:txBody>
      </p:sp>
    </p:spTree>
    <p:extLst>
      <p:ext uri="{BB962C8B-B14F-4D97-AF65-F5344CB8AC3E}">
        <p14:creationId xmlns:p14="http://schemas.microsoft.com/office/powerpoint/2010/main" val="140182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70D36-71BB-993C-26CC-B3E7942C3F1A}"/>
            </a:ext>
          </a:extLst>
        </p:cNvPr>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21AE1730-C1C2-4851-2774-7AF02FBC8AA6}"/>
              </a:ext>
            </a:extLst>
          </p:cNvPr>
          <p:cNvCxnSpPr>
            <a:cxnSpLocks/>
          </p:cNvCxnSpPr>
          <p:nvPr/>
        </p:nvCxnSpPr>
        <p:spPr>
          <a:xfrm>
            <a:off x="545306" y="1161698"/>
            <a:ext cx="1832134" cy="0"/>
          </a:xfrm>
          <a:prstGeom prst="line">
            <a:avLst/>
          </a:prstGeom>
          <a:ln w="254000" cmpd="sng">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2A2E86E1-3C4D-8B8F-365D-F073E8D6C29C}"/>
              </a:ext>
            </a:extLst>
          </p:cNvPr>
          <p:cNvSpPr>
            <a:spLocks noGrp="1"/>
          </p:cNvSpPr>
          <p:nvPr>
            <p:ph type="sldNum" sz="quarter" idx="12"/>
          </p:nvPr>
        </p:nvSpPr>
        <p:spPr>
          <a:xfrm>
            <a:off x="8286155" y="7157192"/>
            <a:ext cx="2405658" cy="402483"/>
          </a:xfrm>
        </p:spPr>
        <p:txBody>
          <a:bodyPr/>
          <a:lstStyle/>
          <a:p>
            <a:fld id="{9D190EBB-D665-DF45-A028-AEF9E2BB63F5}" type="slidenum">
              <a:rPr kumimoji="1" lang="ja-JP" altLang="en-US" smtClean="0"/>
              <a:pPr/>
              <a:t>5</a:t>
            </a:fld>
            <a:endParaRPr kumimoji="1" lang="ja-JP" altLang="en-US" dirty="0"/>
          </a:p>
        </p:txBody>
      </p:sp>
      <p:sp>
        <p:nvSpPr>
          <p:cNvPr id="4" name="タイトル 3">
            <a:extLst>
              <a:ext uri="{FF2B5EF4-FFF2-40B4-BE49-F238E27FC236}">
                <a16:creationId xmlns:a16="http://schemas.microsoft.com/office/drawing/2014/main" id="{38D66F42-0458-7CE8-02B0-3D4FC1C01A4D}"/>
              </a:ext>
            </a:extLst>
          </p:cNvPr>
          <p:cNvSpPr>
            <a:spLocks noGrp="1"/>
          </p:cNvSpPr>
          <p:nvPr>
            <p:ph type="title"/>
          </p:nvPr>
        </p:nvSpPr>
        <p:spPr>
          <a:xfrm>
            <a:off x="3320406" y="0"/>
            <a:ext cx="7371407" cy="389111"/>
          </a:xfrm>
        </p:spPr>
        <p:txBody>
          <a:bodyPr>
            <a:normAutofit/>
          </a:bodyPr>
          <a:lstStyle/>
          <a:p>
            <a:r>
              <a:rPr lang="ja-JP" altLang="en-US"/>
              <a:t>第</a:t>
            </a:r>
            <a:r>
              <a:rPr lang="en-US" altLang="ja-JP" dirty="0"/>
              <a:t>2</a:t>
            </a:r>
            <a:r>
              <a:rPr lang="ja-JP" altLang="en-US"/>
              <a:t>章</a:t>
            </a:r>
            <a:r>
              <a:rPr lang="ja-JP" altLang="en-US" dirty="0"/>
              <a:t>｜</a:t>
            </a:r>
            <a:r>
              <a:rPr lang="ja-JP" altLang="ja-JP" dirty="0"/>
              <a:t>千早赤阪村周辺を取り巻く環境 </a:t>
            </a:r>
            <a:endParaRPr lang="ja-JP" altLang="en-US" dirty="0"/>
          </a:p>
        </p:txBody>
      </p:sp>
      <p:sp>
        <p:nvSpPr>
          <p:cNvPr id="8" name="コンテンツ プレースホルダー 1">
            <a:extLst>
              <a:ext uri="{FF2B5EF4-FFF2-40B4-BE49-F238E27FC236}">
                <a16:creationId xmlns:a16="http://schemas.microsoft.com/office/drawing/2014/main" id="{899BD462-6790-8B50-428D-762F7034CA2D}"/>
              </a:ext>
            </a:extLst>
          </p:cNvPr>
          <p:cNvSpPr txBox="1">
            <a:spLocks/>
          </p:cNvSpPr>
          <p:nvPr/>
        </p:nvSpPr>
        <p:spPr>
          <a:xfrm>
            <a:off x="604157" y="914400"/>
            <a:ext cx="9464876" cy="320450"/>
          </a:xfrm>
          <a:prstGeom prst="rect">
            <a:avLst/>
          </a:prstGeom>
        </p:spPr>
        <p:txBody>
          <a:bodyPr lIns="0" tIns="0" rIns="0" bIns="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en-US" altLang="ja-JP" sz="2200" b="1" dirty="0">
                <a:latin typeface="Yu Gothic Medium" panose="020B0400000000000000" pitchFamily="34" charset="-128"/>
                <a:ea typeface="Yu Gothic Medium" panose="020B0400000000000000" pitchFamily="34" charset="-128"/>
              </a:rPr>
              <a:t>2</a:t>
            </a:r>
            <a:r>
              <a:rPr lang="ja-JP" altLang="ja-JP" sz="2200" b="1">
                <a:latin typeface="Yu Gothic Medium" panose="020B0400000000000000" pitchFamily="34" charset="-128"/>
                <a:ea typeface="Yu Gothic Medium" panose="020B0400000000000000" pitchFamily="34" charset="-128"/>
              </a:rPr>
              <a:t>．</a:t>
            </a:r>
            <a:r>
              <a:rPr lang="ja-JP" altLang="ja-JP" sz="2200" b="1" dirty="0">
                <a:latin typeface="Yu Gothic Medium" panose="020B0400000000000000" pitchFamily="34" charset="-128"/>
                <a:ea typeface="Yu Gothic Medium" panose="020B0400000000000000" pitchFamily="34" charset="-128"/>
              </a:rPr>
              <a:t>社会情勢 </a:t>
            </a:r>
          </a:p>
        </p:txBody>
      </p:sp>
      <p:sp>
        <p:nvSpPr>
          <p:cNvPr id="14" name="角丸四角形 13">
            <a:extLst>
              <a:ext uri="{FF2B5EF4-FFF2-40B4-BE49-F238E27FC236}">
                <a16:creationId xmlns:a16="http://schemas.microsoft.com/office/drawing/2014/main" id="{6AC6217A-AC33-ED40-76E9-4BF7AB464943}"/>
              </a:ext>
            </a:extLst>
          </p:cNvPr>
          <p:cNvSpPr/>
          <p:nvPr/>
        </p:nvSpPr>
        <p:spPr>
          <a:xfrm>
            <a:off x="545306" y="2037222"/>
            <a:ext cx="4824000" cy="4275656"/>
          </a:xfrm>
          <a:prstGeom prst="roundRect">
            <a:avLst>
              <a:gd name="adj" fmla="val 3609"/>
            </a:avLst>
          </a:prstGeom>
          <a:solidFill>
            <a:schemeClr val="accent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1">
            <a:extLst>
              <a:ext uri="{FF2B5EF4-FFF2-40B4-BE49-F238E27FC236}">
                <a16:creationId xmlns:a16="http://schemas.microsoft.com/office/drawing/2014/main" id="{4B46077A-5E24-3B17-AF26-4ECE3D694BFF}"/>
              </a:ext>
            </a:extLst>
          </p:cNvPr>
          <p:cNvSpPr txBox="1">
            <a:spLocks/>
          </p:cNvSpPr>
          <p:nvPr/>
        </p:nvSpPr>
        <p:spPr>
          <a:xfrm>
            <a:off x="676893" y="2513889"/>
            <a:ext cx="4625475" cy="3690439"/>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82563" indent="-182563" algn="just">
              <a:lnSpc>
                <a:spcPct val="130000"/>
              </a:lnSpc>
              <a:buNone/>
            </a:pPr>
            <a:r>
              <a:rPr lang="ja-JP" altLang="en-US" sz="1600" dirty="0">
                <a:solidFill>
                  <a:schemeClr val="accent2">
                    <a:lumMod val="60000"/>
                    <a:lumOff val="40000"/>
                  </a:schemeClr>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大阪・関西万博を契機に、府内のインバウンドが増加（令和</a:t>
            </a:r>
            <a:r>
              <a:rPr lang="en-US" altLang="ja-JP" sz="1600" dirty="0">
                <a:latin typeface="Yu Gothic" panose="020B0400000000000000" pitchFamily="34" charset="-128"/>
                <a:ea typeface="Yu Gothic" panose="020B0400000000000000" pitchFamily="34" charset="-128"/>
              </a:rPr>
              <a:t>7</a:t>
            </a:r>
            <a:r>
              <a:rPr lang="ja-JP" altLang="en-US" sz="1600" dirty="0">
                <a:latin typeface="Yu Gothic" panose="020B0400000000000000" pitchFamily="34" charset="-128"/>
                <a:ea typeface="Yu Gothic" panose="020B0400000000000000" pitchFamily="34" charset="-128"/>
              </a:rPr>
              <a:t>年　</a:t>
            </a:r>
            <a:r>
              <a:rPr lang="en-US" altLang="ja-JP" sz="1600" dirty="0">
                <a:latin typeface="Yu Gothic" panose="020B0400000000000000" pitchFamily="34" charset="-128"/>
                <a:ea typeface="Yu Gothic" panose="020B0400000000000000" pitchFamily="34" charset="-128"/>
              </a:rPr>
              <a:t>1,760</a:t>
            </a:r>
            <a:r>
              <a:rPr lang="ja-JP" altLang="en-US" sz="1600" dirty="0">
                <a:latin typeface="Yu Gothic" panose="020B0400000000000000" pitchFamily="34" charset="-128"/>
                <a:ea typeface="Yu Gothic" panose="020B0400000000000000" pitchFamily="34" charset="-128"/>
              </a:rPr>
              <a:t>万人で過去最高）</a:t>
            </a:r>
          </a:p>
          <a:p>
            <a:pPr marL="182563" indent="-182563" algn="just">
              <a:lnSpc>
                <a:spcPct val="130000"/>
              </a:lnSpc>
              <a:buNone/>
            </a:pPr>
            <a:r>
              <a:rPr lang="ja-JP" altLang="en-US" sz="1600" dirty="0">
                <a:solidFill>
                  <a:schemeClr val="accent2">
                    <a:lumMod val="60000"/>
                    <a:lumOff val="40000"/>
                  </a:schemeClr>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コロナ禍以降、高まる地方暮らしへの関心</a:t>
            </a:r>
          </a:p>
          <a:p>
            <a:pPr marL="182563" indent="-182563" algn="just">
              <a:lnSpc>
                <a:spcPct val="130000"/>
              </a:lnSpc>
              <a:buNone/>
            </a:pPr>
            <a:r>
              <a:rPr lang="ja-JP" altLang="en-US" sz="1600" dirty="0">
                <a:solidFill>
                  <a:schemeClr val="accent2">
                    <a:lumMod val="60000"/>
                    <a:lumOff val="40000"/>
                  </a:schemeClr>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登山やアウトドアなど健康志向の高まり</a:t>
            </a:r>
          </a:p>
          <a:p>
            <a:pPr marL="182563" indent="-182563" algn="just">
              <a:lnSpc>
                <a:spcPct val="130000"/>
              </a:lnSpc>
              <a:buNone/>
            </a:pPr>
            <a:r>
              <a:rPr lang="ja-JP" altLang="en-US" sz="1600" dirty="0">
                <a:solidFill>
                  <a:schemeClr val="accent2">
                    <a:lumMod val="60000"/>
                    <a:lumOff val="40000"/>
                  </a:schemeClr>
                </a:solidFill>
                <a:latin typeface="Yu Gothic" panose="020B0400000000000000" pitchFamily="34" charset="-128"/>
                <a:ea typeface="Yu Gothic" panose="020B0400000000000000" pitchFamily="34" charset="-128"/>
              </a:rPr>
              <a:t>●</a:t>
            </a:r>
            <a:r>
              <a:rPr lang="ja-JP" altLang="en-US" sz="1600" spc="-30" dirty="0">
                <a:latin typeface="Yu Gothic" panose="020B0400000000000000" pitchFamily="34" charset="-128"/>
                <a:ea typeface="Yu Gothic" panose="020B0400000000000000" pitchFamily="34" charset="-128"/>
              </a:rPr>
              <a:t>空き家改修など既存資源を活かす動きの広がり</a:t>
            </a:r>
          </a:p>
          <a:p>
            <a:pPr marL="182563" indent="-182563">
              <a:lnSpc>
                <a:spcPct val="130000"/>
              </a:lnSpc>
              <a:buNone/>
            </a:pPr>
            <a:r>
              <a:rPr lang="ja-JP" altLang="en-US" sz="1600" dirty="0">
                <a:solidFill>
                  <a:schemeClr val="accent2">
                    <a:lumMod val="60000"/>
                    <a:lumOff val="40000"/>
                  </a:schemeClr>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企業の森林保全など、社会貢献意欲の高まり　　　　　　　</a:t>
            </a:r>
            <a:br>
              <a:rPr lang="en-US" altLang="ja-JP" sz="1600" dirty="0">
                <a:latin typeface="Yu Gothic" panose="020B0400000000000000" pitchFamily="34" charset="-128"/>
                <a:ea typeface="Yu Gothic" panose="020B0400000000000000" pitchFamily="34" charset="-128"/>
              </a:rPr>
            </a:br>
            <a:endParaRPr lang="ja-JP" altLang="en-US" sz="1600" dirty="0">
              <a:latin typeface="Yu Gothic" panose="020B0400000000000000" pitchFamily="34" charset="-128"/>
              <a:ea typeface="Yu Gothic" panose="020B0400000000000000" pitchFamily="34" charset="-128"/>
            </a:endParaRPr>
          </a:p>
        </p:txBody>
      </p:sp>
      <p:sp>
        <p:nvSpPr>
          <p:cNvPr id="18" name="コンテンツ プレースホルダー 1">
            <a:extLst>
              <a:ext uri="{FF2B5EF4-FFF2-40B4-BE49-F238E27FC236}">
                <a16:creationId xmlns:a16="http://schemas.microsoft.com/office/drawing/2014/main" id="{CCF3300E-FF42-7022-3B2F-555A6443B1C5}"/>
              </a:ext>
            </a:extLst>
          </p:cNvPr>
          <p:cNvSpPr txBox="1">
            <a:spLocks/>
          </p:cNvSpPr>
          <p:nvPr/>
        </p:nvSpPr>
        <p:spPr>
          <a:xfrm>
            <a:off x="1563693" y="1792652"/>
            <a:ext cx="2634827" cy="379762"/>
          </a:xfrm>
          <a:prstGeom prst="rect">
            <a:avLst/>
          </a:prstGeom>
          <a:noFill/>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2200" b="1" dirty="0">
                <a:solidFill>
                  <a:schemeClr val="accent2">
                    <a:lumMod val="75000"/>
                  </a:schemeClr>
                </a:solidFill>
                <a:latin typeface="Yu Gothic Medium" panose="020B0400000000000000" pitchFamily="34" charset="-128"/>
                <a:ea typeface="Yu Gothic Medium" panose="020B0400000000000000" pitchFamily="34" charset="-128"/>
              </a:rPr>
              <a:t>プラス要素</a:t>
            </a:r>
            <a:endParaRPr lang="ja-JP" altLang="ja-JP" sz="2200" b="1" dirty="0">
              <a:solidFill>
                <a:schemeClr val="accent2">
                  <a:lumMod val="75000"/>
                </a:schemeClr>
              </a:solidFill>
              <a:latin typeface="Yu Gothic Medium" panose="020B0400000000000000" pitchFamily="34" charset="-128"/>
              <a:ea typeface="Yu Gothic Medium" panose="020B0400000000000000" pitchFamily="34" charset="-128"/>
            </a:endParaRPr>
          </a:p>
        </p:txBody>
      </p:sp>
      <p:sp>
        <p:nvSpPr>
          <p:cNvPr id="7" name="角丸四角形 6">
            <a:extLst>
              <a:ext uri="{FF2B5EF4-FFF2-40B4-BE49-F238E27FC236}">
                <a16:creationId xmlns:a16="http://schemas.microsoft.com/office/drawing/2014/main" id="{D273E517-BE34-EE6D-4DA3-E12311D590FD}"/>
              </a:ext>
            </a:extLst>
          </p:cNvPr>
          <p:cNvSpPr/>
          <p:nvPr/>
        </p:nvSpPr>
        <p:spPr>
          <a:xfrm>
            <a:off x="5514459" y="2037221"/>
            <a:ext cx="4824000" cy="1837701"/>
          </a:xfrm>
          <a:prstGeom prst="roundRect">
            <a:avLst>
              <a:gd name="adj" fmla="val 3609"/>
            </a:avLst>
          </a:prstGeom>
          <a:solidFill>
            <a:schemeClr val="tx2">
              <a:lumMod val="10000"/>
              <a:lumOff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1">
            <a:extLst>
              <a:ext uri="{FF2B5EF4-FFF2-40B4-BE49-F238E27FC236}">
                <a16:creationId xmlns:a16="http://schemas.microsoft.com/office/drawing/2014/main" id="{FA6B74A6-F504-6F4B-765F-02D0B26A372F}"/>
              </a:ext>
            </a:extLst>
          </p:cNvPr>
          <p:cNvSpPr txBox="1">
            <a:spLocks/>
          </p:cNvSpPr>
          <p:nvPr/>
        </p:nvSpPr>
        <p:spPr>
          <a:xfrm>
            <a:off x="5655464" y="2513889"/>
            <a:ext cx="3909612" cy="1157492"/>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82563" indent="-182563" algn="just">
              <a:lnSpc>
                <a:spcPct val="130000"/>
              </a:lnSpc>
              <a:buNone/>
            </a:pPr>
            <a:r>
              <a:rPr lang="ja-JP" altLang="en-US" sz="1600" dirty="0">
                <a:solidFill>
                  <a:schemeClr val="tx2">
                    <a:lumMod val="50000"/>
                    <a:lumOff val="50000"/>
                  </a:schemeClr>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資材価格の高騰による農林業経費の増大</a:t>
            </a:r>
          </a:p>
          <a:p>
            <a:pPr marL="182563" indent="-182563" algn="just">
              <a:lnSpc>
                <a:spcPct val="130000"/>
              </a:lnSpc>
              <a:buNone/>
            </a:pPr>
            <a:r>
              <a:rPr lang="ja-JP" altLang="en-US" sz="1600" dirty="0">
                <a:solidFill>
                  <a:schemeClr val="tx2">
                    <a:lumMod val="50000"/>
                    <a:lumOff val="50000"/>
                  </a:schemeClr>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少子高齢化が全国的に進行</a:t>
            </a:r>
          </a:p>
          <a:p>
            <a:pPr marL="182563" indent="-182563" algn="just">
              <a:lnSpc>
                <a:spcPct val="130000"/>
              </a:lnSpc>
              <a:buNone/>
            </a:pPr>
            <a:r>
              <a:rPr lang="ja-JP" altLang="en-US" sz="1600" dirty="0">
                <a:solidFill>
                  <a:schemeClr val="tx2">
                    <a:lumMod val="50000"/>
                    <a:lumOff val="50000"/>
                  </a:schemeClr>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公共交通機関維持の困難化</a:t>
            </a:r>
          </a:p>
        </p:txBody>
      </p:sp>
      <p:sp>
        <p:nvSpPr>
          <p:cNvPr id="13" name="コンテンツ プレースホルダー 1">
            <a:extLst>
              <a:ext uri="{FF2B5EF4-FFF2-40B4-BE49-F238E27FC236}">
                <a16:creationId xmlns:a16="http://schemas.microsoft.com/office/drawing/2014/main" id="{2640C6A6-BA16-F60D-B01E-E79536C0EB13}"/>
              </a:ext>
            </a:extLst>
          </p:cNvPr>
          <p:cNvSpPr txBox="1">
            <a:spLocks/>
          </p:cNvSpPr>
          <p:nvPr/>
        </p:nvSpPr>
        <p:spPr>
          <a:xfrm>
            <a:off x="6544721" y="1792652"/>
            <a:ext cx="2634827" cy="379762"/>
          </a:xfrm>
          <a:prstGeom prst="rect">
            <a:avLst/>
          </a:prstGeom>
          <a:noFill/>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2200" b="1" dirty="0">
                <a:solidFill>
                  <a:schemeClr val="tx2">
                    <a:lumMod val="75000"/>
                    <a:lumOff val="25000"/>
                  </a:schemeClr>
                </a:solidFill>
                <a:latin typeface="Yu Gothic Medium" panose="020B0400000000000000" pitchFamily="34" charset="-128"/>
                <a:ea typeface="Yu Gothic Medium" panose="020B0400000000000000" pitchFamily="34" charset="-128"/>
              </a:rPr>
              <a:t>マイナス要素</a:t>
            </a:r>
            <a:r>
              <a:rPr lang="ja-JP" altLang="ja-JP" sz="2200" b="1" dirty="0">
                <a:solidFill>
                  <a:schemeClr val="tx2">
                    <a:lumMod val="75000"/>
                    <a:lumOff val="25000"/>
                  </a:schemeClr>
                </a:solidFill>
                <a:latin typeface="Yu Gothic Medium" panose="020B0400000000000000" pitchFamily="34" charset="-128"/>
                <a:ea typeface="Yu Gothic Medium" panose="020B0400000000000000" pitchFamily="34" charset="-128"/>
              </a:rPr>
              <a:t> </a:t>
            </a:r>
          </a:p>
        </p:txBody>
      </p:sp>
      <p:pic>
        <p:nvPicPr>
          <p:cNvPr id="9" name="図 8">
            <a:extLst>
              <a:ext uri="{FF2B5EF4-FFF2-40B4-BE49-F238E27FC236}">
                <a16:creationId xmlns:a16="http://schemas.microsoft.com/office/drawing/2014/main" id="{E8F77A26-5413-D920-C22B-2D1E839056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11141" y="4119491"/>
            <a:ext cx="3230636" cy="2153757"/>
          </a:xfrm>
          <a:prstGeom prst="rect">
            <a:avLst/>
          </a:prstGeom>
        </p:spPr>
      </p:pic>
    </p:spTree>
    <p:extLst>
      <p:ext uri="{BB962C8B-B14F-4D97-AF65-F5344CB8AC3E}">
        <p14:creationId xmlns:p14="http://schemas.microsoft.com/office/powerpoint/2010/main" val="61871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a:extLst>
              <a:ext uri="{FF2B5EF4-FFF2-40B4-BE49-F238E27FC236}">
                <a16:creationId xmlns:a16="http://schemas.microsoft.com/office/drawing/2014/main" id="{2A53235B-C6D6-C0C2-1D10-96484C4B68CE}"/>
              </a:ext>
            </a:extLst>
          </p:cNvPr>
          <p:cNvSpPr/>
          <p:nvPr/>
        </p:nvSpPr>
        <p:spPr>
          <a:xfrm>
            <a:off x="-14313" y="2132056"/>
            <a:ext cx="10706126" cy="1101460"/>
          </a:xfrm>
          <a:prstGeom prst="roundRect">
            <a:avLst>
              <a:gd name="adj" fmla="val 0"/>
            </a:avLst>
          </a:prstGeom>
          <a:solidFill>
            <a:srgbClr val="52B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DC892F8E-54B4-180D-6734-95E1BC1ABC44}"/>
              </a:ext>
            </a:extLst>
          </p:cNvPr>
          <p:cNvCxnSpPr>
            <a:cxnSpLocks/>
          </p:cNvCxnSpPr>
          <p:nvPr/>
        </p:nvCxnSpPr>
        <p:spPr>
          <a:xfrm>
            <a:off x="228783" y="1852538"/>
            <a:ext cx="1802036" cy="0"/>
          </a:xfrm>
          <a:prstGeom prst="line">
            <a:avLst/>
          </a:prstGeom>
          <a:ln w="254000" cmpd="sng">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 name="コンテンツ プレースホルダー 1">
            <a:extLst>
              <a:ext uri="{FF2B5EF4-FFF2-40B4-BE49-F238E27FC236}">
                <a16:creationId xmlns:a16="http://schemas.microsoft.com/office/drawing/2014/main" id="{37C81AF7-3CD1-B810-5B56-21FAF50451E4}"/>
              </a:ext>
            </a:extLst>
          </p:cNvPr>
          <p:cNvSpPr>
            <a:spLocks noGrp="1"/>
          </p:cNvSpPr>
          <p:nvPr>
            <p:ph idx="1"/>
          </p:nvPr>
        </p:nvSpPr>
        <p:spPr/>
        <p:txBody>
          <a:bodyPr/>
          <a:lstStyle/>
          <a:p>
            <a:r>
              <a:rPr lang="en-US" altLang="ja-JP" dirty="0"/>
              <a:t>1</a:t>
            </a:r>
            <a:r>
              <a:rPr lang="ja-JP" altLang="ja-JP" dirty="0"/>
              <a:t>．基本理念</a:t>
            </a:r>
          </a:p>
        </p:txBody>
      </p:sp>
      <p:sp>
        <p:nvSpPr>
          <p:cNvPr id="3" name="スライド番号プレースホルダー 2">
            <a:extLst>
              <a:ext uri="{FF2B5EF4-FFF2-40B4-BE49-F238E27FC236}">
                <a16:creationId xmlns:a16="http://schemas.microsoft.com/office/drawing/2014/main" id="{74A50FEA-4311-6FAD-D613-D534C087232D}"/>
              </a:ext>
            </a:extLst>
          </p:cNvPr>
          <p:cNvSpPr>
            <a:spLocks noGrp="1"/>
          </p:cNvSpPr>
          <p:nvPr>
            <p:ph type="sldNum" sz="quarter" idx="12"/>
          </p:nvPr>
        </p:nvSpPr>
        <p:spPr>
          <a:xfrm>
            <a:off x="8275714" y="7149199"/>
            <a:ext cx="2405658" cy="402483"/>
          </a:xfrm>
        </p:spPr>
        <p:txBody>
          <a:bodyPr/>
          <a:lstStyle/>
          <a:p>
            <a:fld id="{9D190EBB-D665-DF45-A028-AEF9E2BB63F5}" type="slidenum">
              <a:rPr kumimoji="1" lang="ja-JP" altLang="en-US" smtClean="0"/>
              <a:t>6</a:t>
            </a:fld>
            <a:endParaRPr kumimoji="1" lang="ja-JP" altLang="en-US" dirty="0"/>
          </a:p>
        </p:txBody>
      </p:sp>
      <p:sp>
        <p:nvSpPr>
          <p:cNvPr id="4" name="タイトル 3">
            <a:extLst>
              <a:ext uri="{FF2B5EF4-FFF2-40B4-BE49-F238E27FC236}">
                <a16:creationId xmlns:a16="http://schemas.microsoft.com/office/drawing/2014/main" id="{AA16193A-6C7A-765D-B700-7C3E367CBDE7}"/>
              </a:ext>
            </a:extLst>
          </p:cNvPr>
          <p:cNvSpPr>
            <a:spLocks noGrp="1"/>
          </p:cNvSpPr>
          <p:nvPr>
            <p:ph type="title"/>
          </p:nvPr>
        </p:nvSpPr>
        <p:spPr/>
        <p:txBody>
          <a:bodyPr/>
          <a:lstStyle/>
          <a:p>
            <a:r>
              <a:rPr lang="ja-JP" altLang="en-US" dirty="0"/>
              <a:t>第</a:t>
            </a:r>
            <a:r>
              <a:rPr lang="en-US" altLang="ja-JP" dirty="0"/>
              <a:t>3</a:t>
            </a:r>
            <a:r>
              <a:rPr lang="ja-JP" altLang="en-US" dirty="0"/>
              <a:t>章｜</a:t>
            </a:r>
            <a:r>
              <a:rPr lang="ja-JP" altLang="ja-JP" b="1" dirty="0"/>
              <a:t>基本理念と目標</a:t>
            </a:r>
            <a:r>
              <a:rPr lang="ja-JP" altLang="en-US" b="1" dirty="0"/>
              <a:t>設定</a:t>
            </a:r>
            <a:r>
              <a:rPr lang="ja-JP" altLang="ja-JP" dirty="0"/>
              <a:t> </a:t>
            </a:r>
            <a:endParaRPr kumimoji="1" lang="ja-JP" altLang="en-US" dirty="0"/>
          </a:p>
        </p:txBody>
      </p:sp>
      <p:sp>
        <p:nvSpPr>
          <p:cNvPr id="7" name="コンテンツ プレースホルダー 1">
            <a:extLst>
              <a:ext uri="{FF2B5EF4-FFF2-40B4-BE49-F238E27FC236}">
                <a16:creationId xmlns:a16="http://schemas.microsoft.com/office/drawing/2014/main" id="{173C0C91-A074-F4BA-39A7-F8C133773CEE}"/>
              </a:ext>
            </a:extLst>
          </p:cNvPr>
          <p:cNvSpPr txBox="1">
            <a:spLocks/>
          </p:cNvSpPr>
          <p:nvPr/>
        </p:nvSpPr>
        <p:spPr>
          <a:xfrm>
            <a:off x="47135" y="2563910"/>
            <a:ext cx="1907315" cy="253713"/>
          </a:xfrm>
          <a:prstGeom prst="rect">
            <a:avLst/>
          </a:prstGeom>
        </p:spPr>
        <p:txBody>
          <a:bodyPr vert="horz" lIns="0" tIns="0" rIns="0" bIns="0" rtlCol="0">
            <a:noAutofit/>
          </a:bodyPr>
          <a:lstStyle>
            <a:lvl1pPr marL="251986" indent="-251986" algn="just" defTabSz="1007943" rtl="0" eaLnBrk="1" latinLnBrk="0" hangingPunct="1">
              <a:lnSpc>
                <a:spcPct val="130000"/>
              </a:lnSpc>
              <a:spcBef>
                <a:spcPts val="1102"/>
              </a:spcBef>
              <a:buFont typeface="Arial" panose="020B0604020202020204" pitchFamily="34" charset="0"/>
              <a:buNone/>
              <a:defRPr kumimoji="1" sz="2200" b="0" i="0" kern="1200">
                <a:solidFill>
                  <a:schemeClr val="tx1"/>
                </a:solidFill>
                <a:latin typeface="Yu Gothic Medium" panose="020B0400000000000000" pitchFamily="34" charset="-128"/>
                <a:ea typeface="Yu Gothic Medium" panose="020B0400000000000000" pitchFamily="34" charset="-128"/>
                <a:cs typeface="+mn-cs"/>
              </a:defRPr>
            </a:lvl1pPr>
            <a:lvl2pPr marL="755957"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259929"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3pPr>
            <a:lvl4pPr marL="1763900"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4pPr>
            <a:lvl5pPr marL="2267872"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ctr"/>
            <a:r>
              <a:rPr lang="ja-JP" altLang="en-US" sz="1400" b="1" u="sng">
                <a:solidFill>
                  <a:schemeClr val="bg1"/>
                </a:solidFill>
              </a:rPr>
              <a:t>コンセプト</a:t>
            </a:r>
            <a:endParaRPr lang="en-US" altLang="ja-JP" sz="1400" b="1" u="sng" dirty="0">
              <a:solidFill>
                <a:schemeClr val="bg1"/>
              </a:solidFill>
            </a:endParaRPr>
          </a:p>
        </p:txBody>
      </p:sp>
      <p:sp>
        <p:nvSpPr>
          <p:cNvPr id="8" name="コンテンツ プレースホルダー 1">
            <a:extLst>
              <a:ext uri="{FF2B5EF4-FFF2-40B4-BE49-F238E27FC236}">
                <a16:creationId xmlns:a16="http://schemas.microsoft.com/office/drawing/2014/main" id="{CEB6A2B0-4848-845C-447B-F233D2FB2FE6}"/>
              </a:ext>
            </a:extLst>
          </p:cNvPr>
          <p:cNvSpPr txBox="1">
            <a:spLocks/>
          </p:cNvSpPr>
          <p:nvPr/>
        </p:nvSpPr>
        <p:spPr>
          <a:xfrm>
            <a:off x="869279" y="2493805"/>
            <a:ext cx="9601200" cy="402483"/>
          </a:xfrm>
          <a:prstGeom prst="rect">
            <a:avLst/>
          </a:prstGeom>
        </p:spPr>
        <p:txBody>
          <a:bodyPr vert="horz" lIns="0" tIns="0" rIns="0" bIns="0" rtlCol="0">
            <a:noAutofit/>
          </a:bodyPr>
          <a:lstStyle>
            <a:lvl1pPr marL="251986" indent="-251986" algn="just" defTabSz="1007943" rtl="0" eaLnBrk="1" latinLnBrk="0" hangingPunct="1">
              <a:lnSpc>
                <a:spcPct val="130000"/>
              </a:lnSpc>
              <a:spcBef>
                <a:spcPts val="1102"/>
              </a:spcBef>
              <a:buFont typeface="Arial" panose="020B0604020202020204" pitchFamily="34" charset="0"/>
              <a:buNone/>
              <a:defRPr kumimoji="1" sz="2200" b="0" i="0" kern="1200">
                <a:solidFill>
                  <a:schemeClr val="tx1"/>
                </a:solidFill>
                <a:latin typeface="Yu Gothic Medium" panose="020B0400000000000000" pitchFamily="34" charset="-128"/>
                <a:ea typeface="Yu Gothic Medium" panose="020B0400000000000000" pitchFamily="34" charset="-128"/>
                <a:cs typeface="+mn-cs"/>
              </a:defRPr>
            </a:lvl1pPr>
            <a:lvl2pPr marL="755957"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259929"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3pPr>
            <a:lvl4pPr marL="1763900"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4pPr>
            <a:lvl5pPr marL="2267872" indent="-251986" algn="just" defTabSz="1007943" rtl="0" eaLnBrk="1" latinLnBrk="0" hangingPunct="1">
              <a:lnSpc>
                <a:spcPct val="130000"/>
              </a:lnSpc>
              <a:spcBef>
                <a:spcPts val="551"/>
              </a:spcBef>
              <a:buFont typeface="Arial" panose="020B0604020202020204" pitchFamily="34" charset="0"/>
              <a:buChar char="•"/>
              <a:defRPr kumimoji="1" sz="1400" b="0" i="0" kern="1200">
                <a:solidFill>
                  <a:schemeClr val="tx1"/>
                </a:solidFill>
                <a:latin typeface="Yu Gothic" panose="020B0400000000000000" pitchFamily="34" charset="-128"/>
                <a:ea typeface="Yu Gothic" panose="020B0400000000000000" pitchFamily="34"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ctr">
              <a:lnSpc>
                <a:spcPct val="115000"/>
              </a:lnSpc>
              <a:spcAft>
                <a:spcPts val="1000"/>
              </a:spcAft>
            </a:pPr>
            <a:r>
              <a:rPr lang="ja-JP" altLang="ja-JP" sz="2400" b="1" spc="50" dirty="0">
                <a:solidFill>
                  <a:schemeClr val="bg1"/>
                </a:solidFill>
                <a:latin typeface="Cambria" panose="02040503050406030204" pitchFamily="18" charset="0"/>
                <a:ea typeface="BIZ UDPゴシック" panose="020B0400000000000000" pitchFamily="50" charset="-128"/>
                <a:cs typeface="Times New Roman" panose="02020603050405020304" pitchFamily="18" charset="0"/>
              </a:rPr>
              <a:t>金剛山の恵みと自然・歴史が迎える</a:t>
            </a:r>
            <a:r>
              <a:rPr lang="ja-JP" altLang="en-US" sz="2400" b="1" spc="50" dirty="0">
                <a:solidFill>
                  <a:schemeClr val="bg1"/>
                </a:solidFill>
                <a:latin typeface="Cambria" panose="02040503050406030204" pitchFamily="18" charset="0"/>
                <a:ea typeface="BIZ UDPゴシック" panose="020B0400000000000000" pitchFamily="50" charset="-128"/>
                <a:cs typeface="Times New Roman" panose="02020603050405020304" pitchFamily="18" charset="0"/>
              </a:rPr>
              <a:t>　唯一のむら</a:t>
            </a:r>
            <a:r>
              <a:rPr lang="ja-JP" altLang="ja-JP" sz="2400" b="1" spc="50" dirty="0">
                <a:solidFill>
                  <a:schemeClr val="bg1"/>
                </a:solidFill>
                <a:latin typeface="Cambria" panose="02040503050406030204" pitchFamily="18" charset="0"/>
                <a:ea typeface="BIZ UDPゴシック" panose="020B0400000000000000" pitchFamily="50" charset="-128"/>
                <a:cs typeface="Times New Roman" panose="02020603050405020304" pitchFamily="18" charset="0"/>
              </a:rPr>
              <a:t>体験</a:t>
            </a:r>
            <a:endParaRPr lang="ja-JP" altLang="ja-JP" sz="2400" spc="50" dirty="0">
              <a:solidFill>
                <a:schemeClr val="bg1"/>
              </a:solidFill>
              <a:latin typeface="Cambria" panose="02040503050406030204" pitchFamily="18" charset="0"/>
              <a:ea typeface="ＭＳ 明朝" panose="02020609040205080304" pitchFamily="17" charset="-128"/>
              <a:cs typeface="Times New Roman" panose="02020603050405020304" pitchFamily="18" charset="0"/>
            </a:endParaRPr>
          </a:p>
        </p:txBody>
      </p:sp>
      <p:sp>
        <p:nvSpPr>
          <p:cNvPr id="5" name="字幕 2">
            <a:extLst>
              <a:ext uri="{FF2B5EF4-FFF2-40B4-BE49-F238E27FC236}">
                <a16:creationId xmlns:a16="http://schemas.microsoft.com/office/drawing/2014/main" id="{11CBFB2E-90DB-B873-FCDB-67C80FE3A601}"/>
              </a:ext>
            </a:extLst>
          </p:cNvPr>
          <p:cNvSpPr txBox="1">
            <a:spLocks/>
          </p:cNvSpPr>
          <p:nvPr/>
        </p:nvSpPr>
        <p:spPr>
          <a:xfrm>
            <a:off x="-428525" y="4088425"/>
            <a:ext cx="7435994" cy="1855175"/>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lvl="0" algn="l">
              <a:lnSpc>
                <a:spcPct val="200000"/>
              </a:lnSpc>
              <a:spcBef>
                <a:spcPts val="0"/>
              </a:spcBef>
            </a:pPr>
            <a:r>
              <a:rPr lang="ja-JP" altLang="en-US" sz="1800" b="1" dirty="0">
                <a:solidFill>
                  <a:schemeClr val="bg2">
                    <a:lumMod val="25000"/>
                  </a:schemeClr>
                </a:solidFill>
              </a:rPr>
              <a:t>　　　豊かな自然と歴史を活かして多様な担い手を育て、</a:t>
            </a:r>
            <a:br>
              <a:rPr lang="en-US" altLang="ja-JP" sz="1800" b="1" dirty="0">
                <a:solidFill>
                  <a:schemeClr val="bg2">
                    <a:lumMod val="25000"/>
                  </a:schemeClr>
                </a:solidFill>
              </a:rPr>
            </a:br>
            <a:r>
              <a:rPr lang="ja-JP" altLang="en-US" sz="1800" b="1" dirty="0">
                <a:solidFill>
                  <a:schemeClr val="bg2">
                    <a:lumMod val="25000"/>
                  </a:schemeClr>
                </a:solidFill>
              </a:rPr>
              <a:t>　　　　唯一の体験や特産品の魅力を創出して人の流れを生み、</a:t>
            </a:r>
            <a:br>
              <a:rPr lang="en-US" altLang="ja-JP" sz="1800" b="1" dirty="0">
                <a:solidFill>
                  <a:schemeClr val="bg2">
                    <a:lumMod val="25000"/>
                  </a:schemeClr>
                </a:solidFill>
              </a:rPr>
            </a:br>
            <a:r>
              <a:rPr lang="ja-JP" altLang="en-US" sz="1800" b="1" dirty="0">
                <a:solidFill>
                  <a:schemeClr val="bg2">
                    <a:lumMod val="25000"/>
                  </a:schemeClr>
                </a:solidFill>
              </a:rPr>
              <a:t>　　　　　　村内の活力と暮らしの満足度を高める好循環を実現</a:t>
            </a:r>
          </a:p>
        </p:txBody>
      </p:sp>
      <p:cxnSp>
        <p:nvCxnSpPr>
          <p:cNvPr id="17" name="直線コネクタ 16">
            <a:extLst>
              <a:ext uri="{FF2B5EF4-FFF2-40B4-BE49-F238E27FC236}">
                <a16:creationId xmlns:a16="http://schemas.microsoft.com/office/drawing/2014/main" id="{EA9A8744-E1D5-CA30-C371-EF2B54504257}"/>
              </a:ext>
            </a:extLst>
          </p:cNvPr>
          <p:cNvCxnSpPr>
            <a:cxnSpLocks/>
          </p:cNvCxnSpPr>
          <p:nvPr/>
        </p:nvCxnSpPr>
        <p:spPr>
          <a:xfrm>
            <a:off x="990601" y="5820508"/>
            <a:ext cx="5401407" cy="0"/>
          </a:xfrm>
          <a:prstGeom prst="line">
            <a:avLst/>
          </a:prstGeom>
          <a:ln w="127000">
            <a:solidFill>
              <a:schemeClr val="accent6">
                <a:lumMod val="20000"/>
                <a:lumOff val="8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4F274665-D46C-5B28-374B-22426EB52379}"/>
              </a:ext>
            </a:extLst>
          </p:cNvPr>
          <p:cNvCxnSpPr>
            <a:cxnSpLocks/>
          </p:cNvCxnSpPr>
          <p:nvPr/>
        </p:nvCxnSpPr>
        <p:spPr>
          <a:xfrm>
            <a:off x="228783" y="4677508"/>
            <a:ext cx="5310371" cy="0"/>
          </a:xfrm>
          <a:prstGeom prst="line">
            <a:avLst/>
          </a:prstGeom>
          <a:ln w="127000">
            <a:solidFill>
              <a:schemeClr val="accent6">
                <a:lumMod val="20000"/>
                <a:lumOff val="8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66F0F5DB-6540-B35E-8CA1-EDD3246144A4}"/>
              </a:ext>
            </a:extLst>
          </p:cNvPr>
          <p:cNvCxnSpPr>
            <a:cxnSpLocks/>
          </p:cNvCxnSpPr>
          <p:nvPr/>
        </p:nvCxnSpPr>
        <p:spPr>
          <a:xfrm>
            <a:off x="536514" y="5222631"/>
            <a:ext cx="5688440" cy="0"/>
          </a:xfrm>
          <a:prstGeom prst="line">
            <a:avLst/>
          </a:prstGeom>
          <a:ln w="127000">
            <a:solidFill>
              <a:schemeClr val="accent6">
                <a:lumMod val="20000"/>
                <a:lumOff val="80000"/>
              </a:schemeClr>
            </a:solidFill>
            <a:prstDash val="solid"/>
          </a:ln>
        </p:spPr>
        <p:style>
          <a:lnRef idx="2">
            <a:schemeClr val="accent1"/>
          </a:lnRef>
          <a:fillRef idx="0">
            <a:schemeClr val="accent1"/>
          </a:fillRef>
          <a:effectRef idx="1">
            <a:schemeClr val="accent1"/>
          </a:effectRef>
          <a:fontRef idx="minor">
            <a:schemeClr val="tx1"/>
          </a:fontRef>
        </p:style>
      </p:cxnSp>
      <p:grpSp>
        <p:nvGrpSpPr>
          <p:cNvPr id="30" name="グループ化 29">
            <a:extLst>
              <a:ext uri="{FF2B5EF4-FFF2-40B4-BE49-F238E27FC236}">
                <a16:creationId xmlns:a16="http://schemas.microsoft.com/office/drawing/2014/main" id="{144AB07B-9BFB-4263-8857-EB593609B2A3}"/>
              </a:ext>
            </a:extLst>
          </p:cNvPr>
          <p:cNvGrpSpPr/>
          <p:nvPr/>
        </p:nvGrpSpPr>
        <p:grpSpPr>
          <a:xfrm>
            <a:off x="6711121" y="3613122"/>
            <a:ext cx="3585761" cy="2538566"/>
            <a:chOff x="6711121" y="3613122"/>
            <a:chExt cx="3585761" cy="2538566"/>
          </a:xfrm>
        </p:grpSpPr>
        <p:pic>
          <p:nvPicPr>
            <p:cNvPr id="14" name="図 13">
              <a:extLst>
                <a:ext uri="{FF2B5EF4-FFF2-40B4-BE49-F238E27FC236}">
                  <a16:creationId xmlns:a16="http://schemas.microsoft.com/office/drawing/2014/main" id="{35FE268E-832B-97D0-8AAC-5C0E2442F9C1}"/>
                </a:ext>
              </a:extLst>
            </p:cNvPr>
            <p:cNvPicPr>
              <a:picLocks noChangeAspect="1"/>
            </p:cNvPicPr>
            <p:nvPr/>
          </p:nvPicPr>
          <p:blipFill>
            <a:blip r:embed="rId3"/>
            <a:stretch>
              <a:fillRect/>
            </a:stretch>
          </p:blipFill>
          <p:spPr>
            <a:xfrm>
              <a:off x="6711121" y="3613122"/>
              <a:ext cx="3585761" cy="2518923"/>
            </a:xfrm>
            <a:prstGeom prst="rect">
              <a:avLst/>
            </a:prstGeom>
          </p:spPr>
        </p:pic>
        <p:sp>
          <p:nvSpPr>
            <p:cNvPr id="15" name="正方形/長方形 14">
              <a:extLst>
                <a:ext uri="{FF2B5EF4-FFF2-40B4-BE49-F238E27FC236}">
                  <a16:creationId xmlns:a16="http://schemas.microsoft.com/office/drawing/2014/main" id="{DD1C430B-C63F-55D0-035D-9E1F68750A1F}"/>
                </a:ext>
              </a:extLst>
            </p:cNvPr>
            <p:cNvSpPr/>
            <p:nvPr/>
          </p:nvSpPr>
          <p:spPr>
            <a:xfrm>
              <a:off x="8402240" y="3638952"/>
              <a:ext cx="873963" cy="6008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50" b="1"/>
                <a:t>来訪者</a:t>
              </a:r>
              <a:endParaRPr kumimoji="1" lang="en-US" altLang="ja-JP" sz="950" b="1" dirty="0"/>
            </a:p>
            <a:p>
              <a:pPr algn="ctr"/>
              <a:r>
                <a:rPr kumimoji="1" lang="ja-JP" altLang="en-US" sz="950" b="1"/>
                <a:t>の増加</a:t>
              </a:r>
            </a:p>
          </p:txBody>
        </p:sp>
        <p:sp>
          <p:nvSpPr>
            <p:cNvPr id="16" name="正方形/長方形 15">
              <a:extLst>
                <a:ext uri="{FF2B5EF4-FFF2-40B4-BE49-F238E27FC236}">
                  <a16:creationId xmlns:a16="http://schemas.microsoft.com/office/drawing/2014/main" id="{C1255FE2-02C1-6005-CCC2-232DE7408B14}"/>
                </a:ext>
              </a:extLst>
            </p:cNvPr>
            <p:cNvSpPr/>
            <p:nvPr/>
          </p:nvSpPr>
          <p:spPr>
            <a:xfrm>
              <a:off x="9145878" y="4437675"/>
              <a:ext cx="873963" cy="6008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50" b="1"/>
                <a:t>ファン</a:t>
              </a:r>
              <a:endParaRPr kumimoji="1" lang="en-US" altLang="ja-JP" sz="950" b="1" dirty="0"/>
            </a:p>
            <a:p>
              <a:pPr algn="ctr"/>
              <a:r>
                <a:rPr kumimoji="1" lang="ja-JP" altLang="en-US" sz="950" b="1"/>
                <a:t>の獲得</a:t>
              </a:r>
            </a:p>
          </p:txBody>
        </p:sp>
        <p:sp>
          <p:nvSpPr>
            <p:cNvPr id="18" name="正方形/長方形 17">
              <a:extLst>
                <a:ext uri="{FF2B5EF4-FFF2-40B4-BE49-F238E27FC236}">
                  <a16:creationId xmlns:a16="http://schemas.microsoft.com/office/drawing/2014/main" id="{08C630EE-D1C9-147B-1478-855521C7A9BC}"/>
                </a:ext>
              </a:extLst>
            </p:cNvPr>
            <p:cNvSpPr/>
            <p:nvPr/>
          </p:nvSpPr>
          <p:spPr>
            <a:xfrm>
              <a:off x="8960347" y="5550858"/>
              <a:ext cx="873963" cy="6008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50" b="1">
                  <a:solidFill>
                    <a:schemeClr val="bg2">
                      <a:lumMod val="25000"/>
                    </a:schemeClr>
                  </a:solidFill>
                </a:rPr>
                <a:t>定住</a:t>
              </a:r>
              <a:endParaRPr kumimoji="1" lang="en-US" altLang="ja-JP" sz="950" b="1" dirty="0">
                <a:solidFill>
                  <a:schemeClr val="bg2">
                    <a:lumMod val="25000"/>
                  </a:schemeClr>
                </a:solidFill>
              </a:endParaRPr>
            </a:p>
            <a:p>
              <a:pPr algn="ctr"/>
              <a:r>
                <a:rPr kumimoji="1" lang="ja-JP" altLang="en-US" sz="950" b="1">
                  <a:solidFill>
                    <a:schemeClr val="bg2">
                      <a:lumMod val="25000"/>
                    </a:schemeClr>
                  </a:solidFill>
                </a:rPr>
                <a:t>人口</a:t>
              </a:r>
            </a:p>
          </p:txBody>
        </p:sp>
        <p:sp>
          <p:nvSpPr>
            <p:cNvPr id="20" name="正方形/長方形 19">
              <a:extLst>
                <a:ext uri="{FF2B5EF4-FFF2-40B4-BE49-F238E27FC236}">
                  <a16:creationId xmlns:a16="http://schemas.microsoft.com/office/drawing/2014/main" id="{C43362C7-EF07-7B10-DFC5-968A4C1C9A4C}"/>
                </a:ext>
              </a:extLst>
            </p:cNvPr>
            <p:cNvSpPr/>
            <p:nvPr/>
          </p:nvSpPr>
          <p:spPr>
            <a:xfrm>
              <a:off x="6915562" y="5743869"/>
              <a:ext cx="1512127" cy="2308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50" b="1">
                  <a:solidFill>
                    <a:schemeClr val="bg1"/>
                  </a:solidFill>
                </a:rPr>
                <a:t>活性化に向けた取組</a:t>
              </a:r>
            </a:p>
          </p:txBody>
        </p:sp>
        <p:sp>
          <p:nvSpPr>
            <p:cNvPr id="21" name="正方形/長方形 20">
              <a:extLst>
                <a:ext uri="{FF2B5EF4-FFF2-40B4-BE49-F238E27FC236}">
                  <a16:creationId xmlns:a16="http://schemas.microsoft.com/office/drawing/2014/main" id="{4AE55BE3-B6B8-8DD9-835E-3CC13CCD434F}"/>
                </a:ext>
              </a:extLst>
            </p:cNvPr>
            <p:cNvSpPr/>
            <p:nvPr/>
          </p:nvSpPr>
          <p:spPr>
            <a:xfrm>
              <a:off x="6833653" y="5392176"/>
              <a:ext cx="1642733" cy="2308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50" b="1">
                  <a:solidFill>
                    <a:schemeClr val="bg1"/>
                  </a:solidFill>
                </a:rPr>
                <a:t>来訪者にとっての魅力向上</a:t>
              </a:r>
            </a:p>
          </p:txBody>
        </p:sp>
        <p:sp>
          <p:nvSpPr>
            <p:cNvPr id="22" name="正方形/長方形 21">
              <a:extLst>
                <a:ext uri="{FF2B5EF4-FFF2-40B4-BE49-F238E27FC236}">
                  <a16:creationId xmlns:a16="http://schemas.microsoft.com/office/drawing/2014/main" id="{01F06E58-C522-0B2F-12C0-FAA61A7BB093}"/>
                </a:ext>
              </a:extLst>
            </p:cNvPr>
            <p:cNvSpPr/>
            <p:nvPr/>
          </p:nvSpPr>
          <p:spPr>
            <a:xfrm>
              <a:off x="6850258" y="5045894"/>
              <a:ext cx="1642733" cy="2308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50" b="1">
                  <a:solidFill>
                    <a:schemeClr val="bg1"/>
                  </a:solidFill>
                </a:rPr>
                <a:t>経済向上</a:t>
              </a:r>
            </a:p>
          </p:txBody>
        </p:sp>
        <p:sp>
          <p:nvSpPr>
            <p:cNvPr id="24" name="正方形/長方形 23">
              <a:extLst>
                <a:ext uri="{FF2B5EF4-FFF2-40B4-BE49-F238E27FC236}">
                  <a16:creationId xmlns:a16="http://schemas.microsoft.com/office/drawing/2014/main" id="{2830202A-F90A-54B3-DD15-A21449E15218}"/>
                </a:ext>
              </a:extLst>
            </p:cNvPr>
            <p:cNvSpPr/>
            <p:nvPr/>
          </p:nvSpPr>
          <p:spPr>
            <a:xfrm>
              <a:off x="6843080" y="4694201"/>
              <a:ext cx="1642733" cy="2308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50" b="1">
                  <a:solidFill>
                    <a:schemeClr val="bg1"/>
                  </a:solidFill>
                </a:rPr>
                <a:t>村民の満足度向上</a:t>
              </a:r>
            </a:p>
          </p:txBody>
        </p:sp>
        <p:sp>
          <p:nvSpPr>
            <p:cNvPr id="26" name="正方形/長方形 25">
              <a:extLst>
                <a:ext uri="{FF2B5EF4-FFF2-40B4-BE49-F238E27FC236}">
                  <a16:creationId xmlns:a16="http://schemas.microsoft.com/office/drawing/2014/main" id="{19149002-7770-AC4E-17C2-B764BBB31479}"/>
                </a:ext>
              </a:extLst>
            </p:cNvPr>
            <p:cNvSpPr/>
            <p:nvPr/>
          </p:nvSpPr>
          <p:spPr>
            <a:xfrm>
              <a:off x="7234642" y="3990730"/>
              <a:ext cx="873963" cy="6008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50" b="1">
                  <a:solidFill>
                    <a:schemeClr val="bg2">
                      <a:lumMod val="25000"/>
                    </a:schemeClr>
                  </a:solidFill>
                </a:rPr>
                <a:t>魅力</a:t>
              </a:r>
              <a:endParaRPr kumimoji="1" lang="en-US" altLang="ja-JP" sz="950" b="1" dirty="0">
                <a:solidFill>
                  <a:schemeClr val="bg2">
                    <a:lumMod val="25000"/>
                  </a:schemeClr>
                </a:solidFill>
              </a:endParaRPr>
            </a:p>
            <a:p>
              <a:pPr algn="ctr"/>
              <a:r>
                <a:rPr kumimoji="1" lang="ja-JP" altLang="en-US" sz="950" b="1">
                  <a:solidFill>
                    <a:schemeClr val="bg2">
                      <a:lumMod val="25000"/>
                    </a:schemeClr>
                  </a:solidFill>
                </a:rPr>
                <a:t>満足度</a:t>
              </a:r>
            </a:p>
          </p:txBody>
        </p:sp>
        <p:sp>
          <p:nvSpPr>
            <p:cNvPr id="29" name="正方形/長方形 28">
              <a:extLst>
                <a:ext uri="{FF2B5EF4-FFF2-40B4-BE49-F238E27FC236}">
                  <a16:creationId xmlns:a16="http://schemas.microsoft.com/office/drawing/2014/main" id="{E61858AC-4579-EA6A-1D2F-59F9DAA1E91A}"/>
                </a:ext>
              </a:extLst>
            </p:cNvPr>
            <p:cNvSpPr/>
            <p:nvPr/>
          </p:nvSpPr>
          <p:spPr>
            <a:xfrm>
              <a:off x="8249055" y="4652821"/>
              <a:ext cx="873963" cy="6008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spc="50">
                  <a:solidFill>
                    <a:schemeClr val="bg2">
                      <a:lumMod val="25000"/>
                    </a:schemeClr>
                  </a:solidFill>
                </a:rPr>
                <a:t>好循環</a:t>
              </a:r>
            </a:p>
          </p:txBody>
        </p:sp>
        <p:sp>
          <p:nvSpPr>
            <p:cNvPr id="31" name="正方形/長方形 30">
              <a:extLst>
                <a:ext uri="{FF2B5EF4-FFF2-40B4-BE49-F238E27FC236}">
                  <a16:creationId xmlns:a16="http://schemas.microsoft.com/office/drawing/2014/main" id="{65A304F6-6D4C-46B4-2D46-7468AB5B28E3}"/>
                </a:ext>
              </a:extLst>
            </p:cNvPr>
            <p:cNvSpPr/>
            <p:nvPr/>
          </p:nvSpPr>
          <p:spPr>
            <a:xfrm>
              <a:off x="8384254" y="4009439"/>
              <a:ext cx="909933" cy="6008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50" b="1">
                  <a:solidFill>
                    <a:schemeClr val="bg2">
                      <a:lumMod val="25000"/>
                    </a:schemeClr>
                  </a:solidFill>
                </a:rPr>
                <a:t>（交流人口）</a:t>
              </a:r>
            </a:p>
          </p:txBody>
        </p:sp>
        <p:sp>
          <p:nvSpPr>
            <p:cNvPr id="32" name="正方形/長方形 31">
              <a:extLst>
                <a:ext uri="{FF2B5EF4-FFF2-40B4-BE49-F238E27FC236}">
                  <a16:creationId xmlns:a16="http://schemas.microsoft.com/office/drawing/2014/main" id="{8BA65DA5-3130-3661-D2FA-5F2886BEDA48}"/>
                </a:ext>
              </a:extLst>
            </p:cNvPr>
            <p:cNvSpPr/>
            <p:nvPr/>
          </p:nvSpPr>
          <p:spPr>
            <a:xfrm>
              <a:off x="9120854" y="4806805"/>
              <a:ext cx="909933" cy="6008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50" b="1">
                  <a:solidFill>
                    <a:schemeClr val="bg2">
                      <a:lumMod val="25000"/>
                    </a:schemeClr>
                  </a:solidFill>
                </a:rPr>
                <a:t>（関係人口）</a:t>
              </a:r>
            </a:p>
          </p:txBody>
        </p:sp>
      </p:grpSp>
    </p:spTree>
    <p:extLst>
      <p:ext uri="{BB962C8B-B14F-4D97-AF65-F5344CB8AC3E}">
        <p14:creationId xmlns:p14="http://schemas.microsoft.com/office/powerpoint/2010/main" val="8714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829CF56B-B7BB-F393-B15D-733DC0C7034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345906" y="1935679"/>
            <a:ext cx="2337841" cy="1617025"/>
          </a:xfrm>
          <a:prstGeom prst="rect">
            <a:avLst/>
          </a:prstGeom>
        </p:spPr>
      </p:pic>
      <p:cxnSp>
        <p:nvCxnSpPr>
          <p:cNvPr id="4" name="直線コネクタ 3">
            <a:extLst>
              <a:ext uri="{FF2B5EF4-FFF2-40B4-BE49-F238E27FC236}">
                <a16:creationId xmlns:a16="http://schemas.microsoft.com/office/drawing/2014/main" id="{38569305-A67F-5621-31A2-2A9B0EBBB32E}"/>
              </a:ext>
            </a:extLst>
          </p:cNvPr>
          <p:cNvCxnSpPr>
            <a:cxnSpLocks/>
          </p:cNvCxnSpPr>
          <p:nvPr/>
        </p:nvCxnSpPr>
        <p:spPr>
          <a:xfrm>
            <a:off x="379056" y="1164280"/>
            <a:ext cx="1736575" cy="0"/>
          </a:xfrm>
          <a:prstGeom prst="line">
            <a:avLst/>
          </a:prstGeom>
          <a:ln w="254000" cmpd="sng">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16CA15FC-30DB-2BF3-50E3-EE0590D200F4}"/>
              </a:ext>
            </a:extLst>
          </p:cNvPr>
          <p:cNvSpPr>
            <a:spLocks noGrp="1"/>
          </p:cNvSpPr>
          <p:nvPr>
            <p:ph type="sldNum" sz="quarter" idx="12"/>
          </p:nvPr>
        </p:nvSpPr>
        <p:spPr>
          <a:xfrm>
            <a:off x="8275712" y="7149199"/>
            <a:ext cx="2405658" cy="402483"/>
          </a:xfrm>
        </p:spPr>
        <p:txBody>
          <a:bodyPr/>
          <a:lstStyle/>
          <a:p>
            <a:fld id="{9D190EBB-D665-DF45-A028-AEF9E2BB63F5}" type="slidenum">
              <a:rPr kumimoji="1" lang="ja-JP" altLang="en-US" smtClean="0"/>
              <a:t>7</a:t>
            </a:fld>
            <a:endParaRPr kumimoji="1" lang="ja-JP" altLang="en-US" dirty="0"/>
          </a:p>
        </p:txBody>
      </p:sp>
      <p:sp>
        <p:nvSpPr>
          <p:cNvPr id="3" name="タイトル 2">
            <a:extLst>
              <a:ext uri="{FF2B5EF4-FFF2-40B4-BE49-F238E27FC236}">
                <a16:creationId xmlns:a16="http://schemas.microsoft.com/office/drawing/2014/main" id="{CC6923E0-35A0-E97B-30BF-1BA1C00D2E07}"/>
              </a:ext>
            </a:extLst>
          </p:cNvPr>
          <p:cNvSpPr>
            <a:spLocks noGrp="1"/>
          </p:cNvSpPr>
          <p:nvPr>
            <p:ph type="title"/>
          </p:nvPr>
        </p:nvSpPr>
        <p:spPr>
          <a:xfrm>
            <a:off x="3309963" y="-5383"/>
            <a:ext cx="7371407" cy="389111"/>
          </a:xfrm>
        </p:spPr>
        <p:txBody>
          <a:bodyPr/>
          <a:lstStyle/>
          <a:p>
            <a:r>
              <a:rPr lang="ja-JP" altLang="en-US" dirty="0"/>
              <a:t>第</a:t>
            </a:r>
            <a:r>
              <a:rPr lang="en-US" altLang="ja-JP" dirty="0"/>
              <a:t>3</a:t>
            </a:r>
            <a:r>
              <a:rPr lang="ja-JP" altLang="en-US" dirty="0"/>
              <a:t>章｜</a:t>
            </a:r>
            <a:r>
              <a:rPr lang="ja-JP" altLang="ja-JP" dirty="0"/>
              <a:t>基本理念と目標</a:t>
            </a:r>
            <a:r>
              <a:rPr lang="ja-JP" altLang="en-US" dirty="0"/>
              <a:t>設定</a:t>
            </a:r>
            <a:r>
              <a:rPr lang="ja-JP" altLang="ja-JP" dirty="0"/>
              <a:t> </a:t>
            </a:r>
            <a:endParaRPr lang="ja-JP" altLang="en-US" dirty="0"/>
          </a:p>
        </p:txBody>
      </p:sp>
      <p:sp>
        <p:nvSpPr>
          <p:cNvPr id="6" name="コンテンツ プレースホルダー 1">
            <a:extLst>
              <a:ext uri="{FF2B5EF4-FFF2-40B4-BE49-F238E27FC236}">
                <a16:creationId xmlns:a16="http://schemas.microsoft.com/office/drawing/2014/main" id="{54FF6B0D-CC43-54C8-7E2D-2117CAA88327}"/>
              </a:ext>
            </a:extLst>
          </p:cNvPr>
          <p:cNvSpPr txBox="1">
            <a:spLocks/>
          </p:cNvSpPr>
          <p:nvPr/>
        </p:nvSpPr>
        <p:spPr>
          <a:xfrm>
            <a:off x="391408" y="936539"/>
            <a:ext cx="2253065" cy="290019"/>
          </a:xfrm>
          <a:prstGeom prst="rect">
            <a:avLst/>
          </a:prstGeom>
        </p:spPr>
        <p:txBody>
          <a:bodyPr lIns="0" tIns="0" rIns="0" bIns="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2200" b="1" dirty="0">
                <a:latin typeface="Yu Gothic Medium" panose="020B0400000000000000" pitchFamily="34" charset="-128"/>
                <a:ea typeface="Yu Gothic Medium" panose="020B0400000000000000" pitchFamily="34" charset="-128"/>
              </a:rPr>
              <a:t>２．取組方針</a:t>
            </a:r>
            <a:r>
              <a:rPr lang="ja-JP" altLang="ja-JP" sz="2200" b="1" dirty="0">
                <a:latin typeface="Yu Gothic Medium" panose="020B0400000000000000" pitchFamily="34" charset="-128"/>
                <a:ea typeface="Yu Gothic Medium" panose="020B0400000000000000" pitchFamily="34" charset="-128"/>
              </a:rPr>
              <a:t> </a:t>
            </a:r>
          </a:p>
        </p:txBody>
      </p:sp>
      <p:sp>
        <p:nvSpPr>
          <p:cNvPr id="7" name="コンテンツ プレースホルダー 1">
            <a:extLst>
              <a:ext uri="{FF2B5EF4-FFF2-40B4-BE49-F238E27FC236}">
                <a16:creationId xmlns:a16="http://schemas.microsoft.com/office/drawing/2014/main" id="{889E8F14-8668-18D5-9A71-BD4AF143F80C}"/>
              </a:ext>
            </a:extLst>
          </p:cNvPr>
          <p:cNvSpPr txBox="1">
            <a:spLocks/>
          </p:cNvSpPr>
          <p:nvPr/>
        </p:nvSpPr>
        <p:spPr>
          <a:xfrm>
            <a:off x="450306" y="1423371"/>
            <a:ext cx="4572959" cy="2267411"/>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30000"/>
              </a:lnSpc>
              <a:buNone/>
            </a:pPr>
            <a:r>
              <a:rPr lang="ja-JP" altLang="en-US" sz="1900" b="1" dirty="0">
                <a:solidFill>
                  <a:srgbClr val="52B479"/>
                </a:solidFill>
                <a:latin typeface="Yu Gothic" panose="020B0400000000000000" pitchFamily="34" charset="-128"/>
                <a:ea typeface="Yu Gothic" panose="020B0400000000000000" pitchFamily="34" charset="-128"/>
              </a:rPr>
              <a:t>（１）農林業振興</a:t>
            </a:r>
            <a:br>
              <a:rPr lang="en-US" altLang="ja-JP" sz="1900" b="1" dirty="0">
                <a:solidFill>
                  <a:srgbClr val="52B479"/>
                </a:solidFill>
                <a:latin typeface="Yu Gothic" panose="020B0400000000000000" pitchFamily="34" charset="-128"/>
                <a:ea typeface="Yu Gothic" panose="020B0400000000000000" pitchFamily="34" charset="-128"/>
              </a:rPr>
            </a:br>
            <a:r>
              <a:rPr lang="ja-JP" altLang="en-US" sz="1900" b="1" dirty="0">
                <a:solidFill>
                  <a:srgbClr val="52B479"/>
                </a:solidFill>
                <a:latin typeface="Yu Gothic" panose="020B0400000000000000" pitchFamily="34" charset="-128"/>
                <a:ea typeface="Yu Gothic" panose="020B0400000000000000" pitchFamily="34" charset="-128"/>
              </a:rPr>
              <a:t>　</a:t>
            </a: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いちご農家や林業就業者など多様な担い手の　</a:t>
            </a:r>
            <a:br>
              <a:rPr lang="en-US" altLang="ja-JP" sz="1600" dirty="0">
                <a:latin typeface="Yu Gothic" panose="020B0400000000000000" pitchFamily="34" charset="-128"/>
                <a:ea typeface="Yu Gothic" panose="020B0400000000000000" pitchFamily="34" charset="-128"/>
              </a:rPr>
            </a:br>
            <a:r>
              <a:rPr lang="ja-JP" altLang="en-US" sz="1600" dirty="0">
                <a:latin typeface="Yu Gothic" panose="020B0400000000000000" pitchFamily="34" charset="-128"/>
                <a:ea typeface="Yu Gothic" panose="020B0400000000000000" pitchFamily="34" charset="-128"/>
              </a:rPr>
              <a:t>　　確保・育成の推進</a:t>
            </a:r>
            <a:endParaRPr lang="en-US" altLang="ja-JP" sz="1600" dirty="0">
              <a:latin typeface="Yu Gothic" panose="020B0400000000000000" pitchFamily="34" charset="-128"/>
              <a:ea typeface="Yu Gothic" panose="020B0400000000000000" pitchFamily="34" charset="-128"/>
            </a:endParaRPr>
          </a:p>
          <a:p>
            <a:pPr marL="0" indent="0">
              <a:lnSpc>
                <a:spcPct val="130000"/>
              </a:lnSpc>
              <a:buNone/>
            </a:pPr>
            <a:r>
              <a:rPr lang="ja-JP" altLang="en-US" sz="1600" dirty="0">
                <a:solidFill>
                  <a:srgbClr val="52B479"/>
                </a:solidFill>
                <a:latin typeface="Yu Gothic" panose="020B0400000000000000" pitchFamily="34" charset="-128"/>
                <a:ea typeface="Yu Gothic" panose="020B0400000000000000" pitchFamily="34" charset="-128"/>
              </a:rPr>
              <a:t>　●</a:t>
            </a:r>
            <a:r>
              <a:rPr lang="ja-JP" altLang="en-US" sz="1600" dirty="0">
                <a:latin typeface="Yu Gothic" panose="020B0400000000000000" pitchFamily="34" charset="-128"/>
                <a:ea typeface="Yu Gothic" panose="020B0400000000000000" pitchFamily="34" charset="-128"/>
              </a:rPr>
              <a:t>観光農園や特産品づくり、次世代フルーツや</a:t>
            </a:r>
            <a:br>
              <a:rPr lang="en-US" altLang="ja-JP" sz="1600" dirty="0">
                <a:latin typeface="Yu Gothic" panose="020B0400000000000000" pitchFamily="34" charset="-128"/>
                <a:ea typeface="Yu Gothic" panose="020B0400000000000000" pitchFamily="34" charset="-128"/>
              </a:rPr>
            </a:br>
            <a:r>
              <a:rPr lang="ja-JP" altLang="en-US" sz="1600" dirty="0">
                <a:latin typeface="Yu Gothic" panose="020B0400000000000000" pitchFamily="34" charset="-128"/>
                <a:ea typeface="Yu Gothic" panose="020B0400000000000000" pitchFamily="34" charset="-128"/>
              </a:rPr>
              <a:t>　　林産物を活用した地域ブランド強化による</a:t>
            </a:r>
            <a:br>
              <a:rPr lang="en-US" altLang="ja-JP" sz="1600" dirty="0">
                <a:latin typeface="Yu Gothic" panose="020B0400000000000000" pitchFamily="34" charset="-128"/>
                <a:ea typeface="Yu Gothic" panose="020B0400000000000000" pitchFamily="34" charset="-128"/>
              </a:rPr>
            </a:br>
            <a:r>
              <a:rPr lang="ja-JP" altLang="en-US" sz="1600" dirty="0">
                <a:latin typeface="Yu Gothic" panose="020B0400000000000000" pitchFamily="34" charset="-128"/>
                <a:ea typeface="Yu Gothic" panose="020B0400000000000000" pitchFamily="34" charset="-128"/>
              </a:rPr>
              <a:t>　　持続可能な農林業の展開</a:t>
            </a:r>
          </a:p>
        </p:txBody>
      </p:sp>
      <p:sp>
        <p:nvSpPr>
          <p:cNvPr id="10" name="コンテンツ プレースホルダー 1">
            <a:extLst>
              <a:ext uri="{FF2B5EF4-FFF2-40B4-BE49-F238E27FC236}">
                <a16:creationId xmlns:a16="http://schemas.microsoft.com/office/drawing/2014/main" id="{7F0D3A0E-C4A1-74D9-3C0A-C69773C0E6C7}"/>
              </a:ext>
            </a:extLst>
          </p:cNvPr>
          <p:cNvSpPr txBox="1">
            <a:spLocks/>
          </p:cNvSpPr>
          <p:nvPr/>
        </p:nvSpPr>
        <p:spPr>
          <a:xfrm>
            <a:off x="451747" y="4067638"/>
            <a:ext cx="9867910" cy="1577331"/>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just">
              <a:lnSpc>
                <a:spcPct val="130000"/>
              </a:lnSpc>
              <a:buNone/>
            </a:pPr>
            <a:r>
              <a:rPr lang="ja-JP" altLang="en-US" sz="1900" b="1" dirty="0">
                <a:solidFill>
                  <a:srgbClr val="52B479"/>
                </a:solidFill>
                <a:latin typeface="Yu Gothic" panose="020B0400000000000000" pitchFamily="34" charset="-128"/>
                <a:ea typeface="Yu Gothic" panose="020B0400000000000000" pitchFamily="34" charset="-128"/>
              </a:rPr>
              <a:t>（２）拠点づくりと回遊促進</a:t>
            </a:r>
          </a:p>
          <a:p>
            <a:pPr marL="177800" indent="-177800">
              <a:lnSpc>
                <a:spcPct val="130000"/>
              </a:lnSpc>
              <a:spcBef>
                <a:spcPts val="800"/>
              </a:spcBef>
              <a:buNone/>
            </a:pPr>
            <a:r>
              <a:rPr lang="ja-JP" altLang="en-US" sz="1600" dirty="0">
                <a:solidFill>
                  <a:srgbClr val="52B479"/>
                </a:solidFill>
                <a:latin typeface="Yu Gothic" panose="020B0400000000000000" pitchFamily="34" charset="-128"/>
                <a:ea typeface="Yu Gothic" panose="020B0400000000000000" pitchFamily="34" charset="-128"/>
              </a:rPr>
              <a:t>　●</a:t>
            </a:r>
            <a:r>
              <a:rPr lang="ja-JP" altLang="en-US" sz="1600" dirty="0">
                <a:latin typeface="Yu Gothic" panose="020B0400000000000000" pitchFamily="34" charset="-128"/>
                <a:ea typeface="Yu Gothic" panose="020B0400000000000000" pitchFamily="34" charset="-128"/>
              </a:rPr>
              <a:t>金剛山周辺エリアと楠公誕生地周辺エリアを核として、豊かな自然・歴史・景観を活かした賑わい拠点</a:t>
            </a:r>
            <a:br>
              <a:rPr lang="en-US" altLang="ja-JP" sz="1600" dirty="0">
                <a:latin typeface="Yu Gothic" panose="020B0400000000000000" pitchFamily="34" charset="-128"/>
                <a:ea typeface="Yu Gothic" panose="020B0400000000000000" pitchFamily="34" charset="-128"/>
              </a:rPr>
            </a:br>
            <a:r>
              <a:rPr lang="ja-JP" altLang="en-US" sz="1600" dirty="0">
                <a:latin typeface="Yu Gothic" panose="020B0400000000000000" pitchFamily="34" charset="-128"/>
                <a:ea typeface="Yu Gothic" panose="020B0400000000000000" pitchFamily="34" charset="-128"/>
              </a:rPr>
              <a:t>　を形成</a:t>
            </a:r>
          </a:p>
          <a:p>
            <a:pPr marL="177800" indent="-177800" algn="just">
              <a:lnSpc>
                <a:spcPct val="130000"/>
              </a:lnSpc>
              <a:spcBef>
                <a:spcPts val="800"/>
              </a:spcBef>
              <a:buNone/>
            </a:pPr>
            <a:r>
              <a:rPr lang="ja-JP" altLang="en-US" sz="1600" dirty="0">
                <a:solidFill>
                  <a:srgbClr val="52B479"/>
                </a:solidFill>
                <a:latin typeface="Yu Gothic" panose="020B0400000000000000" pitchFamily="34" charset="-128"/>
                <a:ea typeface="Yu Gothic" panose="020B0400000000000000" pitchFamily="34" charset="-128"/>
              </a:rPr>
              <a:t>　●</a:t>
            </a:r>
            <a:r>
              <a:rPr lang="ja-JP" altLang="en-US" sz="1600" dirty="0">
                <a:latin typeface="Yu Gothic" panose="020B0400000000000000" pitchFamily="34" charset="-128"/>
                <a:ea typeface="Yu Gothic" panose="020B0400000000000000" pitchFamily="34" charset="-128"/>
              </a:rPr>
              <a:t>道の駅ちはやあかさかと府民の森ちはや園地の連携（一元的）管理により来訪者の村内回遊を促進</a:t>
            </a:r>
          </a:p>
        </p:txBody>
      </p:sp>
      <p:cxnSp>
        <p:nvCxnSpPr>
          <p:cNvPr id="9" name="直線コネクタ 8">
            <a:extLst>
              <a:ext uri="{FF2B5EF4-FFF2-40B4-BE49-F238E27FC236}">
                <a16:creationId xmlns:a16="http://schemas.microsoft.com/office/drawing/2014/main" id="{C515B500-B2FB-C8D6-60EF-824259A1F7AA}"/>
              </a:ext>
            </a:extLst>
          </p:cNvPr>
          <p:cNvCxnSpPr>
            <a:cxnSpLocks/>
          </p:cNvCxnSpPr>
          <p:nvPr/>
        </p:nvCxnSpPr>
        <p:spPr>
          <a:xfrm>
            <a:off x="2587582" y="1611698"/>
            <a:ext cx="7535652" cy="0"/>
          </a:xfrm>
          <a:prstGeom prst="line">
            <a:avLst/>
          </a:prstGeom>
          <a:ln w="19050">
            <a:solidFill>
              <a:srgbClr val="52B479"/>
            </a:solidFill>
            <a:prstDash val="solid"/>
            <a:tailEnd type="ova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B0232767-8369-A757-8712-06855DE97AD6}"/>
              </a:ext>
            </a:extLst>
          </p:cNvPr>
          <p:cNvCxnSpPr>
            <a:cxnSpLocks/>
          </p:cNvCxnSpPr>
          <p:nvPr/>
        </p:nvCxnSpPr>
        <p:spPr>
          <a:xfrm>
            <a:off x="3953823" y="4240924"/>
            <a:ext cx="6169411" cy="0"/>
          </a:xfrm>
          <a:prstGeom prst="line">
            <a:avLst/>
          </a:prstGeom>
          <a:ln w="19050">
            <a:solidFill>
              <a:srgbClr val="52B479"/>
            </a:solidFill>
            <a:prstDash val="solid"/>
            <a:tailEnd type="oval"/>
          </a:ln>
        </p:spPr>
        <p:style>
          <a:lnRef idx="2">
            <a:schemeClr val="accent1"/>
          </a:lnRef>
          <a:fillRef idx="0">
            <a:schemeClr val="accent1"/>
          </a:fillRef>
          <a:effectRef idx="1">
            <a:schemeClr val="accent1"/>
          </a:effectRef>
          <a:fontRef idx="minor">
            <a:schemeClr val="tx1"/>
          </a:fontRef>
        </p:style>
      </p:cxnSp>
      <p:sp>
        <p:nvSpPr>
          <p:cNvPr id="12" name="コンテンツ プレースホルダー 1">
            <a:extLst>
              <a:ext uri="{FF2B5EF4-FFF2-40B4-BE49-F238E27FC236}">
                <a16:creationId xmlns:a16="http://schemas.microsoft.com/office/drawing/2014/main" id="{DFC530E1-3F25-40F1-98ED-4744AF79CD27}"/>
              </a:ext>
            </a:extLst>
          </p:cNvPr>
          <p:cNvSpPr txBox="1">
            <a:spLocks/>
          </p:cNvSpPr>
          <p:nvPr/>
        </p:nvSpPr>
        <p:spPr>
          <a:xfrm>
            <a:off x="5773069" y="3544545"/>
            <a:ext cx="1632744"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1600" dirty="0">
                <a:latin typeface="Yu Gothic" panose="020B0400000000000000" pitchFamily="34" charset="-128"/>
                <a:ea typeface="Yu Gothic" panose="020B0400000000000000" pitchFamily="34" charset="-128"/>
              </a:rPr>
              <a:t>いちごアカデミー</a:t>
            </a:r>
            <a:endParaRPr lang="ja-JP" altLang="ja-JP" sz="1600" dirty="0">
              <a:latin typeface="Yu Gothic" panose="020B0400000000000000" pitchFamily="34" charset="-128"/>
              <a:ea typeface="Yu Gothic" panose="020B0400000000000000" pitchFamily="34" charset="-128"/>
            </a:endParaRPr>
          </a:p>
        </p:txBody>
      </p:sp>
      <p:sp>
        <p:nvSpPr>
          <p:cNvPr id="13" name="コンテンツ プレースホルダー 1">
            <a:extLst>
              <a:ext uri="{FF2B5EF4-FFF2-40B4-BE49-F238E27FC236}">
                <a16:creationId xmlns:a16="http://schemas.microsoft.com/office/drawing/2014/main" id="{84A3D884-C496-4CA0-9926-67EF7E66A215}"/>
              </a:ext>
            </a:extLst>
          </p:cNvPr>
          <p:cNvSpPr txBox="1">
            <a:spLocks/>
          </p:cNvSpPr>
          <p:nvPr/>
        </p:nvSpPr>
        <p:spPr>
          <a:xfrm>
            <a:off x="7891175" y="3533945"/>
            <a:ext cx="2161630"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1600" dirty="0">
                <a:latin typeface="Yu Gothic" panose="020B0400000000000000" pitchFamily="34" charset="-128"/>
                <a:ea typeface="Yu Gothic" panose="020B0400000000000000" pitchFamily="34" charset="-128"/>
              </a:rPr>
              <a:t>間伐材を利用した筋工</a:t>
            </a:r>
          </a:p>
        </p:txBody>
      </p:sp>
      <p:pic>
        <p:nvPicPr>
          <p:cNvPr id="16" name="図 15">
            <a:extLst>
              <a:ext uri="{FF2B5EF4-FFF2-40B4-BE49-F238E27FC236}">
                <a16:creationId xmlns:a16="http://schemas.microsoft.com/office/drawing/2014/main" id="{862BF268-03BF-511D-D9BF-9F1D4265BDA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789529" y="1922715"/>
            <a:ext cx="2333705" cy="1629990"/>
          </a:xfrm>
          <a:prstGeom prst="rect">
            <a:avLst/>
          </a:prstGeom>
        </p:spPr>
      </p:pic>
    </p:spTree>
    <p:extLst>
      <p:ext uri="{BB962C8B-B14F-4D97-AF65-F5344CB8AC3E}">
        <p14:creationId xmlns:p14="http://schemas.microsoft.com/office/powerpoint/2010/main" val="215250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580DAC1-2DFB-9F24-86F8-ACAD3ED3F2D1}"/>
              </a:ext>
            </a:extLst>
          </p:cNvPr>
          <p:cNvSpPr>
            <a:spLocks noGrp="1"/>
          </p:cNvSpPr>
          <p:nvPr>
            <p:ph type="sldNum" sz="quarter" idx="12"/>
          </p:nvPr>
        </p:nvSpPr>
        <p:spPr>
          <a:xfrm>
            <a:off x="8275716" y="7149199"/>
            <a:ext cx="2405658" cy="402483"/>
          </a:xfrm>
        </p:spPr>
        <p:txBody>
          <a:bodyPr/>
          <a:lstStyle/>
          <a:p>
            <a:fld id="{9D190EBB-D665-DF45-A028-AEF9E2BB63F5}" type="slidenum">
              <a:rPr kumimoji="1" lang="ja-JP" altLang="en-US" smtClean="0"/>
              <a:t>8</a:t>
            </a:fld>
            <a:endParaRPr kumimoji="1" lang="ja-JP" altLang="en-US" dirty="0"/>
          </a:p>
        </p:txBody>
      </p:sp>
      <p:sp>
        <p:nvSpPr>
          <p:cNvPr id="3" name="タイトル 2">
            <a:extLst>
              <a:ext uri="{FF2B5EF4-FFF2-40B4-BE49-F238E27FC236}">
                <a16:creationId xmlns:a16="http://schemas.microsoft.com/office/drawing/2014/main" id="{161CAA22-319C-AB64-BA44-5727D8406158}"/>
              </a:ext>
            </a:extLst>
          </p:cNvPr>
          <p:cNvSpPr>
            <a:spLocks noGrp="1"/>
          </p:cNvSpPr>
          <p:nvPr>
            <p:ph type="title"/>
          </p:nvPr>
        </p:nvSpPr>
        <p:spPr>
          <a:xfrm>
            <a:off x="3320406" y="3420"/>
            <a:ext cx="7371407" cy="389111"/>
          </a:xfrm>
        </p:spPr>
        <p:txBody>
          <a:bodyPr/>
          <a:lstStyle/>
          <a:p>
            <a:r>
              <a:rPr lang="ja-JP" altLang="en-US" dirty="0"/>
              <a:t>第３章｜</a:t>
            </a:r>
            <a:r>
              <a:rPr lang="ja-JP" altLang="ja-JP" dirty="0"/>
              <a:t>基本理念と目標</a:t>
            </a:r>
            <a:r>
              <a:rPr lang="ja-JP" altLang="en-US" dirty="0"/>
              <a:t>設定</a:t>
            </a:r>
            <a:r>
              <a:rPr lang="ja-JP" altLang="ja-JP" dirty="0"/>
              <a:t> </a:t>
            </a:r>
            <a:endParaRPr lang="ja-JP" altLang="en-US" dirty="0"/>
          </a:p>
        </p:txBody>
      </p:sp>
      <p:sp>
        <p:nvSpPr>
          <p:cNvPr id="6" name="コンテンツ プレースホルダー 1">
            <a:extLst>
              <a:ext uri="{FF2B5EF4-FFF2-40B4-BE49-F238E27FC236}">
                <a16:creationId xmlns:a16="http://schemas.microsoft.com/office/drawing/2014/main" id="{209D7D8B-5DFE-4923-FA6C-BF72B92F24C5}"/>
              </a:ext>
            </a:extLst>
          </p:cNvPr>
          <p:cNvSpPr txBox="1">
            <a:spLocks/>
          </p:cNvSpPr>
          <p:nvPr/>
        </p:nvSpPr>
        <p:spPr>
          <a:xfrm>
            <a:off x="319681" y="762530"/>
            <a:ext cx="5595994" cy="1339540"/>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just">
              <a:lnSpc>
                <a:spcPct val="130000"/>
              </a:lnSpc>
              <a:buNone/>
            </a:pPr>
            <a:r>
              <a:rPr lang="ja-JP" altLang="en-US" sz="1900" b="1" dirty="0">
                <a:solidFill>
                  <a:srgbClr val="52B479"/>
                </a:solidFill>
                <a:latin typeface="Yu Gothic" panose="020B0400000000000000" pitchFamily="34" charset="-128"/>
                <a:ea typeface="Yu Gothic" panose="020B0400000000000000" pitchFamily="34" charset="-128"/>
              </a:rPr>
              <a:t>（３）賑わいづくり</a:t>
            </a:r>
            <a:endParaRPr lang="en-US" altLang="ja-JP" sz="1900" b="1" dirty="0">
              <a:solidFill>
                <a:srgbClr val="52B479"/>
              </a:solidFill>
              <a:latin typeface="Yu Gothic" panose="020B0400000000000000" pitchFamily="34" charset="-128"/>
              <a:ea typeface="Yu Gothic" panose="020B0400000000000000" pitchFamily="34" charset="-128"/>
            </a:endParaRPr>
          </a:p>
          <a:p>
            <a:pPr marL="0" indent="0">
              <a:lnSpc>
                <a:spcPct val="130000"/>
              </a:lnSpc>
              <a:buNone/>
            </a:pPr>
            <a:r>
              <a:rPr lang="ja-JP" altLang="en-US" sz="1600" dirty="0">
                <a:solidFill>
                  <a:srgbClr val="52B479"/>
                </a:solidFill>
                <a:latin typeface="Yu Gothic" panose="020B0400000000000000" pitchFamily="34" charset="-128"/>
                <a:ea typeface="Yu Gothic" panose="020B0400000000000000" pitchFamily="34" charset="-128"/>
              </a:rPr>
              <a:t>　●</a:t>
            </a:r>
            <a:r>
              <a:rPr lang="ja-JP" altLang="en-US" sz="1600" dirty="0">
                <a:latin typeface="Yu Gothic" panose="020B0400000000000000" pitchFamily="34" charset="-128"/>
                <a:ea typeface="Yu Gothic" panose="020B0400000000000000" pitchFamily="34" charset="-128"/>
              </a:rPr>
              <a:t>自然・歴史・農体験を組み合わせ、“村ならではの</a:t>
            </a:r>
            <a:br>
              <a:rPr lang="en-US" altLang="ja-JP" sz="1600" dirty="0">
                <a:latin typeface="Yu Gothic" panose="020B0400000000000000" pitchFamily="34" charset="-128"/>
                <a:ea typeface="Yu Gothic" panose="020B0400000000000000" pitchFamily="34" charset="-128"/>
              </a:rPr>
            </a:br>
            <a:r>
              <a:rPr lang="ja-JP" altLang="en-US" sz="1600" dirty="0">
                <a:latin typeface="Yu Gothic" panose="020B0400000000000000" pitchFamily="34" charset="-128"/>
                <a:ea typeface="Yu Gothic" panose="020B0400000000000000" pitchFamily="34" charset="-128"/>
              </a:rPr>
              <a:t>　　特別な体験”を提供することで、持続的な賑わいを創出</a:t>
            </a:r>
          </a:p>
        </p:txBody>
      </p:sp>
      <p:cxnSp>
        <p:nvCxnSpPr>
          <p:cNvPr id="4" name="直線コネクタ 3">
            <a:extLst>
              <a:ext uri="{FF2B5EF4-FFF2-40B4-BE49-F238E27FC236}">
                <a16:creationId xmlns:a16="http://schemas.microsoft.com/office/drawing/2014/main" id="{B88C6996-DF3A-BD4B-BA56-D8DEBA936C64}"/>
              </a:ext>
            </a:extLst>
          </p:cNvPr>
          <p:cNvCxnSpPr>
            <a:cxnSpLocks/>
          </p:cNvCxnSpPr>
          <p:nvPr/>
        </p:nvCxnSpPr>
        <p:spPr>
          <a:xfrm>
            <a:off x="2775098" y="950539"/>
            <a:ext cx="2975070" cy="0"/>
          </a:xfrm>
          <a:prstGeom prst="line">
            <a:avLst/>
          </a:prstGeom>
          <a:ln w="19050">
            <a:solidFill>
              <a:srgbClr val="52B479"/>
            </a:solidFill>
            <a:prstDash val="solid"/>
            <a:tailEnd type="oval"/>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A5AAE745-1CBA-8D55-8A36-DBD274F50DD2}"/>
              </a:ext>
            </a:extLst>
          </p:cNvPr>
          <p:cNvCxnSpPr>
            <a:cxnSpLocks/>
          </p:cNvCxnSpPr>
          <p:nvPr/>
        </p:nvCxnSpPr>
        <p:spPr>
          <a:xfrm>
            <a:off x="390931" y="4548279"/>
            <a:ext cx="3210617" cy="0"/>
          </a:xfrm>
          <a:prstGeom prst="line">
            <a:avLst/>
          </a:prstGeom>
          <a:ln w="254000" cmpd="sng">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0" name="コンテンツ プレースホルダー 1">
            <a:extLst>
              <a:ext uri="{FF2B5EF4-FFF2-40B4-BE49-F238E27FC236}">
                <a16:creationId xmlns:a16="http://schemas.microsoft.com/office/drawing/2014/main" id="{36E1C47D-0D0A-F732-8EF5-1FF879A43115}"/>
              </a:ext>
            </a:extLst>
          </p:cNvPr>
          <p:cNvSpPr txBox="1">
            <a:spLocks/>
          </p:cNvSpPr>
          <p:nvPr/>
        </p:nvSpPr>
        <p:spPr>
          <a:xfrm>
            <a:off x="390931" y="4829820"/>
            <a:ext cx="5204862" cy="357252"/>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just">
              <a:lnSpc>
                <a:spcPct val="130000"/>
              </a:lnSpc>
              <a:buNone/>
            </a:pPr>
            <a:r>
              <a:rPr lang="ja-JP" altLang="en-US" sz="1800" b="1" dirty="0">
                <a:solidFill>
                  <a:srgbClr val="52B479"/>
                </a:solidFill>
                <a:latin typeface="Yu Gothic" panose="020B0400000000000000" pitchFamily="34" charset="-128"/>
                <a:ea typeface="Yu Gothic" panose="020B0400000000000000" pitchFamily="34" charset="-128"/>
              </a:rPr>
              <a:t>（１）目標</a:t>
            </a:r>
            <a:r>
              <a:rPr lang="ja-JP" altLang="en-US" sz="1900" b="1" dirty="0">
                <a:solidFill>
                  <a:srgbClr val="52B479"/>
                </a:solidFill>
                <a:latin typeface="Yu Gothic" panose="020B0400000000000000" pitchFamily="34" charset="-128"/>
                <a:ea typeface="Yu Gothic" panose="020B0400000000000000" pitchFamily="34" charset="-128"/>
              </a:rPr>
              <a:t>数値</a:t>
            </a:r>
          </a:p>
        </p:txBody>
      </p:sp>
      <p:sp>
        <p:nvSpPr>
          <p:cNvPr id="11" name="コンテンツ プレースホルダー 1">
            <a:extLst>
              <a:ext uri="{FF2B5EF4-FFF2-40B4-BE49-F238E27FC236}">
                <a16:creationId xmlns:a16="http://schemas.microsoft.com/office/drawing/2014/main" id="{49FD4047-41BE-0815-E41F-8200E2092310}"/>
              </a:ext>
            </a:extLst>
          </p:cNvPr>
          <p:cNvSpPr txBox="1">
            <a:spLocks/>
          </p:cNvSpPr>
          <p:nvPr/>
        </p:nvSpPr>
        <p:spPr>
          <a:xfrm>
            <a:off x="6022549" y="4837241"/>
            <a:ext cx="4846533" cy="1394182"/>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just">
              <a:lnSpc>
                <a:spcPct val="130000"/>
              </a:lnSpc>
              <a:buNone/>
            </a:pPr>
            <a:r>
              <a:rPr lang="ja-JP" altLang="en-US" sz="1800" b="1" dirty="0">
                <a:solidFill>
                  <a:srgbClr val="52B479"/>
                </a:solidFill>
                <a:latin typeface="Yu Gothic" panose="020B0400000000000000" pitchFamily="34" charset="-128"/>
                <a:ea typeface="Yu Gothic" panose="020B0400000000000000" pitchFamily="34" charset="-128"/>
              </a:rPr>
              <a:t>（２）計画</a:t>
            </a:r>
            <a:r>
              <a:rPr lang="ja-JP" altLang="en-US" sz="1900" b="1" dirty="0">
                <a:solidFill>
                  <a:srgbClr val="52B479"/>
                </a:solidFill>
                <a:latin typeface="Yu Gothic" panose="020B0400000000000000" pitchFamily="34" charset="-128"/>
                <a:ea typeface="Yu Gothic" panose="020B0400000000000000" pitchFamily="34" charset="-128"/>
              </a:rPr>
              <a:t>期間</a:t>
            </a:r>
            <a:r>
              <a:rPr lang="ja-JP" altLang="en-US" sz="1800" b="1" dirty="0">
                <a:solidFill>
                  <a:srgbClr val="52B479"/>
                </a:solidFill>
                <a:latin typeface="Yu Gothic" panose="020B0400000000000000" pitchFamily="34" charset="-128"/>
                <a:ea typeface="Yu Gothic" panose="020B0400000000000000" pitchFamily="34" charset="-128"/>
              </a:rPr>
              <a:t> </a:t>
            </a:r>
            <a:endParaRPr lang="en-US" altLang="ja-JP" sz="1800" b="1" dirty="0">
              <a:solidFill>
                <a:srgbClr val="52B479"/>
              </a:solidFill>
              <a:latin typeface="Yu Gothic" panose="020B0400000000000000" pitchFamily="34" charset="-128"/>
              <a:ea typeface="Yu Gothic" panose="020B0400000000000000" pitchFamily="34" charset="-128"/>
            </a:endParaRPr>
          </a:p>
          <a:p>
            <a:pPr marL="0" indent="0" algn="just">
              <a:lnSpc>
                <a:spcPct val="130000"/>
              </a:lnSpc>
              <a:buNone/>
            </a:pPr>
            <a:r>
              <a:rPr lang="ja-JP" altLang="en-US" sz="1600" dirty="0">
                <a:latin typeface="Yu Gothic" panose="020B0400000000000000" pitchFamily="34" charset="-128"/>
                <a:ea typeface="Yu Gothic" panose="020B0400000000000000" pitchFamily="34" charset="-128"/>
              </a:rPr>
              <a:t>　</a:t>
            </a:r>
            <a:r>
              <a:rPr lang="ja-JP" altLang="en-US" sz="1600" dirty="0">
                <a:solidFill>
                  <a:schemeClr val="accent6"/>
                </a:solidFill>
                <a:latin typeface="Yu Gothic" panose="020B0400000000000000" pitchFamily="34" charset="-128"/>
                <a:ea typeface="Yu Gothic" panose="020B0400000000000000" pitchFamily="34" charset="-128"/>
              </a:rPr>
              <a:t>●</a:t>
            </a:r>
            <a:r>
              <a:rPr lang="ja-JP" altLang="ja-JP" sz="1600" dirty="0">
                <a:latin typeface="Yu Gothic" panose="020B0400000000000000" pitchFamily="34" charset="-128"/>
                <a:ea typeface="Yu Gothic" panose="020B0400000000000000" pitchFamily="34" charset="-128"/>
              </a:rPr>
              <a:t>令和</a:t>
            </a:r>
            <a:r>
              <a:rPr lang="en-US" altLang="ja-JP" sz="1600" dirty="0">
                <a:latin typeface="Yu Gothic" panose="020B0400000000000000" pitchFamily="34" charset="-128"/>
                <a:ea typeface="Yu Gothic" panose="020B0400000000000000" pitchFamily="34" charset="-128"/>
              </a:rPr>
              <a:t>8</a:t>
            </a:r>
            <a:r>
              <a:rPr lang="ja-JP" altLang="ja-JP" sz="1600" dirty="0">
                <a:latin typeface="Yu Gothic" panose="020B0400000000000000" pitchFamily="34" charset="-128"/>
                <a:ea typeface="Yu Gothic" panose="020B0400000000000000" pitchFamily="34" charset="-128"/>
              </a:rPr>
              <a:t>年度から</a:t>
            </a:r>
            <a:r>
              <a:rPr lang="en-US" altLang="ja-JP" sz="1600" dirty="0">
                <a:latin typeface="Yu Gothic" panose="020B0400000000000000" pitchFamily="34" charset="-128"/>
                <a:ea typeface="Yu Gothic" panose="020B0400000000000000" pitchFamily="34" charset="-128"/>
              </a:rPr>
              <a:t>10</a:t>
            </a:r>
            <a:r>
              <a:rPr lang="ja-JP" altLang="ja-JP" sz="1600" dirty="0">
                <a:latin typeface="Yu Gothic" panose="020B0400000000000000" pitchFamily="34" charset="-128"/>
                <a:ea typeface="Yu Gothic" panose="020B0400000000000000" pitchFamily="34" charset="-128"/>
              </a:rPr>
              <a:t>年後を見据えた取組とする</a:t>
            </a:r>
          </a:p>
        </p:txBody>
      </p:sp>
      <p:cxnSp>
        <p:nvCxnSpPr>
          <p:cNvPr id="12" name="直線コネクタ 11">
            <a:extLst>
              <a:ext uri="{FF2B5EF4-FFF2-40B4-BE49-F238E27FC236}">
                <a16:creationId xmlns:a16="http://schemas.microsoft.com/office/drawing/2014/main" id="{AC89E7D0-ABEF-3D55-D668-CC8514CA7B57}"/>
              </a:ext>
            </a:extLst>
          </p:cNvPr>
          <p:cNvCxnSpPr>
            <a:cxnSpLocks/>
          </p:cNvCxnSpPr>
          <p:nvPr/>
        </p:nvCxnSpPr>
        <p:spPr>
          <a:xfrm>
            <a:off x="7872248" y="5009400"/>
            <a:ext cx="2274257" cy="0"/>
          </a:xfrm>
          <a:prstGeom prst="line">
            <a:avLst/>
          </a:prstGeom>
          <a:ln w="19050">
            <a:solidFill>
              <a:srgbClr val="52B479"/>
            </a:solidFill>
            <a:prstDash val="solid"/>
            <a:tailEnd type="ova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34CF3DD3-DDD2-7720-67B1-20BF7065E0AA}"/>
              </a:ext>
            </a:extLst>
          </p:cNvPr>
          <p:cNvCxnSpPr>
            <a:cxnSpLocks/>
          </p:cNvCxnSpPr>
          <p:nvPr/>
        </p:nvCxnSpPr>
        <p:spPr>
          <a:xfrm>
            <a:off x="2259724" y="5009400"/>
            <a:ext cx="3490444" cy="0"/>
          </a:xfrm>
          <a:prstGeom prst="line">
            <a:avLst/>
          </a:prstGeom>
          <a:ln w="19050">
            <a:solidFill>
              <a:srgbClr val="52B479"/>
            </a:solidFill>
            <a:prstDash val="solid"/>
            <a:tailEnd type="oval"/>
          </a:ln>
        </p:spPr>
        <p:style>
          <a:lnRef idx="2">
            <a:schemeClr val="accent1"/>
          </a:lnRef>
          <a:fillRef idx="0">
            <a:schemeClr val="accent1"/>
          </a:fillRef>
          <a:effectRef idx="1">
            <a:schemeClr val="accent1"/>
          </a:effectRef>
          <a:fontRef idx="minor">
            <a:schemeClr val="tx1"/>
          </a:fontRef>
        </p:style>
      </p:cxnSp>
      <p:sp>
        <p:nvSpPr>
          <p:cNvPr id="14" name="コンテンツ プレースホルダー 1">
            <a:extLst>
              <a:ext uri="{FF2B5EF4-FFF2-40B4-BE49-F238E27FC236}">
                <a16:creationId xmlns:a16="http://schemas.microsoft.com/office/drawing/2014/main" id="{5D859818-1216-6E8F-2C30-F9EE17E2C1B7}"/>
              </a:ext>
            </a:extLst>
          </p:cNvPr>
          <p:cNvSpPr txBox="1">
            <a:spLocks/>
          </p:cNvSpPr>
          <p:nvPr/>
        </p:nvSpPr>
        <p:spPr>
          <a:xfrm>
            <a:off x="390932" y="4250537"/>
            <a:ext cx="3670434" cy="357251"/>
          </a:xfrm>
          <a:prstGeom prst="rect">
            <a:avLst/>
          </a:prstGeom>
        </p:spPr>
        <p:txBody>
          <a:bodyPr lIns="0" tIns="0" rIns="0" bIns="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2200" b="1" dirty="0">
                <a:latin typeface="Yu Gothic Medium" panose="020B0400000000000000" pitchFamily="34" charset="-128"/>
                <a:ea typeface="Yu Gothic Medium" panose="020B0400000000000000" pitchFamily="34" charset="-128"/>
              </a:rPr>
              <a:t>３．目標数値・計画期間 </a:t>
            </a:r>
            <a:r>
              <a:rPr lang="ja-JP" altLang="ja-JP" sz="2200" b="1" dirty="0">
                <a:latin typeface="Yu Gothic Medium" panose="020B0400000000000000" pitchFamily="34" charset="-128"/>
                <a:ea typeface="Yu Gothic Medium" panose="020B0400000000000000" pitchFamily="34" charset="-128"/>
              </a:rPr>
              <a:t> </a:t>
            </a:r>
          </a:p>
        </p:txBody>
      </p:sp>
      <p:sp>
        <p:nvSpPr>
          <p:cNvPr id="26" name="コンテンツ プレースホルダー 1">
            <a:extLst>
              <a:ext uri="{FF2B5EF4-FFF2-40B4-BE49-F238E27FC236}">
                <a16:creationId xmlns:a16="http://schemas.microsoft.com/office/drawing/2014/main" id="{A597646A-11D6-E3B2-848C-9C959C1DDC6C}"/>
              </a:ext>
            </a:extLst>
          </p:cNvPr>
          <p:cNvSpPr txBox="1">
            <a:spLocks/>
          </p:cNvSpPr>
          <p:nvPr/>
        </p:nvSpPr>
        <p:spPr>
          <a:xfrm>
            <a:off x="6022549" y="771323"/>
            <a:ext cx="4349583" cy="1540077"/>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just">
              <a:lnSpc>
                <a:spcPct val="130000"/>
              </a:lnSpc>
              <a:buNone/>
            </a:pPr>
            <a:r>
              <a:rPr lang="ja-JP" altLang="en-US" sz="1900" b="1" dirty="0">
                <a:solidFill>
                  <a:srgbClr val="52B479"/>
                </a:solidFill>
                <a:latin typeface="Yu Gothic" panose="020B0400000000000000" pitchFamily="34" charset="-128"/>
                <a:ea typeface="Yu Gothic" panose="020B0400000000000000" pitchFamily="34" charset="-128"/>
              </a:rPr>
              <a:t>（４）南河内広域の連携</a:t>
            </a:r>
          </a:p>
          <a:p>
            <a:pPr marL="177800" indent="-177800" algn="just">
              <a:lnSpc>
                <a:spcPct val="130000"/>
              </a:lnSpc>
              <a:buNone/>
            </a:pPr>
            <a:r>
              <a:rPr lang="ja-JP" altLang="en-US" sz="1400" dirty="0">
                <a:solidFill>
                  <a:srgbClr val="52B479"/>
                </a:solidFill>
                <a:latin typeface="Yu Gothic" panose="020B0400000000000000" pitchFamily="34" charset="-128"/>
                <a:ea typeface="Yu Gothic" panose="020B0400000000000000" pitchFamily="34" charset="-128"/>
              </a:rPr>
              <a:t>　●</a:t>
            </a:r>
            <a:r>
              <a:rPr lang="ja-JP" altLang="en-US" sz="1600" spc="-50" dirty="0">
                <a:latin typeface="Yu Gothic" panose="020B0400000000000000" pitchFamily="34" charset="-128"/>
                <a:ea typeface="Yu Gothic" panose="020B0400000000000000" pitchFamily="34" charset="-128"/>
              </a:rPr>
              <a:t>農産物の販売促進イベントや体験型イベント</a:t>
            </a:r>
            <a:br>
              <a:rPr lang="en-US" altLang="ja-JP" sz="1600" spc="-50" dirty="0">
                <a:latin typeface="Yu Gothic" panose="020B0400000000000000" pitchFamily="34" charset="-128"/>
                <a:ea typeface="Yu Gothic" panose="020B0400000000000000" pitchFamily="34" charset="-128"/>
              </a:rPr>
            </a:br>
            <a:r>
              <a:rPr lang="ja-JP" altLang="en-US" sz="1600" spc="-50" dirty="0">
                <a:latin typeface="Yu Gothic" panose="020B0400000000000000" pitchFamily="34" charset="-128"/>
                <a:ea typeface="Yu Gothic" panose="020B0400000000000000" pitchFamily="34" charset="-128"/>
              </a:rPr>
              <a:t>　の開催、広域ブランドの形成、アクセス向上</a:t>
            </a:r>
            <a:br>
              <a:rPr lang="en-US" altLang="ja-JP" sz="1600" spc="-50" dirty="0">
                <a:latin typeface="Yu Gothic" panose="020B0400000000000000" pitchFamily="34" charset="-128"/>
                <a:ea typeface="Yu Gothic" panose="020B0400000000000000" pitchFamily="34" charset="-128"/>
              </a:rPr>
            </a:br>
            <a:r>
              <a:rPr lang="ja-JP" altLang="en-US" sz="1600" spc="-50" dirty="0">
                <a:latin typeface="Yu Gothic" panose="020B0400000000000000" pitchFamily="34" charset="-128"/>
                <a:ea typeface="Yu Gothic" panose="020B0400000000000000" pitchFamily="34" charset="-128"/>
              </a:rPr>
              <a:t>　を推進</a:t>
            </a:r>
            <a:endParaRPr lang="ja-JP" altLang="en-US" sz="1600" dirty="0">
              <a:latin typeface="Yu Gothic" panose="020B0400000000000000" pitchFamily="34" charset="-128"/>
              <a:ea typeface="Yu Gothic" panose="020B0400000000000000" pitchFamily="34" charset="-128"/>
            </a:endParaRPr>
          </a:p>
        </p:txBody>
      </p:sp>
      <p:cxnSp>
        <p:nvCxnSpPr>
          <p:cNvPr id="27" name="直線コネクタ 26">
            <a:extLst>
              <a:ext uri="{FF2B5EF4-FFF2-40B4-BE49-F238E27FC236}">
                <a16:creationId xmlns:a16="http://schemas.microsoft.com/office/drawing/2014/main" id="{4F9A09B1-88E6-D24A-3257-CEA87DC9BD8D}"/>
              </a:ext>
            </a:extLst>
          </p:cNvPr>
          <p:cNvCxnSpPr>
            <a:cxnSpLocks/>
          </p:cNvCxnSpPr>
          <p:nvPr/>
        </p:nvCxnSpPr>
        <p:spPr>
          <a:xfrm>
            <a:off x="8849710" y="950539"/>
            <a:ext cx="1293751" cy="0"/>
          </a:xfrm>
          <a:prstGeom prst="line">
            <a:avLst/>
          </a:prstGeom>
          <a:ln w="19050">
            <a:solidFill>
              <a:srgbClr val="52B479"/>
            </a:solidFill>
            <a:prstDash val="solid"/>
            <a:tailEnd type="oval"/>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2AE706E7-E1D8-A24B-D64E-EBAB4EA88524}"/>
              </a:ext>
            </a:extLst>
          </p:cNvPr>
          <p:cNvSpPr txBox="1"/>
          <p:nvPr/>
        </p:nvSpPr>
        <p:spPr>
          <a:xfrm>
            <a:off x="2013438" y="-457200"/>
            <a:ext cx="0" cy="0"/>
          </a:xfrm>
          <a:prstGeom prst="rect">
            <a:avLst/>
          </a:prstGeom>
        </p:spPr>
        <p:txBody>
          <a:bodyPr vert="horz" wrap="none" lIns="91440" tIns="45720" rIns="91440" bIns="45720" rtlCol="0" anchor="ctr">
            <a:normAutofit fontScale="25000" lnSpcReduction="20000"/>
          </a:bodyPr>
          <a:lstStyle/>
          <a:p>
            <a:pPr algn="l"/>
            <a:endParaRPr kumimoji="1" lang="ja-JP" altLang="en-US" spc="-50"/>
          </a:p>
        </p:txBody>
      </p:sp>
      <p:pic>
        <p:nvPicPr>
          <p:cNvPr id="17" name="図 16" descr="芝生の上で凧あげをしている人達&#10;&#10;AI 生成コンテンツは誤りを含む可能性があります。">
            <a:extLst>
              <a:ext uri="{FF2B5EF4-FFF2-40B4-BE49-F238E27FC236}">
                <a16:creationId xmlns:a16="http://schemas.microsoft.com/office/drawing/2014/main" id="{55A95DDD-1C71-527F-5976-35AF5DEA18BA}"/>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335206" y="2099016"/>
            <a:ext cx="2476760" cy="1655913"/>
          </a:xfrm>
          <a:prstGeom prst="rect">
            <a:avLst/>
          </a:prstGeom>
        </p:spPr>
      </p:pic>
      <p:pic>
        <p:nvPicPr>
          <p:cNvPr id="25" name="図 24">
            <a:extLst>
              <a:ext uri="{FF2B5EF4-FFF2-40B4-BE49-F238E27FC236}">
                <a16:creationId xmlns:a16="http://schemas.microsoft.com/office/drawing/2014/main" id="{5EB7D58F-AD82-757B-130F-3628C4C7C89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93359" y="2104682"/>
            <a:ext cx="2537627" cy="1650247"/>
          </a:xfrm>
          <a:prstGeom prst="rect">
            <a:avLst/>
          </a:prstGeom>
        </p:spPr>
      </p:pic>
      <p:sp>
        <p:nvSpPr>
          <p:cNvPr id="28" name="字幕 2">
            <a:extLst>
              <a:ext uri="{FF2B5EF4-FFF2-40B4-BE49-F238E27FC236}">
                <a16:creationId xmlns:a16="http://schemas.microsoft.com/office/drawing/2014/main" id="{3202D9CD-DD75-270E-622F-09635FF484E7}"/>
              </a:ext>
            </a:extLst>
          </p:cNvPr>
          <p:cNvSpPr txBox="1">
            <a:spLocks/>
          </p:cNvSpPr>
          <p:nvPr/>
        </p:nvSpPr>
        <p:spPr>
          <a:xfrm>
            <a:off x="545637" y="5217530"/>
            <a:ext cx="5227909" cy="2027787"/>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lvl="0" algn="l" defTabSz="457200">
              <a:lnSpc>
                <a:spcPct val="100000"/>
              </a:lnSpc>
              <a:spcBef>
                <a:spcPts val="200"/>
              </a:spcBef>
              <a:defRPr/>
            </a:pPr>
            <a:r>
              <a:rPr lang="ja-JP" altLang="en-US" sz="1600" dirty="0">
                <a:solidFill>
                  <a:srgbClr val="52B479"/>
                </a:solidFill>
                <a:latin typeface="Yu Gothic" panose="020B0400000000000000" pitchFamily="34" charset="-128"/>
                <a:ea typeface="Yu Gothic" panose="020B0400000000000000" pitchFamily="34" charset="-128"/>
              </a:rPr>
              <a:t>●</a:t>
            </a:r>
            <a:r>
              <a:rPr kumimoji="0" lang="ja-JP" altLang="en-US" sz="1600" b="1" i="0" u="none" strike="noStrike" kern="1200" cap="none" spc="0" normalizeH="0" baseline="0" noProof="0" dirty="0">
                <a:ln>
                  <a:noFill/>
                </a:ln>
                <a:solidFill>
                  <a:schemeClr val="bg2">
                    <a:lumMod val="25000"/>
                  </a:schemeClr>
                </a:solidFill>
                <a:effectLst/>
                <a:uLnTx/>
                <a:uFillTx/>
                <a:latin typeface="Aptos" panose="02110004020202020204"/>
                <a:ea typeface="游ゴシック" panose="020B0400000000000000" pitchFamily="50" charset="-128"/>
                <a:cs typeface="+mn-cs"/>
              </a:rPr>
              <a:t>いちご産地の形成</a:t>
            </a:r>
            <a:br>
              <a:rPr kumimoji="0" lang="en-US" altLang="ja-JP" sz="1400" i="0" u="none" strike="noStrike" kern="1200" cap="none" spc="0" normalizeH="0" baseline="0" noProof="0" dirty="0">
                <a:ln>
                  <a:noFill/>
                </a:ln>
                <a:effectLst/>
                <a:uLnTx/>
                <a:uFillTx/>
                <a:latin typeface="Aptos" panose="02110004020202020204"/>
                <a:ea typeface="游ゴシック" panose="020B0400000000000000" pitchFamily="50" charset="-128"/>
                <a:cs typeface="+mn-cs"/>
              </a:rPr>
            </a:br>
            <a:r>
              <a:rPr kumimoji="0" lang="ja-JP" altLang="en-US" sz="1400" i="0" u="none" strike="noStrike" kern="1200" cap="none" spc="0" normalizeH="0" baseline="0" noProof="0" dirty="0">
                <a:ln>
                  <a:noFill/>
                </a:ln>
                <a:effectLst/>
                <a:uLnTx/>
                <a:uFillTx/>
                <a:latin typeface="Aptos" panose="02110004020202020204"/>
                <a:ea typeface="游ゴシック" panose="020B0400000000000000" pitchFamily="50" charset="-128"/>
                <a:cs typeface="+mn-cs"/>
              </a:rPr>
              <a:t>　　いちごの販売</a:t>
            </a:r>
            <a:r>
              <a:rPr kumimoji="0" lang="ja-JP" altLang="en-US" sz="1400" i="0" u="none" strike="noStrike" kern="1200" cap="none" spc="0" normalizeH="0" baseline="0" noProof="0">
                <a:ln>
                  <a:noFill/>
                </a:ln>
                <a:effectLst/>
                <a:uLnTx/>
                <a:uFillTx/>
                <a:latin typeface="Aptos" panose="02110004020202020204"/>
                <a:ea typeface="游ゴシック" panose="020B0400000000000000" pitchFamily="50" charset="-128"/>
                <a:cs typeface="+mn-cs"/>
              </a:rPr>
              <a:t>額（</a:t>
            </a:r>
            <a:r>
              <a:rPr kumimoji="0" lang="en-US" altLang="ja-JP" sz="1400" i="0" u="none" strike="noStrike" kern="1200" cap="none" spc="0" normalizeH="0" baseline="0" noProof="0" dirty="0">
                <a:ln>
                  <a:noFill/>
                </a:ln>
                <a:effectLst/>
                <a:uLnTx/>
                <a:uFillTx/>
                <a:latin typeface="Aptos" panose="02110004020202020204"/>
                <a:ea typeface="游ゴシック" panose="020B0400000000000000" pitchFamily="50" charset="-128"/>
                <a:cs typeface="+mn-cs"/>
              </a:rPr>
              <a:t>0.6</a:t>
            </a:r>
            <a:r>
              <a:rPr kumimoji="0" lang="ja-JP" altLang="en-US" sz="1400" i="0" u="none" strike="noStrike" kern="1200" cap="none" spc="0" normalizeH="0" baseline="0" noProof="0">
                <a:ln>
                  <a:noFill/>
                </a:ln>
                <a:effectLst/>
                <a:uLnTx/>
                <a:uFillTx/>
                <a:latin typeface="Aptos" panose="02110004020202020204"/>
                <a:ea typeface="游ゴシック" panose="020B0400000000000000" pitchFamily="50" charset="-128"/>
                <a:cs typeface="+mn-cs"/>
              </a:rPr>
              <a:t>億</a:t>
            </a:r>
            <a:r>
              <a:rPr kumimoji="0" lang="ja-JP" altLang="en-US" sz="1400" i="0" u="none" strike="noStrike" kern="1200" cap="none" spc="0" normalizeH="0" baseline="0" noProof="0" dirty="0">
                <a:ln>
                  <a:noFill/>
                </a:ln>
                <a:effectLst/>
                <a:uLnTx/>
                <a:uFillTx/>
                <a:latin typeface="Aptos" panose="02110004020202020204"/>
                <a:ea typeface="游ゴシック" panose="020B0400000000000000" pitchFamily="50" charset="-128"/>
                <a:cs typeface="+mn-cs"/>
              </a:rPr>
              <a:t>円 → </a:t>
            </a:r>
            <a:r>
              <a:rPr kumimoji="0" lang="en-US" altLang="ja-JP" sz="1400" i="0" u="none" strike="noStrike" kern="1200" cap="none" spc="0" normalizeH="0" baseline="0" noProof="0" dirty="0">
                <a:ln>
                  <a:noFill/>
                </a:ln>
                <a:effectLst/>
                <a:uLnTx/>
                <a:uFillTx/>
                <a:latin typeface="Aptos" panose="02110004020202020204"/>
                <a:ea typeface="游ゴシック" panose="020B0400000000000000" pitchFamily="50" charset="-128"/>
                <a:cs typeface="+mn-cs"/>
              </a:rPr>
              <a:t>1.6</a:t>
            </a:r>
            <a:r>
              <a:rPr kumimoji="0" lang="ja-JP" altLang="en-US" sz="1400" i="0" u="none" strike="noStrike" kern="1200" cap="none" spc="0" normalizeH="0" baseline="0" noProof="0" dirty="0">
                <a:ln>
                  <a:noFill/>
                </a:ln>
                <a:effectLst/>
                <a:uLnTx/>
                <a:uFillTx/>
                <a:latin typeface="Aptos" panose="02110004020202020204"/>
                <a:ea typeface="游ゴシック" panose="020B0400000000000000" pitchFamily="50" charset="-128"/>
                <a:cs typeface="+mn-cs"/>
              </a:rPr>
              <a:t>億円）</a:t>
            </a:r>
            <a:endParaRPr lang="en-US" altLang="ja-JP" sz="1400" dirty="0"/>
          </a:p>
          <a:p>
            <a:pPr lvl="0" algn="l">
              <a:lnSpc>
                <a:spcPct val="100000"/>
              </a:lnSpc>
              <a:spcBef>
                <a:spcPts val="200"/>
              </a:spcBef>
            </a:pPr>
            <a:r>
              <a:rPr lang="ja-JP" altLang="en-US" sz="1400" dirty="0">
                <a:solidFill>
                  <a:srgbClr val="52B479"/>
                </a:solidFill>
                <a:latin typeface="Yu Gothic" panose="020B0400000000000000" pitchFamily="34" charset="-128"/>
                <a:ea typeface="Yu Gothic" panose="020B0400000000000000" pitchFamily="34" charset="-128"/>
              </a:rPr>
              <a:t>●</a:t>
            </a:r>
            <a:r>
              <a:rPr lang="ja-JP" altLang="en-US" sz="1600" b="1" dirty="0">
                <a:solidFill>
                  <a:schemeClr val="bg2">
                    <a:lumMod val="25000"/>
                  </a:schemeClr>
                </a:solidFill>
              </a:rPr>
              <a:t>府民の森・道の駅の連携強化による回遊促進</a:t>
            </a:r>
            <a:endParaRPr lang="en-US" altLang="ja-JP" sz="1600" b="1" dirty="0">
              <a:solidFill>
                <a:schemeClr val="bg2">
                  <a:lumMod val="25000"/>
                </a:schemeClr>
              </a:solidFill>
            </a:endParaRPr>
          </a:p>
          <a:p>
            <a:pPr lvl="0" algn="l">
              <a:lnSpc>
                <a:spcPct val="100000"/>
              </a:lnSpc>
              <a:spcBef>
                <a:spcPts val="200"/>
              </a:spcBef>
            </a:pPr>
            <a:r>
              <a:rPr lang="ja-JP" altLang="en-US" sz="1400" dirty="0"/>
              <a:t>　　ちはや園地利用者数（</a:t>
            </a:r>
            <a:r>
              <a:rPr lang="en-US" altLang="ja-JP" sz="1400" dirty="0"/>
              <a:t>6.1</a:t>
            </a:r>
            <a:r>
              <a:rPr lang="ja-JP" altLang="en-US" sz="1400" dirty="0"/>
              <a:t>万人 → </a:t>
            </a:r>
            <a:r>
              <a:rPr lang="en-US" altLang="ja-JP" sz="1400" dirty="0"/>
              <a:t>10</a:t>
            </a:r>
            <a:r>
              <a:rPr lang="ja-JP" altLang="en-US" sz="1400" dirty="0"/>
              <a:t>万人）</a:t>
            </a:r>
            <a:endParaRPr lang="en-US" altLang="ja-JP" sz="1400" dirty="0"/>
          </a:p>
          <a:p>
            <a:pPr lvl="0" algn="l">
              <a:lnSpc>
                <a:spcPct val="100000"/>
              </a:lnSpc>
              <a:spcBef>
                <a:spcPts val="200"/>
              </a:spcBef>
            </a:pPr>
            <a:r>
              <a:rPr lang="ja-JP" altLang="en-US" sz="1400" dirty="0"/>
              <a:t>　　道の駅ちはやあかさか利用者数（</a:t>
            </a:r>
            <a:r>
              <a:rPr lang="en-US" altLang="ja-JP" sz="1400" dirty="0"/>
              <a:t>9.8</a:t>
            </a:r>
            <a:r>
              <a:rPr lang="ja-JP" altLang="en-US" sz="1400" dirty="0"/>
              <a:t>万人 → </a:t>
            </a:r>
            <a:r>
              <a:rPr lang="en-US" altLang="ja-JP" sz="1400" dirty="0"/>
              <a:t>15</a:t>
            </a:r>
            <a:r>
              <a:rPr lang="ja-JP" altLang="en-US" sz="1400" dirty="0"/>
              <a:t>万人）</a:t>
            </a:r>
            <a:endParaRPr lang="en-US" altLang="ja-JP" sz="1400" dirty="0"/>
          </a:p>
          <a:p>
            <a:pPr lvl="0" algn="l">
              <a:lnSpc>
                <a:spcPct val="100000"/>
              </a:lnSpc>
              <a:spcBef>
                <a:spcPts val="200"/>
              </a:spcBef>
            </a:pPr>
            <a:r>
              <a:rPr lang="ja-JP" altLang="en-US" sz="1400" dirty="0">
                <a:solidFill>
                  <a:srgbClr val="52B479"/>
                </a:solidFill>
                <a:latin typeface="Yu Gothic" panose="020B0400000000000000" pitchFamily="34" charset="-128"/>
                <a:ea typeface="Yu Gothic" panose="020B0400000000000000" pitchFamily="34" charset="-128"/>
              </a:rPr>
              <a:t>●</a:t>
            </a:r>
            <a:r>
              <a:rPr lang="ja-JP" altLang="en-US" sz="1600" b="1" dirty="0">
                <a:solidFill>
                  <a:schemeClr val="bg2">
                    <a:lumMod val="25000"/>
                  </a:schemeClr>
                </a:solidFill>
              </a:rPr>
              <a:t>木材利用の促進による豊かな森林の形成</a:t>
            </a:r>
            <a:br>
              <a:rPr lang="en-US" altLang="ja-JP" sz="1400" dirty="0"/>
            </a:br>
            <a:r>
              <a:rPr lang="ja-JP" altLang="en-US" sz="1400" dirty="0"/>
              <a:t>　　木材総合センター（共販所）における河内材取扱数量</a:t>
            </a:r>
            <a:endParaRPr lang="en-US" altLang="ja-JP" sz="1400" dirty="0"/>
          </a:p>
          <a:p>
            <a:pPr lvl="0" algn="l">
              <a:lnSpc>
                <a:spcPct val="100000"/>
              </a:lnSpc>
              <a:spcBef>
                <a:spcPts val="200"/>
              </a:spcBef>
            </a:pPr>
            <a:r>
              <a:rPr lang="ja-JP" altLang="en-US" sz="1400" dirty="0"/>
              <a:t>　　（</a:t>
            </a:r>
            <a:r>
              <a:rPr lang="en-US" altLang="ja-JP" sz="1400" dirty="0"/>
              <a:t>2.5</a:t>
            </a:r>
            <a:r>
              <a:rPr lang="ja-JP" altLang="en-US" sz="1400" dirty="0"/>
              <a:t>千㎥→</a:t>
            </a:r>
            <a:r>
              <a:rPr lang="en-US" altLang="ja-JP" sz="1400" dirty="0"/>
              <a:t>5.0</a:t>
            </a:r>
            <a:r>
              <a:rPr lang="ja-JP" altLang="en-US" sz="1400" dirty="0"/>
              <a:t>千㎥）</a:t>
            </a:r>
            <a:endParaRPr lang="en-US" altLang="ja-JP" sz="1400" dirty="0"/>
          </a:p>
        </p:txBody>
      </p:sp>
      <p:sp>
        <p:nvSpPr>
          <p:cNvPr id="21" name="コンテンツ プレースホルダー 1">
            <a:extLst>
              <a:ext uri="{FF2B5EF4-FFF2-40B4-BE49-F238E27FC236}">
                <a16:creationId xmlns:a16="http://schemas.microsoft.com/office/drawing/2014/main" id="{268876B8-70BC-4E48-ACAD-49C77060B80B}"/>
              </a:ext>
            </a:extLst>
          </p:cNvPr>
          <p:cNvSpPr txBox="1">
            <a:spLocks/>
          </p:cNvSpPr>
          <p:nvPr/>
        </p:nvSpPr>
        <p:spPr>
          <a:xfrm>
            <a:off x="1107381" y="3728735"/>
            <a:ext cx="1667717"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1600" dirty="0">
                <a:latin typeface="Yu Gothic" panose="020B0400000000000000" pitchFamily="34" charset="-128"/>
                <a:ea typeface="Yu Gothic" panose="020B0400000000000000" pitchFamily="34" charset="-128"/>
              </a:rPr>
              <a:t>観光農園</a:t>
            </a:r>
            <a:endParaRPr lang="ja-JP" altLang="ja-JP" sz="1600" dirty="0">
              <a:latin typeface="Yu Gothic" panose="020B0400000000000000" pitchFamily="34" charset="-128"/>
              <a:ea typeface="Yu Gothic" panose="020B0400000000000000" pitchFamily="34" charset="-128"/>
            </a:endParaRPr>
          </a:p>
        </p:txBody>
      </p:sp>
      <p:sp>
        <p:nvSpPr>
          <p:cNvPr id="22" name="コンテンツ プレースホルダー 1">
            <a:extLst>
              <a:ext uri="{FF2B5EF4-FFF2-40B4-BE49-F238E27FC236}">
                <a16:creationId xmlns:a16="http://schemas.microsoft.com/office/drawing/2014/main" id="{82ED96A5-B6B9-4A0F-980F-2FCAB1F5055F}"/>
              </a:ext>
            </a:extLst>
          </p:cNvPr>
          <p:cNvSpPr txBox="1">
            <a:spLocks/>
          </p:cNvSpPr>
          <p:nvPr/>
        </p:nvSpPr>
        <p:spPr>
          <a:xfrm>
            <a:off x="3665925" y="3733909"/>
            <a:ext cx="1937235"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1600" dirty="0">
                <a:latin typeface="Yu Gothic" panose="020B0400000000000000" pitchFamily="34" charset="-128"/>
                <a:ea typeface="Yu Gothic" panose="020B0400000000000000" pitchFamily="34" charset="-128"/>
              </a:rPr>
              <a:t>金剛山 山の夏まつり</a:t>
            </a:r>
            <a:endParaRPr lang="ja-JP" altLang="ja-JP" sz="1600" dirty="0">
              <a:latin typeface="Yu Gothic" panose="020B0400000000000000" pitchFamily="34" charset="-128"/>
              <a:ea typeface="Yu Gothic" panose="020B0400000000000000" pitchFamily="34" charset="-128"/>
            </a:endParaRPr>
          </a:p>
        </p:txBody>
      </p:sp>
      <p:sp>
        <p:nvSpPr>
          <p:cNvPr id="23" name="コンテンツ プレースホルダー 1">
            <a:extLst>
              <a:ext uri="{FF2B5EF4-FFF2-40B4-BE49-F238E27FC236}">
                <a16:creationId xmlns:a16="http://schemas.microsoft.com/office/drawing/2014/main" id="{23CCBB76-0370-4754-805E-AEE187174D74}"/>
              </a:ext>
            </a:extLst>
          </p:cNvPr>
          <p:cNvSpPr txBox="1">
            <a:spLocks/>
          </p:cNvSpPr>
          <p:nvPr/>
        </p:nvSpPr>
        <p:spPr>
          <a:xfrm>
            <a:off x="7845801" y="3727947"/>
            <a:ext cx="1632744" cy="31367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ctr">
              <a:lnSpc>
                <a:spcPct val="130000"/>
              </a:lnSpc>
              <a:buNone/>
            </a:pPr>
            <a:r>
              <a:rPr lang="ja-JP" altLang="en-US" sz="1600" dirty="0">
                <a:latin typeface="Yu Gothic" panose="020B0400000000000000" pitchFamily="34" charset="-128"/>
                <a:ea typeface="Yu Gothic" panose="020B0400000000000000" pitchFamily="34" charset="-128"/>
              </a:rPr>
              <a:t>いちごフェスタ</a:t>
            </a:r>
            <a:endParaRPr lang="ja-JP" altLang="ja-JP" sz="1600" dirty="0">
              <a:latin typeface="Yu Gothic" panose="020B0400000000000000" pitchFamily="34" charset="-128"/>
              <a:ea typeface="Yu Gothic" panose="020B0400000000000000" pitchFamily="34" charset="-128"/>
            </a:endParaRPr>
          </a:p>
        </p:txBody>
      </p:sp>
      <p:pic>
        <p:nvPicPr>
          <p:cNvPr id="15" name="図 14">
            <a:extLst>
              <a:ext uri="{FF2B5EF4-FFF2-40B4-BE49-F238E27FC236}">
                <a16:creationId xmlns:a16="http://schemas.microsoft.com/office/drawing/2014/main" id="{F78F7B4C-0CF9-EE6C-7A6B-FD5F3F7CA1F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883" y="2099016"/>
            <a:ext cx="2443397" cy="1628931"/>
          </a:xfrm>
          <a:prstGeom prst="rect">
            <a:avLst/>
          </a:prstGeom>
        </p:spPr>
      </p:pic>
      <p:pic>
        <p:nvPicPr>
          <p:cNvPr id="7" name="図 6">
            <a:extLst>
              <a:ext uri="{FF2B5EF4-FFF2-40B4-BE49-F238E27FC236}">
                <a16:creationId xmlns:a16="http://schemas.microsoft.com/office/drawing/2014/main" id="{E2CE1A79-5682-3B23-A794-68547E3365B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38882" y="2104682"/>
            <a:ext cx="2443397" cy="1650247"/>
          </a:xfrm>
          <a:prstGeom prst="rect">
            <a:avLst/>
          </a:prstGeom>
        </p:spPr>
      </p:pic>
    </p:spTree>
    <p:extLst>
      <p:ext uri="{BB962C8B-B14F-4D97-AF65-F5344CB8AC3E}">
        <p14:creationId xmlns:p14="http://schemas.microsoft.com/office/powerpoint/2010/main" val="157352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三角形 55">
            <a:extLst>
              <a:ext uri="{FF2B5EF4-FFF2-40B4-BE49-F238E27FC236}">
                <a16:creationId xmlns:a16="http://schemas.microsoft.com/office/drawing/2014/main" id="{FCFEF511-834F-E8CB-810B-1BB2539892BA}"/>
              </a:ext>
            </a:extLst>
          </p:cNvPr>
          <p:cNvSpPr/>
          <p:nvPr/>
        </p:nvSpPr>
        <p:spPr>
          <a:xfrm rot="14475399">
            <a:off x="3307848" y="4117840"/>
            <a:ext cx="337208" cy="551648"/>
          </a:xfrm>
          <a:prstGeom prst="triangle">
            <a:avLst>
              <a:gd name="adj" fmla="val 25755"/>
            </a:avLst>
          </a:prstGeom>
          <a:solidFill>
            <a:srgbClr val="ECA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三角形 27">
            <a:extLst>
              <a:ext uri="{FF2B5EF4-FFF2-40B4-BE49-F238E27FC236}">
                <a16:creationId xmlns:a16="http://schemas.microsoft.com/office/drawing/2014/main" id="{99AC6902-81FA-F504-7112-4913382714F2}"/>
              </a:ext>
            </a:extLst>
          </p:cNvPr>
          <p:cNvSpPr/>
          <p:nvPr/>
        </p:nvSpPr>
        <p:spPr>
          <a:xfrm rot="8718700">
            <a:off x="1416499" y="5022870"/>
            <a:ext cx="360989" cy="558001"/>
          </a:xfrm>
          <a:prstGeom prst="triangle">
            <a:avLst/>
          </a:prstGeom>
          <a:solidFill>
            <a:srgbClr val="E77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 name="直線コネクタ 1">
            <a:extLst>
              <a:ext uri="{FF2B5EF4-FFF2-40B4-BE49-F238E27FC236}">
                <a16:creationId xmlns:a16="http://schemas.microsoft.com/office/drawing/2014/main" id="{ACE98A35-3973-369B-8DDF-9857A668BA68}"/>
              </a:ext>
            </a:extLst>
          </p:cNvPr>
          <p:cNvCxnSpPr>
            <a:cxnSpLocks/>
          </p:cNvCxnSpPr>
          <p:nvPr/>
        </p:nvCxnSpPr>
        <p:spPr>
          <a:xfrm>
            <a:off x="426556" y="1734551"/>
            <a:ext cx="2949749" cy="0"/>
          </a:xfrm>
          <a:prstGeom prst="line">
            <a:avLst/>
          </a:prstGeom>
          <a:ln w="254000" cmpd="sng">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4803BA8B-87AA-0016-2A61-F449DC0315CD}"/>
              </a:ext>
            </a:extLst>
          </p:cNvPr>
          <p:cNvSpPr>
            <a:spLocks noGrp="1"/>
          </p:cNvSpPr>
          <p:nvPr>
            <p:ph type="sldNum" sz="quarter" idx="12"/>
          </p:nvPr>
        </p:nvSpPr>
        <p:spPr>
          <a:xfrm>
            <a:off x="8286155" y="7157192"/>
            <a:ext cx="2405658" cy="402483"/>
          </a:xfrm>
        </p:spPr>
        <p:txBody>
          <a:bodyPr/>
          <a:lstStyle/>
          <a:p>
            <a:fld id="{9D190EBB-D665-DF45-A028-AEF9E2BB63F5}" type="slidenum">
              <a:rPr kumimoji="1" lang="ja-JP" altLang="en-US" smtClean="0"/>
              <a:t>9</a:t>
            </a:fld>
            <a:endParaRPr kumimoji="1" lang="ja-JP" altLang="en-US"/>
          </a:p>
        </p:txBody>
      </p:sp>
      <p:sp>
        <p:nvSpPr>
          <p:cNvPr id="4" name="タイトル 3">
            <a:extLst>
              <a:ext uri="{FF2B5EF4-FFF2-40B4-BE49-F238E27FC236}">
                <a16:creationId xmlns:a16="http://schemas.microsoft.com/office/drawing/2014/main" id="{7D1CB0A7-5418-9391-D192-001BA4CD3F4E}"/>
              </a:ext>
            </a:extLst>
          </p:cNvPr>
          <p:cNvSpPr>
            <a:spLocks noGrp="1"/>
          </p:cNvSpPr>
          <p:nvPr>
            <p:ph type="title"/>
          </p:nvPr>
        </p:nvSpPr>
        <p:spPr/>
        <p:txBody>
          <a:bodyPr/>
          <a:lstStyle/>
          <a:p>
            <a:r>
              <a:rPr lang="ja-JP" altLang="en-US"/>
              <a:t>第</a:t>
            </a:r>
            <a:r>
              <a:rPr lang="en-US" altLang="ja-JP" dirty="0"/>
              <a:t>4</a:t>
            </a:r>
            <a:r>
              <a:rPr lang="ja-JP" altLang="en-US"/>
              <a:t>章</a:t>
            </a:r>
            <a:r>
              <a:rPr lang="ja-JP" altLang="en-US" dirty="0"/>
              <a:t>｜</a:t>
            </a:r>
            <a:r>
              <a:rPr lang="ja-JP" altLang="ja-JP" b="1" dirty="0"/>
              <a:t>活性化</a:t>
            </a:r>
            <a:r>
              <a:rPr lang="ja-JP" altLang="en-US" b="1" dirty="0"/>
              <a:t>に向けた</a:t>
            </a:r>
            <a:r>
              <a:rPr lang="ja-JP" altLang="ja-JP" b="1" dirty="0"/>
              <a:t>具体的な取組</a:t>
            </a:r>
            <a:endParaRPr kumimoji="1" lang="ja-JP" altLang="en-US" dirty="0"/>
          </a:p>
        </p:txBody>
      </p:sp>
      <p:sp>
        <p:nvSpPr>
          <p:cNvPr id="5" name="コンテンツ プレースホルダー 1">
            <a:extLst>
              <a:ext uri="{FF2B5EF4-FFF2-40B4-BE49-F238E27FC236}">
                <a16:creationId xmlns:a16="http://schemas.microsoft.com/office/drawing/2014/main" id="{2E4B9C3C-D298-2FE1-0305-4BE7263FC90B}"/>
              </a:ext>
            </a:extLst>
          </p:cNvPr>
          <p:cNvSpPr txBox="1">
            <a:spLocks/>
          </p:cNvSpPr>
          <p:nvPr/>
        </p:nvSpPr>
        <p:spPr>
          <a:xfrm>
            <a:off x="426557" y="1508350"/>
            <a:ext cx="3671998" cy="308869"/>
          </a:xfrm>
          <a:prstGeom prst="rect">
            <a:avLst/>
          </a:prstGeom>
        </p:spPr>
        <p:txBody>
          <a:bodyPr lIns="0" tIns="0" rIns="0" bIns="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2200" b="1" dirty="0">
                <a:latin typeface="Yu Gothic Medium" panose="020B0400000000000000" pitchFamily="34" charset="-128"/>
                <a:ea typeface="Yu Gothic Medium" panose="020B0400000000000000" pitchFamily="34" charset="-128"/>
              </a:rPr>
              <a:t>１．取りまとめの視点 </a:t>
            </a:r>
            <a:r>
              <a:rPr lang="ja-JP" altLang="ja-JP" sz="2200" b="1" dirty="0">
                <a:latin typeface="Yu Gothic Medium" panose="020B0400000000000000" pitchFamily="34" charset="-128"/>
                <a:ea typeface="Yu Gothic Medium" panose="020B0400000000000000" pitchFamily="34" charset="-128"/>
              </a:rPr>
              <a:t> </a:t>
            </a:r>
          </a:p>
        </p:txBody>
      </p:sp>
      <p:sp>
        <p:nvSpPr>
          <p:cNvPr id="6" name="コンテンツ プレースホルダー 1">
            <a:extLst>
              <a:ext uri="{FF2B5EF4-FFF2-40B4-BE49-F238E27FC236}">
                <a16:creationId xmlns:a16="http://schemas.microsoft.com/office/drawing/2014/main" id="{EC57331D-169A-8DB7-802E-B22D8B0CF1D5}"/>
              </a:ext>
            </a:extLst>
          </p:cNvPr>
          <p:cNvSpPr txBox="1">
            <a:spLocks/>
          </p:cNvSpPr>
          <p:nvPr/>
        </p:nvSpPr>
        <p:spPr>
          <a:xfrm>
            <a:off x="408185" y="2017322"/>
            <a:ext cx="5153970" cy="1596392"/>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lvl="0" indent="-177800" algn="just">
              <a:lnSpc>
                <a:spcPct val="130000"/>
              </a:lnSpc>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千早赤阪村の活性化に向けた村内の取組は、 </a:t>
            </a:r>
            <a:br>
              <a:rPr lang="en-US" altLang="ja-JP" sz="1600" dirty="0">
                <a:latin typeface="Yu Gothic" panose="020B0400000000000000" pitchFamily="34" charset="-128"/>
                <a:ea typeface="Yu Gothic" panose="020B0400000000000000" pitchFamily="34" charset="-128"/>
              </a:rPr>
            </a:br>
            <a:r>
              <a:rPr lang="ja-JP" altLang="en-US" sz="1600" b="1" dirty="0">
                <a:solidFill>
                  <a:srgbClr val="EFA26D"/>
                </a:solidFill>
                <a:latin typeface="Yu Gothic" panose="020B0400000000000000" pitchFamily="34" charset="-128"/>
                <a:ea typeface="Yu Gothic" panose="020B0400000000000000" pitchFamily="34" charset="-128"/>
              </a:rPr>
              <a:t>「ヒトづくり」</a:t>
            </a:r>
            <a:r>
              <a:rPr lang="ja-JP" altLang="en-US" sz="1600" b="1" dirty="0">
                <a:solidFill>
                  <a:srgbClr val="E77D90"/>
                </a:solidFill>
                <a:latin typeface="Yu Gothic" panose="020B0400000000000000" pitchFamily="34" charset="-128"/>
                <a:ea typeface="Yu Gothic" panose="020B0400000000000000" pitchFamily="34" charset="-128"/>
              </a:rPr>
              <a:t>「モノづくり」</a:t>
            </a:r>
            <a:r>
              <a:rPr lang="ja-JP" altLang="en-US" sz="1600" b="1" dirty="0">
                <a:solidFill>
                  <a:srgbClr val="60BA92"/>
                </a:solidFill>
                <a:latin typeface="Yu Gothic" panose="020B0400000000000000" pitchFamily="34" charset="-128"/>
                <a:ea typeface="Yu Gothic" panose="020B0400000000000000" pitchFamily="34" charset="-128"/>
              </a:rPr>
              <a:t>「バづくり」 </a:t>
            </a:r>
            <a:r>
              <a:rPr lang="ja-JP" altLang="en-US" sz="1600" dirty="0">
                <a:latin typeface="Yu Gothic" panose="020B0400000000000000" pitchFamily="34" charset="-128"/>
                <a:ea typeface="Yu Gothic" panose="020B0400000000000000" pitchFamily="34" charset="-128"/>
              </a:rPr>
              <a:t>の</a:t>
            </a:r>
            <a:r>
              <a:rPr lang="en-US" altLang="ja-JP" sz="1600" dirty="0">
                <a:latin typeface="Yu Gothic" panose="020B0400000000000000" pitchFamily="34" charset="-128"/>
                <a:ea typeface="Yu Gothic" panose="020B0400000000000000" pitchFamily="34" charset="-128"/>
              </a:rPr>
              <a:t>3</a:t>
            </a:r>
            <a:r>
              <a:rPr lang="ja-JP" altLang="en-US" sz="1600" dirty="0">
                <a:latin typeface="Yu Gothic" panose="020B0400000000000000" pitchFamily="34" charset="-128"/>
                <a:ea typeface="Yu Gothic" panose="020B0400000000000000" pitchFamily="34" charset="-128"/>
              </a:rPr>
              <a:t>つの視点から整理する。これらは、村の持つ資源を最大限に活かし、持続可能な地域づくりを進めるための基礎となるものである。</a:t>
            </a:r>
          </a:p>
        </p:txBody>
      </p:sp>
      <p:sp>
        <p:nvSpPr>
          <p:cNvPr id="7" name="コンテンツ プレースホルダー 1">
            <a:extLst>
              <a:ext uri="{FF2B5EF4-FFF2-40B4-BE49-F238E27FC236}">
                <a16:creationId xmlns:a16="http://schemas.microsoft.com/office/drawing/2014/main" id="{22757F22-CC4B-3207-173B-501B447FB0DD}"/>
              </a:ext>
            </a:extLst>
          </p:cNvPr>
          <p:cNvSpPr txBox="1">
            <a:spLocks/>
          </p:cNvSpPr>
          <p:nvPr/>
        </p:nvSpPr>
        <p:spPr>
          <a:xfrm>
            <a:off x="5847068" y="2010337"/>
            <a:ext cx="4430731" cy="307777"/>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77800" lvl="0" indent="-177800">
              <a:lnSpc>
                <a:spcPct val="130000"/>
              </a:lnSpc>
              <a:buNone/>
            </a:pPr>
            <a:r>
              <a:rPr lang="ja-JP" altLang="en-US" sz="1600" dirty="0">
                <a:solidFill>
                  <a:srgbClr val="52B479"/>
                </a:solidFill>
                <a:latin typeface="Yu Gothic" panose="020B0400000000000000" pitchFamily="34" charset="-128"/>
                <a:ea typeface="Yu Gothic" panose="020B0400000000000000" pitchFamily="34" charset="-128"/>
              </a:rPr>
              <a:t>●</a:t>
            </a:r>
            <a:r>
              <a:rPr lang="ja-JP" altLang="en-US" sz="1600" dirty="0">
                <a:latin typeface="Yu Gothic" panose="020B0400000000000000" pitchFamily="34" charset="-128"/>
                <a:ea typeface="Yu Gothic" panose="020B0400000000000000" pitchFamily="34" charset="-128"/>
              </a:rPr>
              <a:t>各取組は、実施を目指す年度に応じて分類</a:t>
            </a:r>
            <a:endParaRPr lang="en-US" altLang="ja-JP" sz="1600" strike="sngStrike" dirty="0">
              <a:highlight>
                <a:srgbClr val="FFFF00"/>
              </a:highlight>
              <a:latin typeface="Yu Gothic" panose="020B0400000000000000" pitchFamily="34" charset="-128"/>
              <a:ea typeface="Yu Gothic" panose="020B0400000000000000" pitchFamily="34" charset="-128"/>
            </a:endParaRPr>
          </a:p>
        </p:txBody>
      </p:sp>
      <p:grpSp>
        <p:nvGrpSpPr>
          <p:cNvPr id="13" name="グループ化 12">
            <a:extLst>
              <a:ext uri="{FF2B5EF4-FFF2-40B4-BE49-F238E27FC236}">
                <a16:creationId xmlns:a16="http://schemas.microsoft.com/office/drawing/2014/main" id="{5717356B-F975-4D24-A12C-284AAC515E17}"/>
              </a:ext>
            </a:extLst>
          </p:cNvPr>
          <p:cNvGrpSpPr/>
          <p:nvPr/>
        </p:nvGrpSpPr>
        <p:grpSpPr>
          <a:xfrm>
            <a:off x="1760421" y="4546860"/>
            <a:ext cx="2119484" cy="1903276"/>
            <a:chOff x="1290319" y="3875147"/>
            <a:chExt cx="2812410" cy="2679486"/>
          </a:xfrm>
        </p:grpSpPr>
        <p:grpSp>
          <p:nvGrpSpPr>
            <p:cNvPr id="24" name="グループ化 23">
              <a:extLst>
                <a:ext uri="{FF2B5EF4-FFF2-40B4-BE49-F238E27FC236}">
                  <a16:creationId xmlns:a16="http://schemas.microsoft.com/office/drawing/2014/main" id="{E86989CA-7BE9-A0FD-0E86-1478F4E9FE8A}"/>
                </a:ext>
              </a:extLst>
            </p:cNvPr>
            <p:cNvGrpSpPr/>
            <p:nvPr/>
          </p:nvGrpSpPr>
          <p:grpSpPr>
            <a:xfrm>
              <a:off x="1882011" y="3875147"/>
              <a:ext cx="1552477" cy="1552476"/>
              <a:chOff x="1882011" y="3641231"/>
              <a:chExt cx="1552477" cy="1552476"/>
            </a:xfrm>
          </p:grpSpPr>
          <p:sp>
            <p:nvSpPr>
              <p:cNvPr id="10" name="円/楕円 9">
                <a:extLst>
                  <a:ext uri="{FF2B5EF4-FFF2-40B4-BE49-F238E27FC236}">
                    <a16:creationId xmlns:a16="http://schemas.microsoft.com/office/drawing/2014/main" id="{D4ECDC93-352D-6E89-D6AC-8B4AE427AB40}"/>
                  </a:ext>
                </a:extLst>
              </p:cNvPr>
              <p:cNvSpPr/>
              <p:nvPr/>
            </p:nvSpPr>
            <p:spPr>
              <a:xfrm>
                <a:off x="1882012" y="3641231"/>
                <a:ext cx="1552476" cy="1552476"/>
              </a:xfrm>
              <a:prstGeom prst="ellipse">
                <a:avLst/>
              </a:prstGeom>
              <a:solidFill>
                <a:srgbClr val="EFA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字幕 2">
                <a:extLst>
                  <a:ext uri="{FF2B5EF4-FFF2-40B4-BE49-F238E27FC236}">
                    <a16:creationId xmlns:a16="http://schemas.microsoft.com/office/drawing/2014/main" id="{FD1ECF7B-9B4A-F881-5E17-4B645209E351}"/>
                  </a:ext>
                </a:extLst>
              </p:cNvPr>
              <p:cNvSpPr txBox="1">
                <a:spLocks/>
              </p:cNvSpPr>
              <p:nvPr/>
            </p:nvSpPr>
            <p:spPr>
              <a:xfrm>
                <a:off x="1882011" y="4111939"/>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dirty="0">
                    <a:solidFill>
                      <a:schemeClr val="bg1"/>
                    </a:solidFill>
                    <a:latin typeface="Yu Gothic Medium" panose="020B0400000000000000" pitchFamily="34" charset="-128"/>
                    <a:ea typeface="Yu Gothic Medium" panose="020B0400000000000000" pitchFamily="34" charset="-128"/>
                  </a:rPr>
                  <a:t>ヒト</a:t>
                </a:r>
              </a:p>
            </p:txBody>
          </p:sp>
        </p:grpSp>
        <p:grpSp>
          <p:nvGrpSpPr>
            <p:cNvPr id="22" name="グループ化 21">
              <a:extLst>
                <a:ext uri="{FF2B5EF4-FFF2-40B4-BE49-F238E27FC236}">
                  <a16:creationId xmlns:a16="http://schemas.microsoft.com/office/drawing/2014/main" id="{5CFAC655-3706-C6CE-31ED-AA8DB0BCDBD0}"/>
                </a:ext>
              </a:extLst>
            </p:cNvPr>
            <p:cNvGrpSpPr/>
            <p:nvPr/>
          </p:nvGrpSpPr>
          <p:grpSpPr>
            <a:xfrm>
              <a:off x="1290319" y="4979536"/>
              <a:ext cx="1552477" cy="1552476"/>
              <a:chOff x="1003240" y="5058859"/>
              <a:chExt cx="1552477" cy="1552476"/>
            </a:xfrm>
          </p:grpSpPr>
          <p:sp>
            <p:nvSpPr>
              <p:cNvPr id="18" name="円/楕円 17">
                <a:extLst>
                  <a:ext uri="{FF2B5EF4-FFF2-40B4-BE49-F238E27FC236}">
                    <a16:creationId xmlns:a16="http://schemas.microsoft.com/office/drawing/2014/main" id="{1F388233-6E24-DFE4-0600-628D9B865598}"/>
                  </a:ext>
                </a:extLst>
              </p:cNvPr>
              <p:cNvSpPr/>
              <p:nvPr/>
            </p:nvSpPr>
            <p:spPr>
              <a:xfrm>
                <a:off x="1003241" y="5058859"/>
                <a:ext cx="1552476" cy="1552476"/>
              </a:xfrm>
              <a:prstGeom prst="ellipse">
                <a:avLst/>
              </a:prstGeom>
              <a:solidFill>
                <a:srgbClr val="E77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字幕 2">
                <a:extLst>
                  <a:ext uri="{FF2B5EF4-FFF2-40B4-BE49-F238E27FC236}">
                    <a16:creationId xmlns:a16="http://schemas.microsoft.com/office/drawing/2014/main" id="{8EC837EC-9434-D4AF-720A-57AC8E844AEF}"/>
                  </a:ext>
                </a:extLst>
              </p:cNvPr>
              <p:cNvSpPr txBox="1">
                <a:spLocks/>
              </p:cNvSpPr>
              <p:nvPr/>
            </p:nvSpPr>
            <p:spPr>
              <a:xfrm>
                <a:off x="1003240" y="5568702"/>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a:solidFill>
                      <a:schemeClr val="bg1"/>
                    </a:solidFill>
                    <a:latin typeface="Yu Gothic Medium" panose="020B0400000000000000" pitchFamily="34" charset="-128"/>
                    <a:ea typeface="Yu Gothic Medium" panose="020B0400000000000000" pitchFamily="34" charset="-128"/>
                  </a:rPr>
                  <a:t>モノ</a:t>
                </a:r>
              </a:p>
            </p:txBody>
          </p:sp>
        </p:grpSp>
        <p:grpSp>
          <p:nvGrpSpPr>
            <p:cNvPr id="23" name="グループ化 22">
              <a:extLst>
                <a:ext uri="{FF2B5EF4-FFF2-40B4-BE49-F238E27FC236}">
                  <a16:creationId xmlns:a16="http://schemas.microsoft.com/office/drawing/2014/main" id="{2AF385A6-1CCB-78D8-20E9-5FD24817EA7E}"/>
                </a:ext>
              </a:extLst>
            </p:cNvPr>
            <p:cNvGrpSpPr/>
            <p:nvPr/>
          </p:nvGrpSpPr>
          <p:grpSpPr>
            <a:xfrm>
              <a:off x="2550252" y="5002157"/>
              <a:ext cx="1552477" cy="1552476"/>
              <a:chOff x="2550252" y="4873210"/>
              <a:chExt cx="1552477" cy="1552476"/>
            </a:xfrm>
          </p:grpSpPr>
          <p:sp>
            <p:nvSpPr>
              <p:cNvPr id="20" name="円/楕円 19">
                <a:extLst>
                  <a:ext uri="{FF2B5EF4-FFF2-40B4-BE49-F238E27FC236}">
                    <a16:creationId xmlns:a16="http://schemas.microsoft.com/office/drawing/2014/main" id="{7CDA447B-13C1-9858-CC39-319709979ECE}"/>
                  </a:ext>
                </a:extLst>
              </p:cNvPr>
              <p:cNvSpPr/>
              <p:nvPr/>
            </p:nvSpPr>
            <p:spPr>
              <a:xfrm>
                <a:off x="2550253" y="4873210"/>
                <a:ext cx="1552476" cy="1552476"/>
              </a:xfrm>
              <a:prstGeom prst="ellipse">
                <a:avLst/>
              </a:prstGeom>
              <a:solidFill>
                <a:srgbClr val="60B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字幕 2">
                <a:extLst>
                  <a:ext uri="{FF2B5EF4-FFF2-40B4-BE49-F238E27FC236}">
                    <a16:creationId xmlns:a16="http://schemas.microsoft.com/office/drawing/2014/main" id="{ADAF96C9-FC75-A6C1-A869-1A0B1DB34A2E}"/>
                  </a:ext>
                </a:extLst>
              </p:cNvPr>
              <p:cNvSpPr txBox="1">
                <a:spLocks/>
              </p:cNvSpPr>
              <p:nvPr/>
            </p:nvSpPr>
            <p:spPr>
              <a:xfrm>
                <a:off x="2550252" y="5383053"/>
                <a:ext cx="1552476" cy="611060"/>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2400" b="1" spc="200">
                    <a:solidFill>
                      <a:schemeClr val="bg1"/>
                    </a:solidFill>
                    <a:latin typeface="Yu Gothic Medium" panose="020B0400000000000000" pitchFamily="34" charset="-128"/>
                    <a:ea typeface="Yu Gothic Medium" panose="020B0400000000000000" pitchFamily="34" charset="-128"/>
                  </a:rPr>
                  <a:t>バ</a:t>
                </a:r>
              </a:p>
            </p:txBody>
          </p:sp>
        </p:grpSp>
      </p:grpSp>
      <p:grpSp>
        <p:nvGrpSpPr>
          <p:cNvPr id="12" name="グループ化 11">
            <a:extLst>
              <a:ext uri="{FF2B5EF4-FFF2-40B4-BE49-F238E27FC236}">
                <a16:creationId xmlns:a16="http://schemas.microsoft.com/office/drawing/2014/main" id="{2A855FA2-AD23-E8D2-F10C-3DE98B0E8B56}"/>
              </a:ext>
            </a:extLst>
          </p:cNvPr>
          <p:cNvGrpSpPr/>
          <p:nvPr/>
        </p:nvGrpSpPr>
        <p:grpSpPr>
          <a:xfrm>
            <a:off x="7862444" y="5163671"/>
            <a:ext cx="2324699" cy="963844"/>
            <a:chOff x="7702587" y="5341684"/>
            <a:chExt cx="2324699" cy="1234804"/>
          </a:xfrm>
        </p:grpSpPr>
        <p:sp>
          <p:nvSpPr>
            <p:cNvPr id="32" name="ホームベース 31">
              <a:extLst>
                <a:ext uri="{FF2B5EF4-FFF2-40B4-BE49-F238E27FC236}">
                  <a16:creationId xmlns:a16="http://schemas.microsoft.com/office/drawing/2014/main" id="{54A75DDC-3CE5-64C1-267F-5A8B1242EFDE}"/>
                </a:ext>
              </a:extLst>
            </p:cNvPr>
            <p:cNvSpPr/>
            <p:nvPr/>
          </p:nvSpPr>
          <p:spPr>
            <a:xfrm>
              <a:off x="7880713" y="5341684"/>
              <a:ext cx="1969339" cy="904967"/>
            </a:xfrm>
            <a:prstGeom prst="homePlate">
              <a:avLst>
                <a:gd name="adj" fmla="val 29580"/>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長期</a:t>
              </a:r>
              <a:endParaRPr kumimoji="1" lang="ja-JP" altLang="en-US" sz="1600" b="1" dirty="0">
                <a:solidFill>
                  <a:schemeClr val="bg1"/>
                </a:solidFill>
                <a:highlight>
                  <a:srgbClr val="FFFF00"/>
                </a:highlight>
                <a:latin typeface="Yu Gothic" panose="020B0400000000000000" pitchFamily="34" charset="-128"/>
                <a:ea typeface="Yu Gothic" panose="020B0400000000000000" pitchFamily="34" charset="-128"/>
              </a:endParaRPr>
            </a:p>
          </p:txBody>
        </p:sp>
        <p:sp>
          <p:nvSpPr>
            <p:cNvPr id="33" name="テキスト ボックス 32">
              <a:extLst>
                <a:ext uri="{FF2B5EF4-FFF2-40B4-BE49-F238E27FC236}">
                  <a16:creationId xmlns:a16="http://schemas.microsoft.com/office/drawing/2014/main" id="{4A8CB496-EA0D-7885-1FE1-2822D24F8B92}"/>
                </a:ext>
              </a:extLst>
            </p:cNvPr>
            <p:cNvSpPr txBox="1"/>
            <p:nvPr/>
          </p:nvSpPr>
          <p:spPr>
            <a:xfrm>
              <a:off x="7702587" y="6268712"/>
              <a:ext cx="2324699" cy="307776"/>
            </a:xfrm>
            <a:prstGeom prst="rect">
              <a:avLst/>
            </a:prstGeom>
            <a:noFill/>
          </p:spPr>
          <p:txBody>
            <a:bodyPr wrap="square" rtlCol="0">
              <a:spAutoFit/>
            </a:bodyPr>
            <a:lstStyle/>
            <a:p>
              <a:pPr algn="ctr"/>
              <a:r>
                <a:rPr lang="ja-JP" altLang="en-US" sz="1400" spc="-20" dirty="0">
                  <a:solidFill>
                    <a:schemeClr val="bg2">
                      <a:lumMod val="25000"/>
                    </a:schemeClr>
                  </a:solidFill>
                  <a:latin typeface="Yu Gothic" panose="020B0400000000000000" pitchFamily="34" charset="-128"/>
                  <a:ea typeface="Yu Gothic" panose="020B0400000000000000" pitchFamily="34" charset="-128"/>
                </a:rPr>
                <a:t>令和</a:t>
              </a:r>
              <a:r>
                <a:rPr lang="en-US" altLang="ja-JP" sz="1400" spc="-20" dirty="0">
                  <a:solidFill>
                    <a:schemeClr val="bg2">
                      <a:lumMod val="25000"/>
                    </a:schemeClr>
                  </a:solidFill>
                  <a:latin typeface="Yu Gothic" panose="020B0400000000000000" pitchFamily="34" charset="-128"/>
                  <a:ea typeface="Yu Gothic" panose="020B0400000000000000" pitchFamily="34" charset="-128"/>
                </a:rPr>
                <a:t>13</a:t>
              </a:r>
              <a:r>
                <a:rPr lang="ja-JP" altLang="en-US" sz="1400" spc="-20" dirty="0">
                  <a:solidFill>
                    <a:schemeClr val="bg2">
                      <a:lumMod val="25000"/>
                    </a:schemeClr>
                  </a:solidFill>
                  <a:latin typeface="Yu Gothic" panose="020B0400000000000000" pitchFamily="34" charset="-128"/>
                  <a:ea typeface="Yu Gothic" panose="020B0400000000000000" pitchFamily="34" charset="-128"/>
                </a:rPr>
                <a:t>年度以降</a:t>
              </a:r>
              <a:endParaRPr kumimoji="1" lang="ja-JP" altLang="en-US" sz="1400" dirty="0">
                <a:latin typeface="Yu Gothic" panose="020B0400000000000000" pitchFamily="34" charset="-128"/>
                <a:ea typeface="Yu Gothic" panose="020B0400000000000000" pitchFamily="34" charset="-128"/>
              </a:endParaRPr>
            </a:p>
          </p:txBody>
        </p:sp>
      </p:grpSp>
      <p:grpSp>
        <p:nvGrpSpPr>
          <p:cNvPr id="9" name="グループ化 8">
            <a:extLst>
              <a:ext uri="{FF2B5EF4-FFF2-40B4-BE49-F238E27FC236}">
                <a16:creationId xmlns:a16="http://schemas.microsoft.com/office/drawing/2014/main" id="{C711DE89-9747-5E01-AD6F-35BA480F8F44}"/>
              </a:ext>
            </a:extLst>
          </p:cNvPr>
          <p:cNvGrpSpPr/>
          <p:nvPr/>
        </p:nvGrpSpPr>
        <p:grpSpPr>
          <a:xfrm>
            <a:off x="6865455" y="3887376"/>
            <a:ext cx="2324699" cy="970223"/>
            <a:chOff x="6504352" y="4269139"/>
            <a:chExt cx="2324699" cy="1242975"/>
          </a:xfrm>
        </p:grpSpPr>
        <p:sp>
          <p:nvSpPr>
            <p:cNvPr id="30" name="テキスト ボックス 29">
              <a:extLst>
                <a:ext uri="{FF2B5EF4-FFF2-40B4-BE49-F238E27FC236}">
                  <a16:creationId xmlns:a16="http://schemas.microsoft.com/office/drawing/2014/main" id="{BCD2AA44-F9A0-C433-90F3-DA0F0D307B99}"/>
                </a:ext>
              </a:extLst>
            </p:cNvPr>
            <p:cNvSpPr txBox="1"/>
            <p:nvPr/>
          </p:nvSpPr>
          <p:spPr>
            <a:xfrm>
              <a:off x="6504352" y="5204338"/>
              <a:ext cx="2324699" cy="307776"/>
            </a:xfrm>
            <a:prstGeom prst="rect">
              <a:avLst/>
            </a:prstGeom>
            <a:noFill/>
          </p:spPr>
          <p:txBody>
            <a:bodyPr wrap="square" rtlCol="0">
              <a:spAutoFit/>
            </a:bodyPr>
            <a:lstStyle/>
            <a:p>
              <a:pPr algn="ctr"/>
              <a:r>
                <a:rPr lang="ja-JP" altLang="en-US" sz="1400" spc="-20" dirty="0">
                  <a:solidFill>
                    <a:schemeClr val="bg2">
                      <a:lumMod val="25000"/>
                    </a:schemeClr>
                  </a:solidFill>
                  <a:latin typeface="Yu Gothic" panose="020B0400000000000000" pitchFamily="34" charset="-128"/>
                  <a:ea typeface="Yu Gothic" panose="020B0400000000000000" pitchFamily="34" charset="-128"/>
                </a:rPr>
                <a:t>令和</a:t>
              </a:r>
              <a:r>
                <a:rPr lang="en-US" altLang="ja-JP" sz="1400" spc="-20" dirty="0">
                  <a:solidFill>
                    <a:schemeClr val="bg2">
                      <a:lumMod val="25000"/>
                    </a:schemeClr>
                  </a:solidFill>
                  <a:latin typeface="Yu Gothic" panose="020B0400000000000000" pitchFamily="34" charset="-128"/>
                  <a:ea typeface="Yu Gothic" panose="020B0400000000000000" pitchFamily="34" charset="-128"/>
                </a:rPr>
                <a:t>10</a:t>
              </a:r>
              <a:r>
                <a:rPr lang="ja-JP" altLang="en-US" sz="1400" spc="-20" dirty="0">
                  <a:solidFill>
                    <a:schemeClr val="bg2">
                      <a:lumMod val="25000"/>
                    </a:schemeClr>
                  </a:solidFill>
                  <a:latin typeface="Yu Gothic" panose="020B0400000000000000" pitchFamily="34" charset="-128"/>
                  <a:ea typeface="Yu Gothic" panose="020B0400000000000000" pitchFamily="34" charset="-128"/>
                </a:rPr>
                <a:t>～</a:t>
              </a:r>
              <a:r>
                <a:rPr lang="en-US" altLang="ja-JP" sz="1400" spc="-20" dirty="0">
                  <a:solidFill>
                    <a:schemeClr val="bg2">
                      <a:lumMod val="25000"/>
                    </a:schemeClr>
                  </a:solidFill>
                  <a:latin typeface="Yu Gothic" panose="020B0400000000000000" pitchFamily="34" charset="-128"/>
                  <a:ea typeface="Yu Gothic" panose="020B0400000000000000" pitchFamily="34" charset="-128"/>
                </a:rPr>
                <a:t>12</a:t>
              </a:r>
              <a:r>
                <a:rPr lang="ja-JP" altLang="en-US" sz="1400" spc="-20" dirty="0">
                  <a:solidFill>
                    <a:schemeClr val="bg2">
                      <a:lumMod val="25000"/>
                    </a:schemeClr>
                  </a:solidFill>
                  <a:latin typeface="Yu Gothic" panose="020B0400000000000000" pitchFamily="34" charset="-128"/>
                  <a:ea typeface="Yu Gothic" panose="020B0400000000000000" pitchFamily="34" charset="-128"/>
                </a:rPr>
                <a:t>年度</a:t>
              </a:r>
              <a:endParaRPr kumimoji="1" lang="ja-JP" altLang="en-US" sz="1400" dirty="0">
                <a:latin typeface="Yu Gothic" panose="020B0400000000000000" pitchFamily="34" charset="-128"/>
                <a:ea typeface="Yu Gothic" panose="020B0400000000000000" pitchFamily="34" charset="-128"/>
              </a:endParaRPr>
            </a:p>
          </p:txBody>
        </p:sp>
        <p:sp>
          <p:nvSpPr>
            <p:cNvPr id="35" name="ホームベース 34">
              <a:extLst>
                <a:ext uri="{FF2B5EF4-FFF2-40B4-BE49-F238E27FC236}">
                  <a16:creationId xmlns:a16="http://schemas.microsoft.com/office/drawing/2014/main" id="{02686CE5-B36E-E8C9-01B8-EA2E35462A29}"/>
                </a:ext>
              </a:extLst>
            </p:cNvPr>
            <p:cNvSpPr/>
            <p:nvPr/>
          </p:nvSpPr>
          <p:spPr>
            <a:xfrm>
              <a:off x="6694352" y="4269139"/>
              <a:ext cx="1969339" cy="906737"/>
            </a:xfrm>
            <a:prstGeom prst="homePlate">
              <a:avLst>
                <a:gd name="adj" fmla="val 29580"/>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中期</a:t>
              </a:r>
              <a:endParaRPr kumimoji="1" lang="ja-JP" altLang="en-US" sz="1600" b="1" dirty="0">
                <a:solidFill>
                  <a:schemeClr val="bg1"/>
                </a:solidFill>
                <a:highlight>
                  <a:srgbClr val="FFFF00"/>
                </a:highlight>
                <a:latin typeface="Yu Gothic" panose="020B0400000000000000" pitchFamily="34" charset="-128"/>
                <a:ea typeface="Yu Gothic" panose="020B0400000000000000" pitchFamily="34" charset="-128"/>
              </a:endParaRPr>
            </a:p>
          </p:txBody>
        </p:sp>
      </p:grpSp>
      <p:sp>
        <p:nvSpPr>
          <p:cNvPr id="29" name="テキスト ボックス 28">
            <a:extLst>
              <a:ext uri="{FF2B5EF4-FFF2-40B4-BE49-F238E27FC236}">
                <a16:creationId xmlns:a16="http://schemas.microsoft.com/office/drawing/2014/main" id="{6CE48B92-49AD-8367-F145-71C4904D3BC2}"/>
              </a:ext>
            </a:extLst>
          </p:cNvPr>
          <p:cNvSpPr txBox="1"/>
          <p:nvPr/>
        </p:nvSpPr>
        <p:spPr>
          <a:xfrm>
            <a:off x="5930198" y="3332079"/>
            <a:ext cx="3100119" cy="240239"/>
          </a:xfrm>
          <a:prstGeom prst="rect">
            <a:avLst/>
          </a:prstGeom>
          <a:noFill/>
        </p:spPr>
        <p:txBody>
          <a:bodyPr wrap="square" rtlCol="0">
            <a:spAutoFit/>
          </a:bodyPr>
          <a:lstStyle/>
          <a:p>
            <a:pPr algn="ctr"/>
            <a:r>
              <a:rPr lang="ja-JP" altLang="en-US" sz="1400" spc="-20" dirty="0">
                <a:solidFill>
                  <a:schemeClr val="bg2">
                    <a:lumMod val="25000"/>
                  </a:schemeClr>
                </a:solidFill>
                <a:latin typeface="Yu Gothic" panose="020B0400000000000000" pitchFamily="34" charset="-128"/>
                <a:ea typeface="Yu Gothic" panose="020B0400000000000000" pitchFamily="34" charset="-128"/>
              </a:rPr>
              <a:t>令和</a:t>
            </a:r>
            <a:r>
              <a:rPr lang="en-US" altLang="ja-JP" sz="1400" spc="-20" dirty="0">
                <a:solidFill>
                  <a:schemeClr val="bg2">
                    <a:lumMod val="25000"/>
                  </a:schemeClr>
                </a:solidFill>
                <a:latin typeface="Yu Gothic" panose="020B0400000000000000" pitchFamily="34" charset="-128"/>
                <a:ea typeface="Yu Gothic" panose="020B0400000000000000" pitchFamily="34" charset="-128"/>
              </a:rPr>
              <a:t>8</a:t>
            </a:r>
            <a:r>
              <a:rPr lang="ja-JP" altLang="en-US" sz="1400" spc="-20" dirty="0">
                <a:solidFill>
                  <a:schemeClr val="bg2">
                    <a:lumMod val="25000"/>
                  </a:schemeClr>
                </a:solidFill>
                <a:latin typeface="Yu Gothic" panose="020B0400000000000000" pitchFamily="34" charset="-128"/>
                <a:ea typeface="Yu Gothic" panose="020B0400000000000000" pitchFamily="34" charset="-128"/>
              </a:rPr>
              <a:t>･</a:t>
            </a:r>
            <a:r>
              <a:rPr lang="en-US" altLang="ja-JP" sz="1400" spc="-20" dirty="0">
                <a:solidFill>
                  <a:schemeClr val="bg2">
                    <a:lumMod val="25000"/>
                  </a:schemeClr>
                </a:solidFill>
                <a:latin typeface="Yu Gothic" panose="020B0400000000000000" pitchFamily="34" charset="-128"/>
                <a:ea typeface="Yu Gothic" panose="020B0400000000000000" pitchFamily="34" charset="-128"/>
              </a:rPr>
              <a:t>9</a:t>
            </a:r>
            <a:r>
              <a:rPr lang="ja-JP" altLang="en-US" sz="1400" spc="-20" dirty="0">
                <a:solidFill>
                  <a:schemeClr val="bg2">
                    <a:lumMod val="25000"/>
                  </a:schemeClr>
                </a:solidFill>
                <a:latin typeface="Yu Gothic" panose="020B0400000000000000" pitchFamily="34" charset="-128"/>
                <a:ea typeface="Yu Gothic" panose="020B0400000000000000" pitchFamily="34" charset="-128"/>
              </a:rPr>
              <a:t>年度（継続事業を含む）</a:t>
            </a:r>
            <a:endParaRPr kumimoji="1" lang="ja-JP" altLang="en-US" sz="1400" dirty="0">
              <a:latin typeface="Yu Gothic" panose="020B0400000000000000" pitchFamily="34" charset="-128"/>
              <a:ea typeface="Yu Gothic" panose="020B0400000000000000" pitchFamily="34" charset="-128"/>
            </a:endParaRPr>
          </a:p>
        </p:txBody>
      </p:sp>
      <p:sp>
        <p:nvSpPr>
          <p:cNvPr id="36" name="ホームベース 35">
            <a:extLst>
              <a:ext uri="{FF2B5EF4-FFF2-40B4-BE49-F238E27FC236}">
                <a16:creationId xmlns:a16="http://schemas.microsoft.com/office/drawing/2014/main" id="{63AB03F7-9609-EA44-692E-456C79BA7C3D}"/>
              </a:ext>
            </a:extLst>
          </p:cNvPr>
          <p:cNvSpPr/>
          <p:nvPr/>
        </p:nvSpPr>
        <p:spPr>
          <a:xfrm>
            <a:off x="6155827" y="2627587"/>
            <a:ext cx="1969339" cy="699198"/>
          </a:xfrm>
          <a:prstGeom prst="homePlate">
            <a:avLst>
              <a:gd name="adj" fmla="val 29580"/>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20" dirty="0">
                <a:solidFill>
                  <a:schemeClr val="bg1"/>
                </a:solidFill>
                <a:latin typeface="Yu Gothic" panose="020B0400000000000000" pitchFamily="34" charset="-128"/>
                <a:ea typeface="Yu Gothic" panose="020B0400000000000000" pitchFamily="34" charset="-128"/>
              </a:rPr>
              <a:t>短期</a:t>
            </a:r>
            <a:endParaRPr kumimoji="1" lang="ja-JP" altLang="en-US" sz="1600" b="1" dirty="0">
              <a:solidFill>
                <a:schemeClr val="bg1"/>
              </a:solidFill>
              <a:highlight>
                <a:srgbClr val="FFFF00"/>
              </a:highlight>
              <a:latin typeface="Yu Gothic" panose="020B0400000000000000" pitchFamily="34" charset="-128"/>
              <a:ea typeface="Yu Gothic" panose="020B0400000000000000" pitchFamily="34" charset="-128"/>
            </a:endParaRPr>
          </a:p>
        </p:txBody>
      </p:sp>
      <p:sp>
        <p:nvSpPr>
          <p:cNvPr id="14" name="角丸四角形 13">
            <a:extLst>
              <a:ext uri="{FF2B5EF4-FFF2-40B4-BE49-F238E27FC236}">
                <a16:creationId xmlns:a16="http://schemas.microsoft.com/office/drawing/2014/main" id="{3A240206-AC38-09FF-26D0-3020B75BC844}"/>
              </a:ext>
            </a:extLst>
          </p:cNvPr>
          <p:cNvSpPr/>
          <p:nvPr/>
        </p:nvSpPr>
        <p:spPr>
          <a:xfrm>
            <a:off x="3638412" y="3572318"/>
            <a:ext cx="1269170" cy="1216889"/>
          </a:xfrm>
          <a:prstGeom prst="roundRect">
            <a:avLst>
              <a:gd name="adj" fmla="val 10426"/>
            </a:avLst>
          </a:prstGeom>
          <a:solidFill>
            <a:schemeClr val="bg1"/>
          </a:solidFill>
          <a:ln w="28575">
            <a:solidFill>
              <a:srgbClr val="EFA2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C9FE9E2-0F92-FB26-5EC6-E389A91994F3}"/>
              </a:ext>
            </a:extLst>
          </p:cNvPr>
          <p:cNvSpPr txBox="1"/>
          <p:nvPr/>
        </p:nvSpPr>
        <p:spPr>
          <a:xfrm>
            <a:off x="3679366" y="3750133"/>
            <a:ext cx="1186946" cy="954107"/>
          </a:xfrm>
          <a:prstGeom prst="rect">
            <a:avLst/>
          </a:prstGeom>
          <a:noFill/>
        </p:spPr>
        <p:txBody>
          <a:bodyPr wrap="square" rtlCol="0">
            <a:spAutoFit/>
          </a:bodyPr>
          <a:lstStyle/>
          <a:p>
            <a:pPr algn="ctr"/>
            <a:r>
              <a:rPr lang="ja-JP" altLang="en-US" sz="1400" b="1" spc="-20" dirty="0">
                <a:solidFill>
                  <a:srgbClr val="EFA26D"/>
                </a:solidFill>
                <a:latin typeface="Yu Gothic" panose="020B0400000000000000" pitchFamily="34" charset="-128"/>
                <a:ea typeface="Yu Gothic" panose="020B0400000000000000" pitchFamily="34" charset="-128"/>
              </a:rPr>
              <a:t>担い手育成</a:t>
            </a:r>
            <a:endParaRPr lang="en-US" altLang="ja-JP" sz="1400" b="1" spc="-20" dirty="0">
              <a:solidFill>
                <a:srgbClr val="EFA26D"/>
              </a:solidFill>
              <a:latin typeface="Yu Gothic" panose="020B0400000000000000" pitchFamily="34" charset="-128"/>
              <a:ea typeface="Yu Gothic" panose="020B0400000000000000" pitchFamily="34" charset="-128"/>
            </a:endParaRPr>
          </a:p>
          <a:p>
            <a:pPr algn="ctr"/>
            <a:r>
              <a:rPr lang="ja-JP" altLang="en-US" sz="1400" b="1" spc="-20" dirty="0">
                <a:solidFill>
                  <a:srgbClr val="EFA26D"/>
                </a:solidFill>
                <a:latin typeface="Yu Gothic" panose="020B0400000000000000" pitchFamily="34" charset="-128"/>
                <a:ea typeface="Yu Gothic" panose="020B0400000000000000" pitchFamily="34" charset="-128"/>
              </a:rPr>
              <a:t>地域人材</a:t>
            </a:r>
            <a:endParaRPr lang="en-US" altLang="ja-JP" sz="1400" b="1" spc="-20" dirty="0">
              <a:solidFill>
                <a:srgbClr val="EFA26D"/>
              </a:solidFill>
              <a:latin typeface="Yu Gothic" panose="020B0400000000000000" pitchFamily="34" charset="-128"/>
              <a:ea typeface="Yu Gothic" panose="020B0400000000000000" pitchFamily="34" charset="-128"/>
            </a:endParaRPr>
          </a:p>
          <a:p>
            <a:pPr algn="ctr"/>
            <a:r>
              <a:rPr lang="ja-JP" altLang="en-US" sz="1400" b="1" spc="-20" dirty="0">
                <a:solidFill>
                  <a:srgbClr val="EFA26D"/>
                </a:solidFill>
                <a:latin typeface="Yu Gothic" panose="020B0400000000000000" pitchFamily="34" charset="-128"/>
                <a:ea typeface="Yu Gothic" panose="020B0400000000000000" pitchFamily="34" charset="-128"/>
              </a:rPr>
              <a:t>交流人口</a:t>
            </a:r>
            <a:endParaRPr lang="en-US" altLang="ja-JP" sz="1400" b="1" spc="-20" dirty="0">
              <a:solidFill>
                <a:srgbClr val="EFA26D"/>
              </a:solidFill>
              <a:latin typeface="Yu Gothic" panose="020B0400000000000000" pitchFamily="34" charset="-128"/>
              <a:ea typeface="Yu Gothic" panose="020B0400000000000000" pitchFamily="34" charset="-128"/>
            </a:endParaRPr>
          </a:p>
          <a:p>
            <a:pPr algn="ctr"/>
            <a:r>
              <a:rPr lang="ja-JP" altLang="en-US" sz="1400" b="1" spc="-20" dirty="0">
                <a:solidFill>
                  <a:srgbClr val="EFA26D"/>
                </a:solidFill>
                <a:latin typeface="Yu Gothic" panose="020B0400000000000000" pitchFamily="34" charset="-128"/>
                <a:ea typeface="Yu Gothic" panose="020B0400000000000000" pitchFamily="34" charset="-128"/>
              </a:rPr>
              <a:t>関係人口 </a:t>
            </a:r>
            <a:endParaRPr kumimoji="1" lang="ja-JP" altLang="en-US" sz="1400" b="1" dirty="0">
              <a:solidFill>
                <a:srgbClr val="EFA26D"/>
              </a:solidFill>
              <a:latin typeface="Yu Gothic" panose="020B0400000000000000" pitchFamily="34" charset="-128"/>
              <a:ea typeface="Yu Gothic" panose="020B0400000000000000" pitchFamily="34" charset="-128"/>
            </a:endParaRPr>
          </a:p>
        </p:txBody>
      </p:sp>
      <p:sp>
        <p:nvSpPr>
          <p:cNvPr id="16" name="角丸四角形 15">
            <a:extLst>
              <a:ext uri="{FF2B5EF4-FFF2-40B4-BE49-F238E27FC236}">
                <a16:creationId xmlns:a16="http://schemas.microsoft.com/office/drawing/2014/main" id="{59354812-3E86-EBC9-755B-665F2296A047}"/>
              </a:ext>
            </a:extLst>
          </p:cNvPr>
          <p:cNvSpPr/>
          <p:nvPr/>
        </p:nvSpPr>
        <p:spPr>
          <a:xfrm>
            <a:off x="622016" y="3950946"/>
            <a:ext cx="1269170" cy="1216889"/>
          </a:xfrm>
          <a:prstGeom prst="roundRect">
            <a:avLst>
              <a:gd name="adj" fmla="val 10426"/>
            </a:avLst>
          </a:prstGeom>
          <a:solidFill>
            <a:schemeClr val="bg1"/>
          </a:solidFill>
          <a:ln w="28575">
            <a:solidFill>
              <a:srgbClr val="E77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1D28A19-81C6-B09C-37C0-0D81F448B1B9}"/>
              </a:ext>
            </a:extLst>
          </p:cNvPr>
          <p:cNvSpPr txBox="1"/>
          <p:nvPr/>
        </p:nvSpPr>
        <p:spPr>
          <a:xfrm>
            <a:off x="669630" y="4117772"/>
            <a:ext cx="1186946" cy="954107"/>
          </a:xfrm>
          <a:prstGeom prst="rect">
            <a:avLst/>
          </a:prstGeom>
          <a:noFill/>
        </p:spPr>
        <p:txBody>
          <a:bodyPr wrap="square" rtlCol="0">
            <a:spAutoFit/>
          </a:bodyPr>
          <a:lstStyle/>
          <a:p>
            <a:pPr algn="ctr"/>
            <a:r>
              <a:rPr lang="ja-JP" altLang="en-US" sz="1400" b="1" spc="-20">
                <a:solidFill>
                  <a:srgbClr val="E77D90"/>
                </a:solidFill>
                <a:latin typeface="Yu Gothic" panose="020B0400000000000000" pitchFamily="34" charset="-128"/>
                <a:ea typeface="Yu Gothic" panose="020B0400000000000000" pitchFamily="34" charset="-128"/>
              </a:rPr>
              <a:t>特産品</a:t>
            </a:r>
          </a:p>
          <a:p>
            <a:pPr algn="ctr"/>
            <a:r>
              <a:rPr lang="ja-JP" altLang="en-US" sz="1400" b="1" spc="-20">
                <a:solidFill>
                  <a:srgbClr val="E77D90"/>
                </a:solidFill>
                <a:latin typeface="Yu Gothic" panose="020B0400000000000000" pitchFamily="34" charset="-128"/>
                <a:ea typeface="Yu Gothic" panose="020B0400000000000000" pitchFamily="34" charset="-128"/>
              </a:rPr>
              <a:t>農産物</a:t>
            </a:r>
          </a:p>
          <a:p>
            <a:pPr algn="ctr"/>
            <a:r>
              <a:rPr lang="ja-JP" altLang="en-US" sz="1400" b="1" spc="-20">
                <a:solidFill>
                  <a:srgbClr val="E77D90"/>
                </a:solidFill>
                <a:latin typeface="Yu Gothic" panose="020B0400000000000000" pitchFamily="34" charset="-128"/>
                <a:ea typeface="Yu Gothic" panose="020B0400000000000000" pitchFamily="34" charset="-128"/>
              </a:rPr>
              <a:t>加工品</a:t>
            </a:r>
          </a:p>
          <a:p>
            <a:pPr algn="ctr"/>
            <a:r>
              <a:rPr lang="ja-JP" altLang="en-US" sz="1400" b="1" spc="-20">
                <a:solidFill>
                  <a:srgbClr val="E77D90"/>
                </a:solidFill>
                <a:latin typeface="Yu Gothic" panose="020B0400000000000000" pitchFamily="34" charset="-128"/>
                <a:ea typeface="Yu Gothic" panose="020B0400000000000000" pitchFamily="34" charset="-128"/>
              </a:rPr>
              <a:t>ブランド化 </a:t>
            </a:r>
            <a:endParaRPr kumimoji="1" lang="ja-JP" altLang="en-US" sz="1400" b="1">
              <a:solidFill>
                <a:srgbClr val="E77D90"/>
              </a:solidFill>
              <a:latin typeface="Yu Gothic" panose="020B0400000000000000" pitchFamily="34" charset="-128"/>
              <a:ea typeface="Yu Gothic" panose="020B0400000000000000" pitchFamily="34" charset="-128"/>
            </a:endParaRPr>
          </a:p>
        </p:txBody>
      </p:sp>
      <p:sp>
        <p:nvSpPr>
          <p:cNvPr id="57" name="三角形 56">
            <a:extLst>
              <a:ext uri="{FF2B5EF4-FFF2-40B4-BE49-F238E27FC236}">
                <a16:creationId xmlns:a16="http://schemas.microsoft.com/office/drawing/2014/main" id="{4FBCFCB7-5A10-088A-CF7F-983940825F52}"/>
              </a:ext>
            </a:extLst>
          </p:cNvPr>
          <p:cNvSpPr/>
          <p:nvPr/>
        </p:nvSpPr>
        <p:spPr>
          <a:xfrm rot="17063071">
            <a:off x="3916174" y="6089557"/>
            <a:ext cx="327213" cy="495051"/>
          </a:xfrm>
          <a:prstGeom prst="triangle">
            <a:avLst/>
          </a:prstGeom>
          <a:solidFill>
            <a:srgbClr val="00A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a:extLst>
              <a:ext uri="{FF2B5EF4-FFF2-40B4-BE49-F238E27FC236}">
                <a16:creationId xmlns:a16="http://schemas.microsoft.com/office/drawing/2014/main" id="{0542CF5B-A18E-F513-C032-1BF8152DE515}"/>
              </a:ext>
            </a:extLst>
          </p:cNvPr>
          <p:cNvSpPr/>
          <p:nvPr/>
        </p:nvSpPr>
        <p:spPr>
          <a:xfrm>
            <a:off x="4257594" y="5798162"/>
            <a:ext cx="1269170" cy="1216889"/>
          </a:xfrm>
          <a:prstGeom prst="roundRect">
            <a:avLst>
              <a:gd name="adj" fmla="val 10426"/>
            </a:avLst>
          </a:prstGeom>
          <a:solidFill>
            <a:schemeClr val="bg1"/>
          </a:solidFill>
          <a:ln w="28575">
            <a:solidFill>
              <a:srgbClr val="00A8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1D4C814-9A35-622A-182A-062FBF58A130}"/>
              </a:ext>
            </a:extLst>
          </p:cNvPr>
          <p:cNvSpPr txBox="1"/>
          <p:nvPr/>
        </p:nvSpPr>
        <p:spPr>
          <a:xfrm>
            <a:off x="4305208" y="5849292"/>
            <a:ext cx="1186946" cy="1169551"/>
          </a:xfrm>
          <a:prstGeom prst="rect">
            <a:avLst/>
          </a:prstGeom>
          <a:noFill/>
        </p:spPr>
        <p:txBody>
          <a:bodyPr wrap="square" rtlCol="0">
            <a:spAutoFit/>
          </a:bodyPr>
          <a:lstStyle/>
          <a:p>
            <a:pPr algn="ctr"/>
            <a:r>
              <a:rPr lang="ja-JP" altLang="ja-JP" sz="1400" b="1">
                <a:solidFill>
                  <a:srgbClr val="60BA92"/>
                </a:solidFill>
              </a:rPr>
              <a:t>場</a:t>
            </a:r>
            <a:endParaRPr lang="en-US" altLang="ja-JP" sz="1400" b="1" dirty="0">
              <a:solidFill>
                <a:srgbClr val="60BA92"/>
              </a:solidFill>
            </a:endParaRPr>
          </a:p>
          <a:p>
            <a:pPr algn="ctr"/>
            <a:r>
              <a:rPr lang="ja-JP" altLang="ja-JP" sz="1400" b="1">
                <a:solidFill>
                  <a:srgbClr val="60BA92"/>
                </a:solidFill>
              </a:rPr>
              <a:t>環境</a:t>
            </a:r>
            <a:endParaRPr lang="en-US" altLang="ja-JP" sz="1400" b="1" dirty="0">
              <a:solidFill>
                <a:srgbClr val="60BA92"/>
              </a:solidFill>
            </a:endParaRPr>
          </a:p>
          <a:p>
            <a:pPr algn="ctr"/>
            <a:r>
              <a:rPr lang="ja-JP" altLang="ja-JP" sz="1400" b="1">
                <a:solidFill>
                  <a:srgbClr val="60BA92"/>
                </a:solidFill>
              </a:rPr>
              <a:t>拠点</a:t>
            </a:r>
            <a:endParaRPr lang="en-US" altLang="ja-JP" sz="1400" b="1" dirty="0">
              <a:solidFill>
                <a:srgbClr val="60BA92"/>
              </a:solidFill>
            </a:endParaRPr>
          </a:p>
          <a:p>
            <a:pPr algn="ctr"/>
            <a:r>
              <a:rPr lang="ja-JP" altLang="ja-JP" sz="1400" b="1">
                <a:solidFill>
                  <a:srgbClr val="60BA92"/>
                </a:solidFill>
              </a:rPr>
              <a:t>アクセス</a:t>
            </a:r>
            <a:endParaRPr lang="en-US" altLang="ja-JP" sz="1400" b="1" dirty="0">
              <a:solidFill>
                <a:srgbClr val="60BA92"/>
              </a:solidFill>
            </a:endParaRPr>
          </a:p>
          <a:p>
            <a:pPr algn="ctr"/>
            <a:r>
              <a:rPr lang="ja-JP" altLang="ja-JP" sz="1400" b="1">
                <a:solidFill>
                  <a:srgbClr val="60BA92"/>
                </a:solidFill>
              </a:rPr>
              <a:t>回遊</a:t>
            </a:r>
            <a:r>
              <a:rPr lang="ja-JP" altLang="ja-JP" sz="1400">
                <a:solidFill>
                  <a:srgbClr val="60BA92"/>
                </a:solidFill>
              </a:rPr>
              <a:t> </a:t>
            </a:r>
            <a:endParaRPr kumimoji="1" lang="ja-JP" altLang="en-US" sz="1400" b="1">
              <a:solidFill>
                <a:srgbClr val="60BA92"/>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346070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fontScale="55000" lnSpcReduction="20000"/>
      </a:bodyPr>
      <a:lstStyle>
        <a:defPPr algn="l">
          <a:defRPr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4100</Words>
  <Application>Microsoft Office PowerPoint</Application>
  <PresentationFormat>ユーザー設定</PresentationFormat>
  <Paragraphs>505</Paragraphs>
  <Slides>17</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Aptos</vt:lpstr>
      <vt:lpstr>Aptos Display</vt:lpstr>
      <vt:lpstr>BIZ UDPゴシック</vt:lpstr>
      <vt:lpstr>Meiryo UI</vt:lpstr>
      <vt:lpstr>メイリオ</vt:lpstr>
      <vt:lpstr>游ゴシック</vt:lpstr>
      <vt:lpstr>游ゴシック</vt:lpstr>
      <vt:lpstr>游ゴシック Light</vt:lpstr>
      <vt:lpstr>Yu Gothic Medium</vt:lpstr>
      <vt:lpstr>Arial</vt:lpstr>
      <vt:lpstr>Cambria</vt:lpstr>
      <vt:lpstr>Office テーマ</vt:lpstr>
      <vt:lpstr>千早赤阪村農と緑の活性化ビジョン（案）</vt:lpstr>
      <vt:lpstr>PowerPoint プレゼンテーション</vt:lpstr>
      <vt:lpstr>第1章｜千早赤阪村農と緑の活性化ビジョン（案）について </vt:lpstr>
      <vt:lpstr>第２章｜千早赤阪村を取り巻く環境 </vt:lpstr>
      <vt:lpstr>第2章｜千早赤阪村周辺を取り巻く環境 </vt:lpstr>
      <vt:lpstr>第3章｜基本理念と目標設定 </vt:lpstr>
      <vt:lpstr>第3章｜基本理念と目標設定 </vt:lpstr>
      <vt:lpstr>第３章｜基本理念と目標設定 </vt:lpstr>
      <vt:lpstr>第4章｜活性化に向けた具体的な取組</vt:lpstr>
      <vt:lpstr>第4章｜活性化に向けた具体的な取組</vt:lpstr>
      <vt:lpstr>第4章｜活性化に向けた具体的な取組</vt:lpstr>
      <vt:lpstr>第4章｜活性化に向けた具体的な取組</vt:lpstr>
      <vt:lpstr>第4章｜活性化に向けた具体的な取組</vt:lpstr>
      <vt:lpstr>第4章｜活性化に向けた具体的な取組</vt:lpstr>
      <vt:lpstr>第5章｜活性化ビジョン（案）の推進</vt:lpstr>
      <vt:lpstr>活性化に向けたロードマップ</vt:lpstr>
      <vt:lpstr>2拠点と回遊のイメージ図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2026-04-03T03:14:57Z</dcterms:created>
  <dcterms:modified xsi:type="dcterms:W3CDTF">2026-04-03T03:15:05Z</dcterms:modified>
  <cp:category/>
</cp:coreProperties>
</file>