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4" r:id="rId1"/>
  </p:sldMasterIdLst>
  <p:notesMasterIdLst>
    <p:notesMasterId r:id="rId3"/>
  </p:notesMasterIdLst>
  <p:sldIdLst>
    <p:sldId id="256" r:id="rId2"/>
  </p:sldIdLst>
  <p:sldSz cx="15119350"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B479"/>
    <a:srgbClr val="E57459"/>
    <a:srgbClr val="F3B9A1"/>
    <a:srgbClr val="E77D90"/>
    <a:srgbClr val="C787AF"/>
    <a:srgbClr val="EFA26D"/>
    <a:srgbClr val="F6FFE1"/>
    <a:srgbClr val="7DD23C"/>
    <a:srgbClr val="00BE78"/>
    <a:srgbClr val="9C6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4725" autoAdjust="0"/>
  </p:normalViewPr>
  <p:slideViewPr>
    <p:cSldViewPr snapToGrid="0">
      <p:cViewPr varScale="1">
        <p:scale>
          <a:sx n="61" d="100"/>
          <a:sy n="61" d="100"/>
        </p:scale>
        <p:origin x="1330" y="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5659" cy="498056"/>
          </a:xfrm>
          <a:prstGeom prst="rect">
            <a:avLst/>
          </a:prstGeom>
        </p:spPr>
        <p:txBody>
          <a:bodyPr vert="horz" lIns="91409" tIns="45705" rIns="91409" bIns="4570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3"/>
            <a:ext cx="2945659" cy="498056"/>
          </a:xfrm>
          <a:prstGeom prst="rect">
            <a:avLst/>
          </a:prstGeom>
        </p:spPr>
        <p:txBody>
          <a:bodyPr vert="horz" lIns="91409" tIns="45705" rIns="91409" bIns="45705" rtlCol="0"/>
          <a:lstStyle>
            <a:lvl1pPr algn="r">
              <a:defRPr sz="1200"/>
            </a:lvl1pPr>
          </a:lstStyle>
          <a:p>
            <a:fld id="{5232BE9A-5664-DE4C-A0A3-396FD1484ABD}" type="datetimeFigureOut">
              <a:rPr kumimoji="1" lang="ja-JP" altLang="en-US" smtClean="0"/>
              <a:t>2026/4/3</a:t>
            </a:fld>
            <a:endParaRPr kumimoji="1" lang="ja-JP" altLang="en-US"/>
          </a:p>
        </p:txBody>
      </p:sp>
      <p:sp>
        <p:nvSpPr>
          <p:cNvPr id="4" name="スライド イメージ プレースホルダー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09" tIns="45705" rIns="91409" bIns="45705"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09" tIns="45705" rIns="91409" bIns="457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28586"/>
            <a:ext cx="2945659" cy="498055"/>
          </a:xfrm>
          <a:prstGeom prst="rect">
            <a:avLst/>
          </a:prstGeom>
        </p:spPr>
        <p:txBody>
          <a:bodyPr vert="horz" lIns="91409" tIns="45705" rIns="91409" bIns="4570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6"/>
            <a:ext cx="2945659" cy="498055"/>
          </a:xfrm>
          <a:prstGeom prst="rect">
            <a:avLst/>
          </a:prstGeom>
        </p:spPr>
        <p:txBody>
          <a:bodyPr vert="horz" lIns="91409" tIns="45705" rIns="91409" bIns="45705" rtlCol="0" anchor="b"/>
          <a:lstStyle>
            <a:lvl1pPr algn="r">
              <a:defRPr sz="1200"/>
            </a:lvl1pPr>
          </a:lstStyle>
          <a:p>
            <a:fld id="{F9B2B0AE-3AE3-D74D-BA46-45F713479544}" type="slidenum">
              <a:rPr kumimoji="1" lang="ja-JP" altLang="en-US" smtClean="0"/>
              <a:t>‹#›</a:t>
            </a:fld>
            <a:endParaRPr kumimoji="1" lang="ja-JP" altLang="en-US"/>
          </a:p>
        </p:txBody>
      </p:sp>
    </p:spTree>
    <p:extLst>
      <p:ext uri="{BB962C8B-B14F-4D97-AF65-F5344CB8AC3E}">
        <p14:creationId xmlns:p14="http://schemas.microsoft.com/office/powerpoint/2010/main" val="10549295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B2B0AE-3AE3-D74D-BA46-45F713479544}" type="slidenum">
              <a:rPr kumimoji="1" lang="ja-JP" altLang="en-US" smtClean="0"/>
              <a:t>1</a:t>
            </a:fld>
            <a:endParaRPr kumimoji="1" lang="ja-JP" altLang="en-US"/>
          </a:p>
        </p:txBody>
      </p:sp>
    </p:spTree>
    <p:extLst>
      <p:ext uri="{BB962C8B-B14F-4D97-AF65-F5344CB8AC3E}">
        <p14:creationId xmlns:p14="http://schemas.microsoft.com/office/powerpoint/2010/main" val="2371371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426867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268452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201811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358535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tint val="82000"/>
                  </a:schemeClr>
                </a:solidFill>
              </a:defRPr>
            </a:lvl1pPr>
            <a:lvl2pPr marL="712775" indent="0">
              <a:buNone/>
              <a:defRPr sz="3118">
                <a:solidFill>
                  <a:schemeClr val="tx1">
                    <a:tint val="82000"/>
                  </a:schemeClr>
                </a:solidFill>
              </a:defRPr>
            </a:lvl2pPr>
            <a:lvl3pPr marL="1425550" indent="0">
              <a:buNone/>
              <a:defRPr sz="2806">
                <a:solidFill>
                  <a:schemeClr val="tx1">
                    <a:tint val="82000"/>
                  </a:schemeClr>
                </a:solidFill>
              </a:defRPr>
            </a:lvl3pPr>
            <a:lvl4pPr marL="2138324" indent="0">
              <a:buNone/>
              <a:defRPr sz="2494">
                <a:solidFill>
                  <a:schemeClr val="tx1">
                    <a:tint val="82000"/>
                  </a:schemeClr>
                </a:solidFill>
              </a:defRPr>
            </a:lvl4pPr>
            <a:lvl5pPr marL="2851099" indent="0">
              <a:buNone/>
              <a:defRPr sz="2494">
                <a:solidFill>
                  <a:schemeClr val="tx1">
                    <a:tint val="82000"/>
                  </a:schemeClr>
                </a:solidFill>
              </a:defRPr>
            </a:lvl5pPr>
            <a:lvl6pPr marL="3563874" indent="0">
              <a:buNone/>
              <a:defRPr sz="2494">
                <a:solidFill>
                  <a:schemeClr val="tx1">
                    <a:tint val="82000"/>
                  </a:schemeClr>
                </a:solidFill>
              </a:defRPr>
            </a:lvl6pPr>
            <a:lvl7pPr marL="4276649" indent="0">
              <a:buNone/>
              <a:defRPr sz="2494">
                <a:solidFill>
                  <a:schemeClr val="tx1">
                    <a:tint val="82000"/>
                  </a:schemeClr>
                </a:solidFill>
              </a:defRPr>
            </a:lvl7pPr>
            <a:lvl8pPr marL="4989424" indent="0">
              <a:buNone/>
              <a:defRPr sz="2494">
                <a:solidFill>
                  <a:schemeClr val="tx1">
                    <a:tint val="82000"/>
                  </a:schemeClr>
                </a:solidFill>
              </a:defRPr>
            </a:lvl8pPr>
            <a:lvl9pPr marL="5702198" indent="0">
              <a:buNone/>
              <a:defRPr sz="2494">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216813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192227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3285678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1694603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1208536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384858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A1B896-CD3D-4841-BC65-C69132834B04}" type="datetimeFigureOut">
              <a:rPr kumimoji="1" lang="ja-JP" altLang="en-US" smtClean="0"/>
              <a:t>2026/4/3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274118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82000"/>
                  </a:schemeClr>
                </a:solidFill>
              </a:defRPr>
            </a:lvl1pPr>
          </a:lstStyle>
          <a:p>
            <a:fld id="{34A1B896-CD3D-4841-BC65-C69132834B04}" type="datetimeFigureOut">
              <a:rPr kumimoji="1" lang="ja-JP" altLang="en-US" smtClean="0"/>
              <a:t>2026/4/3</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82000"/>
                  </a:schemeClr>
                </a:solidFill>
              </a:defRPr>
            </a:lvl1pPr>
          </a:lstStyle>
          <a:p>
            <a:fld id="{BCCA8760-FAEC-C049-AFFC-12EBDCD0F0F2}" type="slidenum">
              <a:rPr kumimoji="1" lang="ja-JP" altLang="en-US" smtClean="0"/>
              <a:t>‹#›</a:t>
            </a:fld>
            <a:endParaRPr kumimoji="1" lang="ja-JP" altLang="en-US"/>
          </a:p>
        </p:txBody>
      </p:sp>
    </p:spTree>
    <p:extLst>
      <p:ext uri="{BB962C8B-B14F-4D97-AF65-F5344CB8AC3E}">
        <p14:creationId xmlns:p14="http://schemas.microsoft.com/office/powerpoint/2010/main" val="34122884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emf"/><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0CD8C4D3-A614-CDEE-C815-A0A3D16C616C}"/>
              </a:ext>
            </a:extLst>
          </p:cNvPr>
          <p:cNvPicPr>
            <a:picLocks noChangeAspect="1"/>
          </p:cNvPicPr>
          <p:nvPr/>
        </p:nvPicPr>
        <p:blipFill>
          <a:blip r:embed="rId3" cstate="hqprint">
            <a:extLst>
              <a:ext uri="{28A0092B-C50C-407E-A947-70E740481C1C}">
                <a14:useLocalDpi xmlns:a14="http://schemas.microsoft.com/office/drawing/2010/main"/>
              </a:ext>
            </a:extLst>
          </a:blip>
          <a:srcRect/>
          <a:stretch>
            <a:fillRect/>
          </a:stretch>
        </p:blipFill>
        <p:spPr>
          <a:xfrm>
            <a:off x="5569866" y="7595545"/>
            <a:ext cx="2898572" cy="3021388"/>
          </a:xfrm>
          <a:prstGeom prst="rect">
            <a:avLst/>
          </a:prstGeom>
        </p:spPr>
      </p:pic>
      <p:sp>
        <p:nvSpPr>
          <p:cNvPr id="33" name="字幕 2">
            <a:extLst>
              <a:ext uri="{FF2B5EF4-FFF2-40B4-BE49-F238E27FC236}">
                <a16:creationId xmlns:a16="http://schemas.microsoft.com/office/drawing/2014/main" id="{53882EF4-0838-D542-82FA-5605461D7DA2}"/>
              </a:ext>
            </a:extLst>
          </p:cNvPr>
          <p:cNvSpPr txBox="1">
            <a:spLocks/>
          </p:cNvSpPr>
          <p:nvPr/>
        </p:nvSpPr>
        <p:spPr>
          <a:xfrm>
            <a:off x="364053" y="5866199"/>
            <a:ext cx="4902565" cy="3064104"/>
          </a:xfrm>
          <a:prstGeom prst="rect">
            <a:avLst/>
          </a:prstGeom>
          <a:noFill/>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lvl="0" algn="l"/>
            <a:r>
              <a:rPr lang="ja-JP" altLang="en-US" sz="1400" b="1" dirty="0">
                <a:solidFill>
                  <a:srgbClr val="52B479"/>
                </a:solidFill>
                <a:latin typeface="+mn-ea"/>
              </a:rPr>
              <a:t>①農林業振興</a:t>
            </a:r>
            <a:endParaRPr lang="en-US" altLang="ja-JP" sz="1400" b="1" dirty="0">
              <a:solidFill>
                <a:srgbClr val="52B479"/>
              </a:solidFill>
              <a:latin typeface="+mn-ea"/>
            </a:endParaRPr>
          </a:p>
          <a:p>
            <a:pPr lvl="0" algn="l">
              <a:lnSpc>
                <a:spcPct val="100000"/>
              </a:lnSpc>
              <a:spcBef>
                <a:spcPts val="0"/>
              </a:spcBef>
            </a:pPr>
            <a:r>
              <a:rPr lang="ja-JP" altLang="en-US" sz="1100" spc="-20" dirty="0">
                <a:solidFill>
                  <a:srgbClr val="52B479"/>
                </a:solidFill>
              </a:rPr>
              <a:t>　●</a:t>
            </a:r>
            <a:r>
              <a:rPr lang="ja-JP" altLang="en-US" sz="1100" b="1" dirty="0"/>
              <a:t>いちご農家や林業就業者など多様な担い手の確保・育成の推進</a:t>
            </a:r>
            <a:endParaRPr lang="en-US" altLang="ja-JP" sz="1100" b="1" dirty="0"/>
          </a:p>
          <a:p>
            <a:pPr lvl="0" algn="l">
              <a:lnSpc>
                <a:spcPct val="100000"/>
              </a:lnSpc>
              <a:spcBef>
                <a:spcPts val="0"/>
              </a:spcBef>
            </a:pPr>
            <a:r>
              <a:rPr lang="ja-JP" altLang="en-US" sz="1100" b="1" spc="-20" dirty="0">
                <a:solidFill>
                  <a:srgbClr val="52B479"/>
                </a:solidFill>
              </a:rPr>
              <a:t>　●</a:t>
            </a:r>
            <a:r>
              <a:rPr lang="ja-JP" altLang="en-US" sz="1100" b="1" dirty="0"/>
              <a:t>観光農園や特産品づくり、次世代フルーツや林産物を活用した地域</a:t>
            </a:r>
            <a:endParaRPr lang="en-US" altLang="ja-JP" sz="1100" b="1" dirty="0"/>
          </a:p>
          <a:p>
            <a:pPr lvl="0" algn="l">
              <a:lnSpc>
                <a:spcPct val="100000"/>
              </a:lnSpc>
              <a:spcBef>
                <a:spcPts val="0"/>
              </a:spcBef>
            </a:pPr>
            <a:r>
              <a:rPr lang="ja-JP" altLang="en-US" sz="1100" b="1" dirty="0"/>
              <a:t>　　ブランド強化による持続可能な農林業の展開</a:t>
            </a:r>
            <a:endParaRPr lang="en-US" altLang="ja-JP" sz="1100" b="1" dirty="0"/>
          </a:p>
          <a:p>
            <a:pPr lvl="0" algn="l">
              <a:spcBef>
                <a:spcPts val="1000"/>
              </a:spcBef>
            </a:pPr>
            <a:r>
              <a:rPr lang="ja-JP" altLang="en-US" sz="1400" b="1" dirty="0">
                <a:solidFill>
                  <a:srgbClr val="52B479"/>
                </a:solidFill>
                <a:latin typeface="+mn-ea"/>
              </a:rPr>
              <a:t>②拠点づくりと回遊促進 </a:t>
            </a:r>
            <a:endParaRPr lang="en-US" altLang="ja-JP" sz="1400" b="1" dirty="0">
              <a:solidFill>
                <a:srgbClr val="52B479"/>
              </a:solidFill>
              <a:latin typeface="+mn-ea"/>
            </a:endParaRPr>
          </a:p>
          <a:p>
            <a:pPr lvl="0" algn="l">
              <a:lnSpc>
                <a:spcPct val="100000"/>
              </a:lnSpc>
              <a:spcBef>
                <a:spcPts val="0"/>
              </a:spcBef>
            </a:pPr>
            <a:r>
              <a:rPr lang="ja-JP" altLang="en-US" sz="1100" spc="-20" dirty="0">
                <a:solidFill>
                  <a:srgbClr val="52B479"/>
                </a:solidFill>
              </a:rPr>
              <a:t>　●</a:t>
            </a:r>
            <a:r>
              <a:rPr lang="ja-JP" altLang="en-US" sz="1100" b="1" dirty="0"/>
              <a:t>金剛山周辺と楠公誕生地周辺を核として、豊かな自然・歴史・景観を</a:t>
            </a:r>
            <a:endParaRPr lang="en-US" altLang="ja-JP" sz="1100" b="1" dirty="0"/>
          </a:p>
          <a:p>
            <a:pPr lvl="0" algn="l">
              <a:lnSpc>
                <a:spcPct val="100000"/>
              </a:lnSpc>
              <a:spcBef>
                <a:spcPts val="0"/>
              </a:spcBef>
            </a:pPr>
            <a:r>
              <a:rPr lang="ja-JP" altLang="en-US" sz="1100" b="1" dirty="0"/>
              <a:t>　　活かした賑わい拠点を形成</a:t>
            </a:r>
            <a:endParaRPr lang="en-US" altLang="ja-JP" sz="1100" b="1" dirty="0"/>
          </a:p>
          <a:p>
            <a:pPr lvl="0" algn="l">
              <a:lnSpc>
                <a:spcPct val="100000"/>
              </a:lnSpc>
              <a:spcBef>
                <a:spcPts val="0"/>
              </a:spcBef>
            </a:pPr>
            <a:r>
              <a:rPr lang="ja-JP" altLang="en-US" sz="1100" b="1" spc="-20" dirty="0">
                <a:solidFill>
                  <a:srgbClr val="52B479"/>
                </a:solidFill>
              </a:rPr>
              <a:t>　●</a:t>
            </a:r>
            <a:r>
              <a:rPr lang="ja-JP" altLang="en-US" sz="1100" b="1" dirty="0"/>
              <a:t>道の駅ちはやあかさかと府民の森ちはや園地を連携（一元的）管理に</a:t>
            </a:r>
            <a:endParaRPr lang="en-US" altLang="ja-JP" sz="1100" b="1" dirty="0"/>
          </a:p>
          <a:p>
            <a:pPr lvl="0" algn="l">
              <a:lnSpc>
                <a:spcPct val="100000"/>
              </a:lnSpc>
              <a:spcBef>
                <a:spcPts val="0"/>
              </a:spcBef>
            </a:pPr>
            <a:r>
              <a:rPr lang="ja-JP" altLang="en-US" sz="1100" b="1" dirty="0"/>
              <a:t>　　より来訪者の村内回遊を促進</a:t>
            </a:r>
            <a:endParaRPr lang="en-US" altLang="ja-JP" sz="1100" b="1" dirty="0"/>
          </a:p>
          <a:p>
            <a:pPr lvl="0" algn="l">
              <a:spcBef>
                <a:spcPts val="1000"/>
              </a:spcBef>
            </a:pPr>
            <a:r>
              <a:rPr lang="ja-JP" altLang="en-US" sz="1400" b="1" dirty="0">
                <a:solidFill>
                  <a:srgbClr val="52B479"/>
                </a:solidFill>
              </a:rPr>
              <a:t>③賑わいづくり</a:t>
            </a:r>
            <a:endParaRPr lang="en-US" altLang="ja-JP" sz="1400" b="1" dirty="0">
              <a:solidFill>
                <a:srgbClr val="52B479"/>
              </a:solidFill>
            </a:endParaRPr>
          </a:p>
          <a:p>
            <a:pPr lvl="0" algn="l">
              <a:lnSpc>
                <a:spcPct val="100000"/>
              </a:lnSpc>
              <a:spcBef>
                <a:spcPts val="0"/>
              </a:spcBef>
            </a:pPr>
            <a:r>
              <a:rPr lang="ja-JP" altLang="en-US" sz="1100" spc="-20" dirty="0">
                <a:solidFill>
                  <a:srgbClr val="52B479"/>
                </a:solidFill>
              </a:rPr>
              <a:t>　●</a:t>
            </a:r>
            <a:r>
              <a:rPr lang="ja-JP" altLang="en-US" sz="1100" b="1" dirty="0"/>
              <a:t>自然・歴史・農体験を組み合わせ、“村ならではの特別な体験”を提供</a:t>
            </a:r>
            <a:endParaRPr lang="en-US" altLang="ja-JP" sz="1100" b="1" dirty="0"/>
          </a:p>
          <a:p>
            <a:pPr lvl="0" algn="l">
              <a:lnSpc>
                <a:spcPct val="100000"/>
              </a:lnSpc>
              <a:spcBef>
                <a:spcPts val="0"/>
              </a:spcBef>
            </a:pPr>
            <a:r>
              <a:rPr lang="ja-JP" altLang="en-US" sz="1100" b="1" dirty="0"/>
              <a:t>　　することで、持続的な賑わいを創出</a:t>
            </a:r>
            <a:endParaRPr lang="en-US" altLang="ja-JP" sz="1100" b="1" dirty="0"/>
          </a:p>
          <a:p>
            <a:pPr lvl="0" algn="l">
              <a:spcBef>
                <a:spcPts val="1000"/>
              </a:spcBef>
            </a:pPr>
            <a:r>
              <a:rPr lang="ja-JP" altLang="en-US" sz="1400" b="1" dirty="0">
                <a:solidFill>
                  <a:srgbClr val="52B479"/>
                </a:solidFill>
              </a:rPr>
              <a:t>④南河内広域の連携</a:t>
            </a:r>
            <a:endParaRPr lang="en-US" altLang="ja-JP" sz="1400" b="1" dirty="0">
              <a:solidFill>
                <a:srgbClr val="52B479"/>
              </a:solidFill>
            </a:endParaRPr>
          </a:p>
          <a:p>
            <a:pPr lvl="0" algn="l">
              <a:lnSpc>
                <a:spcPct val="100000"/>
              </a:lnSpc>
              <a:spcBef>
                <a:spcPts val="0"/>
              </a:spcBef>
            </a:pPr>
            <a:r>
              <a:rPr lang="ja-JP" altLang="en-US" sz="1100" spc="-20" dirty="0">
                <a:solidFill>
                  <a:srgbClr val="52B479"/>
                </a:solidFill>
              </a:rPr>
              <a:t>　●</a:t>
            </a:r>
            <a:r>
              <a:rPr lang="ja-JP" altLang="en-US" sz="1100" b="1" dirty="0"/>
              <a:t>農産物の販売促進イベントや体験型イベントの開催、広域ブランドの</a:t>
            </a:r>
            <a:endParaRPr lang="en-US" altLang="ja-JP" sz="1100" b="1" dirty="0"/>
          </a:p>
          <a:p>
            <a:pPr lvl="0" algn="l">
              <a:lnSpc>
                <a:spcPct val="100000"/>
              </a:lnSpc>
              <a:spcBef>
                <a:spcPts val="0"/>
              </a:spcBef>
            </a:pPr>
            <a:r>
              <a:rPr lang="ja-JP" altLang="en-US" sz="1100" b="1" dirty="0"/>
              <a:t>　　形成、アクセス</a:t>
            </a:r>
            <a:r>
              <a:rPr lang="ja-JP" altLang="en-US" sz="1100" b="1"/>
              <a:t>向上を推進</a:t>
            </a:r>
            <a:endParaRPr lang="en-US" altLang="ja-JP" sz="1100" b="1" dirty="0"/>
          </a:p>
          <a:p>
            <a:pPr lvl="0" algn="l">
              <a:lnSpc>
                <a:spcPct val="100000"/>
              </a:lnSpc>
              <a:spcBef>
                <a:spcPts val="0"/>
              </a:spcBef>
            </a:pPr>
            <a:endParaRPr lang="en-US" altLang="ja-JP" sz="1100" b="1" dirty="0"/>
          </a:p>
          <a:p>
            <a:pPr lvl="0" algn="l">
              <a:lnSpc>
                <a:spcPct val="100000"/>
              </a:lnSpc>
              <a:spcBef>
                <a:spcPts val="0"/>
              </a:spcBef>
            </a:pPr>
            <a:endParaRPr lang="en-US" altLang="ja-JP" sz="1100" b="1" dirty="0"/>
          </a:p>
          <a:p>
            <a:pPr lvl="0" algn="l">
              <a:lnSpc>
                <a:spcPct val="100000"/>
              </a:lnSpc>
              <a:spcBef>
                <a:spcPts val="0"/>
              </a:spcBef>
            </a:pPr>
            <a:endParaRPr lang="en-US" altLang="ja-JP" sz="1100" b="1" dirty="0"/>
          </a:p>
        </p:txBody>
      </p:sp>
      <p:sp>
        <p:nvSpPr>
          <p:cNvPr id="127" name="正方形/長方形 126">
            <a:extLst>
              <a:ext uri="{FF2B5EF4-FFF2-40B4-BE49-F238E27FC236}">
                <a16:creationId xmlns:a16="http://schemas.microsoft.com/office/drawing/2014/main" id="{F284B6A3-3A06-4E04-6ABA-72CEF8DACAB7}"/>
              </a:ext>
            </a:extLst>
          </p:cNvPr>
          <p:cNvSpPr/>
          <p:nvPr/>
        </p:nvSpPr>
        <p:spPr>
          <a:xfrm>
            <a:off x="8693899" y="583"/>
            <a:ext cx="6444437" cy="10691230"/>
          </a:xfrm>
          <a:prstGeom prst="rect">
            <a:avLst/>
          </a:prstGeom>
          <a:solidFill>
            <a:srgbClr val="F7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a:t>0</a:t>
            </a:r>
            <a:endParaRPr kumimoji="1" lang="ja-JP" altLang="en-US"/>
          </a:p>
        </p:txBody>
      </p:sp>
      <p:cxnSp>
        <p:nvCxnSpPr>
          <p:cNvPr id="400" name="直線コネクタ 399">
            <a:extLst>
              <a:ext uri="{FF2B5EF4-FFF2-40B4-BE49-F238E27FC236}">
                <a16:creationId xmlns:a16="http://schemas.microsoft.com/office/drawing/2014/main" id="{6CC83E23-6EAA-7200-027C-7C084C0D0E95}"/>
              </a:ext>
            </a:extLst>
          </p:cNvPr>
          <p:cNvCxnSpPr>
            <a:cxnSpLocks/>
          </p:cNvCxnSpPr>
          <p:nvPr/>
        </p:nvCxnSpPr>
        <p:spPr>
          <a:xfrm>
            <a:off x="8469620" y="2278059"/>
            <a:ext cx="535270" cy="0"/>
          </a:xfrm>
          <a:prstGeom prst="line">
            <a:avLst/>
          </a:prstGeom>
          <a:ln w="25400">
            <a:solidFill>
              <a:srgbClr val="E57459"/>
            </a:solidFill>
          </a:ln>
        </p:spPr>
        <p:style>
          <a:lnRef idx="2">
            <a:schemeClr val="accent1"/>
          </a:lnRef>
          <a:fillRef idx="0">
            <a:schemeClr val="accent1"/>
          </a:fillRef>
          <a:effectRef idx="1">
            <a:schemeClr val="accent1"/>
          </a:effectRef>
          <a:fontRef idx="minor">
            <a:schemeClr val="tx1"/>
          </a:fontRef>
        </p:style>
      </p:cxnSp>
      <p:cxnSp>
        <p:nvCxnSpPr>
          <p:cNvPr id="372" name="カギ線コネクタ 371">
            <a:extLst>
              <a:ext uri="{FF2B5EF4-FFF2-40B4-BE49-F238E27FC236}">
                <a16:creationId xmlns:a16="http://schemas.microsoft.com/office/drawing/2014/main" id="{176F6693-5A56-6925-1113-73290A7F27F7}"/>
              </a:ext>
            </a:extLst>
          </p:cNvPr>
          <p:cNvCxnSpPr>
            <a:cxnSpLocks/>
            <a:endCxn id="375" idx="3"/>
          </p:cNvCxnSpPr>
          <p:nvPr/>
        </p:nvCxnSpPr>
        <p:spPr>
          <a:xfrm rot="5400000">
            <a:off x="6154895" y="6002170"/>
            <a:ext cx="3487110" cy="1326596"/>
          </a:xfrm>
          <a:prstGeom prst="bentConnector2">
            <a:avLst/>
          </a:prstGeom>
          <a:ln w="25400">
            <a:solidFill>
              <a:srgbClr val="E57459"/>
            </a:solidFill>
          </a:ln>
        </p:spPr>
        <p:style>
          <a:lnRef idx="2">
            <a:schemeClr val="accent1"/>
          </a:lnRef>
          <a:fillRef idx="0">
            <a:schemeClr val="accent1"/>
          </a:fillRef>
          <a:effectRef idx="1">
            <a:schemeClr val="accent1"/>
          </a:effectRef>
          <a:fontRef idx="minor">
            <a:schemeClr val="tx1"/>
          </a:fontRef>
        </p:style>
      </p:cxnSp>
      <p:sp>
        <p:nvSpPr>
          <p:cNvPr id="35" name="角丸四角形 34">
            <a:extLst>
              <a:ext uri="{FF2B5EF4-FFF2-40B4-BE49-F238E27FC236}">
                <a16:creationId xmlns:a16="http://schemas.microsoft.com/office/drawing/2014/main" id="{B00FB4E9-8CF7-EAFE-F963-4586F99F7177}"/>
              </a:ext>
            </a:extLst>
          </p:cNvPr>
          <p:cNvSpPr/>
          <p:nvPr/>
        </p:nvSpPr>
        <p:spPr>
          <a:xfrm>
            <a:off x="234234" y="1110832"/>
            <a:ext cx="8038619" cy="288000"/>
          </a:xfrm>
          <a:prstGeom prst="roundRect">
            <a:avLst/>
          </a:prstGeom>
          <a:solidFill>
            <a:srgbClr val="7DD23C">
              <a:alpha val="10000"/>
            </a:srgbClr>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4040" eaLnBrk="0" fontAlgn="base" hangingPunct="0">
              <a:spcBef>
                <a:spcPct val="0"/>
              </a:spcBef>
              <a:spcAft>
                <a:spcPts val="200"/>
              </a:spcAft>
            </a:pPr>
            <a:r>
              <a:rPr lang="ja-JP" altLang="en-US" sz="1200" b="1" spc="300" dirty="0">
                <a:solidFill>
                  <a:srgbClr val="52B479"/>
                </a:solidFill>
                <a:latin typeface="+mn-ea"/>
                <a:cs typeface="A-OTF Midashi Go MB31 Pro MB31" panose="020B0600000000000000" pitchFamily="34" charset="-128"/>
              </a:rPr>
              <a:t>千早赤阪村の農と緑の現状について</a:t>
            </a:r>
            <a:endParaRPr lang="ja-JP" altLang="en-US" sz="1200" b="1" spc="100" dirty="0">
              <a:solidFill>
                <a:srgbClr val="52B479"/>
              </a:solidFill>
              <a:latin typeface="+mn-ea"/>
              <a:cs typeface="A-OTF Midashi Go MB31 Pro MB31" panose="020B0600000000000000" pitchFamily="34" charset="-128"/>
            </a:endParaRPr>
          </a:p>
        </p:txBody>
      </p:sp>
      <p:sp>
        <p:nvSpPr>
          <p:cNvPr id="44" name="テキスト ボックス 43">
            <a:extLst>
              <a:ext uri="{FF2B5EF4-FFF2-40B4-BE49-F238E27FC236}">
                <a16:creationId xmlns:a16="http://schemas.microsoft.com/office/drawing/2014/main" id="{4D227224-0BBF-A9E0-41EA-264CC102C22D}"/>
              </a:ext>
            </a:extLst>
          </p:cNvPr>
          <p:cNvSpPr txBox="1"/>
          <p:nvPr/>
        </p:nvSpPr>
        <p:spPr>
          <a:xfrm>
            <a:off x="5137802" y="151618"/>
            <a:ext cx="3384000" cy="261610"/>
          </a:xfrm>
          <a:prstGeom prst="rect">
            <a:avLst/>
          </a:prstGeom>
          <a:noFill/>
        </p:spPr>
        <p:txBody>
          <a:bodyPr wrap="square" rtlCol="0">
            <a:spAutoFit/>
          </a:bodyPr>
          <a:lstStyle/>
          <a:p>
            <a:r>
              <a:rPr lang="ja-JP" altLang="en-US" sz="1100" b="1">
                <a:solidFill>
                  <a:schemeClr val="bg2">
                    <a:lumMod val="25000"/>
                  </a:schemeClr>
                </a:solidFill>
              </a:rPr>
              <a:t>農</a:t>
            </a:r>
            <a:r>
              <a:rPr lang="ja-JP" altLang="en-US" sz="1100" b="1" dirty="0">
                <a:solidFill>
                  <a:schemeClr val="bg2">
                    <a:lumMod val="25000"/>
                  </a:schemeClr>
                </a:solidFill>
              </a:rPr>
              <a:t>と緑の活性化ビジョン（案）とは・・・</a:t>
            </a:r>
            <a:endParaRPr kumimoji="1" lang="ja-JP" altLang="en-US" sz="1100" dirty="0">
              <a:solidFill>
                <a:schemeClr val="bg2">
                  <a:lumMod val="25000"/>
                </a:schemeClr>
              </a:solidFill>
            </a:endParaRPr>
          </a:p>
        </p:txBody>
      </p:sp>
      <p:sp>
        <p:nvSpPr>
          <p:cNvPr id="77" name="字幕 2">
            <a:extLst>
              <a:ext uri="{FF2B5EF4-FFF2-40B4-BE49-F238E27FC236}">
                <a16:creationId xmlns:a16="http://schemas.microsoft.com/office/drawing/2014/main" id="{2A5DDCEF-6A0D-1824-0096-EA1DB95CFE6A}"/>
              </a:ext>
            </a:extLst>
          </p:cNvPr>
          <p:cNvSpPr txBox="1">
            <a:spLocks/>
          </p:cNvSpPr>
          <p:nvPr/>
        </p:nvSpPr>
        <p:spPr>
          <a:xfrm>
            <a:off x="117014" y="4297587"/>
            <a:ext cx="768981" cy="232018"/>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endParaRPr lang="ja-JP" altLang="en-US" sz="1050" b="1" dirty="0">
              <a:solidFill>
                <a:schemeClr val="bg2">
                  <a:lumMod val="50000"/>
                </a:schemeClr>
              </a:solidFill>
              <a:latin typeface="+mn-ea"/>
            </a:endParaRPr>
          </a:p>
        </p:txBody>
      </p:sp>
      <p:sp>
        <p:nvSpPr>
          <p:cNvPr id="12" name="字幕 2">
            <a:extLst>
              <a:ext uri="{FF2B5EF4-FFF2-40B4-BE49-F238E27FC236}">
                <a16:creationId xmlns:a16="http://schemas.microsoft.com/office/drawing/2014/main" id="{89869B49-54DA-7D57-C211-69C1F3CE7FBB}"/>
              </a:ext>
            </a:extLst>
          </p:cNvPr>
          <p:cNvSpPr txBox="1">
            <a:spLocks/>
          </p:cNvSpPr>
          <p:nvPr/>
        </p:nvSpPr>
        <p:spPr>
          <a:xfrm>
            <a:off x="623430" y="7396267"/>
            <a:ext cx="4658381" cy="1526333"/>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lvl="0" algn="l">
              <a:lnSpc>
                <a:spcPct val="100000"/>
              </a:lnSpc>
              <a:spcBef>
                <a:spcPts val="0"/>
              </a:spcBef>
            </a:pPr>
            <a:endParaRPr lang="en-US" altLang="ja-JP" sz="1100" dirty="0"/>
          </a:p>
          <a:p>
            <a:pPr lvl="0" algn="l">
              <a:lnSpc>
                <a:spcPct val="100000"/>
              </a:lnSpc>
              <a:spcBef>
                <a:spcPts val="0"/>
              </a:spcBef>
            </a:pPr>
            <a:endParaRPr lang="ja-JP" altLang="en-US" sz="1100" dirty="0"/>
          </a:p>
        </p:txBody>
      </p:sp>
      <p:sp>
        <p:nvSpPr>
          <p:cNvPr id="68" name="テキスト ボックス 67">
            <a:extLst>
              <a:ext uri="{FF2B5EF4-FFF2-40B4-BE49-F238E27FC236}">
                <a16:creationId xmlns:a16="http://schemas.microsoft.com/office/drawing/2014/main" id="{1F6BDEAB-FCDA-D974-1711-1517DA79D96E}"/>
              </a:ext>
            </a:extLst>
          </p:cNvPr>
          <p:cNvSpPr txBox="1"/>
          <p:nvPr/>
        </p:nvSpPr>
        <p:spPr>
          <a:xfrm>
            <a:off x="9064537" y="734552"/>
            <a:ext cx="4488652" cy="261610"/>
          </a:xfrm>
          <a:prstGeom prst="rect">
            <a:avLst/>
          </a:prstGeom>
          <a:noFill/>
        </p:spPr>
        <p:txBody>
          <a:bodyPr wrap="square" rtlCol="0">
            <a:spAutoFit/>
          </a:bodyPr>
          <a:lstStyle/>
          <a:p>
            <a:r>
              <a:rPr lang="ja-JP" altLang="en-US" sz="1100" b="1" spc="-50" dirty="0">
                <a:solidFill>
                  <a:schemeClr val="bg2">
                    <a:lumMod val="25000"/>
                  </a:schemeClr>
                </a:solidFill>
              </a:rPr>
              <a:t>実施をめざす年度に応じて、短期、中期、長期に分類</a:t>
            </a:r>
            <a:endParaRPr kumimoji="1" lang="ja-JP" altLang="en-US" sz="1100" spc="-50" dirty="0"/>
          </a:p>
        </p:txBody>
      </p:sp>
      <p:sp>
        <p:nvSpPr>
          <p:cNvPr id="69" name="ホームベース 68">
            <a:extLst>
              <a:ext uri="{FF2B5EF4-FFF2-40B4-BE49-F238E27FC236}">
                <a16:creationId xmlns:a16="http://schemas.microsoft.com/office/drawing/2014/main" id="{47A37F7E-D4CB-1972-4CC8-E4D9AC412CDE}"/>
              </a:ext>
            </a:extLst>
          </p:cNvPr>
          <p:cNvSpPr/>
          <p:nvPr/>
        </p:nvSpPr>
        <p:spPr>
          <a:xfrm>
            <a:off x="9323598" y="965106"/>
            <a:ext cx="1800000" cy="216000"/>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短期</a:t>
            </a:r>
            <a:endParaRPr kumimoji="1" lang="ja-JP" altLang="en-US" sz="1050" dirty="0">
              <a:solidFill>
                <a:schemeClr val="bg1"/>
              </a:solidFill>
            </a:endParaRPr>
          </a:p>
        </p:txBody>
      </p:sp>
      <p:sp>
        <p:nvSpPr>
          <p:cNvPr id="81" name="テキスト ボックス 80">
            <a:extLst>
              <a:ext uri="{FF2B5EF4-FFF2-40B4-BE49-F238E27FC236}">
                <a16:creationId xmlns:a16="http://schemas.microsoft.com/office/drawing/2014/main" id="{809EE023-366D-B3FF-01F2-FEBD9012CA7A}"/>
              </a:ext>
            </a:extLst>
          </p:cNvPr>
          <p:cNvSpPr txBox="1"/>
          <p:nvPr/>
        </p:nvSpPr>
        <p:spPr>
          <a:xfrm>
            <a:off x="9163730" y="1140809"/>
            <a:ext cx="2101324" cy="253916"/>
          </a:xfrm>
          <a:prstGeom prst="rect">
            <a:avLst/>
          </a:prstGeom>
          <a:noFill/>
        </p:spPr>
        <p:txBody>
          <a:bodyPr wrap="square" rtlCol="0">
            <a:spAutoFit/>
          </a:bodyPr>
          <a:lstStyle/>
          <a:p>
            <a:pPr algn="ctr"/>
            <a:r>
              <a:rPr lang="ja-JP" altLang="en-US" sz="1050" spc="-20" dirty="0">
                <a:solidFill>
                  <a:schemeClr val="bg2">
                    <a:lumMod val="25000"/>
                  </a:schemeClr>
                </a:solidFill>
                <a:latin typeface="+mn-ea"/>
              </a:rPr>
              <a:t>令和</a:t>
            </a:r>
            <a:r>
              <a:rPr lang="en-US" altLang="ja-JP" sz="1050" spc="-20" dirty="0">
                <a:solidFill>
                  <a:schemeClr val="bg2">
                    <a:lumMod val="25000"/>
                  </a:schemeClr>
                </a:solidFill>
                <a:latin typeface="+mn-ea"/>
              </a:rPr>
              <a:t>8</a:t>
            </a:r>
            <a:r>
              <a:rPr lang="ja-JP" altLang="en-US" sz="1050" spc="-20" dirty="0">
                <a:solidFill>
                  <a:schemeClr val="bg2">
                    <a:lumMod val="25000"/>
                  </a:schemeClr>
                </a:solidFill>
                <a:latin typeface="+mn-ea"/>
              </a:rPr>
              <a:t>・９年度</a:t>
            </a:r>
            <a:r>
              <a:rPr lang="ja-JP" altLang="en-US" sz="900" spc="-20" dirty="0">
                <a:solidFill>
                  <a:schemeClr val="bg2">
                    <a:lumMod val="25000"/>
                  </a:schemeClr>
                </a:solidFill>
                <a:latin typeface="+mn-ea"/>
              </a:rPr>
              <a:t>（継続事業含む）</a:t>
            </a:r>
            <a:endParaRPr kumimoji="1" lang="ja-JP" altLang="en-US" sz="900" dirty="0">
              <a:latin typeface="+mn-ea"/>
            </a:endParaRPr>
          </a:p>
        </p:txBody>
      </p:sp>
      <p:sp>
        <p:nvSpPr>
          <p:cNvPr id="82" name="テキスト ボックス 81">
            <a:extLst>
              <a:ext uri="{FF2B5EF4-FFF2-40B4-BE49-F238E27FC236}">
                <a16:creationId xmlns:a16="http://schemas.microsoft.com/office/drawing/2014/main" id="{769B6143-FBA5-D1CF-9E6A-7CED283C0D93}"/>
              </a:ext>
            </a:extLst>
          </p:cNvPr>
          <p:cNvSpPr txBox="1"/>
          <p:nvPr/>
        </p:nvSpPr>
        <p:spPr>
          <a:xfrm>
            <a:off x="11403398" y="1128784"/>
            <a:ext cx="1342486" cy="253916"/>
          </a:xfrm>
          <a:prstGeom prst="rect">
            <a:avLst/>
          </a:prstGeom>
          <a:noFill/>
        </p:spPr>
        <p:txBody>
          <a:bodyPr wrap="square" rtlCol="0">
            <a:spAutoFit/>
          </a:bodyPr>
          <a:lstStyle/>
          <a:p>
            <a:pPr algn="ctr"/>
            <a:r>
              <a:rPr lang="ja-JP" altLang="en-US" sz="1050" spc="-20" dirty="0">
                <a:solidFill>
                  <a:schemeClr val="bg2">
                    <a:lumMod val="25000"/>
                  </a:schemeClr>
                </a:solidFill>
              </a:rPr>
              <a:t>令和</a:t>
            </a:r>
            <a:r>
              <a:rPr lang="en-US" altLang="ja-JP" sz="1050" spc="-20" dirty="0">
                <a:solidFill>
                  <a:schemeClr val="bg2">
                    <a:lumMod val="25000"/>
                  </a:schemeClr>
                </a:solidFill>
              </a:rPr>
              <a:t>10</a:t>
            </a:r>
            <a:r>
              <a:rPr lang="ja-JP" altLang="en-US" sz="1050" spc="-20" dirty="0">
                <a:solidFill>
                  <a:schemeClr val="bg2">
                    <a:lumMod val="25000"/>
                  </a:schemeClr>
                </a:solidFill>
              </a:rPr>
              <a:t>～</a:t>
            </a:r>
            <a:r>
              <a:rPr lang="en-US" altLang="ja-JP" sz="1050" spc="-20" dirty="0">
                <a:solidFill>
                  <a:schemeClr val="bg2">
                    <a:lumMod val="25000"/>
                  </a:schemeClr>
                </a:solidFill>
              </a:rPr>
              <a:t>12</a:t>
            </a:r>
            <a:r>
              <a:rPr lang="ja-JP" altLang="en-US" sz="1050" spc="-20" dirty="0">
                <a:solidFill>
                  <a:schemeClr val="bg2">
                    <a:lumMod val="25000"/>
                  </a:schemeClr>
                </a:solidFill>
              </a:rPr>
              <a:t>年度</a:t>
            </a:r>
            <a:endParaRPr kumimoji="1" lang="ja-JP" altLang="en-US" sz="1050" dirty="0"/>
          </a:p>
        </p:txBody>
      </p:sp>
      <p:sp>
        <p:nvSpPr>
          <p:cNvPr id="98" name="ホームベース 97">
            <a:extLst>
              <a:ext uri="{FF2B5EF4-FFF2-40B4-BE49-F238E27FC236}">
                <a16:creationId xmlns:a16="http://schemas.microsoft.com/office/drawing/2014/main" id="{8736DC41-F2EB-DE15-3CDD-318EE9AB0849}"/>
              </a:ext>
            </a:extLst>
          </p:cNvPr>
          <p:cNvSpPr/>
          <p:nvPr/>
        </p:nvSpPr>
        <p:spPr>
          <a:xfrm>
            <a:off x="11178145" y="953556"/>
            <a:ext cx="1800000" cy="216000"/>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中期</a:t>
            </a:r>
            <a:endParaRPr kumimoji="1" lang="ja-JP" altLang="en-US" sz="1050" dirty="0">
              <a:solidFill>
                <a:schemeClr val="bg1"/>
              </a:solidFill>
            </a:endParaRPr>
          </a:p>
        </p:txBody>
      </p:sp>
      <p:sp>
        <p:nvSpPr>
          <p:cNvPr id="99" name="ホームベース 98">
            <a:extLst>
              <a:ext uri="{FF2B5EF4-FFF2-40B4-BE49-F238E27FC236}">
                <a16:creationId xmlns:a16="http://schemas.microsoft.com/office/drawing/2014/main" id="{55ED02F0-F26F-2BAB-8892-FF1D2E435597}"/>
              </a:ext>
            </a:extLst>
          </p:cNvPr>
          <p:cNvSpPr/>
          <p:nvPr/>
        </p:nvSpPr>
        <p:spPr>
          <a:xfrm>
            <a:off x="13038986" y="957387"/>
            <a:ext cx="1800000" cy="216000"/>
          </a:xfrm>
          <a:prstGeom prst="homePlat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長期</a:t>
            </a:r>
            <a:endParaRPr kumimoji="1" lang="ja-JP" altLang="en-US" sz="1050" dirty="0">
              <a:solidFill>
                <a:schemeClr val="bg1"/>
              </a:solidFill>
            </a:endParaRPr>
          </a:p>
        </p:txBody>
      </p:sp>
      <p:sp>
        <p:nvSpPr>
          <p:cNvPr id="169" name="テキスト ボックス 168">
            <a:extLst>
              <a:ext uri="{FF2B5EF4-FFF2-40B4-BE49-F238E27FC236}">
                <a16:creationId xmlns:a16="http://schemas.microsoft.com/office/drawing/2014/main" id="{FA83C59C-F754-FFA6-BCB8-361B3AA6FAD7}"/>
              </a:ext>
            </a:extLst>
          </p:cNvPr>
          <p:cNvSpPr txBox="1"/>
          <p:nvPr/>
        </p:nvSpPr>
        <p:spPr>
          <a:xfrm>
            <a:off x="13269769" y="1136705"/>
            <a:ext cx="1342486" cy="253916"/>
          </a:xfrm>
          <a:prstGeom prst="rect">
            <a:avLst/>
          </a:prstGeom>
          <a:noFill/>
        </p:spPr>
        <p:txBody>
          <a:bodyPr wrap="square" rtlCol="0">
            <a:spAutoFit/>
          </a:bodyPr>
          <a:lstStyle/>
          <a:p>
            <a:pPr algn="ctr"/>
            <a:r>
              <a:rPr lang="ja-JP" altLang="en-US" sz="1050" spc="-20" dirty="0">
                <a:solidFill>
                  <a:schemeClr val="bg2">
                    <a:lumMod val="25000"/>
                  </a:schemeClr>
                </a:solidFill>
              </a:rPr>
              <a:t>令和</a:t>
            </a:r>
            <a:r>
              <a:rPr lang="en-US" altLang="ja-JP" sz="1050" spc="-20" dirty="0">
                <a:solidFill>
                  <a:schemeClr val="bg2">
                    <a:lumMod val="25000"/>
                  </a:schemeClr>
                </a:solidFill>
              </a:rPr>
              <a:t>13</a:t>
            </a:r>
            <a:r>
              <a:rPr lang="ja-JP" altLang="en-US" sz="1050" spc="-20" dirty="0">
                <a:solidFill>
                  <a:schemeClr val="bg2">
                    <a:lumMod val="25000"/>
                  </a:schemeClr>
                </a:solidFill>
              </a:rPr>
              <a:t>年度以降</a:t>
            </a:r>
            <a:endParaRPr kumimoji="1" lang="ja-JP" altLang="en-US" sz="1050" dirty="0"/>
          </a:p>
        </p:txBody>
      </p:sp>
      <p:sp>
        <p:nvSpPr>
          <p:cNvPr id="254" name="三角形 253">
            <a:extLst>
              <a:ext uri="{FF2B5EF4-FFF2-40B4-BE49-F238E27FC236}">
                <a16:creationId xmlns:a16="http://schemas.microsoft.com/office/drawing/2014/main" id="{CC742A02-6259-4B35-BCA2-F71D230D43FC}"/>
              </a:ext>
            </a:extLst>
          </p:cNvPr>
          <p:cNvSpPr/>
          <p:nvPr/>
        </p:nvSpPr>
        <p:spPr>
          <a:xfrm rot="16200000">
            <a:off x="8094801" y="9547280"/>
            <a:ext cx="180000" cy="216000"/>
          </a:xfrm>
          <a:prstGeom prst="triangl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1" name="カギ線コネクタ 50">
            <a:extLst>
              <a:ext uri="{FF2B5EF4-FFF2-40B4-BE49-F238E27FC236}">
                <a16:creationId xmlns:a16="http://schemas.microsoft.com/office/drawing/2014/main" id="{7C999E26-9BBE-5918-BDE8-6783411B52E6}"/>
              </a:ext>
            </a:extLst>
          </p:cNvPr>
          <p:cNvCxnSpPr>
            <a:cxnSpLocks/>
            <a:stCxn id="119" idx="1"/>
            <a:endCxn id="254" idx="3"/>
          </p:cNvCxnSpPr>
          <p:nvPr/>
        </p:nvCxnSpPr>
        <p:spPr>
          <a:xfrm rot="10800000" flipV="1">
            <a:off x="8292802" y="6200636"/>
            <a:ext cx="586111" cy="3454644"/>
          </a:xfrm>
          <a:prstGeom prst="bentConnector3">
            <a:avLst>
              <a:gd name="adj1" fmla="val 38326"/>
            </a:avLst>
          </a:prstGeom>
          <a:ln w="25400">
            <a:solidFill>
              <a:srgbClr val="E57459"/>
            </a:solidFill>
          </a:ln>
        </p:spPr>
        <p:style>
          <a:lnRef idx="2">
            <a:schemeClr val="accent1"/>
          </a:lnRef>
          <a:fillRef idx="0">
            <a:schemeClr val="accent1"/>
          </a:fillRef>
          <a:effectRef idx="1">
            <a:schemeClr val="accent1"/>
          </a:effectRef>
          <a:fontRef idx="minor">
            <a:schemeClr val="tx1"/>
          </a:fontRef>
        </p:style>
      </p:cxnSp>
      <p:sp>
        <p:nvSpPr>
          <p:cNvPr id="192" name="字幕 2">
            <a:extLst>
              <a:ext uri="{FF2B5EF4-FFF2-40B4-BE49-F238E27FC236}">
                <a16:creationId xmlns:a16="http://schemas.microsoft.com/office/drawing/2014/main" id="{1319C9E9-3F10-4335-AB55-BC58AAE9251C}"/>
              </a:ext>
            </a:extLst>
          </p:cNvPr>
          <p:cNvSpPr txBox="1">
            <a:spLocks/>
          </p:cNvSpPr>
          <p:nvPr/>
        </p:nvSpPr>
        <p:spPr>
          <a:xfrm>
            <a:off x="5088488" y="431301"/>
            <a:ext cx="3587703" cy="719684"/>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spcBef>
                <a:spcPts val="1000"/>
              </a:spcBef>
            </a:pPr>
            <a:r>
              <a:rPr lang="ja-JP" altLang="en-US" sz="1200" spc="-50" dirty="0"/>
              <a:t>農と緑の取組を通じて村全体の活性化を図るため、村と府がこの目標の実現に向けて連携しながら取り組んでいく内容を取りまとめたもの</a:t>
            </a:r>
          </a:p>
        </p:txBody>
      </p:sp>
      <p:sp>
        <p:nvSpPr>
          <p:cNvPr id="170" name="角丸四角形 169">
            <a:extLst>
              <a:ext uri="{FF2B5EF4-FFF2-40B4-BE49-F238E27FC236}">
                <a16:creationId xmlns:a16="http://schemas.microsoft.com/office/drawing/2014/main" id="{9640A1A0-D9B4-06F3-15A7-E339F4AD6B4D}"/>
              </a:ext>
            </a:extLst>
          </p:cNvPr>
          <p:cNvSpPr/>
          <p:nvPr/>
        </p:nvSpPr>
        <p:spPr>
          <a:xfrm>
            <a:off x="8884248" y="4127534"/>
            <a:ext cx="6120000" cy="1386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E57459"/>
              </a:solidFill>
            </a:endParaRPr>
          </a:p>
        </p:txBody>
      </p:sp>
      <p:sp>
        <p:nvSpPr>
          <p:cNvPr id="119" name="角丸四角形 118">
            <a:extLst>
              <a:ext uri="{FF2B5EF4-FFF2-40B4-BE49-F238E27FC236}">
                <a16:creationId xmlns:a16="http://schemas.microsoft.com/office/drawing/2014/main" id="{742FC620-7FAC-349D-DB56-25B739A8B3B1}"/>
              </a:ext>
            </a:extLst>
          </p:cNvPr>
          <p:cNvSpPr/>
          <p:nvPr/>
        </p:nvSpPr>
        <p:spPr>
          <a:xfrm>
            <a:off x="8878912" y="5603861"/>
            <a:ext cx="6120000" cy="119355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角丸四角形 77">
            <a:extLst>
              <a:ext uri="{FF2B5EF4-FFF2-40B4-BE49-F238E27FC236}">
                <a16:creationId xmlns:a16="http://schemas.microsoft.com/office/drawing/2014/main" id="{1B109BAB-D423-D316-D5AB-B2215E12FDA2}"/>
              </a:ext>
            </a:extLst>
          </p:cNvPr>
          <p:cNvSpPr/>
          <p:nvPr/>
        </p:nvSpPr>
        <p:spPr>
          <a:xfrm>
            <a:off x="8877798" y="1386439"/>
            <a:ext cx="6120000" cy="1175745"/>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a:extLst>
              <a:ext uri="{FF2B5EF4-FFF2-40B4-BE49-F238E27FC236}">
                <a16:creationId xmlns:a16="http://schemas.microsoft.com/office/drawing/2014/main" id="{56A4DDA0-DDF1-48C1-25FE-536CB2B04EC8}"/>
              </a:ext>
            </a:extLst>
          </p:cNvPr>
          <p:cNvSpPr txBox="1"/>
          <p:nvPr/>
        </p:nvSpPr>
        <p:spPr>
          <a:xfrm>
            <a:off x="8928919" y="1432764"/>
            <a:ext cx="4066069" cy="300082"/>
          </a:xfrm>
          <a:prstGeom prst="rect">
            <a:avLst/>
          </a:prstGeom>
          <a:noFill/>
        </p:spPr>
        <p:txBody>
          <a:bodyPr wrap="square" rtlCol="0">
            <a:spAutoFit/>
          </a:bodyPr>
          <a:lstStyle/>
          <a:p>
            <a:r>
              <a:rPr lang="ja-JP" altLang="en-US" sz="1300" b="1" spc="20" dirty="0">
                <a:solidFill>
                  <a:srgbClr val="E57459"/>
                </a:solidFill>
                <a:latin typeface="+mn-ea"/>
              </a:rPr>
              <a:t>大阪で一番のいちご産地の形成</a:t>
            </a:r>
            <a:r>
              <a:rPr lang="ja-JP" altLang="ja-JP" sz="1300" b="1" spc="20" dirty="0">
                <a:solidFill>
                  <a:srgbClr val="E57459"/>
                </a:solidFill>
                <a:latin typeface="+mn-ea"/>
              </a:rPr>
              <a:t> </a:t>
            </a:r>
            <a:endParaRPr kumimoji="1" lang="ja-JP" altLang="en-US" sz="1300" b="1" spc="20" dirty="0">
              <a:solidFill>
                <a:srgbClr val="E57459"/>
              </a:solidFill>
              <a:latin typeface="+mn-ea"/>
            </a:endParaRPr>
          </a:p>
        </p:txBody>
      </p:sp>
      <p:sp>
        <p:nvSpPr>
          <p:cNvPr id="95" name="字幕 2">
            <a:extLst>
              <a:ext uri="{FF2B5EF4-FFF2-40B4-BE49-F238E27FC236}">
                <a16:creationId xmlns:a16="http://schemas.microsoft.com/office/drawing/2014/main" id="{14C2DC31-D9D6-27DD-4294-B94242CD411B}"/>
              </a:ext>
            </a:extLst>
          </p:cNvPr>
          <p:cNvSpPr txBox="1">
            <a:spLocks/>
          </p:cNvSpPr>
          <p:nvPr/>
        </p:nvSpPr>
        <p:spPr>
          <a:xfrm>
            <a:off x="9266802" y="1657277"/>
            <a:ext cx="3122096" cy="881491"/>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lnSpc>
                <a:spcPct val="95000"/>
              </a:lnSpc>
              <a:spcBef>
                <a:spcPts val="0"/>
              </a:spcBef>
              <a:spcAft>
                <a:spcPts val="500"/>
              </a:spcAft>
            </a:pPr>
            <a:r>
              <a:rPr lang="ja-JP" altLang="en-US" sz="1100" spc="-60" dirty="0"/>
              <a:t>いちごアカデミーによる担い手の確保・育成</a:t>
            </a:r>
            <a:endParaRPr lang="en-US" altLang="ja-JP" sz="1100" spc="-60" dirty="0"/>
          </a:p>
          <a:p>
            <a:pPr algn="just">
              <a:lnSpc>
                <a:spcPct val="95000"/>
              </a:lnSpc>
              <a:spcBef>
                <a:spcPts val="0"/>
              </a:spcBef>
              <a:spcAft>
                <a:spcPts val="500"/>
              </a:spcAft>
            </a:pPr>
            <a:r>
              <a:rPr lang="ja-JP" altLang="en-US" sz="1100" spc="-20" dirty="0"/>
              <a:t>観光農園の開園支援（農地確保など）</a:t>
            </a:r>
            <a:endParaRPr lang="en-US" altLang="ja-JP" sz="1100" spc="-20" dirty="0"/>
          </a:p>
          <a:p>
            <a:pPr algn="just">
              <a:lnSpc>
                <a:spcPct val="95000"/>
              </a:lnSpc>
              <a:spcBef>
                <a:spcPts val="0"/>
              </a:spcBef>
              <a:spcAft>
                <a:spcPts val="500"/>
              </a:spcAft>
            </a:pPr>
            <a:r>
              <a:rPr lang="ja-JP" altLang="en-US" sz="1100" spc="-100" dirty="0"/>
              <a:t>農業法人</a:t>
            </a:r>
            <a:r>
              <a:rPr lang="ja-JP" altLang="en-US" sz="1100" spc="-150" dirty="0"/>
              <a:t>（</a:t>
            </a:r>
            <a:r>
              <a:rPr lang="ja-JP" altLang="en-US" sz="1100" spc="-100" dirty="0"/>
              <a:t>企業など</a:t>
            </a:r>
            <a:r>
              <a:rPr lang="ja-JP" altLang="en-US" sz="1100" spc="-300" dirty="0"/>
              <a:t>）</a:t>
            </a:r>
            <a:r>
              <a:rPr lang="ja-JP" altLang="en-US" sz="1100" spc="-100" dirty="0"/>
              <a:t>の参入</a:t>
            </a:r>
            <a:endParaRPr lang="en-US" altLang="ja-JP" sz="1100" spc="-100" dirty="0"/>
          </a:p>
          <a:p>
            <a:pPr algn="just">
              <a:lnSpc>
                <a:spcPct val="95000"/>
              </a:lnSpc>
              <a:spcBef>
                <a:spcPts val="0"/>
              </a:spcBef>
              <a:spcAft>
                <a:spcPts val="500"/>
              </a:spcAft>
            </a:pPr>
            <a:r>
              <a:rPr lang="ja-JP" altLang="en-US" sz="1100" spc="-100" dirty="0"/>
              <a:t>いちごのオリジナル品種の育成</a:t>
            </a:r>
          </a:p>
        </p:txBody>
      </p:sp>
      <p:sp>
        <p:nvSpPr>
          <p:cNvPr id="97" name="ホームベース 96">
            <a:extLst>
              <a:ext uri="{FF2B5EF4-FFF2-40B4-BE49-F238E27FC236}">
                <a16:creationId xmlns:a16="http://schemas.microsoft.com/office/drawing/2014/main" id="{3F91A59C-693A-AD3E-324D-0F0B06657E8C}"/>
              </a:ext>
            </a:extLst>
          </p:cNvPr>
          <p:cNvSpPr/>
          <p:nvPr/>
        </p:nvSpPr>
        <p:spPr>
          <a:xfrm>
            <a:off x="9011260" y="1676647"/>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00" name="ホームベース 99">
            <a:extLst>
              <a:ext uri="{FF2B5EF4-FFF2-40B4-BE49-F238E27FC236}">
                <a16:creationId xmlns:a16="http://schemas.microsoft.com/office/drawing/2014/main" id="{9329546E-1F7D-984F-74E3-C771B6F687B7}"/>
              </a:ext>
            </a:extLst>
          </p:cNvPr>
          <p:cNvSpPr/>
          <p:nvPr/>
        </p:nvSpPr>
        <p:spPr>
          <a:xfrm>
            <a:off x="9014246" y="1900587"/>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02" name="ホームベース 101">
            <a:extLst>
              <a:ext uri="{FF2B5EF4-FFF2-40B4-BE49-F238E27FC236}">
                <a16:creationId xmlns:a16="http://schemas.microsoft.com/office/drawing/2014/main" id="{98B7315A-3F1A-9652-88E0-7418A632344C}"/>
              </a:ext>
            </a:extLst>
          </p:cNvPr>
          <p:cNvSpPr/>
          <p:nvPr/>
        </p:nvSpPr>
        <p:spPr>
          <a:xfrm>
            <a:off x="9018435" y="2118408"/>
            <a:ext cx="282744" cy="209162"/>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中</a:t>
            </a:r>
            <a:endParaRPr kumimoji="1" lang="ja-JP" altLang="en-US" sz="1050" dirty="0">
              <a:solidFill>
                <a:schemeClr val="bg1"/>
              </a:solidFill>
            </a:endParaRPr>
          </a:p>
        </p:txBody>
      </p:sp>
      <p:sp>
        <p:nvSpPr>
          <p:cNvPr id="214" name="字幕 2">
            <a:extLst>
              <a:ext uri="{FF2B5EF4-FFF2-40B4-BE49-F238E27FC236}">
                <a16:creationId xmlns:a16="http://schemas.microsoft.com/office/drawing/2014/main" id="{5D054241-D24F-89F8-71DC-B1F99549882B}"/>
              </a:ext>
            </a:extLst>
          </p:cNvPr>
          <p:cNvSpPr txBox="1">
            <a:spLocks/>
          </p:cNvSpPr>
          <p:nvPr/>
        </p:nvSpPr>
        <p:spPr>
          <a:xfrm>
            <a:off x="13623273" y="2716277"/>
            <a:ext cx="676983" cy="232018"/>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endParaRPr lang="ja-JP" altLang="en-US" sz="1050" b="1" spc="200">
              <a:solidFill>
                <a:srgbClr val="FF932D"/>
              </a:solidFill>
              <a:latin typeface="+mn-ea"/>
            </a:endParaRPr>
          </a:p>
        </p:txBody>
      </p:sp>
      <p:sp>
        <p:nvSpPr>
          <p:cNvPr id="110" name="テキスト ボックス 109">
            <a:extLst>
              <a:ext uri="{FF2B5EF4-FFF2-40B4-BE49-F238E27FC236}">
                <a16:creationId xmlns:a16="http://schemas.microsoft.com/office/drawing/2014/main" id="{B4E695F3-EEEB-7A64-C2EE-FEA43227BC4D}"/>
              </a:ext>
            </a:extLst>
          </p:cNvPr>
          <p:cNvSpPr txBox="1"/>
          <p:nvPr/>
        </p:nvSpPr>
        <p:spPr>
          <a:xfrm>
            <a:off x="8927244" y="5644070"/>
            <a:ext cx="4508940" cy="292388"/>
          </a:xfrm>
          <a:prstGeom prst="rect">
            <a:avLst/>
          </a:prstGeom>
          <a:noFill/>
        </p:spPr>
        <p:txBody>
          <a:bodyPr wrap="square" rtlCol="0">
            <a:spAutoFit/>
          </a:bodyPr>
          <a:lstStyle/>
          <a:p>
            <a:r>
              <a:rPr lang="ja-JP" altLang="en-US" sz="1300" b="1" spc="20" dirty="0">
                <a:solidFill>
                  <a:srgbClr val="E57459"/>
                </a:solidFill>
                <a:latin typeface="+mn-ea"/>
              </a:rPr>
              <a:t>金剛山・ちはや園地の魅力向上と“心地よい滞在”の実現</a:t>
            </a:r>
            <a:endParaRPr kumimoji="1" lang="ja-JP" altLang="en-US" sz="1300" b="1" spc="20" dirty="0">
              <a:solidFill>
                <a:srgbClr val="E57459"/>
              </a:solidFill>
              <a:latin typeface="+mn-ea"/>
            </a:endParaRPr>
          </a:p>
        </p:txBody>
      </p:sp>
      <p:sp>
        <p:nvSpPr>
          <p:cNvPr id="118" name="字幕 2">
            <a:extLst>
              <a:ext uri="{FF2B5EF4-FFF2-40B4-BE49-F238E27FC236}">
                <a16:creationId xmlns:a16="http://schemas.microsoft.com/office/drawing/2014/main" id="{040FF3FC-51F5-D63F-1E12-957E86A2819B}"/>
              </a:ext>
            </a:extLst>
          </p:cNvPr>
          <p:cNvSpPr txBox="1">
            <a:spLocks/>
          </p:cNvSpPr>
          <p:nvPr/>
        </p:nvSpPr>
        <p:spPr>
          <a:xfrm>
            <a:off x="9222464" y="5872959"/>
            <a:ext cx="4068850" cy="873988"/>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lnSpc>
                <a:spcPct val="95000"/>
              </a:lnSpc>
              <a:spcBef>
                <a:spcPts val="300"/>
              </a:spcBef>
              <a:spcAft>
                <a:spcPts val="500"/>
              </a:spcAft>
            </a:pPr>
            <a:r>
              <a:rPr lang="ja-JP" altLang="en-US" sz="1100" spc="-20" dirty="0"/>
              <a:t>ちはや園地のキャンプ場の機能強化、アクセス林道の改修</a:t>
            </a:r>
            <a:endParaRPr lang="en-US" altLang="ja-JP" sz="1100" spc="-20" dirty="0"/>
          </a:p>
          <a:p>
            <a:pPr algn="just">
              <a:lnSpc>
                <a:spcPct val="95000"/>
              </a:lnSpc>
              <a:spcBef>
                <a:spcPts val="0"/>
              </a:spcBef>
              <a:spcAft>
                <a:spcPts val="500"/>
              </a:spcAft>
            </a:pPr>
            <a:r>
              <a:rPr lang="ja-JP" altLang="en-US" sz="1100" spc="-20" dirty="0"/>
              <a:t>万博レガシー（ミャクミャク）の森による賑わいづくり</a:t>
            </a:r>
            <a:endParaRPr lang="en-US" altLang="ja-JP" sz="1100" spc="-20" dirty="0"/>
          </a:p>
          <a:p>
            <a:pPr algn="just">
              <a:lnSpc>
                <a:spcPct val="95000"/>
              </a:lnSpc>
              <a:spcBef>
                <a:spcPts val="0"/>
              </a:spcBef>
              <a:spcAft>
                <a:spcPts val="500"/>
              </a:spcAft>
            </a:pPr>
            <a:r>
              <a:rPr lang="ja-JP" altLang="en-US" sz="1100" spc="-20" dirty="0"/>
              <a:t>道の駅・ちはや園地の連携（一元的）管理</a:t>
            </a:r>
            <a:r>
              <a:rPr lang="ja-JP" altLang="en-US" sz="900" spc="-20" dirty="0"/>
              <a:t>　</a:t>
            </a:r>
            <a:r>
              <a:rPr lang="en-US" altLang="ja-JP" sz="900" spc="-20" dirty="0"/>
              <a:t>※</a:t>
            </a:r>
            <a:r>
              <a:rPr lang="ja-JP" altLang="en-US" sz="900" spc="-20" dirty="0"/>
              <a:t>再掲</a:t>
            </a:r>
            <a:endParaRPr lang="en-US" altLang="ja-JP" sz="900" spc="-20" dirty="0"/>
          </a:p>
          <a:p>
            <a:pPr algn="just">
              <a:lnSpc>
                <a:spcPct val="95000"/>
              </a:lnSpc>
              <a:spcBef>
                <a:spcPts val="0"/>
              </a:spcBef>
              <a:spcAft>
                <a:spcPts val="500"/>
              </a:spcAft>
            </a:pPr>
            <a:r>
              <a:rPr lang="ja-JP" altLang="en-US" sz="1100" spc="-20" dirty="0"/>
              <a:t>ちはや園地へのアクセス改善</a:t>
            </a:r>
          </a:p>
        </p:txBody>
      </p:sp>
      <p:sp>
        <p:nvSpPr>
          <p:cNvPr id="159" name="ホームベース 158">
            <a:extLst>
              <a:ext uri="{FF2B5EF4-FFF2-40B4-BE49-F238E27FC236}">
                <a16:creationId xmlns:a16="http://schemas.microsoft.com/office/drawing/2014/main" id="{753D7806-1365-8AAA-D6C2-9CC1202CE48F}"/>
              </a:ext>
            </a:extLst>
          </p:cNvPr>
          <p:cNvSpPr/>
          <p:nvPr/>
        </p:nvSpPr>
        <p:spPr>
          <a:xfrm>
            <a:off x="9012267" y="5884562"/>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60" name="ホームベース 159">
            <a:extLst>
              <a:ext uri="{FF2B5EF4-FFF2-40B4-BE49-F238E27FC236}">
                <a16:creationId xmlns:a16="http://schemas.microsoft.com/office/drawing/2014/main" id="{BE07422B-B26A-60CD-EB75-7D1A4F844AFF}"/>
              </a:ext>
            </a:extLst>
          </p:cNvPr>
          <p:cNvSpPr/>
          <p:nvPr/>
        </p:nvSpPr>
        <p:spPr>
          <a:xfrm>
            <a:off x="9012267" y="6109348"/>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62" name="ホームベース 161">
            <a:extLst>
              <a:ext uri="{FF2B5EF4-FFF2-40B4-BE49-F238E27FC236}">
                <a16:creationId xmlns:a16="http://schemas.microsoft.com/office/drawing/2014/main" id="{139991D4-B0F0-E2E4-4E80-85387104BFAB}"/>
              </a:ext>
            </a:extLst>
          </p:cNvPr>
          <p:cNvSpPr/>
          <p:nvPr/>
        </p:nvSpPr>
        <p:spPr>
          <a:xfrm>
            <a:off x="9012267" y="6327783"/>
            <a:ext cx="282744" cy="209162"/>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a:solidFill>
                  <a:schemeClr val="bg1"/>
                </a:solidFill>
              </a:rPr>
              <a:t>中</a:t>
            </a:r>
            <a:endParaRPr kumimoji="1" lang="ja-JP" altLang="en-US" sz="1050">
              <a:solidFill>
                <a:schemeClr val="bg1"/>
              </a:solidFill>
            </a:endParaRPr>
          </a:p>
        </p:txBody>
      </p:sp>
      <p:sp>
        <p:nvSpPr>
          <p:cNvPr id="167" name="ホームベース 166">
            <a:extLst>
              <a:ext uri="{FF2B5EF4-FFF2-40B4-BE49-F238E27FC236}">
                <a16:creationId xmlns:a16="http://schemas.microsoft.com/office/drawing/2014/main" id="{01FE8001-970C-D956-F84D-8B101AAC0A4C}"/>
              </a:ext>
            </a:extLst>
          </p:cNvPr>
          <p:cNvSpPr/>
          <p:nvPr/>
        </p:nvSpPr>
        <p:spPr>
          <a:xfrm>
            <a:off x="9012267" y="6546219"/>
            <a:ext cx="282744" cy="209162"/>
          </a:xfrm>
          <a:prstGeom prst="homePlat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長</a:t>
            </a:r>
            <a:endParaRPr kumimoji="1" lang="ja-JP" altLang="en-US" sz="1050" dirty="0">
              <a:solidFill>
                <a:schemeClr val="bg1"/>
              </a:solidFill>
            </a:endParaRPr>
          </a:p>
        </p:txBody>
      </p:sp>
      <p:sp>
        <p:nvSpPr>
          <p:cNvPr id="137" name="テキスト ボックス 136">
            <a:extLst>
              <a:ext uri="{FF2B5EF4-FFF2-40B4-BE49-F238E27FC236}">
                <a16:creationId xmlns:a16="http://schemas.microsoft.com/office/drawing/2014/main" id="{EDA0F020-CDD7-B18D-1A11-E763958C5A7E}"/>
              </a:ext>
            </a:extLst>
          </p:cNvPr>
          <p:cNvSpPr txBox="1"/>
          <p:nvPr/>
        </p:nvSpPr>
        <p:spPr>
          <a:xfrm>
            <a:off x="8929784" y="4170291"/>
            <a:ext cx="3670502" cy="292388"/>
          </a:xfrm>
          <a:prstGeom prst="rect">
            <a:avLst/>
          </a:prstGeom>
          <a:noFill/>
        </p:spPr>
        <p:txBody>
          <a:bodyPr wrap="square" rtlCol="0">
            <a:spAutoFit/>
          </a:bodyPr>
          <a:lstStyle/>
          <a:p>
            <a:r>
              <a:rPr lang="ja-JP" altLang="en-US" sz="1300" b="1" spc="20" dirty="0">
                <a:solidFill>
                  <a:srgbClr val="E57459"/>
                </a:solidFill>
                <a:latin typeface="+mn-ea"/>
              </a:rPr>
              <a:t>道の駅と周辺観光資源を活かした拠点づくり</a:t>
            </a:r>
            <a:endParaRPr kumimoji="1" lang="ja-JP" altLang="en-US" sz="1300" b="1" spc="20" dirty="0">
              <a:solidFill>
                <a:srgbClr val="E57459"/>
              </a:solidFill>
              <a:latin typeface="+mn-ea"/>
            </a:endParaRPr>
          </a:p>
        </p:txBody>
      </p:sp>
      <p:sp>
        <p:nvSpPr>
          <p:cNvPr id="144" name="字幕 2">
            <a:extLst>
              <a:ext uri="{FF2B5EF4-FFF2-40B4-BE49-F238E27FC236}">
                <a16:creationId xmlns:a16="http://schemas.microsoft.com/office/drawing/2014/main" id="{8915123D-7ADB-D7DC-4C74-8EE2F6713FC7}"/>
              </a:ext>
            </a:extLst>
          </p:cNvPr>
          <p:cNvSpPr txBox="1">
            <a:spLocks/>
          </p:cNvSpPr>
          <p:nvPr/>
        </p:nvSpPr>
        <p:spPr>
          <a:xfrm>
            <a:off x="9234880" y="4389801"/>
            <a:ext cx="3067186" cy="1075185"/>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lnSpc>
                <a:spcPct val="95000"/>
              </a:lnSpc>
              <a:spcBef>
                <a:spcPts val="0"/>
              </a:spcBef>
              <a:spcAft>
                <a:spcPts val="500"/>
              </a:spcAft>
            </a:pPr>
            <a:r>
              <a:rPr lang="ja-JP" altLang="en-US" sz="1100" spc="-80" dirty="0"/>
              <a:t>機運醸成（ワークショップなど）</a:t>
            </a:r>
            <a:endParaRPr lang="en-US" altLang="ja-JP" sz="1100" spc="-80" dirty="0"/>
          </a:p>
          <a:p>
            <a:pPr algn="just">
              <a:lnSpc>
                <a:spcPct val="95000"/>
              </a:lnSpc>
              <a:spcBef>
                <a:spcPts val="0"/>
              </a:spcBef>
              <a:spcAft>
                <a:spcPts val="500"/>
              </a:spcAft>
            </a:pPr>
            <a:r>
              <a:rPr lang="ja-JP" altLang="en-US" sz="1100" spc="-20" dirty="0"/>
              <a:t>楠公誕生地周辺のサウンディング調査</a:t>
            </a:r>
            <a:endParaRPr lang="en-US" altLang="ja-JP" sz="1100" spc="-20" dirty="0"/>
          </a:p>
          <a:p>
            <a:pPr algn="just">
              <a:spcBef>
                <a:spcPts val="0"/>
              </a:spcBef>
              <a:spcAft>
                <a:spcPts val="500"/>
              </a:spcAft>
            </a:pPr>
            <a:r>
              <a:rPr lang="ja-JP" altLang="en-US" sz="1100" spc="-20" dirty="0"/>
              <a:t>道の駅直売所の充実・観光拠点化</a:t>
            </a:r>
            <a:endParaRPr lang="en-US" altLang="ja-JP" sz="1100" spc="-20" dirty="0"/>
          </a:p>
          <a:p>
            <a:pPr algn="just">
              <a:spcBef>
                <a:spcPts val="0"/>
              </a:spcBef>
              <a:spcAft>
                <a:spcPts val="500"/>
              </a:spcAft>
            </a:pPr>
            <a:r>
              <a:rPr lang="ja-JP" altLang="en-US" sz="1100" spc="-20" dirty="0"/>
              <a:t>道の駅・ちはや園地の連携（一元的）管理</a:t>
            </a:r>
            <a:endParaRPr lang="en-US" altLang="ja-JP" sz="1100" spc="-20" dirty="0"/>
          </a:p>
          <a:p>
            <a:pPr algn="just">
              <a:spcBef>
                <a:spcPts val="0"/>
              </a:spcBef>
              <a:spcAft>
                <a:spcPts val="500"/>
              </a:spcAft>
            </a:pPr>
            <a:r>
              <a:rPr lang="ja-JP" altLang="en-US" sz="1100" spc="-20" dirty="0"/>
              <a:t>基盤整備などによる高収益農業への転換</a:t>
            </a:r>
          </a:p>
        </p:txBody>
      </p:sp>
      <p:sp>
        <p:nvSpPr>
          <p:cNvPr id="173" name="ホームベース 172">
            <a:extLst>
              <a:ext uri="{FF2B5EF4-FFF2-40B4-BE49-F238E27FC236}">
                <a16:creationId xmlns:a16="http://schemas.microsoft.com/office/drawing/2014/main" id="{BA8EC3C8-065C-57E6-B7C4-C040FD347A5A}"/>
              </a:ext>
            </a:extLst>
          </p:cNvPr>
          <p:cNvSpPr/>
          <p:nvPr/>
        </p:nvSpPr>
        <p:spPr>
          <a:xfrm>
            <a:off x="9012267" y="4409672"/>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74" name="ホームベース 173">
            <a:extLst>
              <a:ext uri="{FF2B5EF4-FFF2-40B4-BE49-F238E27FC236}">
                <a16:creationId xmlns:a16="http://schemas.microsoft.com/office/drawing/2014/main" id="{C6CCC0A0-5DB8-63FE-CF08-B7EAB4F2CD42}"/>
              </a:ext>
            </a:extLst>
          </p:cNvPr>
          <p:cNvSpPr/>
          <p:nvPr/>
        </p:nvSpPr>
        <p:spPr>
          <a:xfrm>
            <a:off x="9012267" y="4628108"/>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75" name="ホームベース 174">
            <a:extLst>
              <a:ext uri="{FF2B5EF4-FFF2-40B4-BE49-F238E27FC236}">
                <a16:creationId xmlns:a16="http://schemas.microsoft.com/office/drawing/2014/main" id="{A4D6ED12-E8FD-F769-EAFE-4BC685D4E18D}"/>
              </a:ext>
            </a:extLst>
          </p:cNvPr>
          <p:cNvSpPr/>
          <p:nvPr/>
        </p:nvSpPr>
        <p:spPr>
          <a:xfrm>
            <a:off x="9012267" y="4847813"/>
            <a:ext cx="282744" cy="209162"/>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中</a:t>
            </a:r>
            <a:endParaRPr kumimoji="1" lang="ja-JP" altLang="en-US" sz="1050" dirty="0">
              <a:solidFill>
                <a:schemeClr val="bg1"/>
              </a:solidFill>
            </a:endParaRPr>
          </a:p>
        </p:txBody>
      </p:sp>
      <p:sp>
        <p:nvSpPr>
          <p:cNvPr id="176" name="ホームベース 175">
            <a:extLst>
              <a:ext uri="{FF2B5EF4-FFF2-40B4-BE49-F238E27FC236}">
                <a16:creationId xmlns:a16="http://schemas.microsoft.com/office/drawing/2014/main" id="{9D46B905-1A69-5A3E-01C1-DA6249A7F8C1}"/>
              </a:ext>
            </a:extLst>
          </p:cNvPr>
          <p:cNvSpPr/>
          <p:nvPr/>
        </p:nvSpPr>
        <p:spPr>
          <a:xfrm>
            <a:off x="9012267" y="5275799"/>
            <a:ext cx="282744" cy="209162"/>
          </a:xfrm>
          <a:prstGeom prst="homePlat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長</a:t>
            </a:r>
            <a:endParaRPr kumimoji="1" lang="ja-JP" altLang="en-US" sz="1050" dirty="0">
              <a:solidFill>
                <a:schemeClr val="bg1"/>
              </a:solidFill>
            </a:endParaRPr>
          </a:p>
        </p:txBody>
      </p:sp>
      <p:sp>
        <p:nvSpPr>
          <p:cNvPr id="145" name="角丸四角形 144">
            <a:extLst>
              <a:ext uri="{FF2B5EF4-FFF2-40B4-BE49-F238E27FC236}">
                <a16:creationId xmlns:a16="http://schemas.microsoft.com/office/drawing/2014/main" id="{433A6841-4146-7069-CBAB-3D18C1D49B1D}"/>
              </a:ext>
            </a:extLst>
          </p:cNvPr>
          <p:cNvSpPr/>
          <p:nvPr/>
        </p:nvSpPr>
        <p:spPr>
          <a:xfrm>
            <a:off x="8878912" y="6884075"/>
            <a:ext cx="6120000" cy="1152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字幕 2">
            <a:extLst>
              <a:ext uri="{FF2B5EF4-FFF2-40B4-BE49-F238E27FC236}">
                <a16:creationId xmlns:a16="http://schemas.microsoft.com/office/drawing/2014/main" id="{EEDA6F76-66BD-0695-905B-F8689C131531}"/>
              </a:ext>
            </a:extLst>
          </p:cNvPr>
          <p:cNvSpPr txBox="1">
            <a:spLocks/>
          </p:cNvSpPr>
          <p:nvPr/>
        </p:nvSpPr>
        <p:spPr>
          <a:xfrm>
            <a:off x="9239310" y="7136651"/>
            <a:ext cx="4280484" cy="854484"/>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lnSpc>
                <a:spcPct val="95000"/>
              </a:lnSpc>
              <a:spcBef>
                <a:spcPts val="0"/>
              </a:spcBef>
              <a:spcAft>
                <a:spcPts val="500"/>
              </a:spcAft>
            </a:pPr>
            <a:r>
              <a:rPr lang="ja-JP" altLang="en-US" sz="1100" spc="-70" dirty="0"/>
              <a:t>南河内フルーツの販売促進イベントの開催</a:t>
            </a:r>
            <a:endParaRPr lang="en-US" altLang="ja-JP" sz="1100" spc="-70" dirty="0"/>
          </a:p>
          <a:p>
            <a:pPr algn="just">
              <a:lnSpc>
                <a:spcPct val="95000"/>
              </a:lnSpc>
              <a:spcBef>
                <a:spcPts val="0"/>
              </a:spcBef>
              <a:spcAft>
                <a:spcPts val="500"/>
              </a:spcAft>
            </a:pPr>
            <a:r>
              <a:rPr lang="ja-JP" altLang="en-US" sz="1100" spc="-20" dirty="0"/>
              <a:t>道の駅間の連携</a:t>
            </a:r>
            <a:endParaRPr lang="en-US" altLang="ja-JP" sz="1100" spc="-20" dirty="0"/>
          </a:p>
          <a:p>
            <a:pPr algn="just">
              <a:lnSpc>
                <a:spcPct val="95000"/>
              </a:lnSpc>
              <a:spcBef>
                <a:spcPts val="0"/>
              </a:spcBef>
              <a:spcAft>
                <a:spcPts val="500"/>
              </a:spcAft>
            </a:pPr>
            <a:r>
              <a:rPr lang="ja-JP" altLang="en-US" sz="1100" spc="-20" dirty="0"/>
              <a:t>新モビリティ実証実験と連携したイベントの開催</a:t>
            </a:r>
            <a:endParaRPr lang="en-US" altLang="ja-JP" sz="1100" spc="-20" dirty="0"/>
          </a:p>
          <a:p>
            <a:pPr algn="just">
              <a:lnSpc>
                <a:spcPct val="95000"/>
              </a:lnSpc>
              <a:spcBef>
                <a:spcPts val="0"/>
              </a:spcBef>
              <a:spcAft>
                <a:spcPts val="500"/>
              </a:spcAft>
            </a:pPr>
            <a:r>
              <a:rPr lang="ja-JP" altLang="en-US" sz="1100" spc="-30" dirty="0"/>
              <a:t>南河内フルーツロードの機能強化による広域ネットワーク化</a:t>
            </a:r>
          </a:p>
        </p:txBody>
      </p:sp>
      <p:sp>
        <p:nvSpPr>
          <p:cNvPr id="180" name="ホームベース 179">
            <a:extLst>
              <a:ext uri="{FF2B5EF4-FFF2-40B4-BE49-F238E27FC236}">
                <a16:creationId xmlns:a16="http://schemas.microsoft.com/office/drawing/2014/main" id="{069BC2EA-E079-D4B9-5D4A-1276C40048E7}"/>
              </a:ext>
            </a:extLst>
          </p:cNvPr>
          <p:cNvSpPr/>
          <p:nvPr/>
        </p:nvSpPr>
        <p:spPr>
          <a:xfrm>
            <a:off x="9012267" y="7142452"/>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81" name="ホームベース 180">
            <a:extLst>
              <a:ext uri="{FF2B5EF4-FFF2-40B4-BE49-F238E27FC236}">
                <a16:creationId xmlns:a16="http://schemas.microsoft.com/office/drawing/2014/main" id="{5B6C54A8-F904-BE04-82F2-993BE4AEF575}"/>
              </a:ext>
            </a:extLst>
          </p:cNvPr>
          <p:cNvSpPr/>
          <p:nvPr/>
        </p:nvSpPr>
        <p:spPr>
          <a:xfrm>
            <a:off x="9012267" y="7367238"/>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a:solidFill>
                  <a:schemeClr val="bg1"/>
                </a:solidFill>
              </a:rPr>
              <a:t>短</a:t>
            </a:r>
            <a:endParaRPr kumimoji="1" lang="ja-JP" altLang="en-US" sz="1050">
              <a:solidFill>
                <a:schemeClr val="bg1"/>
              </a:solidFill>
            </a:endParaRPr>
          </a:p>
        </p:txBody>
      </p:sp>
      <p:sp>
        <p:nvSpPr>
          <p:cNvPr id="182" name="ホームベース 181">
            <a:extLst>
              <a:ext uri="{FF2B5EF4-FFF2-40B4-BE49-F238E27FC236}">
                <a16:creationId xmlns:a16="http://schemas.microsoft.com/office/drawing/2014/main" id="{662ED0ED-F9C8-996E-4FD0-D55C6D057BB2}"/>
              </a:ext>
            </a:extLst>
          </p:cNvPr>
          <p:cNvSpPr/>
          <p:nvPr/>
        </p:nvSpPr>
        <p:spPr>
          <a:xfrm>
            <a:off x="9012267" y="7586740"/>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83" name="ホームベース 182">
            <a:extLst>
              <a:ext uri="{FF2B5EF4-FFF2-40B4-BE49-F238E27FC236}">
                <a16:creationId xmlns:a16="http://schemas.microsoft.com/office/drawing/2014/main" id="{27F77FE9-4FB5-4698-C1EF-0253A0AA7FE0}"/>
              </a:ext>
            </a:extLst>
          </p:cNvPr>
          <p:cNvSpPr/>
          <p:nvPr/>
        </p:nvSpPr>
        <p:spPr>
          <a:xfrm>
            <a:off x="9012267" y="7805698"/>
            <a:ext cx="282744" cy="209162"/>
          </a:xfrm>
          <a:prstGeom prst="homePlat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長</a:t>
            </a:r>
            <a:endParaRPr kumimoji="1" lang="ja-JP" altLang="en-US" sz="1050" dirty="0">
              <a:solidFill>
                <a:schemeClr val="bg1"/>
              </a:solidFill>
            </a:endParaRPr>
          </a:p>
        </p:txBody>
      </p:sp>
      <p:sp>
        <p:nvSpPr>
          <p:cNvPr id="146" name="テキスト ボックス 145">
            <a:extLst>
              <a:ext uri="{FF2B5EF4-FFF2-40B4-BE49-F238E27FC236}">
                <a16:creationId xmlns:a16="http://schemas.microsoft.com/office/drawing/2014/main" id="{38ECFBE0-67DE-BD10-69E2-C74B153B6D51}"/>
              </a:ext>
            </a:extLst>
          </p:cNvPr>
          <p:cNvSpPr txBox="1"/>
          <p:nvPr/>
        </p:nvSpPr>
        <p:spPr>
          <a:xfrm>
            <a:off x="8912354" y="6908918"/>
            <a:ext cx="4300891" cy="292388"/>
          </a:xfrm>
          <a:prstGeom prst="rect">
            <a:avLst/>
          </a:prstGeom>
          <a:noFill/>
        </p:spPr>
        <p:txBody>
          <a:bodyPr wrap="square" rtlCol="0">
            <a:spAutoFit/>
          </a:bodyPr>
          <a:lstStyle/>
          <a:p>
            <a:r>
              <a:rPr lang="ja-JP" altLang="en-US" sz="1300" b="1" spc="20" dirty="0">
                <a:solidFill>
                  <a:srgbClr val="E57459"/>
                </a:solidFill>
                <a:latin typeface="+mn-ea"/>
              </a:rPr>
              <a:t>南河内でつながり、広域で魅力を高め合う地域へ</a:t>
            </a:r>
            <a:endParaRPr kumimoji="1" lang="ja-JP" altLang="en-US" sz="1300" b="1" spc="20" dirty="0">
              <a:solidFill>
                <a:srgbClr val="E57459"/>
              </a:solidFill>
              <a:latin typeface="+mn-ea"/>
            </a:endParaRPr>
          </a:p>
        </p:txBody>
      </p:sp>
      <p:pic>
        <p:nvPicPr>
          <p:cNvPr id="139" name="図 138" descr="人, 屋外, 持つ, 若い が含まれている画像&#10;&#10;AI 生成コンテンツは誤りを含む可能性があります。">
            <a:extLst>
              <a:ext uri="{FF2B5EF4-FFF2-40B4-BE49-F238E27FC236}">
                <a16:creationId xmlns:a16="http://schemas.microsoft.com/office/drawing/2014/main" id="{2C75F5C5-6D0A-0507-FA9F-B1AFFA0FBA7F}"/>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13483641" y="1664539"/>
            <a:ext cx="1043352" cy="713939"/>
          </a:xfrm>
          <a:custGeom>
            <a:avLst/>
            <a:gdLst>
              <a:gd name="csX0" fmla="*/ 0 w 1043352"/>
              <a:gd name="csY0" fmla="*/ 0 h 713939"/>
              <a:gd name="csX1" fmla="*/ 1043352 w 1043352"/>
              <a:gd name="csY1" fmla="*/ 0 h 713939"/>
              <a:gd name="csX2" fmla="*/ 1043352 w 1043352"/>
              <a:gd name="csY2" fmla="*/ 713939 h 713939"/>
              <a:gd name="csX3" fmla="*/ 0 w 1043352"/>
              <a:gd name="csY3" fmla="*/ 713939 h 713939"/>
              <a:gd name="csX4" fmla="*/ 0 w 1043352"/>
              <a:gd name="csY4" fmla="*/ 0 h 713939"/>
            </a:gdLst>
            <a:ahLst/>
            <a:cxnLst>
              <a:cxn ang="0">
                <a:pos x="csX0" y="csY0"/>
              </a:cxn>
              <a:cxn ang="0">
                <a:pos x="csX1" y="csY1"/>
              </a:cxn>
              <a:cxn ang="0">
                <a:pos x="csX2" y="csY2"/>
              </a:cxn>
              <a:cxn ang="0">
                <a:pos x="csX3" y="csY3"/>
              </a:cxn>
              <a:cxn ang="0">
                <a:pos x="csX4" y="csY4"/>
              </a:cxn>
            </a:cxnLst>
            <a:rect l="l" t="t" r="r" b="b"/>
            <a:pathLst>
              <a:path w="1043352" h="713939">
                <a:moveTo>
                  <a:pt x="0" y="0"/>
                </a:moveTo>
                <a:lnTo>
                  <a:pt x="1043352" y="0"/>
                </a:lnTo>
                <a:lnTo>
                  <a:pt x="1043352" y="713939"/>
                </a:lnTo>
                <a:lnTo>
                  <a:pt x="0" y="713939"/>
                </a:lnTo>
                <a:lnTo>
                  <a:pt x="0" y="0"/>
                </a:lnTo>
                <a:close/>
              </a:path>
            </a:pathLst>
          </a:custGeom>
        </p:spPr>
      </p:pic>
      <p:pic>
        <p:nvPicPr>
          <p:cNvPr id="243" name="図 242" descr="庭でフリスビーをしている人たち&#10;&#10;AI 生成コンテンツは誤りを含む可能性があります。">
            <a:extLst>
              <a:ext uri="{FF2B5EF4-FFF2-40B4-BE49-F238E27FC236}">
                <a16:creationId xmlns:a16="http://schemas.microsoft.com/office/drawing/2014/main" id="{9E0D2D89-0F6B-836E-4F21-5600A2C9C2B6}"/>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13670802" y="6017632"/>
            <a:ext cx="1043352" cy="713939"/>
          </a:xfrm>
          <a:custGeom>
            <a:avLst/>
            <a:gdLst>
              <a:gd name="csX0" fmla="*/ 0 w 1043352"/>
              <a:gd name="csY0" fmla="*/ 0 h 713939"/>
              <a:gd name="csX1" fmla="*/ 1043352 w 1043352"/>
              <a:gd name="csY1" fmla="*/ 0 h 713939"/>
              <a:gd name="csX2" fmla="*/ 1043352 w 1043352"/>
              <a:gd name="csY2" fmla="*/ 713939 h 713939"/>
              <a:gd name="csX3" fmla="*/ 0 w 1043352"/>
              <a:gd name="csY3" fmla="*/ 713939 h 713939"/>
              <a:gd name="csX4" fmla="*/ 0 w 1043352"/>
              <a:gd name="csY4" fmla="*/ 0 h 713939"/>
            </a:gdLst>
            <a:ahLst/>
            <a:cxnLst>
              <a:cxn ang="0">
                <a:pos x="csX0" y="csY0"/>
              </a:cxn>
              <a:cxn ang="0">
                <a:pos x="csX1" y="csY1"/>
              </a:cxn>
              <a:cxn ang="0">
                <a:pos x="csX2" y="csY2"/>
              </a:cxn>
              <a:cxn ang="0">
                <a:pos x="csX3" y="csY3"/>
              </a:cxn>
              <a:cxn ang="0">
                <a:pos x="csX4" y="csY4"/>
              </a:cxn>
            </a:cxnLst>
            <a:rect l="l" t="t" r="r" b="b"/>
            <a:pathLst>
              <a:path w="1043352" h="713939">
                <a:moveTo>
                  <a:pt x="0" y="0"/>
                </a:moveTo>
                <a:lnTo>
                  <a:pt x="1043352" y="0"/>
                </a:lnTo>
                <a:lnTo>
                  <a:pt x="1043352" y="713939"/>
                </a:lnTo>
                <a:lnTo>
                  <a:pt x="0" y="713939"/>
                </a:lnTo>
                <a:lnTo>
                  <a:pt x="0" y="0"/>
                </a:lnTo>
                <a:close/>
              </a:path>
            </a:pathLst>
          </a:custGeom>
        </p:spPr>
      </p:pic>
      <p:pic>
        <p:nvPicPr>
          <p:cNvPr id="252" name="図 251" descr="草, 屋外, ベンチ, 建物 が含まれている画像&#10;&#10;AI 生成コンテンツは誤りを含む可能性があります。">
            <a:extLst>
              <a:ext uri="{FF2B5EF4-FFF2-40B4-BE49-F238E27FC236}">
                <a16:creationId xmlns:a16="http://schemas.microsoft.com/office/drawing/2014/main" id="{2C55BBD9-BF83-8C54-CDEA-A3FA1F9C8863}"/>
              </a:ext>
            </a:extLst>
          </p:cNvPr>
          <p:cNvPicPr>
            <a:picLocks noChangeAspect="1"/>
          </p:cNvPicPr>
          <p:nvPr/>
        </p:nvPicPr>
        <p:blipFill>
          <a:blip r:embed="rId6"/>
          <a:srcRect/>
          <a:stretch/>
        </p:blipFill>
        <p:spPr>
          <a:xfrm>
            <a:off x="13765563" y="6736304"/>
            <a:ext cx="1043352" cy="323"/>
          </a:xfrm>
          <a:custGeom>
            <a:avLst/>
            <a:gdLst>
              <a:gd name="csX0" fmla="*/ 0 w 1043352"/>
              <a:gd name="csY0" fmla="*/ 0 h 323"/>
              <a:gd name="csX1" fmla="*/ 1043352 w 1043352"/>
              <a:gd name="csY1" fmla="*/ 0 h 323"/>
              <a:gd name="csX2" fmla="*/ 1043352 w 1043352"/>
              <a:gd name="csY2" fmla="*/ 323 h 323"/>
              <a:gd name="csX3" fmla="*/ 0 w 1043352"/>
              <a:gd name="csY3" fmla="*/ 323 h 323"/>
              <a:gd name="csX4" fmla="*/ 0 w 1043352"/>
              <a:gd name="csY4" fmla="*/ 0 h 323"/>
            </a:gdLst>
            <a:ahLst/>
            <a:cxnLst>
              <a:cxn ang="0">
                <a:pos x="csX0" y="csY0"/>
              </a:cxn>
              <a:cxn ang="0">
                <a:pos x="csX1" y="csY1"/>
              </a:cxn>
              <a:cxn ang="0">
                <a:pos x="csX2" y="csY2"/>
              </a:cxn>
              <a:cxn ang="0">
                <a:pos x="csX3" y="csY3"/>
              </a:cxn>
              <a:cxn ang="0">
                <a:pos x="csX4" y="csY4"/>
              </a:cxn>
            </a:cxnLst>
            <a:rect l="l" t="t" r="r" b="b"/>
            <a:pathLst>
              <a:path w="1043352" h="323">
                <a:moveTo>
                  <a:pt x="0" y="0"/>
                </a:moveTo>
                <a:lnTo>
                  <a:pt x="1043352" y="0"/>
                </a:lnTo>
                <a:lnTo>
                  <a:pt x="1043352" y="323"/>
                </a:lnTo>
                <a:lnTo>
                  <a:pt x="0" y="323"/>
                </a:lnTo>
                <a:lnTo>
                  <a:pt x="0" y="0"/>
                </a:lnTo>
                <a:close/>
              </a:path>
            </a:pathLst>
          </a:custGeom>
        </p:spPr>
      </p:pic>
      <p:pic>
        <p:nvPicPr>
          <p:cNvPr id="257" name="図 256" descr="テーブル, 食品, 座る, 皿 が含まれている画像&#10;&#10;AI 生成コンテンツは誤りを含む可能性があります。">
            <a:extLst>
              <a:ext uri="{FF2B5EF4-FFF2-40B4-BE49-F238E27FC236}">
                <a16:creationId xmlns:a16="http://schemas.microsoft.com/office/drawing/2014/main" id="{19E014B3-2E43-F829-E87E-B549637B7DDD}"/>
              </a:ext>
            </a:extLst>
          </p:cNvPr>
          <p:cNvPicPr>
            <a:picLocks noChangeAspect="1"/>
          </p:cNvPicPr>
          <p:nvPr/>
        </p:nvPicPr>
        <p:blipFill>
          <a:blip r:embed="rId6"/>
          <a:srcRect/>
          <a:stretch/>
        </p:blipFill>
        <p:spPr>
          <a:xfrm>
            <a:off x="13696150" y="7738268"/>
            <a:ext cx="1043352" cy="4735"/>
          </a:xfrm>
          <a:custGeom>
            <a:avLst/>
            <a:gdLst>
              <a:gd name="csX0" fmla="*/ 0 w 1043352"/>
              <a:gd name="csY0" fmla="*/ 0 h 4735"/>
              <a:gd name="csX1" fmla="*/ 1043352 w 1043352"/>
              <a:gd name="csY1" fmla="*/ 0 h 4735"/>
              <a:gd name="csX2" fmla="*/ 1043352 w 1043352"/>
              <a:gd name="csY2" fmla="*/ 4735 h 4735"/>
              <a:gd name="csX3" fmla="*/ 0 w 1043352"/>
              <a:gd name="csY3" fmla="*/ 4735 h 4735"/>
              <a:gd name="csX4" fmla="*/ 0 w 1043352"/>
              <a:gd name="csY4" fmla="*/ 0 h 4735"/>
            </a:gdLst>
            <a:ahLst/>
            <a:cxnLst>
              <a:cxn ang="0">
                <a:pos x="csX0" y="csY0"/>
              </a:cxn>
              <a:cxn ang="0">
                <a:pos x="csX1" y="csY1"/>
              </a:cxn>
              <a:cxn ang="0">
                <a:pos x="csX2" y="csY2"/>
              </a:cxn>
              <a:cxn ang="0">
                <a:pos x="csX3" y="csY3"/>
              </a:cxn>
              <a:cxn ang="0">
                <a:pos x="csX4" y="csY4"/>
              </a:cxn>
            </a:cxnLst>
            <a:rect l="l" t="t" r="r" b="b"/>
            <a:pathLst>
              <a:path w="1043352" h="4735">
                <a:moveTo>
                  <a:pt x="0" y="0"/>
                </a:moveTo>
                <a:lnTo>
                  <a:pt x="1043352" y="0"/>
                </a:lnTo>
                <a:lnTo>
                  <a:pt x="1043352" y="4735"/>
                </a:lnTo>
                <a:lnTo>
                  <a:pt x="0" y="4735"/>
                </a:lnTo>
                <a:lnTo>
                  <a:pt x="0" y="0"/>
                </a:lnTo>
                <a:close/>
              </a:path>
            </a:pathLst>
          </a:custGeom>
        </p:spPr>
      </p:pic>
      <p:sp>
        <p:nvSpPr>
          <p:cNvPr id="8" name="テキスト ボックス 7">
            <a:extLst>
              <a:ext uri="{FF2B5EF4-FFF2-40B4-BE49-F238E27FC236}">
                <a16:creationId xmlns:a16="http://schemas.microsoft.com/office/drawing/2014/main" id="{FFFB0616-C6A4-E468-3169-AF890A3106A6}"/>
              </a:ext>
            </a:extLst>
          </p:cNvPr>
          <p:cNvSpPr txBox="1"/>
          <p:nvPr/>
        </p:nvSpPr>
        <p:spPr>
          <a:xfrm>
            <a:off x="13407296" y="2352978"/>
            <a:ext cx="1180349" cy="215444"/>
          </a:xfrm>
          <a:prstGeom prst="rect">
            <a:avLst/>
          </a:prstGeom>
          <a:noFill/>
        </p:spPr>
        <p:txBody>
          <a:bodyPr wrap="square">
            <a:spAutoFit/>
          </a:bodyPr>
          <a:lstStyle/>
          <a:p>
            <a:pPr algn="ctr"/>
            <a:r>
              <a:rPr lang="ja-JP" altLang="en-US" sz="800" b="1" dirty="0">
                <a:solidFill>
                  <a:schemeClr val="bg2">
                    <a:lumMod val="25000"/>
                  </a:schemeClr>
                </a:solidFill>
              </a:rPr>
              <a:t>観光農園</a:t>
            </a:r>
          </a:p>
        </p:txBody>
      </p:sp>
      <p:sp>
        <p:nvSpPr>
          <p:cNvPr id="15" name="テキスト ボックス 14">
            <a:extLst>
              <a:ext uri="{FF2B5EF4-FFF2-40B4-BE49-F238E27FC236}">
                <a16:creationId xmlns:a16="http://schemas.microsoft.com/office/drawing/2014/main" id="{32AED584-E000-0FBA-F834-49763CE5DE60}"/>
              </a:ext>
            </a:extLst>
          </p:cNvPr>
          <p:cNvSpPr txBox="1"/>
          <p:nvPr/>
        </p:nvSpPr>
        <p:spPr>
          <a:xfrm>
            <a:off x="12280427" y="2367407"/>
            <a:ext cx="1180349" cy="215444"/>
          </a:xfrm>
          <a:prstGeom prst="rect">
            <a:avLst/>
          </a:prstGeom>
          <a:noFill/>
        </p:spPr>
        <p:txBody>
          <a:bodyPr wrap="square">
            <a:spAutoFit/>
          </a:bodyPr>
          <a:lstStyle/>
          <a:p>
            <a:pPr algn="ctr"/>
            <a:r>
              <a:rPr lang="ja-JP" altLang="en-US" sz="800" b="1" dirty="0">
                <a:solidFill>
                  <a:schemeClr val="bg2">
                    <a:lumMod val="25000"/>
                  </a:schemeClr>
                </a:solidFill>
              </a:rPr>
              <a:t>いちごハウス群</a:t>
            </a:r>
          </a:p>
        </p:txBody>
      </p:sp>
      <p:pic>
        <p:nvPicPr>
          <p:cNvPr id="27" name="図 26" descr="草, 屋外, ベンチ, 建物 が含まれている画像&#10;&#10;AI 生成コンテンツは誤りを含む可能性があります。">
            <a:extLst>
              <a:ext uri="{FF2B5EF4-FFF2-40B4-BE49-F238E27FC236}">
                <a16:creationId xmlns:a16="http://schemas.microsoft.com/office/drawing/2014/main" id="{57CBD299-6BB7-58BC-BD65-96B45B60C322}"/>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a:xfrm>
            <a:off x="12358877" y="1676886"/>
            <a:ext cx="1043352" cy="713616"/>
          </a:xfrm>
          <a:custGeom>
            <a:avLst/>
            <a:gdLst>
              <a:gd name="csX0" fmla="*/ 0 w 1043352"/>
              <a:gd name="csY0" fmla="*/ 0 h 713616"/>
              <a:gd name="csX1" fmla="*/ 1043352 w 1043352"/>
              <a:gd name="csY1" fmla="*/ 0 h 713616"/>
              <a:gd name="csX2" fmla="*/ 1043352 w 1043352"/>
              <a:gd name="csY2" fmla="*/ 713616 h 713616"/>
              <a:gd name="csX3" fmla="*/ 0 w 1043352"/>
              <a:gd name="csY3" fmla="*/ 713616 h 713616"/>
              <a:gd name="csX4" fmla="*/ 0 w 1043352"/>
              <a:gd name="csY4" fmla="*/ 0 h 713616"/>
            </a:gdLst>
            <a:ahLst/>
            <a:cxnLst>
              <a:cxn ang="0">
                <a:pos x="csX0" y="csY0"/>
              </a:cxn>
              <a:cxn ang="0">
                <a:pos x="csX1" y="csY1"/>
              </a:cxn>
              <a:cxn ang="0">
                <a:pos x="csX2" y="csY2"/>
              </a:cxn>
              <a:cxn ang="0">
                <a:pos x="csX3" y="csY3"/>
              </a:cxn>
              <a:cxn ang="0">
                <a:pos x="csX4" y="csY4"/>
              </a:cxn>
            </a:cxnLst>
            <a:rect l="l" t="t" r="r" b="b"/>
            <a:pathLst>
              <a:path w="1043352" h="713616">
                <a:moveTo>
                  <a:pt x="0" y="0"/>
                </a:moveTo>
                <a:lnTo>
                  <a:pt x="1043352" y="0"/>
                </a:lnTo>
                <a:lnTo>
                  <a:pt x="1043352" y="713616"/>
                </a:lnTo>
                <a:lnTo>
                  <a:pt x="0" y="713616"/>
                </a:lnTo>
                <a:lnTo>
                  <a:pt x="0" y="0"/>
                </a:lnTo>
                <a:close/>
              </a:path>
            </a:pathLst>
          </a:custGeom>
        </p:spPr>
      </p:pic>
      <p:sp>
        <p:nvSpPr>
          <p:cNvPr id="80" name="テキスト ボックス 79">
            <a:extLst>
              <a:ext uri="{FF2B5EF4-FFF2-40B4-BE49-F238E27FC236}">
                <a16:creationId xmlns:a16="http://schemas.microsoft.com/office/drawing/2014/main" id="{1D9D5123-389A-FAAC-5235-EA0E9C98DAE2}"/>
              </a:ext>
            </a:extLst>
          </p:cNvPr>
          <p:cNvSpPr txBox="1"/>
          <p:nvPr/>
        </p:nvSpPr>
        <p:spPr>
          <a:xfrm>
            <a:off x="13706703" y="7874402"/>
            <a:ext cx="1227492" cy="215444"/>
          </a:xfrm>
          <a:prstGeom prst="rect">
            <a:avLst/>
          </a:prstGeom>
          <a:noFill/>
        </p:spPr>
        <p:txBody>
          <a:bodyPr wrap="square">
            <a:spAutoFit/>
          </a:bodyPr>
          <a:lstStyle/>
          <a:p>
            <a:r>
              <a:rPr lang="ja-JP" altLang="en-US" sz="800" b="1" spc="-150" dirty="0"/>
              <a:t>南河内フルーツロード</a:t>
            </a:r>
          </a:p>
        </p:txBody>
      </p:sp>
      <p:sp>
        <p:nvSpPr>
          <p:cNvPr id="83" name="テキスト ボックス 82">
            <a:extLst>
              <a:ext uri="{FF2B5EF4-FFF2-40B4-BE49-F238E27FC236}">
                <a16:creationId xmlns:a16="http://schemas.microsoft.com/office/drawing/2014/main" id="{4EEF1258-DB2A-05AF-6C78-DD7E5BF38BA4}"/>
              </a:ext>
            </a:extLst>
          </p:cNvPr>
          <p:cNvSpPr txBox="1"/>
          <p:nvPr/>
        </p:nvSpPr>
        <p:spPr>
          <a:xfrm>
            <a:off x="12691596" y="6942265"/>
            <a:ext cx="925527" cy="215444"/>
          </a:xfrm>
          <a:prstGeom prst="rect">
            <a:avLst/>
          </a:prstGeom>
          <a:noFill/>
        </p:spPr>
        <p:txBody>
          <a:bodyPr wrap="square">
            <a:spAutoFit/>
          </a:bodyPr>
          <a:lstStyle/>
          <a:p>
            <a:pPr algn="r"/>
            <a:r>
              <a:rPr lang="ja-JP" altLang="en-US" sz="800" b="1" dirty="0"/>
              <a:t>いちごフェスタ</a:t>
            </a:r>
          </a:p>
        </p:txBody>
      </p:sp>
      <p:pic>
        <p:nvPicPr>
          <p:cNvPr id="186" name="図 185">
            <a:extLst>
              <a:ext uri="{FF2B5EF4-FFF2-40B4-BE49-F238E27FC236}">
                <a16:creationId xmlns:a16="http://schemas.microsoft.com/office/drawing/2014/main" id="{C560E552-D76F-443B-94DD-6EF71EF1F33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3685822" y="7248081"/>
            <a:ext cx="998552" cy="677328"/>
          </a:xfrm>
          <a:prstGeom prst="rect">
            <a:avLst/>
          </a:prstGeom>
        </p:spPr>
      </p:pic>
      <p:sp>
        <p:nvSpPr>
          <p:cNvPr id="58" name="字幕 2">
            <a:extLst>
              <a:ext uri="{FF2B5EF4-FFF2-40B4-BE49-F238E27FC236}">
                <a16:creationId xmlns:a16="http://schemas.microsoft.com/office/drawing/2014/main" id="{5A9C1A72-A692-BB67-A78A-4D1D8279CD16}"/>
              </a:ext>
            </a:extLst>
          </p:cNvPr>
          <p:cNvSpPr txBox="1">
            <a:spLocks/>
          </p:cNvSpPr>
          <p:nvPr/>
        </p:nvSpPr>
        <p:spPr>
          <a:xfrm>
            <a:off x="14463104" y="1571757"/>
            <a:ext cx="676983" cy="232018"/>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endParaRPr lang="ja-JP" altLang="en-US" sz="1050" b="1" spc="200" dirty="0">
              <a:solidFill>
                <a:srgbClr val="FF932D"/>
              </a:solidFill>
              <a:latin typeface="+mn-ea"/>
            </a:endParaRPr>
          </a:p>
        </p:txBody>
      </p:sp>
      <p:grpSp>
        <p:nvGrpSpPr>
          <p:cNvPr id="5" name="グループ化 4">
            <a:extLst>
              <a:ext uri="{FF2B5EF4-FFF2-40B4-BE49-F238E27FC236}">
                <a16:creationId xmlns:a16="http://schemas.microsoft.com/office/drawing/2014/main" id="{E4B340FA-130E-4FD8-8180-EC478DCC46D0}"/>
              </a:ext>
            </a:extLst>
          </p:cNvPr>
          <p:cNvGrpSpPr/>
          <p:nvPr/>
        </p:nvGrpSpPr>
        <p:grpSpPr>
          <a:xfrm>
            <a:off x="278776" y="9059395"/>
            <a:ext cx="5192450" cy="1594641"/>
            <a:chOff x="149984" y="8713912"/>
            <a:chExt cx="5192450" cy="1594641"/>
          </a:xfrm>
        </p:grpSpPr>
        <p:sp>
          <p:nvSpPr>
            <p:cNvPr id="13" name="テキスト ボックス 12">
              <a:extLst>
                <a:ext uri="{FF2B5EF4-FFF2-40B4-BE49-F238E27FC236}">
                  <a16:creationId xmlns:a16="http://schemas.microsoft.com/office/drawing/2014/main" id="{823BFB35-FB45-49F7-B93D-DAE347AA3D54}"/>
                </a:ext>
              </a:extLst>
            </p:cNvPr>
            <p:cNvSpPr txBox="1"/>
            <p:nvPr/>
          </p:nvSpPr>
          <p:spPr>
            <a:xfrm>
              <a:off x="191157" y="8713912"/>
              <a:ext cx="3110689" cy="276999"/>
            </a:xfrm>
            <a:prstGeom prst="rect">
              <a:avLst/>
            </a:prstGeom>
            <a:noFill/>
          </p:spPr>
          <p:txBody>
            <a:bodyPr wrap="square" rtlCol="0">
              <a:spAutoFit/>
            </a:bodyPr>
            <a:lstStyle/>
            <a:p>
              <a:r>
                <a:rPr lang="ja-JP" altLang="en-US" sz="1200" b="1" dirty="0">
                  <a:solidFill>
                    <a:schemeClr val="bg2">
                      <a:lumMod val="25000"/>
                    </a:schemeClr>
                  </a:solidFill>
                </a:rPr>
                <a:t>目標設定</a:t>
              </a:r>
              <a:endParaRPr kumimoji="1" lang="ja-JP" altLang="en-US" sz="1200" dirty="0">
                <a:solidFill>
                  <a:schemeClr val="bg2">
                    <a:lumMod val="25000"/>
                  </a:schemeClr>
                </a:solidFill>
              </a:endParaRPr>
            </a:p>
          </p:txBody>
        </p:sp>
        <p:sp>
          <p:nvSpPr>
            <p:cNvPr id="42" name="角丸四角形 41">
              <a:extLst>
                <a:ext uri="{FF2B5EF4-FFF2-40B4-BE49-F238E27FC236}">
                  <a16:creationId xmlns:a16="http://schemas.microsoft.com/office/drawing/2014/main" id="{3DBA06FC-2737-E2F3-E4B7-42C2C1AAC45C}"/>
                </a:ext>
              </a:extLst>
            </p:cNvPr>
            <p:cNvSpPr/>
            <p:nvPr/>
          </p:nvSpPr>
          <p:spPr>
            <a:xfrm>
              <a:off x="149984" y="8727711"/>
              <a:ext cx="5064754" cy="1580842"/>
            </a:xfrm>
            <a:prstGeom prst="roundRect">
              <a:avLst>
                <a:gd name="adj" fmla="val 5810"/>
              </a:avLst>
            </a:prstGeom>
            <a:no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字幕 2">
              <a:extLst>
                <a:ext uri="{FF2B5EF4-FFF2-40B4-BE49-F238E27FC236}">
                  <a16:creationId xmlns:a16="http://schemas.microsoft.com/office/drawing/2014/main" id="{035E9D43-F22B-8BAD-344A-99FA73C5BE50}"/>
                </a:ext>
              </a:extLst>
            </p:cNvPr>
            <p:cNvSpPr txBox="1">
              <a:spLocks/>
            </p:cNvSpPr>
            <p:nvPr/>
          </p:nvSpPr>
          <p:spPr>
            <a:xfrm>
              <a:off x="216799" y="8934998"/>
              <a:ext cx="5125635" cy="1299864"/>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200"/>
                </a:spcBef>
                <a:spcAft>
                  <a:spcPts val="0"/>
                </a:spcAft>
                <a:buClrTx/>
                <a:buSzTx/>
                <a:buFontTx/>
                <a:buNone/>
                <a:tabLst/>
                <a:defRPr/>
              </a:pPr>
              <a:r>
                <a:rPr kumimoji="0" lang="ja-JP" altLang="en-US" sz="1100" b="1" i="0" u="none" strike="noStrike" kern="1200" cap="none" spc="0" normalizeH="0" baseline="0" noProof="0" dirty="0">
                  <a:ln>
                    <a:noFill/>
                  </a:ln>
                  <a:solidFill>
                    <a:srgbClr val="52B479"/>
                  </a:solidFill>
                  <a:effectLst/>
                  <a:uLnTx/>
                  <a:uFillTx/>
                  <a:latin typeface="Aptos" panose="02110004020202020204"/>
                  <a:ea typeface="游ゴシック" panose="020B0400000000000000" pitchFamily="50" charset="-128"/>
                  <a:cs typeface="+mn-cs"/>
                </a:rPr>
                <a:t>●</a:t>
              </a:r>
              <a:r>
                <a:rPr kumimoji="0" lang="ja-JP" altLang="en-US" sz="105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いちご産地の形成</a:t>
              </a:r>
              <a:br>
                <a:rPr kumimoji="0" lang="en-US" altLang="ja-JP" sz="11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br>
              <a:r>
                <a:rPr kumimoji="0" lang="ja-JP" altLang="en-US" sz="11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　　</a:t>
              </a:r>
              <a:r>
                <a:rPr kumimoji="0" lang="ja-JP" altLang="en-US" sz="10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いちごの販売額（</a:t>
              </a:r>
              <a:r>
                <a:rPr kumimoji="0" lang="en-US" altLang="ja-JP" sz="10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0.6</a:t>
              </a:r>
              <a:r>
                <a:rPr kumimoji="0" lang="ja-JP" altLang="en-US" sz="10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億円 → </a:t>
              </a:r>
              <a:r>
                <a:rPr kumimoji="0" lang="en-US" altLang="ja-JP" sz="10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1.6</a:t>
              </a:r>
              <a:r>
                <a:rPr kumimoji="0" lang="ja-JP" altLang="en-US" sz="1000" b="1" i="0" u="none" strike="noStrike" kern="1200" cap="none" spc="0" normalizeH="0" baseline="0" noProof="0" dirty="0">
                  <a:ln>
                    <a:noFill/>
                  </a:ln>
                  <a:solidFill>
                    <a:schemeClr val="bg2">
                      <a:lumMod val="25000"/>
                    </a:schemeClr>
                  </a:solidFill>
                  <a:effectLst/>
                  <a:uLnTx/>
                  <a:uFillTx/>
                  <a:latin typeface="Aptos" panose="02110004020202020204"/>
                  <a:ea typeface="游ゴシック" panose="020B0400000000000000" pitchFamily="50" charset="-128"/>
                  <a:cs typeface="+mn-cs"/>
                </a:rPr>
                <a:t>億円）</a:t>
              </a:r>
              <a:endParaRPr lang="en-US" altLang="ja-JP" sz="1100" b="1" dirty="0">
                <a:solidFill>
                  <a:schemeClr val="bg2">
                    <a:lumMod val="25000"/>
                  </a:schemeClr>
                </a:solidFill>
              </a:endParaRPr>
            </a:p>
            <a:p>
              <a:pPr lvl="0" algn="l">
                <a:lnSpc>
                  <a:spcPct val="100000"/>
                </a:lnSpc>
                <a:spcBef>
                  <a:spcPts val="200"/>
                </a:spcBef>
              </a:pPr>
              <a:r>
                <a:rPr lang="ja-JP" altLang="en-US" sz="1100" b="1" dirty="0">
                  <a:solidFill>
                    <a:srgbClr val="52B479"/>
                  </a:solidFill>
                </a:rPr>
                <a:t>●</a:t>
              </a:r>
              <a:r>
                <a:rPr lang="ja-JP" altLang="en-US" sz="1100" b="1" dirty="0">
                  <a:solidFill>
                    <a:schemeClr val="bg2">
                      <a:lumMod val="25000"/>
                    </a:schemeClr>
                  </a:solidFill>
                </a:rPr>
                <a:t>府民の森・道の駅の連携強化による回遊促進</a:t>
              </a:r>
              <a:endParaRPr lang="en-US" altLang="ja-JP" sz="1100" b="1" dirty="0">
                <a:solidFill>
                  <a:srgbClr val="FF0000"/>
                </a:solidFill>
              </a:endParaRPr>
            </a:p>
            <a:p>
              <a:pPr lvl="0" algn="l">
                <a:lnSpc>
                  <a:spcPct val="100000"/>
                </a:lnSpc>
                <a:spcBef>
                  <a:spcPts val="200"/>
                </a:spcBef>
              </a:pPr>
              <a:r>
                <a:rPr lang="ja-JP" altLang="en-US" sz="1000" dirty="0"/>
                <a:t>　　</a:t>
              </a:r>
              <a:r>
                <a:rPr lang="ja-JP" altLang="en-US" sz="1000" b="1" dirty="0">
                  <a:solidFill>
                    <a:schemeClr val="bg2">
                      <a:lumMod val="25000"/>
                    </a:schemeClr>
                  </a:solidFill>
                </a:rPr>
                <a:t>ちはや園地</a:t>
              </a:r>
              <a:r>
                <a:rPr lang="ja-JP" altLang="en-US" sz="1000" b="1">
                  <a:solidFill>
                    <a:schemeClr val="bg2">
                      <a:lumMod val="25000"/>
                    </a:schemeClr>
                  </a:solidFill>
                </a:rPr>
                <a:t>利用者数（</a:t>
              </a:r>
              <a:r>
                <a:rPr lang="en-US" altLang="ja-JP" sz="1000" b="1" dirty="0">
                  <a:solidFill>
                    <a:schemeClr val="bg2">
                      <a:lumMod val="25000"/>
                    </a:schemeClr>
                  </a:solidFill>
                </a:rPr>
                <a:t>6.1</a:t>
              </a:r>
              <a:r>
                <a:rPr lang="ja-JP" altLang="en-US" sz="1000" b="1">
                  <a:solidFill>
                    <a:schemeClr val="bg2">
                      <a:lumMod val="25000"/>
                    </a:schemeClr>
                  </a:solidFill>
                </a:rPr>
                <a:t>万人 </a:t>
              </a:r>
              <a:r>
                <a:rPr lang="ja-JP" altLang="en-US" sz="1000" b="1" dirty="0">
                  <a:solidFill>
                    <a:schemeClr val="bg2">
                      <a:lumMod val="25000"/>
                    </a:schemeClr>
                  </a:solidFill>
                </a:rPr>
                <a:t>→ </a:t>
              </a:r>
              <a:r>
                <a:rPr lang="en-US" altLang="ja-JP" sz="1000" b="1" dirty="0">
                  <a:solidFill>
                    <a:schemeClr val="bg2">
                      <a:lumMod val="25000"/>
                    </a:schemeClr>
                  </a:solidFill>
                </a:rPr>
                <a:t>10</a:t>
              </a:r>
              <a:r>
                <a:rPr lang="ja-JP" altLang="en-US" sz="1000" b="1" dirty="0">
                  <a:solidFill>
                    <a:schemeClr val="bg2">
                      <a:lumMod val="25000"/>
                    </a:schemeClr>
                  </a:solidFill>
                </a:rPr>
                <a:t>万人）</a:t>
              </a:r>
              <a:endParaRPr lang="en-US" altLang="ja-JP" sz="1000" b="1" dirty="0">
                <a:solidFill>
                  <a:schemeClr val="bg2">
                    <a:lumMod val="25000"/>
                  </a:schemeClr>
                </a:solidFill>
              </a:endParaRPr>
            </a:p>
            <a:p>
              <a:pPr lvl="0" algn="l">
                <a:lnSpc>
                  <a:spcPct val="100000"/>
                </a:lnSpc>
                <a:spcBef>
                  <a:spcPts val="200"/>
                </a:spcBef>
              </a:pPr>
              <a:r>
                <a:rPr lang="ja-JP" altLang="en-US" sz="1000" dirty="0">
                  <a:solidFill>
                    <a:schemeClr val="bg2">
                      <a:lumMod val="25000"/>
                    </a:schemeClr>
                  </a:solidFill>
                </a:rPr>
                <a:t>　　</a:t>
              </a:r>
              <a:r>
                <a:rPr lang="ja-JP" altLang="en-US" sz="1000" b="1" dirty="0">
                  <a:solidFill>
                    <a:schemeClr val="bg2">
                      <a:lumMod val="25000"/>
                    </a:schemeClr>
                  </a:solidFill>
                </a:rPr>
                <a:t>道の駅ちはやあかさか利用者数（</a:t>
              </a:r>
              <a:r>
                <a:rPr lang="en-US" altLang="ja-JP" sz="1000" b="1" dirty="0">
                  <a:solidFill>
                    <a:schemeClr val="bg2">
                      <a:lumMod val="25000"/>
                    </a:schemeClr>
                  </a:solidFill>
                </a:rPr>
                <a:t>9.8</a:t>
              </a:r>
              <a:r>
                <a:rPr lang="ja-JP" altLang="en-US" sz="1000" b="1" dirty="0">
                  <a:solidFill>
                    <a:schemeClr val="bg2">
                      <a:lumMod val="25000"/>
                    </a:schemeClr>
                  </a:solidFill>
                </a:rPr>
                <a:t>万人 → </a:t>
              </a:r>
              <a:r>
                <a:rPr lang="en-US" altLang="ja-JP" sz="1000" b="1" dirty="0">
                  <a:solidFill>
                    <a:schemeClr val="bg2">
                      <a:lumMod val="25000"/>
                    </a:schemeClr>
                  </a:solidFill>
                </a:rPr>
                <a:t>15</a:t>
              </a:r>
              <a:r>
                <a:rPr lang="ja-JP" altLang="en-US" sz="1000" b="1" dirty="0">
                  <a:solidFill>
                    <a:schemeClr val="bg2">
                      <a:lumMod val="25000"/>
                    </a:schemeClr>
                  </a:solidFill>
                </a:rPr>
                <a:t>万人）</a:t>
              </a:r>
              <a:endParaRPr lang="en-US" altLang="ja-JP" sz="1000" b="1" dirty="0">
                <a:solidFill>
                  <a:schemeClr val="bg2">
                    <a:lumMod val="25000"/>
                  </a:schemeClr>
                </a:solidFill>
              </a:endParaRPr>
            </a:p>
            <a:p>
              <a:pPr lvl="0" algn="l">
                <a:lnSpc>
                  <a:spcPct val="100000"/>
                </a:lnSpc>
                <a:spcBef>
                  <a:spcPts val="200"/>
                </a:spcBef>
              </a:pPr>
              <a:r>
                <a:rPr lang="ja-JP" altLang="en-US" sz="1050" b="1" dirty="0">
                  <a:solidFill>
                    <a:srgbClr val="52B479"/>
                  </a:solidFill>
                </a:rPr>
                <a:t>●</a:t>
              </a:r>
              <a:r>
                <a:rPr lang="ja-JP" altLang="en-US" sz="1050" b="1" dirty="0">
                  <a:solidFill>
                    <a:schemeClr val="bg2">
                      <a:lumMod val="25000"/>
                    </a:schemeClr>
                  </a:solidFill>
                </a:rPr>
                <a:t>木材利用の促進による豊かな森林の形成</a:t>
              </a:r>
              <a:br>
                <a:rPr lang="en-US" altLang="ja-JP" sz="1050" b="1" dirty="0">
                  <a:solidFill>
                    <a:schemeClr val="bg2">
                      <a:lumMod val="25000"/>
                    </a:schemeClr>
                  </a:solidFill>
                </a:rPr>
              </a:br>
              <a:r>
                <a:rPr lang="ja-JP" altLang="en-US" sz="1050" b="1" dirty="0">
                  <a:solidFill>
                    <a:schemeClr val="bg2">
                      <a:lumMod val="25000"/>
                    </a:schemeClr>
                  </a:solidFill>
                </a:rPr>
                <a:t>　　木材総合センター（共販所）における河内材取扱</a:t>
              </a:r>
              <a:r>
                <a:rPr lang="ja-JP" altLang="en-US" sz="1050" b="1">
                  <a:solidFill>
                    <a:schemeClr val="bg2">
                      <a:lumMod val="25000"/>
                    </a:schemeClr>
                  </a:solidFill>
                </a:rPr>
                <a:t>数量（</a:t>
              </a:r>
              <a:r>
                <a:rPr lang="en-US" altLang="ja-JP" sz="1050" b="1" dirty="0">
                  <a:solidFill>
                    <a:schemeClr val="bg2">
                      <a:lumMod val="25000"/>
                    </a:schemeClr>
                  </a:solidFill>
                </a:rPr>
                <a:t>2.5</a:t>
              </a:r>
              <a:r>
                <a:rPr lang="ja-JP" altLang="en-US" sz="1050" b="1">
                  <a:solidFill>
                    <a:schemeClr val="bg2">
                      <a:lumMod val="25000"/>
                    </a:schemeClr>
                  </a:solidFill>
                </a:rPr>
                <a:t>千㎥→</a:t>
              </a:r>
              <a:r>
                <a:rPr lang="en-US" altLang="ja-JP" sz="1050" b="1" dirty="0">
                  <a:solidFill>
                    <a:schemeClr val="bg2">
                      <a:lumMod val="25000"/>
                    </a:schemeClr>
                  </a:solidFill>
                </a:rPr>
                <a:t>5.0</a:t>
              </a:r>
              <a:r>
                <a:rPr lang="ja-JP" altLang="en-US" sz="1050" b="1">
                  <a:solidFill>
                    <a:schemeClr val="bg2">
                      <a:lumMod val="25000"/>
                    </a:schemeClr>
                  </a:solidFill>
                </a:rPr>
                <a:t>千㎥</a:t>
              </a:r>
              <a:r>
                <a:rPr lang="ja-JP" altLang="en-US" sz="1050" b="1" dirty="0">
                  <a:solidFill>
                    <a:schemeClr val="bg2">
                      <a:lumMod val="25000"/>
                    </a:schemeClr>
                  </a:solidFill>
                </a:rPr>
                <a:t>）</a:t>
              </a:r>
              <a:endParaRPr lang="en-US" altLang="ja-JP" sz="1050" b="1" dirty="0">
                <a:solidFill>
                  <a:schemeClr val="bg2">
                    <a:lumMod val="25000"/>
                  </a:schemeClr>
                </a:solidFill>
              </a:endParaRPr>
            </a:p>
          </p:txBody>
        </p:sp>
        <p:grpSp>
          <p:nvGrpSpPr>
            <p:cNvPr id="71" name="グループ化 70">
              <a:extLst>
                <a:ext uri="{FF2B5EF4-FFF2-40B4-BE49-F238E27FC236}">
                  <a16:creationId xmlns:a16="http://schemas.microsoft.com/office/drawing/2014/main" id="{70C813BB-6484-1D82-7D1B-723C5BA9E089}"/>
                </a:ext>
              </a:extLst>
            </p:cNvPr>
            <p:cNvGrpSpPr/>
            <p:nvPr/>
          </p:nvGrpSpPr>
          <p:grpSpPr>
            <a:xfrm>
              <a:off x="4008041" y="8827346"/>
              <a:ext cx="1319376" cy="1079207"/>
              <a:chOff x="4360972" y="9057036"/>
              <a:chExt cx="1351549" cy="920340"/>
            </a:xfrm>
          </p:grpSpPr>
          <p:sp>
            <p:nvSpPr>
              <p:cNvPr id="21" name="円/楕円 20">
                <a:extLst>
                  <a:ext uri="{FF2B5EF4-FFF2-40B4-BE49-F238E27FC236}">
                    <a16:creationId xmlns:a16="http://schemas.microsoft.com/office/drawing/2014/main" id="{178816F3-54FE-9820-1F75-755D30A4417C}"/>
                  </a:ext>
                </a:extLst>
              </p:cNvPr>
              <p:cNvSpPr/>
              <p:nvPr/>
            </p:nvSpPr>
            <p:spPr>
              <a:xfrm>
                <a:off x="4463644" y="9057036"/>
                <a:ext cx="1111808" cy="920340"/>
              </a:xfrm>
              <a:prstGeom prst="ellipse">
                <a:avLst/>
              </a:prstGeom>
              <a:solidFill>
                <a:srgbClr val="F7EF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cxnSp>
            <p:nvCxnSpPr>
              <p:cNvPr id="29" name="直線コネクタ 28">
                <a:extLst>
                  <a:ext uri="{FF2B5EF4-FFF2-40B4-BE49-F238E27FC236}">
                    <a16:creationId xmlns:a16="http://schemas.microsoft.com/office/drawing/2014/main" id="{D1F16485-F43A-8317-7BE9-5D61D6190297}"/>
                  </a:ext>
                </a:extLst>
              </p:cNvPr>
              <p:cNvCxnSpPr>
                <a:cxnSpLocks/>
              </p:cNvCxnSpPr>
              <p:nvPr/>
            </p:nvCxnSpPr>
            <p:spPr>
              <a:xfrm>
                <a:off x="4780026" y="9443830"/>
                <a:ext cx="388975" cy="0"/>
              </a:xfrm>
              <a:prstGeom prst="line">
                <a:avLst/>
              </a:prstGeom>
              <a:ln w="50800">
                <a:solidFill>
                  <a:srgbClr val="FCFFC2"/>
                </a:solidFill>
              </a:ln>
            </p:spPr>
            <p:style>
              <a:lnRef idx="2">
                <a:schemeClr val="accent1"/>
              </a:lnRef>
              <a:fillRef idx="0">
                <a:schemeClr val="accent1"/>
              </a:fillRef>
              <a:effectRef idx="1">
                <a:schemeClr val="accent1"/>
              </a:effectRef>
              <a:fontRef idx="minor">
                <a:schemeClr val="tx1"/>
              </a:fontRef>
            </p:style>
          </p:cxnSp>
          <p:cxnSp>
            <p:nvCxnSpPr>
              <p:cNvPr id="31" name="直線コネクタ 30">
                <a:extLst>
                  <a:ext uri="{FF2B5EF4-FFF2-40B4-BE49-F238E27FC236}">
                    <a16:creationId xmlns:a16="http://schemas.microsoft.com/office/drawing/2014/main" id="{3479A5E2-F505-232E-06C0-A542ECD82915}"/>
                  </a:ext>
                </a:extLst>
              </p:cNvPr>
              <p:cNvCxnSpPr>
                <a:cxnSpLocks/>
              </p:cNvCxnSpPr>
              <p:nvPr/>
            </p:nvCxnSpPr>
            <p:spPr>
              <a:xfrm>
                <a:off x="4493616" y="9597034"/>
                <a:ext cx="439410" cy="0"/>
              </a:xfrm>
              <a:prstGeom prst="line">
                <a:avLst/>
              </a:prstGeom>
              <a:ln w="50800">
                <a:solidFill>
                  <a:srgbClr val="FCFFC2"/>
                </a:solidFill>
              </a:ln>
            </p:spPr>
            <p:style>
              <a:lnRef idx="2">
                <a:schemeClr val="accent1"/>
              </a:lnRef>
              <a:fillRef idx="0">
                <a:schemeClr val="accent1"/>
              </a:fillRef>
              <a:effectRef idx="1">
                <a:schemeClr val="accent1"/>
              </a:effectRef>
              <a:fontRef idx="minor">
                <a:schemeClr val="tx1"/>
              </a:fontRef>
            </p:style>
          </p:cxnSp>
          <p:sp>
            <p:nvSpPr>
              <p:cNvPr id="19" name="字幕 2">
                <a:extLst>
                  <a:ext uri="{FF2B5EF4-FFF2-40B4-BE49-F238E27FC236}">
                    <a16:creationId xmlns:a16="http://schemas.microsoft.com/office/drawing/2014/main" id="{320F8C11-BD90-EA40-F38F-2486D2B9A7CC}"/>
                  </a:ext>
                </a:extLst>
              </p:cNvPr>
              <p:cNvSpPr txBox="1">
                <a:spLocks/>
              </p:cNvSpPr>
              <p:nvPr/>
            </p:nvSpPr>
            <p:spPr>
              <a:xfrm>
                <a:off x="4360972" y="9294623"/>
                <a:ext cx="1351549" cy="471649"/>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lvl="0">
                  <a:spcBef>
                    <a:spcPts val="400"/>
                  </a:spcBef>
                </a:pPr>
                <a:r>
                  <a:rPr lang="ja-JP" altLang="en-US" sz="1000" b="1" spc="20" dirty="0">
                    <a:solidFill>
                      <a:schemeClr val="bg2">
                        <a:lumMod val="25000"/>
                      </a:schemeClr>
                    </a:solidFill>
                    <a:latin typeface="+mn-ea"/>
                  </a:rPr>
                  <a:t>令和</a:t>
                </a:r>
                <a:r>
                  <a:rPr lang="en-US" altLang="ja-JP" sz="1000" b="1" spc="20" dirty="0">
                    <a:solidFill>
                      <a:schemeClr val="bg2">
                        <a:lumMod val="25000"/>
                      </a:schemeClr>
                    </a:solidFill>
                    <a:latin typeface="+mn-ea"/>
                  </a:rPr>
                  <a:t>8</a:t>
                </a:r>
                <a:r>
                  <a:rPr lang="ja-JP" altLang="en-US" sz="1000" b="1" spc="20" dirty="0">
                    <a:solidFill>
                      <a:schemeClr val="bg2">
                        <a:lumMod val="25000"/>
                      </a:schemeClr>
                    </a:solidFill>
                    <a:latin typeface="+mn-ea"/>
                  </a:rPr>
                  <a:t>年度から</a:t>
                </a:r>
                <a:endParaRPr lang="en-US" altLang="ja-JP" sz="1000" b="1" spc="20" dirty="0">
                  <a:solidFill>
                    <a:schemeClr val="bg2">
                      <a:lumMod val="25000"/>
                    </a:schemeClr>
                  </a:solidFill>
                  <a:latin typeface="+mn-ea"/>
                </a:endParaRPr>
              </a:p>
              <a:p>
                <a:pPr lvl="0">
                  <a:spcBef>
                    <a:spcPts val="400"/>
                  </a:spcBef>
                </a:pPr>
                <a:r>
                  <a:rPr lang="en-US" altLang="ja-JP" sz="1000" b="1" spc="20" dirty="0">
                    <a:solidFill>
                      <a:schemeClr val="bg2">
                        <a:lumMod val="25000"/>
                      </a:schemeClr>
                    </a:solidFill>
                    <a:latin typeface="+mn-ea"/>
                  </a:rPr>
                  <a:t>10</a:t>
                </a:r>
                <a:r>
                  <a:rPr lang="ja-JP" altLang="en-US" sz="1000" b="1" spc="20" dirty="0">
                    <a:solidFill>
                      <a:schemeClr val="bg2">
                        <a:lumMod val="25000"/>
                      </a:schemeClr>
                    </a:solidFill>
                    <a:latin typeface="+mn-ea"/>
                  </a:rPr>
                  <a:t>年後を見据えた</a:t>
                </a:r>
                <a:endParaRPr lang="en-US" altLang="ja-JP" sz="1000" b="1" spc="20" dirty="0">
                  <a:solidFill>
                    <a:schemeClr val="bg2">
                      <a:lumMod val="25000"/>
                    </a:schemeClr>
                  </a:solidFill>
                  <a:latin typeface="+mn-ea"/>
                </a:endParaRPr>
              </a:p>
              <a:p>
                <a:pPr lvl="0">
                  <a:spcBef>
                    <a:spcPts val="400"/>
                  </a:spcBef>
                </a:pPr>
                <a:r>
                  <a:rPr lang="ja-JP" altLang="en-US" sz="1000" b="1" spc="20" dirty="0">
                    <a:solidFill>
                      <a:schemeClr val="bg2">
                        <a:lumMod val="25000"/>
                      </a:schemeClr>
                    </a:solidFill>
                    <a:latin typeface="+mn-ea"/>
                  </a:rPr>
                  <a:t>取組とする</a:t>
                </a:r>
                <a:endParaRPr lang="en-US" altLang="ja-JP" sz="1000" b="1" spc="20" dirty="0">
                  <a:solidFill>
                    <a:schemeClr val="bg2">
                      <a:lumMod val="25000"/>
                    </a:schemeClr>
                  </a:solidFill>
                  <a:latin typeface="+mn-ea"/>
                </a:endParaRPr>
              </a:p>
            </p:txBody>
          </p:sp>
        </p:grpSp>
      </p:grpSp>
      <p:sp>
        <p:nvSpPr>
          <p:cNvPr id="188" name="角丸四角形 34">
            <a:extLst>
              <a:ext uri="{FF2B5EF4-FFF2-40B4-BE49-F238E27FC236}">
                <a16:creationId xmlns:a16="http://schemas.microsoft.com/office/drawing/2014/main" id="{28F33CAE-0E5A-4CBE-8A31-B5BA2F849A3B}"/>
              </a:ext>
            </a:extLst>
          </p:cNvPr>
          <p:cNvSpPr/>
          <p:nvPr/>
        </p:nvSpPr>
        <p:spPr>
          <a:xfrm>
            <a:off x="8748657" y="8163646"/>
            <a:ext cx="4140000" cy="288000"/>
          </a:xfrm>
          <a:prstGeom prst="roundRect">
            <a:avLst/>
          </a:prstGeom>
          <a:solidFill>
            <a:srgbClr val="7DD23C">
              <a:alpha val="10000"/>
            </a:srgbClr>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4040" eaLnBrk="0" fontAlgn="base" hangingPunct="0">
              <a:spcBef>
                <a:spcPct val="0"/>
              </a:spcBef>
              <a:spcAft>
                <a:spcPts val="200"/>
              </a:spcAft>
            </a:pPr>
            <a:r>
              <a:rPr lang="ja-JP" altLang="en-US" sz="1200" b="1" spc="300" dirty="0">
                <a:solidFill>
                  <a:srgbClr val="52B479"/>
                </a:solidFill>
                <a:latin typeface="+mn-ea"/>
                <a:cs typeface="A-OTF Midashi Go MB31 Pro MB31" panose="020B0600000000000000" pitchFamily="34" charset="-128"/>
              </a:rPr>
              <a:t>今後の取組体制</a:t>
            </a:r>
            <a:endParaRPr lang="ja-JP" altLang="en-US" sz="1200" b="1" spc="100" dirty="0">
              <a:solidFill>
                <a:srgbClr val="52B479"/>
              </a:solidFill>
              <a:latin typeface="+mn-ea"/>
              <a:cs typeface="A-OTF Midashi Go MB31 Pro MB31" panose="020B0600000000000000" pitchFamily="34" charset="-128"/>
            </a:endParaRPr>
          </a:p>
        </p:txBody>
      </p:sp>
      <p:sp>
        <p:nvSpPr>
          <p:cNvPr id="34" name="テキスト ボックス 33">
            <a:extLst>
              <a:ext uri="{FF2B5EF4-FFF2-40B4-BE49-F238E27FC236}">
                <a16:creationId xmlns:a16="http://schemas.microsoft.com/office/drawing/2014/main" id="{98D541B7-825F-387F-82CD-9D58D92FF29E}"/>
              </a:ext>
            </a:extLst>
          </p:cNvPr>
          <p:cNvSpPr txBox="1"/>
          <p:nvPr/>
        </p:nvSpPr>
        <p:spPr>
          <a:xfrm>
            <a:off x="267857" y="5616063"/>
            <a:ext cx="996009" cy="276999"/>
          </a:xfrm>
          <a:prstGeom prst="rect">
            <a:avLst/>
          </a:prstGeom>
          <a:noFill/>
        </p:spPr>
        <p:txBody>
          <a:bodyPr wrap="square" rtlCol="0">
            <a:spAutoFit/>
          </a:bodyPr>
          <a:lstStyle/>
          <a:p>
            <a:r>
              <a:rPr lang="ja-JP" altLang="en-US" sz="1200" b="1" dirty="0">
                <a:solidFill>
                  <a:schemeClr val="bg2">
                    <a:lumMod val="25000"/>
                  </a:schemeClr>
                </a:solidFill>
              </a:rPr>
              <a:t>取組方針</a:t>
            </a:r>
            <a:endParaRPr kumimoji="1" lang="ja-JP" altLang="en-US" sz="1200" dirty="0">
              <a:solidFill>
                <a:schemeClr val="bg2">
                  <a:lumMod val="25000"/>
                </a:schemeClr>
              </a:solidFill>
            </a:endParaRPr>
          </a:p>
        </p:txBody>
      </p:sp>
      <p:pic>
        <p:nvPicPr>
          <p:cNvPr id="25" name="図 24">
            <a:extLst>
              <a:ext uri="{FF2B5EF4-FFF2-40B4-BE49-F238E27FC236}">
                <a16:creationId xmlns:a16="http://schemas.microsoft.com/office/drawing/2014/main" id="{4F0430DF-8F39-4FB9-9A44-F9ED6B472C0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3483641" y="4501660"/>
            <a:ext cx="1016728" cy="742484"/>
          </a:xfrm>
          <a:prstGeom prst="rect">
            <a:avLst/>
          </a:prstGeom>
        </p:spPr>
      </p:pic>
      <p:sp>
        <p:nvSpPr>
          <p:cNvPr id="62" name="Rectangle 29">
            <a:extLst>
              <a:ext uri="{FF2B5EF4-FFF2-40B4-BE49-F238E27FC236}">
                <a16:creationId xmlns:a16="http://schemas.microsoft.com/office/drawing/2014/main" id="{A772035E-0FF9-97A6-11D8-9DC7CD24E43E}"/>
              </a:ext>
            </a:extLst>
          </p:cNvPr>
          <p:cNvSpPr>
            <a:spLocks noChangeArrowheads="1"/>
          </p:cNvSpPr>
          <p:nvPr/>
        </p:nvSpPr>
        <p:spPr bwMode="auto">
          <a:xfrm>
            <a:off x="725894" y="-10890"/>
            <a:ext cx="4163214" cy="1014061"/>
          </a:xfrm>
          <a:prstGeom prst="rect">
            <a:avLst/>
          </a:prstGeom>
          <a:solidFill>
            <a:srgbClr val="52B479"/>
          </a:solidFill>
          <a:ln w="9525">
            <a:noFill/>
            <a:miter lim="800000"/>
            <a:headEnd/>
            <a:tailEnd/>
          </a:ln>
        </p:spPr>
        <p:txBody>
          <a:bodyPr vert="horz" wrap="square" lIns="62893" tIns="7526" rIns="62893" bIns="7526" numCol="1" anchor="ctr" anchorCtr="0" compatLnSpc="1">
            <a:prstTxWarp prst="textNoShape">
              <a:avLst/>
            </a:prstTxWarp>
          </a:bodyPr>
          <a:lstStyle/>
          <a:p>
            <a:pPr algn="ctr" defTabSz="774040" eaLnBrk="0" fontAlgn="base" hangingPunct="0">
              <a:spcBef>
                <a:spcPct val="0"/>
              </a:spcBef>
              <a:spcAft>
                <a:spcPts val="200"/>
              </a:spcAft>
            </a:pPr>
            <a:r>
              <a:rPr lang="ja-JP" altLang="en-US" b="1" spc="300" dirty="0">
                <a:solidFill>
                  <a:sysClr val="window" lastClr="FFFFFF"/>
                </a:solidFill>
                <a:latin typeface="+mn-ea"/>
                <a:cs typeface="A-OTF Midashi Go MB31 Pro MB31" panose="020B0600000000000000" pitchFamily="34" charset="-128"/>
              </a:rPr>
              <a:t>千早赤阪村</a:t>
            </a:r>
            <a:endParaRPr lang="en-US" altLang="ja-JP" b="1" spc="300" dirty="0">
              <a:solidFill>
                <a:sysClr val="window" lastClr="FFFFFF"/>
              </a:solidFill>
              <a:latin typeface="+mn-ea"/>
              <a:cs typeface="A-OTF Midashi Go MB31 Pro MB31" panose="020B0600000000000000" pitchFamily="34" charset="-128"/>
            </a:endParaRPr>
          </a:p>
          <a:p>
            <a:pPr algn="ctr" defTabSz="774040" eaLnBrk="0" fontAlgn="base" hangingPunct="0">
              <a:spcBef>
                <a:spcPct val="0"/>
              </a:spcBef>
              <a:spcAft>
                <a:spcPct val="0"/>
              </a:spcAft>
            </a:pPr>
            <a:r>
              <a:rPr lang="ja-JP" altLang="en-US" b="1" spc="100" dirty="0">
                <a:solidFill>
                  <a:sysClr val="window" lastClr="FFFFFF"/>
                </a:solidFill>
                <a:latin typeface="+mn-ea"/>
                <a:cs typeface="A-OTF Midashi Go MB31 Pro MB31" panose="020B0600000000000000" pitchFamily="34" charset="-128"/>
              </a:rPr>
              <a:t>農と緑の活性化ビジョン</a:t>
            </a:r>
            <a:r>
              <a:rPr lang="en-US" altLang="ja-JP" b="1" spc="100" dirty="0">
                <a:solidFill>
                  <a:sysClr val="window" lastClr="FFFFFF"/>
                </a:solidFill>
                <a:latin typeface="+mn-ea"/>
                <a:cs typeface="A-OTF Midashi Go MB31 Pro MB31" panose="020B0600000000000000" pitchFamily="34" charset="-128"/>
              </a:rPr>
              <a:t>(</a:t>
            </a:r>
            <a:r>
              <a:rPr lang="ja-JP" altLang="en-US" b="1" spc="100" dirty="0">
                <a:solidFill>
                  <a:sysClr val="window" lastClr="FFFFFF"/>
                </a:solidFill>
                <a:latin typeface="+mn-ea"/>
                <a:cs typeface="A-OTF Midashi Go MB31 Pro MB31" panose="020B0600000000000000" pitchFamily="34" charset="-128"/>
              </a:rPr>
              <a:t>案</a:t>
            </a:r>
            <a:r>
              <a:rPr lang="en-US" altLang="ja-JP" b="1" spc="100" dirty="0">
                <a:solidFill>
                  <a:sysClr val="window" lastClr="FFFFFF"/>
                </a:solidFill>
                <a:latin typeface="+mn-ea"/>
                <a:cs typeface="A-OTF Midashi Go MB31 Pro MB31" panose="020B0600000000000000" pitchFamily="34" charset="-128"/>
              </a:rPr>
              <a:t>)</a:t>
            </a:r>
          </a:p>
          <a:p>
            <a:pPr algn="ctr" defTabSz="774040" eaLnBrk="0" fontAlgn="base" hangingPunct="0">
              <a:spcBef>
                <a:spcPct val="0"/>
              </a:spcBef>
              <a:spcAft>
                <a:spcPct val="0"/>
              </a:spcAft>
            </a:pPr>
            <a:endParaRPr lang="ja-JP" altLang="en-US" b="1" spc="100" dirty="0">
              <a:solidFill>
                <a:sysClr val="window" lastClr="FFFFFF"/>
              </a:solidFill>
              <a:latin typeface="+mn-ea"/>
              <a:cs typeface="A-OTF Midashi Go MB31 Pro MB31" panose="020B0600000000000000" pitchFamily="34" charset="-128"/>
            </a:endParaRPr>
          </a:p>
        </p:txBody>
      </p:sp>
      <p:sp>
        <p:nvSpPr>
          <p:cNvPr id="6" name="テキスト ボックス 5">
            <a:extLst>
              <a:ext uri="{FF2B5EF4-FFF2-40B4-BE49-F238E27FC236}">
                <a16:creationId xmlns:a16="http://schemas.microsoft.com/office/drawing/2014/main" id="{263E703B-B6A8-771C-8A2B-A1C1DAEA422B}"/>
              </a:ext>
            </a:extLst>
          </p:cNvPr>
          <p:cNvSpPr txBox="1"/>
          <p:nvPr/>
        </p:nvSpPr>
        <p:spPr>
          <a:xfrm>
            <a:off x="1053573" y="623820"/>
            <a:ext cx="3577421" cy="261610"/>
          </a:xfrm>
          <a:prstGeom prst="rect">
            <a:avLst/>
          </a:prstGeom>
          <a:noFill/>
        </p:spPr>
        <p:txBody>
          <a:bodyPr wrap="square">
            <a:spAutoFit/>
          </a:bodyPr>
          <a:lstStyle/>
          <a:p>
            <a:pPr lvl="0" algn="ctr"/>
            <a:r>
              <a:rPr lang="ja-JP" altLang="en-US" sz="1100" dirty="0">
                <a:solidFill>
                  <a:schemeClr val="bg1"/>
                </a:solidFill>
                <a:latin typeface="+mn-ea"/>
              </a:rPr>
              <a:t>令和</a:t>
            </a:r>
            <a:r>
              <a:rPr lang="ja-JP" altLang="en-US" sz="1100">
                <a:solidFill>
                  <a:schemeClr val="bg1"/>
                </a:solidFill>
                <a:latin typeface="+mn-ea"/>
              </a:rPr>
              <a:t>８年３月</a:t>
            </a:r>
            <a:r>
              <a:rPr lang="ja-JP" altLang="en-US" sz="1100" dirty="0">
                <a:solidFill>
                  <a:schemeClr val="bg1"/>
                </a:solidFill>
                <a:latin typeface="+mn-ea"/>
              </a:rPr>
              <a:t>　</a:t>
            </a:r>
            <a:r>
              <a:rPr lang="ja-JP" altLang="en-US" sz="1100">
                <a:solidFill>
                  <a:schemeClr val="bg1"/>
                </a:solidFill>
                <a:latin typeface="+mn-ea"/>
              </a:rPr>
              <a:t>千早赤阪村農</a:t>
            </a:r>
            <a:r>
              <a:rPr lang="ja-JP" altLang="en-US" sz="1100" dirty="0">
                <a:solidFill>
                  <a:schemeClr val="bg1"/>
                </a:solidFill>
                <a:latin typeface="+mn-ea"/>
              </a:rPr>
              <a:t>と緑の活性化推進会議</a:t>
            </a:r>
            <a:endParaRPr lang="en-US" altLang="ja-JP" sz="1100" dirty="0">
              <a:solidFill>
                <a:schemeClr val="bg1"/>
              </a:solidFill>
              <a:latin typeface="+mn-ea"/>
            </a:endParaRPr>
          </a:p>
        </p:txBody>
      </p:sp>
      <p:grpSp>
        <p:nvGrpSpPr>
          <p:cNvPr id="147" name="グループ化 146">
            <a:extLst>
              <a:ext uri="{FF2B5EF4-FFF2-40B4-BE49-F238E27FC236}">
                <a16:creationId xmlns:a16="http://schemas.microsoft.com/office/drawing/2014/main" id="{361D6871-EC6D-DFEE-EDCC-F69B1A5CA713}"/>
              </a:ext>
            </a:extLst>
          </p:cNvPr>
          <p:cNvGrpSpPr/>
          <p:nvPr/>
        </p:nvGrpSpPr>
        <p:grpSpPr>
          <a:xfrm>
            <a:off x="0" y="-10890"/>
            <a:ext cx="1110372" cy="1014061"/>
            <a:chOff x="0" y="-10890"/>
            <a:chExt cx="1137778" cy="1014061"/>
          </a:xfrm>
        </p:grpSpPr>
        <p:sp>
          <p:nvSpPr>
            <p:cNvPr id="143" name="Rectangle 29">
              <a:extLst>
                <a:ext uri="{FF2B5EF4-FFF2-40B4-BE49-F238E27FC236}">
                  <a16:creationId xmlns:a16="http://schemas.microsoft.com/office/drawing/2014/main" id="{0289B3C1-5C15-D643-CB60-EAF09AEB3283}"/>
                </a:ext>
              </a:extLst>
            </p:cNvPr>
            <p:cNvSpPr>
              <a:spLocks noChangeArrowheads="1"/>
            </p:cNvSpPr>
            <p:nvPr/>
          </p:nvSpPr>
          <p:spPr bwMode="auto">
            <a:xfrm>
              <a:off x="0" y="-10890"/>
              <a:ext cx="1137778" cy="1014061"/>
            </a:xfrm>
            <a:prstGeom prst="rect">
              <a:avLst/>
            </a:prstGeom>
            <a:solidFill>
              <a:srgbClr val="52B479"/>
            </a:solidFill>
            <a:ln w="9525">
              <a:noFill/>
              <a:miter lim="800000"/>
              <a:headEnd/>
              <a:tailEnd/>
            </a:ln>
          </p:spPr>
          <p:txBody>
            <a:bodyPr vert="horz" wrap="square" lIns="62893" tIns="7526" rIns="62893" bIns="7526" numCol="1" anchor="ctr" anchorCtr="0" compatLnSpc="1">
              <a:prstTxWarp prst="textNoShape">
                <a:avLst/>
              </a:prstTxWarp>
            </a:bodyPr>
            <a:lstStyle/>
            <a:p>
              <a:pPr algn="ctr" defTabSz="774040" eaLnBrk="0" fontAlgn="base" hangingPunct="0">
                <a:spcBef>
                  <a:spcPct val="0"/>
                </a:spcBef>
                <a:spcAft>
                  <a:spcPct val="0"/>
                </a:spcAft>
              </a:pPr>
              <a:endParaRPr lang="ja-JP" altLang="en-US" b="1" spc="100" dirty="0">
                <a:solidFill>
                  <a:sysClr val="window" lastClr="FFFFFF"/>
                </a:solidFill>
                <a:latin typeface="+mn-ea"/>
                <a:cs typeface="A-OTF Midashi Go MB31 Pro MB31" panose="020B0600000000000000" pitchFamily="34" charset="-128"/>
              </a:endParaRPr>
            </a:p>
          </p:txBody>
        </p:sp>
        <p:sp>
          <p:nvSpPr>
            <p:cNvPr id="187" name="テキスト ボックス 186">
              <a:extLst>
                <a:ext uri="{FF2B5EF4-FFF2-40B4-BE49-F238E27FC236}">
                  <a16:creationId xmlns:a16="http://schemas.microsoft.com/office/drawing/2014/main" id="{ED9B555E-C72B-4300-AA59-6DE046FC3DC0}"/>
                </a:ext>
              </a:extLst>
            </p:cNvPr>
            <p:cNvSpPr txBox="1"/>
            <p:nvPr/>
          </p:nvSpPr>
          <p:spPr>
            <a:xfrm>
              <a:off x="143280" y="316741"/>
              <a:ext cx="851219" cy="399525"/>
            </a:xfrm>
            <a:prstGeom prst="rect">
              <a:avLst/>
            </a:prstGeom>
            <a:noFill/>
            <a:ln w="19050">
              <a:solidFill>
                <a:schemeClr val="bg1"/>
              </a:solidFill>
            </a:ln>
          </p:spPr>
          <p:txBody>
            <a:bodyPr wrap="square" lIns="36000" tIns="36000" rIns="36000" bIns="36000" anchor="ctr" anchorCtr="0">
              <a:noAutofit/>
            </a:bodyPr>
            <a:lstStyle/>
            <a:p>
              <a:pPr lvl="0" algn="ctr">
                <a:spcBef>
                  <a:spcPts val="200"/>
                </a:spcBef>
              </a:pPr>
              <a:r>
                <a:rPr lang="ja-JP" altLang="en-US" sz="1400" b="1" dirty="0">
                  <a:solidFill>
                    <a:schemeClr val="bg1"/>
                  </a:solidFill>
                  <a:latin typeface="+mn-ea"/>
                </a:rPr>
                <a:t>概要版</a:t>
              </a:r>
              <a:endParaRPr lang="en-US" altLang="ja-JP" sz="1400" b="1" dirty="0">
                <a:solidFill>
                  <a:schemeClr val="bg1"/>
                </a:solidFill>
                <a:latin typeface="+mn-ea"/>
              </a:endParaRPr>
            </a:p>
          </p:txBody>
        </p:sp>
      </p:grpSp>
      <p:grpSp>
        <p:nvGrpSpPr>
          <p:cNvPr id="189" name="グループ化 188">
            <a:extLst>
              <a:ext uri="{FF2B5EF4-FFF2-40B4-BE49-F238E27FC236}">
                <a16:creationId xmlns:a16="http://schemas.microsoft.com/office/drawing/2014/main" id="{34D5A77B-50D4-C3A3-9713-0A61932A2353}"/>
              </a:ext>
            </a:extLst>
          </p:cNvPr>
          <p:cNvGrpSpPr/>
          <p:nvPr/>
        </p:nvGrpSpPr>
        <p:grpSpPr>
          <a:xfrm>
            <a:off x="226087" y="1455519"/>
            <a:ext cx="8035493" cy="2282338"/>
            <a:chOff x="226087" y="1501300"/>
            <a:chExt cx="8035493" cy="2282338"/>
          </a:xfrm>
        </p:grpSpPr>
        <p:sp>
          <p:nvSpPr>
            <p:cNvPr id="49" name="字幕 2">
              <a:extLst>
                <a:ext uri="{FF2B5EF4-FFF2-40B4-BE49-F238E27FC236}">
                  <a16:creationId xmlns:a16="http://schemas.microsoft.com/office/drawing/2014/main" id="{E23FBB12-AAFE-2905-81DA-2C7D88545086}"/>
                </a:ext>
              </a:extLst>
            </p:cNvPr>
            <p:cNvSpPr txBox="1">
              <a:spLocks/>
            </p:cNvSpPr>
            <p:nvPr/>
          </p:nvSpPr>
          <p:spPr>
            <a:xfrm>
              <a:off x="371568" y="1727188"/>
              <a:ext cx="2896607" cy="2051680"/>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lnSpc>
                  <a:spcPct val="120000"/>
                </a:lnSpc>
                <a:spcBef>
                  <a:spcPts val="0"/>
                </a:spcBef>
              </a:pPr>
              <a:r>
                <a:rPr lang="ja-JP" altLang="en-US" sz="1100" spc="-20" dirty="0">
                  <a:solidFill>
                    <a:srgbClr val="52B479"/>
                  </a:solidFill>
                </a:rPr>
                <a:t>●</a:t>
              </a:r>
              <a:r>
                <a:rPr lang="ja-JP" altLang="en-US" sz="1100" spc="-20" dirty="0"/>
                <a:t>大阪市内から近い立地</a:t>
              </a:r>
              <a:endParaRPr lang="en-US" altLang="ja-JP" sz="1100" spc="-20" dirty="0"/>
            </a:p>
            <a:p>
              <a:pPr algn="just">
                <a:lnSpc>
                  <a:spcPct val="120000"/>
                </a:lnSpc>
                <a:spcBef>
                  <a:spcPts val="0"/>
                </a:spcBef>
              </a:pPr>
              <a:r>
                <a:rPr lang="ja-JP" altLang="en-US" sz="1100" spc="-20" dirty="0">
                  <a:solidFill>
                    <a:srgbClr val="52B479"/>
                  </a:solidFill>
                </a:rPr>
                <a:t>●</a:t>
              </a:r>
              <a:r>
                <a:rPr lang="ja-JP" altLang="en-US" sz="1100" spc="-50" dirty="0"/>
                <a:t>高いストーリー性「大阪唯一の村」</a:t>
              </a:r>
            </a:p>
            <a:p>
              <a:pPr algn="just">
                <a:lnSpc>
                  <a:spcPct val="120000"/>
                </a:lnSpc>
                <a:spcBef>
                  <a:spcPts val="0"/>
                </a:spcBef>
              </a:pPr>
              <a:r>
                <a:rPr lang="ja-JP" altLang="en-US" sz="1100" spc="-20" dirty="0">
                  <a:solidFill>
                    <a:srgbClr val="52B479"/>
                  </a:solidFill>
                </a:rPr>
                <a:t>●</a:t>
              </a:r>
              <a:r>
                <a:rPr lang="ja-JP" altLang="en-US" sz="1100" spc="-20" dirty="0"/>
                <a:t>金剛山を訪れる多くの来訪者</a:t>
              </a:r>
              <a:endParaRPr lang="en-US" altLang="ja-JP" sz="1100" spc="-20" dirty="0"/>
            </a:p>
            <a:p>
              <a:pPr algn="just">
                <a:lnSpc>
                  <a:spcPct val="120000"/>
                </a:lnSpc>
                <a:spcBef>
                  <a:spcPts val="0"/>
                </a:spcBef>
              </a:pPr>
              <a:r>
                <a:rPr lang="ja-JP" altLang="en-US" sz="1100" spc="-20" dirty="0">
                  <a:solidFill>
                    <a:srgbClr val="52B479"/>
                  </a:solidFill>
                </a:rPr>
                <a:t>●</a:t>
              </a:r>
              <a:r>
                <a:rPr lang="ja-JP" altLang="en-US" sz="1100" spc="-20" dirty="0"/>
                <a:t>既存いちご農家による新就農者の育成</a:t>
              </a:r>
              <a:endParaRPr lang="en-US" altLang="ja-JP" sz="1100" spc="-20" dirty="0"/>
            </a:p>
            <a:p>
              <a:pPr algn="just">
                <a:lnSpc>
                  <a:spcPct val="120000"/>
                </a:lnSpc>
                <a:spcBef>
                  <a:spcPts val="0"/>
                </a:spcBef>
              </a:pPr>
              <a:r>
                <a:rPr lang="ja-JP" altLang="en-US" sz="1100" spc="-20" dirty="0"/>
                <a:t>　体制が存在</a:t>
              </a:r>
              <a:endParaRPr lang="en-US" altLang="ja-JP" sz="1100" spc="-20" dirty="0"/>
            </a:p>
            <a:p>
              <a:pPr algn="l">
                <a:lnSpc>
                  <a:spcPct val="120000"/>
                </a:lnSpc>
                <a:spcBef>
                  <a:spcPts val="0"/>
                </a:spcBef>
              </a:pPr>
              <a:r>
                <a:rPr lang="ja-JP" altLang="en-US" sz="1100" spc="-20" dirty="0">
                  <a:solidFill>
                    <a:srgbClr val="52B479"/>
                  </a:solidFill>
                </a:rPr>
                <a:t>●</a:t>
              </a:r>
              <a:r>
                <a:rPr lang="ja-JP" altLang="en-US" sz="1100" spc="-20" dirty="0"/>
                <a:t>良質で豊富な水資源</a:t>
              </a:r>
              <a:br>
                <a:rPr lang="en-US" altLang="ja-JP" sz="1100" spc="-20" dirty="0"/>
              </a:br>
              <a:r>
                <a:rPr lang="ja-JP" altLang="en-US" sz="1100" spc="-20" dirty="0">
                  <a:solidFill>
                    <a:srgbClr val="52B479"/>
                  </a:solidFill>
                </a:rPr>
                <a:t>●</a:t>
              </a:r>
              <a:r>
                <a:rPr lang="ja-JP" altLang="en-US" sz="1100" spc="-20" dirty="0"/>
                <a:t>豊かな森林資源、府内唯一の原木を扱う　</a:t>
              </a:r>
              <a:endParaRPr lang="en-US" altLang="ja-JP" sz="1100" spc="-20" dirty="0"/>
            </a:p>
            <a:p>
              <a:pPr algn="l">
                <a:lnSpc>
                  <a:spcPct val="120000"/>
                </a:lnSpc>
                <a:spcBef>
                  <a:spcPts val="0"/>
                </a:spcBef>
              </a:pPr>
              <a:r>
                <a:rPr lang="ja-JP" altLang="en-US" sz="1100" spc="-20" dirty="0"/>
                <a:t>　木材共販所が存在</a:t>
              </a:r>
              <a:endParaRPr lang="en-US" altLang="ja-JP" sz="1100" spc="-20" dirty="0"/>
            </a:p>
            <a:p>
              <a:pPr algn="just">
                <a:lnSpc>
                  <a:spcPct val="120000"/>
                </a:lnSpc>
                <a:spcBef>
                  <a:spcPts val="0"/>
                </a:spcBef>
              </a:pPr>
              <a:r>
                <a:rPr lang="ja-JP" altLang="en-US" sz="1100" spc="-20" dirty="0">
                  <a:solidFill>
                    <a:srgbClr val="52B479"/>
                  </a:solidFill>
                </a:rPr>
                <a:t>●</a:t>
              </a:r>
              <a:r>
                <a:rPr lang="ja-JP" altLang="en-US" sz="1100" spc="-20" dirty="0"/>
                <a:t>金剛山や棚田、史跡、生態系など多様</a:t>
              </a:r>
              <a:endParaRPr lang="en-US" altLang="ja-JP" sz="1100" spc="-20" dirty="0"/>
            </a:p>
            <a:p>
              <a:pPr algn="just">
                <a:lnSpc>
                  <a:spcPct val="120000"/>
                </a:lnSpc>
                <a:spcBef>
                  <a:spcPts val="0"/>
                </a:spcBef>
              </a:pPr>
              <a:r>
                <a:rPr lang="ja-JP" altLang="en-US" sz="1100" spc="-20" dirty="0"/>
                <a:t>　で質の高い自然・景観資源 </a:t>
              </a:r>
              <a:endParaRPr lang="en-US" altLang="ja-JP" sz="1100" spc="-20" dirty="0"/>
            </a:p>
          </p:txBody>
        </p:sp>
        <p:sp>
          <p:nvSpPr>
            <p:cNvPr id="59" name="角丸四角形 58">
              <a:extLst>
                <a:ext uri="{FF2B5EF4-FFF2-40B4-BE49-F238E27FC236}">
                  <a16:creationId xmlns:a16="http://schemas.microsoft.com/office/drawing/2014/main" id="{006F6219-106B-E6D1-1009-F3B0761C3F62}"/>
                </a:ext>
              </a:extLst>
            </p:cNvPr>
            <p:cNvSpPr/>
            <p:nvPr/>
          </p:nvSpPr>
          <p:spPr>
            <a:xfrm>
              <a:off x="226087" y="1667662"/>
              <a:ext cx="8035493" cy="2115976"/>
            </a:xfrm>
            <a:prstGeom prst="roundRect">
              <a:avLst>
                <a:gd name="adj" fmla="val 5810"/>
              </a:avLst>
            </a:prstGeom>
            <a:no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0AE40220-C2E4-77DA-4B46-48B355AE3E6A}"/>
                </a:ext>
              </a:extLst>
            </p:cNvPr>
            <p:cNvSpPr txBox="1"/>
            <p:nvPr/>
          </p:nvSpPr>
          <p:spPr>
            <a:xfrm>
              <a:off x="430750" y="1501300"/>
              <a:ext cx="1005389" cy="276999"/>
            </a:xfrm>
            <a:prstGeom prst="rect">
              <a:avLst/>
            </a:prstGeom>
            <a:solidFill>
              <a:schemeClr val="bg1"/>
            </a:solidFill>
          </p:spPr>
          <p:txBody>
            <a:bodyPr wrap="square" rtlCol="0">
              <a:spAutoFit/>
            </a:bodyPr>
            <a:lstStyle/>
            <a:p>
              <a:pPr algn="ctr"/>
              <a:r>
                <a:rPr lang="ja-JP" altLang="en-US" sz="1200" b="1" dirty="0">
                  <a:solidFill>
                    <a:schemeClr val="bg2">
                      <a:lumMod val="25000"/>
                    </a:schemeClr>
                  </a:solidFill>
                </a:rPr>
                <a:t>強み・魅力</a:t>
              </a:r>
              <a:endParaRPr kumimoji="1" lang="ja-JP" altLang="en-US" sz="1200" dirty="0">
                <a:solidFill>
                  <a:schemeClr val="bg2">
                    <a:lumMod val="25000"/>
                  </a:schemeClr>
                </a:solidFill>
              </a:endParaRPr>
            </a:p>
          </p:txBody>
        </p:sp>
        <p:cxnSp>
          <p:nvCxnSpPr>
            <p:cNvPr id="67" name="直線コネクタ 66">
              <a:extLst>
                <a:ext uri="{FF2B5EF4-FFF2-40B4-BE49-F238E27FC236}">
                  <a16:creationId xmlns:a16="http://schemas.microsoft.com/office/drawing/2014/main" id="{0DE7B1A3-FB0E-BB62-ED1E-79AF3A23444C}"/>
                </a:ext>
              </a:extLst>
            </p:cNvPr>
            <p:cNvCxnSpPr>
              <a:cxnSpLocks/>
            </p:cNvCxnSpPr>
            <p:nvPr/>
          </p:nvCxnSpPr>
          <p:spPr>
            <a:xfrm>
              <a:off x="3151408" y="1872808"/>
              <a:ext cx="0" cy="1816293"/>
            </a:xfrm>
            <a:prstGeom prst="line">
              <a:avLst/>
            </a:prstGeom>
            <a:ln>
              <a:solidFill>
                <a:srgbClr val="52B479"/>
              </a:solidFill>
              <a:prstDash val="sysDot"/>
            </a:ln>
          </p:spPr>
          <p:style>
            <a:lnRef idx="2">
              <a:schemeClr val="accent1"/>
            </a:lnRef>
            <a:fillRef idx="0">
              <a:schemeClr val="accent1"/>
            </a:fillRef>
            <a:effectRef idx="1">
              <a:schemeClr val="accent1"/>
            </a:effectRef>
            <a:fontRef idx="minor">
              <a:schemeClr val="tx1"/>
            </a:fontRef>
          </p:style>
        </p:cxnSp>
        <p:sp>
          <p:nvSpPr>
            <p:cNvPr id="55" name="テキスト ボックス 54">
              <a:extLst>
                <a:ext uri="{FF2B5EF4-FFF2-40B4-BE49-F238E27FC236}">
                  <a16:creationId xmlns:a16="http://schemas.microsoft.com/office/drawing/2014/main" id="{46580CED-DC0E-00B8-3790-672CD97ECDE8}"/>
                </a:ext>
              </a:extLst>
            </p:cNvPr>
            <p:cNvSpPr txBox="1"/>
            <p:nvPr/>
          </p:nvSpPr>
          <p:spPr>
            <a:xfrm>
              <a:off x="3328827" y="1521744"/>
              <a:ext cx="633667" cy="276999"/>
            </a:xfrm>
            <a:prstGeom prst="rect">
              <a:avLst/>
            </a:prstGeom>
            <a:solidFill>
              <a:schemeClr val="bg1"/>
            </a:solidFill>
          </p:spPr>
          <p:txBody>
            <a:bodyPr wrap="square" rtlCol="0">
              <a:spAutoFit/>
            </a:bodyPr>
            <a:lstStyle/>
            <a:p>
              <a:pPr algn="ctr"/>
              <a:r>
                <a:rPr lang="ja-JP" altLang="en-US" sz="1200" b="1" dirty="0">
                  <a:solidFill>
                    <a:schemeClr val="bg2">
                      <a:lumMod val="25000"/>
                    </a:schemeClr>
                  </a:solidFill>
                </a:rPr>
                <a:t>課題</a:t>
              </a:r>
              <a:endParaRPr lang="en-US" altLang="ja-JP" sz="1200" b="1" dirty="0">
                <a:solidFill>
                  <a:schemeClr val="bg2">
                    <a:lumMod val="25000"/>
                  </a:schemeClr>
                </a:solidFill>
              </a:endParaRPr>
            </a:p>
          </p:txBody>
        </p:sp>
        <p:sp>
          <p:nvSpPr>
            <p:cNvPr id="196" name="字幕 2">
              <a:extLst>
                <a:ext uri="{FF2B5EF4-FFF2-40B4-BE49-F238E27FC236}">
                  <a16:creationId xmlns:a16="http://schemas.microsoft.com/office/drawing/2014/main" id="{59330533-FEF1-4AAD-8EAC-B05F13EC5AD7}"/>
                </a:ext>
              </a:extLst>
            </p:cNvPr>
            <p:cNvSpPr txBox="1">
              <a:spLocks/>
            </p:cNvSpPr>
            <p:nvPr/>
          </p:nvSpPr>
          <p:spPr>
            <a:xfrm>
              <a:off x="5516413" y="1754901"/>
              <a:ext cx="2659377" cy="595151"/>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spcBef>
                  <a:spcPts val="600"/>
                </a:spcBef>
              </a:pPr>
              <a:r>
                <a:rPr lang="ja-JP" altLang="en-US" sz="1100" spc="-20" dirty="0">
                  <a:solidFill>
                    <a:srgbClr val="52B479"/>
                  </a:solidFill>
                </a:rPr>
                <a:t>●</a:t>
              </a:r>
              <a:r>
                <a:rPr lang="ja-JP" altLang="en-US" sz="1100" spc="-20" dirty="0"/>
                <a:t>貸付農地の確保による農地マッチング</a:t>
              </a:r>
              <a:br>
                <a:rPr lang="en-US" altLang="ja-JP" sz="1100" spc="-20" dirty="0"/>
              </a:br>
              <a:r>
                <a:rPr lang="ja-JP" altLang="en-US" sz="1100" spc="-20" dirty="0"/>
                <a:t> 　の推進</a:t>
              </a:r>
              <a:endParaRPr lang="en-US" altLang="ja-JP" sz="1100" spc="-20" dirty="0"/>
            </a:p>
            <a:p>
              <a:pPr algn="just">
                <a:spcBef>
                  <a:spcPts val="600"/>
                </a:spcBef>
              </a:pPr>
              <a:r>
                <a:rPr lang="ja-JP" altLang="en-US" sz="1100" spc="-20" dirty="0">
                  <a:solidFill>
                    <a:srgbClr val="52B479"/>
                  </a:solidFill>
                </a:rPr>
                <a:t>●</a:t>
              </a:r>
              <a:r>
                <a:rPr lang="ja-JP" altLang="en-US" sz="1100" spc="-20" dirty="0"/>
                <a:t>農業の新たな担い手の確保</a:t>
              </a:r>
              <a:endParaRPr lang="en-US" altLang="ja-JP" sz="1100" spc="-20" dirty="0"/>
            </a:p>
          </p:txBody>
        </p:sp>
        <p:sp>
          <p:nvSpPr>
            <p:cNvPr id="142" name="字幕 2">
              <a:extLst>
                <a:ext uri="{FF2B5EF4-FFF2-40B4-BE49-F238E27FC236}">
                  <a16:creationId xmlns:a16="http://schemas.microsoft.com/office/drawing/2014/main" id="{5C06E235-1FA0-F59E-A37C-68E6F46FB4E9}"/>
                </a:ext>
              </a:extLst>
            </p:cNvPr>
            <p:cNvSpPr txBox="1">
              <a:spLocks/>
            </p:cNvSpPr>
            <p:nvPr/>
          </p:nvSpPr>
          <p:spPr>
            <a:xfrm>
              <a:off x="3203232" y="1743818"/>
              <a:ext cx="2396542" cy="1679239"/>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l">
                <a:lnSpc>
                  <a:spcPct val="120000"/>
                </a:lnSpc>
                <a:spcBef>
                  <a:spcPts val="0"/>
                </a:spcBef>
              </a:pPr>
              <a:r>
                <a:rPr lang="ja-JP" altLang="en-US" sz="1100" spc="-20" dirty="0">
                  <a:solidFill>
                    <a:srgbClr val="52B479"/>
                  </a:solidFill>
                </a:rPr>
                <a:t>●</a:t>
              </a:r>
              <a:r>
                <a:rPr lang="ja-JP" altLang="en-US" sz="1100" spc="-20" dirty="0"/>
                <a:t>歯止めが利かない</a:t>
              </a:r>
              <a:br>
                <a:rPr lang="en-US" altLang="ja-JP" sz="1100" spc="-20" dirty="0"/>
              </a:br>
              <a:r>
                <a:rPr lang="ja-JP" altLang="en-US" sz="1100" spc="-20" dirty="0"/>
                <a:t>　人口減少・高齢化への対応</a:t>
              </a:r>
              <a:endParaRPr lang="en-US" altLang="ja-JP" sz="1100" spc="-20" dirty="0"/>
            </a:p>
            <a:p>
              <a:pPr algn="just">
                <a:lnSpc>
                  <a:spcPct val="120000"/>
                </a:lnSpc>
                <a:spcBef>
                  <a:spcPts val="0"/>
                </a:spcBef>
              </a:pPr>
              <a:r>
                <a:rPr lang="ja-JP" altLang="en-US" sz="1100" spc="-20" dirty="0">
                  <a:solidFill>
                    <a:srgbClr val="52B479"/>
                  </a:solidFill>
                </a:rPr>
                <a:t>●</a:t>
              </a:r>
              <a:r>
                <a:rPr lang="ja-JP" altLang="en-US" sz="1100" spc="-20" dirty="0"/>
                <a:t>適切な森林管理</a:t>
              </a:r>
              <a:endParaRPr lang="en-US" altLang="ja-JP" sz="1100" spc="-20" dirty="0"/>
            </a:p>
            <a:p>
              <a:pPr algn="l">
                <a:lnSpc>
                  <a:spcPct val="120000"/>
                </a:lnSpc>
                <a:spcBef>
                  <a:spcPts val="0"/>
                </a:spcBef>
              </a:pPr>
              <a:r>
                <a:rPr lang="ja-JP" altLang="en-US" sz="1100" spc="-20" dirty="0">
                  <a:solidFill>
                    <a:srgbClr val="52B479"/>
                  </a:solidFill>
                </a:rPr>
                <a:t>●</a:t>
              </a:r>
              <a:r>
                <a:rPr lang="ja-JP" altLang="en-US" sz="1100" spc="-20" dirty="0"/>
                <a:t>特産品づくり、ブランド化、</a:t>
              </a:r>
              <a:br>
                <a:rPr lang="en-US" altLang="ja-JP" sz="1100" spc="-20" dirty="0"/>
              </a:br>
              <a:r>
                <a:rPr lang="ja-JP" altLang="en-US" sz="1100" spc="-20" dirty="0"/>
                <a:t>　販売力向上</a:t>
              </a:r>
              <a:endParaRPr lang="en-US" altLang="ja-JP" sz="1100" spc="-20" dirty="0">
                <a:solidFill>
                  <a:srgbClr val="FF0000"/>
                </a:solidFill>
              </a:endParaRPr>
            </a:p>
            <a:p>
              <a:pPr algn="just">
                <a:lnSpc>
                  <a:spcPct val="120000"/>
                </a:lnSpc>
                <a:spcBef>
                  <a:spcPts val="0"/>
                </a:spcBef>
              </a:pPr>
              <a:r>
                <a:rPr lang="ja-JP" altLang="en-US" sz="1100" spc="-20" dirty="0">
                  <a:solidFill>
                    <a:srgbClr val="52B479"/>
                  </a:solidFill>
                </a:rPr>
                <a:t>●</a:t>
              </a:r>
              <a:r>
                <a:rPr lang="ja-JP" altLang="en-US" sz="1100" spc="-20" dirty="0"/>
                <a:t>農地の生産性向上・有効活用</a:t>
              </a:r>
              <a:endParaRPr lang="en-US" altLang="ja-JP" sz="1100" spc="-20" dirty="0"/>
            </a:p>
            <a:p>
              <a:pPr algn="just">
                <a:lnSpc>
                  <a:spcPct val="120000"/>
                </a:lnSpc>
                <a:spcBef>
                  <a:spcPts val="0"/>
                </a:spcBef>
              </a:pPr>
              <a:r>
                <a:rPr lang="ja-JP" altLang="en-US" sz="1100" spc="-20" dirty="0">
                  <a:solidFill>
                    <a:srgbClr val="52B479"/>
                  </a:solidFill>
                </a:rPr>
                <a:t>●</a:t>
              </a:r>
              <a:r>
                <a:rPr lang="ja-JP" altLang="en-US" sz="1100" spc="-20" dirty="0"/>
                <a:t>道の駅と周辺観光資源による</a:t>
              </a:r>
              <a:endParaRPr lang="en-US" altLang="ja-JP" sz="1100" spc="-20" dirty="0"/>
            </a:p>
            <a:p>
              <a:pPr algn="just">
                <a:lnSpc>
                  <a:spcPct val="120000"/>
                </a:lnSpc>
                <a:spcBef>
                  <a:spcPts val="0"/>
                </a:spcBef>
              </a:pPr>
              <a:r>
                <a:rPr lang="ja-JP" altLang="en-US" sz="1100" spc="-20" dirty="0"/>
                <a:t>　集客力向上</a:t>
              </a:r>
              <a:endParaRPr lang="en-US" altLang="ja-JP" sz="1100" spc="-20" dirty="0"/>
            </a:p>
          </p:txBody>
        </p:sp>
        <p:grpSp>
          <p:nvGrpSpPr>
            <p:cNvPr id="148" name="グループ化 147">
              <a:extLst>
                <a:ext uri="{FF2B5EF4-FFF2-40B4-BE49-F238E27FC236}">
                  <a16:creationId xmlns:a16="http://schemas.microsoft.com/office/drawing/2014/main" id="{BA48A177-0AEB-206A-9FBB-129A4F92AAFF}"/>
                </a:ext>
              </a:extLst>
            </p:cNvPr>
            <p:cNvGrpSpPr/>
            <p:nvPr/>
          </p:nvGrpSpPr>
          <p:grpSpPr>
            <a:xfrm>
              <a:off x="5584940" y="2546399"/>
              <a:ext cx="1742216" cy="749010"/>
              <a:chOff x="7263787" y="2253413"/>
              <a:chExt cx="1742216" cy="749010"/>
            </a:xfrm>
          </p:grpSpPr>
          <p:sp>
            <p:nvSpPr>
              <p:cNvPr id="161" name="テキスト ボックス 160">
                <a:extLst>
                  <a:ext uri="{FF2B5EF4-FFF2-40B4-BE49-F238E27FC236}">
                    <a16:creationId xmlns:a16="http://schemas.microsoft.com/office/drawing/2014/main" id="{02EF3E7D-CE3E-7999-01EF-43DD4F76066B}"/>
                  </a:ext>
                </a:extLst>
              </p:cNvPr>
              <p:cNvSpPr txBox="1"/>
              <p:nvPr/>
            </p:nvSpPr>
            <p:spPr>
              <a:xfrm>
                <a:off x="7423125" y="2417648"/>
                <a:ext cx="1582878" cy="584775"/>
              </a:xfrm>
              <a:prstGeom prst="rect">
                <a:avLst/>
              </a:prstGeom>
              <a:noFill/>
            </p:spPr>
            <p:txBody>
              <a:bodyPr wrap="square">
                <a:spAutoFit/>
              </a:bodyPr>
              <a:lstStyle/>
              <a:p>
                <a:r>
                  <a:rPr lang="ja-JP" altLang="en-US" sz="800" dirty="0">
                    <a:solidFill>
                      <a:schemeClr val="bg2">
                        <a:lumMod val="25000"/>
                      </a:schemeClr>
                    </a:solidFill>
                  </a:rPr>
                  <a:t>①有り・世帯員（就農予定）</a:t>
                </a:r>
                <a:endParaRPr lang="en-US" altLang="ja-JP" sz="800" dirty="0">
                  <a:solidFill>
                    <a:schemeClr val="bg2">
                      <a:lumMod val="25000"/>
                    </a:schemeClr>
                  </a:solidFill>
                </a:endParaRPr>
              </a:p>
              <a:p>
                <a:r>
                  <a:rPr lang="ja-JP" altLang="en-US" sz="800" dirty="0">
                    <a:solidFill>
                      <a:schemeClr val="bg2">
                        <a:lumMod val="25000"/>
                      </a:schemeClr>
                    </a:solidFill>
                  </a:rPr>
                  <a:t>②有り・世帯外（就農予定）</a:t>
                </a:r>
              </a:p>
              <a:p>
                <a:r>
                  <a:rPr lang="en-US" altLang="ja-JP" sz="800" b="1" dirty="0">
                    <a:solidFill>
                      <a:schemeClr val="bg2">
                        <a:lumMod val="25000"/>
                      </a:schemeClr>
                    </a:solidFill>
                  </a:rPr>
                  <a:t>❸</a:t>
                </a:r>
                <a:r>
                  <a:rPr lang="ja-JP" altLang="en-US" sz="800" b="1" dirty="0">
                    <a:solidFill>
                      <a:schemeClr val="bg2">
                        <a:lumMod val="25000"/>
                      </a:schemeClr>
                    </a:solidFill>
                  </a:rPr>
                  <a:t>有だが就農は未定</a:t>
                </a:r>
              </a:p>
              <a:p>
                <a:r>
                  <a:rPr lang="en-US" altLang="ja-JP" sz="800" b="1" dirty="0">
                    <a:solidFill>
                      <a:schemeClr val="bg2">
                        <a:lumMod val="25000"/>
                      </a:schemeClr>
                    </a:solidFill>
                  </a:rPr>
                  <a:t>❹</a:t>
                </a:r>
                <a:r>
                  <a:rPr lang="ja-JP" altLang="en-US" sz="800" b="1" dirty="0">
                    <a:solidFill>
                      <a:schemeClr val="bg2">
                        <a:lumMod val="25000"/>
                      </a:schemeClr>
                    </a:solidFill>
                  </a:rPr>
                  <a:t>無し</a:t>
                </a:r>
              </a:p>
            </p:txBody>
          </p:sp>
          <p:sp>
            <p:nvSpPr>
              <p:cNvPr id="163" name="テキスト ボックス 162">
                <a:extLst>
                  <a:ext uri="{FF2B5EF4-FFF2-40B4-BE49-F238E27FC236}">
                    <a16:creationId xmlns:a16="http://schemas.microsoft.com/office/drawing/2014/main" id="{9EC7D46F-92F7-C911-92BF-D99B9E2EA923}"/>
                  </a:ext>
                </a:extLst>
              </p:cNvPr>
              <p:cNvSpPr txBox="1"/>
              <p:nvPr/>
            </p:nvSpPr>
            <p:spPr>
              <a:xfrm>
                <a:off x="7263787" y="2253413"/>
                <a:ext cx="1180349" cy="230832"/>
              </a:xfrm>
              <a:prstGeom prst="rect">
                <a:avLst/>
              </a:prstGeom>
              <a:noFill/>
            </p:spPr>
            <p:txBody>
              <a:bodyPr wrap="square">
                <a:spAutoFit/>
              </a:bodyPr>
              <a:lstStyle/>
              <a:p>
                <a:r>
                  <a:rPr lang="en-US" altLang="ja-JP" sz="900" dirty="0">
                    <a:solidFill>
                      <a:schemeClr val="bg2">
                        <a:lumMod val="25000"/>
                      </a:schemeClr>
                    </a:solidFill>
                  </a:rPr>
                  <a:t>【</a:t>
                </a:r>
                <a:r>
                  <a:rPr lang="ja-JP" altLang="en-US" sz="900" dirty="0">
                    <a:solidFill>
                      <a:schemeClr val="bg2">
                        <a:lumMod val="25000"/>
                      </a:schemeClr>
                    </a:solidFill>
                  </a:rPr>
                  <a:t>後継者の有無</a:t>
                </a:r>
                <a:r>
                  <a:rPr lang="en-US" altLang="ja-JP" sz="900" dirty="0">
                    <a:solidFill>
                      <a:schemeClr val="bg2">
                        <a:lumMod val="25000"/>
                      </a:schemeClr>
                    </a:solidFill>
                  </a:rPr>
                  <a:t>】</a:t>
                </a:r>
                <a:endParaRPr lang="ja-JP" altLang="en-US" sz="900" dirty="0">
                  <a:solidFill>
                    <a:schemeClr val="bg2">
                      <a:lumMod val="25000"/>
                    </a:schemeClr>
                  </a:solidFill>
                </a:endParaRPr>
              </a:p>
            </p:txBody>
          </p:sp>
        </p:grpSp>
        <p:sp>
          <p:nvSpPr>
            <p:cNvPr id="185" name="字幕 2">
              <a:extLst>
                <a:ext uri="{FF2B5EF4-FFF2-40B4-BE49-F238E27FC236}">
                  <a16:creationId xmlns:a16="http://schemas.microsoft.com/office/drawing/2014/main" id="{B84A7B77-F1D0-0DDE-96B4-22BEFF943AD1}"/>
                </a:ext>
              </a:extLst>
            </p:cNvPr>
            <p:cNvSpPr txBox="1">
              <a:spLocks/>
            </p:cNvSpPr>
            <p:nvPr/>
          </p:nvSpPr>
          <p:spPr>
            <a:xfrm>
              <a:off x="5793461" y="3316506"/>
              <a:ext cx="1309971" cy="338072"/>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l">
                <a:spcBef>
                  <a:spcPts val="1000"/>
                </a:spcBef>
              </a:pPr>
              <a:r>
                <a:rPr lang="ja-JP" altLang="en-US" sz="800" spc="-20" dirty="0"/>
                <a:t>地域計画策定に係る</a:t>
              </a:r>
              <a:br>
                <a:rPr lang="en-US" altLang="ja-JP" sz="800" spc="-20" dirty="0"/>
              </a:br>
              <a:r>
                <a:rPr lang="en-US" altLang="ja-JP" sz="800" spc="-20" dirty="0"/>
                <a:t>R5.9</a:t>
              </a:r>
              <a:r>
                <a:rPr lang="ja-JP" altLang="en-US" sz="800" spc="-20" dirty="0"/>
                <a:t>意向調査結果より</a:t>
              </a:r>
            </a:p>
          </p:txBody>
        </p:sp>
      </p:grpSp>
      <p:grpSp>
        <p:nvGrpSpPr>
          <p:cNvPr id="2" name="グループ化 1">
            <a:extLst>
              <a:ext uri="{FF2B5EF4-FFF2-40B4-BE49-F238E27FC236}">
                <a16:creationId xmlns:a16="http://schemas.microsoft.com/office/drawing/2014/main" id="{E8EF62E8-8429-4A7F-AB1C-5A617E03DE2B}"/>
              </a:ext>
            </a:extLst>
          </p:cNvPr>
          <p:cNvGrpSpPr/>
          <p:nvPr/>
        </p:nvGrpSpPr>
        <p:grpSpPr>
          <a:xfrm>
            <a:off x="13559119" y="136496"/>
            <a:ext cx="790000" cy="757960"/>
            <a:chOff x="13559119" y="136496"/>
            <a:chExt cx="790000" cy="757960"/>
          </a:xfrm>
        </p:grpSpPr>
        <p:grpSp>
          <p:nvGrpSpPr>
            <p:cNvPr id="284" name="グループ化 283">
              <a:extLst>
                <a:ext uri="{FF2B5EF4-FFF2-40B4-BE49-F238E27FC236}">
                  <a16:creationId xmlns:a16="http://schemas.microsoft.com/office/drawing/2014/main" id="{0F55A666-62E6-A845-DE6B-48EA53EFFE39}"/>
                </a:ext>
              </a:extLst>
            </p:cNvPr>
            <p:cNvGrpSpPr/>
            <p:nvPr/>
          </p:nvGrpSpPr>
          <p:grpSpPr>
            <a:xfrm>
              <a:off x="13746027" y="136496"/>
              <a:ext cx="432000" cy="432000"/>
              <a:chOff x="1007211" y="2770404"/>
              <a:chExt cx="857617" cy="857618"/>
            </a:xfrm>
          </p:grpSpPr>
          <p:sp>
            <p:nvSpPr>
              <p:cNvPr id="285" name="円/楕円 284">
                <a:extLst>
                  <a:ext uri="{FF2B5EF4-FFF2-40B4-BE49-F238E27FC236}">
                    <a16:creationId xmlns:a16="http://schemas.microsoft.com/office/drawing/2014/main" id="{11270E6F-ECEE-8978-7122-E41F20A059FB}"/>
                  </a:ext>
                </a:extLst>
              </p:cNvPr>
              <p:cNvSpPr/>
              <p:nvPr/>
            </p:nvSpPr>
            <p:spPr>
              <a:xfrm>
                <a:off x="1007211" y="2770404"/>
                <a:ext cx="857617" cy="857618"/>
              </a:xfrm>
              <a:prstGeom prst="ellipse">
                <a:avLst/>
              </a:prstGeom>
              <a:solidFill>
                <a:srgbClr val="EF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字幕 2">
                <a:extLst>
                  <a:ext uri="{FF2B5EF4-FFF2-40B4-BE49-F238E27FC236}">
                    <a16:creationId xmlns:a16="http://schemas.microsoft.com/office/drawing/2014/main" id="{12397540-C566-95F5-3B02-510E60DB94AD}"/>
                  </a:ext>
                </a:extLst>
              </p:cNvPr>
              <p:cNvSpPr txBox="1">
                <a:spLocks/>
              </p:cNvSpPr>
              <p:nvPr/>
            </p:nvSpPr>
            <p:spPr>
              <a:xfrm>
                <a:off x="1007211" y="3110594"/>
                <a:ext cx="857617" cy="218372"/>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b="1" spc="200" dirty="0">
                    <a:solidFill>
                      <a:schemeClr val="bg1"/>
                    </a:solidFill>
                    <a:latin typeface="Yu Gothic Medium" panose="020B0400000000000000" pitchFamily="34" charset="-128"/>
                    <a:ea typeface="Yu Gothic Medium" panose="020B0400000000000000" pitchFamily="34" charset="-128"/>
                  </a:rPr>
                  <a:t>ヒト</a:t>
                </a:r>
              </a:p>
            </p:txBody>
          </p:sp>
        </p:grpSp>
        <p:grpSp>
          <p:nvGrpSpPr>
            <p:cNvPr id="287" name="グループ化 286">
              <a:extLst>
                <a:ext uri="{FF2B5EF4-FFF2-40B4-BE49-F238E27FC236}">
                  <a16:creationId xmlns:a16="http://schemas.microsoft.com/office/drawing/2014/main" id="{7A068017-9D20-344E-C0D0-C31920DE64F1}"/>
                </a:ext>
              </a:extLst>
            </p:cNvPr>
            <p:cNvGrpSpPr/>
            <p:nvPr/>
          </p:nvGrpSpPr>
          <p:grpSpPr>
            <a:xfrm>
              <a:off x="13917119" y="462456"/>
              <a:ext cx="432000" cy="432000"/>
              <a:chOff x="545305" y="4603000"/>
              <a:chExt cx="857619" cy="857618"/>
            </a:xfrm>
          </p:grpSpPr>
          <p:sp>
            <p:nvSpPr>
              <p:cNvPr id="288" name="円/楕円 287">
                <a:extLst>
                  <a:ext uri="{FF2B5EF4-FFF2-40B4-BE49-F238E27FC236}">
                    <a16:creationId xmlns:a16="http://schemas.microsoft.com/office/drawing/2014/main" id="{12C919E0-8003-F79F-6AF2-2593042E1EC7}"/>
                  </a:ext>
                </a:extLst>
              </p:cNvPr>
              <p:cNvSpPr/>
              <p:nvPr/>
            </p:nvSpPr>
            <p:spPr>
              <a:xfrm>
                <a:off x="545306" y="4603000"/>
                <a:ext cx="857618" cy="857618"/>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字幕 2">
                <a:extLst>
                  <a:ext uri="{FF2B5EF4-FFF2-40B4-BE49-F238E27FC236}">
                    <a16:creationId xmlns:a16="http://schemas.microsoft.com/office/drawing/2014/main" id="{0B8A04B3-5961-B655-0721-CD4F829D8A31}"/>
                  </a:ext>
                </a:extLst>
              </p:cNvPr>
              <p:cNvSpPr txBox="1">
                <a:spLocks/>
              </p:cNvSpPr>
              <p:nvPr/>
            </p:nvSpPr>
            <p:spPr>
              <a:xfrm>
                <a:off x="545305" y="4947068"/>
                <a:ext cx="857618" cy="218372"/>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dirty="0">
                    <a:solidFill>
                      <a:schemeClr val="bg1"/>
                    </a:solidFill>
                    <a:latin typeface="Yu Gothic Medium" panose="020B0400000000000000" pitchFamily="34" charset="-128"/>
                    <a:ea typeface="Yu Gothic Medium" panose="020B0400000000000000" pitchFamily="34" charset="-128"/>
                  </a:rPr>
                  <a:t>バ</a:t>
                </a:r>
              </a:p>
            </p:txBody>
          </p:sp>
        </p:grpSp>
        <p:grpSp>
          <p:nvGrpSpPr>
            <p:cNvPr id="290" name="グループ化 289">
              <a:extLst>
                <a:ext uri="{FF2B5EF4-FFF2-40B4-BE49-F238E27FC236}">
                  <a16:creationId xmlns:a16="http://schemas.microsoft.com/office/drawing/2014/main" id="{D992EF90-3D02-954A-E4AB-97CCC2036B73}"/>
                </a:ext>
              </a:extLst>
            </p:cNvPr>
            <p:cNvGrpSpPr/>
            <p:nvPr/>
          </p:nvGrpSpPr>
          <p:grpSpPr>
            <a:xfrm>
              <a:off x="13559119" y="457172"/>
              <a:ext cx="440465" cy="432000"/>
              <a:chOff x="545307" y="3676699"/>
              <a:chExt cx="874423" cy="857618"/>
            </a:xfrm>
          </p:grpSpPr>
          <p:sp>
            <p:nvSpPr>
              <p:cNvPr id="291" name="円/楕円 290">
                <a:extLst>
                  <a:ext uri="{FF2B5EF4-FFF2-40B4-BE49-F238E27FC236}">
                    <a16:creationId xmlns:a16="http://schemas.microsoft.com/office/drawing/2014/main" id="{EC9E949E-CA4F-E740-64B2-317D69393311}"/>
                  </a:ext>
                </a:extLst>
              </p:cNvPr>
              <p:cNvSpPr/>
              <p:nvPr/>
            </p:nvSpPr>
            <p:spPr>
              <a:xfrm>
                <a:off x="545307" y="3676699"/>
                <a:ext cx="857616" cy="857618"/>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字幕 2">
                <a:extLst>
                  <a:ext uri="{FF2B5EF4-FFF2-40B4-BE49-F238E27FC236}">
                    <a16:creationId xmlns:a16="http://schemas.microsoft.com/office/drawing/2014/main" id="{CA3107F1-FF22-0549-065C-4222A3A4B86F}"/>
                  </a:ext>
                </a:extLst>
              </p:cNvPr>
              <p:cNvSpPr txBox="1">
                <a:spLocks/>
              </p:cNvSpPr>
              <p:nvPr/>
            </p:nvSpPr>
            <p:spPr>
              <a:xfrm>
                <a:off x="562112" y="4036928"/>
                <a:ext cx="857618" cy="218373"/>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dirty="0">
                    <a:solidFill>
                      <a:schemeClr val="bg1"/>
                    </a:solidFill>
                    <a:latin typeface="Yu Gothic Medium" panose="020B0400000000000000" pitchFamily="34" charset="-128"/>
                    <a:ea typeface="Yu Gothic Medium" panose="020B0400000000000000" pitchFamily="34" charset="-128"/>
                  </a:rPr>
                  <a:t>モノ</a:t>
                </a:r>
              </a:p>
            </p:txBody>
          </p:sp>
        </p:grpSp>
      </p:grpSp>
      <p:sp>
        <p:nvSpPr>
          <p:cNvPr id="296" name="字幕 2">
            <a:extLst>
              <a:ext uri="{FF2B5EF4-FFF2-40B4-BE49-F238E27FC236}">
                <a16:creationId xmlns:a16="http://schemas.microsoft.com/office/drawing/2014/main" id="{1EA11B97-B265-7FB2-84A9-5F087D778016}"/>
              </a:ext>
            </a:extLst>
          </p:cNvPr>
          <p:cNvSpPr txBox="1">
            <a:spLocks/>
          </p:cNvSpPr>
          <p:nvPr/>
        </p:nvSpPr>
        <p:spPr>
          <a:xfrm>
            <a:off x="9082511" y="391842"/>
            <a:ext cx="4470513" cy="379841"/>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l">
              <a:spcBef>
                <a:spcPts val="1000"/>
              </a:spcBef>
            </a:pPr>
            <a:r>
              <a:rPr lang="ja-JP" altLang="en-US" sz="1100" b="1" spc="-20" dirty="0">
                <a:solidFill>
                  <a:schemeClr val="bg2">
                    <a:lumMod val="25000"/>
                  </a:schemeClr>
                </a:solidFill>
              </a:rPr>
              <a:t>３つの視点「</a:t>
            </a:r>
            <a:r>
              <a:rPr lang="ja-JP" altLang="en-US" sz="1100" b="1" spc="-20" dirty="0">
                <a:solidFill>
                  <a:srgbClr val="EFA26D"/>
                </a:solidFill>
              </a:rPr>
              <a:t>ヒトづくり</a:t>
            </a:r>
            <a:r>
              <a:rPr lang="ja-JP" altLang="en-US" sz="1100" b="1" spc="-20" dirty="0">
                <a:solidFill>
                  <a:schemeClr val="bg2">
                    <a:lumMod val="25000"/>
                  </a:schemeClr>
                </a:solidFill>
              </a:rPr>
              <a:t>」「</a:t>
            </a:r>
            <a:r>
              <a:rPr lang="ja-JP" altLang="en-US" sz="1100" b="1" spc="-20" dirty="0">
                <a:solidFill>
                  <a:srgbClr val="E77D90"/>
                </a:solidFill>
              </a:rPr>
              <a:t>モノづくり</a:t>
            </a:r>
            <a:r>
              <a:rPr lang="ja-JP" altLang="en-US" sz="1100" b="1" spc="-20" dirty="0">
                <a:solidFill>
                  <a:schemeClr val="bg2">
                    <a:lumMod val="25000"/>
                  </a:schemeClr>
                </a:solidFill>
              </a:rPr>
              <a:t>」「</a:t>
            </a:r>
            <a:r>
              <a:rPr lang="ja-JP" altLang="en-US" sz="1100" b="1" spc="-20" dirty="0">
                <a:solidFill>
                  <a:srgbClr val="52B479"/>
                </a:solidFill>
              </a:rPr>
              <a:t>バづくり</a:t>
            </a:r>
            <a:r>
              <a:rPr lang="ja-JP" altLang="en-US" sz="1100" b="1" spc="-20" dirty="0">
                <a:solidFill>
                  <a:schemeClr val="bg2">
                    <a:lumMod val="25000"/>
                  </a:schemeClr>
                </a:solidFill>
              </a:rPr>
              <a:t>」 により整理</a:t>
            </a:r>
            <a:br>
              <a:rPr lang="en-US" altLang="ja-JP" sz="1100" b="1" spc="-20" dirty="0">
                <a:solidFill>
                  <a:schemeClr val="bg2">
                    <a:lumMod val="25000"/>
                  </a:schemeClr>
                </a:solidFill>
                <a:highlight>
                  <a:srgbClr val="FFFF00"/>
                </a:highlight>
              </a:rPr>
            </a:br>
            <a:r>
              <a:rPr lang="ja-JP" altLang="en-US" sz="1100" b="1" spc="-20" dirty="0">
                <a:solidFill>
                  <a:schemeClr val="bg2">
                    <a:lumMod val="25000"/>
                  </a:schemeClr>
                </a:solidFill>
              </a:rPr>
              <a:t>　</a:t>
            </a:r>
            <a:r>
              <a:rPr lang="en-US" altLang="ja-JP" sz="1050" spc="-20" dirty="0">
                <a:solidFill>
                  <a:schemeClr val="bg2">
                    <a:lumMod val="25000"/>
                  </a:schemeClr>
                </a:solidFill>
              </a:rPr>
              <a:t>※</a:t>
            </a:r>
            <a:r>
              <a:rPr lang="ja-JP" altLang="en-US" sz="1050" spc="-20" dirty="0">
                <a:solidFill>
                  <a:schemeClr val="bg2">
                    <a:lumMod val="25000"/>
                  </a:schemeClr>
                </a:solidFill>
              </a:rPr>
              <a:t>村の持つ資源を最大限に活かし持続可能な地域づくりを進める基礎</a:t>
            </a:r>
            <a:endParaRPr lang="en-US" altLang="ja-JP" sz="1050" spc="-20" dirty="0">
              <a:solidFill>
                <a:schemeClr val="bg2">
                  <a:lumMod val="25000"/>
                </a:schemeClr>
              </a:solidFill>
              <a:highlight>
                <a:srgbClr val="FFFF00"/>
              </a:highlight>
            </a:endParaRPr>
          </a:p>
        </p:txBody>
      </p:sp>
      <p:grpSp>
        <p:nvGrpSpPr>
          <p:cNvPr id="329" name="グループ化 328">
            <a:extLst>
              <a:ext uri="{FF2B5EF4-FFF2-40B4-BE49-F238E27FC236}">
                <a16:creationId xmlns:a16="http://schemas.microsoft.com/office/drawing/2014/main" id="{058F84D8-0DA0-DCE7-1EA6-438487609BDE}"/>
              </a:ext>
            </a:extLst>
          </p:cNvPr>
          <p:cNvGrpSpPr/>
          <p:nvPr/>
        </p:nvGrpSpPr>
        <p:grpSpPr>
          <a:xfrm>
            <a:off x="8884249" y="2665350"/>
            <a:ext cx="6120000" cy="1431875"/>
            <a:chOff x="8884249" y="2816752"/>
            <a:chExt cx="6120000" cy="1416302"/>
          </a:xfrm>
        </p:grpSpPr>
        <p:sp>
          <p:nvSpPr>
            <p:cNvPr id="133" name="角丸四角形 132">
              <a:extLst>
                <a:ext uri="{FF2B5EF4-FFF2-40B4-BE49-F238E27FC236}">
                  <a16:creationId xmlns:a16="http://schemas.microsoft.com/office/drawing/2014/main" id="{C17A010B-1AA3-835C-8C2C-A9E342B4A9DB}"/>
                </a:ext>
              </a:extLst>
            </p:cNvPr>
            <p:cNvSpPr/>
            <p:nvPr/>
          </p:nvSpPr>
          <p:spPr>
            <a:xfrm>
              <a:off x="8884249" y="2816752"/>
              <a:ext cx="6120000" cy="1353122"/>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a:extLst>
                <a:ext uri="{FF2B5EF4-FFF2-40B4-BE49-F238E27FC236}">
                  <a16:creationId xmlns:a16="http://schemas.microsoft.com/office/drawing/2014/main" id="{BA366FAB-0391-AA9F-40EC-4EAE646F1939}"/>
                </a:ext>
              </a:extLst>
            </p:cNvPr>
            <p:cNvSpPr txBox="1"/>
            <p:nvPr/>
          </p:nvSpPr>
          <p:spPr>
            <a:xfrm>
              <a:off x="8929784" y="2838496"/>
              <a:ext cx="5477564" cy="292388"/>
            </a:xfrm>
            <a:prstGeom prst="rect">
              <a:avLst/>
            </a:prstGeom>
            <a:noFill/>
          </p:spPr>
          <p:txBody>
            <a:bodyPr wrap="square" rtlCol="0">
              <a:spAutoFit/>
            </a:bodyPr>
            <a:lstStyle/>
            <a:p>
              <a:r>
                <a:rPr lang="ja-JP" altLang="en-US" sz="1300" b="1" dirty="0">
                  <a:solidFill>
                    <a:srgbClr val="E57459"/>
                  </a:solidFill>
                  <a:latin typeface="+mn-ea"/>
                </a:rPr>
                <a:t>特産品を磨き、買いに訪れたくなる“村ブランド”の創出</a:t>
              </a:r>
              <a:endParaRPr kumimoji="1" lang="ja-JP" altLang="en-US" sz="1300" b="1" dirty="0">
                <a:solidFill>
                  <a:srgbClr val="E57459"/>
                </a:solidFill>
                <a:latin typeface="+mn-ea"/>
              </a:endParaRPr>
            </a:p>
          </p:txBody>
        </p:sp>
        <p:sp>
          <p:nvSpPr>
            <p:cNvPr id="85" name="字幕 2">
              <a:extLst>
                <a:ext uri="{FF2B5EF4-FFF2-40B4-BE49-F238E27FC236}">
                  <a16:creationId xmlns:a16="http://schemas.microsoft.com/office/drawing/2014/main" id="{90F3C52D-E7E2-3EF7-448D-C92311B22A09}"/>
                </a:ext>
              </a:extLst>
            </p:cNvPr>
            <p:cNvSpPr txBox="1">
              <a:spLocks/>
            </p:cNvSpPr>
            <p:nvPr/>
          </p:nvSpPr>
          <p:spPr>
            <a:xfrm>
              <a:off x="9235516" y="3077322"/>
              <a:ext cx="5699975" cy="1155732"/>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spcBef>
                  <a:spcPts val="0"/>
                </a:spcBef>
                <a:spcAft>
                  <a:spcPts val="500"/>
                </a:spcAft>
              </a:pPr>
              <a:r>
                <a:rPr lang="zh-CN" altLang="en-US" sz="1100" spc="-20" dirty="0">
                  <a:latin typeface="游ゴシック" panose="020B0400000000000000" pitchFamily="50" charset="-128"/>
                  <a:ea typeface="游ゴシック" panose="020B0400000000000000" pitchFamily="50" charset="-128"/>
                </a:rPr>
                <a:t>河内材（村内産）利用促進（加工品</a:t>
              </a:r>
              <a:r>
                <a:rPr lang="ja-JP" altLang="en-US" sz="1100" spc="-20" dirty="0">
                  <a:latin typeface="游ゴシック" panose="020B0400000000000000" pitchFamily="50" charset="-128"/>
                  <a:ea typeface="游ゴシック" panose="020B0400000000000000" pitchFamily="50" charset="-128"/>
                </a:rPr>
                <a:t>など</a:t>
              </a:r>
              <a:r>
                <a:rPr lang="zh-CN" altLang="en-US" sz="1100" spc="-20" dirty="0">
                  <a:latin typeface="游ゴシック" panose="020B0400000000000000" pitchFamily="50" charset="-128"/>
                  <a:ea typeface="游ゴシック" panose="020B0400000000000000" pitchFamily="50" charset="-128"/>
                </a:rPr>
                <a:t>）</a:t>
              </a:r>
              <a:endParaRPr lang="en-US" altLang="zh-CN" sz="1100" spc="-20" dirty="0">
                <a:latin typeface="游ゴシック" panose="020B0400000000000000" pitchFamily="50" charset="-128"/>
                <a:ea typeface="游ゴシック" panose="020B0400000000000000" pitchFamily="50" charset="-128"/>
              </a:endParaRPr>
            </a:p>
            <a:p>
              <a:pPr algn="just">
                <a:spcBef>
                  <a:spcPts val="0"/>
                </a:spcBef>
                <a:spcAft>
                  <a:spcPts val="500"/>
                </a:spcAft>
              </a:pPr>
              <a:r>
                <a:rPr lang="ja-JP" altLang="en-US" sz="1100" spc="-20" dirty="0"/>
                <a:t>特産品の大阪市内などでの</a:t>
              </a:r>
              <a:r>
                <a:rPr lang="en" altLang="ja-JP" sz="1100" spc="-20" dirty="0"/>
                <a:t>PR</a:t>
              </a:r>
              <a:r>
                <a:rPr lang="ja-JP" altLang="en" sz="1100" spc="-20" dirty="0"/>
                <a:t>（</a:t>
              </a:r>
              <a:r>
                <a:rPr lang="ja-JP" altLang="en-US" sz="1100" spc="-20" dirty="0"/>
                <a:t>マルシェなど）</a:t>
              </a:r>
              <a:endParaRPr lang="en-US" altLang="ja-JP" sz="1100" spc="-20" dirty="0"/>
            </a:p>
            <a:p>
              <a:pPr algn="just">
                <a:spcBef>
                  <a:spcPts val="0"/>
                </a:spcBef>
                <a:spcAft>
                  <a:spcPts val="500"/>
                </a:spcAft>
              </a:pPr>
              <a:r>
                <a:rPr lang="ja-JP" altLang="en-US" sz="1100" spc="-20" dirty="0"/>
                <a:t>森林カーボンクレジットの導入検討</a:t>
              </a:r>
              <a:endParaRPr lang="en-US" altLang="ja-JP" sz="1100" spc="-20" dirty="0"/>
            </a:p>
            <a:p>
              <a:pPr algn="just">
                <a:spcBef>
                  <a:spcPts val="0"/>
                </a:spcBef>
                <a:spcAft>
                  <a:spcPts val="500"/>
                </a:spcAft>
              </a:pPr>
              <a:r>
                <a:rPr lang="ja-JP" altLang="en-US" sz="1100" spc="-20" dirty="0"/>
                <a:t>良質な水と棚田の活用（ブランド米など）</a:t>
              </a:r>
            </a:p>
            <a:p>
              <a:pPr algn="just">
                <a:spcBef>
                  <a:spcPts val="0"/>
                </a:spcBef>
                <a:spcAft>
                  <a:spcPts val="500"/>
                </a:spcAft>
              </a:pPr>
              <a:r>
                <a:rPr lang="ja-JP" altLang="en-US" sz="1100" spc="-20" dirty="0"/>
                <a:t>次世代フルーツの創出（マンゴーなど）、ふるさと納税返礼品の開発（メロンなど）</a:t>
              </a:r>
              <a:endParaRPr lang="en-US" altLang="ja-JP" sz="1100" spc="-20" dirty="0"/>
            </a:p>
          </p:txBody>
        </p:sp>
        <p:sp>
          <p:nvSpPr>
            <p:cNvPr id="155" name="ホームベース 154">
              <a:extLst>
                <a:ext uri="{FF2B5EF4-FFF2-40B4-BE49-F238E27FC236}">
                  <a16:creationId xmlns:a16="http://schemas.microsoft.com/office/drawing/2014/main" id="{598FB2A9-750F-A2BF-1FB9-E823320B8014}"/>
                </a:ext>
              </a:extLst>
            </p:cNvPr>
            <p:cNvSpPr/>
            <p:nvPr/>
          </p:nvSpPr>
          <p:spPr>
            <a:xfrm>
              <a:off x="9018617" y="3283495"/>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56" name="ホームベース 155">
              <a:extLst>
                <a:ext uri="{FF2B5EF4-FFF2-40B4-BE49-F238E27FC236}">
                  <a16:creationId xmlns:a16="http://schemas.microsoft.com/office/drawing/2014/main" id="{C8399982-FF45-F91F-2222-79011986FDF7}"/>
                </a:ext>
              </a:extLst>
            </p:cNvPr>
            <p:cNvSpPr/>
            <p:nvPr/>
          </p:nvSpPr>
          <p:spPr>
            <a:xfrm>
              <a:off x="9012267" y="3508282"/>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sp>
          <p:nvSpPr>
            <p:cNvPr id="157" name="ホームベース 156">
              <a:extLst>
                <a:ext uri="{FF2B5EF4-FFF2-40B4-BE49-F238E27FC236}">
                  <a16:creationId xmlns:a16="http://schemas.microsoft.com/office/drawing/2014/main" id="{030A4A04-5CF1-025C-F443-BF97D845FE4C}"/>
                </a:ext>
              </a:extLst>
            </p:cNvPr>
            <p:cNvSpPr/>
            <p:nvPr/>
          </p:nvSpPr>
          <p:spPr>
            <a:xfrm>
              <a:off x="9013646" y="3728319"/>
              <a:ext cx="282744" cy="209162"/>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中</a:t>
              </a:r>
              <a:endParaRPr kumimoji="1" lang="ja-JP" altLang="en-US" sz="1050" dirty="0">
                <a:solidFill>
                  <a:schemeClr val="bg1"/>
                </a:solidFill>
              </a:endParaRPr>
            </a:p>
          </p:txBody>
        </p:sp>
        <p:sp>
          <p:nvSpPr>
            <p:cNvPr id="158" name="ホームベース 157">
              <a:extLst>
                <a:ext uri="{FF2B5EF4-FFF2-40B4-BE49-F238E27FC236}">
                  <a16:creationId xmlns:a16="http://schemas.microsoft.com/office/drawing/2014/main" id="{9E45F093-7AED-C6FD-7489-A0B41E3259A0}"/>
                </a:ext>
              </a:extLst>
            </p:cNvPr>
            <p:cNvSpPr/>
            <p:nvPr/>
          </p:nvSpPr>
          <p:spPr>
            <a:xfrm>
              <a:off x="9012267" y="3946547"/>
              <a:ext cx="282744" cy="209162"/>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中</a:t>
              </a:r>
              <a:endParaRPr kumimoji="1" lang="ja-JP" altLang="en-US" sz="1050" dirty="0">
                <a:solidFill>
                  <a:schemeClr val="bg1"/>
                </a:solidFill>
              </a:endParaRPr>
            </a:p>
          </p:txBody>
        </p:sp>
        <p:pic>
          <p:nvPicPr>
            <p:cNvPr id="26" name="図 25">
              <a:extLst>
                <a:ext uri="{FF2B5EF4-FFF2-40B4-BE49-F238E27FC236}">
                  <a16:creationId xmlns:a16="http://schemas.microsoft.com/office/drawing/2014/main" id="{3E8214E2-39E0-49EA-A11F-0E9DF3B69F9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7824"/>
            <a:stretch/>
          </p:blipFill>
          <p:spPr>
            <a:xfrm>
              <a:off x="12368788" y="3063904"/>
              <a:ext cx="1050666" cy="758435"/>
            </a:xfrm>
            <a:prstGeom prst="rect">
              <a:avLst/>
            </a:prstGeom>
          </p:spPr>
        </p:pic>
        <p:sp>
          <p:nvSpPr>
            <p:cNvPr id="265" name="ホームベース 155">
              <a:extLst>
                <a:ext uri="{FF2B5EF4-FFF2-40B4-BE49-F238E27FC236}">
                  <a16:creationId xmlns:a16="http://schemas.microsoft.com/office/drawing/2014/main" id="{1E5FF560-B41A-41E2-9AF2-FA60B4FF7697}"/>
                </a:ext>
              </a:extLst>
            </p:cNvPr>
            <p:cNvSpPr/>
            <p:nvPr/>
          </p:nvSpPr>
          <p:spPr>
            <a:xfrm>
              <a:off x="9018435" y="3065297"/>
              <a:ext cx="282744" cy="209162"/>
            </a:xfrm>
            <a:prstGeom prst="homePlate">
              <a:avLst/>
            </a:prstGeom>
            <a:solidFill>
              <a:srgbClr val="F3B9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短</a:t>
              </a:r>
              <a:endParaRPr kumimoji="1" lang="ja-JP" altLang="en-US" sz="1050" dirty="0">
                <a:solidFill>
                  <a:schemeClr val="bg1"/>
                </a:solidFill>
              </a:endParaRPr>
            </a:p>
          </p:txBody>
        </p:sp>
      </p:grpSp>
      <p:grpSp>
        <p:nvGrpSpPr>
          <p:cNvPr id="309" name="グループ化 308">
            <a:extLst>
              <a:ext uri="{FF2B5EF4-FFF2-40B4-BE49-F238E27FC236}">
                <a16:creationId xmlns:a16="http://schemas.microsoft.com/office/drawing/2014/main" id="{EF86CE7D-280E-C364-3F89-9A7C02E0CCCC}"/>
              </a:ext>
            </a:extLst>
          </p:cNvPr>
          <p:cNvGrpSpPr/>
          <p:nvPr/>
        </p:nvGrpSpPr>
        <p:grpSpPr>
          <a:xfrm>
            <a:off x="14652976" y="4054891"/>
            <a:ext cx="442159" cy="432000"/>
            <a:chOff x="545306" y="4603000"/>
            <a:chExt cx="877786" cy="857618"/>
          </a:xfrm>
        </p:grpSpPr>
        <p:sp>
          <p:nvSpPr>
            <p:cNvPr id="310" name="円/楕円 309">
              <a:extLst>
                <a:ext uri="{FF2B5EF4-FFF2-40B4-BE49-F238E27FC236}">
                  <a16:creationId xmlns:a16="http://schemas.microsoft.com/office/drawing/2014/main" id="{8597D0C7-1038-38F2-F2E0-501B27631467}"/>
                </a:ext>
              </a:extLst>
            </p:cNvPr>
            <p:cNvSpPr/>
            <p:nvPr/>
          </p:nvSpPr>
          <p:spPr>
            <a:xfrm>
              <a:off x="545306" y="4603000"/>
              <a:ext cx="857618" cy="857618"/>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字幕 2">
              <a:extLst>
                <a:ext uri="{FF2B5EF4-FFF2-40B4-BE49-F238E27FC236}">
                  <a16:creationId xmlns:a16="http://schemas.microsoft.com/office/drawing/2014/main" id="{1D3748BC-50ED-058E-A537-4381EC4514FB}"/>
                </a:ext>
              </a:extLst>
            </p:cNvPr>
            <p:cNvSpPr txBox="1">
              <a:spLocks/>
            </p:cNvSpPr>
            <p:nvPr/>
          </p:nvSpPr>
          <p:spPr>
            <a:xfrm>
              <a:off x="565476" y="4926898"/>
              <a:ext cx="857616" cy="218373"/>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dirty="0">
                  <a:solidFill>
                    <a:schemeClr val="bg1"/>
                  </a:solidFill>
                  <a:latin typeface="Yu Gothic Medium" panose="020B0400000000000000" pitchFamily="34" charset="-128"/>
                  <a:ea typeface="Yu Gothic Medium" panose="020B0400000000000000" pitchFamily="34" charset="-128"/>
                </a:rPr>
                <a:t>バ</a:t>
              </a:r>
            </a:p>
          </p:txBody>
        </p:sp>
      </p:grpSp>
      <p:grpSp>
        <p:nvGrpSpPr>
          <p:cNvPr id="312" name="グループ化 311">
            <a:extLst>
              <a:ext uri="{FF2B5EF4-FFF2-40B4-BE49-F238E27FC236}">
                <a16:creationId xmlns:a16="http://schemas.microsoft.com/office/drawing/2014/main" id="{E6084435-A451-001E-6323-891B40BF4679}"/>
              </a:ext>
            </a:extLst>
          </p:cNvPr>
          <p:cNvGrpSpPr/>
          <p:nvPr/>
        </p:nvGrpSpPr>
        <p:grpSpPr>
          <a:xfrm>
            <a:off x="14648430" y="5538514"/>
            <a:ext cx="432000" cy="432000"/>
            <a:chOff x="555390" y="5026563"/>
            <a:chExt cx="857619" cy="857617"/>
          </a:xfrm>
        </p:grpSpPr>
        <p:sp>
          <p:nvSpPr>
            <p:cNvPr id="313" name="円/楕円 312">
              <a:extLst>
                <a:ext uri="{FF2B5EF4-FFF2-40B4-BE49-F238E27FC236}">
                  <a16:creationId xmlns:a16="http://schemas.microsoft.com/office/drawing/2014/main" id="{6760A954-1AF1-2B3D-CD72-76C096D2F69F}"/>
                </a:ext>
              </a:extLst>
            </p:cNvPr>
            <p:cNvSpPr/>
            <p:nvPr/>
          </p:nvSpPr>
          <p:spPr>
            <a:xfrm>
              <a:off x="555392" y="5026563"/>
              <a:ext cx="857617" cy="857617"/>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字幕 2">
              <a:extLst>
                <a:ext uri="{FF2B5EF4-FFF2-40B4-BE49-F238E27FC236}">
                  <a16:creationId xmlns:a16="http://schemas.microsoft.com/office/drawing/2014/main" id="{F7D85AF5-B03E-BB39-002A-427E9CE8DD4E}"/>
                </a:ext>
              </a:extLst>
            </p:cNvPr>
            <p:cNvSpPr txBox="1">
              <a:spLocks/>
            </p:cNvSpPr>
            <p:nvPr/>
          </p:nvSpPr>
          <p:spPr>
            <a:xfrm>
              <a:off x="555390" y="5370638"/>
              <a:ext cx="857617" cy="218373"/>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a:solidFill>
                    <a:schemeClr val="bg1"/>
                  </a:solidFill>
                  <a:latin typeface="Yu Gothic Medium" panose="020B0400000000000000" pitchFamily="34" charset="-128"/>
                  <a:ea typeface="Yu Gothic Medium" panose="020B0400000000000000" pitchFamily="34" charset="-128"/>
                </a:rPr>
                <a:t>バ</a:t>
              </a:r>
            </a:p>
          </p:txBody>
        </p:sp>
      </p:grpSp>
      <p:grpSp>
        <p:nvGrpSpPr>
          <p:cNvPr id="320" name="グループ化 319">
            <a:extLst>
              <a:ext uri="{FF2B5EF4-FFF2-40B4-BE49-F238E27FC236}">
                <a16:creationId xmlns:a16="http://schemas.microsoft.com/office/drawing/2014/main" id="{C0463F67-C2B5-BE2E-BE5A-0ACEE3FFCF14}"/>
              </a:ext>
            </a:extLst>
          </p:cNvPr>
          <p:cNvGrpSpPr/>
          <p:nvPr/>
        </p:nvGrpSpPr>
        <p:grpSpPr>
          <a:xfrm>
            <a:off x="14273389" y="6816922"/>
            <a:ext cx="432000" cy="432000"/>
            <a:chOff x="696580" y="3938909"/>
            <a:chExt cx="857619" cy="857618"/>
          </a:xfrm>
        </p:grpSpPr>
        <p:sp>
          <p:nvSpPr>
            <p:cNvPr id="321" name="円/楕円 320">
              <a:extLst>
                <a:ext uri="{FF2B5EF4-FFF2-40B4-BE49-F238E27FC236}">
                  <a16:creationId xmlns:a16="http://schemas.microsoft.com/office/drawing/2014/main" id="{AD5D2CBE-A4E8-F585-9301-C8228292BC42}"/>
                </a:ext>
              </a:extLst>
            </p:cNvPr>
            <p:cNvSpPr/>
            <p:nvPr/>
          </p:nvSpPr>
          <p:spPr>
            <a:xfrm>
              <a:off x="696582" y="3938909"/>
              <a:ext cx="857617" cy="857618"/>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字幕 2">
              <a:extLst>
                <a:ext uri="{FF2B5EF4-FFF2-40B4-BE49-F238E27FC236}">
                  <a16:creationId xmlns:a16="http://schemas.microsoft.com/office/drawing/2014/main" id="{9E0A3026-1BCE-66D4-5C8C-91CF41C1196F}"/>
                </a:ext>
              </a:extLst>
            </p:cNvPr>
            <p:cNvSpPr txBox="1">
              <a:spLocks/>
            </p:cNvSpPr>
            <p:nvPr/>
          </p:nvSpPr>
          <p:spPr>
            <a:xfrm>
              <a:off x="696580" y="4284545"/>
              <a:ext cx="857617" cy="218373"/>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a:solidFill>
                    <a:schemeClr val="bg1"/>
                  </a:solidFill>
                  <a:latin typeface="Yu Gothic Medium" panose="020B0400000000000000" pitchFamily="34" charset="-128"/>
                  <a:ea typeface="Yu Gothic Medium" panose="020B0400000000000000" pitchFamily="34" charset="-128"/>
                </a:rPr>
                <a:t>モノ</a:t>
              </a:r>
            </a:p>
          </p:txBody>
        </p:sp>
      </p:grpSp>
      <p:grpSp>
        <p:nvGrpSpPr>
          <p:cNvPr id="323" name="グループ化 322">
            <a:extLst>
              <a:ext uri="{FF2B5EF4-FFF2-40B4-BE49-F238E27FC236}">
                <a16:creationId xmlns:a16="http://schemas.microsoft.com/office/drawing/2014/main" id="{19BA3B10-4A94-B6D5-34EC-A47C98CA14CE}"/>
              </a:ext>
            </a:extLst>
          </p:cNvPr>
          <p:cNvGrpSpPr/>
          <p:nvPr/>
        </p:nvGrpSpPr>
        <p:grpSpPr>
          <a:xfrm>
            <a:off x="14648430" y="6818382"/>
            <a:ext cx="432000" cy="432000"/>
            <a:chOff x="555390" y="4905550"/>
            <a:chExt cx="857619" cy="857618"/>
          </a:xfrm>
        </p:grpSpPr>
        <p:sp>
          <p:nvSpPr>
            <p:cNvPr id="324" name="円/楕円 323">
              <a:extLst>
                <a:ext uri="{FF2B5EF4-FFF2-40B4-BE49-F238E27FC236}">
                  <a16:creationId xmlns:a16="http://schemas.microsoft.com/office/drawing/2014/main" id="{13E2259B-4FCC-2DE0-A434-990B3E838588}"/>
                </a:ext>
              </a:extLst>
            </p:cNvPr>
            <p:cNvSpPr/>
            <p:nvPr/>
          </p:nvSpPr>
          <p:spPr>
            <a:xfrm>
              <a:off x="555392" y="4905550"/>
              <a:ext cx="857617" cy="857618"/>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字幕 2">
              <a:extLst>
                <a:ext uri="{FF2B5EF4-FFF2-40B4-BE49-F238E27FC236}">
                  <a16:creationId xmlns:a16="http://schemas.microsoft.com/office/drawing/2014/main" id="{A8DFC419-DC0F-3AED-1EAB-D46CB7F462E7}"/>
                </a:ext>
              </a:extLst>
            </p:cNvPr>
            <p:cNvSpPr txBox="1">
              <a:spLocks/>
            </p:cNvSpPr>
            <p:nvPr/>
          </p:nvSpPr>
          <p:spPr>
            <a:xfrm>
              <a:off x="555390" y="5249618"/>
              <a:ext cx="857617" cy="218373"/>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a:solidFill>
                    <a:schemeClr val="bg1"/>
                  </a:solidFill>
                  <a:latin typeface="Yu Gothic Medium" panose="020B0400000000000000" pitchFamily="34" charset="-128"/>
                  <a:ea typeface="Yu Gothic Medium" panose="020B0400000000000000" pitchFamily="34" charset="-128"/>
                </a:rPr>
                <a:t>バ</a:t>
              </a:r>
            </a:p>
          </p:txBody>
        </p:sp>
      </p:grpSp>
      <p:sp>
        <p:nvSpPr>
          <p:cNvPr id="326" name="角丸四角形 34">
            <a:extLst>
              <a:ext uri="{FF2B5EF4-FFF2-40B4-BE49-F238E27FC236}">
                <a16:creationId xmlns:a16="http://schemas.microsoft.com/office/drawing/2014/main" id="{644EA4A5-68A8-799E-478E-B484E535C9A4}"/>
              </a:ext>
            </a:extLst>
          </p:cNvPr>
          <p:cNvSpPr/>
          <p:nvPr/>
        </p:nvSpPr>
        <p:spPr>
          <a:xfrm>
            <a:off x="8769294" y="55525"/>
            <a:ext cx="4140000" cy="288000"/>
          </a:xfrm>
          <a:prstGeom prst="roundRect">
            <a:avLst/>
          </a:prstGeom>
          <a:solidFill>
            <a:srgbClr val="7DD23C">
              <a:alpha val="10000"/>
            </a:srgbClr>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4040" eaLnBrk="0" fontAlgn="base" hangingPunct="0">
              <a:spcBef>
                <a:spcPct val="0"/>
              </a:spcBef>
              <a:spcAft>
                <a:spcPts val="200"/>
              </a:spcAft>
            </a:pPr>
            <a:r>
              <a:rPr lang="ja-JP" altLang="en-US" sz="1200" b="1" spc="300" dirty="0">
                <a:solidFill>
                  <a:srgbClr val="52B479"/>
                </a:solidFill>
                <a:latin typeface="+mn-ea"/>
                <a:cs typeface="A-OTF Midashi Go MB31 Pro MB31" panose="020B0600000000000000" pitchFamily="34" charset="-128"/>
              </a:rPr>
              <a:t>主な具体的取組</a:t>
            </a:r>
            <a:endParaRPr lang="ja-JP" altLang="en-US" sz="1200" b="1" spc="100" dirty="0">
              <a:solidFill>
                <a:srgbClr val="52B479"/>
              </a:solidFill>
              <a:latin typeface="+mn-ea"/>
              <a:cs typeface="A-OTF Midashi Go MB31 Pro MB31" panose="020B0600000000000000" pitchFamily="34" charset="-128"/>
            </a:endParaRPr>
          </a:p>
        </p:txBody>
      </p:sp>
      <p:grpSp>
        <p:nvGrpSpPr>
          <p:cNvPr id="334" name="グループ化 333">
            <a:extLst>
              <a:ext uri="{FF2B5EF4-FFF2-40B4-BE49-F238E27FC236}">
                <a16:creationId xmlns:a16="http://schemas.microsoft.com/office/drawing/2014/main" id="{E24B63D6-08E4-3A15-3F65-5BDC50688A2F}"/>
              </a:ext>
            </a:extLst>
          </p:cNvPr>
          <p:cNvGrpSpPr/>
          <p:nvPr/>
        </p:nvGrpSpPr>
        <p:grpSpPr>
          <a:xfrm>
            <a:off x="8782490" y="8393548"/>
            <a:ext cx="3388360" cy="338554"/>
            <a:chOff x="11016838" y="8263873"/>
            <a:chExt cx="2186892" cy="338554"/>
          </a:xfrm>
        </p:grpSpPr>
        <p:sp>
          <p:nvSpPr>
            <p:cNvPr id="190" name="テキスト ボックス 189">
              <a:extLst>
                <a:ext uri="{FF2B5EF4-FFF2-40B4-BE49-F238E27FC236}">
                  <a16:creationId xmlns:a16="http://schemas.microsoft.com/office/drawing/2014/main" id="{090A9218-28BE-48F7-9448-05397776714B}"/>
                </a:ext>
              </a:extLst>
            </p:cNvPr>
            <p:cNvSpPr txBox="1"/>
            <p:nvPr/>
          </p:nvSpPr>
          <p:spPr>
            <a:xfrm>
              <a:off x="11128567" y="8323088"/>
              <a:ext cx="2075163" cy="261610"/>
            </a:xfrm>
            <a:prstGeom prst="rect">
              <a:avLst/>
            </a:prstGeom>
            <a:noFill/>
          </p:spPr>
          <p:txBody>
            <a:bodyPr wrap="square" rtlCol="0">
              <a:spAutoFit/>
            </a:bodyPr>
            <a:lstStyle/>
            <a:p>
              <a:r>
                <a:rPr lang="ja-JP" altLang="en-US" sz="1100" b="1" dirty="0">
                  <a:solidFill>
                    <a:schemeClr val="bg2">
                      <a:lumMod val="25000"/>
                    </a:schemeClr>
                  </a:solidFill>
                  <a:latin typeface="+mn-ea"/>
                </a:rPr>
                <a:t>推進会議内に活性化実現ワーキングを立ち上げ</a:t>
              </a:r>
              <a:endParaRPr lang="en-US" altLang="ja-JP" sz="1100" b="1" dirty="0">
                <a:solidFill>
                  <a:schemeClr val="bg2">
                    <a:lumMod val="25000"/>
                  </a:schemeClr>
                </a:solidFill>
                <a:latin typeface="+mn-ea"/>
              </a:endParaRPr>
            </a:p>
          </p:txBody>
        </p:sp>
        <p:sp>
          <p:nvSpPr>
            <p:cNvPr id="333" name="テキスト ボックス 332">
              <a:extLst>
                <a:ext uri="{FF2B5EF4-FFF2-40B4-BE49-F238E27FC236}">
                  <a16:creationId xmlns:a16="http://schemas.microsoft.com/office/drawing/2014/main" id="{F1F18CDB-5D9A-22A8-AACB-593E5F5A70D5}"/>
                </a:ext>
              </a:extLst>
            </p:cNvPr>
            <p:cNvSpPr txBox="1"/>
            <p:nvPr/>
          </p:nvSpPr>
          <p:spPr>
            <a:xfrm>
              <a:off x="11016838" y="8263873"/>
              <a:ext cx="120925" cy="338554"/>
            </a:xfrm>
            <a:prstGeom prst="rect">
              <a:avLst/>
            </a:prstGeom>
            <a:noFill/>
          </p:spPr>
          <p:txBody>
            <a:bodyPr wrap="square" rtlCol="0">
              <a:spAutoFit/>
            </a:bodyPr>
            <a:lstStyle/>
            <a:p>
              <a:r>
                <a:rPr lang="en-US" altLang="ja-JP" sz="1600" dirty="0">
                  <a:solidFill>
                    <a:schemeClr val="bg2">
                      <a:lumMod val="25000"/>
                    </a:schemeClr>
                  </a:solidFill>
                </a:rPr>
                <a:t>&gt;</a:t>
              </a:r>
              <a:endParaRPr kumimoji="1" lang="ja-JP" altLang="en-US" sz="1600" dirty="0">
                <a:solidFill>
                  <a:schemeClr val="bg2">
                    <a:lumMod val="25000"/>
                  </a:schemeClr>
                </a:solidFill>
              </a:endParaRPr>
            </a:p>
          </p:txBody>
        </p:sp>
      </p:grpSp>
      <p:sp>
        <p:nvSpPr>
          <p:cNvPr id="375" name="三角形 374">
            <a:extLst>
              <a:ext uri="{FF2B5EF4-FFF2-40B4-BE49-F238E27FC236}">
                <a16:creationId xmlns:a16="http://schemas.microsoft.com/office/drawing/2014/main" id="{716BC2BC-F2E5-6C66-8EA7-F05D2FADF992}"/>
              </a:ext>
            </a:extLst>
          </p:cNvPr>
          <p:cNvSpPr/>
          <p:nvPr/>
        </p:nvSpPr>
        <p:spPr>
          <a:xfrm rot="16200000">
            <a:off x="7037152" y="8301023"/>
            <a:ext cx="180000" cy="216000"/>
          </a:xfrm>
          <a:prstGeom prst="triangl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5" name="カギ線コネクタ 384">
            <a:extLst>
              <a:ext uri="{FF2B5EF4-FFF2-40B4-BE49-F238E27FC236}">
                <a16:creationId xmlns:a16="http://schemas.microsoft.com/office/drawing/2014/main" id="{6D5B18DB-66DC-2816-B119-7090752ADAC1}"/>
              </a:ext>
            </a:extLst>
          </p:cNvPr>
          <p:cNvCxnSpPr>
            <a:cxnSpLocks/>
            <a:endCxn id="398" idx="3"/>
          </p:cNvCxnSpPr>
          <p:nvPr/>
        </p:nvCxnSpPr>
        <p:spPr>
          <a:xfrm rot="5400000">
            <a:off x="4915368" y="4674772"/>
            <a:ext cx="5946234" cy="1162269"/>
          </a:xfrm>
          <a:prstGeom prst="bentConnector2">
            <a:avLst/>
          </a:prstGeom>
          <a:ln w="25400">
            <a:solidFill>
              <a:srgbClr val="E57459"/>
            </a:solidFill>
          </a:ln>
        </p:spPr>
        <p:style>
          <a:lnRef idx="2">
            <a:schemeClr val="accent1"/>
          </a:lnRef>
          <a:fillRef idx="0">
            <a:schemeClr val="accent1"/>
          </a:fillRef>
          <a:effectRef idx="1">
            <a:schemeClr val="accent1"/>
          </a:effectRef>
          <a:fontRef idx="minor">
            <a:schemeClr val="tx1"/>
          </a:fontRef>
        </p:style>
      </p:cxnSp>
      <p:sp>
        <p:nvSpPr>
          <p:cNvPr id="398" name="三角形 397">
            <a:extLst>
              <a:ext uri="{FF2B5EF4-FFF2-40B4-BE49-F238E27FC236}">
                <a16:creationId xmlns:a16="http://schemas.microsoft.com/office/drawing/2014/main" id="{114F502C-F4D4-DCCB-F11E-5A5D2F5C1D7A}"/>
              </a:ext>
            </a:extLst>
          </p:cNvPr>
          <p:cNvSpPr/>
          <p:nvPr/>
        </p:nvSpPr>
        <p:spPr>
          <a:xfrm rot="16200000">
            <a:off x="7109350" y="8121023"/>
            <a:ext cx="180000" cy="216000"/>
          </a:xfrm>
          <a:prstGeom prst="triangl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6" name="テキスト ボックス 265">
            <a:extLst>
              <a:ext uri="{FF2B5EF4-FFF2-40B4-BE49-F238E27FC236}">
                <a16:creationId xmlns:a16="http://schemas.microsoft.com/office/drawing/2014/main" id="{8302E0B4-CE77-A192-D472-D063F531AEE7}"/>
              </a:ext>
            </a:extLst>
          </p:cNvPr>
          <p:cNvSpPr txBox="1"/>
          <p:nvPr/>
        </p:nvSpPr>
        <p:spPr>
          <a:xfrm>
            <a:off x="654131" y="4235180"/>
            <a:ext cx="6473021" cy="392928"/>
          </a:xfrm>
          <a:prstGeom prst="rect">
            <a:avLst/>
          </a:prstGeom>
          <a:noFill/>
        </p:spPr>
        <p:txBody>
          <a:bodyPr wrap="square" rtlCol="0">
            <a:spAutoFit/>
          </a:bodyPr>
          <a:lstStyle/>
          <a:p>
            <a:pPr algn="ctr">
              <a:lnSpc>
                <a:spcPct val="115000"/>
              </a:lnSpc>
              <a:spcAft>
                <a:spcPts val="1000"/>
              </a:spcAft>
            </a:pPr>
            <a:r>
              <a:rPr lang="ja-JP" altLang="en-US" sz="1800" b="1" dirty="0">
                <a:solidFill>
                  <a:schemeClr val="bg2">
                    <a:lumMod val="25000"/>
                  </a:schemeClr>
                </a:solidFill>
                <a:effectLst/>
                <a:latin typeface="Cambria" panose="02040503050406030204" pitchFamily="18" charset="0"/>
                <a:ea typeface="BIZ UDPゴシック" panose="020B0400000000000000" pitchFamily="50" charset="-128"/>
                <a:cs typeface="Times New Roman" panose="02020603050405020304" pitchFamily="18" charset="0"/>
              </a:rPr>
              <a:t>金剛山の恵みと自然・歴史が迎える　唯一のむら体験</a:t>
            </a:r>
            <a:endParaRPr lang="ja-JP" altLang="ja-JP" sz="1800" dirty="0">
              <a:solidFill>
                <a:schemeClr val="bg2">
                  <a:lumMod val="25000"/>
                </a:schemeClr>
              </a:solidFill>
              <a:effectLst/>
              <a:latin typeface="Cambria" panose="02040503050406030204" pitchFamily="18" charset="0"/>
              <a:ea typeface="ＭＳ 明朝" panose="02020609040205080304" pitchFamily="17" charset="-128"/>
              <a:cs typeface="Times New Roman" panose="02020603050405020304" pitchFamily="18" charset="0"/>
            </a:endParaRPr>
          </a:p>
        </p:txBody>
      </p:sp>
      <p:sp>
        <p:nvSpPr>
          <p:cNvPr id="217" name="テキスト ボックス 216">
            <a:extLst>
              <a:ext uri="{FF2B5EF4-FFF2-40B4-BE49-F238E27FC236}">
                <a16:creationId xmlns:a16="http://schemas.microsoft.com/office/drawing/2014/main" id="{3AC34AC0-FACD-4D81-8B29-11BE4759AFF5}"/>
              </a:ext>
            </a:extLst>
          </p:cNvPr>
          <p:cNvSpPr txBox="1"/>
          <p:nvPr/>
        </p:nvSpPr>
        <p:spPr>
          <a:xfrm>
            <a:off x="8952302" y="678628"/>
            <a:ext cx="402674" cy="338554"/>
          </a:xfrm>
          <a:prstGeom prst="rect">
            <a:avLst/>
          </a:prstGeom>
          <a:noFill/>
        </p:spPr>
        <p:txBody>
          <a:bodyPr wrap="square" rtlCol="0">
            <a:spAutoFit/>
          </a:bodyPr>
          <a:lstStyle/>
          <a:p>
            <a:r>
              <a:rPr lang="en-US" altLang="ja-JP" sz="1600" dirty="0">
                <a:solidFill>
                  <a:schemeClr val="bg2">
                    <a:lumMod val="25000"/>
                  </a:schemeClr>
                </a:solidFill>
              </a:rPr>
              <a:t>&gt;</a:t>
            </a:r>
            <a:endParaRPr kumimoji="1" lang="ja-JP" altLang="en-US" sz="1600" dirty="0">
              <a:solidFill>
                <a:schemeClr val="bg2">
                  <a:lumMod val="25000"/>
                </a:schemeClr>
              </a:solidFill>
            </a:endParaRPr>
          </a:p>
        </p:txBody>
      </p:sp>
      <p:sp>
        <p:nvSpPr>
          <p:cNvPr id="218" name="テキスト ボックス 217">
            <a:extLst>
              <a:ext uri="{FF2B5EF4-FFF2-40B4-BE49-F238E27FC236}">
                <a16:creationId xmlns:a16="http://schemas.microsoft.com/office/drawing/2014/main" id="{BB841CD7-E883-4FF4-AB7A-B229970D6EA8}"/>
              </a:ext>
            </a:extLst>
          </p:cNvPr>
          <p:cNvSpPr txBox="1"/>
          <p:nvPr/>
        </p:nvSpPr>
        <p:spPr>
          <a:xfrm>
            <a:off x="8952302" y="316651"/>
            <a:ext cx="402674" cy="338554"/>
          </a:xfrm>
          <a:prstGeom prst="rect">
            <a:avLst/>
          </a:prstGeom>
          <a:noFill/>
        </p:spPr>
        <p:txBody>
          <a:bodyPr wrap="square" rtlCol="0">
            <a:spAutoFit/>
          </a:bodyPr>
          <a:lstStyle/>
          <a:p>
            <a:r>
              <a:rPr lang="en-US" altLang="ja-JP" sz="1600" dirty="0">
                <a:solidFill>
                  <a:schemeClr val="bg2">
                    <a:lumMod val="25000"/>
                  </a:schemeClr>
                </a:solidFill>
              </a:rPr>
              <a:t>&gt;</a:t>
            </a:r>
            <a:endParaRPr kumimoji="1" lang="ja-JP" altLang="en-US" sz="1600" dirty="0">
              <a:solidFill>
                <a:schemeClr val="bg2">
                  <a:lumMod val="25000"/>
                </a:schemeClr>
              </a:solidFill>
            </a:endParaRPr>
          </a:p>
        </p:txBody>
      </p:sp>
      <p:grpSp>
        <p:nvGrpSpPr>
          <p:cNvPr id="223" name="グループ化 222">
            <a:extLst>
              <a:ext uri="{FF2B5EF4-FFF2-40B4-BE49-F238E27FC236}">
                <a16:creationId xmlns:a16="http://schemas.microsoft.com/office/drawing/2014/main" id="{BE33E48A-7BAD-4B53-A57F-C4CF89725BB6}"/>
              </a:ext>
            </a:extLst>
          </p:cNvPr>
          <p:cNvGrpSpPr/>
          <p:nvPr/>
        </p:nvGrpSpPr>
        <p:grpSpPr>
          <a:xfrm>
            <a:off x="6954129" y="2574986"/>
            <a:ext cx="1230672" cy="852879"/>
            <a:chOff x="7436033" y="3505398"/>
            <a:chExt cx="1230672" cy="828228"/>
          </a:xfrm>
        </p:grpSpPr>
        <p:pic>
          <p:nvPicPr>
            <p:cNvPr id="225" name="図 224">
              <a:extLst>
                <a:ext uri="{FF2B5EF4-FFF2-40B4-BE49-F238E27FC236}">
                  <a16:creationId xmlns:a16="http://schemas.microsoft.com/office/drawing/2014/main" id="{86215BBD-CE99-4F00-AC1C-9968B14AF446}"/>
                </a:ext>
              </a:extLst>
            </p:cNvPr>
            <p:cNvPicPr>
              <a:picLocks noChangeAspect="1"/>
            </p:cNvPicPr>
            <p:nvPr/>
          </p:nvPicPr>
          <p:blipFill>
            <a:blip r:embed="rId11"/>
            <a:stretch>
              <a:fillRect/>
            </a:stretch>
          </p:blipFill>
          <p:spPr>
            <a:xfrm>
              <a:off x="7714542" y="3578783"/>
              <a:ext cx="754843" cy="754843"/>
            </a:xfrm>
            <a:prstGeom prst="rect">
              <a:avLst/>
            </a:prstGeom>
          </p:spPr>
        </p:pic>
        <p:sp>
          <p:nvSpPr>
            <p:cNvPr id="226" name="テキスト ボックス 225">
              <a:extLst>
                <a:ext uri="{FF2B5EF4-FFF2-40B4-BE49-F238E27FC236}">
                  <a16:creationId xmlns:a16="http://schemas.microsoft.com/office/drawing/2014/main" id="{2058509A-9D90-4FAB-BAB7-8FE70A5F1172}"/>
                </a:ext>
              </a:extLst>
            </p:cNvPr>
            <p:cNvSpPr txBox="1"/>
            <p:nvPr/>
          </p:nvSpPr>
          <p:spPr>
            <a:xfrm>
              <a:off x="8026286" y="3577285"/>
              <a:ext cx="327619" cy="239104"/>
            </a:xfrm>
            <a:prstGeom prst="rect">
              <a:avLst/>
            </a:prstGeom>
            <a:noFill/>
          </p:spPr>
          <p:txBody>
            <a:bodyPr wrap="square" rtlCol="0">
              <a:spAutoFit/>
            </a:bodyPr>
            <a:lstStyle/>
            <a:p>
              <a:r>
                <a:rPr lang="ja-JP" altLang="en-US" sz="1000" b="1" dirty="0">
                  <a:solidFill>
                    <a:schemeClr val="bg2">
                      <a:lumMod val="25000"/>
                    </a:schemeClr>
                  </a:solidFill>
                </a:rPr>
                <a:t>①</a:t>
              </a:r>
              <a:endParaRPr kumimoji="1" lang="ja-JP" altLang="en-US" sz="1000" dirty="0"/>
            </a:p>
          </p:txBody>
        </p:sp>
        <p:sp>
          <p:nvSpPr>
            <p:cNvPr id="227" name="部分円 226">
              <a:extLst>
                <a:ext uri="{FF2B5EF4-FFF2-40B4-BE49-F238E27FC236}">
                  <a16:creationId xmlns:a16="http://schemas.microsoft.com/office/drawing/2014/main" id="{57B480B6-2558-4AC4-B1CE-EE01B4726782}"/>
                </a:ext>
              </a:extLst>
            </p:cNvPr>
            <p:cNvSpPr/>
            <p:nvPr/>
          </p:nvSpPr>
          <p:spPr>
            <a:xfrm>
              <a:off x="7715251" y="3576179"/>
              <a:ext cx="738893" cy="745150"/>
            </a:xfrm>
            <a:prstGeom prst="pie">
              <a:avLst>
                <a:gd name="adj1" fmla="val 19548429"/>
                <a:gd name="adj2" fmla="val 16200000"/>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8" name="テキスト ボックス 227">
              <a:extLst>
                <a:ext uri="{FF2B5EF4-FFF2-40B4-BE49-F238E27FC236}">
                  <a16:creationId xmlns:a16="http://schemas.microsoft.com/office/drawing/2014/main" id="{F9717CBA-5D27-44F3-BB3F-1D917D6C2EA5}"/>
                </a:ext>
              </a:extLst>
            </p:cNvPr>
            <p:cNvSpPr txBox="1"/>
            <p:nvPr/>
          </p:nvSpPr>
          <p:spPr>
            <a:xfrm>
              <a:off x="7436033" y="3963399"/>
              <a:ext cx="378291" cy="215444"/>
            </a:xfrm>
            <a:prstGeom prst="rect">
              <a:avLst/>
            </a:prstGeom>
            <a:solidFill>
              <a:schemeClr val="bg1"/>
            </a:solidFill>
            <a:ln>
              <a:solidFill>
                <a:schemeClr val="bg2">
                  <a:lumMod val="25000"/>
                </a:schemeClr>
              </a:solidFill>
            </a:ln>
          </p:spPr>
          <p:txBody>
            <a:bodyPr wrap="square" lIns="0" tIns="0" rIns="0" bIns="0" rtlCol="0" anchor="ctr" anchorCtr="0">
              <a:spAutoFit/>
            </a:bodyPr>
            <a:lstStyle/>
            <a:p>
              <a:pPr algn="ctr"/>
              <a:r>
                <a:rPr lang="en-US" altLang="ja-JP" sz="1400" b="1" dirty="0">
                  <a:solidFill>
                    <a:schemeClr val="bg2">
                      <a:lumMod val="25000"/>
                    </a:schemeClr>
                  </a:solidFill>
                </a:rPr>
                <a:t>50%</a:t>
              </a:r>
            </a:p>
          </p:txBody>
        </p:sp>
        <p:sp>
          <p:nvSpPr>
            <p:cNvPr id="229" name="テキスト ボックス 228">
              <a:extLst>
                <a:ext uri="{FF2B5EF4-FFF2-40B4-BE49-F238E27FC236}">
                  <a16:creationId xmlns:a16="http://schemas.microsoft.com/office/drawing/2014/main" id="{74FD3F1B-E115-4413-A741-AE14EBB4AE3C}"/>
                </a:ext>
              </a:extLst>
            </p:cNvPr>
            <p:cNvSpPr txBox="1"/>
            <p:nvPr/>
          </p:nvSpPr>
          <p:spPr>
            <a:xfrm>
              <a:off x="8110328" y="3977866"/>
              <a:ext cx="327619" cy="246221"/>
            </a:xfrm>
            <a:prstGeom prst="rect">
              <a:avLst/>
            </a:prstGeom>
            <a:noFill/>
          </p:spPr>
          <p:txBody>
            <a:bodyPr wrap="square" rtlCol="0">
              <a:spAutoFit/>
            </a:bodyPr>
            <a:lstStyle/>
            <a:p>
              <a:r>
                <a:rPr lang="en-US" altLang="ja-JP" sz="1000" b="1" dirty="0">
                  <a:solidFill>
                    <a:schemeClr val="bg2">
                      <a:lumMod val="25000"/>
                    </a:schemeClr>
                  </a:solidFill>
                </a:rPr>
                <a:t>❸</a:t>
              </a:r>
              <a:endParaRPr kumimoji="1" lang="ja-JP" altLang="en-US" sz="1000" dirty="0"/>
            </a:p>
          </p:txBody>
        </p:sp>
        <p:sp>
          <p:nvSpPr>
            <p:cNvPr id="230" name="テキスト ボックス 229">
              <a:extLst>
                <a:ext uri="{FF2B5EF4-FFF2-40B4-BE49-F238E27FC236}">
                  <a16:creationId xmlns:a16="http://schemas.microsoft.com/office/drawing/2014/main" id="{B2E037CB-920D-4714-84D9-D06AD3A6A3F4}"/>
                </a:ext>
              </a:extLst>
            </p:cNvPr>
            <p:cNvSpPr txBox="1"/>
            <p:nvPr/>
          </p:nvSpPr>
          <p:spPr>
            <a:xfrm>
              <a:off x="7740583" y="3853018"/>
              <a:ext cx="327619" cy="246221"/>
            </a:xfrm>
            <a:prstGeom prst="rect">
              <a:avLst/>
            </a:prstGeom>
            <a:noFill/>
          </p:spPr>
          <p:txBody>
            <a:bodyPr wrap="square" rtlCol="0">
              <a:spAutoFit/>
            </a:bodyPr>
            <a:lstStyle/>
            <a:p>
              <a:r>
                <a:rPr kumimoji="1" lang="en-US" altLang="ja-JP" sz="1000" b="1" dirty="0">
                  <a:solidFill>
                    <a:schemeClr val="bg2">
                      <a:lumMod val="25000"/>
                    </a:schemeClr>
                  </a:solidFill>
                </a:rPr>
                <a:t>❹</a:t>
              </a:r>
              <a:endParaRPr kumimoji="1" lang="ja-JP" altLang="en-US" sz="1000" dirty="0"/>
            </a:p>
          </p:txBody>
        </p:sp>
        <p:sp>
          <p:nvSpPr>
            <p:cNvPr id="231" name="テキスト ボックス 230">
              <a:extLst>
                <a:ext uri="{FF2B5EF4-FFF2-40B4-BE49-F238E27FC236}">
                  <a16:creationId xmlns:a16="http://schemas.microsoft.com/office/drawing/2014/main" id="{6CC47969-C34E-42F5-91C1-68BE21D1A366}"/>
                </a:ext>
              </a:extLst>
            </p:cNvPr>
            <p:cNvSpPr txBox="1"/>
            <p:nvPr/>
          </p:nvSpPr>
          <p:spPr>
            <a:xfrm>
              <a:off x="8125029" y="3654873"/>
              <a:ext cx="327619" cy="246221"/>
            </a:xfrm>
            <a:prstGeom prst="rect">
              <a:avLst/>
            </a:prstGeom>
            <a:noFill/>
          </p:spPr>
          <p:txBody>
            <a:bodyPr wrap="square" rtlCol="0">
              <a:spAutoFit/>
            </a:bodyPr>
            <a:lstStyle/>
            <a:p>
              <a:r>
                <a:rPr kumimoji="1" lang="ja-JP" altLang="en-US" sz="1000" b="1" dirty="0">
                  <a:solidFill>
                    <a:schemeClr val="bg2">
                      <a:lumMod val="25000"/>
                    </a:schemeClr>
                  </a:solidFill>
                </a:rPr>
                <a:t>②</a:t>
              </a:r>
              <a:endParaRPr kumimoji="1" lang="ja-JP" altLang="en-US" sz="1000" dirty="0"/>
            </a:p>
          </p:txBody>
        </p:sp>
        <p:sp>
          <p:nvSpPr>
            <p:cNvPr id="232" name="テキスト ボックス 231">
              <a:extLst>
                <a:ext uri="{FF2B5EF4-FFF2-40B4-BE49-F238E27FC236}">
                  <a16:creationId xmlns:a16="http://schemas.microsoft.com/office/drawing/2014/main" id="{E15823AF-BF23-424C-BCB7-D0F906BE5A7F}"/>
                </a:ext>
              </a:extLst>
            </p:cNvPr>
            <p:cNvSpPr txBox="1"/>
            <p:nvPr/>
          </p:nvSpPr>
          <p:spPr>
            <a:xfrm>
              <a:off x="8268258" y="3608181"/>
              <a:ext cx="304133" cy="123111"/>
            </a:xfrm>
            <a:prstGeom prst="rect">
              <a:avLst/>
            </a:prstGeom>
            <a:noFill/>
            <a:ln>
              <a:noFill/>
            </a:ln>
          </p:spPr>
          <p:txBody>
            <a:bodyPr wrap="square" lIns="0" tIns="0" rIns="0" bIns="0" rtlCol="0" anchor="ctr" anchorCtr="0">
              <a:spAutoFit/>
            </a:bodyPr>
            <a:lstStyle/>
            <a:p>
              <a:pPr algn="ctr"/>
              <a:r>
                <a:rPr lang="en-US" altLang="ja-JP" sz="800" dirty="0">
                  <a:solidFill>
                    <a:schemeClr val="bg2">
                      <a:lumMod val="25000"/>
                    </a:schemeClr>
                  </a:solidFill>
                </a:rPr>
                <a:t>4%</a:t>
              </a:r>
            </a:p>
          </p:txBody>
        </p:sp>
        <p:sp>
          <p:nvSpPr>
            <p:cNvPr id="233" name="テキスト ボックス 232">
              <a:extLst>
                <a:ext uri="{FF2B5EF4-FFF2-40B4-BE49-F238E27FC236}">
                  <a16:creationId xmlns:a16="http://schemas.microsoft.com/office/drawing/2014/main" id="{7C3DFFD4-6960-491F-B3AB-93EADF845DCE}"/>
                </a:ext>
              </a:extLst>
            </p:cNvPr>
            <p:cNvSpPr txBox="1"/>
            <p:nvPr/>
          </p:nvSpPr>
          <p:spPr>
            <a:xfrm>
              <a:off x="8362572" y="4123519"/>
              <a:ext cx="304133" cy="165662"/>
            </a:xfrm>
            <a:prstGeom prst="rect">
              <a:avLst/>
            </a:prstGeom>
            <a:solidFill>
              <a:schemeClr val="bg1"/>
            </a:solidFill>
            <a:ln>
              <a:solidFill>
                <a:schemeClr val="bg2">
                  <a:lumMod val="25000"/>
                </a:schemeClr>
              </a:solidFill>
            </a:ln>
          </p:spPr>
          <p:txBody>
            <a:bodyPr wrap="square" lIns="0" tIns="0" rIns="0" bIns="0" rtlCol="0" anchor="ctr" anchorCtr="0">
              <a:spAutoFit/>
            </a:bodyPr>
            <a:lstStyle/>
            <a:p>
              <a:pPr algn="ctr"/>
              <a:r>
                <a:rPr lang="en-US" altLang="ja-JP" sz="1050" b="1" dirty="0">
                  <a:solidFill>
                    <a:schemeClr val="bg2">
                      <a:lumMod val="25000"/>
                    </a:schemeClr>
                  </a:solidFill>
                </a:rPr>
                <a:t>35%</a:t>
              </a:r>
            </a:p>
          </p:txBody>
        </p:sp>
        <p:sp>
          <p:nvSpPr>
            <p:cNvPr id="224" name="テキスト ボックス 223">
              <a:extLst>
                <a:ext uri="{FF2B5EF4-FFF2-40B4-BE49-F238E27FC236}">
                  <a16:creationId xmlns:a16="http://schemas.microsoft.com/office/drawing/2014/main" id="{08FB2989-B3EF-4E90-A37A-9656132CFA44}"/>
                </a:ext>
              </a:extLst>
            </p:cNvPr>
            <p:cNvSpPr txBox="1"/>
            <p:nvPr/>
          </p:nvSpPr>
          <p:spPr>
            <a:xfrm>
              <a:off x="8143153" y="3505398"/>
              <a:ext cx="304133" cy="123111"/>
            </a:xfrm>
            <a:prstGeom prst="rect">
              <a:avLst/>
            </a:prstGeom>
            <a:noFill/>
            <a:ln>
              <a:noFill/>
            </a:ln>
          </p:spPr>
          <p:txBody>
            <a:bodyPr wrap="square" lIns="0" tIns="0" rIns="0" bIns="0" rtlCol="0" anchor="ctr" anchorCtr="0">
              <a:spAutoFit/>
            </a:bodyPr>
            <a:lstStyle/>
            <a:p>
              <a:pPr algn="ctr"/>
              <a:r>
                <a:rPr lang="en-US" altLang="ja-JP" sz="800" dirty="0">
                  <a:solidFill>
                    <a:schemeClr val="bg2">
                      <a:lumMod val="25000"/>
                    </a:schemeClr>
                  </a:solidFill>
                </a:rPr>
                <a:t>11%</a:t>
              </a:r>
            </a:p>
          </p:txBody>
        </p:sp>
      </p:grpSp>
      <p:pic>
        <p:nvPicPr>
          <p:cNvPr id="219" name="Picture 2" descr="千早赤阪道の駅😊 | ナカタニ自動車スタッフブログ">
            <a:extLst>
              <a:ext uri="{FF2B5EF4-FFF2-40B4-BE49-F238E27FC236}">
                <a16:creationId xmlns:a16="http://schemas.microsoft.com/office/drawing/2014/main" id="{B60B77B5-F692-4ABB-98B0-E1039DA87B72}"/>
              </a:ext>
            </a:extLst>
          </p:cNvPr>
          <p:cNvPicPr/>
          <p:nvPr/>
        </p:nvPicPr>
        <p:blipFill>
          <a:blip r:embed="rId12" cstate="print">
            <a:extLst>
              <a:ext uri="{28A0092B-C50C-407E-A947-70E740481C1C}">
                <a14:useLocalDpi xmlns:a14="http://schemas.microsoft.com/office/drawing/2010/main"/>
              </a:ext>
            </a:extLst>
          </a:blip>
          <a:srcRect/>
          <a:stretch>
            <a:fillRect/>
          </a:stretch>
        </p:blipFill>
        <p:spPr bwMode="auto">
          <a:xfrm>
            <a:off x="12368788" y="4499294"/>
            <a:ext cx="1059316" cy="747119"/>
          </a:xfrm>
          <a:prstGeom prst="rect">
            <a:avLst/>
          </a:prstGeom>
          <a:noFill/>
        </p:spPr>
      </p:pic>
      <p:sp>
        <p:nvSpPr>
          <p:cNvPr id="221" name="字幕 2">
            <a:extLst>
              <a:ext uri="{FF2B5EF4-FFF2-40B4-BE49-F238E27FC236}">
                <a16:creationId xmlns:a16="http://schemas.microsoft.com/office/drawing/2014/main" id="{76F8F5B4-A7D4-40D7-A753-A06AB0D934C8}"/>
              </a:ext>
            </a:extLst>
          </p:cNvPr>
          <p:cNvSpPr txBox="1">
            <a:spLocks/>
          </p:cNvSpPr>
          <p:nvPr/>
        </p:nvSpPr>
        <p:spPr>
          <a:xfrm>
            <a:off x="261832" y="4300035"/>
            <a:ext cx="874652" cy="215335"/>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spcBef>
                <a:spcPts val="600"/>
              </a:spcBef>
            </a:pPr>
            <a:r>
              <a:rPr lang="ja-JP" altLang="en-US" sz="1100" spc="-20" dirty="0"/>
              <a:t>コンセプト</a:t>
            </a:r>
            <a:endParaRPr lang="en-US" altLang="ja-JP" sz="1100" spc="-20" dirty="0">
              <a:solidFill>
                <a:srgbClr val="52B479"/>
              </a:solidFill>
            </a:endParaRPr>
          </a:p>
        </p:txBody>
      </p:sp>
      <p:sp>
        <p:nvSpPr>
          <p:cNvPr id="222" name="字幕 2">
            <a:extLst>
              <a:ext uri="{FF2B5EF4-FFF2-40B4-BE49-F238E27FC236}">
                <a16:creationId xmlns:a16="http://schemas.microsoft.com/office/drawing/2014/main" id="{2DE345FA-53BB-4E01-AEEB-EDA052D5811E}"/>
              </a:ext>
            </a:extLst>
          </p:cNvPr>
          <p:cNvSpPr txBox="1">
            <a:spLocks/>
          </p:cNvSpPr>
          <p:nvPr/>
        </p:nvSpPr>
        <p:spPr>
          <a:xfrm>
            <a:off x="337569" y="4756091"/>
            <a:ext cx="7841112" cy="719187"/>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lvl="0" algn="l"/>
            <a:r>
              <a:rPr lang="ja-JP" altLang="en-US" sz="1500" b="1" dirty="0">
                <a:solidFill>
                  <a:schemeClr val="bg2">
                    <a:lumMod val="25000"/>
                  </a:schemeClr>
                </a:solidFill>
              </a:rPr>
              <a:t>　　　豊かな自然と歴史を活かして多様な担い手を育て、</a:t>
            </a:r>
            <a:br>
              <a:rPr lang="en-US" altLang="ja-JP" sz="1500" b="1" dirty="0">
                <a:solidFill>
                  <a:schemeClr val="bg2">
                    <a:lumMod val="25000"/>
                  </a:schemeClr>
                </a:solidFill>
              </a:rPr>
            </a:br>
            <a:r>
              <a:rPr lang="ja-JP" altLang="en-US" sz="1500" b="1" dirty="0">
                <a:solidFill>
                  <a:schemeClr val="bg2">
                    <a:lumMod val="25000"/>
                  </a:schemeClr>
                </a:solidFill>
              </a:rPr>
              <a:t>　　　　　唯一の体験や特産品の魅力を創出して人の流れを生み、</a:t>
            </a:r>
            <a:br>
              <a:rPr lang="en-US" altLang="ja-JP" sz="1500" b="1" dirty="0">
                <a:solidFill>
                  <a:schemeClr val="bg2">
                    <a:lumMod val="25000"/>
                  </a:schemeClr>
                </a:solidFill>
              </a:rPr>
            </a:br>
            <a:r>
              <a:rPr lang="ja-JP" altLang="en-US" sz="1500" b="1" dirty="0">
                <a:solidFill>
                  <a:schemeClr val="bg2">
                    <a:lumMod val="25000"/>
                  </a:schemeClr>
                </a:solidFill>
              </a:rPr>
              <a:t>　　　　　　　村内の活力と暮らしの満足度を高める好循環を実現</a:t>
            </a:r>
          </a:p>
        </p:txBody>
      </p:sp>
      <p:sp>
        <p:nvSpPr>
          <p:cNvPr id="234" name="角丸四角形 41">
            <a:extLst>
              <a:ext uri="{FF2B5EF4-FFF2-40B4-BE49-F238E27FC236}">
                <a16:creationId xmlns:a16="http://schemas.microsoft.com/office/drawing/2014/main" id="{9926C3B9-FABF-4FE6-883B-F03F50598BD2}"/>
              </a:ext>
            </a:extLst>
          </p:cNvPr>
          <p:cNvSpPr/>
          <p:nvPr/>
        </p:nvSpPr>
        <p:spPr>
          <a:xfrm>
            <a:off x="243680" y="5609114"/>
            <a:ext cx="5125635" cy="3379743"/>
          </a:xfrm>
          <a:prstGeom prst="roundRect">
            <a:avLst>
              <a:gd name="adj" fmla="val 5810"/>
            </a:avLst>
          </a:prstGeom>
          <a:no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字幕 2">
            <a:extLst>
              <a:ext uri="{FF2B5EF4-FFF2-40B4-BE49-F238E27FC236}">
                <a16:creationId xmlns:a16="http://schemas.microsoft.com/office/drawing/2014/main" id="{CA942F9B-02E2-4C9E-9BA3-ADFABEFC823E}"/>
              </a:ext>
            </a:extLst>
          </p:cNvPr>
          <p:cNvSpPr txBox="1">
            <a:spLocks/>
          </p:cNvSpPr>
          <p:nvPr/>
        </p:nvSpPr>
        <p:spPr>
          <a:xfrm>
            <a:off x="5369315" y="5545026"/>
            <a:ext cx="1514012" cy="243827"/>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spcBef>
                <a:spcPts val="600"/>
              </a:spcBef>
            </a:pPr>
            <a:r>
              <a:rPr lang="ja-JP" altLang="en-US" sz="1100" u="sng" spc="-20" dirty="0"/>
              <a:t>好循環のイメージ</a:t>
            </a:r>
            <a:endParaRPr lang="en-US" altLang="ja-JP" sz="1100" u="sng" spc="-20" dirty="0"/>
          </a:p>
        </p:txBody>
      </p:sp>
      <p:cxnSp>
        <p:nvCxnSpPr>
          <p:cNvPr id="267" name="直線コネクタ 266">
            <a:extLst>
              <a:ext uri="{FF2B5EF4-FFF2-40B4-BE49-F238E27FC236}">
                <a16:creationId xmlns:a16="http://schemas.microsoft.com/office/drawing/2014/main" id="{E4FC0055-6E36-2E3D-3174-885153CE2BE5}"/>
              </a:ext>
            </a:extLst>
          </p:cNvPr>
          <p:cNvCxnSpPr>
            <a:cxnSpLocks/>
          </p:cNvCxnSpPr>
          <p:nvPr/>
        </p:nvCxnSpPr>
        <p:spPr>
          <a:xfrm>
            <a:off x="337569" y="4628108"/>
            <a:ext cx="7654631" cy="39450"/>
          </a:xfrm>
          <a:prstGeom prst="line">
            <a:avLst/>
          </a:prstGeom>
          <a:ln w="31750">
            <a:solidFill>
              <a:srgbClr val="52B479"/>
            </a:solidFill>
            <a:prstDash val="sysDot"/>
          </a:ln>
        </p:spPr>
        <p:style>
          <a:lnRef idx="2">
            <a:schemeClr val="accent1"/>
          </a:lnRef>
          <a:fillRef idx="0">
            <a:schemeClr val="accent1"/>
          </a:fillRef>
          <a:effectRef idx="1">
            <a:schemeClr val="accent1"/>
          </a:effectRef>
          <a:fontRef idx="minor">
            <a:schemeClr val="tx1"/>
          </a:fontRef>
        </p:style>
      </p:cxnSp>
      <p:sp>
        <p:nvSpPr>
          <p:cNvPr id="216" name="ホームベース 174">
            <a:extLst>
              <a:ext uri="{FF2B5EF4-FFF2-40B4-BE49-F238E27FC236}">
                <a16:creationId xmlns:a16="http://schemas.microsoft.com/office/drawing/2014/main" id="{3E681DC1-3E56-4C27-A830-452AF2ACD250}"/>
              </a:ext>
            </a:extLst>
          </p:cNvPr>
          <p:cNvSpPr/>
          <p:nvPr/>
        </p:nvSpPr>
        <p:spPr>
          <a:xfrm>
            <a:off x="9012267" y="5063713"/>
            <a:ext cx="282744" cy="209162"/>
          </a:xfrm>
          <a:prstGeom prst="homePlate">
            <a:avLst/>
          </a:prstGeom>
          <a:solidFill>
            <a:srgbClr val="C787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中</a:t>
            </a:r>
            <a:endParaRPr kumimoji="1" lang="ja-JP" altLang="en-US" sz="1050" dirty="0">
              <a:solidFill>
                <a:schemeClr val="bg1"/>
              </a:solidFill>
            </a:endParaRPr>
          </a:p>
        </p:txBody>
      </p:sp>
      <p:sp>
        <p:nvSpPr>
          <p:cNvPr id="236" name="テキスト ボックス 235">
            <a:extLst>
              <a:ext uri="{FF2B5EF4-FFF2-40B4-BE49-F238E27FC236}">
                <a16:creationId xmlns:a16="http://schemas.microsoft.com/office/drawing/2014/main" id="{4493B787-CF32-4559-9FF8-920F0985BDAB}"/>
              </a:ext>
            </a:extLst>
          </p:cNvPr>
          <p:cNvSpPr txBox="1"/>
          <p:nvPr/>
        </p:nvSpPr>
        <p:spPr>
          <a:xfrm>
            <a:off x="8766533" y="1339249"/>
            <a:ext cx="631956" cy="123111"/>
          </a:xfrm>
          <a:prstGeom prst="rect">
            <a:avLst/>
          </a:prstGeom>
          <a:solidFill>
            <a:schemeClr val="accent2">
              <a:lumMod val="75000"/>
            </a:schemeClr>
          </a:solidFill>
        </p:spPr>
        <p:txBody>
          <a:bodyPr wrap="square" lIns="0" tIns="0" rIns="0" bIns="0" rtlCol="0">
            <a:spAutoFit/>
          </a:bodyPr>
          <a:lstStyle/>
          <a:p>
            <a:pPr algn="ctr"/>
            <a:r>
              <a:rPr kumimoji="1" lang="ja-JP" altLang="en-US" sz="800" spc="-20" dirty="0">
                <a:solidFill>
                  <a:schemeClr val="bg1"/>
                </a:solidFill>
              </a:rPr>
              <a:t>取組方針①</a:t>
            </a:r>
            <a:endParaRPr kumimoji="1" lang="ja-JP" altLang="en-US" sz="800" dirty="0">
              <a:solidFill>
                <a:schemeClr val="bg1"/>
              </a:solidFill>
            </a:endParaRPr>
          </a:p>
        </p:txBody>
      </p:sp>
      <p:sp>
        <p:nvSpPr>
          <p:cNvPr id="238" name="テキスト ボックス 237">
            <a:extLst>
              <a:ext uri="{FF2B5EF4-FFF2-40B4-BE49-F238E27FC236}">
                <a16:creationId xmlns:a16="http://schemas.microsoft.com/office/drawing/2014/main" id="{3BB2AFCB-CE90-47F8-A9CC-30D037E14625}"/>
              </a:ext>
            </a:extLst>
          </p:cNvPr>
          <p:cNvSpPr txBox="1"/>
          <p:nvPr/>
        </p:nvSpPr>
        <p:spPr>
          <a:xfrm>
            <a:off x="8778844" y="2592148"/>
            <a:ext cx="631956" cy="123111"/>
          </a:xfrm>
          <a:prstGeom prst="rect">
            <a:avLst/>
          </a:prstGeom>
          <a:solidFill>
            <a:schemeClr val="accent2">
              <a:lumMod val="75000"/>
            </a:schemeClr>
          </a:solidFill>
        </p:spPr>
        <p:txBody>
          <a:bodyPr wrap="square" lIns="0" tIns="0" rIns="0" bIns="0" rtlCol="0">
            <a:spAutoFit/>
          </a:bodyPr>
          <a:lstStyle/>
          <a:p>
            <a:pPr algn="ctr"/>
            <a:r>
              <a:rPr kumimoji="1" lang="ja-JP" altLang="en-US" sz="800" spc="-20" dirty="0">
                <a:solidFill>
                  <a:schemeClr val="bg1"/>
                </a:solidFill>
              </a:rPr>
              <a:t>取組方針①</a:t>
            </a:r>
            <a:endParaRPr kumimoji="1" lang="ja-JP" altLang="en-US" sz="800" dirty="0">
              <a:solidFill>
                <a:schemeClr val="bg1"/>
              </a:solidFill>
            </a:endParaRPr>
          </a:p>
        </p:txBody>
      </p:sp>
      <p:sp>
        <p:nvSpPr>
          <p:cNvPr id="239" name="テキスト ボックス 238">
            <a:extLst>
              <a:ext uri="{FF2B5EF4-FFF2-40B4-BE49-F238E27FC236}">
                <a16:creationId xmlns:a16="http://schemas.microsoft.com/office/drawing/2014/main" id="{CDBCA177-D50D-4967-91BB-1F218BDDF574}"/>
              </a:ext>
            </a:extLst>
          </p:cNvPr>
          <p:cNvSpPr txBox="1"/>
          <p:nvPr/>
        </p:nvSpPr>
        <p:spPr>
          <a:xfrm>
            <a:off x="8752152" y="5555551"/>
            <a:ext cx="631956" cy="123111"/>
          </a:xfrm>
          <a:prstGeom prst="rect">
            <a:avLst/>
          </a:prstGeom>
          <a:solidFill>
            <a:schemeClr val="accent2">
              <a:lumMod val="75000"/>
            </a:schemeClr>
          </a:solidFill>
        </p:spPr>
        <p:txBody>
          <a:bodyPr wrap="square" lIns="0" tIns="0" rIns="0" bIns="0" rtlCol="0">
            <a:spAutoFit/>
          </a:bodyPr>
          <a:lstStyle/>
          <a:p>
            <a:pPr algn="ctr"/>
            <a:r>
              <a:rPr kumimoji="1" lang="ja-JP" altLang="en-US" sz="800" spc="-20" dirty="0">
                <a:solidFill>
                  <a:schemeClr val="bg1"/>
                </a:solidFill>
              </a:rPr>
              <a:t>取組方針③</a:t>
            </a:r>
            <a:endParaRPr kumimoji="1" lang="ja-JP" altLang="en-US" sz="800" dirty="0">
              <a:solidFill>
                <a:schemeClr val="bg1"/>
              </a:solidFill>
            </a:endParaRPr>
          </a:p>
        </p:txBody>
      </p:sp>
      <p:sp>
        <p:nvSpPr>
          <p:cNvPr id="240" name="テキスト ボックス 239">
            <a:extLst>
              <a:ext uri="{FF2B5EF4-FFF2-40B4-BE49-F238E27FC236}">
                <a16:creationId xmlns:a16="http://schemas.microsoft.com/office/drawing/2014/main" id="{F2983A24-9BFA-4609-B883-83D6ABA3F1E1}"/>
              </a:ext>
            </a:extLst>
          </p:cNvPr>
          <p:cNvSpPr txBox="1"/>
          <p:nvPr/>
        </p:nvSpPr>
        <p:spPr>
          <a:xfrm>
            <a:off x="8755167" y="4063134"/>
            <a:ext cx="631956" cy="123111"/>
          </a:xfrm>
          <a:prstGeom prst="rect">
            <a:avLst/>
          </a:prstGeom>
          <a:solidFill>
            <a:schemeClr val="accent2">
              <a:lumMod val="75000"/>
            </a:schemeClr>
          </a:solidFill>
        </p:spPr>
        <p:txBody>
          <a:bodyPr wrap="square" lIns="0" tIns="0" rIns="0" bIns="0" rtlCol="0">
            <a:spAutoFit/>
          </a:bodyPr>
          <a:lstStyle/>
          <a:p>
            <a:pPr algn="ctr"/>
            <a:r>
              <a:rPr kumimoji="1" lang="ja-JP" altLang="en-US" sz="800" spc="-20" dirty="0">
                <a:solidFill>
                  <a:schemeClr val="bg1"/>
                </a:solidFill>
              </a:rPr>
              <a:t>取組方針②</a:t>
            </a:r>
            <a:endParaRPr kumimoji="1" lang="ja-JP" altLang="en-US" sz="800" dirty="0">
              <a:solidFill>
                <a:schemeClr val="bg1"/>
              </a:solidFill>
            </a:endParaRPr>
          </a:p>
        </p:txBody>
      </p:sp>
      <p:sp>
        <p:nvSpPr>
          <p:cNvPr id="241" name="テキスト ボックス 240">
            <a:extLst>
              <a:ext uri="{FF2B5EF4-FFF2-40B4-BE49-F238E27FC236}">
                <a16:creationId xmlns:a16="http://schemas.microsoft.com/office/drawing/2014/main" id="{FBE4F54B-352A-46EA-9335-4A14713091A4}"/>
              </a:ext>
            </a:extLst>
          </p:cNvPr>
          <p:cNvSpPr txBox="1"/>
          <p:nvPr/>
        </p:nvSpPr>
        <p:spPr>
          <a:xfrm>
            <a:off x="8752152" y="6831193"/>
            <a:ext cx="631956" cy="123111"/>
          </a:xfrm>
          <a:prstGeom prst="rect">
            <a:avLst/>
          </a:prstGeom>
          <a:solidFill>
            <a:schemeClr val="accent2">
              <a:lumMod val="75000"/>
            </a:schemeClr>
          </a:solidFill>
        </p:spPr>
        <p:txBody>
          <a:bodyPr wrap="square" lIns="0" tIns="0" rIns="0" bIns="0" rtlCol="0">
            <a:spAutoFit/>
          </a:bodyPr>
          <a:lstStyle/>
          <a:p>
            <a:pPr algn="ctr"/>
            <a:r>
              <a:rPr kumimoji="1" lang="ja-JP" altLang="en-US" sz="800" spc="-20" dirty="0">
                <a:solidFill>
                  <a:schemeClr val="bg1"/>
                </a:solidFill>
              </a:rPr>
              <a:t>取組方針④</a:t>
            </a:r>
            <a:endParaRPr kumimoji="1" lang="ja-JP" altLang="en-US" sz="800" dirty="0">
              <a:solidFill>
                <a:schemeClr val="bg1"/>
              </a:solidFill>
            </a:endParaRPr>
          </a:p>
        </p:txBody>
      </p:sp>
      <p:pic>
        <p:nvPicPr>
          <p:cNvPr id="4" name="図 3">
            <a:extLst>
              <a:ext uri="{FF2B5EF4-FFF2-40B4-BE49-F238E27FC236}">
                <a16:creationId xmlns:a16="http://schemas.microsoft.com/office/drawing/2014/main" id="{4572164C-7FEC-4860-997F-1015F5F61E07}"/>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2880553" y="6072811"/>
            <a:ext cx="742720" cy="661882"/>
          </a:xfrm>
          <a:prstGeom prst="rect">
            <a:avLst/>
          </a:prstGeom>
        </p:spPr>
      </p:pic>
      <p:sp>
        <p:nvSpPr>
          <p:cNvPr id="242" name="角丸四角形 336">
            <a:extLst>
              <a:ext uri="{FF2B5EF4-FFF2-40B4-BE49-F238E27FC236}">
                <a16:creationId xmlns:a16="http://schemas.microsoft.com/office/drawing/2014/main" id="{761DC773-EAF1-4921-96D9-3BF90E7FC2C0}"/>
              </a:ext>
            </a:extLst>
          </p:cNvPr>
          <p:cNvSpPr/>
          <p:nvPr/>
        </p:nvSpPr>
        <p:spPr>
          <a:xfrm>
            <a:off x="12390134" y="8897199"/>
            <a:ext cx="1296000" cy="1584000"/>
          </a:xfrm>
          <a:prstGeom prst="roundRect">
            <a:avLst>
              <a:gd name="adj" fmla="val 4410"/>
            </a:avLst>
          </a:prstGeom>
          <a:solidFill>
            <a:schemeClr val="bg1"/>
          </a:solidFill>
          <a:ln w="19050">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900"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〇府施策への</a:t>
            </a:r>
            <a:br>
              <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rPr>
            </a:br>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　位置付け・事業化</a:t>
            </a:r>
            <a:endPar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〇国などとの調整</a:t>
            </a:r>
            <a:endPar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endParaRPr>
          </a:p>
          <a:p>
            <a:endPar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府本庁</a:t>
            </a:r>
            <a:r>
              <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rPr>
              <a:t>】</a:t>
            </a:r>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　</a:t>
            </a:r>
            <a:endPar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　みどり推進室</a:t>
            </a:r>
            <a:endParaRPr kumimoji="1" lang="en-US" altLang="ja-JP" sz="900" b="1" dirty="0">
              <a:solidFill>
                <a:schemeClr val="bg2">
                  <a:lumMod val="25000"/>
                </a:schemeClr>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bg2">
                    <a:lumMod val="25000"/>
                  </a:schemeClr>
                </a:solidFill>
                <a:latin typeface="BIZ UDPゴシック" panose="020B0400000000000000" pitchFamily="50" charset="-128"/>
                <a:ea typeface="BIZ UDPゴシック" panose="020B0400000000000000" pitchFamily="50" charset="-128"/>
              </a:rPr>
              <a:t>　農政室</a:t>
            </a:r>
            <a:endParaRPr kumimoji="1" lang="ja-JP" altLang="en-US" sz="900" spc="-70" dirty="0">
              <a:solidFill>
                <a:schemeClr val="bg2">
                  <a:lumMod val="25000"/>
                </a:schemeClr>
              </a:solidFill>
            </a:endParaRPr>
          </a:p>
        </p:txBody>
      </p:sp>
      <p:grpSp>
        <p:nvGrpSpPr>
          <p:cNvPr id="11" name="グループ化 10">
            <a:extLst>
              <a:ext uri="{FF2B5EF4-FFF2-40B4-BE49-F238E27FC236}">
                <a16:creationId xmlns:a16="http://schemas.microsoft.com/office/drawing/2014/main" id="{B106C5BA-C935-467E-8E0A-816741036780}"/>
              </a:ext>
            </a:extLst>
          </p:cNvPr>
          <p:cNvGrpSpPr/>
          <p:nvPr/>
        </p:nvGrpSpPr>
        <p:grpSpPr>
          <a:xfrm>
            <a:off x="9114310" y="8775658"/>
            <a:ext cx="336529" cy="1582164"/>
            <a:chOff x="9114310" y="8775658"/>
            <a:chExt cx="336529" cy="1582164"/>
          </a:xfrm>
        </p:grpSpPr>
        <p:cxnSp>
          <p:nvCxnSpPr>
            <p:cNvPr id="359" name="カギ線コネクタ 358">
              <a:extLst>
                <a:ext uri="{FF2B5EF4-FFF2-40B4-BE49-F238E27FC236}">
                  <a16:creationId xmlns:a16="http://schemas.microsoft.com/office/drawing/2014/main" id="{1EB90174-3005-0FC3-C948-8604ED78ED03}"/>
                </a:ext>
              </a:extLst>
            </p:cNvPr>
            <p:cNvCxnSpPr>
              <a:cxnSpLocks/>
            </p:cNvCxnSpPr>
            <p:nvPr/>
          </p:nvCxnSpPr>
          <p:spPr>
            <a:xfrm rot="16200000" flipH="1">
              <a:off x="8914509" y="9175079"/>
              <a:ext cx="736132" cy="336529"/>
            </a:xfrm>
            <a:prstGeom prst="bentConnector2">
              <a:avLst/>
            </a:prstGeom>
            <a:ln>
              <a:solidFill>
                <a:srgbClr val="E57459"/>
              </a:solidFill>
            </a:ln>
          </p:spPr>
          <p:style>
            <a:lnRef idx="2">
              <a:schemeClr val="accent1"/>
            </a:lnRef>
            <a:fillRef idx="0">
              <a:schemeClr val="accent1"/>
            </a:fillRef>
            <a:effectRef idx="1">
              <a:schemeClr val="accent1"/>
            </a:effectRef>
            <a:fontRef idx="minor">
              <a:schemeClr val="tx1"/>
            </a:fontRef>
          </p:style>
        </p:cxnSp>
        <p:cxnSp>
          <p:nvCxnSpPr>
            <p:cNvPr id="362" name="カギ線コネクタ 361">
              <a:extLst>
                <a:ext uri="{FF2B5EF4-FFF2-40B4-BE49-F238E27FC236}">
                  <a16:creationId xmlns:a16="http://schemas.microsoft.com/office/drawing/2014/main" id="{F69B7CBB-73CC-C0EC-825C-4FB922898CCD}"/>
                </a:ext>
              </a:extLst>
            </p:cNvPr>
            <p:cNvCxnSpPr>
              <a:cxnSpLocks/>
            </p:cNvCxnSpPr>
            <p:nvPr/>
          </p:nvCxnSpPr>
          <p:spPr>
            <a:xfrm rot="16200000" flipH="1">
              <a:off x="8886645" y="9529750"/>
              <a:ext cx="736132" cy="280786"/>
            </a:xfrm>
            <a:prstGeom prst="bentConnector2">
              <a:avLst/>
            </a:prstGeom>
            <a:ln>
              <a:solidFill>
                <a:srgbClr val="E57459"/>
              </a:solidFill>
            </a:ln>
          </p:spPr>
          <p:style>
            <a:lnRef idx="2">
              <a:schemeClr val="accent1"/>
            </a:lnRef>
            <a:fillRef idx="0">
              <a:schemeClr val="accent1"/>
            </a:fillRef>
            <a:effectRef idx="1">
              <a:schemeClr val="accent1"/>
            </a:effectRef>
            <a:fontRef idx="minor">
              <a:schemeClr val="tx1"/>
            </a:fontRef>
          </p:style>
        </p:cxnSp>
        <p:cxnSp>
          <p:nvCxnSpPr>
            <p:cNvPr id="363" name="カギ線コネクタ 362">
              <a:extLst>
                <a:ext uri="{FF2B5EF4-FFF2-40B4-BE49-F238E27FC236}">
                  <a16:creationId xmlns:a16="http://schemas.microsoft.com/office/drawing/2014/main" id="{98043465-70A2-4B0A-A975-B86E37D439AB}"/>
                </a:ext>
              </a:extLst>
            </p:cNvPr>
            <p:cNvCxnSpPr>
              <a:cxnSpLocks/>
            </p:cNvCxnSpPr>
            <p:nvPr/>
          </p:nvCxnSpPr>
          <p:spPr>
            <a:xfrm rot="16200000" flipH="1">
              <a:off x="8952318" y="8937658"/>
              <a:ext cx="612000" cy="288000"/>
            </a:xfrm>
            <a:prstGeom prst="bentConnector2">
              <a:avLst/>
            </a:prstGeom>
            <a:ln>
              <a:solidFill>
                <a:srgbClr val="E57459"/>
              </a:solidFill>
            </a:ln>
          </p:spPr>
          <p:style>
            <a:lnRef idx="2">
              <a:schemeClr val="accent1"/>
            </a:lnRef>
            <a:fillRef idx="0">
              <a:schemeClr val="accent1"/>
            </a:fillRef>
            <a:effectRef idx="1">
              <a:schemeClr val="accent1"/>
            </a:effectRef>
            <a:fontRef idx="minor">
              <a:schemeClr val="tx1"/>
            </a:fontRef>
          </p:style>
        </p:cxnSp>
        <p:cxnSp>
          <p:nvCxnSpPr>
            <p:cNvPr id="364" name="カギ線コネクタ 363">
              <a:extLst>
                <a:ext uri="{FF2B5EF4-FFF2-40B4-BE49-F238E27FC236}">
                  <a16:creationId xmlns:a16="http://schemas.microsoft.com/office/drawing/2014/main" id="{A588321A-43AB-A778-86E2-8179AEE92718}"/>
                </a:ext>
              </a:extLst>
            </p:cNvPr>
            <p:cNvCxnSpPr>
              <a:cxnSpLocks/>
            </p:cNvCxnSpPr>
            <p:nvPr/>
          </p:nvCxnSpPr>
          <p:spPr>
            <a:xfrm rot="16200000" flipH="1">
              <a:off x="9132320" y="8764107"/>
              <a:ext cx="288000" cy="324000"/>
            </a:xfrm>
            <a:prstGeom prst="bentConnector3">
              <a:avLst>
                <a:gd name="adj1" fmla="val 100460"/>
              </a:avLst>
            </a:prstGeom>
            <a:ln>
              <a:solidFill>
                <a:srgbClr val="E57459"/>
              </a:solidFill>
            </a:ln>
          </p:spPr>
          <p:style>
            <a:lnRef idx="2">
              <a:schemeClr val="accent1"/>
            </a:lnRef>
            <a:fillRef idx="0">
              <a:schemeClr val="accent1"/>
            </a:fillRef>
            <a:effectRef idx="1">
              <a:schemeClr val="accent1"/>
            </a:effectRef>
            <a:fontRef idx="minor">
              <a:schemeClr val="tx1"/>
            </a:fontRef>
          </p:style>
        </p:cxnSp>
        <p:cxnSp>
          <p:nvCxnSpPr>
            <p:cNvPr id="365" name="カギ線コネクタ 364">
              <a:extLst>
                <a:ext uri="{FF2B5EF4-FFF2-40B4-BE49-F238E27FC236}">
                  <a16:creationId xmlns:a16="http://schemas.microsoft.com/office/drawing/2014/main" id="{B2614CD1-592E-3775-2B5C-5626674728E7}"/>
                </a:ext>
              </a:extLst>
            </p:cNvPr>
            <p:cNvCxnSpPr>
              <a:cxnSpLocks/>
            </p:cNvCxnSpPr>
            <p:nvPr/>
          </p:nvCxnSpPr>
          <p:spPr>
            <a:xfrm rot="16200000" flipH="1">
              <a:off x="8886645" y="9849363"/>
              <a:ext cx="736132" cy="280786"/>
            </a:xfrm>
            <a:prstGeom prst="bentConnector2">
              <a:avLst/>
            </a:prstGeom>
            <a:ln>
              <a:solidFill>
                <a:srgbClr val="E57459"/>
              </a:solidFill>
            </a:ln>
          </p:spPr>
          <p:style>
            <a:lnRef idx="2">
              <a:schemeClr val="accent1"/>
            </a:lnRef>
            <a:fillRef idx="0">
              <a:schemeClr val="accent1"/>
            </a:fillRef>
            <a:effectRef idx="1">
              <a:schemeClr val="accent1"/>
            </a:effectRef>
            <a:fontRef idx="minor">
              <a:schemeClr val="tx1"/>
            </a:fontRef>
          </p:style>
        </p:cxnSp>
      </p:grpSp>
      <p:sp>
        <p:nvSpPr>
          <p:cNvPr id="337" name="角丸四角形 336">
            <a:extLst>
              <a:ext uri="{FF2B5EF4-FFF2-40B4-BE49-F238E27FC236}">
                <a16:creationId xmlns:a16="http://schemas.microsoft.com/office/drawing/2014/main" id="{69BE52C3-5076-B7AD-5592-35A068234AD8}"/>
              </a:ext>
            </a:extLst>
          </p:cNvPr>
          <p:cNvSpPr/>
          <p:nvPr/>
        </p:nvSpPr>
        <p:spPr>
          <a:xfrm>
            <a:off x="8937756" y="8671421"/>
            <a:ext cx="4961124" cy="175470"/>
          </a:xfrm>
          <a:prstGeom prst="roundRect">
            <a:avLst>
              <a:gd name="adj" fmla="val 5810"/>
            </a:avLst>
          </a:prstGeom>
          <a:solidFill>
            <a:srgbClr val="E57459"/>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900" b="1" dirty="0">
                <a:latin typeface="BIZ UDPゴシック" panose="020B0400000000000000" pitchFamily="50" charset="-128"/>
                <a:ea typeface="BIZ UDPゴシック" panose="020B0400000000000000" pitchFamily="50" charset="-128"/>
              </a:rPr>
              <a:t>千早赤阪村農と緑の活性化実現ワーキング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事務局</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大阪府南河内農と緑の総合事務所</a:t>
            </a:r>
            <a:endParaRPr kumimoji="1" lang="ja-JP" altLang="en-US" sz="900" spc="-70" dirty="0"/>
          </a:p>
        </p:txBody>
      </p:sp>
      <p:sp>
        <p:nvSpPr>
          <p:cNvPr id="220" name="テキスト ボックス 219">
            <a:extLst>
              <a:ext uri="{FF2B5EF4-FFF2-40B4-BE49-F238E27FC236}">
                <a16:creationId xmlns:a16="http://schemas.microsoft.com/office/drawing/2014/main" id="{FBE3CF11-32F2-4704-AAE1-91F879D33A9F}"/>
              </a:ext>
            </a:extLst>
          </p:cNvPr>
          <p:cNvSpPr txBox="1"/>
          <p:nvPr/>
        </p:nvSpPr>
        <p:spPr>
          <a:xfrm>
            <a:off x="13178535" y="10486593"/>
            <a:ext cx="1896099" cy="236090"/>
          </a:xfrm>
          <a:prstGeom prst="rect">
            <a:avLst/>
          </a:prstGeom>
          <a:noFill/>
        </p:spPr>
        <p:txBody>
          <a:bodyPr wrap="square" rtlCol="0">
            <a:spAutoFit/>
          </a:bodyPr>
          <a:lstStyle/>
          <a:p>
            <a:pPr>
              <a:lnSpc>
                <a:spcPts val="1100"/>
              </a:lnSpc>
            </a:pPr>
            <a:r>
              <a:rPr kumimoji="1" lang="en-US" altLang="ja-JP" sz="1050" b="1" spc="-20" dirty="0">
                <a:solidFill>
                  <a:srgbClr val="FF0000"/>
                </a:solidFill>
                <a:latin typeface="+mn-ea"/>
              </a:rPr>
              <a:t>※</a:t>
            </a:r>
            <a:r>
              <a:rPr kumimoji="1" lang="ja-JP" altLang="en-US" sz="1050" b="1" spc="-20" dirty="0">
                <a:solidFill>
                  <a:srgbClr val="FF0000"/>
                </a:solidFill>
                <a:latin typeface="+mn-ea"/>
              </a:rPr>
              <a:t>体制は必要に応じて見直し</a:t>
            </a:r>
            <a:endParaRPr kumimoji="1" lang="ja-JP" altLang="en-US" sz="1050" b="1" dirty="0">
              <a:solidFill>
                <a:srgbClr val="FF0000"/>
              </a:solidFill>
              <a:latin typeface="+mn-ea"/>
            </a:endParaRPr>
          </a:p>
        </p:txBody>
      </p:sp>
      <p:sp>
        <p:nvSpPr>
          <p:cNvPr id="244" name="テキスト ボックス 243">
            <a:extLst>
              <a:ext uri="{FF2B5EF4-FFF2-40B4-BE49-F238E27FC236}">
                <a16:creationId xmlns:a16="http://schemas.microsoft.com/office/drawing/2014/main" id="{5B214D63-F729-45E8-A2BE-68E07A86EBAD}"/>
              </a:ext>
            </a:extLst>
          </p:cNvPr>
          <p:cNvSpPr txBox="1"/>
          <p:nvPr/>
        </p:nvSpPr>
        <p:spPr>
          <a:xfrm>
            <a:off x="13451379" y="3635980"/>
            <a:ext cx="1097380" cy="215444"/>
          </a:xfrm>
          <a:prstGeom prst="rect">
            <a:avLst/>
          </a:prstGeom>
          <a:noFill/>
        </p:spPr>
        <p:txBody>
          <a:bodyPr wrap="square">
            <a:spAutoFit/>
          </a:bodyPr>
          <a:lstStyle/>
          <a:p>
            <a:pPr algn="ctr"/>
            <a:r>
              <a:rPr lang="ja-JP" altLang="en-US" sz="800" b="1" dirty="0"/>
              <a:t>次世代フルーツ</a:t>
            </a:r>
          </a:p>
        </p:txBody>
      </p:sp>
      <p:sp>
        <p:nvSpPr>
          <p:cNvPr id="245" name="テキスト ボックス 244">
            <a:extLst>
              <a:ext uri="{FF2B5EF4-FFF2-40B4-BE49-F238E27FC236}">
                <a16:creationId xmlns:a16="http://schemas.microsoft.com/office/drawing/2014/main" id="{DBDCD4E8-1BC8-43CC-93BB-B5828410BDE4}"/>
              </a:ext>
            </a:extLst>
          </p:cNvPr>
          <p:cNvSpPr txBox="1"/>
          <p:nvPr/>
        </p:nvSpPr>
        <p:spPr>
          <a:xfrm>
            <a:off x="11874725" y="6568333"/>
            <a:ext cx="1102170" cy="215444"/>
          </a:xfrm>
          <a:prstGeom prst="rect">
            <a:avLst/>
          </a:prstGeom>
          <a:noFill/>
        </p:spPr>
        <p:txBody>
          <a:bodyPr wrap="square">
            <a:spAutoFit/>
          </a:bodyPr>
          <a:lstStyle/>
          <a:p>
            <a:pPr algn="ctr"/>
            <a:r>
              <a:rPr lang="ja-JP" altLang="en-US" sz="800" b="1" dirty="0">
                <a:solidFill>
                  <a:schemeClr val="bg2">
                    <a:lumMod val="25000"/>
                  </a:schemeClr>
                </a:solidFill>
              </a:rPr>
              <a:t>万博レガシー活用</a:t>
            </a:r>
          </a:p>
        </p:txBody>
      </p:sp>
      <p:sp>
        <p:nvSpPr>
          <p:cNvPr id="195" name="角丸四角形 194">
            <a:extLst>
              <a:ext uri="{FF2B5EF4-FFF2-40B4-BE49-F238E27FC236}">
                <a16:creationId xmlns:a16="http://schemas.microsoft.com/office/drawing/2014/main" id="{CED5633C-FAC9-DBF3-AC43-A31BA85FE491}"/>
              </a:ext>
            </a:extLst>
          </p:cNvPr>
          <p:cNvSpPr/>
          <p:nvPr/>
        </p:nvSpPr>
        <p:spPr>
          <a:xfrm>
            <a:off x="204179" y="3862896"/>
            <a:ext cx="8038619" cy="288000"/>
          </a:xfrm>
          <a:prstGeom prst="roundRect">
            <a:avLst/>
          </a:prstGeom>
          <a:solidFill>
            <a:srgbClr val="7DD23C">
              <a:alpha val="10000"/>
            </a:srgbClr>
          </a:solidFill>
          <a:ln>
            <a:solidFill>
              <a:srgbClr val="52B47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774040" eaLnBrk="0" fontAlgn="base" hangingPunct="0">
              <a:spcBef>
                <a:spcPct val="0"/>
              </a:spcBef>
              <a:spcAft>
                <a:spcPts val="200"/>
              </a:spcAft>
            </a:pPr>
            <a:r>
              <a:rPr lang="ja-JP" altLang="en-US" sz="1200" b="1" spc="300" dirty="0">
                <a:solidFill>
                  <a:srgbClr val="52B479"/>
                </a:solidFill>
                <a:latin typeface="+mn-ea"/>
                <a:cs typeface="A-OTF Midashi Go MB31 Pro MB31" panose="020B0600000000000000" pitchFamily="34" charset="-128"/>
              </a:rPr>
              <a:t>基本理念と取組方針</a:t>
            </a:r>
            <a:endParaRPr lang="ja-JP" altLang="en-US" sz="1200" b="1" spc="100" dirty="0">
              <a:solidFill>
                <a:srgbClr val="52B479"/>
              </a:solidFill>
              <a:latin typeface="+mn-ea"/>
              <a:cs typeface="A-OTF Midashi Go MB31 Pro MB31" panose="020B0600000000000000" pitchFamily="34" charset="-128"/>
            </a:endParaRPr>
          </a:p>
        </p:txBody>
      </p:sp>
      <p:sp>
        <p:nvSpPr>
          <p:cNvPr id="212" name="テキスト ボックス 211">
            <a:extLst>
              <a:ext uri="{FF2B5EF4-FFF2-40B4-BE49-F238E27FC236}">
                <a16:creationId xmlns:a16="http://schemas.microsoft.com/office/drawing/2014/main" id="{8D42B6B4-DEEC-4B9C-BF98-C30A2E9E9C56}"/>
              </a:ext>
            </a:extLst>
          </p:cNvPr>
          <p:cNvSpPr txBox="1"/>
          <p:nvPr/>
        </p:nvSpPr>
        <p:spPr>
          <a:xfrm>
            <a:off x="12374470" y="3643320"/>
            <a:ext cx="1035624" cy="215444"/>
          </a:xfrm>
          <a:prstGeom prst="rect">
            <a:avLst/>
          </a:prstGeom>
          <a:noFill/>
        </p:spPr>
        <p:txBody>
          <a:bodyPr wrap="square">
            <a:spAutoFit/>
          </a:bodyPr>
          <a:lstStyle/>
          <a:p>
            <a:pPr algn="ctr"/>
            <a:r>
              <a:rPr lang="ja-JP" altLang="en-US" sz="800" b="1" dirty="0">
                <a:solidFill>
                  <a:schemeClr val="bg2">
                    <a:lumMod val="25000"/>
                  </a:schemeClr>
                </a:solidFill>
              </a:rPr>
              <a:t>特産品マルシェ</a:t>
            </a:r>
          </a:p>
        </p:txBody>
      </p:sp>
      <p:sp>
        <p:nvSpPr>
          <p:cNvPr id="213" name="テキスト ボックス 212">
            <a:extLst>
              <a:ext uri="{FF2B5EF4-FFF2-40B4-BE49-F238E27FC236}">
                <a16:creationId xmlns:a16="http://schemas.microsoft.com/office/drawing/2014/main" id="{165AF527-D281-43B3-B099-BA3DEE177FFA}"/>
              </a:ext>
            </a:extLst>
          </p:cNvPr>
          <p:cNvSpPr txBox="1"/>
          <p:nvPr/>
        </p:nvSpPr>
        <p:spPr>
          <a:xfrm>
            <a:off x="12382793" y="5229702"/>
            <a:ext cx="1035624" cy="215444"/>
          </a:xfrm>
          <a:prstGeom prst="rect">
            <a:avLst/>
          </a:prstGeom>
          <a:noFill/>
        </p:spPr>
        <p:txBody>
          <a:bodyPr wrap="square">
            <a:spAutoFit/>
          </a:bodyPr>
          <a:lstStyle/>
          <a:p>
            <a:pPr algn="ctr"/>
            <a:r>
              <a:rPr lang="ja-JP" altLang="en-US" sz="800" b="1" dirty="0">
                <a:solidFill>
                  <a:schemeClr val="bg2">
                    <a:lumMod val="25000"/>
                  </a:schemeClr>
                </a:solidFill>
              </a:rPr>
              <a:t>道の駅</a:t>
            </a:r>
          </a:p>
        </p:txBody>
      </p:sp>
      <p:sp>
        <p:nvSpPr>
          <p:cNvPr id="237" name="テキスト ボックス 236">
            <a:extLst>
              <a:ext uri="{FF2B5EF4-FFF2-40B4-BE49-F238E27FC236}">
                <a16:creationId xmlns:a16="http://schemas.microsoft.com/office/drawing/2014/main" id="{FB2CA33E-877F-4643-951A-48ACA144D930}"/>
              </a:ext>
            </a:extLst>
          </p:cNvPr>
          <p:cNvSpPr txBox="1"/>
          <p:nvPr/>
        </p:nvSpPr>
        <p:spPr>
          <a:xfrm>
            <a:off x="13393763" y="5217185"/>
            <a:ext cx="1212611" cy="215444"/>
          </a:xfrm>
          <a:prstGeom prst="rect">
            <a:avLst/>
          </a:prstGeom>
          <a:noFill/>
        </p:spPr>
        <p:txBody>
          <a:bodyPr wrap="square">
            <a:spAutoFit/>
          </a:bodyPr>
          <a:lstStyle/>
          <a:p>
            <a:pPr algn="ctr"/>
            <a:r>
              <a:rPr lang="ja-JP" altLang="en-US" sz="800" b="1" dirty="0">
                <a:solidFill>
                  <a:schemeClr val="bg2">
                    <a:lumMod val="25000"/>
                  </a:schemeClr>
                </a:solidFill>
              </a:rPr>
              <a:t>高収益農業への転換</a:t>
            </a:r>
          </a:p>
        </p:txBody>
      </p:sp>
      <p:sp>
        <p:nvSpPr>
          <p:cNvPr id="246" name="テキスト ボックス 245">
            <a:extLst>
              <a:ext uri="{FF2B5EF4-FFF2-40B4-BE49-F238E27FC236}">
                <a16:creationId xmlns:a16="http://schemas.microsoft.com/office/drawing/2014/main" id="{695BB707-6994-45AE-90EF-2203C63CAA59}"/>
              </a:ext>
            </a:extLst>
          </p:cNvPr>
          <p:cNvSpPr txBox="1"/>
          <p:nvPr/>
        </p:nvSpPr>
        <p:spPr>
          <a:xfrm>
            <a:off x="13562944" y="5843980"/>
            <a:ext cx="1218700" cy="197555"/>
          </a:xfrm>
          <a:prstGeom prst="rect">
            <a:avLst/>
          </a:prstGeom>
          <a:noFill/>
        </p:spPr>
        <p:txBody>
          <a:bodyPr wrap="square">
            <a:spAutoFit/>
          </a:bodyPr>
          <a:lstStyle/>
          <a:p>
            <a:pPr algn="ctr">
              <a:lnSpc>
                <a:spcPts val="800"/>
              </a:lnSpc>
            </a:pPr>
            <a:r>
              <a:rPr lang="ja-JP" altLang="en-US" sz="800" b="1" dirty="0">
                <a:solidFill>
                  <a:schemeClr val="bg2">
                    <a:lumMod val="25000"/>
                  </a:schemeClr>
                </a:solidFill>
              </a:rPr>
              <a:t>キャンプ場の機能強化</a:t>
            </a:r>
          </a:p>
        </p:txBody>
      </p:sp>
      <p:sp>
        <p:nvSpPr>
          <p:cNvPr id="207" name="ホームベース 175">
            <a:extLst>
              <a:ext uri="{FF2B5EF4-FFF2-40B4-BE49-F238E27FC236}">
                <a16:creationId xmlns:a16="http://schemas.microsoft.com/office/drawing/2014/main" id="{AA7A9447-B687-4756-81C0-F45965B8CB9C}"/>
              </a:ext>
            </a:extLst>
          </p:cNvPr>
          <p:cNvSpPr/>
          <p:nvPr/>
        </p:nvSpPr>
        <p:spPr>
          <a:xfrm>
            <a:off x="9015260" y="2335549"/>
            <a:ext cx="282744" cy="209162"/>
          </a:xfrm>
          <a:prstGeom prst="homePlate">
            <a:avLst/>
          </a:prstGeom>
          <a:solidFill>
            <a:srgbClr val="E57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20" dirty="0">
                <a:solidFill>
                  <a:schemeClr val="bg1"/>
                </a:solidFill>
              </a:rPr>
              <a:t>長</a:t>
            </a:r>
            <a:endParaRPr kumimoji="1" lang="ja-JP" altLang="en-US" sz="1050" dirty="0">
              <a:solidFill>
                <a:schemeClr val="bg1"/>
              </a:solidFill>
            </a:endParaRPr>
          </a:p>
        </p:txBody>
      </p:sp>
      <p:pic>
        <p:nvPicPr>
          <p:cNvPr id="9" name="図 8">
            <a:extLst>
              <a:ext uri="{FF2B5EF4-FFF2-40B4-BE49-F238E27FC236}">
                <a16:creationId xmlns:a16="http://schemas.microsoft.com/office/drawing/2014/main" id="{403355EA-6950-46E5-AA3C-DAE9EA9ADFCB}"/>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13488551" y="2922941"/>
            <a:ext cx="1009374" cy="757030"/>
          </a:xfrm>
          <a:prstGeom prst="rect">
            <a:avLst/>
          </a:prstGeom>
        </p:spPr>
      </p:pic>
      <p:sp>
        <p:nvSpPr>
          <p:cNvPr id="206" name="円/楕円 306">
            <a:extLst>
              <a:ext uri="{FF2B5EF4-FFF2-40B4-BE49-F238E27FC236}">
                <a16:creationId xmlns:a16="http://schemas.microsoft.com/office/drawing/2014/main" id="{8A4E2AC8-C00B-4C00-A18C-F1EAEE15DADB}"/>
              </a:ext>
            </a:extLst>
          </p:cNvPr>
          <p:cNvSpPr/>
          <p:nvPr/>
        </p:nvSpPr>
        <p:spPr>
          <a:xfrm>
            <a:off x="14642252" y="2581921"/>
            <a:ext cx="432000" cy="432000"/>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字幕 2">
            <a:extLst>
              <a:ext uri="{FF2B5EF4-FFF2-40B4-BE49-F238E27FC236}">
                <a16:creationId xmlns:a16="http://schemas.microsoft.com/office/drawing/2014/main" id="{6539FE2A-D503-4C50-974F-DC25E56A15AE}"/>
              </a:ext>
            </a:extLst>
          </p:cNvPr>
          <p:cNvSpPr txBox="1">
            <a:spLocks/>
          </p:cNvSpPr>
          <p:nvPr/>
        </p:nvSpPr>
        <p:spPr>
          <a:xfrm>
            <a:off x="14609938" y="2753454"/>
            <a:ext cx="537353" cy="138328"/>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dirty="0">
                <a:solidFill>
                  <a:schemeClr val="bg1"/>
                </a:solidFill>
                <a:latin typeface="Yu Gothic Medium" panose="020B0400000000000000" pitchFamily="34" charset="-128"/>
                <a:ea typeface="Yu Gothic Medium" panose="020B0400000000000000" pitchFamily="34" charset="-128"/>
              </a:rPr>
              <a:t>モノ</a:t>
            </a:r>
          </a:p>
        </p:txBody>
      </p:sp>
      <p:sp>
        <p:nvSpPr>
          <p:cNvPr id="336" name="角丸四角形 335">
            <a:extLst>
              <a:ext uri="{FF2B5EF4-FFF2-40B4-BE49-F238E27FC236}">
                <a16:creationId xmlns:a16="http://schemas.microsoft.com/office/drawing/2014/main" id="{A918F860-EEF7-158C-34EB-79CB32105050}"/>
              </a:ext>
            </a:extLst>
          </p:cNvPr>
          <p:cNvSpPr/>
          <p:nvPr/>
        </p:nvSpPr>
        <p:spPr>
          <a:xfrm>
            <a:off x="9272553" y="8907271"/>
            <a:ext cx="3060000" cy="288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b="1" spc="20" dirty="0">
                <a:solidFill>
                  <a:srgbClr val="E57459"/>
                </a:solidFill>
                <a:latin typeface="+mn-ea"/>
              </a:rPr>
              <a:t>大阪で一番のいちご産地の形成</a:t>
            </a:r>
            <a:endParaRPr lang="en-US" altLang="ja-JP" sz="800" b="1" spc="20" dirty="0">
              <a:solidFill>
                <a:srgbClr val="E57459"/>
              </a:solidFill>
              <a:latin typeface="+mn-ea"/>
            </a:endParaRPr>
          </a:p>
          <a:p>
            <a:pPr>
              <a:lnSpc>
                <a:spcPts val="1100"/>
              </a:lnSpc>
            </a:pPr>
            <a:r>
              <a:rPr lang="ja-JP" altLang="en-US" sz="1000" b="1" spc="20" dirty="0">
                <a:solidFill>
                  <a:schemeClr val="bg2">
                    <a:lumMod val="25000"/>
                  </a:schemeClr>
                </a:solidFill>
                <a:latin typeface="+mn-ea"/>
              </a:rPr>
              <a:t>　　道の駅周辺での観光農園開園プロジェクト</a:t>
            </a:r>
            <a:endParaRPr kumimoji="1" lang="ja-JP" altLang="en-US" sz="1000" dirty="0"/>
          </a:p>
        </p:txBody>
      </p:sp>
      <p:sp>
        <p:nvSpPr>
          <p:cNvPr id="209" name="角丸四角形 336">
            <a:extLst>
              <a:ext uri="{FF2B5EF4-FFF2-40B4-BE49-F238E27FC236}">
                <a16:creationId xmlns:a16="http://schemas.microsoft.com/office/drawing/2014/main" id="{2DC0570D-8DCE-437D-AD8F-4C0733C9F43B}"/>
              </a:ext>
            </a:extLst>
          </p:cNvPr>
          <p:cNvSpPr/>
          <p:nvPr/>
        </p:nvSpPr>
        <p:spPr>
          <a:xfrm>
            <a:off x="13732552" y="8897198"/>
            <a:ext cx="1296000" cy="1584000"/>
          </a:xfrm>
          <a:prstGeom prst="roundRect">
            <a:avLst>
              <a:gd name="adj" fmla="val 2940"/>
            </a:avLst>
          </a:prstGeom>
          <a:solidFill>
            <a:srgbClr val="F3B9A1"/>
          </a:solidFill>
          <a:ln w="19050">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nchorCtr="0"/>
          <a:lstStyle/>
          <a:p>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〇南河内基礎自治</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900" b="1" dirty="0">
                <a:solidFill>
                  <a:schemeClr val="tx1"/>
                </a:solidFill>
                <a:latin typeface="BIZ UDPゴシック" panose="020B0400000000000000" pitchFamily="50" charset="-128"/>
                <a:ea typeface="BIZ UDPゴシック" panose="020B0400000000000000" pitchFamily="50" charset="-128"/>
              </a:rPr>
              <a:t>　機能充実強化協議会</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900" b="1" dirty="0">
                <a:solidFill>
                  <a:schemeClr val="tx1"/>
                </a:solidFill>
                <a:latin typeface="BIZ UDPゴシック" panose="020B0400000000000000" pitchFamily="50" charset="-128"/>
                <a:ea typeface="BIZ UDPゴシック" panose="020B0400000000000000" pitchFamily="50" charset="-128"/>
              </a:rPr>
              <a:t>  </a:t>
            </a:r>
            <a:r>
              <a:rPr kumimoji="1" lang="ja-JP" altLang="en-US" sz="900" b="1" dirty="0">
                <a:solidFill>
                  <a:schemeClr val="tx1"/>
                </a:solidFill>
                <a:latin typeface="BIZ UDPゴシック" panose="020B0400000000000000" pitchFamily="50" charset="-128"/>
                <a:ea typeface="BIZ UDPゴシック" panose="020B0400000000000000" pitchFamily="50" charset="-128"/>
              </a:rPr>
              <a:t>との整合性チェック</a:t>
            </a:r>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900" b="1" dirty="0">
              <a:solidFill>
                <a:schemeClr val="tx1"/>
              </a:solidFill>
              <a:latin typeface="BIZ UDPゴシック" panose="020B0400000000000000" pitchFamily="50" charset="-128"/>
              <a:ea typeface="BIZ UDPゴシック" panose="020B0400000000000000" pitchFamily="50" charset="-128"/>
            </a:endParaRPr>
          </a:p>
          <a:p>
            <a:r>
              <a:rPr kumimoji="1" lang="en-US" altLang="ja-JP" sz="900" b="1" dirty="0">
                <a:solidFill>
                  <a:schemeClr val="tx1"/>
                </a:solidFill>
                <a:latin typeface="BIZ UDPゴシック" panose="020B0400000000000000" pitchFamily="50" charset="-128"/>
                <a:ea typeface="BIZ UDPゴシック" panose="020B0400000000000000" pitchFamily="50" charset="-128"/>
              </a:rPr>
              <a:t>【</a:t>
            </a:r>
            <a:r>
              <a:rPr kumimoji="1" lang="ja-JP" altLang="en-US" sz="900" b="1" dirty="0">
                <a:solidFill>
                  <a:schemeClr val="tx1"/>
                </a:solidFill>
                <a:latin typeface="BIZ UDPゴシック" panose="020B0400000000000000" pitchFamily="50" charset="-128"/>
                <a:ea typeface="BIZ UDPゴシック" panose="020B0400000000000000" pitchFamily="50" charset="-128"/>
              </a:rPr>
              <a:t>府市町村局</a:t>
            </a:r>
            <a:r>
              <a:rPr kumimoji="1" lang="en-US" altLang="ja-JP" sz="900" b="1" dirty="0">
                <a:solidFill>
                  <a:schemeClr val="tx1"/>
                </a:solidFill>
                <a:latin typeface="BIZ UDPゴシック" panose="020B0400000000000000" pitchFamily="50" charset="-128"/>
                <a:ea typeface="BIZ UDPゴシック" panose="020B0400000000000000" pitchFamily="50" charset="-128"/>
              </a:rPr>
              <a:t>】</a:t>
            </a:r>
          </a:p>
        </p:txBody>
      </p:sp>
      <p:sp>
        <p:nvSpPr>
          <p:cNvPr id="211" name="角丸四角形 335">
            <a:extLst>
              <a:ext uri="{FF2B5EF4-FFF2-40B4-BE49-F238E27FC236}">
                <a16:creationId xmlns:a16="http://schemas.microsoft.com/office/drawing/2014/main" id="{90EF85B7-7727-4B26-A7E9-E88D3976FC9E}"/>
              </a:ext>
            </a:extLst>
          </p:cNvPr>
          <p:cNvSpPr/>
          <p:nvPr/>
        </p:nvSpPr>
        <p:spPr>
          <a:xfrm>
            <a:off x="9272553" y="9225243"/>
            <a:ext cx="3060000" cy="288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b="1" spc="20" dirty="0">
                <a:solidFill>
                  <a:srgbClr val="E57459"/>
                </a:solidFill>
                <a:latin typeface="+mn-ea"/>
              </a:rPr>
              <a:t>特産品を磨き、買いに訪れたくなる“村ブランド”の創出</a:t>
            </a:r>
            <a:r>
              <a:rPr lang="ja-JP" altLang="en-US" sz="1000" b="1" spc="20" dirty="0">
                <a:solidFill>
                  <a:schemeClr val="bg2">
                    <a:lumMod val="25000"/>
                  </a:schemeClr>
                </a:solidFill>
                <a:latin typeface="+mn-ea"/>
              </a:rPr>
              <a:t>　</a:t>
            </a:r>
            <a:endParaRPr lang="en-US" altLang="ja-JP" sz="1000" b="1" spc="20" dirty="0">
              <a:solidFill>
                <a:schemeClr val="bg2">
                  <a:lumMod val="25000"/>
                </a:schemeClr>
              </a:solidFill>
              <a:latin typeface="+mn-ea"/>
            </a:endParaRPr>
          </a:p>
          <a:p>
            <a:pPr>
              <a:lnSpc>
                <a:spcPts val="1100"/>
              </a:lnSpc>
            </a:pPr>
            <a:r>
              <a:rPr lang="ja-JP" altLang="en-US" sz="1000" b="1" spc="20" dirty="0">
                <a:solidFill>
                  <a:schemeClr val="bg2">
                    <a:lumMod val="25000"/>
                  </a:schemeClr>
                </a:solidFill>
                <a:latin typeface="+mn-ea"/>
              </a:rPr>
              <a:t>　　村の特産品開発・販売促進プロジェクト</a:t>
            </a:r>
            <a:endParaRPr kumimoji="1" lang="ja-JP" altLang="en-US" sz="1000" dirty="0"/>
          </a:p>
        </p:txBody>
      </p:sp>
      <p:sp>
        <p:nvSpPr>
          <p:cNvPr id="247" name="角丸四角形 335">
            <a:extLst>
              <a:ext uri="{FF2B5EF4-FFF2-40B4-BE49-F238E27FC236}">
                <a16:creationId xmlns:a16="http://schemas.microsoft.com/office/drawing/2014/main" id="{512EA86C-DC8F-4495-B907-9512D2CF7D67}"/>
              </a:ext>
            </a:extLst>
          </p:cNvPr>
          <p:cNvSpPr/>
          <p:nvPr/>
        </p:nvSpPr>
        <p:spPr>
          <a:xfrm>
            <a:off x="9272553" y="9549122"/>
            <a:ext cx="3060000" cy="288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b="1" spc="20" dirty="0">
                <a:solidFill>
                  <a:srgbClr val="E57459"/>
                </a:solidFill>
                <a:latin typeface="+mn-ea"/>
              </a:rPr>
              <a:t>道の駅と周辺観光資源を活かした拠点づくり</a:t>
            </a:r>
            <a:endParaRPr lang="en-US" altLang="ja-JP" sz="800" b="1" spc="20" dirty="0">
              <a:solidFill>
                <a:srgbClr val="E57459"/>
              </a:solidFill>
              <a:latin typeface="+mn-ea"/>
            </a:endParaRPr>
          </a:p>
          <a:p>
            <a:pPr>
              <a:lnSpc>
                <a:spcPts val="1100"/>
              </a:lnSpc>
            </a:pPr>
            <a:r>
              <a:rPr lang="ja-JP" altLang="en-US" sz="1000" b="1" spc="20" dirty="0">
                <a:solidFill>
                  <a:srgbClr val="E57459"/>
                </a:solidFill>
                <a:latin typeface="+mn-ea"/>
              </a:rPr>
              <a:t>　　</a:t>
            </a:r>
            <a:r>
              <a:rPr lang="ja-JP" altLang="en-US" sz="1000" b="1" spc="20" dirty="0">
                <a:solidFill>
                  <a:schemeClr val="bg2">
                    <a:lumMod val="25000"/>
                  </a:schemeClr>
                </a:solidFill>
                <a:latin typeface="+mn-ea"/>
              </a:rPr>
              <a:t>村民の機運醸成プロジェクト</a:t>
            </a:r>
            <a:endParaRPr kumimoji="1" lang="ja-JP" altLang="en-US" sz="1000" dirty="0"/>
          </a:p>
        </p:txBody>
      </p:sp>
      <p:sp>
        <p:nvSpPr>
          <p:cNvPr id="248" name="角丸四角形 335">
            <a:extLst>
              <a:ext uri="{FF2B5EF4-FFF2-40B4-BE49-F238E27FC236}">
                <a16:creationId xmlns:a16="http://schemas.microsoft.com/office/drawing/2014/main" id="{C8090798-BF97-4638-8411-96A8E30AB487}"/>
              </a:ext>
            </a:extLst>
          </p:cNvPr>
          <p:cNvSpPr/>
          <p:nvPr/>
        </p:nvSpPr>
        <p:spPr>
          <a:xfrm>
            <a:off x="9264856" y="9872941"/>
            <a:ext cx="3060000" cy="288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b="1" spc="20" dirty="0">
                <a:solidFill>
                  <a:srgbClr val="E57459"/>
                </a:solidFill>
                <a:latin typeface="+mn-ea"/>
              </a:rPr>
              <a:t>金剛山・ちはや園地の魅力向上と“心地よい滞在”の実現　</a:t>
            </a:r>
            <a:r>
              <a:rPr lang="ja-JP" altLang="en-US" sz="1000" b="1" spc="20" dirty="0">
                <a:solidFill>
                  <a:schemeClr val="bg2">
                    <a:lumMod val="25000"/>
                  </a:schemeClr>
                </a:solidFill>
                <a:latin typeface="+mn-ea"/>
              </a:rPr>
              <a:t>　</a:t>
            </a:r>
            <a:endParaRPr lang="en-US" altLang="ja-JP" sz="1000" b="1" spc="20" dirty="0">
              <a:solidFill>
                <a:schemeClr val="bg2">
                  <a:lumMod val="25000"/>
                </a:schemeClr>
              </a:solidFill>
              <a:latin typeface="+mn-ea"/>
            </a:endParaRPr>
          </a:p>
          <a:p>
            <a:pPr>
              <a:lnSpc>
                <a:spcPts val="1100"/>
              </a:lnSpc>
            </a:pPr>
            <a:r>
              <a:rPr lang="ja-JP" altLang="en-US" sz="1000" b="1" spc="20" dirty="0">
                <a:solidFill>
                  <a:schemeClr val="bg2">
                    <a:lumMod val="25000"/>
                  </a:schemeClr>
                </a:solidFill>
                <a:latin typeface="+mn-ea"/>
              </a:rPr>
              <a:t>　　ちはや園地来客強化プロジェクト</a:t>
            </a:r>
            <a:endParaRPr kumimoji="1" lang="ja-JP" altLang="en-US" sz="1000" dirty="0"/>
          </a:p>
        </p:txBody>
      </p:sp>
      <p:sp>
        <p:nvSpPr>
          <p:cNvPr id="249" name="角丸四角形 335">
            <a:extLst>
              <a:ext uri="{FF2B5EF4-FFF2-40B4-BE49-F238E27FC236}">
                <a16:creationId xmlns:a16="http://schemas.microsoft.com/office/drawing/2014/main" id="{A23557FE-D423-4195-8F24-7028013A85C4}"/>
              </a:ext>
            </a:extLst>
          </p:cNvPr>
          <p:cNvSpPr/>
          <p:nvPr/>
        </p:nvSpPr>
        <p:spPr>
          <a:xfrm>
            <a:off x="9260663" y="10191883"/>
            <a:ext cx="3060000" cy="288000"/>
          </a:xfrm>
          <a:prstGeom prst="roundRect">
            <a:avLst>
              <a:gd name="adj" fmla="val 5810"/>
            </a:avLst>
          </a:prstGeom>
          <a:solidFill>
            <a:schemeClr val="bg1"/>
          </a:solidFill>
          <a:ln>
            <a:solidFill>
              <a:srgbClr val="E57459"/>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b="1" spc="20" dirty="0">
                <a:solidFill>
                  <a:srgbClr val="E57459"/>
                </a:solidFill>
                <a:latin typeface="+mn-ea"/>
              </a:rPr>
              <a:t>南河内でつながり、広域で魅力を高め合う地域へ　</a:t>
            </a:r>
            <a:r>
              <a:rPr lang="ja-JP" altLang="en-US" sz="1000" b="1" spc="20" dirty="0">
                <a:solidFill>
                  <a:schemeClr val="bg2">
                    <a:lumMod val="25000"/>
                  </a:schemeClr>
                </a:solidFill>
                <a:latin typeface="+mn-ea"/>
              </a:rPr>
              <a:t>　</a:t>
            </a:r>
            <a:endParaRPr lang="en-US" altLang="ja-JP" sz="1000" b="1" spc="20" dirty="0">
              <a:solidFill>
                <a:schemeClr val="bg2">
                  <a:lumMod val="25000"/>
                </a:schemeClr>
              </a:solidFill>
              <a:latin typeface="+mn-ea"/>
            </a:endParaRPr>
          </a:p>
          <a:p>
            <a:pPr>
              <a:lnSpc>
                <a:spcPts val="1100"/>
              </a:lnSpc>
            </a:pPr>
            <a:r>
              <a:rPr lang="ja-JP" altLang="en-US" sz="1000" b="1" spc="20" dirty="0">
                <a:solidFill>
                  <a:schemeClr val="bg2">
                    <a:lumMod val="25000"/>
                  </a:schemeClr>
                </a:solidFill>
                <a:latin typeface="+mn-ea"/>
              </a:rPr>
              <a:t>　　</a:t>
            </a:r>
            <a:r>
              <a:rPr lang="ja-JP" altLang="en-US" sz="1000" b="1" spc="-100" dirty="0">
                <a:solidFill>
                  <a:schemeClr val="bg2">
                    <a:lumMod val="25000"/>
                  </a:schemeClr>
                </a:solidFill>
                <a:latin typeface="+mn-ea"/>
              </a:rPr>
              <a:t>南河内広域機能強化</a:t>
            </a:r>
            <a:r>
              <a:rPr lang="ja-JP" altLang="en-US" sz="1000" b="1" spc="20" dirty="0">
                <a:solidFill>
                  <a:schemeClr val="bg2">
                    <a:lumMod val="25000"/>
                  </a:schemeClr>
                </a:solidFill>
                <a:latin typeface="+mn-ea"/>
              </a:rPr>
              <a:t>プロジェクト</a:t>
            </a:r>
            <a:endParaRPr kumimoji="1" lang="ja-JP" altLang="en-US" sz="1000" dirty="0"/>
          </a:p>
        </p:txBody>
      </p:sp>
      <p:grpSp>
        <p:nvGrpSpPr>
          <p:cNvPr id="194" name="グループ化 193">
            <a:extLst>
              <a:ext uri="{FF2B5EF4-FFF2-40B4-BE49-F238E27FC236}">
                <a16:creationId xmlns:a16="http://schemas.microsoft.com/office/drawing/2014/main" id="{0CFF91B6-D54D-49B6-B82F-5FB34764B1FA}"/>
              </a:ext>
            </a:extLst>
          </p:cNvPr>
          <p:cNvGrpSpPr/>
          <p:nvPr/>
        </p:nvGrpSpPr>
        <p:grpSpPr>
          <a:xfrm>
            <a:off x="14309929" y="1194358"/>
            <a:ext cx="790000" cy="757960"/>
            <a:chOff x="13559119" y="136496"/>
            <a:chExt cx="790000" cy="757960"/>
          </a:xfrm>
        </p:grpSpPr>
        <p:grpSp>
          <p:nvGrpSpPr>
            <p:cNvPr id="197" name="グループ化 196">
              <a:extLst>
                <a:ext uri="{FF2B5EF4-FFF2-40B4-BE49-F238E27FC236}">
                  <a16:creationId xmlns:a16="http://schemas.microsoft.com/office/drawing/2014/main" id="{B0729501-4576-4A12-8412-CACF54C07BF5}"/>
                </a:ext>
              </a:extLst>
            </p:cNvPr>
            <p:cNvGrpSpPr/>
            <p:nvPr/>
          </p:nvGrpSpPr>
          <p:grpSpPr>
            <a:xfrm>
              <a:off x="13746027" y="136496"/>
              <a:ext cx="432000" cy="432000"/>
              <a:chOff x="1007211" y="2770404"/>
              <a:chExt cx="857617" cy="857618"/>
            </a:xfrm>
          </p:grpSpPr>
          <p:sp>
            <p:nvSpPr>
              <p:cNvPr id="204" name="円/楕円 284">
                <a:extLst>
                  <a:ext uri="{FF2B5EF4-FFF2-40B4-BE49-F238E27FC236}">
                    <a16:creationId xmlns:a16="http://schemas.microsoft.com/office/drawing/2014/main" id="{4165B2FF-139F-479B-829B-B46B2A8FD3A8}"/>
                  </a:ext>
                </a:extLst>
              </p:cNvPr>
              <p:cNvSpPr/>
              <p:nvPr/>
            </p:nvSpPr>
            <p:spPr>
              <a:xfrm>
                <a:off x="1007211" y="2770404"/>
                <a:ext cx="857617" cy="857618"/>
              </a:xfrm>
              <a:prstGeom prst="ellipse">
                <a:avLst/>
              </a:prstGeom>
              <a:solidFill>
                <a:srgbClr val="EF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字幕 2">
                <a:extLst>
                  <a:ext uri="{FF2B5EF4-FFF2-40B4-BE49-F238E27FC236}">
                    <a16:creationId xmlns:a16="http://schemas.microsoft.com/office/drawing/2014/main" id="{5D0B6279-584C-48C3-B04A-EA38628F9148}"/>
                  </a:ext>
                </a:extLst>
              </p:cNvPr>
              <p:cNvSpPr txBox="1">
                <a:spLocks/>
              </p:cNvSpPr>
              <p:nvPr/>
            </p:nvSpPr>
            <p:spPr>
              <a:xfrm>
                <a:off x="1007211" y="3110594"/>
                <a:ext cx="857617" cy="218372"/>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b="1" spc="200">
                    <a:solidFill>
                      <a:schemeClr val="bg1"/>
                    </a:solidFill>
                    <a:latin typeface="Yu Gothic Medium" panose="020B0400000000000000" pitchFamily="34" charset="-128"/>
                    <a:ea typeface="Yu Gothic Medium" panose="020B0400000000000000" pitchFamily="34" charset="-128"/>
                  </a:rPr>
                  <a:t>ヒト</a:t>
                </a:r>
              </a:p>
            </p:txBody>
          </p:sp>
        </p:grpSp>
        <p:grpSp>
          <p:nvGrpSpPr>
            <p:cNvPr id="198" name="グループ化 197">
              <a:extLst>
                <a:ext uri="{FF2B5EF4-FFF2-40B4-BE49-F238E27FC236}">
                  <a16:creationId xmlns:a16="http://schemas.microsoft.com/office/drawing/2014/main" id="{C8E0442D-5DB9-4DB6-B945-F6B67ACD8422}"/>
                </a:ext>
              </a:extLst>
            </p:cNvPr>
            <p:cNvGrpSpPr/>
            <p:nvPr/>
          </p:nvGrpSpPr>
          <p:grpSpPr>
            <a:xfrm>
              <a:off x="13917119" y="462456"/>
              <a:ext cx="432000" cy="432000"/>
              <a:chOff x="545305" y="4603000"/>
              <a:chExt cx="857619" cy="857618"/>
            </a:xfrm>
          </p:grpSpPr>
          <p:sp>
            <p:nvSpPr>
              <p:cNvPr id="202" name="円/楕円 287">
                <a:extLst>
                  <a:ext uri="{FF2B5EF4-FFF2-40B4-BE49-F238E27FC236}">
                    <a16:creationId xmlns:a16="http://schemas.microsoft.com/office/drawing/2014/main" id="{4DC9CEEA-BD74-4522-A2D0-D896D4462C73}"/>
                  </a:ext>
                </a:extLst>
              </p:cNvPr>
              <p:cNvSpPr/>
              <p:nvPr/>
            </p:nvSpPr>
            <p:spPr>
              <a:xfrm>
                <a:off x="545306" y="4603000"/>
                <a:ext cx="857618" cy="857618"/>
              </a:xfrm>
              <a:prstGeom prst="ellipse">
                <a:avLst/>
              </a:prstGeom>
              <a:solidFill>
                <a:srgbClr val="60BA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字幕 2">
                <a:extLst>
                  <a:ext uri="{FF2B5EF4-FFF2-40B4-BE49-F238E27FC236}">
                    <a16:creationId xmlns:a16="http://schemas.microsoft.com/office/drawing/2014/main" id="{E655F4EF-E5A5-4094-BF60-3B227A041BE7}"/>
                  </a:ext>
                </a:extLst>
              </p:cNvPr>
              <p:cNvSpPr txBox="1">
                <a:spLocks/>
              </p:cNvSpPr>
              <p:nvPr/>
            </p:nvSpPr>
            <p:spPr>
              <a:xfrm>
                <a:off x="545305" y="4947068"/>
                <a:ext cx="857618" cy="218372"/>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dirty="0">
                    <a:solidFill>
                      <a:schemeClr val="bg1"/>
                    </a:solidFill>
                    <a:latin typeface="Yu Gothic Medium" panose="020B0400000000000000" pitchFamily="34" charset="-128"/>
                    <a:ea typeface="Yu Gothic Medium" panose="020B0400000000000000" pitchFamily="34" charset="-128"/>
                  </a:rPr>
                  <a:t>バ</a:t>
                </a:r>
              </a:p>
            </p:txBody>
          </p:sp>
        </p:grpSp>
        <p:grpSp>
          <p:nvGrpSpPr>
            <p:cNvPr id="199" name="グループ化 198">
              <a:extLst>
                <a:ext uri="{FF2B5EF4-FFF2-40B4-BE49-F238E27FC236}">
                  <a16:creationId xmlns:a16="http://schemas.microsoft.com/office/drawing/2014/main" id="{FA5AF1D8-147C-4C54-9D1C-FB164ABF23F4}"/>
                </a:ext>
              </a:extLst>
            </p:cNvPr>
            <p:cNvGrpSpPr/>
            <p:nvPr/>
          </p:nvGrpSpPr>
          <p:grpSpPr>
            <a:xfrm>
              <a:off x="13559119" y="457172"/>
              <a:ext cx="440465" cy="432000"/>
              <a:chOff x="545307" y="3676699"/>
              <a:chExt cx="874423" cy="857618"/>
            </a:xfrm>
          </p:grpSpPr>
          <p:sp>
            <p:nvSpPr>
              <p:cNvPr id="200" name="円/楕円 290">
                <a:extLst>
                  <a:ext uri="{FF2B5EF4-FFF2-40B4-BE49-F238E27FC236}">
                    <a16:creationId xmlns:a16="http://schemas.microsoft.com/office/drawing/2014/main" id="{A7EC00EC-302D-4A56-972F-4CC891ADB098}"/>
                  </a:ext>
                </a:extLst>
              </p:cNvPr>
              <p:cNvSpPr/>
              <p:nvPr/>
            </p:nvSpPr>
            <p:spPr>
              <a:xfrm>
                <a:off x="545307" y="3676699"/>
                <a:ext cx="857616" cy="857618"/>
              </a:xfrm>
              <a:prstGeom prst="ellipse">
                <a:avLst/>
              </a:prstGeom>
              <a:solidFill>
                <a:srgbClr val="E77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字幕 2">
                <a:extLst>
                  <a:ext uri="{FF2B5EF4-FFF2-40B4-BE49-F238E27FC236}">
                    <a16:creationId xmlns:a16="http://schemas.microsoft.com/office/drawing/2014/main" id="{F8CBA39D-5114-49B3-B77E-A5F7B991432D}"/>
                  </a:ext>
                </a:extLst>
              </p:cNvPr>
              <p:cNvSpPr txBox="1">
                <a:spLocks/>
              </p:cNvSpPr>
              <p:nvPr/>
            </p:nvSpPr>
            <p:spPr>
              <a:xfrm>
                <a:off x="562112" y="4036928"/>
                <a:ext cx="857618" cy="218373"/>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spc="200" dirty="0">
                    <a:solidFill>
                      <a:schemeClr val="bg1"/>
                    </a:solidFill>
                    <a:latin typeface="Yu Gothic Medium" panose="020B0400000000000000" pitchFamily="34" charset="-128"/>
                    <a:ea typeface="Yu Gothic Medium" panose="020B0400000000000000" pitchFamily="34" charset="-128"/>
                  </a:rPr>
                  <a:t>モノ</a:t>
                </a:r>
              </a:p>
            </p:txBody>
          </p:sp>
        </p:grpSp>
      </p:grpSp>
      <p:grpSp>
        <p:nvGrpSpPr>
          <p:cNvPr id="3" name="グループ化 2">
            <a:extLst>
              <a:ext uri="{FF2B5EF4-FFF2-40B4-BE49-F238E27FC236}">
                <a16:creationId xmlns:a16="http://schemas.microsoft.com/office/drawing/2014/main" id="{14FAA10A-F332-45B1-A67C-121EF4B18D58}"/>
              </a:ext>
            </a:extLst>
          </p:cNvPr>
          <p:cNvGrpSpPr/>
          <p:nvPr/>
        </p:nvGrpSpPr>
        <p:grpSpPr>
          <a:xfrm>
            <a:off x="14310202" y="4055071"/>
            <a:ext cx="439779" cy="432000"/>
            <a:chOff x="15243445" y="322625"/>
            <a:chExt cx="439779" cy="432000"/>
          </a:xfrm>
        </p:grpSpPr>
        <p:sp>
          <p:nvSpPr>
            <p:cNvPr id="210" name="円/楕円 284">
              <a:extLst>
                <a:ext uri="{FF2B5EF4-FFF2-40B4-BE49-F238E27FC236}">
                  <a16:creationId xmlns:a16="http://schemas.microsoft.com/office/drawing/2014/main" id="{0A45E7BD-7DF8-4ED4-B941-8CD8F0DB7CF8}"/>
                </a:ext>
              </a:extLst>
            </p:cNvPr>
            <p:cNvSpPr/>
            <p:nvPr/>
          </p:nvSpPr>
          <p:spPr>
            <a:xfrm>
              <a:off x="15251224" y="322625"/>
              <a:ext cx="432000" cy="432000"/>
            </a:xfrm>
            <a:prstGeom prst="ellipse">
              <a:avLst/>
            </a:prstGeom>
            <a:solidFill>
              <a:srgbClr val="EFA2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字幕 2">
              <a:extLst>
                <a:ext uri="{FF2B5EF4-FFF2-40B4-BE49-F238E27FC236}">
                  <a16:creationId xmlns:a16="http://schemas.microsoft.com/office/drawing/2014/main" id="{D4E10704-A21F-4F60-9CBE-900FEA3180CC}"/>
                </a:ext>
              </a:extLst>
            </p:cNvPr>
            <p:cNvSpPr txBox="1">
              <a:spLocks/>
            </p:cNvSpPr>
            <p:nvPr/>
          </p:nvSpPr>
          <p:spPr>
            <a:xfrm>
              <a:off x="15243445" y="485999"/>
              <a:ext cx="432000" cy="109999"/>
            </a:xfrm>
            <a:prstGeom prst="rect">
              <a:avLst/>
            </a:prstGeom>
          </p:spPr>
          <p:txBody>
            <a:bodyPr vert="horz" lIns="0" tIns="0" rIns="0" bIns="0" rtlCol="0" anchor="ctr" anchorCtr="1">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spcBef>
                  <a:spcPts val="1000"/>
                </a:spcBef>
              </a:pPr>
              <a:r>
                <a:rPr lang="ja-JP" altLang="en-US" sz="1050" b="1" spc="200" dirty="0">
                  <a:solidFill>
                    <a:schemeClr val="bg1"/>
                  </a:solidFill>
                  <a:latin typeface="Yu Gothic Medium" panose="020B0400000000000000" pitchFamily="34" charset="-128"/>
                  <a:ea typeface="Yu Gothic Medium" panose="020B0400000000000000" pitchFamily="34" charset="-128"/>
                </a:rPr>
                <a:t>ヒト</a:t>
              </a:r>
            </a:p>
          </p:txBody>
        </p:sp>
      </p:grpSp>
      <p:pic>
        <p:nvPicPr>
          <p:cNvPr id="10" name="図 9">
            <a:extLst>
              <a:ext uri="{FF2B5EF4-FFF2-40B4-BE49-F238E27FC236}">
                <a16:creationId xmlns:a16="http://schemas.microsoft.com/office/drawing/2014/main" id="{1494B129-BEF4-466B-9738-27317608B14A}"/>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12733448" y="7129516"/>
            <a:ext cx="930479" cy="697858"/>
          </a:xfrm>
          <a:prstGeom prst="rect">
            <a:avLst/>
          </a:prstGeom>
        </p:spPr>
      </p:pic>
      <p:pic>
        <p:nvPicPr>
          <p:cNvPr id="46" name="図 45">
            <a:extLst>
              <a:ext uri="{FF2B5EF4-FFF2-40B4-BE49-F238E27FC236}">
                <a16:creationId xmlns:a16="http://schemas.microsoft.com/office/drawing/2014/main" id="{F43F0A09-F4B0-C6B0-FDC2-F11F31A94781}"/>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5950496" y="5644070"/>
            <a:ext cx="2195704" cy="1557236"/>
          </a:xfrm>
          <a:prstGeom prst="rect">
            <a:avLst/>
          </a:prstGeom>
        </p:spPr>
      </p:pic>
      <p:sp>
        <p:nvSpPr>
          <p:cNvPr id="7" name="字幕 2">
            <a:extLst>
              <a:ext uri="{FF2B5EF4-FFF2-40B4-BE49-F238E27FC236}">
                <a16:creationId xmlns:a16="http://schemas.microsoft.com/office/drawing/2014/main" id="{F8018659-690E-E35D-4221-D32EBB7F5403}"/>
              </a:ext>
            </a:extLst>
          </p:cNvPr>
          <p:cNvSpPr txBox="1">
            <a:spLocks/>
          </p:cNvSpPr>
          <p:nvPr/>
        </p:nvSpPr>
        <p:spPr>
          <a:xfrm>
            <a:off x="5369314" y="7299686"/>
            <a:ext cx="1957493" cy="177318"/>
          </a:xfrm>
          <a:prstGeom prst="rect">
            <a:avLst/>
          </a:prstGeom>
        </p:spPr>
        <p:txBody>
          <a:bodyPr vert="horz" lIns="91440" tIns="45720" rIns="91440" bIns="45720" rtlCol="0">
            <a:noAutofit/>
          </a:bodyPr>
          <a:lstStyle>
            <a:lvl1pPr marL="0" indent="0" algn="ctr" defTabSz="1425550" rtl="0" eaLnBrk="1" latinLnBrk="0" hangingPunct="1">
              <a:lnSpc>
                <a:spcPct val="90000"/>
              </a:lnSpc>
              <a:spcBef>
                <a:spcPts val="1559"/>
              </a:spcBef>
              <a:buFont typeface="Arial" panose="020B0604020202020204" pitchFamily="34" charset="0"/>
              <a:buNone/>
              <a:defRPr kumimoji="1" sz="3742" kern="1200">
                <a:solidFill>
                  <a:schemeClr val="tx1"/>
                </a:solidFill>
                <a:latin typeface="+mn-lt"/>
                <a:ea typeface="+mn-ea"/>
                <a:cs typeface="+mn-cs"/>
              </a:defRPr>
            </a:lvl1pPr>
            <a:lvl2pPr marL="712775" indent="0" algn="ctr" defTabSz="1425550" rtl="0" eaLnBrk="1" latinLnBrk="0" hangingPunct="1">
              <a:lnSpc>
                <a:spcPct val="90000"/>
              </a:lnSpc>
              <a:spcBef>
                <a:spcPts val="780"/>
              </a:spcBef>
              <a:buFont typeface="Arial" panose="020B0604020202020204" pitchFamily="34" charset="0"/>
              <a:buNone/>
              <a:defRPr kumimoji="1" sz="3118" kern="1200">
                <a:solidFill>
                  <a:schemeClr val="tx1"/>
                </a:solidFill>
                <a:latin typeface="+mn-lt"/>
                <a:ea typeface="+mn-ea"/>
                <a:cs typeface="+mn-cs"/>
              </a:defRPr>
            </a:lvl2pPr>
            <a:lvl3pPr marL="1425550" indent="0" algn="ctr" defTabSz="1425550" rtl="0" eaLnBrk="1" latinLnBrk="0" hangingPunct="1">
              <a:lnSpc>
                <a:spcPct val="90000"/>
              </a:lnSpc>
              <a:spcBef>
                <a:spcPts val="780"/>
              </a:spcBef>
              <a:buFont typeface="Arial" panose="020B0604020202020204" pitchFamily="34" charset="0"/>
              <a:buNone/>
              <a:defRPr kumimoji="1" sz="2806" kern="1200">
                <a:solidFill>
                  <a:schemeClr val="tx1"/>
                </a:solidFill>
                <a:latin typeface="+mn-lt"/>
                <a:ea typeface="+mn-ea"/>
                <a:cs typeface="+mn-cs"/>
              </a:defRPr>
            </a:lvl3pPr>
            <a:lvl4pPr marL="21383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4pPr>
            <a:lvl5pPr marL="285109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5pPr>
            <a:lvl6pPr marL="356387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6pPr>
            <a:lvl7pPr marL="4276649"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7pPr>
            <a:lvl8pPr marL="4989424"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8pPr>
            <a:lvl9pPr marL="5702198" indent="0" algn="ctr" defTabSz="1425550" rtl="0" eaLnBrk="1" latinLnBrk="0" hangingPunct="1">
              <a:lnSpc>
                <a:spcPct val="90000"/>
              </a:lnSpc>
              <a:spcBef>
                <a:spcPts val="780"/>
              </a:spcBef>
              <a:buFont typeface="Arial" panose="020B0604020202020204" pitchFamily="34" charset="0"/>
              <a:buNone/>
              <a:defRPr kumimoji="1" sz="2494" kern="1200">
                <a:solidFill>
                  <a:schemeClr val="tx1"/>
                </a:solidFill>
                <a:latin typeface="+mn-lt"/>
                <a:ea typeface="+mn-ea"/>
                <a:cs typeface="+mn-cs"/>
              </a:defRPr>
            </a:lvl9pPr>
          </a:lstStyle>
          <a:p>
            <a:pPr algn="just">
              <a:spcBef>
                <a:spcPts val="600"/>
              </a:spcBef>
            </a:pPr>
            <a:r>
              <a:rPr lang="ja-JP" altLang="en-US" sz="1100" u="sng" spc="-20"/>
              <a:t>２拠点と回遊のイメージ図</a:t>
            </a:r>
            <a:endParaRPr lang="en-US" altLang="ja-JP" sz="1100" u="sng" spc="-20" dirty="0"/>
          </a:p>
        </p:txBody>
      </p:sp>
      <p:cxnSp>
        <p:nvCxnSpPr>
          <p:cNvPr id="56" name="直線コネクタ 55">
            <a:extLst>
              <a:ext uri="{FF2B5EF4-FFF2-40B4-BE49-F238E27FC236}">
                <a16:creationId xmlns:a16="http://schemas.microsoft.com/office/drawing/2014/main" id="{9CB5FB00-5CCF-657C-D8CA-0A68E0B2168C}"/>
              </a:ext>
            </a:extLst>
          </p:cNvPr>
          <p:cNvCxnSpPr>
            <a:cxnSpLocks/>
          </p:cNvCxnSpPr>
          <p:nvPr/>
        </p:nvCxnSpPr>
        <p:spPr>
          <a:xfrm>
            <a:off x="8561748" y="4917147"/>
            <a:ext cx="316050" cy="0"/>
          </a:xfrm>
          <a:prstGeom prst="line">
            <a:avLst/>
          </a:prstGeom>
          <a:ln w="25400">
            <a:solidFill>
              <a:srgbClr val="E5745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934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1263</Words>
  <Application>Microsoft Office PowerPoint</Application>
  <PresentationFormat>ユーザー設定</PresentationFormat>
  <Paragraphs>191</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Aptos</vt:lpstr>
      <vt:lpstr>Aptos Display</vt:lpstr>
      <vt:lpstr>BIZ UDPゴシック</vt:lpstr>
      <vt:lpstr>游ゴシック</vt:lpstr>
      <vt:lpstr>Yu Gothic Medium</vt:lpstr>
      <vt:lpstr>Arial</vt:lpstr>
      <vt:lpstr>Cambria</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2026-04-03T03:15:29Z</dcterms:created>
  <dcterms:modified xsi:type="dcterms:W3CDTF">2026-04-03T03:15:34Z</dcterms:modified>
</cp:coreProperties>
</file>