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708" r:id="rId1"/>
  </p:sldMasterIdLst>
  <p:notesMasterIdLst>
    <p:notesMasterId r:id="rId9"/>
  </p:notesMasterIdLst>
  <p:sldIdLst>
    <p:sldId id="263" r:id="rId2"/>
    <p:sldId id="348" r:id="rId3"/>
    <p:sldId id="349" r:id="rId4"/>
    <p:sldId id="350" r:id="rId5"/>
    <p:sldId id="269" r:id="rId6"/>
    <p:sldId id="346" r:id="rId7"/>
    <p:sldId id="286" r:id="rId8"/>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5285" autoAdjust="0"/>
  </p:normalViewPr>
  <p:slideViewPr>
    <p:cSldViewPr snapToGrid="0">
      <p:cViewPr varScale="1">
        <p:scale>
          <a:sx n="70" d="100"/>
          <a:sy n="70" d="100"/>
        </p:scale>
        <p:origin x="70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8" tIns="45714" rIns="91428"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2"/>
            <a:ext cx="2949575" cy="498475"/>
          </a:xfrm>
          <a:prstGeom prst="rect">
            <a:avLst/>
          </a:prstGeom>
        </p:spPr>
        <p:txBody>
          <a:bodyPr vert="horz" lIns="91428" tIns="45714" rIns="91428" bIns="45714" rtlCol="0"/>
          <a:lstStyle>
            <a:lvl1pPr algn="r">
              <a:defRPr sz="1200"/>
            </a:lvl1pPr>
          </a:lstStyle>
          <a:p>
            <a:fld id="{DC0270EE-740D-4F14-B6D1-06C17908EB1E}" type="datetimeFigureOut">
              <a:rPr kumimoji="1" lang="ja-JP" altLang="en-US" smtClean="0"/>
              <a:t>2026/4/3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8" tIns="45714" rIns="91428" bIns="45714" rtlCol="0" anchor="ctr"/>
          <a:lstStyle/>
          <a:p>
            <a:endParaRPr lang="ja-JP" altLang="en-US"/>
          </a:p>
        </p:txBody>
      </p:sp>
      <p:sp>
        <p:nvSpPr>
          <p:cNvPr id="5" name="ノート プレースホルダー 4"/>
          <p:cNvSpPr>
            <a:spLocks noGrp="1"/>
          </p:cNvSpPr>
          <p:nvPr>
            <p:ph type="body" sz="quarter" idx="3"/>
          </p:nvPr>
        </p:nvSpPr>
        <p:spPr>
          <a:xfrm>
            <a:off x="681040" y="4783140"/>
            <a:ext cx="5445125" cy="3913187"/>
          </a:xfrm>
          <a:prstGeom prst="rect">
            <a:avLst/>
          </a:prstGeom>
        </p:spPr>
        <p:txBody>
          <a:bodyPr vert="horz" lIns="91428" tIns="45714" rIns="91428"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8" tIns="45714" rIns="91428"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8" tIns="45714" rIns="91428" bIns="45714" rtlCol="0" anchor="b"/>
          <a:lstStyle>
            <a:lvl1pPr algn="r">
              <a:defRPr sz="1200"/>
            </a:lvl1pPr>
          </a:lstStyle>
          <a:p>
            <a:fld id="{93596233-8793-4DB2-A5B2-D92D0638EFA2}" type="slidenum">
              <a:rPr kumimoji="1" lang="ja-JP" altLang="en-US" smtClean="0"/>
              <a:t>‹#›</a:t>
            </a:fld>
            <a:endParaRPr kumimoji="1" lang="ja-JP" altLang="en-US"/>
          </a:p>
        </p:txBody>
      </p:sp>
    </p:spTree>
    <p:extLst>
      <p:ext uri="{BB962C8B-B14F-4D97-AF65-F5344CB8AC3E}">
        <p14:creationId xmlns:p14="http://schemas.microsoft.com/office/powerpoint/2010/main" val="57140168"/>
      </p:ext>
    </p:extLst>
  </p:cSld>
  <p:clrMap bg1="lt1" tx1="dk1" bg2="lt2" tx2="dk2" accent1="accent1" accent2="accent2" accent3="accent3" accent4="accent4" accent5="accent5" accent6="accent6" hlink="hlink" folHlink="folHlink"/>
  <p:notesStyle>
    <a:lvl1pPr marL="0" algn="l" defTabSz="1221913" rtl="0" eaLnBrk="1" latinLnBrk="0" hangingPunct="1">
      <a:defRPr kumimoji="1" sz="1604" kern="1200">
        <a:solidFill>
          <a:schemeClr val="tx1"/>
        </a:solidFill>
        <a:latin typeface="+mn-lt"/>
        <a:ea typeface="+mn-ea"/>
        <a:cs typeface="+mn-cs"/>
      </a:defRPr>
    </a:lvl1pPr>
    <a:lvl2pPr marL="610956" algn="l" defTabSz="1221913" rtl="0" eaLnBrk="1" latinLnBrk="0" hangingPunct="1">
      <a:defRPr kumimoji="1" sz="1604" kern="1200">
        <a:solidFill>
          <a:schemeClr val="tx1"/>
        </a:solidFill>
        <a:latin typeface="+mn-lt"/>
        <a:ea typeface="+mn-ea"/>
        <a:cs typeface="+mn-cs"/>
      </a:defRPr>
    </a:lvl2pPr>
    <a:lvl3pPr marL="1221913" algn="l" defTabSz="1221913" rtl="0" eaLnBrk="1" latinLnBrk="0" hangingPunct="1">
      <a:defRPr kumimoji="1" sz="1604" kern="1200">
        <a:solidFill>
          <a:schemeClr val="tx1"/>
        </a:solidFill>
        <a:latin typeface="+mn-lt"/>
        <a:ea typeface="+mn-ea"/>
        <a:cs typeface="+mn-cs"/>
      </a:defRPr>
    </a:lvl3pPr>
    <a:lvl4pPr marL="1832869" algn="l" defTabSz="1221913" rtl="0" eaLnBrk="1" latinLnBrk="0" hangingPunct="1">
      <a:defRPr kumimoji="1" sz="1604" kern="1200">
        <a:solidFill>
          <a:schemeClr val="tx1"/>
        </a:solidFill>
        <a:latin typeface="+mn-lt"/>
        <a:ea typeface="+mn-ea"/>
        <a:cs typeface="+mn-cs"/>
      </a:defRPr>
    </a:lvl4pPr>
    <a:lvl5pPr marL="2443825" algn="l" defTabSz="1221913" rtl="0" eaLnBrk="1" latinLnBrk="0" hangingPunct="1">
      <a:defRPr kumimoji="1" sz="1604" kern="1200">
        <a:solidFill>
          <a:schemeClr val="tx1"/>
        </a:solidFill>
        <a:latin typeface="+mn-lt"/>
        <a:ea typeface="+mn-ea"/>
        <a:cs typeface="+mn-cs"/>
      </a:defRPr>
    </a:lvl5pPr>
    <a:lvl6pPr marL="3054782" algn="l" defTabSz="1221913" rtl="0" eaLnBrk="1" latinLnBrk="0" hangingPunct="1">
      <a:defRPr kumimoji="1" sz="1604" kern="1200">
        <a:solidFill>
          <a:schemeClr val="tx1"/>
        </a:solidFill>
        <a:latin typeface="+mn-lt"/>
        <a:ea typeface="+mn-ea"/>
        <a:cs typeface="+mn-cs"/>
      </a:defRPr>
    </a:lvl6pPr>
    <a:lvl7pPr marL="3665738" algn="l" defTabSz="1221913" rtl="0" eaLnBrk="1" latinLnBrk="0" hangingPunct="1">
      <a:defRPr kumimoji="1" sz="1604" kern="1200">
        <a:solidFill>
          <a:schemeClr val="tx1"/>
        </a:solidFill>
        <a:latin typeface="+mn-lt"/>
        <a:ea typeface="+mn-ea"/>
        <a:cs typeface="+mn-cs"/>
      </a:defRPr>
    </a:lvl7pPr>
    <a:lvl8pPr marL="4276695" algn="l" defTabSz="1221913" rtl="0" eaLnBrk="1" latinLnBrk="0" hangingPunct="1">
      <a:defRPr kumimoji="1" sz="1604" kern="1200">
        <a:solidFill>
          <a:schemeClr val="tx1"/>
        </a:solidFill>
        <a:latin typeface="+mn-lt"/>
        <a:ea typeface="+mn-ea"/>
        <a:cs typeface="+mn-cs"/>
      </a:defRPr>
    </a:lvl8pPr>
    <a:lvl9pPr marL="4887651" algn="l" defTabSz="1221913" rtl="0" eaLnBrk="1" latinLnBrk="0" hangingPunct="1">
      <a:defRPr kumimoji="1" sz="16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3596233-8793-4DB2-A5B2-D92D0638EFA2}" type="slidenum">
              <a:rPr kumimoji="1" lang="ja-JP" altLang="en-US" smtClean="0"/>
              <a:t>1</a:t>
            </a:fld>
            <a:endParaRPr kumimoji="1" lang="ja-JP" altLang="en-US"/>
          </a:p>
        </p:txBody>
      </p:sp>
    </p:spTree>
    <p:extLst>
      <p:ext uri="{BB962C8B-B14F-4D97-AF65-F5344CB8AC3E}">
        <p14:creationId xmlns:p14="http://schemas.microsoft.com/office/powerpoint/2010/main" val="804276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DDE55F2-E74F-4B0B-95E2-A84BCA1E06B7}"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0689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DDE55F2-E74F-4B0B-95E2-A84BCA1E06B7}"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36136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596233-8793-4DB2-A5B2-D92D0638EFA2}"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95329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596233-8793-4DB2-A5B2-D92D0638EFA2}"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09299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80722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4184344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252540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2756607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3434916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278552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105742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111928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3412837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455457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D520BC-9A68-41BF-A5FA-85C4FF212A6C}"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859343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7FD520BC-9A68-41BF-A5FA-85C4FF212A6C}" type="datetimeFigureOut">
              <a:rPr kumimoji="1" lang="ja-JP" altLang="en-US" smtClean="0"/>
              <a:t>2026/4/3</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80CBD016-3B5C-4FD6-B302-EDD0D6E0C88D}" type="slidenum">
              <a:rPr kumimoji="1" lang="ja-JP" altLang="en-US" smtClean="0"/>
              <a:t>‹#›</a:t>
            </a:fld>
            <a:endParaRPr kumimoji="1" lang="ja-JP" altLang="en-US"/>
          </a:p>
        </p:txBody>
      </p:sp>
    </p:spTree>
    <p:extLst>
      <p:ext uri="{BB962C8B-B14F-4D97-AF65-F5344CB8AC3E}">
        <p14:creationId xmlns:p14="http://schemas.microsoft.com/office/powerpoint/2010/main" val="20423446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25328" y="2956276"/>
            <a:ext cx="8961120" cy="2160591"/>
          </a:xfrm>
          <a:prstGeom prst="rect">
            <a:avLst/>
          </a:prstGeom>
          <a:noFill/>
        </p:spPr>
        <p:txBody>
          <a:bodyPr wrap="square" rtlCol="0">
            <a:spAutoFit/>
          </a:bodyPr>
          <a:lstStyle/>
          <a:p>
            <a:pPr algn="ctr"/>
            <a:endParaRPr kumimoji="1" lang="en-US" altLang="ja-JP" sz="4480" dirty="0">
              <a:latin typeface="Meiryo UI" panose="020B0604030504040204" pitchFamily="50" charset="-128"/>
              <a:ea typeface="Meiryo UI" panose="020B0604030504040204" pitchFamily="50" charset="-128"/>
            </a:endParaRPr>
          </a:p>
          <a:p>
            <a:pPr algn="ctr"/>
            <a:r>
              <a:rPr kumimoji="1" lang="ja-JP" altLang="en-US" sz="4480" dirty="0">
                <a:latin typeface="Meiryo UI" panose="020B0604030504040204" pitchFamily="50" charset="-128"/>
                <a:ea typeface="Meiryo UI" panose="020B0604030504040204" pitchFamily="50" charset="-128"/>
              </a:rPr>
              <a:t>「大阪府高齢者計画</a:t>
            </a:r>
            <a:r>
              <a:rPr kumimoji="1" lang="en-US" altLang="ja-JP" sz="4480" dirty="0">
                <a:latin typeface="Meiryo UI" panose="020B0604030504040204" pitchFamily="50" charset="-128"/>
                <a:ea typeface="Meiryo UI" panose="020B0604030504040204" pitchFamily="50" charset="-128"/>
              </a:rPr>
              <a:t>2024</a:t>
            </a:r>
            <a:r>
              <a:rPr kumimoji="1" lang="ja-JP" altLang="en-US" sz="4480" dirty="0">
                <a:latin typeface="Meiryo UI" panose="020B0604030504040204" pitchFamily="50" charset="-128"/>
                <a:ea typeface="Meiryo UI" panose="020B0604030504040204" pitchFamily="50" charset="-128"/>
              </a:rPr>
              <a:t>」</a:t>
            </a:r>
            <a:endParaRPr kumimoji="1" lang="en-US" altLang="ja-JP" sz="4480" dirty="0">
              <a:latin typeface="Meiryo UI" panose="020B0604030504040204" pitchFamily="50" charset="-128"/>
              <a:ea typeface="Meiryo UI" panose="020B0604030504040204" pitchFamily="50" charset="-128"/>
            </a:endParaRPr>
          </a:p>
          <a:p>
            <a:pPr algn="ctr"/>
            <a:r>
              <a:rPr kumimoji="1" lang="ja-JP" altLang="en-US" sz="4480" dirty="0">
                <a:latin typeface="Meiryo UI" panose="020B0604030504040204" pitchFamily="50" charset="-128"/>
                <a:ea typeface="Meiryo UI" panose="020B0604030504040204" pitchFamily="50" charset="-128"/>
              </a:rPr>
              <a:t>令和８年度の主要事業</a:t>
            </a:r>
            <a:endParaRPr kumimoji="1" lang="en-US" altLang="ja-JP" sz="4480"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86924F35-6614-44AA-9380-5A744441C8A3}"/>
              </a:ext>
            </a:extLst>
          </p:cNvPr>
          <p:cNvGraphicFramePr>
            <a:graphicFrameLocks noGrp="1"/>
          </p:cNvGraphicFramePr>
          <p:nvPr>
            <p:extLst>
              <p:ext uri="{D42A27DB-BD31-4B8C-83A1-F6EECF244321}">
                <p14:modId xmlns:p14="http://schemas.microsoft.com/office/powerpoint/2010/main" val="1881822679"/>
              </p:ext>
            </p:extLst>
          </p:nvPr>
        </p:nvGraphicFramePr>
        <p:xfrm>
          <a:off x="9658065" y="368088"/>
          <a:ext cx="2656765" cy="631808"/>
        </p:xfrm>
        <a:graphic>
          <a:graphicData uri="http://schemas.openxmlformats.org/drawingml/2006/table">
            <a:tbl>
              <a:tblPr firstRow="1" bandRow="1">
                <a:tableStyleId>{5C22544A-7EE6-4342-B048-85BDC9FD1C3A}</a:tableStyleId>
              </a:tblPr>
              <a:tblGrid>
                <a:gridCol w="2160708">
                  <a:extLst>
                    <a:ext uri="{9D8B030D-6E8A-4147-A177-3AD203B41FA5}">
                      <a16:colId xmlns:a16="http://schemas.microsoft.com/office/drawing/2014/main" val="2221212884"/>
                    </a:ext>
                  </a:extLst>
                </a:gridCol>
                <a:gridCol w="496057">
                  <a:extLst>
                    <a:ext uri="{9D8B030D-6E8A-4147-A177-3AD203B41FA5}">
                      <a16:colId xmlns:a16="http://schemas.microsoft.com/office/drawing/2014/main" val="3596998702"/>
                    </a:ext>
                  </a:extLst>
                </a:gridCol>
              </a:tblGrid>
              <a:tr h="266048">
                <a:tc>
                  <a:txBody>
                    <a:bodyPr/>
                    <a:lstStyle/>
                    <a:p>
                      <a:pPr algn="ctr"/>
                      <a:r>
                        <a:rPr kumimoji="1" lang="zh-TW" altLang="en-US" sz="900" b="0" dirty="0">
                          <a:solidFill>
                            <a:schemeClr val="tx1"/>
                          </a:solidFill>
                          <a:latin typeface="Meiryo UI" panose="020B0604030504040204" pitchFamily="50" charset="-128"/>
                          <a:ea typeface="Meiryo UI" panose="020B0604030504040204" pitchFamily="50" charset="-128"/>
                        </a:rPr>
                        <a:t>第</a:t>
                      </a:r>
                      <a:r>
                        <a:rPr kumimoji="1" lang="ja-JP" altLang="en-US" sz="900" b="0" dirty="0">
                          <a:solidFill>
                            <a:schemeClr val="tx1"/>
                          </a:solidFill>
                          <a:latin typeface="Meiryo UI" panose="020B0604030504040204" pitchFamily="50" charset="-128"/>
                          <a:ea typeface="Meiryo UI" panose="020B0604030504040204" pitchFamily="50" charset="-128"/>
                        </a:rPr>
                        <a:t>２８</a:t>
                      </a:r>
                      <a:r>
                        <a:rPr kumimoji="1" lang="zh-TW" altLang="en-US" sz="900" b="0" dirty="0">
                          <a:solidFill>
                            <a:schemeClr val="tx1"/>
                          </a:solidFill>
                          <a:latin typeface="Meiryo UI" panose="020B0604030504040204" pitchFamily="50" charset="-128"/>
                          <a:ea typeface="Meiryo UI" panose="020B0604030504040204" pitchFamily="50" charset="-128"/>
                        </a:rPr>
                        <a:t>回</a:t>
                      </a:r>
                      <a:endParaRPr kumimoji="1" lang="en-US" altLang="zh-TW" sz="900" b="0" dirty="0">
                        <a:solidFill>
                          <a:schemeClr val="tx1"/>
                        </a:solidFill>
                        <a:latin typeface="Meiryo UI" panose="020B0604030504040204" pitchFamily="50" charset="-128"/>
                        <a:ea typeface="Meiryo UI" panose="020B0604030504040204" pitchFamily="50" charset="-128"/>
                      </a:endParaRPr>
                    </a:p>
                    <a:p>
                      <a:pPr algn="ctr"/>
                      <a:r>
                        <a:rPr kumimoji="1" lang="zh-TW" altLang="en-US" sz="900" b="0" dirty="0">
                          <a:solidFill>
                            <a:schemeClr val="tx1"/>
                          </a:solidFill>
                          <a:latin typeface="Meiryo UI" panose="020B0604030504040204" pitchFamily="50" charset="-128"/>
                          <a:ea typeface="Meiryo UI" panose="020B0604030504040204" pitchFamily="50" charset="-128"/>
                        </a:rPr>
                        <a:t>大阪府高齢者保健福祉計画推進審議会</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資料</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ctr"/>
                      <a:r>
                        <a:rPr kumimoji="1" lang="ja-JP" altLang="en-US" sz="900" b="0" dirty="0">
                          <a:solidFill>
                            <a:schemeClr val="tx1"/>
                          </a:solidFill>
                          <a:latin typeface="Meiryo UI" panose="020B0604030504040204" pitchFamily="50" charset="-128"/>
                          <a:ea typeface="Meiryo UI" panose="020B0604030504040204" pitchFamily="50" charset="-128"/>
                        </a:rPr>
                        <a:t>２</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670460"/>
                  </a:ext>
                </a:extLst>
              </a:tr>
              <a:tr h="266048">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令和８年３月２６日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9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616642"/>
                  </a:ext>
                </a:extLst>
              </a:tr>
            </a:tbl>
          </a:graphicData>
        </a:graphic>
      </p:graphicFrame>
    </p:spTree>
    <p:extLst>
      <p:ext uri="{BB962C8B-B14F-4D97-AF65-F5344CB8AC3E}">
        <p14:creationId xmlns:p14="http://schemas.microsoft.com/office/powerpoint/2010/main" val="603726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3063800" y="5846438"/>
            <a:ext cx="4745490" cy="1779895"/>
          </a:xfrm>
          <a:prstGeom prst="rect">
            <a:avLst/>
          </a:prstGeom>
          <a:noFill/>
          <a:ln w="9525">
            <a:noFill/>
            <a:prstDash val="sysDot"/>
          </a:ln>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sz="1200" dirty="0">
              <a:latin typeface="メイリオ" panose="020B0604030504040204" pitchFamily="50" charset="-128"/>
              <a:ea typeface="メイリオ" panose="020B0604030504040204" pitchFamily="50" charset="-128"/>
            </a:endParaRPr>
          </a:p>
        </p:txBody>
      </p:sp>
      <p:sp>
        <p:nvSpPr>
          <p:cNvPr id="93" name="正方形/長方形 92"/>
          <p:cNvSpPr/>
          <p:nvPr/>
        </p:nvSpPr>
        <p:spPr>
          <a:xfrm>
            <a:off x="229726" y="2250831"/>
            <a:ext cx="12293517" cy="4242047"/>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rtlCol="0" anchor="ctr"/>
          <a:lstStyle/>
          <a:p>
            <a:pPr marL="85725" indent="-85725" defTabSz="179388">
              <a:lnSpc>
                <a:spcPts val="1500"/>
              </a:lnSpc>
            </a:pPr>
            <a:r>
              <a:rPr lang="ja-JP" altLang="en-US" sz="1400" dirty="0">
                <a:solidFill>
                  <a:schemeClr val="tx1"/>
                </a:solidFill>
                <a:latin typeface="Meiryo UI" panose="020B0604030504040204" pitchFamily="50" charset="-128"/>
                <a:ea typeface="Meiryo UI"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endParaRPr>
          </a:p>
          <a:p>
            <a:pPr marL="541338" indent="-541338" defTabSz="179388">
              <a:lnSpc>
                <a:spcPts val="1500"/>
              </a:lnSpc>
            </a:pPr>
            <a:r>
              <a:rPr lang="ja-JP" altLang="en-US" sz="1400" dirty="0">
                <a:solidFill>
                  <a:schemeClr val="tx1"/>
                </a:solidFill>
                <a:latin typeface="Meiryo UI" panose="020B0604030504040204" pitchFamily="50" charset="-128"/>
                <a:ea typeface="Meiryo UI"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229726" y="8132767"/>
            <a:ext cx="1760218" cy="369332"/>
          </a:xfrm>
          <a:prstGeom prst="rect">
            <a:avLst/>
          </a:prstGeom>
          <a:noFill/>
        </p:spPr>
        <p:txBody>
          <a:bodyPr wrap="square" rtlCol="0">
            <a:spAutoFit/>
          </a:bodyPr>
          <a:lstStyle/>
          <a:p>
            <a:endParaRPr kumimoji="1" lang="ja-JP" altLang="en-US" dirty="0"/>
          </a:p>
        </p:txBody>
      </p:sp>
      <p:sp>
        <p:nvSpPr>
          <p:cNvPr id="4" name="正方形/長方形 3">
            <a:extLst>
              <a:ext uri="{FF2B5EF4-FFF2-40B4-BE49-F238E27FC236}">
                <a16:creationId xmlns:a16="http://schemas.microsoft.com/office/drawing/2014/main" id="{F197BED5-D649-45B8-B78F-0DA828FD51EB}"/>
              </a:ext>
            </a:extLst>
          </p:cNvPr>
          <p:cNvSpPr/>
          <p:nvPr/>
        </p:nvSpPr>
        <p:spPr>
          <a:xfrm>
            <a:off x="130644" y="326751"/>
            <a:ext cx="12624484" cy="12419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defTabSz="179388">
              <a:lnSpc>
                <a:spcPts val="1500"/>
              </a:lnSpc>
            </a:pPr>
            <a:endParaRPr lang="en-US" altLang="ja-JP" sz="1400" b="1" dirty="0">
              <a:solidFill>
                <a:schemeClr val="tx1"/>
              </a:solidFill>
              <a:latin typeface="Meiryo UI" panose="020B0604030504040204" pitchFamily="50" charset="-128"/>
              <a:ea typeface="Meiryo UI" panose="020B0604030504040204" pitchFamily="50" charset="-128"/>
            </a:endParaRPr>
          </a:p>
          <a:p>
            <a:pPr marL="85725" indent="-85725" defTabSz="179388">
              <a:lnSpc>
                <a:spcPts val="1500"/>
              </a:lnSpc>
            </a:pPr>
            <a:r>
              <a:rPr lang="ja-JP" altLang="en-US" sz="1400" b="1"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地縁に頼らない人材やノウハウを有する団体による市町村の地域課題の解決にマッチする地域団体に対する支援を実施（広域的な連携体制の整備）</a:t>
            </a:r>
            <a:endParaRPr lang="en-US" altLang="ja-JP" sz="1400" dirty="0">
              <a:solidFill>
                <a:schemeClr val="tx1"/>
              </a:solidFill>
              <a:latin typeface="メイリオ" panose="020B0604030504040204" pitchFamily="50" charset="-128"/>
              <a:ea typeface="メイリオ" panose="020B0604030504040204" pitchFamily="50" charset="-128"/>
            </a:endParaRPr>
          </a:p>
          <a:p>
            <a:pPr defTabSz="179388">
              <a:lnSpc>
                <a:spcPts val="1500"/>
              </a:lnSpc>
            </a:pPr>
            <a:r>
              <a:rPr lang="ja-JP" altLang="en-US" sz="1400" dirty="0">
                <a:solidFill>
                  <a:schemeClr val="tx1"/>
                </a:solidFill>
                <a:latin typeface="メイリオ" panose="020B0604030504040204" pitchFamily="50" charset="-128"/>
                <a:ea typeface="メイリオ" panose="020B0604030504040204" pitchFamily="50" charset="-128"/>
              </a:rPr>
              <a:t>　・プロボノ</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を活用した支援</a:t>
            </a:r>
            <a:r>
              <a:rPr lang="en-US" altLang="ja-JP"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endParaRPr>
          </a:p>
          <a:p>
            <a:pPr defTabSz="179388">
              <a:lnSpc>
                <a:spcPts val="15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先輩団体による相談支援</a:t>
            </a:r>
            <a:endParaRPr lang="en-US" altLang="ja-JP" sz="1400" dirty="0">
              <a:solidFill>
                <a:schemeClr val="tx1"/>
              </a:solidFill>
              <a:latin typeface="Meiryo UI" panose="020B0604030504040204" pitchFamily="50" charset="-128"/>
              <a:ea typeface="Meiryo UI" panose="020B0604030504040204" pitchFamily="50" charset="-128"/>
            </a:endParaRPr>
          </a:p>
          <a:p>
            <a:pPr defTabSz="179388">
              <a:lnSpc>
                <a:spcPts val="1500"/>
              </a:lnSpc>
            </a:pPr>
            <a:r>
              <a:rPr lang="ja-JP" altLang="en-US" sz="1400" dirty="0">
                <a:solidFill>
                  <a:schemeClr val="tx1"/>
                </a:solidFill>
                <a:latin typeface="Meiryo UI" panose="020B0604030504040204" pitchFamily="50" charset="-128"/>
                <a:ea typeface="Meiryo UI" panose="020B0604030504040204" pitchFamily="50" charset="-128"/>
              </a:rPr>
              <a:t>〇行政職員や生活支援コーディネーターへの研修等による連携強化</a:t>
            </a:r>
            <a:endParaRPr lang="en-US" altLang="ja-JP" sz="1400" dirty="0">
              <a:solidFill>
                <a:schemeClr val="tx1"/>
              </a:solidFill>
              <a:latin typeface="Meiryo UI" panose="020B0604030504040204" pitchFamily="50" charset="-128"/>
              <a:ea typeface="Meiryo UI" panose="020B0604030504040204" pitchFamily="50" charset="-128"/>
            </a:endParaRPr>
          </a:p>
          <a:p>
            <a:pPr defTabSz="179388">
              <a:lnSpc>
                <a:spcPts val="1500"/>
              </a:lnSpc>
            </a:pPr>
            <a:r>
              <a:rPr lang="ja-JP" altLang="en-US"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好事例を府域に展開し、新たな地域団体の創出ができるよう、興味をもつ地域団体や市町村等関係者に発信</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3C18BDC3-AE5E-4212-A012-5596BB2FC886}"/>
              </a:ext>
            </a:extLst>
          </p:cNvPr>
          <p:cNvSpPr/>
          <p:nvPr/>
        </p:nvSpPr>
        <p:spPr>
          <a:xfrm>
            <a:off x="88558" y="1933130"/>
            <a:ext cx="12624484" cy="11055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kumimoji="1" lang="en-US" altLang="ja-JP" sz="1400" dirty="0">
              <a:solidFill>
                <a:prstClr val="black"/>
              </a:solidFill>
              <a:latin typeface="Meiryo UI" panose="020B0604030504040204" pitchFamily="50" charset="-128"/>
              <a:ea typeface="Meiryo UI" panose="020B0604030504040204" pitchFamily="50" charset="-128"/>
            </a:endParaRPr>
          </a:p>
          <a:p>
            <a:pPr lvl="0"/>
            <a:r>
              <a:rPr kumimoji="1" lang="ja-JP" altLang="en-US" sz="1400" dirty="0">
                <a:solidFill>
                  <a:prstClr val="black"/>
                </a:solidFill>
                <a:latin typeface="Meiryo UI" panose="020B0604030504040204" pitchFamily="50" charset="-128"/>
                <a:ea typeface="Meiryo UI" panose="020B0604030504040204" pitchFamily="50" charset="-128"/>
              </a:rPr>
              <a:t>〇高齢者の生活機能を向上させる「短期集中予防サービス」の効果的実施等、</a:t>
            </a:r>
            <a:r>
              <a:rPr kumimoji="1" lang="ja-JP" altLang="en-US" sz="1400" dirty="0">
                <a:solidFill>
                  <a:schemeClr val="tx1"/>
                </a:solidFill>
                <a:latin typeface="Meiryo UI" panose="020B0604030504040204" pitchFamily="50" charset="-128"/>
                <a:ea typeface="Meiryo UI" panose="020B0604030504040204" pitchFamily="50" charset="-128"/>
              </a:rPr>
              <a:t>介護予防ケアマネジメントの推進</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・作業療法士、理学療法士、言語聴覚士から構成される大阪府アドバイザーの市町村への派遣　</a:t>
            </a: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・要支援者等の生活課題をアセスメントし、適切な介護サービスの提案を行う、訪問指導者の派遣　</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・介護予防の推進</a:t>
            </a:r>
            <a:r>
              <a:rPr kumimoji="1" lang="ja-JP" altLang="en-US" sz="1400" dirty="0">
                <a:latin typeface="Meiryo UI" panose="020B0604030504040204" pitchFamily="50" charset="-128"/>
                <a:ea typeface="Meiryo UI" panose="020B0604030504040204" pitchFamily="50" charset="-128"/>
              </a:rPr>
              <a:t>員等</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361434DF-F8D8-43C4-A909-78AAA3E9F808}"/>
              </a:ext>
            </a:extLst>
          </p:cNvPr>
          <p:cNvSpPr/>
          <p:nvPr/>
        </p:nvSpPr>
        <p:spPr>
          <a:xfrm>
            <a:off x="88558" y="3345124"/>
            <a:ext cx="12624484" cy="9831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〇令和４年・５年度のモデル事業で</a:t>
            </a:r>
            <a:r>
              <a:rPr lang="en-US" altLang="ja-JP" sz="1400" dirty="0">
                <a:solidFill>
                  <a:schemeClr val="tx1"/>
                </a:solidFill>
                <a:latin typeface="Meiryo UI" panose="020B0604030504040204" pitchFamily="50" charset="-128"/>
                <a:ea typeface="Meiryo UI" panose="020B0604030504040204" pitchFamily="50" charset="-128"/>
              </a:rPr>
              <a:t>ICT</a:t>
            </a:r>
            <a:r>
              <a:rPr lang="ja-JP" altLang="en-US" sz="1400" dirty="0">
                <a:solidFill>
                  <a:schemeClr val="tx1"/>
                </a:solidFill>
                <a:latin typeface="Meiryo UI" panose="020B0604030504040204" pitchFamily="50" charset="-128"/>
                <a:ea typeface="Meiryo UI" panose="020B0604030504040204" pitchFamily="50" charset="-128"/>
              </a:rPr>
              <a:t>ツールを導入したモデル市が蓄積している利用者のサービス利用後の結果検証のデータを分析し、効果的な介護予防ケアマネジメントの</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実現をめざす。</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また、その</a:t>
            </a:r>
            <a:r>
              <a:rPr lang="en-US" altLang="ja-JP" sz="1400" dirty="0">
                <a:solidFill>
                  <a:schemeClr val="tx1"/>
                </a:solidFill>
                <a:latin typeface="Meiryo UI" panose="020B0604030504040204" pitchFamily="50" charset="-128"/>
                <a:ea typeface="Meiryo UI" panose="020B0604030504040204" pitchFamily="50" charset="-128"/>
              </a:rPr>
              <a:t>ICT</a:t>
            </a:r>
            <a:r>
              <a:rPr lang="ja-JP" altLang="en-US" sz="1400" dirty="0">
                <a:solidFill>
                  <a:schemeClr val="tx1"/>
                </a:solidFill>
                <a:latin typeface="Meiryo UI" panose="020B0604030504040204" pitchFamily="50" charset="-128"/>
                <a:ea typeface="Meiryo UI" panose="020B0604030504040204" pitchFamily="50" charset="-128"/>
              </a:rPr>
              <a:t>導入に意欲的な府内市町村に対し、</a:t>
            </a:r>
            <a:r>
              <a:rPr lang="en-US" altLang="ja-JP" sz="1400" dirty="0">
                <a:solidFill>
                  <a:schemeClr val="tx1"/>
                </a:solidFill>
                <a:latin typeface="Meiryo UI" panose="020B0604030504040204" pitchFamily="50" charset="-128"/>
                <a:ea typeface="Meiryo UI" panose="020B0604030504040204" pitchFamily="50" charset="-128"/>
              </a:rPr>
              <a:t>ICT</a:t>
            </a:r>
            <a:r>
              <a:rPr lang="ja-JP" altLang="en-US" sz="1400" dirty="0">
                <a:solidFill>
                  <a:schemeClr val="tx1"/>
                </a:solidFill>
                <a:latin typeface="Meiryo UI" panose="020B0604030504040204" pitchFamily="50" charset="-128"/>
                <a:ea typeface="Meiryo UI" panose="020B0604030504040204" pitchFamily="50" charset="-128"/>
              </a:rPr>
              <a:t>化や自立支援に向けた取組を支援する。</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E17D7123-BE3D-46E4-AB49-3EA09FCC7B9E}"/>
              </a:ext>
            </a:extLst>
          </p:cNvPr>
          <p:cNvSpPr/>
          <p:nvPr/>
        </p:nvSpPr>
        <p:spPr>
          <a:xfrm>
            <a:off x="88558" y="8551510"/>
            <a:ext cx="12624484" cy="1018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defTabSz="179388">
              <a:lnSpc>
                <a:spcPts val="1500"/>
              </a:lnSpc>
            </a:pPr>
            <a:endParaRPr lang="en-US" altLang="ja-JP" sz="1600" b="1" dirty="0">
              <a:solidFill>
                <a:schemeClr val="tx1"/>
              </a:solidFill>
              <a:latin typeface="Meiryo UI" panose="020B0604030504040204" pitchFamily="50" charset="-128"/>
              <a:ea typeface="Meiryo UI" panose="020B0604030504040204" pitchFamily="50" charset="-128"/>
            </a:endParaRPr>
          </a:p>
          <a:p>
            <a:pPr marL="85725" indent="-85725" defTabSz="179388">
              <a:lnSpc>
                <a:spcPts val="1500"/>
              </a:lnSpc>
            </a:pPr>
            <a:r>
              <a:rPr lang="ja-JP" altLang="en-US" sz="1400" b="1"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地域包括ケアシステムを構築するうえで重要な社会資源の一つである老人クラブに対して、事務手続等を支援することで、老人クラブの活性化を図る。</a:t>
            </a:r>
            <a:endParaRPr lang="en-US" altLang="ja-JP" sz="1400" dirty="0">
              <a:solidFill>
                <a:schemeClr val="tx1"/>
              </a:solidFill>
              <a:latin typeface="Meiryo UI" panose="020B0604030504040204" pitchFamily="50" charset="-128"/>
              <a:ea typeface="Meiryo UI" panose="020B0604030504040204" pitchFamily="50" charset="-128"/>
            </a:endParaRPr>
          </a:p>
          <a:p>
            <a:pPr defTabSz="179388">
              <a:lnSpc>
                <a:spcPts val="1500"/>
              </a:lnSpc>
            </a:pPr>
            <a:r>
              <a:rPr lang="ja-JP" altLang="en-US" sz="1400" dirty="0">
                <a:solidFill>
                  <a:schemeClr val="tx1"/>
                </a:solidFill>
                <a:latin typeface="Meiryo UI" panose="020B0604030504040204" pitchFamily="50" charset="-128"/>
                <a:ea typeface="Meiryo UI" panose="020B0604030504040204" pitchFamily="50" charset="-128"/>
              </a:rPr>
              <a:t>　　・政令市を除く府内全市町村の老連役員・職員等を対象に、事業説明や活動継続に関する講習会等を開催</a:t>
            </a:r>
          </a:p>
          <a:p>
            <a:pPr defTabSz="179388">
              <a:lnSpc>
                <a:spcPts val="1500"/>
              </a:lnSpc>
            </a:pPr>
            <a:r>
              <a:rPr lang="ja-JP" altLang="en-US" sz="1400" dirty="0">
                <a:solidFill>
                  <a:schemeClr val="tx1"/>
                </a:solidFill>
                <a:latin typeface="Meiryo UI" panose="020B0604030504040204" pitchFamily="50" charset="-128"/>
                <a:ea typeface="Meiryo UI" panose="020B0604030504040204" pitchFamily="50" charset="-128"/>
              </a:rPr>
              <a:t>    ・アンケートや相談会等から把握できた老人クラブの課題への支援として作成した活動マニュアルの周知等</a:t>
            </a:r>
          </a:p>
        </p:txBody>
      </p:sp>
      <p:sp>
        <p:nvSpPr>
          <p:cNvPr id="26" name="正方形/長方形 25">
            <a:extLst>
              <a:ext uri="{FF2B5EF4-FFF2-40B4-BE49-F238E27FC236}">
                <a16:creationId xmlns:a16="http://schemas.microsoft.com/office/drawing/2014/main" id="{47038910-D4E7-4FF4-9E23-31511AF82955}"/>
              </a:ext>
            </a:extLst>
          </p:cNvPr>
          <p:cNvSpPr/>
          <p:nvPr/>
        </p:nvSpPr>
        <p:spPr>
          <a:xfrm>
            <a:off x="88558" y="4645123"/>
            <a:ext cx="12624484" cy="34876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indent="-85725" defTabSz="179388">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marL="85725" indent="-85725" defTabSz="179388">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marL="85725" indent="-85725" defTabSz="179388">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lvl="0" defTabSz="903029">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〇地域づくり課題解決支援</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80975" lvl="0" indent="-180975" defTabSz="903029">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 　・市町村が地域づくりの目標や方向性を定めるために必須となる地域の地理的状況や社会資源等についての現状把握や分析を支援するため、講師や専門職等を派遣</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dirty="0">
                <a:solidFill>
                  <a:schemeClr val="tx1"/>
                </a:solidFill>
                <a:latin typeface="Meiryo UI" panose="020B0604030504040204" pitchFamily="50" charset="-128"/>
                <a:ea typeface="Meiryo UI" panose="020B0604030504040204" pitchFamily="50" charset="-128"/>
              </a:rPr>
              <a:t>3</a:t>
            </a:r>
            <a:r>
              <a:rPr kumimoji="1" lang="ja-JP" altLang="en-US" sz="1400" dirty="0">
                <a:solidFill>
                  <a:schemeClr val="tx1"/>
                </a:solidFill>
                <a:latin typeface="Meiryo UI" panose="020B0604030504040204" pitchFamily="50" charset="-128"/>
                <a:ea typeface="Meiryo UI" panose="020B0604030504040204" pitchFamily="50" charset="-128"/>
              </a:rPr>
              <a:t>市で実施予定</a:t>
            </a:r>
            <a:endParaRPr kumimoji="1" lang="en-US" altLang="ja-JP" sz="1400" dirty="0">
              <a:solidFill>
                <a:schemeClr val="tx1"/>
              </a:solidFill>
              <a:latin typeface="Meiryo UI" panose="020B0604030504040204" pitchFamily="50" charset="-128"/>
              <a:ea typeface="Meiryo UI" panose="020B0604030504040204" pitchFamily="50" charset="-128"/>
            </a:endParaRPr>
          </a:p>
          <a:p>
            <a:pPr defTabSz="903029">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〇社会参加の場拡充支援</a:t>
            </a:r>
            <a:endParaRPr kumimoji="1" lang="en-US" altLang="ja-JP" sz="1400" dirty="0">
              <a:solidFill>
                <a:schemeClr val="tx1"/>
              </a:solidFill>
              <a:latin typeface="Meiryo UI" panose="020B0604030504040204" pitchFamily="50" charset="-128"/>
              <a:ea typeface="Meiryo UI" panose="020B0604030504040204" pitchFamily="50" charset="-128"/>
            </a:endParaRPr>
          </a:p>
          <a:p>
            <a:pPr defTabSz="903029">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 　・高齢者の健康づくりや生きがいとなる就労的活動促進のため、市町村が、高齢者施設や保育施設等と連携し開催する説明会に対して、専門家等を派遣</a:t>
            </a:r>
            <a:endParaRPr kumimoji="1" lang="en-US" altLang="ja-JP" sz="1400" dirty="0">
              <a:solidFill>
                <a:schemeClr val="tx1"/>
              </a:solidFill>
              <a:latin typeface="Meiryo UI" panose="020B0604030504040204" pitchFamily="50" charset="-128"/>
              <a:ea typeface="Meiryo UI" panose="020B0604030504040204" pitchFamily="50" charset="-128"/>
            </a:endParaRPr>
          </a:p>
          <a:p>
            <a:pPr defTabSz="903029">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defTabSz="903029">
              <a:lnSpc>
                <a:spcPts val="1700"/>
              </a:lnSpc>
            </a:pP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solidFill>
                <a:latin typeface="Meiryo UI" panose="020B0604030504040204" pitchFamily="50" charset="-128"/>
                <a:ea typeface="Meiryo UI" panose="020B0604030504040204" pitchFamily="50" charset="-128"/>
              </a:rPr>
              <a:t>〇「大阪ええまちアカデミー」（講座）の開催</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80975" lvl="0" indent="-180975" defTabSz="903029">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　　・入門編：「地域貢献に興味はあるけど、どうすれば？」という方を対象に、実際の活動内容や、やりがいを知ってもらう入門講座</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80975" lvl="0" indent="-180975" defTabSz="903029">
              <a:lnSpc>
                <a:spcPts val="1700"/>
              </a:lnSpc>
            </a:pPr>
            <a:r>
              <a:rPr kumimoji="1" lang="ja-JP" altLang="en-US" sz="1400" b="1"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実践編：「実際に活動を始めたい！」という方を対象に、事業運営や実務上のノウハウを獲得してもらうコース</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80975" lvl="0" indent="-180975" defTabSz="903029">
              <a:lnSpc>
                <a:spcPts val="1700"/>
              </a:lnSpc>
            </a:pPr>
            <a:endParaRPr kumimoji="1" lang="en-US" altLang="ja-JP" sz="1400" dirty="0">
              <a:solidFill>
                <a:schemeClr val="tx1"/>
              </a:solidFill>
              <a:latin typeface="Meiryo UI" panose="020B0604030504040204" pitchFamily="50" charset="-128"/>
              <a:ea typeface="Meiryo UI" panose="020B0604030504040204" pitchFamily="50" charset="-128"/>
            </a:endParaRPr>
          </a:p>
          <a:p>
            <a:pPr marL="180975" lvl="0" indent="-180975" defTabSz="903029">
              <a:lnSpc>
                <a:spcPts val="1700"/>
              </a:lnSpc>
            </a:pP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〇府内市町村の取組状況を発信するウェブサイトの運営</a:t>
            </a:r>
          </a:p>
        </p:txBody>
      </p:sp>
      <p:sp>
        <p:nvSpPr>
          <p:cNvPr id="30" name="角丸四角形 34">
            <a:extLst>
              <a:ext uri="{FF2B5EF4-FFF2-40B4-BE49-F238E27FC236}">
                <a16:creationId xmlns:a16="http://schemas.microsoft.com/office/drawing/2014/main" id="{230E90AB-3F84-41AA-90D4-1FDCB17ACF71}"/>
              </a:ext>
            </a:extLst>
          </p:cNvPr>
          <p:cNvSpPr/>
          <p:nvPr/>
        </p:nvSpPr>
        <p:spPr>
          <a:xfrm>
            <a:off x="250835" y="4925548"/>
            <a:ext cx="2160000" cy="2880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1"/>
                </a:solidFill>
              </a:rPr>
              <a:t>市町村体制整備支援</a:t>
            </a:r>
          </a:p>
        </p:txBody>
      </p:sp>
      <p:sp>
        <p:nvSpPr>
          <p:cNvPr id="38" name="角丸四角形 41">
            <a:extLst>
              <a:ext uri="{FF2B5EF4-FFF2-40B4-BE49-F238E27FC236}">
                <a16:creationId xmlns:a16="http://schemas.microsoft.com/office/drawing/2014/main" id="{EC6D694C-87AB-41B3-AC36-5F566E41841C}"/>
              </a:ext>
            </a:extLst>
          </p:cNvPr>
          <p:cNvSpPr/>
          <p:nvPr/>
        </p:nvSpPr>
        <p:spPr>
          <a:xfrm>
            <a:off x="278357" y="7469448"/>
            <a:ext cx="1080000" cy="2880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1"/>
                </a:solidFill>
              </a:rPr>
              <a:t>情報発信</a:t>
            </a:r>
          </a:p>
        </p:txBody>
      </p:sp>
      <p:sp>
        <p:nvSpPr>
          <p:cNvPr id="42" name="角丸四角形 35">
            <a:extLst>
              <a:ext uri="{FF2B5EF4-FFF2-40B4-BE49-F238E27FC236}">
                <a16:creationId xmlns:a16="http://schemas.microsoft.com/office/drawing/2014/main" id="{E37186F0-8EAE-4F58-90D9-811A228BD0E7}"/>
              </a:ext>
            </a:extLst>
          </p:cNvPr>
          <p:cNvSpPr/>
          <p:nvPr/>
        </p:nvSpPr>
        <p:spPr>
          <a:xfrm>
            <a:off x="250835" y="6398279"/>
            <a:ext cx="2880000" cy="2880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1"/>
                </a:solidFill>
              </a:rPr>
              <a:t>新たな地域活動の担い手創出</a:t>
            </a:r>
          </a:p>
        </p:txBody>
      </p:sp>
      <p:sp>
        <p:nvSpPr>
          <p:cNvPr id="44" name="Rectangle 5"/>
          <p:cNvSpPr>
            <a:spLocks noChangeArrowheads="1"/>
          </p:cNvSpPr>
          <p:nvPr/>
        </p:nvSpPr>
        <p:spPr bwMode="auto">
          <a:xfrm>
            <a:off x="88558" y="1695571"/>
            <a:ext cx="6480000" cy="432000"/>
          </a:xfrm>
          <a:prstGeom prst="rect">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103"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②　介護予防活動強化推進事業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予算額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21,705</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Rectangle 5"/>
          <p:cNvSpPr>
            <a:spLocks noChangeArrowheads="1"/>
          </p:cNvSpPr>
          <p:nvPr/>
        </p:nvSpPr>
        <p:spPr bwMode="auto">
          <a:xfrm>
            <a:off x="88558" y="3116324"/>
            <a:ext cx="6480000" cy="432000"/>
          </a:xfrm>
          <a:prstGeom prst="rect">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103"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③　介護予防ケアマネジメント</a:t>
            </a:r>
            <a:r>
              <a:rPr kumimoji="1" lang="en-US" altLang="ja-JP"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化促進事業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予算額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1,884</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5"/>
          <p:cNvSpPr>
            <a:spLocks noChangeArrowheads="1"/>
          </p:cNvSpPr>
          <p:nvPr/>
        </p:nvSpPr>
        <p:spPr bwMode="auto">
          <a:xfrm>
            <a:off x="88558" y="74613"/>
            <a:ext cx="6480000" cy="432000"/>
          </a:xfrm>
          <a:prstGeom prst="rect">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103" eaLnBrk="1" fontAlgn="auto" latinLnBrk="0" hangingPunct="1">
              <a:lnSpc>
                <a:spcPct val="100000"/>
              </a:lnSpc>
              <a:spcBef>
                <a:spcPts val="0"/>
              </a:spcBef>
              <a:spcAft>
                <a:spcPts val="0"/>
              </a:spcAft>
              <a:buClrTx/>
              <a:buSzTx/>
              <a:buFontTx/>
              <a:buNone/>
              <a:tabLst/>
              <a:defRPr/>
            </a:pP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①</a:t>
            </a: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大阪ええまちプロジェクト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予算額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23,789</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Rectangle 5">
            <a:extLst>
              <a:ext uri="{FF2B5EF4-FFF2-40B4-BE49-F238E27FC236}">
                <a16:creationId xmlns:a16="http://schemas.microsoft.com/office/drawing/2014/main" id="{C63D2479-6F4E-4BAE-B3BE-CCA381871B7E}"/>
              </a:ext>
            </a:extLst>
          </p:cNvPr>
          <p:cNvSpPr>
            <a:spLocks noChangeArrowheads="1"/>
          </p:cNvSpPr>
          <p:nvPr/>
        </p:nvSpPr>
        <p:spPr bwMode="auto">
          <a:xfrm>
            <a:off x="88558" y="8231569"/>
            <a:ext cx="6480000" cy="432000"/>
          </a:xfrm>
          <a:prstGeom prst="rect">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103"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⑤　老人クラブ事務手続き等支援事業</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予算額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3,113</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Rectangle 5">
            <a:extLst>
              <a:ext uri="{FF2B5EF4-FFF2-40B4-BE49-F238E27FC236}">
                <a16:creationId xmlns:a16="http://schemas.microsoft.com/office/drawing/2014/main" id="{BCB61703-A337-4413-B946-280A8A016250}"/>
              </a:ext>
            </a:extLst>
          </p:cNvPr>
          <p:cNvSpPr>
            <a:spLocks noChangeArrowheads="1"/>
          </p:cNvSpPr>
          <p:nvPr/>
        </p:nvSpPr>
        <p:spPr bwMode="auto">
          <a:xfrm>
            <a:off x="88558" y="4405066"/>
            <a:ext cx="6480000" cy="432000"/>
          </a:xfrm>
          <a:prstGeom prst="rect">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103"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④　生活支援体制整備推進支援事業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予算額 </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11,633</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A2ED3399-9C0F-42BD-B5D7-929DF9543489}"/>
              </a:ext>
            </a:extLst>
          </p:cNvPr>
          <p:cNvSpPr>
            <a:spLocks noGrp="1"/>
          </p:cNvSpPr>
          <p:nvPr>
            <p:ph type="sldNum" sz="quarter" idx="12"/>
          </p:nvPr>
        </p:nvSpPr>
        <p:spPr>
          <a:xfrm>
            <a:off x="9874768" y="9106409"/>
            <a:ext cx="2880360" cy="511175"/>
          </a:xfrm>
        </p:spPr>
        <p:txBody>
          <a:bodyPr/>
          <a:lstStyle/>
          <a:p>
            <a:fld id="{80CBD016-3B5C-4FD6-B302-EDD0D6E0C88D}" type="slidenum">
              <a:rPr kumimoji="1" lang="ja-JP" altLang="en-US" smtClean="0"/>
              <a:t>1</a:t>
            </a:fld>
            <a:endParaRPr kumimoji="1" lang="ja-JP" altLang="en-US" dirty="0"/>
          </a:p>
        </p:txBody>
      </p:sp>
      <p:sp>
        <p:nvSpPr>
          <p:cNvPr id="33" name="正方形/長方形 32"/>
          <p:cNvSpPr/>
          <p:nvPr/>
        </p:nvSpPr>
        <p:spPr>
          <a:xfrm>
            <a:off x="6400800" y="846090"/>
            <a:ext cx="6065887" cy="343047"/>
          </a:xfrm>
          <a:prstGeom prst="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社会人のスキルを活かして活躍するボランティアで、関西で約</a:t>
            </a:r>
            <a:r>
              <a:rPr kumimoji="1" lang="en-US" altLang="ja-JP" sz="1100" dirty="0">
                <a:latin typeface="Meiryo UI" panose="020B0604030504040204" pitchFamily="50" charset="-128"/>
                <a:ea typeface="Meiryo UI" panose="020B0604030504040204" pitchFamily="50" charset="-128"/>
              </a:rPr>
              <a:t>1,300</a:t>
            </a:r>
            <a:r>
              <a:rPr kumimoji="1" lang="ja-JP" altLang="en-US" sz="1100" dirty="0">
                <a:latin typeface="Meiryo UI" panose="020B0604030504040204" pitchFamily="50" charset="-128"/>
                <a:ea typeface="Meiryo UI" panose="020B0604030504040204" pitchFamily="50" charset="-128"/>
              </a:rPr>
              <a:t>人がプロボノワーカーとして登録</a:t>
            </a:r>
          </a:p>
        </p:txBody>
      </p:sp>
    </p:spTree>
    <p:extLst>
      <p:ext uri="{BB962C8B-B14F-4D97-AF65-F5344CB8AC3E}">
        <p14:creationId xmlns:p14="http://schemas.microsoft.com/office/powerpoint/2010/main" val="4081391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テキスト ボックス 42">
            <a:extLst>
              <a:ext uri="{FF2B5EF4-FFF2-40B4-BE49-F238E27FC236}">
                <a16:creationId xmlns:a16="http://schemas.microsoft.com/office/drawing/2014/main" id="{3D620496-1D56-4795-915B-51ABEC6052F6}"/>
              </a:ext>
            </a:extLst>
          </p:cNvPr>
          <p:cNvSpPr txBox="1"/>
          <p:nvPr/>
        </p:nvSpPr>
        <p:spPr>
          <a:xfrm>
            <a:off x="2956373" y="6562977"/>
            <a:ext cx="6012000" cy="25200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ア）供給面（大阪府における現状の職員数からみて将来的に従事しているであろう従事者数）</a:t>
            </a:r>
          </a:p>
        </p:txBody>
      </p:sp>
      <p:sp>
        <p:nvSpPr>
          <p:cNvPr id="11" name="Rectangle 2"/>
          <p:cNvSpPr>
            <a:spLocks noChangeArrowheads="1"/>
          </p:cNvSpPr>
          <p:nvPr/>
        </p:nvSpPr>
        <p:spPr bwMode="auto">
          <a:xfrm>
            <a:off x="0" y="-1500"/>
            <a:ext cx="12801600" cy="352313"/>
          </a:xfrm>
          <a:prstGeom prst="rect">
            <a:avLst/>
          </a:prstGeom>
          <a:solidFill>
            <a:schemeClr val="accent1"/>
          </a:solidFill>
          <a:ln>
            <a:noFill/>
          </a:ln>
          <a:effectLst/>
        </p:spPr>
        <p:txBody>
          <a:bodyPr vert="horz" wrap="square" lIns="125704" tIns="62852" rIns="125704" bIns="62852"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a:t>
            </a:r>
            <a:r>
              <a:rPr kumimoji="0" lang="ja-JP" altLang="en-US"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大阪府介護・福祉人材確保戦略</a:t>
            </a:r>
            <a:r>
              <a:rPr kumimoji="0" lang="en-US" altLang="ja-JP"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2023』</a:t>
            </a:r>
            <a:r>
              <a:rPr kumimoji="0" lang="ja-JP" altLang="en-US"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中間見直しの概要</a:t>
            </a:r>
            <a:endParaRPr kumimoji="0" lang="ja-JP"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ＭＳ Ｐゴシック" panose="020B0600070205080204" pitchFamily="50" charset="-128"/>
            </a:endParaRPr>
          </a:p>
        </p:txBody>
      </p:sp>
      <p:sp>
        <p:nvSpPr>
          <p:cNvPr id="17" name="Text Box 17"/>
          <p:cNvSpPr txBox="1">
            <a:spLocks noChangeArrowheads="1"/>
          </p:cNvSpPr>
          <p:nvPr/>
        </p:nvSpPr>
        <p:spPr bwMode="gray">
          <a:xfrm>
            <a:off x="534799" y="2425300"/>
            <a:ext cx="12592734" cy="670428"/>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●現行戦略下における多くの事業で一定の実績を出しているため、３つの方向性は継続。</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●しかしながら、今後も更なる人材不足が予測されていることから、より効果的な事業推進をめざすため、人材確保という漠然とした高い目標だけでなく、</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現場で実感できる具体的な成果（アウトカム）を分かりやすく示し、関係者間の認識共有と連携促進を図る。</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Rectangle 35"/>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br>
              <a:rPr kumimoji="0" lang="ja-JP"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br>
            <a:endParaRPr kumimoji="0" lang="ja-JP" altLang="ja-JP" sz="12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0" name="Rectangle 36"/>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br>
              <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rPr>
            </a:br>
            <a:endParaRPr kumimoji="0" lang="ja-JP" altLang="ja-JP" sz="12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1" name="Rectangle 37"/>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2" name="Rectangle 38"/>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br>
              <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rPr>
            </a:br>
            <a:endParaRPr kumimoji="0" lang="ja-JP" altLang="ja-JP" sz="12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3" name="Rectangle 39"/>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6" name="AutoShape 21"/>
          <p:cNvSpPr>
            <a:spLocks noChangeArrowheads="1"/>
          </p:cNvSpPr>
          <p:nvPr/>
        </p:nvSpPr>
        <p:spPr bwMode="auto">
          <a:xfrm>
            <a:off x="262540" y="2006515"/>
            <a:ext cx="5875928" cy="360000"/>
          </a:xfrm>
          <a:prstGeom prst="roundRect">
            <a:avLst>
              <a:gd name="adj" fmla="val 16667"/>
            </a:avLst>
          </a:prstGeom>
          <a:solidFill>
            <a:srgbClr val="5B9BD5"/>
          </a:solidFill>
          <a:ln w="38100">
            <a:noFill/>
            <a:prstDash val="solid"/>
            <a:round/>
            <a:headEnd/>
            <a:tailEnd/>
          </a:ln>
          <a:effectLst/>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１　中間見直しの考え方</a:t>
            </a:r>
          </a:p>
        </p:txBody>
      </p:sp>
      <p:sp>
        <p:nvSpPr>
          <p:cNvPr id="9" name="正方形/長方形 8"/>
          <p:cNvSpPr/>
          <p:nvPr/>
        </p:nvSpPr>
        <p:spPr>
          <a:xfrm>
            <a:off x="1576229" y="3547691"/>
            <a:ext cx="2998707" cy="3210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介護人材の需給ギャップ（実人数）</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6" name="正方形/長方形 45"/>
          <p:cNvSpPr/>
          <p:nvPr/>
        </p:nvSpPr>
        <p:spPr>
          <a:xfrm>
            <a:off x="3350411" y="6231893"/>
            <a:ext cx="5256000" cy="3210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特定教育・保育及び特定地域型保育を行う者の見込み数</a:t>
            </a:r>
          </a:p>
        </p:txBody>
      </p:sp>
      <p:sp>
        <p:nvSpPr>
          <p:cNvPr id="78" name="正方形/長方形 77"/>
          <p:cNvSpPr/>
          <p:nvPr/>
        </p:nvSpPr>
        <p:spPr>
          <a:xfrm>
            <a:off x="507541" y="3544743"/>
            <a:ext cx="1135729" cy="288000"/>
          </a:xfrm>
          <a:prstGeom prst="rect">
            <a:avLst/>
          </a:prstGeom>
          <a:solidFill>
            <a:srgbClr val="41719C"/>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介護分野</a:t>
            </a:r>
          </a:p>
        </p:txBody>
      </p:sp>
      <p:sp>
        <p:nvSpPr>
          <p:cNvPr id="3" name="テキスト ボックス 2"/>
          <p:cNvSpPr txBox="1"/>
          <p:nvPr/>
        </p:nvSpPr>
        <p:spPr>
          <a:xfrm>
            <a:off x="7743611" y="3553573"/>
            <a:ext cx="3060000" cy="288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障がい者手帳所持者数等の将来推計</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正方形/長方形 7"/>
          <p:cNvSpPr/>
          <p:nvPr/>
        </p:nvSpPr>
        <p:spPr>
          <a:xfrm>
            <a:off x="0" y="0"/>
            <a:ext cx="469900" cy="36830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mn-cs"/>
              </a:rPr>
              <a:t>　</a:t>
            </a:r>
            <a:r>
              <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13" name="正方形/長方形 12"/>
          <p:cNvSpPr/>
          <p:nvPr/>
        </p:nvSpPr>
        <p:spPr>
          <a:xfrm>
            <a:off x="507541" y="3535280"/>
            <a:ext cx="4910730" cy="26140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6" name="正方形/長方形 55"/>
          <p:cNvSpPr/>
          <p:nvPr/>
        </p:nvSpPr>
        <p:spPr>
          <a:xfrm>
            <a:off x="2137558" y="6243606"/>
            <a:ext cx="8237416" cy="32982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80" name="正方形/長方形 79">
            <a:extLst>
              <a:ext uri="{FF2B5EF4-FFF2-40B4-BE49-F238E27FC236}">
                <a16:creationId xmlns:a16="http://schemas.microsoft.com/office/drawing/2014/main" id="{67816BE0-4D19-467F-A0C3-41D2510566B1}"/>
              </a:ext>
            </a:extLst>
          </p:cNvPr>
          <p:cNvSpPr/>
          <p:nvPr/>
        </p:nvSpPr>
        <p:spPr>
          <a:xfrm>
            <a:off x="3087584" y="5837038"/>
            <a:ext cx="2392680" cy="3210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（出典）大阪府高齢者計画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2024</a:t>
            </a:r>
          </a:p>
        </p:txBody>
      </p:sp>
      <p:sp>
        <p:nvSpPr>
          <p:cNvPr id="84" name="正方形/長方形 83">
            <a:extLst>
              <a:ext uri="{FF2B5EF4-FFF2-40B4-BE49-F238E27FC236}">
                <a16:creationId xmlns:a16="http://schemas.microsoft.com/office/drawing/2014/main" id="{5DE8EFEB-9322-495D-8796-19B4365635D8}"/>
              </a:ext>
            </a:extLst>
          </p:cNvPr>
          <p:cNvSpPr/>
          <p:nvPr/>
        </p:nvSpPr>
        <p:spPr>
          <a:xfrm>
            <a:off x="8393907" y="9257413"/>
            <a:ext cx="2042245" cy="3210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（出典）大阪府子ども計画</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8" name="正方形/長方形 37">
            <a:extLst>
              <a:ext uri="{FF2B5EF4-FFF2-40B4-BE49-F238E27FC236}">
                <a16:creationId xmlns:a16="http://schemas.microsoft.com/office/drawing/2014/main" id="{3386C421-74ED-492B-BB93-E5333B335A3D}"/>
              </a:ext>
            </a:extLst>
          </p:cNvPr>
          <p:cNvSpPr/>
          <p:nvPr/>
        </p:nvSpPr>
        <p:spPr>
          <a:xfrm>
            <a:off x="2147900" y="6243479"/>
            <a:ext cx="1135729" cy="288000"/>
          </a:xfrm>
          <a:prstGeom prst="rect">
            <a:avLst/>
          </a:prstGeom>
          <a:solidFill>
            <a:srgbClr val="41719C"/>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保育分野</a:t>
            </a:r>
          </a:p>
        </p:txBody>
      </p:sp>
      <p:sp>
        <p:nvSpPr>
          <p:cNvPr id="40" name="正方形/長方形 39">
            <a:extLst>
              <a:ext uri="{FF2B5EF4-FFF2-40B4-BE49-F238E27FC236}">
                <a16:creationId xmlns:a16="http://schemas.microsoft.com/office/drawing/2014/main" id="{680947D4-6B32-4157-9555-6FF314016ABE}"/>
              </a:ext>
            </a:extLst>
          </p:cNvPr>
          <p:cNvSpPr/>
          <p:nvPr/>
        </p:nvSpPr>
        <p:spPr>
          <a:xfrm>
            <a:off x="6002842" y="3536447"/>
            <a:ext cx="1667450" cy="288000"/>
          </a:xfrm>
          <a:prstGeom prst="rect">
            <a:avLst/>
          </a:prstGeom>
          <a:solidFill>
            <a:srgbClr val="41719C"/>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障がい福祉分野</a:t>
            </a:r>
          </a:p>
        </p:txBody>
      </p:sp>
      <p:sp>
        <p:nvSpPr>
          <p:cNvPr id="41" name="Text Box 17">
            <a:extLst>
              <a:ext uri="{FF2B5EF4-FFF2-40B4-BE49-F238E27FC236}">
                <a16:creationId xmlns:a16="http://schemas.microsoft.com/office/drawing/2014/main" id="{4B88E92A-6B0F-44A9-8385-4F608BD15B74}"/>
              </a:ext>
            </a:extLst>
          </p:cNvPr>
          <p:cNvSpPr txBox="1">
            <a:spLocks noChangeArrowheads="1"/>
          </p:cNvSpPr>
          <p:nvPr/>
        </p:nvSpPr>
        <p:spPr bwMode="gray">
          <a:xfrm>
            <a:off x="224470" y="3259762"/>
            <a:ext cx="2750748" cy="249225"/>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＜各分野における府域の状況＞</a:t>
            </a:r>
            <a:endPar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スライド番号プレースホルダー 3">
            <a:extLst>
              <a:ext uri="{FF2B5EF4-FFF2-40B4-BE49-F238E27FC236}">
                <a16:creationId xmlns:a16="http://schemas.microsoft.com/office/drawing/2014/main" id="{50DF82D8-8352-4CAE-A22D-6DB359E5DB4F}"/>
              </a:ext>
            </a:extLst>
          </p:cNvPr>
          <p:cNvSpPr txBox="1">
            <a:spLocks/>
          </p:cNvSpPr>
          <p:nvPr/>
        </p:nvSpPr>
        <p:spPr>
          <a:xfrm>
            <a:off x="9902133" y="9128532"/>
            <a:ext cx="2880360" cy="511175"/>
          </a:xfrm>
          <a:prstGeom prst="rect">
            <a:avLst/>
          </a:prstGeom>
        </p:spPr>
        <p:txBody>
          <a:bodyPr vert="horz" lIns="91440" tIns="45720" rIns="91440" bIns="45720" rtlCol="0" anchor="ctr"/>
          <a:lstStyle>
            <a:defPPr>
              <a:defRPr lang="en-US"/>
            </a:defPPr>
            <a:lvl1pPr marL="0" algn="r" defTabSz="457200" rtl="0" eaLnBrk="1" latinLnBrk="0" hangingPunct="1">
              <a:defRPr sz="16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95D2A900-6487-4CD6-86C6-6380F32AA30B}" type="slidenum">
              <a:rPr kumimoji="1" lang="ja-JP" altLang="en-US" sz="168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68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52" name="表 51">
            <a:extLst>
              <a:ext uri="{FF2B5EF4-FFF2-40B4-BE49-F238E27FC236}">
                <a16:creationId xmlns:a16="http://schemas.microsoft.com/office/drawing/2014/main" id="{AA39B34D-9ED0-4BDE-9499-D8866FD6857E}"/>
              </a:ext>
            </a:extLst>
          </p:cNvPr>
          <p:cNvGraphicFramePr>
            <a:graphicFrameLocks noGrp="1"/>
          </p:cNvGraphicFramePr>
          <p:nvPr/>
        </p:nvGraphicFramePr>
        <p:xfrm>
          <a:off x="6318696" y="3999798"/>
          <a:ext cx="5364000" cy="1656000"/>
        </p:xfrm>
        <a:graphic>
          <a:graphicData uri="http://schemas.openxmlformats.org/drawingml/2006/table">
            <a:tbl>
              <a:tblPr firstRow="1" firstCol="1" bandRow="1">
                <a:tableStyleId>{93296810-A885-4BE3-A3E7-6D5BEEA58F35}</a:tableStyleId>
              </a:tblPr>
              <a:tblGrid>
                <a:gridCol w="900000">
                  <a:extLst>
                    <a:ext uri="{9D8B030D-6E8A-4147-A177-3AD203B41FA5}">
                      <a16:colId xmlns:a16="http://schemas.microsoft.com/office/drawing/2014/main" val="4292101447"/>
                    </a:ext>
                  </a:extLst>
                </a:gridCol>
                <a:gridCol w="1116000">
                  <a:extLst>
                    <a:ext uri="{9D8B030D-6E8A-4147-A177-3AD203B41FA5}">
                      <a16:colId xmlns:a16="http://schemas.microsoft.com/office/drawing/2014/main" val="3267495417"/>
                    </a:ext>
                  </a:extLst>
                </a:gridCol>
                <a:gridCol w="1116000">
                  <a:extLst>
                    <a:ext uri="{9D8B030D-6E8A-4147-A177-3AD203B41FA5}">
                      <a16:colId xmlns:a16="http://schemas.microsoft.com/office/drawing/2014/main" val="1683183500"/>
                    </a:ext>
                  </a:extLst>
                </a:gridCol>
                <a:gridCol w="1116000">
                  <a:extLst>
                    <a:ext uri="{9D8B030D-6E8A-4147-A177-3AD203B41FA5}">
                      <a16:colId xmlns:a16="http://schemas.microsoft.com/office/drawing/2014/main" val="4120459935"/>
                    </a:ext>
                  </a:extLst>
                </a:gridCol>
                <a:gridCol w="1116000">
                  <a:extLst>
                    <a:ext uri="{9D8B030D-6E8A-4147-A177-3AD203B41FA5}">
                      <a16:colId xmlns:a16="http://schemas.microsoft.com/office/drawing/2014/main" val="724907723"/>
                    </a:ext>
                  </a:extLst>
                </a:gridCol>
              </a:tblGrid>
              <a:tr h="684000">
                <a:tc>
                  <a:txBody>
                    <a:body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身体障がい者</a:t>
                      </a:r>
                      <a:endParaRPr lang="ja-JP" sz="1200" b="0" kern="100" dirty="0">
                        <a:effectLst/>
                        <a:latin typeface="Meiryo UI" panose="020B0604030504040204" pitchFamily="50" charset="-128"/>
                        <a:ea typeface="Meiryo UI" panose="020B0604030504040204" pitchFamily="50" charset="-128"/>
                      </a:endParaRPr>
                    </a:p>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手帳所持者数</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療育手帳</a:t>
                      </a:r>
                      <a:endParaRPr lang="ja-JP" sz="1200" b="0" kern="100" dirty="0">
                        <a:effectLst/>
                        <a:latin typeface="Meiryo UI" panose="020B0604030504040204" pitchFamily="50" charset="-128"/>
                        <a:ea typeface="Meiryo UI" panose="020B0604030504040204" pitchFamily="50" charset="-128"/>
                      </a:endParaRPr>
                    </a:p>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所持者数</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精神障がい者</a:t>
                      </a:r>
                      <a:endParaRPr lang="ja-JP" sz="1200" b="0" kern="100" dirty="0">
                        <a:effectLst/>
                        <a:latin typeface="Meiryo UI" panose="020B0604030504040204" pitchFamily="50" charset="-128"/>
                        <a:ea typeface="Meiryo UI" panose="020B0604030504040204" pitchFamily="50" charset="-128"/>
                      </a:endParaRPr>
                    </a:p>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保健福祉手帳</a:t>
                      </a:r>
                      <a:endParaRPr lang="ja-JP" sz="1200" b="0" kern="100" dirty="0">
                        <a:effectLst/>
                        <a:latin typeface="Meiryo UI" panose="020B0604030504040204" pitchFamily="50" charset="-128"/>
                        <a:ea typeface="Meiryo UI" panose="020B0604030504040204" pitchFamily="50" charset="-128"/>
                      </a:endParaRPr>
                    </a:p>
                    <a:p>
                      <a:pPr algn="ctr">
                        <a:lnSpc>
                          <a:spcPts val="15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rPr>
                        <a:t>所持者数</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lnSpc>
                          <a:spcPts val="1500"/>
                        </a:lnSpc>
                      </a:pPr>
                      <a:r>
                        <a:rPr lang="ja-JP" sz="1200" b="0" kern="100" dirty="0">
                          <a:solidFill>
                            <a:srgbClr val="000000"/>
                          </a:solidFill>
                          <a:effectLst/>
                          <a:latin typeface="Meiryo UI" panose="020B0604030504040204" pitchFamily="50" charset="-128"/>
                          <a:ea typeface="Meiryo UI" panose="020B0604030504040204" pitchFamily="50" charset="-128"/>
                        </a:rPr>
                        <a:t>自立支援医療</a:t>
                      </a:r>
                      <a:endParaRPr lang="ja-JP" sz="1200" b="0" kern="100" dirty="0">
                        <a:effectLst/>
                        <a:latin typeface="Meiryo UI" panose="020B0604030504040204" pitchFamily="50" charset="-128"/>
                        <a:ea typeface="Meiryo UI" panose="020B0604030504040204" pitchFamily="50" charset="-128"/>
                      </a:endParaRPr>
                    </a:p>
                    <a:p>
                      <a:pPr algn="ctr">
                        <a:lnSpc>
                          <a:spcPts val="1500"/>
                        </a:lnSpc>
                      </a:pPr>
                      <a:r>
                        <a:rPr lang="ja-JP" sz="1200" b="0" kern="100" dirty="0">
                          <a:solidFill>
                            <a:srgbClr val="000000"/>
                          </a:solidFill>
                          <a:effectLst/>
                          <a:latin typeface="Meiryo UI" panose="020B0604030504040204" pitchFamily="50" charset="-128"/>
                          <a:ea typeface="Meiryo UI" panose="020B0604030504040204" pitchFamily="50" charset="-128"/>
                        </a:rPr>
                        <a:t>（精神通院）</a:t>
                      </a:r>
                      <a:endParaRPr lang="ja-JP" sz="1200" b="0" kern="100" dirty="0">
                        <a:effectLst/>
                        <a:latin typeface="Meiryo UI" panose="020B0604030504040204" pitchFamily="50" charset="-128"/>
                        <a:ea typeface="Meiryo UI" panose="020B0604030504040204" pitchFamily="50" charset="-128"/>
                      </a:endParaRPr>
                    </a:p>
                    <a:p>
                      <a:pPr algn="ctr">
                        <a:lnSpc>
                          <a:spcPts val="1500"/>
                        </a:lnSpc>
                      </a:pPr>
                      <a:r>
                        <a:rPr lang="ja-JP" sz="1200" b="0" kern="100" dirty="0">
                          <a:solidFill>
                            <a:srgbClr val="000000"/>
                          </a:solidFill>
                          <a:effectLst/>
                          <a:latin typeface="Meiryo UI" panose="020B0604030504040204" pitchFamily="50" charset="-128"/>
                          <a:ea typeface="Meiryo UI" panose="020B0604030504040204" pitchFamily="50" charset="-128"/>
                        </a:rPr>
                        <a:t>受給者数</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extLst>
                  <a:ext uri="{0D108BD9-81ED-4DB2-BD59-A6C34878D82A}">
                    <a16:rowId xmlns:a16="http://schemas.microsoft.com/office/drawing/2014/main" val="1063595727"/>
                  </a:ext>
                </a:extLst>
              </a:tr>
              <a:tr h="324000">
                <a:tc>
                  <a:txBody>
                    <a:bodyPr/>
                    <a:lstStyle/>
                    <a:p>
                      <a:pPr algn="ctr">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rPr>
                        <a:t>令和</a:t>
                      </a:r>
                      <a:r>
                        <a:rPr lang="en-US" sz="1200" b="0" kern="100" dirty="0">
                          <a:solidFill>
                            <a:schemeClr val="tx1"/>
                          </a:solidFill>
                          <a:effectLst/>
                          <a:latin typeface="Meiryo UI" panose="020B0604030504040204" pitchFamily="50" charset="-128"/>
                          <a:ea typeface="Meiryo UI" panose="020B0604030504040204" pitchFamily="50" charset="-128"/>
                        </a:rPr>
                        <a:t>12</a:t>
                      </a:r>
                      <a:r>
                        <a:rPr lang="ja-JP" sz="1200" b="0" kern="100" dirty="0">
                          <a:solidFill>
                            <a:schemeClr val="tx1"/>
                          </a:solidFill>
                          <a:effectLst/>
                          <a:latin typeface="Meiryo UI" panose="020B0604030504040204" pitchFamily="50" charset="-128"/>
                          <a:ea typeface="Meiryo UI" panose="020B0604030504040204" pitchFamily="50" charset="-128"/>
                        </a:rPr>
                        <a:t>年</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r>
                        <a:rPr lang="en-US" sz="1200" kern="100" dirty="0">
                          <a:effectLst/>
                          <a:latin typeface="Meiryo UI" panose="020B0604030504040204" pitchFamily="50" charset="-128"/>
                          <a:ea typeface="Meiryo UI" panose="020B0604030504040204" pitchFamily="50" charset="-128"/>
                        </a:rPr>
                        <a:t>364,714</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114,800</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150,679</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238,571</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08993973"/>
                  </a:ext>
                </a:extLst>
              </a:tr>
              <a:tr h="324000">
                <a:tc>
                  <a:txBody>
                    <a:bodyPr/>
                    <a:lstStyle/>
                    <a:p>
                      <a:pPr algn="ctr">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rPr>
                        <a:t>令和</a:t>
                      </a:r>
                      <a:r>
                        <a:rPr lang="en-US" sz="1200" b="0" kern="100" dirty="0">
                          <a:solidFill>
                            <a:schemeClr val="tx1"/>
                          </a:solidFill>
                          <a:effectLst/>
                          <a:latin typeface="Meiryo UI" panose="020B0604030504040204" pitchFamily="50" charset="-128"/>
                          <a:ea typeface="Meiryo UI" panose="020B0604030504040204" pitchFamily="50" charset="-128"/>
                        </a:rPr>
                        <a:t>17</a:t>
                      </a:r>
                      <a:r>
                        <a:rPr lang="ja-JP" sz="1200" b="0" kern="100" dirty="0">
                          <a:solidFill>
                            <a:schemeClr val="tx1"/>
                          </a:solidFill>
                          <a:effectLst/>
                          <a:latin typeface="Meiryo UI" panose="020B0604030504040204" pitchFamily="50" charset="-128"/>
                          <a:ea typeface="Meiryo UI" panose="020B0604030504040204" pitchFamily="50" charset="-128"/>
                        </a:rPr>
                        <a:t>年</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r>
                        <a:rPr lang="en-US" sz="1200" kern="100" dirty="0">
                          <a:effectLst/>
                          <a:latin typeface="Meiryo UI" panose="020B0604030504040204" pitchFamily="50" charset="-128"/>
                          <a:ea typeface="Meiryo UI" panose="020B0604030504040204" pitchFamily="50" charset="-128"/>
                        </a:rPr>
                        <a:t>356,905</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129,941</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187,026</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271,649</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08281807"/>
                  </a:ext>
                </a:extLst>
              </a:tr>
              <a:tr h="324000">
                <a:tc>
                  <a:txBody>
                    <a:bodyPr/>
                    <a:lstStyle/>
                    <a:p>
                      <a:pPr algn="ctr">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rPr>
                        <a:t>令和</a:t>
                      </a:r>
                      <a:r>
                        <a:rPr lang="en-US" sz="1200" b="0" kern="100" dirty="0">
                          <a:solidFill>
                            <a:schemeClr val="tx1"/>
                          </a:solidFill>
                          <a:effectLst/>
                          <a:latin typeface="Meiryo UI" panose="020B0604030504040204" pitchFamily="50" charset="-128"/>
                          <a:ea typeface="Meiryo UI" panose="020B0604030504040204" pitchFamily="50" charset="-128"/>
                        </a:rPr>
                        <a:t>22</a:t>
                      </a:r>
                      <a:r>
                        <a:rPr lang="ja-JP" sz="1200" b="0" kern="100" dirty="0">
                          <a:solidFill>
                            <a:schemeClr val="tx1"/>
                          </a:solidFill>
                          <a:effectLst/>
                          <a:latin typeface="Meiryo UI" panose="020B0604030504040204" pitchFamily="50" charset="-128"/>
                          <a:ea typeface="Meiryo UI" panose="020B0604030504040204" pitchFamily="50" charset="-128"/>
                        </a:rPr>
                        <a:t>年</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r>
                        <a:rPr lang="en-US" sz="1200" kern="100" dirty="0">
                          <a:effectLst/>
                          <a:latin typeface="Meiryo UI" panose="020B0604030504040204" pitchFamily="50" charset="-128"/>
                          <a:ea typeface="Meiryo UI" panose="020B0604030504040204" pitchFamily="50" charset="-128"/>
                        </a:rPr>
                        <a:t>349,418</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148,436</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236,842</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sz="1200" kern="100" dirty="0">
                          <a:effectLst/>
                          <a:latin typeface="Meiryo UI" panose="020B0604030504040204" pitchFamily="50" charset="-128"/>
                          <a:ea typeface="Meiryo UI" panose="020B0604030504040204" pitchFamily="50" charset="-128"/>
                        </a:rPr>
                        <a:t>312,357</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28044720"/>
                  </a:ext>
                </a:extLst>
              </a:tr>
            </a:tbl>
          </a:graphicData>
        </a:graphic>
      </p:graphicFrame>
      <p:graphicFrame>
        <p:nvGraphicFramePr>
          <p:cNvPr id="59" name="表 58">
            <a:extLst>
              <a:ext uri="{FF2B5EF4-FFF2-40B4-BE49-F238E27FC236}">
                <a16:creationId xmlns:a16="http://schemas.microsoft.com/office/drawing/2014/main" id="{D132DD58-5312-4037-9A24-3DD997DFEFD7}"/>
              </a:ext>
            </a:extLst>
          </p:cNvPr>
          <p:cNvGraphicFramePr>
            <a:graphicFrameLocks noGrp="1"/>
          </p:cNvGraphicFramePr>
          <p:nvPr/>
        </p:nvGraphicFramePr>
        <p:xfrm>
          <a:off x="739047" y="4009384"/>
          <a:ext cx="4561233" cy="1332000"/>
        </p:xfrm>
        <a:graphic>
          <a:graphicData uri="http://schemas.openxmlformats.org/drawingml/2006/table">
            <a:tbl>
              <a:tblPr firstRow="1" firstCol="1" bandRow="1">
                <a:tableStyleId>{93296810-A885-4BE3-A3E7-6D5BEEA58F35}</a:tableStyleId>
              </a:tblPr>
              <a:tblGrid>
                <a:gridCol w="889233">
                  <a:extLst>
                    <a:ext uri="{9D8B030D-6E8A-4147-A177-3AD203B41FA5}">
                      <a16:colId xmlns:a16="http://schemas.microsoft.com/office/drawing/2014/main" val="4292101447"/>
                    </a:ext>
                  </a:extLst>
                </a:gridCol>
                <a:gridCol w="1224000">
                  <a:extLst>
                    <a:ext uri="{9D8B030D-6E8A-4147-A177-3AD203B41FA5}">
                      <a16:colId xmlns:a16="http://schemas.microsoft.com/office/drawing/2014/main" val="3267495417"/>
                    </a:ext>
                  </a:extLst>
                </a:gridCol>
                <a:gridCol w="1224000">
                  <a:extLst>
                    <a:ext uri="{9D8B030D-6E8A-4147-A177-3AD203B41FA5}">
                      <a16:colId xmlns:a16="http://schemas.microsoft.com/office/drawing/2014/main" val="1683183500"/>
                    </a:ext>
                  </a:extLst>
                </a:gridCol>
                <a:gridCol w="1224000">
                  <a:extLst>
                    <a:ext uri="{9D8B030D-6E8A-4147-A177-3AD203B41FA5}">
                      <a16:colId xmlns:a16="http://schemas.microsoft.com/office/drawing/2014/main" val="724907723"/>
                    </a:ext>
                  </a:extLst>
                </a:gridCol>
              </a:tblGrid>
              <a:tr h="684000">
                <a:tc>
                  <a:txBody>
                    <a:body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ts val="15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需要推計①</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lnSpc>
                          <a:spcPts val="1500"/>
                        </a:lnSpc>
                        <a:spcAft>
                          <a:spcPts val="0"/>
                        </a:spcAft>
                      </a:pPr>
                      <a:r>
                        <a:rPr lang="ja-JP" altLang="en-US" sz="1200" b="0" kern="100" dirty="0">
                          <a:solidFill>
                            <a:srgbClr val="000000"/>
                          </a:solidFill>
                          <a:effectLst/>
                          <a:latin typeface="Meiryo UI" panose="020B0604030504040204" pitchFamily="50" charset="-128"/>
                          <a:ea typeface="Meiryo UI" panose="020B0604030504040204" pitchFamily="50" charset="-128"/>
                        </a:rPr>
                        <a:t>供給推計②</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lnSpc>
                          <a:spcPts val="1500"/>
                        </a:lnSpc>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（需要ギャップ）</a:t>
                      </a:r>
                      <a:endPar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500"/>
                        </a:lnSpc>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①－②</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extLst>
                  <a:ext uri="{0D108BD9-81ED-4DB2-BD59-A6C34878D82A}">
                    <a16:rowId xmlns:a16="http://schemas.microsoft.com/office/drawing/2014/main" val="1063595727"/>
                  </a:ext>
                </a:extLst>
              </a:tr>
              <a:tr h="324000">
                <a:tc>
                  <a:txBody>
                    <a:bodyPr/>
                    <a:lstStyle/>
                    <a:p>
                      <a:pPr algn="ctr">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rPr>
                        <a:t>令和</a:t>
                      </a:r>
                      <a:r>
                        <a:rPr lang="ja-JP" altLang="en-US" sz="1200" b="0" kern="100" dirty="0">
                          <a:solidFill>
                            <a:schemeClr val="tx1"/>
                          </a:solidFill>
                          <a:effectLst/>
                          <a:latin typeface="Meiryo UI" panose="020B0604030504040204" pitchFamily="50" charset="-128"/>
                          <a:ea typeface="Meiryo UI" panose="020B0604030504040204" pitchFamily="50" charset="-128"/>
                        </a:rPr>
                        <a:t>８</a:t>
                      </a:r>
                      <a:r>
                        <a:rPr lang="ja-JP" sz="1200" b="0" kern="100" dirty="0">
                          <a:solidFill>
                            <a:schemeClr val="tx1"/>
                          </a:solidFill>
                          <a:effectLst/>
                          <a:latin typeface="Meiryo UI" panose="020B0604030504040204" pitchFamily="50" charset="-128"/>
                          <a:ea typeface="Meiryo UI" panose="020B0604030504040204" pitchFamily="50" charset="-128"/>
                        </a:rPr>
                        <a:t>年</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r>
                        <a:rPr lang="en-US" altLang="ja-JP" sz="1200" kern="100" dirty="0">
                          <a:effectLst/>
                          <a:latin typeface="Meiryo UI" panose="020B0604030504040204" pitchFamily="50" charset="-128"/>
                          <a:ea typeface="Meiryo UI" panose="020B0604030504040204" pitchFamily="50" charset="-128"/>
                        </a:rPr>
                        <a:t>215</a:t>
                      </a:r>
                      <a:r>
                        <a:rPr lang="en-US" sz="1200" kern="100" dirty="0">
                          <a:effectLst/>
                          <a:latin typeface="Meiryo UI" panose="020B0604030504040204" pitchFamily="50" charset="-128"/>
                          <a:ea typeface="Meiryo UI" panose="020B0604030504040204" pitchFamily="50" charset="-128"/>
                        </a:rPr>
                        <a:t>,</a:t>
                      </a:r>
                      <a:r>
                        <a:rPr lang="en-US" altLang="ja-JP" sz="1200" kern="100" dirty="0">
                          <a:effectLst/>
                          <a:latin typeface="Meiryo UI" panose="020B0604030504040204" pitchFamily="50" charset="-128"/>
                          <a:ea typeface="Meiryo UI" panose="020B0604030504040204" pitchFamily="50" charset="-128"/>
                        </a:rPr>
                        <a:t>481</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200" kern="100" dirty="0">
                          <a:effectLst/>
                          <a:latin typeface="Meiryo UI" panose="020B0604030504040204" pitchFamily="50" charset="-128"/>
                          <a:ea typeface="Meiryo UI" panose="020B0604030504040204" pitchFamily="50" charset="-128"/>
                        </a:rPr>
                        <a:t>191</a:t>
                      </a:r>
                      <a:r>
                        <a:rPr lang="en-US" sz="1200" kern="100" dirty="0">
                          <a:effectLst/>
                          <a:latin typeface="Meiryo UI" panose="020B0604030504040204" pitchFamily="50" charset="-128"/>
                          <a:ea typeface="Meiryo UI" panose="020B0604030504040204" pitchFamily="50" charset="-128"/>
                        </a:rPr>
                        <a:t>,</a:t>
                      </a:r>
                      <a:r>
                        <a:rPr lang="en-US" altLang="ja-JP" sz="1200" kern="100" dirty="0">
                          <a:effectLst/>
                          <a:latin typeface="Meiryo UI" panose="020B0604030504040204" pitchFamily="50" charset="-128"/>
                          <a:ea typeface="Meiryo UI" panose="020B0604030504040204" pitchFamily="50" charset="-128"/>
                        </a:rPr>
                        <a:t>186</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200" kern="100" dirty="0">
                          <a:effectLst/>
                          <a:latin typeface="Meiryo UI" panose="020B0604030504040204" pitchFamily="50" charset="-128"/>
                          <a:ea typeface="Meiryo UI" panose="020B0604030504040204" pitchFamily="50" charset="-128"/>
                        </a:rPr>
                        <a:t>24</a:t>
                      </a:r>
                      <a:r>
                        <a:rPr lang="en-US" sz="1200" kern="100" dirty="0">
                          <a:effectLst/>
                          <a:latin typeface="Meiryo UI" panose="020B0604030504040204" pitchFamily="50" charset="-128"/>
                          <a:ea typeface="Meiryo UI" panose="020B0604030504040204" pitchFamily="50" charset="-128"/>
                        </a:rPr>
                        <a:t>,</a:t>
                      </a:r>
                      <a:r>
                        <a:rPr lang="en-US" altLang="ja-JP" sz="1200" kern="100" dirty="0">
                          <a:effectLst/>
                          <a:latin typeface="Meiryo UI" panose="020B0604030504040204" pitchFamily="50" charset="-128"/>
                          <a:ea typeface="Meiryo UI" panose="020B0604030504040204" pitchFamily="50" charset="-128"/>
                        </a:rPr>
                        <a:t>294</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08993973"/>
                  </a:ext>
                </a:extLst>
              </a:tr>
              <a:tr h="324000">
                <a:tc>
                  <a:txBody>
                    <a:bodyPr/>
                    <a:lstStyle/>
                    <a:p>
                      <a:pPr algn="ctr">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rPr>
                        <a:t>令和</a:t>
                      </a:r>
                      <a:r>
                        <a:rPr lang="en-US" altLang="ja-JP" sz="1200" b="0" kern="100" dirty="0">
                          <a:solidFill>
                            <a:schemeClr val="tx1"/>
                          </a:solidFill>
                          <a:effectLst/>
                          <a:latin typeface="Meiryo UI" panose="020B0604030504040204" pitchFamily="50" charset="-128"/>
                          <a:ea typeface="Meiryo UI" panose="020B0604030504040204" pitchFamily="50" charset="-128"/>
                        </a:rPr>
                        <a:t>12</a:t>
                      </a:r>
                      <a:r>
                        <a:rPr lang="ja-JP" sz="1200" b="0" kern="100" dirty="0">
                          <a:solidFill>
                            <a:schemeClr val="tx1"/>
                          </a:solidFill>
                          <a:effectLst/>
                          <a:latin typeface="Meiryo UI" panose="020B0604030504040204" pitchFamily="50" charset="-128"/>
                          <a:ea typeface="Meiryo UI" panose="020B0604030504040204" pitchFamily="50" charset="-128"/>
                        </a:rPr>
                        <a:t>年</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6">
                        <a:lumMod val="60000"/>
                        <a:lumOff val="40000"/>
                      </a:schemeClr>
                    </a:solidFill>
                  </a:tcPr>
                </a:tc>
                <a:tc>
                  <a:txBody>
                    <a:bodyPr/>
                    <a:lstStyle/>
                    <a:p>
                      <a:pPr algn="ctr"/>
                      <a:r>
                        <a:rPr lang="en-US" altLang="ja-JP" sz="1200" kern="100" dirty="0">
                          <a:effectLst/>
                          <a:latin typeface="Meiryo UI" panose="020B0604030504040204" pitchFamily="50" charset="-128"/>
                          <a:ea typeface="Meiryo UI" panose="020B0604030504040204" pitchFamily="50" charset="-128"/>
                        </a:rPr>
                        <a:t>228</a:t>
                      </a:r>
                      <a:r>
                        <a:rPr lang="en-US" sz="1200" kern="100" dirty="0">
                          <a:effectLst/>
                          <a:latin typeface="Meiryo UI" panose="020B0604030504040204" pitchFamily="50" charset="-128"/>
                          <a:ea typeface="Meiryo UI" panose="020B0604030504040204" pitchFamily="50" charset="-128"/>
                        </a:rPr>
                        <a:t>,</a:t>
                      </a:r>
                      <a:r>
                        <a:rPr lang="en-US" altLang="ja-JP" sz="1200" kern="100" dirty="0">
                          <a:effectLst/>
                          <a:latin typeface="Meiryo UI" panose="020B0604030504040204" pitchFamily="50" charset="-128"/>
                          <a:ea typeface="Meiryo UI" panose="020B0604030504040204" pitchFamily="50" charset="-128"/>
                        </a:rPr>
                        <a:t>788</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200" kern="100" dirty="0">
                          <a:effectLst/>
                          <a:latin typeface="Meiryo UI" panose="020B0604030504040204" pitchFamily="50" charset="-128"/>
                          <a:ea typeface="Meiryo UI" panose="020B0604030504040204" pitchFamily="50" charset="-128"/>
                        </a:rPr>
                        <a:t>188</a:t>
                      </a:r>
                      <a:r>
                        <a:rPr lang="en-US" sz="1200" kern="100" dirty="0">
                          <a:effectLst/>
                          <a:latin typeface="Meiryo UI" panose="020B0604030504040204" pitchFamily="50" charset="-128"/>
                          <a:ea typeface="Meiryo UI" panose="020B0604030504040204" pitchFamily="50" charset="-128"/>
                        </a:rPr>
                        <a:t>,</a:t>
                      </a:r>
                      <a:r>
                        <a:rPr lang="en-US" altLang="ja-JP" sz="1200" kern="100" dirty="0">
                          <a:effectLst/>
                          <a:latin typeface="Meiryo UI" panose="020B0604030504040204" pitchFamily="50" charset="-128"/>
                          <a:ea typeface="Meiryo UI" panose="020B0604030504040204" pitchFamily="50" charset="-128"/>
                        </a:rPr>
                        <a:t>134</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200" kern="100" dirty="0">
                          <a:effectLst/>
                          <a:latin typeface="Meiryo UI" panose="020B0604030504040204" pitchFamily="50" charset="-128"/>
                          <a:ea typeface="Meiryo UI" panose="020B0604030504040204" pitchFamily="50" charset="-128"/>
                        </a:rPr>
                        <a:t>40</a:t>
                      </a:r>
                      <a:r>
                        <a:rPr lang="en-US" sz="1200" kern="100" dirty="0">
                          <a:effectLst/>
                          <a:latin typeface="Meiryo UI" panose="020B0604030504040204" pitchFamily="50" charset="-128"/>
                          <a:ea typeface="Meiryo UI" panose="020B0604030504040204" pitchFamily="50" charset="-128"/>
                        </a:rPr>
                        <a:t>,</a:t>
                      </a:r>
                      <a:r>
                        <a:rPr lang="en-US" altLang="ja-JP" sz="1200" kern="100" dirty="0">
                          <a:effectLst/>
                          <a:latin typeface="Meiryo UI" panose="020B0604030504040204" pitchFamily="50" charset="-128"/>
                          <a:ea typeface="Meiryo UI" panose="020B0604030504040204" pitchFamily="50" charset="-128"/>
                        </a:rPr>
                        <a:t>654</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08281807"/>
                  </a:ext>
                </a:extLst>
              </a:tr>
            </a:tbl>
          </a:graphicData>
        </a:graphic>
      </p:graphicFrame>
      <p:sp>
        <p:nvSpPr>
          <p:cNvPr id="60" name="Text Box 17" descr="テキスト ボックス: ●地域共生社会の実現に向けて改正された社会福祉法を踏まえ、包括的な支援体制整備や地域づくり等を進める市町村の取組を支援すること等により、府内の地域福祉の推進を図る。&#10;●第4期計画では、多様な地域生活課題に対応するため、従来の取組に加え、高齢や障がい等の福祉サービスや教育・医療等の他分野との連携及び公民協働を一層進めることにより、孤立の防止や制度の狭間を埋めるなど地域福祉のセーフティネットの充実・強化に取り組む。&#10;【地域福祉推進に向けた原則】&#10;1 人権の尊重と住民主体の福祉活動&#10;2 ソーシャル・インクルージョン&#10;3 ノーマライゼーション&#10;【計画策定の基本視点】&#10;1 複合化・複雑化した地域生活課題への対応&#10;2 「だれもが暮らしやすい」地域づくりの推進&#10;3 地域実情に応じた地域福祉の推進&#10;">
            <a:extLst>
              <a:ext uri="{FF2B5EF4-FFF2-40B4-BE49-F238E27FC236}">
                <a16:creationId xmlns:a16="http://schemas.microsoft.com/office/drawing/2014/main" id="{4F5BE273-F534-432D-9551-B7331BF47AE3}"/>
              </a:ext>
            </a:extLst>
          </p:cNvPr>
          <p:cNvSpPr txBox="1">
            <a:spLocks noChangeArrowheads="1"/>
          </p:cNvSpPr>
          <p:nvPr/>
        </p:nvSpPr>
        <p:spPr bwMode="gray">
          <a:xfrm>
            <a:off x="4377009" y="3809559"/>
            <a:ext cx="1080000" cy="204763"/>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（単位：人）</a:t>
            </a:r>
            <a:endPar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1" name="テキスト ボックス 60">
            <a:extLst>
              <a:ext uri="{FF2B5EF4-FFF2-40B4-BE49-F238E27FC236}">
                <a16:creationId xmlns:a16="http://schemas.microsoft.com/office/drawing/2014/main" id="{641E2527-48D7-45C5-BE87-1158DF1203FA}"/>
              </a:ext>
            </a:extLst>
          </p:cNvPr>
          <p:cNvSpPr txBox="1"/>
          <p:nvPr/>
        </p:nvSpPr>
        <p:spPr>
          <a:xfrm>
            <a:off x="744141" y="5451808"/>
            <a:ext cx="4386540" cy="57708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厚生労働省「介護人材需給推計ワークシート」により算出。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端数処理の関係上、①及び②の差と需給ギャップに差異が生じる場合あり。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推計時点における理論値。 </a:t>
            </a:r>
          </a:p>
        </p:txBody>
      </p:sp>
      <p:sp>
        <p:nvSpPr>
          <p:cNvPr id="7" name="テキスト ボックス 6">
            <a:extLst>
              <a:ext uri="{FF2B5EF4-FFF2-40B4-BE49-F238E27FC236}">
                <a16:creationId xmlns:a16="http://schemas.microsoft.com/office/drawing/2014/main" id="{D2B996B0-3501-43EA-899E-5F5309451322}"/>
              </a:ext>
            </a:extLst>
          </p:cNvPr>
          <p:cNvSpPr txBox="1"/>
          <p:nvPr/>
        </p:nvSpPr>
        <p:spPr>
          <a:xfrm>
            <a:off x="392292" y="582889"/>
            <a:ext cx="11555711" cy="116955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平成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29</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年</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11</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月、少子高齢化の進展により深刻化する人材の不足に対応するため「大阪府介護・福祉人材確保戦略」を策定。</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　令和５年３月に、その後の人材確保状況や国制度の改正を踏まえ見直しを行い、現行の「大阪府介護・福祉人材確保戦略</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2023</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（取組期間は令和５年度～令和９年度の５年間）を公表。</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a:t>
            </a: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今年度、介護・福祉人材をとりまく環境が大きく変動してきたこと、また、現行戦略の中間年度であることから、大阪府介護・福祉人材確保戦略検討分科会</a:t>
            </a:r>
            <a:endParaRPr kumimoji="0" lang="en-US" altLang="ja-JP"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　</a:t>
            </a: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において有識者等からご意見をいただき、中間見直しを実施。</a:t>
            </a:r>
          </a:p>
        </p:txBody>
      </p:sp>
      <p:sp>
        <p:nvSpPr>
          <p:cNvPr id="12" name="正方形/長方形 11">
            <a:extLst>
              <a:ext uri="{FF2B5EF4-FFF2-40B4-BE49-F238E27FC236}">
                <a16:creationId xmlns:a16="http://schemas.microsoft.com/office/drawing/2014/main" id="{F718E3A3-918D-4952-A062-A71F9826A8A1}"/>
              </a:ext>
            </a:extLst>
          </p:cNvPr>
          <p:cNvSpPr/>
          <p:nvPr/>
        </p:nvSpPr>
        <p:spPr>
          <a:xfrm>
            <a:off x="226041" y="500008"/>
            <a:ext cx="11831418" cy="1365530"/>
          </a:xfrm>
          <a:prstGeom prst="rect">
            <a:avLst/>
          </a:prstGeom>
          <a:no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7" name="正方形/長方形 66">
            <a:extLst>
              <a:ext uri="{FF2B5EF4-FFF2-40B4-BE49-F238E27FC236}">
                <a16:creationId xmlns:a16="http://schemas.microsoft.com/office/drawing/2014/main" id="{614595A4-9ACE-4A17-A0F7-42BDBB354F19}"/>
              </a:ext>
            </a:extLst>
          </p:cNvPr>
          <p:cNvSpPr/>
          <p:nvPr/>
        </p:nvSpPr>
        <p:spPr>
          <a:xfrm>
            <a:off x="5998953" y="3532710"/>
            <a:ext cx="6058506" cy="26140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正方形/長方形 71">
            <a:extLst>
              <a:ext uri="{FF2B5EF4-FFF2-40B4-BE49-F238E27FC236}">
                <a16:creationId xmlns:a16="http://schemas.microsoft.com/office/drawing/2014/main" id="{F27B7479-18E5-4D13-8E44-96C4E30247E7}"/>
              </a:ext>
            </a:extLst>
          </p:cNvPr>
          <p:cNvSpPr/>
          <p:nvPr/>
        </p:nvSpPr>
        <p:spPr>
          <a:xfrm>
            <a:off x="9714016" y="5840528"/>
            <a:ext cx="2675073" cy="3210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（出典）第</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次大阪府障がい者計画</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3" name="Text Box 17" descr="テキスト ボックス: ●地域共生社会の実現に向けて改正された社会福祉法を踏まえ、包括的な支援体制整備や地域づくり等を進める市町村の取組を支援すること等により、府内の地域福祉の推進を図る。&#10;●第4期計画では、多様な地域生活課題に対応するため、従来の取組に加え、高齢や障がい等の福祉サービスや教育・医療等の他分野との連携及び公民協働を一層進めることにより、孤立の防止や制度の狭間を埋めるなど地域福祉のセーフティネットの充実・強化に取り組む。&#10;【地域福祉推進に向けた原則】&#10;1 人権の尊重と住民主体の福祉活動&#10;2 ソーシャル・インクルージョン&#10;3 ノーマライゼーション&#10;【計画策定の基本視点】&#10;1 複合化・複雑化した地域生活課題への対応&#10;2 「だれもが暮らしやすい」地域づくりの推進&#10;3 地域実情に応じた地域福祉の推進&#10;">
            <a:extLst>
              <a:ext uri="{FF2B5EF4-FFF2-40B4-BE49-F238E27FC236}">
                <a16:creationId xmlns:a16="http://schemas.microsoft.com/office/drawing/2014/main" id="{EED37F1D-B650-450D-BCCC-3CAB93E765B1}"/>
              </a:ext>
            </a:extLst>
          </p:cNvPr>
          <p:cNvSpPr txBox="1">
            <a:spLocks noChangeArrowheads="1"/>
          </p:cNvSpPr>
          <p:nvPr/>
        </p:nvSpPr>
        <p:spPr bwMode="gray">
          <a:xfrm>
            <a:off x="10719336" y="3787622"/>
            <a:ext cx="1080000" cy="204763"/>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（単位：人）</a:t>
            </a:r>
            <a:endPar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35" name="表 3">
            <a:extLst>
              <a:ext uri="{FF2B5EF4-FFF2-40B4-BE49-F238E27FC236}">
                <a16:creationId xmlns:a16="http://schemas.microsoft.com/office/drawing/2014/main" id="{F4B1F592-95A8-4577-8E7F-8C5FE90A76F2}"/>
              </a:ext>
            </a:extLst>
          </p:cNvPr>
          <p:cNvGraphicFramePr>
            <a:graphicFrameLocks noGrp="1"/>
          </p:cNvGraphicFramePr>
          <p:nvPr/>
        </p:nvGraphicFramePr>
        <p:xfrm>
          <a:off x="3026014" y="6818961"/>
          <a:ext cx="6480000" cy="922320"/>
        </p:xfrm>
        <a:graphic>
          <a:graphicData uri="http://schemas.openxmlformats.org/drawingml/2006/table">
            <a:tbl>
              <a:tblPr firstRow="1" bandRow="1">
                <a:tableStyleId>{93296810-A885-4BE3-A3E7-6D5BEEA58F35}</a:tableStyleId>
              </a:tblPr>
              <a:tblGrid>
                <a:gridCol w="1440000">
                  <a:extLst>
                    <a:ext uri="{9D8B030D-6E8A-4147-A177-3AD203B41FA5}">
                      <a16:colId xmlns:a16="http://schemas.microsoft.com/office/drawing/2014/main" val="3081330583"/>
                    </a:ext>
                  </a:extLst>
                </a:gridCol>
                <a:gridCol w="1008000">
                  <a:extLst>
                    <a:ext uri="{9D8B030D-6E8A-4147-A177-3AD203B41FA5}">
                      <a16:colId xmlns:a16="http://schemas.microsoft.com/office/drawing/2014/main" val="2328530111"/>
                    </a:ext>
                  </a:extLst>
                </a:gridCol>
                <a:gridCol w="1008000">
                  <a:extLst>
                    <a:ext uri="{9D8B030D-6E8A-4147-A177-3AD203B41FA5}">
                      <a16:colId xmlns:a16="http://schemas.microsoft.com/office/drawing/2014/main" val="1025598075"/>
                    </a:ext>
                  </a:extLst>
                </a:gridCol>
                <a:gridCol w="1008000">
                  <a:extLst>
                    <a:ext uri="{9D8B030D-6E8A-4147-A177-3AD203B41FA5}">
                      <a16:colId xmlns:a16="http://schemas.microsoft.com/office/drawing/2014/main" val="1574346035"/>
                    </a:ext>
                  </a:extLst>
                </a:gridCol>
                <a:gridCol w="1008000">
                  <a:extLst>
                    <a:ext uri="{9D8B030D-6E8A-4147-A177-3AD203B41FA5}">
                      <a16:colId xmlns:a16="http://schemas.microsoft.com/office/drawing/2014/main" val="506507527"/>
                    </a:ext>
                  </a:extLst>
                </a:gridCol>
                <a:gridCol w="1008000">
                  <a:extLst>
                    <a:ext uri="{9D8B030D-6E8A-4147-A177-3AD203B41FA5}">
                      <a16:colId xmlns:a16="http://schemas.microsoft.com/office/drawing/2014/main" val="1259087559"/>
                    </a:ext>
                  </a:extLst>
                </a:gridCol>
              </a:tblGrid>
              <a:tr h="252000">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Ｒ７年度</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Ｒ８年度</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Ｒ９年度</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a:t>
                      </a:r>
                      <a:r>
                        <a:rPr kumimoji="1" lang="en-US" altLang="ja-JP" sz="1200" b="0" dirty="0">
                          <a:solidFill>
                            <a:schemeClr val="tx1"/>
                          </a:solidFill>
                          <a:latin typeface="Meiryo UI" panose="020B0604030504040204" pitchFamily="50" charset="-128"/>
                          <a:ea typeface="Meiryo UI" panose="020B0604030504040204" pitchFamily="50" charset="-128"/>
                        </a:rPr>
                        <a:t>10</a:t>
                      </a:r>
                      <a:r>
                        <a:rPr kumimoji="1" lang="ja-JP" altLang="en-US" sz="1200" b="0" dirty="0">
                          <a:solidFill>
                            <a:schemeClr val="tx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a:t>
                      </a:r>
                      <a:r>
                        <a:rPr kumimoji="1" lang="en-US" altLang="ja-JP" sz="1200" b="0" dirty="0">
                          <a:solidFill>
                            <a:schemeClr val="tx1"/>
                          </a:solidFill>
                          <a:latin typeface="Meiryo UI" panose="020B0604030504040204" pitchFamily="50" charset="-128"/>
                          <a:ea typeface="Meiryo UI" panose="020B0604030504040204" pitchFamily="50" charset="-128"/>
                        </a:rPr>
                        <a:t>11</a:t>
                      </a:r>
                      <a:r>
                        <a:rPr kumimoji="1" lang="ja-JP" altLang="en-US" sz="1200" b="0" dirty="0">
                          <a:solidFill>
                            <a:schemeClr val="tx1"/>
                          </a:solidFill>
                          <a:latin typeface="Meiryo UI" panose="020B0604030504040204" pitchFamily="50" charset="-128"/>
                          <a:ea typeface="Meiryo UI" panose="020B0604030504040204" pitchFamily="50" charset="-128"/>
                        </a:rPr>
                        <a:t>年度</a:t>
                      </a:r>
                    </a:p>
                  </a:txBody>
                  <a:tcPr anchor="ctr"/>
                </a:tc>
                <a:extLst>
                  <a:ext uri="{0D108BD9-81ED-4DB2-BD59-A6C34878D82A}">
                    <a16:rowId xmlns:a16="http://schemas.microsoft.com/office/drawing/2014/main" val="3152955952"/>
                  </a:ext>
                </a:extLst>
              </a:tr>
              <a:tr h="360000">
                <a:tc>
                  <a:txBody>
                    <a:bodyPr/>
                    <a:lstStyle/>
                    <a:p>
                      <a:pPr algn="ctr"/>
                      <a:r>
                        <a:rPr kumimoji="1" lang="ja-JP" altLang="en-US" sz="1200" dirty="0">
                          <a:latin typeface="Meiryo UI" panose="020B0604030504040204" pitchFamily="50" charset="-128"/>
                          <a:ea typeface="Meiryo UI" panose="020B0604030504040204" pitchFamily="50" charset="-128"/>
                        </a:rPr>
                        <a:t>保育教諭・保育士</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38,886</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40,007</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41,128</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42,250</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43,371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55338955"/>
                  </a:ext>
                </a:extLst>
              </a:tr>
              <a:tr h="288000">
                <a:tc>
                  <a:txBody>
                    <a:bodyPr/>
                    <a:lstStyle/>
                    <a:p>
                      <a:pPr algn="ctr"/>
                      <a:r>
                        <a:rPr kumimoji="1" lang="ja-JP" altLang="en-US" sz="1200" dirty="0">
                          <a:latin typeface="Meiryo UI" panose="020B0604030504040204" pitchFamily="50" charset="-128"/>
                          <a:ea typeface="Meiryo UI" panose="020B0604030504040204" pitchFamily="50" charset="-128"/>
                        </a:rPr>
                        <a:t>幼稚園教諭</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5,613</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5,565</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5,518</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5,471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5,425</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62843629"/>
                  </a:ext>
                </a:extLst>
              </a:tr>
            </a:tbl>
          </a:graphicData>
        </a:graphic>
      </p:graphicFrame>
      <p:graphicFrame>
        <p:nvGraphicFramePr>
          <p:cNvPr id="37" name="表 3">
            <a:extLst>
              <a:ext uri="{FF2B5EF4-FFF2-40B4-BE49-F238E27FC236}">
                <a16:creationId xmlns:a16="http://schemas.microsoft.com/office/drawing/2014/main" id="{E8037EE3-850E-440A-BA8E-B06D351B1478}"/>
              </a:ext>
            </a:extLst>
          </p:cNvPr>
          <p:cNvGraphicFramePr>
            <a:graphicFrameLocks noGrp="1"/>
          </p:cNvGraphicFramePr>
          <p:nvPr/>
        </p:nvGraphicFramePr>
        <p:xfrm>
          <a:off x="3008577" y="8070073"/>
          <a:ext cx="6480000" cy="933160"/>
        </p:xfrm>
        <a:graphic>
          <a:graphicData uri="http://schemas.openxmlformats.org/drawingml/2006/table">
            <a:tbl>
              <a:tblPr firstRow="1" bandRow="1">
                <a:tableStyleId>{93296810-A885-4BE3-A3E7-6D5BEEA58F35}</a:tableStyleId>
              </a:tblPr>
              <a:tblGrid>
                <a:gridCol w="1440000">
                  <a:extLst>
                    <a:ext uri="{9D8B030D-6E8A-4147-A177-3AD203B41FA5}">
                      <a16:colId xmlns:a16="http://schemas.microsoft.com/office/drawing/2014/main" val="3081330583"/>
                    </a:ext>
                  </a:extLst>
                </a:gridCol>
                <a:gridCol w="1008000">
                  <a:extLst>
                    <a:ext uri="{9D8B030D-6E8A-4147-A177-3AD203B41FA5}">
                      <a16:colId xmlns:a16="http://schemas.microsoft.com/office/drawing/2014/main" val="2328530111"/>
                    </a:ext>
                  </a:extLst>
                </a:gridCol>
                <a:gridCol w="1008000">
                  <a:extLst>
                    <a:ext uri="{9D8B030D-6E8A-4147-A177-3AD203B41FA5}">
                      <a16:colId xmlns:a16="http://schemas.microsoft.com/office/drawing/2014/main" val="1025598075"/>
                    </a:ext>
                  </a:extLst>
                </a:gridCol>
                <a:gridCol w="1008000">
                  <a:extLst>
                    <a:ext uri="{9D8B030D-6E8A-4147-A177-3AD203B41FA5}">
                      <a16:colId xmlns:a16="http://schemas.microsoft.com/office/drawing/2014/main" val="1574346035"/>
                    </a:ext>
                  </a:extLst>
                </a:gridCol>
                <a:gridCol w="1008000">
                  <a:extLst>
                    <a:ext uri="{9D8B030D-6E8A-4147-A177-3AD203B41FA5}">
                      <a16:colId xmlns:a16="http://schemas.microsoft.com/office/drawing/2014/main" val="506507527"/>
                    </a:ext>
                  </a:extLst>
                </a:gridCol>
                <a:gridCol w="1008000">
                  <a:extLst>
                    <a:ext uri="{9D8B030D-6E8A-4147-A177-3AD203B41FA5}">
                      <a16:colId xmlns:a16="http://schemas.microsoft.com/office/drawing/2014/main" val="1259087559"/>
                    </a:ext>
                  </a:extLst>
                </a:gridCol>
              </a:tblGrid>
              <a:tr h="252000">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Ｒ７年度</a:t>
                      </a:r>
                    </a:p>
                  </a:txBody>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Ｒ８年度</a:t>
                      </a:r>
                    </a:p>
                  </a:txBody>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Ｒ９年度</a:t>
                      </a:r>
                    </a:p>
                  </a:txBody>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a:t>
                      </a:r>
                      <a:r>
                        <a:rPr kumimoji="1" lang="en-US" altLang="ja-JP" sz="1200" b="0" dirty="0">
                          <a:solidFill>
                            <a:schemeClr val="tx1"/>
                          </a:solidFill>
                          <a:latin typeface="Meiryo UI" panose="020B0604030504040204" pitchFamily="50" charset="-128"/>
                          <a:ea typeface="Meiryo UI" panose="020B0604030504040204" pitchFamily="50" charset="-128"/>
                        </a:rPr>
                        <a:t>10</a:t>
                      </a:r>
                      <a:r>
                        <a:rPr kumimoji="1" lang="ja-JP" altLang="en-US" sz="1200" b="0" dirty="0">
                          <a:solidFill>
                            <a:schemeClr val="tx1"/>
                          </a:solidFill>
                          <a:latin typeface="Meiryo UI" panose="020B0604030504040204" pitchFamily="50" charset="-128"/>
                          <a:ea typeface="Meiryo UI" panose="020B0604030504040204" pitchFamily="50" charset="-128"/>
                        </a:rPr>
                        <a:t>年度</a:t>
                      </a:r>
                    </a:p>
                  </a:txBody>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Ｒ</a:t>
                      </a:r>
                      <a:r>
                        <a:rPr kumimoji="1" lang="en-US" altLang="ja-JP" sz="1200" b="0" dirty="0">
                          <a:solidFill>
                            <a:schemeClr val="tx1"/>
                          </a:solidFill>
                          <a:latin typeface="Meiryo UI" panose="020B0604030504040204" pitchFamily="50" charset="-128"/>
                          <a:ea typeface="Meiryo UI" panose="020B0604030504040204" pitchFamily="50" charset="-128"/>
                        </a:rPr>
                        <a:t>11</a:t>
                      </a:r>
                      <a:r>
                        <a:rPr kumimoji="1" lang="ja-JP" altLang="en-US" sz="1200" b="0" dirty="0">
                          <a:solidFill>
                            <a:schemeClr val="tx1"/>
                          </a:solidFill>
                          <a:latin typeface="Meiryo UI" panose="020B0604030504040204" pitchFamily="50" charset="-128"/>
                          <a:ea typeface="Meiryo UI" panose="020B0604030504040204" pitchFamily="50" charset="-128"/>
                        </a:rPr>
                        <a:t>年度</a:t>
                      </a:r>
                    </a:p>
                  </a:txBody>
                  <a:tcPr/>
                </a:tc>
                <a:extLst>
                  <a:ext uri="{0D108BD9-81ED-4DB2-BD59-A6C34878D82A}">
                    <a16:rowId xmlns:a16="http://schemas.microsoft.com/office/drawing/2014/main" val="3152955952"/>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保育教諭・保育士</a:t>
                      </a: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-3,651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-2,909</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-2,279</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-1,333</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-469</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55338955"/>
                  </a:ext>
                </a:extLst>
              </a:tr>
              <a:tr h="288000">
                <a:tc>
                  <a:txBody>
                    <a:bodyPr/>
                    <a:lstStyle/>
                    <a:p>
                      <a:pPr algn="ctr"/>
                      <a:r>
                        <a:rPr kumimoji="1" lang="ja-JP" altLang="en-US" sz="1200" dirty="0">
                          <a:latin typeface="Meiryo UI" panose="020B0604030504040204" pitchFamily="50" charset="-128"/>
                          <a:ea typeface="Meiryo UI" panose="020B0604030504040204" pitchFamily="50" charset="-128"/>
                        </a:rPr>
                        <a:t>幼稚園教諭</a:t>
                      </a: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196</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551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838</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1,127</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200" dirty="0">
                          <a:solidFill>
                            <a:schemeClr val="tx1"/>
                          </a:solidFill>
                          <a:latin typeface="Meiryo UI" panose="020B0604030504040204" pitchFamily="50" charset="-128"/>
                          <a:ea typeface="Meiryo UI" panose="020B0604030504040204" pitchFamily="50" charset="-128"/>
                        </a:rPr>
                        <a:t>1,336</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62843629"/>
                  </a:ext>
                </a:extLst>
              </a:tr>
            </a:tbl>
          </a:graphicData>
        </a:graphic>
      </p:graphicFrame>
      <p:sp>
        <p:nvSpPr>
          <p:cNvPr id="39" name="テキスト ボックス 38">
            <a:extLst>
              <a:ext uri="{FF2B5EF4-FFF2-40B4-BE49-F238E27FC236}">
                <a16:creationId xmlns:a16="http://schemas.microsoft.com/office/drawing/2014/main" id="{6C578161-86F3-4FCB-BFAD-5C4D93EC2F47}"/>
              </a:ext>
            </a:extLst>
          </p:cNvPr>
          <p:cNvSpPr txBox="1"/>
          <p:nvPr/>
        </p:nvSpPr>
        <p:spPr>
          <a:xfrm>
            <a:off x="2927968" y="9067117"/>
            <a:ext cx="5400000" cy="57708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保育教諭・保育士については配置基準数</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×1.90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倍（大阪府調査に基づく）</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幼稚園教諭については利用児童数</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×0.091</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倍（大阪府の利用児童と従事者の実数に基づく）</a:t>
            </a:r>
          </a:p>
        </p:txBody>
      </p:sp>
      <p:sp>
        <p:nvSpPr>
          <p:cNvPr id="44" name="テキスト ボックス 43">
            <a:extLst>
              <a:ext uri="{FF2B5EF4-FFF2-40B4-BE49-F238E27FC236}">
                <a16:creationId xmlns:a16="http://schemas.microsoft.com/office/drawing/2014/main" id="{0B0D2B82-EB13-4588-8A77-8518FBDE3824}"/>
              </a:ext>
            </a:extLst>
          </p:cNvPr>
          <p:cNvSpPr txBox="1"/>
          <p:nvPr/>
        </p:nvSpPr>
        <p:spPr>
          <a:xfrm>
            <a:off x="2945749" y="7800192"/>
            <a:ext cx="3672000" cy="25200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イ）供給から需要（実態に応じた数</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）を差し引いた数</a:t>
            </a:r>
          </a:p>
        </p:txBody>
      </p:sp>
      <p:sp>
        <p:nvSpPr>
          <p:cNvPr id="45" name="Text Box 17" descr="テキスト ボックス: ●地域共生社会の実現に向けて改正された社会福祉法を踏まえ、包括的な支援体制整備や地域づくり等を進める市町村の取組を支援すること等により、府内の地域福祉の推進を図る。&#10;●第4期計画では、多様な地域生活課題に対応するため、従来の取組に加え、高齢や障がい等の福祉サービスや教育・医療等の他分野との連携及び公民協働を一層進めることにより、孤立の防止や制度の狭間を埋めるなど地域福祉のセーフティネットの充実・強化に取り組む。&#10;【地域福祉推進に向けた原則】&#10;1 人権の尊重と住民主体の福祉活動&#10;2 ソーシャル・インクルージョン&#10;3 ノーマライゼーション&#10;【計画策定の基本視点】&#10;1 複合化・複雑化した地域生活課題への対応&#10;2 「だれもが暮らしやすい」地域づくりの推進&#10;3 地域実情に応じた地域福祉の推進&#10;">
            <a:extLst>
              <a:ext uri="{FF2B5EF4-FFF2-40B4-BE49-F238E27FC236}">
                <a16:creationId xmlns:a16="http://schemas.microsoft.com/office/drawing/2014/main" id="{473AF6F3-DED7-4746-BCDF-B039DBAEA5C8}"/>
              </a:ext>
            </a:extLst>
          </p:cNvPr>
          <p:cNvSpPr txBox="1">
            <a:spLocks noChangeArrowheads="1"/>
          </p:cNvSpPr>
          <p:nvPr/>
        </p:nvSpPr>
        <p:spPr bwMode="gray">
          <a:xfrm>
            <a:off x="8598016" y="6613833"/>
            <a:ext cx="1116000" cy="204763"/>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（単位：人）</a:t>
            </a:r>
            <a:endPar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7" name="Text Box 17" descr="テキスト ボックス: ●地域共生社会の実現に向けて改正された社会福祉法を踏まえ、包括的な支援体制整備や地域づくり等を進める市町村の取組を支援すること等により、府内の地域福祉の推進を図る。&#10;●第4期計画では、多様な地域生活課題に対応するため、従来の取組に加え、高齢や障がい等の福祉サービスや教育・医療等の他分野との連携及び公民協働を一層進めることにより、孤立の防止や制度の狭間を埋めるなど地域福祉のセーフティネットの充実・強化に取り組む。&#10;【地域福祉推進に向けた原則】&#10;1 人権の尊重と住民主体の福祉活動&#10;2 ソーシャル・インクルージョン&#10;3 ノーマライゼーション&#10;【計画策定の基本視点】&#10;1 複合化・複雑化した地域生活課題への対応&#10;2 「だれもが暮らしやすい」地域づくりの推進&#10;3 地域実情に応じた地域福祉の推進&#10;">
            <a:extLst>
              <a:ext uri="{FF2B5EF4-FFF2-40B4-BE49-F238E27FC236}">
                <a16:creationId xmlns:a16="http://schemas.microsoft.com/office/drawing/2014/main" id="{83FC4F2E-3E84-4132-8CD2-BC59E583B1C4}"/>
              </a:ext>
            </a:extLst>
          </p:cNvPr>
          <p:cNvSpPr txBox="1">
            <a:spLocks noChangeArrowheads="1"/>
          </p:cNvSpPr>
          <p:nvPr/>
        </p:nvSpPr>
        <p:spPr bwMode="gray">
          <a:xfrm>
            <a:off x="8528384" y="7851803"/>
            <a:ext cx="1116000" cy="204763"/>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（単位：人）</a:t>
            </a:r>
            <a:endPar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083920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正方形/長方形 72">
            <a:extLst>
              <a:ext uri="{FF2B5EF4-FFF2-40B4-BE49-F238E27FC236}">
                <a16:creationId xmlns:a16="http://schemas.microsoft.com/office/drawing/2014/main" id="{1C780C2D-C05E-4E6C-8DEA-9B6478387AD0}"/>
              </a:ext>
            </a:extLst>
          </p:cNvPr>
          <p:cNvSpPr/>
          <p:nvPr/>
        </p:nvSpPr>
        <p:spPr>
          <a:xfrm>
            <a:off x="878551" y="2104052"/>
            <a:ext cx="1023612" cy="50065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正方形/長方形 71">
            <a:extLst>
              <a:ext uri="{FF2B5EF4-FFF2-40B4-BE49-F238E27FC236}">
                <a16:creationId xmlns:a16="http://schemas.microsoft.com/office/drawing/2014/main" id="{17DD93BC-708D-4053-B34E-38D9F7C379B6}"/>
              </a:ext>
            </a:extLst>
          </p:cNvPr>
          <p:cNvSpPr/>
          <p:nvPr/>
        </p:nvSpPr>
        <p:spPr>
          <a:xfrm>
            <a:off x="878551" y="1571463"/>
            <a:ext cx="1023612" cy="50065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aphicFrame>
        <p:nvGraphicFramePr>
          <p:cNvPr id="45" name="表 4">
            <a:extLst>
              <a:ext uri="{FF2B5EF4-FFF2-40B4-BE49-F238E27FC236}">
                <a16:creationId xmlns:a16="http://schemas.microsoft.com/office/drawing/2014/main" id="{4796F274-1965-474D-B407-601A70969612}"/>
              </a:ext>
            </a:extLst>
          </p:cNvPr>
          <p:cNvGraphicFramePr>
            <a:graphicFrameLocks noGrp="1"/>
          </p:cNvGraphicFramePr>
          <p:nvPr/>
        </p:nvGraphicFramePr>
        <p:xfrm>
          <a:off x="557919" y="2883332"/>
          <a:ext cx="10862799" cy="4932943"/>
        </p:xfrm>
        <a:graphic>
          <a:graphicData uri="http://schemas.openxmlformats.org/drawingml/2006/table">
            <a:tbl>
              <a:tblPr firstRow="1" bandRow="1">
                <a:tableStyleId>{7DF18680-E054-41AD-8BC1-D1AEF772440D}</a:tableStyleId>
              </a:tblPr>
              <a:tblGrid>
                <a:gridCol w="1682799">
                  <a:extLst>
                    <a:ext uri="{9D8B030D-6E8A-4147-A177-3AD203B41FA5}">
                      <a16:colId xmlns:a16="http://schemas.microsoft.com/office/drawing/2014/main" val="2136303700"/>
                    </a:ext>
                  </a:extLst>
                </a:gridCol>
                <a:gridCol w="4860000">
                  <a:extLst>
                    <a:ext uri="{9D8B030D-6E8A-4147-A177-3AD203B41FA5}">
                      <a16:colId xmlns:a16="http://schemas.microsoft.com/office/drawing/2014/main" val="1580545883"/>
                    </a:ext>
                  </a:extLst>
                </a:gridCol>
                <a:gridCol w="4320000">
                  <a:extLst>
                    <a:ext uri="{9D8B030D-6E8A-4147-A177-3AD203B41FA5}">
                      <a16:colId xmlns:a16="http://schemas.microsoft.com/office/drawing/2014/main" val="3883759801"/>
                    </a:ext>
                  </a:extLst>
                </a:gridCol>
              </a:tblGrid>
              <a:tr h="360943">
                <a:tc>
                  <a:txBody>
                    <a:bodyPr/>
                    <a:lstStyle/>
                    <a:p>
                      <a:endParaRPr kumimoji="1" lang="ja-JP" altLang="en-US" sz="1400" b="0" dirty="0">
                        <a:latin typeface="Meiryo UI" panose="020B0604030504040204" pitchFamily="50" charset="-128"/>
                        <a:ea typeface="Meiryo UI" panose="020B0604030504040204" pitchFamily="50" charset="-128"/>
                      </a:endParaRPr>
                    </a:p>
                  </a:txBody>
                  <a:tcPr anchor="ctr">
                    <a:solidFill>
                      <a:srgbClr val="41719C"/>
                    </a:solidFill>
                  </a:tcPr>
                </a:tc>
                <a:tc>
                  <a:txBody>
                    <a:bodyPr/>
                    <a:lstStyle/>
                    <a:p>
                      <a:r>
                        <a:rPr kumimoji="1" lang="ja-JP" altLang="en-US" sz="1400" b="1" dirty="0">
                          <a:latin typeface="Meiryo UI" panose="020B0604030504040204" pitchFamily="50" charset="-128"/>
                          <a:ea typeface="Meiryo UI" panose="020B0604030504040204" pitchFamily="50" charset="-128"/>
                        </a:rPr>
                        <a:t>取組項目</a:t>
                      </a:r>
                    </a:p>
                  </a:txBody>
                  <a:tcPr anchor="ctr">
                    <a:solidFill>
                      <a:srgbClr val="41719C"/>
                    </a:solidFill>
                  </a:tcPr>
                </a:tc>
                <a:tc>
                  <a:txBody>
                    <a:bodyPr/>
                    <a:lstStyle/>
                    <a:p>
                      <a:r>
                        <a:rPr kumimoji="1" lang="ja-JP" altLang="en-US" sz="1400" b="1" dirty="0">
                          <a:latin typeface="Meiryo UI" panose="020B0604030504040204" pitchFamily="50" charset="-128"/>
                          <a:ea typeface="Meiryo UI" panose="020B0604030504040204" pitchFamily="50" charset="-128"/>
                        </a:rPr>
                        <a:t>主な取組内容</a:t>
                      </a:r>
                    </a:p>
                  </a:txBody>
                  <a:tcPr anchor="ctr">
                    <a:solidFill>
                      <a:srgbClr val="41719C"/>
                    </a:solidFill>
                  </a:tcPr>
                </a:tc>
                <a:extLst>
                  <a:ext uri="{0D108BD9-81ED-4DB2-BD59-A6C34878D82A}">
                    <a16:rowId xmlns:a16="http://schemas.microsoft.com/office/drawing/2014/main" val="4287839396"/>
                  </a:ext>
                </a:extLst>
              </a:tr>
              <a:tr h="648000">
                <a:tc rowSpan="3">
                  <a:txBody>
                    <a:bodyPr/>
                    <a:lstStyle/>
                    <a:p>
                      <a:pPr algn="ctr"/>
                      <a:r>
                        <a:rPr kumimoji="1" lang="ja-JP" altLang="en-US" sz="1400" b="1" dirty="0">
                          <a:latin typeface="Meiryo UI" panose="020B0604030504040204" pitchFamily="50" charset="-128"/>
                          <a:ea typeface="Meiryo UI" panose="020B0604030504040204" pitchFamily="50" charset="-128"/>
                        </a:rPr>
                        <a:t>（１）</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rPr>
                        <a:t>参入促進</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➀福祉のしごとの魅力発信とニーズに合わせた参入支援</a:t>
                      </a:r>
                      <a:endParaRPr lang="ja-JP" altLang="en-US" sz="1400" b="1"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・「福祉のしごと」の魅力発信</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・双方のニーズに合わせた参入支援と就職支援</a:t>
                      </a: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2899470063"/>
                  </a:ext>
                </a:extLst>
              </a:tr>
              <a:tr h="648000">
                <a:tc vMerge="1">
                  <a:txBody>
                    <a:bodyPr/>
                    <a:lstStyle/>
                    <a:p>
                      <a:endParaRPr kumimoji="1" lang="ja-JP" altLang="en-US" sz="1000" b="0" dirty="0">
                        <a:latin typeface="Meiryo UI" panose="020B0604030504040204" pitchFamily="50" charset="-128"/>
                        <a:ea typeface="Meiryo UI" panose="020B0604030504040204" pitchFamily="50" charset="-128"/>
                      </a:endParaRPr>
                    </a:p>
                  </a:txBody>
                  <a:tcP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②外国人介護人材の受入れ・定着支援</a:t>
                      </a:r>
                      <a:endParaRPr lang="ja-JP" altLang="en-US" sz="1400" b="1"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・外国人介護人材の受入れ支援</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・外国人介護人材の就労・定着支援</a:t>
                      </a: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980559091"/>
                  </a:ext>
                </a:extLst>
              </a:tr>
              <a:tr h="648000">
                <a:tc vMerge="1">
                  <a:txBody>
                    <a:bodyPr/>
                    <a:lstStyle/>
                    <a:p>
                      <a:endParaRPr kumimoji="1" lang="ja-JP" altLang="en-US" sz="1000" b="0" dirty="0">
                        <a:latin typeface="Meiryo UI" panose="020B0604030504040204" pitchFamily="50" charset="-128"/>
                        <a:ea typeface="Meiryo UI" panose="020B0604030504040204" pitchFamily="50" charset="-128"/>
                      </a:endParaRPr>
                    </a:p>
                  </a:txBody>
                  <a:tcP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③これからを担う介護・福祉人材を育む</a:t>
                      </a:r>
                      <a:endParaRPr lang="ja-JP" altLang="en-US" sz="1400" b="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・資格取得等に向けた環境整備</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・介護福祉士養成施設の府域における役割</a:t>
                      </a:r>
                      <a:endParaRPr lang="ja-JP" altLang="en-US" sz="14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2620760"/>
                  </a:ext>
                </a:extLst>
              </a:tr>
              <a:tr h="828000">
                <a:tc rowSpan="2">
                  <a:txBody>
                    <a:bodyPr/>
                    <a:lstStyle/>
                    <a:p>
                      <a:pPr algn="ctr"/>
                      <a:r>
                        <a:rPr kumimoji="1" lang="ja-JP" altLang="en-US" sz="1400" b="1" dirty="0">
                          <a:latin typeface="Meiryo UI" panose="020B0604030504040204" pitchFamily="50" charset="-128"/>
                          <a:ea typeface="Meiryo UI" panose="020B0604030504040204" pitchFamily="50" charset="-128"/>
                        </a:rPr>
                        <a:t>（２）</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rPr>
                        <a:t>労働環境・</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rPr>
                        <a:t>処遇の改善</a:t>
                      </a:r>
                    </a:p>
                  </a:txBody>
                  <a:tcPr anchor="ct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➀生産性向上・保育</a:t>
                      </a:r>
                      <a:r>
                        <a:rPr kumimoji="1" lang="en-US" altLang="ja-JP" sz="1400" kern="1200" dirty="0">
                          <a:latin typeface="Meiryo UI" panose="020B0604030504040204" pitchFamily="50" charset="-128"/>
                          <a:ea typeface="Meiryo UI" panose="020B0604030504040204" pitchFamily="50" charset="-128"/>
                        </a:rPr>
                        <a:t>DX</a:t>
                      </a:r>
                      <a:r>
                        <a:rPr kumimoji="1" lang="ja-JP" altLang="en-US" sz="1400" kern="1200" dirty="0">
                          <a:latin typeface="Meiryo UI" panose="020B0604030504040204" pitchFamily="50" charset="-128"/>
                          <a:ea typeface="Meiryo UI" panose="020B0604030504040204" pitchFamily="50" charset="-128"/>
                        </a:rPr>
                        <a:t>の推進による職場環境の改善と</a:t>
                      </a:r>
                      <a:br>
                        <a:rPr kumimoji="1" lang="en-US" altLang="ja-JP" sz="1400" kern="1200" dirty="0">
                          <a:latin typeface="Meiryo UI" panose="020B0604030504040204" pitchFamily="50" charset="-128"/>
                          <a:ea typeface="Meiryo UI" panose="020B0604030504040204" pitchFamily="50" charset="-128"/>
                        </a:rPr>
                      </a:br>
                      <a:r>
                        <a:rPr kumimoji="1" lang="ja-JP" altLang="en-US" sz="1400" kern="1200" dirty="0">
                          <a:latin typeface="Meiryo UI" panose="020B0604030504040204" pitchFamily="50" charset="-128"/>
                          <a:ea typeface="Meiryo UI" panose="020B0604030504040204" pitchFamily="50" charset="-128"/>
                        </a:rPr>
                        <a:t>　多様な働き方の実現　　　</a:t>
                      </a:r>
                      <a:endParaRPr kumimoji="1" lang="ja-JP" altLang="en-US" sz="1400" b="1"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a:lnSpc>
                          <a:spcPct val="100000"/>
                        </a:lnSpc>
                      </a:pPr>
                      <a:r>
                        <a:rPr lang="ja-JP" altLang="en-US" sz="1400" dirty="0">
                          <a:latin typeface="Meiryo UI" panose="020B0604030504040204" pitchFamily="50" charset="-128"/>
                          <a:ea typeface="Meiryo UI" panose="020B0604030504040204" pitchFamily="50" charset="-128"/>
                        </a:rPr>
                        <a:t>・生産性向上・保育</a:t>
                      </a:r>
                      <a:r>
                        <a:rPr lang="en-US" altLang="ja-JP" sz="1400" dirty="0">
                          <a:latin typeface="Meiryo UI" panose="020B0604030504040204" pitchFamily="50" charset="-128"/>
                          <a:ea typeface="Meiryo UI" panose="020B0604030504040204" pitchFamily="50" charset="-128"/>
                        </a:rPr>
                        <a:t>DX</a:t>
                      </a:r>
                      <a:r>
                        <a:rPr lang="ja-JP" altLang="en-US" sz="1400" dirty="0">
                          <a:latin typeface="Meiryo UI" panose="020B0604030504040204" pitchFamily="50" charset="-128"/>
                          <a:ea typeface="Meiryo UI" panose="020B0604030504040204" pitchFamily="50" charset="-128"/>
                        </a:rPr>
                        <a:t>の推進</a:t>
                      </a:r>
                    </a:p>
                    <a:p>
                      <a:pPr>
                        <a:lnSpc>
                          <a:spcPct val="100000"/>
                        </a:lnSpc>
                      </a:pPr>
                      <a:r>
                        <a:rPr lang="ja-JP" altLang="en-US" sz="1400" dirty="0">
                          <a:latin typeface="Meiryo UI" panose="020B0604030504040204" pitchFamily="50" charset="-128"/>
                          <a:ea typeface="Meiryo UI" panose="020B0604030504040204" pitchFamily="50" charset="-128"/>
                        </a:rPr>
                        <a:t>・多様な働き方の導入支援</a:t>
                      </a:r>
                    </a:p>
                    <a:p>
                      <a:pPr>
                        <a:lnSpc>
                          <a:spcPct val="100000"/>
                        </a:lnSpc>
                      </a:pPr>
                      <a:r>
                        <a:rPr lang="ja-JP" altLang="en-US" sz="1400" dirty="0">
                          <a:latin typeface="Meiryo UI" panose="020B0604030504040204" pitchFamily="50" charset="-128"/>
                          <a:ea typeface="Meiryo UI" panose="020B0604030504040204" pitchFamily="50" charset="-128"/>
                        </a:rPr>
                        <a:t>・働きやすい環境づくり</a:t>
                      </a:r>
                    </a:p>
                  </a:txBody>
                  <a:tcPr anchor="ctr"/>
                </a:tc>
                <a:extLst>
                  <a:ext uri="{0D108BD9-81ED-4DB2-BD59-A6C34878D82A}">
                    <a16:rowId xmlns:a16="http://schemas.microsoft.com/office/drawing/2014/main" val="3829615363"/>
                  </a:ext>
                </a:extLst>
              </a:tr>
              <a:tr h="504000">
                <a:tc vMerge="1">
                  <a:txBody>
                    <a:bodyPr/>
                    <a:lstStyle/>
                    <a:p>
                      <a:endParaRPr kumimoji="1" lang="ja-JP" altLang="en-US" sz="1000" b="0" dirty="0">
                        <a:latin typeface="Meiryo UI" panose="020B0604030504040204" pitchFamily="50" charset="-128"/>
                        <a:ea typeface="Meiryo UI" panose="020B0604030504040204" pitchFamily="50" charset="-128"/>
                      </a:endParaRPr>
                    </a:p>
                  </a:txBody>
                  <a:tcP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②処遇の改善に係る国への要望</a:t>
                      </a: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・国への要望</a:t>
                      </a: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2012506521"/>
                  </a:ext>
                </a:extLst>
              </a:tr>
              <a:tr h="648000">
                <a:tc rowSpan="2">
                  <a:txBody>
                    <a:bodyPr/>
                    <a:lstStyle/>
                    <a:p>
                      <a:pPr algn="ctr"/>
                      <a:r>
                        <a:rPr kumimoji="1" lang="ja-JP" altLang="en-US" sz="1400" b="1" dirty="0">
                          <a:latin typeface="Meiryo UI" panose="020B0604030504040204" pitchFamily="50" charset="-128"/>
                          <a:ea typeface="Meiryo UI" panose="020B0604030504040204" pitchFamily="50" charset="-128"/>
                        </a:rPr>
                        <a:t>（３）</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rPr>
                        <a:t>資質の向上</a:t>
                      </a:r>
                    </a:p>
                  </a:txBody>
                  <a:tcPr anchor="ctr">
                    <a:solidFill>
                      <a:srgbClr val="CFD5EA"/>
                    </a:solidFill>
                  </a:tcP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➀ゼロからの挑戦を支える体制の構築</a:t>
                      </a: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a:lnSpc>
                          <a:spcPct val="100000"/>
                        </a:lnSpc>
                      </a:pPr>
                      <a:r>
                        <a:rPr lang="ja-JP" altLang="en-US" sz="1400" dirty="0">
                          <a:latin typeface="Meiryo UI" panose="020B0604030504040204" pitchFamily="50" charset="-128"/>
                          <a:ea typeface="Meiryo UI" panose="020B0604030504040204" pitchFamily="50" charset="-128"/>
                        </a:rPr>
                        <a:t>・基礎的研修の実施</a:t>
                      </a:r>
                    </a:p>
                    <a:p>
                      <a:pPr>
                        <a:lnSpc>
                          <a:spcPct val="100000"/>
                        </a:lnSpc>
                      </a:pPr>
                      <a:r>
                        <a:rPr lang="ja-JP" altLang="en-US" sz="1400" dirty="0">
                          <a:latin typeface="Meiryo UI" panose="020B0604030504040204" pitchFamily="50" charset="-128"/>
                          <a:ea typeface="Meiryo UI" panose="020B0604030504040204" pitchFamily="50" charset="-128"/>
                        </a:rPr>
                        <a:t>・入職後の資格取得等支援</a:t>
                      </a:r>
                    </a:p>
                  </a:txBody>
                  <a:tcPr anchor="ctr"/>
                </a:tc>
                <a:extLst>
                  <a:ext uri="{0D108BD9-81ED-4DB2-BD59-A6C34878D82A}">
                    <a16:rowId xmlns:a16="http://schemas.microsoft.com/office/drawing/2014/main" val="3336817617"/>
                  </a:ext>
                </a:extLst>
              </a:tr>
              <a:tr h="648000">
                <a:tc vMerge="1">
                  <a:txBody>
                    <a:bodyPr/>
                    <a:lstStyle/>
                    <a:p>
                      <a:endParaRPr kumimoji="1" lang="ja-JP" altLang="en-US" sz="1000" b="0" dirty="0">
                        <a:latin typeface="Meiryo UI" panose="020B0604030504040204" pitchFamily="50" charset="-128"/>
                        <a:ea typeface="Meiryo UI" panose="020B0604030504040204" pitchFamily="50" charset="-128"/>
                      </a:endParaRPr>
                    </a:p>
                  </a:txBody>
                  <a:tcP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kumimoji="1" lang="ja-JP" altLang="en-US" sz="1400" kern="1200" dirty="0">
                          <a:latin typeface="Meiryo UI" panose="020B0604030504040204" pitchFamily="50" charset="-128"/>
                          <a:ea typeface="Meiryo UI" panose="020B0604030504040204" pitchFamily="50" charset="-128"/>
                        </a:rPr>
                        <a:t>②専門性の向上によるサービスの充実</a:t>
                      </a: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marL="0" marR="0" lvl="0" indent="0" algn="l" defTabSz="1280160" rtl="0" eaLnBrk="1" fontAlgn="auto" latinLnBrk="0" hangingPunct="1">
                        <a:lnSpc>
                          <a:spcPct val="100000"/>
                        </a:lnSpc>
                        <a:spcBef>
                          <a:spcPts val="60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a:t>
                      </a:r>
                      <a:r>
                        <a:rPr kumimoji="1" lang="ja-JP" altLang="en-US" sz="1400" kern="1200" dirty="0">
                          <a:latin typeface="Meiryo UI" panose="020B0604030504040204" pitchFamily="50" charset="-128"/>
                          <a:ea typeface="Meiryo UI" panose="020B0604030504040204" pitchFamily="50" charset="-128"/>
                        </a:rPr>
                        <a:t>専門性を高める人材育成</a:t>
                      </a:r>
                      <a:endParaRPr kumimoji="1" lang="en-US" altLang="ja-JP" sz="1400" kern="1200" dirty="0">
                        <a:latin typeface="Meiryo UI" panose="020B0604030504040204" pitchFamily="50" charset="-128"/>
                        <a:ea typeface="Meiryo UI" panose="020B0604030504040204" pitchFamily="50" charset="-128"/>
                      </a:endParaRPr>
                    </a:p>
                    <a:p>
                      <a:pPr>
                        <a:lnSpc>
                          <a:spcPct val="100000"/>
                        </a:lnSpc>
                      </a:pPr>
                      <a:r>
                        <a:rPr lang="ja-JP" altLang="en-US" sz="1400" dirty="0">
                          <a:latin typeface="Meiryo UI" panose="020B0604030504040204" pitchFamily="50" charset="-128"/>
                          <a:ea typeface="Meiryo UI" panose="020B0604030504040204" pitchFamily="50" charset="-128"/>
                        </a:rPr>
                        <a:t>・</a:t>
                      </a:r>
                      <a:r>
                        <a:rPr kumimoji="1" lang="ja-JP" altLang="en-US" sz="1400" kern="1200" dirty="0">
                          <a:latin typeface="Meiryo UI" panose="020B0604030504040204" pitchFamily="50" charset="-128"/>
                          <a:ea typeface="Meiryo UI" panose="020B0604030504040204" pitchFamily="50" charset="-128"/>
                        </a:rPr>
                        <a:t>キャリアパス実現に向けた支援</a:t>
                      </a:r>
                      <a:endParaRPr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14786913"/>
                  </a:ext>
                </a:extLst>
              </a:tr>
            </a:tbl>
          </a:graphicData>
        </a:graphic>
      </p:graphicFrame>
      <p:sp>
        <p:nvSpPr>
          <p:cNvPr id="11" name="Rectangle 2"/>
          <p:cNvSpPr>
            <a:spLocks noChangeArrowheads="1"/>
          </p:cNvSpPr>
          <p:nvPr/>
        </p:nvSpPr>
        <p:spPr bwMode="auto">
          <a:xfrm>
            <a:off x="0" y="-1500"/>
            <a:ext cx="12801600" cy="352313"/>
          </a:xfrm>
          <a:prstGeom prst="rect">
            <a:avLst/>
          </a:prstGeom>
          <a:solidFill>
            <a:schemeClr val="accent1"/>
          </a:solidFill>
          <a:ln>
            <a:noFill/>
          </a:ln>
          <a:effectLst/>
        </p:spPr>
        <p:txBody>
          <a:bodyPr vert="horz" wrap="square" lIns="125704" tIns="62852" rIns="125704" bIns="62852"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a:t>
            </a:r>
            <a:r>
              <a:rPr kumimoji="0" lang="ja-JP" altLang="en-US"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大阪府介護・福祉人材確保戦略</a:t>
            </a:r>
            <a:r>
              <a:rPr kumimoji="0" lang="en-US" altLang="ja-JP"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2023』</a:t>
            </a:r>
            <a:r>
              <a:rPr kumimoji="0" lang="ja-JP" altLang="en-US"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メイリオ" panose="020B0604030504040204" pitchFamily="50" charset="-128"/>
              </a:rPr>
              <a:t>中間見直しの概要</a:t>
            </a:r>
            <a:endParaRPr kumimoji="0" lang="ja-JP"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ＭＳ Ｐゴシック" panose="020B0600070205080204" pitchFamily="50" charset="-128"/>
            </a:endParaRPr>
          </a:p>
        </p:txBody>
      </p:sp>
      <p:sp>
        <p:nvSpPr>
          <p:cNvPr id="29" name="Rectangle 35"/>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br>
              <a:rPr kumimoji="0" lang="ja-JP"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br>
            <a:endParaRPr kumimoji="0" lang="ja-JP" altLang="ja-JP" sz="12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0" name="Rectangle 36"/>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br>
              <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rPr>
            </a:br>
            <a:endParaRPr kumimoji="0" lang="ja-JP" altLang="ja-JP" sz="12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1" name="Rectangle 37"/>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2" name="Rectangle 38"/>
          <p:cNvSpPr>
            <a:spLocks noChangeArrowheads="1"/>
          </p:cNvSpPr>
          <p:nvPr/>
        </p:nvSpPr>
        <p:spPr bwMode="auto">
          <a:xfrm>
            <a:off x="1911207" y="2919125"/>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br>
              <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rPr>
            </a:br>
            <a:endParaRPr kumimoji="0" lang="ja-JP" altLang="ja-JP" sz="12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39" name="AutoShape 21">
            <a:extLst>
              <a:ext uri="{FF2B5EF4-FFF2-40B4-BE49-F238E27FC236}">
                <a16:creationId xmlns:a16="http://schemas.microsoft.com/office/drawing/2014/main" id="{F449FD67-86EA-41D8-8D1A-D1F05E0B8D59}"/>
              </a:ext>
            </a:extLst>
          </p:cNvPr>
          <p:cNvSpPr>
            <a:spLocks noChangeArrowheads="1"/>
          </p:cNvSpPr>
          <p:nvPr/>
        </p:nvSpPr>
        <p:spPr bwMode="auto">
          <a:xfrm>
            <a:off x="263036" y="520391"/>
            <a:ext cx="5981431" cy="360000"/>
          </a:xfrm>
          <a:prstGeom prst="roundRect">
            <a:avLst>
              <a:gd name="adj" fmla="val 16667"/>
            </a:avLst>
          </a:prstGeom>
          <a:solidFill>
            <a:srgbClr val="5B9BD5"/>
          </a:solidFill>
          <a:ln w="38100">
            <a:noFill/>
            <a:prstDash val="solid"/>
            <a:round/>
            <a:headEnd/>
            <a:tailEnd/>
          </a:ln>
          <a:effectLst/>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２　中間見直しの取組項目と主な取組内容</a:t>
            </a:r>
          </a:p>
        </p:txBody>
      </p:sp>
      <p:sp>
        <p:nvSpPr>
          <p:cNvPr id="71" name="正方形/長方形 70"/>
          <p:cNvSpPr/>
          <p:nvPr/>
        </p:nvSpPr>
        <p:spPr>
          <a:xfrm>
            <a:off x="6400800" y="4095576"/>
            <a:ext cx="586935" cy="2129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重点２</a:t>
            </a:r>
          </a:p>
        </p:txBody>
      </p:sp>
      <p:sp>
        <p:nvSpPr>
          <p:cNvPr id="94" name="正方形/長方形 93"/>
          <p:cNvSpPr/>
          <p:nvPr/>
        </p:nvSpPr>
        <p:spPr>
          <a:xfrm>
            <a:off x="6400800" y="3417359"/>
            <a:ext cx="586935" cy="2129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重点１</a:t>
            </a:r>
          </a:p>
        </p:txBody>
      </p:sp>
      <p:sp>
        <p:nvSpPr>
          <p:cNvPr id="95" name="正方形/長方形 94"/>
          <p:cNvSpPr/>
          <p:nvPr/>
        </p:nvSpPr>
        <p:spPr>
          <a:xfrm>
            <a:off x="6400800" y="5497276"/>
            <a:ext cx="586935" cy="2129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重点３</a:t>
            </a:r>
          </a:p>
        </p:txBody>
      </p:sp>
      <p:sp>
        <p:nvSpPr>
          <p:cNvPr id="8" name="正方形/長方形 7"/>
          <p:cNvSpPr/>
          <p:nvPr/>
        </p:nvSpPr>
        <p:spPr>
          <a:xfrm>
            <a:off x="0" y="0"/>
            <a:ext cx="469900" cy="36830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mn-cs"/>
              </a:rPr>
              <a:t>　</a:t>
            </a:r>
            <a:r>
              <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42" name="スライド番号プレースホルダー 3">
            <a:extLst>
              <a:ext uri="{FF2B5EF4-FFF2-40B4-BE49-F238E27FC236}">
                <a16:creationId xmlns:a16="http://schemas.microsoft.com/office/drawing/2014/main" id="{50DF82D8-8352-4CAE-A22D-6DB359E5DB4F}"/>
              </a:ext>
            </a:extLst>
          </p:cNvPr>
          <p:cNvSpPr txBox="1">
            <a:spLocks/>
          </p:cNvSpPr>
          <p:nvPr/>
        </p:nvSpPr>
        <p:spPr>
          <a:xfrm>
            <a:off x="9902133" y="9128532"/>
            <a:ext cx="2880360" cy="511175"/>
          </a:xfrm>
          <a:prstGeom prst="rect">
            <a:avLst/>
          </a:prstGeom>
        </p:spPr>
        <p:txBody>
          <a:bodyPr vert="horz" lIns="91440" tIns="45720" rIns="91440" bIns="45720" rtlCol="0" anchor="ctr"/>
          <a:lstStyle>
            <a:defPPr>
              <a:defRPr lang="en-US"/>
            </a:defPPr>
            <a:lvl1pPr marL="0" algn="r" defTabSz="457200" rtl="0" eaLnBrk="1" latinLnBrk="0" hangingPunct="1">
              <a:defRPr sz="16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95D2A900-6487-4CD6-86C6-6380F32AA30B}" type="slidenum">
              <a:rPr kumimoji="1" lang="ja-JP" altLang="en-US" sz="168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68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47" name="Text Box 17">
            <a:extLst>
              <a:ext uri="{FF2B5EF4-FFF2-40B4-BE49-F238E27FC236}">
                <a16:creationId xmlns:a16="http://schemas.microsoft.com/office/drawing/2014/main" id="{E6339EB9-485A-44EE-9099-EF7E60B8F7F4}"/>
              </a:ext>
            </a:extLst>
          </p:cNvPr>
          <p:cNvSpPr txBox="1">
            <a:spLocks noChangeArrowheads="1"/>
          </p:cNvSpPr>
          <p:nvPr/>
        </p:nvSpPr>
        <p:spPr bwMode="gray">
          <a:xfrm>
            <a:off x="1964953" y="1061101"/>
            <a:ext cx="10116000" cy="226674"/>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福祉のしごとの魅力発信とニーズに合わせた参入支援</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特に若年層に対する「福祉のしごと」の魅力発信等の取組による新規参入促進</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8" name="Text Box 17">
            <a:extLst>
              <a:ext uri="{FF2B5EF4-FFF2-40B4-BE49-F238E27FC236}">
                <a16:creationId xmlns:a16="http://schemas.microsoft.com/office/drawing/2014/main" id="{3967FB4E-B72D-476E-B064-019983780460}"/>
              </a:ext>
            </a:extLst>
          </p:cNvPr>
          <p:cNvSpPr txBox="1">
            <a:spLocks noChangeArrowheads="1"/>
          </p:cNvSpPr>
          <p:nvPr/>
        </p:nvSpPr>
        <p:spPr bwMode="gray">
          <a:xfrm>
            <a:off x="2023076" y="1622469"/>
            <a:ext cx="10080000" cy="221800"/>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外国人介護人材の受入れ・定着支援</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外国人介護人材が介護・障がい福祉の分野で活躍できるよう、受入れと定着を支援</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9" name="Text Box 17">
            <a:extLst>
              <a:ext uri="{FF2B5EF4-FFF2-40B4-BE49-F238E27FC236}">
                <a16:creationId xmlns:a16="http://schemas.microsoft.com/office/drawing/2014/main" id="{520E2E5D-8897-42F9-B2A2-95F57B161A9B}"/>
              </a:ext>
            </a:extLst>
          </p:cNvPr>
          <p:cNvSpPr txBox="1">
            <a:spLocks noChangeArrowheads="1"/>
          </p:cNvSpPr>
          <p:nvPr/>
        </p:nvSpPr>
        <p:spPr bwMode="gray">
          <a:xfrm>
            <a:off x="2023076" y="2186698"/>
            <a:ext cx="10008000" cy="252428"/>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生産性向上・保育</a:t>
            </a:r>
            <a:r>
              <a:rPr kumimoji="0" lang="en-US" altLang="ja-JP"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DX</a:t>
            </a: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の推進による職場環境の改善と多様な働き方の実現</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職員の業務負担軽減や多様な働き方の導入等、労働環境の改善による人材の定着促進</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0" name="Text Box 17">
            <a:extLst>
              <a:ext uri="{FF2B5EF4-FFF2-40B4-BE49-F238E27FC236}">
                <a16:creationId xmlns:a16="http://schemas.microsoft.com/office/drawing/2014/main" id="{B3599808-4448-4A56-A14C-92699E6AB00A}"/>
              </a:ext>
            </a:extLst>
          </p:cNvPr>
          <p:cNvSpPr txBox="1">
            <a:spLocks noChangeArrowheads="1"/>
          </p:cNvSpPr>
          <p:nvPr/>
        </p:nvSpPr>
        <p:spPr bwMode="gray">
          <a:xfrm>
            <a:off x="1069726" y="8300797"/>
            <a:ext cx="11350784" cy="670428"/>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外国人介護人材の定着支援</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外国人介護人材がより長い期間日本で働けるよう、介護福祉士国家資格の取得に向けた学習支援（日本語支援のあり方等）の検討</a:t>
            </a:r>
          </a:p>
          <a:p>
            <a:pPr marL="0" marR="0" lvl="0" indent="0" algn="l" defTabSz="914400" rtl="0" eaLnBrk="0" fontAlgn="base" latinLnBrk="0" hangingPunct="0">
              <a:lnSpc>
                <a:spcPts val="900"/>
              </a:lnSpc>
              <a:spcBef>
                <a:spcPct val="0"/>
              </a:spcBef>
              <a:spcAft>
                <a:spcPct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生産性向上・保育</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DX</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の推進</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テクノロジーの活用等による現場の業務改善を図り、働きやすい職場環境づくりを進める</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1" name="Text Box 17" descr="テキスト ボックス: ●地域共生社会の実現に向けて改正された社会福祉法を踏まえ、包括的な支援体制整備や地域づくり等を進める市町村の取組を支援すること等により、府内の地域福祉の推進を図る。&#10;●第4期計画では、多様な地域生活課題に対応するため、従来の取組に加え、高齢や障がい等の福祉サービスや教育・医療等の他分野との連携及び公民協働を一層進めることにより、孤立の防止や制度の狭間を埋めるなど地域福祉のセーフティネットの充実・強化に取り組む。&#10;【地域福祉推進に向けた原則】&#10;1 人権の尊重と住民主体の福祉活動&#10;2 ソーシャル・インクルージョン&#10;3 ノーマライゼーション&#10;【計画策定の基本視点】&#10;1 複合化・複雑化した地域生活課題への対応&#10;2 「だれもが暮らしやすい」地域づくりの推進&#10;3 地域実情に応じた地域福祉の推進&#10;">
            <a:extLst>
              <a:ext uri="{FF2B5EF4-FFF2-40B4-BE49-F238E27FC236}">
                <a16:creationId xmlns:a16="http://schemas.microsoft.com/office/drawing/2014/main" id="{9C71E9BC-DCA2-4050-AFD2-A1FF3938199C}"/>
              </a:ext>
            </a:extLst>
          </p:cNvPr>
          <p:cNvSpPr txBox="1">
            <a:spLocks noChangeArrowheads="1"/>
          </p:cNvSpPr>
          <p:nvPr/>
        </p:nvSpPr>
        <p:spPr bwMode="gray">
          <a:xfrm>
            <a:off x="10514436" y="5551431"/>
            <a:ext cx="796297" cy="424392"/>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4" name="Text Box 17" descr="テキスト ボックス: ●地域共生社会の実現に向けて改正された社会福祉法を踏まえ、包括的な支援体制整備や地域づくり等を進める市町村の取組を支援すること等により、府内の地域福祉の推進を図る。&#10;●第4期計画では、多様な地域生活課題に対応するため、従来の取組に加え、高齢や障がい等の福祉サービスや教育・医療等の他分野との連携及び公民協働を一層進めることにより、孤立の防止や制度の狭間を埋めるなど地域福祉のセーフティネットの充実・強化に取り組む。&#10;【地域福祉推進に向けた原則】&#10;1 人権の尊重と住民主体の福祉活動&#10;2 ソーシャル・インクルージョン&#10;3 ノーマライゼーション&#10;【計画策定の基本視点】&#10;1 複合化・複雑化した地域生活課題への対応&#10;2 「だれもが暮らしやすい」地域づくりの推進&#10;3 地域実情に応じた地域福祉の推進&#10;">
            <a:extLst>
              <a:ext uri="{FF2B5EF4-FFF2-40B4-BE49-F238E27FC236}">
                <a16:creationId xmlns:a16="http://schemas.microsoft.com/office/drawing/2014/main" id="{19288513-110C-4082-BA5B-E25A88780769}"/>
              </a:ext>
            </a:extLst>
          </p:cNvPr>
          <p:cNvSpPr txBox="1">
            <a:spLocks noChangeArrowheads="1"/>
          </p:cNvSpPr>
          <p:nvPr/>
        </p:nvSpPr>
        <p:spPr bwMode="gray">
          <a:xfrm>
            <a:off x="10514435" y="4213610"/>
            <a:ext cx="796297" cy="424392"/>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 name="正方形/長方形 11">
            <a:extLst>
              <a:ext uri="{FF2B5EF4-FFF2-40B4-BE49-F238E27FC236}">
                <a16:creationId xmlns:a16="http://schemas.microsoft.com/office/drawing/2014/main" id="{F62F3FD9-D687-4332-854B-70491A447CF5}"/>
              </a:ext>
            </a:extLst>
          </p:cNvPr>
          <p:cNvSpPr/>
          <p:nvPr/>
        </p:nvSpPr>
        <p:spPr>
          <a:xfrm>
            <a:off x="878551" y="1015124"/>
            <a:ext cx="1023612" cy="50065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7" name="Text Box 17">
            <a:extLst>
              <a:ext uri="{FF2B5EF4-FFF2-40B4-BE49-F238E27FC236}">
                <a16:creationId xmlns:a16="http://schemas.microsoft.com/office/drawing/2014/main" id="{229923B8-B3A2-4D86-9D23-91D217C40E15}"/>
              </a:ext>
            </a:extLst>
          </p:cNvPr>
          <p:cNvSpPr txBox="1">
            <a:spLocks noChangeArrowheads="1"/>
          </p:cNvSpPr>
          <p:nvPr/>
        </p:nvSpPr>
        <p:spPr bwMode="gray">
          <a:xfrm>
            <a:off x="878552" y="1194977"/>
            <a:ext cx="1144525" cy="230735"/>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重点項目１</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9" name="Text Box 17">
            <a:extLst>
              <a:ext uri="{FF2B5EF4-FFF2-40B4-BE49-F238E27FC236}">
                <a16:creationId xmlns:a16="http://schemas.microsoft.com/office/drawing/2014/main" id="{CC19F5EF-E34D-4046-8FEE-F93BC7211F56}"/>
              </a:ext>
            </a:extLst>
          </p:cNvPr>
          <p:cNvSpPr txBox="1">
            <a:spLocks noChangeArrowheads="1"/>
          </p:cNvSpPr>
          <p:nvPr/>
        </p:nvSpPr>
        <p:spPr bwMode="gray">
          <a:xfrm>
            <a:off x="878551" y="1724645"/>
            <a:ext cx="1144525" cy="230735"/>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重点項目２</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0" name="Text Box 17">
            <a:extLst>
              <a:ext uri="{FF2B5EF4-FFF2-40B4-BE49-F238E27FC236}">
                <a16:creationId xmlns:a16="http://schemas.microsoft.com/office/drawing/2014/main" id="{5F99DBAA-FB0F-469C-9AC2-E416C0725F64}"/>
              </a:ext>
            </a:extLst>
          </p:cNvPr>
          <p:cNvSpPr txBox="1">
            <a:spLocks noChangeArrowheads="1"/>
          </p:cNvSpPr>
          <p:nvPr/>
        </p:nvSpPr>
        <p:spPr bwMode="gray">
          <a:xfrm>
            <a:off x="878551" y="2286826"/>
            <a:ext cx="1144525" cy="230735"/>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ts val="1300"/>
              </a:lnSpc>
              <a:spcBef>
                <a:spcPct val="0"/>
              </a:spcBef>
              <a:spcAft>
                <a:spcPct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重点項目３</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5" name="Text Box 17">
            <a:extLst>
              <a:ext uri="{FF2B5EF4-FFF2-40B4-BE49-F238E27FC236}">
                <a16:creationId xmlns:a16="http://schemas.microsoft.com/office/drawing/2014/main" id="{CCB762D5-2642-4A78-9E38-8B55317111A5}"/>
              </a:ext>
            </a:extLst>
          </p:cNvPr>
          <p:cNvSpPr txBox="1">
            <a:spLocks noChangeArrowheads="1"/>
          </p:cNvSpPr>
          <p:nvPr/>
        </p:nvSpPr>
        <p:spPr bwMode="gray">
          <a:xfrm>
            <a:off x="938151" y="7975059"/>
            <a:ext cx="3123210" cy="670428"/>
          </a:xfrm>
          <a:prstGeom prst="rect">
            <a:avLst/>
          </a:prstGeom>
          <a:noFill/>
          <a:ln>
            <a:noFill/>
          </a:ln>
        </p:spPr>
        <p:txBody>
          <a:bodyPr vert="horz" wrap="square" lIns="74295" tIns="8890" rIns="74295" bIns="8890" numCol="1" anchor="t" anchorCtr="0" compatLnSpc="1">
            <a:prstTxWarp prst="textNoShape">
              <a:avLst/>
            </a:prstTxWarp>
          </a:bodyPr>
          <a:lstStyle>
            <a:lvl1pPr indent="1533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中間見直しで追加された主な視点</a:t>
            </a:r>
            <a:endParaRPr kumimoji="0" lang="en-US" altLang="ja-JP"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852653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03187" y="821592"/>
            <a:ext cx="14388277" cy="8779609"/>
          </a:xfrm>
        </p:spPr>
        <p:txBody>
          <a:bodyPr anchor="b">
            <a:normAutofit/>
          </a:bodyPr>
          <a:lstStyle/>
          <a:p>
            <a:pPr marL="0" indent="0">
              <a:buNone/>
            </a:pPr>
            <a:endParaRPr lang="en-US" altLang="ja-JP" sz="2800" dirty="0"/>
          </a:p>
          <a:p>
            <a:pPr marL="0" indent="0">
              <a:buNone/>
            </a:pPr>
            <a:endParaRPr lang="en-US" altLang="ja-JP" sz="2800" dirty="0"/>
          </a:p>
          <a:p>
            <a:pPr marL="0" indent="0">
              <a:buNone/>
            </a:pPr>
            <a:endParaRPr lang="en-US" altLang="ja-JP" sz="2800" dirty="0"/>
          </a:p>
        </p:txBody>
      </p:sp>
      <p:sp>
        <p:nvSpPr>
          <p:cNvPr id="16" name="正方形/長方形 15"/>
          <p:cNvSpPr/>
          <p:nvPr/>
        </p:nvSpPr>
        <p:spPr>
          <a:xfrm>
            <a:off x="102063" y="6545291"/>
            <a:ext cx="12361296" cy="936000"/>
          </a:xfrm>
          <a:prstGeom prst="rect">
            <a:avLst/>
          </a:prstGeom>
          <a:solidFill>
            <a:schemeClr val="accent4">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潜在介護福祉士等再就業支援事業</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2,769</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資格を有しながら福祉・介護分野に就業していない介護福祉士等の所在把握と、知識や技術の再確認・再習得のための研修、演習を実施し、介護分野に即戦力として再就業を支援する。</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1" y="-5668"/>
            <a:ext cx="12801601" cy="5181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2800" b="1" i="0" u="none" strike="noStrike" kern="1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Times New Roman" panose="02020603050405020304" pitchFamily="18" charset="0"/>
              </a:rPr>
              <a:t>介護・福祉人材の確保</a:t>
            </a:r>
            <a:r>
              <a:rPr kumimoji="0" lang="ja-JP" altLang="ja-JP"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Times New Roman" panose="02020603050405020304" pitchFamily="18" charset="0"/>
              </a:rPr>
              <a:t>・定着</a:t>
            </a:r>
            <a:r>
              <a:rPr kumimoji="0"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Times New Roman" panose="02020603050405020304" pitchFamily="18" charset="0"/>
              </a:rPr>
              <a:t>（参入促進）</a:t>
            </a:r>
            <a:endParaRPr kumimoji="1" lang="en-US" altLang="ja-JP" sz="2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サブタイトル 2"/>
          <p:cNvSpPr txBox="1">
            <a:spLocks/>
          </p:cNvSpPr>
          <p:nvPr/>
        </p:nvSpPr>
        <p:spPr>
          <a:xfrm>
            <a:off x="0" y="463124"/>
            <a:ext cx="12782493" cy="1147040"/>
          </a:xfrm>
          <a:prstGeom prst="rect">
            <a:avLst/>
          </a:prstGeom>
        </p:spPr>
        <p:txBody>
          <a:bodyPr vert="horz" lIns="128016" tIns="64008" rIns="128016" bIns="64008"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4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大阪府介護・福祉人材確保戦略</a:t>
            </a:r>
            <a:r>
              <a:rPr kumimoji="1" lang="en-US" altLang="ja-JP" sz="224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2023</a:t>
            </a:r>
            <a:r>
              <a:rPr kumimoji="1" lang="ja-JP" altLang="en-US" sz="224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踏まえ、引き続きターゲットに応じた参入サポートを実施するとともに、将来の福祉を担う人材の確保に向けた職業としての介護の魅力アピールや、外国人人材のマッチング支援により、福祉人材を確保していく。</a:t>
            </a:r>
          </a:p>
        </p:txBody>
      </p:sp>
      <p:sp>
        <p:nvSpPr>
          <p:cNvPr id="7" name="フローチャート: 端子 6"/>
          <p:cNvSpPr/>
          <p:nvPr/>
        </p:nvSpPr>
        <p:spPr>
          <a:xfrm>
            <a:off x="19107" y="1521510"/>
            <a:ext cx="3836631" cy="275032"/>
          </a:xfrm>
          <a:prstGeom prst="flowChartTerminator">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8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◆職業としての介護の魅力アピール</a:t>
            </a:r>
          </a:p>
        </p:txBody>
      </p:sp>
      <p:sp>
        <p:nvSpPr>
          <p:cNvPr id="8" name="フローチャート: 端子 7"/>
          <p:cNvSpPr/>
          <p:nvPr/>
        </p:nvSpPr>
        <p:spPr>
          <a:xfrm>
            <a:off x="102063" y="5325144"/>
            <a:ext cx="3836631" cy="307521"/>
          </a:xfrm>
          <a:prstGeom prst="flowChartTerminator">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◆ターゲットに応じた参入サポート</a:t>
            </a:r>
          </a:p>
        </p:txBody>
      </p:sp>
      <p:sp>
        <p:nvSpPr>
          <p:cNvPr id="9" name="正方形/長方形 8"/>
          <p:cNvSpPr/>
          <p:nvPr/>
        </p:nvSpPr>
        <p:spPr>
          <a:xfrm>
            <a:off x="97404" y="1849862"/>
            <a:ext cx="12356638" cy="973291"/>
          </a:xfrm>
          <a:prstGeom prst="rect">
            <a:avLst/>
          </a:prstGeom>
          <a:solidFill>
            <a:schemeClr val="accent6">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介護職・介護業務の魅力発信等事業</a:t>
            </a:r>
            <a:r>
              <a:rPr kumimoji="0" lang="en-US" altLang="zh-TW"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８</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7,118</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zh-TW"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府内の小学生及びその進路決定に影響力をもつ保護者が、介護職の仕事内容を具体的にイメージできるよう魅力発信を行い、興味・関心を高めることで、将来に向けて安定的かつ継続的な介護人材の確保を図る。</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102063" y="5682093"/>
            <a:ext cx="12361296" cy="792000"/>
          </a:xfrm>
          <a:prstGeom prst="rect">
            <a:avLst/>
          </a:prstGeom>
          <a:solidFill>
            <a:schemeClr val="accent4">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介護助手導入支援事業</a:t>
            </a:r>
            <a:r>
              <a:rPr kumimoji="0" lang="en-US" altLang="zh-TW"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８</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6,938</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zh-TW"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0" lang="en-US" altLang="ja-JP" sz="252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介護施設において、身体介護等の専門的な知識や技術が必要な業務以外の「周辺業務」を担う介護助手の導入を支援する。</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97404" y="2885780"/>
            <a:ext cx="12356638" cy="972000"/>
          </a:xfrm>
          <a:prstGeom prst="rect">
            <a:avLst/>
          </a:prstGeom>
          <a:solidFill>
            <a:schemeClr val="accent6">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参入促進・魅力発信等事業</a:t>
            </a:r>
            <a:r>
              <a:rPr kumimoji="0" lang="en-US" altLang="zh-TW"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８</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7,302</a:t>
            </a:r>
            <a:r>
              <a:rPr kumimoji="0"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zh-TW"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職場体験、インターンシップ、高校生向け出前講座など教育関係機関との連携による介護職の魅力発信</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・高校への出前講座 ⇒ 福祉分野が進路の選択肢となるよう</a:t>
            </a:r>
            <a:r>
              <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福祉関連のテーマ学習</a:t>
            </a:r>
            <a:r>
              <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や</a:t>
            </a:r>
            <a:r>
              <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福祉体験</a:t>
            </a:r>
            <a:r>
              <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などによる魅力発信を実施</a:t>
            </a:r>
            <a:endPar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97404" y="4292907"/>
            <a:ext cx="12361296" cy="918634"/>
          </a:xfrm>
          <a:prstGeom prst="rect">
            <a:avLst/>
          </a:prstGeom>
          <a:solidFill>
            <a:schemeClr val="accent2">
              <a:lumMod val="40000"/>
              <a:lumOff val="6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外国人介護人材マッチング支援事業</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13,924</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初めて外国人介護人材を受け入れる施設等の不安・  疑問の解消と円滑な受入れを促進するため、受入れ制度や事例紹介等の説明会の実施とマッチング支援を行う。　　</a:t>
            </a:r>
          </a:p>
        </p:txBody>
      </p:sp>
      <p:sp>
        <p:nvSpPr>
          <p:cNvPr id="4" name="スライド番号プレースホルダー 3"/>
          <p:cNvSpPr>
            <a:spLocks noGrp="1"/>
          </p:cNvSpPr>
          <p:nvPr>
            <p:ph type="sldNum" sz="quarter" idx="12"/>
          </p:nvPr>
        </p:nvSpPr>
        <p:spPr>
          <a:xfrm>
            <a:off x="9902133" y="9128532"/>
            <a:ext cx="2880360" cy="51117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D2A900-6487-4CD6-86C6-6380F32AA30B}" type="slidenum">
              <a:rPr kumimoji="1" lang="ja-JP" altLang="en-US" sz="168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68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4" name="フローチャート: 端子 13"/>
          <p:cNvSpPr/>
          <p:nvPr/>
        </p:nvSpPr>
        <p:spPr>
          <a:xfrm>
            <a:off x="97404" y="3947370"/>
            <a:ext cx="3836631" cy="284529"/>
          </a:xfrm>
          <a:prstGeom prst="flowChartTerminator">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◆外国人介護人材の受入れ促進</a:t>
            </a:r>
          </a:p>
        </p:txBody>
      </p:sp>
      <p:sp>
        <p:nvSpPr>
          <p:cNvPr id="17" name="正方形/長方形 16"/>
          <p:cNvSpPr/>
          <p:nvPr/>
        </p:nvSpPr>
        <p:spPr>
          <a:xfrm>
            <a:off x="97404" y="7566545"/>
            <a:ext cx="12361296" cy="936000"/>
          </a:xfrm>
          <a:prstGeom prst="rect">
            <a:avLst/>
          </a:prstGeom>
          <a:solidFill>
            <a:schemeClr val="accent4">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介護分野への就労・定着支援事業</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17,549</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介護保険施設等に対し、雇用する介護職員の介護職員初任者研修及び介護福祉士実務者研修の受講費用を補助することで、介護分野への新規参入、求職者の早期就職、介護職員の資質向上及び職場定着促進を図る。</a:t>
            </a:r>
          </a:p>
        </p:txBody>
      </p:sp>
      <p:sp>
        <p:nvSpPr>
          <p:cNvPr id="18" name="正方形/長方形 17">
            <a:extLst>
              <a:ext uri="{FF2B5EF4-FFF2-40B4-BE49-F238E27FC236}">
                <a16:creationId xmlns:a16="http://schemas.microsoft.com/office/drawing/2014/main" id="{34AC5AA2-3FD5-4D81-B5A2-AFF18871B2FB}"/>
              </a:ext>
            </a:extLst>
          </p:cNvPr>
          <p:cNvSpPr/>
          <p:nvPr/>
        </p:nvSpPr>
        <p:spPr>
          <a:xfrm>
            <a:off x="102063" y="8586390"/>
            <a:ext cx="12361296" cy="936000"/>
          </a:xfrm>
          <a:prstGeom prst="rect">
            <a:avLst/>
          </a:prstGeom>
          <a:solidFill>
            <a:schemeClr val="accent4">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多様な働き方導入モデル事業</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13,337</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週休</a:t>
            </a:r>
            <a:r>
              <a:rPr kumimoji="0" lang="en-US" altLang="ja-JP"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0" lang="ja-JP" altLang="en-US" sz="16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日制の導入を柱とした働き方改革の実現に向けた支援を行い、働きやすい職場環境を整備することで、職場定着の促進・離職率の低減と、新たな介護人材の確保を図る。</a:t>
            </a:r>
          </a:p>
        </p:txBody>
      </p:sp>
    </p:spTree>
    <p:extLst>
      <p:ext uri="{BB962C8B-B14F-4D97-AF65-F5344CB8AC3E}">
        <p14:creationId xmlns:p14="http://schemas.microsoft.com/office/powerpoint/2010/main" val="1282749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a:extLst>
              <a:ext uri="{FF2B5EF4-FFF2-40B4-BE49-F238E27FC236}">
                <a16:creationId xmlns:a16="http://schemas.microsoft.com/office/drawing/2014/main" id="{BAFB8EA5-73B1-4510-8E93-A88BAB5DF997}"/>
              </a:ext>
            </a:extLst>
          </p:cNvPr>
          <p:cNvSpPr/>
          <p:nvPr/>
        </p:nvSpPr>
        <p:spPr>
          <a:xfrm>
            <a:off x="4846921" y="1825958"/>
            <a:ext cx="7755523" cy="6468955"/>
          </a:xfrm>
          <a:prstGeom prst="rect">
            <a:avLst/>
          </a:prstGeom>
          <a:solidFill>
            <a:schemeClr val="accent5">
              <a:lumMod val="20000"/>
              <a:lumOff val="8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64" name="四角形: 角を丸くする 63">
            <a:extLst>
              <a:ext uri="{FF2B5EF4-FFF2-40B4-BE49-F238E27FC236}">
                <a16:creationId xmlns:a16="http://schemas.microsoft.com/office/drawing/2014/main" id="{8BCCF1E2-C232-410D-903E-105E782D47FA}"/>
              </a:ext>
            </a:extLst>
          </p:cNvPr>
          <p:cNvSpPr/>
          <p:nvPr/>
        </p:nvSpPr>
        <p:spPr>
          <a:xfrm>
            <a:off x="7170390" y="6389914"/>
            <a:ext cx="5289134" cy="1773484"/>
          </a:xfrm>
          <a:prstGeom prst="roundRect">
            <a:avLst>
              <a:gd name="adj" fmla="val 15458"/>
            </a:avLst>
          </a:prstGeom>
          <a:solidFill>
            <a:srgbClr val="FFFFB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1" name="四角形: 角を丸くする 60">
            <a:extLst>
              <a:ext uri="{FF2B5EF4-FFF2-40B4-BE49-F238E27FC236}">
                <a16:creationId xmlns:a16="http://schemas.microsoft.com/office/drawing/2014/main" id="{D3B83FCB-9564-460C-B32C-8236623D8D60}"/>
              </a:ext>
            </a:extLst>
          </p:cNvPr>
          <p:cNvSpPr/>
          <p:nvPr/>
        </p:nvSpPr>
        <p:spPr>
          <a:xfrm>
            <a:off x="6901266" y="6633273"/>
            <a:ext cx="463557" cy="1272927"/>
          </a:xfrm>
          <a:prstGeom prst="roundRect">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テキスト ボックス 39">
            <a:extLst>
              <a:ext uri="{FF2B5EF4-FFF2-40B4-BE49-F238E27FC236}">
                <a16:creationId xmlns:a16="http://schemas.microsoft.com/office/drawing/2014/main" id="{2C2D776A-998C-492B-9842-EC78E21B544A}"/>
              </a:ext>
            </a:extLst>
          </p:cNvPr>
          <p:cNvSpPr txBox="1"/>
          <p:nvPr/>
        </p:nvSpPr>
        <p:spPr>
          <a:xfrm>
            <a:off x="4769938" y="1914415"/>
            <a:ext cx="8031662" cy="671979"/>
          </a:xfrm>
          <a:prstGeom prst="rect">
            <a:avLst/>
          </a:prstGeom>
          <a:noFill/>
        </p:spPr>
        <p:txBody>
          <a:bodyPr wrap="square" rtlCol="0">
            <a:spAutoFit/>
          </a:bodyPr>
          <a:lstStyle/>
          <a:p>
            <a:pPr marL="0" marR="0" lvl="0" indent="0" algn="l" defTabSz="457200" rtl="0" eaLnBrk="1" fontAlgn="auto" latinLnBrk="0" hangingPunct="1">
              <a:lnSpc>
                <a:spcPts val="1350"/>
              </a:lnSpc>
              <a:spcBef>
                <a:spcPts val="0"/>
              </a:spcBef>
              <a:spcAft>
                <a:spcPts val="0"/>
              </a:spcAft>
              <a:buClrTx/>
              <a:buSzTx/>
              <a:buFontTx/>
              <a:buNone/>
              <a:tabLst/>
              <a:defRPr/>
            </a:pPr>
            <a:r>
              <a:rPr kumimoji="1" lang="en-US" altLang="ja-JP"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働きやすい職場づくり伴走支援プログラム</a:t>
            </a:r>
            <a:r>
              <a:rPr kumimoji="1" lang="en-US" altLang="ja-JP"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0" marR="0" lvl="0" indent="0" algn="l" defTabSz="960139" rtl="0" eaLnBrk="1" fontAlgn="auto" latinLnBrk="0" hangingPunct="1">
              <a:lnSpc>
                <a:spcPct val="100000"/>
              </a:lnSpc>
              <a:spcBef>
                <a:spcPts val="0"/>
              </a:spcBef>
              <a:spcAft>
                <a:spcPts val="0"/>
              </a:spcAft>
              <a:buClrTx/>
              <a:buSzTx/>
              <a:buFontTx/>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業務改善活動の一連の手順を年</a:t>
            </a:r>
            <a:r>
              <a:rPr kumimoji="1" lang="en-US"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5</a:t>
            </a: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回シリーズの研修と、専門家による現地訪問やチャットツールを活用</a:t>
            </a:r>
            <a:endParaRPr kumimoji="1" lang="en-US"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960139" rtl="0" eaLnBrk="1" fontAlgn="auto" latinLnBrk="0" hangingPunct="1">
              <a:lnSpc>
                <a:spcPct val="100000"/>
              </a:lnSpc>
              <a:spcBef>
                <a:spcPts val="0"/>
              </a:spcBef>
              <a:spcAft>
                <a:spcPts val="0"/>
              </a:spcAft>
              <a:buClrTx/>
              <a:buSzTx/>
              <a:buFontTx/>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したフォローアップ。事業所内でプロジェクトチームを作って参加。</a:t>
            </a: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p>
        </p:txBody>
      </p:sp>
      <p:sp>
        <p:nvSpPr>
          <p:cNvPr id="41" name="テキスト ボックス 40">
            <a:extLst>
              <a:ext uri="{FF2B5EF4-FFF2-40B4-BE49-F238E27FC236}">
                <a16:creationId xmlns:a16="http://schemas.microsoft.com/office/drawing/2014/main" id="{D40B65EB-C156-4286-8A05-28D8F63A6012}"/>
              </a:ext>
            </a:extLst>
          </p:cNvPr>
          <p:cNvSpPr txBox="1"/>
          <p:nvPr/>
        </p:nvSpPr>
        <p:spPr>
          <a:xfrm>
            <a:off x="5018395" y="3532279"/>
            <a:ext cx="1086779"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チームでの</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課題解決に</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伴走的に支援</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2" name="テキスト ボックス 41">
            <a:extLst>
              <a:ext uri="{FF2B5EF4-FFF2-40B4-BE49-F238E27FC236}">
                <a16:creationId xmlns:a16="http://schemas.microsoft.com/office/drawing/2014/main" id="{1657F0F7-5F9F-4D21-BC5F-8A1EC96CDB9B}"/>
              </a:ext>
            </a:extLst>
          </p:cNvPr>
          <p:cNvSpPr txBox="1"/>
          <p:nvPr/>
        </p:nvSpPr>
        <p:spPr>
          <a:xfrm>
            <a:off x="7687267" y="3537059"/>
            <a:ext cx="1195897"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生産性向上への取組み、試行錯誤を継続、自走へ</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3" name="二等辺三角形 42">
            <a:extLst>
              <a:ext uri="{FF2B5EF4-FFF2-40B4-BE49-F238E27FC236}">
                <a16:creationId xmlns:a16="http://schemas.microsoft.com/office/drawing/2014/main" id="{51F2E307-E1AD-4E93-9B6D-F670FA558A85}"/>
              </a:ext>
            </a:extLst>
          </p:cNvPr>
          <p:cNvSpPr/>
          <p:nvPr/>
        </p:nvSpPr>
        <p:spPr>
          <a:xfrm rot="5400000">
            <a:off x="5978033" y="3827923"/>
            <a:ext cx="246390" cy="135958"/>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44" name="二等辺三角形 43">
            <a:extLst>
              <a:ext uri="{FF2B5EF4-FFF2-40B4-BE49-F238E27FC236}">
                <a16:creationId xmlns:a16="http://schemas.microsoft.com/office/drawing/2014/main" id="{EB349279-92B3-4F2F-8712-20BDCF1C6417}"/>
              </a:ext>
            </a:extLst>
          </p:cNvPr>
          <p:cNvSpPr/>
          <p:nvPr/>
        </p:nvSpPr>
        <p:spPr>
          <a:xfrm rot="5400000">
            <a:off x="7404693" y="3877903"/>
            <a:ext cx="246390" cy="135958"/>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47" name="テキスト ボックス 46">
            <a:extLst>
              <a:ext uri="{FF2B5EF4-FFF2-40B4-BE49-F238E27FC236}">
                <a16:creationId xmlns:a16="http://schemas.microsoft.com/office/drawing/2014/main" id="{71FA43BD-06DE-4DAB-B8BB-128342580A7F}"/>
              </a:ext>
            </a:extLst>
          </p:cNvPr>
          <p:cNvSpPr txBox="1"/>
          <p:nvPr/>
        </p:nvSpPr>
        <p:spPr>
          <a:xfrm>
            <a:off x="6273581" y="3537059"/>
            <a:ext cx="1182923"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モチベーションを上げ働きやすい職場づくりを構築</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a:extLst>
              <a:ext uri="{FF2B5EF4-FFF2-40B4-BE49-F238E27FC236}">
                <a16:creationId xmlns:a16="http://schemas.microsoft.com/office/drawing/2014/main" id="{4E79A2A6-818E-4814-9AA9-FE4BF1B2E116}"/>
              </a:ext>
            </a:extLst>
          </p:cNvPr>
          <p:cNvSpPr txBox="1"/>
          <p:nvPr/>
        </p:nvSpPr>
        <p:spPr>
          <a:xfrm>
            <a:off x="5018482" y="5307400"/>
            <a:ext cx="1760815" cy="2638415"/>
          </a:xfrm>
          <a:prstGeom prst="rect">
            <a:avLst/>
          </a:prstGeom>
          <a:solidFill>
            <a:schemeClr val="bg1">
              <a:lumMod val="95000"/>
            </a:schemeClr>
          </a:solidFill>
          <a:ln w="19050">
            <a:solidFill>
              <a:schemeClr val="accent6">
                <a:lumMod val="75000"/>
              </a:schemeClr>
            </a:solidFill>
            <a:prstDash val="sysDot"/>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R6</a:t>
            </a: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伴走支援</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プログラム</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修了事業所</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アンケート</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▶全ての</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事業所が</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「役に立った」と</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回答</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９５％</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の事業所が</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修了後</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も</a:t>
            </a: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自分たち</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で</a:t>
            </a:r>
            <a:r>
              <a:rPr kumimoji="0" lang="ja-JP"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業務改善を継続</a:t>
            </a:r>
            <a:r>
              <a:rPr kumimoji="0" lang="ja-JP" altLang="en-US"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中</a:t>
            </a:r>
            <a:endParaRPr kumimoji="0" lang="en-US" altLang="ja-JP" sz="1200"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ja-JP" altLang="ja-JP" sz="945" b="1" i="0" u="none" strike="noStrike" kern="100" cap="none" spc="0" normalizeH="0" baseline="0" noProof="0" dirty="0">
              <a:ln>
                <a:noFill/>
              </a:ln>
              <a:solidFill>
                <a:srgbClr val="70AD47">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9" name="テキスト ボックス 28">
            <a:extLst>
              <a:ext uri="{FF2B5EF4-FFF2-40B4-BE49-F238E27FC236}">
                <a16:creationId xmlns:a16="http://schemas.microsoft.com/office/drawing/2014/main" id="{AAF75AA2-BE32-4EE8-9CB9-A1214B3A2930}"/>
              </a:ext>
            </a:extLst>
          </p:cNvPr>
          <p:cNvSpPr txBox="1"/>
          <p:nvPr/>
        </p:nvSpPr>
        <p:spPr>
          <a:xfrm>
            <a:off x="115619" y="758333"/>
            <a:ext cx="12459929" cy="9848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600" b="1" i="0" u="sng" strike="noStrike" kern="1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■大阪府介護生産性向上支援センターでの支援（</a:t>
            </a:r>
            <a:r>
              <a:rPr kumimoji="0" lang="en-US" altLang="ja-JP" sz="1600" b="1" i="0" u="sng" strike="noStrike" kern="1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ATC</a:t>
            </a:r>
            <a:r>
              <a:rPr kumimoji="0" lang="ja-JP" altLang="en-US" sz="1600" b="1" i="0" u="sng" strike="noStrike" kern="1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エイジレスセンター内）　　　　　令和８年度　５８，６１０千円　</a:t>
            </a:r>
            <a:r>
              <a:rPr kumimoji="0" lang="ja-JP" altLang="en-US" sz="1600" b="1" i="0" u="sng" strike="noStrike" kern="100" cap="none" spc="0" normalizeH="0" baseline="0" noProof="0" dirty="0">
                <a:ln>
                  <a:noFill/>
                </a:ln>
                <a:solidFill>
                  <a:srgbClr val="0070C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endParaRPr kumimoji="0" lang="en-US" altLang="ja-JP" sz="1600" b="1" i="0" u="sng" strike="noStrike" kern="100" cap="none" spc="0" normalizeH="0" baseline="0" noProof="0" dirty="0">
              <a:ln>
                <a:noFill/>
              </a:ln>
              <a:solidFill>
                <a:srgbClr val="0070C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1103"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介護現場の業務改善、効率化を進め、働きやすい職場づくりを支援するためのワンストップ窓口として「大阪府介護生産性向上支援センター」を</a:t>
            </a:r>
            <a:endParaRPr kumimoji="0"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令和</a:t>
            </a:r>
            <a:r>
              <a:rPr kumimoji="0"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6</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年</a:t>
            </a:r>
            <a:r>
              <a:rPr kumimoji="0"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6</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月に開設しました。介護現場の⽣産性向上や⼈材確保等に関する相談への対応や、介護テクノロジーの導⼊・活⽤にかかる伴⾛⽀援型研修等</a:t>
            </a:r>
            <a:endParaRPr kumimoji="0"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を実施し、介護事業者の⽣産性向上等の取組みを⽀援しています。</a:t>
            </a:r>
          </a:p>
        </p:txBody>
      </p:sp>
      <p:sp>
        <p:nvSpPr>
          <p:cNvPr id="4" name="テキスト ボックス 3">
            <a:extLst>
              <a:ext uri="{FF2B5EF4-FFF2-40B4-BE49-F238E27FC236}">
                <a16:creationId xmlns:a16="http://schemas.microsoft.com/office/drawing/2014/main" id="{BE92319B-B0BC-43F2-A2DA-277D710F6902}"/>
              </a:ext>
            </a:extLst>
          </p:cNvPr>
          <p:cNvSpPr txBox="1"/>
          <p:nvPr/>
        </p:nvSpPr>
        <p:spPr>
          <a:xfrm>
            <a:off x="5149055" y="2654663"/>
            <a:ext cx="7074272" cy="62324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①業務改善実施前の準備→②課題の見える化</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③実行計画づくり→④改善活動の実践→⑤振り返り</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→⑥練り直し→成果とりまとめ・発表</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モデル事業所として取り組みの伝播（見学受け入れなど）</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5" name="表 7">
            <a:extLst>
              <a:ext uri="{FF2B5EF4-FFF2-40B4-BE49-F238E27FC236}">
                <a16:creationId xmlns:a16="http://schemas.microsoft.com/office/drawing/2014/main" id="{A6C39DCC-C6F1-4176-B88F-8FF6BB78F8ED}"/>
              </a:ext>
            </a:extLst>
          </p:cNvPr>
          <p:cNvGraphicFramePr>
            <a:graphicFrameLocks noGrp="1"/>
          </p:cNvGraphicFramePr>
          <p:nvPr/>
        </p:nvGraphicFramePr>
        <p:xfrm>
          <a:off x="199155" y="1837111"/>
          <a:ext cx="4481339" cy="4042236"/>
        </p:xfrm>
        <a:graphic>
          <a:graphicData uri="http://schemas.openxmlformats.org/drawingml/2006/table">
            <a:tbl>
              <a:tblPr firstRow="1" bandRow="1">
                <a:tableStyleId>{5C22544A-7EE6-4342-B048-85BDC9FD1C3A}</a:tableStyleId>
              </a:tblPr>
              <a:tblGrid>
                <a:gridCol w="1112103">
                  <a:extLst>
                    <a:ext uri="{9D8B030D-6E8A-4147-A177-3AD203B41FA5}">
                      <a16:colId xmlns:a16="http://schemas.microsoft.com/office/drawing/2014/main" val="257946709"/>
                    </a:ext>
                  </a:extLst>
                </a:gridCol>
                <a:gridCol w="3369236">
                  <a:extLst>
                    <a:ext uri="{9D8B030D-6E8A-4147-A177-3AD203B41FA5}">
                      <a16:colId xmlns:a16="http://schemas.microsoft.com/office/drawing/2014/main" val="1275405467"/>
                    </a:ext>
                  </a:extLst>
                </a:gridCol>
              </a:tblGrid>
              <a:tr h="491663">
                <a:tc>
                  <a:txBody>
                    <a:bodyPr/>
                    <a:lstStyle/>
                    <a:p>
                      <a:pPr algn="ctr"/>
                      <a:r>
                        <a:rPr kumimoji="1" lang="ja-JP" altLang="en-US" sz="900" dirty="0">
                          <a:latin typeface="メイリオ" panose="020B0604030504040204" pitchFamily="50" charset="-128"/>
                          <a:ea typeface="メイリオ" panose="020B0604030504040204" pitchFamily="50" charset="-128"/>
                        </a:rPr>
                        <a:t>　　　　　　　　　　　　　　　　　</a:t>
                      </a:r>
                    </a:p>
                  </a:txBody>
                  <a:tcPr marL="68580" marR="68580" marT="34290" marB="34290"/>
                </a:tc>
                <a:tc>
                  <a:txBody>
                    <a:bodyPr/>
                    <a:lstStyle/>
                    <a:p>
                      <a:pPr algn="ctr"/>
                      <a:r>
                        <a:rPr kumimoji="1" lang="ja-JP" altLang="en-US" sz="1200" dirty="0">
                          <a:latin typeface="メイリオ" panose="020B0604030504040204" pitchFamily="50" charset="-128"/>
                          <a:ea typeface="メイリオ" panose="020B0604030504040204" pitchFamily="50" charset="-128"/>
                        </a:rPr>
                        <a:t>令和７年度</a:t>
                      </a:r>
                      <a:endParaRPr kumimoji="1" lang="en-US" altLang="ja-JP" sz="12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a:t>
                      </a:r>
                      <a:r>
                        <a:rPr kumimoji="1" lang="en-US" altLang="ja-JP" sz="1200" dirty="0">
                          <a:latin typeface="メイリオ" panose="020B0604030504040204" pitchFamily="50" charset="-128"/>
                          <a:ea typeface="メイリオ" panose="020B0604030504040204" pitchFamily="50" charset="-128"/>
                        </a:rPr>
                        <a:t>12</a:t>
                      </a:r>
                      <a:r>
                        <a:rPr kumimoji="1" lang="ja-JP" altLang="en-US" sz="1200" dirty="0">
                          <a:latin typeface="メイリオ" panose="020B0604030504040204" pitchFamily="50" charset="-128"/>
                          <a:ea typeface="メイリオ" panose="020B0604030504040204" pitchFamily="50" charset="-128"/>
                        </a:rPr>
                        <a:t>月末時点）</a:t>
                      </a:r>
                    </a:p>
                  </a:txBody>
                  <a:tcPr marL="68580" marR="68580" marT="34290" marB="34290"/>
                </a:tc>
                <a:extLst>
                  <a:ext uri="{0D108BD9-81ED-4DB2-BD59-A6C34878D82A}">
                    <a16:rowId xmlns:a16="http://schemas.microsoft.com/office/drawing/2014/main" val="1394290299"/>
                  </a:ext>
                </a:extLst>
              </a:tr>
              <a:tr h="289213">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相談窓口対応</a:t>
                      </a:r>
                      <a:endParaRPr kumimoji="1" lang="ja-JP" altLang="en-US" sz="1200" b="0" dirty="0">
                        <a:latin typeface="メイリオ" panose="020B0604030504040204" pitchFamily="50" charset="-128"/>
                        <a:ea typeface="メイリオ" panose="020B0604030504040204" pitchFamily="50" charset="-128"/>
                      </a:endParaRPr>
                    </a:p>
                  </a:txBody>
                  <a:tcPr marL="68580" marR="68580" marT="34290" marB="34290">
                    <a:solidFill>
                      <a:schemeClr val="accent3">
                        <a:lumMod val="20000"/>
                        <a:lumOff val="8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メイリオ" panose="020B0604030504040204" pitchFamily="50" charset="-128"/>
                          <a:ea typeface="メイリオ" panose="020B0604030504040204" pitchFamily="50" charset="-128"/>
                        </a:rPr>
                        <a:t>386</a:t>
                      </a:r>
                      <a:r>
                        <a:rPr kumimoji="1" lang="ja-JP" altLang="en-US" sz="1200" dirty="0">
                          <a:solidFill>
                            <a:schemeClr val="tx1"/>
                          </a:solidFill>
                          <a:latin typeface="メイリオ" panose="020B0604030504040204" pitchFamily="50" charset="-128"/>
                          <a:ea typeface="メイリオ" panose="020B0604030504040204" pitchFamily="50" charset="-128"/>
                        </a:rPr>
                        <a:t>件</a:t>
                      </a:r>
                    </a:p>
                  </a:txBody>
                  <a:tcPr marL="68580" marR="68580" marT="34290" marB="34290">
                    <a:solidFill>
                      <a:schemeClr val="accent3">
                        <a:lumMod val="20000"/>
                        <a:lumOff val="80000"/>
                      </a:schemeClr>
                    </a:solidFill>
                  </a:tcPr>
                </a:tc>
                <a:extLst>
                  <a:ext uri="{0D108BD9-81ED-4DB2-BD59-A6C34878D82A}">
                    <a16:rowId xmlns:a16="http://schemas.microsoft.com/office/drawing/2014/main" val="3414225080"/>
                  </a:ext>
                </a:extLst>
              </a:tr>
              <a:tr h="516636">
                <a:tc>
                  <a:txBody>
                    <a:bodyPr/>
                    <a:lstStyle/>
                    <a:p>
                      <a:pPr algn="l"/>
                      <a:r>
                        <a:rPr kumimoji="1" lang="ja-JP" altLang="en-US" sz="1200" b="0" kern="100" dirty="0">
                          <a:latin typeface="メイリオ" panose="020B0604030504040204" pitchFamily="50" charset="-128"/>
                          <a:ea typeface="メイリオ" panose="020B0604030504040204" pitchFamily="50" charset="-128"/>
                          <a:cs typeface="Times New Roman" panose="02020603050405020304" pitchFamily="18" charset="0"/>
                        </a:rPr>
                        <a:t>伴走支援プログラムの実施</a:t>
                      </a:r>
                      <a:endParaRPr kumimoji="1" lang="ja-JP" altLang="en-US" sz="1200" b="0" dirty="0">
                        <a:latin typeface="メイリオ" panose="020B0604030504040204" pitchFamily="50" charset="-128"/>
                        <a:ea typeface="メイリオ" panose="020B0604030504040204" pitchFamily="50" charset="-128"/>
                      </a:endParaRPr>
                    </a:p>
                  </a:txBody>
                  <a:tcPr marL="68580" marR="68580" marT="34290" marB="34290">
                    <a:solidFill>
                      <a:schemeClr val="bg1">
                        <a:lumMod val="85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参加：</a:t>
                      </a:r>
                      <a:r>
                        <a:rPr kumimoji="1" lang="en-US" altLang="ja-JP" sz="1200" b="1" u="none" dirty="0">
                          <a:solidFill>
                            <a:schemeClr val="tx1"/>
                          </a:solidFill>
                          <a:latin typeface="メイリオ" panose="020B0604030504040204" pitchFamily="50" charset="-128"/>
                          <a:ea typeface="メイリオ" panose="020B0604030504040204" pitchFamily="50" charset="-128"/>
                        </a:rPr>
                        <a:t>60</a:t>
                      </a:r>
                      <a:r>
                        <a:rPr kumimoji="1" lang="ja-JP" altLang="en-US" sz="1200" b="1" u="none" dirty="0">
                          <a:solidFill>
                            <a:schemeClr val="tx1"/>
                          </a:solidFill>
                          <a:latin typeface="メイリオ" panose="020B0604030504040204" pitchFamily="50" charset="-128"/>
                          <a:ea typeface="メイリオ" panose="020B0604030504040204" pitchFamily="50" charset="-128"/>
                        </a:rPr>
                        <a:t>事業所</a:t>
                      </a:r>
                      <a:endParaRPr kumimoji="1" lang="en-US" altLang="ja-JP" sz="1200" b="1" u="none" dirty="0">
                        <a:solidFill>
                          <a:schemeClr val="tx1"/>
                        </a:solidFill>
                        <a:latin typeface="メイリオ" panose="020B0604030504040204" pitchFamily="50" charset="-128"/>
                        <a:ea typeface="メイリオ"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zh-TW" altLang="en-US" sz="1200" b="0" dirty="0">
                          <a:solidFill>
                            <a:schemeClr val="tx1"/>
                          </a:solidFill>
                          <a:latin typeface="メイリオ" panose="020B0604030504040204" pitchFamily="50" charset="-128"/>
                          <a:ea typeface="メイリオ" panose="020B0604030504040204" pitchFamily="50" charset="-128"/>
                        </a:rPr>
                        <a:t>（施設</a:t>
                      </a:r>
                      <a:r>
                        <a:rPr kumimoji="1" lang="ja-JP" altLang="en-US" sz="1200" b="0" dirty="0">
                          <a:solidFill>
                            <a:schemeClr val="tx1"/>
                          </a:solidFill>
                          <a:latin typeface="メイリオ" panose="020B0604030504040204" pitchFamily="50" charset="-128"/>
                          <a:ea typeface="メイリオ" panose="020B0604030504040204" pitchFamily="50" charset="-128"/>
                        </a:rPr>
                        <a:t>・住まい</a:t>
                      </a:r>
                      <a:r>
                        <a:rPr kumimoji="1" lang="en-US" altLang="ja-JP" sz="1200" b="0" dirty="0">
                          <a:solidFill>
                            <a:schemeClr val="tx1"/>
                          </a:solidFill>
                          <a:latin typeface="メイリオ" panose="020B0604030504040204" pitchFamily="50" charset="-128"/>
                          <a:ea typeface="メイリオ" panose="020B0604030504040204" pitchFamily="50" charset="-128"/>
                        </a:rPr>
                        <a:t>37</a:t>
                      </a:r>
                      <a:r>
                        <a:rPr kumimoji="1" lang="zh-TW" altLang="en-US" sz="1200" b="0" dirty="0">
                          <a:solidFill>
                            <a:schemeClr val="tx1"/>
                          </a:solidFill>
                          <a:latin typeface="メイリオ" panose="020B0604030504040204" pitchFamily="50" charset="-128"/>
                          <a:ea typeface="メイリオ" panose="020B0604030504040204" pitchFamily="50" charset="-128"/>
                        </a:rPr>
                        <a:t>、</a:t>
                      </a:r>
                      <a:r>
                        <a:rPr kumimoji="1" lang="zh-TW" altLang="en-US" sz="1200" b="1" u="sng" dirty="0">
                          <a:solidFill>
                            <a:schemeClr val="tx1"/>
                          </a:solidFill>
                          <a:latin typeface="メイリオ" panose="020B0604030504040204" pitchFamily="50" charset="-128"/>
                          <a:ea typeface="メイリオ" panose="020B0604030504040204" pitchFamily="50" charset="-128"/>
                        </a:rPr>
                        <a:t>居宅</a:t>
                      </a:r>
                      <a:r>
                        <a:rPr kumimoji="1" lang="en-US" altLang="ja-JP" sz="1200" b="1" u="sng" dirty="0">
                          <a:solidFill>
                            <a:schemeClr val="tx1"/>
                          </a:solidFill>
                          <a:latin typeface="メイリオ" panose="020B0604030504040204" pitchFamily="50" charset="-128"/>
                          <a:ea typeface="メイリオ" panose="020B0604030504040204" pitchFamily="50" charset="-128"/>
                        </a:rPr>
                        <a:t>23</a:t>
                      </a:r>
                      <a:r>
                        <a:rPr kumimoji="1" lang="zh-TW" altLang="en-US" sz="1200" b="0" dirty="0">
                          <a:solidFill>
                            <a:schemeClr val="tx1"/>
                          </a:solidFill>
                          <a:latin typeface="メイリオ" panose="020B0604030504040204" pitchFamily="50" charset="-128"/>
                          <a:ea typeface="メイリオ" panose="020B0604030504040204" pitchFamily="50" charset="-128"/>
                        </a:rPr>
                        <a:t>）</a:t>
                      </a:r>
                      <a:endParaRPr kumimoji="1" lang="en-US" altLang="zh-TW" sz="1200" b="0" dirty="0">
                        <a:solidFill>
                          <a:schemeClr val="tx1"/>
                        </a:solidFill>
                        <a:latin typeface="メイリオ" panose="020B0604030504040204" pitchFamily="50" charset="-128"/>
                        <a:ea typeface="メイリオ"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u="sng" kern="100" dirty="0">
                          <a:latin typeface="メイリオ" panose="020B0604030504040204" pitchFamily="50" charset="-128"/>
                          <a:ea typeface="メイリオ" panose="020B0604030504040204" pitchFamily="50" charset="-128"/>
                          <a:cs typeface="Times New Roman" panose="02020603050405020304" pitchFamily="18" charset="0"/>
                        </a:rPr>
                        <a:t>▶アウトリーチ強化のため、対象事業</a:t>
                      </a:r>
                      <a:endParaRPr lang="en-US" altLang="ja-JP" sz="1200" u="sng"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US" altLang="ja-JP" sz="1200" u="none"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00" u="sng"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u="sng" kern="100" dirty="0">
                          <a:latin typeface="メイリオ" panose="020B0604030504040204" pitchFamily="50" charset="-128"/>
                          <a:ea typeface="メイリオ" panose="020B0604030504040204" pitchFamily="50" charset="-128"/>
                          <a:cs typeface="Times New Roman" panose="02020603050405020304" pitchFamily="18" charset="0"/>
                        </a:rPr>
                        <a:t>所数を拡大</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1200" b="0"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34290" marB="34290">
                    <a:solidFill>
                      <a:schemeClr val="bg1">
                        <a:lumMod val="85000"/>
                      </a:schemeClr>
                    </a:solidFill>
                  </a:tcPr>
                </a:tc>
                <a:extLst>
                  <a:ext uri="{0D108BD9-81ED-4DB2-BD59-A6C34878D82A}">
                    <a16:rowId xmlns:a16="http://schemas.microsoft.com/office/drawing/2014/main" val="3990556196"/>
                  </a:ext>
                </a:extLst>
              </a:tr>
              <a:tr h="1420749">
                <a:tc>
                  <a:txBody>
                    <a:bodyPr/>
                    <a:lstStyle/>
                    <a:p>
                      <a:pPr algn="l"/>
                      <a:r>
                        <a:rPr kumimoji="1" lang="ja-JP" altLang="en-US" sz="1200" b="0" kern="100" dirty="0">
                          <a:latin typeface="メイリオ" panose="020B0604030504040204" pitchFamily="50" charset="-128"/>
                          <a:ea typeface="メイリオ" panose="020B0604030504040204" pitchFamily="50" charset="-128"/>
                          <a:cs typeface="Times New Roman" panose="02020603050405020304" pitchFamily="18" charset="0"/>
                        </a:rPr>
                        <a:t>セミナー</a:t>
                      </a:r>
                      <a:endParaRPr kumimoji="1" lang="en-US" altLang="ja-JP" sz="1200" b="0" kern="100" dirty="0">
                        <a:latin typeface="メイリオ" panose="020B0604030504040204" pitchFamily="50" charset="-128"/>
                        <a:ea typeface="メイリオ" panose="020B0604030504040204" pitchFamily="50" charset="-128"/>
                        <a:cs typeface="Times New Roman" panose="02020603050405020304" pitchFamily="18" charset="0"/>
                      </a:endParaRPr>
                    </a:p>
                    <a:p>
                      <a:pPr algn="l"/>
                      <a:r>
                        <a:rPr kumimoji="1" lang="ja-JP" altLang="en-US" sz="1200" b="0" kern="100" dirty="0">
                          <a:latin typeface="メイリオ" panose="020B0604030504040204" pitchFamily="50" charset="-128"/>
                          <a:ea typeface="メイリオ" panose="020B0604030504040204" pitchFamily="50" charset="-128"/>
                          <a:cs typeface="Times New Roman" panose="02020603050405020304" pitchFamily="18" charset="0"/>
                        </a:rPr>
                        <a:t>　　</a:t>
                      </a:r>
                      <a:endParaRPr kumimoji="1" lang="ja-JP" altLang="en-US" sz="1200" b="0" dirty="0">
                        <a:latin typeface="メイリオ" panose="020B0604030504040204" pitchFamily="50" charset="-128"/>
                        <a:ea typeface="メイリオ" panose="020B0604030504040204" pitchFamily="50" charset="-128"/>
                      </a:endParaRPr>
                    </a:p>
                  </a:txBody>
                  <a:tcPr marL="68580" marR="68580" marT="34290" marB="34290">
                    <a:solidFill>
                      <a:schemeClr val="accent3">
                        <a:lumMod val="20000"/>
                        <a:lumOff val="8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・介護テクノロジー活用支援セミナー</a:t>
                      </a:r>
                      <a:endParaRPr lang="en-US"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200" b="0" u="none"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rPr>
                        <a:t>はじめての</a:t>
                      </a:r>
                      <a:r>
                        <a:rPr lang="en-US"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rPr>
                        <a:t>ICT</a:t>
                      </a:r>
                      <a:r>
                        <a:rPr lang="ja-JP"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rPr>
                        <a:t>導入セミナー</a:t>
                      </a:r>
                    </a:p>
                    <a:p>
                      <a:pPr marL="0" algn="l" defTabSz="914400" rtl="0" eaLnBrk="1" latinLnBrk="0" hangingPunct="1">
                        <a:lnSpc>
                          <a:spcPct val="100000"/>
                        </a:lnSpc>
                      </a:pP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ICT</a:t>
                      </a:r>
                      <a:r>
                        <a:rPr kumimoji="1" lang="ja-JP"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を知るきっかけづくりとし、補助金</a:t>
                      </a:r>
                      <a:endParaRPr kumimoji="1" lang="en-US"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algn="l" defTabSz="914400" rtl="0" eaLnBrk="1" latinLnBrk="0" hangingPunct="1">
                        <a:lnSpc>
                          <a:spcPct val="100000"/>
                        </a:lnSpc>
                      </a:pPr>
                      <a:r>
                        <a:rPr kumimoji="1" lang="ja-JP" altLang="en-US"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を活用しての</a:t>
                      </a:r>
                      <a:r>
                        <a:rPr kumimoji="1" lang="en-US"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ICT</a:t>
                      </a:r>
                      <a:r>
                        <a:rPr kumimoji="1" lang="ja-JP"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の導入・活用につなげ</a:t>
                      </a:r>
                      <a:endParaRPr kumimoji="1" lang="en-US"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algn="l" defTabSz="914400" rtl="0" eaLnBrk="1" latinLnBrk="0" hangingPunct="1">
                        <a:lnSpc>
                          <a:spcPct val="100000"/>
                        </a:lnSpc>
                      </a:pPr>
                      <a:r>
                        <a:rPr kumimoji="1" lang="ja-JP" altLang="en-US"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ることを目的</a:t>
                      </a:r>
                      <a:r>
                        <a:rPr kumimoji="1" lang="ja-JP" altLang="en-US"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rPr>
                        <a:t>に実施。</a:t>
                      </a:r>
                      <a:endParaRPr kumimoji="1" lang="ja-JP" altLang="ja-JP" sz="1200" kern="100" dirty="0">
                        <a:solidFill>
                          <a:schemeClr val="dk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1500"/>
                        </a:lnSpc>
                      </a:pPr>
                      <a:r>
                        <a:rPr lang="ja-JP" altLang="en-US" sz="1200" b="0" u="none"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rPr>
                        <a:t>在宅での福祉用具・テクノロジー</a:t>
                      </a:r>
                      <a:endParaRPr lang="en-US"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1500"/>
                        </a:lnSpc>
                      </a:pPr>
                      <a:r>
                        <a:rPr lang="ja-JP" altLang="en-US" sz="1200" b="1" u="none"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b="1" u="sng" kern="100" dirty="0">
                          <a:effectLst/>
                          <a:latin typeface="メイリオ" panose="020B0604030504040204" pitchFamily="50" charset="-128"/>
                          <a:ea typeface="メイリオ" panose="020B0604030504040204" pitchFamily="50" charset="-128"/>
                          <a:cs typeface="Times New Roman" panose="02020603050405020304" pitchFamily="18" charset="0"/>
                        </a:rPr>
                        <a:t>セミナー</a:t>
                      </a:r>
                    </a:p>
                    <a:p>
                      <a:pPr algn="just"/>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▶訪問介護のヘルパーを主な対象とし、</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在宅で活用可能な移乗機器等の使い方を</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学び、現場ですぐ実践でき、生産性向上</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取組</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効果を実感してもらう</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目的で実施。</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68580" marR="68580" marT="34290" marB="34290">
                    <a:solidFill>
                      <a:schemeClr val="accent3">
                        <a:lumMod val="20000"/>
                        <a:lumOff val="80000"/>
                      </a:schemeClr>
                    </a:solidFill>
                  </a:tcPr>
                </a:tc>
                <a:extLst>
                  <a:ext uri="{0D108BD9-81ED-4DB2-BD59-A6C34878D82A}">
                    <a16:rowId xmlns:a16="http://schemas.microsoft.com/office/drawing/2014/main" val="264234967"/>
                  </a:ext>
                </a:extLst>
              </a:tr>
            </a:tbl>
          </a:graphicData>
        </a:graphic>
      </p:graphicFrame>
      <p:sp>
        <p:nvSpPr>
          <p:cNvPr id="31" name="テキスト ボックス 30">
            <a:extLst>
              <a:ext uri="{FF2B5EF4-FFF2-40B4-BE49-F238E27FC236}">
                <a16:creationId xmlns:a16="http://schemas.microsoft.com/office/drawing/2014/main" id="{3CD19FE6-DD3C-4B37-929E-5AD12A632682}"/>
              </a:ext>
            </a:extLst>
          </p:cNvPr>
          <p:cNvSpPr txBox="1"/>
          <p:nvPr/>
        </p:nvSpPr>
        <p:spPr>
          <a:xfrm>
            <a:off x="199155" y="8679094"/>
            <a:ext cx="12722731" cy="7694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600" b="1" i="0" u="sng" strike="noStrike" kern="1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■大阪府介護現場革新会議の実施</a:t>
            </a:r>
            <a:endParaRPr kumimoji="0" lang="en-US" altLang="ja-JP" sz="1600" b="1" i="0" u="sng" strike="noStrike" kern="1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センター運営方針や、地域における介護現場の課題に即した支援策を協議するため、介護・福祉関係者や学識等有識者など、多様な関係者からなる</a:t>
            </a:r>
            <a:endParaRPr kumimoji="0"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「大阪府介護現場革新会議」を</a:t>
            </a:r>
            <a:r>
              <a:rPr kumimoji="0" lang="ja-JP" altLang="en-US"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運営</a:t>
            </a:r>
            <a:r>
              <a:rPr kumimoji="0" lang="ja-JP"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しています。</a:t>
            </a:r>
          </a:p>
        </p:txBody>
      </p:sp>
      <p:sp>
        <p:nvSpPr>
          <p:cNvPr id="15" name="四角形: 角を丸くする 14">
            <a:extLst>
              <a:ext uri="{FF2B5EF4-FFF2-40B4-BE49-F238E27FC236}">
                <a16:creationId xmlns:a16="http://schemas.microsoft.com/office/drawing/2014/main" id="{756FB79A-89E0-46C6-9408-F48DD507721B}"/>
              </a:ext>
            </a:extLst>
          </p:cNvPr>
          <p:cNvSpPr/>
          <p:nvPr/>
        </p:nvSpPr>
        <p:spPr>
          <a:xfrm>
            <a:off x="286708" y="6663499"/>
            <a:ext cx="4393786" cy="1891221"/>
          </a:xfrm>
          <a:prstGeom prst="roundRect">
            <a:avLst>
              <a:gd name="adj" fmla="val 14770"/>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9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6" name="テキスト ボックス 65">
            <a:extLst>
              <a:ext uri="{FF2B5EF4-FFF2-40B4-BE49-F238E27FC236}">
                <a16:creationId xmlns:a16="http://schemas.microsoft.com/office/drawing/2014/main" id="{FE95987D-2047-4D7E-993A-BD3F1F24CDC1}"/>
              </a:ext>
            </a:extLst>
          </p:cNvPr>
          <p:cNvSpPr txBox="1"/>
          <p:nvPr/>
        </p:nvSpPr>
        <p:spPr>
          <a:xfrm>
            <a:off x="6840592" y="4391645"/>
            <a:ext cx="2261085"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参加者からの声</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62" name="直線コネクタ 61">
            <a:extLst>
              <a:ext uri="{FF2B5EF4-FFF2-40B4-BE49-F238E27FC236}">
                <a16:creationId xmlns:a16="http://schemas.microsoft.com/office/drawing/2014/main" id="{0EA5AFB7-ACA9-4CD1-92C1-930B998014F7}"/>
              </a:ext>
            </a:extLst>
          </p:cNvPr>
          <p:cNvCxnSpPr>
            <a:cxnSpLocks/>
          </p:cNvCxnSpPr>
          <p:nvPr/>
        </p:nvCxnSpPr>
        <p:spPr>
          <a:xfrm flipH="1">
            <a:off x="4332218" y="2603343"/>
            <a:ext cx="514703" cy="636459"/>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吹き出し: 四角形 7">
            <a:extLst>
              <a:ext uri="{FF2B5EF4-FFF2-40B4-BE49-F238E27FC236}">
                <a16:creationId xmlns:a16="http://schemas.microsoft.com/office/drawing/2014/main" id="{A401C0AC-5774-4B37-ACBE-FCE4E993B30E}"/>
              </a:ext>
            </a:extLst>
          </p:cNvPr>
          <p:cNvSpPr/>
          <p:nvPr/>
        </p:nvSpPr>
        <p:spPr>
          <a:xfrm>
            <a:off x="380977" y="5719666"/>
            <a:ext cx="1872844" cy="830998"/>
          </a:xfrm>
          <a:prstGeom prst="wedgeRectCallout">
            <a:avLst>
              <a:gd name="adj1" fmla="val -6606"/>
              <a:gd name="adj2" fmla="val -105828"/>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9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0" name="テキスト ボックス 49">
            <a:extLst>
              <a:ext uri="{FF2B5EF4-FFF2-40B4-BE49-F238E27FC236}">
                <a16:creationId xmlns:a16="http://schemas.microsoft.com/office/drawing/2014/main" id="{27389D11-2961-4220-94EF-6F37FE812199}"/>
              </a:ext>
            </a:extLst>
          </p:cNvPr>
          <p:cNvSpPr txBox="1"/>
          <p:nvPr/>
        </p:nvSpPr>
        <p:spPr>
          <a:xfrm>
            <a:off x="559162" y="5731825"/>
            <a:ext cx="2076514"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下線部については</a:t>
            </a:r>
            <a:endParaRPr kumimoji="0" lang="en-US"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R7</a:t>
            </a:r>
            <a:r>
              <a:rPr kumimoji="0"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から</a:t>
            </a:r>
            <a:r>
              <a:rPr kumimoji="0" lang="ja-JP"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小規模事業所</a:t>
            </a:r>
            <a:endParaRPr kumimoji="0" lang="en-US"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への生産性向上の支援</a:t>
            </a:r>
            <a:endParaRPr kumimoji="0" lang="en-US"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として拡充</a:t>
            </a:r>
            <a:endPar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9" name="テキスト ボックス 18">
            <a:extLst>
              <a:ext uri="{FF2B5EF4-FFF2-40B4-BE49-F238E27FC236}">
                <a16:creationId xmlns:a16="http://schemas.microsoft.com/office/drawing/2014/main" id="{713396CB-828B-4818-8951-2776699C249D}"/>
              </a:ext>
            </a:extLst>
          </p:cNvPr>
          <p:cNvSpPr txBox="1"/>
          <p:nvPr/>
        </p:nvSpPr>
        <p:spPr>
          <a:xfrm>
            <a:off x="3371388" y="6091398"/>
            <a:ext cx="1460934"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一体的に実施</a:t>
            </a:r>
          </a:p>
        </p:txBody>
      </p:sp>
      <p:sp>
        <p:nvSpPr>
          <p:cNvPr id="65" name="四角形: 角を丸くする 64">
            <a:extLst>
              <a:ext uri="{FF2B5EF4-FFF2-40B4-BE49-F238E27FC236}">
                <a16:creationId xmlns:a16="http://schemas.microsoft.com/office/drawing/2014/main" id="{12DC4B00-D015-46BE-9FFD-FFB4B9465478}"/>
              </a:ext>
            </a:extLst>
          </p:cNvPr>
          <p:cNvSpPr/>
          <p:nvPr/>
        </p:nvSpPr>
        <p:spPr>
          <a:xfrm>
            <a:off x="7192898" y="4727509"/>
            <a:ext cx="5344915" cy="1569236"/>
          </a:xfrm>
          <a:prstGeom prst="roundRect">
            <a:avLst>
              <a:gd name="adj" fmla="val 13067"/>
            </a:avLst>
          </a:prstGeom>
          <a:solidFill>
            <a:srgbClr val="FFFFB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7" name="テキスト ボックス 66">
            <a:extLst>
              <a:ext uri="{FF2B5EF4-FFF2-40B4-BE49-F238E27FC236}">
                <a16:creationId xmlns:a16="http://schemas.microsoft.com/office/drawing/2014/main" id="{0FC8ABE1-FEA5-436C-B2E8-800A960D2BCE}"/>
              </a:ext>
            </a:extLst>
          </p:cNvPr>
          <p:cNvSpPr txBox="1"/>
          <p:nvPr/>
        </p:nvSpPr>
        <p:spPr>
          <a:xfrm>
            <a:off x="7404103" y="4784629"/>
            <a:ext cx="5132993" cy="138499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睡眠状態や離床の情報がリアルタイムで入手</a:t>
            </a: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、導入後の</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転倒事故</a:t>
            </a:r>
            <a:endParaRPr kumimoji="0" lang="en-US"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ゼロに</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無駄な動きがなくなったことで他の業務や見守りに時間を活用でき</a:t>
            </a: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た</a:t>
            </a:r>
            <a:endPar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身体的負担と精神的負担が減った</a:t>
            </a:r>
            <a:endParaRPr kumimoji="0" lang="en-US"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事故対応において具体的な分析と対応ができるようになった</a:t>
            </a:r>
            <a:endParaRPr kumimoji="0" lang="en-US"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職員の採用や利用者の募集に良い影響</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が出ている</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職員への周知、</a:t>
            </a:r>
            <a:r>
              <a:rPr kumimoji="0" lang="ja-JP" altLang="ja-JP"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職員間のコミュニケーションがスムーズに</a:t>
            </a:r>
            <a:r>
              <a:rPr kumimoji="0" lang="ja-JP"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なった</a:t>
            </a:r>
          </a:p>
        </p:txBody>
      </p:sp>
      <p:sp>
        <p:nvSpPr>
          <p:cNvPr id="68" name="テキスト ボックス 67">
            <a:extLst>
              <a:ext uri="{FF2B5EF4-FFF2-40B4-BE49-F238E27FC236}">
                <a16:creationId xmlns:a16="http://schemas.microsoft.com/office/drawing/2014/main" id="{9D41B86A-78D1-4086-8F34-7362751D0757}"/>
              </a:ext>
            </a:extLst>
          </p:cNvPr>
          <p:cNvSpPr txBox="1"/>
          <p:nvPr/>
        </p:nvSpPr>
        <p:spPr>
          <a:xfrm>
            <a:off x="7404103" y="6510999"/>
            <a:ext cx="5187082" cy="156966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・機器の活用成功が</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スタッフの自信につながった</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・スタッフが自施設での取組みを説明できるようになった</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機器導入に拒否反応を示していた職員の考え方に変化があった</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・フロア間の業務の進め方に一貫性ができ、フロアを超えて人事異動</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が可能に</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職員間の人間関係が良好になった。職員間の発言、提案などが</a:t>
            </a:r>
            <a:endParaRPr kumimoji="0"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しやすい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・メンバー間での導入機器についての</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話し合いの場が増えた</a:t>
            </a:r>
          </a:p>
        </p:txBody>
      </p:sp>
      <p:sp>
        <p:nvSpPr>
          <p:cNvPr id="69" name="四角形: 角を丸くする 68">
            <a:extLst>
              <a:ext uri="{FF2B5EF4-FFF2-40B4-BE49-F238E27FC236}">
                <a16:creationId xmlns:a16="http://schemas.microsoft.com/office/drawing/2014/main" id="{0D6ED580-3E7A-42CE-8EAC-82B58F0A905D}"/>
              </a:ext>
            </a:extLst>
          </p:cNvPr>
          <p:cNvSpPr/>
          <p:nvPr/>
        </p:nvSpPr>
        <p:spPr>
          <a:xfrm>
            <a:off x="6911917" y="4931657"/>
            <a:ext cx="463557" cy="1224833"/>
          </a:xfrm>
          <a:prstGeom prst="round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1" name="Text Box 17">
            <a:extLst>
              <a:ext uri="{FF2B5EF4-FFF2-40B4-BE49-F238E27FC236}">
                <a16:creationId xmlns:a16="http://schemas.microsoft.com/office/drawing/2014/main" id="{FA1674E1-A00C-4956-9782-0DA47732462B}"/>
              </a:ext>
            </a:extLst>
          </p:cNvPr>
          <p:cNvSpPr txBox="1">
            <a:spLocks noChangeArrowheads="1"/>
          </p:cNvSpPr>
          <p:nvPr/>
        </p:nvSpPr>
        <p:spPr bwMode="auto">
          <a:xfrm>
            <a:off x="6952041" y="4968221"/>
            <a:ext cx="448410" cy="114152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eaVert" wrap="square" lIns="96012" tIns="48006" rIns="96012" bIns="48006" numCol="1" anchor="t" anchorCtr="0" compatLnSpc="1">
            <a:prstTxWarp prst="textNoShape">
              <a:avLst/>
            </a:prstTxWarp>
          </a:bodyPr>
          <a:lstStyle/>
          <a:p>
            <a:pPr marL="0" marR="0" lvl="0" indent="0" algn="l" defTabSz="960120" rtl="0" eaLnBrk="0" fontAlgn="base" latinLnBrk="0" hangingPunct="0">
              <a:lnSpc>
                <a:spcPct val="100000"/>
              </a:lnSpc>
              <a:spcBef>
                <a:spcPct val="0"/>
              </a:spcBef>
              <a:spcAft>
                <a:spcPct val="0"/>
              </a:spcAft>
              <a:buClrTx/>
              <a:buSzTx/>
              <a:buFontTx/>
              <a:buNone/>
              <a:tabLst/>
              <a:defRPr/>
            </a:pPr>
            <a:r>
              <a:rPr kumimoji="0" lang="ja-JP" altLang="en-US" sz="12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テクノロジー活用の効果</a:t>
            </a:r>
            <a:endParaRPr kumimoji="0" lang="ja-JP"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0" name="Text Box 17">
            <a:extLst>
              <a:ext uri="{FF2B5EF4-FFF2-40B4-BE49-F238E27FC236}">
                <a16:creationId xmlns:a16="http://schemas.microsoft.com/office/drawing/2014/main" id="{BFA11E02-E94D-4519-A602-5BB9CF5D3D46}"/>
              </a:ext>
            </a:extLst>
          </p:cNvPr>
          <p:cNvSpPr txBox="1">
            <a:spLocks noChangeArrowheads="1"/>
          </p:cNvSpPr>
          <p:nvPr/>
        </p:nvSpPr>
        <p:spPr bwMode="auto">
          <a:xfrm>
            <a:off x="6960351" y="6690146"/>
            <a:ext cx="448410" cy="1102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6012" tIns="48006" rIns="96012" bIns="48006"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職員の意識や行動の変化</a:t>
            </a:r>
          </a:p>
        </p:txBody>
      </p:sp>
      <p:pic>
        <p:nvPicPr>
          <p:cNvPr id="74" name="図 73">
            <a:extLst>
              <a:ext uri="{FF2B5EF4-FFF2-40B4-BE49-F238E27FC236}">
                <a16:creationId xmlns:a16="http://schemas.microsoft.com/office/drawing/2014/main" id="{383178E4-1DFA-44CD-81E0-59DD72CE65C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98819" y="3147385"/>
            <a:ext cx="3538994" cy="1448609"/>
          </a:xfrm>
          <a:prstGeom prst="rect">
            <a:avLst/>
          </a:prstGeom>
        </p:spPr>
      </p:pic>
      <p:sp>
        <p:nvSpPr>
          <p:cNvPr id="72" name="正方形/長方形 71">
            <a:extLst>
              <a:ext uri="{FF2B5EF4-FFF2-40B4-BE49-F238E27FC236}">
                <a16:creationId xmlns:a16="http://schemas.microsoft.com/office/drawing/2014/main" id="{BD0FE7FE-82E0-4A29-B1B3-5A31B4D93F4D}"/>
              </a:ext>
            </a:extLst>
          </p:cNvPr>
          <p:cNvSpPr/>
          <p:nvPr/>
        </p:nvSpPr>
        <p:spPr>
          <a:xfrm>
            <a:off x="45942" y="0"/>
            <a:ext cx="12801600" cy="553031"/>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「介護現場における生産性向上」への支援　</a:t>
            </a:r>
            <a:r>
              <a:rPr kumimoji="1" lang="ja-JP" altLang="en-US" sz="2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　</a:t>
            </a:r>
            <a:r>
              <a:rPr kumimoji="1" lang="ja-JP" altLang="en-US" sz="273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　＜</a:t>
            </a:r>
            <a:r>
              <a:rPr kumimoji="1" lang="ja-JP" altLang="en-US" sz="2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介護生産性向上推進総合事業＞</a:t>
            </a:r>
          </a:p>
        </p:txBody>
      </p:sp>
      <p:sp>
        <p:nvSpPr>
          <p:cNvPr id="49" name="テキスト ボックス 48">
            <a:extLst>
              <a:ext uri="{FF2B5EF4-FFF2-40B4-BE49-F238E27FC236}">
                <a16:creationId xmlns:a16="http://schemas.microsoft.com/office/drawing/2014/main" id="{BAFAA9D7-E85F-4DD8-9238-BC829F4913B9}"/>
              </a:ext>
            </a:extLst>
          </p:cNvPr>
          <p:cNvSpPr txBox="1"/>
          <p:nvPr/>
        </p:nvSpPr>
        <p:spPr>
          <a:xfrm>
            <a:off x="199155" y="1791624"/>
            <a:ext cx="961542"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センター</a:t>
            </a:r>
            <a:endParaRPr kumimoji="1" lang="en-US" altLang="ja-JP"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運営状況</a:t>
            </a:r>
          </a:p>
        </p:txBody>
      </p:sp>
      <p:sp>
        <p:nvSpPr>
          <p:cNvPr id="73" name="テキスト ボックス 99">
            <a:extLst>
              <a:ext uri="{FF2B5EF4-FFF2-40B4-BE49-F238E27FC236}">
                <a16:creationId xmlns:a16="http://schemas.microsoft.com/office/drawing/2014/main" id="{421D044F-79EE-45CC-A81B-17F774F6344A}"/>
              </a:ext>
            </a:extLst>
          </p:cNvPr>
          <p:cNvSpPr txBox="1"/>
          <p:nvPr/>
        </p:nvSpPr>
        <p:spPr>
          <a:xfrm>
            <a:off x="210415" y="6774873"/>
            <a:ext cx="4493586" cy="1751740"/>
          </a:xfrm>
          <a:prstGeom prst="rect">
            <a:avLst/>
          </a:prstGeom>
          <a:noFill/>
        </p:spPr>
        <p:txBody>
          <a:bodyPr wrap="square" rtlCol="0">
            <a:noAutofit/>
          </a:bodyPr>
          <a:lstStyle/>
          <a:p>
            <a:pPr marL="0" marR="0" lvl="0" indent="133350" algn="l" defTabSz="457200" rtl="0" eaLnBrk="1" fontAlgn="auto" latinLnBrk="0" hangingPunct="1">
              <a:lnSpc>
                <a:spcPts val="1700"/>
              </a:lnSpc>
              <a:spcBef>
                <a:spcPts val="0"/>
              </a:spcBef>
              <a:spcAft>
                <a:spcPts val="0"/>
              </a:spcAft>
              <a:buClrTx/>
              <a:buSzTx/>
              <a:buFontTx/>
              <a:buNone/>
              <a:tabLst/>
              <a:defRPr/>
            </a:pPr>
            <a:r>
              <a:rPr kumimoji="0" lang="ja-JP" altLang="en-US" sz="1200" b="1" i="0" u="sng"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介護</a:t>
            </a:r>
            <a:r>
              <a:rPr kumimoji="0" lang="ja-JP" altLang="en-US" sz="12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テクノロジー導入費用を補助</a:t>
            </a:r>
            <a:endParaRPr kumimoji="0" lang="ja-JP" altLang="en-US" sz="1200" b="1" i="0" u="sng"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８予算額　　</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1,389,216</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千円</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700"/>
              </a:lnSpc>
              <a:spcBef>
                <a:spcPts val="0"/>
              </a:spcBef>
              <a:spcAft>
                <a:spcPts val="0"/>
              </a:spcAft>
              <a:buClrTx/>
              <a:buSzTx/>
              <a:buFontTx/>
              <a:buNone/>
              <a:tabLst/>
              <a:defRPr/>
            </a:pPr>
            <a:r>
              <a:rPr kumimoji="0" lang="ja-JP" altLang="en-US" sz="12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自費での大規模修繕に伴い導入する介護テクノロジー補助</a:t>
            </a:r>
            <a:endParaRPr kumimoji="0" lang="en-US" altLang="ja-JP" sz="12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８予算額　　　</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494,000</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千円</a:t>
            </a:r>
            <a:endPar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6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6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▶第９期計画中の目標値　</a:t>
            </a:r>
            <a:r>
              <a:rPr kumimoji="0" lang="ja-JP" altLang="en-US" sz="1200" b="0" i="0" u="sng"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endParaRPr kumimoji="0" lang="en-US" altLang="ja-JP" sz="1200" b="0" i="0" u="sng"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6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介護ロボット</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補助</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207</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件　  </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６実績　</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187</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件</a:t>
            </a:r>
            <a:endParaRPr kumimoji="0"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14300" algn="just" defTabSz="457200" rtl="0" eaLnBrk="1" fontAlgn="auto" latinLnBrk="0" hangingPunct="1">
              <a:lnSpc>
                <a:spcPts val="16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0" 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ICT</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補助</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1,350</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件  </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６実績　</a:t>
            </a: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535</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件</a:t>
            </a:r>
            <a:endParaRPr kumimoji="0" lang="ja-JP" altLang="en-US"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cxnSp>
        <p:nvCxnSpPr>
          <p:cNvPr id="3" name="直線矢印コネクタ 2">
            <a:extLst>
              <a:ext uri="{FF2B5EF4-FFF2-40B4-BE49-F238E27FC236}">
                <a16:creationId xmlns:a16="http://schemas.microsoft.com/office/drawing/2014/main" id="{0AED9F00-CCEE-4211-AB42-729FA4B75B86}"/>
              </a:ext>
            </a:extLst>
          </p:cNvPr>
          <p:cNvCxnSpPr>
            <a:cxnSpLocks/>
          </p:cNvCxnSpPr>
          <p:nvPr/>
        </p:nvCxnSpPr>
        <p:spPr>
          <a:xfrm>
            <a:off x="3323095" y="5704855"/>
            <a:ext cx="0" cy="985291"/>
          </a:xfrm>
          <a:prstGeom prst="straightConnector1">
            <a:avLst/>
          </a:prstGeom>
          <a:ln w="57150">
            <a:headEnd type="triangle"/>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05263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 y="1915076"/>
            <a:ext cx="12727222" cy="1191815"/>
          </a:xfrm>
          <a:prstGeom prst="roundRect">
            <a:avLst>
              <a:gd name="adj" fmla="val 6978"/>
            </a:avLst>
          </a:prstGeom>
          <a:solidFill>
            <a:schemeClr val="accent6">
              <a:lumMod val="20000"/>
              <a:lumOff val="80000"/>
            </a:schemeClr>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15540" tIns="57770" rIns="115540" bIns="57770" spcCol="0" rtlCol="0" anchor="t" anchorCtr="0"/>
          <a:lstStyle/>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en-US" altLang="ja-JP" sz="1611"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角丸四角形 8"/>
          <p:cNvSpPr/>
          <p:nvPr/>
        </p:nvSpPr>
        <p:spPr>
          <a:xfrm>
            <a:off x="-4" y="3338602"/>
            <a:ext cx="12764406" cy="4182528"/>
          </a:xfrm>
          <a:prstGeom prst="roundRect">
            <a:avLst>
              <a:gd name="adj" fmla="val 2766"/>
            </a:avLst>
          </a:prstGeom>
          <a:solidFill>
            <a:schemeClr val="accent2">
              <a:lumMod val="20000"/>
              <a:lumOff val="80000"/>
            </a:schemeClr>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15540" tIns="57770" rIns="115540" bIns="57770" spcCol="0" rtlCol="0" anchor="t" anchorCtr="0"/>
          <a:lstStyle/>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en-US" altLang="ja-JP" sz="1611"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6" name="正方形/長方形 25"/>
          <p:cNvSpPr/>
          <p:nvPr/>
        </p:nvSpPr>
        <p:spPr>
          <a:xfrm>
            <a:off x="270144" y="1922053"/>
            <a:ext cx="12208798" cy="119089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57770" rIns="115540" bIns="57770" spcCol="0" rtlCol="0" anchor="t" anchorCtr="0"/>
          <a:lstStyle/>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認知症の人に関する理解の増進</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認知症サポーターの養成促進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・認知症サポーター養成講座の講師役となるキャラバン・メイトの養成　等　　　</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認知症月間</a:t>
            </a:r>
            <a:r>
              <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(9</a:t>
            </a: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月</a:t>
            </a:r>
            <a:r>
              <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・認知症の日（</a:t>
            </a:r>
            <a:r>
              <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9</a:t>
            </a: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月</a:t>
            </a:r>
            <a:r>
              <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21</a:t>
            </a: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日）等における啓発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・府内各所への啓発ポスターの掲示　　・府、市庁舎等への啓発のぼりの掲出　 ・啓発イベント（講演会、ライトアアップ等）の開催（市町村・関係機関との協働） </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en-US" altLang="ja-JP"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en-US" altLang="ja-JP"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7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66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zh-CN" sz="184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p:cNvSpPr/>
          <p:nvPr/>
        </p:nvSpPr>
        <p:spPr>
          <a:xfrm>
            <a:off x="0" y="0"/>
            <a:ext cx="12801600" cy="588089"/>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07908" rtl="0" eaLnBrk="1" fontAlgn="auto" latinLnBrk="0" hangingPunct="1">
              <a:lnSpc>
                <a:spcPct val="100000"/>
              </a:lnSpc>
              <a:spcBef>
                <a:spcPts val="0"/>
              </a:spcBef>
              <a:spcAft>
                <a:spcPts val="0"/>
              </a:spcAft>
              <a:buClrTx/>
              <a:buSzTx/>
              <a:buFontTx/>
              <a:buNone/>
              <a:tabLst/>
              <a:defRPr/>
            </a:pPr>
            <a:r>
              <a:rPr kumimoji="0" lang="ja-JP" altLang="en-US" sz="30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令和８年度における認知症施策の主な取組み</a:t>
            </a:r>
          </a:p>
        </p:txBody>
      </p:sp>
      <p:sp>
        <p:nvSpPr>
          <p:cNvPr id="11" name="Rectangle 5"/>
          <p:cNvSpPr>
            <a:spLocks noChangeArrowheads="1"/>
          </p:cNvSpPr>
          <p:nvPr/>
        </p:nvSpPr>
        <p:spPr bwMode="auto">
          <a:xfrm>
            <a:off x="0" y="1599481"/>
            <a:ext cx="7560000" cy="318812"/>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1052302" rtl="0" eaLnBrk="1" fontAlgn="auto" latinLnBrk="0" hangingPunct="1">
              <a:lnSpc>
                <a:spcPct val="100000"/>
              </a:lnSpc>
              <a:spcBef>
                <a:spcPts val="0"/>
              </a:spcBef>
              <a:spcAft>
                <a:spcPts val="0"/>
              </a:spcAft>
              <a:buClrTx/>
              <a:buSzTx/>
              <a:buFontTx/>
              <a:buNone/>
              <a:tabLst/>
              <a:defRPr/>
            </a:pP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理解増進、相談体制の整備等　　　</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zh-TW"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　　　</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2,009</a:t>
            </a:r>
            <a:r>
              <a:rPr kumimoji="0" lang="zh-TW"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p:txBody>
      </p:sp>
      <p:sp>
        <p:nvSpPr>
          <p:cNvPr id="14" name="Rectangle 5"/>
          <p:cNvSpPr>
            <a:spLocks noChangeArrowheads="1"/>
          </p:cNvSpPr>
          <p:nvPr/>
        </p:nvSpPr>
        <p:spPr bwMode="auto">
          <a:xfrm>
            <a:off x="0" y="3104555"/>
            <a:ext cx="10080000" cy="332572"/>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1052302" rtl="0" eaLnBrk="1" fontAlgn="auto" latinLnBrk="0" hangingPunct="1">
              <a:lnSpc>
                <a:spcPct val="100000"/>
              </a:lnSpc>
              <a:spcBef>
                <a:spcPts val="0"/>
              </a:spcBef>
              <a:spcAft>
                <a:spcPts val="0"/>
              </a:spcAft>
              <a:buClrTx/>
              <a:buSzTx/>
              <a:buFontTx/>
              <a:buNone/>
              <a:tabLst/>
              <a:defRPr/>
            </a:pP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a:t>
            </a: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安心して生活を営むことができる認知症バリアフリーの推進　　　</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zh-TW"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　　　</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17,691</a:t>
            </a:r>
            <a:r>
              <a:rPr kumimoji="0" lang="zh-TW"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p:txBody>
      </p:sp>
      <p:sp>
        <p:nvSpPr>
          <p:cNvPr id="39" name="正方形/長方形 38">
            <a:extLst>
              <a:ext uri="{FF2B5EF4-FFF2-40B4-BE49-F238E27FC236}">
                <a16:creationId xmlns:a16="http://schemas.microsoft.com/office/drawing/2014/main" id="{09430DFB-DA07-4C77-9635-F1C67DA8669D}"/>
              </a:ext>
            </a:extLst>
          </p:cNvPr>
          <p:cNvSpPr/>
          <p:nvPr/>
        </p:nvSpPr>
        <p:spPr>
          <a:xfrm>
            <a:off x="0" y="564578"/>
            <a:ext cx="12801600" cy="1025556"/>
          </a:xfrm>
          <a:prstGeom prst="rect">
            <a:avLst/>
          </a:prstGeom>
          <a:solidFill>
            <a:schemeClr val="accent1">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63143" rIns="31572" rtlCol="0" anchor="t"/>
          <a:lstStyle/>
          <a:p>
            <a:pPr marL="0" marR="0" lvl="0" indent="0" algn="l" defTabSz="546614"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「共生社会の実現を推進するための認知症基本法」が、令和６年１月１日より施行。</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546614"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同法に基づく認知症施策推進基本計画が、令和</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日に閣議決定。認知症になってもできることがあり、住み慣れた地域で希望を持って自分らしく暮らし続けられるという</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546614"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「新しい認知症観」</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が提唱されるとともに「認知症の人に関する国民の理解の増進」など同法に掲げられた１２の基本的施策を具体化</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546614"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府では、令和６年３月に「大阪府認知症施策推進計画</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2024</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」を策定、共生社会の実現をめざし、「理解増進、相談体制の整備等」の他３つの施策の柱のもと取組を推進</a:t>
            </a:r>
          </a:p>
          <a:p>
            <a:pPr marL="0" marR="0" lvl="0" indent="0" algn="l" defTabSz="546614" rtl="0" eaLnBrk="1" fontAlgn="auto" latinLnBrk="0" hangingPunct="1">
              <a:lnSpc>
                <a:spcPct val="100000"/>
              </a:lnSpc>
              <a:spcBef>
                <a:spcPts val="0"/>
              </a:spcBef>
              <a:spcAft>
                <a:spcPts val="0"/>
              </a:spcAft>
              <a:buClrTx/>
              <a:buSzTx/>
              <a:buFontTx/>
              <a:buNone/>
              <a:tabLst/>
              <a:defRPr/>
            </a:pPr>
            <a:endParaRPr kumimoji="0" lang="en-US" altLang="ja-JP" sz="964"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8" name="正方形/長方形 27">
            <a:extLst>
              <a:ext uri="{FF2B5EF4-FFF2-40B4-BE49-F238E27FC236}">
                <a16:creationId xmlns:a16="http://schemas.microsoft.com/office/drawing/2014/main" id="{25B692F3-A790-4A83-81F6-F8773BF109BF}"/>
              </a:ext>
            </a:extLst>
          </p:cNvPr>
          <p:cNvSpPr/>
          <p:nvPr/>
        </p:nvSpPr>
        <p:spPr>
          <a:xfrm>
            <a:off x="289451" y="3507847"/>
            <a:ext cx="12437771" cy="369494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57770" rIns="115540" bIns="57770" spcCol="0" rtlCol="0" anchor="t" anchorCtr="0"/>
          <a:lstStyle/>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生活におけるバリアフリー化の推進</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民間事業者を対象とした理解促進のためのセミナーの実施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チームオレンジの整備促進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「大阪府認知症サポート事業所」登録制度の普及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・認知症の当事者やご家族の買い物などの日常生活を支援するため、認知症サポーターの配置や認知症の人にやさしい取組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を行う事業所を「大阪府認知症サポート事業所」として登録、検索システムを運用し府民に公表</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社会参加の機会の確保等</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認知症の人本人からの発信支援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・「おおさか希望大使」と協働し、本人交流会や研修会などの場で認知症になっても希望を持って暮らすことができる姿を発信  </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認知症の人の社会参加促進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・認知症の人の社会参加支援の重要性の普及、社会参加支援の実施のノウハウの提供等に関するセミナーの開催</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若年性認知症に関する取組　　       </a:t>
            </a: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・若年性認知症支援コーディネーターによる就労等の相談支援、関係者の相談対応力向上研修、理解増進セミナーの開催　等</a:t>
            </a: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意思決定の支援・権利利益の保護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認知症の人の意思決定の支援に関する取組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・認知症の人の日常生活に関わる医療・介護・金融等の業種を対象に研修会を開催　</a:t>
            </a:r>
            <a:endParaRPr kumimoji="0" lang="en-US" altLang="ja-JP"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高齢者虐待防止に関する取組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・高齢者虐待防止に関する啓発及び関係者向け研修会の開催　等</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Rectangle 5">
            <a:extLst>
              <a:ext uri="{FF2B5EF4-FFF2-40B4-BE49-F238E27FC236}">
                <a16:creationId xmlns:a16="http://schemas.microsoft.com/office/drawing/2014/main" id="{3189B521-E7B7-4F14-83CB-D063790305EC}"/>
              </a:ext>
            </a:extLst>
          </p:cNvPr>
          <p:cNvSpPr>
            <a:spLocks noChangeArrowheads="1"/>
          </p:cNvSpPr>
          <p:nvPr/>
        </p:nvSpPr>
        <p:spPr bwMode="auto">
          <a:xfrm>
            <a:off x="-4" y="7466691"/>
            <a:ext cx="9720000" cy="3384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1052302" rtl="0" eaLnBrk="1" fontAlgn="auto" latinLnBrk="0" hangingPunct="1">
              <a:lnSpc>
                <a:spcPct val="100000"/>
              </a:lnSpc>
              <a:spcBef>
                <a:spcPts val="0"/>
              </a:spcBef>
              <a:spcAft>
                <a:spcPts val="0"/>
              </a:spcAft>
              <a:buClrTx/>
              <a:buSzTx/>
              <a:buFontTx/>
              <a:buNone/>
              <a:tabLst/>
              <a:defRPr/>
            </a:pP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a:t>
            </a: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保健医療サービス及び福祉サービスの提供体制の整備　　</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zh-TW"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令和８年度 予算額　　　</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34,044</a:t>
            </a:r>
            <a:r>
              <a:rPr kumimoji="0" lang="zh-TW"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zh-TW"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p:txBody>
      </p:sp>
      <p:sp>
        <p:nvSpPr>
          <p:cNvPr id="45" name="角丸四角形 14">
            <a:extLst>
              <a:ext uri="{FF2B5EF4-FFF2-40B4-BE49-F238E27FC236}">
                <a16:creationId xmlns:a16="http://schemas.microsoft.com/office/drawing/2014/main" id="{1B02B8D1-CCF6-4FF7-8235-693B2E07FB1C}"/>
              </a:ext>
            </a:extLst>
          </p:cNvPr>
          <p:cNvSpPr/>
          <p:nvPr/>
        </p:nvSpPr>
        <p:spPr>
          <a:xfrm>
            <a:off x="0" y="7775625"/>
            <a:ext cx="12727222" cy="1083531"/>
          </a:xfrm>
          <a:prstGeom prst="roundRect">
            <a:avLst>
              <a:gd name="adj" fmla="val 6978"/>
            </a:avLst>
          </a:prstGeom>
          <a:solidFill>
            <a:schemeClr val="accent4">
              <a:lumMod val="20000"/>
              <a:lumOff val="80000"/>
            </a:schemeClr>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15540" tIns="57770" rIns="115540" bIns="57770" spcCol="0" rtlCol="0" anchor="t" anchorCtr="0"/>
          <a:lstStyle/>
          <a:p>
            <a:pPr marL="323140" marR="0" lvl="0" indent="-323140" algn="l" defTabSz="422037"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医療・介護従事者の認知症対応力向上の促進</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〇 認知症サポート医の養成、医療従事者への認知症対応力向上研修の実施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　〇 認知症初期集中支援チーム、認知症地域支援推進員への研修の実施　    　     </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  〇 介護従事者を対象とする認知症介護研修の実施 等　</a:t>
            </a:r>
            <a:endParaRPr kumimoji="0" lang="en-US" altLang="ja-JP" sz="1400" b="0" i="0" u="sng"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422037" rtl="0" eaLnBrk="1" fontAlgn="auto" latinLnBrk="0" hangingPunct="1">
              <a:lnSpc>
                <a:spcPct val="100000"/>
              </a:lnSpc>
              <a:spcBef>
                <a:spcPts val="0"/>
              </a:spcBef>
              <a:spcAft>
                <a:spcPts val="0"/>
              </a:spcAft>
              <a:buClrTx/>
              <a:buSzTx/>
              <a:buFontTx/>
              <a:buNone/>
              <a:tabLst/>
              <a:defRPr/>
            </a:pPr>
            <a:endParaRPr kumimoji="0" lang="en-US" altLang="ja-JP" sz="831"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テキスト ボックス 17">
            <a:extLst>
              <a:ext uri="{FF2B5EF4-FFF2-40B4-BE49-F238E27FC236}">
                <a16:creationId xmlns:a16="http://schemas.microsoft.com/office/drawing/2014/main" id="{2082A928-7733-4CE6-9089-9965625D6B19}"/>
              </a:ext>
            </a:extLst>
          </p:cNvPr>
          <p:cNvSpPr txBox="1"/>
          <p:nvPr/>
        </p:nvSpPr>
        <p:spPr>
          <a:xfrm>
            <a:off x="9291517" y="3422486"/>
            <a:ext cx="3435705" cy="60016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・おおさか希望大使周知用リーフレット（</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年度作成）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5" name="スライド番号プレースホルダー 3">
            <a:extLst>
              <a:ext uri="{FF2B5EF4-FFF2-40B4-BE49-F238E27FC236}">
                <a16:creationId xmlns:a16="http://schemas.microsoft.com/office/drawing/2014/main" id="{146FE1AC-583F-446F-82DB-2403F6107C30}"/>
              </a:ext>
            </a:extLst>
          </p:cNvPr>
          <p:cNvSpPr txBox="1">
            <a:spLocks/>
          </p:cNvSpPr>
          <p:nvPr/>
        </p:nvSpPr>
        <p:spPr>
          <a:xfrm>
            <a:off x="9963918" y="9140889"/>
            <a:ext cx="2880360" cy="511175"/>
          </a:xfrm>
          <a:prstGeom prst="rect">
            <a:avLst/>
          </a:prstGeom>
        </p:spPr>
        <p:txBody>
          <a:bodyPr vert="horz" lIns="91440" tIns="45720" rIns="91440" bIns="45720" rtlCol="0" anchor="ctr"/>
          <a:lstStyle>
            <a:defPPr>
              <a:defRPr lang="en-US"/>
            </a:defPPr>
            <a:lvl1pPr marL="0" algn="r" defTabSz="457200" rtl="0" eaLnBrk="1" latinLnBrk="0" hangingPunct="1">
              <a:defRPr sz="16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95D2A900-6487-4CD6-86C6-6380F32AA30B}" type="slidenum">
              <a:rPr kumimoji="1" lang="ja-JP" altLang="en-US" sz="168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68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6" name="Rectangle 5">
            <a:extLst>
              <a:ext uri="{FF2B5EF4-FFF2-40B4-BE49-F238E27FC236}">
                <a16:creationId xmlns:a16="http://schemas.microsoft.com/office/drawing/2014/main" id="{0BE1C380-9454-40F3-8EB9-721D93CE61BF}"/>
              </a:ext>
            </a:extLst>
          </p:cNvPr>
          <p:cNvSpPr>
            <a:spLocks noChangeArrowheads="1"/>
          </p:cNvSpPr>
          <p:nvPr/>
        </p:nvSpPr>
        <p:spPr bwMode="auto">
          <a:xfrm>
            <a:off x="-7662" y="8801756"/>
            <a:ext cx="5623333" cy="3384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1052302" rtl="0" eaLnBrk="1" fontAlgn="auto" latinLnBrk="0" hangingPunct="1">
              <a:lnSpc>
                <a:spcPct val="100000"/>
              </a:lnSpc>
              <a:spcBef>
                <a:spcPts val="0"/>
              </a:spcBef>
              <a:spcAft>
                <a:spcPts val="0"/>
              </a:spcAft>
              <a:buClrTx/>
              <a:buSzTx/>
              <a:buFontTx/>
              <a:buNone/>
              <a:tabLst/>
              <a:defRPr/>
            </a:pP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a:t>
            </a:r>
            <a:r>
              <a:rPr kumimoji="0" lang="en-US" altLang="ja-JP"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62"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認知症の予防等</a:t>
            </a:r>
          </a:p>
        </p:txBody>
      </p:sp>
      <p:sp>
        <p:nvSpPr>
          <p:cNvPr id="19" name="角丸四角形 14">
            <a:extLst>
              <a:ext uri="{FF2B5EF4-FFF2-40B4-BE49-F238E27FC236}">
                <a16:creationId xmlns:a16="http://schemas.microsoft.com/office/drawing/2014/main" id="{D219DBA4-0C6C-4C68-A359-0C3E83A2C083}"/>
              </a:ext>
            </a:extLst>
          </p:cNvPr>
          <p:cNvSpPr/>
          <p:nvPr/>
        </p:nvSpPr>
        <p:spPr>
          <a:xfrm>
            <a:off x="0" y="9112543"/>
            <a:ext cx="12764405" cy="461061"/>
          </a:xfrm>
          <a:prstGeom prst="roundRect">
            <a:avLst>
              <a:gd name="adj" fmla="val 6978"/>
            </a:avLst>
          </a:prstGeom>
          <a:solidFill>
            <a:schemeClr val="accent5">
              <a:lumMod val="20000"/>
              <a:lumOff val="80000"/>
            </a:schemeClr>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15540" tIns="57770" rIns="115540" bIns="57770" spcCol="0" rtlCol="0" anchor="t" anchorCtr="0"/>
          <a:lstStyle/>
          <a:p>
            <a:pPr marL="0" marR="0" lvl="0" indent="0" algn="l" defTabSz="422037"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 〇認知症や</a:t>
            </a:r>
            <a:r>
              <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MCI</a:t>
            </a:r>
            <a:r>
              <a:rPr kumimoji="0" lang="ja-JP" altLang="en-US"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rPr>
              <a:t>（軽度認知障がい）の早期発見・早期対応の重要性に関する府民への啓発</a:t>
            </a:r>
            <a:endParaRPr kumimoji="0" lang="en-US" altLang="ja-JP" sz="14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p:txBody>
      </p:sp>
      <p:pic>
        <p:nvPicPr>
          <p:cNvPr id="20" name="図 19">
            <a:extLst>
              <a:ext uri="{FF2B5EF4-FFF2-40B4-BE49-F238E27FC236}">
                <a16:creationId xmlns:a16="http://schemas.microsoft.com/office/drawing/2014/main" id="{B904363C-35B4-41C8-8775-442C48218B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37245" y="3872907"/>
            <a:ext cx="3144247" cy="2159758"/>
          </a:xfrm>
          <a:prstGeom prst="rect">
            <a:avLst/>
          </a:prstGeom>
        </p:spPr>
      </p:pic>
    </p:spTree>
    <p:extLst>
      <p:ext uri="{BB962C8B-B14F-4D97-AF65-F5344CB8AC3E}">
        <p14:creationId xmlns:p14="http://schemas.microsoft.com/office/powerpoint/2010/main" val="9750243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3771</Words>
  <Application>Microsoft Office PowerPoint</Application>
  <PresentationFormat>A3 297x420 mm</PresentationFormat>
  <Paragraphs>390</Paragraphs>
  <Slides>7</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Meiryo UI</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2023-04-08T02:48:17Z</dcterms:created>
  <dcterms:modified xsi:type="dcterms:W3CDTF">2026-04-03T01:05:27Z</dcterms:modified>
</cp:coreProperties>
</file>