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1"/>
  </p:sldMasterIdLst>
  <p:notesMasterIdLst>
    <p:notesMasterId r:id="rId38"/>
  </p:notesMasterIdLst>
  <p:sldIdLst>
    <p:sldId id="275" r:id="rId2"/>
    <p:sldId id="288" r:id="rId3"/>
    <p:sldId id="304" r:id="rId4"/>
    <p:sldId id="310" r:id="rId5"/>
    <p:sldId id="276" r:id="rId6"/>
    <p:sldId id="305" r:id="rId7"/>
    <p:sldId id="309" r:id="rId8"/>
    <p:sldId id="311" r:id="rId9"/>
    <p:sldId id="339" r:id="rId10"/>
    <p:sldId id="303" r:id="rId11"/>
    <p:sldId id="279" r:id="rId12"/>
    <p:sldId id="312" r:id="rId13"/>
    <p:sldId id="313" r:id="rId14"/>
    <p:sldId id="314" r:id="rId15"/>
    <p:sldId id="306" r:id="rId16"/>
    <p:sldId id="296" r:id="rId17"/>
    <p:sldId id="317" r:id="rId18"/>
    <p:sldId id="328" r:id="rId19"/>
    <p:sldId id="329" r:id="rId20"/>
    <p:sldId id="336" r:id="rId21"/>
    <p:sldId id="324" r:id="rId22"/>
    <p:sldId id="330" r:id="rId23"/>
    <p:sldId id="327" r:id="rId24"/>
    <p:sldId id="331" r:id="rId25"/>
    <p:sldId id="332" r:id="rId26"/>
    <p:sldId id="325" r:id="rId27"/>
    <p:sldId id="333" r:id="rId28"/>
    <p:sldId id="337" r:id="rId29"/>
    <p:sldId id="341" r:id="rId30"/>
    <p:sldId id="335" r:id="rId31"/>
    <p:sldId id="307" r:id="rId32"/>
    <p:sldId id="316" r:id="rId33"/>
    <p:sldId id="315" r:id="rId34"/>
    <p:sldId id="319" r:id="rId35"/>
    <p:sldId id="340" r:id="rId36"/>
    <p:sldId id="338"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2639" autoAdjust="0"/>
  </p:normalViewPr>
  <p:slideViewPr>
    <p:cSldViewPr snapToGrid="0">
      <p:cViewPr varScale="1">
        <p:scale>
          <a:sx n="90" d="100"/>
          <a:sy n="90" d="100"/>
        </p:scale>
        <p:origin x="1301" y="67"/>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EFA8F91-0E8D-4147-A2DC-4AFFFDDAE3BE}"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0E59C01-B534-4E50-8A9A-C3549C05BF3F}" type="slidenum">
              <a:rPr kumimoji="1" lang="ja-JP" altLang="en-US" smtClean="0"/>
              <a:t>‹#›</a:t>
            </a:fld>
            <a:endParaRPr kumimoji="1" lang="ja-JP" altLang="en-US"/>
          </a:p>
        </p:txBody>
      </p:sp>
    </p:spTree>
    <p:extLst>
      <p:ext uri="{BB962C8B-B14F-4D97-AF65-F5344CB8AC3E}">
        <p14:creationId xmlns:p14="http://schemas.microsoft.com/office/powerpoint/2010/main" val="8311185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E59C01-B534-4E50-8A9A-C3549C05BF3F}" type="slidenum">
              <a:rPr kumimoji="1" lang="ja-JP" altLang="en-US" smtClean="0"/>
              <a:t>4</a:t>
            </a:fld>
            <a:endParaRPr kumimoji="1" lang="ja-JP" altLang="en-US"/>
          </a:p>
        </p:txBody>
      </p:sp>
    </p:spTree>
    <p:extLst>
      <p:ext uri="{BB962C8B-B14F-4D97-AF65-F5344CB8AC3E}">
        <p14:creationId xmlns:p14="http://schemas.microsoft.com/office/powerpoint/2010/main" val="63594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E59C01-B534-4E50-8A9A-C3549C05BF3F}" type="slidenum">
              <a:rPr kumimoji="1" lang="ja-JP" altLang="en-US" smtClean="0"/>
              <a:t>7</a:t>
            </a:fld>
            <a:endParaRPr kumimoji="1" lang="ja-JP" altLang="en-US"/>
          </a:p>
        </p:txBody>
      </p:sp>
    </p:spTree>
    <p:extLst>
      <p:ext uri="{BB962C8B-B14F-4D97-AF65-F5344CB8AC3E}">
        <p14:creationId xmlns:p14="http://schemas.microsoft.com/office/powerpoint/2010/main" val="261478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C0A837-FCC9-70EB-B394-44358C376658}"/>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44A74F5-06DB-4F87-C2DA-9C4008A710E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3B750C-8C86-20C1-BAF6-0451022CBEAC}"/>
              </a:ext>
            </a:extLst>
          </p:cNvPr>
          <p:cNvSpPr>
            <a:spLocks noGrp="1"/>
          </p:cNvSpPr>
          <p:nvPr>
            <p:ph type="dt" sz="half" idx="10"/>
          </p:nvPr>
        </p:nvSpPr>
        <p:spPr/>
        <p:txBody>
          <a:bodyPr/>
          <a:lstStyle/>
          <a:p>
            <a:fld id="{EFC6355A-02E6-4F57-BF20-33615A8B454F}"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ACDF8D7D-2262-FA96-B888-33F6B994B4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6B3BA8-7A48-8119-3189-406E1803FD44}"/>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266685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A0567-8010-CD34-A664-1BF5ADBB25A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CF87A2-7F2E-7E83-EBE9-E2566B64FC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455A88-F7EA-4B1A-B2CA-48E69E21EAA3}"/>
              </a:ext>
            </a:extLst>
          </p:cNvPr>
          <p:cNvSpPr>
            <a:spLocks noGrp="1"/>
          </p:cNvSpPr>
          <p:nvPr>
            <p:ph type="dt" sz="half" idx="10"/>
          </p:nvPr>
        </p:nvSpPr>
        <p:spPr/>
        <p:txBody>
          <a:bodyPr/>
          <a:lstStyle/>
          <a:p>
            <a:fld id="{290B5B92-E72B-4FF5-AC6D-6A9371833242}"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E79FF95B-A9D4-4A9F-DA75-30B6A15461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E7F7FE-7951-D971-2142-30E343C644DD}"/>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9423733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0D3DD0-0D97-E1D9-9095-2B31AE5D697E}"/>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77B3A4-D79F-36DE-0C04-B5F21CA0D43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E4FAA8-305F-8857-E8B4-5FABA96B86EE}"/>
              </a:ext>
            </a:extLst>
          </p:cNvPr>
          <p:cNvSpPr>
            <a:spLocks noGrp="1"/>
          </p:cNvSpPr>
          <p:nvPr>
            <p:ph type="dt" sz="half" idx="10"/>
          </p:nvPr>
        </p:nvSpPr>
        <p:spPr/>
        <p:txBody>
          <a:bodyPr/>
          <a:lstStyle/>
          <a:p>
            <a:fld id="{87375A72-A8FB-45C9-AC59-AE6DDADA8810}"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C0620E61-7881-41E4-D62E-0020C02023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7B2480-404B-B78F-B105-DA61B8E10477}"/>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54594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CBB5BB-35D0-1B2E-DB16-C7F41AA37B3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407E52-260F-3F4A-E0D3-EEE2D791FF1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C97212-80D3-4C24-BFEC-4EDEAF3FCF17}"/>
              </a:ext>
            </a:extLst>
          </p:cNvPr>
          <p:cNvSpPr>
            <a:spLocks noGrp="1"/>
          </p:cNvSpPr>
          <p:nvPr>
            <p:ph type="dt" sz="half" idx="10"/>
          </p:nvPr>
        </p:nvSpPr>
        <p:spPr/>
        <p:txBody>
          <a:bodyPr/>
          <a:lstStyle/>
          <a:p>
            <a:fld id="{AE1DF466-758D-4EFC-B73E-301890990D29}"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3371E4A8-D9DB-B8EB-F46E-9BADD850D0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0B16FA-14FA-DF45-C2B1-13FA4A2F28A8}"/>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28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974888-075E-2B18-1C8F-7631DDE3762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88CD818-6369-D86D-2918-DF97DD0FB8CD}"/>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CAFA382-6E2F-FAE1-444E-386B2BD762A9}"/>
              </a:ext>
            </a:extLst>
          </p:cNvPr>
          <p:cNvSpPr>
            <a:spLocks noGrp="1"/>
          </p:cNvSpPr>
          <p:nvPr>
            <p:ph type="dt" sz="half" idx="10"/>
          </p:nvPr>
        </p:nvSpPr>
        <p:spPr/>
        <p:txBody>
          <a:bodyPr/>
          <a:lstStyle/>
          <a:p>
            <a:fld id="{2014FEDD-6D51-42C8-AB3B-1E3C0736904F}"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0F20644D-A1AC-E2B6-CA7D-A5FBB823D3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8D7424-548F-2D5A-5917-04D04944012B}"/>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259649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0D899F-4D4F-0154-1510-390A1C88C6B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3908CF-9E23-37BD-677C-589597BFD5C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9D75693-8A46-16EB-495D-743CD88077F3}"/>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0C2328A-61EF-8F2D-6F93-0512935CC86A}"/>
              </a:ext>
            </a:extLst>
          </p:cNvPr>
          <p:cNvSpPr>
            <a:spLocks noGrp="1"/>
          </p:cNvSpPr>
          <p:nvPr>
            <p:ph type="dt" sz="half" idx="10"/>
          </p:nvPr>
        </p:nvSpPr>
        <p:spPr/>
        <p:txBody>
          <a:bodyPr/>
          <a:lstStyle/>
          <a:p>
            <a:fld id="{BBEBDCA1-63CA-463F-8CB2-217B23C347B2}" type="datetime1">
              <a:rPr kumimoji="1" lang="ja-JP" altLang="en-US" smtClean="0"/>
              <a:t>2026/3/31</a:t>
            </a:fld>
            <a:endParaRPr kumimoji="1" lang="ja-JP" altLang="en-US"/>
          </a:p>
        </p:txBody>
      </p:sp>
      <p:sp>
        <p:nvSpPr>
          <p:cNvPr id="6" name="フッター プレースホルダー 5">
            <a:extLst>
              <a:ext uri="{FF2B5EF4-FFF2-40B4-BE49-F238E27FC236}">
                <a16:creationId xmlns:a16="http://schemas.microsoft.com/office/drawing/2014/main" id="{065261C9-C180-67B5-E95E-410508AAAB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2030F9B-6C37-48D6-FC94-81CECFB8FD02}"/>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207735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28EA9-7C89-4AA5-8D47-E12C88A03967}"/>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AB3749-2246-F4B1-DE5C-2295C9DAAC6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26021C-060D-D477-DE59-4C913C56350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1DCC4EF-3FC2-3D91-FE8E-381B7498F4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A0B67DB-627D-8220-C57B-F701B368C9B7}"/>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A0DC1FD-B3E6-A011-D7E0-6CDC4A6D2D8B}"/>
              </a:ext>
            </a:extLst>
          </p:cNvPr>
          <p:cNvSpPr>
            <a:spLocks noGrp="1"/>
          </p:cNvSpPr>
          <p:nvPr>
            <p:ph type="dt" sz="half" idx="10"/>
          </p:nvPr>
        </p:nvSpPr>
        <p:spPr/>
        <p:txBody>
          <a:bodyPr/>
          <a:lstStyle/>
          <a:p>
            <a:fld id="{D5731B00-0992-45A1-9EDC-2F62F00BD33D}" type="datetime1">
              <a:rPr kumimoji="1" lang="ja-JP" altLang="en-US" smtClean="0"/>
              <a:t>2026/3/31</a:t>
            </a:fld>
            <a:endParaRPr kumimoji="1" lang="ja-JP" altLang="en-US"/>
          </a:p>
        </p:txBody>
      </p:sp>
      <p:sp>
        <p:nvSpPr>
          <p:cNvPr id="8" name="フッター プレースホルダー 7">
            <a:extLst>
              <a:ext uri="{FF2B5EF4-FFF2-40B4-BE49-F238E27FC236}">
                <a16:creationId xmlns:a16="http://schemas.microsoft.com/office/drawing/2014/main" id="{98403F15-B572-B269-B25F-04532DAD338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6BFE51E-A786-0702-DBB5-DB150927CED3}"/>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222374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D89C1-75A7-6F21-E0BC-ECB10013553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3B6D080-C8F8-72C1-39D5-FCD1E230A9BE}"/>
              </a:ext>
            </a:extLst>
          </p:cNvPr>
          <p:cNvSpPr>
            <a:spLocks noGrp="1"/>
          </p:cNvSpPr>
          <p:nvPr>
            <p:ph type="dt" sz="half" idx="10"/>
          </p:nvPr>
        </p:nvSpPr>
        <p:spPr/>
        <p:txBody>
          <a:bodyPr/>
          <a:lstStyle/>
          <a:p>
            <a:fld id="{3AA76642-9A2F-40CB-B90B-FECBC844F0E6}" type="datetime1">
              <a:rPr kumimoji="1" lang="ja-JP" altLang="en-US" smtClean="0"/>
              <a:t>2026/3/31</a:t>
            </a:fld>
            <a:endParaRPr kumimoji="1" lang="ja-JP" altLang="en-US"/>
          </a:p>
        </p:txBody>
      </p:sp>
      <p:sp>
        <p:nvSpPr>
          <p:cNvPr id="4" name="フッター プレースホルダー 3">
            <a:extLst>
              <a:ext uri="{FF2B5EF4-FFF2-40B4-BE49-F238E27FC236}">
                <a16:creationId xmlns:a16="http://schemas.microsoft.com/office/drawing/2014/main" id="{5BF84EA7-0084-23A7-9C1A-189998B1EE4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95104E7-975D-FE38-57AE-981FEDFEDBB7}"/>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204620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FE8191-7BCB-7CB5-3D01-0F1A3F41C5C2}"/>
              </a:ext>
            </a:extLst>
          </p:cNvPr>
          <p:cNvSpPr>
            <a:spLocks noGrp="1"/>
          </p:cNvSpPr>
          <p:nvPr>
            <p:ph type="dt" sz="half" idx="10"/>
          </p:nvPr>
        </p:nvSpPr>
        <p:spPr/>
        <p:txBody>
          <a:bodyPr/>
          <a:lstStyle/>
          <a:p>
            <a:fld id="{9AAD6009-B78F-48C9-B5C9-44AFB44E5023}" type="datetime1">
              <a:rPr kumimoji="1" lang="ja-JP" altLang="en-US" smtClean="0"/>
              <a:t>2026/3/31</a:t>
            </a:fld>
            <a:endParaRPr kumimoji="1" lang="ja-JP" altLang="en-US"/>
          </a:p>
        </p:txBody>
      </p:sp>
      <p:sp>
        <p:nvSpPr>
          <p:cNvPr id="3" name="フッター プレースホルダー 2">
            <a:extLst>
              <a:ext uri="{FF2B5EF4-FFF2-40B4-BE49-F238E27FC236}">
                <a16:creationId xmlns:a16="http://schemas.microsoft.com/office/drawing/2014/main" id="{D329D549-82FF-F26B-95E0-A2F18E681E5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BD59620-F650-5A91-CDF7-8FB54981D53E}"/>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89002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A2C222-7474-FEE7-8F0F-46361A2B2A6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887B6A-716A-055A-B004-F9972AC9CC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3E86E46-FBE3-7EED-B379-10CA1B58844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47A1F9-7D35-4D08-265F-79CEB1B570CC}"/>
              </a:ext>
            </a:extLst>
          </p:cNvPr>
          <p:cNvSpPr>
            <a:spLocks noGrp="1"/>
          </p:cNvSpPr>
          <p:nvPr>
            <p:ph type="dt" sz="half" idx="10"/>
          </p:nvPr>
        </p:nvSpPr>
        <p:spPr/>
        <p:txBody>
          <a:bodyPr/>
          <a:lstStyle/>
          <a:p>
            <a:fld id="{290B5B92-E72B-4FF5-AC6D-6A9371833242}" type="datetime1">
              <a:rPr kumimoji="1" lang="ja-JP" altLang="en-US" smtClean="0"/>
              <a:t>2026/3/31</a:t>
            </a:fld>
            <a:endParaRPr kumimoji="1" lang="ja-JP" altLang="en-US"/>
          </a:p>
        </p:txBody>
      </p:sp>
      <p:sp>
        <p:nvSpPr>
          <p:cNvPr id="6" name="フッター プレースホルダー 5">
            <a:extLst>
              <a:ext uri="{FF2B5EF4-FFF2-40B4-BE49-F238E27FC236}">
                <a16:creationId xmlns:a16="http://schemas.microsoft.com/office/drawing/2014/main" id="{C110E1DF-0191-EB97-EE2D-C8DC221276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AE7297-B43D-9D75-A0F4-EBB7D6A7E2DA}"/>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35159298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D06980-3CE2-1D1A-1595-68936233A22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233DD5B-8FDB-E42A-C0F2-418B81085B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82776CA-9649-4B65-6312-EEC9A77983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F8BD0C-D0B0-B977-58F3-D12E5C34AAF1}"/>
              </a:ext>
            </a:extLst>
          </p:cNvPr>
          <p:cNvSpPr>
            <a:spLocks noGrp="1"/>
          </p:cNvSpPr>
          <p:nvPr>
            <p:ph type="dt" sz="half" idx="10"/>
          </p:nvPr>
        </p:nvSpPr>
        <p:spPr/>
        <p:txBody>
          <a:bodyPr/>
          <a:lstStyle/>
          <a:p>
            <a:fld id="{7AA20046-132D-4C90-A33C-3B6378C2B64C}" type="datetime1">
              <a:rPr kumimoji="1" lang="ja-JP" altLang="en-US" smtClean="0"/>
              <a:t>2026/3/31</a:t>
            </a:fld>
            <a:endParaRPr kumimoji="1" lang="ja-JP" altLang="en-US"/>
          </a:p>
        </p:txBody>
      </p:sp>
      <p:sp>
        <p:nvSpPr>
          <p:cNvPr id="6" name="フッター プレースホルダー 5">
            <a:extLst>
              <a:ext uri="{FF2B5EF4-FFF2-40B4-BE49-F238E27FC236}">
                <a16:creationId xmlns:a16="http://schemas.microsoft.com/office/drawing/2014/main" id="{2BC9C2FD-5483-6A8A-B28B-5C7B42ED57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F4B8E3-EF31-ED31-55FE-DA68D35F301B}"/>
              </a:ext>
            </a:extLst>
          </p:cNvPr>
          <p:cNvSpPr>
            <a:spLocks noGrp="1"/>
          </p:cNvSpPr>
          <p:nvPr>
            <p:ph type="sldNum" sz="quarter" idx="12"/>
          </p:nvPr>
        </p:nvSpPr>
        <p:spPr/>
        <p:txBody>
          <a:body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77972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A52038-12A6-EF07-6829-E3D1F1CFC0D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4CBC88-60E2-C5CD-E796-3BEF5B7CAB5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82643C-AFA8-6A5A-5322-67EBAC84FCF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290B5B92-E72B-4FF5-AC6D-6A9371833242}" type="datetime1">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0AFD572E-00F3-1A75-04F6-F822195674F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2DA41C2-B2D0-8DDE-3034-533525F2AA7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BA844FC-6DBB-47AC-8FF6-2A019533C093}" type="slidenum">
              <a:rPr kumimoji="1" lang="ja-JP" altLang="en-US" smtClean="0"/>
              <a:t>‹#›</a:t>
            </a:fld>
            <a:endParaRPr kumimoji="1" lang="ja-JP" altLang="en-US"/>
          </a:p>
        </p:txBody>
      </p:sp>
    </p:spTree>
    <p:extLst>
      <p:ext uri="{BB962C8B-B14F-4D97-AF65-F5344CB8AC3E}">
        <p14:creationId xmlns:p14="http://schemas.microsoft.com/office/powerpoint/2010/main" val="11757230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1</a:t>
            </a:fld>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22A6331D-44B8-9AD0-2B4F-151B441BFFDA}"/>
              </a:ext>
            </a:extLst>
          </p:cNvPr>
          <p:cNvSpPr txBox="1"/>
          <p:nvPr/>
        </p:nvSpPr>
        <p:spPr>
          <a:xfrm>
            <a:off x="353868" y="1974849"/>
            <a:ext cx="8436264" cy="1938992"/>
          </a:xfrm>
          <a:prstGeom prst="rect">
            <a:avLst/>
          </a:prstGeom>
          <a:noFill/>
        </p:spPr>
        <p:txBody>
          <a:bodyPr wrap="square">
            <a:spAutoFit/>
          </a:bodyPr>
          <a:lstStyle/>
          <a:p>
            <a:pPr algn="ctr"/>
            <a:r>
              <a:rPr lang="ja-JP" altLang="en-US" sz="4000" dirty="0">
                <a:latin typeface="メイリオ" panose="020B0604030504040204" pitchFamily="50" charset="-128"/>
                <a:ea typeface="メイリオ" panose="020B0604030504040204" pitchFamily="50" charset="-128"/>
              </a:rPr>
              <a:t>第７回 </a:t>
            </a:r>
            <a:endParaRPr lang="en-US" altLang="ja-JP" sz="4000" dirty="0">
              <a:latin typeface="メイリオ" panose="020B0604030504040204" pitchFamily="50" charset="-128"/>
              <a:ea typeface="メイリオ" panose="020B0604030504040204" pitchFamily="50" charset="-128"/>
            </a:endParaRPr>
          </a:p>
          <a:p>
            <a:pPr algn="ctr"/>
            <a:r>
              <a:rPr lang="ja-JP" altLang="en-US" sz="4000" dirty="0">
                <a:latin typeface="メイリオ" panose="020B0604030504040204" pitchFamily="50" charset="-128"/>
                <a:ea typeface="メイリオ" panose="020B0604030504040204" pitchFamily="50" charset="-128"/>
              </a:rPr>
              <a:t>高齢者の生活実態と介護サービス等に関する意識調査結果について</a:t>
            </a:r>
          </a:p>
        </p:txBody>
      </p:sp>
      <p:sp>
        <p:nvSpPr>
          <p:cNvPr id="12" name="テキスト ボックス 11">
            <a:extLst>
              <a:ext uri="{FF2B5EF4-FFF2-40B4-BE49-F238E27FC236}">
                <a16:creationId xmlns:a16="http://schemas.microsoft.com/office/drawing/2014/main" id="{F903FC01-DDC0-CBBC-E62A-4EBBEE0D5355}"/>
              </a:ext>
            </a:extLst>
          </p:cNvPr>
          <p:cNvSpPr txBox="1"/>
          <p:nvPr/>
        </p:nvSpPr>
        <p:spPr>
          <a:xfrm>
            <a:off x="1512000" y="5501673"/>
            <a:ext cx="6120000" cy="523220"/>
          </a:xfrm>
          <a:prstGeom prst="rect">
            <a:avLst/>
          </a:prstGeom>
          <a:noFill/>
        </p:spPr>
        <p:txBody>
          <a:bodyPr wrap="square">
            <a:spAutoFit/>
          </a:bodyPr>
          <a:lstStyle/>
          <a:p>
            <a:pPr algn="ctr"/>
            <a:r>
              <a:rPr lang="ja-JP" altLang="en-US" sz="2800" dirty="0">
                <a:latin typeface="メイリオ" panose="020B0604030504040204" pitchFamily="50" charset="-128"/>
                <a:ea typeface="メイリオ" panose="020B0604030504040204" pitchFamily="50" charset="-128"/>
              </a:rPr>
              <a:t>大阪府 福祉部 高齢介護室</a:t>
            </a:r>
          </a:p>
        </p:txBody>
      </p:sp>
      <p:graphicFrame>
        <p:nvGraphicFramePr>
          <p:cNvPr id="6" name="表 5">
            <a:extLst>
              <a:ext uri="{FF2B5EF4-FFF2-40B4-BE49-F238E27FC236}">
                <a16:creationId xmlns:a16="http://schemas.microsoft.com/office/drawing/2014/main" id="{6EDCD3DD-C18E-4BE2-9F19-7EA74A44DEF2}"/>
              </a:ext>
            </a:extLst>
          </p:cNvPr>
          <p:cNvGraphicFramePr>
            <a:graphicFrameLocks noGrp="1"/>
          </p:cNvGraphicFramePr>
          <p:nvPr>
            <p:extLst>
              <p:ext uri="{D42A27DB-BD31-4B8C-83A1-F6EECF244321}">
                <p14:modId xmlns:p14="http://schemas.microsoft.com/office/powerpoint/2010/main" val="3635538899"/>
              </p:ext>
            </p:extLst>
          </p:nvPr>
        </p:nvGraphicFramePr>
        <p:xfrm>
          <a:off x="6133367" y="517203"/>
          <a:ext cx="2656765" cy="631808"/>
        </p:xfrm>
        <a:graphic>
          <a:graphicData uri="http://schemas.openxmlformats.org/drawingml/2006/table">
            <a:tbl>
              <a:tblPr firstRow="1" bandRow="1">
                <a:tableStyleId>{5C22544A-7EE6-4342-B048-85BDC9FD1C3A}</a:tableStyleId>
              </a:tblPr>
              <a:tblGrid>
                <a:gridCol w="2160708">
                  <a:extLst>
                    <a:ext uri="{9D8B030D-6E8A-4147-A177-3AD203B41FA5}">
                      <a16:colId xmlns:a16="http://schemas.microsoft.com/office/drawing/2014/main" val="2221212884"/>
                    </a:ext>
                  </a:extLst>
                </a:gridCol>
                <a:gridCol w="496057">
                  <a:extLst>
                    <a:ext uri="{9D8B030D-6E8A-4147-A177-3AD203B41FA5}">
                      <a16:colId xmlns:a16="http://schemas.microsoft.com/office/drawing/2014/main" val="3596998702"/>
                    </a:ext>
                  </a:extLst>
                </a:gridCol>
              </a:tblGrid>
              <a:tr h="266048">
                <a:tc>
                  <a:txBody>
                    <a:bodyPr/>
                    <a:lstStyle/>
                    <a:p>
                      <a:pPr algn="ctr"/>
                      <a:r>
                        <a:rPr kumimoji="1" lang="zh-TW" altLang="en-US" sz="900" b="0" dirty="0">
                          <a:solidFill>
                            <a:schemeClr val="tx1"/>
                          </a:solidFill>
                          <a:latin typeface="Meiryo UI" panose="020B0604030504040204" pitchFamily="50" charset="-128"/>
                          <a:ea typeface="Meiryo UI" panose="020B0604030504040204" pitchFamily="50" charset="-128"/>
                        </a:rPr>
                        <a:t>第</a:t>
                      </a:r>
                      <a:r>
                        <a:rPr kumimoji="1" lang="ja-JP" altLang="en-US" sz="900" b="0" dirty="0">
                          <a:solidFill>
                            <a:schemeClr val="tx1"/>
                          </a:solidFill>
                          <a:latin typeface="Meiryo UI" panose="020B0604030504040204" pitchFamily="50" charset="-128"/>
                          <a:ea typeface="Meiryo UI" panose="020B0604030504040204" pitchFamily="50" charset="-128"/>
                        </a:rPr>
                        <a:t>２８</a:t>
                      </a:r>
                      <a:r>
                        <a:rPr kumimoji="1" lang="zh-TW" altLang="en-US" sz="900" b="0" dirty="0">
                          <a:solidFill>
                            <a:schemeClr val="tx1"/>
                          </a:solidFill>
                          <a:latin typeface="Meiryo UI" panose="020B0604030504040204" pitchFamily="50" charset="-128"/>
                          <a:ea typeface="Meiryo UI" panose="020B0604030504040204" pitchFamily="50" charset="-128"/>
                        </a:rPr>
                        <a:t>回</a:t>
                      </a:r>
                      <a:endParaRPr kumimoji="1" lang="en-US" altLang="zh-TW" sz="900" b="0" dirty="0">
                        <a:solidFill>
                          <a:schemeClr val="tx1"/>
                        </a:solidFill>
                        <a:latin typeface="Meiryo UI" panose="020B0604030504040204" pitchFamily="50" charset="-128"/>
                        <a:ea typeface="Meiryo UI" panose="020B0604030504040204" pitchFamily="50" charset="-128"/>
                      </a:endParaRPr>
                    </a:p>
                    <a:p>
                      <a:pPr algn="ctr"/>
                      <a:r>
                        <a:rPr kumimoji="1" lang="zh-TW" altLang="en-US" sz="900" b="0" dirty="0">
                          <a:solidFill>
                            <a:schemeClr val="tx1"/>
                          </a:solidFill>
                          <a:latin typeface="Meiryo UI" panose="020B0604030504040204" pitchFamily="50" charset="-128"/>
                          <a:ea typeface="Meiryo UI" panose="020B0604030504040204" pitchFamily="50" charset="-128"/>
                        </a:rPr>
                        <a:t>大阪府高齢者保健福祉計画推進審議会</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資料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gn="ctr"/>
                      <a:r>
                        <a:rPr kumimoji="1" lang="ja-JP" altLang="en-US" sz="900" b="0" dirty="0">
                          <a:solidFill>
                            <a:schemeClr val="tx1"/>
                          </a:solidFill>
                          <a:latin typeface="Meiryo UI" panose="020B0604030504040204" pitchFamily="50" charset="-128"/>
                          <a:ea typeface="Meiryo UI" panose="020B0604030504040204" pitchFamily="50" charset="-128"/>
                        </a:rPr>
                        <a:t>１</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4670460"/>
                  </a:ext>
                </a:extLst>
              </a:tr>
              <a:tr h="266048">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rPr>
                        <a:t>令和８年３月２６日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16642"/>
                  </a:ext>
                </a:extLst>
              </a:tr>
            </a:tbl>
          </a:graphicData>
        </a:graphic>
      </p:graphicFrame>
    </p:spTree>
    <p:extLst>
      <p:ext uri="{BB962C8B-B14F-4D97-AF65-F5344CB8AC3E}">
        <p14:creationId xmlns:p14="http://schemas.microsoft.com/office/powerpoint/2010/main" val="289790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04284F-45A6-376B-B179-3EA4C04ADDD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1C78FDC-3058-8FD3-E11B-9E8DA9D10939}"/>
              </a:ext>
            </a:extLst>
          </p:cNvPr>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10</a:t>
            </a:fld>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C4C399F7-C564-00C3-D46F-0E5F53A44276}"/>
              </a:ext>
            </a:extLst>
          </p:cNvPr>
          <p:cNvSpPr txBox="1"/>
          <p:nvPr/>
        </p:nvSpPr>
        <p:spPr>
          <a:xfrm>
            <a:off x="1584000" y="3075057"/>
            <a:ext cx="5976000" cy="720000"/>
          </a:xfrm>
          <a:prstGeom prst="rect">
            <a:avLst/>
          </a:prstGeom>
          <a:noFill/>
        </p:spPr>
        <p:txBody>
          <a:bodyPr wrap="square">
            <a:spAutoFit/>
          </a:bodyPr>
          <a:lstStyle/>
          <a:p>
            <a:r>
              <a:rPr lang="ja-JP" altLang="en-US" sz="4000" dirty="0">
                <a:latin typeface="メイリオ" panose="020B0604030504040204" pitchFamily="50" charset="-128"/>
                <a:ea typeface="メイリオ" panose="020B0604030504040204" pitchFamily="50" charset="-128"/>
              </a:rPr>
              <a:t>３</a:t>
            </a:r>
            <a:r>
              <a:rPr kumimoji="1" lang="en-US" altLang="ja-JP" sz="4000" dirty="0">
                <a:solidFill>
                  <a:schemeClr val="tx1"/>
                </a:solidFill>
                <a:latin typeface="メイリオ" panose="020B0604030504040204" pitchFamily="50" charset="-128"/>
                <a:ea typeface="メイリオ" panose="020B0604030504040204" pitchFamily="50" charset="-128"/>
              </a:rPr>
              <a:t>.</a:t>
            </a:r>
            <a:r>
              <a:rPr kumimoji="1" lang="ja-JP" altLang="en-US" sz="4000" dirty="0">
                <a:solidFill>
                  <a:schemeClr val="tx1"/>
                </a:solidFill>
                <a:latin typeface="メイリオ" panose="020B0604030504040204" pitchFamily="50" charset="-128"/>
                <a:ea typeface="メイリオ" panose="020B0604030504040204" pitchFamily="50" charset="-128"/>
              </a:rPr>
              <a:t>新規調査項目について</a:t>
            </a:r>
            <a:endParaRPr lang="ja-JP" altLang="en-US" sz="40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F777D014-5987-EBDF-15A5-BA3DAAEB4669}"/>
              </a:ext>
            </a:extLst>
          </p:cNvPr>
          <p:cNvCxnSpPr>
            <a:cxnSpLocks/>
          </p:cNvCxnSpPr>
          <p:nvPr/>
        </p:nvCxnSpPr>
        <p:spPr>
          <a:xfrm>
            <a:off x="1602000" y="3848519"/>
            <a:ext cx="594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82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80387" y="204585"/>
            <a:ext cx="7020000" cy="540000"/>
          </a:xfrm>
          <a:prstGeom prst="rect">
            <a:avLst/>
          </a:prstGeom>
          <a:noFill/>
        </p:spPr>
        <p:txBody>
          <a:bodyPr wrap="square" rtlCol="0">
            <a:spAutoFit/>
          </a:bodyPr>
          <a:lstStyle/>
          <a:p>
            <a:pPr lvl="0"/>
            <a:r>
              <a:rPr lang="en-US" altLang="ja-JP" sz="3200" b="1" dirty="0">
                <a:solidFill>
                  <a:prstClr val="black"/>
                </a:solidFill>
                <a:latin typeface="メイリオ" panose="020B0604030504040204" pitchFamily="50" charset="-128"/>
                <a:ea typeface="メイリオ" panose="020B0604030504040204" pitchFamily="50" charset="-128"/>
              </a:rPr>
              <a:t>【</a:t>
            </a:r>
            <a:r>
              <a:rPr lang="ja-JP" altLang="en-US" sz="3200" b="1" dirty="0">
                <a:solidFill>
                  <a:prstClr val="black"/>
                </a:solidFill>
                <a:latin typeface="メイリオ" panose="020B0604030504040204" pitchFamily="50" charset="-128"/>
                <a:ea typeface="メイリオ" panose="020B0604030504040204" pitchFamily="50" charset="-128"/>
              </a:rPr>
              <a:t>今回調査から追加した新規項目</a:t>
            </a:r>
            <a:r>
              <a:rPr lang="en-US" altLang="ja-JP" sz="3200" b="1" dirty="0">
                <a:solidFill>
                  <a:prstClr val="black"/>
                </a:solidFill>
                <a:latin typeface="メイリオ" panose="020B0604030504040204" pitchFamily="50" charset="-128"/>
                <a:ea typeface="メイリオ" panose="020B0604030504040204" pitchFamily="50" charset="-128"/>
              </a:rPr>
              <a:t>】</a:t>
            </a:r>
            <a:endParaRPr lang="en-US" altLang="ja-JP" sz="3200" b="1" u="sng" dirty="0">
              <a:solidFill>
                <a:prstClr val="black"/>
              </a:solidFill>
              <a:latin typeface="メイリオ" panose="020B0604030504040204" pitchFamily="50" charset="-128"/>
              <a:ea typeface="メイリオ" panose="020B0604030504040204" pitchFamily="50" charset="-128"/>
            </a:endParaRPr>
          </a:p>
          <a:p>
            <a:pPr lvl="0"/>
            <a:endParaRPr lang="en-US" altLang="ja-JP" sz="3200" b="1" u="sng" dirty="0">
              <a:solidFill>
                <a:prstClr val="black"/>
              </a:solidFill>
              <a:latin typeface="メイリオ" panose="020B0604030504040204" pitchFamily="50" charset="-128"/>
              <a:ea typeface="メイリオ" panose="020B0604030504040204" pitchFamily="50" charset="-128"/>
            </a:endParaRPr>
          </a:p>
        </p:txBody>
      </p:sp>
      <p:sp>
        <p:nvSpPr>
          <p:cNvPr id="13" name="スライド番号プレースホルダー 12"/>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11</a:t>
            </a:fld>
            <a:endParaRPr kumimoji="1" lang="ja-JP" altLang="en-US" dirty="0">
              <a:solidFill>
                <a:schemeClr val="tx1"/>
              </a:solidFill>
            </a:endParaRPr>
          </a:p>
        </p:txBody>
      </p:sp>
      <p:sp>
        <p:nvSpPr>
          <p:cNvPr id="3" name="テキスト ボックス 2">
            <a:extLst>
              <a:ext uri="{FF2B5EF4-FFF2-40B4-BE49-F238E27FC236}">
                <a16:creationId xmlns:a16="http://schemas.microsoft.com/office/drawing/2014/main" id="{4BC1CB3B-4295-0DA8-35B6-7264D279EA8F}"/>
              </a:ext>
            </a:extLst>
          </p:cNvPr>
          <p:cNvSpPr txBox="1"/>
          <p:nvPr/>
        </p:nvSpPr>
        <p:spPr>
          <a:xfrm>
            <a:off x="252000" y="1152048"/>
            <a:ext cx="8640000" cy="1260000"/>
          </a:xfrm>
          <a:prstGeom prst="rect">
            <a:avLst/>
          </a:prstGeom>
          <a:noFill/>
          <a:ln>
            <a:solidFill>
              <a:schemeClr val="accent1"/>
            </a:solidFill>
          </a:ln>
        </p:spPr>
        <p:txBody>
          <a:bodyPr wrap="square" anchor="ctr">
            <a:spAutoFit/>
          </a:bodyPr>
          <a:lstStyle/>
          <a:p>
            <a:r>
              <a:rPr lang="ja-JP" altLang="en-US" sz="2400" dirty="0">
                <a:latin typeface="メイリオ" panose="020B0604030504040204" pitchFamily="50" charset="-128"/>
                <a:ea typeface="メイリオ" panose="020B0604030504040204" pitchFamily="50" charset="-128"/>
              </a:rPr>
              <a:t>・問８　</a:t>
            </a:r>
            <a:r>
              <a:rPr lang="ja-JP" altLang="en-US" sz="2400" b="1" dirty="0">
                <a:latin typeface="メイリオ" panose="020B0604030504040204" pitchFamily="50" charset="-128"/>
                <a:ea typeface="メイリオ" panose="020B0604030504040204" pitchFamily="50" charset="-128"/>
              </a:rPr>
              <a:t>「主な介護者が介護以外に担っていること」</a:t>
            </a:r>
            <a:endParaRPr lang="en-US" altLang="ja-JP" sz="2400" b="1"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追加理由</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ダブルケアラーやビジネスケアラー等の観点から、介護者の状況を</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確認するため</a:t>
            </a:r>
          </a:p>
        </p:txBody>
      </p:sp>
      <p:sp>
        <p:nvSpPr>
          <p:cNvPr id="6" name="テキスト ボックス 5">
            <a:extLst>
              <a:ext uri="{FF2B5EF4-FFF2-40B4-BE49-F238E27FC236}">
                <a16:creationId xmlns:a16="http://schemas.microsoft.com/office/drawing/2014/main" id="{CB6D4646-A98C-EB04-3970-FE04FC6E0D2F}"/>
              </a:ext>
            </a:extLst>
          </p:cNvPr>
          <p:cNvSpPr txBox="1"/>
          <p:nvPr/>
        </p:nvSpPr>
        <p:spPr>
          <a:xfrm>
            <a:off x="247681" y="2659947"/>
            <a:ext cx="8640000" cy="1620000"/>
          </a:xfrm>
          <a:prstGeom prst="rect">
            <a:avLst/>
          </a:prstGeom>
          <a:noFill/>
          <a:ln>
            <a:solidFill>
              <a:schemeClr val="accent1"/>
            </a:solidFill>
          </a:ln>
        </p:spPr>
        <p:txBody>
          <a:bodyPr wrap="square" anchor="ctr">
            <a:spAutoFit/>
          </a:bodyPr>
          <a:lstStyle/>
          <a:p>
            <a:r>
              <a:rPr lang="ja-JP" altLang="en-US" sz="2400" dirty="0">
                <a:latin typeface="メイリオ" panose="020B0604030504040204" pitchFamily="50" charset="-128"/>
                <a:ea typeface="メイリオ" panose="020B0604030504040204" pitchFamily="50" charset="-128"/>
              </a:rPr>
              <a:t>・問</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「認知症になった場合の住み慣れた地域での生活」</a:t>
            </a:r>
            <a:endParaRPr lang="ja-JP" altLang="en-US" sz="24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追加理由</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令和６年</a:t>
            </a:r>
            <a:r>
              <a:rPr lang="en-US" altLang="ja-JP" dirty="0">
                <a:latin typeface="メイリオ" panose="020B0604030504040204" pitchFamily="50" charset="-128"/>
                <a:ea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rPr>
              <a:t>月に国の認知症施策推進基本計画が示されたことを受け、</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ご自身が認知症になった場合のお住まいの地域の状況について確認</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するため</a:t>
            </a:r>
          </a:p>
        </p:txBody>
      </p:sp>
      <p:sp>
        <p:nvSpPr>
          <p:cNvPr id="8" name="テキスト ボックス 7">
            <a:extLst>
              <a:ext uri="{FF2B5EF4-FFF2-40B4-BE49-F238E27FC236}">
                <a16:creationId xmlns:a16="http://schemas.microsoft.com/office/drawing/2014/main" id="{DA902720-0289-9530-B30B-0E9EE329E87D}"/>
              </a:ext>
            </a:extLst>
          </p:cNvPr>
          <p:cNvSpPr txBox="1"/>
          <p:nvPr/>
        </p:nvSpPr>
        <p:spPr>
          <a:xfrm>
            <a:off x="252000" y="4527846"/>
            <a:ext cx="8640000" cy="1980000"/>
          </a:xfrm>
          <a:prstGeom prst="rect">
            <a:avLst/>
          </a:prstGeom>
          <a:noFill/>
          <a:ln>
            <a:solidFill>
              <a:schemeClr val="accent1"/>
            </a:solidFill>
          </a:ln>
        </p:spPr>
        <p:txBody>
          <a:bodyPr wrap="square" anchor="ctr">
            <a:spAutoFit/>
          </a:bodyPr>
          <a:lstStyle/>
          <a:p>
            <a:r>
              <a:rPr lang="ja-JP" altLang="en-US" sz="2400" dirty="0">
                <a:solidFill>
                  <a:prstClr val="black"/>
                </a:solidFill>
                <a:latin typeface="メイリオ" panose="020B0604030504040204" pitchFamily="50" charset="-128"/>
                <a:ea typeface="メイリオ" panose="020B0604030504040204" pitchFamily="50" charset="-128"/>
              </a:rPr>
              <a:t>・問</a:t>
            </a:r>
            <a:r>
              <a:rPr lang="en-US" altLang="ja-JP" sz="2400" dirty="0">
                <a:solidFill>
                  <a:prstClr val="black"/>
                </a:solidFill>
                <a:latin typeface="メイリオ" panose="020B0604030504040204" pitchFamily="50" charset="-128"/>
                <a:ea typeface="メイリオ" panose="020B0604030504040204" pitchFamily="50" charset="-128"/>
              </a:rPr>
              <a:t>30-3</a:t>
            </a:r>
            <a:r>
              <a:rPr lang="ja-JP" altLang="en-US" sz="2400" b="1" dirty="0">
                <a:solidFill>
                  <a:prstClr val="black"/>
                </a:solidFill>
                <a:latin typeface="メイリオ" panose="020B0604030504040204" pitchFamily="50" charset="-128"/>
                <a:ea typeface="メイリオ" panose="020B0604030504040204" pitchFamily="50" charset="-128"/>
              </a:rPr>
              <a:t>「医療や介護を受けながら、自宅で最期まで過ごす</a:t>
            </a:r>
            <a:endParaRPr lang="en-US" altLang="ja-JP" sz="2400" b="1" dirty="0">
              <a:solidFill>
                <a:prstClr val="black"/>
              </a:solidFill>
              <a:latin typeface="メイリオ" panose="020B0604030504040204" pitchFamily="50" charset="-128"/>
              <a:ea typeface="メイリオ" panose="020B0604030504040204" pitchFamily="50" charset="-128"/>
            </a:endParaRPr>
          </a:p>
          <a:p>
            <a:r>
              <a:rPr lang="ja-JP" altLang="en-US" sz="2400" b="1" dirty="0">
                <a:solidFill>
                  <a:prstClr val="black"/>
                </a:solidFill>
                <a:latin typeface="メイリオ" panose="020B0604030504040204" pitchFamily="50" charset="-128"/>
                <a:ea typeface="メイリオ" panose="020B0604030504040204" pitchFamily="50" charset="-128"/>
              </a:rPr>
              <a:t>　　　　　 ことができるかどうかわからないと思う理由」</a:t>
            </a:r>
            <a:endParaRPr lang="en-US" altLang="ja-JP" sz="2400" b="1" dirty="0">
              <a:solidFill>
                <a:prstClr val="black"/>
              </a:solidFill>
              <a:latin typeface="メイリオ" panose="020B0604030504040204" pitchFamily="50" charset="-128"/>
              <a:ea typeface="メイリオ" panose="020B0604030504040204" pitchFamily="50" charset="-128"/>
            </a:endParaRPr>
          </a:p>
          <a:p>
            <a:endParaRPr lang="en-US" altLang="ja-JP" sz="1000" dirty="0">
              <a:solidFill>
                <a:prstClr val="black"/>
              </a:solidFill>
              <a:latin typeface="メイリオ" panose="020B0604030504040204" pitchFamily="50" charset="-128"/>
              <a:ea typeface="メイリオ" panose="020B0604030504040204" pitchFamily="50" charset="-128"/>
            </a:endParaRPr>
          </a:p>
          <a:p>
            <a:r>
              <a:rPr lang="ja-JP" altLang="en-US" sz="1800" dirty="0">
                <a:solidFill>
                  <a:prstClr val="black"/>
                </a:solidFill>
                <a:latin typeface="メイリオ" panose="020B0604030504040204" pitchFamily="50" charset="-128"/>
                <a:ea typeface="メイリオ" panose="020B0604030504040204" pitchFamily="50" charset="-128"/>
              </a:rPr>
              <a:t>追加理由</a:t>
            </a:r>
            <a:r>
              <a:rPr lang="en-US" altLang="ja-JP" sz="1800" dirty="0">
                <a:solidFill>
                  <a:prstClr val="black"/>
                </a:solidFill>
                <a:latin typeface="メイリオ" panose="020B0604030504040204" pitchFamily="50" charset="-128"/>
                <a:ea typeface="メイリオ" panose="020B0604030504040204" pitchFamily="50" charset="-128"/>
              </a:rPr>
              <a:t>…</a:t>
            </a:r>
            <a:r>
              <a:rPr lang="ja-JP" altLang="en-US" sz="1800" dirty="0">
                <a:solidFill>
                  <a:prstClr val="black"/>
                </a:solidFill>
                <a:latin typeface="メイリオ" panose="020B0604030504040204" pitchFamily="50" charset="-128"/>
                <a:ea typeface="メイリオ" panose="020B0604030504040204" pitchFamily="50" charset="-128"/>
              </a:rPr>
              <a:t>前回調査において、「自宅で療養しながら最期まで過ごすことができ</a:t>
            </a:r>
            <a:endParaRPr lang="en-US" altLang="ja-JP" sz="1800"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a:t>
            </a:r>
            <a:r>
              <a:rPr lang="ja-JP" altLang="en-US" sz="1800" dirty="0">
                <a:solidFill>
                  <a:prstClr val="black"/>
                </a:solidFill>
                <a:latin typeface="メイリオ" panose="020B0604030504040204" pitchFamily="50" charset="-128"/>
                <a:ea typeface="メイリオ" panose="020B0604030504040204" pitchFamily="50" charset="-128"/>
              </a:rPr>
              <a:t>ると思うか」という問いに対して、“わからない“と回答した方の割合が</a:t>
            </a:r>
            <a:endParaRPr lang="en-US" altLang="ja-JP" sz="1800"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a:t>
            </a:r>
            <a:r>
              <a:rPr lang="ja-JP" altLang="en-US" sz="1800" dirty="0">
                <a:solidFill>
                  <a:prstClr val="black"/>
                </a:solidFill>
                <a:latin typeface="メイリオ" panose="020B0604030504040204" pitchFamily="50" charset="-128"/>
                <a:ea typeface="メイリオ" panose="020B0604030504040204" pitchFamily="50" charset="-128"/>
              </a:rPr>
              <a:t>４割と多かったことから、その理由を確認するため</a:t>
            </a:r>
            <a:endParaRPr lang="en-US" altLang="ja-JP"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1695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00701F8C-68AE-28EA-7BA0-FE2C4D91863E}"/>
              </a:ext>
            </a:extLst>
          </p:cNvPr>
          <p:cNvSpPr txBox="1"/>
          <p:nvPr/>
        </p:nvSpPr>
        <p:spPr>
          <a:xfrm>
            <a:off x="0" y="5504004"/>
            <a:ext cx="9144000" cy="1077218"/>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●どの介護者も、介護以外に「仕事」を担っていると回答した割合が高かった</a:t>
            </a:r>
            <a:endParaRPr lang="en-US" altLang="ja-JP" sz="16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●同居の配偶者が介護者である場合は、選択肢で示した役割に該当がない方の割合が高かった</a:t>
            </a:r>
            <a:endParaRPr lang="en-US" altLang="ja-JP" sz="16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●同居の孫が介護者である場合は、他と比較して「学業」を担っていると回答した割合が高かった</a:t>
            </a:r>
            <a:endParaRPr lang="en-US" altLang="ja-JP" sz="16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A14F9DE-7BE0-2675-6601-CA0A3859E49F}"/>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12</a:t>
            </a:fld>
            <a:endParaRPr kumimoji="1" lang="ja-JP" altLang="en-US" dirty="0"/>
          </a:p>
        </p:txBody>
      </p:sp>
      <p:sp>
        <p:nvSpPr>
          <p:cNvPr id="4" name="テキスト ボックス 3">
            <a:extLst>
              <a:ext uri="{FF2B5EF4-FFF2-40B4-BE49-F238E27FC236}">
                <a16:creationId xmlns:a16="http://schemas.microsoft.com/office/drawing/2014/main" id="{472EAA78-3C7F-7B16-B7D6-6B0A0542EDE2}"/>
              </a:ext>
            </a:extLst>
          </p:cNvPr>
          <p:cNvSpPr txBox="1"/>
          <p:nvPr/>
        </p:nvSpPr>
        <p:spPr>
          <a:xfrm>
            <a:off x="-1" y="244566"/>
            <a:ext cx="712800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問８</a:t>
            </a:r>
            <a:r>
              <a:rPr lang="en-US" altLang="ja-JP" b="1" dirty="0">
                <a:latin typeface="メイリオ" panose="020B0604030504040204" pitchFamily="50" charset="-128"/>
                <a:ea typeface="メイリオ" panose="020B0604030504040204" pitchFamily="50" charset="-128"/>
              </a:rPr>
              <a:t>-3</a:t>
            </a:r>
            <a:r>
              <a:rPr lang="ja-JP" altLang="en-US" b="1" dirty="0">
                <a:latin typeface="メイリオ" panose="020B0604030504040204" pitchFamily="50" charset="-128"/>
                <a:ea typeface="メイリオ" panose="020B0604030504040204" pitchFamily="50" charset="-128"/>
              </a:rPr>
              <a:t>～８</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８   「主な介護者が介護以外に担っていること」</a:t>
            </a:r>
            <a:endParaRPr lang="en-US" altLang="ja-JP" b="1" dirty="0">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B18B58A9-332D-883E-4881-97742B76F29A}"/>
              </a:ext>
            </a:extLst>
          </p:cNvPr>
          <p:cNvGraphicFramePr>
            <a:graphicFrameLocks noGrp="1"/>
          </p:cNvGraphicFramePr>
          <p:nvPr>
            <p:extLst>
              <p:ext uri="{D42A27DB-BD31-4B8C-83A1-F6EECF244321}">
                <p14:modId xmlns:p14="http://schemas.microsoft.com/office/powerpoint/2010/main" val="1198937333"/>
              </p:ext>
            </p:extLst>
          </p:nvPr>
        </p:nvGraphicFramePr>
        <p:xfrm>
          <a:off x="786169" y="1539127"/>
          <a:ext cx="7200000" cy="3672000"/>
        </p:xfrm>
        <a:graphic>
          <a:graphicData uri="http://schemas.openxmlformats.org/drawingml/2006/table">
            <a:tbl>
              <a:tblPr>
                <a:tableStyleId>{5940675A-B579-460E-94D1-54222C63F5DA}</a:tableStyleId>
              </a:tblPr>
              <a:tblGrid>
                <a:gridCol w="2160000">
                  <a:extLst>
                    <a:ext uri="{9D8B030D-6E8A-4147-A177-3AD203B41FA5}">
                      <a16:colId xmlns:a16="http://schemas.microsoft.com/office/drawing/2014/main" val="4162177038"/>
                    </a:ext>
                  </a:extLst>
                </a:gridCol>
                <a:gridCol w="900000">
                  <a:extLst>
                    <a:ext uri="{9D8B030D-6E8A-4147-A177-3AD203B41FA5}">
                      <a16:colId xmlns:a16="http://schemas.microsoft.com/office/drawing/2014/main" val="3685109918"/>
                    </a:ext>
                  </a:extLst>
                </a:gridCol>
                <a:gridCol w="828000">
                  <a:extLst>
                    <a:ext uri="{9D8B030D-6E8A-4147-A177-3AD203B41FA5}">
                      <a16:colId xmlns:a16="http://schemas.microsoft.com/office/drawing/2014/main" val="3986151250"/>
                    </a:ext>
                  </a:extLst>
                </a:gridCol>
                <a:gridCol w="828000">
                  <a:extLst>
                    <a:ext uri="{9D8B030D-6E8A-4147-A177-3AD203B41FA5}">
                      <a16:colId xmlns:a16="http://schemas.microsoft.com/office/drawing/2014/main" val="3358610938"/>
                    </a:ext>
                  </a:extLst>
                </a:gridCol>
                <a:gridCol w="828000">
                  <a:extLst>
                    <a:ext uri="{9D8B030D-6E8A-4147-A177-3AD203B41FA5}">
                      <a16:colId xmlns:a16="http://schemas.microsoft.com/office/drawing/2014/main" val="295276486"/>
                    </a:ext>
                  </a:extLst>
                </a:gridCol>
                <a:gridCol w="828000">
                  <a:extLst>
                    <a:ext uri="{9D8B030D-6E8A-4147-A177-3AD203B41FA5}">
                      <a16:colId xmlns:a16="http://schemas.microsoft.com/office/drawing/2014/main" val="343580159"/>
                    </a:ext>
                  </a:extLst>
                </a:gridCol>
                <a:gridCol w="828000">
                  <a:extLst>
                    <a:ext uri="{9D8B030D-6E8A-4147-A177-3AD203B41FA5}">
                      <a16:colId xmlns:a16="http://schemas.microsoft.com/office/drawing/2014/main" val="4256224051"/>
                    </a:ext>
                  </a:extLst>
                </a:gridCol>
              </a:tblGrid>
              <a:tr h="468000">
                <a:tc rowSpan="2">
                  <a:txBody>
                    <a:bodyPr/>
                    <a:lstStyle/>
                    <a:p>
                      <a:pPr algn="ctr" fontAlgn="t">
                        <a:buNone/>
                      </a:pPr>
                      <a:r>
                        <a:rPr lang="ja-JP" altLang="en-US" sz="1050" u="none" strike="noStrike" dirty="0">
                          <a:effectLst/>
                          <a:latin typeface="メイリオ" panose="020B0604030504040204" pitchFamily="50" charset="-128"/>
                          <a:ea typeface="メイリオ" panose="020B0604030504040204" pitchFamily="50" charset="-128"/>
                        </a:rPr>
                        <a:t>主な介護者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9050" cap="flat" cmpd="sng" algn="ctr">
                      <a:solidFill>
                        <a:schemeClr val="tx1"/>
                      </a:solidFill>
                      <a:prstDash val="solid"/>
                      <a:round/>
                      <a:headEnd type="none" w="med" len="med"/>
                      <a:tailEnd type="none" w="med" len="med"/>
                    </a:lnL>
                    <a:lnR w="12700" cap="flat" cmpd="sng" algn="ctr">
                      <a:no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buNone/>
                      </a:pP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no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gridSpan="5">
                  <a:txBody>
                    <a:bodyPr/>
                    <a:lstStyle/>
                    <a:p>
                      <a:pPr algn="ctr" fontAlgn="t">
                        <a:buNone/>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担っていること</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t">
                        <a:buNone/>
                      </a:pP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fontAlgn="t">
                        <a:buNone/>
                      </a:pP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fontAlgn="t">
                        <a:buNone/>
                      </a:pP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fontAlgn="t">
                        <a:buNone/>
                      </a:pP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12163"/>
                  </a:ext>
                </a:extLst>
              </a:tr>
              <a:tr h="612000">
                <a:tc vMerge="1">
                  <a:txBody>
                    <a:bodyPr/>
                    <a:lstStyle/>
                    <a:p>
                      <a:pPr algn="ctr" fontAlgn="t">
                        <a:buNone/>
                      </a:pPr>
                      <a:r>
                        <a:rPr lang="ja-JP" altLang="en-US" sz="1050" u="none" strike="noStrike" dirty="0">
                          <a:effectLst/>
                          <a:latin typeface="メイリオ" panose="020B0604030504040204" pitchFamily="50" charset="-128"/>
                          <a:ea typeface="メイリオ" panose="020B0604030504040204" pitchFamily="50" charset="-128"/>
                        </a:rPr>
                        <a:t>主な介護者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ja-JP" altLang="en-US" sz="1050" u="none" strike="noStrike" dirty="0">
                          <a:effectLst/>
                          <a:latin typeface="メイリオ" panose="020B0604030504040204" pitchFamily="50" charset="-128"/>
                          <a:ea typeface="メイリオ" panose="020B0604030504040204" pitchFamily="50" charset="-128"/>
                        </a:rPr>
                        <a:t>サンプル数</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buNone/>
                      </a:pPr>
                      <a:r>
                        <a:rPr lang="ja-JP" altLang="en-US" sz="1050" u="none" strike="noStrike" dirty="0">
                          <a:effectLst/>
                          <a:latin typeface="メイリオ" panose="020B0604030504040204" pitchFamily="50" charset="-128"/>
                          <a:ea typeface="メイリオ" panose="020B0604030504040204" pitchFamily="50" charset="-128"/>
                        </a:rPr>
                        <a:t>学業</a:t>
                      </a:r>
                      <a:endParaRPr lang="en-US" altLang="ja-JP" sz="1050" u="none" strike="noStrike" dirty="0">
                        <a:effectLst/>
                        <a:latin typeface="メイリオ" panose="020B0604030504040204" pitchFamily="50" charset="-128"/>
                        <a:ea typeface="メイリオ" panose="020B0604030504040204" pitchFamily="50" charset="-128"/>
                      </a:endParaRPr>
                    </a:p>
                    <a:p>
                      <a:pPr algn="ctr" fontAlgn="t">
                        <a:buNone/>
                      </a:pP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buNone/>
                      </a:pPr>
                      <a:r>
                        <a:rPr lang="ja-JP" altLang="en-US" sz="1050" u="none" strike="noStrike" dirty="0">
                          <a:effectLst/>
                          <a:latin typeface="メイリオ" panose="020B0604030504040204" pitchFamily="50" charset="-128"/>
                          <a:ea typeface="メイリオ" panose="020B0604030504040204" pitchFamily="50" charset="-128"/>
                        </a:rPr>
                        <a:t>仕事</a:t>
                      </a:r>
                      <a:endParaRPr lang="en-US" altLang="ja-JP" sz="1050" u="none" strike="noStrike" dirty="0">
                        <a:effectLst/>
                        <a:latin typeface="メイリオ" panose="020B0604030504040204" pitchFamily="50" charset="-128"/>
                        <a:ea typeface="メイリオ" panose="020B0604030504040204" pitchFamily="50" charset="-128"/>
                      </a:endParaRPr>
                    </a:p>
                    <a:p>
                      <a:pPr algn="ctr" fontAlgn="t">
                        <a:buNone/>
                      </a:pP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buNone/>
                      </a:pPr>
                      <a:r>
                        <a:rPr lang="ja-JP" altLang="en-US" sz="1050" u="none" strike="noStrike" dirty="0">
                          <a:effectLst/>
                          <a:latin typeface="メイリオ" panose="020B0604030504040204" pitchFamily="50" charset="-128"/>
                          <a:ea typeface="メイリオ" panose="020B0604030504040204" pitchFamily="50" charset="-128"/>
                        </a:rPr>
                        <a:t>子育て</a:t>
                      </a:r>
                      <a:endParaRPr lang="en-US" altLang="ja-JP" sz="1050" u="none" strike="noStrike" dirty="0">
                        <a:effectLst/>
                        <a:latin typeface="メイリオ" panose="020B0604030504040204" pitchFamily="50" charset="-128"/>
                        <a:ea typeface="メイリオ" panose="020B0604030504040204" pitchFamily="50" charset="-128"/>
                      </a:endParaRPr>
                    </a:p>
                    <a:p>
                      <a:pPr algn="ctr" fontAlgn="t">
                        <a:buNone/>
                      </a:pP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buNone/>
                      </a:pPr>
                      <a:r>
                        <a:rPr lang="ja-JP" altLang="en-US" sz="1050" u="none" strike="noStrike" dirty="0">
                          <a:effectLst/>
                          <a:latin typeface="メイリオ" panose="020B0604030504040204" pitchFamily="50" charset="-128"/>
                          <a:ea typeface="メイリオ" panose="020B0604030504040204" pitchFamily="50" charset="-128"/>
                        </a:rPr>
                        <a:t>他の家族の</a:t>
                      </a:r>
                      <a:endParaRPr lang="en-US" altLang="ja-JP" sz="1050" u="none" strike="noStrike" dirty="0">
                        <a:effectLst/>
                        <a:latin typeface="メイリオ" panose="020B0604030504040204" pitchFamily="50" charset="-128"/>
                        <a:ea typeface="メイリオ" panose="020B0604030504040204" pitchFamily="50" charset="-128"/>
                      </a:endParaRPr>
                    </a:p>
                    <a:p>
                      <a:pPr algn="ctr" fontAlgn="t">
                        <a:buNone/>
                      </a:pPr>
                      <a:r>
                        <a:rPr lang="ja-JP" altLang="en-US" sz="1050" u="none" strike="noStrike" dirty="0">
                          <a:effectLst/>
                          <a:latin typeface="メイリオ" panose="020B0604030504040204" pitchFamily="50" charset="-128"/>
                          <a:ea typeface="メイリオ" panose="020B0604030504040204" pitchFamily="50" charset="-128"/>
                        </a:rPr>
                        <a:t>介護</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buNone/>
                      </a:pPr>
                      <a:r>
                        <a:rPr lang="ja-JP" altLang="en-US" sz="1050" u="none" strike="noStrike" dirty="0">
                          <a:effectLst/>
                          <a:latin typeface="メイリオ" panose="020B0604030504040204" pitchFamily="50" charset="-128"/>
                          <a:ea typeface="メイリオ" panose="020B0604030504040204" pitchFamily="50" charset="-128"/>
                        </a:rPr>
                        <a:t>不明</a:t>
                      </a:r>
                      <a:endParaRPr lang="en-US" altLang="ja-JP" sz="1050" u="none" strike="noStrike" dirty="0">
                        <a:effectLst/>
                        <a:latin typeface="メイリオ" panose="020B0604030504040204" pitchFamily="50" charset="-128"/>
                        <a:ea typeface="メイリオ" panose="020B0604030504040204" pitchFamily="50" charset="-128"/>
                      </a:endParaRPr>
                    </a:p>
                    <a:p>
                      <a:pPr algn="ctr" fontAlgn="t">
                        <a:buNone/>
                      </a:pPr>
                      <a:endParaRPr lang="en-US" altLang="ja-JP" sz="400" u="none" strike="noStrike" dirty="0">
                        <a:effectLst/>
                        <a:latin typeface="メイリオ" panose="020B0604030504040204" pitchFamily="50" charset="-128"/>
                        <a:ea typeface="メイリオ" panose="020B0604030504040204" pitchFamily="50" charset="-128"/>
                      </a:endParaRPr>
                    </a:p>
                    <a:p>
                      <a:pPr algn="ctr" fontAlgn="t">
                        <a:buNone/>
                      </a:pPr>
                      <a:r>
                        <a:rPr lang="en-US" altLang="ja-JP" sz="1050" u="none" strike="noStrike" dirty="0">
                          <a:effectLst/>
                          <a:latin typeface="メイリオ" panose="020B0604030504040204" pitchFamily="50" charset="-128"/>
                          <a:ea typeface="メイリオ" panose="020B0604030504040204" pitchFamily="50" charset="-128"/>
                        </a:rPr>
                        <a:t>※</a:t>
                      </a:r>
                      <a:r>
                        <a:rPr lang="ja-JP" altLang="en-US" sz="1050" u="none" strike="noStrike" dirty="0">
                          <a:effectLst/>
                          <a:latin typeface="メイリオ" panose="020B0604030504040204" pitchFamily="50" charset="-128"/>
                          <a:ea typeface="メイリオ" panose="020B0604030504040204" pitchFamily="50" charset="-128"/>
                        </a:rPr>
                        <a:t>該当のない場合含む</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40624117"/>
                  </a:ext>
                </a:extLst>
              </a:tr>
              <a:tr h="432000">
                <a:tc>
                  <a:txBody>
                    <a:bodyPr/>
                    <a:lstStyle/>
                    <a:p>
                      <a:pPr algn="ctr" fontAlgn="t">
                        <a:buNone/>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同居の配偶者</a:t>
                      </a:r>
                    </a:p>
                  </a:txBody>
                  <a:tcPr marL="7620" marR="7620" marT="7620" marB="0" anchor="ctr">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200</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T w="190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0.5</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11.5</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0.5</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4.5</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83.5</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57204149"/>
                  </a:ext>
                </a:extLst>
              </a:tr>
              <a:tr h="432000">
                <a:tc>
                  <a:txBody>
                    <a:bodyPr/>
                    <a:lstStyle/>
                    <a:p>
                      <a:pPr algn="ctr" fontAlgn="t">
                        <a:buNone/>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同居の子</a:t>
                      </a:r>
                    </a:p>
                  </a:txBody>
                  <a:tcPr marL="7620" marR="7620" marT="7620" marB="0" anchor="ctr">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146</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0.7</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62.3</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3.4</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4.1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34.9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2431660"/>
                  </a:ext>
                </a:extLst>
              </a:tr>
              <a:tr h="432000">
                <a:tc>
                  <a:txBody>
                    <a:bodyPr/>
                    <a:lstStyle/>
                    <a:p>
                      <a:pPr algn="ctr" fontAlgn="t">
                        <a:buNone/>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同居の子の配偶者</a:t>
                      </a:r>
                    </a:p>
                  </a:txBody>
                  <a:tcPr marL="7620" marR="7620" marT="7620" marB="0" anchor="ctr">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27</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0.0</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66.7</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7.4</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11.1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29.6</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0944770"/>
                  </a:ext>
                </a:extLst>
              </a:tr>
              <a:tr h="432000">
                <a:tc>
                  <a:txBody>
                    <a:bodyPr/>
                    <a:lstStyle/>
                    <a:p>
                      <a:pPr algn="ctr" fontAlgn="t">
                        <a:buNone/>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同居の孫</a:t>
                      </a:r>
                    </a:p>
                  </a:txBody>
                  <a:tcPr marL="7620" marR="7620" marT="7620" marB="0" anchor="ctr">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25.0</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50.0</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0.0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0.0</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50.0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2377244"/>
                  </a:ext>
                </a:extLst>
              </a:tr>
              <a:tr h="432000">
                <a:tc>
                  <a:txBody>
                    <a:bodyPr/>
                    <a:lstStyle/>
                    <a:p>
                      <a:pPr algn="ctr" fontAlgn="t">
                        <a:buNone/>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その他の同居の親族</a:t>
                      </a:r>
                    </a:p>
                  </a:txBody>
                  <a:tcPr marL="7620" marR="7620" marT="7620" marB="0" anchor="ctr">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0.0</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36.4</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0.0</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18.2</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54.5</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0913096"/>
                  </a:ext>
                </a:extLst>
              </a:tr>
              <a:tr h="432000">
                <a:tc>
                  <a:txBody>
                    <a:bodyPr/>
                    <a:lstStyle/>
                    <a:p>
                      <a:pPr algn="ctr" fontAlgn="t">
                        <a:buNone/>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別居の親族</a:t>
                      </a:r>
                    </a:p>
                  </a:txBody>
                  <a:tcPr marL="7620" marR="7620" marT="7620" marB="0" anchor="ctr">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97</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0.0</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R w="12700" cap="flat" cmpd="sng" algn="ctr">
                      <a:solidFill>
                        <a:schemeClr val="tx1"/>
                      </a:solidFill>
                      <a:prstDash val="dot"/>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55.7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8.2</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13.4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t">
                        <a:buNone/>
                      </a:pP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36.1 </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806147"/>
                  </a:ext>
                </a:extLst>
              </a:tr>
            </a:tbl>
          </a:graphicData>
        </a:graphic>
      </p:graphicFrame>
      <p:sp>
        <p:nvSpPr>
          <p:cNvPr id="7" name="テキスト ボックス 6">
            <a:extLst>
              <a:ext uri="{FF2B5EF4-FFF2-40B4-BE49-F238E27FC236}">
                <a16:creationId xmlns:a16="http://schemas.microsoft.com/office/drawing/2014/main" id="{112581D2-5988-1F4D-ED98-0D7D2D9D8826}"/>
              </a:ext>
            </a:extLst>
          </p:cNvPr>
          <p:cNvSpPr txBox="1"/>
          <p:nvPr/>
        </p:nvSpPr>
        <p:spPr>
          <a:xfrm>
            <a:off x="7129970" y="1728316"/>
            <a:ext cx="1008000" cy="253916"/>
          </a:xfrm>
          <a:prstGeom prst="rect">
            <a:avLst/>
          </a:prstGeom>
          <a:noFill/>
        </p:spPr>
        <p:txBody>
          <a:bodyPr wrap="square">
            <a:spAutoFit/>
          </a:bodyPr>
          <a:lstStyle/>
          <a:p>
            <a:pPr algn="ctr" fontAlgn="t">
              <a:buNone/>
            </a:pPr>
            <a:r>
              <a:rPr lang="ja-JP" altLang="en-US" sz="1050" dirty="0">
                <a:solidFill>
                  <a:srgbClr val="000000"/>
                </a:solidFill>
                <a:latin typeface="メイリオ" panose="020B0604030504040204" pitchFamily="50" charset="-128"/>
                <a:ea typeface="メイリオ" panose="020B0604030504040204" pitchFamily="50" charset="-128"/>
              </a:rPr>
              <a:t>構成比（％）</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F7D54F3F-A7CB-A137-1E11-059D98492976}"/>
              </a:ext>
            </a:extLst>
          </p:cNvPr>
          <p:cNvSpPr/>
          <p:nvPr/>
        </p:nvSpPr>
        <p:spPr>
          <a:xfrm>
            <a:off x="7158169" y="2598140"/>
            <a:ext cx="828000" cy="468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A04AA45C-C665-042A-3F28-FCD9D1D70DCA}"/>
              </a:ext>
            </a:extLst>
          </p:cNvPr>
          <p:cNvSpPr/>
          <p:nvPr/>
        </p:nvSpPr>
        <p:spPr>
          <a:xfrm>
            <a:off x="4657805" y="2598140"/>
            <a:ext cx="828000" cy="259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FF25EAA2-FE77-F657-CE41-A0D020AE2BD2}"/>
              </a:ext>
            </a:extLst>
          </p:cNvPr>
          <p:cNvSpPr/>
          <p:nvPr/>
        </p:nvSpPr>
        <p:spPr>
          <a:xfrm>
            <a:off x="3829805" y="3890780"/>
            <a:ext cx="828000" cy="468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72506A7-EAA2-5D64-F95E-67C8748A1CFA}"/>
              </a:ext>
            </a:extLst>
          </p:cNvPr>
          <p:cNvSpPr txBox="1"/>
          <p:nvPr/>
        </p:nvSpPr>
        <p:spPr>
          <a:xfrm>
            <a:off x="432000" y="716154"/>
            <a:ext cx="7776000" cy="677108"/>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（問</a:t>
            </a:r>
            <a:r>
              <a:rPr lang="en-US" altLang="ja-JP" sz="1400" dirty="0">
                <a:latin typeface="メイリオ" panose="020B0604030504040204" pitchFamily="50" charset="-128"/>
                <a:ea typeface="メイリオ" panose="020B0604030504040204" pitchFamily="50" charset="-128"/>
              </a:rPr>
              <a:t>8-1</a:t>
            </a:r>
            <a:r>
              <a:rPr lang="ja-JP" altLang="en-US" sz="1400" dirty="0">
                <a:latin typeface="メイリオ" panose="020B0604030504040204" pitchFamily="50" charset="-128"/>
                <a:ea typeface="メイリオ" panose="020B0604030504040204" pitchFamily="50" charset="-128"/>
              </a:rPr>
              <a:t>で要介護認定を受けていると回答した</a:t>
            </a:r>
            <a:r>
              <a:rPr lang="en-US" altLang="ja-JP" sz="1400" dirty="0">
                <a:latin typeface="メイリオ" panose="020B0604030504040204" pitchFamily="50" charset="-128"/>
                <a:ea typeface="メイリオ" panose="020B0604030504040204" pitchFamily="50" charset="-128"/>
              </a:rPr>
              <a:t>910</a:t>
            </a:r>
            <a:r>
              <a:rPr lang="ja-JP" altLang="en-US" sz="1400" dirty="0">
                <a:latin typeface="メイリオ" panose="020B0604030504040204" pitchFamily="50" charset="-128"/>
                <a:ea typeface="メイリオ" panose="020B0604030504040204" pitchFamily="50" charset="-128"/>
              </a:rPr>
              <a:t>人に対して</a:t>
            </a:r>
            <a:r>
              <a:rPr lang="en-US" altLang="ja-JP" sz="1400" dirty="0">
                <a:latin typeface="メイリオ" panose="020B0604030504040204" pitchFamily="50" charset="-128"/>
                <a:ea typeface="メイリオ" panose="020B0604030504040204" pitchFamily="50" charset="-128"/>
              </a:rPr>
              <a:t>)</a:t>
            </a:r>
          </a:p>
          <a:p>
            <a:endParaRPr lang="en-US" altLang="ja-JP" sz="6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主な介護者が介護以外に担っていることをお答えください。（複数回答）</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295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E4B3854-701C-005C-CC12-CEF7D3F2DA96}"/>
              </a:ext>
            </a:extLst>
          </p:cNvPr>
          <p:cNvPicPr>
            <a:picLocks noChangeAspect="1"/>
          </p:cNvPicPr>
          <p:nvPr/>
        </p:nvPicPr>
        <p:blipFill>
          <a:blip r:embed="rId2"/>
          <a:stretch>
            <a:fillRect/>
          </a:stretch>
        </p:blipFill>
        <p:spPr>
          <a:xfrm>
            <a:off x="212982" y="1547749"/>
            <a:ext cx="8718036" cy="3767655"/>
          </a:xfrm>
          <a:prstGeom prst="rect">
            <a:avLst/>
          </a:prstGeom>
        </p:spPr>
      </p:pic>
      <p:sp>
        <p:nvSpPr>
          <p:cNvPr id="2" name="スライド番号プレースホルダー 1">
            <a:extLst>
              <a:ext uri="{FF2B5EF4-FFF2-40B4-BE49-F238E27FC236}">
                <a16:creationId xmlns:a16="http://schemas.microsoft.com/office/drawing/2014/main" id="{5BDC8135-8765-B3C2-5F9E-C9D9A0EC84AB}"/>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13</a:t>
            </a:fld>
            <a:endParaRPr kumimoji="1" lang="ja-JP" altLang="en-US"/>
          </a:p>
        </p:txBody>
      </p:sp>
      <p:sp>
        <p:nvSpPr>
          <p:cNvPr id="4" name="テキスト ボックス 3">
            <a:extLst>
              <a:ext uri="{FF2B5EF4-FFF2-40B4-BE49-F238E27FC236}">
                <a16:creationId xmlns:a16="http://schemas.microsoft.com/office/drawing/2014/main" id="{713BA019-B4E1-2187-9F40-3924DB2514A5}"/>
              </a:ext>
            </a:extLst>
          </p:cNvPr>
          <p:cNvSpPr txBox="1"/>
          <p:nvPr/>
        </p:nvSpPr>
        <p:spPr>
          <a:xfrm>
            <a:off x="0" y="234519"/>
            <a:ext cx="6355582"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問</a:t>
            </a:r>
            <a:r>
              <a:rPr lang="en-US" altLang="ja-JP" b="1" dirty="0">
                <a:latin typeface="メイリオ" panose="020B0604030504040204" pitchFamily="50" charset="-128"/>
                <a:ea typeface="メイリオ" panose="020B0604030504040204" pitchFamily="50" charset="-128"/>
              </a:rPr>
              <a:t>20</a:t>
            </a:r>
            <a:r>
              <a:rPr lang="ja-JP" altLang="en-US" b="1" dirty="0">
                <a:latin typeface="メイリオ" panose="020B0604030504040204" pitchFamily="50" charset="-128"/>
                <a:ea typeface="メイリオ" panose="020B0604030504040204" pitchFamily="50" charset="-128"/>
              </a:rPr>
              <a:t>　「認知症になった場合の住み慣れた地域での生活」　　</a:t>
            </a:r>
          </a:p>
        </p:txBody>
      </p:sp>
      <p:sp>
        <p:nvSpPr>
          <p:cNvPr id="5" name="テキスト ボックス 4">
            <a:extLst>
              <a:ext uri="{FF2B5EF4-FFF2-40B4-BE49-F238E27FC236}">
                <a16:creationId xmlns:a16="http://schemas.microsoft.com/office/drawing/2014/main" id="{925AB71C-61EE-A967-730A-AF3983B80492}"/>
              </a:ext>
            </a:extLst>
          </p:cNvPr>
          <p:cNvSpPr txBox="1"/>
          <p:nvPr/>
        </p:nvSpPr>
        <p:spPr>
          <a:xfrm>
            <a:off x="252000" y="5494577"/>
            <a:ext cx="8640000" cy="830997"/>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●認知症になった場合の住み慣れた地域での生活は、「自分の思いを伝えることができる</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家族や友人がいる、または、地域のコミュニティがある」（</a:t>
            </a:r>
            <a:r>
              <a:rPr lang="en-US" altLang="ja-JP" sz="1600" dirty="0">
                <a:latin typeface="メイリオ" panose="020B0604030504040204" pitchFamily="50" charset="-128"/>
                <a:ea typeface="メイリオ" panose="020B0604030504040204" pitchFamily="50" charset="-128"/>
              </a:rPr>
              <a:t>47.6</a:t>
            </a:r>
            <a:r>
              <a:rPr lang="ja-JP" altLang="en-US" sz="1600" dirty="0">
                <a:latin typeface="メイリオ" panose="020B0604030504040204" pitchFamily="50" charset="-128"/>
                <a:ea typeface="メイリオ" panose="020B0604030504040204" pitchFamily="50" charset="-128"/>
              </a:rPr>
              <a:t>％）が最も多く、次いで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「気軽に相談できる人や場所がある」（</a:t>
            </a:r>
            <a:r>
              <a:rPr lang="en-US" altLang="ja-JP" sz="1600" dirty="0">
                <a:latin typeface="メイリオ" panose="020B0604030504040204" pitchFamily="50" charset="-128"/>
                <a:ea typeface="メイリオ" panose="020B0604030504040204" pitchFamily="50" charset="-128"/>
              </a:rPr>
              <a:t>25.8</a:t>
            </a:r>
            <a:r>
              <a:rPr lang="ja-JP" altLang="en-US" sz="1600" dirty="0">
                <a:latin typeface="メイリオ" panose="020B0604030504040204" pitchFamily="50" charset="-128"/>
                <a:ea typeface="メイリオ" panose="020B0604030504040204" pitchFamily="50" charset="-128"/>
              </a:rPr>
              <a:t>％）の順であった</a:t>
            </a:r>
          </a:p>
        </p:txBody>
      </p:sp>
      <p:sp>
        <p:nvSpPr>
          <p:cNvPr id="8" name="テキスト ボックス 7">
            <a:extLst>
              <a:ext uri="{FF2B5EF4-FFF2-40B4-BE49-F238E27FC236}">
                <a16:creationId xmlns:a16="http://schemas.microsoft.com/office/drawing/2014/main" id="{6CCB860B-F877-7CF9-D718-177C73DE07E7}"/>
              </a:ext>
            </a:extLst>
          </p:cNvPr>
          <p:cNvSpPr txBox="1"/>
          <p:nvPr/>
        </p:nvSpPr>
        <p:spPr>
          <a:xfrm>
            <a:off x="108020" y="722246"/>
            <a:ext cx="8927961" cy="646331"/>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　あなたのお住いの地域の状況について、あなたが認知症になった場合に当てはまると思うものをお答えください。（複数回答）</a:t>
            </a:r>
          </a:p>
        </p:txBody>
      </p:sp>
      <p:sp>
        <p:nvSpPr>
          <p:cNvPr id="7" name="四角形: 角を丸くする 6">
            <a:extLst>
              <a:ext uri="{FF2B5EF4-FFF2-40B4-BE49-F238E27FC236}">
                <a16:creationId xmlns:a16="http://schemas.microsoft.com/office/drawing/2014/main" id="{74A8822A-D41B-47C3-B74E-5691BAA95BD0}"/>
              </a:ext>
            </a:extLst>
          </p:cNvPr>
          <p:cNvSpPr/>
          <p:nvPr/>
        </p:nvSpPr>
        <p:spPr>
          <a:xfrm>
            <a:off x="128116" y="3336696"/>
            <a:ext cx="8820000" cy="43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6EADDEF9-0FF1-B150-DCC4-8446BB28638C}"/>
              </a:ext>
            </a:extLst>
          </p:cNvPr>
          <p:cNvSpPr/>
          <p:nvPr/>
        </p:nvSpPr>
        <p:spPr>
          <a:xfrm>
            <a:off x="1325545" y="2474183"/>
            <a:ext cx="5580000" cy="43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327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3D82B2C-503D-AB1C-84EB-2549A9A17784}"/>
              </a:ext>
            </a:extLst>
          </p:cNvPr>
          <p:cNvPicPr>
            <a:picLocks noChangeAspect="1"/>
          </p:cNvPicPr>
          <p:nvPr/>
        </p:nvPicPr>
        <p:blipFill>
          <a:blip r:embed="rId2"/>
          <a:stretch>
            <a:fillRect/>
          </a:stretch>
        </p:blipFill>
        <p:spPr>
          <a:xfrm>
            <a:off x="162000" y="1479445"/>
            <a:ext cx="8820000" cy="4183396"/>
          </a:xfrm>
          <a:prstGeom prst="rect">
            <a:avLst/>
          </a:prstGeom>
        </p:spPr>
      </p:pic>
      <p:sp>
        <p:nvSpPr>
          <p:cNvPr id="8" name="テキスト ボックス 7">
            <a:extLst>
              <a:ext uri="{FF2B5EF4-FFF2-40B4-BE49-F238E27FC236}">
                <a16:creationId xmlns:a16="http://schemas.microsoft.com/office/drawing/2014/main" id="{A2740868-1FA6-0E69-04D1-A7AFCFB18412}"/>
              </a:ext>
            </a:extLst>
          </p:cNvPr>
          <p:cNvSpPr txBox="1"/>
          <p:nvPr/>
        </p:nvSpPr>
        <p:spPr>
          <a:xfrm>
            <a:off x="53625" y="5447485"/>
            <a:ext cx="9036000" cy="1260000"/>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●自宅で療養しながら、最期まで過ごすことができるかどうかわからないと思う理由は、</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「十分な医療や介護サービスを受けることができるかわからない」（</a:t>
            </a:r>
            <a:r>
              <a:rPr lang="en-US" altLang="ja-JP" sz="1600" dirty="0">
                <a:latin typeface="メイリオ" panose="020B0604030504040204" pitchFamily="50" charset="-128"/>
                <a:ea typeface="メイリオ" panose="020B0604030504040204" pitchFamily="50" charset="-128"/>
              </a:rPr>
              <a:t>40.8</a:t>
            </a:r>
            <a:r>
              <a:rPr lang="ja-JP" altLang="en-US" sz="1600" dirty="0">
                <a:latin typeface="メイリオ" panose="020B0604030504040204" pitchFamily="50" charset="-128"/>
                <a:ea typeface="メイリオ" panose="020B0604030504040204" pitchFamily="50" charset="-128"/>
              </a:rPr>
              <a:t>％）が最も多く、</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次いで「家族の状況がわからない」（</a:t>
            </a:r>
            <a:r>
              <a:rPr lang="en-US" altLang="ja-JP" sz="1600" dirty="0">
                <a:latin typeface="メイリオ" panose="020B0604030504040204" pitchFamily="50" charset="-128"/>
                <a:ea typeface="メイリオ" panose="020B0604030504040204" pitchFamily="50" charset="-128"/>
              </a:rPr>
              <a:t>40.4</a:t>
            </a:r>
            <a:r>
              <a:rPr lang="ja-JP" altLang="en-US" sz="1600" dirty="0">
                <a:latin typeface="メイリオ" panose="020B0604030504040204" pitchFamily="50" charset="-128"/>
                <a:ea typeface="メイリオ" panose="020B0604030504040204" pitchFamily="50" charset="-128"/>
              </a:rPr>
              <a:t>％）「考えたことがない」（</a:t>
            </a:r>
            <a:r>
              <a:rPr lang="en-US" altLang="ja-JP" sz="1600" dirty="0">
                <a:latin typeface="メイリオ" panose="020B0604030504040204" pitchFamily="50" charset="-128"/>
                <a:ea typeface="メイリオ" panose="020B0604030504040204" pitchFamily="50" charset="-128"/>
              </a:rPr>
              <a:t>29.1</a:t>
            </a:r>
            <a:r>
              <a:rPr lang="ja-JP" altLang="en-US" sz="1600" dirty="0">
                <a:latin typeface="メイリオ" panose="020B0604030504040204" pitchFamily="50" charset="-128"/>
                <a:ea typeface="メイリオ" panose="020B0604030504040204" pitchFamily="50" charset="-128"/>
              </a:rPr>
              <a:t>％）の順であった</a:t>
            </a:r>
            <a:endParaRPr lang="en-US" altLang="ja-JP" sz="16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●「その他」では、「健康状態がどのようになるのかわからない」などがあった</a:t>
            </a:r>
          </a:p>
        </p:txBody>
      </p:sp>
      <p:sp>
        <p:nvSpPr>
          <p:cNvPr id="2" name="スライド番号プレースホルダー 1">
            <a:extLst>
              <a:ext uri="{FF2B5EF4-FFF2-40B4-BE49-F238E27FC236}">
                <a16:creationId xmlns:a16="http://schemas.microsoft.com/office/drawing/2014/main" id="{509C08AD-24CE-406A-C693-1BEFA50A4933}"/>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14</a:t>
            </a:fld>
            <a:endParaRPr kumimoji="1" lang="ja-JP" altLang="en-US" dirty="0"/>
          </a:p>
        </p:txBody>
      </p:sp>
      <p:sp>
        <p:nvSpPr>
          <p:cNvPr id="4" name="テキスト ボックス 3">
            <a:extLst>
              <a:ext uri="{FF2B5EF4-FFF2-40B4-BE49-F238E27FC236}">
                <a16:creationId xmlns:a16="http://schemas.microsoft.com/office/drawing/2014/main" id="{9AB0F3DC-CB46-F655-ACDC-D437623EF7C8}"/>
              </a:ext>
            </a:extLst>
          </p:cNvPr>
          <p:cNvSpPr txBox="1"/>
          <p:nvPr/>
        </p:nvSpPr>
        <p:spPr>
          <a:xfrm>
            <a:off x="0" y="258970"/>
            <a:ext cx="8184382"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問</a:t>
            </a:r>
            <a:r>
              <a:rPr lang="en-US" altLang="ja-JP" b="1" dirty="0">
                <a:latin typeface="メイリオ" panose="020B0604030504040204" pitchFamily="50" charset="-128"/>
                <a:ea typeface="メイリオ" panose="020B0604030504040204" pitchFamily="50" charset="-128"/>
              </a:rPr>
              <a:t>30-3</a:t>
            </a:r>
            <a:r>
              <a:rPr lang="ja-JP" altLang="en-US" b="1" dirty="0">
                <a:latin typeface="メイリオ" panose="020B0604030504040204" pitchFamily="50" charset="-128"/>
                <a:ea typeface="メイリオ" panose="020B0604030504040204" pitchFamily="50" charset="-128"/>
              </a:rPr>
              <a:t>「医療や介護を受けながら、自宅で最期まで過ごすことができるか</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どうかわからないと思う理由」</a:t>
            </a:r>
          </a:p>
        </p:txBody>
      </p:sp>
      <p:sp>
        <p:nvSpPr>
          <p:cNvPr id="5" name="テキスト ボックス 4">
            <a:extLst>
              <a:ext uri="{FF2B5EF4-FFF2-40B4-BE49-F238E27FC236}">
                <a16:creationId xmlns:a16="http://schemas.microsoft.com/office/drawing/2014/main" id="{82FA4072-8774-20CB-745D-F8F9925A5DD3}"/>
              </a:ext>
            </a:extLst>
          </p:cNvPr>
          <p:cNvSpPr txBox="1"/>
          <p:nvPr/>
        </p:nvSpPr>
        <p:spPr>
          <a:xfrm>
            <a:off x="126000" y="949493"/>
            <a:ext cx="8892000" cy="646331"/>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　医療や介護を受けながら、自宅で最期まで過ごすことができるかどうかわからないと思う理由をお答えください。（複数回答）　</a:t>
            </a:r>
          </a:p>
        </p:txBody>
      </p:sp>
      <p:sp>
        <p:nvSpPr>
          <p:cNvPr id="7" name="四角形: 角を丸くする 6">
            <a:extLst>
              <a:ext uri="{FF2B5EF4-FFF2-40B4-BE49-F238E27FC236}">
                <a16:creationId xmlns:a16="http://schemas.microsoft.com/office/drawing/2014/main" id="{89E1DB6F-1277-4798-BB28-8CBF12045684}"/>
              </a:ext>
            </a:extLst>
          </p:cNvPr>
          <p:cNvSpPr/>
          <p:nvPr/>
        </p:nvSpPr>
        <p:spPr>
          <a:xfrm>
            <a:off x="1336771" y="2491786"/>
            <a:ext cx="6840000" cy="43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277D20D-8883-411E-B02B-A6DDB7AC054A}"/>
              </a:ext>
            </a:extLst>
          </p:cNvPr>
          <p:cNvSpPr/>
          <p:nvPr/>
        </p:nvSpPr>
        <p:spPr>
          <a:xfrm>
            <a:off x="91231" y="2966856"/>
            <a:ext cx="8100000" cy="468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902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CECD962-EB6A-E81D-3A3A-3C6746658E2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9A92649-CE6B-B4DA-48B5-84A24079DA65}"/>
              </a:ext>
            </a:extLst>
          </p:cNvPr>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15</a:t>
            </a:fld>
            <a:endParaRPr kumimoji="1" lang="ja-JP" altLang="en-US" dirty="0">
              <a:solidFill>
                <a:schemeClr val="tx1"/>
              </a:solidFill>
            </a:endParaRPr>
          </a:p>
        </p:txBody>
      </p:sp>
      <p:sp>
        <p:nvSpPr>
          <p:cNvPr id="5" name="テキスト ボックス 4">
            <a:extLst>
              <a:ext uri="{FF2B5EF4-FFF2-40B4-BE49-F238E27FC236}">
                <a16:creationId xmlns:a16="http://schemas.microsoft.com/office/drawing/2014/main" id="{37520F54-20E2-0BA3-ABF7-143BE7A9C026}"/>
              </a:ext>
            </a:extLst>
          </p:cNvPr>
          <p:cNvSpPr txBox="1"/>
          <p:nvPr/>
        </p:nvSpPr>
        <p:spPr>
          <a:xfrm>
            <a:off x="1584000" y="3123000"/>
            <a:ext cx="5976000" cy="720000"/>
          </a:xfrm>
          <a:prstGeom prst="rect">
            <a:avLst/>
          </a:prstGeom>
          <a:noFill/>
        </p:spPr>
        <p:txBody>
          <a:bodyPr wrap="square">
            <a:spAutoFit/>
          </a:bodyPr>
          <a:lstStyle/>
          <a:p>
            <a:r>
              <a:rPr kumimoji="1" lang="ja-JP" altLang="en-US" sz="4000" dirty="0">
                <a:solidFill>
                  <a:schemeClr val="tx1"/>
                </a:solidFill>
                <a:latin typeface="メイリオ" panose="020B0604030504040204" pitchFamily="50" charset="-128"/>
                <a:ea typeface="メイリオ" panose="020B0604030504040204" pitchFamily="50" charset="-128"/>
              </a:rPr>
              <a:t>４</a:t>
            </a:r>
            <a:r>
              <a:rPr kumimoji="1" lang="en-US" altLang="ja-JP" sz="4000" dirty="0">
                <a:solidFill>
                  <a:schemeClr val="tx1"/>
                </a:solidFill>
                <a:latin typeface="メイリオ" panose="020B0604030504040204" pitchFamily="50" charset="-128"/>
                <a:ea typeface="メイリオ" panose="020B0604030504040204" pitchFamily="50" charset="-128"/>
              </a:rPr>
              <a:t>.</a:t>
            </a:r>
            <a:r>
              <a:rPr kumimoji="1" lang="ja-JP" altLang="en-US" sz="4000" dirty="0">
                <a:solidFill>
                  <a:schemeClr val="tx1"/>
                </a:solidFill>
                <a:latin typeface="メイリオ" panose="020B0604030504040204" pitchFamily="50" charset="-128"/>
                <a:ea typeface="メイリオ" panose="020B0604030504040204" pitchFamily="50" charset="-128"/>
              </a:rPr>
              <a:t>経年比較項目について</a:t>
            </a:r>
            <a:endParaRPr lang="ja-JP" altLang="en-US" sz="40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6CEC07EE-791D-A1B7-A747-F1725E98048D}"/>
              </a:ext>
            </a:extLst>
          </p:cNvPr>
          <p:cNvCxnSpPr>
            <a:cxnSpLocks/>
          </p:cNvCxnSpPr>
          <p:nvPr/>
        </p:nvCxnSpPr>
        <p:spPr>
          <a:xfrm>
            <a:off x="1512000" y="3848519"/>
            <a:ext cx="612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884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45255" y="243335"/>
            <a:ext cx="9053491" cy="6478697"/>
          </a:xfrm>
          <a:prstGeom prst="rect">
            <a:avLst/>
          </a:prstGeom>
          <a:noFill/>
        </p:spPr>
        <p:txBody>
          <a:bodyPr wrap="square" rtlCol="0">
            <a:spAutoFit/>
          </a:bodyPr>
          <a:lstStyle/>
          <a:p>
            <a:pPr lvl="0">
              <a:defRPr/>
            </a:pPr>
            <a:r>
              <a:rPr lang="en-US" altLang="ja-JP" sz="3200" b="1" dirty="0">
                <a:solidFill>
                  <a:prstClr val="black"/>
                </a:solidFill>
                <a:latin typeface="メイリオ" panose="020B0604030504040204" pitchFamily="50" charset="-128"/>
                <a:ea typeface="メイリオ" panose="020B0604030504040204" pitchFamily="50" charset="-128"/>
              </a:rPr>
              <a:t>【</a:t>
            </a:r>
            <a:r>
              <a:rPr lang="ja-JP" altLang="en-US" sz="3200" b="1" dirty="0">
                <a:solidFill>
                  <a:prstClr val="black"/>
                </a:solidFill>
                <a:latin typeface="メイリオ" panose="020B0604030504040204" pitchFamily="50" charset="-128"/>
                <a:ea typeface="メイリオ" panose="020B0604030504040204" pitchFamily="50" charset="-128"/>
              </a:rPr>
              <a:t>経年比較項目</a:t>
            </a:r>
            <a:r>
              <a:rPr lang="en-US" altLang="ja-JP" sz="3200" b="1" dirty="0">
                <a:solidFill>
                  <a:prstClr val="black"/>
                </a:solidFill>
                <a:latin typeface="メイリオ" panose="020B0604030504040204" pitchFamily="50" charset="-128"/>
                <a:ea typeface="メイリオ" panose="020B0604030504040204" pitchFamily="50" charset="-128"/>
              </a:rPr>
              <a:t>】</a:t>
            </a:r>
            <a:endParaRPr lang="en-US" altLang="ja-JP" sz="2400" b="1" u="sng" dirty="0">
              <a:solidFill>
                <a:prstClr val="black"/>
              </a:solidFill>
              <a:latin typeface="メイリオ" panose="020B0604030504040204" pitchFamily="50" charset="-128"/>
              <a:ea typeface="メイリオ" panose="020B0604030504040204" pitchFamily="50" charset="-128"/>
            </a:endParaRPr>
          </a:p>
          <a:p>
            <a:pPr lvl="0"/>
            <a:endParaRPr lang="en-US" altLang="ja-JP" sz="400" dirty="0">
              <a:solidFill>
                <a:prstClr val="black"/>
              </a:solidFill>
              <a:latin typeface="メイリオ" panose="020B0604030504040204" pitchFamily="50" charset="-128"/>
              <a:ea typeface="メイリオ" panose="020B0604030504040204" pitchFamily="50" charset="-128"/>
            </a:endParaRPr>
          </a:p>
          <a:p>
            <a:pPr lvl="0"/>
            <a:r>
              <a:rPr lang="ja-JP" altLang="en-US" sz="2000" dirty="0">
                <a:solidFill>
                  <a:prstClr val="black"/>
                </a:solidFill>
                <a:latin typeface="メイリオ" panose="020B0604030504040204" pitchFamily="50" charset="-128"/>
                <a:ea typeface="メイリオ" panose="020B0604030504040204" pitchFamily="50" charset="-128"/>
              </a:rPr>
              <a:t>➤</a:t>
            </a:r>
            <a:r>
              <a:rPr lang="ja-JP" altLang="en-US" sz="2000" u="sng" dirty="0">
                <a:solidFill>
                  <a:prstClr val="black"/>
                </a:solidFill>
                <a:latin typeface="メイリオ" panose="020B0604030504040204" pitchFamily="50" charset="-128"/>
                <a:ea typeface="メイリオ" panose="020B0604030504040204" pitchFamily="50" charset="-128"/>
              </a:rPr>
              <a:t>前回と同様の項目を比較することで対象者の状況の推移を確認</a:t>
            </a:r>
            <a:endParaRPr lang="en-US" altLang="ja-JP" sz="2000" u="sng" dirty="0">
              <a:solidFill>
                <a:prstClr val="black"/>
              </a:solidFill>
              <a:latin typeface="メイリオ" panose="020B0604030504040204" pitchFamily="50" charset="-128"/>
              <a:ea typeface="メイリオ" panose="020B0604030504040204" pitchFamily="50" charset="-128"/>
            </a:endParaRPr>
          </a:p>
          <a:p>
            <a:endParaRPr lang="en-US" altLang="ja-JP" sz="1600" u="sng"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問</a:t>
            </a:r>
            <a:r>
              <a:rPr lang="en-US" altLang="ja-JP" dirty="0">
                <a:latin typeface="メイリオ" panose="020B0604030504040204" pitchFamily="50" charset="-128"/>
                <a:ea typeface="メイリオ" panose="020B0604030504040204" pitchFamily="50" charset="-128"/>
              </a:rPr>
              <a:t>10  </a:t>
            </a:r>
            <a:r>
              <a:rPr lang="ja-JP" altLang="en-US" dirty="0">
                <a:latin typeface="メイリオ" panose="020B0604030504040204" pitchFamily="50" charset="-128"/>
                <a:ea typeface="メイリオ" panose="020B0604030504040204" pitchFamily="50" charset="-128"/>
              </a:rPr>
              <a:t> 「要介護（要支援）認定を受けた理由」</a:t>
            </a:r>
            <a:endParaRPr lang="en-US" altLang="ja-JP"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・問</a:t>
            </a:r>
            <a:r>
              <a:rPr lang="en-US" altLang="ja-JP" dirty="0">
                <a:latin typeface="メイリオ" panose="020B0604030504040204" pitchFamily="50" charset="-128"/>
                <a:ea typeface="メイリオ" panose="020B0604030504040204" pitchFamily="50" charset="-128"/>
              </a:rPr>
              <a:t>11-1</a:t>
            </a:r>
            <a:r>
              <a:rPr lang="ja-JP" altLang="en-US" dirty="0">
                <a:latin typeface="メイリオ" panose="020B0604030504040204" pitchFamily="50" charset="-128"/>
                <a:ea typeface="メイリオ" panose="020B0604030504040204" pitchFamily="50" charset="-128"/>
              </a:rPr>
              <a:t>「介護サービス利用の有無」</a:t>
            </a:r>
            <a:endParaRPr lang="en-US" altLang="ja-JP"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・問</a:t>
            </a:r>
            <a:r>
              <a:rPr lang="en-US" altLang="ja-JP" dirty="0">
                <a:latin typeface="メイリオ" panose="020B0604030504040204" pitchFamily="50" charset="-128"/>
                <a:ea typeface="メイリオ" panose="020B0604030504040204" pitchFamily="50" charset="-128"/>
              </a:rPr>
              <a:t>13-1</a:t>
            </a:r>
            <a:r>
              <a:rPr lang="ja-JP" altLang="en-US" dirty="0">
                <a:latin typeface="メイリオ" panose="020B0604030504040204" pitchFamily="50" charset="-128"/>
                <a:ea typeface="メイリオ" panose="020B0604030504040204" pitchFamily="50" charset="-128"/>
              </a:rPr>
              <a:t>「介護サービス利用者の満足度」</a:t>
            </a:r>
            <a:endParaRPr lang="en-US" altLang="ja-JP"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・問</a:t>
            </a:r>
            <a:r>
              <a:rPr lang="en-US" altLang="ja-JP" dirty="0">
                <a:latin typeface="メイリオ" panose="020B0604030504040204" pitchFamily="50" charset="-128"/>
                <a:ea typeface="メイリオ" panose="020B0604030504040204" pitchFamily="50" charset="-128"/>
              </a:rPr>
              <a:t>16-1</a:t>
            </a:r>
            <a:r>
              <a:rPr lang="ja-JP" altLang="en-US" dirty="0">
                <a:latin typeface="メイリオ" panose="020B0604030504040204" pitchFamily="50" charset="-128"/>
                <a:ea typeface="メイリオ" panose="020B0604030504040204" pitchFamily="50" charset="-128"/>
              </a:rPr>
              <a:t>「健康体操や趣味の集い等の参加」</a:t>
            </a:r>
            <a:endParaRPr lang="en-US" altLang="ja-JP"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・問</a:t>
            </a:r>
            <a:r>
              <a:rPr lang="en-US" altLang="ja-JP" dirty="0">
                <a:latin typeface="メイリオ" panose="020B0604030504040204" pitchFamily="50" charset="-128"/>
                <a:ea typeface="メイリオ" panose="020B0604030504040204" pitchFamily="50" charset="-128"/>
              </a:rPr>
              <a:t>23   </a:t>
            </a:r>
            <a:r>
              <a:rPr lang="ja-JP" altLang="en-US" dirty="0">
                <a:latin typeface="メイリオ" panose="020B0604030504040204" pitchFamily="50" charset="-128"/>
                <a:ea typeface="メイリオ" panose="020B0604030504040204" pitchFamily="50" charset="-128"/>
              </a:rPr>
              <a:t>「日々の充実感」</a:t>
            </a:r>
            <a:endParaRPr lang="en-US" altLang="ja-JP"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・問</a:t>
            </a:r>
            <a:r>
              <a:rPr lang="en-US" altLang="ja-JP" dirty="0">
                <a:latin typeface="メイリオ" panose="020B0604030504040204" pitchFamily="50" charset="-128"/>
                <a:ea typeface="メイリオ" panose="020B0604030504040204" pitchFamily="50" charset="-128"/>
              </a:rPr>
              <a:t>24</a:t>
            </a:r>
            <a:r>
              <a:rPr lang="ja-JP" altLang="en-US" dirty="0">
                <a:latin typeface="メイリオ" panose="020B0604030504040204" pitchFamily="50" charset="-128"/>
                <a:ea typeface="メイリオ" panose="020B0604030504040204" pitchFamily="50" charset="-128"/>
              </a:rPr>
              <a:t>　「生きがいを感じていること」</a:t>
            </a:r>
            <a:endParaRPr lang="en-US" altLang="ja-JP"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問</a:t>
            </a:r>
            <a:r>
              <a:rPr lang="en-US" altLang="ja-JP" dirty="0">
                <a:solidFill>
                  <a:prstClr val="black"/>
                </a:solidFill>
                <a:latin typeface="メイリオ" panose="020B0604030504040204" pitchFamily="50" charset="-128"/>
                <a:ea typeface="メイリオ" panose="020B0604030504040204" pitchFamily="50" charset="-128"/>
              </a:rPr>
              <a:t>25   </a:t>
            </a:r>
            <a:r>
              <a:rPr lang="ja-JP" altLang="en-US" dirty="0">
                <a:solidFill>
                  <a:prstClr val="black"/>
                </a:solidFill>
                <a:latin typeface="メイリオ" panose="020B0604030504040204" pitchFamily="50" charset="-128"/>
                <a:ea typeface="メイリオ" panose="020B0604030504040204" pitchFamily="50" charset="-128"/>
              </a:rPr>
              <a:t>「日々の暮らし向き」</a:t>
            </a:r>
            <a:endParaRPr lang="en-US" altLang="ja-JP" dirty="0">
              <a:solidFill>
                <a:prstClr val="black"/>
              </a:solidFill>
              <a:latin typeface="メイリオ" panose="020B0604030504040204" pitchFamily="50" charset="-128"/>
              <a:ea typeface="メイリオ" panose="020B0604030504040204" pitchFamily="50" charset="-128"/>
            </a:endParaRPr>
          </a:p>
          <a:p>
            <a:endParaRPr lang="en-US" altLang="ja-JP" sz="700"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・問</a:t>
            </a:r>
            <a:r>
              <a:rPr lang="en-US" altLang="ja-JP" dirty="0">
                <a:solidFill>
                  <a:prstClr val="black"/>
                </a:solidFill>
                <a:latin typeface="メイリオ" panose="020B0604030504040204" pitchFamily="50" charset="-128"/>
                <a:ea typeface="メイリオ" panose="020B0604030504040204" pitchFamily="50" charset="-128"/>
              </a:rPr>
              <a:t>29</a:t>
            </a:r>
            <a:r>
              <a:rPr lang="ja-JP" altLang="en-US" dirty="0">
                <a:solidFill>
                  <a:prstClr val="black"/>
                </a:solidFill>
                <a:latin typeface="メイリオ" panose="020B0604030504040204" pitchFamily="50" charset="-128"/>
                <a:ea typeface="メイリオ" panose="020B0604030504040204" pitchFamily="50" charset="-128"/>
              </a:rPr>
              <a:t>　「人生の最期を迎える時にどのような暮らしをおくりたいか」</a:t>
            </a:r>
            <a:endParaRPr lang="en-US" altLang="ja-JP" dirty="0">
              <a:solidFill>
                <a:prstClr val="black"/>
              </a:solidFill>
              <a:latin typeface="メイリオ" panose="020B0604030504040204" pitchFamily="50" charset="-128"/>
              <a:ea typeface="メイリオ" panose="020B0604030504040204" pitchFamily="50" charset="-128"/>
            </a:endParaRPr>
          </a:p>
          <a:p>
            <a:endParaRPr lang="en-US" altLang="ja-JP" sz="700"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・問</a:t>
            </a:r>
            <a:r>
              <a:rPr lang="en-US" altLang="ja-JP" dirty="0">
                <a:solidFill>
                  <a:prstClr val="black"/>
                </a:solidFill>
                <a:latin typeface="メイリオ" panose="020B0604030504040204" pitchFamily="50" charset="-128"/>
                <a:ea typeface="メイリオ" panose="020B0604030504040204" pitchFamily="50" charset="-128"/>
              </a:rPr>
              <a:t>30-1</a:t>
            </a:r>
            <a:r>
              <a:rPr lang="ja-JP" altLang="en-US" dirty="0">
                <a:solidFill>
                  <a:prstClr val="black"/>
                </a:solidFill>
                <a:latin typeface="メイリオ" panose="020B0604030504040204" pitchFamily="50" charset="-128"/>
                <a:ea typeface="メイリオ" panose="020B0604030504040204" pitchFamily="50" charset="-128"/>
              </a:rPr>
              <a:t>「自宅で療養しながら、最期まで過ごすことができると思うか」</a:t>
            </a:r>
            <a:endParaRPr lang="en-US" altLang="ja-JP" dirty="0">
              <a:solidFill>
                <a:prstClr val="black"/>
              </a:solidFill>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・問</a:t>
            </a:r>
            <a:r>
              <a:rPr lang="en-US" altLang="ja-JP" dirty="0">
                <a:solidFill>
                  <a:prstClr val="black"/>
                </a:solidFill>
                <a:latin typeface="メイリオ" panose="020B0604030504040204" pitchFamily="50" charset="-128"/>
                <a:ea typeface="メイリオ" panose="020B0604030504040204" pitchFamily="50" charset="-128"/>
              </a:rPr>
              <a:t>33</a:t>
            </a:r>
            <a:r>
              <a:rPr lang="ja-JP" altLang="en-US" dirty="0">
                <a:solidFill>
                  <a:prstClr val="black"/>
                </a:solidFill>
                <a:latin typeface="メイリオ" panose="020B0604030504040204" pitchFamily="50" charset="-128"/>
                <a:ea typeface="メイリオ" panose="020B0604030504040204" pitchFamily="50" charset="-128"/>
              </a:rPr>
              <a:t>　「住んでいる地域での暮らしの安心」</a:t>
            </a:r>
            <a:endParaRPr lang="en-US" altLang="ja-JP" dirty="0">
              <a:solidFill>
                <a:prstClr val="black"/>
              </a:solidFill>
              <a:latin typeface="メイリオ" panose="020B0604030504040204" pitchFamily="50" charset="-128"/>
              <a:ea typeface="メイリオ" panose="020B0604030504040204" pitchFamily="50" charset="-128"/>
            </a:endParaRPr>
          </a:p>
          <a:p>
            <a:endParaRPr lang="en-US" altLang="ja-JP" sz="700"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・問</a:t>
            </a:r>
            <a:r>
              <a:rPr lang="en-US" altLang="ja-JP" dirty="0">
                <a:solidFill>
                  <a:prstClr val="black"/>
                </a:solidFill>
                <a:latin typeface="メイリオ" panose="020B0604030504040204" pitchFamily="50" charset="-128"/>
                <a:ea typeface="メイリオ" panose="020B0604030504040204" pitchFamily="50" charset="-128"/>
              </a:rPr>
              <a:t>34</a:t>
            </a:r>
            <a:r>
              <a:rPr lang="ja-JP" altLang="en-US" dirty="0">
                <a:solidFill>
                  <a:prstClr val="black"/>
                </a:solidFill>
                <a:latin typeface="メイリオ" panose="020B0604030504040204" pitchFamily="50" charset="-128"/>
                <a:ea typeface="メイリオ" panose="020B0604030504040204" pitchFamily="50" charset="-128"/>
              </a:rPr>
              <a:t>　「困ったことや不安なことを相談できる相手」</a:t>
            </a:r>
            <a:endParaRPr lang="en-US" altLang="ja-JP" dirty="0">
              <a:solidFill>
                <a:prstClr val="black"/>
              </a:solidFill>
              <a:latin typeface="メイリオ" panose="020B0604030504040204" pitchFamily="50" charset="-128"/>
              <a:ea typeface="メイリオ" panose="020B0604030504040204" pitchFamily="50" charset="-128"/>
            </a:endParaRPr>
          </a:p>
          <a:p>
            <a:endParaRPr lang="en-US" altLang="ja-JP" sz="700" dirty="0">
              <a:solidFill>
                <a:prstClr val="black"/>
              </a:solidFill>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・問</a:t>
            </a:r>
            <a:r>
              <a:rPr lang="en-US" altLang="ja-JP" dirty="0">
                <a:latin typeface="メイリオ" panose="020B0604030504040204" pitchFamily="50" charset="-128"/>
                <a:ea typeface="メイリオ" panose="020B0604030504040204" pitchFamily="50" charset="-128"/>
              </a:rPr>
              <a:t>37-1</a:t>
            </a:r>
            <a:r>
              <a:rPr lang="ja-JP" altLang="en-US" dirty="0">
                <a:latin typeface="メイリオ" panose="020B0604030504040204" pitchFamily="50" charset="-128"/>
                <a:ea typeface="メイリオ" panose="020B0604030504040204" pitchFamily="50" charset="-128"/>
              </a:rPr>
              <a:t>「趣味やサークル活動などの情報収集手段として利用するもの」</a:t>
            </a:r>
            <a:endParaRPr lang="en-US" altLang="ja-JP"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・問</a:t>
            </a:r>
            <a:r>
              <a:rPr lang="en-US" altLang="ja-JP" dirty="0">
                <a:latin typeface="メイリオ" panose="020B0604030504040204" pitchFamily="50" charset="-128"/>
                <a:ea typeface="メイリオ" panose="020B0604030504040204" pitchFamily="50" charset="-128"/>
              </a:rPr>
              <a:t>37-2</a:t>
            </a:r>
            <a:r>
              <a:rPr lang="ja-JP" altLang="en-US" dirty="0">
                <a:latin typeface="メイリオ" panose="020B0604030504040204" pitchFamily="50" charset="-128"/>
                <a:ea typeface="メイリオ" panose="020B0604030504040204" pitchFamily="50" charset="-128"/>
              </a:rPr>
              <a:t>「介護や生活支援などの行政サービスの情報収集手段として利用するもの」</a:t>
            </a:r>
            <a:endParaRPr lang="en-US" altLang="ja-JP"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・問</a:t>
            </a:r>
            <a:r>
              <a:rPr lang="en-US" altLang="ja-JP" dirty="0">
                <a:latin typeface="メイリオ" panose="020B0604030504040204" pitchFamily="50" charset="-128"/>
                <a:ea typeface="メイリオ" panose="020B0604030504040204" pitchFamily="50" charset="-128"/>
              </a:rPr>
              <a:t>38</a:t>
            </a:r>
            <a:r>
              <a:rPr lang="ja-JP" altLang="en-US" dirty="0">
                <a:latin typeface="メイリオ" panose="020B0604030504040204" pitchFamily="50" charset="-128"/>
                <a:ea typeface="メイリオ" panose="020B0604030504040204" pitchFamily="50" charset="-128"/>
              </a:rPr>
              <a:t>　「情報通信機器の所有状況」</a:t>
            </a:r>
            <a:r>
              <a:rPr lang="ja-JP" altLang="ja-JP"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sp>
        <p:nvSpPr>
          <p:cNvPr id="13" name="スライド番号プレースホルダー 12"/>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16</a:t>
            </a:fld>
            <a:endParaRPr kumimoji="1" lang="ja-JP" altLang="en-US" dirty="0">
              <a:solidFill>
                <a:schemeClr val="tx1"/>
              </a:solidFill>
            </a:endParaRPr>
          </a:p>
        </p:txBody>
      </p:sp>
    </p:spTree>
    <p:extLst>
      <p:ext uri="{BB962C8B-B14F-4D97-AF65-F5344CB8AC3E}">
        <p14:creationId xmlns:p14="http://schemas.microsoft.com/office/powerpoint/2010/main" val="391836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2A4EB906-A77C-E023-32D3-CC53C91209EB}"/>
              </a:ext>
            </a:extLst>
          </p:cNvPr>
          <p:cNvSpPr txBox="1"/>
          <p:nvPr/>
        </p:nvSpPr>
        <p:spPr>
          <a:xfrm>
            <a:off x="396910" y="6169264"/>
            <a:ext cx="8118440" cy="584775"/>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●前回調査と比較すると、「将来に備えて、とりあえず認定を受けておいた方がよいと</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思ったため」の割合が</a:t>
            </a:r>
            <a:r>
              <a:rPr lang="en-US" altLang="ja-JP" sz="1600" dirty="0">
                <a:latin typeface="メイリオ" panose="020B0604030504040204" pitchFamily="50" charset="-128"/>
                <a:ea typeface="メイリオ" panose="020B0604030504040204" pitchFamily="50" charset="-128"/>
              </a:rPr>
              <a:t>2.1</a:t>
            </a:r>
            <a:r>
              <a:rPr lang="ja-JP" altLang="en-US" sz="1600" dirty="0">
                <a:latin typeface="メイリオ" panose="020B0604030504040204" pitchFamily="50" charset="-128"/>
                <a:ea typeface="メイリオ" panose="020B0604030504040204" pitchFamily="50" charset="-128"/>
              </a:rPr>
              <a:t>ポイント増加</a:t>
            </a:r>
          </a:p>
        </p:txBody>
      </p:sp>
      <p:pic>
        <p:nvPicPr>
          <p:cNvPr id="5" name="図 4">
            <a:extLst>
              <a:ext uri="{FF2B5EF4-FFF2-40B4-BE49-F238E27FC236}">
                <a16:creationId xmlns:a16="http://schemas.microsoft.com/office/drawing/2014/main" id="{07C30594-C3B4-2FD3-FE60-F3A1EF1B1D8C}"/>
              </a:ext>
            </a:extLst>
          </p:cNvPr>
          <p:cNvPicPr>
            <a:picLocks noChangeAspect="1"/>
          </p:cNvPicPr>
          <p:nvPr/>
        </p:nvPicPr>
        <p:blipFill>
          <a:blip r:embed="rId2"/>
          <a:stretch>
            <a:fillRect/>
          </a:stretch>
        </p:blipFill>
        <p:spPr>
          <a:xfrm>
            <a:off x="82585" y="612479"/>
            <a:ext cx="8747090" cy="5844923"/>
          </a:xfrm>
          <a:prstGeom prst="rect">
            <a:avLst/>
          </a:prstGeom>
        </p:spPr>
      </p:pic>
      <p:sp>
        <p:nvSpPr>
          <p:cNvPr id="2" name="スライド番号プレースホルダー 1">
            <a:extLst>
              <a:ext uri="{FF2B5EF4-FFF2-40B4-BE49-F238E27FC236}">
                <a16:creationId xmlns:a16="http://schemas.microsoft.com/office/drawing/2014/main" id="{3365453E-8A19-D3AC-C250-6FE6CE6709D6}"/>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17</a:t>
            </a:fld>
            <a:endParaRPr kumimoji="1" lang="ja-JP" altLang="en-US" dirty="0"/>
          </a:p>
        </p:txBody>
      </p:sp>
      <p:sp>
        <p:nvSpPr>
          <p:cNvPr id="4" name="テキスト ボックス 3">
            <a:extLst>
              <a:ext uri="{FF2B5EF4-FFF2-40B4-BE49-F238E27FC236}">
                <a16:creationId xmlns:a16="http://schemas.microsoft.com/office/drawing/2014/main" id="{C08EA1F2-0D90-AE0D-044C-125565EB5DFD}"/>
              </a:ext>
            </a:extLst>
          </p:cNvPr>
          <p:cNvSpPr txBox="1"/>
          <p:nvPr/>
        </p:nvSpPr>
        <p:spPr>
          <a:xfrm>
            <a:off x="0" y="223275"/>
            <a:ext cx="5467058"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　問</a:t>
            </a:r>
            <a:r>
              <a:rPr lang="en-US" altLang="ja-JP" b="1" dirty="0">
                <a:latin typeface="メイリオ" panose="020B0604030504040204" pitchFamily="50" charset="-128"/>
                <a:ea typeface="メイリオ" panose="020B0604030504040204" pitchFamily="50" charset="-128"/>
              </a:rPr>
              <a:t>10   </a:t>
            </a:r>
            <a:r>
              <a:rPr lang="ja-JP" altLang="en-US" b="1" dirty="0">
                <a:latin typeface="メイリオ" panose="020B0604030504040204" pitchFamily="50" charset="-128"/>
                <a:ea typeface="メイリオ" panose="020B0604030504040204" pitchFamily="50" charset="-128"/>
              </a:rPr>
              <a:t>「要介護（要支援）認定を受けた理由」</a:t>
            </a:r>
            <a:endParaRPr lang="ja-JP" altLang="en-US" sz="7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E5B53DA6-1CFD-DF96-8C47-B41EC062F268}"/>
              </a:ext>
            </a:extLst>
          </p:cNvPr>
          <p:cNvSpPr txBox="1"/>
          <p:nvPr/>
        </p:nvSpPr>
        <p:spPr>
          <a:xfrm>
            <a:off x="240322" y="631771"/>
            <a:ext cx="8576268"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あなたが、要介護・要支援認定を受けられたのはどのような理由からですか。</a:t>
            </a:r>
          </a:p>
        </p:txBody>
      </p:sp>
      <p:sp>
        <p:nvSpPr>
          <p:cNvPr id="20" name="正方形/長方形 19">
            <a:extLst>
              <a:ext uri="{FF2B5EF4-FFF2-40B4-BE49-F238E27FC236}">
                <a16:creationId xmlns:a16="http://schemas.microsoft.com/office/drawing/2014/main" id="{55A15C43-9A96-1AFA-8288-4E485185D2E7}"/>
              </a:ext>
            </a:extLst>
          </p:cNvPr>
          <p:cNvSpPr/>
          <p:nvPr/>
        </p:nvSpPr>
        <p:spPr>
          <a:xfrm>
            <a:off x="4944481" y="5179597"/>
            <a:ext cx="828000" cy="828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F118E09-4512-3371-D18D-CDF495924BC1}"/>
              </a:ext>
            </a:extLst>
          </p:cNvPr>
          <p:cNvSpPr/>
          <p:nvPr/>
        </p:nvSpPr>
        <p:spPr>
          <a:xfrm>
            <a:off x="5052481" y="3801040"/>
            <a:ext cx="684000" cy="828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555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9475DD1-3D80-C1B6-A1B6-E3BDA8A83923}"/>
              </a:ext>
            </a:extLst>
          </p:cNvPr>
          <p:cNvPicPr>
            <a:picLocks noChangeAspect="1"/>
          </p:cNvPicPr>
          <p:nvPr/>
        </p:nvPicPr>
        <p:blipFill>
          <a:blip r:embed="rId2"/>
          <a:stretch>
            <a:fillRect/>
          </a:stretch>
        </p:blipFill>
        <p:spPr>
          <a:xfrm>
            <a:off x="18000" y="1339858"/>
            <a:ext cx="9108000" cy="4268970"/>
          </a:xfrm>
          <a:prstGeom prst="rect">
            <a:avLst/>
          </a:prstGeom>
        </p:spPr>
      </p:pic>
      <p:sp>
        <p:nvSpPr>
          <p:cNvPr id="2" name="スライド番号プレースホルダー 1">
            <a:extLst>
              <a:ext uri="{FF2B5EF4-FFF2-40B4-BE49-F238E27FC236}">
                <a16:creationId xmlns:a16="http://schemas.microsoft.com/office/drawing/2014/main" id="{06DA4705-EB69-D0CD-6B42-3EDE2A8400F0}"/>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18</a:t>
            </a:fld>
            <a:endParaRPr kumimoji="1" lang="ja-JP" altLang="en-US"/>
          </a:p>
        </p:txBody>
      </p:sp>
      <p:sp>
        <p:nvSpPr>
          <p:cNvPr id="8" name="テキスト ボックス 7">
            <a:extLst>
              <a:ext uri="{FF2B5EF4-FFF2-40B4-BE49-F238E27FC236}">
                <a16:creationId xmlns:a16="http://schemas.microsoft.com/office/drawing/2014/main" id="{686BA092-860A-6977-4BD5-F685866E20F6}"/>
              </a:ext>
            </a:extLst>
          </p:cNvPr>
          <p:cNvSpPr txBox="1"/>
          <p:nvPr/>
        </p:nvSpPr>
        <p:spPr>
          <a:xfrm>
            <a:off x="0" y="227004"/>
            <a:ext cx="457200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　問</a:t>
            </a:r>
            <a:r>
              <a:rPr lang="en-US" altLang="ja-JP" b="1" dirty="0">
                <a:latin typeface="メイリオ" panose="020B0604030504040204" pitchFamily="50" charset="-128"/>
                <a:ea typeface="メイリオ" panose="020B0604030504040204" pitchFamily="50" charset="-128"/>
              </a:rPr>
              <a:t>11-1</a:t>
            </a:r>
            <a:r>
              <a:rPr lang="ja-JP" altLang="en-US" b="1" dirty="0">
                <a:latin typeface="メイリオ" panose="020B0604030504040204" pitchFamily="50" charset="-128"/>
                <a:ea typeface="メイリオ" panose="020B0604030504040204" pitchFamily="50" charset="-128"/>
              </a:rPr>
              <a:t>「介護サービス利用の有無」</a:t>
            </a:r>
          </a:p>
        </p:txBody>
      </p:sp>
      <p:sp>
        <p:nvSpPr>
          <p:cNvPr id="4" name="テキスト ボックス 3">
            <a:extLst>
              <a:ext uri="{FF2B5EF4-FFF2-40B4-BE49-F238E27FC236}">
                <a16:creationId xmlns:a16="http://schemas.microsoft.com/office/drawing/2014/main" id="{5D088118-5A9D-1F79-F7D2-A31B5B65F8FA}"/>
              </a:ext>
            </a:extLst>
          </p:cNvPr>
          <p:cNvSpPr txBox="1"/>
          <p:nvPr/>
        </p:nvSpPr>
        <p:spPr>
          <a:xfrm>
            <a:off x="240320" y="769563"/>
            <a:ext cx="6837903"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あなたは、現在、介護サービスを利用していますか。</a:t>
            </a:r>
          </a:p>
        </p:txBody>
      </p:sp>
      <p:sp>
        <p:nvSpPr>
          <p:cNvPr id="7" name="テキスト ボックス 6">
            <a:extLst>
              <a:ext uri="{FF2B5EF4-FFF2-40B4-BE49-F238E27FC236}">
                <a16:creationId xmlns:a16="http://schemas.microsoft.com/office/drawing/2014/main" id="{70F06CBE-A529-AC8E-6DBD-A5258D902A36}"/>
              </a:ext>
            </a:extLst>
          </p:cNvPr>
          <p:cNvSpPr txBox="1"/>
          <p:nvPr/>
        </p:nvSpPr>
        <p:spPr>
          <a:xfrm>
            <a:off x="496554" y="5858155"/>
            <a:ext cx="8556172" cy="584775"/>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●前回調査と比較すると、「利用している」は</a:t>
            </a:r>
            <a:r>
              <a:rPr lang="en-US" altLang="ja-JP" sz="1600" dirty="0">
                <a:latin typeface="メイリオ" panose="020B0604030504040204" pitchFamily="50" charset="-128"/>
                <a:ea typeface="メイリオ" panose="020B0604030504040204" pitchFamily="50" charset="-128"/>
              </a:rPr>
              <a:t>4.9</a:t>
            </a:r>
            <a:r>
              <a:rPr lang="ja-JP" altLang="en-US" sz="1600" dirty="0">
                <a:latin typeface="メイリオ" panose="020B0604030504040204" pitchFamily="50" charset="-128"/>
                <a:ea typeface="メイリオ" panose="020B0604030504040204" pitchFamily="50" charset="-128"/>
              </a:rPr>
              <a:t>ポイント、「利用していない」は</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3.2</a:t>
            </a:r>
            <a:r>
              <a:rPr lang="ja-JP" altLang="en-US" sz="1600" dirty="0">
                <a:latin typeface="メイリオ" panose="020B0604030504040204" pitchFamily="50" charset="-128"/>
                <a:ea typeface="メイリオ" panose="020B0604030504040204" pitchFamily="50" charset="-128"/>
              </a:rPr>
              <a:t>ポイント増加</a:t>
            </a:r>
          </a:p>
        </p:txBody>
      </p:sp>
      <p:cxnSp>
        <p:nvCxnSpPr>
          <p:cNvPr id="11" name="直線コネクタ 10">
            <a:extLst>
              <a:ext uri="{FF2B5EF4-FFF2-40B4-BE49-F238E27FC236}">
                <a16:creationId xmlns:a16="http://schemas.microsoft.com/office/drawing/2014/main" id="{5F6976A1-914F-E67F-9923-66183BAC0158}"/>
              </a:ext>
            </a:extLst>
          </p:cNvPr>
          <p:cNvCxnSpPr/>
          <p:nvPr/>
        </p:nvCxnSpPr>
        <p:spPr>
          <a:xfrm>
            <a:off x="6560104" y="3659460"/>
            <a:ext cx="0" cy="61200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正方形/長方形 18">
            <a:extLst>
              <a:ext uri="{FF2B5EF4-FFF2-40B4-BE49-F238E27FC236}">
                <a16:creationId xmlns:a16="http://schemas.microsoft.com/office/drawing/2014/main" id="{6BA9E203-502B-1263-1D1B-6D42703CCCF4}"/>
              </a:ext>
            </a:extLst>
          </p:cNvPr>
          <p:cNvSpPr/>
          <p:nvPr/>
        </p:nvSpPr>
        <p:spPr>
          <a:xfrm>
            <a:off x="1527346" y="4638139"/>
            <a:ext cx="7092000" cy="61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FD55733-BA70-9EEB-3C03-0AED1E91E17A}"/>
              </a:ext>
            </a:extLst>
          </p:cNvPr>
          <p:cNvSpPr/>
          <p:nvPr/>
        </p:nvSpPr>
        <p:spPr>
          <a:xfrm>
            <a:off x="1527347" y="3659460"/>
            <a:ext cx="6480000" cy="61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16E145BA-BF57-F626-030D-B30DB0C8CF7A}"/>
              </a:ext>
            </a:extLst>
          </p:cNvPr>
          <p:cNvCxnSpPr/>
          <p:nvPr/>
        </p:nvCxnSpPr>
        <p:spPr>
          <a:xfrm>
            <a:off x="6943409" y="4638139"/>
            <a:ext cx="0" cy="61200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13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C03DD16-6588-7B3D-9AAC-FA845C944302}"/>
              </a:ext>
            </a:extLst>
          </p:cNvPr>
          <p:cNvPicPr>
            <a:picLocks noChangeAspect="1"/>
          </p:cNvPicPr>
          <p:nvPr/>
        </p:nvPicPr>
        <p:blipFill>
          <a:blip r:embed="rId2"/>
          <a:stretch>
            <a:fillRect/>
          </a:stretch>
        </p:blipFill>
        <p:spPr>
          <a:xfrm>
            <a:off x="88003" y="1420194"/>
            <a:ext cx="8967993" cy="4017612"/>
          </a:xfrm>
          <a:prstGeom prst="rect">
            <a:avLst/>
          </a:prstGeom>
        </p:spPr>
      </p:pic>
      <p:sp>
        <p:nvSpPr>
          <p:cNvPr id="2" name="スライド番号プレースホルダー 1">
            <a:extLst>
              <a:ext uri="{FF2B5EF4-FFF2-40B4-BE49-F238E27FC236}">
                <a16:creationId xmlns:a16="http://schemas.microsoft.com/office/drawing/2014/main" id="{5FA4D0D2-C89F-7474-638C-6C574B331D10}"/>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19</a:t>
            </a:fld>
            <a:endParaRPr kumimoji="1" lang="ja-JP" altLang="en-US" dirty="0"/>
          </a:p>
        </p:txBody>
      </p:sp>
      <p:sp>
        <p:nvSpPr>
          <p:cNvPr id="10" name="テキスト ボックス 9">
            <a:extLst>
              <a:ext uri="{FF2B5EF4-FFF2-40B4-BE49-F238E27FC236}">
                <a16:creationId xmlns:a16="http://schemas.microsoft.com/office/drawing/2014/main" id="{812B9A00-1FDB-AC38-0000-1B0516E770FD}"/>
              </a:ext>
            </a:extLst>
          </p:cNvPr>
          <p:cNvSpPr txBox="1"/>
          <p:nvPr/>
        </p:nvSpPr>
        <p:spPr>
          <a:xfrm>
            <a:off x="0" y="253114"/>
            <a:ext cx="508949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　問</a:t>
            </a:r>
            <a:r>
              <a:rPr lang="en-US" altLang="ja-JP" b="1" dirty="0">
                <a:latin typeface="メイリオ" panose="020B0604030504040204" pitchFamily="50" charset="-128"/>
                <a:ea typeface="メイリオ" panose="020B0604030504040204" pitchFamily="50" charset="-128"/>
              </a:rPr>
              <a:t>13-1</a:t>
            </a:r>
            <a:r>
              <a:rPr lang="ja-JP" altLang="en-US" b="1" dirty="0">
                <a:latin typeface="メイリオ" panose="020B0604030504040204" pitchFamily="50" charset="-128"/>
                <a:ea typeface="メイリオ" panose="020B0604030504040204" pitchFamily="50" charset="-128"/>
              </a:rPr>
              <a:t>「介護サービス利用者の満足度」</a:t>
            </a:r>
          </a:p>
        </p:txBody>
      </p:sp>
      <p:sp>
        <p:nvSpPr>
          <p:cNvPr id="4" name="テキスト ボックス 3">
            <a:extLst>
              <a:ext uri="{FF2B5EF4-FFF2-40B4-BE49-F238E27FC236}">
                <a16:creationId xmlns:a16="http://schemas.microsoft.com/office/drawing/2014/main" id="{7D84EEAC-6239-F101-B13E-91726980D5FF}"/>
              </a:ext>
            </a:extLst>
          </p:cNvPr>
          <p:cNvSpPr txBox="1"/>
          <p:nvPr/>
        </p:nvSpPr>
        <p:spPr>
          <a:xfrm>
            <a:off x="242502" y="714777"/>
            <a:ext cx="8134141"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あなたは、現在、利用している介護サービスの内容に満足していますか。</a:t>
            </a:r>
          </a:p>
        </p:txBody>
      </p:sp>
      <p:sp>
        <p:nvSpPr>
          <p:cNvPr id="7" name="テキスト ボックス 6">
            <a:extLst>
              <a:ext uri="{FF2B5EF4-FFF2-40B4-BE49-F238E27FC236}">
                <a16:creationId xmlns:a16="http://schemas.microsoft.com/office/drawing/2014/main" id="{59F30A24-C67B-DC03-FCBE-8979DC8A7D57}"/>
              </a:ext>
            </a:extLst>
          </p:cNvPr>
          <p:cNvSpPr txBox="1"/>
          <p:nvPr/>
        </p:nvSpPr>
        <p:spPr>
          <a:xfrm>
            <a:off x="684889" y="5773891"/>
            <a:ext cx="7380000" cy="338554"/>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●前回調査と比較すると、「満足」と回答した方の割合が</a:t>
            </a:r>
            <a:r>
              <a:rPr lang="en-US" altLang="ja-JP" sz="1600" dirty="0">
                <a:latin typeface="メイリオ" panose="020B0604030504040204" pitchFamily="50" charset="-128"/>
                <a:ea typeface="メイリオ" panose="020B0604030504040204" pitchFamily="50" charset="-128"/>
              </a:rPr>
              <a:t>4.9</a:t>
            </a:r>
            <a:r>
              <a:rPr lang="ja-JP" altLang="en-US" sz="1600" dirty="0">
                <a:latin typeface="メイリオ" panose="020B0604030504040204" pitchFamily="50" charset="-128"/>
                <a:ea typeface="メイリオ" panose="020B0604030504040204" pitchFamily="50" charset="-128"/>
              </a:rPr>
              <a:t>ポイント増加</a:t>
            </a:r>
          </a:p>
        </p:txBody>
      </p:sp>
      <p:sp>
        <p:nvSpPr>
          <p:cNvPr id="8" name="正方形/長方形 7">
            <a:extLst>
              <a:ext uri="{FF2B5EF4-FFF2-40B4-BE49-F238E27FC236}">
                <a16:creationId xmlns:a16="http://schemas.microsoft.com/office/drawing/2014/main" id="{E31BF6F4-CAD0-BB78-845B-D7179E144FCE}"/>
              </a:ext>
            </a:extLst>
          </p:cNvPr>
          <p:cNvSpPr/>
          <p:nvPr/>
        </p:nvSpPr>
        <p:spPr>
          <a:xfrm>
            <a:off x="1499714" y="3599395"/>
            <a:ext cx="2664000" cy="576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B86103BF-4B0A-DAD2-1934-2E665FBB34AB}"/>
              </a:ext>
            </a:extLst>
          </p:cNvPr>
          <p:cNvSpPr/>
          <p:nvPr/>
        </p:nvSpPr>
        <p:spPr>
          <a:xfrm>
            <a:off x="1504340" y="4543664"/>
            <a:ext cx="3024000" cy="576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385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2</a:t>
            </a:fld>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A6AD6A63-AFCD-5475-31D3-A8A98B803C6E}"/>
              </a:ext>
            </a:extLst>
          </p:cNvPr>
          <p:cNvSpPr txBox="1"/>
          <p:nvPr/>
        </p:nvSpPr>
        <p:spPr>
          <a:xfrm>
            <a:off x="2592000" y="3123000"/>
            <a:ext cx="3960000" cy="707886"/>
          </a:xfrm>
          <a:prstGeom prst="rect">
            <a:avLst/>
          </a:prstGeom>
          <a:noFill/>
        </p:spPr>
        <p:txBody>
          <a:bodyPr wrap="square">
            <a:spAutoFit/>
          </a:bodyPr>
          <a:lstStyle/>
          <a:p>
            <a:r>
              <a:rPr kumimoji="1" lang="ja-JP" altLang="en-US" sz="4000" dirty="0">
                <a:solidFill>
                  <a:schemeClr val="tx1"/>
                </a:solidFill>
                <a:latin typeface="メイリオ" panose="020B0604030504040204" pitchFamily="50" charset="-128"/>
                <a:ea typeface="メイリオ" panose="020B0604030504040204" pitchFamily="50" charset="-128"/>
              </a:rPr>
              <a:t>１</a:t>
            </a:r>
            <a:r>
              <a:rPr kumimoji="1" lang="en-US" altLang="ja-JP" sz="4000" dirty="0">
                <a:solidFill>
                  <a:schemeClr val="tx1"/>
                </a:solidFill>
                <a:latin typeface="メイリオ" panose="020B0604030504040204" pitchFamily="50" charset="-128"/>
                <a:ea typeface="メイリオ" panose="020B0604030504040204" pitchFamily="50" charset="-128"/>
              </a:rPr>
              <a:t>.</a:t>
            </a:r>
            <a:r>
              <a:rPr kumimoji="1" lang="ja-JP" altLang="en-US" sz="4000" dirty="0">
                <a:solidFill>
                  <a:schemeClr val="tx1"/>
                </a:solidFill>
                <a:latin typeface="メイリオ" panose="020B0604030504040204" pitchFamily="50" charset="-128"/>
                <a:ea typeface="メイリオ" panose="020B0604030504040204" pitchFamily="50" charset="-128"/>
              </a:rPr>
              <a:t>調査実施概要</a:t>
            </a:r>
            <a:endParaRPr lang="ja-JP" altLang="en-US" sz="40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74C93209-1CF6-EFA5-9AC2-A5EDF71722C4}"/>
              </a:ext>
            </a:extLst>
          </p:cNvPr>
          <p:cNvCxnSpPr>
            <a:cxnSpLocks/>
          </p:cNvCxnSpPr>
          <p:nvPr/>
        </p:nvCxnSpPr>
        <p:spPr>
          <a:xfrm>
            <a:off x="1872000" y="3848519"/>
            <a:ext cx="540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402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312865D-9882-3F07-EF76-F6728E3661AA}"/>
              </a:ext>
            </a:extLst>
          </p:cNvPr>
          <p:cNvSpPr txBox="1"/>
          <p:nvPr/>
        </p:nvSpPr>
        <p:spPr>
          <a:xfrm>
            <a:off x="198000" y="5323469"/>
            <a:ext cx="8748000" cy="1512000"/>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●前回調査と比較すると、「参加したいと思わない」と回答した方の割合が</a:t>
            </a:r>
            <a:r>
              <a:rPr lang="en-US" altLang="ja-JP" sz="1600" dirty="0">
                <a:latin typeface="メイリオ" panose="020B0604030504040204" pitchFamily="50" charset="-128"/>
                <a:ea typeface="メイリオ" panose="020B0604030504040204" pitchFamily="50" charset="-128"/>
              </a:rPr>
              <a:t>3.1</a:t>
            </a:r>
            <a:r>
              <a:rPr lang="ja-JP" altLang="en-US" sz="1600" dirty="0">
                <a:latin typeface="メイリオ" panose="020B0604030504040204" pitchFamily="50" charset="-128"/>
                <a:ea typeface="メイリオ" panose="020B0604030504040204" pitchFamily="50" charset="-128"/>
              </a:rPr>
              <a:t>ポイント減少</a:t>
            </a:r>
            <a:endParaRPr lang="en-US" altLang="ja-JP" sz="16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●「実施されていたことを知らなかった」と回答した方の割合が</a:t>
            </a:r>
            <a:r>
              <a:rPr lang="en-US" altLang="ja-JP" sz="1600" dirty="0">
                <a:latin typeface="メイリオ" panose="020B0604030504040204" pitchFamily="50" charset="-128"/>
                <a:ea typeface="メイリオ" panose="020B0604030504040204" pitchFamily="50" charset="-128"/>
              </a:rPr>
              <a:t>1.7</a:t>
            </a:r>
            <a:r>
              <a:rPr lang="ja-JP" altLang="en-US" sz="1600" dirty="0">
                <a:latin typeface="メイリオ" panose="020B0604030504040204" pitchFamily="50" charset="-128"/>
                <a:ea typeface="メイリオ" panose="020B0604030504040204" pitchFamily="50" charset="-128"/>
              </a:rPr>
              <a:t>ポイント増加</a:t>
            </a:r>
            <a:endParaRPr lang="en-US" altLang="ja-JP" sz="16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●大阪府高齢者計画</a:t>
            </a:r>
            <a:r>
              <a:rPr lang="en-US" altLang="ja-JP" sz="1600" dirty="0">
                <a:latin typeface="メイリオ" panose="020B0604030504040204" pitchFamily="50" charset="-128"/>
                <a:ea typeface="メイリオ" panose="020B0604030504040204" pitchFamily="50" charset="-128"/>
              </a:rPr>
              <a:t>2024</a:t>
            </a:r>
            <a:r>
              <a:rPr lang="ja-JP" altLang="en-US" sz="1600" dirty="0">
                <a:latin typeface="メイリオ" panose="020B0604030504040204" pitchFamily="50" charset="-128"/>
                <a:ea typeface="メイリオ" panose="020B0604030504040204" pitchFamily="50" charset="-128"/>
              </a:rPr>
              <a:t>のアウトカム指標として「地域における活動への参加率の増加」を</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掲げているが、前回調査と比較して</a:t>
            </a:r>
            <a:r>
              <a:rPr lang="en-US" altLang="ja-JP" sz="1600" dirty="0">
                <a:latin typeface="メイリオ" panose="020B0604030504040204" pitchFamily="50" charset="-128"/>
                <a:ea typeface="メイリオ" panose="020B0604030504040204" pitchFamily="50" charset="-128"/>
              </a:rPr>
              <a:t>0.3</a:t>
            </a:r>
            <a:r>
              <a:rPr lang="ja-JP" altLang="en-US" sz="1600" dirty="0">
                <a:latin typeface="メイリオ" panose="020B0604030504040204" pitchFamily="50" charset="-128"/>
                <a:ea typeface="メイリオ" panose="020B0604030504040204" pitchFamily="50" charset="-128"/>
              </a:rPr>
              <a:t>ポイント減少</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最終的な達成状況について、計画期間終了後に行う最初の調査にて確認予定）</a:t>
            </a:r>
          </a:p>
        </p:txBody>
      </p:sp>
      <p:pic>
        <p:nvPicPr>
          <p:cNvPr id="3" name="図 2">
            <a:extLst>
              <a:ext uri="{FF2B5EF4-FFF2-40B4-BE49-F238E27FC236}">
                <a16:creationId xmlns:a16="http://schemas.microsoft.com/office/drawing/2014/main" id="{F2D42C98-43CC-2538-6890-6CA3E0044205}"/>
              </a:ext>
            </a:extLst>
          </p:cNvPr>
          <p:cNvPicPr>
            <a:picLocks noChangeAspect="1"/>
          </p:cNvPicPr>
          <p:nvPr/>
        </p:nvPicPr>
        <p:blipFill>
          <a:blip r:embed="rId2"/>
          <a:stretch>
            <a:fillRect/>
          </a:stretch>
        </p:blipFill>
        <p:spPr>
          <a:xfrm>
            <a:off x="664125" y="745272"/>
            <a:ext cx="7815749" cy="4865030"/>
          </a:xfrm>
          <a:prstGeom prst="rect">
            <a:avLst/>
          </a:prstGeom>
        </p:spPr>
      </p:pic>
      <p:sp>
        <p:nvSpPr>
          <p:cNvPr id="2" name="スライド番号プレースホルダー 1">
            <a:extLst>
              <a:ext uri="{FF2B5EF4-FFF2-40B4-BE49-F238E27FC236}">
                <a16:creationId xmlns:a16="http://schemas.microsoft.com/office/drawing/2014/main" id="{1E675882-9A2C-3341-3852-4AAB652F500E}"/>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20</a:t>
            </a:fld>
            <a:endParaRPr kumimoji="1" lang="ja-JP" altLang="en-US" dirty="0"/>
          </a:p>
        </p:txBody>
      </p:sp>
      <p:sp>
        <p:nvSpPr>
          <p:cNvPr id="4" name="テキスト ボックス 3">
            <a:extLst>
              <a:ext uri="{FF2B5EF4-FFF2-40B4-BE49-F238E27FC236}">
                <a16:creationId xmlns:a16="http://schemas.microsoft.com/office/drawing/2014/main" id="{897B4ECC-D0A8-3E4E-C795-E2ACE639DE7C}"/>
              </a:ext>
            </a:extLst>
          </p:cNvPr>
          <p:cNvSpPr txBox="1"/>
          <p:nvPr/>
        </p:nvSpPr>
        <p:spPr>
          <a:xfrm>
            <a:off x="-1" y="204374"/>
            <a:ext cx="5124659"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　問</a:t>
            </a:r>
            <a:r>
              <a:rPr lang="en-US" altLang="ja-JP" b="1" dirty="0">
                <a:latin typeface="メイリオ" panose="020B0604030504040204" pitchFamily="50" charset="-128"/>
                <a:ea typeface="メイリオ" panose="020B0604030504040204" pitchFamily="50" charset="-128"/>
              </a:rPr>
              <a:t>16-1</a:t>
            </a:r>
            <a:r>
              <a:rPr lang="ja-JP" altLang="en-US" b="1" dirty="0">
                <a:latin typeface="メイリオ" panose="020B0604030504040204" pitchFamily="50" charset="-128"/>
                <a:ea typeface="メイリオ" panose="020B0604030504040204" pitchFamily="50" charset="-128"/>
              </a:rPr>
              <a:t>「健康体操や趣味の集い等の参加」</a:t>
            </a:r>
            <a:endParaRPr lang="en-US" altLang="ja-JP"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E9B1A924-4A61-2D4C-CE12-F22C2395755C}"/>
              </a:ext>
            </a:extLst>
          </p:cNvPr>
          <p:cNvSpPr txBox="1"/>
          <p:nvPr/>
        </p:nvSpPr>
        <p:spPr>
          <a:xfrm>
            <a:off x="198000" y="531280"/>
            <a:ext cx="8395398" cy="646331"/>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　あなたは、お住まいの地域で実施されている健康体操や趣味の集い等に参加したいと思いますか。</a:t>
            </a:r>
          </a:p>
        </p:txBody>
      </p:sp>
      <p:sp>
        <p:nvSpPr>
          <p:cNvPr id="10" name="正方形/長方形 9">
            <a:extLst>
              <a:ext uri="{FF2B5EF4-FFF2-40B4-BE49-F238E27FC236}">
                <a16:creationId xmlns:a16="http://schemas.microsoft.com/office/drawing/2014/main" id="{515527A2-E86C-2673-2D75-CD5C68C6B801}"/>
              </a:ext>
            </a:extLst>
          </p:cNvPr>
          <p:cNvSpPr/>
          <p:nvPr/>
        </p:nvSpPr>
        <p:spPr>
          <a:xfrm>
            <a:off x="3920540" y="3388441"/>
            <a:ext cx="2664000" cy="720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1445041-F602-00BD-0541-4D576412D423}"/>
              </a:ext>
            </a:extLst>
          </p:cNvPr>
          <p:cNvSpPr/>
          <p:nvPr/>
        </p:nvSpPr>
        <p:spPr>
          <a:xfrm>
            <a:off x="3814062" y="4534137"/>
            <a:ext cx="2516399" cy="720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9CB1CC6-2238-D306-1154-88DBB4E661DE}"/>
              </a:ext>
            </a:extLst>
          </p:cNvPr>
          <p:cNvSpPr/>
          <p:nvPr/>
        </p:nvSpPr>
        <p:spPr>
          <a:xfrm>
            <a:off x="6893696" y="3382116"/>
            <a:ext cx="576000" cy="720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76D9632-DA5F-DD36-F759-ABBEAB6D318C}"/>
              </a:ext>
            </a:extLst>
          </p:cNvPr>
          <p:cNvSpPr/>
          <p:nvPr/>
        </p:nvSpPr>
        <p:spPr>
          <a:xfrm>
            <a:off x="6641696" y="4530998"/>
            <a:ext cx="648000" cy="720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137D28D-56D5-4C32-AB8C-65060E5F09D7}"/>
              </a:ext>
            </a:extLst>
          </p:cNvPr>
          <p:cNvSpPr/>
          <p:nvPr/>
        </p:nvSpPr>
        <p:spPr>
          <a:xfrm>
            <a:off x="2067522" y="3382116"/>
            <a:ext cx="936000" cy="720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7A9FD08-1710-4940-828D-11DA689114FC}"/>
              </a:ext>
            </a:extLst>
          </p:cNvPr>
          <p:cNvSpPr/>
          <p:nvPr/>
        </p:nvSpPr>
        <p:spPr>
          <a:xfrm>
            <a:off x="2067522" y="4534137"/>
            <a:ext cx="900000" cy="720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4958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6EB28F5E-BA9F-78F7-0587-4F876A6AAA1F}"/>
              </a:ext>
            </a:extLst>
          </p:cNvPr>
          <p:cNvSpPr txBox="1"/>
          <p:nvPr/>
        </p:nvSpPr>
        <p:spPr>
          <a:xfrm>
            <a:off x="0" y="5628136"/>
            <a:ext cx="9144000" cy="1200329"/>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●前回調査と比較すると、要支援・要介護認定を受けている方は、「どちらかというと充実感が</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ない」の割合が</a:t>
            </a:r>
            <a:r>
              <a:rPr lang="en-US" altLang="ja-JP" sz="1600" dirty="0">
                <a:latin typeface="メイリオ" panose="020B0604030504040204" pitchFamily="50" charset="-128"/>
                <a:ea typeface="メイリオ" panose="020B0604030504040204" pitchFamily="50" charset="-128"/>
              </a:rPr>
              <a:t>3.5</a:t>
            </a:r>
            <a:r>
              <a:rPr lang="ja-JP" altLang="en-US" sz="1600" dirty="0">
                <a:latin typeface="メイリオ" panose="020B0604030504040204" pitchFamily="50" charset="-128"/>
                <a:ea typeface="メイリオ" panose="020B0604030504040204" pitchFamily="50" charset="-128"/>
              </a:rPr>
              <a:t>ポイント減少、一方で、「たいへん充実感がある」の割合は</a:t>
            </a:r>
            <a:r>
              <a:rPr lang="en-US" altLang="ja-JP" sz="1600" dirty="0">
                <a:latin typeface="メイリオ" panose="020B0604030504040204" pitchFamily="50" charset="-128"/>
                <a:ea typeface="メイリオ" panose="020B0604030504040204" pitchFamily="50" charset="-128"/>
              </a:rPr>
              <a:t>1.8</a:t>
            </a:r>
            <a:r>
              <a:rPr lang="ja-JP" altLang="en-US" sz="1600" dirty="0">
                <a:latin typeface="メイリオ" panose="020B0604030504040204" pitchFamily="50" charset="-128"/>
                <a:ea typeface="メイリオ" panose="020B0604030504040204" pitchFamily="50" charset="-128"/>
              </a:rPr>
              <a:t>ポイント、</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「どちらかというと充実感がある」の割合は</a:t>
            </a:r>
            <a:r>
              <a:rPr lang="en-US" altLang="ja-JP" sz="1600" dirty="0">
                <a:latin typeface="メイリオ" panose="020B0604030504040204" pitchFamily="50" charset="-128"/>
                <a:ea typeface="メイリオ" panose="020B0604030504040204" pitchFamily="50" charset="-128"/>
              </a:rPr>
              <a:t>2.3</a:t>
            </a:r>
            <a:r>
              <a:rPr lang="ja-JP" altLang="en-US" sz="1600" dirty="0">
                <a:latin typeface="メイリオ" panose="020B0604030504040204" pitchFamily="50" charset="-128"/>
                <a:ea typeface="メイリオ" panose="020B0604030504040204" pitchFamily="50" charset="-128"/>
              </a:rPr>
              <a:t>ポイント増加</a:t>
            </a:r>
            <a:endParaRPr lang="en-US" altLang="ja-JP" sz="16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●要支援・要介護認定を受けていない方は、大きな変化はみられなかった</a:t>
            </a:r>
          </a:p>
        </p:txBody>
      </p:sp>
      <p:pic>
        <p:nvPicPr>
          <p:cNvPr id="7" name="図 6">
            <a:extLst>
              <a:ext uri="{FF2B5EF4-FFF2-40B4-BE49-F238E27FC236}">
                <a16:creationId xmlns:a16="http://schemas.microsoft.com/office/drawing/2014/main" id="{27505164-5F26-D0FC-F38A-681E0F4065D7}"/>
              </a:ext>
            </a:extLst>
          </p:cNvPr>
          <p:cNvPicPr>
            <a:picLocks noChangeAspect="1"/>
          </p:cNvPicPr>
          <p:nvPr/>
        </p:nvPicPr>
        <p:blipFill>
          <a:blip r:embed="rId2"/>
          <a:stretch>
            <a:fillRect/>
          </a:stretch>
        </p:blipFill>
        <p:spPr>
          <a:xfrm>
            <a:off x="1579627" y="459156"/>
            <a:ext cx="7220764" cy="5364000"/>
          </a:xfrm>
          <a:prstGeom prst="rect">
            <a:avLst/>
          </a:prstGeom>
        </p:spPr>
      </p:pic>
      <p:sp>
        <p:nvSpPr>
          <p:cNvPr id="2" name="スライド番号プレースホルダー 1">
            <a:extLst>
              <a:ext uri="{FF2B5EF4-FFF2-40B4-BE49-F238E27FC236}">
                <a16:creationId xmlns:a16="http://schemas.microsoft.com/office/drawing/2014/main" id="{667933EC-400F-29DF-DDED-DB3934EA56CF}"/>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21</a:t>
            </a:fld>
            <a:endParaRPr kumimoji="1" lang="ja-JP" altLang="en-US" dirty="0"/>
          </a:p>
        </p:txBody>
      </p:sp>
      <p:sp>
        <p:nvSpPr>
          <p:cNvPr id="6" name="テキスト ボックス 5">
            <a:extLst>
              <a:ext uri="{FF2B5EF4-FFF2-40B4-BE49-F238E27FC236}">
                <a16:creationId xmlns:a16="http://schemas.microsoft.com/office/drawing/2014/main" id="{F50210DE-AABF-F2DE-B2A8-3D2782F58201}"/>
              </a:ext>
            </a:extLst>
          </p:cNvPr>
          <p:cNvSpPr txBox="1"/>
          <p:nvPr/>
        </p:nvSpPr>
        <p:spPr>
          <a:xfrm>
            <a:off x="0" y="69728"/>
            <a:ext cx="324000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　問</a:t>
            </a:r>
            <a:r>
              <a:rPr lang="en-US" altLang="ja-JP" b="1" dirty="0">
                <a:latin typeface="メイリオ" panose="020B0604030504040204" pitchFamily="50" charset="-128"/>
                <a:ea typeface="メイリオ" panose="020B0604030504040204" pitchFamily="50" charset="-128"/>
              </a:rPr>
              <a:t>23   </a:t>
            </a:r>
            <a:r>
              <a:rPr lang="ja-JP" altLang="en-US" b="1" dirty="0">
                <a:latin typeface="メイリオ" panose="020B0604030504040204" pitchFamily="50" charset="-128"/>
                <a:ea typeface="メイリオ" panose="020B0604030504040204" pitchFamily="50" charset="-128"/>
              </a:rPr>
              <a:t>「日々の充実感」</a:t>
            </a:r>
            <a:endParaRPr lang="en-US" altLang="ja-JP" sz="7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DEE32C9B-73EB-5A39-5023-CCC35FE15A2A}"/>
              </a:ext>
            </a:extLst>
          </p:cNvPr>
          <p:cNvSpPr txBox="1"/>
          <p:nvPr/>
        </p:nvSpPr>
        <p:spPr>
          <a:xfrm>
            <a:off x="246686" y="374087"/>
            <a:ext cx="6898194"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あなたは、日々充実感をもって生活をおくっていますか。</a:t>
            </a:r>
          </a:p>
        </p:txBody>
      </p:sp>
      <p:sp>
        <p:nvSpPr>
          <p:cNvPr id="14" name="テキスト ボックス 13">
            <a:extLst>
              <a:ext uri="{FF2B5EF4-FFF2-40B4-BE49-F238E27FC236}">
                <a16:creationId xmlns:a16="http://schemas.microsoft.com/office/drawing/2014/main" id="{009E1BA8-0BFA-2124-2CAC-8B4BAEFDCEFD}"/>
              </a:ext>
            </a:extLst>
          </p:cNvPr>
          <p:cNvSpPr txBox="1"/>
          <p:nvPr/>
        </p:nvSpPr>
        <p:spPr>
          <a:xfrm>
            <a:off x="162000" y="1157564"/>
            <a:ext cx="2486968" cy="261610"/>
          </a:xfrm>
          <a:prstGeom prst="rect">
            <a:avLst/>
          </a:prstGeom>
          <a:noFill/>
        </p:spPr>
        <p:txBody>
          <a:bodyPr wrap="square">
            <a:spAutoFit/>
          </a:bodyPr>
          <a:lstStyle/>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要介護・要支援認定を受けている</a:t>
            </a:r>
            <a:r>
              <a:rPr lang="en-US" altLang="ja-JP" sz="1100" dirty="0">
                <a:latin typeface="ＭＳ Ｐゴシック" panose="020B0600070205080204" pitchFamily="50" charset="-128"/>
                <a:ea typeface="ＭＳ Ｐゴシック" panose="020B0600070205080204" pitchFamily="50" charset="-128"/>
              </a:rPr>
              <a:t>】 </a:t>
            </a:r>
          </a:p>
        </p:txBody>
      </p:sp>
      <p:sp>
        <p:nvSpPr>
          <p:cNvPr id="16" name="テキスト ボックス 15">
            <a:extLst>
              <a:ext uri="{FF2B5EF4-FFF2-40B4-BE49-F238E27FC236}">
                <a16:creationId xmlns:a16="http://schemas.microsoft.com/office/drawing/2014/main" id="{5404D625-A9F5-3F75-8676-A759928552A9}"/>
              </a:ext>
            </a:extLst>
          </p:cNvPr>
          <p:cNvSpPr txBox="1"/>
          <p:nvPr/>
        </p:nvSpPr>
        <p:spPr>
          <a:xfrm>
            <a:off x="162000" y="3412946"/>
            <a:ext cx="2637692" cy="261610"/>
          </a:xfrm>
          <a:prstGeom prst="rect">
            <a:avLst/>
          </a:prstGeom>
          <a:noFill/>
        </p:spPr>
        <p:txBody>
          <a:bodyPr wrap="square">
            <a:spAutoFit/>
          </a:bodyPr>
          <a:lstStyle/>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要介護・要支援認定を受けていない</a:t>
            </a:r>
            <a:r>
              <a:rPr lang="en-US" altLang="ja-JP" sz="1100" dirty="0">
                <a:latin typeface="ＭＳ Ｐゴシック" panose="020B0600070205080204" pitchFamily="50" charset="-128"/>
                <a:ea typeface="ＭＳ Ｐゴシック" panose="020B0600070205080204" pitchFamily="50" charset="-128"/>
              </a:rPr>
              <a:t>】 </a:t>
            </a:r>
          </a:p>
        </p:txBody>
      </p:sp>
      <p:sp>
        <p:nvSpPr>
          <p:cNvPr id="17" name="正方形/長方形 16">
            <a:extLst>
              <a:ext uri="{FF2B5EF4-FFF2-40B4-BE49-F238E27FC236}">
                <a16:creationId xmlns:a16="http://schemas.microsoft.com/office/drawing/2014/main" id="{4E87332A-DE84-70A9-3F30-C5BE760B9095}"/>
              </a:ext>
            </a:extLst>
          </p:cNvPr>
          <p:cNvSpPr/>
          <p:nvPr/>
        </p:nvSpPr>
        <p:spPr>
          <a:xfrm>
            <a:off x="2789532" y="2189290"/>
            <a:ext cx="516594" cy="43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F87DD6A-C850-1393-9CAA-BD78FB53880A}"/>
              </a:ext>
            </a:extLst>
          </p:cNvPr>
          <p:cNvSpPr/>
          <p:nvPr/>
        </p:nvSpPr>
        <p:spPr>
          <a:xfrm>
            <a:off x="2780072" y="2934071"/>
            <a:ext cx="621494" cy="43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4CAD8A8-D1A4-DD88-3026-D5AE3B3D9A55}"/>
              </a:ext>
            </a:extLst>
          </p:cNvPr>
          <p:cNvSpPr/>
          <p:nvPr/>
        </p:nvSpPr>
        <p:spPr>
          <a:xfrm>
            <a:off x="6060829" y="2189290"/>
            <a:ext cx="1584000" cy="43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729B4FD-09EC-2426-5601-28CE4FE7E4A0}"/>
              </a:ext>
            </a:extLst>
          </p:cNvPr>
          <p:cNvSpPr/>
          <p:nvPr/>
        </p:nvSpPr>
        <p:spPr>
          <a:xfrm>
            <a:off x="6304928" y="2927687"/>
            <a:ext cx="1368000" cy="43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5140FEE-6ADD-48FC-86EF-DF27DECD94FA}"/>
              </a:ext>
            </a:extLst>
          </p:cNvPr>
          <p:cNvSpPr/>
          <p:nvPr/>
        </p:nvSpPr>
        <p:spPr>
          <a:xfrm>
            <a:off x="3306125" y="2189290"/>
            <a:ext cx="2744543" cy="43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605516D-618C-46B3-AE3E-A4A4DD043CCD}"/>
              </a:ext>
            </a:extLst>
          </p:cNvPr>
          <p:cNvSpPr/>
          <p:nvPr/>
        </p:nvSpPr>
        <p:spPr>
          <a:xfrm>
            <a:off x="3401566" y="2927687"/>
            <a:ext cx="2903364" cy="43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034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10B84E2-BB8B-B7E8-1922-E8D259910A7E}"/>
              </a:ext>
            </a:extLst>
          </p:cNvPr>
          <p:cNvPicPr>
            <a:picLocks noChangeAspect="1"/>
          </p:cNvPicPr>
          <p:nvPr/>
        </p:nvPicPr>
        <p:blipFill>
          <a:blip r:embed="rId2"/>
          <a:stretch>
            <a:fillRect/>
          </a:stretch>
        </p:blipFill>
        <p:spPr>
          <a:xfrm>
            <a:off x="1240247" y="850852"/>
            <a:ext cx="6663506" cy="5688061"/>
          </a:xfrm>
          <a:prstGeom prst="rect">
            <a:avLst/>
          </a:prstGeom>
        </p:spPr>
      </p:pic>
      <p:sp>
        <p:nvSpPr>
          <p:cNvPr id="2" name="スライド番号プレースホルダー 1">
            <a:extLst>
              <a:ext uri="{FF2B5EF4-FFF2-40B4-BE49-F238E27FC236}">
                <a16:creationId xmlns:a16="http://schemas.microsoft.com/office/drawing/2014/main" id="{E44D4BE5-B5BC-7A98-518B-241941B52AEA}"/>
              </a:ext>
            </a:extLst>
          </p:cNvPr>
          <p:cNvSpPr>
            <a:spLocks noGrp="1"/>
          </p:cNvSpPr>
          <p:nvPr>
            <p:ph type="sldNum" sz="quarter" idx="12"/>
          </p:nvPr>
        </p:nvSpPr>
        <p:spPr>
          <a:xfrm>
            <a:off x="7086600" y="6492311"/>
            <a:ext cx="2057400" cy="365125"/>
          </a:xfrm>
        </p:spPr>
        <p:txBody>
          <a:bodyPr/>
          <a:lstStyle/>
          <a:p>
            <a:fld id="{6BA844FC-6DBB-47AC-8FF6-2A019533C093}" type="slidenum">
              <a:rPr kumimoji="1" lang="ja-JP" altLang="en-US" smtClean="0"/>
              <a:t>22</a:t>
            </a:fld>
            <a:endParaRPr kumimoji="1" lang="ja-JP" altLang="en-US" dirty="0"/>
          </a:p>
        </p:txBody>
      </p:sp>
      <p:sp>
        <p:nvSpPr>
          <p:cNvPr id="4" name="テキスト ボックス 3">
            <a:extLst>
              <a:ext uri="{FF2B5EF4-FFF2-40B4-BE49-F238E27FC236}">
                <a16:creationId xmlns:a16="http://schemas.microsoft.com/office/drawing/2014/main" id="{AA69B8D6-6DFC-3D0F-B274-4DE045B378BA}"/>
              </a:ext>
            </a:extLst>
          </p:cNvPr>
          <p:cNvSpPr txBox="1"/>
          <p:nvPr/>
        </p:nvSpPr>
        <p:spPr>
          <a:xfrm>
            <a:off x="0" y="162703"/>
            <a:ext cx="457200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　問</a:t>
            </a:r>
            <a:r>
              <a:rPr lang="en-US" altLang="ja-JP" b="1" dirty="0">
                <a:latin typeface="メイリオ" panose="020B0604030504040204" pitchFamily="50" charset="-128"/>
                <a:ea typeface="メイリオ" panose="020B0604030504040204" pitchFamily="50" charset="-128"/>
              </a:rPr>
              <a:t>24</a:t>
            </a:r>
            <a:r>
              <a:rPr lang="ja-JP" altLang="en-US" b="1" dirty="0">
                <a:latin typeface="メイリオ" panose="020B0604030504040204" pitchFamily="50" charset="-128"/>
                <a:ea typeface="メイリオ" panose="020B0604030504040204" pitchFamily="50" charset="-128"/>
              </a:rPr>
              <a:t>　「生きがいを感じていること」</a:t>
            </a:r>
            <a:endParaRPr lang="en-US" altLang="ja-JP"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D44229F-CC03-9603-E3AD-92EFC8BC8E9C}"/>
              </a:ext>
            </a:extLst>
          </p:cNvPr>
          <p:cNvSpPr txBox="1"/>
          <p:nvPr/>
        </p:nvSpPr>
        <p:spPr>
          <a:xfrm>
            <a:off x="244513" y="532329"/>
            <a:ext cx="8892000"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あなたが、現在、生きがいを感じていることはどのようなことですか。（複数回答）</a:t>
            </a:r>
          </a:p>
        </p:txBody>
      </p:sp>
      <p:sp>
        <p:nvSpPr>
          <p:cNvPr id="8" name="テキスト ボックス 7">
            <a:extLst>
              <a:ext uri="{FF2B5EF4-FFF2-40B4-BE49-F238E27FC236}">
                <a16:creationId xmlns:a16="http://schemas.microsoft.com/office/drawing/2014/main" id="{2FB280BE-EF51-CBF1-7F31-1F73FAA07145}"/>
              </a:ext>
            </a:extLst>
          </p:cNvPr>
          <p:cNvSpPr txBox="1"/>
          <p:nvPr/>
        </p:nvSpPr>
        <p:spPr>
          <a:xfrm>
            <a:off x="539817" y="6429835"/>
            <a:ext cx="7488000" cy="338554"/>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●前回調査と比較すると、「友人・知人との交流」の割合が</a:t>
            </a:r>
            <a:r>
              <a:rPr lang="en-US" altLang="ja-JP" sz="1600" dirty="0">
                <a:latin typeface="メイリオ" panose="020B0604030504040204" pitchFamily="50" charset="-128"/>
                <a:ea typeface="メイリオ" panose="020B0604030504040204" pitchFamily="50" charset="-128"/>
              </a:rPr>
              <a:t>3.3</a:t>
            </a:r>
            <a:r>
              <a:rPr lang="ja-JP" altLang="en-US" sz="1600" dirty="0">
                <a:latin typeface="メイリオ" panose="020B0604030504040204" pitchFamily="50" charset="-128"/>
                <a:ea typeface="メイリオ" panose="020B0604030504040204" pitchFamily="50" charset="-128"/>
              </a:rPr>
              <a:t>ポイント増加</a:t>
            </a:r>
          </a:p>
        </p:txBody>
      </p:sp>
      <p:sp>
        <p:nvSpPr>
          <p:cNvPr id="9" name="四角形: 角を丸くする 8">
            <a:extLst>
              <a:ext uri="{FF2B5EF4-FFF2-40B4-BE49-F238E27FC236}">
                <a16:creationId xmlns:a16="http://schemas.microsoft.com/office/drawing/2014/main" id="{D70002ED-B357-9FA7-9909-8CFC32075D9A}"/>
              </a:ext>
            </a:extLst>
          </p:cNvPr>
          <p:cNvSpPr/>
          <p:nvPr/>
        </p:nvSpPr>
        <p:spPr>
          <a:xfrm>
            <a:off x="1926770" y="3853067"/>
            <a:ext cx="6120000" cy="43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777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9A32383-566D-707A-F191-23C7EEE6E6E6}"/>
              </a:ext>
            </a:extLst>
          </p:cNvPr>
          <p:cNvSpPr txBox="1"/>
          <p:nvPr/>
        </p:nvSpPr>
        <p:spPr>
          <a:xfrm>
            <a:off x="342000" y="5719092"/>
            <a:ext cx="8460000" cy="1116000"/>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●前回調査と比較すると、要支援・要介護認定を受けている方は、「たいへんゆとりが</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ある」「ややゆとりがある」の割合の合計は変わらず、「たいへん苦しい」の割合が</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1.4</a:t>
            </a:r>
            <a:r>
              <a:rPr lang="ja-JP" altLang="en-US" sz="1600" dirty="0">
                <a:latin typeface="メイリオ" panose="020B0604030504040204" pitchFamily="50" charset="-128"/>
                <a:ea typeface="メイリオ" panose="020B0604030504040204" pitchFamily="50" charset="-128"/>
              </a:rPr>
              <a:t>ポイント増加</a:t>
            </a:r>
            <a:endParaRPr lang="en-US" altLang="ja-JP" sz="16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●要支援・要介護認定を受けていない方は、大きな変化はみられなかった</a:t>
            </a:r>
          </a:p>
        </p:txBody>
      </p:sp>
      <p:pic>
        <p:nvPicPr>
          <p:cNvPr id="7" name="図 6">
            <a:extLst>
              <a:ext uri="{FF2B5EF4-FFF2-40B4-BE49-F238E27FC236}">
                <a16:creationId xmlns:a16="http://schemas.microsoft.com/office/drawing/2014/main" id="{55B80DC1-C2E2-0F12-67F0-AC3B837BC46E}"/>
              </a:ext>
            </a:extLst>
          </p:cNvPr>
          <p:cNvPicPr>
            <a:picLocks noChangeAspect="1"/>
          </p:cNvPicPr>
          <p:nvPr/>
        </p:nvPicPr>
        <p:blipFill>
          <a:blip r:embed="rId2"/>
          <a:stretch>
            <a:fillRect/>
          </a:stretch>
        </p:blipFill>
        <p:spPr>
          <a:xfrm>
            <a:off x="1359038" y="559919"/>
            <a:ext cx="7508954" cy="5391709"/>
          </a:xfrm>
          <a:prstGeom prst="rect">
            <a:avLst/>
          </a:prstGeom>
        </p:spPr>
      </p:pic>
      <p:sp>
        <p:nvSpPr>
          <p:cNvPr id="2" name="スライド番号プレースホルダー 1">
            <a:extLst>
              <a:ext uri="{FF2B5EF4-FFF2-40B4-BE49-F238E27FC236}">
                <a16:creationId xmlns:a16="http://schemas.microsoft.com/office/drawing/2014/main" id="{667933EC-400F-29DF-DDED-DB3934EA56CF}"/>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23</a:t>
            </a:fld>
            <a:endParaRPr kumimoji="1" lang="ja-JP" altLang="en-US" dirty="0"/>
          </a:p>
        </p:txBody>
      </p:sp>
      <p:sp>
        <p:nvSpPr>
          <p:cNvPr id="6" name="テキスト ボックス 5">
            <a:extLst>
              <a:ext uri="{FF2B5EF4-FFF2-40B4-BE49-F238E27FC236}">
                <a16:creationId xmlns:a16="http://schemas.microsoft.com/office/drawing/2014/main" id="{F50210DE-AABF-F2DE-B2A8-3D2782F58201}"/>
              </a:ext>
            </a:extLst>
          </p:cNvPr>
          <p:cNvSpPr txBox="1"/>
          <p:nvPr/>
        </p:nvSpPr>
        <p:spPr>
          <a:xfrm>
            <a:off x="0" y="136524"/>
            <a:ext cx="3600000" cy="369332"/>
          </a:xfrm>
          <a:prstGeom prst="rect">
            <a:avLst/>
          </a:prstGeom>
          <a:noFill/>
        </p:spPr>
        <p:txBody>
          <a:bodyPr wrap="square">
            <a:spAutoFit/>
          </a:bodyPr>
          <a:lstStyle/>
          <a:p>
            <a:r>
              <a:rPr lang="ja-JP" altLang="en-US" b="1" dirty="0">
                <a:solidFill>
                  <a:prstClr val="black"/>
                </a:solidFill>
                <a:latin typeface="メイリオ" panose="020B0604030504040204" pitchFamily="50" charset="-128"/>
                <a:ea typeface="メイリオ" panose="020B0604030504040204" pitchFamily="50" charset="-128"/>
              </a:rPr>
              <a:t>　問</a:t>
            </a:r>
            <a:r>
              <a:rPr lang="en-US" altLang="ja-JP" b="1" dirty="0">
                <a:solidFill>
                  <a:prstClr val="black"/>
                </a:solidFill>
                <a:latin typeface="メイリオ" panose="020B0604030504040204" pitchFamily="50" charset="-128"/>
                <a:ea typeface="メイリオ" panose="020B0604030504040204" pitchFamily="50" charset="-128"/>
              </a:rPr>
              <a:t>25   </a:t>
            </a:r>
            <a:r>
              <a:rPr lang="ja-JP" altLang="en-US" b="1" dirty="0">
                <a:solidFill>
                  <a:prstClr val="black"/>
                </a:solidFill>
                <a:latin typeface="メイリオ" panose="020B0604030504040204" pitchFamily="50" charset="-128"/>
                <a:ea typeface="メイリオ" panose="020B0604030504040204" pitchFamily="50" charset="-128"/>
              </a:rPr>
              <a:t>「日々の暮らし向き」</a:t>
            </a:r>
            <a:endParaRPr lang="en-US" altLang="ja-JP" b="1" dirty="0">
              <a:solidFill>
                <a:prstClr val="black"/>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5F3F6AD-8F91-BD30-54D3-00B9B119C3B1}"/>
              </a:ext>
            </a:extLst>
          </p:cNvPr>
          <p:cNvSpPr txBox="1"/>
          <p:nvPr/>
        </p:nvSpPr>
        <p:spPr>
          <a:xfrm>
            <a:off x="225768" y="484544"/>
            <a:ext cx="7280030"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あなたは、日々の暮らし向きについてどのように感じていますか。</a:t>
            </a:r>
          </a:p>
        </p:txBody>
      </p:sp>
      <p:sp>
        <p:nvSpPr>
          <p:cNvPr id="9" name="テキスト ボックス 8">
            <a:extLst>
              <a:ext uri="{FF2B5EF4-FFF2-40B4-BE49-F238E27FC236}">
                <a16:creationId xmlns:a16="http://schemas.microsoft.com/office/drawing/2014/main" id="{558EB631-0A96-AD21-248A-32DB61742AC5}"/>
              </a:ext>
            </a:extLst>
          </p:cNvPr>
          <p:cNvSpPr txBox="1"/>
          <p:nvPr/>
        </p:nvSpPr>
        <p:spPr>
          <a:xfrm>
            <a:off x="162000" y="1282280"/>
            <a:ext cx="2486968" cy="261610"/>
          </a:xfrm>
          <a:prstGeom prst="rect">
            <a:avLst/>
          </a:prstGeom>
          <a:noFill/>
        </p:spPr>
        <p:txBody>
          <a:bodyPr wrap="square">
            <a:spAutoFit/>
          </a:bodyPr>
          <a:lstStyle/>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要介護・要支援認定を受けている</a:t>
            </a:r>
            <a:r>
              <a:rPr lang="en-US" altLang="ja-JP" sz="1100" dirty="0">
                <a:latin typeface="ＭＳ Ｐゴシック" panose="020B0600070205080204" pitchFamily="50" charset="-128"/>
                <a:ea typeface="ＭＳ Ｐゴシック" panose="020B0600070205080204" pitchFamily="50" charset="-128"/>
              </a:rPr>
              <a:t>】 </a:t>
            </a:r>
          </a:p>
        </p:txBody>
      </p:sp>
      <p:sp>
        <p:nvSpPr>
          <p:cNvPr id="10" name="テキスト ボックス 9">
            <a:extLst>
              <a:ext uri="{FF2B5EF4-FFF2-40B4-BE49-F238E27FC236}">
                <a16:creationId xmlns:a16="http://schemas.microsoft.com/office/drawing/2014/main" id="{6EB53860-1C5C-DD8A-D349-0C924C3847EA}"/>
              </a:ext>
            </a:extLst>
          </p:cNvPr>
          <p:cNvSpPr txBox="1"/>
          <p:nvPr/>
        </p:nvSpPr>
        <p:spPr>
          <a:xfrm>
            <a:off x="162000" y="3526343"/>
            <a:ext cx="2637692" cy="261610"/>
          </a:xfrm>
          <a:prstGeom prst="rect">
            <a:avLst/>
          </a:prstGeom>
          <a:noFill/>
        </p:spPr>
        <p:txBody>
          <a:bodyPr wrap="square">
            <a:spAutoFit/>
          </a:bodyPr>
          <a:lstStyle/>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要介護・要支援認定を受けていない</a:t>
            </a:r>
            <a:r>
              <a:rPr lang="en-US" altLang="ja-JP" sz="1100" dirty="0">
                <a:latin typeface="ＭＳ Ｐゴシック" panose="020B0600070205080204" pitchFamily="50" charset="-128"/>
                <a:ea typeface="ＭＳ Ｐゴシック" panose="020B0600070205080204" pitchFamily="50" charset="-128"/>
              </a:rPr>
              <a:t>】 </a:t>
            </a:r>
          </a:p>
        </p:txBody>
      </p:sp>
      <p:sp>
        <p:nvSpPr>
          <p:cNvPr id="11" name="正方形/長方形 10">
            <a:extLst>
              <a:ext uri="{FF2B5EF4-FFF2-40B4-BE49-F238E27FC236}">
                <a16:creationId xmlns:a16="http://schemas.microsoft.com/office/drawing/2014/main" id="{C5DDCF2A-98F3-11D5-EF4C-E1DB2E93EAFF}"/>
              </a:ext>
            </a:extLst>
          </p:cNvPr>
          <p:cNvSpPr/>
          <p:nvPr/>
        </p:nvSpPr>
        <p:spPr>
          <a:xfrm>
            <a:off x="2558528" y="2278543"/>
            <a:ext cx="864000" cy="468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70ABB27-CADB-F6CC-0D68-503534106105}"/>
              </a:ext>
            </a:extLst>
          </p:cNvPr>
          <p:cNvSpPr/>
          <p:nvPr/>
        </p:nvSpPr>
        <p:spPr>
          <a:xfrm>
            <a:off x="7885442" y="2278543"/>
            <a:ext cx="360000" cy="468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9F2C8BE-492A-B44F-3E2B-57A22A36AEB4}"/>
              </a:ext>
            </a:extLst>
          </p:cNvPr>
          <p:cNvSpPr/>
          <p:nvPr/>
        </p:nvSpPr>
        <p:spPr>
          <a:xfrm>
            <a:off x="2558528" y="3020377"/>
            <a:ext cx="864000" cy="468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7400FBD-C7B8-BCDD-D573-B7A0A1356F0D}"/>
              </a:ext>
            </a:extLst>
          </p:cNvPr>
          <p:cNvSpPr/>
          <p:nvPr/>
        </p:nvSpPr>
        <p:spPr>
          <a:xfrm>
            <a:off x="7971250" y="3019088"/>
            <a:ext cx="468000" cy="468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53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F7A09A0-5BD3-AFB2-91BA-18E744DD6653}"/>
              </a:ext>
            </a:extLst>
          </p:cNvPr>
          <p:cNvPicPr>
            <a:picLocks noChangeAspect="1"/>
          </p:cNvPicPr>
          <p:nvPr/>
        </p:nvPicPr>
        <p:blipFill>
          <a:blip r:embed="rId2"/>
          <a:stretch>
            <a:fillRect/>
          </a:stretch>
        </p:blipFill>
        <p:spPr>
          <a:xfrm>
            <a:off x="693435" y="684869"/>
            <a:ext cx="7757130" cy="6024863"/>
          </a:xfrm>
          <a:prstGeom prst="rect">
            <a:avLst/>
          </a:prstGeom>
        </p:spPr>
      </p:pic>
      <p:sp>
        <p:nvSpPr>
          <p:cNvPr id="11" name="テキスト ボックス 10">
            <a:extLst>
              <a:ext uri="{FF2B5EF4-FFF2-40B4-BE49-F238E27FC236}">
                <a16:creationId xmlns:a16="http://schemas.microsoft.com/office/drawing/2014/main" id="{D6070705-9C8D-F0B3-0A71-FBE4B70483F3}"/>
              </a:ext>
            </a:extLst>
          </p:cNvPr>
          <p:cNvSpPr txBox="1"/>
          <p:nvPr/>
        </p:nvSpPr>
        <p:spPr>
          <a:xfrm>
            <a:off x="252000" y="6450020"/>
            <a:ext cx="8640000" cy="338554"/>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●前回調査と比較すると、「自宅で、介護サービスを受けて暮らしたい」が</a:t>
            </a:r>
            <a:r>
              <a:rPr lang="en-US" altLang="ja-JP" sz="1600" dirty="0">
                <a:latin typeface="メイリオ" panose="020B0604030504040204" pitchFamily="50" charset="-128"/>
                <a:ea typeface="メイリオ" panose="020B0604030504040204" pitchFamily="50" charset="-128"/>
              </a:rPr>
              <a:t>8.8</a:t>
            </a:r>
            <a:r>
              <a:rPr lang="ja-JP" altLang="en-US" sz="1600" dirty="0">
                <a:latin typeface="メイリオ" panose="020B0604030504040204" pitchFamily="50" charset="-128"/>
                <a:ea typeface="メイリオ" panose="020B0604030504040204" pitchFamily="50" charset="-128"/>
              </a:rPr>
              <a:t>ポイント増加</a:t>
            </a:r>
            <a:endParaRPr lang="en-US" altLang="ja-JP" sz="16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9D3685A9-D500-B0D1-BC26-E2F38D2D2E5F}"/>
              </a:ext>
            </a:extLst>
          </p:cNvPr>
          <p:cNvSpPr>
            <a:spLocks noGrp="1"/>
          </p:cNvSpPr>
          <p:nvPr>
            <p:ph type="sldNum" sz="quarter" idx="12"/>
          </p:nvPr>
        </p:nvSpPr>
        <p:spPr>
          <a:xfrm>
            <a:off x="7086600" y="6496698"/>
            <a:ext cx="2057400" cy="365125"/>
          </a:xfrm>
        </p:spPr>
        <p:txBody>
          <a:bodyPr/>
          <a:lstStyle/>
          <a:p>
            <a:fld id="{6BA844FC-6DBB-47AC-8FF6-2A019533C093}" type="slidenum">
              <a:rPr kumimoji="1" lang="ja-JP" altLang="en-US" smtClean="0"/>
              <a:t>24</a:t>
            </a:fld>
            <a:endParaRPr kumimoji="1" lang="ja-JP" altLang="en-US" dirty="0"/>
          </a:p>
        </p:txBody>
      </p:sp>
      <p:sp>
        <p:nvSpPr>
          <p:cNvPr id="4" name="テキスト ボックス 3">
            <a:extLst>
              <a:ext uri="{FF2B5EF4-FFF2-40B4-BE49-F238E27FC236}">
                <a16:creationId xmlns:a16="http://schemas.microsoft.com/office/drawing/2014/main" id="{49A448F2-A8E5-9445-6AC6-5444AD6BB64F}"/>
              </a:ext>
            </a:extLst>
          </p:cNvPr>
          <p:cNvSpPr txBox="1"/>
          <p:nvPr/>
        </p:nvSpPr>
        <p:spPr>
          <a:xfrm>
            <a:off x="0" y="226647"/>
            <a:ext cx="7958295" cy="369332"/>
          </a:xfrm>
          <a:prstGeom prst="rect">
            <a:avLst/>
          </a:prstGeom>
          <a:noFill/>
        </p:spPr>
        <p:txBody>
          <a:bodyPr wrap="square">
            <a:spAutoFit/>
          </a:bodyPr>
          <a:lstStyle/>
          <a:p>
            <a:r>
              <a:rPr lang="ja-JP" altLang="en-US" b="1" dirty="0">
                <a:solidFill>
                  <a:prstClr val="black"/>
                </a:solidFill>
                <a:latin typeface="メイリオ" panose="020B0604030504040204" pitchFamily="50" charset="-128"/>
                <a:ea typeface="メイリオ" panose="020B0604030504040204" pitchFamily="50" charset="-128"/>
              </a:rPr>
              <a:t>　問</a:t>
            </a:r>
            <a:r>
              <a:rPr lang="en-US" altLang="ja-JP" b="1" dirty="0">
                <a:solidFill>
                  <a:prstClr val="black"/>
                </a:solidFill>
                <a:latin typeface="メイリオ" panose="020B0604030504040204" pitchFamily="50" charset="-128"/>
                <a:ea typeface="メイリオ" panose="020B0604030504040204" pitchFamily="50" charset="-128"/>
              </a:rPr>
              <a:t>29</a:t>
            </a:r>
            <a:r>
              <a:rPr lang="ja-JP" altLang="en-US" b="1" dirty="0">
                <a:solidFill>
                  <a:prstClr val="black"/>
                </a:solidFill>
                <a:latin typeface="メイリオ" panose="020B0604030504040204" pitchFamily="50" charset="-128"/>
                <a:ea typeface="メイリオ" panose="020B0604030504040204" pitchFamily="50" charset="-128"/>
              </a:rPr>
              <a:t>　「人生の最期を迎える時にどのような暮らしをおくりたいか」</a:t>
            </a:r>
            <a:endParaRPr lang="en-US" altLang="ja-JP" b="1"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941FD8F2-6A3B-6499-3349-37A9DB1930CC}"/>
              </a:ext>
            </a:extLst>
          </p:cNvPr>
          <p:cNvSpPr txBox="1"/>
          <p:nvPr/>
        </p:nvSpPr>
        <p:spPr>
          <a:xfrm>
            <a:off x="252000" y="611137"/>
            <a:ext cx="8495881" cy="646331"/>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　あなたは、今後、自分で身の回りのことができなくなった場合や、人生の最期を迎える時にどのような暮らしをおくりたいですか。</a:t>
            </a:r>
          </a:p>
        </p:txBody>
      </p:sp>
      <p:sp>
        <p:nvSpPr>
          <p:cNvPr id="12" name="正方形/長方形 11">
            <a:extLst>
              <a:ext uri="{FF2B5EF4-FFF2-40B4-BE49-F238E27FC236}">
                <a16:creationId xmlns:a16="http://schemas.microsoft.com/office/drawing/2014/main" id="{B9614591-2780-36EC-8A77-36FCBF9A2C01}"/>
              </a:ext>
            </a:extLst>
          </p:cNvPr>
          <p:cNvSpPr/>
          <p:nvPr/>
        </p:nvSpPr>
        <p:spPr>
          <a:xfrm>
            <a:off x="2363339" y="4454418"/>
            <a:ext cx="1692000" cy="720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54D6B54-DF41-8449-5BB7-340C38D4396A}"/>
              </a:ext>
            </a:extLst>
          </p:cNvPr>
          <p:cNvSpPr/>
          <p:nvPr/>
        </p:nvSpPr>
        <p:spPr>
          <a:xfrm>
            <a:off x="2468573" y="5641130"/>
            <a:ext cx="2268000" cy="720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268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7FE3D58-E773-FAD9-989C-AC200DDDD87A}"/>
              </a:ext>
            </a:extLst>
          </p:cNvPr>
          <p:cNvPicPr>
            <a:picLocks noChangeAspect="1"/>
          </p:cNvPicPr>
          <p:nvPr/>
        </p:nvPicPr>
        <p:blipFill>
          <a:blip r:embed="rId2"/>
          <a:stretch>
            <a:fillRect/>
          </a:stretch>
        </p:blipFill>
        <p:spPr>
          <a:xfrm>
            <a:off x="568573" y="985743"/>
            <a:ext cx="7785267" cy="4663844"/>
          </a:xfrm>
          <a:prstGeom prst="rect">
            <a:avLst/>
          </a:prstGeom>
        </p:spPr>
      </p:pic>
      <p:sp>
        <p:nvSpPr>
          <p:cNvPr id="2" name="スライド番号プレースホルダー 1">
            <a:extLst>
              <a:ext uri="{FF2B5EF4-FFF2-40B4-BE49-F238E27FC236}">
                <a16:creationId xmlns:a16="http://schemas.microsoft.com/office/drawing/2014/main" id="{218A9A92-F0E5-009B-A571-DD4D041225B0}"/>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25</a:t>
            </a:fld>
            <a:endParaRPr kumimoji="1" lang="ja-JP" altLang="en-US" dirty="0"/>
          </a:p>
        </p:txBody>
      </p:sp>
      <p:sp>
        <p:nvSpPr>
          <p:cNvPr id="4" name="テキスト ボックス 3">
            <a:extLst>
              <a:ext uri="{FF2B5EF4-FFF2-40B4-BE49-F238E27FC236}">
                <a16:creationId xmlns:a16="http://schemas.microsoft.com/office/drawing/2014/main" id="{79AE665C-ECE6-A678-12FE-4015E6D4227A}"/>
              </a:ext>
            </a:extLst>
          </p:cNvPr>
          <p:cNvSpPr txBox="1"/>
          <p:nvPr/>
        </p:nvSpPr>
        <p:spPr>
          <a:xfrm>
            <a:off x="0" y="214421"/>
            <a:ext cx="8088923" cy="369332"/>
          </a:xfrm>
          <a:prstGeom prst="rect">
            <a:avLst/>
          </a:prstGeom>
          <a:noFill/>
        </p:spPr>
        <p:txBody>
          <a:bodyPr wrap="square">
            <a:spAutoFit/>
          </a:bodyPr>
          <a:lstStyle/>
          <a:p>
            <a:r>
              <a:rPr lang="ja-JP" altLang="en-US" b="1" dirty="0">
                <a:solidFill>
                  <a:prstClr val="black"/>
                </a:solidFill>
                <a:latin typeface="メイリオ" panose="020B0604030504040204" pitchFamily="50" charset="-128"/>
                <a:ea typeface="メイリオ" panose="020B0604030504040204" pitchFamily="50" charset="-128"/>
              </a:rPr>
              <a:t>　問</a:t>
            </a:r>
            <a:r>
              <a:rPr lang="en-US" altLang="ja-JP" b="1" dirty="0">
                <a:solidFill>
                  <a:prstClr val="black"/>
                </a:solidFill>
                <a:latin typeface="メイリオ" panose="020B0604030504040204" pitchFamily="50" charset="-128"/>
                <a:ea typeface="メイリオ" panose="020B0604030504040204" pitchFamily="50" charset="-128"/>
              </a:rPr>
              <a:t>30-1</a:t>
            </a:r>
            <a:r>
              <a:rPr lang="ja-JP" altLang="en-US" b="1" dirty="0">
                <a:solidFill>
                  <a:prstClr val="black"/>
                </a:solidFill>
                <a:latin typeface="メイリオ" panose="020B0604030504040204" pitchFamily="50" charset="-128"/>
                <a:ea typeface="メイリオ" panose="020B0604030504040204" pitchFamily="50" charset="-128"/>
              </a:rPr>
              <a:t>「自宅で療養しながら、最期まで過ごすことができると思うか」</a:t>
            </a:r>
            <a:endParaRPr lang="en-US" altLang="ja-JP" b="1"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2781E1CC-1453-35BE-35BF-050E7A29E0D2}"/>
              </a:ext>
            </a:extLst>
          </p:cNvPr>
          <p:cNvSpPr txBox="1"/>
          <p:nvPr/>
        </p:nvSpPr>
        <p:spPr>
          <a:xfrm>
            <a:off x="260416" y="777129"/>
            <a:ext cx="8315011"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あなたは、自宅で療養しながら、最期まで過ごすことができると思いますか。</a:t>
            </a:r>
          </a:p>
        </p:txBody>
      </p:sp>
      <p:sp>
        <p:nvSpPr>
          <p:cNvPr id="9" name="テキスト ボックス 8">
            <a:extLst>
              <a:ext uri="{FF2B5EF4-FFF2-40B4-BE49-F238E27FC236}">
                <a16:creationId xmlns:a16="http://schemas.microsoft.com/office/drawing/2014/main" id="{DC5AE99E-C0D0-D635-0389-DEE451343EF3}"/>
              </a:ext>
            </a:extLst>
          </p:cNvPr>
          <p:cNvSpPr txBox="1"/>
          <p:nvPr/>
        </p:nvSpPr>
        <p:spPr>
          <a:xfrm>
            <a:off x="109331" y="5498917"/>
            <a:ext cx="8925337" cy="1200329"/>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●前回調査と比較すると、「難しいと思う」が６ポイント増加</a:t>
            </a:r>
            <a:endParaRPr lang="en-US" altLang="ja-JP" sz="16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●大阪府高齢者計画</a:t>
            </a:r>
            <a:r>
              <a:rPr lang="en-US" altLang="ja-JP" sz="1600" dirty="0">
                <a:latin typeface="メイリオ" panose="020B0604030504040204" pitchFamily="50" charset="-128"/>
                <a:ea typeface="メイリオ" panose="020B0604030504040204" pitchFamily="50" charset="-128"/>
              </a:rPr>
              <a:t>2024</a:t>
            </a:r>
            <a:r>
              <a:rPr lang="ja-JP" altLang="en-US" sz="1600" dirty="0">
                <a:latin typeface="メイリオ" panose="020B0604030504040204" pitchFamily="50" charset="-128"/>
                <a:ea typeface="メイリオ" panose="020B0604030504040204" pitchFamily="50" charset="-128"/>
              </a:rPr>
              <a:t>のアウトカム指標として、「自宅で療養しながら最期まで過ごすこと</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ができると思う高齢者の割合の増加」を掲げており、前回調査と比較して</a:t>
            </a:r>
            <a:r>
              <a:rPr lang="en-US" altLang="ja-JP" sz="1600" dirty="0">
                <a:latin typeface="メイリオ" panose="020B0604030504040204" pitchFamily="50" charset="-128"/>
                <a:ea typeface="メイリオ" panose="020B0604030504040204" pitchFamily="50" charset="-128"/>
              </a:rPr>
              <a:t>2.0</a:t>
            </a:r>
            <a:r>
              <a:rPr lang="ja-JP" altLang="en-US" sz="1600" dirty="0">
                <a:latin typeface="メイリオ" panose="020B0604030504040204" pitchFamily="50" charset="-128"/>
                <a:ea typeface="メイリオ" panose="020B0604030504040204" pitchFamily="50" charset="-128"/>
              </a:rPr>
              <a:t>ポイント増加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最終的な達成状況については、計画期間終了後に行う最初の調査にて確認予定）</a:t>
            </a:r>
          </a:p>
        </p:txBody>
      </p:sp>
      <p:sp>
        <p:nvSpPr>
          <p:cNvPr id="10" name="正方形/長方形 9">
            <a:extLst>
              <a:ext uri="{FF2B5EF4-FFF2-40B4-BE49-F238E27FC236}">
                <a16:creationId xmlns:a16="http://schemas.microsoft.com/office/drawing/2014/main" id="{32582651-275A-3603-7021-2C2336DE60CB}"/>
              </a:ext>
            </a:extLst>
          </p:cNvPr>
          <p:cNvSpPr/>
          <p:nvPr/>
        </p:nvSpPr>
        <p:spPr>
          <a:xfrm>
            <a:off x="2733357" y="3514044"/>
            <a:ext cx="2340000" cy="684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4B26387-FF63-2D94-9530-CD1EA0EA37AE}"/>
              </a:ext>
            </a:extLst>
          </p:cNvPr>
          <p:cNvSpPr/>
          <p:nvPr/>
        </p:nvSpPr>
        <p:spPr>
          <a:xfrm>
            <a:off x="2875934" y="4610504"/>
            <a:ext cx="2700000" cy="684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5BCEC650-6ABD-4EEB-83FF-C79EA8864345}"/>
              </a:ext>
            </a:extLst>
          </p:cNvPr>
          <p:cNvSpPr/>
          <p:nvPr/>
        </p:nvSpPr>
        <p:spPr>
          <a:xfrm>
            <a:off x="1980014" y="3514044"/>
            <a:ext cx="756000" cy="684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A8CF7E1-86C2-4C1C-9DFB-FF6426F4B152}"/>
              </a:ext>
            </a:extLst>
          </p:cNvPr>
          <p:cNvSpPr/>
          <p:nvPr/>
        </p:nvSpPr>
        <p:spPr>
          <a:xfrm>
            <a:off x="1975934" y="4610504"/>
            <a:ext cx="900000" cy="684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0220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1CDEF01B-5FF9-3A58-F113-163FEA4A2911}"/>
              </a:ext>
            </a:extLst>
          </p:cNvPr>
          <p:cNvPicPr>
            <a:picLocks noChangeAspect="1"/>
          </p:cNvPicPr>
          <p:nvPr/>
        </p:nvPicPr>
        <p:blipFill>
          <a:blip r:embed="rId2"/>
          <a:stretch>
            <a:fillRect/>
          </a:stretch>
        </p:blipFill>
        <p:spPr>
          <a:xfrm>
            <a:off x="1562523" y="819159"/>
            <a:ext cx="7048913" cy="5290239"/>
          </a:xfrm>
          <a:prstGeom prst="rect">
            <a:avLst/>
          </a:prstGeom>
        </p:spPr>
      </p:pic>
      <p:sp>
        <p:nvSpPr>
          <p:cNvPr id="2" name="スライド番号プレースホルダー 1">
            <a:extLst>
              <a:ext uri="{FF2B5EF4-FFF2-40B4-BE49-F238E27FC236}">
                <a16:creationId xmlns:a16="http://schemas.microsoft.com/office/drawing/2014/main" id="{B11D4343-5FD3-9DC1-8ED3-82C1EE76074D}"/>
              </a:ext>
            </a:extLst>
          </p:cNvPr>
          <p:cNvSpPr>
            <a:spLocks noGrp="1"/>
          </p:cNvSpPr>
          <p:nvPr>
            <p:ph type="sldNum" sz="quarter" idx="12"/>
          </p:nvPr>
        </p:nvSpPr>
        <p:spPr>
          <a:xfrm>
            <a:off x="7090367" y="6492875"/>
            <a:ext cx="2057400" cy="365125"/>
          </a:xfrm>
        </p:spPr>
        <p:txBody>
          <a:bodyPr/>
          <a:lstStyle/>
          <a:p>
            <a:fld id="{6BA844FC-6DBB-47AC-8FF6-2A019533C093}" type="slidenum">
              <a:rPr kumimoji="1" lang="ja-JP" altLang="en-US" smtClean="0"/>
              <a:t>26</a:t>
            </a:fld>
            <a:endParaRPr kumimoji="1" lang="ja-JP" altLang="en-US" dirty="0"/>
          </a:p>
        </p:txBody>
      </p:sp>
      <p:sp>
        <p:nvSpPr>
          <p:cNvPr id="4" name="テキスト ボックス 3">
            <a:extLst>
              <a:ext uri="{FF2B5EF4-FFF2-40B4-BE49-F238E27FC236}">
                <a16:creationId xmlns:a16="http://schemas.microsoft.com/office/drawing/2014/main" id="{AD4C95DC-C145-DB61-CB79-41582313D40D}"/>
              </a:ext>
            </a:extLst>
          </p:cNvPr>
          <p:cNvSpPr txBox="1"/>
          <p:nvPr/>
        </p:nvSpPr>
        <p:spPr>
          <a:xfrm>
            <a:off x="0" y="141540"/>
            <a:ext cx="8964000" cy="369332"/>
          </a:xfrm>
          <a:prstGeom prst="rect">
            <a:avLst/>
          </a:prstGeom>
          <a:noFill/>
        </p:spPr>
        <p:txBody>
          <a:bodyPr wrap="square">
            <a:spAutoFit/>
          </a:bodyPr>
          <a:lstStyle/>
          <a:p>
            <a:r>
              <a:rPr lang="ja-JP" altLang="en-US" b="1" dirty="0">
                <a:solidFill>
                  <a:prstClr val="black"/>
                </a:solidFill>
                <a:latin typeface="メイリオ" panose="020B0604030504040204" pitchFamily="50" charset="-128"/>
                <a:ea typeface="メイリオ" panose="020B0604030504040204" pitchFamily="50" charset="-128"/>
              </a:rPr>
              <a:t>　</a:t>
            </a:r>
            <a:r>
              <a:rPr lang="ja-JP" altLang="en-US" sz="1800" b="1" dirty="0">
                <a:solidFill>
                  <a:prstClr val="black"/>
                </a:solidFill>
                <a:latin typeface="メイリオ" panose="020B0604030504040204" pitchFamily="50" charset="-128"/>
                <a:ea typeface="メイリオ" panose="020B0604030504040204" pitchFamily="50" charset="-128"/>
              </a:rPr>
              <a:t>問</a:t>
            </a:r>
            <a:r>
              <a:rPr lang="en-US" altLang="ja-JP" sz="1800" b="1" dirty="0">
                <a:solidFill>
                  <a:prstClr val="black"/>
                </a:solidFill>
                <a:latin typeface="メイリオ" panose="020B0604030504040204" pitchFamily="50" charset="-128"/>
                <a:ea typeface="メイリオ" panose="020B0604030504040204" pitchFamily="50" charset="-128"/>
              </a:rPr>
              <a:t>33</a:t>
            </a:r>
            <a:r>
              <a:rPr lang="ja-JP" altLang="en-US" sz="1800" b="1" dirty="0">
                <a:solidFill>
                  <a:prstClr val="black"/>
                </a:solidFill>
                <a:latin typeface="メイリオ" panose="020B0604030504040204" pitchFamily="50" charset="-128"/>
                <a:ea typeface="メイリオ" panose="020B0604030504040204" pitchFamily="50" charset="-128"/>
              </a:rPr>
              <a:t>　「住んでいる地域での暮らしの安心」</a:t>
            </a:r>
            <a:endParaRPr lang="en-US" altLang="ja-JP" sz="700" b="1" dirty="0">
              <a:solidFill>
                <a:prstClr val="black"/>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E4C361F-C602-C421-F360-F97C6BE497CF}"/>
              </a:ext>
            </a:extLst>
          </p:cNvPr>
          <p:cNvSpPr txBox="1"/>
          <p:nvPr/>
        </p:nvSpPr>
        <p:spPr>
          <a:xfrm>
            <a:off x="218551" y="449827"/>
            <a:ext cx="8526897" cy="646331"/>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　あなたがお住まいの地域で生活する際に、周りから必要な手助けを受けることができるなど、安心して暮らすことができると感じていますか。</a:t>
            </a:r>
          </a:p>
        </p:txBody>
      </p:sp>
      <p:sp>
        <p:nvSpPr>
          <p:cNvPr id="7" name="テキスト ボックス 6">
            <a:extLst>
              <a:ext uri="{FF2B5EF4-FFF2-40B4-BE49-F238E27FC236}">
                <a16:creationId xmlns:a16="http://schemas.microsoft.com/office/drawing/2014/main" id="{1B2C5563-5AD9-E874-4313-7704ECFE2745}"/>
              </a:ext>
            </a:extLst>
          </p:cNvPr>
          <p:cNvSpPr txBox="1"/>
          <p:nvPr/>
        </p:nvSpPr>
        <p:spPr>
          <a:xfrm>
            <a:off x="115554" y="1550134"/>
            <a:ext cx="2486968" cy="261610"/>
          </a:xfrm>
          <a:prstGeom prst="rect">
            <a:avLst/>
          </a:prstGeom>
          <a:noFill/>
        </p:spPr>
        <p:txBody>
          <a:bodyPr wrap="square">
            <a:spAutoFit/>
          </a:bodyPr>
          <a:lstStyle/>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要介護・要支援認定を受けている</a:t>
            </a:r>
            <a:r>
              <a:rPr lang="en-US" altLang="ja-JP" sz="1100" dirty="0">
                <a:latin typeface="ＭＳ Ｐゴシック" panose="020B0600070205080204" pitchFamily="50" charset="-128"/>
                <a:ea typeface="ＭＳ Ｐゴシック" panose="020B0600070205080204" pitchFamily="50" charset="-128"/>
              </a:rPr>
              <a:t>】 </a:t>
            </a:r>
          </a:p>
        </p:txBody>
      </p:sp>
      <p:sp>
        <p:nvSpPr>
          <p:cNvPr id="8" name="テキスト ボックス 7">
            <a:extLst>
              <a:ext uri="{FF2B5EF4-FFF2-40B4-BE49-F238E27FC236}">
                <a16:creationId xmlns:a16="http://schemas.microsoft.com/office/drawing/2014/main" id="{3BD92910-E758-B70F-7681-145C741D0A42}"/>
              </a:ext>
            </a:extLst>
          </p:cNvPr>
          <p:cNvSpPr txBox="1"/>
          <p:nvPr/>
        </p:nvSpPr>
        <p:spPr>
          <a:xfrm>
            <a:off x="115554" y="3724494"/>
            <a:ext cx="2637692" cy="261610"/>
          </a:xfrm>
          <a:prstGeom prst="rect">
            <a:avLst/>
          </a:prstGeom>
          <a:noFill/>
        </p:spPr>
        <p:txBody>
          <a:bodyPr wrap="square">
            <a:spAutoFit/>
          </a:bodyPr>
          <a:lstStyle/>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要介護・要支援認定を受けていない</a:t>
            </a:r>
            <a:r>
              <a:rPr lang="en-US" altLang="ja-JP" sz="1100" dirty="0">
                <a:latin typeface="ＭＳ Ｐゴシック" panose="020B0600070205080204" pitchFamily="50" charset="-128"/>
                <a:ea typeface="ＭＳ Ｐゴシック" panose="020B0600070205080204" pitchFamily="50" charset="-128"/>
              </a:rPr>
              <a:t>】 </a:t>
            </a:r>
          </a:p>
        </p:txBody>
      </p:sp>
      <p:sp>
        <p:nvSpPr>
          <p:cNvPr id="10" name="テキスト ボックス 9">
            <a:extLst>
              <a:ext uri="{FF2B5EF4-FFF2-40B4-BE49-F238E27FC236}">
                <a16:creationId xmlns:a16="http://schemas.microsoft.com/office/drawing/2014/main" id="{59C9D203-FD46-46F5-98D8-D4B46CB7D43E}"/>
              </a:ext>
            </a:extLst>
          </p:cNvPr>
          <p:cNvSpPr txBox="1"/>
          <p:nvPr/>
        </p:nvSpPr>
        <p:spPr>
          <a:xfrm>
            <a:off x="400049" y="5928029"/>
            <a:ext cx="7920000" cy="900000"/>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●前回調査と比較すると、認定を受けている方は、「安心</a:t>
            </a:r>
            <a:r>
              <a:rPr lang="ja-JP" altLang="en-US" sz="1600">
                <a:latin typeface="メイリオ" panose="020B0604030504040204" pitchFamily="50" charset="-128"/>
                <a:ea typeface="メイリオ" panose="020B0604030504040204" pitchFamily="50" charset="-128"/>
              </a:rPr>
              <a:t>して暮らす</a:t>
            </a:r>
            <a:r>
              <a:rPr lang="ja-JP" altLang="en-US" sz="1600" dirty="0">
                <a:latin typeface="メイリオ" panose="020B0604030504040204" pitchFamily="50" charset="-128"/>
                <a:ea typeface="メイリオ" panose="020B0604030504040204" pitchFamily="50" charset="-128"/>
              </a:rPr>
              <a:t>ことができる」</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と答えた方の割合が</a:t>
            </a:r>
            <a:r>
              <a:rPr lang="en-US" altLang="ja-JP" sz="1600" dirty="0">
                <a:latin typeface="メイリオ" panose="020B0604030504040204" pitchFamily="50" charset="-128"/>
                <a:ea typeface="メイリオ" panose="020B0604030504040204" pitchFamily="50" charset="-128"/>
              </a:rPr>
              <a:t>3.9</a:t>
            </a:r>
            <a:r>
              <a:rPr lang="ja-JP" altLang="en-US" sz="1600" dirty="0">
                <a:latin typeface="メイリオ" panose="020B0604030504040204" pitchFamily="50" charset="-128"/>
                <a:ea typeface="メイリオ" panose="020B0604030504040204" pitchFamily="50" charset="-128"/>
              </a:rPr>
              <a:t>ポイント増加</a:t>
            </a:r>
            <a:endParaRPr lang="en-US" altLang="ja-JP" sz="16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●認定を受けていない方は、大きな変化はみられなかった</a:t>
            </a:r>
          </a:p>
        </p:txBody>
      </p:sp>
      <p:sp>
        <p:nvSpPr>
          <p:cNvPr id="11" name="正方形/長方形 10">
            <a:extLst>
              <a:ext uri="{FF2B5EF4-FFF2-40B4-BE49-F238E27FC236}">
                <a16:creationId xmlns:a16="http://schemas.microsoft.com/office/drawing/2014/main" id="{DF5CF093-9F06-0896-75A4-97BFDE406103}"/>
              </a:ext>
            </a:extLst>
          </p:cNvPr>
          <p:cNvSpPr/>
          <p:nvPr/>
        </p:nvSpPr>
        <p:spPr>
          <a:xfrm>
            <a:off x="2751556" y="2514728"/>
            <a:ext cx="936000" cy="432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171FB0A-04B0-EA1C-56B1-7A5CBC30E19B}"/>
              </a:ext>
            </a:extLst>
          </p:cNvPr>
          <p:cNvSpPr/>
          <p:nvPr/>
        </p:nvSpPr>
        <p:spPr>
          <a:xfrm>
            <a:off x="2751556" y="3230278"/>
            <a:ext cx="1152000" cy="468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2242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9881592-F7B9-DFE6-2142-454D98C80C56}"/>
              </a:ext>
            </a:extLst>
          </p:cNvPr>
          <p:cNvSpPr txBox="1"/>
          <p:nvPr/>
        </p:nvSpPr>
        <p:spPr>
          <a:xfrm>
            <a:off x="499903" y="6538425"/>
            <a:ext cx="8144189" cy="288000"/>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●前回調査と比較すると、「知人・友人」の割合が</a:t>
            </a:r>
            <a:r>
              <a:rPr lang="en-US" altLang="ja-JP" sz="1600" dirty="0">
                <a:latin typeface="メイリオ" panose="020B0604030504040204" pitchFamily="50" charset="-128"/>
                <a:ea typeface="メイリオ" panose="020B0604030504040204" pitchFamily="50" charset="-128"/>
              </a:rPr>
              <a:t>2.4</a:t>
            </a:r>
            <a:r>
              <a:rPr lang="ja-JP" altLang="en-US" sz="1600" dirty="0">
                <a:latin typeface="メイリオ" panose="020B0604030504040204" pitchFamily="50" charset="-128"/>
                <a:ea typeface="メイリオ" panose="020B0604030504040204" pitchFamily="50" charset="-128"/>
              </a:rPr>
              <a:t>ポイント増加</a:t>
            </a:r>
          </a:p>
        </p:txBody>
      </p:sp>
      <p:pic>
        <p:nvPicPr>
          <p:cNvPr id="11" name="図 10">
            <a:extLst>
              <a:ext uri="{FF2B5EF4-FFF2-40B4-BE49-F238E27FC236}">
                <a16:creationId xmlns:a16="http://schemas.microsoft.com/office/drawing/2014/main" id="{215A6DC2-9B22-3308-498C-6A8E19A51C34}"/>
              </a:ext>
            </a:extLst>
          </p:cNvPr>
          <p:cNvPicPr>
            <a:picLocks noChangeAspect="1"/>
          </p:cNvPicPr>
          <p:nvPr/>
        </p:nvPicPr>
        <p:blipFill>
          <a:blip r:embed="rId2"/>
          <a:stretch>
            <a:fillRect/>
          </a:stretch>
        </p:blipFill>
        <p:spPr>
          <a:xfrm>
            <a:off x="167258" y="666714"/>
            <a:ext cx="8809484" cy="5986791"/>
          </a:xfrm>
          <a:prstGeom prst="rect">
            <a:avLst/>
          </a:prstGeom>
        </p:spPr>
      </p:pic>
      <p:sp>
        <p:nvSpPr>
          <p:cNvPr id="2" name="スライド番号プレースホルダー 1">
            <a:extLst>
              <a:ext uri="{FF2B5EF4-FFF2-40B4-BE49-F238E27FC236}">
                <a16:creationId xmlns:a16="http://schemas.microsoft.com/office/drawing/2014/main" id="{C937CA35-A56F-120B-47D7-4866EC9FE063}"/>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27</a:t>
            </a:fld>
            <a:endParaRPr kumimoji="1" lang="ja-JP" altLang="en-US" dirty="0"/>
          </a:p>
        </p:txBody>
      </p:sp>
      <p:sp>
        <p:nvSpPr>
          <p:cNvPr id="4" name="テキスト ボックス 3">
            <a:extLst>
              <a:ext uri="{FF2B5EF4-FFF2-40B4-BE49-F238E27FC236}">
                <a16:creationId xmlns:a16="http://schemas.microsoft.com/office/drawing/2014/main" id="{AA0279F3-C4CC-5AB0-8DF1-11878941AD53}"/>
              </a:ext>
            </a:extLst>
          </p:cNvPr>
          <p:cNvSpPr txBox="1"/>
          <p:nvPr/>
        </p:nvSpPr>
        <p:spPr>
          <a:xfrm>
            <a:off x="0" y="73747"/>
            <a:ext cx="6355582" cy="369332"/>
          </a:xfrm>
          <a:prstGeom prst="rect">
            <a:avLst/>
          </a:prstGeom>
          <a:noFill/>
        </p:spPr>
        <p:txBody>
          <a:bodyPr wrap="square">
            <a:spAutoFit/>
          </a:bodyPr>
          <a:lstStyle/>
          <a:p>
            <a:r>
              <a:rPr lang="ja-JP" altLang="en-US" b="1" dirty="0">
                <a:solidFill>
                  <a:prstClr val="black"/>
                </a:solidFill>
                <a:latin typeface="メイリオ" panose="020B0604030504040204" pitchFamily="50" charset="-128"/>
                <a:ea typeface="メイリオ" panose="020B0604030504040204" pitchFamily="50" charset="-128"/>
              </a:rPr>
              <a:t>　</a:t>
            </a:r>
            <a:r>
              <a:rPr lang="ja-JP" altLang="en-US" sz="1800" b="1" dirty="0">
                <a:solidFill>
                  <a:prstClr val="black"/>
                </a:solidFill>
                <a:latin typeface="メイリオ" panose="020B0604030504040204" pitchFamily="50" charset="-128"/>
                <a:ea typeface="メイリオ" panose="020B0604030504040204" pitchFamily="50" charset="-128"/>
              </a:rPr>
              <a:t>問</a:t>
            </a:r>
            <a:r>
              <a:rPr lang="en-US" altLang="ja-JP" sz="1800" b="1" dirty="0">
                <a:solidFill>
                  <a:prstClr val="black"/>
                </a:solidFill>
                <a:latin typeface="メイリオ" panose="020B0604030504040204" pitchFamily="50" charset="-128"/>
                <a:ea typeface="メイリオ" panose="020B0604030504040204" pitchFamily="50" charset="-128"/>
              </a:rPr>
              <a:t>34</a:t>
            </a:r>
            <a:r>
              <a:rPr lang="ja-JP" altLang="en-US" sz="1800" b="1" dirty="0">
                <a:solidFill>
                  <a:prstClr val="black"/>
                </a:solidFill>
                <a:latin typeface="メイリオ" panose="020B0604030504040204" pitchFamily="50" charset="-128"/>
                <a:ea typeface="メイリオ" panose="020B0604030504040204" pitchFamily="50" charset="-128"/>
              </a:rPr>
              <a:t>　「困ったことや不安なことを相談できる相手」</a:t>
            </a:r>
            <a:endParaRPr lang="en-US" altLang="ja-JP" sz="1800" b="1" dirty="0">
              <a:solidFill>
                <a:prstClr val="black"/>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DDE9F44-0695-E7E9-FE83-E96BD4E53446}"/>
              </a:ext>
            </a:extLst>
          </p:cNvPr>
          <p:cNvSpPr txBox="1"/>
          <p:nvPr/>
        </p:nvSpPr>
        <p:spPr>
          <a:xfrm>
            <a:off x="236135" y="447745"/>
            <a:ext cx="8279215" cy="360000"/>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あなたが、困ったことや不安なことを相談できる相手はどのような人ですか。</a:t>
            </a:r>
            <a:endParaRPr lang="en-US" altLang="ja-JP" dirty="0">
              <a:latin typeface="メイリオ" panose="020B0604030504040204" pitchFamily="50" charset="-128"/>
              <a:ea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rPr>
              <a:t>（複数回答）</a:t>
            </a:r>
          </a:p>
        </p:txBody>
      </p:sp>
      <p:sp>
        <p:nvSpPr>
          <p:cNvPr id="10" name="四角形: 角を丸くする 9">
            <a:extLst>
              <a:ext uri="{FF2B5EF4-FFF2-40B4-BE49-F238E27FC236}">
                <a16:creationId xmlns:a16="http://schemas.microsoft.com/office/drawing/2014/main" id="{C46D9EEA-53E3-021C-5F94-441C260C0E49}"/>
              </a:ext>
            </a:extLst>
          </p:cNvPr>
          <p:cNvSpPr/>
          <p:nvPr/>
        </p:nvSpPr>
        <p:spPr>
          <a:xfrm>
            <a:off x="3177791" y="2087908"/>
            <a:ext cx="3888000" cy="270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370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38AD950-028E-1434-B7ED-9D5C9E5B0654}"/>
              </a:ext>
            </a:extLst>
          </p:cNvPr>
          <p:cNvPicPr>
            <a:picLocks noChangeAspect="1"/>
          </p:cNvPicPr>
          <p:nvPr/>
        </p:nvPicPr>
        <p:blipFill>
          <a:blip r:embed="rId2"/>
          <a:stretch>
            <a:fillRect/>
          </a:stretch>
        </p:blipFill>
        <p:spPr>
          <a:xfrm>
            <a:off x="0" y="1285032"/>
            <a:ext cx="9144000" cy="4870730"/>
          </a:xfrm>
          <a:prstGeom prst="rect">
            <a:avLst/>
          </a:prstGeom>
        </p:spPr>
      </p:pic>
      <p:sp>
        <p:nvSpPr>
          <p:cNvPr id="13" name="テキスト ボックス 12">
            <a:extLst>
              <a:ext uri="{FF2B5EF4-FFF2-40B4-BE49-F238E27FC236}">
                <a16:creationId xmlns:a16="http://schemas.microsoft.com/office/drawing/2014/main" id="{FD9527E5-619A-196B-7B1E-9022DB7C2ABC}"/>
              </a:ext>
            </a:extLst>
          </p:cNvPr>
          <p:cNvSpPr txBox="1"/>
          <p:nvPr/>
        </p:nvSpPr>
        <p:spPr>
          <a:xfrm>
            <a:off x="403783" y="6157125"/>
            <a:ext cx="8336433" cy="584775"/>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●前回調査と比較すると、「府政だよりや市町村の広報誌」の割合が</a:t>
            </a:r>
            <a:r>
              <a:rPr lang="en-US" altLang="ja-JP" sz="1600" dirty="0">
                <a:latin typeface="メイリオ" panose="020B0604030504040204" pitchFamily="50" charset="-128"/>
                <a:ea typeface="メイリオ" panose="020B0604030504040204" pitchFamily="50" charset="-128"/>
              </a:rPr>
              <a:t>3.1</a:t>
            </a:r>
            <a:r>
              <a:rPr lang="ja-JP" altLang="en-US" sz="1600" dirty="0">
                <a:latin typeface="メイリオ" panose="020B0604030504040204" pitchFamily="50" charset="-128"/>
                <a:ea typeface="メイリオ" panose="020B0604030504040204" pitchFamily="50" charset="-128"/>
              </a:rPr>
              <a:t>ポイント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「テレビ、新聞、ラジオ」の割合が</a:t>
            </a:r>
            <a:r>
              <a:rPr lang="en-US" altLang="ja-JP" sz="1600" dirty="0">
                <a:latin typeface="メイリオ" panose="020B0604030504040204" pitchFamily="50" charset="-128"/>
                <a:ea typeface="メイリオ" panose="020B0604030504040204" pitchFamily="50" charset="-128"/>
              </a:rPr>
              <a:t>6.2</a:t>
            </a:r>
            <a:r>
              <a:rPr lang="ja-JP" altLang="en-US" sz="1600" dirty="0">
                <a:latin typeface="メイリオ" panose="020B0604030504040204" pitchFamily="50" charset="-128"/>
                <a:ea typeface="メイリオ" panose="020B0604030504040204" pitchFamily="50" charset="-128"/>
              </a:rPr>
              <a:t>ポイント減少</a:t>
            </a:r>
            <a:endParaRPr lang="en-US" altLang="ja-JP" sz="16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3ABC4A56-D69A-C037-B4C6-5B31C8E5DE09}"/>
              </a:ext>
            </a:extLst>
          </p:cNvPr>
          <p:cNvSpPr>
            <a:spLocks noGrp="1"/>
          </p:cNvSpPr>
          <p:nvPr>
            <p:ph type="sldNum" sz="quarter" idx="12"/>
          </p:nvPr>
        </p:nvSpPr>
        <p:spPr>
          <a:xfrm>
            <a:off x="7086599" y="6492875"/>
            <a:ext cx="2057400" cy="365125"/>
          </a:xfrm>
        </p:spPr>
        <p:txBody>
          <a:bodyPr/>
          <a:lstStyle/>
          <a:p>
            <a:fld id="{6BA844FC-6DBB-47AC-8FF6-2A019533C093}" type="slidenum">
              <a:rPr kumimoji="1" lang="ja-JP" altLang="en-US" smtClean="0"/>
              <a:t>28</a:t>
            </a:fld>
            <a:endParaRPr kumimoji="1" lang="ja-JP" altLang="en-US" dirty="0"/>
          </a:p>
        </p:txBody>
      </p:sp>
      <p:sp>
        <p:nvSpPr>
          <p:cNvPr id="3" name="テキスト ボックス 2">
            <a:extLst>
              <a:ext uri="{FF2B5EF4-FFF2-40B4-BE49-F238E27FC236}">
                <a16:creationId xmlns:a16="http://schemas.microsoft.com/office/drawing/2014/main" id="{AB02DE2E-B40C-35E7-4647-1D644AAF0059}"/>
              </a:ext>
            </a:extLst>
          </p:cNvPr>
          <p:cNvSpPr txBox="1"/>
          <p:nvPr/>
        </p:nvSpPr>
        <p:spPr>
          <a:xfrm>
            <a:off x="0" y="207069"/>
            <a:ext cx="896400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問</a:t>
            </a:r>
            <a:r>
              <a:rPr lang="en-US" altLang="ja-JP" sz="1800" b="1" dirty="0">
                <a:latin typeface="メイリオ" panose="020B0604030504040204" pitchFamily="50" charset="-128"/>
                <a:ea typeface="メイリオ" panose="020B0604030504040204" pitchFamily="50" charset="-128"/>
              </a:rPr>
              <a:t>37-1</a:t>
            </a:r>
            <a:r>
              <a:rPr lang="ja-JP" altLang="en-US" sz="1800" b="1" dirty="0">
                <a:latin typeface="メイリオ" panose="020B0604030504040204" pitchFamily="50" charset="-128"/>
                <a:ea typeface="メイリオ" panose="020B0604030504040204" pitchFamily="50" charset="-128"/>
              </a:rPr>
              <a:t>「趣味やサークル活動などの情報収集手段として利用するもの」</a:t>
            </a:r>
            <a:endParaRPr lang="en-US" altLang="ja-JP" sz="700" b="1"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343F127A-A34D-2BF7-6610-CDD61D85683D}"/>
              </a:ext>
            </a:extLst>
          </p:cNvPr>
          <p:cNvSpPr/>
          <p:nvPr/>
        </p:nvSpPr>
        <p:spPr>
          <a:xfrm>
            <a:off x="2926150" y="4596200"/>
            <a:ext cx="5904000" cy="216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E1092FA4-A506-62DA-0A92-8F630C06296E}"/>
              </a:ext>
            </a:extLst>
          </p:cNvPr>
          <p:cNvSpPr/>
          <p:nvPr/>
        </p:nvSpPr>
        <p:spPr>
          <a:xfrm>
            <a:off x="2482678" y="2601754"/>
            <a:ext cx="5940000" cy="25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BCE8C8C-B00B-E118-EB7D-E68C8FB6804A}"/>
              </a:ext>
            </a:extLst>
          </p:cNvPr>
          <p:cNvSpPr txBox="1"/>
          <p:nvPr/>
        </p:nvSpPr>
        <p:spPr>
          <a:xfrm>
            <a:off x="236135" y="656546"/>
            <a:ext cx="8727865" cy="646331"/>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あなたが、趣味やサークル活動などの情報収集手段として利用するものは何ですか。</a:t>
            </a:r>
            <a:endParaRPr lang="en-US" altLang="ja-JP" dirty="0">
              <a:latin typeface="メイリオ" panose="020B0604030504040204" pitchFamily="50" charset="-128"/>
              <a:ea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rPr>
              <a:t>（複数回答）</a:t>
            </a:r>
          </a:p>
        </p:txBody>
      </p:sp>
    </p:spTree>
    <p:extLst>
      <p:ext uri="{BB962C8B-B14F-4D97-AF65-F5344CB8AC3E}">
        <p14:creationId xmlns:p14="http://schemas.microsoft.com/office/powerpoint/2010/main" val="4036374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BB8C-EB63-E0FD-5155-25E7EDD20300}"/>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7A2E8045-EA92-CD9E-865C-2C474632D41D}"/>
              </a:ext>
            </a:extLst>
          </p:cNvPr>
          <p:cNvPicPr>
            <a:picLocks noChangeAspect="1"/>
          </p:cNvPicPr>
          <p:nvPr/>
        </p:nvPicPr>
        <p:blipFill>
          <a:blip r:embed="rId2"/>
          <a:stretch>
            <a:fillRect/>
          </a:stretch>
        </p:blipFill>
        <p:spPr>
          <a:xfrm>
            <a:off x="0" y="1262093"/>
            <a:ext cx="9144000" cy="4876421"/>
          </a:xfrm>
          <a:prstGeom prst="rect">
            <a:avLst/>
          </a:prstGeom>
        </p:spPr>
      </p:pic>
      <p:sp>
        <p:nvSpPr>
          <p:cNvPr id="13" name="テキスト ボックス 12">
            <a:extLst>
              <a:ext uri="{FF2B5EF4-FFF2-40B4-BE49-F238E27FC236}">
                <a16:creationId xmlns:a16="http://schemas.microsoft.com/office/drawing/2014/main" id="{6F0B9827-7B55-803A-7DB8-198D4639FD2B}"/>
              </a:ext>
            </a:extLst>
          </p:cNvPr>
          <p:cNvSpPr txBox="1"/>
          <p:nvPr/>
        </p:nvSpPr>
        <p:spPr>
          <a:xfrm>
            <a:off x="403783" y="6146626"/>
            <a:ext cx="8336433" cy="692497"/>
          </a:xfrm>
          <a:prstGeom prst="rect">
            <a:avLst/>
          </a:prstGeom>
          <a:noFill/>
        </p:spPr>
        <p:txBody>
          <a:bodyPr wrap="square">
            <a:spAutoFit/>
          </a:bodyPr>
          <a:lstStyle/>
          <a:p>
            <a:endParaRPr lang="en-US" altLang="ja-JP" sz="7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前回調査と比較すると、「府政だよりや市町村の広報誌」の割合は</a:t>
            </a:r>
            <a:r>
              <a:rPr lang="en-US" altLang="ja-JP" sz="1600" dirty="0">
                <a:latin typeface="メイリオ" panose="020B0604030504040204" pitchFamily="50" charset="-128"/>
                <a:ea typeface="メイリオ" panose="020B0604030504040204" pitchFamily="50" charset="-128"/>
              </a:rPr>
              <a:t>2.5</a:t>
            </a:r>
            <a:r>
              <a:rPr lang="ja-JP" altLang="en-US" sz="1600" dirty="0">
                <a:latin typeface="メイリオ" panose="020B0604030504040204" pitchFamily="50" charset="-128"/>
                <a:ea typeface="メイリオ" panose="020B0604030504040204" pitchFamily="50" charset="-128"/>
              </a:rPr>
              <a:t>ポイント</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「テレビ、新聞、ラジオ」の割合は</a:t>
            </a:r>
            <a:r>
              <a:rPr lang="en-US" altLang="ja-JP" sz="1600" dirty="0">
                <a:latin typeface="メイリオ" panose="020B0604030504040204" pitchFamily="50" charset="-128"/>
                <a:ea typeface="メイリオ" panose="020B0604030504040204" pitchFamily="50" charset="-128"/>
              </a:rPr>
              <a:t>4.0</a:t>
            </a:r>
            <a:r>
              <a:rPr lang="ja-JP" altLang="en-US" sz="1600" dirty="0">
                <a:latin typeface="メイリオ" panose="020B0604030504040204" pitchFamily="50" charset="-128"/>
                <a:ea typeface="メイリオ" panose="020B0604030504040204" pitchFamily="50" charset="-128"/>
              </a:rPr>
              <a:t>ポイント減少</a:t>
            </a:r>
          </a:p>
        </p:txBody>
      </p:sp>
      <p:sp>
        <p:nvSpPr>
          <p:cNvPr id="2" name="スライド番号プレースホルダー 1">
            <a:extLst>
              <a:ext uri="{FF2B5EF4-FFF2-40B4-BE49-F238E27FC236}">
                <a16:creationId xmlns:a16="http://schemas.microsoft.com/office/drawing/2014/main" id="{CEA250C9-68A8-AF2F-0087-D6844275E1C6}"/>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29</a:t>
            </a:fld>
            <a:endParaRPr kumimoji="1" lang="ja-JP" altLang="en-US" dirty="0"/>
          </a:p>
        </p:txBody>
      </p:sp>
      <p:sp>
        <p:nvSpPr>
          <p:cNvPr id="4" name="テキスト ボックス 3">
            <a:extLst>
              <a:ext uri="{FF2B5EF4-FFF2-40B4-BE49-F238E27FC236}">
                <a16:creationId xmlns:a16="http://schemas.microsoft.com/office/drawing/2014/main" id="{EAE7EA39-86ED-4873-5594-D000563EBD8B}"/>
              </a:ext>
            </a:extLst>
          </p:cNvPr>
          <p:cNvSpPr txBox="1"/>
          <p:nvPr/>
        </p:nvSpPr>
        <p:spPr>
          <a:xfrm>
            <a:off x="0" y="196782"/>
            <a:ext cx="914400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問</a:t>
            </a:r>
            <a:r>
              <a:rPr lang="en-US" altLang="ja-JP" sz="1800" b="1" dirty="0">
                <a:latin typeface="メイリオ" panose="020B0604030504040204" pitchFamily="50" charset="-128"/>
                <a:ea typeface="メイリオ" panose="020B0604030504040204" pitchFamily="50" charset="-128"/>
              </a:rPr>
              <a:t>37-2</a:t>
            </a:r>
            <a:r>
              <a:rPr lang="ja-JP" altLang="en-US" sz="1800" b="1" dirty="0">
                <a:latin typeface="メイリオ" panose="020B0604030504040204" pitchFamily="50" charset="-128"/>
                <a:ea typeface="メイリオ" panose="020B0604030504040204" pitchFamily="50" charset="-128"/>
              </a:rPr>
              <a:t>「介護や生活支援などの行政サービスの情報収集手段として利用するもの」</a:t>
            </a:r>
            <a:endParaRPr lang="en-US" altLang="ja-JP" sz="1800" b="1"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24B98DD1-D297-037A-0E39-DAE90701C06B}"/>
              </a:ext>
            </a:extLst>
          </p:cNvPr>
          <p:cNvSpPr/>
          <p:nvPr/>
        </p:nvSpPr>
        <p:spPr>
          <a:xfrm>
            <a:off x="2818151" y="4641409"/>
            <a:ext cx="6012000" cy="216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FE255D6-1285-1F13-E386-2AED9D42C93A}"/>
              </a:ext>
            </a:extLst>
          </p:cNvPr>
          <p:cNvSpPr/>
          <p:nvPr/>
        </p:nvSpPr>
        <p:spPr>
          <a:xfrm>
            <a:off x="2442484" y="2784599"/>
            <a:ext cx="6588000" cy="22647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5DD41D0-FC37-98E4-9764-B9FA61FBA186}"/>
              </a:ext>
            </a:extLst>
          </p:cNvPr>
          <p:cNvSpPr txBox="1"/>
          <p:nvPr/>
        </p:nvSpPr>
        <p:spPr>
          <a:xfrm>
            <a:off x="210484" y="592603"/>
            <a:ext cx="8820000" cy="646331"/>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　あなたが、介護や生活支援などの行政サービスの情報収集手段として利用する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ものは何ですか。　　　　　　　　　　　　　　　　　　　　　　　（複数回答）</a:t>
            </a:r>
          </a:p>
        </p:txBody>
      </p:sp>
    </p:spTree>
    <p:extLst>
      <p:ext uri="{BB962C8B-B14F-4D97-AF65-F5344CB8AC3E}">
        <p14:creationId xmlns:p14="http://schemas.microsoft.com/office/powerpoint/2010/main" val="105055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C7921E-1D76-C88F-5487-77322F569C0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566BD4A-C117-09EA-3CF7-E43AA3A6ED06}"/>
              </a:ext>
            </a:extLst>
          </p:cNvPr>
          <p:cNvSpPr>
            <a:spLocks noGrp="1"/>
          </p:cNvSpPr>
          <p:nvPr>
            <p:ph type="sldNum" sz="quarter" idx="12"/>
          </p:nvPr>
        </p:nvSpPr>
        <p:spPr>
          <a:xfrm>
            <a:off x="8631362" y="6492874"/>
            <a:ext cx="512638" cy="365125"/>
          </a:xfrm>
        </p:spPr>
        <p:txBody>
          <a:bodyPr/>
          <a:lstStyle/>
          <a:p>
            <a:fld id="{6BA844FC-6DBB-47AC-8FF6-2A019533C093}" type="slidenum">
              <a:rPr kumimoji="1" lang="ja-JP" altLang="en-US" smtClean="0">
                <a:solidFill>
                  <a:schemeClr val="tx1"/>
                </a:solidFill>
              </a:rPr>
              <a:t>3</a:t>
            </a:fld>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4F6C3A5B-588F-475D-871E-163302A18A46}"/>
              </a:ext>
            </a:extLst>
          </p:cNvPr>
          <p:cNvSpPr txBox="1"/>
          <p:nvPr/>
        </p:nvSpPr>
        <p:spPr>
          <a:xfrm>
            <a:off x="314752" y="501923"/>
            <a:ext cx="3356496"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（１）</a:t>
            </a:r>
            <a:r>
              <a:rPr kumimoji="1" lang="ja-JP" altLang="en-US" sz="2400" b="1" dirty="0">
                <a:latin typeface="メイリオ" panose="020B0604030504040204" pitchFamily="50" charset="-128"/>
                <a:ea typeface="メイリオ" panose="020B0604030504040204" pitchFamily="50" charset="-128"/>
              </a:rPr>
              <a:t>調査目的</a:t>
            </a:r>
            <a:endParaRPr kumimoji="1" lang="ja-JP" altLang="en-US" sz="2400" b="1" dirty="0">
              <a:highlight>
                <a:srgbClr val="FFFF00"/>
              </a:highligh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BF0F403-61FC-F6C5-A6DD-1C7E2DA51B4B}"/>
              </a:ext>
            </a:extLst>
          </p:cNvPr>
          <p:cNvSpPr txBox="1"/>
          <p:nvPr/>
        </p:nvSpPr>
        <p:spPr>
          <a:xfrm>
            <a:off x="314752" y="2493166"/>
            <a:ext cx="3356496"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（２）調査対象</a:t>
            </a:r>
            <a:endParaRPr kumimoji="1" lang="ja-JP" altLang="en-US" sz="2400" b="1" dirty="0">
              <a:highlight>
                <a:srgbClr val="FFFF00"/>
              </a:highlight>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1E75A2C-28B1-4F58-2177-67FD5587890D}"/>
              </a:ext>
            </a:extLst>
          </p:cNvPr>
          <p:cNvSpPr txBox="1"/>
          <p:nvPr/>
        </p:nvSpPr>
        <p:spPr>
          <a:xfrm>
            <a:off x="463681" y="952138"/>
            <a:ext cx="8424000" cy="1200329"/>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　高齢者の日常生活状況や、介護（予防）サービスの利用状況、健康意識に</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ついて把握するとともに、高齢者が置かれた課題を確認し、高齢者計画策定時</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の参考とするだけではなく、今後の高齢者福祉施策や介護保険制度運営に資する基礎資料を得る。</a:t>
            </a:r>
          </a:p>
        </p:txBody>
      </p:sp>
      <p:sp>
        <p:nvSpPr>
          <p:cNvPr id="17" name="テキスト ボックス 16">
            <a:extLst>
              <a:ext uri="{FF2B5EF4-FFF2-40B4-BE49-F238E27FC236}">
                <a16:creationId xmlns:a16="http://schemas.microsoft.com/office/drawing/2014/main" id="{EF5B9F09-2E6D-4CDE-5E30-997B5AC2D1DE}"/>
              </a:ext>
            </a:extLst>
          </p:cNvPr>
          <p:cNvSpPr txBox="1"/>
          <p:nvPr/>
        </p:nvSpPr>
        <p:spPr>
          <a:xfrm>
            <a:off x="638070" y="3044114"/>
            <a:ext cx="5852279"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府内に居住する</a:t>
            </a:r>
            <a:r>
              <a:rPr lang="en-US" altLang="ja-JP" dirty="0">
                <a:latin typeface="メイリオ" panose="020B0604030504040204" pitchFamily="50" charset="-128"/>
                <a:ea typeface="メイリオ" panose="020B0604030504040204" pitchFamily="50" charset="-128"/>
              </a:rPr>
              <a:t>65</a:t>
            </a:r>
            <a:r>
              <a:rPr lang="ja-JP" altLang="en-US" dirty="0">
                <a:latin typeface="メイリオ" panose="020B0604030504040204" pitchFamily="50" charset="-128"/>
                <a:ea typeface="メイリオ" panose="020B0604030504040204" pitchFamily="50" charset="-128"/>
              </a:rPr>
              <a:t>歳以上の高齢者　</a:t>
            </a:r>
            <a:r>
              <a:rPr lang="en-US" altLang="ja-JP" dirty="0">
                <a:latin typeface="メイリオ" panose="020B0604030504040204" pitchFamily="50" charset="-128"/>
                <a:ea typeface="メイリオ" panose="020B0604030504040204" pitchFamily="50" charset="-128"/>
              </a:rPr>
              <a:t>6,100</a:t>
            </a:r>
            <a:r>
              <a:rPr lang="ja-JP" altLang="en-US" dirty="0">
                <a:latin typeface="メイリオ" panose="020B0604030504040204" pitchFamily="50" charset="-128"/>
                <a:ea typeface="メイリオ" panose="020B0604030504040204" pitchFamily="50" charset="-128"/>
              </a:rPr>
              <a:t>人</a:t>
            </a:r>
          </a:p>
        </p:txBody>
      </p:sp>
      <p:sp>
        <p:nvSpPr>
          <p:cNvPr id="18" name="テキスト ボックス 17">
            <a:extLst>
              <a:ext uri="{FF2B5EF4-FFF2-40B4-BE49-F238E27FC236}">
                <a16:creationId xmlns:a16="http://schemas.microsoft.com/office/drawing/2014/main" id="{39700D42-10B0-4CA9-F918-B4418CD25C78}"/>
              </a:ext>
            </a:extLst>
          </p:cNvPr>
          <p:cNvSpPr txBox="1"/>
          <p:nvPr/>
        </p:nvSpPr>
        <p:spPr>
          <a:xfrm>
            <a:off x="314752" y="3790732"/>
            <a:ext cx="3356496"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（３）</a:t>
            </a:r>
            <a:r>
              <a:rPr kumimoji="1" lang="ja-JP" altLang="en-US" sz="2400" b="1" dirty="0">
                <a:latin typeface="メイリオ" panose="020B0604030504040204" pitchFamily="50" charset="-128"/>
                <a:ea typeface="メイリオ" panose="020B0604030504040204" pitchFamily="50" charset="-128"/>
              </a:rPr>
              <a:t>調査実施時期</a:t>
            </a:r>
            <a:endParaRPr kumimoji="1" lang="ja-JP" altLang="en-US" sz="2400" b="1" dirty="0">
              <a:highlight>
                <a:srgbClr val="FFFF00"/>
              </a:highlight>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15BC8424-7577-E269-C25F-8526BC06E600}"/>
              </a:ext>
            </a:extLst>
          </p:cNvPr>
          <p:cNvSpPr txBox="1"/>
          <p:nvPr/>
        </p:nvSpPr>
        <p:spPr>
          <a:xfrm>
            <a:off x="638070" y="4305093"/>
            <a:ext cx="5852279"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令和７年１０月１日～令和７年１０月３１日</a:t>
            </a:r>
          </a:p>
        </p:txBody>
      </p:sp>
      <p:sp>
        <p:nvSpPr>
          <p:cNvPr id="20" name="テキスト ボックス 19">
            <a:extLst>
              <a:ext uri="{FF2B5EF4-FFF2-40B4-BE49-F238E27FC236}">
                <a16:creationId xmlns:a16="http://schemas.microsoft.com/office/drawing/2014/main" id="{39C54572-A819-6BBF-E1B8-B008B228031F}"/>
              </a:ext>
            </a:extLst>
          </p:cNvPr>
          <p:cNvSpPr txBox="1"/>
          <p:nvPr/>
        </p:nvSpPr>
        <p:spPr>
          <a:xfrm>
            <a:off x="314752" y="5054170"/>
            <a:ext cx="3356496"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（４）</a:t>
            </a:r>
            <a:r>
              <a:rPr kumimoji="1" lang="ja-JP" altLang="en-US" sz="2400" b="1" dirty="0">
                <a:latin typeface="メイリオ" panose="020B0604030504040204" pitchFamily="50" charset="-128"/>
                <a:ea typeface="メイリオ" panose="020B0604030504040204" pitchFamily="50" charset="-128"/>
              </a:rPr>
              <a:t>調査方法</a:t>
            </a:r>
            <a:endParaRPr kumimoji="1" lang="ja-JP" altLang="en-US" sz="2400" b="1" dirty="0">
              <a:highlight>
                <a:srgbClr val="FFFF00"/>
              </a:highlight>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C9C49349-DFCD-32A6-E816-6C4112678F3D}"/>
              </a:ext>
            </a:extLst>
          </p:cNvPr>
          <p:cNvSpPr txBox="1"/>
          <p:nvPr/>
        </p:nvSpPr>
        <p:spPr>
          <a:xfrm>
            <a:off x="638070" y="5564590"/>
            <a:ext cx="5852279" cy="369332"/>
          </a:xfrm>
          <a:prstGeom prst="rect">
            <a:avLst/>
          </a:prstGeom>
          <a:noFill/>
        </p:spPr>
        <p:txBody>
          <a:bodyPr wrap="square">
            <a:spAutoFit/>
          </a:bodyPr>
          <a:lstStyle/>
          <a:p>
            <a:r>
              <a:rPr lang="ja-JP" altLang="en-US">
                <a:latin typeface="メイリオ" panose="020B0604030504040204" pitchFamily="50" charset="-128"/>
                <a:ea typeface="メイリオ" panose="020B0604030504040204" pitchFamily="50" charset="-128"/>
              </a:rPr>
              <a:t>郵送配付・郵送回収</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11965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384B705-C7E4-2C72-E885-DFC26A9DD232}"/>
              </a:ext>
            </a:extLst>
          </p:cNvPr>
          <p:cNvSpPr txBox="1"/>
          <p:nvPr/>
        </p:nvSpPr>
        <p:spPr>
          <a:xfrm>
            <a:off x="594254" y="6285730"/>
            <a:ext cx="7812593" cy="540000"/>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●前回調査と比較すると、「固定電話」や「</a:t>
            </a:r>
            <a:r>
              <a:rPr lang="en-US" altLang="ja-JP" sz="1600" dirty="0">
                <a:latin typeface="メイリオ" panose="020B0604030504040204" pitchFamily="50" charset="-128"/>
                <a:ea typeface="メイリオ" panose="020B0604030504040204" pitchFamily="50" charset="-128"/>
              </a:rPr>
              <a:t>FAX</a:t>
            </a:r>
            <a:r>
              <a:rPr lang="ja-JP" altLang="en-US" sz="1600" dirty="0">
                <a:latin typeface="メイリオ" panose="020B0604030504040204" pitchFamily="50" charset="-128"/>
                <a:ea typeface="メイリオ" panose="020B0604030504040204" pitchFamily="50" charset="-128"/>
              </a:rPr>
              <a:t>」、「ラジオ」の所有割合が減少、</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一方、「スマートフォン」の所有割合は増加</a:t>
            </a:r>
          </a:p>
        </p:txBody>
      </p:sp>
      <p:sp>
        <p:nvSpPr>
          <p:cNvPr id="2" name="スライド番号プレースホルダー 1">
            <a:extLst>
              <a:ext uri="{FF2B5EF4-FFF2-40B4-BE49-F238E27FC236}">
                <a16:creationId xmlns:a16="http://schemas.microsoft.com/office/drawing/2014/main" id="{E85E5201-27D2-1CD6-01B6-BA9AAD11DA23}"/>
              </a:ext>
            </a:extLst>
          </p:cNvPr>
          <p:cNvSpPr>
            <a:spLocks noGrp="1"/>
          </p:cNvSpPr>
          <p:nvPr>
            <p:ph type="sldNum" sz="quarter" idx="12"/>
          </p:nvPr>
        </p:nvSpPr>
        <p:spPr>
          <a:xfrm>
            <a:off x="7086600" y="6492596"/>
            <a:ext cx="2057400" cy="365125"/>
          </a:xfrm>
        </p:spPr>
        <p:txBody>
          <a:bodyPr/>
          <a:lstStyle/>
          <a:p>
            <a:fld id="{6BA844FC-6DBB-47AC-8FF6-2A019533C093}" type="slidenum">
              <a:rPr kumimoji="1" lang="ja-JP" altLang="en-US" smtClean="0"/>
              <a:t>30</a:t>
            </a:fld>
            <a:endParaRPr kumimoji="1" lang="ja-JP" altLang="en-US" dirty="0"/>
          </a:p>
        </p:txBody>
      </p:sp>
      <p:sp>
        <p:nvSpPr>
          <p:cNvPr id="4" name="テキスト ボックス 3">
            <a:extLst>
              <a:ext uri="{FF2B5EF4-FFF2-40B4-BE49-F238E27FC236}">
                <a16:creationId xmlns:a16="http://schemas.microsoft.com/office/drawing/2014/main" id="{0E2DFF74-38FB-6E4E-7D33-CDB7F4427FB5}"/>
              </a:ext>
            </a:extLst>
          </p:cNvPr>
          <p:cNvSpPr txBox="1"/>
          <p:nvPr/>
        </p:nvSpPr>
        <p:spPr>
          <a:xfrm>
            <a:off x="0" y="242387"/>
            <a:ext cx="457200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問</a:t>
            </a:r>
            <a:r>
              <a:rPr lang="en-US" altLang="ja-JP" sz="1800" b="1" dirty="0">
                <a:latin typeface="メイリオ" panose="020B0604030504040204" pitchFamily="50" charset="-128"/>
                <a:ea typeface="メイリオ" panose="020B0604030504040204" pitchFamily="50" charset="-128"/>
              </a:rPr>
              <a:t>38</a:t>
            </a:r>
            <a:r>
              <a:rPr lang="ja-JP" altLang="en-US" sz="1800" b="1" dirty="0">
                <a:latin typeface="メイリオ" panose="020B0604030504040204" pitchFamily="50" charset="-128"/>
                <a:ea typeface="メイリオ" panose="020B0604030504040204" pitchFamily="50" charset="-128"/>
              </a:rPr>
              <a:t>　「情報通信機器の所有状況」</a:t>
            </a:r>
            <a:r>
              <a:rPr lang="ja-JP"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　</a:t>
            </a:r>
            <a:endParaRPr lang="en-US" altLang="ja-JP"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23A66C6F-B5A1-7AF5-3AAC-7B0365260E65}"/>
              </a:ext>
            </a:extLst>
          </p:cNvPr>
          <p:cNvSpPr txBox="1"/>
          <p:nvPr/>
        </p:nvSpPr>
        <p:spPr>
          <a:xfrm>
            <a:off x="256229" y="588917"/>
            <a:ext cx="7812593"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あなたは、どのような情報通信機器をお持ちですか。（複数回答）</a:t>
            </a:r>
          </a:p>
        </p:txBody>
      </p:sp>
      <p:sp>
        <p:nvSpPr>
          <p:cNvPr id="11" name="四角形: 角を丸くする 10">
            <a:extLst>
              <a:ext uri="{FF2B5EF4-FFF2-40B4-BE49-F238E27FC236}">
                <a16:creationId xmlns:a16="http://schemas.microsoft.com/office/drawing/2014/main" id="{AFCF3969-CCD8-E3DD-67FB-4BB8E8AECA36}"/>
              </a:ext>
            </a:extLst>
          </p:cNvPr>
          <p:cNvSpPr/>
          <p:nvPr/>
        </p:nvSpPr>
        <p:spPr>
          <a:xfrm>
            <a:off x="2185520" y="3543055"/>
            <a:ext cx="5220000" cy="324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A7BB24B-4D36-A533-43A5-91C34735DAE4}"/>
              </a:ext>
            </a:extLst>
          </p:cNvPr>
          <p:cNvSpPr/>
          <p:nvPr/>
        </p:nvSpPr>
        <p:spPr>
          <a:xfrm>
            <a:off x="2413275" y="1581586"/>
            <a:ext cx="5940000" cy="324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8A74B853-AE1D-8B8F-7909-94ABA3309C35}"/>
              </a:ext>
            </a:extLst>
          </p:cNvPr>
          <p:cNvSpPr/>
          <p:nvPr/>
        </p:nvSpPr>
        <p:spPr>
          <a:xfrm>
            <a:off x="2582372" y="1968616"/>
            <a:ext cx="3240000" cy="324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DF8C44B-A551-B370-9F79-2F45D397EF96}"/>
              </a:ext>
            </a:extLst>
          </p:cNvPr>
          <p:cNvPicPr>
            <a:picLocks noChangeAspect="1"/>
          </p:cNvPicPr>
          <p:nvPr/>
        </p:nvPicPr>
        <p:blipFill>
          <a:blip r:embed="rId2"/>
          <a:stretch>
            <a:fillRect/>
          </a:stretch>
        </p:blipFill>
        <p:spPr>
          <a:xfrm>
            <a:off x="0" y="852573"/>
            <a:ext cx="9144000" cy="5558930"/>
          </a:xfrm>
          <a:prstGeom prst="rect">
            <a:avLst/>
          </a:prstGeom>
        </p:spPr>
      </p:pic>
    </p:spTree>
    <p:extLst>
      <p:ext uri="{BB962C8B-B14F-4D97-AF65-F5344CB8AC3E}">
        <p14:creationId xmlns:p14="http://schemas.microsoft.com/office/powerpoint/2010/main" val="2626336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9BE630-6F23-EB9B-3458-5B20CB77C67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4DA0D5-FAC8-AC30-0B98-147089CEFFCA}"/>
              </a:ext>
            </a:extLst>
          </p:cNvPr>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31</a:t>
            </a:fld>
            <a:endParaRPr kumimoji="1" lang="ja-JP" altLang="en-US" dirty="0">
              <a:solidFill>
                <a:schemeClr val="tx1"/>
              </a:solidFill>
            </a:endParaRPr>
          </a:p>
        </p:txBody>
      </p:sp>
      <p:sp>
        <p:nvSpPr>
          <p:cNvPr id="5" name="テキスト ボックス 4">
            <a:extLst>
              <a:ext uri="{FF2B5EF4-FFF2-40B4-BE49-F238E27FC236}">
                <a16:creationId xmlns:a16="http://schemas.microsoft.com/office/drawing/2014/main" id="{501D359C-BF67-4FE5-CFC8-4EB0D590D262}"/>
              </a:ext>
            </a:extLst>
          </p:cNvPr>
          <p:cNvSpPr txBox="1"/>
          <p:nvPr/>
        </p:nvSpPr>
        <p:spPr>
          <a:xfrm>
            <a:off x="1044000" y="3123000"/>
            <a:ext cx="7056000" cy="720000"/>
          </a:xfrm>
          <a:prstGeom prst="rect">
            <a:avLst/>
          </a:prstGeom>
          <a:noFill/>
        </p:spPr>
        <p:txBody>
          <a:bodyPr wrap="square">
            <a:spAutoFit/>
          </a:bodyPr>
          <a:lstStyle/>
          <a:p>
            <a:r>
              <a:rPr kumimoji="1" lang="ja-JP" altLang="en-US" sz="4000" dirty="0">
                <a:solidFill>
                  <a:schemeClr val="tx1"/>
                </a:solidFill>
                <a:latin typeface="メイリオ" panose="020B0604030504040204" pitchFamily="50" charset="-128"/>
                <a:ea typeface="メイリオ" panose="020B0604030504040204" pitchFamily="50" charset="-128"/>
              </a:rPr>
              <a:t>５</a:t>
            </a:r>
            <a:r>
              <a:rPr kumimoji="1" lang="en-US" altLang="ja-JP" sz="4000" dirty="0">
                <a:solidFill>
                  <a:schemeClr val="tx1"/>
                </a:solidFill>
                <a:latin typeface="メイリオ" panose="020B0604030504040204" pitchFamily="50" charset="-128"/>
                <a:ea typeface="メイリオ" panose="020B0604030504040204" pitchFamily="50" charset="-128"/>
              </a:rPr>
              <a:t>.</a:t>
            </a:r>
            <a:r>
              <a:rPr kumimoji="1" lang="ja-JP" altLang="en-US" sz="4000" dirty="0">
                <a:solidFill>
                  <a:schemeClr val="tx1"/>
                </a:solidFill>
                <a:latin typeface="メイリオ" panose="020B0604030504040204" pitchFamily="50" charset="-128"/>
                <a:ea typeface="メイリオ" panose="020B0604030504040204" pitchFamily="50" charset="-128"/>
              </a:rPr>
              <a:t>項目間クロス集計について</a:t>
            </a:r>
            <a:endParaRPr lang="ja-JP" altLang="en-US" sz="40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18F41210-C1B5-3BC7-0AF1-0A0A75DCF1AD}"/>
              </a:ext>
            </a:extLst>
          </p:cNvPr>
          <p:cNvCxnSpPr>
            <a:cxnSpLocks/>
          </p:cNvCxnSpPr>
          <p:nvPr/>
        </p:nvCxnSpPr>
        <p:spPr>
          <a:xfrm>
            <a:off x="972000" y="3848519"/>
            <a:ext cx="720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150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877D8F-00A7-9F9D-CF48-105A6C79C65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9E1A582-3E2B-09D8-FCDE-BC41F780D0B5}"/>
              </a:ext>
            </a:extLst>
          </p:cNvPr>
          <p:cNvSpPr txBox="1"/>
          <p:nvPr/>
        </p:nvSpPr>
        <p:spPr>
          <a:xfrm>
            <a:off x="0" y="178532"/>
            <a:ext cx="7020000" cy="584775"/>
          </a:xfrm>
          <a:prstGeom prst="rect">
            <a:avLst/>
          </a:prstGeom>
          <a:noFill/>
        </p:spPr>
        <p:txBody>
          <a:bodyPr wrap="square" rtlCol="0">
            <a:spAutoFit/>
          </a:bodyPr>
          <a:lstStyle/>
          <a:p>
            <a:pPr lvl="0"/>
            <a:r>
              <a:rPr lang="en-US" altLang="ja-JP" sz="3200" b="1" dirty="0">
                <a:solidFill>
                  <a:prstClr val="black"/>
                </a:solidFill>
                <a:latin typeface="メイリオ" panose="020B0604030504040204" pitchFamily="50" charset="-128"/>
                <a:ea typeface="メイリオ" panose="020B0604030504040204" pitchFamily="50" charset="-128"/>
              </a:rPr>
              <a:t>【</a:t>
            </a:r>
            <a:r>
              <a:rPr lang="ja-JP" altLang="en-US" sz="3200" b="1" dirty="0">
                <a:solidFill>
                  <a:prstClr val="black"/>
                </a:solidFill>
                <a:latin typeface="メイリオ" panose="020B0604030504040204" pitchFamily="50" charset="-128"/>
                <a:ea typeface="メイリオ" panose="020B0604030504040204" pitchFamily="50" charset="-128"/>
              </a:rPr>
              <a:t>クロス集計の考え方</a:t>
            </a:r>
            <a:r>
              <a:rPr lang="en-US" altLang="ja-JP" sz="3200" b="1" dirty="0">
                <a:solidFill>
                  <a:prstClr val="black"/>
                </a:solidFill>
                <a:latin typeface="メイリオ" panose="020B0604030504040204" pitchFamily="50" charset="-128"/>
                <a:ea typeface="メイリオ" panose="020B0604030504040204" pitchFamily="50" charset="-128"/>
              </a:rPr>
              <a:t>】</a:t>
            </a:r>
            <a:endParaRPr lang="en-US" altLang="ja-JP" sz="3200" b="1" u="sng" dirty="0">
              <a:solidFill>
                <a:prstClr val="black"/>
              </a:solidFill>
              <a:latin typeface="メイリオ" panose="020B0604030504040204" pitchFamily="50" charset="-128"/>
              <a:ea typeface="メイリオ" panose="020B0604030504040204" pitchFamily="50" charset="-128"/>
            </a:endParaRPr>
          </a:p>
        </p:txBody>
      </p:sp>
      <p:sp>
        <p:nvSpPr>
          <p:cNvPr id="13" name="スライド番号プレースホルダー 12">
            <a:extLst>
              <a:ext uri="{FF2B5EF4-FFF2-40B4-BE49-F238E27FC236}">
                <a16:creationId xmlns:a16="http://schemas.microsoft.com/office/drawing/2014/main" id="{2B324444-FFA2-3B91-8773-573A1D485DE5}"/>
              </a:ext>
            </a:extLst>
          </p:cNvPr>
          <p:cNvSpPr>
            <a:spLocks noGrp="1"/>
          </p:cNvSpPr>
          <p:nvPr>
            <p:ph type="sldNum" sz="quarter" idx="12"/>
          </p:nvPr>
        </p:nvSpPr>
        <p:spPr>
          <a:xfrm>
            <a:off x="8631362" y="6494103"/>
            <a:ext cx="512638" cy="365125"/>
          </a:xfrm>
        </p:spPr>
        <p:txBody>
          <a:bodyPr/>
          <a:lstStyle/>
          <a:p>
            <a:fld id="{6BA844FC-6DBB-47AC-8FF6-2A019533C093}" type="slidenum">
              <a:rPr kumimoji="1" lang="ja-JP" altLang="en-US" smtClean="0">
                <a:solidFill>
                  <a:schemeClr val="tx1"/>
                </a:solidFill>
              </a:rPr>
              <a:t>32</a:t>
            </a:fld>
            <a:endParaRPr kumimoji="1" lang="ja-JP" altLang="en-US" dirty="0">
              <a:solidFill>
                <a:schemeClr val="tx1"/>
              </a:solidFill>
            </a:endParaRPr>
          </a:p>
        </p:txBody>
      </p:sp>
      <p:sp>
        <p:nvSpPr>
          <p:cNvPr id="3" name="テキスト ボックス 2">
            <a:extLst>
              <a:ext uri="{FF2B5EF4-FFF2-40B4-BE49-F238E27FC236}">
                <a16:creationId xmlns:a16="http://schemas.microsoft.com/office/drawing/2014/main" id="{12252DBE-4873-3FC9-D25B-CD5E12787D76}"/>
              </a:ext>
            </a:extLst>
          </p:cNvPr>
          <p:cNvSpPr txBox="1"/>
          <p:nvPr/>
        </p:nvSpPr>
        <p:spPr>
          <a:xfrm>
            <a:off x="266282" y="930954"/>
            <a:ext cx="8208000" cy="120032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クロス集計①（前回と同じ項目のクロス集計）</a:t>
            </a:r>
          </a:p>
          <a:p>
            <a:r>
              <a:rPr lang="ja-JP" altLang="en-US" dirty="0">
                <a:latin typeface="メイリオ" panose="020B0604030504040204" pitchFamily="50" charset="-128"/>
                <a:ea typeface="メイリオ" panose="020B0604030504040204" pitchFamily="50" charset="-128"/>
              </a:rPr>
              <a:t>　要介護状態となっても住み慣れた地域で自分らしい暮らしを続けるために、日々の充実感、地域での暮らしの安心感、社会参加がどのように関係しているのか確認する。</a:t>
            </a:r>
          </a:p>
        </p:txBody>
      </p:sp>
      <p:sp>
        <p:nvSpPr>
          <p:cNvPr id="17" name="テキスト ボックス 16">
            <a:extLst>
              <a:ext uri="{FF2B5EF4-FFF2-40B4-BE49-F238E27FC236}">
                <a16:creationId xmlns:a16="http://schemas.microsoft.com/office/drawing/2014/main" id="{22C2DD14-C68E-4A58-29C1-AD29009BCBDC}"/>
              </a:ext>
            </a:extLst>
          </p:cNvPr>
          <p:cNvSpPr txBox="1"/>
          <p:nvPr/>
        </p:nvSpPr>
        <p:spPr>
          <a:xfrm>
            <a:off x="266282" y="4163484"/>
            <a:ext cx="8208000" cy="1477328"/>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クロス集計②（今回から追加したクロス集計）</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要介護状態となっても住み慣れた地域で自分らしい暮らしを続けるために、介護者と利用している介護サービスについての考え方、要介護度の変化と健康づくりへの取り組み状況や趣味などの集いへの参加状況がどのように関係しているのか確認する。</a:t>
            </a:r>
            <a:endParaRPr lang="en-US" altLang="ja-JP" b="1" dirty="0">
              <a:latin typeface="メイリオ" panose="020B0604030504040204" pitchFamily="50" charset="-128"/>
              <a:ea typeface="メイリオ" panose="020B0604030504040204" pitchFamily="50" charset="-128"/>
            </a:endParaRPr>
          </a:p>
        </p:txBody>
      </p:sp>
      <p:grpSp>
        <p:nvGrpSpPr>
          <p:cNvPr id="36" name="グループ化 35">
            <a:extLst>
              <a:ext uri="{FF2B5EF4-FFF2-40B4-BE49-F238E27FC236}">
                <a16:creationId xmlns:a16="http://schemas.microsoft.com/office/drawing/2014/main" id="{CDD0DA08-0D52-5F32-5D15-C3AC69133760}"/>
              </a:ext>
            </a:extLst>
          </p:cNvPr>
          <p:cNvGrpSpPr/>
          <p:nvPr/>
        </p:nvGrpSpPr>
        <p:grpSpPr>
          <a:xfrm>
            <a:off x="572020" y="5746553"/>
            <a:ext cx="7827469" cy="765594"/>
            <a:chOff x="587337" y="5727475"/>
            <a:chExt cx="7827469" cy="765594"/>
          </a:xfrm>
        </p:grpSpPr>
        <p:sp>
          <p:nvSpPr>
            <p:cNvPr id="18" name="楕円 17">
              <a:extLst>
                <a:ext uri="{FF2B5EF4-FFF2-40B4-BE49-F238E27FC236}">
                  <a16:creationId xmlns:a16="http://schemas.microsoft.com/office/drawing/2014/main" id="{04CB7EDB-A258-E1B8-4527-BDC52D0ADEEE}"/>
                </a:ext>
              </a:extLst>
            </p:cNvPr>
            <p:cNvSpPr/>
            <p:nvPr/>
          </p:nvSpPr>
          <p:spPr>
            <a:xfrm>
              <a:off x="4811959" y="5785782"/>
              <a:ext cx="1703040" cy="66702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要介護</a:t>
              </a: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（要支援）度の変化</a:t>
              </a:r>
            </a:p>
          </p:txBody>
        </p:sp>
        <p:sp>
          <p:nvSpPr>
            <p:cNvPr id="19" name="楕円 18">
              <a:extLst>
                <a:ext uri="{FF2B5EF4-FFF2-40B4-BE49-F238E27FC236}">
                  <a16:creationId xmlns:a16="http://schemas.microsoft.com/office/drawing/2014/main" id="{E98C4F94-824F-3769-B050-7158CB2FBEAB}"/>
                </a:ext>
              </a:extLst>
            </p:cNvPr>
            <p:cNvSpPr/>
            <p:nvPr/>
          </p:nvSpPr>
          <p:spPr>
            <a:xfrm>
              <a:off x="7249573" y="5789381"/>
              <a:ext cx="1165233" cy="6147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多様な</a:t>
              </a: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社会参加</a:t>
              </a:r>
            </a:p>
          </p:txBody>
        </p:sp>
        <p:sp>
          <p:nvSpPr>
            <p:cNvPr id="20" name="楕円 19">
              <a:extLst>
                <a:ext uri="{FF2B5EF4-FFF2-40B4-BE49-F238E27FC236}">
                  <a16:creationId xmlns:a16="http://schemas.microsoft.com/office/drawing/2014/main" id="{F48558DF-D71D-DE90-B17E-1B683DDC2755}"/>
                </a:ext>
              </a:extLst>
            </p:cNvPr>
            <p:cNvSpPr/>
            <p:nvPr/>
          </p:nvSpPr>
          <p:spPr>
            <a:xfrm>
              <a:off x="587337" y="5727475"/>
              <a:ext cx="1356527" cy="7475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rPr>
                <a:t>主な介護者</a:t>
              </a:r>
              <a:endParaRPr kumimoji="1" lang="ja-JP" altLang="en-US" sz="1200" b="1" dirty="0">
                <a:latin typeface="メイリオ" panose="020B0604030504040204" pitchFamily="50" charset="-128"/>
                <a:ea typeface="メイリオ" panose="020B0604030504040204" pitchFamily="50" charset="-128"/>
              </a:endParaRPr>
            </a:p>
          </p:txBody>
        </p:sp>
        <p:cxnSp>
          <p:nvCxnSpPr>
            <p:cNvPr id="22" name="直線矢印コネクタ 21">
              <a:extLst>
                <a:ext uri="{FF2B5EF4-FFF2-40B4-BE49-F238E27FC236}">
                  <a16:creationId xmlns:a16="http://schemas.microsoft.com/office/drawing/2014/main" id="{D84145E8-C49C-D84E-FCEF-77DCAC2EEE20}"/>
                </a:ext>
              </a:extLst>
            </p:cNvPr>
            <p:cNvCxnSpPr/>
            <p:nvPr/>
          </p:nvCxnSpPr>
          <p:spPr>
            <a:xfrm>
              <a:off x="6585357" y="6096735"/>
              <a:ext cx="576000" cy="0"/>
            </a:xfrm>
            <a:prstGeom prst="straightConnector1">
              <a:avLst/>
            </a:prstGeom>
            <a:ln w="57150">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D11C8D29-9090-4C71-D779-257169FCEE6B}"/>
                </a:ext>
              </a:extLst>
            </p:cNvPr>
            <p:cNvCxnSpPr/>
            <p:nvPr/>
          </p:nvCxnSpPr>
          <p:spPr>
            <a:xfrm>
              <a:off x="2048476" y="6098125"/>
              <a:ext cx="576000" cy="0"/>
            </a:xfrm>
            <a:prstGeom prst="straightConnector1">
              <a:avLst/>
            </a:prstGeom>
            <a:ln w="57150">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 name="楕円 23">
              <a:extLst>
                <a:ext uri="{FF2B5EF4-FFF2-40B4-BE49-F238E27FC236}">
                  <a16:creationId xmlns:a16="http://schemas.microsoft.com/office/drawing/2014/main" id="{EE96F2EB-66F2-F10F-F467-BEB1C0685DB7}"/>
                </a:ext>
              </a:extLst>
            </p:cNvPr>
            <p:cNvSpPr/>
            <p:nvPr/>
          </p:nvSpPr>
          <p:spPr>
            <a:xfrm>
              <a:off x="2753381" y="5745519"/>
              <a:ext cx="1703040" cy="7475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介護サービス</a:t>
              </a:r>
            </a:p>
          </p:txBody>
        </p:sp>
      </p:grpSp>
      <p:grpSp>
        <p:nvGrpSpPr>
          <p:cNvPr id="35" name="グループ化 34">
            <a:extLst>
              <a:ext uri="{FF2B5EF4-FFF2-40B4-BE49-F238E27FC236}">
                <a16:creationId xmlns:a16="http://schemas.microsoft.com/office/drawing/2014/main" id="{63637A4C-D638-4182-7AAC-632F210A420D}"/>
              </a:ext>
            </a:extLst>
          </p:cNvPr>
          <p:cNvGrpSpPr/>
          <p:nvPr/>
        </p:nvGrpSpPr>
        <p:grpSpPr>
          <a:xfrm>
            <a:off x="1681584" y="2196542"/>
            <a:ext cx="5616000" cy="1517810"/>
            <a:chOff x="1681584" y="1698290"/>
            <a:chExt cx="5616000" cy="1517810"/>
          </a:xfrm>
        </p:grpSpPr>
        <p:sp>
          <p:nvSpPr>
            <p:cNvPr id="11" name="楕円 10">
              <a:extLst>
                <a:ext uri="{FF2B5EF4-FFF2-40B4-BE49-F238E27FC236}">
                  <a16:creationId xmlns:a16="http://schemas.microsoft.com/office/drawing/2014/main" id="{60556635-B4EE-22A3-8C55-BA05E93AF8D8}"/>
                </a:ext>
              </a:extLst>
            </p:cNvPr>
            <p:cNvSpPr/>
            <p:nvPr/>
          </p:nvSpPr>
          <p:spPr>
            <a:xfrm>
              <a:off x="1681584" y="2475820"/>
              <a:ext cx="1872000" cy="74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rPr>
                <a:t>日々の充実感</a:t>
              </a:r>
            </a:p>
          </p:txBody>
        </p:sp>
        <p:sp>
          <p:nvSpPr>
            <p:cNvPr id="14" name="楕円 13">
              <a:extLst>
                <a:ext uri="{FF2B5EF4-FFF2-40B4-BE49-F238E27FC236}">
                  <a16:creationId xmlns:a16="http://schemas.microsoft.com/office/drawing/2014/main" id="{3AF7DCB3-8A4F-DDE1-311C-E75BC37C2B10}"/>
                </a:ext>
              </a:extLst>
            </p:cNvPr>
            <p:cNvSpPr/>
            <p:nvPr/>
          </p:nvSpPr>
          <p:spPr>
            <a:xfrm>
              <a:off x="3553584" y="1698290"/>
              <a:ext cx="1872000" cy="74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rPr>
                <a:t>地域での</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暮らしの</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安心感</a:t>
              </a:r>
            </a:p>
          </p:txBody>
        </p:sp>
        <p:sp>
          <p:nvSpPr>
            <p:cNvPr id="15" name="楕円 14">
              <a:extLst>
                <a:ext uri="{FF2B5EF4-FFF2-40B4-BE49-F238E27FC236}">
                  <a16:creationId xmlns:a16="http://schemas.microsoft.com/office/drawing/2014/main" id="{9411734A-9015-582F-A48D-2BDD7F88D61F}"/>
                </a:ext>
              </a:extLst>
            </p:cNvPr>
            <p:cNvSpPr/>
            <p:nvPr/>
          </p:nvSpPr>
          <p:spPr>
            <a:xfrm>
              <a:off x="5425584" y="2447789"/>
              <a:ext cx="1872000" cy="74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rPr>
                <a:t>多様な</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社会参加</a:t>
              </a:r>
            </a:p>
          </p:txBody>
        </p:sp>
        <p:cxnSp>
          <p:nvCxnSpPr>
            <p:cNvPr id="25" name="直線矢印コネクタ 24">
              <a:extLst>
                <a:ext uri="{FF2B5EF4-FFF2-40B4-BE49-F238E27FC236}">
                  <a16:creationId xmlns:a16="http://schemas.microsoft.com/office/drawing/2014/main" id="{5EA0F2FD-A3DA-B90C-6089-3AFD22C942DE}"/>
                </a:ext>
              </a:extLst>
            </p:cNvPr>
            <p:cNvCxnSpPr/>
            <p:nvPr/>
          </p:nvCxnSpPr>
          <p:spPr>
            <a:xfrm>
              <a:off x="3589584" y="2853237"/>
              <a:ext cx="1800000" cy="0"/>
            </a:xfrm>
            <a:prstGeom prst="straightConnector1">
              <a:avLst/>
            </a:prstGeom>
            <a:ln w="57150">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D5105AA6-8B42-84DA-FF50-A00A26F4BD20}"/>
                </a:ext>
              </a:extLst>
            </p:cNvPr>
            <p:cNvCxnSpPr>
              <a:cxnSpLocks/>
            </p:cNvCxnSpPr>
            <p:nvPr/>
          </p:nvCxnSpPr>
          <p:spPr>
            <a:xfrm>
              <a:off x="5549555" y="2099817"/>
              <a:ext cx="634401" cy="305637"/>
            </a:xfrm>
            <a:prstGeom prst="straightConnector1">
              <a:avLst/>
            </a:prstGeom>
            <a:ln w="57150">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a:extLst>
                <a:ext uri="{FF2B5EF4-FFF2-40B4-BE49-F238E27FC236}">
                  <a16:creationId xmlns:a16="http://schemas.microsoft.com/office/drawing/2014/main" id="{F3488639-2D0B-6E1B-5EF3-A72BB20413AA}"/>
                </a:ext>
              </a:extLst>
            </p:cNvPr>
            <p:cNvCxnSpPr>
              <a:cxnSpLocks/>
            </p:cNvCxnSpPr>
            <p:nvPr/>
          </p:nvCxnSpPr>
          <p:spPr>
            <a:xfrm flipH="1">
              <a:off x="2796013" y="2096111"/>
              <a:ext cx="633600" cy="306000"/>
            </a:xfrm>
            <a:prstGeom prst="straightConnector1">
              <a:avLst/>
            </a:prstGeom>
            <a:ln w="57150">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68917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9AECDA-026C-FF17-A95D-683B24C0C88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876FCD1-2C5A-6A16-2E1C-893444B0FF2C}"/>
              </a:ext>
            </a:extLst>
          </p:cNvPr>
          <p:cNvSpPr txBox="1"/>
          <p:nvPr/>
        </p:nvSpPr>
        <p:spPr>
          <a:xfrm>
            <a:off x="0" y="150358"/>
            <a:ext cx="7020000" cy="584775"/>
          </a:xfrm>
          <a:prstGeom prst="rect">
            <a:avLst/>
          </a:prstGeom>
          <a:noFill/>
        </p:spPr>
        <p:txBody>
          <a:bodyPr wrap="square" rtlCol="0">
            <a:spAutoFit/>
          </a:bodyPr>
          <a:lstStyle/>
          <a:p>
            <a:pPr lvl="0"/>
            <a:r>
              <a:rPr lang="en-US" altLang="ja-JP" sz="3200" b="1" dirty="0">
                <a:solidFill>
                  <a:prstClr val="black"/>
                </a:solidFill>
                <a:latin typeface="メイリオ" panose="020B0604030504040204" pitchFamily="50" charset="-128"/>
                <a:ea typeface="メイリオ" panose="020B0604030504040204" pitchFamily="50" charset="-128"/>
              </a:rPr>
              <a:t>【</a:t>
            </a:r>
            <a:r>
              <a:rPr lang="ja-JP" altLang="en-US" sz="3200" b="1" dirty="0">
                <a:solidFill>
                  <a:prstClr val="black"/>
                </a:solidFill>
                <a:latin typeface="メイリオ" panose="020B0604030504040204" pitchFamily="50" charset="-128"/>
                <a:ea typeface="メイリオ" panose="020B0604030504040204" pitchFamily="50" charset="-128"/>
              </a:rPr>
              <a:t>クロス集計項目</a:t>
            </a:r>
            <a:r>
              <a:rPr lang="en-US" altLang="ja-JP" sz="3200" b="1" dirty="0">
                <a:solidFill>
                  <a:prstClr val="black"/>
                </a:solidFill>
                <a:latin typeface="メイリオ" panose="020B0604030504040204" pitchFamily="50" charset="-128"/>
                <a:ea typeface="メイリオ" panose="020B0604030504040204" pitchFamily="50" charset="-128"/>
              </a:rPr>
              <a:t>】</a:t>
            </a:r>
          </a:p>
        </p:txBody>
      </p:sp>
      <p:sp>
        <p:nvSpPr>
          <p:cNvPr id="13" name="スライド番号プレースホルダー 12">
            <a:extLst>
              <a:ext uri="{FF2B5EF4-FFF2-40B4-BE49-F238E27FC236}">
                <a16:creationId xmlns:a16="http://schemas.microsoft.com/office/drawing/2014/main" id="{A6059B13-04E9-BCD5-191D-FC253ABD6457}"/>
              </a:ext>
            </a:extLst>
          </p:cNvPr>
          <p:cNvSpPr>
            <a:spLocks noGrp="1"/>
          </p:cNvSpPr>
          <p:nvPr>
            <p:ph type="sldNum" sz="quarter" idx="12"/>
          </p:nvPr>
        </p:nvSpPr>
        <p:spPr>
          <a:xfrm>
            <a:off x="8628563" y="6492875"/>
            <a:ext cx="512638" cy="365125"/>
          </a:xfrm>
        </p:spPr>
        <p:txBody>
          <a:bodyPr/>
          <a:lstStyle/>
          <a:p>
            <a:fld id="{6BA844FC-6DBB-47AC-8FF6-2A019533C093}" type="slidenum">
              <a:rPr kumimoji="1" lang="ja-JP" altLang="en-US" smtClean="0">
                <a:solidFill>
                  <a:schemeClr val="tx1"/>
                </a:solidFill>
              </a:rPr>
              <a:t>33</a:t>
            </a:fld>
            <a:endParaRPr kumimoji="1" lang="ja-JP" altLang="en-US" dirty="0">
              <a:solidFill>
                <a:schemeClr val="tx1"/>
              </a:solidFill>
            </a:endParaRPr>
          </a:p>
        </p:txBody>
      </p:sp>
      <p:sp>
        <p:nvSpPr>
          <p:cNvPr id="2" name="楕円 1">
            <a:extLst>
              <a:ext uri="{FF2B5EF4-FFF2-40B4-BE49-F238E27FC236}">
                <a16:creationId xmlns:a16="http://schemas.microsoft.com/office/drawing/2014/main" id="{A8FD87C2-3E42-1A19-41C3-0E89543A1B4F}"/>
              </a:ext>
            </a:extLst>
          </p:cNvPr>
          <p:cNvSpPr/>
          <p:nvPr/>
        </p:nvSpPr>
        <p:spPr>
          <a:xfrm>
            <a:off x="279749" y="1350332"/>
            <a:ext cx="2305859" cy="9778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問</a:t>
            </a:r>
            <a:r>
              <a:rPr lang="en-US" altLang="ja-JP" sz="1200" b="1" dirty="0">
                <a:latin typeface="メイリオ" panose="020B0604030504040204" pitchFamily="50" charset="-128"/>
                <a:ea typeface="メイリオ" panose="020B0604030504040204" pitchFamily="50" charset="-128"/>
              </a:rPr>
              <a:t>23】</a:t>
            </a: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日々の充実感</a:t>
            </a:r>
          </a:p>
        </p:txBody>
      </p:sp>
      <p:sp>
        <p:nvSpPr>
          <p:cNvPr id="5" name="楕円 4">
            <a:extLst>
              <a:ext uri="{FF2B5EF4-FFF2-40B4-BE49-F238E27FC236}">
                <a16:creationId xmlns:a16="http://schemas.microsoft.com/office/drawing/2014/main" id="{5BBA738A-F8ED-2D36-395F-A62E762C5EAF}"/>
              </a:ext>
            </a:extLst>
          </p:cNvPr>
          <p:cNvSpPr/>
          <p:nvPr/>
        </p:nvSpPr>
        <p:spPr>
          <a:xfrm>
            <a:off x="333250" y="2714638"/>
            <a:ext cx="2232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問</a:t>
            </a:r>
            <a:r>
              <a:rPr kumimoji="1" lang="en-US" altLang="ja-JP" sz="1200" b="1" dirty="0">
                <a:latin typeface="メイリオ" panose="020B0604030504040204" pitchFamily="50" charset="-128"/>
                <a:ea typeface="メイリオ" panose="020B0604030504040204" pitchFamily="50" charset="-128"/>
              </a:rPr>
              <a:t>33】</a:t>
            </a:r>
          </a:p>
          <a:p>
            <a:pPr algn="ctr"/>
            <a:r>
              <a:rPr kumimoji="1" lang="ja-JP" altLang="en-US" sz="1200" b="1" dirty="0">
                <a:latin typeface="メイリオ" panose="020B0604030504040204" pitchFamily="50" charset="-128"/>
                <a:ea typeface="メイリオ" panose="020B0604030504040204" pitchFamily="50" charset="-128"/>
              </a:rPr>
              <a:t>地域での</a:t>
            </a: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暮らしの</a:t>
            </a:r>
            <a:r>
              <a:rPr kumimoji="1" lang="ja-JP" altLang="en-US" sz="1200" b="1" dirty="0">
                <a:latin typeface="メイリオ" panose="020B0604030504040204" pitchFamily="50" charset="-128"/>
                <a:ea typeface="メイリオ" panose="020B0604030504040204" pitchFamily="50" charset="-128"/>
              </a:rPr>
              <a:t>安心感</a:t>
            </a:r>
          </a:p>
        </p:txBody>
      </p:sp>
      <p:sp>
        <p:nvSpPr>
          <p:cNvPr id="9" name="楕円 8">
            <a:extLst>
              <a:ext uri="{FF2B5EF4-FFF2-40B4-BE49-F238E27FC236}">
                <a16:creationId xmlns:a16="http://schemas.microsoft.com/office/drawing/2014/main" id="{F8D06B00-B93A-BEEB-A61B-59421A31F132}"/>
              </a:ext>
            </a:extLst>
          </p:cNvPr>
          <p:cNvSpPr/>
          <p:nvPr/>
        </p:nvSpPr>
        <p:spPr>
          <a:xfrm>
            <a:off x="441145" y="4671013"/>
            <a:ext cx="1983066" cy="7475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問</a:t>
            </a:r>
            <a:r>
              <a:rPr lang="en-US" altLang="ja-JP" sz="1200" b="1" dirty="0">
                <a:latin typeface="メイリオ" panose="020B0604030504040204" pitchFamily="50" charset="-128"/>
                <a:ea typeface="メイリオ" panose="020B0604030504040204" pitchFamily="50" charset="-128"/>
              </a:rPr>
              <a:t>8-2】</a:t>
            </a:r>
          </a:p>
          <a:p>
            <a:pPr algn="ctr"/>
            <a:r>
              <a:rPr lang="ja-JP" altLang="en-US" sz="1200" b="1" dirty="0">
                <a:latin typeface="メイリオ" panose="020B0604030504040204" pitchFamily="50" charset="-128"/>
                <a:ea typeface="メイリオ" panose="020B0604030504040204" pitchFamily="50" charset="-128"/>
              </a:rPr>
              <a:t>主な介護者</a:t>
            </a:r>
            <a:endParaRPr kumimoji="1" lang="ja-JP" altLang="en-US" sz="1200" b="1" dirty="0">
              <a:latin typeface="メイリオ" panose="020B0604030504040204" pitchFamily="50" charset="-128"/>
              <a:ea typeface="メイリオ" panose="020B0604030504040204" pitchFamily="50" charset="-128"/>
            </a:endParaRPr>
          </a:p>
        </p:txBody>
      </p:sp>
      <p:sp>
        <p:nvSpPr>
          <p:cNvPr id="10" name="楕円 9">
            <a:extLst>
              <a:ext uri="{FF2B5EF4-FFF2-40B4-BE49-F238E27FC236}">
                <a16:creationId xmlns:a16="http://schemas.microsoft.com/office/drawing/2014/main" id="{82711D49-DA9F-4CE5-63BB-AEC151CAFC92}"/>
              </a:ext>
            </a:extLst>
          </p:cNvPr>
          <p:cNvSpPr/>
          <p:nvPr/>
        </p:nvSpPr>
        <p:spPr>
          <a:xfrm>
            <a:off x="333250" y="5539120"/>
            <a:ext cx="2232000" cy="108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問９</a:t>
            </a:r>
            <a:r>
              <a:rPr kumimoji="1" lang="en-US" altLang="ja-JP" sz="1200" b="1" dirty="0">
                <a:latin typeface="メイリオ" panose="020B0604030504040204" pitchFamily="50" charset="-128"/>
                <a:ea typeface="メイリオ" panose="020B0604030504040204" pitchFamily="50" charset="-128"/>
              </a:rPr>
              <a:t>】</a:t>
            </a:r>
          </a:p>
          <a:p>
            <a:pPr algn="ctr"/>
            <a:r>
              <a:rPr kumimoji="1" lang="ja-JP" altLang="en-US" sz="1200" b="1" dirty="0">
                <a:latin typeface="メイリオ" panose="020B0604030504040204" pitchFamily="50" charset="-128"/>
                <a:ea typeface="メイリオ" panose="020B0604030504040204" pitchFamily="50" charset="-128"/>
              </a:rPr>
              <a:t>要介護（要支援）度の変化</a:t>
            </a:r>
          </a:p>
        </p:txBody>
      </p:sp>
      <p:sp>
        <p:nvSpPr>
          <p:cNvPr id="14" name="テキスト ボックス 13">
            <a:extLst>
              <a:ext uri="{FF2B5EF4-FFF2-40B4-BE49-F238E27FC236}">
                <a16:creationId xmlns:a16="http://schemas.microsoft.com/office/drawing/2014/main" id="{98A7EB72-B062-4058-1690-B51326429685}"/>
              </a:ext>
            </a:extLst>
          </p:cNvPr>
          <p:cNvSpPr txBox="1"/>
          <p:nvPr/>
        </p:nvSpPr>
        <p:spPr>
          <a:xfrm>
            <a:off x="341317" y="793287"/>
            <a:ext cx="5848468" cy="369332"/>
          </a:xfrm>
          <a:prstGeom prst="rect">
            <a:avLst/>
          </a:prstGeom>
          <a:noFill/>
        </p:spPr>
        <p:txBody>
          <a:bodyPr wrap="square" rtlCol="0">
            <a:spAutoFit/>
          </a:bodyPr>
          <a:lstStyle/>
          <a:p>
            <a:r>
              <a:rPr lang="ja-JP" altLang="en-US" b="1" dirty="0"/>
              <a:t>＜</a:t>
            </a:r>
            <a:r>
              <a:rPr kumimoji="1" lang="ja-JP" altLang="en-US" b="1" dirty="0"/>
              <a:t>クロス集計①＞（前回と同じ項目</a:t>
            </a:r>
            <a:r>
              <a:rPr lang="ja-JP" altLang="en-US" b="1" dirty="0"/>
              <a:t>のクロス集計）</a:t>
            </a:r>
            <a:endParaRPr lang="en-US" altLang="ja-JP" b="1" dirty="0"/>
          </a:p>
        </p:txBody>
      </p:sp>
      <p:sp>
        <p:nvSpPr>
          <p:cNvPr id="15" name="テキスト ボックス 14">
            <a:extLst>
              <a:ext uri="{FF2B5EF4-FFF2-40B4-BE49-F238E27FC236}">
                <a16:creationId xmlns:a16="http://schemas.microsoft.com/office/drawing/2014/main" id="{CCAA3BB6-AD4A-8F81-5EC4-16DA351A4F3D}"/>
              </a:ext>
            </a:extLst>
          </p:cNvPr>
          <p:cNvSpPr txBox="1"/>
          <p:nvPr/>
        </p:nvSpPr>
        <p:spPr>
          <a:xfrm>
            <a:off x="341316" y="4181125"/>
            <a:ext cx="5452331" cy="369332"/>
          </a:xfrm>
          <a:prstGeom prst="rect">
            <a:avLst/>
          </a:prstGeom>
          <a:noFill/>
        </p:spPr>
        <p:txBody>
          <a:bodyPr wrap="square" rtlCol="0">
            <a:spAutoFit/>
          </a:bodyPr>
          <a:lstStyle/>
          <a:p>
            <a:r>
              <a:rPr lang="ja-JP" altLang="en-US" b="1" dirty="0"/>
              <a:t>＜クロス集計②＞（</a:t>
            </a:r>
            <a:r>
              <a:rPr kumimoji="1" lang="ja-JP" altLang="en-US" b="1" dirty="0"/>
              <a:t>今回から追加した</a:t>
            </a:r>
            <a:r>
              <a:rPr lang="ja-JP" altLang="en-US" b="1" dirty="0"/>
              <a:t>クロス集計）</a:t>
            </a:r>
            <a:endParaRPr lang="en-US" altLang="ja-JP" b="1" dirty="0"/>
          </a:p>
        </p:txBody>
      </p:sp>
      <p:sp>
        <p:nvSpPr>
          <p:cNvPr id="16" name="乗算記号 15">
            <a:extLst>
              <a:ext uri="{FF2B5EF4-FFF2-40B4-BE49-F238E27FC236}">
                <a16:creationId xmlns:a16="http://schemas.microsoft.com/office/drawing/2014/main" id="{4D9D67AF-0D6F-578E-B916-EB48DF829441}"/>
              </a:ext>
            </a:extLst>
          </p:cNvPr>
          <p:cNvSpPr/>
          <p:nvPr/>
        </p:nvSpPr>
        <p:spPr>
          <a:xfrm>
            <a:off x="2630351" y="1479241"/>
            <a:ext cx="720000" cy="720000"/>
          </a:xfrm>
          <a:prstGeom prst="mathMultiply">
            <a:avLst>
              <a:gd name="adj1" fmla="val 12216"/>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記号 16">
            <a:extLst>
              <a:ext uri="{FF2B5EF4-FFF2-40B4-BE49-F238E27FC236}">
                <a16:creationId xmlns:a16="http://schemas.microsoft.com/office/drawing/2014/main" id="{1C17B94F-96A3-59C3-840F-4A9FE0BA187E}"/>
              </a:ext>
            </a:extLst>
          </p:cNvPr>
          <p:cNvSpPr/>
          <p:nvPr/>
        </p:nvSpPr>
        <p:spPr>
          <a:xfrm>
            <a:off x="2630351" y="2900325"/>
            <a:ext cx="720000" cy="720000"/>
          </a:xfrm>
          <a:prstGeom prst="mathMultiply">
            <a:avLst>
              <a:gd name="adj1" fmla="val 12216"/>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乗算記号 17">
            <a:extLst>
              <a:ext uri="{FF2B5EF4-FFF2-40B4-BE49-F238E27FC236}">
                <a16:creationId xmlns:a16="http://schemas.microsoft.com/office/drawing/2014/main" id="{8C4D5AA8-AC81-3DC9-0F18-2BB7578AB1C1}"/>
              </a:ext>
            </a:extLst>
          </p:cNvPr>
          <p:cNvSpPr/>
          <p:nvPr/>
        </p:nvSpPr>
        <p:spPr>
          <a:xfrm>
            <a:off x="2630354" y="5719120"/>
            <a:ext cx="720000" cy="720000"/>
          </a:xfrm>
          <a:prstGeom prst="mathMultiply">
            <a:avLst>
              <a:gd name="adj1" fmla="val 12216"/>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乗算記号 18">
            <a:extLst>
              <a:ext uri="{FF2B5EF4-FFF2-40B4-BE49-F238E27FC236}">
                <a16:creationId xmlns:a16="http://schemas.microsoft.com/office/drawing/2014/main" id="{B5EAE7B5-FE01-9057-72F1-A779359319B2}"/>
              </a:ext>
            </a:extLst>
          </p:cNvPr>
          <p:cNvSpPr/>
          <p:nvPr/>
        </p:nvSpPr>
        <p:spPr>
          <a:xfrm>
            <a:off x="2630354" y="4687654"/>
            <a:ext cx="720000" cy="720000"/>
          </a:xfrm>
          <a:prstGeom prst="mathMultiply">
            <a:avLst>
              <a:gd name="adj1" fmla="val 12216"/>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82C870B8-FB29-AD58-736B-E92C0CBF6195}"/>
              </a:ext>
            </a:extLst>
          </p:cNvPr>
          <p:cNvSpPr/>
          <p:nvPr/>
        </p:nvSpPr>
        <p:spPr>
          <a:xfrm>
            <a:off x="3480560" y="1237610"/>
            <a:ext cx="4796118" cy="12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kumimoji="1" lang="en-US" altLang="ja-JP" sz="1200" b="1" dirty="0">
                <a:solidFill>
                  <a:schemeClr val="tx1"/>
                </a:solidFill>
                <a:latin typeface="メイリオ" panose="020B0604030504040204" pitchFamily="50" charset="-128"/>
                <a:ea typeface="メイリオ" panose="020B0604030504040204" pitchFamily="50" charset="-128"/>
              </a:rPr>
              <a:t>16-1】</a:t>
            </a:r>
            <a:r>
              <a:rPr kumimoji="1" lang="ja-JP" altLang="en-US" sz="1200" b="1" dirty="0">
                <a:solidFill>
                  <a:schemeClr val="tx1"/>
                </a:solidFill>
                <a:latin typeface="メイリオ" panose="020B0604030504040204" pitchFamily="50" charset="-128"/>
                <a:ea typeface="メイリオ" panose="020B0604030504040204" pitchFamily="50" charset="-128"/>
              </a:rPr>
              <a:t>健康体操や趣味の集い等の参加状況</a:t>
            </a:r>
          </a:p>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 </a:t>
            </a:r>
            <a:r>
              <a:rPr kumimoji="1" lang="en-US" altLang="ja-JP" sz="1200" b="1" dirty="0">
                <a:solidFill>
                  <a:schemeClr val="tx1"/>
                </a:solidFill>
                <a:latin typeface="メイリオ" panose="020B0604030504040204" pitchFamily="50" charset="-128"/>
                <a:ea typeface="メイリオ" panose="020B0604030504040204" pitchFamily="50" charset="-128"/>
              </a:rPr>
              <a:t>24  】</a:t>
            </a:r>
            <a:r>
              <a:rPr kumimoji="1" lang="ja-JP" altLang="en-US" sz="1200" b="1" dirty="0">
                <a:solidFill>
                  <a:schemeClr val="tx1"/>
                </a:solidFill>
                <a:latin typeface="メイリオ" panose="020B0604030504040204" pitchFamily="50" charset="-128"/>
                <a:ea typeface="メイリオ" panose="020B0604030504040204" pitchFamily="50" charset="-128"/>
              </a:rPr>
              <a:t>生きがいを感じていること</a:t>
            </a:r>
          </a:p>
          <a:p>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問</a:t>
            </a:r>
            <a:r>
              <a:rPr lang="en-US" altLang="ja-JP" sz="1200" b="1" dirty="0">
                <a:solidFill>
                  <a:schemeClr val="tx1"/>
                </a:solidFill>
                <a:latin typeface="メイリオ" panose="020B0604030504040204" pitchFamily="50" charset="-128"/>
                <a:ea typeface="メイリオ" panose="020B0604030504040204" pitchFamily="50" charset="-128"/>
              </a:rPr>
              <a:t>31-1】</a:t>
            </a:r>
            <a:r>
              <a:rPr kumimoji="1" lang="ja-JP" altLang="en-US" sz="1200" b="1" dirty="0">
                <a:solidFill>
                  <a:schemeClr val="tx1"/>
                </a:solidFill>
                <a:latin typeface="メイリオ" panose="020B0604030504040204" pitchFamily="50" charset="-128"/>
                <a:ea typeface="メイリオ" panose="020B0604030504040204" pitchFamily="50" charset="-128"/>
              </a:rPr>
              <a:t>ボランティア活動への参加意向</a:t>
            </a:r>
          </a:p>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kumimoji="1" lang="en-US" altLang="ja-JP" sz="1200" b="1" dirty="0">
                <a:solidFill>
                  <a:schemeClr val="tx1"/>
                </a:solidFill>
                <a:latin typeface="メイリオ" panose="020B0604030504040204" pitchFamily="50" charset="-128"/>
                <a:ea typeface="メイリオ" panose="020B0604030504040204" pitchFamily="50" charset="-128"/>
              </a:rPr>
              <a:t>32-1】</a:t>
            </a:r>
            <a:r>
              <a:rPr kumimoji="1" lang="ja-JP" altLang="en-US" sz="1200" b="1" dirty="0">
                <a:solidFill>
                  <a:schemeClr val="tx1"/>
                </a:solidFill>
                <a:latin typeface="メイリオ" panose="020B0604030504040204" pitchFamily="50" charset="-128"/>
                <a:ea typeface="メイリオ" panose="020B0604030504040204" pitchFamily="50" charset="-128"/>
              </a:rPr>
              <a:t>自分で外出する目的と頻度</a:t>
            </a:r>
          </a:p>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lang="en-US" altLang="ja-JP" sz="1200" b="1" dirty="0">
                <a:solidFill>
                  <a:schemeClr val="bg1"/>
                </a:solidFill>
                <a:latin typeface="メイリオ" panose="020B0604030504040204" pitchFamily="50" charset="-128"/>
                <a:ea typeface="メイリオ" panose="020B0604030504040204" pitchFamily="50" charset="-128"/>
              </a:rPr>
              <a:t> </a:t>
            </a:r>
            <a:r>
              <a:rPr kumimoji="1" lang="en-US" altLang="ja-JP" sz="1200" b="1" dirty="0">
                <a:solidFill>
                  <a:schemeClr val="tx1"/>
                </a:solidFill>
                <a:latin typeface="メイリオ" panose="020B0604030504040204" pitchFamily="50" charset="-128"/>
                <a:ea typeface="メイリオ" panose="020B0604030504040204" pitchFamily="50" charset="-128"/>
              </a:rPr>
              <a:t>33  】</a:t>
            </a:r>
            <a:r>
              <a:rPr kumimoji="1" lang="ja-JP" altLang="en-US" sz="1200" b="1" dirty="0">
                <a:solidFill>
                  <a:schemeClr val="tx1"/>
                </a:solidFill>
                <a:latin typeface="メイリオ" panose="020B0604030504040204" pitchFamily="50" charset="-128"/>
                <a:ea typeface="メイリオ" panose="020B0604030504040204" pitchFamily="50" charset="-128"/>
              </a:rPr>
              <a:t>住んでいる地域での暮らしの安心</a:t>
            </a:r>
          </a:p>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 </a:t>
            </a:r>
            <a:r>
              <a:rPr kumimoji="1" lang="en-US" altLang="ja-JP" sz="1200" b="1" dirty="0">
                <a:solidFill>
                  <a:schemeClr val="tx1"/>
                </a:solidFill>
                <a:latin typeface="メイリオ" panose="020B0604030504040204" pitchFamily="50" charset="-128"/>
                <a:ea typeface="メイリオ" panose="020B0604030504040204" pitchFamily="50" charset="-128"/>
              </a:rPr>
              <a:t>34  】</a:t>
            </a:r>
            <a:r>
              <a:rPr kumimoji="1" lang="ja-JP" altLang="en-US" sz="1200" b="1" dirty="0">
                <a:solidFill>
                  <a:schemeClr val="tx1"/>
                </a:solidFill>
                <a:latin typeface="メイリオ" panose="020B0604030504040204" pitchFamily="50" charset="-128"/>
                <a:ea typeface="メイリオ" panose="020B0604030504040204" pitchFamily="50" charset="-128"/>
              </a:rPr>
              <a:t>困ったことや不安なことを相談できる相手</a:t>
            </a:r>
          </a:p>
        </p:txBody>
      </p:sp>
      <p:sp>
        <p:nvSpPr>
          <p:cNvPr id="22" name="正方形/長方形 21">
            <a:extLst>
              <a:ext uri="{FF2B5EF4-FFF2-40B4-BE49-F238E27FC236}">
                <a16:creationId xmlns:a16="http://schemas.microsoft.com/office/drawing/2014/main" id="{1FB77F4A-3AF1-41FF-E556-C7257DCBDE93}"/>
              </a:ext>
            </a:extLst>
          </p:cNvPr>
          <p:cNvSpPr/>
          <p:nvPr/>
        </p:nvSpPr>
        <p:spPr>
          <a:xfrm>
            <a:off x="3480559" y="2642698"/>
            <a:ext cx="5255999" cy="12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問</a:t>
            </a:r>
            <a:r>
              <a:rPr lang="en-US" altLang="ja-JP" sz="1200" b="1" dirty="0">
                <a:solidFill>
                  <a:schemeClr val="tx1"/>
                </a:solidFill>
                <a:latin typeface="メイリオ" panose="020B0604030504040204" pitchFamily="50" charset="-128"/>
                <a:ea typeface="メイリオ" panose="020B0604030504040204" pitchFamily="50" charset="-128"/>
              </a:rPr>
              <a:t>16-1】</a:t>
            </a:r>
            <a:r>
              <a:rPr kumimoji="1" lang="ja-JP" altLang="en-US" sz="1200" b="1" dirty="0">
                <a:solidFill>
                  <a:schemeClr val="tx1"/>
                </a:solidFill>
                <a:latin typeface="メイリオ" panose="020B0604030504040204" pitchFamily="50" charset="-128"/>
                <a:ea typeface="メイリオ" panose="020B0604030504040204" pitchFamily="50" charset="-128"/>
              </a:rPr>
              <a:t>健康体操や趣味の集い等の参加状況</a:t>
            </a:r>
          </a:p>
          <a:p>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問</a:t>
            </a:r>
            <a:r>
              <a:rPr lang="en-US" altLang="ja-JP" sz="1200" b="1" dirty="0">
                <a:solidFill>
                  <a:schemeClr val="bg1"/>
                </a:solidFill>
                <a:latin typeface="メイリオ" panose="020B0604030504040204" pitchFamily="50" charset="-128"/>
                <a:ea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rPr>
              <a:t>24  】</a:t>
            </a:r>
            <a:r>
              <a:rPr kumimoji="1" lang="ja-JP" altLang="en-US" sz="1200" b="1" dirty="0">
                <a:solidFill>
                  <a:schemeClr val="tx1"/>
                </a:solidFill>
                <a:latin typeface="メイリオ" panose="020B0604030504040204" pitchFamily="50" charset="-128"/>
                <a:ea typeface="メイリオ" panose="020B0604030504040204" pitchFamily="50" charset="-128"/>
              </a:rPr>
              <a:t>生きがいを感じていること</a:t>
            </a:r>
          </a:p>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kumimoji="1" lang="ja-JP" altLang="en-US" sz="1200" b="1" dirty="0">
                <a:solidFill>
                  <a:schemeClr val="bg1"/>
                </a:solidFill>
                <a:latin typeface="メイリオ" panose="020B0604030504040204" pitchFamily="50" charset="-128"/>
                <a:ea typeface="メイリオ" panose="020B0604030504040204" pitchFamily="50" charset="-128"/>
              </a:rPr>
              <a:t> </a:t>
            </a:r>
            <a:r>
              <a:rPr kumimoji="1" lang="en-US" altLang="ja-JP" sz="1200" b="1" dirty="0">
                <a:solidFill>
                  <a:schemeClr val="tx1"/>
                </a:solidFill>
                <a:latin typeface="メイリオ" panose="020B0604030504040204" pitchFamily="50" charset="-128"/>
                <a:ea typeface="メイリオ" panose="020B0604030504040204" pitchFamily="50" charset="-128"/>
              </a:rPr>
              <a:t>26</a:t>
            </a:r>
            <a:r>
              <a:rPr lang="en-US" altLang="ja-JP" sz="1200" b="1" dirty="0">
                <a:solidFill>
                  <a:schemeClr val="tx1"/>
                </a:solidFill>
                <a:latin typeface="メイリオ" panose="020B0604030504040204" pitchFamily="50" charset="-128"/>
                <a:ea typeface="メイリオ" panose="020B0604030504040204" pitchFamily="50" charset="-128"/>
              </a:rPr>
              <a:t>  </a:t>
            </a:r>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日常生活での不安や悩み</a:t>
            </a:r>
          </a:p>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lang="en-US" altLang="ja-JP" sz="1200" b="1" dirty="0">
                <a:solidFill>
                  <a:schemeClr val="bg1"/>
                </a:solidFill>
                <a:latin typeface="メイリオ" panose="020B0604030504040204" pitchFamily="50" charset="-128"/>
                <a:ea typeface="メイリオ" panose="020B0604030504040204" pitchFamily="50" charset="-128"/>
              </a:rPr>
              <a:t> </a:t>
            </a:r>
            <a:r>
              <a:rPr kumimoji="1" lang="en-US" altLang="ja-JP" sz="1200" b="1" dirty="0">
                <a:solidFill>
                  <a:schemeClr val="tx1"/>
                </a:solidFill>
                <a:latin typeface="メイリオ" panose="020B0604030504040204" pitchFamily="50" charset="-128"/>
                <a:ea typeface="メイリオ" panose="020B0604030504040204" pitchFamily="50" charset="-128"/>
              </a:rPr>
              <a:t>29</a:t>
            </a:r>
            <a:r>
              <a:rPr lang="en-US" altLang="ja-JP" sz="1200" b="1" dirty="0">
                <a:solidFill>
                  <a:schemeClr val="bg1"/>
                </a:solidFill>
                <a:latin typeface="メイリオ" panose="020B0604030504040204" pitchFamily="50" charset="-128"/>
                <a:ea typeface="メイリオ" panose="020B0604030504040204" pitchFamily="50" charset="-128"/>
              </a:rPr>
              <a:t>  </a:t>
            </a:r>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人生の最期を迎える時にどのような暮らしをおくりたいか</a:t>
            </a:r>
          </a:p>
          <a:p>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問</a:t>
            </a:r>
            <a:r>
              <a:rPr lang="en-US" altLang="ja-JP" sz="1200" b="1" dirty="0">
                <a:solidFill>
                  <a:schemeClr val="tx1"/>
                </a:solidFill>
                <a:latin typeface="メイリオ" panose="020B0604030504040204" pitchFamily="50" charset="-128"/>
                <a:ea typeface="メイリオ" panose="020B0604030504040204" pitchFamily="50" charset="-128"/>
              </a:rPr>
              <a:t>32-1】</a:t>
            </a:r>
            <a:r>
              <a:rPr kumimoji="1" lang="ja-JP" altLang="en-US" sz="1200" b="1" dirty="0">
                <a:solidFill>
                  <a:schemeClr val="tx1"/>
                </a:solidFill>
                <a:latin typeface="メイリオ" panose="020B0604030504040204" pitchFamily="50" charset="-128"/>
                <a:ea typeface="メイリオ" panose="020B0604030504040204" pitchFamily="50" charset="-128"/>
              </a:rPr>
              <a:t>自分で外出する目的と頻度</a:t>
            </a:r>
          </a:p>
          <a:p>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問 </a:t>
            </a:r>
            <a:r>
              <a:rPr lang="en-US" altLang="ja-JP" sz="1200" b="1" dirty="0">
                <a:solidFill>
                  <a:schemeClr val="tx1"/>
                </a:solidFill>
                <a:latin typeface="メイリオ" panose="020B0604030504040204" pitchFamily="50" charset="-128"/>
                <a:ea typeface="メイリオ" panose="020B0604030504040204" pitchFamily="50" charset="-128"/>
              </a:rPr>
              <a:t>34  】</a:t>
            </a:r>
            <a:r>
              <a:rPr kumimoji="1" lang="ja-JP" altLang="en-US" sz="1200" b="1" dirty="0">
                <a:solidFill>
                  <a:schemeClr val="tx1"/>
                </a:solidFill>
                <a:latin typeface="メイリオ" panose="020B0604030504040204" pitchFamily="50" charset="-128"/>
                <a:ea typeface="メイリオ" panose="020B0604030504040204" pitchFamily="50" charset="-128"/>
              </a:rPr>
              <a:t>困ったことや不安なことを相談できる相手</a:t>
            </a:r>
          </a:p>
        </p:txBody>
      </p:sp>
      <p:sp>
        <p:nvSpPr>
          <p:cNvPr id="23" name="正方形/長方形 22">
            <a:extLst>
              <a:ext uri="{FF2B5EF4-FFF2-40B4-BE49-F238E27FC236}">
                <a16:creationId xmlns:a16="http://schemas.microsoft.com/office/drawing/2014/main" id="{F857C60F-A30A-7D1B-2F18-906FA523ED0D}"/>
              </a:ext>
            </a:extLst>
          </p:cNvPr>
          <p:cNvSpPr/>
          <p:nvPr/>
        </p:nvSpPr>
        <p:spPr>
          <a:xfrm>
            <a:off x="3480563" y="4687654"/>
            <a:ext cx="5148000" cy="72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lang="en-US" altLang="ja-JP" sz="1200" b="1" dirty="0">
                <a:solidFill>
                  <a:schemeClr val="bg1"/>
                </a:solidFill>
                <a:latin typeface="メイリオ" panose="020B0604030504040204" pitchFamily="50" charset="-128"/>
                <a:ea typeface="メイリオ" panose="020B0604030504040204" pitchFamily="50" charset="-128"/>
              </a:rPr>
              <a:t> </a:t>
            </a:r>
            <a:r>
              <a:rPr kumimoji="1" lang="en-US" altLang="ja-JP" sz="1200" b="1" dirty="0">
                <a:solidFill>
                  <a:schemeClr val="tx1"/>
                </a:solidFill>
                <a:latin typeface="メイリオ" panose="020B0604030504040204" pitchFamily="50" charset="-128"/>
                <a:ea typeface="メイリオ" panose="020B0604030504040204" pitchFamily="50" charset="-128"/>
              </a:rPr>
              <a:t>12  】</a:t>
            </a:r>
            <a:r>
              <a:rPr kumimoji="1" lang="ja-JP" altLang="en-US" sz="1200" b="1" dirty="0">
                <a:solidFill>
                  <a:schemeClr val="tx1"/>
                </a:solidFill>
                <a:latin typeface="メイリオ" panose="020B0604030504040204" pitchFamily="50" charset="-128"/>
                <a:ea typeface="メイリオ" panose="020B0604030504040204" pitchFamily="50" charset="-128"/>
              </a:rPr>
              <a:t>利用している介護サービス</a:t>
            </a:r>
          </a:p>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lang="en-US" altLang="ja-JP" sz="1200" b="1" dirty="0">
                <a:solidFill>
                  <a:schemeClr val="bg1"/>
                </a:solidFill>
                <a:latin typeface="メイリオ" panose="020B0604030504040204" pitchFamily="50" charset="-128"/>
                <a:ea typeface="メイリオ" panose="020B0604030504040204" pitchFamily="50" charset="-128"/>
              </a:rPr>
              <a:t> </a:t>
            </a:r>
            <a:r>
              <a:rPr kumimoji="1" lang="en-US" altLang="ja-JP" sz="1200" b="1" dirty="0">
                <a:solidFill>
                  <a:schemeClr val="tx1"/>
                </a:solidFill>
                <a:latin typeface="メイリオ" panose="020B0604030504040204" pitchFamily="50" charset="-128"/>
                <a:ea typeface="メイリオ" panose="020B0604030504040204" pitchFamily="50" charset="-128"/>
              </a:rPr>
              <a:t>14</a:t>
            </a:r>
            <a:r>
              <a:rPr lang="en-US" altLang="ja-JP" sz="1200" b="1" dirty="0">
                <a:solidFill>
                  <a:schemeClr val="bg1"/>
                </a:solidFill>
                <a:latin typeface="メイリオ" panose="020B0604030504040204" pitchFamily="50" charset="-128"/>
                <a:ea typeface="メイリオ" panose="020B0604030504040204" pitchFamily="50" charset="-128"/>
              </a:rPr>
              <a:t>  </a:t>
            </a:r>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介護サービス利用に対しての考え方</a:t>
            </a:r>
          </a:p>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kumimoji="1" lang="en-US" altLang="ja-JP" sz="1200" b="1" dirty="0">
                <a:solidFill>
                  <a:schemeClr val="tx1"/>
                </a:solidFill>
                <a:latin typeface="メイリオ" panose="020B0604030504040204" pitchFamily="50" charset="-128"/>
                <a:ea typeface="メイリオ" panose="020B0604030504040204" pitchFamily="50" charset="-128"/>
              </a:rPr>
              <a:t>30-1】</a:t>
            </a:r>
            <a:r>
              <a:rPr kumimoji="1" lang="ja-JP" altLang="en-US" sz="1200" b="1" dirty="0">
                <a:solidFill>
                  <a:schemeClr val="tx1"/>
                </a:solidFill>
                <a:latin typeface="メイリオ" panose="020B0604030504040204" pitchFamily="50" charset="-128"/>
                <a:ea typeface="メイリオ" panose="020B0604030504040204" pitchFamily="50" charset="-128"/>
              </a:rPr>
              <a:t>自宅で療養しながら、最期まで過ごすことができると思うか</a:t>
            </a:r>
          </a:p>
        </p:txBody>
      </p:sp>
      <p:sp>
        <p:nvSpPr>
          <p:cNvPr id="24" name="正方形/長方形 23">
            <a:extLst>
              <a:ext uri="{FF2B5EF4-FFF2-40B4-BE49-F238E27FC236}">
                <a16:creationId xmlns:a16="http://schemas.microsoft.com/office/drawing/2014/main" id="{8A56C651-804D-7DCB-6F95-D30327CED848}"/>
              </a:ext>
            </a:extLst>
          </p:cNvPr>
          <p:cNvSpPr/>
          <p:nvPr/>
        </p:nvSpPr>
        <p:spPr>
          <a:xfrm>
            <a:off x="3480562" y="5839264"/>
            <a:ext cx="4860000" cy="54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lang="en-US" altLang="ja-JP" sz="1200" b="1" dirty="0">
                <a:solidFill>
                  <a:schemeClr val="bg1"/>
                </a:solidFill>
                <a:latin typeface="メイリオ" panose="020B0604030504040204" pitchFamily="50" charset="-128"/>
                <a:ea typeface="メイリオ" panose="020B0604030504040204" pitchFamily="50" charset="-128"/>
              </a:rPr>
              <a:t> </a:t>
            </a:r>
            <a:r>
              <a:rPr kumimoji="1" lang="en-US" altLang="ja-JP" sz="1200" b="1" dirty="0">
                <a:solidFill>
                  <a:schemeClr val="tx1"/>
                </a:solidFill>
                <a:latin typeface="メイリオ" panose="020B0604030504040204" pitchFamily="50" charset="-128"/>
                <a:ea typeface="メイリオ" panose="020B0604030504040204" pitchFamily="50" charset="-128"/>
              </a:rPr>
              <a:t>15  】</a:t>
            </a:r>
            <a:r>
              <a:rPr kumimoji="1" lang="ja-JP" altLang="en-US" sz="1200" b="1" dirty="0">
                <a:solidFill>
                  <a:schemeClr val="tx1"/>
                </a:solidFill>
                <a:latin typeface="メイリオ" panose="020B0604030504040204" pitchFamily="50" charset="-128"/>
                <a:ea typeface="メイリオ" panose="020B0604030504040204" pitchFamily="50" charset="-128"/>
              </a:rPr>
              <a:t>病気の予防や健康づくりのために取り組まれていること</a:t>
            </a:r>
          </a:p>
          <a:p>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問</a:t>
            </a:r>
            <a:r>
              <a:rPr kumimoji="1" lang="en-US" altLang="ja-JP" sz="1200" b="1" dirty="0">
                <a:solidFill>
                  <a:schemeClr val="tx1"/>
                </a:solidFill>
                <a:latin typeface="メイリオ" panose="020B0604030504040204" pitchFamily="50" charset="-128"/>
                <a:ea typeface="メイリオ" panose="020B0604030504040204" pitchFamily="50" charset="-128"/>
              </a:rPr>
              <a:t>16-1】</a:t>
            </a:r>
            <a:r>
              <a:rPr kumimoji="1" lang="ja-JP" altLang="en-US" sz="1200" b="1" dirty="0">
                <a:solidFill>
                  <a:schemeClr val="tx1"/>
                </a:solidFill>
                <a:latin typeface="メイリオ" panose="020B0604030504040204" pitchFamily="50" charset="-128"/>
                <a:ea typeface="メイリオ" panose="020B0604030504040204" pitchFamily="50" charset="-128"/>
              </a:rPr>
              <a:t>健康体操や趣味の集い等の参加状況</a:t>
            </a:r>
          </a:p>
        </p:txBody>
      </p:sp>
    </p:spTree>
    <p:extLst>
      <p:ext uri="{BB962C8B-B14F-4D97-AF65-F5344CB8AC3E}">
        <p14:creationId xmlns:p14="http://schemas.microsoft.com/office/powerpoint/2010/main" val="2245025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4AEE0F-2A4F-39D4-E444-9669A2DFEE1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0DC67CE-5AFC-B9FE-25BC-1AA5FF30384D}"/>
              </a:ext>
            </a:extLst>
          </p:cNvPr>
          <p:cNvSpPr txBox="1"/>
          <p:nvPr/>
        </p:nvSpPr>
        <p:spPr>
          <a:xfrm>
            <a:off x="0" y="154044"/>
            <a:ext cx="7697038" cy="584775"/>
          </a:xfrm>
          <a:prstGeom prst="rect">
            <a:avLst/>
          </a:prstGeom>
          <a:noFill/>
        </p:spPr>
        <p:txBody>
          <a:bodyPr wrap="square" rtlCol="0">
            <a:spAutoFit/>
          </a:bodyPr>
          <a:lstStyle/>
          <a:p>
            <a:pPr lvl="0"/>
            <a:r>
              <a:rPr lang="en-US" altLang="ja-JP" sz="3200" b="1" dirty="0">
                <a:solidFill>
                  <a:prstClr val="black"/>
                </a:solidFill>
                <a:latin typeface="メイリオ" panose="020B0604030504040204" pitchFamily="50" charset="-128"/>
                <a:ea typeface="メイリオ" panose="020B0604030504040204" pitchFamily="50" charset="-128"/>
              </a:rPr>
              <a:t>【</a:t>
            </a:r>
            <a:r>
              <a:rPr lang="ja-JP" altLang="en-US" sz="3200" b="1" dirty="0">
                <a:solidFill>
                  <a:prstClr val="black"/>
                </a:solidFill>
                <a:latin typeface="メイリオ" panose="020B0604030504040204" pitchFamily="50" charset="-128"/>
                <a:ea typeface="メイリオ" panose="020B0604030504040204" pitchFamily="50" charset="-128"/>
              </a:rPr>
              <a:t>項目間クロス集計の結果</a:t>
            </a:r>
            <a:r>
              <a:rPr lang="en-US" altLang="ja-JP" sz="3200" b="1" dirty="0">
                <a:solidFill>
                  <a:prstClr val="black"/>
                </a:solidFill>
                <a:latin typeface="メイリオ" panose="020B0604030504040204" pitchFamily="50" charset="-128"/>
                <a:ea typeface="メイリオ" panose="020B0604030504040204" pitchFamily="50" charset="-128"/>
              </a:rPr>
              <a:t>】</a:t>
            </a:r>
            <a:endParaRPr lang="en-US" altLang="ja-JP" sz="3200" b="1" u="sng" dirty="0">
              <a:solidFill>
                <a:prstClr val="black"/>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C993E71-BF39-EE84-D674-05B5C54F62A6}"/>
              </a:ext>
            </a:extLst>
          </p:cNvPr>
          <p:cNvSpPr txBox="1"/>
          <p:nvPr/>
        </p:nvSpPr>
        <p:spPr>
          <a:xfrm>
            <a:off x="162000" y="1706542"/>
            <a:ext cx="8820000" cy="5170646"/>
          </a:xfrm>
          <a:prstGeom prst="rect">
            <a:avLst/>
          </a:prstGeom>
          <a:noFill/>
          <a:ln>
            <a:noFill/>
          </a:ln>
        </p:spPr>
        <p:txBody>
          <a:bodyPr wrap="square">
            <a:spAutoFit/>
          </a:bodyPr>
          <a:lstStyle/>
          <a:p>
            <a:pPr lvl="0"/>
            <a:endParaRPr lang="en-US" altLang="ja-JP" sz="400" b="1" dirty="0">
              <a:solidFill>
                <a:prstClr val="black"/>
              </a:solidFill>
              <a:latin typeface="メイリオ" panose="020B0604030504040204" pitchFamily="50" charset="-128"/>
              <a:ea typeface="メイリオ" panose="020B0604030504040204" pitchFamily="50" charset="-128"/>
            </a:endParaRPr>
          </a:p>
          <a:p>
            <a:pPr lvl="0"/>
            <a:r>
              <a:rPr lang="ja-JP" altLang="en-US" sz="1600" b="1" dirty="0">
                <a:solidFill>
                  <a:prstClr val="black"/>
                </a:solidFill>
                <a:latin typeface="メイリオ" panose="020B0604030504040204" pitchFamily="50" charset="-128"/>
                <a:ea typeface="メイリオ" panose="020B0604030504040204" pitchFamily="50" charset="-128"/>
              </a:rPr>
              <a:t>＜クロス集計結果からみられる傾向＞</a:t>
            </a:r>
            <a:endParaRPr lang="en-US" altLang="ja-JP" sz="1600" b="1" dirty="0">
              <a:solidFill>
                <a:prstClr val="black"/>
              </a:solidFill>
              <a:latin typeface="メイリオ" panose="020B0604030504040204" pitchFamily="50" charset="-128"/>
              <a:ea typeface="メイリオ" panose="020B0604030504040204" pitchFamily="50" charset="-128"/>
            </a:endParaRPr>
          </a:p>
          <a:p>
            <a:pPr lvl="0"/>
            <a:endParaRPr lang="en-US" altLang="ja-JP" sz="5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23×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16-1</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P111</a:t>
            </a:r>
            <a:r>
              <a:rPr lang="ja-JP" altLang="en-US" sz="1400" dirty="0">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33×16-1</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P118</a:t>
            </a:r>
            <a:r>
              <a:rPr lang="ja-JP" altLang="en-US" sz="1400" dirty="0">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600" u="sng" dirty="0">
                <a:latin typeface="メイリオ" panose="020B0604030504040204" pitchFamily="50" charset="-128"/>
                <a:ea typeface="メイリオ" panose="020B0604030504040204" pitchFamily="50" charset="-128"/>
              </a:rPr>
              <a:t>健康体操や趣味の集いに参加している人ほど、日々の充実感・暮らしの安心感がある</a:t>
            </a:r>
            <a:endParaRPr lang="en-US" altLang="ja-JP" sz="1400" u="sng" dirty="0">
              <a:solidFill>
                <a:prstClr val="black"/>
              </a:solidFill>
              <a:latin typeface="メイリオ" panose="020B0604030504040204" pitchFamily="50" charset="-128"/>
              <a:ea typeface="メイリオ" panose="020B0604030504040204" pitchFamily="50" charset="-128"/>
            </a:endParaRPr>
          </a:p>
          <a:p>
            <a:pPr lvl="0"/>
            <a:endParaRPr lang="en-US" altLang="ja-JP" sz="7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23×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24</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P112</a:t>
            </a:r>
            <a:r>
              <a:rPr lang="ja-JP" altLang="en-US" sz="1400" dirty="0">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33×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24</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P119</a:t>
            </a:r>
            <a:r>
              <a:rPr lang="ja-JP" altLang="en-US" sz="1400" dirty="0">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endParaRPr>
          </a:p>
          <a:p>
            <a:pPr lvl="0"/>
            <a:r>
              <a:rPr lang="en-US" altLang="ja-JP" sz="1400" dirty="0">
                <a:solidFill>
                  <a:prstClr val="black"/>
                </a:solidFill>
                <a:latin typeface="メイリオ" panose="020B0604030504040204" pitchFamily="50" charset="-128"/>
                <a:ea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600" u="sng" dirty="0">
                <a:solidFill>
                  <a:prstClr val="black"/>
                </a:solidFill>
                <a:latin typeface="メイリオ" panose="020B0604030504040204" pitchFamily="50" charset="-128"/>
                <a:ea typeface="メイリオ" panose="020B0604030504040204" pitchFamily="50" charset="-128"/>
              </a:rPr>
              <a:t>生きがいを感じることがある人ほど、日々の充実感</a:t>
            </a:r>
            <a:r>
              <a:rPr lang="ja-JP" altLang="en-US" sz="1600" u="sng" dirty="0">
                <a:latin typeface="メイリオ" panose="020B0604030504040204" pitchFamily="50" charset="-128"/>
                <a:ea typeface="メイリオ" panose="020B0604030504040204" pitchFamily="50" charset="-128"/>
              </a:rPr>
              <a:t>・暮らしの安心感</a:t>
            </a:r>
            <a:r>
              <a:rPr lang="ja-JP" altLang="en-US" sz="1600" u="sng" dirty="0">
                <a:solidFill>
                  <a:prstClr val="black"/>
                </a:solidFill>
                <a:latin typeface="メイリオ" panose="020B0604030504040204" pitchFamily="50" charset="-128"/>
                <a:ea typeface="メイリオ" panose="020B0604030504040204" pitchFamily="50" charset="-128"/>
              </a:rPr>
              <a:t>がある</a:t>
            </a:r>
            <a:endParaRPr lang="en-US" altLang="ja-JP" sz="1400" u="sng" dirty="0">
              <a:solidFill>
                <a:prstClr val="black"/>
              </a:solidFill>
              <a:latin typeface="メイリオ" panose="020B0604030504040204" pitchFamily="50" charset="-128"/>
              <a:ea typeface="メイリオ" panose="020B0604030504040204" pitchFamily="50" charset="-128"/>
            </a:endParaRPr>
          </a:p>
          <a:p>
            <a:pPr lvl="0"/>
            <a:endParaRPr lang="en-US" altLang="ja-JP" sz="7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23×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32-1</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P114</a:t>
            </a:r>
            <a:r>
              <a:rPr lang="ja-JP" altLang="en-US" sz="1400" dirty="0">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33×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32-1</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P122</a:t>
            </a:r>
            <a:r>
              <a:rPr lang="ja-JP" altLang="en-US" sz="1400" dirty="0">
                <a:latin typeface="メイリオ" panose="020B0604030504040204" pitchFamily="50" charset="-128"/>
                <a:ea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600" u="sng" dirty="0">
                <a:solidFill>
                  <a:prstClr val="black"/>
                </a:solidFill>
                <a:latin typeface="メイリオ" panose="020B0604030504040204" pitchFamily="50" charset="-128"/>
                <a:ea typeface="メイリオ" panose="020B0604030504040204" pitchFamily="50" charset="-128"/>
              </a:rPr>
              <a:t>外出頻度が多い人ほど、日々の充実感</a:t>
            </a:r>
            <a:r>
              <a:rPr lang="ja-JP" altLang="en-US" sz="1600" u="sng" dirty="0">
                <a:latin typeface="メイリオ" panose="020B0604030504040204" pitchFamily="50" charset="-128"/>
                <a:ea typeface="メイリオ" panose="020B0604030504040204" pitchFamily="50" charset="-128"/>
              </a:rPr>
              <a:t>・暮らしの安心感</a:t>
            </a:r>
            <a:r>
              <a:rPr lang="ja-JP" altLang="en-US" sz="1600" u="sng" dirty="0">
                <a:solidFill>
                  <a:prstClr val="black"/>
                </a:solidFill>
                <a:latin typeface="メイリオ" panose="020B0604030504040204" pitchFamily="50" charset="-128"/>
                <a:ea typeface="メイリオ" panose="020B0604030504040204" pitchFamily="50" charset="-128"/>
              </a:rPr>
              <a:t>がある</a:t>
            </a:r>
            <a:endParaRPr lang="en-US" altLang="ja-JP" sz="1400" u="sng" dirty="0">
              <a:solidFill>
                <a:prstClr val="black"/>
              </a:solidFill>
              <a:latin typeface="メイリオ" panose="020B0604030504040204" pitchFamily="50" charset="-128"/>
              <a:ea typeface="メイリオ" panose="020B0604030504040204" pitchFamily="50" charset="-128"/>
            </a:endParaRPr>
          </a:p>
          <a:p>
            <a:pPr lvl="0"/>
            <a:endParaRPr lang="en-US" altLang="ja-JP" sz="7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23×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34</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P117</a:t>
            </a:r>
            <a:r>
              <a:rPr lang="ja-JP" altLang="en-US" sz="1400" dirty="0">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33×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34</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P124</a:t>
            </a:r>
            <a:r>
              <a:rPr lang="ja-JP" altLang="en-US" sz="1400" dirty="0">
                <a:latin typeface="メイリオ" panose="020B0604030504040204" pitchFamily="50" charset="-128"/>
                <a:ea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600" u="sng" dirty="0">
                <a:solidFill>
                  <a:prstClr val="black"/>
                </a:solidFill>
                <a:latin typeface="メイリオ" panose="020B0604030504040204" pitchFamily="50" charset="-128"/>
                <a:ea typeface="メイリオ" panose="020B0604030504040204" pitchFamily="50" charset="-128"/>
              </a:rPr>
              <a:t>困ったことや不安なことを相談できる相手がいる人ほど、</a:t>
            </a:r>
            <a:endParaRPr lang="en-US" altLang="ja-JP" sz="1600" u="sng" dirty="0">
              <a:solidFill>
                <a:prstClr val="black"/>
              </a:solidFill>
              <a:latin typeface="メイリオ" panose="020B0604030504040204" pitchFamily="50" charset="-128"/>
              <a:ea typeface="メイリオ" panose="020B0604030504040204" pitchFamily="50" charset="-128"/>
            </a:endParaRPr>
          </a:p>
          <a:p>
            <a:pPr lvl="0"/>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600" u="sng" dirty="0">
                <a:solidFill>
                  <a:prstClr val="black"/>
                </a:solidFill>
                <a:latin typeface="メイリオ" panose="020B0604030504040204" pitchFamily="50" charset="-128"/>
                <a:ea typeface="メイリオ" panose="020B0604030504040204" pitchFamily="50" charset="-128"/>
              </a:rPr>
              <a:t>日々の充実感</a:t>
            </a:r>
            <a:r>
              <a:rPr lang="ja-JP" altLang="en-US" sz="1600" u="sng" dirty="0">
                <a:latin typeface="メイリオ" panose="020B0604030504040204" pitchFamily="50" charset="-128"/>
                <a:ea typeface="メイリオ" panose="020B0604030504040204" pitchFamily="50" charset="-128"/>
              </a:rPr>
              <a:t>・暮らしの安心感</a:t>
            </a:r>
            <a:r>
              <a:rPr lang="ja-JP" altLang="en-US" sz="1600" u="sng" dirty="0">
                <a:solidFill>
                  <a:prstClr val="black"/>
                </a:solidFill>
                <a:latin typeface="メイリオ" panose="020B0604030504040204" pitchFamily="50" charset="-128"/>
                <a:ea typeface="メイリオ" panose="020B0604030504040204" pitchFamily="50" charset="-128"/>
              </a:rPr>
              <a:t>がある</a:t>
            </a:r>
            <a:endParaRPr lang="en-US" altLang="ja-JP" sz="1400" u="sng" dirty="0">
              <a:solidFill>
                <a:prstClr val="black"/>
              </a:solidFill>
              <a:latin typeface="メイリオ" panose="020B0604030504040204" pitchFamily="50" charset="-128"/>
              <a:ea typeface="メイリオ" panose="020B0604030504040204" pitchFamily="50" charset="-128"/>
            </a:endParaRPr>
          </a:p>
          <a:p>
            <a:pPr lvl="0"/>
            <a:endParaRPr lang="en-US" altLang="ja-JP" sz="7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23×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31-1</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P113</a:t>
            </a:r>
            <a:r>
              <a:rPr lang="ja-JP" altLang="en-US" sz="1400" dirty="0">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600" u="sng" dirty="0">
                <a:solidFill>
                  <a:prstClr val="black"/>
                </a:solidFill>
                <a:latin typeface="メイリオ" panose="020B0604030504040204" pitchFamily="50" charset="-128"/>
                <a:ea typeface="メイリオ" panose="020B0604030504040204" pitchFamily="50" charset="-128"/>
              </a:rPr>
              <a:t>ボランティアの参加意向がある人ほど、日々の充実感がある</a:t>
            </a:r>
            <a:endParaRPr lang="en-US" altLang="ja-JP" sz="1600" u="sng" dirty="0">
              <a:solidFill>
                <a:prstClr val="black"/>
              </a:solidFill>
              <a:latin typeface="メイリオ" panose="020B0604030504040204" pitchFamily="50" charset="-128"/>
              <a:ea typeface="メイリオ" panose="020B0604030504040204" pitchFamily="50" charset="-128"/>
            </a:endParaRPr>
          </a:p>
          <a:p>
            <a:pPr lvl="0"/>
            <a:endParaRPr lang="en-US" altLang="ja-JP" sz="7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23×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33</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P116</a:t>
            </a:r>
            <a:r>
              <a:rPr lang="ja-JP" altLang="en-US" sz="1400" dirty="0">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a:t>
            </a:r>
            <a:r>
              <a:rPr lang="en-US" altLang="ja-JP" sz="1400" dirty="0">
                <a:solidFill>
                  <a:prstClr val="black"/>
                </a:solidFill>
                <a:latin typeface="メイリオ" panose="020B0604030504040204" pitchFamily="50" charset="-128"/>
                <a:ea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600" u="sng" dirty="0">
                <a:solidFill>
                  <a:prstClr val="black"/>
                </a:solidFill>
                <a:latin typeface="メイリオ" panose="020B0604030504040204" pitchFamily="50" charset="-128"/>
                <a:ea typeface="メイリオ" panose="020B0604030504040204" pitchFamily="50" charset="-128"/>
              </a:rPr>
              <a:t>地域での暮らしに安心感を感じている人ほど、日々の充実感がある</a:t>
            </a:r>
            <a:endParaRPr lang="en-US" altLang="ja-JP" sz="1600" u="sng" dirty="0">
              <a:solidFill>
                <a:prstClr val="black"/>
              </a:solidFill>
              <a:latin typeface="メイリオ" panose="020B0604030504040204" pitchFamily="50" charset="-128"/>
              <a:ea typeface="メイリオ" panose="020B0604030504040204" pitchFamily="50" charset="-128"/>
            </a:endParaRPr>
          </a:p>
          <a:p>
            <a:pPr lvl="0"/>
            <a:endParaRPr lang="en-US" altLang="ja-JP" sz="7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33×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26</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P120</a:t>
            </a:r>
            <a:r>
              <a:rPr lang="ja-JP" altLang="en-US" sz="1400" dirty="0">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endParaRPr>
          </a:p>
          <a:p>
            <a:pPr lvl="0"/>
            <a:r>
              <a:rPr lang="en-US" altLang="ja-JP" sz="1400" dirty="0">
                <a:solidFill>
                  <a:prstClr val="black"/>
                </a:solidFill>
                <a:latin typeface="メイリオ" panose="020B0604030504040204" pitchFamily="50" charset="-128"/>
                <a:ea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600" u="sng" dirty="0">
                <a:solidFill>
                  <a:prstClr val="black"/>
                </a:solidFill>
                <a:latin typeface="メイリオ" panose="020B0604030504040204" pitchFamily="50" charset="-128"/>
                <a:ea typeface="メイリオ" panose="020B0604030504040204" pitchFamily="50" charset="-128"/>
              </a:rPr>
              <a:t>通知やお知らせなど情報がわからない人ほど、暮らしに安心感がない</a:t>
            </a:r>
            <a:endParaRPr lang="en-US" altLang="ja-JP" sz="1200" u="sng" dirty="0">
              <a:solidFill>
                <a:prstClr val="black"/>
              </a:solidFill>
              <a:latin typeface="メイリオ" panose="020B0604030504040204" pitchFamily="50" charset="-128"/>
              <a:ea typeface="メイリオ" panose="020B0604030504040204" pitchFamily="50" charset="-128"/>
            </a:endParaRPr>
          </a:p>
          <a:p>
            <a:pPr lvl="0"/>
            <a:endParaRPr lang="en-US" altLang="ja-JP" sz="700" dirty="0">
              <a:solidFill>
                <a:prstClr val="black"/>
              </a:solidFill>
              <a:latin typeface="メイリオ" panose="020B0604030504040204" pitchFamily="50" charset="-128"/>
              <a:ea typeface="メイリオ" panose="020B0604030504040204" pitchFamily="50" charset="-128"/>
            </a:endParaRPr>
          </a:p>
          <a:p>
            <a:pPr lvl="0"/>
            <a:r>
              <a:rPr lang="ja-JP" altLang="en-US" sz="1400" dirty="0">
                <a:solidFill>
                  <a:prstClr val="black"/>
                </a:solidFill>
                <a:latin typeface="メイリオ" panose="020B0604030504040204" pitchFamily="50" charset="-128"/>
                <a:ea typeface="メイリオ" panose="020B0604030504040204" pitchFamily="50" charset="-128"/>
              </a:rPr>
              <a:t>・ 問</a:t>
            </a:r>
            <a:r>
              <a:rPr lang="en-US" altLang="ja-JP" sz="1400" dirty="0">
                <a:solidFill>
                  <a:prstClr val="black"/>
                </a:solidFill>
                <a:latin typeface="メイリオ" panose="020B0604030504040204" pitchFamily="50" charset="-128"/>
                <a:ea typeface="メイリオ" panose="020B0604030504040204" pitchFamily="50" charset="-128"/>
              </a:rPr>
              <a:t>33×</a:t>
            </a:r>
            <a:r>
              <a:rPr lang="ja-JP" altLang="en-US" sz="1400" dirty="0">
                <a:solidFill>
                  <a:prstClr val="black"/>
                </a:solidFill>
                <a:latin typeface="メイリオ" panose="020B0604030504040204" pitchFamily="50" charset="-128"/>
                <a:ea typeface="メイリオ" panose="020B0604030504040204" pitchFamily="50" charset="-128"/>
              </a:rPr>
              <a:t>問</a:t>
            </a:r>
            <a:r>
              <a:rPr lang="en-US" altLang="ja-JP" sz="1400" dirty="0">
                <a:solidFill>
                  <a:prstClr val="black"/>
                </a:solidFill>
                <a:latin typeface="メイリオ" panose="020B0604030504040204" pitchFamily="50" charset="-128"/>
                <a:ea typeface="メイリオ" panose="020B0604030504040204" pitchFamily="50" charset="-128"/>
              </a:rPr>
              <a:t>29</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報告書</a:t>
            </a:r>
            <a:r>
              <a:rPr lang="en-US" altLang="ja-JP" sz="1400" dirty="0">
                <a:latin typeface="メイリオ" panose="020B0604030504040204" pitchFamily="50" charset="-128"/>
                <a:ea typeface="メイリオ" panose="020B0604030504040204" pitchFamily="50" charset="-128"/>
              </a:rPr>
              <a:t>P121</a:t>
            </a:r>
            <a:r>
              <a:rPr lang="ja-JP" altLang="en-US" sz="1400" dirty="0">
                <a:latin typeface="メイリオ" panose="020B0604030504040204" pitchFamily="50" charset="-128"/>
                <a:ea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endParaRPr>
          </a:p>
          <a:p>
            <a:pPr lvl="0"/>
            <a:r>
              <a:rPr lang="en-US" altLang="ja-JP" sz="1400" dirty="0">
                <a:solidFill>
                  <a:prstClr val="black"/>
                </a:solidFill>
                <a:latin typeface="メイリオ" panose="020B0604030504040204" pitchFamily="50" charset="-128"/>
                <a:ea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600" u="sng" dirty="0">
                <a:solidFill>
                  <a:prstClr val="black"/>
                </a:solidFill>
                <a:latin typeface="メイリオ" panose="020B0604030504040204" pitchFamily="50" charset="-128"/>
                <a:ea typeface="メイリオ" panose="020B0604030504040204" pitchFamily="50" charset="-128"/>
              </a:rPr>
              <a:t>自宅で家族などの介護を受けて暮らしたいと考える方は、地域での暮らしに安心感がある</a:t>
            </a:r>
            <a:endParaRPr lang="en-US" altLang="ja-JP" sz="800" u="sng" dirty="0">
              <a:latin typeface="メイリオ" panose="020B0604030504040204" pitchFamily="50" charset="-128"/>
              <a:ea typeface="メイリオ" panose="020B0604030504040204" pitchFamily="50" charset="-128"/>
            </a:endParaRPr>
          </a:p>
        </p:txBody>
      </p:sp>
      <p:sp>
        <p:nvSpPr>
          <p:cNvPr id="13" name="スライド番号プレースホルダー 12">
            <a:extLst>
              <a:ext uri="{FF2B5EF4-FFF2-40B4-BE49-F238E27FC236}">
                <a16:creationId xmlns:a16="http://schemas.microsoft.com/office/drawing/2014/main" id="{F0981333-E7B1-F0F3-4154-E156F82440EB}"/>
              </a:ext>
            </a:extLst>
          </p:cNvPr>
          <p:cNvSpPr>
            <a:spLocks noGrp="1"/>
          </p:cNvSpPr>
          <p:nvPr>
            <p:ph type="sldNum" sz="quarter" idx="12"/>
          </p:nvPr>
        </p:nvSpPr>
        <p:spPr>
          <a:xfrm>
            <a:off x="8631362" y="6512063"/>
            <a:ext cx="512638" cy="365125"/>
          </a:xfrm>
        </p:spPr>
        <p:txBody>
          <a:bodyPr/>
          <a:lstStyle/>
          <a:p>
            <a:fld id="{6BA844FC-6DBB-47AC-8FF6-2A019533C093}" type="slidenum">
              <a:rPr kumimoji="1" lang="ja-JP" altLang="en-US" smtClean="0">
                <a:solidFill>
                  <a:schemeClr val="tx1"/>
                </a:solidFill>
              </a:rPr>
              <a:t>34</a:t>
            </a:fld>
            <a:endParaRPr kumimoji="1" lang="ja-JP" altLang="en-US" dirty="0">
              <a:solidFill>
                <a:schemeClr val="tx1"/>
              </a:solidFill>
            </a:endParaRPr>
          </a:p>
        </p:txBody>
      </p:sp>
      <p:sp>
        <p:nvSpPr>
          <p:cNvPr id="6" name="テキスト ボックス 5">
            <a:extLst>
              <a:ext uri="{FF2B5EF4-FFF2-40B4-BE49-F238E27FC236}">
                <a16:creationId xmlns:a16="http://schemas.microsoft.com/office/drawing/2014/main" id="{2C908FA8-9636-BD15-6AEE-86CFA5FF7CF9}"/>
              </a:ext>
            </a:extLst>
          </p:cNvPr>
          <p:cNvSpPr txBox="1"/>
          <p:nvPr/>
        </p:nvSpPr>
        <p:spPr>
          <a:xfrm>
            <a:off x="256319" y="678832"/>
            <a:ext cx="1926907" cy="369332"/>
          </a:xfrm>
          <a:prstGeom prst="rect">
            <a:avLst/>
          </a:prstGeom>
          <a:noFill/>
        </p:spPr>
        <p:txBody>
          <a:bodyPr wrap="square">
            <a:spAutoFit/>
          </a:bodyPr>
          <a:lstStyle/>
          <a:p>
            <a:r>
              <a:rPr lang="ja-JP" altLang="en-US" b="1" dirty="0"/>
              <a:t>クロス集計</a:t>
            </a:r>
            <a:r>
              <a:rPr lang="ja-JP" altLang="en-US" b="1" dirty="0">
                <a:latin typeface="メイリオ" panose="020B0604030504040204" pitchFamily="50" charset="-128"/>
                <a:ea typeface="メイリオ" panose="020B0604030504040204" pitchFamily="50" charset="-128"/>
              </a:rPr>
              <a:t>①</a:t>
            </a:r>
            <a:endParaRPr lang="ja-JP" altLang="en-US"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AB071B03-9EC3-17F4-C9A2-2DC7BC020966}"/>
              </a:ext>
            </a:extLst>
          </p:cNvPr>
          <p:cNvGrpSpPr/>
          <p:nvPr/>
        </p:nvGrpSpPr>
        <p:grpSpPr>
          <a:xfrm>
            <a:off x="1663111" y="742069"/>
            <a:ext cx="5817778" cy="934006"/>
            <a:chOff x="1681584" y="1429154"/>
            <a:chExt cx="5652001" cy="1786946"/>
          </a:xfrm>
        </p:grpSpPr>
        <p:sp>
          <p:nvSpPr>
            <p:cNvPr id="8" name="楕円 7">
              <a:extLst>
                <a:ext uri="{FF2B5EF4-FFF2-40B4-BE49-F238E27FC236}">
                  <a16:creationId xmlns:a16="http://schemas.microsoft.com/office/drawing/2014/main" id="{B0BF2932-7818-7305-B529-98EFF080BB13}"/>
                </a:ext>
              </a:extLst>
            </p:cNvPr>
            <p:cNvSpPr/>
            <p:nvPr/>
          </p:nvSpPr>
          <p:spPr>
            <a:xfrm>
              <a:off x="1681584" y="2475820"/>
              <a:ext cx="1872000" cy="74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日々の充実感</a:t>
              </a:r>
            </a:p>
          </p:txBody>
        </p:sp>
        <p:sp>
          <p:nvSpPr>
            <p:cNvPr id="9" name="楕円 8">
              <a:extLst>
                <a:ext uri="{FF2B5EF4-FFF2-40B4-BE49-F238E27FC236}">
                  <a16:creationId xmlns:a16="http://schemas.microsoft.com/office/drawing/2014/main" id="{B34F895A-A5E7-FEE5-C4EF-DFA44D778E1F}"/>
                </a:ext>
              </a:extLst>
            </p:cNvPr>
            <p:cNvSpPr/>
            <p:nvPr/>
          </p:nvSpPr>
          <p:spPr>
            <a:xfrm>
              <a:off x="3553584" y="1429154"/>
              <a:ext cx="1872000" cy="11020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地域での</a:t>
              </a:r>
              <a:endParaRPr kumimoji="1" lang="en-US" altLang="ja-JP" sz="1100" b="1" dirty="0">
                <a:latin typeface="メイリオ" panose="020B0604030504040204" pitchFamily="50" charset="-128"/>
                <a:ea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rPr>
                <a:t>暮らしの</a:t>
              </a:r>
              <a:endParaRPr kumimoji="1" lang="en-US" altLang="ja-JP" sz="1100" b="1" dirty="0">
                <a:latin typeface="メイリオ" panose="020B0604030504040204" pitchFamily="50" charset="-128"/>
                <a:ea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rPr>
                <a:t>安心感</a:t>
              </a:r>
            </a:p>
          </p:txBody>
        </p:sp>
        <p:sp>
          <p:nvSpPr>
            <p:cNvPr id="10" name="楕円 9">
              <a:extLst>
                <a:ext uri="{FF2B5EF4-FFF2-40B4-BE49-F238E27FC236}">
                  <a16:creationId xmlns:a16="http://schemas.microsoft.com/office/drawing/2014/main" id="{80A50387-CEF7-5E9B-8FB2-7F6165274DF4}"/>
                </a:ext>
              </a:extLst>
            </p:cNvPr>
            <p:cNvSpPr/>
            <p:nvPr/>
          </p:nvSpPr>
          <p:spPr>
            <a:xfrm>
              <a:off x="5461585" y="2470104"/>
              <a:ext cx="1872000" cy="740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多様な</a:t>
              </a:r>
              <a:endParaRPr kumimoji="1" lang="en-US" altLang="ja-JP" sz="1100" b="1" dirty="0">
                <a:latin typeface="メイリオ" panose="020B0604030504040204" pitchFamily="50" charset="-128"/>
                <a:ea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rPr>
                <a:t>社会参加</a:t>
              </a:r>
            </a:p>
          </p:txBody>
        </p:sp>
        <p:cxnSp>
          <p:nvCxnSpPr>
            <p:cNvPr id="12" name="直線矢印コネクタ 11">
              <a:extLst>
                <a:ext uri="{FF2B5EF4-FFF2-40B4-BE49-F238E27FC236}">
                  <a16:creationId xmlns:a16="http://schemas.microsoft.com/office/drawing/2014/main" id="{375460C7-B208-72E2-EF51-BAC0E7D4EC31}"/>
                </a:ext>
              </a:extLst>
            </p:cNvPr>
            <p:cNvCxnSpPr/>
            <p:nvPr/>
          </p:nvCxnSpPr>
          <p:spPr>
            <a:xfrm>
              <a:off x="3589584" y="2853237"/>
              <a:ext cx="1800000" cy="0"/>
            </a:xfrm>
            <a:prstGeom prst="straightConnector1">
              <a:avLst/>
            </a:prstGeom>
            <a:ln w="57150">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直線矢印コネクタ 15">
              <a:extLst>
                <a:ext uri="{FF2B5EF4-FFF2-40B4-BE49-F238E27FC236}">
                  <a16:creationId xmlns:a16="http://schemas.microsoft.com/office/drawing/2014/main" id="{0550BBED-D259-BBE8-6453-D96C9E1D4196}"/>
                </a:ext>
              </a:extLst>
            </p:cNvPr>
            <p:cNvCxnSpPr>
              <a:cxnSpLocks/>
            </p:cNvCxnSpPr>
            <p:nvPr/>
          </p:nvCxnSpPr>
          <p:spPr>
            <a:xfrm>
              <a:off x="5549555" y="2019215"/>
              <a:ext cx="636181" cy="350182"/>
            </a:xfrm>
            <a:prstGeom prst="straightConnector1">
              <a:avLst/>
            </a:prstGeom>
            <a:ln w="57150">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F9E8EBE6-CB9A-4C23-5DE0-3186CD606C8C}"/>
                </a:ext>
              </a:extLst>
            </p:cNvPr>
            <p:cNvCxnSpPr>
              <a:cxnSpLocks/>
            </p:cNvCxnSpPr>
            <p:nvPr/>
          </p:nvCxnSpPr>
          <p:spPr>
            <a:xfrm flipH="1">
              <a:off x="2796013" y="2019215"/>
              <a:ext cx="633600" cy="306000"/>
            </a:xfrm>
            <a:prstGeom prst="straightConnector1">
              <a:avLst/>
            </a:prstGeom>
            <a:ln w="57150">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39206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9AB6C3D-9A87-C474-1FCF-244560FA4DDB}"/>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663F223-D8ED-61F2-1CFD-8A135E60F403}"/>
              </a:ext>
            </a:extLst>
          </p:cNvPr>
          <p:cNvSpPr txBox="1"/>
          <p:nvPr/>
        </p:nvSpPr>
        <p:spPr>
          <a:xfrm>
            <a:off x="162000" y="1910342"/>
            <a:ext cx="8820000" cy="4662815"/>
          </a:xfrm>
          <a:prstGeom prst="rect">
            <a:avLst/>
          </a:prstGeom>
          <a:noFill/>
          <a:ln>
            <a:noFill/>
          </a:ln>
        </p:spPr>
        <p:txBody>
          <a:bodyPr wrap="square">
            <a:spAutoFit/>
          </a:bodyPr>
          <a:lstStyle/>
          <a:p>
            <a:pPr lvl="0"/>
            <a:endParaRPr lang="en-US" altLang="ja-JP" sz="800" b="1" dirty="0">
              <a:solidFill>
                <a:prstClr val="black"/>
              </a:solidFill>
              <a:latin typeface="メイリオ" panose="020B0604030504040204" pitchFamily="50" charset="-128"/>
              <a:ea typeface="メイリオ" panose="020B0604030504040204" pitchFamily="50" charset="-128"/>
            </a:endParaRPr>
          </a:p>
          <a:p>
            <a:pPr lvl="0"/>
            <a:r>
              <a:rPr lang="ja-JP" altLang="en-US" b="1" dirty="0">
                <a:solidFill>
                  <a:prstClr val="black"/>
                </a:solidFill>
                <a:latin typeface="メイリオ" panose="020B0604030504040204" pitchFamily="50" charset="-128"/>
                <a:ea typeface="メイリオ" panose="020B0604030504040204" pitchFamily="50" charset="-128"/>
              </a:rPr>
              <a:t>＜クロス集計結果からみられる傾向＞</a:t>
            </a:r>
            <a:endParaRPr lang="en-US" altLang="ja-JP" b="1" dirty="0">
              <a:solidFill>
                <a:prstClr val="black"/>
              </a:solidFill>
              <a:latin typeface="メイリオ" panose="020B0604030504040204" pitchFamily="50" charset="-128"/>
              <a:ea typeface="メイリオ" panose="020B0604030504040204" pitchFamily="50" charset="-128"/>
            </a:endParaRPr>
          </a:p>
          <a:p>
            <a:pPr lvl="0"/>
            <a:endParaRPr lang="en-US" altLang="ja-JP" sz="800" b="1" dirty="0">
              <a:solidFill>
                <a:prstClr val="black"/>
              </a:solidFill>
              <a:latin typeface="メイリオ" panose="020B0604030504040204" pitchFamily="50" charset="-128"/>
              <a:ea typeface="メイリオ" panose="020B0604030504040204" pitchFamily="50" charset="-128"/>
            </a:endParaRPr>
          </a:p>
          <a:p>
            <a:pPr lvl="0"/>
            <a:r>
              <a:rPr lang="ja-JP" altLang="en-US" b="1" dirty="0">
                <a:solidFill>
                  <a:prstClr val="black"/>
                </a:solidFill>
                <a:latin typeface="メイリオ" panose="020B0604030504040204" pitchFamily="50" charset="-128"/>
                <a:ea typeface="メイリオ" panose="020B0604030504040204" pitchFamily="50" charset="-128"/>
              </a:rPr>
              <a:t>・ 問</a:t>
            </a:r>
            <a:r>
              <a:rPr lang="en-US" altLang="ja-JP" b="1" dirty="0">
                <a:solidFill>
                  <a:prstClr val="black"/>
                </a:solidFill>
                <a:latin typeface="メイリオ" panose="020B0604030504040204" pitchFamily="50" charset="-128"/>
                <a:ea typeface="メイリオ" panose="020B0604030504040204" pitchFamily="50" charset="-128"/>
              </a:rPr>
              <a:t>8-2×</a:t>
            </a:r>
            <a:r>
              <a:rPr lang="ja-JP" altLang="en-US" b="1" dirty="0">
                <a:solidFill>
                  <a:prstClr val="black"/>
                </a:solidFill>
                <a:latin typeface="メイリオ" panose="020B0604030504040204" pitchFamily="50" charset="-128"/>
                <a:ea typeface="メイリオ" panose="020B0604030504040204" pitchFamily="50" charset="-128"/>
              </a:rPr>
              <a:t>問</a:t>
            </a:r>
            <a:r>
              <a:rPr lang="en-US" altLang="ja-JP" b="1" dirty="0">
                <a:solidFill>
                  <a:prstClr val="black"/>
                </a:solidFill>
                <a:latin typeface="メイリオ" panose="020B0604030504040204" pitchFamily="50" charset="-128"/>
                <a:ea typeface="メイリオ" panose="020B0604030504040204" pitchFamily="50" charset="-128"/>
              </a:rPr>
              <a:t>12</a:t>
            </a:r>
            <a:r>
              <a:rPr lang="ja-JP" altLang="en-US" sz="1400" b="1" dirty="0">
                <a:solidFill>
                  <a:prstClr val="black"/>
                </a:solidFill>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報告書</a:t>
            </a:r>
            <a:r>
              <a:rPr lang="en-US" altLang="ja-JP" sz="1400" b="1" dirty="0">
                <a:latin typeface="メイリオ" panose="020B0604030504040204" pitchFamily="50" charset="-128"/>
                <a:ea typeface="メイリオ" panose="020B0604030504040204" pitchFamily="50" charset="-128"/>
              </a:rPr>
              <a:t>P104</a:t>
            </a:r>
            <a:r>
              <a:rPr lang="ja-JP" altLang="en-US" sz="1400" b="1" dirty="0">
                <a:latin typeface="メイリオ" panose="020B0604030504040204" pitchFamily="50" charset="-128"/>
                <a:ea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rPr>
              <a:t>主な介護者</a:t>
            </a:r>
            <a:r>
              <a:rPr lang="en-US" altLang="ja-JP" b="1" dirty="0">
                <a:solidFill>
                  <a:prstClr val="black"/>
                </a:solidFill>
                <a:latin typeface="メイリオ" panose="020B0604030504040204" pitchFamily="50" charset="-128"/>
                <a:ea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rPr>
              <a:t>利用している介護サービス</a:t>
            </a:r>
            <a:endParaRPr lang="en-US" altLang="ja-JP" b="1" dirty="0">
              <a:solidFill>
                <a:prstClr val="black"/>
              </a:solidFill>
              <a:latin typeface="メイリオ" panose="020B0604030504040204" pitchFamily="50" charset="-128"/>
              <a:ea typeface="メイリオ" panose="020B0604030504040204" pitchFamily="50" charset="-128"/>
            </a:endParaRPr>
          </a:p>
          <a:p>
            <a:pPr lvl="0"/>
            <a:endParaRPr lang="en-US" altLang="ja-JP" sz="800" b="1" dirty="0">
              <a:solidFill>
                <a:prstClr val="black"/>
              </a:solidFill>
              <a:latin typeface="メイリオ" panose="020B0604030504040204" pitchFamily="50" charset="-128"/>
              <a:ea typeface="メイリオ" panose="020B0604030504040204" pitchFamily="50" charset="-128"/>
            </a:endParaRPr>
          </a:p>
          <a:p>
            <a:pPr lvl="0"/>
            <a:r>
              <a:rPr lang="ja-JP" altLang="en-US" sz="1600" dirty="0">
                <a:solidFill>
                  <a:prstClr val="black"/>
                </a:solidFill>
                <a:latin typeface="メイリオ" panose="020B0604030504040204" pitchFamily="50" charset="-128"/>
                <a:ea typeface="メイリオ" panose="020B0604030504040204" pitchFamily="50" charset="-128"/>
              </a:rPr>
              <a:t>　 ➤「訪問リハビリテーション」「訪問入浴介護」利用者の主な介護者は、</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「同居の配偶者」の割合が高い</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ja-JP" altLang="en-US" sz="1600" dirty="0">
                <a:solidFill>
                  <a:prstClr val="black"/>
                </a:solidFill>
                <a:latin typeface="メイリオ" panose="020B0604030504040204" pitchFamily="50" charset="-128"/>
                <a:ea typeface="メイリオ" panose="020B0604030504040204" pitchFamily="50" charset="-128"/>
              </a:rPr>
              <a:t>　 ➤「通所介護」「短期入所」利用者の主な介護者は、「同居の子」の割合が高い</a:t>
            </a:r>
            <a:endParaRPr lang="en-US" altLang="ja-JP" sz="1600" dirty="0">
              <a:solidFill>
                <a:prstClr val="black"/>
              </a:solidFill>
              <a:latin typeface="メイリオ" panose="020B0604030504040204" pitchFamily="50" charset="-128"/>
              <a:ea typeface="メイリオ" panose="020B0604030504040204" pitchFamily="50" charset="-128"/>
            </a:endParaRPr>
          </a:p>
          <a:p>
            <a:pPr lvl="0"/>
            <a:endParaRPr lang="ja-JP" altLang="en-US" sz="1600" dirty="0">
              <a:solidFill>
                <a:prstClr val="black"/>
              </a:solidFill>
              <a:latin typeface="メイリオ" panose="020B0604030504040204" pitchFamily="50" charset="-128"/>
              <a:ea typeface="メイリオ" panose="020B0604030504040204" pitchFamily="50" charset="-128"/>
            </a:endParaRPr>
          </a:p>
          <a:p>
            <a:pPr lvl="0"/>
            <a:endParaRPr lang="en-US" altLang="ja-JP" sz="800" dirty="0">
              <a:solidFill>
                <a:prstClr val="black"/>
              </a:solidFill>
              <a:latin typeface="メイリオ" panose="020B0604030504040204" pitchFamily="50" charset="-128"/>
              <a:ea typeface="メイリオ" panose="020B0604030504040204" pitchFamily="50" charset="-128"/>
            </a:endParaRPr>
          </a:p>
          <a:p>
            <a:pPr lvl="0"/>
            <a:r>
              <a:rPr lang="ja-JP" altLang="en-US" b="1" dirty="0">
                <a:solidFill>
                  <a:prstClr val="black"/>
                </a:solidFill>
                <a:latin typeface="メイリオ" panose="020B0604030504040204" pitchFamily="50" charset="-128"/>
                <a:ea typeface="メイリオ" panose="020B0604030504040204" pitchFamily="50" charset="-128"/>
              </a:rPr>
              <a:t>・ 問</a:t>
            </a:r>
            <a:r>
              <a:rPr lang="en-US" altLang="ja-JP" b="1" dirty="0">
                <a:solidFill>
                  <a:prstClr val="black"/>
                </a:solidFill>
                <a:latin typeface="メイリオ" panose="020B0604030504040204" pitchFamily="50" charset="-128"/>
                <a:ea typeface="メイリオ" panose="020B0604030504040204" pitchFamily="50" charset="-128"/>
              </a:rPr>
              <a:t>8-2×</a:t>
            </a:r>
            <a:r>
              <a:rPr lang="ja-JP" altLang="en-US" b="1" dirty="0">
                <a:solidFill>
                  <a:prstClr val="black"/>
                </a:solidFill>
                <a:latin typeface="メイリオ" panose="020B0604030504040204" pitchFamily="50" charset="-128"/>
                <a:ea typeface="メイリオ" panose="020B0604030504040204" pitchFamily="50" charset="-128"/>
              </a:rPr>
              <a:t>問</a:t>
            </a:r>
            <a:r>
              <a:rPr lang="en-US" altLang="ja-JP" b="1" dirty="0">
                <a:solidFill>
                  <a:prstClr val="black"/>
                </a:solidFill>
                <a:latin typeface="メイリオ" panose="020B0604030504040204" pitchFamily="50" charset="-128"/>
                <a:ea typeface="メイリオ" panose="020B0604030504040204" pitchFamily="50" charset="-128"/>
              </a:rPr>
              <a:t>14</a:t>
            </a:r>
            <a:r>
              <a:rPr lang="ja-JP" altLang="en-US" sz="1400" b="1" dirty="0">
                <a:solidFill>
                  <a:prstClr val="black"/>
                </a:solidFill>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報告書</a:t>
            </a:r>
            <a:r>
              <a:rPr lang="en-US" altLang="ja-JP" sz="1400" b="1" dirty="0">
                <a:latin typeface="メイリオ" panose="020B0604030504040204" pitchFamily="50" charset="-128"/>
                <a:ea typeface="メイリオ" panose="020B0604030504040204" pitchFamily="50" charset="-128"/>
              </a:rPr>
              <a:t>P106</a:t>
            </a:r>
            <a:r>
              <a:rPr lang="ja-JP" altLang="en-US" sz="1400"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主な介護者</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介護サービス利用に対しての考え方</a:t>
            </a:r>
            <a:endParaRPr lang="en-US" altLang="ja-JP" b="1" dirty="0">
              <a:latin typeface="メイリオ" panose="020B0604030504040204" pitchFamily="50" charset="-128"/>
              <a:ea typeface="メイリオ" panose="020B0604030504040204" pitchFamily="50" charset="-128"/>
            </a:endParaRPr>
          </a:p>
          <a:p>
            <a:pPr lvl="0"/>
            <a:endParaRPr lang="en-US" altLang="ja-JP" sz="800" b="1" dirty="0">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　➤介護サービス利用に対しての考え方について、「介護サービスは利用したくない」</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「できることは自分や家族で行い、行き届かない部分のみ必要な介護サービスを</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利用したい」と考える方の主な介護者は、「同居の配偶者」の割合が高い</a:t>
            </a:r>
            <a:endParaRPr lang="en-US" altLang="ja-JP" sz="1600" dirty="0">
              <a:solidFill>
                <a:prstClr val="black"/>
              </a:solidFill>
              <a:latin typeface="メイリオ" panose="020B0604030504040204" pitchFamily="50" charset="-128"/>
              <a:ea typeface="メイリオ" panose="020B0604030504040204" pitchFamily="50" charset="-128"/>
            </a:endParaRPr>
          </a:p>
          <a:p>
            <a:pPr lvl="0"/>
            <a:endParaRPr lang="en-US" altLang="ja-JP" sz="1600" u="sng" dirty="0">
              <a:solidFill>
                <a:prstClr val="black"/>
              </a:solidFill>
              <a:latin typeface="メイリオ" panose="020B0604030504040204" pitchFamily="50" charset="-128"/>
              <a:ea typeface="メイリオ" panose="020B0604030504040204" pitchFamily="50" charset="-128"/>
            </a:endParaRPr>
          </a:p>
          <a:p>
            <a:pPr lvl="0"/>
            <a:endParaRPr lang="en-US" altLang="ja-JP" sz="800" dirty="0">
              <a:solidFill>
                <a:prstClr val="black"/>
              </a:solidFill>
              <a:latin typeface="メイリオ" panose="020B0604030504040204" pitchFamily="50" charset="-128"/>
              <a:ea typeface="メイリオ" panose="020B0604030504040204" pitchFamily="50" charset="-128"/>
            </a:endParaRPr>
          </a:p>
          <a:p>
            <a:pPr lvl="0"/>
            <a:r>
              <a:rPr lang="ja-JP" altLang="en-US" b="1" dirty="0">
                <a:solidFill>
                  <a:prstClr val="black"/>
                </a:solidFill>
                <a:latin typeface="メイリオ" panose="020B0604030504040204" pitchFamily="50" charset="-128"/>
                <a:ea typeface="メイリオ" panose="020B0604030504040204" pitchFamily="50" charset="-128"/>
              </a:rPr>
              <a:t>・ 問</a:t>
            </a:r>
            <a:r>
              <a:rPr lang="en-US" altLang="ja-JP" b="1" dirty="0">
                <a:solidFill>
                  <a:prstClr val="black"/>
                </a:solidFill>
                <a:latin typeface="メイリオ" panose="020B0604030504040204" pitchFamily="50" charset="-128"/>
                <a:ea typeface="メイリオ" panose="020B0604030504040204" pitchFamily="50" charset="-128"/>
              </a:rPr>
              <a:t>8-2×</a:t>
            </a:r>
            <a:r>
              <a:rPr lang="ja-JP" altLang="en-US" b="1" dirty="0">
                <a:solidFill>
                  <a:prstClr val="black"/>
                </a:solidFill>
                <a:latin typeface="メイリオ" panose="020B0604030504040204" pitchFamily="50" charset="-128"/>
                <a:ea typeface="メイリオ" panose="020B0604030504040204" pitchFamily="50" charset="-128"/>
              </a:rPr>
              <a:t>問</a:t>
            </a:r>
            <a:r>
              <a:rPr lang="en-US" altLang="ja-JP" b="1" dirty="0">
                <a:solidFill>
                  <a:prstClr val="black"/>
                </a:solidFill>
                <a:latin typeface="メイリオ" panose="020B0604030504040204" pitchFamily="50" charset="-128"/>
                <a:ea typeface="メイリオ" panose="020B0604030504040204" pitchFamily="50" charset="-128"/>
              </a:rPr>
              <a:t>30-1</a:t>
            </a:r>
            <a:r>
              <a:rPr lang="ja-JP" altLang="en-US" sz="1400" b="1" dirty="0">
                <a:solidFill>
                  <a:prstClr val="black"/>
                </a:solidFill>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報告書</a:t>
            </a:r>
            <a:r>
              <a:rPr lang="en-US" altLang="ja-JP" sz="1400" b="1" dirty="0">
                <a:latin typeface="メイリオ" panose="020B0604030504040204" pitchFamily="50" charset="-128"/>
                <a:ea typeface="メイリオ" panose="020B0604030504040204" pitchFamily="50" charset="-128"/>
              </a:rPr>
              <a:t>P107</a:t>
            </a:r>
            <a:r>
              <a:rPr lang="ja-JP" altLang="en-US" sz="1400"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主な介護者</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自宅で最期まで過ごすことができるか</a:t>
            </a:r>
            <a:endParaRPr lang="en-US" altLang="ja-JP" b="1" dirty="0">
              <a:latin typeface="メイリオ" panose="020B0604030504040204" pitchFamily="50" charset="-128"/>
              <a:ea typeface="メイリオ" panose="020B0604030504040204" pitchFamily="50" charset="-128"/>
            </a:endParaRPr>
          </a:p>
          <a:p>
            <a:pPr lvl="0"/>
            <a:endParaRPr lang="en-US" altLang="ja-JP" sz="800" b="1" dirty="0">
              <a:solidFill>
                <a:prstClr val="black"/>
              </a:solidFill>
              <a:latin typeface="メイリオ" panose="020B0604030504040204" pitchFamily="50" charset="-128"/>
              <a:ea typeface="メイリオ" panose="020B0604030504040204" pitchFamily="50" charset="-128"/>
            </a:endParaRPr>
          </a:p>
          <a:p>
            <a:pPr lvl="0"/>
            <a:r>
              <a:rPr lang="ja-JP" altLang="en-US" sz="1600" dirty="0">
                <a:solidFill>
                  <a:prstClr val="black"/>
                </a:solidFill>
                <a:latin typeface="メイリオ" panose="020B0604030504040204" pitchFamily="50" charset="-128"/>
                <a:ea typeface="メイリオ" panose="020B0604030504040204" pitchFamily="50" charset="-128"/>
              </a:rPr>
              <a:t>　 ➤自宅で療養しながら最期まで過ごすことができるか「わからない」方の主な介護者は、　</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ja-JP" altLang="en-US" sz="1600" dirty="0">
                <a:solidFill>
                  <a:prstClr val="black"/>
                </a:solidFill>
                <a:latin typeface="メイリオ" panose="020B0604030504040204" pitchFamily="50" charset="-128"/>
                <a:ea typeface="メイリオ" panose="020B0604030504040204" pitchFamily="50" charset="-128"/>
              </a:rPr>
              <a:t>　　「同居の配偶者」の割合が高い</a:t>
            </a:r>
            <a:endParaRPr lang="en-US" altLang="ja-JP" sz="800" dirty="0">
              <a:solidFill>
                <a:prstClr val="black"/>
              </a:solidFill>
              <a:latin typeface="メイリオ" panose="020B0604030504040204" pitchFamily="50" charset="-128"/>
              <a:ea typeface="メイリオ" panose="020B0604030504040204" pitchFamily="50" charset="-128"/>
            </a:endParaRPr>
          </a:p>
          <a:p>
            <a:pPr lvl="0"/>
            <a:endParaRPr lang="en-US" altLang="ja-JP" sz="900" dirty="0">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C831AE6-4AF6-31EA-C8B9-935A96B23FA1}"/>
              </a:ext>
            </a:extLst>
          </p:cNvPr>
          <p:cNvSpPr txBox="1"/>
          <p:nvPr/>
        </p:nvSpPr>
        <p:spPr>
          <a:xfrm>
            <a:off x="0" y="154044"/>
            <a:ext cx="7697038" cy="584775"/>
          </a:xfrm>
          <a:prstGeom prst="rect">
            <a:avLst/>
          </a:prstGeom>
          <a:noFill/>
        </p:spPr>
        <p:txBody>
          <a:bodyPr wrap="square" rtlCol="0">
            <a:spAutoFit/>
          </a:bodyPr>
          <a:lstStyle/>
          <a:p>
            <a:pPr lvl="0"/>
            <a:r>
              <a:rPr lang="en-US" altLang="ja-JP" sz="3200" b="1" dirty="0">
                <a:solidFill>
                  <a:prstClr val="black"/>
                </a:solidFill>
                <a:latin typeface="メイリオ" panose="020B0604030504040204" pitchFamily="50" charset="-128"/>
                <a:ea typeface="メイリオ" panose="020B0604030504040204" pitchFamily="50" charset="-128"/>
              </a:rPr>
              <a:t>【</a:t>
            </a:r>
            <a:r>
              <a:rPr lang="ja-JP" altLang="en-US" sz="3200" b="1" dirty="0">
                <a:solidFill>
                  <a:prstClr val="black"/>
                </a:solidFill>
                <a:latin typeface="メイリオ" panose="020B0604030504040204" pitchFamily="50" charset="-128"/>
                <a:ea typeface="メイリオ" panose="020B0604030504040204" pitchFamily="50" charset="-128"/>
              </a:rPr>
              <a:t>項目間クロス集計の結果</a:t>
            </a:r>
            <a:r>
              <a:rPr lang="en-US" altLang="ja-JP" sz="3200" b="1" dirty="0">
                <a:solidFill>
                  <a:prstClr val="black"/>
                </a:solidFill>
                <a:latin typeface="メイリオ" panose="020B0604030504040204" pitchFamily="50" charset="-128"/>
                <a:ea typeface="メイリオ" panose="020B0604030504040204" pitchFamily="50" charset="-128"/>
              </a:rPr>
              <a:t>】</a:t>
            </a:r>
            <a:endParaRPr lang="en-US" altLang="ja-JP" sz="3200" b="1" u="sng" dirty="0">
              <a:solidFill>
                <a:prstClr val="black"/>
              </a:solidFill>
              <a:latin typeface="メイリオ" panose="020B0604030504040204" pitchFamily="50" charset="-128"/>
              <a:ea typeface="メイリオ" panose="020B0604030504040204" pitchFamily="50" charset="-128"/>
            </a:endParaRPr>
          </a:p>
        </p:txBody>
      </p:sp>
      <p:sp>
        <p:nvSpPr>
          <p:cNvPr id="13" name="スライド番号プレースホルダー 12">
            <a:extLst>
              <a:ext uri="{FF2B5EF4-FFF2-40B4-BE49-F238E27FC236}">
                <a16:creationId xmlns:a16="http://schemas.microsoft.com/office/drawing/2014/main" id="{7A55BE5D-E665-652C-8EEC-67B4D4E81B6E}"/>
              </a:ext>
            </a:extLst>
          </p:cNvPr>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35</a:t>
            </a:fld>
            <a:endParaRPr kumimoji="1" lang="ja-JP" altLang="en-US" dirty="0">
              <a:solidFill>
                <a:schemeClr val="tx1"/>
              </a:solidFill>
            </a:endParaRPr>
          </a:p>
        </p:txBody>
      </p:sp>
      <p:sp>
        <p:nvSpPr>
          <p:cNvPr id="6" name="テキスト ボックス 5">
            <a:extLst>
              <a:ext uri="{FF2B5EF4-FFF2-40B4-BE49-F238E27FC236}">
                <a16:creationId xmlns:a16="http://schemas.microsoft.com/office/drawing/2014/main" id="{E93AAEAF-B4E9-CE83-8A7F-0298B7AFBEE4}"/>
              </a:ext>
            </a:extLst>
          </p:cNvPr>
          <p:cNvSpPr txBox="1"/>
          <p:nvPr/>
        </p:nvSpPr>
        <p:spPr>
          <a:xfrm>
            <a:off x="258830" y="807686"/>
            <a:ext cx="1926907" cy="369332"/>
          </a:xfrm>
          <a:prstGeom prst="rect">
            <a:avLst/>
          </a:prstGeom>
          <a:noFill/>
        </p:spPr>
        <p:txBody>
          <a:bodyPr wrap="square">
            <a:spAutoFit/>
          </a:bodyPr>
          <a:lstStyle/>
          <a:p>
            <a:r>
              <a:rPr lang="ja-JP" altLang="en-US" b="1" dirty="0"/>
              <a:t>クロス集計</a:t>
            </a:r>
            <a:r>
              <a:rPr lang="ja-JP" altLang="en-US" b="1" dirty="0">
                <a:latin typeface="メイリオ" panose="020B0604030504040204" pitchFamily="50" charset="-128"/>
                <a:ea typeface="メイリオ" panose="020B0604030504040204" pitchFamily="50" charset="-128"/>
              </a:rPr>
              <a:t>②</a:t>
            </a:r>
            <a:endParaRPr lang="ja-JP" altLang="en-US" dirty="0">
              <a:latin typeface="メイリオ" panose="020B0604030504040204" pitchFamily="50" charset="-128"/>
              <a:ea typeface="メイリオ" panose="020B0604030504040204" pitchFamily="50" charset="-128"/>
            </a:endParaRPr>
          </a:p>
        </p:txBody>
      </p:sp>
      <p:sp>
        <p:nvSpPr>
          <p:cNvPr id="16" name="楕円 15">
            <a:extLst>
              <a:ext uri="{FF2B5EF4-FFF2-40B4-BE49-F238E27FC236}">
                <a16:creationId xmlns:a16="http://schemas.microsoft.com/office/drawing/2014/main" id="{B3A44036-14E6-459E-BD57-FAB24208CE07}"/>
              </a:ext>
            </a:extLst>
          </p:cNvPr>
          <p:cNvSpPr/>
          <p:nvPr/>
        </p:nvSpPr>
        <p:spPr>
          <a:xfrm>
            <a:off x="2405956" y="1116301"/>
            <a:ext cx="1356527" cy="7475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rPr>
              <a:t>主な介護者</a:t>
            </a:r>
            <a:endParaRPr kumimoji="1" lang="ja-JP" altLang="en-US" sz="1200" b="1" dirty="0">
              <a:latin typeface="メイリオ" panose="020B0604030504040204" pitchFamily="50" charset="-128"/>
              <a:ea typeface="メイリオ" panose="020B0604030504040204" pitchFamily="50" charset="-128"/>
            </a:endParaRPr>
          </a:p>
        </p:txBody>
      </p:sp>
      <p:cxnSp>
        <p:nvCxnSpPr>
          <p:cNvPr id="19" name="直線矢印コネクタ 18">
            <a:extLst>
              <a:ext uri="{FF2B5EF4-FFF2-40B4-BE49-F238E27FC236}">
                <a16:creationId xmlns:a16="http://schemas.microsoft.com/office/drawing/2014/main" id="{624CC314-0DA7-4DC2-B3E8-808D4A7EB3E3}"/>
              </a:ext>
            </a:extLst>
          </p:cNvPr>
          <p:cNvCxnSpPr/>
          <p:nvPr/>
        </p:nvCxnSpPr>
        <p:spPr>
          <a:xfrm>
            <a:off x="3867095" y="1486951"/>
            <a:ext cx="576000" cy="0"/>
          </a:xfrm>
          <a:prstGeom prst="straightConnector1">
            <a:avLst/>
          </a:prstGeom>
          <a:ln w="57150">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楕円 20">
            <a:extLst>
              <a:ext uri="{FF2B5EF4-FFF2-40B4-BE49-F238E27FC236}">
                <a16:creationId xmlns:a16="http://schemas.microsoft.com/office/drawing/2014/main" id="{AD1EEF34-983D-4D74-873F-209FA9C20B5B}"/>
              </a:ext>
            </a:extLst>
          </p:cNvPr>
          <p:cNvSpPr/>
          <p:nvPr/>
        </p:nvSpPr>
        <p:spPr>
          <a:xfrm>
            <a:off x="4572000" y="1134345"/>
            <a:ext cx="1703040" cy="7475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介護サービス</a:t>
            </a:r>
          </a:p>
        </p:txBody>
      </p:sp>
    </p:spTree>
    <p:extLst>
      <p:ext uri="{BB962C8B-B14F-4D97-AF65-F5344CB8AC3E}">
        <p14:creationId xmlns:p14="http://schemas.microsoft.com/office/powerpoint/2010/main" val="966484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9AB6C3D-9A87-C474-1FCF-244560FA4DDB}"/>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663F223-D8ED-61F2-1CFD-8A135E60F403}"/>
              </a:ext>
            </a:extLst>
          </p:cNvPr>
          <p:cNvSpPr txBox="1"/>
          <p:nvPr/>
        </p:nvSpPr>
        <p:spPr>
          <a:xfrm>
            <a:off x="252000" y="2370691"/>
            <a:ext cx="8640000" cy="3770263"/>
          </a:xfrm>
          <a:prstGeom prst="rect">
            <a:avLst/>
          </a:prstGeom>
          <a:noFill/>
          <a:ln>
            <a:noFill/>
          </a:ln>
        </p:spPr>
        <p:txBody>
          <a:bodyPr wrap="square">
            <a:spAutoFit/>
          </a:bodyPr>
          <a:lstStyle/>
          <a:p>
            <a:pPr lvl="0"/>
            <a:endParaRPr lang="en-US" altLang="ja-JP" sz="800" b="1" dirty="0">
              <a:solidFill>
                <a:prstClr val="black"/>
              </a:solidFill>
              <a:latin typeface="メイリオ" panose="020B0604030504040204" pitchFamily="50" charset="-128"/>
              <a:ea typeface="メイリオ" panose="020B0604030504040204" pitchFamily="50" charset="-128"/>
            </a:endParaRPr>
          </a:p>
          <a:p>
            <a:pPr lvl="0"/>
            <a:r>
              <a:rPr lang="ja-JP" altLang="en-US" b="1" dirty="0">
                <a:solidFill>
                  <a:prstClr val="black"/>
                </a:solidFill>
                <a:latin typeface="メイリオ" panose="020B0604030504040204" pitchFamily="50" charset="-128"/>
                <a:ea typeface="メイリオ" panose="020B0604030504040204" pitchFamily="50" charset="-128"/>
              </a:rPr>
              <a:t>＜クロス集計結果からみられる傾向＞</a:t>
            </a:r>
            <a:endParaRPr lang="en-US" altLang="ja-JP" b="1" dirty="0">
              <a:solidFill>
                <a:prstClr val="black"/>
              </a:solidFill>
              <a:latin typeface="メイリオ" panose="020B0604030504040204" pitchFamily="50" charset="-128"/>
              <a:ea typeface="メイリオ" panose="020B0604030504040204" pitchFamily="50" charset="-128"/>
            </a:endParaRPr>
          </a:p>
          <a:p>
            <a:pPr lvl="0"/>
            <a:endParaRPr lang="en-US" altLang="ja-JP" sz="900" dirty="0">
              <a:solidFill>
                <a:prstClr val="black"/>
              </a:solidFill>
              <a:latin typeface="メイリオ" panose="020B0604030504040204" pitchFamily="50" charset="-128"/>
              <a:ea typeface="メイリオ" panose="020B0604030504040204" pitchFamily="50" charset="-128"/>
            </a:endParaRPr>
          </a:p>
          <a:p>
            <a:pPr lvl="0"/>
            <a:r>
              <a:rPr lang="ja-JP" altLang="en-US" b="1"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rPr>
              <a:t>問</a:t>
            </a:r>
            <a:r>
              <a:rPr lang="en-US" altLang="ja-JP" b="1" dirty="0">
                <a:solidFill>
                  <a:prstClr val="black"/>
                </a:solidFill>
                <a:latin typeface="メイリオ" panose="020B0604030504040204" pitchFamily="50" charset="-128"/>
                <a:ea typeface="メイリオ" panose="020B0604030504040204" pitchFamily="50" charset="-128"/>
              </a:rPr>
              <a:t>9×</a:t>
            </a:r>
            <a:r>
              <a:rPr lang="ja-JP" altLang="en-US" b="1" dirty="0">
                <a:solidFill>
                  <a:prstClr val="black"/>
                </a:solidFill>
                <a:latin typeface="メイリオ" panose="020B0604030504040204" pitchFamily="50" charset="-128"/>
                <a:ea typeface="メイリオ" panose="020B0604030504040204" pitchFamily="50" charset="-128"/>
              </a:rPr>
              <a:t>問</a:t>
            </a:r>
            <a:r>
              <a:rPr lang="en-US" altLang="ja-JP" b="1" dirty="0">
                <a:solidFill>
                  <a:prstClr val="black"/>
                </a:solidFill>
                <a:latin typeface="メイリオ" panose="020B0604030504040204" pitchFamily="50" charset="-128"/>
                <a:ea typeface="メイリオ" panose="020B0604030504040204" pitchFamily="50" charset="-128"/>
              </a:rPr>
              <a:t>15</a:t>
            </a:r>
            <a:r>
              <a:rPr lang="ja-JP" altLang="en-US" sz="1400" b="1" dirty="0">
                <a:solidFill>
                  <a:prstClr val="black"/>
                </a:solidFill>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報告書</a:t>
            </a:r>
            <a:r>
              <a:rPr lang="en-US" altLang="ja-JP" sz="1400" b="1" dirty="0">
                <a:latin typeface="メイリオ" panose="020B0604030504040204" pitchFamily="50" charset="-128"/>
                <a:ea typeface="メイリオ" panose="020B0604030504040204" pitchFamily="50" charset="-128"/>
              </a:rPr>
              <a:t>P108</a:t>
            </a:r>
            <a:r>
              <a:rPr lang="ja-JP" altLang="en-US" sz="1400" b="1" dirty="0">
                <a:latin typeface="メイリオ" panose="020B0604030504040204" pitchFamily="50" charset="-128"/>
                <a:ea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rPr>
              <a:t>介護度の変化</a:t>
            </a:r>
            <a:r>
              <a:rPr lang="en-US" altLang="ja-JP" b="1" dirty="0">
                <a:solidFill>
                  <a:prstClr val="black"/>
                </a:solidFill>
                <a:latin typeface="メイリオ" panose="020B0604030504040204" pitchFamily="50" charset="-128"/>
                <a:ea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rPr>
              <a:t>病気の予防や健康づくりの取組み</a:t>
            </a:r>
            <a:endParaRPr lang="en-US" altLang="ja-JP" b="1" dirty="0">
              <a:solidFill>
                <a:prstClr val="black"/>
              </a:solidFill>
              <a:latin typeface="メイリオ" panose="020B0604030504040204" pitchFamily="50" charset="-128"/>
              <a:ea typeface="メイリオ" panose="020B0604030504040204" pitchFamily="50" charset="-128"/>
            </a:endParaRPr>
          </a:p>
          <a:p>
            <a:pPr lvl="0"/>
            <a:endParaRPr lang="en-US" altLang="ja-JP" sz="800" dirty="0">
              <a:solidFill>
                <a:prstClr val="black"/>
              </a:solidFill>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 ➤病気の予防や健康づくりの取組みを「</a:t>
            </a:r>
            <a:r>
              <a:rPr lang="en-US" altLang="ja-JP" sz="1600" dirty="0">
                <a:solidFill>
                  <a:prstClr val="black"/>
                </a:solidFill>
                <a:latin typeface="メイリオ" panose="020B0604030504040204" pitchFamily="50" charset="-128"/>
                <a:ea typeface="メイリオ" panose="020B0604030504040204" pitchFamily="50" charset="-128"/>
              </a:rPr>
              <a:t>70</a:t>
            </a:r>
            <a:r>
              <a:rPr lang="ja-JP" altLang="en-US" sz="1600" dirty="0">
                <a:solidFill>
                  <a:prstClr val="black"/>
                </a:solidFill>
                <a:latin typeface="メイリオ" panose="020B0604030504040204" pitchFamily="50" charset="-128"/>
                <a:ea typeface="メイリオ" panose="020B0604030504040204" pitchFamily="50" charset="-128"/>
              </a:rPr>
              <a:t>代以降から」始めた方は、</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全体と比較して、要介護</a:t>
            </a:r>
            <a:r>
              <a:rPr lang="ja-JP" altLang="en-US" sz="1200" dirty="0">
                <a:solidFill>
                  <a:prstClr val="black"/>
                </a:solidFill>
                <a:latin typeface="メイリオ" panose="020B0604030504040204" pitchFamily="50" charset="-128"/>
                <a:ea typeface="メイリオ" panose="020B0604030504040204" pitchFamily="50" charset="-128"/>
              </a:rPr>
              <a:t>（要支援）</a:t>
            </a:r>
            <a:r>
              <a:rPr lang="ja-JP" altLang="en-US" sz="1600" dirty="0">
                <a:solidFill>
                  <a:prstClr val="black"/>
                </a:solidFill>
                <a:latin typeface="メイリオ" panose="020B0604030504040204" pitchFamily="50" charset="-128"/>
                <a:ea typeface="メイリオ" panose="020B0604030504040204" pitchFamily="50" charset="-128"/>
              </a:rPr>
              <a:t>度の変化について「現在のほうが要介護</a:t>
            </a:r>
            <a:r>
              <a:rPr lang="ja-JP" altLang="en-US" sz="1200" dirty="0">
                <a:solidFill>
                  <a:prstClr val="black"/>
                </a:solidFill>
                <a:latin typeface="メイリオ" panose="020B0604030504040204" pitchFamily="50" charset="-128"/>
                <a:ea typeface="メイリオ" panose="020B0604030504040204" pitchFamily="50" charset="-128"/>
              </a:rPr>
              <a:t>（要支援）</a:t>
            </a:r>
            <a:r>
              <a:rPr lang="ja-JP" altLang="en-US" sz="1600" dirty="0">
                <a:solidFill>
                  <a:prstClr val="black"/>
                </a:solidFill>
                <a:latin typeface="メイリオ" panose="020B0604030504040204" pitchFamily="50" charset="-128"/>
                <a:ea typeface="メイリオ" panose="020B0604030504040204" pitchFamily="50" charset="-128"/>
              </a:rPr>
              <a:t>度</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は上がっている</a:t>
            </a:r>
            <a:r>
              <a:rPr lang="ja-JP" altLang="en-US" sz="1400" dirty="0">
                <a:solidFill>
                  <a:prstClr val="black"/>
                </a:solidFill>
                <a:latin typeface="メイリオ" panose="020B0604030504040204" pitchFamily="50" charset="-128"/>
                <a:ea typeface="メイリオ" panose="020B0604030504040204" pitchFamily="50" charset="-128"/>
              </a:rPr>
              <a:t>（悪くなっている）</a:t>
            </a:r>
            <a:r>
              <a:rPr lang="ja-JP" altLang="en-US" sz="1600" dirty="0">
                <a:solidFill>
                  <a:prstClr val="black"/>
                </a:solidFill>
                <a:latin typeface="メイリオ" panose="020B0604030504040204" pitchFamily="50" charset="-128"/>
                <a:ea typeface="メイリオ" panose="020B0604030504040204" pitchFamily="50" charset="-128"/>
              </a:rPr>
              <a:t>」割合が高い</a:t>
            </a:r>
            <a:endParaRPr lang="en-US" altLang="ja-JP" sz="1600" dirty="0">
              <a:solidFill>
                <a:prstClr val="black"/>
              </a:solidFill>
              <a:latin typeface="メイリオ" panose="020B0604030504040204" pitchFamily="50" charset="-128"/>
              <a:ea typeface="メイリオ" panose="020B0604030504040204" pitchFamily="50" charset="-128"/>
            </a:endParaRPr>
          </a:p>
          <a:p>
            <a:pPr lvl="0"/>
            <a:endParaRPr lang="en-US" altLang="ja-JP" sz="1600" dirty="0">
              <a:solidFill>
                <a:prstClr val="black"/>
              </a:solidFill>
              <a:latin typeface="メイリオ" panose="020B0604030504040204" pitchFamily="50" charset="-128"/>
              <a:ea typeface="メイリオ" panose="020B0604030504040204" pitchFamily="50" charset="-128"/>
            </a:endParaRPr>
          </a:p>
          <a:p>
            <a:pPr lvl="0"/>
            <a:endParaRPr lang="en-US" altLang="ja-JP" sz="800" dirty="0">
              <a:solidFill>
                <a:prstClr val="black"/>
              </a:solidFill>
              <a:latin typeface="メイリオ" panose="020B0604030504040204" pitchFamily="50" charset="-128"/>
              <a:ea typeface="メイリオ" panose="020B0604030504040204" pitchFamily="50" charset="-128"/>
            </a:endParaRPr>
          </a:p>
          <a:p>
            <a:pPr lvl="0"/>
            <a:r>
              <a:rPr lang="ja-JP" altLang="en-US" b="1" dirty="0">
                <a:solidFill>
                  <a:prstClr val="black"/>
                </a:solidFill>
                <a:latin typeface="メイリオ" panose="020B0604030504040204" pitchFamily="50" charset="-128"/>
                <a:ea typeface="メイリオ" panose="020B0604030504040204" pitchFamily="50" charset="-128"/>
              </a:rPr>
              <a:t>・ 問</a:t>
            </a:r>
            <a:r>
              <a:rPr lang="en-US" altLang="ja-JP" b="1" dirty="0">
                <a:solidFill>
                  <a:prstClr val="black"/>
                </a:solidFill>
                <a:latin typeface="メイリオ" panose="020B0604030504040204" pitchFamily="50" charset="-128"/>
                <a:ea typeface="メイリオ" panose="020B0604030504040204" pitchFamily="50" charset="-128"/>
              </a:rPr>
              <a:t>9×</a:t>
            </a:r>
            <a:r>
              <a:rPr lang="ja-JP" altLang="en-US" b="1" dirty="0">
                <a:solidFill>
                  <a:prstClr val="black"/>
                </a:solidFill>
                <a:latin typeface="メイリオ" panose="020B0604030504040204" pitchFamily="50" charset="-128"/>
                <a:ea typeface="メイリオ" panose="020B0604030504040204" pitchFamily="50" charset="-128"/>
              </a:rPr>
              <a:t>問</a:t>
            </a:r>
            <a:r>
              <a:rPr lang="en-US" altLang="ja-JP" b="1" dirty="0">
                <a:solidFill>
                  <a:prstClr val="black"/>
                </a:solidFill>
                <a:latin typeface="メイリオ" panose="020B0604030504040204" pitchFamily="50" charset="-128"/>
                <a:ea typeface="メイリオ" panose="020B0604030504040204" pitchFamily="50" charset="-128"/>
              </a:rPr>
              <a:t>16-1</a:t>
            </a:r>
            <a:r>
              <a:rPr lang="ja-JP" altLang="en-US" sz="1400" b="1" dirty="0">
                <a:solidFill>
                  <a:prstClr val="black"/>
                </a:solidFill>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報告書</a:t>
            </a:r>
            <a:r>
              <a:rPr lang="en-US" altLang="ja-JP" sz="1400" b="1" dirty="0">
                <a:latin typeface="メイリオ" panose="020B0604030504040204" pitchFamily="50" charset="-128"/>
                <a:ea typeface="メイリオ" panose="020B0604030504040204" pitchFamily="50" charset="-128"/>
              </a:rPr>
              <a:t>P110</a:t>
            </a:r>
            <a:r>
              <a:rPr lang="ja-JP" altLang="en-US" sz="1400" b="1" dirty="0">
                <a:latin typeface="メイリオ" panose="020B0604030504040204" pitchFamily="50" charset="-128"/>
                <a:ea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rPr>
              <a:t>介護度の変化</a:t>
            </a:r>
            <a:r>
              <a:rPr lang="en-US" altLang="ja-JP" b="1" dirty="0">
                <a:solidFill>
                  <a:prstClr val="black"/>
                </a:solidFill>
                <a:latin typeface="メイリオ" panose="020B0604030504040204" pitchFamily="50" charset="-128"/>
                <a:ea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rPr>
              <a:t>健康体操や趣味の集い等の参加状況</a:t>
            </a:r>
            <a:endParaRPr lang="en-US" altLang="ja-JP" b="1" dirty="0">
              <a:solidFill>
                <a:prstClr val="black"/>
              </a:solidFill>
              <a:latin typeface="メイリオ" panose="020B0604030504040204" pitchFamily="50" charset="-128"/>
              <a:ea typeface="メイリオ" panose="020B0604030504040204" pitchFamily="50" charset="-128"/>
            </a:endParaRPr>
          </a:p>
          <a:p>
            <a:pPr lvl="0"/>
            <a:endParaRPr lang="en-US" altLang="ja-JP" sz="800" dirty="0">
              <a:solidFill>
                <a:prstClr val="black"/>
              </a:solidFill>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➤健康体操や趣味の集いに「参加したいと思わない」や「途中でやめた」、</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「実施されていたことを知らなかった」方は、全体と比較して、要介護</a:t>
            </a:r>
            <a:r>
              <a:rPr lang="ja-JP" altLang="en-US" sz="1200" dirty="0">
                <a:solidFill>
                  <a:prstClr val="black"/>
                </a:solidFill>
                <a:latin typeface="メイリオ" panose="020B0604030504040204" pitchFamily="50" charset="-128"/>
                <a:ea typeface="メイリオ" panose="020B0604030504040204" pitchFamily="50" charset="-128"/>
              </a:rPr>
              <a:t>（要支援）</a:t>
            </a:r>
            <a:r>
              <a:rPr lang="ja-JP" altLang="en-US" sz="1600" dirty="0">
                <a:solidFill>
                  <a:prstClr val="black"/>
                </a:solidFill>
                <a:latin typeface="メイリオ" panose="020B0604030504040204" pitchFamily="50" charset="-128"/>
                <a:ea typeface="メイリオ" panose="020B0604030504040204" pitchFamily="50" charset="-128"/>
              </a:rPr>
              <a:t>度 の</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ja-JP" altLang="en-US" sz="1600" dirty="0">
                <a:solidFill>
                  <a:prstClr val="black"/>
                </a:solidFill>
                <a:latin typeface="メイリオ" panose="020B0604030504040204" pitchFamily="50" charset="-128"/>
                <a:ea typeface="メイリオ" panose="020B0604030504040204" pitchFamily="50" charset="-128"/>
              </a:rPr>
              <a:t>　　 変化について「現在のほうが要介護</a:t>
            </a:r>
            <a:r>
              <a:rPr lang="ja-JP" altLang="en-US" sz="1200" dirty="0">
                <a:solidFill>
                  <a:prstClr val="black"/>
                </a:solidFill>
                <a:latin typeface="メイリオ" panose="020B0604030504040204" pitchFamily="50" charset="-128"/>
                <a:ea typeface="メイリオ" panose="020B0604030504040204" pitchFamily="50" charset="-128"/>
              </a:rPr>
              <a:t>（要支援）</a:t>
            </a:r>
            <a:r>
              <a:rPr lang="ja-JP" altLang="en-US" sz="1600" dirty="0">
                <a:solidFill>
                  <a:prstClr val="black"/>
                </a:solidFill>
                <a:latin typeface="メイリオ" panose="020B0604030504040204" pitchFamily="50" charset="-128"/>
                <a:ea typeface="メイリオ" panose="020B0604030504040204" pitchFamily="50" charset="-128"/>
              </a:rPr>
              <a:t>度は上がっている</a:t>
            </a:r>
            <a:r>
              <a:rPr lang="ja-JP" altLang="en-US" sz="1400" dirty="0">
                <a:solidFill>
                  <a:prstClr val="black"/>
                </a:solidFill>
                <a:latin typeface="メイリオ" panose="020B0604030504040204" pitchFamily="50" charset="-128"/>
                <a:ea typeface="メイリオ" panose="020B0604030504040204" pitchFamily="50" charset="-128"/>
              </a:rPr>
              <a:t>（悪くなっている）</a:t>
            </a:r>
            <a:r>
              <a:rPr lang="ja-JP" altLang="en-US" sz="1600" dirty="0">
                <a:solidFill>
                  <a:prstClr val="black"/>
                </a:solidFill>
                <a:latin typeface="メイリオ" panose="020B0604030504040204" pitchFamily="50" charset="-128"/>
                <a:ea typeface="メイリオ" panose="020B0604030504040204" pitchFamily="50" charset="-128"/>
              </a:rPr>
              <a:t>」 </a:t>
            </a:r>
            <a:endParaRPr lang="en-US" altLang="ja-JP" sz="1600" dirty="0">
              <a:solidFill>
                <a:prstClr val="black"/>
              </a:solidFill>
              <a:latin typeface="メイリオ" panose="020B0604030504040204" pitchFamily="50" charset="-128"/>
              <a:ea typeface="メイリオ" panose="020B0604030504040204" pitchFamily="50" charset="-128"/>
            </a:endParaRPr>
          </a:p>
          <a:p>
            <a:pPr lvl="0"/>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割合が高い</a:t>
            </a:r>
            <a:endParaRPr lang="en-US" altLang="ja-JP" sz="1600" dirty="0">
              <a:solidFill>
                <a:prstClr val="black"/>
              </a:solidFill>
              <a:latin typeface="メイリオ" panose="020B0604030504040204" pitchFamily="50" charset="-128"/>
              <a:ea typeface="メイリオ" panose="020B0604030504040204" pitchFamily="50" charset="-128"/>
            </a:endParaRPr>
          </a:p>
          <a:p>
            <a:pPr lvl="0"/>
            <a:endParaRPr lang="en-US" altLang="ja-JP" sz="1600" u="sng" dirty="0">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C831AE6-4AF6-31EA-C8B9-935A96B23FA1}"/>
              </a:ext>
            </a:extLst>
          </p:cNvPr>
          <p:cNvSpPr txBox="1"/>
          <p:nvPr/>
        </p:nvSpPr>
        <p:spPr>
          <a:xfrm>
            <a:off x="0" y="154044"/>
            <a:ext cx="7697038" cy="584775"/>
          </a:xfrm>
          <a:prstGeom prst="rect">
            <a:avLst/>
          </a:prstGeom>
          <a:noFill/>
        </p:spPr>
        <p:txBody>
          <a:bodyPr wrap="square" rtlCol="0">
            <a:spAutoFit/>
          </a:bodyPr>
          <a:lstStyle/>
          <a:p>
            <a:pPr lvl="0"/>
            <a:r>
              <a:rPr lang="en-US" altLang="ja-JP" sz="3200" b="1" dirty="0">
                <a:solidFill>
                  <a:prstClr val="black"/>
                </a:solidFill>
                <a:latin typeface="メイリオ" panose="020B0604030504040204" pitchFamily="50" charset="-128"/>
                <a:ea typeface="メイリオ" panose="020B0604030504040204" pitchFamily="50" charset="-128"/>
              </a:rPr>
              <a:t>【</a:t>
            </a:r>
            <a:r>
              <a:rPr lang="ja-JP" altLang="en-US" sz="3200" b="1" dirty="0">
                <a:solidFill>
                  <a:prstClr val="black"/>
                </a:solidFill>
                <a:latin typeface="メイリオ" panose="020B0604030504040204" pitchFamily="50" charset="-128"/>
                <a:ea typeface="メイリオ" panose="020B0604030504040204" pitchFamily="50" charset="-128"/>
              </a:rPr>
              <a:t>項目間クロス集計の結果</a:t>
            </a:r>
            <a:r>
              <a:rPr lang="en-US" altLang="ja-JP" sz="3200" b="1" dirty="0">
                <a:solidFill>
                  <a:prstClr val="black"/>
                </a:solidFill>
                <a:latin typeface="メイリオ" panose="020B0604030504040204" pitchFamily="50" charset="-128"/>
                <a:ea typeface="メイリオ" panose="020B0604030504040204" pitchFamily="50" charset="-128"/>
              </a:rPr>
              <a:t>】</a:t>
            </a:r>
            <a:endParaRPr lang="en-US" altLang="ja-JP" sz="3200" b="1" u="sng" dirty="0">
              <a:solidFill>
                <a:prstClr val="black"/>
              </a:solidFill>
              <a:latin typeface="メイリオ" panose="020B0604030504040204" pitchFamily="50" charset="-128"/>
              <a:ea typeface="メイリオ" panose="020B0604030504040204" pitchFamily="50" charset="-128"/>
            </a:endParaRPr>
          </a:p>
        </p:txBody>
      </p:sp>
      <p:sp>
        <p:nvSpPr>
          <p:cNvPr id="13" name="スライド番号プレースホルダー 12">
            <a:extLst>
              <a:ext uri="{FF2B5EF4-FFF2-40B4-BE49-F238E27FC236}">
                <a16:creationId xmlns:a16="http://schemas.microsoft.com/office/drawing/2014/main" id="{7A55BE5D-E665-652C-8EEC-67B4D4E81B6E}"/>
              </a:ext>
            </a:extLst>
          </p:cNvPr>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36</a:t>
            </a:fld>
            <a:endParaRPr kumimoji="1" lang="ja-JP" altLang="en-US" dirty="0">
              <a:solidFill>
                <a:schemeClr val="tx1"/>
              </a:solidFill>
            </a:endParaRPr>
          </a:p>
        </p:txBody>
      </p:sp>
      <p:sp>
        <p:nvSpPr>
          <p:cNvPr id="6" name="テキスト ボックス 5">
            <a:extLst>
              <a:ext uri="{FF2B5EF4-FFF2-40B4-BE49-F238E27FC236}">
                <a16:creationId xmlns:a16="http://schemas.microsoft.com/office/drawing/2014/main" id="{E93AAEAF-B4E9-CE83-8A7F-0298B7AFBEE4}"/>
              </a:ext>
            </a:extLst>
          </p:cNvPr>
          <p:cNvSpPr txBox="1"/>
          <p:nvPr/>
        </p:nvSpPr>
        <p:spPr>
          <a:xfrm>
            <a:off x="258830" y="807686"/>
            <a:ext cx="1926907" cy="369332"/>
          </a:xfrm>
          <a:prstGeom prst="rect">
            <a:avLst/>
          </a:prstGeom>
          <a:noFill/>
        </p:spPr>
        <p:txBody>
          <a:bodyPr wrap="square">
            <a:spAutoFit/>
          </a:bodyPr>
          <a:lstStyle/>
          <a:p>
            <a:r>
              <a:rPr lang="ja-JP" altLang="en-US" b="1" dirty="0"/>
              <a:t>クロス集計</a:t>
            </a:r>
            <a:r>
              <a:rPr lang="ja-JP" altLang="en-US" b="1" dirty="0">
                <a:latin typeface="メイリオ" panose="020B0604030504040204" pitchFamily="50" charset="-128"/>
                <a:ea typeface="メイリオ" panose="020B0604030504040204" pitchFamily="50" charset="-128"/>
              </a:rPr>
              <a:t>②</a:t>
            </a:r>
            <a:endParaRPr lang="ja-JP" altLang="en-US" dirty="0">
              <a:latin typeface="メイリオ" panose="020B0604030504040204" pitchFamily="50" charset="-128"/>
              <a:ea typeface="メイリオ" panose="020B0604030504040204" pitchFamily="50" charset="-128"/>
            </a:endParaRPr>
          </a:p>
        </p:txBody>
      </p:sp>
      <p:sp>
        <p:nvSpPr>
          <p:cNvPr id="16" name="楕円 15">
            <a:extLst>
              <a:ext uri="{FF2B5EF4-FFF2-40B4-BE49-F238E27FC236}">
                <a16:creationId xmlns:a16="http://schemas.microsoft.com/office/drawing/2014/main" id="{A06BFE5A-1F5B-41DA-8F51-B03CFAC646F8}"/>
              </a:ext>
            </a:extLst>
          </p:cNvPr>
          <p:cNvSpPr/>
          <p:nvPr/>
        </p:nvSpPr>
        <p:spPr>
          <a:xfrm>
            <a:off x="1905955" y="1403161"/>
            <a:ext cx="1703040" cy="66702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要介護</a:t>
            </a: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（要支援）度の変化</a:t>
            </a:r>
          </a:p>
        </p:txBody>
      </p:sp>
      <p:sp>
        <p:nvSpPr>
          <p:cNvPr id="19" name="楕円 18">
            <a:extLst>
              <a:ext uri="{FF2B5EF4-FFF2-40B4-BE49-F238E27FC236}">
                <a16:creationId xmlns:a16="http://schemas.microsoft.com/office/drawing/2014/main" id="{33814DCC-F268-47B9-A122-F29F1A46AF69}"/>
              </a:ext>
            </a:extLst>
          </p:cNvPr>
          <p:cNvSpPr/>
          <p:nvPr/>
        </p:nvSpPr>
        <p:spPr>
          <a:xfrm>
            <a:off x="5053303" y="1429319"/>
            <a:ext cx="1165233" cy="6147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多様な</a:t>
            </a: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社会参加</a:t>
            </a:r>
          </a:p>
        </p:txBody>
      </p:sp>
      <p:cxnSp>
        <p:nvCxnSpPr>
          <p:cNvPr id="21" name="直線矢印コネクタ 20">
            <a:extLst>
              <a:ext uri="{FF2B5EF4-FFF2-40B4-BE49-F238E27FC236}">
                <a16:creationId xmlns:a16="http://schemas.microsoft.com/office/drawing/2014/main" id="{683DD828-5205-4EFF-948B-601931A01266}"/>
              </a:ext>
            </a:extLst>
          </p:cNvPr>
          <p:cNvCxnSpPr/>
          <p:nvPr/>
        </p:nvCxnSpPr>
        <p:spPr>
          <a:xfrm>
            <a:off x="4043149" y="1714114"/>
            <a:ext cx="576000" cy="0"/>
          </a:xfrm>
          <a:prstGeom prst="straightConnector1">
            <a:avLst/>
          </a:prstGeom>
          <a:ln w="57150">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5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584B1A6-F687-8F09-EFBD-E04BA0E51696}"/>
            </a:ext>
          </a:extLst>
        </p:cNvPr>
        <p:cNvGrpSpPr/>
        <p:nvPr/>
      </p:nvGrpSpPr>
      <p:grpSpPr>
        <a:xfrm>
          <a:off x="0" y="0"/>
          <a:ext cx="0" cy="0"/>
          <a:chOff x="0" y="0"/>
          <a:chExt cx="0" cy="0"/>
        </a:xfrm>
      </p:grpSpPr>
      <p:graphicFrame>
        <p:nvGraphicFramePr>
          <p:cNvPr id="2" name="コンテンツ プレースホルダー 4">
            <a:extLst>
              <a:ext uri="{FF2B5EF4-FFF2-40B4-BE49-F238E27FC236}">
                <a16:creationId xmlns:a16="http://schemas.microsoft.com/office/drawing/2014/main" id="{FC8DAD06-6729-8DA3-F3E4-ADE23AD8877C}"/>
              </a:ext>
            </a:extLst>
          </p:cNvPr>
          <p:cNvGraphicFramePr>
            <a:graphicFrameLocks/>
          </p:cNvGraphicFramePr>
          <p:nvPr>
            <p:extLst>
              <p:ext uri="{D42A27DB-BD31-4B8C-83A1-F6EECF244321}">
                <p14:modId xmlns:p14="http://schemas.microsoft.com/office/powerpoint/2010/main" val="3206422229"/>
              </p:ext>
            </p:extLst>
          </p:nvPr>
        </p:nvGraphicFramePr>
        <p:xfrm>
          <a:off x="289262" y="603945"/>
          <a:ext cx="8678574" cy="6085980"/>
        </p:xfrm>
        <a:graphic>
          <a:graphicData uri="http://schemas.openxmlformats.org/drawingml/2006/table">
            <a:tbl>
              <a:tblPr firstRow="1" bandRow="1">
                <a:tableStyleId>{5940675A-B579-460E-94D1-54222C63F5DA}</a:tableStyleId>
              </a:tblPr>
              <a:tblGrid>
                <a:gridCol w="326574">
                  <a:extLst>
                    <a:ext uri="{9D8B030D-6E8A-4147-A177-3AD203B41FA5}">
                      <a16:colId xmlns:a16="http://schemas.microsoft.com/office/drawing/2014/main" val="940116810"/>
                    </a:ext>
                  </a:extLst>
                </a:gridCol>
                <a:gridCol w="2880000">
                  <a:extLst>
                    <a:ext uri="{9D8B030D-6E8A-4147-A177-3AD203B41FA5}">
                      <a16:colId xmlns:a16="http://schemas.microsoft.com/office/drawing/2014/main" val="1563794907"/>
                    </a:ext>
                  </a:extLst>
                </a:gridCol>
                <a:gridCol w="5472000">
                  <a:extLst>
                    <a:ext uri="{9D8B030D-6E8A-4147-A177-3AD203B41FA5}">
                      <a16:colId xmlns:a16="http://schemas.microsoft.com/office/drawing/2014/main" val="4040420391"/>
                    </a:ext>
                  </a:extLst>
                </a:gridCol>
              </a:tblGrid>
              <a:tr h="288000">
                <a:tc gridSpan="3">
                  <a:txBody>
                    <a:bodyPr/>
                    <a:lstStyle/>
                    <a:p>
                      <a:pPr algn="l"/>
                      <a:r>
                        <a:rPr kumimoji="1" lang="ja-JP" altLang="en-US" b="1" dirty="0">
                          <a:latin typeface="Meiryo UI" panose="020B0604030504040204" pitchFamily="50" charset="-128"/>
                          <a:ea typeface="Meiryo UI" panose="020B0604030504040204" pitchFamily="50" charset="-128"/>
                        </a:rPr>
                        <a:t>１　基本情報　（問１～問９）</a:t>
                      </a:r>
                      <a:endParaRPr kumimoji="1" lang="en-US" altLang="ja-JP" b="1" dirty="0">
                        <a:latin typeface="Meiryo UI" panose="020B0604030504040204" pitchFamily="50" charset="-128"/>
                        <a:ea typeface="Meiryo UI" panose="020B0604030504040204" pitchFamily="50" charset="-128"/>
                      </a:endParaRPr>
                    </a:p>
                  </a:txBody>
                  <a:tcPr anchor="ctr">
                    <a:lnB w="12700" cmpd="sng">
                      <a:noFill/>
                    </a:lnB>
                    <a:solidFill>
                      <a:schemeClr val="accent1">
                        <a:lumMod val="20000"/>
                        <a:lumOff val="80000"/>
                      </a:schemeClr>
                    </a:solidFill>
                  </a:tcPr>
                </a:tc>
                <a:tc hMerge="1">
                  <a:txBody>
                    <a:bodyPr/>
                    <a:lstStyle/>
                    <a:p>
                      <a:pPr algn="l"/>
                      <a:endParaRPr kumimoji="1" lang="ja-JP" altLang="en-US" dirty="0">
                        <a:latin typeface="Meiryo UI" panose="020B0604030504040204" pitchFamily="50" charset="-128"/>
                        <a:ea typeface="Meiryo UI" panose="020B0604030504040204" pitchFamily="50" charset="-128"/>
                      </a:endParaRPr>
                    </a:p>
                  </a:txBody>
                  <a:tcPr anchor="ctr">
                    <a:solidFill>
                      <a:schemeClr val="bg1"/>
                    </a:solidFill>
                  </a:tcPr>
                </a:tc>
                <a:tc h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2250130259"/>
                  </a:ext>
                </a:extLst>
              </a:tr>
              <a:tr h="360000">
                <a:tc>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（１）回答者の属性</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noFill/>
                  </a:tcPr>
                </a:tc>
                <a:tc>
                  <a:txBody>
                    <a:bodyPr/>
                    <a:lstStyle/>
                    <a:p>
                      <a:pPr algn="l"/>
                      <a:r>
                        <a:rPr kumimoji="1" lang="ja-JP" altLang="en-US" sz="1200" dirty="0">
                          <a:latin typeface="Meiryo UI" panose="020B0604030504040204" pitchFamily="50" charset="-128"/>
                          <a:ea typeface="Meiryo UI" panose="020B0604030504040204" pitchFamily="50" charset="-128"/>
                        </a:rPr>
                        <a:t>性別、年齢、世帯構成、主な介護者、要介護（要支援）度の変化など</a:t>
                      </a:r>
                      <a:endParaRPr kumimoji="1" lang="en-US" altLang="ja-JP"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79281694"/>
                  </a:ext>
                </a:extLst>
              </a:tr>
              <a:tr h="288000">
                <a:tc gridSpan="3">
                  <a:txBody>
                    <a:bodyPr/>
                    <a:lstStyle/>
                    <a:p>
                      <a:pPr algn="l"/>
                      <a:r>
                        <a:rPr kumimoji="1" lang="ja-JP" altLang="en-US" b="1" dirty="0">
                          <a:latin typeface="Meiryo UI" panose="020B0604030504040204" pitchFamily="50" charset="-128"/>
                          <a:ea typeface="Meiryo UI" panose="020B0604030504040204" pitchFamily="50" charset="-128"/>
                        </a:rPr>
                        <a:t>２　介護サービス　（問</a:t>
                      </a:r>
                      <a:r>
                        <a:rPr kumimoji="1" lang="en-US" altLang="ja-JP" b="1" dirty="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～問</a:t>
                      </a:r>
                      <a:r>
                        <a:rPr kumimoji="1" lang="en-US" altLang="ja-JP" b="1" dirty="0">
                          <a:latin typeface="Meiryo UI" panose="020B0604030504040204" pitchFamily="50" charset="-128"/>
                          <a:ea typeface="Meiryo UI" panose="020B0604030504040204" pitchFamily="50" charset="-128"/>
                        </a:rPr>
                        <a:t>14</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txBody>
                  <a:tcPr anchor="ctr">
                    <a:lnB w="12700" cmpd="sng">
                      <a:noFill/>
                    </a:lnB>
                    <a:solidFill>
                      <a:schemeClr val="accent1">
                        <a:lumMod val="20000"/>
                        <a:lumOff val="80000"/>
                      </a:schemeClr>
                    </a:solidFill>
                  </a:tcPr>
                </a:tc>
                <a:tc hMerge="1">
                  <a:txBody>
                    <a:bodyPr/>
                    <a:lstStyle/>
                    <a:p>
                      <a:pPr algn="l"/>
                      <a:endParaRPr kumimoji="1" lang="ja-JP" altLang="en-US" dirty="0">
                        <a:latin typeface="Meiryo UI" panose="020B0604030504040204" pitchFamily="50" charset="-128"/>
                        <a:ea typeface="Meiryo UI" panose="020B0604030504040204" pitchFamily="50" charset="-128"/>
                      </a:endParaRPr>
                    </a:p>
                  </a:txBody>
                  <a:tcPr anchor="ctr">
                    <a:solidFill>
                      <a:schemeClr val="bg1"/>
                    </a:solidFill>
                  </a:tcPr>
                </a:tc>
                <a:tc h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2022538878"/>
                  </a:ext>
                </a:extLst>
              </a:tr>
              <a:tr h="360000">
                <a:tc rowSpan="3">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mpd="sng">
                      <a:noFill/>
                    </a:lnT>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（１）介護サービスの利用状況</a:t>
                      </a:r>
                      <a:endParaRPr kumimoji="1" lang="en-US" altLang="ja-JP" sz="1200" b="1"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l"/>
                      <a:r>
                        <a:rPr kumimoji="1" lang="zh-TW" altLang="en-US" sz="1200" dirty="0">
                          <a:latin typeface="Meiryo UI" panose="020B0604030504040204" pitchFamily="50" charset="-128"/>
                          <a:ea typeface="Meiryo UI" panose="020B0604030504040204" pitchFamily="50" charset="-128"/>
                        </a:rPr>
                        <a:t>要介護（要支援）</a:t>
                      </a:r>
                      <a:r>
                        <a:rPr kumimoji="1" lang="ja-JP" altLang="en-US" sz="1200" dirty="0">
                          <a:latin typeface="Meiryo UI" panose="020B0604030504040204" pitchFamily="50" charset="-128"/>
                          <a:ea typeface="Meiryo UI" panose="020B0604030504040204" pitchFamily="50" charset="-128"/>
                        </a:rPr>
                        <a:t>認定を受けた理由、サービス利用の有無など</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1370239525"/>
                  </a:ext>
                </a:extLst>
              </a:tr>
              <a:tr h="360000">
                <a:tc v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（２）利用者の満足度</a:t>
                      </a:r>
                    </a:p>
                  </a:txBody>
                  <a:tcPr anchor="ctr">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介護サービス利用者の満足度</a:t>
                      </a:r>
                    </a:p>
                  </a:txBody>
                  <a:tcPr anchor="ctr">
                    <a:noFill/>
                  </a:tcPr>
                </a:tc>
                <a:extLst>
                  <a:ext uri="{0D108BD9-81ED-4DB2-BD59-A6C34878D82A}">
                    <a16:rowId xmlns:a16="http://schemas.microsoft.com/office/drawing/2014/main" val="3350668763"/>
                  </a:ext>
                </a:extLst>
              </a:tr>
              <a:tr h="360000">
                <a:tc v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（３）介護サービス利用について</a:t>
                      </a:r>
                      <a:endParaRPr kumimoji="1" lang="en-US" altLang="ja-JP" sz="1200" b="1"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介護サービス利用に対しての考え方</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4027373650"/>
                  </a:ext>
                </a:extLst>
              </a:tr>
              <a:tr h="288000">
                <a:tc gridSpan="3">
                  <a:txBody>
                    <a:bodyPr/>
                    <a:lstStyle/>
                    <a:p>
                      <a:pPr algn="l"/>
                      <a:r>
                        <a:rPr kumimoji="1" lang="ja-JP" altLang="en-US" b="1" dirty="0">
                          <a:latin typeface="Meiryo UI" panose="020B0604030504040204" pitchFamily="50" charset="-128"/>
                          <a:ea typeface="Meiryo UI" panose="020B0604030504040204" pitchFamily="50" charset="-128"/>
                        </a:rPr>
                        <a:t>３　地域支援　（問</a:t>
                      </a:r>
                      <a:r>
                        <a:rPr kumimoji="1" lang="en-US" altLang="ja-JP" b="1" dirty="0">
                          <a:latin typeface="Meiryo UI" panose="020B0604030504040204" pitchFamily="50" charset="-128"/>
                          <a:ea typeface="Meiryo UI" panose="020B0604030504040204" pitchFamily="50" charset="-128"/>
                        </a:rPr>
                        <a:t>15</a:t>
                      </a:r>
                      <a:r>
                        <a:rPr kumimoji="1" lang="ja-JP" altLang="en-US" b="1" dirty="0">
                          <a:latin typeface="Meiryo UI" panose="020B0604030504040204" pitchFamily="50" charset="-128"/>
                          <a:ea typeface="Meiryo UI" panose="020B0604030504040204" pitchFamily="50" charset="-128"/>
                        </a:rPr>
                        <a:t>～問</a:t>
                      </a:r>
                      <a:r>
                        <a:rPr kumimoji="1" lang="en-US" altLang="ja-JP" b="1" dirty="0">
                          <a:latin typeface="Meiryo UI" panose="020B0604030504040204" pitchFamily="50" charset="-128"/>
                          <a:ea typeface="Meiryo UI" panose="020B0604030504040204" pitchFamily="50" charset="-128"/>
                        </a:rPr>
                        <a:t>22</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txBody>
                  <a:tcPr anchor="ctr">
                    <a:lnB w="12700" cmpd="sng">
                      <a:noFill/>
                    </a:lnB>
                    <a:solidFill>
                      <a:schemeClr val="accent1">
                        <a:lumMod val="20000"/>
                        <a:lumOff val="80000"/>
                      </a:schemeClr>
                    </a:solidFill>
                  </a:tcPr>
                </a:tc>
                <a:tc hMerge="1">
                  <a:txBody>
                    <a:bodyPr/>
                    <a:lstStyle/>
                    <a:p>
                      <a:pPr algn="l"/>
                      <a:endParaRPr kumimoji="1" lang="ja-JP" altLang="en-US" dirty="0">
                        <a:latin typeface="Meiryo UI" panose="020B0604030504040204" pitchFamily="50" charset="-128"/>
                        <a:ea typeface="Meiryo UI" panose="020B0604030504040204" pitchFamily="50" charset="-128"/>
                      </a:endParaRPr>
                    </a:p>
                  </a:txBody>
                  <a:tcPr anchor="ctr">
                    <a:solidFill>
                      <a:schemeClr val="bg1"/>
                    </a:solidFill>
                  </a:tcPr>
                </a:tc>
                <a:tc h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832750731"/>
                  </a:ext>
                </a:extLst>
              </a:tr>
              <a:tr h="360000">
                <a:tc rowSpan="4">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mpd="sng">
                      <a:noFill/>
                    </a:lnT>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（１）介護予防・健康づくりについて</a:t>
                      </a:r>
                    </a:p>
                  </a:txBody>
                  <a:tcPr anchor="ctr">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健康体操や趣味の集い等の参加状況など</a:t>
                      </a:r>
                    </a:p>
                  </a:txBody>
                  <a:tcPr anchor="ctr">
                    <a:solidFill>
                      <a:schemeClr val="bg1"/>
                    </a:solidFill>
                  </a:tcPr>
                </a:tc>
                <a:extLst>
                  <a:ext uri="{0D108BD9-81ED-4DB2-BD59-A6C34878D82A}">
                    <a16:rowId xmlns:a16="http://schemas.microsoft.com/office/drawing/2014/main" val="934648380"/>
                  </a:ext>
                </a:extLst>
              </a:tr>
              <a:tr h="360000">
                <a:tc v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（２）地域包括支援センターについて</a:t>
                      </a:r>
                    </a:p>
                  </a:txBody>
                  <a:tcPr anchor="ctr">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地域包括支援センターで相談・利用したことがあるものなど</a:t>
                      </a:r>
                    </a:p>
                  </a:txBody>
                  <a:tcPr anchor="ctr">
                    <a:solidFill>
                      <a:schemeClr val="bg1"/>
                    </a:solidFill>
                  </a:tcPr>
                </a:tc>
                <a:extLst>
                  <a:ext uri="{0D108BD9-81ED-4DB2-BD59-A6C34878D82A}">
                    <a16:rowId xmlns:a16="http://schemas.microsoft.com/office/drawing/2014/main" val="906604871"/>
                  </a:ext>
                </a:extLst>
              </a:tr>
              <a:tr h="360000">
                <a:tc v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（３）高齢者虐待の防止について</a:t>
                      </a:r>
                    </a:p>
                  </a:txBody>
                  <a:tcPr anchor="ctr">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高齢者虐待に当てはまると思うもの</a:t>
                      </a:r>
                    </a:p>
                  </a:txBody>
                  <a:tcPr anchor="ctr">
                    <a:solidFill>
                      <a:schemeClr val="bg1"/>
                    </a:solidFill>
                  </a:tcPr>
                </a:tc>
                <a:extLst>
                  <a:ext uri="{0D108BD9-81ED-4DB2-BD59-A6C34878D82A}">
                    <a16:rowId xmlns:a16="http://schemas.microsoft.com/office/drawing/2014/main" val="644102245"/>
                  </a:ext>
                </a:extLst>
              </a:tr>
              <a:tr h="360000">
                <a:tc v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（４）認知症について</a:t>
                      </a:r>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認知症に対する考え方、認知症サポーターの活動についてなど</a:t>
                      </a:r>
                    </a:p>
                  </a:txBody>
                  <a:tcPr anchor="ctr">
                    <a:solidFill>
                      <a:schemeClr val="bg1"/>
                    </a:solidFill>
                  </a:tcPr>
                </a:tc>
                <a:extLst>
                  <a:ext uri="{0D108BD9-81ED-4DB2-BD59-A6C34878D82A}">
                    <a16:rowId xmlns:a16="http://schemas.microsoft.com/office/drawing/2014/main" val="3765409682"/>
                  </a:ext>
                </a:extLst>
              </a:tr>
              <a:tr h="288000">
                <a:tc gridSpan="3">
                  <a:txBody>
                    <a:bodyPr/>
                    <a:lstStyle/>
                    <a:p>
                      <a:pPr algn="l"/>
                      <a:r>
                        <a:rPr kumimoji="1" lang="ja-JP" altLang="en-US" b="1" dirty="0">
                          <a:latin typeface="Meiryo UI" panose="020B0604030504040204" pitchFamily="50" charset="-128"/>
                          <a:ea typeface="Meiryo UI" panose="020B0604030504040204" pitchFamily="50" charset="-128"/>
                        </a:rPr>
                        <a:t>４　日常生活　（問</a:t>
                      </a:r>
                      <a:r>
                        <a:rPr kumimoji="1" lang="en-US" altLang="ja-JP" b="1" dirty="0">
                          <a:latin typeface="Meiryo UI" panose="020B0604030504040204" pitchFamily="50" charset="-128"/>
                          <a:ea typeface="Meiryo UI" panose="020B0604030504040204" pitchFamily="50" charset="-128"/>
                        </a:rPr>
                        <a:t>23</a:t>
                      </a:r>
                      <a:r>
                        <a:rPr kumimoji="1" lang="ja-JP" altLang="en-US" b="1" dirty="0">
                          <a:latin typeface="Meiryo UI" panose="020B0604030504040204" pitchFamily="50" charset="-128"/>
                          <a:ea typeface="Meiryo UI" panose="020B0604030504040204" pitchFamily="50" charset="-128"/>
                        </a:rPr>
                        <a:t>～問</a:t>
                      </a:r>
                      <a:r>
                        <a:rPr kumimoji="1" lang="en-US" altLang="ja-JP" b="1" dirty="0">
                          <a:latin typeface="Meiryo UI" panose="020B0604030504040204" pitchFamily="50" charset="-128"/>
                          <a:ea typeface="Meiryo UI" panose="020B0604030504040204" pitchFamily="50" charset="-128"/>
                        </a:rPr>
                        <a:t>38</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txBody>
                  <a:tcPr anchor="ctr">
                    <a:lnB w="12700" cmpd="sng">
                      <a:noFill/>
                    </a:lnB>
                    <a:solidFill>
                      <a:schemeClr val="accent1">
                        <a:lumMod val="20000"/>
                        <a:lumOff val="80000"/>
                      </a:schemeClr>
                    </a:solidFill>
                  </a:tcPr>
                </a:tc>
                <a:tc hMerge="1">
                  <a:txBody>
                    <a:bodyPr/>
                    <a:lstStyle/>
                    <a:p>
                      <a:pPr algn="l"/>
                      <a:endParaRPr kumimoji="1" lang="ja-JP" altLang="en-US" dirty="0">
                        <a:latin typeface="Meiryo UI" panose="020B0604030504040204" pitchFamily="50" charset="-128"/>
                        <a:ea typeface="Meiryo UI" panose="020B0604030504040204" pitchFamily="50" charset="-128"/>
                      </a:endParaRPr>
                    </a:p>
                  </a:txBody>
                  <a:tcPr anchor="ctr">
                    <a:solidFill>
                      <a:schemeClr val="bg1"/>
                    </a:solidFill>
                  </a:tcPr>
                </a:tc>
                <a:tc h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2115832602"/>
                  </a:ext>
                </a:extLst>
              </a:tr>
              <a:tr h="360000">
                <a:tc rowSpan="3">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mpd="sng">
                      <a:noFill/>
                    </a:lnT>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（１）日常生活の状況について</a:t>
                      </a:r>
                      <a:endParaRPr kumimoji="1" lang="en-US" altLang="ja-JP" sz="1200" b="1"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日々の充実感、生きがいを感じていること、日々の暮らし向き、</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日常生活の不安や悩み、医療機関にかかる頻度、ボランティア活動への参加意向、</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自分で外出する目的と頻度など</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3875938765"/>
                  </a:ext>
                </a:extLst>
              </a:tr>
              <a:tr h="360000">
                <a:tc v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（２）地域の安全・安心</a:t>
                      </a:r>
                      <a:endParaRPr kumimoji="1" lang="en-US" altLang="ja-JP" sz="1200" b="1"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困ったことや不安なことを相談できる相手、自然災害時の避難など</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3921680205"/>
                  </a:ext>
                </a:extLst>
              </a:tr>
              <a:tr h="360000">
                <a:tc v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（３）情報収集について</a:t>
                      </a:r>
                      <a:endParaRPr kumimoji="1" lang="en-US" altLang="ja-JP" sz="1200" b="1"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趣味、介護や生活支援などの行政サービスの情報収集、情報通信機器の所有状況など</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3126828172"/>
                  </a:ext>
                </a:extLst>
              </a:tr>
              <a:tr h="288000">
                <a:tc gridSpan="3">
                  <a:txBody>
                    <a:bodyPr/>
                    <a:lstStyle/>
                    <a:p>
                      <a:pPr algn="l"/>
                      <a:r>
                        <a:rPr kumimoji="1" lang="ja-JP" altLang="en-US" b="1" dirty="0">
                          <a:latin typeface="Meiryo UI" panose="020B0604030504040204" pitchFamily="50" charset="-128"/>
                          <a:ea typeface="Meiryo UI" panose="020B0604030504040204" pitchFamily="50" charset="-128"/>
                        </a:rPr>
                        <a:t>５　今後の施策　（問</a:t>
                      </a:r>
                      <a:r>
                        <a:rPr kumimoji="1" lang="en-US" altLang="ja-JP" b="1" dirty="0">
                          <a:latin typeface="Meiryo UI" panose="020B0604030504040204" pitchFamily="50" charset="-128"/>
                          <a:ea typeface="Meiryo UI" panose="020B0604030504040204" pitchFamily="50" charset="-128"/>
                        </a:rPr>
                        <a:t>39</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txBody>
                  <a:tcPr anchor="ctr">
                    <a:lnB w="12700" cmpd="sng">
                      <a:noFill/>
                    </a:lnB>
                    <a:solidFill>
                      <a:schemeClr val="accent1">
                        <a:lumMod val="20000"/>
                        <a:lumOff val="80000"/>
                      </a:schemeClr>
                    </a:solidFill>
                  </a:tcPr>
                </a:tc>
                <a:tc hMerge="1">
                  <a:txBody>
                    <a:bodyPr/>
                    <a:lstStyle/>
                    <a:p>
                      <a:pPr algn="l"/>
                      <a:endParaRPr kumimoji="1" lang="ja-JP" altLang="en-US" dirty="0">
                        <a:latin typeface="Meiryo UI" panose="020B0604030504040204" pitchFamily="50" charset="-128"/>
                        <a:ea typeface="Meiryo UI" panose="020B0604030504040204" pitchFamily="50" charset="-128"/>
                      </a:endParaRPr>
                    </a:p>
                  </a:txBody>
                  <a:tcPr anchor="ctr">
                    <a:solidFill>
                      <a:schemeClr val="bg1"/>
                    </a:solidFill>
                  </a:tcPr>
                </a:tc>
                <a:tc h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3771273933"/>
                  </a:ext>
                </a:extLst>
              </a:tr>
              <a:tr h="360000">
                <a:tc>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mpd="sng">
                      <a:noFill/>
                    </a:lnT>
                    <a:solidFill>
                      <a:schemeClr val="accent1">
                        <a:lumMod val="20000"/>
                        <a:lumOff val="8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（１）重要になると思う施策</a:t>
                      </a:r>
                    </a:p>
                  </a:txBody>
                  <a:tcPr anchor="ctr">
                    <a:solidFill>
                      <a:schemeClr val="bg1"/>
                    </a:solidFill>
                  </a:tcPr>
                </a:tc>
                <a:tc>
                  <a:txBody>
                    <a:bodyPr/>
                    <a:lstStyle/>
                    <a:p>
                      <a:pPr algn="l"/>
                      <a:r>
                        <a:rPr kumimoji="1" lang="ja-JP" altLang="en-US" sz="1200" dirty="0">
                          <a:latin typeface="Meiryo UI" panose="020B0604030504040204" pitchFamily="50" charset="-128"/>
                          <a:ea typeface="Meiryo UI" panose="020B0604030504040204" pitchFamily="50" charset="-128"/>
                        </a:rPr>
                        <a:t>今後、重要になると思う施策</a:t>
                      </a:r>
                    </a:p>
                  </a:txBody>
                  <a:tcPr anchor="ctr">
                    <a:solidFill>
                      <a:schemeClr val="bg1"/>
                    </a:solidFill>
                  </a:tcPr>
                </a:tc>
                <a:extLst>
                  <a:ext uri="{0D108BD9-81ED-4DB2-BD59-A6C34878D82A}">
                    <a16:rowId xmlns:a16="http://schemas.microsoft.com/office/drawing/2014/main" val="1870258989"/>
                  </a:ext>
                </a:extLst>
              </a:tr>
            </a:tbl>
          </a:graphicData>
        </a:graphic>
      </p:graphicFrame>
      <p:sp>
        <p:nvSpPr>
          <p:cNvPr id="4" name="スライド番号プレースホルダー 3">
            <a:extLst>
              <a:ext uri="{FF2B5EF4-FFF2-40B4-BE49-F238E27FC236}">
                <a16:creationId xmlns:a16="http://schemas.microsoft.com/office/drawing/2014/main" id="{264AB8D2-6C7C-6653-3AA3-D5945C6241AB}"/>
              </a:ext>
            </a:extLst>
          </p:cNvPr>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4</a:t>
            </a:fld>
            <a:endParaRPr kumimoji="1" lang="ja-JP" altLang="en-US" dirty="0">
              <a:solidFill>
                <a:schemeClr val="tx1"/>
              </a:solidFill>
            </a:endParaRPr>
          </a:p>
        </p:txBody>
      </p:sp>
      <p:sp>
        <p:nvSpPr>
          <p:cNvPr id="6" name="テキスト ボックス 5">
            <a:extLst>
              <a:ext uri="{FF2B5EF4-FFF2-40B4-BE49-F238E27FC236}">
                <a16:creationId xmlns:a16="http://schemas.microsoft.com/office/drawing/2014/main" id="{969074F5-1D35-7261-BE4C-2749861BCA54}"/>
              </a:ext>
            </a:extLst>
          </p:cNvPr>
          <p:cNvSpPr txBox="1"/>
          <p:nvPr/>
        </p:nvSpPr>
        <p:spPr>
          <a:xfrm>
            <a:off x="63547" y="131321"/>
            <a:ext cx="3356496" cy="46080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（５）</a:t>
            </a:r>
            <a:r>
              <a:rPr kumimoji="1" lang="ja-JP" altLang="en-US" sz="2400" b="1" dirty="0">
                <a:latin typeface="メイリオ" panose="020B0604030504040204" pitchFamily="50" charset="-128"/>
                <a:ea typeface="メイリオ" panose="020B0604030504040204" pitchFamily="50" charset="-128"/>
              </a:rPr>
              <a:t>調査</a:t>
            </a:r>
            <a:r>
              <a:rPr lang="ja-JP" altLang="en-US" sz="2400" b="1" dirty="0">
                <a:latin typeface="メイリオ" panose="020B0604030504040204" pitchFamily="50" charset="-128"/>
                <a:ea typeface="メイリオ" panose="020B0604030504040204" pitchFamily="50" charset="-128"/>
              </a:rPr>
              <a:t>項目</a:t>
            </a:r>
            <a:endParaRPr kumimoji="1"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893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テキスト ボックス 12"/>
          <p:cNvSpPr txBox="1"/>
          <p:nvPr/>
        </p:nvSpPr>
        <p:spPr>
          <a:xfrm>
            <a:off x="334686" y="6165197"/>
            <a:ext cx="8584232" cy="584775"/>
          </a:xfrm>
          <a:prstGeom prst="rect">
            <a:avLst/>
          </a:prstGeom>
          <a:noFill/>
        </p:spPr>
        <p:txBody>
          <a:bodyPr wrap="square" rtlCol="0">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府内構成比については、「大阪府毎月推計人口　令和７年</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日時点」</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及び「厚生労働省　介護保険事業状況報告（月報）」より算出</a:t>
            </a:r>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solidFill>
                  <a:schemeClr val="tx1"/>
                </a:solidFill>
              </a:rPr>
              <a:t>5</a:t>
            </a:fld>
            <a:endParaRPr kumimoji="1" lang="ja-JP" altLang="en-US" dirty="0">
              <a:solidFill>
                <a:schemeClr val="tx1"/>
              </a:solidFill>
            </a:endParaRPr>
          </a:p>
        </p:txBody>
      </p:sp>
      <p:graphicFrame>
        <p:nvGraphicFramePr>
          <p:cNvPr id="5" name="コンテンツ プレースホルダー 4"/>
          <p:cNvGraphicFramePr>
            <a:graphicFrameLocks noGrp="1"/>
          </p:cNvGraphicFramePr>
          <p:nvPr>
            <p:ph idx="4294967295"/>
            <p:extLst>
              <p:ext uri="{D42A27DB-BD31-4B8C-83A1-F6EECF244321}">
                <p14:modId xmlns:p14="http://schemas.microsoft.com/office/powerpoint/2010/main" val="3365623236"/>
              </p:ext>
            </p:extLst>
          </p:nvPr>
        </p:nvGraphicFramePr>
        <p:xfrm>
          <a:off x="334686" y="790776"/>
          <a:ext cx="8424918" cy="1261582"/>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val="1563794907"/>
                    </a:ext>
                  </a:extLst>
                </a:gridCol>
                <a:gridCol w="1188000">
                  <a:extLst>
                    <a:ext uri="{9D8B030D-6E8A-4147-A177-3AD203B41FA5}">
                      <a16:colId xmlns:a16="http://schemas.microsoft.com/office/drawing/2014/main" val="1631006996"/>
                    </a:ext>
                  </a:extLst>
                </a:gridCol>
                <a:gridCol w="1476000">
                  <a:extLst>
                    <a:ext uri="{9D8B030D-6E8A-4147-A177-3AD203B41FA5}">
                      <a16:colId xmlns:a16="http://schemas.microsoft.com/office/drawing/2014/main" val="1834979499"/>
                    </a:ext>
                  </a:extLst>
                </a:gridCol>
                <a:gridCol w="1368918">
                  <a:extLst>
                    <a:ext uri="{9D8B030D-6E8A-4147-A177-3AD203B41FA5}">
                      <a16:colId xmlns:a16="http://schemas.microsoft.com/office/drawing/2014/main" val="287947512"/>
                    </a:ext>
                  </a:extLst>
                </a:gridCol>
                <a:gridCol w="1512000">
                  <a:extLst>
                    <a:ext uri="{9D8B030D-6E8A-4147-A177-3AD203B41FA5}">
                      <a16:colId xmlns:a16="http://schemas.microsoft.com/office/drawing/2014/main" val="2864530927"/>
                    </a:ext>
                  </a:extLst>
                </a:gridCol>
                <a:gridCol w="1692000">
                  <a:extLst>
                    <a:ext uri="{9D8B030D-6E8A-4147-A177-3AD203B41FA5}">
                      <a16:colId xmlns:a16="http://schemas.microsoft.com/office/drawing/2014/main" val="3756680630"/>
                    </a:ext>
                  </a:extLst>
                </a:gridCol>
              </a:tblGrid>
              <a:tr h="793484">
                <a:tc>
                  <a:txBody>
                    <a:bodyPr/>
                    <a:lstStyle/>
                    <a:p>
                      <a:pPr algn="ctr"/>
                      <a:r>
                        <a:rPr kumimoji="1" lang="ja-JP" altLang="en-US" sz="1600" dirty="0">
                          <a:latin typeface="Meiryo UI" panose="020B0604030504040204" pitchFamily="50" charset="-128"/>
                          <a:ea typeface="Meiryo UI" panose="020B0604030504040204" pitchFamily="50" charset="-128"/>
                        </a:rPr>
                        <a:t>発送数</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dirty="0">
                          <a:latin typeface="Meiryo UI" panose="020B0604030504040204" pitchFamily="50" charset="-128"/>
                          <a:ea typeface="Meiryo UI" panose="020B0604030504040204" pitchFamily="50" charset="-128"/>
                        </a:rPr>
                        <a:t>(a)</a:t>
                      </a:r>
                    </a:p>
                  </a:txBody>
                  <a:tcPr anchor="ctr">
                    <a:solidFill>
                      <a:schemeClr val="accent1">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不到達数</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dirty="0">
                          <a:latin typeface="Meiryo UI" panose="020B0604030504040204" pitchFamily="50" charset="-128"/>
                          <a:ea typeface="Meiryo UI" panose="020B0604030504040204" pitchFamily="50" charset="-128"/>
                        </a:rPr>
                        <a:t>(b)</a:t>
                      </a:r>
                    </a:p>
                  </a:txBody>
                  <a:tcPr anchor="ctr">
                    <a:solidFill>
                      <a:schemeClr val="accent1">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到達数</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dirty="0">
                          <a:latin typeface="Meiryo UI" panose="020B0604030504040204" pitchFamily="50" charset="-128"/>
                          <a:ea typeface="Meiryo UI" panose="020B0604030504040204" pitchFamily="50" charset="-128"/>
                        </a:rPr>
                        <a:t>(c)=(a)-(b)</a:t>
                      </a:r>
                    </a:p>
                  </a:txBody>
                  <a:tcPr anchor="ctr">
                    <a:solidFill>
                      <a:schemeClr val="accent1">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回収数</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dirty="0">
                          <a:latin typeface="Meiryo UI" panose="020B0604030504040204" pitchFamily="50" charset="-128"/>
                          <a:ea typeface="Meiryo UI" panose="020B0604030504040204" pitchFamily="50" charset="-128"/>
                        </a:rPr>
                        <a:t>(d)</a:t>
                      </a: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発送数に対する</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有効回答率</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dirty="0">
                          <a:latin typeface="Meiryo UI" panose="020B0604030504040204" pitchFamily="50" charset="-128"/>
                          <a:ea typeface="Meiryo UI" panose="020B0604030504040204" pitchFamily="50" charset="-128"/>
                        </a:rPr>
                        <a:t>(d)/(a)</a:t>
                      </a: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到達数に対する</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有効回答率</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dirty="0">
                          <a:latin typeface="Meiryo UI" panose="020B0604030504040204" pitchFamily="50" charset="-128"/>
                          <a:ea typeface="Meiryo UI" panose="020B0604030504040204" pitchFamily="50" charset="-128"/>
                        </a:rPr>
                        <a:t>(d)/(c)</a:t>
                      </a: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349259024"/>
                  </a:ext>
                </a:extLst>
              </a:tr>
              <a:tr h="438622">
                <a:tc>
                  <a:txBody>
                    <a:bodyPr/>
                    <a:lstStyle/>
                    <a:p>
                      <a:pPr algn="ctr"/>
                      <a:r>
                        <a:rPr kumimoji="1" lang="en-US" altLang="ja-JP" sz="1400" dirty="0">
                          <a:latin typeface="Meiryo UI" panose="020B0604030504040204" pitchFamily="50" charset="-128"/>
                          <a:ea typeface="Meiryo UI" panose="020B0604030504040204" pitchFamily="50" charset="-128"/>
                        </a:rPr>
                        <a:t>6,100</a:t>
                      </a:r>
                      <a:endParaRPr kumimoji="1" lang="ja-JP" altLang="en-US" sz="14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ctr"/>
                      <a:r>
                        <a:rPr kumimoji="1" lang="en-US" altLang="ja-JP" sz="1400" dirty="0">
                          <a:latin typeface="Meiryo UI" panose="020B0604030504040204" pitchFamily="50" charset="-128"/>
                          <a:ea typeface="Meiryo UI" panose="020B0604030504040204" pitchFamily="50" charset="-128"/>
                        </a:rPr>
                        <a:t>19</a:t>
                      </a:r>
                      <a:endParaRPr kumimoji="1" lang="ja-JP" altLang="en-US" sz="14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ctr"/>
                      <a:r>
                        <a:rPr kumimoji="1" lang="en-US" altLang="ja-JP" sz="1400" dirty="0">
                          <a:latin typeface="Meiryo UI" panose="020B0604030504040204" pitchFamily="50" charset="-128"/>
                          <a:ea typeface="Meiryo UI" panose="020B0604030504040204" pitchFamily="50" charset="-128"/>
                        </a:rPr>
                        <a:t>6,081</a:t>
                      </a:r>
                      <a:endParaRPr kumimoji="1" lang="ja-JP" altLang="en-US" sz="14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4,368</a:t>
                      </a:r>
                      <a:endParaRPr kumimoji="1" lang="ja-JP" altLang="en-US" sz="14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ctr"/>
                      <a:r>
                        <a:rPr kumimoji="1" lang="en-US" altLang="ja-JP" sz="1400" dirty="0">
                          <a:latin typeface="Meiryo UI" panose="020B0604030504040204" pitchFamily="50" charset="-128"/>
                          <a:ea typeface="Meiryo UI" panose="020B0604030504040204" pitchFamily="50" charset="-128"/>
                        </a:rPr>
                        <a:t>71.6%</a:t>
                      </a:r>
                      <a:endParaRPr kumimoji="1" lang="ja-JP" altLang="en-US" sz="14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ctr"/>
                      <a:r>
                        <a:rPr kumimoji="1" lang="en-US" altLang="ja-JP" sz="1400" dirty="0">
                          <a:latin typeface="Meiryo UI" panose="020B0604030504040204" pitchFamily="50" charset="-128"/>
                          <a:ea typeface="Meiryo UI" panose="020B0604030504040204" pitchFamily="50" charset="-128"/>
                        </a:rPr>
                        <a:t>71.8%</a:t>
                      </a:r>
                      <a:endParaRPr kumimoji="1" lang="ja-JP" altLang="en-US" sz="14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2250130259"/>
                  </a:ext>
                </a:extLst>
              </a:tr>
            </a:tbl>
          </a:graphicData>
        </a:graphic>
      </p:graphicFrame>
      <p:sp>
        <p:nvSpPr>
          <p:cNvPr id="6" name="テキスト ボックス 5"/>
          <p:cNvSpPr txBox="1"/>
          <p:nvPr/>
        </p:nvSpPr>
        <p:spPr>
          <a:xfrm>
            <a:off x="79517" y="230777"/>
            <a:ext cx="3356496"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（６）回収結果</a:t>
            </a:r>
          </a:p>
        </p:txBody>
      </p:sp>
      <p:sp>
        <p:nvSpPr>
          <p:cNvPr id="7" name="テキスト ボックス 6"/>
          <p:cNvSpPr txBox="1"/>
          <p:nvPr/>
        </p:nvSpPr>
        <p:spPr>
          <a:xfrm>
            <a:off x="79517" y="2326370"/>
            <a:ext cx="8529209"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基本属性</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上段は調査結果、下段の括弧書きは府内構成比を指す</a:t>
            </a:r>
            <a:endParaRPr kumimoji="1" lang="ja-JP" altLang="en-US" sz="2000" dirty="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990902692"/>
              </p:ext>
            </p:extLst>
          </p:nvPr>
        </p:nvGraphicFramePr>
        <p:xfrm>
          <a:off x="334686" y="2724334"/>
          <a:ext cx="8460000" cy="1016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1335211928"/>
                    </a:ext>
                  </a:extLst>
                </a:gridCol>
                <a:gridCol w="3672000">
                  <a:extLst>
                    <a:ext uri="{9D8B030D-6E8A-4147-A177-3AD203B41FA5}">
                      <a16:colId xmlns:a16="http://schemas.microsoft.com/office/drawing/2014/main" val="3677968933"/>
                    </a:ext>
                  </a:extLst>
                </a:gridCol>
                <a:gridCol w="3672000">
                  <a:extLst>
                    <a:ext uri="{9D8B030D-6E8A-4147-A177-3AD203B41FA5}">
                      <a16:colId xmlns:a16="http://schemas.microsoft.com/office/drawing/2014/main" val="2054191440"/>
                    </a:ext>
                  </a:extLst>
                </a:gridCol>
              </a:tblGrid>
              <a:tr h="370840">
                <a:tc rowSpan="3">
                  <a:txBody>
                    <a:bodyPr/>
                    <a:lstStyle/>
                    <a:p>
                      <a:pPr algn="ctr"/>
                      <a:r>
                        <a:rPr lang="ja-JP" altLang="en-US" sz="1600" b="0" dirty="0">
                          <a:solidFill>
                            <a:schemeClr val="tx1"/>
                          </a:solidFill>
                          <a:latin typeface="Meiryo UI" panose="020B0604030504040204" pitchFamily="50" charset="-128"/>
                          <a:ea typeface="Meiryo UI" panose="020B0604030504040204" pitchFamily="50" charset="-128"/>
                        </a:rPr>
                        <a:t>男女比</a:t>
                      </a:r>
                      <a:endParaRPr lang="en-US" altLang="ja-JP"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男性</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女性</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37757179"/>
                  </a:ext>
                </a:extLst>
              </a:tr>
              <a:tr h="370840">
                <a:tc vMerge="1">
                  <a:txBody>
                    <a:bodyPr/>
                    <a:lstStyle/>
                    <a:p>
                      <a:endParaRPr lang="en-US" altLang="ja-JP" sz="16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41.5</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56.6</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862833808"/>
                  </a:ext>
                </a:extLst>
              </a:tr>
              <a:tr h="252000">
                <a:tc vMerge="1">
                  <a:txBody>
                    <a:bodyPr/>
                    <a:lstStyle/>
                    <a:p>
                      <a:pPr algn="ctr"/>
                      <a:endParaRPr lang="en-US" altLang="ja-JP"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47.8</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(52.2</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282892"/>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807093620"/>
              </p:ext>
            </p:extLst>
          </p:nvPr>
        </p:nvGraphicFramePr>
        <p:xfrm>
          <a:off x="334686" y="3896686"/>
          <a:ext cx="8460000" cy="114808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1335211928"/>
                    </a:ext>
                  </a:extLst>
                </a:gridCol>
                <a:gridCol w="972000">
                  <a:extLst>
                    <a:ext uri="{9D8B030D-6E8A-4147-A177-3AD203B41FA5}">
                      <a16:colId xmlns:a16="http://schemas.microsoft.com/office/drawing/2014/main" val="3677968933"/>
                    </a:ext>
                  </a:extLst>
                </a:gridCol>
                <a:gridCol w="972000">
                  <a:extLst>
                    <a:ext uri="{9D8B030D-6E8A-4147-A177-3AD203B41FA5}">
                      <a16:colId xmlns:a16="http://schemas.microsoft.com/office/drawing/2014/main" val="930097062"/>
                    </a:ext>
                  </a:extLst>
                </a:gridCol>
                <a:gridCol w="972000">
                  <a:extLst>
                    <a:ext uri="{9D8B030D-6E8A-4147-A177-3AD203B41FA5}">
                      <a16:colId xmlns:a16="http://schemas.microsoft.com/office/drawing/2014/main" val="3480104322"/>
                    </a:ext>
                  </a:extLst>
                </a:gridCol>
                <a:gridCol w="972000">
                  <a:extLst>
                    <a:ext uri="{9D8B030D-6E8A-4147-A177-3AD203B41FA5}">
                      <a16:colId xmlns:a16="http://schemas.microsoft.com/office/drawing/2014/main" val="2054191440"/>
                    </a:ext>
                  </a:extLst>
                </a:gridCol>
                <a:gridCol w="972000">
                  <a:extLst>
                    <a:ext uri="{9D8B030D-6E8A-4147-A177-3AD203B41FA5}">
                      <a16:colId xmlns:a16="http://schemas.microsoft.com/office/drawing/2014/main" val="2194299886"/>
                    </a:ext>
                  </a:extLst>
                </a:gridCol>
                <a:gridCol w="972000">
                  <a:extLst>
                    <a:ext uri="{9D8B030D-6E8A-4147-A177-3AD203B41FA5}">
                      <a16:colId xmlns:a16="http://schemas.microsoft.com/office/drawing/2014/main" val="1145487870"/>
                    </a:ext>
                  </a:extLst>
                </a:gridCol>
                <a:gridCol w="972000">
                  <a:extLst>
                    <a:ext uri="{9D8B030D-6E8A-4147-A177-3AD203B41FA5}">
                      <a16:colId xmlns:a16="http://schemas.microsoft.com/office/drawing/2014/main" val="190444151"/>
                    </a:ext>
                  </a:extLst>
                </a:gridCol>
                <a:gridCol w="972000">
                  <a:extLst>
                    <a:ext uri="{9D8B030D-6E8A-4147-A177-3AD203B41FA5}">
                      <a16:colId xmlns:a16="http://schemas.microsoft.com/office/drawing/2014/main" val="3745395555"/>
                    </a:ext>
                  </a:extLst>
                </a:gridCol>
              </a:tblGrid>
              <a:tr h="370840">
                <a:tc rowSpan="3">
                  <a:txBody>
                    <a:bodyPr/>
                    <a:lstStyle/>
                    <a:p>
                      <a:pPr algn="ctr"/>
                      <a:r>
                        <a:rPr lang="ja-JP" altLang="en-US" sz="1400" b="0" dirty="0">
                          <a:solidFill>
                            <a:schemeClr val="tx1"/>
                          </a:solidFill>
                          <a:latin typeface="Meiryo UI" panose="020B0604030504040204" pitchFamily="50" charset="-128"/>
                          <a:ea typeface="Meiryo UI" panose="020B0604030504040204" pitchFamily="50" charset="-128"/>
                        </a:rPr>
                        <a:t>年齢</a:t>
                      </a:r>
                      <a:endParaRPr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400" b="0" dirty="0">
                          <a:solidFill>
                            <a:schemeClr val="tx1"/>
                          </a:solidFill>
                          <a:latin typeface="Meiryo UI" panose="020B0604030504040204" pitchFamily="50" charset="-128"/>
                          <a:ea typeface="Meiryo UI" panose="020B0604030504040204" pitchFamily="50" charset="-128"/>
                        </a:rPr>
                        <a:t>65</a:t>
                      </a:r>
                      <a:r>
                        <a:rPr lang="ja-JP" altLang="en-US" sz="1400" b="0" dirty="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69</a:t>
                      </a:r>
                    </a:p>
                    <a:p>
                      <a:pPr algn="ctr"/>
                      <a:r>
                        <a:rPr lang="ja-JP" altLang="en-US" sz="1400" b="0"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400" b="0" dirty="0">
                          <a:solidFill>
                            <a:schemeClr val="tx1"/>
                          </a:solidFill>
                          <a:latin typeface="Meiryo UI" panose="020B0604030504040204" pitchFamily="50" charset="-128"/>
                          <a:ea typeface="Meiryo UI" panose="020B0604030504040204" pitchFamily="50" charset="-128"/>
                        </a:rPr>
                        <a:t>70</a:t>
                      </a:r>
                      <a:r>
                        <a:rPr lang="ja-JP" altLang="en-US" sz="1400" b="0" dirty="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74</a:t>
                      </a:r>
                    </a:p>
                    <a:p>
                      <a:pPr algn="ctr"/>
                      <a:r>
                        <a:rPr lang="ja-JP" altLang="en-US" sz="1400" b="0"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400" b="0" dirty="0">
                          <a:solidFill>
                            <a:schemeClr val="tx1"/>
                          </a:solidFill>
                          <a:latin typeface="Meiryo UI" panose="020B0604030504040204" pitchFamily="50" charset="-128"/>
                          <a:ea typeface="Meiryo UI" panose="020B0604030504040204" pitchFamily="50" charset="-128"/>
                        </a:rPr>
                        <a:t>75</a:t>
                      </a:r>
                      <a:r>
                        <a:rPr lang="ja-JP" altLang="en-US" sz="1400" b="0" dirty="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79</a:t>
                      </a:r>
                    </a:p>
                    <a:p>
                      <a:pPr algn="ctr"/>
                      <a:r>
                        <a:rPr lang="ja-JP" altLang="en-US" sz="1400" b="0"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400" b="0" dirty="0">
                          <a:solidFill>
                            <a:schemeClr val="tx1"/>
                          </a:solidFill>
                          <a:latin typeface="Meiryo UI" panose="020B0604030504040204" pitchFamily="50" charset="-128"/>
                          <a:ea typeface="Meiryo UI" panose="020B0604030504040204" pitchFamily="50" charset="-128"/>
                        </a:rPr>
                        <a:t>80</a:t>
                      </a:r>
                      <a:r>
                        <a:rPr lang="ja-JP" altLang="en-US" sz="1400" b="0" dirty="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84</a:t>
                      </a:r>
                    </a:p>
                    <a:p>
                      <a:pPr algn="ctr"/>
                      <a:r>
                        <a:rPr lang="ja-JP" altLang="en-US" sz="1400" b="0"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400" b="0" dirty="0">
                          <a:solidFill>
                            <a:schemeClr val="tx1"/>
                          </a:solidFill>
                          <a:latin typeface="Meiryo UI" panose="020B0604030504040204" pitchFamily="50" charset="-128"/>
                          <a:ea typeface="Meiryo UI" panose="020B0604030504040204" pitchFamily="50" charset="-128"/>
                        </a:rPr>
                        <a:t>85</a:t>
                      </a:r>
                      <a:r>
                        <a:rPr lang="ja-JP" altLang="en-US" sz="1400" b="0" dirty="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89</a:t>
                      </a:r>
                    </a:p>
                    <a:p>
                      <a:pPr algn="ctr"/>
                      <a:r>
                        <a:rPr lang="ja-JP" altLang="en-US" sz="1400" b="0"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400" b="0" dirty="0">
                          <a:solidFill>
                            <a:schemeClr val="tx1"/>
                          </a:solidFill>
                          <a:latin typeface="Meiryo UI" panose="020B0604030504040204" pitchFamily="50" charset="-128"/>
                          <a:ea typeface="Meiryo UI" panose="020B0604030504040204" pitchFamily="50" charset="-128"/>
                        </a:rPr>
                        <a:t>90</a:t>
                      </a:r>
                      <a:r>
                        <a:rPr lang="ja-JP" altLang="en-US" sz="1400" b="0" dirty="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94</a:t>
                      </a:r>
                    </a:p>
                    <a:p>
                      <a:pPr algn="ctr"/>
                      <a:r>
                        <a:rPr lang="ja-JP" altLang="en-US" sz="1400" b="0"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400" b="0" dirty="0">
                          <a:solidFill>
                            <a:schemeClr val="tx1"/>
                          </a:solidFill>
                          <a:latin typeface="Meiryo UI" panose="020B0604030504040204" pitchFamily="50" charset="-128"/>
                          <a:ea typeface="Meiryo UI" panose="020B0604030504040204" pitchFamily="50" charset="-128"/>
                        </a:rPr>
                        <a:t>95</a:t>
                      </a:r>
                      <a:r>
                        <a:rPr lang="ja-JP" altLang="en-US" sz="1400" b="0" dirty="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99</a:t>
                      </a:r>
                    </a:p>
                    <a:p>
                      <a:pPr algn="ctr"/>
                      <a:r>
                        <a:rPr lang="ja-JP" altLang="en-US" sz="1400" b="0"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400" b="0" dirty="0">
                          <a:solidFill>
                            <a:schemeClr val="tx1"/>
                          </a:solidFill>
                          <a:latin typeface="Meiryo UI" panose="020B0604030504040204" pitchFamily="50" charset="-128"/>
                          <a:ea typeface="Meiryo UI" panose="020B0604030504040204" pitchFamily="50" charset="-128"/>
                        </a:rPr>
                        <a:t>100</a:t>
                      </a:r>
                      <a:r>
                        <a:rPr lang="ja-JP" altLang="en-US" sz="1400" b="0" dirty="0">
                          <a:solidFill>
                            <a:schemeClr val="tx1"/>
                          </a:solidFill>
                          <a:latin typeface="Meiryo UI" panose="020B0604030504040204" pitchFamily="50" charset="-128"/>
                          <a:ea typeface="Meiryo UI" panose="020B0604030504040204" pitchFamily="50" charset="-128"/>
                        </a:rPr>
                        <a:t>歳</a:t>
                      </a:r>
                      <a:endParaRPr lang="en-US" altLang="ja-JP" sz="1400" b="0" dirty="0">
                        <a:solidFill>
                          <a:schemeClr val="tx1"/>
                        </a:solidFill>
                        <a:latin typeface="Meiryo UI" panose="020B0604030504040204" pitchFamily="50" charset="-128"/>
                        <a:ea typeface="Meiryo UI" panose="020B0604030504040204" pitchFamily="50" charset="-128"/>
                      </a:endParaRPr>
                    </a:p>
                    <a:p>
                      <a:pPr algn="ctr"/>
                      <a:r>
                        <a:rPr lang="ja-JP" altLang="en-US" sz="1400" b="0" dirty="0">
                          <a:solidFill>
                            <a:schemeClr val="tx1"/>
                          </a:solidFill>
                          <a:latin typeface="Meiryo UI" panose="020B0604030504040204" pitchFamily="50" charset="-128"/>
                          <a:ea typeface="Meiryo UI" panose="020B0604030504040204" pitchFamily="50" charset="-128"/>
                        </a:rPr>
                        <a:t>以上</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37757179"/>
                  </a:ext>
                </a:extLst>
              </a:tr>
              <a:tr h="370840">
                <a:tc vMerge="1">
                  <a:txBody>
                    <a:bodyPr/>
                    <a:lstStyle/>
                    <a:p>
                      <a:endParaRPr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latin typeface="Meiryo UI" panose="020B0604030504040204" pitchFamily="50" charset="-128"/>
                          <a:ea typeface="Meiryo UI" panose="020B0604030504040204" pitchFamily="50" charset="-128"/>
                        </a:rPr>
                        <a:t>15.7</a:t>
                      </a:r>
                      <a:r>
                        <a:rPr lang="ja-JP" altLang="en-US" sz="1200" b="0" dirty="0">
                          <a:solidFill>
                            <a:schemeClr val="tx1"/>
                          </a:solidFill>
                          <a:latin typeface="Meiryo UI" panose="020B0604030504040204" pitchFamily="50" charset="-128"/>
                          <a:ea typeface="Meiryo UI" panose="020B0604030504040204" pitchFamily="50" charset="-128"/>
                        </a:rPr>
                        <a:t>％</a:t>
                      </a:r>
                      <a:endParaRPr lang="en-US" altLang="ja-JP"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r>
                        <a:rPr lang="en-US" altLang="ja-JP" sz="1200" b="0" dirty="0">
                          <a:solidFill>
                            <a:schemeClr val="tx1"/>
                          </a:solidFill>
                          <a:latin typeface="Meiryo UI" panose="020B0604030504040204" pitchFamily="50" charset="-128"/>
                          <a:ea typeface="Meiryo UI" panose="020B0604030504040204" pitchFamily="50" charset="-128"/>
                        </a:rPr>
                        <a:t>19.9</a:t>
                      </a:r>
                      <a:r>
                        <a:rPr lang="ja-JP" altLang="en-US" sz="1200" b="0" dirty="0">
                          <a:solidFill>
                            <a:schemeClr val="tx1"/>
                          </a:solidFill>
                          <a:latin typeface="Meiryo UI" panose="020B0604030504040204" pitchFamily="50" charset="-128"/>
                          <a:ea typeface="Meiryo UI" panose="020B0604030504040204" pitchFamily="50" charset="-128"/>
                        </a:rPr>
                        <a:t>％</a:t>
                      </a:r>
                      <a:endParaRPr lang="en-US" altLang="ja-JP"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latin typeface="Meiryo UI" panose="020B0604030504040204" pitchFamily="50" charset="-128"/>
                          <a:ea typeface="Meiryo UI" panose="020B0604030504040204" pitchFamily="50" charset="-128"/>
                        </a:rPr>
                        <a:t>24.9</a:t>
                      </a:r>
                      <a:r>
                        <a:rPr lang="ja-JP" altLang="en-US" sz="1200" b="0" dirty="0">
                          <a:solidFill>
                            <a:schemeClr val="tx1"/>
                          </a:solidFill>
                          <a:latin typeface="Meiryo UI" panose="020B0604030504040204" pitchFamily="50" charset="-128"/>
                          <a:ea typeface="Meiryo UI" panose="020B0604030504040204" pitchFamily="50" charset="-128"/>
                        </a:rPr>
                        <a:t>％</a:t>
                      </a:r>
                      <a:endParaRPr lang="en-US" altLang="ja-JP"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latin typeface="Meiryo UI" panose="020B0604030504040204" pitchFamily="50" charset="-128"/>
                          <a:ea typeface="Meiryo UI" panose="020B0604030504040204" pitchFamily="50" charset="-128"/>
                        </a:rPr>
                        <a:t>17.6</a:t>
                      </a:r>
                      <a:r>
                        <a:rPr lang="ja-JP" altLang="en-US" sz="1200" b="0" dirty="0">
                          <a:solidFill>
                            <a:schemeClr val="tx1"/>
                          </a:solidFill>
                          <a:latin typeface="Meiryo UI" panose="020B0604030504040204" pitchFamily="50" charset="-128"/>
                          <a:ea typeface="Meiryo UI" panose="020B0604030504040204" pitchFamily="50" charset="-128"/>
                        </a:rPr>
                        <a:t>％</a:t>
                      </a:r>
                      <a:endParaRPr lang="en-US" altLang="ja-JP"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r>
                        <a:rPr lang="en-US" altLang="ja-JP" sz="1200" b="0" dirty="0">
                          <a:solidFill>
                            <a:schemeClr val="tx1"/>
                          </a:solidFill>
                          <a:latin typeface="Meiryo UI" panose="020B0604030504040204" pitchFamily="50" charset="-128"/>
                          <a:ea typeface="Meiryo UI" panose="020B0604030504040204" pitchFamily="50" charset="-128"/>
                        </a:rPr>
                        <a:t>9.5</a:t>
                      </a:r>
                      <a:r>
                        <a:rPr lang="ja-JP" altLang="en-US" sz="1200" b="0" dirty="0">
                          <a:solidFill>
                            <a:schemeClr val="tx1"/>
                          </a:solidFill>
                          <a:latin typeface="Meiryo UI" panose="020B0604030504040204" pitchFamily="50" charset="-128"/>
                          <a:ea typeface="Meiryo UI" panose="020B0604030504040204" pitchFamily="50" charset="-128"/>
                        </a:rPr>
                        <a:t>％</a:t>
                      </a:r>
                      <a:endParaRPr lang="en-US" altLang="ja-JP"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r>
                        <a:rPr lang="en-US" altLang="ja-JP" sz="1200" b="0" dirty="0">
                          <a:solidFill>
                            <a:schemeClr val="tx1"/>
                          </a:solidFill>
                          <a:latin typeface="Meiryo UI" panose="020B0604030504040204" pitchFamily="50" charset="-128"/>
                          <a:ea typeface="Meiryo UI" panose="020B0604030504040204" pitchFamily="50" charset="-128"/>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r>
                        <a:rPr lang="en-US" altLang="ja-JP" sz="1100" b="0" dirty="0">
                          <a:solidFill>
                            <a:schemeClr val="tx1"/>
                          </a:solidFill>
                          <a:latin typeface="Meiryo UI" panose="020B0604030504040204" pitchFamily="50" charset="-128"/>
                          <a:ea typeface="Meiryo UI" panose="020B0604030504040204" pitchFamily="50" charset="-128"/>
                        </a:rPr>
                        <a:t>1.4%</a:t>
                      </a:r>
                      <a:r>
                        <a:rPr lang="ja-JP" altLang="en-US" sz="1100" b="0" dirty="0">
                          <a:solidFill>
                            <a:schemeClr val="tx1"/>
                          </a:solidFill>
                          <a:latin typeface="Meiryo UI" panose="020B0604030504040204" pitchFamily="50" charset="-128"/>
                          <a:ea typeface="Meiryo UI" panose="020B0604030504040204" pitchFamily="50" charset="-128"/>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r>
                        <a:rPr lang="en-US" altLang="ja-JP" sz="1200" b="0" dirty="0">
                          <a:solidFill>
                            <a:schemeClr val="tx1"/>
                          </a:solidFill>
                          <a:latin typeface="Meiryo UI" panose="020B0604030504040204" pitchFamily="50" charset="-128"/>
                          <a:ea typeface="Meiryo UI" panose="020B0604030504040204" pitchFamily="50" charset="-128"/>
                        </a:rPr>
                        <a:t>0.4%</a:t>
                      </a:r>
                      <a:endParaRPr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862833808"/>
                  </a:ext>
                </a:extLst>
              </a:tr>
              <a:tr h="216000">
                <a:tc vMerge="1">
                  <a:txBody>
                    <a:bodyPr/>
                    <a:lstStyle/>
                    <a:p>
                      <a:pPr algn="ctr"/>
                      <a:endParaRPr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latin typeface="Meiryo UI" panose="020B0604030504040204" pitchFamily="50" charset="-128"/>
                          <a:ea typeface="Meiryo UI" panose="020B0604030504040204" pitchFamily="50" charset="-128"/>
                        </a:rPr>
                        <a:t>(18.7</a:t>
                      </a:r>
                      <a:r>
                        <a:rPr lang="ja-JP" altLang="en-US" sz="1100" b="0" dirty="0">
                          <a:solidFill>
                            <a:schemeClr val="tx1"/>
                          </a:solidFill>
                          <a:latin typeface="Meiryo UI" panose="020B0604030504040204" pitchFamily="50" charset="-128"/>
                          <a:ea typeface="Meiryo UI" panose="020B0604030504040204" pitchFamily="50" charset="-128"/>
                        </a:rPr>
                        <a:t>％</a:t>
                      </a:r>
                      <a:r>
                        <a:rPr lang="en-US" altLang="ja-JP" sz="1100" b="0" dirty="0">
                          <a:solidFill>
                            <a:schemeClr val="tx1"/>
                          </a:solidFill>
                          <a:latin typeface="Meiryo UI" panose="020B0604030504040204" pitchFamily="50" charset="-128"/>
                          <a:ea typeface="Meiryo UI" panose="020B0604030504040204" pitchFamily="50" charset="-128"/>
                        </a:rPr>
                        <a:t>)</a:t>
                      </a:r>
                      <a:endParaRPr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latin typeface="Meiryo UI" panose="020B0604030504040204" pitchFamily="50" charset="-128"/>
                          <a:ea typeface="Meiryo UI" panose="020B0604030504040204" pitchFamily="50" charset="-128"/>
                        </a:rPr>
                        <a:t>(20.3</a:t>
                      </a:r>
                      <a:r>
                        <a:rPr lang="ja-JP" altLang="en-US" sz="1100" b="0" dirty="0">
                          <a:solidFill>
                            <a:schemeClr val="tx1"/>
                          </a:solidFill>
                          <a:latin typeface="Meiryo UI" panose="020B0604030504040204" pitchFamily="50" charset="-128"/>
                          <a:ea typeface="Meiryo UI" panose="020B0604030504040204" pitchFamily="50" charset="-128"/>
                        </a:rPr>
                        <a:t>％</a:t>
                      </a:r>
                      <a:r>
                        <a:rPr lang="en-US" altLang="ja-JP" sz="1100" b="0" dirty="0">
                          <a:solidFill>
                            <a:schemeClr val="tx1"/>
                          </a:solidFill>
                          <a:latin typeface="Meiryo UI" panose="020B0604030504040204" pitchFamily="50" charset="-128"/>
                          <a:ea typeface="Meiryo UI" panose="020B0604030504040204" pitchFamily="50" charset="-128"/>
                        </a:rPr>
                        <a:t>)</a:t>
                      </a:r>
                      <a:endParaRPr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latin typeface="Meiryo UI" panose="020B0604030504040204" pitchFamily="50" charset="-128"/>
                          <a:ea typeface="Meiryo UI" panose="020B0604030504040204" pitchFamily="50" charset="-128"/>
                        </a:rPr>
                        <a:t>(23.6</a:t>
                      </a:r>
                      <a:r>
                        <a:rPr lang="ja-JP" altLang="en-US" sz="1100" b="0" dirty="0">
                          <a:solidFill>
                            <a:schemeClr val="tx1"/>
                          </a:solidFill>
                          <a:latin typeface="Meiryo UI" panose="020B0604030504040204" pitchFamily="50" charset="-128"/>
                          <a:ea typeface="Meiryo UI" panose="020B0604030504040204" pitchFamily="50" charset="-128"/>
                        </a:rPr>
                        <a:t>％</a:t>
                      </a:r>
                      <a:r>
                        <a:rPr lang="en-US" altLang="ja-JP" sz="1100" b="0" dirty="0">
                          <a:solidFill>
                            <a:schemeClr val="tx1"/>
                          </a:solidFill>
                          <a:latin typeface="Meiryo UI" panose="020B0604030504040204" pitchFamily="50" charset="-128"/>
                          <a:ea typeface="Meiryo UI" panose="020B0604030504040204" pitchFamily="50" charset="-128"/>
                        </a:rPr>
                        <a:t>)</a:t>
                      </a:r>
                      <a:endParaRPr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latin typeface="Meiryo UI" panose="020B0604030504040204" pitchFamily="50" charset="-128"/>
                          <a:ea typeface="Meiryo UI" panose="020B0604030504040204" pitchFamily="50" charset="-128"/>
                        </a:rPr>
                        <a:t>(18.4</a:t>
                      </a:r>
                      <a:r>
                        <a:rPr lang="ja-JP" altLang="en-US" sz="1100" b="0" dirty="0">
                          <a:solidFill>
                            <a:schemeClr val="tx1"/>
                          </a:solidFill>
                          <a:latin typeface="Meiryo UI" panose="020B0604030504040204" pitchFamily="50" charset="-128"/>
                          <a:ea typeface="Meiryo UI" panose="020B0604030504040204" pitchFamily="50" charset="-128"/>
                        </a:rPr>
                        <a:t>％</a:t>
                      </a:r>
                      <a:r>
                        <a:rPr lang="en-US" altLang="ja-JP" sz="1100" b="0" dirty="0">
                          <a:solidFill>
                            <a:schemeClr val="tx1"/>
                          </a:solidFill>
                          <a:latin typeface="Meiryo UI" panose="020B0604030504040204" pitchFamily="50" charset="-128"/>
                          <a:ea typeface="Meiryo UI" panose="020B0604030504040204" pitchFamily="50" charset="-128"/>
                        </a:rPr>
                        <a:t>)</a:t>
                      </a:r>
                      <a:endParaRPr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latin typeface="Meiryo UI" panose="020B0604030504040204" pitchFamily="50" charset="-128"/>
                          <a:ea typeface="Meiryo UI" panose="020B0604030504040204" pitchFamily="50" charset="-128"/>
                        </a:rPr>
                        <a:t>(11.7</a:t>
                      </a:r>
                      <a:r>
                        <a:rPr lang="ja-JP" altLang="en-US" sz="1100" b="0" dirty="0">
                          <a:solidFill>
                            <a:schemeClr val="tx1"/>
                          </a:solidFill>
                          <a:latin typeface="Meiryo UI" panose="020B0604030504040204" pitchFamily="50" charset="-128"/>
                          <a:ea typeface="Meiryo UI" panose="020B0604030504040204" pitchFamily="50" charset="-128"/>
                        </a:rPr>
                        <a:t>％</a:t>
                      </a:r>
                      <a:r>
                        <a:rPr lang="en-US" altLang="ja-JP" sz="1100" b="0" dirty="0">
                          <a:solidFill>
                            <a:schemeClr val="tx1"/>
                          </a:solidFill>
                          <a:latin typeface="Meiryo UI" panose="020B0604030504040204" pitchFamily="50" charset="-128"/>
                          <a:ea typeface="Meiryo UI" panose="020B0604030504040204" pitchFamily="50" charset="-128"/>
                        </a:rPr>
                        <a:t>)</a:t>
                      </a:r>
                      <a:endParaRPr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latin typeface="Meiryo UI" panose="020B0604030504040204" pitchFamily="50" charset="-128"/>
                          <a:ea typeface="Meiryo UI" panose="020B0604030504040204" pitchFamily="50" charset="-128"/>
                        </a:rPr>
                        <a:t>(5.5</a:t>
                      </a:r>
                      <a:r>
                        <a:rPr lang="ja-JP" altLang="en-US" sz="1100" b="0" dirty="0">
                          <a:solidFill>
                            <a:schemeClr val="tx1"/>
                          </a:solidFill>
                          <a:latin typeface="Meiryo UI" panose="020B0604030504040204" pitchFamily="50" charset="-128"/>
                          <a:ea typeface="Meiryo UI" panose="020B0604030504040204" pitchFamily="50" charset="-128"/>
                        </a:rPr>
                        <a:t>％</a:t>
                      </a:r>
                      <a:r>
                        <a:rPr lang="en-US" altLang="ja-JP" sz="1100" b="0" dirty="0">
                          <a:solidFill>
                            <a:schemeClr val="tx1"/>
                          </a:solidFill>
                          <a:latin typeface="Meiryo UI" panose="020B0604030504040204" pitchFamily="50" charset="-128"/>
                          <a:ea typeface="Meiryo UI" panose="020B0604030504040204" pitchFamily="50" charset="-128"/>
                        </a:rPr>
                        <a:t>)</a:t>
                      </a:r>
                      <a:endParaRPr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latin typeface="Meiryo UI" panose="020B0604030504040204" pitchFamily="50" charset="-128"/>
                          <a:ea typeface="Meiryo UI" panose="020B0604030504040204" pitchFamily="50" charset="-128"/>
                        </a:rPr>
                        <a:t>(1.8</a:t>
                      </a:r>
                      <a:r>
                        <a:rPr lang="ja-JP" altLang="en-US" sz="1100" b="0" dirty="0">
                          <a:solidFill>
                            <a:schemeClr val="tx1"/>
                          </a:solidFill>
                          <a:latin typeface="Meiryo UI" panose="020B0604030504040204" pitchFamily="50" charset="-128"/>
                          <a:ea typeface="Meiryo UI" panose="020B0604030504040204" pitchFamily="50" charset="-128"/>
                        </a:rPr>
                        <a:t>％</a:t>
                      </a:r>
                      <a:r>
                        <a:rPr lang="en-US" altLang="ja-JP" sz="1100" b="0" dirty="0">
                          <a:solidFill>
                            <a:schemeClr val="tx1"/>
                          </a:solidFill>
                          <a:latin typeface="Meiryo UI" panose="020B0604030504040204" pitchFamily="50" charset="-128"/>
                          <a:ea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735330491"/>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811260501"/>
              </p:ext>
            </p:extLst>
          </p:nvPr>
        </p:nvGraphicFramePr>
        <p:xfrm>
          <a:off x="334686" y="5272238"/>
          <a:ext cx="8460000" cy="741680"/>
        </p:xfrm>
        <a:graphic>
          <a:graphicData uri="http://schemas.openxmlformats.org/drawingml/2006/table">
            <a:tbl>
              <a:tblPr firstRow="1" bandRow="1">
                <a:tableStyleId>{5C22544A-7EE6-4342-B048-85BDC9FD1C3A}</a:tableStyleId>
              </a:tblPr>
              <a:tblGrid>
                <a:gridCol w="2628000">
                  <a:extLst>
                    <a:ext uri="{9D8B030D-6E8A-4147-A177-3AD203B41FA5}">
                      <a16:colId xmlns:a16="http://schemas.microsoft.com/office/drawing/2014/main" val="1335211928"/>
                    </a:ext>
                  </a:extLst>
                </a:gridCol>
                <a:gridCol w="5832000">
                  <a:extLst>
                    <a:ext uri="{9D8B030D-6E8A-4147-A177-3AD203B41FA5}">
                      <a16:colId xmlns:a16="http://schemas.microsoft.com/office/drawing/2014/main" val="3677968933"/>
                    </a:ext>
                  </a:extLst>
                </a:gridCol>
              </a:tblGrid>
              <a:tr h="74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Meiryo UI" panose="020B0604030504040204" pitchFamily="50" charset="-128"/>
                          <a:ea typeface="Meiryo UI" panose="020B0604030504040204" pitchFamily="50" charset="-128"/>
                        </a:rPr>
                        <a:t>要介護（支援）認定率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0" dirty="0">
                          <a:solidFill>
                            <a:schemeClr val="tx1"/>
                          </a:solidFill>
                          <a:latin typeface="Meiryo UI" panose="020B0604030504040204" pitchFamily="50" charset="-128"/>
                          <a:ea typeface="Meiryo UI" panose="020B0604030504040204" pitchFamily="50" charset="-128"/>
                        </a:rPr>
                        <a:t>20.8</a:t>
                      </a:r>
                      <a:r>
                        <a:rPr lang="ja-JP" altLang="en-US" sz="1600" b="0" dirty="0">
                          <a:solidFill>
                            <a:schemeClr val="tx1"/>
                          </a:solidFill>
                          <a:latin typeface="Meiryo UI" panose="020B0604030504040204" pitchFamily="50" charset="-128"/>
                          <a:ea typeface="Meiryo UI" panose="020B0604030504040204" pitchFamily="50" charset="-128"/>
                        </a:rPr>
                        <a:t>％</a:t>
                      </a:r>
                      <a:endParaRPr lang="en-US" altLang="ja-JP" sz="1600" b="0" dirty="0">
                        <a:solidFill>
                          <a:schemeClr val="tx1"/>
                        </a:solidFill>
                        <a:latin typeface="Meiryo UI" panose="020B0604030504040204" pitchFamily="50" charset="-128"/>
                        <a:ea typeface="Meiryo UI" panose="020B0604030504040204" pitchFamily="50" charset="-128"/>
                      </a:endParaRPr>
                    </a:p>
                    <a:p>
                      <a:pPr algn="ctr"/>
                      <a:endParaRPr lang="en-US" altLang="ja-JP" sz="200" b="0" dirty="0">
                        <a:solidFill>
                          <a:schemeClr val="tx1"/>
                        </a:solidFill>
                        <a:latin typeface="Meiryo UI" panose="020B0604030504040204" pitchFamily="50" charset="-128"/>
                        <a:ea typeface="Meiryo UI" panose="020B0604030504040204" pitchFamily="50" charset="-128"/>
                      </a:endParaRPr>
                    </a:p>
                    <a:p>
                      <a:pPr algn="ctr"/>
                      <a:r>
                        <a:rPr lang="ja-JP" altLang="en-US" sz="1200" b="0" dirty="0">
                          <a:solidFill>
                            <a:schemeClr val="tx1"/>
                          </a:solidFill>
                          <a:latin typeface="Meiryo UI" panose="020B0604030504040204" pitchFamily="50" charset="-128"/>
                          <a:ea typeface="Meiryo UI" panose="020B0604030504040204" pitchFamily="50" charset="-128"/>
                        </a:rPr>
                        <a:t>（</a:t>
                      </a:r>
                      <a:r>
                        <a:rPr lang="en-US" altLang="ja-JP" sz="1200" b="0" dirty="0">
                          <a:solidFill>
                            <a:schemeClr val="tx1"/>
                          </a:solidFill>
                          <a:latin typeface="Meiryo UI" panose="020B0604030504040204" pitchFamily="50" charset="-128"/>
                          <a:ea typeface="Meiryo UI" panose="020B0604030504040204" pitchFamily="50" charset="-128"/>
                        </a:rPr>
                        <a:t>24.9</a:t>
                      </a:r>
                      <a:r>
                        <a:rPr lang="ja-JP" altLang="en-US" sz="1200" b="0" dirty="0">
                          <a:solidFill>
                            <a:schemeClr val="tx1"/>
                          </a:solidFill>
                          <a:latin typeface="Meiryo UI" panose="020B0604030504040204" pitchFamily="50" charset="-128"/>
                          <a:ea typeface="Meiryo UI" panose="020B0604030504040204" pitchFamily="50" charset="-128"/>
                        </a:rPr>
                        <a:t>％）</a:t>
                      </a:r>
                      <a:endParaRPr lang="en-US" altLang="ja-JP"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7757179"/>
                  </a:ext>
                </a:extLst>
              </a:tr>
            </a:tbl>
          </a:graphicData>
        </a:graphic>
      </p:graphicFrame>
    </p:spTree>
    <p:extLst>
      <p:ext uri="{BB962C8B-B14F-4D97-AF65-F5344CB8AC3E}">
        <p14:creationId xmlns:p14="http://schemas.microsoft.com/office/powerpoint/2010/main" val="105180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9BA8DA-705D-AA88-DFBB-8CEB99D69CC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C68E6C7-EA78-ED3B-E71C-A5FDD1EA5F63}"/>
              </a:ext>
            </a:extLst>
          </p:cNvPr>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6</a:t>
            </a:fld>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5CAA40A4-EF7C-522A-38BB-521101F437EC}"/>
              </a:ext>
            </a:extLst>
          </p:cNvPr>
          <p:cNvSpPr txBox="1"/>
          <p:nvPr/>
        </p:nvSpPr>
        <p:spPr>
          <a:xfrm>
            <a:off x="314752" y="462919"/>
            <a:ext cx="3754830"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（７）調査報告書の構成</a:t>
            </a:r>
            <a:endParaRPr kumimoji="1" lang="ja-JP" altLang="en-US" sz="2400" b="1" dirty="0">
              <a:highlight>
                <a:srgbClr val="FFFF00"/>
              </a:highlight>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8F852FED-E5B8-F33C-B11F-79B3C7518F3B}"/>
              </a:ext>
            </a:extLst>
          </p:cNvPr>
          <p:cNvSpPr txBox="1"/>
          <p:nvPr/>
        </p:nvSpPr>
        <p:spPr>
          <a:xfrm>
            <a:off x="607681" y="916658"/>
            <a:ext cx="8280000" cy="5016758"/>
          </a:xfrm>
          <a:prstGeom prst="rect">
            <a:avLst/>
          </a:prstGeom>
          <a:noFill/>
          <a:ln>
            <a:noFill/>
          </a:ln>
        </p:spPr>
        <p:txBody>
          <a:bodyPr wrap="square">
            <a:spAutoFit/>
          </a:bodyPr>
          <a:lstStyle/>
          <a:p>
            <a:endParaRPr lang="en-US" altLang="ja-JP" sz="2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・第１章　調査実施概要</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１</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調査目的、</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調査設計、</a:t>
            </a:r>
            <a:r>
              <a:rPr lang="en-US" altLang="ja-JP" sz="2000" dirty="0">
                <a:latin typeface="メイリオ" panose="020B0604030504040204" pitchFamily="50" charset="-128"/>
                <a:ea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rPr>
              <a:t>回収結果、</a:t>
            </a:r>
            <a:r>
              <a:rPr lang="en-US" altLang="ja-JP" sz="2000" dirty="0">
                <a:latin typeface="メイリオ" panose="020B0604030504040204" pitchFamily="50" charset="-128"/>
                <a:ea typeface="メイリオ" panose="020B0604030504040204" pitchFamily="50" charset="-128"/>
              </a:rPr>
              <a:t>4.</a:t>
            </a:r>
            <a:r>
              <a:rPr lang="ja-JP" altLang="en-US" sz="2000" dirty="0">
                <a:latin typeface="メイリオ" panose="020B0604030504040204" pitchFamily="50" charset="-128"/>
                <a:ea typeface="メイリオ" panose="020B0604030504040204" pitchFamily="50" charset="-128"/>
              </a:rPr>
              <a:t>表記などについて</a:t>
            </a:r>
            <a:endParaRPr lang="en-US" altLang="ja-JP" sz="2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・第２章　調査結果</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各設問集計結果及び、 「その他」等の自由記入欄に寄せられた意見、</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属性設問とのクロス集計表（抜粋）、経年比較、項目間クロス集計</a:t>
            </a:r>
            <a:endParaRPr lang="en-US" altLang="ja-JP" sz="2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・第３章　調査結果データ（集計表）</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属性設問とのクロス集計表</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①構成比（％）　②実数</a:t>
            </a:r>
            <a:endParaRPr lang="en-US" altLang="ja-JP" sz="2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・資料　アンケート調査票</a:t>
            </a:r>
            <a:endParaRPr lang="en-US" altLang="ja-JP" sz="2000" b="1"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報告書のとりまとめにあたって</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・各設問ごとに、集計結果からみられる傾向等の解説を記載</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・「その他」等の自由記入欄に複数寄せられた意見を掲載</a:t>
            </a:r>
            <a:endParaRPr lang="en-US" altLang="ja-JP" sz="2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576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18C399-FCCE-CC0F-A245-9ED401067C1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5311417-C73D-B773-DED8-85A7D1E9053C}"/>
              </a:ext>
            </a:extLst>
          </p:cNvPr>
          <p:cNvSpPr>
            <a:spLocks noGrp="1"/>
          </p:cNvSpPr>
          <p:nvPr>
            <p:ph type="sldNum" sz="quarter" idx="12"/>
          </p:nvPr>
        </p:nvSpPr>
        <p:spPr>
          <a:xfrm>
            <a:off x="8631362" y="6492875"/>
            <a:ext cx="512638" cy="365125"/>
          </a:xfrm>
        </p:spPr>
        <p:txBody>
          <a:bodyPr/>
          <a:lstStyle/>
          <a:p>
            <a:fld id="{6BA844FC-6DBB-47AC-8FF6-2A019533C093}" type="slidenum">
              <a:rPr kumimoji="1" lang="ja-JP" altLang="en-US" smtClean="0">
                <a:solidFill>
                  <a:schemeClr val="tx1"/>
                </a:solidFill>
              </a:rPr>
              <a:t>7</a:t>
            </a:fld>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96994A1F-110A-6B67-44FD-D7B394BA225D}"/>
              </a:ext>
            </a:extLst>
          </p:cNvPr>
          <p:cNvSpPr txBox="1"/>
          <p:nvPr/>
        </p:nvSpPr>
        <p:spPr>
          <a:xfrm>
            <a:off x="2322000" y="3123000"/>
            <a:ext cx="4500000" cy="720000"/>
          </a:xfrm>
          <a:prstGeom prst="rect">
            <a:avLst/>
          </a:prstGeom>
          <a:noFill/>
        </p:spPr>
        <p:txBody>
          <a:bodyPr wrap="square">
            <a:spAutoFit/>
          </a:bodyPr>
          <a:lstStyle/>
          <a:p>
            <a:r>
              <a:rPr kumimoji="1" lang="ja-JP" altLang="en-US" sz="4000" dirty="0">
                <a:solidFill>
                  <a:schemeClr val="tx1"/>
                </a:solidFill>
                <a:latin typeface="メイリオ" panose="020B0604030504040204" pitchFamily="50" charset="-128"/>
                <a:ea typeface="メイリオ" panose="020B0604030504040204" pitchFamily="50" charset="-128"/>
              </a:rPr>
              <a:t>２</a:t>
            </a:r>
            <a:r>
              <a:rPr kumimoji="1" lang="en-US" altLang="ja-JP" sz="4000" dirty="0">
                <a:solidFill>
                  <a:schemeClr val="tx1"/>
                </a:solidFill>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調査結果の概要</a:t>
            </a:r>
          </a:p>
        </p:txBody>
      </p:sp>
      <p:cxnSp>
        <p:nvCxnSpPr>
          <p:cNvPr id="7" name="直線コネクタ 6">
            <a:extLst>
              <a:ext uri="{FF2B5EF4-FFF2-40B4-BE49-F238E27FC236}">
                <a16:creationId xmlns:a16="http://schemas.microsoft.com/office/drawing/2014/main" id="{B5BE0977-7012-1706-1463-7C353715B175}"/>
              </a:ext>
            </a:extLst>
          </p:cNvPr>
          <p:cNvCxnSpPr>
            <a:cxnSpLocks/>
          </p:cNvCxnSpPr>
          <p:nvPr/>
        </p:nvCxnSpPr>
        <p:spPr>
          <a:xfrm>
            <a:off x="2232000" y="3848519"/>
            <a:ext cx="468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65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1D2006B3-A3ED-334C-E324-C8B49BB6AA3E}"/>
              </a:ext>
            </a:extLst>
          </p:cNvPr>
          <p:cNvGraphicFramePr>
            <a:graphicFrameLocks noGrp="1"/>
          </p:cNvGraphicFramePr>
          <p:nvPr>
            <p:extLst>
              <p:ext uri="{D42A27DB-BD31-4B8C-83A1-F6EECF244321}">
                <p14:modId xmlns:p14="http://schemas.microsoft.com/office/powerpoint/2010/main" val="4293083946"/>
              </p:ext>
            </p:extLst>
          </p:nvPr>
        </p:nvGraphicFramePr>
        <p:xfrm>
          <a:off x="183860" y="96600"/>
          <a:ext cx="8776280" cy="66648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23066928"/>
                    </a:ext>
                  </a:extLst>
                </a:gridCol>
                <a:gridCol w="8568000">
                  <a:extLst>
                    <a:ext uri="{9D8B030D-6E8A-4147-A177-3AD203B41FA5}">
                      <a16:colId xmlns:a16="http://schemas.microsoft.com/office/drawing/2014/main" val="1720770627"/>
                    </a:ext>
                  </a:extLst>
                </a:gridCol>
              </a:tblGrid>
              <a:tr h="324000">
                <a:tc gridSpan="2">
                  <a:txBody>
                    <a:bodyPr/>
                    <a:lstStyle/>
                    <a:p>
                      <a:pPr algn="l"/>
                      <a:r>
                        <a:rPr kumimoji="1" lang="ja-JP" altLang="en-US" sz="1400" b="1" dirty="0">
                          <a:latin typeface="Meiryo UI" panose="020B0604030504040204" pitchFamily="50" charset="-128"/>
                          <a:ea typeface="Meiryo UI" panose="020B0604030504040204" pitchFamily="50" charset="-128"/>
                        </a:rPr>
                        <a:t>◆介護サービス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algn="l"/>
                      <a:r>
                        <a:rPr kumimoji="1" lang="ja-JP" altLang="en-US" sz="1600" b="1" dirty="0">
                          <a:latin typeface="Meiryo UI" panose="020B0604030504040204" pitchFamily="50" charset="-128"/>
                          <a:ea typeface="Meiryo UI" panose="020B0604030504040204" pitchFamily="50" charset="-128"/>
                        </a:rPr>
                        <a:t>介護サービス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16513640"/>
                  </a:ext>
                </a:extLst>
              </a:tr>
              <a:tr h="324000">
                <a:tc rowSpan="6">
                  <a:txBody>
                    <a:bodyPr/>
                    <a:lstStyle/>
                    <a:p>
                      <a:pPr algn="l"/>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介護サービスの利用状況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10883651"/>
                  </a:ext>
                </a:extLst>
              </a:tr>
              <a:tr h="360000">
                <a:tc vMerge="1">
                  <a:txBody>
                    <a:bodyPr/>
                    <a:lstStyle/>
                    <a:p>
                      <a:pPr algn="l"/>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latin typeface="Meiryo UI" panose="020B0604030504040204" pitchFamily="50" charset="-128"/>
                          <a:ea typeface="Meiryo UI" panose="020B0604030504040204" pitchFamily="50" charset="-128"/>
                        </a:rPr>
                        <a:t>●要介護・要支援認定を受けた理由は、「訪問介護などの居宅での介護サービスを利用するため」が最も多く、</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次いで「知人や医療福祉関係者から申請を勧められたため」が多かった。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●利用するサービスは、「通所介護」が最も多く、次いで「施設サービス</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施設入所</a:t>
                      </a:r>
                      <a:r>
                        <a:rPr kumimoji="1" lang="en-US" altLang="ja-JP" sz="105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」、「訪問介護」の順であった。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469110"/>
                  </a:ext>
                </a:extLst>
              </a:tr>
              <a:tr h="324000">
                <a:tc vMerge="1">
                  <a:txBody>
                    <a:bodyPr/>
                    <a:lstStyle/>
                    <a:p>
                      <a:pPr algn="l"/>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利用者の満足度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4833561"/>
                  </a:ext>
                </a:extLst>
              </a:tr>
              <a:tr h="360000">
                <a:tc vMerge="1">
                  <a:txBody>
                    <a:bodyPr/>
                    <a:lstStyle/>
                    <a:p>
                      <a:pPr algn="l"/>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latin typeface="Meiryo UI" panose="020B0604030504040204" pitchFamily="50" charset="-128"/>
                          <a:ea typeface="Meiryo UI" panose="020B0604030504040204" pitchFamily="50" charset="-128"/>
                        </a:rPr>
                        <a:t>●介護サービスの利用満足度は、「満足」「どちらかというと満足」と答えた方は</a:t>
                      </a:r>
                      <a:r>
                        <a:rPr kumimoji="1" lang="en-US" altLang="ja-JP" sz="1400" dirty="0">
                          <a:latin typeface="Meiryo UI" panose="020B0604030504040204" pitchFamily="50" charset="-128"/>
                          <a:ea typeface="Meiryo UI" panose="020B0604030504040204" pitchFamily="50" charset="-128"/>
                        </a:rPr>
                        <a:t>74.5</a:t>
                      </a:r>
                      <a:r>
                        <a:rPr kumimoji="1" lang="ja-JP" altLang="en-US" sz="1400" dirty="0">
                          <a:latin typeface="Meiryo UI" panose="020B0604030504040204" pitchFamily="50" charset="-128"/>
                          <a:ea typeface="Meiryo UI" panose="020B0604030504040204" pitchFamily="50" charset="-128"/>
                        </a:rPr>
                        <a:t>％であった。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13-1</a:t>
                      </a:r>
                      <a:r>
                        <a:rPr kumimoji="1" lang="ja-JP" altLang="en-US" sz="11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519230"/>
                  </a:ext>
                </a:extLst>
              </a:tr>
              <a:tr h="324000">
                <a:tc vMerge="1">
                  <a:txBody>
                    <a:bodyPr/>
                    <a:lstStyle/>
                    <a:p>
                      <a:pPr algn="l"/>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介護サービス利用について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051164"/>
                  </a:ext>
                </a:extLst>
              </a:tr>
              <a:tr h="360000">
                <a:tc vMerge="1">
                  <a:txBody>
                    <a:bodyPr/>
                    <a:lstStyle/>
                    <a:p>
                      <a:pPr algn="l"/>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latin typeface="Meiryo UI" panose="020B0604030504040204" pitchFamily="50" charset="-128"/>
                          <a:ea typeface="Meiryo UI" panose="020B0604030504040204" pitchFamily="50" charset="-128"/>
                        </a:rPr>
                        <a:t>●要介護２以上になると、「できることは自分や家族で行い、行き届かない部分のみ必要な介護サービスを利用したい」</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の割合が低下し、「認定された範囲内で、できるだけ多く介護サービスを利用したい」の割合が高い傾向だった。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14</a:t>
                      </a:r>
                      <a:r>
                        <a:rPr kumimoji="1" lang="ja-JP" altLang="en-US" sz="11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8003077"/>
                  </a:ext>
                </a:extLst>
              </a:tr>
              <a:tr h="324000">
                <a:tc gridSpan="2">
                  <a:txBody>
                    <a:bodyPr/>
                    <a:lstStyle/>
                    <a:p>
                      <a:pPr algn="l"/>
                      <a:r>
                        <a:rPr kumimoji="1" lang="ja-JP" altLang="en-US" sz="1400" b="1" dirty="0">
                          <a:latin typeface="Meiryo UI" panose="020B0604030504040204" pitchFamily="50" charset="-128"/>
                          <a:ea typeface="Meiryo UI" panose="020B0604030504040204" pitchFamily="50" charset="-128"/>
                        </a:rPr>
                        <a:t>◆地域支援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algn="l"/>
                      <a:r>
                        <a:rPr kumimoji="1" lang="ja-JP" altLang="en-US" sz="1600" b="1" dirty="0">
                          <a:latin typeface="Meiryo UI" panose="020B0604030504040204" pitchFamily="50" charset="-128"/>
                          <a:ea typeface="Meiryo UI" panose="020B0604030504040204" pitchFamily="50" charset="-128"/>
                        </a:rPr>
                        <a:t>地域支援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93973860"/>
                  </a:ext>
                </a:extLst>
              </a:tr>
              <a:tr h="324000">
                <a:tc rowSpan="6">
                  <a:txBody>
                    <a:bodyPr/>
                    <a:lstStyle/>
                    <a:p>
                      <a:pPr algn="l"/>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介護予防・健康づくりについて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09654555"/>
                  </a:ext>
                </a:extLst>
              </a:tr>
              <a:tr h="360000">
                <a:tc vMerge="1">
                  <a:txBody>
                    <a:bodyPr/>
                    <a:lstStyle/>
                    <a:p>
                      <a:pPr algn="l"/>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latin typeface="Meiryo UI" panose="020B0604030504040204" pitchFamily="50" charset="-128"/>
                          <a:ea typeface="Meiryo UI" panose="020B0604030504040204" pitchFamily="50" charset="-128"/>
                        </a:rPr>
                        <a:t>●健康体操や趣味の集いへの参加については、「参加したいと思わない」が最も多かった。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16-1</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●参加していない理由は、「人間関係がわずらわしく感じるから」が最も多く、次いで「自分自身で健康づくり、介護予防に</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取り組んでいるから」、「興味が持てないから」の順であった。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16-3</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●参加している（参加したい）活動は、「体操・運動等の活動」が最も多かった。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16-2</a:t>
                      </a:r>
                      <a:r>
                        <a:rPr kumimoji="1" lang="ja-JP" altLang="en-US" sz="11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897608"/>
                  </a:ext>
                </a:extLst>
              </a:tr>
              <a:tr h="324000">
                <a:tc vMerge="1">
                  <a:txBody>
                    <a:bodyPr/>
                    <a:lstStyle/>
                    <a:p>
                      <a:pPr algn="l"/>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地域包括支援センターについて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23961201"/>
                  </a:ext>
                </a:extLst>
              </a:tr>
              <a:tr h="360000">
                <a:tc vMerge="1">
                  <a:txBody>
                    <a:bodyPr/>
                    <a:lstStyle/>
                    <a:p>
                      <a:pPr algn="l"/>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latin typeface="Meiryo UI" panose="020B0604030504040204" pitchFamily="50" charset="-128"/>
                          <a:ea typeface="Meiryo UI" panose="020B0604030504040204" pitchFamily="50" charset="-128"/>
                        </a:rPr>
                        <a:t>●相談・利用したことがあるものは、「高齢者の健康・福祉・医療に関する様々な相談」が最も多かった。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17-2</a:t>
                      </a:r>
                      <a:r>
                        <a:rPr kumimoji="1" lang="ja-JP" altLang="en-US" sz="11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634106"/>
                  </a:ext>
                </a:extLst>
              </a:tr>
              <a:tr h="3240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認知症について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9728441"/>
                  </a:ext>
                </a:extLst>
              </a:tr>
              <a:tr h="456031">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●「自分が認知症になっても、住み慣れた地域や環境で生活を続けたい」という回答が多かった。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19</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●認知症になった場合の住み慣れた地域での生活は、「自分の思いを伝えることができる家族や友人がいる、 または、</a:t>
                      </a:r>
                      <a:endParaRPr kumimoji="1" lang="en-US" altLang="ja-JP" sz="14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地域のコミュニティがある」という回答が多かった。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●認知症サポーターの認知度については、「認知症サポーターのことは知らない」が最も多かった。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21-1</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●認知症サポーターの活動については、「認知症サポーターの役割は重要だと思う」という回答が多かった。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21-2</a:t>
                      </a:r>
                      <a:r>
                        <a:rPr kumimoji="1" lang="ja-JP" altLang="en-US" sz="11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251025"/>
                  </a:ext>
                </a:extLst>
              </a:tr>
            </a:tbl>
          </a:graphicData>
        </a:graphic>
      </p:graphicFrame>
      <p:sp>
        <p:nvSpPr>
          <p:cNvPr id="2" name="スライド番号プレースホルダー 1">
            <a:extLst>
              <a:ext uri="{FF2B5EF4-FFF2-40B4-BE49-F238E27FC236}">
                <a16:creationId xmlns:a16="http://schemas.microsoft.com/office/drawing/2014/main" id="{88B1C47C-8823-B513-E3E6-C86B9D2A1E1B}"/>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8</a:t>
            </a:fld>
            <a:endParaRPr kumimoji="1" lang="ja-JP" altLang="en-US" dirty="0"/>
          </a:p>
        </p:txBody>
      </p:sp>
    </p:spTree>
    <p:extLst>
      <p:ext uri="{BB962C8B-B14F-4D97-AF65-F5344CB8AC3E}">
        <p14:creationId xmlns:p14="http://schemas.microsoft.com/office/powerpoint/2010/main" val="278872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1D2006B3-A3ED-334C-E324-C8B49BB6AA3E}"/>
              </a:ext>
            </a:extLst>
          </p:cNvPr>
          <p:cNvGraphicFramePr>
            <a:graphicFrameLocks noGrp="1"/>
          </p:cNvGraphicFramePr>
          <p:nvPr>
            <p:extLst>
              <p:ext uri="{D42A27DB-BD31-4B8C-83A1-F6EECF244321}">
                <p14:modId xmlns:p14="http://schemas.microsoft.com/office/powerpoint/2010/main" val="1549880540"/>
              </p:ext>
            </p:extLst>
          </p:nvPr>
        </p:nvGraphicFramePr>
        <p:xfrm>
          <a:off x="183860" y="178920"/>
          <a:ext cx="8776280" cy="65001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3913066337"/>
                    </a:ext>
                  </a:extLst>
                </a:gridCol>
                <a:gridCol w="8568000">
                  <a:extLst>
                    <a:ext uri="{9D8B030D-6E8A-4147-A177-3AD203B41FA5}">
                      <a16:colId xmlns:a16="http://schemas.microsoft.com/office/drawing/2014/main" val="1720770627"/>
                    </a:ext>
                  </a:extLst>
                </a:gridCol>
              </a:tblGrid>
              <a:tr h="288000">
                <a:tc gridSpan="2">
                  <a:txBody>
                    <a:bodyPr/>
                    <a:lstStyle/>
                    <a:p>
                      <a:pPr algn="l"/>
                      <a:r>
                        <a:rPr kumimoji="1" lang="ja-JP" altLang="en-US" sz="1400" b="1" dirty="0">
                          <a:latin typeface="Meiryo UI" panose="020B0604030504040204" pitchFamily="50" charset="-128"/>
                          <a:ea typeface="Meiryo UI" panose="020B0604030504040204" pitchFamily="50" charset="-128"/>
                        </a:rPr>
                        <a:t>◆日常生活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algn="l"/>
                      <a:r>
                        <a:rPr kumimoji="1" lang="ja-JP" altLang="en-US" sz="1600" b="1" dirty="0">
                          <a:latin typeface="Meiryo UI" panose="020B0604030504040204" pitchFamily="50" charset="-128"/>
                          <a:ea typeface="Meiryo UI" panose="020B0604030504040204" pitchFamily="50" charset="-128"/>
                        </a:rPr>
                        <a:t>日常生活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06369994"/>
                  </a:ext>
                </a:extLst>
              </a:tr>
              <a:tr h="288000">
                <a:tc rowSpan="6">
                  <a:txBody>
                    <a:bodyPr/>
                    <a:lstStyle/>
                    <a:p>
                      <a:pPr algn="ctr"/>
                      <a:endParaRPr kumimoji="1" lang="en-US" altLang="ja-JP" sz="14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日常生活の状況について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60199548"/>
                  </a:ext>
                </a:extLst>
              </a:tr>
              <a:tr h="176400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dirty="0">
                          <a:latin typeface="Meiryo UI" panose="020B0604030504040204" pitchFamily="50" charset="-128"/>
                          <a:ea typeface="Meiryo UI" panose="020B0604030504040204" pitchFamily="50" charset="-128"/>
                        </a:rPr>
                        <a:t>●日々の充実感の有無は、「たいへん充実感がある」「どちらかというと充実感がある」方が計</a:t>
                      </a:r>
                      <a:r>
                        <a:rPr kumimoji="1" lang="en-US" altLang="ja-JP" sz="1400" dirty="0">
                          <a:latin typeface="Meiryo UI" panose="020B0604030504040204" pitchFamily="50" charset="-128"/>
                          <a:ea typeface="Meiryo UI" panose="020B0604030504040204" pitchFamily="50" charset="-128"/>
                        </a:rPr>
                        <a:t>74.0</a:t>
                      </a:r>
                      <a:r>
                        <a:rPr kumimoji="1" lang="ja-JP" altLang="en-US" sz="1400" dirty="0">
                          <a:latin typeface="Meiryo UI" panose="020B0604030504040204" pitchFamily="50" charset="-128"/>
                          <a:ea typeface="Meiryo UI" panose="020B0604030504040204" pitchFamily="50" charset="-128"/>
                        </a:rPr>
                        <a:t>％であった。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23</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●生きがいを感じていることは、「友人・知人との交流」が最も多く、次いで「孫や子ども、若者などとの交流」、</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「趣味の活動」の順であった。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●日々の暮らし向きの実感は、「普通である」が最も多く、次いで「やや苦しい」、「ややゆとりがある」の順であった。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25</a:t>
                      </a:r>
                      <a:r>
                        <a:rPr kumimoji="1" lang="ja-JP" altLang="en-US" sz="11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●日常生活での不安や悩みは、「自分の健康状態や生活習慣病などの病気のこと」が最も多かった。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26</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●人生の最期を迎えるときにどのような暮らしをおくりたいかについては、「自宅で、介護サービスを受けて暮らしたい」</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が最も多かった。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29</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●自宅で療養しながら最期まで過ごすことができると思うかについては、「難しいと思う」が最も多かった。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30-1</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●自宅で療養しながら、最期まで過ごすことが難しいと考える理由は、「介護してくれる家族に負担がかかる」が最も多く、</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次いで「症状が急に悪くなったときに不安がある」、「介護・看護をしてくれる人がいない」の順であった。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30-2</a:t>
                      </a:r>
                      <a:r>
                        <a:rPr kumimoji="1" lang="ja-JP" altLang="en-US" sz="11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9772687"/>
                  </a:ext>
                </a:extLst>
              </a:tr>
              <a:tr h="324000">
                <a:tc vMerge="1">
                  <a:txBody>
                    <a:bodyPr/>
                    <a:lstStyle/>
                    <a:p>
                      <a:endParaRPr kumimoji="1" lang="ja-JP" altLang="en-US"/>
                    </a:p>
                  </a:txBody>
                  <a:tcPr/>
                </a:tc>
                <a:tc>
                  <a:txBody>
                    <a:bodyPr/>
                    <a:lstStyle/>
                    <a:p>
                      <a:pPr algn="l"/>
                      <a:r>
                        <a:rPr kumimoji="1" lang="ja-JP" altLang="en-US" sz="1400" b="1" dirty="0">
                          <a:latin typeface="Meiryo UI" panose="020B0604030504040204" pitchFamily="50" charset="-128"/>
                          <a:ea typeface="Meiryo UI" panose="020B0604030504040204" pitchFamily="50" charset="-128"/>
                        </a:rPr>
                        <a:t>地域の安全・安心について</a:t>
                      </a:r>
                      <a:endParaRPr kumimoji="1" lang="en-US" altLang="ja-JP"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55020"/>
                  </a:ext>
                </a:extLst>
              </a:tr>
              <a:tr h="360000">
                <a:tc v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dirty="0">
                          <a:latin typeface="Meiryo UI" panose="020B0604030504040204" pitchFamily="50" charset="-128"/>
                          <a:ea typeface="Meiryo UI" panose="020B0604030504040204" pitchFamily="50" charset="-128"/>
                        </a:rPr>
                        <a:t>●住んでいる地域で安心して暮らすことができると感じるかどうかは、「安心して暮らすことができる」、「どちらかというと</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安心して暮らすことができる」と答えた方は計</a:t>
                      </a:r>
                      <a:r>
                        <a:rPr kumimoji="1" lang="en-US" altLang="ja-JP" sz="1400" dirty="0">
                          <a:latin typeface="Meiryo UI" panose="020B0604030504040204" pitchFamily="50" charset="-128"/>
                          <a:ea typeface="Meiryo UI" panose="020B0604030504040204" pitchFamily="50" charset="-128"/>
                        </a:rPr>
                        <a:t>69.2</a:t>
                      </a:r>
                      <a:r>
                        <a:rPr kumimoji="1" lang="ja-JP" altLang="en-US" sz="1400" dirty="0">
                          <a:latin typeface="Meiryo UI" panose="020B0604030504040204" pitchFamily="50" charset="-128"/>
                          <a:ea typeface="Meiryo UI" panose="020B0604030504040204" pitchFamily="50" charset="-128"/>
                        </a:rPr>
                        <a:t>％であった。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33</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●困ったことや不安なことを相談できる相手は、「家族・親類」が最も多く、次いで「知人・友人」、「かかりつけの医師</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（歯科を含む）」の順であった。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34</a:t>
                      </a:r>
                      <a:r>
                        <a:rPr kumimoji="1" lang="ja-JP" altLang="en-US" sz="11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5810413"/>
                  </a:ext>
                </a:extLst>
              </a:tr>
              <a:tr h="324000">
                <a:tc vMerge="1">
                  <a:txBody>
                    <a:bodyPr/>
                    <a:lstStyle/>
                    <a:p>
                      <a:endParaRPr kumimoji="1" lang="ja-JP" altLang="en-US"/>
                    </a:p>
                  </a:txBody>
                  <a:tcPr/>
                </a:tc>
                <a:tc>
                  <a:txBody>
                    <a:bodyPr/>
                    <a:lstStyle/>
                    <a:p>
                      <a:pPr algn="l"/>
                      <a:r>
                        <a:rPr kumimoji="1" lang="ja-JP" altLang="en-US" sz="1400" b="1" dirty="0">
                          <a:latin typeface="Meiryo UI" panose="020B0604030504040204" pitchFamily="50" charset="-128"/>
                          <a:ea typeface="Meiryo UI" panose="020B0604030504040204" pitchFamily="50" charset="-128"/>
                        </a:rPr>
                        <a:t>情報収集について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16835206"/>
                  </a:ext>
                </a:extLst>
              </a:tr>
              <a:tr h="360000">
                <a:tc vMerge="1">
                  <a:txBody>
                    <a:bodyPr/>
                    <a:lstStyle/>
                    <a:p>
                      <a:pPr algn="l"/>
                      <a:endParaRPr kumimoji="1" lang="en-US" altLang="ja-JP"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●趣味などの情報収集手段は、「テレビ、新聞、ラジオ」が最も多かった。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37-1</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●介護や生活支援などの情報収集手段は、「家族、友人、隣近所の人、自治会、民生委員、町内会の人との会話」、</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「府政だよりや市町村の広報誌」が最も多かった。</a:t>
                      </a:r>
                      <a:r>
                        <a:rPr kumimoji="1" lang="ja-JP" altLang="en-US" sz="1200" dirty="0">
                          <a:latin typeface="Meiryo UI" panose="020B0604030504040204" pitchFamily="50" charset="-128"/>
                          <a:ea typeface="Meiryo UI" panose="020B0604030504040204" pitchFamily="50" charset="-128"/>
                        </a:rPr>
                        <a:t>（問</a:t>
                      </a:r>
                      <a:r>
                        <a:rPr kumimoji="1" lang="en-US" altLang="ja-JP" sz="1200" dirty="0">
                          <a:latin typeface="Meiryo UI" panose="020B0604030504040204" pitchFamily="50" charset="-128"/>
                          <a:ea typeface="Meiryo UI" panose="020B0604030504040204" pitchFamily="50" charset="-128"/>
                        </a:rPr>
                        <a:t>37-2</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●情報通信機器で最も所有割合が高いのは、「テレビ」、次いで「固定電話」、「スマートフォン」の順であった。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38</a:t>
                      </a:r>
                      <a:r>
                        <a:rPr kumimoji="1" lang="ja-JP" altLang="en-US" sz="11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3886860"/>
                  </a:ext>
                </a:extLst>
              </a:tr>
              <a:tr h="288000">
                <a:tc gridSpan="2">
                  <a:txBody>
                    <a:bodyPr/>
                    <a:lstStyle/>
                    <a:p>
                      <a:pPr algn="l"/>
                      <a:r>
                        <a:rPr kumimoji="1" lang="ja-JP" altLang="en-US" sz="1400" b="1" dirty="0">
                          <a:latin typeface="Meiryo UI" panose="020B0604030504040204" pitchFamily="50" charset="-128"/>
                          <a:ea typeface="Meiryo UI" panose="020B0604030504040204" pitchFamily="50" charset="-128"/>
                        </a:rPr>
                        <a:t>◆今後の施策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algn="l"/>
                      <a:r>
                        <a:rPr kumimoji="1" lang="ja-JP" altLang="en-US" sz="1600" b="1" dirty="0">
                          <a:latin typeface="Meiryo UI" panose="020B0604030504040204" pitchFamily="50" charset="-128"/>
                          <a:ea typeface="Meiryo UI" panose="020B0604030504040204" pitchFamily="50" charset="-128"/>
                        </a:rPr>
                        <a:t>今後の施策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9890768"/>
                  </a:ext>
                </a:extLst>
              </a:tr>
              <a:tr h="288000">
                <a:tc rowSpan="2">
                  <a:txBody>
                    <a:bodyPr/>
                    <a:lstStyle/>
                    <a:p>
                      <a:pPr algn="l"/>
                      <a:endParaRPr kumimoji="1" lang="en-US" altLang="ja-JP" sz="14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重要になると思う施策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27050695"/>
                  </a:ext>
                </a:extLst>
              </a:tr>
              <a:tr h="360000">
                <a:tc vMerge="1">
                  <a:txBody>
                    <a:bodyPr/>
                    <a:lstStyle/>
                    <a:p>
                      <a:pPr algn="l"/>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dirty="0">
                          <a:latin typeface="Meiryo UI" panose="020B0604030504040204" pitchFamily="50" charset="-128"/>
                          <a:ea typeface="Meiryo UI" panose="020B0604030504040204" pitchFamily="50" charset="-128"/>
                        </a:rPr>
                        <a:t>●今後、重要になると思う施策は、「居宅サービスの充実」が最も多く、次いで「特別養護老人ホームなどの介護保険</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施設の充実」、「病院や診療所の充実」の順であった。</a:t>
                      </a:r>
                      <a:r>
                        <a:rPr kumimoji="1" lang="ja-JP" altLang="en-US" sz="1100" dirty="0">
                          <a:latin typeface="Meiryo UI" panose="020B0604030504040204" pitchFamily="50" charset="-128"/>
                          <a:ea typeface="Meiryo UI" panose="020B0604030504040204" pitchFamily="50" charset="-128"/>
                        </a:rPr>
                        <a:t>（問</a:t>
                      </a:r>
                      <a:r>
                        <a:rPr kumimoji="1" lang="en-US" altLang="ja-JP" sz="1100" dirty="0">
                          <a:latin typeface="Meiryo UI" panose="020B0604030504040204" pitchFamily="50" charset="-128"/>
                          <a:ea typeface="Meiryo UI" panose="020B0604030504040204" pitchFamily="50" charset="-128"/>
                        </a:rPr>
                        <a:t>39</a:t>
                      </a:r>
                      <a:r>
                        <a:rPr kumimoji="1" lang="ja-JP" altLang="en-US" sz="11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0566178"/>
                  </a:ext>
                </a:extLst>
              </a:tr>
            </a:tbl>
          </a:graphicData>
        </a:graphic>
      </p:graphicFrame>
      <p:sp>
        <p:nvSpPr>
          <p:cNvPr id="2" name="スライド番号プレースホルダー 1">
            <a:extLst>
              <a:ext uri="{FF2B5EF4-FFF2-40B4-BE49-F238E27FC236}">
                <a16:creationId xmlns:a16="http://schemas.microsoft.com/office/drawing/2014/main" id="{88B1C47C-8823-B513-E3E6-C86B9D2A1E1B}"/>
              </a:ext>
            </a:extLst>
          </p:cNvPr>
          <p:cNvSpPr>
            <a:spLocks noGrp="1"/>
          </p:cNvSpPr>
          <p:nvPr>
            <p:ph type="sldNum" sz="quarter" idx="12"/>
          </p:nvPr>
        </p:nvSpPr>
        <p:spPr>
          <a:xfrm>
            <a:off x="7086600" y="6492875"/>
            <a:ext cx="2057400" cy="365125"/>
          </a:xfrm>
        </p:spPr>
        <p:txBody>
          <a:bodyPr/>
          <a:lstStyle/>
          <a:p>
            <a:fld id="{6BA844FC-6DBB-47AC-8FF6-2A019533C093}" type="slidenum">
              <a:rPr kumimoji="1" lang="ja-JP" altLang="en-US" smtClean="0"/>
              <a:t>9</a:t>
            </a:fld>
            <a:endParaRPr kumimoji="1" lang="ja-JP" altLang="en-US" dirty="0"/>
          </a:p>
        </p:txBody>
      </p:sp>
    </p:spTree>
    <p:extLst>
      <p:ext uri="{BB962C8B-B14F-4D97-AF65-F5344CB8AC3E}">
        <p14:creationId xmlns:p14="http://schemas.microsoft.com/office/powerpoint/2010/main" val="22227255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5241</Words>
  <Application>Microsoft Office PowerPoint</Application>
  <PresentationFormat>画面に合わせる (4:3)</PresentationFormat>
  <Paragraphs>557</Paragraphs>
  <Slides>36</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Meiryo UI</vt:lpstr>
      <vt:lpstr>ＭＳ Ｐゴシック</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2026-03-31T09:54:37Z</dcterms:created>
  <dcterms:modified xsi:type="dcterms:W3CDTF">2026-03-31T09:54:50Z</dcterms:modified>
</cp:coreProperties>
</file>