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14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1" r:id="rId2"/>
    <p:sldId id="2652" r:id="rId3"/>
    <p:sldId id="2653" r:id="rId4"/>
    <p:sldId id="2654" r:id="rId5"/>
    <p:sldId id="2655" r:id="rId6"/>
    <p:sldId id="2656" r:id="rId7"/>
    <p:sldId id="2657" r:id="rId8"/>
    <p:sldId id="2658" r:id="rId9"/>
    <p:sldId id="2659" r:id="rId10"/>
    <p:sldId id="2660" r:id="rId11"/>
    <p:sldId id="2661" r:id="rId12"/>
    <p:sldId id="2662" r:id="rId13"/>
    <p:sldId id="2663" r:id="rId14"/>
    <p:sldId id="2664" r:id="rId15"/>
    <p:sldId id="2665" r:id="rId16"/>
    <p:sldId id="2666" r:id="rId1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00FF"/>
    <a:srgbClr val="66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6" autoAdjust="0"/>
    <p:restoredTop sz="94255" autoAdjust="0"/>
  </p:normalViewPr>
  <p:slideViewPr>
    <p:cSldViewPr>
      <p:cViewPr varScale="1">
        <p:scale>
          <a:sx n="57" d="100"/>
          <a:sy n="57" d="100"/>
        </p:scale>
        <p:origin x="1824" y="6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ACC26FBD-770B-46F2-A646-81AB63ABDF8C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2B371EB-28AC-474B-AB92-25EA3880F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928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B536B7E-0C7A-4BE3-919A-6EED0595B36F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6DE47704-DA29-41EA-9615-E30FD9C801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49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0245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8032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4317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0646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7825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747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8641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4440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6801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44884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97126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807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6093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196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D2FA-1FDC-47CF-B540-06AC89371C3A}" type="datetime1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fld id="{63BC356D-1576-478B-8647-1361C6E9DF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664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0027-0968-4E78-B7A9-B3847EBDB7C6}" type="datetime1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356D-1576-478B-8647-1361C6E9D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9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66E5-9D1C-452C-8592-60F8ECFF2F9D}" type="datetime1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356D-1576-478B-8647-1361C6E9D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35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899-8FA5-4CDF-8357-FB9C11600663}" type="datetime1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61872"/>
            <a:ext cx="2133600" cy="365125"/>
          </a:xfrm>
        </p:spPr>
        <p:txBody>
          <a:bodyPr/>
          <a:lstStyle>
            <a:lvl1pPr>
              <a:defRPr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fld id="{63BC356D-1576-478B-8647-1361C6E9DF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967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1CAB-2879-4598-9D2A-407F3B0BCF2B}" type="datetime1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fld id="{63BC356D-1576-478B-8647-1361C6E9DF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589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7B40-6388-4DE2-839E-4987E81BB2AD}" type="datetime1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356D-1576-478B-8647-1361C6E9D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2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1670-D886-40FC-AE3D-CFDF16ABFAE3}" type="datetime1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356D-1576-478B-8647-1361C6E9D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23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CAB8-AC56-4A33-8905-1D66F366CA69}" type="datetime1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3BC356D-1576-478B-8647-1361C6E9D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11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10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fld id="{63BC356D-1576-478B-8647-1361C6E9DF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597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9E6-5D10-4054-8047-EB5DC1A6D7D7}" type="datetime1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356D-1576-478B-8647-1361C6E9D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82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2ED8-1D33-45AB-B862-79C4585C4C1A}" type="datetime1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356D-1576-478B-8647-1361C6E9D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43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825F2-4083-4A06-B090-3F63E86FE005}" type="datetime1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753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C356D-1576-478B-8647-1361C6E9D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58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45697" y="2847698"/>
            <a:ext cx="3901845" cy="546970"/>
          </a:xfrm>
          <a:prstGeom prst="rect">
            <a:avLst/>
          </a:prstGeom>
          <a:noFill/>
        </p:spPr>
        <p:txBody>
          <a:bodyPr wrap="square" lIns="27000" tIns="27000" rIns="27000" bIns="27000" rtlCol="0" anchor="ctr" anchorCtr="0">
            <a:spAutoFit/>
          </a:bodyPr>
          <a:lstStyle/>
          <a:p>
            <a:pPr algn="ctr"/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3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観光集客</a:t>
            </a:r>
          </a:p>
        </p:txBody>
      </p:sp>
      <p:sp>
        <p:nvSpPr>
          <p:cNvPr id="3" name="スライド番号プレースホルダー 3"/>
          <p:cNvSpPr txBox="1">
            <a:spLocks/>
          </p:cNvSpPr>
          <p:nvPr/>
        </p:nvSpPr>
        <p:spPr>
          <a:xfrm>
            <a:off x="7086600" y="64830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CA411-231B-42B9-AF63-97A64194AA60}" type="slidenum">
              <a:rPr lang="ja-JP" altLang="en-US" sz="1400" b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314</a:t>
            </a:fld>
            <a:endParaRPr lang="ja-JP" altLang="en-US" sz="1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61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215865" y="891580"/>
            <a:ext cx="8603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70457" y="214507"/>
            <a:ext cx="556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57700">
              <a:defRPr/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　改革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取組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と成果</a:t>
            </a:r>
          </a:p>
          <a:p>
            <a:pPr lvl="0" defTabSz="957700">
              <a:defRPr/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（２）オール大阪での推進体制の整備 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大阪観光局）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3"/>
          <p:cNvSpPr txBox="1">
            <a:spLocks/>
          </p:cNvSpPr>
          <p:nvPr/>
        </p:nvSpPr>
        <p:spPr>
          <a:xfrm>
            <a:off x="7086600" y="64830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CA411-231B-42B9-AF63-97A64194AA60}" type="slidenum">
              <a:rPr lang="ja-JP" altLang="en-US" sz="1400" b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323</a:t>
            </a:fld>
            <a:endParaRPr lang="ja-JP" altLang="en-US" sz="1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419872" y="4653136"/>
            <a:ext cx="565081" cy="15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kumimoji="1" lang="en-US" altLang="ja-JP" sz="5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cExpo</a:t>
            </a:r>
            <a:r>
              <a:rPr kumimoji="1" lang="en-US" altLang="ja-JP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2025</a:t>
            </a:r>
            <a:endParaRPr kumimoji="1" lang="ja-JP" altLang="en-US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45" y="891580"/>
            <a:ext cx="8029128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9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215865" y="988565"/>
            <a:ext cx="8603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70457" y="214507"/>
            <a:ext cx="556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5770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４　改革取組と成果</a:t>
            </a:r>
          </a:p>
          <a:p>
            <a:pPr lvl="0" defTabSz="95770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（２）オール大阪での推進体制の整備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大阪観光局）</a:t>
            </a:r>
          </a:p>
        </p:txBody>
      </p:sp>
      <p:sp>
        <p:nvSpPr>
          <p:cNvPr id="7" name="スライド番号プレースホルダー 3"/>
          <p:cNvSpPr txBox="1">
            <a:spLocks/>
          </p:cNvSpPr>
          <p:nvPr/>
        </p:nvSpPr>
        <p:spPr>
          <a:xfrm>
            <a:off x="7086600" y="64830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CA411-231B-42B9-AF63-97A64194AA60}" type="slidenum">
              <a:rPr lang="ja-JP" altLang="en-US" sz="1400" b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324</a:t>
            </a:fld>
            <a:endParaRPr lang="ja-JP" altLang="en-US" sz="1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69" y="995862"/>
            <a:ext cx="7937680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5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215865" y="905435"/>
            <a:ext cx="8603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70457" y="214507"/>
            <a:ext cx="556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5770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４　改革取組と成果</a:t>
            </a:r>
          </a:p>
          <a:p>
            <a:pPr lvl="0" defTabSz="95770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（２）オール大阪での推進体制の整備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大阪観光局）</a:t>
            </a:r>
          </a:p>
        </p:txBody>
      </p:sp>
      <p:sp>
        <p:nvSpPr>
          <p:cNvPr id="5" name="スライド番号プレースホルダー 3"/>
          <p:cNvSpPr txBox="1">
            <a:spLocks/>
          </p:cNvSpPr>
          <p:nvPr/>
        </p:nvSpPr>
        <p:spPr>
          <a:xfrm>
            <a:off x="7086600" y="64830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CA411-231B-42B9-AF63-97A64194AA60}" type="slidenum">
              <a:rPr lang="ja-JP" altLang="en-US" sz="1400" b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325</a:t>
            </a:fld>
            <a:endParaRPr lang="ja-JP" altLang="en-US" sz="1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01" y="971475"/>
            <a:ext cx="8401016" cy="56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215865" y="919290"/>
            <a:ext cx="8603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70457" y="214507"/>
            <a:ext cx="556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5770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４　改革取組と成果</a:t>
            </a:r>
          </a:p>
          <a:p>
            <a:pPr lvl="0" defTabSz="95770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（２）オール大阪での推進体制の整備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大阪観光局）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11" y="993785"/>
            <a:ext cx="8260796" cy="5663675"/>
          </a:xfrm>
          <a:prstGeom prst="rect">
            <a:avLst/>
          </a:prstGeom>
        </p:spPr>
      </p:pic>
      <p:sp>
        <p:nvSpPr>
          <p:cNvPr id="5" name="スライド番号プレースホルダー 3"/>
          <p:cNvSpPr txBox="1">
            <a:spLocks/>
          </p:cNvSpPr>
          <p:nvPr/>
        </p:nvSpPr>
        <p:spPr>
          <a:xfrm>
            <a:off x="7086600" y="64830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CA411-231B-42B9-AF63-97A64194AA60}" type="slidenum">
              <a:rPr lang="ja-JP" altLang="en-US" sz="1400" b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326</a:t>
            </a:fld>
            <a:endParaRPr lang="ja-JP" altLang="en-US" sz="1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954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215865" y="988565"/>
            <a:ext cx="8603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70457" y="214507"/>
            <a:ext cx="556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４　改革取組と成果</a:t>
            </a:r>
          </a:p>
          <a:p>
            <a:pPr marL="0" marR="0" lvl="0" indent="0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（２）オール大阪での推進体制の整備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大阪観光局）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t="3839" b="3051"/>
          <a:stretch/>
        </p:blipFill>
        <p:spPr>
          <a:xfrm>
            <a:off x="485736" y="1044566"/>
            <a:ext cx="8063345" cy="5630871"/>
          </a:xfrm>
          <a:prstGeom prst="rect">
            <a:avLst/>
          </a:prstGeom>
        </p:spPr>
      </p:pic>
      <p:sp>
        <p:nvSpPr>
          <p:cNvPr id="5" name="スライド番号プレースホルダー 3"/>
          <p:cNvSpPr txBox="1">
            <a:spLocks/>
          </p:cNvSpPr>
          <p:nvPr/>
        </p:nvSpPr>
        <p:spPr>
          <a:xfrm>
            <a:off x="7086600" y="64830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CA411-231B-42B9-AF63-97A64194AA60}" type="slidenum">
              <a:rPr lang="ja-JP" altLang="en-US" sz="1400" b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327</a:t>
            </a:fld>
            <a:endParaRPr lang="ja-JP" altLang="en-US" sz="1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78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215865" y="877728"/>
            <a:ext cx="8603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70457" y="214507"/>
            <a:ext cx="556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5770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４　改革取組と成果</a:t>
            </a:r>
          </a:p>
          <a:p>
            <a:pPr lvl="0" defTabSz="95770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（２）オール大阪での推進体制の整備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大阪観光局）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57" y="1052945"/>
            <a:ext cx="8307414" cy="5666509"/>
          </a:xfrm>
          <a:prstGeom prst="rect">
            <a:avLst/>
          </a:prstGeom>
        </p:spPr>
      </p:pic>
      <p:sp>
        <p:nvSpPr>
          <p:cNvPr id="5" name="スライド番号プレースホルダー 3"/>
          <p:cNvSpPr txBox="1">
            <a:spLocks/>
          </p:cNvSpPr>
          <p:nvPr/>
        </p:nvSpPr>
        <p:spPr>
          <a:xfrm>
            <a:off x="7086600" y="64830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CA411-231B-42B9-AF63-97A64194AA60}" type="slidenum">
              <a:rPr lang="ja-JP" altLang="en-US" sz="1400" b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328</a:t>
            </a:fld>
            <a:endParaRPr lang="ja-JP" altLang="en-US" sz="1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861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66" y="974827"/>
            <a:ext cx="8279086" cy="5602710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215865" y="877727"/>
            <a:ext cx="8603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70457" y="214507"/>
            <a:ext cx="556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5770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４　改革取組と成果</a:t>
            </a:r>
          </a:p>
          <a:p>
            <a:pPr lvl="0" defTabSz="95770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（２）オール大阪での推進体制の整備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大阪観光局）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286500" y="4515176"/>
            <a:ext cx="628650" cy="15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r>
              <a:rPr kumimoji="1" lang="en-US" altLang="ja-JP" sz="5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cExpo</a:t>
            </a:r>
            <a:r>
              <a:rPr kumimoji="1" lang="en-US" altLang="ja-JP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2025</a:t>
            </a:r>
            <a:endParaRPr kumimoji="1" lang="ja-JP" altLang="en-US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3"/>
          <p:cNvSpPr txBox="1">
            <a:spLocks/>
          </p:cNvSpPr>
          <p:nvPr/>
        </p:nvSpPr>
        <p:spPr>
          <a:xfrm>
            <a:off x="7086600" y="64830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CA411-231B-42B9-AF63-97A64194AA60}" type="slidenum">
              <a:rPr lang="ja-JP" altLang="en-US" sz="1400" b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329</a:t>
            </a:fld>
            <a:endParaRPr lang="ja-JP" altLang="en-US" sz="1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582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0456" y="272369"/>
            <a:ext cx="1117614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22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総論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270456" y="728538"/>
            <a:ext cx="8603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293897" y="814936"/>
            <a:ext cx="8603087" cy="1313059"/>
            <a:chOff x="586711" y="609541"/>
            <a:chExt cx="8575021" cy="261162"/>
          </a:xfrm>
          <a:solidFill>
            <a:srgbClr val="FFFF00"/>
          </a:solidFill>
        </p:grpSpPr>
        <p:sp>
          <p:nvSpPr>
            <p:cNvPr id="22" name="角丸四角形 21"/>
            <p:cNvSpPr/>
            <p:nvPr/>
          </p:nvSpPr>
          <p:spPr>
            <a:xfrm>
              <a:off x="586711" y="635725"/>
              <a:ext cx="8575021" cy="23497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62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586711" y="609541"/>
              <a:ext cx="3263928" cy="1015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77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改革前の状況</a:t>
              </a:r>
            </a:p>
          </p:txBody>
        </p:sp>
      </p:grpSp>
      <p:sp>
        <p:nvSpPr>
          <p:cNvPr id="38" name="正方形/長方形 37"/>
          <p:cNvSpPr/>
          <p:nvPr/>
        </p:nvSpPr>
        <p:spPr>
          <a:xfrm>
            <a:off x="367207" y="1296998"/>
            <a:ext cx="8409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57700">
              <a:defRPr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関空の機能強化が図られず、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来阪外国人数の伸び悩み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などの課題が生じていた。また、観光施策は主に行政主導の企画立案であり、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府市それぞれが類似の観光施策を展開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しており、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府市共通の観光戦略を持ち合わせておらず、</a:t>
            </a:r>
            <a:r>
              <a:rPr kumimoji="1" lang="ja-JP" altLang="en-US" sz="1600" b="0" i="0" u="none" kern="1200" cap="none" spc="0" normalizeH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大阪全体の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集客力・発信力が分散</a:t>
            </a:r>
            <a:r>
              <a:rPr lang="ja-JP" altLang="en-US" sz="16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270457" y="2475351"/>
            <a:ext cx="8603087" cy="2769689"/>
            <a:chOff x="586711" y="608837"/>
            <a:chExt cx="8575021" cy="272832"/>
          </a:xfrm>
          <a:solidFill>
            <a:srgbClr val="FFFF00"/>
          </a:solidFill>
        </p:grpSpPr>
        <p:sp>
          <p:nvSpPr>
            <p:cNvPr id="23" name="角丸四角形 22"/>
            <p:cNvSpPr/>
            <p:nvPr/>
          </p:nvSpPr>
          <p:spPr>
            <a:xfrm>
              <a:off x="586711" y="618586"/>
              <a:ext cx="8575021" cy="26308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ja-JP" altLang="en-US" sz="1662" dirty="0">
                  <a:solidFill>
                    <a:schemeClr val="tx1"/>
                  </a:solidFill>
                  <a:latin typeface="Meiryo UI"/>
                  <a:ea typeface="Meiryo UI"/>
                </a:rPr>
                <a:t>　</a:t>
              </a:r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610075" y="608837"/>
              <a:ext cx="3263928" cy="4530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77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改革の取組、成果</a:t>
              </a:r>
            </a:p>
          </p:txBody>
        </p:sp>
      </p:grpSp>
      <p:sp>
        <p:nvSpPr>
          <p:cNvPr id="26" name="下矢印 25"/>
          <p:cNvSpPr/>
          <p:nvPr/>
        </p:nvSpPr>
        <p:spPr>
          <a:xfrm>
            <a:off x="4189236" y="2183408"/>
            <a:ext cx="765521" cy="35318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90649" y="2936716"/>
            <a:ext cx="84095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57700">
              <a:defRPr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関空の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LCC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拠点化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インバウンド受入機能の強化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を図るとともに、府市で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「大阪都市魅力創造戦略」を策定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。さらに、効果的な集客や海外への情報発信を展開するため、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大阪観光局を設立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し、元観光庁長官を理事長に招聘。大阪観光局による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戦略的なマーケティング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のもと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､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都市魅力の向上と情報発信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､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観光客の受入環境整備を推進。その結果、コロナ禍以前まで、アジアを中心に来阪外国人旅行者数や観光消費額が増加するなど、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インバウンド関連指標は大幅に上昇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defTabSz="957700">
              <a:defRPr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月以降、新型コロナウイルス感染症の世界的な感染拡大により、人の移動や集客が制限され、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インバウンド需要がほぼ消失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したが、依然、アジアや欧米豪では日本への旅行ニーズは高い。コロナ前から積極的に観光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DX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を進めてきた大阪観光局の強みを活かすとともに、「日本観光のショーケース化」や「ペットツーリズム」など、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大阪独自の取組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を新たに推進。</a:t>
            </a:r>
          </a:p>
          <a:p>
            <a:pPr lvl="0" defTabSz="957700">
              <a:defRPr/>
            </a:pP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293897" y="5582215"/>
            <a:ext cx="8603087" cy="1095893"/>
            <a:chOff x="586711" y="609541"/>
            <a:chExt cx="8575021" cy="261162"/>
          </a:xfrm>
          <a:solidFill>
            <a:srgbClr val="FFFF00"/>
          </a:solidFill>
        </p:grpSpPr>
        <p:sp>
          <p:nvSpPr>
            <p:cNvPr id="36" name="角丸四角形 35"/>
            <p:cNvSpPr/>
            <p:nvPr/>
          </p:nvSpPr>
          <p:spPr>
            <a:xfrm>
              <a:off x="586711" y="635725"/>
              <a:ext cx="8575021" cy="23497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6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46" name="角丸四角形 45"/>
            <p:cNvSpPr/>
            <p:nvPr/>
          </p:nvSpPr>
          <p:spPr>
            <a:xfrm>
              <a:off x="586711" y="609541"/>
              <a:ext cx="3263928" cy="1015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77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今後の取組</a:t>
              </a:r>
            </a:p>
          </p:txBody>
        </p:sp>
      </p:grpSp>
      <p:sp>
        <p:nvSpPr>
          <p:cNvPr id="49" name="正方形/長方形 48"/>
          <p:cNvSpPr/>
          <p:nvPr/>
        </p:nvSpPr>
        <p:spPr>
          <a:xfrm>
            <a:off x="390649" y="6034905"/>
            <a:ext cx="8409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57700">
              <a:defRPr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今後は、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With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After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コロナ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における重点活動として、国内旅行客の誘致強化や、密を回避した観光スタイルの構築、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大阪観光局と大阪府・市との更なる連携強化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など、取組を推進。</a:t>
            </a:r>
          </a:p>
        </p:txBody>
      </p:sp>
      <p:sp>
        <p:nvSpPr>
          <p:cNvPr id="50" name="下矢印 49"/>
          <p:cNvSpPr/>
          <p:nvPr/>
        </p:nvSpPr>
        <p:spPr>
          <a:xfrm>
            <a:off x="4189236" y="5291970"/>
            <a:ext cx="765521" cy="35318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8" name="スライド番号プレースホルダー 3"/>
          <p:cNvSpPr txBox="1">
            <a:spLocks/>
          </p:cNvSpPr>
          <p:nvPr/>
        </p:nvSpPr>
        <p:spPr>
          <a:xfrm>
            <a:off x="7086600" y="64830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CA411-231B-42B9-AF63-97A64194AA60}" type="slidenum">
              <a:rPr lang="ja-JP" altLang="en-US" sz="1400" b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315</a:t>
            </a:fld>
            <a:endParaRPr lang="ja-JP" altLang="en-US" sz="1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24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0457" y="535594"/>
            <a:ext cx="8603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70457" y="105610"/>
            <a:ext cx="963725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57700">
              <a:defRPr/>
            </a:pPr>
            <a:r>
              <a:rPr lang="en-US" altLang="ja-JP" sz="184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84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現状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268612" y="577072"/>
            <a:ext cx="8603087" cy="94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7700">
              <a:defRPr/>
            </a:pPr>
            <a:r>
              <a:rPr lang="ja-JP" altLang="en-US" sz="1846" dirty="0">
                <a:latin typeface="Meiryo UI"/>
                <a:ea typeface="Meiryo UI"/>
              </a:rPr>
              <a:t>〇関空の</a:t>
            </a:r>
            <a:r>
              <a:rPr lang="en-US" altLang="ja-JP" sz="1846" dirty="0">
                <a:latin typeface="Meiryo UI"/>
                <a:ea typeface="Meiryo UI"/>
              </a:rPr>
              <a:t>LCC</a:t>
            </a:r>
            <a:r>
              <a:rPr lang="ja-JP" altLang="en-US" sz="1846" dirty="0">
                <a:latin typeface="Meiryo UI"/>
                <a:ea typeface="Meiryo UI"/>
              </a:rPr>
              <a:t>拠点化等を背景に、</a:t>
            </a:r>
            <a:r>
              <a:rPr lang="ja-JP" altLang="en-US" sz="1846" b="1" dirty="0">
                <a:latin typeface="Meiryo UI"/>
                <a:ea typeface="Meiryo UI"/>
              </a:rPr>
              <a:t>関空の外国人入国者数はアジアを中心に過去最高の</a:t>
            </a:r>
            <a:endParaRPr lang="en-US" altLang="ja-JP" sz="1846" b="1" dirty="0">
              <a:latin typeface="Meiryo UI"/>
              <a:ea typeface="Meiryo UI"/>
            </a:endParaRPr>
          </a:p>
          <a:p>
            <a:pPr defTabSz="957700">
              <a:defRPr/>
            </a:pPr>
            <a:r>
              <a:rPr lang="ja-JP" altLang="en-US" sz="1846" b="1" dirty="0">
                <a:latin typeface="Meiryo UI"/>
                <a:ea typeface="Meiryo UI"/>
              </a:rPr>
              <a:t>　</a:t>
            </a:r>
            <a:r>
              <a:rPr lang="en-US" altLang="ja-JP" sz="1846" b="1" dirty="0">
                <a:latin typeface="Meiryo UI"/>
                <a:ea typeface="Meiryo UI"/>
              </a:rPr>
              <a:t>838</a:t>
            </a:r>
            <a:r>
              <a:rPr lang="ja-JP" altLang="en-US" sz="1846" b="1" dirty="0">
                <a:latin typeface="Meiryo UI"/>
                <a:ea typeface="Meiryo UI"/>
              </a:rPr>
              <a:t>万人を記録</a:t>
            </a:r>
            <a:r>
              <a:rPr lang="ja-JP" altLang="en-US" sz="1846" dirty="0">
                <a:latin typeface="Meiryo UI"/>
                <a:ea typeface="Meiryo UI"/>
              </a:rPr>
              <a:t>。来阪外国人旅行者数についても、</a:t>
            </a:r>
            <a:r>
              <a:rPr lang="en-US" altLang="ja-JP" sz="1846" dirty="0">
                <a:latin typeface="Meiryo UI"/>
                <a:ea typeface="Meiryo UI"/>
              </a:rPr>
              <a:t>2015</a:t>
            </a:r>
            <a:r>
              <a:rPr lang="ja-JP" altLang="en-US" sz="1846" dirty="0">
                <a:latin typeface="Meiryo UI"/>
                <a:ea typeface="Meiryo UI"/>
              </a:rPr>
              <a:t>年を境に</a:t>
            </a:r>
            <a:r>
              <a:rPr lang="ja-JP" altLang="en-US" sz="1846" b="1" dirty="0">
                <a:latin typeface="Meiryo UI"/>
                <a:ea typeface="Meiryo UI"/>
              </a:rPr>
              <a:t>中国や韓国からの</a:t>
            </a:r>
            <a:endParaRPr lang="en-US" altLang="ja-JP" sz="1846" b="1" dirty="0">
              <a:latin typeface="Meiryo UI"/>
              <a:ea typeface="Meiryo UI"/>
            </a:endParaRPr>
          </a:p>
          <a:p>
            <a:pPr defTabSz="957700">
              <a:defRPr/>
            </a:pPr>
            <a:r>
              <a:rPr lang="ja-JP" altLang="en-US" sz="1846" b="1" dirty="0">
                <a:latin typeface="Meiryo UI"/>
                <a:ea typeface="Meiryo UI"/>
              </a:rPr>
              <a:t>　旅行者が飛躍的に増加</a:t>
            </a:r>
            <a:r>
              <a:rPr lang="ja-JP" altLang="en-US" sz="1846" dirty="0">
                <a:latin typeface="Meiryo UI"/>
                <a:ea typeface="Meiryo UI"/>
              </a:rPr>
              <a:t>。</a:t>
            </a:r>
          </a:p>
        </p:txBody>
      </p:sp>
      <p:sp>
        <p:nvSpPr>
          <p:cNvPr id="26" name="スライド番号プレースホルダー 3"/>
          <p:cNvSpPr txBox="1">
            <a:spLocks/>
          </p:cNvSpPr>
          <p:nvPr/>
        </p:nvSpPr>
        <p:spPr>
          <a:xfrm>
            <a:off x="7097425" y="65153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CA411-231B-42B9-AF63-97A64194AA60}" type="slidenum">
              <a:rPr lang="ja-JP" altLang="en-US" sz="1400" b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316</a:t>
            </a:fld>
            <a:endParaRPr lang="ja-JP" altLang="en-US" sz="1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65" y="1484784"/>
            <a:ext cx="9431329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2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1975" y="-24557"/>
            <a:ext cx="1239734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57700">
              <a:defRPr/>
            </a:pPr>
            <a:r>
              <a:rPr lang="en-US" altLang="ja-JP" sz="1846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846" dirty="0">
                <a:latin typeface="Meiryo UI" panose="020B0604030504040204" pitchFamily="50" charset="-128"/>
                <a:ea typeface="Meiryo UI" panose="020B0604030504040204" pitchFamily="50" charset="-128"/>
              </a:rPr>
              <a:t>　現状</a:t>
            </a:r>
            <a:endParaRPr kumimoji="1" lang="ja-JP" altLang="en-US" sz="1662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54951" y="364130"/>
            <a:ext cx="8603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215416" y="416060"/>
            <a:ext cx="8711869" cy="12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127" indent="-164127" defTabSz="957700">
              <a:defRPr/>
            </a:pPr>
            <a:r>
              <a:rPr lang="ja-JP" altLang="en-US" sz="1569" dirty="0">
                <a:latin typeface="Meiryo UI"/>
                <a:ea typeface="Meiryo UI"/>
              </a:rPr>
              <a:t>○コロナ前までは、関空の</a:t>
            </a:r>
            <a:r>
              <a:rPr lang="en-US" altLang="ja-JP" sz="1569" dirty="0">
                <a:latin typeface="Meiryo UI"/>
                <a:ea typeface="Meiryo UI"/>
              </a:rPr>
              <a:t>LCC</a:t>
            </a:r>
            <a:r>
              <a:rPr lang="ja-JP" altLang="en-US" sz="1569" dirty="0">
                <a:latin typeface="Meiryo UI"/>
                <a:ea typeface="Meiryo UI"/>
              </a:rPr>
              <a:t>就航拡大等や、府</a:t>
            </a:r>
            <a:r>
              <a:rPr kumimoji="1" lang="ja-JP" altLang="en-US" sz="156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・市・経済界が一体となって大阪観光局を設立するとともに、都市魅力の創造・発信を推進してきたこと等により、アジアを中心に</a:t>
            </a:r>
            <a:r>
              <a:rPr kumimoji="1" lang="ja-JP" altLang="en-US" sz="1569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来阪外国人旅行者数や観光消費額が増加</a:t>
            </a:r>
            <a:r>
              <a:rPr kumimoji="1" lang="ja-JP" altLang="en-US" sz="156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するなど、</a:t>
            </a:r>
            <a:r>
              <a:rPr kumimoji="1" lang="ja-JP" altLang="en-US" sz="1569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インバウンド関連指標は大幅に上昇</a:t>
            </a:r>
            <a:r>
              <a:rPr kumimoji="1" lang="ja-JP" altLang="en-US" sz="156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。</a:t>
            </a:r>
            <a:endParaRPr kumimoji="1" lang="en-US" altLang="ja-JP" sz="1569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164127" indent="-164127" defTabSz="957700">
              <a:defRPr/>
            </a:pPr>
            <a:r>
              <a:rPr lang="ja-JP" altLang="en-US" sz="1569" dirty="0">
                <a:latin typeface="Meiryo UI"/>
                <a:ea typeface="Meiryo UI"/>
              </a:rPr>
              <a:t>○</a:t>
            </a:r>
            <a:r>
              <a:rPr lang="en-US" altLang="ja-JP" sz="1569" dirty="0">
                <a:latin typeface="Meiryo UI"/>
                <a:ea typeface="Meiryo UI"/>
              </a:rPr>
              <a:t>2020</a:t>
            </a:r>
            <a:r>
              <a:rPr lang="ja-JP" altLang="en-US" sz="1569" dirty="0">
                <a:latin typeface="Meiryo UI"/>
                <a:ea typeface="Meiryo UI"/>
              </a:rPr>
              <a:t>年以降、</a:t>
            </a:r>
            <a:r>
              <a:rPr lang="ja-JP" altLang="en-US" sz="1569" b="1" dirty="0">
                <a:latin typeface="Meiryo UI"/>
                <a:ea typeface="Meiryo UI"/>
              </a:rPr>
              <a:t>新型コロナウイルス感染症の世界的な感染拡大</a:t>
            </a:r>
            <a:r>
              <a:rPr lang="ja-JP" altLang="en-US" sz="1569" dirty="0">
                <a:latin typeface="Meiryo UI"/>
                <a:ea typeface="Meiryo UI"/>
              </a:rPr>
              <a:t>により、人の移動や集客が制限され、</a:t>
            </a:r>
            <a:r>
              <a:rPr lang="ja-JP" altLang="en-US" sz="1569" b="1" dirty="0">
                <a:latin typeface="Meiryo UI"/>
                <a:ea typeface="Meiryo UI"/>
              </a:rPr>
              <a:t>インバウンド需要がほぼ消失</a:t>
            </a:r>
            <a:r>
              <a:rPr lang="ja-JP" altLang="en-US" sz="1569" dirty="0">
                <a:latin typeface="Meiryo UI"/>
                <a:ea typeface="Meiryo UI"/>
              </a:rPr>
              <a:t>した。</a:t>
            </a:r>
          </a:p>
        </p:txBody>
      </p:sp>
      <p:sp>
        <p:nvSpPr>
          <p:cNvPr id="43" name="スライド番号プレースホルダー 3"/>
          <p:cNvSpPr txBox="1">
            <a:spLocks/>
          </p:cNvSpPr>
          <p:nvPr/>
        </p:nvSpPr>
        <p:spPr>
          <a:xfrm>
            <a:off x="6880710" y="63093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CA411-231B-42B9-AF63-97A64194AA60}" type="slidenum">
              <a:rPr lang="ja-JP" altLang="en-US" sz="1400" b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317</a:t>
            </a:fld>
            <a:endParaRPr lang="ja-JP" altLang="en-US" sz="1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217" y="1484784"/>
            <a:ext cx="9248434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67320" y="614494"/>
          <a:ext cx="8968746" cy="6147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79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61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5957">
                  <a:extLst>
                    <a:ext uri="{9D8B030D-6E8A-4147-A177-3AD203B41FA5}">
                      <a16:colId xmlns:a16="http://schemas.microsoft.com/office/drawing/2014/main" val="91581673"/>
                    </a:ext>
                  </a:extLst>
                </a:gridCol>
                <a:gridCol w="733927">
                  <a:extLst>
                    <a:ext uri="{9D8B030D-6E8A-4147-A177-3AD203B41FA5}">
                      <a16:colId xmlns:a16="http://schemas.microsoft.com/office/drawing/2014/main" val="903276494"/>
                    </a:ext>
                  </a:extLst>
                </a:gridCol>
                <a:gridCol w="794084">
                  <a:extLst>
                    <a:ext uri="{9D8B030D-6E8A-4147-A177-3AD203B41FA5}">
                      <a16:colId xmlns:a16="http://schemas.microsoft.com/office/drawing/2014/main" val="1158056510"/>
                    </a:ext>
                  </a:extLst>
                </a:gridCol>
                <a:gridCol w="757989">
                  <a:extLst>
                    <a:ext uri="{9D8B030D-6E8A-4147-A177-3AD203B41FA5}">
                      <a16:colId xmlns:a16="http://schemas.microsoft.com/office/drawing/2014/main" val="1836796866"/>
                    </a:ext>
                  </a:extLst>
                </a:gridCol>
                <a:gridCol w="818499">
                  <a:extLst>
                    <a:ext uri="{9D8B030D-6E8A-4147-A177-3AD203B41FA5}">
                      <a16:colId xmlns:a16="http://schemas.microsoft.com/office/drawing/2014/main" val="2993364365"/>
                    </a:ext>
                  </a:extLst>
                </a:gridCol>
              </a:tblGrid>
              <a:tr h="367058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ea typeface="Meiryo UI" panose="020B0604030504040204" pitchFamily="50" charset="-128"/>
                      </a:endParaRPr>
                    </a:p>
                  </a:txBody>
                  <a:tcPr marT="38957" marB="38957" vert="eaVert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  <a:ea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  <a:ea typeface="Meiryo UI" panose="020B0604030504040204" pitchFamily="50" charset="-128"/>
                        </a:rPr>
                        <a:t>2012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ea typeface="Meiryo UI" panose="020B0604030504040204" pitchFamily="50" charset="-128"/>
                      </a:endParaRPr>
                    </a:p>
                  </a:txBody>
                  <a:tcPr marT="38957" marB="38957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  <a:ea typeface="Meiryo UI" panose="020B0604030504040204" pitchFamily="50" charset="-128"/>
                        </a:rPr>
                        <a:t>2013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ea typeface="Meiryo UI" panose="020B0604030504040204" pitchFamily="50" charset="-128"/>
                      </a:endParaRPr>
                    </a:p>
                  </a:txBody>
                  <a:tcPr marT="38957" marB="38957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  <a:ea typeface="Meiryo UI" panose="020B0604030504040204" pitchFamily="50" charset="-128"/>
                        </a:rPr>
                        <a:t>2014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ea typeface="Meiryo UI" panose="020B0604030504040204" pitchFamily="50" charset="-128"/>
                      </a:endParaRPr>
                    </a:p>
                  </a:txBody>
                  <a:tcPr marT="38957" marB="38957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  <a:ea typeface="Meiryo UI" panose="020B0604030504040204" pitchFamily="50" charset="-128"/>
                        </a:rPr>
                        <a:t>2015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ea typeface="Meiryo UI" panose="020B0604030504040204" pitchFamily="50" charset="-128"/>
                      </a:endParaRPr>
                    </a:p>
                  </a:txBody>
                  <a:tcPr marT="38957" marB="38957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  <a:ea typeface="Meiryo UI" panose="020B0604030504040204" pitchFamily="50" charset="-128"/>
                        </a:rPr>
                        <a:t>2016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ea typeface="Meiryo UI" panose="020B0604030504040204" pitchFamily="50" charset="-128"/>
                      </a:endParaRPr>
                    </a:p>
                  </a:txBody>
                  <a:tcPr marT="38957" marB="38957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  <a:ea typeface="Meiryo UI" panose="020B0604030504040204" pitchFamily="50" charset="-128"/>
                        </a:rPr>
                        <a:t>2017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ea typeface="Meiryo UI" panose="020B0604030504040204" pitchFamily="50" charset="-128"/>
                      </a:endParaRPr>
                    </a:p>
                  </a:txBody>
                  <a:tcPr marT="38957" marB="38957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  <a:ea typeface="Meiryo UI" panose="020B0604030504040204" pitchFamily="50" charset="-128"/>
                        </a:rPr>
                        <a:t>2018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ea typeface="Meiryo UI" panose="020B0604030504040204" pitchFamily="50" charset="-128"/>
                      </a:endParaRPr>
                    </a:p>
                  </a:txBody>
                  <a:tcPr marT="38957" marB="38957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  <a:ea typeface="Meiryo UI" panose="020B0604030504040204" pitchFamily="50" charset="-128"/>
                        </a:rPr>
                        <a:t>2019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ea typeface="Meiryo UI" panose="020B0604030504040204" pitchFamily="50" charset="-128"/>
                      </a:endParaRPr>
                    </a:p>
                  </a:txBody>
                  <a:tcPr marT="38957" marB="38957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  <a:ea typeface="Meiryo UI" panose="020B0604030504040204" pitchFamily="50" charset="-128"/>
                        </a:rPr>
                        <a:t>2020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ea typeface="Meiryo UI" panose="020B0604030504040204" pitchFamily="50" charset="-128"/>
                      </a:endParaRPr>
                    </a:p>
                  </a:txBody>
                  <a:tcPr marT="38957" marB="38957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  <a:ea typeface="Meiryo UI" panose="020B0604030504040204" pitchFamily="50" charset="-128"/>
                        </a:rPr>
                        <a:t>2021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ea typeface="Meiryo UI" panose="020B0604030504040204" pitchFamily="50" charset="-128"/>
                      </a:endParaRPr>
                    </a:p>
                  </a:txBody>
                  <a:tcPr marT="38957" marB="38957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  <a:ea typeface="Meiryo UI" panose="020B0604030504040204" pitchFamily="50" charset="-128"/>
                        </a:rPr>
                        <a:t>2022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  <a:ea typeface="Meiryo UI" panose="020B0604030504040204" pitchFamily="50" charset="-128"/>
                        </a:rPr>
                        <a:t>～</a:t>
                      </a:r>
                    </a:p>
                  </a:txBody>
                  <a:tcPr marT="38957" marB="38957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374">
                <a:tc>
                  <a:txBody>
                    <a:bodyPr/>
                    <a:lstStyle/>
                    <a:p>
                      <a:pPr marL="0" marR="0" indent="0" algn="ctr" defTabSz="957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(1)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関空の機能向上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8957" marB="38957" vert="eaVert" anchor="ctr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extLst>
                  <a:ext uri="{0D108BD9-81ED-4DB2-BD59-A6C34878D82A}">
                    <a16:rowId xmlns:a16="http://schemas.microsoft.com/office/drawing/2014/main" val="1065198782"/>
                  </a:ext>
                </a:extLst>
              </a:tr>
              <a:tr h="926432">
                <a:tc>
                  <a:txBody>
                    <a:bodyPr/>
                    <a:lstStyle/>
                    <a:p>
                      <a:pPr marL="0" marR="0" indent="0" algn="ctr" defTabSz="957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(2)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オール大阪での推進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957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体制の整備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8957" marB="38957" vert="eaVert" anchor="ctr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extLst>
                  <a:ext uri="{0D108BD9-81ED-4DB2-BD59-A6C34878D82A}">
                    <a16:rowId xmlns:a16="http://schemas.microsoft.com/office/drawing/2014/main" val="2068885836"/>
                  </a:ext>
                </a:extLst>
              </a:tr>
              <a:tr h="2298031">
                <a:tc>
                  <a:txBody>
                    <a:bodyPr/>
                    <a:lstStyle/>
                    <a:p>
                      <a:pPr marL="0" marR="0" indent="0" algn="ctr" defTabSz="957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(3)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都市魅力の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957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向上・発信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38957" marB="38957" vert="eaVert" anchor="ctr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extLst>
                  <a:ext uri="{0D108BD9-81ED-4DB2-BD59-A6C34878D82A}">
                    <a16:rowId xmlns:a16="http://schemas.microsoft.com/office/drawing/2014/main" val="3841769736"/>
                  </a:ext>
                </a:extLst>
              </a:tr>
              <a:tr h="1660358">
                <a:tc>
                  <a:txBody>
                    <a:bodyPr/>
                    <a:lstStyle/>
                    <a:p>
                      <a:pPr marL="0" marR="0" indent="0" algn="ctr" defTabSz="957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(4)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受入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957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環境の整備</a:t>
                      </a:r>
                    </a:p>
                  </a:txBody>
                  <a:tcPr marT="38957" marB="38957" vert="eaVert" anchor="ctr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ea typeface="Meiryo UI" panose="020B0604030504040204" pitchFamily="50" charset="-128"/>
                      </a:endParaRPr>
                    </a:p>
                  </a:txBody>
                  <a:tcPr marT="38957" marB="38957"/>
                </a:tc>
                <a:extLst>
                  <a:ext uri="{0D108BD9-81ED-4DB2-BD59-A6C34878D82A}">
                    <a16:rowId xmlns:a16="http://schemas.microsoft.com/office/drawing/2014/main" val="556486364"/>
                  </a:ext>
                </a:extLst>
              </a:tr>
            </a:tbl>
          </a:graphicData>
        </a:graphic>
      </p:graphicFrame>
      <p:sp>
        <p:nvSpPr>
          <p:cNvPr id="39" name="テキスト ボックス 38"/>
          <p:cNvSpPr txBox="1"/>
          <p:nvPr/>
        </p:nvSpPr>
        <p:spPr>
          <a:xfrm>
            <a:off x="270457" y="82927"/>
            <a:ext cx="3119765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３　主な改革の取組経過</a:t>
            </a:r>
          </a:p>
        </p:txBody>
      </p:sp>
      <p:cxnSp>
        <p:nvCxnSpPr>
          <p:cNvPr id="43" name="直線コネクタ 42"/>
          <p:cNvCxnSpPr/>
          <p:nvPr/>
        </p:nvCxnSpPr>
        <p:spPr>
          <a:xfrm>
            <a:off x="270457" y="540656"/>
            <a:ext cx="8603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大かっこ 14"/>
          <p:cNvSpPr/>
          <p:nvPr/>
        </p:nvSpPr>
        <p:spPr>
          <a:xfrm>
            <a:off x="1357950" y="2031388"/>
            <a:ext cx="710719" cy="662859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大阪観光局の設立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6" name="大かっこ 15"/>
          <p:cNvSpPr/>
          <p:nvPr/>
        </p:nvSpPr>
        <p:spPr>
          <a:xfrm>
            <a:off x="3645506" y="2031388"/>
            <a:ext cx="685470" cy="683817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大阪観光局を大阪版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ＤＭＯとして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機能強化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0" name="大かっこ 39"/>
          <p:cNvSpPr/>
          <p:nvPr/>
        </p:nvSpPr>
        <p:spPr>
          <a:xfrm>
            <a:off x="3636251" y="5299421"/>
            <a:ext cx="709535" cy="250979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宿泊税導入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1" name="大かっこ 40"/>
          <p:cNvSpPr/>
          <p:nvPr/>
        </p:nvSpPr>
        <p:spPr>
          <a:xfrm>
            <a:off x="3624219" y="5585740"/>
            <a:ext cx="709535" cy="655177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トラベル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サービス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センター大阪設置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5" name="大かっこ 44"/>
          <p:cNvSpPr/>
          <p:nvPr/>
        </p:nvSpPr>
        <p:spPr>
          <a:xfrm>
            <a:off x="4402977" y="5292738"/>
            <a:ext cx="758485" cy="531605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2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OsakaFree</a:t>
            </a: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en-US" altLang="ja-JP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Wi-Fi</a:t>
            </a: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設置促進事業</a:t>
            </a:r>
            <a:endParaRPr kumimoji="1" lang="en-US" altLang="ja-JP" sz="923" b="0" i="0" u="none" strike="dbl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7" name="大かっこ 46"/>
          <p:cNvSpPr/>
          <p:nvPr/>
        </p:nvSpPr>
        <p:spPr>
          <a:xfrm>
            <a:off x="4402977" y="5878762"/>
            <a:ext cx="758485" cy="436381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宿泊施設等の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多言語化支援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0" name="大かっこ 69"/>
          <p:cNvSpPr/>
          <p:nvPr/>
        </p:nvSpPr>
        <p:spPr>
          <a:xfrm>
            <a:off x="638425" y="2033496"/>
            <a:ext cx="651568" cy="667404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大阪都市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魅力創造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戦略の策定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4" name="大かっこ 73"/>
          <p:cNvSpPr/>
          <p:nvPr/>
        </p:nvSpPr>
        <p:spPr>
          <a:xfrm>
            <a:off x="2853804" y="2996959"/>
            <a:ext cx="754032" cy="492010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御堂筋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シンボルイヤー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イベント開催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6" name="大かっこ 75"/>
          <p:cNvSpPr/>
          <p:nvPr/>
        </p:nvSpPr>
        <p:spPr>
          <a:xfrm>
            <a:off x="1381567" y="3011370"/>
            <a:ext cx="641046" cy="832162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水と光のまちづくり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推進会議設置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8" name="大かっこ 77"/>
          <p:cNvSpPr/>
          <p:nvPr/>
        </p:nvSpPr>
        <p:spPr>
          <a:xfrm>
            <a:off x="2843255" y="4619349"/>
            <a:ext cx="792996" cy="443753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御堂筋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イルミネーション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ギネス認定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9" name="大かっこ 78"/>
          <p:cNvSpPr/>
          <p:nvPr/>
        </p:nvSpPr>
        <p:spPr>
          <a:xfrm>
            <a:off x="2869214" y="3556150"/>
            <a:ext cx="731252" cy="432355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大阪城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ＰＭＯ事業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スタート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2" name="大かっこ 81"/>
          <p:cNvSpPr/>
          <p:nvPr/>
        </p:nvSpPr>
        <p:spPr>
          <a:xfrm>
            <a:off x="4413450" y="3608667"/>
            <a:ext cx="758485" cy="465328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大阪文化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芸術フェス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開催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6" name="角丸四角形吹き出し 85"/>
          <p:cNvSpPr/>
          <p:nvPr/>
        </p:nvSpPr>
        <p:spPr>
          <a:xfrm>
            <a:off x="1606459" y="4573772"/>
            <a:ext cx="945518" cy="385854"/>
          </a:xfrm>
          <a:prstGeom prst="wedgeRoundRectCallout">
            <a:avLst>
              <a:gd name="adj1" fmla="val 77567"/>
              <a:gd name="adj2" fmla="val -3581"/>
              <a:gd name="adj3" fmla="val 16667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5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世界一</a:t>
            </a:r>
          </a:p>
        </p:txBody>
      </p:sp>
      <p:sp>
        <p:nvSpPr>
          <p:cNvPr id="87" name="大かっこ 86"/>
          <p:cNvSpPr/>
          <p:nvPr/>
        </p:nvSpPr>
        <p:spPr>
          <a:xfrm>
            <a:off x="4401913" y="2996959"/>
            <a:ext cx="766726" cy="562850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水都大阪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コンソーシアム</a:t>
            </a: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の設立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8" name="大かっこ 87"/>
          <p:cNvSpPr/>
          <p:nvPr/>
        </p:nvSpPr>
        <p:spPr>
          <a:xfrm>
            <a:off x="4390945" y="4149031"/>
            <a:ext cx="770517" cy="797121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大阪府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ナイト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カルチャー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発掘・創出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事業実施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6" name="大かっこ 45"/>
          <p:cNvSpPr/>
          <p:nvPr/>
        </p:nvSpPr>
        <p:spPr>
          <a:xfrm>
            <a:off x="631166" y="3002744"/>
            <a:ext cx="658539" cy="830065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大阪マラソンスタート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(2011)</a:t>
            </a:r>
          </a:p>
        </p:txBody>
      </p:sp>
      <p:sp>
        <p:nvSpPr>
          <p:cNvPr id="49" name="大かっこ 48"/>
          <p:cNvSpPr/>
          <p:nvPr/>
        </p:nvSpPr>
        <p:spPr>
          <a:xfrm>
            <a:off x="2849454" y="4033093"/>
            <a:ext cx="786797" cy="561969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天王寺公園</a:t>
            </a:r>
            <a:endParaRPr kumimoji="1" lang="en-US" altLang="ja-JP" sz="83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エントランスエリア</a:t>
            </a:r>
            <a:endParaRPr kumimoji="1" lang="en-US" altLang="ja-JP" sz="83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（てんしば）</a:t>
            </a:r>
            <a:endParaRPr kumimoji="1" lang="en-US" altLang="ja-JP" sz="83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3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オープン</a:t>
            </a:r>
            <a:endParaRPr kumimoji="1" lang="en-US" altLang="ja-JP" sz="83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3" name="大かっこ 52"/>
          <p:cNvSpPr/>
          <p:nvPr/>
        </p:nvSpPr>
        <p:spPr>
          <a:xfrm>
            <a:off x="7449527" y="3017974"/>
            <a:ext cx="758485" cy="801863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大阪中之島美術館</a:t>
            </a: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開館</a:t>
            </a:r>
            <a:endParaRPr kumimoji="1" lang="en-US" altLang="ja-JP" sz="83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9" name="大かっこ 68"/>
          <p:cNvSpPr/>
          <p:nvPr/>
        </p:nvSpPr>
        <p:spPr>
          <a:xfrm>
            <a:off x="2896209" y="1114676"/>
            <a:ext cx="649305" cy="637646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リムジンバス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24H</a:t>
            </a: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運行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開始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3" name="大かっこ 82"/>
          <p:cNvSpPr/>
          <p:nvPr/>
        </p:nvSpPr>
        <p:spPr>
          <a:xfrm>
            <a:off x="623780" y="1100536"/>
            <a:ext cx="651568" cy="638567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第</a:t>
            </a:r>
            <a:r>
              <a:rPr kumimoji="1" lang="en-US" altLang="ja-JP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ターミナル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(LCC</a:t>
            </a: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専用</a:t>
            </a:r>
            <a:r>
              <a:rPr kumimoji="1" lang="en-US" altLang="ja-JP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運用開始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4" name="大かっこ 83"/>
          <p:cNvSpPr/>
          <p:nvPr/>
        </p:nvSpPr>
        <p:spPr>
          <a:xfrm>
            <a:off x="3677995" y="1101332"/>
            <a:ext cx="650111" cy="646344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LCC</a:t>
            </a: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専用ターミナルビル供用開始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5" name="角丸四角形吹き出し 84"/>
          <p:cNvSpPr/>
          <p:nvPr/>
        </p:nvSpPr>
        <p:spPr>
          <a:xfrm>
            <a:off x="1606459" y="1156714"/>
            <a:ext cx="945518" cy="385854"/>
          </a:xfrm>
          <a:prstGeom prst="wedgeRoundRectCallout">
            <a:avLst>
              <a:gd name="adj1" fmla="val -81457"/>
              <a:gd name="adj2" fmla="val -1025"/>
              <a:gd name="adj3" fmla="val 16667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5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全国初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63947" y="989625"/>
            <a:ext cx="8472119" cy="106470"/>
            <a:chOff x="852968" y="1485956"/>
            <a:chExt cx="8472119" cy="106470"/>
          </a:xfrm>
        </p:grpSpPr>
        <p:cxnSp>
          <p:nvCxnSpPr>
            <p:cNvPr id="61" name="直線コネクタ 60"/>
            <p:cNvCxnSpPr/>
            <p:nvPr/>
          </p:nvCxnSpPr>
          <p:spPr>
            <a:xfrm>
              <a:off x="852968" y="1542795"/>
              <a:ext cx="8472119" cy="0"/>
            </a:xfrm>
            <a:prstGeom prst="line">
              <a:avLst/>
            </a:prstGeom>
            <a:ln w="28575">
              <a:prstDash val="soli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フローチャート: 結合子 50"/>
            <p:cNvSpPr>
              <a:spLocks noChangeAspect="1"/>
            </p:cNvSpPr>
            <p:nvPr/>
          </p:nvSpPr>
          <p:spPr>
            <a:xfrm>
              <a:off x="4223262" y="1487366"/>
              <a:ext cx="108000" cy="99692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5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68" name="フローチャート: 結合子 50"/>
            <p:cNvSpPr>
              <a:spLocks noChangeAspect="1"/>
            </p:cNvSpPr>
            <p:nvPr/>
          </p:nvSpPr>
          <p:spPr>
            <a:xfrm>
              <a:off x="3470227" y="1485956"/>
              <a:ext cx="108000" cy="99692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5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80" name="フローチャート: 結合子 50"/>
            <p:cNvSpPr>
              <a:spLocks noChangeAspect="1"/>
            </p:cNvSpPr>
            <p:nvPr/>
          </p:nvSpPr>
          <p:spPr>
            <a:xfrm>
              <a:off x="1182581" y="1488660"/>
              <a:ext cx="112414" cy="10376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5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84111" y="5136530"/>
            <a:ext cx="8472119" cy="101789"/>
            <a:chOff x="861037" y="5555365"/>
            <a:chExt cx="8472119" cy="101789"/>
          </a:xfrm>
        </p:grpSpPr>
        <p:cxnSp>
          <p:nvCxnSpPr>
            <p:cNvPr id="59" name="直線コネクタ 58"/>
            <p:cNvCxnSpPr/>
            <p:nvPr/>
          </p:nvCxnSpPr>
          <p:spPr>
            <a:xfrm>
              <a:off x="861037" y="5610794"/>
              <a:ext cx="8472119" cy="0"/>
            </a:xfrm>
            <a:prstGeom prst="line">
              <a:avLst/>
            </a:prstGeom>
            <a:ln w="28575">
              <a:prstDash val="soli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フローチャート: 結合子 50"/>
            <p:cNvSpPr>
              <a:spLocks noChangeAspect="1"/>
            </p:cNvSpPr>
            <p:nvPr/>
          </p:nvSpPr>
          <p:spPr>
            <a:xfrm>
              <a:off x="4246447" y="5555365"/>
              <a:ext cx="108000" cy="99692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5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44" name="フローチャート: 結合子 50"/>
            <p:cNvSpPr>
              <a:spLocks noChangeAspect="1"/>
            </p:cNvSpPr>
            <p:nvPr/>
          </p:nvSpPr>
          <p:spPr>
            <a:xfrm>
              <a:off x="5032864" y="5557462"/>
              <a:ext cx="108000" cy="99692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5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580212" y="1893954"/>
            <a:ext cx="8472119" cy="101789"/>
            <a:chOff x="861037" y="3594980"/>
            <a:chExt cx="8472119" cy="101789"/>
          </a:xfrm>
        </p:grpSpPr>
        <p:cxnSp>
          <p:nvCxnSpPr>
            <p:cNvPr id="55" name="直線コネクタ 54"/>
            <p:cNvCxnSpPr/>
            <p:nvPr/>
          </p:nvCxnSpPr>
          <p:spPr>
            <a:xfrm>
              <a:off x="861037" y="3653260"/>
              <a:ext cx="8472119" cy="0"/>
            </a:xfrm>
            <a:prstGeom prst="line">
              <a:avLst/>
            </a:prstGeom>
            <a:ln w="28575">
              <a:prstDash val="soli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フローチャート: 結合子 50"/>
            <p:cNvSpPr>
              <a:spLocks noChangeAspect="1"/>
            </p:cNvSpPr>
            <p:nvPr/>
          </p:nvSpPr>
          <p:spPr>
            <a:xfrm>
              <a:off x="4238303" y="3594980"/>
              <a:ext cx="108000" cy="99692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5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58" name="フローチャート: 結合子 50"/>
            <p:cNvSpPr>
              <a:spLocks noChangeAspect="1"/>
            </p:cNvSpPr>
            <p:nvPr/>
          </p:nvSpPr>
          <p:spPr>
            <a:xfrm>
              <a:off x="1197465" y="3597077"/>
              <a:ext cx="108000" cy="99692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5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66" name="フローチャート: 結合子 50"/>
            <p:cNvSpPr>
              <a:spLocks noChangeAspect="1"/>
            </p:cNvSpPr>
            <p:nvPr/>
          </p:nvSpPr>
          <p:spPr>
            <a:xfrm>
              <a:off x="1972429" y="3594980"/>
              <a:ext cx="108000" cy="99692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5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sp>
        <p:nvSpPr>
          <p:cNvPr id="67" name="大かっこ 66"/>
          <p:cNvSpPr/>
          <p:nvPr/>
        </p:nvSpPr>
        <p:spPr>
          <a:xfrm>
            <a:off x="8309430" y="1100536"/>
            <a:ext cx="636305" cy="646344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新国内線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エリア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オープン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9" name="大かっこ 88"/>
          <p:cNvSpPr/>
          <p:nvPr/>
        </p:nvSpPr>
        <p:spPr>
          <a:xfrm>
            <a:off x="7517746" y="1092759"/>
            <a:ext cx="650111" cy="646344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第１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ターミナル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改修工事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着工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0" name="フローチャート: 結合子 50"/>
          <p:cNvSpPr>
            <a:spLocks noChangeAspect="1"/>
          </p:cNvSpPr>
          <p:nvPr/>
        </p:nvSpPr>
        <p:spPr>
          <a:xfrm>
            <a:off x="7780338" y="987005"/>
            <a:ext cx="108000" cy="9969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75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91" name="フローチャート: 結合子 50"/>
          <p:cNvSpPr>
            <a:spLocks noChangeAspect="1"/>
          </p:cNvSpPr>
          <p:nvPr/>
        </p:nvSpPr>
        <p:spPr>
          <a:xfrm>
            <a:off x="8594473" y="983010"/>
            <a:ext cx="108000" cy="9969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75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63947" y="2839866"/>
            <a:ext cx="8472119" cy="108235"/>
            <a:chOff x="563947" y="2887994"/>
            <a:chExt cx="8472119" cy="108235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563947" y="2894440"/>
              <a:ext cx="8472119" cy="101789"/>
              <a:chOff x="861037" y="3594980"/>
              <a:chExt cx="8472119" cy="101789"/>
            </a:xfrm>
          </p:grpSpPr>
          <p:cxnSp>
            <p:nvCxnSpPr>
              <p:cNvPr id="72" name="直線コネクタ 71"/>
              <p:cNvCxnSpPr/>
              <p:nvPr/>
            </p:nvCxnSpPr>
            <p:spPr>
              <a:xfrm>
                <a:off x="861037" y="3653260"/>
                <a:ext cx="8472119" cy="0"/>
              </a:xfrm>
              <a:prstGeom prst="line">
                <a:avLst/>
              </a:prstGeom>
              <a:ln w="28575">
                <a:prstDash val="solid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フローチャート: 結合子 50"/>
              <p:cNvSpPr>
                <a:spLocks noChangeAspect="1"/>
              </p:cNvSpPr>
              <p:nvPr/>
            </p:nvSpPr>
            <p:spPr>
              <a:xfrm>
                <a:off x="3480320" y="3594980"/>
                <a:ext cx="108000" cy="99692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77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75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75" name="フローチャート: 結合子 50"/>
              <p:cNvSpPr>
                <a:spLocks noChangeAspect="1"/>
              </p:cNvSpPr>
              <p:nvPr/>
            </p:nvSpPr>
            <p:spPr>
              <a:xfrm>
                <a:off x="1197459" y="3597077"/>
                <a:ext cx="108000" cy="99692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77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75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50" name="フローチャート: 結合子 50"/>
              <p:cNvSpPr>
                <a:spLocks noChangeAspect="1"/>
              </p:cNvSpPr>
              <p:nvPr/>
            </p:nvSpPr>
            <p:spPr>
              <a:xfrm>
                <a:off x="1972432" y="3594980"/>
                <a:ext cx="108000" cy="99692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77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75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sp>
          <p:nvSpPr>
            <p:cNvPr id="92" name="フローチャート: 結合子 50"/>
            <p:cNvSpPr>
              <a:spLocks noChangeAspect="1"/>
            </p:cNvSpPr>
            <p:nvPr/>
          </p:nvSpPr>
          <p:spPr>
            <a:xfrm>
              <a:off x="4736347" y="2887994"/>
              <a:ext cx="108000" cy="99692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5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sp>
        <p:nvSpPr>
          <p:cNvPr id="93" name="大かっこ 92"/>
          <p:cNvSpPr/>
          <p:nvPr/>
        </p:nvSpPr>
        <p:spPr>
          <a:xfrm>
            <a:off x="6664746" y="3016842"/>
            <a:ext cx="758485" cy="801863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「大阪</a:t>
            </a:r>
            <a:endParaRPr kumimoji="1" lang="en-US" altLang="zh-TW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都市魅力</a:t>
            </a:r>
            <a:endParaRPr kumimoji="1" lang="en-US" altLang="zh-TW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創造戦略</a:t>
            </a:r>
            <a:r>
              <a:rPr kumimoji="1" lang="en-US" altLang="ja-JP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2025</a:t>
            </a:r>
            <a:r>
              <a:rPr kumimoji="1" lang="zh-TW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</a:t>
            </a:r>
            <a:endParaRPr kumimoji="1" lang="en-US" altLang="zh-TW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策定</a:t>
            </a:r>
            <a:endParaRPr kumimoji="1" lang="en-US" altLang="ja-JP" sz="83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4" name="大かっこ 93"/>
          <p:cNvSpPr/>
          <p:nvPr/>
        </p:nvSpPr>
        <p:spPr>
          <a:xfrm>
            <a:off x="5907961" y="3005632"/>
            <a:ext cx="758485" cy="638449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ラグビー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ワールドカップ</a:t>
            </a:r>
            <a:r>
              <a:rPr kumimoji="1" lang="en-US" altLang="ja-JP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2019</a:t>
            </a: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大阪開催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5" name="大かっこ 94"/>
          <p:cNvSpPr/>
          <p:nvPr/>
        </p:nvSpPr>
        <p:spPr>
          <a:xfrm>
            <a:off x="8248339" y="3023646"/>
            <a:ext cx="758485" cy="795059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大阪来てな！キャンペーン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実施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7" name="大かっこ 96"/>
          <p:cNvSpPr/>
          <p:nvPr/>
        </p:nvSpPr>
        <p:spPr>
          <a:xfrm>
            <a:off x="6676952" y="5231022"/>
            <a:ext cx="758485" cy="941563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「感染症拡大のリスクを抑え、</a:t>
            </a:r>
            <a:r>
              <a:rPr kumimoji="1" lang="en-US" altLang="ja-JP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MICE</a:t>
            </a: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を開催するための主催者向けガイドライン」策定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8" name="大かっこ 97"/>
          <p:cNvSpPr/>
          <p:nvPr/>
        </p:nvSpPr>
        <p:spPr>
          <a:xfrm>
            <a:off x="6691042" y="6194494"/>
            <a:ext cx="758485" cy="521280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「留学生支援コンソーシアム大阪」の設立</a:t>
            </a:r>
            <a:endParaRPr kumimoji="1" lang="en-US" altLang="ja-JP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01" name="フローチャート: 結合子 50"/>
          <p:cNvSpPr>
            <a:spLocks noChangeAspect="1"/>
          </p:cNvSpPr>
          <p:nvPr/>
        </p:nvSpPr>
        <p:spPr>
          <a:xfrm>
            <a:off x="6248314" y="2847885"/>
            <a:ext cx="108000" cy="9969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75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02" name="フローチャート: 結合子 50"/>
          <p:cNvSpPr>
            <a:spLocks noChangeAspect="1"/>
          </p:cNvSpPr>
          <p:nvPr/>
        </p:nvSpPr>
        <p:spPr>
          <a:xfrm>
            <a:off x="7002298" y="2843872"/>
            <a:ext cx="108000" cy="9969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75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03" name="フローチャート: 結合子 50"/>
          <p:cNvSpPr>
            <a:spLocks noChangeAspect="1"/>
          </p:cNvSpPr>
          <p:nvPr/>
        </p:nvSpPr>
        <p:spPr>
          <a:xfrm>
            <a:off x="7792374" y="2839861"/>
            <a:ext cx="108000" cy="9969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75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04" name="フローチャート: 結合子 50"/>
          <p:cNvSpPr>
            <a:spLocks noChangeAspect="1"/>
          </p:cNvSpPr>
          <p:nvPr/>
        </p:nvSpPr>
        <p:spPr>
          <a:xfrm>
            <a:off x="8582452" y="2835861"/>
            <a:ext cx="108000" cy="9969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75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05" name="フローチャート: 結合子 50"/>
          <p:cNvSpPr>
            <a:spLocks noChangeAspect="1"/>
          </p:cNvSpPr>
          <p:nvPr/>
        </p:nvSpPr>
        <p:spPr>
          <a:xfrm>
            <a:off x="7006307" y="5121857"/>
            <a:ext cx="108000" cy="9969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75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5" name="大かっこ 64"/>
          <p:cNvSpPr/>
          <p:nvPr/>
        </p:nvSpPr>
        <p:spPr>
          <a:xfrm>
            <a:off x="8299975" y="2047346"/>
            <a:ext cx="651568" cy="667404"/>
          </a:xfrm>
          <a:prstGeom prst="bracketPair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2222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</a:t>
            </a:r>
            <a:r>
              <a:rPr kumimoji="1" lang="en-US" altLang="ja-JP" sz="92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MICE</a:t>
            </a:r>
          </a:p>
          <a:p>
            <a:pPr marL="0" marR="0" lvl="0" indent="0" algn="ctr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2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誘致戦略の策定</a:t>
            </a:r>
            <a:endParaRPr kumimoji="1" lang="en-US" altLang="ja-JP" sz="92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940120" y="11911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（年度）</a:t>
            </a:r>
          </a:p>
        </p:txBody>
      </p:sp>
      <p:sp>
        <p:nvSpPr>
          <p:cNvPr id="81" name="スライド番号プレースホルダー 3"/>
          <p:cNvSpPr txBox="1">
            <a:spLocks/>
          </p:cNvSpPr>
          <p:nvPr/>
        </p:nvSpPr>
        <p:spPr>
          <a:xfrm>
            <a:off x="7086600" y="64830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CA411-231B-42B9-AF63-97A64194AA60}" type="slidenum">
              <a:rPr lang="ja-JP" altLang="en-US" sz="1400" b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318</a:t>
            </a:fld>
            <a:endParaRPr lang="ja-JP" altLang="en-US" sz="1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303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0457" y="745807"/>
            <a:ext cx="8603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270457" y="759016"/>
            <a:ext cx="8603087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57700">
              <a:defRPr/>
            </a:pPr>
            <a:r>
              <a:rPr lang="ja-JP" altLang="en-US" sz="1846" dirty="0">
                <a:latin typeface="Meiryo UI"/>
                <a:ea typeface="Meiryo UI"/>
              </a:rPr>
              <a:t>〇</a:t>
            </a:r>
            <a:r>
              <a:rPr lang="ja-JP" altLang="en-US" sz="1846" b="1" dirty="0">
                <a:latin typeface="Meiryo UI"/>
                <a:ea typeface="Meiryo UI"/>
              </a:rPr>
              <a:t>関西国際空港は</a:t>
            </a:r>
            <a:r>
              <a:rPr lang="en-US" altLang="ja-JP" sz="1846" b="1" dirty="0">
                <a:latin typeface="Meiryo UI"/>
                <a:ea typeface="Meiryo UI"/>
              </a:rPr>
              <a:t>2012</a:t>
            </a:r>
            <a:r>
              <a:rPr lang="ja-JP" altLang="en-US" sz="1846" b="1" dirty="0">
                <a:latin typeface="Meiryo UI"/>
                <a:ea typeface="Meiryo UI"/>
              </a:rPr>
              <a:t>年に民営化を実現</a:t>
            </a:r>
            <a:r>
              <a:rPr lang="ja-JP" altLang="en-US" sz="1846" dirty="0">
                <a:latin typeface="Meiryo UI"/>
                <a:ea typeface="Meiryo UI"/>
              </a:rPr>
              <a:t>し、ＬＣＣを始めとする経営強化に積極的</a:t>
            </a:r>
            <a:endParaRPr lang="en-US" altLang="ja-JP" sz="1846" dirty="0">
              <a:latin typeface="Meiryo UI"/>
              <a:ea typeface="Meiryo UI"/>
            </a:endParaRPr>
          </a:p>
          <a:p>
            <a:pPr lvl="0" defTabSz="957700">
              <a:defRPr/>
            </a:pPr>
            <a:r>
              <a:rPr lang="ja-JP" altLang="en-US" sz="1846" dirty="0">
                <a:latin typeface="Meiryo UI"/>
                <a:ea typeface="Meiryo UI"/>
              </a:rPr>
              <a:t>　に取組。</a:t>
            </a:r>
            <a:r>
              <a:rPr kumimoji="1" lang="ja-JP" altLang="en-US" sz="184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　　　　　　　</a:t>
            </a:r>
            <a:endParaRPr kumimoji="1" lang="en-US" altLang="ja-JP" sz="1846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4394" y="85370"/>
            <a:ext cx="3353803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57700">
              <a:defRPr/>
            </a:pPr>
            <a:r>
              <a:rPr lang="ja-JP" altLang="en-US" sz="1846" dirty="0">
                <a:latin typeface="Meiryo UI" panose="020B0604030504040204" pitchFamily="50" charset="-128"/>
                <a:ea typeface="Meiryo UI" panose="020B0604030504040204" pitchFamily="50" charset="-128"/>
              </a:rPr>
              <a:t>４　改革の取組</a:t>
            </a:r>
            <a:endParaRPr lang="en-US" altLang="ja-JP" sz="1846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defTabSz="957700">
              <a:defRPr/>
            </a:pPr>
            <a:r>
              <a:rPr lang="ja-JP" altLang="en-US" sz="1846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846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846" dirty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lang="en-US" altLang="ja-JP" sz="1846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846" dirty="0">
                <a:latin typeface="Meiryo UI" panose="020B0604030504040204" pitchFamily="50" charset="-128"/>
                <a:ea typeface="Meiryo UI" panose="020B0604030504040204" pitchFamily="50" charset="-128"/>
              </a:rPr>
              <a:t>関西国際空港の機能向上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24563" y="1420928"/>
            <a:ext cx="1893467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関西国際空港のあゆみ</a:t>
            </a:r>
          </a:p>
        </p:txBody>
      </p:sp>
      <p:graphicFrame>
        <p:nvGraphicFramePr>
          <p:cNvPr id="30" name="表 29"/>
          <p:cNvGraphicFramePr>
            <a:graphicFrameLocks noGrp="1"/>
          </p:cNvGraphicFramePr>
          <p:nvPr/>
        </p:nvGraphicFramePr>
        <p:xfrm>
          <a:off x="1024563" y="1827866"/>
          <a:ext cx="6512414" cy="4847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3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年次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主な出来事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9728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1994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1997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2005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2007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2011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2012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2013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2015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2017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2021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2022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関西国際開港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二期工事着工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国際貨物上屋整備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第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滑走路オープン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関西国際空港と大阪国際空港との経営統合法案成立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　新関西国際空港会社　設立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　関西国際空港と大阪国際空港が経営統合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　日本初本格的ＬＣＣ専用ターミナル運用開始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大阪国際空港ターミナルビル㈱の全株取得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en-US" altLang="ja-JP" sz="1200" b="0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FedEX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の北太平洋地区ハブ開設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関西エアポート株式会社設立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同社と新関西国際空港㈱が運営権実施契約を締結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第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ターミナルビル（国際線）共用開始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第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ターミナル改修工事着工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新国内線エリアオープン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角丸四角形 31"/>
          <p:cNvSpPr/>
          <p:nvPr/>
        </p:nvSpPr>
        <p:spPr>
          <a:xfrm>
            <a:off x="1024563" y="3744114"/>
            <a:ext cx="6512414" cy="8325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3"/>
          <p:cNvSpPr txBox="1">
            <a:spLocks/>
          </p:cNvSpPr>
          <p:nvPr/>
        </p:nvSpPr>
        <p:spPr>
          <a:xfrm>
            <a:off x="7086600" y="64830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CA411-231B-42B9-AF63-97A64194AA60}" type="slidenum">
              <a:rPr lang="ja-JP" altLang="en-US" sz="1400" b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319</a:t>
            </a:fld>
            <a:endParaRPr lang="ja-JP" altLang="en-US" sz="1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090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0457" y="881955"/>
            <a:ext cx="8603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88185" y="1566230"/>
            <a:ext cx="4917905" cy="935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【LCC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の拠点化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】</a:t>
            </a:r>
          </a:p>
          <a:p>
            <a:pPr marL="0" marR="0" lvl="0" indent="0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・関空第</a:t>
            </a:r>
            <a:r>
              <a: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</a:t>
            </a:r>
            <a:r>
              <a:rPr kumimoji="1" lang="ja-JP" altLang="en-US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ターミナル（ＬＣＣ専用）の供用開始。（</a:t>
            </a:r>
            <a:r>
              <a: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2012</a:t>
            </a:r>
            <a:r>
              <a:rPr kumimoji="1" lang="ja-JP" altLang="en-US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10</a:t>
            </a:r>
            <a:r>
              <a:rPr kumimoji="1" lang="ja-JP" altLang="en-US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月）</a:t>
            </a:r>
            <a:endParaRPr kumimoji="1" lang="en-US" altLang="ja-JP" sz="12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・ＬＣＣ専用ターミナルの整備。（</a:t>
            </a:r>
            <a:r>
              <a: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2017</a:t>
            </a:r>
            <a:r>
              <a:rPr kumimoji="1" lang="ja-JP" altLang="en-US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</a:t>
            </a:r>
            <a:r>
              <a:rPr kumimoji="1" lang="ja-JP" altLang="en-US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月）　　</a:t>
            </a:r>
            <a:endParaRPr kumimoji="1" lang="en-US" altLang="ja-JP" sz="12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➡</a:t>
            </a:r>
            <a:r>
              <a:rPr kumimoji="1" lang="ja-JP" altLang="en-US" sz="12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現在、関空は日本最大の</a:t>
            </a:r>
            <a:r>
              <a:rPr kumimoji="1" lang="en-US" altLang="ja-JP" sz="12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LCC</a:t>
            </a:r>
            <a:r>
              <a:rPr kumimoji="1" lang="ja-JP" altLang="en-US" sz="12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拠点（</a:t>
            </a:r>
            <a:r>
              <a:rPr kumimoji="1" lang="en-US" altLang="ja-JP" sz="12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17</a:t>
            </a:r>
            <a:r>
              <a:rPr kumimoji="1" lang="ja-JP" altLang="en-US" sz="12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社、</a:t>
            </a:r>
            <a:r>
              <a:rPr kumimoji="1" lang="en-US" altLang="ja-JP" sz="12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</a:t>
            </a:r>
            <a:r>
              <a:rPr kumimoji="1" lang="ja-JP" altLang="en-US" sz="12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都市）</a:t>
            </a:r>
            <a:endParaRPr kumimoji="1" lang="en-US" altLang="ja-JP" sz="12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926137" y="1546817"/>
            <a:ext cx="4392034" cy="736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pPr marL="0" marR="0" lvl="0" indent="0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【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インバウンド受入機能の強化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】</a:t>
            </a:r>
          </a:p>
          <a:p>
            <a:pPr marL="0" marR="0" lvl="0" indent="0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関空において、出国時保安検査場や入国審査ブースの増設、入国審査官の緊急増員などインバウンド受入体制を強化。　</a:t>
            </a:r>
            <a:endParaRPr kumimoji="1" lang="en-US" altLang="ja-JP" sz="12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52409"/>
              </p:ext>
            </p:extLst>
          </p:nvPr>
        </p:nvGraphicFramePr>
        <p:xfrm>
          <a:off x="5006090" y="2278768"/>
          <a:ext cx="3796715" cy="294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68">
                  <a:extLst>
                    <a:ext uri="{9D8B030D-6E8A-4147-A177-3AD203B41FA5}">
                      <a16:colId xmlns:a16="http://schemas.microsoft.com/office/drawing/2014/main" val="3470529406"/>
                    </a:ext>
                  </a:extLst>
                </a:gridCol>
                <a:gridCol w="2590147">
                  <a:extLst>
                    <a:ext uri="{9D8B030D-6E8A-4147-A177-3AD203B41FA5}">
                      <a16:colId xmlns:a16="http://schemas.microsoft.com/office/drawing/2014/main" val="3233657943"/>
                    </a:ext>
                  </a:extLst>
                </a:gridCol>
              </a:tblGrid>
              <a:tr h="1856935"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◎空港運営者</a:t>
                      </a:r>
                      <a:endParaRPr kumimoji="1" lang="en-US" altLang="ja-JP" sz="1300" dirty="0"/>
                    </a:p>
                    <a:p>
                      <a:r>
                        <a:rPr kumimoji="1" lang="ja-JP" altLang="en-US" sz="1300" dirty="0"/>
                        <a:t>　の</a:t>
                      </a:r>
                      <a:r>
                        <a:rPr kumimoji="1" lang="ja-JP" altLang="en-US" sz="1300" dirty="0">
                          <a:solidFill>
                            <a:schemeClr val="bg1"/>
                          </a:solidFill>
                        </a:rPr>
                        <a:t>取組</a:t>
                      </a:r>
                    </a:p>
                    <a:p>
                      <a:endParaRPr kumimoji="1" lang="ja-JP" altLang="en-US" sz="1300" dirty="0"/>
                    </a:p>
                  </a:txBody>
                  <a:tcPr marL="84406" marR="84406" marT="42203" marB="4220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・国際線保安検査場の増設（</a:t>
                      </a:r>
                      <a:r>
                        <a:rPr kumimoji="1" lang="en-US" altLang="ja-JP" sz="1300" dirty="0"/>
                        <a:t>16⇒24</a:t>
                      </a:r>
                      <a:r>
                        <a:rPr kumimoji="1" lang="ja-JP" altLang="en-US" sz="1300" dirty="0"/>
                        <a:t>ブース）</a:t>
                      </a:r>
                    </a:p>
                    <a:p>
                      <a:r>
                        <a:rPr kumimoji="1" lang="ja-JP" altLang="en-US" sz="1300" dirty="0"/>
                        <a:t>・エリアマネージャーの配置</a:t>
                      </a:r>
                    </a:p>
                    <a:p>
                      <a:r>
                        <a:rPr kumimoji="1" lang="ja-JP" altLang="en-US" sz="1300" dirty="0"/>
                        <a:t>・入国審査場における誘導案内の増強</a:t>
                      </a:r>
                    </a:p>
                    <a:p>
                      <a:r>
                        <a:rPr kumimoji="1" lang="ja-JP" altLang="en-US" sz="1300" dirty="0"/>
                        <a:t>・仮眠・休憩スペースの整備</a:t>
                      </a:r>
                    </a:p>
                    <a:p>
                      <a:r>
                        <a:rPr kumimoji="1" lang="ja-JP" altLang="en-US" sz="1300" dirty="0"/>
                        <a:t>・案内カウンターの</a:t>
                      </a:r>
                      <a:r>
                        <a:rPr kumimoji="1" lang="en-US" altLang="ja-JP" sz="1300" dirty="0"/>
                        <a:t>24</a:t>
                      </a:r>
                      <a:r>
                        <a:rPr kumimoji="1" lang="ja-JP" altLang="en-US" sz="1300" dirty="0"/>
                        <a:t>時間化</a:t>
                      </a:r>
                    </a:p>
                    <a:p>
                      <a:r>
                        <a:rPr kumimoji="1" lang="ja-JP" altLang="en-US" sz="1300" dirty="0"/>
                        <a:t>・空港島内へのホテル誘致</a:t>
                      </a:r>
                      <a:endParaRPr kumimoji="1" lang="en-US" altLang="ja-JP" sz="1300" dirty="0"/>
                    </a:p>
                    <a:p>
                      <a:pPr marL="0" marR="0" lvl="0" indent="0" algn="l" defTabSz="957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solidFill>
                            <a:schemeClr val="bg1"/>
                          </a:solidFill>
                        </a:rPr>
                        <a:t>・キャッシュレス化の推進</a:t>
                      </a:r>
                    </a:p>
                  </a:txBody>
                  <a:tcPr marL="84406" marR="84406" marT="42203" marB="42203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112730"/>
                  </a:ext>
                </a:extLst>
              </a:tr>
              <a:tr h="1069145"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◎国</a:t>
                      </a: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</a:rPr>
                        <a:t>の取組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・入国審査ブースの増設（</a:t>
                      </a:r>
                      <a:r>
                        <a:rPr kumimoji="1" lang="en-US" altLang="ja-JP" sz="1300" dirty="0"/>
                        <a:t>40⇒80</a:t>
                      </a:r>
                      <a:r>
                        <a:rPr kumimoji="1" lang="ja-JP" altLang="en-US" sz="1300" dirty="0"/>
                        <a:t>ブース）</a:t>
                      </a:r>
                      <a:endParaRPr kumimoji="1" lang="en-US" altLang="ja-JP" sz="1300" dirty="0"/>
                    </a:p>
                    <a:p>
                      <a:r>
                        <a:rPr kumimoji="1" lang="ja-JP" altLang="en-US" sz="1300" dirty="0"/>
                        <a:t>・入国審査官等の緊急増員</a:t>
                      </a:r>
                    </a:p>
                    <a:p>
                      <a:r>
                        <a:rPr kumimoji="1" lang="ja-JP" altLang="en-US" sz="1300" dirty="0"/>
                        <a:t>・入国審査の迅速化に向けた審査機器</a:t>
                      </a:r>
                      <a:r>
                        <a:rPr kumimoji="1" lang="en-US" altLang="ja-JP" sz="1300" dirty="0"/>
                        <a:t>(</a:t>
                      </a:r>
                      <a:r>
                        <a:rPr kumimoji="1" lang="ja-JP" altLang="en-US" sz="1300" dirty="0"/>
                        <a:t>バイオカート</a:t>
                      </a:r>
                      <a:r>
                        <a:rPr kumimoji="1" lang="en-US" altLang="ja-JP" sz="1300" dirty="0"/>
                        <a:t>)</a:t>
                      </a:r>
                      <a:r>
                        <a:rPr kumimoji="1" lang="ja-JP" altLang="en-US" sz="1300" dirty="0"/>
                        <a:t>の導入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76818883"/>
                  </a:ext>
                </a:extLst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88185" y="5866458"/>
            <a:ext cx="5694266" cy="73622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【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関空アクセスの利便性向上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】</a:t>
            </a:r>
          </a:p>
          <a:p>
            <a:pPr marL="164127" marR="0" lvl="0" indent="-164127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</a:t>
            </a:r>
            <a:r>
              <a:rPr kumimoji="1" lang="ja-JP" altLang="en-US" sz="1292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リムジンバスの完全</a:t>
            </a:r>
            <a:r>
              <a:rPr kumimoji="1" lang="en-US" altLang="ja-JP" sz="1292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</a:t>
            </a:r>
            <a:r>
              <a:rPr kumimoji="1" lang="ja-JP" altLang="en-US" sz="1292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時間化：関空から大阪駅前まで、毎時</a:t>
            </a:r>
            <a:r>
              <a:rPr kumimoji="1" lang="en-US" altLang="ja-JP" sz="1292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</a:t>
            </a:r>
            <a:r>
              <a:rPr kumimoji="1" lang="ja-JP" altLang="en-US" sz="1292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時間運行。</a:t>
            </a:r>
            <a:endParaRPr kumimoji="1" lang="en-US" altLang="ja-JP" sz="1292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64127" marR="0" lvl="0" indent="-164127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</a:t>
            </a:r>
            <a:r>
              <a:rPr kumimoji="1" lang="ja-JP" altLang="en-US" sz="1292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リムジンバス案内表示の国際化：停留所の案内板や路線図の多言語化等。</a:t>
            </a:r>
            <a:endParaRPr kumimoji="1" lang="ja-JP" altLang="en-US" sz="1292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pic>
        <p:nvPicPr>
          <p:cNvPr id="17" name="図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90" y="5447660"/>
            <a:ext cx="799223" cy="1146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 descr="G:\DCIM\101MSDCF\DSC004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62" y="5677611"/>
            <a:ext cx="1458141" cy="86385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235222" y="228710"/>
            <a:ext cx="3353803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57700">
              <a:defRPr/>
            </a:pPr>
            <a:r>
              <a:rPr lang="ja-JP" altLang="en-US" sz="1846" dirty="0">
                <a:latin typeface="Meiryo UI" panose="020B0604030504040204" pitchFamily="50" charset="-128"/>
                <a:ea typeface="Meiryo UI" panose="020B0604030504040204" pitchFamily="50" charset="-128"/>
              </a:rPr>
              <a:t>４　改革の取組</a:t>
            </a:r>
            <a:endParaRPr lang="en-US" altLang="ja-JP" sz="1846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defTabSz="957700">
              <a:defRPr/>
            </a:pPr>
            <a:r>
              <a:rPr lang="ja-JP" altLang="en-US" sz="1846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846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846" dirty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lang="en-US" altLang="ja-JP" sz="1846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846" dirty="0">
                <a:latin typeface="Meiryo UI" panose="020B0604030504040204" pitchFamily="50" charset="-128"/>
                <a:ea typeface="Meiryo UI" panose="020B0604030504040204" pitchFamily="50" charset="-128"/>
              </a:rPr>
              <a:t>関西国際空港の機能向上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260316" y="896338"/>
            <a:ext cx="8603087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57700">
              <a:defRPr/>
            </a:pPr>
            <a:r>
              <a:rPr lang="ja-JP" altLang="en-US" sz="1846" dirty="0">
                <a:latin typeface="Meiryo UI"/>
                <a:ea typeface="Meiryo UI"/>
              </a:rPr>
              <a:t>〇関空ではＬＣＣの拠点整備やインバウンド受入機能の強化等に取り組んだ結果、</a:t>
            </a:r>
            <a:endParaRPr lang="en-US" altLang="ja-JP" sz="1846" dirty="0">
              <a:latin typeface="Meiryo UI"/>
              <a:ea typeface="Meiryo UI"/>
            </a:endParaRPr>
          </a:p>
          <a:p>
            <a:pPr lvl="0" defTabSz="957700">
              <a:defRPr/>
            </a:pPr>
            <a:r>
              <a:rPr lang="ja-JP" altLang="en-US" sz="1846" dirty="0">
                <a:latin typeface="Meiryo UI"/>
                <a:ea typeface="Meiryo UI"/>
              </a:rPr>
              <a:t>　</a:t>
            </a:r>
            <a:r>
              <a:rPr lang="ja-JP" altLang="en-US" sz="1846" b="1" dirty="0">
                <a:latin typeface="Meiryo UI"/>
                <a:ea typeface="Meiryo UI"/>
              </a:rPr>
              <a:t>日本最大のＬＣＣ拠点</a:t>
            </a:r>
            <a:r>
              <a:rPr lang="ja-JP" altLang="en-US" sz="1846" dirty="0">
                <a:latin typeface="Meiryo UI"/>
                <a:ea typeface="Meiryo UI"/>
              </a:rPr>
              <a:t>となり、</a:t>
            </a:r>
            <a:r>
              <a:rPr lang="ja-JP" altLang="en-US" sz="1846" b="1" dirty="0">
                <a:latin typeface="Meiryo UI"/>
                <a:ea typeface="Meiryo UI"/>
              </a:rPr>
              <a:t>外国人旅行者の来阪を後押し</a:t>
            </a:r>
            <a:r>
              <a:rPr lang="ja-JP" altLang="en-US" sz="1846" dirty="0">
                <a:latin typeface="Meiryo UI"/>
                <a:ea typeface="Meiryo UI"/>
              </a:rPr>
              <a:t>。</a:t>
            </a:r>
            <a:endParaRPr lang="en-US" altLang="ja-JP" sz="1846" dirty="0">
              <a:latin typeface="Meiryo UI"/>
              <a:ea typeface="Meiryo UI"/>
            </a:endParaRPr>
          </a:p>
        </p:txBody>
      </p:sp>
      <p:sp>
        <p:nvSpPr>
          <p:cNvPr id="19" name="スライド番号プレースホルダー 3"/>
          <p:cNvSpPr txBox="1">
            <a:spLocks/>
          </p:cNvSpPr>
          <p:nvPr/>
        </p:nvSpPr>
        <p:spPr>
          <a:xfrm>
            <a:off x="7086600" y="64830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CA411-231B-42B9-AF63-97A64194AA60}" type="slidenum">
              <a:rPr lang="ja-JP" altLang="en-US" sz="1400" b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320</a:t>
            </a:fld>
            <a:endParaRPr lang="ja-JP" altLang="en-US" sz="1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509343"/>
            <a:ext cx="4548010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0457" y="881955"/>
            <a:ext cx="8603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270458" y="943002"/>
            <a:ext cx="7839399" cy="490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　　</a:t>
            </a:r>
            <a:endParaRPr kumimoji="1" lang="en-US" altLang="ja-JP" sz="25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0457" y="943002"/>
            <a:ext cx="8603087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57700">
              <a:defRPr/>
            </a:pPr>
            <a:r>
              <a:rPr lang="ja-JP" altLang="en-US" sz="1846" dirty="0">
                <a:latin typeface="Meiryo UI"/>
                <a:ea typeface="Meiryo UI"/>
              </a:rPr>
              <a:t>〇</a:t>
            </a:r>
            <a:r>
              <a:rPr lang="ja-JP" altLang="en-US" sz="1846" b="1" dirty="0">
                <a:latin typeface="Meiryo UI"/>
                <a:ea typeface="Meiryo UI"/>
              </a:rPr>
              <a:t>アジア等からの効果的な誘客</a:t>
            </a:r>
            <a:r>
              <a:rPr lang="ja-JP" altLang="en-US" sz="1846" dirty="0">
                <a:latin typeface="Meiryo UI"/>
                <a:ea typeface="Meiryo UI"/>
              </a:rPr>
              <a:t>や</a:t>
            </a:r>
            <a:r>
              <a:rPr lang="ja-JP" altLang="en-US" sz="1846" b="1" dirty="0">
                <a:latin typeface="Meiryo UI"/>
                <a:ea typeface="Meiryo UI"/>
              </a:rPr>
              <a:t>海外への情報発信</a:t>
            </a:r>
            <a:r>
              <a:rPr lang="ja-JP" altLang="en-US" sz="1846" dirty="0">
                <a:latin typeface="Meiryo UI"/>
                <a:ea typeface="Meiryo UI"/>
              </a:rPr>
              <a:t>を展開するため、</a:t>
            </a:r>
            <a:r>
              <a:rPr lang="ja-JP" altLang="en-US" sz="1846" b="1" dirty="0">
                <a:latin typeface="Meiryo UI"/>
                <a:ea typeface="Meiryo UI"/>
              </a:rPr>
              <a:t>戦略的</a:t>
            </a:r>
            <a:r>
              <a:rPr kumimoji="1" lang="ja-JP" altLang="en-US" sz="1846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</a:rPr>
              <a:t>に観光集</a:t>
            </a:r>
            <a:endParaRPr kumimoji="1" lang="en-US" altLang="ja-JP" sz="1846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/>
              <a:ea typeface="Meiryo UI"/>
            </a:endParaRPr>
          </a:p>
          <a:p>
            <a:pPr lvl="0" defTabSz="957700">
              <a:defRPr/>
            </a:pPr>
            <a:r>
              <a:rPr lang="ja-JP" altLang="en-US" sz="1846" b="1" dirty="0">
                <a:latin typeface="Meiryo UI"/>
                <a:ea typeface="Meiryo UI"/>
              </a:rPr>
              <a:t>　</a:t>
            </a:r>
            <a:r>
              <a:rPr kumimoji="1" lang="ja-JP" altLang="en-US" sz="1846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</a:rPr>
              <a:t>客</a:t>
            </a:r>
            <a:r>
              <a:rPr kumimoji="1" lang="ja-JP" altLang="en-US" sz="184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を促進するエンジン役を担う観光振興組織として、</a:t>
            </a:r>
            <a:r>
              <a:rPr kumimoji="1" lang="en-US" altLang="ja-JP" sz="184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2013</a:t>
            </a:r>
            <a:r>
              <a:rPr kumimoji="1" lang="ja-JP" altLang="en-US" sz="184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年に</a:t>
            </a:r>
            <a:r>
              <a:rPr kumimoji="1" lang="ja-JP" altLang="en-US" sz="1846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大阪観光局を設立</a:t>
            </a:r>
            <a:r>
              <a:rPr kumimoji="1" lang="ja-JP" altLang="en-US" sz="184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。　　　　　　</a:t>
            </a:r>
            <a:endParaRPr kumimoji="1" lang="en-US" altLang="ja-JP" sz="1846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94803" y="1664485"/>
            <a:ext cx="8154393" cy="3007021"/>
            <a:chOff x="451722" y="1871582"/>
            <a:chExt cx="8154393" cy="3007021"/>
          </a:xfrm>
        </p:grpSpPr>
        <p:sp>
          <p:nvSpPr>
            <p:cNvPr id="14" name="正方形/長方形 13"/>
            <p:cNvSpPr/>
            <p:nvPr/>
          </p:nvSpPr>
          <p:spPr>
            <a:xfrm>
              <a:off x="470917" y="1871582"/>
              <a:ext cx="3429936" cy="24619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99695" marR="0" lvl="0" indent="-132926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66463" marR="0" lvl="0" indent="-132926" algn="l" defTabSz="957700" rtl="0" eaLnBrk="1" fontAlgn="auto" latinLnBrk="0" hangingPunct="1">
                <a:lnSpc>
                  <a:spcPct val="100000"/>
                </a:lnSpc>
                <a:spcBef>
                  <a:spcPts val="55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【</a:t>
              </a: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背景</a:t>
              </a:r>
              <a:r>
                <a:rPr kumimoji="1" lang="en-US" altLang="ja-JP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】</a:t>
              </a:r>
            </a:p>
            <a:p>
              <a:pPr marL="66463" marR="0" lvl="0" indent="-132926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　大阪における観光振興については、大阪府は「大阪府観光戦略」、大阪市は「大阪市観光振興戦略」に基づき、府市ともに（公財）大阪観光コンベンション協会と連携して実施してきた。</a:t>
              </a: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66463" marR="0" lvl="0" indent="-132926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66463" marR="0" lvl="0" indent="-132926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【</a:t>
              </a: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課題</a:t>
              </a:r>
              <a:r>
                <a:rPr kumimoji="1" lang="en-US" altLang="ja-JP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】</a:t>
              </a:r>
            </a:p>
            <a:p>
              <a:pPr marL="66463" marR="0" lvl="0" indent="-132926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　・行政主導による事業組み立て。</a:t>
              </a: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66463" marR="0" lvl="0" indent="-132926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　・状況の変化に応じた迅速な対応が困難。</a:t>
              </a: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681397" y="1893368"/>
              <a:ext cx="3924718" cy="298523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92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【</a:t>
              </a: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変革</a:t>
              </a:r>
              <a:r>
                <a:rPr kumimoji="1" lang="en-US" altLang="ja-JP" sz="1292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】</a:t>
              </a:r>
            </a:p>
            <a:p>
              <a:pPr lvl="0" defTabSz="957700">
                <a:defRPr/>
              </a:pPr>
              <a:r>
                <a:rPr lang="ja-JP" altLang="en-US" sz="1292" dirty="0">
                  <a:solidFill>
                    <a:schemeClr val="tx1"/>
                  </a:solidFill>
                  <a:latin typeface="Meiryo UI"/>
                  <a:ea typeface="Meiryo UI"/>
                </a:rPr>
                <a:t>　・府市共通の「大阪都市魅力創造戦略」の策定。</a:t>
              </a: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</a:endParaRPr>
            </a:p>
            <a:p>
              <a:pPr marL="0" marR="0" lvl="0" indent="0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　・観光のプロによる事業展開</a:t>
              </a:r>
              <a:r>
                <a:rPr lang="ja-JP" altLang="en-US" sz="1292" dirty="0" err="1">
                  <a:solidFill>
                    <a:schemeClr val="tx1"/>
                  </a:solidFill>
                  <a:latin typeface="Meiryo UI"/>
                  <a:ea typeface="Meiryo UI"/>
                </a:rPr>
                <a:t>。</a:t>
              </a: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　・結果（目標達成）を重視。</a:t>
              </a: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　・トップの裁量による柔軟な予算執行。</a:t>
              </a: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　</a:t>
              </a: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92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【</a:t>
              </a: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特色</a:t>
              </a:r>
              <a:r>
                <a:rPr kumimoji="1" lang="en-US" altLang="ja-JP" sz="1292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】</a:t>
              </a:r>
            </a:p>
            <a:p>
              <a:pPr marL="0" marR="0" lvl="0" indent="0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92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　</a:t>
              </a: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・観光局トップに元観光庁長官を招聘、マネジメントを　</a:t>
              </a: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292" dirty="0">
                  <a:solidFill>
                    <a:schemeClr val="tx1"/>
                  </a:solidFill>
                  <a:latin typeface="Meiryo UI"/>
                  <a:ea typeface="Meiryo UI"/>
                </a:rPr>
                <a:t>　　</a:t>
              </a: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最大限発揮</a:t>
              </a:r>
              <a:r>
                <a:rPr lang="ja-JP" altLang="en-US" sz="1292" dirty="0" err="1">
                  <a:solidFill>
                    <a:schemeClr val="tx1"/>
                  </a:solidFill>
                  <a:latin typeface="Meiryo UI"/>
                  <a:ea typeface="Meiryo UI"/>
                </a:rPr>
                <a:t>。</a:t>
              </a: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　・民間の視点重視。</a:t>
              </a: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　・徹底した旅行者目線による事業展開</a:t>
              </a:r>
              <a:r>
                <a:rPr lang="ja-JP" altLang="en-US" sz="1292" dirty="0" err="1">
                  <a:solidFill>
                    <a:schemeClr val="tx1"/>
                  </a:solidFill>
                  <a:latin typeface="Meiryo UI"/>
                  <a:ea typeface="Meiryo UI"/>
                </a:rPr>
                <a:t>。</a:t>
              </a: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　・マーケティングとフォローアップを強化。</a:t>
              </a: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l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92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　・観光局ブランドを活かした事業の展開。</a:t>
              </a:r>
              <a:endParaRPr kumimoji="1" lang="en-US" altLang="ja-JP" sz="129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16" name="右矢印 15"/>
            <p:cNvSpPr/>
            <p:nvPr/>
          </p:nvSpPr>
          <p:spPr>
            <a:xfrm>
              <a:off x="4067058" y="2573390"/>
              <a:ext cx="519557" cy="108009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5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51722" y="1871583"/>
              <a:ext cx="3449131" cy="220303"/>
            </a:xfrm>
            <a:prstGeom prst="rect">
              <a:avLst/>
            </a:prstGeom>
            <a:solidFill>
              <a:schemeClr val="tx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231" rIns="33231" rtlCol="0" anchor="ctr"/>
            <a:lstStyle/>
            <a:p>
              <a:pPr marL="0" marR="0" lvl="0" indent="0" algn="ctr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9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大阪観光局設立前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680459" y="1893370"/>
              <a:ext cx="3925477" cy="19851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7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9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大阪観光局</a:t>
              </a:r>
              <a:r>
                <a:rPr kumimoji="1" lang="ja-JP" altLang="en-US" sz="1292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設立後</a:t>
              </a: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494803" y="4464497"/>
            <a:ext cx="2579527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7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■具体的取組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0457" y="148493"/>
            <a:ext cx="5444119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57700">
              <a:defRPr/>
            </a:pPr>
            <a:r>
              <a:rPr lang="ja-JP" altLang="en-US" sz="1846" dirty="0">
                <a:latin typeface="Meiryo UI" panose="020B0604030504040204" pitchFamily="50" charset="-128"/>
                <a:ea typeface="Meiryo UI" panose="020B0604030504040204" pitchFamily="50" charset="-128"/>
              </a:rPr>
              <a:t>４　改革の取組</a:t>
            </a:r>
          </a:p>
          <a:p>
            <a:pPr lvl="0" defTabSz="957700">
              <a:defRPr/>
            </a:pPr>
            <a:r>
              <a:rPr kumimoji="1" lang="ja-JP" altLang="en-US" sz="184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en-US" altLang="ja-JP" sz="184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</a:t>
            </a:r>
            <a:r>
              <a:rPr lang="ja-JP" altLang="en-US" sz="1846" dirty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kumimoji="1" lang="en-US" altLang="ja-JP" sz="184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  <a:r>
              <a:rPr kumimoji="1" lang="ja-JP" altLang="en-US" sz="184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オール大阪での推進体制の整備 </a:t>
            </a:r>
            <a:r>
              <a:rPr kumimoji="1" lang="en-US" altLang="ja-JP" sz="184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(</a:t>
            </a:r>
            <a:r>
              <a:rPr kumimoji="1" lang="ja-JP" altLang="en-US" sz="184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大阪観光局）</a:t>
            </a:r>
            <a:endParaRPr kumimoji="1" lang="en-US" altLang="ja-JP" sz="1846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/>
        </p:nvGraphicFramePr>
        <p:xfrm>
          <a:off x="755998" y="4841810"/>
          <a:ext cx="7349248" cy="16510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16255">
                  <a:extLst>
                    <a:ext uri="{9D8B030D-6E8A-4147-A177-3AD203B41FA5}">
                      <a16:colId xmlns:a16="http://schemas.microsoft.com/office/drawing/2014/main" val="1896901646"/>
                    </a:ext>
                  </a:extLst>
                </a:gridCol>
                <a:gridCol w="4532993">
                  <a:extLst>
                    <a:ext uri="{9D8B030D-6E8A-4147-A177-3AD203B41FA5}">
                      <a16:colId xmlns:a16="http://schemas.microsoft.com/office/drawing/2014/main" val="3567868417"/>
                    </a:ext>
                  </a:extLst>
                </a:gridCol>
              </a:tblGrid>
              <a:tr h="33021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300" b="0" u="none" strike="noStrike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戦略的マーケティングの実施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300" b="0" u="none" strike="noStrike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ビッグデータ分析、関西空港での外国人観光客調査など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3595473785"/>
                  </a:ext>
                </a:extLst>
              </a:tr>
              <a:tr h="33021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300" b="0" u="none" strike="noStrike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情報ネットワークのワンストップ化</a:t>
                      </a:r>
                      <a:endParaRPr kumimoji="1" lang="en-US" altLang="ja-JP" sz="1300" b="0" u="none" strike="noStrike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300" b="0" u="none" strike="noStrike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観光情報サイト</a:t>
                      </a:r>
                      <a:r>
                        <a:rPr kumimoji="1" lang="en-US" altLang="ja-JP" sz="1300" b="0" u="none" strike="noStrike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Osaka-Info</a:t>
                      </a:r>
                      <a:r>
                        <a:rPr kumimoji="1" lang="ja-JP" altLang="en-US" sz="1300" b="0" u="none" strike="noStrike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による情報発信など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2099887586"/>
                  </a:ext>
                </a:extLst>
              </a:tr>
              <a:tr h="33021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300" b="0" u="none" strike="noStrike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観光案内のワンストップ化</a:t>
                      </a:r>
                      <a:endParaRPr kumimoji="1" lang="en-US" altLang="ja-JP" sz="1300" b="0" u="none" strike="noStrike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300" b="0" u="none" strike="noStrike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観光案内所の設置・機能強化など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3297913166"/>
                  </a:ext>
                </a:extLst>
              </a:tr>
              <a:tr h="33021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300" b="0" u="none" strike="noStrike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戦略に基づく新たなプロモーション</a:t>
                      </a:r>
                      <a:endParaRPr kumimoji="1" lang="en-US" altLang="ja-JP" sz="1300" b="0" u="none" strike="noStrike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300" b="0" u="none" strike="noStrike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欧米や東南アジア諸国等に対する</a:t>
                      </a:r>
                      <a:r>
                        <a:rPr kumimoji="1" lang="en-US" altLang="ja-JP" sz="1300" b="0" u="none" strike="noStrike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SNS</a:t>
                      </a:r>
                      <a:r>
                        <a:rPr kumimoji="1" lang="ja-JP" altLang="en-US" sz="1300" b="0" u="none" strike="noStrike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を活用したプロモーションなど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910119432"/>
                  </a:ext>
                </a:extLst>
              </a:tr>
              <a:tr h="33021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300" b="0" u="none" strike="noStrike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戦略的</a:t>
                      </a:r>
                      <a:r>
                        <a:rPr kumimoji="1" lang="en-US" altLang="ja-JP" sz="1300" b="0" u="none" strike="noStrike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MICE</a:t>
                      </a:r>
                      <a:r>
                        <a:rPr kumimoji="1" lang="ja-JP" altLang="en-US" sz="1300" b="0" u="none" strike="noStrike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誘致の推進</a:t>
                      </a:r>
                      <a:endParaRPr kumimoji="1" lang="en-US" altLang="ja-JP" sz="1300" b="0" u="none" strike="noStrike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300" b="0" u="none" strike="noStrike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企業・団体・大学等との連携など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2939456137"/>
                  </a:ext>
                </a:extLst>
              </a:tr>
            </a:tbl>
          </a:graphicData>
        </a:graphic>
      </p:graphicFrame>
      <p:sp>
        <p:nvSpPr>
          <p:cNvPr id="20" name="スライド番号プレースホルダー 3"/>
          <p:cNvSpPr txBox="1">
            <a:spLocks/>
          </p:cNvSpPr>
          <p:nvPr/>
        </p:nvSpPr>
        <p:spPr>
          <a:xfrm>
            <a:off x="7086600" y="64830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CA411-231B-42B9-AF63-97A64194AA60}" type="slidenum">
              <a:rPr lang="ja-JP" altLang="en-US" sz="1400" b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321</a:t>
            </a:fld>
            <a:endParaRPr lang="ja-JP" altLang="en-US" sz="1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98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215865" y="863870"/>
            <a:ext cx="8603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70457" y="214507"/>
            <a:ext cx="556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57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４　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改革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取組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と成果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defTabSz="957700"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（２）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オール大阪での推進体制の整備 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大阪観光局）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72" y="988565"/>
            <a:ext cx="8033727" cy="5755657"/>
          </a:xfrm>
          <a:prstGeom prst="rect">
            <a:avLst/>
          </a:prstGeom>
        </p:spPr>
      </p:pic>
      <p:sp>
        <p:nvSpPr>
          <p:cNvPr id="5" name="スライド番号プレースホルダー 3"/>
          <p:cNvSpPr txBox="1">
            <a:spLocks/>
          </p:cNvSpPr>
          <p:nvPr/>
        </p:nvSpPr>
        <p:spPr>
          <a:xfrm>
            <a:off x="7086600" y="64830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CA411-231B-42B9-AF63-97A64194AA60}" type="slidenum">
              <a:rPr lang="ja-JP" altLang="en-US" sz="1400" b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322</a:t>
            </a:fld>
            <a:endParaRPr lang="ja-JP" altLang="en-US" sz="1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093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1749</Words>
  <Application>Microsoft Office PowerPoint</Application>
  <PresentationFormat>画面に合わせる (4:3)</PresentationFormat>
  <Paragraphs>247</Paragraphs>
  <Slides>16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BIZ UDゴシック</vt:lpstr>
      <vt:lpstr>Meiryo UI</vt:lpstr>
      <vt:lpstr>ＭＳ Ｐゴシック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2023-06-16T02:58:30Z</dcterms:created>
  <dcterms:modified xsi:type="dcterms:W3CDTF">2023-06-16T02:58:34Z</dcterms:modified>
</cp:coreProperties>
</file>